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>
  <p:sldMasterIdLst>
    <p:sldMasterId id="2147483650" r:id="rId1"/>
    <p:sldMasterId id="2147483662" r:id="rId2"/>
    <p:sldMasterId id="2147483674" r:id="rId3"/>
    <p:sldMasterId id="2147483686" r:id="rId4"/>
  </p:sldMasterIdLst>
  <p:notesMasterIdLst>
    <p:notesMasterId r:id="rId20"/>
  </p:notesMasterIdLst>
  <p:handoutMasterIdLst>
    <p:handoutMasterId r:id="rId21"/>
  </p:handoutMasterIdLst>
  <p:sldIdLst>
    <p:sldId id="1145" r:id="rId5"/>
    <p:sldId id="1079" r:id="rId6"/>
    <p:sldId id="1147" r:id="rId7"/>
    <p:sldId id="1148" r:id="rId8"/>
    <p:sldId id="1228" r:id="rId9"/>
    <p:sldId id="1152" r:id="rId10"/>
    <p:sldId id="1217" r:id="rId11"/>
    <p:sldId id="1155" r:id="rId12"/>
    <p:sldId id="1156" r:id="rId13"/>
    <p:sldId id="1158" r:id="rId14"/>
    <p:sldId id="1199" r:id="rId15"/>
    <p:sldId id="1163" r:id="rId16"/>
    <p:sldId id="1164" r:id="rId17"/>
    <p:sldId id="1227" r:id="rId18"/>
    <p:sldId id="1225" r:id="rId19"/>
  </p:sldIdLst>
  <p:sldSz cx="12192000" cy="6858000"/>
  <p:notesSz cx="9236075" cy="7010400"/>
  <p:embeddedFontLst>
    <p:embeddedFont>
      <p:font typeface="Wingdings 2" panose="05020102010507070707" pitchFamily="18" charset="2"/>
      <p:regular r:id="rId22"/>
    </p:embeddedFont>
    <p:embeddedFont>
      <p:font typeface="Wingdings 3" panose="05040102010807070707" pitchFamily="18" charset="2"/>
      <p:regular r:id="rId23"/>
    </p:embeddedFont>
  </p:embeddedFontLst>
  <p:defaultTextStyle>
    <a:defPPr>
      <a:defRPr lang="en-US"/>
    </a:defPPr>
    <a:lvl1pPr algn="l" rtl="0" fontAlgn="base">
      <a:lnSpc>
        <a:spcPct val="110000"/>
      </a:lnSpc>
      <a:spcBef>
        <a:spcPct val="4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10000"/>
      </a:lnSpc>
      <a:spcBef>
        <a:spcPct val="4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10000"/>
      </a:lnSpc>
      <a:spcBef>
        <a:spcPct val="4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10000"/>
      </a:lnSpc>
      <a:spcBef>
        <a:spcPct val="4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10000"/>
      </a:lnSpc>
      <a:spcBef>
        <a:spcPct val="4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77C8AB7-DA14-42B6-B64D-A3C190C4716E}">
          <p14:sldIdLst>
            <p14:sldId id="1145"/>
            <p14:sldId id="1079"/>
            <p14:sldId id="1147"/>
            <p14:sldId id="1148"/>
            <p14:sldId id="1228"/>
            <p14:sldId id="1152"/>
            <p14:sldId id="1217"/>
            <p14:sldId id="1155"/>
            <p14:sldId id="1156"/>
            <p14:sldId id="1158"/>
            <p14:sldId id="1199"/>
            <p14:sldId id="1163"/>
            <p14:sldId id="1164"/>
            <p14:sldId id="1227"/>
            <p14:sldId id="12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66"/>
    <a:srgbClr val="C0C0C0"/>
    <a:srgbClr val="B2B2B2"/>
    <a:srgbClr val="969696"/>
    <a:srgbClr val="99CC99"/>
    <a:srgbClr val="5484B8"/>
    <a:srgbClr val="92581E"/>
    <a:srgbClr val="BAD6E4"/>
    <a:srgbClr val="24AE9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38" autoAdjust="0"/>
    <p:restoredTop sz="94210" autoAdjust="0"/>
  </p:normalViewPr>
  <p:slideViewPr>
    <p:cSldViewPr>
      <p:cViewPr varScale="1">
        <p:scale>
          <a:sx n="68" d="100"/>
          <a:sy n="68" d="100"/>
        </p:scale>
        <p:origin x="103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2034" y="-102"/>
      </p:cViewPr>
      <p:guideLst>
        <p:guide orient="horz" pos="2210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2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1.fntdata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" name="Rectangle 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7591299" y="6660519"/>
            <a:ext cx="1644780" cy="34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/>
            </a:lvl1pPr>
          </a:lstStyle>
          <a:p>
            <a:fld id="{1ACDD013-3731-4E36-AEA9-BA3C8C9685F7}" type="slidenum">
              <a:rPr lang="en-US" altLang="pt-BR"/>
              <a:pPr/>
              <a:t>‹nº›</a:t>
            </a:fld>
            <a:endParaRPr lang="en-US" altLang="pt-BR" dirty="0"/>
          </a:p>
        </p:txBody>
      </p:sp>
    </p:spTree>
    <p:extLst>
      <p:ext uri="{BB962C8B-B14F-4D97-AF65-F5344CB8AC3E}">
        <p14:creationId xmlns:p14="http://schemas.microsoft.com/office/powerpoint/2010/main" val="40604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45283" y="66812"/>
            <a:ext cx="7920251" cy="710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pt-BR"/>
              <a:t>Nível 1</a:t>
            </a:r>
          </a:p>
          <a:p>
            <a:pPr lvl="1"/>
            <a:r>
              <a:rPr lang="en-US" altLang="pt-BR"/>
              <a:t>Nível 2</a:t>
            </a:r>
          </a:p>
          <a:p>
            <a:pPr lvl="2"/>
            <a:r>
              <a:rPr lang="en-US" altLang="pt-BR"/>
              <a:t>Nível 3</a:t>
            </a:r>
          </a:p>
        </p:txBody>
      </p:sp>
      <p:sp>
        <p:nvSpPr>
          <p:cNvPr id="5128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white">
          <a:xfrm>
            <a:off x="-762000" y="930275"/>
            <a:ext cx="10760075" cy="60531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904374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1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225425" indent="-130175" algn="l" rtl="0" fontAlgn="base">
      <a:spcBef>
        <a:spcPct val="10000"/>
      </a:spcBef>
      <a:spcAft>
        <a:spcPct val="0"/>
      </a:spcAft>
      <a:buChar char="•"/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409575" indent="-169863" algn="l" rtl="0" fontAlgn="base">
      <a:spcBef>
        <a:spcPct val="10000"/>
      </a:spcBef>
      <a:spcAft>
        <a:spcPct val="0"/>
      </a:spcAft>
      <a:buChar char="–"/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487363" indent="-76200" algn="l" rtl="0" fontAlgn="base">
      <a:spcBef>
        <a:spcPct val="10000"/>
      </a:spcBef>
      <a:spcAft>
        <a:spcPct val="0"/>
      </a:spcAft>
      <a:buSzPct val="85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1430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30450" y="331788"/>
            <a:ext cx="4573588" cy="2573337"/>
          </a:xfrm>
          <a:ln/>
        </p:spPr>
      </p:sp>
      <p:sp>
        <p:nvSpPr>
          <p:cNvPr id="527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912" y="3175999"/>
            <a:ext cx="7918670" cy="222186"/>
          </a:xfrm>
          <a:noFill/>
          <a:ln/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62000" y="930275"/>
            <a:ext cx="10760075" cy="6053138"/>
          </a:xfrm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5283" y="66802"/>
            <a:ext cx="7920251" cy="222186"/>
          </a:xfrm>
          <a:noFill/>
        </p:spPr>
        <p:txBody>
          <a:bodyPr/>
          <a:lstStyle/>
          <a:p>
            <a:pPr eaLnBrk="1" hangingPunct="1"/>
            <a:endParaRPr lang="pt-BR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62000" y="930275"/>
            <a:ext cx="10760075" cy="6053138"/>
          </a:xfrm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5283" y="66802"/>
            <a:ext cx="7920251" cy="222186"/>
          </a:xfrm>
          <a:noFill/>
        </p:spPr>
        <p:txBody>
          <a:bodyPr/>
          <a:lstStyle/>
          <a:p>
            <a:pPr eaLnBrk="1" hangingPunct="1"/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644046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62000" y="930275"/>
            <a:ext cx="10760075" cy="6053138"/>
          </a:xfrm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5283" y="66802"/>
            <a:ext cx="7920251" cy="222186"/>
          </a:xfrm>
          <a:noFill/>
        </p:spPr>
        <p:txBody>
          <a:bodyPr/>
          <a:lstStyle/>
          <a:p>
            <a:pPr eaLnBrk="1" hangingPunct="1"/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210656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284" y="1524000"/>
            <a:ext cx="9956800" cy="838200"/>
          </a:xfrm>
        </p:spPr>
        <p:txBody>
          <a:bodyPr tIns="45720" bIns="45720"/>
          <a:lstStyle>
            <a:lvl1pPr>
              <a:defRPr sz="2400"/>
            </a:lvl1pPr>
          </a:lstStyle>
          <a:p>
            <a:pPr lvl="0"/>
            <a:r>
              <a:rPr lang="pt-BR" altLang="pt-BR" noProof="0"/>
              <a:t>Click to edit Master title style</a:t>
            </a:r>
          </a:p>
        </p:txBody>
      </p:sp>
      <p:sp>
        <p:nvSpPr>
          <p:cNvPr id="5131267" name="Text Box 3"/>
          <p:cNvSpPr txBox="1">
            <a:spLocks noChangeArrowheads="1"/>
          </p:cNvSpPr>
          <p:nvPr/>
        </p:nvSpPr>
        <p:spPr bwMode="auto">
          <a:xfrm>
            <a:off x="11466647" y="6629401"/>
            <a:ext cx="25968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altLang="pt-BR" sz="900" b="0" dirty="0">
                <a:solidFill>
                  <a:schemeClr val="bg1"/>
                </a:solidFill>
              </a:rPr>
              <a:t>-</a:t>
            </a:r>
            <a:fld id="{022BF65D-CD42-4DD5-A451-C95074DFC83C}" type="slidenum">
              <a:rPr lang="pt-BR" altLang="pt-BR" sz="900" b="0">
                <a:solidFill>
                  <a:schemeClr val="bg1"/>
                </a:solidFill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</a:pPr>
              <a:t>‹nº›</a:t>
            </a:fld>
            <a:r>
              <a:rPr lang="pt-BR" altLang="pt-BR" sz="900" b="0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51312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743200"/>
            <a:ext cx="9956800" cy="228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altLang="pt-BR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81479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80501" y="0"/>
            <a:ext cx="29845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52" y="0"/>
            <a:ext cx="8756649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870800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284" y="1524000"/>
            <a:ext cx="9956800" cy="838200"/>
          </a:xfrm>
        </p:spPr>
        <p:txBody>
          <a:bodyPr tIns="45720" bIns="45720"/>
          <a:lstStyle>
            <a:lvl1pPr>
              <a:defRPr sz="2400">
                <a:solidFill>
                  <a:srgbClr val="0A4FA2"/>
                </a:solidFill>
              </a:defRPr>
            </a:lvl1pPr>
          </a:lstStyle>
          <a:p>
            <a:pPr lvl="0"/>
            <a:r>
              <a:rPr lang="pt-BR" altLang="pt-BR" noProof="0" dirty="0"/>
              <a:t>Click </a:t>
            </a:r>
            <a:r>
              <a:rPr lang="pt-BR" altLang="pt-BR" noProof="0" dirty="0" err="1"/>
              <a:t>to</a:t>
            </a:r>
            <a:r>
              <a:rPr lang="pt-BR" altLang="pt-BR" noProof="0" dirty="0"/>
              <a:t> </a:t>
            </a:r>
            <a:r>
              <a:rPr lang="pt-BR" altLang="pt-BR" noProof="0" dirty="0" err="1"/>
              <a:t>edit</a:t>
            </a:r>
            <a:r>
              <a:rPr lang="pt-BR" altLang="pt-BR" noProof="0" dirty="0"/>
              <a:t> Master </a:t>
            </a:r>
            <a:r>
              <a:rPr lang="pt-BR" altLang="pt-BR" noProof="0" dirty="0" err="1"/>
              <a:t>title</a:t>
            </a:r>
            <a:r>
              <a:rPr lang="pt-BR" altLang="pt-BR" noProof="0" dirty="0"/>
              <a:t> </a:t>
            </a:r>
            <a:r>
              <a:rPr lang="pt-BR" altLang="pt-BR" noProof="0" dirty="0" err="1"/>
              <a:t>style</a:t>
            </a:r>
            <a:endParaRPr lang="pt-BR" altLang="pt-BR" noProof="0" dirty="0"/>
          </a:p>
        </p:txBody>
      </p:sp>
      <p:sp>
        <p:nvSpPr>
          <p:cNvPr id="5131267" name="Text Box 3"/>
          <p:cNvSpPr txBox="1">
            <a:spLocks noChangeArrowheads="1"/>
          </p:cNvSpPr>
          <p:nvPr/>
        </p:nvSpPr>
        <p:spPr bwMode="auto">
          <a:xfrm>
            <a:off x="11466647" y="6629401"/>
            <a:ext cx="25968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altLang="pt-BR" sz="900" b="0" dirty="0">
                <a:solidFill>
                  <a:srgbClr val="FFFFFF"/>
                </a:solidFill>
              </a:rPr>
              <a:t>-</a:t>
            </a:r>
            <a:fld id="{022BF65D-CD42-4DD5-A451-C95074DFC83C}" type="slidenum">
              <a:rPr lang="pt-BR" altLang="pt-BR" sz="900" b="0">
                <a:solidFill>
                  <a:srgbClr val="FFFFFF"/>
                </a:solidFill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</a:pPr>
              <a:t>‹nº›</a:t>
            </a:fld>
            <a:r>
              <a:rPr lang="pt-BR" altLang="pt-BR" sz="900" b="0" dirty="0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51312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743200"/>
            <a:ext cx="9956800" cy="2286000"/>
          </a:xfrm>
        </p:spPr>
        <p:txBody>
          <a:bodyPr/>
          <a:lstStyle>
            <a:lvl1pPr>
              <a:defRPr>
                <a:latin typeface="Sansation Bold"/>
              </a:defRPr>
            </a:lvl1pPr>
          </a:lstStyle>
          <a:p>
            <a:pPr lvl="0"/>
            <a:r>
              <a:rPr lang="pt-BR" altLang="pt-BR" noProof="0" dirty="0"/>
              <a:t>Click </a:t>
            </a:r>
            <a:r>
              <a:rPr lang="pt-BR" altLang="pt-BR" noProof="0" dirty="0" err="1"/>
              <a:t>to</a:t>
            </a:r>
            <a:r>
              <a:rPr lang="pt-BR" altLang="pt-BR" noProof="0" dirty="0"/>
              <a:t> </a:t>
            </a:r>
            <a:r>
              <a:rPr lang="pt-BR" altLang="pt-BR" noProof="0" dirty="0" err="1"/>
              <a:t>edit</a:t>
            </a:r>
            <a:r>
              <a:rPr lang="pt-BR" altLang="pt-BR" noProof="0" dirty="0"/>
              <a:t> Master </a:t>
            </a:r>
            <a:r>
              <a:rPr lang="pt-BR" altLang="pt-BR" noProof="0" dirty="0" err="1"/>
              <a:t>subtitle</a:t>
            </a:r>
            <a:r>
              <a:rPr lang="pt-BR" altLang="pt-BR" noProof="0" dirty="0"/>
              <a:t> </a:t>
            </a:r>
            <a:r>
              <a:rPr lang="pt-BR" altLang="pt-BR" noProof="0" dirty="0" err="1"/>
              <a:t>style</a:t>
            </a:r>
            <a:endParaRPr lang="pt-BR" altLang="pt-BR" noProof="0" dirty="0"/>
          </a:p>
        </p:txBody>
      </p:sp>
    </p:spTree>
    <p:extLst>
      <p:ext uri="{BB962C8B-B14F-4D97-AF65-F5344CB8AC3E}">
        <p14:creationId xmlns:p14="http://schemas.microsoft.com/office/powerpoint/2010/main" val="1201252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rgbClr val="0A4FA2"/>
                </a:solidFill>
                <a:latin typeface="Sansation Bold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ansation Bold"/>
              </a:defRPr>
            </a:lvl1pPr>
            <a:lvl2pPr>
              <a:buClr>
                <a:srgbClr val="5484B8"/>
              </a:buClr>
              <a:defRPr>
                <a:latin typeface="Sansation Bold"/>
              </a:defRPr>
            </a:lvl2pPr>
            <a:lvl3pPr>
              <a:buClr>
                <a:srgbClr val="5484B8"/>
              </a:buClr>
              <a:defRPr>
                <a:latin typeface="Sansation Bold"/>
              </a:defRPr>
            </a:lvl3pPr>
            <a:lvl4pPr>
              <a:buClr>
                <a:srgbClr val="5484B8"/>
              </a:buClr>
              <a:defRPr>
                <a:latin typeface="Sansation Bold"/>
              </a:defRPr>
            </a:lvl4pPr>
            <a:lvl5pPr>
              <a:buClr>
                <a:srgbClr val="5484B8"/>
              </a:buClr>
              <a:defRPr>
                <a:latin typeface="Sansation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871443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Sansation Bold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Sansation Bold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902031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400" b="1" kern="1200" smtClean="0">
                <a:solidFill>
                  <a:srgbClr val="0A4FA2"/>
                </a:solidFill>
                <a:latin typeface="Sansation Bold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651" y="1062038"/>
            <a:ext cx="5869516" cy="5186362"/>
          </a:xfrm>
        </p:spPr>
        <p:txBody>
          <a:bodyPr/>
          <a:lstStyle>
            <a:lvl1pPr>
              <a:defRPr sz="2800">
                <a:latin typeface="Sansation Bold"/>
              </a:defRPr>
            </a:lvl1pPr>
            <a:lvl2pPr>
              <a:defRPr sz="2400">
                <a:latin typeface="Sansation Bold"/>
              </a:defRPr>
            </a:lvl2pPr>
            <a:lvl3pPr>
              <a:defRPr sz="2000">
                <a:latin typeface="Sansation Bold"/>
              </a:defRPr>
            </a:lvl3pPr>
            <a:lvl4pPr>
              <a:defRPr sz="1800">
                <a:latin typeface="Sansation Bold"/>
              </a:defRPr>
            </a:lvl4pPr>
            <a:lvl5pPr>
              <a:defRPr sz="1800">
                <a:latin typeface="Sansation Bold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8" y="1062038"/>
            <a:ext cx="5871633" cy="5186362"/>
          </a:xfrm>
        </p:spPr>
        <p:txBody>
          <a:bodyPr/>
          <a:lstStyle>
            <a:lvl1pPr>
              <a:defRPr sz="2800">
                <a:latin typeface="Sansation Bold"/>
              </a:defRPr>
            </a:lvl1pPr>
            <a:lvl2pPr>
              <a:defRPr sz="2400">
                <a:latin typeface="Sansation Bold"/>
              </a:defRPr>
            </a:lvl2pPr>
            <a:lvl3pPr>
              <a:defRPr sz="2000">
                <a:latin typeface="Sansation Bold"/>
              </a:defRPr>
            </a:lvl3pPr>
            <a:lvl4pPr>
              <a:defRPr sz="1800">
                <a:latin typeface="Sansation Bold"/>
              </a:defRPr>
            </a:lvl4pPr>
            <a:lvl5pPr>
              <a:defRPr sz="1800">
                <a:latin typeface="Sansation Bold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95764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lang="en-US" sz="2400" b="1" kern="1200" dirty="0" smtClean="0">
                <a:solidFill>
                  <a:srgbClr val="0A4FA2"/>
                </a:solidFill>
                <a:latin typeface="Sansation Bold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Sansation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Sansation Bold"/>
              </a:defRPr>
            </a:lvl1pPr>
            <a:lvl2pPr>
              <a:defRPr sz="2000">
                <a:latin typeface="Sansation Bold"/>
              </a:defRPr>
            </a:lvl2pPr>
            <a:lvl3pPr>
              <a:defRPr sz="1800">
                <a:latin typeface="Sansation Bold"/>
              </a:defRPr>
            </a:lvl3pPr>
            <a:lvl4pPr>
              <a:defRPr sz="1600">
                <a:latin typeface="Sansation Bold"/>
              </a:defRPr>
            </a:lvl4pPr>
            <a:lvl5pPr>
              <a:defRPr sz="1600">
                <a:latin typeface="Sansation Bold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Sansation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Sansation Bold"/>
              </a:defRPr>
            </a:lvl1pPr>
            <a:lvl2pPr>
              <a:defRPr sz="2000">
                <a:latin typeface="Sansation Bold"/>
              </a:defRPr>
            </a:lvl2pPr>
            <a:lvl3pPr>
              <a:defRPr sz="1800">
                <a:latin typeface="Sansation Bold"/>
              </a:defRPr>
            </a:lvl3pPr>
            <a:lvl4pPr>
              <a:defRPr sz="1600">
                <a:latin typeface="Sansation Bold"/>
              </a:defRPr>
            </a:lvl4pPr>
            <a:lvl5pPr>
              <a:defRPr sz="1600">
                <a:latin typeface="Sansation Bold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5336757" y="6692900"/>
            <a:ext cx="1344919" cy="128690"/>
          </a:xfrm>
        </p:spPr>
        <p:txBody>
          <a:bodyPr/>
          <a:lstStyle>
            <a:lvl1pPr>
              <a:defRPr>
                <a:latin typeface="Sansation Bold"/>
              </a:defRPr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913733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marL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pt-BR" sz="2400" b="1" kern="1200" dirty="0">
                <a:solidFill>
                  <a:srgbClr val="0A4FA2"/>
                </a:solidFill>
                <a:latin typeface="Sansation Bold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336758" y="6691008"/>
            <a:ext cx="1344919" cy="128690"/>
          </a:xfrm>
        </p:spPr>
        <p:txBody>
          <a:bodyPr anchor="ctr"/>
          <a:lstStyle>
            <a:lvl1pPr>
              <a:defRPr>
                <a:latin typeface="Sansation Bold"/>
              </a:defRPr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3892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506659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>
                <a:latin typeface="Sansation Bold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Sansation Bold"/>
              </a:defRPr>
            </a:lvl1pPr>
            <a:lvl2pPr>
              <a:defRPr sz="2800">
                <a:latin typeface="Sansation Bold"/>
              </a:defRPr>
            </a:lvl2pPr>
            <a:lvl3pPr>
              <a:defRPr sz="2400">
                <a:latin typeface="Sansation Bold"/>
              </a:defRPr>
            </a:lvl3pPr>
            <a:lvl4pPr>
              <a:defRPr sz="2000">
                <a:latin typeface="Sansation Bold"/>
              </a:defRPr>
            </a:lvl4pPr>
            <a:lvl5pPr>
              <a:defRPr sz="2000">
                <a:latin typeface="Sansation Bold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Sansation Bold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6757" y="6692900"/>
            <a:ext cx="1344919" cy="128690"/>
          </a:xfrm>
        </p:spPr>
        <p:txBody>
          <a:bodyPr/>
          <a:lstStyle>
            <a:lvl1pPr>
              <a:defRPr>
                <a:latin typeface="Sansation Bold"/>
              </a:defRPr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40184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5484B8"/>
              </a:buClr>
              <a:defRPr/>
            </a:lvl2pPr>
            <a:lvl3pPr>
              <a:buClr>
                <a:srgbClr val="5484B8"/>
              </a:buClr>
              <a:defRPr/>
            </a:lvl3pPr>
            <a:lvl4pPr>
              <a:buClr>
                <a:srgbClr val="5484B8"/>
              </a:buClr>
              <a:defRPr/>
            </a:lvl4pPr>
            <a:lvl5pPr>
              <a:buClr>
                <a:srgbClr val="5484B8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457131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>
                <a:latin typeface="Sansation Bold"/>
              </a:defRPr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Sansation Bold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Sansation Bold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7583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latin typeface="Sansation Bold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Sansation Bold"/>
              </a:defRPr>
            </a:lvl1pPr>
            <a:lvl2pPr>
              <a:defRPr>
                <a:latin typeface="Sansation Bold"/>
              </a:defRPr>
            </a:lvl2pPr>
            <a:lvl3pPr>
              <a:defRPr>
                <a:latin typeface="Sansation Bold"/>
              </a:defRPr>
            </a:lvl3pPr>
            <a:lvl4pPr>
              <a:defRPr>
                <a:latin typeface="Sansation Bold"/>
              </a:defRPr>
            </a:lvl4pPr>
            <a:lvl5pPr>
              <a:defRPr>
                <a:latin typeface="Sansation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404508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80501" y="0"/>
            <a:ext cx="2984500" cy="6248400"/>
          </a:xfrm>
        </p:spPr>
        <p:txBody>
          <a:bodyPr vert="eaVert"/>
          <a:lstStyle>
            <a:lvl1pPr>
              <a:defRPr>
                <a:latin typeface="Sansation Bold"/>
              </a:defRPr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52" y="0"/>
            <a:ext cx="8756649" cy="6248400"/>
          </a:xfrm>
        </p:spPr>
        <p:txBody>
          <a:bodyPr vert="eaVert"/>
          <a:lstStyle>
            <a:lvl1pPr>
              <a:defRPr>
                <a:latin typeface="Sansation Bold"/>
              </a:defRPr>
            </a:lvl1pPr>
            <a:lvl2pPr>
              <a:defRPr>
                <a:latin typeface="Sansation Bold"/>
              </a:defRPr>
            </a:lvl2pPr>
            <a:lvl3pPr>
              <a:defRPr>
                <a:latin typeface="Sansation Bold"/>
              </a:defRPr>
            </a:lvl3pPr>
            <a:lvl4pPr>
              <a:defRPr>
                <a:latin typeface="Sansation Bold"/>
              </a:defRPr>
            </a:lvl4pPr>
            <a:lvl5pPr>
              <a:defRPr>
                <a:latin typeface="Sansation Bol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336757" y="6692900"/>
            <a:ext cx="1344919" cy="128690"/>
          </a:xfrm>
        </p:spPr>
        <p:txBody>
          <a:bodyPr/>
          <a:lstStyle>
            <a:lvl1pPr>
              <a:defRPr>
                <a:latin typeface="Sansation Bold"/>
              </a:defRPr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18525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284" y="1524000"/>
            <a:ext cx="9956800" cy="838200"/>
          </a:xfrm>
        </p:spPr>
        <p:txBody>
          <a:bodyPr tIns="45720" bIns="45720"/>
          <a:lstStyle>
            <a:lvl1pPr>
              <a:defRPr sz="2400"/>
            </a:lvl1pPr>
          </a:lstStyle>
          <a:p>
            <a:pPr lvl="0"/>
            <a:r>
              <a:rPr lang="pt-BR" altLang="pt-BR" noProof="0"/>
              <a:t>Click to edit Master title style</a:t>
            </a:r>
          </a:p>
        </p:txBody>
      </p:sp>
      <p:sp>
        <p:nvSpPr>
          <p:cNvPr id="5131267" name="Text Box 3"/>
          <p:cNvSpPr txBox="1">
            <a:spLocks noChangeArrowheads="1"/>
          </p:cNvSpPr>
          <p:nvPr/>
        </p:nvSpPr>
        <p:spPr bwMode="auto">
          <a:xfrm>
            <a:off x="11466647" y="6629401"/>
            <a:ext cx="25968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altLang="pt-BR" sz="900" b="0" dirty="0">
                <a:solidFill>
                  <a:srgbClr val="FFFFFF"/>
                </a:solidFill>
              </a:rPr>
              <a:t>-</a:t>
            </a:r>
            <a:fld id="{022BF65D-CD42-4DD5-A451-C95074DFC83C}" type="slidenum">
              <a:rPr lang="pt-BR" altLang="pt-BR" sz="900" b="0">
                <a:solidFill>
                  <a:srgbClr val="FFFFFF"/>
                </a:solidFill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</a:pPr>
              <a:t>‹nº›</a:t>
            </a:fld>
            <a:r>
              <a:rPr lang="pt-BR" altLang="pt-BR" sz="900" b="0" dirty="0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51312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743200"/>
            <a:ext cx="9956800" cy="228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altLang="pt-BR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56796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5484B8"/>
              </a:buClr>
              <a:defRPr/>
            </a:lvl2pPr>
            <a:lvl3pPr>
              <a:buClr>
                <a:srgbClr val="5484B8"/>
              </a:buClr>
              <a:defRPr/>
            </a:lvl3pPr>
            <a:lvl4pPr>
              <a:buClr>
                <a:srgbClr val="5484B8"/>
              </a:buClr>
              <a:defRPr/>
            </a:lvl4pPr>
            <a:lvl5pPr>
              <a:buClr>
                <a:srgbClr val="5484B8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1847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190258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651" y="1062038"/>
            <a:ext cx="5869516" cy="518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8" y="1062038"/>
            <a:ext cx="5871633" cy="518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  <p:sp>
        <p:nvSpPr>
          <p:cNvPr id="7" name="Line 37"/>
          <p:cNvSpPr>
            <a:spLocks noChangeShapeType="1"/>
          </p:cNvSpPr>
          <p:nvPr userDrawn="1"/>
        </p:nvSpPr>
        <p:spPr bwMode="auto">
          <a:xfrm>
            <a:off x="120651" y="685800"/>
            <a:ext cx="11921067" cy="0"/>
          </a:xfrm>
          <a:prstGeom prst="line">
            <a:avLst/>
          </a:prstGeom>
          <a:noFill/>
          <a:ln w="19050">
            <a:solidFill>
              <a:srgbClr val="24AE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1032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746429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112686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346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849588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9164435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124205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834666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80501" y="0"/>
            <a:ext cx="29845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52" y="0"/>
            <a:ext cx="8756649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276560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284" y="1524000"/>
            <a:ext cx="9956800" cy="838200"/>
          </a:xfrm>
        </p:spPr>
        <p:txBody>
          <a:bodyPr tIns="45720" bIns="45720"/>
          <a:lstStyle>
            <a:lvl1pPr>
              <a:defRPr sz="2400"/>
            </a:lvl1pPr>
          </a:lstStyle>
          <a:p>
            <a:pPr lvl="0"/>
            <a:r>
              <a:rPr lang="pt-BR" altLang="pt-BR" noProof="0"/>
              <a:t>Click to edit Master title style</a:t>
            </a:r>
          </a:p>
        </p:txBody>
      </p:sp>
      <p:sp>
        <p:nvSpPr>
          <p:cNvPr id="5131267" name="Text Box 3"/>
          <p:cNvSpPr txBox="1">
            <a:spLocks noChangeArrowheads="1"/>
          </p:cNvSpPr>
          <p:nvPr/>
        </p:nvSpPr>
        <p:spPr bwMode="auto">
          <a:xfrm>
            <a:off x="11466647" y="6629401"/>
            <a:ext cx="25968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altLang="pt-BR" sz="900" b="0" dirty="0">
                <a:solidFill>
                  <a:srgbClr val="FFFFFF"/>
                </a:solidFill>
              </a:rPr>
              <a:t>-</a:t>
            </a:r>
            <a:fld id="{022BF65D-CD42-4DD5-A451-C95074DFC83C}" type="slidenum">
              <a:rPr lang="pt-BR" altLang="pt-BR" sz="900" b="0">
                <a:solidFill>
                  <a:srgbClr val="FFFFFF"/>
                </a:solidFill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</a:pPr>
              <a:t>‹nº›</a:t>
            </a:fld>
            <a:r>
              <a:rPr lang="pt-BR" altLang="pt-BR" sz="900" b="0" dirty="0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51312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743200"/>
            <a:ext cx="9956800" cy="228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altLang="pt-BR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89639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5484B8"/>
              </a:buClr>
              <a:defRPr/>
            </a:lvl2pPr>
            <a:lvl3pPr>
              <a:buClr>
                <a:srgbClr val="5484B8"/>
              </a:buClr>
              <a:defRPr/>
            </a:lvl3pPr>
            <a:lvl4pPr>
              <a:buClr>
                <a:srgbClr val="5484B8"/>
              </a:buClr>
              <a:defRPr/>
            </a:lvl4pPr>
            <a:lvl5pPr>
              <a:buClr>
                <a:srgbClr val="5484B8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967241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1543132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651" y="1062038"/>
            <a:ext cx="5869516" cy="518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8" y="1062038"/>
            <a:ext cx="5871633" cy="518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  <p:sp>
        <p:nvSpPr>
          <p:cNvPr id="7" name="Line 37"/>
          <p:cNvSpPr>
            <a:spLocks noChangeShapeType="1"/>
          </p:cNvSpPr>
          <p:nvPr userDrawn="1"/>
        </p:nvSpPr>
        <p:spPr bwMode="auto">
          <a:xfrm>
            <a:off x="120651" y="685800"/>
            <a:ext cx="11921067" cy="0"/>
          </a:xfrm>
          <a:prstGeom prst="line">
            <a:avLst/>
          </a:prstGeom>
          <a:noFill/>
          <a:ln w="19050">
            <a:solidFill>
              <a:srgbClr val="24AE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565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445619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29519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651" y="1062038"/>
            <a:ext cx="5869516" cy="518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8" y="1062038"/>
            <a:ext cx="5871633" cy="518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  <p:sp>
        <p:nvSpPr>
          <p:cNvPr id="7" name="Line 37"/>
          <p:cNvSpPr>
            <a:spLocks noChangeShapeType="1"/>
          </p:cNvSpPr>
          <p:nvPr userDrawn="1"/>
        </p:nvSpPr>
        <p:spPr bwMode="auto">
          <a:xfrm>
            <a:off x="120651" y="685800"/>
            <a:ext cx="11921067" cy="0"/>
          </a:xfrm>
          <a:prstGeom prst="line">
            <a:avLst/>
          </a:prstGeom>
          <a:noFill/>
          <a:ln w="19050">
            <a:solidFill>
              <a:srgbClr val="24AE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41756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2043889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825520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424766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116206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80501" y="0"/>
            <a:ext cx="29845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52" y="0"/>
            <a:ext cx="8756649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3600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64795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764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7834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83792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56262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651" y="1"/>
            <a:ext cx="11944349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title style</a:t>
            </a:r>
            <a:br>
              <a:rPr lang="pt-BR" altLang="pt-BR"/>
            </a:br>
            <a:r>
              <a:rPr lang="pt-BR" altLang="pt-BR"/>
              <a:t>Click to edit Master title style</a:t>
            </a:r>
          </a:p>
        </p:txBody>
      </p:sp>
      <p:sp>
        <p:nvSpPr>
          <p:cNvPr id="513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651" y="1062038"/>
            <a:ext cx="11944349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0" tIns="43200" rIns="86400" bIns="43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Click </a:t>
            </a:r>
            <a:r>
              <a:rPr lang="pt-BR" altLang="pt-BR" dirty="0" err="1"/>
              <a:t>to</a:t>
            </a:r>
            <a:r>
              <a:rPr lang="pt-BR" altLang="pt-BR" dirty="0"/>
              <a:t> </a:t>
            </a:r>
            <a:r>
              <a:rPr lang="pt-BR" altLang="pt-BR" dirty="0" err="1"/>
              <a:t>edit</a:t>
            </a:r>
            <a:r>
              <a:rPr lang="pt-BR" altLang="pt-BR" dirty="0"/>
              <a:t> Master </a:t>
            </a:r>
            <a:r>
              <a:rPr lang="pt-BR" altLang="pt-BR" dirty="0" err="1"/>
              <a:t>text</a:t>
            </a:r>
            <a:r>
              <a:rPr lang="pt-BR" altLang="pt-BR" dirty="0"/>
              <a:t> </a:t>
            </a:r>
            <a:r>
              <a:rPr lang="pt-BR" altLang="pt-BR" dirty="0" err="1"/>
              <a:t>styles</a:t>
            </a:r>
            <a:endParaRPr lang="pt-BR" altLang="pt-BR" dirty="0"/>
          </a:p>
          <a:p>
            <a:pPr lvl="1"/>
            <a:r>
              <a:rPr lang="pt-BR" altLang="pt-BR" dirty="0" err="1"/>
              <a:t>Second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2"/>
            <a:r>
              <a:rPr lang="pt-BR" altLang="pt-BR" dirty="0" err="1"/>
              <a:t>Third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3"/>
            <a:r>
              <a:rPr lang="pt-BR" altLang="pt-BR" dirty="0" err="1"/>
              <a:t>Fourth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4"/>
            <a:r>
              <a:rPr lang="pt-BR" altLang="pt-BR" dirty="0" err="1"/>
              <a:t>Fifth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</p:txBody>
      </p:sp>
      <p:sp>
        <p:nvSpPr>
          <p:cNvPr id="5130258" name="Text Box 18"/>
          <p:cNvSpPr txBox="1">
            <a:spLocks noChangeArrowheads="1"/>
          </p:cNvSpPr>
          <p:nvPr/>
        </p:nvSpPr>
        <p:spPr bwMode="auto">
          <a:xfrm>
            <a:off x="11466648" y="6629401"/>
            <a:ext cx="25968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altLang="pt-BR" sz="900" b="0" dirty="0">
                <a:solidFill>
                  <a:srgbClr val="000000"/>
                </a:solidFill>
              </a:rPr>
              <a:t>-</a:t>
            </a:r>
            <a:fld id="{002676C9-D24A-4938-8EB9-E308D1447792}" type="slidenum">
              <a:rPr lang="pt-BR" altLang="pt-BR" sz="900" b="0" smtClean="0">
                <a:solidFill>
                  <a:srgbClr val="000000"/>
                </a:solidFill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</a:pPr>
              <a:t>‹nº›</a:t>
            </a:fld>
            <a:r>
              <a:rPr lang="pt-BR" altLang="pt-BR" sz="900" b="0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5130261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43784" y="6692900"/>
            <a:ext cx="1530867" cy="12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spcBef>
                <a:spcPct val="0"/>
              </a:spcBef>
              <a:defRPr sz="800" b="0">
                <a:solidFill>
                  <a:srgbClr val="808080"/>
                </a:solidFill>
              </a:defRPr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algn="l" rtl="0" fontAlgn="base">
        <a:spcBef>
          <a:spcPct val="60000"/>
        </a:spcBef>
        <a:spcAft>
          <a:spcPct val="0"/>
        </a:spcAft>
        <a:buClr>
          <a:srgbClr val="24AE9A"/>
        </a:buClr>
        <a:buFont typeface="Wingdings 2" pitchFamily="18" charset="2"/>
        <a:defRPr sz="1600" b="1">
          <a:solidFill>
            <a:srgbClr val="000000"/>
          </a:solidFill>
          <a:latin typeface="+mn-lt"/>
          <a:ea typeface="+mn-ea"/>
          <a:cs typeface="+mn-cs"/>
        </a:defRPr>
      </a:lvl1pPr>
      <a:lvl2pPr marL="234950" indent="-233363" algn="l" rtl="0" fontAlgn="base">
        <a:spcBef>
          <a:spcPct val="60000"/>
        </a:spcBef>
        <a:spcAft>
          <a:spcPct val="0"/>
        </a:spcAft>
        <a:buClr>
          <a:srgbClr val="5484B8"/>
        </a:buClr>
        <a:buSzPct val="85000"/>
        <a:buFont typeface="Wingdings 2" pitchFamily="18" charset="2"/>
        <a:buChar char="ö"/>
        <a:defRPr sz="1600">
          <a:solidFill>
            <a:srgbClr val="000000"/>
          </a:solidFill>
          <a:latin typeface="+mn-lt"/>
        </a:defRPr>
      </a:lvl2pPr>
      <a:lvl3pPr marL="457200" indent="-220663" algn="l" rtl="0" fontAlgn="base">
        <a:spcBef>
          <a:spcPct val="60000"/>
        </a:spcBef>
        <a:spcAft>
          <a:spcPct val="0"/>
        </a:spcAft>
        <a:buClr>
          <a:srgbClr val="5484B8"/>
        </a:buClr>
        <a:buSzPct val="70000"/>
        <a:buFont typeface="Wingdings 3" pitchFamily="18" charset="2"/>
        <a:buChar char=""/>
        <a:defRPr sz="1600">
          <a:solidFill>
            <a:srgbClr val="000000"/>
          </a:solidFill>
          <a:latin typeface="+mn-lt"/>
        </a:defRPr>
      </a:lvl3pPr>
      <a:lvl4pPr marL="692150" indent="-233363" algn="l" rtl="0" fontAlgn="base">
        <a:spcBef>
          <a:spcPct val="60000"/>
        </a:spcBef>
        <a:spcAft>
          <a:spcPct val="0"/>
        </a:spcAft>
        <a:buClr>
          <a:srgbClr val="5484B8"/>
        </a:buClr>
        <a:buChar char="•"/>
        <a:defRPr sz="1600">
          <a:solidFill>
            <a:srgbClr val="000000"/>
          </a:solidFill>
          <a:latin typeface="+mn-lt"/>
        </a:defRPr>
      </a:lvl4pPr>
      <a:lvl5pPr marL="901700" indent="-207963" algn="l" rtl="0" fontAlgn="base">
        <a:spcBef>
          <a:spcPct val="60000"/>
        </a:spcBef>
        <a:spcAft>
          <a:spcPct val="0"/>
        </a:spcAft>
        <a:buClr>
          <a:srgbClr val="5484B8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5pPr>
      <a:lvl6pPr marL="13589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6pPr>
      <a:lvl7pPr marL="18161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7pPr>
      <a:lvl8pPr marL="22733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8pPr>
      <a:lvl9pPr marL="27305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651" y="1"/>
            <a:ext cx="11944349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Click </a:t>
            </a:r>
            <a:r>
              <a:rPr lang="pt-BR" altLang="pt-BR" dirty="0" err="1"/>
              <a:t>to</a:t>
            </a:r>
            <a:r>
              <a:rPr lang="pt-BR" altLang="pt-BR" dirty="0"/>
              <a:t> </a:t>
            </a:r>
            <a:r>
              <a:rPr lang="pt-BR" altLang="pt-BR" dirty="0" err="1"/>
              <a:t>edit</a:t>
            </a:r>
            <a:r>
              <a:rPr lang="pt-BR" altLang="pt-BR" dirty="0"/>
              <a:t> Master </a:t>
            </a:r>
            <a:r>
              <a:rPr lang="pt-BR" altLang="pt-BR" dirty="0" err="1"/>
              <a:t>title</a:t>
            </a:r>
            <a:r>
              <a:rPr lang="pt-BR" altLang="pt-BR" dirty="0"/>
              <a:t> </a:t>
            </a:r>
            <a:r>
              <a:rPr lang="pt-BR" altLang="pt-BR" dirty="0" err="1"/>
              <a:t>style</a:t>
            </a:r>
            <a:endParaRPr lang="pt-BR" altLang="pt-BR" dirty="0"/>
          </a:p>
        </p:txBody>
      </p:sp>
      <p:sp>
        <p:nvSpPr>
          <p:cNvPr id="513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651" y="1062038"/>
            <a:ext cx="11944349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0" tIns="43200" rIns="86400" bIns="43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Click </a:t>
            </a:r>
            <a:r>
              <a:rPr lang="pt-BR" altLang="pt-BR" dirty="0" err="1"/>
              <a:t>to</a:t>
            </a:r>
            <a:r>
              <a:rPr lang="pt-BR" altLang="pt-BR" dirty="0"/>
              <a:t> </a:t>
            </a:r>
            <a:r>
              <a:rPr lang="pt-BR" altLang="pt-BR" dirty="0" err="1"/>
              <a:t>edit</a:t>
            </a:r>
            <a:r>
              <a:rPr lang="pt-BR" altLang="pt-BR" dirty="0"/>
              <a:t> Master </a:t>
            </a:r>
            <a:r>
              <a:rPr lang="pt-BR" altLang="pt-BR" dirty="0" err="1"/>
              <a:t>text</a:t>
            </a:r>
            <a:r>
              <a:rPr lang="pt-BR" altLang="pt-BR" dirty="0"/>
              <a:t> </a:t>
            </a:r>
            <a:r>
              <a:rPr lang="pt-BR" altLang="pt-BR" dirty="0" err="1"/>
              <a:t>styles</a:t>
            </a:r>
            <a:endParaRPr lang="pt-BR" altLang="pt-BR" dirty="0"/>
          </a:p>
          <a:p>
            <a:pPr lvl="1"/>
            <a:r>
              <a:rPr lang="pt-BR" altLang="pt-BR" dirty="0" err="1"/>
              <a:t>Second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2"/>
            <a:r>
              <a:rPr lang="pt-BR" altLang="pt-BR" dirty="0" err="1"/>
              <a:t>Third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3"/>
            <a:r>
              <a:rPr lang="pt-BR" altLang="pt-BR" dirty="0" err="1"/>
              <a:t>Fourth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4"/>
            <a:r>
              <a:rPr lang="pt-BR" altLang="pt-BR" dirty="0" err="1"/>
              <a:t>Fifth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</p:txBody>
      </p:sp>
      <p:sp>
        <p:nvSpPr>
          <p:cNvPr id="5130258" name="Text Box 18"/>
          <p:cNvSpPr txBox="1">
            <a:spLocks noChangeArrowheads="1"/>
          </p:cNvSpPr>
          <p:nvPr/>
        </p:nvSpPr>
        <p:spPr bwMode="auto">
          <a:xfrm>
            <a:off x="11466648" y="6629401"/>
            <a:ext cx="25968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altLang="pt-BR" sz="900" b="0" dirty="0">
                <a:solidFill>
                  <a:srgbClr val="000000"/>
                </a:solidFill>
              </a:rPr>
              <a:t>-</a:t>
            </a:r>
            <a:fld id="{002676C9-D24A-4938-8EB9-E308D1447792}" type="slidenum">
              <a:rPr lang="pt-BR" altLang="pt-BR" sz="900" b="0" smtClean="0">
                <a:solidFill>
                  <a:srgbClr val="000000"/>
                </a:solidFill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</a:pPr>
              <a:t>‹nº›</a:t>
            </a:fld>
            <a:r>
              <a:rPr lang="pt-BR" altLang="pt-BR" sz="900" b="0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5130261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43784" y="6692900"/>
            <a:ext cx="1530867" cy="12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spcBef>
                <a:spcPct val="0"/>
              </a:spcBef>
              <a:defRPr sz="800" b="0">
                <a:solidFill>
                  <a:srgbClr val="808080"/>
                </a:solidFill>
              </a:defRPr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78982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marL="0"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defRPr lang="pt-BR" altLang="pt-BR" sz="2400" b="1" kern="1200" dirty="0" smtClean="0">
          <a:solidFill>
            <a:srgbClr val="0A4FA2"/>
          </a:solidFill>
          <a:latin typeface="Sansation Bold"/>
          <a:ea typeface="+mn-ea"/>
          <a:cs typeface="+mn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algn="l" rtl="0" fontAlgn="base">
        <a:spcBef>
          <a:spcPct val="60000"/>
        </a:spcBef>
        <a:spcAft>
          <a:spcPct val="0"/>
        </a:spcAft>
        <a:buClr>
          <a:srgbClr val="24AE9A"/>
        </a:buClr>
        <a:buFont typeface="Wingdings 2" pitchFamily="18" charset="2"/>
        <a:defRPr sz="1600" b="1">
          <a:solidFill>
            <a:srgbClr val="000000"/>
          </a:solidFill>
          <a:latin typeface="Sansation Bold"/>
          <a:ea typeface="+mn-ea"/>
          <a:cs typeface="+mn-cs"/>
        </a:defRPr>
      </a:lvl1pPr>
      <a:lvl2pPr marL="234950" indent="-233363" algn="l" rtl="0" fontAlgn="base">
        <a:spcBef>
          <a:spcPct val="60000"/>
        </a:spcBef>
        <a:spcAft>
          <a:spcPct val="0"/>
        </a:spcAft>
        <a:buClr>
          <a:srgbClr val="5484B8"/>
        </a:buClr>
        <a:buSzPct val="85000"/>
        <a:buFont typeface="Wingdings 2" pitchFamily="18" charset="2"/>
        <a:buChar char="ö"/>
        <a:defRPr sz="1600">
          <a:solidFill>
            <a:srgbClr val="000000"/>
          </a:solidFill>
          <a:latin typeface="Sansation Bold"/>
        </a:defRPr>
      </a:lvl2pPr>
      <a:lvl3pPr marL="457200" indent="-220663" algn="l" rtl="0" fontAlgn="base">
        <a:spcBef>
          <a:spcPct val="60000"/>
        </a:spcBef>
        <a:spcAft>
          <a:spcPct val="0"/>
        </a:spcAft>
        <a:buClr>
          <a:srgbClr val="5484B8"/>
        </a:buClr>
        <a:buSzPct val="70000"/>
        <a:buFont typeface="Wingdings 3" pitchFamily="18" charset="2"/>
        <a:buChar char=""/>
        <a:defRPr sz="1600">
          <a:solidFill>
            <a:srgbClr val="000000"/>
          </a:solidFill>
          <a:latin typeface="Sansation Bold"/>
        </a:defRPr>
      </a:lvl3pPr>
      <a:lvl4pPr marL="692150" indent="-233363" algn="l" rtl="0" fontAlgn="base">
        <a:spcBef>
          <a:spcPct val="60000"/>
        </a:spcBef>
        <a:spcAft>
          <a:spcPct val="0"/>
        </a:spcAft>
        <a:buClr>
          <a:srgbClr val="5484B8"/>
        </a:buClr>
        <a:buChar char="•"/>
        <a:defRPr sz="1600">
          <a:solidFill>
            <a:srgbClr val="000000"/>
          </a:solidFill>
          <a:latin typeface="Sansation Bold"/>
        </a:defRPr>
      </a:lvl4pPr>
      <a:lvl5pPr marL="901700" indent="-207963" algn="l" rtl="0" fontAlgn="base">
        <a:spcBef>
          <a:spcPct val="60000"/>
        </a:spcBef>
        <a:spcAft>
          <a:spcPct val="0"/>
        </a:spcAft>
        <a:buClr>
          <a:srgbClr val="5484B8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Sansation Bold"/>
        </a:defRPr>
      </a:lvl5pPr>
      <a:lvl6pPr marL="13589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6pPr>
      <a:lvl7pPr marL="18161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7pPr>
      <a:lvl8pPr marL="22733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8pPr>
      <a:lvl9pPr marL="27305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651" y="1"/>
            <a:ext cx="11944349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title style</a:t>
            </a:r>
            <a:br>
              <a:rPr lang="pt-BR" altLang="pt-BR"/>
            </a:br>
            <a:r>
              <a:rPr lang="pt-BR" altLang="pt-BR"/>
              <a:t>Click to edit Master title style</a:t>
            </a:r>
          </a:p>
        </p:txBody>
      </p:sp>
      <p:sp>
        <p:nvSpPr>
          <p:cNvPr id="513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651" y="1062038"/>
            <a:ext cx="11944349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0" tIns="43200" rIns="86400" bIns="43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Click </a:t>
            </a:r>
            <a:r>
              <a:rPr lang="pt-BR" altLang="pt-BR" dirty="0" err="1"/>
              <a:t>to</a:t>
            </a:r>
            <a:r>
              <a:rPr lang="pt-BR" altLang="pt-BR" dirty="0"/>
              <a:t> </a:t>
            </a:r>
            <a:r>
              <a:rPr lang="pt-BR" altLang="pt-BR" dirty="0" err="1"/>
              <a:t>edit</a:t>
            </a:r>
            <a:r>
              <a:rPr lang="pt-BR" altLang="pt-BR" dirty="0"/>
              <a:t> Master </a:t>
            </a:r>
            <a:r>
              <a:rPr lang="pt-BR" altLang="pt-BR" dirty="0" err="1"/>
              <a:t>text</a:t>
            </a:r>
            <a:r>
              <a:rPr lang="pt-BR" altLang="pt-BR" dirty="0"/>
              <a:t> </a:t>
            </a:r>
            <a:r>
              <a:rPr lang="pt-BR" altLang="pt-BR" dirty="0" err="1"/>
              <a:t>styles</a:t>
            </a:r>
            <a:endParaRPr lang="pt-BR" altLang="pt-BR" dirty="0"/>
          </a:p>
          <a:p>
            <a:pPr lvl="1"/>
            <a:r>
              <a:rPr lang="pt-BR" altLang="pt-BR" dirty="0" err="1"/>
              <a:t>Second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2"/>
            <a:r>
              <a:rPr lang="pt-BR" altLang="pt-BR" dirty="0" err="1"/>
              <a:t>Third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3"/>
            <a:r>
              <a:rPr lang="pt-BR" altLang="pt-BR" dirty="0" err="1"/>
              <a:t>Fourth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4"/>
            <a:r>
              <a:rPr lang="pt-BR" altLang="pt-BR" dirty="0" err="1"/>
              <a:t>Fifth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</p:txBody>
      </p:sp>
      <p:sp>
        <p:nvSpPr>
          <p:cNvPr id="5130258" name="Text Box 18"/>
          <p:cNvSpPr txBox="1">
            <a:spLocks noChangeArrowheads="1"/>
          </p:cNvSpPr>
          <p:nvPr/>
        </p:nvSpPr>
        <p:spPr bwMode="auto">
          <a:xfrm>
            <a:off x="11466648" y="6629401"/>
            <a:ext cx="25968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altLang="pt-BR" sz="900" b="0" dirty="0">
                <a:solidFill>
                  <a:srgbClr val="000000"/>
                </a:solidFill>
              </a:rPr>
              <a:t>-</a:t>
            </a:r>
            <a:fld id="{002676C9-D24A-4938-8EB9-E308D1447792}" type="slidenum">
              <a:rPr lang="pt-BR" altLang="pt-BR" sz="900" b="0" smtClean="0">
                <a:solidFill>
                  <a:srgbClr val="000000"/>
                </a:solidFill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</a:pPr>
              <a:t>‹nº›</a:t>
            </a:fld>
            <a:r>
              <a:rPr lang="pt-BR" altLang="pt-BR" sz="900" b="0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5130261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43784" y="6692900"/>
            <a:ext cx="1530867" cy="12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spcBef>
                <a:spcPct val="0"/>
              </a:spcBef>
              <a:defRPr sz="800" b="0">
                <a:solidFill>
                  <a:srgbClr val="808080"/>
                </a:solidFill>
              </a:defRPr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7437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algn="l" rtl="0" fontAlgn="base">
        <a:spcBef>
          <a:spcPct val="60000"/>
        </a:spcBef>
        <a:spcAft>
          <a:spcPct val="0"/>
        </a:spcAft>
        <a:buClr>
          <a:srgbClr val="24AE9A"/>
        </a:buClr>
        <a:buFont typeface="Wingdings 2" pitchFamily="18" charset="2"/>
        <a:defRPr sz="1600" b="1">
          <a:solidFill>
            <a:srgbClr val="000000"/>
          </a:solidFill>
          <a:latin typeface="+mn-lt"/>
          <a:ea typeface="+mn-ea"/>
          <a:cs typeface="+mn-cs"/>
        </a:defRPr>
      </a:lvl1pPr>
      <a:lvl2pPr marL="234950" indent="-233363" algn="l" rtl="0" fontAlgn="base">
        <a:spcBef>
          <a:spcPct val="60000"/>
        </a:spcBef>
        <a:spcAft>
          <a:spcPct val="0"/>
        </a:spcAft>
        <a:buClr>
          <a:srgbClr val="5484B8"/>
        </a:buClr>
        <a:buSzPct val="85000"/>
        <a:buFont typeface="Wingdings 2" pitchFamily="18" charset="2"/>
        <a:buChar char="ö"/>
        <a:defRPr sz="1600">
          <a:solidFill>
            <a:srgbClr val="000000"/>
          </a:solidFill>
          <a:latin typeface="+mn-lt"/>
        </a:defRPr>
      </a:lvl2pPr>
      <a:lvl3pPr marL="457200" indent="-220663" algn="l" rtl="0" fontAlgn="base">
        <a:spcBef>
          <a:spcPct val="60000"/>
        </a:spcBef>
        <a:spcAft>
          <a:spcPct val="0"/>
        </a:spcAft>
        <a:buClr>
          <a:srgbClr val="5484B8"/>
        </a:buClr>
        <a:buSzPct val="70000"/>
        <a:buFont typeface="Wingdings 3" pitchFamily="18" charset="2"/>
        <a:buChar char=""/>
        <a:defRPr sz="1600">
          <a:solidFill>
            <a:srgbClr val="000000"/>
          </a:solidFill>
          <a:latin typeface="+mn-lt"/>
        </a:defRPr>
      </a:lvl3pPr>
      <a:lvl4pPr marL="692150" indent="-233363" algn="l" rtl="0" fontAlgn="base">
        <a:spcBef>
          <a:spcPct val="60000"/>
        </a:spcBef>
        <a:spcAft>
          <a:spcPct val="0"/>
        </a:spcAft>
        <a:buClr>
          <a:srgbClr val="5484B8"/>
        </a:buClr>
        <a:buChar char="•"/>
        <a:defRPr sz="1600">
          <a:solidFill>
            <a:srgbClr val="000000"/>
          </a:solidFill>
          <a:latin typeface="+mn-lt"/>
        </a:defRPr>
      </a:lvl4pPr>
      <a:lvl5pPr marL="901700" indent="-207963" algn="l" rtl="0" fontAlgn="base">
        <a:spcBef>
          <a:spcPct val="60000"/>
        </a:spcBef>
        <a:spcAft>
          <a:spcPct val="0"/>
        </a:spcAft>
        <a:buClr>
          <a:srgbClr val="5484B8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5pPr>
      <a:lvl6pPr marL="13589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6pPr>
      <a:lvl7pPr marL="18161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7pPr>
      <a:lvl8pPr marL="22733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8pPr>
      <a:lvl9pPr marL="27305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651" y="1"/>
            <a:ext cx="11944349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Click to edit Master title style</a:t>
            </a:r>
            <a:br>
              <a:rPr lang="pt-BR" altLang="pt-BR"/>
            </a:br>
            <a:r>
              <a:rPr lang="pt-BR" altLang="pt-BR"/>
              <a:t>Click to edit Master title style</a:t>
            </a:r>
          </a:p>
        </p:txBody>
      </p:sp>
      <p:sp>
        <p:nvSpPr>
          <p:cNvPr id="513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651" y="1062038"/>
            <a:ext cx="11944349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0" tIns="43200" rIns="86400" bIns="43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Click </a:t>
            </a:r>
            <a:r>
              <a:rPr lang="pt-BR" altLang="pt-BR" dirty="0" err="1"/>
              <a:t>to</a:t>
            </a:r>
            <a:r>
              <a:rPr lang="pt-BR" altLang="pt-BR" dirty="0"/>
              <a:t> </a:t>
            </a:r>
            <a:r>
              <a:rPr lang="pt-BR" altLang="pt-BR" dirty="0" err="1"/>
              <a:t>edit</a:t>
            </a:r>
            <a:r>
              <a:rPr lang="pt-BR" altLang="pt-BR" dirty="0"/>
              <a:t> Master </a:t>
            </a:r>
            <a:r>
              <a:rPr lang="pt-BR" altLang="pt-BR" dirty="0" err="1"/>
              <a:t>text</a:t>
            </a:r>
            <a:r>
              <a:rPr lang="pt-BR" altLang="pt-BR" dirty="0"/>
              <a:t> </a:t>
            </a:r>
            <a:r>
              <a:rPr lang="pt-BR" altLang="pt-BR" dirty="0" err="1"/>
              <a:t>styles</a:t>
            </a:r>
            <a:endParaRPr lang="pt-BR" altLang="pt-BR" dirty="0"/>
          </a:p>
          <a:p>
            <a:pPr lvl="1"/>
            <a:r>
              <a:rPr lang="pt-BR" altLang="pt-BR" dirty="0" err="1"/>
              <a:t>Second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2"/>
            <a:r>
              <a:rPr lang="pt-BR" altLang="pt-BR" dirty="0" err="1"/>
              <a:t>Third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3"/>
            <a:r>
              <a:rPr lang="pt-BR" altLang="pt-BR" dirty="0" err="1"/>
              <a:t>Fourth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  <a:p>
            <a:pPr lvl="4"/>
            <a:r>
              <a:rPr lang="pt-BR" altLang="pt-BR" dirty="0" err="1"/>
              <a:t>Fifth</a:t>
            </a:r>
            <a:r>
              <a:rPr lang="pt-BR" altLang="pt-BR" dirty="0"/>
              <a:t> </a:t>
            </a:r>
            <a:r>
              <a:rPr lang="pt-BR" altLang="pt-BR" dirty="0" err="1"/>
              <a:t>level</a:t>
            </a:r>
            <a:endParaRPr lang="pt-BR" altLang="pt-BR" dirty="0"/>
          </a:p>
        </p:txBody>
      </p:sp>
      <p:sp>
        <p:nvSpPr>
          <p:cNvPr id="5130258" name="Text Box 18"/>
          <p:cNvSpPr txBox="1">
            <a:spLocks noChangeArrowheads="1"/>
          </p:cNvSpPr>
          <p:nvPr/>
        </p:nvSpPr>
        <p:spPr bwMode="auto">
          <a:xfrm>
            <a:off x="11466648" y="6629401"/>
            <a:ext cx="259686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altLang="pt-BR" sz="900" b="0" dirty="0">
                <a:solidFill>
                  <a:srgbClr val="000000"/>
                </a:solidFill>
              </a:rPr>
              <a:t>-</a:t>
            </a:r>
            <a:fld id="{002676C9-D24A-4938-8EB9-E308D1447792}" type="slidenum">
              <a:rPr lang="pt-BR" altLang="pt-BR" sz="900" b="0" smtClean="0">
                <a:solidFill>
                  <a:srgbClr val="000000"/>
                </a:solidFill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</a:pPr>
              <a:t>‹nº›</a:t>
            </a:fld>
            <a:r>
              <a:rPr lang="pt-BR" altLang="pt-BR" sz="900" b="0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5130261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43784" y="6692900"/>
            <a:ext cx="1530867" cy="12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spcBef>
                <a:spcPct val="0"/>
              </a:spcBef>
              <a:defRPr sz="800" b="0">
                <a:solidFill>
                  <a:srgbClr val="808080"/>
                </a:solidFill>
              </a:defRPr>
            </a:lvl1pPr>
          </a:lstStyle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60516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algn="l" rtl="0" fontAlgn="base">
        <a:spcBef>
          <a:spcPct val="60000"/>
        </a:spcBef>
        <a:spcAft>
          <a:spcPct val="0"/>
        </a:spcAft>
        <a:buClr>
          <a:srgbClr val="24AE9A"/>
        </a:buClr>
        <a:buFont typeface="Wingdings 2" pitchFamily="18" charset="2"/>
        <a:defRPr sz="1600" b="1">
          <a:solidFill>
            <a:srgbClr val="000000"/>
          </a:solidFill>
          <a:latin typeface="+mn-lt"/>
          <a:ea typeface="+mn-ea"/>
          <a:cs typeface="+mn-cs"/>
        </a:defRPr>
      </a:lvl1pPr>
      <a:lvl2pPr marL="234950" indent="-233363" algn="l" rtl="0" fontAlgn="base">
        <a:spcBef>
          <a:spcPct val="60000"/>
        </a:spcBef>
        <a:spcAft>
          <a:spcPct val="0"/>
        </a:spcAft>
        <a:buClr>
          <a:srgbClr val="5484B8"/>
        </a:buClr>
        <a:buSzPct val="85000"/>
        <a:buFont typeface="Wingdings 2" pitchFamily="18" charset="2"/>
        <a:buChar char="ö"/>
        <a:defRPr sz="1600">
          <a:solidFill>
            <a:srgbClr val="000000"/>
          </a:solidFill>
          <a:latin typeface="+mn-lt"/>
        </a:defRPr>
      </a:lvl2pPr>
      <a:lvl3pPr marL="457200" indent="-220663" algn="l" rtl="0" fontAlgn="base">
        <a:spcBef>
          <a:spcPct val="60000"/>
        </a:spcBef>
        <a:spcAft>
          <a:spcPct val="0"/>
        </a:spcAft>
        <a:buClr>
          <a:srgbClr val="5484B8"/>
        </a:buClr>
        <a:buSzPct val="70000"/>
        <a:buFont typeface="Wingdings 3" pitchFamily="18" charset="2"/>
        <a:buChar char=""/>
        <a:defRPr sz="1600">
          <a:solidFill>
            <a:srgbClr val="000000"/>
          </a:solidFill>
          <a:latin typeface="+mn-lt"/>
        </a:defRPr>
      </a:lvl3pPr>
      <a:lvl4pPr marL="692150" indent="-233363" algn="l" rtl="0" fontAlgn="base">
        <a:spcBef>
          <a:spcPct val="60000"/>
        </a:spcBef>
        <a:spcAft>
          <a:spcPct val="0"/>
        </a:spcAft>
        <a:buClr>
          <a:srgbClr val="5484B8"/>
        </a:buClr>
        <a:buChar char="•"/>
        <a:defRPr sz="1600">
          <a:solidFill>
            <a:srgbClr val="000000"/>
          </a:solidFill>
          <a:latin typeface="+mn-lt"/>
        </a:defRPr>
      </a:lvl4pPr>
      <a:lvl5pPr marL="901700" indent="-207963" algn="l" rtl="0" fontAlgn="base">
        <a:spcBef>
          <a:spcPct val="60000"/>
        </a:spcBef>
        <a:spcAft>
          <a:spcPct val="0"/>
        </a:spcAft>
        <a:buClr>
          <a:srgbClr val="5484B8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5pPr>
      <a:lvl6pPr marL="13589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6pPr>
      <a:lvl7pPr marL="18161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7pPr>
      <a:lvl8pPr marL="22733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8pPr>
      <a:lvl9pPr marL="2730500" indent="-207963" algn="l" rtl="0" fontAlgn="base">
        <a:spcBef>
          <a:spcPct val="60000"/>
        </a:spcBef>
        <a:spcAft>
          <a:spcPct val="0"/>
        </a:spcAft>
        <a:buClr>
          <a:srgbClr val="24AE9A"/>
        </a:buClr>
        <a:buSzPct val="80000"/>
        <a:buFont typeface="Arial" charset="0"/>
        <a:buChar char="–"/>
        <a:defRPr sz="14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32.xml"/><Relationship Id="rId7" Type="http://schemas.openxmlformats.org/officeDocument/2006/relationships/image" Target="../media/image2.png"/><Relationship Id="rId2" Type="http://schemas.openxmlformats.org/officeDocument/2006/relationships/tags" Target="../tags/tag31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8.emf"/><Relationship Id="rId5" Type="http://schemas.openxmlformats.org/officeDocument/2006/relationships/tags" Target="../tags/tag34.xml"/><Relationship Id="rId10" Type="http://schemas.openxmlformats.org/officeDocument/2006/relationships/oleObject" Target="../embeddings/oleObject6.bin"/><Relationship Id="rId4" Type="http://schemas.openxmlformats.org/officeDocument/2006/relationships/tags" Target="../tags/tag33.xml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vmlDrawing" Target="../drawings/vmlDrawing6.vml"/><Relationship Id="rId6" Type="http://schemas.openxmlformats.org/officeDocument/2006/relationships/tags" Target="../tags/tag39.xml"/><Relationship Id="rId11" Type="http://schemas.openxmlformats.org/officeDocument/2006/relationships/image" Target="../media/image2.png"/><Relationship Id="rId5" Type="http://schemas.openxmlformats.org/officeDocument/2006/relationships/tags" Target="../tags/tag38.xml"/><Relationship Id="rId10" Type="http://schemas.openxmlformats.org/officeDocument/2006/relationships/image" Target="../media/image10.emf"/><Relationship Id="rId4" Type="http://schemas.openxmlformats.org/officeDocument/2006/relationships/tags" Target="../tags/tag37.xml"/><Relationship Id="rId9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3" Type="http://schemas.openxmlformats.org/officeDocument/2006/relationships/tags" Target="../tags/tag5.xml"/><Relationship Id="rId21" Type="http://schemas.openxmlformats.org/officeDocument/2006/relationships/slideLayout" Target="../slideLayouts/slideLayout28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vmlDrawing" Target="../drawings/vmlDrawing1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2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3.emf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4.emf"/><Relationship Id="rId2" Type="http://schemas.openxmlformats.org/officeDocument/2006/relationships/tags" Target="../tags/tag2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2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27.xml"/><Relationship Id="rId7" Type="http://schemas.openxmlformats.org/officeDocument/2006/relationships/slideLayout" Target="../slideLayouts/slideLayout24.xml"/><Relationship Id="rId2" Type="http://schemas.openxmlformats.org/officeDocument/2006/relationships/tags" Target="../tags/tag26.xml"/><Relationship Id="rId1" Type="http://schemas.openxmlformats.org/officeDocument/2006/relationships/vmlDrawing" Target="../drawings/vmlDrawing3.vml"/><Relationship Id="rId6" Type="http://schemas.openxmlformats.org/officeDocument/2006/relationships/tags" Target="../tags/tag30.xml"/><Relationship Id="rId11" Type="http://schemas.openxmlformats.org/officeDocument/2006/relationships/image" Target="../media/image6.emf"/><Relationship Id="rId5" Type="http://schemas.openxmlformats.org/officeDocument/2006/relationships/tags" Target="../tags/tag29.xml"/><Relationship Id="rId10" Type="http://schemas.openxmlformats.org/officeDocument/2006/relationships/oleObject" Target="../embeddings/oleObject4.bin"/><Relationship Id="rId4" Type="http://schemas.openxmlformats.org/officeDocument/2006/relationships/tags" Target="../tags/tag28.xm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Tela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" y="-1599642"/>
            <a:ext cx="12189655" cy="845764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570058" y="764704"/>
            <a:ext cx="6768752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800" b="0">
              <a:solidFill>
                <a:prstClr val="white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86000" y="481927"/>
            <a:ext cx="8052810" cy="13368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4400" dirty="0">
                <a:solidFill>
                  <a:schemeClr val="accent3">
                    <a:lumMod val="50000"/>
                  </a:schemeClr>
                </a:solidFill>
              </a:rPr>
              <a:t>RADIOGRAFIA </a:t>
            </a:r>
          </a:p>
          <a:p>
            <a:pPr>
              <a:spcBef>
                <a:spcPts val="0"/>
              </a:spcBef>
            </a:pPr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CUSTOS DA SAÚDE SUPLEMENTAR</a:t>
            </a: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9463916" y="6705600"/>
            <a:ext cx="1219199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pt-BR" sz="900" b="0" dirty="0"/>
              <a:t>PRC-1239-18-V03</a:t>
            </a:r>
          </a:p>
        </p:txBody>
      </p:sp>
    </p:spTree>
    <p:extLst>
      <p:ext uri="{BB962C8B-B14F-4D97-AF65-F5344CB8AC3E}">
        <p14:creationId xmlns:p14="http://schemas.microsoft.com/office/powerpoint/2010/main" val="2200163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3982"/>
            <a:ext cx="11811000" cy="785813"/>
          </a:xfrm>
        </p:spPr>
        <p:txBody>
          <a:bodyPr anchor="t"/>
          <a:lstStyle/>
          <a:p>
            <a:pPr lvl="1"/>
            <a:r>
              <a:rPr lang="pt-BR" sz="2000" dirty="0">
                <a:solidFill>
                  <a:schemeClr val="accent3">
                    <a:lumMod val="50000"/>
                  </a:schemeClr>
                </a:solidFill>
              </a:rPr>
              <a:t>A receita por saída hospitalar corresponde ao preço unitário médio pago pelas operadoras por evento de internação aos hospitais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265480" y="6692900"/>
            <a:ext cx="1530867" cy="124906"/>
          </a:xfrm>
        </p:spPr>
        <p:txBody>
          <a:bodyPr/>
          <a:lstStyle/>
          <a:p>
            <a:r>
              <a:rPr lang="pt-BR" altLang="pt-BR">
                <a:latin typeface="Arial"/>
              </a:rPr>
              <a:t>PRC-1239-18-V03 – Confidencial</a:t>
            </a:r>
            <a:endParaRPr lang="pt-BR" altLang="pt-BR" dirty="0">
              <a:latin typeface="Arial"/>
            </a:endParaRPr>
          </a:p>
        </p:txBody>
      </p:sp>
      <p:pic>
        <p:nvPicPr>
          <p:cNvPr id="16" name="Picture 15" descr="Apresentacao.pn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3259" r="16478" b="49488"/>
          <a:stretch/>
        </p:blipFill>
        <p:spPr>
          <a:xfrm>
            <a:off x="-434764" y="5449442"/>
            <a:ext cx="3846735" cy="1543562"/>
          </a:xfrm>
          <a:prstGeom prst="rect">
            <a:avLst/>
          </a:prstGeom>
        </p:spPr>
      </p:pic>
      <p:sp>
        <p:nvSpPr>
          <p:cNvPr id="19" name="Rectangle 4"/>
          <p:cNvSpPr>
            <a:spLocks noChangeArrowheads="1"/>
          </p:cNvSpPr>
          <p:nvPr/>
        </p:nvSpPr>
        <p:spPr bwMode="gray">
          <a:xfrm>
            <a:off x="1767237" y="990600"/>
            <a:ext cx="3656340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1073150">
              <a:lnSpc>
                <a:spcPct val="100000"/>
              </a:lnSpc>
              <a:spcBef>
                <a:spcPts val="600"/>
              </a:spcBef>
              <a:buClr>
                <a:srgbClr val="24AE9A"/>
              </a:buClr>
            </a:pPr>
            <a:r>
              <a:rPr lang="pt-BR" altLang="en-US" sz="1300" dirty="0">
                <a:solidFill>
                  <a:schemeClr val="accent3">
                    <a:lumMod val="50000"/>
                  </a:schemeClr>
                </a:solidFill>
              </a:rPr>
              <a:t>Principais pontos</a:t>
            </a:r>
            <a:endParaRPr lang="pt-BR" altLang="en-US" sz="1300" b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1767236" y="1219199"/>
            <a:ext cx="3656340" cy="0"/>
          </a:xfrm>
          <a:prstGeom prst="line">
            <a:avLst/>
          </a:prstGeom>
          <a:noFill/>
          <a:ln w="19050">
            <a:solidFill>
              <a:srgbClr val="5484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30927" y="1369807"/>
            <a:ext cx="3520314" cy="464999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201613" indent="-201613">
              <a:lnSpc>
                <a:spcPct val="100000"/>
              </a:lnSpc>
              <a:spcBef>
                <a:spcPts val="1200"/>
              </a:spcBef>
              <a:buClr>
                <a:srgbClr val="5484B8"/>
              </a:buClr>
              <a:buFont typeface="Wingdings 2" pitchFamily="18" charset="2"/>
              <a:buChar char="ö"/>
            </a:pPr>
            <a:r>
              <a:rPr lang="pt-BR" sz="1200" b="0" dirty="0">
                <a:solidFill>
                  <a:schemeClr val="accent3">
                    <a:lumMod val="50000"/>
                  </a:schemeClr>
                </a:solidFill>
              </a:rPr>
              <a:t>A receita por saída hospitalar dos hospitais da ANAHP cresceu à taxa de 8,0% ao ano nos últimos 5 anos</a:t>
            </a:r>
          </a:p>
          <a:p>
            <a:pPr marL="201613" indent="-201613">
              <a:lnSpc>
                <a:spcPct val="100000"/>
              </a:lnSpc>
              <a:spcBef>
                <a:spcPts val="3500"/>
              </a:spcBef>
              <a:buClr>
                <a:srgbClr val="5484B8"/>
              </a:buClr>
              <a:buFont typeface="Wingdings 2" pitchFamily="18" charset="2"/>
              <a:buChar char="ö"/>
            </a:pPr>
            <a:r>
              <a:rPr lang="pt-BR" sz="1200" b="0" dirty="0">
                <a:solidFill>
                  <a:schemeClr val="accent3">
                    <a:lumMod val="50000"/>
                  </a:schemeClr>
                </a:solidFill>
              </a:rPr>
              <a:t>Seu aumento a cada ano reflete a inflação dos custos hospitalares, embutidos todos os fatores que lhe são pertinentes nos procedimentos efetivamente realizados nos pacientes</a:t>
            </a:r>
          </a:p>
          <a:p>
            <a:pPr marL="355600" lvl="3" indent="-174625">
              <a:lnSpc>
                <a:spcPct val="100000"/>
              </a:lnSpc>
              <a:spcBef>
                <a:spcPts val="1000"/>
              </a:spcBef>
              <a:buClr>
                <a:srgbClr val="5484B8"/>
              </a:buClr>
              <a:buSzPct val="70000"/>
              <a:buFont typeface="Arial" panose="020B0604020202020204" pitchFamily="34" charset="0"/>
              <a:buChar char="►"/>
            </a:pPr>
            <a:r>
              <a:rPr lang="pt-BR" sz="1200" b="0" dirty="0">
                <a:solidFill>
                  <a:schemeClr val="accent3">
                    <a:lumMod val="50000"/>
                  </a:schemeClr>
                </a:solidFill>
              </a:rPr>
              <a:t>Uso de tecnologias e medicamentos</a:t>
            </a:r>
          </a:p>
          <a:p>
            <a:pPr marL="355600" lvl="3" indent="-174625">
              <a:lnSpc>
                <a:spcPct val="100000"/>
              </a:lnSpc>
              <a:spcBef>
                <a:spcPts val="1000"/>
              </a:spcBef>
              <a:buClr>
                <a:srgbClr val="5484B8"/>
              </a:buClr>
              <a:buSzPct val="70000"/>
              <a:buFont typeface="Arial" panose="020B0604020202020204" pitchFamily="34" charset="0"/>
              <a:buChar char="►"/>
            </a:pPr>
            <a:r>
              <a:rPr lang="pt-BR" sz="1200" b="0" dirty="0">
                <a:solidFill>
                  <a:schemeClr val="accent3">
                    <a:lumMod val="50000"/>
                  </a:schemeClr>
                </a:solidFill>
              </a:rPr>
              <a:t>Novos tratamentos para atuais e novas doenças</a:t>
            </a:r>
          </a:p>
          <a:p>
            <a:pPr marL="201613" indent="-201613">
              <a:lnSpc>
                <a:spcPct val="100000"/>
              </a:lnSpc>
              <a:spcBef>
                <a:spcPts val="3500"/>
              </a:spcBef>
              <a:buClr>
                <a:srgbClr val="5484B8"/>
              </a:buClr>
              <a:buFont typeface="Wingdings 2" pitchFamily="18" charset="2"/>
              <a:buChar char="ö"/>
            </a:pPr>
            <a:r>
              <a:rPr lang="pt-BR" sz="1200" b="0" dirty="0">
                <a:solidFill>
                  <a:schemeClr val="accent3">
                    <a:lumMod val="50000"/>
                  </a:schemeClr>
                </a:solidFill>
              </a:rPr>
              <a:t>O índice de crescimento por saída hospitalar dos hospitais da ANAHP é ainda conservador para refletir a inflação do segmento</a:t>
            </a:r>
          </a:p>
          <a:p>
            <a:pPr marL="201613" lvl="2" indent="-201613">
              <a:lnSpc>
                <a:spcPct val="100000"/>
              </a:lnSpc>
              <a:spcBef>
                <a:spcPts val="3500"/>
              </a:spcBef>
              <a:buClr>
                <a:srgbClr val="5484B8"/>
              </a:buClr>
              <a:buFont typeface="Wingdings 2" pitchFamily="18" charset="2"/>
              <a:buChar char="ö"/>
            </a:pPr>
            <a:r>
              <a:rPr lang="pt-BR" sz="1200" b="0" dirty="0">
                <a:solidFill>
                  <a:schemeClr val="accent3">
                    <a:lumMod val="50000"/>
                  </a:schemeClr>
                </a:solidFill>
              </a:rPr>
              <a:t>O IPCA Saúde mede a variação de tabelas particulares sem pressão de negociação das operadoras e cresce à taxa de 7,5% ao ano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6263A465-21FE-411D-95BF-FBF6B32CBDC2}"/>
              </a:ext>
            </a:extLst>
          </p:cNvPr>
          <p:cNvGrpSpPr/>
          <p:nvPr/>
        </p:nvGrpSpPr>
        <p:grpSpPr>
          <a:xfrm>
            <a:off x="6219780" y="916746"/>
            <a:ext cx="5120501" cy="5580070"/>
            <a:chOff x="5364682" y="918633"/>
            <a:chExt cx="5120501" cy="5580070"/>
          </a:xfrm>
        </p:grpSpPr>
        <p:graphicFrame>
          <p:nvGraphicFramePr>
            <p:cNvPr id="1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8427273"/>
                </p:ext>
              </p:extLst>
            </p:nvPr>
          </p:nvGraphicFramePr>
          <p:xfrm>
            <a:off x="5635875" y="1394652"/>
            <a:ext cx="4144962" cy="182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745" name="Chart" r:id="rId8" imgW="4133865" imgH="1819275" progId="MSGraph.Chart.8">
                    <p:embed/>
                  </p:oleObj>
                </mc:Choice>
                <mc:Fallback>
                  <p:oleObj name="Chart" r:id="rId8" imgW="4133865" imgH="1819275" progId="MSGraph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5875" y="1394652"/>
                          <a:ext cx="4144962" cy="1828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Oval 9"/>
            <p:cNvSpPr/>
            <p:nvPr/>
          </p:nvSpPr>
          <p:spPr bwMode="auto">
            <a:xfrm>
              <a:off x="9600532" y="1444413"/>
              <a:ext cx="743107" cy="412727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86400" tIns="43200" rIns="86400" bIns="432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dirty="0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CAGR</a:t>
              </a:r>
            </a:p>
            <a:p>
              <a:pPr algn="ctr">
                <a:spcBef>
                  <a:spcPts val="0"/>
                </a:spcBef>
              </a:pPr>
              <a:r>
                <a:rPr lang="en-GB" sz="1000" dirty="0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8,0%</a:t>
              </a:r>
            </a:p>
          </p:txBody>
        </p:sp>
        <p:sp>
          <p:nvSpPr>
            <p:cNvPr id="18" name="Rectangle 10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9683620" y="2415100"/>
              <a:ext cx="694695" cy="249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defRPr sz="1600" b="1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buChar char="ö"/>
                <a:defRPr sz="16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Font typeface="Wingdings 3" pitchFamily="18" charset="2"/>
                <a:buChar char=""/>
                <a:defRPr sz="16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Char char="•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pt-BR" altLang="pt-BR" sz="900" b="0" i="1" dirty="0">
                  <a:latin typeface="Arial"/>
                  <a:cs typeface="Times New Roman" pitchFamily="18" charset="0"/>
                </a:rPr>
                <a:t>Variação anual</a:t>
              </a:r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5915232" y="2689723"/>
              <a:ext cx="194652" cy="152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defRPr sz="1600" b="1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buChar char="ö"/>
                <a:defRPr sz="16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Font typeface="Wingdings 3" pitchFamily="18" charset="2"/>
                <a:buChar char=""/>
                <a:defRPr sz="16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Char char="•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pt-BR" altLang="pt-BR" sz="1100" b="0" dirty="0">
                  <a:latin typeface="Arial"/>
                  <a:cs typeface="Times New Roman" pitchFamily="18" charset="0"/>
                </a:rPr>
                <a:t>—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gray">
            <a:xfrm>
              <a:off x="5478526" y="918633"/>
              <a:ext cx="4762371" cy="517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t-BR" altLang="en-US" sz="1300" dirty="0">
                  <a:solidFill>
                    <a:schemeClr val="accent3">
                      <a:lumMod val="50000"/>
                    </a:schemeClr>
                  </a:solidFill>
                  <a:cs typeface="Times New Roman" pitchFamily="18" charset="0"/>
                </a:rPr>
                <a:t>Evolução da receita de internação por saída hospitalar</a:t>
              </a:r>
            </a:p>
            <a:p>
              <a:pPr>
                <a:spcBef>
                  <a:spcPts val="600"/>
                </a:spcBef>
              </a:pPr>
              <a:r>
                <a:rPr lang="pt-BR" altLang="en-US" sz="1300" b="0" dirty="0">
                  <a:solidFill>
                    <a:schemeClr val="accent3">
                      <a:lumMod val="50000"/>
                    </a:schemeClr>
                  </a:solidFill>
                  <a:cs typeface="Times New Roman" pitchFamily="18" charset="0"/>
                </a:rPr>
                <a:t>(R$ / saída hospitalar)</a:t>
              </a:r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5478524" y="1172619"/>
              <a:ext cx="5006340" cy="0"/>
            </a:xfrm>
            <a:prstGeom prst="line">
              <a:avLst/>
            </a:prstGeom>
            <a:noFill/>
            <a:ln w="19050">
              <a:solidFill>
                <a:srgbClr val="5484B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6400" tIns="43200" rIns="86400" bIns="43200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8868720" y="2018986"/>
              <a:ext cx="891348" cy="249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defRPr sz="1600" b="1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buChar char="ö"/>
                <a:defRPr sz="16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Font typeface="Wingdings 3" pitchFamily="18" charset="2"/>
                <a:buChar char=""/>
                <a:defRPr sz="16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Char char="•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pt-BR" altLang="pt-BR" sz="900" b="0" i="1" dirty="0">
                  <a:latin typeface="Arial"/>
                  <a:cs typeface="Times New Roman" pitchFamily="18" charset="0"/>
                </a:rPr>
                <a:t>Receita por saída hospitalar</a:t>
              </a:r>
            </a:p>
          </p:txBody>
        </p:sp>
        <p:sp>
          <p:nvSpPr>
            <p:cNvPr id="23" name="Freeform 149"/>
            <p:cNvSpPr>
              <a:spLocks/>
            </p:cNvSpPr>
            <p:nvPr/>
          </p:nvSpPr>
          <p:spPr bwMode="auto">
            <a:xfrm rot="9360000" flipH="1">
              <a:off x="8994815" y="1779810"/>
              <a:ext cx="61875" cy="224454"/>
            </a:xfrm>
            <a:custGeom>
              <a:avLst/>
              <a:gdLst>
                <a:gd name="T0" fmla="*/ 153348 w 241"/>
                <a:gd name="T1" fmla="*/ 0 h 433"/>
                <a:gd name="T2" fmla="*/ 0 w 241"/>
                <a:gd name="T3" fmla="*/ 380120 h 433"/>
                <a:gd name="T4" fmla="*/ 92009 w 241"/>
                <a:gd name="T5" fmla="*/ 0 h 433"/>
                <a:gd name="T6" fmla="*/ 153348 w 241"/>
                <a:gd name="T7" fmla="*/ 0 h 4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1" h="433">
                  <a:moveTo>
                    <a:pt x="240" y="0"/>
                  </a:moveTo>
                  <a:lnTo>
                    <a:pt x="0" y="432"/>
                  </a:lnTo>
                  <a:lnTo>
                    <a:pt x="144" y="0"/>
                  </a:lnTo>
                  <a:lnTo>
                    <a:pt x="240" y="0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7" name="Freeform 149"/>
            <p:cNvSpPr>
              <a:spLocks/>
            </p:cNvSpPr>
            <p:nvPr/>
          </p:nvSpPr>
          <p:spPr bwMode="auto">
            <a:xfrm rot="13320000" flipH="1" flipV="1">
              <a:off x="9518316" y="2530979"/>
              <a:ext cx="61875" cy="224454"/>
            </a:xfrm>
            <a:custGeom>
              <a:avLst/>
              <a:gdLst>
                <a:gd name="T0" fmla="*/ 153348 w 241"/>
                <a:gd name="T1" fmla="*/ 0 h 433"/>
                <a:gd name="T2" fmla="*/ 0 w 241"/>
                <a:gd name="T3" fmla="*/ 380120 h 433"/>
                <a:gd name="T4" fmla="*/ 92009 w 241"/>
                <a:gd name="T5" fmla="*/ 0 h 433"/>
                <a:gd name="T6" fmla="*/ 153348 w 241"/>
                <a:gd name="T7" fmla="*/ 0 h 4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1" h="433">
                  <a:moveTo>
                    <a:pt x="240" y="0"/>
                  </a:moveTo>
                  <a:lnTo>
                    <a:pt x="0" y="432"/>
                  </a:lnTo>
                  <a:lnTo>
                    <a:pt x="144" y="0"/>
                  </a:lnTo>
                  <a:lnTo>
                    <a:pt x="240" y="0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5364682" y="5730114"/>
              <a:ext cx="4769919" cy="533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marL="463550" indent="-463550" defTabSz="625475" eaLnBrk="0" hangingPunct="0"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tabLst>
                  <a:tab pos="747713" algn="l"/>
                </a:tabLst>
                <a:defRPr sz="1600" b="1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 defTabSz="625475" eaLnBrk="0" hangingPunct="0"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buChar char="ö"/>
                <a:tabLst>
                  <a:tab pos="747713" algn="l"/>
                </a:tabLst>
                <a:defRPr sz="16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 defTabSz="625475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Font typeface="Wingdings 3" pitchFamily="18" charset="2"/>
                <a:buChar char=""/>
                <a:tabLst>
                  <a:tab pos="747713" algn="l"/>
                </a:tabLst>
                <a:defRPr sz="16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 defTabSz="625475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Char char="•"/>
                <a:tabLst>
                  <a:tab pos="747713" algn="l"/>
                </a:tabLst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 defTabSz="625475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Font typeface="Arial" pitchFamily="34" charset="0"/>
                <a:buChar char="–"/>
                <a:tabLst>
                  <a:tab pos="747713" algn="l"/>
                </a:tabLst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defTabSz="625475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tabLst>
                  <a:tab pos="747713" algn="l"/>
                </a:tabLst>
                <a:defRPr sz="16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defTabSz="625475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tabLst>
                  <a:tab pos="747713" algn="l"/>
                </a:tabLst>
                <a:defRPr sz="16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defTabSz="625475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tabLst>
                  <a:tab pos="747713" algn="l"/>
                </a:tabLst>
                <a:defRPr sz="16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defTabSz="625475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tabLst>
                  <a:tab pos="747713" algn="l"/>
                </a:tabLst>
                <a:defRPr sz="16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ts val="0"/>
                </a:spcBef>
                <a:buClrTx/>
              </a:pPr>
              <a:r>
                <a:rPr lang="pt-BR" altLang="pt-BR" sz="1100" b="0" i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Base:	2012 a 2017</a:t>
              </a:r>
            </a:p>
            <a:p>
              <a:pPr>
                <a:lnSpc>
                  <a:spcPct val="95000"/>
                </a:lnSpc>
                <a:spcBef>
                  <a:spcPts val="400"/>
                </a:spcBef>
                <a:spcAft>
                  <a:spcPts val="0"/>
                </a:spcAft>
                <a:buClrTx/>
              </a:pPr>
              <a:r>
                <a:rPr lang="pt-BR" altLang="pt-BR" sz="1100" b="0" i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Fonte:	</a:t>
              </a:r>
              <a:r>
                <a:rPr lang="pt-BR" altLang="pt-BR" sz="1100" b="0" i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ヒラギノ角ゴ Pro W3"/>
                  <a:cs typeface="Times New Roman" pitchFamily="18" charset="0"/>
                </a:rPr>
                <a:t>Código6202004 – Hospitalização e Cirurgias, IPCA Saúde, Dados ANAHP para Hospitais Pareados, Análises </a:t>
              </a:r>
              <a:r>
                <a:rPr lang="pt-BR" altLang="pt-BR" sz="1100" b="0" i="1" dirty="0" err="1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ヒラギノ角ゴ Pro W3"/>
                  <a:cs typeface="Times New Roman" pitchFamily="18" charset="0"/>
                </a:rPr>
                <a:t>Compass</a:t>
              </a:r>
              <a:r>
                <a:rPr lang="pt-BR" altLang="pt-BR" sz="1100" b="0" i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ヒラギノ角ゴ Pro W3"/>
                  <a:cs typeface="Times New Roman" pitchFamily="18" charset="0"/>
                </a:rPr>
                <a:t> Consultoria</a:t>
              </a:r>
            </a:p>
          </p:txBody>
        </p:sp>
        <p:graphicFrame>
          <p:nvGraphicFramePr>
            <p:cNvPr id="3" name="Objec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49593645"/>
                </p:ext>
              </p:extLst>
            </p:nvPr>
          </p:nvGraphicFramePr>
          <p:xfrm>
            <a:off x="5641975" y="3954462"/>
            <a:ext cx="4064000" cy="1760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746" name="Chart" r:id="rId10" imgW="4048074" imgH="1752600" progId="MSGraph.Chart.8">
                    <p:embed followColorScheme="full"/>
                  </p:oleObj>
                </mc:Choice>
                <mc:Fallback>
                  <p:oleObj name="Chart" r:id="rId10" imgW="4048074" imgH="1752600" progId="MSGraph.Chart.8">
                    <p:embed followColorScheme="full"/>
                    <p:pic>
                      <p:nvPicPr>
                        <p:cNvPr id="0" name="Object 3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gray">
                        <a:xfrm>
                          <a:off x="5641975" y="3954462"/>
                          <a:ext cx="4064000" cy="1760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ctangle 1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5915232" y="4922824"/>
              <a:ext cx="194652" cy="152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defRPr sz="1600" b="1">
                  <a:solidFill>
                    <a:srgbClr val="000000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buChar char="ö"/>
                <a:defRPr sz="1600">
                  <a:solidFill>
                    <a:srgbClr val="000000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Font typeface="Wingdings 3" pitchFamily="18" charset="2"/>
                <a:buChar char=""/>
                <a:defRPr sz="1600">
                  <a:solidFill>
                    <a:srgbClr val="000000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Char char="•"/>
                <a:defRPr sz="1600">
                  <a:solidFill>
                    <a:srgbClr val="000000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60000"/>
                </a:spcBef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60000"/>
                </a:spcBef>
                <a:spcAft>
                  <a:spcPct val="0"/>
                </a:spcAft>
                <a:buClr>
                  <a:srgbClr val="24AE9A"/>
                </a:buClr>
                <a:buSzPct val="70000"/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pt-BR" altLang="pt-BR" sz="1100" b="0" dirty="0">
                  <a:latin typeface="Arial"/>
                  <a:cs typeface="Times New Roman" pitchFamily="18" charset="0"/>
                </a:rPr>
                <a:t>—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gray">
            <a:xfrm>
              <a:off x="5478845" y="3444115"/>
              <a:ext cx="4762371" cy="517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1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pt-BR" altLang="en-US" sz="1300" dirty="0">
                  <a:solidFill>
                    <a:schemeClr val="accent3">
                      <a:lumMod val="50000"/>
                    </a:schemeClr>
                  </a:solidFill>
                  <a:latin typeface="Arial"/>
                  <a:cs typeface="Times New Roman" pitchFamily="18" charset="0"/>
                </a:rPr>
                <a:t>Variação de custos de serviços hospitalares ao consumidor</a:t>
              </a:r>
            </a:p>
            <a:p>
              <a:pPr>
                <a:spcBef>
                  <a:spcPts val="600"/>
                </a:spcBef>
              </a:pPr>
              <a:r>
                <a:rPr lang="pt-BR" altLang="en-US" sz="1300" b="0" dirty="0">
                  <a:solidFill>
                    <a:schemeClr val="accent3">
                      <a:lumMod val="50000"/>
                    </a:schemeClr>
                  </a:solidFill>
                  <a:latin typeface="Arial"/>
                  <a:cs typeface="Times New Roman" pitchFamily="18" charset="0"/>
                </a:rPr>
                <a:t>(% de variação de preços em relação ao ano anterior)</a:t>
              </a:r>
            </a:p>
          </p:txBody>
        </p:sp>
        <p:sp>
          <p:nvSpPr>
            <p:cNvPr id="34" name="Line 5"/>
            <p:cNvSpPr>
              <a:spLocks noChangeShapeType="1"/>
            </p:cNvSpPr>
            <p:nvPr/>
          </p:nvSpPr>
          <p:spPr bwMode="auto">
            <a:xfrm>
              <a:off x="5478843" y="3698101"/>
              <a:ext cx="5006340" cy="0"/>
            </a:xfrm>
            <a:prstGeom prst="line">
              <a:avLst/>
            </a:prstGeom>
            <a:noFill/>
            <a:ln w="19050">
              <a:solidFill>
                <a:srgbClr val="5484B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6400" tIns="43200" rIns="86400" bIns="43200" anchor="ctr"/>
            <a:lstStyle/>
            <a:p>
              <a:endParaRPr lang="en-US" sz="1300" dirty="0">
                <a:solidFill>
                  <a:srgbClr val="000000"/>
                </a:solidFill>
              </a:endParaRPr>
            </a:p>
          </p:txBody>
        </p:sp>
        <p:sp>
          <p:nvSpPr>
            <p:cNvPr id="35" name="Oval 9"/>
            <p:cNvSpPr/>
            <p:nvPr/>
          </p:nvSpPr>
          <p:spPr bwMode="auto">
            <a:xfrm>
              <a:off x="9600532" y="4174388"/>
              <a:ext cx="743107" cy="412727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86400" tIns="43200" rIns="86400" bIns="432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dirty="0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CAGR</a:t>
              </a:r>
            </a:p>
            <a:p>
              <a:pPr algn="ctr">
                <a:spcBef>
                  <a:spcPts val="0"/>
                </a:spcBef>
              </a:pPr>
              <a:r>
                <a:rPr lang="en-GB" sz="1000" dirty="0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7,5%</a:t>
              </a:r>
            </a:p>
          </p:txBody>
        </p:sp>
        <p:sp>
          <p:nvSpPr>
            <p:cNvPr id="24" name="AutoShape 15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0135758" y="6344715"/>
              <a:ext cx="174625" cy="153988"/>
            </a:xfrm>
            <a:prstGeom prst="actionButtonForwardNex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6400" tIns="43200" rIns="86400" bIns="43200" anchor="ctr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0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1" y="128587"/>
            <a:ext cx="11944349" cy="785813"/>
          </a:xfrm>
        </p:spPr>
        <p:txBody>
          <a:bodyPr anchor="ctr"/>
          <a:lstStyle/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Estimamos que no mínimo 30% dos custos hospitalares foram de serviços prestados na rede própria das operadoras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265480" y="6692900"/>
            <a:ext cx="1530867" cy="124906"/>
          </a:xfrm>
        </p:spPr>
        <p:txBody>
          <a:bodyPr/>
          <a:lstStyle/>
          <a:p>
            <a:r>
              <a:rPr lang="pt-BR" altLang="pt-BR"/>
              <a:t>PRC-1239-18-V03 – Confidencial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1695450" y="1327869"/>
            <a:ext cx="43056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1073150">
              <a:lnSpc>
                <a:spcPct val="100000"/>
              </a:lnSpc>
              <a:spcBef>
                <a:spcPts val="600"/>
              </a:spcBef>
              <a:buClr>
                <a:srgbClr val="24AE9A"/>
              </a:buClr>
            </a:pPr>
            <a:r>
              <a:rPr lang="pt-BR" altLang="en-US" sz="1400" dirty="0">
                <a:solidFill>
                  <a:schemeClr val="accent3">
                    <a:lumMod val="50000"/>
                  </a:schemeClr>
                </a:solidFill>
              </a:rPr>
              <a:t>Perfil do sinistro — DIOPS 2012</a:t>
            </a:r>
          </a:p>
          <a:p>
            <a:pPr defTabSz="1073150">
              <a:lnSpc>
                <a:spcPct val="100000"/>
              </a:lnSpc>
              <a:spcBef>
                <a:spcPts val="600"/>
              </a:spcBef>
              <a:buClr>
                <a:srgbClr val="24AE9A"/>
              </a:buClr>
            </a:pPr>
            <a:r>
              <a:rPr lang="pt-BR" altLang="en-US" sz="1400" b="0" dirty="0">
                <a:solidFill>
                  <a:schemeClr val="accent3">
                    <a:lumMod val="50000"/>
                  </a:schemeClr>
                </a:solidFill>
              </a:rPr>
              <a:t>(R$ bilhões)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695450" y="1581855"/>
            <a:ext cx="4537582" cy="0"/>
          </a:xfrm>
          <a:prstGeom prst="line">
            <a:avLst/>
          </a:prstGeom>
          <a:noFill/>
          <a:ln w="19050">
            <a:solidFill>
              <a:srgbClr val="5484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gray">
          <a:xfrm>
            <a:off x="6377640" y="1329442"/>
            <a:ext cx="406938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1073150">
              <a:lnSpc>
                <a:spcPct val="100000"/>
              </a:lnSpc>
              <a:spcBef>
                <a:spcPts val="600"/>
              </a:spcBef>
              <a:buClr>
                <a:srgbClr val="24AE9A"/>
              </a:buClr>
            </a:pPr>
            <a:r>
              <a:rPr lang="pt-BR" altLang="en-US" sz="1400" dirty="0">
                <a:solidFill>
                  <a:schemeClr val="accent3">
                    <a:lumMod val="50000"/>
                  </a:schemeClr>
                </a:solidFill>
              </a:rPr>
              <a:t>Principais pontos</a:t>
            </a:r>
            <a:endParaRPr lang="pt-BR" altLang="en-US" sz="1400" b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6377639" y="1583429"/>
            <a:ext cx="4069380" cy="0"/>
          </a:xfrm>
          <a:prstGeom prst="line">
            <a:avLst/>
          </a:prstGeom>
          <a:noFill/>
          <a:ln w="19050">
            <a:solidFill>
              <a:srgbClr val="5484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743200" y="6052268"/>
            <a:ext cx="70866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463550" indent="-463550" defTabSz="625475">
              <a:spcBef>
                <a:spcPct val="0"/>
              </a:spcBef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57250" defTabSz="625475">
              <a:spcBef>
                <a:spcPct val="0"/>
              </a:spcBef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71550" defTabSz="625475">
              <a:spcBef>
                <a:spcPct val="0"/>
              </a:spcBef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625475">
              <a:spcBef>
                <a:spcPct val="0"/>
              </a:spcBef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625475">
              <a:spcBef>
                <a:spcPct val="0"/>
              </a:spcBef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625475" fontAlgn="base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625475" fontAlgn="base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625475" fontAlgn="base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625475" fontAlgn="base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</a:rPr>
              <a:t>Base:	2012</a:t>
            </a:r>
          </a:p>
          <a:p>
            <a:pPr eaLnBrk="0" hangingPunct="0">
              <a:lnSpc>
                <a:spcPct val="95000"/>
              </a:lnSpc>
              <a:spcBef>
                <a:spcPct val="40000"/>
              </a:spcBef>
            </a:pP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</a:rPr>
              <a:t>Fonte:	DIOPS, Análises </a:t>
            </a:r>
            <a:r>
              <a:rPr lang="pt-BR" sz="1200" b="0" i="1" dirty="0" err="1">
                <a:solidFill>
                  <a:schemeClr val="accent3">
                    <a:lumMod val="50000"/>
                  </a:schemeClr>
                </a:solidFill>
              </a:rPr>
              <a:t>Compass</a:t>
            </a: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</a:rPr>
              <a:t> Consultoria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208086"/>
              </p:ext>
            </p:extLst>
          </p:nvPr>
        </p:nvGraphicFramePr>
        <p:xfrm>
          <a:off x="2734946" y="2089869"/>
          <a:ext cx="3178175" cy="34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02" name="Chart" r:id="rId3" imgW="3181335" imgH="3495675" progId="MSGraph.Chart.8">
                  <p:embed/>
                </p:oleObj>
              </mc:Choice>
              <mc:Fallback>
                <p:oleObj name="Chart" r:id="rId3" imgW="3181335" imgH="3495675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4946" y="2089869"/>
                        <a:ext cx="3178175" cy="349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15754" y="2265129"/>
            <a:ext cx="56746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Consultas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21552" y="2722329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Exames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286" y="3171909"/>
            <a:ext cx="49693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Terapias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7970" y="3644349"/>
            <a:ext cx="66524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Internações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00200" y="4025349"/>
            <a:ext cx="11830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Outros atendimentos</a:t>
            </a:r>
            <a:br>
              <a:rPr lang="pt-BR" sz="1000" b="0" dirty="0">
                <a:solidFill>
                  <a:srgbClr val="000000"/>
                </a:solidFill>
              </a:rPr>
            </a:br>
            <a:r>
              <a:rPr lang="pt-BR" sz="1000" b="0" dirty="0">
                <a:solidFill>
                  <a:srgbClr val="000000"/>
                </a:solidFill>
              </a:rPr>
              <a:t>ambulatoriais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68516" y="4467309"/>
            <a:ext cx="10147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Demais despesas</a:t>
            </a:r>
            <a:br>
              <a:rPr lang="pt-BR" sz="1000" b="0" dirty="0">
                <a:solidFill>
                  <a:srgbClr val="000000"/>
                </a:solidFill>
              </a:rPr>
            </a:br>
            <a:r>
              <a:rPr lang="pt-BR" sz="1000" b="0" dirty="0">
                <a:solidFill>
                  <a:srgbClr val="000000"/>
                </a:solidFill>
              </a:rPr>
              <a:t>assistenciais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99484" y="4985469"/>
            <a:ext cx="28373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Total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076810" y="3486230"/>
            <a:ext cx="257190" cy="452439"/>
            <a:chOff x="3471545" y="3329939"/>
            <a:chExt cx="257190" cy="452439"/>
          </a:xfrm>
        </p:grpSpPr>
        <p:sp>
          <p:nvSpPr>
            <p:cNvPr id="19" name="Line 117"/>
            <p:cNvSpPr>
              <a:spLocks noChangeShapeType="1"/>
            </p:cNvSpPr>
            <p:nvPr/>
          </p:nvSpPr>
          <p:spPr bwMode="gray">
            <a:xfrm rot="5400000" flipH="1" flipV="1">
              <a:off x="3386416" y="3453917"/>
              <a:ext cx="442913" cy="20448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" name="Line 118"/>
            <p:cNvSpPr>
              <a:spLocks noChangeShapeType="1"/>
            </p:cNvSpPr>
            <p:nvPr/>
          </p:nvSpPr>
          <p:spPr bwMode="gray">
            <a:xfrm rot="5400000" flipH="1" flipV="1">
              <a:off x="3405037" y="3458680"/>
              <a:ext cx="442913" cy="2044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Line 119"/>
            <p:cNvSpPr>
              <a:spLocks noChangeShapeType="1"/>
            </p:cNvSpPr>
            <p:nvPr/>
          </p:nvSpPr>
          <p:spPr bwMode="gray">
            <a:xfrm rot="5400000" flipH="1" flipV="1">
              <a:off x="3352330" y="3449154"/>
              <a:ext cx="442913" cy="2044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90042" y="4818778"/>
            <a:ext cx="257190" cy="452439"/>
            <a:chOff x="3471545" y="3329939"/>
            <a:chExt cx="257190" cy="452439"/>
          </a:xfrm>
        </p:grpSpPr>
        <p:sp>
          <p:nvSpPr>
            <p:cNvPr id="24" name="Line 117"/>
            <p:cNvSpPr>
              <a:spLocks noChangeShapeType="1"/>
            </p:cNvSpPr>
            <p:nvPr/>
          </p:nvSpPr>
          <p:spPr bwMode="gray">
            <a:xfrm rot="5400000" flipH="1" flipV="1">
              <a:off x="3386416" y="3453917"/>
              <a:ext cx="442913" cy="20448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5" name="Line 118"/>
            <p:cNvSpPr>
              <a:spLocks noChangeShapeType="1"/>
            </p:cNvSpPr>
            <p:nvPr/>
          </p:nvSpPr>
          <p:spPr bwMode="gray">
            <a:xfrm rot="5400000" flipH="1" flipV="1">
              <a:off x="3405037" y="3458680"/>
              <a:ext cx="442913" cy="2044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" name="Line 119"/>
            <p:cNvSpPr>
              <a:spLocks noChangeShapeType="1"/>
            </p:cNvSpPr>
            <p:nvPr/>
          </p:nvSpPr>
          <p:spPr bwMode="gray">
            <a:xfrm rot="5400000" flipH="1" flipV="1">
              <a:off x="3352330" y="3449154"/>
              <a:ext cx="442913" cy="2044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1821180" y="3453848"/>
            <a:ext cx="4221480" cy="487680"/>
          </a:xfrm>
          <a:prstGeom prst="rect">
            <a:avLst/>
          </a:prstGeom>
          <a:noFill/>
          <a:ln w="12700" cap="flat" cmpd="sng" algn="ctr">
            <a:solidFill>
              <a:srgbClr val="3366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14675" y="2286563"/>
            <a:ext cx="25487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31%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57748" y="2286563"/>
            <a:ext cx="24686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000" dirty="0">
                <a:solidFill>
                  <a:srgbClr val="000000"/>
                </a:solidFill>
              </a:rPr>
              <a:t>13,9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76563" y="2737185"/>
            <a:ext cx="25487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16%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93421" y="2727659"/>
            <a:ext cx="24686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000" dirty="0">
                <a:solidFill>
                  <a:srgbClr val="000000"/>
                </a:solidFill>
              </a:rPr>
              <a:t>16,4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9527" y="3180095"/>
            <a:ext cx="230832" cy="12465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900" b="0" dirty="0">
                <a:solidFill>
                  <a:srgbClr val="000000"/>
                </a:solidFill>
              </a:rPr>
              <a:t>13%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43289" y="3173172"/>
            <a:ext cx="17633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000" dirty="0">
                <a:solidFill>
                  <a:srgbClr val="000000"/>
                </a:solidFill>
              </a:rPr>
              <a:t>3,4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0400" y="3646820"/>
            <a:ext cx="25487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18%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74513" y="3637294"/>
            <a:ext cx="24686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000" dirty="0">
                <a:solidFill>
                  <a:srgbClr val="000000"/>
                </a:solidFill>
              </a:rPr>
              <a:t>32,1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73455" y="4091320"/>
            <a:ext cx="25487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17%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56025" y="4081794"/>
            <a:ext cx="17633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000" dirty="0">
                <a:solidFill>
                  <a:srgbClr val="000000"/>
                </a:solidFill>
              </a:rPr>
              <a:t>5,8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71750" y="4542170"/>
            <a:ext cx="25487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18%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54320" y="4532644"/>
            <a:ext cx="17633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000" dirty="0">
                <a:solidFill>
                  <a:srgbClr val="000000"/>
                </a:solidFill>
              </a:rPr>
              <a:t>5,6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51490" y="4986670"/>
            <a:ext cx="25487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000" b="0" dirty="0">
                <a:solidFill>
                  <a:srgbClr val="000000"/>
                </a:solidFill>
              </a:rPr>
              <a:t>20%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986170" y="4984828"/>
            <a:ext cx="24686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000" dirty="0">
                <a:solidFill>
                  <a:srgbClr val="000000"/>
                </a:solidFill>
              </a:rPr>
              <a:t>77,5</a:t>
            </a: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5410201" y="5503475"/>
            <a:ext cx="6994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40000"/>
              </a:spcBef>
            </a:pPr>
            <a:r>
              <a:rPr lang="pt-BR" sz="10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credenciada</a:t>
            </a:r>
          </a:p>
        </p:txBody>
      </p:sp>
      <p:sp>
        <p:nvSpPr>
          <p:cNvPr id="50" name="Freeform 147"/>
          <p:cNvSpPr>
            <a:spLocks/>
          </p:cNvSpPr>
          <p:nvPr/>
        </p:nvSpPr>
        <p:spPr bwMode="auto">
          <a:xfrm rot="7380000">
            <a:off x="5598670" y="5203989"/>
            <a:ext cx="115883" cy="257963"/>
          </a:xfrm>
          <a:custGeom>
            <a:avLst/>
            <a:gdLst>
              <a:gd name="T0" fmla="*/ 240 w 241"/>
              <a:gd name="T1" fmla="*/ 0 h 433"/>
              <a:gd name="T2" fmla="*/ 0 w 241"/>
              <a:gd name="T3" fmla="*/ 432 h 433"/>
              <a:gd name="T4" fmla="*/ 144 w 241"/>
              <a:gd name="T5" fmla="*/ 0 h 433"/>
              <a:gd name="T6" fmla="*/ 240 w 241"/>
              <a:gd name="T7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1" h="433">
                <a:moveTo>
                  <a:pt x="240" y="0"/>
                </a:moveTo>
                <a:lnTo>
                  <a:pt x="0" y="432"/>
                </a:lnTo>
                <a:lnTo>
                  <a:pt x="144" y="0"/>
                </a:lnTo>
                <a:lnTo>
                  <a:pt x="24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3550921" y="5511036"/>
            <a:ext cx="6994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40000"/>
              </a:spcBef>
            </a:pPr>
            <a:r>
              <a:rPr lang="pt-BR" sz="10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própria</a:t>
            </a:r>
          </a:p>
        </p:txBody>
      </p:sp>
      <p:sp>
        <p:nvSpPr>
          <p:cNvPr id="52" name="Freeform 147"/>
          <p:cNvSpPr>
            <a:spLocks/>
          </p:cNvSpPr>
          <p:nvPr/>
        </p:nvSpPr>
        <p:spPr bwMode="auto">
          <a:xfrm rot="14220000" flipH="1">
            <a:off x="3923909" y="5211550"/>
            <a:ext cx="115883" cy="257963"/>
          </a:xfrm>
          <a:custGeom>
            <a:avLst/>
            <a:gdLst>
              <a:gd name="T0" fmla="*/ 240 w 241"/>
              <a:gd name="T1" fmla="*/ 0 h 433"/>
              <a:gd name="T2" fmla="*/ 0 w 241"/>
              <a:gd name="T3" fmla="*/ 432 h 433"/>
              <a:gd name="T4" fmla="*/ 144 w 241"/>
              <a:gd name="T5" fmla="*/ 0 h 433"/>
              <a:gd name="T6" fmla="*/ 240 w 241"/>
              <a:gd name="T7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1" h="433">
                <a:moveTo>
                  <a:pt x="240" y="0"/>
                </a:moveTo>
                <a:lnTo>
                  <a:pt x="0" y="432"/>
                </a:lnTo>
                <a:lnTo>
                  <a:pt x="144" y="0"/>
                </a:lnTo>
                <a:lnTo>
                  <a:pt x="240" y="0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441343" y="1831063"/>
            <a:ext cx="3945711" cy="385874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201613" indent="-201613">
              <a:lnSpc>
                <a:spcPct val="105000"/>
              </a:lnSpc>
              <a:spcBef>
                <a:spcPts val="1200"/>
              </a:spcBef>
              <a:buClr>
                <a:srgbClr val="5484B8"/>
              </a:buClr>
              <a:buFont typeface="Wingdings 2" pitchFamily="18" charset="2"/>
              <a:buChar char="ö"/>
            </a:pPr>
            <a:r>
              <a:rPr lang="pt-BR" sz="1300" b="0" dirty="0">
                <a:solidFill>
                  <a:schemeClr val="accent3">
                    <a:lumMod val="50000"/>
                  </a:schemeClr>
                </a:solidFill>
              </a:rPr>
              <a:t>Os dados do DIOPS 2012 referem-se apenas à rede própria diretamente ligada sob o mesmo CNPJ às operadoras de saúde e não inclui redes ligadas ao grupo econômico das operadoras</a:t>
            </a:r>
          </a:p>
          <a:p>
            <a:pPr marL="201613" indent="-201613">
              <a:lnSpc>
                <a:spcPct val="105000"/>
              </a:lnSpc>
              <a:spcBef>
                <a:spcPts val="1600"/>
              </a:spcBef>
              <a:buClr>
                <a:srgbClr val="5484B8"/>
              </a:buClr>
              <a:buFont typeface="Wingdings 2" pitchFamily="18" charset="2"/>
              <a:buChar char="ö"/>
            </a:pPr>
            <a:r>
              <a:rPr lang="pt-BR" sz="1300" b="0" dirty="0">
                <a:solidFill>
                  <a:schemeClr val="accent3">
                    <a:lumMod val="50000"/>
                  </a:schemeClr>
                </a:solidFill>
              </a:rPr>
              <a:t>Desde 2012 o setor teve aumento relevante no número de aquisições e crescimento orgânico das operadoras verticalizadas</a:t>
            </a:r>
          </a:p>
          <a:p>
            <a:pPr marL="201613" indent="-201613">
              <a:lnSpc>
                <a:spcPct val="105000"/>
              </a:lnSpc>
              <a:spcBef>
                <a:spcPts val="1600"/>
              </a:spcBef>
              <a:buClr>
                <a:srgbClr val="5484B8"/>
              </a:buClr>
              <a:buFont typeface="Wingdings 2" pitchFamily="18" charset="2"/>
              <a:buChar char="ö"/>
            </a:pPr>
            <a:r>
              <a:rPr lang="pt-BR" sz="1300" b="0" dirty="0">
                <a:solidFill>
                  <a:schemeClr val="accent3">
                    <a:lumMod val="50000"/>
                  </a:schemeClr>
                </a:solidFill>
              </a:rPr>
              <a:t>O </a:t>
            </a:r>
            <a:r>
              <a:rPr lang="pt-BR" sz="1300" b="0" i="1" dirty="0" err="1">
                <a:solidFill>
                  <a:schemeClr val="accent3">
                    <a:lumMod val="50000"/>
                  </a:schemeClr>
                </a:solidFill>
              </a:rPr>
              <a:t>downgrade</a:t>
            </a:r>
            <a:r>
              <a:rPr lang="pt-BR" sz="1300" b="0" dirty="0">
                <a:solidFill>
                  <a:schemeClr val="accent3">
                    <a:lumMod val="50000"/>
                  </a:schemeClr>
                </a:solidFill>
              </a:rPr>
              <a:t> de planos de saúde no período de recessão levou a um maior aumento de utilização das redes restritas das operadoras</a:t>
            </a:r>
          </a:p>
          <a:p>
            <a:pPr marL="201613" indent="-201613">
              <a:lnSpc>
                <a:spcPct val="105000"/>
              </a:lnSpc>
              <a:spcBef>
                <a:spcPts val="1600"/>
              </a:spcBef>
              <a:buClr>
                <a:srgbClr val="5484B8"/>
              </a:buClr>
              <a:buFont typeface="Wingdings 2" pitchFamily="18" charset="2"/>
              <a:buChar char="ö"/>
            </a:pPr>
            <a:r>
              <a:rPr lang="pt-BR" sz="1300" b="0" dirty="0">
                <a:solidFill>
                  <a:schemeClr val="accent3">
                    <a:lumMod val="50000"/>
                  </a:schemeClr>
                </a:solidFill>
              </a:rPr>
              <a:t>A avaliação do crescimento dos custos unitários de serviços de saúde deve considerar que uma parte relevante deste custo é decorrente das definições e negociações internas das próprias operadoras</a:t>
            </a:r>
          </a:p>
        </p:txBody>
      </p:sp>
    </p:spTree>
    <p:extLst>
      <p:ext uri="{BB962C8B-B14F-4D97-AF65-F5344CB8AC3E}">
        <p14:creationId xmlns:p14="http://schemas.microsoft.com/office/powerpoint/2010/main" val="1516881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56194"/>
            <a:ext cx="11658600" cy="830997"/>
          </a:xfrm>
        </p:spPr>
        <p:txBody>
          <a:bodyPr anchor="t">
            <a:noAutofit/>
          </a:bodyPr>
          <a:lstStyle/>
          <a:p>
            <a:pPr lvl="1"/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Os custos unitários de serviços de saúde cresceram à taxa de 7,4% ao ano nos últimos 5 anos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</a:rPr>
              <a:t> — 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próxima à inflação do período e inferior aos demais indicadores divulgados no setor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>
                <a:latin typeface="Arial"/>
              </a:rPr>
              <a:t>PRC-1239-18-V03 – Confidencial</a:t>
            </a:r>
          </a:p>
        </p:txBody>
      </p:sp>
      <p:sp>
        <p:nvSpPr>
          <p:cNvPr id="63" name="Rectangle 6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676400" y="1059244"/>
            <a:ext cx="8686800" cy="54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Font typeface="Wingdings 2" pitchFamily="18" charset="2"/>
              <a:defRPr sz="1600" b="1">
                <a:solidFill>
                  <a:srgbClr val="000000"/>
                </a:solidFill>
                <a:latin typeface="Arial" pitchFamily="34" charset="0"/>
              </a:defRPr>
            </a:lvl1pPr>
            <a:lvl2pPr marL="158750" indent="-157163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5000"/>
              <a:buFont typeface="Wingdings 2" pitchFamily="18" charset="2"/>
              <a:buChar char="ö"/>
              <a:defRPr sz="1600">
                <a:solidFill>
                  <a:srgbClr val="000000"/>
                </a:solidFill>
                <a:latin typeface="Arial" pitchFamily="34" charset="0"/>
              </a:defRPr>
            </a:lvl2pPr>
            <a:lvl3pPr marL="352425" indent="-190500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70000"/>
              <a:buFont typeface="Wingdings 3" pitchFamily="18" charset="2"/>
              <a:buChar char=""/>
              <a:defRPr sz="1600">
                <a:solidFill>
                  <a:srgbClr val="000000"/>
                </a:solidFill>
                <a:latin typeface="Arial" pitchFamily="34" charset="0"/>
              </a:defRPr>
            </a:lvl3pPr>
            <a:lvl4pPr marL="511175" indent="-157163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Char char="•"/>
              <a:defRPr sz="1600">
                <a:solidFill>
                  <a:srgbClr val="000000"/>
                </a:solidFill>
                <a:latin typeface="Arial" pitchFamily="34" charset="0"/>
              </a:defRPr>
            </a:lvl4pPr>
            <a:lvl5pPr marL="700088" indent="-185738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5pPr>
            <a:lvl6pPr marL="11572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6pPr>
            <a:lvl7pPr marL="16144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7pPr>
            <a:lvl8pPr marL="20716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8pPr>
            <a:lvl9pPr marL="25288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altLang="en-US" dirty="0">
                <a:solidFill>
                  <a:schemeClr val="accent3">
                    <a:lumMod val="50000"/>
                  </a:schemeClr>
                </a:solidFill>
                <a:latin typeface="Arial"/>
                <a:cs typeface="Times New Roman" panose="02020603050405020304" pitchFamily="18" charset="0"/>
              </a:rPr>
              <a:t>Evolução dos indicadores do setor</a:t>
            </a:r>
          </a:p>
          <a:p>
            <a: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altLang="en-US" b="0" dirty="0">
                <a:solidFill>
                  <a:schemeClr val="accent3">
                    <a:lumMod val="50000"/>
                  </a:schemeClr>
                </a:solidFill>
                <a:latin typeface="Arial"/>
                <a:cs typeface="Times New Roman" panose="02020603050405020304" pitchFamily="18" charset="0"/>
              </a:rPr>
              <a:t>(% variação anual)</a:t>
            </a:r>
          </a:p>
        </p:txBody>
      </p:sp>
      <p:sp>
        <p:nvSpPr>
          <p:cNvPr id="64" name="Line 4"/>
          <p:cNvSpPr>
            <a:spLocks noChangeShapeType="1"/>
          </p:cNvSpPr>
          <p:nvPr/>
        </p:nvSpPr>
        <p:spPr bwMode="auto">
          <a:xfrm>
            <a:off x="1684338" y="1331625"/>
            <a:ext cx="8831262" cy="0"/>
          </a:xfrm>
          <a:prstGeom prst="line">
            <a:avLst/>
          </a:prstGeom>
          <a:noFill/>
          <a:ln w="19050">
            <a:solidFill>
              <a:srgbClr val="5484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3055557" y="5840149"/>
            <a:ext cx="5232400" cy="57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463550" indent="-4635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8572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9715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Base:	2012 a 2017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Nota:	(*) 2012 a 2016</a:t>
            </a:r>
          </a:p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Fonte:	ANS, IBGE, IESS, ANAHP, Análises </a:t>
            </a:r>
            <a:r>
              <a:rPr lang="pt-BR" sz="1200" b="0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Compass</a:t>
            </a: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Consultoria</a:t>
            </a:r>
          </a:p>
        </p:txBody>
      </p:sp>
      <p:graphicFrame>
        <p:nvGraphicFramePr>
          <p:cNvPr id="61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411425"/>
              </p:ext>
            </p:extLst>
          </p:nvPr>
        </p:nvGraphicFramePr>
        <p:xfrm>
          <a:off x="2479676" y="1264542"/>
          <a:ext cx="4911725" cy="401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33" name="Chart" r:id="rId9" imgW="3990879" imgH="3267075" progId="MSGraph.Chart.8">
                  <p:embed/>
                </p:oleObj>
              </mc:Choice>
              <mc:Fallback>
                <p:oleObj name="Chart" r:id="rId9" imgW="3990879" imgH="3267075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6" y="1264542"/>
                        <a:ext cx="4911725" cy="401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7301665" y="1950165"/>
            <a:ext cx="762000" cy="13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6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900" b="0" i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VCMH IESS</a:t>
            </a:r>
          </a:p>
        </p:txBody>
      </p:sp>
      <p:sp>
        <p:nvSpPr>
          <p:cNvPr id="82" name="Rectangle 1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7301665" y="3058187"/>
            <a:ext cx="762000" cy="13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6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900" b="0" i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PRISMA</a:t>
            </a:r>
          </a:p>
        </p:txBody>
      </p:sp>
      <p:sp>
        <p:nvSpPr>
          <p:cNvPr id="83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7301666" y="4056953"/>
            <a:ext cx="927935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900" b="0" i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Variação de</a:t>
            </a:r>
            <a:br>
              <a:rPr lang="pt-BR" sz="900" b="0" i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</a:br>
            <a:r>
              <a:rPr lang="pt-BR" sz="900" b="0" i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custos unitários de serviços de saúde</a:t>
            </a:r>
          </a:p>
        </p:txBody>
      </p:sp>
      <p:sp>
        <p:nvSpPr>
          <p:cNvPr id="89" name="Text Box 21"/>
          <p:cNvSpPr txBox="1">
            <a:spLocks noChangeArrowheads="1"/>
          </p:cNvSpPr>
          <p:nvPr/>
        </p:nvSpPr>
        <p:spPr bwMode="auto">
          <a:xfrm>
            <a:off x="9838263" y="1522610"/>
            <a:ext cx="468077" cy="394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Múltiplo</a:t>
            </a:r>
            <a:b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</a:b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IPCA</a:t>
            </a:r>
            <a:b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</a:b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serviços</a:t>
            </a:r>
          </a:p>
        </p:txBody>
      </p:sp>
      <p:cxnSp>
        <p:nvCxnSpPr>
          <p:cNvPr id="90" name="Straight Connector 87"/>
          <p:cNvCxnSpPr/>
          <p:nvPr/>
        </p:nvCxnSpPr>
        <p:spPr bwMode="auto">
          <a:xfrm>
            <a:off x="9805600" y="1977429"/>
            <a:ext cx="53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 Box 21"/>
          <p:cNvSpPr txBox="1">
            <a:spLocks noChangeArrowheads="1"/>
          </p:cNvSpPr>
          <p:nvPr/>
        </p:nvSpPr>
        <p:spPr bwMode="auto">
          <a:xfrm>
            <a:off x="9960090" y="2078902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1,94</a:t>
            </a:r>
          </a:p>
        </p:txBody>
      </p:sp>
      <p:sp>
        <p:nvSpPr>
          <p:cNvPr id="92" name="Text Box 21"/>
          <p:cNvSpPr txBox="1">
            <a:spLocks noChangeArrowheads="1"/>
          </p:cNvSpPr>
          <p:nvPr/>
        </p:nvSpPr>
        <p:spPr bwMode="auto">
          <a:xfrm>
            <a:off x="9960090" y="2730819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1,67</a:t>
            </a:r>
          </a:p>
        </p:txBody>
      </p:sp>
      <p:sp>
        <p:nvSpPr>
          <p:cNvPr id="93" name="Text Box 21"/>
          <p:cNvSpPr txBox="1">
            <a:spLocks noChangeArrowheads="1"/>
          </p:cNvSpPr>
          <p:nvPr/>
        </p:nvSpPr>
        <p:spPr bwMode="auto">
          <a:xfrm>
            <a:off x="9960090" y="4351237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1,02</a:t>
            </a:r>
          </a:p>
        </p:txBody>
      </p: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9940243" y="5168195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0,89</a:t>
            </a:r>
          </a:p>
        </p:txBody>
      </p:sp>
      <p:sp>
        <p:nvSpPr>
          <p:cNvPr id="95" name="Text Box 21"/>
          <p:cNvSpPr txBox="1">
            <a:spLocks noChangeArrowheads="1"/>
          </p:cNvSpPr>
          <p:nvPr/>
        </p:nvSpPr>
        <p:spPr bwMode="auto">
          <a:xfrm>
            <a:off x="9960090" y="5441061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1,00</a:t>
            </a:r>
          </a:p>
        </p:txBody>
      </p:sp>
      <p:sp>
        <p:nvSpPr>
          <p:cNvPr id="96" name="Retângulo de cantos arredondados 57"/>
          <p:cNvSpPr/>
          <p:nvPr/>
        </p:nvSpPr>
        <p:spPr bwMode="auto">
          <a:xfrm>
            <a:off x="9766300" y="1497476"/>
            <a:ext cx="612000" cy="4208078"/>
          </a:xfrm>
          <a:prstGeom prst="round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endParaRPr lang="pt-BR" sz="9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ext Box 21"/>
          <p:cNvSpPr txBox="1">
            <a:spLocks noChangeArrowheads="1"/>
          </p:cNvSpPr>
          <p:nvPr/>
        </p:nvSpPr>
        <p:spPr bwMode="auto">
          <a:xfrm>
            <a:off x="9120837" y="1661494"/>
            <a:ext cx="442429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Múltiplo</a:t>
            </a:r>
            <a:b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</a:b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IPCA</a:t>
            </a:r>
          </a:p>
        </p:txBody>
      </p:sp>
      <p:cxnSp>
        <p:nvCxnSpPr>
          <p:cNvPr id="102" name="Straight Connector 72"/>
          <p:cNvCxnSpPr/>
          <p:nvPr/>
        </p:nvCxnSpPr>
        <p:spPr bwMode="auto">
          <a:xfrm>
            <a:off x="9075350" y="1977429"/>
            <a:ext cx="53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 Box 21"/>
          <p:cNvSpPr txBox="1">
            <a:spLocks noChangeArrowheads="1"/>
          </p:cNvSpPr>
          <p:nvPr/>
        </p:nvSpPr>
        <p:spPr bwMode="auto">
          <a:xfrm>
            <a:off x="9229841" y="2078902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2,19</a:t>
            </a:r>
          </a:p>
        </p:txBody>
      </p:sp>
      <p:sp>
        <p:nvSpPr>
          <p:cNvPr id="104" name="Text Box 21"/>
          <p:cNvSpPr txBox="1">
            <a:spLocks noChangeArrowheads="1"/>
          </p:cNvSpPr>
          <p:nvPr/>
        </p:nvSpPr>
        <p:spPr bwMode="auto">
          <a:xfrm>
            <a:off x="9229840" y="2730819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1,88</a:t>
            </a:r>
          </a:p>
        </p:txBody>
      </p:sp>
      <p:sp>
        <p:nvSpPr>
          <p:cNvPr id="105" name="Text Box 21"/>
          <p:cNvSpPr txBox="1">
            <a:spLocks noChangeArrowheads="1"/>
          </p:cNvSpPr>
          <p:nvPr/>
        </p:nvSpPr>
        <p:spPr bwMode="auto">
          <a:xfrm>
            <a:off x="9229840" y="4351237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1,15</a:t>
            </a:r>
          </a:p>
        </p:txBody>
      </p:sp>
      <p:sp>
        <p:nvSpPr>
          <p:cNvPr id="106" name="Retângulo de cantos arredondados 58"/>
          <p:cNvSpPr/>
          <p:nvPr/>
        </p:nvSpPr>
        <p:spPr bwMode="auto">
          <a:xfrm>
            <a:off x="9036050" y="1497476"/>
            <a:ext cx="612000" cy="4208078"/>
          </a:xfrm>
          <a:prstGeom prst="round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endParaRPr lang="pt-BR" sz="9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Text Box 21"/>
          <p:cNvSpPr txBox="1">
            <a:spLocks noChangeArrowheads="1"/>
          </p:cNvSpPr>
          <p:nvPr/>
        </p:nvSpPr>
        <p:spPr bwMode="auto">
          <a:xfrm>
            <a:off x="8441883" y="1793069"/>
            <a:ext cx="339837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CAGR</a:t>
            </a:r>
          </a:p>
        </p:txBody>
      </p:sp>
      <p:cxnSp>
        <p:nvCxnSpPr>
          <p:cNvPr id="108" name="Straight Connector 71"/>
          <p:cNvCxnSpPr/>
          <p:nvPr/>
        </p:nvCxnSpPr>
        <p:spPr bwMode="auto">
          <a:xfrm>
            <a:off x="8345100" y="1977429"/>
            <a:ext cx="53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 Box 21"/>
          <p:cNvSpPr txBox="1">
            <a:spLocks noChangeArrowheads="1"/>
          </p:cNvSpPr>
          <p:nvPr/>
        </p:nvSpPr>
        <p:spPr bwMode="auto">
          <a:xfrm>
            <a:off x="8391390" y="2078902"/>
            <a:ext cx="44082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17,9% </a:t>
            </a:r>
            <a:r>
              <a:rPr lang="pt-BR" sz="900" baseline="30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(*)</a:t>
            </a:r>
            <a:endParaRPr lang="pt-BR" sz="90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</p:txBody>
      </p:sp>
      <p:sp>
        <p:nvSpPr>
          <p:cNvPr id="110" name="Text Box 21"/>
          <p:cNvSpPr txBox="1">
            <a:spLocks noChangeArrowheads="1"/>
          </p:cNvSpPr>
          <p:nvPr/>
        </p:nvSpPr>
        <p:spPr bwMode="auto">
          <a:xfrm>
            <a:off x="8448296" y="2730819"/>
            <a:ext cx="32701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12,0%</a:t>
            </a:r>
          </a:p>
        </p:txBody>
      </p:sp>
      <p:sp>
        <p:nvSpPr>
          <p:cNvPr id="111" name="Text Box 21"/>
          <p:cNvSpPr txBox="1">
            <a:spLocks noChangeArrowheads="1"/>
          </p:cNvSpPr>
          <p:nvPr/>
        </p:nvSpPr>
        <p:spPr bwMode="auto">
          <a:xfrm>
            <a:off x="8480355" y="4351237"/>
            <a:ext cx="26289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7,4%</a:t>
            </a:r>
          </a:p>
        </p:txBody>
      </p:sp>
      <p:sp>
        <p:nvSpPr>
          <p:cNvPr id="112" name="Retângulo de cantos arredondados 60"/>
          <p:cNvSpPr/>
          <p:nvPr/>
        </p:nvSpPr>
        <p:spPr bwMode="auto">
          <a:xfrm>
            <a:off x="8305800" y="1497476"/>
            <a:ext cx="612000" cy="4208078"/>
          </a:xfrm>
          <a:prstGeom prst="round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endParaRPr lang="pt-BR" sz="9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Text Box 21"/>
          <p:cNvSpPr txBox="1">
            <a:spLocks noChangeArrowheads="1"/>
          </p:cNvSpPr>
          <p:nvPr/>
        </p:nvSpPr>
        <p:spPr bwMode="auto">
          <a:xfrm>
            <a:off x="9213053" y="5168195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1,00</a:t>
            </a:r>
          </a:p>
        </p:txBody>
      </p:sp>
      <p:sp>
        <p:nvSpPr>
          <p:cNvPr id="114" name="Text Box 21"/>
          <p:cNvSpPr txBox="1">
            <a:spLocks noChangeArrowheads="1"/>
          </p:cNvSpPr>
          <p:nvPr/>
        </p:nvSpPr>
        <p:spPr bwMode="auto">
          <a:xfrm>
            <a:off x="9235960" y="5441061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1,13</a:t>
            </a:r>
          </a:p>
        </p:txBody>
      </p:sp>
      <p:sp>
        <p:nvSpPr>
          <p:cNvPr id="115" name="Text Box 21"/>
          <p:cNvSpPr txBox="1">
            <a:spLocks noChangeArrowheads="1"/>
          </p:cNvSpPr>
          <p:nvPr/>
        </p:nvSpPr>
        <p:spPr bwMode="auto">
          <a:xfrm>
            <a:off x="8438478" y="5168195"/>
            <a:ext cx="26289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6,4%</a:t>
            </a:r>
          </a:p>
        </p:txBody>
      </p:sp>
      <p:sp>
        <p:nvSpPr>
          <p:cNvPr id="116" name="Text Box 21"/>
          <p:cNvSpPr txBox="1">
            <a:spLocks noChangeArrowheads="1"/>
          </p:cNvSpPr>
          <p:nvPr/>
        </p:nvSpPr>
        <p:spPr bwMode="auto">
          <a:xfrm>
            <a:off x="8458325" y="5441061"/>
            <a:ext cx="26289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7,2%</a:t>
            </a:r>
          </a:p>
        </p:txBody>
      </p:sp>
      <p:sp>
        <p:nvSpPr>
          <p:cNvPr id="117" name="Rectangle 14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7301665" y="2708213"/>
            <a:ext cx="762000" cy="13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6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900" b="0" i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RPC</a:t>
            </a:r>
          </a:p>
        </p:txBody>
      </p:sp>
      <p:sp>
        <p:nvSpPr>
          <p:cNvPr id="118" name="Text Box 21"/>
          <p:cNvSpPr txBox="1">
            <a:spLocks noChangeArrowheads="1"/>
          </p:cNvSpPr>
          <p:nvPr/>
        </p:nvSpPr>
        <p:spPr bwMode="auto">
          <a:xfrm>
            <a:off x="9957420" y="3089407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1,54</a:t>
            </a:r>
          </a:p>
        </p:txBody>
      </p:sp>
      <p:sp>
        <p:nvSpPr>
          <p:cNvPr id="119" name="Text Box 21"/>
          <p:cNvSpPr txBox="1">
            <a:spLocks noChangeArrowheads="1"/>
          </p:cNvSpPr>
          <p:nvPr/>
        </p:nvSpPr>
        <p:spPr bwMode="auto">
          <a:xfrm>
            <a:off x="9227170" y="3089407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1,74</a:t>
            </a:r>
          </a:p>
        </p:txBody>
      </p:sp>
      <p:sp>
        <p:nvSpPr>
          <p:cNvPr id="120" name="Text Box 21"/>
          <p:cNvSpPr txBox="1">
            <a:spLocks noChangeArrowheads="1"/>
          </p:cNvSpPr>
          <p:nvPr/>
        </p:nvSpPr>
        <p:spPr bwMode="auto">
          <a:xfrm>
            <a:off x="8445627" y="3089407"/>
            <a:ext cx="32701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11,2%</a:t>
            </a:r>
          </a:p>
        </p:txBody>
      </p:sp>
      <p:grpSp>
        <p:nvGrpSpPr>
          <p:cNvPr id="58" name="Grupo 55"/>
          <p:cNvGrpSpPr/>
          <p:nvPr/>
        </p:nvGrpSpPr>
        <p:grpSpPr>
          <a:xfrm>
            <a:off x="1738693" y="5193632"/>
            <a:ext cx="5650309" cy="525236"/>
            <a:chOff x="-322222" y="5050860"/>
            <a:chExt cx="4383824" cy="525236"/>
          </a:xfrm>
        </p:grpSpPr>
        <p:sp>
          <p:nvSpPr>
            <p:cNvPr id="59" name="Rectangle 3"/>
            <p:cNvSpPr>
              <a:spLocks noChangeArrowheads="1"/>
            </p:cNvSpPr>
            <p:nvPr/>
          </p:nvSpPr>
          <p:spPr bwMode="auto">
            <a:xfrm>
              <a:off x="-322221" y="5050860"/>
              <a:ext cx="4383823" cy="5252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6400" tIns="43200" rIns="86400" bIns="43200" anchor="ctr"/>
            <a:lstStyle/>
            <a:p>
              <a:endPara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cxnSp>
          <p:nvCxnSpPr>
            <p:cNvPr id="60" name="Straight Connector 93"/>
            <p:cNvCxnSpPr/>
            <p:nvPr/>
          </p:nvCxnSpPr>
          <p:spPr bwMode="auto">
            <a:xfrm>
              <a:off x="-322222" y="5313478"/>
              <a:ext cx="4383823" cy="0"/>
            </a:xfrm>
            <a:prstGeom prst="lin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1872287" y="5245514"/>
            <a:ext cx="914175" cy="146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IPCA</a:t>
            </a:r>
          </a:p>
        </p:txBody>
      </p:sp>
      <p:sp>
        <p:nvSpPr>
          <p:cNvPr id="76" name="Text Box 21"/>
          <p:cNvSpPr txBox="1">
            <a:spLocks noChangeArrowheads="1"/>
          </p:cNvSpPr>
          <p:nvPr/>
        </p:nvSpPr>
        <p:spPr bwMode="auto">
          <a:xfrm>
            <a:off x="2896710" y="5241667"/>
            <a:ext cx="29014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5,9%</a:t>
            </a:r>
          </a:p>
        </p:txBody>
      </p:sp>
      <p:sp>
        <p:nvSpPr>
          <p:cNvPr id="77" name="Text Box 21"/>
          <p:cNvSpPr txBox="1">
            <a:spLocks noChangeArrowheads="1"/>
          </p:cNvSpPr>
          <p:nvPr/>
        </p:nvSpPr>
        <p:spPr bwMode="auto">
          <a:xfrm>
            <a:off x="3856575" y="5241667"/>
            <a:ext cx="29014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6,4%</a:t>
            </a:r>
          </a:p>
        </p:txBody>
      </p:sp>
      <p:sp>
        <p:nvSpPr>
          <p:cNvPr id="78" name="Text Box 21"/>
          <p:cNvSpPr txBox="1">
            <a:spLocks noChangeArrowheads="1"/>
          </p:cNvSpPr>
          <p:nvPr/>
        </p:nvSpPr>
        <p:spPr bwMode="auto">
          <a:xfrm>
            <a:off x="5726343" y="5241667"/>
            <a:ext cx="36067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10,7%</a:t>
            </a:r>
          </a:p>
        </p:txBody>
      </p:sp>
      <p:sp>
        <p:nvSpPr>
          <p:cNvPr id="81" name="Text Box 21"/>
          <p:cNvSpPr txBox="1">
            <a:spLocks noChangeArrowheads="1"/>
          </p:cNvSpPr>
          <p:nvPr/>
        </p:nvSpPr>
        <p:spPr bwMode="auto">
          <a:xfrm>
            <a:off x="6737442" y="5241667"/>
            <a:ext cx="29014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2,9%</a:t>
            </a:r>
          </a:p>
        </p:txBody>
      </p: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1828800" y="5518380"/>
            <a:ext cx="1050469" cy="146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IPCA serviços</a:t>
            </a:r>
          </a:p>
        </p:txBody>
      </p:sp>
      <p:sp>
        <p:nvSpPr>
          <p:cNvPr id="85" name="Text Box 21"/>
          <p:cNvSpPr txBox="1">
            <a:spLocks noChangeArrowheads="1"/>
          </p:cNvSpPr>
          <p:nvPr/>
        </p:nvSpPr>
        <p:spPr bwMode="auto">
          <a:xfrm>
            <a:off x="2896710" y="5514533"/>
            <a:ext cx="29014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8,7%</a:t>
            </a: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3856574" y="5514533"/>
            <a:ext cx="29014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8,3%</a:t>
            </a:r>
          </a:p>
        </p:txBody>
      </p:sp>
      <p:sp>
        <p:nvSpPr>
          <p:cNvPr id="87" name="Text Box 21"/>
          <p:cNvSpPr txBox="1">
            <a:spLocks noChangeArrowheads="1"/>
          </p:cNvSpPr>
          <p:nvPr/>
        </p:nvSpPr>
        <p:spPr bwMode="auto">
          <a:xfrm>
            <a:off x="5761607" y="5514533"/>
            <a:ext cx="29014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8,1%</a:t>
            </a:r>
          </a:p>
        </p:txBody>
      </p:sp>
      <p:sp>
        <p:nvSpPr>
          <p:cNvPr id="88" name="Text Box 21"/>
          <p:cNvSpPr txBox="1">
            <a:spLocks noChangeArrowheads="1"/>
          </p:cNvSpPr>
          <p:nvPr/>
        </p:nvSpPr>
        <p:spPr bwMode="auto">
          <a:xfrm>
            <a:off x="6737442" y="5514533"/>
            <a:ext cx="29014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4,5%</a:t>
            </a:r>
          </a:p>
        </p:txBody>
      </p:sp>
      <p:sp>
        <p:nvSpPr>
          <p:cNvPr id="121" name="Text Box 21"/>
          <p:cNvSpPr txBox="1">
            <a:spLocks noChangeArrowheads="1"/>
          </p:cNvSpPr>
          <p:nvPr/>
        </p:nvSpPr>
        <p:spPr bwMode="auto">
          <a:xfrm>
            <a:off x="4772743" y="5241667"/>
            <a:ext cx="36067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10,7%</a:t>
            </a:r>
          </a:p>
        </p:txBody>
      </p:sp>
      <p:sp>
        <p:nvSpPr>
          <p:cNvPr id="122" name="Text Box 21"/>
          <p:cNvSpPr txBox="1">
            <a:spLocks noChangeArrowheads="1"/>
          </p:cNvSpPr>
          <p:nvPr/>
        </p:nvSpPr>
        <p:spPr bwMode="auto">
          <a:xfrm>
            <a:off x="4808007" y="5514533"/>
            <a:ext cx="29014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8,1%</a:t>
            </a:r>
          </a:p>
        </p:txBody>
      </p:sp>
      <p:sp>
        <p:nvSpPr>
          <p:cNvPr id="123" name="Rectangle 14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7301665" y="3386393"/>
            <a:ext cx="896891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900" b="0" i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Variação de</a:t>
            </a:r>
            <a:br>
              <a:rPr lang="pt-BR" sz="900" b="0" i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</a:br>
            <a:r>
              <a:rPr lang="pt-BR" sz="900" b="0" i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custos unitários de serviços hospitalares</a:t>
            </a:r>
          </a:p>
        </p:txBody>
      </p:sp>
      <p:sp>
        <p:nvSpPr>
          <p:cNvPr id="124" name="Text Box 21"/>
          <p:cNvSpPr txBox="1">
            <a:spLocks noChangeArrowheads="1"/>
          </p:cNvSpPr>
          <p:nvPr/>
        </p:nvSpPr>
        <p:spPr bwMode="auto">
          <a:xfrm>
            <a:off x="9957420" y="3546607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1,11</a:t>
            </a:r>
          </a:p>
        </p:txBody>
      </p:sp>
      <p:sp>
        <p:nvSpPr>
          <p:cNvPr id="125" name="Text Box 21"/>
          <p:cNvSpPr txBox="1">
            <a:spLocks noChangeArrowheads="1"/>
          </p:cNvSpPr>
          <p:nvPr/>
        </p:nvSpPr>
        <p:spPr bwMode="auto">
          <a:xfrm>
            <a:off x="9227170" y="3546607"/>
            <a:ext cx="22442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1,25</a:t>
            </a:r>
          </a:p>
        </p:txBody>
      </p:sp>
      <p:sp>
        <p:nvSpPr>
          <p:cNvPr id="126" name="Text Box 21"/>
          <p:cNvSpPr txBox="1">
            <a:spLocks noChangeArrowheads="1"/>
          </p:cNvSpPr>
          <p:nvPr/>
        </p:nvSpPr>
        <p:spPr bwMode="auto">
          <a:xfrm>
            <a:off x="8477688" y="3546607"/>
            <a:ext cx="262892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9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8,0%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7301665" y="2120813"/>
            <a:ext cx="237600" cy="54000"/>
            <a:chOff x="3989365" y="2026260"/>
            <a:chExt cx="237600" cy="54000"/>
          </a:xfrm>
        </p:grpSpPr>
        <p:cxnSp>
          <p:nvCxnSpPr>
            <p:cNvPr id="128" name="Straight Connector 127"/>
            <p:cNvCxnSpPr/>
            <p:nvPr/>
          </p:nvCxnSpPr>
          <p:spPr bwMode="auto">
            <a:xfrm>
              <a:off x="3989365" y="2059239"/>
              <a:ext cx="237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4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Rectangle 128"/>
            <p:cNvSpPr/>
            <p:nvPr/>
          </p:nvSpPr>
          <p:spPr bwMode="auto">
            <a:xfrm>
              <a:off x="4081165" y="2026260"/>
              <a:ext cx="54000" cy="54000"/>
            </a:xfrm>
            <a:prstGeom prst="rect">
              <a:avLst/>
            </a:prstGeom>
            <a:solidFill>
              <a:schemeClr val="accent4">
                <a:lumMod val="65000"/>
                <a:lumOff val="35000"/>
              </a:schemeClr>
            </a:solidFill>
            <a:ln w="12700" cap="flat" cmpd="sng" algn="ctr">
              <a:solidFill>
                <a:schemeClr val="accent4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301665" y="2867573"/>
            <a:ext cx="237600" cy="54000"/>
            <a:chOff x="4114800" y="2438400"/>
            <a:chExt cx="237600" cy="54000"/>
          </a:xfrm>
        </p:grpSpPr>
        <p:cxnSp>
          <p:nvCxnSpPr>
            <p:cNvPr id="131" name="Straight Connector 130"/>
            <p:cNvCxnSpPr/>
            <p:nvPr/>
          </p:nvCxnSpPr>
          <p:spPr bwMode="auto">
            <a:xfrm>
              <a:off x="4114800" y="2471379"/>
              <a:ext cx="237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2" name="Rectangle 131"/>
            <p:cNvSpPr/>
            <p:nvPr/>
          </p:nvSpPr>
          <p:spPr bwMode="auto">
            <a:xfrm>
              <a:off x="4206600" y="2438400"/>
              <a:ext cx="54000" cy="54000"/>
            </a:xfrm>
            <a:prstGeom prst="rect">
              <a:avLst/>
            </a:prstGeom>
            <a:solidFill>
              <a:srgbClr val="FF9933"/>
            </a:solidFill>
            <a:ln w="12700" cap="flat" cmpd="sng" algn="ctr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7301665" y="3241613"/>
            <a:ext cx="237600" cy="54000"/>
            <a:chOff x="4114800" y="2438400"/>
            <a:chExt cx="237600" cy="54000"/>
          </a:xfrm>
        </p:grpSpPr>
        <p:cxnSp>
          <p:nvCxnSpPr>
            <p:cNvPr id="134" name="Straight Connector 133"/>
            <p:cNvCxnSpPr/>
            <p:nvPr/>
          </p:nvCxnSpPr>
          <p:spPr bwMode="auto">
            <a:xfrm>
              <a:off x="4114800" y="2471379"/>
              <a:ext cx="237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5" name="Rectangle 134"/>
            <p:cNvSpPr/>
            <p:nvPr/>
          </p:nvSpPr>
          <p:spPr bwMode="auto">
            <a:xfrm>
              <a:off x="4206600" y="2438400"/>
              <a:ext cx="54000" cy="54000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301665" y="4590353"/>
            <a:ext cx="237600" cy="54000"/>
            <a:chOff x="4114800" y="2438400"/>
            <a:chExt cx="237600" cy="54000"/>
          </a:xfrm>
          <a:solidFill>
            <a:srgbClr val="336666"/>
          </a:solidFill>
        </p:grpSpPr>
        <p:cxnSp>
          <p:nvCxnSpPr>
            <p:cNvPr id="160" name="Straight Connector 159"/>
            <p:cNvCxnSpPr/>
            <p:nvPr/>
          </p:nvCxnSpPr>
          <p:spPr bwMode="auto">
            <a:xfrm>
              <a:off x="4114800" y="2471379"/>
              <a:ext cx="237600" cy="0"/>
            </a:xfrm>
            <a:prstGeom prst="line">
              <a:avLst/>
            </a:prstGeom>
            <a:grpFill/>
            <a:ln w="12700" cap="flat" cmpd="sng" algn="ctr">
              <a:solidFill>
                <a:srgbClr val="3366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1" name="Rectangle 160"/>
            <p:cNvSpPr/>
            <p:nvPr/>
          </p:nvSpPr>
          <p:spPr bwMode="auto">
            <a:xfrm>
              <a:off x="4206600" y="2438400"/>
              <a:ext cx="54000" cy="54000"/>
            </a:xfrm>
            <a:prstGeom prst="rect">
              <a:avLst/>
            </a:prstGeom>
            <a:grpFill/>
            <a:ln w="12700" cap="flat" cmpd="sng" algn="ctr">
              <a:solidFill>
                <a:srgbClr val="3366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7301665" y="3926753"/>
            <a:ext cx="237600" cy="54000"/>
            <a:chOff x="4114800" y="2438400"/>
            <a:chExt cx="237600" cy="54000"/>
          </a:xfrm>
          <a:solidFill>
            <a:srgbClr val="92581E"/>
          </a:solidFill>
        </p:grpSpPr>
        <p:cxnSp>
          <p:nvCxnSpPr>
            <p:cNvPr id="170" name="Straight Connector 169"/>
            <p:cNvCxnSpPr/>
            <p:nvPr/>
          </p:nvCxnSpPr>
          <p:spPr bwMode="auto">
            <a:xfrm>
              <a:off x="4114800" y="2471379"/>
              <a:ext cx="237600" cy="0"/>
            </a:xfrm>
            <a:prstGeom prst="line">
              <a:avLst/>
            </a:prstGeom>
            <a:grpFill/>
            <a:ln w="12700" cap="flat" cmpd="sng" algn="ctr">
              <a:solidFill>
                <a:srgbClr val="92581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2" name="Rectangle 171"/>
            <p:cNvSpPr/>
            <p:nvPr/>
          </p:nvSpPr>
          <p:spPr bwMode="auto">
            <a:xfrm>
              <a:off x="4206600" y="2438400"/>
              <a:ext cx="54000" cy="54000"/>
            </a:xfrm>
            <a:prstGeom prst="rect">
              <a:avLst/>
            </a:prstGeom>
            <a:grpFill/>
            <a:ln w="12700" cap="flat" cmpd="sng" algn="ctr">
              <a:solidFill>
                <a:srgbClr val="92581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algn="ctr"/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pic>
        <p:nvPicPr>
          <p:cNvPr id="73" name="Picture 72" descr="Apresentacao.png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3259" r="16478" b="49488"/>
          <a:stretch/>
        </p:blipFill>
        <p:spPr>
          <a:xfrm>
            <a:off x="-239030" y="5421132"/>
            <a:ext cx="3846735" cy="154356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8166741" y="4304045"/>
            <a:ext cx="2317045" cy="286308"/>
          </a:xfrm>
          <a:prstGeom prst="roundRect">
            <a:avLst/>
          </a:prstGeom>
          <a:noFill/>
          <a:ln w="12700" cap="flat" cmpd="sng" algn="ctr">
            <a:solidFill>
              <a:srgbClr val="3366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372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42" y="95592"/>
            <a:ext cx="11944349" cy="785813"/>
          </a:xfrm>
        </p:spPr>
        <p:txBody>
          <a:bodyPr anchor="ctr"/>
          <a:lstStyle/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Os indicadores atuais do setor de saúde podem ser divididos em três categorias conforme seu escopo de apuração e resultados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909229"/>
              </p:ext>
            </p:extLst>
          </p:nvPr>
        </p:nvGraphicFramePr>
        <p:xfrm>
          <a:off x="2300337" y="1110268"/>
          <a:ext cx="7567243" cy="4223733"/>
        </p:xfrm>
        <a:graphic>
          <a:graphicData uri="http://schemas.openxmlformats.org/drawingml/2006/table">
            <a:tbl>
              <a:tblPr/>
              <a:tblGrid>
                <a:gridCol w="1928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735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Principais</a:t>
                      </a:r>
                      <a:b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indicadores</a:t>
                      </a:r>
                      <a:b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do setor</a:t>
                      </a:r>
                    </a:p>
                  </a:txBody>
                  <a:tcPr marL="86400" marR="86400" marT="43200" marB="432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Fonte</a:t>
                      </a:r>
                    </a:p>
                  </a:txBody>
                  <a:tcPr marL="86400" marR="86400" marT="43200" marB="432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Escopo da apuração</a:t>
                      </a:r>
                    </a:p>
                  </a:txBody>
                  <a:tcPr marL="86400" marR="86400" marT="43200" marB="432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86400" marR="86400" marT="43200" marB="432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Variação de</a:t>
                      </a:r>
                      <a:b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</a:b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gastos totais com os serviços</a:t>
                      </a:r>
                    </a:p>
                  </a:txBody>
                  <a:tcPr marL="86400" marR="86400" marT="43200" marB="432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Variação de custos unitários dos serviços</a:t>
                      </a:r>
                    </a:p>
                  </a:txBody>
                  <a:tcPr marL="86400" marR="86400" marT="43200" marB="432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Variação de receitas das operadoras </a:t>
                      </a:r>
                      <a:r>
                        <a:rPr kumimoji="0" lang="pt-BR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(*)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45"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Char char=""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DIOPS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ANS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45"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Char char=""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Monitora TISS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ANS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45"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Char char=""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SIP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ANS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145"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Char char=""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Prisma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ANS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145"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Char char=""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RPC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ANS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145"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Char char=""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VCMH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IESS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145"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Char char=""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IPCA Saúde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IBGE</a:t>
                      </a:r>
                    </a:p>
                  </a:txBody>
                  <a:tcPr marL="108000" marR="108000" marT="72000" marB="720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 gridSpan="3">
                  <a:txBody>
                    <a:bodyPr/>
                    <a:lstStyle/>
                    <a:p>
                      <a:pPr marL="1706563" marR="0" lvl="0" indent="-14382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>
                          <a:tab pos="2422525" algn="l"/>
                          <a:tab pos="3227388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Status atual:	</a:t>
                      </a:r>
                      <a:r>
                        <a:rPr kumimoji="0" lang="pt-B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  <a:cs typeface="+mn-cs"/>
                          <a:sym typeface="Wingdings"/>
                        </a:rPr>
                        <a:t>Existente		Em evolução</a:t>
                      </a: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72000" marB="72000" anchor="ctr" horzOverflow="overflow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144000" marB="72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076325" marR="0" lvl="0" indent="-1076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>
                          <a:tab pos="2328863" algn="l"/>
                        </a:tabLst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144000" marB="72000" horzOverflow="overflow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5484B8"/>
                        </a:buClr>
                        <a:buSzTx/>
                        <a:buFont typeface="Wingdings 2" panose="05020102010507070707" pitchFamily="18" charset="2"/>
                        <a:buNone/>
                        <a:tabLst/>
                      </a:pPr>
                      <a:endParaRPr kumimoji="0" lang="pt-B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 charset="-128"/>
                        <a:cs typeface="+mn-cs"/>
                      </a:endParaRPr>
                    </a:p>
                  </a:txBody>
                  <a:tcPr marL="108000" marR="108000" marT="144000" marB="720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Line 44"/>
          <p:cNvSpPr>
            <a:spLocks noChangeShapeType="1"/>
          </p:cNvSpPr>
          <p:nvPr/>
        </p:nvSpPr>
        <p:spPr bwMode="auto">
          <a:xfrm>
            <a:off x="2323782" y="2100605"/>
            <a:ext cx="1856584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9" name="Line 44"/>
          <p:cNvSpPr>
            <a:spLocks noChangeShapeType="1"/>
          </p:cNvSpPr>
          <p:nvPr/>
        </p:nvSpPr>
        <p:spPr bwMode="auto">
          <a:xfrm>
            <a:off x="5687262" y="1463428"/>
            <a:ext cx="4180318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0" name="Line 44"/>
          <p:cNvSpPr>
            <a:spLocks noChangeShapeType="1"/>
          </p:cNvSpPr>
          <p:nvPr/>
        </p:nvSpPr>
        <p:spPr bwMode="auto">
          <a:xfrm>
            <a:off x="5687262" y="2100605"/>
            <a:ext cx="126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1" name="Line 44"/>
          <p:cNvSpPr>
            <a:spLocks noChangeShapeType="1"/>
          </p:cNvSpPr>
          <p:nvPr/>
        </p:nvSpPr>
        <p:spPr bwMode="auto">
          <a:xfrm>
            <a:off x="7142493" y="2100605"/>
            <a:ext cx="126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2" name="Line 44"/>
          <p:cNvSpPr>
            <a:spLocks noChangeShapeType="1"/>
          </p:cNvSpPr>
          <p:nvPr/>
        </p:nvSpPr>
        <p:spPr bwMode="auto">
          <a:xfrm>
            <a:off x="8597724" y="2100605"/>
            <a:ext cx="1260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6198517" y="2187721"/>
            <a:ext cx="17633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800" dirty="0">
                <a:solidFill>
                  <a:srgbClr val="FFFFFF">
                    <a:lumMod val="50000"/>
                  </a:srgbClr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6" name="Freeform 42"/>
          <p:cNvSpPr>
            <a:spLocks/>
          </p:cNvSpPr>
          <p:nvPr/>
        </p:nvSpPr>
        <p:spPr bwMode="auto">
          <a:xfrm>
            <a:off x="7692763" y="2603250"/>
            <a:ext cx="144000" cy="180000"/>
          </a:xfrm>
          <a:custGeom>
            <a:avLst/>
            <a:gdLst>
              <a:gd name="T0" fmla="*/ 0 w 80"/>
              <a:gd name="T1" fmla="*/ 88900 h 95"/>
              <a:gd name="T2" fmla="*/ 25400 w 80"/>
              <a:gd name="T3" fmla="*/ 146050 h 95"/>
              <a:gd name="T4" fmla="*/ 69850 w 80"/>
              <a:gd name="T5" fmla="*/ 57150 h 95"/>
              <a:gd name="T6" fmla="*/ 127000 w 80"/>
              <a:gd name="T7" fmla="*/ 0 h 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0" h="95">
                <a:moveTo>
                  <a:pt x="0" y="56"/>
                </a:moveTo>
                <a:cubicBezTo>
                  <a:pt x="2" y="62"/>
                  <a:pt x="9" y="95"/>
                  <a:pt x="16" y="92"/>
                </a:cubicBezTo>
                <a:cubicBezTo>
                  <a:pt x="23" y="89"/>
                  <a:pt x="33" y="51"/>
                  <a:pt x="44" y="36"/>
                </a:cubicBezTo>
                <a:cubicBezTo>
                  <a:pt x="55" y="21"/>
                  <a:pt x="73" y="7"/>
                  <a:pt x="80" y="0"/>
                </a:cubicBezTo>
              </a:path>
            </a:pathLst>
          </a:custGeom>
          <a:noFill/>
          <a:ln w="19050" cap="flat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0" dirty="0">
              <a:solidFill>
                <a:srgbClr val="000000"/>
              </a:solidFill>
            </a:endParaRPr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>
            <a:off x="6198517" y="2940422"/>
            <a:ext cx="17633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800" dirty="0">
                <a:solidFill>
                  <a:srgbClr val="FFFFFF">
                    <a:lumMod val="50000"/>
                  </a:srgbClr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6198517" y="3319806"/>
            <a:ext cx="17633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800" dirty="0">
                <a:solidFill>
                  <a:srgbClr val="FFFFFF">
                    <a:lumMod val="50000"/>
                  </a:srgbClr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>
            <a:off x="6198517" y="4070309"/>
            <a:ext cx="17633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800" dirty="0">
                <a:solidFill>
                  <a:srgbClr val="FFFFFF">
                    <a:lumMod val="50000"/>
                  </a:srgbClr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9096864" y="3685438"/>
            <a:ext cx="17633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800" dirty="0">
                <a:solidFill>
                  <a:srgbClr val="FFFFFF">
                    <a:lumMod val="50000"/>
                  </a:srgbClr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7676598" y="4462806"/>
            <a:ext cx="17633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800" dirty="0">
                <a:solidFill>
                  <a:srgbClr val="FFFFFF">
                    <a:lumMod val="50000"/>
                  </a:srgbClr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>
            <a:off x="3885168" y="5011574"/>
            <a:ext cx="17633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800" dirty="0">
                <a:solidFill>
                  <a:srgbClr val="FFFFFF">
                    <a:lumMod val="50000"/>
                  </a:srgbClr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28" name="Freeform 42"/>
          <p:cNvSpPr>
            <a:spLocks/>
          </p:cNvSpPr>
          <p:nvPr/>
        </p:nvSpPr>
        <p:spPr bwMode="auto">
          <a:xfrm>
            <a:off x="5425252" y="5057677"/>
            <a:ext cx="144000" cy="180000"/>
          </a:xfrm>
          <a:custGeom>
            <a:avLst/>
            <a:gdLst>
              <a:gd name="T0" fmla="*/ 0 w 80"/>
              <a:gd name="T1" fmla="*/ 88900 h 95"/>
              <a:gd name="T2" fmla="*/ 25400 w 80"/>
              <a:gd name="T3" fmla="*/ 146050 h 95"/>
              <a:gd name="T4" fmla="*/ 69850 w 80"/>
              <a:gd name="T5" fmla="*/ 57150 h 95"/>
              <a:gd name="T6" fmla="*/ 127000 w 80"/>
              <a:gd name="T7" fmla="*/ 0 h 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0" h="95">
                <a:moveTo>
                  <a:pt x="0" y="56"/>
                </a:moveTo>
                <a:cubicBezTo>
                  <a:pt x="2" y="62"/>
                  <a:pt x="9" y="95"/>
                  <a:pt x="16" y="92"/>
                </a:cubicBezTo>
                <a:cubicBezTo>
                  <a:pt x="23" y="89"/>
                  <a:pt x="33" y="51"/>
                  <a:pt x="44" y="36"/>
                </a:cubicBezTo>
                <a:cubicBezTo>
                  <a:pt x="55" y="21"/>
                  <a:pt x="73" y="7"/>
                  <a:pt x="80" y="0"/>
                </a:cubicBezTo>
              </a:path>
            </a:pathLst>
          </a:custGeom>
          <a:noFill/>
          <a:ln w="19050" cap="flat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b="0" dirty="0">
              <a:solidFill>
                <a:srgbClr val="000000"/>
              </a:solidFill>
            </a:endParaRPr>
          </a:p>
        </p:txBody>
      </p:sp>
      <p:sp>
        <p:nvSpPr>
          <p:cNvPr id="24" name="Line 44"/>
          <p:cNvSpPr>
            <a:spLocks noChangeShapeType="1"/>
          </p:cNvSpPr>
          <p:nvPr/>
        </p:nvSpPr>
        <p:spPr bwMode="auto">
          <a:xfrm>
            <a:off x="4297299" y="2100605"/>
            <a:ext cx="1249295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6198517" y="2561677"/>
            <a:ext cx="17633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800" dirty="0">
                <a:solidFill>
                  <a:srgbClr val="FFFFFF">
                    <a:lumMod val="50000"/>
                  </a:srgbClr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7676598" y="2940422"/>
            <a:ext cx="176330" cy="26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5000"/>
              </a:lnSpc>
              <a:spcBef>
                <a:spcPct val="2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800" dirty="0">
                <a:solidFill>
                  <a:srgbClr val="FFFFFF">
                    <a:lumMod val="50000"/>
                  </a:srgbClr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2011428" y="5585836"/>
            <a:ext cx="7086600" cy="4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63550" indent="-463550" defTabSz="625475">
              <a:spcBef>
                <a:spcPct val="0"/>
              </a:spcBef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57250" defTabSz="625475">
              <a:spcBef>
                <a:spcPct val="0"/>
              </a:spcBef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71550" defTabSz="625475">
              <a:spcBef>
                <a:spcPct val="0"/>
              </a:spcBef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625475">
              <a:spcBef>
                <a:spcPct val="0"/>
              </a:spcBef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625475">
              <a:spcBef>
                <a:spcPct val="0"/>
              </a:spcBef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625475" fontAlgn="base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625475" fontAlgn="base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625475" fontAlgn="base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625475" fontAlgn="base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40000"/>
              </a:spcBef>
            </a:pPr>
            <a:r>
              <a:rPr lang="pt-BR" sz="1200" b="0" i="1" dirty="0">
                <a:solidFill>
                  <a:srgbClr val="000000"/>
                </a:solidFill>
              </a:rPr>
              <a:t>Nota:	(*)	Para contratos corporativos acima de 30 vidas</a:t>
            </a:r>
          </a:p>
          <a:p>
            <a:pPr eaLnBrk="0" hangingPunct="0">
              <a:lnSpc>
                <a:spcPct val="95000"/>
              </a:lnSpc>
              <a:spcBef>
                <a:spcPct val="40000"/>
              </a:spcBef>
            </a:pPr>
            <a:r>
              <a:rPr lang="pt-BR" sz="1200" b="0" i="1" dirty="0">
                <a:solidFill>
                  <a:srgbClr val="000000"/>
                </a:solidFill>
              </a:rPr>
              <a:t>Fonte:	ANS, IESS, IBGE, Análises </a:t>
            </a:r>
            <a:r>
              <a:rPr lang="pt-BR" sz="1200" b="0" i="1" dirty="0" err="1">
                <a:solidFill>
                  <a:srgbClr val="000000"/>
                </a:solidFill>
              </a:rPr>
              <a:t>Compass</a:t>
            </a:r>
            <a:r>
              <a:rPr lang="pt-BR" sz="1200" b="0" i="1" dirty="0">
                <a:solidFill>
                  <a:srgbClr val="000000"/>
                </a:solidFill>
              </a:rPr>
              <a:t> Consultoria</a:t>
            </a:r>
          </a:p>
        </p:txBody>
      </p:sp>
      <p:pic>
        <p:nvPicPr>
          <p:cNvPr id="27" name="Picture 26" descr="Apresentaca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3259" r="16478" b="49488"/>
          <a:stretch/>
        </p:blipFill>
        <p:spPr>
          <a:xfrm>
            <a:off x="-185320" y="5584901"/>
            <a:ext cx="3846735" cy="154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14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en-US" sz="800" b="0">
                <a:solidFill>
                  <a:srgbClr val="808080"/>
                </a:solidFill>
              </a:rPr>
              <a:t>PRC-1239-18-V03 – Confidencial</a:t>
            </a:r>
            <a:endParaRPr lang="pt-BR" altLang="en-US" sz="800" b="0" dirty="0">
              <a:solidFill>
                <a:srgbClr val="808080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gray">
          <a:xfrm>
            <a:off x="2133600" y="3030538"/>
            <a:ext cx="7924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Ctr="1">
            <a:spAutoFit/>
          </a:bodyPr>
          <a:lstStyle/>
          <a:p>
            <a:pPr marL="409575" lvl="1" indent="-295275">
              <a:lnSpc>
                <a:spcPct val="100000"/>
              </a:lnSpc>
              <a:spcBef>
                <a:spcPct val="60000"/>
              </a:spcBef>
              <a:spcAft>
                <a:spcPct val="150000"/>
              </a:spcAft>
            </a:pPr>
            <a:r>
              <a:rPr lang="pt-BR" sz="2200" dirty="0">
                <a:solidFill>
                  <a:schemeClr val="accent3">
                    <a:lumMod val="50000"/>
                  </a:schemeClr>
                </a:solidFill>
              </a:rPr>
              <a:t>III.  Conclusões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058400" y="6578600"/>
            <a:ext cx="457200" cy="241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Apresentaca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3259" r="16478" b="49488"/>
          <a:stretch/>
        </p:blipFill>
        <p:spPr>
          <a:xfrm>
            <a:off x="-298741" y="5056328"/>
            <a:ext cx="4864682" cy="1952029"/>
          </a:xfrm>
          <a:prstGeom prst="rect">
            <a:avLst/>
          </a:prstGeom>
        </p:spPr>
      </p:pic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477F2F3E-3063-415A-B0CD-B59AA64C9131}"/>
              </a:ext>
            </a:extLst>
          </p:cNvPr>
          <p:cNvCxnSpPr/>
          <p:nvPr/>
        </p:nvCxnSpPr>
        <p:spPr bwMode="auto">
          <a:xfrm>
            <a:off x="762000" y="2895600"/>
            <a:ext cx="1059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DB4D8FA-BBBC-4B96-839E-DF3636E5944D}"/>
              </a:ext>
            </a:extLst>
          </p:cNvPr>
          <p:cNvCxnSpPr/>
          <p:nvPr/>
        </p:nvCxnSpPr>
        <p:spPr bwMode="auto">
          <a:xfrm>
            <a:off x="762000" y="3429000"/>
            <a:ext cx="1059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78064421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  <p:pic>
        <p:nvPicPr>
          <p:cNvPr id="27" name="Picture 26" descr="Apresentaca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3259" r="16478" b="49488"/>
          <a:stretch/>
        </p:blipFill>
        <p:spPr>
          <a:xfrm>
            <a:off x="0" y="5555349"/>
            <a:ext cx="3846735" cy="1543562"/>
          </a:xfrm>
          <a:prstGeom prst="rect">
            <a:avLst/>
          </a:prstGeom>
        </p:spPr>
      </p:pic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764653" y="172070"/>
            <a:ext cx="8958262" cy="785813"/>
          </a:xfrm>
        </p:spPr>
        <p:txBody>
          <a:bodyPr anchor="ctr"/>
          <a:lstStyle/>
          <a:p>
            <a:r>
              <a:rPr lang="pt-BR" sz="2100" dirty="0">
                <a:solidFill>
                  <a:schemeClr val="accent3">
                    <a:lumMod val="50000"/>
                  </a:schemeClr>
                </a:solidFill>
              </a:rPr>
              <a:t>Conclusões e principais mensagens</a:t>
            </a:r>
          </a:p>
        </p:txBody>
      </p:sp>
      <p:sp>
        <p:nvSpPr>
          <p:cNvPr id="34" name="Content Placeholder 3"/>
          <p:cNvSpPr txBox="1">
            <a:spLocks/>
          </p:cNvSpPr>
          <p:nvPr/>
        </p:nvSpPr>
        <p:spPr>
          <a:xfrm>
            <a:off x="1067164" y="1140768"/>
            <a:ext cx="10363200" cy="5186362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60000"/>
              </a:spcBef>
              <a:spcAft>
                <a:spcPct val="0"/>
              </a:spcAft>
              <a:buClr>
                <a:srgbClr val="24AE9A"/>
              </a:buClr>
              <a:buFont typeface="Wingdings 2" pitchFamily="18" charset="2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34950" indent="-233363" algn="l" rtl="0" fontAlgn="base">
              <a:spcBef>
                <a:spcPct val="60000"/>
              </a:spcBef>
              <a:spcAft>
                <a:spcPct val="0"/>
              </a:spcAft>
              <a:buClr>
                <a:srgbClr val="5484B8"/>
              </a:buClr>
              <a:buSzPct val="85000"/>
              <a:buFont typeface="Wingdings 2" pitchFamily="18" charset="2"/>
              <a:buChar char="ö"/>
              <a:defRPr sz="1600">
                <a:solidFill>
                  <a:srgbClr val="000000"/>
                </a:solidFill>
                <a:latin typeface="+mn-lt"/>
              </a:defRPr>
            </a:lvl2pPr>
            <a:lvl3pPr marL="457200" indent="-220663" algn="l" rtl="0" fontAlgn="base">
              <a:spcBef>
                <a:spcPct val="60000"/>
              </a:spcBef>
              <a:spcAft>
                <a:spcPct val="0"/>
              </a:spcAft>
              <a:buClr>
                <a:srgbClr val="5484B8"/>
              </a:buClr>
              <a:buSzPct val="70000"/>
              <a:buFont typeface="Wingdings 3" pitchFamily="18" charset="2"/>
              <a:buChar char=""/>
              <a:defRPr sz="1600">
                <a:solidFill>
                  <a:srgbClr val="000000"/>
                </a:solidFill>
                <a:latin typeface="+mn-lt"/>
              </a:defRPr>
            </a:lvl3pPr>
            <a:lvl4pPr marL="692150" indent="-233363" algn="l" rtl="0" fontAlgn="base">
              <a:spcBef>
                <a:spcPct val="60000"/>
              </a:spcBef>
              <a:spcAft>
                <a:spcPct val="0"/>
              </a:spcAft>
              <a:buClr>
                <a:srgbClr val="5484B8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4pPr>
            <a:lvl5pPr marL="901700" indent="-207963" algn="l" rtl="0" fontAlgn="base">
              <a:spcBef>
                <a:spcPct val="60000"/>
              </a:spcBef>
              <a:spcAft>
                <a:spcPct val="0"/>
              </a:spcAft>
              <a:buClr>
                <a:srgbClr val="5484B8"/>
              </a:buClr>
              <a:buSzPct val="80000"/>
              <a:buFont typeface="Arial" charset="0"/>
              <a:buChar char="–"/>
              <a:defRPr sz="1400">
                <a:solidFill>
                  <a:srgbClr val="000000"/>
                </a:solidFill>
                <a:latin typeface="+mn-lt"/>
              </a:defRPr>
            </a:lvl5pPr>
            <a:lvl6pPr marL="1358900" indent="-207963" algn="l" rtl="0" fontAlgn="base">
              <a:spcBef>
                <a:spcPct val="60000"/>
              </a:spcBef>
              <a:spcAft>
                <a:spcPct val="0"/>
              </a:spcAft>
              <a:buClr>
                <a:srgbClr val="24AE9A"/>
              </a:buClr>
              <a:buSzPct val="80000"/>
              <a:buFont typeface="Arial" charset="0"/>
              <a:buChar char="–"/>
              <a:defRPr sz="1400">
                <a:solidFill>
                  <a:srgbClr val="000000"/>
                </a:solidFill>
                <a:latin typeface="+mn-lt"/>
              </a:defRPr>
            </a:lvl6pPr>
            <a:lvl7pPr marL="1816100" indent="-207963" algn="l" rtl="0" fontAlgn="base">
              <a:spcBef>
                <a:spcPct val="60000"/>
              </a:spcBef>
              <a:spcAft>
                <a:spcPct val="0"/>
              </a:spcAft>
              <a:buClr>
                <a:srgbClr val="24AE9A"/>
              </a:buClr>
              <a:buSzPct val="80000"/>
              <a:buFont typeface="Arial" charset="0"/>
              <a:buChar char="–"/>
              <a:defRPr sz="1400">
                <a:solidFill>
                  <a:srgbClr val="000000"/>
                </a:solidFill>
                <a:latin typeface="+mn-lt"/>
              </a:defRPr>
            </a:lvl7pPr>
            <a:lvl8pPr marL="2273300" indent="-207963" algn="l" rtl="0" fontAlgn="base">
              <a:spcBef>
                <a:spcPct val="60000"/>
              </a:spcBef>
              <a:spcAft>
                <a:spcPct val="0"/>
              </a:spcAft>
              <a:buClr>
                <a:srgbClr val="24AE9A"/>
              </a:buClr>
              <a:buSzPct val="80000"/>
              <a:buFont typeface="Arial" charset="0"/>
              <a:buChar char="–"/>
              <a:defRPr sz="1400">
                <a:solidFill>
                  <a:srgbClr val="000000"/>
                </a:solidFill>
                <a:latin typeface="+mn-lt"/>
              </a:defRPr>
            </a:lvl8pPr>
            <a:lvl9pPr marL="2730500" indent="-207963" algn="l" rtl="0" fontAlgn="base">
              <a:spcBef>
                <a:spcPct val="60000"/>
              </a:spcBef>
              <a:spcAft>
                <a:spcPct val="0"/>
              </a:spcAft>
              <a:buClr>
                <a:srgbClr val="24AE9A"/>
              </a:buClr>
              <a:buSzPct val="80000"/>
              <a:buFont typeface="Arial" charset="0"/>
              <a:buChar char="–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lvl="1">
              <a:lnSpc>
                <a:spcPct val="95000"/>
              </a:lnSpc>
              <a:spcBef>
                <a:spcPts val="2500"/>
              </a:spcBef>
              <a:buSzPct val="100000"/>
            </a:pPr>
            <a:r>
              <a:rPr lang="pt-BR" sz="1500" b="0" kern="0" dirty="0">
                <a:solidFill>
                  <a:schemeClr val="accent3">
                    <a:lumMod val="50000"/>
                  </a:schemeClr>
                </a:solidFill>
              </a:rPr>
              <a:t>O gasto total de saúde suplementar teve um crescimento real de R$ 49 bilhões ou 40% entre 2012 e 2017</a:t>
            </a:r>
          </a:p>
          <a:p>
            <a:pPr lvl="1">
              <a:lnSpc>
                <a:spcPct val="95000"/>
              </a:lnSpc>
              <a:spcBef>
                <a:spcPts val="2200"/>
              </a:spcBef>
              <a:buSzPct val="100000"/>
            </a:pPr>
            <a:r>
              <a:rPr lang="pt-BR" sz="1500" b="0" kern="0" dirty="0">
                <a:solidFill>
                  <a:schemeClr val="accent3">
                    <a:lumMod val="50000"/>
                  </a:schemeClr>
                </a:solidFill>
              </a:rPr>
              <a:t>O volume de beneficiários permanecei praticamente constante no período </a:t>
            </a:r>
          </a:p>
          <a:p>
            <a:pPr lvl="1">
              <a:lnSpc>
                <a:spcPct val="95000"/>
              </a:lnSpc>
              <a:spcBef>
                <a:spcPts val="2200"/>
              </a:spcBef>
              <a:buSzPct val="100000"/>
            </a:pPr>
            <a:r>
              <a:rPr lang="pt-BR" sz="1500" b="0" kern="0" dirty="0">
                <a:solidFill>
                  <a:schemeClr val="accent3">
                    <a:lumMod val="50000"/>
                  </a:schemeClr>
                </a:solidFill>
              </a:rPr>
              <a:t>A variação da frequência de uso foi o principal determinante da variação de gastos em termos reais e respondeu por 70% do gasto a valores constantes de 2017</a:t>
            </a:r>
          </a:p>
          <a:p>
            <a:pPr lvl="1">
              <a:lnSpc>
                <a:spcPct val="95000"/>
              </a:lnSpc>
              <a:spcBef>
                <a:spcPts val="2200"/>
              </a:spcBef>
              <a:buSzPct val="100000"/>
            </a:pPr>
            <a:r>
              <a:rPr lang="pt-BR" sz="1500" b="0" kern="0" dirty="0">
                <a:solidFill>
                  <a:schemeClr val="accent3">
                    <a:lumMod val="50000"/>
                  </a:schemeClr>
                </a:solidFill>
              </a:rPr>
              <a:t>A taxa de crescimento dos custos unitários de serviços de saúde cresceu a 7,4% ao ano, 1,15 vezes o IPCA e 1,02 vezes o IPCA de serviços do período e inferior aos demais indicadores de gastos totais divulgados do setor</a:t>
            </a:r>
          </a:p>
          <a:p>
            <a:pPr lvl="1">
              <a:lnSpc>
                <a:spcPct val="95000"/>
              </a:lnSpc>
              <a:spcBef>
                <a:spcPts val="2200"/>
              </a:spcBef>
              <a:buSzPct val="100000"/>
            </a:pPr>
            <a:r>
              <a:rPr lang="pt-BR" sz="1500" b="0" kern="0" dirty="0">
                <a:solidFill>
                  <a:schemeClr val="accent3">
                    <a:lumMod val="50000"/>
                  </a:schemeClr>
                </a:solidFill>
              </a:rPr>
              <a:t>A variação média de custos unitários de serviços de saúde engloba a variação dos custos unitários dos serviços, a variação do </a:t>
            </a:r>
            <a:r>
              <a:rPr lang="pt-BR" sz="1500" b="0" kern="0" dirty="0" err="1">
                <a:solidFill>
                  <a:schemeClr val="accent3">
                    <a:lumMod val="50000"/>
                  </a:schemeClr>
                </a:solidFill>
              </a:rPr>
              <a:t>mix</a:t>
            </a:r>
            <a:r>
              <a:rPr lang="pt-BR" sz="1500" b="0" kern="0" dirty="0">
                <a:solidFill>
                  <a:schemeClr val="accent3">
                    <a:lumMod val="50000"/>
                  </a:schemeClr>
                </a:solidFill>
              </a:rPr>
              <a:t> de serviços efetivamente utilizados, o impacto de novas tecnologias, novos tratamentos e medicamentos na execução dos serviços aos pacientes</a:t>
            </a:r>
          </a:p>
          <a:p>
            <a:pPr lvl="1">
              <a:lnSpc>
                <a:spcPct val="100000"/>
              </a:lnSpc>
              <a:spcBef>
                <a:spcPts val="2000"/>
              </a:spcBef>
            </a:pPr>
            <a:endParaRPr lang="pt-BR" sz="1500" b="0" kern="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4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dirty="0"/>
              <a:t>PRC-1239-18-V03 – Confidencial</a:t>
            </a:r>
          </a:p>
        </p:txBody>
      </p:sp>
      <p:sp>
        <p:nvSpPr>
          <p:cNvPr id="527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4139" y="1140047"/>
            <a:ext cx="5868254" cy="290513"/>
          </a:xfrm>
        </p:spPr>
        <p:txBody>
          <a:bodyPr/>
          <a:lstStyle/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Agenda</a:t>
            </a:r>
          </a:p>
        </p:txBody>
      </p:sp>
      <p:sp>
        <p:nvSpPr>
          <p:cNvPr id="5277699" name="Rectangle 3"/>
          <p:cNvSpPr>
            <a:spLocks noChangeArrowheads="1"/>
          </p:cNvSpPr>
          <p:nvPr/>
        </p:nvSpPr>
        <p:spPr bwMode="gray">
          <a:xfrm>
            <a:off x="1583524" y="2032475"/>
            <a:ext cx="5867648" cy="368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Ctr="1"/>
          <a:lstStyle/>
          <a:p>
            <a:pPr marL="514350" lvl="1" indent="-514350">
              <a:lnSpc>
                <a:spcPct val="100000"/>
              </a:lnSpc>
              <a:spcBef>
                <a:spcPts val="2000"/>
              </a:spcBef>
              <a:buClr>
                <a:schemeClr val="tx1"/>
              </a:buClr>
              <a:buFont typeface="+mj-lt"/>
              <a:buAutoNum type="romanUcPeriod"/>
            </a:pPr>
            <a:r>
              <a:rPr lang="pt-BR" sz="2200" b="0" dirty="0">
                <a:solidFill>
                  <a:schemeClr val="accent3">
                    <a:lumMod val="50000"/>
                  </a:schemeClr>
                </a:solidFill>
              </a:rPr>
              <a:t>Objetivos do projeto</a:t>
            </a:r>
          </a:p>
          <a:p>
            <a:pPr marL="514350" lvl="1" indent="-514350">
              <a:lnSpc>
                <a:spcPct val="100000"/>
              </a:lnSpc>
              <a:spcBef>
                <a:spcPts val="3600"/>
              </a:spcBef>
              <a:buClr>
                <a:schemeClr val="tx1"/>
              </a:buClr>
              <a:buFont typeface="+mj-lt"/>
              <a:buAutoNum type="romanUcPeriod"/>
            </a:pPr>
            <a:r>
              <a:rPr lang="pt-BR" sz="2200" b="0" dirty="0">
                <a:solidFill>
                  <a:schemeClr val="accent3">
                    <a:lumMod val="50000"/>
                  </a:schemeClr>
                </a:solidFill>
              </a:rPr>
              <a:t>Determinantes dos custos de saúde</a:t>
            </a:r>
          </a:p>
          <a:p>
            <a:pPr marL="514350" lvl="1" indent="-514350">
              <a:lnSpc>
                <a:spcPct val="100000"/>
              </a:lnSpc>
              <a:spcBef>
                <a:spcPts val="3600"/>
              </a:spcBef>
              <a:buClr>
                <a:schemeClr val="tx1"/>
              </a:buClr>
              <a:buFont typeface="+mj-lt"/>
              <a:buAutoNum type="romanUcPeriod"/>
            </a:pPr>
            <a:r>
              <a:rPr lang="pt-BR" sz="2200" b="0" dirty="0">
                <a:solidFill>
                  <a:schemeClr val="accent3">
                    <a:lumMod val="50000"/>
                  </a:schemeClr>
                </a:solidFill>
              </a:rPr>
              <a:t>Conclusões</a:t>
            </a:r>
          </a:p>
        </p:txBody>
      </p:sp>
      <p:pic>
        <p:nvPicPr>
          <p:cNvPr id="5" name="Picture 4" descr="Apresentaca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3259" r="16478" b="49488"/>
          <a:stretch/>
        </p:blipFill>
        <p:spPr>
          <a:xfrm rot="1012455">
            <a:off x="-163586" y="4944671"/>
            <a:ext cx="3846735" cy="154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2405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en-US" sz="800" b="0">
                <a:solidFill>
                  <a:srgbClr val="808080"/>
                </a:solidFill>
              </a:rPr>
              <a:t>PRC-1239-18-V03 – Confidencial</a:t>
            </a:r>
            <a:endParaRPr lang="pt-BR" altLang="en-US" sz="800" b="0" dirty="0">
              <a:solidFill>
                <a:srgbClr val="808080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gray">
          <a:xfrm>
            <a:off x="2133600" y="3030538"/>
            <a:ext cx="7924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Ctr="1">
            <a:spAutoFit/>
          </a:bodyPr>
          <a:lstStyle/>
          <a:p>
            <a:pPr marL="409575" lvl="1" indent="-295275">
              <a:lnSpc>
                <a:spcPct val="100000"/>
              </a:lnSpc>
              <a:spcBef>
                <a:spcPct val="60000"/>
              </a:spcBef>
              <a:spcAft>
                <a:spcPct val="150000"/>
              </a:spcAft>
            </a:pPr>
            <a:r>
              <a:rPr lang="pt-BR" sz="2200" dirty="0">
                <a:solidFill>
                  <a:schemeClr val="accent3">
                    <a:lumMod val="50000"/>
                  </a:schemeClr>
                </a:solidFill>
              </a:rPr>
              <a:t>I.  Objetivos do projeto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058400" y="6578600"/>
            <a:ext cx="457200" cy="241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Apresentaca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3259" r="16478" b="49488"/>
          <a:stretch/>
        </p:blipFill>
        <p:spPr>
          <a:xfrm>
            <a:off x="-298741" y="5056328"/>
            <a:ext cx="4864682" cy="1952029"/>
          </a:xfrm>
          <a:prstGeom prst="rect">
            <a:avLst/>
          </a:prstGeom>
        </p:spPr>
      </p:pic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477F2F3E-3063-415A-B0CD-B59AA64C9131}"/>
              </a:ext>
            </a:extLst>
          </p:cNvPr>
          <p:cNvCxnSpPr/>
          <p:nvPr/>
        </p:nvCxnSpPr>
        <p:spPr bwMode="auto">
          <a:xfrm>
            <a:off x="762000" y="2895600"/>
            <a:ext cx="1059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DB4D8FA-BBBC-4B96-839E-DF3636E5944D}"/>
              </a:ext>
            </a:extLst>
          </p:cNvPr>
          <p:cNvCxnSpPr/>
          <p:nvPr/>
        </p:nvCxnSpPr>
        <p:spPr bwMode="auto">
          <a:xfrm>
            <a:off x="762000" y="3429000"/>
            <a:ext cx="1059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4039895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sz="2100" dirty="0">
                <a:solidFill>
                  <a:schemeClr val="accent3">
                    <a:lumMod val="50000"/>
                  </a:schemeClr>
                </a:solidFill>
              </a:rPr>
              <a:t>O objetivo do projeto é contribuir para a discussão dos determinantes de crescimento dos custo de saúde suplementar no Brasil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3000"/>
              </a:spcBef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Trazer uma avaliação técnica sobre o tema de aumento de custos de saúde suplementar, que está constantemente sujeito a opiniões e notícias com diferentes perspectivas e enfoques</a:t>
            </a:r>
          </a:p>
          <a:p>
            <a:pPr lvl="1">
              <a:spcBef>
                <a:spcPts val="3000"/>
              </a:spcBef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Identificar e quantificar os determinantes do aumento do custo de saúde suplementar no Brasil nos últimos anos — demostrar e localizar seus impactos</a:t>
            </a:r>
          </a:p>
          <a:p>
            <a:pPr lvl="1">
              <a:spcBef>
                <a:spcPts val="3000"/>
              </a:spcBef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Alinhar o entendimento dos diferentes </a:t>
            </a:r>
            <a:r>
              <a:rPr lang="pt-BR" i="1" dirty="0" err="1">
                <a:solidFill>
                  <a:schemeClr val="accent3">
                    <a:lumMod val="50000"/>
                  </a:schemeClr>
                </a:solidFill>
              </a:rPr>
              <a:t>stakeholders</a:t>
            </a:r>
            <a:r>
              <a:rPr lang="pt-BR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para evoluir o patamar das discussões sobre o tema de custos de saúde suplementar nos diversos fóruns</a:t>
            </a:r>
          </a:p>
          <a:p>
            <a:pPr lvl="1">
              <a:spcBef>
                <a:spcPts val="3000"/>
              </a:spcBef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Clarificar os  conceitos dos diversos indicadores de setor e diferenciar sua aplicabilidade para a análise de evolução dos custos do sistema</a:t>
            </a:r>
          </a:p>
          <a:p>
            <a:pPr lvl="1">
              <a:spcBef>
                <a:spcPts val="3000"/>
              </a:spcBef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Introduzir as conclusões do estudo para o contexto da definição de uma agenda produtiva para as iniciativas de melhoria do setor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265479" y="6692900"/>
            <a:ext cx="1530868" cy="124906"/>
          </a:xfrm>
        </p:spPr>
        <p:txBody>
          <a:bodyPr/>
          <a:lstStyle/>
          <a:p>
            <a:r>
              <a:rPr lang="pt-BR" altLang="pt-BR"/>
              <a:t>PRC-1239-18-V03 – Confidencial</a:t>
            </a:r>
          </a:p>
        </p:txBody>
      </p:sp>
      <p:pic>
        <p:nvPicPr>
          <p:cNvPr id="5" name="Picture 4" descr="Apresentacao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3259" r="16478" b="49488"/>
          <a:stretch/>
        </p:blipFill>
        <p:spPr>
          <a:xfrm>
            <a:off x="-289388" y="5395523"/>
            <a:ext cx="3846735" cy="1543562"/>
          </a:xfrm>
          <a:prstGeom prst="rect">
            <a:avLst/>
          </a:prstGeom>
        </p:spPr>
      </p:pic>
      <p:sp>
        <p:nvSpPr>
          <p:cNvPr id="6" name="Action Button: Forward or Next 5">
            <a:hlinkClick r:id="" action="ppaction://noaction" highlightClick="1"/>
          </p:cNvPr>
          <p:cNvSpPr/>
          <p:nvPr/>
        </p:nvSpPr>
        <p:spPr bwMode="auto">
          <a:xfrm>
            <a:off x="10164316" y="6227618"/>
            <a:ext cx="171450" cy="152400"/>
          </a:xfrm>
          <a:prstGeom prst="actionButtonForwardNext">
            <a:avLst/>
          </a:prstGeom>
          <a:solidFill>
            <a:srgbClr val="C0C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85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en-US" sz="800" b="0">
                <a:solidFill>
                  <a:srgbClr val="808080"/>
                </a:solidFill>
              </a:rPr>
              <a:t>PRC-1239-18-V03 – Confidencial</a:t>
            </a:r>
            <a:endParaRPr lang="pt-BR" altLang="en-US" sz="800" b="0" dirty="0">
              <a:solidFill>
                <a:srgbClr val="808080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gray">
          <a:xfrm>
            <a:off x="2133600" y="3030538"/>
            <a:ext cx="7924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Ctr="1">
            <a:spAutoFit/>
          </a:bodyPr>
          <a:lstStyle/>
          <a:p>
            <a:pPr marL="409575" lvl="1" indent="-295275">
              <a:lnSpc>
                <a:spcPct val="100000"/>
              </a:lnSpc>
              <a:spcBef>
                <a:spcPct val="60000"/>
              </a:spcBef>
              <a:spcAft>
                <a:spcPct val="150000"/>
              </a:spcAft>
            </a:pPr>
            <a:r>
              <a:rPr lang="pt-BR" sz="2200" dirty="0">
                <a:solidFill>
                  <a:schemeClr val="accent3">
                    <a:lumMod val="50000"/>
                  </a:schemeClr>
                </a:solidFill>
              </a:rPr>
              <a:t>II.  Determinantes dos custos de saúde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058400" y="6578600"/>
            <a:ext cx="457200" cy="241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Apresentacao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3259" r="16478" b="49488"/>
          <a:stretch/>
        </p:blipFill>
        <p:spPr>
          <a:xfrm>
            <a:off x="-298741" y="5056328"/>
            <a:ext cx="4864682" cy="1952029"/>
          </a:xfrm>
          <a:prstGeom prst="rect">
            <a:avLst/>
          </a:prstGeom>
        </p:spPr>
      </p:pic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477F2F3E-3063-415A-B0CD-B59AA64C9131}"/>
              </a:ext>
            </a:extLst>
          </p:cNvPr>
          <p:cNvCxnSpPr/>
          <p:nvPr/>
        </p:nvCxnSpPr>
        <p:spPr bwMode="auto">
          <a:xfrm>
            <a:off x="762000" y="2895600"/>
            <a:ext cx="1059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DB4D8FA-BBBC-4B96-839E-DF3636E5944D}"/>
              </a:ext>
            </a:extLst>
          </p:cNvPr>
          <p:cNvCxnSpPr/>
          <p:nvPr/>
        </p:nvCxnSpPr>
        <p:spPr bwMode="auto">
          <a:xfrm>
            <a:off x="762000" y="3429000"/>
            <a:ext cx="1059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5209047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8831"/>
            <a:ext cx="11734800" cy="785813"/>
          </a:xfrm>
        </p:spPr>
        <p:txBody>
          <a:bodyPr anchor="ctr"/>
          <a:lstStyle/>
          <a:p>
            <a:r>
              <a:rPr lang="pt-BR" sz="2100" dirty="0">
                <a:solidFill>
                  <a:schemeClr val="accent3">
                    <a:lumMod val="50000"/>
                  </a:schemeClr>
                </a:solidFill>
              </a:rPr>
              <a:t>O aumento do gasto total de saúde suplementar é função da variação dos seus determinantes primários e seus efeitos combinados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265479" y="6692900"/>
            <a:ext cx="1530868" cy="124906"/>
          </a:xfrm>
        </p:spPr>
        <p:txBody>
          <a:bodyPr/>
          <a:lstStyle/>
          <a:p>
            <a:r>
              <a:rPr lang="pt-BR" altLang="pt-BR">
                <a:latin typeface="Arial"/>
              </a:rPr>
              <a:t>PRC-1239-18-V03 – Confidencial</a:t>
            </a:r>
          </a:p>
        </p:txBody>
      </p:sp>
      <p:sp>
        <p:nvSpPr>
          <p:cNvPr id="120" name="Text Box 8"/>
          <p:cNvSpPr txBox="1">
            <a:spLocks noChangeArrowheads="1"/>
          </p:cNvSpPr>
          <p:nvPr/>
        </p:nvSpPr>
        <p:spPr bwMode="auto">
          <a:xfrm>
            <a:off x="3048000" y="6042372"/>
            <a:ext cx="7086600" cy="402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463550" indent="-4635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8572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9715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pt-BR" sz="12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Nota:	2012 a 2017</a:t>
            </a:r>
          </a:p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pt-BR" sz="12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Fonte:	ANS </a:t>
            </a:r>
            <a:r>
              <a:rPr lang="pt-BR" sz="1200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Tabnet</a:t>
            </a:r>
            <a:r>
              <a:rPr lang="pt-BR" sz="12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SIP, Análises </a:t>
            </a:r>
            <a:r>
              <a:rPr lang="pt-BR" sz="1200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Compass</a:t>
            </a:r>
            <a:r>
              <a:rPr lang="pt-BR" sz="12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Consultoria</a:t>
            </a:r>
          </a:p>
        </p:txBody>
      </p:sp>
      <p:sp>
        <p:nvSpPr>
          <p:cNvPr id="114" name="Rectangle 28"/>
          <p:cNvSpPr>
            <a:spLocks noChangeArrowheads="1"/>
          </p:cNvSpPr>
          <p:nvPr/>
        </p:nvSpPr>
        <p:spPr bwMode="auto">
          <a:xfrm>
            <a:off x="1708572" y="993965"/>
            <a:ext cx="8529123" cy="25853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6400" tIns="43200" rIns="86400" bIns="43200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altLang="pt-BR">
              <a:solidFill>
                <a:srgbClr val="000000"/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115" name="Group 3136"/>
          <p:cNvGrpSpPr>
            <a:grpSpLocks/>
          </p:cNvGrpSpPr>
          <p:nvPr/>
        </p:nvGrpSpPr>
        <p:grpSpPr bwMode="auto">
          <a:xfrm>
            <a:off x="1701800" y="990600"/>
            <a:ext cx="8535091" cy="4594860"/>
            <a:chOff x="40640" y="457201"/>
            <a:chExt cx="6756400" cy="4743158"/>
          </a:xfrm>
        </p:grpSpPr>
        <p:sp>
          <p:nvSpPr>
            <p:cNvPr id="278" name="Rectangle 29"/>
            <p:cNvSpPr>
              <a:spLocks noChangeArrowheads="1"/>
            </p:cNvSpPr>
            <p:nvPr/>
          </p:nvSpPr>
          <p:spPr bwMode="auto">
            <a:xfrm>
              <a:off x="40640" y="457201"/>
              <a:ext cx="6756400" cy="4743158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6400" tIns="43200" rIns="86400" bIns="43200" anchor="ctr"/>
            <a:lstStyle>
              <a:lvl1pPr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pt-BR" altLang="pt-BR">
                <a:solidFill>
                  <a:srgbClr val="000000"/>
                </a:solidFill>
                <a:latin typeface="Arial"/>
                <a:cs typeface="Times New Roman" pitchFamily="18" charset="0"/>
              </a:endParaRPr>
            </a:p>
          </p:txBody>
        </p:sp>
        <p:cxnSp>
          <p:nvCxnSpPr>
            <p:cNvPr id="279" name="Straight Connector 31"/>
            <p:cNvCxnSpPr>
              <a:cxnSpLocks noChangeShapeType="1"/>
            </p:cNvCxnSpPr>
            <p:nvPr/>
          </p:nvCxnSpPr>
          <p:spPr bwMode="auto">
            <a:xfrm>
              <a:off x="3383955" y="460427"/>
              <a:ext cx="0" cy="47399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6" name="Text Box 5"/>
          <p:cNvSpPr txBox="1">
            <a:spLocks noChangeArrowheads="1"/>
          </p:cNvSpPr>
          <p:nvPr/>
        </p:nvSpPr>
        <p:spPr bwMode="auto">
          <a:xfrm>
            <a:off x="2662030" y="1034485"/>
            <a:ext cx="1372496" cy="190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1300">
                <a:solidFill>
                  <a:srgbClr val="000000"/>
                </a:solidFill>
                <a:latin typeface="Arial"/>
                <a:cs typeface="Times New Roman" pitchFamily="18" charset="0"/>
              </a:rPr>
              <a:t>2012</a:t>
            </a:r>
          </a:p>
        </p:txBody>
      </p:sp>
      <p:sp>
        <p:nvSpPr>
          <p:cNvPr id="117" name="Text Box 5"/>
          <p:cNvSpPr txBox="1">
            <a:spLocks noChangeArrowheads="1"/>
          </p:cNvSpPr>
          <p:nvPr/>
        </p:nvSpPr>
        <p:spPr bwMode="auto">
          <a:xfrm>
            <a:off x="6063166" y="1034485"/>
            <a:ext cx="1372496" cy="190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13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2017</a:t>
            </a:r>
            <a:endParaRPr lang="pt-BR" altLang="pt-BR" sz="1300" i="1" dirty="0">
              <a:solidFill>
                <a:srgbClr val="000000"/>
              </a:solidFill>
              <a:latin typeface="Arial"/>
              <a:cs typeface="Times New Roman" pitchFamily="18" charset="0"/>
            </a:endParaRPr>
          </a:p>
        </p:txBody>
      </p:sp>
      <p:cxnSp>
        <p:nvCxnSpPr>
          <p:cNvPr id="118" name="Straight Connector 34"/>
          <p:cNvCxnSpPr>
            <a:cxnSpLocks noChangeShapeType="1"/>
          </p:cNvCxnSpPr>
          <p:nvPr/>
        </p:nvCxnSpPr>
        <p:spPr bwMode="auto">
          <a:xfrm>
            <a:off x="1709998" y="1258099"/>
            <a:ext cx="8531169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0" name="Group 269"/>
          <p:cNvGrpSpPr/>
          <p:nvPr/>
        </p:nvGrpSpPr>
        <p:grpSpPr>
          <a:xfrm>
            <a:off x="3129492" y="5718811"/>
            <a:ext cx="2585509" cy="441207"/>
            <a:chOff x="4184925" y="5561793"/>
            <a:chExt cx="2585509" cy="441207"/>
          </a:xfrm>
        </p:grpSpPr>
        <p:sp>
          <p:nvSpPr>
            <p:cNvPr id="274" name="Rectangle 8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4575723" y="5562880"/>
              <a:ext cx="2194711" cy="44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60000"/>
                </a:spcBef>
                <a:buClr>
                  <a:srgbClr val="24AE9A"/>
                </a:buClr>
              </a:pPr>
              <a:r>
                <a:rPr lang="pt-BR" altLang="pt-BR" sz="1100" b="0" dirty="0">
                  <a:solidFill>
                    <a:srgbClr val="000000"/>
                  </a:solidFill>
                  <a:latin typeface="Arial"/>
                  <a:cs typeface="Times New Roman" pitchFamily="18" charset="0"/>
                </a:rPr>
                <a:t>Fatores primários</a:t>
              </a:r>
            </a:p>
            <a:p>
              <a:pPr eaLnBrk="1" hangingPunct="1">
                <a:lnSpc>
                  <a:spcPct val="100000"/>
                </a:lnSpc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buNone/>
              </a:pPr>
              <a:endParaRPr lang="pt-BR" altLang="pt-BR" sz="1100" b="0" dirty="0">
                <a:solidFill>
                  <a:srgbClr val="000000"/>
                </a:solidFill>
                <a:latin typeface="Arial"/>
                <a:cs typeface="Times New Roman" pitchFamily="18" charset="0"/>
              </a:endParaRPr>
            </a:p>
          </p:txBody>
        </p:sp>
        <p:sp>
          <p:nvSpPr>
            <p:cNvPr id="275" name="Rectangle 233"/>
            <p:cNvSpPr/>
            <p:nvPr/>
          </p:nvSpPr>
          <p:spPr bwMode="auto">
            <a:xfrm>
              <a:off x="4184925" y="5561793"/>
              <a:ext cx="303212" cy="1714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/>
          </p:spPr>
          <p:txBody>
            <a:bodyPr wrap="none" lIns="86400" tIns="43200" rIns="86400" bIns="432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7895164" y="5718810"/>
            <a:ext cx="1096436" cy="171450"/>
            <a:chOff x="5937778" y="5561793"/>
            <a:chExt cx="1096436" cy="171450"/>
          </a:xfrm>
        </p:grpSpPr>
        <p:sp>
          <p:nvSpPr>
            <p:cNvPr id="272" name="Rectangle 264"/>
            <p:cNvSpPr/>
            <p:nvPr/>
          </p:nvSpPr>
          <p:spPr bwMode="auto">
            <a:xfrm>
              <a:off x="5937778" y="5561793"/>
              <a:ext cx="303213" cy="171450"/>
            </a:xfrm>
            <a:prstGeom prst="rect">
              <a:avLst/>
            </a:prstGeom>
            <a:solidFill>
              <a:srgbClr val="99CC99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/>
          </p:spPr>
          <p:txBody>
            <a:bodyPr wrap="none" lIns="86400" tIns="43200" rIns="86400" bIns="432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273" name="Rectangle 8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6336482" y="5562880"/>
              <a:ext cx="697732" cy="169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lnSpc>
                  <a:spcPct val="110000"/>
                </a:lnSpc>
                <a:spcBef>
                  <a:spcPct val="40000"/>
                </a:spcBef>
                <a:defRPr sz="16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60000"/>
                </a:spcBef>
                <a:buClr>
                  <a:srgbClr val="24AE9A"/>
                </a:buClr>
                <a:buFont typeface="Wingdings 2" pitchFamily="18" charset="2"/>
                <a:buNone/>
              </a:pPr>
              <a:r>
                <a:rPr lang="pt-BR" altLang="pt-BR" sz="1100" b="0" dirty="0">
                  <a:solidFill>
                    <a:srgbClr val="000000"/>
                  </a:solidFill>
                  <a:latin typeface="Arial"/>
                  <a:cs typeface="Times New Roman" pitchFamily="18" charset="0"/>
                </a:rPr>
                <a:t>Efeito final</a:t>
              </a:r>
            </a:p>
          </p:txBody>
        </p:sp>
      </p:grpSp>
      <p:cxnSp>
        <p:nvCxnSpPr>
          <p:cNvPr id="121" name="Straight Connector 186"/>
          <p:cNvCxnSpPr>
            <a:cxnSpLocks noChangeShapeType="1"/>
            <a:stCxn id="216" idx="1"/>
            <a:endCxn id="201" idx="1"/>
          </p:cNvCxnSpPr>
          <p:nvPr/>
        </p:nvCxnSpPr>
        <p:spPr bwMode="auto">
          <a:xfrm>
            <a:off x="5579054" y="3385623"/>
            <a:ext cx="699103" cy="1181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75"/>
          <p:cNvCxnSpPr>
            <a:cxnSpLocks noChangeShapeType="1"/>
          </p:cNvCxnSpPr>
          <p:nvPr/>
        </p:nvCxnSpPr>
        <p:spPr bwMode="auto">
          <a:xfrm flipH="1" flipV="1">
            <a:off x="3495701" y="2783197"/>
            <a:ext cx="251435" cy="1279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72"/>
          <p:cNvCxnSpPr>
            <a:cxnSpLocks noChangeShapeType="1"/>
          </p:cNvCxnSpPr>
          <p:nvPr/>
        </p:nvCxnSpPr>
        <p:spPr bwMode="auto">
          <a:xfrm>
            <a:off x="8240961" y="2663444"/>
            <a:ext cx="362532" cy="0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33"/>
          <p:cNvCxnSpPr>
            <a:cxnSpLocks noChangeShapeType="1"/>
            <a:stCxn id="217" idx="1"/>
            <a:endCxn id="202" idx="1"/>
          </p:cNvCxnSpPr>
          <p:nvPr/>
        </p:nvCxnSpPr>
        <p:spPr bwMode="auto">
          <a:xfrm>
            <a:off x="5579054" y="4159878"/>
            <a:ext cx="699103" cy="0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34"/>
          <p:cNvCxnSpPr>
            <a:cxnSpLocks noChangeShapeType="1"/>
            <a:stCxn id="218" idx="1"/>
            <a:endCxn id="203" idx="1"/>
          </p:cNvCxnSpPr>
          <p:nvPr/>
        </p:nvCxnSpPr>
        <p:spPr bwMode="auto">
          <a:xfrm>
            <a:off x="5579054" y="5151469"/>
            <a:ext cx="699103" cy="0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37"/>
          <p:cNvCxnSpPr>
            <a:cxnSpLocks noChangeShapeType="1"/>
          </p:cNvCxnSpPr>
          <p:nvPr/>
        </p:nvCxnSpPr>
        <p:spPr bwMode="auto">
          <a:xfrm>
            <a:off x="7105517" y="2115441"/>
            <a:ext cx="302400" cy="0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18"/>
          <p:cNvCxnSpPr>
            <a:cxnSpLocks noChangeShapeType="1"/>
          </p:cNvCxnSpPr>
          <p:nvPr/>
        </p:nvCxnSpPr>
        <p:spPr bwMode="auto">
          <a:xfrm>
            <a:off x="7230084" y="4632405"/>
            <a:ext cx="1251311" cy="0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9" name="Rectangle 198"/>
          <p:cNvSpPr/>
          <p:nvPr/>
        </p:nvSpPr>
        <p:spPr bwMode="auto">
          <a:xfrm>
            <a:off x="7406248" y="2020299"/>
            <a:ext cx="595017" cy="22087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1.329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8478028" y="2553005"/>
            <a:ext cx="596894" cy="22087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144.919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6278156" y="3276955"/>
            <a:ext cx="596894" cy="21969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109,0</a:t>
            </a:r>
          </a:p>
        </p:txBody>
      </p:sp>
      <p:sp>
        <p:nvSpPr>
          <p:cNvPr id="202" name="Rectangle 201"/>
          <p:cNvSpPr/>
          <p:nvPr/>
        </p:nvSpPr>
        <p:spPr bwMode="auto">
          <a:xfrm>
            <a:off x="6278156" y="4049439"/>
            <a:ext cx="596894" cy="22087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47,3</a:t>
            </a:r>
          </a:p>
        </p:txBody>
      </p:sp>
      <p:sp>
        <p:nvSpPr>
          <p:cNvPr id="203" name="Rectangle 202"/>
          <p:cNvSpPr/>
          <p:nvPr/>
        </p:nvSpPr>
        <p:spPr bwMode="auto">
          <a:xfrm>
            <a:off x="6278156" y="5041621"/>
            <a:ext cx="596894" cy="21969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571</a:t>
            </a:r>
          </a:p>
        </p:txBody>
      </p:sp>
      <p:sp>
        <p:nvSpPr>
          <p:cNvPr id="204" name="Rectangle 203"/>
          <p:cNvSpPr/>
          <p:nvPr/>
        </p:nvSpPr>
        <p:spPr bwMode="auto">
          <a:xfrm>
            <a:off x="8478028" y="4533718"/>
            <a:ext cx="596894" cy="22087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26.988</a:t>
            </a:r>
          </a:p>
        </p:txBody>
      </p:sp>
      <p:cxnSp>
        <p:nvCxnSpPr>
          <p:cNvPr id="205" name="Elbow Connector 128"/>
          <p:cNvCxnSpPr>
            <a:cxnSpLocks noChangeShapeType="1"/>
            <a:stCxn id="228" idx="3"/>
            <a:endCxn id="229" idx="3"/>
          </p:cNvCxnSpPr>
          <p:nvPr/>
        </p:nvCxnSpPr>
        <p:spPr bwMode="auto">
          <a:xfrm>
            <a:off x="6873172" y="1635445"/>
            <a:ext cx="1878" cy="895709"/>
          </a:xfrm>
          <a:prstGeom prst="bentConnector3">
            <a:avLst>
              <a:gd name="adj1" fmla="val 12272524"/>
            </a:avLst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Elbow Connector 129"/>
          <p:cNvCxnSpPr>
            <a:cxnSpLocks noChangeShapeType="1"/>
            <a:stCxn id="199" idx="3"/>
            <a:endCxn id="201" idx="3"/>
          </p:cNvCxnSpPr>
          <p:nvPr/>
        </p:nvCxnSpPr>
        <p:spPr bwMode="auto">
          <a:xfrm flipH="1">
            <a:off x="6875050" y="2130739"/>
            <a:ext cx="1126214" cy="1256065"/>
          </a:xfrm>
          <a:prstGeom prst="bentConnector3">
            <a:avLst>
              <a:gd name="adj1" fmla="val -20298"/>
            </a:avLst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Elbow Connector 130"/>
          <p:cNvCxnSpPr>
            <a:cxnSpLocks noChangeShapeType="1"/>
            <a:stCxn id="200" idx="3"/>
            <a:endCxn id="204" idx="3"/>
          </p:cNvCxnSpPr>
          <p:nvPr/>
        </p:nvCxnSpPr>
        <p:spPr bwMode="auto">
          <a:xfrm>
            <a:off x="9074922" y="2663445"/>
            <a:ext cx="12700" cy="1980713"/>
          </a:xfrm>
          <a:prstGeom prst="bentConnector3">
            <a:avLst>
              <a:gd name="adj1" fmla="val 1800000"/>
            </a:avLst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" name="Rectangle 207"/>
          <p:cNvSpPr/>
          <p:nvPr/>
        </p:nvSpPr>
        <p:spPr bwMode="auto">
          <a:xfrm>
            <a:off x="9487965" y="3434051"/>
            <a:ext cx="595016" cy="219697"/>
          </a:xfrm>
          <a:prstGeom prst="rect">
            <a:avLst/>
          </a:prstGeom>
          <a:solidFill>
            <a:srgbClr val="99CC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171.908</a:t>
            </a:r>
          </a:p>
        </p:txBody>
      </p:sp>
      <p:cxnSp>
        <p:nvCxnSpPr>
          <p:cNvPr id="209" name="Elbow Connector 135"/>
          <p:cNvCxnSpPr>
            <a:cxnSpLocks noChangeShapeType="1"/>
            <a:stCxn id="202" idx="3"/>
            <a:endCxn id="203" idx="3"/>
          </p:cNvCxnSpPr>
          <p:nvPr/>
        </p:nvCxnSpPr>
        <p:spPr bwMode="auto">
          <a:xfrm>
            <a:off x="6875050" y="4159879"/>
            <a:ext cx="12700" cy="991591"/>
          </a:xfrm>
          <a:prstGeom prst="bentConnector3">
            <a:avLst>
              <a:gd name="adj1" fmla="val 2737504"/>
            </a:avLst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Connector 139"/>
          <p:cNvCxnSpPr>
            <a:cxnSpLocks noChangeShapeType="1"/>
          </p:cNvCxnSpPr>
          <p:nvPr/>
        </p:nvCxnSpPr>
        <p:spPr bwMode="auto">
          <a:xfrm>
            <a:off x="9300824" y="3553488"/>
            <a:ext cx="187200" cy="0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Connector 141"/>
          <p:cNvCxnSpPr>
            <a:cxnSpLocks noChangeShapeType="1"/>
          </p:cNvCxnSpPr>
          <p:nvPr/>
        </p:nvCxnSpPr>
        <p:spPr bwMode="auto">
          <a:xfrm flipH="1">
            <a:off x="4568569" y="2146682"/>
            <a:ext cx="193035" cy="0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Connector 142"/>
          <p:cNvCxnSpPr>
            <a:cxnSpLocks noChangeShapeType="1"/>
          </p:cNvCxnSpPr>
          <p:nvPr/>
        </p:nvCxnSpPr>
        <p:spPr bwMode="auto">
          <a:xfrm flipH="1">
            <a:off x="3503540" y="4620650"/>
            <a:ext cx="1251311" cy="0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3" name="Rectangle 212"/>
          <p:cNvSpPr/>
          <p:nvPr/>
        </p:nvSpPr>
        <p:spPr bwMode="auto">
          <a:xfrm flipH="1">
            <a:off x="4984494" y="1524415"/>
            <a:ext cx="595016" cy="21969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47,1</a:t>
            </a:r>
          </a:p>
        </p:txBody>
      </p:sp>
      <p:sp>
        <p:nvSpPr>
          <p:cNvPr id="214" name="Rectangle 213"/>
          <p:cNvSpPr/>
          <p:nvPr/>
        </p:nvSpPr>
        <p:spPr bwMode="auto">
          <a:xfrm flipH="1">
            <a:off x="3978409" y="2036835"/>
            <a:ext cx="596894" cy="2196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996,6</a:t>
            </a:r>
          </a:p>
        </p:txBody>
      </p:sp>
      <p:sp>
        <p:nvSpPr>
          <p:cNvPr id="215" name="Rectangle 214"/>
          <p:cNvSpPr/>
          <p:nvPr/>
        </p:nvSpPr>
        <p:spPr bwMode="auto">
          <a:xfrm flipH="1">
            <a:off x="4984037" y="2419534"/>
            <a:ext cx="595016" cy="21969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21,1</a:t>
            </a:r>
          </a:p>
        </p:txBody>
      </p:sp>
      <p:sp>
        <p:nvSpPr>
          <p:cNvPr id="216" name="Rectangle 215"/>
          <p:cNvSpPr/>
          <p:nvPr/>
        </p:nvSpPr>
        <p:spPr bwMode="auto">
          <a:xfrm flipH="1">
            <a:off x="4984037" y="3275774"/>
            <a:ext cx="595016" cy="21969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76,4</a:t>
            </a:r>
          </a:p>
        </p:txBody>
      </p:sp>
      <p:sp>
        <p:nvSpPr>
          <p:cNvPr id="217" name="Rectangle 216"/>
          <p:cNvSpPr/>
          <p:nvPr/>
        </p:nvSpPr>
        <p:spPr bwMode="auto">
          <a:xfrm flipH="1">
            <a:off x="4984037" y="4049439"/>
            <a:ext cx="595016" cy="22087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47,1</a:t>
            </a:r>
          </a:p>
        </p:txBody>
      </p:sp>
      <p:sp>
        <p:nvSpPr>
          <p:cNvPr id="218" name="Rectangle 217"/>
          <p:cNvSpPr/>
          <p:nvPr/>
        </p:nvSpPr>
        <p:spPr bwMode="auto">
          <a:xfrm flipH="1">
            <a:off x="4984037" y="5041621"/>
            <a:ext cx="595016" cy="21969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296</a:t>
            </a:r>
          </a:p>
        </p:txBody>
      </p:sp>
      <p:sp>
        <p:nvSpPr>
          <p:cNvPr id="219" name="Rectangle 218"/>
          <p:cNvSpPr/>
          <p:nvPr/>
        </p:nvSpPr>
        <p:spPr bwMode="auto">
          <a:xfrm flipH="1">
            <a:off x="2906629" y="4523088"/>
            <a:ext cx="595017" cy="2196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13.970</a:t>
            </a:r>
          </a:p>
        </p:txBody>
      </p:sp>
      <p:cxnSp>
        <p:nvCxnSpPr>
          <p:cNvPr id="220" name="Elbow Connector 151"/>
          <p:cNvCxnSpPr>
            <a:cxnSpLocks noChangeShapeType="1"/>
            <a:stCxn id="213" idx="3"/>
            <a:endCxn id="215" idx="3"/>
          </p:cNvCxnSpPr>
          <p:nvPr/>
        </p:nvCxnSpPr>
        <p:spPr bwMode="auto">
          <a:xfrm rot="10800000" flipV="1">
            <a:off x="4984039" y="1634263"/>
            <a:ext cx="457" cy="895119"/>
          </a:xfrm>
          <a:prstGeom prst="bentConnector3">
            <a:avLst>
              <a:gd name="adj1" fmla="val 50121882"/>
            </a:avLst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Elbow Connector 152"/>
          <p:cNvCxnSpPr>
            <a:cxnSpLocks noChangeShapeType="1"/>
            <a:stCxn id="214" idx="3"/>
            <a:endCxn id="216" idx="3"/>
          </p:cNvCxnSpPr>
          <p:nvPr/>
        </p:nvCxnSpPr>
        <p:spPr bwMode="auto">
          <a:xfrm rot="10800000" flipH="1" flipV="1">
            <a:off x="3978409" y="2146683"/>
            <a:ext cx="1005628" cy="1238939"/>
          </a:xfrm>
          <a:prstGeom prst="bentConnector3">
            <a:avLst>
              <a:gd name="adj1" fmla="val -22732"/>
            </a:avLst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Elbow Connector 153"/>
          <p:cNvCxnSpPr>
            <a:cxnSpLocks noChangeShapeType="1"/>
            <a:stCxn id="265" idx="3"/>
            <a:endCxn id="219" idx="3"/>
          </p:cNvCxnSpPr>
          <p:nvPr/>
        </p:nvCxnSpPr>
        <p:spPr bwMode="auto">
          <a:xfrm rot="10800000" flipV="1">
            <a:off x="2906628" y="2797400"/>
            <a:ext cx="12700" cy="1835536"/>
          </a:xfrm>
          <a:prstGeom prst="bentConnector3">
            <a:avLst>
              <a:gd name="adj1" fmla="val 1800000"/>
            </a:avLst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ectangle 222"/>
          <p:cNvSpPr/>
          <p:nvPr/>
        </p:nvSpPr>
        <p:spPr bwMode="auto">
          <a:xfrm flipH="1">
            <a:off x="1911805" y="3587602"/>
            <a:ext cx="596894" cy="219697"/>
          </a:xfrm>
          <a:prstGeom prst="rect">
            <a:avLst/>
          </a:prstGeom>
          <a:solidFill>
            <a:srgbClr val="99CC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90.071</a:t>
            </a:r>
          </a:p>
        </p:txBody>
      </p:sp>
      <p:cxnSp>
        <p:nvCxnSpPr>
          <p:cNvPr id="224" name="Elbow Connector 155"/>
          <p:cNvCxnSpPr>
            <a:cxnSpLocks noChangeShapeType="1"/>
          </p:cNvCxnSpPr>
          <p:nvPr/>
        </p:nvCxnSpPr>
        <p:spPr bwMode="auto">
          <a:xfrm rot="10800000" flipV="1">
            <a:off x="4970208" y="4159878"/>
            <a:ext cx="12700" cy="991591"/>
          </a:xfrm>
          <a:prstGeom prst="bentConnector3">
            <a:avLst>
              <a:gd name="adj1" fmla="val 1800000"/>
            </a:avLst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Straight Connector 156"/>
          <p:cNvCxnSpPr>
            <a:cxnSpLocks noChangeShapeType="1"/>
          </p:cNvCxnSpPr>
          <p:nvPr/>
        </p:nvCxnSpPr>
        <p:spPr bwMode="auto">
          <a:xfrm flipH="1">
            <a:off x="2509387" y="3692526"/>
            <a:ext cx="179839" cy="593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Straight Connector 173"/>
          <p:cNvCxnSpPr>
            <a:cxnSpLocks noChangeShapeType="1"/>
            <a:stCxn id="213" idx="1"/>
            <a:endCxn id="228" idx="1"/>
          </p:cNvCxnSpPr>
          <p:nvPr/>
        </p:nvCxnSpPr>
        <p:spPr bwMode="auto">
          <a:xfrm>
            <a:off x="5579510" y="1634264"/>
            <a:ext cx="698646" cy="1181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Straight Connector 174"/>
          <p:cNvCxnSpPr>
            <a:cxnSpLocks noChangeShapeType="1"/>
            <a:stCxn id="215" idx="1"/>
            <a:endCxn id="229" idx="1"/>
          </p:cNvCxnSpPr>
          <p:nvPr/>
        </p:nvCxnSpPr>
        <p:spPr bwMode="auto">
          <a:xfrm>
            <a:off x="5579054" y="2529383"/>
            <a:ext cx="699103" cy="1771"/>
          </a:xfrm>
          <a:prstGeom prst="line">
            <a:avLst/>
          </a:prstGeom>
          <a:noFill/>
          <a:ln w="9525" algn="ctr">
            <a:solidFill>
              <a:srgbClr val="33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8" name="Rectangle 227"/>
          <p:cNvSpPr/>
          <p:nvPr/>
        </p:nvSpPr>
        <p:spPr bwMode="auto">
          <a:xfrm>
            <a:off x="6278156" y="1525596"/>
            <a:ext cx="595016" cy="21969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47,3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6278156" y="2420714"/>
            <a:ext cx="596894" cy="22087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28,1</a:t>
            </a:r>
          </a:p>
        </p:txBody>
      </p:sp>
      <p:sp>
        <p:nvSpPr>
          <p:cNvPr id="230" name="Text Box 5"/>
          <p:cNvSpPr txBox="1">
            <a:spLocks noChangeArrowheads="1"/>
          </p:cNvSpPr>
          <p:nvPr/>
        </p:nvSpPr>
        <p:spPr bwMode="auto">
          <a:xfrm>
            <a:off x="6264543" y="1762127"/>
            <a:ext cx="623976" cy="11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0,1% a.a.</a:t>
            </a:r>
          </a:p>
        </p:txBody>
      </p:sp>
      <p:sp>
        <p:nvSpPr>
          <p:cNvPr id="231" name="Text Box 5"/>
          <p:cNvSpPr txBox="1">
            <a:spLocks noChangeArrowheads="1"/>
          </p:cNvSpPr>
          <p:nvPr/>
        </p:nvSpPr>
        <p:spPr bwMode="auto">
          <a:xfrm>
            <a:off x="6306800" y="2664208"/>
            <a:ext cx="539462" cy="11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5,9% a.a.</a:t>
            </a:r>
          </a:p>
        </p:txBody>
      </p:sp>
      <p:sp>
        <p:nvSpPr>
          <p:cNvPr id="232" name="Text Box 5"/>
          <p:cNvSpPr txBox="1">
            <a:spLocks noChangeArrowheads="1"/>
          </p:cNvSpPr>
          <p:nvPr/>
        </p:nvSpPr>
        <p:spPr bwMode="auto">
          <a:xfrm>
            <a:off x="6313858" y="3532228"/>
            <a:ext cx="525346" cy="11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7,4% a.a.</a:t>
            </a:r>
          </a:p>
        </p:txBody>
      </p:sp>
      <p:sp>
        <p:nvSpPr>
          <p:cNvPr id="233" name="Text Box 5"/>
          <p:cNvSpPr txBox="1">
            <a:spLocks noChangeArrowheads="1"/>
          </p:cNvSpPr>
          <p:nvPr/>
        </p:nvSpPr>
        <p:spPr bwMode="auto">
          <a:xfrm>
            <a:off x="6330879" y="4283451"/>
            <a:ext cx="491304" cy="11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0,1% a.a.</a:t>
            </a:r>
          </a:p>
        </p:txBody>
      </p:sp>
      <p:sp>
        <p:nvSpPr>
          <p:cNvPr id="234" name="Text Box 5"/>
          <p:cNvSpPr txBox="1">
            <a:spLocks noChangeArrowheads="1"/>
          </p:cNvSpPr>
          <p:nvPr/>
        </p:nvSpPr>
        <p:spPr bwMode="auto">
          <a:xfrm>
            <a:off x="6282119" y="5280165"/>
            <a:ext cx="588824" cy="11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14,0% a.a.</a:t>
            </a:r>
          </a:p>
        </p:txBody>
      </p:sp>
      <p:sp>
        <p:nvSpPr>
          <p:cNvPr id="235" name="Text Box 5"/>
          <p:cNvSpPr txBox="1">
            <a:spLocks noChangeArrowheads="1"/>
          </p:cNvSpPr>
          <p:nvPr/>
        </p:nvSpPr>
        <p:spPr bwMode="auto">
          <a:xfrm>
            <a:off x="6168082" y="2075515"/>
            <a:ext cx="816898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Número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de eventos / beneficiário / ano</a:t>
            </a:r>
          </a:p>
        </p:txBody>
      </p:sp>
      <p:sp>
        <p:nvSpPr>
          <p:cNvPr id="236" name="Text Box 5"/>
          <p:cNvSpPr txBox="1">
            <a:spLocks noChangeArrowheads="1"/>
          </p:cNvSpPr>
          <p:nvPr/>
        </p:nvSpPr>
        <p:spPr bwMode="auto">
          <a:xfrm>
            <a:off x="6068444" y="4689063"/>
            <a:ext cx="1016174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Margem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de contribuição por beneficiário / ano (R$)</a:t>
            </a:r>
          </a:p>
        </p:txBody>
      </p:sp>
      <p:sp>
        <p:nvSpPr>
          <p:cNvPr id="237" name="Text Box 5"/>
          <p:cNvSpPr txBox="1">
            <a:spLocks noChangeArrowheads="1"/>
          </p:cNvSpPr>
          <p:nvPr/>
        </p:nvSpPr>
        <p:spPr bwMode="auto">
          <a:xfrm>
            <a:off x="6216015" y="2920063"/>
            <a:ext cx="721032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Custo unitário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por evento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(R$ / evento)</a:t>
            </a:r>
          </a:p>
        </p:txBody>
      </p:sp>
      <p:sp>
        <p:nvSpPr>
          <p:cNvPr id="238" name="Text Box 5"/>
          <p:cNvSpPr txBox="1">
            <a:spLocks noChangeArrowheads="1"/>
          </p:cNvSpPr>
          <p:nvPr/>
        </p:nvSpPr>
        <p:spPr bwMode="auto">
          <a:xfrm>
            <a:off x="6168084" y="1271586"/>
            <a:ext cx="816897" cy="22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Número de beneficiário (MM)</a:t>
            </a:r>
          </a:p>
        </p:txBody>
      </p:sp>
      <p:sp>
        <p:nvSpPr>
          <p:cNvPr id="239" name="Text Box 5"/>
          <p:cNvSpPr txBox="1">
            <a:spLocks noChangeArrowheads="1"/>
          </p:cNvSpPr>
          <p:nvPr/>
        </p:nvSpPr>
        <p:spPr bwMode="auto">
          <a:xfrm>
            <a:off x="6062659" y="3806563"/>
            <a:ext cx="1027744" cy="22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Número de beneficiário (MM)</a:t>
            </a:r>
          </a:p>
        </p:txBody>
      </p:sp>
      <p:sp>
        <p:nvSpPr>
          <p:cNvPr id="240" name="Text Box 5"/>
          <p:cNvSpPr txBox="1">
            <a:spLocks noChangeArrowheads="1"/>
          </p:cNvSpPr>
          <p:nvPr/>
        </p:nvSpPr>
        <p:spPr bwMode="auto">
          <a:xfrm>
            <a:off x="7416617" y="2269474"/>
            <a:ext cx="607648" cy="11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5,9% a.a.</a:t>
            </a:r>
          </a:p>
        </p:txBody>
      </p:sp>
      <p:sp>
        <p:nvSpPr>
          <p:cNvPr id="241" name="Text Box 5"/>
          <p:cNvSpPr txBox="1">
            <a:spLocks noChangeArrowheads="1"/>
          </p:cNvSpPr>
          <p:nvPr/>
        </p:nvSpPr>
        <p:spPr bwMode="auto">
          <a:xfrm>
            <a:off x="8408811" y="2795234"/>
            <a:ext cx="799002" cy="11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13,7% a.a.</a:t>
            </a:r>
          </a:p>
        </p:txBody>
      </p:sp>
      <p:sp>
        <p:nvSpPr>
          <p:cNvPr id="242" name="Text Box 5"/>
          <p:cNvSpPr txBox="1">
            <a:spLocks noChangeArrowheads="1"/>
          </p:cNvSpPr>
          <p:nvPr/>
        </p:nvSpPr>
        <p:spPr bwMode="auto">
          <a:xfrm>
            <a:off x="8482665" y="4774664"/>
            <a:ext cx="581142" cy="11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14,1% a.a.</a:t>
            </a:r>
          </a:p>
        </p:txBody>
      </p:sp>
      <p:sp>
        <p:nvSpPr>
          <p:cNvPr id="243" name="Text Box 5"/>
          <p:cNvSpPr txBox="1">
            <a:spLocks noChangeArrowheads="1"/>
          </p:cNvSpPr>
          <p:nvPr/>
        </p:nvSpPr>
        <p:spPr bwMode="auto">
          <a:xfrm>
            <a:off x="9415643" y="3689615"/>
            <a:ext cx="689870" cy="13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9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13,8% a.a.</a:t>
            </a:r>
          </a:p>
        </p:txBody>
      </p:sp>
      <p:sp>
        <p:nvSpPr>
          <p:cNvPr id="244" name="Text Box 5"/>
          <p:cNvSpPr txBox="1">
            <a:spLocks noChangeArrowheads="1"/>
          </p:cNvSpPr>
          <p:nvPr/>
        </p:nvSpPr>
        <p:spPr bwMode="auto">
          <a:xfrm>
            <a:off x="9439280" y="3075351"/>
            <a:ext cx="713530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 err="1">
                <a:solidFill>
                  <a:srgbClr val="000000"/>
                </a:solidFill>
                <a:latin typeface="Arial"/>
                <a:cs typeface="Times New Roman" pitchFamily="18" charset="0"/>
              </a:rPr>
              <a:t>Contrapres-tação</a:t>
            </a: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 total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(R$ MM)</a:t>
            </a:r>
          </a:p>
        </p:txBody>
      </p:sp>
      <p:sp>
        <p:nvSpPr>
          <p:cNvPr id="245" name="Text Box 5"/>
          <p:cNvSpPr txBox="1">
            <a:spLocks noChangeArrowheads="1"/>
          </p:cNvSpPr>
          <p:nvPr/>
        </p:nvSpPr>
        <p:spPr bwMode="auto">
          <a:xfrm>
            <a:off x="7333741" y="1749336"/>
            <a:ext cx="758506" cy="23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>
                <a:solidFill>
                  <a:srgbClr val="000000"/>
                </a:solidFill>
                <a:latin typeface="Arial"/>
                <a:cs typeface="Times New Roman" pitchFamily="18" charset="0"/>
              </a:rPr>
              <a:t>Eventos totais (MM)</a:t>
            </a:r>
          </a:p>
        </p:txBody>
      </p:sp>
      <p:sp>
        <p:nvSpPr>
          <p:cNvPr id="246" name="Text Box 5"/>
          <p:cNvSpPr txBox="1">
            <a:spLocks noChangeArrowheads="1"/>
          </p:cNvSpPr>
          <p:nvPr/>
        </p:nvSpPr>
        <p:spPr bwMode="auto">
          <a:xfrm>
            <a:off x="8407645" y="2316407"/>
            <a:ext cx="783884" cy="22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Sinistro total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(R$ MM)</a:t>
            </a:r>
          </a:p>
        </p:txBody>
      </p:sp>
      <p:sp>
        <p:nvSpPr>
          <p:cNvPr id="247" name="Text Box 5"/>
          <p:cNvSpPr txBox="1">
            <a:spLocks noChangeArrowheads="1"/>
          </p:cNvSpPr>
          <p:nvPr/>
        </p:nvSpPr>
        <p:spPr bwMode="auto">
          <a:xfrm>
            <a:off x="8481334" y="4182988"/>
            <a:ext cx="593588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Margem de contribuição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(R$ MM)</a:t>
            </a:r>
          </a:p>
        </p:txBody>
      </p:sp>
      <p:sp>
        <p:nvSpPr>
          <p:cNvPr id="248" name="Text Box 5"/>
          <p:cNvSpPr txBox="1">
            <a:spLocks noChangeArrowheads="1"/>
          </p:cNvSpPr>
          <p:nvPr/>
        </p:nvSpPr>
        <p:spPr bwMode="auto">
          <a:xfrm>
            <a:off x="4809050" y="1271586"/>
            <a:ext cx="944990" cy="22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Número de beneficiário (MM)</a:t>
            </a:r>
          </a:p>
        </p:txBody>
      </p:sp>
      <p:sp>
        <p:nvSpPr>
          <p:cNvPr id="249" name="Text Box 5"/>
          <p:cNvSpPr txBox="1">
            <a:spLocks noChangeArrowheads="1"/>
          </p:cNvSpPr>
          <p:nvPr/>
        </p:nvSpPr>
        <p:spPr bwMode="auto">
          <a:xfrm>
            <a:off x="4876800" y="2069529"/>
            <a:ext cx="813272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Número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de eventos / beneficiário / ano</a:t>
            </a:r>
          </a:p>
        </p:txBody>
      </p:sp>
      <p:sp>
        <p:nvSpPr>
          <p:cNvPr id="250" name="Text Box 5"/>
          <p:cNvSpPr txBox="1">
            <a:spLocks noChangeArrowheads="1"/>
          </p:cNvSpPr>
          <p:nvPr/>
        </p:nvSpPr>
        <p:spPr bwMode="auto">
          <a:xfrm>
            <a:off x="4943828" y="2920063"/>
            <a:ext cx="675434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Custo unitário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por evento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(R$ / evento)</a:t>
            </a:r>
          </a:p>
        </p:txBody>
      </p:sp>
      <p:sp>
        <p:nvSpPr>
          <p:cNvPr id="251" name="Text Box 5"/>
          <p:cNvSpPr txBox="1">
            <a:spLocks noChangeArrowheads="1"/>
          </p:cNvSpPr>
          <p:nvPr/>
        </p:nvSpPr>
        <p:spPr bwMode="auto">
          <a:xfrm>
            <a:off x="4777598" y="4689063"/>
            <a:ext cx="1007894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Margem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de contribuição por beneficiário / ano (R$)</a:t>
            </a:r>
          </a:p>
        </p:txBody>
      </p:sp>
      <p:sp>
        <p:nvSpPr>
          <p:cNvPr id="252" name="Text Box 5"/>
          <p:cNvSpPr txBox="1">
            <a:spLocks noChangeArrowheads="1"/>
          </p:cNvSpPr>
          <p:nvPr/>
        </p:nvSpPr>
        <p:spPr bwMode="auto">
          <a:xfrm>
            <a:off x="4860014" y="3806563"/>
            <a:ext cx="843062" cy="22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Número de beneficiário (MM)</a:t>
            </a:r>
          </a:p>
        </p:txBody>
      </p:sp>
      <p:sp>
        <p:nvSpPr>
          <p:cNvPr id="253" name="Text Box 5"/>
          <p:cNvSpPr txBox="1">
            <a:spLocks noChangeArrowheads="1"/>
          </p:cNvSpPr>
          <p:nvPr/>
        </p:nvSpPr>
        <p:spPr bwMode="auto">
          <a:xfrm>
            <a:off x="3898315" y="1775240"/>
            <a:ext cx="773310" cy="23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Eventos totais (MM)</a:t>
            </a:r>
          </a:p>
        </p:txBody>
      </p:sp>
      <p:sp>
        <p:nvSpPr>
          <p:cNvPr id="254" name="Text Box 5"/>
          <p:cNvSpPr txBox="1">
            <a:spLocks noChangeArrowheads="1"/>
          </p:cNvSpPr>
          <p:nvPr/>
        </p:nvSpPr>
        <p:spPr bwMode="auto">
          <a:xfrm>
            <a:off x="2910205" y="2423509"/>
            <a:ext cx="604522" cy="23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Sinistro total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(R$ MM)</a:t>
            </a:r>
          </a:p>
        </p:txBody>
      </p:sp>
      <p:sp>
        <p:nvSpPr>
          <p:cNvPr id="255" name="Text Box 5"/>
          <p:cNvSpPr txBox="1">
            <a:spLocks noChangeArrowheads="1"/>
          </p:cNvSpPr>
          <p:nvPr/>
        </p:nvSpPr>
        <p:spPr bwMode="auto">
          <a:xfrm>
            <a:off x="2882712" y="4145408"/>
            <a:ext cx="646304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Margem de contribuição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(R$ MM)</a:t>
            </a:r>
          </a:p>
        </p:txBody>
      </p:sp>
      <p:sp>
        <p:nvSpPr>
          <p:cNvPr id="256" name="Text Box 5"/>
          <p:cNvSpPr txBox="1">
            <a:spLocks noChangeArrowheads="1"/>
          </p:cNvSpPr>
          <p:nvPr/>
        </p:nvSpPr>
        <p:spPr bwMode="auto">
          <a:xfrm>
            <a:off x="1870225" y="3208252"/>
            <a:ext cx="708706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pt-BR" altLang="pt-BR" sz="800" b="0" dirty="0" err="1">
                <a:solidFill>
                  <a:srgbClr val="000000"/>
                </a:solidFill>
                <a:latin typeface="Arial"/>
                <a:cs typeface="Times New Roman" pitchFamily="18" charset="0"/>
              </a:rPr>
              <a:t>Contrapres-tação</a:t>
            </a: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 total</a:t>
            </a:r>
            <a:b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</a:br>
            <a:r>
              <a:rPr lang="pt-BR" altLang="pt-BR" sz="8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(R$ MM)</a:t>
            </a:r>
          </a:p>
        </p:txBody>
      </p:sp>
      <p:sp>
        <p:nvSpPr>
          <p:cNvPr id="257" name="Oval 207"/>
          <p:cNvSpPr>
            <a:spLocks noChangeArrowheads="1"/>
          </p:cNvSpPr>
          <p:nvPr/>
        </p:nvSpPr>
        <p:spPr bwMode="auto">
          <a:xfrm>
            <a:off x="3124885" y="3638885"/>
            <a:ext cx="158505" cy="156271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altLang="pt-BR" sz="11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+</a:t>
            </a:r>
          </a:p>
        </p:txBody>
      </p:sp>
      <p:sp>
        <p:nvSpPr>
          <p:cNvPr id="258" name="Oval 208"/>
          <p:cNvSpPr>
            <a:spLocks noChangeArrowheads="1"/>
          </p:cNvSpPr>
          <p:nvPr/>
        </p:nvSpPr>
        <p:spPr bwMode="auto">
          <a:xfrm>
            <a:off x="4197605" y="2640904"/>
            <a:ext cx="158505" cy="156271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altLang="pt-BR" sz="1100" b="0">
                <a:solidFill>
                  <a:srgbClr val="000000"/>
                </a:solidFill>
                <a:latin typeface="Arial"/>
                <a:cs typeface="Times New Roman" pitchFamily="18" charset="0"/>
              </a:rPr>
              <a:t>x</a:t>
            </a:r>
          </a:p>
        </p:txBody>
      </p:sp>
      <p:sp>
        <p:nvSpPr>
          <p:cNvPr id="259" name="Oval 209"/>
          <p:cNvSpPr>
            <a:spLocks noChangeArrowheads="1"/>
          </p:cNvSpPr>
          <p:nvPr/>
        </p:nvSpPr>
        <p:spPr bwMode="auto">
          <a:xfrm>
            <a:off x="6483351" y="1898895"/>
            <a:ext cx="158505" cy="156271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altLang="pt-BR" sz="11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x</a:t>
            </a:r>
          </a:p>
        </p:txBody>
      </p:sp>
      <p:sp>
        <p:nvSpPr>
          <p:cNvPr id="260" name="Oval 210"/>
          <p:cNvSpPr>
            <a:spLocks noChangeArrowheads="1"/>
          </p:cNvSpPr>
          <p:nvPr/>
        </p:nvSpPr>
        <p:spPr bwMode="auto">
          <a:xfrm>
            <a:off x="5193630" y="1898895"/>
            <a:ext cx="158505" cy="156271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altLang="pt-BR" sz="11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x</a:t>
            </a:r>
          </a:p>
        </p:txBody>
      </p:sp>
      <p:sp>
        <p:nvSpPr>
          <p:cNvPr id="261" name="Oval 211"/>
          <p:cNvSpPr>
            <a:spLocks noChangeArrowheads="1"/>
          </p:cNvSpPr>
          <p:nvPr/>
        </p:nvSpPr>
        <p:spPr bwMode="auto">
          <a:xfrm>
            <a:off x="5202294" y="4485409"/>
            <a:ext cx="158505" cy="156271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altLang="pt-BR" sz="11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x</a:t>
            </a:r>
          </a:p>
        </p:txBody>
      </p:sp>
      <p:sp>
        <p:nvSpPr>
          <p:cNvPr id="262" name="Oval 212"/>
          <p:cNvSpPr>
            <a:spLocks noChangeArrowheads="1"/>
          </p:cNvSpPr>
          <p:nvPr/>
        </p:nvSpPr>
        <p:spPr bwMode="auto">
          <a:xfrm>
            <a:off x="7624504" y="2607021"/>
            <a:ext cx="158505" cy="156271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altLang="pt-BR" sz="1100" b="0">
                <a:solidFill>
                  <a:srgbClr val="000000"/>
                </a:solidFill>
                <a:latin typeface="Arial"/>
                <a:cs typeface="Times New Roman" pitchFamily="18" charset="0"/>
              </a:rPr>
              <a:t>x</a:t>
            </a:r>
          </a:p>
        </p:txBody>
      </p:sp>
      <p:sp>
        <p:nvSpPr>
          <p:cNvPr id="263" name="Oval 213"/>
          <p:cNvSpPr>
            <a:spLocks noChangeArrowheads="1"/>
          </p:cNvSpPr>
          <p:nvPr/>
        </p:nvSpPr>
        <p:spPr bwMode="auto">
          <a:xfrm>
            <a:off x="8697224" y="3491379"/>
            <a:ext cx="158505" cy="156271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altLang="pt-BR" sz="1100" b="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+</a:t>
            </a:r>
          </a:p>
        </p:txBody>
      </p:sp>
      <p:sp>
        <p:nvSpPr>
          <p:cNvPr id="264" name="Oval 214"/>
          <p:cNvSpPr>
            <a:spLocks noChangeArrowheads="1"/>
          </p:cNvSpPr>
          <p:nvPr/>
        </p:nvSpPr>
        <p:spPr bwMode="auto">
          <a:xfrm>
            <a:off x="6497352" y="4485409"/>
            <a:ext cx="158505" cy="156271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40000"/>
              </a:spcBef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altLang="pt-BR" sz="1100" b="0">
                <a:solidFill>
                  <a:srgbClr val="000000"/>
                </a:solidFill>
                <a:latin typeface="Arial"/>
                <a:cs typeface="Times New Roman" pitchFamily="18" charset="0"/>
              </a:rPr>
              <a:t>x</a:t>
            </a:r>
          </a:p>
        </p:txBody>
      </p:sp>
      <p:sp>
        <p:nvSpPr>
          <p:cNvPr id="265" name="Rectangle 264"/>
          <p:cNvSpPr/>
          <p:nvPr/>
        </p:nvSpPr>
        <p:spPr bwMode="auto">
          <a:xfrm flipH="1">
            <a:off x="2906629" y="2687552"/>
            <a:ext cx="595017" cy="2196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86400" tIns="43200" rIns="86400" bIns="432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0" kern="0" dirty="0">
                <a:solidFill>
                  <a:srgbClr val="00143C"/>
                </a:solidFill>
                <a:latin typeface="Arial"/>
                <a:cs typeface="Times New Roman" panose="02020603050405020304" pitchFamily="18" charset="0"/>
              </a:rPr>
              <a:t>76.101</a:t>
            </a:r>
          </a:p>
        </p:txBody>
      </p:sp>
      <p:sp>
        <p:nvSpPr>
          <p:cNvPr id="266" name="AutoShape 1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24576" y="3418524"/>
            <a:ext cx="123825" cy="109537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AutoShape 1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24576" y="2385646"/>
            <a:ext cx="123825" cy="109537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AutoShape 1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24576" y="5201019"/>
            <a:ext cx="123825" cy="109537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" name="Picture 101" descr="Apresentacao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3259" r="16478" b="49488"/>
          <a:stretch/>
        </p:blipFill>
        <p:spPr>
          <a:xfrm>
            <a:off x="-4495800" y="7315200"/>
            <a:ext cx="3846735" cy="1543562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917322" y="5673731"/>
            <a:ext cx="2709766" cy="264111"/>
            <a:chOff x="3393322" y="5673730"/>
            <a:chExt cx="2709766" cy="264111"/>
          </a:xfrm>
        </p:grpSpPr>
        <p:grpSp>
          <p:nvGrpSpPr>
            <p:cNvPr id="269" name="Group 268"/>
            <p:cNvGrpSpPr/>
            <p:nvPr/>
          </p:nvGrpSpPr>
          <p:grpSpPr>
            <a:xfrm>
              <a:off x="3393322" y="5718810"/>
              <a:ext cx="1507597" cy="171450"/>
              <a:chOff x="1602316" y="5561793"/>
              <a:chExt cx="1507597" cy="171450"/>
            </a:xfrm>
          </p:grpSpPr>
          <p:sp>
            <p:nvSpPr>
              <p:cNvPr id="276" name="Rectangle 260"/>
              <p:cNvSpPr/>
              <p:nvPr/>
            </p:nvSpPr>
            <p:spPr bwMode="auto">
              <a:xfrm>
                <a:off x="1602316" y="5561793"/>
                <a:ext cx="303212" cy="1714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86400" tIns="43200" rIns="86400" bIns="432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sz="1000" b="0" kern="0" dirty="0">
                  <a:solidFill>
                    <a:srgbClr val="00143C"/>
                  </a:solidFill>
                  <a:latin typeface="Arial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7" name="Rectangle 8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1978070" y="5562880"/>
                <a:ext cx="1131843" cy="169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lnSpc>
                    <a:spcPct val="110000"/>
                  </a:lnSpc>
                  <a:spcBef>
                    <a:spcPct val="40000"/>
                  </a:spcBef>
                  <a:defRPr sz="16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lnSpc>
                    <a:spcPct val="110000"/>
                  </a:lnSpc>
                  <a:spcBef>
                    <a:spcPct val="40000"/>
                  </a:spcBef>
                  <a:defRPr sz="16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lnSpc>
                    <a:spcPct val="110000"/>
                  </a:lnSpc>
                  <a:spcBef>
                    <a:spcPct val="40000"/>
                  </a:spcBef>
                  <a:defRPr sz="16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lnSpc>
                    <a:spcPct val="110000"/>
                  </a:lnSpc>
                  <a:spcBef>
                    <a:spcPct val="40000"/>
                  </a:spcBef>
                  <a:defRPr sz="16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lnSpc>
                    <a:spcPct val="110000"/>
                  </a:lnSpc>
                  <a:spcBef>
                    <a:spcPct val="40000"/>
                  </a:spcBef>
                  <a:defRPr sz="16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lnSpc>
                    <a:spcPct val="110000"/>
                  </a:lnSpc>
                  <a:spcBef>
                    <a:spcPct val="4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lnSpc>
                    <a:spcPct val="110000"/>
                  </a:lnSpc>
                  <a:spcBef>
                    <a:spcPct val="4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lnSpc>
                    <a:spcPct val="110000"/>
                  </a:lnSpc>
                  <a:spcBef>
                    <a:spcPct val="4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lnSpc>
                    <a:spcPct val="110000"/>
                  </a:lnSpc>
                  <a:spcBef>
                    <a:spcPct val="4000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60000"/>
                  </a:spcBef>
                  <a:buClr>
                    <a:srgbClr val="24AE9A"/>
                  </a:buClr>
                  <a:buFont typeface="Wingdings 2" pitchFamily="18" charset="2"/>
                  <a:buNone/>
                </a:pPr>
                <a:endParaRPr lang="pt-BR" altLang="pt-BR" sz="1100" b="0" dirty="0">
                  <a:solidFill>
                    <a:srgbClr val="000000"/>
                  </a:solidFill>
                  <a:latin typeface="Arial"/>
                  <a:cs typeface="Times New Roman" pitchFamily="18" charset="0"/>
                </a:endParaRPr>
              </a:p>
            </p:txBody>
          </p:sp>
        </p:grpSp>
        <p:sp>
          <p:nvSpPr>
            <p:cNvPr id="5" name="Retângulo 4"/>
            <p:cNvSpPr/>
            <p:nvPr/>
          </p:nvSpPr>
          <p:spPr>
            <a:xfrm>
              <a:off x="3723911" y="5673730"/>
              <a:ext cx="2379177" cy="2641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sz="1100" b="0" dirty="0">
                  <a:solidFill>
                    <a:srgbClr val="000000"/>
                  </a:solidFill>
                  <a:latin typeface="Arial"/>
                  <a:cs typeface="Times New Roman" pitchFamily="18" charset="0"/>
                </a:rPr>
                <a:t>Efeitos combinados intermediários </a:t>
              </a:r>
              <a:endParaRPr lang="pt-BR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60862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680573"/>
              </p:ext>
            </p:extLst>
          </p:nvPr>
        </p:nvGraphicFramePr>
        <p:xfrm>
          <a:off x="3013902" y="1566863"/>
          <a:ext cx="7067550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3" name="Chart" r:id="rId22" imgW="7048647" imgH="2981325" progId="MSGraph.Chart.8">
                  <p:embed followColorScheme="full"/>
                </p:oleObj>
              </mc:Choice>
              <mc:Fallback>
                <p:oleObj name="Chart" r:id="rId22" imgW="7048647" imgH="2981325" progId="MSGraph.Chart.8">
                  <p:embed followColorScheme="full"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13902" y="1566863"/>
                        <a:ext cx="7067550" cy="299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067" y="112866"/>
            <a:ext cx="11944349" cy="785813"/>
          </a:xfrm>
        </p:spPr>
        <p:txBody>
          <a:bodyPr anchor="ctr"/>
          <a:lstStyle/>
          <a:p>
            <a:r>
              <a:rPr lang="pt-BR" sz="2000" dirty="0">
                <a:solidFill>
                  <a:schemeClr val="accent3">
                    <a:lumMod val="50000"/>
                  </a:schemeClr>
                </a:solidFill>
              </a:rPr>
              <a:t>A valores constantes de 2017, a frequência de uso respondeu por 70% da variação do custo total — a variação de custo unitário teve impacto nulo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265479" y="6692900"/>
            <a:ext cx="1530868" cy="124906"/>
          </a:xfrm>
        </p:spPr>
        <p:txBody>
          <a:bodyPr/>
          <a:lstStyle/>
          <a:p>
            <a:r>
              <a:rPr lang="pt-BR" altLang="pt-BR"/>
              <a:t>PRC-1239-18-V03 – Confidencial</a:t>
            </a: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gray">
          <a:xfrm>
            <a:off x="1701746" y="952186"/>
            <a:ext cx="7712504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1073150">
              <a:lnSpc>
                <a:spcPct val="100000"/>
              </a:lnSpc>
              <a:spcBef>
                <a:spcPts val="600"/>
              </a:spcBef>
              <a:buClr>
                <a:srgbClr val="24AE9A"/>
              </a:buClr>
            </a:pPr>
            <a:r>
              <a:rPr lang="pt-BR" altLang="en-US" dirty="0">
                <a:solidFill>
                  <a:schemeClr val="accent3">
                    <a:lumMod val="50000"/>
                  </a:schemeClr>
                </a:solidFill>
              </a:rPr>
              <a:t>Variação do gasto em saúde suplementar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 — valores constantes 2017</a:t>
            </a:r>
            <a:r>
              <a:rPr lang="pt-BR" alt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defTabSz="1073150">
              <a:lnSpc>
                <a:spcPct val="100000"/>
              </a:lnSpc>
              <a:spcBef>
                <a:spcPts val="600"/>
              </a:spcBef>
              <a:buClr>
                <a:srgbClr val="24AE9A"/>
              </a:buClr>
            </a:pPr>
            <a:r>
              <a:rPr lang="pt-BR" altLang="en-US" b="0" dirty="0">
                <a:solidFill>
                  <a:schemeClr val="accent3">
                    <a:lumMod val="50000"/>
                  </a:schemeClr>
                </a:solidFill>
              </a:rPr>
              <a:t>(R$ milhões)</a:t>
            </a:r>
          </a:p>
        </p:txBody>
      </p:sp>
      <p:sp>
        <p:nvSpPr>
          <p:cNvPr id="92" name="Line 5"/>
          <p:cNvSpPr>
            <a:spLocks noChangeShapeType="1"/>
          </p:cNvSpPr>
          <p:nvPr/>
        </p:nvSpPr>
        <p:spPr bwMode="auto">
          <a:xfrm>
            <a:off x="1701746" y="1240363"/>
            <a:ext cx="8737654" cy="0"/>
          </a:xfrm>
          <a:prstGeom prst="line">
            <a:avLst/>
          </a:prstGeom>
          <a:noFill/>
          <a:ln w="19050">
            <a:solidFill>
              <a:srgbClr val="5484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3085785" y="5715001"/>
            <a:ext cx="7086600" cy="75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463550" indent="-4635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8572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9715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lnSpc>
                <a:spcPct val="92000"/>
              </a:lnSpc>
            </a:pP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Base:	2012 a 2017</a:t>
            </a:r>
          </a:p>
          <a:p>
            <a:pPr>
              <a:lnSpc>
                <a:spcPct val="92000"/>
              </a:lnSpc>
              <a:spcBef>
                <a:spcPts val="0"/>
              </a:spcBef>
            </a:pP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Notas:	(1)	Considera valores do Sinistro do SIP e Margem de Contribuição do </a:t>
            </a:r>
            <a:r>
              <a:rPr lang="pt-BR" sz="1200" b="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Tabnet</a:t>
            </a:r>
            <a:endParaRPr lang="pt-BR" sz="1200" b="0" i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lnSpc>
                <a:spcPct val="92000"/>
              </a:lnSpc>
              <a:spcBef>
                <a:spcPts val="0"/>
              </a:spcBef>
            </a:pP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	(2)	Valores corrigidos pelo IPCA – Base 2017</a:t>
            </a:r>
          </a:p>
          <a:p>
            <a:pPr>
              <a:lnSpc>
                <a:spcPct val="92000"/>
              </a:lnSpc>
              <a:spcBef>
                <a:spcPts val="400"/>
              </a:spcBef>
            </a:pP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Fonte:	SIP, ANS </a:t>
            </a:r>
            <a:r>
              <a:rPr lang="pt-BR" sz="1200" b="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Tabnet</a:t>
            </a: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, IBGE, Análises </a:t>
            </a:r>
            <a:r>
              <a:rPr lang="pt-BR" sz="1200" b="0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Compass</a:t>
            </a:r>
            <a:r>
              <a:rPr lang="pt-BR" sz="1200" b="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Consultoria</a:t>
            </a:r>
          </a:p>
        </p:txBody>
      </p:sp>
      <p:pic>
        <p:nvPicPr>
          <p:cNvPr id="128" name="Picture 127" descr="Apresentacao.png"/>
          <p:cNvPicPr>
            <a:picLocks noChangeAspect="1"/>
          </p:cNvPicPr>
          <p:nvPr/>
        </p:nvPicPr>
        <p:blipFill rotWithShape="1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3259" r="16478" b="49488"/>
          <a:stretch/>
        </p:blipFill>
        <p:spPr>
          <a:xfrm>
            <a:off x="-291638" y="5649243"/>
            <a:ext cx="3846735" cy="1543562"/>
          </a:xfrm>
          <a:prstGeom prst="rect">
            <a:avLst/>
          </a:prstGeom>
        </p:spPr>
      </p:pic>
      <p:sp>
        <p:nvSpPr>
          <p:cNvPr id="163" name="Oval 162"/>
          <p:cNvSpPr/>
          <p:nvPr/>
        </p:nvSpPr>
        <p:spPr bwMode="auto">
          <a:xfrm>
            <a:off x="4279348" y="2715724"/>
            <a:ext cx="536366" cy="23820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3366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5261181" y="2715724"/>
            <a:ext cx="536366" cy="23820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3366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6302375" y="2715724"/>
            <a:ext cx="536366" cy="238205"/>
          </a:xfrm>
          <a:prstGeom prst="ellipse">
            <a:avLst/>
          </a:prstGeom>
          <a:solidFill>
            <a:srgbClr val="C0C0C0"/>
          </a:solidFill>
          <a:ln w="9525" cap="flat" cmpd="sng" algn="ctr">
            <a:solidFill>
              <a:srgbClr val="3366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66" name="Down Arrow 165"/>
          <p:cNvSpPr/>
          <p:nvPr/>
        </p:nvSpPr>
        <p:spPr bwMode="auto">
          <a:xfrm>
            <a:off x="4488348" y="2539163"/>
            <a:ext cx="118369" cy="144716"/>
          </a:xfrm>
          <a:prstGeom prst="down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67" name="Down Arrow 166"/>
          <p:cNvSpPr/>
          <p:nvPr/>
        </p:nvSpPr>
        <p:spPr bwMode="auto">
          <a:xfrm>
            <a:off x="5470181" y="2539163"/>
            <a:ext cx="118369" cy="144716"/>
          </a:xfrm>
          <a:prstGeom prst="down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68" name="Down Arrow 167"/>
          <p:cNvSpPr/>
          <p:nvPr/>
        </p:nvSpPr>
        <p:spPr bwMode="auto">
          <a:xfrm>
            <a:off x="6511375" y="2539163"/>
            <a:ext cx="118369" cy="144716"/>
          </a:xfrm>
          <a:prstGeom prst="down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7292441" y="2715724"/>
            <a:ext cx="536366" cy="238205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3366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70" name="Down Arrow 169"/>
          <p:cNvSpPr/>
          <p:nvPr/>
        </p:nvSpPr>
        <p:spPr bwMode="auto">
          <a:xfrm>
            <a:off x="7501441" y="2539163"/>
            <a:ext cx="118369" cy="144716"/>
          </a:xfrm>
          <a:prstGeom prst="down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71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283211" y="2465313"/>
            <a:ext cx="8253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073150" eaLnBrk="0" hangingPunct="0">
              <a:lnSpc>
                <a:spcPct val="100000"/>
              </a:lnSpc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Margem de contribuição</a:t>
            </a:r>
          </a:p>
        </p:txBody>
      </p:sp>
      <p:sp>
        <p:nvSpPr>
          <p:cNvPr id="172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514600" y="3462435"/>
            <a:ext cx="59397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073150" eaLnBrk="0" hangingPunct="0">
              <a:lnSpc>
                <a:spcPct val="100000"/>
              </a:lnSpc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Sinistros</a:t>
            </a:r>
          </a:p>
        </p:txBody>
      </p:sp>
      <p:sp>
        <p:nvSpPr>
          <p:cNvPr id="173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307751" y="3478018"/>
            <a:ext cx="494692" cy="15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103.863</a:t>
            </a:r>
          </a:p>
        </p:txBody>
      </p:sp>
      <p:sp>
        <p:nvSpPr>
          <p:cNvPr id="174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307751" y="2535163"/>
            <a:ext cx="494692" cy="15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19.066</a:t>
            </a:r>
          </a:p>
        </p:txBody>
      </p:sp>
      <p:sp>
        <p:nvSpPr>
          <p:cNvPr id="175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9246144" y="3094821"/>
            <a:ext cx="522570" cy="15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144.919</a:t>
            </a:r>
          </a:p>
        </p:txBody>
      </p:sp>
      <p:sp>
        <p:nvSpPr>
          <p:cNvPr id="176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9246144" y="1806445"/>
            <a:ext cx="522570" cy="15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26.988</a:t>
            </a:r>
          </a:p>
        </p:txBody>
      </p:sp>
      <p:sp>
        <p:nvSpPr>
          <p:cNvPr id="177" name="AutoShape 94"/>
          <p:cNvSpPr>
            <a:spLocks/>
          </p:cNvSpPr>
          <p:nvPr/>
        </p:nvSpPr>
        <p:spPr bwMode="auto">
          <a:xfrm rot="5400000">
            <a:off x="5991513" y="1361671"/>
            <a:ext cx="177483" cy="3627375"/>
          </a:xfrm>
          <a:prstGeom prst="rightBrace">
            <a:avLst>
              <a:gd name="adj1" fmla="val 58990"/>
              <a:gd name="adj2" fmla="val 50037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8272606" y="2715724"/>
            <a:ext cx="536366" cy="23820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3366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79" name="Down Arrow 178"/>
          <p:cNvSpPr/>
          <p:nvPr/>
        </p:nvSpPr>
        <p:spPr bwMode="auto">
          <a:xfrm>
            <a:off x="8482158" y="2539163"/>
            <a:ext cx="118369" cy="144716"/>
          </a:xfrm>
          <a:prstGeom prst="down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80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4709286" y="3359006"/>
            <a:ext cx="2718632" cy="146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lnSpc>
                <a:spcPct val="95000"/>
              </a:lnSpc>
              <a:buClr>
                <a:srgbClr val="24AE9A"/>
              </a:buClr>
            </a:pPr>
            <a:r>
              <a:rPr lang="pt-BR" sz="1000" b="0" i="1" dirty="0">
                <a:solidFill>
                  <a:srgbClr val="000000"/>
                </a:solidFill>
              </a:rPr>
              <a:t>Variação do sinistro = </a:t>
            </a:r>
            <a:r>
              <a:rPr lang="pt-BR" sz="1000" i="1" dirty="0">
                <a:solidFill>
                  <a:srgbClr val="000000"/>
                </a:solidFill>
              </a:rPr>
              <a:t>83,8% </a:t>
            </a:r>
            <a:r>
              <a:rPr lang="pt-BR" sz="1000" b="0" i="1" dirty="0">
                <a:solidFill>
                  <a:srgbClr val="000000"/>
                </a:solidFill>
              </a:rPr>
              <a:t>da variação total</a:t>
            </a:r>
          </a:p>
        </p:txBody>
      </p:sp>
      <p:sp>
        <p:nvSpPr>
          <p:cNvPr id="181" name="TextBox 32"/>
          <p:cNvSpPr txBox="1"/>
          <p:nvPr/>
        </p:nvSpPr>
        <p:spPr>
          <a:xfrm>
            <a:off x="4344203" y="2746719"/>
            <a:ext cx="427673" cy="17621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000000"/>
                </a:solidFill>
              </a:rPr>
              <a:t>0,7%</a:t>
            </a:r>
          </a:p>
        </p:txBody>
      </p:sp>
      <p:sp>
        <p:nvSpPr>
          <p:cNvPr id="182" name="TextBox 33"/>
          <p:cNvSpPr txBox="1"/>
          <p:nvPr/>
        </p:nvSpPr>
        <p:spPr>
          <a:xfrm>
            <a:off x="5304922" y="2730052"/>
            <a:ext cx="473077" cy="20954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000000"/>
                </a:solidFill>
              </a:rPr>
              <a:t>70,1%</a:t>
            </a:r>
          </a:p>
        </p:txBody>
      </p:sp>
      <p:sp>
        <p:nvSpPr>
          <p:cNvPr id="183" name="TextBox 34"/>
          <p:cNvSpPr txBox="1"/>
          <p:nvPr/>
        </p:nvSpPr>
        <p:spPr>
          <a:xfrm>
            <a:off x="6309486" y="2727670"/>
            <a:ext cx="548640" cy="21431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000000"/>
                </a:solidFill>
              </a:rPr>
              <a:t>0,0%</a:t>
            </a:r>
          </a:p>
        </p:txBody>
      </p:sp>
      <p:sp>
        <p:nvSpPr>
          <p:cNvPr id="184" name="TextBox 35"/>
          <p:cNvSpPr txBox="1"/>
          <p:nvPr/>
        </p:nvSpPr>
        <p:spPr>
          <a:xfrm>
            <a:off x="8282240" y="2761008"/>
            <a:ext cx="526733" cy="14763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000000"/>
                </a:solidFill>
              </a:rPr>
              <a:t>16,2%</a:t>
            </a:r>
          </a:p>
        </p:txBody>
      </p:sp>
      <p:sp>
        <p:nvSpPr>
          <p:cNvPr id="185" name="TextBox 30"/>
          <p:cNvSpPr txBox="1"/>
          <p:nvPr/>
        </p:nvSpPr>
        <p:spPr>
          <a:xfrm>
            <a:off x="7415142" y="2739577"/>
            <a:ext cx="311287" cy="1904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000000"/>
                </a:solidFill>
              </a:rPr>
              <a:t>13,0%</a:t>
            </a:r>
          </a:p>
        </p:txBody>
      </p:sp>
      <p:sp>
        <p:nvSpPr>
          <p:cNvPr id="186" name="TextBox 10"/>
          <p:cNvSpPr txBox="1"/>
          <p:nvPr/>
        </p:nvSpPr>
        <p:spPr>
          <a:xfrm>
            <a:off x="6342756" y="1660143"/>
            <a:ext cx="466119" cy="1917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(3)</a:t>
            </a:r>
          </a:p>
        </p:txBody>
      </p:sp>
      <p:sp>
        <p:nvSpPr>
          <p:cNvPr id="187" name="TextBox 11"/>
          <p:cNvSpPr txBox="1"/>
          <p:nvPr/>
        </p:nvSpPr>
        <p:spPr>
          <a:xfrm>
            <a:off x="5277797" y="1660143"/>
            <a:ext cx="505847" cy="1917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34.349</a:t>
            </a:r>
          </a:p>
        </p:txBody>
      </p:sp>
      <p:sp>
        <p:nvSpPr>
          <p:cNvPr id="188" name="TextBox 8"/>
          <p:cNvSpPr txBox="1"/>
          <p:nvPr/>
        </p:nvSpPr>
        <p:spPr>
          <a:xfrm>
            <a:off x="3360491" y="2228975"/>
            <a:ext cx="395981" cy="1778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122.929</a:t>
            </a:r>
          </a:p>
        </p:txBody>
      </p:sp>
      <p:sp>
        <p:nvSpPr>
          <p:cNvPr id="189" name="TextBox 12"/>
          <p:cNvSpPr txBox="1"/>
          <p:nvPr/>
        </p:nvSpPr>
        <p:spPr>
          <a:xfrm>
            <a:off x="4298058" y="2221931"/>
            <a:ext cx="437402" cy="1778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334</a:t>
            </a:r>
          </a:p>
        </p:txBody>
      </p:sp>
      <p:sp>
        <p:nvSpPr>
          <p:cNvPr id="191" name="Line 43"/>
          <p:cNvSpPr>
            <a:spLocks noChangeShapeType="1"/>
          </p:cNvSpPr>
          <p:nvPr/>
        </p:nvSpPr>
        <p:spPr bwMode="gray">
          <a:xfrm rot="16200000">
            <a:off x="5774407" y="-827299"/>
            <a:ext cx="0" cy="5015663"/>
          </a:xfrm>
          <a:prstGeom prst="line">
            <a:avLst/>
          </a:prstGeom>
          <a:noFill/>
          <a:ln w="9525">
            <a:solidFill>
              <a:srgbClr val="80808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000" b="0" dirty="0"/>
          </a:p>
        </p:txBody>
      </p:sp>
      <p:cxnSp>
        <p:nvCxnSpPr>
          <p:cNvPr id="192" name="Straight Connector 191"/>
          <p:cNvCxnSpPr/>
          <p:nvPr/>
        </p:nvCxnSpPr>
        <p:spPr bwMode="auto">
          <a:xfrm flipV="1">
            <a:off x="3223447" y="1617946"/>
            <a:ext cx="91568" cy="107575"/>
          </a:xfrm>
          <a:prstGeom prst="line">
            <a:avLst/>
          </a:prstGeom>
          <a:noFill/>
          <a:ln w="9525">
            <a:solidFill>
              <a:srgbClr val="80808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Line 43"/>
          <p:cNvSpPr>
            <a:spLocks noChangeShapeType="1"/>
          </p:cNvSpPr>
          <p:nvPr/>
        </p:nvSpPr>
        <p:spPr bwMode="gray">
          <a:xfrm>
            <a:off x="3276788" y="1680660"/>
            <a:ext cx="0" cy="784652"/>
          </a:xfrm>
          <a:prstGeom prst="line">
            <a:avLst/>
          </a:prstGeom>
          <a:noFill/>
          <a:ln w="9525">
            <a:solidFill>
              <a:srgbClr val="80808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000" b="0" dirty="0"/>
          </a:p>
        </p:txBody>
      </p:sp>
      <p:sp>
        <p:nvSpPr>
          <p:cNvPr id="194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3059151" y="1942202"/>
            <a:ext cx="408264" cy="1561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buClr>
                <a:srgbClr val="24AE9A"/>
              </a:buClr>
            </a:pPr>
            <a:r>
              <a:rPr lang="pt-BR" sz="1000" i="1" dirty="0">
                <a:solidFill>
                  <a:srgbClr val="000000"/>
                </a:solidFill>
              </a:rPr>
              <a:t>48.979</a:t>
            </a:r>
          </a:p>
        </p:txBody>
      </p:sp>
      <p:sp>
        <p:nvSpPr>
          <p:cNvPr id="195" name="Line 43"/>
          <p:cNvSpPr>
            <a:spLocks noChangeShapeType="1"/>
          </p:cNvSpPr>
          <p:nvPr/>
        </p:nvSpPr>
        <p:spPr bwMode="gray">
          <a:xfrm rot="16200000" flipH="1">
            <a:off x="9020195" y="1448927"/>
            <a:ext cx="0" cy="451898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000" b="0" dirty="0">
              <a:solidFill>
                <a:srgbClr val="000000"/>
              </a:solidFill>
            </a:endParaRPr>
          </a:p>
        </p:txBody>
      </p:sp>
      <p:sp>
        <p:nvSpPr>
          <p:cNvPr id="196" name="TextBox 9"/>
          <p:cNvSpPr txBox="1"/>
          <p:nvPr/>
        </p:nvSpPr>
        <p:spPr>
          <a:xfrm>
            <a:off x="9245446" y="1459611"/>
            <a:ext cx="523268" cy="1917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171.908</a:t>
            </a:r>
          </a:p>
        </p:txBody>
      </p:sp>
      <p:sp>
        <p:nvSpPr>
          <p:cNvPr id="197" name="TextBox 30"/>
          <p:cNvSpPr txBox="1"/>
          <p:nvPr/>
        </p:nvSpPr>
        <p:spPr>
          <a:xfrm>
            <a:off x="8335633" y="1444560"/>
            <a:ext cx="373838" cy="1917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7.922</a:t>
            </a:r>
          </a:p>
        </p:txBody>
      </p:sp>
      <p:sp>
        <p:nvSpPr>
          <p:cNvPr id="198" name="TextBox 31"/>
          <p:cNvSpPr txBox="1"/>
          <p:nvPr/>
        </p:nvSpPr>
        <p:spPr>
          <a:xfrm>
            <a:off x="7291168" y="1569276"/>
            <a:ext cx="466119" cy="1917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6.377</a:t>
            </a:r>
          </a:p>
        </p:txBody>
      </p:sp>
      <p:cxnSp>
        <p:nvCxnSpPr>
          <p:cNvPr id="199" name="Straight Connector 198"/>
          <p:cNvCxnSpPr/>
          <p:nvPr/>
        </p:nvCxnSpPr>
        <p:spPr bwMode="auto">
          <a:xfrm>
            <a:off x="6317044" y="1898147"/>
            <a:ext cx="5093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66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181031" y="4447780"/>
            <a:ext cx="742954" cy="42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Contra-</a:t>
            </a:r>
            <a:br>
              <a:rPr lang="pt-BR" sz="1000" b="0" dirty="0">
                <a:solidFill>
                  <a:srgbClr val="000000"/>
                </a:solidFill>
              </a:rPr>
            </a:br>
            <a:r>
              <a:rPr lang="pt-BR" sz="1000" b="0" dirty="0">
                <a:solidFill>
                  <a:srgbClr val="000000"/>
                </a:solidFill>
              </a:rPr>
              <a:t>prestação</a:t>
            </a:r>
            <a:br>
              <a:rPr lang="pt-BR" sz="1000" b="0" dirty="0">
                <a:solidFill>
                  <a:srgbClr val="000000"/>
                </a:solidFill>
              </a:rPr>
            </a:br>
            <a:r>
              <a:rPr lang="pt-BR" sz="1000" b="0" dirty="0">
                <a:solidFill>
                  <a:srgbClr val="000000"/>
                </a:solidFill>
              </a:rPr>
              <a:t>total 2012 </a:t>
            </a:r>
            <a:r>
              <a:rPr lang="pt-BR" sz="1000" b="0" baseline="30000" dirty="0">
                <a:solidFill>
                  <a:srgbClr val="000000"/>
                </a:solidFill>
              </a:rPr>
              <a:t>(1)</a:t>
            </a:r>
            <a:endParaRPr lang="pt-BR" sz="1000" b="0" dirty="0">
              <a:solidFill>
                <a:srgbClr val="000000"/>
              </a:solidFill>
            </a:endParaRPr>
          </a:p>
        </p:txBody>
      </p:sp>
      <p:sp>
        <p:nvSpPr>
          <p:cNvPr id="201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4162688" y="4447780"/>
            <a:ext cx="770056" cy="42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Variação do número de</a:t>
            </a:r>
            <a:br>
              <a:rPr lang="pt-BR" sz="1000" b="0" dirty="0">
                <a:solidFill>
                  <a:srgbClr val="000000"/>
                </a:solidFill>
              </a:rPr>
            </a:br>
            <a:r>
              <a:rPr lang="pt-BR" sz="1000" b="0" dirty="0">
                <a:solidFill>
                  <a:srgbClr val="000000"/>
                </a:solidFill>
              </a:rPr>
              <a:t>beneficiário</a:t>
            </a:r>
          </a:p>
        </p:txBody>
      </p:sp>
      <p:sp>
        <p:nvSpPr>
          <p:cNvPr id="202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5186561" y="4447780"/>
            <a:ext cx="673888" cy="42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Variação de eventos /</a:t>
            </a:r>
            <a:br>
              <a:rPr lang="pt-BR" sz="1000" b="0" dirty="0">
                <a:solidFill>
                  <a:srgbClr val="000000"/>
                </a:solidFill>
              </a:rPr>
            </a:br>
            <a:r>
              <a:rPr lang="pt-BR" sz="1000" b="0" dirty="0">
                <a:solidFill>
                  <a:srgbClr val="000000"/>
                </a:solidFill>
              </a:rPr>
              <a:t>beneficiário</a:t>
            </a:r>
          </a:p>
        </p:txBody>
      </p:sp>
      <p:sp>
        <p:nvSpPr>
          <p:cNvPr id="203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6246242" y="4447780"/>
            <a:ext cx="596014" cy="42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Variação de custo / evento</a:t>
            </a:r>
          </a:p>
        </p:txBody>
      </p:sp>
      <p:sp>
        <p:nvSpPr>
          <p:cNvPr id="204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8114987" y="4447780"/>
            <a:ext cx="838199" cy="42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Variação da margem de contribuição</a:t>
            </a:r>
          </a:p>
        </p:txBody>
      </p:sp>
      <p:sp>
        <p:nvSpPr>
          <p:cNvPr id="205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9144000" y="4447780"/>
            <a:ext cx="745206" cy="42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Contra-</a:t>
            </a:r>
            <a:br>
              <a:rPr lang="pt-BR" sz="1000" b="0" dirty="0">
                <a:solidFill>
                  <a:srgbClr val="000000"/>
                </a:solidFill>
              </a:rPr>
            </a:br>
            <a:r>
              <a:rPr lang="pt-BR" sz="1000" b="0" dirty="0">
                <a:solidFill>
                  <a:srgbClr val="000000"/>
                </a:solidFill>
              </a:rPr>
              <a:t>prestação</a:t>
            </a:r>
            <a:br>
              <a:rPr lang="pt-BR" sz="1000" b="0" dirty="0">
                <a:solidFill>
                  <a:srgbClr val="000000"/>
                </a:solidFill>
              </a:rPr>
            </a:br>
            <a:r>
              <a:rPr lang="pt-BR" sz="1000" b="0" dirty="0">
                <a:solidFill>
                  <a:srgbClr val="000000"/>
                </a:solidFill>
              </a:rPr>
              <a:t>total 2017 </a:t>
            </a:r>
            <a:r>
              <a:rPr lang="pt-BR" sz="1000" b="0" baseline="30000" dirty="0">
                <a:solidFill>
                  <a:srgbClr val="000000"/>
                </a:solidFill>
              </a:rPr>
              <a:t>(1)</a:t>
            </a:r>
            <a:endParaRPr lang="pt-BR" sz="1000" b="0" dirty="0">
              <a:solidFill>
                <a:srgbClr val="000000"/>
              </a:solidFill>
            </a:endParaRPr>
          </a:p>
        </p:txBody>
      </p:sp>
      <p:sp>
        <p:nvSpPr>
          <p:cNvPr id="206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6995286" y="4447780"/>
            <a:ext cx="1089472" cy="42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</a:rPr>
              <a:t>Demais despesas médico-hospitalares</a:t>
            </a:r>
          </a:p>
        </p:txBody>
      </p:sp>
      <p:sp>
        <p:nvSpPr>
          <p:cNvPr id="154" name="Rectangle 3"/>
          <p:cNvSpPr>
            <a:spLocks noChangeArrowheads="1"/>
          </p:cNvSpPr>
          <p:nvPr/>
        </p:nvSpPr>
        <p:spPr bwMode="auto">
          <a:xfrm>
            <a:off x="2072514" y="4955689"/>
            <a:ext cx="7949360" cy="67555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55" name="Line 4"/>
          <p:cNvSpPr>
            <a:spLocks noChangeShapeType="1"/>
          </p:cNvSpPr>
          <p:nvPr/>
        </p:nvSpPr>
        <p:spPr bwMode="auto">
          <a:xfrm>
            <a:off x="2078881" y="5293465"/>
            <a:ext cx="7941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sz="1000" dirty="0">
              <a:solidFill>
                <a:srgbClr val="000000"/>
              </a:solidFill>
            </a:endParaRPr>
          </a:p>
        </p:txBody>
      </p:sp>
      <p:sp>
        <p:nvSpPr>
          <p:cNvPr id="156" name="Text Box 20"/>
          <p:cNvSpPr txBox="1">
            <a:spLocks noChangeArrowheads="1"/>
          </p:cNvSpPr>
          <p:nvPr/>
        </p:nvSpPr>
        <p:spPr bwMode="auto">
          <a:xfrm>
            <a:off x="2153811" y="4979826"/>
            <a:ext cx="109853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Evento / beneficiário</a:t>
            </a:r>
          </a:p>
        </p:txBody>
      </p:sp>
      <p:sp>
        <p:nvSpPr>
          <p:cNvPr id="157" name="Text Box 21"/>
          <p:cNvSpPr txBox="1">
            <a:spLocks noChangeArrowheads="1"/>
          </p:cNvSpPr>
          <p:nvPr/>
        </p:nvSpPr>
        <p:spPr bwMode="auto">
          <a:xfrm>
            <a:off x="3424621" y="5047153"/>
            <a:ext cx="2468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21,1</a:t>
            </a:r>
          </a:p>
        </p:txBody>
      </p:sp>
      <p:sp>
        <p:nvSpPr>
          <p:cNvPr id="158" name="Text Box 22"/>
          <p:cNvSpPr txBox="1">
            <a:spLocks noChangeArrowheads="1"/>
          </p:cNvSpPr>
          <p:nvPr/>
        </p:nvSpPr>
        <p:spPr bwMode="auto">
          <a:xfrm>
            <a:off x="2153815" y="5311465"/>
            <a:ext cx="1098534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Sinistro / evento (R$)</a:t>
            </a:r>
          </a:p>
        </p:txBody>
      </p:sp>
      <p:sp>
        <p:nvSpPr>
          <p:cNvPr id="159" name="Text Box 21"/>
          <p:cNvSpPr txBox="1">
            <a:spLocks noChangeArrowheads="1"/>
          </p:cNvSpPr>
          <p:nvPr/>
        </p:nvSpPr>
        <p:spPr bwMode="auto">
          <a:xfrm>
            <a:off x="5443943" y="5047153"/>
            <a:ext cx="17633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7,0</a:t>
            </a:r>
          </a:p>
        </p:txBody>
      </p:sp>
      <p:sp>
        <p:nvSpPr>
          <p:cNvPr id="160" name="Text Box 21"/>
          <p:cNvSpPr txBox="1">
            <a:spLocks noChangeArrowheads="1"/>
          </p:cNvSpPr>
          <p:nvPr/>
        </p:nvSpPr>
        <p:spPr bwMode="auto">
          <a:xfrm>
            <a:off x="9419172" y="5047153"/>
            <a:ext cx="24686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28,1</a:t>
            </a:r>
          </a:p>
        </p:txBody>
      </p:sp>
      <p:sp>
        <p:nvSpPr>
          <p:cNvPr id="161" name="Text Box 21"/>
          <p:cNvSpPr txBox="1">
            <a:spLocks noChangeArrowheads="1"/>
          </p:cNvSpPr>
          <p:nvPr/>
        </p:nvSpPr>
        <p:spPr bwMode="auto">
          <a:xfrm>
            <a:off x="3389359" y="5378792"/>
            <a:ext cx="31739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104,2</a:t>
            </a:r>
          </a:p>
        </p:txBody>
      </p:sp>
      <p:sp>
        <p:nvSpPr>
          <p:cNvPr id="162" name="Text Box 21"/>
          <p:cNvSpPr txBox="1">
            <a:spLocks noChangeArrowheads="1"/>
          </p:cNvSpPr>
          <p:nvPr/>
        </p:nvSpPr>
        <p:spPr bwMode="auto">
          <a:xfrm>
            <a:off x="9383906" y="5378792"/>
            <a:ext cx="31739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109,0</a:t>
            </a:r>
          </a:p>
        </p:txBody>
      </p:sp>
      <p:sp>
        <p:nvSpPr>
          <p:cNvPr id="190" name="TextBox 3"/>
          <p:cNvSpPr txBox="1"/>
          <p:nvPr/>
        </p:nvSpPr>
        <p:spPr>
          <a:xfrm>
            <a:off x="7185471" y="5349055"/>
            <a:ext cx="687934" cy="21336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4,8</a:t>
            </a:r>
          </a:p>
        </p:txBody>
      </p:sp>
      <p:sp>
        <p:nvSpPr>
          <p:cNvPr id="207" name="Text Box 21"/>
          <p:cNvSpPr txBox="1">
            <a:spLocks noChangeArrowheads="1"/>
          </p:cNvSpPr>
          <p:nvPr/>
        </p:nvSpPr>
        <p:spPr bwMode="auto">
          <a:xfrm>
            <a:off x="6508634" y="5378792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08" name="Text Box 21"/>
          <p:cNvSpPr txBox="1">
            <a:spLocks noChangeArrowheads="1"/>
          </p:cNvSpPr>
          <p:nvPr/>
        </p:nvSpPr>
        <p:spPr bwMode="auto">
          <a:xfrm>
            <a:off x="4537846" y="5047153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209" name="Text Box 21"/>
          <p:cNvSpPr txBox="1">
            <a:spLocks noChangeArrowheads="1"/>
          </p:cNvSpPr>
          <p:nvPr/>
        </p:nvSpPr>
        <p:spPr bwMode="auto">
          <a:xfrm>
            <a:off x="4537846" y="5378792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210" name="Text Box 21"/>
          <p:cNvSpPr txBox="1">
            <a:spLocks noChangeArrowheads="1"/>
          </p:cNvSpPr>
          <p:nvPr/>
        </p:nvSpPr>
        <p:spPr bwMode="auto">
          <a:xfrm>
            <a:off x="6509830" y="5047153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211" name="Text Box 21"/>
          <p:cNvSpPr txBox="1">
            <a:spLocks noChangeArrowheads="1"/>
          </p:cNvSpPr>
          <p:nvPr/>
        </p:nvSpPr>
        <p:spPr bwMode="auto">
          <a:xfrm>
            <a:off x="7494171" y="5047153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212" name="Text Box 21"/>
          <p:cNvSpPr txBox="1">
            <a:spLocks noChangeArrowheads="1"/>
          </p:cNvSpPr>
          <p:nvPr/>
        </p:nvSpPr>
        <p:spPr bwMode="auto">
          <a:xfrm>
            <a:off x="8513302" y="5047153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213" name="Text Box 21"/>
          <p:cNvSpPr txBox="1">
            <a:spLocks noChangeArrowheads="1"/>
          </p:cNvSpPr>
          <p:nvPr/>
        </p:nvSpPr>
        <p:spPr bwMode="auto">
          <a:xfrm>
            <a:off x="8513302" y="5378792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214" name="Text Box 21"/>
          <p:cNvSpPr txBox="1">
            <a:spLocks noChangeArrowheads="1"/>
          </p:cNvSpPr>
          <p:nvPr/>
        </p:nvSpPr>
        <p:spPr bwMode="auto">
          <a:xfrm>
            <a:off x="5478768" y="5378792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pt-BR" sz="1000" dirty="0">
                <a:solidFill>
                  <a:srgbClr val="000000"/>
                </a:solidFill>
              </a:rPr>
              <a:t>–</a:t>
            </a:r>
          </a:p>
        </p:txBody>
      </p:sp>
      <p:sp>
        <p:nvSpPr>
          <p:cNvPr id="215" name="AutoShape 1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1" y="1947864"/>
            <a:ext cx="123825" cy="109537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sz="1000" dirty="0">
              <a:latin typeface="+mj-lt"/>
            </a:endParaRPr>
          </a:p>
        </p:txBody>
      </p:sp>
      <p:sp>
        <p:nvSpPr>
          <p:cNvPr id="216" name="AutoShape 1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48361" y="1871664"/>
            <a:ext cx="123825" cy="109537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sz="1000" dirty="0"/>
          </a:p>
        </p:txBody>
      </p:sp>
      <p:sp>
        <p:nvSpPr>
          <p:cNvPr id="217" name="Line 43"/>
          <p:cNvSpPr>
            <a:spLocks noChangeShapeType="1"/>
          </p:cNvSpPr>
          <p:nvPr/>
        </p:nvSpPr>
        <p:spPr bwMode="gray">
          <a:xfrm rot="16200000" flipH="1">
            <a:off x="8019395" y="1578656"/>
            <a:ext cx="0" cy="451898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000" b="0" dirty="0">
              <a:solidFill>
                <a:srgbClr val="000000"/>
              </a:solidFill>
            </a:endParaRPr>
          </a:p>
        </p:txBody>
      </p:sp>
      <p:sp>
        <p:nvSpPr>
          <p:cNvPr id="218" name="Line 43"/>
          <p:cNvSpPr>
            <a:spLocks noChangeShapeType="1"/>
          </p:cNvSpPr>
          <p:nvPr/>
        </p:nvSpPr>
        <p:spPr bwMode="gray">
          <a:xfrm rot="16200000" flipH="1">
            <a:off x="7048823" y="1670600"/>
            <a:ext cx="0" cy="451898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000" b="0" dirty="0">
              <a:solidFill>
                <a:srgbClr val="000000"/>
              </a:solidFill>
            </a:endParaRPr>
          </a:p>
        </p:txBody>
      </p:sp>
      <p:sp>
        <p:nvSpPr>
          <p:cNvPr id="219" name="Line 43"/>
          <p:cNvSpPr>
            <a:spLocks noChangeShapeType="1"/>
          </p:cNvSpPr>
          <p:nvPr/>
        </p:nvSpPr>
        <p:spPr bwMode="gray">
          <a:xfrm rot="16200000" flipH="1">
            <a:off x="6062491" y="1671860"/>
            <a:ext cx="0" cy="451898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000" b="0" dirty="0">
              <a:solidFill>
                <a:srgbClr val="000000"/>
              </a:solidFill>
            </a:endParaRPr>
          </a:p>
        </p:txBody>
      </p:sp>
      <p:sp>
        <p:nvSpPr>
          <p:cNvPr id="220" name="Line 43"/>
          <p:cNvSpPr>
            <a:spLocks noChangeShapeType="1"/>
          </p:cNvSpPr>
          <p:nvPr/>
        </p:nvSpPr>
        <p:spPr bwMode="gray">
          <a:xfrm rot="16200000" flipH="1">
            <a:off x="5056777" y="2211821"/>
            <a:ext cx="0" cy="451898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000" b="0" dirty="0">
              <a:solidFill>
                <a:srgbClr val="000000"/>
              </a:solidFill>
            </a:endParaRPr>
          </a:p>
        </p:txBody>
      </p:sp>
      <p:sp>
        <p:nvSpPr>
          <p:cNvPr id="221" name="Line 43"/>
          <p:cNvSpPr>
            <a:spLocks noChangeShapeType="1"/>
          </p:cNvSpPr>
          <p:nvPr/>
        </p:nvSpPr>
        <p:spPr bwMode="gray">
          <a:xfrm rot="16200000" flipH="1">
            <a:off x="4073734" y="2220009"/>
            <a:ext cx="0" cy="451898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000" b="0" dirty="0">
              <a:solidFill>
                <a:srgbClr val="000000"/>
              </a:solidFill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5566152" y="5684772"/>
            <a:ext cx="345346" cy="18539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3366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86400" tIns="43200" rIns="86400" bIns="432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11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225" name="Rectangle 7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5966202" y="5703822"/>
            <a:ext cx="2415798" cy="14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1000" b="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Participação na variação do gasto total</a:t>
            </a:r>
          </a:p>
        </p:txBody>
      </p:sp>
      <p:sp>
        <p:nvSpPr>
          <p:cNvPr id="79" name="Action Button: Forward or Next 78">
            <a:hlinkClick r:id="" action="ppaction://noaction" highlightClick="1"/>
          </p:cNvPr>
          <p:cNvSpPr/>
          <p:nvPr/>
        </p:nvSpPr>
        <p:spPr bwMode="auto">
          <a:xfrm>
            <a:off x="10134600" y="6096000"/>
            <a:ext cx="171450" cy="152400"/>
          </a:xfrm>
          <a:prstGeom prst="actionButtonForwardNext">
            <a:avLst/>
          </a:prstGeom>
          <a:solidFill>
            <a:srgbClr val="C0C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ction Button: Forward or Next 79">
            <a:hlinkClick r:id="" action="ppaction://noaction" highlightClick="1"/>
          </p:cNvPr>
          <p:cNvSpPr/>
          <p:nvPr/>
        </p:nvSpPr>
        <p:spPr bwMode="auto">
          <a:xfrm>
            <a:off x="10134600" y="6324600"/>
            <a:ext cx="171450" cy="152400"/>
          </a:xfrm>
          <a:prstGeom prst="actionButtonForwardNext">
            <a:avLst/>
          </a:prstGeom>
          <a:solidFill>
            <a:srgbClr val="C0C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7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9324979" y="6107791"/>
            <a:ext cx="742949" cy="12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900" b="0" i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SIP x </a:t>
            </a:r>
            <a:r>
              <a:rPr lang="pt-BR" sz="900" b="0" i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Tabnet</a:t>
            </a:r>
            <a:endParaRPr lang="pt-BR" sz="900" b="0" i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2" name="Rectangle 7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9582151" y="6336391"/>
            <a:ext cx="485777" cy="12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900" b="0" i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Detalhe</a:t>
            </a:r>
          </a:p>
        </p:txBody>
      </p:sp>
      <p:sp>
        <p:nvSpPr>
          <p:cNvPr id="83" name="Action Button: Forward or Next 82">
            <a:hlinkClick r:id="" action="ppaction://noaction" highlightClick="1"/>
          </p:cNvPr>
          <p:cNvSpPr/>
          <p:nvPr/>
        </p:nvSpPr>
        <p:spPr bwMode="auto">
          <a:xfrm>
            <a:off x="10132163" y="5876410"/>
            <a:ext cx="171450" cy="152400"/>
          </a:xfrm>
          <a:prstGeom prst="actionButtonForwardNext">
            <a:avLst/>
          </a:prstGeom>
          <a:solidFill>
            <a:srgbClr val="C0C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9324753" y="5890982"/>
            <a:ext cx="742949" cy="12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900" b="0" i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Nominal</a:t>
            </a:r>
          </a:p>
        </p:txBody>
      </p:sp>
    </p:spTree>
    <p:extLst>
      <p:ext uri="{BB962C8B-B14F-4D97-AF65-F5344CB8AC3E}">
        <p14:creationId xmlns:p14="http://schemas.microsoft.com/office/powerpoint/2010/main" val="319492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sz="2100" dirty="0">
                <a:solidFill>
                  <a:schemeClr val="accent3">
                    <a:lumMod val="50000"/>
                  </a:schemeClr>
                </a:solidFill>
              </a:rPr>
              <a:t>O aumento da frequência de uso dos beneficiários foi de 6,97 eventos por ano – correspondente a 33% de crescimento entre 2012 e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>
                <a:latin typeface="Arial"/>
              </a:rPr>
              <a:t>PRC-1239-18-V03 – Confidencial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048000" y="6019801"/>
            <a:ext cx="5715000" cy="402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>
            <a:spAutoFit/>
          </a:bodyPr>
          <a:lstStyle>
            <a:lvl1pPr marL="463550" indent="-4635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8572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9715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pt-BR" sz="12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Base:	2012 a 2017</a:t>
            </a:r>
          </a:p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pt-BR" sz="12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Fonte:	SIP, Análises </a:t>
            </a:r>
            <a:r>
              <a:rPr lang="pt-BR" sz="1200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Compass</a:t>
            </a:r>
            <a:r>
              <a:rPr lang="pt-BR" sz="12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Consultoria</a:t>
            </a:r>
          </a:p>
        </p:txBody>
      </p:sp>
      <p:graphicFrame>
        <p:nvGraphicFramePr>
          <p:cNvPr id="11" name="Group 1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043977"/>
              </p:ext>
            </p:extLst>
          </p:nvPr>
        </p:nvGraphicFramePr>
        <p:xfrm>
          <a:off x="4130122" y="1676401"/>
          <a:ext cx="3598862" cy="4038600"/>
        </p:xfrm>
        <a:graphic>
          <a:graphicData uri="http://schemas.openxmlformats.org/drawingml/2006/table">
            <a:tbl>
              <a:tblPr/>
              <a:tblGrid>
                <a:gridCol w="2846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alt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Número de eventos por</a:t>
                      </a:r>
                      <a:br>
                        <a:rPr kumimoji="0" lang="pt-BR" alt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kumimoji="0" lang="pt-BR" alt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beneficiário por ano</a:t>
                      </a:r>
                      <a:endParaRPr kumimoji="0" lang="en-US" alt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alt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CAGR</a:t>
                      </a:r>
                      <a:endParaRPr kumimoji="0" lang="en-US" alt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0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alt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alt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Group 1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21143"/>
              </p:ext>
            </p:extLst>
          </p:nvPr>
        </p:nvGraphicFramePr>
        <p:xfrm>
          <a:off x="2585485" y="1676401"/>
          <a:ext cx="1458913" cy="4038601"/>
        </p:xfrm>
        <a:graphic>
          <a:graphicData uri="http://schemas.openxmlformats.org/drawingml/2006/table">
            <a:tbl>
              <a:tblPr/>
              <a:tblGrid>
                <a:gridCol w="1458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1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alt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Categorias</a:t>
                      </a:r>
                      <a:br>
                        <a:rPr kumimoji="0" lang="pt-BR" alt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kumimoji="0" lang="pt-BR" alt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de serviços</a:t>
                      </a:r>
                      <a:endParaRPr kumimoji="0" lang="en-US" alt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0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alt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Group 1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618651"/>
              </p:ext>
            </p:extLst>
          </p:nvPr>
        </p:nvGraphicFramePr>
        <p:xfrm>
          <a:off x="7814710" y="1676401"/>
          <a:ext cx="1856341" cy="402852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8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pt-BR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Crescimento</a:t>
                      </a:r>
                      <a:r>
                        <a:rPr kumimoji="0" lang="en-US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no </a:t>
                      </a:r>
                      <a:r>
                        <a:rPr kumimoji="0" lang="en-US" altLang="pt-BR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período</a:t>
                      </a: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60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Eventos / beneficiário</a:t>
                      </a: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%</a:t>
                      </a: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0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alt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alt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8958639" y="3184689"/>
            <a:ext cx="55846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39,7%</a:t>
            </a:r>
          </a:p>
        </p:txBody>
      </p:sp>
      <p:sp>
        <p:nvSpPr>
          <p:cNvPr id="15" name="Rectangle 55"/>
          <p:cNvSpPr>
            <a:spLocks noChangeArrowheads="1"/>
          </p:cNvSpPr>
          <p:nvPr/>
        </p:nvSpPr>
        <p:spPr bwMode="auto">
          <a:xfrm>
            <a:off x="9020664" y="2660039"/>
            <a:ext cx="4344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10,4%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8958638" y="3698269"/>
            <a:ext cx="55846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39,8%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8981390" y="4210628"/>
            <a:ext cx="512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51,9%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8981390" y="4732121"/>
            <a:ext cx="512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7,1%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8954501" y="5272463"/>
            <a:ext cx="566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33,0%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8091864" y="3184689"/>
            <a:ext cx="55846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0,94</a:t>
            </a:r>
          </a:p>
        </p:txBody>
      </p:sp>
      <p:sp>
        <p:nvSpPr>
          <p:cNvPr id="21" name="Rectangle 55"/>
          <p:cNvSpPr>
            <a:spLocks noChangeArrowheads="1"/>
          </p:cNvSpPr>
          <p:nvPr/>
        </p:nvSpPr>
        <p:spPr bwMode="auto">
          <a:xfrm>
            <a:off x="8222017" y="2660039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0,54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8091863" y="3698269"/>
            <a:ext cx="55846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4,92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8114615" y="4210628"/>
            <a:ext cx="512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0,56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8114615" y="4732121"/>
            <a:ext cx="512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0,01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8087726" y="5272463"/>
            <a:ext cx="566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6,97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7158595" y="3184689"/>
            <a:ext cx="42545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6,9%</a:t>
            </a:r>
          </a:p>
        </p:txBody>
      </p:sp>
      <p:sp>
        <p:nvSpPr>
          <p:cNvPr id="27" name="Rectangle 55"/>
          <p:cNvSpPr>
            <a:spLocks noChangeArrowheads="1"/>
          </p:cNvSpPr>
          <p:nvPr/>
        </p:nvSpPr>
        <p:spPr bwMode="auto">
          <a:xfrm>
            <a:off x="7158592" y="2660039"/>
            <a:ext cx="4254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2,0%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7182405" y="3698269"/>
            <a:ext cx="3778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6,9%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182405" y="4210628"/>
            <a:ext cx="3778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8,7%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7182405" y="4732121"/>
            <a:ext cx="3778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1,4%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7182405" y="5272463"/>
            <a:ext cx="3778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2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5,9%</a:t>
            </a:r>
          </a:p>
        </p:txBody>
      </p:sp>
      <p:graphicFrame>
        <p:nvGraphicFramePr>
          <p:cNvPr id="32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172727"/>
              </p:ext>
            </p:extLst>
          </p:nvPr>
        </p:nvGraphicFramePr>
        <p:xfrm>
          <a:off x="3958193" y="2405825"/>
          <a:ext cx="2828925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71" name="Chart" r:id="rId6" imgW="2828991" imgH="3362325" progId="MSGraph.Chart.8">
                  <p:embed/>
                </p:oleObj>
              </mc:Choice>
              <mc:Fallback>
                <p:oleObj name="Chart" r:id="rId6" imgW="2828991" imgH="3362325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8193" y="2405825"/>
                        <a:ext cx="2828925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663431" y="3023107"/>
            <a:ext cx="127248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Outros </a:t>
            </a:r>
            <a:r>
              <a:rPr lang="en-US" altLang="pt-BR" sz="1100" b="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atendimentos</a:t>
            </a: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 </a:t>
            </a:r>
            <a:r>
              <a:rPr lang="en-US" altLang="pt-BR" sz="1100" b="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ambulatoriais</a:t>
            </a:r>
            <a:endParaRPr lang="en-US" altLang="pt-BR" sz="1100" b="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auto">
          <a:xfrm>
            <a:off x="3237468" y="2583095"/>
            <a:ext cx="698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Consultas</a:t>
            </a:r>
            <a:b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</a:br>
            <a:r>
              <a:rPr lang="en-US" altLang="pt-BR" sz="1100" b="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médicas</a:t>
            </a:r>
            <a:endParaRPr lang="en-US" altLang="pt-BR" sz="1100" b="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2767286" y="3621325"/>
            <a:ext cx="11686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Exames</a:t>
            </a: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 </a:t>
            </a:r>
            <a:r>
              <a:rPr lang="en-US" altLang="pt-BR" sz="1100" b="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complementares</a:t>
            </a:r>
            <a:endParaRPr lang="en-US" altLang="pt-BR" sz="1100" b="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2767286" y="4218323"/>
            <a:ext cx="11686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Terapias</a:t>
            </a:r>
            <a:endParaRPr lang="en-US" altLang="pt-BR" sz="1100" b="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2767286" y="4739816"/>
            <a:ext cx="11686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Internações</a:t>
            </a:r>
            <a:endParaRPr lang="en-US" altLang="pt-BR" sz="1100" b="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767286" y="5280158"/>
            <a:ext cx="11686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Total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4186879" y="4851929"/>
            <a:ext cx="31165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0,17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4186879" y="4652717"/>
            <a:ext cx="31165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0,16</a:t>
            </a:r>
          </a:p>
        </p:txBody>
      </p:sp>
      <p:grpSp>
        <p:nvGrpSpPr>
          <p:cNvPr id="41" name="Group 65"/>
          <p:cNvGrpSpPr/>
          <p:nvPr/>
        </p:nvGrpSpPr>
        <p:grpSpPr>
          <a:xfrm>
            <a:off x="5849699" y="5087625"/>
            <a:ext cx="175419" cy="294038"/>
            <a:chOff x="7215982" y="3072606"/>
            <a:chExt cx="175419" cy="172417"/>
          </a:xfrm>
        </p:grpSpPr>
        <p:sp>
          <p:nvSpPr>
            <p:cNvPr id="69" name="Line 133"/>
            <p:cNvSpPr>
              <a:spLocks noChangeShapeType="1"/>
            </p:cNvSpPr>
            <p:nvPr/>
          </p:nvSpPr>
          <p:spPr bwMode="auto">
            <a:xfrm flipV="1">
              <a:off x="7229475" y="3082129"/>
              <a:ext cx="151924" cy="1539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70" name="Line 134"/>
            <p:cNvSpPr>
              <a:spLocks noChangeShapeType="1"/>
            </p:cNvSpPr>
            <p:nvPr/>
          </p:nvSpPr>
          <p:spPr bwMode="auto">
            <a:xfrm flipV="1">
              <a:off x="7215982" y="3072606"/>
              <a:ext cx="152400" cy="15240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71" name="Line 135"/>
            <p:cNvSpPr>
              <a:spLocks noChangeShapeType="1"/>
            </p:cNvSpPr>
            <p:nvPr/>
          </p:nvSpPr>
          <p:spPr bwMode="auto">
            <a:xfrm flipV="1">
              <a:off x="7239001" y="3092623"/>
              <a:ext cx="152400" cy="15240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Group 69"/>
          <p:cNvGrpSpPr/>
          <p:nvPr/>
        </p:nvGrpSpPr>
        <p:grpSpPr>
          <a:xfrm>
            <a:off x="6226625" y="5309080"/>
            <a:ext cx="175419" cy="294038"/>
            <a:chOff x="7215982" y="3072606"/>
            <a:chExt cx="175419" cy="172417"/>
          </a:xfrm>
        </p:grpSpPr>
        <p:sp>
          <p:nvSpPr>
            <p:cNvPr id="66" name="Line 133"/>
            <p:cNvSpPr>
              <a:spLocks noChangeShapeType="1"/>
            </p:cNvSpPr>
            <p:nvPr/>
          </p:nvSpPr>
          <p:spPr bwMode="auto">
            <a:xfrm flipV="1">
              <a:off x="7229475" y="3082129"/>
              <a:ext cx="151924" cy="1539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67" name="Line 134"/>
            <p:cNvSpPr>
              <a:spLocks noChangeShapeType="1"/>
            </p:cNvSpPr>
            <p:nvPr/>
          </p:nvSpPr>
          <p:spPr bwMode="auto">
            <a:xfrm flipV="1">
              <a:off x="7215982" y="3072606"/>
              <a:ext cx="152400" cy="15240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68" name="Line 135"/>
            <p:cNvSpPr>
              <a:spLocks noChangeShapeType="1"/>
            </p:cNvSpPr>
            <p:nvPr/>
          </p:nvSpPr>
          <p:spPr bwMode="auto">
            <a:xfrm flipV="1">
              <a:off x="7239001" y="3092623"/>
              <a:ext cx="152400" cy="15240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6568043" y="5365890"/>
            <a:ext cx="37783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28,1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6263242" y="5152172"/>
            <a:ext cx="31165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21,1</a:t>
            </a: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6015592" y="3818073"/>
            <a:ext cx="31165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17,3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5653642" y="3579569"/>
            <a:ext cx="31165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12,4</a:t>
            </a:r>
          </a:p>
        </p:txBody>
      </p:sp>
      <p:grpSp>
        <p:nvGrpSpPr>
          <p:cNvPr id="47" name="Group 88"/>
          <p:cNvGrpSpPr/>
          <p:nvPr/>
        </p:nvGrpSpPr>
        <p:grpSpPr>
          <a:xfrm>
            <a:off x="5253593" y="3529051"/>
            <a:ext cx="175419" cy="294038"/>
            <a:chOff x="7215982" y="3072606"/>
            <a:chExt cx="175419" cy="172417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 flipV="1">
              <a:off x="7229475" y="3082129"/>
              <a:ext cx="151924" cy="1539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 flipV="1">
              <a:off x="7215982" y="3072606"/>
              <a:ext cx="152400" cy="15240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65" name="Line 135"/>
            <p:cNvSpPr>
              <a:spLocks noChangeShapeType="1"/>
            </p:cNvSpPr>
            <p:nvPr/>
          </p:nvSpPr>
          <p:spPr bwMode="auto">
            <a:xfrm flipV="1">
              <a:off x="7239001" y="3092623"/>
              <a:ext cx="152400" cy="15240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Group 92"/>
          <p:cNvGrpSpPr/>
          <p:nvPr/>
        </p:nvGrpSpPr>
        <p:grpSpPr>
          <a:xfrm>
            <a:off x="5644118" y="3731456"/>
            <a:ext cx="175419" cy="294038"/>
            <a:chOff x="7215982" y="3072606"/>
            <a:chExt cx="175419" cy="172417"/>
          </a:xfrm>
        </p:grpSpPr>
        <p:sp>
          <p:nvSpPr>
            <p:cNvPr id="60" name="Line 133"/>
            <p:cNvSpPr>
              <a:spLocks noChangeShapeType="1"/>
            </p:cNvSpPr>
            <p:nvPr/>
          </p:nvSpPr>
          <p:spPr bwMode="auto">
            <a:xfrm flipV="1">
              <a:off x="7229475" y="3082129"/>
              <a:ext cx="151924" cy="1539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61" name="Line 134"/>
            <p:cNvSpPr>
              <a:spLocks noChangeShapeType="1"/>
            </p:cNvSpPr>
            <p:nvPr/>
          </p:nvSpPr>
          <p:spPr bwMode="auto">
            <a:xfrm flipV="1">
              <a:off x="7215982" y="3072606"/>
              <a:ext cx="152400" cy="15240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62" name="Line 135"/>
            <p:cNvSpPr>
              <a:spLocks noChangeShapeType="1"/>
            </p:cNvSpPr>
            <p:nvPr/>
          </p:nvSpPr>
          <p:spPr bwMode="auto">
            <a:xfrm flipV="1">
              <a:off x="7239001" y="3092623"/>
              <a:ext cx="152400" cy="15240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9" name="Conector reto 208"/>
          <p:cNvCxnSpPr/>
          <p:nvPr/>
        </p:nvCxnSpPr>
        <p:spPr bwMode="auto">
          <a:xfrm>
            <a:off x="2596116" y="5085226"/>
            <a:ext cx="696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8185690" y="5781531"/>
            <a:ext cx="434054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6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2012</a:t>
            </a:r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gray">
          <a:xfrm>
            <a:off x="7793592" y="5781052"/>
            <a:ext cx="325066" cy="249812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8000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0000"/>
                  <a:invGamma/>
                </a:schemeClr>
              </a:gs>
            </a:gsLst>
            <a:lin ang="0" scaled="1"/>
          </a:gra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9319546" y="5781531"/>
            <a:ext cx="434054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6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59" name="Rectangle 15"/>
          <p:cNvSpPr>
            <a:spLocks noChangeArrowheads="1"/>
          </p:cNvSpPr>
          <p:nvPr/>
        </p:nvSpPr>
        <p:spPr bwMode="gray">
          <a:xfrm>
            <a:off x="8927448" y="5781052"/>
            <a:ext cx="325066" cy="2498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8000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80000"/>
                  <a:invGamma/>
                </a:schemeClr>
              </a:gs>
            </a:gsLst>
            <a:lin ang="0" scaled="1"/>
          </a:gra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Rectangle 71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676400" y="895352"/>
            <a:ext cx="8686800" cy="54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Font typeface="Wingdings 2" pitchFamily="18" charset="2"/>
              <a:defRPr sz="1600" b="1">
                <a:solidFill>
                  <a:srgbClr val="000000"/>
                </a:solidFill>
                <a:latin typeface="Arial" pitchFamily="34" charset="0"/>
              </a:defRPr>
            </a:lvl1pPr>
            <a:lvl2pPr marL="158750" indent="-157163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5000"/>
              <a:buFont typeface="Wingdings 2" pitchFamily="18" charset="2"/>
              <a:buChar char="ö"/>
              <a:defRPr sz="1600">
                <a:solidFill>
                  <a:srgbClr val="000000"/>
                </a:solidFill>
                <a:latin typeface="Arial" pitchFamily="34" charset="0"/>
              </a:defRPr>
            </a:lvl2pPr>
            <a:lvl3pPr marL="352425" indent="-190500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70000"/>
              <a:buFont typeface="Wingdings 3" pitchFamily="18" charset="2"/>
              <a:buChar char=""/>
              <a:defRPr sz="1600">
                <a:solidFill>
                  <a:srgbClr val="000000"/>
                </a:solidFill>
                <a:latin typeface="Arial" pitchFamily="34" charset="0"/>
              </a:defRPr>
            </a:lvl3pPr>
            <a:lvl4pPr marL="511175" indent="-157163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Char char="•"/>
              <a:defRPr sz="1600">
                <a:solidFill>
                  <a:srgbClr val="000000"/>
                </a:solidFill>
                <a:latin typeface="Arial" pitchFamily="34" charset="0"/>
              </a:defRPr>
            </a:lvl4pPr>
            <a:lvl5pPr marL="700088" indent="-185738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5pPr>
            <a:lvl6pPr marL="11572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6pPr>
            <a:lvl7pPr marL="16144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7pPr>
            <a:lvl8pPr marL="20716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8pPr>
            <a:lvl9pPr marL="25288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altLang="en-US" dirty="0">
                <a:solidFill>
                  <a:schemeClr val="accent3">
                    <a:lumMod val="50000"/>
                  </a:schemeClr>
                </a:solidFill>
                <a:latin typeface="Arial"/>
                <a:cs typeface="Times New Roman" panose="02020603050405020304" pitchFamily="18" charset="0"/>
              </a:rPr>
              <a:t>Variação da frequência de uso por categoria de serviços</a:t>
            </a:r>
          </a:p>
          <a:p>
            <a:pPr>
              <a:lnSpc>
                <a:spcPct val="95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altLang="en-US" b="0" dirty="0">
                <a:solidFill>
                  <a:schemeClr val="accent3">
                    <a:lumMod val="50000"/>
                  </a:schemeClr>
                </a:solidFill>
                <a:latin typeface="Arial"/>
                <a:cs typeface="Times New Roman" panose="02020603050405020304" pitchFamily="18" charset="0"/>
              </a:rPr>
              <a:t>(evento / beneficiário / ano)</a:t>
            </a:r>
          </a:p>
        </p:txBody>
      </p:sp>
      <p:sp>
        <p:nvSpPr>
          <p:cNvPr id="73" name="Line 4"/>
          <p:cNvSpPr>
            <a:spLocks noChangeShapeType="1"/>
          </p:cNvSpPr>
          <p:nvPr/>
        </p:nvSpPr>
        <p:spPr bwMode="auto">
          <a:xfrm>
            <a:off x="1684338" y="1167733"/>
            <a:ext cx="8831262" cy="0"/>
          </a:xfrm>
          <a:prstGeom prst="line">
            <a:avLst/>
          </a:prstGeom>
          <a:noFill/>
          <a:ln w="19050">
            <a:solidFill>
              <a:srgbClr val="5484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AutoShape 1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7001" y="2720530"/>
            <a:ext cx="123825" cy="109537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AutoShape 1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7001" y="3216145"/>
            <a:ext cx="123825" cy="109537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AutoShape 1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7001" y="3666418"/>
            <a:ext cx="123825" cy="109537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AutoShape 1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7001" y="4259644"/>
            <a:ext cx="123825" cy="109537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AutoShape 1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7001" y="4770373"/>
            <a:ext cx="123825" cy="109537"/>
          </a:xfrm>
          <a:prstGeom prst="actionButtonForwardNex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499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Os custos unitários de serviços de saúde tiveram aumento real de 0,9% ao ano — internações tiveram aumento real de 3,4% ao ano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altLang="pt-BR"/>
              <a:t>PRC-1239-18-V03 – Confidencial</a:t>
            </a:r>
            <a:endParaRPr lang="pt-BR" altLang="pt-BR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048000" y="5943601"/>
            <a:ext cx="5715000" cy="42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>
            <a:spAutoFit/>
          </a:bodyPr>
          <a:lstStyle>
            <a:lvl1pPr marL="463550" indent="-4635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8572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971550"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defTabSz="625475" eaLnBrk="0" hangingPunct="0"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defTabSz="625475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pt-BR" sz="12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Base:	2012 a 2017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pt-BR" sz="12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Fonte:	SIP, Análises </a:t>
            </a:r>
            <a:r>
              <a:rPr lang="pt-BR" sz="1200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Compass</a:t>
            </a:r>
            <a:r>
              <a:rPr lang="pt-BR" sz="1200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Consultoria</a:t>
            </a: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>
            <a:off x="1684338" y="1311462"/>
            <a:ext cx="8831262" cy="0"/>
          </a:xfrm>
          <a:prstGeom prst="line">
            <a:avLst/>
          </a:prstGeom>
          <a:noFill/>
          <a:ln w="19050">
            <a:solidFill>
              <a:srgbClr val="5484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0" tIns="43200" rIns="86400" bIns="43200" anchor="ctr"/>
          <a:lstStyle/>
          <a:p>
            <a:endParaRPr lang="pt-BR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Rectangle 5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676400" y="1030476"/>
            <a:ext cx="86868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Font typeface="Wingdings 2" pitchFamily="18" charset="2"/>
              <a:defRPr sz="1600" b="1">
                <a:solidFill>
                  <a:srgbClr val="000000"/>
                </a:solidFill>
                <a:latin typeface="Arial" pitchFamily="34" charset="0"/>
              </a:defRPr>
            </a:lvl1pPr>
            <a:lvl2pPr marL="158750" indent="-157163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5000"/>
              <a:buFont typeface="Wingdings 2" pitchFamily="18" charset="2"/>
              <a:buChar char="ö"/>
              <a:defRPr sz="1600">
                <a:solidFill>
                  <a:srgbClr val="000000"/>
                </a:solidFill>
                <a:latin typeface="Arial" pitchFamily="34" charset="0"/>
              </a:defRPr>
            </a:lvl2pPr>
            <a:lvl3pPr marL="352425" indent="-190500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70000"/>
              <a:buFont typeface="Wingdings 3" pitchFamily="18" charset="2"/>
              <a:buChar char=""/>
              <a:defRPr sz="1600">
                <a:solidFill>
                  <a:srgbClr val="000000"/>
                </a:solidFill>
                <a:latin typeface="Arial" pitchFamily="34" charset="0"/>
              </a:defRPr>
            </a:lvl3pPr>
            <a:lvl4pPr marL="511175" indent="-157163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Char char="•"/>
              <a:defRPr sz="1600">
                <a:solidFill>
                  <a:srgbClr val="000000"/>
                </a:solidFill>
                <a:latin typeface="Arial" pitchFamily="34" charset="0"/>
              </a:defRPr>
            </a:lvl4pPr>
            <a:lvl5pPr marL="700088" indent="-185738" defTabSz="1073150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5pPr>
            <a:lvl6pPr marL="11572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6pPr>
            <a:lvl7pPr marL="16144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7pPr>
            <a:lvl8pPr marL="20716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8pPr>
            <a:lvl9pPr marL="2528888" indent="-185738" defTabSz="1073150" fontAlgn="base">
              <a:lnSpc>
                <a:spcPct val="85000"/>
              </a:lnSpc>
              <a:spcBef>
                <a:spcPct val="0"/>
              </a:spcBef>
              <a:spcAft>
                <a:spcPct val="50000"/>
              </a:spcAft>
              <a:buClr>
                <a:srgbClr val="24AE9A"/>
              </a:buClr>
              <a:buSzPct val="80000"/>
              <a:buFont typeface="Arial" pitchFamily="34" charset="0"/>
              <a:buChar char="–"/>
              <a:defRPr sz="14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altLang="en-US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Variação de custos unitários das categorias de serviços de saúde</a:t>
            </a:r>
            <a:endParaRPr lang="pt-BR" altLang="en-US" b="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65" name="Group 1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835978"/>
              </p:ext>
            </p:extLst>
          </p:nvPr>
        </p:nvGraphicFramePr>
        <p:xfrm>
          <a:off x="4138613" y="1655449"/>
          <a:ext cx="2590800" cy="3978703"/>
        </p:xfrm>
        <a:graphic>
          <a:graphicData uri="http://schemas.openxmlformats.org/drawingml/2006/table">
            <a:tbl>
              <a:tblPr/>
              <a:tblGrid>
                <a:gridCol w="1748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0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pt-BR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Valores</a:t>
                      </a:r>
                      <a:r>
                        <a:rPr kumimoji="0" lang="en-US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pt-BR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nominais</a:t>
                      </a: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Variação do custo unitário (R$ / evento)</a:t>
                      </a: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CAGR</a:t>
                      </a: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85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6" name="Group 1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645965"/>
              </p:ext>
            </p:extLst>
          </p:nvPr>
        </p:nvGraphicFramePr>
        <p:xfrm>
          <a:off x="2584451" y="1658243"/>
          <a:ext cx="1458913" cy="3975908"/>
        </p:xfrm>
        <a:graphic>
          <a:graphicData uri="http://schemas.openxmlformats.org/drawingml/2006/table">
            <a:tbl>
              <a:tblPr/>
              <a:tblGrid>
                <a:gridCol w="1458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9180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Categorias</a:t>
                      </a:r>
                      <a:br>
                        <a:rPr kumimoji="0" lang="pt-BR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kumimoji="0" lang="pt-BR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de serviços</a:t>
                      </a: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6728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7" name="Group 1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706763"/>
              </p:ext>
            </p:extLst>
          </p:nvPr>
        </p:nvGraphicFramePr>
        <p:xfrm>
          <a:off x="6824663" y="1654473"/>
          <a:ext cx="2590800" cy="3990310"/>
        </p:xfrm>
        <a:graphic>
          <a:graphicData uri="http://schemas.openxmlformats.org/drawingml/2006/table">
            <a:tbl>
              <a:tblPr/>
              <a:tblGrid>
                <a:gridCol w="1748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0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pt-BR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Valores</a:t>
                      </a:r>
                      <a:r>
                        <a:rPr kumimoji="0" lang="en-US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pt-BR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constantes</a:t>
                      </a:r>
                      <a:r>
                        <a:rPr kumimoji="0" lang="en-US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2017</a:t>
                      </a: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Variação do custo unitário (R$ / evento)</a:t>
                      </a: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pt-BR" alt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CAGR</a:t>
                      </a:r>
                      <a:endParaRPr kumimoji="0" lang="en-US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592"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 b="1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1pPr>
                      <a:lvl2pPr marL="1588">
                        <a:spcBef>
                          <a:spcPct val="60000"/>
                        </a:spcBef>
                        <a:buClr>
                          <a:srgbClr val="24AE9A"/>
                        </a:buClr>
                        <a:buFont typeface="Wingdings 2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2pPr>
                      <a:lvl3pPr marL="2365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Wingdings 3" pitchFamily="18" charset="2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3pPr>
                      <a:lvl4pPr marL="45878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4pPr>
                      <a:lvl5pPr marL="693738">
                        <a:spcBef>
                          <a:spcPct val="60000"/>
                        </a:spcBef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5pPr>
                      <a:lvl6pPr marL="11509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6pPr>
                      <a:lvl7pPr marL="16081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7pPr>
                      <a:lvl8pPr marL="20653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8pPr>
                      <a:lvl9pPr marL="2522538" fontAlgn="base"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Pct val="70000"/>
                        <a:buFont typeface="Arial" pitchFamily="34" charset="0"/>
                        <a:defRPr sz="1400">
                          <a:solidFill>
                            <a:srgbClr val="000000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24AE9A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pt-BR" alt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400" marR="86400" marT="43200" marB="4320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8" name="Group 67"/>
          <p:cNvGrpSpPr/>
          <p:nvPr/>
        </p:nvGrpSpPr>
        <p:grpSpPr>
          <a:xfrm>
            <a:off x="2613026" y="2619717"/>
            <a:ext cx="1304925" cy="2827898"/>
            <a:chOff x="180975" y="2610192"/>
            <a:chExt cx="1304925" cy="2827898"/>
          </a:xfrm>
        </p:grpSpPr>
        <p:sp>
          <p:nvSpPr>
            <p:cNvPr id="110" name="Rectangle 5"/>
            <p:cNvSpPr>
              <a:spLocks noChangeArrowheads="1"/>
            </p:cNvSpPr>
            <p:nvPr/>
          </p:nvSpPr>
          <p:spPr bwMode="auto">
            <a:xfrm>
              <a:off x="200024" y="3034814"/>
              <a:ext cx="12858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pt-BR" sz="1000" b="0" dirty="0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Outros </a:t>
              </a:r>
              <a:r>
                <a:rPr lang="en-US" altLang="pt-BR" sz="1000" b="0" dirty="0" err="1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atendimentos</a:t>
              </a:r>
              <a:r>
                <a:rPr lang="en-US" altLang="pt-BR" sz="1000" b="0" dirty="0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 </a:t>
              </a:r>
              <a:r>
                <a:rPr lang="en-US" altLang="pt-BR" sz="1000" b="0" dirty="0" err="1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ambulatoriais</a:t>
              </a:r>
              <a:endParaRPr lang="en-US" altLang="pt-BR" sz="10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55"/>
            <p:cNvSpPr>
              <a:spLocks noChangeArrowheads="1"/>
            </p:cNvSpPr>
            <p:nvPr/>
          </p:nvSpPr>
          <p:spPr bwMode="auto">
            <a:xfrm>
              <a:off x="407080" y="2610192"/>
              <a:ext cx="107882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pt-BR" sz="1000" b="0" dirty="0" err="1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Consultas</a:t>
              </a:r>
              <a:r>
                <a:rPr lang="en-US" altLang="pt-BR" sz="1000" b="0" dirty="0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 </a:t>
              </a:r>
              <a:r>
                <a:rPr lang="en-US" altLang="pt-BR" sz="1000" b="0" dirty="0" err="1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médicas</a:t>
              </a:r>
              <a:endParaRPr lang="en-US" altLang="pt-BR" sz="10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5"/>
            <p:cNvSpPr>
              <a:spLocks noChangeArrowheads="1"/>
            </p:cNvSpPr>
            <p:nvPr/>
          </p:nvSpPr>
          <p:spPr bwMode="auto">
            <a:xfrm>
              <a:off x="200025" y="3572559"/>
              <a:ext cx="12858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pt-BR" sz="1000" b="0" dirty="0" err="1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Exames</a:t>
              </a:r>
              <a:r>
                <a:rPr lang="en-US" altLang="pt-BR" sz="1000" b="0" dirty="0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 </a:t>
              </a:r>
              <a:r>
                <a:rPr lang="en-US" altLang="pt-BR" sz="1000" b="0" dirty="0" err="1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complementares</a:t>
              </a:r>
              <a:endParaRPr lang="en-US" altLang="pt-BR" sz="10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5"/>
            <p:cNvSpPr>
              <a:spLocks noChangeArrowheads="1"/>
            </p:cNvSpPr>
            <p:nvPr/>
          </p:nvSpPr>
          <p:spPr bwMode="auto">
            <a:xfrm>
              <a:off x="304800" y="4160594"/>
              <a:ext cx="118110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pt-BR" sz="1000" b="0" dirty="0" err="1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Terapias</a:t>
              </a:r>
              <a:endParaRPr lang="en-US" altLang="pt-BR" sz="10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5"/>
            <p:cNvSpPr>
              <a:spLocks noChangeArrowheads="1"/>
            </p:cNvSpPr>
            <p:nvPr/>
          </p:nvSpPr>
          <p:spPr bwMode="auto">
            <a:xfrm>
              <a:off x="304800" y="4684469"/>
              <a:ext cx="118110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pt-BR" sz="1000" b="0" dirty="0" err="1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Internações</a:t>
              </a:r>
              <a:endParaRPr lang="en-US" altLang="pt-BR" sz="10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5"/>
            <p:cNvSpPr>
              <a:spLocks noChangeArrowheads="1"/>
            </p:cNvSpPr>
            <p:nvPr/>
          </p:nvSpPr>
          <p:spPr bwMode="auto">
            <a:xfrm>
              <a:off x="180975" y="5130313"/>
              <a:ext cx="13049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pt-BR" sz="1000" b="0" dirty="0" err="1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Totais</a:t>
              </a:r>
              <a:r>
                <a:rPr lang="en-US" altLang="pt-BR" sz="1000" b="0" dirty="0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 de </a:t>
              </a:r>
              <a:r>
                <a:rPr lang="en-US" altLang="pt-BR" sz="1000" b="0" dirty="0" err="1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serviços</a:t>
              </a:r>
              <a:r>
                <a:rPr lang="en-US" altLang="pt-BR" sz="1000" b="0" dirty="0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 de </a:t>
              </a:r>
              <a:r>
                <a:rPr lang="en-US" altLang="pt-BR" sz="1000" b="0" dirty="0" err="1">
                  <a:solidFill>
                    <a:srgbClr val="000000"/>
                  </a:solidFill>
                  <a:latin typeface="Arial"/>
                  <a:cs typeface="Times New Roman" panose="02020603050405020304" pitchFamily="18" charset="0"/>
                </a:rPr>
                <a:t>saúde</a:t>
              </a:r>
              <a:endParaRPr lang="en-US" altLang="pt-BR" sz="10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602834"/>
              </p:ext>
            </p:extLst>
          </p:nvPr>
        </p:nvGraphicFramePr>
        <p:xfrm>
          <a:off x="3956051" y="2324100"/>
          <a:ext cx="162877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04" name="Chart" r:id="rId8" imgW="1628621" imgH="3390900" progId="MSGraph.Chart.8">
                  <p:embed/>
                </p:oleObj>
              </mc:Choice>
              <mc:Fallback>
                <p:oleObj name="Chart" r:id="rId8" imgW="1628621" imgH="339090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1" y="2324100"/>
                        <a:ext cx="1628775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55"/>
          <p:cNvSpPr>
            <a:spLocks noChangeArrowheads="1"/>
          </p:cNvSpPr>
          <p:nvPr/>
        </p:nvSpPr>
        <p:spPr bwMode="auto">
          <a:xfrm>
            <a:off x="5454310" y="4781551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8.197</a:t>
            </a:r>
          </a:p>
        </p:txBody>
      </p:sp>
      <p:sp>
        <p:nvSpPr>
          <p:cNvPr id="71" name="Rectangle 55"/>
          <p:cNvSpPr>
            <a:spLocks noChangeArrowheads="1"/>
          </p:cNvSpPr>
          <p:nvPr/>
        </p:nvSpPr>
        <p:spPr bwMode="auto">
          <a:xfrm>
            <a:off x="5035210" y="4562476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5.070</a:t>
            </a: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6031875" y="3113589"/>
            <a:ext cx="55846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7,9%</a:t>
            </a:r>
          </a:p>
        </p:txBody>
      </p:sp>
      <p:sp>
        <p:nvSpPr>
          <p:cNvPr id="73" name="Rectangle 55"/>
          <p:cNvSpPr>
            <a:spLocks noChangeArrowheads="1"/>
          </p:cNvSpPr>
          <p:nvPr/>
        </p:nvSpPr>
        <p:spPr bwMode="auto">
          <a:xfrm>
            <a:off x="6150806" y="2612024"/>
            <a:ext cx="32060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9,8%</a:t>
            </a:r>
          </a:p>
        </p:txBody>
      </p:sp>
      <p:sp>
        <p:nvSpPr>
          <p:cNvPr id="74" name="Rectangle 5"/>
          <p:cNvSpPr>
            <a:spLocks noChangeArrowheads="1"/>
          </p:cNvSpPr>
          <p:nvPr/>
        </p:nvSpPr>
        <p:spPr bwMode="auto">
          <a:xfrm>
            <a:off x="6031874" y="3651335"/>
            <a:ext cx="55846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4,6%</a:t>
            </a: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6054626" y="4162426"/>
            <a:ext cx="51296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13,1%</a:t>
            </a:r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6054626" y="4686301"/>
            <a:ext cx="51296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10,1%</a:t>
            </a:r>
          </a:p>
        </p:txBody>
      </p:sp>
      <p:sp>
        <p:nvSpPr>
          <p:cNvPr id="77" name="Rectangle 5"/>
          <p:cNvSpPr>
            <a:spLocks noChangeArrowheads="1"/>
          </p:cNvSpPr>
          <p:nvPr/>
        </p:nvSpPr>
        <p:spPr bwMode="auto">
          <a:xfrm>
            <a:off x="6027737" y="5209089"/>
            <a:ext cx="5667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7,4%</a:t>
            </a:r>
          </a:p>
        </p:txBody>
      </p:sp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255356"/>
              </p:ext>
            </p:extLst>
          </p:nvPr>
        </p:nvGraphicFramePr>
        <p:xfrm>
          <a:off x="6642101" y="2324100"/>
          <a:ext cx="162877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05" name="Chart" r:id="rId10" imgW="1628621" imgH="3390900" progId="MSGraph.Chart.8">
                  <p:embed/>
                </p:oleObj>
              </mc:Choice>
              <mc:Fallback>
                <p:oleObj name="Chart" r:id="rId10" imgW="1628621" imgH="339090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101" y="2324100"/>
                        <a:ext cx="1628775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Rectangle 5"/>
          <p:cNvSpPr>
            <a:spLocks noChangeArrowheads="1"/>
          </p:cNvSpPr>
          <p:nvPr/>
        </p:nvSpPr>
        <p:spPr bwMode="auto">
          <a:xfrm>
            <a:off x="8717925" y="3113589"/>
            <a:ext cx="55846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1,4%</a:t>
            </a:r>
          </a:p>
        </p:txBody>
      </p:sp>
      <p:sp>
        <p:nvSpPr>
          <p:cNvPr id="80" name="Rectangle 55"/>
          <p:cNvSpPr>
            <a:spLocks noChangeArrowheads="1"/>
          </p:cNvSpPr>
          <p:nvPr/>
        </p:nvSpPr>
        <p:spPr bwMode="auto">
          <a:xfrm>
            <a:off x="8836857" y="2612024"/>
            <a:ext cx="32060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3,1%</a:t>
            </a: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8717924" y="3651335"/>
            <a:ext cx="55846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-1,7%</a:t>
            </a: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8740676" y="4162426"/>
            <a:ext cx="51296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6,2%</a:t>
            </a: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8740676" y="4686301"/>
            <a:ext cx="51296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3,4%</a:t>
            </a:r>
          </a:p>
        </p:txBody>
      </p:sp>
      <p:sp>
        <p:nvSpPr>
          <p:cNvPr id="84" name="Rectangle 5"/>
          <p:cNvSpPr>
            <a:spLocks noChangeArrowheads="1"/>
          </p:cNvSpPr>
          <p:nvPr/>
        </p:nvSpPr>
        <p:spPr bwMode="auto">
          <a:xfrm>
            <a:off x="8713787" y="5209089"/>
            <a:ext cx="5667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0,9%</a:t>
            </a:r>
          </a:p>
        </p:txBody>
      </p:sp>
      <p:sp>
        <p:nvSpPr>
          <p:cNvPr id="85" name="Rectangle 55"/>
          <p:cNvSpPr>
            <a:spLocks noChangeArrowheads="1"/>
          </p:cNvSpPr>
          <p:nvPr/>
        </p:nvSpPr>
        <p:spPr bwMode="auto">
          <a:xfrm>
            <a:off x="8137290" y="4772026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8.197</a:t>
            </a:r>
          </a:p>
        </p:txBody>
      </p:sp>
      <p:sp>
        <p:nvSpPr>
          <p:cNvPr id="86" name="Rectangle 55"/>
          <p:cNvSpPr>
            <a:spLocks noChangeArrowheads="1"/>
          </p:cNvSpPr>
          <p:nvPr/>
        </p:nvSpPr>
        <p:spPr bwMode="auto">
          <a:xfrm>
            <a:off x="7718190" y="4552951"/>
            <a:ext cx="35266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6.920</a:t>
            </a:r>
          </a:p>
        </p:txBody>
      </p:sp>
      <p:grpSp>
        <p:nvGrpSpPr>
          <p:cNvPr id="87" name="Group 67"/>
          <p:cNvGrpSpPr>
            <a:grpSpLocks/>
          </p:cNvGrpSpPr>
          <p:nvPr/>
        </p:nvGrpSpPr>
        <p:grpSpPr bwMode="auto">
          <a:xfrm>
            <a:off x="4527550" y="4511675"/>
            <a:ext cx="136800" cy="266400"/>
            <a:chOff x="4956" y="2040"/>
            <a:chExt cx="98" cy="340"/>
          </a:xfrm>
        </p:grpSpPr>
        <p:sp>
          <p:nvSpPr>
            <p:cNvPr id="107" name="Line 68"/>
            <p:cNvSpPr>
              <a:spLocks noChangeShapeType="1"/>
            </p:cNvSpPr>
            <p:nvPr/>
          </p:nvSpPr>
          <p:spPr bwMode="gray">
            <a:xfrm rot="5400000" flipH="1" flipV="1">
              <a:off x="4836" y="2179"/>
              <a:ext cx="340" cy="6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8" name="Line 69"/>
            <p:cNvSpPr>
              <a:spLocks noChangeShapeType="1"/>
            </p:cNvSpPr>
            <p:nvPr/>
          </p:nvSpPr>
          <p:spPr bwMode="gray">
            <a:xfrm rot="5400000" flipH="1" flipV="1">
              <a:off x="4853" y="2179"/>
              <a:ext cx="340" cy="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" name="Line 70"/>
            <p:cNvSpPr>
              <a:spLocks noChangeShapeType="1"/>
            </p:cNvSpPr>
            <p:nvPr/>
          </p:nvSpPr>
          <p:spPr bwMode="gray">
            <a:xfrm rot="5400000" flipH="1" flipV="1">
              <a:off x="4817" y="2179"/>
              <a:ext cx="340" cy="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8" name="Group 67"/>
          <p:cNvGrpSpPr>
            <a:grpSpLocks/>
          </p:cNvGrpSpPr>
          <p:nvPr/>
        </p:nvGrpSpPr>
        <p:grpSpPr bwMode="auto">
          <a:xfrm>
            <a:off x="4746625" y="4721225"/>
            <a:ext cx="136800" cy="266400"/>
            <a:chOff x="4956" y="2040"/>
            <a:chExt cx="98" cy="340"/>
          </a:xfrm>
        </p:grpSpPr>
        <p:sp>
          <p:nvSpPr>
            <p:cNvPr id="104" name="Line 68"/>
            <p:cNvSpPr>
              <a:spLocks noChangeShapeType="1"/>
            </p:cNvSpPr>
            <p:nvPr/>
          </p:nvSpPr>
          <p:spPr bwMode="gray">
            <a:xfrm rot="5400000" flipH="1" flipV="1">
              <a:off x="4836" y="2179"/>
              <a:ext cx="340" cy="6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5" name="Line 69"/>
            <p:cNvSpPr>
              <a:spLocks noChangeShapeType="1"/>
            </p:cNvSpPr>
            <p:nvPr/>
          </p:nvSpPr>
          <p:spPr bwMode="gray">
            <a:xfrm rot="5400000" flipH="1" flipV="1">
              <a:off x="4853" y="2179"/>
              <a:ext cx="340" cy="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6" name="Line 70"/>
            <p:cNvSpPr>
              <a:spLocks noChangeShapeType="1"/>
            </p:cNvSpPr>
            <p:nvPr/>
          </p:nvSpPr>
          <p:spPr bwMode="gray">
            <a:xfrm rot="5400000" flipH="1" flipV="1">
              <a:off x="4817" y="2179"/>
              <a:ext cx="340" cy="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9" name="Group 67"/>
          <p:cNvGrpSpPr>
            <a:grpSpLocks/>
          </p:cNvGrpSpPr>
          <p:nvPr/>
        </p:nvGrpSpPr>
        <p:grpSpPr bwMode="auto">
          <a:xfrm>
            <a:off x="7175500" y="4514850"/>
            <a:ext cx="136800" cy="266400"/>
            <a:chOff x="4956" y="2040"/>
            <a:chExt cx="98" cy="340"/>
          </a:xfrm>
        </p:grpSpPr>
        <p:sp>
          <p:nvSpPr>
            <p:cNvPr id="101" name="Line 68"/>
            <p:cNvSpPr>
              <a:spLocks noChangeShapeType="1"/>
            </p:cNvSpPr>
            <p:nvPr/>
          </p:nvSpPr>
          <p:spPr bwMode="gray">
            <a:xfrm rot="5400000" flipH="1" flipV="1">
              <a:off x="4836" y="2179"/>
              <a:ext cx="340" cy="6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2" name="Line 69"/>
            <p:cNvSpPr>
              <a:spLocks noChangeShapeType="1"/>
            </p:cNvSpPr>
            <p:nvPr/>
          </p:nvSpPr>
          <p:spPr bwMode="gray">
            <a:xfrm rot="5400000" flipH="1" flipV="1">
              <a:off x="4853" y="2179"/>
              <a:ext cx="340" cy="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3" name="Line 70"/>
            <p:cNvSpPr>
              <a:spLocks noChangeShapeType="1"/>
            </p:cNvSpPr>
            <p:nvPr/>
          </p:nvSpPr>
          <p:spPr bwMode="gray">
            <a:xfrm rot="5400000" flipH="1" flipV="1">
              <a:off x="4817" y="2179"/>
              <a:ext cx="340" cy="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90" name="Group 67"/>
          <p:cNvGrpSpPr>
            <a:grpSpLocks/>
          </p:cNvGrpSpPr>
          <p:nvPr/>
        </p:nvGrpSpPr>
        <p:grpSpPr bwMode="auto">
          <a:xfrm>
            <a:off x="7413625" y="4721225"/>
            <a:ext cx="136800" cy="266400"/>
            <a:chOff x="4956" y="2040"/>
            <a:chExt cx="98" cy="340"/>
          </a:xfrm>
        </p:grpSpPr>
        <p:sp>
          <p:nvSpPr>
            <p:cNvPr id="98" name="Line 68"/>
            <p:cNvSpPr>
              <a:spLocks noChangeShapeType="1"/>
            </p:cNvSpPr>
            <p:nvPr/>
          </p:nvSpPr>
          <p:spPr bwMode="gray">
            <a:xfrm rot="5400000" flipH="1" flipV="1">
              <a:off x="4836" y="2179"/>
              <a:ext cx="340" cy="6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9" name="Line 69"/>
            <p:cNvSpPr>
              <a:spLocks noChangeShapeType="1"/>
            </p:cNvSpPr>
            <p:nvPr/>
          </p:nvSpPr>
          <p:spPr bwMode="gray">
            <a:xfrm rot="5400000" flipH="1" flipV="1">
              <a:off x="4853" y="2179"/>
              <a:ext cx="340" cy="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0" name="Line 70"/>
            <p:cNvSpPr>
              <a:spLocks noChangeShapeType="1"/>
            </p:cNvSpPr>
            <p:nvPr/>
          </p:nvSpPr>
          <p:spPr bwMode="gray">
            <a:xfrm rot="5400000" flipH="1" flipV="1">
              <a:off x="4817" y="2179"/>
              <a:ext cx="340" cy="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91" name="Conector reto 4"/>
          <p:cNvCxnSpPr/>
          <p:nvPr/>
        </p:nvCxnSpPr>
        <p:spPr bwMode="auto">
          <a:xfrm>
            <a:off x="2592697" y="5025077"/>
            <a:ext cx="67722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7859698" y="5780890"/>
            <a:ext cx="434054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6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2012</a:t>
            </a:r>
          </a:p>
        </p:txBody>
      </p:sp>
      <p:sp>
        <p:nvSpPr>
          <p:cNvPr id="95" name="Rectangle 9"/>
          <p:cNvSpPr>
            <a:spLocks noChangeArrowheads="1"/>
          </p:cNvSpPr>
          <p:nvPr/>
        </p:nvSpPr>
        <p:spPr bwMode="gray">
          <a:xfrm>
            <a:off x="7467600" y="5780411"/>
            <a:ext cx="325066" cy="249812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8000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0000"/>
                  <a:invGamma/>
                </a:schemeClr>
              </a:gs>
            </a:gsLst>
            <a:lin ang="0" scaled="1"/>
          </a:gra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Rectangle 1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8993554" y="5780890"/>
            <a:ext cx="434054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60000"/>
              </a:spcBef>
              <a:buClr>
                <a:srgbClr val="24AE9A"/>
              </a:buClr>
              <a:buFont typeface="Wingdings 2" pitchFamily="18" charset="2"/>
              <a:buNone/>
            </a:pPr>
            <a:r>
              <a:rPr lang="pt-BR" sz="1100" b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97" name="Rectangle 15"/>
          <p:cNvSpPr>
            <a:spLocks noChangeArrowheads="1"/>
          </p:cNvSpPr>
          <p:nvPr/>
        </p:nvSpPr>
        <p:spPr bwMode="gray">
          <a:xfrm>
            <a:off x="8601456" y="5780411"/>
            <a:ext cx="325066" cy="2498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8000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80000"/>
                  <a:invGamma/>
                </a:schemeClr>
              </a:gs>
            </a:gsLst>
            <a:lin ang="0" scaled="1"/>
          </a:gra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endParaRPr lang="pt-B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Action Button: Forward or Next 63">
            <a:hlinkClick r:id="" action="ppaction://noaction" highlightClick="1"/>
          </p:cNvPr>
          <p:cNvSpPr/>
          <p:nvPr/>
        </p:nvSpPr>
        <p:spPr bwMode="auto">
          <a:xfrm>
            <a:off x="10134600" y="6096000"/>
            <a:ext cx="171450" cy="152400"/>
          </a:xfrm>
          <a:prstGeom prst="actionButtonForwardNext">
            <a:avLst/>
          </a:prstGeom>
          <a:solidFill>
            <a:srgbClr val="C0C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ction Button: Forward or Next 116">
            <a:hlinkClick r:id="" action="ppaction://noaction" highlightClick="1"/>
          </p:cNvPr>
          <p:cNvSpPr/>
          <p:nvPr/>
        </p:nvSpPr>
        <p:spPr bwMode="auto">
          <a:xfrm>
            <a:off x="10134600" y="6324600"/>
            <a:ext cx="171450" cy="152400"/>
          </a:xfrm>
          <a:prstGeom prst="actionButtonForwardNext">
            <a:avLst/>
          </a:prstGeom>
          <a:solidFill>
            <a:srgbClr val="C0C0C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9324979" y="6107791"/>
            <a:ext cx="742949" cy="12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900" b="0" i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População</a:t>
            </a:r>
          </a:p>
        </p:txBody>
      </p:sp>
      <p:sp>
        <p:nvSpPr>
          <p:cNvPr id="11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9427609" y="6336391"/>
            <a:ext cx="640319" cy="12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073150" eaLnBrk="0" hangingPunct="0">
              <a:lnSpc>
                <a:spcPct val="93000"/>
              </a:lnSpc>
              <a:spcBef>
                <a:spcPts val="0"/>
              </a:spcBef>
              <a:buClr>
                <a:srgbClr val="24AE9A"/>
              </a:buClr>
            </a:pPr>
            <a:r>
              <a:rPr lang="pt-BR" sz="900" b="0" i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Conceitos</a:t>
            </a:r>
          </a:p>
        </p:txBody>
      </p:sp>
    </p:spTree>
    <p:extLst>
      <p:ext uri="{BB962C8B-B14F-4D97-AF65-F5344CB8AC3E}">
        <p14:creationId xmlns:p14="http://schemas.microsoft.com/office/powerpoint/2010/main" val="2280637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97.375"/>
  <p:tag name="LLEFT" val=" 8.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8.75"/>
  <p:tag name="LTOP" val=" 97.375"/>
</p:tagLst>
</file>

<file path=ppt/theme/theme1.xml><?xml version="1.0" encoding="utf-8"?>
<a:theme xmlns:a="http://schemas.openxmlformats.org/drawingml/2006/main" name="Compass Pastel">
  <a:themeElements>
    <a:clrScheme name="Compass Pastel 3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BAD6E4"/>
      </a:accent1>
      <a:accent2>
        <a:srgbClr val="BAE4D6"/>
      </a:accent2>
      <a:accent3>
        <a:srgbClr val="FFFFFF"/>
      </a:accent3>
      <a:accent4>
        <a:srgbClr val="000000"/>
      </a:accent4>
      <a:accent5>
        <a:srgbClr val="D9E8EF"/>
      </a:accent5>
      <a:accent6>
        <a:srgbClr val="A8CFC2"/>
      </a:accent6>
      <a:hlink>
        <a:srgbClr val="99CC99"/>
      </a:hlink>
      <a:folHlink>
        <a:srgbClr val="336666"/>
      </a:folHlink>
    </a:clrScheme>
    <a:fontScheme name="Compass Pas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24AE9A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rgbClr val="24AE9A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Compass Pastel 1">
        <a:dk1>
          <a:srgbClr val="000000"/>
        </a:dk1>
        <a:lt1>
          <a:srgbClr val="FFFFFF"/>
        </a:lt1>
        <a:dk2>
          <a:srgbClr val="1C1C1C"/>
        </a:dk2>
        <a:lt2>
          <a:srgbClr val="969696"/>
        </a:lt2>
        <a:accent1>
          <a:srgbClr val="CDE1EB"/>
        </a:accent1>
        <a:accent2>
          <a:srgbClr val="CDEBE1"/>
        </a:accent2>
        <a:accent3>
          <a:srgbClr val="FFFFFF"/>
        </a:accent3>
        <a:accent4>
          <a:srgbClr val="000000"/>
        </a:accent4>
        <a:accent5>
          <a:srgbClr val="E3EEF3"/>
        </a:accent5>
        <a:accent6>
          <a:srgbClr val="BAD5CC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Pastel 2">
        <a:dk1>
          <a:srgbClr val="000000"/>
        </a:dk1>
        <a:lt1>
          <a:srgbClr val="FFFFFF"/>
        </a:lt1>
        <a:dk2>
          <a:srgbClr val="003300"/>
        </a:dk2>
        <a:lt2>
          <a:srgbClr val="969696"/>
        </a:lt2>
        <a:accent1>
          <a:srgbClr val="CDE1EB"/>
        </a:accent1>
        <a:accent2>
          <a:srgbClr val="CDEBE1"/>
        </a:accent2>
        <a:accent3>
          <a:srgbClr val="FFFFFF"/>
        </a:accent3>
        <a:accent4>
          <a:srgbClr val="000000"/>
        </a:accent4>
        <a:accent5>
          <a:srgbClr val="E3EEF3"/>
        </a:accent5>
        <a:accent6>
          <a:srgbClr val="BAD5CC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Pastel 3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BAD6E4"/>
        </a:accent1>
        <a:accent2>
          <a:srgbClr val="BAE4D6"/>
        </a:accent2>
        <a:accent3>
          <a:srgbClr val="FFFFFF"/>
        </a:accent3>
        <a:accent4>
          <a:srgbClr val="000000"/>
        </a:accent4>
        <a:accent5>
          <a:srgbClr val="D9E8EF"/>
        </a:accent5>
        <a:accent6>
          <a:srgbClr val="A8CFC2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mpass Pastel">
  <a:themeElements>
    <a:clrScheme name="Compass Pastel 3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BAD6E4"/>
      </a:accent1>
      <a:accent2>
        <a:srgbClr val="BAE4D6"/>
      </a:accent2>
      <a:accent3>
        <a:srgbClr val="FFFFFF"/>
      </a:accent3>
      <a:accent4>
        <a:srgbClr val="000000"/>
      </a:accent4>
      <a:accent5>
        <a:srgbClr val="D9E8EF"/>
      </a:accent5>
      <a:accent6>
        <a:srgbClr val="A8CFC2"/>
      </a:accent6>
      <a:hlink>
        <a:srgbClr val="99CC99"/>
      </a:hlink>
      <a:folHlink>
        <a:srgbClr val="336666"/>
      </a:folHlink>
    </a:clrScheme>
    <a:fontScheme name="Compass Pas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24AE9A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rgbClr val="24AE9A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Compass Pastel 1">
        <a:dk1>
          <a:srgbClr val="000000"/>
        </a:dk1>
        <a:lt1>
          <a:srgbClr val="FFFFFF"/>
        </a:lt1>
        <a:dk2>
          <a:srgbClr val="1C1C1C"/>
        </a:dk2>
        <a:lt2>
          <a:srgbClr val="969696"/>
        </a:lt2>
        <a:accent1>
          <a:srgbClr val="CDE1EB"/>
        </a:accent1>
        <a:accent2>
          <a:srgbClr val="CDEBE1"/>
        </a:accent2>
        <a:accent3>
          <a:srgbClr val="FFFFFF"/>
        </a:accent3>
        <a:accent4>
          <a:srgbClr val="000000"/>
        </a:accent4>
        <a:accent5>
          <a:srgbClr val="E3EEF3"/>
        </a:accent5>
        <a:accent6>
          <a:srgbClr val="BAD5CC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Pastel 2">
        <a:dk1>
          <a:srgbClr val="000000"/>
        </a:dk1>
        <a:lt1>
          <a:srgbClr val="FFFFFF"/>
        </a:lt1>
        <a:dk2>
          <a:srgbClr val="003300"/>
        </a:dk2>
        <a:lt2>
          <a:srgbClr val="969696"/>
        </a:lt2>
        <a:accent1>
          <a:srgbClr val="CDE1EB"/>
        </a:accent1>
        <a:accent2>
          <a:srgbClr val="CDEBE1"/>
        </a:accent2>
        <a:accent3>
          <a:srgbClr val="FFFFFF"/>
        </a:accent3>
        <a:accent4>
          <a:srgbClr val="000000"/>
        </a:accent4>
        <a:accent5>
          <a:srgbClr val="E3EEF3"/>
        </a:accent5>
        <a:accent6>
          <a:srgbClr val="BAD5CC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Pastel 3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BAD6E4"/>
        </a:accent1>
        <a:accent2>
          <a:srgbClr val="BAE4D6"/>
        </a:accent2>
        <a:accent3>
          <a:srgbClr val="FFFFFF"/>
        </a:accent3>
        <a:accent4>
          <a:srgbClr val="000000"/>
        </a:accent4>
        <a:accent5>
          <a:srgbClr val="D9E8EF"/>
        </a:accent5>
        <a:accent6>
          <a:srgbClr val="A8CFC2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mpass Pastel">
  <a:themeElements>
    <a:clrScheme name="Compass Pastel 3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BAD6E4"/>
      </a:accent1>
      <a:accent2>
        <a:srgbClr val="BAE4D6"/>
      </a:accent2>
      <a:accent3>
        <a:srgbClr val="FFFFFF"/>
      </a:accent3>
      <a:accent4>
        <a:srgbClr val="000000"/>
      </a:accent4>
      <a:accent5>
        <a:srgbClr val="D9E8EF"/>
      </a:accent5>
      <a:accent6>
        <a:srgbClr val="A8CFC2"/>
      </a:accent6>
      <a:hlink>
        <a:srgbClr val="99CC99"/>
      </a:hlink>
      <a:folHlink>
        <a:srgbClr val="336666"/>
      </a:folHlink>
    </a:clrScheme>
    <a:fontScheme name="Compass Pas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24AE9A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rgbClr val="24AE9A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Compass Pastel 1">
        <a:dk1>
          <a:srgbClr val="000000"/>
        </a:dk1>
        <a:lt1>
          <a:srgbClr val="FFFFFF"/>
        </a:lt1>
        <a:dk2>
          <a:srgbClr val="1C1C1C"/>
        </a:dk2>
        <a:lt2>
          <a:srgbClr val="969696"/>
        </a:lt2>
        <a:accent1>
          <a:srgbClr val="CDE1EB"/>
        </a:accent1>
        <a:accent2>
          <a:srgbClr val="CDEBE1"/>
        </a:accent2>
        <a:accent3>
          <a:srgbClr val="FFFFFF"/>
        </a:accent3>
        <a:accent4>
          <a:srgbClr val="000000"/>
        </a:accent4>
        <a:accent5>
          <a:srgbClr val="E3EEF3"/>
        </a:accent5>
        <a:accent6>
          <a:srgbClr val="BAD5CC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Pastel 2">
        <a:dk1>
          <a:srgbClr val="000000"/>
        </a:dk1>
        <a:lt1>
          <a:srgbClr val="FFFFFF"/>
        </a:lt1>
        <a:dk2>
          <a:srgbClr val="003300"/>
        </a:dk2>
        <a:lt2>
          <a:srgbClr val="969696"/>
        </a:lt2>
        <a:accent1>
          <a:srgbClr val="CDE1EB"/>
        </a:accent1>
        <a:accent2>
          <a:srgbClr val="CDEBE1"/>
        </a:accent2>
        <a:accent3>
          <a:srgbClr val="FFFFFF"/>
        </a:accent3>
        <a:accent4>
          <a:srgbClr val="000000"/>
        </a:accent4>
        <a:accent5>
          <a:srgbClr val="E3EEF3"/>
        </a:accent5>
        <a:accent6>
          <a:srgbClr val="BAD5CC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Pastel 3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BAD6E4"/>
        </a:accent1>
        <a:accent2>
          <a:srgbClr val="BAE4D6"/>
        </a:accent2>
        <a:accent3>
          <a:srgbClr val="FFFFFF"/>
        </a:accent3>
        <a:accent4>
          <a:srgbClr val="000000"/>
        </a:accent4>
        <a:accent5>
          <a:srgbClr val="D9E8EF"/>
        </a:accent5>
        <a:accent6>
          <a:srgbClr val="A8CFC2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mpass Pastel">
  <a:themeElements>
    <a:clrScheme name="Compass Pastel 3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BAD6E4"/>
      </a:accent1>
      <a:accent2>
        <a:srgbClr val="BAE4D6"/>
      </a:accent2>
      <a:accent3>
        <a:srgbClr val="FFFFFF"/>
      </a:accent3>
      <a:accent4>
        <a:srgbClr val="000000"/>
      </a:accent4>
      <a:accent5>
        <a:srgbClr val="D9E8EF"/>
      </a:accent5>
      <a:accent6>
        <a:srgbClr val="A8CFC2"/>
      </a:accent6>
      <a:hlink>
        <a:srgbClr val="99CC99"/>
      </a:hlink>
      <a:folHlink>
        <a:srgbClr val="336666"/>
      </a:folHlink>
    </a:clrScheme>
    <a:fontScheme name="Compass Pas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24AE9A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rgbClr val="24AE9A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Compass Pastel 1">
        <a:dk1>
          <a:srgbClr val="000000"/>
        </a:dk1>
        <a:lt1>
          <a:srgbClr val="FFFFFF"/>
        </a:lt1>
        <a:dk2>
          <a:srgbClr val="1C1C1C"/>
        </a:dk2>
        <a:lt2>
          <a:srgbClr val="969696"/>
        </a:lt2>
        <a:accent1>
          <a:srgbClr val="CDE1EB"/>
        </a:accent1>
        <a:accent2>
          <a:srgbClr val="CDEBE1"/>
        </a:accent2>
        <a:accent3>
          <a:srgbClr val="FFFFFF"/>
        </a:accent3>
        <a:accent4>
          <a:srgbClr val="000000"/>
        </a:accent4>
        <a:accent5>
          <a:srgbClr val="E3EEF3"/>
        </a:accent5>
        <a:accent6>
          <a:srgbClr val="BAD5CC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Pastel 2">
        <a:dk1>
          <a:srgbClr val="000000"/>
        </a:dk1>
        <a:lt1>
          <a:srgbClr val="FFFFFF"/>
        </a:lt1>
        <a:dk2>
          <a:srgbClr val="003300"/>
        </a:dk2>
        <a:lt2>
          <a:srgbClr val="969696"/>
        </a:lt2>
        <a:accent1>
          <a:srgbClr val="CDE1EB"/>
        </a:accent1>
        <a:accent2>
          <a:srgbClr val="CDEBE1"/>
        </a:accent2>
        <a:accent3>
          <a:srgbClr val="FFFFFF"/>
        </a:accent3>
        <a:accent4>
          <a:srgbClr val="000000"/>
        </a:accent4>
        <a:accent5>
          <a:srgbClr val="E3EEF3"/>
        </a:accent5>
        <a:accent6>
          <a:srgbClr val="BAD5CC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Pastel 3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BAD6E4"/>
        </a:accent1>
        <a:accent2>
          <a:srgbClr val="BAE4D6"/>
        </a:accent2>
        <a:accent3>
          <a:srgbClr val="FFFFFF"/>
        </a:accent3>
        <a:accent4>
          <a:srgbClr val="000000"/>
        </a:accent4>
        <a:accent5>
          <a:srgbClr val="D9E8EF"/>
        </a:accent5>
        <a:accent6>
          <a:srgbClr val="A8CFC2"/>
        </a:accent6>
        <a:hlink>
          <a:srgbClr val="99CC99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FFFFFF"/>
      </a:accent1>
      <a:accent2>
        <a:srgbClr val="C0C0C0"/>
      </a:accent2>
      <a:accent3>
        <a:srgbClr val="FFFFFF"/>
      </a:accent3>
      <a:accent4>
        <a:srgbClr val="000000"/>
      </a:accent4>
      <a:accent5>
        <a:srgbClr val="FFFFFF"/>
      </a:accent5>
      <a:accent6>
        <a:srgbClr val="AEAEAE"/>
      </a:accent6>
      <a:hlink>
        <a:srgbClr val="80808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18754</TotalTime>
  <Words>1396</Words>
  <Application>Microsoft Office PowerPoint</Application>
  <PresentationFormat>Widescreen</PresentationFormat>
  <Paragraphs>367</Paragraphs>
  <Slides>15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4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7" baseType="lpstr">
      <vt:lpstr>Sansation Bold</vt:lpstr>
      <vt:lpstr>Wingdings 2</vt:lpstr>
      <vt:lpstr>Wingdings</vt:lpstr>
      <vt:lpstr>Arial</vt:lpstr>
      <vt:lpstr>Times New Roman</vt:lpstr>
      <vt:lpstr>Wingdings 3</vt:lpstr>
      <vt:lpstr>ヒラギノ角ゴ Pro W3</vt:lpstr>
      <vt:lpstr>Compass Pastel</vt:lpstr>
      <vt:lpstr>1_Compass Pastel</vt:lpstr>
      <vt:lpstr>2_Compass Pastel</vt:lpstr>
      <vt:lpstr>3_Compass Pastel</vt:lpstr>
      <vt:lpstr>Chart</vt:lpstr>
      <vt:lpstr>Apresentação do PowerPoint</vt:lpstr>
      <vt:lpstr>Agenda</vt:lpstr>
      <vt:lpstr>Apresentação do PowerPoint</vt:lpstr>
      <vt:lpstr>O objetivo do projeto é contribuir para a discussão dos determinantes de crescimento dos custo de saúde suplementar no Brasil </vt:lpstr>
      <vt:lpstr>Apresentação do PowerPoint</vt:lpstr>
      <vt:lpstr>O aumento do gasto total de saúde suplementar é função da variação dos seus determinantes primários e seus efeitos combinados</vt:lpstr>
      <vt:lpstr>A valores constantes de 2017, a frequência de uso respondeu por 70% da variação do custo total — a variação de custo unitário teve impacto nulo</vt:lpstr>
      <vt:lpstr>O aumento da frequência de uso dos beneficiários foi de 6,97 eventos por ano – correspondente a 33% de crescimento entre 2012 e 2017</vt:lpstr>
      <vt:lpstr>Os custos unitários de serviços de saúde tiveram aumento real de 0,9% ao ano — internações tiveram aumento real de 3,4% ao ano</vt:lpstr>
      <vt:lpstr>A receita por saída hospitalar corresponde ao preço unitário médio pago pelas operadoras por evento de internação aos hospitais</vt:lpstr>
      <vt:lpstr>Estimamos que no mínimo 30% dos custos hospitalares foram de serviços prestados na rede própria das operadoras</vt:lpstr>
      <vt:lpstr>Os custos unitários de serviços de saúde cresceram à taxa de 7,4% ao ano nos últimos 5 anos — próxima à inflação do período e inferior aos demais indicadores divulgados no setor</vt:lpstr>
      <vt:lpstr>Os indicadores atuais do setor de saúde podem ser divididos em três categorias conforme seu escopo de apuração e resultados</vt:lpstr>
      <vt:lpstr>Apresentação do PowerPoint</vt:lpstr>
      <vt:lpstr>Conclusões e principais mensagens</vt:lpstr>
    </vt:vector>
  </TitlesOfParts>
  <Manager>Marilia e Sonia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300</dc:title>
  <dc:creator>Coelho</dc:creator>
  <cp:lastModifiedBy>Evelyn Tiburzio</cp:lastModifiedBy>
  <cp:revision>4398</cp:revision>
  <cp:lastPrinted>2018-08-27T16:04:26Z</cp:lastPrinted>
  <dcterms:created xsi:type="dcterms:W3CDTF">2005-10-23T16:39:18Z</dcterms:created>
  <dcterms:modified xsi:type="dcterms:W3CDTF">2018-11-12T17:22:43Z</dcterms:modified>
</cp:coreProperties>
</file>