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41"/>
  </p:notesMasterIdLst>
  <p:sldIdLst>
    <p:sldId id="294" r:id="rId2"/>
    <p:sldId id="320" r:id="rId3"/>
    <p:sldId id="348" r:id="rId4"/>
    <p:sldId id="349" r:id="rId5"/>
    <p:sldId id="350" r:id="rId6"/>
    <p:sldId id="351" r:id="rId7"/>
    <p:sldId id="270" r:id="rId8"/>
    <p:sldId id="353" r:id="rId9"/>
    <p:sldId id="354" r:id="rId10"/>
    <p:sldId id="306" r:id="rId11"/>
    <p:sldId id="307" r:id="rId12"/>
    <p:sldId id="355" r:id="rId13"/>
    <p:sldId id="356" r:id="rId14"/>
    <p:sldId id="323" r:id="rId15"/>
    <p:sldId id="302" r:id="rId16"/>
    <p:sldId id="357" r:id="rId17"/>
    <p:sldId id="358" r:id="rId18"/>
    <p:sldId id="359" r:id="rId19"/>
    <p:sldId id="360" r:id="rId20"/>
    <p:sldId id="378" r:id="rId21"/>
    <p:sldId id="334" r:id="rId22"/>
    <p:sldId id="366" r:id="rId23"/>
    <p:sldId id="280" r:id="rId24"/>
    <p:sldId id="368" r:id="rId25"/>
    <p:sldId id="369" r:id="rId26"/>
    <p:sldId id="330" r:id="rId27"/>
    <p:sldId id="361" r:id="rId28"/>
    <p:sldId id="379" r:id="rId29"/>
    <p:sldId id="382" r:id="rId30"/>
    <p:sldId id="383" r:id="rId31"/>
    <p:sldId id="363" r:id="rId32"/>
    <p:sldId id="364" r:id="rId33"/>
    <p:sldId id="371" r:id="rId34"/>
    <p:sldId id="372" r:id="rId35"/>
    <p:sldId id="370" r:id="rId36"/>
    <p:sldId id="373" r:id="rId37"/>
    <p:sldId id="381" r:id="rId38"/>
    <p:sldId id="386" r:id="rId39"/>
    <p:sldId id="387" r:id="rId40"/>
  </p:sldIdLst>
  <p:sldSz cx="12192000" cy="6858000"/>
  <p:notesSz cx="6819900" cy="99187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428" autoAdjust="0"/>
    <p:restoredTop sz="95291" autoAdjust="0"/>
  </p:normalViewPr>
  <p:slideViewPr>
    <p:cSldViewPr>
      <p:cViewPr varScale="1">
        <p:scale>
          <a:sx n="87" d="100"/>
          <a:sy n="87" d="100"/>
        </p:scale>
        <p:origin x="2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Despesa Pública </a:t>
            </a:r>
            <a:r>
              <a:rPr lang="pt-PT" sz="14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per capita</a:t>
            </a:r>
            <a: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em Saúde</a:t>
            </a:r>
            <a:b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(EUA Dólares) - 2015</a:t>
            </a:r>
            <a:endParaRPr lang="pt-PT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Despesa Pública per capita em Saúde (Dólares)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8AA-4F30-B04B-160FB16DC65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8AA-4F30-B04B-160FB16DC6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1.811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AA-4F30-B04B-160FB16DC6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2.937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AA-4F30-B04B-160FB16DC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PT"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Folha1!$A$2:$A$3</c:f>
              <c:strCache>
                <c:ptCount val="2"/>
                <c:pt idx="0">
                  <c:v>Portugal</c:v>
                </c:pt>
                <c:pt idx="1">
                  <c:v>Média OCDE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1737</c:v>
                </c:pt>
                <c:pt idx="1">
                  <c:v>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A-4F30-B04B-160FB16D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247696"/>
        <c:axId val="361248088"/>
      </c:barChart>
      <c:catAx>
        <c:axId val="36124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361248088"/>
        <c:crosses val="autoZero"/>
        <c:auto val="1"/>
        <c:lblAlgn val="ctr"/>
        <c:lblOffset val="100"/>
        <c:noMultiLvlLbl val="0"/>
      </c:catAx>
      <c:valAx>
        <c:axId val="3612480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61247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PIB </a:t>
            </a:r>
            <a:r>
              <a:rPr lang="pt-PT" sz="1400" b="1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per capita</a:t>
            </a:r>
            <a:b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pt-PT" sz="14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(EUA Dólares) - 2015</a:t>
            </a:r>
            <a:endParaRPr lang="pt-PT" sz="11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PIB per capita em Saúde (Dólares)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515-47B5-B586-752EB9DEB58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515-47B5-B586-752EB9DEB5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30.658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5-47B5-B586-752EB9DEB5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42.162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15-47B5-B586-752EB9DEB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>
                  <a:defRPr lang="pt-PT" sz="12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Folha1!$A$2:$A$3</c:f>
              <c:strCache>
                <c:ptCount val="2"/>
                <c:pt idx="0">
                  <c:v>Portugal</c:v>
                </c:pt>
                <c:pt idx="1">
                  <c:v>Média OCDE</c:v>
                </c:pt>
              </c:strCache>
            </c:strRef>
          </c:cat>
          <c:val>
            <c:numRef>
              <c:f>Folha1!$B$2:$B$3</c:f>
              <c:numCache>
                <c:formatCode>#,##0</c:formatCode>
                <c:ptCount val="2"/>
                <c:pt idx="0">
                  <c:v>29186</c:v>
                </c:pt>
                <c:pt idx="1">
                  <c:v>40084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15-47B5-B586-752EB9DEB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248872"/>
        <c:axId val="361249264"/>
      </c:barChart>
      <c:catAx>
        <c:axId val="361248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361249264"/>
        <c:crosses val="autoZero"/>
        <c:auto val="1"/>
        <c:lblAlgn val="ctr"/>
        <c:lblOffset val="100"/>
        <c:noMultiLvlLbl val="0"/>
      </c:catAx>
      <c:valAx>
        <c:axId val="3612492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61248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59317-83C3-4FB1-8859-C395CCDF3772}" type="doc">
      <dgm:prSet loTypeId="urn:microsoft.com/office/officeart/2005/8/layout/radial6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40334913-650D-4470-B49C-159F986F68A6}">
      <dgm:prSet phldrT="[Texto]"/>
      <dgm:spPr/>
      <dgm:t>
        <a:bodyPr/>
        <a:lstStyle/>
        <a:p>
          <a:pPr algn="ctr"/>
          <a:r>
            <a:rPr lang="pt-PT" dirty="0"/>
            <a:t>Satisfação do Cliente</a:t>
          </a:r>
        </a:p>
      </dgm:t>
    </dgm:pt>
    <dgm:pt modelId="{BF2A31A9-04DD-4CB2-A0D4-73070565A665}" type="parTrans" cxnId="{D7288C43-00DC-4036-8BA4-D38EA4CBACE4}">
      <dgm:prSet/>
      <dgm:spPr/>
      <dgm:t>
        <a:bodyPr/>
        <a:lstStyle/>
        <a:p>
          <a:pPr algn="ctr"/>
          <a:endParaRPr lang="pt-PT"/>
        </a:p>
      </dgm:t>
    </dgm:pt>
    <dgm:pt modelId="{8C2E93BE-2888-41CA-A94B-CE654AE4E18C}" type="sibTrans" cxnId="{D7288C43-00DC-4036-8BA4-D38EA4CBACE4}">
      <dgm:prSet/>
      <dgm:spPr/>
      <dgm:t>
        <a:bodyPr/>
        <a:lstStyle/>
        <a:p>
          <a:pPr algn="ctr"/>
          <a:endParaRPr lang="pt-PT"/>
        </a:p>
      </dgm:t>
    </dgm:pt>
    <dgm:pt modelId="{1B000E61-3563-46E7-B262-7532CBE5FBD4}">
      <dgm:prSet phldrT="[Texto]"/>
      <dgm:spPr/>
      <dgm:t>
        <a:bodyPr/>
        <a:lstStyle/>
        <a:p>
          <a:pPr algn="ctr"/>
          <a:r>
            <a:rPr lang="pt-PT" dirty="0"/>
            <a:t>Reputação</a:t>
          </a:r>
        </a:p>
      </dgm:t>
    </dgm:pt>
    <dgm:pt modelId="{9F988FB5-499B-4327-8010-668D3FD2E9EC}" type="parTrans" cxnId="{DD30B503-CA9F-44BB-910D-F17A03695D1C}">
      <dgm:prSet/>
      <dgm:spPr/>
      <dgm:t>
        <a:bodyPr/>
        <a:lstStyle/>
        <a:p>
          <a:pPr algn="ctr"/>
          <a:endParaRPr lang="pt-PT"/>
        </a:p>
      </dgm:t>
    </dgm:pt>
    <dgm:pt modelId="{87E321C2-EE2D-4F90-9B84-CB7D968F2F6B}" type="sibTrans" cxnId="{DD30B503-CA9F-44BB-910D-F17A03695D1C}">
      <dgm:prSet/>
      <dgm:spPr/>
      <dgm:t>
        <a:bodyPr/>
        <a:lstStyle/>
        <a:p>
          <a:pPr algn="ctr"/>
          <a:endParaRPr lang="pt-PT"/>
        </a:p>
      </dgm:t>
    </dgm:pt>
    <dgm:pt modelId="{29FDF956-6BC7-41A8-BE05-D4C4A8733B3C}">
      <dgm:prSet phldrT="[Texto]"/>
      <dgm:spPr/>
      <dgm:t>
        <a:bodyPr/>
        <a:lstStyle/>
        <a:p>
          <a:pPr algn="ctr"/>
          <a:r>
            <a:rPr lang="pt-PT" dirty="0"/>
            <a:t>Excelência Clínica</a:t>
          </a:r>
        </a:p>
      </dgm:t>
    </dgm:pt>
    <dgm:pt modelId="{BB8C54BD-8FFB-486E-A26B-3D811BCF14D6}" type="parTrans" cxnId="{6671C105-EEBA-4595-AFD5-74473C6E5B5E}">
      <dgm:prSet/>
      <dgm:spPr/>
      <dgm:t>
        <a:bodyPr/>
        <a:lstStyle/>
        <a:p>
          <a:pPr algn="ctr"/>
          <a:endParaRPr lang="pt-PT"/>
        </a:p>
      </dgm:t>
    </dgm:pt>
    <dgm:pt modelId="{EC995C37-A010-4EF2-81F0-F031B7EC3474}" type="sibTrans" cxnId="{6671C105-EEBA-4595-AFD5-74473C6E5B5E}">
      <dgm:prSet/>
      <dgm:spPr/>
      <dgm:t>
        <a:bodyPr/>
        <a:lstStyle/>
        <a:p>
          <a:pPr algn="ctr"/>
          <a:endParaRPr lang="pt-PT"/>
        </a:p>
      </dgm:t>
    </dgm:pt>
    <dgm:pt modelId="{5908AA6F-B135-4180-A24D-ECC164F63347}">
      <dgm:prSet phldrT="[Texto]"/>
      <dgm:spPr/>
      <dgm:t>
        <a:bodyPr/>
        <a:lstStyle/>
        <a:p>
          <a:pPr algn="ctr"/>
          <a:r>
            <a:rPr lang="pt-PT" dirty="0"/>
            <a:t>Tecnologia e Inovação</a:t>
          </a:r>
        </a:p>
      </dgm:t>
    </dgm:pt>
    <dgm:pt modelId="{25BA07BB-1C86-422C-B38D-879688893C26}" type="parTrans" cxnId="{13E1D502-77B9-4964-BDC7-6AB7D708042B}">
      <dgm:prSet/>
      <dgm:spPr/>
      <dgm:t>
        <a:bodyPr/>
        <a:lstStyle/>
        <a:p>
          <a:pPr algn="ctr"/>
          <a:endParaRPr lang="pt-PT"/>
        </a:p>
      </dgm:t>
    </dgm:pt>
    <dgm:pt modelId="{7CBCD24A-BAB9-4E78-9F25-E61761D75A4A}" type="sibTrans" cxnId="{13E1D502-77B9-4964-BDC7-6AB7D708042B}">
      <dgm:prSet/>
      <dgm:spPr/>
      <dgm:t>
        <a:bodyPr/>
        <a:lstStyle/>
        <a:p>
          <a:pPr algn="ctr"/>
          <a:endParaRPr lang="pt-PT"/>
        </a:p>
      </dgm:t>
    </dgm:pt>
    <dgm:pt modelId="{471225DF-C955-4602-AF99-04B7053A9ED5}">
      <dgm:prSet phldrT="[Texto]"/>
      <dgm:spPr/>
      <dgm:t>
        <a:bodyPr/>
        <a:lstStyle/>
        <a:p>
          <a:pPr algn="ctr"/>
          <a:r>
            <a:rPr lang="pt-PT" dirty="0"/>
            <a:t>Preço</a:t>
          </a:r>
        </a:p>
      </dgm:t>
    </dgm:pt>
    <dgm:pt modelId="{A2FBE902-0984-43A8-ADAD-13A188E0D70F}" type="parTrans" cxnId="{36A4C073-58F5-460B-9E4F-227D0512174A}">
      <dgm:prSet/>
      <dgm:spPr/>
      <dgm:t>
        <a:bodyPr/>
        <a:lstStyle/>
        <a:p>
          <a:pPr algn="ctr"/>
          <a:endParaRPr lang="pt-PT"/>
        </a:p>
      </dgm:t>
    </dgm:pt>
    <dgm:pt modelId="{1F1D920F-7EBA-43DC-8B6B-0B454FF29464}" type="sibTrans" cxnId="{36A4C073-58F5-460B-9E4F-227D0512174A}">
      <dgm:prSet/>
      <dgm:spPr/>
      <dgm:t>
        <a:bodyPr/>
        <a:lstStyle/>
        <a:p>
          <a:pPr algn="ctr"/>
          <a:endParaRPr lang="pt-PT"/>
        </a:p>
      </dgm:t>
    </dgm:pt>
    <dgm:pt modelId="{DA1655B5-1BB6-4A04-80A2-F3558F9819BF}">
      <dgm:prSet phldrT="[Texto]"/>
      <dgm:spPr/>
      <dgm:t>
        <a:bodyPr/>
        <a:lstStyle/>
        <a:p>
          <a:pPr algn="ctr"/>
          <a:r>
            <a:rPr lang="pt-PT" dirty="0"/>
            <a:t>Acesso</a:t>
          </a:r>
        </a:p>
      </dgm:t>
    </dgm:pt>
    <dgm:pt modelId="{5D270CF5-A7E8-4353-96B9-90A08E053D6B}" type="parTrans" cxnId="{CACA4BD4-157E-406E-A579-9277CF003A51}">
      <dgm:prSet/>
      <dgm:spPr/>
      <dgm:t>
        <a:bodyPr/>
        <a:lstStyle/>
        <a:p>
          <a:pPr algn="ctr"/>
          <a:endParaRPr lang="pt-PT"/>
        </a:p>
      </dgm:t>
    </dgm:pt>
    <dgm:pt modelId="{237FD30A-FC8F-4E81-AFEB-429128792866}" type="sibTrans" cxnId="{CACA4BD4-157E-406E-A579-9277CF003A51}">
      <dgm:prSet/>
      <dgm:spPr/>
      <dgm:t>
        <a:bodyPr/>
        <a:lstStyle/>
        <a:p>
          <a:pPr algn="ctr"/>
          <a:endParaRPr lang="pt-PT"/>
        </a:p>
      </dgm:t>
    </dgm:pt>
    <dgm:pt modelId="{A20A6010-1DAD-4A1A-8803-4F01058A393A}" type="pres">
      <dgm:prSet presAssocID="{56959317-83C3-4FB1-8859-C395CCDF37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6DA0-EB9D-4158-9BB3-7E6C54D6FA92}" type="pres">
      <dgm:prSet presAssocID="{40334913-650D-4470-B49C-159F986F68A6}" presName="centerShape" presStyleLbl="node0" presStyleIdx="0" presStyleCnt="1"/>
      <dgm:spPr/>
    </dgm:pt>
    <dgm:pt modelId="{D0CECAA3-4CE9-480E-A259-2E02DDC41E75}" type="pres">
      <dgm:prSet presAssocID="{1B000E61-3563-46E7-B262-7532CBE5FBD4}" presName="node" presStyleLbl="node1" presStyleIdx="0" presStyleCnt="5">
        <dgm:presLayoutVars>
          <dgm:bulletEnabled val="1"/>
        </dgm:presLayoutVars>
      </dgm:prSet>
      <dgm:spPr/>
    </dgm:pt>
    <dgm:pt modelId="{34574A37-0402-47C6-8E87-D1E4118E1935}" type="pres">
      <dgm:prSet presAssocID="{1B000E61-3563-46E7-B262-7532CBE5FBD4}" presName="dummy" presStyleCnt="0"/>
      <dgm:spPr/>
    </dgm:pt>
    <dgm:pt modelId="{553915C9-2F14-493E-B66E-3A3EDCFD57F3}" type="pres">
      <dgm:prSet presAssocID="{87E321C2-EE2D-4F90-9B84-CB7D968F2F6B}" presName="sibTrans" presStyleLbl="sibTrans2D1" presStyleIdx="0" presStyleCnt="5"/>
      <dgm:spPr/>
    </dgm:pt>
    <dgm:pt modelId="{D7F5E976-A108-4B7B-8A7B-123FBB6AB30B}" type="pres">
      <dgm:prSet presAssocID="{29FDF956-6BC7-41A8-BE05-D4C4A8733B3C}" presName="node" presStyleLbl="node1" presStyleIdx="1" presStyleCnt="5">
        <dgm:presLayoutVars>
          <dgm:bulletEnabled val="1"/>
        </dgm:presLayoutVars>
      </dgm:prSet>
      <dgm:spPr/>
    </dgm:pt>
    <dgm:pt modelId="{7443E864-454E-4708-BC2D-BC2A6F90AFD3}" type="pres">
      <dgm:prSet presAssocID="{29FDF956-6BC7-41A8-BE05-D4C4A8733B3C}" presName="dummy" presStyleCnt="0"/>
      <dgm:spPr/>
    </dgm:pt>
    <dgm:pt modelId="{17779ED6-CAC5-42E2-803B-16C0E99FA863}" type="pres">
      <dgm:prSet presAssocID="{EC995C37-A010-4EF2-81F0-F031B7EC3474}" presName="sibTrans" presStyleLbl="sibTrans2D1" presStyleIdx="1" presStyleCnt="5"/>
      <dgm:spPr/>
    </dgm:pt>
    <dgm:pt modelId="{D3B6C1CE-88B8-4233-AFC3-3C0FCF7F9BF6}" type="pres">
      <dgm:prSet presAssocID="{5908AA6F-B135-4180-A24D-ECC164F63347}" presName="node" presStyleLbl="node1" presStyleIdx="2" presStyleCnt="5">
        <dgm:presLayoutVars>
          <dgm:bulletEnabled val="1"/>
        </dgm:presLayoutVars>
      </dgm:prSet>
      <dgm:spPr/>
    </dgm:pt>
    <dgm:pt modelId="{44A3D0CF-6831-467E-B455-E34ABF1125F3}" type="pres">
      <dgm:prSet presAssocID="{5908AA6F-B135-4180-A24D-ECC164F63347}" presName="dummy" presStyleCnt="0"/>
      <dgm:spPr/>
    </dgm:pt>
    <dgm:pt modelId="{891F6E72-79BD-4691-9DEE-F63FCDE30D26}" type="pres">
      <dgm:prSet presAssocID="{7CBCD24A-BAB9-4E78-9F25-E61761D75A4A}" presName="sibTrans" presStyleLbl="sibTrans2D1" presStyleIdx="2" presStyleCnt="5"/>
      <dgm:spPr/>
    </dgm:pt>
    <dgm:pt modelId="{4B84EF23-1F3B-45AF-8F98-12E23D983215}" type="pres">
      <dgm:prSet presAssocID="{471225DF-C955-4602-AF99-04B7053A9ED5}" presName="node" presStyleLbl="node1" presStyleIdx="3" presStyleCnt="5">
        <dgm:presLayoutVars>
          <dgm:bulletEnabled val="1"/>
        </dgm:presLayoutVars>
      </dgm:prSet>
      <dgm:spPr/>
    </dgm:pt>
    <dgm:pt modelId="{A1C215EE-EADC-4ED9-BD9E-3908867D276C}" type="pres">
      <dgm:prSet presAssocID="{471225DF-C955-4602-AF99-04B7053A9ED5}" presName="dummy" presStyleCnt="0"/>
      <dgm:spPr/>
    </dgm:pt>
    <dgm:pt modelId="{C41CBA16-CC7E-497B-ABDB-883D756EDDD6}" type="pres">
      <dgm:prSet presAssocID="{1F1D920F-7EBA-43DC-8B6B-0B454FF29464}" presName="sibTrans" presStyleLbl="sibTrans2D1" presStyleIdx="3" presStyleCnt="5"/>
      <dgm:spPr/>
    </dgm:pt>
    <dgm:pt modelId="{CDAFB16A-CE12-4712-BCDF-A7000A016257}" type="pres">
      <dgm:prSet presAssocID="{DA1655B5-1BB6-4A04-80A2-F3558F9819BF}" presName="node" presStyleLbl="node1" presStyleIdx="4" presStyleCnt="5">
        <dgm:presLayoutVars>
          <dgm:bulletEnabled val="1"/>
        </dgm:presLayoutVars>
      </dgm:prSet>
      <dgm:spPr/>
    </dgm:pt>
    <dgm:pt modelId="{48072323-D854-4CA0-9902-39EAE008A72E}" type="pres">
      <dgm:prSet presAssocID="{DA1655B5-1BB6-4A04-80A2-F3558F9819BF}" presName="dummy" presStyleCnt="0"/>
      <dgm:spPr/>
    </dgm:pt>
    <dgm:pt modelId="{21436C2B-CF3F-4EC5-BE5B-E762D1BA7BC4}" type="pres">
      <dgm:prSet presAssocID="{237FD30A-FC8F-4E81-AFEB-429128792866}" presName="sibTrans" presStyleLbl="sibTrans2D1" presStyleIdx="4" presStyleCnt="5"/>
      <dgm:spPr/>
    </dgm:pt>
  </dgm:ptLst>
  <dgm:cxnLst>
    <dgm:cxn modelId="{13E1D502-77B9-4964-BDC7-6AB7D708042B}" srcId="{40334913-650D-4470-B49C-159F986F68A6}" destId="{5908AA6F-B135-4180-A24D-ECC164F63347}" srcOrd="2" destOrd="0" parTransId="{25BA07BB-1C86-422C-B38D-879688893C26}" sibTransId="{7CBCD24A-BAB9-4E78-9F25-E61761D75A4A}"/>
    <dgm:cxn modelId="{DD30B503-CA9F-44BB-910D-F17A03695D1C}" srcId="{40334913-650D-4470-B49C-159F986F68A6}" destId="{1B000E61-3563-46E7-B262-7532CBE5FBD4}" srcOrd="0" destOrd="0" parTransId="{9F988FB5-499B-4327-8010-668D3FD2E9EC}" sibTransId="{87E321C2-EE2D-4F90-9B84-CB7D968F2F6B}"/>
    <dgm:cxn modelId="{78BF5205-4D47-4967-AD0E-93ED89AF4A99}" type="presOf" srcId="{1F1D920F-7EBA-43DC-8B6B-0B454FF29464}" destId="{C41CBA16-CC7E-497B-ABDB-883D756EDDD6}" srcOrd="0" destOrd="0" presId="urn:microsoft.com/office/officeart/2005/8/layout/radial6"/>
    <dgm:cxn modelId="{6671C105-EEBA-4595-AFD5-74473C6E5B5E}" srcId="{40334913-650D-4470-B49C-159F986F68A6}" destId="{29FDF956-6BC7-41A8-BE05-D4C4A8733B3C}" srcOrd="1" destOrd="0" parTransId="{BB8C54BD-8FFB-486E-A26B-3D811BCF14D6}" sibTransId="{EC995C37-A010-4EF2-81F0-F031B7EC3474}"/>
    <dgm:cxn modelId="{2EA0F913-1A29-4D69-B29B-C91C356609BC}" type="presOf" srcId="{1B000E61-3563-46E7-B262-7532CBE5FBD4}" destId="{D0CECAA3-4CE9-480E-A259-2E02DDC41E75}" srcOrd="0" destOrd="0" presId="urn:microsoft.com/office/officeart/2005/8/layout/radial6"/>
    <dgm:cxn modelId="{FDA76F1C-6D9A-41CF-8F9D-3C669B998824}" type="presOf" srcId="{DA1655B5-1BB6-4A04-80A2-F3558F9819BF}" destId="{CDAFB16A-CE12-4712-BCDF-A7000A016257}" srcOrd="0" destOrd="0" presId="urn:microsoft.com/office/officeart/2005/8/layout/radial6"/>
    <dgm:cxn modelId="{483DFD1C-C30B-4A2F-8793-951285035E6F}" type="presOf" srcId="{5908AA6F-B135-4180-A24D-ECC164F63347}" destId="{D3B6C1CE-88B8-4233-AFC3-3C0FCF7F9BF6}" srcOrd="0" destOrd="0" presId="urn:microsoft.com/office/officeart/2005/8/layout/radial6"/>
    <dgm:cxn modelId="{5602482A-8CDC-4EEB-8BED-ED56D66F047E}" type="presOf" srcId="{471225DF-C955-4602-AF99-04B7053A9ED5}" destId="{4B84EF23-1F3B-45AF-8F98-12E23D983215}" srcOrd="0" destOrd="0" presId="urn:microsoft.com/office/officeart/2005/8/layout/radial6"/>
    <dgm:cxn modelId="{58D13236-63D9-48D3-9275-8A4922567176}" type="presOf" srcId="{29FDF956-6BC7-41A8-BE05-D4C4A8733B3C}" destId="{D7F5E976-A108-4B7B-8A7B-123FBB6AB30B}" srcOrd="0" destOrd="0" presId="urn:microsoft.com/office/officeart/2005/8/layout/radial6"/>
    <dgm:cxn modelId="{D7288C43-00DC-4036-8BA4-D38EA4CBACE4}" srcId="{56959317-83C3-4FB1-8859-C395CCDF3772}" destId="{40334913-650D-4470-B49C-159F986F68A6}" srcOrd="0" destOrd="0" parTransId="{BF2A31A9-04DD-4CB2-A0D4-73070565A665}" sibTransId="{8C2E93BE-2888-41CA-A94B-CE654AE4E18C}"/>
    <dgm:cxn modelId="{36A4C073-58F5-460B-9E4F-227D0512174A}" srcId="{40334913-650D-4470-B49C-159F986F68A6}" destId="{471225DF-C955-4602-AF99-04B7053A9ED5}" srcOrd="3" destOrd="0" parTransId="{A2FBE902-0984-43A8-ADAD-13A188E0D70F}" sibTransId="{1F1D920F-7EBA-43DC-8B6B-0B454FF29464}"/>
    <dgm:cxn modelId="{F7E1DA78-FF84-446E-A852-3A75B843FFE4}" type="presOf" srcId="{40334913-650D-4470-B49C-159F986F68A6}" destId="{ED726DA0-EB9D-4158-9BB3-7E6C54D6FA92}" srcOrd="0" destOrd="0" presId="urn:microsoft.com/office/officeart/2005/8/layout/radial6"/>
    <dgm:cxn modelId="{2AFF468B-20BE-4A07-9B30-95817D212AFB}" type="presOf" srcId="{56959317-83C3-4FB1-8859-C395CCDF3772}" destId="{A20A6010-1DAD-4A1A-8803-4F01058A393A}" srcOrd="0" destOrd="0" presId="urn:microsoft.com/office/officeart/2005/8/layout/radial6"/>
    <dgm:cxn modelId="{ED47AA95-365F-4981-82B9-DC1BD8BD079E}" type="presOf" srcId="{237FD30A-FC8F-4E81-AFEB-429128792866}" destId="{21436C2B-CF3F-4EC5-BE5B-E762D1BA7BC4}" srcOrd="0" destOrd="0" presId="urn:microsoft.com/office/officeart/2005/8/layout/radial6"/>
    <dgm:cxn modelId="{4ACE3CA3-4FD8-4232-A814-B53ED8583D66}" type="presOf" srcId="{87E321C2-EE2D-4F90-9B84-CB7D968F2F6B}" destId="{553915C9-2F14-493E-B66E-3A3EDCFD57F3}" srcOrd="0" destOrd="0" presId="urn:microsoft.com/office/officeart/2005/8/layout/radial6"/>
    <dgm:cxn modelId="{CACA4BD4-157E-406E-A579-9277CF003A51}" srcId="{40334913-650D-4470-B49C-159F986F68A6}" destId="{DA1655B5-1BB6-4A04-80A2-F3558F9819BF}" srcOrd="4" destOrd="0" parTransId="{5D270CF5-A7E8-4353-96B9-90A08E053D6B}" sibTransId="{237FD30A-FC8F-4E81-AFEB-429128792866}"/>
    <dgm:cxn modelId="{9969E7EB-F845-45C2-A308-F761FC8B657E}" type="presOf" srcId="{EC995C37-A010-4EF2-81F0-F031B7EC3474}" destId="{17779ED6-CAC5-42E2-803B-16C0E99FA863}" srcOrd="0" destOrd="0" presId="urn:microsoft.com/office/officeart/2005/8/layout/radial6"/>
    <dgm:cxn modelId="{5D1BA3EE-A76D-4B44-9C4E-B9AF72FEF203}" type="presOf" srcId="{7CBCD24A-BAB9-4E78-9F25-E61761D75A4A}" destId="{891F6E72-79BD-4691-9DEE-F63FCDE30D26}" srcOrd="0" destOrd="0" presId="urn:microsoft.com/office/officeart/2005/8/layout/radial6"/>
    <dgm:cxn modelId="{30E5A94A-D3F1-40B8-BC71-10310FBD7243}" type="presParOf" srcId="{A20A6010-1DAD-4A1A-8803-4F01058A393A}" destId="{ED726DA0-EB9D-4158-9BB3-7E6C54D6FA92}" srcOrd="0" destOrd="0" presId="urn:microsoft.com/office/officeart/2005/8/layout/radial6"/>
    <dgm:cxn modelId="{5B22F9A5-9A3C-4111-8AD5-6E3C46C1ACDB}" type="presParOf" srcId="{A20A6010-1DAD-4A1A-8803-4F01058A393A}" destId="{D0CECAA3-4CE9-480E-A259-2E02DDC41E75}" srcOrd="1" destOrd="0" presId="urn:microsoft.com/office/officeart/2005/8/layout/radial6"/>
    <dgm:cxn modelId="{D9506B7E-A324-4E66-8AE5-682618625BA5}" type="presParOf" srcId="{A20A6010-1DAD-4A1A-8803-4F01058A393A}" destId="{34574A37-0402-47C6-8E87-D1E4118E1935}" srcOrd="2" destOrd="0" presId="urn:microsoft.com/office/officeart/2005/8/layout/radial6"/>
    <dgm:cxn modelId="{D0B27A6C-6186-4167-9921-248FF5546F71}" type="presParOf" srcId="{A20A6010-1DAD-4A1A-8803-4F01058A393A}" destId="{553915C9-2F14-493E-B66E-3A3EDCFD57F3}" srcOrd="3" destOrd="0" presId="urn:microsoft.com/office/officeart/2005/8/layout/radial6"/>
    <dgm:cxn modelId="{5DF172D2-F253-4781-A3DA-19870FD709EA}" type="presParOf" srcId="{A20A6010-1DAD-4A1A-8803-4F01058A393A}" destId="{D7F5E976-A108-4B7B-8A7B-123FBB6AB30B}" srcOrd="4" destOrd="0" presId="urn:microsoft.com/office/officeart/2005/8/layout/radial6"/>
    <dgm:cxn modelId="{BEE7F07D-CB18-477E-8215-3E70F8A751A7}" type="presParOf" srcId="{A20A6010-1DAD-4A1A-8803-4F01058A393A}" destId="{7443E864-454E-4708-BC2D-BC2A6F90AFD3}" srcOrd="5" destOrd="0" presId="urn:microsoft.com/office/officeart/2005/8/layout/radial6"/>
    <dgm:cxn modelId="{DB26FFFD-D54B-4E0B-A25E-0C67C20332E1}" type="presParOf" srcId="{A20A6010-1DAD-4A1A-8803-4F01058A393A}" destId="{17779ED6-CAC5-42E2-803B-16C0E99FA863}" srcOrd="6" destOrd="0" presId="urn:microsoft.com/office/officeart/2005/8/layout/radial6"/>
    <dgm:cxn modelId="{01E06A7B-4E1B-48D9-9C6C-39D5CFE45DC1}" type="presParOf" srcId="{A20A6010-1DAD-4A1A-8803-4F01058A393A}" destId="{D3B6C1CE-88B8-4233-AFC3-3C0FCF7F9BF6}" srcOrd="7" destOrd="0" presId="urn:microsoft.com/office/officeart/2005/8/layout/radial6"/>
    <dgm:cxn modelId="{31FA22FC-5E12-48EA-A2F4-19EC0EE57B74}" type="presParOf" srcId="{A20A6010-1DAD-4A1A-8803-4F01058A393A}" destId="{44A3D0CF-6831-467E-B455-E34ABF1125F3}" srcOrd="8" destOrd="0" presId="urn:microsoft.com/office/officeart/2005/8/layout/radial6"/>
    <dgm:cxn modelId="{DFAF8472-68F1-4AF1-834B-3788436A1FD7}" type="presParOf" srcId="{A20A6010-1DAD-4A1A-8803-4F01058A393A}" destId="{891F6E72-79BD-4691-9DEE-F63FCDE30D26}" srcOrd="9" destOrd="0" presId="urn:microsoft.com/office/officeart/2005/8/layout/radial6"/>
    <dgm:cxn modelId="{BFCA8722-C424-4E4A-81DD-988BF1BED753}" type="presParOf" srcId="{A20A6010-1DAD-4A1A-8803-4F01058A393A}" destId="{4B84EF23-1F3B-45AF-8F98-12E23D983215}" srcOrd="10" destOrd="0" presId="urn:microsoft.com/office/officeart/2005/8/layout/radial6"/>
    <dgm:cxn modelId="{42C230D6-C116-4D63-AB8B-FFD7D5467F09}" type="presParOf" srcId="{A20A6010-1DAD-4A1A-8803-4F01058A393A}" destId="{A1C215EE-EADC-4ED9-BD9E-3908867D276C}" srcOrd="11" destOrd="0" presId="urn:microsoft.com/office/officeart/2005/8/layout/radial6"/>
    <dgm:cxn modelId="{F487EADD-3333-4EB4-B559-6A9DD8DCB60F}" type="presParOf" srcId="{A20A6010-1DAD-4A1A-8803-4F01058A393A}" destId="{C41CBA16-CC7E-497B-ABDB-883D756EDDD6}" srcOrd="12" destOrd="0" presId="urn:microsoft.com/office/officeart/2005/8/layout/radial6"/>
    <dgm:cxn modelId="{06809C84-0113-4B4F-8C4A-C502234B4DFC}" type="presParOf" srcId="{A20A6010-1DAD-4A1A-8803-4F01058A393A}" destId="{CDAFB16A-CE12-4712-BCDF-A7000A016257}" srcOrd="13" destOrd="0" presId="urn:microsoft.com/office/officeart/2005/8/layout/radial6"/>
    <dgm:cxn modelId="{2318CDF3-4310-41C3-BD33-CB7F40A54EBF}" type="presParOf" srcId="{A20A6010-1DAD-4A1A-8803-4F01058A393A}" destId="{48072323-D854-4CA0-9902-39EAE008A72E}" srcOrd="14" destOrd="0" presId="urn:microsoft.com/office/officeart/2005/8/layout/radial6"/>
    <dgm:cxn modelId="{387985DC-9BF4-4342-A58D-C2186128E517}" type="presParOf" srcId="{A20A6010-1DAD-4A1A-8803-4F01058A393A}" destId="{21436C2B-CF3F-4EC5-BE5B-E762D1BA7BC4}" srcOrd="15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9F5E9-FA02-434E-ABB6-83E23CF88A08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802166A5-5FB6-4241-94EE-65075B8ABD5C}">
      <dgm:prSet phldrT="[Texto]"/>
      <dgm:spPr/>
      <dgm:t>
        <a:bodyPr/>
        <a:lstStyle/>
        <a:p>
          <a:r>
            <a:rPr lang="pt-PT" dirty="0"/>
            <a:t>Demografia</a:t>
          </a:r>
        </a:p>
      </dgm:t>
    </dgm:pt>
    <dgm:pt modelId="{95B1D644-3791-4FDC-8412-5FA64A72D3FF}" type="parTrans" cxnId="{ED222A51-9BEF-4A93-BCC9-1A59BBDF8891}">
      <dgm:prSet/>
      <dgm:spPr/>
      <dgm:t>
        <a:bodyPr/>
        <a:lstStyle/>
        <a:p>
          <a:endParaRPr lang="pt-PT"/>
        </a:p>
      </dgm:t>
    </dgm:pt>
    <dgm:pt modelId="{6F456570-F03E-4848-8F7B-2603CBDC020F}" type="sibTrans" cxnId="{ED222A51-9BEF-4A93-BCC9-1A59BBDF8891}">
      <dgm:prSet/>
      <dgm:spPr/>
      <dgm:t>
        <a:bodyPr/>
        <a:lstStyle/>
        <a:p>
          <a:endParaRPr lang="pt-PT"/>
        </a:p>
      </dgm:t>
    </dgm:pt>
    <dgm:pt modelId="{082BA0F1-1E42-49A8-ABFA-375C2CBF0288}">
      <dgm:prSet phldrT="[Texto]"/>
      <dgm:spPr/>
      <dgm:t>
        <a:bodyPr/>
        <a:lstStyle/>
        <a:p>
          <a:r>
            <a:rPr lang="pt-PT" dirty="0"/>
            <a:t>Informação</a:t>
          </a:r>
        </a:p>
      </dgm:t>
    </dgm:pt>
    <dgm:pt modelId="{0C56A61A-BB89-4521-8EBE-4A357F998DE4}" type="parTrans" cxnId="{32EA378E-6602-4860-BD17-17063F7D92B5}">
      <dgm:prSet/>
      <dgm:spPr/>
      <dgm:t>
        <a:bodyPr/>
        <a:lstStyle/>
        <a:p>
          <a:endParaRPr lang="pt-PT"/>
        </a:p>
      </dgm:t>
    </dgm:pt>
    <dgm:pt modelId="{2A9E1A8B-4FAB-4FB1-9EDF-907C9B110CBE}" type="sibTrans" cxnId="{32EA378E-6602-4860-BD17-17063F7D92B5}">
      <dgm:prSet/>
      <dgm:spPr/>
      <dgm:t>
        <a:bodyPr/>
        <a:lstStyle/>
        <a:p>
          <a:endParaRPr lang="pt-PT"/>
        </a:p>
      </dgm:t>
    </dgm:pt>
    <dgm:pt modelId="{6C310FCF-B46E-4125-909C-22A7CEC80FE4}">
      <dgm:prSet phldrT="[Texto]"/>
      <dgm:spPr/>
      <dgm:t>
        <a:bodyPr/>
        <a:lstStyle/>
        <a:p>
          <a:r>
            <a:rPr lang="pt-PT" dirty="0"/>
            <a:t>Valor</a:t>
          </a:r>
        </a:p>
      </dgm:t>
    </dgm:pt>
    <dgm:pt modelId="{584CFEF5-46F0-4B27-B27A-9DD65F2077A1}" type="parTrans" cxnId="{832056AF-DF41-4919-98F7-605C01E148FC}">
      <dgm:prSet/>
      <dgm:spPr/>
      <dgm:t>
        <a:bodyPr/>
        <a:lstStyle/>
        <a:p>
          <a:endParaRPr lang="pt-PT"/>
        </a:p>
      </dgm:t>
    </dgm:pt>
    <dgm:pt modelId="{B38D7F6D-55A4-4507-B553-BB3BBF9C7A07}" type="sibTrans" cxnId="{832056AF-DF41-4919-98F7-605C01E148FC}">
      <dgm:prSet/>
      <dgm:spPr/>
      <dgm:t>
        <a:bodyPr/>
        <a:lstStyle/>
        <a:p>
          <a:endParaRPr lang="pt-PT"/>
        </a:p>
      </dgm:t>
    </dgm:pt>
    <dgm:pt modelId="{EB091217-BBFD-48F8-AE70-416F520B8BBA}">
      <dgm:prSet phldrT="[Texto]"/>
      <dgm:spPr/>
      <dgm:t>
        <a:bodyPr/>
        <a:lstStyle/>
        <a:p>
          <a:r>
            <a:rPr lang="pt-PT" dirty="0"/>
            <a:t>Regulação</a:t>
          </a:r>
        </a:p>
      </dgm:t>
    </dgm:pt>
    <dgm:pt modelId="{B01FA8E1-ED69-4750-B2C6-90F6482CD56D}" type="parTrans" cxnId="{9AA260C4-62F2-4663-8D0C-3EBEFE44166C}">
      <dgm:prSet/>
      <dgm:spPr/>
      <dgm:t>
        <a:bodyPr/>
        <a:lstStyle/>
        <a:p>
          <a:endParaRPr lang="pt-PT"/>
        </a:p>
      </dgm:t>
    </dgm:pt>
    <dgm:pt modelId="{83AFCFBF-E5DD-4CB8-8ACE-9FCDD1D92B9B}" type="sibTrans" cxnId="{9AA260C4-62F2-4663-8D0C-3EBEFE44166C}">
      <dgm:prSet/>
      <dgm:spPr/>
      <dgm:t>
        <a:bodyPr/>
        <a:lstStyle/>
        <a:p>
          <a:endParaRPr lang="pt-PT"/>
        </a:p>
      </dgm:t>
    </dgm:pt>
    <dgm:pt modelId="{39163B15-B7C6-4D88-9948-D7187EE30357}">
      <dgm:prSet phldrT="[Texto]"/>
      <dgm:spPr/>
      <dgm:t>
        <a:bodyPr/>
        <a:lstStyle/>
        <a:p>
          <a:r>
            <a:rPr lang="pt-PT" dirty="0"/>
            <a:t>Cooperação</a:t>
          </a:r>
        </a:p>
      </dgm:t>
    </dgm:pt>
    <dgm:pt modelId="{56FA503E-C1FD-44F6-941E-D174B4BD26CD}" type="parTrans" cxnId="{AE2AD595-EC57-4F9F-AC3E-0F908A05E846}">
      <dgm:prSet/>
      <dgm:spPr/>
      <dgm:t>
        <a:bodyPr/>
        <a:lstStyle/>
        <a:p>
          <a:endParaRPr lang="pt-PT"/>
        </a:p>
      </dgm:t>
    </dgm:pt>
    <dgm:pt modelId="{3A1BDE64-EDE6-49B5-8056-3609DF84C663}" type="sibTrans" cxnId="{AE2AD595-EC57-4F9F-AC3E-0F908A05E846}">
      <dgm:prSet/>
      <dgm:spPr/>
      <dgm:t>
        <a:bodyPr/>
        <a:lstStyle/>
        <a:p>
          <a:endParaRPr lang="pt-PT"/>
        </a:p>
      </dgm:t>
    </dgm:pt>
    <dgm:pt modelId="{ACE86103-505F-4A60-9E19-262D42A458B4}">
      <dgm:prSet phldrT="[Texto]"/>
      <dgm:spPr/>
      <dgm:t>
        <a:bodyPr/>
        <a:lstStyle/>
        <a:p>
          <a:r>
            <a:rPr lang="pt-PT" dirty="0"/>
            <a:t>SUSTENTABILIDADE</a:t>
          </a:r>
        </a:p>
      </dgm:t>
    </dgm:pt>
    <dgm:pt modelId="{66BBF39D-3893-4E23-9D7F-9710F5967458}" type="parTrans" cxnId="{E98EC93E-891F-40E5-B5C2-10DB228B6302}">
      <dgm:prSet/>
      <dgm:spPr/>
      <dgm:t>
        <a:bodyPr/>
        <a:lstStyle/>
        <a:p>
          <a:endParaRPr lang="pt-PT"/>
        </a:p>
      </dgm:t>
    </dgm:pt>
    <dgm:pt modelId="{94AB54C9-44BA-474C-A00A-69180325A066}" type="sibTrans" cxnId="{E98EC93E-891F-40E5-B5C2-10DB228B6302}">
      <dgm:prSet/>
      <dgm:spPr/>
      <dgm:t>
        <a:bodyPr/>
        <a:lstStyle/>
        <a:p>
          <a:endParaRPr lang="pt-PT"/>
        </a:p>
      </dgm:t>
    </dgm:pt>
    <dgm:pt modelId="{1185BDCD-FB1A-4F26-891F-D5C18EAB8088}">
      <dgm:prSet phldrT="[Texto]"/>
      <dgm:spPr/>
      <dgm:t>
        <a:bodyPr/>
        <a:lstStyle/>
        <a:p>
          <a:r>
            <a:rPr lang="pt-PT" dirty="0"/>
            <a:t>Investimento e Tecnologia</a:t>
          </a:r>
        </a:p>
      </dgm:t>
    </dgm:pt>
    <dgm:pt modelId="{590161A8-0047-490F-8411-2E4673D84EE5}" type="parTrans" cxnId="{733AAB88-D124-4A33-8DD3-0C44ED37B5A8}">
      <dgm:prSet/>
      <dgm:spPr/>
      <dgm:t>
        <a:bodyPr/>
        <a:lstStyle/>
        <a:p>
          <a:endParaRPr lang="pt-PT"/>
        </a:p>
      </dgm:t>
    </dgm:pt>
    <dgm:pt modelId="{07BD5DC6-7915-4655-A87F-0CEEE1EA9301}" type="sibTrans" cxnId="{733AAB88-D124-4A33-8DD3-0C44ED37B5A8}">
      <dgm:prSet/>
      <dgm:spPr/>
      <dgm:t>
        <a:bodyPr/>
        <a:lstStyle/>
        <a:p>
          <a:endParaRPr lang="pt-PT"/>
        </a:p>
      </dgm:t>
    </dgm:pt>
    <dgm:pt modelId="{8F87A2D5-79A9-4280-98E4-54A419AA6E13}" type="pres">
      <dgm:prSet presAssocID="{1A99F5E9-FA02-434E-ABB6-83E23CF88A08}" presName="Name0" presStyleCnt="0">
        <dgm:presLayoutVars>
          <dgm:chMax val="7"/>
          <dgm:chPref val="7"/>
          <dgm:dir/>
        </dgm:presLayoutVars>
      </dgm:prSet>
      <dgm:spPr/>
    </dgm:pt>
    <dgm:pt modelId="{96897E2C-356C-46E8-A9D9-72F507C30E68}" type="pres">
      <dgm:prSet presAssocID="{1A99F5E9-FA02-434E-ABB6-83E23CF88A08}" presName="Name1" presStyleCnt="0"/>
      <dgm:spPr/>
    </dgm:pt>
    <dgm:pt modelId="{1BDFDA3E-1B40-4585-817F-4C1C88FD438D}" type="pres">
      <dgm:prSet presAssocID="{1A99F5E9-FA02-434E-ABB6-83E23CF88A08}" presName="cycle" presStyleCnt="0"/>
      <dgm:spPr/>
    </dgm:pt>
    <dgm:pt modelId="{E2DE6429-381B-4D4E-AFA6-025F9F6DC2EA}" type="pres">
      <dgm:prSet presAssocID="{1A99F5E9-FA02-434E-ABB6-83E23CF88A08}" presName="srcNode" presStyleLbl="node1" presStyleIdx="0" presStyleCnt="7"/>
      <dgm:spPr/>
    </dgm:pt>
    <dgm:pt modelId="{01132AAC-0D32-42AB-9E50-F220FD991C35}" type="pres">
      <dgm:prSet presAssocID="{1A99F5E9-FA02-434E-ABB6-83E23CF88A08}" presName="conn" presStyleLbl="parChTrans1D2" presStyleIdx="0" presStyleCnt="1"/>
      <dgm:spPr/>
    </dgm:pt>
    <dgm:pt modelId="{F1DC1AC0-394C-40DD-97B2-E05067C517AE}" type="pres">
      <dgm:prSet presAssocID="{1A99F5E9-FA02-434E-ABB6-83E23CF88A08}" presName="extraNode" presStyleLbl="node1" presStyleIdx="0" presStyleCnt="7"/>
      <dgm:spPr/>
    </dgm:pt>
    <dgm:pt modelId="{919C4403-9E1D-4698-99FA-E179D4CB67B9}" type="pres">
      <dgm:prSet presAssocID="{1A99F5E9-FA02-434E-ABB6-83E23CF88A08}" presName="dstNode" presStyleLbl="node1" presStyleIdx="0" presStyleCnt="7"/>
      <dgm:spPr/>
    </dgm:pt>
    <dgm:pt modelId="{A9A02CF0-B01B-4F4A-B160-1E100A99DEE1}" type="pres">
      <dgm:prSet presAssocID="{802166A5-5FB6-4241-94EE-65075B8ABD5C}" presName="text_1" presStyleLbl="node1" presStyleIdx="0" presStyleCnt="7">
        <dgm:presLayoutVars>
          <dgm:bulletEnabled val="1"/>
        </dgm:presLayoutVars>
      </dgm:prSet>
      <dgm:spPr/>
    </dgm:pt>
    <dgm:pt modelId="{8D534482-CA56-4BD4-B40B-556CE163085B}" type="pres">
      <dgm:prSet presAssocID="{802166A5-5FB6-4241-94EE-65075B8ABD5C}" presName="accent_1" presStyleCnt="0"/>
      <dgm:spPr/>
    </dgm:pt>
    <dgm:pt modelId="{532E76F8-AA98-4705-8066-146E5AD5E0AF}" type="pres">
      <dgm:prSet presAssocID="{802166A5-5FB6-4241-94EE-65075B8ABD5C}" presName="accentRepeatNode" presStyleLbl="solidFgAcc1" presStyleIdx="0" presStyleCnt="7"/>
      <dgm:spPr/>
    </dgm:pt>
    <dgm:pt modelId="{E4FC4C9B-E9FC-466D-8CCF-D8B1B0DB88E7}" type="pres">
      <dgm:prSet presAssocID="{1185BDCD-FB1A-4F26-891F-D5C18EAB8088}" presName="text_2" presStyleLbl="node1" presStyleIdx="1" presStyleCnt="7">
        <dgm:presLayoutVars>
          <dgm:bulletEnabled val="1"/>
        </dgm:presLayoutVars>
      </dgm:prSet>
      <dgm:spPr/>
    </dgm:pt>
    <dgm:pt modelId="{E04E6C01-7CD8-4777-88E9-0C158D2C1BDA}" type="pres">
      <dgm:prSet presAssocID="{1185BDCD-FB1A-4F26-891F-D5C18EAB8088}" presName="accent_2" presStyleCnt="0"/>
      <dgm:spPr/>
    </dgm:pt>
    <dgm:pt modelId="{7F8815BE-5A75-46DD-8E94-FFD0B22CF2E6}" type="pres">
      <dgm:prSet presAssocID="{1185BDCD-FB1A-4F26-891F-D5C18EAB8088}" presName="accentRepeatNode" presStyleLbl="solidFgAcc1" presStyleIdx="1" presStyleCnt="7"/>
      <dgm:spPr/>
    </dgm:pt>
    <dgm:pt modelId="{1EE17CEB-97A5-4F19-82A0-74FA08D656DD}" type="pres">
      <dgm:prSet presAssocID="{082BA0F1-1E42-49A8-ABFA-375C2CBF0288}" presName="text_3" presStyleLbl="node1" presStyleIdx="2" presStyleCnt="7">
        <dgm:presLayoutVars>
          <dgm:bulletEnabled val="1"/>
        </dgm:presLayoutVars>
      </dgm:prSet>
      <dgm:spPr/>
    </dgm:pt>
    <dgm:pt modelId="{8133E3A7-330C-4446-81B3-181EEB83F812}" type="pres">
      <dgm:prSet presAssocID="{082BA0F1-1E42-49A8-ABFA-375C2CBF0288}" presName="accent_3" presStyleCnt="0"/>
      <dgm:spPr/>
    </dgm:pt>
    <dgm:pt modelId="{ABD47843-EAED-4AF1-99EB-8CB6CF5C1E27}" type="pres">
      <dgm:prSet presAssocID="{082BA0F1-1E42-49A8-ABFA-375C2CBF0288}" presName="accentRepeatNode" presStyleLbl="solidFgAcc1" presStyleIdx="2" presStyleCnt="7"/>
      <dgm:spPr/>
    </dgm:pt>
    <dgm:pt modelId="{6955519C-CA82-4897-A479-1871D6FE2590}" type="pres">
      <dgm:prSet presAssocID="{6C310FCF-B46E-4125-909C-22A7CEC80FE4}" presName="text_4" presStyleLbl="node1" presStyleIdx="3" presStyleCnt="7">
        <dgm:presLayoutVars>
          <dgm:bulletEnabled val="1"/>
        </dgm:presLayoutVars>
      </dgm:prSet>
      <dgm:spPr/>
    </dgm:pt>
    <dgm:pt modelId="{0F4023F8-B900-45AB-804D-855F3F1A95CC}" type="pres">
      <dgm:prSet presAssocID="{6C310FCF-B46E-4125-909C-22A7CEC80FE4}" presName="accent_4" presStyleCnt="0"/>
      <dgm:spPr/>
    </dgm:pt>
    <dgm:pt modelId="{64114AB6-53BC-4BBD-92C3-2FAE89936956}" type="pres">
      <dgm:prSet presAssocID="{6C310FCF-B46E-4125-909C-22A7CEC80FE4}" presName="accentRepeatNode" presStyleLbl="solidFgAcc1" presStyleIdx="3" presStyleCnt="7"/>
      <dgm:spPr/>
    </dgm:pt>
    <dgm:pt modelId="{8166BF99-346D-4834-A15B-879C0A584609}" type="pres">
      <dgm:prSet presAssocID="{EB091217-BBFD-48F8-AE70-416F520B8BBA}" presName="text_5" presStyleLbl="node1" presStyleIdx="4" presStyleCnt="7">
        <dgm:presLayoutVars>
          <dgm:bulletEnabled val="1"/>
        </dgm:presLayoutVars>
      </dgm:prSet>
      <dgm:spPr/>
    </dgm:pt>
    <dgm:pt modelId="{44A3762E-937E-44FF-BCAA-810120CEEFFB}" type="pres">
      <dgm:prSet presAssocID="{EB091217-BBFD-48F8-AE70-416F520B8BBA}" presName="accent_5" presStyleCnt="0"/>
      <dgm:spPr/>
    </dgm:pt>
    <dgm:pt modelId="{625515D0-A3E0-46E2-AB07-085D455B06B2}" type="pres">
      <dgm:prSet presAssocID="{EB091217-BBFD-48F8-AE70-416F520B8BBA}" presName="accentRepeatNode" presStyleLbl="solidFgAcc1" presStyleIdx="4" presStyleCnt="7"/>
      <dgm:spPr/>
    </dgm:pt>
    <dgm:pt modelId="{0099F75A-C1A9-4664-BB6E-2580EF1EFC34}" type="pres">
      <dgm:prSet presAssocID="{39163B15-B7C6-4D88-9948-D7187EE30357}" presName="text_6" presStyleLbl="node1" presStyleIdx="5" presStyleCnt="7">
        <dgm:presLayoutVars>
          <dgm:bulletEnabled val="1"/>
        </dgm:presLayoutVars>
      </dgm:prSet>
      <dgm:spPr/>
    </dgm:pt>
    <dgm:pt modelId="{372F6131-9346-4E73-9636-A6AEDD620712}" type="pres">
      <dgm:prSet presAssocID="{39163B15-B7C6-4D88-9948-D7187EE30357}" presName="accent_6" presStyleCnt="0"/>
      <dgm:spPr/>
    </dgm:pt>
    <dgm:pt modelId="{9851AB89-3A48-4F0E-8D3C-8FD2552F3B3F}" type="pres">
      <dgm:prSet presAssocID="{39163B15-B7C6-4D88-9948-D7187EE30357}" presName="accentRepeatNode" presStyleLbl="solidFgAcc1" presStyleIdx="5" presStyleCnt="7"/>
      <dgm:spPr/>
    </dgm:pt>
    <dgm:pt modelId="{20685E5E-1E4A-4B14-9595-01A2B9711E20}" type="pres">
      <dgm:prSet presAssocID="{ACE86103-505F-4A60-9E19-262D42A458B4}" presName="text_7" presStyleLbl="node1" presStyleIdx="6" presStyleCnt="7">
        <dgm:presLayoutVars>
          <dgm:bulletEnabled val="1"/>
        </dgm:presLayoutVars>
      </dgm:prSet>
      <dgm:spPr/>
    </dgm:pt>
    <dgm:pt modelId="{7484F0EF-CB93-45E0-AFB3-BA5B9C48F9DB}" type="pres">
      <dgm:prSet presAssocID="{ACE86103-505F-4A60-9E19-262D42A458B4}" presName="accent_7" presStyleCnt="0"/>
      <dgm:spPr/>
    </dgm:pt>
    <dgm:pt modelId="{4256C2F0-83C5-4FAA-947C-3CD14E7B7DE7}" type="pres">
      <dgm:prSet presAssocID="{ACE86103-505F-4A60-9E19-262D42A458B4}" presName="accentRepeatNode" presStyleLbl="solidFgAcc1" presStyleIdx="6" presStyleCnt="7"/>
      <dgm:spPr/>
    </dgm:pt>
  </dgm:ptLst>
  <dgm:cxnLst>
    <dgm:cxn modelId="{7E440D01-F52D-47D4-9849-7654C9A2C8E6}" type="presOf" srcId="{ACE86103-505F-4A60-9E19-262D42A458B4}" destId="{20685E5E-1E4A-4B14-9595-01A2B9711E20}" srcOrd="0" destOrd="0" presId="urn:microsoft.com/office/officeart/2008/layout/VerticalCurvedList"/>
    <dgm:cxn modelId="{AC11DE07-6EB4-4FA8-AEAA-03CFADA79B56}" type="presOf" srcId="{1A99F5E9-FA02-434E-ABB6-83E23CF88A08}" destId="{8F87A2D5-79A9-4280-98E4-54A419AA6E13}" srcOrd="0" destOrd="0" presId="urn:microsoft.com/office/officeart/2008/layout/VerticalCurvedList"/>
    <dgm:cxn modelId="{E98EC93E-891F-40E5-B5C2-10DB228B6302}" srcId="{1A99F5E9-FA02-434E-ABB6-83E23CF88A08}" destId="{ACE86103-505F-4A60-9E19-262D42A458B4}" srcOrd="6" destOrd="0" parTransId="{66BBF39D-3893-4E23-9D7F-9710F5967458}" sibTransId="{94AB54C9-44BA-474C-A00A-69180325A066}"/>
    <dgm:cxn modelId="{B2129A41-0EEF-42CD-B864-CEDD0B71311E}" type="presOf" srcId="{6F456570-F03E-4848-8F7B-2603CBDC020F}" destId="{01132AAC-0D32-42AB-9E50-F220FD991C35}" srcOrd="0" destOrd="0" presId="urn:microsoft.com/office/officeart/2008/layout/VerticalCurvedList"/>
    <dgm:cxn modelId="{9B835F46-5D99-46BB-ADF8-379A3615F4FD}" type="presOf" srcId="{802166A5-5FB6-4241-94EE-65075B8ABD5C}" destId="{A9A02CF0-B01B-4F4A-B160-1E100A99DEE1}" srcOrd="0" destOrd="0" presId="urn:microsoft.com/office/officeart/2008/layout/VerticalCurvedList"/>
    <dgm:cxn modelId="{91B5E250-B71F-4B35-80D0-EDCDCA641C27}" type="presOf" srcId="{6C310FCF-B46E-4125-909C-22A7CEC80FE4}" destId="{6955519C-CA82-4897-A479-1871D6FE2590}" srcOrd="0" destOrd="0" presId="urn:microsoft.com/office/officeart/2008/layout/VerticalCurvedList"/>
    <dgm:cxn modelId="{ED222A51-9BEF-4A93-BCC9-1A59BBDF8891}" srcId="{1A99F5E9-FA02-434E-ABB6-83E23CF88A08}" destId="{802166A5-5FB6-4241-94EE-65075B8ABD5C}" srcOrd="0" destOrd="0" parTransId="{95B1D644-3791-4FDC-8412-5FA64A72D3FF}" sibTransId="{6F456570-F03E-4848-8F7B-2603CBDC020F}"/>
    <dgm:cxn modelId="{733AAB88-D124-4A33-8DD3-0C44ED37B5A8}" srcId="{1A99F5E9-FA02-434E-ABB6-83E23CF88A08}" destId="{1185BDCD-FB1A-4F26-891F-D5C18EAB8088}" srcOrd="1" destOrd="0" parTransId="{590161A8-0047-490F-8411-2E4673D84EE5}" sibTransId="{07BD5DC6-7915-4655-A87F-0CEEE1EA9301}"/>
    <dgm:cxn modelId="{32EA378E-6602-4860-BD17-17063F7D92B5}" srcId="{1A99F5E9-FA02-434E-ABB6-83E23CF88A08}" destId="{082BA0F1-1E42-49A8-ABFA-375C2CBF0288}" srcOrd="2" destOrd="0" parTransId="{0C56A61A-BB89-4521-8EBE-4A357F998DE4}" sibTransId="{2A9E1A8B-4FAB-4FB1-9EDF-907C9B110CBE}"/>
    <dgm:cxn modelId="{AE2AD595-EC57-4F9F-AC3E-0F908A05E846}" srcId="{1A99F5E9-FA02-434E-ABB6-83E23CF88A08}" destId="{39163B15-B7C6-4D88-9948-D7187EE30357}" srcOrd="5" destOrd="0" parTransId="{56FA503E-C1FD-44F6-941E-D174B4BD26CD}" sibTransId="{3A1BDE64-EDE6-49B5-8056-3609DF84C663}"/>
    <dgm:cxn modelId="{4FD544A3-E388-44EE-A194-C4B93FA71319}" type="presOf" srcId="{082BA0F1-1E42-49A8-ABFA-375C2CBF0288}" destId="{1EE17CEB-97A5-4F19-82A0-74FA08D656DD}" srcOrd="0" destOrd="0" presId="urn:microsoft.com/office/officeart/2008/layout/VerticalCurvedList"/>
    <dgm:cxn modelId="{494B5AAB-6DB4-4E3B-89A3-4E7EAB99FDFC}" type="presOf" srcId="{39163B15-B7C6-4D88-9948-D7187EE30357}" destId="{0099F75A-C1A9-4664-BB6E-2580EF1EFC34}" srcOrd="0" destOrd="0" presId="urn:microsoft.com/office/officeart/2008/layout/VerticalCurvedList"/>
    <dgm:cxn modelId="{832056AF-DF41-4919-98F7-605C01E148FC}" srcId="{1A99F5E9-FA02-434E-ABB6-83E23CF88A08}" destId="{6C310FCF-B46E-4125-909C-22A7CEC80FE4}" srcOrd="3" destOrd="0" parTransId="{584CFEF5-46F0-4B27-B27A-9DD65F2077A1}" sibTransId="{B38D7F6D-55A4-4507-B553-BB3BBF9C7A07}"/>
    <dgm:cxn modelId="{9AA260C4-62F2-4663-8D0C-3EBEFE44166C}" srcId="{1A99F5E9-FA02-434E-ABB6-83E23CF88A08}" destId="{EB091217-BBFD-48F8-AE70-416F520B8BBA}" srcOrd="4" destOrd="0" parTransId="{B01FA8E1-ED69-4750-B2C6-90F6482CD56D}" sibTransId="{83AFCFBF-E5DD-4CB8-8ACE-9FCDD1D92B9B}"/>
    <dgm:cxn modelId="{A491B6EA-0B2E-4FBE-A543-6D7CDE0D3111}" type="presOf" srcId="{1185BDCD-FB1A-4F26-891F-D5C18EAB8088}" destId="{E4FC4C9B-E9FC-466D-8CCF-D8B1B0DB88E7}" srcOrd="0" destOrd="0" presId="urn:microsoft.com/office/officeart/2008/layout/VerticalCurvedList"/>
    <dgm:cxn modelId="{E08ADCFC-53B7-4ED8-87F8-C3BFB6C49552}" type="presOf" srcId="{EB091217-BBFD-48F8-AE70-416F520B8BBA}" destId="{8166BF99-346D-4834-A15B-879C0A584609}" srcOrd="0" destOrd="0" presId="urn:microsoft.com/office/officeart/2008/layout/VerticalCurvedList"/>
    <dgm:cxn modelId="{F353BC97-8C3C-48C5-8A78-0609A7D50FD1}" type="presParOf" srcId="{8F87A2D5-79A9-4280-98E4-54A419AA6E13}" destId="{96897E2C-356C-46E8-A9D9-72F507C30E68}" srcOrd="0" destOrd="0" presId="urn:microsoft.com/office/officeart/2008/layout/VerticalCurvedList"/>
    <dgm:cxn modelId="{EF41AE6D-5EFB-4D42-94F6-37E6B989B895}" type="presParOf" srcId="{96897E2C-356C-46E8-A9D9-72F507C30E68}" destId="{1BDFDA3E-1B40-4585-817F-4C1C88FD438D}" srcOrd="0" destOrd="0" presId="urn:microsoft.com/office/officeart/2008/layout/VerticalCurvedList"/>
    <dgm:cxn modelId="{FE5B4837-6D2B-4A46-B16F-51AF23EAE499}" type="presParOf" srcId="{1BDFDA3E-1B40-4585-817F-4C1C88FD438D}" destId="{E2DE6429-381B-4D4E-AFA6-025F9F6DC2EA}" srcOrd="0" destOrd="0" presId="urn:microsoft.com/office/officeart/2008/layout/VerticalCurvedList"/>
    <dgm:cxn modelId="{70DB9BE8-8F87-44B5-B01A-29ED1CFBC210}" type="presParOf" srcId="{1BDFDA3E-1B40-4585-817F-4C1C88FD438D}" destId="{01132AAC-0D32-42AB-9E50-F220FD991C35}" srcOrd="1" destOrd="0" presId="urn:microsoft.com/office/officeart/2008/layout/VerticalCurvedList"/>
    <dgm:cxn modelId="{E0CADAE6-5CD0-47A9-862F-C67B3138AF8C}" type="presParOf" srcId="{1BDFDA3E-1B40-4585-817F-4C1C88FD438D}" destId="{F1DC1AC0-394C-40DD-97B2-E05067C517AE}" srcOrd="2" destOrd="0" presId="urn:microsoft.com/office/officeart/2008/layout/VerticalCurvedList"/>
    <dgm:cxn modelId="{3D171CE2-1562-461C-AB76-093BABCB9E53}" type="presParOf" srcId="{1BDFDA3E-1B40-4585-817F-4C1C88FD438D}" destId="{919C4403-9E1D-4698-99FA-E179D4CB67B9}" srcOrd="3" destOrd="0" presId="urn:microsoft.com/office/officeart/2008/layout/VerticalCurvedList"/>
    <dgm:cxn modelId="{EF21B9DA-0E28-482A-8B99-2A43399BB885}" type="presParOf" srcId="{96897E2C-356C-46E8-A9D9-72F507C30E68}" destId="{A9A02CF0-B01B-4F4A-B160-1E100A99DEE1}" srcOrd="1" destOrd="0" presId="urn:microsoft.com/office/officeart/2008/layout/VerticalCurvedList"/>
    <dgm:cxn modelId="{6F857096-0086-4F9D-AE97-B6969520C1E7}" type="presParOf" srcId="{96897E2C-356C-46E8-A9D9-72F507C30E68}" destId="{8D534482-CA56-4BD4-B40B-556CE163085B}" srcOrd="2" destOrd="0" presId="urn:microsoft.com/office/officeart/2008/layout/VerticalCurvedList"/>
    <dgm:cxn modelId="{7C07DE1C-5699-467C-99BC-5670ED0A5BA8}" type="presParOf" srcId="{8D534482-CA56-4BD4-B40B-556CE163085B}" destId="{532E76F8-AA98-4705-8066-146E5AD5E0AF}" srcOrd="0" destOrd="0" presId="urn:microsoft.com/office/officeart/2008/layout/VerticalCurvedList"/>
    <dgm:cxn modelId="{0B027666-35B1-4B27-A88C-FECA55569E2B}" type="presParOf" srcId="{96897E2C-356C-46E8-A9D9-72F507C30E68}" destId="{E4FC4C9B-E9FC-466D-8CCF-D8B1B0DB88E7}" srcOrd="3" destOrd="0" presId="urn:microsoft.com/office/officeart/2008/layout/VerticalCurvedList"/>
    <dgm:cxn modelId="{95BFB4E9-2A2B-4997-ACBB-57E1516F7832}" type="presParOf" srcId="{96897E2C-356C-46E8-A9D9-72F507C30E68}" destId="{E04E6C01-7CD8-4777-88E9-0C158D2C1BDA}" srcOrd="4" destOrd="0" presId="urn:microsoft.com/office/officeart/2008/layout/VerticalCurvedList"/>
    <dgm:cxn modelId="{57A8917B-E7C3-4217-8442-0719C0B449B0}" type="presParOf" srcId="{E04E6C01-7CD8-4777-88E9-0C158D2C1BDA}" destId="{7F8815BE-5A75-46DD-8E94-FFD0B22CF2E6}" srcOrd="0" destOrd="0" presId="urn:microsoft.com/office/officeart/2008/layout/VerticalCurvedList"/>
    <dgm:cxn modelId="{B30EA64D-3D6A-4C0B-9EC8-2E491D42483A}" type="presParOf" srcId="{96897E2C-356C-46E8-A9D9-72F507C30E68}" destId="{1EE17CEB-97A5-4F19-82A0-74FA08D656DD}" srcOrd="5" destOrd="0" presId="urn:microsoft.com/office/officeart/2008/layout/VerticalCurvedList"/>
    <dgm:cxn modelId="{478B612D-919D-4974-942A-44EBC761B119}" type="presParOf" srcId="{96897E2C-356C-46E8-A9D9-72F507C30E68}" destId="{8133E3A7-330C-4446-81B3-181EEB83F812}" srcOrd="6" destOrd="0" presId="urn:microsoft.com/office/officeart/2008/layout/VerticalCurvedList"/>
    <dgm:cxn modelId="{CF4F520E-D4DF-4654-9448-B5CF85B2D6BE}" type="presParOf" srcId="{8133E3A7-330C-4446-81B3-181EEB83F812}" destId="{ABD47843-EAED-4AF1-99EB-8CB6CF5C1E27}" srcOrd="0" destOrd="0" presId="urn:microsoft.com/office/officeart/2008/layout/VerticalCurvedList"/>
    <dgm:cxn modelId="{CFE741E9-F63C-49F1-AEC0-63BB3220CF17}" type="presParOf" srcId="{96897E2C-356C-46E8-A9D9-72F507C30E68}" destId="{6955519C-CA82-4897-A479-1871D6FE2590}" srcOrd="7" destOrd="0" presId="urn:microsoft.com/office/officeart/2008/layout/VerticalCurvedList"/>
    <dgm:cxn modelId="{8A5F2FED-7880-4458-91BF-2D3011F29F6B}" type="presParOf" srcId="{96897E2C-356C-46E8-A9D9-72F507C30E68}" destId="{0F4023F8-B900-45AB-804D-855F3F1A95CC}" srcOrd="8" destOrd="0" presId="urn:microsoft.com/office/officeart/2008/layout/VerticalCurvedList"/>
    <dgm:cxn modelId="{8C94A97C-D98E-42CA-AA40-B61C5C6EC15A}" type="presParOf" srcId="{0F4023F8-B900-45AB-804D-855F3F1A95CC}" destId="{64114AB6-53BC-4BBD-92C3-2FAE89936956}" srcOrd="0" destOrd="0" presId="urn:microsoft.com/office/officeart/2008/layout/VerticalCurvedList"/>
    <dgm:cxn modelId="{27ECC6D3-17CD-45E4-A642-7181354A845E}" type="presParOf" srcId="{96897E2C-356C-46E8-A9D9-72F507C30E68}" destId="{8166BF99-346D-4834-A15B-879C0A584609}" srcOrd="9" destOrd="0" presId="urn:microsoft.com/office/officeart/2008/layout/VerticalCurvedList"/>
    <dgm:cxn modelId="{71300563-C919-4D3C-82A3-799C0383385A}" type="presParOf" srcId="{96897E2C-356C-46E8-A9D9-72F507C30E68}" destId="{44A3762E-937E-44FF-BCAA-810120CEEFFB}" srcOrd="10" destOrd="0" presId="urn:microsoft.com/office/officeart/2008/layout/VerticalCurvedList"/>
    <dgm:cxn modelId="{9E7EC7BB-1151-4957-84F0-CF68076D5896}" type="presParOf" srcId="{44A3762E-937E-44FF-BCAA-810120CEEFFB}" destId="{625515D0-A3E0-46E2-AB07-085D455B06B2}" srcOrd="0" destOrd="0" presId="urn:microsoft.com/office/officeart/2008/layout/VerticalCurvedList"/>
    <dgm:cxn modelId="{A3F5F204-5B8E-4AA1-9199-1EBBC0A031EA}" type="presParOf" srcId="{96897E2C-356C-46E8-A9D9-72F507C30E68}" destId="{0099F75A-C1A9-4664-BB6E-2580EF1EFC34}" srcOrd="11" destOrd="0" presId="urn:microsoft.com/office/officeart/2008/layout/VerticalCurvedList"/>
    <dgm:cxn modelId="{F26CAC2F-DDB8-4FA7-9A79-FBC8FF2CF257}" type="presParOf" srcId="{96897E2C-356C-46E8-A9D9-72F507C30E68}" destId="{372F6131-9346-4E73-9636-A6AEDD620712}" srcOrd="12" destOrd="0" presId="urn:microsoft.com/office/officeart/2008/layout/VerticalCurvedList"/>
    <dgm:cxn modelId="{C26FDBCB-1679-4091-8065-F190AC01B694}" type="presParOf" srcId="{372F6131-9346-4E73-9636-A6AEDD620712}" destId="{9851AB89-3A48-4F0E-8D3C-8FD2552F3B3F}" srcOrd="0" destOrd="0" presId="urn:microsoft.com/office/officeart/2008/layout/VerticalCurvedList"/>
    <dgm:cxn modelId="{1C3A8B94-CCE4-41BA-917B-9C4C796B1B81}" type="presParOf" srcId="{96897E2C-356C-46E8-A9D9-72F507C30E68}" destId="{20685E5E-1E4A-4B14-9595-01A2B9711E20}" srcOrd="13" destOrd="0" presId="urn:microsoft.com/office/officeart/2008/layout/VerticalCurvedList"/>
    <dgm:cxn modelId="{8146292A-9AF3-489F-89F1-19882838CA4F}" type="presParOf" srcId="{96897E2C-356C-46E8-A9D9-72F507C30E68}" destId="{7484F0EF-CB93-45E0-AFB3-BA5B9C48F9DB}" srcOrd="14" destOrd="0" presId="urn:microsoft.com/office/officeart/2008/layout/VerticalCurvedList"/>
    <dgm:cxn modelId="{038E657E-40AE-4190-8A31-4C187D004CD6}" type="presParOf" srcId="{7484F0EF-CB93-45E0-AFB3-BA5B9C48F9DB}" destId="{4256C2F0-83C5-4FAA-947C-3CD14E7B7D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5F68E-55CD-4B62-816A-76FA9001893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18AFD6F-5E36-45B5-BF4F-289618728EFE}">
      <dgm:prSet phldrT="[Texto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dirty="0">
              <a:solidFill>
                <a:schemeClr val="bg1"/>
              </a:solidFill>
              <a:ea typeface="Times New Roman" panose="02020603050405020304" pitchFamily="18" charset="0"/>
            </a:rPr>
            <a:t>Prevenção</a:t>
          </a:r>
          <a:endParaRPr lang="pt-PT" sz="1800" dirty="0">
            <a:solidFill>
              <a:schemeClr val="bg1"/>
            </a:solidFill>
          </a:endParaRPr>
        </a:p>
      </dgm:t>
    </dgm:pt>
    <dgm:pt modelId="{7DF3B835-A7B9-431D-BB32-5DF08AEDBF01}" type="parTrans" cxnId="{D7C17D13-5B2B-4AFC-BBAA-AE55A3F88E46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 sz="1800"/>
        </a:p>
      </dgm:t>
    </dgm:pt>
    <dgm:pt modelId="{1C8CEC6F-6F29-4212-A6CF-E49F0A923AE7}" type="sibTrans" cxnId="{D7C17D13-5B2B-4AFC-BBAA-AE55A3F88E46}">
      <dgm:prSet/>
      <dgm:spPr>
        <a:solidFill>
          <a:srgbClr val="00B0F0"/>
        </a:solidFill>
        <a:ln>
          <a:noFill/>
        </a:ln>
      </dgm:spPr>
      <dgm:t>
        <a:bodyPr/>
        <a:lstStyle/>
        <a:p>
          <a:endParaRPr lang="pt-PT" sz="1800"/>
        </a:p>
      </dgm:t>
    </dgm:pt>
    <dgm:pt modelId="{CBAE5839-1AE9-4C0D-98F5-8CA32C8CF762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dirty="0">
              <a:solidFill>
                <a:schemeClr val="bg1"/>
              </a:solidFill>
              <a:ea typeface="Times New Roman" panose="02020603050405020304" pitchFamily="18" charset="0"/>
            </a:rPr>
            <a:t>Despesa Corrente SNS</a:t>
          </a:r>
        </a:p>
      </dgm:t>
    </dgm:pt>
    <dgm:pt modelId="{6F3DE50A-290A-456B-A2A8-6D98DEBFDF3D}" type="parTrans" cxnId="{514EEE74-2516-4324-B767-58A7812D7234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 sz="1800"/>
        </a:p>
      </dgm:t>
    </dgm:pt>
    <dgm:pt modelId="{48E1240B-D189-4B96-9A3E-285E747811A5}" type="sibTrans" cxnId="{514EEE74-2516-4324-B767-58A7812D7234}">
      <dgm:prSet/>
      <dgm:spPr>
        <a:solidFill>
          <a:srgbClr val="00B0F0"/>
        </a:solidFill>
        <a:ln>
          <a:noFill/>
        </a:ln>
      </dgm:spPr>
      <dgm:t>
        <a:bodyPr/>
        <a:lstStyle/>
        <a:p>
          <a:endParaRPr lang="pt-PT" sz="1800"/>
        </a:p>
      </dgm:t>
    </dgm:pt>
    <dgm:pt modelId="{99B88269-1893-4F01-802F-EE63ADF91BBC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dirty="0">
              <a:solidFill>
                <a:schemeClr val="bg1"/>
              </a:solidFill>
              <a:ea typeface="Times New Roman" panose="02020603050405020304" pitchFamily="18" charset="0"/>
            </a:rPr>
            <a:t>Programas Prioritários</a:t>
          </a:r>
        </a:p>
      </dgm:t>
    </dgm:pt>
    <dgm:pt modelId="{F9B58B29-7AFC-4A07-9D4A-DD628D228D63}" type="parTrans" cxnId="{431252E5-C794-4C83-9CF4-E713537AB9D4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 sz="1800"/>
        </a:p>
      </dgm:t>
    </dgm:pt>
    <dgm:pt modelId="{8EDFAC24-C503-4099-BD3A-9D307AAD5FAE}" type="sibTrans" cxnId="{431252E5-C794-4C83-9CF4-E713537AB9D4}">
      <dgm:prSet/>
      <dgm:spPr>
        <a:solidFill>
          <a:srgbClr val="00B0F0"/>
        </a:solidFill>
        <a:ln>
          <a:noFill/>
        </a:ln>
      </dgm:spPr>
      <dgm:t>
        <a:bodyPr/>
        <a:lstStyle/>
        <a:p>
          <a:endParaRPr lang="pt-PT" sz="1800"/>
        </a:p>
      </dgm:t>
    </dgm:pt>
    <dgm:pt modelId="{32A2C778-B9E3-444C-B743-3C9FAD5762CE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dirty="0">
              <a:solidFill>
                <a:schemeClr val="bg1"/>
              </a:solidFill>
              <a:ea typeface="Times New Roman" panose="02020603050405020304" pitchFamily="18" charset="0"/>
            </a:rPr>
            <a:t>Programas Verticais DGS</a:t>
          </a:r>
        </a:p>
      </dgm:t>
    </dgm:pt>
    <dgm:pt modelId="{4045AE3F-6AA9-4AE5-AD67-3BD625FE791C}" type="sibTrans" cxnId="{F9211F8D-26AB-4564-8DEB-776E53B4DB71}">
      <dgm:prSet/>
      <dgm:spPr>
        <a:solidFill>
          <a:srgbClr val="00B0F0"/>
        </a:solidFill>
        <a:ln>
          <a:noFill/>
        </a:ln>
      </dgm:spPr>
      <dgm:t>
        <a:bodyPr/>
        <a:lstStyle/>
        <a:p>
          <a:endParaRPr lang="pt-PT" sz="1800"/>
        </a:p>
      </dgm:t>
    </dgm:pt>
    <dgm:pt modelId="{B2AA8BB6-4F14-4855-9A9A-D195CF9D29F1}" type="parTrans" cxnId="{F9211F8D-26AB-4564-8DEB-776E53B4DB71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 sz="1800"/>
        </a:p>
      </dgm:t>
    </dgm:pt>
    <dgm:pt modelId="{C9B95489-4E85-4CCE-B240-8DA48E78B68D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b="1" dirty="0">
              <a:solidFill>
                <a:schemeClr val="bg1"/>
              </a:solidFill>
              <a:ea typeface="Times New Roman" panose="02020603050405020304" pitchFamily="18" charset="0"/>
            </a:rPr>
            <a:t>LEI DE PROGRAMAÇÃO PARA O SNS</a:t>
          </a:r>
          <a:endParaRPr lang="pt-PT" sz="1800" b="1" dirty="0">
            <a:solidFill>
              <a:schemeClr val="bg1"/>
            </a:solidFill>
          </a:endParaRPr>
        </a:p>
      </dgm:t>
    </dgm:pt>
    <dgm:pt modelId="{C391BF20-B54F-44EC-A597-289BA8CCA12F}" type="parTrans" cxnId="{4BA7A69F-4E08-4D13-BAF9-89E77BBFE93B}">
      <dgm:prSet/>
      <dgm:spPr/>
      <dgm:t>
        <a:bodyPr/>
        <a:lstStyle/>
        <a:p>
          <a:endParaRPr lang="pt-PT" sz="1800"/>
        </a:p>
      </dgm:t>
    </dgm:pt>
    <dgm:pt modelId="{AB5CDD36-A605-4D07-A9FB-56B819572415}" type="sibTrans" cxnId="{4BA7A69F-4E08-4D13-BAF9-89E77BBFE93B}">
      <dgm:prSet/>
      <dgm:spPr/>
      <dgm:t>
        <a:bodyPr/>
        <a:lstStyle/>
        <a:p>
          <a:endParaRPr lang="pt-PT" sz="1800"/>
        </a:p>
      </dgm:t>
    </dgm:pt>
    <dgm:pt modelId="{FDF0D0B5-D282-4B74-9C7E-0D5C907B227E}">
      <dgm:prSet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pt-PT" sz="1800" b="1" dirty="0">
              <a:solidFill>
                <a:schemeClr val="bg1"/>
              </a:solidFill>
            </a:rPr>
            <a:t>FINANCIAMENTO</a:t>
          </a:r>
        </a:p>
        <a:p>
          <a:r>
            <a:rPr lang="pt-PT" sz="1600" b="0" dirty="0">
              <a:solidFill>
                <a:schemeClr val="bg1"/>
              </a:solidFill>
            </a:rPr>
            <a:t>Estrutura do Orçamento do SNS e Orientações do Plano Nacional de Saúde</a:t>
          </a:r>
        </a:p>
      </dgm:t>
    </dgm:pt>
    <dgm:pt modelId="{0A9EF1B7-9363-49FA-AFA9-74D31FA84D3B}" type="parTrans" cxnId="{117E873E-401D-461E-BAE4-0E93FA9F8DD9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 sz="1800"/>
        </a:p>
      </dgm:t>
    </dgm:pt>
    <dgm:pt modelId="{2095F95E-BDEC-4448-8AB5-9438C140A70D}" type="sibTrans" cxnId="{117E873E-401D-461E-BAE4-0E93FA9F8DD9}">
      <dgm:prSet/>
      <dgm:spPr/>
      <dgm:t>
        <a:bodyPr/>
        <a:lstStyle/>
        <a:p>
          <a:endParaRPr lang="pt-PT" sz="1800"/>
        </a:p>
      </dgm:t>
    </dgm:pt>
    <dgm:pt modelId="{A4A5F738-E8C8-4298-892C-1A73E168F0D0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PT" sz="1800" dirty="0">
              <a:solidFill>
                <a:schemeClr val="bg1"/>
              </a:solidFill>
              <a:ea typeface="Times New Roman" panose="02020603050405020304" pitchFamily="18" charset="0"/>
            </a:rPr>
            <a:t>Investimento Específico</a:t>
          </a:r>
        </a:p>
      </dgm:t>
    </dgm:pt>
    <dgm:pt modelId="{4C8F577F-6D29-41AB-BA50-A15AA38AEDC7}" type="parTrans" cxnId="{4C48932A-B44B-4106-9EF9-1F6F93B19797}">
      <dgm:prSet/>
      <dgm:spPr/>
      <dgm:t>
        <a:bodyPr/>
        <a:lstStyle/>
        <a:p>
          <a:endParaRPr lang="pt-PT"/>
        </a:p>
      </dgm:t>
    </dgm:pt>
    <dgm:pt modelId="{A831D23A-742B-42A0-9F2A-AF51B2D6F7E4}" type="sibTrans" cxnId="{4C48932A-B44B-4106-9EF9-1F6F93B19797}">
      <dgm:prSet/>
      <dgm:spPr/>
      <dgm:t>
        <a:bodyPr/>
        <a:lstStyle/>
        <a:p>
          <a:endParaRPr lang="pt-PT"/>
        </a:p>
      </dgm:t>
    </dgm:pt>
    <dgm:pt modelId="{D7A29762-6DC8-478F-85DF-A55BE25898BD}" type="pres">
      <dgm:prSet presAssocID="{0775F68E-55CD-4B62-816A-76FA900189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69EC3B-1635-4CC2-89B2-7D8AD34CDAB0}" type="pres">
      <dgm:prSet presAssocID="{C9B95489-4E85-4CCE-B240-8DA48E78B68D}" presName="vertOne" presStyleCnt="0"/>
      <dgm:spPr/>
    </dgm:pt>
    <dgm:pt modelId="{F27E8728-3D1E-4ADF-BA45-3BB0B17DE947}" type="pres">
      <dgm:prSet presAssocID="{C9B95489-4E85-4CCE-B240-8DA48E78B68D}" presName="txOne" presStyleLbl="node0" presStyleIdx="0" presStyleCnt="1">
        <dgm:presLayoutVars>
          <dgm:chPref val="3"/>
        </dgm:presLayoutVars>
      </dgm:prSet>
      <dgm:spPr/>
    </dgm:pt>
    <dgm:pt modelId="{45A3DE5F-8DC0-449C-9829-BB693D04B8E6}" type="pres">
      <dgm:prSet presAssocID="{C9B95489-4E85-4CCE-B240-8DA48E78B68D}" presName="parTransOne" presStyleCnt="0"/>
      <dgm:spPr/>
    </dgm:pt>
    <dgm:pt modelId="{6B62C975-CF29-4135-B1DA-3070021A11C2}" type="pres">
      <dgm:prSet presAssocID="{C9B95489-4E85-4CCE-B240-8DA48E78B68D}" presName="horzOne" presStyleCnt="0"/>
      <dgm:spPr/>
    </dgm:pt>
    <dgm:pt modelId="{67A50E21-F9BF-4561-B604-AB966AB8E997}" type="pres">
      <dgm:prSet presAssocID="{FDF0D0B5-D282-4B74-9C7E-0D5C907B227E}" presName="vertTwo" presStyleCnt="0"/>
      <dgm:spPr/>
    </dgm:pt>
    <dgm:pt modelId="{6DA1D5FF-0760-48D0-BD51-8CB27FFD79A3}" type="pres">
      <dgm:prSet presAssocID="{FDF0D0B5-D282-4B74-9C7E-0D5C907B227E}" presName="txTwo" presStyleLbl="node2" presStyleIdx="0" presStyleCnt="1">
        <dgm:presLayoutVars>
          <dgm:chPref val="3"/>
        </dgm:presLayoutVars>
      </dgm:prSet>
      <dgm:spPr/>
    </dgm:pt>
    <dgm:pt modelId="{467DA736-0958-423C-90A3-8F2BA2520535}" type="pres">
      <dgm:prSet presAssocID="{FDF0D0B5-D282-4B74-9C7E-0D5C907B227E}" presName="parTransTwo" presStyleCnt="0"/>
      <dgm:spPr/>
    </dgm:pt>
    <dgm:pt modelId="{2E7D2581-78F0-42FB-9D65-254FA30034F4}" type="pres">
      <dgm:prSet presAssocID="{FDF0D0B5-D282-4B74-9C7E-0D5C907B227E}" presName="horzTwo" presStyleCnt="0"/>
      <dgm:spPr/>
    </dgm:pt>
    <dgm:pt modelId="{67928565-36EF-49EF-A745-36532D7AFAAF}" type="pres">
      <dgm:prSet presAssocID="{D18AFD6F-5E36-45B5-BF4F-289618728EFE}" presName="vertThree" presStyleCnt="0"/>
      <dgm:spPr/>
    </dgm:pt>
    <dgm:pt modelId="{FD082AA6-6DFA-4923-9CCE-6E691BF72682}" type="pres">
      <dgm:prSet presAssocID="{D18AFD6F-5E36-45B5-BF4F-289618728EFE}" presName="txThree" presStyleLbl="node3" presStyleIdx="0" presStyleCnt="5">
        <dgm:presLayoutVars>
          <dgm:chPref val="3"/>
        </dgm:presLayoutVars>
      </dgm:prSet>
      <dgm:spPr/>
    </dgm:pt>
    <dgm:pt modelId="{632FE750-1F60-4276-9EBF-D98595542005}" type="pres">
      <dgm:prSet presAssocID="{D18AFD6F-5E36-45B5-BF4F-289618728EFE}" presName="horzThree" presStyleCnt="0"/>
      <dgm:spPr/>
    </dgm:pt>
    <dgm:pt modelId="{6E82410B-56A1-4C93-BEE4-CFAA32C902E3}" type="pres">
      <dgm:prSet presAssocID="{1C8CEC6F-6F29-4212-A6CF-E49F0A923AE7}" presName="sibSpaceThree" presStyleCnt="0"/>
      <dgm:spPr/>
    </dgm:pt>
    <dgm:pt modelId="{940F4786-370E-48A4-8B27-70F8E8F96072}" type="pres">
      <dgm:prSet presAssocID="{CBAE5839-1AE9-4C0D-98F5-8CA32C8CF762}" presName="vertThree" presStyleCnt="0"/>
      <dgm:spPr/>
    </dgm:pt>
    <dgm:pt modelId="{390EC82B-36E3-4F33-8444-46F4059421E8}" type="pres">
      <dgm:prSet presAssocID="{CBAE5839-1AE9-4C0D-98F5-8CA32C8CF762}" presName="txThree" presStyleLbl="node3" presStyleIdx="1" presStyleCnt="5">
        <dgm:presLayoutVars>
          <dgm:chPref val="3"/>
        </dgm:presLayoutVars>
      </dgm:prSet>
      <dgm:spPr/>
    </dgm:pt>
    <dgm:pt modelId="{DE6EBD9C-C3A1-46D8-8BD3-26B64F91266A}" type="pres">
      <dgm:prSet presAssocID="{CBAE5839-1AE9-4C0D-98F5-8CA32C8CF762}" presName="horzThree" presStyleCnt="0"/>
      <dgm:spPr/>
    </dgm:pt>
    <dgm:pt modelId="{C29FF316-F005-439C-BFC0-CA02F62A561F}" type="pres">
      <dgm:prSet presAssocID="{48E1240B-D189-4B96-9A3E-285E747811A5}" presName="sibSpaceThree" presStyleCnt="0"/>
      <dgm:spPr/>
    </dgm:pt>
    <dgm:pt modelId="{2EFFA187-2982-43EB-A51B-7E68EB705FB6}" type="pres">
      <dgm:prSet presAssocID="{32A2C778-B9E3-444C-B743-3C9FAD5762CE}" presName="vertThree" presStyleCnt="0"/>
      <dgm:spPr/>
    </dgm:pt>
    <dgm:pt modelId="{9031D6AF-4E2B-4BC2-B95C-5B7475499D88}" type="pres">
      <dgm:prSet presAssocID="{32A2C778-B9E3-444C-B743-3C9FAD5762CE}" presName="txThree" presStyleLbl="node3" presStyleIdx="2" presStyleCnt="5">
        <dgm:presLayoutVars>
          <dgm:chPref val="3"/>
        </dgm:presLayoutVars>
      </dgm:prSet>
      <dgm:spPr/>
    </dgm:pt>
    <dgm:pt modelId="{C644D3BB-A592-466C-B60E-12B6FA2E7DB3}" type="pres">
      <dgm:prSet presAssocID="{32A2C778-B9E3-444C-B743-3C9FAD5762CE}" presName="horzThree" presStyleCnt="0"/>
      <dgm:spPr/>
    </dgm:pt>
    <dgm:pt modelId="{75AA138D-D1E2-40AB-8A03-E29307CB3EDB}" type="pres">
      <dgm:prSet presAssocID="{4045AE3F-6AA9-4AE5-AD67-3BD625FE791C}" presName="sibSpaceThree" presStyleCnt="0"/>
      <dgm:spPr/>
    </dgm:pt>
    <dgm:pt modelId="{2D05AB1D-4C37-489C-8BB9-D89A8956A4F5}" type="pres">
      <dgm:prSet presAssocID="{99B88269-1893-4F01-802F-EE63ADF91BBC}" presName="vertThree" presStyleCnt="0"/>
      <dgm:spPr/>
    </dgm:pt>
    <dgm:pt modelId="{1E3FF0AC-9B5B-4FCD-A6CC-DFC52B4E4617}" type="pres">
      <dgm:prSet presAssocID="{99B88269-1893-4F01-802F-EE63ADF91BBC}" presName="txThree" presStyleLbl="node3" presStyleIdx="3" presStyleCnt="5">
        <dgm:presLayoutVars>
          <dgm:chPref val="3"/>
        </dgm:presLayoutVars>
      </dgm:prSet>
      <dgm:spPr/>
    </dgm:pt>
    <dgm:pt modelId="{68098EF8-8E0D-4140-B220-9E35185C757D}" type="pres">
      <dgm:prSet presAssocID="{99B88269-1893-4F01-802F-EE63ADF91BBC}" presName="horzThree" presStyleCnt="0"/>
      <dgm:spPr/>
    </dgm:pt>
    <dgm:pt modelId="{181D8E65-B3B3-4C09-9010-B6A3E47F15FB}" type="pres">
      <dgm:prSet presAssocID="{8EDFAC24-C503-4099-BD3A-9D307AAD5FAE}" presName="sibSpaceThree" presStyleCnt="0"/>
      <dgm:spPr/>
    </dgm:pt>
    <dgm:pt modelId="{DAEE0E92-4A28-45FA-B277-21BBC28EA66D}" type="pres">
      <dgm:prSet presAssocID="{A4A5F738-E8C8-4298-892C-1A73E168F0D0}" presName="vertThree" presStyleCnt="0"/>
      <dgm:spPr/>
    </dgm:pt>
    <dgm:pt modelId="{D9CF931F-F702-4011-B821-78EFC62CE124}" type="pres">
      <dgm:prSet presAssocID="{A4A5F738-E8C8-4298-892C-1A73E168F0D0}" presName="txThree" presStyleLbl="node3" presStyleIdx="4" presStyleCnt="5">
        <dgm:presLayoutVars>
          <dgm:chPref val="3"/>
        </dgm:presLayoutVars>
      </dgm:prSet>
      <dgm:spPr/>
    </dgm:pt>
    <dgm:pt modelId="{468B9A3A-03FB-40F6-9A3B-10AFEB7778E6}" type="pres">
      <dgm:prSet presAssocID="{A4A5F738-E8C8-4298-892C-1A73E168F0D0}" presName="horzThree" presStyleCnt="0"/>
      <dgm:spPr/>
    </dgm:pt>
  </dgm:ptLst>
  <dgm:cxnLst>
    <dgm:cxn modelId="{8CE91C0B-9894-453B-BF58-C10AF7C3E2FC}" type="presOf" srcId="{32A2C778-B9E3-444C-B743-3C9FAD5762CE}" destId="{9031D6AF-4E2B-4BC2-B95C-5B7475499D88}" srcOrd="0" destOrd="0" presId="urn:microsoft.com/office/officeart/2005/8/layout/hierarchy4"/>
    <dgm:cxn modelId="{9D01FD10-103C-43B4-8FA4-24ED18DE41EE}" type="presOf" srcId="{C9B95489-4E85-4CCE-B240-8DA48E78B68D}" destId="{F27E8728-3D1E-4ADF-BA45-3BB0B17DE947}" srcOrd="0" destOrd="0" presId="urn:microsoft.com/office/officeart/2005/8/layout/hierarchy4"/>
    <dgm:cxn modelId="{D7C17D13-5B2B-4AFC-BBAA-AE55A3F88E46}" srcId="{FDF0D0B5-D282-4B74-9C7E-0D5C907B227E}" destId="{D18AFD6F-5E36-45B5-BF4F-289618728EFE}" srcOrd="0" destOrd="0" parTransId="{7DF3B835-A7B9-431D-BB32-5DF08AEDBF01}" sibTransId="{1C8CEC6F-6F29-4212-A6CF-E49F0A923AE7}"/>
    <dgm:cxn modelId="{AD84B21C-B682-43DC-8624-84AD9C3AB76B}" type="presOf" srcId="{99B88269-1893-4F01-802F-EE63ADF91BBC}" destId="{1E3FF0AC-9B5B-4FCD-A6CC-DFC52B4E4617}" srcOrd="0" destOrd="0" presId="urn:microsoft.com/office/officeart/2005/8/layout/hierarchy4"/>
    <dgm:cxn modelId="{C3AA3D20-4C1A-4853-8B12-29FFB2ACFCE1}" type="presOf" srcId="{A4A5F738-E8C8-4298-892C-1A73E168F0D0}" destId="{D9CF931F-F702-4011-B821-78EFC62CE124}" srcOrd="0" destOrd="0" presId="urn:microsoft.com/office/officeart/2005/8/layout/hierarchy4"/>
    <dgm:cxn modelId="{D9166323-CCF3-424F-9BFF-91BBE388C85E}" type="presOf" srcId="{FDF0D0B5-D282-4B74-9C7E-0D5C907B227E}" destId="{6DA1D5FF-0760-48D0-BD51-8CB27FFD79A3}" srcOrd="0" destOrd="0" presId="urn:microsoft.com/office/officeart/2005/8/layout/hierarchy4"/>
    <dgm:cxn modelId="{4C48932A-B44B-4106-9EF9-1F6F93B19797}" srcId="{FDF0D0B5-D282-4B74-9C7E-0D5C907B227E}" destId="{A4A5F738-E8C8-4298-892C-1A73E168F0D0}" srcOrd="4" destOrd="0" parTransId="{4C8F577F-6D29-41AB-BA50-A15AA38AEDC7}" sibTransId="{A831D23A-742B-42A0-9F2A-AF51B2D6F7E4}"/>
    <dgm:cxn modelId="{0C38FE39-8448-4799-9AF6-5E51A198F5D9}" type="presOf" srcId="{CBAE5839-1AE9-4C0D-98F5-8CA32C8CF762}" destId="{390EC82B-36E3-4F33-8444-46F4059421E8}" srcOrd="0" destOrd="0" presId="urn:microsoft.com/office/officeart/2005/8/layout/hierarchy4"/>
    <dgm:cxn modelId="{117E873E-401D-461E-BAE4-0E93FA9F8DD9}" srcId="{C9B95489-4E85-4CCE-B240-8DA48E78B68D}" destId="{FDF0D0B5-D282-4B74-9C7E-0D5C907B227E}" srcOrd="0" destOrd="0" parTransId="{0A9EF1B7-9363-49FA-AFA9-74D31FA84D3B}" sibTransId="{2095F95E-BDEC-4448-8AB5-9438C140A70D}"/>
    <dgm:cxn modelId="{37F81B54-2E91-46EB-BB00-1355D812B6A9}" type="presOf" srcId="{0775F68E-55CD-4B62-816A-76FA90018930}" destId="{D7A29762-6DC8-478F-85DF-A55BE25898BD}" srcOrd="0" destOrd="0" presId="urn:microsoft.com/office/officeart/2005/8/layout/hierarchy4"/>
    <dgm:cxn modelId="{514EEE74-2516-4324-B767-58A7812D7234}" srcId="{FDF0D0B5-D282-4B74-9C7E-0D5C907B227E}" destId="{CBAE5839-1AE9-4C0D-98F5-8CA32C8CF762}" srcOrd="1" destOrd="0" parTransId="{6F3DE50A-290A-456B-A2A8-6D98DEBFDF3D}" sibTransId="{48E1240B-D189-4B96-9A3E-285E747811A5}"/>
    <dgm:cxn modelId="{C294D087-D75A-4EF5-B869-3FD22B412A3E}" type="presOf" srcId="{D18AFD6F-5E36-45B5-BF4F-289618728EFE}" destId="{FD082AA6-6DFA-4923-9CCE-6E691BF72682}" srcOrd="0" destOrd="0" presId="urn:microsoft.com/office/officeart/2005/8/layout/hierarchy4"/>
    <dgm:cxn modelId="{F9211F8D-26AB-4564-8DEB-776E53B4DB71}" srcId="{FDF0D0B5-D282-4B74-9C7E-0D5C907B227E}" destId="{32A2C778-B9E3-444C-B743-3C9FAD5762CE}" srcOrd="2" destOrd="0" parTransId="{B2AA8BB6-4F14-4855-9A9A-D195CF9D29F1}" sibTransId="{4045AE3F-6AA9-4AE5-AD67-3BD625FE791C}"/>
    <dgm:cxn modelId="{4BA7A69F-4E08-4D13-BAF9-89E77BBFE93B}" srcId="{0775F68E-55CD-4B62-816A-76FA90018930}" destId="{C9B95489-4E85-4CCE-B240-8DA48E78B68D}" srcOrd="0" destOrd="0" parTransId="{C391BF20-B54F-44EC-A597-289BA8CCA12F}" sibTransId="{AB5CDD36-A605-4D07-A9FB-56B819572415}"/>
    <dgm:cxn modelId="{431252E5-C794-4C83-9CF4-E713537AB9D4}" srcId="{FDF0D0B5-D282-4B74-9C7E-0D5C907B227E}" destId="{99B88269-1893-4F01-802F-EE63ADF91BBC}" srcOrd="3" destOrd="0" parTransId="{F9B58B29-7AFC-4A07-9D4A-DD628D228D63}" sibTransId="{8EDFAC24-C503-4099-BD3A-9D307AAD5FAE}"/>
    <dgm:cxn modelId="{213E4258-9286-402B-BB23-83F739E897BB}" type="presParOf" srcId="{D7A29762-6DC8-478F-85DF-A55BE25898BD}" destId="{7D69EC3B-1635-4CC2-89B2-7D8AD34CDAB0}" srcOrd="0" destOrd="0" presId="urn:microsoft.com/office/officeart/2005/8/layout/hierarchy4"/>
    <dgm:cxn modelId="{2796F23E-43A1-4C2A-A5F8-0A07333DDB35}" type="presParOf" srcId="{7D69EC3B-1635-4CC2-89B2-7D8AD34CDAB0}" destId="{F27E8728-3D1E-4ADF-BA45-3BB0B17DE947}" srcOrd="0" destOrd="0" presId="urn:microsoft.com/office/officeart/2005/8/layout/hierarchy4"/>
    <dgm:cxn modelId="{1013E21A-FD79-444B-8380-D3EF659C5BD5}" type="presParOf" srcId="{7D69EC3B-1635-4CC2-89B2-7D8AD34CDAB0}" destId="{45A3DE5F-8DC0-449C-9829-BB693D04B8E6}" srcOrd="1" destOrd="0" presId="urn:microsoft.com/office/officeart/2005/8/layout/hierarchy4"/>
    <dgm:cxn modelId="{7BCE29EC-6BFD-450B-80F6-87868240424A}" type="presParOf" srcId="{7D69EC3B-1635-4CC2-89B2-7D8AD34CDAB0}" destId="{6B62C975-CF29-4135-B1DA-3070021A11C2}" srcOrd="2" destOrd="0" presId="urn:microsoft.com/office/officeart/2005/8/layout/hierarchy4"/>
    <dgm:cxn modelId="{7E9BC1DC-8C4E-4C50-9D3C-25ADDDF96FF1}" type="presParOf" srcId="{6B62C975-CF29-4135-B1DA-3070021A11C2}" destId="{67A50E21-F9BF-4561-B604-AB966AB8E997}" srcOrd="0" destOrd="0" presId="urn:microsoft.com/office/officeart/2005/8/layout/hierarchy4"/>
    <dgm:cxn modelId="{A58E9C6C-E4A7-4904-8038-B42C152845CE}" type="presParOf" srcId="{67A50E21-F9BF-4561-B604-AB966AB8E997}" destId="{6DA1D5FF-0760-48D0-BD51-8CB27FFD79A3}" srcOrd="0" destOrd="0" presId="urn:microsoft.com/office/officeart/2005/8/layout/hierarchy4"/>
    <dgm:cxn modelId="{F8901233-DF6B-4589-AFB5-C2A90880CE77}" type="presParOf" srcId="{67A50E21-F9BF-4561-B604-AB966AB8E997}" destId="{467DA736-0958-423C-90A3-8F2BA2520535}" srcOrd="1" destOrd="0" presId="urn:microsoft.com/office/officeart/2005/8/layout/hierarchy4"/>
    <dgm:cxn modelId="{F0A77ACF-EE86-4816-85B0-E0292A225261}" type="presParOf" srcId="{67A50E21-F9BF-4561-B604-AB966AB8E997}" destId="{2E7D2581-78F0-42FB-9D65-254FA30034F4}" srcOrd="2" destOrd="0" presId="urn:microsoft.com/office/officeart/2005/8/layout/hierarchy4"/>
    <dgm:cxn modelId="{9A28D36E-1341-41A1-91B1-E4B878EFA64A}" type="presParOf" srcId="{2E7D2581-78F0-42FB-9D65-254FA30034F4}" destId="{67928565-36EF-49EF-A745-36532D7AFAAF}" srcOrd="0" destOrd="0" presId="urn:microsoft.com/office/officeart/2005/8/layout/hierarchy4"/>
    <dgm:cxn modelId="{C4D9B7A8-5197-4DF8-A96B-28EACBF45E79}" type="presParOf" srcId="{67928565-36EF-49EF-A745-36532D7AFAAF}" destId="{FD082AA6-6DFA-4923-9CCE-6E691BF72682}" srcOrd="0" destOrd="0" presId="urn:microsoft.com/office/officeart/2005/8/layout/hierarchy4"/>
    <dgm:cxn modelId="{EDF33916-9663-46C6-B7D4-AABA19A5299B}" type="presParOf" srcId="{67928565-36EF-49EF-A745-36532D7AFAAF}" destId="{632FE750-1F60-4276-9EBF-D98595542005}" srcOrd="1" destOrd="0" presId="urn:microsoft.com/office/officeart/2005/8/layout/hierarchy4"/>
    <dgm:cxn modelId="{3B59BC4D-9692-4C95-B7BD-689296A6DC12}" type="presParOf" srcId="{2E7D2581-78F0-42FB-9D65-254FA30034F4}" destId="{6E82410B-56A1-4C93-BEE4-CFAA32C902E3}" srcOrd="1" destOrd="0" presId="urn:microsoft.com/office/officeart/2005/8/layout/hierarchy4"/>
    <dgm:cxn modelId="{219549CE-4163-4DB5-8881-3EE0E4A9E2E0}" type="presParOf" srcId="{2E7D2581-78F0-42FB-9D65-254FA30034F4}" destId="{940F4786-370E-48A4-8B27-70F8E8F96072}" srcOrd="2" destOrd="0" presId="urn:microsoft.com/office/officeart/2005/8/layout/hierarchy4"/>
    <dgm:cxn modelId="{AC7EE0DD-FE5D-4F3C-BACB-74B1F9073832}" type="presParOf" srcId="{940F4786-370E-48A4-8B27-70F8E8F96072}" destId="{390EC82B-36E3-4F33-8444-46F4059421E8}" srcOrd="0" destOrd="0" presId="urn:microsoft.com/office/officeart/2005/8/layout/hierarchy4"/>
    <dgm:cxn modelId="{D1A98A6D-E93E-4276-A064-3AF6A6DAEEF4}" type="presParOf" srcId="{940F4786-370E-48A4-8B27-70F8E8F96072}" destId="{DE6EBD9C-C3A1-46D8-8BD3-26B64F91266A}" srcOrd="1" destOrd="0" presId="urn:microsoft.com/office/officeart/2005/8/layout/hierarchy4"/>
    <dgm:cxn modelId="{C4303437-76EF-4A7F-990C-7A6141F84EB5}" type="presParOf" srcId="{2E7D2581-78F0-42FB-9D65-254FA30034F4}" destId="{C29FF316-F005-439C-BFC0-CA02F62A561F}" srcOrd="3" destOrd="0" presId="urn:microsoft.com/office/officeart/2005/8/layout/hierarchy4"/>
    <dgm:cxn modelId="{22834F7A-6953-4AC5-A799-42C2E709B657}" type="presParOf" srcId="{2E7D2581-78F0-42FB-9D65-254FA30034F4}" destId="{2EFFA187-2982-43EB-A51B-7E68EB705FB6}" srcOrd="4" destOrd="0" presId="urn:microsoft.com/office/officeart/2005/8/layout/hierarchy4"/>
    <dgm:cxn modelId="{01B0AB6E-3EE7-4E50-8ED4-4C4AD5507C97}" type="presParOf" srcId="{2EFFA187-2982-43EB-A51B-7E68EB705FB6}" destId="{9031D6AF-4E2B-4BC2-B95C-5B7475499D88}" srcOrd="0" destOrd="0" presId="urn:microsoft.com/office/officeart/2005/8/layout/hierarchy4"/>
    <dgm:cxn modelId="{6B22B8DE-BF89-447A-AF59-4029A0978CC1}" type="presParOf" srcId="{2EFFA187-2982-43EB-A51B-7E68EB705FB6}" destId="{C644D3BB-A592-466C-B60E-12B6FA2E7DB3}" srcOrd="1" destOrd="0" presId="urn:microsoft.com/office/officeart/2005/8/layout/hierarchy4"/>
    <dgm:cxn modelId="{033DAD79-791E-45CD-982D-8BF3665C50EE}" type="presParOf" srcId="{2E7D2581-78F0-42FB-9D65-254FA30034F4}" destId="{75AA138D-D1E2-40AB-8A03-E29307CB3EDB}" srcOrd="5" destOrd="0" presId="urn:microsoft.com/office/officeart/2005/8/layout/hierarchy4"/>
    <dgm:cxn modelId="{12AB7681-8465-4F67-9DE9-A72649BE7182}" type="presParOf" srcId="{2E7D2581-78F0-42FB-9D65-254FA30034F4}" destId="{2D05AB1D-4C37-489C-8BB9-D89A8956A4F5}" srcOrd="6" destOrd="0" presId="urn:microsoft.com/office/officeart/2005/8/layout/hierarchy4"/>
    <dgm:cxn modelId="{7BF5B4FF-A109-4EDA-82F7-D52F5A3C24E4}" type="presParOf" srcId="{2D05AB1D-4C37-489C-8BB9-D89A8956A4F5}" destId="{1E3FF0AC-9B5B-4FCD-A6CC-DFC52B4E4617}" srcOrd="0" destOrd="0" presId="urn:microsoft.com/office/officeart/2005/8/layout/hierarchy4"/>
    <dgm:cxn modelId="{D27B2E79-8355-40E5-B3E9-A0C34337D6D5}" type="presParOf" srcId="{2D05AB1D-4C37-489C-8BB9-D89A8956A4F5}" destId="{68098EF8-8E0D-4140-B220-9E35185C757D}" srcOrd="1" destOrd="0" presId="urn:microsoft.com/office/officeart/2005/8/layout/hierarchy4"/>
    <dgm:cxn modelId="{D479EF53-C0FD-4413-AFA3-1EA271E719D0}" type="presParOf" srcId="{2E7D2581-78F0-42FB-9D65-254FA30034F4}" destId="{181D8E65-B3B3-4C09-9010-B6A3E47F15FB}" srcOrd="7" destOrd="0" presId="urn:microsoft.com/office/officeart/2005/8/layout/hierarchy4"/>
    <dgm:cxn modelId="{09B7A020-A708-4A08-ABB7-D4A2B2C562BE}" type="presParOf" srcId="{2E7D2581-78F0-42FB-9D65-254FA30034F4}" destId="{DAEE0E92-4A28-45FA-B277-21BBC28EA66D}" srcOrd="8" destOrd="0" presId="urn:microsoft.com/office/officeart/2005/8/layout/hierarchy4"/>
    <dgm:cxn modelId="{EDBA951C-B611-47CA-9644-4D967F847F52}" type="presParOf" srcId="{DAEE0E92-4A28-45FA-B277-21BBC28EA66D}" destId="{D9CF931F-F702-4011-B821-78EFC62CE124}" srcOrd="0" destOrd="0" presId="urn:microsoft.com/office/officeart/2005/8/layout/hierarchy4"/>
    <dgm:cxn modelId="{6A62F63A-9D45-49D8-8A05-DFEDA745881D}" type="presParOf" srcId="{DAEE0E92-4A28-45FA-B277-21BBC28EA66D}" destId="{468B9A3A-03FB-40F6-9A3B-10AFEB7778E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36C2B-CF3F-4EC5-BE5B-E762D1BA7BC4}">
      <dsp:nvSpPr>
        <dsp:cNvPr id="0" name=""/>
        <dsp:cNvSpPr/>
      </dsp:nvSpPr>
      <dsp:spPr>
        <a:xfrm>
          <a:off x="1884830" y="631533"/>
          <a:ext cx="4206136" cy="4206136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shade val="90000"/>
            <a:hueOff val="613958"/>
            <a:satOff val="-25006"/>
            <a:lumOff val="379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CBA16-CC7E-497B-ABDB-883D756EDDD6}">
      <dsp:nvSpPr>
        <dsp:cNvPr id="0" name=""/>
        <dsp:cNvSpPr/>
      </dsp:nvSpPr>
      <dsp:spPr>
        <a:xfrm>
          <a:off x="1884830" y="631533"/>
          <a:ext cx="4206136" cy="4206136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shade val="90000"/>
            <a:hueOff val="460469"/>
            <a:satOff val="-18755"/>
            <a:lumOff val="2843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F6E72-79BD-4691-9DEE-F63FCDE30D26}">
      <dsp:nvSpPr>
        <dsp:cNvPr id="0" name=""/>
        <dsp:cNvSpPr/>
      </dsp:nvSpPr>
      <dsp:spPr>
        <a:xfrm>
          <a:off x="1884830" y="631533"/>
          <a:ext cx="4206136" cy="4206136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shade val="90000"/>
            <a:hueOff val="306979"/>
            <a:satOff val="-12503"/>
            <a:lumOff val="1895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79ED6-CAC5-42E2-803B-16C0E99FA863}">
      <dsp:nvSpPr>
        <dsp:cNvPr id="0" name=""/>
        <dsp:cNvSpPr/>
      </dsp:nvSpPr>
      <dsp:spPr>
        <a:xfrm>
          <a:off x="1884830" y="631533"/>
          <a:ext cx="4206136" cy="4206136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shade val="90000"/>
            <a:hueOff val="153490"/>
            <a:satOff val="-6252"/>
            <a:lumOff val="94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915C9-2F14-493E-B66E-3A3EDCFD57F3}">
      <dsp:nvSpPr>
        <dsp:cNvPr id="0" name=""/>
        <dsp:cNvSpPr/>
      </dsp:nvSpPr>
      <dsp:spPr>
        <a:xfrm>
          <a:off x="1884830" y="631533"/>
          <a:ext cx="4206136" cy="4206136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26DA0-EB9D-4158-9BB3-7E6C54D6FA92}">
      <dsp:nvSpPr>
        <dsp:cNvPr id="0" name=""/>
        <dsp:cNvSpPr/>
      </dsp:nvSpPr>
      <dsp:spPr>
        <a:xfrm>
          <a:off x="3020132" y="1766835"/>
          <a:ext cx="1935533" cy="193553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Satisfação do Cliente</a:t>
          </a:r>
        </a:p>
      </dsp:txBody>
      <dsp:txXfrm>
        <a:off x="3303584" y="2050287"/>
        <a:ext cx="1368629" cy="1368629"/>
      </dsp:txXfrm>
    </dsp:sp>
    <dsp:sp modelId="{D0CECAA3-4CE9-480E-A259-2E02DDC41E75}">
      <dsp:nvSpPr>
        <dsp:cNvPr id="0" name=""/>
        <dsp:cNvSpPr/>
      </dsp:nvSpPr>
      <dsp:spPr>
        <a:xfrm>
          <a:off x="3310462" y="2872"/>
          <a:ext cx="1354873" cy="135487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Reputação</a:t>
          </a:r>
        </a:p>
      </dsp:txBody>
      <dsp:txXfrm>
        <a:off x="3508879" y="201289"/>
        <a:ext cx="958039" cy="958039"/>
      </dsp:txXfrm>
    </dsp:sp>
    <dsp:sp modelId="{D7F5E976-A108-4B7B-8A7B-123FBB6AB30B}">
      <dsp:nvSpPr>
        <dsp:cNvPr id="0" name=""/>
        <dsp:cNvSpPr/>
      </dsp:nvSpPr>
      <dsp:spPr>
        <a:xfrm>
          <a:off x="5264211" y="1422353"/>
          <a:ext cx="1354873" cy="135487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Excelência Clínica</a:t>
          </a:r>
        </a:p>
      </dsp:txBody>
      <dsp:txXfrm>
        <a:off x="5462628" y="1620770"/>
        <a:ext cx="958039" cy="958039"/>
      </dsp:txXfrm>
    </dsp:sp>
    <dsp:sp modelId="{D3B6C1CE-88B8-4233-AFC3-3C0FCF7F9BF6}">
      <dsp:nvSpPr>
        <dsp:cNvPr id="0" name=""/>
        <dsp:cNvSpPr/>
      </dsp:nvSpPr>
      <dsp:spPr>
        <a:xfrm>
          <a:off x="4517945" y="3719122"/>
          <a:ext cx="1354873" cy="135487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Tecnologia e Inovação</a:t>
          </a:r>
        </a:p>
      </dsp:txBody>
      <dsp:txXfrm>
        <a:off x="4716362" y="3917539"/>
        <a:ext cx="958039" cy="958039"/>
      </dsp:txXfrm>
    </dsp:sp>
    <dsp:sp modelId="{4B84EF23-1F3B-45AF-8F98-12E23D983215}">
      <dsp:nvSpPr>
        <dsp:cNvPr id="0" name=""/>
        <dsp:cNvSpPr/>
      </dsp:nvSpPr>
      <dsp:spPr>
        <a:xfrm>
          <a:off x="2102979" y="3719122"/>
          <a:ext cx="1354873" cy="135487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Preço</a:t>
          </a:r>
        </a:p>
      </dsp:txBody>
      <dsp:txXfrm>
        <a:off x="2301396" y="3917539"/>
        <a:ext cx="958039" cy="958039"/>
      </dsp:txXfrm>
    </dsp:sp>
    <dsp:sp modelId="{CDAFB16A-CE12-4712-BCDF-A7000A016257}">
      <dsp:nvSpPr>
        <dsp:cNvPr id="0" name=""/>
        <dsp:cNvSpPr/>
      </dsp:nvSpPr>
      <dsp:spPr>
        <a:xfrm>
          <a:off x="1356713" y="1422353"/>
          <a:ext cx="1354873" cy="135487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Acesso</a:t>
          </a:r>
        </a:p>
      </dsp:txBody>
      <dsp:txXfrm>
        <a:off x="1555130" y="1620770"/>
        <a:ext cx="958039" cy="958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2AAC-0D32-42AB-9E50-F220FD991C35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02CF0-B01B-4F4A-B160-1E100A99DEE1}">
      <dsp:nvSpPr>
        <dsp:cNvPr id="0" name=""/>
        <dsp:cNvSpPr/>
      </dsp:nvSpPr>
      <dsp:spPr>
        <a:xfrm>
          <a:off x="363698" y="235690"/>
          <a:ext cx="8218391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Demografia</a:t>
          </a:r>
        </a:p>
      </dsp:txBody>
      <dsp:txXfrm>
        <a:off x="363698" y="235690"/>
        <a:ext cx="8218391" cy="471174"/>
      </dsp:txXfrm>
    </dsp:sp>
    <dsp:sp modelId="{532E76F8-AA98-4705-8066-146E5AD5E0AF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FC4C9B-E9FC-466D-8CCF-D8B1B0DB88E7}">
      <dsp:nvSpPr>
        <dsp:cNvPr id="0" name=""/>
        <dsp:cNvSpPr/>
      </dsp:nvSpPr>
      <dsp:spPr>
        <a:xfrm>
          <a:off x="790388" y="942866"/>
          <a:ext cx="7791701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Investimento e Tecnologia</a:t>
          </a:r>
        </a:p>
      </dsp:txBody>
      <dsp:txXfrm>
        <a:off x="790388" y="942866"/>
        <a:ext cx="7791701" cy="471174"/>
      </dsp:txXfrm>
    </dsp:sp>
    <dsp:sp modelId="{7F8815BE-5A75-46DD-8E94-FFD0B22CF2E6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E17CEB-97A5-4F19-82A0-74FA08D656DD}">
      <dsp:nvSpPr>
        <dsp:cNvPr id="0" name=""/>
        <dsp:cNvSpPr/>
      </dsp:nvSpPr>
      <dsp:spPr>
        <a:xfrm>
          <a:off x="1024212" y="1649524"/>
          <a:ext cx="7557876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Informação</a:t>
          </a:r>
        </a:p>
      </dsp:txBody>
      <dsp:txXfrm>
        <a:off x="1024212" y="1649524"/>
        <a:ext cx="7557876" cy="471174"/>
      </dsp:txXfrm>
    </dsp:sp>
    <dsp:sp modelId="{ABD47843-EAED-4AF1-99EB-8CB6CF5C1E27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55519C-CA82-4897-A479-1871D6FE2590}">
      <dsp:nvSpPr>
        <dsp:cNvPr id="0" name=""/>
        <dsp:cNvSpPr/>
      </dsp:nvSpPr>
      <dsp:spPr>
        <a:xfrm>
          <a:off x="1098870" y="2356700"/>
          <a:ext cx="7483219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Valor</a:t>
          </a:r>
        </a:p>
      </dsp:txBody>
      <dsp:txXfrm>
        <a:off x="1098870" y="2356700"/>
        <a:ext cx="7483219" cy="471174"/>
      </dsp:txXfrm>
    </dsp:sp>
    <dsp:sp modelId="{64114AB6-53BC-4BBD-92C3-2FAE89936956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6BF99-346D-4834-A15B-879C0A584609}">
      <dsp:nvSpPr>
        <dsp:cNvPr id="0" name=""/>
        <dsp:cNvSpPr/>
      </dsp:nvSpPr>
      <dsp:spPr>
        <a:xfrm>
          <a:off x="1024212" y="3063877"/>
          <a:ext cx="7557876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Regulação</a:t>
          </a:r>
        </a:p>
      </dsp:txBody>
      <dsp:txXfrm>
        <a:off x="1024212" y="3063877"/>
        <a:ext cx="7557876" cy="471174"/>
      </dsp:txXfrm>
    </dsp:sp>
    <dsp:sp modelId="{625515D0-A3E0-46E2-AB07-085D455B06B2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99F75A-C1A9-4664-BB6E-2580EF1EFC34}">
      <dsp:nvSpPr>
        <dsp:cNvPr id="0" name=""/>
        <dsp:cNvSpPr/>
      </dsp:nvSpPr>
      <dsp:spPr>
        <a:xfrm>
          <a:off x="790388" y="3770534"/>
          <a:ext cx="7791701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Cooperação</a:t>
          </a:r>
        </a:p>
      </dsp:txBody>
      <dsp:txXfrm>
        <a:off x="790388" y="3770534"/>
        <a:ext cx="7791701" cy="471174"/>
      </dsp:txXfrm>
    </dsp:sp>
    <dsp:sp modelId="{9851AB89-3A48-4F0E-8D3C-8FD2552F3B3F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685E5E-1E4A-4B14-9595-01A2B9711E20}">
      <dsp:nvSpPr>
        <dsp:cNvPr id="0" name=""/>
        <dsp:cNvSpPr/>
      </dsp:nvSpPr>
      <dsp:spPr>
        <a:xfrm>
          <a:off x="363698" y="4477710"/>
          <a:ext cx="8218391" cy="4711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SUSTENTABILIDADE</a:t>
          </a:r>
        </a:p>
      </dsp:txBody>
      <dsp:txXfrm>
        <a:off x="363698" y="4477710"/>
        <a:ext cx="8218391" cy="471174"/>
      </dsp:txXfrm>
    </dsp:sp>
    <dsp:sp modelId="{4256C2F0-83C5-4FAA-947C-3CD14E7B7DE7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8728-3D1E-4ADF-BA45-3BB0B17DE947}">
      <dsp:nvSpPr>
        <dsp:cNvPr id="0" name=""/>
        <dsp:cNvSpPr/>
      </dsp:nvSpPr>
      <dsp:spPr>
        <a:xfrm>
          <a:off x="3752" y="908"/>
          <a:ext cx="10433655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bg1"/>
              </a:solidFill>
              <a:ea typeface="Times New Roman" panose="02020603050405020304" pitchFamily="18" charset="0"/>
            </a:rPr>
            <a:t>LEI DE PROGRAMAÇÃO PARA O SNS</a:t>
          </a:r>
          <a:endParaRPr lang="pt-PT" sz="1800" b="1" kern="1200" dirty="0">
            <a:solidFill>
              <a:schemeClr val="bg1"/>
            </a:solidFill>
          </a:endParaRPr>
        </a:p>
      </dsp:txBody>
      <dsp:txXfrm>
        <a:off x="36846" y="34002"/>
        <a:ext cx="10367467" cy="1063718"/>
      </dsp:txXfrm>
    </dsp:sp>
    <dsp:sp modelId="{6DA1D5FF-0760-48D0-BD51-8CB27FFD79A3}">
      <dsp:nvSpPr>
        <dsp:cNvPr id="0" name=""/>
        <dsp:cNvSpPr/>
      </dsp:nvSpPr>
      <dsp:spPr>
        <a:xfrm>
          <a:off x="3752" y="1307254"/>
          <a:ext cx="10433655" cy="112990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bg1"/>
              </a:solidFill>
            </a:rPr>
            <a:t>FINANCIAMENTO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bg1"/>
              </a:solidFill>
            </a:rPr>
            <a:t>Estrutura do Orçamento do SNS e Orientações do Plano Nacional de Saúde</a:t>
          </a:r>
        </a:p>
      </dsp:txBody>
      <dsp:txXfrm>
        <a:off x="36846" y="1340348"/>
        <a:ext cx="10367467" cy="1063718"/>
      </dsp:txXfrm>
    </dsp:sp>
    <dsp:sp modelId="{FD082AA6-6DFA-4923-9CCE-6E691BF72682}">
      <dsp:nvSpPr>
        <dsp:cNvPr id="0" name=""/>
        <dsp:cNvSpPr/>
      </dsp:nvSpPr>
      <dsp:spPr>
        <a:xfrm>
          <a:off x="3752" y="2613600"/>
          <a:ext cx="2018896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bg1"/>
              </a:solidFill>
              <a:ea typeface="Times New Roman" panose="02020603050405020304" pitchFamily="18" charset="0"/>
            </a:rPr>
            <a:t>Prevenção</a:t>
          </a:r>
          <a:endParaRPr lang="pt-PT" sz="1800" kern="1200" dirty="0">
            <a:solidFill>
              <a:schemeClr val="bg1"/>
            </a:solidFill>
          </a:endParaRPr>
        </a:p>
      </dsp:txBody>
      <dsp:txXfrm>
        <a:off x="36846" y="2646694"/>
        <a:ext cx="1952708" cy="1063718"/>
      </dsp:txXfrm>
    </dsp:sp>
    <dsp:sp modelId="{390EC82B-36E3-4F33-8444-46F4059421E8}">
      <dsp:nvSpPr>
        <dsp:cNvPr id="0" name=""/>
        <dsp:cNvSpPr/>
      </dsp:nvSpPr>
      <dsp:spPr>
        <a:xfrm>
          <a:off x="2107442" y="2613600"/>
          <a:ext cx="2018896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bg1"/>
              </a:solidFill>
              <a:ea typeface="Times New Roman" panose="02020603050405020304" pitchFamily="18" charset="0"/>
            </a:rPr>
            <a:t>Despesa Corrente SNS</a:t>
          </a:r>
        </a:p>
      </dsp:txBody>
      <dsp:txXfrm>
        <a:off x="2140536" y="2646694"/>
        <a:ext cx="1952708" cy="1063718"/>
      </dsp:txXfrm>
    </dsp:sp>
    <dsp:sp modelId="{9031D6AF-4E2B-4BC2-B95C-5B7475499D88}">
      <dsp:nvSpPr>
        <dsp:cNvPr id="0" name=""/>
        <dsp:cNvSpPr/>
      </dsp:nvSpPr>
      <dsp:spPr>
        <a:xfrm>
          <a:off x="4211131" y="2613600"/>
          <a:ext cx="2018896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bg1"/>
              </a:solidFill>
              <a:ea typeface="Times New Roman" panose="02020603050405020304" pitchFamily="18" charset="0"/>
            </a:rPr>
            <a:t>Programas Verticais DGS</a:t>
          </a:r>
        </a:p>
      </dsp:txBody>
      <dsp:txXfrm>
        <a:off x="4244225" y="2646694"/>
        <a:ext cx="1952708" cy="1063718"/>
      </dsp:txXfrm>
    </dsp:sp>
    <dsp:sp modelId="{1E3FF0AC-9B5B-4FCD-A6CC-DFC52B4E4617}">
      <dsp:nvSpPr>
        <dsp:cNvPr id="0" name=""/>
        <dsp:cNvSpPr/>
      </dsp:nvSpPr>
      <dsp:spPr>
        <a:xfrm>
          <a:off x="6314821" y="2613600"/>
          <a:ext cx="2018896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bg1"/>
              </a:solidFill>
              <a:ea typeface="Times New Roman" panose="02020603050405020304" pitchFamily="18" charset="0"/>
            </a:rPr>
            <a:t>Programas Prioritários</a:t>
          </a:r>
        </a:p>
      </dsp:txBody>
      <dsp:txXfrm>
        <a:off x="6347915" y="2646694"/>
        <a:ext cx="1952708" cy="1063718"/>
      </dsp:txXfrm>
    </dsp:sp>
    <dsp:sp modelId="{D9CF931F-F702-4011-B821-78EFC62CE124}">
      <dsp:nvSpPr>
        <dsp:cNvPr id="0" name=""/>
        <dsp:cNvSpPr/>
      </dsp:nvSpPr>
      <dsp:spPr>
        <a:xfrm>
          <a:off x="8418511" y="2613600"/>
          <a:ext cx="2018896" cy="11299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bg1"/>
              </a:solidFill>
              <a:ea typeface="Times New Roman" panose="02020603050405020304" pitchFamily="18" charset="0"/>
            </a:rPr>
            <a:t>Investimento Específico</a:t>
          </a:r>
        </a:p>
      </dsp:txBody>
      <dsp:txXfrm>
        <a:off x="8451605" y="2646694"/>
        <a:ext cx="1952708" cy="106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763-8EBE-4515-9B6C-3A41A67BD821}" type="datetimeFigureOut">
              <a:rPr lang="pt-PT" smtClean="0"/>
              <a:t>03-11-2018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3D4C-9DE7-4515-9564-31DC388335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4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5184-9A4E-473B-BD67-F240A89130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 userDrawn="1"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76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3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994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305461" y="6453337"/>
            <a:ext cx="2743200" cy="365125"/>
          </a:xfrm>
        </p:spPr>
        <p:txBody>
          <a:bodyPr/>
          <a:lstStyle>
            <a:lvl1pPr algn="r">
              <a:defRPr sz="1100" b="1"/>
            </a:lvl1pPr>
          </a:lstStyle>
          <a:p>
            <a:fld id="{9D410020-F516-4BD5-AFC6-98CC90A93DCA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ctangle 6"/>
          <p:cNvSpPr/>
          <p:nvPr userDrawn="1"/>
        </p:nvSpPr>
        <p:spPr>
          <a:xfrm>
            <a:off x="0" y="6400801"/>
            <a:ext cx="11353800" cy="4241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7"/>
          <p:cNvSpPr/>
          <p:nvPr userDrawn="1"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Marcador de Posição do Rodapé 4"/>
          <p:cNvSpPr txBox="1">
            <a:spLocks/>
          </p:cNvSpPr>
          <p:nvPr userDrawn="1"/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>
                <a:solidFill>
                  <a:schemeClr val="bg1"/>
                </a:solidFill>
              </a:rPr>
              <a:t>Para onde vai o setor da Saúde em Portugal?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A3BBFC2-4B60-45F3-AC8A-B37AE83FFBB2}"/>
              </a:ext>
            </a:extLst>
          </p:cNvPr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6" y="6420359"/>
            <a:ext cx="504056" cy="3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935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4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60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05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36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94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1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0020-F516-4BD5-AFC6-98CC90A93D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11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opit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6.jpg@01D469F0.13CF7EA0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3284985"/>
            <a:ext cx="8735888" cy="1974081"/>
          </a:xfrm>
        </p:spPr>
        <p:txBody>
          <a:bodyPr>
            <a:noAutofit/>
          </a:bodyPr>
          <a:lstStyle/>
          <a:p>
            <a:pPr marL="114300"/>
            <a:br>
              <a:rPr lang="pt-PT" sz="3600" b="1" dirty="0"/>
            </a:br>
            <a:br>
              <a:rPr lang="pt-PT" sz="3600" b="1" dirty="0"/>
            </a:br>
            <a:br>
              <a:rPr lang="pt-PT" sz="3600" b="1" dirty="0"/>
            </a:br>
            <a:r>
              <a:rPr lang="pt-PT" sz="3600" b="1" dirty="0"/>
              <a:t>Para onde vai o setor da Saúde em Portugal?</a:t>
            </a:r>
            <a:br>
              <a:rPr lang="pt-PT" sz="3600" b="1" dirty="0"/>
            </a:br>
            <a:br>
              <a:rPr lang="pt-PT" sz="1800" b="1" dirty="0"/>
            </a:br>
            <a:r>
              <a:rPr lang="pt-PT" sz="3200" b="1" i="1" dirty="0"/>
              <a:t>Tendências e desafios do setor da Saúde e do SNS</a:t>
            </a:r>
            <a:br>
              <a:rPr lang="pt-PT" sz="3200" b="1" i="1" dirty="0"/>
            </a:br>
            <a:br>
              <a:rPr lang="pt-PT" sz="2400" b="1" i="1" dirty="0"/>
            </a:br>
            <a:br>
              <a:rPr lang="pt-PT" sz="2400" b="1" i="1" dirty="0"/>
            </a:br>
            <a:r>
              <a:rPr lang="pt-PT" sz="2400" b="1" i="1" dirty="0" err="1"/>
              <a:t>Oscar</a:t>
            </a:r>
            <a:r>
              <a:rPr lang="pt-PT" sz="2400" b="1" i="1" dirty="0"/>
              <a:t> Gaspar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661248"/>
            <a:ext cx="8735888" cy="906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i="1" dirty="0"/>
              <a:t>SÃO PAULO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i="1" dirty="0"/>
              <a:t>9.novembro.2018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</a:t>
            </a:fld>
            <a:endParaRPr lang="pt-PT"/>
          </a:p>
        </p:txBody>
      </p:sp>
      <p:sp>
        <p:nvSpPr>
          <p:cNvPr id="10" name="Marcador de Posição da Data 9">
            <a:extLst>
              <a:ext uri="{FF2B5EF4-FFF2-40B4-BE49-F238E27FC236}">
                <a16:creationId xmlns:a16="http://schemas.microsoft.com/office/drawing/2014/main" id="{510B74F6-7766-432C-B281-8EAC471E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08FA7B-B7BE-4D32-BCB6-79F6282B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74330"/>
            <a:ext cx="45910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8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3E6910-78F6-4676-B003-80A67867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764" y="1825625"/>
            <a:ext cx="7886700" cy="4351338"/>
          </a:xfrm>
        </p:spPr>
        <p:txBody>
          <a:bodyPr/>
          <a:lstStyle/>
          <a:p>
            <a:endParaRPr lang="pt-PT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C47CED0-E439-40FE-A185-30327B315B1E}"/>
              </a:ext>
            </a:extLst>
          </p:cNvPr>
          <p:cNvGrpSpPr/>
          <p:nvPr/>
        </p:nvGrpSpPr>
        <p:grpSpPr>
          <a:xfrm>
            <a:off x="1127448" y="1285889"/>
            <a:ext cx="10153128" cy="3727552"/>
            <a:chOff x="463550" y="2177253"/>
            <a:chExt cx="8362950" cy="3813451"/>
          </a:xfrm>
        </p:grpSpPr>
        <p:sp>
          <p:nvSpPr>
            <p:cNvPr id="6" name="Mais 26">
              <a:extLst>
                <a:ext uri="{FF2B5EF4-FFF2-40B4-BE49-F238E27FC236}">
                  <a16:creationId xmlns:a16="http://schemas.microsoft.com/office/drawing/2014/main" id="{9C10F79F-F3AD-4550-B829-B95792F0A99A}"/>
                </a:ext>
              </a:extLst>
            </p:cNvPr>
            <p:cNvSpPr/>
            <p:nvPr/>
          </p:nvSpPr>
          <p:spPr>
            <a:xfrm>
              <a:off x="2451027" y="3979035"/>
              <a:ext cx="1179443" cy="1179443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Igual 27">
              <a:extLst>
                <a:ext uri="{FF2B5EF4-FFF2-40B4-BE49-F238E27FC236}">
                  <a16:creationId xmlns:a16="http://schemas.microsoft.com/office/drawing/2014/main" id="{1ED6E8F2-E90A-4018-AD7A-AB9B3BF86C17}"/>
                </a:ext>
              </a:extLst>
            </p:cNvPr>
            <p:cNvSpPr/>
            <p:nvPr/>
          </p:nvSpPr>
          <p:spPr>
            <a:xfrm>
              <a:off x="5860624" y="3974756"/>
              <a:ext cx="1188000" cy="1188000"/>
            </a:xfrm>
            <a:prstGeom prst="mathEqual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BEB86AF-C6D7-488D-B14A-A4E10DB10ECC}"/>
                </a:ext>
              </a:extLst>
            </p:cNvPr>
            <p:cNvGrpSpPr/>
            <p:nvPr/>
          </p:nvGrpSpPr>
          <p:grpSpPr>
            <a:xfrm>
              <a:off x="3614747" y="3493953"/>
              <a:ext cx="2197463" cy="2496751"/>
              <a:chOff x="3793166" y="3493953"/>
              <a:chExt cx="2197463" cy="2496751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A18014-A5BE-4240-A6C2-4FDF95193FB2}"/>
                  </a:ext>
                </a:extLst>
              </p:cNvPr>
              <p:cNvSpPr txBox="1"/>
              <p:nvPr/>
            </p:nvSpPr>
            <p:spPr>
              <a:xfrm>
                <a:off x="3830629" y="3493953"/>
                <a:ext cx="2160000" cy="598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MARGEM PARA OBTER</a:t>
                </a:r>
                <a:r>
                  <a:rPr lang="pt-PT" sz="1600" b="1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 GANHOS DE EFICÊNCIA</a:t>
                </a:r>
                <a:endParaRPr lang="pt-PT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8C205DF-E018-4D11-8412-4CA9676EBEA7}"/>
                  </a:ext>
                </a:extLst>
              </p:cNvPr>
              <p:cNvSpPr txBox="1"/>
              <p:nvPr/>
            </p:nvSpPr>
            <p:spPr>
              <a:xfrm>
                <a:off x="3793166" y="4888662"/>
                <a:ext cx="2160000" cy="11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LIBERTAÇÃO RECURSOS PÚBLICOS E PRIVADOS</a:t>
                </a:r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 PARA OUTRAS NECESSIDADES</a:t>
                </a:r>
                <a:endParaRPr lang="pt-PT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8" name="Divisa 41">
                <a:extLst>
                  <a:ext uri="{FF2B5EF4-FFF2-40B4-BE49-F238E27FC236}">
                    <a16:creationId xmlns:a16="http://schemas.microsoft.com/office/drawing/2014/main" id="{86C5CA28-F9FC-455F-ADFB-FFED696BBEF5}"/>
                  </a:ext>
                </a:extLst>
              </p:cNvPr>
              <p:cNvSpPr/>
              <p:nvPr/>
            </p:nvSpPr>
            <p:spPr>
              <a:xfrm rot="5400000">
                <a:off x="4745045" y="3681730"/>
                <a:ext cx="256242" cy="1733550"/>
              </a:xfrm>
              <a:prstGeom prst="chevron">
                <a:avLst>
                  <a:gd name="adj" fmla="val 7272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ângulo 44">
              <a:extLst>
                <a:ext uri="{FF2B5EF4-FFF2-40B4-BE49-F238E27FC236}">
                  <a16:creationId xmlns:a16="http://schemas.microsoft.com/office/drawing/2014/main" id="{6402990D-5192-4604-98E3-CC4EAFD352A8}"/>
                </a:ext>
              </a:extLst>
            </p:cNvPr>
            <p:cNvSpPr/>
            <p:nvPr/>
          </p:nvSpPr>
          <p:spPr>
            <a:xfrm>
              <a:off x="3901424" y="2177253"/>
              <a:ext cx="1196251" cy="645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35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Times New Roman" panose="02020603050405020304" pitchFamily="18" charset="0"/>
                </a:rPr>
                <a:t>SAÚDE</a:t>
              </a:r>
              <a:endParaRPr lang="pt-PT" sz="3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Parêntese esquerdo 9">
              <a:extLst>
                <a:ext uri="{FF2B5EF4-FFF2-40B4-BE49-F238E27FC236}">
                  <a16:creationId xmlns:a16="http://schemas.microsoft.com/office/drawing/2014/main" id="{4EA22246-F179-497E-AF32-7F7AFBBEE936}"/>
                </a:ext>
              </a:extLst>
            </p:cNvPr>
            <p:cNvSpPr/>
            <p:nvPr/>
          </p:nvSpPr>
          <p:spPr>
            <a:xfrm rot="5400000">
              <a:off x="4489450" y="-965200"/>
              <a:ext cx="311150" cy="8362950"/>
            </a:xfrm>
            <a:prstGeom prst="leftBracket">
              <a:avLst>
                <a:gd name="adj" fmla="val 112415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BC6B65B-2783-4353-AA6F-B3393CE6AC3F}"/>
                </a:ext>
              </a:extLst>
            </p:cNvPr>
            <p:cNvGrpSpPr/>
            <p:nvPr/>
          </p:nvGrpSpPr>
          <p:grpSpPr>
            <a:xfrm>
              <a:off x="463550" y="3623573"/>
              <a:ext cx="1800000" cy="1863340"/>
              <a:chOff x="463550" y="3623573"/>
              <a:chExt cx="1800000" cy="1863340"/>
            </a:xfrm>
          </p:grpSpPr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618D5B1-0BA1-4198-991F-8E1C36537607}"/>
                  </a:ext>
                </a:extLst>
              </p:cNvPr>
              <p:cNvSpPr txBox="1"/>
              <p:nvPr/>
            </p:nvSpPr>
            <p:spPr>
              <a:xfrm>
                <a:off x="463550" y="3623573"/>
                <a:ext cx="1800000" cy="598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POPULAÇÃO</a:t>
                </a:r>
              </a:p>
              <a:p>
                <a:pPr algn="ctr"/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MAIS </a:t>
                </a:r>
                <a:r>
                  <a:rPr lang="pt-PT" sz="1600" b="1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SAUDÁVEL</a:t>
                </a:r>
                <a:endParaRPr lang="pt-PT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245B574-0DC7-4421-8160-E9197FE0C63B}"/>
                  </a:ext>
                </a:extLst>
              </p:cNvPr>
              <p:cNvSpPr txBox="1"/>
              <p:nvPr/>
            </p:nvSpPr>
            <p:spPr>
              <a:xfrm>
                <a:off x="463550" y="4888662"/>
                <a:ext cx="1800000" cy="598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POPULAÇÃO</a:t>
                </a:r>
              </a:p>
              <a:p>
                <a:pPr algn="ctr"/>
                <a:r>
                  <a:rPr lang="pt-PT" sz="1600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MAIS </a:t>
                </a:r>
                <a:r>
                  <a:rPr lang="pt-PT" sz="1600" b="1" dirty="0">
                    <a:solidFill>
                      <a:srgbClr val="00B0F0"/>
                    </a:solidFill>
                    <a:ea typeface="Times New Roman" panose="02020603050405020304" pitchFamily="18" charset="0"/>
                  </a:rPr>
                  <a:t>PRODUTIVA</a:t>
                </a:r>
                <a:endParaRPr lang="pt-PT" sz="16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Divisa 61">
                <a:extLst>
                  <a:ext uri="{FF2B5EF4-FFF2-40B4-BE49-F238E27FC236}">
                    <a16:creationId xmlns:a16="http://schemas.microsoft.com/office/drawing/2014/main" id="{C5D298FC-8BD5-4F86-814F-D2056621F980}"/>
                  </a:ext>
                </a:extLst>
              </p:cNvPr>
              <p:cNvSpPr/>
              <p:nvPr/>
            </p:nvSpPr>
            <p:spPr>
              <a:xfrm rot="5400000">
                <a:off x="1235429" y="3681730"/>
                <a:ext cx="256242" cy="1733550"/>
              </a:xfrm>
              <a:prstGeom prst="chevron">
                <a:avLst>
                  <a:gd name="adj" fmla="val 7272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14E1A0E-504E-4418-94BB-59D2DF53529E}"/>
                </a:ext>
              </a:extLst>
            </p:cNvPr>
            <p:cNvSpPr txBox="1"/>
            <p:nvPr/>
          </p:nvSpPr>
          <p:spPr>
            <a:xfrm>
              <a:off x="7058025" y="4060925"/>
              <a:ext cx="1768475" cy="1039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>
                  <a:solidFill>
                    <a:srgbClr val="00B0F0"/>
                  </a:solidFill>
                </a:rPr>
                <a:t>ESTRATÉGIA </a:t>
              </a:r>
              <a:r>
                <a:rPr lang="pt-PT" sz="2000" b="1" dirty="0">
                  <a:solidFill>
                    <a:srgbClr val="00B0F0"/>
                  </a:solidFill>
                </a:rPr>
                <a:t>CRESCIMENTO</a:t>
              </a:r>
              <a:r>
                <a:rPr lang="pt-PT" sz="2000" dirty="0">
                  <a:solidFill>
                    <a:srgbClr val="00B0F0"/>
                  </a:solidFill>
                </a:rPr>
                <a:t> PORTUGAL</a:t>
              </a:r>
              <a:endParaRPr lang="pt-PT" sz="2000" dirty="0">
                <a:solidFill>
                  <a:srgbClr val="00B0F0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1279AB5B-E0A4-470E-A9BE-FDE1C0CCE71B}"/>
              </a:ext>
            </a:extLst>
          </p:cNvPr>
          <p:cNvSpPr/>
          <p:nvPr/>
        </p:nvSpPr>
        <p:spPr>
          <a:xfrm>
            <a:off x="1847529" y="44625"/>
            <a:ext cx="862333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spcAft>
                <a:spcPts val="1200"/>
              </a:spcAft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A área da Saúde é um dos </a:t>
            </a: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elementos essenciais de uma estratégia de crescimento</a:t>
            </a:r>
            <a:r>
              <a:rPr lang="pt-PT" sz="32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para Portugal.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C0401A-5F82-4909-A9EB-4405F83B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5423412"/>
            <a:ext cx="10441160" cy="813901"/>
          </a:xfrm>
          <a:prstGeom prst="rect">
            <a:avLst/>
          </a:prstGeo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D23EF3-AAFF-4E70-A3A7-0A6F8319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0" name="Marcador de Posição do Número do Diapositivo 19">
            <a:extLst>
              <a:ext uri="{FF2B5EF4-FFF2-40B4-BE49-F238E27FC236}">
                <a16:creationId xmlns:a16="http://schemas.microsoft.com/office/drawing/2014/main" id="{11AE5A74-2701-48B8-9A77-7585EC24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80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0283" t="13176" r="19577" b="14045"/>
          <a:stretch/>
        </p:blipFill>
        <p:spPr bwMode="auto">
          <a:xfrm>
            <a:off x="983432" y="188640"/>
            <a:ext cx="10441160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B3B9557-27CF-4439-A4B9-EB4BAB1E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179E19D-E643-44BB-8527-48C54768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28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29763" t="92536" r="6542" b="3986"/>
          <a:stretch/>
        </p:blipFill>
        <p:spPr>
          <a:xfrm>
            <a:off x="551384" y="5421653"/>
            <a:ext cx="8640960" cy="239595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235320" y="3140968"/>
            <a:ext cx="8541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PT" sz="2200" b="1" u="sng" dirty="0"/>
              <a:t>Urgências</a:t>
            </a:r>
            <a:r>
              <a:rPr lang="pt-PT" sz="2200" b="1" dirty="0"/>
              <a:t>                                            </a:t>
            </a:r>
            <a:r>
              <a:rPr lang="pt-PT" sz="2200" b="1" u="sng" dirty="0"/>
              <a:t>Camas de Internamento</a:t>
            </a:r>
          </a:p>
          <a:p>
            <a:pPr marL="109728" indent="0">
              <a:buNone/>
            </a:pPr>
            <a:endParaRPr lang="pt-PT" sz="22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43408"/>
            <a:ext cx="9144000" cy="648072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sz="3100" dirty="0"/>
              <a:t>A hospitalização privada no sistema português de Saúde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83432" y="548680"/>
            <a:ext cx="8541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PT" sz="2200" b="1" u="sng" dirty="0"/>
              <a:t>Urgências</a:t>
            </a:r>
            <a:r>
              <a:rPr lang="pt-PT" sz="2200" b="1" dirty="0"/>
              <a:t>                                            </a:t>
            </a:r>
            <a:endParaRPr lang="pt-PT" sz="2200" b="1" u="sng" dirty="0"/>
          </a:p>
          <a:p>
            <a:pPr marL="109728" indent="0">
              <a:buNone/>
            </a:pPr>
            <a:endParaRPr lang="pt-PT" sz="2200" b="1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12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524000" y="5949281"/>
            <a:ext cx="3635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/>
              <a:t>Fonte: INE, publicação Dia Mundial da Saúde 2018</a:t>
            </a:r>
          </a:p>
          <a:p>
            <a:endParaRPr lang="pt-PT" sz="13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861CC8B-11BC-45C4-A5E7-FA09FEFE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143041A-40D1-4273-8FA8-84C38E5F711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1127448" y="980728"/>
            <a:ext cx="4824536" cy="3024336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AD11DC7-9B17-4462-8962-D5FCAAD2E90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 bwMode="auto">
          <a:xfrm>
            <a:off x="6329102" y="3573016"/>
            <a:ext cx="523950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87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2091304" y="3140968"/>
            <a:ext cx="8541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PT" sz="2200" b="1" u="sng" dirty="0"/>
              <a:t>Urgências</a:t>
            </a:r>
            <a:r>
              <a:rPr lang="pt-PT" sz="2200" b="1" dirty="0"/>
              <a:t>                                                </a:t>
            </a:r>
            <a:r>
              <a:rPr lang="pt-PT" sz="2200" b="1" u="sng" dirty="0"/>
              <a:t>Grandes e médias cirurgias</a:t>
            </a:r>
          </a:p>
          <a:p>
            <a:pPr marL="109728" indent="0">
              <a:buNone/>
            </a:pPr>
            <a:endParaRPr lang="pt-PT" sz="22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216024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sz="3100" dirty="0"/>
              <a:t>A hospitalização privada no sistema português de Saúde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9416" y="548680"/>
            <a:ext cx="854120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PT" sz="2200" b="1" u="sng" dirty="0"/>
              <a:t>Consultas Externas</a:t>
            </a:r>
            <a:r>
              <a:rPr lang="pt-PT" sz="2200" b="1" dirty="0"/>
              <a:t>                                            </a:t>
            </a:r>
            <a:endParaRPr lang="pt-PT" sz="2200" b="1" u="sng" dirty="0"/>
          </a:p>
          <a:p>
            <a:pPr marL="109728" indent="0">
              <a:buNone/>
            </a:pPr>
            <a:endParaRPr lang="pt-PT" sz="2200" b="1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13</a:t>
            </a:fld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524000" y="6011885"/>
            <a:ext cx="3635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/>
              <a:t>Fonte: INE, publicação Dia Mundial da Saúde 2018</a:t>
            </a:r>
          </a:p>
          <a:p>
            <a:endParaRPr lang="pt-PT" sz="1300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206DF4D-5F0C-4B25-9D8B-9839BC12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CDEF53C-49E7-4A9D-8FE5-06ED99BD51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980729"/>
            <a:ext cx="5050790" cy="2908935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9A20A98-D807-4647-A257-A5AF046D9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3" t="92536" r="6542" b="3986"/>
          <a:stretch/>
        </p:blipFill>
        <p:spPr>
          <a:xfrm>
            <a:off x="407368" y="5421653"/>
            <a:ext cx="8640960" cy="23959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547AB1E-6331-4D9D-91A8-D0B2564600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645025"/>
            <a:ext cx="532859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90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008" y="201960"/>
            <a:ext cx="9036496" cy="634752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Eficiência e Excelência da Hospitalização Privada</a:t>
            </a:r>
            <a:endParaRPr lang="pt-PT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14</a:t>
            </a:fld>
            <a:endParaRPr lang="pt-PT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3253"/>
          <a:stretch/>
        </p:blipFill>
        <p:spPr bwMode="auto">
          <a:xfrm>
            <a:off x="2583422" y="980728"/>
            <a:ext cx="660892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83422" y="5975703"/>
            <a:ext cx="660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Fonte: Entidade Reguladora da Saúde, Sinas</a:t>
            </a:r>
          </a:p>
        </p:txBody>
      </p:sp>
    </p:spTree>
    <p:extLst>
      <p:ext uri="{BB962C8B-B14F-4D97-AF65-F5344CB8AC3E}">
        <p14:creationId xmlns:p14="http://schemas.microsoft.com/office/powerpoint/2010/main" val="2370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928992" cy="1066800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  <a:latin typeface="+mn-lt"/>
              </a:rPr>
              <a:t>PPP: hospitais do SNS + poupança para o Estado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075552"/>
            <a:ext cx="8928992" cy="4945736"/>
          </a:xfrm>
        </p:spPr>
        <p:txBody>
          <a:bodyPr/>
          <a:lstStyle/>
          <a:p>
            <a:pPr marL="109728" indent="0">
              <a:buNone/>
            </a:pPr>
            <a:r>
              <a:rPr lang="pt-PT" b="1" dirty="0"/>
              <a:t>Hospital de Braga</a:t>
            </a:r>
            <a:r>
              <a:rPr lang="pt-PT" dirty="0"/>
              <a:t>	          	    					   </a:t>
            </a:r>
            <a:r>
              <a:rPr lang="pt-PT" b="1" dirty="0"/>
              <a:t>Hospital de Cascais</a:t>
            </a:r>
          </a:p>
          <a:p>
            <a:pPr marL="109728" indent="0" algn="ctr">
              <a:buNone/>
            </a:pPr>
            <a:endParaRPr lang="pt-PT" sz="1200" dirty="0"/>
          </a:p>
          <a:p>
            <a:pPr marL="109728" indent="0" algn="ctr">
              <a:buNone/>
            </a:pPr>
            <a:r>
              <a:rPr lang="pt-PT" dirty="0"/>
              <a:t>Ganho para o Estado</a:t>
            </a:r>
          </a:p>
          <a:p>
            <a:pPr marL="109728" indent="0" algn="ctr">
              <a:buNone/>
            </a:pPr>
            <a:endParaRPr lang="pt-PT" dirty="0"/>
          </a:p>
          <a:p>
            <a:pPr marL="109728" indent="0">
              <a:buNone/>
            </a:pPr>
            <a:endParaRPr lang="pt-PT" dirty="0"/>
          </a:p>
          <a:p>
            <a:pPr marL="109728" indent="0">
              <a:buNone/>
            </a:pPr>
            <a:endParaRPr lang="pt-PT" dirty="0"/>
          </a:p>
          <a:p>
            <a:pPr marL="109728" indent="0" algn="ctr">
              <a:buNone/>
            </a:pPr>
            <a:endParaRPr lang="pt-PT" sz="600" dirty="0"/>
          </a:p>
          <a:p>
            <a:pPr marL="109728" indent="0" algn="ctr">
              <a:buNone/>
            </a:pPr>
            <a:r>
              <a:rPr lang="pt-PT" dirty="0"/>
              <a:t>% de Poupança</a:t>
            </a:r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15</a:t>
            </a:fld>
            <a:endParaRPr lang="pt-PT"/>
          </a:p>
        </p:txBody>
      </p:sp>
      <p:pic>
        <p:nvPicPr>
          <p:cNvPr id="6" name="Marcador de Posição da Imagem 4" descr="braga versão final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6615" r="2125" b="10116"/>
          <a:stretch/>
        </p:blipFill>
        <p:spPr>
          <a:xfrm>
            <a:off x="1527944" y="2240980"/>
            <a:ext cx="4752528" cy="812933"/>
          </a:xfrm>
          <a:prstGeom prst="rect">
            <a:avLst/>
          </a:prstGeom>
        </p:spPr>
      </p:pic>
      <p:pic>
        <p:nvPicPr>
          <p:cNvPr id="7" name="Marcador de Posição da Imagem 4" descr="braga versão final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3924300"/>
            <a:ext cx="4932040" cy="800845"/>
          </a:xfrm>
          <a:prstGeom prst="rect">
            <a:avLst/>
          </a:prstGeom>
        </p:spPr>
      </p:pic>
      <p:pic>
        <p:nvPicPr>
          <p:cNvPr id="8" name="Marcador de Posição da Imagem 5" descr="Católica_Estudo de Avaliação_Hospital de Cascais.pdf - Adobe Read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2759" y="2257904"/>
            <a:ext cx="4203536" cy="807136"/>
          </a:xfrm>
          <a:prstGeom prst="rect">
            <a:avLst/>
          </a:prstGeom>
        </p:spPr>
      </p:pic>
      <p:pic>
        <p:nvPicPr>
          <p:cNvPr id="9" name="Marcador de Posição da Imagem 4" descr="Católica_Estudo de Avaliação_Hospital de Cascais.pdf - Adobe Read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/>
        </p:blipFill>
        <p:spPr>
          <a:xfrm>
            <a:off x="6456041" y="3861048"/>
            <a:ext cx="4227081" cy="7920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6E1CCE-5EF0-4C76-AD67-5644D9000095}"/>
              </a:ext>
            </a:extLst>
          </p:cNvPr>
          <p:cNvSpPr/>
          <p:nvPr/>
        </p:nvSpPr>
        <p:spPr>
          <a:xfrm>
            <a:off x="1631504" y="5300132"/>
            <a:ext cx="8994791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ao CPC, nos 4 Hospitais em PPP o Estado poupa anualmente mais de 70 milhões de euros.</a:t>
            </a:r>
          </a:p>
        </p:txBody>
      </p:sp>
    </p:spTree>
    <p:extLst>
      <p:ext uri="{BB962C8B-B14F-4D97-AF65-F5344CB8AC3E}">
        <p14:creationId xmlns:p14="http://schemas.microsoft.com/office/powerpoint/2010/main" val="277658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695DF-2126-42BA-A888-C92DA92E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32656"/>
            <a:ext cx="8820472" cy="1066800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O setor privado da Saúde alinhado com os fatores crítico de sucesso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E6A919-CEDF-4EB5-871A-650B30AB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412776"/>
            <a:ext cx="8856984" cy="5112568"/>
          </a:xfrm>
        </p:spPr>
        <p:txBody>
          <a:bodyPr>
            <a:normAutofit/>
          </a:bodyPr>
          <a:lstStyle/>
          <a:p>
            <a:pPr marL="109728" indent="0" algn="just">
              <a:lnSpc>
                <a:spcPts val="3500"/>
              </a:lnSpc>
              <a:buNone/>
            </a:pPr>
            <a:r>
              <a:rPr lang="pt-PT" sz="2400" dirty="0"/>
              <a:t>“principais fatores críticos de sucesso: a </a:t>
            </a:r>
            <a:r>
              <a:rPr lang="pt-PT" sz="2400" b="1" dirty="0"/>
              <a:t>orientação para a inovação</a:t>
            </a:r>
            <a:r>
              <a:rPr lang="pt-PT" sz="2400" dirty="0"/>
              <a:t>, não apenas nos cuidados prestados, mas também na forma como são prestados; </a:t>
            </a:r>
            <a:r>
              <a:rPr lang="pt-PT" sz="2400" b="1" dirty="0"/>
              <a:t>o enfoque no doente, respeitando a sua individualidade e a sua “soberania</a:t>
            </a:r>
            <a:r>
              <a:rPr lang="pt-PT" sz="2400" dirty="0"/>
              <a:t>”; a </a:t>
            </a:r>
            <a:r>
              <a:rPr lang="pt-PT" sz="2400" b="1" dirty="0"/>
              <a:t>tónica no valor</a:t>
            </a:r>
            <a:r>
              <a:rPr lang="pt-PT" sz="2400" dirty="0"/>
              <a:t>, encarado como ganho ou resultado para a saúde do indivíduo; o </a:t>
            </a:r>
            <a:r>
              <a:rPr lang="pt-PT" sz="2400" b="1" dirty="0"/>
              <a:t>comprometimento de todos os profissionais na maximização do valor por doente</a:t>
            </a:r>
            <a:r>
              <a:rPr lang="pt-PT" sz="2400" dirty="0"/>
              <a:t>; a quantificação rigorosa dos resultados de cada doente e sua comparação com os custos associados; a valorização das </a:t>
            </a:r>
            <a:r>
              <a:rPr lang="pt-PT" sz="2400" b="1" dirty="0"/>
              <a:t>tecnologias digitais</a:t>
            </a:r>
            <a:r>
              <a:rPr lang="pt-PT" sz="2400" dirty="0"/>
              <a:t>.”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30053F-7E4A-49E4-A220-91E7A1C0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16</a:t>
            </a:fld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0526C1-1F51-44C8-982B-41334D69D808}"/>
              </a:ext>
            </a:extLst>
          </p:cNvPr>
          <p:cNvSpPr/>
          <p:nvPr/>
        </p:nvSpPr>
        <p:spPr>
          <a:xfrm>
            <a:off x="1847528" y="5826749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/>
            <a:r>
              <a:rPr lang="pt-PT" sz="1600" dirty="0"/>
              <a:t>Fonte: Estudo AMA/</a:t>
            </a:r>
            <a:r>
              <a:rPr lang="pt-PT" sz="1600" dirty="0" err="1"/>
              <a:t>MillenniumBCP</a:t>
            </a:r>
            <a:r>
              <a:rPr lang="pt-PT" sz="1600" dirty="0"/>
              <a:t>. Julho 2017</a:t>
            </a: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C3F52768-0578-45B7-B910-CB76919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652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86D7E-8B31-4E8E-B7FB-4453C65F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436213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>
                <a:solidFill>
                  <a:schemeClr val="accent2"/>
                </a:solidFill>
              </a:rPr>
              <a:t>Fatores de Sucesso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E1F32D-85F8-456C-B9F6-2E8456CE0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336230-4B10-4307-B0B5-6389FDC4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E7E14B9-7499-4FDB-A7ED-900B3D53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17</a:t>
            </a:fld>
            <a:endParaRPr lang="pt-PT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5462DEF-0D67-4A78-A25A-6B9D5C950A1A}"/>
              </a:ext>
            </a:extLst>
          </p:cNvPr>
          <p:cNvGraphicFramePr/>
          <p:nvPr>
            <p:extLst/>
          </p:nvPr>
        </p:nvGraphicFramePr>
        <p:xfrm>
          <a:off x="1847528" y="980728"/>
          <a:ext cx="797579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63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18</a:t>
            </a:fld>
            <a:endParaRPr lang="pt-PT"/>
          </a:p>
        </p:txBody>
      </p:sp>
      <p:pic>
        <p:nvPicPr>
          <p:cNvPr id="1028" name="Picture 4" descr="Topi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-3351213"/>
            <a:ext cx="14478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 descr="vs"/>
          <p:cNvSpPr>
            <a:spLocks noChangeAspect="1" noChangeArrowheads="1"/>
          </p:cNvSpPr>
          <p:nvPr/>
        </p:nvSpPr>
        <p:spPr bwMode="auto">
          <a:xfrm>
            <a:off x="5894388" y="-958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0" name="Picture 6" descr="http://media.topito.com/wp-content/uploads/2014/12/dupond2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9087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media.topito.com/wp-content/uploads/2014/12/dupont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9087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84524" y="2996953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Ou se gere bem ou se gere mal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A componente da gestão é essencial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Ou se é profissional ou não se é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Ninguém nasce gestor de instituição pública ou privada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Os hospitais são das maiores e mais complexas empresas do país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</a:rPr>
              <a:t>Todos temos objetivos a cumprir</a:t>
            </a:r>
          </a:p>
          <a:p>
            <a:pPr algn="ctr"/>
            <a:endParaRPr lang="pt-PT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D1CA04-54BB-4039-B7B8-B3CBEBB6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090364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  <a:latin typeface="+mn-lt"/>
              </a:rPr>
              <a:t>A boa gestão</a:t>
            </a:r>
            <a:br>
              <a:rPr lang="pt-PT" b="1" dirty="0">
                <a:solidFill>
                  <a:schemeClr val="accent2"/>
                </a:solidFill>
                <a:latin typeface="+mn-lt"/>
              </a:rPr>
            </a:br>
            <a:r>
              <a:rPr lang="pt-PT" b="1" dirty="0">
                <a:solidFill>
                  <a:schemeClr val="accent2"/>
                </a:solidFill>
                <a:latin typeface="+mn-lt"/>
              </a:rPr>
              <a:t>Pública							Privada</a:t>
            </a:r>
          </a:p>
        </p:txBody>
      </p:sp>
    </p:spTree>
    <p:extLst>
      <p:ext uri="{BB962C8B-B14F-4D97-AF65-F5344CB8AC3E}">
        <p14:creationId xmlns:p14="http://schemas.microsoft.com/office/powerpoint/2010/main" val="377451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E46CB4-95D7-4314-9ED4-5FA61912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E0F0F93-8335-47E8-BD62-BDFD0016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19</a:t>
            </a:fld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A0F018-E933-4E3C-A934-157722B8F3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764704"/>
            <a:ext cx="856895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C899E14-5BCF-40DB-8F5B-491F450F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171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PT" sz="3000" b="1" dirty="0">
                <a:solidFill>
                  <a:schemeClr val="accent2"/>
                </a:solidFill>
              </a:rPr>
              <a:t>Um sistema misto</a:t>
            </a:r>
            <a:br>
              <a:rPr lang="pt-PT" sz="2800" b="1" dirty="0">
                <a:solidFill>
                  <a:schemeClr val="accent2"/>
                </a:solidFill>
              </a:rPr>
            </a:br>
            <a:r>
              <a:rPr lang="pt-PT" sz="2800" b="1" dirty="0">
                <a:solidFill>
                  <a:schemeClr val="accent2"/>
                </a:solidFill>
              </a:rPr>
              <a:t>em termos de prestadores e de financiadores</a:t>
            </a:r>
          </a:p>
        </p:txBody>
      </p:sp>
    </p:spTree>
    <p:extLst>
      <p:ext uri="{BB962C8B-B14F-4D97-AF65-F5344CB8AC3E}">
        <p14:creationId xmlns:p14="http://schemas.microsoft.com/office/powerpoint/2010/main" val="156231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9049816" cy="720080"/>
          </a:xfrm>
        </p:spPr>
        <p:txBody>
          <a:bodyPr/>
          <a:lstStyle/>
          <a:p>
            <a:r>
              <a:rPr lang="pt-PT" dirty="0" err="1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0873208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2300" dirty="0" err="1"/>
              <a:t>Oscar</a:t>
            </a:r>
            <a:r>
              <a:rPr lang="pt-PT" sz="2300" dirty="0"/>
              <a:t> Gaspar é economista, foi assessor económico do Primeiro Ministro entre 2005 e 2009 e Secretário de Estado da Saúde do XVIII Governo Constitucional. Assessor do Secretário Geral do PS entre 2011 e 2014. Foi Diretor de </a:t>
            </a:r>
            <a:r>
              <a:rPr lang="pt-PT" sz="2300" dirty="0" err="1"/>
              <a:t>External</a:t>
            </a:r>
            <a:r>
              <a:rPr lang="pt-PT" sz="2300" dirty="0"/>
              <a:t> Affairs da </a:t>
            </a:r>
            <a:r>
              <a:rPr lang="pt-PT" sz="2300" dirty="0" err="1"/>
              <a:t>Merck</a:t>
            </a:r>
            <a:r>
              <a:rPr lang="pt-PT" sz="2300" dirty="0"/>
              <a:t>, Sharp &amp; </a:t>
            </a:r>
            <a:r>
              <a:rPr lang="pt-PT" sz="2300" dirty="0" err="1"/>
              <a:t>Dohme</a:t>
            </a:r>
            <a:r>
              <a:rPr lang="pt-PT" sz="23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300" dirty="0"/>
              <a:t>É atualmente Presidente da Associação Portuguesa de Hospitalização Privada (APHP).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sz="23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300" dirty="0"/>
              <a:t>Vice Presidente do Conselho Estratégico Nacional da Saúde da CIP. Membro da Direção da CIP. Membro dos Conselhos Consultivos do Instituto de Higiene e Medicina Tropical e da Entidade Reguladora da Saúde. Membro do Conselho Fiscal do </a:t>
            </a:r>
            <a:r>
              <a:rPr lang="pt-PT" sz="2300" dirty="0" err="1"/>
              <a:t>Health</a:t>
            </a:r>
            <a:r>
              <a:rPr lang="pt-PT" sz="2300" dirty="0"/>
              <a:t> Cluster Portugal. Faz parte Colégio de Especialidade de Economia Política da Ordem dos Economistas.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EDB9B5-347C-4314-B99F-9DBAE940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7B7549F-C9F9-4883-A04C-CA61EF01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81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3CDFB-3E44-452D-9B75-B5E62852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439" y="5429520"/>
            <a:ext cx="1080120" cy="1325563"/>
          </a:xfrm>
        </p:spPr>
        <p:txBody>
          <a:bodyPr>
            <a:normAutofit/>
          </a:bodyPr>
          <a:lstStyle/>
          <a:p>
            <a:r>
              <a:rPr lang="pt-PT" sz="1600" dirty="0"/>
              <a:t>Publico</a:t>
            </a:r>
            <a:br>
              <a:rPr lang="pt-PT" sz="1600" dirty="0"/>
            </a:br>
            <a:r>
              <a:rPr lang="pt-PT" sz="1600" dirty="0"/>
              <a:t>20180917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663159-D832-42CC-99E0-4860B8E4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41C2976-CCB0-4AEC-9649-4E4164AA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20</a:t>
            </a:fld>
            <a:endParaRPr lang="pt-PT" dirty="0"/>
          </a:p>
        </p:txBody>
      </p:sp>
      <p:pic>
        <p:nvPicPr>
          <p:cNvPr id="1026" name="Imagem 3" descr="image003">
            <a:extLst>
              <a:ext uri="{FF2B5EF4-FFF2-40B4-BE49-F238E27FC236}">
                <a16:creationId xmlns:a16="http://schemas.microsoft.com/office/drawing/2014/main" id="{107BCCF6-1046-40FA-B63D-D97535100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/>
          <a:stretch/>
        </p:blipFill>
        <p:spPr bwMode="auto">
          <a:xfrm>
            <a:off x="1582019" y="136523"/>
            <a:ext cx="6026149" cy="61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89A728-874F-4C32-910B-31CA97D1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26C4003-F4AF-4FDD-81CC-5494E7D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3D2054-468E-4C92-A8CE-2753C41E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21</a:t>
            </a:fld>
            <a:endParaRPr lang="pt-PT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D16E86A-7FD1-4A31-86A7-FF318670BE1C}"/>
              </a:ext>
            </a:extLst>
          </p:cNvPr>
          <p:cNvSpPr txBox="1">
            <a:spLocks/>
          </p:cNvSpPr>
          <p:nvPr/>
        </p:nvSpPr>
        <p:spPr>
          <a:xfrm>
            <a:off x="1055441" y="183556"/>
            <a:ext cx="10100783" cy="108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solidFill>
                  <a:schemeClr val="accent2">
                    <a:lumMod val="75000"/>
                  </a:schemeClr>
                </a:solidFill>
              </a:rPr>
              <a:t>Evolução das transferências do Estado para o SNS</a:t>
            </a:r>
            <a:br>
              <a:rPr lang="pt-PT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3200" b="1" dirty="0">
                <a:solidFill>
                  <a:schemeClr val="accent2">
                    <a:lumMod val="75000"/>
                  </a:schemeClr>
                </a:solidFill>
              </a:rPr>
              <a:t>(% PIB)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3118D2-1F52-4ED7-958E-D832EB49C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68761"/>
            <a:ext cx="8424936" cy="490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59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30053F-7E4A-49E4-A220-91E7A1C0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22</a:t>
            </a:fld>
            <a:endParaRPr lang="pt-PT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E5579B5-2580-4817-98FC-48D04FE4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7A56CF-E703-456F-A985-A26930A9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49" y="980728"/>
            <a:ext cx="9611487" cy="5263645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9AA65CE-12DC-4012-A174-E0653302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722F4E-7D41-4F5C-AC03-205CAC35FD22}"/>
              </a:ext>
            </a:extLst>
          </p:cNvPr>
          <p:cNvSpPr txBox="1">
            <a:spLocks/>
          </p:cNvSpPr>
          <p:nvPr/>
        </p:nvSpPr>
        <p:spPr>
          <a:xfrm>
            <a:off x="1693168" y="188641"/>
            <a:ext cx="8579296" cy="717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Défice crónico da Saúde</a:t>
            </a:r>
          </a:p>
        </p:txBody>
      </p:sp>
    </p:spTree>
    <p:extLst>
      <p:ext uri="{BB962C8B-B14F-4D97-AF65-F5344CB8AC3E}">
        <p14:creationId xmlns:p14="http://schemas.microsoft.com/office/powerpoint/2010/main" val="393742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168" y="188641"/>
            <a:ext cx="8579296" cy="48914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Suborçamentação conduz a problemas financeiros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23</a:t>
            </a:fld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7686444" y="6104330"/>
            <a:ext cx="3090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PT" sz="1200" i="1" dirty="0">
                <a:solidFill>
                  <a:srgbClr val="44546A"/>
                </a:solidFill>
                <a:latin typeface="FoundrySans-Normal"/>
                <a:ea typeface="Calibri" panose="020F0502020204030204" pitchFamily="34" charset="0"/>
                <a:cs typeface="Times New Roman" panose="02020603050405020304" pitchFamily="18" charset="0"/>
              </a:rPr>
              <a:t>Fonte: ACSS, Dados Provisórios dezembro 2017</a:t>
            </a:r>
            <a:endParaRPr lang="pt-PT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EFB7B38-42C4-4DA2-8C47-36FFE829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A53F88-81EA-453D-A56C-57A00DE4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965820"/>
            <a:ext cx="7010400" cy="35433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278791B-842C-4210-B7D6-FEED1C67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4469854"/>
            <a:ext cx="651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24</a:t>
            </a:fld>
            <a:endParaRPr lang="pt-PT"/>
          </a:p>
        </p:txBody>
      </p:sp>
      <p:pic>
        <p:nvPicPr>
          <p:cNvPr id="6" name="Marcador de Posição da Imagem 4" descr="2017.03.06 Government expenditure on social protection accounted for almost one fifth of GD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3091" b="46924"/>
          <a:stretch/>
        </p:blipFill>
        <p:spPr>
          <a:xfrm>
            <a:off x="1559496" y="620688"/>
            <a:ext cx="6120680" cy="504056"/>
          </a:xfrm>
          <a:prstGeom prst="rect">
            <a:avLst/>
          </a:prstGeom>
        </p:spPr>
      </p:pic>
      <p:pic>
        <p:nvPicPr>
          <p:cNvPr id="9" name="Marcador de Posição da Imagem 4" descr="2017.03.06 Government expenditure on social protection accounted for almost one fifth of GD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548" y="1209794"/>
            <a:ext cx="9085452" cy="5638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43472" y="5301208"/>
            <a:ext cx="9324528" cy="2160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Título 6"/>
          <p:cNvSpPr txBox="1">
            <a:spLocks/>
          </p:cNvSpPr>
          <p:nvPr/>
        </p:nvSpPr>
        <p:spPr>
          <a:xfrm>
            <a:off x="1559496" y="-45946"/>
            <a:ext cx="8928992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Peso da Saúde nos Orçamentos de cada país da UE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D242821-74C7-42F4-A779-5AE3B703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9037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ta 4"/>
          <p:cNvCxnSpPr/>
          <p:nvPr/>
        </p:nvCxnSpPr>
        <p:spPr>
          <a:xfrm>
            <a:off x="1956000" y="1003300"/>
            <a:ext cx="828000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956000" y="444054"/>
            <a:ext cx="82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Despesa Pública em Saúde - comparação internacional</a:t>
            </a:r>
            <a:endParaRPr lang="pt-PT" sz="2000" dirty="0">
              <a:solidFill>
                <a:srgbClr val="00B0F0"/>
              </a:solidFill>
            </a:endParaRPr>
          </a:p>
        </p:txBody>
      </p:sp>
      <p:sp>
        <p:nvSpPr>
          <p:cNvPr id="8" name="Retângulo 1"/>
          <p:cNvSpPr/>
          <p:nvPr/>
        </p:nvSpPr>
        <p:spPr>
          <a:xfrm>
            <a:off x="1703512" y="131289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Em 2016, a </a:t>
            </a:r>
            <a:r>
              <a:rPr lang="pt-PT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despesa pública em saúde </a:t>
            </a:r>
            <a:r>
              <a:rPr lang="pt-PT" sz="22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 capita </a:t>
            </a:r>
            <a:r>
              <a:rPr lang="pt-PT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em Portugal foi de apenas 62% do valor médio da OCDE</a:t>
            </a:r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. Isto, quando o PIB português representou 73% do PIB médio dos países da OCDE.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052384" y="2510736"/>
            <a:ext cx="8087232" cy="3620453"/>
            <a:chOff x="647749" y="2510735"/>
            <a:chExt cx="8087232" cy="3620453"/>
          </a:xfrm>
        </p:grpSpPr>
        <p:grpSp>
          <p:nvGrpSpPr>
            <p:cNvPr id="19" name="Grupo 18"/>
            <p:cNvGrpSpPr/>
            <p:nvPr/>
          </p:nvGrpSpPr>
          <p:grpSpPr>
            <a:xfrm>
              <a:off x="647749" y="2510735"/>
              <a:ext cx="5660449" cy="3620453"/>
              <a:chOff x="647749" y="2510735"/>
              <a:chExt cx="5660449" cy="3620453"/>
            </a:xfrm>
          </p:grpSpPr>
          <p:graphicFrame>
            <p:nvGraphicFramePr>
              <p:cNvPr id="12" name="Gráfico 11"/>
              <p:cNvGraphicFramePr/>
              <p:nvPr>
                <p:extLst/>
              </p:nvPr>
            </p:nvGraphicFramePr>
            <p:xfrm>
              <a:off x="647749" y="2510735"/>
              <a:ext cx="3960000" cy="27239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Rectângulo 13"/>
              <p:cNvSpPr/>
              <p:nvPr/>
            </p:nvSpPr>
            <p:spPr>
              <a:xfrm>
                <a:off x="737749" y="5234722"/>
                <a:ext cx="3780000" cy="5232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</a:rPr>
                  <a:t>O investimento público dedicado à saúde dos portugueses representa 62% da média da OCDE.</a:t>
                </a:r>
              </a:p>
            </p:txBody>
          </p:sp>
          <p:sp>
            <p:nvSpPr>
              <p:cNvPr id="17" name="Rectângulo 16"/>
              <p:cNvSpPr/>
              <p:nvPr/>
            </p:nvSpPr>
            <p:spPr>
              <a:xfrm>
                <a:off x="3395221" y="5877272"/>
                <a:ext cx="2912977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|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Fonte: OECD (2017), Health spending, Sep 2017.</a:t>
                </a:r>
                <a:endParaRPr lang="pt-PT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4774981" y="2510735"/>
              <a:ext cx="3960000" cy="3247207"/>
              <a:chOff x="4774981" y="2510735"/>
              <a:chExt cx="3960000" cy="3247207"/>
            </a:xfrm>
          </p:grpSpPr>
          <p:graphicFrame>
            <p:nvGraphicFramePr>
              <p:cNvPr id="13" name="Gráfico 12"/>
              <p:cNvGraphicFramePr/>
              <p:nvPr>
                <p:extLst/>
              </p:nvPr>
            </p:nvGraphicFramePr>
            <p:xfrm>
              <a:off x="4774981" y="2510735"/>
              <a:ext cx="3960000" cy="27239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Rectângulo 14"/>
              <p:cNvSpPr/>
              <p:nvPr/>
            </p:nvSpPr>
            <p:spPr>
              <a:xfrm>
                <a:off x="4864981" y="5234722"/>
                <a:ext cx="3780000" cy="5232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chemeClr val="bg1"/>
                    </a:solidFill>
                  </a:rPr>
                  <a:t>O PIB português representa 73% do PIB médio dos países da OCDE.</a:t>
                </a:r>
              </a:p>
            </p:txBody>
          </p:sp>
        </p:grpSp>
      </p:grp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09F5851-2F32-4E6F-8A36-1D29698A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2BCA293-F307-4792-886F-7742D6DE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253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A2F2B-508E-4227-852D-A43286C1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C5CE2D-0154-433C-A729-82EB2238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49D0578-E123-4CFD-B76A-DB82C6C5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26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8462EA-24FF-4237-BD78-F1F4E3B6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1" y="548680"/>
            <a:ext cx="11403617" cy="5544616"/>
          </a:xfrm>
          <a:prstGeom prst="rect">
            <a:avLst/>
          </a:prstGeom>
        </p:spPr>
      </p:pic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84F41D09-7DEC-4BDF-BA75-8F6ABDF4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1175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2"/>
                </a:solidFill>
                <a:latin typeface="+mn-lt"/>
              </a:rPr>
              <a:t>Desafios dos sistemas de Saúde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27</a:t>
            </a:fld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1007349"/>
              </p:ext>
            </p:extLst>
          </p:nvPr>
        </p:nvGraphicFramePr>
        <p:xfrm>
          <a:off x="1765176" y="1052736"/>
          <a:ext cx="86513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D2370FD-9699-4243-9DEF-16637C4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775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1A8B9-A6CE-4134-9D73-1FFCEB82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5956620"/>
            <a:ext cx="8856984" cy="352701"/>
          </a:xfrm>
        </p:spPr>
        <p:txBody>
          <a:bodyPr>
            <a:normAutofit/>
          </a:bodyPr>
          <a:lstStyle/>
          <a:p>
            <a:pPr algn="ctr"/>
            <a:r>
              <a:rPr lang="pt-PT" sz="1600" dirty="0"/>
              <a:t>Fonte: Boston </a:t>
            </a:r>
            <a:r>
              <a:rPr lang="pt-PT" sz="1600" dirty="0" err="1"/>
              <a:t>Consulting</a:t>
            </a:r>
            <a:r>
              <a:rPr lang="pt-PT" sz="1600" dirty="0"/>
              <a:t> </a:t>
            </a:r>
            <a:r>
              <a:rPr lang="pt-PT" sz="1600" dirty="0" err="1"/>
              <a:t>Group</a:t>
            </a:r>
            <a:r>
              <a:rPr lang="pt-PT" sz="1600" dirty="0"/>
              <a:t>. Todos os direitos reservados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914F5A-DD2F-4699-8F71-B679FA7C4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7700E7-C447-45D8-B656-9D38CC07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64A51CD-B2E9-4B07-83EF-26F59C35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28</a:t>
            </a:fld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438A5C-0009-47C8-87FD-20AAAF88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2" y="332656"/>
            <a:ext cx="11240758" cy="55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A2F2B-508E-4227-852D-A43286C1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46654"/>
            <a:ext cx="7886700" cy="1325563"/>
          </a:xfrm>
        </p:spPr>
        <p:txBody>
          <a:bodyPr/>
          <a:lstStyle/>
          <a:p>
            <a:r>
              <a:rPr lang="pt-PT" dirty="0"/>
              <a:t>Este problema não se resolve com o tempo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C5CE2D-0154-433C-A729-82EB2238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49D0578-E123-4CFD-B76A-DB82C6C5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84F41D09-7DEC-4BDF-BA75-8F6ABDF4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2BB9A9-6CAC-45FC-B814-56106D843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3472" y="1597942"/>
            <a:ext cx="9505056" cy="435133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9E24AAB-ABA0-4D09-AD1A-04AEDA3EBB83}"/>
              </a:ext>
            </a:extLst>
          </p:cNvPr>
          <p:cNvSpPr/>
          <p:nvPr/>
        </p:nvSpPr>
        <p:spPr>
          <a:xfrm>
            <a:off x="1199456" y="3645024"/>
            <a:ext cx="9793088" cy="720080"/>
          </a:xfrm>
          <a:prstGeom prst="rect">
            <a:avLst/>
          </a:prstGeom>
          <a:solidFill>
            <a:schemeClr val="bg1">
              <a:alpha val="27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A956D88-CBF0-482F-AEF7-CC2340666096}"/>
              </a:ext>
            </a:extLst>
          </p:cNvPr>
          <p:cNvSpPr txBox="1">
            <a:spLocks/>
          </p:cNvSpPr>
          <p:nvPr/>
        </p:nvSpPr>
        <p:spPr>
          <a:xfrm>
            <a:off x="911424" y="116632"/>
            <a:ext cx="1036915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Perspetivas… </a:t>
            </a:r>
            <a:r>
              <a:rPr lang="pt-PT" sz="3000" b="1" dirty="0">
                <a:solidFill>
                  <a:srgbClr val="00B0F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</a:t>
            </a:r>
            <a:r>
              <a:rPr lang="pt-PT" sz="3200" dirty="0"/>
              <a:t>	</a:t>
            </a:r>
            <a:br>
              <a:rPr lang="pt-PT" sz="4800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815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E6CBDCF-E606-4A64-A04E-6E767F03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7DA8E38-A109-4906-9F40-4AC45D57988D}"/>
              </a:ext>
            </a:extLst>
          </p:cNvPr>
          <p:cNvSpPr/>
          <p:nvPr/>
        </p:nvSpPr>
        <p:spPr>
          <a:xfrm>
            <a:off x="1717104" y="548680"/>
            <a:ext cx="8915401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i="1" dirty="0">
                <a:solidFill>
                  <a:schemeClr val="accent1">
                    <a:lumMod val="75000"/>
                  </a:schemeClr>
                </a:solidFill>
              </a:rPr>
              <a:t>A ver</a:t>
            </a:r>
          </a:p>
          <a:p>
            <a:endParaRPr lang="pt-PT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i="1" dirty="0">
                <a:solidFill>
                  <a:schemeClr val="accent1">
                    <a:lumMod val="75000"/>
                  </a:schemeClr>
                </a:solidFill>
              </a:rPr>
              <a:t>O Sistema de Saúde Português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400" i="1" dirty="0">
                <a:solidFill>
                  <a:schemeClr val="accent1">
                    <a:lumMod val="75000"/>
                  </a:schemeClr>
                </a:solidFill>
              </a:rPr>
              <a:t>O SNS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400" i="1" dirty="0">
                <a:solidFill>
                  <a:schemeClr val="accent1">
                    <a:lumMod val="75000"/>
                  </a:schemeClr>
                </a:solidFill>
              </a:rPr>
              <a:t>Os prestadores privados</a:t>
            </a:r>
          </a:p>
          <a:p>
            <a:endParaRPr lang="pt-PT" sz="15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i="1" dirty="0">
                <a:solidFill>
                  <a:schemeClr val="accent1">
                    <a:lumMod val="75000"/>
                  </a:schemeClr>
                </a:solidFill>
              </a:rPr>
              <a:t>Sustentabilidade do SNS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400" i="1" dirty="0">
                <a:solidFill>
                  <a:schemeClr val="accent1">
                    <a:lumMod val="75000"/>
                  </a:schemeClr>
                </a:solidFill>
              </a:rPr>
              <a:t>Enquadramento orçamental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400" i="1" dirty="0">
                <a:solidFill>
                  <a:schemeClr val="accent1">
                    <a:lumMod val="75000"/>
                  </a:schemeClr>
                </a:solidFill>
              </a:rPr>
              <a:t>Comparação internacional</a:t>
            </a:r>
            <a:endParaRPr lang="pt-PT" sz="3000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pt-PT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i="1" dirty="0">
                <a:solidFill>
                  <a:schemeClr val="accent1">
                    <a:lumMod val="75000"/>
                  </a:schemeClr>
                </a:solidFill>
              </a:rPr>
              <a:t>Desafios dos sistemas de Saúde e  do SNS</a:t>
            </a:r>
          </a:p>
          <a:p>
            <a:pPr lvl="1"/>
            <a:endParaRPr lang="pt-PT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i="1" dirty="0">
                <a:solidFill>
                  <a:schemeClr val="accent1">
                    <a:lumMod val="75000"/>
                  </a:schemeClr>
                </a:solidFill>
              </a:rPr>
              <a:t>Todos temos um papel</a:t>
            </a:r>
          </a:p>
          <a:p>
            <a:pPr lvl="1"/>
            <a:endParaRPr lang="pt-PT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D48FB696-5EB8-4A29-A903-F1BFDE42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527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62870-5225-434B-B63C-C0ACB19A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88640"/>
            <a:ext cx="8352928" cy="1325563"/>
          </a:xfrm>
        </p:spPr>
        <p:txBody>
          <a:bodyPr>
            <a:normAutofit fontScale="90000"/>
          </a:bodyPr>
          <a:lstStyle/>
          <a:p>
            <a:r>
              <a:rPr lang="pt-PT" sz="3600" b="1" dirty="0">
                <a:solidFill>
                  <a:schemeClr val="accent2">
                    <a:lumMod val="75000"/>
                  </a:schemeClr>
                </a:solidFill>
              </a:rPr>
              <a:t>Peso crescente da Saúde no PIB</a:t>
            </a:r>
            <a:br>
              <a:rPr lang="pt-PT" dirty="0"/>
            </a:br>
            <a:r>
              <a:rPr lang="pt-PT" dirty="0"/>
              <a:t>Será necessário um crescimento SNS de 4% ao ano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E6157A-A07E-40C7-A59A-99DF61C7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73F4A10-FE00-4C74-B2EE-B63A251C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7F0184C-AC44-4B3F-A245-269820CD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30</a:t>
            </a:fld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40260A-F854-4891-BA71-CB632BF4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538022"/>
            <a:ext cx="7938086" cy="47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50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263352" y="4797152"/>
            <a:ext cx="11593288" cy="1512168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pt-PT" sz="2300" dirty="0"/>
              <a:t>“os gastos relacionados com o envelhecimento estão a intensificar-se em toda a Europa nos próximos anos, apresentando um maior desafio fiscal do que as pensões”, pelo que os gastos com Saúde podem tornar-se uma variável central na posição de crédito dos países.</a:t>
            </a:r>
          </a:p>
          <a:p>
            <a:pPr marL="0" indent="0" algn="ctr" fontAlgn="base">
              <a:buNone/>
            </a:pPr>
            <a:r>
              <a:rPr lang="pt-PT" sz="2300" dirty="0"/>
              <a:t>Portugal, a par com Malta, Eslováquia e Croácia, é dos países que vai assistir mais rapidamente às pressões do envelhecimento sobre os serviços de saúde.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EA58CB4-29AB-4F7C-882B-D50973DE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55CD66-F286-4835-A54A-6AEBED7E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89"/>
          <a:stretch/>
        </p:blipFill>
        <p:spPr>
          <a:xfrm>
            <a:off x="335360" y="26151"/>
            <a:ext cx="5719464" cy="7200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383654-E599-436D-BB56-5DDEE356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17" y="1406274"/>
            <a:ext cx="9789727" cy="33328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2ED6D3-FAA7-4FC4-9B6B-547F8294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9" t="68075" r="539" b="-2241"/>
          <a:stretch/>
        </p:blipFill>
        <p:spPr>
          <a:xfrm>
            <a:off x="4913040" y="783177"/>
            <a:ext cx="5935488" cy="5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8E764-C04D-4844-AB84-1373D3F7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12" y="44624"/>
            <a:ext cx="8879338" cy="991235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 aumento da despesa em Saúde:</a:t>
            </a:r>
            <a:b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uma verdade inconveniente 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48616A73-8296-4C82-9CE0-81D7E35C2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418" y="1778352"/>
            <a:ext cx="2634347" cy="4602976"/>
          </a:xfrm>
          <a:prstGeom prst="rect">
            <a:avLst/>
          </a:prstGeo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A50BF4-7C9F-4282-AEC0-F904985A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CA73A73-2248-4273-ACF1-B5F3D94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32</a:t>
            </a:fld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79B735-8DD6-423B-B051-1E5D86E7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12" y="1201688"/>
            <a:ext cx="2000250" cy="1219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59F7F7B-C3F3-4FCA-976D-A4947C99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874" y="1196752"/>
            <a:ext cx="8016891" cy="5040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82CCDF-38E9-4E5A-AE06-E087B3ADF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10" y="2668158"/>
            <a:ext cx="3149879" cy="1768954"/>
          </a:xfrm>
          <a:prstGeom prst="rect">
            <a:avLst/>
          </a:prstGeom>
          <a:ln w="107950" cmpd="sng">
            <a:solidFill>
              <a:srgbClr val="C00000"/>
            </a:solidFill>
            <a:round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A69CCB3-D7EF-4BFC-AF37-60C13E2F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737" y="4437112"/>
            <a:ext cx="2920646" cy="1872209"/>
          </a:xfrm>
          <a:prstGeom prst="rect">
            <a:avLst/>
          </a:prstGeom>
        </p:spPr>
      </p:pic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F55AAC68-DD74-4C6A-9597-57B48D3C05E6}"/>
              </a:ext>
            </a:extLst>
          </p:cNvPr>
          <p:cNvCxnSpPr>
            <a:cxnSpLocks/>
          </p:cNvCxnSpPr>
          <p:nvPr/>
        </p:nvCxnSpPr>
        <p:spPr>
          <a:xfrm flipH="1">
            <a:off x="11341765" y="3356992"/>
            <a:ext cx="658891" cy="788777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227A5AE7-2159-4A48-B6FA-31ADC7D80878}"/>
              </a:ext>
            </a:extLst>
          </p:cNvPr>
          <p:cNvSpPr/>
          <p:nvPr/>
        </p:nvSpPr>
        <p:spPr>
          <a:xfrm>
            <a:off x="-12305" y="6021288"/>
            <a:ext cx="416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Financial Times, 22 de fevereiro 2018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91012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9900" y="1376772"/>
            <a:ext cx="5715000" cy="853604"/>
          </a:xfrm>
        </p:spPr>
        <p:txBody>
          <a:bodyPr>
            <a:normAutofit fontScale="90000"/>
          </a:bodyPr>
          <a:lstStyle/>
          <a:p>
            <a:br>
              <a:rPr lang="pt-PT" sz="2400" dirty="0"/>
            </a:br>
            <a:br>
              <a:rPr lang="pt-PT" sz="3600" dirty="0"/>
            </a:b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91344" y="288032"/>
            <a:ext cx="10442325" cy="1844824"/>
          </a:xfrm>
        </p:spPr>
        <p:txBody>
          <a:bodyPr>
            <a:noAutofit/>
          </a:bodyPr>
          <a:lstStyle/>
          <a:p>
            <a:pPr marL="85725" indent="0" algn="ctr">
              <a:lnSpc>
                <a:spcPct val="150000"/>
              </a:lnSpc>
              <a:buNone/>
            </a:pPr>
            <a:r>
              <a:rPr lang="pt-PT" sz="3600" b="1" dirty="0">
                <a:solidFill>
                  <a:schemeClr val="accent2">
                    <a:lumMod val="75000"/>
                  </a:schemeClr>
                </a:solidFill>
              </a:rPr>
              <a:t>Uma Proposta para o SNS</a:t>
            </a:r>
          </a:p>
          <a:p>
            <a:pPr marL="85725" indent="0" algn="ctr">
              <a:lnSpc>
                <a:spcPct val="150000"/>
              </a:lnSpc>
              <a:buNone/>
            </a:pPr>
            <a:r>
              <a:rPr lang="pt-PT" sz="3000" b="1" dirty="0">
                <a:solidFill>
                  <a:schemeClr val="accent2">
                    <a:lumMod val="75000"/>
                  </a:schemeClr>
                </a:solidFill>
              </a:rPr>
              <a:t>Lei de Meios do SNS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2600" dirty="0"/>
              <a:t>Uma proposta para a sustentabilidade do SNS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2600" dirty="0"/>
              <a:t> Prevendo</a:t>
            </a:r>
            <a:r>
              <a:rPr lang="pt-PT" sz="2600" b="1" dirty="0"/>
              <a:t> as receitas suficientes para as despesas necessárias</a:t>
            </a:r>
            <a:endParaRPr lang="pt-PT" sz="2600" dirty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2600" b="1" dirty="0"/>
              <a:t>Dando estabilidade ao financiamento do SNS</a:t>
            </a:r>
            <a:r>
              <a:rPr lang="pt-PT" sz="2600" dirty="0"/>
              <a:t>. Acabar com o conceito </a:t>
            </a:r>
            <a:r>
              <a:rPr lang="pt-PT" sz="2600" dirty="0" err="1"/>
              <a:t>incrementalista</a:t>
            </a:r>
            <a:r>
              <a:rPr lang="pt-PT" sz="2600" dirty="0"/>
              <a:t> ou a tentação de suborçamentação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PT" sz="2600" dirty="0"/>
              <a:t>Permitindo que o SNS tenha uma </a:t>
            </a:r>
            <a:r>
              <a:rPr lang="pt-PT" sz="2600" b="1" dirty="0"/>
              <a:t>gestão financeira plurianual.</a:t>
            </a: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2600" b="1" dirty="0"/>
              <a:t>									</a:t>
            </a:r>
            <a:r>
              <a:rPr lang="pt-PT" sz="2600" dirty="0"/>
              <a:t>uma inspiração…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180691" y="6301004"/>
          <a:ext cx="7452978" cy="512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6489">
                  <a:extLst>
                    <a:ext uri="{9D8B030D-6E8A-4147-A177-3AD203B41FA5}">
                      <a16:colId xmlns:a16="http://schemas.microsoft.com/office/drawing/2014/main" val="3388082847"/>
                    </a:ext>
                  </a:extLst>
                </a:gridCol>
                <a:gridCol w="3726489">
                  <a:extLst>
                    <a:ext uri="{9D8B030D-6E8A-4147-A177-3AD203B41FA5}">
                      <a16:colId xmlns:a16="http://schemas.microsoft.com/office/drawing/2014/main" val="4194849815"/>
                    </a:ext>
                  </a:extLst>
                </a:gridCol>
              </a:tblGrid>
              <a:tr h="512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pt-P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PT" sz="800" dirty="0">
                          <a:effectLst/>
                        </a:rPr>
                        <a:t>Conselho Estratégico Nacional da Saúde</a:t>
                      </a:r>
                      <a:endParaRPr lang="pt-P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94974313"/>
                  </a:ext>
                </a:extLst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81936"/>
            <a:ext cx="1656691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EE370DD-B911-482B-94C0-5B3CECB6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56EB40-3414-47A6-A79F-DB806EB2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070945"/>
            <a:ext cx="2428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29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ta 4"/>
          <p:cNvCxnSpPr/>
          <p:nvPr/>
        </p:nvCxnSpPr>
        <p:spPr>
          <a:xfrm>
            <a:off x="1956000" y="1003300"/>
            <a:ext cx="828000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38200" y="444054"/>
            <a:ext cx="1029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0B0F0"/>
                </a:solidFill>
              </a:rPr>
              <a:t>Uma solução estável para a sustentabilidade do SNS</a:t>
            </a:r>
            <a:endParaRPr lang="pt-PT" sz="3200" dirty="0">
              <a:solidFill>
                <a:srgbClr val="00B0F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2176" y="1412776"/>
            <a:ext cx="11162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Este problema pode ser resolvido através da criação de uma </a:t>
            </a:r>
            <a:r>
              <a:rPr lang="pt-PT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lei plurianual que adapte o orçamento, garanta a Sustentabilidade do SNS e promova a excelência em Saúde.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61530561"/>
              </p:ext>
            </p:extLst>
          </p:nvPr>
        </p:nvGraphicFramePr>
        <p:xfrm>
          <a:off x="1055440" y="2420888"/>
          <a:ext cx="104411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EAA0EC0-77D5-4EF4-8338-66F3C4B6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74F7192-F823-4C85-8B4B-9BB5B70C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952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B054-4E6C-4E79-A782-EE1AC1BD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67809D-59B5-4B3B-A34D-64C05F5F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2052F7D-B387-42D1-97AD-F4F7DDB6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AE58538-1E1C-4322-90A3-3D33E7FB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35</a:t>
            </a:fld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63A004-61C9-4169-9143-9ED5734D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00"/>
          <a:stretch/>
        </p:blipFill>
        <p:spPr>
          <a:xfrm>
            <a:off x="5807968" y="-27384"/>
            <a:ext cx="5400600" cy="66249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B26065-4684-4488-8F06-653DC23E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4624"/>
            <a:ext cx="4622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5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72C07-0DA4-4F28-B4BD-D776DF2F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-27384"/>
            <a:ext cx="9254852" cy="759618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Lei de Bases da Saúde (LBS)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FE9E10-EA65-4713-AF20-3BDAC0ED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620688"/>
            <a:ext cx="11377264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Para que a LBS continue a ser um pilar do Sistema de Saúde </a:t>
            </a:r>
            <a:r>
              <a:rPr lang="pt-PT" sz="2200" dirty="0" err="1"/>
              <a:t>séc</a:t>
            </a:r>
            <a:r>
              <a:rPr lang="pt-PT" sz="2200" dirty="0"/>
              <a:t> XXI: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1. O sistema de saúde deve ser centrado no cidadão e nas suas necessidades.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2. Os cidadãos e os representantes dos doentes devem ter maior participação e serem considerados nas decisões em matéria de saúde.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3. Deve ser dada maior ênfase à educação para a saúde e à prevenção da doença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4. Para o financiamento do SNS deve ser desenvolvida uma lei de meios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5. As tendências de despesa exigem a aprovação de orçamentos plurianuais.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6. A evolução do sistema de saúde deve fazer-se no sentido de introduzir e alargar a diversidade de formas de prestação dos serviços de saúde, em benefício dos cidadãos, independentemente da natureza pública, privada ou social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7. Deve ser definido o apoio ao envelhecimento saudável e ao acompanhamento e tratamento da doença crónica.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200" dirty="0"/>
              <a:t>8. Deve ser apoiada investigação e desenvolvimento com interesse para a saúde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14737C-2A4B-4CE0-8943-C9211237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16DEDDA-2782-4526-A088-819639E1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9858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1A8B9-A6CE-4134-9D73-1FFCEB82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6728" y="6100636"/>
            <a:ext cx="5400600" cy="352701"/>
          </a:xfrm>
        </p:spPr>
        <p:txBody>
          <a:bodyPr>
            <a:normAutofit/>
          </a:bodyPr>
          <a:lstStyle/>
          <a:p>
            <a:pPr algn="ctr"/>
            <a:r>
              <a:rPr lang="pt-PT" sz="1400" dirty="0"/>
              <a:t>Fonte: Boston </a:t>
            </a:r>
            <a:r>
              <a:rPr lang="pt-PT" sz="1400" dirty="0" err="1"/>
              <a:t>Consulting</a:t>
            </a:r>
            <a:r>
              <a:rPr lang="pt-PT" sz="1400" dirty="0"/>
              <a:t> </a:t>
            </a:r>
            <a:r>
              <a:rPr lang="pt-PT" sz="1400" dirty="0" err="1"/>
              <a:t>Group</a:t>
            </a:r>
            <a:r>
              <a:rPr lang="pt-PT" sz="1400" dirty="0"/>
              <a:t>. Todos os direitos reservados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7700E7-C447-45D8-B656-9D38CC07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64A51CD-B2E9-4B07-83EF-26F59C35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37</a:t>
            </a:fld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6EA1D6-1131-46BD-9495-488A7A9B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08" y="1700808"/>
            <a:ext cx="8676456" cy="45242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186C22-A622-4073-90F3-4E26FDB38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09"/>
          <a:stretch/>
        </p:blipFill>
        <p:spPr>
          <a:xfrm>
            <a:off x="119336" y="35884"/>
            <a:ext cx="5040560" cy="267303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DA87E35-0C9A-471E-AF2E-414AAD314B80}"/>
              </a:ext>
            </a:extLst>
          </p:cNvPr>
          <p:cNvSpPr/>
          <p:nvPr/>
        </p:nvSpPr>
        <p:spPr>
          <a:xfrm>
            <a:off x="119336" y="0"/>
            <a:ext cx="2376264" cy="260648"/>
          </a:xfrm>
          <a:prstGeom prst="rect">
            <a:avLst/>
          </a:prstGeom>
          <a:solidFill>
            <a:srgbClr val="337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739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C9AF7-59E9-43CD-9040-134B431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1"/>
            <a:ext cx="9937104" cy="936103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00B0F0"/>
                </a:solidFill>
              </a:rPr>
              <a:t>Investimento privado como fator de acesso e eficiência</a:t>
            </a:r>
            <a:endParaRPr lang="pt-PT" sz="3200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757012-B54B-41C4-8DA8-E2397C6A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AE95D7-ACE1-4FCD-8686-A6937E0F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1F1FB1C-0BD6-4667-940C-010F1C72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pPr/>
              <a:t>38</a:t>
            </a:fld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AD47C3-D1A1-415C-BA60-27981E6F0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35"/>
          <a:stretch/>
        </p:blipFill>
        <p:spPr>
          <a:xfrm>
            <a:off x="767408" y="1340768"/>
            <a:ext cx="6125344" cy="545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7C123B-9C9E-4BEB-83F3-1973D84FE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08"/>
          <a:stretch/>
        </p:blipFill>
        <p:spPr>
          <a:xfrm>
            <a:off x="839416" y="1988840"/>
            <a:ext cx="5544616" cy="1267888"/>
          </a:xfrm>
          <a:prstGeom prst="rect">
            <a:avLst/>
          </a:prstGeom>
        </p:spPr>
      </p:pic>
      <p:pic>
        <p:nvPicPr>
          <p:cNvPr id="6" name="Imagem 5" descr="cid:image006.jpg@01D469F0.13CF7EA0">
            <a:extLst>
              <a:ext uri="{FF2B5EF4-FFF2-40B4-BE49-F238E27FC236}">
                <a16:creationId xmlns:a16="http://schemas.microsoft.com/office/drawing/2014/main" id="{E295B204-B003-4B1A-8471-2885542E065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068960"/>
            <a:ext cx="633670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773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9900" y="1376772"/>
            <a:ext cx="5715000" cy="853604"/>
          </a:xfrm>
        </p:spPr>
        <p:txBody>
          <a:bodyPr>
            <a:normAutofit fontScale="90000"/>
          </a:bodyPr>
          <a:lstStyle/>
          <a:p>
            <a:br>
              <a:rPr lang="pt-PT" sz="2400" dirty="0"/>
            </a:br>
            <a:br>
              <a:rPr lang="pt-PT" sz="3600" dirty="0"/>
            </a:b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39</a:t>
            </a:fld>
            <a:endParaRPr lang="pt-PT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3392" y="332657"/>
            <a:ext cx="11233248" cy="64251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700" b="1" dirty="0"/>
              <a:t>A sustentabilidade e o futuro da saúde devem ser prioridades nacionais</a:t>
            </a:r>
            <a:endParaRPr lang="pt-PT" sz="27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700" dirty="0"/>
              <a:t>Portugal precisa de mais investimento na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700" b="1" dirty="0"/>
              <a:t>O cidadão e os ganhos em saúde devem ser o foco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700" dirty="0"/>
              <a:t>A articulação entre instituições é fundamental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700" dirty="0"/>
              <a:t>A </a:t>
            </a:r>
            <a:r>
              <a:rPr lang="pt-PT" sz="2700" b="1" dirty="0"/>
              <a:t>sustentabilidade dos sistema português de saúde exige novas soluções e a mobilização de todos os atores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700" dirty="0"/>
              <a:t>A revolução digital traz novas soluções mas também novos desafios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2700" b="1" dirty="0"/>
              <a:t>Como aconselha o Relatório da Fundação Calouste Gulbenkian para “Um Futuro para a Saúde: todos temos um papel a desempenhar”</a:t>
            </a:r>
            <a:endParaRPr lang="pt-PT" sz="2700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D6E8FAE-916F-4180-9BD6-FE65C31B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629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E6CBDCF-E606-4A64-A04E-6E767F03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00B-0326-4312-8255-3FC3C8ED5689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ED9E0E-A3A8-49AC-A706-A380FBFB6303}"/>
              </a:ext>
            </a:extLst>
          </p:cNvPr>
          <p:cNvSpPr txBox="1"/>
          <p:nvPr/>
        </p:nvSpPr>
        <p:spPr>
          <a:xfrm>
            <a:off x="1524000" y="600154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Fonte: INE, publicação Dia Mundial da Saúde 2018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14E84F1-3BB4-452D-A8E2-A8A93376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159D20-A627-4DAE-BCB0-2FEC76E0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73" y="70930"/>
            <a:ext cx="9879687" cy="59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30053F-7E4A-49E4-A220-91E7A1C0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5</a:t>
            </a:fld>
            <a:endParaRPr lang="pt-PT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E5579B5-2580-4817-98FC-48D04FE4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00"/>
            <a:ext cx="102983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Portugal: </a:t>
            </a:r>
            <a:r>
              <a:rPr lang="en-US" sz="3600" b="1" dirty="0" err="1"/>
              <a:t>Despesa</a:t>
            </a:r>
            <a:r>
              <a:rPr lang="en-US" sz="3600" b="1" dirty="0"/>
              <a:t> </a:t>
            </a:r>
            <a:r>
              <a:rPr lang="en-US" sz="3600" b="1" dirty="0" err="1"/>
              <a:t>baixa</a:t>
            </a:r>
            <a:r>
              <a:rPr lang="en-US" sz="3600" b="1" dirty="0"/>
              <a:t> e </a:t>
            </a:r>
            <a:r>
              <a:rPr lang="en-US" sz="3600" b="1" dirty="0" err="1"/>
              <a:t>elevados</a:t>
            </a:r>
            <a:r>
              <a:rPr lang="en-US" sz="3600" b="1" dirty="0"/>
              <a:t> Outcomes</a:t>
            </a:r>
            <a:br>
              <a:rPr lang="en-US" sz="3600" b="1" dirty="0"/>
            </a:br>
            <a:endParaRPr lang="pt-P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C6D89D-3B76-436C-BD07-008E2441C36F}"/>
              </a:ext>
            </a:extLst>
          </p:cNvPr>
          <p:cNvPicPr/>
          <p:nvPr/>
        </p:nvPicPr>
        <p:blipFill rotWithShape="1">
          <a:blip r:embed="rId2"/>
          <a:srcRect l="24094" t="13606" r="10994" b="6802"/>
          <a:stretch/>
        </p:blipFill>
        <p:spPr bwMode="auto">
          <a:xfrm>
            <a:off x="1055440" y="662253"/>
            <a:ext cx="10153128" cy="569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CC54270F-0A6B-4643-96B5-B70D6C0CA9B8}"/>
              </a:ext>
            </a:extLst>
          </p:cNvPr>
          <p:cNvCxnSpPr>
            <a:cxnSpLocks/>
          </p:cNvCxnSpPr>
          <p:nvPr/>
        </p:nvCxnSpPr>
        <p:spPr>
          <a:xfrm>
            <a:off x="2567608" y="1170070"/>
            <a:ext cx="864096" cy="474637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6861ED6-8921-4C9C-A1CE-D1C589AC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637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E7573-DDA0-481D-9586-181A69AA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-171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2">
                    <a:lumMod val="75000"/>
                  </a:schemeClr>
                </a:solidFill>
              </a:rPr>
              <a:t>Estrutura do Ministério da Saúde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C683814-F784-48E0-9A16-44A1EB14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6</a:t>
            </a:fld>
            <a:endParaRPr lang="pt-PT"/>
          </a:p>
        </p:txBody>
      </p:sp>
      <p:pic>
        <p:nvPicPr>
          <p:cNvPr id="5" name="Imagem 4" descr="Figura 2">
            <a:extLst>
              <a:ext uri="{FF2B5EF4-FFF2-40B4-BE49-F238E27FC236}">
                <a16:creationId xmlns:a16="http://schemas.microsoft.com/office/drawing/2014/main" id="{96A91EE9-DD6C-442B-986C-A645441027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76" y="692696"/>
            <a:ext cx="8311952" cy="50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2FF7B3E-EADB-47AD-8CD6-7B4552EC2D7F}"/>
              </a:ext>
            </a:extLst>
          </p:cNvPr>
          <p:cNvSpPr/>
          <p:nvPr/>
        </p:nvSpPr>
        <p:spPr>
          <a:xfrm>
            <a:off x="1549152" y="5755322"/>
            <a:ext cx="8795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b="1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Fonte: </a:t>
            </a:r>
            <a:r>
              <a:rPr lang="pt-PT" sz="1500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Simões </a:t>
            </a:r>
            <a:r>
              <a:rPr lang="pt-PT" sz="1500" i="1" dirty="0" err="1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et</a:t>
            </a:r>
            <a:r>
              <a:rPr lang="pt-PT" sz="1500" i="1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 al.</a:t>
            </a:r>
            <a:r>
              <a:rPr lang="pt-PT" sz="1500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 (2017)</a:t>
            </a:r>
          </a:p>
          <a:p>
            <a:r>
              <a:rPr lang="pt-PT" sz="1500" b="1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Notas: </a:t>
            </a:r>
            <a:r>
              <a:rPr lang="pt-PT" sz="1500" dirty="0">
                <a:latin typeface="Calibri" panose="020F0502020204030204" pitchFamily="34" charset="0"/>
                <a:ea typeface="DengXian" panose="020B0503020204020204" pitchFamily="2" charset="-122"/>
                <a:cs typeface="Times New Roman" panose="02020603050405020304" pitchFamily="18" charset="0"/>
              </a:rPr>
              <a:t>as linhas a ponteado representam algum grau de independência do Ministério da Saúde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8D3A8BB-A8EA-4468-ADFF-5F64462C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576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040" y="-99392"/>
            <a:ext cx="4485184" cy="648072"/>
          </a:xfrm>
        </p:spPr>
        <p:txBody>
          <a:bodyPr>
            <a:normAutofit/>
          </a:bodyPr>
          <a:lstStyle/>
          <a:p>
            <a:r>
              <a:rPr lang="pt-PT" sz="3000" b="1" dirty="0">
                <a:solidFill>
                  <a:schemeClr val="accent2"/>
                </a:solidFill>
                <a:latin typeface="+mn-lt"/>
              </a:rPr>
              <a:t>Artigo 64º da Constituição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9" y="504056"/>
            <a:ext cx="11713301" cy="602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1. Todos têm direito à </a:t>
            </a:r>
            <a:r>
              <a:rPr lang="pt-PT" dirty="0" err="1"/>
              <a:t>protecção</a:t>
            </a:r>
            <a:r>
              <a:rPr lang="pt-PT" dirty="0"/>
              <a:t> da saúde e o dever de a defender e promover.</a:t>
            </a:r>
          </a:p>
          <a:p>
            <a:pPr marL="0" indent="0">
              <a:buNone/>
            </a:pPr>
            <a:r>
              <a:rPr lang="pt-PT" dirty="0"/>
              <a:t>2. O direito à </a:t>
            </a:r>
            <a:r>
              <a:rPr lang="pt-PT" dirty="0" err="1"/>
              <a:t>protecção</a:t>
            </a:r>
            <a:r>
              <a:rPr lang="pt-PT" dirty="0"/>
              <a:t> da saúde é realizado:</a:t>
            </a:r>
          </a:p>
          <a:p>
            <a:pPr marL="0" indent="0">
              <a:buNone/>
            </a:pPr>
            <a:r>
              <a:rPr lang="pt-PT" dirty="0"/>
              <a:t>a) Através de um </a:t>
            </a:r>
            <a:r>
              <a:rPr lang="pt-PT" u="heavy" dirty="0">
                <a:uFill>
                  <a:solidFill>
                    <a:srgbClr val="FF0000"/>
                  </a:solidFill>
                </a:uFill>
              </a:rPr>
              <a:t>serviço nacional de saúde universal e geral e, tendo em conta as condições económicas e sociais dos cidadãos, tendencialmente gratuito</a:t>
            </a:r>
            <a:r>
              <a:rPr lang="pt-PT" dirty="0"/>
              <a:t>; </a:t>
            </a:r>
            <a:br>
              <a:rPr lang="pt-PT" dirty="0"/>
            </a:br>
            <a:r>
              <a:rPr lang="pt-PT" dirty="0"/>
              <a:t>b) Pela criação de condições económicas, sociais, culturais e ambientais que garantam, designadamente, a </a:t>
            </a:r>
            <a:r>
              <a:rPr lang="pt-PT" dirty="0" err="1"/>
              <a:t>protecção</a:t>
            </a:r>
            <a:r>
              <a:rPr lang="pt-PT" dirty="0"/>
              <a:t> da infância, da juventude e da velhice, e pela melhoria sistemática das condições de vida e de trabalho, bem como pela promoção da cultura física e desportiva, escolar e popular, e ainda pelo desenvolvimento da educação sanitária do povo e de práticas de vida saudável.</a:t>
            </a:r>
          </a:p>
          <a:p>
            <a:pPr marL="0" indent="0">
              <a:buNone/>
            </a:pPr>
            <a:r>
              <a:rPr lang="pt-PT" dirty="0"/>
              <a:t>3. Para assegurar o direito à proteção da saúde, incumbe prioritariamente ao Estado:</a:t>
            </a:r>
          </a:p>
          <a:p>
            <a:pPr marL="0" indent="0">
              <a:buNone/>
            </a:pPr>
            <a:r>
              <a:rPr lang="pt-PT" dirty="0"/>
              <a:t>a) Garantir o acesso de todos os cidadãos, independentemente da sua condição económica, aos cuidados da medicina preventiva, curativa e de reabilitação; </a:t>
            </a:r>
            <a:br>
              <a:rPr lang="pt-PT" dirty="0"/>
            </a:br>
            <a:r>
              <a:rPr lang="pt-PT" dirty="0"/>
              <a:t>b) Garantir uma racional e eficiente cobertura de todo o país em recursos humanos e unidades de saúde; </a:t>
            </a:r>
            <a:br>
              <a:rPr lang="pt-PT" dirty="0"/>
            </a:br>
            <a:r>
              <a:rPr lang="pt-PT" dirty="0"/>
              <a:t>c) Orientar a sua </a:t>
            </a:r>
            <a:r>
              <a:rPr lang="pt-PT" dirty="0" err="1"/>
              <a:t>acção</a:t>
            </a:r>
            <a:r>
              <a:rPr lang="pt-PT" dirty="0"/>
              <a:t> para a socialização dos custos dos cuidados médicos e medicamentosos; </a:t>
            </a:r>
            <a:br>
              <a:rPr lang="pt-PT" dirty="0"/>
            </a:br>
            <a:r>
              <a:rPr lang="pt-PT" dirty="0"/>
              <a:t>d) Disciplinar e fiscalizar as formas empresariais e privadas da medicina, articulando-as com o serviço nacional de saúde, por forma a assegurar, nas instituições de saúde públicas e privadas, adequados padrões de eficiência e de qualidade; </a:t>
            </a:r>
            <a:br>
              <a:rPr lang="pt-PT" dirty="0"/>
            </a:br>
            <a:r>
              <a:rPr lang="pt-PT" dirty="0"/>
              <a:t>e) Disciplinar e controlar a produção, a distribuição, a comercialização e o uso dos produtos químicos, biológicos e farmacêuticos e outros meios de tratamento e diagnóstico; </a:t>
            </a:r>
            <a:br>
              <a:rPr lang="pt-PT" dirty="0"/>
            </a:br>
            <a:r>
              <a:rPr lang="pt-PT" dirty="0"/>
              <a:t>f) Estabelecer políticas de prevenção e tratamento da toxicodependência.</a:t>
            </a:r>
          </a:p>
          <a:p>
            <a:pPr marL="0" indent="0">
              <a:buNone/>
            </a:pPr>
            <a:r>
              <a:rPr lang="pt-PT" dirty="0"/>
              <a:t>4. O serviço nacional de saúde tem gestão descentralizada e participada.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7</a:t>
            </a:fld>
            <a:endParaRPr lang="pt-PT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412B2445-655A-439B-AB45-F3CE8BF222BD}"/>
              </a:ext>
            </a:extLst>
          </p:cNvPr>
          <p:cNvCxnSpPr/>
          <p:nvPr/>
        </p:nvCxnSpPr>
        <p:spPr>
          <a:xfrm flipH="1">
            <a:off x="-408562" y="1700808"/>
            <a:ext cx="23842" cy="20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3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-99392"/>
            <a:ext cx="10153128" cy="10668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2"/>
                </a:solidFill>
                <a:latin typeface="+mn-lt"/>
              </a:rPr>
              <a:t>O Sistema de Saúde Português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7133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PT" sz="3000" dirty="0"/>
              <a:t>Sistema misto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PT" sz="3000" dirty="0"/>
              <a:t>Peso muito substancial do SNS, que está subfinanciado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PT" sz="3000" dirty="0"/>
              <a:t>O </a:t>
            </a:r>
            <a:r>
              <a:rPr lang="pt-PT" sz="3000" dirty="0" err="1"/>
              <a:t>setor</a:t>
            </a:r>
            <a:r>
              <a:rPr lang="pt-PT" sz="3000" dirty="0"/>
              <a:t> privado tem vindo a ganhar peso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PT" sz="3000" dirty="0"/>
              <a:t>Ambiguidade dos papéis do MS (legislador, prestador, financiador, </a:t>
            </a:r>
            <a:r>
              <a:rPr lang="pt-PT" sz="3000" dirty="0" err="1"/>
              <a:t>etc</a:t>
            </a:r>
            <a:r>
              <a:rPr lang="pt-PT" sz="3000" dirty="0"/>
              <a:t>) afeta a eficiência do sistema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PT" sz="3000" dirty="0"/>
              <a:t>A regulação é essencial para garantir acesso, avaliar qualidade, asseverar regras de concorrência e pronunciar-se sobre custo efetividade</a:t>
            </a:r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546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B4611-026B-4EFA-A86A-6E17ED4E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6"/>
            <a:ext cx="8291264" cy="1628192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O sector privado da saúde é muito relevante no contexto do tecido empresarial nacional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297219-0AEE-417B-BB6D-26FB2CF0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696" y="6016203"/>
            <a:ext cx="6401054" cy="36512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PT" sz="1700" dirty="0"/>
              <a:t>Fonte: Estudo AMA/</a:t>
            </a:r>
            <a:r>
              <a:rPr lang="pt-PT" sz="1700" dirty="0" err="1"/>
              <a:t>MillenniumBCP</a:t>
            </a:r>
            <a:r>
              <a:rPr lang="pt-PT" sz="1700" dirty="0"/>
              <a:t> p.14 Versão Executiva</a:t>
            </a:r>
          </a:p>
          <a:p>
            <a:pPr marL="82296" indent="0">
              <a:buNone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E2717F-8F3C-4901-BB08-B5D53345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020-F516-4BD5-AFC6-98CC90A93DCA}" type="slidenum">
              <a:rPr lang="pt-PT" smtClean="0"/>
              <a:t>9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8CD343-D665-4C48-9D60-FD641DDE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7" y="2276873"/>
            <a:ext cx="113876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6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7694</TotalTime>
  <Words>1369</Words>
  <Application>Microsoft Office PowerPoint</Application>
  <PresentationFormat>Ecrã Panorâmico</PresentationFormat>
  <Paragraphs>200</Paragraphs>
  <Slides>39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8" baseType="lpstr">
      <vt:lpstr>DengXian</vt:lpstr>
      <vt:lpstr>Arial</vt:lpstr>
      <vt:lpstr>Calibri</vt:lpstr>
      <vt:lpstr>Calibri Light</vt:lpstr>
      <vt:lpstr>FoundrySans-Normal</vt:lpstr>
      <vt:lpstr>Georgia</vt:lpstr>
      <vt:lpstr>Times New Roman</vt:lpstr>
      <vt:lpstr>Wingdings</vt:lpstr>
      <vt:lpstr>Tema do Office</vt:lpstr>
      <vt:lpstr>   Para onde vai o setor da Saúde em Portugal?  Tendências e desafios do setor da Saúde e do SNS   Oscar Gaspar</vt:lpstr>
      <vt:lpstr>disclaimer</vt:lpstr>
      <vt:lpstr>Apresentação do PowerPoint</vt:lpstr>
      <vt:lpstr>Apresentação do PowerPoint</vt:lpstr>
      <vt:lpstr>Portugal: Despesa baixa e elevados Outcomes </vt:lpstr>
      <vt:lpstr>Estrutura do Ministério da Saúde</vt:lpstr>
      <vt:lpstr>Artigo 64º da Constituição</vt:lpstr>
      <vt:lpstr>O Sistema de Saúde Português</vt:lpstr>
      <vt:lpstr>O sector privado da saúde é muito relevante no contexto do tecido empresarial nacional</vt:lpstr>
      <vt:lpstr>Apresentação do PowerPoint</vt:lpstr>
      <vt:lpstr>Apresentação do PowerPoint</vt:lpstr>
      <vt:lpstr> A hospitalização privada no sistema português de Saúde </vt:lpstr>
      <vt:lpstr> A hospitalização privada no sistema português de Saúde </vt:lpstr>
      <vt:lpstr>Eficiência e Excelência da Hospitalização Privada</vt:lpstr>
      <vt:lpstr>PPP: hospitais do SNS + poupança para o Estado</vt:lpstr>
      <vt:lpstr>O setor privado da Saúde alinhado com os fatores crítico de sucesso</vt:lpstr>
      <vt:lpstr>Fatores de Sucesso</vt:lpstr>
      <vt:lpstr>A boa gestão Pública       Privada</vt:lpstr>
      <vt:lpstr>Um sistema misto em termos de prestadores e de financiadores</vt:lpstr>
      <vt:lpstr>Publico 20180917</vt:lpstr>
      <vt:lpstr>Apresentação do PowerPoint</vt:lpstr>
      <vt:lpstr>Apresentação do PowerPoint</vt:lpstr>
      <vt:lpstr>Suborçamentação conduz a problemas financeiros</vt:lpstr>
      <vt:lpstr>Apresentação do PowerPoint</vt:lpstr>
      <vt:lpstr>Apresentação do PowerPoint</vt:lpstr>
      <vt:lpstr>Apresentação do PowerPoint</vt:lpstr>
      <vt:lpstr>Desafios dos sistemas de Saúde</vt:lpstr>
      <vt:lpstr>Fonte: Boston Consulting Group. Todos os direitos reservados</vt:lpstr>
      <vt:lpstr>Este problema não se resolve com o tempo</vt:lpstr>
      <vt:lpstr>Peso crescente da Saúde no PIB Será necessário um crescimento SNS de 4% ao ano</vt:lpstr>
      <vt:lpstr>Apresentação do PowerPoint</vt:lpstr>
      <vt:lpstr>O aumento da despesa em Saúde: uma verdade inconveniente </vt:lpstr>
      <vt:lpstr>  </vt:lpstr>
      <vt:lpstr>Apresentação do PowerPoint</vt:lpstr>
      <vt:lpstr>Apresentação do PowerPoint</vt:lpstr>
      <vt:lpstr>Lei de Bases da Saúde (LBS)</vt:lpstr>
      <vt:lpstr>Fonte: Boston Consulting Group. Todos os direitos reservados</vt:lpstr>
      <vt:lpstr>Investimento privado como fator de acesso e eficiência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“Overview dos aspetos macro e microeconómicos na área da Saúde e principais desafios sobre investimento e financiamento”</dc:title>
  <dc:creator>Óscar Gaspar</dc:creator>
  <cp:lastModifiedBy>Óscar Gaspar</cp:lastModifiedBy>
  <cp:revision>32</cp:revision>
  <cp:lastPrinted>2018-09-24T11:41:02Z</cp:lastPrinted>
  <dcterms:created xsi:type="dcterms:W3CDTF">2016-09-12T08:10:28Z</dcterms:created>
  <dcterms:modified xsi:type="dcterms:W3CDTF">2018-11-03T15:57:05Z</dcterms:modified>
</cp:coreProperties>
</file>