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Lst>
  <p:notesMasterIdLst>
    <p:notesMasterId r:id="rId33"/>
  </p:notesMasterIdLst>
  <p:sldIdLst>
    <p:sldId id="359" r:id="rId3"/>
    <p:sldId id="564" r:id="rId4"/>
    <p:sldId id="447" r:id="rId5"/>
    <p:sldId id="497" r:id="rId6"/>
    <p:sldId id="511" r:id="rId7"/>
    <p:sldId id="544" r:id="rId8"/>
    <p:sldId id="541" r:id="rId9"/>
    <p:sldId id="569" r:id="rId10"/>
    <p:sldId id="550" r:id="rId11"/>
    <p:sldId id="471" r:id="rId12"/>
    <p:sldId id="577" r:id="rId13"/>
    <p:sldId id="549" r:id="rId14"/>
    <p:sldId id="563" r:id="rId15"/>
    <p:sldId id="554" r:id="rId16"/>
    <p:sldId id="532" r:id="rId17"/>
    <p:sldId id="562" r:id="rId18"/>
    <p:sldId id="568" r:id="rId19"/>
    <p:sldId id="567" r:id="rId20"/>
    <p:sldId id="566" r:id="rId21"/>
    <p:sldId id="565" r:id="rId22"/>
    <p:sldId id="560" r:id="rId23"/>
    <p:sldId id="552" r:id="rId24"/>
    <p:sldId id="558" r:id="rId25"/>
    <p:sldId id="551" r:id="rId26"/>
    <p:sldId id="472" r:id="rId27"/>
    <p:sldId id="574" r:id="rId28"/>
    <p:sldId id="570" r:id="rId29"/>
    <p:sldId id="571" r:id="rId30"/>
    <p:sldId id="572" r:id="rId31"/>
    <p:sldId id="573" r:id="rId32"/>
  </p:sldIdLst>
  <p:sldSz cx="16256000" cy="9144000"/>
  <p:notesSz cx="7077075" cy="9363075"/>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naka,Silvio" initials="Y" lastIdx="3" clrIdx="0">
    <p:extLst>
      <p:ext uri="{19B8F6BF-5375-455C-9EA6-DF929625EA0E}">
        <p15:presenceInfo xmlns:p15="http://schemas.microsoft.com/office/powerpoint/2012/main" userId="S-1-5-21-802951002-2094223479-794563710-273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AF8"/>
    <a:srgbClr val="FAFAFA"/>
    <a:srgbClr val="FFFFFF"/>
    <a:srgbClr val="F3F3F3"/>
    <a:srgbClr val="2B8EFF"/>
    <a:srgbClr val="F1F2F2"/>
    <a:srgbClr val="002856"/>
    <a:srgbClr val="6D97C5"/>
    <a:srgbClr val="D1CFD2"/>
    <a:srgbClr val="EDED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2940" autoAdjust="0"/>
  </p:normalViewPr>
  <p:slideViewPr>
    <p:cSldViewPr snapToGrid="0">
      <p:cViewPr varScale="1">
        <p:scale>
          <a:sx n="49" d="100"/>
          <a:sy n="49" d="100"/>
        </p:scale>
        <p:origin x="868" y="4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pt-BR"/>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1FE9098-764D-415D-BFE3-62BC09517FD6}" type="datetimeFigureOut">
              <a:rPr lang="pt-BR" smtClean="0"/>
              <a:t>07/11/2018</a:t>
            </a:fld>
            <a:endParaRPr lang="pt-BR"/>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pt-BR"/>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pt-BR"/>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EF9B3646-2B85-4963-B20B-D3626AF78F42}" type="slidenum">
              <a:rPr lang="pt-BR" smtClean="0"/>
              <a:t>‹#›</a:t>
            </a:fld>
            <a:endParaRPr lang="pt-BR"/>
          </a:p>
        </p:txBody>
      </p:sp>
    </p:spTree>
    <p:extLst>
      <p:ext uri="{BB962C8B-B14F-4D97-AF65-F5344CB8AC3E}">
        <p14:creationId xmlns:p14="http://schemas.microsoft.com/office/powerpoint/2010/main" val="54219889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EF9B3646-2B85-4963-B20B-D3626AF78F42}" type="slidenum">
              <a:rPr lang="pt-BR" smtClean="0"/>
              <a:t>3</a:t>
            </a:fld>
            <a:endParaRPr lang="pt-BR"/>
          </a:p>
        </p:txBody>
      </p:sp>
    </p:spTree>
    <p:extLst>
      <p:ext uri="{BB962C8B-B14F-4D97-AF65-F5344CB8AC3E}">
        <p14:creationId xmlns:p14="http://schemas.microsoft.com/office/powerpoint/2010/main" val="302715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247775"/>
            <a:ext cx="5727700" cy="3222625"/>
          </a:xfrm>
        </p:spPr>
      </p:sp>
      <p:sp>
        <p:nvSpPr>
          <p:cNvPr id="4" name="Notes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253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747713" y="1266825"/>
            <a:ext cx="5818187" cy="3271838"/>
          </a:xfrm>
        </p:spPr>
      </p:sp>
      <p:sp>
        <p:nvSpPr>
          <p:cNvPr id="5" name="Notes Placeholder 4"/>
          <p:cNvSpPr>
            <a:spLocks noGrp="1"/>
          </p:cNvSpPr>
          <p:nvPr>
            <p:ph type="body" idx="1"/>
          </p:nvPr>
        </p:nvSpPr>
        <p:spPr/>
        <p:txBody>
          <a:bodyPr/>
          <a:lstStyle/>
          <a:p>
            <a:pPr lvl="0"/>
            <a:r>
              <a:rPr lang="en-US" sz="1000" b="1" dirty="0"/>
              <a:t>Myth 1: </a:t>
            </a:r>
            <a:r>
              <a:rPr lang="en-US" sz="1000" dirty="0"/>
              <a:t>Agile, DevOps and Mode 2 are synonymous — Agile is the most common capability that organizations start with in Mode 2, and it's a great place to start because it teaches many of the principles that underpin bimodal. But agile (and other iterative methods) is equally applicable to Mode 1 initiatives. Likewise DevOps. (See "The End of the Waterfall as We Know It," G00291841). Further, we anticipate that Mode 1 will adopt many of the approaches, methods and processes for which Mode 2 acts as a trailblazer, not least iterative methods.</a:t>
            </a:r>
          </a:p>
          <a:p>
            <a:r>
              <a:rPr lang="en-US" sz="1000" b="1" dirty="0"/>
              <a:t>Myth 2: </a:t>
            </a:r>
            <a:r>
              <a:rPr lang="en-US" sz="1000" dirty="0"/>
              <a:t>Bimodal is about speed, software development, less rigor — Bimodal is actually about the enterprise developing (or relearning) a capability to innovate and explore new opportunities, develop new products, new business models. Usually with technology, usually with software — but that's not what defines it and the software content may be a very small part. The key value proposition of Mode 2 is managing uncertainty and agility. Speed can be a powerful trait when looking to manage in an uncertain environment and create agility, but don't conflate speed and agility. But Mode 2 is not simply to plow through the application backlog faster. It's about innovating, exploring. Ultimately, Mode 2 will deliver less stuff, of greater value, faster. Mode 2 methods are designed to be exploratory. Exploring and learning about something new can require more rigor than following a well-known path. Mode 2 introduces tools that enable the enterprise to take on projects with greater uncertainties associated with them, and potentially with greater risk. To do this well requires rigor.</a:t>
            </a:r>
          </a:p>
          <a:p>
            <a:pPr lvl="0"/>
            <a:r>
              <a:rPr lang="en-US" sz="1000" b="1" dirty="0"/>
              <a:t>Myth 3:</a:t>
            </a:r>
            <a:r>
              <a:rPr lang="en-US" sz="1000" dirty="0"/>
              <a:t> Mode 1 is static, business as usual, and is only focused on incremental continual improvements. Nothing could be further from the truth — see renovating the IT core below.</a:t>
            </a:r>
          </a:p>
          <a:p>
            <a:pPr lvl="0"/>
            <a:r>
              <a:rPr lang="en-US" sz="1000" b="1" dirty="0"/>
              <a:t>Myth 4: </a:t>
            </a:r>
            <a:r>
              <a:rPr lang="en-US" sz="1000" dirty="0"/>
              <a:t>Mode 1 will disappear. Mode 1 as we know it today will disappear, because of the renovation described below. But organizations will always have initiatives that have low levels of uncertainty associated with them, and ones that have high uncertainty — which need managing, leading and governing differently. Things that once were uncertain will take on greater certainty and so likely transition from a Mode 2 style of work to a Mode 1 style. Other than startups, very few enterprises would be operating only in Mode 2 (for organizations that are 100% agile, see Myth 1). So Mode 1 is here to stay. </a:t>
            </a:r>
          </a:p>
          <a:p>
            <a:endParaRPr lang="en-US" sz="1000" dirty="0"/>
          </a:p>
        </p:txBody>
      </p:sp>
    </p:spTree>
    <p:extLst>
      <p:ext uri="{BB962C8B-B14F-4D97-AF65-F5344CB8AC3E}">
        <p14:creationId xmlns:p14="http://schemas.microsoft.com/office/powerpoint/2010/main" val="4161115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Informação</a:t>
            </a:r>
            <a:r>
              <a:rPr lang="en-US" dirty="0"/>
              <a:t> Gartner</a:t>
            </a:r>
          </a:p>
        </p:txBody>
      </p:sp>
      <p:sp>
        <p:nvSpPr>
          <p:cNvPr id="4" name="Slide Number Placeholder 3"/>
          <p:cNvSpPr>
            <a:spLocks noGrp="1"/>
          </p:cNvSpPr>
          <p:nvPr>
            <p:ph type="sldNum" sz="quarter" idx="10"/>
          </p:nvPr>
        </p:nvSpPr>
        <p:spPr>
          <a:xfrm>
            <a:off x="4275952" y="9337962"/>
            <a:ext cx="3271181" cy="493267"/>
          </a:xfrm>
          <a:prstGeom prst="rect">
            <a:avLst/>
          </a:prstGeom>
        </p:spPr>
        <p:txBody>
          <a:bodyPr/>
          <a:lstStyle/>
          <a:p>
            <a:fld id="{EC0C817E-25EB-4C70-B757-6C279D14B50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24263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idx="1"/>
          </p:nvPr>
        </p:nvSpPr>
        <p:spPr/>
        <p:txBody>
          <a:bodyPr/>
          <a:lstStyle/>
          <a:p>
            <a:r>
              <a:rPr lang="en-US"/>
              <a:t>TEMPLATE UPDATED 2 AUGUST 2018</a:t>
            </a:r>
            <a:endParaRPr lang="en-US" dirty="0"/>
          </a:p>
        </p:txBody>
      </p:sp>
      <p:sp>
        <p:nvSpPr>
          <p:cNvPr id="6" name="Rectangle 103"/>
          <p:cNvSpPr>
            <a:spLocks noChangeArrowheads="1"/>
          </p:cNvSpPr>
          <p:nvPr/>
        </p:nvSpPr>
        <p:spPr bwMode="gray">
          <a:xfrm>
            <a:off x="3862389" y="655411"/>
            <a:ext cx="2618422" cy="420582"/>
          </a:xfrm>
          <a:prstGeom prst="rect">
            <a:avLst/>
          </a:prstGeom>
          <a:noFill/>
          <a:ln w="9525">
            <a:noFill/>
            <a:miter lim="800000"/>
            <a:headEnd/>
            <a:tailEnd/>
          </a:ln>
        </p:spPr>
        <p:txBody>
          <a:bodyPr wrap="square" lIns="65028" tIns="25377" rIns="65028" bIns="25377">
            <a:spAutoFit/>
          </a:bodyPr>
          <a:lstStyle/>
          <a:p>
            <a:pPr algn="l" defTabSz="947738">
              <a:lnSpc>
                <a:spcPct val="100000"/>
              </a:lnSpc>
              <a:spcBef>
                <a:spcPct val="0"/>
              </a:spcBef>
              <a:spcAft>
                <a:spcPct val="0"/>
              </a:spcAft>
            </a:pPr>
            <a:r>
              <a:rPr lang="en-US" sz="1200" dirty="0">
                <a:solidFill>
                  <a:srgbClr val="000000"/>
                </a:solidFill>
              </a:rPr>
              <a:t>Presenter's Name</a:t>
            </a:r>
          </a:p>
          <a:p>
            <a:pPr algn="l" defTabSz="947738">
              <a:lnSpc>
                <a:spcPct val="100000"/>
              </a:lnSpc>
              <a:spcBef>
                <a:spcPct val="0"/>
              </a:spcBef>
              <a:spcAft>
                <a:spcPct val="0"/>
              </a:spcAft>
            </a:pPr>
            <a:r>
              <a:rPr lang="en-US" sz="1200" dirty="0">
                <a:solidFill>
                  <a:srgbClr val="000000"/>
                </a:solidFill>
              </a:rPr>
              <a:t>Presenter's Name</a:t>
            </a:r>
          </a:p>
        </p:txBody>
      </p:sp>
    </p:spTree>
    <p:extLst>
      <p:ext uri="{BB962C8B-B14F-4D97-AF65-F5344CB8AC3E}">
        <p14:creationId xmlns:p14="http://schemas.microsoft.com/office/powerpoint/2010/main" val="29737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 = é guiado</a:t>
            </a:r>
          </a:p>
          <a:p>
            <a:r>
              <a:rPr lang="pt-BR" dirty="0"/>
              <a:t>X = é amplificado</a:t>
            </a:r>
          </a:p>
          <a:p>
            <a:r>
              <a:rPr lang="pt-BR" dirty="0"/>
              <a:t>= = Levando</a:t>
            </a:r>
            <a:r>
              <a:rPr lang="pt-BR" baseline="0" dirty="0"/>
              <a:t> à novas Capacidades!</a:t>
            </a:r>
          </a:p>
          <a:p>
            <a:r>
              <a:rPr lang="pt-BR" baseline="0" dirty="0"/>
              <a:t>&gt; = Gerando novos Resultados!</a:t>
            </a:r>
            <a:endParaRPr lang="pt-BR" dirty="0"/>
          </a:p>
          <a:p>
            <a:endParaRPr lang="pt-BR" dirty="0"/>
          </a:p>
        </p:txBody>
      </p:sp>
      <p:sp>
        <p:nvSpPr>
          <p:cNvPr id="4" name="Slide Number Placeholder 3"/>
          <p:cNvSpPr>
            <a:spLocks noGrp="1"/>
          </p:cNvSpPr>
          <p:nvPr>
            <p:ph type="sldNum" sz="quarter" idx="10"/>
          </p:nvPr>
        </p:nvSpPr>
        <p:spPr/>
        <p:txBody>
          <a:bodyPr/>
          <a:lstStyle/>
          <a:p>
            <a:fld id="{C776BE8D-F094-4464-BDB7-D4EB682C32CF}" type="slidenum">
              <a:rPr lang="pt-BR" smtClean="0"/>
              <a:t>30</a:t>
            </a:fld>
            <a:endParaRPr lang="pt-BR"/>
          </a:p>
        </p:txBody>
      </p:sp>
    </p:spTree>
    <p:extLst>
      <p:ext uri="{BB962C8B-B14F-4D97-AF65-F5344CB8AC3E}">
        <p14:creationId xmlns:p14="http://schemas.microsoft.com/office/powerpoint/2010/main" val="1152645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730250"/>
            <a:ext cx="4908550" cy="2760663"/>
          </a:xfrm>
          <a:noFill/>
          <a:ln w="12700">
            <a:solidFill>
              <a:prstClr val="black"/>
            </a:solidFill>
          </a:ln>
        </p:spPr>
      </p:sp>
      <p:sp>
        <p:nvSpPr>
          <p:cNvPr id="3" name="Notes Placeholder 2"/>
          <p:cNvSpPr>
            <a:spLocks noGrp="1" noChangeAspect="1"/>
          </p:cNvSpPr>
          <p:nvPr>
            <p:ph type="body" idx="1"/>
          </p:nvPr>
        </p:nvSpPr>
        <p:spPr>
          <a:xfrm>
            <a:off x="250114" y="3678606"/>
            <a:ext cx="6576848" cy="5360227"/>
          </a:xfrm>
        </p:spPr>
        <p:txBody>
          <a:bodyPr vert="horz" lIns="0" tIns="0" rIns="0" bIns="0" rtlCol="0"/>
          <a:lstStyle/>
          <a:p>
            <a:endParaRPr lang="en-US" dirty="0"/>
          </a:p>
        </p:txBody>
      </p:sp>
    </p:spTree>
    <p:extLst>
      <p:ext uri="{BB962C8B-B14F-4D97-AF65-F5344CB8AC3E}">
        <p14:creationId xmlns:p14="http://schemas.microsoft.com/office/powerpoint/2010/main" val="2793824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730250"/>
            <a:ext cx="4908550" cy="2760663"/>
          </a:xfrm>
          <a:noFill/>
          <a:ln w="12700">
            <a:solidFill>
              <a:prstClr val="black"/>
            </a:solidFill>
          </a:ln>
        </p:spPr>
      </p:sp>
      <p:sp>
        <p:nvSpPr>
          <p:cNvPr id="3" name="Notes Placeholder 2"/>
          <p:cNvSpPr>
            <a:spLocks noGrp="1" noChangeAspect="1"/>
          </p:cNvSpPr>
          <p:nvPr>
            <p:ph type="body" idx="1"/>
          </p:nvPr>
        </p:nvSpPr>
        <p:spPr>
          <a:xfrm>
            <a:off x="250114" y="3678606"/>
            <a:ext cx="6576848" cy="5360227"/>
          </a:xfrm>
        </p:spPr>
        <p:txBody>
          <a:bodyPr vert="horz" lIns="0" tIns="0" rIns="0" bIns="0" rtlCol="0"/>
          <a:lstStyle/>
          <a:p>
            <a:endParaRPr lang="en-US" dirty="0"/>
          </a:p>
        </p:txBody>
      </p:sp>
    </p:spTree>
    <p:extLst>
      <p:ext uri="{BB962C8B-B14F-4D97-AF65-F5344CB8AC3E}">
        <p14:creationId xmlns:p14="http://schemas.microsoft.com/office/powerpoint/2010/main" val="188587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B3646-2B85-4963-B20B-D3626AF78F42}" type="slidenum">
              <a:rPr lang="pt-BR" smtClean="0"/>
              <a:t>11</a:t>
            </a:fld>
            <a:endParaRPr lang="pt-BR"/>
          </a:p>
        </p:txBody>
      </p:sp>
    </p:spTree>
    <p:extLst>
      <p:ext uri="{BB962C8B-B14F-4D97-AF65-F5344CB8AC3E}">
        <p14:creationId xmlns:p14="http://schemas.microsoft.com/office/powerpoint/2010/main" val="4285482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B3646-2B85-4963-B20B-D3626AF78F42}" type="slidenum">
              <a:rPr lang="pt-BR" smtClean="0"/>
              <a:t>13</a:t>
            </a:fld>
            <a:endParaRPr lang="pt-BR"/>
          </a:p>
        </p:txBody>
      </p:sp>
    </p:spTree>
    <p:extLst>
      <p:ext uri="{BB962C8B-B14F-4D97-AF65-F5344CB8AC3E}">
        <p14:creationId xmlns:p14="http://schemas.microsoft.com/office/powerpoint/2010/main" val="346286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747713" y="1266825"/>
            <a:ext cx="5818187" cy="3271838"/>
          </a:xfrm>
        </p:spPr>
      </p:sp>
      <p:sp>
        <p:nvSpPr>
          <p:cNvPr id="5" name="Notes Placeholder 4"/>
          <p:cNvSpPr>
            <a:spLocks noGrp="1"/>
          </p:cNvSpPr>
          <p:nvPr>
            <p:ph type="body" idx="1"/>
          </p:nvPr>
        </p:nvSpPr>
        <p:spPr/>
        <p:txBody>
          <a:bodyPr/>
          <a:lstStyle/>
          <a:p>
            <a:pPr lvl="0"/>
            <a:r>
              <a:rPr lang="en-US" sz="1000" b="1" dirty="0"/>
              <a:t>Myth 1: </a:t>
            </a:r>
            <a:r>
              <a:rPr lang="en-US" sz="1000" dirty="0"/>
              <a:t>Agile, DevOps and Mode 2 are synonymous — Agile is the most common capability that organizations start with in Mode 2, and it's a great place to start because it teaches many of the principles that underpin bimodal. But agile (and other iterative methods) is equally applicable to Mode 1 initiatives. Likewise DevOps. (See "The End of the Waterfall as We Know It," G00291841). Further, we anticipate that Mode 1 will adopt many of the approaches, methods and processes for which Mode 2 acts as a trailblazer, not least iterative methods.</a:t>
            </a:r>
          </a:p>
          <a:p>
            <a:r>
              <a:rPr lang="en-US" sz="1000" b="1" dirty="0"/>
              <a:t>Myth 2: </a:t>
            </a:r>
            <a:r>
              <a:rPr lang="en-US" sz="1000" dirty="0"/>
              <a:t>Bimodal is about speed, software development, less rigor — Bimodal is actually about the enterprise developing (or relearning) a capability to innovate and explore new opportunities, develop new products, new business models. Usually with technology, usually with software — but that's not what defines it and the software content may be a very small part. The key value proposition of Mode 2 is managing uncertainty and agility. Speed can be a powerful trait when looking to manage in an uncertain environment and create agility, but don't conflate speed and agility. But Mode 2 is not simply to plow through the application backlog faster. It's about innovating, exploring. Ultimately, Mode 2 will deliver less stuff, of greater value, faster. Mode 2 methods are designed to be exploratory. Exploring and learning about something new can require more rigor than following a well-known path. Mode 2 introduces tools that enable the enterprise to take on projects with greater uncertainties associated with them, and potentially with greater risk. To do this well requires rigor.</a:t>
            </a:r>
          </a:p>
          <a:p>
            <a:pPr lvl="0"/>
            <a:r>
              <a:rPr lang="en-US" sz="1000" b="1" dirty="0"/>
              <a:t>Myth 3:</a:t>
            </a:r>
            <a:r>
              <a:rPr lang="en-US" sz="1000" dirty="0"/>
              <a:t> Mode 1 is static, business as usual, and is only focused on incremental continual improvements. Nothing could be further from the truth — see renovating the IT core below.</a:t>
            </a:r>
          </a:p>
          <a:p>
            <a:pPr lvl="0"/>
            <a:r>
              <a:rPr lang="en-US" sz="1000" b="1" dirty="0"/>
              <a:t>Myth 4: </a:t>
            </a:r>
            <a:r>
              <a:rPr lang="en-US" sz="1000" dirty="0"/>
              <a:t>Mode 1 will disappear. Mode 1 as we know it today will disappear, because of the renovation described below. But organizations will always have initiatives that have low levels of uncertainty associated with them, and ones that have high uncertainty — which need managing, leading and governing differently. Things that once were uncertain will take on greater certainty and so likely transition from a Mode 2 style of work to a Mode 1 style. Other than startups, very few enterprises would be operating only in Mode 2 (for organizations that are 100% agile, see Myth 1). So Mode 1 is here to stay. </a:t>
            </a:r>
          </a:p>
          <a:p>
            <a:endParaRPr lang="en-US" sz="1000" dirty="0"/>
          </a:p>
        </p:txBody>
      </p:sp>
    </p:spTree>
    <p:extLst>
      <p:ext uri="{BB962C8B-B14F-4D97-AF65-F5344CB8AC3E}">
        <p14:creationId xmlns:p14="http://schemas.microsoft.com/office/powerpoint/2010/main" val="1450080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247775"/>
            <a:ext cx="5727700" cy="3222625"/>
          </a:xfrm>
          <a:noFill/>
          <a:ln w="9525">
            <a:solidFill>
              <a:schemeClr val="tx1"/>
            </a:solidFill>
            <a:miter lim="800000"/>
            <a:headEnd/>
            <a:tailEnd/>
          </a:ln>
        </p:spPr>
      </p:sp>
      <p:sp>
        <p:nvSpPr>
          <p:cNvPr id="3" name="Notes Placeholder 2"/>
          <p:cNvSpPr>
            <a:spLocks noGrp="1" noChangeAspect="1"/>
          </p:cNvSpPr>
          <p:nvPr>
            <p:ph type="body" idx="1"/>
          </p:nvPr>
        </p:nvSpPr>
        <p:spPr>
          <a:xfrm>
            <a:off x="242372" y="4710426"/>
            <a:ext cx="6742627" cy="4001774"/>
          </a:xfrm>
        </p:spPr>
        <p:txBody>
          <a:bodyPr vert="horz" lIns="0" tIns="45720" rIns="0" bIns="45720" rtlCol="0"/>
          <a:lstStyle/>
          <a:p>
            <a:endParaRPr lang="en-US" dirty="0"/>
          </a:p>
        </p:txBody>
      </p:sp>
      <p:sp>
        <p:nvSpPr>
          <p:cNvPr id="4" name="Rectangle 3"/>
          <p:cNvSpPr>
            <a:spLocks noChangeArrowheads="1"/>
          </p:cNvSpPr>
          <p:nvPr/>
        </p:nvSpPr>
        <p:spPr bwMode="auto">
          <a:xfrm>
            <a:off x="241300" y="483318"/>
            <a:ext cx="6743699" cy="280325"/>
          </a:xfrm>
          <a:prstGeom prst="rect">
            <a:avLst/>
          </a:prstGeom>
          <a:noFill/>
          <a:ln w="12700" algn="ctr">
            <a:noFill/>
            <a:miter lim="800000"/>
            <a:headEnd/>
            <a:tailEnd/>
          </a:ln>
        </p:spPr>
        <p:txBody>
          <a:bodyPr lIns="0" tIns="47367" rIns="94734" bIns="47367">
            <a:spAutoFit/>
          </a:bodyPr>
          <a:lstStyle/>
          <a:p>
            <a:pPr algn="l" defTabSz="912813">
              <a:lnSpc>
                <a:spcPct val="100000"/>
              </a:lnSpc>
              <a:spcBef>
                <a:spcPct val="0"/>
              </a:spcBef>
              <a:spcAft>
                <a:spcPct val="0"/>
              </a:spcAft>
            </a:pPr>
            <a:r>
              <a:rPr lang="en-US" sz="1200" b="1" dirty="0"/>
              <a:t>Placeholder for text (substitute your own text; delete when not used)</a:t>
            </a:r>
          </a:p>
        </p:txBody>
      </p:sp>
    </p:spTree>
    <p:extLst>
      <p:ext uri="{BB962C8B-B14F-4D97-AF65-F5344CB8AC3E}">
        <p14:creationId xmlns:p14="http://schemas.microsoft.com/office/powerpoint/2010/main" val="1293618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247775"/>
            <a:ext cx="5727700" cy="3222625"/>
          </a:xfrm>
        </p:spPr>
      </p:sp>
      <p:sp>
        <p:nvSpPr>
          <p:cNvPr id="3" name="Notes Placeholder 2"/>
          <p:cNvSpPr>
            <a:spLocks noGrp="1"/>
          </p:cNvSpPr>
          <p:nvPr>
            <p:ph type="body" idx="1"/>
          </p:nvPr>
        </p:nvSpPr>
        <p:spPr/>
        <p:txBody>
          <a:bodyPr/>
          <a:lstStyle/>
          <a:p>
            <a:r>
              <a:rPr lang="en-US" dirty="0"/>
              <a:t>So what is digital</a:t>
            </a:r>
            <a:r>
              <a:rPr lang="en-US" baseline="0" dirty="0"/>
              <a:t> care delivery? It is the fusion of all care delivery technologies: inpatient, ambulatory, home and personal. Synchronous and asynchronous. </a:t>
            </a:r>
          </a:p>
          <a:p>
            <a:endParaRPr lang="en-US" baseline="0" dirty="0"/>
          </a:p>
          <a:p>
            <a:r>
              <a:rPr lang="en-US" baseline="0" dirty="0"/>
              <a:t>Digital Care Delivery virtualized care delivery to become delivered at the right time, anywhere and anytime. It achieves breakthroughs in outcomes and cost. But more importantly; achieves breakthroughs within consumer and physician experience.</a:t>
            </a:r>
          </a:p>
          <a:p>
            <a:endParaRPr lang="en-US" sz="1200" baseline="0" dirty="0"/>
          </a:p>
          <a:p>
            <a:pPr marL="0" marR="0" indent="0" algn="l" defTabSz="949325" rtl="0" eaLnBrk="0" fontAlgn="base" latinLnBrk="0" hangingPunct="0">
              <a:lnSpc>
                <a:spcPct val="93000"/>
              </a:lnSpc>
              <a:spcBef>
                <a:spcPts val="300"/>
              </a:spcBef>
              <a:spcAft>
                <a:spcPts val="600"/>
              </a:spcAft>
              <a:buClrTx/>
              <a:buSzTx/>
              <a:buFontTx/>
              <a:buNone/>
              <a:tabLst/>
              <a:defRPr/>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Some examples</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a:t>
            </a:r>
          </a:p>
          <a:p>
            <a:pPr marL="0" marR="0" indent="0" algn="l" defTabSz="949325" rtl="0" eaLnBrk="0" fontAlgn="base" latinLnBrk="0" hangingPunct="0">
              <a:lnSpc>
                <a:spcPct val="93000"/>
              </a:lnSpc>
              <a:spcBef>
                <a:spcPts val="300"/>
              </a:spcBef>
              <a:spcAft>
                <a:spcPts val="600"/>
              </a:spcAft>
              <a:buClrTx/>
              <a:buSzTx/>
              <a:buFontTx/>
              <a:buNone/>
              <a:tabLst/>
              <a:defRPr/>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49325" rtl="0" eaLnBrk="0" fontAlgn="base" latinLnBrk="0" hangingPunct="0">
              <a:lnSpc>
                <a:spcPct val="93000"/>
              </a:lnSpc>
              <a:spcBef>
                <a:spcPts val="300"/>
              </a:spcBef>
              <a:spcAft>
                <a:spcPts val="600"/>
              </a:spcAft>
              <a:buClrTx/>
              <a:buSzTx/>
              <a:buFontTx/>
              <a:buNone/>
              <a:tabLst/>
              <a:defRPr/>
            </a:pP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1. D</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octors spend approx. 30% of their time asking algorithmic questions, which are well-handled by the automated system. Doctors spend another 30% of their time documenting the encounter,</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10% to 15% of their time entering orders,.</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Automation of this first part of the encounter.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We see increased use of medical chatbots and VPAs that work with the clinician to help eliminate low acuity conditions. </a:t>
            </a:r>
          </a:p>
          <a:p>
            <a:pPr marL="0" indent="0">
              <a:buNone/>
            </a:pPr>
            <a:endPar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buNone/>
            </a:pP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Participating clinicians report that using these types</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of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system can often reduce the time it takes to gather and review patient information, confirm a diagnosis, select treatment options and document the encounter to less than two minutes. These</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tools have also been shown to handle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required documentation, which can be automatically inserted into an electronic health record (EHR) via HL7-based integration</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(one of our greatest challenges)</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 These</a:t>
            </a:r>
            <a:r>
              <a:rPr lang="en-US" sz="1200" b="0" i="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1200" b="0" i="0" kern="1200" dirty="0">
                <a:solidFill>
                  <a:schemeClr val="tx1"/>
                </a:solidFill>
                <a:effectLst/>
                <a:latin typeface="Times New Roman" panose="02020603050405020304" pitchFamily="18" charset="0"/>
                <a:ea typeface="+mn-ea"/>
                <a:cs typeface="Times New Roman" panose="02020603050405020304" pitchFamily="18" charset="0"/>
              </a:rPr>
              <a:t>systems can be configured to set up appropriate follow-up care as well.</a:t>
            </a:r>
          </a:p>
          <a:p>
            <a:pPr marL="0" indent="0">
              <a:buNone/>
            </a:pPr>
            <a:endPar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indent="0" algn="l" defTabSz="949325" rtl="0" eaLnBrk="0" fontAlgn="base" latinLnBrk="0" hangingPunct="0">
              <a:lnSpc>
                <a:spcPct val="93000"/>
              </a:lnSpc>
              <a:spcBef>
                <a:spcPts val="300"/>
              </a:spcBef>
              <a:spcAft>
                <a:spcPts val="600"/>
              </a:spcAft>
              <a:buClrTx/>
              <a:buSzTx/>
              <a:buFontTx/>
              <a:buNone/>
              <a:tabLst/>
              <a:defRPr/>
            </a:pPr>
            <a:r>
              <a:rPr lang="en-US" sz="1200" baseline="0" dirty="0"/>
              <a:t>2. We see </a:t>
            </a:r>
            <a:r>
              <a:rPr lang="en-US" sz="1200" b="0" i="0" u="none" strike="noStrike" kern="1200" baseline="0" dirty="0">
                <a:solidFill>
                  <a:schemeClr val="tx1"/>
                </a:solidFill>
                <a:latin typeface="Times New Roman" panose="02020603050405020304" pitchFamily="18" charset="0"/>
                <a:ea typeface="+mn-ea"/>
                <a:cs typeface="Times New Roman" panose="02020603050405020304" pitchFamily="18" charset="0"/>
              </a:rPr>
              <a:t>wearable and remote monitoring devices worn by the patient/client to monitor vital signs such as blood pressure, heart rates, body temperature and sleeping patterns. They are not only worn for medical reasons – they are increasingly popular with people to track their fitness – but can help people manage long term conditions. </a:t>
            </a:r>
          </a:p>
          <a:p>
            <a:pPr marL="0" indent="0">
              <a:buNone/>
            </a:pPr>
            <a:endPar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buNone/>
            </a:pPr>
            <a:r>
              <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rPr>
              <a:t>3. Algorithmic medicine, predictive analytics combined with population health management algorithms to detect those cohorts most at risk are showing promising results. And when combined with clinical knowledge and skills (as opposed to replacing them) we see the synergistic effect that improves care outcomes, avoid adverse events, and can reduce waste.</a:t>
            </a:r>
          </a:p>
          <a:p>
            <a:pPr marL="0" indent="0">
              <a:buNone/>
            </a:pPr>
            <a:endPar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buNone/>
            </a:pPr>
            <a:r>
              <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rPr>
              <a:t>4. We also see an increasing level of engagement between te patient and their clinician outside the four walls of the clinic or hospital through the use of telehealth (70% of patients found a video visit a positive and preferred experience compared with having to travel and meet face to face with their clinicians )</a:t>
            </a:r>
          </a:p>
          <a:p>
            <a:pPr marL="0" indent="0">
              <a:buNone/>
            </a:pPr>
            <a:endParaRPr lang="en-US" sz="1200" b="0" i="0" u="none" strike="noStrike"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indent="0">
              <a:buNone/>
            </a:pPr>
            <a:r>
              <a:rPr lang="en-US" sz="1200" b="0" i="0" u="none" strike="noStrike" kern="1200" baseline="0" dirty="0">
                <a:solidFill>
                  <a:schemeClr val="tx1"/>
                </a:solidFill>
              </a:rPr>
              <a:t>There are many others on this slide. Did I mention we have a Hype Cycle where you can go to track each and every technology within the digital care delivery hype cycle and where your will fined detailed evidence of benefit, time to maturity and advice on integration and adoptoing with the enterprise. Did I also mention we have a great team of analysts that can provide you with deep insight on the technology, use cases, vendors and outcomes?</a:t>
            </a:r>
            <a:endParaRPr lang="en-US" sz="1200" dirty="0"/>
          </a:p>
          <a:p>
            <a:endParaRPr lang="en-US" sz="1200" dirty="0"/>
          </a:p>
          <a:p>
            <a:r>
              <a:rPr lang="en-US" baseline="0" dirty="0"/>
              <a:t>Digital Care Delivery automates the heavy lift of data capture, analysis and probability calculations, sifting through evidence. It liberates the clinician from a requirement to have direct contact with the patient in order to treat them, it engages the consumer in the care plan by having access to it, being able to contribute to it and with the use of digital tools to help the patient comply with their plan. It integrates the physician into 24/7 virtual care of patients. </a:t>
            </a:r>
          </a:p>
          <a:p>
            <a:endParaRPr lang="en-US" baseline="0" dirty="0"/>
          </a:p>
          <a:p>
            <a:r>
              <a:rPr lang="en-US" baseline="0" dirty="0"/>
              <a:t>Gartner envisions Digital Care Delivery being enabled though a digital platform. This is no different that any other digital business. The Digital Care Delivery platform creates transformative value. It supports the new business model of health. It also supports the digital transformation of healthcare (virtual care, value based care, AI augmented care ). </a:t>
            </a:r>
          </a:p>
          <a:p>
            <a:endParaRPr lang="en-US" baseline="0" dirty="0"/>
          </a:p>
          <a:p>
            <a:r>
              <a:rPr lang="en-US" dirty="0"/>
              <a:t>Outcomes and Benefits:</a:t>
            </a:r>
          </a:p>
          <a:p>
            <a:r>
              <a:rPr lang="en-US" dirty="0"/>
              <a:t>Improved Quality and Experience</a:t>
            </a:r>
          </a:p>
          <a:p>
            <a:r>
              <a:rPr lang="en-US" dirty="0"/>
              <a:t>Care Virtualization </a:t>
            </a:r>
          </a:p>
          <a:p>
            <a:r>
              <a:rPr lang="en-US" dirty="0"/>
              <a:t>Knowledge Management</a:t>
            </a:r>
          </a:p>
          <a:p>
            <a:r>
              <a:rPr lang="en-US" dirty="0"/>
              <a:t>Advanced Diagnostics</a:t>
            </a:r>
          </a:p>
          <a:p>
            <a:r>
              <a:rPr lang="en-US" dirty="0"/>
              <a:t>Advanced AI and Clinical </a:t>
            </a:r>
            <a:br>
              <a:rPr lang="en-US" dirty="0"/>
            </a:br>
            <a:r>
              <a:rPr lang="en-US" dirty="0"/>
              <a:t>Decision Support</a:t>
            </a:r>
          </a:p>
          <a:p>
            <a:r>
              <a:rPr lang="en-US" dirty="0"/>
              <a:t>Real-Time Surveillance</a:t>
            </a:r>
          </a:p>
          <a:p>
            <a:endParaRPr lang="en-US" dirty="0"/>
          </a:p>
          <a:p>
            <a:endParaRPr lang="en-US" sz="1200" dirty="0"/>
          </a:p>
          <a:p>
            <a:endParaRPr lang="en-GB" dirty="0"/>
          </a:p>
        </p:txBody>
      </p:sp>
    </p:spTree>
    <p:extLst>
      <p:ext uri="{BB962C8B-B14F-4D97-AF65-F5344CB8AC3E}">
        <p14:creationId xmlns:p14="http://schemas.microsoft.com/office/powerpoint/2010/main" val="220430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4301" y="514619"/>
            <a:ext cx="6491219" cy="280325"/>
          </a:xfrm>
          <a:prstGeom prst="rect">
            <a:avLst/>
          </a:prstGeom>
          <a:noFill/>
          <a:ln w="12700" algn="ctr">
            <a:noFill/>
            <a:miter lim="800000"/>
            <a:headEnd/>
            <a:tailEnd/>
          </a:ln>
        </p:spPr>
        <p:txBody>
          <a:bodyPr lIns="0" tIns="47367" rIns="94734" bIns="47367">
            <a:spAutoFit/>
          </a:bodyPr>
          <a:lstStyle/>
          <a:p>
            <a:pPr algn="l" defTabSz="912813">
              <a:lnSpc>
                <a:spcPct val="100000"/>
              </a:lnSpc>
              <a:spcBef>
                <a:spcPct val="0"/>
              </a:spcBef>
              <a:spcAft>
                <a:spcPct val="0"/>
              </a:spcAft>
            </a:pPr>
            <a:r>
              <a:rPr lang="en-US" sz="1200" b="1" dirty="0"/>
              <a:t>Placeholder for text (substitute your own text; delete when not used)</a:t>
            </a:r>
          </a:p>
        </p:txBody>
      </p:sp>
      <p:sp>
        <p:nvSpPr>
          <p:cNvPr id="6" name="Notes Placeholder 5"/>
          <p:cNvSpPr>
            <a:spLocks noGrp="1" noChangeAspect="1"/>
          </p:cNvSpPr>
          <p:nvPr>
            <p:ph type="body" idx="1"/>
          </p:nvPr>
        </p:nvSpPr>
        <p:spPr>
          <a:xfrm>
            <a:off x="234301" y="5015481"/>
            <a:ext cx="6518074" cy="4260935"/>
          </a:xfrm>
        </p:spPr>
        <p:txBody>
          <a:bodyPr vert="horz" lIns="0" tIns="45720" rIns="0" bIns="45720" rtlCol="0"/>
          <a:lstStyle/>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Gartner's latest Healthcare Provider CIO survey found that while EHR was THE number one investment, and its been the number one investment for over 4 years running:</a:t>
            </a:r>
          </a:p>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80% of CIOs had yet to realise significant ROI from that investment. </a:t>
            </a:r>
          </a:p>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The majority reported they faced significant challenges in their digital migration. Clinical engagement, Usability and vendor configuration challenges were in the top 5 issues. </a:t>
            </a:r>
          </a:p>
          <a:p>
            <a:pPr marL="0" marR="0" lvl="0" indent="0" algn="l" defTabSz="949325" rtl="0" eaLnBrk="0" fontAlgn="base" latinLnBrk="0" hangingPunct="0">
              <a:lnSpc>
                <a:spcPct val="93000"/>
              </a:lnSpc>
              <a:spcBef>
                <a:spcPts val="300"/>
              </a:spcBef>
              <a:spcAft>
                <a:spcPts val="600"/>
              </a:spcAft>
              <a:buClrTx/>
              <a:buSzTx/>
              <a:buFontTx/>
              <a:buNone/>
              <a:tabLst/>
              <a:defRPr/>
            </a:pP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A recent AMA survey found only 34% of physicians stated they were satisfied or very satisfied with their HER. </a:t>
            </a:r>
          </a:p>
          <a:p>
            <a:pPr lvl="0"/>
            <a:endParaRPr lang="en-US" sz="1200" kern="1200" baseline="0" dirty="0">
              <a:solidFill>
                <a:schemeClr val="tx1"/>
              </a:solidFill>
              <a:effectLst/>
              <a:latin typeface="Times New Roman" panose="02020603050405020304" pitchFamily="18" charset="0"/>
              <a:ea typeface="+mn-ea"/>
              <a:cs typeface="Times New Roman" panose="02020603050405020304" pitchFamily="18" charset="0"/>
            </a:endParaRPr>
          </a:p>
          <a:p>
            <a:pPr lvl="0"/>
            <a:endParaRPr lang="en-US" sz="120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l" defTabSz="949325" rtl="0" eaLnBrk="0" fontAlgn="base" latinLnBrk="0" hangingPunct="0">
              <a:lnSpc>
                <a:spcPct val="93000"/>
              </a:lnSpc>
              <a:spcBef>
                <a:spcPts val="300"/>
              </a:spcBef>
              <a:spcAft>
                <a:spcPts val="600"/>
              </a:spcAft>
              <a:buClrTx/>
              <a:buSzTx/>
              <a:buFontTx/>
              <a:buNone/>
              <a:tabLst/>
              <a:defRPr/>
            </a:pP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It is time to recognize a fact. The EHR can't do it all. </a:t>
            </a:r>
          </a:p>
          <a:p>
            <a:pPr marL="0" marR="0" lvl="0" indent="0" algn="l" defTabSz="949325" rtl="0" eaLnBrk="0" fontAlgn="base" latinLnBrk="0" hangingPunct="0">
              <a:lnSpc>
                <a:spcPct val="93000"/>
              </a:lnSpc>
              <a:spcBef>
                <a:spcPts val="300"/>
              </a:spcBef>
              <a:spcAft>
                <a:spcPts val="600"/>
              </a:spcAft>
              <a:buClrTx/>
              <a:buSzTx/>
              <a:buFontTx/>
              <a:buNone/>
              <a:tabLst/>
              <a:defRPr/>
            </a:pPr>
            <a:r>
              <a:rPr lang="en-US" sz="1200" kern="1200" dirty="0">
                <a:solidFill>
                  <a:schemeClr val="tx1"/>
                </a:solidFill>
                <a:effectLst/>
                <a:latin typeface="Times New Roman" panose="02020603050405020304" pitchFamily="18" charset="0"/>
                <a:ea typeface="+mn-ea"/>
                <a:cs typeface="Times New Roman" panose="02020603050405020304" pitchFamily="18" charset="0"/>
              </a:rPr>
              <a:t>&lt;animate&gt;</a:t>
            </a:r>
          </a:p>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EHR's are not going to satisfy all our care delivery needs as our industry transforms both digitally and from repair care to health. They don't effectively engage physicians, consumers, extended care givers, or extended care teams. They don't provide the capabilities required to create a fusion of clinical care, advanced medical technologies, AI and algorithmic medicine. </a:t>
            </a:r>
          </a:p>
          <a:p>
            <a:pPr lvl="0"/>
            <a:endParaRPr lang="en-US" sz="1200" kern="1200" baseline="0" dirty="0">
              <a:solidFill>
                <a:schemeClr val="tx1"/>
              </a:solidFill>
              <a:effectLst/>
              <a:latin typeface="Times New Roman" panose="02020603050405020304" pitchFamily="18" charset="0"/>
              <a:ea typeface="+mn-ea"/>
              <a:cs typeface="Times New Roman" panose="02020603050405020304" pitchFamily="18" charset="0"/>
            </a:endParaRPr>
          </a:p>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It is time for a new approach for digital care delivery. A platform approach. Yes, one that the EHR is a part of. But no, the EHR doesn't create it. </a:t>
            </a:r>
          </a:p>
          <a:p>
            <a:pPr lvl="0"/>
            <a:endParaRPr lang="en-US" sz="1200" kern="1200" baseline="0" dirty="0">
              <a:solidFill>
                <a:schemeClr val="tx1"/>
              </a:solidFill>
              <a:effectLst/>
              <a:latin typeface="Times New Roman" panose="02020603050405020304" pitchFamily="18" charset="0"/>
              <a:ea typeface="+mn-ea"/>
              <a:cs typeface="Times New Roman" panose="02020603050405020304" pitchFamily="18" charset="0"/>
            </a:endParaRPr>
          </a:p>
          <a:p>
            <a:pPr lvl="0"/>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In this 30 minute session we are going to address the why, what and how of </a:t>
            </a:r>
            <a:r>
              <a:rPr lang="en-US" sz="1800" b="1" u="sng" kern="1200" baseline="0" dirty="0">
                <a:solidFill>
                  <a:schemeClr val="tx1"/>
                </a:solidFill>
                <a:effectLst/>
                <a:latin typeface="Times New Roman" panose="02020603050405020304" pitchFamily="18" charset="0"/>
                <a:ea typeface="+mn-ea"/>
                <a:cs typeface="Times New Roman" panose="02020603050405020304" pitchFamily="18" charset="0"/>
              </a:rPr>
              <a:t>digital care delivery</a:t>
            </a:r>
            <a:endParaRPr lang="en-US" sz="1200" b="1"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0" lvl="0" indent="0">
              <a:buNone/>
            </a:pPr>
            <a:r>
              <a:rPr lang="en-US" sz="1200" kern="1200" baseline="0" dirty="0">
                <a:solidFill>
                  <a:schemeClr val="tx1"/>
                </a:solidFill>
                <a:effectLst/>
                <a:latin typeface="Times New Roman" panose="02020603050405020304" pitchFamily="18" charset="0"/>
                <a:ea typeface="+mn-ea"/>
                <a:cs typeface="Times New Roman" panose="02020603050405020304" pitchFamily="18" charset="0"/>
              </a:rPr>
              <a:t>&lt;transition&gt;</a:t>
            </a:r>
          </a:p>
          <a:p>
            <a:endParaRPr lang="en-GB" sz="120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5" name="Slide Image Placeholder 4"/>
          <p:cNvSpPr>
            <a:spLocks noGrp="1" noRot="1" noChangeAspect="1"/>
          </p:cNvSpPr>
          <p:nvPr>
            <p:ph type="sldImg"/>
          </p:nvPr>
        </p:nvSpPr>
        <p:spPr>
          <a:xfrm>
            <a:off x="401638" y="1328738"/>
            <a:ext cx="6096000" cy="3430587"/>
          </a:xfrm>
          <a:noFill/>
          <a:ln w="9525">
            <a:solidFill>
              <a:schemeClr val="tx1"/>
            </a:solidFill>
            <a:miter lim="800000"/>
            <a:headEnd/>
            <a:tailEnd/>
          </a:ln>
        </p:spPr>
      </p:sp>
    </p:spTree>
    <p:extLst>
      <p:ext uri="{BB962C8B-B14F-4D97-AF65-F5344CB8AC3E}">
        <p14:creationId xmlns:p14="http://schemas.microsoft.com/office/powerpoint/2010/main" val="202956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1_Sky">
    <p:bg>
      <p:bgRef idx="1001">
        <a:schemeClr val="bg2"/>
      </p:bgRef>
    </p:bg>
    <p:spTree>
      <p:nvGrpSpPr>
        <p:cNvPr id="1" name=""/>
        <p:cNvGrpSpPr/>
        <p:nvPr/>
      </p:nvGrpSpPr>
      <p:grpSpPr>
        <a:xfrm>
          <a:off x="0" y="0"/>
          <a:ext cx="0" cy="0"/>
          <a:chOff x="0" y="0"/>
          <a:chExt cx="0" cy="0"/>
        </a:xfrm>
      </p:grpSpPr>
      <p:pic>
        <p:nvPicPr>
          <p:cNvPr id="12" name="Picture 4" descr="student-loan-debt-statistic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solidFill>
            <a:schemeClr val="bg1">
              <a:alpha val="46000"/>
            </a:schemeClr>
          </a:solidFill>
        </p:spPr>
      </p:pic>
      <p:sp>
        <p:nvSpPr>
          <p:cNvPr id="3" name="Rectangle 2"/>
          <p:cNvSpPr/>
          <p:nvPr userDrawn="1"/>
        </p:nvSpPr>
        <p:spPr>
          <a:xfrm>
            <a:off x="-381000" y="-539750"/>
            <a:ext cx="16637000" cy="9429750"/>
          </a:xfrm>
          <a:prstGeom prst="rect">
            <a:avLst/>
          </a:prstGeom>
          <a:solidFill>
            <a:srgbClr val="F4F4F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sp>
        <p:nvSpPr>
          <p:cNvPr id="14" name="Text Placeholder 4"/>
          <p:cNvSpPr>
            <a:spLocks noGrp="1"/>
          </p:cNvSpPr>
          <p:nvPr>
            <p:ph type="body" sz="quarter" idx="10" hasCustomPrompt="1"/>
          </p:nvPr>
        </p:nvSpPr>
        <p:spPr>
          <a:xfrm>
            <a:off x="2889148" y="5073047"/>
            <a:ext cx="6060032" cy="738664"/>
          </a:xfrm>
        </p:spPr>
        <p:txBody>
          <a:bodyPr wrap="square">
            <a:spAutoFit/>
          </a:bodyPr>
          <a:lstStyle>
            <a:lvl1pPr marL="0" indent="0">
              <a:lnSpc>
                <a:spcPct val="100000"/>
              </a:lnSpc>
              <a:spcAft>
                <a:spcPts val="0"/>
              </a:spcAft>
              <a:buNone/>
              <a:defRPr sz="2400" baseline="0"/>
            </a:lvl1pPr>
            <a:lvl2pPr marL="0" indent="0">
              <a:buNone/>
              <a:defRPr/>
            </a:lvl2pPr>
            <a:lvl3pPr marL="0" indent="0">
              <a:buNone/>
              <a:defRPr/>
            </a:lvl3pPr>
            <a:lvl4pPr marL="0" indent="0">
              <a:buNone/>
              <a:defRPr/>
            </a:lvl4pPr>
            <a:lvl5pPr marL="0" indent="0">
              <a:buNone/>
              <a:defRPr/>
            </a:lvl5pPr>
          </a:lstStyle>
          <a:p>
            <a:pPr lvl="0"/>
            <a:r>
              <a:rPr lang="en-US" dirty="0"/>
              <a:t>Click to add Presenter Name</a:t>
            </a:r>
            <a:br>
              <a:rPr lang="en-US" dirty="0"/>
            </a:br>
            <a:r>
              <a:rPr lang="en-US" dirty="0"/>
              <a:t>Add date on second line</a:t>
            </a:r>
          </a:p>
        </p:txBody>
      </p:sp>
      <p:sp>
        <p:nvSpPr>
          <p:cNvPr id="18" name="Title 1"/>
          <p:cNvSpPr>
            <a:spLocks noGrp="1"/>
          </p:cNvSpPr>
          <p:nvPr>
            <p:ph type="ctrTitle"/>
          </p:nvPr>
        </p:nvSpPr>
        <p:spPr>
          <a:xfrm>
            <a:off x="2889148" y="2250648"/>
            <a:ext cx="6060032" cy="2659189"/>
          </a:xfrm>
        </p:spPr>
        <p:txBody>
          <a:bodyPr wrap="square" anchor="ctr" anchorCtr="0">
            <a:noAutofit/>
          </a:bodyPr>
          <a:lstStyle>
            <a:lvl1pPr algn="l">
              <a:defRPr sz="4800"/>
            </a:lvl1pPr>
          </a:lstStyle>
          <a:p>
            <a:r>
              <a:rPr lang="en-US"/>
              <a:t>Click to edit Master title style</a:t>
            </a:r>
            <a:endParaRPr lang="en-US" dirty="0"/>
          </a:p>
        </p:txBody>
      </p:sp>
      <p:sp>
        <p:nvSpPr>
          <p:cNvPr id="22" name="TextBox 21"/>
          <p:cNvSpPr txBox="1"/>
          <p:nvPr userDrawn="1"/>
        </p:nvSpPr>
        <p:spPr bwMode="gray">
          <a:xfrm>
            <a:off x="613675" y="8178699"/>
            <a:ext cx="9464180" cy="430695"/>
          </a:xfrm>
          <a:prstGeom prst="rect">
            <a:avLst/>
          </a:prstGeom>
          <a:noFill/>
        </p:spPr>
        <p:txBody>
          <a:bodyPr wrap="square" lIns="0" tIns="0" rIns="0" bIns="0" anchor="t" anchorCtr="0">
            <a:spAutoFit/>
          </a:bodyPr>
          <a:lstStyle/>
          <a:p>
            <a:pPr defTabSz="1219170" eaLnBrk="0" hangingPunct="0">
              <a:defRPr/>
            </a:pPr>
            <a:r>
              <a:rPr lang="en-US" sz="933" dirty="0">
                <a:solidFill>
                  <a:srgbClr val="D3D3D3"/>
                </a:solidFill>
                <a:ea typeface="Arial Unicode MS" pitchFamily="34" charset="-128"/>
                <a:cs typeface="Arial Unicode MS" pitchFamily="34" charset="-128"/>
              </a:rPr>
              <a:t>© 2018 Gartner, Inc. and/or its affiliates. All rights reserved. Gartner is a registered trademark of Gartner, Inc. and its affiliates. This presentation, including all supporting materials, is proprietary to Gartner, Inc. and/or its affiliates and is for the sole internal use of the intended recipients. Because this presentation may contain information that </a:t>
            </a:r>
            <a:r>
              <a:rPr lang="en-US" sz="933">
                <a:solidFill>
                  <a:srgbClr val="D3D3D3"/>
                </a:solidFill>
                <a:ea typeface="Arial Unicode MS" pitchFamily="34" charset="-128"/>
                <a:cs typeface="Arial Unicode MS" pitchFamily="34" charset="-128"/>
              </a:rPr>
              <a:t>is confidential, </a:t>
            </a:r>
            <a:r>
              <a:rPr lang="en-US" sz="933" dirty="0">
                <a:solidFill>
                  <a:srgbClr val="D3D3D3"/>
                </a:solidFill>
                <a:ea typeface="Arial Unicode MS" pitchFamily="34" charset="-128"/>
                <a:cs typeface="Arial Unicode MS" pitchFamily="34" charset="-128"/>
              </a:rPr>
              <a:t>proprietary or otherwise legally protected, it may not be further copied, distributed or publicly displayed without the express written permission of Gartner, Inc. or its affiliates.</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32890" y="8178699"/>
            <a:ext cx="2050653" cy="469087"/>
          </a:xfrm>
          <a:prstGeom prst="rect">
            <a:avLst/>
          </a:prstGeom>
        </p:spPr>
      </p:pic>
    </p:spTree>
    <p:extLst>
      <p:ext uri="{BB962C8B-B14F-4D97-AF65-F5344CB8AC3E}">
        <p14:creationId xmlns:p14="http://schemas.microsoft.com/office/powerpoint/2010/main" val="40028818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889148" y="5073047"/>
            <a:ext cx="6060032" cy="738664"/>
          </a:xfrm>
        </p:spPr>
        <p:txBody>
          <a:bodyPr wrap="square">
            <a:spAutoFit/>
          </a:bodyPr>
          <a:lstStyle>
            <a:lvl1pPr marL="0" indent="0">
              <a:lnSpc>
                <a:spcPct val="100000"/>
              </a:lnSpc>
              <a:spcAft>
                <a:spcPts val="0"/>
              </a:spcAft>
              <a:buNone/>
              <a:defRPr sz="2400" baseline="0">
                <a:solidFill>
                  <a:schemeClr val="accent1"/>
                </a:solidFill>
              </a:defRPr>
            </a:lvl1pPr>
            <a:lvl2pPr marL="0" indent="0">
              <a:buNone/>
              <a:defRPr/>
            </a:lvl2pPr>
            <a:lvl3pPr marL="0" indent="0">
              <a:buNone/>
              <a:defRPr/>
            </a:lvl3pPr>
            <a:lvl4pPr marL="0" indent="0">
              <a:buNone/>
              <a:defRPr/>
            </a:lvl4pPr>
            <a:lvl5pPr marL="0" indent="0">
              <a:buNone/>
              <a:defRPr/>
            </a:lvl5pPr>
          </a:lstStyle>
          <a:p>
            <a:pPr lvl="0"/>
            <a:r>
              <a:rPr lang="en-US" dirty="0"/>
              <a:t>Click to add Presenter Name</a:t>
            </a:r>
            <a:br>
              <a:rPr lang="en-US" dirty="0"/>
            </a:br>
            <a:r>
              <a:rPr lang="en-US" dirty="0"/>
              <a:t>Add date on second line</a:t>
            </a:r>
          </a:p>
        </p:txBody>
      </p:sp>
      <p:sp>
        <p:nvSpPr>
          <p:cNvPr id="2" name="Title 1"/>
          <p:cNvSpPr>
            <a:spLocks noGrp="1"/>
          </p:cNvSpPr>
          <p:nvPr>
            <p:ph type="ctrTitle"/>
          </p:nvPr>
        </p:nvSpPr>
        <p:spPr>
          <a:xfrm>
            <a:off x="2889148" y="2250648"/>
            <a:ext cx="6060032" cy="2659189"/>
          </a:xfrm>
        </p:spPr>
        <p:txBody>
          <a:bodyPr wrap="square" anchor="ctr" anchorCtr="0">
            <a:noAutofit/>
          </a:bodyPr>
          <a:lstStyle>
            <a:lvl1pPr algn="l">
              <a:defRPr sz="4800"/>
            </a:lvl1pPr>
          </a:lstStyle>
          <a:p>
            <a:r>
              <a:rPr lang="en-US"/>
              <a:t>Click to edit Master title style</a:t>
            </a:r>
            <a:endParaRPr lang="en-US" dirty="0"/>
          </a:p>
        </p:txBody>
      </p:sp>
      <p:sp>
        <p:nvSpPr>
          <p:cNvPr id="11" name="Focus Frame 2"/>
          <p:cNvSpPr>
            <a:spLocks noChangeAspect="1"/>
          </p:cNvSpPr>
          <p:nvPr userDrawn="1"/>
        </p:nvSpPr>
        <p:spPr bwMode="auto">
          <a:xfrm>
            <a:off x="941176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5" name="Focus Frame 2"/>
          <p:cNvSpPr>
            <a:spLocks noChangeAspect="1"/>
          </p:cNvSpPr>
          <p:nvPr userDrawn="1"/>
        </p:nvSpPr>
        <p:spPr bwMode="auto">
          <a:xfrm>
            <a:off x="211795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919387" y="7967204"/>
            <a:ext cx="2734204" cy="625449"/>
          </a:xfrm>
          <a:prstGeom prst="rect">
            <a:avLst/>
          </a:prstGeom>
        </p:spPr>
      </p:pic>
      <p:sp>
        <p:nvSpPr>
          <p:cNvPr id="17" name="TextBox 16"/>
          <p:cNvSpPr txBox="1"/>
          <p:nvPr userDrawn="1"/>
        </p:nvSpPr>
        <p:spPr bwMode="gray">
          <a:xfrm>
            <a:off x="613675" y="8178699"/>
            <a:ext cx="9464180" cy="430695"/>
          </a:xfrm>
          <a:prstGeom prst="rect">
            <a:avLst/>
          </a:prstGeom>
          <a:noFill/>
        </p:spPr>
        <p:txBody>
          <a:bodyPr wrap="square" lIns="0" tIns="0" rIns="0" bIns="0" anchor="t" anchorCtr="0">
            <a:spAutoFit/>
          </a:bodyPr>
          <a:lstStyle/>
          <a:p>
            <a:pPr defTabSz="1219170" eaLnBrk="0" hangingPunct="0">
              <a:defRPr/>
            </a:pPr>
            <a:r>
              <a:rPr lang="en-US" sz="933" dirty="0">
                <a:solidFill>
                  <a:srgbClr val="979D9D"/>
                </a:solidFill>
                <a:ea typeface="Arial Unicode MS" pitchFamily="34" charset="-128"/>
                <a:cs typeface="Arial Unicode MS" pitchFamily="34" charset="-128"/>
              </a:rPr>
              <a:t>© 2018 Gartner, Inc. and/or its affiliates. All rights reserved. Gartner is a registered trademark of Gartner, Inc. and its affiliates. This presentation, including all supporting materials, is proprietary to Gartner, Inc. and/or its affiliates and is for the sole internal use of the intended recipients. Because this presentation may contain information that </a:t>
            </a:r>
            <a:r>
              <a:rPr lang="en-US" sz="933">
                <a:solidFill>
                  <a:srgbClr val="979D9D"/>
                </a:solidFill>
                <a:ea typeface="Arial Unicode MS" pitchFamily="34" charset="-128"/>
                <a:cs typeface="Arial Unicode MS" pitchFamily="34" charset="-128"/>
              </a:rPr>
              <a:t>is confidential, </a:t>
            </a:r>
            <a:r>
              <a:rPr lang="en-US" sz="933" dirty="0">
                <a:solidFill>
                  <a:srgbClr val="979D9D"/>
                </a:solidFill>
                <a:ea typeface="Arial Unicode MS" pitchFamily="34" charset="-128"/>
                <a:cs typeface="Arial Unicode MS" pitchFamily="34" charset="-128"/>
              </a:rPr>
              <a:t>proprietary or otherwise legally protected, it may not be further copied, distributed or publicly displayed without the express written permission of Gartner, Inc. or its affiliates.</a:t>
            </a:r>
          </a:p>
        </p:txBody>
      </p:sp>
    </p:spTree>
    <p:extLst>
      <p:ext uri="{BB962C8B-B14F-4D97-AF65-F5344CB8AC3E}">
        <p14:creationId xmlns:p14="http://schemas.microsoft.com/office/powerpoint/2010/main" val="51536160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311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2486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3593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graphics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2" y="2036233"/>
            <a:ext cx="7332133" cy="5947833"/>
          </a:xfrm>
        </p:spPr>
        <p:txBody>
          <a:bodyPr>
            <a:no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55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2" y="2036233"/>
            <a:ext cx="7332133" cy="5947833"/>
          </a:xfrm>
        </p:spPr>
        <p:txBody>
          <a:bodyPr>
            <a:no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12151" y="2036233"/>
            <a:ext cx="7332133" cy="5947833"/>
          </a:xfrm>
        </p:spPr>
        <p:txBody>
          <a:bodyPr>
            <a:no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154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ext Placeholder 11"/>
          <p:cNvSpPr>
            <a:spLocks noGrp="1"/>
          </p:cNvSpPr>
          <p:nvPr>
            <p:ph type="body" sz="quarter" idx="16"/>
          </p:nvPr>
        </p:nvSpPr>
        <p:spPr>
          <a:xfrm>
            <a:off x="5898925" y="2036234"/>
            <a:ext cx="4449233" cy="5947833"/>
          </a:xfrm>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1"/>
          <p:cNvSpPr>
            <a:spLocks noGrp="1"/>
          </p:cNvSpPr>
          <p:nvPr>
            <p:ph type="body" sz="quarter" idx="17"/>
          </p:nvPr>
        </p:nvSpPr>
        <p:spPr>
          <a:xfrm>
            <a:off x="11188249" y="2036234"/>
            <a:ext cx="4449233" cy="5947833"/>
          </a:xfrm>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11"/>
          <p:cNvSpPr>
            <a:spLocks noGrp="1"/>
          </p:cNvSpPr>
          <p:nvPr>
            <p:ph type="body" sz="quarter" idx="13"/>
          </p:nvPr>
        </p:nvSpPr>
        <p:spPr>
          <a:xfrm>
            <a:off x="609601" y="2036234"/>
            <a:ext cx="4449233" cy="5947833"/>
          </a:xfrm>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245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shaded">
    <p:spTree>
      <p:nvGrpSpPr>
        <p:cNvPr id="1" name=""/>
        <p:cNvGrpSpPr/>
        <p:nvPr/>
      </p:nvGrpSpPr>
      <p:grpSpPr>
        <a:xfrm>
          <a:off x="0" y="0"/>
          <a:ext cx="0" cy="0"/>
          <a:chOff x="0" y="0"/>
          <a:chExt cx="0" cy="0"/>
        </a:xfrm>
      </p:grpSpPr>
      <p:sp>
        <p:nvSpPr>
          <p:cNvPr id="9" name="Text Placeholder 11"/>
          <p:cNvSpPr>
            <a:spLocks noGrp="1"/>
          </p:cNvSpPr>
          <p:nvPr>
            <p:ph type="body" sz="quarter" idx="19"/>
          </p:nvPr>
        </p:nvSpPr>
        <p:spPr>
          <a:xfrm>
            <a:off x="5898924" y="2036234"/>
            <a:ext cx="444923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1"/>
          <p:cNvSpPr>
            <a:spLocks noGrp="1"/>
          </p:cNvSpPr>
          <p:nvPr>
            <p:ph type="body" sz="quarter" idx="20"/>
          </p:nvPr>
        </p:nvSpPr>
        <p:spPr>
          <a:xfrm>
            <a:off x="11188698" y="2036234"/>
            <a:ext cx="444923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1"/>
          <p:cNvSpPr>
            <a:spLocks noGrp="1"/>
          </p:cNvSpPr>
          <p:nvPr>
            <p:ph type="body" sz="quarter" idx="18"/>
          </p:nvPr>
        </p:nvSpPr>
        <p:spPr>
          <a:xfrm>
            <a:off x="609601" y="2036234"/>
            <a:ext cx="444923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644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10" name="Text Placeholder 11"/>
          <p:cNvSpPr>
            <a:spLocks noGrp="1"/>
          </p:cNvSpPr>
          <p:nvPr>
            <p:ph type="body" sz="quarter" idx="17"/>
          </p:nvPr>
        </p:nvSpPr>
        <p:spPr>
          <a:xfrm>
            <a:off x="609601" y="2036234"/>
            <a:ext cx="3417993" cy="5947833"/>
          </a:xfrm>
          <a:noFill/>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1"/>
          <p:cNvSpPr>
            <a:spLocks noGrp="1"/>
          </p:cNvSpPr>
          <p:nvPr>
            <p:ph type="body" sz="quarter" idx="18"/>
          </p:nvPr>
        </p:nvSpPr>
        <p:spPr>
          <a:xfrm>
            <a:off x="4500457" y="2036234"/>
            <a:ext cx="3417993" cy="5947833"/>
          </a:xfrm>
          <a:noFill/>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1"/>
          <p:cNvSpPr>
            <a:spLocks noGrp="1"/>
          </p:cNvSpPr>
          <p:nvPr>
            <p:ph type="body" sz="quarter" idx="19"/>
          </p:nvPr>
        </p:nvSpPr>
        <p:spPr>
          <a:xfrm>
            <a:off x="8339670" y="2036234"/>
            <a:ext cx="3417993" cy="5947833"/>
          </a:xfrm>
          <a:noFill/>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20"/>
          </p:nvPr>
        </p:nvSpPr>
        <p:spPr>
          <a:xfrm>
            <a:off x="12226292" y="2036234"/>
            <a:ext cx="3417993" cy="5947833"/>
          </a:xfrm>
          <a:noFill/>
        </p:spPr>
        <p:txBody>
          <a:bodyPr>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8784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lumn shad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6" name="Text Placeholder 11"/>
          <p:cNvSpPr>
            <a:spLocks noGrp="1"/>
          </p:cNvSpPr>
          <p:nvPr>
            <p:ph type="body" sz="quarter" idx="18"/>
          </p:nvPr>
        </p:nvSpPr>
        <p:spPr>
          <a:xfrm>
            <a:off x="609601" y="2036234"/>
            <a:ext cx="341799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1"/>
          <p:cNvSpPr>
            <a:spLocks noGrp="1"/>
          </p:cNvSpPr>
          <p:nvPr>
            <p:ph type="body" sz="quarter" idx="19"/>
          </p:nvPr>
        </p:nvSpPr>
        <p:spPr>
          <a:xfrm>
            <a:off x="4484650" y="2036234"/>
            <a:ext cx="341799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1"/>
          <p:cNvSpPr>
            <a:spLocks noGrp="1"/>
          </p:cNvSpPr>
          <p:nvPr>
            <p:ph type="body" sz="quarter" idx="20"/>
          </p:nvPr>
        </p:nvSpPr>
        <p:spPr>
          <a:xfrm>
            <a:off x="8355470" y="2036234"/>
            <a:ext cx="341799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21"/>
          </p:nvPr>
        </p:nvSpPr>
        <p:spPr>
          <a:xfrm>
            <a:off x="12222057" y="2036234"/>
            <a:ext cx="3417993" cy="5947833"/>
          </a:xfrm>
          <a:solidFill>
            <a:srgbClr val="F4F4F4"/>
          </a:solidFill>
        </p:spPr>
        <p:txBody>
          <a:bodyPr lIns="182880" tIns="182880" rIns="91440" bIns="182880">
            <a:noAutofit/>
          </a:bodyPr>
          <a:lstStyle>
            <a:lvl1pPr marL="0" indent="0">
              <a:buNone/>
              <a:defRPr sz="2667" b="1"/>
            </a:lvl1pPr>
            <a:lvl2pPr marL="304792" indent="-304792">
              <a:buClr>
                <a:schemeClr val="tx2"/>
              </a:buClr>
              <a:buFont typeface="Wingdings" panose="05000000000000000000" pitchFamily="2" charset="2"/>
              <a:buChar char="§"/>
              <a:defRPr sz="2667"/>
            </a:lvl2pPr>
            <a:lvl3pPr marL="670543" indent="-304792">
              <a:buFont typeface="Arial" panose="020B0604020202020204" pitchFamily="34" charset="0"/>
              <a:buChar char="–"/>
              <a:defRPr sz="2667"/>
            </a:lvl3pPr>
            <a:lvl4pPr marL="975336" indent="-304792">
              <a:buFont typeface="Wingdings" panose="05000000000000000000" pitchFamily="2" charset="2"/>
              <a:buChar char="§"/>
              <a:defRPr sz="2667"/>
            </a:lvl4pPr>
            <a:lvl5pPr marL="1341086" indent="-304792">
              <a:buFont typeface="Arial" panose="020B0604020202020204" pitchFamily="34" charset="0"/>
              <a:buChar cha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481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2" y="2036233"/>
            <a:ext cx="7332133" cy="5947833"/>
          </a:xfrm>
        </p:spPr>
        <p:txBody>
          <a:bodyPr>
            <a:no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312151" y="2036233"/>
            <a:ext cx="7332133" cy="5947833"/>
          </a:xfrm>
        </p:spPr>
        <p:txBody>
          <a:bodyPr>
            <a:noAutofit/>
          </a:bodyPr>
          <a:lstStyle>
            <a:lvl1pPr>
              <a:defRPr sz="2667"/>
            </a:lvl1pPr>
            <a:lvl2pPr>
              <a:defRPr sz="2667"/>
            </a:lvl2pPr>
            <a:lvl3pPr>
              <a:defRPr sz="2667"/>
            </a:lvl3pPr>
            <a:lvl4pPr>
              <a:defRPr sz="2667"/>
            </a:lvl4pPr>
            <a:lvl5pPr>
              <a:defRPr sz="26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0627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273EB3B-0AE2-7A48-BF35-D1CF1DB27874}"/>
              </a:ext>
            </a:extLst>
          </p:cNvPr>
          <p:cNvSpPr/>
          <p:nvPr userDrawn="1"/>
        </p:nvSpPr>
        <p:spPr bwMode="ltGray">
          <a:xfrm>
            <a:off x="9521199" y="1805385"/>
            <a:ext cx="6734800" cy="43825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3" name="Title 5">
            <a:extLst>
              <a:ext uri="{FF2B5EF4-FFF2-40B4-BE49-F238E27FC236}">
                <a16:creationId xmlns:a16="http://schemas.microsoft.com/office/drawing/2014/main" xmlns="" id="{73370145-84B9-6A4C-AABF-9DA2C2415A28}"/>
              </a:ext>
            </a:extLst>
          </p:cNvPr>
          <p:cNvSpPr>
            <a:spLocks noGrp="1"/>
          </p:cNvSpPr>
          <p:nvPr>
            <p:ph type="title"/>
          </p:nvPr>
        </p:nvSpPr>
        <p:spPr>
          <a:xfrm>
            <a:off x="2740330" y="2036235"/>
            <a:ext cx="6542353" cy="3916332"/>
          </a:xfrm>
        </p:spPr>
        <p:txBody>
          <a:bodyPr vert="horz" lIns="0" tIns="0" rIns="0" bIns="0" rtlCol="0" anchor="ctr">
            <a:noAutofit/>
          </a:bodyPr>
          <a:lstStyle>
            <a:lvl1pPr>
              <a:lnSpc>
                <a:spcPct val="100000"/>
              </a:lnSpc>
              <a:defRPr lang="en-US" sz="4267" b="0">
                <a:solidFill>
                  <a:schemeClr val="accent1"/>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a:t>Click to edit Master title style</a:t>
            </a:r>
            <a:endParaRPr lang="en-US" dirty="0"/>
          </a:p>
        </p:txBody>
      </p:sp>
      <p:sp>
        <p:nvSpPr>
          <p:cNvPr id="14" name="Rectangle 13">
            <a:extLst>
              <a:ext uri="{FF2B5EF4-FFF2-40B4-BE49-F238E27FC236}">
                <a16:creationId xmlns:a16="http://schemas.microsoft.com/office/drawing/2014/main" xmlns="" id="{D3C73678-BC25-BB4A-A678-83DD136C7174}"/>
              </a:ext>
            </a:extLst>
          </p:cNvPr>
          <p:cNvSpPr/>
          <p:nvPr userDrawn="1"/>
        </p:nvSpPr>
        <p:spPr bwMode="ltGray">
          <a:xfrm>
            <a:off x="-3" y="1805385"/>
            <a:ext cx="2338605" cy="43825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Tree>
    <p:extLst>
      <p:ext uri="{BB962C8B-B14F-4D97-AF65-F5344CB8AC3E}">
        <p14:creationId xmlns:p14="http://schemas.microsoft.com/office/powerpoint/2010/main" val="1597276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W1_Sk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8367EBE-ACE4-6A4A-8194-81828A72B691}"/>
              </a:ext>
            </a:extLst>
          </p:cNvPr>
          <p:cNvSpPr/>
          <p:nvPr userDrawn="1"/>
        </p:nvSpPr>
        <p:spPr bwMode="ltGray">
          <a:xfrm>
            <a:off x="9521199" y="1805385"/>
            <a:ext cx="6734800" cy="43825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6" name="Rectangle 5">
            <a:extLst>
              <a:ext uri="{FF2B5EF4-FFF2-40B4-BE49-F238E27FC236}">
                <a16:creationId xmlns:a16="http://schemas.microsoft.com/office/drawing/2014/main" xmlns="" id="{433B9AE8-D471-4240-AAF9-7F4A822FF5B3}"/>
              </a:ext>
            </a:extLst>
          </p:cNvPr>
          <p:cNvSpPr/>
          <p:nvPr userDrawn="1"/>
        </p:nvSpPr>
        <p:spPr bwMode="ltGray">
          <a:xfrm>
            <a:off x="-3" y="1805385"/>
            <a:ext cx="2338605" cy="43825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7" name="Title 5">
            <a:extLst>
              <a:ext uri="{FF2B5EF4-FFF2-40B4-BE49-F238E27FC236}">
                <a16:creationId xmlns:a16="http://schemas.microsoft.com/office/drawing/2014/main" xmlns="" id="{BA38D267-B215-E146-94C8-2EA867ED1E60}"/>
              </a:ext>
            </a:extLst>
          </p:cNvPr>
          <p:cNvSpPr>
            <a:spLocks noGrp="1"/>
          </p:cNvSpPr>
          <p:nvPr>
            <p:ph type="title"/>
          </p:nvPr>
        </p:nvSpPr>
        <p:spPr>
          <a:xfrm>
            <a:off x="2740330" y="2036235"/>
            <a:ext cx="6542353" cy="3916332"/>
          </a:xfrm>
        </p:spPr>
        <p:txBody>
          <a:bodyPr vert="horz" lIns="0" tIns="0" rIns="0" bIns="0" rtlCol="0" anchor="ctr">
            <a:noAutofit/>
          </a:bodyPr>
          <a:lstStyle>
            <a:lvl1pPr>
              <a:lnSpc>
                <a:spcPct val="100000"/>
              </a:lnSpc>
              <a:defRPr lang="en-US" sz="4267" b="0">
                <a:solidFill>
                  <a:schemeClr val="accent1"/>
                </a:solidFill>
                <a:latin typeface="+mj-lt"/>
                <a:ea typeface="+mn-ea"/>
                <a:cs typeface="Arial Black" panose="020B0604020202020204" pitchFamily="34" charset="0"/>
              </a:defRPr>
            </a:lvl1pPr>
          </a:lstStyle>
          <a:p>
            <a:pPr lvl="0">
              <a:spcBef>
                <a:spcPts val="0"/>
              </a:spcBef>
              <a:buClr>
                <a:schemeClr val="tx1"/>
              </a:buClr>
              <a:buSzPct val="90000"/>
              <a:buFont typeface="Wingdings" panose="05000000000000000000" pitchFamily="2" charset="2"/>
              <a:buNone/>
            </a:pPr>
            <a:r>
              <a:rPr lang="en-US"/>
              <a:t>Click to edit Master title style</a:t>
            </a:r>
            <a:endParaRPr lang="en-US" dirty="0"/>
          </a:p>
        </p:txBody>
      </p:sp>
    </p:spTree>
    <p:extLst>
      <p:ext uri="{BB962C8B-B14F-4D97-AF65-F5344CB8AC3E}">
        <p14:creationId xmlns:p14="http://schemas.microsoft.com/office/powerpoint/2010/main" val="3762247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556155" y="1227585"/>
            <a:ext cx="10456941" cy="6187060"/>
          </a:xfrm>
        </p:spPr>
        <p:txBody>
          <a:bodyPr anchor="ctr" anchorCtr="0"/>
          <a:lstStyle>
            <a:lvl1pPr marL="304792" indent="-304792">
              <a:lnSpc>
                <a:spcPct val="100000"/>
              </a:lnSpc>
              <a:defRPr/>
            </a:lvl1pPr>
          </a:lstStyle>
          <a:p>
            <a:r>
              <a:rPr lang="en-US" dirty="0"/>
              <a:t>“Quote placeholder Lorem ipsum dolor sit </a:t>
            </a:r>
            <a:r>
              <a:rPr lang="en-US" dirty="0" err="1"/>
              <a:t>amet</a:t>
            </a:r>
            <a:r>
              <a:rPr lang="en-US" dirty="0"/>
              <a:t>, </a:t>
            </a:r>
            <a:r>
              <a:rPr lang="en-US" dirty="0" err="1"/>
              <a:t>conse</a:t>
            </a:r>
            <a:r>
              <a:rPr lang="en-US" dirty="0"/>
              <a:t> </a:t>
            </a:r>
            <a:r>
              <a:rPr lang="en-US" dirty="0" err="1"/>
              <a:t>ctet</a:t>
            </a:r>
            <a:r>
              <a:rPr lang="en-US" dirty="0"/>
              <a:t> ur </a:t>
            </a:r>
            <a:r>
              <a:rPr lang="en-US" dirty="0" err="1"/>
              <a:t>adipiscing</a:t>
            </a:r>
            <a:r>
              <a:rPr lang="en-US" dirty="0"/>
              <a:t> </a:t>
            </a:r>
            <a:r>
              <a:rPr lang="en-US" dirty="0" err="1"/>
              <a:t>elit</a:t>
            </a:r>
            <a:r>
              <a:rPr lang="en-US" dirty="0"/>
              <a:t>. </a:t>
            </a:r>
            <a:r>
              <a:rPr lang="en-US" dirty="0" err="1"/>
              <a:t>Mauris</a:t>
            </a:r>
            <a:r>
              <a:rPr lang="en-US" dirty="0"/>
              <a:t> </a:t>
            </a:r>
            <a:r>
              <a:rPr lang="en-US" dirty="0" err="1"/>
              <a:t>accum</a:t>
            </a:r>
            <a:r>
              <a:rPr lang="en-US" dirty="0"/>
              <a:t> san </a:t>
            </a:r>
            <a:r>
              <a:rPr lang="en-US" dirty="0" err="1"/>
              <a:t>urna</a:t>
            </a:r>
            <a:r>
              <a:rPr lang="en-US" dirty="0"/>
              <a:t>. </a:t>
            </a:r>
            <a:r>
              <a:rPr lang="en-US" dirty="0" err="1"/>
              <a:t>Sus</a:t>
            </a:r>
            <a:r>
              <a:rPr lang="en-US" dirty="0"/>
              <a:t> </a:t>
            </a:r>
            <a:r>
              <a:rPr lang="en-US" dirty="0" err="1"/>
              <a:t>pendisse</a:t>
            </a:r>
            <a:r>
              <a:rPr lang="en-US" dirty="0"/>
              <a:t> </a:t>
            </a:r>
            <a:r>
              <a:rPr lang="en-US" dirty="0" err="1"/>
              <a:t>sem</a:t>
            </a:r>
            <a:r>
              <a:rPr lang="en-US" dirty="0"/>
              <a:t> per semper </a:t>
            </a:r>
            <a:r>
              <a:rPr lang="en-US" dirty="0" err="1"/>
              <a:t>commodo</a:t>
            </a:r>
            <a:r>
              <a:rPr lang="en-US" dirty="0"/>
              <a:t>.”</a:t>
            </a:r>
          </a:p>
        </p:txBody>
      </p:sp>
      <p:sp>
        <p:nvSpPr>
          <p:cNvPr id="15" name="Rectangle 14"/>
          <p:cNvSpPr>
            <a:spLocks noChangeAspect="1"/>
          </p:cNvSpPr>
          <p:nvPr userDrawn="1"/>
        </p:nvSpPr>
        <p:spPr bwMode="ltGray">
          <a:xfrm>
            <a:off x="632103" y="1227583"/>
            <a:ext cx="329269" cy="67543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2" name="Rectangle 1"/>
          <p:cNvSpPr>
            <a:spLocks noChangeAspect="1"/>
          </p:cNvSpPr>
          <p:nvPr userDrawn="1"/>
        </p:nvSpPr>
        <p:spPr bwMode="ltGray">
          <a:xfrm>
            <a:off x="12563739" y="1227583"/>
            <a:ext cx="329269" cy="67543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2" name="Text Placeholder 11">
            <a:extLst>
              <a:ext uri="{FF2B5EF4-FFF2-40B4-BE49-F238E27FC236}">
                <a16:creationId xmlns:a16="http://schemas.microsoft.com/office/drawing/2014/main" xmlns="" id="{5B6CBD6E-4EFD-3A43-940F-8E12AD0605A8}"/>
              </a:ext>
            </a:extLst>
          </p:cNvPr>
          <p:cNvSpPr>
            <a:spLocks noGrp="1"/>
          </p:cNvSpPr>
          <p:nvPr>
            <p:ph type="body" sz="quarter" idx="11" hasCustomPrompt="1"/>
          </p:nvPr>
        </p:nvSpPr>
        <p:spPr>
          <a:xfrm>
            <a:off x="1556156" y="7444320"/>
            <a:ext cx="10456939" cy="537633"/>
          </a:xfrm>
        </p:spPr>
        <p:txBody>
          <a:bodyPr/>
          <a:lstStyle>
            <a:lvl1pPr marL="0" indent="0">
              <a:buNone/>
              <a:defRPr sz="1867">
                <a:solidFill>
                  <a:schemeClr val="tx1"/>
                </a:solidFill>
              </a:defRPr>
            </a:lvl1pPr>
          </a:lstStyle>
          <a:p>
            <a:pPr lvl="0"/>
            <a:r>
              <a:rPr lang="en-US" sz="1867" dirty="0"/>
              <a:t>Quote attribution placeholder</a:t>
            </a:r>
            <a:endParaRPr lang="en-US" dirty="0"/>
          </a:p>
        </p:txBody>
      </p:sp>
    </p:spTree>
    <p:extLst>
      <p:ext uri="{BB962C8B-B14F-4D97-AF65-F5344CB8AC3E}">
        <p14:creationId xmlns:p14="http://schemas.microsoft.com/office/powerpoint/2010/main" val="22303214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1_Sk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556155" y="1227585"/>
            <a:ext cx="10456941" cy="6187060"/>
          </a:xfrm>
        </p:spPr>
        <p:txBody>
          <a:bodyPr anchor="ctr" anchorCtr="0"/>
          <a:lstStyle>
            <a:lvl1pPr marL="304792" indent="-304792">
              <a:lnSpc>
                <a:spcPct val="100000"/>
              </a:lnSpc>
              <a:defRPr/>
            </a:lvl1pPr>
          </a:lstStyle>
          <a:p>
            <a:r>
              <a:rPr lang="en-US" dirty="0"/>
              <a:t>“Quote placeholder Lorem ipsum dolor sit </a:t>
            </a:r>
            <a:r>
              <a:rPr lang="en-US" dirty="0" err="1"/>
              <a:t>amet</a:t>
            </a:r>
            <a:r>
              <a:rPr lang="en-US" dirty="0"/>
              <a:t>, </a:t>
            </a:r>
            <a:r>
              <a:rPr lang="en-US" dirty="0" err="1"/>
              <a:t>conse</a:t>
            </a:r>
            <a:r>
              <a:rPr lang="en-US" dirty="0"/>
              <a:t> </a:t>
            </a:r>
            <a:r>
              <a:rPr lang="en-US" dirty="0" err="1"/>
              <a:t>ctet</a:t>
            </a:r>
            <a:r>
              <a:rPr lang="en-US" dirty="0"/>
              <a:t> ur </a:t>
            </a:r>
            <a:r>
              <a:rPr lang="en-US" dirty="0" err="1"/>
              <a:t>adipiscing</a:t>
            </a:r>
            <a:r>
              <a:rPr lang="en-US" dirty="0"/>
              <a:t> </a:t>
            </a:r>
            <a:r>
              <a:rPr lang="en-US" dirty="0" err="1"/>
              <a:t>elit</a:t>
            </a:r>
            <a:r>
              <a:rPr lang="en-US" dirty="0"/>
              <a:t>. </a:t>
            </a:r>
            <a:r>
              <a:rPr lang="en-US" dirty="0" err="1"/>
              <a:t>Mauris</a:t>
            </a:r>
            <a:r>
              <a:rPr lang="en-US" dirty="0"/>
              <a:t> </a:t>
            </a:r>
            <a:r>
              <a:rPr lang="en-US" dirty="0" err="1"/>
              <a:t>accum</a:t>
            </a:r>
            <a:r>
              <a:rPr lang="en-US" dirty="0"/>
              <a:t> san </a:t>
            </a:r>
            <a:r>
              <a:rPr lang="en-US" dirty="0" err="1"/>
              <a:t>urna</a:t>
            </a:r>
            <a:r>
              <a:rPr lang="en-US" dirty="0"/>
              <a:t>. </a:t>
            </a:r>
            <a:r>
              <a:rPr lang="en-US" dirty="0" err="1"/>
              <a:t>Sus</a:t>
            </a:r>
            <a:r>
              <a:rPr lang="en-US" dirty="0"/>
              <a:t> </a:t>
            </a:r>
            <a:r>
              <a:rPr lang="en-US" dirty="0" err="1"/>
              <a:t>pendisse</a:t>
            </a:r>
            <a:r>
              <a:rPr lang="en-US" dirty="0"/>
              <a:t> </a:t>
            </a:r>
            <a:r>
              <a:rPr lang="en-US" dirty="0" err="1"/>
              <a:t>sem</a:t>
            </a:r>
            <a:r>
              <a:rPr lang="en-US" dirty="0"/>
              <a:t> per semper </a:t>
            </a:r>
            <a:r>
              <a:rPr lang="en-US" dirty="0" err="1"/>
              <a:t>commodo</a:t>
            </a:r>
            <a:r>
              <a:rPr lang="en-US" dirty="0"/>
              <a:t>.”</a:t>
            </a:r>
          </a:p>
        </p:txBody>
      </p:sp>
      <p:sp>
        <p:nvSpPr>
          <p:cNvPr id="15" name="Rectangle 14"/>
          <p:cNvSpPr>
            <a:spLocks noChangeAspect="1"/>
          </p:cNvSpPr>
          <p:nvPr userDrawn="1"/>
        </p:nvSpPr>
        <p:spPr bwMode="auto">
          <a:xfrm>
            <a:off x="632103" y="1227583"/>
            <a:ext cx="329269" cy="67543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2" name="Rectangle 1"/>
          <p:cNvSpPr>
            <a:spLocks noChangeAspect="1"/>
          </p:cNvSpPr>
          <p:nvPr userDrawn="1"/>
        </p:nvSpPr>
        <p:spPr bwMode="auto">
          <a:xfrm>
            <a:off x="12563739" y="1227583"/>
            <a:ext cx="329269" cy="67543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2" name="Text Placeholder 11">
            <a:extLst>
              <a:ext uri="{FF2B5EF4-FFF2-40B4-BE49-F238E27FC236}">
                <a16:creationId xmlns:a16="http://schemas.microsoft.com/office/drawing/2014/main" xmlns="" id="{5B6CBD6E-4EFD-3A43-940F-8E12AD0605A8}"/>
              </a:ext>
            </a:extLst>
          </p:cNvPr>
          <p:cNvSpPr>
            <a:spLocks noGrp="1"/>
          </p:cNvSpPr>
          <p:nvPr>
            <p:ph type="body" sz="quarter" idx="11" hasCustomPrompt="1"/>
          </p:nvPr>
        </p:nvSpPr>
        <p:spPr>
          <a:xfrm>
            <a:off x="1556156" y="7444320"/>
            <a:ext cx="10456939" cy="537633"/>
          </a:xfrm>
        </p:spPr>
        <p:txBody>
          <a:bodyPr/>
          <a:lstStyle>
            <a:lvl1pPr marL="0" indent="0">
              <a:buNone/>
              <a:defRPr sz="1867">
                <a:solidFill>
                  <a:schemeClr val="tx1"/>
                </a:solidFill>
              </a:defRPr>
            </a:lvl1pPr>
          </a:lstStyle>
          <a:p>
            <a:pPr lvl="0"/>
            <a:r>
              <a:rPr lang="en-US" sz="1867" dirty="0"/>
              <a:t>Quote attribution placeholder</a:t>
            </a:r>
            <a:endParaRPr lang="en-US" dirty="0"/>
          </a:p>
        </p:txBody>
      </p:sp>
    </p:spTree>
    <p:extLst>
      <p:ext uri="{BB962C8B-B14F-4D97-AF65-F5344CB8AC3E}">
        <p14:creationId xmlns:p14="http://schemas.microsoft.com/office/powerpoint/2010/main" val="2509562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80F6528-EE68-E547-B691-7520BAE19AE6}"/>
              </a:ext>
            </a:extLst>
          </p:cNvPr>
          <p:cNvSpPr>
            <a:spLocks noGrp="1"/>
          </p:cNvSpPr>
          <p:nvPr>
            <p:ph type="pic" sz="quarter" idx="11"/>
          </p:nvPr>
        </p:nvSpPr>
        <p:spPr>
          <a:xfrm>
            <a:off x="9391883" y="1790700"/>
            <a:ext cx="6252243" cy="5731933"/>
          </a:xfrm>
        </p:spPr>
        <p:txBody>
          <a:bodyPr/>
          <a:lstStyle/>
          <a:p>
            <a:r>
              <a:rPr lang="en-US"/>
              <a:t>Click icon to add picture</a:t>
            </a:r>
            <a:endParaRPr lang="en-US" dirty="0"/>
          </a:p>
        </p:txBody>
      </p:sp>
      <p:sp>
        <p:nvSpPr>
          <p:cNvPr id="17" name="Text Placeholder 11">
            <a:extLst>
              <a:ext uri="{FF2B5EF4-FFF2-40B4-BE49-F238E27FC236}">
                <a16:creationId xmlns:a16="http://schemas.microsoft.com/office/drawing/2014/main" xmlns="" id="{88A909D5-54FC-434E-A562-A62EE938E1A0}"/>
              </a:ext>
            </a:extLst>
          </p:cNvPr>
          <p:cNvSpPr>
            <a:spLocks noGrp="1"/>
          </p:cNvSpPr>
          <p:nvPr>
            <p:ph type="body" sz="quarter" idx="12" hasCustomPrompt="1"/>
          </p:nvPr>
        </p:nvSpPr>
        <p:spPr>
          <a:xfrm>
            <a:off x="1456112" y="7292975"/>
            <a:ext cx="6617024" cy="459319"/>
          </a:xfrm>
        </p:spPr>
        <p:txBody>
          <a:bodyPr/>
          <a:lstStyle>
            <a:lvl1pPr marL="0" indent="0">
              <a:buNone/>
              <a:defRPr sz="1867">
                <a:solidFill>
                  <a:schemeClr val="tx1"/>
                </a:solidFill>
              </a:defRPr>
            </a:lvl1pPr>
          </a:lstStyle>
          <a:p>
            <a:pPr lvl="0"/>
            <a:r>
              <a:rPr lang="en-US" sz="1867" dirty="0"/>
              <a:t>Quote attribution placeholder</a:t>
            </a:r>
            <a:endParaRPr lang="en-US" dirty="0"/>
          </a:p>
        </p:txBody>
      </p:sp>
      <p:sp>
        <p:nvSpPr>
          <p:cNvPr id="13" name="Title 2"/>
          <p:cNvSpPr>
            <a:spLocks noGrp="1"/>
          </p:cNvSpPr>
          <p:nvPr>
            <p:ph type="title" hasCustomPrompt="1"/>
          </p:nvPr>
        </p:nvSpPr>
        <p:spPr>
          <a:xfrm>
            <a:off x="1456113" y="1231901"/>
            <a:ext cx="6617024" cy="6061072"/>
          </a:xfrm>
        </p:spPr>
        <p:txBody>
          <a:bodyPr anchor="ctr" anchorCtr="0"/>
          <a:lstStyle>
            <a:lvl1pPr marL="304792" indent="-304792">
              <a:lnSpc>
                <a:spcPct val="100000"/>
              </a:lnSpc>
              <a:defRPr/>
            </a:lvl1pPr>
          </a:lstStyle>
          <a:p>
            <a:r>
              <a:rPr lang="en-US" dirty="0"/>
              <a:t>“Quote placeholder Lorem ipsum dolor sit </a:t>
            </a:r>
            <a:r>
              <a:rPr lang="en-US" dirty="0" err="1"/>
              <a:t>amet</a:t>
            </a:r>
            <a:r>
              <a:rPr lang="en-US" dirty="0"/>
              <a:t>, </a:t>
            </a:r>
            <a:r>
              <a:rPr lang="en-US" dirty="0" err="1"/>
              <a:t>conse</a:t>
            </a:r>
            <a:r>
              <a:rPr lang="en-US" dirty="0"/>
              <a:t> </a:t>
            </a:r>
            <a:r>
              <a:rPr lang="en-US" dirty="0" err="1"/>
              <a:t>ctet</a:t>
            </a:r>
            <a:r>
              <a:rPr lang="en-US" dirty="0"/>
              <a:t> ur </a:t>
            </a:r>
            <a:r>
              <a:rPr lang="en-US" dirty="0" err="1"/>
              <a:t>adipiscing</a:t>
            </a:r>
            <a:r>
              <a:rPr lang="en-US" dirty="0"/>
              <a:t> </a:t>
            </a:r>
            <a:r>
              <a:rPr lang="en-US" dirty="0" err="1"/>
              <a:t>elit</a:t>
            </a:r>
            <a:r>
              <a:rPr lang="en-US" dirty="0"/>
              <a:t>. </a:t>
            </a:r>
            <a:r>
              <a:rPr lang="en-US" dirty="0" err="1"/>
              <a:t>Mauris</a:t>
            </a:r>
            <a:r>
              <a:rPr lang="en-US" dirty="0"/>
              <a:t> </a:t>
            </a:r>
            <a:r>
              <a:rPr lang="en-US" dirty="0" err="1"/>
              <a:t>accum</a:t>
            </a:r>
            <a:r>
              <a:rPr lang="en-US" dirty="0"/>
              <a:t> san </a:t>
            </a:r>
            <a:r>
              <a:rPr lang="en-US" dirty="0" err="1"/>
              <a:t>urna</a:t>
            </a:r>
            <a:r>
              <a:rPr lang="en-US" dirty="0"/>
              <a:t>. </a:t>
            </a:r>
            <a:r>
              <a:rPr lang="en-US" dirty="0" err="1"/>
              <a:t>Sus</a:t>
            </a:r>
            <a:r>
              <a:rPr lang="en-US" dirty="0"/>
              <a:t> </a:t>
            </a:r>
            <a:r>
              <a:rPr lang="en-US" dirty="0" err="1"/>
              <a:t>pendisse</a:t>
            </a:r>
            <a:r>
              <a:rPr lang="en-US" dirty="0"/>
              <a:t> </a:t>
            </a:r>
            <a:r>
              <a:rPr lang="en-US" dirty="0" err="1"/>
              <a:t>sem</a:t>
            </a:r>
            <a:r>
              <a:rPr lang="en-US" dirty="0"/>
              <a:t> per semper </a:t>
            </a:r>
            <a:r>
              <a:rPr lang="en-US" dirty="0" err="1"/>
              <a:t>commodo</a:t>
            </a:r>
            <a:r>
              <a:rPr lang="en-US" dirty="0"/>
              <a:t>.”</a:t>
            </a:r>
          </a:p>
        </p:txBody>
      </p:sp>
      <p:sp>
        <p:nvSpPr>
          <p:cNvPr id="15" name="Rectangle 14"/>
          <p:cNvSpPr>
            <a:spLocks noChangeAspect="1"/>
          </p:cNvSpPr>
          <p:nvPr userDrawn="1"/>
        </p:nvSpPr>
        <p:spPr bwMode="ltGray">
          <a:xfrm>
            <a:off x="8568292" y="1227583"/>
            <a:ext cx="329269" cy="67543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6" name="Rectangle 15"/>
          <p:cNvSpPr>
            <a:spLocks noChangeAspect="1"/>
          </p:cNvSpPr>
          <p:nvPr userDrawn="1"/>
        </p:nvSpPr>
        <p:spPr bwMode="ltGray">
          <a:xfrm>
            <a:off x="631687" y="1227583"/>
            <a:ext cx="329269" cy="6754368"/>
          </a:xfrm>
          <a:prstGeom prst="rect">
            <a:avLst/>
          </a:prstGeom>
          <a:solidFill>
            <a:schemeClr val="accent1"/>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Tree>
    <p:extLst>
      <p:ext uri="{BB962C8B-B14F-4D97-AF65-F5344CB8AC3E}">
        <p14:creationId xmlns:p14="http://schemas.microsoft.com/office/powerpoint/2010/main" val="2796048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W1_Sky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B80F6528-EE68-E547-B691-7520BAE19AE6}"/>
              </a:ext>
            </a:extLst>
          </p:cNvPr>
          <p:cNvSpPr>
            <a:spLocks noGrp="1"/>
          </p:cNvSpPr>
          <p:nvPr>
            <p:ph type="pic" sz="quarter" idx="11"/>
          </p:nvPr>
        </p:nvSpPr>
        <p:spPr>
          <a:xfrm>
            <a:off x="9391883" y="1790700"/>
            <a:ext cx="6252243" cy="5731933"/>
          </a:xfrm>
        </p:spPr>
        <p:txBody>
          <a:bodyPr/>
          <a:lstStyle/>
          <a:p>
            <a:r>
              <a:rPr lang="en-US"/>
              <a:t>Click icon to add picture</a:t>
            </a:r>
            <a:endParaRPr lang="en-US" dirty="0"/>
          </a:p>
        </p:txBody>
      </p:sp>
      <p:sp>
        <p:nvSpPr>
          <p:cNvPr id="17" name="Text Placeholder 11">
            <a:extLst>
              <a:ext uri="{FF2B5EF4-FFF2-40B4-BE49-F238E27FC236}">
                <a16:creationId xmlns:a16="http://schemas.microsoft.com/office/drawing/2014/main" xmlns="" id="{88A909D5-54FC-434E-A562-A62EE938E1A0}"/>
              </a:ext>
            </a:extLst>
          </p:cNvPr>
          <p:cNvSpPr>
            <a:spLocks noGrp="1"/>
          </p:cNvSpPr>
          <p:nvPr>
            <p:ph type="body" sz="quarter" idx="12" hasCustomPrompt="1"/>
          </p:nvPr>
        </p:nvSpPr>
        <p:spPr>
          <a:xfrm>
            <a:off x="1456112" y="7292975"/>
            <a:ext cx="6617024" cy="459319"/>
          </a:xfrm>
        </p:spPr>
        <p:txBody>
          <a:bodyPr/>
          <a:lstStyle>
            <a:lvl1pPr marL="0" indent="0">
              <a:buNone/>
              <a:defRPr sz="1867">
                <a:solidFill>
                  <a:schemeClr val="tx1"/>
                </a:solidFill>
              </a:defRPr>
            </a:lvl1pPr>
          </a:lstStyle>
          <a:p>
            <a:pPr lvl="0"/>
            <a:r>
              <a:rPr lang="en-US" sz="1867" dirty="0"/>
              <a:t>Quote attribution placeholder</a:t>
            </a:r>
            <a:endParaRPr lang="en-US" dirty="0"/>
          </a:p>
        </p:txBody>
      </p:sp>
      <p:sp>
        <p:nvSpPr>
          <p:cNvPr id="15" name="Rectangle 14"/>
          <p:cNvSpPr>
            <a:spLocks noChangeAspect="1"/>
          </p:cNvSpPr>
          <p:nvPr userDrawn="1"/>
        </p:nvSpPr>
        <p:spPr bwMode="auto">
          <a:xfrm>
            <a:off x="8568292" y="1227583"/>
            <a:ext cx="329269" cy="67543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16" name="Rectangle 15"/>
          <p:cNvSpPr>
            <a:spLocks noChangeAspect="1"/>
          </p:cNvSpPr>
          <p:nvPr userDrawn="1"/>
        </p:nvSpPr>
        <p:spPr bwMode="auto">
          <a:xfrm>
            <a:off x="631687" y="1227583"/>
            <a:ext cx="329269" cy="6754368"/>
          </a:xfrm>
          <a:prstGeom prst="rect">
            <a:avLst/>
          </a:prstGeom>
          <a:solidFill>
            <a:schemeClr val="accent4"/>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FFFFFF"/>
              </a:solidFill>
            </a:endParaRPr>
          </a:p>
        </p:txBody>
      </p:sp>
      <p:sp>
        <p:nvSpPr>
          <p:cNvPr id="7" name="Title 2"/>
          <p:cNvSpPr>
            <a:spLocks noGrp="1"/>
          </p:cNvSpPr>
          <p:nvPr>
            <p:ph type="title" hasCustomPrompt="1"/>
          </p:nvPr>
        </p:nvSpPr>
        <p:spPr>
          <a:xfrm>
            <a:off x="1456113" y="1231901"/>
            <a:ext cx="6617024" cy="6061072"/>
          </a:xfrm>
        </p:spPr>
        <p:txBody>
          <a:bodyPr anchor="ctr" anchorCtr="0"/>
          <a:lstStyle>
            <a:lvl1pPr marL="304792" indent="-304792">
              <a:lnSpc>
                <a:spcPct val="100000"/>
              </a:lnSpc>
              <a:defRPr/>
            </a:lvl1pPr>
          </a:lstStyle>
          <a:p>
            <a:r>
              <a:rPr lang="en-US" dirty="0"/>
              <a:t>“Quote placeholder Lorem ipsum dolor sit </a:t>
            </a:r>
            <a:r>
              <a:rPr lang="en-US" dirty="0" err="1"/>
              <a:t>amet</a:t>
            </a:r>
            <a:r>
              <a:rPr lang="en-US" dirty="0"/>
              <a:t>, </a:t>
            </a:r>
            <a:r>
              <a:rPr lang="en-US" dirty="0" err="1"/>
              <a:t>conse</a:t>
            </a:r>
            <a:r>
              <a:rPr lang="en-US" dirty="0"/>
              <a:t> </a:t>
            </a:r>
            <a:r>
              <a:rPr lang="en-US" dirty="0" err="1"/>
              <a:t>ctet</a:t>
            </a:r>
            <a:r>
              <a:rPr lang="en-US" dirty="0"/>
              <a:t> ur </a:t>
            </a:r>
            <a:r>
              <a:rPr lang="en-US" dirty="0" err="1"/>
              <a:t>adipiscing</a:t>
            </a:r>
            <a:r>
              <a:rPr lang="en-US" dirty="0"/>
              <a:t> </a:t>
            </a:r>
            <a:r>
              <a:rPr lang="en-US" dirty="0" err="1"/>
              <a:t>elit</a:t>
            </a:r>
            <a:r>
              <a:rPr lang="en-US" dirty="0"/>
              <a:t>. </a:t>
            </a:r>
            <a:r>
              <a:rPr lang="en-US" dirty="0" err="1"/>
              <a:t>Mauris</a:t>
            </a:r>
            <a:r>
              <a:rPr lang="en-US" dirty="0"/>
              <a:t> </a:t>
            </a:r>
            <a:r>
              <a:rPr lang="en-US" dirty="0" err="1"/>
              <a:t>accum</a:t>
            </a:r>
            <a:r>
              <a:rPr lang="en-US" dirty="0"/>
              <a:t> san </a:t>
            </a:r>
            <a:r>
              <a:rPr lang="en-US" dirty="0" err="1"/>
              <a:t>urna</a:t>
            </a:r>
            <a:r>
              <a:rPr lang="en-US" dirty="0"/>
              <a:t>. </a:t>
            </a:r>
            <a:r>
              <a:rPr lang="en-US" dirty="0" err="1"/>
              <a:t>Sus</a:t>
            </a:r>
            <a:r>
              <a:rPr lang="en-US" dirty="0"/>
              <a:t> </a:t>
            </a:r>
            <a:r>
              <a:rPr lang="en-US" dirty="0" err="1"/>
              <a:t>pendisse</a:t>
            </a:r>
            <a:r>
              <a:rPr lang="en-US" dirty="0"/>
              <a:t> </a:t>
            </a:r>
            <a:r>
              <a:rPr lang="en-US" dirty="0" err="1"/>
              <a:t>sem</a:t>
            </a:r>
            <a:r>
              <a:rPr lang="en-US" dirty="0"/>
              <a:t> per semper </a:t>
            </a:r>
            <a:r>
              <a:rPr lang="en-US" dirty="0" err="1"/>
              <a:t>commodo</a:t>
            </a:r>
            <a:r>
              <a:rPr lang="en-US" dirty="0"/>
              <a:t>.”</a:t>
            </a:r>
          </a:p>
        </p:txBody>
      </p:sp>
    </p:spTree>
    <p:extLst>
      <p:ext uri="{BB962C8B-B14F-4D97-AF65-F5344CB8AC3E}">
        <p14:creationId xmlns:p14="http://schemas.microsoft.com/office/powerpoint/2010/main" val="64572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endParaRPr lang="en-US"/>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p:cNvSpPr>
            <a:spLocks noGrp="1"/>
          </p:cNvSpPr>
          <p:nvPr>
            <p:ph type="dt" sz="half" idx="10"/>
          </p:nvPr>
        </p:nvSpPr>
        <p:spPr/>
        <p:txBody>
          <a:bodyPr/>
          <a:lstStyle/>
          <a:p>
            <a:fld id="{9FDFF719-6D46-48B2-A4FF-0CACC561A045}" type="datetimeFigureOut">
              <a:rPr lang="en-US" smtClean="0">
                <a:solidFill>
                  <a:srgbClr val="FFFFFF"/>
                </a:solidFill>
                <a:latin typeface="Calibri"/>
              </a:rPr>
              <a:pPr/>
              <a:t>11/7/2018</a:t>
            </a:fld>
            <a:endParaRPr lang="en-US">
              <a:solidFill>
                <a:srgbClr val="FFFFFF"/>
              </a:solidFill>
              <a:latin typeface="Calibri"/>
            </a:endParaRPr>
          </a:p>
        </p:txBody>
      </p:sp>
      <p:sp>
        <p:nvSpPr>
          <p:cNvPr id="5" name="Espaço Reservado para Rodapé 4"/>
          <p:cNvSpPr>
            <a:spLocks noGrp="1"/>
          </p:cNvSpPr>
          <p:nvPr>
            <p:ph type="ftr" sz="quarter" idx="11"/>
          </p:nvPr>
        </p:nvSpPr>
        <p:spPr/>
        <p:txBody>
          <a:bodyPr/>
          <a:lstStyle/>
          <a:p>
            <a:endParaRPr lang="en-US">
              <a:solidFill>
                <a:srgbClr val="FFFFFF"/>
              </a:solidFill>
              <a:latin typeface="Calibri"/>
            </a:endParaRPr>
          </a:p>
        </p:txBody>
      </p:sp>
      <p:sp>
        <p:nvSpPr>
          <p:cNvPr id="6" name="Espaço Reservado para Número de Slide 5"/>
          <p:cNvSpPr>
            <a:spLocks noGrp="1"/>
          </p:cNvSpPr>
          <p:nvPr>
            <p:ph type="sldNum" sz="quarter" idx="12"/>
          </p:nvPr>
        </p:nvSpPr>
        <p:spPr/>
        <p:txBody>
          <a:bodyPr/>
          <a:lstStyle/>
          <a:p>
            <a:fld id="{475440D6-E610-4DFE-A821-E6358D0E4F0C}" type="slidenum">
              <a:rPr lang="en-US" smtClean="0">
                <a:solidFill>
                  <a:srgbClr val="FFFFFF"/>
                </a:solidFill>
                <a:latin typeface="Calibri"/>
              </a:rPr>
              <a:pPr/>
              <a:t>‹#›</a:t>
            </a:fld>
            <a:endParaRPr lang="en-US">
              <a:solidFill>
                <a:srgbClr val="FFFFFF"/>
              </a:solidFill>
              <a:latin typeface="Calibri"/>
            </a:endParaRPr>
          </a:p>
        </p:txBody>
      </p:sp>
    </p:spTree>
    <p:extLst>
      <p:ext uri="{BB962C8B-B14F-4D97-AF65-F5344CB8AC3E}">
        <p14:creationId xmlns:p14="http://schemas.microsoft.com/office/powerpoint/2010/main" val="46468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p:cNvSpPr>
            <a:spLocks noGrp="1"/>
          </p:cNvSpPr>
          <p:nvPr>
            <p:ph type="dt" sz="half" idx="10"/>
          </p:nvPr>
        </p:nvSpPr>
        <p:spPr>
          <a:xfrm>
            <a:off x="1117600" y="8475134"/>
            <a:ext cx="3657600" cy="486833"/>
          </a:xfrm>
          <a:prstGeom prst="rect">
            <a:avLst/>
          </a:prstGeom>
        </p:spPr>
        <p:txBody>
          <a:bodyPr/>
          <a:lstStyle/>
          <a:p>
            <a:fld id="{DFD20AEC-DE56-4502-808F-600012F96B21}" type="datetimeFigureOut">
              <a:rPr lang="pt-BR" smtClean="0"/>
              <a:t>07/11/2018</a:t>
            </a:fld>
            <a:endParaRPr lang="pt-BR"/>
          </a:p>
        </p:txBody>
      </p:sp>
      <p:sp>
        <p:nvSpPr>
          <p:cNvPr id="4" name="Footer Placeholder 3"/>
          <p:cNvSpPr>
            <a:spLocks noGrp="1"/>
          </p:cNvSpPr>
          <p:nvPr>
            <p:ph type="ftr" sz="quarter" idx="11"/>
          </p:nvPr>
        </p:nvSpPr>
        <p:spPr>
          <a:xfrm>
            <a:off x="5384800" y="8475134"/>
            <a:ext cx="5486400" cy="486833"/>
          </a:xfrm>
          <a:prstGeom prst="rect">
            <a:avLst/>
          </a:prstGeom>
        </p:spPr>
        <p:txBody>
          <a:bodyPr/>
          <a:lstStyle/>
          <a:p>
            <a:endParaRPr lang="pt-BR"/>
          </a:p>
        </p:txBody>
      </p:sp>
      <p:sp>
        <p:nvSpPr>
          <p:cNvPr id="5" name="Slide Number Placeholder 4"/>
          <p:cNvSpPr>
            <a:spLocks noGrp="1"/>
          </p:cNvSpPr>
          <p:nvPr>
            <p:ph type="sldNum" sz="quarter" idx="12"/>
          </p:nvPr>
        </p:nvSpPr>
        <p:spPr>
          <a:xfrm>
            <a:off x="11480800" y="8475134"/>
            <a:ext cx="3657600" cy="486833"/>
          </a:xfrm>
          <a:prstGeom prst="rect">
            <a:avLst/>
          </a:prstGeom>
        </p:spPr>
        <p:txBody>
          <a:bodyPr/>
          <a:lstStyle/>
          <a:p>
            <a:fld id="{DE177AB3-CD31-4F7C-B92C-5E7BF4CA6966}" type="slidenum">
              <a:rPr lang="pt-BR" smtClean="0"/>
              <a:t>‹#›</a:t>
            </a:fld>
            <a:endParaRPr lang="pt-BR"/>
          </a:p>
        </p:txBody>
      </p:sp>
    </p:spTree>
    <p:extLst>
      <p:ext uri="{BB962C8B-B14F-4D97-AF65-F5344CB8AC3E}">
        <p14:creationId xmlns:p14="http://schemas.microsoft.com/office/powerpoint/2010/main" val="274254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auto"/>
        <p:txBody>
          <a:bodyPr/>
          <a:lstStyle/>
          <a:p>
            <a:r>
              <a:rPr lang="en-US"/>
              <a:t>Click to edit Master title style</a:t>
            </a:r>
            <a:endParaRPr lang="en-US" dirty="0"/>
          </a:p>
        </p:txBody>
      </p:sp>
      <p:sp>
        <p:nvSpPr>
          <p:cNvPr id="7" name="Text Placeholder 6"/>
          <p:cNvSpPr>
            <a:spLocks noGrp="1"/>
          </p:cNvSpPr>
          <p:nvPr>
            <p:ph type="body" sz="quarter" idx="10"/>
          </p:nvPr>
        </p:nvSpPr>
        <p:spPr bwMode="gray"/>
        <p:txBody>
          <a:bodyPr/>
          <a:lstStyle>
            <a:lvl1pPr>
              <a:buClr>
                <a:srgbClr val="00529B"/>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3787109"/>
      </p:ext>
    </p:extLst>
  </p:cSld>
  <p:clrMapOvr>
    <a:masterClrMapping/>
  </p:clrMapOvr>
  <p:transition/>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bwMode="gray">
          <a:xfrm>
            <a:off x="406400" y="1767418"/>
            <a:ext cx="7560733" cy="6072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2"/>
          </p:nvPr>
        </p:nvSpPr>
        <p:spPr bwMode="gray">
          <a:xfrm>
            <a:off x="8290984" y="1767418"/>
            <a:ext cx="7550149" cy="6072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auto"/>
        <p:txBody>
          <a:bodyPr/>
          <a:lstStyle/>
          <a:p>
            <a:r>
              <a:rPr lang="en-US"/>
              <a:t>Click to edit Master title style</a:t>
            </a:r>
            <a:endParaRPr lang="en-US" dirty="0"/>
          </a:p>
        </p:txBody>
      </p:sp>
    </p:spTree>
    <p:extLst>
      <p:ext uri="{BB962C8B-B14F-4D97-AF65-F5344CB8AC3E}">
        <p14:creationId xmlns:p14="http://schemas.microsoft.com/office/powerpoint/2010/main" val="4560272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Half-image">
    <p:bg bwMode="gray">
      <p:bgPr>
        <a:solidFill>
          <a:srgbClr val="00254C"/>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48946" r="9653" b="30805"/>
          <a:stretch/>
        </p:blipFill>
        <p:spPr>
          <a:xfrm>
            <a:off x="8046721" y="0"/>
            <a:ext cx="8209279" cy="9144000"/>
          </a:xfrm>
          <a:prstGeom prst="rect">
            <a:avLst/>
          </a:prstGeom>
        </p:spPr>
      </p:pic>
      <p:grpSp>
        <p:nvGrpSpPr>
          <p:cNvPr id="5" name="Group 4"/>
          <p:cNvGrpSpPr/>
          <p:nvPr userDrawn="1"/>
        </p:nvGrpSpPr>
        <p:grpSpPr>
          <a:xfrm>
            <a:off x="1" y="0"/>
            <a:ext cx="8669097" cy="9144000"/>
            <a:chOff x="0" y="0"/>
            <a:chExt cx="6501823" cy="6858000"/>
          </a:xfrm>
        </p:grpSpPr>
        <p:sp>
          <p:nvSpPr>
            <p:cNvPr id="7" name="Freeform 6"/>
            <p:cNvSpPr/>
            <p:nvPr userDrawn="1"/>
          </p:nvSpPr>
          <p:spPr bwMode="auto">
            <a:xfrm>
              <a:off x="5972784" y="0"/>
              <a:ext cx="529039" cy="6858000"/>
            </a:xfrm>
            <a:custGeom>
              <a:avLst/>
              <a:gdLst>
                <a:gd name="connsiteX0" fmla="*/ 0 w 529039"/>
                <a:gd name="connsiteY0" fmla="*/ 0 h 6858000"/>
                <a:gd name="connsiteX1" fmla="*/ 181158 w 529039"/>
                <a:gd name="connsiteY1" fmla="*/ 0 h 6858000"/>
                <a:gd name="connsiteX2" fmla="*/ 181158 w 529039"/>
                <a:gd name="connsiteY2" fmla="*/ 2 h 6858000"/>
                <a:gd name="connsiteX3" fmla="*/ 188893 w 529039"/>
                <a:gd name="connsiteY3" fmla="*/ 2 h 6858000"/>
                <a:gd name="connsiteX4" fmla="*/ 258575 w 529039"/>
                <a:gd name="connsiteY4" fmla="*/ 363703 h 6858000"/>
                <a:gd name="connsiteX5" fmla="*/ 529039 w 529039"/>
                <a:gd name="connsiteY5" fmla="*/ 3429002 h 6858000"/>
                <a:gd name="connsiteX6" fmla="*/ 258575 w 529039"/>
                <a:gd name="connsiteY6" fmla="*/ 6494303 h 6858000"/>
                <a:gd name="connsiteX7" fmla="*/ 188894 w 529039"/>
                <a:gd name="connsiteY7" fmla="*/ 6858000 h 6858000"/>
                <a:gd name="connsiteX8" fmla="*/ 0 w 52903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039" h="6858000">
                  <a:moveTo>
                    <a:pt x="0" y="0"/>
                  </a:moveTo>
                  <a:lnTo>
                    <a:pt x="181158" y="0"/>
                  </a:lnTo>
                  <a:lnTo>
                    <a:pt x="181158" y="2"/>
                  </a:lnTo>
                  <a:lnTo>
                    <a:pt x="188893" y="2"/>
                  </a:lnTo>
                  <a:lnTo>
                    <a:pt x="258575" y="363703"/>
                  </a:lnTo>
                  <a:cubicBezTo>
                    <a:pt x="436294" y="1358624"/>
                    <a:pt x="529039" y="2382981"/>
                    <a:pt x="529039" y="3429002"/>
                  </a:cubicBezTo>
                  <a:cubicBezTo>
                    <a:pt x="529039" y="4475023"/>
                    <a:pt x="436292" y="5499380"/>
                    <a:pt x="258575" y="6494303"/>
                  </a:cubicBezTo>
                  <a:lnTo>
                    <a:pt x="188894" y="6858000"/>
                  </a:lnTo>
                  <a:lnTo>
                    <a:pt x="0" y="6858000"/>
                  </a:lnTo>
                  <a:close/>
                </a:path>
              </a:pathLst>
            </a:custGeom>
            <a:solidFill>
              <a:srgbClr val="00254C"/>
            </a:solidFill>
            <a:ln w="12700" cap="flat" cmpd="sng" algn="ctr">
              <a:noFill/>
              <a:prstDash val="solid"/>
              <a:round/>
              <a:headEnd type="none" w="med" len="med"/>
              <a:tailEnd type="none" w="med" len="med"/>
            </a:ln>
            <a:effectLst/>
          </p:spPr>
          <p:txBody>
            <a:bodyPr vert="horz" wrap="square" lIns="91440" tIns="45720" rIns="91440" bIns="45720" numCol="1" spcCol="0" rtlCol="0" fromWordArt="0" anchor="ctr" anchorCtr="0" forceAA="0" compatLnSpc="1">
              <a:prstTxWarp prst="textNoShape">
                <a:avLst/>
              </a:prstTxWarp>
              <a:noAutofit/>
            </a:bodyPr>
            <a:lstStyle/>
            <a:p>
              <a:pPr marL="0" marR="0" indent="0" algn="ctr" defTabSz="121917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ndParaRPr>
            </a:p>
          </p:txBody>
        </p:sp>
        <p:sp>
          <p:nvSpPr>
            <p:cNvPr id="8" name="Rectangle 7"/>
            <p:cNvSpPr/>
            <p:nvPr userDrawn="1"/>
          </p:nvSpPr>
          <p:spPr bwMode="auto">
            <a:xfrm>
              <a:off x="0" y="0"/>
              <a:ext cx="6121667" cy="6858000"/>
            </a:xfrm>
            <a:prstGeom prst="rect">
              <a:avLst/>
            </a:prstGeom>
            <a:solidFill>
              <a:srgbClr val="00254C"/>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121917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ndParaRPr>
            </a:p>
          </p:txBody>
        </p:sp>
      </p:grpSp>
      <p:sp>
        <p:nvSpPr>
          <p:cNvPr id="4" name="Text Placeholder 3"/>
          <p:cNvSpPr>
            <a:spLocks noGrp="1"/>
          </p:cNvSpPr>
          <p:nvPr>
            <p:ph type="body" sz="quarter" idx="10" hasCustomPrompt="1"/>
          </p:nvPr>
        </p:nvSpPr>
        <p:spPr>
          <a:xfrm>
            <a:off x="613834" y="3804611"/>
            <a:ext cx="6235605" cy="1534779"/>
          </a:xfrm>
        </p:spPr>
        <p:txBody>
          <a:bodyPr wrap="square" lIns="0" bIns="0" anchor="ctr" anchorCtr="0">
            <a:spAutoFit/>
          </a:bodyPr>
          <a:lstStyle>
            <a:lvl1pPr marL="0" indent="0" algn="l">
              <a:lnSpc>
                <a:spcPct val="90000"/>
              </a:lnSpc>
              <a:spcAft>
                <a:spcPts val="1600"/>
              </a:spcAft>
              <a:buFontTx/>
              <a:buNone/>
              <a:defRPr sz="4800" b="1">
                <a:solidFill>
                  <a:schemeClr val="bg1"/>
                </a:solidFill>
              </a:defRPr>
            </a:lvl1pPr>
            <a:lvl2pPr marL="0" indent="0" algn="l">
              <a:lnSpc>
                <a:spcPct val="90000"/>
              </a:lnSpc>
              <a:spcAft>
                <a:spcPts val="1600"/>
              </a:spcAft>
              <a:buFontTx/>
              <a:buNone/>
              <a:defRPr sz="4800">
                <a:solidFill>
                  <a:srgbClr val="F09600"/>
                </a:solidFill>
              </a:defRPr>
            </a:lvl2pPr>
            <a:lvl3pPr marL="0" indent="0" algn="l">
              <a:lnSpc>
                <a:spcPct val="90000"/>
              </a:lnSpc>
              <a:buFontTx/>
              <a:buNone/>
              <a:defRPr sz="5333">
                <a:solidFill>
                  <a:schemeClr val="tx2"/>
                </a:solidFill>
              </a:defRPr>
            </a:lvl3pPr>
            <a:lvl4pPr marL="0" indent="0" algn="l">
              <a:lnSpc>
                <a:spcPct val="90000"/>
              </a:lnSpc>
              <a:buFontTx/>
              <a:buNone/>
              <a:defRPr sz="5333">
                <a:solidFill>
                  <a:schemeClr val="tx2"/>
                </a:solidFill>
              </a:defRPr>
            </a:lvl4pPr>
            <a:lvl5pPr marL="0" indent="0" algn="l">
              <a:lnSpc>
                <a:spcPct val="90000"/>
              </a:lnSpc>
              <a:buFontTx/>
              <a:buNone/>
              <a:defRPr sz="5333">
                <a:solidFill>
                  <a:schemeClr val="tx2"/>
                </a:solidFill>
              </a:defRPr>
            </a:lvl5pPr>
          </a:lstStyle>
          <a:p>
            <a:pPr lvl="0"/>
            <a:r>
              <a:rPr lang="en-US" dirty="0"/>
              <a:t>Title</a:t>
            </a:r>
          </a:p>
          <a:p>
            <a:pPr lvl="1"/>
            <a:r>
              <a:rPr lang="en-US" dirty="0"/>
              <a:t>Second level</a:t>
            </a:r>
          </a:p>
        </p:txBody>
      </p:sp>
    </p:spTree>
    <p:extLst>
      <p:ext uri="{BB962C8B-B14F-4D97-AF65-F5344CB8AC3E}">
        <p14:creationId xmlns:p14="http://schemas.microsoft.com/office/powerpoint/2010/main" val="3000815288"/>
      </p:ext>
    </p:extLst>
  </p:cSld>
  <p:clrMapOvr>
    <a:masterClrMapping/>
  </p:clrMapOvr>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889148" y="5073047"/>
            <a:ext cx="6060032" cy="738664"/>
          </a:xfrm>
        </p:spPr>
        <p:txBody>
          <a:bodyPr wrap="square">
            <a:spAutoFit/>
          </a:bodyPr>
          <a:lstStyle>
            <a:lvl1pPr marL="0" indent="0">
              <a:lnSpc>
                <a:spcPct val="100000"/>
              </a:lnSpc>
              <a:spcAft>
                <a:spcPts val="0"/>
              </a:spcAft>
              <a:buNone/>
              <a:defRPr sz="2400" baseline="0"/>
            </a:lvl1pPr>
            <a:lvl2pPr marL="0" indent="0">
              <a:buNone/>
              <a:defRPr/>
            </a:lvl2pPr>
            <a:lvl3pPr marL="0" indent="0">
              <a:buNone/>
              <a:defRPr/>
            </a:lvl3pPr>
            <a:lvl4pPr marL="0" indent="0">
              <a:buNone/>
              <a:defRPr/>
            </a:lvl4pPr>
            <a:lvl5pPr marL="0" indent="0">
              <a:buNone/>
              <a:defRPr/>
            </a:lvl5pPr>
          </a:lstStyle>
          <a:p>
            <a:pPr lvl="0"/>
            <a:r>
              <a:rPr lang="en-US" dirty="0"/>
              <a:t>Click to add Presenter Name</a:t>
            </a:r>
            <a:br>
              <a:rPr lang="en-US" dirty="0"/>
            </a:br>
            <a:r>
              <a:rPr lang="en-US" dirty="0"/>
              <a:t>Add date on second line</a:t>
            </a:r>
          </a:p>
        </p:txBody>
      </p:sp>
      <p:sp>
        <p:nvSpPr>
          <p:cNvPr id="2" name="Title 1"/>
          <p:cNvSpPr>
            <a:spLocks noGrp="1"/>
          </p:cNvSpPr>
          <p:nvPr>
            <p:ph type="ctrTitle"/>
          </p:nvPr>
        </p:nvSpPr>
        <p:spPr>
          <a:xfrm>
            <a:off x="2889148" y="2250648"/>
            <a:ext cx="6060032" cy="2659189"/>
          </a:xfrm>
        </p:spPr>
        <p:txBody>
          <a:bodyPr wrap="square" anchor="ctr" anchorCtr="0">
            <a:noAutofit/>
          </a:bodyPr>
          <a:lstStyle>
            <a:lvl1pPr algn="l">
              <a:defRPr sz="4800"/>
            </a:lvl1pPr>
          </a:lstStyle>
          <a:p>
            <a:r>
              <a:rPr lang="en-US"/>
              <a:t>Click to edit Master title style</a:t>
            </a:r>
            <a:endParaRPr lang="en-US" dirty="0"/>
          </a:p>
        </p:txBody>
      </p:sp>
      <p:sp>
        <p:nvSpPr>
          <p:cNvPr id="11" name="Focus Frame 2"/>
          <p:cNvSpPr>
            <a:spLocks noChangeAspect="1"/>
          </p:cNvSpPr>
          <p:nvPr userDrawn="1"/>
        </p:nvSpPr>
        <p:spPr bwMode="gray">
          <a:xfrm>
            <a:off x="941176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indent="0" algn="ctr" defTabSz="121917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ndParaRPr>
          </a:p>
        </p:txBody>
      </p:sp>
      <p:sp>
        <p:nvSpPr>
          <p:cNvPr id="15" name="Focus Frame 2"/>
          <p:cNvSpPr>
            <a:spLocks noChangeAspect="1"/>
          </p:cNvSpPr>
          <p:nvPr userDrawn="1"/>
        </p:nvSpPr>
        <p:spPr bwMode="gray">
          <a:xfrm>
            <a:off x="211795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marL="0" marR="0" indent="0" algn="ctr" defTabSz="121917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bg1"/>
              </a:solidFill>
              <a:effectLst/>
              <a:latin typeface="Arial"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2914889" y="7967204"/>
            <a:ext cx="2743200" cy="625449"/>
          </a:xfrm>
          <a:prstGeom prst="rect">
            <a:avLst/>
          </a:prstGeom>
        </p:spPr>
      </p:pic>
      <p:sp>
        <p:nvSpPr>
          <p:cNvPr id="17" name="TextBox 16"/>
          <p:cNvSpPr txBox="1"/>
          <p:nvPr userDrawn="1"/>
        </p:nvSpPr>
        <p:spPr bwMode="gray">
          <a:xfrm>
            <a:off x="613675" y="8178699"/>
            <a:ext cx="9464180" cy="430695"/>
          </a:xfrm>
          <a:prstGeom prst="rect">
            <a:avLst/>
          </a:prstGeom>
          <a:noFill/>
        </p:spPr>
        <p:txBody>
          <a:bodyPr wrap="square" lIns="0" tIns="0" rIns="0" bIns="0" anchor="t" anchorCtr="0">
            <a:spAutoFit/>
          </a:bodyPr>
          <a:lstStyle/>
          <a:p>
            <a:pPr algn="l" eaLnBrk="0" hangingPunct="0">
              <a:lnSpc>
                <a:spcPct val="100000"/>
              </a:lnSpc>
              <a:spcBef>
                <a:spcPts val="0"/>
              </a:spcBef>
              <a:spcAft>
                <a:spcPts val="0"/>
              </a:spcAft>
              <a:defRPr/>
            </a:pPr>
            <a:r>
              <a:rPr lang="en-US" sz="933" b="0" i="0" u="none" strike="noStrike" kern="1200" dirty="0">
                <a:solidFill>
                  <a:srgbClr val="D3D3D3"/>
                </a:solidFill>
                <a:effectLst/>
                <a:latin typeface="Arial" charset="0"/>
                <a:ea typeface="Arial Unicode MS" pitchFamily="34" charset="-128"/>
                <a:cs typeface="Arial Unicode MS" pitchFamily="34" charset="-128"/>
              </a:rPr>
              <a:t>© 2018 Gartner, Inc. and/or its affiliates. All rights reserved. Gartner is a registered trademark of Gartner, Inc. and its affiliates. This presentation, including all supporting materials, is proprietary to Gartner, Inc. and/or its affiliates and is for the sole internal use of the intended recipients. Because this presentation may contain information that is confidential, proprietary or otherwise legally protected, it may not be further copied, distributed or publicly displayed without the express written permission of Gartner, Inc. or its affiliates.</a:t>
            </a:r>
            <a:endParaRPr lang="en-US" sz="933" dirty="0">
              <a:solidFill>
                <a:srgbClr val="D3D3D3"/>
              </a:solidFill>
              <a:ea typeface="Arial Unicode MS" pitchFamily="34" charset="-128"/>
              <a:cs typeface="Arial Unicode MS" pitchFamily="34" charset="-128"/>
            </a:endParaRPr>
          </a:p>
        </p:txBody>
      </p:sp>
    </p:spTree>
    <p:extLst>
      <p:ext uri="{BB962C8B-B14F-4D97-AF65-F5344CB8AC3E}">
        <p14:creationId xmlns:p14="http://schemas.microsoft.com/office/powerpoint/2010/main" val="410635160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889148" y="5073047"/>
            <a:ext cx="6060032" cy="738664"/>
          </a:xfrm>
        </p:spPr>
        <p:txBody>
          <a:bodyPr wrap="square">
            <a:spAutoFit/>
          </a:bodyPr>
          <a:lstStyle>
            <a:lvl1pPr marL="0" indent="0">
              <a:lnSpc>
                <a:spcPct val="100000"/>
              </a:lnSpc>
              <a:spcAft>
                <a:spcPts val="0"/>
              </a:spcAft>
              <a:buNone/>
              <a:defRPr sz="2400" baseline="0"/>
            </a:lvl1pPr>
            <a:lvl2pPr marL="0" indent="0">
              <a:buNone/>
              <a:defRPr/>
            </a:lvl2pPr>
            <a:lvl3pPr marL="0" indent="0">
              <a:buNone/>
              <a:defRPr/>
            </a:lvl3pPr>
            <a:lvl4pPr marL="0" indent="0">
              <a:buNone/>
              <a:defRPr/>
            </a:lvl4pPr>
            <a:lvl5pPr marL="0" indent="0">
              <a:buNone/>
              <a:defRPr/>
            </a:lvl5pPr>
          </a:lstStyle>
          <a:p>
            <a:pPr lvl="0"/>
            <a:r>
              <a:rPr lang="en-US" dirty="0"/>
              <a:t>Click to add Presenter Name</a:t>
            </a:r>
            <a:br>
              <a:rPr lang="en-US" dirty="0"/>
            </a:br>
            <a:r>
              <a:rPr lang="en-US" dirty="0"/>
              <a:t>Add date on second line</a:t>
            </a:r>
          </a:p>
        </p:txBody>
      </p:sp>
      <p:sp>
        <p:nvSpPr>
          <p:cNvPr id="2" name="Title 1"/>
          <p:cNvSpPr>
            <a:spLocks noGrp="1"/>
          </p:cNvSpPr>
          <p:nvPr>
            <p:ph type="ctrTitle"/>
          </p:nvPr>
        </p:nvSpPr>
        <p:spPr>
          <a:xfrm>
            <a:off x="2889148" y="2250648"/>
            <a:ext cx="6060032" cy="2659189"/>
          </a:xfrm>
        </p:spPr>
        <p:txBody>
          <a:bodyPr wrap="square" anchor="ctr" anchorCtr="0">
            <a:noAutofit/>
          </a:bodyPr>
          <a:lstStyle>
            <a:lvl1pPr algn="l">
              <a:defRPr sz="4800"/>
            </a:lvl1pPr>
          </a:lstStyle>
          <a:p>
            <a:r>
              <a:rPr lang="en-US"/>
              <a:t>Click to edit Master title style</a:t>
            </a:r>
            <a:endParaRPr lang="en-US" dirty="0"/>
          </a:p>
        </p:txBody>
      </p:sp>
      <p:sp>
        <p:nvSpPr>
          <p:cNvPr id="11" name="Focus Frame 2"/>
          <p:cNvSpPr>
            <a:spLocks noChangeAspect="1"/>
          </p:cNvSpPr>
          <p:nvPr userDrawn="1"/>
        </p:nvSpPr>
        <p:spPr bwMode="auto">
          <a:xfrm>
            <a:off x="941176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000000"/>
              </a:solidFill>
            </a:endParaRPr>
          </a:p>
        </p:txBody>
      </p:sp>
      <p:sp>
        <p:nvSpPr>
          <p:cNvPr id="15" name="Focus Frame 2"/>
          <p:cNvSpPr>
            <a:spLocks noChangeAspect="1"/>
          </p:cNvSpPr>
          <p:nvPr userDrawn="1"/>
        </p:nvSpPr>
        <p:spPr bwMode="auto">
          <a:xfrm>
            <a:off x="2117953" y="1790700"/>
            <a:ext cx="213911" cy="4389120"/>
          </a:xfrm>
          <a:prstGeom prst="rect">
            <a:avLst/>
          </a:prstGeom>
          <a:solidFill>
            <a:srgbClr val="009AD7"/>
          </a:solidFill>
          <a:ln w="12700" cap="flat" cmpd="sng" algn="ctr">
            <a:noFill/>
            <a:prstDash val="solid"/>
            <a:round/>
            <a:headEnd type="none" w="med" len="med"/>
            <a:tailEnd type="none" w="med" len="med"/>
          </a:ln>
          <a:effectLst/>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50000"/>
              </a:spcBef>
              <a:spcAft>
                <a:spcPct val="0"/>
              </a:spcAft>
            </a:pPr>
            <a:endParaRPr lang="en-US" sz="2400" dirty="0">
              <a:solidFill>
                <a:srgbClr val="000000"/>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12914889" y="7967204"/>
            <a:ext cx="2743200" cy="625449"/>
          </a:xfrm>
          <a:prstGeom prst="rect">
            <a:avLst/>
          </a:prstGeom>
        </p:spPr>
      </p:pic>
      <p:sp>
        <p:nvSpPr>
          <p:cNvPr id="17" name="TextBox 16"/>
          <p:cNvSpPr txBox="1"/>
          <p:nvPr userDrawn="1"/>
        </p:nvSpPr>
        <p:spPr bwMode="gray">
          <a:xfrm>
            <a:off x="613675" y="8178699"/>
            <a:ext cx="9464180" cy="430695"/>
          </a:xfrm>
          <a:prstGeom prst="rect">
            <a:avLst/>
          </a:prstGeom>
          <a:noFill/>
        </p:spPr>
        <p:txBody>
          <a:bodyPr wrap="square" lIns="0" tIns="0" rIns="0" bIns="0" anchor="t" anchorCtr="0">
            <a:spAutoFit/>
          </a:bodyPr>
          <a:lstStyle/>
          <a:p>
            <a:pPr defTabSz="1219170" eaLnBrk="0" hangingPunct="0">
              <a:defRPr/>
            </a:pPr>
            <a:r>
              <a:rPr lang="en-US" sz="933" dirty="0">
                <a:solidFill>
                  <a:srgbClr val="D3D3D3"/>
                </a:solidFill>
                <a:ea typeface="Arial Unicode MS" pitchFamily="34" charset="-128"/>
                <a:cs typeface="Arial Unicode MS" pitchFamily="34" charset="-128"/>
              </a:rPr>
              <a:t>© 2018 Gartner, Inc. and/or its affiliates. All rights reserved. Gartner is a registered trademark of Gartner, Inc. and its affiliates. This presentation, including all supporting materials, is proprietary to Gartner, Inc. and/or its affiliates and is for the sole internal use of the intended recipients. Because this presentation may contain information that </a:t>
            </a:r>
            <a:r>
              <a:rPr lang="en-US" sz="933">
                <a:solidFill>
                  <a:srgbClr val="D3D3D3"/>
                </a:solidFill>
                <a:ea typeface="Arial Unicode MS" pitchFamily="34" charset="-128"/>
                <a:cs typeface="Arial Unicode MS" pitchFamily="34" charset="-128"/>
              </a:rPr>
              <a:t>is confidential, </a:t>
            </a:r>
            <a:r>
              <a:rPr lang="en-US" sz="933" dirty="0">
                <a:solidFill>
                  <a:srgbClr val="D3D3D3"/>
                </a:solidFill>
                <a:ea typeface="Arial Unicode MS" pitchFamily="34" charset="-128"/>
                <a:cs typeface="Arial Unicode MS" pitchFamily="34" charset="-128"/>
              </a:rPr>
              <a:t>proprietary or otherwise legally protected, it may not be further copied, distributed or publicly displayed without the express written permission of Gartner, Inc. or its affiliates.</a:t>
            </a:r>
          </a:p>
        </p:txBody>
      </p:sp>
    </p:spTree>
    <p:extLst>
      <p:ext uri="{BB962C8B-B14F-4D97-AF65-F5344CB8AC3E}">
        <p14:creationId xmlns:p14="http://schemas.microsoft.com/office/powerpoint/2010/main" val="88833627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488951"/>
            <a:ext cx="15034684" cy="590931"/>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2036234"/>
            <a:ext cx="15034684" cy="594783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Gartner Logo"/>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937326" y="8321944"/>
            <a:ext cx="1706957" cy="390467"/>
          </a:xfrm>
          <a:prstGeom prst="rect">
            <a:avLst/>
          </a:prstGeom>
        </p:spPr>
      </p:pic>
      <p:sp>
        <p:nvSpPr>
          <p:cNvPr id="15" name="Original Legal Copy" hidden="1"/>
          <p:cNvSpPr txBox="1"/>
          <p:nvPr userDrawn="1"/>
        </p:nvSpPr>
        <p:spPr>
          <a:xfrm>
            <a:off x="609601" y="8447293"/>
            <a:ext cx="10492152" cy="287130"/>
          </a:xfrm>
          <a:prstGeom prst="rect">
            <a:avLst/>
          </a:prstGeom>
          <a:noFill/>
        </p:spPr>
        <p:txBody>
          <a:bodyPr wrap="square" lIns="0" tIns="0" rIns="0" bIns="0" rtlCol="0" anchor="b" anchorCtr="0">
            <a:spAutoFit/>
          </a:bodyPr>
          <a:lstStyle/>
          <a:p>
            <a:pPr marL="304792" indent="-304792" defTabSz="1219170">
              <a:tabLst>
                <a:tab pos="304792" algn="l"/>
              </a:tabLst>
            </a:pPr>
            <a:fld id="{1CE9EA8B-DBE7-492B-893F-AD13AC039ED7}" type="slidenum">
              <a:rPr lang="en-US" sz="933" smtClean="0">
                <a:solidFill>
                  <a:srgbClr val="6E7878"/>
                </a:solidFill>
              </a:rPr>
              <a:pPr marL="304792" indent="-304792" defTabSz="1219170">
                <a:tabLst>
                  <a:tab pos="304792" algn="l"/>
                </a:tabLst>
              </a:pPr>
              <a:t>‹#›</a:t>
            </a:fld>
            <a:r>
              <a:rPr lang="en-US" sz="933" dirty="0">
                <a:solidFill>
                  <a:srgbClr val="6E7878"/>
                </a:solidFill>
              </a:rPr>
              <a:t>	© 2018 Gartner, Inc. and/or its affiliates. All rights reserved. Gartner is a registered trademark of Gartner, Inc. and its affiliates. Version 8.2  Last updated 29 June 2018</a:t>
            </a:r>
          </a:p>
          <a:p>
            <a:pPr defTabSz="1219170">
              <a:tabLst>
                <a:tab pos="304792" algn="l"/>
              </a:tabLst>
            </a:pPr>
            <a:r>
              <a:rPr lang="en-US" sz="933" dirty="0">
                <a:solidFill>
                  <a:srgbClr val="6E7878"/>
                </a:solidFill>
              </a:rPr>
              <a:t>	</a:t>
            </a:r>
            <a:r>
              <a:rPr lang="en-US" sz="933" b="1" dirty="0">
                <a:solidFill>
                  <a:srgbClr val="6E7878"/>
                </a:solidFill>
              </a:rPr>
              <a:t>INTERNAL — FOR INTERNAL USE ONLY</a:t>
            </a:r>
          </a:p>
        </p:txBody>
      </p:sp>
      <p:sp>
        <p:nvSpPr>
          <p:cNvPr id="10" name="TextBox 9"/>
          <p:cNvSpPr txBox="1"/>
          <p:nvPr userDrawn="1"/>
        </p:nvSpPr>
        <p:spPr>
          <a:xfrm>
            <a:off x="609602" y="8585780"/>
            <a:ext cx="9742309" cy="143565"/>
          </a:xfrm>
          <a:prstGeom prst="rect">
            <a:avLst/>
          </a:prstGeom>
          <a:noFill/>
        </p:spPr>
        <p:txBody>
          <a:bodyPr wrap="square" lIns="0" tIns="0" rIns="0" bIns="0" rtlCol="0" anchor="b" anchorCtr="0">
            <a:spAutoFit/>
          </a:bodyPr>
          <a:lstStyle/>
          <a:p>
            <a:pPr marL="304792" indent="-304792" defTabSz="1219170">
              <a:tabLst>
                <a:tab pos="304792" algn="l"/>
              </a:tabLst>
              <a:defRPr/>
            </a:pPr>
            <a:fld id="{1CE9EA8B-DBE7-492B-893F-AD13AC039ED7}" type="slidenum">
              <a:rPr lang="en-US" sz="933" smtClean="0">
                <a:solidFill>
                  <a:srgbClr val="979D9D"/>
                </a:solidFill>
              </a:rPr>
              <a:pPr marL="304792" indent="-304792" defTabSz="1219170">
                <a:tabLst>
                  <a:tab pos="304792" algn="l"/>
                </a:tabLst>
                <a:defRPr/>
              </a:pPr>
              <a:t>‹#›</a:t>
            </a:fld>
            <a:r>
              <a:rPr lang="en-US" sz="933" dirty="0">
                <a:solidFill>
                  <a:srgbClr val="979D9D"/>
                </a:solidFill>
              </a:rPr>
              <a:t>	© 2018 Gartner, Inc. and/or its affiliates. All rights reserved. Gartner is a registered trademark of Gartner, Inc. and its affiliates.</a:t>
            </a:r>
          </a:p>
        </p:txBody>
      </p:sp>
    </p:spTree>
    <p:extLst>
      <p:ext uri="{BB962C8B-B14F-4D97-AF65-F5344CB8AC3E}">
        <p14:creationId xmlns:p14="http://schemas.microsoft.com/office/powerpoint/2010/main" val="29921995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85" r:id="rId3"/>
    <p:sldLayoutId id="2147483686" r:id="rId4"/>
    <p:sldLayoutId id="2147483687" r:id="rId5"/>
    <p:sldLayoutId id="2147483688" r:id="rId6"/>
    <p:sldLayoutId id="2147483689" r:id="rId7"/>
    <p:sldLayoutId id="2147483690" r:id="rId8"/>
  </p:sldLayoutIdLst>
  <p:hf sldNum="0" hdr="0" ftr="0" dt="0"/>
  <p:txStyles>
    <p:title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p:titleStyle>
    <p:bodyStyle>
      <a:lvl1pPr marL="304792" indent="-304792" algn="l" defTabSz="1219170" rtl="0" eaLnBrk="1" latinLnBrk="0" hangingPunct="1">
        <a:lnSpc>
          <a:spcPct val="100000"/>
        </a:lnSpc>
        <a:spcBef>
          <a:spcPts val="0"/>
        </a:spcBef>
        <a:spcAft>
          <a:spcPts val="1600"/>
        </a:spcAft>
        <a:buClr>
          <a:schemeClr val="tx2"/>
        </a:buClr>
        <a:buSzPct val="90000"/>
        <a:buFont typeface="Wingdings" panose="05000000000000000000" pitchFamily="2" charset="2"/>
        <a:buChar char="§"/>
        <a:defRPr sz="3200" kern="1200">
          <a:solidFill>
            <a:schemeClr val="tx1"/>
          </a:solidFill>
          <a:latin typeface="+mn-lt"/>
          <a:ea typeface="+mn-ea"/>
          <a:cs typeface="+mn-cs"/>
        </a:defRPr>
      </a:lvl1pPr>
      <a:lvl2pPr marL="731502"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2pPr>
      <a:lvl3pPr marL="1036294"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3pPr>
      <a:lvl4pPr marL="1402045"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4pPr>
      <a:lvl5pPr marL="1706837"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A4A3A4"/>
          </p15:clr>
        </p15:guide>
        <p15:guide id="2" pos="288">
          <p15:clr>
            <a:srgbClr val="5ACBF0"/>
          </p15:clr>
        </p15:guide>
        <p15:guide id="3" orient="horz" pos="2160">
          <p15:clr>
            <a:srgbClr val="A4A3A4"/>
          </p15:clr>
        </p15:guide>
        <p15:guide id="4" orient="horz" pos="231">
          <p15:clr>
            <a:srgbClr val="5ACBF0"/>
          </p15:clr>
        </p15:guide>
        <p15:guide id="5" pos="7391">
          <p15:clr>
            <a:srgbClr val="5ACBF0"/>
          </p15:clr>
        </p15:guide>
        <p15:guide id="6" orient="horz" pos="3772">
          <p15:clr>
            <a:srgbClr val="FBAE40"/>
          </p15:clr>
        </p15:guide>
        <p15:guide id="7" orient="horz" pos="4110">
          <p15:clr>
            <a:srgbClr val="5ACBF0"/>
          </p15:clr>
        </p15:guide>
        <p15:guide id="8" orient="horz" pos="537">
          <p15:clr>
            <a:srgbClr val="FDE53C"/>
          </p15:clr>
        </p15:guide>
        <p15:guide id="9" orient="horz" pos="846">
          <p15:clr>
            <a:srgbClr val="FDE53C"/>
          </p15:clr>
        </p15:guide>
        <p15:guide id="10" orient="horz" pos="962">
          <p15:clr>
            <a:srgbClr val="5ACBF0"/>
          </p15:clr>
        </p15:guide>
        <p15:guide id="11" orient="horz" pos="4002">
          <p15:clr>
            <a:srgbClr val="5ACBF0"/>
          </p15:clr>
        </p15:guide>
        <p15:guide id="12" pos="3752">
          <p15:clr>
            <a:srgbClr val="5ACBF0"/>
          </p15:clr>
        </p15:guide>
        <p15:guide id="13" pos="3927">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488951"/>
            <a:ext cx="15034684" cy="590931"/>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1" y="2036234"/>
            <a:ext cx="15034684" cy="594783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Gartner Logo"/>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3937326" y="8321944"/>
            <a:ext cx="1706957" cy="390467"/>
          </a:xfrm>
          <a:prstGeom prst="rect">
            <a:avLst/>
          </a:prstGeom>
        </p:spPr>
      </p:pic>
      <p:sp>
        <p:nvSpPr>
          <p:cNvPr id="15" name="Original Legal Copy" hidden="1"/>
          <p:cNvSpPr txBox="1"/>
          <p:nvPr userDrawn="1"/>
        </p:nvSpPr>
        <p:spPr>
          <a:xfrm>
            <a:off x="609601" y="8447293"/>
            <a:ext cx="10492152" cy="287130"/>
          </a:xfrm>
          <a:prstGeom prst="rect">
            <a:avLst/>
          </a:prstGeom>
          <a:noFill/>
        </p:spPr>
        <p:txBody>
          <a:bodyPr wrap="square" lIns="0" tIns="0" rIns="0" bIns="0" rtlCol="0" anchor="b" anchorCtr="0">
            <a:spAutoFit/>
          </a:bodyPr>
          <a:lstStyle/>
          <a:p>
            <a:pPr marL="304792" indent="-304792" defTabSz="1219170">
              <a:tabLst>
                <a:tab pos="304792" algn="l"/>
              </a:tabLst>
            </a:pPr>
            <a:fld id="{1CE9EA8B-DBE7-492B-893F-AD13AC039ED7}" type="slidenum">
              <a:rPr lang="en-US" sz="933" smtClean="0">
                <a:solidFill>
                  <a:srgbClr val="6E7878"/>
                </a:solidFill>
              </a:rPr>
              <a:pPr marL="304792" indent="-304792" defTabSz="1219170">
                <a:tabLst>
                  <a:tab pos="304792" algn="l"/>
                </a:tabLst>
              </a:pPr>
              <a:t>‹#›</a:t>
            </a:fld>
            <a:r>
              <a:rPr lang="en-US" sz="933" dirty="0">
                <a:solidFill>
                  <a:srgbClr val="6E7878"/>
                </a:solidFill>
              </a:rPr>
              <a:t>	© 2018 Gartner, Inc. and/or its affiliates. All rights reserved. Gartner is a registered trademark of Gartner, Inc. and its affiliates. Version 8.2  Last updated 29 June 2018</a:t>
            </a:r>
          </a:p>
          <a:p>
            <a:pPr defTabSz="1219170">
              <a:tabLst>
                <a:tab pos="304792" algn="l"/>
              </a:tabLst>
            </a:pPr>
            <a:r>
              <a:rPr lang="en-US" sz="933" dirty="0">
                <a:solidFill>
                  <a:srgbClr val="6E7878"/>
                </a:solidFill>
              </a:rPr>
              <a:t>	</a:t>
            </a:r>
            <a:r>
              <a:rPr lang="en-US" sz="933" b="1" dirty="0">
                <a:solidFill>
                  <a:srgbClr val="6E7878"/>
                </a:solidFill>
              </a:rPr>
              <a:t>INTERNAL — FOR INTERNAL USE ONLY</a:t>
            </a:r>
          </a:p>
        </p:txBody>
      </p:sp>
      <p:sp>
        <p:nvSpPr>
          <p:cNvPr id="10" name="TextBox 9"/>
          <p:cNvSpPr txBox="1"/>
          <p:nvPr userDrawn="1"/>
        </p:nvSpPr>
        <p:spPr>
          <a:xfrm>
            <a:off x="609602" y="8585780"/>
            <a:ext cx="9742309" cy="143565"/>
          </a:xfrm>
          <a:prstGeom prst="rect">
            <a:avLst/>
          </a:prstGeom>
          <a:noFill/>
        </p:spPr>
        <p:txBody>
          <a:bodyPr wrap="square" lIns="0" tIns="0" rIns="0" bIns="0" rtlCol="0" anchor="b" anchorCtr="0">
            <a:spAutoFit/>
          </a:bodyPr>
          <a:lstStyle/>
          <a:p>
            <a:pPr marL="304792" indent="-304792" defTabSz="1219170">
              <a:tabLst>
                <a:tab pos="304792" algn="l"/>
              </a:tabLst>
              <a:defRPr/>
            </a:pPr>
            <a:fld id="{1CE9EA8B-DBE7-492B-893F-AD13AC039ED7}" type="slidenum">
              <a:rPr lang="en-US" sz="933" smtClean="0">
                <a:solidFill>
                  <a:srgbClr val="979D9D"/>
                </a:solidFill>
              </a:rPr>
              <a:pPr marL="304792" indent="-304792" defTabSz="1219170">
                <a:tabLst>
                  <a:tab pos="304792" algn="l"/>
                </a:tabLst>
                <a:defRPr/>
              </a:pPr>
              <a:t>‹#›</a:t>
            </a:fld>
            <a:r>
              <a:rPr lang="en-US" sz="933" dirty="0">
                <a:solidFill>
                  <a:srgbClr val="979D9D"/>
                </a:solidFill>
              </a:rPr>
              <a:t>	© 2018 Gartner, Inc. and/or its affiliates. All rights reserved. Gartner is a registered trademark of Gartner, Inc. and its affiliates.</a:t>
            </a:r>
          </a:p>
        </p:txBody>
      </p:sp>
    </p:spTree>
    <p:extLst>
      <p:ext uri="{BB962C8B-B14F-4D97-AF65-F5344CB8AC3E}">
        <p14:creationId xmlns:p14="http://schemas.microsoft.com/office/powerpoint/2010/main" val="31125915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sldNum="0" hdr="0" ftr="0" dt="0"/>
  <p:txStyles>
    <p:title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p:titleStyle>
    <p:bodyStyle>
      <a:lvl1pPr marL="304792" indent="-304792" algn="l" defTabSz="1219170" rtl="0" eaLnBrk="1" latinLnBrk="0" hangingPunct="1">
        <a:lnSpc>
          <a:spcPct val="100000"/>
        </a:lnSpc>
        <a:spcBef>
          <a:spcPts val="0"/>
        </a:spcBef>
        <a:spcAft>
          <a:spcPts val="1600"/>
        </a:spcAft>
        <a:buClr>
          <a:schemeClr val="tx2"/>
        </a:buClr>
        <a:buSzPct val="90000"/>
        <a:buFont typeface="Wingdings" panose="05000000000000000000" pitchFamily="2" charset="2"/>
        <a:buChar char="§"/>
        <a:defRPr sz="3200" kern="1200">
          <a:solidFill>
            <a:schemeClr val="tx1"/>
          </a:solidFill>
          <a:latin typeface="+mn-lt"/>
          <a:ea typeface="+mn-ea"/>
          <a:cs typeface="+mn-cs"/>
        </a:defRPr>
      </a:lvl1pPr>
      <a:lvl2pPr marL="731502"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2pPr>
      <a:lvl3pPr marL="1036294"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3pPr>
      <a:lvl4pPr marL="1402045"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4pPr>
      <a:lvl5pPr marL="1706837"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A4A3A4"/>
          </p15:clr>
        </p15:guide>
        <p15:guide id="2" pos="288">
          <p15:clr>
            <a:srgbClr val="5ACBF0"/>
          </p15:clr>
        </p15:guide>
        <p15:guide id="3" orient="horz" pos="2160">
          <p15:clr>
            <a:srgbClr val="A4A3A4"/>
          </p15:clr>
        </p15:guide>
        <p15:guide id="4" orient="horz" pos="231">
          <p15:clr>
            <a:srgbClr val="5ACBF0"/>
          </p15:clr>
        </p15:guide>
        <p15:guide id="5" pos="7391">
          <p15:clr>
            <a:srgbClr val="5ACBF0"/>
          </p15:clr>
        </p15:guide>
        <p15:guide id="6" orient="horz" pos="3772">
          <p15:clr>
            <a:srgbClr val="FBAE40"/>
          </p15:clr>
        </p15:guide>
        <p15:guide id="7" orient="horz" pos="4110">
          <p15:clr>
            <a:srgbClr val="5ACBF0"/>
          </p15:clr>
        </p15:guide>
        <p15:guide id="8" orient="horz" pos="537">
          <p15:clr>
            <a:srgbClr val="FDE53C"/>
          </p15:clr>
        </p15:guide>
        <p15:guide id="9" orient="horz" pos="846">
          <p15:clr>
            <a:srgbClr val="FDE53C"/>
          </p15:clr>
        </p15:guide>
        <p15:guide id="10" orient="horz" pos="962">
          <p15:clr>
            <a:srgbClr val="5ACBF0"/>
          </p15:clr>
        </p15:guide>
        <p15:guide id="11" orient="horz" pos="4002">
          <p15:clr>
            <a:srgbClr val="5ACBF0"/>
          </p15:clr>
        </p15:guide>
        <p15:guide id="12" pos="3752">
          <p15:clr>
            <a:srgbClr val="5ACBF0"/>
          </p15:clr>
        </p15:guide>
        <p15:guide id="13" pos="3927">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6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hyperlink" Target="https://www.gartner.com/document/3092222?ref=solrAll&amp;refval=185756244&amp;qid=e403ea97e0365c222a294f5ff878c8df" TargetMode="External"/><Relationship Id="rId13" Type="http://schemas.openxmlformats.org/officeDocument/2006/relationships/hyperlink" Target="http://www.gartner.com/document/3753470?ref=sendres_email" TargetMode="External"/><Relationship Id="rId3" Type="http://schemas.openxmlformats.org/officeDocument/2006/relationships/hyperlink" Target="https://eod.gartner.com/session-video/SYM26/ID28" TargetMode="External"/><Relationship Id="rId7" Type="http://schemas.openxmlformats.org/officeDocument/2006/relationships/hyperlink" Target="https://www.gartner.com/document/930612?ref=solrAll&amp;refval=185756244&amp;qid=e403ea97e0365c222a294f5ff878c8df" TargetMode="External"/><Relationship Id="rId12" Type="http://schemas.openxmlformats.org/officeDocument/2006/relationships/hyperlink" Target="https://www.gartner.com/document/3340817?ref=solrAll&amp;refval=210594344&amp;qid=9e598d564e5454e10215526110644d50" TargetMode="External"/><Relationship Id="rId2" Type="http://schemas.openxmlformats.org/officeDocument/2006/relationships/hyperlink" Target="https://www.gartner.com/document/3697517?ref=customproposal" TargetMode="External"/><Relationship Id="rId1" Type="http://schemas.openxmlformats.org/officeDocument/2006/relationships/slideLayout" Target="../slideLayouts/slideLayout2.xml"/><Relationship Id="rId6" Type="http://schemas.openxmlformats.org/officeDocument/2006/relationships/hyperlink" Target="https://www.gartner.com/document/3883366?ref=solrAll&amp;refval=208027533&amp;qid=e912944fc05aad44f07c02c09ed2609c" TargetMode="External"/><Relationship Id="rId11" Type="http://schemas.openxmlformats.org/officeDocument/2006/relationships/hyperlink" Target="https://www.gartner.com/document/3877179" TargetMode="External"/><Relationship Id="rId5" Type="http://schemas.openxmlformats.org/officeDocument/2006/relationships/hyperlink" Target="https://www.gartner.com/document/3787066?ref=customproposal" TargetMode="External"/><Relationship Id="rId15" Type="http://schemas.openxmlformats.org/officeDocument/2006/relationships/hyperlink" Target="https://www.gartner.com/document/3877465?ref=solrAll&amp;refval=210594344&amp;qid=9e598d564e5454e10215526110644d50" TargetMode="External"/><Relationship Id="rId10" Type="http://schemas.openxmlformats.org/officeDocument/2006/relationships/hyperlink" Target="https://www.gartner.com/document/3428725?ref=solrAll&amp;refval=185756860&amp;qid=61ee65bb7506300ed8ae5a3f6bf13956" TargetMode="External"/><Relationship Id="rId4" Type="http://schemas.openxmlformats.org/officeDocument/2006/relationships/hyperlink" Target="https://www.gartner.com/document/3521717?ref=customproposal" TargetMode="External"/><Relationship Id="rId9" Type="http://schemas.openxmlformats.org/officeDocument/2006/relationships/hyperlink" Target="https://www.gartner.com/document/2579317?ref=solrAll&amp;refval=185756860&amp;qid=61ee65bb7506300ed8ae5a3f6bf13956" TargetMode="External"/><Relationship Id="rId14" Type="http://schemas.openxmlformats.org/officeDocument/2006/relationships/hyperlink" Target="http://www.gartner.com/document/3803509?ref=sendres_emai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gartner.com/document/3010720?ref=solrAll&amp;refval=183023209&amp;qid=c2da8fb95c1c011f40e42d1f465d51b9" TargetMode="External"/><Relationship Id="rId3" Type="http://schemas.openxmlformats.org/officeDocument/2006/relationships/hyperlink" Target="https://www.gartner.com/document/3566217?ref=solrAll&amp;refval=183148482&amp;qid=c811a1a4935f340796ff049fd46d8879" TargetMode="External"/><Relationship Id="rId7" Type="http://schemas.openxmlformats.org/officeDocument/2006/relationships/hyperlink" Target="https://www.gartner.com/document/3565026?ref=solrAll&amp;refval=183022837&amp;qid=1e596518d538730e7c4ddae0ea342840" TargetMode="External"/><Relationship Id="rId12" Type="http://schemas.openxmlformats.org/officeDocument/2006/relationships/hyperlink" Target="https://www.gartner.com/document/3557117?ref=solrAll&amp;refval=182569847&amp;qid=ab0bae87da9a9e7619d0690beeef5b29"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gartner.com/document/3388332?ref=solrAll&amp;refval=183022885&amp;qid=53378e9b9234774b68eff244919521f1" TargetMode="External"/><Relationship Id="rId11" Type="http://schemas.openxmlformats.org/officeDocument/2006/relationships/hyperlink" Target="https://www.gartner.com/document/3572619?ref=solrAll&amp;refval=183053309&amp;qid=7efe09434780d56c6e34163f75f52099" TargetMode="External"/><Relationship Id="rId5" Type="http://schemas.openxmlformats.org/officeDocument/2006/relationships/hyperlink" Target="https://www.gartner.com/document/3572917?ref=solrAll&amp;refval=183148523&amp;qid=c811a1a4935f340796ff049fd46d8879" TargetMode="External"/><Relationship Id="rId10" Type="http://schemas.openxmlformats.org/officeDocument/2006/relationships/hyperlink" Target="https://www.gartner.com/document/3525644?ref=solrAll&amp;refval=183052148&amp;qid=634eeb0d4573b16277fe4101cc83bd15" TargetMode="External"/><Relationship Id="rId4" Type="http://schemas.openxmlformats.org/officeDocument/2006/relationships/hyperlink" Target="https://www.gartner.com/document/3560417?ref=solrAll&amp;refval=183148482&amp;qid=c811a1a4935f340796ff049fd46d8879" TargetMode="External"/><Relationship Id="rId9" Type="http://schemas.openxmlformats.org/officeDocument/2006/relationships/hyperlink" Target="https://www.gartner.com/document/3571040?ref=solrAll&amp;refval=183023315&amp;qid=4bb7242681d4a7051bc47728d43cd58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mailto:Jaime.gama@gartner.com" TargetMode="External"/><Relationship Id="rId5" Type="http://schemas.microsoft.com/office/2007/relationships/hdphoto" Target="../media/hdphoto1.wdp"/><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jfif"/><Relationship Id="rId3" Type="http://schemas.openxmlformats.org/officeDocument/2006/relationships/image" Target="../media/image3.png"/><Relationship Id="rId7" Type="http://schemas.openxmlformats.org/officeDocument/2006/relationships/image" Target="../media/image11.jf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fif"/><Relationship Id="rId5" Type="http://schemas.openxmlformats.org/officeDocument/2006/relationships/image" Target="../media/image9.jfif"/><Relationship Id="rId4" Type="http://schemas.openxmlformats.org/officeDocument/2006/relationships/image" Target="../media/image8.jfif"/><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1C3A14FF-CEDB-0342-8B60-BD0FAF86C0CB}"/>
              </a:ext>
            </a:extLst>
          </p:cNvPr>
          <p:cNvSpPr>
            <a:spLocks noGrp="1"/>
          </p:cNvSpPr>
          <p:nvPr>
            <p:ph type="body" sz="quarter" idx="4294967295"/>
          </p:nvPr>
        </p:nvSpPr>
        <p:spPr>
          <a:xfrm>
            <a:off x="2405823" y="6235641"/>
            <a:ext cx="6060032" cy="1210187"/>
          </a:xfrm>
        </p:spPr>
        <p:txBody>
          <a:bodyPr/>
          <a:lstStyle/>
          <a:p>
            <a:pPr algn="ctr"/>
            <a:r>
              <a:rPr lang="pt-BR" b="1" dirty="0">
                <a:solidFill>
                  <a:schemeClr val="bg1"/>
                </a:solidFill>
              </a:rPr>
              <a:t>Jaime Gama</a:t>
            </a:r>
          </a:p>
          <a:p>
            <a:pPr algn="ctr"/>
            <a:r>
              <a:rPr lang="pt-BR" sz="1800" b="1" dirty="0">
                <a:solidFill>
                  <a:schemeClr val="bg1"/>
                </a:solidFill>
              </a:rPr>
              <a:t>São Paulo, 07/11/2018</a:t>
            </a:r>
          </a:p>
        </p:txBody>
      </p:sp>
      <p:sp>
        <p:nvSpPr>
          <p:cNvPr id="6" name="Title 5">
            <a:extLst>
              <a:ext uri="{FF2B5EF4-FFF2-40B4-BE49-F238E27FC236}">
                <a16:creationId xmlns:a16="http://schemas.microsoft.com/office/drawing/2014/main" xmlns="" id="{E4769C14-5030-CB4B-9892-6930F7597544}"/>
              </a:ext>
            </a:extLst>
          </p:cNvPr>
          <p:cNvSpPr>
            <a:spLocks noGrp="1"/>
          </p:cNvSpPr>
          <p:nvPr>
            <p:ph type="ctrTitle"/>
          </p:nvPr>
        </p:nvSpPr>
        <p:spPr>
          <a:xfrm>
            <a:off x="914400" y="1979050"/>
            <a:ext cx="9235440" cy="2659189"/>
          </a:xfrm>
        </p:spPr>
        <p:txBody>
          <a:bodyPr/>
          <a:lstStyle/>
          <a:p>
            <a:pPr>
              <a:lnSpc>
                <a:spcPct val="150000"/>
              </a:lnSpc>
              <a:spcAft>
                <a:spcPts val="0"/>
              </a:spcAft>
            </a:pPr>
            <a:r>
              <a:rPr lang="pt-BR" sz="3200" dirty="0">
                <a:solidFill>
                  <a:srgbClr val="FF0000"/>
                </a:solidFill>
              </a:rPr>
              <a:t>TRANSFORMAÇÃO DIGITAL:</a:t>
            </a:r>
            <a:r>
              <a:rPr lang="pt-BR" sz="3200" dirty="0">
                <a:solidFill>
                  <a:schemeClr val="bg1"/>
                </a:solidFill>
              </a:rPr>
              <a:t> REINVENTANDO A OPERAÇÃO E A ADMINISTRAÇÃO NA SAÚDE</a:t>
            </a:r>
            <a:br>
              <a:rPr lang="pt-BR" sz="3200" dirty="0">
                <a:solidFill>
                  <a:schemeClr val="bg1"/>
                </a:solidFill>
              </a:rPr>
            </a:br>
            <a:r>
              <a:rPr lang="pt-BR" sz="2400" dirty="0">
                <a:solidFill>
                  <a:schemeClr val="bg1"/>
                </a:solidFill>
              </a:rPr>
              <a:t>Eixo Temático – Eficiência Operacional</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3211" b="40529"/>
          <a:stretch/>
        </p:blipFill>
        <p:spPr>
          <a:xfrm>
            <a:off x="9539621" y="2276779"/>
            <a:ext cx="5784306" cy="2704011"/>
          </a:xfrm>
          <a:prstGeom prst="rect">
            <a:avLst/>
          </a:prstGeom>
        </p:spPr>
      </p:pic>
    </p:spTree>
    <p:extLst>
      <p:ext uri="{BB962C8B-B14F-4D97-AF65-F5344CB8AC3E}">
        <p14:creationId xmlns:p14="http://schemas.microsoft.com/office/powerpoint/2010/main" val="533138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6256000" cy="10849112"/>
          </a:xfrm>
          <a:prstGeom prst="rect">
            <a:avLst/>
          </a:prstGeom>
        </p:spPr>
      </p:pic>
      <p:sp>
        <p:nvSpPr>
          <p:cNvPr id="6" name="TextBox 5"/>
          <p:cNvSpPr txBox="1"/>
          <p:nvPr/>
        </p:nvSpPr>
        <p:spPr>
          <a:xfrm>
            <a:off x="0" y="0"/>
            <a:ext cx="16256000" cy="1200329"/>
          </a:xfrm>
          <a:prstGeom prst="rect">
            <a:avLst/>
          </a:prstGeom>
          <a:noFill/>
        </p:spPr>
        <p:txBody>
          <a:bodyPr wrap="square" lIns="91440" rtlCol="0">
            <a:spAutoFit/>
          </a:bodyPr>
          <a:lstStyle/>
          <a:p>
            <a:pPr algn="ctr"/>
            <a:r>
              <a:rPr lang="pt-BR" sz="7200" b="1" dirty="0">
                <a:latin typeface="Arial Black" panose="020B0A04020102020204" pitchFamily="34" charset="0"/>
                <a:cs typeface="Times New Roman" panose="02020603050405020304" pitchFamily="18" charset="0"/>
              </a:rPr>
              <a:t>O que é Transformação Digital?</a:t>
            </a:r>
          </a:p>
        </p:txBody>
      </p:sp>
    </p:spTree>
    <p:extLst>
      <p:ext uri="{BB962C8B-B14F-4D97-AF65-F5344CB8AC3E}">
        <p14:creationId xmlns:p14="http://schemas.microsoft.com/office/powerpoint/2010/main" val="676081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B1BE0C83-9153-482A-966D-26785810A83A}"/>
              </a:ext>
            </a:extLst>
          </p:cNvPr>
          <p:cNvSpPr>
            <a:spLocks noGrp="1"/>
          </p:cNvSpPr>
          <p:nvPr>
            <p:ph type="title"/>
          </p:nvPr>
        </p:nvSpPr>
        <p:spPr/>
        <p:txBody>
          <a:bodyPr/>
          <a:lstStyle/>
          <a:p>
            <a:r>
              <a:rPr lang="pt-BR" dirty="0"/>
              <a:t>Família Digital</a:t>
            </a:r>
          </a:p>
        </p:txBody>
      </p:sp>
      <p:pic>
        <p:nvPicPr>
          <p:cNvPr id="3" name="Imagem 2">
            <a:extLst>
              <a:ext uri="{FF2B5EF4-FFF2-40B4-BE49-F238E27FC236}">
                <a16:creationId xmlns:a16="http://schemas.microsoft.com/office/drawing/2014/main" xmlns="" id="{A5004165-DB57-499A-AE82-7DB4D5090F15}"/>
              </a:ext>
            </a:extLst>
          </p:cNvPr>
          <p:cNvPicPr>
            <a:picLocks noChangeAspect="1"/>
          </p:cNvPicPr>
          <p:nvPr/>
        </p:nvPicPr>
        <p:blipFill rotWithShape="1">
          <a:blip r:embed="rId3"/>
          <a:srcRect t="8932"/>
          <a:stretch/>
        </p:blipFill>
        <p:spPr>
          <a:xfrm>
            <a:off x="609601" y="1079882"/>
            <a:ext cx="14801433" cy="7231117"/>
          </a:xfrm>
          <a:prstGeom prst="rect">
            <a:avLst/>
          </a:prstGeom>
        </p:spPr>
      </p:pic>
    </p:spTree>
    <p:extLst>
      <p:ext uri="{BB962C8B-B14F-4D97-AF65-F5344CB8AC3E}">
        <p14:creationId xmlns:p14="http://schemas.microsoft.com/office/powerpoint/2010/main" val="2057692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3347" y="180303"/>
            <a:ext cx="8128450" cy="8080822"/>
          </a:xfrm>
          <a:prstGeom prst="rect">
            <a:avLst/>
          </a:prstGeom>
        </p:spPr>
      </p:pic>
      <p:sp>
        <p:nvSpPr>
          <p:cNvPr id="6" name="Rectangle 5"/>
          <p:cNvSpPr/>
          <p:nvPr/>
        </p:nvSpPr>
        <p:spPr>
          <a:xfrm>
            <a:off x="4535660" y="5878287"/>
            <a:ext cx="4046137" cy="2382838"/>
          </a:xfrm>
          <a:prstGeom prst="rect">
            <a:avLst/>
          </a:prstGeom>
          <a:solidFill>
            <a:srgbClr val="D1CFD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sp>
        <p:nvSpPr>
          <p:cNvPr id="3" name="TextBox 2"/>
          <p:cNvSpPr txBox="1"/>
          <p:nvPr/>
        </p:nvSpPr>
        <p:spPr>
          <a:xfrm>
            <a:off x="9167631" y="4506682"/>
            <a:ext cx="6352765" cy="2185214"/>
          </a:xfrm>
          <a:prstGeom prst="rect">
            <a:avLst/>
          </a:prstGeom>
          <a:noFill/>
        </p:spPr>
        <p:txBody>
          <a:bodyPr wrap="none" lIns="91440" rtlCol="0">
            <a:spAutoFit/>
          </a:bodyPr>
          <a:lstStyle/>
          <a:p>
            <a:pPr algn="ctr"/>
            <a:r>
              <a:rPr lang="en-US" sz="2000" b="1" dirty="0"/>
              <a:t>????????? (NOVO PLAYER DISRUPTIVO)</a:t>
            </a:r>
          </a:p>
          <a:p>
            <a:pPr algn="ctr"/>
            <a:endParaRPr lang="en-US" sz="2000" b="1" dirty="0"/>
          </a:p>
          <a:p>
            <a:pPr algn="ctr"/>
            <a:r>
              <a:rPr lang="en-US" sz="2000" b="1" dirty="0"/>
              <a:t>NÃO MATOU A </a:t>
            </a:r>
            <a:r>
              <a:rPr lang="en-US" sz="2000" b="1" dirty="0">
                <a:solidFill>
                  <a:srgbClr val="FF0000"/>
                </a:solidFill>
              </a:rPr>
              <a:t>INDÚSTRIA DE HOSPITAIS</a:t>
            </a:r>
            <a:endParaRPr lang="en-US" b="1" dirty="0">
              <a:solidFill>
                <a:srgbClr val="FF0000"/>
              </a:solidFill>
            </a:endParaRPr>
          </a:p>
          <a:p>
            <a:pPr algn="ctr"/>
            <a:endParaRPr lang="en-US" b="1" dirty="0"/>
          </a:p>
          <a:p>
            <a:pPr algn="ctr"/>
            <a:r>
              <a:rPr lang="en-US" b="1" dirty="0" err="1"/>
              <a:t>Qual</a:t>
            </a:r>
            <a:r>
              <a:rPr lang="en-US" b="1" dirty="0"/>
              <a:t> </a:t>
            </a:r>
            <a:r>
              <a:rPr lang="en-US" b="1" dirty="0" err="1"/>
              <a:t>afirmativa</a:t>
            </a:r>
            <a:r>
              <a:rPr lang="en-US" b="1" dirty="0"/>
              <a:t> </a:t>
            </a:r>
            <a:r>
              <a:rPr lang="en-US" b="1" dirty="0" err="1"/>
              <a:t>vocês</a:t>
            </a:r>
            <a:r>
              <a:rPr lang="en-US" b="1" dirty="0"/>
              <a:t> </a:t>
            </a:r>
            <a:r>
              <a:rPr lang="en-US" b="1" dirty="0" err="1"/>
              <a:t>escreveriam</a:t>
            </a:r>
            <a:r>
              <a:rPr lang="en-US" b="1" dirty="0"/>
              <a:t> </a:t>
            </a:r>
            <a:r>
              <a:rPr lang="en-US" b="1" dirty="0" err="1"/>
              <a:t>aqui</a:t>
            </a:r>
            <a:r>
              <a:rPr lang="en-US" b="1" dirty="0"/>
              <a:t>?</a:t>
            </a:r>
          </a:p>
          <a:p>
            <a:endParaRPr lang="en-US" dirty="0" err="1"/>
          </a:p>
        </p:txBody>
      </p:sp>
      <p:sp>
        <p:nvSpPr>
          <p:cNvPr id="4" name="Rectangle 3"/>
          <p:cNvSpPr/>
          <p:nvPr/>
        </p:nvSpPr>
        <p:spPr>
          <a:xfrm>
            <a:off x="9026432" y="4258488"/>
            <a:ext cx="6478607" cy="2556518"/>
          </a:xfrm>
          <a:prstGeom prst="rect">
            <a:avLst/>
          </a:prstGeom>
          <a:noFill/>
          <a:ln w="53975">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8991242" y="1798309"/>
            <a:ext cx="6696833" cy="2123658"/>
          </a:xfrm>
          <a:prstGeom prst="rect">
            <a:avLst/>
          </a:prstGeom>
          <a:noFill/>
        </p:spPr>
        <p:txBody>
          <a:bodyPr wrap="none" lIns="91440" rtlCol="0">
            <a:spAutoFit/>
          </a:bodyPr>
          <a:lstStyle/>
          <a:p>
            <a:pPr algn="ctr"/>
            <a:r>
              <a:rPr lang="en-US" sz="2000" b="1" dirty="0"/>
              <a:t>????????? (NOVO PLAYER DISRUPTIVO)</a:t>
            </a:r>
          </a:p>
          <a:p>
            <a:pPr algn="ctr"/>
            <a:endParaRPr lang="en-US" sz="2000" b="1" dirty="0"/>
          </a:p>
          <a:p>
            <a:pPr algn="ctr"/>
            <a:r>
              <a:rPr lang="en-US" sz="2000" b="1" dirty="0"/>
              <a:t>NÃO MATOU A </a:t>
            </a:r>
            <a:r>
              <a:rPr lang="en-US" sz="2000" b="1" dirty="0">
                <a:solidFill>
                  <a:srgbClr val="FF0000"/>
                </a:solidFill>
              </a:rPr>
              <a:t>INDÚSTRIA DE PLANOS SAÚDE</a:t>
            </a:r>
            <a:endParaRPr lang="en-US" b="1" dirty="0">
              <a:solidFill>
                <a:srgbClr val="FF0000"/>
              </a:solidFill>
            </a:endParaRPr>
          </a:p>
          <a:p>
            <a:pPr algn="ctr"/>
            <a:endParaRPr lang="en-US" b="1" dirty="0"/>
          </a:p>
          <a:p>
            <a:pPr algn="ctr"/>
            <a:r>
              <a:rPr lang="en-US" b="1" dirty="0" err="1"/>
              <a:t>Qual</a:t>
            </a:r>
            <a:r>
              <a:rPr lang="en-US" b="1" dirty="0"/>
              <a:t> </a:t>
            </a:r>
            <a:r>
              <a:rPr lang="en-US" b="1" dirty="0" err="1"/>
              <a:t>afirmativa</a:t>
            </a:r>
            <a:r>
              <a:rPr lang="en-US" b="1" dirty="0"/>
              <a:t> </a:t>
            </a:r>
            <a:r>
              <a:rPr lang="en-US" b="1" dirty="0" err="1"/>
              <a:t>vocês</a:t>
            </a:r>
            <a:r>
              <a:rPr lang="en-US" b="1" dirty="0"/>
              <a:t> </a:t>
            </a:r>
            <a:r>
              <a:rPr lang="en-US" b="1" dirty="0" err="1"/>
              <a:t>escreveriam</a:t>
            </a:r>
            <a:r>
              <a:rPr lang="en-US" b="1" dirty="0"/>
              <a:t> </a:t>
            </a:r>
            <a:r>
              <a:rPr lang="en-US" b="1" dirty="0" err="1"/>
              <a:t>aqui</a:t>
            </a:r>
            <a:r>
              <a:rPr lang="en-US" b="1" dirty="0"/>
              <a:t>?</a:t>
            </a:r>
          </a:p>
          <a:p>
            <a:endParaRPr lang="en-US" dirty="0" err="1"/>
          </a:p>
        </p:txBody>
      </p:sp>
      <p:sp>
        <p:nvSpPr>
          <p:cNvPr id="8" name="Rectangle 7"/>
          <p:cNvSpPr/>
          <p:nvPr/>
        </p:nvSpPr>
        <p:spPr>
          <a:xfrm>
            <a:off x="9022076" y="1550115"/>
            <a:ext cx="6478607" cy="2556518"/>
          </a:xfrm>
          <a:prstGeom prst="rect">
            <a:avLst/>
          </a:prstGeom>
          <a:noFill/>
          <a:ln w="53975">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366345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animBg="1"/>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88952"/>
            <a:ext cx="15034684" cy="1143906"/>
          </a:xfrm>
        </p:spPr>
        <p:txBody>
          <a:bodyPr/>
          <a:lstStyle/>
          <a:p>
            <a:pPr algn="ctr"/>
            <a:r>
              <a:rPr lang="en-US" sz="3600" b="1" dirty="0">
                <a:solidFill>
                  <a:schemeClr val="tx1"/>
                </a:solidFill>
                <a:latin typeface="+mn-lt"/>
              </a:rPr>
              <a:t>Tempos </a:t>
            </a:r>
            <a:r>
              <a:rPr lang="en-US" sz="3600" b="1" dirty="0" err="1">
                <a:solidFill>
                  <a:schemeClr val="tx1"/>
                </a:solidFill>
                <a:latin typeface="+mn-lt"/>
              </a:rPr>
              <a:t>Exponenciais</a:t>
            </a:r>
            <a:r>
              <a:rPr lang="en-US" sz="3600" b="1" dirty="0">
                <a:solidFill>
                  <a:schemeClr val="tx1"/>
                </a:solidFill>
                <a:latin typeface="+mn-lt"/>
              </a:rPr>
              <a:t/>
            </a:r>
            <a:br>
              <a:rPr lang="en-US" sz="3600" b="1" dirty="0">
                <a:solidFill>
                  <a:schemeClr val="tx1"/>
                </a:solidFill>
                <a:latin typeface="+mn-lt"/>
              </a:rPr>
            </a:br>
            <a:r>
              <a:rPr lang="en-US" sz="3600" b="1" dirty="0" err="1">
                <a:solidFill>
                  <a:schemeClr val="tx1"/>
                </a:solidFill>
                <a:latin typeface="+mn-lt"/>
              </a:rPr>
              <a:t>Mundo</a:t>
            </a:r>
            <a:r>
              <a:rPr lang="en-US" sz="3600" b="1" dirty="0">
                <a:solidFill>
                  <a:schemeClr val="tx1"/>
                </a:solidFill>
                <a:latin typeface="+mn-lt"/>
              </a:rPr>
              <a:t> </a:t>
            </a:r>
            <a:r>
              <a:rPr lang="en-US" sz="3600" b="1" dirty="0">
                <a:solidFill>
                  <a:srgbClr val="FF0000"/>
                </a:solidFill>
                <a:latin typeface="+mn-lt"/>
              </a:rPr>
              <a:t>VUCA</a:t>
            </a:r>
            <a:r>
              <a:rPr lang="en-US" sz="3600" b="1" dirty="0">
                <a:solidFill>
                  <a:schemeClr val="tx1"/>
                </a:solidFill>
                <a:latin typeface="+mn-lt"/>
              </a:rPr>
              <a:t> (</a:t>
            </a:r>
            <a:r>
              <a:rPr lang="en-US" sz="3600" b="1" dirty="0" err="1">
                <a:solidFill>
                  <a:schemeClr val="tx1"/>
                </a:solidFill>
                <a:latin typeface="+mn-lt"/>
              </a:rPr>
              <a:t>volátil</a:t>
            </a:r>
            <a:r>
              <a:rPr lang="en-US" sz="3600" b="1" dirty="0">
                <a:solidFill>
                  <a:schemeClr val="tx1"/>
                </a:solidFill>
                <a:latin typeface="+mn-lt"/>
              </a:rPr>
              <a:t>, </a:t>
            </a:r>
            <a:r>
              <a:rPr lang="en-US" sz="3600" b="1" dirty="0" err="1">
                <a:solidFill>
                  <a:schemeClr val="tx1"/>
                </a:solidFill>
                <a:latin typeface="+mn-lt"/>
              </a:rPr>
              <a:t>incerto</a:t>
            </a:r>
            <a:r>
              <a:rPr lang="en-US" sz="3600" b="1" dirty="0">
                <a:solidFill>
                  <a:schemeClr val="tx1"/>
                </a:solidFill>
                <a:latin typeface="+mn-lt"/>
              </a:rPr>
              <a:t>, </a:t>
            </a:r>
            <a:r>
              <a:rPr lang="en-US" sz="3600" b="1" dirty="0" err="1">
                <a:solidFill>
                  <a:schemeClr val="tx1"/>
                </a:solidFill>
                <a:latin typeface="+mn-lt"/>
              </a:rPr>
              <a:t>complexo</a:t>
            </a:r>
            <a:r>
              <a:rPr lang="en-US" sz="3600" b="1" dirty="0">
                <a:solidFill>
                  <a:schemeClr val="tx1"/>
                </a:solidFill>
                <a:latin typeface="+mn-lt"/>
              </a:rPr>
              <a:t> e </a:t>
            </a:r>
            <a:r>
              <a:rPr lang="en-US" sz="3600" b="1" dirty="0" err="1">
                <a:solidFill>
                  <a:schemeClr val="tx1"/>
                </a:solidFill>
                <a:latin typeface="+mn-lt"/>
              </a:rPr>
              <a:t>ambíguo</a:t>
            </a:r>
            <a:r>
              <a:rPr lang="en-US" sz="3600" b="1" dirty="0">
                <a:solidFill>
                  <a:schemeClr val="tx1"/>
                </a:solidFill>
                <a:latin typeface="+mn-lt"/>
              </a:rPr>
              <a:t>)</a:t>
            </a:r>
          </a:p>
        </p:txBody>
      </p:sp>
      <p:sp>
        <p:nvSpPr>
          <p:cNvPr id="4" name="Title 1"/>
          <p:cNvSpPr txBox="1">
            <a:spLocks/>
          </p:cNvSpPr>
          <p:nvPr/>
        </p:nvSpPr>
        <p:spPr>
          <a:xfrm>
            <a:off x="291736" y="2143581"/>
            <a:ext cx="4802778" cy="6255836"/>
          </a:xfrm>
          <a:prstGeom prst="rect">
            <a:avLst/>
          </a:prstGeom>
        </p:spPr>
        <p:txBody>
          <a:bodyPr vert="horz" wrap="square" lIns="0" tIns="0" rIns="0" bIns="0" rtlCol="0" anchor="t" anchorCtr="0">
            <a:noAutofit/>
          </a:bodyPr>
          <a:lst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a:lstStyle>
          <a:p>
            <a:pPr>
              <a:spcAft>
                <a:spcPts val="800"/>
              </a:spcAft>
            </a:pPr>
            <a:r>
              <a:rPr lang="en-US" sz="2800" dirty="0">
                <a:solidFill>
                  <a:srgbClr val="FF0000"/>
                </a:solidFill>
                <a:latin typeface="+mn-lt"/>
              </a:rPr>
              <a:t>Mindset Digital</a:t>
            </a:r>
          </a:p>
          <a:p>
            <a:pPr>
              <a:spcAft>
                <a:spcPts val="800"/>
              </a:spcAft>
            </a:pPr>
            <a:r>
              <a:rPr lang="en-US" sz="2800" dirty="0" err="1">
                <a:latin typeface="+mn-lt"/>
              </a:rPr>
              <a:t>Transição</a:t>
            </a:r>
            <a:r>
              <a:rPr lang="en-US" sz="2800" dirty="0">
                <a:latin typeface="+mn-lt"/>
              </a:rPr>
              <a:t> de </a:t>
            </a:r>
            <a:r>
              <a:rPr lang="en-US" sz="2800" dirty="0" err="1">
                <a:latin typeface="+mn-lt"/>
              </a:rPr>
              <a:t>liderança</a:t>
            </a:r>
            <a:endParaRPr lang="en-US" sz="2800" dirty="0">
              <a:latin typeface="+mn-lt"/>
            </a:endParaRPr>
          </a:p>
          <a:p>
            <a:pPr>
              <a:spcAft>
                <a:spcPts val="800"/>
              </a:spcAft>
            </a:pPr>
            <a:r>
              <a:rPr lang="en-US" sz="2800" dirty="0" err="1">
                <a:solidFill>
                  <a:srgbClr val="FF0000"/>
                </a:solidFill>
                <a:latin typeface="+mn-lt"/>
              </a:rPr>
              <a:t>Novas</a:t>
            </a:r>
            <a:r>
              <a:rPr lang="en-US" sz="2800" dirty="0">
                <a:solidFill>
                  <a:srgbClr val="FF0000"/>
                </a:solidFill>
                <a:latin typeface="+mn-lt"/>
              </a:rPr>
              <a:t> </a:t>
            </a:r>
            <a:r>
              <a:rPr lang="en-US" sz="2800" dirty="0" err="1">
                <a:solidFill>
                  <a:srgbClr val="FF0000"/>
                </a:solidFill>
                <a:latin typeface="+mn-lt"/>
              </a:rPr>
              <a:t>Gerações</a:t>
            </a:r>
            <a:r>
              <a:rPr lang="en-US" sz="2800" dirty="0">
                <a:solidFill>
                  <a:srgbClr val="FF0000"/>
                </a:solidFill>
                <a:latin typeface="+mn-lt"/>
              </a:rPr>
              <a:t> (Y, Z)</a:t>
            </a:r>
          </a:p>
          <a:p>
            <a:pPr>
              <a:spcAft>
                <a:spcPts val="800"/>
              </a:spcAft>
            </a:pPr>
            <a:r>
              <a:rPr lang="en-US" sz="2800" dirty="0" err="1">
                <a:latin typeface="+mn-lt"/>
              </a:rPr>
              <a:t>Transformação</a:t>
            </a:r>
            <a:r>
              <a:rPr lang="en-US" sz="2800" dirty="0">
                <a:latin typeface="+mn-lt"/>
              </a:rPr>
              <a:t> Digital</a:t>
            </a:r>
          </a:p>
          <a:p>
            <a:pPr>
              <a:spcAft>
                <a:spcPts val="800"/>
              </a:spcAft>
            </a:pPr>
            <a:r>
              <a:rPr lang="en-US" sz="2800" dirty="0" err="1">
                <a:latin typeface="+mn-lt"/>
              </a:rPr>
              <a:t>Indústria</a:t>
            </a:r>
            <a:r>
              <a:rPr lang="en-US" sz="2800" dirty="0">
                <a:latin typeface="+mn-lt"/>
              </a:rPr>
              <a:t> 4.0</a:t>
            </a:r>
          </a:p>
          <a:p>
            <a:pPr>
              <a:spcAft>
                <a:spcPts val="800"/>
              </a:spcAft>
            </a:pPr>
            <a:r>
              <a:rPr lang="en-US" sz="2800" dirty="0">
                <a:latin typeface="+mn-lt"/>
              </a:rPr>
              <a:t>Novo </a:t>
            </a:r>
            <a:r>
              <a:rPr lang="en-US" sz="2800" dirty="0" err="1">
                <a:latin typeface="+mn-lt"/>
              </a:rPr>
              <a:t>consumidor</a:t>
            </a:r>
            <a:endParaRPr lang="en-US" sz="2800" dirty="0">
              <a:latin typeface="+mn-lt"/>
            </a:endParaRPr>
          </a:p>
          <a:p>
            <a:pPr>
              <a:spcAft>
                <a:spcPts val="800"/>
              </a:spcAft>
            </a:pPr>
            <a:r>
              <a:rPr lang="en-US" sz="2800" dirty="0" err="1">
                <a:latin typeface="+mn-lt"/>
              </a:rPr>
              <a:t>Diversidade</a:t>
            </a:r>
            <a:endParaRPr lang="en-US" sz="2800" dirty="0">
              <a:latin typeface="+mn-lt"/>
            </a:endParaRPr>
          </a:p>
          <a:p>
            <a:pPr>
              <a:spcAft>
                <a:spcPts val="800"/>
              </a:spcAft>
            </a:pPr>
            <a:r>
              <a:rPr lang="en-US" sz="2800" dirty="0" err="1">
                <a:latin typeface="+mn-lt"/>
              </a:rPr>
              <a:t>Propósito</a:t>
            </a:r>
            <a:endParaRPr lang="en-US" sz="2800" dirty="0">
              <a:latin typeface="+mn-lt"/>
            </a:endParaRPr>
          </a:p>
          <a:p>
            <a:pPr>
              <a:spcAft>
                <a:spcPts val="800"/>
              </a:spcAft>
            </a:pPr>
            <a:r>
              <a:rPr lang="en-US" sz="2800" dirty="0" err="1">
                <a:latin typeface="+mn-lt"/>
              </a:rPr>
              <a:t>Mundo</a:t>
            </a:r>
            <a:r>
              <a:rPr lang="en-US" sz="2800" dirty="0">
                <a:latin typeface="+mn-lt"/>
              </a:rPr>
              <a:t> Plano, </a:t>
            </a:r>
            <a:r>
              <a:rPr lang="en-US" sz="2800" dirty="0" err="1">
                <a:latin typeface="+mn-lt"/>
              </a:rPr>
              <a:t>Quente</a:t>
            </a:r>
            <a:r>
              <a:rPr lang="en-US" sz="2800" dirty="0">
                <a:latin typeface="+mn-lt"/>
              </a:rPr>
              <a:t>, </a:t>
            </a:r>
            <a:r>
              <a:rPr lang="en-US" sz="2800" dirty="0" err="1">
                <a:latin typeface="+mn-lt"/>
              </a:rPr>
              <a:t>Lotado</a:t>
            </a:r>
            <a:endParaRPr lang="en-US" sz="2800" dirty="0">
              <a:latin typeface="+mn-lt"/>
            </a:endParaRPr>
          </a:p>
          <a:p>
            <a:pPr>
              <a:spcAft>
                <a:spcPts val="800"/>
              </a:spcAft>
            </a:pPr>
            <a:r>
              <a:rPr lang="en-US" sz="2800" dirty="0" err="1">
                <a:latin typeface="+mn-lt"/>
              </a:rPr>
              <a:t>Ser</a:t>
            </a:r>
            <a:r>
              <a:rPr lang="en-US" sz="2800" dirty="0">
                <a:latin typeface="+mn-lt"/>
              </a:rPr>
              <a:t> </a:t>
            </a:r>
            <a:r>
              <a:rPr lang="en-US" sz="2800" dirty="0" err="1">
                <a:latin typeface="+mn-lt"/>
              </a:rPr>
              <a:t>Antifragil</a:t>
            </a:r>
            <a:endParaRPr lang="en-US" sz="2800" dirty="0">
              <a:latin typeface="+mn-lt"/>
            </a:endParaRPr>
          </a:p>
          <a:p>
            <a:pPr>
              <a:spcAft>
                <a:spcPts val="800"/>
              </a:spcAft>
            </a:pPr>
            <a:r>
              <a:rPr lang="en-US" sz="2800" dirty="0" err="1">
                <a:latin typeface="+mn-lt"/>
              </a:rPr>
              <a:t>Disrupção</a:t>
            </a:r>
            <a:endParaRPr lang="en-US" sz="2800" dirty="0">
              <a:latin typeface="+mn-lt"/>
            </a:endParaRPr>
          </a:p>
          <a:p>
            <a:pPr>
              <a:spcAft>
                <a:spcPts val="800"/>
              </a:spcAft>
            </a:pPr>
            <a:r>
              <a:rPr lang="en-US" sz="2800" dirty="0">
                <a:latin typeface="+mn-lt"/>
              </a:rPr>
              <a:t>Era dos Makers</a:t>
            </a:r>
          </a:p>
          <a:p>
            <a:pPr>
              <a:spcAft>
                <a:spcPts val="800"/>
              </a:spcAft>
            </a:pPr>
            <a:r>
              <a:rPr lang="en-US" sz="2800" dirty="0" err="1">
                <a:latin typeface="+mn-lt"/>
              </a:rPr>
              <a:t>Impressoras</a:t>
            </a:r>
            <a:r>
              <a:rPr lang="en-US" sz="2800" dirty="0">
                <a:latin typeface="+mn-lt"/>
              </a:rPr>
              <a:t> 4D</a:t>
            </a:r>
          </a:p>
          <a:p>
            <a:pPr>
              <a:spcAft>
                <a:spcPts val="800"/>
              </a:spcAft>
            </a:pPr>
            <a:endParaRPr lang="en-US" sz="2800" dirty="0">
              <a:latin typeface="+mn-lt"/>
            </a:endParaRPr>
          </a:p>
        </p:txBody>
      </p:sp>
      <p:sp>
        <p:nvSpPr>
          <p:cNvPr id="5" name="Title 1"/>
          <p:cNvSpPr txBox="1">
            <a:spLocks/>
          </p:cNvSpPr>
          <p:nvPr/>
        </p:nvSpPr>
        <p:spPr>
          <a:xfrm>
            <a:off x="5630108" y="2126162"/>
            <a:ext cx="4476207" cy="6255836"/>
          </a:xfrm>
          <a:prstGeom prst="rect">
            <a:avLst/>
          </a:prstGeom>
        </p:spPr>
        <p:txBody>
          <a:bodyPr vert="horz" wrap="square" lIns="0" tIns="0" rIns="0" bIns="0" rtlCol="0" anchor="t" anchorCtr="0">
            <a:noAutofit/>
          </a:bodyPr>
          <a:lst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a:lstStyle>
          <a:p>
            <a:pPr>
              <a:spcAft>
                <a:spcPts val="800"/>
              </a:spcAft>
            </a:pPr>
            <a:r>
              <a:rPr lang="en-US" sz="2800" dirty="0" err="1">
                <a:latin typeface="+mn-lt"/>
              </a:rPr>
              <a:t>Colonizadores</a:t>
            </a:r>
            <a:r>
              <a:rPr lang="en-US" sz="2800" dirty="0">
                <a:latin typeface="+mn-lt"/>
              </a:rPr>
              <a:t> do </a:t>
            </a:r>
            <a:r>
              <a:rPr lang="en-US" sz="2800" dirty="0" err="1">
                <a:latin typeface="+mn-lt"/>
              </a:rPr>
              <a:t>espaço</a:t>
            </a:r>
            <a:endParaRPr lang="en-US" sz="2800" dirty="0">
              <a:latin typeface="+mn-lt"/>
            </a:endParaRPr>
          </a:p>
          <a:p>
            <a:pPr>
              <a:spcAft>
                <a:spcPts val="800"/>
              </a:spcAft>
            </a:pPr>
            <a:r>
              <a:rPr lang="en-US" sz="2800" dirty="0" err="1">
                <a:latin typeface="+mn-lt"/>
              </a:rPr>
              <a:t>Carros</a:t>
            </a:r>
            <a:r>
              <a:rPr lang="en-US" sz="2800" dirty="0">
                <a:latin typeface="+mn-lt"/>
              </a:rPr>
              <a:t> </a:t>
            </a:r>
            <a:r>
              <a:rPr lang="en-US" sz="2800" dirty="0" err="1">
                <a:latin typeface="+mn-lt"/>
              </a:rPr>
              <a:t>autônomos</a:t>
            </a:r>
            <a:endParaRPr lang="en-US" sz="2800" dirty="0">
              <a:latin typeface="+mn-lt"/>
            </a:endParaRPr>
          </a:p>
          <a:p>
            <a:pPr>
              <a:spcAft>
                <a:spcPts val="800"/>
              </a:spcAft>
            </a:pPr>
            <a:r>
              <a:rPr lang="en-US" sz="2800" dirty="0" err="1">
                <a:solidFill>
                  <a:srgbClr val="FF0000"/>
                </a:solidFill>
                <a:latin typeface="+mn-lt"/>
              </a:rPr>
              <a:t>Homem</a:t>
            </a:r>
            <a:r>
              <a:rPr lang="en-US" sz="2800" dirty="0">
                <a:solidFill>
                  <a:srgbClr val="FF0000"/>
                </a:solidFill>
                <a:latin typeface="+mn-lt"/>
              </a:rPr>
              <a:t>  “</a:t>
            </a:r>
            <a:r>
              <a:rPr lang="en-US" sz="2800" dirty="0" err="1">
                <a:solidFill>
                  <a:srgbClr val="FF0000"/>
                </a:solidFill>
                <a:latin typeface="+mn-lt"/>
              </a:rPr>
              <a:t>Fisital</a:t>
            </a:r>
            <a:r>
              <a:rPr lang="en-US" sz="2800" dirty="0">
                <a:solidFill>
                  <a:srgbClr val="FF0000"/>
                </a:solidFill>
                <a:latin typeface="+mn-lt"/>
              </a:rPr>
              <a:t>”</a:t>
            </a:r>
          </a:p>
          <a:p>
            <a:pPr>
              <a:spcAft>
                <a:spcPts val="800"/>
              </a:spcAft>
            </a:pPr>
            <a:r>
              <a:rPr lang="en-US" sz="2800" dirty="0" err="1">
                <a:latin typeface="+mn-lt"/>
              </a:rPr>
              <a:t>Energias</a:t>
            </a:r>
            <a:r>
              <a:rPr lang="en-US" sz="2800" dirty="0">
                <a:latin typeface="+mn-lt"/>
              </a:rPr>
              <a:t> </a:t>
            </a:r>
            <a:r>
              <a:rPr lang="en-US" sz="2800" dirty="0" err="1">
                <a:latin typeface="+mn-lt"/>
              </a:rPr>
              <a:t>verdes</a:t>
            </a:r>
            <a:endParaRPr lang="en-US" sz="2800" dirty="0">
              <a:latin typeface="+mn-lt"/>
            </a:endParaRPr>
          </a:p>
          <a:p>
            <a:pPr>
              <a:spcAft>
                <a:spcPts val="800"/>
              </a:spcAft>
            </a:pPr>
            <a:r>
              <a:rPr lang="en-US" sz="2800" dirty="0">
                <a:latin typeface="+mn-lt"/>
              </a:rPr>
              <a:t>DNA </a:t>
            </a:r>
            <a:r>
              <a:rPr lang="en-US" sz="2800" dirty="0" err="1">
                <a:latin typeface="+mn-lt"/>
              </a:rPr>
              <a:t>perfeito</a:t>
            </a:r>
            <a:endParaRPr lang="en-US" sz="2800" dirty="0">
              <a:latin typeface="+mn-lt"/>
            </a:endParaRPr>
          </a:p>
          <a:p>
            <a:pPr>
              <a:spcAft>
                <a:spcPts val="800"/>
              </a:spcAft>
            </a:pPr>
            <a:r>
              <a:rPr lang="en-US" sz="2800" dirty="0" err="1">
                <a:latin typeface="+mn-lt"/>
              </a:rPr>
              <a:t>Robôs</a:t>
            </a:r>
            <a:r>
              <a:rPr lang="en-US" sz="2800" dirty="0">
                <a:latin typeface="+mn-lt"/>
              </a:rPr>
              <a:t>, </a:t>
            </a:r>
            <a:r>
              <a:rPr lang="en-US" sz="2800" dirty="0" err="1">
                <a:latin typeface="+mn-lt"/>
              </a:rPr>
              <a:t>chatbots</a:t>
            </a:r>
            <a:endParaRPr lang="en-US" sz="2800" dirty="0">
              <a:latin typeface="+mn-lt"/>
            </a:endParaRPr>
          </a:p>
          <a:p>
            <a:pPr>
              <a:spcAft>
                <a:spcPts val="800"/>
              </a:spcAft>
            </a:pPr>
            <a:r>
              <a:rPr lang="en-US" sz="2800" dirty="0">
                <a:solidFill>
                  <a:srgbClr val="FF0000"/>
                </a:solidFill>
                <a:latin typeface="+mn-lt"/>
              </a:rPr>
              <a:t>Cloud, </a:t>
            </a:r>
            <a:r>
              <a:rPr lang="en-US" sz="2800" dirty="0" err="1">
                <a:solidFill>
                  <a:srgbClr val="FF0000"/>
                </a:solidFill>
                <a:latin typeface="+mn-lt"/>
              </a:rPr>
              <a:t>IoT</a:t>
            </a:r>
            <a:endParaRPr lang="en-US" sz="2800" dirty="0">
              <a:solidFill>
                <a:srgbClr val="FF0000"/>
              </a:solidFill>
              <a:latin typeface="+mn-lt"/>
            </a:endParaRPr>
          </a:p>
          <a:p>
            <a:pPr>
              <a:spcAft>
                <a:spcPts val="800"/>
              </a:spcAft>
            </a:pPr>
            <a:r>
              <a:rPr lang="en-US" sz="2800" dirty="0" err="1">
                <a:latin typeface="+mn-lt"/>
              </a:rPr>
              <a:t>Inteligência</a:t>
            </a:r>
            <a:r>
              <a:rPr lang="en-US" sz="2800" dirty="0">
                <a:latin typeface="+mn-lt"/>
              </a:rPr>
              <a:t> </a:t>
            </a:r>
            <a:r>
              <a:rPr lang="en-US" sz="2800" dirty="0" err="1">
                <a:latin typeface="+mn-lt"/>
              </a:rPr>
              <a:t>coletiva</a:t>
            </a:r>
            <a:endParaRPr lang="en-US" sz="2800" dirty="0">
              <a:latin typeface="+mn-lt"/>
            </a:endParaRPr>
          </a:p>
          <a:p>
            <a:pPr>
              <a:spcAft>
                <a:spcPts val="800"/>
              </a:spcAft>
            </a:pPr>
            <a:r>
              <a:rPr lang="en-US" sz="2800" dirty="0">
                <a:latin typeface="+mn-lt"/>
              </a:rPr>
              <a:t>Machine to Machine M2M</a:t>
            </a:r>
          </a:p>
          <a:p>
            <a:pPr>
              <a:spcAft>
                <a:spcPts val="800"/>
              </a:spcAft>
            </a:pPr>
            <a:r>
              <a:rPr lang="en-US" sz="2800" dirty="0">
                <a:latin typeface="+mn-lt"/>
              </a:rPr>
              <a:t>Startups</a:t>
            </a:r>
          </a:p>
          <a:p>
            <a:pPr>
              <a:spcAft>
                <a:spcPts val="800"/>
              </a:spcAft>
            </a:pPr>
            <a:r>
              <a:rPr lang="en-US" sz="2800" dirty="0">
                <a:latin typeface="+mn-lt"/>
              </a:rPr>
              <a:t>Sharing Economy</a:t>
            </a:r>
          </a:p>
          <a:p>
            <a:pPr>
              <a:spcAft>
                <a:spcPts val="800"/>
              </a:spcAft>
            </a:pPr>
            <a:r>
              <a:rPr lang="en-US" sz="2800" dirty="0">
                <a:latin typeface="+mn-lt"/>
              </a:rPr>
              <a:t>Drones </a:t>
            </a:r>
          </a:p>
          <a:p>
            <a:pPr>
              <a:spcAft>
                <a:spcPts val="800"/>
              </a:spcAft>
            </a:pPr>
            <a:r>
              <a:rPr lang="en-US" sz="2800" dirty="0">
                <a:latin typeface="+mn-lt"/>
              </a:rPr>
              <a:t>IA, Machine Learning</a:t>
            </a:r>
          </a:p>
        </p:txBody>
      </p:sp>
      <p:sp>
        <p:nvSpPr>
          <p:cNvPr id="6" name="Title 1"/>
          <p:cNvSpPr txBox="1">
            <a:spLocks/>
          </p:cNvSpPr>
          <p:nvPr/>
        </p:nvSpPr>
        <p:spPr>
          <a:xfrm>
            <a:off x="10994597" y="2134869"/>
            <a:ext cx="4476207" cy="6255836"/>
          </a:xfrm>
          <a:prstGeom prst="rect">
            <a:avLst/>
          </a:prstGeom>
        </p:spPr>
        <p:txBody>
          <a:bodyPr vert="horz" wrap="square" lIns="0" tIns="0" rIns="0" bIns="0" rtlCol="0" anchor="t" anchorCtr="0">
            <a:noAutofit/>
          </a:bodyPr>
          <a:lst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a:lstStyle>
          <a:p>
            <a:pPr>
              <a:spcAft>
                <a:spcPts val="800"/>
              </a:spcAft>
            </a:pPr>
            <a:r>
              <a:rPr lang="en-US" sz="2800" dirty="0">
                <a:latin typeface="+mn-lt"/>
              </a:rPr>
              <a:t>Bio-tech</a:t>
            </a:r>
          </a:p>
          <a:p>
            <a:pPr>
              <a:spcAft>
                <a:spcPts val="800"/>
              </a:spcAft>
            </a:pPr>
            <a:r>
              <a:rPr lang="en-US" sz="2800" dirty="0">
                <a:latin typeface="+mn-lt"/>
              </a:rPr>
              <a:t>Nano-tech</a:t>
            </a:r>
          </a:p>
          <a:p>
            <a:pPr>
              <a:spcAft>
                <a:spcPts val="800"/>
              </a:spcAft>
            </a:pPr>
            <a:r>
              <a:rPr lang="en-US" sz="2800" dirty="0">
                <a:latin typeface="+mn-lt"/>
              </a:rPr>
              <a:t>Neuro-tech</a:t>
            </a:r>
          </a:p>
          <a:p>
            <a:pPr>
              <a:spcAft>
                <a:spcPts val="800"/>
              </a:spcAft>
            </a:pPr>
            <a:r>
              <a:rPr lang="en-US" sz="2800" dirty="0" err="1">
                <a:latin typeface="+mn-lt"/>
              </a:rPr>
              <a:t>Sustentabilidade</a:t>
            </a:r>
            <a:endParaRPr lang="en-US" sz="2800" dirty="0">
              <a:latin typeface="+mn-lt"/>
            </a:endParaRPr>
          </a:p>
          <a:p>
            <a:pPr>
              <a:spcAft>
                <a:spcPts val="800"/>
              </a:spcAft>
            </a:pPr>
            <a:r>
              <a:rPr lang="en-US" sz="2800" dirty="0" err="1">
                <a:latin typeface="+mn-lt"/>
              </a:rPr>
              <a:t>Aceleração</a:t>
            </a:r>
            <a:r>
              <a:rPr lang="en-US" sz="2800" dirty="0">
                <a:latin typeface="+mn-lt"/>
              </a:rPr>
              <a:t> dos bits</a:t>
            </a:r>
          </a:p>
          <a:p>
            <a:pPr>
              <a:spcAft>
                <a:spcPts val="800"/>
              </a:spcAft>
            </a:pPr>
            <a:r>
              <a:rPr lang="en-US" sz="2800" dirty="0">
                <a:latin typeface="+mn-lt"/>
              </a:rPr>
              <a:t>Big Data, Data Lake</a:t>
            </a:r>
          </a:p>
          <a:p>
            <a:pPr>
              <a:spcAft>
                <a:spcPts val="800"/>
              </a:spcAft>
            </a:pPr>
            <a:r>
              <a:rPr lang="en-US" sz="2800" dirty="0" err="1">
                <a:solidFill>
                  <a:srgbClr val="FF0000"/>
                </a:solidFill>
                <a:latin typeface="+mn-lt"/>
              </a:rPr>
              <a:t>Destruição</a:t>
            </a:r>
            <a:r>
              <a:rPr lang="en-US" sz="2800" dirty="0">
                <a:solidFill>
                  <a:srgbClr val="FF0000"/>
                </a:solidFill>
                <a:latin typeface="+mn-lt"/>
              </a:rPr>
              <a:t> </a:t>
            </a:r>
            <a:r>
              <a:rPr lang="en-US" sz="2800" dirty="0" err="1">
                <a:solidFill>
                  <a:srgbClr val="FF0000"/>
                </a:solidFill>
                <a:latin typeface="+mn-lt"/>
              </a:rPr>
              <a:t>Criativa</a:t>
            </a:r>
            <a:endParaRPr lang="en-US" sz="2800" dirty="0">
              <a:solidFill>
                <a:srgbClr val="FF0000"/>
              </a:solidFill>
              <a:latin typeface="+mn-lt"/>
            </a:endParaRPr>
          </a:p>
          <a:p>
            <a:pPr>
              <a:spcAft>
                <a:spcPts val="800"/>
              </a:spcAft>
            </a:pPr>
            <a:r>
              <a:rPr lang="en-US" sz="2800" dirty="0" err="1">
                <a:latin typeface="+mn-lt"/>
              </a:rPr>
              <a:t>Blockchain</a:t>
            </a:r>
            <a:endParaRPr lang="en-US" sz="2800" dirty="0">
              <a:latin typeface="+mn-lt"/>
            </a:endParaRPr>
          </a:p>
          <a:p>
            <a:pPr>
              <a:spcAft>
                <a:spcPts val="800"/>
              </a:spcAft>
            </a:pPr>
            <a:r>
              <a:rPr lang="en-US" sz="2800" dirty="0" err="1">
                <a:latin typeface="+mn-lt"/>
              </a:rPr>
              <a:t>Hackaton</a:t>
            </a:r>
            <a:endParaRPr lang="en-US" sz="2800" dirty="0">
              <a:latin typeface="+mn-lt"/>
            </a:endParaRPr>
          </a:p>
          <a:p>
            <a:pPr>
              <a:spcAft>
                <a:spcPts val="800"/>
              </a:spcAft>
            </a:pPr>
            <a:r>
              <a:rPr lang="en-US" sz="2800" dirty="0">
                <a:latin typeface="+mn-lt"/>
              </a:rPr>
              <a:t>Co-</a:t>
            </a:r>
            <a:r>
              <a:rPr lang="en-US" sz="2800" dirty="0" err="1">
                <a:latin typeface="+mn-lt"/>
              </a:rPr>
              <a:t>criação</a:t>
            </a:r>
            <a:endParaRPr lang="en-US" sz="2800" dirty="0">
              <a:latin typeface="+mn-lt"/>
            </a:endParaRPr>
          </a:p>
          <a:p>
            <a:pPr>
              <a:spcAft>
                <a:spcPts val="800"/>
              </a:spcAft>
            </a:pPr>
            <a:r>
              <a:rPr lang="en-US" sz="2800" dirty="0" err="1">
                <a:latin typeface="+mn-lt"/>
              </a:rPr>
              <a:t>Economia</a:t>
            </a:r>
            <a:r>
              <a:rPr lang="en-US" sz="2800" dirty="0">
                <a:latin typeface="+mn-lt"/>
              </a:rPr>
              <a:t> circular / </a:t>
            </a:r>
            <a:r>
              <a:rPr lang="en-US" sz="2800" dirty="0" err="1">
                <a:latin typeface="+mn-lt"/>
              </a:rPr>
              <a:t>solidária</a:t>
            </a:r>
            <a:endParaRPr lang="en-US" sz="2800" dirty="0">
              <a:latin typeface="+mn-lt"/>
            </a:endParaRPr>
          </a:p>
          <a:p>
            <a:pPr>
              <a:spcAft>
                <a:spcPts val="800"/>
              </a:spcAft>
            </a:pPr>
            <a:r>
              <a:rPr lang="en-US" sz="2800" dirty="0" err="1">
                <a:latin typeface="+mn-lt"/>
              </a:rPr>
              <a:t>Educação</a:t>
            </a:r>
            <a:r>
              <a:rPr lang="en-US" sz="2800" dirty="0">
                <a:latin typeface="+mn-lt"/>
              </a:rPr>
              <a:t> de alto </a:t>
            </a:r>
            <a:r>
              <a:rPr lang="en-US" sz="2800" dirty="0" err="1">
                <a:latin typeface="+mn-lt"/>
              </a:rPr>
              <a:t>impacto</a:t>
            </a:r>
            <a:endParaRPr lang="en-US" sz="2800" dirty="0">
              <a:latin typeface="+mn-lt"/>
            </a:endParaRPr>
          </a:p>
          <a:p>
            <a:pPr>
              <a:spcAft>
                <a:spcPts val="800"/>
              </a:spcAft>
            </a:pPr>
            <a:r>
              <a:rPr lang="en-US" sz="2800" dirty="0">
                <a:solidFill>
                  <a:srgbClr val="FF0000"/>
                </a:solidFill>
                <a:latin typeface="+mn-lt"/>
              </a:rPr>
              <a:t>Lean Thinking</a:t>
            </a:r>
          </a:p>
        </p:txBody>
      </p:sp>
    </p:spTree>
    <p:extLst>
      <p:ext uri="{BB962C8B-B14F-4D97-AF65-F5344CB8AC3E}">
        <p14:creationId xmlns:p14="http://schemas.microsoft.com/office/powerpoint/2010/main" val="257764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499584" y="582249"/>
            <a:ext cx="6588015" cy="6495148"/>
            <a:chOff x="8499584" y="582249"/>
            <a:chExt cx="6588015" cy="6495148"/>
          </a:xfrm>
        </p:grpSpPr>
        <p:sp>
          <p:nvSpPr>
            <p:cNvPr id="4" name="Rectangle 3"/>
            <p:cNvSpPr/>
            <p:nvPr/>
          </p:nvSpPr>
          <p:spPr>
            <a:xfrm>
              <a:off x="8499584" y="3753410"/>
              <a:ext cx="6588015" cy="3323987"/>
            </a:xfrm>
            <a:prstGeom prst="rect">
              <a:avLst/>
            </a:prstGeom>
          </p:spPr>
          <p:txBody>
            <a:bodyPr wrap="square">
              <a:spAutoFit/>
            </a:bodyPr>
            <a:lstStyle/>
            <a:p>
              <a:pPr algn="just">
                <a:lnSpc>
                  <a:spcPct val="150000"/>
                </a:lnSpc>
              </a:pPr>
              <a:r>
                <a:rPr lang="pt-BR" sz="2800" b="1" dirty="0">
                  <a:solidFill>
                    <a:srgbClr val="FF0000"/>
                  </a:solidFill>
                  <a:latin typeface="Gartner sans"/>
                </a:rPr>
                <a:t>Transformação digital</a:t>
              </a:r>
              <a:r>
                <a:rPr lang="pt-BR" sz="2800" dirty="0">
                  <a:solidFill>
                    <a:srgbClr val="FF0000"/>
                  </a:solidFill>
                  <a:latin typeface="Gartner sans"/>
                </a:rPr>
                <a:t> </a:t>
              </a:r>
              <a:r>
                <a:rPr lang="pt-BR" sz="2800" dirty="0">
                  <a:solidFill>
                    <a:srgbClr val="424242"/>
                  </a:solidFill>
                  <a:latin typeface="Gartner sans"/>
                </a:rPr>
                <a:t>é o processo de explorar as mais recentes tecnologias e práticas digitais para </a:t>
              </a:r>
              <a:r>
                <a:rPr lang="pt-BR" sz="2800" u="sng" dirty="0">
                  <a:solidFill>
                    <a:srgbClr val="424242"/>
                  </a:solidFill>
                  <a:latin typeface="Gartner sans"/>
                </a:rPr>
                <a:t>criar um novo modelo de negócios digital robusto, com alta inteligência e efetividade</a:t>
              </a:r>
              <a:endParaRPr lang="pt-BR" sz="2800" b="0" i="0" u="sng" dirty="0">
                <a:solidFill>
                  <a:srgbClr val="424242"/>
                </a:solidFill>
                <a:effectLst/>
                <a:latin typeface="Gartner sans"/>
              </a:endParaRPr>
            </a:p>
          </p:txBody>
        </p:sp>
        <p:pic>
          <p:nvPicPr>
            <p:cNvPr id="1026" name="Picture 2" descr="Image result for TRANSFORMAÃÃO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102" y="582249"/>
              <a:ext cx="4950977" cy="24788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994937" y="788142"/>
            <a:ext cx="6265852" cy="6775253"/>
            <a:chOff x="994937" y="788142"/>
            <a:chExt cx="6265852" cy="6775253"/>
          </a:xfrm>
        </p:grpSpPr>
        <p:sp>
          <p:nvSpPr>
            <p:cNvPr id="3" name="Rectangle 2"/>
            <p:cNvSpPr/>
            <p:nvPr/>
          </p:nvSpPr>
          <p:spPr>
            <a:xfrm>
              <a:off x="1293223" y="788142"/>
              <a:ext cx="5669280" cy="2597827"/>
            </a:xfrm>
            <a:prstGeom prst="rect">
              <a:avLst/>
            </a:prstGeom>
          </p:spPr>
          <p:txBody>
            <a:bodyPr wrap="square">
              <a:spAutoFit/>
            </a:bodyPr>
            <a:lstStyle/>
            <a:p>
              <a:pPr algn="just">
                <a:lnSpc>
                  <a:spcPct val="150000"/>
                </a:lnSpc>
              </a:pPr>
              <a:r>
                <a:rPr lang="pt-BR" sz="2800" b="1" dirty="0">
                  <a:solidFill>
                    <a:srgbClr val="424242"/>
                  </a:solidFill>
                  <a:latin typeface="Gartner sans"/>
                </a:rPr>
                <a:t>Otimização digital</a:t>
              </a:r>
              <a:r>
                <a:rPr lang="pt-BR" sz="2800" dirty="0">
                  <a:solidFill>
                    <a:srgbClr val="424242"/>
                  </a:solidFill>
                  <a:latin typeface="Gartner sans"/>
                </a:rPr>
                <a:t> é o uso da tecnologia digital para melhorar os processos operacionais e os modelos de negócios existentes</a:t>
              </a:r>
              <a:endParaRPr lang="pt-BR" sz="2800" b="0" i="0" dirty="0">
                <a:solidFill>
                  <a:srgbClr val="424242"/>
                </a:solidFill>
                <a:effectLst/>
                <a:latin typeface="Gartner sans"/>
              </a:endParaRPr>
            </a:p>
          </p:txBody>
        </p:sp>
        <p:pic>
          <p:nvPicPr>
            <p:cNvPr id="1028" name="Picture 4" descr="Image result for OTIMIZACAO DIG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937" y="4552530"/>
              <a:ext cx="6265852" cy="30108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270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47094" y="1178641"/>
            <a:ext cx="4986361" cy="1428044"/>
            <a:chOff x="3069" y="0"/>
            <a:chExt cx="3739771" cy="1071033"/>
          </a:xfrm>
        </p:grpSpPr>
        <p:sp>
          <p:nvSpPr>
            <p:cNvPr id="4" name="Chevron 3"/>
            <p:cNvSpPr/>
            <p:nvPr/>
          </p:nvSpPr>
          <p:spPr>
            <a:xfrm>
              <a:off x="3069" y="0"/>
              <a:ext cx="3739771" cy="1071033"/>
            </a:xfrm>
            <a:prstGeom prst="chevron">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5" name="Chevron 4"/>
            <p:cNvSpPr/>
            <p:nvPr/>
          </p:nvSpPr>
          <p:spPr>
            <a:xfrm>
              <a:off x="538586" y="0"/>
              <a:ext cx="2668738" cy="1071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56896" rIns="56896" bIns="56896" numCol="1" spcCol="1270" anchor="ctr" anchorCtr="0">
              <a:noAutofit/>
            </a:bodyPr>
            <a:lstStyle/>
            <a:p>
              <a:pPr algn="ctr" defTabSz="1896486">
                <a:lnSpc>
                  <a:spcPct val="90000"/>
                </a:lnSpc>
                <a:spcBef>
                  <a:spcPct val="0"/>
                </a:spcBef>
                <a:spcAft>
                  <a:spcPct val="35000"/>
                </a:spcAft>
              </a:pPr>
              <a:r>
                <a:rPr lang="pt-BR" sz="3600" dirty="0" err="1"/>
                <a:t>Digitização</a:t>
              </a:r>
              <a:r>
                <a:rPr lang="pt-BR" sz="3600" dirty="0"/>
                <a:t> </a:t>
              </a:r>
            </a:p>
          </p:txBody>
        </p:sp>
      </p:grpSp>
      <p:grpSp>
        <p:nvGrpSpPr>
          <p:cNvPr id="6" name="Group 5"/>
          <p:cNvGrpSpPr/>
          <p:nvPr/>
        </p:nvGrpSpPr>
        <p:grpSpPr>
          <a:xfrm>
            <a:off x="5634821" y="1178641"/>
            <a:ext cx="4986361" cy="1428044"/>
            <a:chOff x="3368864" y="0"/>
            <a:chExt cx="3739771" cy="1071033"/>
          </a:xfrm>
        </p:grpSpPr>
        <p:sp>
          <p:nvSpPr>
            <p:cNvPr id="7" name="Chevron 6"/>
            <p:cNvSpPr/>
            <p:nvPr/>
          </p:nvSpPr>
          <p:spPr>
            <a:xfrm>
              <a:off x="3368864" y="0"/>
              <a:ext cx="3739771" cy="1071033"/>
            </a:xfrm>
            <a:prstGeom prst="chevron">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8" name="Chevron 6"/>
            <p:cNvSpPr/>
            <p:nvPr/>
          </p:nvSpPr>
          <p:spPr>
            <a:xfrm>
              <a:off x="3904381" y="0"/>
              <a:ext cx="2668738" cy="1071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56896" rIns="56896" bIns="56896" numCol="1" spcCol="1270" anchor="ctr" anchorCtr="0">
              <a:noAutofit/>
            </a:bodyPr>
            <a:lstStyle/>
            <a:p>
              <a:pPr algn="ctr" defTabSz="1896486">
                <a:lnSpc>
                  <a:spcPct val="90000"/>
                </a:lnSpc>
                <a:spcBef>
                  <a:spcPct val="0"/>
                </a:spcBef>
                <a:spcAft>
                  <a:spcPct val="35000"/>
                </a:spcAft>
              </a:pPr>
              <a:r>
                <a:rPr lang="pt-BR" sz="3600" dirty="0"/>
                <a:t>Digitalização </a:t>
              </a:r>
            </a:p>
          </p:txBody>
        </p:sp>
      </p:grpSp>
      <p:grpSp>
        <p:nvGrpSpPr>
          <p:cNvPr id="9" name="Group 8"/>
          <p:cNvGrpSpPr/>
          <p:nvPr/>
        </p:nvGrpSpPr>
        <p:grpSpPr>
          <a:xfrm>
            <a:off x="10122546" y="1178641"/>
            <a:ext cx="4986361" cy="1428044"/>
            <a:chOff x="6734658" y="0"/>
            <a:chExt cx="3739771" cy="1071033"/>
          </a:xfrm>
        </p:grpSpPr>
        <p:sp>
          <p:nvSpPr>
            <p:cNvPr id="10" name="Chevron 9"/>
            <p:cNvSpPr/>
            <p:nvPr/>
          </p:nvSpPr>
          <p:spPr>
            <a:xfrm>
              <a:off x="6734658" y="0"/>
              <a:ext cx="3739771" cy="1071033"/>
            </a:xfrm>
            <a:prstGeom prst="chevron">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1" name="Chevron 8"/>
            <p:cNvSpPr/>
            <p:nvPr/>
          </p:nvSpPr>
          <p:spPr>
            <a:xfrm>
              <a:off x="7270175" y="0"/>
              <a:ext cx="2668738" cy="10710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56896" rIns="56896" bIns="56896" numCol="1" spcCol="1270" anchor="ctr" anchorCtr="0">
              <a:noAutofit/>
            </a:bodyPr>
            <a:lstStyle/>
            <a:p>
              <a:pPr algn="ctr" defTabSz="1896486">
                <a:lnSpc>
                  <a:spcPct val="90000"/>
                </a:lnSpc>
                <a:spcBef>
                  <a:spcPct val="0"/>
                </a:spcBef>
                <a:spcAft>
                  <a:spcPct val="35000"/>
                </a:spcAft>
              </a:pPr>
              <a:r>
                <a:rPr lang="pt-BR" sz="3600" dirty="0"/>
                <a:t>Transformação Digital</a:t>
              </a:r>
            </a:p>
          </p:txBody>
        </p:sp>
      </p:grpSp>
      <p:pic>
        <p:nvPicPr>
          <p:cNvPr id="2050" name="Picture 2" descr="Image result for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048" y="2939550"/>
            <a:ext cx="3632654" cy="237688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 descr="Image result for digitalizac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Image result for digitalizaca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291" y="2939550"/>
            <a:ext cx="4222302" cy="2376886"/>
          </a:xfrm>
          <a:prstGeom prst="rect">
            <a:avLst/>
          </a:prstGeom>
        </p:spPr>
      </p:pic>
      <p:pic>
        <p:nvPicPr>
          <p:cNvPr id="2056" name="Picture 8" descr="Image result for TransformaÃ§Ã£o Digi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1182" y="2861841"/>
            <a:ext cx="4083001" cy="2454595"/>
          </a:xfrm>
          <a:prstGeom prst="rect">
            <a:avLst/>
          </a:prstGeom>
          <a:noFill/>
          <a:extLst>
            <a:ext uri="{909E8E84-426E-40DD-AFC4-6F175D3DCCD1}">
              <a14:hiddenFill xmlns:a14="http://schemas.microsoft.com/office/drawing/2010/main">
                <a:solidFill>
                  <a:srgbClr val="FFFFFF"/>
                </a:solidFill>
              </a14:hiddenFill>
            </a:ext>
          </a:extLst>
        </p:spPr>
      </p:pic>
      <p:sp>
        <p:nvSpPr>
          <p:cNvPr id="15" name="Right Arrow 14"/>
          <p:cNvSpPr/>
          <p:nvPr/>
        </p:nvSpPr>
        <p:spPr>
          <a:xfrm>
            <a:off x="1501048" y="5812971"/>
            <a:ext cx="13203135" cy="809898"/>
          </a:xfrm>
          <a:prstGeom prst="rightArrow">
            <a:avLst/>
          </a:prstGeom>
          <a:solidFill>
            <a:schemeClr val="accent5">
              <a:lumMod val="20000"/>
              <a:lumOff val="80000"/>
            </a:schemeClr>
          </a:solidFill>
          <a:ln>
            <a:solidFill>
              <a:schemeClr val="accent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6" name="TextBox 15"/>
          <p:cNvSpPr txBox="1"/>
          <p:nvPr/>
        </p:nvSpPr>
        <p:spPr>
          <a:xfrm>
            <a:off x="4121093" y="6796238"/>
            <a:ext cx="9674443" cy="646331"/>
          </a:xfrm>
          <a:prstGeom prst="rect">
            <a:avLst/>
          </a:prstGeom>
          <a:noFill/>
        </p:spPr>
        <p:txBody>
          <a:bodyPr wrap="none" lIns="91440" rtlCol="0">
            <a:spAutoFit/>
          </a:bodyPr>
          <a:lstStyle/>
          <a:p>
            <a:r>
              <a:rPr lang="en-US" sz="3600" b="1" dirty="0" err="1"/>
              <a:t>Em</a:t>
            </a:r>
            <a:r>
              <a:rPr lang="en-US" sz="3600" b="1" dirty="0"/>
              <a:t> </a:t>
            </a:r>
            <a:r>
              <a:rPr lang="en-US" sz="3600" b="1" dirty="0" err="1"/>
              <a:t>qual</a:t>
            </a:r>
            <a:r>
              <a:rPr lang="en-US" sz="3600" b="1" dirty="0"/>
              <a:t> </a:t>
            </a:r>
            <a:r>
              <a:rPr lang="en-US" sz="3600" b="1" dirty="0" err="1"/>
              <a:t>ponto</a:t>
            </a:r>
            <a:r>
              <a:rPr lang="en-US" sz="3600" b="1" dirty="0"/>
              <a:t> o </a:t>
            </a:r>
            <a:r>
              <a:rPr lang="en-US" sz="3600" b="1" dirty="0" err="1"/>
              <a:t>Segmento</a:t>
            </a:r>
            <a:r>
              <a:rPr lang="en-US" sz="3600" b="1" dirty="0"/>
              <a:t> de </a:t>
            </a:r>
            <a:r>
              <a:rPr lang="en-US" sz="3600" b="1" dirty="0" err="1"/>
              <a:t>Saúde</a:t>
            </a:r>
            <a:r>
              <a:rPr lang="en-US" sz="3600" b="1" dirty="0"/>
              <a:t> </a:t>
            </a:r>
            <a:r>
              <a:rPr lang="en-US" sz="3600" b="1" dirty="0" err="1"/>
              <a:t>está</a:t>
            </a:r>
            <a:r>
              <a:rPr lang="en-US" sz="3600" b="1" dirty="0"/>
              <a:t>?</a:t>
            </a:r>
          </a:p>
        </p:txBody>
      </p:sp>
      <p:pic>
        <p:nvPicPr>
          <p:cNvPr id="2058" name="Picture 10" descr="Image result for cara pensati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6792928"/>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2" name="Minus 21"/>
          <p:cNvSpPr/>
          <p:nvPr/>
        </p:nvSpPr>
        <p:spPr>
          <a:xfrm rot="5400000">
            <a:off x="5114827" y="5883569"/>
            <a:ext cx="1039987" cy="778731"/>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6" name="Minus 25"/>
          <p:cNvSpPr/>
          <p:nvPr/>
        </p:nvSpPr>
        <p:spPr>
          <a:xfrm rot="5400000">
            <a:off x="9447351" y="5892276"/>
            <a:ext cx="1039987" cy="778731"/>
          </a:xfrm>
          <a:prstGeom prst="mathMin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 name="Oval 1"/>
          <p:cNvSpPr/>
          <p:nvPr/>
        </p:nvSpPr>
        <p:spPr>
          <a:xfrm>
            <a:off x="6583680" y="5995851"/>
            <a:ext cx="457200" cy="4441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23" name="Oval 22"/>
          <p:cNvSpPr/>
          <p:nvPr/>
        </p:nvSpPr>
        <p:spPr>
          <a:xfrm>
            <a:off x="8199119" y="5991495"/>
            <a:ext cx="457200" cy="44413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Tree>
    <p:extLst>
      <p:ext uri="{BB962C8B-B14F-4D97-AF65-F5344CB8AC3E}">
        <p14:creationId xmlns:p14="http://schemas.microsoft.com/office/powerpoint/2010/main" val="9711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fade">
                                      <p:cBhvr>
                                        <p:cTn id="11" dur="1000"/>
                                        <p:tgtEl>
                                          <p:spTgt spid="2058"/>
                                        </p:tgtEl>
                                      </p:cBhvr>
                                    </p:animEffect>
                                    <p:anim calcmode="lin" valueType="num">
                                      <p:cBhvr>
                                        <p:cTn id="12" dur="1000" fill="hold"/>
                                        <p:tgtEl>
                                          <p:spTgt spid="2058"/>
                                        </p:tgtEl>
                                        <p:attrNameLst>
                                          <p:attrName>ppt_x</p:attrName>
                                        </p:attrNameLst>
                                      </p:cBhvr>
                                      <p:tavLst>
                                        <p:tav tm="0">
                                          <p:val>
                                            <p:strVal val="#ppt_x"/>
                                          </p:val>
                                        </p:tav>
                                        <p:tav tm="100000">
                                          <p:val>
                                            <p:strVal val="#ppt_x"/>
                                          </p:val>
                                        </p:tav>
                                      </p:tavLst>
                                    </p:anim>
                                    <p:anim calcmode="lin" valueType="num">
                                      <p:cBhvr>
                                        <p:cTn id="13"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de Healthcare</a:t>
            </a:r>
          </a:p>
        </p:txBody>
      </p:sp>
      <p:pic>
        <p:nvPicPr>
          <p:cNvPr id="4" name="Picture 3"/>
          <p:cNvPicPr>
            <a:picLocks noChangeAspect="1"/>
          </p:cNvPicPr>
          <p:nvPr/>
        </p:nvPicPr>
        <p:blipFill rotWithShape="1">
          <a:blip r:embed="rId3"/>
          <a:srcRect b="5278"/>
          <a:stretch/>
        </p:blipFill>
        <p:spPr>
          <a:xfrm>
            <a:off x="1809995" y="1118302"/>
            <a:ext cx="12119703" cy="6756308"/>
          </a:xfrm>
          <a:prstGeom prst="rect">
            <a:avLst/>
          </a:prstGeom>
        </p:spPr>
      </p:pic>
      <p:sp>
        <p:nvSpPr>
          <p:cNvPr id="3" name="Rectangle 2"/>
          <p:cNvSpPr/>
          <p:nvPr/>
        </p:nvSpPr>
        <p:spPr>
          <a:xfrm rot="16200000">
            <a:off x="-3559234" y="4508426"/>
            <a:ext cx="10132193" cy="461665"/>
          </a:xfrm>
          <a:prstGeom prst="rect">
            <a:avLst/>
          </a:prstGeom>
        </p:spPr>
        <p:txBody>
          <a:bodyPr wrap="square">
            <a:spAutoFit/>
          </a:bodyPr>
          <a:lstStyle/>
          <a:p>
            <a:pPr algn="ctr">
              <a:spcBef>
                <a:spcPts val="1867"/>
              </a:spcBef>
              <a:spcAft>
                <a:spcPts val="1867"/>
              </a:spcAft>
            </a:pPr>
            <a:r>
              <a:rPr lang="en-US" dirty="0" err="1"/>
              <a:t>Prioridades</a:t>
            </a:r>
            <a:r>
              <a:rPr lang="en-US" dirty="0"/>
              <a:t> das </a:t>
            </a:r>
            <a:r>
              <a:rPr lang="en-US" dirty="0" err="1"/>
              <a:t>Organizações</a:t>
            </a:r>
            <a:r>
              <a:rPr lang="en-US" dirty="0"/>
              <a:t> do </a:t>
            </a:r>
            <a:r>
              <a:rPr lang="en-US" dirty="0" err="1"/>
              <a:t>Setor</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2551104" y="5724605"/>
                <a:ext cx="10565542" cy="2063461"/>
              </a:xfrm>
              <a:prstGeom prst="rect">
                <a:avLst/>
              </a:prstGeom>
              <a:solidFill>
                <a:srgbClr val="00254C"/>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sz="4800" dirty="0" smtClean="0">
                          <a:solidFill>
                            <a:srgbClr val="FFFFFF"/>
                          </a:solidFill>
                        </a:rPr>
                        <m:t>𝑉𝑎𝑙𝑢𝑒</m:t>
                      </m:r>
                      <m:r>
                        <a:rPr lang="en-US" sz="4800" i="1" smtClean="0">
                          <a:solidFill>
                            <a:srgbClr val="FFFFFF"/>
                          </a:solidFill>
                          <a:latin typeface="Cambria Math" panose="02040503050406030204" pitchFamily="18" charset="0"/>
                        </a:rPr>
                        <m:t>=</m:t>
                      </m:r>
                      <m:nary>
                        <m:naryPr>
                          <m:chr m:val="∑"/>
                          <m:ctrlPr>
                            <a:rPr lang="en-US" sz="4800" i="1" smtClean="0">
                              <a:solidFill>
                                <a:srgbClr val="FFFFFF"/>
                              </a:solidFill>
                              <a:latin typeface="Cambria Math" panose="02040503050406030204" pitchFamily="18" charset="0"/>
                            </a:rPr>
                          </m:ctrlPr>
                        </m:naryPr>
                        <m:sub>
                          <m:r>
                            <m:rPr>
                              <m:brk m:alnAt="23"/>
                            </m:rPr>
                            <a:rPr lang="en-US" sz="4800" i="1" smtClean="0">
                              <a:solidFill>
                                <a:srgbClr val="FFFFFF"/>
                              </a:solidFill>
                              <a:latin typeface="Cambria Math" panose="02040503050406030204" pitchFamily="18" charset="0"/>
                            </a:rPr>
                            <m:t> </m:t>
                          </m:r>
                          <m:r>
                            <a:rPr lang="en-US" sz="4800" i="1" smtClean="0">
                              <a:solidFill>
                                <a:srgbClr val="FFFFFF"/>
                              </a:solidFill>
                              <a:latin typeface="Cambria Math" panose="02040503050406030204" pitchFamily="18" charset="0"/>
                            </a:rPr>
                            <m:t>𝑛</m:t>
                          </m:r>
                          <m:r>
                            <a:rPr lang="en-US" sz="4800" i="1" smtClean="0">
                              <a:solidFill>
                                <a:srgbClr val="FFFFFF"/>
                              </a:solidFill>
                              <a:latin typeface="Cambria Math" panose="02040503050406030204" pitchFamily="18" charset="0"/>
                            </a:rPr>
                            <m:t>=1</m:t>
                          </m:r>
                        </m:sub>
                        <m:sup>
                          <m:r>
                            <a:rPr lang="en-US" sz="4800" i="1" smtClean="0">
                              <a:solidFill>
                                <a:srgbClr val="FFFFFF"/>
                              </a:solidFill>
                              <a:latin typeface="Cambria Math" panose="02040503050406030204" pitchFamily="18" charset="0"/>
                            </a:rPr>
                            <m:t>∞</m:t>
                          </m:r>
                        </m:sup>
                        <m:e>
                          <m:r>
                            <a:rPr lang="en-US" sz="4800" i="1">
                              <a:solidFill>
                                <a:srgbClr val="FFFFFF"/>
                              </a:solidFill>
                              <a:latin typeface="Cambria Math" panose="02040503050406030204" pitchFamily="18" charset="0"/>
                            </a:rPr>
                            <m:t>(</m:t>
                          </m:r>
                          <m:f>
                            <m:fPr>
                              <m:ctrlPr>
                                <a:rPr lang="en-US" sz="4800" i="1">
                                  <a:solidFill>
                                    <a:srgbClr val="FFFFFF"/>
                                  </a:solidFill>
                                  <a:latin typeface="Cambria Math" panose="02040503050406030204" pitchFamily="18" charset="0"/>
                                </a:rPr>
                              </m:ctrlPr>
                            </m:fPr>
                            <m:num>
                              <m:r>
                                <a:rPr lang="en-US" sz="4800" i="1">
                                  <a:solidFill>
                                    <a:srgbClr val="FFFFFF"/>
                                  </a:solidFill>
                                  <a:latin typeface="Cambria Math" panose="02040503050406030204" pitchFamily="18" charset="0"/>
                                </a:rPr>
                                <m:t>𝑂𝑢𝑡𝑐𝑜𝑚𝑒𝑠</m:t>
                              </m:r>
                              <m:r>
                                <a:rPr lang="en-US" sz="4800" i="1">
                                  <a:solidFill>
                                    <a:srgbClr val="FFFFFF"/>
                                  </a:solidFill>
                                  <a:latin typeface="Cambria Math" panose="02040503050406030204" pitchFamily="18" charset="0"/>
                                </a:rPr>
                                <m:t>+</m:t>
                              </m:r>
                              <m:r>
                                <a:rPr lang="en-US" sz="4800" i="1">
                                  <a:solidFill>
                                    <a:srgbClr val="FFFFFF"/>
                                  </a:solidFill>
                                  <a:latin typeface="Cambria Math" panose="02040503050406030204" pitchFamily="18" charset="0"/>
                                </a:rPr>
                                <m:t>𝐸𝑥𝑝𝑒𝑟𝑖𝑒𝑛𝑐𝑒</m:t>
                              </m:r>
                            </m:num>
                            <m:den>
                              <m:r>
                                <a:rPr lang="en-US" sz="4800" i="1">
                                  <a:solidFill>
                                    <a:srgbClr val="FFFFFF"/>
                                  </a:solidFill>
                                  <a:latin typeface="Cambria Math" panose="02040503050406030204" pitchFamily="18" charset="0"/>
                                </a:rPr>
                                <m:t>𝐶𝑜𝑠𝑡</m:t>
                              </m:r>
                            </m:den>
                          </m:f>
                          <m:r>
                            <a:rPr lang="en-US" sz="4800" i="1">
                              <a:solidFill>
                                <a:srgbClr val="FFFFFF"/>
                              </a:solidFill>
                              <a:latin typeface="Cambria Math" panose="02040503050406030204" pitchFamily="18" charset="0"/>
                            </a:rPr>
                            <m:t>)</m:t>
                          </m:r>
                        </m:e>
                      </m:nary>
                    </m:oMath>
                  </m:oMathPara>
                </a14:m>
                <a:endParaRPr lang="en-US" sz="4800" dirty="0">
                  <a:solidFill>
                    <a:srgbClr val="0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51104" y="5724605"/>
                <a:ext cx="10565542" cy="2063461"/>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22748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13833" y="304801"/>
            <a:ext cx="15030451" cy="714041"/>
          </a:xfrm>
        </p:spPr>
        <p:txBody>
          <a:bodyPr/>
          <a:lstStyle/>
          <a:p>
            <a:r>
              <a:rPr lang="en-US" dirty="0"/>
              <a:t>Platform Digital Health Business </a:t>
            </a:r>
          </a:p>
        </p:txBody>
      </p:sp>
      <p:sp>
        <p:nvSpPr>
          <p:cNvPr id="14" name="Freeform 13"/>
          <p:cNvSpPr/>
          <p:nvPr/>
        </p:nvSpPr>
        <p:spPr bwMode="auto">
          <a:xfrm>
            <a:off x="1107381" y="1763563"/>
            <a:ext cx="14048704" cy="6076568"/>
          </a:xfrm>
          <a:custGeom>
            <a:avLst/>
            <a:gdLst>
              <a:gd name="connsiteX0" fmla="*/ 1280161 w 8564146"/>
              <a:gd name="connsiteY0" fmla="*/ 0 h 3704302"/>
              <a:gd name="connsiteX1" fmla="*/ 3840480 w 8564146"/>
              <a:gd name="connsiteY1" fmla="*/ 0 h 3704302"/>
              <a:gd name="connsiteX2" fmla="*/ 4221161 w 8564146"/>
              <a:gd name="connsiteY2" fmla="*/ 57554 h 3704302"/>
              <a:gd name="connsiteX3" fmla="*/ 4282073 w 8564146"/>
              <a:gd name="connsiteY3" fmla="*/ 79848 h 3704302"/>
              <a:gd name="connsiteX4" fmla="*/ 4342986 w 8564146"/>
              <a:gd name="connsiteY4" fmla="*/ 57554 h 3704302"/>
              <a:gd name="connsiteX5" fmla="*/ 4723666 w 8564146"/>
              <a:gd name="connsiteY5" fmla="*/ 0 h 3704302"/>
              <a:gd name="connsiteX6" fmla="*/ 7283986 w 8564146"/>
              <a:gd name="connsiteY6" fmla="*/ 0 h 3704302"/>
              <a:gd name="connsiteX7" fmla="*/ 8564146 w 8564146"/>
              <a:gd name="connsiteY7" fmla="*/ 1280160 h 3704302"/>
              <a:gd name="connsiteX8" fmla="*/ 8463545 w 8564146"/>
              <a:gd name="connsiteY8" fmla="*/ 1778456 h 3704302"/>
              <a:gd name="connsiteX9" fmla="*/ 8423544 w 8564146"/>
              <a:gd name="connsiteY9" fmla="*/ 1852151 h 3704302"/>
              <a:gd name="connsiteX10" fmla="*/ 8463545 w 8564146"/>
              <a:gd name="connsiteY10" fmla="*/ 1925846 h 3704302"/>
              <a:gd name="connsiteX11" fmla="*/ 8564146 w 8564146"/>
              <a:gd name="connsiteY11" fmla="*/ 2424142 h 3704302"/>
              <a:gd name="connsiteX12" fmla="*/ 7283986 w 8564146"/>
              <a:gd name="connsiteY12" fmla="*/ 3704302 h 3704302"/>
              <a:gd name="connsiteX13" fmla="*/ 4723666 w 8564146"/>
              <a:gd name="connsiteY13" fmla="*/ 3704302 h 3704302"/>
              <a:gd name="connsiteX14" fmla="*/ 4342986 w 8564146"/>
              <a:gd name="connsiteY14" fmla="*/ 3646749 h 3704302"/>
              <a:gd name="connsiteX15" fmla="*/ 4284086 w 8564146"/>
              <a:gd name="connsiteY15" fmla="*/ 3625191 h 3704302"/>
              <a:gd name="connsiteX16" fmla="*/ 4280642 w 8564146"/>
              <a:gd name="connsiteY16" fmla="*/ 3626623 h 3704302"/>
              <a:gd name="connsiteX17" fmla="*/ 3840480 w 8564146"/>
              <a:gd name="connsiteY17" fmla="*/ 3704302 h 3704302"/>
              <a:gd name="connsiteX18" fmla="*/ 1280161 w 8564146"/>
              <a:gd name="connsiteY18" fmla="*/ 3704302 h 3704302"/>
              <a:gd name="connsiteX19" fmla="*/ 0 w 8564146"/>
              <a:gd name="connsiteY19" fmla="*/ 2424142 h 3704302"/>
              <a:gd name="connsiteX20" fmla="*/ 100602 w 8564146"/>
              <a:gd name="connsiteY20" fmla="*/ 1925846 h 3704302"/>
              <a:gd name="connsiteX21" fmla="*/ 140602 w 8564146"/>
              <a:gd name="connsiteY21" fmla="*/ 1852151 h 3704302"/>
              <a:gd name="connsiteX22" fmla="*/ 100602 w 8564146"/>
              <a:gd name="connsiteY22" fmla="*/ 1778456 h 3704302"/>
              <a:gd name="connsiteX23" fmla="*/ 1 w 8564146"/>
              <a:gd name="connsiteY23" fmla="*/ 1280160 h 3704302"/>
              <a:gd name="connsiteX24" fmla="*/ 1280161 w 8564146"/>
              <a:gd name="connsiteY24" fmla="*/ 0 h 37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64146" h="3704302">
                <a:moveTo>
                  <a:pt x="1280161" y="0"/>
                </a:moveTo>
                <a:lnTo>
                  <a:pt x="3840480" y="0"/>
                </a:lnTo>
                <a:cubicBezTo>
                  <a:pt x="3973045" y="0"/>
                  <a:pt x="4100904" y="20150"/>
                  <a:pt x="4221161" y="57554"/>
                </a:cubicBezTo>
                <a:lnTo>
                  <a:pt x="4282073" y="79848"/>
                </a:lnTo>
                <a:lnTo>
                  <a:pt x="4342986" y="57554"/>
                </a:lnTo>
                <a:cubicBezTo>
                  <a:pt x="4463243" y="20150"/>
                  <a:pt x="4591101" y="0"/>
                  <a:pt x="4723666" y="0"/>
                </a:cubicBezTo>
                <a:lnTo>
                  <a:pt x="7283986" y="0"/>
                </a:lnTo>
                <a:cubicBezTo>
                  <a:pt x="7990999" y="0"/>
                  <a:pt x="8564146" y="573147"/>
                  <a:pt x="8564146" y="1280160"/>
                </a:cubicBezTo>
                <a:cubicBezTo>
                  <a:pt x="8564146" y="1456913"/>
                  <a:pt x="8528324" y="1625300"/>
                  <a:pt x="8463545" y="1778456"/>
                </a:cubicBezTo>
                <a:lnTo>
                  <a:pt x="8423544" y="1852151"/>
                </a:lnTo>
                <a:lnTo>
                  <a:pt x="8463545" y="1925846"/>
                </a:lnTo>
                <a:cubicBezTo>
                  <a:pt x="8528324" y="2079002"/>
                  <a:pt x="8564146" y="2247389"/>
                  <a:pt x="8564146" y="2424142"/>
                </a:cubicBezTo>
                <a:cubicBezTo>
                  <a:pt x="8564146" y="3131155"/>
                  <a:pt x="7990999" y="3704302"/>
                  <a:pt x="7283986" y="3704302"/>
                </a:cubicBezTo>
                <a:lnTo>
                  <a:pt x="4723666" y="3704302"/>
                </a:lnTo>
                <a:cubicBezTo>
                  <a:pt x="4591101" y="3704302"/>
                  <a:pt x="4463243" y="3684153"/>
                  <a:pt x="4342986" y="3646749"/>
                </a:cubicBezTo>
                <a:lnTo>
                  <a:pt x="4284086" y="3625191"/>
                </a:lnTo>
                <a:lnTo>
                  <a:pt x="4280642" y="3626623"/>
                </a:lnTo>
                <a:cubicBezTo>
                  <a:pt x="4143393" y="3676876"/>
                  <a:pt x="3995139" y="3704302"/>
                  <a:pt x="3840480" y="3704302"/>
                </a:cubicBezTo>
                <a:lnTo>
                  <a:pt x="1280161" y="3704302"/>
                </a:lnTo>
                <a:cubicBezTo>
                  <a:pt x="573147" y="3704302"/>
                  <a:pt x="0" y="3131155"/>
                  <a:pt x="0" y="2424142"/>
                </a:cubicBezTo>
                <a:cubicBezTo>
                  <a:pt x="0" y="2247389"/>
                  <a:pt x="35822" y="2079002"/>
                  <a:pt x="100602" y="1925846"/>
                </a:cubicBezTo>
                <a:lnTo>
                  <a:pt x="140602" y="1852151"/>
                </a:lnTo>
                <a:lnTo>
                  <a:pt x="100602" y="1778456"/>
                </a:lnTo>
                <a:cubicBezTo>
                  <a:pt x="35822" y="1625300"/>
                  <a:pt x="1" y="1456913"/>
                  <a:pt x="1" y="1280160"/>
                </a:cubicBezTo>
                <a:cubicBezTo>
                  <a:pt x="1" y="573147"/>
                  <a:pt x="573148" y="0"/>
                  <a:pt x="1280161" y="0"/>
                </a:cubicBezTo>
                <a:close/>
              </a:path>
            </a:pathLst>
          </a:custGeom>
          <a:solidFill>
            <a:schemeClr val="bg1"/>
          </a:solidFill>
          <a:ln w="25400" cap="rnd" cmpd="sng" algn="ctr">
            <a:noFill/>
            <a:prstDash val="sysDot"/>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aseline="-25000" dirty="0">
              <a:solidFill>
                <a:schemeClr val="bg1"/>
              </a:solidFill>
              <a:latin typeface="Arial" charset="0"/>
            </a:endParaRPr>
          </a:p>
        </p:txBody>
      </p:sp>
      <p:grpSp>
        <p:nvGrpSpPr>
          <p:cNvPr id="19" name="Group 18"/>
          <p:cNvGrpSpPr/>
          <p:nvPr/>
        </p:nvGrpSpPr>
        <p:grpSpPr>
          <a:xfrm>
            <a:off x="1103648" y="1763565"/>
            <a:ext cx="14048704" cy="6076568"/>
            <a:chOff x="1841903" y="1734063"/>
            <a:chExt cx="8564146" cy="3704302"/>
          </a:xfrm>
        </p:grpSpPr>
        <p:sp>
          <p:nvSpPr>
            <p:cNvPr id="33" name="Rounded Rectangle 32"/>
            <p:cNvSpPr/>
            <p:nvPr/>
          </p:nvSpPr>
          <p:spPr bwMode="auto">
            <a:xfrm>
              <a:off x="1841903" y="1734063"/>
              <a:ext cx="5120640" cy="2560320"/>
            </a:xfrm>
            <a:prstGeom prst="roundRect">
              <a:avLst>
                <a:gd name="adj" fmla="val 50000"/>
              </a:avLst>
            </a:prstGeom>
            <a:noFill/>
            <a:ln w="25400" cap="rnd" cmpd="sng" algn="ctr">
              <a:solidFill>
                <a:srgbClr val="00A5E3"/>
              </a:solidFill>
              <a:prstDash val="sysDot"/>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aseline="-25000" dirty="0">
                <a:solidFill>
                  <a:schemeClr val="bg1"/>
                </a:solidFill>
                <a:latin typeface="Arial" charset="0"/>
              </a:endParaRPr>
            </a:p>
          </p:txBody>
        </p:sp>
        <p:sp>
          <p:nvSpPr>
            <p:cNvPr id="34" name="Rounded Rectangle 33"/>
            <p:cNvSpPr/>
            <p:nvPr/>
          </p:nvSpPr>
          <p:spPr bwMode="auto">
            <a:xfrm>
              <a:off x="5285409" y="1734063"/>
              <a:ext cx="5120640" cy="2560320"/>
            </a:xfrm>
            <a:prstGeom prst="roundRect">
              <a:avLst>
                <a:gd name="adj" fmla="val 50000"/>
              </a:avLst>
            </a:prstGeom>
            <a:noFill/>
            <a:ln w="25400" cap="rnd" cmpd="sng" algn="ctr">
              <a:solidFill>
                <a:srgbClr val="E5550D"/>
              </a:solidFill>
              <a:prstDash val="sysDot"/>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aseline="-25000" dirty="0">
                <a:solidFill>
                  <a:schemeClr val="bg1"/>
                </a:solidFill>
                <a:latin typeface="Arial" charset="0"/>
              </a:endParaRPr>
            </a:p>
          </p:txBody>
        </p:sp>
        <p:sp>
          <p:nvSpPr>
            <p:cNvPr id="35" name="Rounded Rectangle 34"/>
            <p:cNvSpPr/>
            <p:nvPr/>
          </p:nvSpPr>
          <p:spPr bwMode="auto">
            <a:xfrm>
              <a:off x="1841903" y="2878045"/>
              <a:ext cx="5120640" cy="2560320"/>
            </a:xfrm>
            <a:prstGeom prst="roundRect">
              <a:avLst>
                <a:gd name="adj" fmla="val 50000"/>
              </a:avLst>
            </a:prstGeom>
            <a:noFill/>
            <a:ln w="25400" cap="rnd" cmpd="sng" algn="ctr">
              <a:solidFill>
                <a:srgbClr val="00529B"/>
              </a:solidFill>
              <a:prstDash val="sysDot"/>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aseline="-25000" dirty="0">
                <a:solidFill>
                  <a:schemeClr val="bg1"/>
                </a:solidFill>
                <a:latin typeface="Arial" charset="0"/>
              </a:endParaRPr>
            </a:p>
          </p:txBody>
        </p:sp>
        <p:sp>
          <p:nvSpPr>
            <p:cNvPr id="36" name="Rounded Rectangle 35"/>
            <p:cNvSpPr/>
            <p:nvPr/>
          </p:nvSpPr>
          <p:spPr bwMode="auto">
            <a:xfrm>
              <a:off x="5285409" y="2878045"/>
              <a:ext cx="5120640" cy="2560320"/>
            </a:xfrm>
            <a:prstGeom prst="roundRect">
              <a:avLst>
                <a:gd name="adj" fmla="val 50000"/>
              </a:avLst>
            </a:prstGeom>
            <a:noFill/>
            <a:ln w="25400" cap="rnd" cmpd="sng" algn="ctr">
              <a:solidFill>
                <a:srgbClr val="B2B2B2"/>
              </a:solidFill>
              <a:prstDash val="sysDot"/>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aseline="-25000" dirty="0">
                <a:solidFill>
                  <a:schemeClr val="bg1"/>
                </a:solidFill>
                <a:latin typeface="Arial" charset="0"/>
              </a:endParaRPr>
            </a:p>
          </p:txBody>
        </p:sp>
        <p:sp>
          <p:nvSpPr>
            <p:cNvPr id="37" name="Rounded Rectangle 36"/>
            <p:cNvSpPr/>
            <p:nvPr/>
          </p:nvSpPr>
          <p:spPr bwMode="auto">
            <a:xfrm>
              <a:off x="4114779" y="2878043"/>
              <a:ext cx="4023360" cy="1416339"/>
            </a:xfrm>
            <a:prstGeom prst="roundRect">
              <a:avLst>
                <a:gd name="adj" fmla="val 50000"/>
              </a:avLst>
            </a:prstGeom>
            <a:solidFill>
              <a:schemeClr val="bg1"/>
            </a:solidFill>
            <a:ln w="25400" cap="rnd" cmpd="sng" algn="ctr">
              <a:solidFill>
                <a:srgbClr val="46A33F"/>
              </a:solidFill>
              <a:prstDash val="sysDot"/>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b="1" dirty="0">
                <a:solidFill>
                  <a:schemeClr val="bg1"/>
                </a:solidFill>
                <a:latin typeface="Arial" charset="0"/>
              </a:endParaRPr>
            </a:p>
          </p:txBody>
        </p:sp>
      </p:grpSp>
      <p:sp>
        <p:nvSpPr>
          <p:cNvPr id="20" name="TextBox 19"/>
          <p:cNvSpPr txBox="1"/>
          <p:nvPr/>
        </p:nvSpPr>
        <p:spPr>
          <a:xfrm>
            <a:off x="1830428" y="2470976"/>
            <a:ext cx="3845736" cy="913199"/>
          </a:xfrm>
          <a:prstGeom prst="rect">
            <a:avLst/>
          </a:prstGeom>
          <a:noFill/>
        </p:spPr>
        <p:txBody>
          <a:bodyPr wrap="square" rtlCol="0">
            <a:spAutoFit/>
          </a:bodyPr>
          <a:lstStyle/>
          <a:p>
            <a:r>
              <a:rPr lang="en-US" sz="2667" b="1" dirty="0">
                <a:solidFill>
                  <a:srgbClr val="00A5E3"/>
                </a:solidFill>
              </a:rPr>
              <a:t>Customer Experience Platform</a:t>
            </a:r>
          </a:p>
        </p:txBody>
      </p:sp>
      <p:sp>
        <p:nvSpPr>
          <p:cNvPr id="21" name="TextBox 20"/>
          <p:cNvSpPr txBox="1"/>
          <p:nvPr/>
        </p:nvSpPr>
        <p:spPr>
          <a:xfrm>
            <a:off x="11825313" y="2502264"/>
            <a:ext cx="2238575" cy="913199"/>
          </a:xfrm>
          <a:prstGeom prst="rect">
            <a:avLst/>
          </a:prstGeom>
          <a:noFill/>
        </p:spPr>
        <p:txBody>
          <a:bodyPr wrap="square" rtlCol="0">
            <a:spAutoFit/>
          </a:bodyPr>
          <a:lstStyle/>
          <a:p>
            <a:r>
              <a:rPr lang="en-US" sz="2667" b="1" dirty="0">
                <a:solidFill>
                  <a:srgbClr val="E5550D"/>
                </a:solidFill>
              </a:rPr>
              <a:t>Ecosystem</a:t>
            </a:r>
            <a:br>
              <a:rPr lang="en-US" sz="2667" b="1" dirty="0">
                <a:solidFill>
                  <a:srgbClr val="E5550D"/>
                </a:solidFill>
              </a:rPr>
            </a:br>
            <a:r>
              <a:rPr lang="en-US" sz="2667" b="1" dirty="0">
                <a:solidFill>
                  <a:srgbClr val="E5550D"/>
                </a:solidFill>
              </a:rPr>
              <a:t>Platform</a:t>
            </a:r>
          </a:p>
        </p:txBody>
      </p:sp>
      <p:sp>
        <p:nvSpPr>
          <p:cNvPr id="22" name="TextBox 21"/>
          <p:cNvSpPr txBox="1"/>
          <p:nvPr/>
        </p:nvSpPr>
        <p:spPr>
          <a:xfrm>
            <a:off x="1924675" y="6550513"/>
            <a:ext cx="3519823" cy="502766"/>
          </a:xfrm>
          <a:prstGeom prst="rect">
            <a:avLst/>
          </a:prstGeom>
          <a:noFill/>
        </p:spPr>
        <p:txBody>
          <a:bodyPr wrap="square" rtlCol="0">
            <a:spAutoFit/>
          </a:bodyPr>
          <a:lstStyle/>
          <a:p>
            <a:r>
              <a:rPr lang="en-US" sz="2667" b="1" dirty="0" err="1">
                <a:solidFill>
                  <a:srgbClr val="00529B"/>
                </a:solidFill>
              </a:rPr>
              <a:t>IoT</a:t>
            </a:r>
            <a:r>
              <a:rPr lang="en-US" sz="2667" b="1" dirty="0">
                <a:solidFill>
                  <a:srgbClr val="00529B"/>
                </a:solidFill>
              </a:rPr>
              <a:t> Platform</a:t>
            </a:r>
          </a:p>
        </p:txBody>
      </p:sp>
      <p:sp>
        <p:nvSpPr>
          <p:cNvPr id="23" name="TextBox 22"/>
          <p:cNvSpPr txBox="1"/>
          <p:nvPr/>
        </p:nvSpPr>
        <p:spPr>
          <a:xfrm>
            <a:off x="11221591" y="6319531"/>
            <a:ext cx="3208420" cy="913199"/>
          </a:xfrm>
          <a:prstGeom prst="rect">
            <a:avLst/>
          </a:prstGeom>
          <a:noFill/>
        </p:spPr>
        <p:txBody>
          <a:bodyPr wrap="square" rtlCol="0">
            <a:spAutoFit/>
          </a:bodyPr>
          <a:lstStyle/>
          <a:p>
            <a:r>
              <a:rPr lang="en-US" sz="2667" b="1" dirty="0">
                <a:solidFill>
                  <a:srgbClr val="666666"/>
                </a:solidFill>
              </a:rPr>
              <a:t>Information</a:t>
            </a:r>
            <a:br>
              <a:rPr lang="en-US" sz="2667" b="1" dirty="0">
                <a:solidFill>
                  <a:srgbClr val="666666"/>
                </a:solidFill>
              </a:rPr>
            </a:br>
            <a:r>
              <a:rPr lang="en-US" sz="2667" b="1" dirty="0">
                <a:solidFill>
                  <a:srgbClr val="666666"/>
                </a:solidFill>
              </a:rPr>
              <a:t>System Platform</a:t>
            </a:r>
          </a:p>
        </p:txBody>
      </p:sp>
      <p:sp>
        <p:nvSpPr>
          <p:cNvPr id="24" name="TextBox 23"/>
          <p:cNvSpPr txBox="1"/>
          <p:nvPr/>
        </p:nvSpPr>
        <p:spPr>
          <a:xfrm>
            <a:off x="5562209" y="3751867"/>
            <a:ext cx="4782007" cy="502766"/>
          </a:xfrm>
          <a:prstGeom prst="rect">
            <a:avLst/>
          </a:prstGeom>
          <a:noFill/>
        </p:spPr>
        <p:txBody>
          <a:bodyPr wrap="square" rtlCol="0">
            <a:spAutoFit/>
          </a:bodyPr>
          <a:lstStyle/>
          <a:p>
            <a:r>
              <a:rPr lang="en-US" sz="2667" b="1" dirty="0">
                <a:solidFill>
                  <a:schemeClr val="accent2">
                    <a:lumMod val="75000"/>
                  </a:schemeClr>
                </a:solidFill>
              </a:rPr>
              <a:t>Data &amp; Analytics Platform</a:t>
            </a:r>
          </a:p>
        </p:txBody>
      </p:sp>
      <p:sp>
        <p:nvSpPr>
          <p:cNvPr id="31" name="Rectangle 30"/>
          <p:cNvSpPr/>
          <p:nvPr/>
        </p:nvSpPr>
        <p:spPr bwMode="auto">
          <a:xfrm>
            <a:off x="5841857" y="4166418"/>
            <a:ext cx="703753" cy="1244220"/>
          </a:xfrm>
          <a:prstGeom prst="rect">
            <a:avLst/>
          </a:prstGeom>
          <a:solidFill>
            <a:schemeClr val="bg1">
              <a:alpha val="70000"/>
            </a:scheme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3733" dirty="0">
              <a:solidFill>
                <a:schemeClr val="bg1"/>
              </a:solidFill>
              <a:latin typeface="Arial" charset="0"/>
            </a:endParaRPr>
          </a:p>
        </p:txBody>
      </p:sp>
      <p:grpSp>
        <p:nvGrpSpPr>
          <p:cNvPr id="50" name="Group 49"/>
          <p:cNvGrpSpPr>
            <a:grpSpLocks noChangeAspect="1"/>
          </p:cNvGrpSpPr>
          <p:nvPr/>
        </p:nvGrpSpPr>
        <p:grpSpPr bwMode="gray">
          <a:xfrm>
            <a:off x="6199959" y="7065968"/>
            <a:ext cx="651807" cy="731520"/>
            <a:chOff x="5968981" y="1573093"/>
            <a:chExt cx="243925" cy="271930"/>
          </a:xfrm>
        </p:grpSpPr>
        <p:grpSp>
          <p:nvGrpSpPr>
            <p:cNvPr id="51" name="Group 50"/>
            <p:cNvGrpSpPr/>
            <p:nvPr/>
          </p:nvGrpSpPr>
          <p:grpSpPr bwMode="gray">
            <a:xfrm>
              <a:off x="5968981" y="1573093"/>
              <a:ext cx="243925" cy="271930"/>
              <a:chOff x="5668963" y="2951163"/>
              <a:chExt cx="857251" cy="955676"/>
            </a:xfrm>
            <a:solidFill>
              <a:srgbClr val="00529B"/>
            </a:solidFill>
          </p:grpSpPr>
          <p:sp>
            <p:nvSpPr>
              <p:cNvPr id="66" name="Freeform 28"/>
              <p:cNvSpPr>
                <a:spLocks/>
              </p:cNvSpPr>
              <p:nvPr/>
            </p:nvSpPr>
            <p:spPr bwMode="gray">
              <a:xfrm>
                <a:off x="6127751" y="3171826"/>
                <a:ext cx="398463" cy="735013"/>
              </a:xfrm>
              <a:custGeom>
                <a:avLst/>
                <a:gdLst>
                  <a:gd name="T0" fmla="*/ 74 w 105"/>
                  <a:gd name="T1" fmla="*/ 0 h 194"/>
                  <a:gd name="T2" fmla="*/ 65 w 105"/>
                  <a:gd name="T3" fmla="*/ 0 h 194"/>
                  <a:gd name="T4" fmla="*/ 65 w 105"/>
                  <a:gd name="T5" fmla="*/ 2 h 194"/>
                  <a:gd name="T6" fmla="*/ 0 w 105"/>
                  <a:gd name="T7" fmla="*/ 74 h 194"/>
                  <a:gd name="T8" fmla="*/ 0 w 105"/>
                  <a:gd name="T9" fmla="*/ 194 h 194"/>
                  <a:gd name="T10" fmla="*/ 65 w 105"/>
                  <a:gd name="T11" fmla="*/ 194 h 194"/>
                  <a:gd name="T12" fmla="*/ 96 w 105"/>
                  <a:gd name="T13" fmla="*/ 165 h 194"/>
                  <a:gd name="T14" fmla="*/ 104 w 105"/>
                  <a:gd name="T15" fmla="*/ 33 h 194"/>
                  <a:gd name="T16" fmla="*/ 74 w 105"/>
                  <a:gd name="T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94">
                    <a:moveTo>
                      <a:pt x="74" y="0"/>
                    </a:moveTo>
                    <a:cubicBezTo>
                      <a:pt x="65" y="0"/>
                      <a:pt x="65" y="0"/>
                      <a:pt x="65" y="0"/>
                    </a:cubicBezTo>
                    <a:cubicBezTo>
                      <a:pt x="65" y="1"/>
                      <a:pt x="65" y="1"/>
                      <a:pt x="65" y="2"/>
                    </a:cubicBezTo>
                    <a:cubicBezTo>
                      <a:pt x="65" y="39"/>
                      <a:pt x="36" y="71"/>
                      <a:pt x="0" y="74"/>
                    </a:cubicBezTo>
                    <a:cubicBezTo>
                      <a:pt x="0" y="194"/>
                      <a:pt x="0" y="194"/>
                      <a:pt x="0" y="194"/>
                    </a:cubicBezTo>
                    <a:cubicBezTo>
                      <a:pt x="65" y="194"/>
                      <a:pt x="65" y="194"/>
                      <a:pt x="65" y="194"/>
                    </a:cubicBezTo>
                    <a:cubicBezTo>
                      <a:pt x="81" y="194"/>
                      <a:pt x="95" y="182"/>
                      <a:pt x="96" y="165"/>
                    </a:cubicBezTo>
                    <a:cubicBezTo>
                      <a:pt x="104" y="33"/>
                      <a:pt x="104" y="33"/>
                      <a:pt x="104" y="33"/>
                    </a:cubicBezTo>
                    <a:cubicBezTo>
                      <a:pt x="105" y="15"/>
                      <a:pt x="91" y="0"/>
                      <a:pt x="7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7" name="Freeform 29"/>
              <p:cNvSpPr>
                <a:spLocks/>
              </p:cNvSpPr>
              <p:nvPr/>
            </p:nvSpPr>
            <p:spPr bwMode="gray">
              <a:xfrm>
                <a:off x="5668963" y="3171826"/>
                <a:ext cx="398463" cy="735013"/>
              </a:xfrm>
              <a:custGeom>
                <a:avLst/>
                <a:gdLst>
                  <a:gd name="T0" fmla="*/ 40 w 105"/>
                  <a:gd name="T1" fmla="*/ 2 h 194"/>
                  <a:gd name="T2" fmla="*/ 40 w 105"/>
                  <a:gd name="T3" fmla="*/ 0 h 194"/>
                  <a:gd name="T4" fmla="*/ 31 w 105"/>
                  <a:gd name="T5" fmla="*/ 0 h 194"/>
                  <a:gd name="T6" fmla="*/ 1 w 105"/>
                  <a:gd name="T7" fmla="*/ 33 h 194"/>
                  <a:gd name="T8" fmla="*/ 9 w 105"/>
                  <a:gd name="T9" fmla="*/ 165 h 194"/>
                  <a:gd name="T10" fmla="*/ 40 w 105"/>
                  <a:gd name="T11" fmla="*/ 194 h 194"/>
                  <a:gd name="T12" fmla="*/ 105 w 105"/>
                  <a:gd name="T13" fmla="*/ 194 h 194"/>
                  <a:gd name="T14" fmla="*/ 105 w 105"/>
                  <a:gd name="T15" fmla="*/ 74 h 194"/>
                  <a:gd name="T16" fmla="*/ 40 w 105"/>
                  <a:gd name="T17" fmla="*/ 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94">
                    <a:moveTo>
                      <a:pt x="40" y="2"/>
                    </a:moveTo>
                    <a:cubicBezTo>
                      <a:pt x="40" y="1"/>
                      <a:pt x="40" y="1"/>
                      <a:pt x="40" y="0"/>
                    </a:cubicBezTo>
                    <a:cubicBezTo>
                      <a:pt x="31" y="0"/>
                      <a:pt x="31" y="0"/>
                      <a:pt x="31" y="0"/>
                    </a:cubicBezTo>
                    <a:cubicBezTo>
                      <a:pt x="14" y="0"/>
                      <a:pt x="0" y="15"/>
                      <a:pt x="1" y="33"/>
                    </a:cubicBezTo>
                    <a:cubicBezTo>
                      <a:pt x="9" y="165"/>
                      <a:pt x="9" y="165"/>
                      <a:pt x="9" y="165"/>
                    </a:cubicBezTo>
                    <a:cubicBezTo>
                      <a:pt x="10" y="182"/>
                      <a:pt x="24" y="194"/>
                      <a:pt x="40" y="194"/>
                    </a:cubicBezTo>
                    <a:cubicBezTo>
                      <a:pt x="105" y="194"/>
                      <a:pt x="105" y="194"/>
                      <a:pt x="105" y="194"/>
                    </a:cubicBezTo>
                    <a:cubicBezTo>
                      <a:pt x="105" y="74"/>
                      <a:pt x="105" y="74"/>
                      <a:pt x="105" y="74"/>
                    </a:cubicBezTo>
                    <a:cubicBezTo>
                      <a:pt x="69" y="71"/>
                      <a:pt x="40" y="39"/>
                      <a:pt x="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8" name="Freeform 30"/>
              <p:cNvSpPr>
                <a:spLocks/>
              </p:cNvSpPr>
              <p:nvPr/>
            </p:nvSpPr>
            <p:spPr bwMode="gray">
              <a:xfrm>
                <a:off x="6249988" y="3114676"/>
                <a:ext cx="11113" cy="109538"/>
              </a:xfrm>
              <a:custGeom>
                <a:avLst/>
                <a:gdLst>
                  <a:gd name="T0" fmla="*/ 3 w 3"/>
                  <a:gd name="T1" fmla="*/ 15 h 29"/>
                  <a:gd name="T2" fmla="*/ 0 w 3"/>
                  <a:gd name="T3" fmla="*/ 29 h 29"/>
                  <a:gd name="T4" fmla="*/ 0 w 3"/>
                  <a:gd name="T5" fmla="*/ 29 h 29"/>
                  <a:gd name="T6" fmla="*/ 1 w 3"/>
                  <a:gd name="T7" fmla="*/ 27 h 29"/>
                  <a:gd name="T8" fmla="*/ 2 w 3"/>
                  <a:gd name="T9" fmla="*/ 22 h 29"/>
                  <a:gd name="T10" fmla="*/ 2 w 3"/>
                  <a:gd name="T11" fmla="*/ 14 h 29"/>
                  <a:gd name="T12" fmla="*/ 1 w 3"/>
                  <a:gd name="T13" fmla="*/ 3 h 29"/>
                  <a:gd name="T14" fmla="*/ 0 w 3"/>
                  <a:gd name="T15" fmla="*/ 1 h 29"/>
                  <a:gd name="T16" fmla="*/ 0 w 3"/>
                  <a:gd name="T17" fmla="*/ 0 h 29"/>
                  <a:gd name="T18" fmla="*/ 3 w 3"/>
                  <a:gd name="T1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9">
                    <a:moveTo>
                      <a:pt x="3" y="15"/>
                    </a:moveTo>
                    <a:cubicBezTo>
                      <a:pt x="3" y="20"/>
                      <a:pt x="2" y="24"/>
                      <a:pt x="0" y="29"/>
                    </a:cubicBezTo>
                    <a:cubicBezTo>
                      <a:pt x="0" y="29"/>
                      <a:pt x="0" y="29"/>
                      <a:pt x="0" y="29"/>
                    </a:cubicBezTo>
                    <a:cubicBezTo>
                      <a:pt x="0" y="29"/>
                      <a:pt x="0" y="28"/>
                      <a:pt x="1" y="27"/>
                    </a:cubicBezTo>
                    <a:cubicBezTo>
                      <a:pt x="1" y="26"/>
                      <a:pt x="1" y="24"/>
                      <a:pt x="2" y="22"/>
                    </a:cubicBezTo>
                    <a:cubicBezTo>
                      <a:pt x="2" y="20"/>
                      <a:pt x="3" y="17"/>
                      <a:pt x="2" y="14"/>
                    </a:cubicBezTo>
                    <a:cubicBezTo>
                      <a:pt x="2" y="10"/>
                      <a:pt x="2" y="7"/>
                      <a:pt x="1" y="3"/>
                    </a:cubicBezTo>
                    <a:cubicBezTo>
                      <a:pt x="1" y="2"/>
                      <a:pt x="1" y="1"/>
                      <a:pt x="0" y="1"/>
                    </a:cubicBezTo>
                    <a:cubicBezTo>
                      <a:pt x="0" y="1"/>
                      <a:pt x="0" y="1"/>
                      <a:pt x="0" y="0"/>
                    </a:cubicBezTo>
                    <a:cubicBezTo>
                      <a:pt x="2" y="5"/>
                      <a:pt x="3" y="10"/>
                      <a:pt x="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9" name="Oval 31"/>
              <p:cNvSpPr>
                <a:spLocks noChangeArrowheads="1"/>
              </p:cNvSpPr>
              <p:nvPr/>
            </p:nvSpPr>
            <p:spPr bwMode="gray">
              <a:xfrm>
                <a:off x="6208713" y="3281363"/>
                <a:ext cx="63500" cy="650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70" name="Oval 32"/>
              <p:cNvSpPr>
                <a:spLocks noChangeArrowheads="1"/>
              </p:cNvSpPr>
              <p:nvPr/>
            </p:nvSpPr>
            <p:spPr bwMode="gray">
              <a:xfrm>
                <a:off x="6121401" y="3341688"/>
                <a:ext cx="55563"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71" name="Oval 33"/>
              <p:cNvSpPr>
                <a:spLocks noChangeArrowheads="1"/>
              </p:cNvSpPr>
              <p:nvPr/>
            </p:nvSpPr>
            <p:spPr bwMode="gray">
              <a:xfrm>
                <a:off x="6015038" y="3349626"/>
                <a:ext cx="49213" cy="523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72" name="Oval 34"/>
              <p:cNvSpPr>
                <a:spLocks noChangeArrowheads="1"/>
              </p:cNvSpPr>
              <p:nvPr/>
            </p:nvSpPr>
            <p:spPr bwMode="gray">
              <a:xfrm>
                <a:off x="5934076" y="3316288"/>
                <a:ext cx="317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73" name="Freeform 35"/>
              <p:cNvSpPr>
                <a:spLocks/>
              </p:cNvSpPr>
              <p:nvPr/>
            </p:nvSpPr>
            <p:spPr bwMode="gray">
              <a:xfrm>
                <a:off x="5873751" y="2951163"/>
                <a:ext cx="452438" cy="292100"/>
              </a:xfrm>
              <a:custGeom>
                <a:avLst/>
                <a:gdLst>
                  <a:gd name="T0" fmla="*/ 119 w 119"/>
                  <a:gd name="T1" fmla="*/ 60 h 77"/>
                  <a:gd name="T2" fmla="*/ 117 w 119"/>
                  <a:gd name="T3" fmla="*/ 77 h 77"/>
                  <a:gd name="T4" fmla="*/ 99 w 119"/>
                  <a:gd name="T5" fmla="*/ 72 h 77"/>
                  <a:gd name="T6" fmla="*/ 102 w 119"/>
                  <a:gd name="T7" fmla="*/ 58 h 77"/>
                  <a:gd name="T8" fmla="*/ 99 w 119"/>
                  <a:gd name="T9" fmla="*/ 43 h 77"/>
                  <a:gd name="T10" fmla="*/ 84 w 119"/>
                  <a:gd name="T11" fmla="*/ 21 h 77"/>
                  <a:gd name="T12" fmla="*/ 83 w 119"/>
                  <a:gd name="T13" fmla="*/ 21 h 77"/>
                  <a:gd name="T14" fmla="*/ 72 w 119"/>
                  <a:gd name="T15" fmla="*/ 15 h 77"/>
                  <a:gd name="T16" fmla="*/ 65 w 119"/>
                  <a:gd name="T17" fmla="*/ 12 h 77"/>
                  <a:gd name="T18" fmla="*/ 64 w 119"/>
                  <a:gd name="T19" fmla="*/ 12 h 77"/>
                  <a:gd name="T20" fmla="*/ 63 w 119"/>
                  <a:gd name="T21" fmla="*/ 12 h 77"/>
                  <a:gd name="T22" fmla="*/ 61 w 119"/>
                  <a:gd name="T23" fmla="*/ 12 h 77"/>
                  <a:gd name="T24" fmla="*/ 60 w 119"/>
                  <a:gd name="T25" fmla="*/ 12 h 77"/>
                  <a:gd name="T26" fmla="*/ 59 w 119"/>
                  <a:gd name="T27" fmla="*/ 11 h 77"/>
                  <a:gd name="T28" fmla="*/ 57 w 119"/>
                  <a:gd name="T29" fmla="*/ 11 h 77"/>
                  <a:gd name="T30" fmla="*/ 57 w 119"/>
                  <a:gd name="T31" fmla="*/ 11 h 77"/>
                  <a:gd name="T32" fmla="*/ 57 w 119"/>
                  <a:gd name="T33" fmla="*/ 11 h 77"/>
                  <a:gd name="T34" fmla="*/ 56 w 119"/>
                  <a:gd name="T35" fmla="*/ 11 h 77"/>
                  <a:gd name="T36" fmla="*/ 56 w 119"/>
                  <a:gd name="T37" fmla="*/ 11 h 77"/>
                  <a:gd name="T38" fmla="*/ 56 w 119"/>
                  <a:gd name="T39" fmla="*/ 11 h 77"/>
                  <a:gd name="T40" fmla="*/ 40 w 119"/>
                  <a:gd name="T41" fmla="*/ 14 h 77"/>
                  <a:gd name="T42" fmla="*/ 25 w 119"/>
                  <a:gd name="T43" fmla="*/ 21 h 77"/>
                  <a:gd name="T44" fmla="*/ 15 w 119"/>
                  <a:gd name="T45" fmla="*/ 32 h 77"/>
                  <a:gd name="T46" fmla="*/ 13 w 119"/>
                  <a:gd name="T47" fmla="*/ 35 h 77"/>
                  <a:gd name="T48" fmla="*/ 12 w 119"/>
                  <a:gd name="T49" fmla="*/ 37 h 77"/>
                  <a:gd name="T50" fmla="*/ 11 w 119"/>
                  <a:gd name="T51" fmla="*/ 38 h 77"/>
                  <a:gd name="T52" fmla="*/ 8 w 119"/>
                  <a:gd name="T53" fmla="*/ 45 h 77"/>
                  <a:gd name="T54" fmla="*/ 7 w 119"/>
                  <a:gd name="T55" fmla="*/ 48 h 77"/>
                  <a:gd name="T56" fmla="*/ 7 w 119"/>
                  <a:gd name="T57" fmla="*/ 49 h 77"/>
                  <a:gd name="T58" fmla="*/ 7 w 119"/>
                  <a:gd name="T59" fmla="*/ 51 h 77"/>
                  <a:gd name="T60" fmla="*/ 7 w 119"/>
                  <a:gd name="T61" fmla="*/ 51 h 77"/>
                  <a:gd name="T62" fmla="*/ 6 w 119"/>
                  <a:gd name="T63" fmla="*/ 52 h 77"/>
                  <a:gd name="T64" fmla="*/ 6 w 119"/>
                  <a:gd name="T65" fmla="*/ 54 h 77"/>
                  <a:gd name="T66" fmla="*/ 6 w 119"/>
                  <a:gd name="T67" fmla="*/ 56 h 77"/>
                  <a:gd name="T68" fmla="*/ 6 w 119"/>
                  <a:gd name="T69" fmla="*/ 59 h 77"/>
                  <a:gd name="T70" fmla="*/ 6 w 119"/>
                  <a:gd name="T71" fmla="*/ 59 h 77"/>
                  <a:gd name="T72" fmla="*/ 6 w 119"/>
                  <a:gd name="T73" fmla="*/ 59 h 77"/>
                  <a:gd name="T74" fmla="*/ 6 w 119"/>
                  <a:gd name="T75" fmla="*/ 59 h 77"/>
                  <a:gd name="T76" fmla="*/ 6 w 119"/>
                  <a:gd name="T77" fmla="*/ 60 h 77"/>
                  <a:gd name="T78" fmla="*/ 6 w 119"/>
                  <a:gd name="T79" fmla="*/ 60 h 77"/>
                  <a:gd name="T80" fmla="*/ 6 w 119"/>
                  <a:gd name="T81" fmla="*/ 61 h 77"/>
                  <a:gd name="T82" fmla="*/ 6 w 119"/>
                  <a:gd name="T83" fmla="*/ 66 h 77"/>
                  <a:gd name="T84" fmla="*/ 7 w 119"/>
                  <a:gd name="T85" fmla="*/ 72 h 77"/>
                  <a:gd name="T86" fmla="*/ 7 w 119"/>
                  <a:gd name="T87" fmla="*/ 73 h 77"/>
                  <a:gd name="T88" fmla="*/ 7 w 119"/>
                  <a:gd name="T89" fmla="*/ 74 h 77"/>
                  <a:gd name="T90" fmla="*/ 2 w 119"/>
                  <a:gd name="T91" fmla="*/ 75 h 77"/>
                  <a:gd name="T92" fmla="*/ 2 w 119"/>
                  <a:gd name="T93" fmla="*/ 75 h 77"/>
                  <a:gd name="T94" fmla="*/ 1 w 119"/>
                  <a:gd name="T95" fmla="*/ 73 h 77"/>
                  <a:gd name="T96" fmla="*/ 0 w 119"/>
                  <a:gd name="T97" fmla="*/ 70 h 77"/>
                  <a:gd name="T98" fmla="*/ 0 w 119"/>
                  <a:gd name="T99" fmla="*/ 60 h 77"/>
                  <a:gd name="T100" fmla="*/ 59 w 119"/>
                  <a:gd name="T101" fmla="*/ 0 h 77"/>
                  <a:gd name="T102" fmla="*/ 98 w 119"/>
                  <a:gd name="T103" fmla="*/ 14 h 77"/>
                  <a:gd name="T104" fmla="*/ 110 w 119"/>
                  <a:gd name="T105" fmla="*/ 28 h 77"/>
                  <a:gd name="T106" fmla="*/ 119 w 119"/>
                  <a:gd name="T107" fmla="*/ 6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9" h="77">
                    <a:moveTo>
                      <a:pt x="119" y="60"/>
                    </a:moveTo>
                    <a:cubicBezTo>
                      <a:pt x="119" y="66"/>
                      <a:pt x="118" y="71"/>
                      <a:pt x="117" y="77"/>
                    </a:cubicBezTo>
                    <a:cubicBezTo>
                      <a:pt x="99" y="72"/>
                      <a:pt x="99" y="72"/>
                      <a:pt x="99" y="72"/>
                    </a:cubicBezTo>
                    <a:cubicBezTo>
                      <a:pt x="101" y="67"/>
                      <a:pt x="102" y="63"/>
                      <a:pt x="102" y="58"/>
                    </a:cubicBezTo>
                    <a:cubicBezTo>
                      <a:pt x="102" y="53"/>
                      <a:pt x="101" y="48"/>
                      <a:pt x="99" y="43"/>
                    </a:cubicBezTo>
                    <a:cubicBezTo>
                      <a:pt x="97" y="35"/>
                      <a:pt x="91" y="27"/>
                      <a:pt x="84" y="21"/>
                    </a:cubicBezTo>
                    <a:cubicBezTo>
                      <a:pt x="84" y="21"/>
                      <a:pt x="83" y="21"/>
                      <a:pt x="83" y="21"/>
                    </a:cubicBezTo>
                    <a:cubicBezTo>
                      <a:pt x="80" y="18"/>
                      <a:pt x="76" y="16"/>
                      <a:pt x="72" y="15"/>
                    </a:cubicBezTo>
                    <a:cubicBezTo>
                      <a:pt x="70" y="14"/>
                      <a:pt x="67" y="13"/>
                      <a:pt x="65" y="12"/>
                    </a:cubicBezTo>
                    <a:cubicBezTo>
                      <a:pt x="64" y="12"/>
                      <a:pt x="64" y="12"/>
                      <a:pt x="64" y="12"/>
                    </a:cubicBezTo>
                    <a:cubicBezTo>
                      <a:pt x="63" y="12"/>
                      <a:pt x="63" y="12"/>
                      <a:pt x="63" y="12"/>
                    </a:cubicBezTo>
                    <a:cubicBezTo>
                      <a:pt x="62" y="12"/>
                      <a:pt x="61" y="12"/>
                      <a:pt x="61" y="12"/>
                    </a:cubicBezTo>
                    <a:cubicBezTo>
                      <a:pt x="60" y="12"/>
                      <a:pt x="60" y="12"/>
                      <a:pt x="60" y="12"/>
                    </a:cubicBezTo>
                    <a:cubicBezTo>
                      <a:pt x="59" y="12"/>
                      <a:pt x="59" y="11"/>
                      <a:pt x="59" y="11"/>
                    </a:cubicBezTo>
                    <a:cubicBezTo>
                      <a:pt x="57" y="11"/>
                      <a:pt x="57" y="11"/>
                      <a:pt x="57" y="11"/>
                    </a:cubicBezTo>
                    <a:cubicBezTo>
                      <a:pt x="57" y="11"/>
                      <a:pt x="57" y="11"/>
                      <a:pt x="57" y="11"/>
                    </a:cubicBezTo>
                    <a:cubicBezTo>
                      <a:pt x="57" y="11"/>
                      <a:pt x="57" y="11"/>
                      <a:pt x="57" y="11"/>
                    </a:cubicBezTo>
                    <a:cubicBezTo>
                      <a:pt x="56" y="11"/>
                      <a:pt x="56" y="11"/>
                      <a:pt x="56" y="11"/>
                    </a:cubicBezTo>
                    <a:cubicBezTo>
                      <a:pt x="56" y="11"/>
                      <a:pt x="56" y="11"/>
                      <a:pt x="56" y="11"/>
                    </a:cubicBezTo>
                    <a:cubicBezTo>
                      <a:pt x="56" y="11"/>
                      <a:pt x="56" y="11"/>
                      <a:pt x="56" y="11"/>
                    </a:cubicBezTo>
                    <a:cubicBezTo>
                      <a:pt x="51" y="11"/>
                      <a:pt x="45" y="12"/>
                      <a:pt x="40" y="14"/>
                    </a:cubicBezTo>
                    <a:cubicBezTo>
                      <a:pt x="35" y="15"/>
                      <a:pt x="30" y="18"/>
                      <a:pt x="25" y="21"/>
                    </a:cubicBezTo>
                    <a:cubicBezTo>
                      <a:pt x="21" y="24"/>
                      <a:pt x="18" y="28"/>
                      <a:pt x="15" y="32"/>
                    </a:cubicBezTo>
                    <a:cubicBezTo>
                      <a:pt x="14" y="33"/>
                      <a:pt x="13" y="34"/>
                      <a:pt x="13" y="35"/>
                    </a:cubicBezTo>
                    <a:cubicBezTo>
                      <a:pt x="12" y="36"/>
                      <a:pt x="12" y="36"/>
                      <a:pt x="12" y="37"/>
                    </a:cubicBezTo>
                    <a:cubicBezTo>
                      <a:pt x="12" y="37"/>
                      <a:pt x="11" y="38"/>
                      <a:pt x="11" y="38"/>
                    </a:cubicBezTo>
                    <a:cubicBezTo>
                      <a:pt x="10" y="41"/>
                      <a:pt x="9" y="43"/>
                      <a:pt x="8" y="45"/>
                    </a:cubicBezTo>
                    <a:cubicBezTo>
                      <a:pt x="8" y="46"/>
                      <a:pt x="8" y="47"/>
                      <a:pt x="7" y="48"/>
                    </a:cubicBezTo>
                    <a:cubicBezTo>
                      <a:pt x="7" y="48"/>
                      <a:pt x="7" y="49"/>
                      <a:pt x="7" y="49"/>
                    </a:cubicBezTo>
                    <a:cubicBezTo>
                      <a:pt x="7" y="50"/>
                      <a:pt x="7" y="50"/>
                      <a:pt x="7" y="51"/>
                    </a:cubicBezTo>
                    <a:cubicBezTo>
                      <a:pt x="7" y="51"/>
                      <a:pt x="7" y="51"/>
                      <a:pt x="7" y="51"/>
                    </a:cubicBezTo>
                    <a:cubicBezTo>
                      <a:pt x="7" y="52"/>
                      <a:pt x="6" y="52"/>
                      <a:pt x="6" y="52"/>
                    </a:cubicBezTo>
                    <a:cubicBezTo>
                      <a:pt x="6" y="53"/>
                      <a:pt x="6" y="53"/>
                      <a:pt x="6" y="54"/>
                    </a:cubicBezTo>
                    <a:cubicBezTo>
                      <a:pt x="6" y="55"/>
                      <a:pt x="6" y="55"/>
                      <a:pt x="6" y="56"/>
                    </a:cubicBezTo>
                    <a:cubicBezTo>
                      <a:pt x="6" y="57"/>
                      <a:pt x="6" y="58"/>
                      <a:pt x="6" y="59"/>
                    </a:cubicBezTo>
                    <a:cubicBezTo>
                      <a:pt x="6" y="59"/>
                      <a:pt x="6" y="59"/>
                      <a:pt x="6" y="59"/>
                    </a:cubicBezTo>
                    <a:cubicBezTo>
                      <a:pt x="6" y="59"/>
                      <a:pt x="6" y="59"/>
                      <a:pt x="6" y="59"/>
                    </a:cubicBezTo>
                    <a:cubicBezTo>
                      <a:pt x="6" y="59"/>
                      <a:pt x="6" y="59"/>
                      <a:pt x="6" y="59"/>
                    </a:cubicBezTo>
                    <a:cubicBezTo>
                      <a:pt x="6" y="60"/>
                      <a:pt x="6" y="60"/>
                      <a:pt x="6" y="60"/>
                    </a:cubicBezTo>
                    <a:cubicBezTo>
                      <a:pt x="6" y="60"/>
                      <a:pt x="6" y="60"/>
                      <a:pt x="6" y="60"/>
                    </a:cubicBezTo>
                    <a:cubicBezTo>
                      <a:pt x="6" y="61"/>
                      <a:pt x="6" y="61"/>
                      <a:pt x="6" y="61"/>
                    </a:cubicBezTo>
                    <a:cubicBezTo>
                      <a:pt x="6" y="63"/>
                      <a:pt x="6" y="64"/>
                      <a:pt x="6" y="66"/>
                    </a:cubicBezTo>
                    <a:cubicBezTo>
                      <a:pt x="6" y="68"/>
                      <a:pt x="7" y="70"/>
                      <a:pt x="7" y="72"/>
                    </a:cubicBezTo>
                    <a:cubicBezTo>
                      <a:pt x="7" y="72"/>
                      <a:pt x="7" y="73"/>
                      <a:pt x="7" y="73"/>
                    </a:cubicBezTo>
                    <a:cubicBezTo>
                      <a:pt x="7" y="74"/>
                      <a:pt x="7" y="74"/>
                      <a:pt x="7" y="74"/>
                    </a:cubicBezTo>
                    <a:cubicBezTo>
                      <a:pt x="2" y="75"/>
                      <a:pt x="2" y="75"/>
                      <a:pt x="2" y="75"/>
                    </a:cubicBezTo>
                    <a:cubicBezTo>
                      <a:pt x="2" y="75"/>
                      <a:pt x="2" y="75"/>
                      <a:pt x="2" y="75"/>
                    </a:cubicBezTo>
                    <a:cubicBezTo>
                      <a:pt x="2" y="74"/>
                      <a:pt x="1" y="74"/>
                      <a:pt x="1" y="73"/>
                    </a:cubicBezTo>
                    <a:cubicBezTo>
                      <a:pt x="1" y="72"/>
                      <a:pt x="1" y="71"/>
                      <a:pt x="0" y="70"/>
                    </a:cubicBezTo>
                    <a:cubicBezTo>
                      <a:pt x="0" y="67"/>
                      <a:pt x="0" y="63"/>
                      <a:pt x="0" y="60"/>
                    </a:cubicBezTo>
                    <a:cubicBezTo>
                      <a:pt x="0" y="27"/>
                      <a:pt x="26" y="0"/>
                      <a:pt x="59" y="0"/>
                    </a:cubicBezTo>
                    <a:cubicBezTo>
                      <a:pt x="74" y="0"/>
                      <a:pt x="88" y="5"/>
                      <a:pt x="98" y="14"/>
                    </a:cubicBezTo>
                    <a:cubicBezTo>
                      <a:pt x="103" y="18"/>
                      <a:pt x="107" y="23"/>
                      <a:pt x="110" y="28"/>
                    </a:cubicBezTo>
                    <a:cubicBezTo>
                      <a:pt x="116" y="37"/>
                      <a:pt x="119" y="48"/>
                      <a:pt x="119"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74" name="Freeform 36"/>
              <p:cNvSpPr>
                <a:spLocks/>
              </p:cNvSpPr>
              <p:nvPr/>
            </p:nvSpPr>
            <p:spPr bwMode="gray">
              <a:xfrm>
                <a:off x="6048376" y="3106738"/>
                <a:ext cx="160338" cy="125413"/>
              </a:xfrm>
              <a:custGeom>
                <a:avLst/>
                <a:gdLst>
                  <a:gd name="T0" fmla="*/ 41 w 42"/>
                  <a:gd name="T1" fmla="*/ 2 h 33"/>
                  <a:gd name="T2" fmla="*/ 36 w 42"/>
                  <a:gd name="T3" fmla="*/ 1 h 33"/>
                  <a:gd name="T4" fmla="*/ 30 w 42"/>
                  <a:gd name="T5" fmla="*/ 4 h 33"/>
                  <a:gd name="T6" fmla="*/ 30 w 42"/>
                  <a:gd name="T7" fmla="*/ 4 h 33"/>
                  <a:gd name="T8" fmla="*/ 21 w 42"/>
                  <a:gd name="T9" fmla="*/ 9 h 33"/>
                  <a:gd name="T10" fmla="*/ 16 w 42"/>
                  <a:gd name="T11" fmla="*/ 12 h 33"/>
                  <a:gd name="T12" fmla="*/ 5 w 42"/>
                  <a:gd name="T13" fmla="*/ 13 h 33"/>
                  <a:gd name="T14" fmla="*/ 4 w 42"/>
                  <a:gd name="T15" fmla="*/ 15 h 33"/>
                  <a:gd name="T16" fmla="*/ 3 w 42"/>
                  <a:gd name="T17" fmla="*/ 29 h 33"/>
                  <a:gd name="T18" fmla="*/ 11 w 42"/>
                  <a:gd name="T19" fmla="*/ 33 h 33"/>
                  <a:gd name="T20" fmla="*/ 16 w 42"/>
                  <a:gd name="T21" fmla="*/ 32 h 33"/>
                  <a:gd name="T22" fmla="*/ 18 w 42"/>
                  <a:gd name="T23" fmla="*/ 31 h 33"/>
                  <a:gd name="T24" fmla="*/ 22 w 42"/>
                  <a:gd name="T25" fmla="*/ 22 h 33"/>
                  <a:gd name="T26" fmla="*/ 33 w 42"/>
                  <a:gd name="T27" fmla="*/ 13 h 33"/>
                  <a:gd name="T28" fmla="*/ 34 w 42"/>
                  <a:gd name="T29" fmla="*/ 12 h 33"/>
                  <a:gd name="T30" fmla="*/ 40 w 42"/>
                  <a:gd name="T31" fmla="*/ 7 h 33"/>
                  <a:gd name="T32" fmla="*/ 41 w 42"/>
                  <a:gd name="T33"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3">
                    <a:moveTo>
                      <a:pt x="41" y="2"/>
                    </a:moveTo>
                    <a:cubicBezTo>
                      <a:pt x="40" y="0"/>
                      <a:pt x="38" y="0"/>
                      <a:pt x="36" y="1"/>
                    </a:cubicBezTo>
                    <a:cubicBezTo>
                      <a:pt x="34" y="1"/>
                      <a:pt x="32" y="3"/>
                      <a:pt x="30" y="4"/>
                    </a:cubicBezTo>
                    <a:cubicBezTo>
                      <a:pt x="30" y="4"/>
                      <a:pt x="30" y="4"/>
                      <a:pt x="30" y="4"/>
                    </a:cubicBezTo>
                    <a:cubicBezTo>
                      <a:pt x="27" y="6"/>
                      <a:pt x="24" y="8"/>
                      <a:pt x="21" y="9"/>
                    </a:cubicBezTo>
                    <a:cubicBezTo>
                      <a:pt x="16" y="12"/>
                      <a:pt x="16" y="12"/>
                      <a:pt x="16" y="12"/>
                    </a:cubicBezTo>
                    <a:cubicBezTo>
                      <a:pt x="12" y="11"/>
                      <a:pt x="8" y="11"/>
                      <a:pt x="5" y="13"/>
                    </a:cubicBezTo>
                    <a:cubicBezTo>
                      <a:pt x="5" y="14"/>
                      <a:pt x="4" y="14"/>
                      <a:pt x="4" y="15"/>
                    </a:cubicBezTo>
                    <a:cubicBezTo>
                      <a:pt x="0" y="18"/>
                      <a:pt x="0" y="24"/>
                      <a:pt x="3" y="29"/>
                    </a:cubicBezTo>
                    <a:cubicBezTo>
                      <a:pt x="5" y="32"/>
                      <a:pt x="8" y="33"/>
                      <a:pt x="11" y="33"/>
                    </a:cubicBezTo>
                    <a:cubicBezTo>
                      <a:pt x="13" y="33"/>
                      <a:pt x="14" y="33"/>
                      <a:pt x="16" y="32"/>
                    </a:cubicBezTo>
                    <a:cubicBezTo>
                      <a:pt x="16" y="32"/>
                      <a:pt x="17" y="32"/>
                      <a:pt x="18" y="31"/>
                    </a:cubicBezTo>
                    <a:cubicBezTo>
                      <a:pt x="21" y="29"/>
                      <a:pt x="22" y="26"/>
                      <a:pt x="22" y="22"/>
                    </a:cubicBezTo>
                    <a:cubicBezTo>
                      <a:pt x="25" y="20"/>
                      <a:pt x="30" y="16"/>
                      <a:pt x="33" y="13"/>
                    </a:cubicBezTo>
                    <a:cubicBezTo>
                      <a:pt x="34" y="12"/>
                      <a:pt x="34" y="12"/>
                      <a:pt x="34" y="12"/>
                    </a:cubicBezTo>
                    <a:cubicBezTo>
                      <a:pt x="37" y="10"/>
                      <a:pt x="40" y="7"/>
                      <a:pt x="40" y="7"/>
                    </a:cubicBezTo>
                    <a:cubicBezTo>
                      <a:pt x="42" y="5"/>
                      <a:pt x="42" y="4"/>
                      <a:pt x="41"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grpSp>
        <p:grpSp>
          <p:nvGrpSpPr>
            <p:cNvPr id="52" name="Group 51"/>
            <p:cNvGrpSpPr/>
            <p:nvPr/>
          </p:nvGrpSpPr>
          <p:grpSpPr bwMode="gray">
            <a:xfrm>
              <a:off x="6133092" y="1726156"/>
              <a:ext cx="52295" cy="104723"/>
              <a:chOff x="6905625" y="2062163"/>
              <a:chExt cx="615950" cy="1233488"/>
            </a:xfrm>
            <a:solidFill>
              <a:schemeClr val="bg1"/>
            </a:solidFill>
          </p:grpSpPr>
          <p:sp>
            <p:nvSpPr>
              <p:cNvPr id="60" name="Freeform 40"/>
              <p:cNvSpPr>
                <a:spLocks/>
              </p:cNvSpPr>
              <p:nvPr/>
            </p:nvSpPr>
            <p:spPr bwMode="gray">
              <a:xfrm>
                <a:off x="6911975" y="2273301"/>
                <a:ext cx="603250" cy="1022350"/>
              </a:xfrm>
              <a:custGeom>
                <a:avLst/>
                <a:gdLst>
                  <a:gd name="T0" fmla="*/ 120 w 158"/>
                  <a:gd name="T1" fmla="*/ 18 h 270"/>
                  <a:gd name="T2" fmla="*/ 85 w 158"/>
                  <a:gd name="T3" fmla="*/ 6 h 270"/>
                  <a:gd name="T4" fmla="*/ 14 w 158"/>
                  <a:gd name="T5" fmla="*/ 29 h 270"/>
                  <a:gd name="T6" fmla="*/ 21 w 158"/>
                  <a:gd name="T7" fmla="*/ 96 h 270"/>
                  <a:gd name="T8" fmla="*/ 51 w 158"/>
                  <a:gd name="T9" fmla="*/ 148 h 270"/>
                  <a:gd name="T10" fmla="*/ 47 w 158"/>
                  <a:gd name="T11" fmla="*/ 165 h 270"/>
                  <a:gd name="T12" fmla="*/ 35 w 158"/>
                  <a:gd name="T13" fmla="*/ 207 h 270"/>
                  <a:gd name="T14" fmla="*/ 93 w 158"/>
                  <a:gd name="T15" fmla="*/ 263 h 270"/>
                  <a:gd name="T16" fmla="*/ 127 w 158"/>
                  <a:gd name="T17" fmla="*/ 234 h 270"/>
                  <a:gd name="T18" fmla="*/ 138 w 158"/>
                  <a:gd name="T19" fmla="*/ 200 h 270"/>
                  <a:gd name="T20" fmla="*/ 152 w 158"/>
                  <a:gd name="T21" fmla="*/ 118 h 270"/>
                  <a:gd name="T22" fmla="*/ 143 w 158"/>
                  <a:gd name="T23" fmla="*/ 38 h 270"/>
                  <a:gd name="T24" fmla="*/ 120 w 158"/>
                  <a:gd name="T25" fmla="*/ 1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70">
                    <a:moveTo>
                      <a:pt x="120" y="18"/>
                    </a:moveTo>
                    <a:cubicBezTo>
                      <a:pt x="109" y="13"/>
                      <a:pt x="97" y="8"/>
                      <a:pt x="85" y="6"/>
                    </a:cubicBezTo>
                    <a:cubicBezTo>
                      <a:pt x="60" y="0"/>
                      <a:pt x="29" y="6"/>
                      <a:pt x="14" y="29"/>
                    </a:cubicBezTo>
                    <a:cubicBezTo>
                      <a:pt x="0" y="51"/>
                      <a:pt x="7" y="76"/>
                      <a:pt x="21" y="96"/>
                    </a:cubicBezTo>
                    <a:cubicBezTo>
                      <a:pt x="31" y="112"/>
                      <a:pt x="49" y="128"/>
                      <a:pt x="51" y="148"/>
                    </a:cubicBezTo>
                    <a:cubicBezTo>
                      <a:pt x="51" y="154"/>
                      <a:pt x="50" y="160"/>
                      <a:pt x="47" y="165"/>
                    </a:cubicBezTo>
                    <a:cubicBezTo>
                      <a:pt x="41" y="178"/>
                      <a:pt x="37" y="193"/>
                      <a:pt x="35" y="207"/>
                    </a:cubicBezTo>
                    <a:cubicBezTo>
                      <a:pt x="33" y="237"/>
                      <a:pt x="61" y="270"/>
                      <a:pt x="93" y="263"/>
                    </a:cubicBezTo>
                    <a:cubicBezTo>
                      <a:pt x="106" y="260"/>
                      <a:pt x="119" y="250"/>
                      <a:pt x="127" y="234"/>
                    </a:cubicBezTo>
                    <a:cubicBezTo>
                      <a:pt x="132" y="223"/>
                      <a:pt x="135" y="211"/>
                      <a:pt x="138" y="200"/>
                    </a:cubicBezTo>
                    <a:cubicBezTo>
                      <a:pt x="146" y="173"/>
                      <a:pt x="150" y="146"/>
                      <a:pt x="152" y="118"/>
                    </a:cubicBezTo>
                    <a:cubicBezTo>
                      <a:pt x="155" y="91"/>
                      <a:pt x="158" y="60"/>
                      <a:pt x="143" y="38"/>
                    </a:cubicBezTo>
                    <a:cubicBezTo>
                      <a:pt x="138" y="30"/>
                      <a:pt x="131" y="24"/>
                      <a:pt x="1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1" name="Oval 41"/>
              <p:cNvSpPr>
                <a:spLocks noChangeArrowheads="1"/>
              </p:cNvSpPr>
              <p:nvPr/>
            </p:nvSpPr>
            <p:spPr bwMode="gray">
              <a:xfrm>
                <a:off x="7439025" y="2251076"/>
                <a:ext cx="82550" cy="128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2" name="Oval 42"/>
              <p:cNvSpPr>
                <a:spLocks noChangeArrowheads="1"/>
              </p:cNvSpPr>
              <p:nvPr/>
            </p:nvSpPr>
            <p:spPr bwMode="gray">
              <a:xfrm>
                <a:off x="7343775" y="2171701"/>
                <a:ext cx="87313" cy="131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3" name="Oval 43"/>
              <p:cNvSpPr>
                <a:spLocks noChangeArrowheads="1"/>
              </p:cNvSpPr>
              <p:nvPr/>
            </p:nvSpPr>
            <p:spPr bwMode="gray">
              <a:xfrm>
                <a:off x="7229475" y="2117726"/>
                <a:ext cx="98425"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4" name="Oval 44"/>
              <p:cNvSpPr>
                <a:spLocks noChangeArrowheads="1"/>
              </p:cNvSpPr>
              <p:nvPr/>
            </p:nvSpPr>
            <p:spPr bwMode="gray">
              <a:xfrm>
                <a:off x="7091363" y="2087563"/>
                <a:ext cx="119063" cy="171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65" name="Oval 45"/>
              <p:cNvSpPr>
                <a:spLocks noChangeArrowheads="1"/>
              </p:cNvSpPr>
              <p:nvPr/>
            </p:nvSpPr>
            <p:spPr bwMode="gray">
              <a:xfrm>
                <a:off x="6905625" y="2062163"/>
                <a:ext cx="163513" cy="2460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grpSp>
        <p:grpSp>
          <p:nvGrpSpPr>
            <p:cNvPr id="53" name="Group 52"/>
            <p:cNvGrpSpPr/>
            <p:nvPr/>
          </p:nvGrpSpPr>
          <p:grpSpPr bwMode="gray">
            <a:xfrm flipH="1">
              <a:off x="6017609" y="1726156"/>
              <a:ext cx="52295" cy="104723"/>
              <a:chOff x="6905625" y="2062163"/>
              <a:chExt cx="615950" cy="1233488"/>
            </a:xfrm>
            <a:solidFill>
              <a:schemeClr val="bg1"/>
            </a:solidFill>
          </p:grpSpPr>
          <p:sp>
            <p:nvSpPr>
              <p:cNvPr id="54" name="Freeform 40"/>
              <p:cNvSpPr>
                <a:spLocks/>
              </p:cNvSpPr>
              <p:nvPr/>
            </p:nvSpPr>
            <p:spPr bwMode="gray">
              <a:xfrm>
                <a:off x="6911975" y="2273301"/>
                <a:ext cx="603250" cy="1022350"/>
              </a:xfrm>
              <a:custGeom>
                <a:avLst/>
                <a:gdLst>
                  <a:gd name="T0" fmla="*/ 120 w 158"/>
                  <a:gd name="T1" fmla="*/ 18 h 270"/>
                  <a:gd name="T2" fmla="*/ 85 w 158"/>
                  <a:gd name="T3" fmla="*/ 6 h 270"/>
                  <a:gd name="T4" fmla="*/ 14 w 158"/>
                  <a:gd name="T5" fmla="*/ 29 h 270"/>
                  <a:gd name="T6" fmla="*/ 21 w 158"/>
                  <a:gd name="T7" fmla="*/ 96 h 270"/>
                  <a:gd name="T8" fmla="*/ 51 w 158"/>
                  <a:gd name="T9" fmla="*/ 148 h 270"/>
                  <a:gd name="T10" fmla="*/ 47 w 158"/>
                  <a:gd name="T11" fmla="*/ 165 h 270"/>
                  <a:gd name="T12" fmla="*/ 35 w 158"/>
                  <a:gd name="T13" fmla="*/ 207 h 270"/>
                  <a:gd name="T14" fmla="*/ 93 w 158"/>
                  <a:gd name="T15" fmla="*/ 263 h 270"/>
                  <a:gd name="T16" fmla="*/ 127 w 158"/>
                  <a:gd name="T17" fmla="*/ 234 h 270"/>
                  <a:gd name="T18" fmla="*/ 138 w 158"/>
                  <a:gd name="T19" fmla="*/ 200 h 270"/>
                  <a:gd name="T20" fmla="*/ 152 w 158"/>
                  <a:gd name="T21" fmla="*/ 118 h 270"/>
                  <a:gd name="T22" fmla="*/ 143 w 158"/>
                  <a:gd name="T23" fmla="*/ 38 h 270"/>
                  <a:gd name="T24" fmla="*/ 120 w 158"/>
                  <a:gd name="T25" fmla="*/ 1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270">
                    <a:moveTo>
                      <a:pt x="120" y="18"/>
                    </a:moveTo>
                    <a:cubicBezTo>
                      <a:pt x="109" y="13"/>
                      <a:pt x="97" y="8"/>
                      <a:pt x="85" y="6"/>
                    </a:cubicBezTo>
                    <a:cubicBezTo>
                      <a:pt x="60" y="0"/>
                      <a:pt x="29" y="6"/>
                      <a:pt x="14" y="29"/>
                    </a:cubicBezTo>
                    <a:cubicBezTo>
                      <a:pt x="0" y="51"/>
                      <a:pt x="7" y="76"/>
                      <a:pt x="21" y="96"/>
                    </a:cubicBezTo>
                    <a:cubicBezTo>
                      <a:pt x="31" y="112"/>
                      <a:pt x="49" y="128"/>
                      <a:pt x="51" y="148"/>
                    </a:cubicBezTo>
                    <a:cubicBezTo>
                      <a:pt x="51" y="154"/>
                      <a:pt x="50" y="160"/>
                      <a:pt x="47" y="165"/>
                    </a:cubicBezTo>
                    <a:cubicBezTo>
                      <a:pt x="41" y="178"/>
                      <a:pt x="37" y="193"/>
                      <a:pt x="35" y="207"/>
                    </a:cubicBezTo>
                    <a:cubicBezTo>
                      <a:pt x="33" y="237"/>
                      <a:pt x="61" y="270"/>
                      <a:pt x="93" y="263"/>
                    </a:cubicBezTo>
                    <a:cubicBezTo>
                      <a:pt x="106" y="260"/>
                      <a:pt x="119" y="250"/>
                      <a:pt x="127" y="234"/>
                    </a:cubicBezTo>
                    <a:cubicBezTo>
                      <a:pt x="132" y="223"/>
                      <a:pt x="135" y="211"/>
                      <a:pt x="138" y="200"/>
                    </a:cubicBezTo>
                    <a:cubicBezTo>
                      <a:pt x="146" y="173"/>
                      <a:pt x="150" y="146"/>
                      <a:pt x="152" y="118"/>
                    </a:cubicBezTo>
                    <a:cubicBezTo>
                      <a:pt x="155" y="91"/>
                      <a:pt x="158" y="60"/>
                      <a:pt x="143" y="38"/>
                    </a:cubicBezTo>
                    <a:cubicBezTo>
                      <a:pt x="138" y="30"/>
                      <a:pt x="131" y="24"/>
                      <a:pt x="12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55" name="Oval 41"/>
              <p:cNvSpPr>
                <a:spLocks noChangeArrowheads="1"/>
              </p:cNvSpPr>
              <p:nvPr/>
            </p:nvSpPr>
            <p:spPr bwMode="gray">
              <a:xfrm>
                <a:off x="7439025" y="2251076"/>
                <a:ext cx="82550" cy="128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56" name="Oval 42"/>
              <p:cNvSpPr>
                <a:spLocks noChangeArrowheads="1"/>
              </p:cNvSpPr>
              <p:nvPr/>
            </p:nvSpPr>
            <p:spPr bwMode="gray">
              <a:xfrm>
                <a:off x="7343775" y="2171701"/>
                <a:ext cx="87313" cy="1317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57" name="Oval 43"/>
              <p:cNvSpPr>
                <a:spLocks noChangeArrowheads="1"/>
              </p:cNvSpPr>
              <p:nvPr/>
            </p:nvSpPr>
            <p:spPr bwMode="gray">
              <a:xfrm>
                <a:off x="7229475" y="2117726"/>
                <a:ext cx="98425" cy="152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58" name="Oval 44"/>
              <p:cNvSpPr>
                <a:spLocks noChangeArrowheads="1"/>
              </p:cNvSpPr>
              <p:nvPr/>
            </p:nvSpPr>
            <p:spPr bwMode="gray">
              <a:xfrm>
                <a:off x="7091363" y="2087563"/>
                <a:ext cx="119063" cy="1714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sp>
            <p:nvSpPr>
              <p:cNvPr id="59" name="Oval 45"/>
              <p:cNvSpPr>
                <a:spLocks noChangeArrowheads="1"/>
              </p:cNvSpPr>
              <p:nvPr/>
            </p:nvSpPr>
            <p:spPr bwMode="gray">
              <a:xfrm>
                <a:off x="6905625" y="2062163"/>
                <a:ext cx="163513" cy="2460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400"/>
              </a:p>
            </p:txBody>
          </p:sp>
        </p:grpSp>
      </p:grpSp>
      <p:sp>
        <p:nvSpPr>
          <p:cNvPr id="75" name="TextBox 74"/>
          <p:cNvSpPr txBox="1"/>
          <p:nvPr/>
        </p:nvSpPr>
        <p:spPr bwMode="gray">
          <a:xfrm>
            <a:off x="5983281" y="7938689"/>
            <a:ext cx="1197444" cy="492443"/>
          </a:xfrm>
          <a:prstGeom prst="rect">
            <a:avLst/>
          </a:prstGeom>
          <a:noFill/>
        </p:spPr>
        <p:txBody>
          <a:bodyPr wrap="none" lIns="0" tIns="0" rIns="0" bIns="0" rtlCol="0">
            <a:spAutoFit/>
          </a:bodyPr>
          <a:lstStyle/>
          <a:p>
            <a:r>
              <a:rPr lang="en-US" sz="1600" dirty="0"/>
              <a:t>Weight</a:t>
            </a:r>
            <a:br>
              <a:rPr lang="en-US" sz="1600" dirty="0"/>
            </a:br>
            <a:r>
              <a:rPr lang="en-US" sz="1600" dirty="0"/>
              <a:t>Management</a:t>
            </a:r>
          </a:p>
        </p:txBody>
      </p:sp>
      <p:grpSp>
        <p:nvGrpSpPr>
          <p:cNvPr id="82" name="Group 81"/>
          <p:cNvGrpSpPr>
            <a:grpSpLocks noChangeAspect="1"/>
          </p:cNvGrpSpPr>
          <p:nvPr/>
        </p:nvGrpSpPr>
        <p:grpSpPr>
          <a:xfrm>
            <a:off x="4545752" y="7266631"/>
            <a:ext cx="990657" cy="1187726"/>
            <a:chOff x="5049140" y="2296904"/>
            <a:chExt cx="512285" cy="610093"/>
          </a:xfrm>
        </p:grpSpPr>
        <p:grpSp>
          <p:nvGrpSpPr>
            <p:cNvPr id="83" name="Group 82"/>
            <p:cNvGrpSpPr/>
            <p:nvPr/>
          </p:nvGrpSpPr>
          <p:grpSpPr bwMode="gray">
            <a:xfrm>
              <a:off x="5209620" y="2296904"/>
              <a:ext cx="282652" cy="283374"/>
              <a:chOff x="-8480426" y="-741363"/>
              <a:chExt cx="8077200" cy="8097838"/>
            </a:xfrm>
            <a:solidFill>
              <a:srgbClr val="00529B"/>
            </a:solidFill>
          </p:grpSpPr>
          <p:sp>
            <p:nvSpPr>
              <p:cNvPr id="85" name="Freeform 5"/>
              <p:cNvSpPr>
                <a:spLocks/>
              </p:cNvSpPr>
              <p:nvPr/>
            </p:nvSpPr>
            <p:spPr bwMode="gray">
              <a:xfrm>
                <a:off x="-5730876" y="-741363"/>
                <a:ext cx="5327650" cy="4364038"/>
              </a:xfrm>
              <a:custGeom>
                <a:avLst/>
                <a:gdLst>
                  <a:gd name="T0" fmla="*/ 1209 w 1419"/>
                  <a:gd name="T1" fmla="*/ 211 h 1162"/>
                  <a:gd name="T2" fmla="*/ 445 w 1419"/>
                  <a:gd name="T3" fmla="*/ 211 h 1162"/>
                  <a:gd name="T4" fmla="*/ 0 w 1419"/>
                  <a:gd name="T5" fmla="*/ 656 h 1162"/>
                  <a:gd name="T6" fmla="*/ 505 w 1419"/>
                  <a:gd name="T7" fmla="*/ 1162 h 1162"/>
                  <a:gd name="T8" fmla="*/ 887 w 1419"/>
                  <a:gd name="T9" fmla="*/ 1021 h 1162"/>
                  <a:gd name="T10" fmla="*/ 1122 w 1419"/>
                  <a:gd name="T11" fmla="*/ 1069 h 1162"/>
                  <a:gd name="T12" fmla="*/ 1209 w 1419"/>
                  <a:gd name="T13" fmla="*/ 975 h 1162"/>
                  <a:gd name="T14" fmla="*/ 1209 w 1419"/>
                  <a:gd name="T15" fmla="*/ 211 h 1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9" h="1162">
                    <a:moveTo>
                      <a:pt x="1209" y="211"/>
                    </a:moveTo>
                    <a:cubicBezTo>
                      <a:pt x="998" y="0"/>
                      <a:pt x="656" y="0"/>
                      <a:pt x="445" y="211"/>
                    </a:cubicBezTo>
                    <a:cubicBezTo>
                      <a:pt x="0" y="656"/>
                      <a:pt x="0" y="656"/>
                      <a:pt x="0" y="656"/>
                    </a:cubicBezTo>
                    <a:cubicBezTo>
                      <a:pt x="505" y="1162"/>
                      <a:pt x="505" y="1162"/>
                      <a:pt x="505" y="1162"/>
                    </a:cubicBezTo>
                    <a:cubicBezTo>
                      <a:pt x="609" y="1075"/>
                      <a:pt x="741" y="1021"/>
                      <a:pt x="887" y="1021"/>
                    </a:cubicBezTo>
                    <a:cubicBezTo>
                      <a:pt x="970" y="1021"/>
                      <a:pt x="1050" y="1038"/>
                      <a:pt x="1122" y="1069"/>
                    </a:cubicBezTo>
                    <a:cubicBezTo>
                      <a:pt x="1209" y="975"/>
                      <a:pt x="1209" y="975"/>
                      <a:pt x="1209" y="975"/>
                    </a:cubicBezTo>
                    <a:cubicBezTo>
                      <a:pt x="1419" y="764"/>
                      <a:pt x="1419" y="421"/>
                      <a:pt x="1209" y="2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86" name="Freeform 6"/>
              <p:cNvSpPr>
                <a:spLocks/>
              </p:cNvSpPr>
              <p:nvPr/>
            </p:nvSpPr>
            <p:spPr bwMode="gray">
              <a:xfrm>
                <a:off x="-8480426" y="2041525"/>
                <a:ext cx="4329113" cy="5314950"/>
              </a:xfrm>
              <a:custGeom>
                <a:avLst/>
                <a:gdLst>
                  <a:gd name="T0" fmla="*/ 1153 w 1153"/>
                  <a:gd name="T1" fmla="*/ 506 h 1415"/>
                  <a:gd name="T2" fmla="*/ 647 w 1153"/>
                  <a:gd name="T3" fmla="*/ 0 h 1415"/>
                  <a:gd name="T4" fmla="*/ 211 w 1153"/>
                  <a:gd name="T5" fmla="*/ 436 h 1415"/>
                  <a:gd name="T6" fmla="*/ 211 w 1153"/>
                  <a:gd name="T7" fmla="*/ 1200 h 1415"/>
                  <a:gd name="T8" fmla="*/ 979 w 1153"/>
                  <a:gd name="T9" fmla="*/ 1204 h 1415"/>
                  <a:gd name="T10" fmla="*/ 1067 w 1153"/>
                  <a:gd name="T11" fmla="*/ 1115 h 1415"/>
                  <a:gd name="T12" fmla="*/ 1019 w 1153"/>
                  <a:gd name="T13" fmla="*/ 880 h 1415"/>
                  <a:gd name="T14" fmla="*/ 1153 w 1153"/>
                  <a:gd name="T15" fmla="*/ 506 h 1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3" h="1415">
                    <a:moveTo>
                      <a:pt x="1153" y="506"/>
                    </a:moveTo>
                    <a:cubicBezTo>
                      <a:pt x="647" y="0"/>
                      <a:pt x="647" y="0"/>
                      <a:pt x="647" y="0"/>
                    </a:cubicBezTo>
                    <a:cubicBezTo>
                      <a:pt x="211" y="436"/>
                      <a:pt x="211" y="436"/>
                      <a:pt x="211" y="436"/>
                    </a:cubicBezTo>
                    <a:cubicBezTo>
                      <a:pt x="0" y="647"/>
                      <a:pt x="0" y="989"/>
                      <a:pt x="211" y="1200"/>
                    </a:cubicBezTo>
                    <a:cubicBezTo>
                      <a:pt x="422" y="1411"/>
                      <a:pt x="768" y="1415"/>
                      <a:pt x="979" y="1204"/>
                    </a:cubicBezTo>
                    <a:cubicBezTo>
                      <a:pt x="1067" y="1115"/>
                      <a:pt x="1067" y="1115"/>
                      <a:pt x="1067" y="1115"/>
                    </a:cubicBezTo>
                    <a:cubicBezTo>
                      <a:pt x="1036" y="1043"/>
                      <a:pt x="1019" y="963"/>
                      <a:pt x="1019" y="880"/>
                    </a:cubicBezTo>
                    <a:cubicBezTo>
                      <a:pt x="1019" y="738"/>
                      <a:pt x="1070" y="609"/>
                      <a:pt x="1153" y="5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87" name="Freeform 7"/>
              <p:cNvSpPr>
                <a:spLocks/>
              </p:cNvSpPr>
              <p:nvPr/>
            </p:nvSpPr>
            <p:spPr bwMode="gray">
              <a:xfrm>
                <a:off x="-4203701" y="3567113"/>
                <a:ext cx="1577975" cy="3560763"/>
              </a:xfrm>
              <a:custGeom>
                <a:avLst/>
                <a:gdLst>
                  <a:gd name="T0" fmla="*/ 0 w 420"/>
                  <a:gd name="T1" fmla="*/ 474 h 948"/>
                  <a:gd name="T2" fmla="*/ 420 w 420"/>
                  <a:gd name="T3" fmla="*/ 948 h 948"/>
                  <a:gd name="T4" fmla="*/ 420 w 420"/>
                  <a:gd name="T5" fmla="*/ 0 h 948"/>
                  <a:gd name="T6" fmla="*/ 0 w 420"/>
                  <a:gd name="T7" fmla="*/ 474 h 948"/>
                </a:gdLst>
                <a:ahLst/>
                <a:cxnLst>
                  <a:cxn ang="0">
                    <a:pos x="T0" y="T1"/>
                  </a:cxn>
                  <a:cxn ang="0">
                    <a:pos x="T2" y="T3"/>
                  </a:cxn>
                  <a:cxn ang="0">
                    <a:pos x="T4" y="T5"/>
                  </a:cxn>
                  <a:cxn ang="0">
                    <a:pos x="T6" y="T7"/>
                  </a:cxn>
                </a:cxnLst>
                <a:rect l="0" t="0" r="r" b="b"/>
                <a:pathLst>
                  <a:path w="420" h="948">
                    <a:moveTo>
                      <a:pt x="0" y="474"/>
                    </a:moveTo>
                    <a:cubicBezTo>
                      <a:pt x="0" y="719"/>
                      <a:pt x="183" y="918"/>
                      <a:pt x="420" y="948"/>
                    </a:cubicBezTo>
                    <a:cubicBezTo>
                      <a:pt x="420" y="0"/>
                      <a:pt x="420" y="0"/>
                      <a:pt x="420" y="0"/>
                    </a:cubicBezTo>
                    <a:cubicBezTo>
                      <a:pt x="183" y="30"/>
                      <a:pt x="0" y="229"/>
                      <a:pt x="0" y="4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88" name="Freeform 8"/>
              <p:cNvSpPr>
                <a:spLocks/>
              </p:cNvSpPr>
              <p:nvPr/>
            </p:nvSpPr>
            <p:spPr bwMode="gray">
              <a:xfrm>
                <a:off x="-2174876" y="3567113"/>
                <a:ext cx="1576388" cy="3560763"/>
              </a:xfrm>
              <a:custGeom>
                <a:avLst/>
                <a:gdLst>
                  <a:gd name="T0" fmla="*/ 0 w 420"/>
                  <a:gd name="T1" fmla="*/ 0 h 948"/>
                  <a:gd name="T2" fmla="*/ 0 w 420"/>
                  <a:gd name="T3" fmla="*/ 948 h 948"/>
                  <a:gd name="T4" fmla="*/ 420 w 420"/>
                  <a:gd name="T5" fmla="*/ 474 h 948"/>
                  <a:gd name="T6" fmla="*/ 0 w 420"/>
                  <a:gd name="T7" fmla="*/ 0 h 948"/>
                </a:gdLst>
                <a:ahLst/>
                <a:cxnLst>
                  <a:cxn ang="0">
                    <a:pos x="T0" y="T1"/>
                  </a:cxn>
                  <a:cxn ang="0">
                    <a:pos x="T2" y="T3"/>
                  </a:cxn>
                  <a:cxn ang="0">
                    <a:pos x="T4" y="T5"/>
                  </a:cxn>
                  <a:cxn ang="0">
                    <a:pos x="T6" y="T7"/>
                  </a:cxn>
                </a:cxnLst>
                <a:rect l="0" t="0" r="r" b="b"/>
                <a:pathLst>
                  <a:path w="420" h="948">
                    <a:moveTo>
                      <a:pt x="0" y="0"/>
                    </a:moveTo>
                    <a:cubicBezTo>
                      <a:pt x="0" y="948"/>
                      <a:pt x="0" y="948"/>
                      <a:pt x="0" y="948"/>
                    </a:cubicBezTo>
                    <a:cubicBezTo>
                      <a:pt x="236" y="918"/>
                      <a:pt x="420" y="719"/>
                      <a:pt x="420" y="474"/>
                    </a:cubicBezTo>
                    <a:cubicBezTo>
                      <a:pt x="420" y="229"/>
                      <a:pt x="236" y="3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grpSp>
        <p:sp>
          <p:nvSpPr>
            <p:cNvPr id="84" name="TextBox 83"/>
            <p:cNvSpPr txBox="1"/>
            <p:nvPr/>
          </p:nvSpPr>
          <p:spPr bwMode="gray">
            <a:xfrm>
              <a:off x="5049140" y="2654046"/>
              <a:ext cx="512285" cy="252951"/>
            </a:xfrm>
            <a:prstGeom prst="rect">
              <a:avLst/>
            </a:prstGeom>
            <a:noFill/>
          </p:spPr>
          <p:txBody>
            <a:bodyPr wrap="none" lIns="0" tIns="0" rIns="0" bIns="0" rtlCol="0">
              <a:spAutoFit/>
            </a:bodyPr>
            <a:lstStyle/>
            <a:p>
              <a:r>
                <a:rPr lang="en-US" sz="1600" dirty="0"/>
                <a:t>Medication</a:t>
              </a:r>
              <a:br>
                <a:rPr lang="en-US" sz="1600" dirty="0"/>
              </a:br>
              <a:r>
                <a:rPr lang="en-US" sz="1600" dirty="0"/>
                <a:t>Adherence</a:t>
              </a:r>
            </a:p>
          </p:txBody>
        </p:sp>
      </p:grpSp>
      <p:grpSp>
        <p:nvGrpSpPr>
          <p:cNvPr id="89" name="Group 88"/>
          <p:cNvGrpSpPr>
            <a:grpSpLocks noChangeAspect="1"/>
          </p:cNvGrpSpPr>
          <p:nvPr/>
        </p:nvGrpSpPr>
        <p:grpSpPr>
          <a:xfrm>
            <a:off x="739546" y="5697259"/>
            <a:ext cx="936153" cy="1458421"/>
            <a:chOff x="9016260" y="2263151"/>
            <a:chExt cx="524579" cy="792067"/>
          </a:xfrm>
        </p:grpSpPr>
        <p:grpSp>
          <p:nvGrpSpPr>
            <p:cNvPr id="90" name="Group 89"/>
            <p:cNvGrpSpPr/>
            <p:nvPr/>
          </p:nvGrpSpPr>
          <p:grpSpPr bwMode="gray">
            <a:xfrm>
              <a:off x="9124346" y="2263151"/>
              <a:ext cx="354806" cy="321885"/>
              <a:chOff x="1644650" y="3787775"/>
              <a:chExt cx="615951" cy="558800"/>
            </a:xfrm>
            <a:solidFill>
              <a:srgbClr val="00529B"/>
            </a:solidFill>
          </p:grpSpPr>
          <p:sp>
            <p:nvSpPr>
              <p:cNvPr id="92" name="Freeform 61"/>
              <p:cNvSpPr>
                <a:spLocks noEditPoints="1"/>
              </p:cNvSpPr>
              <p:nvPr/>
            </p:nvSpPr>
            <p:spPr bwMode="gray">
              <a:xfrm>
                <a:off x="1644650" y="3787775"/>
                <a:ext cx="611188" cy="487363"/>
              </a:xfrm>
              <a:custGeom>
                <a:avLst/>
                <a:gdLst>
                  <a:gd name="T0" fmla="*/ 270 w 270"/>
                  <a:gd name="T1" fmla="*/ 128 h 215"/>
                  <a:gd name="T2" fmla="*/ 270 w 270"/>
                  <a:gd name="T3" fmla="*/ 16 h 215"/>
                  <a:gd name="T4" fmla="*/ 254 w 270"/>
                  <a:gd name="T5" fmla="*/ 0 h 215"/>
                  <a:gd name="T6" fmla="*/ 16 w 270"/>
                  <a:gd name="T7" fmla="*/ 0 h 215"/>
                  <a:gd name="T8" fmla="*/ 0 w 270"/>
                  <a:gd name="T9" fmla="*/ 16 h 215"/>
                  <a:gd name="T10" fmla="*/ 0 w 270"/>
                  <a:gd name="T11" fmla="*/ 199 h 215"/>
                  <a:gd name="T12" fmla="*/ 16 w 270"/>
                  <a:gd name="T13" fmla="*/ 215 h 215"/>
                  <a:gd name="T14" fmla="*/ 151 w 270"/>
                  <a:gd name="T15" fmla="*/ 215 h 215"/>
                  <a:gd name="T16" fmla="*/ 144 w 270"/>
                  <a:gd name="T17" fmla="*/ 199 h 215"/>
                  <a:gd name="T18" fmla="*/ 136 w 270"/>
                  <a:gd name="T19" fmla="*/ 182 h 215"/>
                  <a:gd name="T20" fmla="*/ 16 w 270"/>
                  <a:gd name="T21" fmla="*/ 182 h 215"/>
                  <a:gd name="T22" fmla="*/ 16 w 270"/>
                  <a:gd name="T23" fmla="*/ 16 h 215"/>
                  <a:gd name="T24" fmla="*/ 254 w 270"/>
                  <a:gd name="T25" fmla="*/ 16 h 215"/>
                  <a:gd name="T26" fmla="*/ 254 w 270"/>
                  <a:gd name="T27" fmla="*/ 120 h 215"/>
                  <a:gd name="T28" fmla="*/ 258 w 270"/>
                  <a:gd name="T29" fmla="*/ 126 h 215"/>
                  <a:gd name="T30" fmla="*/ 270 w 270"/>
                  <a:gd name="T31" fmla="*/ 128 h 215"/>
                  <a:gd name="T32" fmla="*/ 32 w 270"/>
                  <a:gd name="T33" fmla="*/ 207 h 215"/>
                  <a:gd name="T34" fmla="*/ 24 w 270"/>
                  <a:gd name="T35" fmla="*/ 199 h 215"/>
                  <a:gd name="T36" fmla="*/ 32 w 270"/>
                  <a:gd name="T37" fmla="*/ 191 h 215"/>
                  <a:gd name="T38" fmla="*/ 40 w 270"/>
                  <a:gd name="T39" fmla="*/ 199 h 215"/>
                  <a:gd name="T40" fmla="*/ 32 w 270"/>
                  <a:gd name="T41"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215">
                    <a:moveTo>
                      <a:pt x="270" y="128"/>
                    </a:moveTo>
                    <a:cubicBezTo>
                      <a:pt x="270" y="16"/>
                      <a:pt x="270" y="16"/>
                      <a:pt x="270" y="16"/>
                    </a:cubicBezTo>
                    <a:cubicBezTo>
                      <a:pt x="270" y="7"/>
                      <a:pt x="263" y="0"/>
                      <a:pt x="254" y="0"/>
                    </a:cubicBezTo>
                    <a:cubicBezTo>
                      <a:pt x="16" y="0"/>
                      <a:pt x="16" y="0"/>
                      <a:pt x="16" y="0"/>
                    </a:cubicBezTo>
                    <a:cubicBezTo>
                      <a:pt x="7" y="0"/>
                      <a:pt x="0" y="7"/>
                      <a:pt x="0" y="16"/>
                    </a:cubicBezTo>
                    <a:cubicBezTo>
                      <a:pt x="0" y="199"/>
                      <a:pt x="0" y="199"/>
                      <a:pt x="0" y="199"/>
                    </a:cubicBezTo>
                    <a:cubicBezTo>
                      <a:pt x="0" y="208"/>
                      <a:pt x="7" y="215"/>
                      <a:pt x="16" y="215"/>
                    </a:cubicBezTo>
                    <a:cubicBezTo>
                      <a:pt x="151" y="215"/>
                      <a:pt x="151" y="215"/>
                      <a:pt x="151" y="215"/>
                    </a:cubicBezTo>
                    <a:cubicBezTo>
                      <a:pt x="149" y="210"/>
                      <a:pt x="146" y="204"/>
                      <a:pt x="144" y="199"/>
                    </a:cubicBezTo>
                    <a:cubicBezTo>
                      <a:pt x="142" y="192"/>
                      <a:pt x="139" y="187"/>
                      <a:pt x="136" y="182"/>
                    </a:cubicBezTo>
                    <a:cubicBezTo>
                      <a:pt x="16" y="182"/>
                      <a:pt x="16" y="182"/>
                      <a:pt x="16" y="182"/>
                    </a:cubicBezTo>
                    <a:cubicBezTo>
                      <a:pt x="16" y="16"/>
                      <a:pt x="16" y="16"/>
                      <a:pt x="16" y="16"/>
                    </a:cubicBezTo>
                    <a:cubicBezTo>
                      <a:pt x="254" y="16"/>
                      <a:pt x="254" y="16"/>
                      <a:pt x="254" y="16"/>
                    </a:cubicBezTo>
                    <a:cubicBezTo>
                      <a:pt x="254" y="120"/>
                      <a:pt x="254" y="120"/>
                      <a:pt x="254" y="120"/>
                    </a:cubicBezTo>
                    <a:cubicBezTo>
                      <a:pt x="255" y="122"/>
                      <a:pt x="257" y="124"/>
                      <a:pt x="258" y="126"/>
                    </a:cubicBezTo>
                    <a:cubicBezTo>
                      <a:pt x="260" y="126"/>
                      <a:pt x="266" y="127"/>
                      <a:pt x="270" y="128"/>
                    </a:cubicBezTo>
                    <a:close/>
                    <a:moveTo>
                      <a:pt x="32" y="207"/>
                    </a:moveTo>
                    <a:cubicBezTo>
                      <a:pt x="28" y="207"/>
                      <a:pt x="24" y="203"/>
                      <a:pt x="24" y="199"/>
                    </a:cubicBezTo>
                    <a:cubicBezTo>
                      <a:pt x="24" y="194"/>
                      <a:pt x="28" y="191"/>
                      <a:pt x="32" y="191"/>
                    </a:cubicBezTo>
                    <a:cubicBezTo>
                      <a:pt x="37" y="191"/>
                      <a:pt x="40" y="194"/>
                      <a:pt x="40" y="199"/>
                    </a:cubicBezTo>
                    <a:cubicBezTo>
                      <a:pt x="40" y="203"/>
                      <a:pt x="37" y="207"/>
                      <a:pt x="32" y="2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93" name="Freeform 62"/>
              <p:cNvSpPr>
                <a:spLocks/>
              </p:cNvSpPr>
              <p:nvPr/>
            </p:nvSpPr>
            <p:spPr bwMode="gray">
              <a:xfrm>
                <a:off x="1928813" y="3930650"/>
                <a:ext cx="331788" cy="415925"/>
              </a:xfrm>
              <a:custGeom>
                <a:avLst/>
                <a:gdLst>
                  <a:gd name="T0" fmla="*/ 134 w 147"/>
                  <a:gd name="T1" fmla="*/ 77 h 184"/>
                  <a:gd name="T2" fmla="*/ 123 w 147"/>
                  <a:gd name="T3" fmla="*/ 84 h 184"/>
                  <a:gd name="T4" fmla="*/ 123 w 147"/>
                  <a:gd name="T5" fmla="*/ 77 h 184"/>
                  <a:gd name="T6" fmla="*/ 109 w 147"/>
                  <a:gd name="T7" fmla="*/ 63 h 184"/>
                  <a:gd name="T8" fmla="*/ 97 w 147"/>
                  <a:gd name="T9" fmla="*/ 73 h 184"/>
                  <a:gd name="T10" fmla="*/ 83 w 147"/>
                  <a:gd name="T11" fmla="*/ 57 h 184"/>
                  <a:gd name="T12" fmla="*/ 70 w 147"/>
                  <a:gd name="T13" fmla="*/ 68 h 184"/>
                  <a:gd name="T14" fmla="*/ 70 w 147"/>
                  <a:gd name="T15" fmla="*/ 13 h 184"/>
                  <a:gd name="T16" fmla="*/ 57 w 147"/>
                  <a:gd name="T17" fmla="*/ 0 h 184"/>
                  <a:gd name="T18" fmla="*/ 44 w 147"/>
                  <a:gd name="T19" fmla="*/ 13 h 184"/>
                  <a:gd name="T20" fmla="*/ 44 w 147"/>
                  <a:gd name="T21" fmla="*/ 98 h 184"/>
                  <a:gd name="T22" fmla="*/ 18 w 147"/>
                  <a:gd name="T23" fmla="*/ 76 h 184"/>
                  <a:gd name="T24" fmla="*/ 17 w 147"/>
                  <a:gd name="T25" fmla="*/ 76 h 184"/>
                  <a:gd name="T26" fmla="*/ 2 w 147"/>
                  <a:gd name="T27" fmla="*/ 84 h 184"/>
                  <a:gd name="T28" fmla="*/ 32 w 147"/>
                  <a:gd name="T29" fmla="*/ 130 h 184"/>
                  <a:gd name="T30" fmla="*/ 94 w 147"/>
                  <a:gd name="T31" fmla="*/ 184 h 184"/>
                  <a:gd name="T32" fmla="*/ 147 w 147"/>
                  <a:gd name="T33" fmla="*/ 139 h 184"/>
                  <a:gd name="T34" fmla="*/ 147 w 147"/>
                  <a:gd name="T35" fmla="*/ 90 h 184"/>
                  <a:gd name="T36" fmla="*/ 134 w 147"/>
                  <a:gd name="T37" fmla="*/ 7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84">
                    <a:moveTo>
                      <a:pt x="134" y="77"/>
                    </a:moveTo>
                    <a:cubicBezTo>
                      <a:pt x="129" y="77"/>
                      <a:pt x="125" y="80"/>
                      <a:pt x="123" y="84"/>
                    </a:cubicBezTo>
                    <a:cubicBezTo>
                      <a:pt x="123" y="77"/>
                      <a:pt x="123" y="77"/>
                      <a:pt x="123" y="77"/>
                    </a:cubicBezTo>
                    <a:cubicBezTo>
                      <a:pt x="123" y="69"/>
                      <a:pt x="117" y="63"/>
                      <a:pt x="109" y="63"/>
                    </a:cubicBezTo>
                    <a:cubicBezTo>
                      <a:pt x="103" y="63"/>
                      <a:pt x="98" y="67"/>
                      <a:pt x="97" y="73"/>
                    </a:cubicBezTo>
                    <a:cubicBezTo>
                      <a:pt x="97" y="63"/>
                      <a:pt x="92" y="57"/>
                      <a:pt x="83" y="57"/>
                    </a:cubicBezTo>
                    <a:cubicBezTo>
                      <a:pt x="77" y="57"/>
                      <a:pt x="71" y="62"/>
                      <a:pt x="70" y="68"/>
                    </a:cubicBezTo>
                    <a:cubicBezTo>
                      <a:pt x="70" y="13"/>
                      <a:pt x="70" y="13"/>
                      <a:pt x="70" y="13"/>
                    </a:cubicBezTo>
                    <a:cubicBezTo>
                      <a:pt x="70" y="6"/>
                      <a:pt x="64" y="0"/>
                      <a:pt x="57" y="0"/>
                    </a:cubicBezTo>
                    <a:cubicBezTo>
                      <a:pt x="50" y="0"/>
                      <a:pt x="44" y="6"/>
                      <a:pt x="44" y="13"/>
                    </a:cubicBezTo>
                    <a:cubicBezTo>
                      <a:pt x="44" y="98"/>
                      <a:pt x="44" y="98"/>
                      <a:pt x="44" y="98"/>
                    </a:cubicBezTo>
                    <a:cubicBezTo>
                      <a:pt x="35" y="82"/>
                      <a:pt x="26" y="76"/>
                      <a:pt x="18" y="76"/>
                    </a:cubicBezTo>
                    <a:cubicBezTo>
                      <a:pt x="18" y="76"/>
                      <a:pt x="18" y="76"/>
                      <a:pt x="17" y="76"/>
                    </a:cubicBezTo>
                    <a:cubicBezTo>
                      <a:pt x="10" y="76"/>
                      <a:pt x="3" y="81"/>
                      <a:pt x="2" y="84"/>
                    </a:cubicBezTo>
                    <a:cubicBezTo>
                      <a:pt x="0" y="89"/>
                      <a:pt x="19" y="97"/>
                      <a:pt x="32" y="130"/>
                    </a:cubicBezTo>
                    <a:cubicBezTo>
                      <a:pt x="47" y="166"/>
                      <a:pt x="58" y="184"/>
                      <a:pt x="94" y="184"/>
                    </a:cubicBezTo>
                    <a:cubicBezTo>
                      <a:pt x="133" y="184"/>
                      <a:pt x="147" y="157"/>
                      <a:pt x="147" y="139"/>
                    </a:cubicBezTo>
                    <a:cubicBezTo>
                      <a:pt x="147" y="90"/>
                      <a:pt x="147" y="90"/>
                      <a:pt x="147" y="90"/>
                    </a:cubicBezTo>
                    <a:cubicBezTo>
                      <a:pt x="147" y="83"/>
                      <a:pt x="141" y="77"/>
                      <a:pt x="134"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grpSp>
        <p:sp>
          <p:nvSpPr>
            <p:cNvPr id="91" name="TextBox 90"/>
            <p:cNvSpPr txBox="1"/>
            <p:nvPr/>
          </p:nvSpPr>
          <p:spPr bwMode="gray">
            <a:xfrm>
              <a:off x="9016260" y="2654050"/>
              <a:ext cx="524579" cy="401168"/>
            </a:xfrm>
            <a:prstGeom prst="rect">
              <a:avLst/>
            </a:prstGeom>
            <a:noFill/>
          </p:spPr>
          <p:txBody>
            <a:bodyPr wrap="none" lIns="0" tIns="0" rIns="0" bIns="0" rtlCol="0">
              <a:spAutoFit/>
            </a:bodyPr>
            <a:lstStyle/>
            <a:p>
              <a:r>
                <a:rPr lang="en-US" sz="1600" dirty="0"/>
                <a:t>Patient</a:t>
              </a:r>
              <a:br>
                <a:rPr lang="en-US" sz="1600" dirty="0"/>
              </a:br>
              <a:r>
                <a:rPr lang="en-US" sz="1600" dirty="0"/>
                <a:t>Reported</a:t>
              </a:r>
              <a:br>
                <a:rPr lang="en-US" sz="1600" dirty="0"/>
              </a:br>
              <a:r>
                <a:rPr lang="en-US" sz="1600" dirty="0"/>
                <a:t>Outcomes</a:t>
              </a:r>
            </a:p>
          </p:txBody>
        </p:sp>
      </p:grpSp>
      <p:pic>
        <p:nvPicPr>
          <p:cNvPr id="97" name="Picture 96"/>
          <p:cNvPicPr>
            <a:picLocks noChangeAspect="1"/>
          </p:cNvPicPr>
          <p:nvPr/>
        </p:nvPicPr>
        <p:blipFill>
          <a:blip r:embed="rId3"/>
          <a:stretch>
            <a:fillRect/>
          </a:stretch>
        </p:blipFill>
        <p:spPr>
          <a:xfrm>
            <a:off x="3014968" y="7266631"/>
            <a:ext cx="706453" cy="609600"/>
          </a:xfrm>
          <a:prstGeom prst="rect">
            <a:avLst/>
          </a:prstGeom>
        </p:spPr>
      </p:pic>
      <p:sp>
        <p:nvSpPr>
          <p:cNvPr id="98" name="TextBox 97"/>
          <p:cNvSpPr txBox="1"/>
          <p:nvPr/>
        </p:nvSpPr>
        <p:spPr bwMode="gray">
          <a:xfrm>
            <a:off x="2860275" y="7915054"/>
            <a:ext cx="956993" cy="492443"/>
          </a:xfrm>
          <a:prstGeom prst="rect">
            <a:avLst/>
          </a:prstGeom>
          <a:noFill/>
        </p:spPr>
        <p:txBody>
          <a:bodyPr wrap="none" lIns="0" tIns="0" rIns="0" bIns="0" rtlCol="0">
            <a:spAutoFit/>
          </a:bodyPr>
          <a:lstStyle/>
          <a:p>
            <a:r>
              <a:rPr lang="en-US" sz="1600" dirty="0"/>
              <a:t>Cardiac</a:t>
            </a:r>
          </a:p>
          <a:p>
            <a:r>
              <a:rPr lang="en-US" sz="1600" dirty="0"/>
              <a:t>Monitoring</a:t>
            </a:r>
          </a:p>
        </p:txBody>
      </p:sp>
      <p:grpSp>
        <p:nvGrpSpPr>
          <p:cNvPr id="109" name="Group 108"/>
          <p:cNvGrpSpPr>
            <a:grpSpLocks noChangeAspect="1"/>
          </p:cNvGrpSpPr>
          <p:nvPr/>
        </p:nvGrpSpPr>
        <p:grpSpPr>
          <a:xfrm>
            <a:off x="4961525" y="1312359"/>
            <a:ext cx="873125" cy="1194168"/>
            <a:chOff x="3770001" y="3170818"/>
            <a:chExt cx="534971" cy="731677"/>
          </a:xfrm>
        </p:grpSpPr>
        <p:grpSp>
          <p:nvGrpSpPr>
            <p:cNvPr id="110" name="Group 109"/>
            <p:cNvGrpSpPr/>
            <p:nvPr/>
          </p:nvGrpSpPr>
          <p:grpSpPr bwMode="gray">
            <a:xfrm>
              <a:off x="3904900" y="3170818"/>
              <a:ext cx="383072" cy="541338"/>
              <a:chOff x="1844675" y="2835275"/>
              <a:chExt cx="941388" cy="1330325"/>
            </a:xfrm>
            <a:solidFill>
              <a:srgbClr val="00529B"/>
            </a:solidFill>
          </p:grpSpPr>
          <p:sp>
            <p:nvSpPr>
              <p:cNvPr id="112" name="Freeform 12"/>
              <p:cNvSpPr>
                <a:spLocks noEditPoints="1"/>
              </p:cNvSpPr>
              <p:nvPr/>
            </p:nvSpPr>
            <p:spPr bwMode="gray">
              <a:xfrm>
                <a:off x="1844675" y="2835275"/>
                <a:ext cx="941388" cy="1330325"/>
              </a:xfrm>
              <a:custGeom>
                <a:avLst/>
                <a:gdLst>
                  <a:gd name="T0" fmla="*/ 59 w 248"/>
                  <a:gd name="T1" fmla="*/ 0 h 352"/>
                  <a:gd name="T2" fmla="*/ 52 w 248"/>
                  <a:gd name="T3" fmla="*/ 6 h 352"/>
                  <a:gd name="T4" fmla="*/ 35 w 248"/>
                  <a:gd name="T5" fmla="*/ 68 h 352"/>
                  <a:gd name="T6" fmla="*/ 0 w 248"/>
                  <a:gd name="T7" fmla="*/ 117 h 352"/>
                  <a:gd name="T8" fmla="*/ 0 w 248"/>
                  <a:gd name="T9" fmla="*/ 235 h 352"/>
                  <a:gd name="T10" fmla="*/ 35 w 248"/>
                  <a:gd name="T11" fmla="*/ 284 h 352"/>
                  <a:gd name="T12" fmla="*/ 52 w 248"/>
                  <a:gd name="T13" fmla="*/ 346 h 352"/>
                  <a:gd name="T14" fmla="*/ 60 w 248"/>
                  <a:gd name="T15" fmla="*/ 352 h 352"/>
                  <a:gd name="T16" fmla="*/ 172 w 248"/>
                  <a:gd name="T17" fmla="*/ 352 h 352"/>
                  <a:gd name="T18" fmla="*/ 179 w 248"/>
                  <a:gd name="T19" fmla="*/ 346 h 352"/>
                  <a:gd name="T20" fmla="*/ 197 w 248"/>
                  <a:gd name="T21" fmla="*/ 284 h 352"/>
                  <a:gd name="T22" fmla="*/ 232 w 248"/>
                  <a:gd name="T23" fmla="*/ 235 h 352"/>
                  <a:gd name="T24" fmla="*/ 232 w 248"/>
                  <a:gd name="T25" fmla="*/ 225 h 352"/>
                  <a:gd name="T26" fmla="*/ 240 w 248"/>
                  <a:gd name="T27" fmla="*/ 225 h 352"/>
                  <a:gd name="T28" fmla="*/ 248 w 248"/>
                  <a:gd name="T29" fmla="*/ 217 h 352"/>
                  <a:gd name="T30" fmla="*/ 240 w 248"/>
                  <a:gd name="T31" fmla="*/ 209 h 352"/>
                  <a:gd name="T32" fmla="*/ 232 w 248"/>
                  <a:gd name="T33" fmla="*/ 209 h 352"/>
                  <a:gd name="T34" fmla="*/ 232 w 248"/>
                  <a:gd name="T35" fmla="*/ 143 h 352"/>
                  <a:gd name="T36" fmla="*/ 240 w 248"/>
                  <a:gd name="T37" fmla="*/ 143 h 352"/>
                  <a:gd name="T38" fmla="*/ 248 w 248"/>
                  <a:gd name="T39" fmla="*/ 135 h 352"/>
                  <a:gd name="T40" fmla="*/ 240 w 248"/>
                  <a:gd name="T41" fmla="*/ 127 h 352"/>
                  <a:gd name="T42" fmla="*/ 232 w 248"/>
                  <a:gd name="T43" fmla="*/ 127 h 352"/>
                  <a:gd name="T44" fmla="*/ 232 w 248"/>
                  <a:gd name="T45" fmla="*/ 117 h 352"/>
                  <a:gd name="T46" fmla="*/ 197 w 248"/>
                  <a:gd name="T47" fmla="*/ 68 h 352"/>
                  <a:gd name="T48" fmla="*/ 179 w 248"/>
                  <a:gd name="T49" fmla="*/ 6 h 352"/>
                  <a:gd name="T50" fmla="*/ 171 w 248"/>
                  <a:gd name="T51" fmla="*/ 0 h 352"/>
                  <a:gd name="T52" fmla="*/ 60 w 248"/>
                  <a:gd name="T53" fmla="*/ 0 h 352"/>
                  <a:gd name="T54" fmla="*/ 59 w 248"/>
                  <a:gd name="T55" fmla="*/ 0 h 352"/>
                  <a:gd name="T56" fmla="*/ 52 w 248"/>
                  <a:gd name="T57" fmla="*/ 81 h 352"/>
                  <a:gd name="T58" fmla="*/ 179 w 248"/>
                  <a:gd name="T59" fmla="*/ 81 h 352"/>
                  <a:gd name="T60" fmla="*/ 216 w 248"/>
                  <a:gd name="T61" fmla="*/ 117 h 352"/>
                  <a:gd name="T62" fmla="*/ 216 w 248"/>
                  <a:gd name="T63" fmla="*/ 235 h 352"/>
                  <a:gd name="T64" fmla="*/ 179 w 248"/>
                  <a:gd name="T65" fmla="*/ 271 h 352"/>
                  <a:gd name="T66" fmla="*/ 52 w 248"/>
                  <a:gd name="T67" fmla="*/ 271 h 352"/>
                  <a:gd name="T68" fmla="*/ 16 w 248"/>
                  <a:gd name="T69" fmla="*/ 235 h 352"/>
                  <a:gd name="T70" fmla="*/ 16 w 248"/>
                  <a:gd name="T71" fmla="*/ 117 h 352"/>
                  <a:gd name="T72" fmla="*/ 52 w 248"/>
                  <a:gd name="T73" fmla="*/ 8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352">
                    <a:moveTo>
                      <a:pt x="59" y="0"/>
                    </a:moveTo>
                    <a:cubicBezTo>
                      <a:pt x="56" y="0"/>
                      <a:pt x="53" y="3"/>
                      <a:pt x="52" y="6"/>
                    </a:cubicBezTo>
                    <a:cubicBezTo>
                      <a:pt x="35" y="68"/>
                      <a:pt x="35" y="68"/>
                      <a:pt x="35" y="68"/>
                    </a:cubicBezTo>
                    <a:cubicBezTo>
                      <a:pt x="14" y="75"/>
                      <a:pt x="0" y="94"/>
                      <a:pt x="0" y="117"/>
                    </a:cubicBezTo>
                    <a:cubicBezTo>
                      <a:pt x="0" y="235"/>
                      <a:pt x="0" y="235"/>
                      <a:pt x="0" y="235"/>
                    </a:cubicBezTo>
                    <a:cubicBezTo>
                      <a:pt x="0" y="257"/>
                      <a:pt x="14" y="277"/>
                      <a:pt x="35" y="284"/>
                    </a:cubicBezTo>
                    <a:cubicBezTo>
                      <a:pt x="52" y="346"/>
                      <a:pt x="52" y="346"/>
                      <a:pt x="52" y="346"/>
                    </a:cubicBezTo>
                    <a:cubicBezTo>
                      <a:pt x="53" y="349"/>
                      <a:pt x="56" y="352"/>
                      <a:pt x="60" y="352"/>
                    </a:cubicBezTo>
                    <a:cubicBezTo>
                      <a:pt x="172" y="352"/>
                      <a:pt x="172" y="352"/>
                      <a:pt x="172" y="352"/>
                    </a:cubicBezTo>
                    <a:cubicBezTo>
                      <a:pt x="175" y="352"/>
                      <a:pt x="178" y="349"/>
                      <a:pt x="179" y="346"/>
                    </a:cubicBezTo>
                    <a:cubicBezTo>
                      <a:pt x="197" y="284"/>
                      <a:pt x="197" y="284"/>
                      <a:pt x="197" y="284"/>
                    </a:cubicBezTo>
                    <a:cubicBezTo>
                      <a:pt x="217" y="277"/>
                      <a:pt x="232" y="257"/>
                      <a:pt x="232" y="235"/>
                    </a:cubicBezTo>
                    <a:cubicBezTo>
                      <a:pt x="232" y="225"/>
                      <a:pt x="232" y="225"/>
                      <a:pt x="232" y="225"/>
                    </a:cubicBezTo>
                    <a:cubicBezTo>
                      <a:pt x="240" y="225"/>
                      <a:pt x="240" y="225"/>
                      <a:pt x="240" y="225"/>
                    </a:cubicBezTo>
                    <a:cubicBezTo>
                      <a:pt x="245" y="225"/>
                      <a:pt x="248" y="221"/>
                      <a:pt x="248" y="217"/>
                    </a:cubicBezTo>
                    <a:cubicBezTo>
                      <a:pt x="248" y="213"/>
                      <a:pt x="245" y="209"/>
                      <a:pt x="240" y="209"/>
                    </a:cubicBezTo>
                    <a:cubicBezTo>
                      <a:pt x="232" y="209"/>
                      <a:pt x="232" y="209"/>
                      <a:pt x="232" y="209"/>
                    </a:cubicBezTo>
                    <a:cubicBezTo>
                      <a:pt x="232" y="143"/>
                      <a:pt x="232" y="143"/>
                      <a:pt x="232" y="143"/>
                    </a:cubicBezTo>
                    <a:cubicBezTo>
                      <a:pt x="240" y="143"/>
                      <a:pt x="240" y="143"/>
                      <a:pt x="240" y="143"/>
                    </a:cubicBezTo>
                    <a:cubicBezTo>
                      <a:pt x="245" y="143"/>
                      <a:pt x="248" y="139"/>
                      <a:pt x="248" y="135"/>
                    </a:cubicBezTo>
                    <a:cubicBezTo>
                      <a:pt x="248" y="131"/>
                      <a:pt x="245" y="127"/>
                      <a:pt x="240" y="127"/>
                    </a:cubicBezTo>
                    <a:cubicBezTo>
                      <a:pt x="232" y="127"/>
                      <a:pt x="232" y="127"/>
                      <a:pt x="232" y="127"/>
                    </a:cubicBezTo>
                    <a:cubicBezTo>
                      <a:pt x="232" y="117"/>
                      <a:pt x="232" y="117"/>
                      <a:pt x="232" y="117"/>
                    </a:cubicBezTo>
                    <a:cubicBezTo>
                      <a:pt x="232" y="94"/>
                      <a:pt x="217" y="75"/>
                      <a:pt x="197" y="68"/>
                    </a:cubicBezTo>
                    <a:cubicBezTo>
                      <a:pt x="179" y="6"/>
                      <a:pt x="179" y="6"/>
                      <a:pt x="179" y="6"/>
                    </a:cubicBezTo>
                    <a:cubicBezTo>
                      <a:pt x="178" y="2"/>
                      <a:pt x="175" y="0"/>
                      <a:pt x="171" y="0"/>
                    </a:cubicBezTo>
                    <a:cubicBezTo>
                      <a:pt x="60" y="0"/>
                      <a:pt x="60" y="0"/>
                      <a:pt x="60" y="0"/>
                    </a:cubicBezTo>
                    <a:cubicBezTo>
                      <a:pt x="59" y="0"/>
                      <a:pt x="59" y="0"/>
                      <a:pt x="59" y="0"/>
                    </a:cubicBezTo>
                    <a:close/>
                    <a:moveTo>
                      <a:pt x="52" y="81"/>
                    </a:moveTo>
                    <a:cubicBezTo>
                      <a:pt x="179" y="81"/>
                      <a:pt x="179" y="81"/>
                      <a:pt x="179" y="81"/>
                    </a:cubicBezTo>
                    <a:cubicBezTo>
                      <a:pt x="199" y="81"/>
                      <a:pt x="216" y="97"/>
                      <a:pt x="216" y="117"/>
                    </a:cubicBezTo>
                    <a:cubicBezTo>
                      <a:pt x="216" y="235"/>
                      <a:pt x="216" y="235"/>
                      <a:pt x="216" y="235"/>
                    </a:cubicBezTo>
                    <a:cubicBezTo>
                      <a:pt x="216" y="255"/>
                      <a:pt x="199" y="271"/>
                      <a:pt x="179" y="271"/>
                    </a:cubicBezTo>
                    <a:cubicBezTo>
                      <a:pt x="52" y="271"/>
                      <a:pt x="52" y="271"/>
                      <a:pt x="52" y="271"/>
                    </a:cubicBezTo>
                    <a:cubicBezTo>
                      <a:pt x="32" y="271"/>
                      <a:pt x="16" y="255"/>
                      <a:pt x="16" y="235"/>
                    </a:cubicBezTo>
                    <a:cubicBezTo>
                      <a:pt x="16" y="117"/>
                      <a:pt x="16" y="117"/>
                      <a:pt x="16" y="117"/>
                    </a:cubicBezTo>
                    <a:cubicBezTo>
                      <a:pt x="16" y="97"/>
                      <a:pt x="32" y="81"/>
                      <a:pt x="52"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113" name="Freeform 13"/>
              <p:cNvSpPr>
                <a:spLocks/>
              </p:cNvSpPr>
              <p:nvPr/>
            </p:nvSpPr>
            <p:spPr bwMode="gray">
              <a:xfrm>
                <a:off x="1978025" y="3249613"/>
                <a:ext cx="611188" cy="500062"/>
              </a:xfrm>
              <a:custGeom>
                <a:avLst/>
                <a:gdLst>
                  <a:gd name="T0" fmla="*/ 59 w 161"/>
                  <a:gd name="T1" fmla="*/ 0 h 132"/>
                  <a:gd name="T2" fmla="*/ 51 w 161"/>
                  <a:gd name="T3" fmla="*/ 5 h 132"/>
                  <a:gd name="T4" fmla="*/ 29 w 161"/>
                  <a:gd name="T5" fmla="*/ 62 h 132"/>
                  <a:gd name="T6" fmla="*/ 8 w 161"/>
                  <a:gd name="T7" fmla="*/ 62 h 132"/>
                  <a:gd name="T8" fmla="*/ 0 w 161"/>
                  <a:gd name="T9" fmla="*/ 70 h 132"/>
                  <a:gd name="T10" fmla="*/ 8 w 161"/>
                  <a:gd name="T11" fmla="*/ 78 h 132"/>
                  <a:gd name="T12" fmla="*/ 34 w 161"/>
                  <a:gd name="T13" fmla="*/ 78 h 132"/>
                  <a:gd name="T14" fmla="*/ 42 w 161"/>
                  <a:gd name="T15" fmla="*/ 73 h 132"/>
                  <a:gd name="T16" fmla="*/ 57 w 161"/>
                  <a:gd name="T17" fmla="*/ 34 h 132"/>
                  <a:gd name="T18" fmla="*/ 80 w 161"/>
                  <a:gd name="T19" fmla="*/ 125 h 132"/>
                  <a:gd name="T20" fmla="*/ 87 w 161"/>
                  <a:gd name="T21" fmla="*/ 131 h 132"/>
                  <a:gd name="T22" fmla="*/ 95 w 161"/>
                  <a:gd name="T23" fmla="*/ 126 h 132"/>
                  <a:gd name="T24" fmla="*/ 119 w 161"/>
                  <a:gd name="T25" fmla="*/ 58 h 132"/>
                  <a:gd name="T26" fmla="*/ 123 w 161"/>
                  <a:gd name="T27" fmla="*/ 72 h 132"/>
                  <a:gd name="T28" fmla="*/ 131 w 161"/>
                  <a:gd name="T29" fmla="*/ 77 h 132"/>
                  <a:gd name="T30" fmla="*/ 153 w 161"/>
                  <a:gd name="T31" fmla="*/ 77 h 132"/>
                  <a:gd name="T32" fmla="*/ 161 w 161"/>
                  <a:gd name="T33" fmla="*/ 69 h 132"/>
                  <a:gd name="T34" fmla="*/ 153 w 161"/>
                  <a:gd name="T35" fmla="*/ 61 h 132"/>
                  <a:gd name="T36" fmla="*/ 136 w 161"/>
                  <a:gd name="T37" fmla="*/ 61 h 132"/>
                  <a:gd name="T38" fmla="*/ 126 w 161"/>
                  <a:gd name="T39" fmla="*/ 31 h 132"/>
                  <a:gd name="T40" fmla="*/ 119 w 161"/>
                  <a:gd name="T41" fmla="*/ 26 h 132"/>
                  <a:gd name="T42" fmla="*/ 111 w 161"/>
                  <a:gd name="T43" fmla="*/ 31 h 132"/>
                  <a:gd name="T44" fmla="*/ 89 w 161"/>
                  <a:gd name="T45" fmla="*/ 95 h 132"/>
                  <a:gd name="T46" fmla="*/ 67 w 161"/>
                  <a:gd name="T47" fmla="*/ 6 h 132"/>
                  <a:gd name="T48" fmla="*/ 59 w 161"/>
                  <a:gd name="T4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1" h="132">
                    <a:moveTo>
                      <a:pt x="59" y="0"/>
                    </a:moveTo>
                    <a:cubicBezTo>
                      <a:pt x="56" y="0"/>
                      <a:pt x="53" y="2"/>
                      <a:pt x="51" y="5"/>
                    </a:cubicBezTo>
                    <a:cubicBezTo>
                      <a:pt x="29" y="62"/>
                      <a:pt x="29" y="62"/>
                      <a:pt x="29" y="62"/>
                    </a:cubicBezTo>
                    <a:cubicBezTo>
                      <a:pt x="8" y="62"/>
                      <a:pt x="8" y="62"/>
                      <a:pt x="8" y="62"/>
                    </a:cubicBezTo>
                    <a:cubicBezTo>
                      <a:pt x="4" y="62"/>
                      <a:pt x="0" y="66"/>
                      <a:pt x="0" y="70"/>
                    </a:cubicBezTo>
                    <a:cubicBezTo>
                      <a:pt x="0" y="74"/>
                      <a:pt x="4" y="78"/>
                      <a:pt x="8" y="78"/>
                    </a:cubicBezTo>
                    <a:cubicBezTo>
                      <a:pt x="34" y="78"/>
                      <a:pt x="34" y="78"/>
                      <a:pt x="34" y="78"/>
                    </a:cubicBezTo>
                    <a:cubicBezTo>
                      <a:pt x="38" y="78"/>
                      <a:pt x="41" y="76"/>
                      <a:pt x="42" y="73"/>
                    </a:cubicBezTo>
                    <a:cubicBezTo>
                      <a:pt x="57" y="34"/>
                      <a:pt x="57" y="34"/>
                      <a:pt x="57" y="34"/>
                    </a:cubicBezTo>
                    <a:cubicBezTo>
                      <a:pt x="80" y="125"/>
                      <a:pt x="80" y="125"/>
                      <a:pt x="80" y="125"/>
                    </a:cubicBezTo>
                    <a:cubicBezTo>
                      <a:pt x="81" y="129"/>
                      <a:pt x="84" y="131"/>
                      <a:pt x="87" y="131"/>
                    </a:cubicBezTo>
                    <a:cubicBezTo>
                      <a:pt x="91" y="132"/>
                      <a:pt x="94" y="129"/>
                      <a:pt x="95" y="126"/>
                    </a:cubicBezTo>
                    <a:cubicBezTo>
                      <a:pt x="119" y="58"/>
                      <a:pt x="119" y="58"/>
                      <a:pt x="119" y="58"/>
                    </a:cubicBezTo>
                    <a:cubicBezTo>
                      <a:pt x="123" y="72"/>
                      <a:pt x="123" y="72"/>
                      <a:pt x="123" y="72"/>
                    </a:cubicBezTo>
                    <a:cubicBezTo>
                      <a:pt x="124" y="75"/>
                      <a:pt x="127" y="77"/>
                      <a:pt x="131" y="77"/>
                    </a:cubicBezTo>
                    <a:cubicBezTo>
                      <a:pt x="153" y="77"/>
                      <a:pt x="153" y="77"/>
                      <a:pt x="153" y="77"/>
                    </a:cubicBezTo>
                    <a:cubicBezTo>
                      <a:pt x="158" y="77"/>
                      <a:pt x="161" y="73"/>
                      <a:pt x="161" y="69"/>
                    </a:cubicBezTo>
                    <a:cubicBezTo>
                      <a:pt x="161" y="65"/>
                      <a:pt x="158" y="61"/>
                      <a:pt x="153" y="61"/>
                    </a:cubicBezTo>
                    <a:cubicBezTo>
                      <a:pt x="136" y="61"/>
                      <a:pt x="136" y="61"/>
                      <a:pt x="136" y="61"/>
                    </a:cubicBezTo>
                    <a:cubicBezTo>
                      <a:pt x="126" y="31"/>
                      <a:pt x="126" y="31"/>
                      <a:pt x="126" y="31"/>
                    </a:cubicBezTo>
                    <a:cubicBezTo>
                      <a:pt x="125" y="28"/>
                      <a:pt x="122" y="26"/>
                      <a:pt x="119" y="26"/>
                    </a:cubicBezTo>
                    <a:cubicBezTo>
                      <a:pt x="115" y="26"/>
                      <a:pt x="112" y="28"/>
                      <a:pt x="111" y="31"/>
                    </a:cubicBezTo>
                    <a:cubicBezTo>
                      <a:pt x="89" y="95"/>
                      <a:pt x="89" y="95"/>
                      <a:pt x="89" y="95"/>
                    </a:cubicBezTo>
                    <a:cubicBezTo>
                      <a:pt x="67" y="6"/>
                      <a:pt x="67" y="6"/>
                      <a:pt x="67" y="6"/>
                    </a:cubicBezTo>
                    <a:cubicBezTo>
                      <a:pt x="66" y="3"/>
                      <a:pt x="62" y="0"/>
                      <a:pt x="5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grpSp>
        <p:sp>
          <p:nvSpPr>
            <p:cNvPr id="111" name="TextBox 110"/>
            <p:cNvSpPr txBox="1"/>
            <p:nvPr/>
          </p:nvSpPr>
          <p:spPr bwMode="gray">
            <a:xfrm>
              <a:off x="3770001" y="3751633"/>
              <a:ext cx="534971" cy="150862"/>
            </a:xfrm>
            <a:prstGeom prst="rect">
              <a:avLst/>
            </a:prstGeom>
            <a:noFill/>
          </p:spPr>
          <p:txBody>
            <a:bodyPr wrap="none" lIns="0" tIns="0" rIns="0" bIns="0" rtlCol="0">
              <a:spAutoFit/>
            </a:bodyPr>
            <a:lstStyle/>
            <a:p>
              <a:r>
                <a:rPr lang="en-US" sz="1600" dirty="0"/>
                <a:t>Wearable</a:t>
              </a:r>
            </a:p>
          </p:txBody>
        </p:sp>
      </p:grpSp>
      <p:grpSp>
        <p:nvGrpSpPr>
          <p:cNvPr id="114" name="Group 113"/>
          <p:cNvGrpSpPr>
            <a:grpSpLocks noChangeAspect="1"/>
          </p:cNvGrpSpPr>
          <p:nvPr/>
        </p:nvGrpSpPr>
        <p:grpSpPr>
          <a:xfrm>
            <a:off x="643076" y="2667757"/>
            <a:ext cx="1127994" cy="931507"/>
            <a:chOff x="4400072" y="3358998"/>
            <a:chExt cx="646286" cy="533708"/>
          </a:xfrm>
        </p:grpSpPr>
        <p:grpSp>
          <p:nvGrpSpPr>
            <p:cNvPr id="115" name="Group 114"/>
            <p:cNvGrpSpPr/>
            <p:nvPr/>
          </p:nvGrpSpPr>
          <p:grpSpPr bwMode="gray">
            <a:xfrm>
              <a:off x="4510851" y="3358998"/>
              <a:ext cx="535507" cy="353158"/>
              <a:chOff x="4594674" y="3468964"/>
              <a:chExt cx="535507" cy="353158"/>
            </a:xfrm>
          </p:grpSpPr>
          <p:grpSp>
            <p:nvGrpSpPr>
              <p:cNvPr id="117" name="Group 116"/>
              <p:cNvGrpSpPr/>
              <p:nvPr/>
            </p:nvGrpSpPr>
            <p:grpSpPr bwMode="gray">
              <a:xfrm>
                <a:off x="4594674" y="3468964"/>
                <a:ext cx="535507" cy="353158"/>
                <a:chOff x="7010400" y="3070225"/>
                <a:chExt cx="1473200" cy="971551"/>
              </a:xfrm>
              <a:solidFill>
                <a:srgbClr val="00529B"/>
              </a:solidFill>
            </p:grpSpPr>
            <p:sp>
              <p:nvSpPr>
                <p:cNvPr id="119" name="Freeform 29"/>
                <p:cNvSpPr>
                  <a:spLocks noEditPoints="1"/>
                </p:cNvSpPr>
                <p:nvPr/>
              </p:nvSpPr>
              <p:spPr bwMode="gray">
                <a:xfrm>
                  <a:off x="7010400" y="3897313"/>
                  <a:ext cx="1473200" cy="144463"/>
                </a:xfrm>
                <a:custGeom>
                  <a:avLst/>
                  <a:gdLst>
                    <a:gd name="T0" fmla="*/ 389 w 390"/>
                    <a:gd name="T1" fmla="*/ 1 h 38"/>
                    <a:gd name="T2" fmla="*/ 388 w 390"/>
                    <a:gd name="T3" fmla="*/ 0 h 38"/>
                    <a:gd name="T4" fmla="*/ 2 w 390"/>
                    <a:gd name="T5" fmla="*/ 0 h 38"/>
                    <a:gd name="T6" fmla="*/ 0 w 390"/>
                    <a:gd name="T7" fmla="*/ 1 h 38"/>
                    <a:gd name="T8" fmla="*/ 0 w 390"/>
                    <a:gd name="T9" fmla="*/ 2 h 38"/>
                    <a:gd name="T10" fmla="*/ 51 w 390"/>
                    <a:gd name="T11" fmla="*/ 38 h 38"/>
                    <a:gd name="T12" fmla="*/ 339 w 390"/>
                    <a:gd name="T13" fmla="*/ 38 h 38"/>
                    <a:gd name="T14" fmla="*/ 390 w 390"/>
                    <a:gd name="T15" fmla="*/ 2 h 38"/>
                    <a:gd name="T16" fmla="*/ 389 w 390"/>
                    <a:gd name="T17" fmla="*/ 1 h 38"/>
                    <a:gd name="T18" fmla="*/ 224 w 390"/>
                    <a:gd name="T19" fmla="*/ 26 h 38"/>
                    <a:gd name="T20" fmla="*/ 166 w 390"/>
                    <a:gd name="T21" fmla="*/ 26 h 38"/>
                    <a:gd name="T22" fmla="*/ 166 w 390"/>
                    <a:gd name="T23" fmla="*/ 12 h 38"/>
                    <a:gd name="T24" fmla="*/ 224 w 390"/>
                    <a:gd name="T25" fmla="*/ 12 h 38"/>
                    <a:gd name="T26" fmla="*/ 224 w 390"/>
                    <a:gd name="T2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0" h="38">
                      <a:moveTo>
                        <a:pt x="389" y="1"/>
                      </a:moveTo>
                      <a:cubicBezTo>
                        <a:pt x="389" y="0"/>
                        <a:pt x="388" y="0"/>
                        <a:pt x="388" y="0"/>
                      </a:cubicBezTo>
                      <a:cubicBezTo>
                        <a:pt x="2" y="0"/>
                        <a:pt x="2" y="0"/>
                        <a:pt x="2" y="0"/>
                      </a:cubicBezTo>
                      <a:cubicBezTo>
                        <a:pt x="1" y="0"/>
                        <a:pt x="1" y="0"/>
                        <a:pt x="0" y="1"/>
                      </a:cubicBezTo>
                      <a:cubicBezTo>
                        <a:pt x="0" y="1"/>
                        <a:pt x="0" y="2"/>
                        <a:pt x="0" y="2"/>
                      </a:cubicBezTo>
                      <a:cubicBezTo>
                        <a:pt x="0" y="2"/>
                        <a:pt x="6" y="38"/>
                        <a:pt x="51" y="38"/>
                      </a:cubicBezTo>
                      <a:cubicBezTo>
                        <a:pt x="339" y="38"/>
                        <a:pt x="339" y="38"/>
                        <a:pt x="339" y="38"/>
                      </a:cubicBezTo>
                      <a:cubicBezTo>
                        <a:pt x="384" y="38"/>
                        <a:pt x="389" y="2"/>
                        <a:pt x="390" y="2"/>
                      </a:cubicBezTo>
                      <a:cubicBezTo>
                        <a:pt x="390" y="2"/>
                        <a:pt x="389" y="1"/>
                        <a:pt x="389" y="1"/>
                      </a:cubicBezTo>
                      <a:close/>
                      <a:moveTo>
                        <a:pt x="224" y="26"/>
                      </a:moveTo>
                      <a:cubicBezTo>
                        <a:pt x="166" y="26"/>
                        <a:pt x="166" y="26"/>
                        <a:pt x="166" y="26"/>
                      </a:cubicBezTo>
                      <a:cubicBezTo>
                        <a:pt x="166" y="12"/>
                        <a:pt x="166" y="12"/>
                        <a:pt x="166" y="12"/>
                      </a:cubicBezTo>
                      <a:cubicBezTo>
                        <a:pt x="224" y="12"/>
                        <a:pt x="224" y="12"/>
                        <a:pt x="224" y="12"/>
                      </a:cubicBezTo>
                      <a:lnTo>
                        <a:pt x="224"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sp>
              <p:nvSpPr>
                <p:cNvPr id="120" name="Freeform 30"/>
                <p:cNvSpPr>
                  <a:spLocks noEditPoints="1"/>
                </p:cNvSpPr>
                <p:nvPr/>
              </p:nvSpPr>
              <p:spPr bwMode="gray">
                <a:xfrm>
                  <a:off x="7138988" y="3070225"/>
                  <a:ext cx="1216025" cy="774700"/>
                </a:xfrm>
                <a:custGeom>
                  <a:avLst/>
                  <a:gdLst>
                    <a:gd name="T0" fmla="*/ 8 w 322"/>
                    <a:gd name="T1" fmla="*/ 204 h 204"/>
                    <a:gd name="T2" fmla="*/ 314 w 322"/>
                    <a:gd name="T3" fmla="*/ 204 h 204"/>
                    <a:gd name="T4" fmla="*/ 322 w 322"/>
                    <a:gd name="T5" fmla="*/ 196 h 204"/>
                    <a:gd name="T6" fmla="*/ 322 w 322"/>
                    <a:gd name="T7" fmla="*/ 8 h 204"/>
                    <a:gd name="T8" fmla="*/ 314 w 322"/>
                    <a:gd name="T9" fmla="*/ 0 h 204"/>
                    <a:gd name="T10" fmla="*/ 8 w 322"/>
                    <a:gd name="T11" fmla="*/ 0 h 204"/>
                    <a:gd name="T12" fmla="*/ 0 w 322"/>
                    <a:gd name="T13" fmla="*/ 8 h 204"/>
                    <a:gd name="T14" fmla="*/ 0 w 322"/>
                    <a:gd name="T15" fmla="*/ 196 h 204"/>
                    <a:gd name="T16" fmla="*/ 8 w 322"/>
                    <a:gd name="T17" fmla="*/ 204 h 204"/>
                    <a:gd name="T18" fmla="*/ 28 w 322"/>
                    <a:gd name="T19" fmla="*/ 28 h 204"/>
                    <a:gd name="T20" fmla="*/ 294 w 322"/>
                    <a:gd name="T21" fmla="*/ 28 h 204"/>
                    <a:gd name="T22" fmla="*/ 294 w 322"/>
                    <a:gd name="T23" fmla="*/ 176 h 204"/>
                    <a:gd name="T24" fmla="*/ 28 w 322"/>
                    <a:gd name="T25" fmla="*/ 176 h 204"/>
                    <a:gd name="T26" fmla="*/ 28 w 322"/>
                    <a:gd name="T27" fmla="*/ 2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2" h="204">
                      <a:moveTo>
                        <a:pt x="8" y="204"/>
                      </a:moveTo>
                      <a:cubicBezTo>
                        <a:pt x="314" y="204"/>
                        <a:pt x="314" y="204"/>
                        <a:pt x="314" y="204"/>
                      </a:cubicBezTo>
                      <a:cubicBezTo>
                        <a:pt x="318" y="204"/>
                        <a:pt x="322" y="200"/>
                        <a:pt x="322" y="196"/>
                      </a:cubicBezTo>
                      <a:cubicBezTo>
                        <a:pt x="322" y="8"/>
                        <a:pt x="322" y="8"/>
                        <a:pt x="322" y="8"/>
                      </a:cubicBezTo>
                      <a:cubicBezTo>
                        <a:pt x="322" y="4"/>
                        <a:pt x="318" y="0"/>
                        <a:pt x="314" y="0"/>
                      </a:cubicBezTo>
                      <a:cubicBezTo>
                        <a:pt x="8" y="0"/>
                        <a:pt x="8" y="0"/>
                        <a:pt x="8" y="0"/>
                      </a:cubicBezTo>
                      <a:cubicBezTo>
                        <a:pt x="4" y="0"/>
                        <a:pt x="0" y="4"/>
                        <a:pt x="0" y="8"/>
                      </a:cubicBezTo>
                      <a:cubicBezTo>
                        <a:pt x="0" y="196"/>
                        <a:pt x="0" y="196"/>
                        <a:pt x="0" y="196"/>
                      </a:cubicBezTo>
                      <a:cubicBezTo>
                        <a:pt x="0" y="200"/>
                        <a:pt x="4" y="204"/>
                        <a:pt x="8" y="204"/>
                      </a:cubicBezTo>
                      <a:close/>
                      <a:moveTo>
                        <a:pt x="28" y="28"/>
                      </a:moveTo>
                      <a:cubicBezTo>
                        <a:pt x="294" y="28"/>
                        <a:pt x="294" y="28"/>
                        <a:pt x="294" y="28"/>
                      </a:cubicBezTo>
                      <a:cubicBezTo>
                        <a:pt x="294" y="176"/>
                        <a:pt x="294" y="176"/>
                        <a:pt x="294" y="176"/>
                      </a:cubicBezTo>
                      <a:cubicBezTo>
                        <a:pt x="28" y="176"/>
                        <a:pt x="28" y="176"/>
                        <a:pt x="28" y="176"/>
                      </a:cubicBezTo>
                      <a:lnTo>
                        <a:pt x="2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5333"/>
                </a:p>
              </p:txBody>
            </p:sp>
          </p:grpSp>
          <p:sp>
            <p:nvSpPr>
              <p:cNvPr id="118" name="Cross 117"/>
              <p:cNvSpPr/>
              <p:nvPr/>
            </p:nvSpPr>
            <p:spPr bwMode="gray">
              <a:xfrm>
                <a:off x="4794810" y="3547745"/>
                <a:ext cx="139966" cy="139966"/>
              </a:xfrm>
              <a:prstGeom prst="plus">
                <a:avLst>
                  <a:gd name="adj" fmla="val 34074"/>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sz="2667" dirty="0">
                  <a:solidFill>
                    <a:schemeClr val="bg1"/>
                  </a:solidFill>
                  <a:latin typeface="Arial" charset="0"/>
                </a:endParaRPr>
              </a:p>
            </p:txBody>
          </p:sp>
        </p:grpSp>
        <p:sp>
          <p:nvSpPr>
            <p:cNvPr id="116" name="TextBox 115"/>
            <p:cNvSpPr txBox="1"/>
            <p:nvPr/>
          </p:nvSpPr>
          <p:spPr bwMode="gray">
            <a:xfrm>
              <a:off x="4400072" y="3751633"/>
              <a:ext cx="579244" cy="141073"/>
            </a:xfrm>
            <a:prstGeom prst="rect">
              <a:avLst/>
            </a:prstGeom>
            <a:noFill/>
          </p:spPr>
          <p:txBody>
            <a:bodyPr wrap="none" lIns="0" tIns="0" rIns="0" bIns="0" rtlCol="0">
              <a:spAutoFit/>
            </a:bodyPr>
            <a:lstStyle/>
            <a:p>
              <a:r>
                <a:rPr lang="en-US" sz="1600" dirty="0"/>
                <a:t>Web Portal</a:t>
              </a:r>
            </a:p>
          </p:txBody>
        </p:sp>
      </p:grpSp>
      <p:sp>
        <p:nvSpPr>
          <p:cNvPr id="173" name="TextBox 172"/>
          <p:cNvSpPr txBox="1"/>
          <p:nvPr/>
        </p:nvSpPr>
        <p:spPr bwMode="gray">
          <a:xfrm>
            <a:off x="7441993" y="4315335"/>
            <a:ext cx="1465963" cy="492443"/>
          </a:xfrm>
          <a:prstGeom prst="rect">
            <a:avLst/>
          </a:prstGeom>
          <a:noFill/>
        </p:spPr>
        <p:txBody>
          <a:bodyPr wrap="square" lIns="0" tIns="0" rIns="0" bIns="0" rtlCol="0">
            <a:spAutoFit/>
          </a:bodyPr>
          <a:lstStyle/>
          <a:p>
            <a:r>
              <a:rPr lang="en-US" sz="1600" dirty="0"/>
              <a:t>Event Stream Analytics</a:t>
            </a:r>
          </a:p>
        </p:txBody>
      </p:sp>
      <p:grpSp>
        <p:nvGrpSpPr>
          <p:cNvPr id="174" name="Group 173"/>
          <p:cNvGrpSpPr/>
          <p:nvPr/>
        </p:nvGrpSpPr>
        <p:grpSpPr>
          <a:xfrm>
            <a:off x="7708123" y="4739552"/>
            <a:ext cx="940199" cy="692381"/>
            <a:chOff x="9792163" y="1611257"/>
            <a:chExt cx="318428" cy="234497"/>
          </a:xfrm>
        </p:grpSpPr>
        <p:sp>
          <p:nvSpPr>
            <p:cNvPr id="175" name="Freeform 174"/>
            <p:cNvSpPr>
              <a:spLocks noEditPoints="1"/>
            </p:cNvSpPr>
            <p:nvPr/>
          </p:nvSpPr>
          <p:spPr bwMode="auto">
            <a:xfrm>
              <a:off x="9792163" y="1611257"/>
              <a:ext cx="128213" cy="129035"/>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rgbClr val="0153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gn="ctr" eaLnBrk="0" fontAlgn="base" hangingPunct="0"/>
              <a:endParaRPr lang="en-US" sz="1067"/>
            </a:p>
          </p:txBody>
        </p:sp>
        <p:sp>
          <p:nvSpPr>
            <p:cNvPr id="176" name="Freeform 175"/>
            <p:cNvSpPr>
              <a:spLocks noEditPoints="1"/>
            </p:cNvSpPr>
            <p:nvPr/>
          </p:nvSpPr>
          <p:spPr bwMode="auto">
            <a:xfrm>
              <a:off x="9865835" y="1716719"/>
              <a:ext cx="128213" cy="129035"/>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rgbClr val="0153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gn="ctr" eaLnBrk="0" fontAlgn="base" hangingPunct="0"/>
              <a:endParaRPr lang="en-US" sz="1067"/>
            </a:p>
          </p:txBody>
        </p:sp>
        <p:sp>
          <p:nvSpPr>
            <p:cNvPr id="177" name="Freeform 176"/>
            <p:cNvSpPr>
              <a:spLocks noEditPoints="1"/>
            </p:cNvSpPr>
            <p:nvPr/>
          </p:nvSpPr>
          <p:spPr bwMode="auto">
            <a:xfrm rot="900000">
              <a:off x="9982378" y="1661355"/>
              <a:ext cx="128213" cy="129035"/>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rgbClr val="01539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algn="ctr" eaLnBrk="0" fontAlgn="base" hangingPunct="0"/>
              <a:endParaRPr lang="en-US" sz="1067"/>
            </a:p>
          </p:txBody>
        </p:sp>
      </p:grpSp>
      <p:sp>
        <p:nvSpPr>
          <p:cNvPr id="178" name="TextBox 177"/>
          <p:cNvSpPr txBox="1"/>
          <p:nvPr/>
        </p:nvSpPr>
        <p:spPr>
          <a:xfrm>
            <a:off x="7681233" y="5473481"/>
            <a:ext cx="1049967" cy="538609"/>
          </a:xfrm>
          <a:prstGeom prst="rect">
            <a:avLst/>
          </a:prstGeom>
          <a:noFill/>
        </p:spPr>
        <p:txBody>
          <a:bodyPr wrap="none" lIns="0" rIns="0" bIns="0" rtlCol="0">
            <a:spAutoFit/>
          </a:bodyPr>
          <a:lstStyle/>
          <a:p>
            <a:r>
              <a:rPr lang="en-US" sz="1600" dirty="0">
                <a:solidFill>
                  <a:srgbClr val="000000"/>
                </a:solidFill>
              </a:rPr>
              <a:t>Automated </a:t>
            </a:r>
          </a:p>
          <a:p>
            <a:r>
              <a:rPr lang="en-US" sz="1600" dirty="0">
                <a:solidFill>
                  <a:srgbClr val="000000"/>
                </a:solidFill>
              </a:rPr>
              <a:t>Processes</a:t>
            </a:r>
          </a:p>
        </p:txBody>
      </p:sp>
      <p:sp>
        <p:nvSpPr>
          <p:cNvPr id="179" name="TextBox 178"/>
          <p:cNvSpPr txBox="1"/>
          <p:nvPr/>
        </p:nvSpPr>
        <p:spPr>
          <a:xfrm>
            <a:off x="14047324" y="7334684"/>
            <a:ext cx="1660711" cy="538609"/>
          </a:xfrm>
          <a:prstGeom prst="rect">
            <a:avLst/>
          </a:prstGeom>
          <a:noFill/>
        </p:spPr>
        <p:txBody>
          <a:bodyPr wrap="none" lIns="0" rIns="0" bIns="0" rtlCol="0">
            <a:spAutoFit/>
          </a:bodyPr>
          <a:lstStyle/>
          <a:p>
            <a:r>
              <a:rPr lang="en-US" sz="1600" dirty="0">
                <a:solidFill>
                  <a:srgbClr val="000000"/>
                </a:solidFill>
              </a:rPr>
              <a:t>Clinical Command</a:t>
            </a:r>
          </a:p>
          <a:p>
            <a:r>
              <a:rPr lang="en-US" sz="1600" dirty="0">
                <a:solidFill>
                  <a:srgbClr val="000000"/>
                </a:solidFill>
              </a:rPr>
              <a:t>Center</a:t>
            </a:r>
          </a:p>
        </p:txBody>
      </p:sp>
      <p:sp>
        <p:nvSpPr>
          <p:cNvPr id="180" name="Freeform 179"/>
          <p:cNvSpPr>
            <a:spLocks noEditPoints="1"/>
          </p:cNvSpPr>
          <p:nvPr/>
        </p:nvSpPr>
        <p:spPr bwMode="auto">
          <a:xfrm>
            <a:off x="14278466" y="6340124"/>
            <a:ext cx="1193903" cy="736267"/>
          </a:xfrm>
          <a:custGeom>
            <a:avLst/>
            <a:gdLst>
              <a:gd name="T0" fmla="*/ 147 w 402"/>
              <a:gd name="T1" fmla="*/ 166 h 183"/>
              <a:gd name="T2" fmla="*/ 175 w 402"/>
              <a:gd name="T3" fmla="*/ 105 h 183"/>
              <a:gd name="T4" fmla="*/ 139 w 402"/>
              <a:gd name="T5" fmla="*/ 121 h 183"/>
              <a:gd name="T6" fmla="*/ 101 w 402"/>
              <a:gd name="T7" fmla="*/ 166 h 183"/>
              <a:gd name="T8" fmla="*/ 101 w 402"/>
              <a:gd name="T9" fmla="*/ 166 h 183"/>
              <a:gd name="T10" fmla="*/ 282 w 402"/>
              <a:gd name="T11" fmla="*/ 110 h 183"/>
              <a:gd name="T12" fmla="*/ 275 w 402"/>
              <a:gd name="T13" fmla="*/ 110 h 183"/>
              <a:gd name="T14" fmla="*/ 246 w 402"/>
              <a:gd name="T15" fmla="*/ 127 h 183"/>
              <a:gd name="T16" fmla="*/ 282 w 402"/>
              <a:gd name="T17" fmla="*/ 162 h 183"/>
              <a:gd name="T18" fmla="*/ 282 w 402"/>
              <a:gd name="T19" fmla="*/ 162 h 183"/>
              <a:gd name="T20" fmla="*/ 253 w 402"/>
              <a:gd name="T21" fmla="*/ 146 h 183"/>
              <a:gd name="T22" fmla="*/ 246 w 402"/>
              <a:gd name="T23" fmla="*/ 146 h 183"/>
              <a:gd name="T24" fmla="*/ 280 w 402"/>
              <a:gd name="T25" fmla="*/ 27 h 183"/>
              <a:gd name="T26" fmla="*/ 274 w 402"/>
              <a:gd name="T27" fmla="*/ 11 h 183"/>
              <a:gd name="T28" fmla="*/ 241 w 402"/>
              <a:gd name="T29" fmla="*/ 29 h 183"/>
              <a:gd name="T30" fmla="*/ 249 w 402"/>
              <a:gd name="T31" fmla="*/ 45 h 183"/>
              <a:gd name="T32" fmla="*/ 256 w 402"/>
              <a:gd name="T33" fmla="*/ 57 h 183"/>
              <a:gd name="T34" fmla="*/ 273 w 402"/>
              <a:gd name="T35" fmla="*/ 57 h 183"/>
              <a:gd name="T36" fmla="*/ 101 w 402"/>
              <a:gd name="T37" fmla="*/ 61 h 183"/>
              <a:gd name="T38" fmla="*/ 180 w 402"/>
              <a:gd name="T39" fmla="*/ 65 h 183"/>
              <a:gd name="T40" fmla="*/ 118 w 402"/>
              <a:gd name="T41" fmla="*/ 55 h 183"/>
              <a:gd name="T42" fmla="*/ 101 w 402"/>
              <a:gd name="T43" fmla="*/ 0 h 183"/>
              <a:gd name="T44" fmla="*/ 143 w 402"/>
              <a:gd name="T45" fmla="*/ 0 h 183"/>
              <a:gd name="T46" fmla="*/ 143 w 402"/>
              <a:gd name="T47" fmla="*/ 0 h 183"/>
              <a:gd name="T48" fmla="*/ 160 w 402"/>
              <a:gd name="T49" fmla="*/ 55 h 183"/>
              <a:gd name="T50" fmla="*/ 166 w 402"/>
              <a:gd name="T51" fmla="*/ 55 h 183"/>
              <a:gd name="T52" fmla="*/ 63 w 402"/>
              <a:gd name="T53" fmla="*/ 126 h 183"/>
              <a:gd name="T54" fmla="*/ 24 w 402"/>
              <a:gd name="T55" fmla="*/ 138 h 183"/>
              <a:gd name="T56" fmla="*/ 24 w 402"/>
              <a:gd name="T57" fmla="*/ 138 h 183"/>
              <a:gd name="T58" fmla="*/ 0 w 402"/>
              <a:gd name="T59" fmla="*/ 130 h 183"/>
              <a:gd name="T60" fmla="*/ 63 w 402"/>
              <a:gd name="T61" fmla="*/ 148 h 183"/>
              <a:gd name="T62" fmla="*/ 40 w 402"/>
              <a:gd name="T63" fmla="*/ 171 h 183"/>
              <a:gd name="T64" fmla="*/ 0 w 402"/>
              <a:gd name="T65" fmla="*/ 183 h 183"/>
              <a:gd name="T66" fmla="*/ 0 w 402"/>
              <a:gd name="T67" fmla="*/ 183 h 183"/>
              <a:gd name="T68" fmla="*/ 339 w 402"/>
              <a:gd name="T69" fmla="*/ 111 h 183"/>
              <a:gd name="T70" fmla="*/ 379 w 402"/>
              <a:gd name="T71" fmla="*/ 123 h 183"/>
              <a:gd name="T72" fmla="*/ 387 w 402"/>
              <a:gd name="T73" fmla="*/ 141 h 183"/>
              <a:gd name="T74" fmla="*/ 339 w 402"/>
              <a:gd name="T75" fmla="*/ 164 h 183"/>
              <a:gd name="T76" fmla="*/ 339 w 402"/>
              <a:gd name="T77" fmla="*/ 164 h 183"/>
              <a:gd name="T78" fmla="*/ 363 w 402"/>
              <a:gd name="T79" fmla="*/ 156 h 183"/>
              <a:gd name="T80" fmla="*/ 402 w 402"/>
              <a:gd name="T81" fmla="*/ 168 h 183"/>
              <a:gd name="T82" fmla="*/ 63 w 402"/>
              <a:gd name="T83" fmla="*/ 31 h 183"/>
              <a:gd name="T84" fmla="*/ 352 w 402"/>
              <a:gd name="T85" fmla="*/ 44 h 183"/>
              <a:gd name="T86" fmla="*/ 352 w 402"/>
              <a:gd name="T87" fmla="*/ 44 h 183"/>
              <a:gd name="T88" fmla="*/ 375 w 402"/>
              <a:gd name="T89" fmla="*/ 86 h 183"/>
              <a:gd name="T90" fmla="*/ 386 w 402"/>
              <a:gd name="T91" fmla="*/ 89 h 183"/>
              <a:gd name="T92" fmla="*/ 40 w 402"/>
              <a:gd name="T93" fmla="*/ 38 h 183"/>
              <a:gd name="T94" fmla="*/ 0 w 402"/>
              <a:gd name="T95" fmla="*/ 50 h 183"/>
              <a:gd name="T96" fmla="*/ 0 w 402"/>
              <a:gd name="T97" fmla="*/ 50 h 183"/>
              <a:gd name="T98" fmla="*/ 48 w 402"/>
              <a:gd name="T99" fmla="*/ 57 h 183"/>
              <a:gd name="T100" fmla="*/ 40 w 402"/>
              <a:gd name="T101" fmla="*/ 60 h 183"/>
              <a:gd name="T102" fmla="*/ 16 w 402"/>
              <a:gd name="T103" fmla="*/ 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2" h="183">
                <a:moveTo>
                  <a:pt x="147" y="105"/>
                </a:moveTo>
                <a:cubicBezTo>
                  <a:pt x="157" y="105"/>
                  <a:pt x="157" y="105"/>
                  <a:pt x="157" y="105"/>
                </a:cubicBezTo>
                <a:cubicBezTo>
                  <a:pt x="157" y="166"/>
                  <a:pt x="157" y="166"/>
                  <a:pt x="157" y="166"/>
                </a:cubicBezTo>
                <a:cubicBezTo>
                  <a:pt x="147" y="166"/>
                  <a:pt x="147" y="166"/>
                  <a:pt x="147" y="166"/>
                </a:cubicBezTo>
                <a:lnTo>
                  <a:pt x="147" y="105"/>
                </a:lnTo>
                <a:close/>
                <a:moveTo>
                  <a:pt x="165" y="166"/>
                </a:moveTo>
                <a:cubicBezTo>
                  <a:pt x="175" y="166"/>
                  <a:pt x="175" y="166"/>
                  <a:pt x="175" y="166"/>
                </a:cubicBezTo>
                <a:cubicBezTo>
                  <a:pt x="175" y="105"/>
                  <a:pt x="175" y="105"/>
                  <a:pt x="175" y="105"/>
                </a:cubicBezTo>
                <a:cubicBezTo>
                  <a:pt x="165" y="105"/>
                  <a:pt x="165" y="105"/>
                  <a:pt x="165" y="105"/>
                </a:cubicBezTo>
                <a:lnTo>
                  <a:pt x="165" y="166"/>
                </a:lnTo>
                <a:close/>
                <a:moveTo>
                  <a:pt x="101" y="121"/>
                </a:moveTo>
                <a:cubicBezTo>
                  <a:pt x="139" y="121"/>
                  <a:pt x="139" y="121"/>
                  <a:pt x="139" y="121"/>
                </a:cubicBezTo>
                <a:cubicBezTo>
                  <a:pt x="139" y="104"/>
                  <a:pt x="139" y="104"/>
                  <a:pt x="139" y="104"/>
                </a:cubicBezTo>
                <a:cubicBezTo>
                  <a:pt x="101" y="104"/>
                  <a:pt x="101" y="104"/>
                  <a:pt x="101" y="104"/>
                </a:cubicBezTo>
                <a:lnTo>
                  <a:pt x="101" y="121"/>
                </a:lnTo>
                <a:close/>
                <a:moveTo>
                  <a:pt x="101" y="166"/>
                </a:moveTo>
                <a:cubicBezTo>
                  <a:pt x="139" y="166"/>
                  <a:pt x="139" y="166"/>
                  <a:pt x="139" y="166"/>
                </a:cubicBezTo>
                <a:cubicBezTo>
                  <a:pt x="139" y="132"/>
                  <a:pt x="139" y="132"/>
                  <a:pt x="139" y="132"/>
                </a:cubicBezTo>
                <a:cubicBezTo>
                  <a:pt x="101" y="132"/>
                  <a:pt x="101" y="132"/>
                  <a:pt x="101" y="132"/>
                </a:cubicBezTo>
                <a:lnTo>
                  <a:pt x="101" y="166"/>
                </a:lnTo>
                <a:close/>
                <a:moveTo>
                  <a:pt x="282" y="127"/>
                </a:moveTo>
                <a:cubicBezTo>
                  <a:pt x="305" y="127"/>
                  <a:pt x="305" y="127"/>
                  <a:pt x="305" y="127"/>
                </a:cubicBezTo>
                <a:cubicBezTo>
                  <a:pt x="305" y="110"/>
                  <a:pt x="305" y="110"/>
                  <a:pt x="305" y="110"/>
                </a:cubicBezTo>
                <a:cubicBezTo>
                  <a:pt x="282" y="110"/>
                  <a:pt x="282" y="110"/>
                  <a:pt x="282" y="110"/>
                </a:cubicBezTo>
                <a:lnTo>
                  <a:pt x="282" y="127"/>
                </a:lnTo>
                <a:close/>
                <a:moveTo>
                  <a:pt x="253" y="127"/>
                </a:moveTo>
                <a:cubicBezTo>
                  <a:pt x="275" y="127"/>
                  <a:pt x="275" y="127"/>
                  <a:pt x="275" y="127"/>
                </a:cubicBezTo>
                <a:cubicBezTo>
                  <a:pt x="275" y="110"/>
                  <a:pt x="275" y="110"/>
                  <a:pt x="275" y="110"/>
                </a:cubicBezTo>
                <a:cubicBezTo>
                  <a:pt x="253" y="110"/>
                  <a:pt x="253" y="110"/>
                  <a:pt x="253" y="110"/>
                </a:cubicBezTo>
                <a:lnTo>
                  <a:pt x="253" y="127"/>
                </a:lnTo>
                <a:close/>
                <a:moveTo>
                  <a:pt x="224" y="127"/>
                </a:moveTo>
                <a:cubicBezTo>
                  <a:pt x="246" y="127"/>
                  <a:pt x="246" y="127"/>
                  <a:pt x="246" y="127"/>
                </a:cubicBezTo>
                <a:cubicBezTo>
                  <a:pt x="246" y="110"/>
                  <a:pt x="246" y="110"/>
                  <a:pt x="246" y="110"/>
                </a:cubicBezTo>
                <a:cubicBezTo>
                  <a:pt x="224" y="110"/>
                  <a:pt x="224" y="110"/>
                  <a:pt x="224" y="110"/>
                </a:cubicBezTo>
                <a:lnTo>
                  <a:pt x="224" y="127"/>
                </a:lnTo>
                <a:close/>
                <a:moveTo>
                  <a:pt x="282" y="162"/>
                </a:moveTo>
                <a:cubicBezTo>
                  <a:pt x="305" y="162"/>
                  <a:pt x="305" y="162"/>
                  <a:pt x="305" y="162"/>
                </a:cubicBezTo>
                <a:cubicBezTo>
                  <a:pt x="305" y="146"/>
                  <a:pt x="305" y="146"/>
                  <a:pt x="305" y="146"/>
                </a:cubicBezTo>
                <a:cubicBezTo>
                  <a:pt x="282" y="146"/>
                  <a:pt x="282" y="146"/>
                  <a:pt x="282" y="146"/>
                </a:cubicBezTo>
                <a:lnTo>
                  <a:pt x="282" y="162"/>
                </a:lnTo>
                <a:close/>
                <a:moveTo>
                  <a:pt x="253" y="162"/>
                </a:moveTo>
                <a:cubicBezTo>
                  <a:pt x="275" y="162"/>
                  <a:pt x="275" y="162"/>
                  <a:pt x="275" y="162"/>
                </a:cubicBezTo>
                <a:cubicBezTo>
                  <a:pt x="275" y="146"/>
                  <a:pt x="275" y="146"/>
                  <a:pt x="275" y="146"/>
                </a:cubicBezTo>
                <a:cubicBezTo>
                  <a:pt x="253" y="146"/>
                  <a:pt x="253" y="146"/>
                  <a:pt x="253" y="146"/>
                </a:cubicBezTo>
                <a:lnTo>
                  <a:pt x="253" y="162"/>
                </a:lnTo>
                <a:close/>
                <a:moveTo>
                  <a:pt x="224" y="162"/>
                </a:moveTo>
                <a:cubicBezTo>
                  <a:pt x="246" y="162"/>
                  <a:pt x="246" y="162"/>
                  <a:pt x="246" y="162"/>
                </a:cubicBezTo>
                <a:cubicBezTo>
                  <a:pt x="246" y="146"/>
                  <a:pt x="246" y="146"/>
                  <a:pt x="246" y="146"/>
                </a:cubicBezTo>
                <a:cubicBezTo>
                  <a:pt x="224" y="146"/>
                  <a:pt x="224" y="146"/>
                  <a:pt x="224" y="146"/>
                </a:cubicBezTo>
                <a:lnTo>
                  <a:pt x="224" y="162"/>
                </a:lnTo>
                <a:close/>
                <a:moveTo>
                  <a:pt x="254" y="51"/>
                </a:moveTo>
                <a:cubicBezTo>
                  <a:pt x="280" y="27"/>
                  <a:pt x="280" y="27"/>
                  <a:pt x="280" y="27"/>
                </a:cubicBezTo>
                <a:cubicBezTo>
                  <a:pt x="282" y="28"/>
                  <a:pt x="285" y="29"/>
                  <a:pt x="287" y="29"/>
                </a:cubicBezTo>
                <a:cubicBezTo>
                  <a:pt x="295" y="29"/>
                  <a:pt x="302" y="23"/>
                  <a:pt x="302" y="15"/>
                </a:cubicBezTo>
                <a:cubicBezTo>
                  <a:pt x="302" y="7"/>
                  <a:pt x="295" y="1"/>
                  <a:pt x="287" y="1"/>
                </a:cubicBezTo>
                <a:cubicBezTo>
                  <a:pt x="281" y="1"/>
                  <a:pt x="275" y="5"/>
                  <a:pt x="274" y="11"/>
                </a:cubicBezTo>
                <a:cubicBezTo>
                  <a:pt x="255" y="11"/>
                  <a:pt x="255" y="11"/>
                  <a:pt x="255" y="11"/>
                </a:cubicBezTo>
                <a:cubicBezTo>
                  <a:pt x="253" y="5"/>
                  <a:pt x="248" y="1"/>
                  <a:pt x="241" y="1"/>
                </a:cubicBezTo>
                <a:cubicBezTo>
                  <a:pt x="233" y="1"/>
                  <a:pt x="227" y="7"/>
                  <a:pt x="227" y="15"/>
                </a:cubicBezTo>
                <a:cubicBezTo>
                  <a:pt x="227" y="23"/>
                  <a:pt x="233" y="29"/>
                  <a:pt x="241" y="29"/>
                </a:cubicBezTo>
                <a:cubicBezTo>
                  <a:pt x="248" y="29"/>
                  <a:pt x="253" y="25"/>
                  <a:pt x="255" y="19"/>
                </a:cubicBezTo>
                <a:cubicBezTo>
                  <a:pt x="274" y="19"/>
                  <a:pt x="274" y="19"/>
                  <a:pt x="274" y="19"/>
                </a:cubicBezTo>
                <a:cubicBezTo>
                  <a:pt x="274" y="20"/>
                  <a:pt x="274" y="20"/>
                  <a:pt x="274" y="21"/>
                </a:cubicBezTo>
                <a:cubicBezTo>
                  <a:pt x="249" y="45"/>
                  <a:pt x="249" y="45"/>
                  <a:pt x="249" y="45"/>
                </a:cubicBezTo>
                <a:cubicBezTo>
                  <a:pt x="246" y="44"/>
                  <a:pt x="244" y="43"/>
                  <a:pt x="241" y="43"/>
                </a:cubicBezTo>
                <a:cubicBezTo>
                  <a:pt x="233" y="43"/>
                  <a:pt x="227" y="49"/>
                  <a:pt x="227" y="57"/>
                </a:cubicBezTo>
                <a:cubicBezTo>
                  <a:pt x="227" y="65"/>
                  <a:pt x="233" y="71"/>
                  <a:pt x="241" y="71"/>
                </a:cubicBezTo>
                <a:cubicBezTo>
                  <a:pt x="249" y="71"/>
                  <a:pt x="256" y="65"/>
                  <a:pt x="256" y="57"/>
                </a:cubicBezTo>
                <a:cubicBezTo>
                  <a:pt x="256" y="55"/>
                  <a:pt x="255" y="53"/>
                  <a:pt x="254" y="51"/>
                </a:cubicBezTo>
                <a:close/>
                <a:moveTo>
                  <a:pt x="302" y="57"/>
                </a:moveTo>
                <a:cubicBezTo>
                  <a:pt x="302" y="49"/>
                  <a:pt x="295" y="43"/>
                  <a:pt x="287" y="43"/>
                </a:cubicBezTo>
                <a:cubicBezTo>
                  <a:pt x="279" y="43"/>
                  <a:pt x="273" y="49"/>
                  <a:pt x="273" y="57"/>
                </a:cubicBezTo>
                <a:cubicBezTo>
                  <a:pt x="273" y="65"/>
                  <a:pt x="279" y="71"/>
                  <a:pt x="287" y="71"/>
                </a:cubicBezTo>
                <a:cubicBezTo>
                  <a:pt x="295" y="71"/>
                  <a:pt x="302" y="65"/>
                  <a:pt x="302" y="57"/>
                </a:cubicBezTo>
                <a:close/>
                <a:moveTo>
                  <a:pt x="176" y="61"/>
                </a:moveTo>
                <a:cubicBezTo>
                  <a:pt x="101" y="61"/>
                  <a:pt x="101" y="61"/>
                  <a:pt x="101" y="61"/>
                </a:cubicBezTo>
                <a:cubicBezTo>
                  <a:pt x="99" y="61"/>
                  <a:pt x="97" y="63"/>
                  <a:pt x="97" y="65"/>
                </a:cubicBezTo>
                <a:cubicBezTo>
                  <a:pt x="97" y="68"/>
                  <a:pt x="99" y="69"/>
                  <a:pt x="101" y="69"/>
                </a:cubicBezTo>
                <a:cubicBezTo>
                  <a:pt x="176" y="69"/>
                  <a:pt x="176" y="69"/>
                  <a:pt x="176" y="69"/>
                </a:cubicBezTo>
                <a:cubicBezTo>
                  <a:pt x="178" y="69"/>
                  <a:pt x="180" y="68"/>
                  <a:pt x="180" y="65"/>
                </a:cubicBezTo>
                <a:cubicBezTo>
                  <a:pt x="180" y="63"/>
                  <a:pt x="178" y="61"/>
                  <a:pt x="176" y="61"/>
                </a:cubicBezTo>
                <a:close/>
                <a:moveTo>
                  <a:pt x="127" y="15"/>
                </a:moveTo>
                <a:cubicBezTo>
                  <a:pt x="118" y="15"/>
                  <a:pt x="118" y="15"/>
                  <a:pt x="118" y="15"/>
                </a:cubicBezTo>
                <a:cubicBezTo>
                  <a:pt x="118" y="55"/>
                  <a:pt x="118" y="55"/>
                  <a:pt x="118" y="55"/>
                </a:cubicBezTo>
                <a:cubicBezTo>
                  <a:pt x="127" y="55"/>
                  <a:pt x="127" y="55"/>
                  <a:pt x="127" y="55"/>
                </a:cubicBezTo>
                <a:lnTo>
                  <a:pt x="127" y="15"/>
                </a:lnTo>
                <a:close/>
                <a:moveTo>
                  <a:pt x="111" y="0"/>
                </a:moveTo>
                <a:cubicBezTo>
                  <a:pt x="101" y="0"/>
                  <a:pt x="101" y="0"/>
                  <a:pt x="101" y="0"/>
                </a:cubicBezTo>
                <a:cubicBezTo>
                  <a:pt x="101" y="55"/>
                  <a:pt x="101" y="55"/>
                  <a:pt x="101" y="55"/>
                </a:cubicBezTo>
                <a:cubicBezTo>
                  <a:pt x="111" y="55"/>
                  <a:pt x="111" y="55"/>
                  <a:pt x="111" y="55"/>
                </a:cubicBezTo>
                <a:lnTo>
                  <a:pt x="111" y="0"/>
                </a:lnTo>
                <a:close/>
                <a:moveTo>
                  <a:pt x="143" y="0"/>
                </a:moveTo>
                <a:cubicBezTo>
                  <a:pt x="134" y="0"/>
                  <a:pt x="134" y="0"/>
                  <a:pt x="134" y="0"/>
                </a:cubicBezTo>
                <a:cubicBezTo>
                  <a:pt x="134" y="55"/>
                  <a:pt x="134" y="55"/>
                  <a:pt x="134" y="55"/>
                </a:cubicBezTo>
                <a:cubicBezTo>
                  <a:pt x="143" y="55"/>
                  <a:pt x="143" y="55"/>
                  <a:pt x="143" y="55"/>
                </a:cubicBezTo>
                <a:lnTo>
                  <a:pt x="143" y="0"/>
                </a:lnTo>
                <a:close/>
                <a:moveTo>
                  <a:pt x="160" y="28"/>
                </a:moveTo>
                <a:cubicBezTo>
                  <a:pt x="150" y="28"/>
                  <a:pt x="150" y="28"/>
                  <a:pt x="150" y="28"/>
                </a:cubicBezTo>
                <a:cubicBezTo>
                  <a:pt x="150" y="55"/>
                  <a:pt x="150" y="55"/>
                  <a:pt x="150" y="55"/>
                </a:cubicBezTo>
                <a:cubicBezTo>
                  <a:pt x="160" y="55"/>
                  <a:pt x="160" y="55"/>
                  <a:pt x="160" y="55"/>
                </a:cubicBezTo>
                <a:lnTo>
                  <a:pt x="160" y="28"/>
                </a:lnTo>
                <a:close/>
                <a:moveTo>
                  <a:pt x="176" y="15"/>
                </a:moveTo>
                <a:cubicBezTo>
                  <a:pt x="166" y="15"/>
                  <a:pt x="166" y="15"/>
                  <a:pt x="166" y="15"/>
                </a:cubicBezTo>
                <a:cubicBezTo>
                  <a:pt x="166" y="55"/>
                  <a:pt x="166" y="55"/>
                  <a:pt x="166" y="55"/>
                </a:cubicBezTo>
                <a:cubicBezTo>
                  <a:pt x="176" y="55"/>
                  <a:pt x="176" y="55"/>
                  <a:pt x="176" y="55"/>
                </a:cubicBezTo>
                <a:lnTo>
                  <a:pt x="176" y="15"/>
                </a:lnTo>
                <a:close/>
                <a:moveTo>
                  <a:pt x="48" y="131"/>
                </a:moveTo>
                <a:cubicBezTo>
                  <a:pt x="63" y="126"/>
                  <a:pt x="63" y="126"/>
                  <a:pt x="63" y="126"/>
                </a:cubicBezTo>
                <a:cubicBezTo>
                  <a:pt x="63" y="111"/>
                  <a:pt x="63" y="111"/>
                  <a:pt x="63" y="111"/>
                </a:cubicBezTo>
                <a:cubicBezTo>
                  <a:pt x="48" y="115"/>
                  <a:pt x="48" y="115"/>
                  <a:pt x="48" y="115"/>
                </a:cubicBezTo>
                <a:lnTo>
                  <a:pt x="48" y="131"/>
                </a:lnTo>
                <a:close/>
                <a:moveTo>
                  <a:pt x="24" y="138"/>
                </a:moveTo>
                <a:cubicBezTo>
                  <a:pt x="40" y="134"/>
                  <a:pt x="40" y="134"/>
                  <a:pt x="40" y="134"/>
                </a:cubicBezTo>
                <a:cubicBezTo>
                  <a:pt x="40" y="118"/>
                  <a:pt x="40" y="118"/>
                  <a:pt x="40" y="118"/>
                </a:cubicBezTo>
                <a:cubicBezTo>
                  <a:pt x="24" y="123"/>
                  <a:pt x="24" y="123"/>
                  <a:pt x="24" y="123"/>
                </a:cubicBezTo>
                <a:lnTo>
                  <a:pt x="24" y="138"/>
                </a:lnTo>
                <a:close/>
                <a:moveTo>
                  <a:pt x="0" y="146"/>
                </a:moveTo>
                <a:cubicBezTo>
                  <a:pt x="16" y="141"/>
                  <a:pt x="16" y="141"/>
                  <a:pt x="16" y="141"/>
                </a:cubicBezTo>
                <a:cubicBezTo>
                  <a:pt x="16" y="126"/>
                  <a:pt x="16" y="126"/>
                  <a:pt x="16" y="126"/>
                </a:cubicBezTo>
                <a:cubicBezTo>
                  <a:pt x="0" y="130"/>
                  <a:pt x="0" y="130"/>
                  <a:pt x="0" y="130"/>
                </a:cubicBezTo>
                <a:lnTo>
                  <a:pt x="0" y="146"/>
                </a:lnTo>
                <a:close/>
                <a:moveTo>
                  <a:pt x="48" y="168"/>
                </a:moveTo>
                <a:cubicBezTo>
                  <a:pt x="63" y="164"/>
                  <a:pt x="63" y="164"/>
                  <a:pt x="63" y="164"/>
                </a:cubicBezTo>
                <a:cubicBezTo>
                  <a:pt x="63" y="148"/>
                  <a:pt x="63" y="148"/>
                  <a:pt x="63" y="148"/>
                </a:cubicBezTo>
                <a:cubicBezTo>
                  <a:pt x="48" y="153"/>
                  <a:pt x="48" y="153"/>
                  <a:pt x="48" y="153"/>
                </a:cubicBezTo>
                <a:lnTo>
                  <a:pt x="48" y="168"/>
                </a:lnTo>
                <a:close/>
                <a:moveTo>
                  <a:pt x="24" y="176"/>
                </a:moveTo>
                <a:cubicBezTo>
                  <a:pt x="40" y="171"/>
                  <a:pt x="40" y="171"/>
                  <a:pt x="40" y="171"/>
                </a:cubicBezTo>
                <a:cubicBezTo>
                  <a:pt x="40" y="156"/>
                  <a:pt x="40" y="156"/>
                  <a:pt x="40" y="156"/>
                </a:cubicBezTo>
                <a:cubicBezTo>
                  <a:pt x="24" y="160"/>
                  <a:pt x="24" y="160"/>
                  <a:pt x="24" y="160"/>
                </a:cubicBezTo>
                <a:lnTo>
                  <a:pt x="24" y="176"/>
                </a:lnTo>
                <a:close/>
                <a:moveTo>
                  <a:pt x="0" y="183"/>
                </a:moveTo>
                <a:cubicBezTo>
                  <a:pt x="16" y="179"/>
                  <a:pt x="16" y="179"/>
                  <a:pt x="16" y="179"/>
                </a:cubicBezTo>
                <a:cubicBezTo>
                  <a:pt x="16" y="163"/>
                  <a:pt x="16" y="163"/>
                  <a:pt x="16" y="163"/>
                </a:cubicBezTo>
                <a:cubicBezTo>
                  <a:pt x="0" y="168"/>
                  <a:pt x="0" y="168"/>
                  <a:pt x="0" y="168"/>
                </a:cubicBezTo>
                <a:lnTo>
                  <a:pt x="0" y="183"/>
                </a:lnTo>
                <a:close/>
                <a:moveTo>
                  <a:pt x="339" y="126"/>
                </a:moveTo>
                <a:cubicBezTo>
                  <a:pt x="355" y="131"/>
                  <a:pt x="355" y="131"/>
                  <a:pt x="355" y="131"/>
                </a:cubicBezTo>
                <a:cubicBezTo>
                  <a:pt x="355" y="115"/>
                  <a:pt x="355" y="115"/>
                  <a:pt x="355" y="115"/>
                </a:cubicBezTo>
                <a:cubicBezTo>
                  <a:pt x="339" y="111"/>
                  <a:pt x="339" y="111"/>
                  <a:pt x="339" y="111"/>
                </a:cubicBezTo>
                <a:lnTo>
                  <a:pt x="339" y="126"/>
                </a:lnTo>
                <a:close/>
                <a:moveTo>
                  <a:pt x="363" y="134"/>
                </a:moveTo>
                <a:cubicBezTo>
                  <a:pt x="379" y="138"/>
                  <a:pt x="379" y="138"/>
                  <a:pt x="379" y="138"/>
                </a:cubicBezTo>
                <a:cubicBezTo>
                  <a:pt x="379" y="123"/>
                  <a:pt x="379" y="123"/>
                  <a:pt x="379" y="123"/>
                </a:cubicBezTo>
                <a:cubicBezTo>
                  <a:pt x="363" y="118"/>
                  <a:pt x="363" y="118"/>
                  <a:pt x="363" y="118"/>
                </a:cubicBezTo>
                <a:lnTo>
                  <a:pt x="363" y="134"/>
                </a:lnTo>
                <a:close/>
                <a:moveTo>
                  <a:pt x="387" y="126"/>
                </a:moveTo>
                <a:cubicBezTo>
                  <a:pt x="387" y="141"/>
                  <a:pt x="387" y="141"/>
                  <a:pt x="387" y="141"/>
                </a:cubicBezTo>
                <a:cubicBezTo>
                  <a:pt x="402" y="146"/>
                  <a:pt x="402" y="146"/>
                  <a:pt x="402" y="146"/>
                </a:cubicBezTo>
                <a:cubicBezTo>
                  <a:pt x="402" y="130"/>
                  <a:pt x="402" y="130"/>
                  <a:pt x="402" y="130"/>
                </a:cubicBezTo>
                <a:lnTo>
                  <a:pt x="387" y="126"/>
                </a:lnTo>
                <a:close/>
                <a:moveTo>
                  <a:pt x="339" y="164"/>
                </a:moveTo>
                <a:cubicBezTo>
                  <a:pt x="355" y="168"/>
                  <a:pt x="355" y="168"/>
                  <a:pt x="355" y="168"/>
                </a:cubicBezTo>
                <a:cubicBezTo>
                  <a:pt x="355" y="153"/>
                  <a:pt x="355" y="153"/>
                  <a:pt x="355" y="153"/>
                </a:cubicBezTo>
                <a:cubicBezTo>
                  <a:pt x="339" y="148"/>
                  <a:pt x="339" y="148"/>
                  <a:pt x="339" y="148"/>
                </a:cubicBezTo>
                <a:lnTo>
                  <a:pt x="339" y="164"/>
                </a:lnTo>
                <a:close/>
                <a:moveTo>
                  <a:pt x="363" y="171"/>
                </a:moveTo>
                <a:cubicBezTo>
                  <a:pt x="379" y="176"/>
                  <a:pt x="379" y="176"/>
                  <a:pt x="379" y="176"/>
                </a:cubicBezTo>
                <a:cubicBezTo>
                  <a:pt x="379" y="160"/>
                  <a:pt x="379" y="160"/>
                  <a:pt x="379" y="160"/>
                </a:cubicBezTo>
                <a:cubicBezTo>
                  <a:pt x="363" y="156"/>
                  <a:pt x="363" y="156"/>
                  <a:pt x="363" y="156"/>
                </a:cubicBezTo>
                <a:lnTo>
                  <a:pt x="363" y="171"/>
                </a:lnTo>
                <a:close/>
                <a:moveTo>
                  <a:pt x="387" y="179"/>
                </a:moveTo>
                <a:cubicBezTo>
                  <a:pt x="402" y="183"/>
                  <a:pt x="402" y="183"/>
                  <a:pt x="402" y="183"/>
                </a:cubicBezTo>
                <a:cubicBezTo>
                  <a:pt x="402" y="168"/>
                  <a:pt x="402" y="168"/>
                  <a:pt x="402" y="168"/>
                </a:cubicBezTo>
                <a:cubicBezTo>
                  <a:pt x="387" y="163"/>
                  <a:pt x="387" y="163"/>
                  <a:pt x="387" y="163"/>
                </a:cubicBezTo>
                <a:lnTo>
                  <a:pt x="387" y="179"/>
                </a:lnTo>
                <a:close/>
                <a:moveTo>
                  <a:pt x="48" y="35"/>
                </a:moveTo>
                <a:cubicBezTo>
                  <a:pt x="63" y="31"/>
                  <a:pt x="63" y="31"/>
                  <a:pt x="63" y="31"/>
                </a:cubicBezTo>
                <a:cubicBezTo>
                  <a:pt x="63" y="15"/>
                  <a:pt x="63" y="15"/>
                  <a:pt x="63" y="15"/>
                </a:cubicBezTo>
                <a:cubicBezTo>
                  <a:pt x="48" y="19"/>
                  <a:pt x="48" y="19"/>
                  <a:pt x="48" y="19"/>
                </a:cubicBezTo>
                <a:lnTo>
                  <a:pt x="48" y="35"/>
                </a:lnTo>
                <a:close/>
                <a:moveTo>
                  <a:pt x="352" y="44"/>
                </a:moveTo>
                <a:cubicBezTo>
                  <a:pt x="341" y="41"/>
                  <a:pt x="341" y="41"/>
                  <a:pt x="341" y="41"/>
                </a:cubicBezTo>
                <a:cubicBezTo>
                  <a:pt x="341" y="75"/>
                  <a:pt x="341" y="75"/>
                  <a:pt x="341" y="75"/>
                </a:cubicBezTo>
                <a:cubicBezTo>
                  <a:pt x="352" y="78"/>
                  <a:pt x="352" y="78"/>
                  <a:pt x="352" y="78"/>
                </a:cubicBezTo>
                <a:lnTo>
                  <a:pt x="352" y="44"/>
                </a:lnTo>
                <a:close/>
                <a:moveTo>
                  <a:pt x="375" y="36"/>
                </a:moveTo>
                <a:cubicBezTo>
                  <a:pt x="363" y="32"/>
                  <a:pt x="363" y="32"/>
                  <a:pt x="363" y="32"/>
                </a:cubicBezTo>
                <a:cubicBezTo>
                  <a:pt x="363" y="82"/>
                  <a:pt x="363" y="82"/>
                  <a:pt x="363" y="82"/>
                </a:cubicBezTo>
                <a:cubicBezTo>
                  <a:pt x="375" y="86"/>
                  <a:pt x="375" y="86"/>
                  <a:pt x="375" y="86"/>
                </a:cubicBezTo>
                <a:lnTo>
                  <a:pt x="375" y="36"/>
                </a:lnTo>
                <a:close/>
                <a:moveTo>
                  <a:pt x="398" y="43"/>
                </a:moveTo>
                <a:cubicBezTo>
                  <a:pt x="386" y="39"/>
                  <a:pt x="386" y="39"/>
                  <a:pt x="386" y="39"/>
                </a:cubicBezTo>
                <a:cubicBezTo>
                  <a:pt x="386" y="89"/>
                  <a:pt x="386" y="89"/>
                  <a:pt x="386" y="89"/>
                </a:cubicBezTo>
                <a:cubicBezTo>
                  <a:pt x="398" y="93"/>
                  <a:pt x="398" y="93"/>
                  <a:pt x="398" y="93"/>
                </a:cubicBezTo>
                <a:lnTo>
                  <a:pt x="398" y="43"/>
                </a:lnTo>
                <a:close/>
                <a:moveTo>
                  <a:pt x="24" y="43"/>
                </a:moveTo>
                <a:cubicBezTo>
                  <a:pt x="40" y="38"/>
                  <a:pt x="40" y="38"/>
                  <a:pt x="40" y="38"/>
                </a:cubicBezTo>
                <a:cubicBezTo>
                  <a:pt x="40" y="22"/>
                  <a:pt x="40" y="22"/>
                  <a:pt x="40" y="22"/>
                </a:cubicBezTo>
                <a:cubicBezTo>
                  <a:pt x="24" y="27"/>
                  <a:pt x="24" y="27"/>
                  <a:pt x="24" y="27"/>
                </a:cubicBezTo>
                <a:lnTo>
                  <a:pt x="24" y="43"/>
                </a:lnTo>
                <a:close/>
                <a:moveTo>
                  <a:pt x="0" y="50"/>
                </a:moveTo>
                <a:cubicBezTo>
                  <a:pt x="16" y="45"/>
                  <a:pt x="16" y="45"/>
                  <a:pt x="16" y="45"/>
                </a:cubicBezTo>
                <a:cubicBezTo>
                  <a:pt x="16" y="30"/>
                  <a:pt x="16" y="30"/>
                  <a:pt x="16" y="30"/>
                </a:cubicBezTo>
                <a:cubicBezTo>
                  <a:pt x="0" y="34"/>
                  <a:pt x="0" y="34"/>
                  <a:pt x="0" y="34"/>
                </a:cubicBezTo>
                <a:lnTo>
                  <a:pt x="0" y="50"/>
                </a:lnTo>
                <a:close/>
                <a:moveTo>
                  <a:pt x="48" y="73"/>
                </a:moveTo>
                <a:cubicBezTo>
                  <a:pt x="63" y="68"/>
                  <a:pt x="63" y="68"/>
                  <a:pt x="63" y="68"/>
                </a:cubicBezTo>
                <a:cubicBezTo>
                  <a:pt x="63" y="52"/>
                  <a:pt x="63" y="52"/>
                  <a:pt x="63" y="52"/>
                </a:cubicBezTo>
                <a:cubicBezTo>
                  <a:pt x="48" y="57"/>
                  <a:pt x="48" y="57"/>
                  <a:pt x="48" y="57"/>
                </a:cubicBezTo>
                <a:lnTo>
                  <a:pt x="48" y="73"/>
                </a:lnTo>
                <a:close/>
                <a:moveTo>
                  <a:pt x="24" y="80"/>
                </a:moveTo>
                <a:cubicBezTo>
                  <a:pt x="40" y="76"/>
                  <a:pt x="40" y="76"/>
                  <a:pt x="40" y="76"/>
                </a:cubicBezTo>
                <a:cubicBezTo>
                  <a:pt x="40" y="60"/>
                  <a:pt x="40" y="60"/>
                  <a:pt x="40" y="60"/>
                </a:cubicBezTo>
                <a:cubicBezTo>
                  <a:pt x="24" y="65"/>
                  <a:pt x="24" y="65"/>
                  <a:pt x="24" y="65"/>
                </a:cubicBezTo>
                <a:lnTo>
                  <a:pt x="24" y="80"/>
                </a:lnTo>
                <a:close/>
                <a:moveTo>
                  <a:pt x="0" y="87"/>
                </a:moveTo>
                <a:cubicBezTo>
                  <a:pt x="16" y="83"/>
                  <a:pt x="16" y="83"/>
                  <a:pt x="16" y="83"/>
                </a:cubicBezTo>
                <a:cubicBezTo>
                  <a:pt x="16" y="67"/>
                  <a:pt x="16" y="67"/>
                  <a:pt x="16" y="67"/>
                </a:cubicBezTo>
                <a:cubicBezTo>
                  <a:pt x="0" y="72"/>
                  <a:pt x="0" y="72"/>
                  <a:pt x="0" y="72"/>
                </a:cubicBezTo>
                <a:lnTo>
                  <a:pt x="0" y="87"/>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noAutofit/>
          </a:bodyPr>
          <a:lstStyle/>
          <a:p>
            <a:endParaRPr lang="en-US" sz="1067" dirty="0">
              <a:solidFill>
                <a:srgbClr val="7F7F7F"/>
              </a:solidFill>
            </a:endParaRPr>
          </a:p>
        </p:txBody>
      </p:sp>
      <p:sp>
        <p:nvSpPr>
          <p:cNvPr id="181" name="Freeform 180"/>
          <p:cNvSpPr>
            <a:spLocks noEditPoints="1"/>
          </p:cNvSpPr>
          <p:nvPr/>
        </p:nvSpPr>
        <p:spPr bwMode="auto">
          <a:xfrm>
            <a:off x="14675037" y="6608680"/>
            <a:ext cx="400760" cy="669651"/>
          </a:xfrm>
          <a:custGeom>
            <a:avLst/>
            <a:gdLst>
              <a:gd name="T0" fmla="*/ 43 w 150"/>
              <a:gd name="T1" fmla="*/ 32 h 166"/>
              <a:gd name="T2" fmla="*/ 75 w 150"/>
              <a:gd name="T3" fmla="*/ 0 h 166"/>
              <a:gd name="T4" fmla="*/ 107 w 150"/>
              <a:gd name="T5" fmla="*/ 32 h 166"/>
              <a:gd name="T6" fmla="*/ 75 w 150"/>
              <a:gd name="T7" fmla="*/ 64 h 166"/>
              <a:gd name="T8" fmla="*/ 43 w 150"/>
              <a:gd name="T9" fmla="*/ 32 h 166"/>
              <a:gd name="T10" fmla="*/ 21 w 150"/>
              <a:gd name="T11" fmla="*/ 166 h 166"/>
              <a:gd name="T12" fmla="*/ 21 w 150"/>
              <a:gd name="T13" fmla="*/ 99 h 166"/>
              <a:gd name="T14" fmla="*/ 33 w 150"/>
              <a:gd name="T15" fmla="*/ 99 h 166"/>
              <a:gd name="T16" fmla="*/ 33 w 150"/>
              <a:gd name="T17" fmla="*/ 166 h 166"/>
              <a:gd name="T18" fmla="*/ 117 w 150"/>
              <a:gd name="T19" fmla="*/ 166 h 166"/>
              <a:gd name="T20" fmla="*/ 117 w 150"/>
              <a:gd name="T21" fmla="*/ 99 h 166"/>
              <a:gd name="T22" fmla="*/ 129 w 150"/>
              <a:gd name="T23" fmla="*/ 99 h 166"/>
              <a:gd name="T24" fmla="*/ 129 w 150"/>
              <a:gd name="T25" fmla="*/ 166 h 166"/>
              <a:gd name="T26" fmla="*/ 150 w 150"/>
              <a:gd name="T27" fmla="*/ 166 h 166"/>
              <a:gd name="T28" fmla="*/ 150 w 150"/>
              <a:gd name="T29" fmla="*/ 91 h 166"/>
              <a:gd name="T30" fmla="*/ 129 w 150"/>
              <a:gd name="T31" fmla="*/ 70 h 166"/>
              <a:gd name="T32" fmla="*/ 21 w 150"/>
              <a:gd name="T33" fmla="*/ 70 h 166"/>
              <a:gd name="T34" fmla="*/ 0 w 150"/>
              <a:gd name="T35" fmla="*/ 91 h 166"/>
              <a:gd name="T36" fmla="*/ 0 w 150"/>
              <a:gd name="T37" fmla="*/ 166 h 166"/>
              <a:gd name="T38" fmla="*/ 21 w 150"/>
              <a:gd name="T3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166">
                <a:moveTo>
                  <a:pt x="43" y="32"/>
                </a:moveTo>
                <a:cubicBezTo>
                  <a:pt x="43" y="14"/>
                  <a:pt x="57" y="0"/>
                  <a:pt x="75" y="0"/>
                </a:cubicBezTo>
                <a:cubicBezTo>
                  <a:pt x="93" y="0"/>
                  <a:pt x="107" y="14"/>
                  <a:pt x="107" y="32"/>
                </a:cubicBezTo>
                <a:cubicBezTo>
                  <a:pt x="107" y="49"/>
                  <a:pt x="93" y="64"/>
                  <a:pt x="75" y="64"/>
                </a:cubicBezTo>
                <a:cubicBezTo>
                  <a:pt x="57" y="64"/>
                  <a:pt x="43" y="49"/>
                  <a:pt x="43" y="32"/>
                </a:cubicBezTo>
                <a:close/>
                <a:moveTo>
                  <a:pt x="21" y="166"/>
                </a:moveTo>
                <a:cubicBezTo>
                  <a:pt x="21" y="99"/>
                  <a:pt x="21" y="99"/>
                  <a:pt x="21" y="99"/>
                </a:cubicBezTo>
                <a:cubicBezTo>
                  <a:pt x="33" y="99"/>
                  <a:pt x="33" y="99"/>
                  <a:pt x="33" y="99"/>
                </a:cubicBezTo>
                <a:cubicBezTo>
                  <a:pt x="33" y="166"/>
                  <a:pt x="33" y="166"/>
                  <a:pt x="33" y="166"/>
                </a:cubicBezTo>
                <a:cubicBezTo>
                  <a:pt x="117" y="166"/>
                  <a:pt x="117" y="166"/>
                  <a:pt x="117" y="166"/>
                </a:cubicBezTo>
                <a:cubicBezTo>
                  <a:pt x="117" y="99"/>
                  <a:pt x="117" y="99"/>
                  <a:pt x="117" y="99"/>
                </a:cubicBezTo>
                <a:cubicBezTo>
                  <a:pt x="129" y="99"/>
                  <a:pt x="129" y="99"/>
                  <a:pt x="129" y="99"/>
                </a:cubicBezTo>
                <a:cubicBezTo>
                  <a:pt x="129" y="166"/>
                  <a:pt x="129" y="166"/>
                  <a:pt x="129" y="166"/>
                </a:cubicBezTo>
                <a:cubicBezTo>
                  <a:pt x="150" y="166"/>
                  <a:pt x="150" y="166"/>
                  <a:pt x="150" y="166"/>
                </a:cubicBezTo>
                <a:cubicBezTo>
                  <a:pt x="150" y="91"/>
                  <a:pt x="150" y="91"/>
                  <a:pt x="150" y="91"/>
                </a:cubicBezTo>
                <a:cubicBezTo>
                  <a:pt x="150" y="79"/>
                  <a:pt x="141" y="70"/>
                  <a:pt x="129" y="70"/>
                </a:cubicBezTo>
                <a:cubicBezTo>
                  <a:pt x="129" y="70"/>
                  <a:pt x="21" y="70"/>
                  <a:pt x="21" y="70"/>
                </a:cubicBezTo>
                <a:cubicBezTo>
                  <a:pt x="9" y="70"/>
                  <a:pt x="0" y="79"/>
                  <a:pt x="0" y="91"/>
                </a:cubicBezTo>
                <a:cubicBezTo>
                  <a:pt x="0" y="166"/>
                  <a:pt x="0" y="166"/>
                  <a:pt x="0" y="166"/>
                </a:cubicBezTo>
                <a:lnTo>
                  <a:pt x="21" y="166"/>
                </a:lnTo>
                <a:close/>
              </a:path>
            </a:pathLst>
          </a:custGeom>
          <a:solidFill>
            <a:srgbClr val="00529B"/>
          </a:solidFill>
          <a:ln>
            <a:noFill/>
          </a:ln>
        </p:spPr>
        <p:txBody>
          <a:bodyPr vert="horz" wrap="square" lIns="121920" tIns="60960" rIns="121920" bIns="60960" numCol="1" anchor="t" anchorCtr="0" compatLnSpc="1">
            <a:prstTxWarp prst="textNoShape">
              <a:avLst/>
            </a:prstTxWarp>
            <a:noAutofit/>
          </a:bodyPr>
          <a:lstStyle/>
          <a:p>
            <a:endParaRPr lang="en-US" sz="1067" dirty="0">
              <a:solidFill>
                <a:srgbClr val="7F7F7F"/>
              </a:solidFill>
            </a:endParaRPr>
          </a:p>
        </p:txBody>
      </p:sp>
      <p:sp>
        <p:nvSpPr>
          <p:cNvPr id="182" name="Freeform 181"/>
          <p:cNvSpPr>
            <a:spLocks noEditPoints="1"/>
          </p:cNvSpPr>
          <p:nvPr/>
        </p:nvSpPr>
        <p:spPr bwMode="auto">
          <a:xfrm>
            <a:off x="14293033" y="1169711"/>
            <a:ext cx="742544" cy="819248"/>
          </a:xfrm>
          <a:custGeom>
            <a:avLst/>
            <a:gdLst>
              <a:gd name="T0" fmla="*/ 36 w 225"/>
              <a:gd name="T1" fmla="*/ 41 h 248"/>
              <a:gd name="T2" fmla="*/ 36 w 225"/>
              <a:gd name="T3" fmla="*/ 83 h 248"/>
              <a:gd name="T4" fmla="*/ 187 w 225"/>
              <a:gd name="T5" fmla="*/ 179 h 248"/>
              <a:gd name="T6" fmla="*/ 137 w 225"/>
              <a:gd name="T7" fmla="*/ 149 h 248"/>
              <a:gd name="T8" fmla="*/ 169 w 225"/>
              <a:gd name="T9" fmla="*/ 190 h 248"/>
              <a:gd name="T10" fmla="*/ 187 w 225"/>
              <a:gd name="T11" fmla="*/ 218 h 248"/>
              <a:gd name="T12" fmla="*/ 187 w 225"/>
              <a:gd name="T13" fmla="*/ 179 h 248"/>
              <a:gd name="T14" fmla="*/ 208 w 225"/>
              <a:gd name="T15" fmla="*/ 104 h 248"/>
              <a:gd name="T16" fmla="*/ 208 w 225"/>
              <a:gd name="T17" fmla="*/ 68 h 248"/>
              <a:gd name="T18" fmla="*/ 216 w 225"/>
              <a:gd name="T19" fmla="*/ 86 h 248"/>
              <a:gd name="T20" fmla="*/ 200 w 225"/>
              <a:gd name="T21" fmla="*/ 86 h 248"/>
              <a:gd name="T22" fmla="*/ 216 w 225"/>
              <a:gd name="T23" fmla="*/ 86 h 248"/>
              <a:gd name="T24" fmla="*/ 113 w 225"/>
              <a:gd name="T25" fmla="*/ 0 h 248"/>
              <a:gd name="T26" fmla="*/ 114 w 225"/>
              <a:gd name="T27" fmla="*/ 61 h 248"/>
              <a:gd name="T28" fmla="*/ 103 w 225"/>
              <a:gd name="T29" fmla="*/ 82 h 248"/>
              <a:gd name="T30" fmla="*/ 82 w 225"/>
              <a:gd name="T31" fmla="*/ 31 h 248"/>
              <a:gd name="T32" fmla="*/ 113 w 225"/>
              <a:gd name="T33" fmla="*/ 52 h 248"/>
              <a:gd name="T34" fmla="*/ 113 w 225"/>
              <a:gd name="T35" fmla="*/ 10 h 248"/>
              <a:gd name="T36" fmla="*/ 134 w 225"/>
              <a:gd name="T37" fmla="*/ 119 h 248"/>
              <a:gd name="T38" fmla="*/ 183 w 225"/>
              <a:gd name="T39" fmla="*/ 90 h 248"/>
              <a:gd name="T40" fmla="*/ 103 w 225"/>
              <a:gd name="T41" fmla="*/ 94 h 248"/>
              <a:gd name="T42" fmla="*/ 65 w 225"/>
              <a:gd name="T43" fmla="*/ 83 h 248"/>
              <a:gd name="T44" fmla="*/ 77 w 225"/>
              <a:gd name="T45" fmla="*/ 108 h 248"/>
              <a:gd name="T46" fmla="*/ 86 w 225"/>
              <a:gd name="T47" fmla="*/ 152 h 248"/>
              <a:gd name="T48" fmla="*/ 71 w 225"/>
              <a:gd name="T49" fmla="*/ 206 h 248"/>
              <a:gd name="T50" fmla="*/ 103 w 225"/>
              <a:gd name="T51" fmla="*/ 157 h 248"/>
              <a:gd name="T52" fmla="*/ 134 w 225"/>
              <a:gd name="T53" fmla="*/ 119 h 248"/>
              <a:gd name="T54" fmla="*/ 55 w 225"/>
              <a:gd name="T55" fmla="*/ 248 h 248"/>
              <a:gd name="T56" fmla="*/ 55 w 225"/>
              <a:gd name="T57" fmla="*/ 213 h 248"/>
              <a:gd name="T58" fmla="*/ 63 w 225"/>
              <a:gd name="T59" fmla="*/ 231 h 248"/>
              <a:gd name="T60" fmla="*/ 47 w 225"/>
              <a:gd name="T61" fmla="*/ 231 h 248"/>
              <a:gd name="T62" fmla="*/ 63 w 225"/>
              <a:gd name="T63" fmla="*/ 231 h 248"/>
              <a:gd name="T64" fmla="*/ 70 w 225"/>
              <a:gd name="T65" fmla="*/ 147 h 248"/>
              <a:gd name="T66" fmla="*/ 38 w 225"/>
              <a:gd name="T67" fmla="*/ 152 h 248"/>
              <a:gd name="T68" fmla="*/ 0 w 225"/>
              <a:gd name="T69" fmla="*/ 165 h 248"/>
              <a:gd name="T70" fmla="*/ 42 w 225"/>
              <a:gd name="T71" fmla="*/ 16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5" h="248">
                <a:moveTo>
                  <a:pt x="14" y="62"/>
                </a:moveTo>
                <a:cubicBezTo>
                  <a:pt x="14" y="50"/>
                  <a:pt x="24" y="41"/>
                  <a:pt x="36" y="41"/>
                </a:cubicBezTo>
                <a:cubicBezTo>
                  <a:pt x="47" y="41"/>
                  <a:pt x="57" y="50"/>
                  <a:pt x="57" y="62"/>
                </a:cubicBezTo>
                <a:cubicBezTo>
                  <a:pt x="57" y="73"/>
                  <a:pt x="47" y="83"/>
                  <a:pt x="36" y="83"/>
                </a:cubicBezTo>
                <a:cubicBezTo>
                  <a:pt x="24" y="83"/>
                  <a:pt x="14" y="73"/>
                  <a:pt x="14" y="62"/>
                </a:cubicBezTo>
                <a:close/>
                <a:moveTo>
                  <a:pt x="187" y="179"/>
                </a:moveTo>
                <a:cubicBezTo>
                  <a:pt x="183" y="179"/>
                  <a:pt x="179" y="181"/>
                  <a:pt x="176" y="183"/>
                </a:cubicBezTo>
                <a:cubicBezTo>
                  <a:pt x="137" y="149"/>
                  <a:pt x="137" y="149"/>
                  <a:pt x="137" y="149"/>
                </a:cubicBezTo>
                <a:cubicBezTo>
                  <a:pt x="131" y="156"/>
                  <a:pt x="131" y="156"/>
                  <a:pt x="131" y="156"/>
                </a:cubicBezTo>
                <a:cubicBezTo>
                  <a:pt x="169" y="190"/>
                  <a:pt x="169" y="190"/>
                  <a:pt x="169" y="190"/>
                </a:cubicBezTo>
                <a:cubicBezTo>
                  <a:pt x="168" y="193"/>
                  <a:pt x="167" y="195"/>
                  <a:pt x="167" y="199"/>
                </a:cubicBezTo>
                <a:cubicBezTo>
                  <a:pt x="167" y="209"/>
                  <a:pt x="176" y="218"/>
                  <a:pt x="187" y="218"/>
                </a:cubicBezTo>
                <a:cubicBezTo>
                  <a:pt x="197" y="218"/>
                  <a:pt x="206" y="209"/>
                  <a:pt x="206" y="199"/>
                </a:cubicBezTo>
                <a:cubicBezTo>
                  <a:pt x="206" y="188"/>
                  <a:pt x="197" y="179"/>
                  <a:pt x="187" y="179"/>
                </a:cubicBezTo>
                <a:close/>
                <a:moveTo>
                  <a:pt x="225" y="86"/>
                </a:moveTo>
                <a:cubicBezTo>
                  <a:pt x="225" y="96"/>
                  <a:pt x="218" y="104"/>
                  <a:pt x="208" y="104"/>
                </a:cubicBezTo>
                <a:cubicBezTo>
                  <a:pt x="198" y="104"/>
                  <a:pt x="190" y="96"/>
                  <a:pt x="190" y="86"/>
                </a:cubicBezTo>
                <a:cubicBezTo>
                  <a:pt x="190" y="76"/>
                  <a:pt x="198" y="68"/>
                  <a:pt x="208" y="68"/>
                </a:cubicBezTo>
                <a:cubicBezTo>
                  <a:pt x="218" y="68"/>
                  <a:pt x="225" y="76"/>
                  <a:pt x="225" y="86"/>
                </a:cubicBezTo>
                <a:close/>
                <a:moveTo>
                  <a:pt x="216" y="86"/>
                </a:moveTo>
                <a:cubicBezTo>
                  <a:pt x="216" y="82"/>
                  <a:pt x="212" y="78"/>
                  <a:pt x="208" y="78"/>
                </a:cubicBezTo>
                <a:cubicBezTo>
                  <a:pt x="203" y="78"/>
                  <a:pt x="200" y="82"/>
                  <a:pt x="200" y="86"/>
                </a:cubicBezTo>
                <a:cubicBezTo>
                  <a:pt x="200" y="90"/>
                  <a:pt x="203" y="94"/>
                  <a:pt x="208" y="94"/>
                </a:cubicBezTo>
                <a:cubicBezTo>
                  <a:pt x="212" y="94"/>
                  <a:pt x="216" y="90"/>
                  <a:pt x="216" y="86"/>
                </a:cubicBezTo>
                <a:close/>
                <a:moveTo>
                  <a:pt x="82" y="31"/>
                </a:moveTo>
                <a:cubicBezTo>
                  <a:pt x="82" y="14"/>
                  <a:pt x="96" y="0"/>
                  <a:pt x="113" y="0"/>
                </a:cubicBezTo>
                <a:cubicBezTo>
                  <a:pt x="129" y="0"/>
                  <a:pt x="143" y="14"/>
                  <a:pt x="143" y="31"/>
                </a:cubicBezTo>
                <a:cubicBezTo>
                  <a:pt x="143" y="47"/>
                  <a:pt x="130" y="60"/>
                  <a:pt x="114" y="61"/>
                </a:cubicBezTo>
                <a:cubicBezTo>
                  <a:pt x="112" y="83"/>
                  <a:pt x="112" y="83"/>
                  <a:pt x="112" y="83"/>
                </a:cubicBezTo>
                <a:cubicBezTo>
                  <a:pt x="103" y="82"/>
                  <a:pt x="103" y="82"/>
                  <a:pt x="103" y="82"/>
                </a:cubicBezTo>
                <a:cubicBezTo>
                  <a:pt x="105" y="60"/>
                  <a:pt x="105" y="60"/>
                  <a:pt x="105" y="60"/>
                </a:cubicBezTo>
                <a:cubicBezTo>
                  <a:pt x="92" y="57"/>
                  <a:pt x="82" y="45"/>
                  <a:pt x="82" y="31"/>
                </a:cubicBezTo>
                <a:close/>
                <a:moveTo>
                  <a:pt x="92" y="31"/>
                </a:moveTo>
                <a:cubicBezTo>
                  <a:pt x="92" y="42"/>
                  <a:pt x="101" y="52"/>
                  <a:pt x="113" y="52"/>
                </a:cubicBezTo>
                <a:cubicBezTo>
                  <a:pt x="124" y="52"/>
                  <a:pt x="134" y="42"/>
                  <a:pt x="134" y="31"/>
                </a:cubicBezTo>
                <a:cubicBezTo>
                  <a:pt x="134" y="19"/>
                  <a:pt x="124" y="10"/>
                  <a:pt x="113" y="10"/>
                </a:cubicBezTo>
                <a:cubicBezTo>
                  <a:pt x="101" y="10"/>
                  <a:pt x="92" y="19"/>
                  <a:pt x="92" y="31"/>
                </a:cubicBezTo>
                <a:close/>
                <a:moveTo>
                  <a:pt x="134" y="119"/>
                </a:moveTo>
                <a:cubicBezTo>
                  <a:pt x="186" y="99"/>
                  <a:pt x="186" y="99"/>
                  <a:pt x="186" y="99"/>
                </a:cubicBezTo>
                <a:cubicBezTo>
                  <a:pt x="183" y="90"/>
                  <a:pt x="183" y="90"/>
                  <a:pt x="183" y="90"/>
                </a:cubicBezTo>
                <a:cubicBezTo>
                  <a:pt x="131" y="110"/>
                  <a:pt x="131" y="110"/>
                  <a:pt x="131" y="110"/>
                </a:cubicBezTo>
                <a:cubicBezTo>
                  <a:pt x="125" y="100"/>
                  <a:pt x="115" y="94"/>
                  <a:pt x="103" y="94"/>
                </a:cubicBezTo>
                <a:cubicBezTo>
                  <a:pt x="95" y="94"/>
                  <a:pt x="89" y="97"/>
                  <a:pt x="83" y="101"/>
                </a:cubicBezTo>
                <a:cubicBezTo>
                  <a:pt x="65" y="83"/>
                  <a:pt x="65" y="83"/>
                  <a:pt x="65" y="83"/>
                </a:cubicBezTo>
                <a:cubicBezTo>
                  <a:pt x="58" y="89"/>
                  <a:pt x="58" y="89"/>
                  <a:pt x="58" y="89"/>
                </a:cubicBezTo>
                <a:cubicBezTo>
                  <a:pt x="77" y="108"/>
                  <a:pt x="77" y="108"/>
                  <a:pt x="77" y="108"/>
                </a:cubicBezTo>
                <a:cubicBezTo>
                  <a:pt x="73" y="113"/>
                  <a:pt x="71" y="119"/>
                  <a:pt x="71" y="126"/>
                </a:cubicBezTo>
                <a:cubicBezTo>
                  <a:pt x="71" y="137"/>
                  <a:pt x="77" y="147"/>
                  <a:pt x="86" y="152"/>
                </a:cubicBezTo>
                <a:cubicBezTo>
                  <a:pt x="62" y="202"/>
                  <a:pt x="62" y="202"/>
                  <a:pt x="62" y="202"/>
                </a:cubicBezTo>
                <a:cubicBezTo>
                  <a:pt x="71" y="206"/>
                  <a:pt x="71" y="206"/>
                  <a:pt x="71" y="206"/>
                </a:cubicBezTo>
                <a:cubicBezTo>
                  <a:pt x="94" y="156"/>
                  <a:pt x="94" y="156"/>
                  <a:pt x="94" y="156"/>
                </a:cubicBezTo>
                <a:cubicBezTo>
                  <a:pt x="97" y="157"/>
                  <a:pt x="100" y="157"/>
                  <a:pt x="103" y="157"/>
                </a:cubicBezTo>
                <a:cubicBezTo>
                  <a:pt x="121" y="157"/>
                  <a:pt x="135" y="143"/>
                  <a:pt x="135" y="126"/>
                </a:cubicBezTo>
                <a:cubicBezTo>
                  <a:pt x="135" y="123"/>
                  <a:pt x="135" y="121"/>
                  <a:pt x="134" y="119"/>
                </a:cubicBezTo>
                <a:close/>
                <a:moveTo>
                  <a:pt x="72" y="231"/>
                </a:moveTo>
                <a:cubicBezTo>
                  <a:pt x="72" y="240"/>
                  <a:pt x="64" y="248"/>
                  <a:pt x="55" y="248"/>
                </a:cubicBezTo>
                <a:cubicBezTo>
                  <a:pt x="45" y="248"/>
                  <a:pt x="37" y="240"/>
                  <a:pt x="37" y="231"/>
                </a:cubicBezTo>
                <a:cubicBezTo>
                  <a:pt x="37" y="221"/>
                  <a:pt x="45" y="213"/>
                  <a:pt x="55" y="213"/>
                </a:cubicBezTo>
                <a:cubicBezTo>
                  <a:pt x="64" y="213"/>
                  <a:pt x="72" y="221"/>
                  <a:pt x="72" y="231"/>
                </a:cubicBezTo>
                <a:close/>
                <a:moveTo>
                  <a:pt x="63" y="231"/>
                </a:moveTo>
                <a:cubicBezTo>
                  <a:pt x="63" y="226"/>
                  <a:pt x="59" y="223"/>
                  <a:pt x="55" y="223"/>
                </a:cubicBezTo>
                <a:cubicBezTo>
                  <a:pt x="50" y="223"/>
                  <a:pt x="47" y="226"/>
                  <a:pt x="47" y="231"/>
                </a:cubicBezTo>
                <a:cubicBezTo>
                  <a:pt x="47" y="235"/>
                  <a:pt x="50" y="239"/>
                  <a:pt x="55" y="239"/>
                </a:cubicBezTo>
                <a:cubicBezTo>
                  <a:pt x="59" y="239"/>
                  <a:pt x="63" y="235"/>
                  <a:pt x="63" y="231"/>
                </a:cubicBezTo>
                <a:close/>
                <a:moveTo>
                  <a:pt x="42" y="161"/>
                </a:moveTo>
                <a:cubicBezTo>
                  <a:pt x="70" y="147"/>
                  <a:pt x="70" y="147"/>
                  <a:pt x="70" y="147"/>
                </a:cubicBezTo>
                <a:cubicBezTo>
                  <a:pt x="65" y="139"/>
                  <a:pt x="65" y="139"/>
                  <a:pt x="65" y="139"/>
                </a:cubicBezTo>
                <a:cubicBezTo>
                  <a:pt x="38" y="152"/>
                  <a:pt x="38" y="152"/>
                  <a:pt x="38" y="152"/>
                </a:cubicBezTo>
                <a:cubicBezTo>
                  <a:pt x="34" y="147"/>
                  <a:pt x="28" y="144"/>
                  <a:pt x="21" y="144"/>
                </a:cubicBezTo>
                <a:cubicBezTo>
                  <a:pt x="10" y="144"/>
                  <a:pt x="0" y="154"/>
                  <a:pt x="0" y="165"/>
                </a:cubicBezTo>
                <a:cubicBezTo>
                  <a:pt x="0" y="177"/>
                  <a:pt x="10" y="186"/>
                  <a:pt x="21" y="186"/>
                </a:cubicBezTo>
                <a:cubicBezTo>
                  <a:pt x="33" y="186"/>
                  <a:pt x="42" y="177"/>
                  <a:pt x="42" y="165"/>
                </a:cubicBezTo>
                <a:cubicBezTo>
                  <a:pt x="42" y="164"/>
                  <a:pt x="42" y="162"/>
                  <a:pt x="42" y="161"/>
                </a:cubicBezTo>
                <a:close/>
              </a:path>
            </a:pathLst>
          </a:custGeom>
          <a:solidFill>
            <a:srgbClr val="00529B"/>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183" name="TextBox 182"/>
          <p:cNvSpPr txBox="1"/>
          <p:nvPr/>
        </p:nvSpPr>
        <p:spPr>
          <a:xfrm>
            <a:off x="14204936" y="2249888"/>
            <a:ext cx="1003480" cy="538609"/>
          </a:xfrm>
          <a:prstGeom prst="rect">
            <a:avLst/>
          </a:prstGeom>
          <a:noFill/>
        </p:spPr>
        <p:txBody>
          <a:bodyPr wrap="none" lIns="0" rIns="0" bIns="0" rtlCol="0">
            <a:spAutoFit/>
          </a:bodyPr>
          <a:lstStyle/>
          <a:p>
            <a:r>
              <a:rPr lang="en-US" sz="1600" dirty="0">
                <a:solidFill>
                  <a:srgbClr val="000000"/>
                </a:solidFill>
              </a:rPr>
              <a:t>Ecosystem</a:t>
            </a:r>
          </a:p>
          <a:p>
            <a:r>
              <a:rPr lang="en-US" sz="1600" dirty="0">
                <a:solidFill>
                  <a:srgbClr val="000000"/>
                </a:solidFill>
              </a:rPr>
              <a:t>Partners</a:t>
            </a:r>
          </a:p>
        </p:txBody>
      </p:sp>
      <p:sp>
        <p:nvSpPr>
          <p:cNvPr id="192" name="Bent Arrow 191"/>
          <p:cNvSpPr/>
          <p:nvPr/>
        </p:nvSpPr>
        <p:spPr bwMode="auto">
          <a:xfrm rot="10800000">
            <a:off x="9042403" y="3389525"/>
            <a:ext cx="4117335" cy="1526440"/>
          </a:xfrm>
          <a:prstGeom prst="bentArrow">
            <a:avLst>
              <a:gd name="adj1" fmla="val 18781"/>
              <a:gd name="adj2" fmla="val 18616"/>
              <a:gd name="adj3" fmla="val 17825"/>
              <a:gd name="adj4" fmla="val 43750"/>
            </a:avLst>
          </a:prstGeom>
          <a:solidFill>
            <a:srgbClr val="E5550D">
              <a:alpha val="50000"/>
            </a:srgb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spcBef>
                <a:spcPct val="50000"/>
              </a:spcBef>
              <a:spcAft>
                <a:spcPct val="0"/>
              </a:spcAft>
              <a:defRPr/>
            </a:pPr>
            <a:endParaRPr lang="en-US" kern="0" dirty="0" err="1">
              <a:solidFill>
                <a:srgbClr val="FFFFFF"/>
              </a:solidFill>
            </a:endParaRPr>
          </a:p>
        </p:txBody>
      </p:sp>
      <p:sp>
        <p:nvSpPr>
          <p:cNvPr id="193" name="Bent Arrow 192"/>
          <p:cNvSpPr/>
          <p:nvPr/>
        </p:nvSpPr>
        <p:spPr bwMode="auto">
          <a:xfrm rot="10800000" flipV="1">
            <a:off x="9075721" y="4864510"/>
            <a:ext cx="4117335" cy="1539397"/>
          </a:xfrm>
          <a:prstGeom prst="bentArrow">
            <a:avLst>
              <a:gd name="adj1" fmla="val 18781"/>
              <a:gd name="adj2" fmla="val 18616"/>
              <a:gd name="adj3" fmla="val 17825"/>
              <a:gd name="adj4" fmla="val 43750"/>
            </a:avLst>
          </a:prstGeom>
          <a:solidFill>
            <a:srgbClr val="7F7F7F">
              <a:alpha val="50000"/>
            </a:srgb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spcBef>
                <a:spcPct val="50000"/>
              </a:spcBef>
              <a:spcAft>
                <a:spcPct val="0"/>
              </a:spcAft>
              <a:defRPr/>
            </a:pPr>
            <a:endParaRPr lang="en-US" kern="0" dirty="0" err="1">
              <a:solidFill>
                <a:srgbClr val="FFFFFF"/>
              </a:solidFill>
            </a:endParaRPr>
          </a:p>
        </p:txBody>
      </p:sp>
      <p:sp>
        <p:nvSpPr>
          <p:cNvPr id="195" name="Bent Arrow 194"/>
          <p:cNvSpPr/>
          <p:nvPr/>
        </p:nvSpPr>
        <p:spPr bwMode="auto">
          <a:xfrm rot="10800000" flipH="1">
            <a:off x="3683173" y="3439144"/>
            <a:ext cx="3862180" cy="1526440"/>
          </a:xfrm>
          <a:prstGeom prst="bentArrow">
            <a:avLst>
              <a:gd name="adj1" fmla="val 18781"/>
              <a:gd name="adj2" fmla="val 18616"/>
              <a:gd name="adj3" fmla="val 17825"/>
              <a:gd name="adj4" fmla="val 43750"/>
            </a:avLst>
          </a:prstGeom>
          <a:solidFill>
            <a:srgbClr val="00A5E3">
              <a:alpha val="50000"/>
            </a:srgb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spcBef>
                <a:spcPct val="50000"/>
              </a:spcBef>
              <a:spcAft>
                <a:spcPct val="0"/>
              </a:spcAft>
              <a:defRPr/>
            </a:pPr>
            <a:endParaRPr lang="en-US" kern="0" dirty="0" err="1">
              <a:solidFill>
                <a:srgbClr val="FFFFFF"/>
              </a:solidFill>
            </a:endParaRPr>
          </a:p>
        </p:txBody>
      </p:sp>
      <p:sp>
        <p:nvSpPr>
          <p:cNvPr id="196" name="Bent Arrow 195"/>
          <p:cNvSpPr/>
          <p:nvPr/>
        </p:nvSpPr>
        <p:spPr bwMode="auto">
          <a:xfrm rot="10800000" flipH="1" flipV="1">
            <a:off x="3716490" y="4914128"/>
            <a:ext cx="3862180" cy="1539397"/>
          </a:xfrm>
          <a:prstGeom prst="bentArrow">
            <a:avLst>
              <a:gd name="adj1" fmla="val 18781"/>
              <a:gd name="adj2" fmla="val 18616"/>
              <a:gd name="adj3" fmla="val 17825"/>
              <a:gd name="adj4" fmla="val 43750"/>
            </a:avLst>
          </a:prstGeom>
          <a:solidFill>
            <a:srgbClr val="00529B">
              <a:alpha val="50000"/>
            </a:srgbClr>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spcBef>
                <a:spcPct val="50000"/>
              </a:spcBef>
              <a:spcAft>
                <a:spcPct val="0"/>
              </a:spcAft>
              <a:defRPr/>
            </a:pPr>
            <a:endParaRPr lang="en-US" kern="0" dirty="0" err="1">
              <a:solidFill>
                <a:srgbClr val="FFFFFF"/>
              </a:solidFill>
            </a:endParaRPr>
          </a:p>
        </p:txBody>
      </p:sp>
      <p:sp>
        <p:nvSpPr>
          <p:cNvPr id="94" name="Text Placeholder 5"/>
          <p:cNvSpPr txBox="1">
            <a:spLocks/>
          </p:cNvSpPr>
          <p:nvPr/>
        </p:nvSpPr>
        <p:spPr>
          <a:xfrm>
            <a:off x="8494044" y="8862590"/>
            <a:ext cx="6431537" cy="389498"/>
          </a:xfrm>
          <a:prstGeom prst="rect">
            <a:avLst/>
          </a:prstGeom>
        </p:spPr>
        <p:txBody>
          <a:bodyPr vert="horz" lIns="0" tIns="0" rIns="0" bIns="0" rtlCol="0">
            <a:noAutofit/>
          </a:bodyPr>
          <a:lstStyle>
            <a:lvl1pPr marL="304792" indent="-304792" algn="l" defTabSz="1219170" rtl="0" eaLnBrk="1" latinLnBrk="0" hangingPunct="1">
              <a:lnSpc>
                <a:spcPct val="100000"/>
              </a:lnSpc>
              <a:spcBef>
                <a:spcPts val="0"/>
              </a:spcBef>
              <a:spcAft>
                <a:spcPts val="1600"/>
              </a:spcAft>
              <a:buClr>
                <a:schemeClr val="tx2"/>
              </a:buClr>
              <a:buSzPct val="90000"/>
              <a:buFont typeface="Wingdings" panose="05000000000000000000" pitchFamily="2" charset="2"/>
              <a:buChar char="§"/>
              <a:defRPr sz="3200" kern="1200">
                <a:solidFill>
                  <a:schemeClr val="tx1"/>
                </a:solidFill>
                <a:latin typeface="+mn-lt"/>
                <a:ea typeface="+mn-ea"/>
                <a:cs typeface="+mn-cs"/>
              </a:defRPr>
            </a:lvl1pPr>
            <a:lvl2pPr marL="731502"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2pPr>
            <a:lvl3pPr marL="1036294"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3pPr>
            <a:lvl4pPr marL="1402045"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4pPr>
            <a:lvl5pPr marL="1706837"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Wingdings" panose="05000000000000000000" pitchFamily="2" charset="2"/>
              <a:buNone/>
            </a:pPr>
            <a:r>
              <a:rPr lang="en-US" sz="1200"/>
              <a:t>Source: Mark E Gilbert, Research Director Healthcare Strategy</a:t>
            </a:r>
            <a:endParaRPr lang="en-US" sz="1200" dirty="0"/>
          </a:p>
        </p:txBody>
      </p:sp>
    </p:spTree>
    <p:extLst>
      <p:ext uri="{BB962C8B-B14F-4D97-AF65-F5344CB8AC3E}">
        <p14:creationId xmlns:p14="http://schemas.microsoft.com/office/powerpoint/2010/main" val="39058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500"/>
                                        <p:tgtEl>
                                          <p:spTgt spid="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500"/>
                                        <p:tgtEl>
                                          <p:spTgt spid="98"/>
                                        </p:tgtEl>
                                      </p:cBhvr>
                                    </p:animEffect>
                                  </p:childTnLst>
                                </p:cTn>
                              </p:par>
                              <p:par>
                                <p:cTn id="17" presetID="10"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par>
                                <p:cTn id="20" presetID="10" presetClass="entr" presetSubtype="0"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par>
                                <p:cTn id="28" presetID="10" presetClass="entr" presetSubtype="0" fill="hold" nodeType="withEffect">
                                  <p:stCondLst>
                                    <p:cond delay="0"/>
                                  </p:stCondLst>
                                  <p:childTnLst>
                                    <p:set>
                                      <p:cBhvr>
                                        <p:cTn id="29" dur="1" fill="hold">
                                          <p:stCondLst>
                                            <p:cond delay="0"/>
                                          </p:stCondLst>
                                        </p:cTn>
                                        <p:tgtEl>
                                          <p:spTgt spid="114"/>
                                        </p:tgtEl>
                                        <p:attrNameLst>
                                          <p:attrName>style.visibility</p:attrName>
                                        </p:attrNameLst>
                                      </p:cBhvr>
                                      <p:to>
                                        <p:strVal val="visible"/>
                                      </p:to>
                                    </p:set>
                                    <p:animEffect transition="in" filter="fade">
                                      <p:cBhvr>
                                        <p:cTn id="30" dur="500"/>
                                        <p:tgtEl>
                                          <p:spTgt spid="1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5"/>
                                        </p:tgtEl>
                                        <p:attrNameLst>
                                          <p:attrName>style.visibility</p:attrName>
                                        </p:attrNameLst>
                                      </p:cBhvr>
                                      <p:to>
                                        <p:strVal val="visible"/>
                                      </p:to>
                                    </p:set>
                                    <p:animEffect transition="in" filter="fade">
                                      <p:cBhvr>
                                        <p:cTn id="35" dur="500"/>
                                        <p:tgtEl>
                                          <p:spTgt spid="19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6"/>
                                        </p:tgtEl>
                                        <p:attrNameLst>
                                          <p:attrName>style.visibility</p:attrName>
                                        </p:attrNameLst>
                                      </p:cBhvr>
                                      <p:to>
                                        <p:strVal val="visible"/>
                                      </p:to>
                                    </p:set>
                                    <p:animEffect transition="in" filter="fade">
                                      <p:cBhvr>
                                        <p:cTn id="38" dur="500"/>
                                        <p:tgtEl>
                                          <p:spTgt spid="19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3"/>
                                        </p:tgtEl>
                                        <p:attrNameLst>
                                          <p:attrName>style.visibility</p:attrName>
                                        </p:attrNameLst>
                                      </p:cBhvr>
                                      <p:to>
                                        <p:strVal val="visible"/>
                                      </p:to>
                                    </p:set>
                                    <p:animEffect transition="in" filter="fade">
                                      <p:cBhvr>
                                        <p:cTn id="41" dur="500"/>
                                        <p:tgtEl>
                                          <p:spTgt spid="173"/>
                                        </p:tgtEl>
                                      </p:cBhvr>
                                    </p:animEffect>
                                  </p:childTnLst>
                                </p:cTn>
                              </p:par>
                              <p:par>
                                <p:cTn id="42" presetID="10" presetClass="entr" presetSubtype="0" fill="hold" nodeType="withEffect">
                                  <p:stCondLst>
                                    <p:cond delay="0"/>
                                  </p:stCondLst>
                                  <p:childTnLst>
                                    <p:set>
                                      <p:cBhvr>
                                        <p:cTn id="43" dur="1" fill="hold">
                                          <p:stCondLst>
                                            <p:cond delay="0"/>
                                          </p:stCondLst>
                                        </p:cTn>
                                        <p:tgtEl>
                                          <p:spTgt spid="174"/>
                                        </p:tgtEl>
                                        <p:attrNameLst>
                                          <p:attrName>style.visibility</p:attrName>
                                        </p:attrNameLst>
                                      </p:cBhvr>
                                      <p:to>
                                        <p:strVal val="visible"/>
                                      </p:to>
                                    </p:set>
                                    <p:animEffect transition="in" filter="fade">
                                      <p:cBhvr>
                                        <p:cTn id="44" dur="500"/>
                                        <p:tgtEl>
                                          <p:spTgt spid="17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8"/>
                                        </p:tgtEl>
                                        <p:attrNameLst>
                                          <p:attrName>style.visibility</p:attrName>
                                        </p:attrNameLst>
                                      </p:cBhvr>
                                      <p:to>
                                        <p:strVal val="visible"/>
                                      </p:to>
                                    </p:set>
                                    <p:animEffect transition="in" filter="fade">
                                      <p:cBhvr>
                                        <p:cTn id="47" dur="500"/>
                                        <p:tgtEl>
                                          <p:spTgt spid="1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500"/>
                                        <p:tgtEl>
                                          <p:spTgt spid="18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fade">
                                      <p:cBhvr>
                                        <p:cTn id="55" dur="500"/>
                                        <p:tgtEl>
                                          <p:spTgt spid="1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9"/>
                                        </p:tgtEl>
                                        <p:attrNameLst>
                                          <p:attrName>style.visibility</p:attrName>
                                        </p:attrNameLst>
                                      </p:cBhvr>
                                      <p:to>
                                        <p:strVal val="visible"/>
                                      </p:to>
                                    </p:set>
                                    <p:animEffect transition="in" filter="fade">
                                      <p:cBhvr>
                                        <p:cTn id="58" dur="500"/>
                                        <p:tgtEl>
                                          <p:spTgt spid="17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Effect transition="in" filter="fade">
                                      <p:cBhvr>
                                        <p:cTn id="61" dur="500"/>
                                        <p:tgtEl>
                                          <p:spTgt spid="19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2"/>
                                        </p:tgtEl>
                                        <p:attrNameLst>
                                          <p:attrName>style.visibility</p:attrName>
                                        </p:attrNameLst>
                                      </p:cBhvr>
                                      <p:to>
                                        <p:strVal val="visible"/>
                                      </p:to>
                                    </p:set>
                                    <p:animEffect transition="in" filter="fade">
                                      <p:cBhvr>
                                        <p:cTn id="66" dur="500"/>
                                        <p:tgtEl>
                                          <p:spTgt spid="19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2"/>
                                        </p:tgtEl>
                                        <p:attrNameLst>
                                          <p:attrName>style.visibility</p:attrName>
                                        </p:attrNameLst>
                                      </p:cBhvr>
                                      <p:to>
                                        <p:strVal val="visible"/>
                                      </p:to>
                                    </p:set>
                                    <p:animEffect transition="in" filter="fade">
                                      <p:cBhvr>
                                        <p:cTn id="69" dur="500"/>
                                        <p:tgtEl>
                                          <p:spTgt spid="18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3"/>
                                        </p:tgtEl>
                                        <p:attrNameLst>
                                          <p:attrName>style.visibility</p:attrName>
                                        </p:attrNameLst>
                                      </p:cBhvr>
                                      <p:to>
                                        <p:strVal val="visible"/>
                                      </p:to>
                                    </p:set>
                                    <p:animEffect transition="in" filter="fade">
                                      <p:cBhvr>
                                        <p:cTn id="7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98" grpId="0"/>
      <p:bldP spid="173" grpId="0"/>
      <p:bldP spid="178" grpId="0"/>
      <p:bldP spid="179" grpId="0"/>
      <p:bldP spid="180" grpId="0" animBg="1"/>
      <p:bldP spid="181" grpId="0" animBg="1"/>
      <p:bldP spid="182" grpId="0" animBg="1"/>
      <p:bldP spid="183" grpId="0"/>
      <p:bldP spid="192" grpId="0" animBg="1"/>
      <p:bldP spid="193" grpId="0" animBg="1"/>
      <p:bldP spid="195" grpId="0" animBg="1"/>
      <p:bldP spid="19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13833" y="3858639"/>
            <a:ext cx="6410696" cy="3977261"/>
          </a:xfrm>
        </p:spPr>
        <p:txBody>
          <a:bodyPr/>
          <a:lstStyle/>
          <a:p>
            <a:pPr marL="0" indent="0">
              <a:spcAft>
                <a:spcPts val="667"/>
              </a:spcAft>
              <a:buNone/>
            </a:pPr>
            <a:r>
              <a:rPr lang="en-US" b="1" dirty="0"/>
              <a:t>The Digital Care Platform Is ...</a:t>
            </a:r>
          </a:p>
          <a:p>
            <a:pPr>
              <a:spcAft>
                <a:spcPts val="667"/>
              </a:spcAft>
            </a:pPr>
            <a:r>
              <a:rPr lang="en-US" dirty="0"/>
              <a:t>A Clinical Colleague and Mentor</a:t>
            </a:r>
          </a:p>
          <a:p>
            <a:pPr>
              <a:spcAft>
                <a:spcPts val="667"/>
              </a:spcAft>
            </a:pPr>
            <a:r>
              <a:rPr lang="en-US" dirty="0"/>
              <a:t>A Patient Advisor and </a:t>
            </a:r>
            <a:br>
              <a:rPr lang="en-US" dirty="0"/>
            </a:br>
            <a:r>
              <a:rPr lang="en-US" dirty="0"/>
              <a:t>Health Coach</a:t>
            </a:r>
          </a:p>
          <a:p>
            <a:pPr>
              <a:spcAft>
                <a:spcPts val="667"/>
              </a:spcAft>
            </a:pPr>
            <a:r>
              <a:rPr lang="en-US" dirty="0"/>
              <a:t>A Virtual Assistant</a:t>
            </a:r>
          </a:p>
          <a:p>
            <a:pPr>
              <a:spcAft>
                <a:spcPts val="667"/>
              </a:spcAft>
            </a:pPr>
            <a:r>
              <a:rPr lang="en-US" dirty="0"/>
              <a:t>A Virtual Patient Connection</a:t>
            </a:r>
          </a:p>
        </p:txBody>
      </p:sp>
      <p:sp>
        <p:nvSpPr>
          <p:cNvPr id="2" name="Title 1"/>
          <p:cNvSpPr>
            <a:spLocks noGrp="1"/>
          </p:cNvSpPr>
          <p:nvPr>
            <p:ph type="title"/>
          </p:nvPr>
        </p:nvSpPr>
        <p:spPr>
          <a:xfrm>
            <a:off x="613834" y="304800"/>
            <a:ext cx="7695393" cy="1157240"/>
          </a:xfrm>
        </p:spPr>
        <p:txBody>
          <a:bodyPr/>
          <a:lstStyle/>
          <a:p>
            <a:r>
              <a:rPr lang="en-US" sz="3733" dirty="0"/>
              <a:t>The Digital Care Delivery Framework for Healthcare Provider CIOs (2018, </a:t>
            </a:r>
            <a:r>
              <a:rPr lang="en-US" sz="3733" dirty="0" err="1"/>
              <a:t>oct</a:t>
            </a:r>
            <a:r>
              <a:rPr lang="en-US" sz="3733" dirty="0"/>
              <a:t>)</a:t>
            </a:r>
          </a:p>
        </p:txBody>
      </p:sp>
      <p:grpSp>
        <p:nvGrpSpPr>
          <p:cNvPr id="5" name="Group 4"/>
          <p:cNvGrpSpPr/>
          <p:nvPr/>
        </p:nvGrpSpPr>
        <p:grpSpPr>
          <a:xfrm>
            <a:off x="7382933" y="410633"/>
            <a:ext cx="8261351" cy="7861300"/>
            <a:chOff x="5537200" y="307974"/>
            <a:chExt cx="6196013" cy="5895975"/>
          </a:xfrm>
        </p:grpSpPr>
        <p:sp>
          <p:nvSpPr>
            <p:cNvPr id="7" name="Oval 32"/>
            <p:cNvSpPr>
              <a:spLocks noChangeArrowheads="1"/>
            </p:cNvSpPr>
            <p:nvPr/>
          </p:nvSpPr>
          <p:spPr bwMode="gray">
            <a:xfrm>
              <a:off x="5537200" y="307974"/>
              <a:ext cx="6196013" cy="5895975"/>
            </a:xfrm>
            <a:prstGeom prst="ellipse">
              <a:avLst/>
            </a:prstGeom>
            <a:solidFill>
              <a:srgbClr val="B2CBE1"/>
            </a:solidFill>
            <a:ln w="12700" algn="ctr">
              <a:solidFill>
                <a:schemeClr val="bg1"/>
              </a:solidFill>
              <a:round/>
              <a:headEnd/>
              <a:tailEnd/>
            </a:ln>
            <a:effectLst/>
          </p:spPr>
          <p:txBody>
            <a:bodyPr/>
            <a:lstStyle/>
            <a:p>
              <a:pPr algn="ctr" eaLnBrk="0" hangingPunct="0"/>
              <a:endParaRPr lang="en-US" sz="1467" b="1" dirty="0">
                <a:solidFill>
                  <a:schemeClr val="bg1"/>
                </a:solidFill>
              </a:endParaRPr>
            </a:p>
          </p:txBody>
        </p:sp>
        <p:grpSp>
          <p:nvGrpSpPr>
            <p:cNvPr id="146" name="Group 145"/>
            <p:cNvGrpSpPr/>
            <p:nvPr/>
          </p:nvGrpSpPr>
          <p:grpSpPr>
            <a:xfrm>
              <a:off x="6595125" y="4658637"/>
              <a:ext cx="927177" cy="908568"/>
              <a:chOff x="6816954" y="4874767"/>
              <a:chExt cx="927177" cy="908568"/>
            </a:xfrm>
          </p:grpSpPr>
          <p:grpSp>
            <p:nvGrpSpPr>
              <p:cNvPr id="21" name="Group 20"/>
              <p:cNvGrpSpPr>
                <a:grpSpLocks noChangeAspect="1"/>
              </p:cNvGrpSpPr>
              <p:nvPr/>
            </p:nvGrpSpPr>
            <p:grpSpPr>
              <a:xfrm>
                <a:off x="7140072" y="4874767"/>
                <a:ext cx="390786" cy="408652"/>
                <a:chOff x="3046413" y="3590926"/>
                <a:chExt cx="709613" cy="709613"/>
              </a:xfrm>
            </p:grpSpPr>
            <p:sp>
              <p:nvSpPr>
                <p:cNvPr id="95" name="Freeform 14"/>
                <p:cNvSpPr>
                  <a:spLocks/>
                </p:cNvSpPr>
                <p:nvPr/>
              </p:nvSpPr>
              <p:spPr bwMode="auto">
                <a:xfrm>
                  <a:off x="3062288" y="3683001"/>
                  <a:ext cx="674688" cy="409575"/>
                </a:xfrm>
                <a:custGeom>
                  <a:avLst/>
                  <a:gdLst>
                    <a:gd name="T0" fmla="*/ 292 w 425"/>
                    <a:gd name="T1" fmla="*/ 0 h 258"/>
                    <a:gd name="T2" fmla="*/ 292 w 425"/>
                    <a:gd name="T3" fmla="*/ 52 h 258"/>
                    <a:gd name="T4" fmla="*/ 336 w 425"/>
                    <a:gd name="T5" fmla="*/ 52 h 258"/>
                    <a:gd name="T6" fmla="*/ 228 w 425"/>
                    <a:gd name="T7" fmla="*/ 160 h 258"/>
                    <a:gd name="T8" fmla="*/ 166 w 425"/>
                    <a:gd name="T9" fmla="*/ 81 h 258"/>
                    <a:gd name="T10" fmla="*/ 0 w 425"/>
                    <a:gd name="T11" fmla="*/ 219 h 258"/>
                    <a:gd name="T12" fmla="*/ 33 w 425"/>
                    <a:gd name="T13" fmla="*/ 258 h 258"/>
                    <a:gd name="T14" fmla="*/ 158 w 425"/>
                    <a:gd name="T15" fmla="*/ 154 h 258"/>
                    <a:gd name="T16" fmla="*/ 223 w 425"/>
                    <a:gd name="T17" fmla="*/ 238 h 258"/>
                    <a:gd name="T18" fmla="*/ 374 w 425"/>
                    <a:gd name="T19" fmla="*/ 88 h 258"/>
                    <a:gd name="T20" fmla="*/ 374 w 425"/>
                    <a:gd name="T21" fmla="*/ 133 h 258"/>
                    <a:gd name="T22" fmla="*/ 425 w 425"/>
                    <a:gd name="T23" fmla="*/ 133 h 258"/>
                    <a:gd name="T24" fmla="*/ 425 w 425"/>
                    <a:gd name="T25" fmla="*/ 0 h 258"/>
                    <a:gd name="T26" fmla="*/ 292 w 425"/>
                    <a:gd name="T2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258">
                      <a:moveTo>
                        <a:pt x="292" y="0"/>
                      </a:moveTo>
                      <a:lnTo>
                        <a:pt x="292" y="52"/>
                      </a:lnTo>
                      <a:lnTo>
                        <a:pt x="336" y="52"/>
                      </a:lnTo>
                      <a:lnTo>
                        <a:pt x="228" y="160"/>
                      </a:lnTo>
                      <a:lnTo>
                        <a:pt x="166" y="81"/>
                      </a:lnTo>
                      <a:lnTo>
                        <a:pt x="0" y="219"/>
                      </a:lnTo>
                      <a:lnTo>
                        <a:pt x="33" y="258"/>
                      </a:lnTo>
                      <a:lnTo>
                        <a:pt x="158" y="154"/>
                      </a:lnTo>
                      <a:lnTo>
                        <a:pt x="223" y="238"/>
                      </a:lnTo>
                      <a:lnTo>
                        <a:pt x="374" y="88"/>
                      </a:lnTo>
                      <a:lnTo>
                        <a:pt x="374" y="133"/>
                      </a:lnTo>
                      <a:lnTo>
                        <a:pt x="425" y="133"/>
                      </a:lnTo>
                      <a:lnTo>
                        <a:pt x="425" y="0"/>
                      </a:lnTo>
                      <a:lnTo>
                        <a:pt x="292" y="0"/>
                      </a:lnTo>
                      <a:close/>
                    </a:path>
                  </a:pathLst>
                </a:custGeom>
                <a:solidFill>
                  <a:srgbClr val="00529B"/>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96" name="Freeform 21"/>
                <p:cNvSpPr>
                  <a:spLocks/>
                </p:cNvSpPr>
                <p:nvPr/>
              </p:nvSpPr>
              <p:spPr bwMode="auto">
                <a:xfrm>
                  <a:off x="3046413" y="3590926"/>
                  <a:ext cx="709613" cy="709613"/>
                </a:xfrm>
                <a:custGeom>
                  <a:avLst/>
                  <a:gdLst>
                    <a:gd name="T0" fmla="*/ 447 w 447"/>
                    <a:gd name="T1" fmla="*/ 447 h 447"/>
                    <a:gd name="T2" fmla="*/ 0 w 447"/>
                    <a:gd name="T3" fmla="*/ 447 h 447"/>
                    <a:gd name="T4" fmla="*/ 0 w 447"/>
                    <a:gd name="T5" fmla="*/ 0 h 447"/>
                    <a:gd name="T6" fmla="*/ 52 w 447"/>
                    <a:gd name="T7" fmla="*/ 0 h 447"/>
                    <a:gd name="T8" fmla="*/ 52 w 447"/>
                    <a:gd name="T9" fmla="*/ 396 h 447"/>
                    <a:gd name="T10" fmla="*/ 447 w 447"/>
                    <a:gd name="T11" fmla="*/ 396 h 447"/>
                    <a:gd name="T12" fmla="*/ 447 w 447"/>
                    <a:gd name="T13" fmla="*/ 447 h 447"/>
                  </a:gdLst>
                  <a:ahLst/>
                  <a:cxnLst>
                    <a:cxn ang="0">
                      <a:pos x="T0" y="T1"/>
                    </a:cxn>
                    <a:cxn ang="0">
                      <a:pos x="T2" y="T3"/>
                    </a:cxn>
                    <a:cxn ang="0">
                      <a:pos x="T4" y="T5"/>
                    </a:cxn>
                    <a:cxn ang="0">
                      <a:pos x="T6" y="T7"/>
                    </a:cxn>
                    <a:cxn ang="0">
                      <a:pos x="T8" y="T9"/>
                    </a:cxn>
                    <a:cxn ang="0">
                      <a:pos x="T10" y="T11"/>
                    </a:cxn>
                    <a:cxn ang="0">
                      <a:pos x="T12" y="T13"/>
                    </a:cxn>
                  </a:cxnLst>
                  <a:rect l="0" t="0" r="r" b="b"/>
                  <a:pathLst>
                    <a:path w="447" h="447">
                      <a:moveTo>
                        <a:pt x="447" y="447"/>
                      </a:moveTo>
                      <a:lnTo>
                        <a:pt x="0" y="447"/>
                      </a:lnTo>
                      <a:lnTo>
                        <a:pt x="0" y="0"/>
                      </a:lnTo>
                      <a:lnTo>
                        <a:pt x="52" y="0"/>
                      </a:lnTo>
                      <a:lnTo>
                        <a:pt x="52" y="396"/>
                      </a:lnTo>
                      <a:lnTo>
                        <a:pt x="447" y="396"/>
                      </a:lnTo>
                      <a:lnTo>
                        <a:pt x="447" y="447"/>
                      </a:lnTo>
                      <a:close/>
                    </a:path>
                  </a:pathLst>
                </a:custGeom>
                <a:solidFill>
                  <a:srgbClr val="00529B"/>
                </a:solidFill>
                <a:ln>
                  <a:noFill/>
                </a:ln>
              </p:spPr>
              <p:txBody>
                <a:bodyPr vert="horz" wrap="square" lIns="121920" tIns="60960" rIns="121920" bIns="60960" numCol="1" anchor="t" anchorCtr="0" compatLnSpc="1">
                  <a:prstTxWarp prst="textNoShape">
                    <a:avLst/>
                  </a:prstTxWarp>
                </a:bodyPr>
                <a:lstStyle/>
                <a:p>
                  <a:endParaRPr lang="en-US" sz="3200" dirty="0"/>
                </a:p>
              </p:txBody>
            </p:sp>
          </p:grpSp>
          <p:sp>
            <p:nvSpPr>
              <p:cNvPr id="23" name="TextBox 22"/>
              <p:cNvSpPr txBox="1"/>
              <p:nvPr/>
            </p:nvSpPr>
            <p:spPr>
              <a:xfrm>
                <a:off x="6816954" y="5283102"/>
                <a:ext cx="927177" cy="500233"/>
              </a:xfrm>
              <a:prstGeom prst="rect">
                <a:avLst/>
              </a:prstGeom>
              <a:noFill/>
            </p:spPr>
            <p:txBody>
              <a:bodyPr wrap="none" rtlCol="0">
                <a:spAutoFit/>
              </a:bodyPr>
              <a:lstStyle/>
              <a:p>
                <a:r>
                  <a:rPr lang="en-US" sz="1867" dirty="0"/>
                  <a:t>Predictive</a:t>
                </a:r>
                <a:br>
                  <a:rPr lang="en-US" sz="1867" dirty="0"/>
                </a:br>
                <a:r>
                  <a:rPr lang="en-US" sz="1867" dirty="0"/>
                  <a:t>Analytics</a:t>
                </a:r>
              </a:p>
            </p:txBody>
          </p:sp>
        </p:gr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173" y="3648243"/>
              <a:ext cx="470365" cy="490382"/>
            </a:xfrm>
            <a:prstGeom prst="rect">
              <a:avLst/>
            </a:prstGeom>
          </p:spPr>
        </p:pic>
        <p:sp>
          <p:nvSpPr>
            <p:cNvPr id="26" name="Text Box 24"/>
            <p:cNvSpPr txBox="1">
              <a:spLocks noChangeAspect="1" noChangeArrowheads="1"/>
            </p:cNvSpPr>
            <p:nvPr/>
          </p:nvSpPr>
          <p:spPr bwMode="gray">
            <a:xfrm>
              <a:off x="5763269" y="4074554"/>
              <a:ext cx="1583198" cy="615650"/>
            </a:xfrm>
            <a:prstGeom prst="rect">
              <a:avLst/>
            </a:prstGeom>
            <a:noFill/>
            <a:ln w="19050" algn="ctr">
              <a:noFill/>
              <a:miter lim="800000"/>
              <a:headEnd type="none" w="lg" len="lg"/>
              <a:tailEnd type="none" w="lg" len="lg"/>
            </a:ln>
          </p:spPr>
          <p:txBody>
            <a:bodyPr wrap="square" tIns="121920" bIns="121920" anchor="ctr">
              <a:spAutoFit/>
            </a:bodyPr>
            <a:lstStyle/>
            <a:p>
              <a:r>
                <a:rPr lang="en-US" sz="1867" dirty="0"/>
                <a:t>External Clinical Decision Support</a:t>
              </a:r>
            </a:p>
          </p:txBody>
        </p:sp>
        <p:grpSp>
          <p:nvGrpSpPr>
            <p:cNvPr id="144" name="Group 143"/>
            <p:cNvGrpSpPr/>
            <p:nvPr/>
          </p:nvGrpSpPr>
          <p:grpSpPr>
            <a:xfrm>
              <a:off x="10420300" y="1505089"/>
              <a:ext cx="955358" cy="1023651"/>
              <a:chOff x="9932772" y="1274595"/>
              <a:chExt cx="1284330" cy="1376141"/>
            </a:xfrm>
          </p:grpSpPr>
          <p:sp>
            <p:nvSpPr>
              <p:cNvPr id="27" name="TextBox 26"/>
              <p:cNvSpPr txBox="1"/>
              <p:nvPr/>
            </p:nvSpPr>
            <p:spPr>
              <a:xfrm>
                <a:off x="9932772" y="2267944"/>
                <a:ext cx="1284330" cy="382792"/>
              </a:xfrm>
              <a:prstGeom prst="rect">
                <a:avLst/>
              </a:prstGeom>
              <a:noFill/>
            </p:spPr>
            <p:txBody>
              <a:bodyPr wrap="none" rtlCol="0">
                <a:spAutoFit/>
              </a:bodyPr>
              <a:lstStyle/>
              <a:p>
                <a:r>
                  <a:rPr lang="en-US" sz="1867" dirty="0"/>
                  <a:t>Telehealth</a:t>
                </a:r>
              </a:p>
            </p:txBody>
          </p:sp>
          <p:grpSp>
            <p:nvGrpSpPr>
              <p:cNvPr id="125" name="Group 124"/>
              <p:cNvGrpSpPr/>
              <p:nvPr/>
            </p:nvGrpSpPr>
            <p:grpSpPr>
              <a:xfrm>
                <a:off x="10223699" y="1274595"/>
                <a:ext cx="656540" cy="987934"/>
                <a:chOff x="10123121" y="1227912"/>
                <a:chExt cx="656540" cy="987934"/>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3612" y="1227912"/>
                  <a:ext cx="646049" cy="987934"/>
                </a:xfrm>
                <a:prstGeom prst="rect">
                  <a:avLst/>
                </a:prstGeom>
              </p:spPr>
            </p:pic>
            <p:sp>
              <p:nvSpPr>
                <p:cNvPr id="28" name="Freeform 27"/>
                <p:cNvSpPr>
                  <a:spLocks/>
                </p:cNvSpPr>
                <p:nvPr/>
              </p:nvSpPr>
              <p:spPr bwMode="auto">
                <a:xfrm>
                  <a:off x="10123121" y="1854011"/>
                  <a:ext cx="285478" cy="265649"/>
                </a:xfrm>
                <a:custGeom>
                  <a:avLst/>
                  <a:gdLst>
                    <a:gd name="T0" fmla="*/ 114 w 772"/>
                    <a:gd name="T1" fmla="*/ 779 h 779"/>
                    <a:gd name="T2" fmla="*/ 178 w 772"/>
                    <a:gd name="T3" fmla="*/ 609 h 779"/>
                    <a:gd name="T4" fmla="*/ 111 w 772"/>
                    <a:gd name="T5" fmla="*/ 142 h 779"/>
                    <a:gd name="T6" fmla="*/ 370 w 772"/>
                    <a:gd name="T7" fmla="*/ 0 h 779"/>
                    <a:gd name="T8" fmla="*/ 642 w 772"/>
                    <a:gd name="T9" fmla="*/ 89 h 779"/>
                    <a:gd name="T10" fmla="*/ 698 w 772"/>
                    <a:gd name="T11" fmla="*/ 258 h 779"/>
                    <a:gd name="T12" fmla="*/ 683 w 772"/>
                    <a:gd name="T13" fmla="*/ 309 h 779"/>
                    <a:gd name="T14" fmla="*/ 769 w 772"/>
                    <a:gd name="T15" fmla="*/ 437 h 779"/>
                    <a:gd name="T16" fmla="*/ 713 w 772"/>
                    <a:gd name="T17" fmla="*/ 479 h 779"/>
                    <a:gd name="T18" fmla="*/ 719 w 772"/>
                    <a:gd name="T19" fmla="*/ 520 h 779"/>
                    <a:gd name="T20" fmla="*/ 687 w 772"/>
                    <a:gd name="T21" fmla="*/ 544 h 779"/>
                    <a:gd name="T22" fmla="*/ 712 w 772"/>
                    <a:gd name="T23" fmla="*/ 563 h 779"/>
                    <a:gd name="T24" fmla="*/ 687 w 772"/>
                    <a:gd name="T25" fmla="*/ 596 h 779"/>
                    <a:gd name="T26" fmla="*/ 693 w 772"/>
                    <a:gd name="T27" fmla="*/ 679 h 779"/>
                    <a:gd name="T28" fmla="*/ 601 w 772"/>
                    <a:gd name="T29" fmla="*/ 683 h 779"/>
                    <a:gd name="T30" fmla="*/ 537 w 772"/>
                    <a:gd name="T31" fmla="*/ 679 h 779"/>
                    <a:gd name="T32" fmla="*/ 497 w 772"/>
                    <a:gd name="T33" fmla="*/ 779 h 779"/>
                    <a:gd name="T34" fmla="*/ 114 w 772"/>
                    <a:gd name="T35"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2" h="779">
                      <a:moveTo>
                        <a:pt x="114" y="779"/>
                      </a:moveTo>
                      <a:cubicBezTo>
                        <a:pt x="114" y="779"/>
                        <a:pt x="178" y="680"/>
                        <a:pt x="178" y="609"/>
                      </a:cubicBezTo>
                      <a:cubicBezTo>
                        <a:pt x="178" y="538"/>
                        <a:pt x="0" y="329"/>
                        <a:pt x="111" y="142"/>
                      </a:cubicBezTo>
                      <a:cubicBezTo>
                        <a:pt x="156" y="66"/>
                        <a:pt x="273" y="0"/>
                        <a:pt x="370" y="0"/>
                      </a:cubicBezTo>
                      <a:cubicBezTo>
                        <a:pt x="467" y="0"/>
                        <a:pt x="595" y="16"/>
                        <a:pt x="642" y="89"/>
                      </a:cubicBezTo>
                      <a:cubicBezTo>
                        <a:pt x="678" y="163"/>
                        <a:pt x="698" y="233"/>
                        <a:pt x="698" y="258"/>
                      </a:cubicBezTo>
                      <a:cubicBezTo>
                        <a:pt x="693" y="280"/>
                        <a:pt x="682" y="293"/>
                        <a:pt x="683" y="309"/>
                      </a:cubicBezTo>
                      <a:cubicBezTo>
                        <a:pt x="684" y="325"/>
                        <a:pt x="772" y="421"/>
                        <a:pt x="769" y="437"/>
                      </a:cubicBezTo>
                      <a:cubicBezTo>
                        <a:pt x="766" y="453"/>
                        <a:pt x="719" y="467"/>
                        <a:pt x="713" y="479"/>
                      </a:cubicBezTo>
                      <a:cubicBezTo>
                        <a:pt x="707" y="491"/>
                        <a:pt x="725" y="515"/>
                        <a:pt x="719" y="520"/>
                      </a:cubicBezTo>
                      <a:cubicBezTo>
                        <a:pt x="713" y="525"/>
                        <a:pt x="687" y="544"/>
                        <a:pt x="687" y="544"/>
                      </a:cubicBezTo>
                      <a:cubicBezTo>
                        <a:pt x="687" y="544"/>
                        <a:pt x="711" y="555"/>
                        <a:pt x="712" y="563"/>
                      </a:cubicBezTo>
                      <a:cubicBezTo>
                        <a:pt x="713" y="571"/>
                        <a:pt x="684" y="592"/>
                        <a:pt x="687" y="596"/>
                      </a:cubicBezTo>
                      <a:cubicBezTo>
                        <a:pt x="690" y="600"/>
                        <a:pt x="724" y="648"/>
                        <a:pt x="693" y="679"/>
                      </a:cubicBezTo>
                      <a:cubicBezTo>
                        <a:pt x="663" y="709"/>
                        <a:pt x="601" y="683"/>
                        <a:pt x="601" y="683"/>
                      </a:cubicBezTo>
                      <a:cubicBezTo>
                        <a:pt x="601" y="683"/>
                        <a:pt x="560" y="669"/>
                        <a:pt x="537" y="679"/>
                      </a:cubicBezTo>
                      <a:cubicBezTo>
                        <a:pt x="515" y="690"/>
                        <a:pt x="497" y="779"/>
                        <a:pt x="497" y="779"/>
                      </a:cubicBezTo>
                      <a:lnTo>
                        <a:pt x="114" y="779"/>
                      </a:lnTo>
                      <a:close/>
                    </a:path>
                  </a:pathLst>
                </a:custGeom>
                <a:solidFill>
                  <a:schemeClr val="bg1">
                    <a:lumMod val="65000"/>
                  </a:schemeClr>
                </a:solidFill>
                <a:ln w="19050">
                  <a:solidFill>
                    <a:schemeClr val="accent4">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1400" dirty="0"/>
                </a:p>
              </p:txBody>
            </p:sp>
            <p:sp>
              <p:nvSpPr>
                <p:cNvPr id="29" name="Freeform 5"/>
                <p:cNvSpPr>
                  <a:spLocks/>
                </p:cNvSpPr>
                <p:nvPr/>
              </p:nvSpPr>
              <p:spPr bwMode="auto">
                <a:xfrm flipH="1">
                  <a:off x="10443542" y="1382731"/>
                  <a:ext cx="285478" cy="302024"/>
                </a:xfrm>
                <a:custGeom>
                  <a:avLst/>
                  <a:gdLst>
                    <a:gd name="T0" fmla="*/ 114 w 772"/>
                    <a:gd name="T1" fmla="*/ 779 h 779"/>
                    <a:gd name="T2" fmla="*/ 178 w 772"/>
                    <a:gd name="T3" fmla="*/ 609 h 779"/>
                    <a:gd name="T4" fmla="*/ 111 w 772"/>
                    <a:gd name="T5" fmla="*/ 142 h 779"/>
                    <a:gd name="T6" fmla="*/ 370 w 772"/>
                    <a:gd name="T7" fmla="*/ 0 h 779"/>
                    <a:gd name="T8" fmla="*/ 642 w 772"/>
                    <a:gd name="T9" fmla="*/ 89 h 779"/>
                    <a:gd name="T10" fmla="*/ 698 w 772"/>
                    <a:gd name="T11" fmla="*/ 258 h 779"/>
                    <a:gd name="T12" fmla="*/ 683 w 772"/>
                    <a:gd name="T13" fmla="*/ 309 h 779"/>
                    <a:gd name="T14" fmla="*/ 769 w 772"/>
                    <a:gd name="T15" fmla="*/ 437 h 779"/>
                    <a:gd name="T16" fmla="*/ 713 w 772"/>
                    <a:gd name="T17" fmla="*/ 479 h 779"/>
                    <a:gd name="T18" fmla="*/ 719 w 772"/>
                    <a:gd name="T19" fmla="*/ 520 h 779"/>
                    <a:gd name="T20" fmla="*/ 687 w 772"/>
                    <a:gd name="T21" fmla="*/ 544 h 779"/>
                    <a:gd name="T22" fmla="*/ 712 w 772"/>
                    <a:gd name="T23" fmla="*/ 563 h 779"/>
                    <a:gd name="T24" fmla="*/ 687 w 772"/>
                    <a:gd name="T25" fmla="*/ 596 h 779"/>
                    <a:gd name="T26" fmla="*/ 693 w 772"/>
                    <a:gd name="T27" fmla="*/ 679 h 779"/>
                    <a:gd name="T28" fmla="*/ 601 w 772"/>
                    <a:gd name="T29" fmla="*/ 683 h 779"/>
                    <a:gd name="T30" fmla="*/ 537 w 772"/>
                    <a:gd name="T31" fmla="*/ 679 h 779"/>
                    <a:gd name="T32" fmla="*/ 497 w 772"/>
                    <a:gd name="T33" fmla="*/ 779 h 779"/>
                    <a:gd name="T34" fmla="*/ 114 w 772"/>
                    <a:gd name="T35"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2" h="779">
                      <a:moveTo>
                        <a:pt x="114" y="779"/>
                      </a:moveTo>
                      <a:cubicBezTo>
                        <a:pt x="114" y="779"/>
                        <a:pt x="178" y="680"/>
                        <a:pt x="178" y="609"/>
                      </a:cubicBezTo>
                      <a:cubicBezTo>
                        <a:pt x="178" y="538"/>
                        <a:pt x="0" y="329"/>
                        <a:pt x="111" y="142"/>
                      </a:cubicBezTo>
                      <a:cubicBezTo>
                        <a:pt x="156" y="66"/>
                        <a:pt x="273" y="0"/>
                        <a:pt x="370" y="0"/>
                      </a:cubicBezTo>
                      <a:cubicBezTo>
                        <a:pt x="467" y="0"/>
                        <a:pt x="595" y="16"/>
                        <a:pt x="642" y="89"/>
                      </a:cubicBezTo>
                      <a:cubicBezTo>
                        <a:pt x="678" y="163"/>
                        <a:pt x="698" y="233"/>
                        <a:pt x="698" y="258"/>
                      </a:cubicBezTo>
                      <a:cubicBezTo>
                        <a:pt x="693" y="280"/>
                        <a:pt x="682" y="293"/>
                        <a:pt x="683" y="309"/>
                      </a:cubicBezTo>
                      <a:cubicBezTo>
                        <a:pt x="684" y="325"/>
                        <a:pt x="772" y="421"/>
                        <a:pt x="769" y="437"/>
                      </a:cubicBezTo>
                      <a:cubicBezTo>
                        <a:pt x="766" y="453"/>
                        <a:pt x="719" y="467"/>
                        <a:pt x="713" y="479"/>
                      </a:cubicBezTo>
                      <a:cubicBezTo>
                        <a:pt x="707" y="491"/>
                        <a:pt x="725" y="515"/>
                        <a:pt x="719" y="520"/>
                      </a:cubicBezTo>
                      <a:cubicBezTo>
                        <a:pt x="713" y="525"/>
                        <a:pt x="687" y="544"/>
                        <a:pt x="687" y="544"/>
                      </a:cubicBezTo>
                      <a:cubicBezTo>
                        <a:pt x="687" y="544"/>
                        <a:pt x="711" y="555"/>
                        <a:pt x="712" y="563"/>
                      </a:cubicBezTo>
                      <a:cubicBezTo>
                        <a:pt x="713" y="571"/>
                        <a:pt x="684" y="592"/>
                        <a:pt x="687" y="596"/>
                      </a:cubicBezTo>
                      <a:cubicBezTo>
                        <a:pt x="690" y="600"/>
                        <a:pt x="724" y="648"/>
                        <a:pt x="693" y="679"/>
                      </a:cubicBezTo>
                      <a:cubicBezTo>
                        <a:pt x="663" y="709"/>
                        <a:pt x="601" y="683"/>
                        <a:pt x="601" y="683"/>
                      </a:cubicBezTo>
                      <a:cubicBezTo>
                        <a:pt x="601" y="683"/>
                        <a:pt x="560" y="669"/>
                        <a:pt x="537" y="679"/>
                      </a:cubicBezTo>
                      <a:cubicBezTo>
                        <a:pt x="515" y="690"/>
                        <a:pt x="497" y="779"/>
                        <a:pt x="497" y="779"/>
                      </a:cubicBezTo>
                      <a:lnTo>
                        <a:pt x="114" y="779"/>
                      </a:lnTo>
                      <a:close/>
                    </a:path>
                  </a:pathLst>
                </a:custGeom>
                <a:solidFill>
                  <a:schemeClr val="bg2">
                    <a:lumMod val="50000"/>
                  </a:schemeClr>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dirty="0"/>
                </a:p>
              </p:txBody>
            </p:sp>
          </p:grpSp>
        </p:grpSp>
        <p:grpSp>
          <p:nvGrpSpPr>
            <p:cNvPr id="154" name="Group 153"/>
            <p:cNvGrpSpPr/>
            <p:nvPr/>
          </p:nvGrpSpPr>
          <p:grpSpPr>
            <a:xfrm>
              <a:off x="5584831" y="1885203"/>
              <a:ext cx="1717509" cy="803152"/>
              <a:chOff x="5296293" y="1772217"/>
              <a:chExt cx="1717509" cy="803152"/>
            </a:xfrm>
          </p:grpSpPr>
          <p:grpSp>
            <p:nvGrpSpPr>
              <p:cNvPr id="22" name="Group 21"/>
              <p:cNvGrpSpPr>
                <a:grpSpLocks noChangeAspect="1"/>
              </p:cNvGrpSpPr>
              <p:nvPr/>
            </p:nvGrpSpPr>
            <p:grpSpPr>
              <a:xfrm>
                <a:off x="5930359" y="1772217"/>
                <a:ext cx="493539" cy="516100"/>
                <a:chOff x="452438" y="3074988"/>
                <a:chExt cx="577851" cy="577849"/>
              </a:xfrm>
              <a:solidFill>
                <a:srgbClr val="00529B"/>
              </a:solidFill>
            </p:grpSpPr>
            <p:sp>
              <p:nvSpPr>
                <p:cNvPr id="92" name="Freeform 168"/>
                <p:cNvSpPr>
                  <a:spLocks/>
                </p:cNvSpPr>
                <p:nvPr/>
              </p:nvSpPr>
              <p:spPr bwMode="auto">
                <a:xfrm>
                  <a:off x="452438" y="3074988"/>
                  <a:ext cx="577850" cy="577849"/>
                </a:xfrm>
                <a:custGeom>
                  <a:avLst/>
                  <a:gdLst>
                    <a:gd name="T0" fmla="*/ 1039 w 1131"/>
                    <a:gd name="T1" fmla="*/ 337 h 1131"/>
                    <a:gd name="T2" fmla="*/ 944 w 1131"/>
                    <a:gd name="T3" fmla="*/ 372 h 1131"/>
                    <a:gd name="T4" fmla="*/ 931 w 1131"/>
                    <a:gd name="T5" fmla="*/ 372 h 1131"/>
                    <a:gd name="T6" fmla="*/ 858 w 1131"/>
                    <a:gd name="T7" fmla="*/ 849 h 1131"/>
                    <a:gd name="T8" fmla="*/ 282 w 1131"/>
                    <a:gd name="T9" fmla="*/ 849 h 1131"/>
                    <a:gd name="T10" fmla="*/ 282 w 1131"/>
                    <a:gd name="T11" fmla="*/ 273 h 1131"/>
                    <a:gd name="T12" fmla="*/ 759 w 1131"/>
                    <a:gd name="T13" fmla="*/ 200 h 1131"/>
                    <a:gd name="T14" fmla="*/ 759 w 1131"/>
                    <a:gd name="T15" fmla="*/ 187 h 1131"/>
                    <a:gd name="T16" fmla="*/ 794 w 1131"/>
                    <a:gd name="T17" fmla="*/ 92 h 1131"/>
                    <a:gd name="T18" fmla="*/ 203 w 1131"/>
                    <a:gd name="T19" fmla="*/ 194 h 1131"/>
                    <a:gd name="T20" fmla="*/ 203 w 1131"/>
                    <a:gd name="T21" fmla="*/ 928 h 1131"/>
                    <a:gd name="T22" fmla="*/ 938 w 1131"/>
                    <a:gd name="T23" fmla="*/ 928 h 1131"/>
                    <a:gd name="T24" fmla="*/ 1039 w 1131"/>
                    <a:gd name="T25" fmla="*/ 337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131">
                      <a:moveTo>
                        <a:pt x="1039" y="337"/>
                      </a:moveTo>
                      <a:cubicBezTo>
                        <a:pt x="1013" y="358"/>
                        <a:pt x="976" y="372"/>
                        <a:pt x="944" y="372"/>
                      </a:cubicBezTo>
                      <a:cubicBezTo>
                        <a:pt x="931" y="372"/>
                        <a:pt x="931" y="372"/>
                        <a:pt x="931" y="372"/>
                      </a:cubicBezTo>
                      <a:cubicBezTo>
                        <a:pt x="1011" y="526"/>
                        <a:pt x="987" y="720"/>
                        <a:pt x="858" y="849"/>
                      </a:cubicBezTo>
                      <a:cubicBezTo>
                        <a:pt x="699" y="1008"/>
                        <a:pt x="441" y="1008"/>
                        <a:pt x="282" y="849"/>
                      </a:cubicBezTo>
                      <a:cubicBezTo>
                        <a:pt x="123" y="690"/>
                        <a:pt x="123" y="432"/>
                        <a:pt x="282" y="273"/>
                      </a:cubicBezTo>
                      <a:cubicBezTo>
                        <a:pt x="411" y="144"/>
                        <a:pt x="605" y="120"/>
                        <a:pt x="759" y="200"/>
                      </a:cubicBezTo>
                      <a:cubicBezTo>
                        <a:pt x="759" y="187"/>
                        <a:pt x="759" y="187"/>
                        <a:pt x="759" y="187"/>
                      </a:cubicBezTo>
                      <a:cubicBezTo>
                        <a:pt x="759" y="155"/>
                        <a:pt x="773" y="118"/>
                        <a:pt x="794" y="92"/>
                      </a:cubicBezTo>
                      <a:cubicBezTo>
                        <a:pt x="601" y="0"/>
                        <a:pt x="362" y="34"/>
                        <a:pt x="203" y="194"/>
                      </a:cubicBezTo>
                      <a:cubicBezTo>
                        <a:pt x="0" y="396"/>
                        <a:pt x="0" y="726"/>
                        <a:pt x="203" y="928"/>
                      </a:cubicBezTo>
                      <a:cubicBezTo>
                        <a:pt x="405" y="1131"/>
                        <a:pt x="735" y="1131"/>
                        <a:pt x="938" y="928"/>
                      </a:cubicBezTo>
                      <a:cubicBezTo>
                        <a:pt x="1097" y="769"/>
                        <a:pt x="1131" y="530"/>
                        <a:pt x="1039" y="3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93" name="Freeform 169"/>
                <p:cNvSpPr>
                  <a:spLocks/>
                </p:cNvSpPr>
                <p:nvPr/>
              </p:nvSpPr>
              <p:spPr bwMode="auto">
                <a:xfrm>
                  <a:off x="577851" y="3198813"/>
                  <a:ext cx="328613" cy="328612"/>
                </a:xfrm>
                <a:custGeom>
                  <a:avLst/>
                  <a:gdLst>
                    <a:gd name="T0" fmla="*/ 589 w 641"/>
                    <a:gd name="T1" fmla="*/ 192 h 642"/>
                    <a:gd name="T2" fmla="*/ 502 w 641"/>
                    <a:gd name="T3" fmla="*/ 280 h 642"/>
                    <a:gd name="T4" fmla="*/ 452 w 641"/>
                    <a:gd name="T5" fmla="*/ 447 h 642"/>
                    <a:gd name="T6" fmla="*/ 194 w 641"/>
                    <a:gd name="T7" fmla="*/ 447 h 642"/>
                    <a:gd name="T8" fmla="*/ 194 w 641"/>
                    <a:gd name="T9" fmla="*/ 189 h 642"/>
                    <a:gd name="T10" fmla="*/ 361 w 641"/>
                    <a:gd name="T11" fmla="*/ 140 h 642"/>
                    <a:gd name="T12" fmla="*/ 449 w 641"/>
                    <a:gd name="T13" fmla="*/ 52 h 642"/>
                    <a:gd name="T14" fmla="*/ 115 w 641"/>
                    <a:gd name="T15" fmla="*/ 109 h 642"/>
                    <a:gd name="T16" fmla="*/ 115 w 641"/>
                    <a:gd name="T17" fmla="*/ 527 h 642"/>
                    <a:gd name="T18" fmla="*/ 532 w 641"/>
                    <a:gd name="T19" fmla="*/ 527 h 642"/>
                    <a:gd name="T20" fmla="*/ 589 w 641"/>
                    <a:gd name="T21" fmla="*/ 19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1" h="642">
                      <a:moveTo>
                        <a:pt x="589" y="192"/>
                      </a:moveTo>
                      <a:cubicBezTo>
                        <a:pt x="502" y="280"/>
                        <a:pt x="502" y="280"/>
                        <a:pt x="502" y="280"/>
                      </a:cubicBezTo>
                      <a:cubicBezTo>
                        <a:pt x="514" y="338"/>
                        <a:pt x="498" y="402"/>
                        <a:pt x="452" y="447"/>
                      </a:cubicBezTo>
                      <a:cubicBezTo>
                        <a:pt x="381" y="518"/>
                        <a:pt x="265" y="518"/>
                        <a:pt x="194" y="447"/>
                      </a:cubicBezTo>
                      <a:cubicBezTo>
                        <a:pt x="123" y="376"/>
                        <a:pt x="123" y="260"/>
                        <a:pt x="194" y="189"/>
                      </a:cubicBezTo>
                      <a:cubicBezTo>
                        <a:pt x="239" y="144"/>
                        <a:pt x="303" y="127"/>
                        <a:pt x="361" y="140"/>
                      </a:cubicBezTo>
                      <a:cubicBezTo>
                        <a:pt x="449" y="52"/>
                        <a:pt x="449" y="52"/>
                        <a:pt x="449" y="52"/>
                      </a:cubicBezTo>
                      <a:cubicBezTo>
                        <a:pt x="340" y="0"/>
                        <a:pt x="205" y="19"/>
                        <a:pt x="115" y="109"/>
                      </a:cubicBezTo>
                      <a:cubicBezTo>
                        <a:pt x="0" y="224"/>
                        <a:pt x="0" y="412"/>
                        <a:pt x="115" y="527"/>
                      </a:cubicBezTo>
                      <a:cubicBezTo>
                        <a:pt x="230" y="642"/>
                        <a:pt x="417" y="642"/>
                        <a:pt x="532" y="527"/>
                      </a:cubicBezTo>
                      <a:cubicBezTo>
                        <a:pt x="622" y="436"/>
                        <a:pt x="641" y="301"/>
                        <a:pt x="589"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94" name="Freeform 170"/>
                <p:cNvSpPr>
                  <a:spLocks/>
                </p:cNvSpPr>
                <p:nvPr/>
              </p:nvSpPr>
              <p:spPr bwMode="auto">
                <a:xfrm>
                  <a:off x="704851" y="3076576"/>
                  <a:ext cx="325438" cy="323850"/>
                </a:xfrm>
                <a:custGeom>
                  <a:avLst/>
                  <a:gdLst>
                    <a:gd name="T0" fmla="*/ 615 w 637"/>
                    <a:gd name="T1" fmla="*/ 141 h 637"/>
                    <a:gd name="T2" fmla="*/ 543 w 637"/>
                    <a:gd name="T3" fmla="*/ 94 h 637"/>
                    <a:gd name="T4" fmla="*/ 496 w 637"/>
                    <a:gd name="T5" fmla="*/ 22 h 637"/>
                    <a:gd name="T6" fmla="*/ 473 w 637"/>
                    <a:gd name="T7" fmla="*/ 13 h 637"/>
                    <a:gd name="T8" fmla="*/ 355 w 637"/>
                    <a:gd name="T9" fmla="*/ 130 h 637"/>
                    <a:gd name="T10" fmla="*/ 332 w 637"/>
                    <a:gd name="T11" fmla="*/ 186 h 637"/>
                    <a:gd name="T12" fmla="*/ 332 w 637"/>
                    <a:gd name="T13" fmla="*/ 258 h 637"/>
                    <a:gd name="T14" fmla="*/ 97 w 637"/>
                    <a:gd name="T15" fmla="*/ 493 h 637"/>
                    <a:gd name="T16" fmla="*/ 27 w 637"/>
                    <a:gd name="T17" fmla="*/ 510 h 637"/>
                    <a:gd name="T18" fmla="*/ 27 w 637"/>
                    <a:gd name="T19" fmla="*/ 610 h 637"/>
                    <a:gd name="T20" fmla="*/ 127 w 637"/>
                    <a:gd name="T21" fmla="*/ 610 h 637"/>
                    <a:gd name="T22" fmla="*/ 144 w 637"/>
                    <a:gd name="T23" fmla="*/ 540 h 637"/>
                    <a:gd name="T24" fmla="*/ 379 w 637"/>
                    <a:gd name="T25" fmla="*/ 305 h 637"/>
                    <a:gd name="T26" fmla="*/ 379 w 637"/>
                    <a:gd name="T27" fmla="*/ 305 h 637"/>
                    <a:gd name="T28" fmla="*/ 451 w 637"/>
                    <a:gd name="T29" fmla="*/ 305 h 637"/>
                    <a:gd name="T30" fmla="*/ 507 w 637"/>
                    <a:gd name="T31" fmla="*/ 282 h 637"/>
                    <a:gd name="T32" fmla="*/ 624 w 637"/>
                    <a:gd name="T33" fmla="*/ 165 h 637"/>
                    <a:gd name="T34" fmla="*/ 615 w 637"/>
                    <a:gd name="T35" fmla="*/ 141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7" h="637">
                      <a:moveTo>
                        <a:pt x="615" y="141"/>
                      </a:moveTo>
                      <a:cubicBezTo>
                        <a:pt x="543" y="94"/>
                        <a:pt x="543" y="94"/>
                        <a:pt x="543" y="94"/>
                      </a:cubicBezTo>
                      <a:cubicBezTo>
                        <a:pt x="496" y="22"/>
                        <a:pt x="496" y="22"/>
                        <a:pt x="496" y="22"/>
                      </a:cubicBezTo>
                      <a:cubicBezTo>
                        <a:pt x="496" y="4"/>
                        <a:pt x="485" y="0"/>
                        <a:pt x="473" y="13"/>
                      </a:cubicBezTo>
                      <a:cubicBezTo>
                        <a:pt x="355" y="130"/>
                        <a:pt x="355" y="130"/>
                        <a:pt x="355" y="130"/>
                      </a:cubicBezTo>
                      <a:cubicBezTo>
                        <a:pt x="343" y="143"/>
                        <a:pt x="332" y="168"/>
                        <a:pt x="332" y="186"/>
                      </a:cubicBezTo>
                      <a:cubicBezTo>
                        <a:pt x="332" y="258"/>
                        <a:pt x="332" y="258"/>
                        <a:pt x="332" y="258"/>
                      </a:cubicBezTo>
                      <a:cubicBezTo>
                        <a:pt x="97" y="493"/>
                        <a:pt x="97" y="493"/>
                        <a:pt x="97" y="493"/>
                      </a:cubicBezTo>
                      <a:cubicBezTo>
                        <a:pt x="73" y="486"/>
                        <a:pt x="46" y="491"/>
                        <a:pt x="27" y="510"/>
                      </a:cubicBezTo>
                      <a:cubicBezTo>
                        <a:pt x="0" y="538"/>
                        <a:pt x="0" y="582"/>
                        <a:pt x="27" y="610"/>
                      </a:cubicBezTo>
                      <a:cubicBezTo>
                        <a:pt x="55" y="637"/>
                        <a:pt x="99" y="637"/>
                        <a:pt x="127" y="610"/>
                      </a:cubicBezTo>
                      <a:cubicBezTo>
                        <a:pt x="146" y="591"/>
                        <a:pt x="151" y="564"/>
                        <a:pt x="144" y="540"/>
                      </a:cubicBezTo>
                      <a:cubicBezTo>
                        <a:pt x="379" y="305"/>
                        <a:pt x="379" y="305"/>
                        <a:pt x="379" y="305"/>
                      </a:cubicBezTo>
                      <a:cubicBezTo>
                        <a:pt x="379" y="305"/>
                        <a:pt x="379" y="305"/>
                        <a:pt x="379" y="305"/>
                      </a:cubicBezTo>
                      <a:cubicBezTo>
                        <a:pt x="451" y="305"/>
                        <a:pt x="451" y="305"/>
                        <a:pt x="451" y="305"/>
                      </a:cubicBezTo>
                      <a:cubicBezTo>
                        <a:pt x="469" y="305"/>
                        <a:pt x="495" y="295"/>
                        <a:pt x="507" y="282"/>
                      </a:cubicBezTo>
                      <a:cubicBezTo>
                        <a:pt x="624" y="165"/>
                        <a:pt x="624" y="165"/>
                        <a:pt x="624" y="165"/>
                      </a:cubicBezTo>
                      <a:cubicBezTo>
                        <a:pt x="637" y="152"/>
                        <a:pt x="633" y="141"/>
                        <a:pt x="615"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sp>
            <p:nvSpPr>
              <p:cNvPr id="30" name="TextBox 29"/>
              <p:cNvSpPr txBox="1"/>
              <p:nvPr/>
            </p:nvSpPr>
            <p:spPr>
              <a:xfrm>
                <a:off x="5296293" y="2290627"/>
                <a:ext cx="1717509" cy="284742"/>
              </a:xfrm>
              <a:prstGeom prst="rect">
                <a:avLst/>
              </a:prstGeom>
              <a:noFill/>
            </p:spPr>
            <p:txBody>
              <a:bodyPr wrap="square" rtlCol="0">
                <a:spAutoFit/>
              </a:bodyPr>
              <a:lstStyle/>
              <a:p>
                <a:r>
                  <a:rPr lang="en-US" sz="1867" dirty="0"/>
                  <a:t>Precision Medicine</a:t>
                </a:r>
              </a:p>
            </p:txBody>
          </p:sp>
        </p:grpSp>
        <p:grpSp>
          <p:nvGrpSpPr>
            <p:cNvPr id="151" name="Group 150"/>
            <p:cNvGrpSpPr/>
            <p:nvPr/>
          </p:nvGrpSpPr>
          <p:grpSpPr>
            <a:xfrm>
              <a:off x="7516421" y="575946"/>
              <a:ext cx="1083529" cy="1033500"/>
              <a:chOff x="7473171" y="521464"/>
              <a:chExt cx="1083529" cy="1033500"/>
            </a:xfrm>
          </p:grpSpPr>
          <p:grpSp>
            <p:nvGrpSpPr>
              <p:cNvPr id="32" name="Group 31"/>
              <p:cNvGrpSpPr/>
              <p:nvPr/>
            </p:nvGrpSpPr>
            <p:grpSpPr>
              <a:xfrm>
                <a:off x="7646453" y="521464"/>
                <a:ext cx="696865" cy="556523"/>
                <a:chOff x="5409949" y="1018265"/>
                <a:chExt cx="1297209" cy="909318"/>
              </a:xfrm>
            </p:grpSpPr>
            <p:sp>
              <p:nvSpPr>
                <p:cNvPr id="88" name="Freeform 87"/>
                <p:cNvSpPr/>
                <p:nvPr/>
              </p:nvSpPr>
              <p:spPr bwMode="auto">
                <a:xfrm>
                  <a:off x="5552305" y="1162748"/>
                  <a:ext cx="955343" cy="382353"/>
                </a:xfrm>
                <a:custGeom>
                  <a:avLst/>
                  <a:gdLst>
                    <a:gd name="connsiteX0" fmla="*/ 0 w 955343"/>
                    <a:gd name="connsiteY0" fmla="*/ 191176 h 382353"/>
                    <a:gd name="connsiteX1" fmla="*/ 286603 w 955343"/>
                    <a:gd name="connsiteY1" fmla="*/ 41051 h 382353"/>
                    <a:gd name="connsiteX2" fmla="*/ 423080 w 955343"/>
                    <a:gd name="connsiteY2" fmla="*/ 382245 h 382353"/>
                    <a:gd name="connsiteX3" fmla="*/ 668740 w 955343"/>
                    <a:gd name="connsiteY3" fmla="*/ 108 h 382353"/>
                    <a:gd name="connsiteX4" fmla="*/ 818865 w 955343"/>
                    <a:gd name="connsiteY4" fmla="*/ 341302 h 382353"/>
                    <a:gd name="connsiteX5" fmla="*/ 914400 w 955343"/>
                    <a:gd name="connsiteY5" fmla="*/ 191176 h 382353"/>
                    <a:gd name="connsiteX6" fmla="*/ 955343 w 955343"/>
                    <a:gd name="connsiteY6" fmla="*/ 136585 h 38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343" h="382353">
                      <a:moveTo>
                        <a:pt x="0" y="191176"/>
                      </a:moveTo>
                      <a:cubicBezTo>
                        <a:pt x="108045" y="100191"/>
                        <a:pt x="216090" y="9206"/>
                        <a:pt x="286603" y="41051"/>
                      </a:cubicBezTo>
                      <a:cubicBezTo>
                        <a:pt x="357116" y="72896"/>
                        <a:pt x="359390" y="389069"/>
                        <a:pt x="423080" y="382245"/>
                      </a:cubicBezTo>
                      <a:cubicBezTo>
                        <a:pt x="486770" y="375421"/>
                        <a:pt x="602776" y="6932"/>
                        <a:pt x="668740" y="108"/>
                      </a:cubicBezTo>
                      <a:cubicBezTo>
                        <a:pt x="734704" y="-6716"/>
                        <a:pt x="777922" y="309457"/>
                        <a:pt x="818865" y="341302"/>
                      </a:cubicBezTo>
                      <a:cubicBezTo>
                        <a:pt x="859808" y="373147"/>
                        <a:pt x="891654" y="225295"/>
                        <a:pt x="914400" y="191176"/>
                      </a:cubicBezTo>
                      <a:cubicBezTo>
                        <a:pt x="937146" y="157057"/>
                        <a:pt x="946244" y="146821"/>
                        <a:pt x="955343" y="13658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GB" sz="3200" dirty="0"/>
                </a:p>
              </p:txBody>
            </p:sp>
            <p:grpSp>
              <p:nvGrpSpPr>
                <p:cNvPr id="89" name="Group 88"/>
                <p:cNvGrpSpPr>
                  <a:grpSpLocks noChangeAspect="1"/>
                </p:cNvGrpSpPr>
                <p:nvPr/>
              </p:nvGrpSpPr>
              <p:grpSpPr>
                <a:xfrm>
                  <a:off x="5409949" y="1018265"/>
                  <a:ext cx="1297209" cy="909318"/>
                  <a:chOff x="7731125" y="5014913"/>
                  <a:chExt cx="647700" cy="454025"/>
                </a:xfrm>
              </p:grpSpPr>
              <p:sp>
                <p:nvSpPr>
                  <p:cNvPr id="90" name="Freeform 84"/>
                  <p:cNvSpPr>
                    <a:spLocks noEditPoints="1"/>
                  </p:cNvSpPr>
                  <p:nvPr/>
                </p:nvSpPr>
                <p:spPr bwMode="auto">
                  <a:xfrm>
                    <a:off x="7783513" y="5014913"/>
                    <a:ext cx="542925" cy="350837"/>
                  </a:xfrm>
                  <a:custGeom>
                    <a:avLst/>
                    <a:gdLst>
                      <a:gd name="T0" fmla="*/ 253 w 271"/>
                      <a:gd name="T1" fmla="*/ 0 h 175"/>
                      <a:gd name="T2" fmla="*/ 256 w 271"/>
                      <a:gd name="T3" fmla="*/ 0 h 175"/>
                      <a:gd name="T4" fmla="*/ 259 w 271"/>
                      <a:gd name="T5" fmla="*/ 2 h 175"/>
                      <a:gd name="T6" fmla="*/ 261 w 271"/>
                      <a:gd name="T7" fmla="*/ 5 h 175"/>
                      <a:gd name="T8" fmla="*/ 262 w 271"/>
                      <a:gd name="T9" fmla="*/ 9 h 175"/>
                      <a:gd name="T10" fmla="*/ 262 w 271"/>
                      <a:gd name="T11" fmla="*/ 12 h 175"/>
                      <a:gd name="T12" fmla="*/ 271 w 271"/>
                      <a:gd name="T13" fmla="*/ 165 h 175"/>
                      <a:gd name="T14" fmla="*/ 271 w 271"/>
                      <a:gd name="T15" fmla="*/ 169 h 175"/>
                      <a:gd name="T16" fmla="*/ 269 w 271"/>
                      <a:gd name="T17" fmla="*/ 172 h 175"/>
                      <a:gd name="T18" fmla="*/ 266 w 271"/>
                      <a:gd name="T19" fmla="*/ 174 h 175"/>
                      <a:gd name="T20" fmla="*/ 262 w 271"/>
                      <a:gd name="T21" fmla="*/ 175 h 175"/>
                      <a:gd name="T22" fmla="*/ 10 w 271"/>
                      <a:gd name="T23" fmla="*/ 175 h 175"/>
                      <a:gd name="T24" fmla="*/ 6 w 271"/>
                      <a:gd name="T25" fmla="*/ 174 h 175"/>
                      <a:gd name="T26" fmla="*/ 3 w 271"/>
                      <a:gd name="T27" fmla="*/ 172 h 175"/>
                      <a:gd name="T28" fmla="*/ 1 w 271"/>
                      <a:gd name="T29" fmla="*/ 169 h 175"/>
                      <a:gd name="T30" fmla="*/ 0 w 271"/>
                      <a:gd name="T31" fmla="*/ 165 h 175"/>
                      <a:gd name="T32" fmla="*/ 1 w 271"/>
                      <a:gd name="T33" fmla="*/ 160 h 175"/>
                      <a:gd name="T34" fmla="*/ 10 w 271"/>
                      <a:gd name="T35" fmla="*/ 5 h 175"/>
                      <a:gd name="T36" fmla="*/ 13 w 271"/>
                      <a:gd name="T37" fmla="*/ 2 h 175"/>
                      <a:gd name="T38" fmla="*/ 16 w 271"/>
                      <a:gd name="T39" fmla="*/ 0 h 175"/>
                      <a:gd name="T40" fmla="*/ 19 w 271"/>
                      <a:gd name="T41" fmla="*/ 0 h 175"/>
                      <a:gd name="T42" fmla="*/ 23 w 271"/>
                      <a:gd name="T43" fmla="*/ 0 h 175"/>
                      <a:gd name="T44" fmla="*/ 253 w 271"/>
                      <a:gd name="T45" fmla="*/ 0 h 175"/>
                      <a:gd name="T46" fmla="*/ 250 w 271"/>
                      <a:gd name="T47" fmla="*/ 150 h 175"/>
                      <a:gd name="T48" fmla="*/ 244 w 271"/>
                      <a:gd name="T49" fmla="*/ 21 h 175"/>
                      <a:gd name="T50" fmla="*/ 243 w 271"/>
                      <a:gd name="T51" fmla="*/ 18 h 175"/>
                      <a:gd name="T52" fmla="*/ 241 w 271"/>
                      <a:gd name="T53" fmla="*/ 16 h 175"/>
                      <a:gd name="T54" fmla="*/ 239 w 271"/>
                      <a:gd name="T55" fmla="*/ 14 h 175"/>
                      <a:gd name="T56" fmla="*/ 236 w 271"/>
                      <a:gd name="T57" fmla="*/ 14 h 175"/>
                      <a:gd name="T58" fmla="*/ 232 w 271"/>
                      <a:gd name="T59" fmla="*/ 14 h 175"/>
                      <a:gd name="T60" fmla="*/ 36 w 271"/>
                      <a:gd name="T61" fmla="*/ 14 h 175"/>
                      <a:gd name="T62" fmla="*/ 33 w 271"/>
                      <a:gd name="T63" fmla="*/ 14 h 175"/>
                      <a:gd name="T64" fmla="*/ 31 w 271"/>
                      <a:gd name="T65" fmla="*/ 16 h 175"/>
                      <a:gd name="T66" fmla="*/ 29 w 271"/>
                      <a:gd name="T67" fmla="*/ 18 h 175"/>
                      <a:gd name="T68" fmla="*/ 28 w 271"/>
                      <a:gd name="T69" fmla="*/ 21 h 175"/>
                      <a:gd name="T70" fmla="*/ 28 w 271"/>
                      <a:gd name="T71" fmla="*/ 25 h 175"/>
                      <a:gd name="T72" fmla="*/ 22 w 271"/>
                      <a:gd name="T73" fmla="*/ 150 h 175"/>
                      <a:gd name="T74" fmla="*/ 22 w 271"/>
                      <a:gd name="T75" fmla="*/ 153 h 175"/>
                      <a:gd name="T76" fmla="*/ 24 w 271"/>
                      <a:gd name="T77" fmla="*/ 156 h 175"/>
                      <a:gd name="T78" fmla="*/ 26 w 271"/>
                      <a:gd name="T79" fmla="*/ 158 h 175"/>
                      <a:gd name="T80" fmla="*/ 29 w 271"/>
                      <a:gd name="T81" fmla="*/ 158 h 175"/>
                      <a:gd name="T82" fmla="*/ 33 w 271"/>
                      <a:gd name="T83" fmla="*/ 158 h 175"/>
                      <a:gd name="T84" fmla="*/ 242 w 271"/>
                      <a:gd name="T85" fmla="*/ 158 h 175"/>
                      <a:gd name="T86" fmla="*/ 245 w 271"/>
                      <a:gd name="T87" fmla="*/ 158 h 175"/>
                      <a:gd name="T88" fmla="*/ 248 w 271"/>
                      <a:gd name="T89" fmla="*/ 156 h 175"/>
                      <a:gd name="T90" fmla="*/ 249 w 271"/>
                      <a:gd name="T91" fmla="*/ 153 h 175"/>
                      <a:gd name="T92" fmla="*/ 250 w 271"/>
                      <a:gd name="T93"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1" h="175">
                        <a:moveTo>
                          <a:pt x="253" y="0"/>
                        </a:moveTo>
                        <a:cubicBezTo>
                          <a:pt x="254" y="0"/>
                          <a:pt x="255" y="0"/>
                          <a:pt x="256" y="0"/>
                        </a:cubicBezTo>
                        <a:cubicBezTo>
                          <a:pt x="257" y="1"/>
                          <a:pt x="258" y="2"/>
                          <a:pt x="259" y="2"/>
                        </a:cubicBezTo>
                        <a:cubicBezTo>
                          <a:pt x="260" y="3"/>
                          <a:pt x="261" y="4"/>
                          <a:pt x="261" y="5"/>
                        </a:cubicBezTo>
                        <a:cubicBezTo>
                          <a:pt x="262" y="6"/>
                          <a:pt x="262" y="7"/>
                          <a:pt x="262" y="9"/>
                        </a:cubicBezTo>
                        <a:cubicBezTo>
                          <a:pt x="262" y="9"/>
                          <a:pt x="262" y="9"/>
                          <a:pt x="262" y="12"/>
                        </a:cubicBezTo>
                        <a:cubicBezTo>
                          <a:pt x="263" y="15"/>
                          <a:pt x="269" y="126"/>
                          <a:pt x="271" y="165"/>
                        </a:cubicBezTo>
                        <a:cubicBezTo>
                          <a:pt x="271" y="166"/>
                          <a:pt x="271" y="167"/>
                          <a:pt x="271" y="169"/>
                        </a:cubicBezTo>
                        <a:cubicBezTo>
                          <a:pt x="270" y="170"/>
                          <a:pt x="270" y="171"/>
                          <a:pt x="269" y="172"/>
                        </a:cubicBezTo>
                        <a:cubicBezTo>
                          <a:pt x="268" y="173"/>
                          <a:pt x="267" y="174"/>
                          <a:pt x="266" y="174"/>
                        </a:cubicBezTo>
                        <a:cubicBezTo>
                          <a:pt x="265" y="175"/>
                          <a:pt x="263" y="175"/>
                          <a:pt x="262" y="175"/>
                        </a:cubicBezTo>
                        <a:cubicBezTo>
                          <a:pt x="259" y="175"/>
                          <a:pt x="13" y="175"/>
                          <a:pt x="10" y="175"/>
                        </a:cubicBezTo>
                        <a:cubicBezTo>
                          <a:pt x="8" y="175"/>
                          <a:pt x="7" y="175"/>
                          <a:pt x="6" y="174"/>
                        </a:cubicBezTo>
                        <a:cubicBezTo>
                          <a:pt x="5" y="174"/>
                          <a:pt x="4" y="173"/>
                          <a:pt x="3" y="172"/>
                        </a:cubicBezTo>
                        <a:cubicBezTo>
                          <a:pt x="2" y="171"/>
                          <a:pt x="1" y="170"/>
                          <a:pt x="1" y="169"/>
                        </a:cubicBezTo>
                        <a:cubicBezTo>
                          <a:pt x="1" y="167"/>
                          <a:pt x="0" y="166"/>
                          <a:pt x="0" y="165"/>
                        </a:cubicBezTo>
                        <a:cubicBezTo>
                          <a:pt x="0" y="165"/>
                          <a:pt x="0" y="164"/>
                          <a:pt x="1" y="160"/>
                        </a:cubicBezTo>
                        <a:cubicBezTo>
                          <a:pt x="1" y="157"/>
                          <a:pt x="10" y="6"/>
                          <a:pt x="10" y="5"/>
                        </a:cubicBezTo>
                        <a:cubicBezTo>
                          <a:pt x="11" y="4"/>
                          <a:pt x="12" y="3"/>
                          <a:pt x="13" y="2"/>
                        </a:cubicBezTo>
                        <a:cubicBezTo>
                          <a:pt x="13" y="2"/>
                          <a:pt x="14" y="1"/>
                          <a:pt x="16" y="0"/>
                        </a:cubicBezTo>
                        <a:cubicBezTo>
                          <a:pt x="17" y="0"/>
                          <a:pt x="18" y="0"/>
                          <a:pt x="19" y="0"/>
                        </a:cubicBezTo>
                        <a:cubicBezTo>
                          <a:pt x="19" y="0"/>
                          <a:pt x="19" y="0"/>
                          <a:pt x="23" y="0"/>
                        </a:cubicBezTo>
                        <a:cubicBezTo>
                          <a:pt x="26" y="0"/>
                          <a:pt x="194" y="0"/>
                          <a:pt x="253" y="0"/>
                        </a:cubicBezTo>
                        <a:close/>
                        <a:moveTo>
                          <a:pt x="250" y="150"/>
                        </a:moveTo>
                        <a:cubicBezTo>
                          <a:pt x="244" y="21"/>
                          <a:pt x="244" y="21"/>
                          <a:pt x="244" y="21"/>
                        </a:cubicBezTo>
                        <a:cubicBezTo>
                          <a:pt x="244" y="20"/>
                          <a:pt x="243" y="19"/>
                          <a:pt x="243" y="18"/>
                        </a:cubicBezTo>
                        <a:cubicBezTo>
                          <a:pt x="242" y="18"/>
                          <a:pt x="242" y="17"/>
                          <a:pt x="241" y="16"/>
                        </a:cubicBezTo>
                        <a:cubicBezTo>
                          <a:pt x="240" y="15"/>
                          <a:pt x="240" y="15"/>
                          <a:pt x="239" y="14"/>
                        </a:cubicBezTo>
                        <a:cubicBezTo>
                          <a:pt x="238" y="14"/>
                          <a:pt x="237" y="14"/>
                          <a:pt x="236" y="14"/>
                        </a:cubicBezTo>
                        <a:cubicBezTo>
                          <a:pt x="236" y="14"/>
                          <a:pt x="236" y="14"/>
                          <a:pt x="232" y="14"/>
                        </a:cubicBezTo>
                        <a:cubicBezTo>
                          <a:pt x="229" y="14"/>
                          <a:pt x="86" y="14"/>
                          <a:pt x="36" y="14"/>
                        </a:cubicBezTo>
                        <a:cubicBezTo>
                          <a:pt x="35" y="14"/>
                          <a:pt x="34" y="14"/>
                          <a:pt x="33" y="14"/>
                        </a:cubicBezTo>
                        <a:cubicBezTo>
                          <a:pt x="32" y="15"/>
                          <a:pt x="31" y="15"/>
                          <a:pt x="31" y="16"/>
                        </a:cubicBezTo>
                        <a:cubicBezTo>
                          <a:pt x="30" y="17"/>
                          <a:pt x="29" y="18"/>
                          <a:pt x="29" y="18"/>
                        </a:cubicBezTo>
                        <a:cubicBezTo>
                          <a:pt x="28" y="19"/>
                          <a:pt x="28" y="20"/>
                          <a:pt x="28" y="21"/>
                        </a:cubicBezTo>
                        <a:cubicBezTo>
                          <a:pt x="28" y="22"/>
                          <a:pt x="28" y="22"/>
                          <a:pt x="28" y="25"/>
                        </a:cubicBezTo>
                        <a:cubicBezTo>
                          <a:pt x="28" y="27"/>
                          <a:pt x="23" y="119"/>
                          <a:pt x="22" y="150"/>
                        </a:cubicBezTo>
                        <a:cubicBezTo>
                          <a:pt x="22" y="151"/>
                          <a:pt x="22" y="152"/>
                          <a:pt x="22" y="153"/>
                        </a:cubicBezTo>
                        <a:cubicBezTo>
                          <a:pt x="23" y="154"/>
                          <a:pt x="23" y="155"/>
                          <a:pt x="24" y="156"/>
                        </a:cubicBezTo>
                        <a:cubicBezTo>
                          <a:pt x="25" y="157"/>
                          <a:pt x="25" y="157"/>
                          <a:pt x="26" y="158"/>
                        </a:cubicBezTo>
                        <a:cubicBezTo>
                          <a:pt x="27" y="158"/>
                          <a:pt x="28" y="158"/>
                          <a:pt x="29" y="158"/>
                        </a:cubicBezTo>
                        <a:cubicBezTo>
                          <a:pt x="29" y="158"/>
                          <a:pt x="30" y="158"/>
                          <a:pt x="33" y="158"/>
                        </a:cubicBezTo>
                        <a:cubicBezTo>
                          <a:pt x="36" y="158"/>
                          <a:pt x="189" y="158"/>
                          <a:pt x="242" y="158"/>
                        </a:cubicBezTo>
                        <a:cubicBezTo>
                          <a:pt x="243" y="158"/>
                          <a:pt x="244" y="158"/>
                          <a:pt x="245" y="158"/>
                        </a:cubicBezTo>
                        <a:cubicBezTo>
                          <a:pt x="246" y="157"/>
                          <a:pt x="247" y="157"/>
                          <a:pt x="248" y="156"/>
                        </a:cubicBezTo>
                        <a:cubicBezTo>
                          <a:pt x="249" y="155"/>
                          <a:pt x="249" y="154"/>
                          <a:pt x="249" y="153"/>
                        </a:cubicBezTo>
                        <a:cubicBezTo>
                          <a:pt x="250" y="152"/>
                          <a:pt x="250" y="151"/>
                          <a:pt x="250" y="150"/>
                        </a:cubicBezTo>
                      </a:path>
                    </a:pathLst>
                  </a:custGeom>
                  <a:solidFill>
                    <a:srgbClr val="005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91" name="Freeform 85"/>
                  <p:cNvSpPr>
                    <a:spLocks noEditPoints="1"/>
                  </p:cNvSpPr>
                  <p:nvPr/>
                </p:nvSpPr>
                <p:spPr bwMode="auto">
                  <a:xfrm>
                    <a:off x="7731125" y="5395913"/>
                    <a:ext cx="647700" cy="73025"/>
                  </a:xfrm>
                  <a:custGeom>
                    <a:avLst/>
                    <a:gdLst>
                      <a:gd name="T0" fmla="*/ 318 w 323"/>
                      <a:gd name="T1" fmla="*/ 9 h 36"/>
                      <a:gd name="T2" fmla="*/ 302 w 323"/>
                      <a:gd name="T3" fmla="*/ 9 h 36"/>
                      <a:gd name="T4" fmla="*/ 302 w 323"/>
                      <a:gd name="T5" fmla="*/ 0 h 36"/>
                      <a:gd name="T6" fmla="*/ 284 w 323"/>
                      <a:gd name="T7" fmla="*/ 0 h 36"/>
                      <a:gd name="T8" fmla="*/ 284 w 323"/>
                      <a:gd name="T9" fmla="*/ 9 h 36"/>
                      <a:gd name="T10" fmla="*/ 271 w 323"/>
                      <a:gd name="T11" fmla="*/ 9 h 36"/>
                      <a:gd name="T12" fmla="*/ 271 w 323"/>
                      <a:gd name="T13" fmla="*/ 0 h 36"/>
                      <a:gd name="T14" fmla="*/ 253 w 323"/>
                      <a:gd name="T15" fmla="*/ 0 h 36"/>
                      <a:gd name="T16" fmla="*/ 253 w 323"/>
                      <a:gd name="T17" fmla="*/ 9 h 36"/>
                      <a:gd name="T18" fmla="*/ 240 w 323"/>
                      <a:gd name="T19" fmla="*/ 9 h 36"/>
                      <a:gd name="T20" fmla="*/ 240 w 323"/>
                      <a:gd name="T21" fmla="*/ 0 h 36"/>
                      <a:gd name="T22" fmla="*/ 222 w 323"/>
                      <a:gd name="T23" fmla="*/ 0 h 36"/>
                      <a:gd name="T24" fmla="*/ 222 w 323"/>
                      <a:gd name="T25" fmla="*/ 9 h 36"/>
                      <a:gd name="T26" fmla="*/ 209 w 323"/>
                      <a:gd name="T27" fmla="*/ 9 h 36"/>
                      <a:gd name="T28" fmla="*/ 209 w 323"/>
                      <a:gd name="T29" fmla="*/ 0 h 36"/>
                      <a:gd name="T30" fmla="*/ 115 w 323"/>
                      <a:gd name="T31" fmla="*/ 0 h 36"/>
                      <a:gd name="T32" fmla="*/ 115 w 323"/>
                      <a:gd name="T33" fmla="*/ 9 h 36"/>
                      <a:gd name="T34" fmla="*/ 102 w 323"/>
                      <a:gd name="T35" fmla="*/ 9 h 36"/>
                      <a:gd name="T36" fmla="*/ 102 w 323"/>
                      <a:gd name="T37" fmla="*/ 0 h 36"/>
                      <a:gd name="T38" fmla="*/ 84 w 323"/>
                      <a:gd name="T39" fmla="*/ 0 h 36"/>
                      <a:gd name="T40" fmla="*/ 84 w 323"/>
                      <a:gd name="T41" fmla="*/ 9 h 36"/>
                      <a:gd name="T42" fmla="*/ 71 w 323"/>
                      <a:gd name="T43" fmla="*/ 9 h 36"/>
                      <a:gd name="T44" fmla="*/ 71 w 323"/>
                      <a:gd name="T45" fmla="*/ 0 h 36"/>
                      <a:gd name="T46" fmla="*/ 53 w 323"/>
                      <a:gd name="T47" fmla="*/ 0 h 36"/>
                      <a:gd name="T48" fmla="*/ 53 w 323"/>
                      <a:gd name="T49" fmla="*/ 9 h 36"/>
                      <a:gd name="T50" fmla="*/ 40 w 323"/>
                      <a:gd name="T51" fmla="*/ 9 h 36"/>
                      <a:gd name="T52" fmla="*/ 40 w 323"/>
                      <a:gd name="T53" fmla="*/ 0 h 36"/>
                      <a:gd name="T54" fmla="*/ 22 w 323"/>
                      <a:gd name="T55" fmla="*/ 0 h 36"/>
                      <a:gd name="T56" fmla="*/ 22 w 323"/>
                      <a:gd name="T57" fmla="*/ 9 h 36"/>
                      <a:gd name="T58" fmla="*/ 5 w 323"/>
                      <a:gd name="T59" fmla="*/ 9 h 36"/>
                      <a:gd name="T60" fmla="*/ 0 w 323"/>
                      <a:gd name="T61" fmla="*/ 15 h 36"/>
                      <a:gd name="T62" fmla="*/ 0 w 323"/>
                      <a:gd name="T63" fmla="*/ 31 h 36"/>
                      <a:gd name="T64" fmla="*/ 5 w 323"/>
                      <a:gd name="T65" fmla="*/ 36 h 36"/>
                      <a:gd name="T66" fmla="*/ 318 w 323"/>
                      <a:gd name="T67" fmla="*/ 36 h 36"/>
                      <a:gd name="T68" fmla="*/ 323 w 323"/>
                      <a:gd name="T69" fmla="*/ 31 h 36"/>
                      <a:gd name="T70" fmla="*/ 323 w 323"/>
                      <a:gd name="T71" fmla="*/ 15 h 36"/>
                      <a:gd name="T72" fmla="*/ 318 w 323"/>
                      <a:gd name="T73" fmla="*/ 9 h 36"/>
                      <a:gd name="T74" fmla="*/ 185 w 323"/>
                      <a:gd name="T75" fmla="*/ 21 h 36"/>
                      <a:gd name="T76" fmla="*/ 184 w 323"/>
                      <a:gd name="T77" fmla="*/ 23 h 36"/>
                      <a:gd name="T78" fmla="*/ 140 w 323"/>
                      <a:gd name="T79" fmla="*/ 23 h 36"/>
                      <a:gd name="T80" fmla="*/ 138 w 323"/>
                      <a:gd name="T81" fmla="*/ 21 h 36"/>
                      <a:gd name="T82" fmla="*/ 138 w 323"/>
                      <a:gd name="T83" fmla="*/ 16 h 36"/>
                      <a:gd name="T84" fmla="*/ 140 w 323"/>
                      <a:gd name="T85" fmla="*/ 15 h 36"/>
                      <a:gd name="T86" fmla="*/ 184 w 323"/>
                      <a:gd name="T87" fmla="*/ 15 h 36"/>
                      <a:gd name="T88" fmla="*/ 185 w 323"/>
                      <a:gd name="T89" fmla="*/ 16 h 36"/>
                      <a:gd name="T90" fmla="*/ 185 w 323"/>
                      <a:gd name="T91"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3" h="36">
                        <a:moveTo>
                          <a:pt x="318" y="9"/>
                        </a:moveTo>
                        <a:cubicBezTo>
                          <a:pt x="318" y="9"/>
                          <a:pt x="312" y="9"/>
                          <a:pt x="302" y="9"/>
                        </a:cubicBezTo>
                        <a:cubicBezTo>
                          <a:pt x="302" y="0"/>
                          <a:pt x="302" y="0"/>
                          <a:pt x="302" y="0"/>
                        </a:cubicBezTo>
                        <a:cubicBezTo>
                          <a:pt x="284" y="0"/>
                          <a:pt x="284" y="0"/>
                          <a:pt x="284" y="0"/>
                        </a:cubicBezTo>
                        <a:cubicBezTo>
                          <a:pt x="284" y="9"/>
                          <a:pt x="284" y="9"/>
                          <a:pt x="284" y="9"/>
                        </a:cubicBezTo>
                        <a:cubicBezTo>
                          <a:pt x="280" y="9"/>
                          <a:pt x="275" y="9"/>
                          <a:pt x="271" y="9"/>
                        </a:cubicBezTo>
                        <a:cubicBezTo>
                          <a:pt x="271" y="0"/>
                          <a:pt x="271" y="0"/>
                          <a:pt x="271" y="0"/>
                        </a:cubicBezTo>
                        <a:cubicBezTo>
                          <a:pt x="253" y="0"/>
                          <a:pt x="253" y="0"/>
                          <a:pt x="253" y="0"/>
                        </a:cubicBezTo>
                        <a:cubicBezTo>
                          <a:pt x="253" y="9"/>
                          <a:pt x="253" y="9"/>
                          <a:pt x="253" y="9"/>
                        </a:cubicBezTo>
                        <a:cubicBezTo>
                          <a:pt x="248" y="9"/>
                          <a:pt x="244" y="9"/>
                          <a:pt x="240" y="9"/>
                        </a:cubicBezTo>
                        <a:cubicBezTo>
                          <a:pt x="240" y="0"/>
                          <a:pt x="240" y="0"/>
                          <a:pt x="240" y="0"/>
                        </a:cubicBezTo>
                        <a:cubicBezTo>
                          <a:pt x="222" y="0"/>
                          <a:pt x="222" y="0"/>
                          <a:pt x="222" y="0"/>
                        </a:cubicBezTo>
                        <a:cubicBezTo>
                          <a:pt x="222" y="9"/>
                          <a:pt x="222" y="9"/>
                          <a:pt x="222" y="9"/>
                        </a:cubicBezTo>
                        <a:cubicBezTo>
                          <a:pt x="217" y="9"/>
                          <a:pt x="213" y="9"/>
                          <a:pt x="209" y="9"/>
                        </a:cubicBezTo>
                        <a:cubicBezTo>
                          <a:pt x="209" y="0"/>
                          <a:pt x="209" y="0"/>
                          <a:pt x="209" y="0"/>
                        </a:cubicBezTo>
                        <a:cubicBezTo>
                          <a:pt x="115" y="0"/>
                          <a:pt x="115" y="0"/>
                          <a:pt x="115" y="0"/>
                        </a:cubicBezTo>
                        <a:cubicBezTo>
                          <a:pt x="115" y="9"/>
                          <a:pt x="115" y="9"/>
                          <a:pt x="115" y="9"/>
                        </a:cubicBezTo>
                        <a:cubicBezTo>
                          <a:pt x="111" y="9"/>
                          <a:pt x="106" y="9"/>
                          <a:pt x="102" y="9"/>
                        </a:cubicBezTo>
                        <a:cubicBezTo>
                          <a:pt x="102" y="0"/>
                          <a:pt x="102" y="0"/>
                          <a:pt x="102" y="0"/>
                        </a:cubicBezTo>
                        <a:cubicBezTo>
                          <a:pt x="84" y="0"/>
                          <a:pt x="84" y="0"/>
                          <a:pt x="84" y="0"/>
                        </a:cubicBezTo>
                        <a:cubicBezTo>
                          <a:pt x="84" y="9"/>
                          <a:pt x="84" y="9"/>
                          <a:pt x="84" y="9"/>
                        </a:cubicBezTo>
                        <a:cubicBezTo>
                          <a:pt x="80" y="9"/>
                          <a:pt x="75" y="9"/>
                          <a:pt x="71" y="9"/>
                        </a:cubicBezTo>
                        <a:cubicBezTo>
                          <a:pt x="71" y="0"/>
                          <a:pt x="71" y="0"/>
                          <a:pt x="71" y="0"/>
                        </a:cubicBezTo>
                        <a:cubicBezTo>
                          <a:pt x="53" y="0"/>
                          <a:pt x="53" y="0"/>
                          <a:pt x="53" y="0"/>
                        </a:cubicBezTo>
                        <a:cubicBezTo>
                          <a:pt x="53" y="9"/>
                          <a:pt x="53" y="9"/>
                          <a:pt x="53" y="9"/>
                        </a:cubicBezTo>
                        <a:cubicBezTo>
                          <a:pt x="49" y="9"/>
                          <a:pt x="44" y="9"/>
                          <a:pt x="40" y="9"/>
                        </a:cubicBezTo>
                        <a:cubicBezTo>
                          <a:pt x="40" y="0"/>
                          <a:pt x="40" y="0"/>
                          <a:pt x="40" y="0"/>
                        </a:cubicBezTo>
                        <a:cubicBezTo>
                          <a:pt x="22" y="0"/>
                          <a:pt x="22" y="0"/>
                          <a:pt x="22" y="0"/>
                        </a:cubicBezTo>
                        <a:cubicBezTo>
                          <a:pt x="22" y="9"/>
                          <a:pt x="22" y="9"/>
                          <a:pt x="22" y="9"/>
                        </a:cubicBezTo>
                        <a:cubicBezTo>
                          <a:pt x="16" y="9"/>
                          <a:pt x="11" y="9"/>
                          <a:pt x="5" y="9"/>
                        </a:cubicBezTo>
                        <a:cubicBezTo>
                          <a:pt x="3" y="9"/>
                          <a:pt x="0" y="12"/>
                          <a:pt x="0" y="15"/>
                        </a:cubicBezTo>
                        <a:cubicBezTo>
                          <a:pt x="0" y="15"/>
                          <a:pt x="0" y="20"/>
                          <a:pt x="0" y="31"/>
                        </a:cubicBezTo>
                        <a:cubicBezTo>
                          <a:pt x="0" y="34"/>
                          <a:pt x="3" y="36"/>
                          <a:pt x="5" y="36"/>
                        </a:cubicBezTo>
                        <a:cubicBezTo>
                          <a:pt x="5" y="36"/>
                          <a:pt x="189" y="36"/>
                          <a:pt x="318" y="36"/>
                        </a:cubicBezTo>
                        <a:cubicBezTo>
                          <a:pt x="321" y="36"/>
                          <a:pt x="323" y="34"/>
                          <a:pt x="323" y="31"/>
                        </a:cubicBezTo>
                        <a:cubicBezTo>
                          <a:pt x="323" y="15"/>
                          <a:pt x="323" y="15"/>
                          <a:pt x="323" y="15"/>
                        </a:cubicBezTo>
                        <a:cubicBezTo>
                          <a:pt x="323" y="12"/>
                          <a:pt x="321" y="9"/>
                          <a:pt x="318" y="9"/>
                        </a:cubicBezTo>
                        <a:close/>
                        <a:moveTo>
                          <a:pt x="185" y="21"/>
                        </a:moveTo>
                        <a:cubicBezTo>
                          <a:pt x="185" y="22"/>
                          <a:pt x="185" y="23"/>
                          <a:pt x="184" y="23"/>
                        </a:cubicBezTo>
                        <a:cubicBezTo>
                          <a:pt x="146" y="23"/>
                          <a:pt x="140" y="23"/>
                          <a:pt x="140" y="23"/>
                        </a:cubicBezTo>
                        <a:cubicBezTo>
                          <a:pt x="139" y="23"/>
                          <a:pt x="138" y="22"/>
                          <a:pt x="138" y="21"/>
                        </a:cubicBezTo>
                        <a:cubicBezTo>
                          <a:pt x="138" y="18"/>
                          <a:pt x="138" y="16"/>
                          <a:pt x="138" y="16"/>
                        </a:cubicBezTo>
                        <a:cubicBezTo>
                          <a:pt x="138" y="15"/>
                          <a:pt x="139" y="15"/>
                          <a:pt x="140" y="15"/>
                        </a:cubicBezTo>
                        <a:cubicBezTo>
                          <a:pt x="178" y="15"/>
                          <a:pt x="184" y="15"/>
                          <a:pt x="184" y="15"/>
                        </a:cubicBezTo>
                        <a:cubicBezTo>
                          <a:pt x="185" y="15"/>
                          <a:pt x="185" y="15"/>
                          <a:pt x="185" y="16"/>
                        </a:cubicBezTo>
                        <a:lnTo>
                          <a:pt x="185" y="21"/>
                        </a:lnTo>
                        <a:close/>
                      </a:path>
                    </a:pathLst>
                  </a:custGeom>
                  <a:solidFill>
                    <a:srgbClr val="005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grpSp>
          <p:sp>
            <p:nvSpPr>
              <p:cNvPr id="33" name="TextBox 32"/>
              <p:cNvSpPr txBox="1"/>
              <p:nvPr/>
            </p:nvSpPr>
            <p:spPr>
              <a:xfrm>
                <a:off x="7473171" y="1054731"/>
                <a:ext cx="1083529" cy="500233"/>
              </a:xfrm>
              <a:prstGeom prst="rect">
                <a:avLst/>
              </a:prstGeom>
              <a:noFill/>
            </p:spPr>
            <p:txBody>
              <a:bodyPr wrap="square" rtlCol="0">
                <a:spAutoFit/>
              </a:bodyPr>
              <a:lstStyle/>
              <a:p>
                <a:r>
                  <a:rPr lang="en-US" sz="1867" dirty="0"/>
                  <a:t>Remote Monitoring</a:t>
                </a:r>
              </a:p>
            </p:txBody>
          </p:sp>
        </p:grpSp>
        <p:grpSp>
          <p:nvGrpSpPr>
            <p:cNvPr id="145" name="Group 144"/>
            <p:cNvGrpSpPr/>
            <p:nvPr/>
          </p:nvGrpSpPr>
          <p:grpSpPr>
            <a:xfrm>
              <a:off x="8518577" y="583971"/>
              <a:ext cx="993686" cy="910846"/>
              <a:chOff x="8447193" y="399543"/>
              <a:chExt cx="993686" cy="910846"/>
            </a:xfrm>
          </p:grpSpPr>
          <p:pic>
            <p:nvPicPr>
              <p:cNvPr id="34" name="Picture 2" descr="Activity tracker-band. Modern technology. Set of icon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30" t="9725" r="5099" b="16487"/>
              <a:stretch/>
            </p:blipFill>
            <p:spPr bwMode="auto">
              <a:xfrm>
                <a:off x="8791320" y="536061"/>
                <a:ext cx="547100" cy="653843"/>
              </a:xfrm>
              <a:prstGeom prst="rect">
                <a:avLst/>
              </a:prstGeom>
              <a:solidFill>
                <a:schemeClr val="bg1">
                  <a:alpha val="0"/>
                </a:schemeClr>
              </a:solidFill>
              <a:ln>
                <a:noFill/>
              </a:ln>
              <a:effectLst>
                <a:outerShdw blurRad="50800" dist="50800" dir="5400000" algn="ctr" rotWithShape="0">
                  <a:srgbClr val="000000">
                    <a:alpha val="0"/>
                  </a:srgbClr>
                </a:outerShdw>
              </a:effectLst>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3635" y="399543"/>
                <a:ext cx="216398" cy="16141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834466" y="854875"/>
                <a:ext cx="215567" cy="160791"/>
              </a:xfrm>
              <a:prstGeom prst="rect">
                <a:avLst/>
              </a:prstGeom>
            </p:spPr>
          </p:pic>
          <p:sp>
            <p:nvSpPr>
              <p:cNvPr id="37" name="TextBox 36"/>
              <p:cNvSpPr txBox="1"/>
              <p:nvPr/>
            </p:nvSpPr>
            <p:spPr>
              <a:xfrm>
                <a:off x="8447193" y="1025647"/>
                <a:ext cx="993686" cy="284742"/>
              </a:xfrm>
              <a:prstGeom prst="rect">
                <a:avLst/>
              </a:prstGeom>
              <a:noFill/>
            </p:spPr>
            <p:txBody>
              <a:bodyPr wrap="none" rtlCol="0">
                <a:spAutoFit/>
              </a:bodyPr>
              <a:lstStyle/>
              <a:p>
                <a:r>
                  <a:rPr lang="en-US" sz="1867" dirty="0"/>
                  <a:t>Wearables</a:t>
                </a:r>
              </a:p>
            </p:txBody>
          </p:sp>
        </p:grpSp>
        <p:grpSp>
          <p:nvGrpSpPr>
            <p:cNvPr id="142" name="Group 141"/>
            <p:cNvGrpSpPr/>
            <p:nvPr/>
          </p:nvGrpSpPr>
          <p:grpSpPr>
            <a:xfrm>
              <a:off x="9762766" y="4289490"/>
              <a:ext cx="1143274" cy="870618"/>
              <a:chOff x="10209681" y="3955453"/>
              <a:chExt cx="1143274" cy="870618"/>
            </a:xfrm>
          </p:grpSpPr>
          <p:grpSp>
            <p:nvGrpSpPr>
              <p:cNvPr id="44" name="Group 43"/>
              <p:cNvGrpSpPr>
                <a:grpSpLocks noChangeAspect="1"/>
              </p:cNvGrpSpPr>
              <p:nvPr/>
            </p:nvGrpSpPr>
            <p:grpSpPr>
              <a:xfrm>
                <a:off x="10685064" y="3955453"/>
                <a:ext cx="546232" cy="574381"/>
                <a:chOff x="5094288" y="4454525"/>
                <a:chExt cx="1997075" cy="2008188"/>
              </a:xfrm>
            </p:grpSpPr>
            <p:sp>
              <p:nvSpPr>
                <p:cNvPr id="84" name="Freeform 5"/>
                <p:cNvSpPr>
                  <a:spLocks noEditPoints="1"/>
                </p:cNvSpPr>
                <p:nvPr/>
              </p:nvSpPr>
              <p:spPr bwMode="auto">
                <a:xfrm>
                  <a:off x="5273676" y="5703888"/>
                  <a:ext cx="1639888" cy="758825"/>
                </a:xfrm>
                <a:custGeom>
                  <a:avLst/>
                  <a:gdLst>
                    <a:gd name="T0" fmla="*/ 294 w 294"/>
                    <a:gd name="T1" fmla="*/ 113 h 136"/>
                    <a:gd name="T2" fmla="*/ 263 w 294"/>
                    <a:gd name="T3" fmla="*/ 57 h 136"/>
                    <a:gd name="T4" fmla="*/ 253 w 294"/>
                    <a:gd name="T5" fmla="*/ 76 h 136"/>
                    <a:gd name="T6" fmla="*/ 216 w 294"/>
                    <a:gd name="T7" fmla="*/ 2 h 136"/>
                    <a:gd name="T8" fmla="*/ 191 w 294"/>
                    <a:gd name="T9" fmla="*/ 2 h 136"/>
                    <a:gd name="T10" fmla="*/ 240 w 294"/>
                    <a:gd name="T11" fmla="*/ 98 h 136"/>
                    <a:gd name="T12" fmla="*/ 232 w 294"/>
                    <a:gd name="T13" fmla="*/ 113 h 136"/>
                    <a:gd name="T14" fmla="*/ 294 w 294"/>
                    <a:gd name="T15" fmla="*/ 113 h 136"/>
                    <a:gd name="T16" fmla="*/ 62 w 294"/>
                    <a:gd name="T17" fmla="*/ 113 h 136"/>
                    <a:gd name="T18" fmla="*/ 54 w 294"/>
                    <a:gd name="T19" fmla="*/ 98 h 136"/>
                    <a:gd name="T20" fmla="*/ 103 w 294"/>
                    <a:gd name="T21" fmla="*/ 2 h 136"/>
                    <a:gd name="T22" fmla="*/ 78 w 294"/>
                    <a:gd name="T23" fmla="*/ 2 h 136"/>
                    <a:gd name="T24" fmla="*/ 41 w 294"/>
                    <a:gd name="T25" fmla="*/ 76 h 136"/>
                    <a:gd name="T26" fmla="*/ 31 w 294"/>
                    <a:gd name="T27" fmla="*/ 57 h 136"/>
                    <a:gd name="T28" fmla="*/ 0 w 294"/>
                    <a:gd name="T29" fmla="*/ 113 h 136"/>
                    <a:gd name="T30" fmla="*/ 62 w 294"/>
                    <a:gd name="T31" fmla="*/ 113 h 136"/>
                    <a:gd name="T32" fmla="*/ 160 w 294"/>
                    <a:gd name="T33" fmla="*/ 0 h 136"/>
                    <a:gd name="T34" fmla="*/ 134 w 294"/>
                    <a:gd name="T35" fmla="*/ 0 h 136"/>
                    <a:gd name="T36" fmla="*/ 134 w 294"/>
                    <a:gd name="T37" fmla="*/ 83 h 136"/>
                    <a:gd name="T38" fmla="*/ 114 w 294"/>
                    <a:gd name="T39" fmla="*/ 83 h 136"/>
                    <a:gd name="T40" fmla="*/ 147 w 294"/>
                    <a:gd name="T41" fmla="*/ 136 h 136"/>
                    <a:gd name="T42" fmla="*/ 180 w 294"/>
                    <a:gd name="T43" fmla="*/ 83 h 136"/>
                    <a:gd name="T44" fmla="*/ 160 w 294"/>
                    <a:gd name="T45" fmla="*/ 83 h 136"/>
                    <a:gd name="T46" fmla="*/ 160 w 294"/>
                    <a:gd name="T4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136">
                      <a:moveTo>
                        <a:pt x="294" y="113"/>
                      </a:moveTo>
                      <a:cubicBezTo>
                        <a:pt x="263" y="57"/>
                        <a:pt x="263" y="57"/>
                        <a:pt x="263" y="57"/>
                      </a:cubicBezTo>
                      <a:cubicBezTo>
                        <a:pt x="253" y="76"/>
                        <a:pt x="253" y="76"/>
                        <a:pt x="253" y="76"/>
                      </a:cubicBezTo>
                      <a:cubicBezTo>
                        <a:pt x="227" y="62"/>
                        <a:pt x="216" y="46"/>
                        <a:pt x="216" y="2"/>
                      </a:cubicBezTo>
                      <a:cubicBezTo>
                        <a:pt x="191" y="2"/>
                        <a:pt x="191" y="2"/>
                        <a:pt x="191" y="2"/>
                      </a:cubicBezTo>
                      <a:cubicBezTo>
                        <a:pt x="191" y="57"/>
                        <a:pt x="207" y="79"/>
                        <a:pt x="240" y="98"/>
                      </a:cubicBezTo>
                      <a:cubicBezTo>
                        <a:pt x="232" y="113"/>
                        <a:pt x="232" y="113"/>
                        <a:pt x="232" y="113"/>
                      </a:cubicBezTo>
                      <a:lnTo>
                        <a:pt x="294" y="113"/>
                      </a:lnTo>
                      <a:close/>
                      <a:moveTo>
                        <a:pt x="62" y="113"/>
                      </a:moveTo>
                      <a:cubicBezTo>
                        <a:pt x="54" y="98"/>
                        <a:pt x="54" y="98"/>
                        <a:pt x="54" y="98"/>
                      </a:cubicBezTo>
                      <a:cubicBezTo>
                        <a:pt x="87" y="79"/>
                        <a:pt x="103" y="57"/>
                        <a:pt x="103" y="2"/>
                      </a:cubicBezTo>
                      <a:cubicBezTo>
                        <a:pt x="78" y="2"/>
                        <a:pt x="78" y="2"/>
                        <a:pt x="78" y="2"/>
                      </a:cubicBezTo>
                      <a:cubicBezTo>
                        <a:pt x="78" y="46"/>
                        <a:pt x="67" y="62"/>
                        <a:pt x="41" y="76"/>
                      </a:cubicBezTo>
                      <a:cubicBezTo>
                        <a:pt x="31" y="57"/>
                        <a:pt x="31" y="57"/>
                        <a:pt x="31" y="57"/>
                      </a:cubicBezTo>
                      <a:cubicBezTo>
                        <a:pt x="0" y="113"/>
                        <a:pt x="0" y="113"/>
                        <a:pt x="0" y="113"/>
                      </a:cubicBezTo>
                      <a:lnTo>
                        <a:pt x="62" y="113"/>
                      </a:lnTo>
                      <a:close/>
                      <a:moveTo>
                        <a:pt x="160" y="0"/>
                      </a:moveTo>
                      <a:cubicBezTo>
                        <a:pt x="134" y="0"/>
                        <a:pt x="134" y="0"/>
                        <a:pt x="134" y="0"/>
                      </a:cubicBezTo>
                      <a:cubicBezTo>
                        <a:pt x="134" y="83"/>
                        <a:pt x="134" y="83"/>
                        <a:pt x="134" y="83"/>
                      </a:cubicBezTo>
                      <a:cubicBezTo>
                        <a:pt x="114" y="83"/>
                        <a:pt x="114" y="83"/>
                        <a:pt x="114" y="83"/>
                      </a:cubicBezTo>
                      <a:cubicBezTo>
                        <a:pt x="147" y="136"/>
                        <a:pt x="147" y="136"/>
                        <a:pt x="147" y="136"/>
                      </a:cubicBezTo>
                      <a:cubicBezTo>
                        <a:pt x="180" y="83"/>
                        <a:pt x="180" y="83"/>
                        <a:pt x="180" y="83"/>
                      </a:cubicBezTo>
                      <a:cubicBezTo>
                        <a:pt x="160" y="83"/>
                        <a:pt x="160" y="83"/>
                        <a:pt x="160" y="83"/>
                      </a:cubicBezTo>
                      <a:lnTo>
                        <a:pt x="160" y="0"/>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85" name="Freeform 6"/>
                <p:cNvSpPr>
                  <a:spLocks/>
                </p:cNvSpPr>
                <p:nvPr/>
              </p:nvSpPr>
              <p:spPr bwMode="auto">
                <a:xfrm>
                  <a:off x="5094288" y="4454525"/>
                  <a:ext cx="1997075" cy="1316038"/>
                </a:xfrm>
                <a:custGeom>
                  <a:avLst/>
                  <a:gdLst>
                    <a:gd name="T0" fmla="*/ 358 w 358"/>
                    <a:gd name="T1" fmla="*/ 156 h 236"/>
                    <a:gd name="T2" fmla="*/ 350 w 358"/>
                    <a:gd name="T3" fmla="*/ 126 h 236"/>
                    <a:gd name="T4" fmla="*/ 301 w 358"/>
                    <a:gd name="T5" fmla="*/ 86 h 236"/>
                    <a:gd name="T6" fmla="*/ 243 w 358"/>
                    <a:gd name="T7" fmla="*/ 34 h 236"/>
                    <a:gd name="T8" fmla="*/ 206 w 358"/>
                    <a:gd name="T9" fmla="*/ 47 h 236"/>
                    <a:gd name="T10" fmla="*/ 129 w 358"/>
                    <a:gd name="T11" fmla="*/ 0 h 236"/>
                    <a:gd name="T12" fmla="*/ 43 w 358"/>
                    <a:gd name="T13" fmla="*/ 86 h 236"/>
                    <a:gd name="T14" fmla="*/ 45 w 358"/>
                    <a:gd name="T15" fmla="*/ 107 h 236"/>
                    <a:gd name="T16" fmla="*/ 1 w 358"/>
                    <a:gd name="T17" fmla="*/ 157 h 236"/>
                    <a:gd name="T18" fmla="*/ 0 w 358"/>
                    <a:gd name="T19" fmla="*/ 168 h 236"/>
                    <a:gd name="T20" fmla="*/ 0 w 358"/>
                    <a:gd name="T21" fmla="*/ 169 h 236"/>
                    <a:gd name="T22" fmla="*/ 0 w 358"/>
                    <a:gd name="T23" fmla="*/ 170 h 236"/>
                    <a:gd name="T24" fmla="*/ 66 w 358"/>
                    <a:gd name="T25" fmla="*/ 236 h 236"/>
                    <a:gd name="T26" fmla="*/ 282 w 358"/>
                    <a:gd name="T27" fmla="*/ 236 h 236"/>
                    <a:gd name="T28" fmla="*/ 282 w 358"/>
                    <a:gd name="T29" fmla="*/ 236 h 236"/>
                    <a:gd name="T30" fmla="*/ 282 w 358"/>
                    <a:gd name="T31" fmla="*/ 236 h 236"/>
                    <a:gd name="T32" fmla="*/ 358 w 358"/>
                    <a:gd name="T33" fmla="*/ 160 h 236"/>
                    <a:gd name="T34" fmla="*/ 358 w 358"/>
                    <a:gd name="T35" fmla="*/ 158 h 236"/>
                    <a:gd name="T36" fmla="*/ 358 w 358"/>
                    <a:gd name="T37" fmla="*/ 15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8" h="236">
                      <a:moveTo>
                        <a:pt x="358" y="156"/>
                      </a:moveTo>
                      <a:cubicBezTo>
                        <a:pt x="358" y="145"/>
                        <a:pt x="355" y="135"/>
                        <a:pt x="350" y="126"/>
                      </a:cubicBezTo>
                      <a:cubicBezTo>
                        <a:pt x="341" y="106"/>
                        <a:pt x="323" y="92"/>
                        <a:pt x="301" y="86"/>
                      </a:cubicBezTo>
                      <a:cubicBezTo>
                        <a:pt x="298" y="57"/>
                        <a:pt x="273" y="34"/>
                        <a:pt x="243" y="34"/>
                      </a:cubicBezTo>
                      <a:cubicBezTo>
                        <a:pt x="229" y="34"/>
                        <a:pt x="216" y="39"/>
                        <a:pt x="206" y="47"/>
                      </a:cubicBezTo>
                      <a:cubicBezTo>
                        <a:pt x="192" y="19"/>
                        <a:pt x="162" y="0"/>
                        <a:pt x="129" y="0"/>
                      </a:cubicBezTo>
                      <a:cubicBezTo>
                        <a:pt x="81" y="0"/>
                        <a:pt x="43" y="38"/>
                        <a:pt x="43" y="86"/>
                      </a:cubicBezTo>
                      <a:cubicBezTo>
                        <a:pt x="43" y="93"/>
                        <a:pt x="43" y="100"/>
                        <a:pt x="45" y="107"/>
                      </a:cubicBezTo>
                      <a:cubicBezTo>
                        <a:pt x="23" y="114"/>
                        <a:pt x="6" y="133"/>
                        <a:pt x="1" y="157"/>
                      </a:cubicBezTo>
                      <a:cubicBezTo>
                        <a:pt x="0" y="160"/>
                        <a:pt x="0" y="164"/>
                        <a:pt x="0" y="168"/>
                      </a:cubicBezTo>
                      <a:cubicBezTo>
                        <a:pt x="0" y="168"/>
                        <a:pt x="0" y="168"/>
                        <a:pt x="0" y="169"/>
                      </a:cubicBezTo>
                      <a:cubicBezTo>
                        <a:pt x="0" y="169"/>
                        <a:pt x="0" y="169"/>
                        <a:pt x="0" y="170"/>
                      </a:cubicBezTo>
                      <a:cubicBezTo>
                        <a:pt x="0" y="206"/>
                        <a:pt x="30" y="236"/>
                        <a:pt x="66" y="236"/>
                      </a:cubicBezTo>
                      <a:cubicBezTo>
                        <a:pt x="282" y="236"/>
                        <a:pt x="282" y="236"/>
                        <a:pt x="282" y="236"/>
                      </a:cubicBezTo>
                      <a:cubicBezTo>
                        <a:pt x="282" y="236"/>
                        <a:pt x="282" y="236"/>
                        <a:pt x="282" y="236"/>
                      </a:cubicBezTo>
                      <a:cubicBezTo>
                        <a:pt x="282" y="236"/>
                        <a:pt x="282" y="236"/>
                        <a:pt x="282" y="236"/>
                      </a:cubicBezTo>
                      <a:cubicBezTo>
                        <a:pt x="324" y="236"/>
                        <a:pt x="358" y="202"/>
                        <a:pt x="358" y="160"/>
                      </a:cubicBezTo>
                      <a:cubicBezTo>
                        <a:pt x="358" y="159"/>
                        <a:pt x="358" y="158"/>
                        <a:pt x="358" y="158"/>
                      </a:cubicBezTo>
                      <a:cubicBezTo>
                        <a:pt x="358" y="157"/>
                        <a:pt x="358" y="156"/>
                        <a:pt x="358" y="156"/>
                      </a:cubicBez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endParaRPr lang="en-US" sz="3200" dirty="0"/>
                </a:p>
              </p:txBody>
            </p:sp>
          </p:grpSp>
          <p:sp>
            <p:nvSpPr>
              <p:cNvPr id="45" name="Freeform 6"/>
              <p:cNvSpPr>
                <a:spLocks noEditPoints="1"/>
              </p:cNvSpPr>
              <p:nvPr/>
            </p:nvSpPr>
            <p:spPr bwMode="auto">
              <a:xfrm>
                <a:off x="10362461" y="4082027"/>
                <a:ext cx="266467" cy="490382"/>
              </a:xfrm>
              <a:custGeom>
                <a:avLst/>
                <a:gdLst>
                  <a:gd name="T0" fmla="*/ 0 w 115"/>
                  <a:gd name="T1" fmla="*/ 12 h 205"/>
                  <a:gd name="T2" fmla="*/ 0 w 115"/>
                  <a:gd name="T3" fmla="*/ 193 h 205"/>
                  <a:gd name="T4" fmla="*/ 13 w 115"/>
                  <a:gd name="T5" fmla="*/ 205 h 205"/>
                  <a:gd name="T6" fmla="*/ 102 w 115"/>
                  <a:gd name="T7" fmla="*/ 205 h 205"/>
                  <a:gd name="T8" fmla="*/ 115 w 115"/>
                  <a:gd name="T9" fmla="*/ 193 h 205"/>
                  <a:gd name="T10" fmla="*/ 115 w 115"/>
                  <a:gd name="T11" fmla="*/ 12 h 205"/>
                  <a:gd name="T12" fmla="*/ 102 w 115"/>
                  <a:gd name="T13" fmla="*/ 0 h 205"/>
                  <a:gd name="T14" fmla="*/ 13 w 115"/>
                  <a:gd name="T15" fmla="*/ 0 h 205"/>
                  <a:gd name="T16" fmla="*/ 0 w 115"/>
                  <a:gd name="T17" fmla="*/ 12 h 205"/>
                  <a:gd name="T18" fmla="*/ 68 w 115"/>
                  <a:gd name="T19" fmla="*/ 188 h 205"/>
                  <a:gd name="T20" fmla="*/ 61 w 115"/>
                  <a:gd name="T21" fmla="*/ 198 h 205"/>
                  <a:gd name="T22" fmla="*/ 58 w 115"/>
                  <a:gd name="T23" fmla="*/ 199 h 205"/>
                  <a:gd name="T24" fmla="*/ 54 w 115"/>
                  <a:gd name="T25" fmla="*/ 198 h 205"/>
                  <a:gd name="T26" fmla="*/ 48 w 115"/>
                  <a:gd name="T27" fmla="*/ 188 h 205"/>
                  <a:gd name="T28" fmla="*/ 58 w 115"/>
                  <a:gd name="T29" fmla="*/ 178 h 205"/>
                  <a:gd name="T30" fmla="*/ 68 w 115"/>
                  <a:gd name="T31" fmla="*/ 188 h 205"/>
                  <a:gd name="T32" fmla="*/ 105 w 115"/>
                  <a:gd name="T33" fmla="*/ 26 h 205"/>
                  <a:gd name="T34" fmla="*/ 105 w 115"/>
                  <a:gd name="T35" fmla="*/ 172 h 205"/>
                  <a:gd name="T36" fmla="*/ 10 w 115"/>
                  <a:gd name="T37" fmla="*/ 172 h 205"/>
                  <a:gd name="T38" fmla="*/ 10 w 115"/>
                  <a:gd name="T39" fmla="*/ 26 h 205"/>
                  <a:gd name="T40" fmla="*/ 105 w 115"/>
                  <a:gd name="T41" fmla="*/ 26 h 205"/>
                  <a:gd name="T42" fmla="*/ 67 w 115"/>
                  <a:gd name="T43" fmla="*/ 11 h 205"/>
                  <a:gd name="T44" fmla="*/ 70 w 115"/>
                  <a:gd name="T45" fmla="*/ 14 h 205"/>
                  <a:gd name="T46" fmla="*/ 67 w 115"/>
                  <a:gd name="T47" fmla="*/ 17 h 205"/>
                  <a:gd name="T48" fmla="*/ 49 w 115"/>
                  <a:gd name="T49" fmla="*/ 17 h 205"/>
                  <a:gd name="T50" fmla="*/ 46 w 115"/>
                  <a:gd name="T51" fmla="*/ 14 h 205"/>
                  <a:gd name="T52" fmla="*/ 49 w 115"/>
                  <a:gd name="T53" fmla="*/ 11 h 205"/>
                  <a:gd name="T54" fmla="*/ 67 w 115"/>
                  <a:gd name="T55" fmla="*/ 1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205">
                    <a:moveTo>
                      <a:pt x="0" y="12"/>
                    </a:moveTo>
                    <a:cubicBezTo>
                      <a:pt x="0" y="133"/>
                      <a:pt x="0" y="193"/>
                      <a:pt x="0" y="193"/>
                    </a:cubicBezTo>
                    <a:cubicBezTo>
                      <a:pt x="0" y="199"/>
                      <a:pt x="7" y="205"/>
                      <a:pt x="13" y="205"/>
                    </a:cubicBezTo>
                    <a:cubicBezTo>
                      <a:pt x="70" y="205"/>
                      <a:pt x="102" y="205"/>
                      <a:pt x="102" y="205"/>
                    </a:cubicBezTo>
                    <a:cubicBezTo>
                      <a:pt x="109" y="205"/>
                      <a:pt x="115" y="199"/>
                      <a:pt x="115" y="193"/>
                    </a:cubicBezTo>
                    <a:cubicBezTo>
                      <a:pt x="115" y="72"/>
                      <a:pt x="115" y="12"/>
                      <a:pt x="115" y="12"/>
                    </a:cubicBezTo>
                    <a:cubicBezTo>
                      <a:pt x="115" y="5"/>
                      <a:pt x="109" y="0"/>
                      <a:pt x="102" y="0"/>
                    </a:cubicBezTo>
                    <a:cubicBezTo>
                      <a:pt x="45" y="0"/>
                      <a:pt x="13" y="0"/>
                      <a:pt x="13" y="0"/>
                    </a:cubicBezTo>
                    <a:cubicBezTo>
                      <a:pt x="7" y="0"/>
                      <a:pt x="0" y="5"/>
                      <a:pt x="0" y="12"/>
                    </a:cubicBezTo>
                    <a:close/>
                    <a:moveTo>
                      <a:pt x="68" y="188"/>
                    </a:moveTo>
                    <a:cubicBezTo>
                      <a:pt x="68" y="193"/>
                      <a:pt x="65" y="196"/>
                      <a:pt x="61" y="198"/>
                    </a:cubicBezTo>
                    <a:cubicBezTo>
                      <a:pt x="60" y="198"/>
                      <a:pt x="59" y="199"/>
                      <a:pt x="58" y="199"/>
                    </a:cubicBezTo>
                    <a:cubicBezTo>
                      <a:pt x="57" y="199"/>
                      <a:pt x="55" y="198"/>
                      <a:pt x="54" y="198"/>
                    </a:cubicBezTo>
                    <a:cubicBezTo>
                      <a:pt x="50" y="196"/>
                      <a:pt x="48" y="193"/>
                      <a:pt x="48" y="188"/>
                    </a:cubicBezTo>
                    <a:cubicBezTo>
                      <a:pt x="48" y="183"/>
                      <a:pt x="52" y="178"/>
                      <a:pt x="58" y="178"/>
                    </a:cubicBezTo>
                    <a:cubicBezTo>
                      <a:pt x="63" y="178"/>
                      <a:pt x="68" y="183"/>
                      <a:pt x="68" y="188"/>
                    </a:cubicBezTo>
                    <a:close/>
                    <a:moveTo>
                      <a:pt x="105" y="26"/>
                    </a:moveTo>
                    <a:cubicBezTo>
                      <a:pt x="105" y="172"/>
                      <a:pt x="105" y="172"/>
                      <a:pt x="105" y="172"/>
                    </a:cubicBezTo>
                    <a:cubicBezTo>
                      <a:pt x="10" y="172"/>
                      <a:pt x="10" y="172"/>
                      <a:pt x="10" y="172"/>
                    </a:cubicBezTo>
                    <a:cubicBezTo>
                      <a:pt x="10" y="26"/>
                      <a:pt x="10" y="26"/>
                      <a:pt x="10" y="26"/>
                    </a:cubicBezTo>
                    <a:lnTo>
                      <a:pt x="105" y="26"/>
                    </a:lnTo>
                    <a:close/>
                    <a:moveTo>
                      <a:pt x="67" y="11"/>
                    </a:moveTo>
                    <a:cubicBezTo>
                      <a:pt x="68" y="11"/>
                      <a:pt x="70" y="12"/>
                      <a:pt x="70" y="14"/>
                    </a:cubicBezTo>
                    <a:cubicBezTo>
                      <a:pt x="70" y="15"/>
                      <a:pt x="68" y="17"/>
                      <a:pt x="67" y="17"/>
                    </a:cubicBezTo>
                    <a:cubicBezTo>
                      <a:pt x="49" y="17"/>
                      <a:pt x="49" y="17"/>
                      <a:pt x="49" y="17"/>
                    </a:cubicBezTo>
                    <a:cubicBezTo>
                      <a:pt x="47" y="17"/>
                      <a:pt x="46" y="15"/>
                      <a:pt x="46" y="14"/>
                    </a:cubicBezTo>
                    <a:cubicBezTo>
                      <a:pt x="46" y="12"/>
                      <a:pt x="47" y="11"/>
                      <a:pt x="49" y="11"/>
                    </a:cubicBezTo>
                    <a:lnTo>
                      <a:pt x="67" y="11"/>
                    </a:lnTo>
                    <a:close/>
                  </a:path>
                </a:pathLst>
              </a:custGeom>
              <a:solidFill>
                <a:srgbClr val="015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46" name="TextBox 45"/>
              <p:cNvSpPr txBox="1"/>
              <p:nvPr/>
            </p:nvSpPr>
            <p:spPr>
              <a:xfrm>
                <a:off x="10209681" y="4541329"/>
                <a:ext cx="1143274" cy="284742"/>
              </a:xfrm>
              <a:prstGeom prst="rect">
                <a:avLst/>
              </a:prstGeom>
              <a:noFill/>
            </p:spPr>
            <p:txBody>
              <a:bodyPr wrap="square" rtlCol="0">
                <a:spAutoFit/>
              </a:bodyPr>
              <a:lstStyle/>
              <a:p>
                <a:r>
                  <a:rPr lang="en-US" sz="1867" dirty="0"/>
                  <a:t>Open Notes </a:t>
                </a:r>
              </a:p>
            </p:txBody>
          </p:sp>
        </p:grpSp>
        <p:grpSp>
          <p:nvGrpSpPr>
            <p:cNvPr id="141" name="Group 140"/>
            <p:cNvGrpSpPr/>
            <p:nvPr/>
          </p:nvGrpSpPr>
          <p:grpSpPr>
            <a:xfrm>
              <a:off x="8928280" y="5033729"/>
              <a:ext cx="1109218" cy="772768"/>
              <a:chOff x="9583201" y="4819974"/>
              <a:chExt cx="1109218" cy="772768"/>
            </a:xfrm>
          </p:grpSpPr>
          <p:grpSp>
            <p:nvGrpSpPr>
              <p:cNvPr id="38" name="Group 37"/>
              <p:cNvGrpSpPr>
                <a:grpSpLocks noChangeAspect="1"/>
              </p:cNvGrpSpPr>
              <p:nvPr/>
            </p:nvGrpSpPr>
            <p:grpSpPr>
              <a:xfrm>
                <a:off x="9833296" y="4819974"/>
                <a:ext cx="447271" cy="408652"/>
                <a:chOff x="747712" y="1203325"/>
                <a:chExt cx="1231900" cy="1076325"/>
              </a:xfrm>
              <a:solidFill>
                <a:srgbClr val="00529B"/>
              </a:solidFill>
            </p:grpSpPr>
            <p:sp>
              <p:nvSpPr>
                <p:cNvPr id="86" name="Freeform 10"/>
                <p:cNvSpPr>
                  <a:spLocks/>
                </p:cNvSpPr>
                <p:nvPr/>
              </p:nvSpPr>
              <p:spPr bwMode="auto">
                <a:xfrm>
                  <a:off x="1262062" y="1203325"/>
                  <a:ext cx="717550" cy="882650"/>
                </a:xfrm>
                <a:custGeom>
                  <a:avLst/>
                  <a:gdLst>
                    <a:gd name="T0" fmla="*/ 420 w 420"/>
                    <a:gd name="T1" fmla="*/ 225 h 516"/>
                    <a:gd name="T2" fmla="*/ 194 w 420"/>
                    <a:gd name="T3" fmla="*/ 0 h 516"/>
                    <a:gd name="T4" fmla="*/ 0 w 420"/>
                    <a:gd name="T5" fmla="*/ 110 h 516"/>
                    <a:gd name="T6" fmla="*/ 149 w 420"/>
                    <a:gd name="T7" fmla="*/ 322 h 516"/>
                    <a:gd name="T8" fmla="*/ 118 w 420"/>
                    <a:gd name="T9" fmla="*/ 438 h 516"/>
                    <a:gd name="T10" fmla="*/ 194 w 420"/>
                    <a:gd name="T11" fmla="*/ 451 h 516"/>
                    <a:gd name="T12" fmla="*/ 229 w 420"/>
                    <a:gd name="T13" fmla="*/ 448 h 516"/>
                    <a:gd name="T14" fmla="*/ 335 w 420"/>
                    <a:gd name="T15" fmla="*/ 514 h 516"/>
                    <a:gd name="T16" fmla="*/ 353 w 420"/>
                    <a:gd name="T17" fmla="*/ 516 h 516"/>
                    <a:gd name="T18" fmla="*/ 315 w 420"/>
                    <a:gd name="T19" fmla="*/ 416 h 516"/>
                    <a:gd name="T20" fmla="*/ 420 w 420"/>
                    <a:gd name="T21" fmla="*/ 225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516">
                      <a:moveTo>
                        <a:pt x="420" y="225"/>
                      </a:moveTo>
                      <a:cubicBezTo>
                        <a:pt x="420" y="101"/>
                        <a:pt x="319" y="0"/>
                        <a:pt x="194" y="0"/>
                      </a:cubicBezTo>
                      <a:cubicBezTo>
                        <a:pt x="112" y="0"/>
                        <a:pt x="40" y="44"/>
                        <a:pt x="0" y="110"/>
                      </a:cubicBezTo>
                      <a:cubicBezTo>
                        <a:pt x="87" y="142"/>
                        <a:pt x="149" y="225"/>
                        <a:pt x="149" y="322"/>
                      </a:cubicBezTo>
                      <a:cubicBezTo>
                        <a:pt x="149" y="365"/>
                        <a:pt x="138" y="404"/>
                        <a:pt x="118" y="438"/>
                      </a:cubicBezTo>
                      <a:cubicBezTo>
                        <a:pt x="142" y="446"/>
                        <a:pt x="167" y="451"/>
                        <a:pt x="194" y="451"/>
                      </a:cubicBezTo>
                      <a:cubicBezTo>
                        <a:pt x="206" y="451"/>
                        <a:pt x="217" y="450"/>
                        <a:pt x="229" y="448"/>
                      </a:cubicBezTo>
                      <a:cubicBezTo>
                        <a:pt x="255" y="483"/>
                        <a:pt x="292" y="507"/>
                        <a:pt x="335" y="514"/>
                      </a:cubicBezTo>
                      <a:cubicBezTo>
                        <a:pt x="341" y="515"/>
                        <a:pt x="347" y="516"/>
                        <a:pt x="353" y="516"/>
                      </a:cubicBezTo>
                      <a:cubicBezTo>
                        <a:pt x="336" y="488"/>
                        <a:pt x="323" y="453"/>
                        <a:pt x="315" y="416"/>
                      </a:cubicBezTo>
                      <a:cubicBezTo>
                        <a:pt x="378" y="376"/>
                        <a:pt x="420" y="306"/>
                        <a:pt x="420" y="22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p>
              </p:txBody>
            </p:sp>
            <p:sp>
              <p:nvSpPr>
                <p:cNvPr id="87" name="Freeform 11"/>
                <p:cNvSpPr>
                  <a:spLocks/>
                </p:cNvSpPr>
                <p:nvPr/>
              </p:nvSpPr>
              <p:spPr bwMode="auto">
                <a:xfrm>
                  <a:off x="747712" y="1368425"/>
                  <a:ext cx="715963" cy="911225"/>
                </a:xfrm>
                <a:custGeom>
                  <a:avLst/>
                  <a:gdLst>
                    <a:gd name="T0" fmla="*/ 271 w 420"/>
                    <a:gd name="T1" fmla="*/ 128 h 532"/>
                    <a:gd name="T2" fmla="*/ 302 w 420"/>
                    <a:gd name="T3" fmla="*/ 13 h 532"/>
                    <a:gd name="T4" fmla="*/ 226 w 420"/>
                    <a:gd name="T5" fmla="*/ 0 h 532"/>
                    <a:gd name="T6" fmla="*/ 0 w 420"/>
                    <a:gd name="T7" fmla="*/ 225 h 532"/>
                    <a:gd name="T8" fmla="*/ 150 w 420"/>
                    <a:gd name="T9" fmla="*/ 438 h 532"/>
                    <a:gd name="T10" fmla="*/ 113 w 420"/>
                    <a:gd name="T11" fmla="*/ 532 h 532"/>
                    <a:gd name="T12" fmla="*/ 131 w 420"/>
                    <a:gd name="T13" fmla="*/ 530 h 532"/>
                    <a:gd name="T14" fmla="*/ 247 w 420"/>
                    <a:gd name="T15" fmla="*/ 450 h 532"/>
                    <a:gd name="T16" fmla="*/ 420 w 420"/>
                    <a:gd name="T17" fmla="*/ 341 h 532"/>
                    <a:gd name="T18" fmla="*/ 271 w 420"/>
                    <a:gd name="T19" fmla="*/ 12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532">
                      <a:moveTo>
                        <a:pt x="271" y="128"/>
                      </a:moveTo>
                      <a:cubicBezTo>
                        <a:pt x="271" y="86"/>
                        <a:pt x="282" y="47"/>
                        <a:pt x="302" y="13"/>
                      </a:cubicBezTo>
                      <a:cubicBezTo>
                        <a:pt x="278" y="5"/>
                        <a:pt x="253" y="0"/>
                        <a:pt x="226" y="0"/>
                      </a:cubicBezTo>
                      <a:cubicBezTo>
                        <a:pt x="101" y="0"/>
                        <a:pt x="0" y="101"/>
                        <a:pt x="0" y="225"/>
                      </a:cubicBezTo>
                      <a:cubicBezTo>
                        <a:pt x="0" y="323"/>
                        <a:pt x="63" y="407"/>
                        <a:pt x="150" y="438"/>
                      </a:cubicBezTo>
                      <a:cubicBezTo>
                        <a:pt x="141" y="472"/>
                        <a:pt x="129" y="505"/>
                        <a:pt x="113" y="532"/>
                      </a:cubicBezTo>
                      <a:cubicBezTo>
                        <a:pt x="119" y="532"/>
                        <a:pt x="125" y="531"/>
                        <a:pt x="131" y="530"/>
                      </a:cubicBezTo>
                      <a:cubicBezTo>
                        <a:pt x="180" y="521"/>
                        <a:pt x="220" y="492"/>
                        <a:pt x="247" y="450"/>
                      </a:cubicBezTo>
                      <a:cubicBezTo>
                        <a:pt x="321" y="443"/>
                        <a:pt x="384" y="401"/>
                        <a:pt x="420" y="341"/>
                      </a:cubicBezTo>
                      <a:cubicBezTo>
                        <a:pt x="333" y="309"/>
                        <a:pt x="271" y="226"/>
                        <a:pt x="271" y="1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p>
              </p:txBody>
            </p:sp>
          </p:grpSp>
          <p:sp>
            <p:nvSpPr>
              <p:cNvPr id="39" name="Freeform 5"/>
              <p:cNvSpPr>
                <a:spLocks/>
              </p:cNvSpPr>
              <p:nvPr/>
            </p:nvSpPr>
            <p:spPr bwMode="auto">
              <a:xfrm flipH="1">
                <a:off x="10305102" y="4906936"/>
                <a:ext cx="387317" cy="360414"/>
              </a:xfrm>
              <a:custGeom>
                <a:avLst/>
                <a:gdLst>
                  <a:gd name="T0" fmla="*/ 114 w 772"/>
                  <a:gd name="T1" fmla="*/ 779 h 779"/>
                  <a:gd name="T2" fmla="*/ 178 w 772"/>
                  <a:gd name="T3" fmla="*/ 609 h 779"/>
                  <a:gd name="T4" fmla="*/ 111 w 772"/>
                  <a:gd name="T5" fmla="*/ 142 h 779"/>
                  <a:gd name="T6" fmla="*/ 370 w 772"/>
                  <a:gd name="T7" fmla="*/ 0 h 779"/>
                  <a:gd name="T8" fmla="*/ 642 w 772"/>
                  <a:gd name="T9" fmla="*/ 89 h 779"/>
                  <a:gd name="T10" fmla="*/ 698 w 772"/>
                  <a:gd name="T11" fmla="*/ 258 h 779"/>
                  <a:gd name="T12" fmla="*/ 683 w 772"/>
                  <a:gd name="T13" fmla="*/ 309 h 779"/>
                  <a:gd name="T14" fmla="*/ 769 w 772"/>
                  <a:gd name="T15" fmla="*/ 437 h 779"/>
                  <a:gd name="T16" fmla="*/ 713 w 772"/>
                  <a:gd name="T17" fmla="*/ 479 h 779"/>
                  <a:gd name="T18" fmla="*/ 719 w 772"/>
                  <a:gd name="T19" fmla="*/ 520 h 779"/>
                  <a:gd name="T20" fmla="*/ 687 w 772"/>
                  <a:gd name="T21" fmla="*/ 544 h 779"/>
                  <a:gd name="T22" fmla="*/ 712 w 772"/>
                  <a:gd name="T23" fmla="*/ 563 h 779"/>
                  <a:gd name="T24" fmla="*/ 687 w 772"/>
                  <a:gd name="T25" fmla="*/ 596 h 779"/>
                  <a:gd name="T26" fmla="*/ 693 w 772"/>
                  <a:gd name="T27" fmla="*/ 679 h 779"/>
                  <a:gd name="T28" fmla="*/ 601 w 772"/>
                  <a:gd name="T29" fmla="*/ 683 h 779"/>
                  <a:gd name="T30" fmla="*/ 537 w 772"/>
                  <a:gd name="T31" fmla="*/ 679 h 779"/>
                  <a:gd name="T32" fmla="*/ 497 w 772"/>
                  <a:gd name="T33" fmla="*/ 779 h 779"/>
                  <a:gd name="T34" fmla="*/ 114 w 772"/>
                  <a:gd name="T35"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2" h="779">
                    <a:moveTo>
                      <a:pt x="114" y="779"/>
                    </a:moveTo>
                    <a:cubicBezTo>
                      <a:pt x="114" y="779"/>
                      <a:pt x="178" y="680"/>
                      <a:pt x="178" y="609"/>
                    </a:cubicBezTo>
                    <a:cubicBezTo>
                      <a:pt x="178" y="538"/>
                      <a:pt x="0" y="329"/>
                      <a:pt x="111" y="142"/>
                    </a:cubicBezTo>
                    <a:cubicBezTo>
                      <a:pt x="156" y="66"/>
                      <a:pt x="273" y="0"/>
                      <a:pt x="370" y="0"/>
                    </a:cubicBezTo>
                    <a:cubicBezTo>
                      <a:pt x="467" y="0"/>
                      <a:pt x="595" y="16"/>
                      <a:pt x="642" y="89"/>
                    </a:cubicBezTo>
                    <a:cubicBezTo>
                      <a:pt x="678" y="163"/>
                      <a:pt x="698" y="233"/>
                      <a:pt x="698" y="258"/>
                    </a:cubicBezTo>
                    <a:cubicBezTo>
                      <a:pt x="693" y="280"/>
                      <a:pt x="682" y="293"/>
                      <a:pt x="683" y="309"/>
                    </a:cubicBezTo>
                    <a:cubicBezTo>
                      <a:pt x="684" y="325"/>
                      <a:pt x="772" y="421"/>
                      <a:pt x="769" y="437"/>
                    </a:cubicBezTo>
                    <a:cubicBezTo>
                      <a:pt x="766" y="453"/>
                      <a:pt x="719" y="467"/>
                      <a:pt x="713" y="479"/>
                    </a:cubicBezTo>
                    <a:cubicBezTo>
                      <a:pt x="707" y="491"/>
                      <a:pt x="725" y="515"/>
                      <a:pt x="719" y="520"/>
                    </a:cubicBezTo>
                    <a:cubicBezTo>
                      <a:pt x="713" y="525"/>
                      <a:pt x="687" y="544"/>
                      <a:pt x="687" y="544"/>
                    </a:cubicBezTo>
                    <a:cubicBezTo>
                      <a:pt x="687" y="544"/>
                      <a:pt x="711" y="555"/>
                      <a:pt x="712" y="563"/>
                    </a:cubicBezTo>
                    <a:cubicBezTo>
                      <a:pt x="713" y="571"/>
                      <a:pt x="684" y="592"/>
                      <a:pt x="687" y="596"/>
                    </a:cubicBezTo>
                    <a:cubicBezTo>
                      <a:pt x="690" y="600"/>
                      <a:pt x="724" y="648"/>
                      <a:pt x="693" y="679"/>
                    </a:cubicBezTo>
                    <a:cubicBezTo>
                      <a:pt x="663" y="709"/>
                      <a:pt x="601" y="683"/>
                      <a:pt x="601" y="683"/>
                    </a:cubicBezTo>
                    <a:cubicBezTo>
                      <a:pt x="601" y="683"/>
                      <a:pt x="560" y="669"/>
                      <a:pt x="537" y="679"/>
                    </a:cubicBezTo>
                    <a:cubicBezTo>
                      <a:pt x="515" y="690"/>
                      <a:pt x="497" y="779"/>
                      <a:pt x="497" y="779"/>
                    </a:cubicBezTo>
                    <a:lnTo>
                      <a:pt x="114" y="779"/>
                    </a:lnTo>
                    <a:close/>
                  </a:path>
                </a:pathLst>
              </a:custGeom>
              <a:solidFill>
                <a:schemeClr val="bg2">
                  <a:lumMod val="50000"/>
                </a:schemeClr>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400" dirty="0"/>
              </a:p>
            </p:txBody>
          </p:sp>
          <p:sp>
            <p:nvSpPr>
              <p:cNvPr id="40" name="Freeform 39"/>
              <p:cNvSpPr>
                <a:spLocks noChangeAspect="1" noEditPoints="1"/>
              </p:cNvSpPr>
              <p:nvPr/>
            </p:nvSpPr>
            <p:spPr bwMode="auto">
              <a:xfrm>
                <a:off x="9583201" y="5090105"/>
                <a:ext cx="261083" cy="274769"/>
              </a:xfrm>
              <a:custGeom>
                <a:avLst/>
                <a:gdLst>
                  <a:gd name="T0" fmla="*/ 220 w 263"/>
                  <a:gd name="T1" fmla="*/ 76 h 263"/>
                  <a:gd name="T2" fmla="*/ 249 w 263"/>
                  <a:gd name="T3" fmla="*/ 63 h 263"/>
                  <a:gd name="T4" fmla="*/ 263 w 263"/>
                  <a:gd name="T5" fmla="*/ 96 h 263"/>
                  <a:gd name="T6" fmla="*/ 233 w 263"/>
                  <a:gd name="T7" fmla="*/ 108 h 263"/>
                  <a:gd name="T8" fmla="*/ 234 w 263"/>
                  <a:gd name="T9" fmla="*/ 155 h 263"/>
                  <a:gd name="T10" fmla="*/ 263 w 263"/>
                  <a:gd name="T11" fmla="*/ 167 h 263"/>
                  <a:gd name="T12" fmla="*/ 249 w 263"/>
                  <a:gd name="T13" fmla="*/ 200 h 263"/>
                  <a:gd name="T14" fmla="*/ 220 w 263"/>
                  <a:gd name="T15" fmla="*/ 188 h 263"/>
                  <a:gd name="T16" fmla="*/ 187 w 263"/>
                  <a:gd name="T17" fmla="*/ 220 h 263"/>
                  <a:gd name="T18" fmla="*/ 199 w 263"/>
                  <a:gd name="T19" fmla="*/ 249 h 263"/>
                  <a:gd name="T20" fmla="*/ 166 w 263"/>
                  <a:gd name="T21" fmla="*/ 263 h 263"/>
                  <a:gd name="T22" fmla="*/ 154 w 263"/>
                  <a:gd name="T23" fmla="*/ 234 h 263"/>
                  <a:gd name="T24" fmla="*/ 108 w 263"/>
                  <a:gd name="T25" fmla="*/ 234 h 263"/>
                  <a:gd name="T26" fmla="*/ 96 w 263"/>
                  <a:gd name="T27" fmla="*/ 263 h 263"/>
                  <a:gd name="T28" fmla="*/ 63 w 263"/>
                  <a:gd name="T29" fmla="*/ 249 h 263"/>
                  <a:gd name="T30" fmla="*/ 75 w 263"/>
                  <a:gd name="T31" fmla="*/ 220 h 263"/>
                  <a:gd name="T32" fmla="*/ 43 w 263"/>
                  <a:gd name="T33" fmla="*/ 188 h 263"/>
                  <a:gd name="T34" fmla="*/ 13 w 263"/>
                  <a:gd name="T35" fmla="*/ 200 h 263"/>
                  <a:gd name="T36" fmla="*/ 0 w 263"/>
                  <a:gd name="T37" fmla="*/ 167 h 263"/>
                  <a:gd name="T38" fmla="*/ 29 w 263"/>
                  <a:gd name="T39" fmla="*/ 155 h 263"/>
                  <a:gd name="T40" fmla="*/ 29 w 263"/>
                  <a:gd name="T41" fmla="*/ 108 h 263"/>
                  <a:gd name="T42" fmla="*/ 0 w 263"/>
                  <a:gd name="T43" fmla="*/ 96 h 263"/>
                  <a:gd name="T44" fmla="*/ 13 w 263"/>
                  <a:gd name="T45" fmla="*/ 63 h 263"/>
                  <a:gd name="T46" fmla="*/ 43 w 263"/>
                  <a:gd name="T47" fmla="*/ 76 h 263"/>
                  <a:gd name="T48" fmla="*/ 75 w 263"/>
                  <a:gd name="T49" fmla="*/ 43 h 263"/>
                  <a:gd name="T50" fmla="*/ 63 w 263"/>
                  <a:gd name="T51" fmla="*/ 14 h 263"/>
                  <a:gd name="T52" fmla="*/ 96 w 263"/>
                  <a:gd name="T53" fmla="*/ 0 h 263"/>
                  <a:gd name="T54" fmla="*/ 108 w 263"/>
                  <a:gd name="T55" fmla="*/ 29 h 263"/>
                  <a:gd name="T56" fmla="*/ 154 w 263"/>
                  <a:gd name="T57" fmla="*/ 29 h 263"/>
                  <a:gd name="T58" fmla="*/ 166 w 263"/>
                  <a:gd name="T59" fmla="*/ 0 h 263"/>
                  <a:gd name="T60" fmla="*/ 199 w 263"/>
                  <a:gd name="T61" fmla="*/ 14 h 263"/>
                  <a:gd name="T62" fmla="*/ 187 w 263"/>
                  <a:gd name="T63" fmla="*/ 43 h 263"/>
                  <a:gd name="T64" fmla="*/ 220 w 263"/>
                  <a:gd name="T65" fmla="*/ 76 h 263"/>
                  <a:gd name="T66" fmla="*/ 74 w 263"/>
                  <a:gd name="T67" fmla="*/ 108 h 263"/>
                  <a:gd name="T68" fmla="*/ 107 w 263"/>
                  <a:gd name="T69" fmla="*/ 189 h 263"/>
                  <a:gd name="T70" fmla="*/ 189 w 263"/>
                  <a:gd name="T71" fmla="*/ 155 h 263"/>
                  <a:gd name="T72" fmla="*/ 155 w 263"/>
                  <a:gd name="T73" fmla="*/ 74 h 263"/>
                  <a:gd name="T74" fmla="*/ 74 w 263"/>
                  <a:gd name="T75" fmla="*/ 108 h 263"/>
                  <a:gd name="T76" fmla="*/ 148 w 263"/>
                  <a:gd name="T77" fmla="*/ 148 h 263"/>
                  <a:gd name="T78" fmla="*/ 115 w 263"/>
                  <a:gd name="T79" fmla="*/ 148 h 263"/>
                  <a:gd name="T80" fmla="*/ 115 w 263"/>
                  <a:gd name="T81" fmla="*/ 115 h 263"/>
                  <a:gd name="T82" fmla="*/ 148 w 263"/>
                  <a:gd name="T83" fmla="*/ 115 h 263"/>
                  <a:gd name="T84" fmla="*/ 148 w 263"/>
                  <a:gd name="T85" fmla="*/ 14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3" h="263">
                    <a:moveTo>
                      <a:pt x="220" y="76"/>
                    </a:moveTo>
                    <a:cubicBezTo>
                      <a:pt x="249" y="63"/>
                      <a:pt x="249" y="63"/>
                      <a:pt x="249" y="63"/>
                    </a:cubicBezTo>
                    <a:cubicBezTo>
                      <a:pt x="263" y="96"/>
                      <a:pt x="263" y="96"/>
                      <a:pt x="263" y="96"/>
                    </a:cubicBezTo>
                    <a:cubicBezTo>
                      <a:pt x="233" y="108"/>
                      <a:pt x="233" y="108"/>
                      <a:pt x="233" y="108"/>
                    </a:cubicBezTo>
                    <a:cubicBezTo>
                      <a:pt x="237" y="123"/>
                      <a:pt x="237" y="139"/>
                      <a:pt x="234" y="155"/>
                    </a:cubicBezTo>
                    <a:cubicBezTo>
                      <a:pt x="263" y="167"/>
                      <a:pt x="263" y="167"/>
                      <a:pt x="263" y="167"/>
                    </a:cubicBezTo>
                    <a:cubicBezTo>
                      <a:pt x="249" y="200"/>
                      <a:pt x="249" y="200"/>
                      <a:pt x="249" y="200"/>
                    </a:cubicBezTo>
                    <a:cubicBezTo>
                      <a:pt x="220" y="188"/>
                      <a:pt x="220" y="188"/>
                      <a:pt x="220" y="188"/>
                    </a:cubicBezTo>
                    <a:cubicBezTo>
                      <a:pt x="211" y="201"/>
                      <a:pt x="200" y="212"/>
                      <a:pt x="187" y="220"/>
                    </a:cubicBezTo>
                    <a:cubicBezTo>
                      <a:pt x="199" y="249"/>
                      <a:pt x="199" y="249"/>
                      <a:pt x="199" y="249"/>
                    </a:cubicBezTo>
                    <a:cubicBezTo>
                      <a:pt x="166" y="263"/>
                      <a:pt x="166" y="263"/>
                      <a:pt x="166" y="263"/>
                    </a:cubicBezTo>
                    <a:cubicBezTo>
                      <a:pt x="154" y="234"/>
                      <a:pt x="154" y="234"/>
                      <a:pt x="154" y="234"/>
                    </a:cubicBezTo>
                    <a:cubicBezTo>
                      <a:pt x="139" y="237"/>
                      <a:pt x="124" y="237"/>
                      <a:pt x="108" y="234"/>
                    </a:cubicBezTo>
                    <a:cubicBezTo>
                      <a:pt x="96" y="263"/>
                      <a:pt x="96" y="263"/>
                      <a:pt x="96" y="263"/>
                    </a:cubicBezTo>
                    <a:cubicBezTo>
                      <a:pt x="63" y="249"/>
                      <a:pt x="63" y="249"/>
                      <a:pt x="63" y="249"/>
                    </a:cubicBezTo>
                    <a:cubicBezTo>
                      <a:pt x="75" y="220"/>
                      <a:pt x="75" y="220"/>
                      <a:pt x="75" y="220"/>
                    </a:cubicBezTo>
                    <a:cubicBezTo>
                      <a:pt x="62" y="212"/>
                      <a:pt x="51" y="200"/>
                      <a:pt x="43" y="188"/>
                    </a:cubicBezTo>
                    <a:cubicBezTo>
                      <a:pt x="13" y="200"/>
                      <a:pt x="13" y="200"/>
                      <a:pt x="13" y="200"/>
                    </a:cubicBezTo>
                    <a:cubicBezTo>
                      <a:pt x="0" y="167"/>
                      <a:pt x="0" y="167"/>
                      <a:pt x="0" y="167"/>
                    </a:cubicBezTo>
                    <a:cubicBezTo>
                      <a:pt x="29" y="155"/>
                      <a:pt x="29" y="155"/>
                      <a:pt x="29" y="155"/>
                    </a:cubicBezTo>
                    <a:cubicBezTo>
                      <a:pt x="26" y="140"/>
                      <a:pt x="25" y="124"/>
                      <a:pt x="29" y="108"/>
                    </a:cubicBezTo>
                    <a:cubicBezTo>
                      <a:pt x="0" y="96"/>
                      <a:pt x="0" y="96"/>
                      <a:pt x="0" y="96"/>
                    </a:cubicBezTo>
                    <a:cubicBezTo>
                      <a:pt x="13" y="63"/>
                      <a:pt x="13" y="63"/>
                      <a:pt x="13" y="63"/>
                    </a:cubicBezTo>
                    <a:cubicBezTo>
                      <a:pt x="43" y="76"/>
                      <a:pt x="43" y="76"/>
                      <a:pt x="43" y="76"/>
                    </a:cubicBezTo>
                    <a:cubicBezTo>
                      <a:pt x="51" y="62"/>
                      <a:pt x="62" y="51"/>
                      <a:pt x="75" y="43"/>
                    </a:cubicBezTo>
                    <a:cubicBezTo>
                      <a:pt x="63" y="14"/>
                      <a:pt x="63" y="14"/>
                      <a:pt x="63" y="14"/>
                    </a:cubicBezTo>
                    <a:cubicBezTo>
                      <a:pt x="96" y="0"/>
                      <a:pt x="96" y="0"/>
                      <a:pt x="96" y="0"/>
                    </a:cubicBezTo>
                    <a:cubicBezTo>
                      <a:pt x="108" y="29"/>
                      <a:pt x="108" y="29"/>
                      <a:pt x="108" y="29"/>
                    </a:cubicBezTo>
                    <a:cubicBezTo>
                      <a:pt x="123" y="26"/>
                      <a:pt x="139" y="26"/>
                      <a:pt x="154" y="29"/>
                    </a:cubicBezTo>
                    <a:cubicBezTo>
                      <a:pt x="166" y="0"/>
                      <a:pt x="166" y="0"/>
                      <a:pt x="166" y="0"/>
                    </a:cubicBezTo>
                    <a:cubicBezTo>
                      <a:pt x="199" y="14"/>
                      <a:pt x="199" y="14"/>
                      <a:pt x="199" y="14"/>
                    </a:cubicBezTo>
                    <a:cubicBezTo>
                      <a:pt x="187" y="43"/>
                      <a:pt x="187" y="43"/>
                      <a:pt x="187" y="43"/>
                    </a:cubicBezTo>
                    <a:cubicBezTo>
                      <a:pt x="201" y="51"/>
                      <a:pt x="212" y="63"/>
                      <a:pt x="220" y="76"/>
                    </a:cubicBezTo>
                    <a:close/>
                    <a:moveTo>
                      <a:pt x="74" y="108"/>
                    </a:moveTo>
                    <a:cubicBezTo>
                      <a:pt x="61" y="139"/>
                      <a:pt x="76" y="176"/>
                      <a:pt x="107" y="189"/>
                    </a:cubicBezTo>
                    <a:cubicBezTo>
                      <a:pt x="139" y="202"/>
                      <a:pt x="176" y="187"/>
                      <a:pt x="189" y="155"/>
                    </a:cubicBezTo>
                    <a:cubicBezTo>
                      <a:pt x="202" y="124"/>
                      <a:pt x="187" y="87"/>
                      <a:pt x="155" y="74"/>
                    </a:cubicBezTo>
                    <a:cubicBezTo>
                      <a:pt x="123" y="61"/>
                      <a:pt x="87" y="76"/>
                      <a:pt x="74" y="108"/>
                    </a:cubicBezTo>
                    <a:close/>
                    <a:moveTo>
                      <a:pt x="148" y="148"/>
                    </a:moveTo>
                    <a:cubicBezTo>
                      <a:pt x="139" y="157"/>
                      <a:pt x="124" y="157"/>
                      <a:pt x="115" y="148"/>
                    </a:cubicBezTo>
                    <a:cubicBezTo>
                      <a:pt x="105" y="139"/>
                      <a:pt x="105" y="124"/>
                      <a:pt x="115" y="115"/>
                    </a:cubicBezTo>
                    <a:cubicBezTo>
                      <a:pt x="124" y="106"/>
                      <a:pt x="139" y="106"/>
                      <a:pt x="148" y="115"/>
                    </a:cubicBezTo>
                    <a:cubicBezTo>
                      <a:pt x="157" y="124"/>
                      <a:pt x="157" y="139"/>
                      <a:pt x="148" y="148"/>
                    </a:cubicBezTo>
                    <a:close/>
                  </a:path>
                </a:pathLst>
              </a:custGeom>
              <a:solidFill>
                <a:srgbClr val="015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067" dirty="0">
                  <a:solidFill>
                    <a:srgbClr val="7F7F7F"/>
                  </a:solidFill>
                </a:endParaRPr>
              </a:p>
            </p:txBody>
          </p:sp>
          <p:sp>
            <p:nvSpPr>
              <p:cNvPr id="47" name="TextBox 46"/>
              <p:cNvSpPr txBox="1"/>
              <p:nvPr/>
            </p:nvSpPr>
            <p:spPr>
              <a:xfrm>
                <a:off x="9763056" y="5308000"/>
                <a:ext cx="629018" cy="284742"/>
              </a:xfrm>
              <a:prstGeom prst="rect">
                <a:avLst/>
              </a:prstGeom>
              <a:noFill/>
            </p:spPr>
            <p:txBody>
              <a:bodyPr wrap="none" rtlCol="0">
                <a:spAutoFit/>
              </a:bodyPr>
              <a:lstStyle/>
              <a:p>
                <a:r>
                  <a:rPr lang="en-US" sz="1867" dirty="0"/>
                  <a:t>VPHA</a:t>
                </a:r>
              </a:p>
            </p:txBody>
          </p:sp>
        </p:grpSp>
        <p:grpSp>
          <p:nvGrpSpPr>
            <p:cNvPr id="147" name="Group 146"/>
            <p:cNvGrpSpPr/>
            <p:nvPr/>
          </p:nvGrpSpPr>
          <p:grpSpPr>
            <a:xfrm>
              <a:off x="7638967" y="4970936"/>
              <a:ext cx="1142592" cy="1030590"/>
              <a:chOff x="7907283" y="5135664"/>
              <a:chExt cx="1142592" cy="1030590"/>
            </a:xfrm>
          </p:grpSpPr>
          <p:sp>
            <p:nvSpPr>
              <p:cNvPr id="31" name="Freeform 5"/>
              <p:cNvSpPr>
                <a:spLocks noChangeAspect="1"/>
              </p:cNvSpPr>
              <p:nvPr/>
            </p:nvSpPr>
            <p:spPr bwMode="auto">
              <a:xfrm flipH="1">
                <a:off x="8729206" y="5189690"/>
                <a:ext cx="320669" cy="286683"/>
              </a:xfrm>
              <a:custGeom>
                <a:avLst/>
                <a:gdLst>
                  <a:gd name="T0" fmla="*/ 658 w 817"/>
                  <a:gd name="T1" fmla="*/ 311 h 698"/>
                  <a:gd name="T2" fmla="*/ 730 w 817"/>
                  <a:gd name="T3" fmla="*/ 270 h 698"/>
                  <a:gd name="T4" fmla="*/ 711 w 817"/>
                  <a:gd name="T5" fmla="*/ 251 h 698"/>
                  <a:gd name="T6" fmla="*/ 654 w 817"/>
                  <a:gd name="T7" fmla="*/ 283 h 698"/>
                  <a:gd name="T8" fmla="*/ 547 w 817"/>
                  <a:gd name="T9" fmla="*/ 217 h 698"/>
                  <a:gd name="T10" fmla="*/ 576 w 817"/>
                  <a:gd name="T11" fmla="*/ 157 h 698"/>
                  <a:gd name="T12" fmla="*/ 556 w 817"/>
                  <a:gd name="T13" fmla="*/ 139 h 698"/>
                  <a:gd name="T14" fmla="*/ 520 w 817"/>
                  <a:gd name="T15" fmla="*/ 215 h 698"/>
                  <a:gd name="T16" fmla="*/ 430 w 817"/>
                  <a:gd name="T17" fmla="*/ 122 h 698"/>
                  <a:gd name="T18" fmla="*/ 415 w 817"/>
                  <a:gd name="T19" fmla="*/ 100 h 698"/>
                  <a:gd name="T20" fmla="*/ 404 w 817"/>
                  <a:gd name="T21" fmla="*/ 129 h 698"/>
                  <a:gd name="T22" fmla="*/ 273 w 817"/>
                  <a:gd name="T23" fmla="*/ 141 h 698"/>
                  <a:gd name="T24" fmla="*/ 245 w 817"/>
                  <a:gd name="T25" fmla="*/ 134 h 698"/>
                  <a:gd name="T26" fmla="*/ 277 w 817"/>
                  <a:gd name="T27" fmla="*/ 176 h 698"/>
                  <a:gd name="T28" fmla="*/ 233 w 817"/>
                  <a:gd name="T29" fmla="*/ 258 h 698"/>
                  <a:gd name="T30" fmla="*/ 165 w 817"/>
                  <a:gd name="T31" fmla="*/ 207 h 698"/>
                  <a:gd name="T32" fmla="*/ 156 w 817"/>
                  <a:gd name="T33" fmla="*/ 232 h 698"/>
                  <a:gd name="T34" fmla="*/ 205 w 817"/>
                  <a:gd name="T35" fmla="*/ 267 h 698"/>
                  <a:gd name="T36" fmla="*/ 175 w 817"/>
                  <a:gd name="T37" fmla="*/ 273 h 698"/>
                  <a:gd name="T38" fmla="*/ 88 w 817"/>
                  <a:gd name="T39" fmla="*/ 329 h 698"/>
                  <a:gd name="T40" fmla="*/ 180 w 817"/>
                  <a:gd name="T41" fmla="*/ 300 h 698"/>
                  <a:gd name="T42" fmla="*/ 310 w 817"/>
                  <a:gd name="T43" fmla="*/ 188 h 698"/>
                  <a:gd name="T44" fmla="*/ 448 w 817"/>
                  <a:gd name="T45" fmla="*/ 214 h 698"/>
                  <a:gd name="T46" fmla="*/ 372 w 817"/>
                  <a:gd name="T47" fmla="*/ 285 h 698"/>
                  <a:gd name="T48" fmla="*/ 335 w 817"/>
                  <a:gd name="T49" fmla="*/ 314 h 698"/>
                  <a:gd name="T50" fmla="*/ 413 w 817"/>
                  <a:gd name="T51" fmla="*/ 309 h 698"/>
                  <a:gd name="T52" fmla="*/ 456 w 817"/>
                  <a:gd name="T53" fmla="*/ 384 h 698"/>
                  <a:gd name="T54" fmla="*/ 476 w 817"/>
                  <a:gd name="T55" fmla="*/ 366 h 698"/>
                  <a:gd name="T56" fmla="*/ 544 w 817"/>
                  <a:gd name="T57" fmla="*/ 244 h 698"/>
                  <a:gd name="T58" fmla="*/ 635 w 817"/>
                  <a:gd name="T59" fmla="*/ 346 h 698"/>
                  <a:gd name="T60" fmla="*/ 555 w 817"/>
                  <a:gd name="T61" fmla="*/ 351 h 698"/>
                  <a:gd name="T62" fmla="*/ 564 w 817"/>
                  <a:gd name="T63" fmla="*/ 376 h 698"/>
                  <a:gd name="T64" fmla="*/ 632 w 817"/>
                  <a:gd name="T65" fmla="*/ 371 h 698"/>
                  <a:gd name="T66" fmla="*/ 586 w 817"/>
                  <a:gd name="T67" fmla="*/ 433 h 698"/>
                  <a:gd name="T68" fmla="*/ 524 w 817"/>
                  <a:gd name="T69" fmla="*/ 685 h 698"/>
                  <a:gd name="T70" fmla="*/ 477 w 817"/>
                  <a:gd name="T71" fmla="*/ 698 h 698"/>
                  <a:gd name="T72" fmla="*/ 477 w 817"/>
                  <a:gd name="T73" fmla="*/ 562 h 698"/>
                  <a:gd name="T74" fmla="*/ 350 w 817"/>
                  <a:gd name="T75" fmla="*/ 410 h 698"/>
                  <a:gd name="T76" fmla="*/ 214 w 817"/>
                  <a:gd name="T77" fmla="*/ 412 h 698"/>
                  <a:gd name="T78" fmla="*/ 1 w 817"/>
                  <a:gd name="T79" fmla="*/ 294 h 698"/>
                  <a:gd name="T80" fmla="*/ 84 w 817"/>
                  <a:gd name="T81" fmla="*/ 165 h 698"/>
                  <a:gd name="T82" fmla="*/ 222 w 817"/>
                  <a:gd name="T83" fmla="*/ 67 h 698"/>
                  <a:gd name="T84" fmla="*/ 391 w 817"/>
                  <a:gd name="T85" fmla="*/ 28 h 698"/>
                  <a:gd name="T86" fmla="*/ 554 w 817"/>
                  <a:gd name="T87" fmla="*/ 43 h 698"/>
                  <a:gd name="T88" fmla="*/ 720 w 817"/>
                  <a:gd name="T89" fmla="*/ 130 h 698"/>
                  <a:gd name="T90" fmla="*/ 785 w 817"/>
                  <a:gd name="T91" fmla="*/ 282 h 698"/>
                  <a:gd name="T92" fmla="*/ 771 w 817"/>
                  <a:gd name="T93" fmla="*/ 452 h 698"/>
                  <a:gd name="T94" fmla="*/ 600 w 817"/>
                  <a:gd name="T95" fmla="*/ 697 h 698"/>
                  <a:gd name="T96" fmla="*/ 551 w 817"/>
                  <a:gd name="T97" fmla="*/ 693 h 698"/>
                  <a:gd name="T98" fmla="*/ 597 w 817"/>
                  <a:gd name="T99" fmla="*/ 458 h 698"/>
                  <a:gd name="T100" fmla="*/ 631 w 817"/>
                  <a:gd name="T101" fmla="*/ 441 h 698"/>
                  <a:gd name="T102" fmla="*/ 679 w 817"/>
                  <a:gd name="T103" fmla="*/ 483 h 698"/>
                  <a:gd name="T104" fmla="*/ 702 w 817"/>
                  <a:gd name="T105" fmla="*/ 469 h 698"/>
                  <a:gd name="T106" fmla="*/ 644 w 817"/>
                  <a:gd name="T107" fmla="*/ 416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7" h="698">
                    <a:moveTo>
                      <a:pt x="644" y="416"/>
                    </a:moveTo>
                    <a:cubicBezTo>
                      <a:pt x="664" y="383"/>
                      <a:pt x="666" y="348"/>
                      <a:pt x="658" y="311"/>
                    </a:cubicBezTo>
                    <a:cubicBezTo>
                      <a:pt x="682" y="305"/>
                      <a:pt x="703" y="295"/>
                      <a:pt x="721" y="279"/>
                    </a:cubicBezTo>
                    <a:cubicBezTo>
                      <a:pt x="724" y="276"/>
                      <a:pt x="727" y="273"/>
                      <a:pt x="730" y="270"/>
                    </a:cubicBezTo>
                    <a:cubicBezTo>
                      <a:pt x="735" y="264"/>
                      <a:pt x="735" y="257"/>
                      <a:pt x="729" y="251"/>
                    </a:cubicBezTo>
                    <a:cubicBezTo>
                      <a:pt x="723" y="246"/>
                      <a:pt x="717" y="246"/>
                      <a:pt x="711" y="251"/>
                    </a:cubicBezTo>
                    <a:cubicBezTo>
                      <a:pt x="705" y="256"/>
                      <a:pt x="701" y="262"/>
                      <a:pt x="695" y="265"/>
                    </a:cubicBezTo>
                    <a:cubicBezTo>
                      <a:pt x="682" y="272"/>
                      <a:pt x="668" y="278"/>
                      <a:pt x="654" y="283"/>
                    </a:cubicBezTo>
                    <a:cubicBezTo>
                      <a:pt x="651" y="284"/>
                      <a:pt x="646" y="283"/>
                      <a:pt x="645" y="281"/>
                    </a:cubicBezTo>
                    <a:cubicBezTo>
                      <a:pt x="623" y="244"/>
                      <a:pt x="590" y="223"/>
                      <a:pt x="547" y="217"/>
                    </a:cubicBezTo>
                    <a:cubicBezTo>
                      <a:pt x="550" y="196"/>
                      <a:pt x="558" y="178"/>
                      <a:pt x="571" y="162"/>
                    </a:cubicBezTo>
                    <a:cubicBezTo>
                      <a:pt x="573" y="160"/>
                      <a:pt x="575" y="159"/>
                      <a:pt x="576" y="157"/>
                    </a:cubicBezTo>
                    <a:cubicBezTo>
                      <a:pt x="581" y="151"/>
                      <a:pt x="582" y="144"/>
                      <a:pt x="576" y="138"/>
                    </a:cubicBezTo>
                    <a:cubicBezTo>
                      <a:pt x="570" y="132"/>
                      <a:pt x="562" y="132"/>
                      <a:pt x="556" y="139"/>
                    </a:cubicBezTo>
                    <a:cubicBezTo>
                      <a:pt x="537" y="159"/>
                      <a:pt x="525" y="182"/>
                      <a:pt x="521" y="209"/>
                    </a:cubicBezTo>
                    <a:cubicBezTo>
                      <a:pt x="521" y="211"/>
                      <a:pt x="520" y="212"/>
                      <a:pt x="520" y="215"/>
                    </a:cubicBezTo>
                    <a:cubicBezTo>
                      <a:pt x="502" y="213"/>
                      <a:pt x="487" y="207"/>
                      <a:pt x="474" y="197"/>
                    </a:cubicBezTo>
                    <a:cubicBezTo>
                      <a:pt x="448" y="179"/>
                      <a:pt x="433" y="154"/>
                      <a:pt x="430" y="122"/>
                    </a:cubicBezTo>
                    <a:cubicBezTo>
                      <a:pt x="430" y="118"/>
                      <a:pt x="430" y="115"/>
                      <a:pt x="429" y="111"/>
                    </a:cubicBezTo>
                    <a:cubicBezTo>
                      <a:pt x="428" y="103"/>
                      <a:pt x="423" y="100"/>
                      <a:pt x="415" y="100"/>
                    </a:cubicBezTo>
                    <a:cubicBezTo>
                      <a:pt x="408" y="100"/>
                      <a:pt x="403" y="105"/>
                      <a:pt x="403" y="112"/>
                    </a:cubicBezTo>
                    <a:cubicBezTo>
                      <a:pt x="402" y="118"/>
                      <a:pt x="403" y="124"/>
                      <a:pt x="404" y="129"/>
                    </a:cubicBezTo>
                    <a:cubicBezTo>
                      <a:pt x="405" y="136"/>
                      <a:pt x="403" y="141"/>
                      <a:pt x="398" y="145"/>
                    </a:cubicBezTo>
                    <a:cubicBezTo>
                      <a:pt x="360" y="172"/>
                      <a:pt x="309" y="170"/>
                      <a:pt x="273" y="141"/>
                    </a:cubicBezTo>
                    <a:cubicBezTo>
                      <a:pt x="270" y="138"/>
                      <a:pt x="267" y="136"/>
                      <a:pt x="264" y="133"/>
                    </a:cubicBezTo>
                    <a:cubicBezTo>
                      <a:pt x="257" y="128"/>
                      <a:pt x="251" y="129"/>
                      <a:pt x="245" y="134"/>
                    </a:cubicBezTo>
                    <a:cubicBezTo>
                      <a:pt x="240" y="140"/>
                      <a:pt x="240" y="148"/>
                      <a:pt x="246" y="153"/>
                    </a:cubicBezTo>
                    <a:cubicBezTo>
                      <a:pt x="256" y="161"/>
                      <a:pt x="266" y="169"/>
                      <a:pt x="277" y="176"/>
                    </a:cubicBezTo>
                    <a:cubicBezTo>
                      <a:pt x="281" y="179"/>
                      <a:pt x="283" y="181"/>
                      <a:pt x="282" y="186"/>
                    </a:cubicBezTo>
                    <a:cubicBezTo>
                      <a:pt x="278" y="215"/>
                      <a:pt x="260" y="242"/>
                      <a:pt x="233" y="258"/>
                    </a:cubicBezTo>
                    <a:cubicBezTo>
                      <a:pt x="227" y="251"/>
                      <a:pt x="221" y="244"/>
                      <a:pt x="214" y="237"/>
                    </a:cubicBezTo>
                    <a:cubicBezTo>
                      <a:pt x="201" y="223"/>
                      <a:pt x="184" y="213"/>
                      <a:pt x="165" y="207"/>
                    </a:cubicBezTo>
                    <a:cubicBezTo>
                      <a:pt x="157" y="204"/>
                      <a:pt x="149" y="207"/>
                      <a:pt x="147" y="214"/>
                    </a:cubicBezTo>
                    <a:cubicBezTo>
                      <a:pt x="144" y="222"/>
                      <a:pt x="147" y="229"/>
                      <a:pt x="156" y="232"/>
                    </a:cubicBezTo>
                    <a:cubicBezTo>
                      <a:pt x="174" y="239"/>
                      <a:pt x="189" y="248"/>
                      <a:pt x="202" y="263"/>
                    </a:cubicBezTo>
                    <a:cubicBezTo>
                      <a:pt x="203" y="264"/>
                      <a:pt x="204" y="266"/>
                      <a:pt x="205" y="267"/>
                    </a:cubicBezTo>
                    <a:cubicBezTo>
                      <a:pt x="205" y="267"/>
                      <a:pt x="205" y="268"/>
                      <a:pt x="206" y="271"/>
                    </a:cubicBezTo>
                    <a:cubicBezTo>
                      <a:pt x="195" y="272"/>
                      <a:pt x="185" y="273"/>
                      <a:pt x="175" y="273"/>
                    </a:cubicBezTo>
                    <a:cubicBezTo>
                      <a:pt x="143" y="275"/>
                      <a:pt x="115" y="286"/>
                      <a:pt x="91" y="307"/>
                    </a:cubicBezTo>
                    <a:cubicBezTo>
                      <a:pt x="83" y="314"/>
                      <a:pt x="82" y="322"/>
                      <a:pt x="88" y="329"/>
                    </a:cubicBezTo>
                    <a:cubicBezTo>
                      <a:pt x="93" y="335"/>
                      <a:pt x="101" y="335"/>
                      <a:pt x="109" y="328"/>
                    </a:cubicBezTo>
                    <a:cubicBezTo>
                      <a:pt x="129" y="310"/>
                      <a:pt x="153" y="301"/>
                      <a:pt x="180" y="300"/>
                    </a:cubicBezTo>
                    <a:cubicBezTo>
                      <a:pt x="246" y="299"/>
                      <a:pt x="295" y="257"/>
                      <a:pt x="309" y="192"/>
                    </a:cubicBezTo>
                    <a:cubicBezTo>
                      <a:pt x="309" y="191"/>
                      <a:pt x="309" y="190"/>
                      <a:pt x="310" y="188"/>
                    </a:cubicBezTo>
                    <a:cubicBezTo>
                      <a:pt x="347" y="195"/>
                      <a:pt x="381" y="189"/>
                      <a:pt x="412" y="168"/>
                    </a:cubicBezTo>
                    <a:cubicBezTo>
                      <a:pt x="424" y="184"/>
                      <a:pt x="436" y="200"/>
                      <a:pt x="448" y="214"/>
                    </a:cubicBezTo>
                    <a:cubicBezTo>
                      <a:pt x="439" y="236"/>
                      <a:pt x="429" y="258"/>
                      <a:pt x="420" y="280"/>
                    </a:cubicBezTo>
                    <a:cubicBezTo>
                      <a:pt x="406" y="282"/>
                      <a:pt x="389" y="282"/>
                      <a:pt x="372" y="285"/>
                    </a:cubicBezTo>
                    <a:cubicBezTo>
                      <a:pt x="362" y="287"/>
                      <a:pt x="352" y="291"/>
                      <a:pt x="343" y="296"/>
                    </a:cubicBezTo>
                    <a:cubicBezTo>
                      <a:pt x="334" y="299"/>
                      <a:pt x="331" y="308"/>
                      <a:pt x="335" y="314"/>
                    </a:cubicBezTo>
                    <a:cubicBezTo>
                      <a:pt x="340" y="322"/>
                      <a:pt x="346" y="324"/>
                      <a:pt x="354" y="320"/>
                    </a:cubicBezTo>
                    <a:cubicBezTo>
                      <a:pt x="373" y="311"/>
                      <a:pt x="392" y="307"/>
                      <a:pt x="413" y="309"/>
                    </a:cubicBezTo>
                    <a:cubicBezTo>
                      <a:pt x="420" y="309"/>
                      <a:pt x="423" y="312"/>
                      <a:pt x="425" y="319"/>
                    </a:cubicBezTo>
                    <a:cubicBezTo>
                      <a:pt x="428" y="344"/>
                      <a:pt x="439" y="365"/>
                      <a:pt x="456" y="384"/>
                    </a:cubicBezTo>
                    <a:cubicBezTo>
                      <a:pt x="463" y="392"/>
                      <a:pt x="470" y="393"/>
                      <a:pt x="477" y="387"/>
                    </a:cubicBezTo>
                    <a:cubicBezTo>
                      <a:pt x="484" y="382"/>
                      <a:pt x="483" y="374"/>
                      <a:pt x="476" y="366"/>
                    </a:cubicBezTo>
                    <a:cubicBezTo>
                      <a:pt x="441" y="325"/>
                      <a:pt x="440" y="267"/>
                      <a:pt x="475" y="230"/>
                    </a:cubicBezTo>
                    <a:cubicBezTo>
                      <a:pt x="497" y="241"/>
                      <a:pt x="520" y="242"/>
                      <a:pt x="544" y="244"/>
                    </a:cubicBezTo>
                    <a:cubicBezTo>
                      <a:pt x="591" y="248"/>
                      <a:pt x="630" y="289"/>
                      <a:pt x="635" y="335"/>
                    </a:cubicBezTo>
                    <a:cubicBezTo>
                      <a:pt x="635" y="338"/>
                      <a:pt x="635" y="342"/>
                      <a:pt x="635" y="346"/>
                    </a:cubicBezTo>
                    <a:cubicBezTo>
                      <a:pt x="613" y="341"/>
                      <a:pt x="591" y="340"/>
                      <a:pt x="569" y="346"/>
                    </a:cubicBezTo>
                    <a:cubicBezTo>
                      <a:pt x="564" y="348"/>
                      <a:pt x="560" y="349"/>
                      <a:pt x="555" y="351"/>
                    </a:cubicBezTo>
                    <a:cubicBezTo>
                      <a:pt x="547" y="354"/>
                      <a:pt x="543" y="360"/>
                      <a:pt x="546" y="368"/>
                    </a:cubicBezTo>
                    <a:cubicBezTo>
                      <a:pt x="549" y="376"/>
                      <a:pt x="556" y="378"/>
                      <a:pt x="564" y="376"/>
                    </a:cubicBezTo>
                    <a:cubicBezTo>
                      <a:pt x="573" y="374"/>
                      <a:pt x="583" y="370"/>
                      <a:pt x="592" y="370"/>
                    </a:cubicBezTo>
                    <a:cubicBezTo>
                      <a:pt x="605" y="369"/>
                      <a:pt x="618" y="371"/>
                      <a:pt x="632" y="371"/>
                    </a:cubicBezTo>
                    <a:cubicBezTo>
                      <a:pt x="629" y="391"/>
                      <a:pt x="620" y="405"/>
                      <a:pt x="608" y="416"/>
                    </a:cubicBezTo>
                    <a:cubicBezTo>
                      <a:pt x="602" y="422"/>
                      <a:pt x="594" y="428"/>
                      <a:pt x="586" y="433"/>
                    </a:cubicBezTo>
                    <a:cubicBezTo>
                      <a:pt x="542" y="458"/>
                      <a:pt x="525" y="498"/>
                      <a:pt x="524" y="547"/>
                    </a:cubicBezTo>
                    <a:cubicBezTo>
                      <a:pt x="524" y="593"/>
                      <a:pt x="524" y="639"/>
                      <a:pt x="524" y="685"/>
                    </a:cubicBezTo>
                    <a:cubicBezTo>
                      <a:pt x="524" y="689"/>
                      <a:pt x="524" y="693"/>
                      <a:pt x="524" y="698"/>
                    </a:cubicBezTo>
                    <a:cubicBezTo>
                      <a:pt x="508" y="698"/>
                      <a:pt x="493" y="698"/>
                      <a:pt x="477" y="698"/>
                    </a:cubicBezTo>
                    <a:cubicBezTo>
                      <a:pt x="477" y="694"/>
                      <a:pt x="477" y="690"/>
                      <a:pt x="477" y="686"/>
                    </a:cubicBezTo>
                    <a:cubicBezTo>
                      <a:pt x="477" y="645"/>
                      <a:pt x="477" y="603"/>
                      <a:pt x="477" y="562"/>
                    </a:cubicBezTo>
                    <a:cubicBezTo>
                      <a:pt x="475" y="505"/>
                      <a:pt x="450" y="463"/>
                      <a:pt x="397" y="439"/>
                    </a:cubicBezTo>
                    <a:cubicBezTo>
                      <a:pt x="380" y="431"/>
                      <a:pt x="366" y="419"/>
                      <a:pt x="350" y="410"/>
                    </a:cubicBezTo>
                    <a:cubicBezTo>
                      <a:pt x="335" y="415"/>
                      <a:pt x="320" y="422"/>
                      <a:pt x="303" y="426"/>
                    </a:cubicBezTo>
                    <a:cubicBezTo>
                      <a:pt x="272" y="433"/>
                      <a:pt x="242" y="428"/>
                      <a:pt x="214" y="412"/>
                    </a:cubicBezTo>
                    <a:cubicBezTo>
                      <a:pt x="208" y="408"/>
                      <a:pt x="204" y="408"/>
                      <a:pt x="197" y="412"/>
                    </a:cubicBezTo>
                    <a:cubicBezTo>
                      <a:pt x="108" y="460"/>
                      <a:pt x="0" y="396"/>
                      <a:pt x="1" y="294"/>
                    </a:cubicBezTo>
                    <a:cubicBezTo>
                      <a:pt x="2" y="242"/>
                      <a:pt x="27" y="204"/>
                      <a:pt x="73" y="179"/>
                    </a:cubicBezTo>
                    <a:cubicBezTo>
                      <a:pt x="79" y="175"/>
                      <a:pt x="82" y="172"/>
                      <a:pt x="84" y="165"/>
                    </a:cubicBezTo>
                    <a:cubicBezTo>
                      <a:pt x="100" y="109"/>
                      <a:pt x="152" y="72"/>
                      <a:pt x="210" y="72"/>
                    </a:cubicBezTo>
                    <a:cubicBezTo>
                      <a:pt x="214" y="72"/>
                      <a:pt x="219" y="70"/>
                      <a:pt x="222" y="67"/>
                    </a:cubicBezTo>
                    <a:cubicBezTo>
                      <a:pt x="262" y="18"/>
                      <a:pt x="322" y="3"/>
                      <a:pt x="380" y="29"/>
                    </a:cubicBezTo>
                    <a:cubicBezTo>
                      <a:pt x="383" y="30"/>
                      <a:pt x="388" y="30"/>
                      <a:pt x="391" y="28"/>
                    </a:cubicBezTo>
                    <a:cubicBezTo>
                      <a:pt x="443" y="0"/>
                      <a:pt x="493" y="4"/>
                      <a:pt x="540" y="40"/>
                    </a:cubicBezTo>
                    <a:cubicBezTo>
                      <a:pt x="543" y="43"/>
                      <a:pt x="549" y="43"/>
                      <a:pt x="554" y="43"/>
                    </a:cubicBezTo>
                    <a:cubicBezTo>
                      <a:pt x="605" y="36"/>
                      <a:pt x="647" y="52"/>
                      <a:pt x="678" y="93"/>
                    </a:cubicBezTo>
                    <a:cubicBezTo>
                      <a:pt x="690" y="109"/>
                      <a:pt x="702" y="121"/>
                      <a:pt x="720" y="130"/>
                    </a:cubicBezTo>
                    <a:cubicBezTo>
                      <a:pt x="769" y="156"/>
                      <a:pt x="793" y="211"/>
                      <a:pt x="783" y="268"/>
                    </a:cubicBezTo>
                    <a:cubicBezTo>
                      <a:pt x="782" y="273"/>
                      <a:pt x="783" y="278"/>
                      <a:pt x="785" y="282"/>
                    </a:cubicBezTo>
                    <a:cubicBezTo>
                      <a:pt x="817" y="329"/>
                      <a:pt x="814" y="393"/>
                      <a:pt x="778" y="436"/>
                    </a:cubicBezTo>
                    <a:cubicBezTo>
                      <a:pt x="774" y="440"/>
                      <a:pt x="772" y="446"/>
                      <a:pt x="771" y="452"/>
                    </a:cubicBezTo>
                    <a:cubicBezTo>
                      <a:pt x="764" y="491"/>
                      <a:pt x="745" y="524"/>
                      <a:pt x="710" y="543"/>
                    </a:cubicBezTo>
                    <a:cubicBezTo>
                      <a:pt x="647" y="576"/>
                      <a:pt x="612" y="628"/>
                      <a:pt x="600" y="697"/>
                    </a:cubicBezTo>
                    <a:cubicBezTo>
                      <a:pt x="584" y="697"/>
                      <a:pt x="568" y="697"/>
                      <a:pt x="552" y="697"/>
                    </a:cubicBezTo>
                    <a:cubicBezTo>
                      <a:pt x="552" y="696"/>
                      <a:pt x="551" y="695"/>
                      <a:pt x="551" y="693"/>
                    </a:cubicBezTo>
                    <a:cubicBezTo>
                      <a:pt x="551" y="642"/>
                      <a:pt x="551" y="591"/>
                      <a:pt x="552" y="540"/>
                    </a:cubicBezTo>
                    <a:cubicBezTo>
                      <a:pt x="552" y="505"/>
                      <a:pt x="566" y="477"/>
                      <a:pt x="597" y="458"/>
                    </a:cubicBezTo>
                    <a:cubicBezTo>
                      <a:pt x="605" y="453"/>
                      <a:pt x="613" y="447"/>
                      <a:pt x="621" y="442"/>
                    </a:cubicBezTo>
                    <a:cubicBezTo>
                      <a:pt x="624" y="440"/>
                      <a:pt x="628" y="439"/>
                      <a:pt x="631" y="441"/>
                    </a:cubicBezTo>
                    <a:cubicBezTo>
                      <a:pt x="650" y="449"/>
                      <a:pt x="665" y="461"/>
                      <a:pt x="676" y="478"/>
                    </a:cubicBezTo>
                    <a:cubicBezTo>
                      <a:pt x="677" y="480"/>
                      <a:pt x="678" y="482"/>
                      <a:pt x="679" y="483"/>
                    </a:cubicBezTo>
                    <a:cubicBezTo>
                      <a:pt x="685" y="491"/>
                      <a:pt x="692" y="493"/>
                      <a:pt x="699" y="489"/>
                    </a:cubicBezTo>
                    <a:cubicBezTo>
                      <a:pt x="705" y="484"/>
                      <a:pt x="707" y="477"/>
                      <a:pt x="702" y="469"/>
                    </a:cubicBezTo>
                    <a:cubicBezTo>
                      <a:pt x="690" y="448"/>
                      <a:pt x="673" y="432"/>
                      <a:pt x="652" y="421"/>
                    </a:cubicBezTo>
                    <a:cubicBezTo>
                      <a:pt x="650" y="419"/>
                      <a:pt x="647" y="418"/>
                      <a:pt x="644" y="416"/>
                    </a:cubicBezTo>
                    <a:close/>
                  </a:path>
                </a:pathLst>
              </a:custGeom>
              <a:solidFill>
                <a:srgbClr val="00529B"/>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48" name="TextBox 47"/>
              <p:cNvSpPr txBox="1"/>
              <p:nvPr/>
            </p:nvSpPr>
            <p:spPr>
              <a:xfrm>
                <a:off x="7940586" y="5666021"/>
                <a:ext cx="1025762" cy="500233"/>
              </a:xfrm>
              <a:prstGeom prst="rect">
                <a:avLst/>
              </a:prstGeom>
              <a:noFill/>
            </p:spPr>
            <p:txBody>
              <a:bodyPr wrap="none" rtlCol="0">
                <a:spAutoFit/>
              </a:bodyPr>
              <a:lstStyle/>
              <a:p>
                <a:r>
                  <a:rPr lang="en-US" sz="1867" dirty="0"/>
                  <a:t>Algorithmic</a:t>
                </a:r>
                <a:br>
                  <a:rPr lang="en-US" sz="1867" dirty="0"/>
                </a:br>
                <a:r>
                  <a:rPr lang="en-US" sz="1867" dirty="0"/>
                  <a:t>Medicine</a:t>
                </a:r>
              </a:p>
            </p:txBody>
          </p:sp>
          <p:grpSp>
            <p:nvGrpSpPr>
              <p:cNvPr id="49" name="Group 48"/>
              <p:cNvGrpSpPr>
                <a:grpSpLocks noChangeAspect="1"/>
              </p:cNvGrpSpPr>
              <p:nvPr/>
            </p:nvGrpSpPr>
            <p:grpSpPr>
              <a:xfrm>
                <a:off x="7907283" y="5135664"/>
                <a:ext cx="237746" cy="490382"/>
                <a:chOff x="795338" y="4860925"/>
                <a:chExt cx="576262" cy="1136650"/>
              </a:xfrm>
            </p:grpSpPr>
            <p:sp>
              <p:nvSpPr>
                <p:cNvPr id="77" name="Freeform 67"/>
                <p:cNvSpPr>
                  <a:spLocks/>
                </p:cNvSpPr>
                <p:nvPr/>
              </p:nvSpPr>
              <p:spPr bwMode="auto">
                <a:xfrm>
                  <a:off x="795338" y="4860925"/>
                  <a:ext cx="576262" cy="1136650"/>
                </a:xfrm>
                <a:custGeom>
                  <a:avLst/>
                  <a:gdLst>
                    <a:gd name="T0" fmla="*/ 152 w 152"/>
                    <a:gd name="T1" fmla="*/ 292 h 300"/>
                    <a:gd name="T2" fmla="*/ 152 w 152"/>
                    <a:gd name="T3" fmla="*/ 8 h 300"/>
                    <a:gd name="T4" fmla="*/ 143 w 152"/>
                    <a:gd name="T5" fmla="*/ 0 h 300"/>
                    <a:gd name="T6" fmla="*/ 9 w 152"/>
                    <a:gd name="T7" fmla="*/ 0 h 300"/>
                    <a:gd name="T8" fmla="*/ 0 w 152"/>
                    <a:gd name="T9" fmla="*/ 8 h 300"/>
                    <a:gd name="T10" fmla="*/ 0 w 152"/>
                    <a:gd name="T11" fmla="*/ 292 h 300"/>
                    <a:gd name="T12" fmla="*/ 9 w 152"/>
                    <a:gd name="T13" fmla="*/ 300 h 300"/>
                    <a:gd name="T14" fmla="*/ 143 w 152"/>
                    <a:gd name="T15" fmla="*/ 300 h 300"/>
                    <a:gd name="T16" fmla="*/ 152 w 152"/>
                    <a:gd name="T17" fmla="*/ 29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300">
                      <a:moveTo>
                        <a:pt x="152" y="292"/>
                      </a:moveTo>
                      <a:cubicBezTo>
                        <a:pt x="152" y="8"/>
                        <a:pt x="152" y="8"/>
                        <a:pt x="152" y="8"/>
                      </a:cubicBezTo>
                      <a:cubicBezTo>
                        <a:pt x="152" y="4"/>
                        <a:pt x="148" y="0"/>
                        <a:pt x="143" y="0"/>
                      </a:cubicBezTo>
                      <a:cubicBezTo>
                        <a:pt x="9" y="0"/>
                        <a:pt x="9" y="0"/>
                        <a:pt x="9" y="0"/>
                      </a:cubicBezTo>
                      <a:cubicBezTo>
                        <a:pt x="4" y="0"/>
                        <a:pt x="0" y="4"/>
                        <a:pt x="0" y="8"/>
                      </a:cubicBezTo>
                      <a:cubicBezTo>
                        <a:pt x="0" y="292"/>
                        <a:pt x="0" y="292"/>
                        <a:pt x="0" y="292"/>
                      </a:cubicBezTo>
                      <a:cubicBezTo>
                        <a:pt x="0" y="296"/>
                        <a:pt x="4" y="300"/>
                        <a:pt x="9" y="300"/>
                      </a:cubicBezTo>
                      <a:cubicBezTo>
                        <a:pt x="143" y="300"/>
                        <a:pt x="143" y="300"/>
                        <a:pt x="143" y="300"/>
                      </a:cubicBezTo>
                      <a:cubicBezTo>
                        <a:pt x="148" y="300"/>
                        <a:pt x="152" y="296"/>
                        <a:pt x="152" y="292"/>
                      </a:cubicBezTo>
                      <a:close/>
                    </a:path>
                  </a:pathLst>
                </a:custGeom>
                <a:solidFill>
                  <a:srgbClr val="015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8" name="Rectangle 68"/>
                <p:cNvSpPr>
                  <a:spLocks noChangeArrowheads="1"/>
                </p:cNvSpPr>
                <p:nvPr/>
              </p:nvSpPr>
              <p:spPr bwMode="auto">
                <a:xfrm>
                  <a:off x="874713" y="4975225"/>
                  <a:ext cx="415925" cy="85725"/>
                </a:xfrm>
                <a:prstGeom prst="rect">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79" name="Rectangle 69"/>
                <p:cNvSpPr>
                  <a:spLocks noChangeArrowheads="1"/>
                </p:cNvSpPr>
                <p:nvPr/>
              </p:nvSpPr>
              <p:spPr bwMode="auto">
                <a:xfrm>
                  <a:off x="874713" y="5137150"/>
                  <a:ext cx="415925" cy="84138"/>
                </a:xfrm>
                <a:prstGeom prst="rect">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80" name="Rectangle 70"/>
                <p:cNvSpPr>
                  <a:spLocks noChangeArrowheads="1"/>
                </p:cNvSpPr>
                <p:nvPr/>
              </p:nvSpPr>
              <p:spPr bwMode="auto">
                <a:xfrm>
                  <a:off x="874713" y="5292725"/>
                  <a:ext cx="101600" cy="49213"/>
                </a:xfrm>
                <a:prstGeom prst="rect">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81" name="Rectangle 71"/>
                <p:cNvSpPr>
                  <a:spLocks noChangeArrowheads="1"/>
                </p:cNvSpPr>
                <p:nvPr/>
              </p:nvSpPr>
              <p:spPr bwMode="auto">
                <a:xfrm>
                  <a:off x="1030288" y="5292725"/>
                  <a:ext cx="101600" cy="49213"/>
                </a:xfrm>
                <a:prstGeom prst="rect">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82" name="Rectangle 72"/>
                <p:cNvSpPr>
                  <a:spLocks noChangeArrowheads="1"/>
                </p:cNvSpPr>
                <p:nvPr/>
              </p:nvSpPr>
              <p:spPr bwMode="auto">
                <a:xfrm>
                  <a:off x="1189038" y="5292725"/>
                  <a:ext cx="101600" cy="49213"/>
                </a:xfrm>
                <a:prstGeom prst="rect">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sp>
              <p:nvSpPr>
                <p:cNvPr id="83" name="Oval 73"/>
                <p:cNvSpPr>
                  <a:spLocks noChangeArrowheads="1"/>
                </p:cNvSpPr>
                <p:nvPr/>
              </p:nvSpPr>
              <p:spPr bwMode="auto">
                <a:xfrm>
                  <a:off x="989013" y="5530850"/>
                  <a:ext cx="188912" cy="190500"/>
                </a:xfrm>
                <a:prstGeom prst="ellipse">
                  <a:avLst/>
                </a:prstGeom>
                <a:solidFill>
                  <a:srgbClr val="B2CBE1"/>
                </a:solidFill>
                <a:ln>
                  <a:noFill/>
                </a:ln>
              </p:spPr>
              <p:txBody>
                <a:bodyPr vert="horz" wrap="square" lIns="121920" tIns="60960" rIns="121920" bIns="60960" numCol="1" anchor="t" anchorCtr="0" compatLnSpc="1">
                  <a:prstTxWarp prst="textNoShape">
                    <a:avLst/>
                  </a:prstTxWarp>
                </a:bodyPr>
                <a:lstStyle/>
                <a:p>
                  <a:endParaRPr lang="en-US" sz="3200" dirty="0"/>
                </a:p>
              </p:txBody>
            </p:sp>
          </p:grpSp>
          <p:grpSp>
            <p:nvGrpSpPr>
              <p:cNvPr id="50" name="Group 49"/>
              <p:cNvGrpSpPr/>
              <p:nvPr/>
            </p:nvGrpSpPr>
            <p:grpSpPr>
              <a:xfrm rot="6385836">
                <a:off x="8211235" y="5163596"/>
                <a:ext cx="470940" cy="465228"/>
                <a:chOff x="3498230" y="2617882"/>
                <a:chExt cx="617640" cy="566973"/>
              </a:xfrm>
            </p:grpSpPr>
            <p:sp>
              <p:nvSpPr>
                <p:cNvPr id="70" name="Oval 12"/>
                <p:cNvSpPr>
                  <a:spLocks noChangeArrowheads="1"/>
                </p:cNvSpPr>
                <p:nvPr/>
              </p:nvSpPr>
              <p:spPr bwMode="auto">
                <a:xfrm>
                  <a:off x="3948656" y="2804093"/>
                  <a:ext cx="167214" cy="167992"/>
                </a:xfrm>
                <a:prstGeom prst="ellipse">
                  <a:avLst/>
                </a:pr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1" name="Freeform 13"/>
                <p:cNvSpPr>
                  <a:spLocks noEditPoints="1"/>
                </p:cNvSpPr>
                <p:nvPr/>
              </p:nvSpPr>
              <p:spPr bwMode="auto">
                <a:xfrm>
                  <a:off x="3498230" y="2617882"/>
                  <a:ext cx="444868" cy="566973"/>
                </a:xfrm>
                <a:custGeom>
                  <a:avLst/>
                  <a:gdLst>
                    <a:gd name="T0" fmla="*/ 406 w 532"/>
                    <a:gd name="T1" fmla="*/ 516 h 676"/>
                    <a:gd name="T2" fmla="*/ 400 w 532"/>
                    <a:gd name="T3" fmla="*/ 516 h 676"/>
                    <a:gd name="T4" fmla="*/ 371 w 532"/>
                    <a:gd name="T5" fmla="*/ 426 h 676"/>
                    <a:gd name="T6" fmla="*/ 426 w 532"/>
                    <a:gd name="T7" fmla="*/ 338 h 676"/>
                    <a:gd name="T8" fmla="*/ 384 w 532"/>
                    <a:gd name="T9" fmla="*/ 256 h 676"/>
                    <a:gd name="T10" fmla="*/ 433 w 532"/>
                    <a:gd name="T11" fmla="*/ 158 h 676"/>
                    <a:gd name="T12" fmla="*/ 452 w 532"/>
                    <a:gd name="T13" fmla="*/ 161 h 676"/>
                    <a:gd name="T14" fmla="*/ 532 w 532"/>
                    <a:gd name="T15" fmla="*/ 81 h 676"/>
                    <a:gd name="T16" fmla="*/ 452 w 532"/>
                    <a:gd name="T17" fmla="*/ 0 h 676"/>
                    <a:gd name="T18" fmla="*/ 372 w 532"/>
                    <a:gd name="T19" fmla="*/ 81 h 676"/>
                    <a:gd name="T20" fmla="*/ 404 w 532"/>
                    <a:gd name="T21" fmla="*/ 145 h 676"/>
                    <a:gd name="T22" fmla="*/ 355 w 532"/>
                    <a:gd name="T23" fmla="*/ 242 h 676"/>
                    <a:gd name="T24" fmla="*/ 327 w 532"/>
                    <a:gd name="T25" fmla="*/ 238 h 676"/>
                    <a:gd name="T26" fmla="*/ 254 w 532"/>
                    <a:gd name="T27" fmla="*/ 270 h 676"/>
                    <a:gd name="T28" fmla="*/ 155 w 532"/>
                    <a:gd name="T29" fmla="*/ 204 h 676"/>
                    <a:gd name="T30" fmla="*/ 161 w 532"/>
                    <a:gd name="T31" fmla="*/ 174 h 676"/>
                    <a:gd name="T32" fmla="*/ 80 w 532"/>
                    <a:gd name="T33" fmla="*/ 93 h 676"/>
                    <a:gd name="T34" fmla="*/ 0 w 532"/>
                    <a:gd name="T35" fmla="*/ 174 h 676"/>
                    <a:gd name="T36" fmla="*/ 80 w 532"/>
                    <a:gd name="T37" fmla="*/ 254 h 676"/>
                    <a:gd name="T38" fmla="*/ 137 w 532"/>
                    <a:gd name="T39" fmla="*/ 230 h 676"/>
                    <a:gd name="T40" fmla="*/ 236 w 532"/>
                    <a:gd name="T41" fmla="*/ 296 h 676"/>
                    <a:gd name="T42" fmla="*/ 227 w 532"/>
                    <a:gd name="T43" fmla="*/ 338 h 676"/>
                    <a:gd name="T44" fmla="*/ 327 w 532"/>
                    <a:gd name="T45" fmla="*/ 437 h 676"/>
                    <a:gd name="T46" fmla="*/ 341 w 532"/>
                    <a:gd name="T47" fmla="*/ 436 h 676"/>
                    <a:gd name="T48" fmla="*/ 369 w 532"/>
                    <a:gd name="T49" fmla="*/ 525 h 676"/>
                    <a:gd name="T50" fmla="*/ 326 w 532"/>
                    <a:gd name="T51" fmla="*/ 596 h 676"/>
                    <a:gd name="T52" fmla="*/ 406 w 532"/>
                    <a:gd name="T53" fmla="*/ 676 h 676"/>
                    <a:gd name="T54" fmla="*/ 486 w 532"/>
                    <a:gd name="T55" fmla="*/ 596 h 676"/>
                    <a:gd name="T56" fmla="*/ 406 w 532"/>
                    <a:gd name="T57" fmla="*/ 516 h 676"/>
                    <a:gd name="T58" fmla="*/ 452 w 532"/>
                    <a:gd name="T59" fmla="*/ 32 h 676"/>
                    <a:gd name="T60" fmla="*/ 501 w 532"/>
                    <a:gd name="T61" fmla="*/ 81 h 676"/>
                    <a:gd name="T62" fmla="*/ 452 w 532"/>
                    <a:gd name="T63" fmla="*/ 129 h 676"/>
                    <a:gd name="T64" fmla="*/ 404 w 532"/>
                    <a:gd name="T65" fmla="*/ 81 h 676"/>
                    <a:gd name="T66" fmla="*/ 452 w 532"/>
                    <a:gd name="T67" fmla="*/ 32 h 676"/>
                    <a:gd name="T68" fmla="*/ 80 w 532"/>
                    <a:gd name="T69" fmla="*/ 222 h 676"/>
                    <a:gd name="T70" fmla="*/ 32 w 532"/>
                    <a:gd name="T71" fmla="*/ 174 h 676"/>
                    <a:gd name="T72" fmla="*/ 80 w 532"/>
                    <a:gd name="T73" fmla="*/ 125 h 676"/>
                    <a:gd name="T74" fmla="*/ 129 w 532"/>
                    <a:gd name="T75" fmla="*/ 174 h 676"/>
                    <a:gd name="T76" fmla="*/ 80 w 532"/>
                    <a:gd name="T77" fmla="*/ 222 h 676"/>
                    <a:gd name="T78" fmla="*/ 406 w 532"/>
                    <a:gd name="T79" fmla="*/ 644 h 676"/>
                    <a:gd name="T80" fmla="*/ 358 w 532"/>
                    <a:gd name="T81" fmla="*/ 596 h 676"/>
                    <a:gd name="T82" fmla="*/ 406 w 532"/>
                    <a:gd name="T83" fmla="*/ 548 h 676"/>
                    <a:gd name="T84" fmla="*/ 454 w 532"/>
                    <a:gd name="T85" fmla="*/ 596 h 676"/>
                    <a:gd name="T86" fmla="*/ 406 w 532"/>
                    <a:gd name="T87" fmla="*/ 644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2" h="676">
                      <a:moveTo>
                        <a:pt x="406" y="516"/>
                      </a:moveTo>
                      <a:cubicBezTo>
                        <a:pt x="404" y="516"/>
                        <a:pt x="402" y="516"/>
                        <a:pt x="400" y="516"/>
                      </a:cubicBezTo>
                      <a:cubicBezTo>
                        <a:pt x="371" y="426"/>
                        <a:pt x="371" y="426"/>
                        <a:pt x="371" y="426"/>
                      </a:cubicBezTo>
                      <a:cubicBezTo>
                        <a:pt x="404" y="410"/>
                        <a:pt x="426" y="376"/>
                        <a:pt x="426" y="338"/>
                      </a:cubicBezTo>
                      <a:cubicBezTo>
                        <a:pt x="426" y="304"/>
                        <a:pt x="410" y="274"/>
                        <a:pt x="384" y="256"/>
                      </a:cubicBezTo>
                      <a:cubicBezTo>
                        <a:pt x="433" y="158"/>
                        <a:pt x="433" y="158"/>
                        <a:pt x="433" y="158"/>
                      </a:cubicBezTo>
                      <a:cubicBezTo>
                        <a:pt x="439" y="160"/>
                        <a:pt x="446" y="161"/>
                        <a:pt x="452" y="161"/>
                      </a:cubicBezTo>
                      <a:cubicBezTo>
                        <a:pt x="496" y="161"/>
                        <a:pt x="532" y="125"/>
                        <a:pt x="532" y="81"/>
                      </a:cubicBezTo>
                      <a:cubicBezTo>
                        <a:pt x="532" y="36"/>
                        <a:pt x="496" y="0"/>
                        <a:pt x="452" y="0"/>
                      </a:cubicBezTo>
                      <a:cubicBezTo>
                        <a:pt x="408" y="0"/>
                        <a:pt x="372" y="36"/>
                        <a:pt x="372" y="81"/>
                      </a:cubicBezTo>
                      <a:cubicBezTo>
                        <a:pt x="372" y="107"/>
                        <a:pt x="385" y="130"/>
                        <a:pt x="404" y="145"/>
                      </a:cubicBezTo>
                      <a:cubicBezTo>
                        <a:pt x="355" y="242"/>
                        <a:pt x="355" y="242"/>
                        <a:pt x="355" y="242"/>
                      </a:cubicBezTo>
                      <a:cubicBezTo>
                        <a:pt x="346" y="239"/>
                        <a:pt x="337" y="238"/>
                        <a:pt x="327" y="238"/>
                      </a:cubicBezTo>
                      <a:cubicBezTo>
                        <a:pt x="298" y="238"/>
                        <a:pt x="272" y="250"/>
                        <a:pt x="254" y="270"/>
                      </a:cubicBezTo>
                      <a:cubicBezTo>
                        <a:pt x="155" y="204"/>
                        <a:pt x="155" y="204"/>
                        <a:pt x="155" y="204"/>
                      </a:cubicBezTo>
                      <a:cubicBezTo>
                        <a:pt x="158" y="195"/>
                        <a:pt x="161" y="184"/>
                        <a:pt x="161" y="174"/>
                      </a:cubicBezTo>
                      <a:cubicBezTo>
                        <a:pt x="161" y="129"/>
                        <a:pt x="125" y="93"/>
                        <a:pt x="80" y="93"/>
                      </a:cubicBezTo>
                      <a:cubicBezTo>
                        <a:pt x="36" y="93"/>
                        <a:pt x="0" y="129"/>
                        <a:pt x="0" y="174"/>
                      </a:cubicBezTo>
                      <a:cubicBezTo>
                        <a:pt x="0" y="218"/>
                        <a:pt x="36" y="254"/>
                        <a:pt x="80" y="254"/>
                      </a:cubicBezTo>
                      <a:cubicBezTo>
                        <a:pt x="102" y="254"/>
                        <a:pt x="122" y="245"/>
                        <a:pt x="137" y="230"/>
                      </a:cubicBezTo>
                      <a:cubicBezTo>
                        <a:pt x="236" y="296"/>
                        <a:pt x="236" y="296"/>
                        <a:pt x="236" y="296"/>
                      </a:cubicBezTo>
                      <a:cubicBezTo>
                        <a:pt x="230" y="309"/>
                        <a:pt x="227" y="323"/>
                        <a:pt x="227" y="338"/>
                      </a:cubicBezTo>
                      <a:cubicBezTo>
                        <a:pt x="227" y="393"/>
                        <a:pt x="272" y="437"/>
                        <a:pt x="327" y="437"/>
                      </a:cubicBezTo>
                      <a:cubicBezTo>
                        <a:pt x="332" y="437"/>
                        <a:pt x="336" y="437"/>
                        <a:pt x="341" y="436"/>
                      </a:cubicBezTo>
                      <a:cubicBezTo>
                        <a:pt x="369" y="525"/>
                        <a:pt x="369" y="525"/>
                        <a:pt x="369" y="525"/>
                      </a:cubicBezTo>
                      <a:cubicBezTo>
                        <a:pt x="343" y="538"/>
                        <a:pt x="326" y="565"/>
                        <a:pt x="326" y="596"/>
                      </a:cubicBezTo>
                      <a:cubicBezTo>
                        <a:pt x="326" y="640"/>
                        <a:pt x="362" y="676"/>
                        <a:pt x="406" y="676"/>
                      </a:cubicBezTo>
                      <a:cubicBezTo>
                        <a:pt x="450" y="676"/>
                        <a:pt x="486" y="640"/>
                        <a:pt x="486" y="596"/>
                      </a:cubicBezTo>
                      <a:cubicBezTo>
                        <a:pt x="486" y="552"/>
                        <a:pt x="450" y="516"/>
                        <a:pt x="406" y="516"/>
                      </a:cubicBezTo>
                      <a:close/>
                      <a:moveTo>
                        <a:pt x="452" y="32"/>
                      </a:moveTo>
                      <a:cubicBezTo>
                        <a:pt x="479" y="32"/>
                        <a:pt x="501" y="54"/>
                        <a:pt x="501" y="81"/>
                      </a:cubicBezTo>
                      <a:cubicBezTo>
                        <a:pt x="501" y="107"/>
                        <a:pt x="479" y="129"/>
                        <a:pt x="452" y="129"/>
                      </a:cubicBezTo>
                      <a:cubicBezTo>
                        <a:pt x="426" y="129"/>
                        <a:pt x="404" y="107"/>
                        <a:pt x="404" y="81"/>
                      </a:cubicBezTo>
                      <a:cubicBezTo>
                        <a:pt x="404" y="54"/>
                        <a:pt x="426" y="32"/>
                        <a:pt x="452" y="32"/>
                      </a:cubicBezTo>
                      <a:close/>
                      <a:moveTo>
                        <a:pt x="80" y="222"/>
                      </a:moveTo>
                      <a:cubicBezTo>
                        <a:pt x="54" y="222"/>
                        <a:pt x="32" y="200"/>
                        <a:pt x="32" y="174"/>
                      </a:cubicBezTo>
                      <a:cubicBezTo>
                        <a:pt x="32" y="147"/>
                        <a:pt x="54" y="125"/>
                        <a:pt x="80" y="125"/>
                      </a:cubicBezTo>
                      <a:cubicBezTo>
                        <a:pt x="107" y="125"/>
                        <a:pt x="129" y="147"/>
                        <a:pt x="129" y="174"/>
                      </a:cubicBezTo>
                      <a:cubicBezTo>
                        <a:pt x="129" y="200"/>
                        <a:pt x="107" y="222"/>
                        <a:pt x="80" y="222"/>
                      </a:cubicBezTo>
                      <a:close/>
                      <a:moveTo>
                        <a:pt x="406" y="644"/>
                      </a:moveTo>
                      <a:cubicBezTo>
                        <a:pt x="379" y="644"/>
                        <a:pt x="358" y="623"/>
                        <a:pt x="358" y="596"/>
                      </a:cubicBezTo>
                      <a:cubicBezTo>
                        <a:pt x="358" y="569"/>
                        <a:pt x="379" y="548"/>
                        <a:pt x="406" y="548"/>
                      </a:cubicBezTo>
                      <a:cubicBezTo>
                        <a:pt x="433" y="548"/>
                        <a:pt x="454" y="569"/>
                        <a:pt x="454" y="596"/>
                      </a:cubicBezTo>
                      <a:cubicBezTo>
                        <a:pt x="454" y="623"/>
                        <a:pt x="433" y="644"/>
                        <a:pt x="406" y="644"/>
                      </a:cubicBezTo>
                      <a:close/>
                    </a:path>
                  </a:pathLst>
                </a:cu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2" name="Oval 14"/>
                <p:cNvSpPr>
                  <a:spLocks noChangeArrowheads="1"/>
                </p:cNvSpPr>
                <p:nvPr/>
              </p:nvSpPr>
              <p:spPr bwMode="auto">
                <a:xfrm>
                  <a:off x="3532003" y="2989859"/>
                  <a:ext cx="106551" cy="108106"/>
                </a:xfrm>
                <a:prstGeom prst="ellipse">
                  <a:avLst/>
                </a:pr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3" name="Freeform 15"/>
                <p:cNvSpPr>
                  <a:spLocks/>
                </p:cNvSpPr>
                <p:nvPr/>
              </p:nvSpPr>
              <p:spPr bwMode="auto">
                <a:xfrm>
                  <a:off x="3658444" y="2939866"/>
                  <a:ext cx="31888" cy="29554"/>
                </a:xfrm>
                <a:custGeom>
                  <a:avLst/>
                  <a:gdLst>
                    <a:gd name="T0" fmla="*/ 13 w 38"/>
                    <a:gd name="T1" fmla="*/ 4 h 35"/>
                    <a:gd name="T2" fmla="*/ 12 w 38"/>
                    <a:gd name="T3" fmla="*/ 4 h 35"/>
                    <a:gd name="T4" fmla="*/ 4 w 38"/>
                    <a:gd name="T5" fmla="*/ 26 h 35"/>
                    <a:gd name="T6" fmla="*/ 19 w 38"/>
                    <a:gd name="T7" fmla="*/ 35 h 35"/>
                    <a:gd name="T8" fmla="*/ 25 w 38"/>
                    <a:gd name="T9" fmla="*/ 33 h 35"/>
                    <a:gd name="T10" fmla="*/ 27 w 38"/>
                    <a:gd name="T11" fmla="*/ 33 h 35"/>
                    <a:gd name="T12" fmla="*/ 34 w 38"/>
                    <a:gd name="T13" fmla="*/ 11 h 35"/>
                    <a:gd name="T14" fmla="*/ 13 w 38"/>
                    <a:gd name="T15" fmla="*/ 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5">
                      <a:moveTo>
                        <a:pt x="13" y="4"/>
                      </a:moveTo>
                      <a:cubicBezTo>
                        <a:pt x="12" y="4"/>
                        <a:pt x="12" y="4"/>
                        <a:pt x="12" y="4"/>
                      </a:cubicBezTo>
                      <a:cubicBezTo>
                        <a:pt x="4" y="8"/>
                        <a:pt x="0" y="18"/>
                        <a:pt x="4" y="26"/>
                      </a:cubicBezTo>
                      <a:cubicBezTo>
                        <a:pt x="7" y="31"/>
                        <a:pt x="13" y="35"/>
                        <a:pt x="19" y="35"/>
                      </a:cubicBezTo>
                      <a:cubicBezTo>
                        <a:pt x="21" y="35"/>
                        <a:pt x="23" y="34"/>
                        <a:pt x="25" y="33"/>
                      </a:cubicBezTo>
                      <a:cubicBezTo>
                        <a:pt x="27" y="33"/>
                        <a:pt x="27" y="33"/>
                        <a:pt x="27" y="33"/>
                      </a:cubicBezTo>
                      <a:cubicBezTo>
                        <a:pt x="35" y="29"/>
                        <a:pt x="38" y="19"/>
                        <a:pt x="34" y="11"/>
                      </a:cubicBezTo>
                      <a:cubicBezTo>
                        <a:pt x="30" y="3"/>
                        <a:pt x="21" y="0"/>
                        <a:pt x="13" y="4"/>
                      </a:cubicBezTo>
                      <a:close/>
                    </a:path>
                  </a:pathLst>
                </a:cu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4" name="Freeform 16"/>
                <p:cNvSpPr>
                  <a:spLocks/>
                </p:cNvSpPr>
                <p:nvPr/>
              </p:nvSpPr>
              <p:spPr bwMode="auto">
                <a:xfrm>
                  <a:off x="3626722" y="2972558"/>
                  <a:ext cx="31109" cy="28776"/>
                </a:xfrm>
                <a:custGeom>
                  <a:avLst/>
                  <a:gdLst>
                    <a:gd name="T0" fmla="*/ 12 w 37"/>
                    <a:gd name="T1" fmla="*/ 3 h 34"/>
                    <a:gd name="T2" fmla="*/ 11 w 37"/>
                    <a:gd name="T3" fmla="*/ 4 h 34"/>
                    <a:gd name="T4" fmla="*/ 4 w 37"/>
                    <a:gd name="T5" fmla="*/ 25 h 34"/>
                    <a:gd name="T6" fmla="*/ 18 w 37"/>
                    <a:gd name="T7" fmla="*/ 34 h 34"/>
                    <a:gd name="T8" fmla="*/ 25 w 37"/>
                    <a:gd name="T9" fmla="*/ 33 h 34"/>
                    <a:gd name="T10" fmla="*/ 26 w 37"/>
                    <a:gd name="T11" fmla="*/ 32 h 34"/>
                    <a:gd name="T12" fmla="*/ 34 w 37"/>
                    <a:gd name="T13" fmla="*/ 11 h 34"/>
                    <a:gd name="T14" fmla="*/ 12 w 37"/>
                    <a:gd name="T15" fmla="*/ 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4">
                      <a:moveTo>
                        <a:pt x="12" y="3"/>
                      </a:moveTo>
                      <a:cubicBezTo>
                        <a:pt x="11" y="4"/>
                        <a:pt x="11" y="4"/>
                        <a:pt x="11" y="4"/>
                      </a:cubicBezTo>
                      <a:cubicBezTo>
                        <a:pt x="3" y="8"/>
                        <a:pt x="0" y="17"/>
                        <a:pt x="4" y="25"/>
                      </a:cubicBezTo>
                      <a:cubicBezTo>
                        <a:pt x="6" y="31"/>
                        <a:pt x="12" y="34"/>
                        <a:pt x="18" y="34"/>
                      </a:cubicBezTo>
                      <a:cubicBezTo>
                        <a:pt x="20" y="34"/>
                        <a:pt x="23" y="34"/>
                        <a:pt x="25" y="33"/>
                      </a:cubicBezTo>
                      <a:cubicBezTo>
                        <a:pt x="26" y="32"/>
                        <a:pt x="26" y="32"/>
                        <a:pt x="26" y="32"/>
                      </a:cubicBezTo>
                      <a:cubicBezTo>
                        <a:pt x="34" y="28"/>
                        <a:pt x="37" y="19"/>
                        <a:pt x="34" y="11"/>
                      </a:cubicBezTo>
                      <a:cubicBezTo>
                        <a:pt x="30" y="3"/>
                        <a:pt x="20" y="0"/>
                        <a:pt x="12" y="3"/>
                      </a:cubicBezTo>
                      <a:close/>
                    </a:path>
                  </a:pathLst>
                </a:cu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5" name="Freeform 18"/>
                <p:cNvSpPr>
                  <a:spLocks/>
                </p:cNvSpPr>
                <p:nvPr/>
              </p:nvSpPr>
              <p:spPr bwMode="auto">
                <a:xfrm>
                  <a:off x="3907181" y="2876878"/>
                  <a:ext cx="28776" cy="27999"/>
                </a:xfrm>
                <a:custGeom>
                  <a:avLst/>
                  <a:gdLst>
                    <a:gd name="T0" fmla="*/ 17 w 35"/>
                    <a:gd name="T1" fmla="*/ 1 h 33"/>
                    <a:gd name="T2" fmla="*/ 16 w 35"/>
                    <a:gd name="T3" fmla="*/ 1 h 33"/>
                    <a:gd name="T4" fmla="*/ 1 w 35"/>
                    <a:gd name="T5" fmla="*/ 18 h 33"/>
                    <a:gd name="T6" fmla="*/ 17 w 35"/>
                    <a:gd name="T7" fmla="*/ 33 h 33"/>
                    <a:gd name="T8" fmla="*/ 18 w 35"/>
                    <a:gd name="T9" fmla="*/ 33 h 33"/>
                    <a:gd name="T10" fmla="*/ 20 w 35"/>
                    <a:gd name="T11" fmla="*/ 33 h 33"/>
                    <a:gd name="T12" fmla="*/ 34 w 35"/>
                    <a:gd name="T13" fmla="*/ 15 h 33"/>
                    <a:gd name="T14" fmla="*/ 17 w 35"/>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17" y="1"/>
                      </a:moveTo>
                      <a:cubicBezTo>
                        <a:pt x="16" y="1"/>
                        <a:pt x="16" y="1"/>
                        <a:pt x="16" y="1"/>
                      </a:cubicBezTo>
                      <a:cubicBezTo>
                        <a:pt x="7" y="2"/>
                        <a:pt x="0" y="9"/>
                        <a:pt x="1" y="18"/>
                      </a:cubicBezTo>
                      <a:cubicBezTo>
                        <a:pt x="2" y="26"/>
                        <a:pt x="9" y="33"/>
                        <a:pt x="17" y="33"/>
                      </a:cubicBezTo>
                      <a:cubicBezTo>
                        <a:pt x="17" y="33"/>
                        <a:pt x="18" y="33"/>
                        <a:pt x="18" y="33"/>
                      </a:cubicBezTo>
                      <a:cubicBezTo>
                        <a:pt x="20" y="33"/>
                        <a:pt x="20" y="33"/>
                        <a:pt x="20" y="33"/>
                      </a:cubicBezTo>
                      <a:cubicBezTo>
                        <a:pt x="28" y="32"/>
                        <a:pt x="35" y="24"/>
                        <a:pt x="34" y="15"/>
                      </a:cubicBezTo>
                      <a:cubicBezTo>
                        <a:pt x="33" y="7"/>
                        <a:pt x="26" y="0"/>
                        <a:pt x="17" y="1"/>
                      </a:cubicBezTo>
                      <a:close/>
                    </a:path>
                  </a:pathLst>
                </a:cu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76" name="Freeform 19"/>
                <p:cNvSpPr>
                  <a:spLocks/>
                </p:cNvSpPr>
                <p:nvPr/>
              </p:nvSpPr>
              <p:spPr bwMode="auto">
                <a:xfrm>
                  <a:off x="3863635" y="2880761"/>
                  <a:ext cx="28776" cy="27221"/>
                </a:xfrm>
                <a:custGeom>
                  <a:avLst/>
                  <a:gdLst>
                    <a:gd name="T0" fmla="*/ 15 w 35"/>
                    <a:gd name="T1" fmla="*/ 1 h 33"/>
                    <a:gd name="T2" fmla="*/ 1 w 35"/>
                    <a:gd name="T3" fmla="*/ 18 h 33"/>
                    <a:gd name="T4" fmla="*/ 17 w 35"/>
                    <a:gd name="T5" fmla="*/ 33 h 33"/>
                    <a:gd name="T6" fmla="*/ 18 w 35"/>
                    <a:gd name="T7" fmla="*/ 33 h 33"/>
                    <a:gd name="T8" fmla="*/ 19 w 35"/>
                    <a:gd name="T9" fmla="*/ 33 h 33"/>
                    <a:gd name="T10" fmla="*/ 34 w 35"/>
                    <a:gd name="T11" fmla="*/ 16 h 33"/>
                    <a:gd name="T12" fmla="*/ 17 w 35"/>
                    <a:gd name="T13" fmla="*/ 1 h 33"/>
                    <a:gd name="T14" fmla="*/ 15 w 35"/>
                    <a:gd name="T15" fmla="*/ 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3">
                      <a:moveTo>
                        <a:pt x="15" y="1"/>
                      </a:moveTo>
                      <a:cubicBezTo>
                        <a:pt x="7" y="2"/>
                        <a:pt x="0" y="10"/>
                        <a:pt x="1" y="18"/>
                      </a:cubicBezTo>
                      <a:cubicBezTo>
                        <a:pt x="2" y="27"/>
                        <a:pt x="9" y="33"/>
                        <a:pt x="17" y="33"/>
                      </a:cubicBezTo>
                      <a:cubicBezTo>
                        <a:pt x="17" y="33"/>
                        <a:pt x="18" y="33"/>
                        <a:pt x="18" y="33"/>
                      </a:cubicBezTo>
                      <a:cubicBezTo>
                        <a:pt x="19" y="33"/>
                        <a:pt x="19" y="33"/>
                        <a:pt x="19" y="33"/>
                      </a:cubicBezTo>
                      <a:cubicBezTo>
                        <a:pt x="28" y="32"/>
                        <a:pt x="35" y="24"/>
                        <a:pt x="34" y="16"/>
                      </a:cubicBezTo>
                      <a:cubicBezTo>
                        <a:pt x="33" y="7"/>
                        <a:pt x="26" y="0"/>
                        <a:pt x="17" y="1"/>
                      </a:cubicBezTo>
                      <a:lnTo>
                        <a:pt x="15" y="1"/>
                      </a:lnTo>
                      <a:close/>
                    </a:path>
                  </a:pathLst>
                </a:custGeom>
                <a:solidFill>
                  <a:srgbClr val="0052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grpSp>
        <p:grpSp>
          <p:nvGrpSpPr>
            <p:cNvPr id="143" name="Group 142"/>
            <p:cNvGrpSpPr/>
            <p:nvPr/>
          </p:nvGrpSpPr>
          <p:grpSpPr>
            <a:xfrm>
              <a:off x="10205314" y="3294186"/>
              <a:ext cx="1184459" cy="1012962"/>
              <a:chOff x="10509506" y="2742519"/>
              <a:chExt cx="1184459" cy="1012962"/>
            </a:xfrm>
          </p:grpSpPr>
          <p:sp>
            <p:nvSpPr>
              <p:cNvPr id="25" name="Oval 14"/>
              <p:cNvSpPr>
                <a:spLocks noChangeAspect="1" noChangeArrowheads="1"/>
              </p:cNvSpPr>
              <p:nvPr/>
            </p:nvSpPr>
            <p:spPr bwMode="auto">
              <a:xfrm>
                <a:off x="10974511" y="2742519"/>
                <a:ext cx="468943" cy="430388"/>
              </a:xfrm>
              <a:custGeom>
                <a:avLst/>
                <a:gdLst/>
                <a:ahLst/>
                <a:cxnLst/>
                <a:rect l="l" t="t" r="r" b="b"/>
                <a:pathLst>
                  <a:path w="625672" h="549126">
                    <a:moveTo>
                      <a:pt x="237860" y="419332"/>
                    </a:moveTo>
                    <a:cubicBezTo>
                      <a:pt x="237900" y="419332"/>
                      <a:pt x="386708" y="419332"/>
                      <a:pt x="386757" y="419332"/>
                    </a:cubicBezTo>
                    <a:cubicBezTo>
                      <a:pt x="406821" y="419332"/>
                      <a:pt x="422661" y="435161"/>
                      <a:pt x="422661" y="455210"/>
                    </a:cubicBezTo>
                    <a:cubicBezTo>
                      <a:pt x="422661" y="455221"/>
                      <a:pt x="422661" y="456204"/>
                      <a:pt x="422661" y="549126"/>
                    </a:cubicBezTo>
                    <a:cubicBezTo>
                      <a:pt x="422647" y="549126"/>
                      <a:pt x="420921" y="549126"/>
                      <a:pt x="203011" y="549126"/>
                    </a:cubicBezTo>
                    <a:cubicBezTo>
                      <a:pt x="203011" y="549116"/>
                      <a:pt x="203011" y="548138"/>
                      <a:pt x="203011" y="455210"/>
                    </a:cubicBezTo>
                    <a:cubicBezTo>
                      <a:pt x="203011" y="435161"/>
                      <a:pt x="217795" y="419332"/>
                      <a:pt x="237860" y="419332"/>
                    </a:cubicBezTo>
                    <a:close/>
                    <a:moveTo>
                      <a:pt x="312835" y="299523"/>
                    </a:moveTo>
                    <a:cubicBezTo>
                      <a:pt x="342244" y="299523"/>
                      <a:pt x="366084" y="323363"/>
                      <a:pt x="366084" y="352772"/>
                    </a:cubicBezTo>
                    <a:cubicBezTo>
                      <a:pt x="366084" y="382181"/>
                      <a:pt x="342244" y="406021"/>
                      <a:pt x="312835" y="406021"/>
                    </a:cubicBezTo>
                    <a:cubicBezTo>
                      <a:pt x="283426" y="406021"/>
                      <a:pt x="259586" y="382181"/>
                      <a:pt x="259586" y="352772"/>
                    </a:cubicBezTo>
                    <a:cubicBezTo>
                      <a:pt x="259586" y="323363"/>
                      <a:pt x="283426" y="299523"/>
                      <a:pt x="312835" y="299523"/>
                    </a:cubicBezTo>
                    <a:close/>
                    <a:moveTo>
                      <a:pt x="439142" y="262913"/>
                    </a:moveTo>
                    <a:cubicBezTo>
                      <a:pt x="439235" y="262913"/>
                      <a:pt x="590251" y="262913"/>
                      <a:pt x="590296" y="262913"/>
                    </a:cubicBezTo>
                    <a:cubicBezTo>
                      <a:pt x="609592" y="262913"/>
                      <a:pt x="625672" y="277808"/>
                      <a:pt x="625672" y="298021"/>
                    </a:cubicBezTo>
                    <a:cubicBezTo>
                      <a:pt x="625672" y="298039"/>
                      <a:pt x="625672" y="299326"/>
                      <a:pt x="625672" y="392707"/>
                    </a:cubicBezTo>
                    <a:cubicBezTo>
                      <a:pt x="625649" y="392707"/>
                      <a:pt x="623382" y="392707"/>
                      <a:pt x="402693" y="392707"/>
                    </a:cubicBezTo>
                    <a:cubicBezTo>
                      <a:pt x="402693" y="392689"/>
                      <a:pt x="402693" y="391392"/>
                      <a:pt x="402693" y="298021"/>
                    </a:cubicBezTo>
                    <a:cubicBezTo>
                      <a:pt x="402693" y="277808"/>
                      <a:pt x="418773" y="262913"/>
                      <a:pt x="439142" y="262913"/>
                    </a:cubicBezTo>
                    <a:close/>
                    <a:moveTo>
                      <a:pt x="35376" y="262913"/>
                    </a:moveTo>
                    <a:cubicBezTo>
                      <a:pt x="35456" y="262913"/>
                      <a:pt x="187560" y="262913"/>
                      <a:pt x="187603" y="262913"/>
                    </a:cubicBezTo>
                    <a:cubicBezTo>
                      <a:pt x="206899" y="262913"/>
                      <a:pt x="222979" y="277808"/>
                      <a:pt x="222979" y="298021"/>
                    </a:cubicBezTo>
                    <a:cubicBezTo>
                      <a:pt x="222979" y="298045"/>
                      <a:pt x="222979" y="299514"/>
                      <a:pt x="222979" y="392707"/>
                    </a:cubicBezTo>
                    <a:cubicBezTo>
                      <a:pt x="222949" y="392707"/>
                      <a:pt x="220380" y="392707"/>
                      <a:pt x="0" y="392707"/>
                    </a:cubicBezTo>
                    <a:cubicBezTo>
                      <a:pt x="0" y="392683"/>
                      <a:pt x="0" y="391210"/>
                      <a:pt x="0" y="298021"/>
                    </a:cubicBezTo>
                    <a:cubicBezTo>
                      <a:pt x="0" y="277808"/>
                      <a:pt x="16080" y="262913"/>
                      <a:pt x="35376" y="262913"/>
                    </a:cubicBezTo>
                    <a:close/>
                    <a:moveTo>
                      <a:pt x="515846" y="143104"/>
                    </a:moveTo>
                    <a:cubicBezTo>
                      <a:pt x="545255" y="143104"/>
                      <a:pt x="569095" y="166944"/>
                      <a:pt x="569095" y="196353"/>
                    </a:cubicBezTo>
                    <a:cubicBezTo>
                      <a:pt x="569095" y="225762"/>
                      <a:pt x="545255" y="249602"/>
                      <a:pt x="515846" y="249602"/>
                    </a:cubicBezTo>
                    <a:cubicBezTo>
                      <a:pt x="486437" y="249602"/>
                      <a:pt x="462597" y="225762"/>
                      <a:pt x="462597" y="196353"/>
                    </a:cubicBezTo>
                    <a:cubicBezTo>
                      <a:pt x="462597" y="166944"/>
                      <a:pt x="486437" y="143104"/>
                      <a:pt x="515846" y="143104"/>
                    </a:cubicBezTo>
                    <a:close/>
                    <a:moveTo>
                      <a:pt x="113154" y="143104"/>
                    </a:moveTo>
                    <a:cubicBezTo>
                      <a:pt x="142563" y="143104"/>
                      <a:pt x="166403" y="166944"/>
                      <a:pt x="166403" y="196353"/>
                    </a:cubicBezTo>
                    <a:cubicBezTo>
                      <a:pt x="166403" y="225762"/>
                      <a:pt x="142563" y="249602"/>
                      <a:pt x="113154" y="249602"/>
                    </a:cubicBezTo>
                    <a:cubicBezTo>
                      <a:pt x="83745" y="249602"/>
                      <a:pt x="59905" y="225762"/>
                      <a:pt x="59905" y="196353"/>
                    </a:cubicBezTo>
                    <a:cubicBezTo>
                      <a:pt x="59905" y="166944"/>
                      <a:pt x="83745" y="143104"/>
                      <a:pt x="113154" y="143104"/>
                    </a:cubicBezTo>
                    <a:close/>
                    <a:moveTo>
                      <a:pt x="237860" y="123136"/>
                    </a:moveTo>
                    <a:cubicBezTo>
                      <a:pt x="237860" y="123136"/>
                      <a:pt x="386708" y="123136"/>
                      <a:pt x="386757" y="123136"/>
                    </a:cubicBezTo>
                    <a:cubicBezTo>
                      <a:pt x="406821" y="123136"/>
                      <a:pt x="422661" y="138883"/>
                      <a:pt x="422661" y="157779"/>
                    </a:cubicBezTo>
                    <a:cubicBezTo>
                      <a:pt x="422661" y="157779"/>
                      <a:pt x="422661" y="157779"/>
                      <a:pt x="422661" y="220766"/>
                    </a:cubicBezTo>
                    <a:cubicBezTo>
                      <a:pt x="413173" y="220766"/>
                      <a:pt x="406842" y="220766"/>
                      <a:pt x="406821" y="220766"/>
                    </a:cubicBezTo>
                    <a:cubicBezTo>
                      <a:pt x="384645" y="220766"/>
                      <a:pt x="365637" y="239662"/>
                      <a:pt x="365637" y="262758"/>
                    </a:cubicBezTo>
                    <a:cubicBezTo>
                      <a:pt x="365637" y="262758"/>
                      <a:pt x="365637" y="262758"/>
                      <a:pt x="365637" y="264857"/>
                    </a:cubicBezTo>
                    <a:lnTo>
                      <a:pt x="365637" y="279554"/>
                    </a:lnTo>
                    <a:cubicBezTo>
                      <a:pt x="351909" y="266957"/>
                      <a:pt x="332900" y="258558"/>
                      <a:pt x="312836" y="258558"/>
                    </a:cubicBezTo>
                    <a:cubicBezTo>
                      <a:pt x="291716" y="258558"/>
                      <a:pt x="273764" y="266957"/>
                      <a:pt x="258980" y="279554"/>
                    </a:cubicBezTo>
                    <a:cubicBezTo>
                      <a:pt x="258980" y="279554"/>
                      <a:pt x="258980" y="279554"/>
                      <a:pt x="258980" y="277455"/>
                    </a:cubicBezTo>
                    <a:lnTo>
                      <a:pt x="258980" y="262758"/>
                    </a:lnTo>
                    <a:cubicBezTo>
                      <a:pt x="258980" y="239662"/>
                      <a:pt x="241028" y="220766"/>
                      <a:pt x="217795" y="220766"/>
                    </a:cubicBezTo>
                    <a:cubicBezTo>
                      <a:pt x="217795" y="220766"/>
                      <a:pt x="211459" y="220766"/>
                      <a:pt x="203011" y="220766"/>
                    </a:cubicBezTo>
                    <a:cubicBezTo>
                      <a:pt x="203011" y="220766"/>
                      <a:pt x="203011" y="220766"/>
                      <a:pt x="203011" y="157779"/>
                    </a:cubicBezTo>
                    <a:cubicBezTo>
                      <a:pt x="203011" y="138883"/>
                      <a:pt x="217795" y="123136"/>
                      <a:pt x="237860" y="123136"/>
                    </a:cubicBezTo>
                    <a:close/>
                    <a:moveTo>
                      <a:pt x="312835" y="0"/>
                    </a:moveTo>
                    <a:cubicBezTo>
                      <a:pt x="342244" y="0"/>
                      <a:pt x="366084" y="24585"/>
                      <a:pt x="366084" y="54913"/>
                    </a:cubicBezTo>
                    <a:cubicBezTo>
                      <a:pt x="366084" y="85241"/>
                      <a:pt x="342244" y="109826"/>
                      <a:pt x="312835" y="109826"/>
                    </a:cubicBezTo>
                    <a:cubicBezTo>
                      <a:pt x="283426" y="109826"/>
                      <a:pt x="259586" y="85241"/>
                      <a:pt x="259586" y="54913"/>
                    </a:cubicBezTo>
                    <a:cubicBezTo>
                      <a:pt x="259586" y="24585"/>
                      <a:pt x="283426" y="0"/>
                      <a:pt x="312835" y="0"/>
                    </a:cubicBezTo>
                    <a:close/>
                  </a:path>
                </a:pathLst>
              </a:custGeom>
              <a:solidFill>
                <a:srgbClr val="00529B"/>
              </a:solidFill>
              <a:ln>
                <a:noFill/>
              </a:ln>
              <a:extLst/>
            </p:spPr>
            <p:txBody>
              <a:bodyPr vert="horz" wrap="square" lIns="121920" tIns="60960" rIns="121920" bIns="60960" numCol="1" anchor="t" anchorCtr="0" compatLnSpc="1">
                <a:prstTxWarp prst="textNoShape">
                  <a:avLst/>
                </a:prstTxWarp>
              </a:bodyPr>
              <a:lstStyle/>
              <a:p>
                <a:endParaRPr lang="en-US" sz="1067" dirty="0">
                  <a:solidFill>
                    <a:srgbClr val="7F7F7F"/>
                  </a:solidFill>
                </a:endParaRPr>
              </a:p>
            </p:txBody>
          </p:sp>
          <p:sp>
            <p:nvSpPr>
              <p:cNvPr id="53" name="Freeform 29"/>
              <p:cNvSpPr>
                <a:spLocks noChangeAspect="1" noEditPoints="1"/>
              </p:cNvSpPr>
              <p:nvPr/>
            </p:nvSpPr>
            <p:spPr bwMode="auto">
              <a:xfrm>
                <a:off x="10721310" y="2790502"/>
                <a:ext cx="467199" cy="490382"/>
              </a:xfrm>
              <a:custGeom>
                <a:avLst/>
                <a:gdLst>
                  <a:gd name="T0" fmla="*/ 422 w 474"/>
                  <a:gd name="T1" fmla="*/ 51 h 474"/>
                  <a:gd name="T2" fmla="*/ 299 w 474"/>
                  <a:gd name="T3" fmla="*/ 0 h 474"/>
                  <a:gd name="T4" fmla="*/ 175 w 474"/>
                  <a:gd name="T5" fmla="*/ 51 h 474"/>
                  <a:gd name="T6" fmla="*/ 164 w 474"/>
                  <a:gd name="T7" fmla="*/ 287 h 474"/>
                  <a:gd name="T8" fmla="*/ 142 w 474"/>
                  <a:gd name="T9" fmla="*/ 309 h 474"/>
                  <a:gd name="T10" fmla="*/ 131 w 474"/>
                  <a:gd name="T11" fmla="*/ 298 h 474"/>
                  <a:gd name="T12" fmla="*/ 0 w 474"/>
                  <a:gd name="T13" fmla="*/ 428 h 474"/>
                  <a:gd name="T14" fmla="*/ 45 w 474"/>
                  <a:gd name="T15" fmla="*/ 474 h 474"/>
                  <a:gd name="T16" fmla="*/ 176 w 474"/>
                  <a:gd name="T17" fmla="*/ 343 h 474"/>
                  <a:gd name="T18" fmla="*/ 165 w 474"/>
                  <a:gd name="T19" fmla="*/ 332 h 474"/>
                  <a:gd name="T20" fmla="*/ 187 w 474"/>
                  <a:gd name="T21" fmla="*/ 310 h 474"/>
                  <a:gd name="T22" fmla="*/ 299 w 474"/>
                  <a:gd name="T23" fmla="*/ 350 h 474"/>
                  <a:gd name="T24" fmla="*/ 422 w 474"/>
                  <a:gd name="T25" fmla="*/ 299 h 474"/>
                  <a:gd name="T26" fmla="*/ 474 w 474"/>
                  <a:gd name="T27" fmla="*/ 175 h 474"/>
                  <a:gd name="T28" fmla="*/ 422 w 474"/>
                  <a:gd name="T29" fmla="*/ 51 h 474"/>
                  <a:gd name="T30" fmla="*/ 400 w 474"/>
                  <a:gd name="T31" fmla="*/ 276 h 474"/>
                  <a:gd name="T32" fmla="*/ 299 w 474"/>
                  <a:gd name="T33" fmla="*/ 318 h 474"/>
                  <a:gd name="T34" fmla="*/ 197 w 474"/>
                  <a:gd name="T35" fmla="*/ 276 h 474"/>
                  <a:gd name="T36" fmla="*/ 197 w 474"/>
                  <a:gd name="T37" fmla="*/ 74 h 474"/>
                  <a:gd name="T38" fmla="*/ 299 w 474"/>
                  <a:gd name="T39" fmla="*/ 32 h 474"/>
                  <a:gd name="T40" fmla="*/ 400 w 474"/>
                  <a:gd name="T41" fmla="*/ 74 h 474"/>
                  <a:gd name="T42" fmla="*/ 442 w 474"/>
                  <a:gd name="T43" fmla="*/ 175 h 474"/>
                  <a:gd name="T44" fmla="*/ 400 w 474"/>
                  <a:gd name="T45" fmla="*/ 27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474">
                    <a:moveTo>
                      <a:pt x="422" y="51"/>
                    </a:moveTo>
                    <a:cubicBezTo>
                      <a:pt x="389" y="18"/>
                      <a:pt x="345" y="0"/>
                      <a:pt x="299" y="0"/>
                    </a:cubicBezTo>
                    <a:cubicBezTo>
                      <a:pt x="252" y="0"/>
                      <a:pt x="208" y="18"/>
                      <a:pt x="175" y="51"/>
                    </a:cubicBezTo>
                    <a:cubicBezTo>
                      <a:pt x="110" y="116"/>
                      <a:pt x="107" y="218"/>
                      <a:pt x="164" y="287"/>
                    </a:cubicBezTo>
                    <a:cubicBezTo>
                      <a:pt x="142" y="309"/>
                      <a:pt x="142" y="309"/>
                      <a:pt x="142" y="309"/>
                    </a:cubicBezTo>
                    <a:cubicBezTo>
                      <a:pt x="131" y="298"/>
                      <a:pt x="131" y="298"/>
                      <a:pt x="131" y="298"/>
                    </a:cubicBezTo>
                    <a:cubicBezTo>
                      <a:pt x="0" y="428"/>
                      <a:pt x="0" y="428"/>
                      <a:pt x="0" y="428"/>
                    </a:cubicBezTo>
                    <a:cubicBezTo>
                      <a:pt x="45" y="474"/>
                      <a:pt x="45" y="474"/>
                      <a:pt x="45" y="474"/>
                    </a:cubicBezTo>
                    <a:cubicBezTo>
                      <a:pt x="176" y="343"/>
                      <a:pt x="176" y="343"/>
                      <a:pt x="176" y="343"/>
                    </a:cubicBezTo>
                    <a:cubicBezTo>
                      <a:pt x="165" y="332"/>
                      <a:pt x="165" y="332"/>
                      <a:pt x="165" y="332"/>
                    </a:cubicBezTo>
                    <a:cubicBezTo>
                      <a:pt x="187" y="310"/>
                      <a:pt x="187" y="310"/>
                      <a:pt x="187" y="310"/>
                    </a:cubicBezTo>
                    <a:cubicBezTo>
                      <a:pt x="218" y="336"/>
                      <a:pt x="257" y="350"/>
                      <a:pt x="299" y="350"/>
                    </a:cubicBezTo>
                    <a:cubicBezTo>
                      <a:pt x="345" y="350"/>
                      <a:pt x="389" y="332"/>
                      <a:pt x="422" y="299"/>
                    </a:cubicBezTo>
                    <a:cubicBezTo>
                      <a:pt x="455" y="266"/>
                      <a:pt x="474" y="222"/>
                      <a:pt x="474" y="175"/>
                    </a:cubicBezTo>
                    <a:cubicBezTo>
                      <a:pt x="474" y="128"/>
                      <a:pt x="455" y="84"/>
                      <a:pt x="422" y="51"/>
                    </a:cubicBezTo>
                    <a:close/>
                    <a:moveTo>
                      <a:pt x="400" y="276"/>
                    </a:moveTo>
                    <a:cubicBezTo>
                      <a:pt x="373" y="303"/>
                      <a:pt x="337" y="318"/>
                      <a:pt x="299" y="318"/>
                    </a:cubicBezTo>
                    <a:cubicBezTo>
                      <a:pt x="260" y="318"/>
                      <a:pt x="224" y="303"/>
                      <a:pt x="197" y="276"/>
                    </a:cubicBezTo>
                    <a:cubicBezTo>
                      <a:pt x="142" y="220"/>
                      <a:pt x="142" y="130"/>
                      <a:pt x="197" y="74"/>
                    </a:cubicBezTo>
                    <a:cubicBezTo>
                      <a:pt x="224" y="47"/>
                      <a:pt x="260" y="32"/>
                      <a:pt x="299" y="32"/>
                    </a:cubicBezTo>
                    <a:cubicBezTo>
                      <a:pt x="337" y="32"/>
                      <a:pt x="373" y="47"/>
                      <a:pt x="400" y="74"/>
                    </a:cubicBezTo>
                    <a:cubicBezTo>
                      <a:pt x="427" y="101"/>
                      <a:pt x="442" y="137"/>
                      <a:pt x="442" y="175"/>
                    </a:cubicBezTo>
                    <a:cubicBezTo>
                      <a:pt x="442" y="213"/>
                      <a:pt x="427" y="249"/>
                      <a:pt x="400" y="276"/>
                    </a:cubicBezTo>
                    <a:close/>
                  </a:path>
                </a:pathLst>
              </a:custGeom>
              <a:solidFill>
                <a:srgbClr val="0153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1067" dirty="0">
                  <a:solidFill>
                    <a:srgbClr val="7F7F7F"/>
                  </a:solidFill>
                </a:endParaRPr>
              </a:p>
            </p:txBody>
          </p:sp>
          <p:sp>
            <p:nvSpPr>
              <p:cNvPr id="54" name="TextBox 53"/>
              <p:cNvSpPr txBox="1"/>
              <p:nvPr/>
            </p:nvSpPr>
            <p:spPr>
              <a:xfrm>
                <a:off x="10509506" y="3255248"/>
                <a:ext cx="1184459" cy="500233"/>
              </a:xfrm>
              <a:prstGeom prst="rect">
                <a:avLst/>
              </a:prstGeom>
              <a:noFill/>
            </p:spPr>
            <p:txBody>
              <a:bodyPr wrap="none" rtlCol="0">
                <a:spAutoFit/>
              </a:bodyPr>
              <a:lstStyle/>
              <a:p>
                <a:r>
                  <a:rPr lang="en-US" sz="1867" dirty="0"/>
                  <a:t>Pop. Health</a:t>
                </a:r>
                <a:br>
                  <a:rPr lang="en-US" sz="1867" dirty="0"/>
                </a:br>
                <a:r>
                  <a:rPr lang="en-US" sz="1867" dirty="0"/>
                  <a:t>Management</a:t>
                </a:r>
              </a:p>
            </p:txBody>
          </p:sp>
        </p:grpSp>
        <p:grpSp>
          <p:nvGrpSpPr>
            <p:cNvPr id="153" name="Group 152"/>
            <p:cNvGrpSpPr/>
            <p:nvPr/>
          </p:nvGrpSpPr>
          <p:grpSpPr>
            <a:xfrm>
              <a:off x="5722665" y="2710970"/>
              <a:ext cx="1194077" cy="904888"/>
              <a:chOff x="5490727" y="2728738"/>
              <a:chExt cx="1194077" cy="904888"/>
            </a:xfrm>
          </p:grpSpPr>
          <p:sp>
            <p:nvSpPr>
              <p:cNvPr id="55" name="TextBox 54"/>
              <p:cNvSpPr txBox="1"/>
              <p:nvPr/>
            </p:nvSpPr>
            <p:spPr>
              <a:xfrm>
                <a:off x="5490727" y="3133393"/>
                <a:ext cx="1194077" cy="500233"/>
              </a:xfrm>
              <a:prstGeom prst="rect">
                <a:avLst/>
              </a:prstGeom>
              <a:noFill/>
            </p:spPr>
            <p:txBody>
              <a:bodyPr wrap="none" rtlCol="0">
                <a:spAutoFit/>
              </a:bodyPr>
              <a:lstStyle/>
              <a:p>
                <a:r>
                  <a:rPr lang="en-US" sz="1867" dirty="0"/>
                  <a:t>AI Imaging</a:t>
                </a:r>
                <a:br>
                  <a:rPr lang="en-US" sz="1867" dirty="0"/>
                </a:br>
                <a:r>
                  <a:rPr lang="en-US" sz="1867" dirty="0"/>
                  <a:t>Interpretation</a:t>
                </a:r>
              </a:p>
            </p:txBody>
          </p:sp>
          <p:sp>
            <p:nvSpPr>
              <p:cNvPr id="56" name="Oval 14"/>
              <p:cNvSpPr>
                <a:spLocks noChangeAspect="1" noChangeArrowheads="1"/>
              </p:cNvSpPr>
              <p:nvPr/>
            </p:nvSpPr>
            <p:spPr bwMode="auto">
              <a:xfrm>
                <a:off x="5914534" y="2728738"/>
                <a:ext cx="468943" cy="430388"/>
              </a:xfrm>
              <a:custGeom>
                <a:avLst/>
                <a:gdLst/>
                <a:ahLst/>
                <a:cxnLst/>
                <a:rect l="l" t="t" r="r" b="b"/>
                <a:pathLst>
                  <a:path w="625672" h="549126">
                    <a:moveTo>
                      <a:pt x="237860" y="419332"/>
                    </a:moveTo>
                    <a:cubicBezTo>
                      <a:pt x="237900" y="419332"/>
                      <a:pt x="386708" y="419332"/>
                      <a:pt x="386757" y="419332"/>
                    </a:cubicBezTo>
                    <a:cubicBezTo>
                      <a:pt x="406821" y="419332"/>
                      <a:pt x="422661" y="435161"/>
                      <a:pt x="422661" y="455210"/>
                    </a:cubicBezTo>
                    <a:cubicBezTo>
                      <a:pt x="422661" y="455221"/>
                      <a:pt x="422661" y="456204"/>
                      <a:pt x="422661" y="549126"/>
                    </a:cubicBezTo>
                    <a:cubicBezTo>
                      <a:pt x="422647" y="549126"/>
                      <a:pt x="420921" y="549126"/>
                      <a:pt x="203011" y="549126"/>
                    </a:cubicBezTo>
                    <a:cubicBezTo>
                      <a:pt x="203011" y="549116"/>
                      <a:pt x="203011" y="548138"/>
                      <a:pt x="203011" y="455210"/>
                    </a:cubicBezTo>
                    <a:cubicBezTo>
                      <a:pt x="203011" y="435161"/>
                      <a:pt x="217795" y="419332"/>
                      <a:pt x="237860" y="419332"/>
                    </a:cubicBezTo>
                    <a:close/>
                    <a:moveTo>
                      <a:pt x="312835" y="299523"/>
                    </a:moveTo>
                    <a:cubicBezTo>
                      <a:pt x="342244" y="299523"/>
                      <a:pt x="366084" y="323363"/>
                      <a:pt x="366084" y="352772"/>
                    </a:cubicBezTo>
                    <a:cubicBezTo>
                      <a:pt x="366084" y="382181"/>
                      <a:pt x="342244" y="406021"/>
                      <a:pt x="312835" y="406021"/>
                    </a:cubicBezTo>
                    <a:cubicBezTo>
                      <a:pt x="283426" y="406021"/>
                      <a:pt x="259586" y="382181"/>
                      <a:pt x="259586" y="352772"/>
                    </a:cubicBezTo>
                    <a:cubicBezTo>
                      <a:pt x="259586" y="323363"/>
                      <a:pt x="283426" y="299523"/>
                      <a:pt x="312835" y="299523"/>
                    </a:cubicBezTo>
                    <a:close/>
                    <a:moveTo>
                      <a:pt x="439142" y="262913"/>
                    </a:moveTo>
                    <a:cubicBezTo>
                      <a:pt x="439235" y="262913"/>
                      <a:pt x="590251" y="262913"/>
                      <a:pt x="590296" y="262913"/>
                    </a:cubicBezTo>
                    <a:cubicBezTo>
                      <a:pt x="609592" y="262913"/>
                      <a:pt x="625672" y="277808"/>
                      <a:pt x="625672" y="298021"/>
                    </a:cubicBezTo>
                    <a:cubicBezTo>
                      <a:pt x="625672" y="298039"/>
                      <a:pt x="625672" y="299326"/>
                      <a:pt x="625672" y="392707"/>
                    </a:cubicBezTo>
                    <a:cubicBezTo>
                      <a:pt x="625649" y="392707"/>
                      <a:pt x="623382" y="392707"/>
                      <a:pt x="402693" y="392707"/>
                    </a:cubicBezTo>
                    <a:cubicBezTo>
                      <a:pt x="402693" y="392689"/>
                      <a:pt x="402693" y="391392"/>
                      <a:pt x="402693" y="298021"/>
                    </a:cubicBezTo>
                    <a:cubicBezTo>
                      <a:pt x="402693" y="277808"/>
                      <a:pt x="418773" y="262913"/>
                      <a:pt x="439142" y="262913"/>
                    </a:cubicBezTo>
                    <a:close/>
                    <a:moveTo>
                      <a:pt x="35376" y="262913"/>
                    </a:moveTo>
                    <a:cubicBezTo>
                      <a:pt x="35456" y="262913"/>
                      <a:pt x="187560" y="262913"/>
                      <a:pt x="187603" y="262913"/>
                    </a:cubicBezTo>
                    <a:cubicBezTo>
                      <a:pt x="206899" y="262913"/>
                      <a:pt x="222979" y="277808"/>
                      <a:pt x="222979" y="298021"/>
                    </a:cubicBezTo>
                    <a:cubicBezTo>
                      <a:pt x="222979" y="298045"/>
                      <a:pt x="222979" y="299514"/>
                      <a:pt x="222979" y="392707"/>
                    </a:cubicBezTo>
                    <a:cubicBezTo>
                      <a:pt x="222949" y="392707"/>
                      <a:pt x="220380" y="392707"/>
                      <a:pt x="0" y="392707"/>
                    </a:cubicBezTo>
                    <a:cubicBezTo>
                      <a:pt x="0" y="392683"/>
                      <a:pt x="0" y="391210"/>
                      <a:pt x="0" y="298021"/>
                    </a:cubicBezTo>
                    <a:cubicBezTo>
                      <a:pt x="0" y="277808"/>
                      <a:pt x="16080" y="262913"/>
                      <a:pt x="35376" y="262913"/>
                    </a:cubicBezTo>
                    <a:close/>
                    <a:moveTo>
                      <a:pt x="515846" y="143104"/>
                    </a:moveTo>
                    <a:cubicBezTo>
                      <a:pt x="545255" y="143104"/>
                      <a:pt x="569095" y="166944"/>
                      <a:pt x="569095" y="196353"/>
                    </a:cubicBezTo>
                    <a:cubicBezTo>
                      <a:pt x="569095" y="225762"/>
                      <a:pt x="545255" y="249602"/>
                      <a:pt x="515846" y="249602"/>
                    </a:cubicBezTo>
                    <a:cubicBezTo>
                      <a:pt x="486437" y="249602"/>
                      <a:pt x="462597" y="225762"/>
                      <a:pt x="462597" y="196353"/>
                    </a:cubicBezTo>
                    <a:cubicBezTo>
                      <a:pt x="462597" y="166944"/>
                      <a:pt x="486437" y="143104"/>
                      <a:pt x="515846" y="143104"/>
                    </a:cubicBezTo>
                    <a:close/>
                    <a:moveTo>
                      <a:pt x="113154" y="143104"/>
                    </a:moveTo>
                    <a:cubicBezTo>
                      <a:pt x="142563" y="143104"/>
                      <a:pt x="166403" y="166944"/>
                      <a:pt x="166403" y="196353"/>
                    </a:cubicBezTo>
                    <a:cubicBezTo>
                      <a:pt x="166403" y="225762"/>
                      <a:pt x="142563" y="249602"/>
                      <a:pt x="113154" y="249602"/>
                    </a:cubicBezTo>
                    <a:cubicBezTo>
                      <a:pt x="83745" y="249602"/>
                      <a:pt x="59905" y="225762"/>
                      <a:pt x="59905" y="196353"/>
                    </a:cubicBezTo>
                    <a:cubicBezTo>
                      <a:pt x="59905" y="166944"/>
                      <a:pt x="83745" y="143104"/>
                      <a:pt x="113154" y="143104"/>
                    </a:cubicBezTo>
                    <a:close/>
                    <a:moveTo>
                      <a:pt x="237860" y="123136"/>
                    </a:moveTo>
                    <a:cubicBezTo>
                      <a:pt x="237860" y="123136"/>
                      <a:pt x="386708" y="123136"/>
                      <a:pt x="386757" y="123136"/>
                    </a:cubicBezTo>
                    <a:cubicBezTo>
                      <a:pt x="406821" y="123136"/>
                      <a:pt x="422661" y="138883"/>
                      <a:pt x="422661" y="157779"/>
                    </a:cubicBezTo>
                    <a:cubicBezTo>
                      <a:pt x="422661" y="157779"/>
                      <a:pt x="422661" y="157779"/>
                      <a:pt x="422661" y="220766"/>
                    </a:cubicBezTo>
                    <a:cubicBezTo>
                      <a:pt x="413173" y="220766"/>
                      <a:pt x="406842" y="220766"/>
                      <a:pt x="406821" y="220766"/>
                    </a:cubicBezTo>
                    <a:cubicBezTo>
                      <a:pt x="384645" y="220766"/>
                      <a:pt x="365637" y="239662"/>
                      <a:pt x="365637" y="262758"/>
                    </a:cubicBezTo>
                    <a:cubicBezTo>
                      <a:pt x="365637" y="262758"/>
                      <a:pt x="365637" y="262758"/>
                      <a:pt x="365637" y="264857"/>
                    </a:cubicBezTo>
                    <a:lnTo>
                      <a:pt x="365637" y="279554"/>
                    </a:lnTo>
                    <a:cubicBezTo>
                      <a:pt x="351909" y="266957"/>
                      <a:pt x="332900" y="258558"/>
                      <a:pt x="312836" y="258558"/>
                    </a:cubicBezTo>
                    <a:cubicBezTo>
                      <a:pt x="291716" y="258558"/>
                      <a:pt x="273764" y="266957"/>
                      <a:pt x="258980" y="279554"/>
                    </a:cubicBezTo>
                    <a:cubicBezTo>
                      <a:pt x="258980" y="279554"/>
                      <a:pt x="258980" y="279554"/>
                      <a:pt x="258980" y="277455"/>
                    </a:cubicBezTo>
                    <a:lnTo>
                      <a:pt x="258980" y="262758"/>
                    </a:lnTo>
                    <a:cubicBezTo>
                      <a:pt x="258980" y="239662"/>
                      <a:pt x="241028" y="220766"/>
                      <a:pt x="217795" y="220766"/>
                    </a:cubicBezTo>
                    <a:cubicBezTo>
                      <a:pt x="217795" y="220766"/>
                      <a:pt x="211459" y="220766"/>
                      <a:pt x="203011" y="220766"/>
                    </a:cubicBezTo>
                    <a:cubicBezTo>
                      <a:pt x="203011" y="220766"/>
                      <a:pt x="203011" y="220766"/>
                      <a:pt x="203011" y="157779"/>
                    </a:cubicBezTo>
                    <a:cubicBezTo>
                      <a:pt x="203011" y="138883"/>
                      <a:pt x="217795" y="123136"/>
                      <a:pt x="237860" y="123136"/>
                    </a:cubicBezTo>
                    <a:close/>
                    <a:moveTo>
                      <a:pt x="312835" y="0"/>
                    </a:moveTo>
                    <a:cubicBezTo>
                      <a:pt x="342244" y="0"/>
                      <a:pt x="366084" y="24585"/>
                      <a:pt x="366084" y="54913"/>
                    </a:cubicBezTo>
                    <a:cubicBezTo>
                      <a:pt x="366084" y="85241"/>
                      <a:pt x="342244" y="109826"/>
                      <a:pt x="312835" y="109826"/>
                    </a:cubicBezTo>
                    <a:cubicBezTo>
                      <a:pt x="283426" y="109826"/>
                      <a:pt x="259586" y="85241"/>
                      <a:pt x="259586" y="54913"/>
                    </a:cubicBezTo>
                    <a:cubicBezTo>
                      <a:pt x="259586" y="24585"/>
                      <a:pt x="283426" y="0"/>
                      <a:pt x="312835" y="0"/>
                    </a:cubicBezTo>
                    <a:close/>
                  </a:path>
                </a:pathLst>
              </a:custGeom>
              <a:solidFill>
                <a:srgbClr val="00529B"/>
              </a:solidFill>
              <a:ln>
                <a:noFill/>
              </a:ln>
              <a:extLst/>
            </p:spPr>
            <p:txBody>
              <a:bodyPr vert="horz" wrap="square" lIns="121920" tIns="60960" rIns="121920" bIns="60960" numCol="1" anchor="t" anchorCtr="0" compatLnSpc="1">
                <a:prstTxWarp prst="textNoShape">
                  <a:avLst/>
                </a:prstTxWarp>
              </a:bodyPr>
              <a:lstStyle/>
              <a:p>
                <a:endParaRPr lang="en-US" sz="1067" dirty="0">
                  <a:solidFill>
                    <a:srgbClr val="7F7F7F"/>
                  </a:solidFill>
                </a:endParaRPr>
              </a:p>
            </p:txBody>
          </p:sp>
        </p:grpSp>
        <p:grpSp>
          <p:nvGrpSpPr>
            <p:cNvPr id="148" name="Group 147"/>
            <p:cNvGrpSpPr/>
            <p:nvPr/>
          </p:nvGrpSpPr>
          <p:grpSpPr>
            <a:xfrm>
              <a:off x="9507889" y="911850"/>
              <a:ext cx="1028572" cy="1170716"/>
              <a:chOff x="9536338" y="996835"/>
              <a:chExt cx="1028572" cy="1170716"/>
            </a:xfrm>
          </p:grpSpPr>
          <p:sp>
            <p:nvSpPr>
              <p:cNvPr id="41" name="TextBox 40"/>
              <p:cNvSpPr txBox="1"/>
              <p:nvPr/>
            </p:nvSpPr>
            <p:spPr>
              <a:xfrm>
                <a:off x="9536338" y="1451826"/>
                <a:ext cx="1028572" cy="715725"/>
              </a:xfrm>
              <a:prstGeom prst="rect">
                <a:avLst/>
              </a:prstGeom>
              <a:noFill/>
            </p:spPr>
            <p:txBody>
              <a:bodyPr wrap="square" rtlCol="0">
                <a:spAutoFit/>
              </a:bodyPr>
              <a:lstStyle/>
              <a:p>
                <a:r>
                  <a:rPr lang="en-US" sz="1867" dirty="0"/>
                  <a:t>Speech Analysis &amp; Diagnosis </a:t>
                </a:r>
              </a:p>
            </p:txBody>
          </p:sp>
          <p:grpSp>
            <p:nvGrpSpPr>
              <p:cNvPr id="106" name="Group 105"/>
              <p:cNvGrpSpPr/>
              <p:nvPr/>
            </p:nvGrpSpPr>
            <p:grpSpPr>
              <a:xfrm>
                <a:off x="10078678" y="996835"/>
                <a:ext cx="349000" cy="373064"/>
                <a:chOff x="645611" y="2380231"/>
                <a:chExt cx="534038" cy="570861"/>
              </a:xfrm>
            </p:grpSpPr>
            <p:sp>
              <p:nvSpPr>
                <p:cNvPr id="107" name="Freeform 61"/>
                <p:cNvSpPr>
                  <a:spLocks noChangeAspect="1" noEditPoints="1"/>
                </p:cNvSpPr>
                <p:nvPr/>
              </p:nvSpPr>
              <p:spPr bwMode="auto">
                <a:xfrm>
                  <a:off x="645611" y="2380231"/>
                  <a:ext cx="534038" cy="570861"/>
                </a:xfrm>
                <a:custGeom>
                  <a:avLst/>
                  <a:gdLst/>
                  <a:ahLst/>
                  <a:cxnLst>
                    <a:cxn ang="0">
                      <a:pos x="187" y="0"/>
                    </a:cxn>
                    <a:cxn ang="0">
                      <a:pos x="169" y="0"/>
                    </a:cxn>
                    <a:cxn ang="0">
                      <a:pos x="167" y="0"/>
                    </a:cxn>
                    <a:cxn ang="0">
                      <a:pos x="151" y="0"/>
                    </a:cxn>
                    <a:cxn ang="0">
                      <a:pos x="149" y="0"/>
                    </a:cxn>
                    <a:cxn ang="0">
                      <a:pos x="76" y="0"/>
                    </a:cxn>
                    <a:cxn ang="0">
                      <a:pos x="76" y="9"/>
                    </a:cxn>
                    <a:cxn ang="0">
                      <a:pos x="151" y="9"/>
                    </a:cxn>
                    <a:cxn ang="0">
                      <a:pos x="167" y="26"/>
                    </a:cxn>
                    <a:cxn ang="0">
                      <a:pos x="167" y="201"/>
                    </a:cxn>
                    <a:cxn ang="0">
                      <a:pos x="151" y="218"/>
                    </a:cxn>
                    <a:cxn ang="0">
                      <a:pos x="26" y="218"/>
                    </a:cxn>
                    <a:cxn ang="0">
                      <a:pos x="10" y="201"/>
                    </a:cxn>
                    <a:cxn ang="0">
                      <a:pos x="10" y="65"/>
                    </a:cxn>
                    <a:cxn ang="0">
                      <a:pos x="39" y="65"/>
                    </a:cxn>
                    <a:cxn ang="0">
                      <a:pos x="66" y="39"/>
                    </a:cxn>
                    <a:cxn ang="0">
                      <a:pos x="66" y="0"/>
                    </a:cxn>
                    <a:cxn ang="0">
                      <a:pos x="56" y="0"/>
                    </a:cxn>
                    <a:cxn ang="0">
                      <a:pos x="0" y="56"/>
                    </a:cxn>
                    <a:cxn ang="0">
                      <a:pos x="0" y="201"/>
                    </a:cxn>
                    <a:cxn ang="0">
                      <a:pos x="26" y="228"/>
                    </a:cxn>
                    <a:cxn ang="0">
                      <a:pos x="149" y="228"/>
                    </a:cxn>
                    <a:cxn ang="0">
                      <a:pos x="151" y="228"/>
                    </a:cxn>
                    <a:cxn ang="0">
                      <a:pos x="167" y="228"/>
                    </a:cxn>
                    <a:cxn ang="0">
                      <a:pos x="169" y="228"/>
                    </a:cxn>
                    <a:cxn ang="0">
                      <a:pos x="187" y="228"/>
                    </a:cxn>
                    <a:cxn ang="0">
                      <a:pos x="213" y="201"/>
                    </a:cxn>
                    <a:cxn ang="0">
                      <a:pos x="213" y="26"/>
                    </a:cxn>
                    <a:cxn ang="0">
                      <a:pos x="187" y="0"/>
                    </a:cxn>
                    <a:cxn ang="0">
                      <a:pos x="55" y="13"/>
                    </a:cxn>
                    <a:cxn ang="0">
                      <a:pos x="55" y="39"/>
                    </a:cxn>
                    <a:cxn ang="0">
                      <a:pos x="39" y="54"/>
                    </a:cxn>
                    <a:cxn ang="0">
                      <a:pos x="13" y="54"/>
                    </a:cxn>
                    <a:cxn ang="0">
                      <a:pos x="55" y="13"/>
                    </a:cxn>
                    <a:cxn ang="0">
                      <a:pos x="170" y="9"/>
                    </a:cxn>
                    <a:cxn ang="0">
                      <a:pos x="185" y="26"/>
                    </a:cxn>
                    <a:cxn ang="0">
                      <a:pos x="185" y="201"/>
                    </a:cxn>
                    <a:cxn ang="0">
                      <a:pos x="171" y="218"/>
                    </a:cxn>
                    <a:cxn ang="0">
                      <a:pos x="177" y="201"/>
                    </a:cxn>
                    <a:cxn ang="0">
                      <a:pos x="177" y="26"/>
                    </a:cxn>
                    <a:cxn ang="0">
                      <a:pos x="170" y="9"/>
                    </a:cxn>
                    <a:cxn ang="0">
                      <a:pos x="203" y="201"/>
                    </a:cxn>
                    <a:cxn ang="0">
                      <a:pos x="189" y="218"/>
                    </a:cxn>
                    <a:cxn ang="0">
                      <a:pos x="195" y="201"/>
                    </a:cxn>
                    <a:cxn ang="0">
                      <a:pos x="195" y="26"/>
                    </a:cxn>
                    <a:cxn ang="0">
                      <a:pos x="188" y="9"/>
                    </a:cxn>
                    <a:cxn ang="0">
                      <a:pos x="203" y="26"/>
                    </a:cxn>
                    <a:cxn ang="0">
                      <a:pos x="203" y="201"/>
                    </a:cxn>
                  </a:cxnLst>
                  <a:rect l="0" t="0" r="r" b="b"/>
                  <a:pathLst>
                    <a:path w="213" h="228">
                      <a:moveTo>
                        <a:pt x="187" y="0"/>
                      </a:moveTo>
                      <a:cubicBezTo>
                        <a:pt x="180" y="0"/>
                        <a:pt x="174" y="0"/>
                        <a:pt x="169" y="0"/>
                      </a:cubicBezTo>
                      <a:cubicBezTo>
                        <a:pt x="168" y="0"/>
                        <a:pt x="168" y="0"/>
                        <a:pt x="167" y="0"/>
                      </a:cubicBezTo>
                      <a:cubicBezTo>
                        <a:pt x="161" y="0"/>
                        <a:pt x="156" y="0"/>
                        <a:pt x="151" y="0"/>
                      </a:cubicBezTo>
                      <a:cubicBezTo>
                        <a:pt x="150" y="0"/>
                        <a:pt x="149" y="0"/>
                        <a:pt x="149" y="0"/>
                      </a:cubicBezTo>
                      <a:cubicBezTo>
                        <a:pt x="76" y="0"/>
                        <a:pt x="76" y="0"/>
                        <a:pt x="76" y="0"/>
                      </a:cubicBezTo>
                      <a:cubicBezTo>
                        <a:pt x="76" y="9"/>
                        <a:pt x="76" y="9"/>
                        <a:pt x="76" y="9"/>
                      </a:cubicBezTo>
                      <a:cubicBezTo>
                        <a:pt x="151" y="9"/>
                        <a:pt x="151" y="9"/>
                        <a:pt x="151" y="9"/>
                      </a:cubicBezTo>
                      <a:cubicBezTo>
                        <a:pt x="160" y="9"/>
                        <a:pt x="167" y="17"/>
                        <a:pt x="167" y="26"/>
                      </a:cubicBezTo>
                      <a:cubicBezTo>
                        <a:pt x="167" y="72"/>
                        <a:pt x="167" y="201"/>
                        <a:pt x="167" y="201"/>
                      </a:cubicBezTo>
                      <a:cubicBezTo>
                        <a:pt x="167" y="211"/>
                        <a:pt x="160" y="218"/>
                        <a:pt x="151" y="218"/>
                      </a:cubicBezTo>
                      <a:cubicBezTo>
                        <a:pt x="26" y="218"/>
                        <a:pt x="26" y="218"/>
                        <a:pt x="26" y="218"/>
                      </a:cubicBezTo>
                      <a:cubicBezTo>
                        <a:pt x="17" y="218"/>
                        <a:pt x="10" y="211"/>
                        <a:pt x="10" y="201"/>
                      </a:cubicBezTo>
                      <a:cubicBezTo>
                        <a:pt x="10" y="65"/>
                        <a:pt x="10" y="65"/>
                        <a:pt x="10" y="65"/>
                      </a:cubicBezTo>
                      <a:cubicBezTo>
                        <a:pt x="39" y="65"/>
                        <a:pt x="39" y="65"/>
                        <a:pt x="39" y="65"/>
                      </a:cubicBezTo>
                      <a:cubicBezTo>
                        <a:pt x="54" y="65"/>
                        <a:pt x="66" y="53"/>
                        <a:pt x="66" y="39"/>
                      </a:cubicBezTo>
                      <a:cubicBezTo>
                        <a:pt x="66" y="26"/>
                        <a:pt x="66" y="13"/>
                        <a:pt x="66" y="0"/>
                      </a:cubicBezTo>
                      <a:cubicBezTo>
                        <a:pt x="56" y="0"/>
                        <a:pt x="56" y="0"/>
                        <a:pt x="56" y="0"/>
                      </a:cubicBezTo>
                      <a:cubicBezTo>
                        <a:pt x="0" y="56"/>
                        <a:pt x="0" y="56"/>
                        <a:pt x="0" y="56"/>
                      </a:cubicBezTo>
                      <a:cubicBezTo>
                        <a:pt x="0" y="201"/>
                        <a:pt x="0" y="201"/>
                        <a:pt x="0" y="201"/>
                      </a:cubicBezTo>
                      <a:cubicBezTo>
                        <a:pt x="0" y="216"/>
                        <a:pt x="12" y="228"/>
                        <a:pt x="26" y="228"/>
                      </a:cubicBezTo>
                      <a:cubicBezTo>
                        <a:pt x="119" y="228"/>
                        <a:pt x="143" y="228"/>
                        <a:pt x="149" y="228"/>
                      </a:cubicBezTo>
                      <a:cubicBezTo>
                        <a:pt x="149" y="228"/>
                        <a:pt x="150" y="228"/>
                        <a:pt x="151" y="228"/>
                      </a:cubicBezTo>
                      <a:cubicBezTo>
                        <a:pt x="160" y="228"/>
                        <a:pt x="165" y="228"/>
                        <a:pt x="167" y="228"/>
                      </a:cubicBezTo>
                      <a:cubicBezTo>
                        <a:pt x="168" y="228"/>
                        <a:pt x="168" y="228"/>
                        <a:pt x="169" y="228"/>
                      </a:cubicBezTo>
                      <a:cubicBezTo>
                        <a:pt x="187" y="228"/>
                        <a:pt x="187" y="228"/>
                        <a:pt x="187" y="228"/>
                      </a:cubicBezTo>
                      <a:cubicBezTo>
                        <a:pt x="201" y="228"/>
                        <a:pt x="213" y="216"/>
                        <a:pt x="213" y="201"/>
                      </a:cubicBezTo>
                      <a:cubicBezTo>
                        <a:pt x="213" y="26"/>
                        <a:pt x="213" y="26"/>
                        <a:pt x="213" y="26"/>
                      </a:cubicBezTo>
                      <a:cubicBezTo>
                        <a:pt x="213" y="12"/>
                        <a:pt x="201" y="0"/>
                        <a:pt x="187" y="0"/>
                      </a:cubicBezTo>
                      <a:close/>
                      <a:moveTo>
                        <a:pt x="55" y="13"/>
                      </a:moveTo>
                      <a:cubicBezTo>
                        <a:pt x="55" y="13"/>
                        <a:pt x="55" y="13"/>
                        <a:pt x="55" y="39"/>
                      </a:cubicBezTo>
                      <a:cubicBezTo>
                        <a:pt x="55" y="47"/>
                        <a:pt x="48" y="54"/>
                        <a:pt x="39" y="54"/>
                      </a:cubicBezTo>
                      <a:cubicBezTo>
                        <a:pt x="39" y="54"/>
                        <a:pt x="39" y="54"/>
                        <a:pt x="13" y="54"/>
                      </a:cubicBezTo>
                      <a:cubicBezTo>
                        <a:pt x="13" y="54"/>
                        <a:pt x="13" y="54"/>
                        <a:pt x="55" y="13"/>
                      </a:cubicBezTo>
                      <a:close/>
                      <a:moveTo>
                        <a:pt x="170" y="9"/>
                      </a:moveTo>
                      <a:cubicBezTo>
                        <a:pt x="179" y="10"/>
                        <a:pt x="185" y="18"/>
                        <a:pt x="185" y="26"/>
                      </a:cubicBezTo>
                      <a:cubicBezTo>
                        <a:pt x="185" y="72"/>
                        <a:pt x="185" y="201"/>
                        <a:pt x="185" y="201"/>
                      </a:cubicBezTo>
                      <a:cubicBezTo>
                        <a:pt x="185" y="211"/>
                        <a:pt x="179" y="217"/>
                        <a:pt x="171" y="218"/>
                      </a:cubicBezTo>
                      <a:cubicBezTo>
                        <a:pt x="175" y="214"/>
                        <a:pt x="177" y="208"/>
                        <a:pt x="177" y="201"/>
                      </a:cubicBezTo>
                      <a:cubicBezTo>
                        <a:pt x="177" y="26"/>
                        <a:pt x="177" y="26"/>
                        <a:pt x="177" y="26"/>
                      </a:cubicBezTo>
                      <a:cubicBezTo>
                        <a:pt x="177" y="20"/>
                        <a:pt x="174" y="14"/>
                        <a:pt x="170" y="9"/>
                      </a:cubicBezTo>
                      <a:close/>
                      <a:moveTo>
                        <a:pt x="203" y="201"/>
                      </a:moveTo>
                      <a:cubicBezTo>
                        <a:pt x="203" y="211"/>
                        <a:pt x="197" y="217"/>
                        <a:pt x="189" y="218"/>
                      </a:cubicBezTo>
                      <a:cubicBezTo>
                        <a:pt x="193" y="214"/>
                        <a:pt x="195" y="208"/>
                        <a:pt x="195" y="201"/>
                      </a:cubicBezTo>
                      <a:cubicBezTo>
                        <a:pt x="195" y="26"/>
                        <a:pt x="195" y="26"/>
                        <a:pt x="195" y="26"/>
                      </a:cubicBezTo>
                      <a:cubicBezTo>
                        <a:pt x="195" y="20"/>
                        <a:pt x="192" y="14"/>
                        <a:pt x="188" y="9"/>
                      </a:cubicBezTo>
                      <a:cubicBezTo>
                        <a:pt x="197" y="10"/>
                        <a:pt x="203" y="18"/>
                        <a:pt x="203" y="26"/>
                      </a:cubicBezTo>
                      <a:cubicBezTo>
                        <a:pt x="203" y="72"/>
                        <a:pt x="203" y="201"/>
                        <a:pt x="203" y="201"/>
                      </a:cubicBezTo>
                      <a:close/>
                    </a:path>
                  </a:pathLst>
                </a:custGeom>
                <a:solidFill>
                  <a:srgbClr val="00529B"/>
                </a:solidFill>
                <a:ln w="9525">
                  <a:noFill/>
                  <a:round/>
                  <a:headEnd/>
                  <a:tailEnd/>
                </a:ln>
              </p:spPr>
              <p:txBody>
                <a:bodyPr vert="horz" wrap="square" lIns="121920" tIns="60960" rIns="121920" bIns="60960" numCol="1" anchor="t" anchorCtr="0" compatLnSpc="1">
                  <a:prstTxWarp prst="textNoShape">
                    <a:avLst/>
                  </a:prstTxWarp>
                </a:bodyPr>
                <a:lstStyle/>
                <a:p>
                  <a:endParaRPr lang="en-US" sz="3200" dirty="0"/>
                </a:p>
              </p:txBody>
            </p:sp>
            <p:grpSp>
              <p:nvGrpSpPr>
                <p:cNvPr id="108" name="Group 107"/>
                <p:cNvGrpSpPr/>
                <p:nvPr/>
              </p:nvGrpSpPr>
              <p:grpSpPr>
                <a:xfrm>
                  <a:off x="867882" y="2430780"/>
                  <a:ext cx="110992" cy="110992"/>
                  <a:chOff x="828626" y="2403679"/>
                  <a:chExt cx="176265" cy="176265"/>
                </a:xfrm>
              </p:grpSpPr>
              <p:sp>
                <p:nvSpPr>
                  <p:cNvPr id="115" name="Rectangle 114"/>
                  <p:cNvSpPr/>
                  <p:nvPr/>
                </p:nvSpPr>
                <p:spPr bwMode="auto">
                  <a:xfrm>
                    <a:off x="893899" y="2403679"/>
                    <a:ext cx="45719" cy="176265"/>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6" name="Rectangle 115"/>
                  <p:cNvSpPr/>
                  <p:nvPr/>
                </p:nvSpPr>
                <p:spPr bwMode="auto">
                  <a:xfrm rot="16200000">
                    <a:off x="893899" y="2403679"/>
                    <a:ext cx="45719" cy="176265"/>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grpSp>
            <p:sp>
              <p:nvSpPr>
                <p:cNvPr id="109" name="Rectangle 108"/>
                <p:cNvSpPr/>
                <p:nvPr/>
              </p:nvSpPr>
              <p:spPr bwMode="auto">
                <a:xfrm rot="16200000">
                  <a:off x="858738" y="2441445"/>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0" name="Rectangle 109"/>
                <p:cNvSpPr/>
                <p:nvPr/>
              </p:nvSpPr>
              <p:spPr bwMode="auto">
                <a:xfrm rot="16200000">
                  <a:off x="858738" y="2599146"/>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1" name="Rectangle 110"/>
                <p:cNvSpPr/>
                <p:nvPr/>
              </p:nvSpPr>
              <p:spPr bwMode="auto">
                <a:xfrm rot="16200000">
                  <a:off x="858738" y="2546579"/>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2" name="Rectangle 111"/>
                <p:cNvSpPr/>
                <p:nvPr/>
              </p:nvSpPr>
              <p:spPr bwMode="auto">
                <a:xfrm rot="16200000">
                  <a:off x="858738" y="2651713"/>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3" name="Rectangle 112"/>
                <p:cNvSpPr/>
                <p:nvPr/>
              </p:nvSpPr>
              <p:spPr bwMode="auto">
                <a:xfrm rot="16200000">
                  <a:off x="858738" y="2704278"/>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14" name="Rectangle 113"/>
                <p:cNvSpPr/>
                <p:nvPr/>
              </p:nvSpPr>
              <p:spPr bwMode="auto">
                <a:xfrm rot="16200000">
                  <a:off x="858738" y="2494012"/>
                  <a:ext cx="18288" cy="320040"/>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grpSp>
          <p:grpSp>
            <p:nvGrpSpPr>
              <p:cNvPr id="117" name="Group 116"/>
              <p:cNvGrpSpPr/>
              <p:nvPr/>
            </p:nvGrpSpPr>
            <p:grpSpPr>
              <a:xfrm flipH="1">
                <a:off x="9684844" y="1012107"/>
                <a:ext cx="323146" cy="379255"/>
                <a:chOff x="-6615113" y="-741363"/>
                <a:chExt cx="7177088" cy="8423276"/>
              </a:xfrm>
              <a:solidFill>
                <a:srgbClr val="00529B"/>
              </a:solidFill>
            </p:grpSpPr>
            <p:sp>
              <p:nvSpPr>
                <p:cNvPr id="118" name="Freeform 117"/>
                <p:cNvSpPr>
                  <a:spLocks/>
                </p:cNvSpPr>
                <p:nvPr/>
              </p:nvSpPr>
              <p:spPr bwMode="auto">
                <a:xfrm>
                  <a:off x="-3006725" y="5583238"/>
                  <a:ext cx="3568700" cy="2098675"/>
                </a:xfrm>
                <a:custGeom>
                  <a:avLst/>
                  <a:gdLst>
                    <a:gd name="T0" fmla="*/ 757 w 950"/>
                    <a:gd name="T1" fmla="*/ 0 h 559"/>
                    <a:gd name="T2" fmla="*/ 718 w 950"/>
                    <a:gd name="T3" fmla="*/ 38 h 559"/>
                    <a:gd name="T4" fmla="*/ 730 w 950"/>
                    <a:gd name="T5" fmla="*/ 65 h 559"/>
                    <a:gd name="T6" fmla="*/ 790 w 950"/>
                    <a:gd name="T7" fmla="*/ 127 h 559"/>
                    <a:gd name="T8" fmla="*/ 786 w 950"/>
                    <a:gd name="T9" fmla="*/ 403 h 559"/>
                    <a:gd name="T10" fmla="*/ 781 w 950"/>
                    <a:gd name="T11" fmla="*/ 407 h 559"/>
                    <a:gd name="T12" fmla="*/ 554 w 950"/>
                    <a:gd name="T13" fmla="*/ 431 h 559"/>
                    <a:gd name="T14" fmla="*/ 376 w 950"/>
                    <a:gd name="T15" fmla="*/ 319 h 559"/>
                    <a:gd name="T16" fmla="*/ 15 w 950"/>
                    <a:gd name="T17" fmla="*/ 349 h 559"/>
                    <a:gd name="T18" fmla="*/ 15 w 950"/>
                    <a:gd name="T19" fmla="*/ 403 h 559"/>
                    <a:gd name="T20" fmla="*/ 69 w 950"/>
                    <a:gd name="T21" fmla="*/ 402 h 559"/>
                    <a:gd name="T22" fmla="*/ 71 w 950"/>
                    <a:gd name="T23" fmla="*/ 400 h 559"/>
                    <a:gd name="T24" fmla="*/ 336 w 950"/>
                    <a:gd name="T25" fmla="*/ 384 h 559"/>
                    <a:gd name="T26" fmla="*/ 514 w 950"/>
                    <a:gd name="T27" fmla="*/ 495 h 559"/>
                    <a:gd name="T28" fmla="*/ 834 w 950"/>
                    <a:gd name="T29" fmla="*/ 463 h 559"/>
                    <a:gd name="T30" fmla="*/ 834 w 950"/>
                    <a:gd name="T31" fmla="*/ 463 h 559"/>
                    <a:gd name="T32" fmla="*/ 839 w 950"/>
                    <a:gd name="T33" fmla="*/ 458 h 559"/>
                    <a:gd name="T34" fmla="*/ 839 w 950"/>
                    <a:gd name="T35" fmla="*/ 458 h 559"/>
                    <a:gd name="T36" fmla="*/ 845 w 950"/>
                    <a:gd name="T37" fmla="*/ 74 h 559"/>
                    <a:gd name="T38" fmla="*/ 784 w 950"/>
                    <a:gd name="T39" fmla="*/ 12 h 559"/>
                    <a:gd name="T40" fmla="*/ 757 w 950"/>
                    <a:gd name="T4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0" h="559">
                      <a:moveTo>
                        <a:pt x="757" y="0"/>
                      </a:moveTo>
                      <a:cubicBezTo>
                        <a:pt x="735" y="0"/>
                        <a:pt x="718" y="17"/>
                        <a:pt x="718" y="38"/>
                      </a:cubicBezTo>
                      <a:cubicBezTo>
                        <a:pt x="718" y="48"/>
                        <a:pt x="722" y="58"/>
                        <a:pt x="730" y="65"/>
                      </a:cubicBezTo>
                      <a:cubicBezTo>
                        <a:pt x="790" y="127"/>
                        <a:pt x="790" y="127"/>
                        <a:pt x="790" y="127"/>
                      </a:cubicBezTo>
                      <a:cubicBezTo>
                        <a:pt x="866" y="204"/>
                        <a:pt x="864" y="328"/>
                        <a:pt x="786" y="403"/>
                      </a:cubicBezTo>
                      <a:cubicBezTo>
                        <a:pt x="781" y="407"/>
                        <a:pt x="781" y="407"/>
                        <a:pt x="781" y="407"/>
                      </a:cubicBezTo>
                      <a:cubicBezTo>
                        <a:pt x="719" y="466"/>
                        <a:pt x="627" y="476"/>
                        <a:pt x="554" y="431"/>
                      </a:cubicBezTo>
                      <a:cubicBezTo>
                        <a:pt x="376" y="319"/>
                        <a:pt x="376" y="319"/>
                        <a:pt x="376" y="319"/>
                      </a:cubicBezTo>
                      <a:cubicBezTo>
                        <a:pt x="264" y="250"/>
                        <a:pt x="108" y="246"/>
                        <a:pt x="15" y="349"/>
                      </a:cubicBezTo>
                      <a:cubicBezTo>
                        <a:pt x="0" y="364"/>
                        <a:pt x="0" y="388"/>
                        <a:pt x="15" y="403"/>
                      </a:cubicBezTo>
                      <a:cubicBezTo>
                        <a:pt x="30" y="418"/>
                        <a:pt x="54" y="417"/>
                        <a:pt x="69" y="402"/>
                      </a:cubicBezTo>
                      <a:cubicBezTo>
                        <a:pt x="70" y="402"/>
                        <a:pt x="70" y="401"/>
                        <a:pt x="71" y="400"/>
                      </a:cubicBezTo>
                      <a:cubicBezTo>
                        <a:pt x="134" y="331"/>
                        <a:pt x="250" y="331"/>
                        <a:pt x="336" y="384"/>
                      </a:cubicBezTo>
                      <a:cubicBezTo>
                        <a:pt x="514" y="495"/>
                        <a:pt x="514" y="495"/>
                        <a:pt x="514" y="495"/>
                      </a:cubicBezTo>
                      <a:cubicBezTo>
                        <a:pt x="615" y="559"/>
                        <a:pt x="747" y="545"/>
                        <a:pt x="834" y="463"/>
                      </a:cubicBezTo>
                      <a:cubicBezTo>
                        <a:pt x="834" y="463"/>
                        <a:pt x="834" y="463"/>
                        <a:pt x="834" y="463"/>
                      </a:cubicBezTo>
                      <a:cubicBezTo>
                        <a:pt x="839" y="458"/>
                        <a:pt x="839" y="458"/>
                        <a:pt x="839" y="458"/>
                      </a:cubicBezTo>
                      <a:cubicBezTo>
                        <a:pt x="839" y="458"/>
                        <a:pt x="839" y="458"/>
                        <a:pt x="839" y="458"/>
                      </a:cubicBezTo>
                      <a:cubicBezTo>
                        <a:pt x="947" y="355"/>
                        <a:pt x="950" y="180"/>
                        <a:pt x="845" y="74"/>
                      </a:cubicBezTo>
                      <a:cubicBezTo>
                        <a:pt x="784" y="12"/>
                        <a:pt x="784" y="12"/>
                        <a:pt x="784" y="12"/>
                      </a:cubicBezTo>
                      <a:cubicBezTo>
                        <a:pt x="777" y="4"/>
                        <a:pt x="767" y="0"/>
                        <a:pt x="7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19" name="Freeform 118"/>
                <p:cNvSpPr>
                  <a:spLocks/>
                </p:cNvSpPr>
                <p:nvPr/>
              </p:nvSpPr>
              <p:spPr bwMode="auto">
                <a:xfrm>
                  <a:off x="-6615113" y="-741363"/>
                  <a:ext cx="2906713" cy="2876550"/>
                </a:xfrm>
                <a:custGeom>
                  <a:avLst/>
                  <a:gdLst>
                    <a:gd name="T0" fmla="*/ 774 w 774"/>
                    <a:gd name="T1" fmla="*/ 364 h 766"/>
                    <a:gd name="T2" fmla="*/ 390 w 774"/>
                    <a:gd name="T3" fmla="*/ 1 h 766"/>
                    <a:gd name="T4" fmla="*/ 9 w 774"/>
                    <a:gd name="T5" fmla="*/ 367 h 766"/>
                    <a:gd name="T6" fmla="*/ 372 w 774"/>
                    <a:gd name="T7" fmla="*/ 766 h 766"/>
                    <a:gd name="T8" fmla="*/ 774 w 774"/>
                    <a:gd name="T9" fmla="*/ 364 h 766"/>
                  </a:gdLst>
                  <a:ahLst/>
                  <a:cxnLst>
                    <a:cxn ang="0">
                      <a:pos x="T0" y="T1"/>
                    </a:cxn>
                    <a:cxn ang="0">
                      <a:pos x="T2" y="T3"/>
                    </a:cxn>
                    <a:cxn ang="0">
                      <a:pos x="T4" y="T5"/>
                    </a:cxn>
                    <a:cxn ang="0">
                      <a:pos x="T6" y="T7"/>
                    </a:cxn>
                    <a:cxn ang="0">
                      <a:pos x="T8" y="T9"/>
                    </a:cxn>
                  </a:cxnLst>
                  <a:rect l="0" t="0" r="r" b="b"/>
                  <a:pathLst>
                    <a:path w="774" h="766">
                      <a:moveTo>
                        <a:pt x="774" y="364"/>
                      </a:moveTo>
                      <a:cubicBezTo>
                        <a:pt x="764" y="160"/>
                        <a:pt x="595" y="0"/>
                        <a:pt x="390" y="1"/>
                      </a:cubicBezTo>
                      <a:cubicBezTo>
                        <a:pt x="186" y="2"/>
                        <a:pt x="18" y="163"/>
                        <a:pt x="9" y="367"/>
                      </a:cubicBezTo>
                      <a:cubicBezTo>
                        <a:pt x="0" y="571"/>
                        <a:pt x="169" y="747"/>
                        <a:pt x="372" y="766"/>
                      </a:cubicBezTo>
                      <a:lnTo>
                        <a:pt x="774" y="3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20" name="Freeform 119"/>
                <p:cNvSpPr>
                  <a:spLocks noEditPoints="1"/>
                </p:cNvSpPr>
                <p:nvPr/>
              </p:nvSpPr>
              <p:spPr bwMode="auto">
                <a:xfrm>
                  <a:off x="-4937125" y="908050"/>
                  <a:ext cx="4275138" cy="4271963"/>
                </a:xfrm>
                <a:custGeom>
                  <a:avLst/>
                  <a:gdLst>
                    <a:gd name="T0" fmla="*/ 360 w 1138"/>
                    <a:gd name="T1" fmla="*/ 0 h 1138"/>
                    <a:gd name="T2" fmla="*/ 0 w 1138"/>
                    <a:gd name="T3" fmla="*/ 360 h 1138"/>
                    <a:gd name="T4" fmla="*/ 144 w 1138"/>
                    <a:gd name="T5" fmla="*/ 456 h 1138"/>
                    <a:gd name="T6" fmla="*/ 456 w 1138"/>
                    <a:gd name="T7" fmla="*/ 144 h 1138"/>
                    <a:gd name="T8" fmla="*/ 360 w 1138"/>
                    <a:gd name="T9" fmla="*/ 0 h 1138"/>
                    <a:gd name="T10" fmla="*/ 503 w 1138"/>
                    <a:gd name="T11" fmla="*/ 204 h 1138"/>
                    <a:gd name="T12" fmla="*/ 204 w 1138"/>
                    <a:gd name="T13" fmla="*/ 503 h 1138"/>
                    <a:gd name="T14" fmla="*/ 950 w 1138"/>
                    <a:gd name="T15" fmla="*/ 1113 h 1138"/>
                    <a:gd name="T16" fmla="*/ 1052 w 1138"/>
                    <a:gd name="T17" fmla="*/ 1108 h 1138"/>
                    <a:gd name="T18" fmla="*/ 1108 w 1138"/>
                    <a:gd name="T19" fmla="*/ 1052 h 1138"/>
                    <a:gd name="T20" fmla="*/ 1113 w 1138"/>
                    <a:gd name="T21" fmla="*/ 950 h 1138"/>
                    <a:gd name="T22" fmla="*/ 503 w 1138"/>
                    <a:gd name="T23" fmla="*/ 204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8" h="1138">
                      <a:moveTo>
                        <a:pt x="360" y="0"/>
                      </a:moveTo>
                      <a:cubicBezTo>
                        <a:pt x="0" y="360"/>
                        <a:pt x="0" y="360"/>
                        <a:pt x="0" y="360"/>
                      </a:cubicBezTo>
                      <a:cubicBezTo>
                        <a:pt x="144" y="456"/>
                        <a:pt x="144" y="456"/>
                        <a:pt x="144" y="456"/>
                      </a:cubicBezTo>
                      <a:cubicBezTo>
                        <a:pt x="456" y="144"/>
                        <a:pt x="456" y="144"/>
                        <a:pt x="456" y="144"/>
                      </a:cubicBezTo>
                      <a:lnTo>
                        <a:pt x="360" y="0"/>
                      </a:lnTo>
                      <a:close/>
                      <a:moveTo>
                        <a:pt x="503" y="204"/>
                      </a:moveTo>
                      <a:cubicBezTo>
                        <a:pt x="204" y="503"/>
                        <a:pt x="204" y="503"/>
                        <a:pt x="204" y="503"/>
                      </a:cubicBezTo>
                      <a:cubicBezTo>
                        <a:pt x="950" y="1113"/>
                        <a:pt x="950" y="1113"/>
                        <a:pt x="950" y="1113"/>
                      </a:cubicBezTo>
                      <a:cubicBezTo>
                        <a:pt x="980" y="1138"/>
                        <a:pt x="1024" y="1136"/>
                        <a:pt x="1052" y="1108"/>
                      </a:cubicBezTo>
                      <a:cubicBezTo>
                        <a:pt x="1108" y="1052"/>
                        <a:pt x="1108" y="1052"/>
                        <a:pt x="1108" y="1052"/>
                      </a:cubicBezTo>
                      <a:cubicBezTo>
                        <a:pt x="1136" y="1024"/>
                        <a:pt x="1138" y="980"/>
                        <a:pt x="1113" y="950"/>
                      </a:cubicBezTo>
                      <a:lnTo>
                        <a:pt x="503"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21" name="Freeform 120"/>
                <p:cNvSpPr>
                  <a:spLocks/>
                </p:cNvSpPr>
                <p:nvPr/>
              </p:nvSpPr>
              <p:spPr bwMode="auto">
                <a:xfrm>
                  <a:off x="-708025" y="5151438"/>
                  <a:ext cx="461963" cy="446088"/>
                </a:xfrm>
                <a:custGeom>
                  <a:avLst/>
                  <a:gdLst>
                    <a:gd name="T0" fmla="*/ 79 w 123"/>
                    <a:gd name="T1" fmla="*/ 0 h 119"/>
                    <a:gd name="T2" fmla="*/ 53 w 123"/>
                    <a:gd name="T3" fmla="*/ 12 h 119"/>
                    <a:gd name="T4" fmla="*/ 16 w 123"/>
                    <a:gd name="T5" fmla="*/ 49 h 119"/>
                    <a:gd name="T6" fmla="*/ 15 w 123"/>
                    <a:gd name="T7" fmla="*/ 103 h 119"/>
                    <a:gd name="T8" fmla="*/ 69 w 123"/>
                    <a:gd name="T9" fmla="*/ 104 h 119"/>
                    <a:gd name="T10" fmla="*/ 70 w 123"/>
                    <a:gd name="T11" fmla="*/ 103 h 119"/>
                    <a:gd name="T12" fmla="*/ 107 w 123"/>
                    <a:gd name="T13" fmla="*/ 66 h 119"/>
                    <a:gd name="T14" fmla="*/ 108 w 123"/>
                    <a:gd name="T15" fmla="*/ 12 h 119"/>
                    <a:gd name="T16" fmla="*/ 79 w 123"/>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119">
                      <a:moveTo>
                        <a:pt x="79" y="0"/>
                      </a:moveTo>
                      <a:cubicBezTo>
                        <a:pt x="69" y="0"/>
                        <a:pt x="60" y="5"/>
                        <a:pt x="53" y="12"/>
                      </a:cubicBezTo>
                      <a:cubicBezTo>
                        <a:pt x="16" y="49"/>
                        <a:pt x="16" y="49"/>
                        <a:pt x="16" y="49"/>
                      </a:cubicBezTo>
                      <a:cubicBezTo>
                        <a:pt x="1" y="64"/>
                        <a:pt x="0" y="88"/>
                        <a:pt x="15" y="103"/>
                      </a:cubicBezTo>
                      <a:cubicBezTo>
                        <a:pt x="29" y="118"/>
                        <a:pt x="54" y="119"/>
                        <a:pt x="69" y="104"/>
                      </a:cubicBezTo>
                      <a:cubicBezTo>
                        <a:pt x="69" y="104"/>
                        <a:pt x="70" y="104"/>
                        <a:pt x="70" y="103"/>
                      </a:cubicBezTo>
                      <a:cubicBezTo>
                        <a:pt x="107" y="66"/>
                        <a:pt x="107" y="66"/>
                        <a:pt x="107" y="66"/>
                      </a:cubicBezTo>
                      <a:cubicBezTo>
                        <a:pt x="122" y="51"/>
                        <a:pt x="123" y="27"/>
                        <a:pt x="108" y="12"/>
                      </a:cubicBezTo>
                      <a:cubicBezTo>
                        <a:pt x="100" y="4"/>
                        <a:pt x="90" y="0"/>
                        <a:pt x="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grpSp>
        <p:grpSp>
          <p:nvGrpSpPr>
            <p:cNvPr id="150" name="Group 149"/>
            <p:cNvGrpSpPr/>
            <p:nvPr/>
          </p:nvGrpSpPr>
          <p:grpSpPr>
            <a:xfrm>
              <a:off x="6537597" y="1001289"/>
              <a:ext cx="1025762" cy="869537"/>
              <a:chOff x="6490418" y="914654"/>
              <a:chExt cx="1025762" cy="869537"/>
            </a:xfrm>
          </p:grpSpPr>
          <p:sp>
            <p:nvSpPr>
              <p:cNvPr id="52" name="TextBox 51"/>
              <p:cNvSpPr txBox="1"/>
              <p:nvPr/>
            </p:nvSpPr>
            <p:spPr>
              <a:xfrm>
                <a:off x="6490418" y="1499449"/>
                <a:ext cx="1025762" cy="284742"/>
              </a:xfrm>
              <a:prstGeom prst="rect">
                <a:avLst/>
              </a:prstGeom>
              <a:noFill/>
            </p:spPr>
            <p:txBody>
              <a:bodyPr wrap="none" rtlCol="0">
                <a:spAutoFit/>
              </a:bodyPr>
              <a:lstStyle/>
              <a:p>
                <a:r>
                  <a:rPr lang="en-US" sz="1867" dirty="0"/>
                  <a:t>3D Printing</a:t>
                </a:r>
              </a:p>
            </p:txBody>
          </p:sp>
          <p:pic>
            <p:nvPicPr>
              <p:cNvPr id="123" name="Picture 122"/>
              <p:cNvPicPr>
                <a:picLocks noChangeAspect="1"/>
              </p:cNvPicPr>
              <p:nvPr/>
            </p:nvPicPr>
            <p:blipFill>
              <a:blip r:embed="rId7"/>
              <a:stretch>
                <a:fillRect/>
              </a:stretch>
            </p:blipFill>
            <p:spPr>
              <a:xfrm>
                <a:off x="6660877" y="914654"/>
                <a:ext cx="739348" cy="626685"/>
              </a:xfrm>
              <a:prstGeom prst="rect">
                <a:avLst/>
              </a:prstGeom>
            </p:spPr>
          </p:pic>
        </p:grpSp>
        <p:grpSp>
          <p:nvGrpSpPr>
            <p:cNvPr id="149" name="Group 148"/>
            <p:cNvGrpSpPr/>
            <p:nvPr/>
          </p:nvGrpSpPr>
          <p:grpSpPr>
            <a:xfrm>
              <a:off x="10629113" y="2595456"/>
              <a:ext cx="603980" cy="695462"/>
              <a:chOff x="9927377" y="2992685"/>
              <a:chExt cx="603980" cy="695462"/>
            </a:xfrm>
          </p:grpSpPr>
          <p:sp>
            <p:nvSpPr>
              <p:cNvPr id="43" name="TextBox 42"/>
              <p:cNvSpPr txBox="1"/>
              <p:nvPr/>
            </p:nvSpPr>
            <p:spPr>
              <a:xfrm>
                <a:off x="9955700" y="3403405"/>
                <a:ext cx="518411" cy="284742"/>
              </a:xfrm>
              <a:prstGeom prst="rect">
                <a:avLst/>
              </a:prstGeom>
              <a:noFill/>
            </p:spPr>
            <p:txBody>
              <a:bodyPr wrap="none" rtlCol="0">
                <a:spAutoFit/>
              </a:bodyPr>
              <a:lstStyle/>
              <a:p>
                <a:r>
                  <a:rPr lang="en-US" sz="1867" dirty="0"/>
                  <a:t>EHR</a:t>
                </a:r>
              </a:p>
            </p:txBody>
          </p:sp>
          <p:grpSp>
            <p:nvGrpSpPr>
              <p:cNvPr id="126" name="Group 125"/>
              <p:cNvGrpSpPr/>
              <p:nvPr/>
            </p:nvGrpSpPr>
            <p:grpSpPr>
              <a:xfrm>
                <a:off x="9927377" y="2992685"/>
                <a:ext cx="603980" cy="423378"/>
                <a:chOff x="559335" y="1745554"/>
                <a:chExt cx="603980" cy="423378"/>
              </a:xfrm>
            </p:grpSpPr>
            <p:grpSp>
              <p:nvGrpSpPr>
                <p:cNvPr id="127" name="Group 126"/>
                <p:cNvGrpSpPr>
                  <a:grpSpLocks noChangeAspect="1"/>
                </p:cNvGrpSpPr>
                <p:nvPr/>
              </p:nvGrpSpPr>
              <p:grpSpPr>
                <a:xfrm>
                  <a:off x="559335" y="1745554"/>
                  <a:ext cx="603980" cy="423378"/>
                  <a:chOff x="7731125" y="5014913"/>
                  <a:chExt cx="647700" cy="454025"/>
                </a:xfrm>
              </p:grpSpPr>
              <p:sp>
                <p:nvSpPr>
                  <p:cNvPr id="139" name="Freeform 84"/>
                  <p:cNvSpPr>
                    <a:spLocks noEditPoints="1"/>
                  </p:cNvSpPr>
                  <p:nvPr/>
                </p:nvSpPr>
                <p:spPr bwMode="auto">
                  <a:xfrm>
                    <a:off x="7783513" y="5014913"/>
                    <a:ext cx="542925" cy="350837"/>
                  </a:xfrm>
                  <a:custGeom>
                    <a:avLst/>
                    <a:gdLst>
                      <a:gd name="T0" fmla="*/ 253 w 271"/>
                      <a:gd name="T1" fmla="*/ 0 h 175"/>
                      <a:gd name="T2" fmla="*/ 256 w 271"/>
                      <a:gd name="T3" fmla="*/ 0 h 175"/>
                      <a:gd name="T4" fmla="*/ 259 w 271"/>
                      <a:gd name="T5" fmla="*/ 2 h 175"/>
                      <a:gd name="T6" fmla="*/ 261 w 271"/>
                      <a:gd name="T7" fmla="*/ 5 h 175"/>
                      <a:gd name="T8" fmla="*/ 262 w 271"/>
                      <a:gd name="T9" fmla="*/ 9 h 175"/>
                      <a:gd name="T10" fmla="*/ 262 w 271"/>
                      <a:gd name="T11" fmla="*/ 12 h 175"/>
                      <a:gd name="T12" fmla="*/ 271 w 271"/>
                      <a:gd name="T13" fmla="*/ 165 h 175"/>
                      <a:gd name="T14" fmla="*/ 271 w 271"/>
                      <a:gd name="T15" fmla="*/ 169 h 175"/>
                      <a:gd name="T16" fmla="*/ 269 w 271"/>
                      <a:gd name="T17" fmla="*/ 172 h 175"/>
                      <a:gd name="T18" fmla="*/ 266 w 271"/>
                      <a:gd name="T19" fmla="*/ 174 h 175"/>
                      <a:gd name="T20" fmla="*/ 262 w 271"/>
                      <a:gd name="T21" fmla="*/ 175 h 175"/>
                      <a:gd name="T22" fmla="*/ 10 w 271"/>
                      <a:gd name="T23" fmla="*/ 175 h 175"/>
                      <a:gd name="T24" fmla="*/ 6 w 271"/>
                      <a:gd name="T25" fmla="*/ 174 h 175"/>
                      <a:gd name="T26" fmla="*/ 3 w 271"/>
                      <a:gd name="T27" fmla="*/ 172 h 175"/>
                      <a:gd name="T28" fmla="*/ 1 w 271"/>
                      <a:gd name="T29" fmla="*/ 169 h 175"/>
                      <a:gd name="T30" fmla="*/ 0 w 271"/>
                      <a:gd name="T31" fmla="*/ 165 h 175"/>
                      <a:gd name="T32" fmla="*/ 1 w 271"/>
                      <a:gd name="T33" fmla="*/ 160 h 175"/>
                      <a:gd name="T34" fmla="*/ 10 w 271"/>
                      <a:gd name="T35" fmla="*/ 5 h 175"/>
                      <a:gd name="T36" fmla="*/ 13 w 271"/>
                      <a:gd name="T37" fmla="*/ 2 h 175"/>
                      <a:gd name="T38" fmla="*/ 16 w 271"/>
                      <a:gd name="T39" fmla="*/ 0 h 175"/>
                      <a:gd name="T40" fmla="*/ 19 w 271"/>
                      <a:gd name="T41" fmla="*/ 0 h 175"/>
                      <a:gd name="T42" fmla="*/ 23 w 271"/>
                      <a:gd name="T43" fmla="*/ 0 h 175"/>
                      <a:gd name="T44" fmla="*/ 253 w 271"/>
                      <a:gd name="T45" fmla="*/ 0 h 175"/>
                      <a:gd name="T46" fmla="*/ 250 w 271"/>
                      <a:gd name="T47" fmla="*/ 150 h 175"/>
                      <a:gd name="T48" fmla="*/ 244 w 271"/>
                      <a:gd name="T49" fmla="*/ 21 h 175"/>
                      <a:gd name="T50" fmla="*/ 243 w 271"/>
                      <a:gd name="T51" fmla="*/ 18 h 175"/>
                      <a:gd name="T52" fmla="*/ 241 w 271"/>
                      <a:gd name="T53" fmla="*/ 16 h 175"/>
                      <a:gd name="T54" fmla="*/ 239 w 271"/>
                      <a:gd name="T55" fmla="*/ 14 h 175"/>
                      <a:gd name="T56" fmla="*/ 236 w 271"/>
                      <a:gd name="T57" fmla="*/ 14 h 175"/>
                      <a:gd name="T58" fmla="*/ 232 w 271"/>
                      <a:gd name="T59" fmla="*/ 14 h 175"/>
                      <a:gd name="T60" fmla="*/ 36 w 271"/>
                      <a:gd name="T61" fmla="*/ 14 h 175"/>
                      <a:gd name="T62" fmla="*/ 33 w 271"/>
                      <a:gd name="T63" fmla="*/ 14 h 175"/>
                      <a:gd name="T64" fmla="*/ 31 w 271"/>
                      <a:gd name="T65" fmla="*/ 16 h 175"/>
                      <a:gd name="T66" fmla="*/ 29 w 271"/>
                      <a:gd name="T67" fmla="*/ 18 h 175"/>
                      <a:gd name="T68" fmla="*/ 28 w 271"/>
                      <a:gd name="T69" fmla="*/ 21 h 175"/>
                      <a:gd name="T70" fmla="*/ 28 w 271"/>
                      <a:gd name="T71" fmla="*/ 25 h 175"/>
                      <a:gd name="T72" fmla="*/ 22 w 271"/>
                      <a:gd name="T73" fmla="*/ 150 h 175"/>
                      <a:gd name="T74" fmla="*/ 22 w 271"/>
                      <a:gd name="T75" fmla="*/ 153 h 175"/>
                      <a:gd name="T76" fmla="*/ 24 w 271"/>
                      <a:gd name="T77" fmla="*/ 156 h 175"/>
                      <a:gd name="T78" fmla="*/ 26 w 271"/>
                      <a:gd name="T79" fmla="*/ 158 h 175"/>
                      <a:gd name="T80" fmla="*/ 29 w 271"/>
                      <a:gd name="T81" fmla="*/ 158 h 175"/>
                      <a:gd name="T82" fmla="*/ 33 w 271"/>
                      <a:gd name="T83" fmla="*/ 158 h 175"/>
                      <a:gd name="T84" fmla="*/ 242 w 271"/>
                      <a:gd name="T85" fmla="*/ 158 h 175"/>
                      <a:gd name="T86" fmla="*/ 245 w 271"/>
                      <a:gd name="T87" fmla="*/ 158 h 175"/>
                      <a:gd name="T88" fmla="*/ 248 w 271"/>
                      <a:gd name="T89" fmla="*/ 156 h 175"/>
                      <a:gd name="T90" fmla="*/ 249 w 271"/>
                      <a:gd name="T91" fmla="*/ 153 h 175"/>
                      <a:gd name="T92" fmla="*/ 250 w 271"/>
                      <a:gd name="T93" fmla="*/ 15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1" h="175">
                        <a:moveTo>
                          <a:pt x="253" y="0"/>
                        </a:moveTo>
                        <a:cubicBezTo>
                          <a:pt x="254" y="0"/>
                          <a:pt x="255" y="0"/>
                          <a:pt x="256" y="0"/>
                        </a:cubicBezTo>
                        <a:cubicBezTo>
                          <a:pt x="257" y="1"/>
                          <a:pt x="258" y="2"/>
                          <a:pt x="259" y="2"/>
                        </a:cubicBezTo>
                        <a:cubicBezTo>
                          <a:pt x="260" y="3"/>
                          <a:pt x="261" y="4"/>
                          <a:pt x="261" y="5"/>
                        </a:cubicBezTo>
                        <a:cubicBezTo>
                          <a:pt x="262" y="6"/>
                          <a:pt x="262" y="7"/>
                          <a:pt x="262" y="9"/>
                        </a:cubicBezTo>
                        <a:cubicBezTo>
                          <a:pt x="262" y="9"/>
                          <a:pt x="262" y="9"/>
                          <a:pt x="262" y="12"/>
                        </a:cubicBezTo>
                        <a:cubicBezTo>
                          <a:pt x="263" y="15"/>
                          <a:pt x="269" y="126"/>
                          <a:pt x="271" y="165"/>
                        </a:cubicBezTo>
                        <a:cubicBezTo>
                          <a:pt x="271" y="166"/>
                          <a:pt x="271" y="167"/>
                          <a:pt x="271" y="169"/>
                        </a:cubicBezTo>
                        <a:cubicBezTo>
                          <a:pt x="270" y="170"/>
                          <a:pt x="270" y="171"/>
                          <a:pt x="269" y="172"/>
                        </a:cubicBezTo>
                        <a:cubicBezTo>
                          <a:pt x="268" y="173"/>
                          <a:pt x="267" y="174"/>
                          <a:pt x="266" y="174"/>
                        </a:cubicBezTo>
                        <a:cubicBezTo>
                          <a:pt x="265" y="175"/>
                          <a:pt x="263" y="175"/>
                          <a:pt x="262" y="175"/>
                        </a:cubicBezTo>
                        <a:cubicBezTo>
                          <a:pt x="259" y="175"/>
                          <a:pt x="13" y="175"/>
                          <a:pt x="10" y="175"/>
                        </a:cubicBezTo>
                        <a:cubicBezTo>
                          <a:pt x="8" y="175"/>
                          <a:pt x="7" y="175"/>
                          <a:pt x="6" y="174"/>
                        </a:cubicBezTo>
                        <a:cubicBezTo>
                          <a:pt x="5" y="174"/>
                          <a:pt x="4" y="173"/>
                          <a:pt x="3" y="172"/>
                        </a:cubicBezTo>
                        <a:cubicBezTo>
                          <a:pt x="2" y="171"/>
                          <a:pt x="1" y="170"/>
                          <a:pt x="1" y="169"/>
                        </a:cubicBezTo>
                        <a:cubicBezTo>
                          <a:pt x="1" y="167"/>
                          <a:pt x="0" y="166"/>
                          <a:pt x="0" y="165"/>
                        </a:cubicBezTo>
                        <a:cubicBezTo>
                          <a:pt x="0" y="165"/>
                          <a:pt x="0" y="164"/>
                          <a:pt x="1" y="160"/>
                        </a:cubicBezTo>
                        <a:cubicBezTo>
                          <a:pt x="1" y="157"/>
                          <a:pt x="10" y="6"/>
                          <a:pt x="10" y="5"/>
                        </a:cubicBezTo>
                        <a:cubicBezTo>
                          <a:pt x="11" y="4"/>
                          <a:pt x="12" y="3"/>
                          <a:pt x="13" y="2"/>
                        </a:cubicBezTo>
                        <a:cubicBezTo>
                          <a:pt x="13" y="2"/>
                          <a:pt x="14" y="1"/>
                          <a:pt x="16" y="0"/>
                        </a:cubicBezTo>
                        <a:cubicBezTo>
                          <a:pt x="17" y="0"/>
                          <a:pt x="18" y="0"/>
                          <a:pt x="19" y="0"/>
                        </a:cubicBezTo>
                        <a:cubicBezTo>
                          <a:pt x="19" y="0"/>
                          <a:pt x="19" y="0"/>
                          <a:pt x="23" y="0"/>
                        </a:cubicBezTo>
                        <a:cubicBezTo>
                          <a:pt x="26" y="0"/>
                          <a:pt x="194" y="0"/>
                          <a:pt x="253" y="0"/>
                        </a:cubicBezTo>
                        <a:close/>
                        <a:moveTo>
                          <a:pt x="250" y="150"/>
                        </a:moveTo>
                        <a:cubicBezTo>
                          <a:pt x="244" y="21"/>
                          <a:pt x="244" y="21"/>
                          <a:pt x="244" y="21"/>
                        </a:cubicBezTo>
                        <a:cubicBezTo>
                          <a:pt x="244" y="20"/>
                          <a:pt x="243" y="19"/>
                          <a:pt x="243" y="18"/>
                        </a:cubicBezTo>
                        <a:cubicBezTo>
                          <a:pt x="242" y="18"/>
                          <a:pt x="242" y="17"/>
                          <a:pt x="241" y="16"/>
                        </a:cubicBezTo>
                        <a:cubicBezTo>
                          <a:pt x="240" y="15"/>
                          <a:pt x="240" y="15"/>
                          <a:pt x="239" y="14"/>
                        </a:cubicBezTo>
                        <a:cubicBezTo>
                          <a:pt x="238" y="14"/>
                          <a:pt x="237" y="14"/>
                          <a:pt x="236" y="14"/>
                        </a:cubicBezTo>
                        <a:cubicBezTo>
                          <a:pt x="236" y="14"/>
                          <a:pt x="236" y="14"/>
                          <a:pt x="232" y="14"/>
                        </a:cubicBezTo>
                        <a:cubicBezTo>
                          <a:pt x="229" y="14"/>
                          <a:pt x="86" y="14"/>
                          <a:pt x="36" y="14"/>
                        </a:cubicBezTo>
                        <a:cubicBezTo>
                          <a:pt x="35" y="14"/>
                          <a:pt x="34" y="14"/>
                          <a:pt x="33" y="14"/>
                        </a:cubicBezTo>
                        <a:cubicBezTo>
                          <a:pt x="32" y="15"/>
                          <a:pt x="31" y="15"/>
                          <a:pt x="31" y="16"/>
                        </a:cubicBezTo>
                        <a:cubicBezTo>
                          <a:pt x="30" y="17"/>
                          <a:pt x="29" y="18"/>
                          <a:pt x="29" y="18"/>
                        </a:cubicBezTo>
                        <a:cubicBezTo>
                          <a:pt x="28" y="19"/>
                          <a:pt x="28" y="20"/>
                          <a:pt x="28" y="21"/>
                        </a:cubicBezTo>
                        <a:cubicBezTo>
                          <a:pt x="28" y="22"/>
                          <a:pt x="28" y="22"/>
                          <a:pt x="28" y="25"/>
                        </a:cubicBezTo>
                        <a:cubicBezTo>
                          <a:pt x="28" y="27"/>
                          <a:pt x="23" y="119"/>
                          <a:pt x="22" y="150"/>
                        </a:cubicBezTo>
                        <a:cubicBezTo>
                          <a:pt x="22" y="151"/>
                          <a:pt x="22" y="152"/>
                          <a:pt x="22" y="153"/>
                        </a:cubicBezTo>
                        <a:cubicBezTo>
                          <a:pt x="23" y="154"/>
                          <a:pt x="23" y="155"/>
                          <a:pt x="24" y="156"/>
                        </a:cubicBezTo>
                        <a:cubicBezTo>
                          <a:pt x="25" y="157"/>
                          <a:pt x="25" y="157"/>
                          <a:pt x="26" y="158"/>
                        </a:cubicBezTo>
                        <a:cubicBezTo>
                          <a:pt x="27" y="158"/>
                          <a:pt x="28" y="158"/>
                          <a:pt x="29" y="158"/>
                        </a:cubicBezTo>
                        <a:cubicBezTo>
                          <a:pt x="29" y="158"/>
                          <a:pt x="30" y="158"/>
                          <a:pt x="33" y="158"/>
                        </a:cubicBezTo>
                        <a:cubicBezTo>
                          <a:pt x="36" y="158"/>
                          <a:pt x="189" y="158"/>
                          <a:pt x="242" y="158"/>
                        </a:cubicBezTo>
                        <a:cubicBezTo>
                          <a:pt x="243" y="158"/>
                          <a:pt x="244" y="158"/>
                          <a:pt x="245" y="158"/>
                        </a:cubicBezTo>
                        <a:cubicBezTo>
                          <a:pt x="246" y="157"/>
                          <a:pt x="247" y="157"/>
                          <a:pt x="248" y="156"/>
                        </a:cubicBezTo>
                        <a:cubicBezTo>
                          <a:pt x="249" y="155"/>
                          <a:pt x="249" y="154"/>
                          <a:pt x="249" y="153"/>
                        </a:cubicBezTo>
                        <a:cubicBezTo>
                          <a:pt x="250" y="152"/>
                          <a:pt x="250" y="151"/>
                          <a:pt x="250" y="150"/>
                        </a:cubicBezTo>
                      </a:path>
                    </a:pathLst>
                  </a:custGeom>
                  <a:solidFill>
                    <a:srgbClr val="005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sp>
                <p:nvSpPr>
                  <p:cNvPr id="140" name="Freeform 85"/>
                  <p:cNvSpPr>
                    <a:spLocks noEditPoints="1"/>
                  </p:cNvSpPr>
                  <p:nvPr/>
                </p:nvSpPr>
                <p:spPr bwMode="auto">
                  <a:xfrm>
                    <a:off x="7731125" y="5395913"/>
                    <a:ext cx="647700" cy="73025"/>
                  </a:xfrm>
                  <a:custGeom>
                    <a:avLst/>
                    <a:gdLst>
                      <a:gd name="T0" fmla="*/ 318 w 323"/>
                      <a:gd name="T1" fmla="*/ 9 h 36"/>
                      <a:gd name="T2" fmla="*/ 302 w 323"/>
                      <a:gd name="T3" fmla="*/ 9 h 36"/>
                      <a:gd name="T4" fmla="*/ 302 w 323"/>
                      <a:gd name="T5" fmla="*/ 0 h 36"/>
                      <a:gd name="T6" fmla="*/ 284 w 323"/>
                      <a:gd name="T7" fmla="*/ 0 h 36"/>
                      <a:gd name="T8" fmla="*/ 284 w 323"/>
                      <a:gd name="T9" fmla="*/ 9 h 36"/>
                      <a:gd name="T10" fmla="*/ 271 w 323"/>
                      <a:gd name="T11" fmla="*/ 9 h 36"/>
                      <a:gd name="T12" fmla="*/ 271 w 323"/>
                      <a:gd name="T13" fmla="*/ 0 h 36"/>
                      <a:gd name="T14" fmla="*/ 253 w 323"/>
                      <a:gd name="T15" fmla="*/ 0 h 36"/>
                      <a:gd name="T16" fmla="*/ 253 w 323"/>
                      <a:gd name="T17" fmla="*/ 9 h 36"/>
                      <a:gd name="T18" fmla="*/ 240 w 323"/>
                      <a:gd name="T19" fmla="*/ 9 h 36"/>
                      <a:gd name="T20" fmla="*/ 240 w 323"/>
                      <a:gd name="T21" fmla="*/ 0 h 36"/>
                      <a:gd name="T22" fmla="*/ 222 w 323"/>
                      <a:gd name="T23" fmla="*/ 0 h 36"/>
                      <a:gd name="T24" fmla="*/ 222 w 323"/>
                      <a:gd name="T25" fmla="*/ 9 h 36"/>
                      <a:gd name="T26" fmla="*/ 209 w 323"/>
                      <a:gd name="T27" fmla="*/ 9 h 36"/>
                      <a:gd name="T28" fmla="*/ 209 w 323"/>
                      <a:gd name="T29" fmla="*/ 0 h 36"/>
                      <a:gd name="T30" fmla="*/ 115 w 323"/>
                      <a:gd name="T31" fmla="*/ 0 h 36"/>
                      <a:gd name="T32" fmla="*/ 115 w 323"/>
                      <a:gd name="T33" fmla="*/ 9 h 36"/>
                      <a:gd name="T34" fmla="*/ 102 w 323"/>
                      <a:gd name="T35" fmla="*/ 9 h 36"/>
                      <a:gd name="T36" fmla="*/ 102 w 323"/>
                      <a:gd name="T37" fmla="*/ 0 h 36"/>
                      <a:gd name="T38" fmla="*/ 84 w 323"/>
                      <a:gd name="T39" fmla="*/ 0 h 36"/>
                      <a:gd name="T40" fmla="*/ 84 w 323"/>
                      <a:gd name="T41" fmla="*/ 9 h 36"/>
                      <a:gd name="T42" fmla="*/ 71 w 323"/>
                      <a:gd name="T43" fmla="*/ 9 h 36"/>
                      <a:gd name="T44" fmla="*/ 71 w 323"/>
                      <a:gd name="T45" fmla="*/ 0 h 36"/>
                      <a:gd name="T46" fmla="*/ 53 w 323"/>
                      <a:gd name="T47" fmla="*/ 0 h 36"/>
                      <a:gd name="T48" fmla="*/ 53 w 323"/>
                      <a:gd name="T49" fmla="*/ 9 h 36"/>
                      <a:gd name="T50" fmla="*/ 40 w 323"/>
                      <a:gd name="T51" fmla="*/ 9 h 36"/>
                      <a:gd name="T52" fmla="*/ 40 w 323"/>
                      <a:gd name="T53" fmla="*/ 0 h 36"/>
                      <a:gd name="T54" fmla="*/ 22 w 323"/>
                      <a:gd name="T55" fmla="*/ 0 h 36"/>
                      <a:gd name="T56" fmla="*/ 22 w 323"/>
                      <a:gd name="T57" fmla="*/ 9 h 36"/>
                      <a:gd name="T58" fmla="*/ 5 w 323"/>
                      <a:gd name="T59" fmla="*/ 9 h 36"/>
                      <a:gd name="T60" fmla="*/ 0 w 323"/>
                      <a:gd name="T61" fmla="*/ 15 h 36"/>
                      <a:gd name="T62" fmla="*/ 0 w 323"/>
                      <a:gd name="T63" fmla="*/ 31 h 36"/>
                      <a:gd name="T64" fmla="*/ 5 w 323"/>
                      <a:gd name="T65" fmla="*/ 36 h 36"/>
                      <a:gd name="T66" fmla="*/ 318 w 323"/>
                      <a:gd name="T67" fmla="*/ 36 h 36"/>
                      <a:gd name="T68" fmla="*/ 323 w 323"/>
                      <a:gd name="T69" fmla="*/ 31 h 36"/>
                      <a:gd name="T70" fmla="*/ 323 w 323"/>
                      <a:gd name="T71" fmla="*/ 15 h 36"/>
                      <a:gd name="T72" fmla="*/ 318 w 323"/>
                      <a:gd name="T73" fmla="*/ 9 h 36"/>
                      <a:gd name="T74" fmla="*/ 185 w 323"/>
                      <a:gd name="T75" fmla="*/ 21 h 36"/>
                      <a:gd name="T76" fmla="*/ 184 w 323"/>
                      <a:gd name="T77" fmla="*/ 23 h 36"/>
                      <a:gd name="T78" fmla="*/ 140 w 323"/>
                      <a:gd name="T79" fmla="*/ 23 h 36"/>
                      <a:gd name="T80" fmla="*/ 138 w 323"/>
                      <a:gd name="T81" fmla="*/ 21 h 36"/>
                      <a:gd name="T82" fmla="*/ 138 w 323"/>
                      <a:gd name="T83" fmla="*/ 16 h 36"/>
                      <a:gd name="T84" fmla="*/ 140 w 323"/>
                      <a:gd name="T85" fmla="*/ 15 h 36"/>
                      <a:gd name="T86" fmla="*/ 184 w 323"/>
                      <a:gd name="T87" fmla="*/ 15 h 36"/>
                      <a:gd name="T88" fmla="*/ 185 w 323"/>
                      <a:gd name="T89" fmla="*/ 16 h 36"/>
                      <a:gd name="T90" fmla="*/ 185 w 323"/>
                      <a:gd name="T91"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3" h="36">
                        <a:moveTo>
                          <a:pt x="318" y="9"/>
                        </a:moveTo>
                        <a:cubicBezTo>
                          <a:pt x="318" y="9"/>
                          <a:pt x="312" y="9"/>
                          <a:pt x="302" y="9"/>
                        </a:cubicBezTo>
                        <a:cubicBezTo>
                          <a:pt x="302" y="0"/>
                          <a:pt x="302" y="0"/>
                          <a:pt x="302" y="0"/>
                        </a:cubicBezTo>
                        <a:cubicBezTo>
                          <a:pt x="284" y="0"/>
                          <a:pt x="284" y="0"/>
                          <a:pt x="284" y="0"/>
                        </a:cubicBezTo>
                        <a:cubicBezTo>
                          <a:pt x="284" y="9"/>
                          <a:pt x="284" y="9"/>
                          <a:pt x="284" y="9"/>
                        </a:cubicBezTo>
                        <a:cubicBezTo>
                          <a:pt x="280" y="9"/>
                          <a:pt x="275" y="9"/>
                          <a:pt x="271" y="9"/>
                        </a:cubicBezTo>
                        <a:cubicBezTo>
                          <a:pt x="271" y="0"/>
                          <a:pt x="271" y="0"/>
                          <a:pt x="271" y="0"/>
                        </a:cubicBezTo>
                        <a:cubicBezTo>
                          <a:pt x="253" y="0"/>
                          <a:pt x="253" y="0"/>
                          <a:pt x="253" y="0"/>
                        </a:cubicBezTo>
                        <a:cubicBezTo>
                          <a:pt x="253" y="9"/>
                          <a:pt x="253" y="9"/>
                          <a:pt x="253" y="9"/>
                        </a:cubicBezTo>
                        <a:cubicBezTo>
                          <a:pt x="248" y="9"/>
                          <a:pt x="244" y="9"/>
                          <a:pt x="240" y="9"/>
                        </a:cubicBezTo>
                        <a:cubicBezTo>
                          <a:pt x="240" y="0"/>
                          <a:pt x="240" y="0"/>
                          <a:pt x="240" y="0"/>
                        </a:cubicBezTo>
                        <a:cubicBezTo>
                          <a:pt x="222" y="0"/>
                          <a:pt x="222" y="0"/>
                          <a:pt x="222" y="0"/>
                        </a:cubicBezTo>
                        <a:cubicBezTo>
                          <a:pt x="222" y="9"/>
                          <a:pt x="222" y="9"/>
                          <a:pt x="222" y="9"/>
                        </a:cubicBezTo>
                        <a:cubicBezTo>
                          <a:pt x="217" y="9"/>
                          <a:pt x="213" y="9"/>
                          <a:pt x="209" y="9"/>
                        </a:cubicBezTo>
                        <a:cubicBezTo>
                          <a:pt x="209" y="0"/>
                          <a:pt x="209" y="0"/>
                          <a:pt x="209" y="0"/>
                        </a:cubicBezTo>
                        <a:cubicBezTo>
                          <a:pt x="115" y="0"/>
                          <a:pt x="115" y="0"/>
                          <a:pt x="115" y="0"/>
                        </a:cubicBezTo>
                        <a:cubicBezTo>
                          <a:pt x="115" y="9"/>
                          <a:pt x="115" y="9"/>
                          <a:pt x="115" y="9"/>
                        </a:cubicBezTo>
                        <a:cubicBezTo>
                          <a:pt x="111" y="9"/>
                          <a:pt x="106" y="9"/>
                          <a:pt x="102" y="9"/>
                        </a:cubicBezTo>
                        <a:cubicBezTo>
                          <a:pt x="102" y="0"/>
                          <a:pt x="102" y="0"/>
                          <a:pt x="102" y="0"/>
                        </a:cubicBezTo>
                        <a:cubicBezTo>
                          <a:pt x="84" y="0"/>
                          <a:pt x="84" y="0"/>
                          <a:pt x="84" y="0"/>
                        </a:cubicBezTo>
                        <a:cubicBezTo>
                          <a:pt x="84" y="9"/>
                          <a:pt x="84" y="9"/>
                          <a:pt x="84" y="9"/>
                        </a:cubicBezTo>
                        <a:cubicBezTo>
                          <a:pt x="80" y="9"/>
                          <a:pt x="75" y="9"/>
                          <a:pt x="71" y="9"/>
                        </a:cubicBezTo>
                        <a:cubicBezTo>
                          <a:pt x="71" y="0"/>
                          <a:pt x="71" y="0"/>
                          <a:pt x="71" y="0"/>
                        </a:cubicBezTo>
                        <a:cubicBezTo>
                          <a:pt x="53" y="0"/>
                          <a:pt x="53" y="0"/>
                          <a:pt x="53" y="0"/>
                        </a:cubicBezTo>
                        <a:cubicBezTo>
                          <a:pt x="53" y="9"/>
                          <a:pt x="53" y="9"/>
                          <a:pt x="53" y="9"/>
                        </a:cubicBezTo>
                        <a:cubicBezTo>
                          <a:pt x="49" y="9"/>
                          <a:pt x="44" y="9"/>
                          <a:pt x="40" y="9"/>
                        </a:cubicBezTo>
                        <a:cubicBezTo>
                          <a:pt x="40" y="0"/>
                          <a:pt x="40" y="0"/>
                          <a:pt x="40" y="0"/>
                        </a:cubicBezTo>
                        <a:cubicBezTo>
                          <a:pt x="22" y="0"/>
                          <a:pt x="22" y="0"/>
                          <a:pt x="22" y="0"/>
                        </a:cubicBezTo>
                        <a:cubicBezTo>
                          <a:pt x="22" y="9"/>
                          <a:pt x="22" y="9"/>
                          <a:pt x="22" y="9"/>
                        </a:cubicBezTo>
                        <a:cubicBezTo>
                          <a:pt x="16" y="9"/>
                          <a:pt x="11" y="9"/>
                          <a:pt x="5" y="9"/>
                        </a:cubicBezTo>
                        <a:cubicBezTo>
                          <a:pt x="3" y="9"/>
                          <a:pt x="0" y="12"/>
                          <a:pt x="0" y="15"/>
                        </a:cubicBezTo>
                        <a:cubicBezTo>
                          <a:pt x="0" y="15"/>
                          <a:pt x="0" y="20"/>
                          <a:pt x="0" y="31"/>
                        </a:cubicBezTo>
                        <a:cubicBezTo>
                          <a:pt x="0" y="34"/>
                          <a:pt x="3" y="36"/>
                          <a:pt x="5" y="36"/>
                        </a:cubicBezTo>
                        <a:cubicBezTo>
                          <a:pt x="5" y="36"/>
                          <a:pt x="189" y="36"/>
                          <a:pt x="318" y="36"/>
                        </a:cubicBezTo>
                        <a:cubicBezTo>
                          <a:pt x="321" y="36"/>
                          <a:pt x="323" y="34"/>
                          <a:pt x="323" y="31"/>
                        </a:cubicBezTo>
                        <a:cubicBezTo>
                          <a:pt x="323" y="15"/>
                          <a:pt x="323" y="15"/>
                          <a:pt x="323" y="15"/>
                        </a:cubicBezTo>
                        <a:cubicBezTo>
                          <a:pt x="323" y="12"/>
                          <a:pt x="321" y="9"/>
                          <a:pt x="318" y="9"/>
                        </a:cubicBezTo>
                        <a:close/>
                        <a:moveTo>
                          <a:pt x="185" y="21"/>
                        </a:moveTo>
                        <a:cubicBezTo>
                          <a:pt x="185" y="22"/>
                          <a:pt x="185" y="23"/>
                          <a:pt x="184" y="23"/>
                        </a:cubicBezTo>
                        <a:cubicBezTo>
                          <a:pt x="146" y="23"/>
                          <a:pt x="140" y="23"/>
                          <a:pt x="140" y="23"/>
                        </a:cubicBezTo>
                        <a:cubicBezTo>
                          <a:pt x="139" y="23"/>
                          <a:pt x="138" y="22"/>
                          <a:pt x="138" y="21"/>
                        </a:cubicBezTo>
                        <a:cubicBezTo>
                          <a:pt x="138" y="18"/>
                          <a:pt x="138" y="16"/>
                          <a:pt x="138" y="16"/>
                        </a:cubicBezTo>
                        <a:cubicBezTo>
                          <a:pt x="138" y="15"/>
                          <a:pt x="139" y="15"/>
                          <a:pt x="140" y="15"/>
                        </a:cubicBezTo>
                        <a:cubicBezTo>
                          <a:pt x="178" y="15"/>
                          <a:pt x="184" y="15"/>
                          <a:pt x="184" y="15"/>
                        </a:cubicBezTo>
                        <a:cubicBezTo>
                          <a:pt x="185" y="15"/>
                          <a:pt x="185" y="15"/>
                          <a:pt x="185" y="16"/>
                        </a:cubicBezTo>
                        <a:lnTo>
                          <a:pt x="185" y="21"/>
                        </a:lnTo>
                        <a:close/>
                      </a:path>
                    </a:pathLst>
                  </a:custGeom>
                  <a:solidFill>
                    <a:srgbClr val="0054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dirty="0"/>
                  </a:p>
                </p:txBody>
              </p:sp>
            </p:grpSp>
            <p:grpSp>
              <p:nvGrpSpPr>
                <p:cNvPr id="128" name="Group 127"/>
                <p:cNvGrpSpPr>
                  <a:grpSpLocks noChangeAspect="1"/>
                </p:cNvGrpSpPr>
                <p:nvPr/>
              </p:nvGrpSpPr>
              <p:grpSpPr>
                <a:xfrm>
                  <a:off x="693173" y="1789746"/>
                  <a:ext cx="111679" cy="127561"/>
                  <a:chOff x="477838" y="-815975"/>
                  <a:chExt cx="1428750" cy="1631950"/>
                </a:xfrm>
                <a:solidFill>
                  <a:srgbClr val="00529B"/>
                </a:solidFill>
              </p:grpSpPr>
              <p:sp>
                <p:nvSpPr>
                  <p:cNvPr id="137" name="Oval 136"/>
                  <p:cNvSpPr>
                    <a:spLocks noChangeArrowheads="1"/>
                  </p:cNvSpPr>
                  <p:nvPr/>
                </p:nvSpPr>
                <p:spPr bwMode="auto">
                  <a:xfrm>
                    <a:off x="885826" y="-815975"/>
                    <a:ext cx="612775" cy="6080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endParaRPr lang="en-US" sz="3200" dirty="0"/>
                  </a:p>
                </p:txBody>
              </p:sp>
              <p:sp>
                <p:nvSpPr>
                  <p:cNvPr id="138" name="Freeform 137"/>
                  <p:cNvSpPr>
                    <a:spLocks/>
                  </p:cNvSpPr>
                  <p:nvPr/>
                </p:nvSpPr>
                <p:spPr bwMode="auto">
                  <a:xfrm>
                    <a:off x="477838" y="-101600"/>
                    <a:ext cx="1428750" cy="917575"/>
                  </a:xfrm>
                  <a:custGeom>
                    <a:avLst/>
                    <a:gdLst>
                      <a:gd name="T0" fmla="*/ 0 w 378"/>
                      <a:gd name="T1" fmla="*/ 243 h 243"/>
                      <a:gd name="T2" fmla="*/ 0 w 378"/>
                      <a:gd name="T3" fmla="*/ 54 h 243"/>
                      <a:gd name="T4" fmla="*/ 53 w 378"/>
                      <a:gd name="T5" fmla="*/ 0 h 243"/>
                      <a:gd name="T6" fmla="*/ 325 w 378"/>
                      <a:gd name="T7" fmla="*/ 0 h 243"/>
                      <a:gd name="T8" fmla="*/ 378 w 378"/>
                      <a:gd name="T9" fmla="*/ 54 h 243"/>
                      <a:gd name="T10" fmla="*/ 378 w 378"/>
                      <a:gd name="T11" fmla="*/ 243 h 243"/>
                      <a:gd name="T12" fmla="*/ 331 w 378"/>
                      <a:gd name="T13" fmla="*/ 243 h 243"/>
                      <a:gd name="T14" fmla="*/ 324 w 378"/>
                      <a:gd name="T15" fmla="*/ 74 h 243"/>
                      <a:gd name="T16" fmla="*/ 294 w 378"/>
                      <a:gd name="T17" fmla="*/ 74 h 243"/>
                      <a:gd name="T18" fmla="*/ 294 w 378"/>
                      <a:gd name="T19" fmla="*/ 243 h 243"/>
                      <a:gd name="T20" fmla="*/ 84 w 378"/>
                      <a:gd name="T21" fmla="*/ 243 h 243"/>
                      <a:gd name="T22" fmla="*/ 84 w 378"/>
                      <a:gd name="T23" fmla="*/ 74 h 243"/>
                      <a:gd name="T24" fmla="*/ 54 w 378"/>
                      <a:gd name="T25" fmla="*/ 74 h 243"/>
                      <a:gd name="T26" fmla="*/ 47 w 378"/>
                      <a:gd name="T27" fmla="*/ 243 h 243"/>
                      <a:gd name="T28" fmla="*/ 0 w 378"/>
                      <a:gd name="T29"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0" y="243"/>
                        </a:moveTo>
                        <a:cubicBezTo>
                          <a:pt x="0" y="54"/>
                          <a:pt x="0" y="54"/>
                          <a:pt x="0" y="54"/>
                        </a:cubicBezTo>
                        <a:cubicBezTo>
                          <a:pt x="0" y="24"/>
                          <a:pt x="24" y="0"/>
                          <a:pt x="53" y="0"/>
                        </a:cubicBezTo>
                        <a:cubicBezTo>
                          <a:pt x="53" y="0"/>
                          <a:pt x="325" y="0"/>
                          <a:pt x="325" y="0"/>
                        </a:cubicBezTo>
                        <a:cubicBezTo>
                          <a:pt x="354" y="0"/>
                          <a:pt x="378" y="24"/>
                          <a:pt x="378" y="54"/>
                        </a:cubicBezTo>
                        <a:cubicBezTo>
                          <a:pt x="378" y="243"/>
                          <a:pt x="378" y="243"/>
                          <a:pt x="378" y="243"/>
                        </a:cubicBezTo>
                        <a:cubicBezTo>
                          <a:pt x="331" y="243"/>
                          <a:pt x="331" y="243"/>
                          <a:pt x="331" y="243"/>
                        </a:cubicBezTo>
                        <a:cubicBezTo>
                          <a:pt x="324" y="74"/>
                          <a:pt x="324" y="74"/>
                          <a:pt x="324" y="74"/>
                        </a:cubicBezTo>
                        <a:cubicBezTo>
                          <a:pt x="294" y="74"/>
                          <a:pt x="294" y="74"/>
                          <a:pt x="294" y="74"/>
                        </a:cubicBezTo>
                        <a:cubicBezTo>
                          <a:pt x="294" y="243"/>
                          <a:pt x="294" y="243"/>
                          <a:pt x="294" y="243"/>
                        </a:cubicBezTo>
                        <a:cubicBezTo>
                          <a:pt x="84" y="243"/>
                          <a:pt x="84" y="243"/>
                          <a:pt x="84" y="243"/>
                        </a:cubicBezTo>
                        <a:cubicBezTo>
                          <a:pt x="84" y="74"/>
                          <a:pt x="84" y="74"/>
                          <a:pt x="84" y="74"/>
                        </a:cubicBezTo>
                        <a:cubicBezTo>
                          <a:pt x="54" y="74"/>
                          <a:pt x="54" y="74"/>
                          <a:pt x="54" y="74"/>
                        </a:cubicBezTo>
                        <a:cubicBezTo>
                          <a:pt x="47" y="243"/>
                          <a:pt x="47" y="243"/>
                          <a:pt x="47" y="243"/>
                        </a:cubicBez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endParaRPr lang="en-US" sz="3200" dirty="0"/>
                  </a:p>
                </p:txBody>
              </p:sp>
            </p:grpSp>
            <p:sp>
              <p:nvSpPr>
                <p:cNvPr id="129" name="Rectangle 128"/>
                <p:cNvSpPr/>
                <p:nvPr/>
              </p:nvSpPr>
              <p:spPr bwMode="auto">
                <a:xfrm>
                  <a:off x="812474" y="1803259"/>
                  <a:ext cx="22860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0" name="Rectangle 129"/>
                <p:cNvSpPr/>
                <p:nvPr/>
              </p:nvSpPr>
              <p:spPr bwMode="auto">
                <a:xfrm>
                  <a:off x="812474" y="1836280"/>
                  <a:ext cx="22860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1" name="Rectangle 130"/>
                <p:cNvSpPr/>
                <p:nvPr/>
              </p:nvSpPr>
              <p:spPr bwMode="auto">
                <a:xfrm>
                  <a:off x="812474" y="1869301"/>
                  <a:ext cx="22860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2" name="Rectangle 131"/>
                <p:cNvSpPr/>
                <p:nvPr/>
              </p:nvSpPr>
              <p:spPr bwMode="auto">
                <a:xfrm>
                  <a:off x="812474" y="1902321"/>
                  <a:ext cx="22860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3" name="Rectangle 132"/>
                <p:cNvSpPr/>
                <p:nvPr/>
              </p:nvSpPr>
              <p:spPr bwMode="auto">
                <a:xfrm>
                  <a:off x="678803" y="1935827"/>
                  <a:ext cx="36576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4" name="Rectangle 133"/>
                <p:cNvSpPr/>
                <p:nvPr/>
              </p:nvSpPr>
              <p:spPr bwMode="auto">
                <a:xfrm>
                  <a:off x="678803" y="1963914"/>
                  <a:ext cx="36576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5" name="Rectangle 134"/>
                <p:cNvSpPr/>
                <p:nvPr/>
              </p:nvSpPr>
              <p:spPr bwMode="auto">
                <a:xfrm>
                  <a:off x="678803" y="1992001"/>
                  <a:ext cx="36576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36" name="Rectangle 135"/>
                <p:cNvSpPr/>
                <p:nvPr/>
              </p:nvSpPr>
              <p:spPr bwMode="auto">
                <a:xfrm>
                  <a:off x="678803" y="2020089"/>
                  <a:ext cx="365760" cy="9144"/>
                </a:xfrm>
                <a:prstGeom prst="rect">
                  <a:avLst/>
                </a:prstGeom>
                <a:solidFill>
                  <a:srgbClr val="00529B"/>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grpSp>
        </p:grpSp>
      </p:grpSp>
      <p:grpSp>
        <p:nvGrpSpPr>
          <p:cNvPr id="3" name="Group 2"/>
          <p:cNvGrpSpPr/>
          <p:nvPr/>
        </p:nvGrpSpPr>
        <p:grpSpPr>
          <a:xfrm>
            <a:off x="9424319" y="2347247"/>
            <a:ext cx="4178579" cy="3988069"/>
            <a:chOff x="157348" y="1729200"/>
            <a:chExt cx="3133934" cy="2991052"/>
          </a:xfrm>
        </p:grpSpPr>
        <p:sp>
          <p:nvSpPr>
            <p:cNvPr id="9" name="Oval 10"/>
            <p:cNvSpPr>
              <a:spLocks noChangeArrowheads="1"/>
            </p:cNvSpPr>
            <p:nvPr/>
          </p:nvSpPr>
          <p:spPr bwMode="gray">
            <a:xfrm>
              <a:off x="193800" y="1729200"/>
              <a:ext cx="3003678" cy="2991052"/>
            </a:xfrm>
            <a:prstGeom prst="ellipse">
              <a:avLst/>
            </a:prstGeom>
            <a:solidFill>
              <a:schemeClr val="bg1">
                <a:lumMod val="85000"/>
              </a:schemeClr>
            </a:solidFill>
            <a:ln w="9525" algn="ctr">
              <a:solidFill>
                <a:schemeClr val="bg1"/>
              </a:solidFill>
              <a:round/>
              <a:headEnd/>
              <a:tailEnd/>
            </a:ln>
            <a:effectLst/>
          </p:spPr>
          <p:txBody>
            <a:bodyPr/>
            <a:lstStyle/>
            <a:p>
              <a:pPr algn="ctr" eaLnBrk="0" hangingPunct="0"/>
              <a:endParaRPr lang="en-US" sz="1600" dirty="0"/>
            </a:p>
          </p:txBody>
        </p:sp>
        <p:grpSp>
          <p:nvGrpSpPr>
            <p:cNvPr id="57" name="Group 56"/>
            <p:cNvGrpSpPr/>
            <p:nvPr/>
          </p:nvGrpSpPr>
          <p:grpSpPr>
            <a:xfrm>
              <a:off x="157348" y="1743278"/>
              <a:ext cx="3133934" cy="2962897"/>
              <a:chOff x="8115200" y="1599453"/>
              <a:chExt cx="3821270" cy="3651952"/>
            </a:xfrm>
            <a:solidFill>
              <a:schemeClr val="bg1">
                <a:lumMod val="95000"/>
              </a:schemeClr>
            </a:solidFill>
          </p:grpSpPr>
          <p:sp>
            <p:nvSpPr>
              <p:cNvPr id="58" name="Freeform 17"/>
              <p:cNvSpPr>
                <a:spLocks/>
              </p:cNvSpPr>
              <p:nvPr/>
            </p:nvSpPr>
            <p:spPr bwMode="gray">
              <a:xfrm>
                <a:off x="8401015" y="1602209"/>
                <a:ext cx="1721240" cy="1373960"/>
              </a:xfrm>
              <a:custGeom>
                <a:avLst/>
                <a:gdLst/>
                <a:ahLst/>
                <a:cxnLst>
                  <a:cxn ang="0">
                    <a:pos x="207" y="422"/>
                  </a:cxn>
                  <a:cxn ang="0">
                    <a:pos x="460" y="241"/>
                  </a:cxn>
                  <a:cxn ang="0">
                    <a:pos x="529" y="119"/>
                  </a:cxn>
                  <a:cxn ang="0">
                    <a:pos x="462" y="0"/>
                  </a:cxn>
                  <a:cxn ang="0">
                    <a:pos x="0" y="301"/>
                  </a:cxn>
                  <a:cxn ang="0">
                    <a:pos x="136" y="303"/>
                  </a:cxn>
                  <a:cxn ang="0">
                    <a:pos x="207" y="422"/>
                  </a:cxn>
                </a:cxnLst>
                <a:rect l="0" t="0" r="r" b="b"/>
                <a:pathLst>
                  <a:path w="529" h="422">
                    <a:moveTo>
                      <a:pt x="207" y="422"/>
                    </a:moveTo>
                    <a:cubicBezTo>
                      <a:pt x="254" y="324"/>
                      <a:pt x="348" y="254"/>
                      <a:pt x="460" y="241"/>
                    </a:cubicBezTo>
                    <a:cubicBezTo>
                      <a:pt x="529" y="119"/>
                      <a:pt x="529" y="119"/>
                      <a:pt x="529" y="119"/>
                    </a:cubicBezTo>
                    <a:cubicBezTo>
                      <a:pt x="462" y="0"/>
                      <a:pt x="462" y="0"/>
                      <a:pt x="462" y="0"/>
                    </a:cubicBezTo>
                    <a:cubicBezTo>
                      <a:pt x="261" y="13"/>
                      <a:pt x="88" y="132"/>
                      <a:pt x="0" y="301"/>
                    </a:cubicBezTo>
                    <a:cubicBezTo>
                      <a:pt x="136" y="303"/>
                      <a:pt x="136" y="303"/>
                      <a:pt x="136" y="303"/>
                    </a:cubicBezTo>
                    <a:lnTo>
                      <a:pt x="207" y="422"/>
                    </a:lnTo>
                    <a:close/>
                  </a:path>
                </a:pathLst>
              </a:custGeom>
              <a:grpFill/>
              <a:ln w="12700" cap="flat" cmpd="sng">
                <a:noFill/>
                <a:prstDash val="solid"/>
                <a:round/>
                <a:headEnd/>
                <a:tailEnd/>
              </a:ln>
              <a:effectLst/>
            </p:spPr>
            <p:txBody>
              <a:bodyPr wrap="none" anchor="ctr"/>
              <a:lstStyle/>
              <a:p>
                <a:endParaRPr lang="en-US" sz="1400" dirty="0"/>
              </a:p>
            </p:txBody>
          </p:sp>
          <p:sp>
            <p:nvSpPr>
              <p:cNvPr id="59" name="Freeform 18"/>
              <p:cNvSpPr>
                <a:spLocks/>
              </p:cNvSpPr>
              <p:nvPr/>
            </p:nvSpPr>
            <p:spPr bwMode="gray">
              <a:xfrm>
                <a:off x="9937590" y="1599453"/>
                <a:ext cx="1605481" cy="1201699"/>
              </a:xfrm>
              <a:custGeom>
                <a:avLst/>
                <a:gdLst/>
                <a:ahLst/>
                <a:cxnLst>
                  <a:cxn ang="0">
                    <a:pos x="0" y="241"/>
                  </a:cxn>
                  <a:cxn ang="0">
                    <a:pos x="26" y="240"/>
                  </a:cxn>
                  <a:cxn ang="0">
                    <a:pos x="283" y="369"/>
                  </a:cxn>
                  <a:cxn ang="0">
                    <a:pos x="423" y="367"/>
                  </a:cxn>
                  <a:cxn ang="0">
                    <a:pos x="493" y="251"/>
                  </a:cxn>
                  <a:cxn ang="0">
                    <a:pos x="26" y="0"/>
                  </a:cxn>
                  <a:cxn ang="0">
                    <a:pos x="1" y="1"/>
                  </a:cxn>
                  <a:cxn ang="0">
                    <a:pos x="68" y="120"/>
                  </a:cxn>
                  <a:cxn ang="0">
                    <a:pos x="0" y="241"/>
                  </a:cxn>
                </a:cxnLst>
                <a:rect l="0" t="0" r="r" b="b"/>
                <a:pathLst>
                  <a:path w="493" h="369">
                    <a:moveTo>
                      <a:pt x="0" y="241"/>
                    </a:moveTo>
                    <a:cubicBezTo>
                      <a:pt x="8" y="240"/>
                      <a:pt x="17" y="240"/>
                      <a:pt x="26" y="240"/>
                    </a:cubicBezTo>
                    <a:cubicBezTo>
                      <a:pt x="131" y="240"/>
                      <a:pt x="225" y="291"/>
                      <a:pt x="283" y="369"/>
                    </a:cubicBezTo>
                    <a:cubicBezTo>
                      <a:pt x="423" y="367"/>
                      <a:pt x="423" y="367"/>
                      <a:pt x="423" y="367"/>
                    </a:cubicBezTo>
                    <a:cubicBezTo>
                      <a:pt x="493" y="251"/>
                      <a:pt x="493" y="251"/>
                      <a:pt x="493" y="251"/>
                    </a:cubicBezTo>
                    <a:cubicBezTo>
                      <a:pt x="392" y="100"/>
                      <a:pt x="220" y="0"/>
                      <a:pt x="26" y="0"/>
                    </a:cubicBezTo>
                    <a:cubicBezTo>
                      <a:pt x="17" y="0"/>
                      <a:pt x="9" y="0"/>
                      <a:pt x="1" y="1"/>
                    </a:cubicBezTo>
                    <a:cubicBezTo>
                      <a:pt x="68" y="120"/>
                      <a:pt x="68" y="120"/>
                      <a:pt x="68" y="120"/>
                    </a:cubicBezTo>
                    <a:lnTo>
                      <a:pt x="0" y="241"/>
                    </a:lnTo>
                    <a:close/>
                  </a:path>
                </a:pathLst>
              </a:custGeom>
              <a:grpFill/>
              <a:ln w="12700" cap="flat" cmpd="sng">
                <a:noFill/>
                <a:prstDash val="solid"/>
                <a:round/>
                <a:headEnd/>
                <a:tailEnd/>
              </a:ln>
              <a:effectLst/>
            </p:spPr>
            <p:txBody>
              <a:bodyPr wrap="none" anchor="ctr"/>
              <a:lstStyle/>
              <a:p>
                <a:endParaRPr lang="en-US" sz="1400" dirty="0"/>
              </a:p>
            </p:txBody>
          </p:sp>
          <p:sp>
            <p:nvSpPr>
              <p:cNvPr id="60" name="Freeform 19"/>
              <p:cNvSpPr>
                <a:spLocks/>
              </p:cNvSpPr>
              <p:nvPr/>
            </p:nvSpPr>
            <p:spPr bwMode="gray">
              <a:xfrm>
                <a:off x="8192922" y="2615109"/>
                <a:ext cx="966045" cy="1794280"/>
              </a:xfrm>
              <a:custGeom>
                <a:avLst/>
                <a:gdLst/>
                <a:ahLst/>
                <a:cxnLst>
                  <a:cxn ang="0">
                    <a:pos x="297" y="432"/>
                  </a:cxn>
                  <a:cxn ang="0">
                    <a:pos x="240" y="249"/>
                  </a:cxn>
                  <a:cxn ang="0">
                    <a:pos x="266" y="122"/>
                  </a:cxn>
                  <a:cxn ang="0">
                    <a:pos x="195" y="2"/>
                  </a:cxn>
                  <a:cxn ang="0">
                    <a:pos x="59" y="0"/>
                  </a:cxn>
                  <a:cxn ang="0">
                    <a:pos x="0" y="249"/>
                  </a:cxn>
                  <a:cxn ang="0">
                    <a:pos x="89" y="551"/>
                  </a:cxn>
                  <a:cxn ang="0">
                    <a:pos x="158" y="434"/>
                  </a:cxn>
                  <a:cxn ang="0">
                    <a:pos x="297" y="432"/>
                  </a:cxn>
                </a:cxnLst>
                <a:rect l="0" t="0" r="r" b="b"/>
                <a:pathLst>
                  <a:path w="297" h="551">
                    <a:moveTo>
                      <a:pt x="297" y="432"/>
                    </a:moveTo>
                    <a:cubicBezTo>
                      <a:pt x="261" y="380"/>
                      <a:pt x="240" y="317"/>
                      <a:pt x="240" y="249"/>
                    </a:cubicBezTo>
                    <a:cubicBezTo>
                      <a:pt x="240" y="204"/>
                      <a:pt x="249" y="161"/>
                      <a:pt x="266" y="122"/>
                    </a:cubicBezTo>
                    <a:cubicBezTo>
                      <a:pt x="195" y="2"/>
                      <a:pt x="195" y="2"/>
                      <a:pt x="195" y="2"/>
                    </a:cubicBezTo>
                    <a:cubicBezTo>
                      <a:pt x="59" y="0"/>
                      <a:pt x="59" y="0"/>
                      <a:pt x="59" y="0"/>
                    </a:cubicBezTo>
                    <a:cubicBezTo>
                      <a:pt x="22" y="75"/>
                      <a:pt x="0" y="160"/>
                      <a:pt x="0" y="249"/>
                    </a:cubicBezTo>
                    <a:cubicBezTo>
                      <a:pt x="0" y="360"/>
                      <a:pt x="33" y="464"/>
                      <a:pt x="89" y="551"/>
                    </a:cubicBezTo>
                    <a:cubicBezTo>
                      <a:pt x="158" y="434"/>
                      <a:pt x="158" y="434"/>
                      <a:pt x="158" y="434"/>
                    </a:cubicBezTo>
                    <a:lnTo>
                      <a:pt x="297" y="432"/>
                    </a:lnTo>
                    <a:close/>
                  </a:path>
                </a:pathLst>
              </a:custGeom>
              <a:grpFill/>
              <a:ln w="12700" cap="flat" cmpd="sng">
                <a:noFill/>
                <a:prstDash val="solid"/>
                <a:round/>
                <a:headEnd/>
                <a:tailEnd/>
              </a:ln>
              <a:effectLst/>
            </p:spPr>
            <p:txBody>
              <a:bodyPr wrap="none" anchor="ctr"/>
              <a:lstStyle/>
              <a:p>
                <a:endParaRPr lang="en-US" sz="1400" dirty="0"/>
              </a:p>
            </p:txBody>
          </p:sp>
          <p:sp>
            <p:nvSpPr>
              <p:cNvPr id="61" name="Freeform 20"/>
              <p:cNvSpPr>
                <a:spLocks/>
              </p:cNvSpPr>
              <p:nvPr/>
            </p:nvSpPr>
            <p:spPr bwMode="gray">
              <a:xfrm>
                <a:off x="9921053" y="3874688"/>
                <a:ext cx="1718484" cy="1373960"/>
              </a:xfrm>
              <a:custGeom>
                <a:avLst/>
                <a:gdLst/>
                <a:ahLst/>
                <a:cxnLst>
                  <a:cxn ang="0">
                    <a:pos x="321" y="0"/>
                  </a:cxn>
                  <a:cxn ang="0">
                    <a:pos x="68" y="182"/>
                  </a:cxn>
                  <a:cxn ang="0">
                    <a:pos x="0" y="304"/>
                  </a:cxn>
                  <a:cxn ang="0">
                    <a:pos x="66" y="422"/>
                  </a:cxn>
                  <a:cxn ang="0">
                    <a:pos x="528" y="121"/>
                  </a:cxn>
                  <a:cxn ang="0">
                    <a:pos x="392" y="119"/>
                  </a:cxn>
                  <a:cxn ang="0">
                    <a:pos x="321" y="0"/>
                  </a:cxn>
                </a:cxnLst>
                <a:rect l="0" t="0" r="r" b="b"/>
                <a:pathLst>
                  <a:path w="528" h="422">
                    <a:moveTo>
                      <a:pt x="321" y="0"/>
                    </a:moveTo>
                    <a:cubicBezTo>
                      <a:pt x="274" y="98"/>
                      <a:pt x="180" y="169"/>
                      <a:pt x="68" y="182"/>
                    </a:cubicBezTo>
                    <a:cubicBezTo>
                      <a:pt x="0" y="304"/>
                      <a:pt x="0" y="304"/>
                      <a:pt x="0" y="304"/>
                    </a:cubicBezTo>
                    <a:cubicBezTo>
                      <a:pt x="66" y="422"/>
                      <a:pt x="66" y="422"/>
                      <a:pt x="66" y="422"/>
                    </a:cubicBezTo>
                    <a:cubicBezTo>
                      <a:pt x="267" y="410"/>
                      <a:pt x="440" y="291"/>
                      <a:pt x="528" y="121"/>
                    </a:cubicBezTo>
                    <a:cubicBezTo>
                      <a:pt x="392" y="119"/>
                      <a:pt x="392" y="119"/>
                      <a:pt x="392" y="119"/>
                    </a:cubicBezTo>
                    <a:lnTo>
                      <a:pt x="321" y="0"/>
                    </a:lnTo>
                    <a:close/>
                  </a:path>
                </a:pathLst>
              </a:custGeom>
              <a:grpFill/>
              <a:ln w="12700" cap="flat" cmpd="sng">
                <a:noFill/>
                <a:prstDash val="solid"/>
                <a:round/>
                <a:headEnd/>
                <a:tailEnd/>
              </a:ln>
              <a:effectLst/>
            </p:spPr>
            <p:txBody>
              <a:bodyPr wrap="none" anchor="ctr"/>
              <a:lstStyle/>
              <a:p>
                <a:endParaRPr lang="en-US" sz="1400" dirty="0"/>
              </a:p>
            </p:txBody>
          </p:sp>
          <p:sp>
            <p:nvSpPr>
              <p:cNvPr id="62" name="Freeform 21"/>
              <p:cNvSpPr>
                <a:spLocks/>
              </p:cNvSpPr>
              <p:nvPr/>
            </p:nvSpPr>
            <p:spPr bwMode="gray">
              <a:xfrm>
                <a:off x="10881586" y="2445603"/>
                <a:ext cx="967423" cy="1794280"/>
              </a:xfrm>
              <a:custGeom>
                <a:avLst/>
                <a:gdLst/>
                <a:ahLst/>
                <a:cxnLst>
                  <a:cxn ang="0">
                    <a:pos x="209" y="0"/>
                  </a:cxn>
                  <a:cxn ang="0">
                    <a:pos x="139" y="117"/>
                  </a:cxn>
                  <a:cxn ang="0">
                    <a:pos x="0" y="119"/>
                  </a:cxn>
                  <a:cxn ang="0">
                    <a:pos x="57" y="301"/>
                  </a:cxn>
                  <a:cxn ang="0">
                    <a:pos x="31" y="429"/>
                  </a:cxn>
                  <a:cxn ang="0">
                    <a:pos x="102" y="549"/>
                  </a:cxn>
                  <a:cxn ang="0">
                    <a:pos x="238" y="551"/>
                  </a:cxn>
                  <a:cxn ang="0">
                    <a:pos x="297" y="301"/>
                  </a:cxn>
                  <a:cxn ang="0">
                    <a:pos x="209" y="0"/>
                  </a:cxn>
                </a:cxnLst>
                <a:rect l="0" t="0" r="r" b="b"/>
                <a:pathLst>
                  <a:path w="297" h="551">
                    <a:moveTo>
                      <a:pt x="209" y="0"/>
                    </a:moveTo>
                    <a:cubicBezTo>
                      <a:pt x="139" y="117"/>
                      <a:pt x="139" y="117"/>
                      <a:pt x="139" y="117"/>
                    </a:cubicBezTo>
                    <a:cubicBezTo>
                      <a:pt x="0" y="119"/>
                      <a:pt x="0" y="119"/>
                      <a:pt x="0" y="119"/>
                    </a:cubicBezTo>
                    <a:cubicBezTo>
                      <a:pt x="36" y="171"/>
                      <a:pt x="57" y="234"/>
                      <a:pt x="57" y="301"/>
                    </a:cubicBezTo>
                    <a:cubicBezTo>
                      <a:pt x="57" y="346"/>
                      <a:pt x="48" y="390"/>
                      <a:pt x="31" y="429"/>
                    </a:cubicBezTo>
                    <a:cubicBezTo>
                      <a:pt x="102" y="549"/>
                      <a:pt x="102" y="549"/>
                      <a:pt x="102" y="549"/>
                    </a:cubicBezTo>
                    <a:cubicBezTo>
                      <a:pt x="238" y="551"/>
                      <a:pt x="238" y="551"/>
                      <a:pt x="238" y="551"/>
                    </a:cubicBezTo>
                    <a:cubicBezTo>
                      <a:pt x="276" y="475"/>
                      <a:pt x="297" y="391"/>
                      <a:pt x="297" y="301"/>
                    </a:cubicBezTo>
                    <a:cubicBezTo>
                      <a:pt x="297" y="190"/>
                      <a:pt x="264" y="87"/>
                      <a:pt x="209" y="0"/>
                    </a:cubicBezTo>
                    <a:close/>
                  </a:path>
                </a:pathLst>
              </a:custGeom>
              <a:grpFill/>
              <a:ln w="12700" cap="flat" cmpd="sng">
                <a:noFill/>
                <a:prstDash val="solid"/>
                <a:round/>
                <a:headEnd/>
                <a:tailEnd/>
              </a:ln>
              <a:effectLst/>
            </p:spPr>
            <p:txBody>
              <a:bodyPr wrap="none" anchor="ctr"/>
              <a:lstStyle/>
              <a:p>
                <a:endParaRPr lang="en-US" sz="1400" dirty="0"/>
              </a:p>
            </p:txBody>
          </p:sp>
          <p:sp>
            <p:nvSpPr>
              <p:cNvPr id="63" name="Freeform 22"/>
              <p:cNvSpPr>
                <a:spLocks/>
              </p:cNvSpPr>
              <p:nvPr/>
            </p:nvSpPr>
            <p:spPr bwMode="gray">
              <a:xfrm>
                <a:off x="8498859" y="4051084"/>
                <a:ext cx="1604103" cy="1200321"/>
              </a:xfrm>
              <a:custGeom>
                <a:avLst/>
                <a:gdLst/>
                <a:ahLst/>
                <a:cxnLst>
                  <a:cxn ang="0">
                    <a:pos x="493" y="129"/>
                  </a:cxn>
                  <a:cxn ang="0">
                    <a:pos x="468" y="130"/>
                  </a:cxn>
                  <a:cxn ang="0">
                    <a:pos x="210" y="0"/>
                  </a:cxn>
                  <a:cxn ang="0">
                    <a:pos x="70" y="2"/>
                  </a:cxn>
                  <a:cxn ang="0">
                    <a:pos x="0" y="119"/>
                  </a:cxn>
                  <a:cxn ang="0">
                    <a:pos x="468" y="369"/>
                  </a:cxn>
                  <a:cxn ang="0">
                    <a:pos x="492" y="369"/>
                  </a:cxn>
                  <a:cxn ang="0">
                    <a:pos x="426" y="250"/>
                  </a:cxn>
                  <a:cxn ang="0">
                    <a:pos x="493" y="129"/>
                  </a:cxn>
                </a:cxnLst>
                <a:rect l="0" t="0" r="r" b="b"/>
                <a:pathLst>
                  <a:path w="493" h="369">
                    <a:moveTo>
                      <a:pt x="493" y="129"/>
                    </a:moveTo>
                    <a:cubicBezTo>
                      <a:pt x="485" y="129"/>
                      <a:pt x="476" y="130"/>
                      <a:pt x="468" y="130"/>
                    </a:cubicBezTo>
                    <a:cubicBezTo>
                      <a:pt x="362" y="130"/>
                      <a:pt x="268" y="79"/>
                      <a:pt x="210" y="0"/>
                    </a:cubicBezTo>
                    <a:cubicBezTo>
                      <a:pt x="70" y="2"/>
                      <a:pt x="70" y="2"/>
                      <a:pt x="70" y="2"/>
                    </a:cubicBezTo>
                    <a:cubicBezTo>
                      <a:pt x="0" y="119"/>
                      <a:pt x="0" y="119"/>
                      <a:pt x="0" y="119"/>
                    </a:cubicBezTo>
                    <a:cubicBezTo>
                      <a:pt x="101" y="270"/>
                      <a:pt x="273" y="369"/>
                      <a:pt x="468" y="369"/>
                    </a:cubicBezTo>
                    <a:cubicBezTo>
                      <a:pt x="476" y="369"/>
                      <a:pt x="484" y="369"/>
                      <a:pt x="492" y="369"/>
                    </a:cubicBezTo>
                    <a:cubicBezTo>
                      <a:pt x="426" y="250"/>
                      <a:pt x="426" y="250"/>
                      <a:pt x="426" y="250"/>
                    </a:cubicBezTo>
                    <a:lnTo>
                      <a:pt x="493" y="129"/>
                    </a:lnTo>
                    <a:close/>
                  </a:path>
                </a:pathLst>
              </a:custGeom>
              <a:grpFill/>
              <a:ln w="12700" cap="flat" cmpd="sng">
                <a:noFill/>
                <a:prstDash val="solid"/>
                <a:round/>
                <a:headEnd/>
                <a:tailEnd/>
              </a:ln>
              <a:effectLst/>
            </p:spPr>
            <p:txBody>
              <a:bodyPr wrap="none" anchor="ctr"/>
              <a:lstStyle/>
              <a:p>
                <a:endParaRPr lang="en-US" sz="1400" dirty="0"/>
              </a:p>
            </p:txBody>
          </p:sp>
          <p:sp>
            <p:nvSpPr>
              <p:cNvPr id="65" name="Text Box 67"/>
              <p:cNvSpPr txBox="1">
                <a:spLocks noChangeArrowheads="1"/>
              </p:cNvSpPr>
              <p:nvPr/>
            </p:nvSpPr>
            <p:spPr bwMode="gray">
              <a:xfrm>
                <a:off x="10134363" y="1998874"/>
                <a:ext cx="1179726" cy="455225"/>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t>Wellness Prevention</a:t>
                </a:r>
              </a:p>
            </p:txBody>
          </p:sp>
          <p:sp>
            <p:nvSpPr>
              <p:cNvPr id="66" name="Text Box 68"/>
              <p:cNvSpPr txBox="1">
                <a:spLocks noChangeArrowheads="1"/>
              </p:cNvSpPr>
              <p:nvPr/>
            </p:nvSpPr>
            <p:spPr bwMode="gray">
              <a:xfrm>
                <a:off x="10339993" y="4435346"/>
                <a:ext cx="929994" cy="455225"/>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ea typeface="Arial Unicode MS" pitchFamily="34" charset="-128"/>
                    <a:cs typeface="Arial Unicode MS" pitchFamily="34" charset="-128"/>
                  </a:rPr>
                  <a:t>Self Monitoring</a:t>
                </a:r>
              </a:p>
            </p:txBody>
          </p:sp>
          <p:sp>
            <p:nvSpPr>
              <p:cNvPr id="67" name="Text Box 69"/>
              <p:cNvSpPr txBox="1">
                <a:spLocks noChangeArrowheads="1"/>
              </p:cNvSpPr>
              <p:nvPr/>
            </p:nvSpPr>
            <p:spPr bwMode="gray">
              <a:xfrm>
                <a:off x="8790700" y="1994062"/>
                <a:ext cx="1092954" cy="455225"/>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t>Care </a:t>
                </a:r>
                <a:r>
                  <a:rPr lang="en-US" sz="1600" dirty="0">
                    <a:ea typeface="Arial Unicode MS" pitchFamily="34" charset="-128"/>
                    <a:cs typeface="Arial Unicode MS" pitchFamily="34" charset="-128"/>
                  </a:rPr>
                  <a:t>Management</a:t>
                </a:r>
              </a:p>
            </p:txBody>
          </p:sp>
          <p:sp>
            <p:nvSpPr>
              <p:cNvPr id="68" name="Text Box 70"/>
              <p:cNvSpPr txBox="1">
                <a:spLocks noChangeArrowheads="1"/>
              </p:cNvSpPr>
              <p:nvPr/>
            </p:nvSpPr>
            <p:spPr bwMode="gray">
              <a:xfrm>
                <a:off x="8733239" y="4516074"/>
                <a:ext cx="1095711" cy="227612"/>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t>Diagnose</a:t>
                </a:r>
              </a:p>
            </p:txBody>
          </p:sp>
          <p:sp>
            <p:nvSpPr>
              <p:cNvPr id="69" name="Text Box 71"/>
              <p:cNvSpPr txBox="1">
                <a:spLocks noChangeArrowheads="1"/>
              </p:cNvSpPr>
              <p:nvPr/>
            </p:nvSpPr>
            <p:spPr bwMode="gray">
              <a:xfrm>
                <a:off x="8115200" y="3298583"/>
                <a:ext cx="929994" cy="227612"/>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t>Treatment</a:t>
                </a:r>
              </a:p>
            </p:txBody>
          </p:sp>
          <p:sp>
            <p:nvSpPr>
              <p:cNvPr id="64" name="Text Box 66"/>
              <p:cNvSpPr txBox="1">
                <a:spLocks noChangeArrowheads="1"/>
              </p:cNvSpPr>
              <p:nvPr/>
            </p:nvSpPr>
            <p:spPr bwMode="gray">
              <a:xfrm>
                <a:off x="11006476" y="3301353"/>
                <a:ext cx="929994" cy="227612"/>
              </a:xfrm>
              <a:prstGeom prst="rect">
                <a:avLst/>
              </a:prstGeom>
              <a:noFill/>
              <a:ln w="19050" algn="ctr">
                <a:noFill/>
                <a:miter lim="800000"/>
                <a:headEnd type="none" w="lg" len="lg"/>
                <a:tailEnd type="none" w="lg" len="lg"/>
              </a:ln>
              <a:effectLst/>
            </p:spPr>
            <p:txBody>
              <a:bodyPr wrap="square" lIns="0" tIns="0" rIns="0" bIns="0" anchor="ctr">
                <a:spAutoFit/>
              </a:bodyPr>
              <a:lstStyle/>
              <a:p>
                <a:r>
                  <a:rPr lang="en-US" sz="1600" dirty="0">
                    <a:ea typeface="Arial Unicode MS" pitchFamily="34" charset="-128"/>
                    <a:cs typeface="Arial Unicode MS" pitchFamily="34" charset="-128"/>
                  </a:rPr>
                  <a:t>Investigate</a:t>
                </a:r>
              </a:p>
            </p:txBody>
          </p:sp>
        </p:grpSp>
      </p:grpSp>
      <p:grpSp>
        <p:nvGrpSpPr>
          <p:cNvPr id="4" name="Group 3"/>
          <p:cNvGrpSpPr/>
          <p:nvPr/>
        </p:nvGrpSpPr>
        <p:grpSpPr>
          <a:xfrm>
            <a:off x="10416328" y="3244001"/>
            <a:ext cx="2194560" cy="2194560"/>
            <a:chOff x="7825993" y="2458211"/>
            <a:chExt cx="1593723" cy="1638662"/>
          </a:xfrm>
        </p:grpSpPr>
        <p:grpSp>
          <p:nvGrpSpPr>
            <p:cNvPr id="11" name="Group 10"/>
            <p:cNvGrpSpPr>
              <a:grpSpLocks noChangeAspect="1"/>
            </p:cNvGrpSpPr>
            <p:nvPr/>
          </p:nvGrpSpPr>
          <p:grpSpPr>
            <a:xfrm>
              <a:off x="7825993" y="2459491"/>
              <a:ext cx="1593723" cy="1637382"/>
              <a:chOff x="3665611" y="2988887"/>
              <a:chExt cx="1747591" cy="1691546"/>
            </a:xfrm>
            <a:effectLst/>
          </p:grpSpPr>
          <p:sp>
            <p:nvSpPr>
              <p:cNvPr id="97" name="Oval 40"/>
              <p:cNvSpPr>
                <a:spLocks noChangeArrowheads="1"/>
              </p:cNvSpPr>
              <p:nvPr/>
            </p:nvSpPr>
            <p:spPr bwMode="auto">
              <a:xfrm>
                <a:off x="3721655" y="2988887"/>
                <a:ext cx="1691546" cy="1691546"/>
              </a:xfrm>
              <a:prstGeom prst="ellipse">
                <a:avLst/>
              </a:prstGeom>
              <a:solidFill>
                <a:schemeClr val="bg1"/>
              </a:solidFill>
              <a:ln w="12700">
                <a:noFill/>
                <a:round/>
                <a:headEnd/>
                <a:tailEnd/>
              </a:ln>
              <a:effectLst/>
            </p:spPr>
            <p:txBody>
              <a:bodyPr wrap="none" anchor="ctr">
                <a:noAutofit/>
              </a:bodyPr>
              <a:lstStyle/>
              <a:p>
                <a:pPr algn="ctr"/>
                <a:endParaRPr lang="en-US" sz="2133" b="1" dirty="0"/>
              </a:p>
            </p:txBody>
          </p:sp>
          <p:sp>
            <p:nvSpPr>
              <p:cNvPr id="98" name="Oval 41"/>
              <p:cNvSpPr>
                <a:spLocks noChangeArrowheads="1"/>
              </p:cNvSpPr>
              <p:nvPr/>
            </p:nvSpPr>
            <p:spPr bwMode="auto">
              <a:xfrm>
                <a:off x="4144542" y="3834660"/>
                <a:ext cx="845773" cy="845773"/>
              </a:xfrm>
              <a:prstGeom prst="ellipse">
                <a:avLst/>
              </a:prstGeom>
              <a:solidFill>
                <a:schemeClr val="bg2">
                  <a:lumMod val="50000"/>
                </a:schemeClr>
              </a:solidFill>
              <a:ln w="12700">
                <a:noFill/>
                <a:round/>
                <a:headEnd/>
                <a:tailEnd type="none" w="lg" len="lg"/>
              </a:ln>
              <a:effectLst/>
            </p:spPr>
            <p:txBody>
              <a:bodyPr anchor="ctr">
                <a:noAutofit/>
              </a:bodyPr>
              <a:lstStyle/>
              <a:p>
                <a:pPr algn="ctr"/>
                <a:endParaRPr lang="en-US" sz="2133" b="1" dirty="0"/>
              </a:p>
            </p:txBody>
          </p:sp>
          <p:sp>
            <p:nvSpPr>
              <p:cNvPr id="99" name="AutoShape 42"/>
              <p:cNvSpPr>
                <a:spLocks noChangeArrowheads="1"/>
              </p:cNvSpPr>
              <p:nvPr/>
            </p:nvSpPr>
            <p:spPr bwMode="auto">
              <a:xfrm rot="16200000">
                <a:off x="3693634" y="2960864"/>
                <a:ext cx="1691546" cy="1747591"/>
              </a:xfrm>
              <a:custGeom>
                <a:avLst/>
                <a:gdLst>
                  <a:gd name="G0" fmla="+- 13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34"/>
                  <a:gd name="G18" fmla="*/ 134 1 2"/>
                  <a:gd name="G19" fmla="+- G18 5400 0"/>
                  <a:gd name="G20" fmla="cos G19 11796480"/>
                  <a:gd name="G21" fmla="sin G19 11796480"/>
                  <a:gd name="G22" fmla="+- G20 10800 0"/>
                  <a:gd name="G23" fmla="+- G21 10800 0"/>
                  <a:gd name="G24" fmla="+- 10800 0 G20"/>
                  <a:gd name="G25" fmla="+- 134 10800 0"/>
                  <a:gd name="G26" fmla="?: G9 G17 G25"/>
                  <a:gd name="G27" fmla="?: G9 0 21600"/>
                  <a:gd name="G28" fmla="cos 10800 11796480"/>
                  <a:gd name="G29" fmla="sin 10800 11796480"/>
                  <a:gd name="G30" fmla="sin 13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33 w 21600"/>
                  <a:gd name="T15" fmla="*/ 10800 h 21600"/>
                  <a:gd name="T16" fmla="*/ 10800 w 21600"/>
                  <a:gd name="T17" fmla="*/ 10666 h 21600"/>
                  <a:gd name="T18" fmla="*/ 16267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666" y="10800"/>
                    </a:moveTo>
                    <a:cubicBezTo>
                      <a:pt x="10666" y="10725"/>
                      <a:pt x="10725" y="10666"/>
                      <a:pt x="10800" y="10666"/>
                    </a:cubicBezTo>
                    <a:cubicBezTo>
                      <a:pt x="10874" y="10665"/>
                      <a:pt x="10933" y="10725"/>
                      <a:pt x="10934" y="10799"/>
                    </a:cubicBezTo>
                    <a:lnTo>
                      <a:pt x="21600" y="10800"/>
                    </a:lnTo>
                    <a:cubicBezTo>
                      <a:pt x="21600" y="4835"/>
                      <a:pt x="16764" y="0"/>
                      <a:pt x="10800" y="0"/>
                    </a:cubicBezTo>
                    <a:cubicBezTo>
                      <a:pt x="4835" y="0"/>
                      <a:pt x="0" y="4835"/>
                      <a:pt x="0" y="10800"/>
                    </a:cubicBezTo>
                    <a:close/>
                  </a:path>
                </a:pathLst>
              </a:custGeom>
              <a:solidFill>
                <a:schemeClr val="bg2">
                  <a:lumMod val="50000"/>
                </a:schemeClr>
              </a:solidFill>
              <a:ln w="12700">
                <a:noFill/>
                <a:miter lim="800000"/>
                <a:headEnd/>
                <a:tailEnd type="none" w="lg" len="lg"/>
              </a:ln>
              <a:effectLst/>
            </p:spPr>
            <p:txBody>
              <a:bodyPr anchor="ctr">
                <a:noAutofit/>
              </a:bodyPr>
              <a:lstStyle/>
              <a:p>
                <a:pPr algn="ctr"/>
                <a:endParaRPr lang="en-US" sz="2133" b="1" dirty="0"/>
              </a:p>
            </p:txBody>
          </p:sp>
          <p:sp>
            <p:nvSpPr>
              <p:cNvPr id="100" name="Oval 43"/>
              <p:cNvSpPr>
                <a:spLocks noChangeArrowheads="1"/>
              </p:cNvSpPr>
              <p:nvPr/>
            </p:nvSpPr>
            <p:spPr bwMode="auto">
              <a:xfrm>
                <a:off x="4144542" y="2988887"/>
                <a:ext cx="845773" cy="845773"/>
              </a:xfrm>
              <a:prstGeom prst="ellipse">
                <a:avLst/>
              </a:prstGeom>
              <a:solidFill>
                <a:schemeClr val="bg1"/>
              </a:solidFill>
              <a:ln w="12700">
                <a:noFill/>
                <a:round/>
                <a:headEnd/>
                <a:tailEnd type="none" w="lg" len="lg"/>
              </a:ln>
              <a:effectLst/>
            </p:spPr>
            <p:txBody>
              <a:bodyPr anchor="ctr">
                <a:noAutofit/>
              </a:bodyPr>
              <a:lstStyle/>
              <a:p>
                <a:pPr algn="ctr"/>
                <a:endParaRPr lang="en-US" sz="2133" b="1" dirty="0"/>
              </a:p>
            </p:txBody>
          </p:sp>
        </p:grpSp>
        <p:sp>
          <p:nvSpPr>
            <p:cNvPr id="12" name="Oval 11"/>
            <p:cNvSpPr>
              <a:spLocks noChangeAspect="1"/>
            </p:cNvSpPr>
            <p:nvPr/>
          </p:nvSpPr>
          <p:spPr bwMode="auto">
            <a:xfrm>
              <a:off x="7839425" y="2458211"/>
              <a:ext cx="1574896" cy="1638662"/>
            </a:xfrm>
            <a:prstGeom prst="ellipse">
              <a:avLst/>
            </a:prstGeom>
            <a:noFill/>
            <a:ln w="28575" cap="flat" cmpd="sng" algn="ctr">
              <a:solidFill>
                <a:srgbClr val="00529B"/>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nSpc>
                  <a:spcPct val="100000"/>
                </a:lnSpc>
                <a:spcBef>
                  <a:spcPct val="50000"/>
                </a:spcBef>
                <a:spcAft>
                  <a:spcPct val="0"/>
                </a:spcAft>
              </a:pPr>
              <a:endParaRPr lang="en-US" sz="1600" b="1" dirty="0"/>
            </a:p>
          </p:txBody>
        </p:sp>
        <p:sp>
          <p:nvSpPr>
            <p:cNvPr id="13" name="Freeform 12"/>
            <p:cNvSpPr>
              <a:spLocks/>
            </p:cNvSpPr>
            <p:nvPr/>
          </p:nvSpPr>
          <p:spPr bwMode="auto">
            <a:xfrm>
              <a:off x="8154183" y="3047544"/>
              <a:ext cx="435164" cy="404938"/>
            </a:xfrm>
            <a:custGeom>
              <a:avLst/>
              <a:gdLst>
                <a:gd name="T0" fmla="*/ 114 w 772"/>
                <a:gd name="T1" fmla="*/ 779 h 779"/>
                <a:gd name="T2" fmla="*/ 178 w 772"/>
                <a:gd name="T3" fmla="*/ 609 h 779"/>
                <a:gd name="T4" fmla="*/ 111 w 772"/>
                <a:gd name="T5" fmla="*/ 142 h 779"/>
                <a:gd name="T6" fmla="*/ 370 w 772"/>
                <a:gd name="T7" fmla="*/ 0 h 779"/>
                <a:gd name="T8" fmla="*/ 642 w 772"/>
                <a:gd name="T9" fmla="*/ 89 h 779"/>
                <a:gd name="T10" fmla="*/ 698 w 772"/>
                <a:gd name="T11" fmla="*/ 258 h 779"/>
                <a:gd name="T12" fmla="*/ 683 w 772"/>
                <a:gd name="T13" fmla="*/ 309 h 779"/>
                <a:gd name="T14" fmla="*/ 769 w 772"/>
                <a:gd name="T15" fmla="*/ 437 h 779"/>
                <a:gd name="T16" fmla="*/ 713 w 772"/>
                <a:gd name="T17" fmla="*/ 479 h 779"/>
                <a:gd name="T18" fmla="*/ 719 w 772"/>
                <a:gd name="T19" fmla="*/ 520 h 779"/>
                <a:gd name="T20" fmla="*/ 687 w 772"/>
                <a:gd name="T21" fmla="*/ 544 h 779"/>
                <a:gd name="T22" fmla="*/ 712 w 772"/>
                <a:gd name="T23" fmla="*/ 563 h 779"/>
                <a:gd name="T24" fmla="*/ 687 w 772"/>
                <a:gd name="T25" fmla="*/ 596 h 779"/>
                <a:gd name="T26" fmla="*/ 693 w 772"/>
                <a:gd name="T27" fmla="*/ 679 h 779"/>
                <a:gd name="T28" fmla="*/ 601 w 772"/>
                <a:gd name="T29" fmla="*/ 683 h 779"/>
                <a:gd name="T30" fmla="*/ 537 w 772"/>
                <a:gd name="T31" fmla="*/ 679 h 779"/>
                <a:gd name="T32" fmla="*/ 497 w 772"/>
                <a:gd name="T33" fmla="*/ 779 h 779"/>
                <a:gd name="T34" fmla="*/ 114 w 772"/>
                <a:gd name="T35"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2" h="779">
                  <a:moveTo>
                    <a:pt x="114" y="779"/>
                  </a:moveTo>
                  <a:cubicBezTo>
                    <a:pt x="114" y="779"/>
                    <a:pt x="178" y="680"/>
                    <a:pt x="178" y="609"/>
                  </a:cubicBezTo>
                  <a:cubicBezTo>
                    <a:pt x="178" y="538"/>
                    <a:pt x="0" y="329"/>
                    <a:pt x="111" y="142"/>
                  </a:cubicBezTo>
                  <a:cubicBezTo>
                    <a:pt x="156" y="66"/>
                    <a:pt x="273" y="0"/>
                    <a:pt x="370" y="0"/>
                  </a:cubicBezTo>
                  <a:cubicBezTo>
                    <a:pt x="467" y="0"/>
                    <a:pt x="595" y="16"/>
                    <a:pt x="642" y="89"/>
                  </a:cubicBezTo>
                  <a:cubicBezTo>
                    <a:pt x="678" y="163"/>
                    <a:pt x="698" y="233"/>
                    <a:pt x="698" y="258"/>
                  </a:cubicBezTo>
                  <a:cubicBezTo>
                    <a:pt x="693" y="280"/>
                    <a:pt x="682" y="293"/>
                    <a:pt x="683" y="309"/>
                  </a:cubicBezTo>
                  <a:cubicBezTo>
                    <a:pt x="684" y="325"/>
                    <a:pt x="772" y="421"/>
                    <a:pt x="769" y="437"/>
                  </a:cubicBezTo>
                  <a:cubicBezTo>
                    <a:pt x="766" y="453"/>
                    <a:pt x="719" y="467"/>
                    <a:pt x="713" y="479"/>
                  </a:cubicBezTo>
                  <a:cubicBezTo>
                    <a:pt x="707" y="491"/>
                    <a:pt x="725" y="515"/>
                    <a:pt x="719" y="520"/>
                  </a:cubicBezTo>
                  <a:cubicBezTo>
                    <a:pt x="713" y="525"/>
                    <a:pt x="687" y="544"/>
                    <a:pt x="687" y="544"/>
                  </a:cubicBezTo>
                  <a:cubicBezTo>
                    <a:pt x="687" y="544"/>
                    <a:pt x="711" y="555"/>
                    <a:pt x="712" y="563"/>
                  </a:cubicBezTo>
                  <a:cubicBezTo>
                    <a:pt x="713" y="571"/>
                    <a:pt x="684" y="592"/>
                    <a:pt x="687" y="596"/>
                  </a:cubicBezTo>
                  <a:cubicBezTo>
                    <a:pt x="690" y="600"/>
                    <a:pt x="724" y="648"/>
                    <a:pt x="693" y="679"/>
                  </a:cubicBezTo>
                  <a:cubicBezTo>
                    <a:pt x="663" y="709"/>
                    <a:pt x="601" y="683"/>
                    <a:pt x="601" y="683"/>
                  </a:cubicBezTo>
                  <a:cubicBezTo>
                    <a:pt x="601" y="683"/>
                    <a:pt x="560" y="669"/>
                    <a:pt x="537" y="679"/>
                  </a:cubicBezTo>
                  <a:cubicBezTo>
                    <a:pt x="515" y="690"/>
                    <a:pt x="497" y="779"/>
                    <a:pt x="497" y="779"/>
                  </a:cubicBezTo>
                  <a:lnTo>
                    <a:pt x="114" y="779"/>
                  </a:lnTo>
                  <a:close/>
                </a:path>
              </a:pathLst>
            </a:custGeom>
            <a:solidFill>
              <a:schemeClr val="bg1">
                <a:lumMod val="65000"/>
              </a:schemeClr>
            </a:solidFill>
            <a:ln w="19050">
              <a:solidFill>
                <a:schemeClr val="accent4">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sz="1600" dirty="0"/>
            </a:p>
          </p:txBody>
        </p:sp>
        <p:sp>
          <p:nvSpPr>
            <p:cNvPr id="14" name="TextBox 13"/>
            <p:cNvSpPr txBox="1"/>
            <p:nvPr/>
          </p:nvSpPr>
          <p:spPr>
            <a:xfrm>
              <a:off x="8354237" y="2719794"/>
              <a:ext cx="827693" cy="306467"/>
            </a:xfrm>
            <a:prstGeom prst="rect">
              <a:avLst/>
            </a:prstGeom>
            <a:noFill/>
            <a:ln>
              <a:noFill/>
            </a:ln>
            <a:effectLst/>
          </p:spPr>
          <p:txBody>
            <a:bodyPr wrap="none" lIns="0" tIns="0" rIns="0" bIns="0" rtlCol="0">
              <a:spAutoFit/>
            </a:bodyPr>
            <a:lstStyle/>
            <a:p>
              <a:pPr algn="ctr"/>
              <a:r>
                <a:rPr lang="en-US" sz="2667" b="1" dirty="0">
                  <a:solidFill>
                    <a:schemeClr val="bg2">
                      <a:lumMod val="50000"/>
                    </a:schemeClr>
                  </a:solidFill>
                </a:rPr>
                <a:t>Patient</a:t>
              </a:r>
            </a:p>
          </p:txBody>
        </p:sp>
        <p:sp>
          <p:nvSpPr>
            <p:cNvPr id="15" name="TextBox 14"/>
            <p:cNvSpPr txBox="1"/>
            <p:nvPr/>
          </p:nvSpPr>
          <p:spPr>
            <a:xfrm>
              <a:off x="8004885" y="3543930"/>
              <a:ext cx="930137" cy="275778"/>
            </a:xfrm>
            <a:prstGeom prst="rect">
              <a:avLst/>
            </a:prstGeom>
            <a:noFill/>
            <a:ln>
              <a:noFill/>
            </a:ln>
            <a:effectLst/>
          </p:spPr>
          <p:txBody>
            <a:bodyPr wrap="none" lIns="0" tIns="0" rIns="0" bIns="0" rtlCol="0">
              <a:spAutoFit/>
            </a:bodyPr>
            <a:lstStyle/>
            <a:p>
              <a:pPr algn="ctr"/>
              <a:r>
                <a:rPr lang="en-US" b="1" dirty="0">
                  <a:solidFill>
                    <a:schemeClr val="bg1"/>
                  </a:solidFill>
                </a:rPr>
                <a:t>Clinician</a:t>
              </a:r>
            </a:p>
          </p:txBody>
        </p:sp>
        <p:sp>
          <p:nvSpPr>
            <p:cNvPr id="16" name="Freeform 5"/>
            <p:cNvSpPr>
              <a:spLocks/>
            </p:cNvSpPr>
            <p:nvPr/>
          </p:nvSpPr>
          <p:spPr bwMode="auto">
            <a:xfrm flipH="1">
              <a:off x="8643970" y="3036781"/>
              <a:ext cx="435164" cy="404938"/>
            </a:xfrm>
            <a:custGeom>
              <a:avLst/>
              <a:gdLst>
                <a:gd name="T0" fmla="*/ 114 w 772"/>
                <a:gd name="T1" fmla="*/ 779 h 779"/>
                <a:gd name="T2" fmla="*/ 178 w 772"/>
                <a:gd name="T3" fmla="*/ 609 h 779"/>
                <a:gd name="T4" fmla="*/ 111 w 772"/>
                <a:gd name="T5" fmla="*/ 142 h 779"/>
                <a:gd name="T6" fmla="*/ 370 w 772"/>
                <a:gd name="T7" fmla="*/ 0 h 779"/>
                <a:gd name="T8" fmla="*/ 642 w 772"/>
                <a:gd name="T9" fmla="*/ 89 h 779"/>
                <a:gd name="T10" fmla="*/ 698 w 772"/>
                <a:gd name="T11" fmla="*/ 258 h 779"/>
                <a:gd name="T12" fmla="*/ 683 w 772"/>
                <a:gd name="T13" fmla="*/ 309 h 779"/>
                <a:gd name="T14" fmla="*/ 769 w 772"/>
                <a:gd name="T15" fmla="*/ 437 h 779"/>
                <a:gd name="T16" fmla="*/ 713 w 772"/>
                <a:gd name="T17" fmla="*/ 479 h 779"/>
                <a:gd name="T18" fmla="*/ 719 w 772"/>
                <a:gd name="T19" fmla="*/ 520 h 779"/>
                <a:gd name="T20" fmla="*/ 687 w 772"/>
                <a:gd name="T21" fmla="*/ 544 h 779"/>
                <a:gd name="T22" fmla="*/ 712 w 772"/>
                <a:gd name="T23" fmla="*/ 563 h 779"/>
                <a:gd name="T24" fmla="*/ 687 w 772"/>
                <a:gd name="T25" fmla="*/ 596 h 779"/>
                <a:gd name="T26" fmla="*/ 693 w 772"/>
                <a:gd name="T27" fmla="*/ 679 h 779"/>
                <a:gd name="T28" fmla="*/ 601 w 772"/>
                <a:gd name="T29" fmla="*/ 683 h 779"/>
                <a:gd name="T30" fmla="*/ 537 w 772"/>
                <a:gd name="T31" fmla="*/ 679 h 779"/>
                <a:gd name="T32" fmla="*/ 497 w 772"/>
                <a:gd name="T33" fmla="*/ 779 h 779"/>
                <a:gd name="T34" fmla="*/ 114 w 772"/>
                <a:gd name="T35"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2" h="779">
                  <a:moveTo>
                    <a:pt x="114" y="779"/>
                  </a:moveTo>
                  <a:cubicBezTo>
                    <a:pt x="114" y="779"/>
                    <a:pt x="178" y="680"/>
                    <a:pt x="178" y="609"/>
                  </a:cubicBezTo>
                  <a:cubicBezTo>
                    <a:pt x="178" y="538"/>
                    <a:pt x="0" y="329"/>
                    <a:pt x="111" y="142"/>
                  </a:cubicBezTo>
                  <a:cubicBezTo>
                    <a:pt x="156" y="66"/>
                    <a:pt x="273" y="0"/>
                    <a:pt x="370" y="0"/>
                  </a:cubicBezTo>
                  <a:cubicBezTo>
                    <a:pt x="467" y="0"/>
                    <a:pt x="595" y="16"/>
                    <a:pt x="642" y="89"/>
                  </a:cubicBezTo>
                  <a:cubicBezTo>
                    <a:pt x="678" y="163"/>
                    <a:pt x="698" y="233"/>
                    <a:pt x="698" y="258"/>
                  </a:cubicBezTo>
                  <a:cubicBezTo>
                    <a:pt x="693" y="280"/>
                    <a:pt x="682" y="293"/>
                    <a:pt x="683" y="309"/>
                  </a:cubicBezTo>
                  <a:cubicBezTo>
                    <a:pt x="684" y="325"/>
                    <a:pt x="772" y="421"/>
                    <a:pt x="769" y="437"/>
                  </a:cubicBezTo>
                  <a:cubicBezTo>
                    <a:pt x="766" y="453"/>
                    <a:pt x="719" y="467"/>
                    <a:pt x="713" y="479"/>
                  </a:cubicBezTo>
                  <a:cubicBezTo>
                    <a:pt x="707" y="491"/>
                    <a:pt x="725" y="515"/>
                    <a:pt x="719" y="520"/>
                  </a:cubicBezTo>
                  <a:cubicBezTo>
                    <a:pt x="713" y="525"/>
                    <a:pt x="687" y="544"/>
                    <a:pt x="687" y="544"/>
                  </a:cubicBezTo>
                  <a:cubicBezTo>
                    <a:pt x="687" y="544"/>
                    <a:pt x="711" y="555"/>
                    <a:pt x="712" y="563"/>
                  </a:cubicBezTo>
                  <a:cubicBezTo>
                    <a:pt x="713" y="571"/>
                    <a:pt x="684" y="592"/>
                    <a:pt x="687" y="596"/>
                  </a:cubicBezTo>
                  <a:cubicBezTo>
                    <a:pt x="690" y="600"/>
                    <a:pt x="724" y="648"/>
                    <a:pt x="693" y="679"/>
                  </a:cubicBezTo>
                  <a:cubicBezTo>
                    <a:pt x="663" y="709"/>
                    <a:pt x="601" y="683"/>
                    <a:pt x="601" y="683"/>
                  </a:cubicBezTo>
                  <a:cubicBezTo>
                    <a:pt x="601" y="683"/>
                    <a:pt x="560" y="669"/>
                    <a:pt x="537" y="679"/>
                  </a:cubicBezTo>
                  <a:cubicBezTo>
                    <a:pt x="515" y="690"/>
                    <a:pt x="497" y="779"/>
                    <a:pt x="497" y="779"/>
                  </a:cubicBezTo>
                  <a:lnTo>
                    <a:pt x="114" y="779"/>
                  </a:lnTo>
                  <a:close/>
                </a:path>
              </a:pathLst>
            </a:custGeom>
            <a:solidFill>
              <a:schemeClr val="bg2">
                <a:lumMod val="50000"/>
              </a:schemeClr>
            </a:solid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sz="1600" dirty="0"/>
            </a:p>
          </p:txBody>
        </p:sp>
      </p:grpSp>
      <p:sp>
        <p:nvSpPr>
          <p:cNvPr id="8" name="TextBox 7"/>
          <p:cNvSpPr txBox="1"/>
          <p:nvPr/>
        </p:nvSpPr>
        <p:spPr>
          <a:xfrm>
            <a:off x="10291827" y="8329588"/>
            <a:ext cx="2989473" cy="276999"/>
          </a:xfrm>
          <a:prstGeom prst="rect">
            <a:avLst/>
          </a:prstGeom>
          <a:noFill/>
        </p:spPr>
        <p:txBody>
          <a:bodyPr wrap="none" lIns="91440" rtlCol="0">
            <a:spAutoFit/>
          </a:bodyPr>
          <a:lstStyle/>
          <a:p>
            <a:r>
              <a:rPr lang="en-US" sz="1200" dirty="0"/>
              <a:t>VPHA – Virtual Personal Health Assistant</a:t>
            </a:r>
          </a:p>
        </p:txBody>
      </p:sp>
      <p:sp>
        <p:nvSpPr>
          <p:cNvPr id="152" name="Text Placeholder 5"/>
          <p:cNvSpPr txBox="1">
            <a:spLocks/>
          </p:cNvSpPr>
          <p:nvPr/>
        </p:nvSpPr>
        <p:spPr>
          <a:xfrm>
            <a:off x="338097" y="8079912"/>
            <a:ext cx="6431537" cy="389498"/>
          </a:xfrm>
          <a:prstGeom prst="rect">
            <a:avLst/>
          </a:prstGeom>
        </p:spPr>
        <p:txBody>
          <a:bodyPr vert="horz" lIns="0" tIns="0" rIns="0" bIns="0" rtlCol="0">
            <a:noAutofit/>
          </a:bodyPr>
          <a:lstStyle>
            <a:lvl1pPr marL="304792" indent="-304792" algn="l" defTabSz="1219170" rtl="0" eaLnBrk="1" latinLnBrk="0" hangingPunct="1">
              <a:lnSpc>
                <a:spcPct val="100000"/>
              </a:lnSpc>
              <a:spcBef>
                <a:spcPts val="0"/>
              </a:spcBef>
              <a:spcAft>
                <a:spcPts val="1600"/>
              </a:spcAft>
              <a:buClr>
                <a:schemeClr val="tx2"/>
              </a:buClr>
              <a:buSzPct val="90000"/>
              <a:buFont typeface="Wingdings" panose="05000000000000000000" pitchFamily="2" charset="2"/>
              <a:buChar char="§"/>
              <a:defRPr sz="3200" kern="1200">
                <a:solidFill>
                  <a:schemeClr val="tx1"/>
                </a:solidFill>
                <a:latin typeface="+mn-lt"/>
                <a:ea typeface="+mn-ea"/>
                <a:cs typeface="+mn-cs"/>
              </a:defRPr>
            </a:lvl1pPr>
            <a:lvl2pPr marL="731502"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2pPr>
            <a:lvl3pPr marL="1036294"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3pPr>
            <a:lvl4pPr marL="1402045" indent="-304792" algn="l" defTabSz="1219170" rtl="0" eaLnBrk="1" latinLnBrk="0" hangingPunct="1">
              <a:lnSpc>
                <a:spcPct val="100000"/>
              </a:lnSpc>
              <a:spcBef>
                <a:spcPts val="0"/>
              </a:spcBef>
              <a:spcAft>
                <a:spcPts val="1600"/>
              </a:spcAft>
              <a:buSzPct val="90000"/>
              <a:buFont typeface="Arial" panose="020B0604020202020204" pitchFamily="34" charset="0"/>
              <a:buChar char="–"/>
              <a:defRPr sz="3200" kern="1200">
                <a:solidFill>
                  <a:schemeClr val="tx1"/>
                </a:solidFill>
                <a:latin typeface="+mn-lt"/>
                <a:ea typeface="+mn-ea"/>
                <a:cs typeface="+mn-cs"/>
              </a:defRPr>
            </a:lvl4pPr>
            <a:lvl5pPr marL="1706837" indent="-304792" algn="l" defTabSz="1219170" rtl="0" eaLnBrk="1" latinLnBrk="0" hangingPunct="1">
              <a:lnSpc>
                <a:spcPct val="100000"/>
              </a:lnSpc>
              <a:spcBef>
                <a:spcPts val="0"/>
              </a:spcBef>
              <a:spcAft>
                <a:spcPts val="1600"/>
              </a:spcAft>
              <a:buSzPct val="90000"/>
              <a:buFont typeface="Wingdings" panose="05000000000000000000" pitchFamily="2" charset="2"/>
              <a:buChar char="§"/>
              <a:defRPr sz="32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Wingdings" panose="05000000000000000000" pitchFamily="2" charset="2"/>
              <a:buNone/>
            </a:pPr>
            <a:r>
              <a:rPr lang="en-US" sz="1200"/>
              <a:t>Source: Mark E Gilbert, Research Director Healthcare Strategy</a:t>
            </a:r>
            <a:endParaRPr lang="en-US" sz="1200" dirty="0"/>
          </a:p>
        </p:txBody>
      </p:sp>
    </p:spTree>
    <p:extLst>
      <p:ext uri="{BB962C8B-B14F-4D97-AF65-F5344CB8AC3E}">
        <p14:creationId xmlns:p14="http://schemas.microsoft.com/office/powerpoint/2010/main" val="284715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US Navy 070501-N-5319A-007 Capt. Joseph Pasternak, an ophthalmology surgeon at National Naval Medical Center Bethesda, lines up the laser on Marine Corps Lt. Col. Lawrence Ryder's eye before beginning LASIK IntraLase surgery.jpg"/>
          <p:cNvPicPr>
            <a:picLocks noChangeAspect="1" noChangeArrowheads="1"/>
          </p:cNvPicPr>
          <p:nvPr/>
        </p:nvPicPr>
        <p:blipFill rotWithShape="1">
          <a:blip r:embed="rId3">
            <a:extLst>
              <a:ext uri="{28A0092B-C50C-407E-A947-70E740481C1C}">
                <a14:useLocalDpi xmlns:a14="http://schemas.microsoft.com/office/drawing/2010/main" val="0"/>
              </a:ext>
            </a:extLst>
          </a:blip>
          <a:srcRect t="1031" b="25356"/>
          <a:stretch/>
        </p:blipFill>
        <p:spPr bwMode="auto">
          <a:xfrm>
            <a:off x="8013844" y="0"/>
            <a:ext cx="8253505"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 y="0"/>
            <a:ext cx="8669097" cy="9144000"/>
            <a:chOff x="0" y="0"/>
            <a:chExt cx="6501823" cy="6858000"/>
          </a:xfrm>
        </p:grpSpPr>
        <p:sp>
          <p:nvSpPr>
            <p:cNvPr id="15" name="Freeform 14"/>
            <p:cNvSpPr/>
            <p:nvPr userDrawn="1"/>
          </p:nvSpPr>
          <p:spPr bwMode="auto">
            <a:xfrm>
              <a:off x="5972784" y="0"/>
              <a:ext cx="529039" cy="6858000"/>
            </a:xfrm>
            <a:custGeom>
              <a:avLst/>
              <a:gdLst>
                <a:gd name="connsiteX0" fmla="*/ 0 w 529039"/>
                <a:gd name="connsiteY0" fmla="*/ 0 h 6858000"/>
                <a:gd name="connsiteX1" fmla="*/ 181158 w 529039"/>
                <a:gd name="connsiteY1" fmla="*/ 0 h 6858000"/>
                <a:gd name="connsiteX2" fmla="*/ 181158 w 529039"/>
                <a:gd name="connsiteY2" fmla="*/ 2 h 6858000"/>
                <a:gd name="connsiteX3" fmla="*/ 188893 w 529039"/>
                <a:gd name="connsiteY3" fmla="*/ 2 h 6858000"/>
                <a:gd name="connsiteX4" fmla="*/ 258575 w 529039"/>
                <a:gd name="connsiteY4" fmla="*/ 363703 h 6858000"/>
                <a:gd name="connsiteX5" fmla="*/ 529039 w 529039"/>
                <a:gd name="connsiteY5" fmla="*/ 3429002 h 6858000"/>
                <a:gd name="connsiteX6" fmla="*/ 258575 w 529039"/>
                <a:gd name="connsiteY6" fmla="*/ 6494303 h 6858000"/>
                <a:gd name="connsiteX7" fmla="*/ 188894 w 529039"/>
                <a:gd name="connsiteY7" fmla="*/ 6858000 h 6858000"/>
                <a:gd name="connsiteX8" fmla="*/ 0 w 52903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039" h="6858000">
                  <a:moveTo>
                    <a:pt x="0" y="0"/>
                  </a:moveTo>
                  <a:lnTo>
                    <a:pt x="181158" y="0"/>
                  </a:lnTo>
                  <a:lnTo>
                    <a:pt x="181158" y="2"/>
                  </a:lnTo>
                  <a:lnTo>
                    <a:pt x="188893" y="2"/>
                  </a:lnTo>
                  <a:lnTo>
                    <a:pt x="258575" y="363703"/>
                  </a:lnTo>
                  <a:cubicBezTo>
                    <a:pt x="436294" y="1358624"/>
                    <a:pt x="529039" y="2382981"/>
                    <a:pt x="529039" y="3429002"/>
                  </a:cubicBezTo>
                  <a:cubicBezTo>
                    <a:pt x="529039" y="4475023"/>
                    <a:pt x="436292" y="5499380"/>
                    <a:pt x="258575" y="6494303"/>
                  </a:cubicBezTo>
                  <a:lnTo>
                    <a:pt x="188894" y="6858000"/>
                  </a:lnTo>
                  <a:lnTo>
                    <a:pt x="0" y="6858000"/>
                  </a:lnTo>
                  <a:close/>
                </a:path>
              </a:pathLst>
            </a:custGeom>
            <a:solidFill>
              <a:srgbClr val="00254C"/>
            </a:solidFill>
            <a:ln w="12700" cap="flat" cmpd="sng" algn="ctr">
              <a:noFill/>
              <a:prstDash val="solid"/>
              <a:round/>
              <a:headEnd type="none" w="med" len="med"/>
              <a:tailEnd type="none" w="med" len="med"/>
            </a:ln>
            <a:effectLst/>
          </p:spPr>
          <p:txBody>
            <a:bodyPr vert="horz" wrap="square" lIns="121920" tIns="60960" rIns="121920" bIns="6096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16" name="Rectangle 15"/>
            <p:cNvSpPr/>
            <p:nvPr userDrawn="1"/>
          </p:nvSpPr>
          <p:spPr bwMode="auto">
            <a:xfrm>
              <a:off x="0" y="0"/>
              <a:ext cx="6121667" cy="6858000"/>
            </a:xfrm>
            <a:prstGeom prst="rect">
              <a:avLst/>
            </a:prstGeom>
            <a:solidFill>
              <a:srgbClr val="00254C"/>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grpSp>
      <p:grpSp>
        <p:nvGrpSpPr>
          <p:cNvPr id="5" name="Group 4"/>
          <p:cNvGrpSpPr/>
          <p:nvPr/>
        </p:nvGrpSpPr>
        <p:grpSpPr>
          <a:xfrm>
            <a:off x="1" y="0"/>
            <a:ext cx="4702628" cy="9144000"/>
            <a:chOff x="0" y="0"/>
            <a:chExt cx="6501823" cy="6858000"/>
          </a:xfrm>
        </p:grpSpPr>
        <p:sp>
          <p:nvSpPr>
            <p:cNvPr id="6" name="Freeform 5"/>
            <p:cNvSpPr/>
            <p:nvPr userDrawn="1"/>
          </p:nvSpPr>
          <p:spPr bwMode="auto">
            <a:xfrm>
              <a:off x="5972784" y="0"/>
              <a:ext cx="529039" cy="6858000"/>
            </a:xfrm>
            <a:custGeom>
              <a:avLst/>
              <a:gdLst>
                <a:gd name="connsiteX0" fmla="*/ 0 w 529039"/>
                <a:gd name="connsiteY0" fmla="*/ 0 h 6858000"/>
                <a:gd name="connsiteX1" fmla="*/ 181158 w 529039"/>
                <a:gd name="connsiteY1" fmla="*/ 0 h 6858000"/>
                <a:gd name="connsiteX2" fmla="*/ 181158 w 529039"/>
                <a:gd name="connsiteY2" fmla="*/ 2 h 6858000"/>
                <a:gd name="connsiteX3" fmla="*/ 188893 w 529039"/>
                <a:gd name="connsiteY3" fmla="*/ 2 h 6858000"/>
                <a:gd name="connsiteX4" fmla="*/ 258575 w 529039"/>
                <a:gd name="connsiteY4" fmla="*/ 363703 h 6858000"/>
                <a:gd name="connsiteX5" fmla="*/ 529039 w 529039"/>
                <a:gd name="connsiteY5" fmla="*/ 3429002 h 6858000"/>
                <a:gd name="connsiteX6" fmla="*/ 258575 w 529039"/>
                <a:gd name="connsiteY6" fmla="*/ 6494303 h 6858000"/>
                <a:gd name="connsiteX7" fmla="*/ 188894 w 529039"/>
                <a:gd name="connsiteY7" fmla="*/ 6858000 h 6858000"/>
                <a:gd name="connsiteX8" fmla="*/ 0 w 529039"/>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039" h="6858000">
                  <a:moveTo>
                    <a:pt x="0" y="0"/>
                  </a:moveTo>
                  <a:lnTo>
                    <a:pt x="181158" y="0"/>
                  </a:lnTo>
                  <a:lnTo>
                    <a:pt x="181158" y="2"/>
                  </a:lnTo>
                  <a:lnTo>
                    <a:pt x="188893" y="2"/>
                  </a:lnTo>
                  <a:lnTo>
                    <a:pt x="258575" y="363703"/>
                  </a:lnTo>
                  <a:cubicBezTo>
                    <a:pt x="436294" y="1358624"/>
                    <a:pt x="529039" y="2382981"/>
                    <a:pt x="529039" y="3429002"/>
                  </a:cubicBezTo>
                  <a:cubicBezTo>
                    <a:pt x="529039" y="4475023"/>
                    <a:pt x="436292" y="5499380"/>
                    <a:pt x="258575" y="6494303"/>
                  </a:cubicBezTo>
                  <a:lnTo>
                    <a:pt x="188894" y="6858000"/>
                  </a:lnTo>
                  <a:lnTo>
                    <a:pt x="0" y="6858000"/>
                  </a:lnTo>
                  <a:close/>
                </a:path>
              </a:pathLst>
            </a:custGeom>
            <a:solidFill>
              <a:srgbClr val="00254C"/>
            </a:solidFill>
            <a:ln w="12700" cap="flat" cmpd="sng" algn="ctr">
              <a:noFill/>
              <a:prstDash val="solid"/>
              <a:round/>
              <a:headEnd type="none" w="med" len="med"/>
              <a:tailEnd type="none" w="med" len="med"/>
            </a:ln>
            <a:effectLst/>
          </p:spPr>
          <p:txBody>
            <a:bodyPr vert="horz" wrap="square" lIns="121920" tIns="60960" rIns="121920" bIns="60960"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sp>
          <p:nvSpPr>
            <p:cNvPr id="7" name="Rectangle 6"/>
            <p:cNvSpPr/>
            <p:nvPr userDrawn="1"/>
          </p:nvSpPr>
          <p:spPr bwMode="auto">
            <a:xfrm>
              <a:off x="0" y="0"/>
              <a:ext cx="6121667" cy="6858000"/>
            </a:xfrm>
            <a:prstGeom prst="rect">
              <a:avLst/>
            </a:prstGeom>
            <a:solidFill>
              <a:srgbClr val="00254C"/>
            </a:solidFill>
            <a:ln w="12700" cap="flat" cmpd="sng" algn="ctr">
              <a:no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noAutofit/>
            </a:bodyPr>
            <a:lstStyle/>
            <a:p>
              <a:pPr algn="ctr" eaLnBrk="0" fontAlgn="base" hangingPunct="0">
                <a:spcBef>
                  <a:spcPct val="50000"/>
                </a:spcBef>
                <a:spcAft>
                  <a:spcPct val="0"/>
                </a:spcAft>
              </a:pPr>
              <a:endParaRPr lang="en-US" dirty="0">
                <a:solidFill>
                  <a:schemeClr val="bg1"/>
                </a:solidFill>
                <a:latin typeface="Arial" charset="0"/>
              </a:endParaRPr>
            </a:p>
          </p:txBody>
        </p:sp>
      </p:grpSp>
      <p:sp>
        <p:nvSpPr>
          <p:cNvPr id="12" name="Text Placeholder 1"/>
          <p:cNvSpPr txBox="1">
            <a:spLocks/>
          </p:cNvSpPr>
          <p:nvPr/>
        </p:nvSpPr>
        <p:spPr bwMode="gray">
          <a:xfrm>
            <a:off x="631620" y="1605035"/>
            <a:ext cx="7820611" cy="5933932"/>
          </a:xfrm>
          <a:prstGeom prst="rect">
            <a:avLst/>
          </a:prstGeom>
        </p:spPr>
        <p:txBody>
          <a:bodyPr vert="horz" wrap="square" lIns="0" tIns="0" rIns="60960" bIns="0" rtlCol="0" anchor="ctr" anchorCtr="0">
            <a:spAutoFit/>
          </a:bodyPr>
          <a:lstStyle>
            <a:lvl1pPr marL="0" marR="0" indent="0" algn="l" rtl="0" eaLnBrk="1" fontAlgn="base" hangingPunct="1">
              <a:lnSpc>
                <a:spcPct val="90000"/>
              </a:lnSpc>
              <a:spcBef>
                <a:spcPts val="0"/>
              </a:spcBef>
              <a:spcAft>
                <a:spcPts val="1200"/>
              </a:spcAft>
              <a:buClr>
                <a:srgbClr val="00529B"/>
              </a:buClr>
              <a:buSzPct val="90000"/>
              <a:buFontTx/>
              <a:buNone/>
              <a:defRPr lang="en-US" sz="3600" b="1">
                <a:solidFill>
                  <a:schemeClr val="bg1"/>
                </a:solidFill>
                <a:latin typeface="+mn-lt"/>
                <a:ea typeface="+mn-ea"/>
                <a:cs typeface="+mn-cs"/>
              </a:defRPr>
            </a:lvl1pPr>
            <a:lvl2pPr marL="0" marR="0" indent="0" algn="l" rtl="0" eaLnBrk="1" fontAlgn="base" hangingPunct="1">
              <a:lnSpc>
                <a:spcPct val="90000"/>
              </a:lnSpc>
              <a:spcBef>
                <a:spcPts val="0"/>
              </a:spcBef>
              <a:spcAft>
                <a:spcPts val="1200"/>
              </a:spcAft>
              <a:buClrTx/>
              <a:buSzPct val="90000"/>
              <a:buFontTx/>
              <a:buNone/>
              <a:tabLst/>
              <a:defRPr lang="en-US" sz="3600">
                <a:solidFill>
                  <a:srgbClr val="F09600"/>
                </a:solidFill>
                <a:latin typeface="+mn-lt"/>
                <a:ea typeface="+mn-ea"/>
                <a:cs typeface="+mn-cs"/>
              </a:defRPr>
            </a:lvl2pPr>
            <a:lvl3pPr marL="0" marR="0" indent="0" algn="l" rtl="0" eaLnBrk="1" fontAlgn="base" hangingPunct="1">
              <a:lnSpc>
                <a:spcPct val="90000"/>
              </a:lnSpc>
              <a:spcBef>
                <a:spcPts val="0"/>
              </a:spcBef>
              <a:spcAft>
                <a:spcPts val="1200"/>
              </a:spcAft>
              <a:buClrTx/>
              <a:buSzPct val="90000"/>
              <a:buFontTx/>
              <a:buNone/>
              <a:defRPr lang="en-US" sz="4000">
                <a:solidFill>
                  <a:schemeClr val="tx2"/>
                </a:solidFill>
                <a:latin typeface="+mn-lt"/>
                <a:ea typeface="+mn-ea"/>
                <a:cs typeface="+mn-cs"/>
              </a:defRPr>
            </a:lvl3pPr>
            <a:lvl4pPr marL="0" marR="0" indent="0" algn="l" rtl="0" eaLnBrk="1" fontAlgn="base" hangingPunct="1">
              <a:lnSpc>
                <a:spcPct val="90000"/>
              </a:lnSpc>
              <a:spcBef>
                <a:spcPts val="0"/>
              </a:spcBef>
              <a:spcAft>
                <a:spcPts val="1200"/>
              </a:spcAft>
              <a:buClrTx/>
              <a:buSzPct val="90000"/>
              <a:buFontTx/>
              <a:buNone/>
              <a:defRPr lang="en-US" sz="4000" baseline="0">
                <a:solidFill>
                  <a:schemeClr val="tx2"/>
                </a:solidFill>
                <a:latin typeface="+mn-lt"/>
                <a:ea typeface="+mn-ea"/>
                <a:cs typeface="+mn-cs"/>
              </a:defRPr>
            </a:lvl4pPr>
            <a:lvl5pPr marL="0" marR="0" indent="0" algn="l" rtl="0" eaLnBrk="1" fontAlgn="base" hangingPunct="1">
              <a:lnSpc>
                <a:spcPct val="90000"/>
              </a:lnSpc>
              <a:spcBef>
                <a:spcPts val="0"/>
              </a:spcBef>
              <a:spcAft>
                <a:spcPts val="1200"/>
              </a:spcAft>
              <a:buClrTx/>
              <a:buSzPct val="90000"/>
              <a:buFontTx/>
              <a:buNone/>
              <a:defRPr lang="en-US" sz="4000">
                <a:solidFill>
                  <a:schemeClr val="tx2"/>
                </a:solidFill>
                <a:latin typeface="+mn-lt"/>
                <a:ea typeface="+mn-ea"/>
                <a:cs typeface="+mn-cs"/>
              </a:defRPr>
            </a:lvl5pPr>
            <a:lvl6pPr marL="1954115"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293"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471"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648" indent="-173030"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a:lstStyle>
          <a:p>
            <a:r>
              <a:rPr lang="en-US" sz="4800" kern="0" dirty="0"/>
              <a:t>Strategic</a:t>
            </a:r>
          </a:p>
          <a:p>
            <a:r>
              <a:rPr lang="en-US" sz="4800" kern="0" dirty="0"/>
              <a:t>Planning</a:t>
            </a:r>
          </a:p>
          <a:p>
            <a:r>
              <a:rPr lang="en-US" sz="4800" kern="0" dirty="0"/>
              <a:t>Assumption</a:t>
            </a:r>
          </a:p>
          <a:p>
            <a:endParaRPr lang="en-US" sz="4800" kern="0" dirty="0"/>
          </a:p>
          <a:p>
            <a:pPr lvl="1"/>
            <a:r>
              <a:rPr lang="en-US" sz="4800" kern="0" dirty="0"/>
              <a:t>By 2020 40% of healthcare providers globally will find their EHR will not support their care delivery needs</a:t>
            </a:r>
          </a:p>
        </p:txBody>
      </p:sp>
      <p:sp>
        <p:nvSpPr>
          <p:cNvPr id="10" name="Text Placeholder 5"/>
          <p:cNvSpPr>
            <a:spLocks noGrp="1"/>
          </p:cNvSpPr>
          <p:nvPr>
            <p:ph type="body" sz="quarter" idx="4294967295"/>
          </p:nvPr>
        </p:nvSpPr>
        <p:spPr>
          <a:xfrm>
            <a:off x="215153" y="8564006"/>
            <a:ext cx="6431537" cy="389498"/>
          </a:xfrm>
          <a:prstGeom prst="rect">
            <a:avLst/>
          </a:prstGeom>
        </p:spPr>
        <p:txBody>
          <a:bodyPr/>
          <a:lstStyle/>
          <a:p>
            <a:pPr marL="0" indent="0">
              <a:buNone/>
            </a:pPr>
            <a:r>
              <a:rPr lang="en-US" sz="1200" dirty="0">
                <a:solidFill>
                  <a:schemeClr val="bg1"/>
                </a:solidFill>
              </a:rPr>
              <a:t>Source: Mark E Gilbert, Research Director Healthcare Strategy</a:t>
            </a:r>
          </a:p>
        </p:txBody>
      </p:sp>
    </p:spTree>
    <p:extLst>
      <p:ext uri="{BB962C8B-B14F-4D97-AF65-F5344CB8AC3E}">
        <p14:creationId xmlns:p14="http://schemas.microsoft.com/office/powerpoint/2010/main" val="4158565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4769C14-5030-CB4B-9892-6930F7597544}"/>
              </a:ext>
            </a:extLst>
          </p:cNvPr>
          <p:cNvSpPr>
            <a:spLocks noGrp="1"/>
          </p:cNvSpPr>
          <p:nvPr>
            <p:ph type="ctrTitle"/>
          </p:nvPr>
        </p:nvSpPr>
        <p:spPr>
          <a:xfrm>
            <a:off x="502194" y="1841862"/>
            <a:ext cx="15636241" cy="2834641"/>
          </a:xfrm>
        </p:spPr>
        <p:txBody>
          <a:bodyPr/>
          <a:lstStyle/>
          <a:p>
            <a:pPr>
              <a:lnSpc>
                <a:spcPct val="150000"/>
              </a:lnSpc>
              <a:spcAft>
                <a:spcPts val="0"/>
              </a:spcAft>
            </a:pPr>
            <a:r>
              <a:rPr lang="pt-BR" sz="3600" b="1" dirty="0">
                <a:solidFill>
                  <a:srgbClr val="FF0000"/>
                </a:solidFill>
                <a:latin typeface="+mn-lt"/>
              </a:rPr>
              <a:t>Debate</a:t>
            </a:r>
            <a:r>
              <a:rPr lang="pt-BR" sz="2000" b="1" dirty="0">
                <a:solidFill>
                  <a:schemeClr val="bg1"/>
                </a:solidFill>
                <a:latin typeface="+mn-lt"/>
              </a:rPr>
              <a:t/>
            </a:r>
            <a:br>
              <a:rPr lang="pt-BR" sz="2000" b="1" dirty="0">
                <a:solidFill>
                  <a:schemeClr val="bg1"/>
                </a:solidFill>
                <a:latin typeface="+mn-lt"/>
              </a:rPr>
            </a:br>
            <a:r>
              <a:rPr lang="pt-BR" sz="2000" b="1" dirty="0">
                <a:solidFill>
                  <a:schemeClr val="bg1"/>
                </a:solidFill>
                <a:latin typeface="+mn-lt"/>
              </a:rPr>
              <a:t/>
            </a:r>
            <a:br>
              <a:rPr lang="pt-BR" sz="2000" b="1" dirty="0">
                <a:solidFill>
                  <a:schemeClr val="bg1"/>
                </a:solidFill>
                <a:latin typeface="+mn-lt"/>
              </a:rPr>
            </a:br>
            <a:r>
              <a:rPr lang="pt-BR" sz="2000" b="1" dirty="0">
                <a:solidFill>
                  <a:schemeClr val="bg1"/>
                </a:solidFill>
                <a:latin typeface="+mn-lt"/>
              </a:rPr>
              <a:t>Promover a discussão sobre como a tecnologia pode melhorar os processos, reduzir desperdícios, otimizar custos e aumentar lucros. Alguns aspectos:</a:t>
            </a:r>
            <a:br>
              <a:rPr lang="pt-BR" sz="2000" b="1" dirty="0">
                <a:solidFill>
                  <a:schemeClr val="bg1"/>
                </a:solidFill>
                <a:latin typeface="+mn-lt"/>
              </a:rPr>
            </a:br>
            <a:r>
              <a:rPr lang="pt-BR" sz="2000" b="1" dirty="0">
                <a:solidFill>
                  <a:schemeClr val="bg1"/>
                </a:solidFill>
                <a:latin typeface="+mn-lt"/>
              </a:rPr>
              <a:t>	-</a:t>
            </a:r>
            <a:r>
              <a:rPr lang="pt-BR" sz="1800" b="1" dirty="0">
                <a:solidFill>
                  <a:schemeClr val="bg1"/>
                </a:solidFill>
                <a:latin typeface="+mn-lt"/>
              </a:rPr>
              <a:t>Ferramentas para melhorar a performance da gestão e também da assistência;</a:t>
            </a:r>
            <a:br>
              <a:rPr lang="pt-BR" sz="1800" b="1" dirty="0">
                <a:solidFill>
                  <a:schemeClr val="bg1"/>
                </a:solidFill>
                <a:latin typeface="+mn-lt"/>
              </a:rPr>
            </a:br>
            <a:r>
              <a:rPr lang="pt-BR" sz="1800" b="1" dirty="0">
                <a:solidFill>
                  <a:schemeClr val="bg1"/>
                </a:solidFill>
                <a:latin typeface="+mn-lt"/>
              </a:rPr>
              <a:t>	-Investimento necessário para aplicar essas tecnologias nas diferentes realidades brasileiras;</a:t>
            </a:r>
            <a:br>
              <a:rPr lang="pt-BR" sz="1800" b="1" dirty="0">
                <a:solidFill>
                  <a:schemeClr val="bg1"/>
                </a:solidFill>
                <a:latin typeface="+mn-lt"/>
              </a:rPr>
            </a:br>
            <a:r>
              <a:rPr lang="pt-BR" sz="1800" b="1" dirty="0">
                <a:solidFill>
                  <a:schemeClr val="bg1"/>
                </a:solidFill>
                <a:latin typeface="+mn-lt"/>
              </a:rPr>
              <a:t>	-Capacitação dos profissionais para usar as novas tecnologias sem fazer com que se sintam substituídos por elas.</a:t>
            </a:r>
            <a:endParaRPr lang="pt-BR" sz="2000" b="1" dirty="0">
              <a:solidFill>
                <a:schemeClr val="bg1"/>
              </a:solidFill>
              <a:latin typeface="+mn-lt"/>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33211" b="40529"/>
          <a:stretch/>
        </p:blipFill>
        <p:spPr>
          <a:xfrm>
            <a:off x="11194869" y="117566"/>
            <a:ext cx="4943566" cy="2310987"/>
          </a:xfrm>
          <a:prstGeom prst="rect">
            <a:avLst/>
          </a:prstGeom>
        </p:spPr>
      </p:pic>
      <p:sp>
        <p:nvSpPr>
          <p:cNvPr id="5" name="Title 5">
            <a:extLst>
              <a:ext uri="{FF2B5EF4-FFF2-40B4-BE49-F238E27FC236}">
                <a16:creationId xmlns:a16="http://schemas.microsoft.com/office/drawing/2014/main" xmlns="" id="{E4769C14-5030-CB4B-9892-6930F7597544}"/>
              </a:ext>
            </a:extLst>
          </p:cNvPr>
          <p:cNvSpPr txBox="1">
            <a:spLocks/>
          </p:cNvSpPr>
          <p:nvPr/>
        </p:nvSpPr>
        <p:spPr>
          <a:xfrm>
            <a:off x="619759" y="5342708"/>
            <a:ext cx="15636241" cy="3091549"/>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nSpc>
                <a:spcPct val="150000"/>
              </a:lnSpc>
              <a:spcAft>
                <a:spcPts val="0"/>
              </a:spcAft>
            </a:pPr>
            <a:r>
              <a:rPr lang="pt-BR" sz="2000" b="1" dirty="0">
                <a:solidFill>
                  <a:schemeClr val="bg1"/>
                </a:solidFill>
                <a:latin typeface="+mn-lt"/>
              </a:rPr>
              <a:t>Lilian Quintal Hoffmann</a:t>
            </a:r>
            <a:r>
              <a:rPr lang="pt-BR" sz="2000" dirty="0">
                <a:solidFill>
                  <a:schemeClr val="bg1"/>
                </a:solidFill>
                <a:latin typeface="+mn-lt"/>
              </a:rPr>
              <a:t>, Superintendente Executiva de TI da </a:t>
            </a:r>
            <a:r>
              <a:rPr lang="pt-BR" sz="2000" dirty="0" err="1">
                <a:solidFill>
                  <a:schemeClr val="bg1"/>
                </a:solidFill>
                <a:latin typeface="+mn-lt"/>
              </a:rPr>
              <a:t>Beneficiência</a:t>
            </a:r>
            <a:r>
              <a:rPr lang="pt-BR" sz="2000" dirty="0">
                <a:solidFill>
                  <a:schemeClr val="bg1"/>
                </a:solidFill>
                <a:latin typeface="+mn-lt"/>
              </a:rPr>
              <a:t> Portuguesa de São Paulo</a:t>
            </a:r>
          </a:p>
          <a:p>
            <a:pPr>
              <a:lnSpc>
                <a:spcPct val="150000"/>
              </a:lnSpc>
              <a:spcAft>
                <a:spcPts val="0"/>
              </a:spcAft>
            </a:pPr>
            <a:r>
              <a:rPr lang="pt-BR" sz="2000" b="1" dirty="0" err="1">
                <a:solidFill>
                  <a:schemeClr val="bg1"/>
                </a:solidFill>
                <a:latin typeface="+mn-lt"/>
              </a:rPr>
              <a:t>Antonio</a:t>
            </a:r>
            <a:r>
              <a:rPr lang="pt-BR" sz="2000" b="1" dirty="0">
                <a:solidFill>
                  <a:schemeClr val="bg1"/>
                </a:solidFill>
                <a:latin typeface="+mn-lt"/>
              </a:rPr>
              <a:t> Carlos Onofre Lira</a:t>
            </a:r>
            <a:r>
              <a:rPr lang="pt-BR" sz="2000" dirty="0">
                <a:solidFill>
                  <a:schemeClr val="bg1"/>
                </a:solidFill>
                <a:latin typeface="+mn-lt"/>
              </a:rPr>
              <a:t>, Superintendente de TI da Seguros Unimed</a:t>
            </a:r>
          </a:p>
          <a:p>
            <a:pPr>
              <a:lnSpc>
                <a:spcPct val="150000"/>
              </a:lnSpc>
              <a:spcAft>
                <a:spcPts val="0"/>
              </a:spcAft>
            </a:pPr>
            <a:r>
              <a:rPr lang="pt-BR" sz="2000" b="1" dirty="0">
                <a:solidFill>
                  <a:schemeClr val="bg1"/>
                </a:solidFill>
                <a:latin typeface="+mn-lt"/>
              </a:rPr>
              <a:t>Milene Rosenthal</a:t>
            </a:r>
            <a:r>
              <a:rPr lang="pt-BR" sz="2000" dirty="0">
                <a:solidFill>
                  <a:schemeClr val="bg1"/>
                </a:solidFill>
                <a:latin typeface="+mn-lt"/>
              </a:rPr>
              <a:t>, </a:t>
            </a:r>
            <a:r>
              <a:rPr lang="pt-BR" sz="2000" dirty="0" err="1">
                <a:solidFill>
                  <a:schemeClr val="bg1"/>
                </a:solidFill>
                <a:latin typeface="+mn-lt"/>
              </a:rPr>
              <a:t>Co-fundadora</a:t>
            </a:r>
            <a:r>
              <a:rPr lang="pt-BR" sz="2000" dirty="0">
                <a:solidFill>
                  <a:schemeClr val="bg1"/>
                </a:solidFill>
                <a:latin typeface="+mn-lt"/>
              </a:rPr>
              <a:t> da </a:t>
            </a:r>
            <a:r>
              <a:rPr lang="pt-BR" sz="2000" dirty="0" err="1">
                <a:solidFill>
                  <a:schemeClr val="bg1"/>
                </a:solidFill>
                <a:latin typeface="+mn-lt"/>
              </a:rPr>
              <a:t>TelaVita</a:t>
            </a:r>
            <a:endParaRPr lang="pt-BR" sz="2000" dirty="0">
              <a:solidFill>
                <a:schemeClr val="bg1"/>
              </a:solidFill>
              <a:latin typeface="+mn-lt"/>
            </a:endParaRPr>
          </a:p>
          <a:p>
            <a:pPr>
              <a:lnSpc>
                <a:spcPct val="150000"/>
              </a:lnSpc>
              <a:spcAft>
                <a:spcPts val="0"/>
              </a:spcAft>
            </a:pPr>
            <a:r>
              <a:rPr lang="pt-BR" sz="2000" b="1" dirty="0" err="1">
                <a:solidFill>
                  <a:schemeClr val="bg1"/>
                </a:solidFill>
                <a:latin typeface="+mn-lt"/>
              </a:rPr>
              <a:t>Chao</a:t>
            </a:r>
            <a:r>
              <a:rPr lang="pt-BR" sz="2000" b="1" dirty="0">
                <a:solidFill>
                  <a:schemeClr val="bg1"/>
                </a:solidFill>
                <a:latin typeface="+mn-lt"/>
              </a:rPr>
              <a:t> </a:t>
            </a:r>
            <a:r>
              <a:rPr lang="pt-BR" sz="2000" b="1" dirty="0" err="1">
                <a:solidFill>
                  <a:schemeClr val="bg1"/>
                </a:solidFill>
                <a:latin typeface="+mn-lt"/>
              </a:rPr>
              <a:t>Lung</a:t>
            </a:r>
            <a:r>
              <a:rPr lang="pt-BR" sz="2000" b="1" dirty="0">
                <a:solidFill>
                  <a:schemeClr val="bg1"/>
                </a:solidFill>
                <a:latin typeface="+mn-lt"/>
              </a:rPr>
              <a:t> Wen</a:t>
            </a:r>
            <a:r>
              <a:rPr lang="pt-BR" sz="2000" dirty="0">
                <a:solidFill>
                  <a:schemeClr val="bg1"/>
                </a:solidFill>
                <a:latin typeface="+mn-lt"/>
              </a:rPr>
              <a:t>, Médico e Chefe da disciplina de Telemedicina do Curso de Medicina da USP</a:t>
            </a:r>
          </a:p>
          <a:p>
            <a:pPr>
              <a:lnSpc>
                <a:spcPct val="150000"/>
              </a:lnSpc>
              <a:spcAft>
                <a:spcPts val="0"/>
              </a:spcAft>
            </a:pPr>
            <a:r>
              <a:rPr lang="pt-BR" sz="2000" b="1" dirty="0">
                <a:solidFill>
                  <a:schemeClr val="bg1"/>
                </a:solidFill>
                <a:latin typeface="+mn-lt"/>
              </a:rPr>
              <a:t>Ricardo Reis</a:t>
            </a:r>
            <a:r>
              <a:rPr lang="pt-BR" sz="2000" dirty="0">
                <a:solidFill>
                  <a:schemeClr val="bg1"/>
                </a:solidFill>
                <a:latin typeface="+mn-lt"/>
              </a:rPr>
              <a:t>, Gerente de Qualidade do Hospital e Maternidade Santa Joana</a:t>
            </a:r>
          </a:p>
        </p:txBody>
      </p:sp>
    </p:spTree>
    <p:extLst>
      <p:ext uri="{BB962C8B-B14F-4D97-AF65-F5344CB8AC3E}">
        <p14:creationId xmlns:p14="http://schemas.microsoft.com/office/powerpoint/2010/main" val="43031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0202" y="291321"/>
            <a:ext cx="6116949" cy="86756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0202" y="3759201"/>
            <a:ext cx="4160333" cy="3111929"/>
          </a:xfrm>
          <a:prstGeom prst="rect">
            <a:avLst/>
          </a:prstGeom>
          <a:scene3d>
            <a:camera prst="isometricOffAxis1Top"/>
            <a:lightRig rig="threePt" dir="t"/>
          </a:scene3d>
        </p:spPr>
      </p:pic>
      <p:sp>
        <p:nvSpPr>
          <p:cNvPr id="2" name="Text Placeholder 1"/>
          <p:cNvSpPr>
            <a:spLocks noGrp="1"/>
          </p:cNvSpPr>
          <p:nvPr>
            <p:ph type="body" sz="quarter" idx="11"/>
          </p:nvPr>
        </p:nvSpPr>
        <p:spPr>
          <a:xfrm>
            <a:off x="406400" y="1767418"/>
            <a:ext cx="8611133" cy="6072716"/>
          </a:xfrm>
        </p:spPr>
        <p:txBody>
          <a:bodyPr/>
          <a:lstStyle/>
          <a:p>
            <a:r>
              <a:rPr lang="en-US" dirty="0"/>
              <a:t>Value creation for individual patients at a mass scale. It makes </a:t>
            </a:r>
            <a:r>
              <a:rPr lang="en-US" dirty="0">
                <a:solidFill>
                  <a:srgbClr val="FF0000"/>
                </a:solidFill>
              </a:rPr>
              <a:t>patients the center of their own care</a:t>
            </a:r>
            <a:r>
              <a:rPr lang="en-US" dirty="0"/>
              <a:t>.</a:t>
            </a:r>
          </a:p>
          <a:p>
            <a:r>
              <a:rPr lang="en-US" dirty="0"/>
              <a:t>Centers on </a:t>
            </a:r>
            <a:r>
              <a:rPr lang="en-US" dirty="0">
                <a:solidFill>
                  <a:srgbClr val="FF0000"/>
                </a:solidFill>
              </a:rPr>
              <a:t>cloud-based</a:t>
            </a:r>
            <a:r>
              <a:rPr lang="en-US" dirty="0"/>
              <a:t> consumer access and control of personal health data</a:t>
            </a:r>
          </a:p>
          <a:p>
            <a:r>
              <a:rPr lang="en-US" dirty="0">
                <a:solidFill>
                  <a:srgbClr val="FF0000"/>
                </a:solidFill>
              </a:rPr>
              <a:t>AI-enabled</a:t>
            </a:r>
            <a:r>
              <a:rPr lang="en-US" dirty="0"/>
              <a:t>, digital care delivery</a:t>
            </a:r>
          </a:p>
          <a:p>
            <a:endParaRPr lang="en-US" dirty="0"/>
          </a:p>
          <a:p>
            <a:endParaRPr lang="en-US" dirty="0"/>
          </a:p>
        </p:txBody>
      </p:sp>
      <p:sp>
        <p:nvSpPr>
          <p:cNvPr id="4" name="Title 3"/>
          <p:cNvSpPr>
            <a:spLocks noGrp="1"/>
          </p:cNvSpPr>
          <p:nvPr>
            <p:ph type="title"/>
          </p:nvPr>
        </p:nvSpPr>
        <p:spPr>
          <a:xfrm>
            <a:off x="406400" y="304801"/>
            <a:ext cx="15434733" cy="714041"/>
          </a:xfrm>
        </p:spPr>
        <p:txBody>
          <a:bodyPr/>
          <a:lstStyle/>
          <a:p>
            <a:r>
              <a:rPr lang="en-US" dirty="0"/>
              <a:t>Value Creation From Mass Personalization</a:t>
            </a:r>
          </a:p>
        </p:txBody>
      </p:sp>
      <p:sp>
        <p:nvSpPr>
          <p:cNvPr id="7" name="Text Placeholder 5"/>
          <p:cNvSpPr>
            <a:spLocks noGrp="1"/>
          </p:cNvSpPr>
          <p:nvPr>
            <p:ph type="body" sz="quarter" idx="4294967295"/>
          </p:nvPr>
        </p:nvSpPr>
        <p:spPr>
          <a:xfrm>
            <a:off x="338097" y="8079912"/>
            <a:ext cx="6431537" cy="389498"/>
          </a:xfrm>
          <a:prstGeom prst="rect">
            <a:avLst/>
          </a:prstGeom>
        </p:spPr>
        <p:txBody>
          <a:bodyPr/>
          <a:lstStyle/>
          <a:p>
            <a:pPr marL="0" indent="0">
              <a:buNone/>
            </a:pPr>
            <a:r>
              <a:rPr lang="en-US" sz="1200" dirty="0"/>
              <a:t>Source: Mark E Gilbert, Research Director Healthcare Strategy</a:t>
            </a:r>
          </a:p>
        </p:txBody>
      </p:sp>
    </p:spTree>
    <p:extLst>
      <p:ext uri="{BB962C8B-B14F-4D97-AF65-F5344CB8AC3E}">
        <p14:creationId xmlns:p14="http://schemas.microsoft.com/office/powerpoint/2010/main" val="2893195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53"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969" t="17361" r="42422" b="13472"/>
          <a:stretch/>
        </p:blipFill>
        <p:spPr>
          <a:xfrm>
            <a:off x="215900" y="488951"/>
            <a:ext cx="6781800" cy="7623784"/>
          </a:xfrm>
          <a:prstGeom prst="rect">
            <a:avLst/>
          </a:prstGeom>
        </p:spPr>
      </p:pic>
      <p:sp>
        <p:nvSpPr>
          <p:cNvPr id="4" name="Title 1"/>
          <p:cNvSpPr>
            <a:spLocks noGrp="1"/>
          </p:cNvSpPr>
          <p:nvPr>
            <p:ph type="title"/>
          </p:nvPr>
        </p:nvSpPr>
        <p:spPr>
          <a:xfrm>
            <a:off x="7340599" y="201568"/>
            <a:ext cx="8329085" cy="1276349"/>
          </a:xfrm>
        </p:spPr>
        <p:txBody>
          <a:bodyPr/>
          <a:lstStyle/>
          <a:p>
            <a:r>
              <a:rPr lang="pt-BR" sz="3600" b="1" dirty="0">
                <a:solidFill>
                  <a:schemeClr val="tx1"/>
                </a:solidFill>
                <a:latin typeface="+mn-lt"/>
              </a:rPr>
              <a:t>Como transformar os cuidados de saúde?</a:t>
            </a:r>
            <a:endParaRPr lang="en-US" sz="3600" b="1" dirty="0">
              <a:solidFill>
                <a:schemeClr val="tx1"/>
              </a:solidFill>
              <a:latin typeface="+mn-lt"/>
            </a:endParaRPr>
          </a:p>
        </p:txBody>
      </p:sp>
      <p:sp>
        <p:nvSpPr>
          <p:cNvPr id="7" name="Title 1"/>
          <p:cNvSpPr txBox="1">
            <a:spLocks/>
          </p:cNvSpPr>
          <p:nvPr/>
        </p:nvSpPr>
        <p:spPr>
          <a:xfrm>
            <a:off x="7340598" y="1477917"/>
            <a:ext cx="8329085" cy="6737349"/>
          </a:xfrm>
          <a:prstGeom prst="rect">
            <a:avLst/>
          </a:prstGeom>
        </p:spPr>
        <p:txBody>
          <a:bodyPr vert="horz" wrap="square" lIns="0" tIns="0" rIns="0" bIns="0" rtlCol="0" anchor="t" anchorCtr="0">
            <a:noAutofit/>
          </a:bodyPr>
          <a:lstStyle>
            <a:lvl1pPr algn="l" defTabSz="1219170" rtl="0" eaLnBrk="1" latinLnBrk="0" hangingPunct="1">
              <a:lnSpc>
                <a:spcPct val="90000"/>
              </a:lnSpc>
              <a:spcBef>
                <a:spcPct val="0"/>
              </a:spcBef>
              <a:spcAft>
                <a:spcPts val="1600"/>
              </a:spcAft>
              <a:buNone/>
              <a:defRPr sz="4267" kern="1200">
                <a:solidFill>
                  <a:schemeClr val="tx2"/>
                </a:solidFill>
                <a:latin typeface="+mj-lt"/>
                <a:ea typeface="+mj-ea"/>
                <a:cs typeface="+mj-cs"/>
              </a:defRPr>
            </a:lvl1pPr>
          </a:lstStyle>
          <a:p>
            <a:r>
              <a:rPr lang="pt-BR" sz="2800" b="1" dirty="0" err="1">
                <a:latin typeface="+mn-lt"/>
              </a:rPr>
              <a:t>e</a:t>
            </a:r>
            <a:r>
              <a:rPr lang="pt-BR" sz="4000" b="1" dirty="0" err="1">
                <a:solidFill>
                  <a:srgbClr val="FF0000"/>
                </a:solidFill>
                <a:latin typeface="+mn-lt"/>
              </a:rPr>
              <a:t>G</a:t>
            </a:r>
            <a:r>
              <a:rPr lang="pt-BR" sz="2800" b="1" dirty="0" err="1">
                <a:latin typeface="+mn-lt"/>
              </a:rPr>
              <a:t>ossistema</a:t>
            </a:r>
            <a:r>
              <a:rPr lang="pt-BR" sz="2800" b="1" dirty="0">
                <a:latin typeface="+mn-lt"/>
              </a:rPr>
              <a:t> </a:t>
            </a:r>
            <a:r>
              <a:rPr lang="pt-BR" sz="2800" b="1" dirty="0">
                <a:latin typeface="+mn-lt"/>
                <a:sym typeface="Wingdings" panose="05000000000000000000" pitchFamily="2" charset="2"/>
              </a:rPr>
              <a:t> </a:t>
            </a:r>
            <a:r>
              <a:rPr lang="pt-BR" sz="2800" b="1" dirty="0" err="1">
                <a:latin typeface="+mn-lt"/>
                <a:sym typeface="Wingdings" panose="05000000000000000000" pitchFamily="2" charset="2"/>
              </a:rPr>
              <a:t>e</a:t>
            </a:r>
            <a:r>
              <a:rPr lang="pt-BR" sz="4000" b="1" dirty="0" err="1">
                <a:solidFill>
                  <a:srgbClr val="FF0000"/>
                </a:solidFill>
                <a:latin typeface="+mn-lt"/>
                <a:sym typeface="Wingdings" panose="05000000000000000000" pitchFamily="2" charset="2"/>
              </a:rPr>
              <a:t>C</a:t>
            </a:r>
            <a:r>
              <a:rPr lang="pt-BR" sz="2800" b="1" dirty="0" err="1">
                <a:latin typeface="+mn-lt"/>
                <a:sym typeface="Wingdings" panose="05000000000000000000" pitchFamily="2" charset="2"/>
              </a:rPr>
              <a:t>ossistema</a:t>
            </a:r>
            <a:endParaRPr lang="pt-BR" sz="2800" b="1" dirty="0">
              <a:latin typeface="+mn-lt"/>
              <a:sym typeface="Wingdings" panose="05000000000000000000" pitchFamily="2" charset="2"/>
            </a:endParaRPr>
          </a:p>
          <a:p>
            <a:r>
              <a:rPr lang="pt-BR" sz="2800" b="1" dirty="0">
                <a:latin typeface="+mn-lt"/>
                <a:sym typeface="Wingdings" panose="05000000000000000000" pitchFamily="2" charset="2"/>
              </a:rPr>
              <a:t>Realidade aumentada</a:t>
            </a:r>
          </a:p>
          <a:p>
            <a:r>
              <a:rPr lang="pt-BR" sz="2800" b="1" dirty="0">
                <a:latin typeface="+mn-lt"/>
                <a:sym typeface="Wingdings" panose="05000000000000000000" pitchFamily="2" charset="2"/>
              </a:rPr>
              <a:t>BYOD</a:t>
            </a:r>
          </a:p>
          <a:p>
            <a:r>
              <a:rPr lang="pt-BR" sz="2800" b="1" dirty="0">
                <a:latin typeface="+mn-lt"/>
                <a:sym typeface="Wingdings" panose="05000000000000000000" pitchFamily="2" charset="2"/>
              </a:rPr>
              <a:t>Health </a:t>
            </a:r>
            <a:r>
              <a:rPr lang="pt-BR" sz="2800" b="1" dirty="0" err="1">
                <a:latin typeface="+mn-lt"/>
                <a:sym typeface="Wingdings" panose="05000000000000000000" pitchFamily="2" charset="2"/>
              </a:rPr>
              <a:t>Wearables</a:t>
            </a:r>
            <a:endParaRPr lang="pt-BR" sz="2800" b="1" dirty="0">
              <a:latin typeface="+mn-lt"/>
              <a:sym typeface="Wingdings" panose="05000000000000000000" pitchFamily="2" charset="2"/>
            </a:endParaRPr>
          </a:p>
          <a:p>
            <a:r>
              <a:rPr lang="pt-BR" sz="2800" b="1" dirty="0">
                <a:latin typeface="+mn-lt"/>
                <a:sym typeface="Wingdings" panose="05000000000000000000" pitchFamily="2" charset="2"/>
              </a:rPr>
              <a:t>Home </a:t>
            </a:r>
            <a:r>
              <a:rPr lang="pt-BR" sz="2800" b="1" dirty="0" err="1">
                <a:latin typeface="+mn-lt"/>
                <a:sym typeface="Wingdings" panose="05000000000000000000" pitchFamily="2" charset="2"/>
              </a:rPr>
              <a:t>Healthcheck</a:t>
            </a:r>
            <a:endParaRPr lang="pt-BR" sz="2800" b="1" dirty="0">
              <a:latin typeface="+mn-lt"/>
              <a:sym typeface="Wingdings" panose="05000000000000000000" pitchFamily="2" charset="2"/>
            </a:endParaRPr>
          </a:p>
          <a:p>
            <a:r>
              <a:rPr lang="pt-BR" sz="2800" b="1" dirty="0" err="1">
                <a:latin typeface="+mn-lt"/>
                <a:sym typeface="Wingdings" panose="05000000000000000000" pitchFamily="2" charset="2"/>
              </a:rPr>
              <a:t>Patient</a:t>
            </a:r>
            <a:r>
              <a:rPr lang="pt-BR" sz="2800" b="1" dirty="0">
                <a:latin typeface="+mn-lt"/>
                <a:sym typeface="Wingdings" panose="05000000000000000000" pitchFamily="2" charset="2"/>
              </a:rPr>
              <a:t> Experience (UX)  “saída certa”</a:t>
            </a:r>
          </a:p>
          <a:p>
            <a:r>
              <a:rPr lang="pt-BR" sz="2800" b="1" dirty="0" err="1">
                <a:latin typeface="+mn-lt"/>
                <a:sym typeface="Wingdings" panose="05000000000000000000" pitchFamily="2" charset="2"/>
              </a:rPr>
              <a:t>Cost</a:t>
            </a:r>
            <a:r>
              <a:rPr lang="pt-BR" sz="2800" b="1" dirty="0">
                <a:latin typeface="+mn-lt"/>
                <a:sym typeface="Wingdings" panose="05000000000000000000" pitchFamily="2" charset="2"/>
              </a:rPr>
              <a:t> </a:t>
            </a:r>
            <a:r>
              <a:rPr lang="pt-BR" sz="2800" b="1" dirty="0" err="1">
                <a:latin typeface="+mn-lt"/>
                <a:sym typeface="Wingdings" panose="05000000000000000000" pitchFamily="2" charset="2"/>
              </a:rPr>
              <a:t>Optimization</a:t>
            </a:r>
            <a:endParaRPr lang="pt-BR" sz="2800" b="1" dirty="0">
              <a:latin typeface="+mn-lt"/>
              <a:sym typeface="Wingdings" panose="05000000000000000000" pitchFamily="2" charset="2"/>
            </a:endParaRPr>
          </a:p>
          <a:p>
            <a:r>
              <a:rPr lang="pt-BR" sz="2800" b="1" dirty="0">
                <a:latin typeface="+mn-lt"/>
                <a:sym typeface="Wingdings" panose="05000000000000000000" pitchFamily="2" charset="2"/>
              </a:rPr>
              <a:t>Governança Clínica</a:t>
            </a:r>
          </a:p>
          <a:p>
            <a:r>
              <a:rPr lang="pt-BR" sz="2800" b="1" dirty="0">
                <a:latin typeface="+mn-lt"/>
                <a:sym typeface="Wingdings" panose="05000000000000000000" pitchFamily="2" charset="2"/>
              </a:rPr>
              <a:t>Linhas Assistenciais Estratégicas</a:t>
            </a:r>
          </a:p>
          <a:p>
            <a:r>
              <a:rPr lang="pt-BR" sz="2800" b="1" dirty="0">
                <a:latin typeface="+mn-lt"/>
                <a:sym typeface="Wingdings" panose="05000000000000000000" pitchFamily="2" charset="2"/>
              </a:rPr>
              <a:t>Eficiência (leitos, suprimentos, processos)</a:t>
            </a:r>
          </a:p>
          <a:p>
            <a:r>
              <a:rPr lang="pt-BR" sz="2800" b="1" dirty="0">
                <a:latin typeface="+mn-lt"/>
                <a:sym typeface="Wingdings" panose="05000000000000000000" pitchFamily="2" charset="2"/>
              </a:rPr>
              <a:t>Descobertas / Mining / </a:t>
            </a:r>
            <a:r>
              <a:rPr lang="pt-BR" sz="2800" b="1" dirty="0" err="1">
                <a:latin typeface="+mn-lt"/>
                <a:sym typeface="Wingdings" panose="05000000000000000000" pitchFamily="2" charset="2"/>
              </a:rPr>
              <a:t>Analytics</a:t>
            </a:r>
            <a:r>
              <a:rPr lang="pt-BR" sz="2800" b="1" dirty="0">
                <a:latin typeface="+mn-lt"/>
                <a:sym typeface="Wingdings" panose="05000000000000000000" pitchFamily="2" charset="2"/>
              </a:rPr>
              <a:t> / Decisão</a:t>
            </a:r>
          </a:p>
          <a:p>
            <a:r>
              <a:rPr lang="pt-BR" sz="2800" b="1" dirty="0">
                <a:latin typeface="+mn-lt"/>
                <a:sym typeface="Wingdings" panose="05000000000000000000" pitchFamily="2" charset="2"/>
              </a:rPr>
              <a:t>.....</a:t>
            </a:r>
          </a:p>
          <a:p>
            <a:endParaRPr lang="en-US" sz="2800" b="1" dirty="0">
              <a:latin typeface="+mn-lt"/>
            </a:endParaRPr>
          </a:p>
        </p:txBody>
      </p:sp>
    </p:spTree>
    <p:extLst>
      <p:ext uri="{BB962C8B-B14F-4D97-AF65-F5344CB8AC3E}">
        <p14:creationId xmlns:p14="http://schemas.microsoft.com/office/powerpoint/2010/main" val="1950402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2" y="1970918"/>
            <a:ext cx="7332133" cy="6472767"/>
          </a:xfrm>
        </p:spPr>
        <p:txBody>
          <a:bodyPr/>
          <a:lstStyle/>
          <a:p>
            <a:r>
              <a:rPr lang="en-US" sz="2000" dirty="0">
                <a:solidFill>
                  <a:prstClr val="black"/>
                </a:solidFill>
              </a:rPr>
              <a:t>Discuss steps to develop a patient friendly ecosystem in the Hospital - </a:t>
            </a:r>
            <a:r>
              <a:rPr lang="en-US" sz="2000" dirty="0">
                <a:solidFill>
                  <a:prstClr val="black"/>
                </a:solidFill>
                <a:hlinkClick r:id="rId2"/>
              </a:rPr>
              <a:t>The Future of Experience in Healthcare Demands a Consumer-Aligned, Collaborative Ecosystem</a:t>
            </a:r>
          </a:p>
          <a:p>
            <a:r>
              <a:rPr lang="en-US" sz="2000" dirty="0">
                <a:solidFill>
                  <a:prstClr val="black"/>
                </a:solidFill>
              </a:rPr>
              <a:t>Leverage symposium replay in team lunch and learn session - </a:t>
            </a:r>
            <a:r>
              <a:rPr lang="en-US" sz="2000" dirty="0">
                <a:solidFill>
                  <a:prstClr val="black"/>
                </a:solidFill>
                <a:hlinkClick r:id="rId3"/>
              </a:rPr>
              <a:t>Patient Engagement Strategies That Deliver on the Triple Aim</a:t>
            </a:r>
          </a:p>
          <a:p>
            <a:r>
              <a:rPr lang="en-GB" sz="2000" dirty="0"/>
              <a:t>Research - </a:t>
            </a:r>
            <a:r>
              <a:rPr lang="en-US" sz="2000" dirty="0">
                <a:solidFill>
                  <a:prstClr val="black"/>
                </a:solidFill>
                <a:hlinkClick r:id="rId4"/>
              </a:rPr>
              <a:t>Best Practices for Healthcare CIOs Driving Improved Consumer Engagement</a:t>
            </a:r>
          </a:p>
          <a:p>
            <a:r>
              <a:rPr lang="en-US" sz="2000" dirty="0">
                <a:solidFill>
                  <a:prstClr val="black"/>
                </a:solidFill>
              </a:rPr>
              <a:t>patient data ownership and compliance aspects and on the technical barriers to patient data access - </a:t>
            </a:r>
            <a:r>
              <a:rPr lang="en-US" sz="2000" dirty="0">
                <a:solidFill>
                  <a:prstClr val="black"/>
                </a:solidFill>
                <a:latin typeface="Arial" panose="020B0604020202020204" pitchFamily="34" charset="0"/>
                <a:cs typeface="Arial" panose="020B0604020202020204" pitchFamily="34" charset="0"/>
                <a:hlinkClick r:id="rId5"/>
              </a:rPr>
              <a:t>Healthcare Provider CIOs Must Translate Information Into Action by Controlling Patient Data</a:t>
            </a:r>
          </a:p>
          <a:p>
            <a:r>
              <a:rPr lang="en-US" sz="2000" dirty="0">
                <a:solidFill>
                  <a:prstClr val="black"/>
                </a:solidFill>
              </a:rPr>
              <a:t>Research on consumer engagement and the latest technologies in the healthcare sector - </a:t>
            </a:r>
            <a:r>
              <a:rPr lang="en-US" sz="2000" dirty="0">
                <a:solidFill>
                  <a:prstClr val="black"/>
                </a:solidFill>
                <a:hlinkClick r:id="rId6"/>
              </a:rPr>
              <a:t>Hype Cycle for Consumer Engagement With Healthcare and Wellness, 2018</a:t>
            </a:r>
          </a:p>
          <a:p>
            <a:r>
              <a:rPr lang="en-US" sz="2000" dirty="0"/>
              <a:t>Effective consumer engagement habits from other industries, apply them to healthcare - </a:t>
            </a:r>
            <a:r>
              <a:rPr lang="en-US" sz="2000" dirty="0">
                <a:solidFill>
                  <a:prstClr val="black"/>
                </a:solidFill>
              </a:rPr>
              <a:t>5 Habits of Other Industries That Healthcare Can Apply to Improve Healthcare's Consumer Engagement</a:t>
            </a:r>
          </a:p>
          <a:p>
            <a:pPr marL="0" indent="0">
              <a:buNone/>
            </a:pPr>
            <a:r>
              <a:rPr lang="en-US" sz="2000" dirty="0"/>
              <a:t> </a:t>
            </a:r>
            <a:endParaRPr lang="en-US" sz="2000" dirty="0">
              <a:solidFill>
                <a:prstClr val="black"/>
              </a:solidFill>
              <a:hlinkClick r:id="rId6"/>
            </a:endParaRPr>
          </a:p>
          <a:p>
            <a:endParaRPr lang="en-US" sz="2000" dirty="0">
              <a:solidFill>
                <a:prstClr val="black"/>
              </a:solidFill>
              <a:hlinkClick r:id="rId2"/>
            </a:endParaRPr>
          </a:p>
          <a:p>
            <a:endParaRPr lang="en-US" sz="1400" dirty="0"/>
          </a:p>
          <a:p>
            <a:endParaRPr lang="en-US" sz="1400" dirty="0"/>
          </a:p>
          <a:p>
            <a:endParaRPr lang="en-US" sz="1400" dirty="0"/>
          </a:p>
          <a:p>
            <a:endParaRPr lang="en-US" dirty="0"/>
          </a:p>
          <a:p>
            <a:endParaRPr lang="pt-BR" dirty="0"/>
          </a:p>
        </p:txBody>
      </p:sp>
      <p:sp>
        <p:nvSpPr>
          <p:cNvPr id="4" name="Content Placeholder 3"/>
          <p:cNvSpPr>
            <a:spLocks noGrp="1"/>
          </p:cNvSpPr>
          <p:nvPr>
            <p:ph sz="half" idx="2"/>
          </p:nvPr>
        </p:nvSpPr>
        <p:spPr>
          <a:xfrm>
            <a:off x="8312151" y="2036233"/>
            <a:ext cx="7332133" cy="6472767"/>
          </a:xfrm>
        </p:spPr>
        <p:txBody>
          <a:bodyPr/>
          <a:lstStyle/>
          <a:p>
            <a:r>
              <a:rPr lang="en-US" sz="2000" dirty="0"/>
              <a:t>Research on IT Strategy - </a:t>
            </a:r>
            <a:r>
              <a:rPr lang="en-GB" sz="2000" dirty="0">
                <a:hlinkClick r:id="rId7"/>
              </a:rPr>
              <a:t>IT Strategy Template</a:t>
            </a:r>
            <a:r>
              <a:rPr lang="en-GB" sz="2000" dirty="0"/>
              <a:t> and </a:t>
            </a:r>
            <a:r>
              <a:rPr lang="en-GB" sz="2000" dirty="0">
                <a:hlinkClick r:id="rId8"/>
              </a:rPr>
              <a:t>The Art of the One-Page Strategy</a:t>
            </a:r>
            <a:endParaRPr lang="en-GB" sz="2000" dirty="0"/>
          </a:p>
          <a:p>
            <a:r>
              <a:rPr lang="en-US" sz="2000" dirty="0" err="1"/>
              <a:t>Tookit</a:t>
            </a:r>
            <a:r>
              <a:rPr lang="en-US" sz="2000" dirty="0"/>
              <a:t> - </a:t>
            </a:r>
            <a:r>
              <a:rPr lang="en-GB" sz="2000" dirty="0">
                <a:hlinkClick r:id="rId9"/>
              </a:rPr>
              <a:t>Toolkit: Recommended Action Plan for </a:t>
            </a:r>
            <a:r>
              <a:rPr lang="en-GB" sz="2000" dirty="0" err="1">
                <a:hlinkClick r:id="rId9"/>
              </a:rPr>
              <a:t>ITScore</a:t>
            </a:r>
            <a:r>
              <a:rPr lang="en-GB" sz="2000" dirty="0">
                <a:hlinkClick r:id="rId9"/>
              </a:rPr>
              <a:t> for Application Organization Assessment</a:t>
            </a:r>
            <a:r>
              <a:rPr lang="en-GB" sz="2000" dirty="0"/>
              <a:t> </a:t>
            </a:r>
          </a:p>
          <a:p>
            <a:r>
              <a:rPr lang="en-US" sz="2000" dirty="0"/>
              <a:t>Gartner Research - </a:t>
            </a:r>
            <a:r>
              <a:rPr lang="en-GB" sz="2000" dirty="0">
                <a:hlinkClick r:id="rId10"/>
              </a:rPr>
              <a:t>How to Organize IT for Efficiency</a:t>
            </a:r>
            <a:r>
              <a:rPr lang="en-GB" sz="2000" dirty="0"/>
              <a:t> and </a:t>
            </a:r>
            <a:r>
              <a:rPr lang="en-GB" sz="2000" dirty="0">
                <a:hlinkClick r:id="rId11"/>
              </a:rPr>
              <a:t>Use Business Capability </a:t>
            </a:r>
            <a:r>
              <a:rPr lang="en-GB" sz="2000" dirty="0" err="1">
                <a:hlinkClick r:id="rId11"/>
              </a:rPr>
              <a:t>Modeling</a:t>
            </a:r>
            <a:r>
              <a:rPr lang="en-GB" sz="2000" dirty="0">
                <a:hlinkClick r:id="rId11"/>
              </a:rPr>
              <a:t> to Drive Your Digital Business Design</a:t>
            </a:r>
            <a:endParaRPr lang="en-GB" sz="2000" dirty="0"/>
          </a:p>
          <a:p>
            <a:r>
              <a:rPr lang="en-US" sz="2000" dirty="0">
                <a:solidFill>
                  <a:prstClr val="black"/>
                </a:solidFill>
              </a:rPr>
              <a:t>Discuss steps to develop a patient friendly ecosystem in the Hospital - </a:t>
            </a:r>
            <a:r>
              <a:rPr lang="en-US" sz="2000" dirty="0">
                <a:solidFill>
                  <a:prstClr val="black"/>
                </a:solidFill>
                <a:hlinkClick r:id="rId2"/>
              </a:rPr>
              <a:t>The Future of Experience in Healthcare Demands a Consumer-Aligned, Collaborative Ecosystem</a:t>
            </a:r>
          </a:p>
          <a:p>
            <a:r>
              <a:rPr lang="en-US" sz="2000" u="sng" dirty="0">
                <a:hlinkClick r:id="rId12"/>
              </a:rPr>
              <a:t>Building a Digital Business Technology Platform</a:t>
            </a:r>
            <a:endParaRPr lang="en-US" sz="2000" dirty="0"/>
          </a:p>
          <a:p>
            <a:r>
              <a:rPr lang="en-US" sz="2000" u="sng" dirty="0">
                <a:hlinkClick r:id="rId13"/>
              </a:rPr>
              <a:t>Digital Business Ambition: Transform or Optimize?</a:t>
            </a:r>
            <a:endParaRPr lang="en-US" sz="2000" dirty="0"/>
          </a:p>
          <a:p>
            <a:r>
              <a:rPr lang="en-US" sz="2000" u="sng" dirty="0">
                <a:hlinkClick r:id="rId14"/>
              </a:rPr>
              <a:t>Digital Business KPIs: Defining and Measuring Success</a:t>
            </a:r>
            <a:endParaRPr lang="en-US" sz="2000" dirty="0"/>
          </a:p>
          <a:p>
            <a:r>
              <a:rPr lang="en-US" sz="2000" u="sng" dirty="0">
                <a:hlinkClick r:id="rId15"/>
              </a:rPr>
              <a:t>How to Design Digital Business Transformation</a:t>
            </a:r>
            <a:endParaRPr lang="en-US" sz="2000" dirty="0"/>
          </a:p>
          <a:p>
            <a:endParaRPr lang="en-US" sz="2000" dirty="0">
              <a:solidFill>
                <a:prstClr val="black"/>
              </a:solidFill>
              <a:hlinkClick r:id="rId2"/>
            </a:endParaRPr>
          </a:p>
          <a:p>
            <a:endParaRPr lang="en-GB" sz="2000" dirty="0"/>
          </a:p>
          <a:p>
            <a:endParaRPr lang="en-US" sz="2000" dirty="0"/>
          </a:p>
        </p:txBody>
      </p:sp>
      <p:sp>
        <p:nvSpPr>
          <p:cNvPr id="6" name="Title 3"/>
          <p:cNvSpPr txBox="1">
            <a:spLocks/>
          </p:cNvSpPr>
          <p:nvPr/>
        </p:nvSpPr>
        <p:spPr>
          <a:xfrm>
            <a:off x="609601" y="149322"/>
            <a:ext cx="15034684" cy="590931"/>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r>
              <a:rPr lang="pt-BR" dirty="0"/>
              <a:t>Referências</a:t>
            </a:r>
          </a:p>
        </p:txBody>
      </p:sp>
      <p:sp>
        <p:nvSpPr>
          <p:cNvPr id="5" name="Title 3"/>
          <p:cNvSpPr txBox="1">
            <a:spLocks/>
          </p:cNvSpPr>
          <p:nvPr/>
        </p:nvSpPr>
        <p:spPr>
          <a:xfrm>
            <a:off x="609601" y="954866"/>
            <a:ext cx="7332134" cy="590931"/>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r>
              <a:rPr lang="pt-BR" sz="2800" b="1" dirty="0" err="1">
                <a:latin typeface="+mn-lt"/>
              </a:rPr>
              <a:t>Patient</a:t>
            </a:r>
            <a:r>
              <a:rPr lang="pt-BR" sz="2800" b="1" dirty="0">
                <a:latin typeface="+mn-lt"/>
              </a:rPr>
              <a:t> Experience Management</a:t>
            </a:r>
          </a:p>
        </p:txBody>
      </p:sp>
      <p:sp>
        <p:nvSpPr>
          <p:cNvPr id="7" name="Title 3"/>
          <p:cNvSpPr txBox="1">
            <a:spLocks/>
          </p:cNvSpPr>
          <p:nvPr/>
        </p:nvSpPr>
        <p:spPr>
          <a:xfrm>
            <a:off x="8416854" y="954866"/>
            <a:ext cx="7332134" cy="590931"/>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r>
              <a:rPr lang="pt-BR" sz="2800" b="1" dirty="0">
                <a:latin typeface="+mn-lt"/>
              </a:rPr>
              <a:t>Digital &amp; IT </a:t>
            </a:r>
            <a:r>
              <a:rPr lang="pt-BR" sz="2800" b="1" dirty="0" err="1">
                <a:latin typeface="+mn-lt"/>
              </a:rPr>
              <a:t>Strategy</a:t>
            </a:r>
            <a:endParaRPr lang="pt-BR" sz="2800" b="1" dirty="0">
              <a:latin typeface="+mn-lt"/>
            </a:endParaRPr>
          </a:p>
        </p:txBody>
      </p:sp>
    </p:spTree>
    <p:extLst>
      <p:ext uri="{BB962C8B-B14F-4D97-AF65-F5344CB8AC3E}">
        <p14:creationId xmlns:p14="http://schemas.microsoft.com/office/powerpoint/2010/main" val="2639815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09601" y="1227910"/>
            <a:ext cx="15034684" cy="6756156"/>
          </a:xfrm>
        </p:spPr>
        <p:txBody>
          <a:bodyPr/>
          <a:lstStyle/>
          <a:p>
            <a:pPr>
              <a:spcBef>
                <a:spcPts val="1600"/>
              </a:spcBef>
              <a:buFont typeface="Arial" panose="020B0604020202020204" pitchFamily="34" charset="0"/>
              <a:buChar char="•"/>
            </a:pPr>
            <a:r>
              <a:rPr lang="en-US" sz="2400" u="sng" dirty="0">
                <a:hlinkClick r:id="rId3"/>
              </a:rPr>
              <a:t>Leveraging IT for Effective </a:t>
            </a:r>
            <a:r>
              <a:rPr lang="en-US" sz="2400" b="1" u="sng" dirty="0">
                <a:hlinkClick r:id="rId3"/>
              </a:rPr>
              <a:t>Healthcare</a:t>
            </a:r>
            <a:r>
              <a:rPr lang="en-US" sz="2400" u="sng" dirty="0">
                <a:hlinkClick r:id="rId3"/>
              </a:rPr>
              <a:t> Consumer, Member and Patient Engagement </a:t>
            </a:r>
            <a:r>
              <a:rPr lang="en-US" sz="2400" b="1" u="sng" dirty="0">
                <a:hlinkClick r:id="rId3"/>
              </a:rPr>
              <a:t>Primer</a:t>
            </a:r>
            <a:r>
              <a:rPr lang="en-US" sz="2400" u="sng" dirty="0">
                <a:hlinkClick r:id="rId3"/>
              </a:rPr>
              <a:t> for 2018</a:t>
            </a:r>
            <a:endParaRPr lang="en-US" sz="2400" dirty="0"/>
          </a:p>
          <a:p>
            <a:pPr>
              <a:spcBef>
                <a:spcPts val="1600"/>
              </a:spcBef>
              <a:buFont typeface="Arial" panose="020B0604020202020204" pitchFamily="34" charset="0"/>
              <a:buChar char="•"/>
            </a:pPr>
            <a:r>
              <a:rPr lang="en-US" sz="2400" dirty="0">
                <a:hlinkClick r:id="rId4"/>
              </a:rPr>
              <a:t>Developing the IT Strategy for the Real-Time Health System </a:t>
            </a:r>
            <a:r>
              <a:rPr lang="en-US" sz="2400" b="1" dirty="0">
                <a:hlinkClick r:id="rId4"/>
              </a:rPr>
              <a:t>Primer</a:t>
            </a:r>
            <a:r>
              <a:rPr lang="en-US" sz="2400" dirty="0">
                <a:hlinkClick r:id="rId4"/>
              </a:rPr>
              <a:t> for 2018</a:t>
            </a:r>
            <a:endParaRPr lang="en-US" sz="2400" dirty="0"/>
          </a:p>
          <a:p>
            <a:pPr>
              <a:spcBef>
                <a:spcPts val="1600"/>
              </a:spcBef>
              <a:buFont typeface="Arial" panose="020B0604020202020204" pitchFamily="34" charset="0"/>
              <a:buChar char="•"/>
            </a:pPr>
            <a:r>
              <a:rPr lang="en-US" sz="2400" dirty="0">
                <a:hlinkClick r:id="rId5"/>
              </a:rPr>
              <a:t>Developing Technology-Enabled Strategies for the Next Generation of </a:t>
            </a:r>
            <a:r>
              <a:rPr lang="en-US" sz="2400" b="1" dirty="0">
                <a:hlinkClick r:id="rId5"/>
              </a:rPr>
              <a:t>Healthcare</a:t>
            </a:r>
            <a:r>
              <a:rPr lang="en-US" sz="2400" dirty="0">
                <a:hlinkClick r:id="rId5"/>
              </a:rPr>
              <a:t> </a:t>
            </a:r>
            <a:r>
              <a:rPr lang="en-US" sz="2400" b="1" dirty="0">
                <a:hlinkClick r:id="rId5"/>
              </a:rPr>
              <a:t>Primer </a:t>
            </a:r>
            <a:r>
              <a:rPr lang="en-US" sz="2400" dirty="0">
                <a:hlinkClick r:id="rId5"/>
              </a:rPr>
              <a:t>for 2018</a:t>
            </a:r>
            <a:endParaRPr lang="en-US" sz="2400" dirty="0">
              <a:hlinkClick r:id="rId6"/>
            </a:endParaRPr>
          </a:p>
          <a:p>
            <a:pPr>
              <a:spcBef>
                <a:spcPts val="1600"/>
              </a:spcBef>
              <a:buFont typeface="Arial" panose="020B0604020202020204" pitchFamily="34" charset="0"/>
              <a:buChar char="•"/>
            </a:pPr>
            <a:r>
              <a:rPr lang="en-US" sz="2400" dirty="0">
                <a:hlinkClick r:id="rId6"/>
              </a:rPr>
              <a:t>Leading HDOs Focus on 12 Categories of Patient Engagement Technology</a:t>
            </a:r>
            <a:endParaRPr lang="en-US" sz="2400" dirty="0"/>
          </a:p>
          <a:p>
            <a:pPr>
              <a:spcBef>
                <a:spcPts val="1600"/>
              </a:spcBef>
              <a:buFont typeface="Arial" panose="020B0604020202020204" pitchFamily="34" charset="0"/>
              <a:buChar char="•"/>
            </a:pPr>
            <a:r>
              <a:rPr lang="en-US" sz="2400" dirty="0">
                <a:hlinkClick r:id="rId7"/>
              </a:rPr>
              <a:t>Developing the Healthcare Enterprise Analytics Strategy Primer for 2018</a:t>
            </a:r>
            <a:endParaRPr lang="en-US" sz="2400" dirty="0"/>
          </a:p>
          <a:p>
            <a:pPr>
              <a:spcBef>
                <a:spcPts val="1600"/>
              </a:spcBef>
              <a:buFont typeface="Arial" panose="020B0604020202020204" pitchFamily="34" charset="0"/>
              <a:buChar char="•"/>
            </a:pPr>
            <a:r>
              <a:rPr lang="en-US" sz="2400" dirty="0">
                <a:hlinkClick r:id="rId8"/>
              </a:rPr>
              <a:t>Transitioning to Value-Based Healthcare: Building Blocks for Effective Analytics</a:t>
            </a:r>
            <a:endParaRPr lang="en-US" sz="2400" dirty="0"/>
          </a:p>
          <a:p>
            <a:pPr>
              <a:spcBef>
                <a:spcPts val="1600"/>
              </a:spcBef>
              <a:buFont typeface="Arial" panose="020B0604020202020204" pitchFamily="34" charset="0"/>
              <a:buChar char="•"/>
            </a:pPr>
            <a:r>
              <a:rPr lang="en-US" sz="2400" u="sng" dirty="0">
                <a:hlinkClick r:id="rId9"/>
              </a:rPr>
              <a:t>Modernizing Healthcare Administration Systems Primer for 2018</a:t>
            </a:r>
            <a:endParaRPr lang="en-US" sz="2400" u="sng" dirty="0"/>
          </a:p>
          <a:p>
            <a:pPr>
              <a:spcBef>
                <a:spcPts val="1600"/>
              </a:spcBef>
              <a:buFont typeface="Arial" panose="020B0604020202020204" pitchFamily="34" charset="0"/>
              <a:buChar char="•"/>
            </a:pPr>
            <a:r>
              <a:rPr lang="en-US" sz="2400" dirty="0">
                <a:hlinkClick r:id="rId10"/>
              </a:rPr>
              <a:t>Predicts 2017: Healthcare Providers Take a Step Toward Digital Business</a:t>
            </a:r>
            <a:endParaRPr lang="en-US" sz="2400" dirty="0"/>
          </a:p>
          <a:p>
            <a:pPr>
              <a:spcBef>
                <a:spcPts val="1600"/>
              </a:spcBef>
              <a:buFont typeface="Arial" panose="020B0604020202020204" pitchFamily="34" charset="0"/>
              <a:buChar char="•"/>
            </a:pPr>
            <a:r>
              <a:rPr lang="en-US" sz="2400" dirty="0">
                <a:hlinkClick r:id="rId11"/>
              </a:rPr>
              <a:t>Implementing and Managing EHRs, Telemedicine and Other Care Delivery IT Primer for 2018</a:t>
            </a: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b="1" dirty="0">
              <a:hlinkClick r:id="rId12"/>
            </a:endParaRPr>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a:p>
            <a:pPr>
              <a:spcBef>
                <a:spcPts val="1867"/>
              </a:spcBef>
              <a:spcAft>
                <a:spcPts val="1867"/>
              </a:spcAft>
              <a:buFont typeface="Wingdings" panose="05000000000000000000" pitchFamily="2" charset="2"/>
              <a:buChar char="ü"/>
            </a:pPr>
            <a:endParaRPr lang="en-US" sz="2400" dirty="0"/>
          </a:p>
        </p:txBody>
      </p:sp>
      <p:sp>
        <p:nvSpPr>
          <p:cNvPr id="5" name="Title 3"/>
          <p:cNvSpPr txBox="1">
            <a:spLocks/>
          </p:cNvSpPr>
          <p:nvPr/>
        </p:nvSpPr>
        <p:spPr>
          <a:xfrm>
            <a:off x="609601" y="149322"/>
            <a:ext cx="15034684" cy="590931"/>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r>
              <a:rPr lang="pt-BR" dirty="0"/>
              <a:t>Referências</a:t>
            </a:r>
          </a:p>
        </p:txBody>
      </p:sp>
    </p:spTree>
    <p:extLst>
      <p:ext uri="{BB962C8B-B14F-4D97-AF65-F5344CB8AC3E}">
        <p14:creationId xmlns:p14="http://schemas.microsoft.com/office/powerpoint/2010/main" val="22899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viver Ã© um rasgar-se e remenda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981" y="407126"/>
            <a:ext cx="8530047" cy="7699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808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528" y="3286731"/>
            <a:ext cx="7084907" cy="3957455"/>
          </a:xfrm>
          <a:prstGeom prst="rect">
            <a:avLst/>
          </a:prstGeom>
        </p:spPr>
      </p:pic>
      <p:pic>
        <p:nvPicPr>
          <p:cNvPr id="8" name="Picture 11" descr="http://galleriaventures.com/2/wp-content/uploads/2015/04/hand-holding-business-card.gif"/>
          <p:cNvPicPr>
            <a:picLocks noChangeAspect="1" noChangeArrowheads="1"/>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3" y="2695787"/>
            <a:ext cx="5262487" cy="6448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7270" y="1618569"/>
            <a:ext cx="3791423" cy="1077218"/>
          </a:xfrm>
          <a:prstGeom prst="rect">
            <a:avLst/>
          </a:prstGeom>
        </p:spPr>
        <p:txBody>
          <a:bodyPr wrap="none">
            <a:spAutoFit/>
          </a:bodyPr>
          <a:lstStyle/>
          <a:p>
            <a:pPr algn="ctr"/>
            <a:r>
              <a:rPr lang="pt-BR" sz="6400" dirty="0">
                <a:solidFill>
                  <a:srgbClr val="111111">
                    <a:lumMod val="90000"/>
                    <a:lumOff val="10000"/>
                  </a:srgbClr>
                </a:solidFill>
                <a:latin typeface="Arial" pitchFamily="34" charset="0"/>
                <a:ea typeface="Times New Roman" pitchFamily="18" charset="0"/>
                <a:cs typeface="Arial" pitchFamily="34" charset="0"/>
              </a:rPr>
              <a:t>Obrigado!</a:t>
            </a:r>
            <a:endParaRPr lang="en-US" sz="6400" dirty="0">
              <a:solidFill>
                <a:srgbClr val="111111">
                  <a:lumMod val="90000"/>
                  <a:lumOff val="10000"/>
                </a:srgbClr>
              </a:solidFill>
              <a:latin typeface="Calibri"/>
            </a:endParaRPr>
          </a:p>
        </p:txBody>
      </p:sp>
      <p:sp>
        <p:nvSpPr>
          <p:cNvPr id="5" name="TextBox 4"/>
          <p:cNvSpPr txBox="1"/>
          <p:nvPr/>
        </p:nvSpPr>
        <p:spPr>
          <a:xfrm>
            <a:off x="7304015" y="3420535"/>
            <a:ext cx="4083313" cy="3621825"/>
          </a:xfrm>
          <a:prstGeom prst="rect">
            <a:avLst/>
          </a:prstGeom>
          <a:solidFill>
            <a:schemeClr val="bg1"/>
          </a:solidFill>
        </p:spPr>
        <p:txBody>
          <a:bodyPr wrap="square" rtlCol="0">
            <a:spAutoFit/>
          </a:bodyPr>
          <a:lstStyle/>
          <a:p>
            <a:r>
              <a:rPr lang="pt-BR" sz="2667" b="1" dirty="0">
                <a:solidFill>
                  <a:srgbClr val="111111"/>
                </a:solidFill>
                <a:latin typeface="Arial" panose="020B0604020202020204" pitchFamily="34" charset="0"/>
                <a:cs typeface="Arial" panose="020B0604020202020204" pitchFamily="34" charset="0"/>
              </a:rPr>
              <a:t>Jaime Gama</a:t>
            </a:r>
          </a:p>
          <a:p>
            <a:r>
              <a:rPr lang="pt-BR" sz="1333" dirty="0">
                <a:solidFill>
                  <a:srgbClr val="111111"/>
                </a:solidFill>
                <a:latin typeface="Arial" panose="020B0604020202020204" pitchFamily="34" charset="0"/>
                <a:cs typeface="Arial" panose="020B0604020202020204" pitchFamily="34" charset="0"/>
              </a:rPr>
              <a:t>Diretor de Relacionamento</a:t>
            </a:r>
          </a:p>
          <a:p>
            <a:endParaRPr lang="pt-BR" sz="1867" dirty="0">
              <a:solidFill>
                <a:srgbClr val="111111"/>
              </a:solidFill>
              <a:latin typeface="Arial" panose="020B0604020202020204" pitchFamily="34" charset="0"/>
              <a:cs typeface="Arial" panose="020B0604020202020204" pitchFamily="34" charset="0"/>
            </a:endParaRPr>
          </a:p>
          <a:p>
            <a:endParaRPr lang="pt-BR" sz="1333" dirty="0">
              <a:solidFill>
                <a:srgbClr val="111111"/>
              </a:solidFill>
              <a:latin typeface="Arial" panose="020B0604020202020204" pitchFamily="34" charset="0"/>
              <a:cs typeface="Arial" panose="020B0604020202020204" pitchFamily="34" charset="0"/>
            </a:endParaRPr>
          </a:p>
          <a:p>
            <a:endParaRPr lang="pt-BR" sz="1333" dirty="0">
              <a:solidFill>
                <a:srgbClr val="111111"/>
              </a:solidFill>
              <a:latin typeface="Arial" panose="020B0604020202020204" pitchFamily="34" charset="0"/>
              <a:cs typeface="Arial" panose="020B0604020202020204" pitchFamily="34" charset="0"/>
            </a:endParaRPr>
          </a:p>
          <a:p>
            <a:endParaRPr lang="pt-BR" sz="1867" dirty="0">
              <a:solidFill>
                <a:srgbClr val="111111"/>
              </a:solidFill>
              <a:latin typeface="Arial" panose="020B0604020202020204" pitchFamily="34" charset="0"/>
              <a:cs typeface="Arial" panose="020B0604020202020204" pitchFamily="34" charset="0"/>
            </a:endParaRPr>
          </a:p>
          <a:p>
            <a:endParaRPr lang="pt-BR" sz="1867" dirty="0">
              <a:solidFill>
                <a:srgbClr val="111111"/>
              </a:solidFill>
              <a:latin typeface="Arial" panose="020B0604020202020204" pitchFamily="34" charset="0"/>
              <a:cs typeface="Arial" panose="020B0604020202020204" pitchFamily="34" charset="0"/>
            </a:endParaRPr>
          </a:p>
          <a:p>
            <a:endParaRPr lang="pt-BR" sz="1867" dirty="0">
              <a:solidFill>
                <a:srgbClr val="111111"/>
              </a:solidFill>
              <a:latin typeface="Arial" panose="020B0604020202020204" pitchFamily="34" charset="0"/>
              <a:cs typeface="Arial" panose="020B0604020202020204" pitchFamily="34" charset="0"/>
            </a:endParaRPr>
          </a:p>
          <a:p>
            <a:endParaRPr lang="pt-BR" sz="1867" dirty="0">
              <a:solidFill>
                <a:srgbClr val="111111"/>
              </a:solidFill>
              <a:latin typeface="Arial" panose="020B0604020202020204" pitchFamily="34" charset="0"/>
              <a:cs typeface="Arial" panose="020B0604020202020204" pitchFamily="34" charset="0"/>
            </a:endParaRPr>
          </a:p>
          <a:p>
            <a:endParaRPr lang="pt-BR" sz="1867" dirty="0">
              <a:solidFill>
                <a:srgbClr val="111111"/>
              </a:solidFill>
              <a:latin typeface="Arial" panose="020B0604020202020204" pitchFamily="34" charset="0"/>
              <a:cs typeface="Arial" panose="020B0604020202020204" pitchFamily="34" charset="0"/>
            </a:endParaRPr>
          </a:p>
          <a:p>
            <a:pPr algn="r"/>
            <a:r>
              <a:rPr lang="pt-BR" sz="1867" dirty="0">
                <a:solidFill>
                  <a:srgbClr val="111111"/>
                </a:solidFill>
                <a:latin typeface="Arial" panose="020B0604020202020204" pitchFamily="34" charset="0"/>
                <a:cs typeface="Arial" panose="020B0604020202020204" pitchFamily="34" charset="0"/>
              </a:rPr>
              <a:t>+55 (71) 988024783</a:t>
            </a:r>
          </a:p>
          <a:p>
            <a:pPr algn="r"/>
            <a:r>
              <a:rPr lang="pt-BR" sz="1867" dirty="0">
                <a:solidFill>
                  <a:srgbClr val="111111"/>
                </a:solidFill>
                <a:latin typeface="Calibri"/>
                <a:hlinkClick r:id="rId6"/>
              </a:rPr>
              <a:t>Jaime.gama@gartner.com</a:t>
            </a:r>
            <a:r>
              <a:rPr lang="pt-BR" sz="1867" dirty="0">
                <a:solidFill>
                  <a:srgbClr val="111111"/>
                </a:solidFill>
                <a:latin typeface="Calibri"/>
              </a:rPr>
              <a:t> </a:t>
            </a:r>
            <a:r>
              <a:rPr lang="pt-BR" sz="1333" dirty="0">
                <a:solidFill>
                  <a:srgbClr val="111111"/>
                </a:solidFill>
                <a:latin typeface="Calibri"/>
              </a:rPr>
              <a:t/>
            </a:r>
            <a:br>
              <a:rPr lang="pt-BR" sz="1333" dirty="0">
                <a:solidFill>
                  <a:srgbClr val="111111"/>
                </a:solidFill>
                <a:latin typeface="Calibri"/>
              </a:rPr>
            </a:br>
            <a:r>
              <a:rPr lang="pt-BR" sz="1333" dirty="0">
                <a:solidFill>
                  <a:srgbClr val="111111"/>
                </a:solidFill>
                <a:latin typeface="Calibri"/>
              </a:rPr>
              <a:t>www.gartner.com </a:t>
            </a:r>
            <a:endParaRPr lang="pt-BR" sz="3200" b="1" dirty="0">
              <a:solidFill>
                <a:srgbClr val="111111"/>
              </a:solidFill>
              <a:latin typeface="Calibri"/>
            </a:endParaRPr>
          </a:p>
        </p:txBody>
      </p:sp>
    </p:spTree>
    <p:extLst>
      <p:ext uri="{BB962C8B-B14F-4D97-AF65-F5344CB8AC3E}">
        <p14:creationId xmlns:p14="http://schemas.microsoft.com/office/powerpoint/2010/main" val="14442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Simpósio</a:t>
            </a:r>
            <a:r>
              <a:rPr lang="en-US" dirty="0"/>
              <a:t> Gartner 2018 – Orlando e São Paulo </a:t>
            </a:r>
          </a:p>
        </p:txBody>
      </p:sp>
    </p:spTree>
    <p:extLst>
      <p:ext uri="{BB962C8B-B14F-4D97-AF65-F5344CB8AC3E}">
        <p14:creationId xmlns:p14="http://schemas.microsoft.com/office/powerpoint/2010/main" val="16128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8667" y="239183"/>
            <a:ext cx="15447264" cy="8662708"/>
          </a:xfrm>
          <a:prstGeom prst="rect">
            <a:avLst/>
          </a:prstGeom>
        </p:spPr>
      </p:pic>
    </p:spTree>
    <p:extLst>
      <p:ext uri="{BB962C8B-B14F-4D97-AF65-F5344CB8AC3E}">
        <p14:creationId xmlns:p14="http://schemas.microsoft.com/office/powerpoint/2010/main" val="39417617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2167" y="268816"/>
            <a:ext cx="15447264" cy="8701037"/>
          </a:xfrm>
          <a:prstGeom prst="rect">
            <a:avLst/>
          </a:prstGeom>
        </p:spPr>
      </p:pic>
    </p:spTree>
    <p:extLst>
      <p:ext uri="{BB962C8B-B14F-4D97-AF65-F5344CB8AC3E}">
        <p14:creationId xmlns:p14="http://schemas.microsoft.com/office/powerpoint/2010/main" val="38560262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9683" y="213783"/>
            <a:ext cx="15447264" cy="8626395"/>
          </a:xfrm>
          <a:prstGeom prst="rect">
            <a:avLst/>
          </a:prstGeom>
        </p:spPr>
      </p:pic>
    </p:spTree>
    <p:extLst>
      <p:ext uri="{BB962C8B-B14F-4D97-AF65-F5344CB8AC3E}">
        <p14:creationId xmlns:p14="http://schemas.microsoft.com/office/powerpoint/2010/main" val="393102423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91271" y="72942"/>
            <a:ext cx="15034684" cy="590931"/>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pPr algn="ctr"/>
            <a:r>
              <a:rPr lang="pt-BR" dirty="0">
                <a:solidFill>
                  <a:schemeClr val="tx1"/>
                </a:solidFill>
              </a:rPr>
              <a:t>Jaime</a:t>
            </a:r>
            <a:r>
              <a:rPr lang="pt-BR" dirty="0">
                <a:solidFill>
                  <a:srgbClr val="2B8EFF"/>
                </a:solidFill>
              </a:rPr>
              <a:t> </a:t>
            </a:r>
            <a:r>
              <a:rPr lang="pt-BR" dirty="0">
                <a:solidFill>
                  <a:schemeClr val="tx1"/>
                </a:solidFill>
              </a:rPr>
              <a:t>Gama</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0295" y="6855197"/>
            <a:ext cx="2743200" cy="627507"/>
          </a:xfrm>
          <a:prstGeom prst="rect">
            <a:avLst/>
          </a:prstGeom>
        </p:spPr>
      </p:pic>
      <p:sp>
        <p:nvSpPr>
          <p:cNvPr id="25" name="Rectangle 24"/>
          <p:cNvSpPr/>
          <p:nvPr/>
        </p:nvSpPr>
        <p:spPr>
          <a:xfrm>
            <a:off x="13806642" y="8229600"/>
            <a:ext cx="1947708"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cxnSp>
        <p:nvCxnSpPr>
          <p:cNvPr id="7" name="Straight Connector 6"/>
          <p:cNvCxnSpPr/>
          <p:nvPr/>
        </p:nvCxnSpPr>
        <p:spPr>
          <a:xfrm>
            <a:off x="461151" y="5430326"/>
            <a:ext cx="15259050" cy="0"/>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489562" y="988590"/>
            <a:ext cx="12892093" cy="4068288"/>
            <a:chOff x="1319802" y="1060588"/>
            <a:chExt cx="12892093" cy="406828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802" y="1328593"/>
              <a:ext cx="4062095" cy="86089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071" y="1060588"/>
              <a:ext cx="2543175" cy="17907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3420" y="1313444"/>
              <a:ext cx="3038475" cy="150495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46" y="3296433"/>
              <a:ext cx="3552825" cy="1285875"/>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8420" y="3223876"/>
              <a:ext cx="1905000" cy="1905000"/>
            </a:xfrm>
            <a:prstGeom prst="rect">
              <a:avLst/>
            </a:prstGeom>
          </p:spPr>
        </p:pic>
      </p:grpSp>
      <p:cxnSp>
        <p:nvCxnSpPr>
          <p:cNvPr id="11" name="Straight Connector 10"/>
          <p:cNvCxnSpPr/>
          <p:nvPr/>
        </p:nvCxnSpPr>
        <p:spPr>
          <a:xfrm flipV="1">
            <a:off x="12448902" y="5901963"/>
            <a:ext cx="0" cy="2632438"/>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741202" y="5717844"/>
            <a:ext cx="0" cy="2632438"/>
          </a:xfrm>
          <a:prstGeom prst="line">
            <a:avLst/>
          </a:prstGeom>
          <a:ln w="762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Title 3"/>
          <p:cNvSpPr txBox="1">
            <a:spLocks/>
          </p:cNvSpPr>
          <p:nvPr/>
        </p:nvSpPr>
        <p:spPr>
          <a:xfrm>
            <a:off x="5003074" y="5901963"/>
            <a:ext cx="7197635" cy="2107402"/>
          </a:xfrm>
          <a:prstGeom prst="rect">
            <a:avLst/>
          </a:prstGeom>
        </p:spPr>
        <p:txBody>
          <a:bodyPr vert="horz" wrap="square" lIns="0" tIns="0" rIns="0" bIns="0" rtlCol="0" anchor="ctr" anchorCtr="0">
            <a:noAutofit/>
          </a:bodyPr>
          <a:lstStyle>
            <a:lvl1pPr marL="304792" indent="-304792" algn="l" defTabSz="1219170" rtl="0" eaLnBrk="1" latinLnBrk="0" hangingPunct="1">
              <a:lnSpc>
                <a:spcPct val="100000"/>
              </a:lnSpc>
              <a:spcBef>
                <a:spcPct val="0"/>
              </a:spcBef>
              <a:spcAft>
                <a:spcPts val="1600"/>
              </a:spcAft>
              <a:buNone/>
              <a:defRPr sz="4267" kern="1200">
                <a:solidFill>
                  <a:schemeClr val="tx2"/>
                </a:solidFill>
                <a:latin typeface="+mj-lt"/>
                <a:ea typeface="+mj-ea"/>
                <a:cs typeface="+mj-cs"/>
              </a:defRPr>
            </a:lvl1pPr>
          </a:lstStyle>
          <a:p>
            <a:pPr>
              <a:spcAft>
                <a:spcPts val="600"/>
              </a:spcAft>
            </a:pPr>
            <a:r>
              <a:rPr lang="pt-BR" sz="2800" dirty="0">
                <a:solidFill>
                  <a:schemeClr val="tx1"/>
                </a:solidFill>
                <a:latin typeface="+mn-lt"/>
              </a:rPr>
              <a:t>10 anos – Indústria (Belgo, Alcan)</a:t>
            </a:r>
          </a:p>
          <a:p>
            <a:pPr>
              <a:spcAft>
                <a:spcPts val="600"/>
              </a:spcAft>
            </a:pPr>
            <a:r>
              <a:rPr lang="pt-BR" sz="2800" dirty="0">
                <a:solidFill>
                  <a:schemeClr val="tx1"/>
                </a:solidFill>
                <a:latin typeface="+mn-lt"/>
              </a:rPr>
              <a:t>03 anos - Consultoria Própria</a:t>
            </a:r>
          </a:p>
          <a:p>
            <a:pPr>
              <a:spcAft>
                <a:spcPts val="600"/>
              </a:spcAft>
            </a:pPr>
            <a:r>
              <a:rPr lang="pt-BR" sz="2800" dirty="0">
                <a:solidFill>
                  <a:schemeClr val="tx1"/>
                </a:solidFill>
                <a:latin typeface="+mn-lt"/>
              </a:rPr>
              <a:t>20 anos - Saúde e Professor </a:t>
            </a:r>
            <a:r>
              <a:rPr lang="pt-BR" sz="2800">
                <a:solidFill>
                  <a:schemeClr val="tx1"/>
                </a:solidFill>
                <a:latin typeface="+mn-lt"/>
              </a:rPr>
              <a:t>Pós Graduação</a:t>
            </a:r>
            <a:endParaRPr lang="pt-BR" sz="2800" dirty="0">
              <a:solidFill>
                <a:schemeClr val="tx1"/>
              </a:solidFill>
              <a:latin typeface="+mn-lt"/>
            </a:endParaRPr>
          </a:p>
          <a:p>
            <a:pPr>
              <a:spcAft>
                <a:spcPts val="600"/>
              </a:spcAft>
            </a:pPr>
            <a:r>
              <a:rPr lang="pt-BR" sz="2800" dirty="0">
                <a:solidFill>
                  <a:schemeClr val="tx1"/>
                </a:solidFill>
                <a:latin typeface="+mn-lt"/>
              </a:rPr>
              <a:t>			</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708" y="4176376"/>
            <a:ext cx="3183461" cy="4886611"/>
          </a:xfrm>
          <a:prstGeom prst="rect">
            <a:avLst/>
          </a:prstGeom>
        </p:spPr>
      </p:pic>
    </p:spTree>
    <p:extLst>
      <p:ext uri="{BB962C8B-B14F-4D97-AF65-F5344CB8AC3E}">
        <p14:creationId xmlns:p14="http://schemas.microsoft.com/office/powerpoint/2010/main" val="40617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8883" y="268817"/>
            <a:ext cx="15447264" cy="8610124"/>
          </a:xfrm>
          <a:prstGeom prst="rect">
            <a:avLst/>
          </a:prstGeom>
        </p:spPr>
      </p:pic>
    </p:spTree>
    <p:extLst>
      <p:ext uri="{BB962C8B-B14F-4D97-AF65-F5344CB8AC3E}">
        <p14:creationId xmlns:p14="http://schemas.microsoft.com/office/powerpoint/2010/main" val="413515177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8042003" y="916494"/>
            <a:ext cx="6654256" cy="4414327"/>
          </a:xfrm>
        </p:spPr>
        <p:txBody>
          <a:bodyPr/>
          <a:lstStyle/>
          <a:p>
            <a:r>
              <a:rPr lang="en-US" dirty="0"/>
              <a:t>Gideon Gartner 1935</a:t>
            </a:r>
          </a:p>
          <a:p>
            <a:r>
              <a:rPr lang="pt-BR" dirty="0"/>
              <a:t>Analista de tecnologia em Wall Street</a:t>
            </a:r>
          </a:p>
          <a:p>
            <a:r>
              <a:rPr lang="pt-BR" dirty="0"/>
              <a:t>Fundou o </a:t>
            </a:r>
            <a:r>
              <a:rPr lang="pt-BR" dirty="0" err="1"/>
              <a:t>Gartner</a:t>
            </a:r>
            <a:r>
              <a:rPr lang="pt-BR" dirty="0"/>
              <a:t> em 1979 para prover pesquisas para Fabricantes e Usuários</a:t>
            </a:r>
          </a:p>
          <a:p>
            <a:r>
              <a:rPr lang="pt-BR" dirty="0"/>
              <a:t>Empresa de apoio a decisão via </a:t>
            </a:r>
            <a:r>
              <a:rPr lang="pt-BR" b="1" dirty="0"/>
              <a:t>aconselhamento/ </a:t>
            </a:r>
            <a:r>
              <a:rPr lang="pt-BR" b="1" i="1" dirty="0" err="1"/>
              <a:t>coaching</a:t>
            </a:r>
            <a:r>
              <a:rPr lang="pt-BR" dirty="0"/>
              <a:t> contínuo para geração de </a:t>
            </a:r>
            <a:r>
              <a:rPr lang="pt-BR" i="1" dirty="0"/>
              <a:t>insights </a:t>
            </a:r>
            <a:r>
              <a:rPr lang="pt-BR" dirty="0"/>
              <a:t>para que nossos clientes tenham a melhor tomada de decisão de negócios</a:t>
            </a:r>
          </a:p>
          <a:p>
            <a:endParaRPr lang="pt-BR" dirty="0"/>
          </a:p>
        </p:txBody>
      </p:sp>
      <p:pic>
        <p:nvPicPr>
          <p:cNvPr id="9" name="Picture 4" descr="Image result for gideon gartn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91159" y="853510"/>
            <a:ext cx="2744772" cy="27447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11150" y="6970721"/>
            <a:ext cx="2743200" cy="627507"/>
          </a:xfrm>
          <a:prstGeom prst="rect">
            <a:avLst/>
          </a:prstGeom>
        </p:spPr>
      </p:pic>
      <p:sp>
        <p:nvSpPr>
          <p:cNvPr id="4" name="Rectangle 3"/>
          <p:cNvSpPr/>
          <p:nvPr/>
        </p:nvSpPr>
        <p:spPr>
          <a:xfrm>
            <a:off x="13802497" y="8118389"/>
            <a:ext cx="1989438"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grpSp>
        <p:nvGrpSpPr>
          <p:cNvPr id="7" name="Group 6">
            <a:extLst>
              <a:ext uri="{FF2B5EF4-FFF2-40B4-BE49-F238E27FC236}">
                <a16:creationId xmlns:a16="http://schemas.microsoft.com/office/drawing/2014/main" xmlns="" id="{B81F0EE6-D586-1A48-BAC4-CD91BD5726C1}"/>
              </a:ext>
            </a:extLst>
          </p:cNvPr>
          <p:cNvGrpSpPr/>
          <p:nvPr/>
        </p:nvGrpSpPr>
        <p:grpSpPr>
          <a:xfrm>
            <a:off x="377250" y="4680712"/>
            <a:ext cx="7027818" cy="3771309"/>
            <a:chOff x="3745948" y="2032142"/>
            <a:chExt cx="7138505" cy="4165317"/>
          </a:xfrm>
        </p:grpSpPr>
        <p:pic>
          <p:nvPicPr>
            <p:cNvPr id="8" name="Shape 425"/>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3745948" y="2032142"/>
              <a:ext cx="7138505" cy="4165317"/>
            </a:xfrm>
            <a:prstGeom prst="rect">
              <a:avLst/>
            </a:prstGeom>
            <a:noFill/>
            <a:ln>
              <a:noFill/>
            </a:ln>
          </p:spPr>
        </p:pic>
        <p:pic>
          <p:nvPicPr>
            <p:cNvPr id="11" name="Shape 426"/>
            <p:cNvPicPr preferRelativeResize="0"/>
            <p:nvPr/>
          </p:nvPicPr>
          <p:blipFill rotWithShape="1">
            <a:blip r:embed="rId6">
              <a:alphaModFix/>
            </a:blip>
            <a:srcRect b="77946"/>
            <a:stretch/>
          </p:blipFill>
          <p:spPr>
            <a:xfrm>
              <a:off x="4688325" y="2337319"/>
              <a:ext cx="5253751" cy="3282942"/>
            </a:xfrm>
            <a:prstGeom prst="rect">
              <a:avLst/>
            </a:prstGeom>
            <a:noFill/>
            <a:ln>
              <a:noFill/>
            </a:ln>
          </p:spPr>
        </p:pic>
      </p:grpSp>
    </p:spTree>
    <p:extLst>
      <p:ext uri="{BB962C8B-B14F-4D97-AF65-F5344CB8AC3E}">
        <p14:creationId xmlns:p14="http://schemas.microsoft.com/office/powerpoint/2010/main" val="93514715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1150" y="6970721"/>
            <a:ext cx="2743200" cy="627507"/>
          </a:xfrm>
          <a:prstGeom prst="rect">
            <a:avLst/>
          </a:prstGeom>
        </p:spPr>
      </p:pic>
      <p:sp>
        <p:nvSpPr>
          <p:cNvPr id="4" name="Rectangle 3"/>
          <p:cNvSpPr/>
          <p:nvPr/>
        </p:nvSpPr>
        <p:spPr>
          <a:xfrm>
            <a:off x="13802497" y="8118389"/>
            <a:ext cx="1989438"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solidFill>
                <a:schemeClr val="tx1"/>
              </a:solidFill>
            </a:endParaRPr>
          </a:p>
        </p:txBody>
      </p:sp>
      <p:pic>
        <p:nvPicPr>
          <p:cNvPr id="8" name="Picture 2" descr="Image result for tom mahalo - Coaching: Coaching For Success To Unlock Answers Using Powerful Questions And Achieving Your Life Go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471" y="398348"/>
            <a:ext cx="3586009" cy="53736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047666" y="1983981"/>
            <a:ext cx="8562449" cy="1754326"/>
          </a:xfrm>
          <a:prstGeom prst="rect">
            <a:avLst/>
          </a:prstGeom>
        </p:spPr>
        <p:txBody>
          <a:bodyPr wrap="square">
            <a:spAutoFit/>
          </a:bodyPr>
          <a:lstStyle/>
          <a:p>
            <a:pPr algn="ctr"/>
            <a:r>
              <a:rPr lang="pt-BR" sz="3600" dirty="0"/>
              <a:t>“O poder do </a:t>
            </a:r>
            <a:r>
              <a:rPr lang="pt-BR" sz="3600" dirty="0" err="1"/>
              <a:t>coaching</a:t>
            </a:r>
            <a:r>
              <a:rPr lang="pt-BR" sz="3600" dirty="0"/>
              <a:t>: você deve dar às pessoas o </a:t>
            </a:r>
            <a:r>
              <a:rPr lang="pt-BR" sz="3600" b="1" dirty="0"/>
              <a:t>caminho para encontrar respostas</a:t>
            </a:r>
            <a:r>
              <a:rPr lang="pt-BR" sz="3600" dirty="0"/>
              <a:t>, não as respostas”</a:t>
            </a:r>
          </a:p>
        </p:txBody>
      </p:sp>
      <p:sp>
        <p:nvSpPr>
          <p:cNvPr id="6" name="TextBox 5"/>
          <p:cNvSpPr txBox="1"/>
          <p:nvPr/>
        </p:nvSpPr>
        <p:spPr>
          <a:xfrm>
            <a:off x="-813445" y="6813398"/>
            <a:ext cx="14085851" cy="1323439"/>
          </a:xfrm>
          <a:prstGeom prst="rect">
            <a:avLst/>
          </a:prstGeom>
          <a:noFill/>
        </p:spPr>
        <p:txBody>
          <a:bodyPr wrap="square" rtlCol="0">
            <a:spAutoFit/>
          </a:bodyPr>
          <a:lstStyle/>
          <a:p>
            <a:pPr algn="ctr">
              <a:lnSpc>
                <a:spcPct val="100000"/>
              </a:lnSpc>
            </a:pPr>
            <a:r>
              <a:rPr lang="en-US" sz="4000" b="1" dirty="0">
                <a:solidFill>
                  <a:srgbClr val="009AD7"/>
                </a:solidFill>
              </a:rPr>
              <a:t>We’re the world’s leading research and</a:t>
            </a:r>
            <a:br>
              <a:rPr lang="en-US" sz="4000" b="1" dirty="0">
                <a:solidFill>
                  <a:srgbClr val="009AD7"/>
                </a:solidFill>
              </a:rPr>
            </a:br>
            <a:r>
              <a:rPr lang="en-US" sz="4000" b="1" dirty="0">
                <a:solidFill>
                  <a:srgbClr val="009AD7"/>
                </a:solidFill>
              </a:rPr>
              <a:t>advisory company</a:t>
            </a:r>
          </a:p>
        </p:txBody>
      </p:sp>
    </p:spTree>
    <p:extLst>
      <p:ext uri="{BB962C8B-B14F-4D97-AF65-F5344CB8AC3E}">
        <p14:creationId xmlns:p14="http://schemas.microsoft.com/office/powerpoint/2010/main" val="158537284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xmlns="" id="{E4769C14-5030-CB4B-9892-6930F7597544}"/>
              </a:ext>
            </a:extLst>
          </p:cNvPr>
          <p:cNvSpPr txBox="1">
            <a:spLocks/>
          </p:cNvSpPr>
          <p:nvPr/>
        </p:nvSpPr>
        <p:spPr>
          <a:xfrm>
            <a:off x="2638698" y="-192176"/>
            <a:ext cx="11222684"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3600" b="1" dirty="0">
                <a:solidFill>
                  <a:schemeClr val="tx1"/>
                </a:solidFill>
                <a:latin typeface="+mn-lt"/>
              </a:rPr>
              <a:t>Uso </a:t>
            </a:r>
            <a:r>
              <a:rPr lang="pt-BR" sz="3600" b="1" dirty="0">
                <a:solidFill>
                  <a:srgbClr val="FF0000"/>
                </a:solidFill>
                <a:latin typeface="+mn-lt"/>
              </a:rPr>
              <a:t>racional</a:t>
            </a:r>
            <a:r>
              <a:rPr lang="pt-BR" sz="3600" b="1" dirty="0">
                <a:solidFill>
                  <a:schemeClr val="tx1"/>
                </a:solidFill>
                <a:latin typeface="+mn-lt"/>
              </a:rPr>
              <a:t> e </a:t>
            </a:r>
            <a:r>
              <a:rPr lang="pt-BR" sz="3600" b="1" dirty="0">
                <a:solidFill>
                  <a:srgbClr val="FF0000"/>
                </a:solidFill>
                <a:latin typeface="+mn-lt"/>
              </a:rPr>
              <a:t>otimizado</a:t>
            </a:r>
            <a:r>
              <a:rPr lang="pt-BR" sz="3600" b="1" dirty="0">
                <a:solidFill>
                  <a:schemeClr val="tx1"/>
                </a:solidFill>
                <a:latin typeface="+mn-lt"/>
              </a:rPr>
              <a:t> dos recursos disponíveis</a:t>
            </a:r>
          </a:p>
        </p:txBody>
      </p:sp>
      <p:grpSp>
        <p:nvGrpSpPr>
          <p:cNvPr id="12" name="Group 11"/>
          <p:cNvGrpSpPr/>
          <p:nvPr/>
        </p:nvGrpSpPr>
        <p:grpSpPr>
          <a:xfrm>
            <a:off x="664675" y="6822030"/>
            <a:ext cx="13652216" cy="1540302"/>
            <a:chOff x="664675" y="6822030"/>
            <a:chExt cx="13652216" cy="1540302"/>
          </a:xfrm>
        </p:grpSpPr>
        <p:sp>
          <p:nvSpPr>
            <p:cNvPr id="6" name="Title 5">
              <a:extLst>
                <a:ext uri="{FF2B5EF4-FFF2-40B4-BE49-F238E27FC236}">
                  <a16:creationId xmlns:a16="http://schemas.microsoft.com/office/drawing/2014/main" xmlns="" id="{E4769C14-5030-CB4B-9892-6930F7597544}"/>
                </a:ext>
              </a:extLst>
            </p:cNvPr>
            <p:cNvSpPr txBox="1">
              <a:spLocks/>
            </p:cNvSpPr>
            <p:nvPr/>
          </p:nvSpPr>
          <p:spPr>
            <a:xfrm>
              <a:off x="664675" y="6822030"/>
              <a:ext cx="13652216"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3600" dirty="0" err="1">
                  <a:solidFill>
                    <a:schemeClr val="tx1"/>
                  </a:solidFill>
                  <a:latin typeface="+mn-lt"/>
                </a:rPr>
                <a:t>Sharing</a:t>
              </a:r>
              <a:r>
                <a:rPr lang="pt-BR" sz="3600" dirty="0">
                  <a:solidFill>
                    <a:schemeClr val="tx1"/>
                  </a:solidFill>
                  <a:latin typeface="+mn-lt"/>
                </a:rPr>
                <a:t> </a:t>
              </a:r>
              <a:r>
                <a:rPr lang="pt-BR" sz="3600" dirty="0" err="1">
                  <a:solidFill>
                    <a:schemeClr val="tx1"/>
                  </a:solidFill>
                  <a:latin typeface="+mn-lt"/>
                </a:rPr>
                <a:t>Economy</a:t>
              </a:r>
              <a:r>
                <a:rPr lang="pt-BR" sz="3600" dirty="0">
                  <a:solidFill>
                    <a:schemeClr val="tx1"/>
                  </a:solidFill>
                  <a:latin typeface="+mn-lt"/>
                </a:rPr>
                <a:t>, </a:t>
              </a:r>
              <a:r>
                <a:rPr lang="pt-BR" sz="3600" dirty="0" err="1">
                  <a:solidFill>
                    <a:schemeClr val="tx1"/>
                  </a:solidFill>
                  <a:latin typeface="+mn-lt"/>
                </a:rPr>
                <a:t>Co-living</a:t>
              </a:r>
              <a:r>
                <a:rPr lang="pt-BR" sz="3600" dirty="0">
                  <a:solidFill>
                    <a:schemeClr val="tx1"/>
                  </a:solidFill>
                  <a:latin typeface="+mn-lt"/>
                </a:rPr>
                <a:t>, </a:t>
              </a:r>
              <a:r>
                <a:rPr lang="pt-BR" sz="3600" dirty="0" err="1">
                  <a:solidFill>
                    <a:schemeClr val="tx1"/>
                  </a:solidFill>
                  <a:latin typeface="+mn-lt"/>
                </a:rPr>
                <a:t>Co-working</a:t>
              </a:r>
              <a:r>
                <a:rPr lang="pt-BR" sz="3600" dirty="0">
                  <a:solidFill>
                    <a:schemeClr val="tx1"/>
                  </a:solidFill>
                  <a:latin typeface="+mn-lt"/>
                </a:rPr>
                <a:t>, E-</a:t>
              </a:r>
              <a:r>
                <a:rPr lang="pt-BR" sz="3600" dirty="0" err="1">
                  <a:solidFill>
                    <a:schemeClr val="tx1"/>
                  </a:solidFill>
                  <a:latin typeface="+mn-lt"/>
                </a:rPr>
                <a:t>services</a:t>
              </a:r>
              <a:endParaRPr lang="pt-BR" sz="3600" dirty="0">
                <a:solidFill>
                  <a:schemeClr val="tx1"/>
                </a:solidFill>
                <a:latin typeface="+mn-lt"/>
              </a:endParaRPr>
            </a:p>
          </p:txBody>
        </p:sp>
        <p:sp>
          <p:nvSpPr>
            <p:cNvPr id="3" name="Rectangle 2"/>
            <p:cNvSpPr/>
            <p:nvPr/>
          </p:nvSpPr>
          <p:spPr>
            <a:xfrm>
              <a:off x="1828800" y="7080069"/>
              <a:ext cx="11364686" cy="1282263"/>
            </a:xfrm>
            <a:prstGeom prst="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grpSp>
        <p:nvGrpSpPr>
          <p:cNvPr id="10" name="Group 9"/>
          <p:cNvGrpSpPr/>
          <p:nvPr/>
        </p:nvGrpSpPr>
        <p:grpSpPr>
          <a:xfrm>
            <a:off x="379412" y="1324655"/>
            <a:ext cx="8213142" cy="5626395"/>
            <a:chOff x="379412" y="1324655"/>
            <a:chExt cx="8213142" cy="5626395"/>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1324655"/>
              <a:ext cx="8213142" cy="4618945"/>
            </a:xfrm>
            <a:prstGeom prst="rect">
              <a:avLst/>
            </a:prstGeom>
          </p:spPr>
        </p:pic>
        <p:sp>
          <p:nvSpPr>
            <p:cNvPr id="8" name="Title 5">
              <a:extLst>
                <a:ext uri="{FF2B5EF4-FFF2-40B4-BE49-F238E27FC236}">
                  <a16:creationId xmlns:a16="http://schemas.microsoft.com/office/drawing/2014/main" xmlns="" id="{E4769C14-5030-CB4B-9892-6930F7597544}"/>
                </a:ext>
              </a:extLst>
            </p:cNvPr>
            <p:cNvSpPr txBox="1">
              <a:spLocks/>
            </p:cNvSpPr>
            <p:nvPr/>
          </p:nvSpPr>
          <p:spPr>
            <a:xfrm>
              <a:off x="379412" y="5410748"/>
              <a:ext cx="8213142"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2800" dirty="0">
                  <a:solidFill>
                    <a:schemeClr val="tx1"/>
                  </a:solidFill>
                  <a:latin typeface="+mn-lt"/>
                </a:rPr>
                <a:t>Porto – Santiago de </a:t>
              </a:r>
              <a:r>
                <a:rPr lang="pt-BR" sz="2800" dirty="0" err="1">
                  <a:solidFill>
                    <a:schemeClr val="tx1"/>
                  </a:solidFill>
                  <a:latin typeface="+mn-lt"/>
                </a:rPr>
                <a:t>Compostela</a:t>
              </a:r>
              <a:r>
                <a:rPr lang="pt-BR" sz="2800" dirty="0">
                  <a:solidFill>
                    <a:schemeClr val="tx1"/>
                  </a:solidFill>
                  <a:latin typeface="+mn-lt"/>
                </a:rPr>
                <a:t> (2017)</a:t>
              </a:r>
            </a:p>
          </p:txBody>
        </p:sp>
      </p:grpSp>
      <p:grpSp>
        <p:nvGrpSpPr>
          <p:cNvPr id="11" name="Group 10"/>
          <p:cNvGrpSpPr/>
          <p:nvPr/>
        </p:nvGrpSpPr>
        <p:grpSpPr>
          <a:xfrm>
            <a:off x="9075413" y="1348126"/>
            <a:ext cx="6731146" cy="5598568"/>
            <a:chOff x="9075413" y="1348126"/>
            <a:chExt cx="6731146" cy="559856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490"/>
            <a:stretch/>
          </p:blipFill>
          <p:spPr>
            <a:xfrm>
              <a:off x="9075413" y="1348126"/>
              <a:ext cx="6731146" cy="4572001"/>
            </a:xfrm>
            <a:prstGeom prst="rect">
              <a:avLst/>
            </a:prstGeom>
          </p:spPr>
        </p:pic>
        <p:sp>
          <p:nvSpPr>
            <p:cNvPr id="9" name="Title 5">
              <a:extLst>
                <a:ext uri="{FF2B5EF4-FFF2-40B4-BE49-F238E27FC236}">
                  <a16:creationId xmlns:a16="http://schemas.microsoft.com/office/drawing/2014/main" xmlns="" id="{E4769C14-5030-CB4B-9892-6930F7597544}"/>
                </a:ext>
              </a:extLst>
            </p:cNvPr>
            <p:cNvSpPr txBox="1">
              <a:spLocks/>
            </p:cNvSpPr>
            <p:nvPr/>
          </p:nvSpPr>
          <p:spPr>
            <a:xfrm>
              <a:off x="9075413" y="5406392"/>
              <a:ext cx="6731146"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2800" dirty="0">
                  <a:solidFill>
                    <a:schemeClr val="tx1"/>
                  </a:solidFill>
                  <a:latin typeface="+mn-lt"/>
                </a:rPr>
                <a:t>Hotel Cabine em Nova York (2018)</a:t>
              </a:r>
            </a:p>
          </p:txBody>
        </p:sp>
      </p:grpSp>
    </p:spTree>
    <p:extLst>
      <p:ext uri="{BB962C8B-B14F-4D97-AF65-F5344CB8AC3E}">
        <p14:creationId xmlns:p14="http://schemas.microsoft.com/office/powerpoint/2010/main" val="26335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E4769C14-5030-CB4B-9892-6930F7597544}"/>
              </a:ext>
            </a:extLst>
          </p:cNvPr>
          <p:cNvSpPr>
            <a:spLocks noGrp="1"/>
          </p:cNvSpPr>
          <p:nvPr>
            <p:ph type="ctrTitle"/>
          </p:nvPr>
        </p:nvSpPr>
        <p:spPr>
          <a:xfrm>
            <a:off x="279400" y="753848"/>
            <a:ext cx="6060032" cy="2659189"/>
          </a:xfrm>
        </p:spPr>
        <p:txBody>
          <a:bodyPr/>
          <a:lstStyle/>
          <a:p>
            <a:pPr>
              <a:lnSpc>
                <a:spcPct val="100000"/>
              </a:lnSpc>
            </a:pPr>
            <a:r>
              <a:rPr lang="pt-BR" sz="3200" dirty="0">
                <a:solidFill>
                  <a:srgbClr val="FF0000"/>
                </a:solidFill>
              </a:rPr>
              <a:t>TRANSFORMAÇÃO DIGITAL:</a:t>
            </a:r>
            <a:r>
              <a:rPr lang="pt-BR" sz="3200" dirty="0">
                <a:solidFill>
                  <a:schemeClr val="bg1"/>
                </a:solidFill>
              </a:rPr>
              <a:t> REINVENTANDO A OPERAÇÃO E A ADMINISTRAÇÃO NA SAÚDE</a:t>
            </a:r>
          </a:p>
        </p:txBody>
      </p:sp>
      <p:sp>
        <p:nvSpPr>
          <p:cNvPr id="8" name="Title 5">
            <a:extLst>
              <a:ext uri="{FF2B5EF4-FFF2-40B4-BE49-F238E27FC236}">
                <a16:creationId xmlns:a16="http://schemas.microsoft.com/office/drawing/2014/main" xmlns="" id="{E4769C14-5030-CB4B-9892-6930F7597544}"/>
              </a:ext>
            </a:extLst>
          </p:cNvPr>
          <p:cNvSpPr txBox="1">
            <a:spLocks/>
          </p:cNvSpPr>
          <p:nvPr/>
        </p:nvSpPr>
        <p:spPr>
          <a:xfrm>
            <a:off x="7997292" y="1595849"/>
            <a:ext cx="6060032"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3600" dirty="0">
                <a:solidFill>
                  <a:schemeClr val="bg1"/>
                </a:solidFill>
                <a:latin typeface="+mn-lt"/>
              </a:rPr>
              <a:t>Uso racional, otimizado e inteligente de recursos, com pessoas engajadas</a:t>
            </a:r>
          </a:p>
        </p:txBody>
      </p:sp>
      <p:sp>
        <p:nvSpPr>
          <p:cNvPr id="4" name="Down Arrow 3"/>
          <p:cNvSpPr/>
          <p:nvPr/>
        </p:nvSpPr>
        <p:spPr>
          <a:xfrm>
            <a:off x="10459516" y="3389508"/>
            <a:ext cx="1135584" cy="1358900"/>
          </a:xfrm>
          <a:prstGeom prst="downArrow">
            <a:avLst/>
          </a:prstGeom>
          <a:solidFill>
            <a:srgbClr val="FF0000"/>
          </a:solidFill>
          <a:ln>
            <a:solidFill>
              <a:srgbClr val="FF540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1" name="Title 5">
            <a:extLst>
              <a:ext uri="{FF2B5EF4-FFF2-40B4-BE49-F238E27FC236}">
                <a16:creationId xmlns:a16="http://schemas.microsoft.com/office/drawing/2014/main" xmlns="" id="{E4769C14-5030-CB4B-9892-6930F7597544}"/>
              </a:ext>
            </a:extLst>
          </p:cNvPr>
          <p:cNvSpPr txBox="1">
            <a:spLocks/>
          </p:cNvSpPr>
          <p:nvPr/>
        </p:nvSpPr>
        <p:spPr>
          <a:xfrm>
            <a:off x="8053748" y="4664206"/>
            <a:ext cx="6060032" cy="1540302"/>
          </a:xfrm>
          <a:prstGeom prst="rect">
            <a:avLst/>
          </a:prstGeom>
        </p:spPr>
        <p:txBody>
          <a:bodyPr vert="horz" wrap="square" lIns="0" tIns="0" rIns="0" bIns="0" rtlCol="0" anchor="ctr" anchorCtr="0">
            <a:noAutofit/>
          </a:bodyPr>
          <a:lstStyle>
            <a:lvl1pPr algn="l" defTabSz="1219170" rtl="0" eaLnBrk="1" latinLnBrk="0" hangingPunct="1">
              <a:lnSpc>
                <a:spcPct val="90000"/>
              </a:lnSpc>
              <a:spcBef>
                <a:spcPct val="0"/>
              </a:spcBef>
              <a:spcAft>
                <a:spcPts val="1600"/>
              </a:spcAft>
              <a:buNone/>
              <a:defRPr sz="4800" kern="1200">
                <a:solidFill>
                  <a:schemeClr val="tx2"/>
                </a:solidFill>
                <a:latin typeface="+mj-lt"/>
                <a:ea typeface="+mj-ea"/>
                <a:cs typeface="+mj-cs"/>
              </a:defRPr>
            </a:lvl1pPr>
          </a:lstStyle>
          <a:p>
            <a:pPr algn="ctr">
              <a:lnSpc>
                <a:spcPct val="100000"/>
              </a:lnSpc>
            </a:pPr>
            <a:r>
              <a:rPr lang="pt-BR" sz="3600" i="1" dirty="0" err="1">
                <a:solidFill>
                  <a:schemeClr val="bg1"/>
                </a:solidFill>
                <a:latin typeface="+mn-lt"/>
              </a:rPr>
              <a:t>Lean</a:t>
            </a:r>
            <a:r>
              <a:rPr lang="pt-BR" sz="3600" i="1" dirty="0">
                <a:solidFill>
                  <a:schemeClr val="bg1"/>
                </a:solidFill>
                <a:latin typeface="+mn-lt"/>
              </a:rPr>
              <a:t> </a:t>
            </a:r>
            <a:r>
              <a:rPr lang="pt-BR" sz="3600" i="1" dirty="0" err="1">
                <a:solidFill>
                  <a:schemeClr val="bg1"/>
                </a:solidFill>
                <a:latin typeface="+mn-lt"/>
              </a:rPr>
              <a:t>Thinking</a:t>
            </a:r>
            <a:endParaRPr lang="pt-BR" sz="3600" i="1" dirty="0">
              <a:solidFill>
                <a:schemeClr val="bg1"/>
              </a:solidFill>
              <a:latin typeface="+mn-lt"/>
            </a:endParaRPr>
          </a:p>
        </p:txBody>
      </p:sp>
      <p:cxnSp>
        <p:nvCxnSpPr>
          <p:cNvPr id="12" name="Straight Connector 11"/>
          <p:cNvCxnSpPr/>
          <p:nvPr/>
        </p:nvCxnSpPr>
        <p:spPr>
          <a:xfrm flipV="1">
            <a:off x="6831874" y="780599"/>
            <a:ext cx="116951" cy="6560727"/>
          </a:xfrm>
          <a:prstGeom prst="line">
            <a:avLst/>
          </a:prstGeom>
          <a:ln w="76200">
            <a:solidFill>
              <a:srgbClr val="002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559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53" t="40857" r="23741" b="12286"/>
          <a:stretch/>
        </p:blipFill>
        <p:spPr>
          <a:xfrm>
            <a:off x="744582" y="222068"/>
            <a:ext cx="15165577" cy="5460275"/>
          </a:xfrm>
          <a:prstGeom prst="rect">
            <a:avLst/>
          </a:prstGeom>
        </p:spPr>
      </p:pic>
      <p:sp>
        <p:nvSpPr>
          <p:cNvPr id="3" name="Right Arrow 2"/>
          <p:cNvSpPr/>
          <p:nvPr/>
        </p:nvSpPr>
        <p:spPr>
          <a:xfrm>
            <a:off x="2181497" y="6048103"/>
            <a:ext cx="11351623" cy="1123406"/>
          </a:xfrm>
          <a:prstGeom prst="rightArrow">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4" name="TextBox 3"/>
          <p:cNvSpPr txBox="1"/>
          <p:nvPr/>
        </p:nvSpPr>
        <p:spPr>
          <a:xfrm>
            <a:off x="2037806" y="7171509"/>
            <a:ext cx="11310147" cy="461665"/>
          </a:xfrm>
          <a:prstGeom prst="rect">
            <a:avLst/>
          </a:prstGeom>
          <a:noFill/>
        </p:spPr>
        <p:txBody>
          <a:bodyPr wrap="none" lIns="91440" rtlCol="0">
            <a:spAutoFit/>
          </a:bodyPr>
          <a:lstStyle/>
          <a:p>
            <a:r>
              <a:rPr lang="pt-BR" dirty="0"/>
              <a:t>A passagem de valor de cada etapa de qualquer processo deve ser um primor!!!!!</a:t>
            </a:r>
            <a:endParaRPr lang="en-US" dirty="0" err="1"/>
          </a:p>
        </p:txBody>
      </p:sp>
    </p:spTree>
    <p:extLst>
      <p:ext uri="{BB962C8B-B14F-4D97-AF65-F5344CB8AC3E}">
        <p14:creationId xmlns:p14="http://schemas.microsoft.com/office/powerpoint/2010/main" val="1627229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cando Pneu Andando - Rone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40479" y="245291"/>
            <a:ext cx="8268789" cy="8268789"/>
          </a:xfrm>
          <a:prstGeom prst="rect">
            <a:avLst/>
          </a:prstGeom>
        </p:spPr>
      </p:pic>
    </p:spTree>
    <p:extLst>
      <p:ext uri="{BB962C8B-B14F-4D97-AF65-F5344CB8AC3E}">
        <p14:creationId xmlns:p14="http://schemas.microsoft.com/office/powerpoint/2010/main" val="9244122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White bkgrnd master">
  <a:themeElements>
    <a:clrScheme name="2018 Brand Colors-011">
      <a:dk1>
        <a:srgbClr val="000000"/>
      </a:dk1>
      <a:lt1>
        <a:srgbClr val="FFFFFF"/>
      </a:lt1>
      <a:dk2>
        <a:srgbClr val="002856"/>
      </a:dk2>
      <a:lt2>
        <a:srgbClr val="FFFFFF"/>
      </a:lt2>
      <a:accent1>
        <a:srgbClr val="002856"/>
      </a:accent1>
      <a:accent2>
        <a:srgbClr val="A7AFAF"/>
      </a:accent2>
      <a:accent3>
        <a:srgbClr val="E2E4E4"/>
      </a:accent3>
      <a:accent4>
        <a:srgbClr val="009AD7"/>
      </a:accent4>
      <a:accent5>
        <a:srgbClr val="FF540A"/>
      </a:accent5>
      <a:accent6>
        <a:srgbClr val="FEC10D"/>
      </a:accent6>
      <a:hlink>
        <a:srgbClr val="0052D7"/>
      </a:hlink>
      <a:folHlink>
        <a:srgbClr val="0045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4F4F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rtlCol="0">
        <a:spAutoFit/>
      </a:bodyPr>
      <a:lstStyle>
        <a:defPPr>
          <a:defRPr dirty="0" err="1" smtClean="0"/>
        </a:defPPr>
      </a:lstStyle>
    </a:txDef>
  </a:objectDefaults>
  <a:extraClrSchemeLst/>
  <a:custClrLst>
    <a:custClr name="New Gartner Blue">
      <a:srgbClr val="002856"/>
    </a:custClr>
    <a:custClr name="Sky">
      <a:srgbClr val="009AD7"/>
    </a:custClr>
    <a:custClr name="Tangerine">
      <a:srgbClr val="FF540A"/>
    </a:custClr>
    <a:custClr name="Lemon">
      <a:srgbClr val="FEC10D"/>
    </a:custClr>
    <a:custClr name="Rose">
      <a:srgbClr val="E81159"/>
    </a:custClr>
    <a:custClr name="Steel">
      <a:srgbClr val="6F7878"/>
    </a:custClr>
    <a:custClr name="Black">
      <a:srgbClr val="000000"/>
    </a:custClr>
    <a:custClr name="White">
      <a:srgbClr val="FFFFFF"/>
    </a:custClr>
    <a:custClr name="White">
      <a:srgbClr val="FFFFFF"/>
    </a:custClr>
    <a:custClr name="Error Red">
      <a:srgbClr val="DE0A01"/>
    </a:custClr>
    <a:custClr name="New Gartner Blue Tint1">
      <a:srgbClr val="6E7D9D"/>
    </a:custClr>
    <a:custClr name="Sky Tint1">
      <a:srgbClr val="49C5F4"/>
    </a:custClr>
    <a:custClr name="Tangerine Tint1">
      <a:srgbClr val="F8AF79"/>
    </a:custClr>
    <a:custClr name="Lemon Tint1">
      <a:srgbClr val="FFE48E"/>
    </a:custClr>
    <a:custClr name="Rose Tint1">
      <a:srgbClr val="F4729D"/>
    </a:custClr>
    <a:custClr name="Steel Tint1">
      <a:srgbClr val="979D9D"/>
    </a:custClr>
    <a:custClr name="White">
      <a:srgbClr val="FFFFFF"/>
    </a:custClr>
    <a:custClr name="White">
      <a:srgbClr val="FFFFFF"/>
    </a:custClr>
    <a:custClr name="White">
      <a:srgbClr val="FFFFFF"/>
    </a:custClr>
    <a:custClr name="Warning Yellow">
      <a:srgbClr val="F5AB23"/>
    </a:custClr>
    <a:custClr name="New Gartner Blue Tint2">
      <a:srgbClr val="9AACC7"/>
    </a:custClr>
    <a:custClr name="Sky Tint2">
      <a:srgbClr val="91DCF8"/>
    </a:custClr>
    <a:custClr name="Tangerine Tint2">
      <a:srgbClr val="FBC9A6"/>
    </a:custClr>
    <a:custClr name="Lemon Tint2">
      <a:srgbClr val="FFEDB3"/>
    </a:custClr>
    <a:custClr name="Rose Tint2">
      <a:srgbClr val="F8A1BD"/>
    </a:custClr>
    <a:custClr name="Border Gray">
      <a:srgbClr val="D3D3D3"/>
    </a:custClr>
    <a:custClr name="White">
      <a:srgbClr val="FFFFFF"/>
    </a:custClr>
    <a:custClr name="White">
      <a:srgbClr val="FFFFFF"/>
    </a:custClr>
    <a:custClr name="White">
      <a:srgbClr val="FFFFFF"/>
    </a:custClr>
    <a:custClr name="Success Green">
      <a:srgbClr val="00A76D"/>
    </a:custClr>
    <a:custClr name="New Gartner Blue Tint3">
      <a:srgbClr val="C0D1E0"/>
    </a:custClr>
    <a:custClr name="Sky Tint3">
      <a:srgbClr val="DAF3FD"/>
    </a:custClr>
    <a:custClr name="White">
      <a:srgbClr val="FFFFFF"/>
    </a:custClr>
    <a:custClr name="White">
      <a:srgbClr val="FFFFFF"/>
    </a:custClr>
    <a:custClr name="Rose Tint3">
      <a:srgbClr val="F9C1D2"/>
    </a:custClr>
    <a:custClr name="Background Gray">
      <a:srgbClr val="F4F4F4"/>
    </a:custClr>
    <a:custClr name="White">
      <a:srgbClr val="FFFFFF"/>
    </a:custClr>
    <a:custClr name="White">
      <a:srgbClr val="FFFFFF"/>
    </a:custClr>
    <a:custClr name="White">
      <a:srgbClr val="FFFFFF"/>
    </a:custClr>
    <a:custClr name="White">
      <a:srgbClr val="FFFFFF"/>
    </a:custClr>
    <a:custClr name="New Gartner Blue Dark">
      <a:srgbClr val="355578"/>
    </a:custClr>
    <a:custClr name="Sky Dark">
      <a:srgbClr val="0074AD"/>
    </a:custClr>
    <a:custClr name="Tangerine Dark">
      <a:srgbClr val="932F18"/>
    </a:custClr>
    <a:custClr name="Lemon Dark">
      <a:srgbClr val="BF920B"/>
    </a:custClr>
    <a:custClr name="Rose Dark">
      <a:srgbClr val="AF0D43"/>
    </a:custClr>
    <a:custClr name="Steel Dark">
      <a:srgbClr val="535A54"/>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PT_title_function_IT_photo_lemon" id="{C32D3A95-EE3B-254C-BE39-933E74942FDA}" vid="{42397A01-2791-7F40-A7A6-E1DAE7F0D6A3}"/>
    </a:ext>
  </a:extLst>
</a:theme>
</file>

<file path=ppt/theme/theme2.xml><?xml version="1.0" encoding="utf-8"?>
<a:theme xmlns:a="http://schemas.openxmlformats.org/drawingml/2006/main" name="1_White bkgrnd master">
  <a:themeElements>
    <a:clrScheme name="2018 Brand Colors-011">
      <a:dk1>
        <a:srgbClr val="000000"/>
      </a:dk1>
      <a:lt1>
        <a:srgbClr val="FFFFFF"/>
      </a:lt1>
      <a:dk2>
        <a:srgbClr val="002856"/>
      </a:dk2>
      <a:lt2>
        <a:srgbClr val="FFFFFF"/>
      </a:lt2>
      <a:accent1>
        <a:srgbClr val="002856"/>
      </a:accent1>
      <a:accent2>
        <a:srgbClr val="A7AFAF"/>
      </a:accent2>
      <a:accent3>
        <a:srgbClr val="E2E4E4"/>
      </a:accent3>
      <a:accent4>
        <a:srgbClr val="009AD7"/>
      </a:accent4>
      <a:accent5>
        <a:srgbClr val="FF540A"/>
      </a:accent5>
      <a:accent6>
        <a:srgbClr val="FEC10D"/>
      </a:accent6>
      <a:hlink>
        <a:srgbClr val="0052D7"/>
      </a:hlink>
      <a:folHlink>
        <a:srgbClr val="0045B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4F4F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rtlCol="0">
        <a:spAutoFit/>
      </a:bodyPr>
      <a:lstStyle>
        <a:defPPr>
          <a:defRPr dirty="0" err="1" smtClean="0"/>
        </a:defPPr>
      </a:lstStyle>
    </a:txDef>
  </a:objectDefaults>
  <a:extraClrSchemeLst/>
  <a:custClrLst>
    <a:custClr name="New Gartner Blue">
      <a:srgbClr val="002856"/>
    </a:custClr>
    <a:custClr name="Sky">
      <a:srgbClr val="009AD7"/>
    </a:custClr>
    <a:custClr name="Tangerine">
      <a:srgbClr val="FF540A"/>
    </a:custClr>
    <a:custClr name="Lemon">
      <a:srgbClr val="FEC10D"/>
    </a:custClr>
    <a:custClr name="Rose">
      <a:srgbClr val="E81159"/>
    </a:custClr>
    <a:custClr name="Steel">
      <a:srgbClr val="6F7878"/>
    </a:custClr>
    <a:custClr name="Black">
      <a:srgbClr val="000000"/>
    </a:custClr>
    <a:custClr name="White">
      <a:srgbClr val="FFFFFF"/>
    </a:custClr>
    <a:custClr name="White">
      <a:srgbClr val="FFFFFF"/>
    </a:custClr>
    <a:custClr name="Error Red">
      <a:srgbClr val="DE0A01"/>
    </a:custClr>
    <a:custClr name="New Gartner Blue Tint1">
      <a:srgbClr val="6E7D9D"/>
    </a:custClr>
    <a:custClr name="Sky Tint1">
      <a:srgbClr val="49C5F4"/>
    </a:custClr>
    <a:custClr name="Tangerine Tint1">
      <a:srgbClr val="F8AF79"/>
    </a:custClr>
    <a:custClr name="Lemon Tint1">
      <a:srgbClr val="FFE48E"/>
    </a:custClr>
    <a:custClr name="Rose Tint1">
      <a:srgbClr val="F4729D"/>
    </a:custClr>
    <a:custClr name="Steel Tint1">
      <a:srgbClr val="979D9D"/>
    </a:custClr>
    <a:custClr name="White">
      <a:srgbClr val="FFFFFF"/>
    </a:custClr>
    <a:custClr name="White">
      <a:srgbClr val="FFFFFF"/>
    </a:custClr>
    <a:custClr name="White">
      <a:srgbClr val="FFFFFF"/>
    </a:custClr>
    <a:custClr name="Warning Yellow">
      <a:srgbClr val="F5AB23"/>
    </a:custClr>
    <a:custClr name="New Gartner Blue Tint2">
      <a:srgbClr val="9AACC7"/>
    </a:custClr>
    <a:custClr name="Sky Tint2">
      <a:srgbClr val="91DCF8"/>
    </a:custClr>
    <a:custClr name="Tangerine Tint2">
      <a:srgbClr val="FBC9A6"/>
    </a:custClr>
    <a:custClr name="Lemon Tint2">
      <a:srgbClr val="FFEDB3"/>
    </a:custClr>
    <a:custClr name="Rose Tint2">
      <a:srgbClr val="F8A1BD"/>
    </a:custClr>
    <a:custClr name="Border Gray">
      <a:srgbClr val="D3D3D3"/>
    </a:custClr>
    <a:custClr name="White">
      <a:srgbClr val="FFFFFF"/>
    </a:custClr>
    <a:custClr name="White">
      <a:srgbClr val="FFFFFF"/>
    </a:custClr>
    <a:custClr name="White">
      <a:srgbClr val="FFFFFF"/>
    </a:custClr>
    <a:custClr name="Success Green">
      <a:srgbClr val="00A76D"/>
    </a:custClr>
    <a:custClr name="New Gartner Blue Tint3">
      <a:srgbClr val="C0D1E0"/>
    </a:custClr>
    <a:custClr name="Sky Tint3">
      <a:srgbClr val="DAF3FD"/>
    </a:custClr>
    <a:custClr name="White">
      <a:srgbClr val="FFFFFF"/>
    </a:custClr>
    <a:custClr name="White">
      <a:srgbClr val="FFFFFF"/>
    </a:custClr>
    <a:custClr name="Rose Tint3">
      <a:srgbClr val="F9C1D2"/>
    </a:custClr>
    <a:custClr name="Background Gray">
      <a:srgbClr val="F4F4F4"/>
    </a:custClr>
    <a:custClr name="White">
      <a:srgbClr val="FFFFFF"/>
    </a:custClr>
    <a:custClr name="White">
      <a:srgbClr val="FFFFFF"/>
    </a:custClr>
    <a:custClr name="White">
      <a:srgbClr val="FFFFFF"/>
    </a:custClr>
    <a:custClr name="White">
      <a:srgbClr val="FFFFFF"/>
    </a:custClr>
    <a:custClr name="New Gartner Blue Dark">
      <a:srgbClr val="355578"/>
    </a:custClr>
    <a:custClr name="Sky Dark">
      <a:srgbClr val="0074AD"/>
    </a:custClr>
    <a:custClr name="Tangerine Dark">
      <a:srgbClr val="932F18"/>
    </a:custClr>
    <a:custClr name="Lemon Dark">
      <a:srgbClr val="BF920B"/>
    </a:custClr>
    <a:custClr name="Rose Dark">
      <a:srgbClr val="AF0D43"/>
    </a:custClr>
    <a:custClr name="Steel Dark">
      <a:srgbClr val="535A54"/>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Presentation27" id="{FE683EB6-1857-174F-981C-940D0425F62C}" vid="{9FBA1F82-3E14-E54F-A1B9-F8E347DF7D3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9252</TotalTime>
  <Words>2835</Words>
  <Application>Microsoft Office PowerPoint</Application>
  <PresentationFormat>Custom</PresentationFormat>
  <Paragraphs>287</Paragraphs>
  <Slides>30</Slides>
  <Notes>14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 Unicode MS</vt:lpstr>
      <vt:lpstr>Arial</vt:lpstr>
      <vt:lpstr>Arial Black</vt:lpstr>
      <vt:lpstr>Calibri</vt:lpstr>
      <vt:lpstr>Cambria Math</vt:lpstr>
      <vt:lpstr>Gartner sans</vt:lpstr>
      <vt:lpstr>Times New Roman</vt:lpstr>
      <vt:lpstr>Wingdings</vt:lpstr>
      <vt:lpstr>White bkgrnd master</vt:lpstr>
      <vt:lpstr>1_White bkgrnd master</vt:lpstr>
      <vt:lpstr>TRANSFORMAÇÃO DIGITAL: REINVENTANDO A OPERAÇÃO E A ADMINISTRAÇÃO NA SAÚDE Eixo Temático – Eficiência Operacional</vt:lpstr>
      <vt:lpstr>Debate  Promover a discussão sobre como a tecnologia pode melhorar os processos, reduzir desperdícios, otimizar custos e aumentar lucros. Alguns aspectos:  -Ferramentas para melhorar a performance da gestão e também da assistência;  -Investimento necessário para aplicar essas tecnologias nas diferentes realidades brasileiras;  -Capacitação dos profissionais para usar as novas tecnologias sem fazer com que se sintam substituídos por elas.</vt:lpstr>
      <vt:lpstr>PowerPoint Presentation</vt:lpstr>
      <vt:lpstr>PowerPoint Presentation</vt:lpstr>
      <vt:lpstr>PowerPoint Presentation</vt:lpstr>
      <vt:lpstr>PowerPoint Presentation</vt:lpstr>
      <vt:lpstr>TRANSFORMAÇÃO DIGITAL: REINVENTANDO A OPERAÇÃO E A ADMINISTRAÇÃO NA SAÚDE</vt:lpstr>
      <vt:lpstr>PowerPoint Presentation</vt:lpstr>
      <vt:lpstr>PowerPoint Presentation</vt:lpstr>
      <vt:lpstr>PowerPoint Presentation</vt:lpstr>
      <vt:lpstr>Família Digital</vt:lpstr>
      <vt:lpstr>PowerPoint Presentation</vt:lpstr>
      <vt:lpstr>Tempos Exponenciais Mundo VUCA (volátil, incerto, complexo e ambíguo)</vt:lpstr>
      <vt:lpstr>PowerPoint Presentation</vt:lpstr>
      <vt:lpstr>PowerPoint Presentation</vt:lpstr>
      <vt:lpstr>Agenda de Healthcare</vt:lpstr>
      <vt:lpstr>Platform Digital Health Business </vt:lpstr>
      <vt:lpstr>The Digital Care Delivery Framework for Healthcare Provider CIOs (2018, oct)</vt:lpstr>
      <vt:lpstr>PowerPoint Presentation</vt:lpstr>
      <vt:lpstr>Value Creation From Mass Personalization</vt:lpstr>
      <vt:lpstr>Como transformar os cuidados de saúde?</vt:lpstr>
      <vt:lpstr>PowerPoint Presentation</vt:lpstr>
      <vt:lpstr>PowerPoint Presentation</vt:lpstr>
      <vt:lpstr>PowerPoint Presentation</vt:lpstr>
      <vt:lpstr>PowerPoint Presentation</vt:lpstr>
      <vt:lpstr>Simpósio Gartner 2018 – Orlando e São Paulo </vt:lpstr>
      <vt:lpstr>PowerPoint Presentation</vt:lpstr>
      <vt:lpstr>PowerPoint Presentation</vt:lpstr>
      <vt:lpstr>PowerPoint Presentation</vt:lpstr>
      <vt:lpstr>PowerPoint Presentation</vt:lpstr>
    </vt:vector>
  </TitlesOfParts>
  <Company>Gartner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Yamanaka,Silvio</dc:creator>
  <cp:lastModifiedBy>Gama,Jaime</cp:lastModifiedBy>
  <cp:revision>1306</cp:revision>
  <cp:lastPrinted>2018-11-05T19:52:43Z</cp:lastPrinted>
  <dcterms:created xsi:type="dcterms:W3CDTF">2018-03-08T17:43:51Z</dcterms:created>
  <dcterms:modified xsi:type="dcterms:W3CDTF">2018-11-07T11:40:14Z</dcterms:modified>
</cp:coreProperties>
</file>