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9.xml" ContentType="application/vnd.openxmlformats-officedocument.presentationml.tags+xml"/>
  <Override PartName="/ppt/notesSlides/notesSlide10.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ags/tag10.xml" ContentType="application/vnd.openxmlformats-officedocument.presentationml.tags+xml"/>
  <Override PartName="/ppt/notesSlides/notesSlide11.xml" ContentType="application/vnd.openxmlformats-officedocument.presentationml.notesSlide+xml"/>
  <Override PartName="/ppt/charts/chart5.xml" ContentType="application/vnd.openxmlformats-officedocument.drawingml.chart+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40"/>
  </p:notesMasterIdLst>
  <p:sldIdLst>
    <p:sldId id="260" r:id="rId3"/>
    <p:sldId id="261" r:id="rId4"/>
    <p:sldId id="307" r:id="rId5"/>
    <p:sldId id="314" r:id="rId6"/>
    <p:sldId id="256" r:id="rId7"/>
    <p:sldId id="301" r:id="rId8"/>
    <p:sldId id="326" r:id="rId9"/>
    <p:sldId id="325" r:id="rId10"/>
    <p:sldId id="355" r:id="rId11"/>
    <p:sldId id="356" r:id="rId12"/>
    <p:sldId id="331" r:id="rId13"/>
    <p:sldId id="357" r:id="rId14"/>
    <p:sldId id="388" r:id="rId15"/>
    <p:sldId id="390" r:id="rId16"/>
    <p:sldId id="395" r:id="rId17"/>
    <p:sldId id="378" r:id="rId18"/>
    <p:sldId id="376" r:id="rId19"/>
    <p:sldId id="373" r:id="rId20"/>
    <p:sldId id="377" r:id="rId21"/>
    <p:sldId id="379" r:id="rId22"/>
    <p:sldId id="258" r:id="rId23"/>
    <p:sldId id="380" r:id="rId24"/>
    <p:sldId id="369" r:id="rId25"/>
    <p:sldId id="368" r:id="rId26"/>
    <p:sldId id="387" r:id="rId27"/>
    <p:sldId id="349" r:id="rId28"/>
    <p:sldId id="375" r:id="rId29"/>
    <p:sldId id="370" r:id="rId30"/>
    <p:sldId id="381" r:id="rId31"/>
    <p:sldId id="384" r:id="rId32"/>
    <p:sldId id="333" r:id="rId33"/>
    <p:sldId id="385" r:id="rId34"/>
    <p:sldId id="386" r:id="rId35"/>
    <p:sldId id="392" r:id="rId36"/>
    <p:sldId id="391" r:id="rId37"/>
    <p:sldId id="394" r:id="rId38"/>
    <p:sldId id="396" r:id="rId3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3B85"/>
    <a:srgbClr val="397E90"/>
    <a:srgbClr val="336699"/>
    <a:srgbClr val="0066CC"/>
    <a:srgbClr val="636462"/>
    <a:srgbClr val="005B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0520" autoAdjust="0"/>
  </p:normalViewPr>
  <p:slideViewPr>
    <p:cSldViewPr snapToGrid="0" snapToObjects="1">
      <p:cViewPr varScale="1">
        <p:scale>
          <a:sx n="65" d="100"/>
          <a:sy n="65" d="100"/>
        </p:scale>
        <p:origin x="816" y="72"/>
      </p:cViewPr>
      <p:guideLst>
        <p:guide orient="horz" pos="2160"/>
        <p:guide pos="3840"/>
      </p:guideLst>
    </p:cSldViewPr>
  </p:slideViewPr>
  <p:notesTextViewPr>
    <p:cViewPr>
      <p:scale>
        <a:sx n="1" d="1"/>
        <a:sy n="1" d="1"/>
      </p:scale>
      <p:origin x="0" y="0"/>
    </p:cViewPr>
  </p:notesTextViewPr>
  <p:sorterViewPr>
    <p:cViewPr>
      <p:scale>
        <a:sx n="100" d="100"/>
        <a:sy n="100" d="100"/>
      </p:scale>
      <p:origin x="0" y="27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doughnutChart>
        <c:varyColors val="1"/>
        <c:ser>
          <c:idx val="0"/>
          <c:order val="0"/>
          <c:tx>
            <c:strRef>
              <c:f>Sheet1!$B$1</c:f>
              <c:strCache>
                <c:ptCount val="1"/>
                <c:pt idx="0">
                  <c:v>Sales</c:v>
                </c:pt>
              </c:strCache>
            </c:strRef>
          </c:tx>
          <c:dLbls>
            <c:spPr>
              <a:noFill/>
              <a:ln>
                <a:noFill/>
              </a:ln>
              <a:effectLst/>
            </c:spPr>
            <c:txPr>
              <a:bodyPr/>
              <a:lstStyle/>
              <a:p>
                <a:pPr>
                  <a:defRPr b="1">
                    <a:solidFill>
                      <a:schemeClr val="bg1"/>
                    </a:solidFill>
                  </a:defRPr>
                </a:pPr>
                <a:endParaRPr lang="pt-BR"/>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Qualidade</c:v>
                </c:pt>
                <c:pt idx="1">
                  <c:v>Custo</c:v>
                </c:pt>
                <c:pt idx="2">
                  <c:v>Serviço</c:v>
                </c:pt>
              </c:strCache>
            </c:strRef>
          </c:cat>
          <c:val>
            <c:numRef>
              <c:f>Sheet1!$B$2:$B$4</c:f>
              <c:numCache>
                <c:formatCode>0%</c:formatCode>
                <c:ptCount val="3"/>
                <c:pt idx="0">
                  <c:v>0.62</c:v>
                </c:pt>
                <c:pt idx="1">
                  <c:v>0.26</c:v>
                </c:pt>
                <c:pt idx="2">
                  <c:v>0.12</c:v>
                </c:pt>
              </c:numCache>
            </c:numRef>
          </c:val>
          <c:extLst>
            <c:ext xmlns:c16="http://schemas.microsoft.com/office/drawing/2014/chart" uri="{C3380CC4-5D6E-409C-BE32-E72D297353CC}">
              <c16:uniqueId val="{00000000-381B-4385-8385-852F21E37418}"/>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72135259548108999"/>
          <c:y val="0.40575529895002299"/>
          <c:w val="0.15795606581494401"/>
          <c:h val="0.17571553581555599"/>
        </c:manualLayout>
      </c:layout>
      <c:overlay val="0"/>
      <c:txPr>
        <a:bodyPr/>
        <a:lstStyle/>
        <a:p>
          <a:pPr>
            <a:defRPr sz="1200"/>
          </a:pPr>
          <a:endParaRPr lang="pt-BR"/>
        </a:p>
      </c:txPr>
    </c:legend>
    <c:plotVisOnly val="1"/>
    <c:dispBlanksAs val="gap"/>
    <c:showDLblsOverMax val="0"/>
  </c:chart>
  <c:txPr>
    <a:bodyPr/>
    <a:lstStyle/>
    <a:p>
      <a:pPr>
        <a:defRPr sz="1800"/>
      </a:pPr>
      <a:endParaRPr lang="pt-B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doughnutChart>
        <c:varyColors val="1"/>
        <c:ser>
          <c:idx val="0"/>
          <c:order val="0"/>
          <c:tx>
            <c:strRef>
              <c:f>Sheet1!$B$1</c:f>
              <c:strCache>
                <c:ptCount val="1"/>
                <c:pt idx="0">
                  <c:v>Sales</c:v>
                </c:pt>
              </c:strCache>
            </c:strRef>
          </c:tx>
          <c:dLbls>
            <c:spPr>
              <a:noFill/>
              <a:ln>
                <a:noFill/>
              </a:ln>
              <a:effectLst/>
            </c:spPr>
            <c:txPr>
              <a:bodyPr/>
              <a:lstStyle/>
              <a:p>
                <a:pPr>
                  <a:defRPr b="1">
                    <a:solidFill>
                      <a:schemeClr val="bg1"/>
                    </a:solidFill>
                  </a:defRPr>
                </a:pPr>
                <a:endParaRPr lang="pt-BR"/>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Qualidade</c:v>
                </c:pt>
                <c:pt idx="1">
                  <c:v>Custo</c:v>
                </c:pt>
                <c:pt idx="2">
                  <c:v>Experiência do Paciente</c:v>
                </c:pt>
              </c:strCache>
            </c:strRef>
          </c:cat>
          <c:val>
            <c:numRef>
              <c:f>Sheet1!$B$2:$B$4</c:f>
              <c:numCache>
                <c:formatCode>0%</c:formatCode>
                <c:ptCount val="3"/>
                <c:pt idx="0">
                  <c:v>0.88</c:v>
                </c:pt>
                <c:pt idx="1">
                  <c:v>0.05</c:v>
                </c:pt>
                <c:pt idx="2">
                  <c:v>7.0000000000000007E-2</c:v>
                </c:pt>
              </c:numCache>
            </c:numRef>
          </c:val>
          <c:extLst>
            <c:ext xmlns:c16="http://schemas.microsoft.com/office/drawing/2014/chart" uri="{C3380CC4-5D6E-409C-BE32-E72D297353CC}">
              <c16:uniqueId val="{00000000-3695-4610-A5A8-A3A8A6FACE7D}"/>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5407101194304595"/>
          <c:y val="0.41214212365716701"/>
          <c:w val="0.27290042152433602"/>
          <c:h val="0.17571553581555599"/>
        </c:manualLayout>
      </c:layout>
      <c:overlay val="0"/>
      <c:txPr>
        <a:bodyPr/>
        <a:lstStyle/>
        <a:p>
          <a:pPr>
            <a:defRPr sz="1200"/>
          </a:pPr>
          <a:endParaRPr lang="pt-BR"/>
        </a:p>
      </c:txPr>
    </c:legend>
    <c:plotVisOnly val="1"/>
    <c:dispBlanksAs val="gap"/>
    <c:showDLblsOverMax val="0"/>
  </c:chart>
  <c:txPr>
    <a:bodyPr/>
    <a:lstStyle/>
    <a:p>
      <a:pPr>
        <a:defRPr sz="1800"/>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Lbls>
            <c:spPr>
              <a:noFill/>
              <a:ln>
                <a:noFill/>
              </a:ln>
              <a:effectLst/>
            </c:spPr>
            <c:txPr>
              <a:bodyPr/>
              <a:lstStyle/>
              <a:p>
                <a:pPr>
                  <a:defRPr b="1">
                    <a:solidFill>
                      <a:schemeClr val="bg1"/>
                    </a:solidFill>
                  </a:defRPr>
                </a:pPr>
                <a:endParaRPr lang="pt-BR"/>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Qualidade</c:v>
                </c:pt>
                <c:pt idx="1">
                  <c:v>Custo</c:v>
                </c:pt>
                <c:pt idx="2">
                  <c:v>Experiência do Paciente</c:v>
                </c:pt>
              </c:strCache>
            </c:strRef>
          </c:cat>
          <c:val>
            <c:numRef>
              <c:f>Sheet1!$B$2:$B$4</c:f>
              <c:numCache>
                <c:formatCode>0%</c:formatCode>
                <c:ptCount val="3"/>
                <c:pt idx="0">
                  <c:v>0.81599999999999995</c:v>
                </c:pt>
                <c:pt idx="1">
                  <c:v>0</c:v>
                </c:pt>
                <c:pt idx="2">
                  <c:v>0.18</c:v>
                </c:pt>
              </c:numCache>
            </c:numRef>
          </c:val>
          <c:extLst>
            <c:ext xmlns:c16="http://schemas.microsoft.com/office/drawing/2014/chart" uri="{C3380CC4-5D6E-409C-BE32-E72D297353CC}">
              <c16:uniqueId val="{00000000-6231-4E6B-9725-CDE69BBAE32F}"/>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5407101194304595"/>
          <c:y val="0.41214212365716701"/>
          <c:w val="0.27290042152433602"/>
          <c:h val="0.17571553581555599"/>
        </c:manualLayout>
      </c:layout>
      <c:overlay val="0"/>
      <c:txPr>
        <a:bodyPr/>
        <a:lstStyle/>
        <a:p>
          <a:pPr>
            <a:defRPr sz="1200"/>
          </a:pPr>
          <a:endParaRPr lang="pt-BR"/>
        </a:p>
      </c:txPr>
    </c:legend>
    <c:plotVisOnly val="1"/>
    <c:dispBlanksAs val="gap"/>
    <c:showDLblsOverMax val="0"/>
  </c:chart>
  <c:txPr>
    <a:bodyPr/>
    <a:lstStyle/>
    <a:p>
      <a:pPr>
        <a:defRPr sz="1800"/>
      </a:pPr>
      <a:endParaRPr lang="pt-B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doughnutChart>
        <c:varyColors val="1"/>
        <c:ser>
          <c:idx val="0"/>
          <c:order val="0"/>
          <c:tx>
            <c:strRef>
              <c:f>Sheet1!$B$1</c:f>
              <c:strCache>
                <c:ptCount val="1"/>
                <c:pt idx="0">
                  <c:v>Sales</c:v>
                </c:pt>
              </c:strCache>
            </c:strRef>
          </c:tx>
          <c:dLbls>
            <c:spPr>
              <a:noFill/>
              <a:ln>
                <a:noFill/>
              </a:ln>
              <a:effectLst/>
            </c:spPr>
            <c:txPr>
              <a:bodyPr/>
              <a:lstStyle/>
              <a:p>
                <a:pPr>
                  <a:defRPr b="1">
                    <a:solidFill>
                      <a:schemeClr val="bg1"/>
                    </a:solidFill>
                  </a:defRPr>
                </a:pPr>
                <a:endParaRPr lang="pt-BR"/>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Qualidade</c:v>
                </c:pt>
                <c:pt idx="1">
                  <c:v>Custo</c:v>
                </c:pt>
                <c:pt idx="2">
                  <c:v>Serviço</c:v>
                </c:pt>
              </c:strCache>
            </c:strRef>
          </c:cat>
          <c:val>
            <c:numRef>
              <c:f>Sheet1!$B$2:$B$4</c:f>
              <c:numCache>
                <c:formatCode>0%</c:formatCode>
                <c:ptCount val="3"/>
                <c:pt idx="0">
                  <c:v>0.5</c:v>
                </c:pt>
                <c:pt idx="1">
                  <c:v>0.1</c:v>
                </c:pt>
                <c:pt idx="2">
                  <c:v>0.4</c:v>
                </c:pt>
              </c:numCache>
            </c:numRef>
          </c:val>
          <c:extLst>
            <c:ext xmlns:c16="http://schemas.microsoft.com/office/drawing/2014/chart" uri="{C3380CC4-5D6E-409C-BE32-E72D297353CC}">
              <c16:uniqueId val="{00000000-AB10-46DA-85F2-06575CD60408}"/>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72135259548108999"/>
          <c:y val="0.40575529895002299"/>
          <c:w val="0.15795606581494401"/>
          <c:h val="0.17571553581555599"/>
        </c:manualLayout>
      </c:layout>
      <c:overlay val="0"/>
      <c:txPr>
        <a:bodyPr/>
        <a:lstStyle/>
        <a:p>
          <a:pPr>
            <a:defRPr sz="1200"/>
          </a:pPr>
          <a:endParaRPr lang="pt-BR"/>
        </a:p>
      </c:txPr>
    </c:legend>
    <c:plotVisOnly val="1"/>
    <c:dispBlanksAs val="gap"/>
    <c:showDLblsOverMax val="0"/>
  </c:chart>
  <c:txPr>
    <a:bodyPr/>
    <a:lstStyle/>
    <a:p>
      <a:pPr>
        <a:defRPr sz="1800"/>
      </a:pPr>
      <a:endParaRPr lang="pt-B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Concordam</c:v>
                </c:pt>
              </c:strCache>
            </c:strRef>
          </c:tx>
          <c:invertIfNegative val="0"/>
          <c:dLbls>
            <c:spPr>
              <a:noFill/>
              <a:ln>
                <a:noFill/>
              </a:ln>
              <a:effectLst/>
            </c:spPr>
            <c:txPr>
              <a:bodyPr/>
              <a:lstStyle/>
              <a:p>
                <a:pPr>
                  <a:defRPr sz="1200"/>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Pacientes</c:v>
                </c:pt>
                <c:pt idx="1">
                  <c:v>Médicos</c:v>
                </c:pt>
                <c:pt idx="2">
                  <c:v>Empregadores</c:v>
                </c:pt>
              </c:strCache>
            </c:strRef>
          </c:cat>
          <c:val>
            <c:numRef>
              <c:f>Sheet1!$B$2:$B$4</c:f>
              <c:numCache>
                <c:formatCode>0%</c:formatCode>
                <c:ptCount val="3"/>
                <c:pt idx="0">
                  <c:v>0.6</c:v>
                </c:pt>
                <c:pt idx="1">
                  <c:v>0.59</c:v>
                </c:pt>
                <c:pt idx="2">
                  <c:v>0.71</c:v>
                </c:pt>
              </c:numCache>
            </c:numRef>
          </c:val>
          <c:extLst>
            <c:ext xmlns:c16="http://schemas.microsoft.com/office/drawing/2014/chart" uri="{C3380CC4-5D6E-409C-BE32-E72D297353CC}">
              <c16:uniqueId val="{00000000-E2A3-42A3-B2A8-99268F261251}"/>
            </c:ext>
          </c:extLst>
        </c:ser>
        <c:ser>
          <c:idx val="1"/>
          <c:order val="1"/>
          <c:tx>
            <c:strRef>
              <c:f>Sheet1!$C$1</c:f>
              <c:strCache>
                <c:ptCount val="1"/>
                <c:pt idx="0">
                  <c:v>Não concordam nem discordam</c:v>
                </c:pt>
              </c:strCache>
            </c:strRef>
          </c:tx>
          <c:invertIfNegative val="0"/>
          <c:dLbls>
            <c:spPr>
              <a:noFill/>
              <a:ln>
                <a:noFill/>
              </a:ln>
              <a:effectLst/>
            </c:spPr>
            <c:txPr>
              <a:bodyPr/>
              <a:lstStyle/>
              <a:p>
                <a:pPr>
                  <a:defRPr sz="1200"/>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Pacientes</c:v>
                </c:pt>
                <c:pt idx="1">
                  <c:v>Médicos</c:v>
                </c:pt>
                <c:pt idx="2">
                  <c:v>Empregadores</c:v>
                </c:pt>
              </c:strCache>
            </c:strRef>
          </c:cat>
          <c:val>
            <c:numRef>
              <c:f>Sheet1!$C$2:$C$4</c:f>
              <c:numCache>
                <c:formatCode>0%</c:formatCode>
                <c:ptCount val="3"/>
                <c:pt idx="0">
                  <c:v>0.31</c:v>
                </c:pt>
                <c:pt idx="1">
                  <c:v>0.23</c:v>
                </c:pt>
                <c:pt idx="2">
                  <c:v>0.2</c:v>
                </c:pt>
              </c:numCache>
            </c:numRef>
          </c:val>
          <c:extLst>
            <c:ext xmlns:c16="http://schemas.microsoft.com/office/drawing/2014/chart" uri="{C3380CC4-5D6E-409C-BE32-E72D297353CC}">
              <c16:uniqueId val="{00000001-E2A3-42A3-B2A8-99268F261251}"/>
            </c:ext>
          </c:extLst>
        </c:ser>
        <c:ser>
          <c:idx val="2"/>
          <c:order val="2"/>
          <c:tx>
            <c:strRef>
              <c:f>Sheet1!$D$1</c:f>
              <c:strCache>
                <c:ptCount val="1"/>
                <c:pt idx="0">
                  <c:v>Discordam</c:v>
                </c:pt>
              </c:strCache>
            </c:strRef>
          </c:tx>
          <c:invertIfNegative val="0"/>
          <c:dLbls>
            <c:spPr>
              <a:noFill/>
              <a:ln>
                <a:noFill/>
              </a:ln>
              <a:effectLst/>
            </c:spPr>
            <c:txPr>
              <a:bodyPr/>
              <a:lstStyle/>
              <a:p>
                <a:pPr>
                  <a:defRPr sz="1200"/>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Pacientes</c:v>
                </c:pt>
                <c:pt idx="1">
                  <c:v>Médicos</c:v>
                </c:pt>
                <c:pt idx="2">
                  <c:v>Empregadores</c:v>
                </c:pt>
              </c:strCache>
            </c:strRef>
          </c:cat>
          <c:val>
            <c:numRef>
              <c:f>Sheet1!$D$2:$D$4</c:f>
              <c:numCache>
                <c:formatCode>0%</c:formatCode>
                <c:ptCount val="3"/>
                <c:pt idx="0">
                  <c:v>0.09</c:v>
                </c:pt>
                <c:pt idx="1">
                  <c:v>0.18</c:v>
                </c:pt>
                <c:pt idx="2">
                  <c:v>0.08</c:v>
                </c:pt>
              </c:numCache>
            </c:numRef>
          </c:val>
          <c:extLst>
            <c:ext xmlns:c16="http://schemas.microsoft.com/office/drawing/2014/chart" uri="{C3380CC4-5D6E-409C-BE32-E72D297353CC}">
              <c16:uniqueId val="{00000002-E2A3-42A3-B2A8-99268F261251}"/>
            </c:ext>
          </c:extLst>
        </c:ser>
        <c:dLbls>
          <c:showLegendKey val="0"/>
          <c:showVal val="0"/>
          <c:showCatName val="0"/>
          <c:showSerName val="0"/>
          <c:showPercent val="0"/>
          <c:showBubbleSize val="0"/>
        </c:dLbls>
        <c:gapWidth val="150"/>
        <c:axId val="2117635160"/>
        <c:axId val="-2145539752"/>
      </c:barChart>
      <c:catAx>
        <c:axId val="2117635160"/>
        <c:scaling>
          <c:orientation val="minMax"/>
        </c:scaling>
        <c:delete val="0"/>
        <c:axPos val="b"/>
        <c:numFmt formatCode="General" sourceLinked="0"/>
        <c:majorTickMark val="out"/>
        <c:minorTickMark val="none"/>
        <c:tickLblPos val="nextTo"/>
        <c:txPr>
          <a:bodyPr/>
          <a:lstStyle/>
          <a:p>
            <a:pPr>
              <a:defRPr sz="1600"/>
            </a:pPr>
            <a:endParaRPr lang="pt-BR"/>
          </a:p>
        </c:txPr>
        <c:crossAx val="-2145539752"/>
        <c:crosses val="autoZero"/>
        <c:auto val="1"/>
        <c:lblAlgn val="ctr"/>
        <c:lblOffset val="100"/>
        <c:noMultiLvlLbl val="0"/>
      </c:catAx>
      <c:valAx>
        <c:axId val="-2145539752"/>
        <c:scaling>
          <c:orientation val="minMax"/>
          <c:max val="1"/>
        </c:scaling>
        <c:delete val="0"/>
        <c:axPos val="l"/>
        <c:numFmt formatCode="0%" sourceLinked="1"/>
        <c:majorTickMark val="out"/>
        <c:minorTickMark val="none"/>
        <c:tickLblPos val="nextTo"/>
        <c:txPr>
          <a:bodyPr/>
          <a:lstStyle/>
          <a:p>
            <a:pPr>
              <a:defRPr sz="1400"/>
            </a:pPr>
            <a:endParaRPr lang="pt-BR"/>
          </a:p>
        </c:txPr>
        <c:crossAx val="2117635160"/>
        <c:crosses val="autoZero"/>
        <c:crossBetween val="between"/>
      </c:valAx>
    </c:plotArea>
    <c:legend>
      <c:legendPos val="r"/>
      <c:layout>
        <c:manualLayout>
          <c:xMode val="edge"/>
          <c:yMode val="edge"/>
          <c:x val="0.59070923082320403"/>
          <c:y val="0.263991494587137"/>
          <c:w val="0.39089074803149598"/>
          <c:h val="0.16967309487739299"/>
        </c:manualLayout>
      </c:layout>
      <c:overlay val="0"/>
      <c:spPr>
        <a:effectLst/>
      </c:spPr>
      <c:txPr>
        <a:bodyPr anchor="t"/>
        <a:lstStyle/>
        <a:p>
          <a:pPr>
            <a:defRPr sz="1400" u="none" kern="0"/>
          </a:pPr>
          <a:endParaRPr lang="pt-BR"/>
        </a:p>
      </c:txPr>
    </c:legend>
    <c:plotVisOnly val="1"/>
    <c:dispBlanksAs val="gap"/>
    <c:showDLblsOverMax val="0"/>
  </c:chart>
  <c:txPr>
    <a:bodyPr/>
    <a:lstStyle/>
    <a:p>
      <a:pPr>
        <a:defRPr sz="1800"/>
      </a:pPr>
      <a:endParaRPr lang="pt-B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7BCB42-C7DB-482A-A1D6-36394DAF7845}" type="doc">
      <dgm:prSet loTypeId="urn:microsoft.com/office/officeart/2005/8/layout/cycle8" loCatId="cycle" qsTypeId="urn:microsoft.com/office/officeart/2005/8/quickstyle/3d1" qsCatId="3D" csTypeId="urn:microsoft.com/office/officeart/2005/8/colors/colorful1" csCatId="colorful" phldr="1"/>
      <dgm:spPr/>
    </dgm:pt>
    <dgm:pt modelId="{57FE01C6-685B-43CD-A92B-A1DE605C0C56}">
      <dgm:prSet phldrT="[Texto]" custT="1"/>
      <dgm:spPr/>
      <dgm:t>
        <a:bodyPr/>
        <a:lstStyle/>
        <a:p>
          <a:r>
            <a:rPr lang="pt-BR" sz="1800" b="1" dirty="0">
              <a:solidFill>
                <a:schemeClr val="tx1">
                  <a:lumMod val="65000"/>
                  <a:lumOff val="35000"/>
                </a:schemeClr>
              </a:solidFill>
            </a:rPr>
            <a:t>Sociais e Culturais</a:t>
          </a:r>
        </a:p>
      </dgm:t>
    </dgm:pt>
    <dgm:pt modelId="{4FB9E3AB-8DB3-423C-93ED-F9BF76028B95}" type="parTrans" cxnId="{23F09C90-872E-4F08-BDD8-D7B76EC4095A}">
      <dgm:prSet/>
      <dgm:spPr/>
      <dgm:t>
        <a:bodyPr/>
        <a:lstStyle/>
        <a:p>
          <a:endParaRPr lang="pt-BR" sz="4400" b="1">
            <a:solidFill>
              <a:schemeClr val="tx1">
                <a:lumMod val="65000"/>
                <a:lumOff val="35000"/>
              </a:schemeClr>
            </a:solidFill>
          </a:endParaRPr>
        </a:p>
      </dgm:t>
    </dgm:pt>
    <dgm:pt modelId="{5A81E87F-8B4A-4709-B2F1-A96D8E78C074}" type="sibTrans" cxnId="{23F09C90-872E-4F08-BDD8-D7B76EC4095A}">
      <dgm:prSet/>
      <dgm:spPr/>
      <dgm:t>
        <a:bodyPr/>
        <a:lstStyle/>
        <a:p>
          <a:endParaRPr lang="pt-BR" sz="4400" b="1">
            <a:solidFill>
              <a:schemeClr val="tx1">
                <a:lumMod val="65000"/>
                <a:lumOff val="35000"/>
              </a:schemeClr>
            </a:solidFill>
          </a:endParaRPr>
        </a:p>
      </dgm:t>
    </dgm:pt>
    <dgm:pt modelId="{0E921FC4-7E05-4EA5-9A06-AA681FBA6D70}">
      <dgm:prSet phldrT="[Texto]" custT="1"/>
      <dgm:spPr/>
      <dgm:t>
        <a:bodyPr/>
        <a:lstStyle/>
        <a:p>
          <a:r>
            <a:rPr lang="pt-BR" sz="1800" b="1" dirty="0">
              <a:solidFill>
                <a:schemeClr val="tx1">
                  <a:lumMod val="65000"/>
                  <a:lumOff val="35000"/>
                </a:schemeClr>
              </a:solidFill>
            </a:rPr>
            <a:t>Qualidade de vida</a:t>
          </a:r>
        </a:p>
      </dgm:t>
    </dgm:pt>
    <dgm:pt modelId="{5D28CA9D-7CAD-419A-8B89-CB2574AF1306}" type="parTrans" cxnId="{D71F8A4D-F31E-46DF-AC44-8AA4C6694D36}">
      <dgm:prSet/>
      <dgm:spPr/>
      <dgm:t>
        <a:bodyPr/>
        <a:lstStyle/>
        <a:p>
          <a:endParaRPr lang="pt-BR" sz="4400" b="1">
            <a:solidFill>
              <a:schemeClr val="tx1">
                <a:lumMod val="65000"/>
                <a:lumOff val="35000"/>
              </a:schemeClr>
            </a:solidFill>
          </a:endParaRPr>
        </a:p>
      </dgm:t>
    </dgm:pt>
    <dgm:pt modelId="{6D1ACEF4-A0F8-4C02-8BD6-005904FF0F5A}" type="sibTrans" cxnId="{D71F8A4D-F31E-46DF-AC44-8AA4C6694D36}">
      <dgm:prSet/>
      <dgm:spPr/>
      <dgm:t>
        <a:bodyPr/>
        <a:lstStyle/>
        <a:p>
          <a:endParaRPr lang="pt-BR" sz="4400" b="1">
            <a:solidFill>
              <a:schemeClr val="tx1">
                <a:lumMod val="65000"/>
                <a:lumOff val="35000"/>
              </a:schemeClr>
            </a:solidFill>
          </a:endParaRPr>
        </a:p>
      </dgm:t>
    </dgm:pt>
    <dgm:pt modelId="{0F489B3D-F293-4862-909A-D22B724CC28A}">
      <dgm:prSet phldrT="[Texto]" custT="1"/>
      <dgm:spPr/>
      <dgm:t>
        <a:bodyPr/>
        <a:lstStyle/>
        <a:p>
          <a:r>
            <a:rPr lang="pt-BR" sz="1800" b="1" dirty="0">
              <a:solidFill>
                <a:schemeClr val="tx1">
                  <a:lumMod val="65000"/>
                  <a:lumOff val="35000"/>
                </a:schemeClr>
              </a:solidFill>
            </a:rPr>
            <a:t>Religiosos/Espirituais</a:t>
          </a:r>
        </a:p>
      </dgm:t>
    </dgm:pt>
    <dgm:pt modelId="{0C3DF601-C0A4-4CC8-8ADA-43EE87D549DA}" type="parTrans" cxnId="{852500DB-9FDC-4BF0-9CD5-0BC1CD075325}">
      <dgm:prSet/>
      <dgm:spPr/>
      <dgm:t>
        <a:bodyPr/>
        <a:lstStyle/>
        <a:p>
          <a:endParaRPr lang="pt-BR" sz="4400" b="1">
            <a:solidFill>
              <a:schemeClr val="tx1">
                <a:lumMod val="65000"/>
                <a:lumOff val="35000"/>
              </a:schemeClr>
            </a:solidFill>
          </a:endParaRPr>
        </a:p>
      </dgm:t>
    </dgm:pt>
    <dgm:pt modelId="{3CE50156-8068-4917-B67D-0A7B966F0591}" type="sibTrans" cxnId="{852500DB-9FDC-4BF0-9CD5-0BC1CD075325}">
      <dgm:prSet/>
      <dgm:spPr/>
      <dgm:t>
        <a:bodyPr/>
        <a:lstStyle/>
        <a:p>
          <a:endParaRPr lang="pt-BR" sz="4400" b="1">
            <a:solidFill>
              <a:schemeClr val="tx1">
                <a:lumMod val="65000"/>
                <a:lumOff val="35000"/>
              </a:schemeClr>
            </a:solidFill>
          </a:endParaRPr>
        </a:p>
      </dgm:t>
    </dgm:pt>
    <dgm:pt modelId="{6109D62B-C4D0-4E2D-995C-B79C289C90D4}">
      <dgm:prSet phldrT="[Texto]" custT="1"/>
      <dgm:spPr/>
      <dgm:t>
        <a:bodyPr/>
        <a:lstStyle/>
        <a:p>
          <a:r>
            <a:rPr lang="pt-BR" sz="1800" b="1" dirty="0">
              <a:solidFill>
                <a:schemeClr val="tx1">
                  <a:lumMod val="65000"/>
                  <a:lumOff val="35000"/>
                </a:schemeClr>
              </a:solidFill>
            </a:rPr>
            <a:t>Prioridades pessoais</a:t>
          </a:r>
        </a:p>
      </dgm:t>
    </dgm:pt>
    <dgm:pt modelId="{D3C24BF6-FFF6-4AFA-A0E7-7C28D8C8C31E}" type="parTrans" cxnId="{EFB7431A-3E28-4E72-8401-7A21C6E741B4}">
      <dgm:prSet/>
      <dgm:spPr/>
      <dgm:t>
        <a:bodyPr/>
        <a:lstStyle/>
        <a:p>
          <a:endParaRPr lang="pt-BR" sz="4400" b="1">
            <a:solidFill>
              <a:schemeClr val="tx1">
                <a:lumMod val="65000"/>
                <a:lumOff val="35000"/>
              </a:schemeClr>
            </a:solidFill>
          </a:endParaRPr>
        </a:p>
      </dgm:t>
    </dgm:pt>
    <dgm:pt modelId="{6F16AF17-9E12-4D26-9351-341161350D53}" type="sibTrans" cxnId="{EFB7431A-3E28-4E72-8401-7A21C6E741B4}">
      <dgm:prSet/>
      <dgm:spPr/>
      <dgm:t>
        <a:bodyPr/>
        <a:lstStyle/>
        <a:p>
          <a:endParaRPr lang="pt-BR" sz="4400" b="1">
            <a:solidFill>
              <a:schemeClr val="tx1">
                <a:lumMod val="65000"/>
                <a:lumOff val="35000"/>
              </a:schemeClr>
            </a:solidFill>
          </a:endParaRPr>
        </a:p>
      </dgm:t>
    </dgm:pt>
    <dgm:pt modelId="{48A9D221-B282-45EE-9C31-6E1A6C02D64E}">
      <dgm:prSet phldrT="[Texto]" custT="1"/>
      <dgm:spPr/>
      <dgm:t>
        <a:bodyPr/>
        <a:lstStyle/>
        <a:p>
          <a:r>
            <a:rPr lang="pt-BR" sz="1800" b="1" dirty="0">
              <a:solidFill>
                <a:schemeClr val="tx1">
                  <a:lumMod val="65000"/>
                  <a:lumOff val="35000"/>
                </a:schemeClr>
              </a:solidFill>
            </a:rPr>
            <a:t>Crenças sobre saúde</a:t>
          </a:r>
        </a:p>
      </dgm:t>
    </dgm:pt>
    <dgm:pt modelId="{8886C2FF-52FC-4399-90E7-E0FAB2015C4A}" type="parTrans" cxnId="{1F2280ED-AD2D-4CB6-9F47-19F02CC4D9FE}">
      <dgm:prSet/>
      <dgm:spPr/>
      <dgm:t>
        <a:bodyPr/>
        <a:lstStyle/>
        <a:p>
          <a:endParaRPr lang="pt-BR" sz="4400" b="1">
            <a:solidFill>
              <a:schemeClr val="tx1">
                <a:lumMod val="65000"/>
                <a:lumOff val="35000"/>
              </a:schemeClr>
            </a:solidFill>
          </a:endParaRPr>
        </a:p>
      </dgm:t>
    </dgm:pt>
    <dgm:pt modelId="{3974CDE9-F836-4A61-AA90-34E0DD733CDA}" type="sibTrans" cxnId="{1F2280ED-AD2D-4CB6-9F47-19F02CC4D9FE}">
      <dgm:prSet/>
      <dgm:spPr/>
      <dgm:t>
        <a:bodyPr/>
        <a:lstStyle/>
        <a:p>
          <a:endParaRPr lang="pt-BR" sz="4400" b="1">
            <a:solidFill>
              <a:schemeClr val="tx1">
                <a:lumMod val="65000"/>
                <a:lumOff val="35000"/>
              </a:schemeClr>
            </a:solidFill>
          </a:endParaRPr>
        </a:p>
      </dgm:t>
    </dgm:pt>
    <dgm:pt modelId="{F371A67A-9365-46A2-95AB-FD04F203D87A}" type="pres">
      <dgm:prSet presAssocID="{ED7BCB42-C7DB-482A-A1D6-36394DAF7845}" presName="compositeShape" presStyleCnt="0">
        <dgm:presLayoutVars>
          <dgm:chMax val="7"/>
          <dgm:dir/>
          <dgm:resizeHandles val="exact"/>
        </dgm:presLayoutVars>
      </dgm:prSet>
      <dgm:spPr/>
    </dgm:pt>
    <dgm:pt modelId="{30871BF3-13D4-4319-90D6-45E13F0B7496}" type="pres">
      <dgm:prSet presAssocID="{ED7BCB42-C7DB-482A-A1D6-36394DAF7845}" presName="wedge1" presStyleLbl="node1" presStyleIdx="0" presStyleCnt="5"/>
      <dgm:spPr/>
    </dgm:pt>
    <dgm:pt modelId="{6C2ADE32-ABCF-4BBC-96B5-C49202CB7752}" type="pres">
      <dgm:prSet presAssocID="{ED7BCB42-C7DB-482A-A1D6-36394DAF7845}" presName="dummy1a" presStyleCnt="0"/>
      <dgm:spPr/>
    </dgm:pt>
    <dgm:pt modelId="{0F8E286B-403B-46C6-880F-94BE9B120D15}" type="pres">
      <dgm:prSet presAssocID="{ED7BCB42-C7DB-482A-A1D6-36394DAF7845}" presName="dummy1b" presStyleCnt="0"/>
      <dgm:spPr/>
    </dgm:pt>
    <dgm:pt modelId="{F0523C74-8C86-43CB-AFBA-5FB913CD65B6}" type="pres">
      <dgm:prSet presAssocID="{ED7BCB42-C7DB-482A-A1D6-36394DAF7845}" presName="wedge1Tx" presStyleLbl="node1" presStyleIdx="0" presStyleCnt="5">
        <dgm:presLayoutVars>
          <dgm:chMax val="0"/>
          <dgm:chPref val="0"/>
          <dgm:bulletEnabled val="1"/>
        </dgm:presLayoutVars>
      </dgm:prSet>
      <dgm:spPr/>
    </dgm:pt>
    <dgm:pt modelId="{00319BB4-ACD0-421C-8713-00CB6DCE87C1}" type="pres">
      <dgm:prSet presAssocID="{ED7BCB42-C7DB-482A-A1D6-36394DAF7845}" presName="wedge2" presStyleLbl="node1" presStyleIdx="1" presStyleCnt="5"/>
      <dgm:spPr/>
    </dgm:pt>
    <dgm:pt modelId="{5ADB3214-2596-43B0-A7F5-F55AD33C8067}" type="pres">
      <dgm:prSet presAssocID="{ED7BCB42-C7DB-482A-A1D6-36394DAF7845}" presName="dummy2a" presStyleCnt="0"/>
      <dgm:spPr/>
    </dgm:pt>
    <dgm:pt modelId="{F4C67292-A916-4C05-9E38-40B1730ED480}" type="pres">
      <dgm:prSet presAssocID="{ED7BCB42-C7DB-482A-A1D6-36394DAF7845}" presName="dummy2b" presStyleCnt="0"/>
      <dgm:spPr/>
    </dgm:pt>
    <dgm:pt modelId="{7079D0C2-AB22-495A-8CFD-85A4E213D971}" type="pres">
      <dgm:prSet presAssocID="{ED7BCB42-C7DB-482A-A1D6-36394DAF7845}" presName="wedge2Tx" presStyleLbl="node1" presStyleIdx="1" presStyleCnt="5">
        <dgm:presLayoutVars>
          <dgm:chMax val="0"/>
          <dgm:chPref val="0"/>
          <dgm:bulletEnabled val="1"/>
        </dgm:presLayoutVars>
      </dgm:prSet>
      <dgm:spPr/>
    </dgm:pt>
    <dgm:pt modelId="{DF8D5749-310C-4F1F-B09E-6EB055786F21}" type="pres">
      <dgm:prSet presAssocID="{ED7BCB42-C7DB-482A-A1D6-36394DAF7845}" presName="wedge3" presStyleLbl="node1" presStyleIdx="2" presStyleCnt="5"/>
      <dgm:spPr/>
    </dgm:pt>
    <dgm:pt modelId="{030D3479-B865-4B73-9792-E67E15FDED94}" type="pres">
      <dgm:prSet presAssocID="{ED7BCB42-C7DB-482A-A1D6-36394DAF7845}" presName="dummy3a" presStyleCnt="0"/>
      <dgm:spPr/>
    </dgm:pt>
    <dgm:pt modelId="{9DF3C4CB-D10A-4AA1-87F7-2CBA071246AB}" type="pres">
      <dgm:prSet presAssocID="{ED7BCB42-C7DB-482A-A1D6-36394DAF7845}" presName="dummy3b" presStyleCnt="0"/>
      <dgm:spPr/>
    </dgm:pt>
    <dgm:pt modelId="{428FBFE4-FD08-41D2-98F5-CE1357F8B80D}" type="pres">
      <dgm:prSet presAssocID="{ED7BCB42-C7DB-482A-A1D6-36394DAF7845}" presName="wedge3Tx" presStyleLbl="node1" presStyleIdx="2" presStyleCnt="5">
        <dgm:presLayoutVars>
          <dgm:chMax val="0"/>
          <dgm:chPref val="0"/>
          <dgm:bulletEnabled val="1"/>
        </dgm:presLayoutVars>
      </dgm:prSet>
      <dgm:spPr/>
    </dgm:pt>
    <dgm:pt modelId="{D4265811-1BCE-4395-8070-BCCD22EC10BA}" type="pres">
      <dgm:prSet presAssocID="{ED7BCB42-C7DB-482A-A1D6-36394DAF7845}" presName="wedge4" presStyleLbl="node1" presStyleIdx="3" presStyleCnt="5"/>
      <dgm:spPr/>
    </dgm:pt>
    <dgm:pt modelId="{4047153D-D3D6-49BA-8AD4-65B9E19E2965}" type="pres">
      <dgm:prSet presAssocID="{ED7BCB42-C7DB-482A-A1D6-36394DAF7845}" presName="dummy4a" presStyleCnt="0"/>
      <dgm:spPr/>
    </dgm:pt>
    <dgm:pt modelId="{89612A3A-1DAD-457B-9F9E-261A9DB27CB7}" type="pres">
      <dgm:prSet presAssocID="{ED7BCB42-C7DB-482A-A1D6-36394DAF7845}" presName="dummy4b" presStyleCnt="0"/>
      <dgm:spPr/>
    </dgm:pt>
    <dgm:pt modelId="{521B7242-8C0A-4B94-951B-01B508E11D80}" type="pres">
      <dgm:prSet presAssocID="{ED7BCB42-C7DB-482A-A1D6-36394DAF7845}" presName="wedge4Tx" presStyleLbl="node1" presStyleIdx="3" presStyleCnt="5">
        <dgm:presLayoutVars>
          <dgm:chMax val="0"/>
          <dgm:chPref val="0"/>
          <dgm:bulletEnabled val="1"/>
        </dgm:presLayoutVars>
      </dgm:prSet>
      <dgm:spPr/>
    </dgm:pt>
    <dgm:pt modelId="{EAF8C17A-C624-4E00-A41D-681DAC50290A}" type="pres">
      <dgm:prSet presAssocID="{ED7BCB42-C7DB-482A-A1D6-36394DAF7845}" presName="wedge5" presStyleLbl="node1" presStyleIdx="4" presStyleCnt="5"/>
      <dgm:spPr/>
    </dgm:pt>
    <dgm:pt modelId="{51D2B756-2594-41F1-B1D1-B2DAA5A29FF1}" type="pres">
      <dgm:prSet presAssocID="{ED7BCB42-C7DB-482A-A1D6-36394DAF7845}" presName="dummy5a" presStyleCnt="0"/>
      <dgm:spPr/>
    </dgm:pt>
    <dgm:pt modelId="{9013B85C-652D-4684-86DC-B1D55A0CD315}" type="pres">
      <dgm:prSet presAssocID="{ED7BCB42-C7DB-482A-A1D6-36394DAF7845}" presName="dummy5b" presStyleCnt="0"/>
      <dgm:spPr/>
    </dgm:pt>
    <dgm:pt modelId="{76DA86B7-8D58-4986-B14A-1595343C4F0B}" type="pres">
      <dgm:prSet presAssocID="{ED7BCB42-C7DB-482A-A1D6-36394DAF7845}" presName="wedge5Tx" presStyleLbl="node1" presStyleIdx="4" presStyleCnt="5">
        <dgm:presLayoutVars>
          <dgm:chMax val="0"/>
          <dgm:chPref val="0"/>
          <dgm:bulletEnabled val="1"/>
        </dgm:presLayoutVars>
      </dgm:prSet>
      <dgm:spPr/>
    </dgm:pt>
    <dgm:pt modelId="{44B163C1-7CF8-45C9-9EF2-0F70ED89B0B9}" type="pres">
      <dgm:prSet presAssocID="{5A81E87F-8B4A-4709-B2F1-A96D8E78C074}" presName="arrowWedge1" presStyleLbl="fgSibTrans2D1" presStyleIdx="0" presStyleCnt="5"/>
      <dgm:spPr/>
    </dgm:pt>
    <dgm:pt modelId="{67061F3B-1E5A-4A69-91E4-1C57C0934076}" type="pres">
      <dgm:prSet presAssocID="{6D1ACEF4-A0F8-4C02-8BD6-005904FF0F5A}" presName="arrowWedge2" presStyleLbl="fgSibTrans2D1" presStyleIdx="1" presStyleCnt="5"/>
      <dgm:spPr/>
    </dgm:pt>
    <dgm:pt modelId="{AF794C14-59DF-45B7-840A-0E926359EEFB}" type="pres">
      <dgm:prSet presAssocID="{3CE50156-8068-4917-B67D-0A7B966F0591}" presName="arrowWedge3" presStyleLbl="fgSibTrans2D1" presStyleIdx="2" presStyleCnt="5"/>
      <dgm:spPr/>
    </dgm:pt>
    <dgm:pt modelId="{A3124CAF-9702-460E-847A-FA21E6D138A0}" type="pres">
      <dgm:prSet presAssocID="{6F16AF17-9E12-4D26-9351-341161350D53}" presName="arrowWedge4" presStyleLbl="fgSibTrans2D1" presStyleIdx="3" presStyleCnt="5"/>
      <dgm:spPr/>
    </dgm:pt>
    <dgm:pt modelId="{E7D522A4-7869-4F46-B6CB-6B428C4E87E4}" type="pres">
      <dgm:prSet presAssocID="{3974CDE9-F836-4A61-AA90-34E0DD733CDA}" presName="arrowWedge5" presStyleLbl="fgSibTrans2D1" presStyleIdx="4" presStyleCnt="5"/>
      <dgm:spPr/>
    </dgm:pt>
  </dgm:ptLst>
  <dgm:cxnLst>
    <dgm:cxn modelId="{EFB7431A-3E28-4E72-8401-7A21C6E741B4}" srcId="{ED7BCB42-C7DB-482A-A1D6-36394DAF7845}" destId="{6109D62B-C4D0-4E2D-995C-B79C289C90D4}" srcOrd="3" destOrd="0" parTransId="{D3C24BF6-FFF6-4AFA-A0E7-7C28D8C8C31E}" sibTransId="{6F16AF17-9E12-4D26-9351-341161350D53}"/>
    <dgm:cxn modelId="{F8835F1E-8848-4E1F-9608-D5F9FBED8084}" type="presOf" srcId="{ED7BCB42-C7DB-482A-A1D6-36394DAF7845}" destId="{F371A67A-9365-46A2-95AB-FD04F203D87A}" srcOrd="0" destOrd="0" presId="urn:microsoft.com/office/officeart/2005/8/layout/cycle8"/>
    <dgm:cxn modelId="{7280CC21-330C-4E41-997F-580D7E175F0E}" type="presOf" srcId="{48A9D221-B282-45EE-9C31-6E1A6C02D64E}" destId="{EAF8C17A-C624-4E00-A41D-681DAC50290A}" srcOrd="0" destOrd="0" presId="urn:microsoft.com/office/officeart/2005/8/layout/cycle8"/>
    <dgm:cxn modelId="{55694322-1DE0-4E6F-9970-0C38716397A9}" type="presOf" srcId="{48A9D221-B282-45EE-9C31-6E1A6C02D64E}" destId="{76DA86B7-8D58-4986-B14A-1595343C4F0B}" srcOrd="1" destOrd="0" presId="urn:microsoft.com/office/officeart/2005/8/layout/cycle8"/>
    <dgm:cxn modelId="{D71F8A4D-F31E-46DF-AC44-8AA4C6694D36}" srcId="{ED7BCB42-C7DB-482A-A1D6-36394DAF7845}" destId="{0E921FC4-7E05-4EA5-9A06-AA681FBA6D70}" srcOrd="1" destOrd="0" parTransId="{5D28CA9D-7CAD-419A-8B89-CB2574AF1306}" sibTransId="{6D1ACEF4-A0F8-4C02-8BD6-005904FF0F5A}"/>
    <dgm:cxn modelId="{F4BA1C57-9132-4388-B361-DB068E2027FA}" type="presOf" srcId="{6109D62B-C4D0-4E2D-995C-B79C289C90D4}" destId="{521B7242-8C0A-4B94-951B-01B508E11D80}" srcOrd="1" destOrd="0" presId="urn:microsoft.com/office/officeart/2005/8/layout/cycle8"/>
    <dgm:cxn modelId="{C2FAE679-6005-4245-AE8C-6D5C7873AC92}" type="presOf" srcId="{57FE01C6-685B-43CD-A92B-A1DE605C0C56}" destId="{F0523C74-8C86-43CB-AFBA-5FB913CD65B6}" srcOrd="1" destOrd="0" presId="urn:microsoft.com/office/officeart/2005/8/layout/cycle8"/>
    <dgm:cxn modelId="{71E7847E-F65B-4E7A-8E2F-FDC7DE380B74}" type="presOf" srcId="{6109D62B-C4D0-4E2D-995C-B79C289C90D4}" destId="{D4265811-1BCE-4395-8070-BCCD22EC10BA}" srcOrd="0" destOrd="0" presId="urn:microsoft.com/office/officeart/2005/8/layout/cycle8"/>
    <dgm:cxn modelId="{23F09C90-872E-4F08-BDD8-D7B76EC4095A}" srcId="{ED7BCB42-C7DB-482A-A1D6-36394DAF7845}" destId="{57FE01C6-685B-43CD-A92B-A1DE605C0C56}" srcOrd="0" destOrd="0" parTransId="{4FB9E3AB-8DB3-423C-93ED-F9BF76028B95}" sibTransId="{5A81E87F-8B4A-4709-B2F1-A96D8E78C074}"/>
    <dgm:cxn modelId="{C56C749C-B077-436B-B9C7-A6B9F1498B04}" type="presOf" srcId="{0E921FC4-7E05-4EA5-9A06-AA681FBA6D70}" destId="{00319BB4-ACD0-421C-8713-00CB6DCE87C1}" srcOrd="0" destOrd="0" presId="urn:microsoft.com/office/officeart/2005/8/layout/cycle8"/>
    <dgm:cxn modelId="{C03DE5A4-5C94-4987-94DD-202005D88F01}" type="presOf" srcId="{57FE01C6-685B-43CD-A92B-A1DE605C0C56}" destId="{30871BF3-13D4-4319-90D6-45E13F0B7496}" srcOrd="0" destOrd="0" presId="urn:microsoft.com/office/officeart/2005/8/layout/cycle8"/>
    <dgm:cxn modelId="{B0A2C5BD-A450-4EDE-A221-3B7F61A33C1E}" type="presOf" srcId="{0F489B3D-F293-4862-909A-D22B724CC28A}" destId="{DF8D5749-310C-4F1F-B09E-6EB055786F21}" srcOrd="0" destOrd="0" presId="urn:microsoft.com/office/officeart/2005/8/layout/cycle8"/>
    <dgm:cxn modelId="{852500DB-9FDC-4BF0-9CD5-0BC1CD075325}" srcId="{ED7BCB42-C7DB-482A-A1D6-36394DAF7845}" destId="{0F489B3D-F293-4862-909A-D22B724CC28A}" srcOrd="2" destOrd="0" parTransId="{0C3DF601-C0A4-4CC8-8ADA-43EE87D549DA}" sibTransId="{3CE50156-8068-4917-B67D-0A7B966F0591}"/>
    <dgm:cxn modelId="{568F06E8-8982-49A3-A890-7331084B11EF}" type="presOf" srcId="{0E921FC4-7E05-4EA5-9A06-AA681FBA6D70}" destId="{7079D0C2-AB22-495A-8CFD-85A4E213D971}" srcOrd="1" destOrd="0" presId="urn:microsoft.com/office/officeart/2005/8/layout/cycle8"/>
    <dgm:cxn modelId="{1F2280ED-AD2D-4CB6-9F47-19F02CC4D9FE}" srcId="{ED7BCB42-C7DB-482A-A1D6-36394DAF7845}" destId="{48A9D221-B282-45EE-9C31-6E1A6C02D64E}" srcOrd="4" destOrd="0" parTransId="{8886C2FF-52FC-4399-90E7-E0FAB2015C4A}" sibTransId="{3974CDE9-F836-4A61-AA90-34E0DD733CDA}"/>
    <dgm:cxn modelId="{AEEF53FC-6B52-479F-9599-E4818BFC9C2D}" type="presOf" srcId="{0F489B3D-F293-4862-909A-D22B724CC28A}" destId="{428FBFE4-FD08-41D2-98F5-CE1357F8B80D}" srcOrd="1" destOrd="0" presId="urn:microsoft.com/office/officeart/2005/8/layout/cycle8"/>
    <dgm:cxn modelId="{A2CA9CE3-0691-4CA7-8BC2-0FEE84271B3E}" type="presParOf" srcId="{F371A67A-9365-46A2-95AB-FD04F203D87A}" destId="{30871BF3-13D4-4319-90D6-45E13F0B7496}" srcOrd="0" destOrd="0" presId="urn:microsoft.com/office/officeart/2005/8/layout/cycle8"/>
    <dgm:cxn modelId="{27FACF8D-725A-4D89-B639-EC52B54B4CBE}" type="presParOf" srcId="{F371A67A-9365-46A2-95AB-FD04F203D87A}" destId="{6C2ADE32-ABCF-4BBC-96B5-C49202CB7752}" srcOrd="1" destOrd="0" presId="urn:microsoft.com/office/officeart/2005/8/layout/cycle8"/>
    <dgm:cxn modelId="{5F6445BB-4F2E-4651-A542-32D0701BC8BD}" type="presParOf" srcId="{F371A67A-9365-46A2-95AB-FD04F203D87A}" destId="{0F8E286B-403B-46C6-880F-94BE9B120D15}" srcOrd="2" destOrd="0" presId="urn:microsoft.com/office/officeart/2005/8/layout/cycle8"/>
    <dgm:cxn modelId="{B3AFDFEB-ED1E-491A-BC49-0CCA28598CA0}" type="presParOf" srcId="{F371A67A-9365-46A2-95AB-FD04F203D87A}" destId="{F0523C74-8C86-43CB-AFBA-5FB913CD65B6}" srcOrd="3" destOrd="0" presId="urn:microsoft.com/office/officeart/2005/8/layout/cycle8"/>
    <dgm:cxn modelId="{D2569CA2-09EA-4415-AF58-E1A193B03C13}" type="presParOf" srcId="{F371A67A-9365-46A2-95AB-FD04F203D87A}" destId="{00319BB4-ACD0-421C-8713-00CB6DCE87C1}" srcOrd="4" destOrd="0" presId="urn:microsoft.com/office/officeart/2005/8/layout/cycle8"/>
    <dgm:cxn modelId="{21B42CAA-A7DC-467D-A940-01344126CCEF}" type="presParOf" srcId="{F371A67A-9365-46A2-95AB-FD04F203D87A}" destId="{5ADB3214-2596-43B0-A7F5-F55AD33C8067}" srcOrd="5" destOrd="0" presId="urn:microsoft.com/office/officeart/2005/8/layout/cycle8"/>
    <dgm:cxn modelId="{F5382C07-1273-4225-B4AE-7D0848C070C8}" type="presParOf" srcId="{F371A67A-9365-46A2-95AB-FD04F203D87A}" destId="{F4C67292-A916-4C05-9E38-40B1730ED480}" srcOrd="6" destOrd="0" presId="urn:microsoft.com/office/officeart/2005/8/layout/cycle8"/>
    <dgm:cxn modelId="{4B20EEBE-4639-45E1-BB50-EF92B7835C76}" type="presParOf" srcId="{F371A67A-9365-46A2-95AB-FD04F203D87A}" destId="{7079D0C2-AB22-495A-8CFD-85A4E213D971}" srcOrd="7" destOrd="0" presId="urn:microsoft.com/office/officeart/2005/8/layout/cycle8"/>
    <dgm:cxn modelId="{8933CA22-BF7D-4842-A7A4-4D250B901778}" type="presParOf" srcId="{F371A67A-9365-46A2-95AB-FD04F203D87A}" destId="{DF8D5749-310C-4F1F-B09E-6EB055786F21}" srcOrd="8" destOrd="0" presId="urn:microsoft.com/office/officeart/2005/8/layout/cycle8"/>
    <dgm:cxn modelId="{97724369-037E-4E30-8880-81DB810684B0}" type="presParOf" srcId="{F371A67A-9365-46A2-95AB-FD04F203D87A}" destId="{030D3479-B865-4B73-9792-E67E15FDED94}" srcOrd="9" destOrd="0" presId="urn:microsoft.com/office/officeart/2005/8/layout/cycle8"/>
    <dgm:cxn modelId="{35F1A9EE-1D32-422D-BF75-6E142499A206}" type="presParOf" srcId="{F371A67A-9365-46A2-95AB-FD04F203D87A}" destId="{9DF3C4CB-D10A-4AA1-87F7-2CBA071246AB}" srcOrd="10" destOrd="0" presId="urn:microsoft.com/office/officeart/2005/8/layout/cycle8"/>
    <dgm:cxn modelId="{95DFFA82-9275-4D4C-9F72-CFA7B21574A7}" type="presParOf" srcId="{F371A67A-9365-46A2-95AB-FD04F203D87A}" destId="{428FBFE4-FD08-41D2-98F5-CE1357F8B80D}" srcOrd="11" destOrd="0" presId="urn:microsoft.com/office/officeart/2005/8/layout/cycle8"/>
    <dgm:cxn modelId="{BD8D2F74-E74A-4A3A-A3DC-D5A110C40D83}" type="presParOf" srcId="{F371A67A-9365-46A2-95AB-FD04F203D87A}" destId="{D4265811-1BCE-4395-8070-BCCD22EC10BA}" srcOrd="12" destOrd="0" presId="urn:microsoft.com/office/officeart/2005/8/layout/cycle8"/>
    <dgm:cxn modelId="{07213056-A83D-43B4-94D6-3D56461C8077}" type="presParOf" srcId="{F371A67A-9365-46A2-95AB-FD04F203D87A}" destId="{4047153D-D3D6-49BA-8AD4-65B9E19E2965}" srcOrd="13" destOrd="0" presId="urn:microsoft.com/office/officeart/2005/8/layout/cycle8"/>
    <dgm:cxn modelId="{D0F9D8B4-C240-4770-8887-10766203CBAC}" type="presParOf" srcId="{F371A67A-9365-46A2-95AB-FD04F203D87A}" destId="{89612A3A-1DAD-457B-9F9E-261A9DB27CB7}" srcOrd="14" destOrd="0" presId="urn:microsoft.com/office/officeart/2005/8/layout/cycle8"/>
    <dgm:cxn modelId="{FDAC70A3-5101-4DA3-9653-D009E8E70112}" type="presParOf" srcId="{F371A67A-9365-46A2-95AB-FD04F203D87A}" destId="{521B7242-8C0A-4B94-951B-01B508E11D80}" srcOrd="15" destOrd="0" presId="urn:microsoft.com/office/officeart/2005/8/layout/cycle8"/>
    <dgm:cxn modelId="{B59CFD01-34EF-489F-97BC-C085FF742039}" type="presParOf" srcId="{F371A67A-9365-46A2-95AB-FD04F203D87A}" destId="{EAF8C17A-C624-4E00-A41D-681DAC50290A}" srcOrd="16" destOrd="0" presId="urn:microsoft.com/office/officeart/2005/8/layout/cycle8"/>
    <dgm:cxn modelId="{51367154-E38F-42F8-A814-80199A6C27C6}" type="presParOf" srcId="{F371A67A-9365-46A2-95AB-FD04F203D87A}" destId="{51D2B756-2594-41F1-B1D1-B2DAA5A29FF1}" srcOrd="17" destOrd="0" presId="urn:microsoft.com/office/officeart/2005/8/layout/cycle8"/>
    <dgm:cxn modelId="{043FE890-8192-409F-A1D8-7C4DCD784FD2}" type="presParOf" srcId="{F371A67A-9365-46A2-95AB-FD04F203D87A}" destId="{9013B85C-652D-4684-86DC-B1D55A0CD315}" srcOrd="18" destOrd="0" presId="urn:microsoft.com/office/officeart/2005/8/layout/cycle8"/>
    <dgm:cxn modelId="{5A7B56F7-4D73-4EEB-AEA4-E3E62E9501D2}" type="presParOf" srcId="{F371A67A-9365-46A2-95AB-FD04F203D87A}" destId="{76DA86B7-8D58-4986-B14A-1595343C4F0B}" srcOrd="19" destOrd="0" presId="urn:microsoft.com/office/officeart/2005/8/layout/cycle8"/>
    <dgm:cxn modelId="{4F3CD951-2E7F-4403-8E90-97F226EF19A7}" type="presParOf" srcId="{F371A67A-9365-46A2-95AB-FD04F203D87A}" destId="{44B163C1-7CF8-45C9-9EF2-0F70ED89B0B9}" srcOrd="20" destOrd="0" presId="urn:microsoft.com/office/officeart/2005/8/layout/cycle8"/>
    <dgm:cxn modelId="{6516126B-3295-4882-BAE6-CC441B87B23E}" type="presParOf" srcId="{F371A67A-9365-46A2-95AB-FD04F203D87A}" destId="{67061F3B-1E5A-4A69-91E4-1C57C0934076}" srcOrd="21" destOrd="0" presId="urn:microsoft.com/office/officeart/2005/8/layout/cycle8"/>
    <dgm:cxn modelId="{A054A59E-0FE4-40D7-B34C-C41EE0A38327}" type="presParOf" srcId="{F371A67A-9365-46A2-95AB-FD04F203D87A}" destId="{AF794C14-59DF-45B7-840A-0E926359EEFB}" srcOrd="22" destOrd="0" presId="urn:microsoft.com/office/officeart/2005/8/layout/cycle8"/>
    <dgm:cxn modelId="{98CE4954-A89E-4757-AB4F-FB86D3841D0C}" type="presParOf" srcId="{F371A67A-9365-46A2-95AB-FD04F203D87A}" destId="{A3124CAF-9702-460E-847A-FA21E6D138A0}" srcOrd="23" destOrd="0" presId="urn:microsoft.com/office/officeart/2005/8/layout/cycle8"/>
    <dgm:cxn modelId="{B7668F05-C744-4026-B306-A85A75F5BCE6}" type="presParOf" srcId="{F371A67A-9365-46A2-95AB-FD04F203D87A}" destId="{E7D522A4-7869-4F46-B6CB-6B428C4E87E4}" srcOrd="2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71BF3-13D4-4319-90D6-45E13F0B7496}">
      <dsp:nvSpPr>
        <dsp:cNvPr id="0" name=""/>
        <dsp:cNvSpPr/>
      </dsp:nvSpPr>
      <dsp:spPr>
        <a:xfrm>
          <a:off x="1899508" y="355046"/>
          <a:ext cx="4818082" cy="4818082"/>
        </a:xfrm>
        <a:prstGeom prst="pie">
          <a:avLst>
            <a:gd name="adj1" fmla="val 16200000"/>
            <a:gd name="adj2" fmla="val 2052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chemeClr val="tx1">
                  <a:lumMod val="65000"/>
                  <a:lumOff val="35000"/>
                </a:schemeClr>
              </a:solidFill>
            </a:rPr>
            <a:t>Sociais e Culturais</a:t>
          </a:r>
        </a:p>
      </dsp:txBody>
      <dsp:txXfrm>
        <a:off x="4412941" y="1164943"/>
        <a:ext cx="1548669" cy="1032446"/>
      </dsp:txXfrm>
    </dsp:sp>
    <dsp:sp modelId="{00319BB4-ACD0-421C-8713-00CB6DCE87C1}">
      <dsp:nvSpPr>
        <dsp:cNvPr id="0" name=""/>
        <dsp:cNvSpPr/>
      </dsp:nvSpPr>
      <dsp:spPr>
        <a:xfrm>
          <a:off x="1940806" y="483528"/>
          <a:ext cx="4818082" cy="4818082"/>
        </a:xfrm>
        <a:prstGeom prst="pie">
          <a:avLst>
            <a:gd name="adj1" fmla="val 20520000"/>
            <a:gd name="adj2" fmla="val 324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chemeClr val="tx1">
                  <a:lumMod val="65000"/>
                  <a:lumOff val="35000"/>
                </a:schemeClr>
              </a:solidFill>
            </a:rPr>
            <a:t>Qualidade de vida</a:t>
          </a:r>
        </a:p>
      </dsp:txBody>
      <dsp:txXfrm>
        <a:off x="5043880" y="2684933"/>
        <a:ext cx="1433952" cy="1147162"/>
      </dsp:txXfrm>
    </dsp:sp>
    <dsp:sp modelId="{DF8D5749-310C-4F1F-B09E-6EB055786F21}">
      <dsp:nvSpPr>
        <dsp:cNvPr id="0" name=""/>
        <dsp:cNvSpPr/>
      </dsp:nvSpPr>
      <dsp:spPr>
        <a:xfrm>
          <a:off x="1831825" y="562683"/>
          <a:ext cx="4818082" cy="4818082"/>
        </a:xfrm>
        <a:prstGeom prst="pie">
          <a:avLst>
            <a:gd name="adj1" fmla="val 3240000"/>
            <a:gd name="adj2" fmla="val 756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chemeClr val="tx1">
                  <a:lumMod val="65000"/>
                  <a:lumOff val="35000"/>
                </a:schemeClr>
              </a:solidFill>
            </a:rPr>
            <a:t>Religiosos/Espirituais</a:t>
          </a:r>
        </a:p>
      </dsp:txBody>
      <dsp:txXfrm>
        <a:off x="3552569" y="3946812"/>
        <a:ext cx="1376594" cy="1261878"/>
      </dsp:txXfrm>
    </dsp:sp>
    <dsp:sp modelId="{D4265811-1BCE-4395-8070-BCCD22EC10BA}">
      <dsp:nvSpPr>
        <dsp:cNvPr id="0" name=""/>
        <dsp:cNvSpPr/>
      </dsp:nvSpPr>
      <dsp:spPr>
        <a:xfrm>
          <a:off x="1722845" y="483528"/>
          <a:ext cx="4818082" cy="4818082"/>
        </a:xfrm>
        <a:prstGeom prst="pie">
          <a:avLst>
            <a:gd name="adj1" fmla="val 7560000"/>
            <a:gd name="adj2" fmla="val 1188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chemeClr val="tx1">
                  <a:lumMod val="65000"/>
                  <a:lumOff val="35000"/>
                </a:schemeClr>
              </a:solidFill>
            </a:rPr>
            <a:t>Prioridades pessoais</a:t>
          </a:r>
        </a:p>
      </dsp:txBody>
      <dsp:txXfrm>
        <a:off x="2003900" y="2684933"/>
        <a:ext cx="1433952" cy="1147162"/>
      </dsp:txXfrm>
    </dsp:sp>
    <dsp:sp modelId="{EAF8C17A-C624-4E00-A41D-681DAC50290A}">
      <dsp:nvSpPr>
        <dsp:cNvPr id="0" name=""/>
        <dsp:cNvSpPr/>
      </dsp:nvSpPr>
      <dsp:spPr>
        <a:xfrm>
          <a:off x="1764143" y="355046"/>
          <a:ext cx="4818082" cy="4818082"/>
        </a:xfrm>
        <a:prstGeom prst="pie">
          <a:avLst>
            <a:gd name="adj1" fmla="val 11880000"/>
            <a:gd name="adj2" fmla="val 1620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chemeClr val="tx1">
                  <a:lumMod val="65000"/>
                  <a:lumOff val="35000"/>
                </a:schemeClr>
              </a:solidFill>
            </a:rPr>
            <a:t>Crenças sobre saúde</a:t>
          </a:r>
        </a:p>
      </dsp:txBody>
      <dsp:txXfrm>
        <a:off x="2520123" y="1164943"/>
        <a:ext cx="1548669" cy="1032446"/>
      </dsp:txXfrm>
    </dsp:sp>
    <dsp:sp modelId="{44B163C1-7CF8-45C9-9EF2-0F70ED89B0B9}">
      <dsp:nvSpPr>
        <dsp:cNvPr id="0" name=""/>
        <dsp:cNvSpPr/>
      </dsp:nvSpPr>
      <dsp:spPr>
        <a:xfrm>
          <a:off x="1601019" y="56784"/>
          <a:ext cx="5414606" cy="5414606"/>
        </a:xfrm>
        <a:prstGeom prst="circularArrow">
          <a:avLst>
            <a:gd name="adj1" fmla="val 5085"/>
            <a:gd name="adj2" fmla="val 327528"/>
            <a:gd name="adj3" fmla="val 20192361"/>
            <a:gd name="adj4" fmla="val 16200324"/>
            <a:gd name="adj5" fmla="val 5932"/>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7061F3B-1E5A-4A69-91E4-1C57C0934076}">
      <dsp:nvSpPr>
        <dsp:cNvPr id="0" name=""/>
        <dsp:cNvSpPr/>
      </dsp:nvSpPr>
      <dsp:spPr>
        <a:xfrm>
          <a:off x="1642877" y="185224"/>
          <a:ext cx="5414606" cy="5414606"/>
        </a:xfrm>
        <a:prstGeom prst="circularArrow">
          <a:avLst>
            <a:gd name="adj1" fmla="val 5085"/>
            <a:gd name="adj2" fmla="val 327528"/>
            <a:gd name="adj3" fmla="val 2912753"/>
            <a:gd name="adj4" fmla="val 20519953"/>
            <a:gd name="adj5" fmla="val 5932"/>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F794C14-59DF-45B7-840A-0E926359EEFB}">
      <dsp:nvSpPr>
        <dsp:cNvPr id="0" name=""/>
        <dsp:cNvSpPr/>
      </dsp:nvSpPr>
      <dsp:spPr>
        <a:xfrm>
          <a:off x="1533563" y="264620"/>
          <a:ext cx="5414606" cy="5414606"/>
        </a:xfrm>
        <a:prstGeom prst="circularArrow">
          <a:avLst>
            <a:gd name="adj1" fmla="val 5085"/>
            <a:gd name="adj2" fmla="val 327528"/>
            <a:gd name="adj3" fmla="val 7232777"/>
            <a:gd name="adj4" fmla="val 3239695"/>
            <a:gd name="adj5" fmla="val 5932"/>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3124CAF-9702-460E-847A-FA21E6D138A0}">
      <dsp:nvSpPr>
        <dsp:cNvPr id="0" name=""/>
        <dsp:cNvSpPr/>
      </dsp:nvSpPr>
      <dsp:spPr>
        <a:xfrm>
          <a:off x="1424250" y="185224"/>
          <a:ext cx="5414606" cy="5414606"/>
        </a:xfrm>
        <a:prstGeom prst="circularArrow">
          <a:avLst>
            <a:gd name="adj1" fmla="val 5085"/>
            <a:gd name="adj2" fmla="val 327528"/>
            <a:gd name="adj3" fmla="val 11552519"/>
            <a:gd name="adj4" fmla="val 7559718"/>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7D522A4-7869-4F46-B6CB-6B428C4E87E4}">
      <dsp:nvSpPr>
        <dsp:cNvPr id="0" name=""/>
        <dsp:cNvSpPr/>
      </dsp:nvSpPr>
      <dsp:spPr>
        <a:xfrm>
          <a:off x="1466108" y="56784"/>
          <a:ext cx="5414606" cy="5414606"/>
        </a:xfrm>
        <a:prstGeom prst="circularArrow">
          <a:avLst>
            <a:gd name="adj1" fmla="val 5085"/>
            <a:gd name="adj2" fmla="val 327528"/>
            <a:gd name="adj3" fmla="val 15872148"/>
            <a:gd name="adj4" fmla="val 11880111"/>
            <a:gd name="adj5" fmla="val 5932"/>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D1F49-5662-2343-B63A-6AB02C8CC162}" type="datetimeFigureOut">
              <a:rPr lang="pt-BR" smtClean="0"/>
              <a:t>08/11/2018</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2DA341-1BEA-E440-A4A1-9DD58E53DB16}" type="slidenum">
              <a:rPr lang="pt-BR" smtClean="0"/>
              <a:t>‹nº›</a:t>
            </a:fld>
            <a:endParaRPr lang="pt-BR"/>
          </a:p>
        </p:txBody>
      </p:sp>
    </p:spTree>
    <p:extLst>
      <p:ext uri="{BB962C8B-B14F-4D97-AF65-F5344CB8AC3E}">
        <p14:creationId xmlns:p14="http://schemas.microsoft.com/office/powerpoint/2010/main" val="1901557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t>5</a:t>
            </a:fld>
            <a:endParaRPr lang="pt-BR"/>
          </a:p>
        </p:txBody>
      </p:sp>
    </p:spTree>
    <p:extLst>
      <p:ext uri="{BB962C8B-B14F-4D97-AF65-F5344CB8AC3E}">
        <p14:creationId xmlns:p14="http://schemas.microsoft.com/office/powerpoint/2010/main" val="625099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6</a:t>
            </a:fld>
            <a:endParaRPr lang="pt-BR">
              <a:solidFill>
                <a:prstClr val="black"/>
              </a:solidFill>
            </a:endParaRPr>
          </a:p>
        </p:txBody>
      </p:sp>
    </p:spTree>
    <p:extLst>
      <p:ext uri="{BB962C8B-B14F-4D97-AF65-F5344CB8AC3E}">
        <p14:creationId xmlns:p14="http://schemas.microsoft.com/office/powerpoint/2010/main" val="3178991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7</a:t>
            </a:fld>
            <a:endParaRPr lang="pt-BR">
              <a:solidFill>
                <a:prstClr val="black"/>
              </a:solidFill>
            </a:endParaRPr>
          </a:p>
        </p:txBody>
      </p:sp>
    </p:spTree>
    <p:extLst>
      <p:ext uri="{BB962C8B-B14F-4D97-AF65-F5344CB8AC3E}">
        <p14:creationId xmlns:p14="http://schemas.microsoft.com/office/powerpoint/2010/main" val="2513386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t>8</a:t>
            </a:fld>
            <a:endParaRPr lang="pt-BR"/>
          </a:p>
        </p:txBody>
      </p:sp>
    </p:spTree>
    <p:extLst>
      <p:ext uri="{BB962C8B-B14F-4D97-AF65-F5344CB8AC3E}">
        <p14:creationId xmlns:p14="http://schemas.microsoft.com/office/powerpoint/2010/main" val="3934473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9</a:t>
            </a:fld>
            <a:endParaRPr lang="pt-BR">
              <a:solidFill>
                <a:prstClr val="black"/>
              </a:solidFill>
            </a:endParaRPr>
          </a:p>
        </p:txBody>
      </p:sp>
    </p:spTree>
    <p:extLst>
      <p:ext uri="{BB962C8B-B14F-4D97-AF65-F5344CB8AC3E}">
        <p14:creationId xmlns:p14="http://schemas.microsoft.com/office/powerpoint/2010/main" val="2123716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10</a:t>
            </a:fld>
            <a:endParaRPr lang="pt-BR">
              <a:solidFill>
                <a:prstClr val="black"/>
              </a:solidFill>
            </a:endParaRPr>
          </a:p>
        </p:txBody>
      </p:sp>
    </p:spTree>
    <p:extLst>
      <p:ext uri="{BB962C8B-B14F-4D97-AF65-F5344CB8AC3E}">
        <p14:creationId xmlns:p14="http://schemas.microsoft.com/office/powerpoint/2010/main" val="4100496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11</a:t>
            </a:fld>
            <a:endParaRPr lang="pt-BR">
              <a:solidFill>
                <a:prstClr val="black"/>
              </a:solidFill>
            </a:endParaRPr>
          </a:p>
        </p:txBody>
      </p:sp>
    </p:spTree>
    <p:extLst>
      <p:ext uri="{BB962C8B-B14F-4D97-AF65-F5344CB8AC3E}">
        <p14:creationId xmlns:p14="http://schemas.microsoft.com/office/powerpoint/2010/main" val="3336598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12</a:t>
            </a:fld>
            <a:endParaRPr lang="pt-BR">
              <a:solidFill>
                <a:prstClr val="black"/>
              </a:solidFill>
            </a:endParaRPr>
          </a:p>
        </p:txBody>
      </p:sp>
    </p:spTree>
    <p:extLst>
      <p:ext uri="{BB962C8B-B14F-4D97-AF65-F5344CB8AC3E}">
        <p14:creationId xmlns:p14="http://schemas.microsoft.com/office/powerpoint/2010/main" val="2131145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13</a:t>
            </a:fld>
            <a:endParaRPr lang="pt-BR">
              <a:solidFill>
                <a:prstClr val="black"/>
              </a:solidFill>
            </a:endParaRPr>
          </a:p>
        </p:txBody>
      </p:sp>
    </p:spTree>
    <p:extLst>
      <p:ext uri="{BB962C8B-B14F-4D97-AF65-F5344CB8AC3E}">
        <p14:creationId xmlns:p14="http://schemas.microsoft.com/office/powerpoint/2010/main" val="2092961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14</a:t>
            </a:fld>
            <a:endParaRPr lang="pt-BR">
              <a:solidFill>
                <a:prstClr val="black"/>
              </a:solidFill>
            </a:endParaRPr>
          </a:p>
        </p:txBody>
      </p:sp>
    </p:spTree>
    <p:extLst>
      <p:ext uri="{BB962C8B-B14F-4D97-AF65-F5344CB8AC3E}">
        <p14:creationId xmlns:p14="http://schemas.microsoft.com/office/powerpoint/2010/main" val="2092961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15</a:t>
            </a:fld>
            <a:endParaRPr lang="pt-BR">
              <a:solidFill>
                <a:prstClr val="black"/>
              </a:solidFill>
            </a:endParaRPr>
          </a:p>
        </p:txBody>
      </p:sp>
    </p:spTree>
    <p:extLst>
      <p:ext uri="{BB962C8B-B14F-4D97-AF65-F5344CB8AC3E}">
        <p14:creationId xmlns:p14="http://schemas.microsoft.com/office/powerpoint/2010/main" val="209296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16</a:t>
            </a:fld>
            <a:endParaRPr lang="pt-BR">
              <a:solidFill>
                <a:prstClr val="black"/>
              </a:solidFill>
            </a:endParaRPr>
          </a:p>
        </p:txBody>
      </p:sp>
    </p:spTree>
    <p:extLst>
      <p:ext uri="{BB962C8B-B14F-4D97-AF65-F5344CB8AC3E}">
        <p14:creationId xmlns:p14="http://schemas.microsoft.com/office/powerpoint/2010/main" val="3966863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17</a:t>
            </a:fld>
            <a:endParaRPr lang="pt-BR">
              <a:solidFill>
                <a:prstClr val="black"/>
              </a:solidFill>
            </a:endParaRPr>
          </a:p>
        </p:txBody>
      </p:sp>
    </p:spTree>
    <p:extLst>
      <p:ext uri="{BB962C8B-B14F-4D97-AF65-F5344CB8AC3E}">
        <p14:creationId xmlns:p14="http://schemas.microsoft.com/office/powerpoint/2010/main" val="3966863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19</a:t>
            </a:fld>
            <a:endParaRPr lang="pt-BR">
              <a:solidFill>
                <a:prstClr val="black"/>
              </a:solidFill>
            </a:endParaRPr>
          </a:p>
        </p:txBody>
      </p:sp>
    </p:spTree>
    <p:extLst>
      <p:ext uri="{BB962C8B-B14F-4D97-AF65-F5344CB8AC3E}">
        <p14:creationId xmlns:p14="http://schemas.microsoft.com/office/powerpoint/2010/main" val="3966863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20</a:t>
            </a:fld>
            <a:endParaRPr lang="pt-BR">
              <a:solidFill>
                <a:prstClr val="black"/>
              </a:solidFill>
            </a:endParaRPr>
          </a:p>
        </p:txBody>
      </p:sp>
    </p:spTree>
    <p:extLst>
      <p:ext uri="{BB962C8B-B14F-4D97-AF65-F5344CB8AC3E}">
        <p14:creationId xmlns:p14="http://schemas.microsoft.com/office/powerpoint/2010/main" val="3966863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r>
              <a:rPr lang="pt-BR" dirty="0"/>
              <a:t>Oito Princípios de Cuidados Centrados no Paciente do </a:t>
            </a:r>
            <a:r>
              <a:rPr lang="pt-BR" dirty="0" err="1"/>
              <a:t>Picker</a:t>
            </a:r>
            <a:r>
              <a:rPr lang="pt-BR" dirty="0"/>
              <a:t> </a:t>
            </a:r>
            <a:r>
              <a:rPr lang="pt-BR" dirty="0" err="1"/>
              <a:t>Institute</a:t>
            </a:r>
            <a:r>
              <a:rPr lang="pt-BR" dirty="0"/>
              <a:t> originaram-se das Sete Dimensões do Tratamento Centrado no Paciente, cujo desenvolvimento foi traçado no livro inovador de 1993, </a:t>
            </a:r>
            <a:r>
              <a:rPr lang="pt-BR" dirty="0" err="1"/>
              <a:t>Through</a:t>
            </a:r>
            <a:r>
              <a:rPr lang="pt-BR" dirty="0"/>
              <a:t> </a:t>
            </a:r>
            <a:r>
              <a:rPr lang="pt-BR" dirty="0" err="1"/>
              <a:t>the</a:t>
            </a:r>
            <a:r>
              <a:rPr lang="pt-BR" dirty="0"/>
              <a:t> </a:t>
            </a:r>
            <a:r>
              <a:rPr lang="pt-BR" dirty="0" err="1"/>
              <a:t>Patient's</a:t>
            </a:r>
            <a:r>
              <a:rPr lang="pt-BR" dirty="0"/>
              <a:t> </a:t>
            </a:r>
            <a:r>
              <a:rPr lang="pt-BR" dirty="0" err="1"/>
              <a:t>Eyes</a:t>
            </a:r>
            <a:r>
              <a:rPr lang="pt-BR" dirty="0"/>
              <a:t>. Usando uma ampla gama de grupos focais - pacientes recém-dispensados, familiares, médicos e funcionários de hospitais não médicos - combinados com uma revisão da literatura pertinente, pesquisadores da Harvard Medical </a:t>
            </a:r>
            <a:r>
              <a:rPr lang="pt-BR" dirty="0" err="1"/>
              <a:t>School</a:t>
            </a:r>
            <a:r>
              <a:rPr lang="pt-BR" dirty="0"/>
              <a:t>, em nome do </a:t>
            </a:r>
            <a:r>
              <a:rPr lang="pt-BR" dirty="0" err="1"/>
              <a:t>Picker</a:t>
            </a:r>
            <a:r>
              <a:rPr lang="pt-BR" dirty="0"/>
              <a:t> </a:t>
            </a:r>
            <a:r>
              <a:rPr lang="pt-BR" dirty="0" err="1"/>
              <a:t>Institute</a:t>
            </a:r>
            <a:r>
              <a:rPr lang="pt-BR" dirty="0"/>
              <a:t> e The </a:t>
            </a:r>
            <a:r>
              <a:rPr lang="pt-BR" dirty="0" err="1"/>
              <a:t>Commonwealth</a:t>
            </a:r>
            <a:r>
              <a:rPr lang="pt-BR" dirty="0"/>
              <a:t> </a:t>
            </a:r>
            <a:r>
              <a:rPr lang="pt-BR" dirty="0" err="1"/>
              <a:t>Fund</a:t>
            </a:r>
            <a:r>
              <a:rPr lang="pt-BR" dirty="0"/>
              <a:t>, definiram sete dimensões do cuidado centrado no paciente. Em 1987, um oitavo princípio foi adicionado e as dimensões foram renomeadas como Princípios de Selecionador de Cuidados Centrados no Paciente. Os Oito Princípios incorporam a convicção do </a:t>
            </a:r>
            <a:r>
              <a:rPr lang="pt-BR" dirty="0" err="1"/>
              <a:t>Picker</a:t>
            </a:r>
            <a:r>
              <a:rPr lang="pt-BR" dirty="0"/>
              <a:t> </a:t>
            </a:r>
            <a:r>
              <a:rPr lang="pt-BR" dirty="0" err="1"/>
              <a:t>Institute</a:t>
            </a:r>
            <a:r>
              <a:rPr lang="pt-BR" dirty="0"/>
              <a:t> de que todos os pacientes merecem cuidados de saúde de alta qualidade e que as opiniões e experiências dos pacientes são essenciais para os esforços de melhoria. </a:t>
            </a: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t>21</a:t>
            </a:fld>
            <a:endParaRPr lang="pt-BR"/>
          </a:p>
        </p:txBody>
      </p:sp>
    </p:spTree>
    <p:extLst>
      <p:ext uri="{BB962C8B-B14F-4D97-AF65-F5344CB8AC3E}">
        <p14:creationId xmlns:p14="http://schemas.microsoft.com/office/powerpoint/2010/main" val="3974337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t>22</a:t>
            </a:fld>
            <a:endParaRPr lang="pt-BR"/>
          </a:p>
        </p:txBody>
      </p:sp>
    </p:spTree>
    <p:extLst>
      <p:ext uri="{BB962C8B-B14F-4D97-AF65-F5344CB8AC3E}">
        <p14:creationId xmlns:p14="http://schemas.microsoft.com/office/powerpoint/2010/main" val="3974337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25</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a:t>Todos os dias, os médicos estão vendo pacientes - que individualmente - têm prioridades muito diferentes um do outro e da definição do médico.</a:t>
            </a:r>
          </a:p>
          <a:p>
            <a:pPr marL="0" marR="0" indent="0" algn="l" defTabSz="914400" rtl="0" eaLnBrk="1" fontAlgn="auto" latinLnBrk="0" hangingPunct="1">
              <a:lnSpc>
                <a:spcPct val="100000"/>
              </a:lnSpc>
              <a:spcBef>
                <a:spcPts val="0"/>
              </a:spcBef>
              <a:spcAft>
                <a:spcPts val="0"/>
              </a:spcAft>
              <a:buClrTx/>
              <a:buSzTx/>
              <a:buFontTx/>
              <a:buNone/>
              <a:tabLst/>
              <a:defRPr/>
            </a:pPr>
            <a:r>
              <a:rPr lang="pt-BR" dirty="0"/>
              <a:t>Os valores do médico e do paciente pode não se alinhar, levando à insatisfação potencial independentemente do nível de qualidade do atendimento.</a:t>
            </a:r>
          </a:p>
          <a:p>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26</a:t>
            </a:fld>
            <a:endParaRPr lang="pt-BR">
              <a:solidFill>
                <a:prstClr val="black"/>
              </a:solidFill>
            </a:endParaRPr>
          </a:p>
        </p:txBody>
      </p:sp>
    </p:spTree>
    <p:extLst>
      <p:ext uri="{BB962C8B-B14F-4D97-AF65-F5344CB8AC3E}">
        <p14:creationId xmlns:p14="http://schemas.microsoft.com/office/powerpoint/2010/main" val="3878059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Mais conversa pode aumentar interações interdisciplinares com pacientes em ambientes ambulatoriais. </a:t>
            </a:r>
            <a:endParaRPr lang="en-US" dirty="0"/>
          </a:p>
        </p:txBody>
      </p:sp>
      <p:sp>
        <p:nvSpPr>
          <p:cNvPr id="4" name="Slide Number Placeholder 3"/>
          <p:cNvSpPr>
            <a:spLocks noGrp="1"/>
          </p:cNvSpPr>
          <p:nvPr>
            <p:ph type="sldNum" sz="quarter" idx="10"/>
          </p:nvPr>
        </p:nvSpPr>
        <p:spPr/>
        <p:txBody>
          <a:bodyPr/>
          <a:lstStyle/>
          <a:p>
            <a:fld id="{2D2DA341-1BEA-E440-A4A1-9DD58E53DB16}" type="slidenum">
              <a:rPr lang="pt-BR" smtClean="0"/>
              <a:t>28</a:t>
            </a:fld>
            <a:endParaRPr lang="pt-BR"/>
          </a:p>
        </p:txBody>
      </p:sp>
    </p:spTree>
    <p:extLst>
      <p:ext uri="{BB962C8B-B14F-4D97-AF65-F5344CB8AC3E}">
        <p14:creationId xmlns:p14="http://schemas.microsoft.com/office/powerpoint/2010/main" val="864128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29</a:t>
            </a:fld>
            <a:endParaRPr lang="pt-BR">
              <a:solidFill>
                <a:prstClr val="black"/>
              </a:solidFill>
            </a:endParaRPr>
          </a:p>
        </p:txBody>
      </p:sp>
    </p:spTree>
    <p:extLst>
      <p:ext uri="{BB962C8B-B14F-4D97-AF65-F5344CB8AC3E}">
        <p14:creationId xmlns:p14="http://schemas.microsoft.com/office/powerpoint/2010/main" val="3878059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latin typeface="Calibri"/>
              </a:rPr>
              <a:pPr/>
              <a:t>30</a:t>
            </a:fld>
            <a:endParaRPr lang="pt-BR">
              <a:solidFill>
                <a:prstClr val="black"/>
              </a:solidFill>
              <a:latin typeface="Calibri"/>
            </a:endParaRPr>
          </a:p>
        </p:txBody>
      </p:sp>
    </p:spTree>
    <p:extLst>
      <p:ext uri="{BB962C8B-B14F-4D97-AF65-F5344CB8AC3E}">
        <p14:creationId xmlns:p14="http://schemas.microsoft.com/office/powerpoint/2010/main" val="3878059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31</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32</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33</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34</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35</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36</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custDataLst>
              <p:tags r:id="rId1"/>
            </p:custDataLst>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2D2DA341-1BEA-E440-A4A1-9DD58E53DB16}" type="slidenum">
              <a:rPr lang="pt-BR" smtClean="0">
                <a:solidFill>
                  <a:prstClr val="black"/>
                </a:solidFill>
              </a:rPr>
              <a:pPr/>
              <a:t>37</a:t>
            </a:fld>
            <a:endParaRPr lang="pt-BR">
              <a:solidFill>
                <a:prstClr val="black"/>
              </a:solidFill>
            </a:endParaRPr>
          </a:p>
        </p:txBody>
      </p:sp>
    </p:spTree>
    <p:extLst>
      <p:ext uri="{BB962C8B-B14F-4D97-AF65-F5344CB8AC3E}">
        <p14:creationId xmlns:p14="http://schemas.microsoft.com/office/powerpoint/2010/main" val="884518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Master" Target="../slideMasters/slideMaster2.xml"/><Relationship Id="rId5" Type="http://schemas.openxmlformats.org/officeDocument/2006/relationships/image" Target="../media/image5.wmf"/><Relationship Id="rId4" Type="http://schemas.openxmlformats.org/officeDocument/2006/relationships/image" Target="../media/image4.w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estilo do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2B41907D-C73B-194A-B3F4-2DCB48CCCFF5}" type="datetimeFigureOut">
              <a:rPr lang="pt-BR" smtClean="0"/>
              <a:t>08/11/2018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47274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Conteúdo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t>08/11/2018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59718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estilo do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p:cNvSpPr>
            <a:spLocks noGrp="1"/>
          </p:cNvSpPr>
          <p:nvPr>
            <p:ph type="dt" sz="half" idx="10"/>
          </p:nvPr>
        </p:nvSpPr>
        <p:spPr/>
        <p:txBody>
          <a:bodyPr/>
          <a:lstStyle/>
          <a:p>
            <a:fld id="{2B41907D-C73B-194A-B3F4-2DCB48CCCFF5}" type="datetimeFigureOut">
              <a:rPr lang="pt-BR" smtClean="0"/>
              <a:t>08/11/2018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751045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2B41907D-C73B-194A-B3F4-2DCB48CCCFF5}" type="datetimeFigureOut">
              <a:rPr lang="pt-BR" smtClean="0"/>
              <a:t>08/11/2018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70397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estilo do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2B41907D-C73B-194A-B3F4-2DCB48CCCFF5}" type="datetimeFigureOut">
              <a:rPr lang="pt-BR" smtClean="0"/>
              <a:t>08/11/2018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15725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Data 2"/>
          <p:cNvSpPr>
            <a:spLocks noGrp="1"/>
          </p:cNvSpPr>
          <p:nvPr>
            <p:ph type="dt" sz="half" idx="10"/>
          </p:nvPr>
        </p:nvSpPr>
        <p:spPr/>
        <p:txBody>
          <a:bodyPr/>
          <a:lstStyle/>
          <a:p>
            <a:fld id="{2B41907D-C73B-194A-B3F4-2DCB48CCCFF5}" type="datetimeFigureOut">
              <a:rPr lang="pt-BR" smtClean="0"/>
              <a:t>08/11/2018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91292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B41907D-C73B-194A-B3F4-2DCB48CCCFF5}" type="datetimeFigureOut">
              <a:rPr lang="pt-BR" smtClean="0"/>
              <a:t>08/11/2018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273691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estilo do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p:cNvSpPr>
            <a:spLocks noGrp="1"/>
          </p:cNvSpPr>
          <p:nvPr>
            <p:ph type="dt" sz="half" idx="10"/>
          </p:nvPr>
        </p:nvSpPr>
        <p:spPr/>
        <p:txBody>
          <a:bodyPr/>
          <a:lstStyle/>
          <a:p>
            <a:fld id="{2B41907D-C73B-194A-B3F4-2DCB48CCCFF5}" type="datetimeFigureOut">
              <a:rPr lang="pt-BR" smtClean="0"/>
              <a:t>08/11/2018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2923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estilo do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p:cNvSpPr>
            <a:spLocks noGrp="1"/>
          </p:cNvSpPr>
          <p:nvPr>
            <p:ph type="dt" sz="half" idx="10"/>
          </p:nvPr>
        </p:nvSpPr>
        <p:spPr/>
        <p:txBody>
          <a:bodyPr/>
          <a:lstStyle/>
          <a:p>
            <a:fld id="{2B41907D-C73B-194A-B3F4-2DCB48CCCFF5}" type="datetimeFigureOut">
              <a:rPr lang="pt-BR" smtClean="0"/>
              <a:t>08/11/2018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756542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t>08/11/2018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744522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estilo do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t>08/11/2018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t>‹nº›</a:t>
            </a:fld>
            <a:endParaRPr lang="pt-BR"/>
          </a:p>
        </p:txBody>
      </p:sp>
    </p:spTree>
    <p:extLst>
      <p:ext uri="{BB962C8B-B14F-4D97-AF65-F5344CB8AC3E}">
        <p14:creationId xmlns:p14="http://schemas.microsoft.com/office/powerpoint/2010/main" val="194545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pt-BR"/>
              <a:t>Clique para editar estilo do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5" name="Espaço Reservado para Rodapé 4"/>
          <p:cNvSpPr>
            <a:spLocks noGrp="1"/>
          </p:cNvSpPr>
          <p:nvPr>
            <p:ph type="ftr" sz="quarter" idx="11"/>
          </p:nvPr>
        </p:nvSpPr>
        <p:spPr/>
        <p:txBody>
          <a:bodyPr/>
          <a:lstStyle/>
          <a:p>
            <a:endParaRPr lang="pt-BR">
              <a:solidFill>
                <a:prstClr val="white"/>
              </a:solidFill>
            </a:endParaRP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3902268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Conteúdo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5" name="Espaço Reservado para Rodapé 4"/>
          <p:cNvSpPr>
            <a:spLocks noGrp="1"/>
          </p:cNvSpPr>
          <p:nvPr>
            <p:ph type="ftr" sz="quarter" idx="11"/>
          </p:nvPr>
        </p:nvSpPr>
        <p:spPr/>
        <p:txBody>
          <a:bodyPr/>
          <a:lstStyle/>
          <a:p>
            <a:endParaRPr lang="pt-BR">
              <a:solidFill>
                <a:prstClr val="white"/>
              </a:solidFill>
            </a:endParaRP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334479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pt-BR"/>
              <a:t>Clique para editar estilo do título mestre</a:t>
            </a:r>
          </a:p>
        </p:txBody>
      </p:sp>
      <p:sp>
        <p:nvSpPr>
          <p:cNvPr id="3" name="Espaço Reservado para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5" name="Espaço Reservado para Rodapé 4"/>
          <p:cNvSpPr>
            <a:spLocks noGrp="1"/>
          </p:cNvSpPr>
          <p:nvPr>
            <p:ph type="ftr" sz="quarter" idx="11"/>
          </p:nvPr>
        </p:nvSpPr>
        <p:spPr/>
        <p:txBody>
          <a:bodyPr/>
          <a:lstStyle/>
          <a:p>
            <a:endParaRPr lang="pt-BR">
              <a:solidFill>
                <a:prstClr val="white"/>
              </a:solidFill>
            </a:endParaRP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968789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6" name="Espaço Reservado para Rodapé 5"/>
          <p:cNvSpPr>
            <a:spLocks noGrp="1"/>
          </p:cNvSpPr>
          <p:nvPr>
            <p:ph type="ftr" sz="quarter" idx="11"/>
          </p:nvPr>
        </p:nvSpPr>
        <p:spPr/>
        <p:txBody>
          <a:bodyPr/>
          <a:lstStyle/>
          <a:p>
            <a:endParaRPr lang="pt-BR">
              <a:solidFill>
                <a:prstClr val="white"/>
              </a:solidFill>
            </a:endParaRP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565669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pt-BR"/>
              <a:t>Clique para editar estilo do título mestre</a:t>
            </a:r>
          </a:p>
        </p:txBody>
      </p:sp>
      <p:sp>
        <p:nvSpPr>
          <p:cNvPr id="3" name="Espaço Reservado para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p:cNvSpPr>
            <a:spLocks noGrp="1"/>
          </p:cNvSpPr>
          <p:nvPr>
            <p:ph sz="half" idx="2"/>
          </p:nvPr>
        </p:nvSpPr>
        <p:spPr>
          <a:xfrm>
            <a:off x="839789"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p:cNvSpPr>
            <a:spLocks noGrp="1"/>
          </p:cNvSpPr>
          <p:nvPr>
            <p:ph sz="quarter" idx="4"/>
          </p:nvPr>
        </p:nvSpPr>
        <p:spPr>
          <a:xfrm>
            <a:off x="6172201"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8" name="Espaço Reservado para Rodapé 7"/>
          <p:cNvSpPr>
            <a:spLocks noGrp="1"/>
          </p:cNvSpPr>
          <p:nvPr>
            <p:ph type="ftr" sz="quarter" idx="11"/>
          </p:nvPr>
        </p:nvSpPr>
        <p:spPr/>
        <p:txBody>
          <a:bodyPr/>
          <a:lstStyle/>
          <a:p>
            <a:endParaRPr lang="pt-BR">
              <a:solidFill>
                <a:prstClr val="white"/>
              </a:solidFill>
            </a:endParaRPr>
          </a:p>
        </p:txBody>
      </p:sp>
      <p:sp>
        <p:nvSpPr>
          <p:cNvPr id="9" name="Espaço Reservado para Número de Slide 8"/>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51113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Data 2"/>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4" name="Espaço Reservado para Rodapé 3"/>
          <p:cNvSpPr>
            <a:spLocks noGrp="1"/>
          </p:cNvSpPr>
          <p:nvPr>
            <p:ph type="ftr" sz="quarter" idx="11"/>
          </p:nvPr>
        </p:nvSpPr>
        <p:spPr/>
        <p:txBody>
          <a:bodyPr/>
          <a:lstStyle/>
          <a:p>
            <a:endParaRPr lang="pt-BR">
              <a:solidFill>
                <a:prstClr val="white"/>
              </a:solidFill>
            </a:endParaRPr>
          </a:p>
        </p:txBody>
      </p:sp>
      <p:sp>
        <p:nvSpPr>
          <p:cNvPr id="5" name="Espaço Reservado para Número de Slide 4"/>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549796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3" name="Espaço Reservado para Rodapé 2"/>
          <p:cNvSpPr>
            <a:spLocks noGrp="1"/>
          </p:cNvSpPr>
          <p:nvPr>
            <p:ph type="ftr" sz="quarter" idx="11"/>
          </p:nvPr>
        </p:nvSpPr>
        <p:spPr/>
        <p:txBody>
          <a:bodyPr/>
          <a:lstStyle/>
          <a:p>
            <a:endParaRPr lang="pt-BR">
              <a:solidFill>
                <a:prstClr val="white"/>
              </a:solidFill>
            </a:endParaRPr>
          </a:p>
        </p:txBody>
      </p:sp>
      <p:sp>
        <p:nvSpPr>
          <p:cNvPr id="4" name="Espaço Reservado para Número de Slide 3"/>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708688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pt-BR"/>
              <a:t>Clique para editar estilo do título mestre</a:t>
            </a:r>
          </a:p>
        </p:txBody>
      </p:sp>
      <p:sp>
        <p:nvSpPr>
          <p:cNvPr id="3" name="Espaço Reservado para Conteú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6" name="Espaço Reservado para Rodapé 5"/>
          <p:cNvSpPr>
            <a:spLocks noGrp="1"/>
          </p:cNvSpPr>
          <p:nvPr>
            <p:ph type="ftr" sz="quarter" idx="11"/>
          </p:nvPr>
        </p:nvSpPr>
        <p:spPr/>
        <p:txBody>
          <a:bodyPr/>
          <a:lstStyle/>
          <a:p>
            <a:endParaRPr lang="pt-BR">
              <a:solidFill>
                <a:prstClr val="white"/>
              </a:solidFill>
            </a:endParaRP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469112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pt-BR"/>
              <a:t>Clique para editar estilo do título mestre</a:t>
            </a:r>
          </a:p>
        </p:txBody>
      </p:sp>
      <p:sp>
        <p:nvSpPr>
          <p:cNvPr id="3" name="Espaço Reservado para Imagem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6" name="Espaço Reservado para Rodapé 5"/>
          <p:cNvSpPr>
            <a:spLocks noGrp="1"/>
          </p:cNvSpPr>
          <p:nvPr>
            <p:ph type="ftr" sz="quarter" idx="11"/>
          </p:nvPr>
        </p:nvSpPr>
        <p:spPr/>
        <p:txBody>
          <a:bodyPr/>
          <a:lstStyle/>
          <a:p>
            <a:endParaRPr lang="pt-BR">
              <a:solidFill>
                <a:prstClr val="white"/>
              </a:solidFill>
            </a:endParaRPr>
          </a:p>
        </p:txBody>
      </p:sp>
      <p:sp>
        <p:nvSpPr>
          <p:cNvPr id="7" name="Espaço Reservado para Número de Slide 6"/>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644650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5" name="Espaço Reservado para Rodapé 4"/>
          <p:cNvSpPr>
            <a:spLocks noGrp="1"/>
          </p:cNvSpPr>
          <p:nvPr>
            <p:ph type="ftr" sz="quarter" idx="11"/>
          </p:nvPr>
        </p:nvSpPr>
        <p:spPr/>
        <p:txBody>
          <a:bodyPr/>
          <a:lstStyle/>
          <a:p>
            <a:endParaRPr lang="pt-BR">
              <a:solidFill>
                <a:prstClr val="white"/>
              </a:solidFill>
            </a:endParaRP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139863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pt-BR"/>
              <a:t>Clique para editar estilo do título mestre</a:t>
            </a:r>
          </a:p>
        </p:txBody>
      </p:sp>
      <p:sp>
        <p:nvSpPr>
          <p:cNvPr id="3" name="Espaço Reservado para Texto Vertical 2"/>
          <p:cNvSpPr>
            <a:spLocks noGrp="1"/>
          </p:cNvSpPr>
          <p:nvPr>
            <p:ph type="body" orient="vert" idx="1"/>
          </p:nvPr>
        </p:nvSpPr>
        <p:spPr>
          <a:xfrm>
            <a:off x="838201"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B41907D-C73B-194A-B3F4-2DCB48CCCFF5}" type="datetimeFigureOut">
              <a:rPr lang="pt-BR" smtClean="0">
                <a:solidFill>
                  <a:prstClr val="white"/>
                </a:solidFill>
              </a:rPr>
              <a:pPr/>
              <a:t>08/11/2018</a:t>
            </a:fld>
            <a:endParaRPr lang="pt-BR">
              <a:solidFill>
                <a:prstClr val="white"/>
              </a:solidFill>
            </a:endParaRPr>
          </a:p>
        </p:txBody>
      </p:sp>
      <p:sp>
        <p:nvSpPr>
          <p:cNvPr id="5" name="Espaço Reservado para Rodapé 4"/>
          <p:cNvSpPr>
            <a:spLocks noGrp="1"/>
          </p:cNvSpPr>
          <p:nvPr>
            <p:ph type="ftr" sz="quarter" idx="11"/>
          </p:nvPr>
        </p:nvSpPr>
        <p:spPr/>
        <p:txBody>
          <a:bodyPr/>
          <a:lstStyle/>
          <a:p>
            <a:endParaRPr lang="pt-BR">
              <a:solidFill>
                <a:prstClr val="white"/>
              </a:solidFill>
            </a:endParaRPr>
          </a:p>
        </p:txBody>
      </p:sp>
      <p:sp>
        <p:nvSpPr>
          <p:cNvPr id="6" name="Espaço Reservado para Número de Slide 5"/>
          <p:cNvSpPr>
            <a:spLocks noGrp="1"/>
          </p:cNvSpPr>
          <p:nvPr>
            <p:ph type="sldNum" sz="quarter" idx="12"/>
          </p:nvPr>
        </p:nvSpPr>
        <p:spPr/>
        <p:txBody>
          <a:bodyPr/>
          <a:lstStyle/>
          <a:p>
            <a:fld id="{54319AA8-56E0-C848-BA86-C8EDD99DE3B5}" type="slidenum">
              <a:rPr lang="pt-BR" smtClean="0">
                <a:solidFill>
                  <a:prstClr val="white"/>
                </a:solidFill>
              </a:rPr>
              <a:pPr/>
              <a:t>‹nº›</a:t>
            </a:fld>
            <a:endParaRPr lang="pt-BR">
              <a:solidFill>
                <a:prstClr val="white"/>
              </a:solidFill>
            </a:endParaRPr>
          </a:p>
        </p:txBody>
      </p:sp>
    </p:spTree>
    <p:extLst>
      <p:ext uri="{BB962C8B-B14F-4D97-AF65-F5344CB8AC3E}">
        <p14:creationId xmlns:p14="http://schemas.microsoft.com/office/powerpoint/2010/main" val="22906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08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Parceiros - linha">
    <p:spTree>
      <p:nvGrpSpPr>
        <p:cNvPr id="1" name=""/>
        <p:cNvGrpSpPr/>
        <p:nvPr/>
      </p:nvGrpSpPr>
      <p:grpSpPr>
        <a:xfrm>
          <a:off x="0" y="0"/>
          <a:ext cx="0" cy="0"/>
          <a:chOff x="0" y="0"/>
          <a:chExt cx="0" cy="0"/>
        </a:xfrm>
      </p:grpSpPr>
      <p:sp>
        <p:nvSpPr>
          <p:cNvPr id="11" name="Espaço Reservado para Texto 10"/>
          <p:cNvSpPr>
            <a:spLocks noGrp="1"/>
          </p:cNvSpPr>
          <p:nvPr>
            <p:ph type="body" sz="quarter" idx="10"/>
          </p:nvPr>
        </p:nvSpPr>
        <p:spPr>
          <a:xfrm>
            <a:off x="0" y="73"/>
            <a:ext cx="12192000" cy="712695"/>
          </a:xfrm>
          <a:prstGeom prst="rect">
            <a:avLst/>
          </a:prstGeom>
        </p:spPr>
        <p:txBody>
          <a:bodyPr lIns="121904" tIns="60952" rIns="121904" bIns="60952" anchor="ctr" anchorCtr="0">
            <a:normAutofit/>
          </a:bodyPr>
          <a:lstStyle>
            <a:lvl1pPr algn="ctr">
              <a:buNone/>
              <a:defRPr sz="3600" b="1">
                <a:solidFill>
                  <a:srgbClr val="FFFF00"/>
                </a:solidFill>
                <a:latin typeface="Arial" pitchFamily="34" charset="0"/>
                <a:cs typeface="Arial" pitchFamily="34" charset="0"/>
              </a:defRPr>
            </a:lvl1pPr>
            <a:lvl2pPr>
              <a:defRPr>
                <a:solidFill>
                  <a:srgbClr val="FFFF00"/>
                </a:solidFill>
              </a:defRPr>
            </a:lvl2pPr>
            <a:lvl3pPr>
              <a:defRPr>
                <a:solidFill>
                  <a:srgbClr val="FFFF00"/>
                </a:solidFill>
              </a:defRPr>
            </a:lvl3pPr>
            <a:lvl4pPr>
              <a:defRPr>
                <a:solidFill>
                  <a:srgbClr val="FFFF00"/>
                </a:solidFill>
              </a:defRPr>
            </a:lvl4pPr>
            <a:lvl5pPr>
              <a:defRPr>
                <a:solidFill>
                  <a:srgbClr val="FFFF00"/>
                </a:solidFill>
              </a:defRPr>
            </a:lvl5pPr>
          </a:lstStyle>
          <a:p>
            <a:pPr lvl="0"/>
            <a:endParaRPr lang="pt-BR" dirty="0"/>
          </a:p>
        </p:txBody>
      </p:sp>
    </p:spTree>
    <p:extLst>
      <p:ext uri="{BB962C8B-B14F-4D97-AF65-F5344CB8AC3E}">
        <p14:creationId xmlns:p14="http://schemas.microsoft.com/office/powerpoint/2010/main" val="3793341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Parceiros - linha">
    <p:spTree>
      <p:nvGrpSpPr>
        <p:cNvPr id="1" name=""/>
        <p:cNvGrpSpPr/>
        <p:nvPr/>
      </p:nvGrpSpPr>
      <p:grpSpPr>
        <a:xfrm>
          <a:off x="0" y="0"/>
          <a:ext cx="0" cy="0"/>
          <a:chOff x="0" y="0"/>
          <a:chExt cx="0" cy="0"/>
        </a:xfrm>
      </p:grpSpPr>
      <p:grpSp>
        <p:nvGrpSpPr>
          <p:cNvPr id="2" name="Grupo 9"/>
          <p:cNvGrpSpPr>
            <a:grpSpLocks/>
          </p:cNvGrpSpPr>
          <p:nvPr userDrawn="1"/>
        </p:nvGrpSpPr>
        <p:grpSpPr bwMode="auto">
          <a:xfrm>
            <a:off x="5467354" y="292100"/>
            <a:ext cx="6428316" cy="431800"/>
            <a:chOff x="4100312" y="448790"/>
            <a:chExt cx="4822169" cy="430810"/>
          </a:xfrm>
        </p:grpSpPr>
        <p:pic>
          <p:nvPicPr>
            <p:cNvPr id="3" name="Imagem 2" descr="BCRI - by AGIEP_branco.wm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94481" y="448790"/>
              <a:ext cx="1728000" cy="430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Imagem 3" descr="DCRI - by AGIEP_branco.wm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00312" y="543864"/>
              <a:ext cx="2880000" cy="240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5" name="Imagem 4" descr="Logo_Bridge_branco.wm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70670" y="227016"/>
            <a:ext cx="1640417" cy="703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Imagem 5" descr="logo_IEP_branco.wmf"/>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81521" y="204791"/>
            <a:ext cx="1756833" cy="60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Conector reto 6"/>
          <p:cNvCxnSpPr>
            <a:cxnSpLocks noChangeShapeType="1"/>
          </p:cNvCxnSpPr>
          <p:nvPr userDrawn="1"/>
        </p:nvCxnSpPr>
        <p:spPr bwMode="auto">
          <a:xfrm>
            <a:off x="696388" y="996951"/>
            <a:ext cx="10799233" cy="0"/>
          </a:xfrm>
          <a:prstGeom prst="line">
            <a:avLst/>
          </a:prstGeom>
          <a:noFill/>
          <a:ln w="3175">
            <a:solidFill>
              <a:schemeClr val="bg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324557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539014"/>
            <a:ext cx="10515600" cy="596767"/>
          </a:xfrm>
          <a:prstGeom prst="rect">
            <a:avLst/>
          </a:prstGeom>
        </p:spPr>
        <p:txBody>
          <a:bodyPr vert="horz" lIns="91440" tIns="45720" rIns="91440" bIns="45720" rtlCol="0" anchor="ctr">
            <a:normAutofit/>
          </a:bodyPr>
          <a:lstStyle/>
          <a:p>
            <a:r>
              <a:rPr lang="pt-BR" dirty="0"/>
              <a:t>Clique para editar estilo do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charset="0"/>
                <a:ea typeface="Arial" charset="0"/>
                <a:cs typeface="Arial" charset="0"/>
              </a:defRPr>
            </a:lvl1pPr>
          </a:lstStyle>
          <a:p>
            <a:fld id="{2B41907D-C73B-194A-B3F4-2DCB48CCCFF5}" type="datetimeFigureOut">
              <a:rPr lang="pt-BR" smtClean="0"/>
              <a:pPr/>
              <a:t>08/11/2018</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charset="0"/>
                <a:ea typeface="Arial" charset="0"/>
                <a:cs typeface="Arial" charset="0"/>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charset="0"/>
                <a:ea typeface="Arial" charset="0"/>
                <a:cs typeface="Arial" charset="0"/>
              </a:defRPr>
            </a:lvl1pPr>
          </a:lstStyle>
          <a:p>
            <a:fld id="{54319AA8-56E0-C848-BA86-C8EDD99DE3B5}" type="slidenum">
              <a:rPr lang="pt-BR" smtClean="0"/>
              <a:pPr/>
              <a:t>‹nº›</a:t>
            </a:fld>
            <a:endParaRPr lang="pt-BR" dirty="0"/>
          </a:p>
        </p:txBody>
      </p:sp>
    </p:spTree>
    <p:extLst>
      <p:ext uri="{BB962C8B-B14F-4D97-AF65-F5344CB8AC3E}">
        <p14:creationId xmlns:p14="http://schemas.microsoft.com/office/powerpoint/2010/main" val="804164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kern="1200">
          <a:solidFill>
            <a:srgbClr val="005B97"/>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636462"/>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rgbClr val="636462"/>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rgbClr val="636462"/>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rgbClr val="636462"/>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rgbClr val="636462"/>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539016"/>
            <a:ext cx="10515600" cy="596767"/>
          </a:xfrm>
          <a:prstGeom prst="rect">
            <a:avLst/>
          </a:prstGeom>
        </p:spPr>
        <p:txBody>
          <a:bodyPr vert="horz" lIns="91440" tIns="45720" rIns="91440" bIns="45720" rtlCol="0" anchor="ctr">
            <a:normAutofit/>
          </a:bodyPr>
          <a:lstStyle/>
          <a:p>
            <a:r>
              <a:rPr lang="pt-BR" dirty="0"/>
              <a:t>Clique para editar estilo do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bg1"/>
                </a:solidFill>
                <a:latin typeface="Arial" charset="0"/>
                <a:ea typeface="Arial" charset="0"/>
                <a:cs typeface="Arial" charset="0"/>
              </a:defRPr>
            </a:lvl1pPr>
          </a:lstStyle>
          <a:p>
            <a:fld id="{2B41907D-C73B-194A-B3F4-2DCB48CCCFF5}" type="datetimeFigureOut">
              <a:rPr lang="pt-BR" smtClean="0">
                <a:solidFill>
                  <a:prstClr val="white"/>
                </a:solidFill>
              </a:rPr>
              <a:pPr/>
              <a:t>08/11/2018</a:t>
            </a:fld>
            <a:endParaRPr lang="pt-BR" dirty="0">
              <a:solidFill>
                <a:prstClr val="white"/>
              </a:solidFill>
            </a:endParaRPr>
          </a:p>
        </p:txBody>
      </p:sp>
      <p:sp>
        <p:nvSpPr>
          <p:cNvPr id="5" name="Espaço Reservado para Rodapé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bg1"/>
                </a:solidFill>
                <a:latin typeface="Arial" charset="0"/>
                <a:ea typeface="Arial" charset="0"/>
                <a:cs typeface="Arial" charset="0"/>
              </a:defRPr>
            </a:lvl1pPr>
          </a:lstStyle>
          <a:p>
            <a:endParaRPr lang="pt-BR" dirty="0">
              <a:solidFill>
                <a:prstClr val="white"/>
              </a:solidFill>
            </a:endParaRPr>
          </a:p>
        </p:txBody>
      </p:sp>
      <p:sp>
        <p:nvSpPr>
          <p:cNvPr id="6" name="Espaço Reservado para Número de Slid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bg1"/>
                </a:solidFill>
                <a:latin typeface="Arial" charset="0"/>
                <a:ea typeface="Arial" charset="0"/>
                <a:cs typeface="Arial" charset="0"/>
              </a:defRPr>
            </a:lvl1pPr>
          </a:lstStyle>
          <a:p>
            <a:fld id="{54319AA8-56E0-C848-BA86-C8EDD99DE3B5}" type="slidenum">
              <a:rPr lang="pt-BR" smtClean="0">
                <a:solidFill>
                  <a:prstClr val="white"/>
                </a:solidFill>
              </a:rPr>
              <a:pPr/>
              <a:t>‹nº›</a:t>
            </a:fld>
            <a:endParaRPr lang="pt-BR" dirty="0">
              <a:solidFill>
                <a:prstClr val="white"/>
              </a:solidFill>
            </a:endParaRPr>
          </a:p>
        </p:txBody>
      </p:sp>
    </p:spTree>
    <p:extLst>
      <p:ext uri="{BB962C8B-B14F-4D97-AF65-F5344CB8AC3E}">
        <p14:creationId xmlns:p14="http://schemas.microsoft.com/office/powerpoint/2010/main" val="320831098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l" defTabSz="685800" rtl="0" eaLnBrk="1" latinLnBrk="0" hangingPunct="1">
        <a:lnSpc>
          <a:spcPct val="90000"/>
        </a:lnSpc>
        <a:spcBef>
          <a:spcPct val="0"/>
        </a:spcBef>
        <a:buNone/>
        <a:defRPr sz="2100" kern="1200">
          <a:solidFill>
            <a:srgbClr val="005B97"/>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Font typeface="Arial"/>
        <a:buChar char="•"/>
        <a:defRPr sz="2100" kern="1200">
          <a:solidFill>
            <a:srgbClr val="636462"/>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a:buChar char="•"/>
        <a:defRPr sz="1800" kern="1200">
          <a:solidFill>
            <a:srgbClr val="636462"/>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a:buChar char="•"/>
        <a:defRPr sz="1500" kern="1200">
          <a:solidFill>
            <a:srgbClr val="636462"/>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a:buChar char="•"/>
        <a:defRPr sz="1350" kern="1200">
          <a:solidFill>
            <a:srgbClr val="636462"/>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a:buChar char="•"/>
        <a:defRPr sz="1350" kern="1200">
          <a:solidFill>
            <a:srgbClr val="636462"/>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jp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2.pn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chart" Target="../charts/char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chart" Target="../charts/chart5.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3.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50.jpe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hyperlink" Target="https://www.evariant.com/author/jfriedeman/" TargetMode="Externa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4DD60-9C6F-4665-A0A9-52F97E64DFA2}"/>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14F2873-8559-4451-91BE-6B2F7B2F95D3}"/>
              </a:ext>
            </a:extLst>
          </p:cNvPr>
          <p:cNvSpPr>
            <a:spLocks noGrp="1"/>
          </p:cNvSpPr>
          <p:nvPr>
            <p:ph type="subTitle" idx="1"/>
          </p:nvPr>
        </p:nvSpPr>
        <p:spPr/>
        <p:txBody>
          <a:bodyPr/>
          <a:lstStyle/>
          <a:p>
            <a:endParaRPr lang="pt-BR"/>
          </a:p>
        </p:txBody>
      </p:sp>
      <p:pic>
        <p:nvPicPr>
          <p:cNvPr id="5" name="Imagem 4">
            <a:extLst>
              <a:ext uri="{FF2B5EF4-FFF2-40B4-BE49-F238E27FC236}">
                <a16:creationId xmlns:a16="http://schemas.microsoft.com/office/drawing/2014/main" id="{D0A6565E-6DA7-4587-9246-255EB1DC8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Tree>
    <p:extLst>
      <p:ext uri="{BB962C8B-B14F-4D97-AF65-F5344CB8AC3E}">
        <p14:creationId xmlns:p14="http://schemas.microsoft.com/office/powerpoint/2010/main" val="1325483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4DD60-9C6F-4665-A0A9-52F97E64DFA2}"/>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514F2873-8559-4451-91BE-6B2F7B2F95D3}"/>
              </a:ext>
            </a:extLst>
          </p:cNvPr>
          <p:cNvSpPr>
            <a:spLocks noGrp="1"/>
          </p:cNvSpPr>
          <p:nvPr>
            <p:ph type="subTitle" idx="1"/>
          </p:nvPr>
        </p:nvSpPr>
        <p:spPr/>
        <p:txBody>
          <a:bodyPr/>
          <a:lstStyle/>
          <a:p>
            <a:endParaRPr lang="pt-BR"/>
          </a:p>
        </p:txBody>
      </p:sp>
      <p:pic>
        <p:nvPicPr>
          <p:cNvPr id="5" name="Imagem 4">
            <a:extLst>
              <a:ext uri="{FF2B5EF4-FFF2-40B4-BE49-F238E27FC236}">
                <a16:creationId xmlns:a16="http://schemas.microsoft.com/office/drawing/2014/main" id="{958B505C-BC85-4B65-B7A0-621280ABD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Tree>
    <p:extLst>
      <p:ext uri="{BB962C8B-B14F-4D97-AF65-F5344CB8AC3E}">
        <p14:creationId xmlns:p14="http://schemas.microsoft.com/office/powerpoint/2010/main" val="1752673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A3E6BBA-8F35-4CBD-A393-857C69E6F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1ECB36F2-1A31-4567-AC9B-B78AB401AE98}"/>
              </a:ext>
            </a:extLst>
          </p:cNvPr>
          <p:cNvSpPr txBox="1"/>
          <p:nvPr/>
        </p:nvSpPr>
        <p:spPr>
          <a:xfrm>
            <a:off x="3108961" y="3981157"/>
            <a:ext cx="7980839" cy="1323439"/>
          </a:xfrm>
          <a:prstGeom prst="rect">
            <a:avLst/>
          </a:prstGeom>
          <a:solidFill>
            <a:schemeClr val="bg1"/>
          </a:solidFill>
        </p:spPr>
        <p:txBody>
          <a:bodyPr wrap="none" rtlCol="0">
            <a:spAutoFit/>
          </a:bodyPr>
          <a:lstStyle/>
          <a:p>
            <a:r>
              <a:rPr lang="pt-BR" sz="8000" dirty="0">
                <a:solidFill>
                  <a:schemeClr val="accent4"/>
                </a:solidFill>
                <a:latin typeface="Arial" panose="020B0604020202020204" pitchFamily="34" charset="0"/>
                <a:cs typeface="Arial" panose="020B0604020202020204" pitchFamily="34" charset="0"/>
              </a:rPr>
              <a:t>(11) 97618-5477</a:t>
            </a:r>
          </a:p>
        </p:txBody>
      </p:sp>
    </p:spTree>
    <p:extLst>
      <p:ext uri="{BB962C8B-B14F-4D97-AF65-F5344CB8AC3E}">
        <p14:creationId xmlns:p14="http://schemas.microsoft.com/office/powerpoint/2010/main" val="3754321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3D120F-43BA-45B5-B528-43EFBF00BD4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8644C4F-F5CE-4835-90F7-249A6395E380}"/>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4356E868-98A5-4FBB-B9C3-9B928170030D}"/>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204168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Holding-hands.jpg"/>
          <p:cNvPicPr>
            <a:picLocks noChangeAspect="1"/>
          </p:cNvPicPr>
          <p:nvPr/>
        </p:nvPicPr>
        <p:blipFill rotWithShape="1">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l="14429" t="13140"/>
          <a:stretch/>
        </p:blipFill>
        <p:spPr>
          <a:xfrm>
            <a:off x="4703552" y="344959"/>
            <a:ext cx="7457090" cy="4249254"/>
          </a:xfrm>
          <a:prstGeom prst="rect">
            <a:avLst/>
          </a:prstGeom>
          <a:ln>
            <a:noFill/>
          </a:ln>
          <a:effectLst>
            <a:softEdge rad="112500"/>
          </a:effectLst>
        </p:spPr>
      </p:pic>
      <p:sp>
        <p:nvSpPr>
          <p:cNvPr id="2" name="Subtítulo 1"/>
          <p:cNvSpPr>
            <a:spLocks noGrp="1"/>
          </p:cNvSpPr>
          <p:nvPr>
            <p:ph type="subTitle" idx="1"/>
          </p:nvPr>
        </p:nvSpPr>
        <p:spPr>
          <a:xfrm>
            <a:off x="5177740" y="4073946"/>
            <a:ext cx="9144000" cy="1655762"/>
          </a:xfrm>
        </p:spPr>
        <p:txBody>
          <a:bodyPr>
            <a:normAutofit/>
          </a:bodyPr>
          <a:lstStyle/>
          <a:p>
            <a:r>
              <a:rPr lang="pt-BR" sz="1600" b="1" dirty="0"/>
              <a:t>Sabrina Bernardez Pereira, MD, </a:t>
            </a:r>
            <a:r>
              <a:rPr lang="pt-BR" sz="1600" b="1" dirty="0" err="1"/>
              <a:t>MSc</a:t>
            </a:r>
            <a:r>
              <a:rPr lang="pt-BR" sz="1600" b="1" dirty="0"/>
              <a:t>, PhD</a:t>
            </a:r>
          </a:p>
        </p:txBody>
      </p:sp>
      <p:sp>
        <p:nvSpPr>
          <p:cNvPr id="5" name="Título 5"/>
          <p:cNvSpPr>
            <a:spLocks noGrp="1"/>
          </p:cNvSpPr>
          <p:nvPr>
            <p:ph type="ctrTitle"/>
          </p:nvPr>
        </p:nvSpPr>
        <p:spPr>
          <a:xfrm>
            <a:off x="4734910" y="1536631"/>
            <a:ext cx="7457090" cy="1442552"/>
          </a:xfrm>
          <a:solidFill>
            <a:srgbClr val="FFFFFF">
              <a:alpha val="58000"/>
            </a:srgbClr>
          </a:solidFill>
        </p:spPr>
        <p:txBody>
          <a:bodyPr anchor="t">
            <a:noAutofit/>
          </a:bodyPr>
          <a:lstStyle/>
          <a:p>
            <a:pPr>
              <a:lnSpc>
                <a:spcPct val="120000"/>
              </a:lnSpc>
            </a:pPr>
            <a:r>
              <a:rPr lang="pt-BR" sz="3200" b="1" dirty="0">
                <a:solidFill>
                  <a:srgbClr val="336699"/>
                </a:solidFill>
              </a:rPr>
              <a:t>Como mostrar ao paciente o que é saúde baseada em valor?</a:t>
            </a:r>
            <a:br>
              <a:rPr lang="pt-BR" sz="3200" b="1" dirty="0"/>
            </a:br>
            <a:br>
              <a:rPr lang="pt-BR" sz="3200" b="1" dirty="0"/>
            </a:br>
            <a:br>
              <a:rPr lang="pt-BR" sz="3200" b="1" dirty="0"/>
            </a:br>
            <a:br>
              <a:rPr lang="pt-BR" sz="3200" b="1" dirty="0"/>
            </a:br>
            <a:br>
              <a:rPr lang="pt-BR" sz="3200" b="1" dirty="0"/>
            </a:br>
            <a:br>
              <a:rPr lang="pt-BR" sz="3200" dirty="0"/>
            </a:br>
            <a:br>
              <a:rPr lang="pt-BR" sz="3200" dirty="0"/>
            </a:br>
            <a:br>
              <a:rPr lang="pt-BR" sz="3200" dirty="0"/>
            </a:br>
            <a:endParaRPr lang="pt-BR" sz="2400" i="1" dirty="0"/>
          </a:p>
        </p:txBody>
      </p:sp>
    </p:spTree>
    <p:extLst>
      <p:ext uri="{BB962C8B-B14F-4D97-AF65-F5344CB8AC3E}">
        <p14:creationId xmlns:p14="http://schemas.microsoft.com/office/powerpoint/2010/main" val="189787913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PHOTO-2018-11-07-12-41-0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48782"/>
            <a:ext cx="5738334" cy="5612090"/>
          </a:xfrm>
          <a:prstGeom prst="rect">
            <a:avLst/>
          </a:prstGeom>
        </p:spPr>
      </p:pic>
      <p:sp>
        <p:nvSpPr>
          <p:cNvPr id="3" name="CaixaDeTexto 2"/>
          <p:cNvSpPr txBox="1"/>
          <p:nvPr/>
        </p:nvSpPr>
        <p:spPr>
          <a:xfrm>
            <a:off x="729025" y="487117"/>
            <a:ext cx="3674504" cy="461665"/>
          </a:xfrm>
          <a:prstGeom prst="rect">
            <a:avLst/>
          </a:prstGeom>
          <a:noFill/>
        </p:spPr>
        <p:txBody>
          <a:bodyPr wrap="none" rtlCol="0">
            <a:spAutoFit/>
          </a:bodyPr>
          <a:lstStyle/>
          <a:p>
            <a:r>
              <a:rPr lang="pt-BR" sz="2400" b="1" dirty="0" err="1">
                <a:solidFill>
                  <a:prstClr val="white"/>
                </a:solidFill>
              </a:rPr>
              <a:t>Value-Based</a:t>
            </a:r>
            <a:r>
              <a:rPr lang="pt-BR" sz="2400" b="1" dirty="0">
                <a:solidFill>
                  <a:prstClr val="white"/>
                </a:solidFill>
              </a:rPr>
              <a:t> </a:t>
            </a:r>
            <a:r>
              <a:rPr lang="pt-BR" sz="2400" b="1" dirty="0" err="1">
                <a:solidFill>
                  <a:prstClr val="white"/>
                </a:solidFill>
              </a:rPr>
              <a:t>Healthcare</a:t>
            </a:r>
            <a:endParaRPr lang="pt-BR" sz="2400" b="1" dirty="0">
              <a:solidFill>
                <a:prstClr val="white"/>
              </a:solidFill>
            </a:endParaRPr>
          </a:p>
        </p:txBody>
      </p:sp>
      <p:sp>
        <p:nvSpPr>
          <p:cNvPr id="5" name="Retângulo 4"/>
          <p:cNvSpPr/>
          <p:nvPr/>
        </p:nvSpPr>
        <p:spPr>
          <a:xfrm>
            <a:off x="5393406" y="2529709"/>
            <a:ext cx="6287243" cy="1477328"/>
          </a:xfrm>
          <a:prstGeom prst="rect">
            <a:avLst/>
          </a:prstGeom>
        </p:spPr>
        <p:txBody>
          <a:bodyPr wrap="square">
            <a:spAutoFit/>
          </a:bodyPr>
          <a:lstStyle/>
          <a:p>
            <a:pPr algn="ctr"/>
            <a:r>
              <a:rPr lang="pt-BR" dirty="0"/>
              <a:t>De acordo com Michael Porter, o sistema de saúde deve </a:t>
            </a:r>
            <a:r>
              <a:rPr lang="pt-BR" b="1" dirty="0"/>
              <a:t>se afastar de um sistema </a:t>
            </a:r>
            <a:r>
              <a:rPr lang="pt-BR" dirty="0"/>
              <a:t>de saúde </a:t>
            </a:r>
            <a:r>
              <a:rPr lang="pt-BR" b="1" dirty="0"/>
              <a:t>voltado para a oferta </a:t>
            </a:r>
            <a:r>
              <a:rPr lang="pt-BR" dirty="0"/>
              <a:t>e organizado em torno </a:t>
            </a:r>
            <a:r>
              <a:rPr lang="pt-BR" b="1" dirty="0"/>
              <a:t>do que os médicos fazem </a:t>
            </a:r>
            <a:r>
              <a:rPr lang="pt-BR" dirty="0"/>
              <a:t>e se colocar em direção a um </a:t>
            </a:r>
            <a:r>
              <a:rPr lang="pt-BR" b="1" dirty="0"/>
              <a:t>sistema centrado na pessoa</a:t>
            </a:r>
            <a:r>
              <a:rPr lang="pt-BR" dirty="0"/>
              <a:t> e organizado em torno do que os </a:t>
            </a:r>
            <a:r>
              <a:rPr lang="pt-BR" b="1" dirty="0"/>
              <a:t>pacientes precisam.</a:t>
            </a:r>
          </a:p>
        </p:txBody>
      </p:sp>
      <p:sp>
        <p:nvSpPr>
          <p:cNvPr id="6" name="Rectangle 5"/>
          <p:cNvSpPr/>
          <p:nvPr/>
        </p:nvSpPr>
        <p:spPr>
          <a:xfrm>
            <a:off x="5393406" y="5577021"/>
            <a:ext cx="5942315" cy="646331"/>
          </a:xfrm>
          <a:prstGeom prst="rect">
            <a:avLst/>
          </a:prstGeom>
        </p:spPr>
        <p:txBody>
          <a:bodyPr wrap="square">
            <a:spAutoFit/>
          </a:bodyPr>
          <a:lstStyle/>
          <a:p>
            <a:pPr algn="ctr"/>
            <a:r>
              <a:rPr lang="en-US" sz="1200" dirty="0"/>
              <a:t>Michael E. Porter , Elizabeth Olmsted </a:t>
            </a:r>
            <a:r>
              <a:rPr lang="en-US" sz="1200" dirty="0" err="1"/>
              <a:t>Teisberg</a:t>
            </a:r>
            <a:r>
              <a:rPr lang="en-US" sz="1200" dirty="0"/>
              <a:t>. </a:t>
            </a:r>
          </a:p>
          <a:p>
            <a:pPr algn="ctr"/>
            <a:r>
              <a:rPr lang="en-US" sz="1200" dirty="0"/>
              <a:t>Redefining Health Care: Creating Value-based Competition on Results </a:t>
            </a:r>
          </a:p>
          <a:p>
            <a:pPr algn="ctr"/>
            <a:r>
              <a:rPr lang="en-US" sz="1200" dirty="0"/>
              <a:t>Apr 24, 2006</a:t>
            </a:r>
          </a:p>
        </p:txBody>
      </p:sp>
    </p:spTree>
    <p:extLst>
      <p:ext uri="{BB962C8B-B14F-4D97-AF65-F5344CB8AC3E}">
        <p14:creationId xmlns:p14="http://schemas.microsoft.com/office/powerpoint/2010/main" val="63478760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842237" y="487117"/>
            <a:ext cx="2526654" cy="461665"/>
          </a:xfrm>
          <a:prstGeom prst="rect">
            <a:avLst/>
          </a:prstGeom>
          <a:noFill/>
        </p:spPr>
        <p:txBody>
          <a:bodyPr wrap="none" rtlCol="0">
            <a:spAutoFit/>
          </a:bodyPr>
          <a:lstStyle/>
          <a:p>
            <a:r>
              <a:rPr lang="pt-BR" sz="2400" b="1" dirty="0">
                <a:solidFill>
                  <a:prstClr val="white"/>
                </a:solidFill>
              </a:rPr>
              <a:t>E os pacientes?</a:t>
            </a:r>
          </a:p>
        </p:txBody>
      </p:sp>
      <p:sp>
        <p:nvSpPr>
          <p:cNvPr id="2" name="Retângulo 1"/>
          <p:cNvSpPr/>
          <p:nvPr/>
        </p:nvSpPr>
        <p:spPr>
          <a:xfrm>
            <a:off x="1266224" y="1442056"/>
            <a:ext cx="9680305" cy="1200329"/>
          </a:xfrm>
          <a:prstGeom prst="rect">
            <a:avLst/>
          </a:prstGeom>
        </p:spPr>
        <p:txBody>
          <a:bodyPr wrap="square">
            <a:spAutoFit/>
          </a:bodyPr>
          <a:lstStyle/>
          <a:p>
            <a:pPr algn="just"/>
            <a:r>
              <a:rPr lang="pt-BR" dirty="0"/>
              <a:t>Tornar isso </a:t>
            </a:r>
            <a:r>
              <a:rPr lang="pt-BR" b="1" dirty="0"/>
              <a:t>REAL</a:t>
            </a:r>
            <a:r>
              <a:rPr lang="pt-BR" dirty="0"/>
              <a:t> requer que os pacientes estejam envolvidos na agenda de </a:t>
            </a:r>
            <a:r>
              <a:rPr lang="pt-BR" b="1" dirty="0"/>
              <a:t>VALOR. </a:t>
            </a:r>
            <a:r>
              <a:rPr lang="pt-BR" dirty="0"/>
              <a:t>E apesar da retórica sobre considerar o que realmente importa para o paciente, pouca ou </a:t>
            </a:r>
            <a:r>
              <a:rPr lang="pt-BR" b="1" dirty="0"/>
              <a:t>NENHUMA</a:t>
            </a:r>
            <a:r>
              <a:rPr lang="pt-BR" dirty="0"/>
              <a:t> </a:t>
            </a:r>
            <a:r>
              <a:rPr lang="pt-BR" b="1" dirty="0"/>
              <a:t>atenção </a:t>
            </a:r>
            <a:r>
              <a:rPr lang="pt-BR" dirty="0"/>
              <a:t>foi dada à definição do que os pacientes realmente valorizam em sua experiência de cuidado e </a:t>
            </a:r>
            <a:r>
              <a:rPr lang="pt-BR" b="1" u="sng" dirty="0"/>
              <a:t>como envolver os pacientes neste debate</a:t>
            </a:r>
            <a:r>
              <a:rPr lang="pt-BR" dirty="0"/>
              <a:t>.</a:t>
            </a:r>
          </a:p>
        </p:txBody>
      </p:sp>
      <p:pic>
        <p:nvPicPr>
          <p:cNvPr id="4" name="Imagem 3"/>
          <p:cNvPicPr>
            <a:picLocks noChangeAspect="1"/>
          </p:cNvPicPr>
          <p:nvPr/>
        </p:nvPicPr>
        <p:blipFill rotWithShape="1">
          <a:blip r:embed="rId4"/>
          <a:srcRect t="31600"/>
          <a:stretch/>
        </p:blipFill>
        <p:spPr>
          <a:xfrm>
            <a:off x="0" y="2962656"/>
            <a:ext cx="12192000" cy="3895344"/>
          </a:xfrm>
          <a:prstGeom prst="rect">
            <a:avLst/>
          </a:prstGeom>
        </p:spPr>
      </p:pic>
    </p:spTree>
    <p:extLst>
      <p:ext uri="{BB962C8B-B14F-4D97-AF65-F5344CB8AC3E}">
        <p14:creationId xmlns:p14="http://schemas.microsoft.com/office/powerpoint/2010/main" val="50128152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descr="depositphotos_98984816-stock-photo-hand-writting-on-a-glas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8125" y="2293641"/>
            <a:ext cx="2805530" cy="4252546"/>
          </a:xfrm>
          <a:prstGeom prst="rect">
            <a:avLst/>
          </a:prstGeom>
        </p:spPr>
      </p:pic>
      <p:sp>
        <p:nvSpPr>
          <p:cNvPr id="4" name="Título 3"/>
          <p:cNvSpPr>
            <a:spLocks noGrp="1"/>
          </p:cNvSpPr>
          <p:nvPr>
            <p:ph type="title"/>
          </p:nvPr>
        </p:nvSpPr>
        <p:spPr>
          <a:xfrm>
            <a:off x="1201695" y="1897245"/>
            <a:ext cx="10515600" cy="596767"/>
          </a:xfrm>
        </p:spPr>
        <p:txBody>
          <a:bodyPr>
            <a:noAutofit/>
          </a:bodyPr>
          <a:lstStyle/>
          <a:p>
            <a:r>
              <a:rPr lang="pt-BR" sz="7200" i="1" dirty="0">
                <a:latin typeface="Apple Chancery"/>
                <a:cs typeface="Apple Chancery"/>
              </a:rPr>
              <a:t>O que é valor para você?</a:t>
            </a:r>
          </a:p>
        </p:txBody>
      </p:sp>
      <p:pic>
        <p:nvPicPr>
          <p:cNvPr id="2" name="Picture 1"/>
          <p:cNvPicPr>
            <a:picLocks noChangeAspect="1"/>
          </p:cNvPicPr>
          <p:nvPr/>
        </p:nvPicPr>
        <p:blipFill>
          <a:blip r:embed="rId4"/>
          <a:stretch>
            <a:fillRect/>
          </a:stretch>
        </p:blipFill>
        <p:spPr>
          <a:xfrm>
            <a:off x="1" y="22712"/>
            <a:ext cx="12192000" cy="6835288"/>
          </a:xfrm>
          <a:prstGeom prst="rect">
            <a:avLst/>
          </a:prstGeom>
        </p:spPr>
      </p:pic>
    </p:spTree>
    <p:extLst>
      <p:ext uri="{BB962C8B-B14F-4D97-AF65-F5344CB8AC3E}">
        <p14:creationId xmlns:p14="http://schemas.microsoft.com/office/powerpoint/2010/main" val="4280594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Imagem 6"/>
          <p:cNvPicPr>
            <a:picLocks noChangeAspect="1"/>
          </p:cNvPicPr>
          <p:nvPr/>
        </p:nvPicPr>
        <p:blipFill rotWithShape="1">
          <a:blip r:embed="rId4"/>
          <a:srcRect l="14232" t="18236" r="19667" b="21734"/>
          <a:stretch/>
        </p:blipFill>
        <p:spPr>
          <a:xfrm>
            <a:off x="1406115" y="1132686"/>
            <a:ext cx="8542527" cy="5401200"/>
          </a:xfrm>
          <a:prstGeom prst="rect">
            <a:avLst/>
          </a:prstGeom>
        </p:spPr>
      </p:pic>
      <p:sp>
        <p:nvSpPr>
          <p:cNvPr id="3" name="CaixaDeTexto 2"/>
          <p:cNvSpPr txBox="1"/>
          <p:nvPr/>
        </p:nvSpPr>
        <p:spPr>
          <a:xfrm>
            <a:off x="610153" y="489602"/>
            <a:ext cx="3568606" cy="461665"/>
          </a:xfrm>
          <a:prstGeom prst="rect">
            <a:avLst/>
          </a:prstGeom>
          <a:noFill/>
        </p:spPr>
        <p:txBody>
          <a:bodyPr wrap="none" rtlCol="0">
            <a:spAutoFit/>
          </a:bodyPr>
          <a:lstStyle/>
          <a:p>
            <a:r>
              <a:rPr lang="pt-BR" sz="2400" b="1" dirty="0">
                <a:solidFill>
                  <a:prstClr val="white"/>
                </a:solidFill>
              </a:rPr>
              <a:t>Profissionais da Saúde</a:t>
            </a:r>
          </a:p>
        </p:txBody>
      </p:sp>
      <p:sp>
        <p:nvSpPr>
          <p:cNvPr id="8" name="CaixaDeTexto 7"/>
          <p:cNvSpPr txBox="1"/>
          <p:nvPr/>
        </p:nvSpPr>
        <p:spPr>
          <a:xfrm>
            <a:off x="8315873" y="5969472"/>
            <a:ext cx="3635318" cy="369332"/>
          </a:xfrm>
          <a:prstGeom prst="rect">
            <a:avLst/>
          </a:prstGeom>
          <a:noFill/>
        </p:spPr>
        <p:txBody>
          <a:bodyPr wrap="none" rtlCol="0">
            <a:spAutoFit/>
          </a:bodyPr>
          <a:lstStyle/>
          <a:p>
            <a:r>
              <a:rPr lang="pt-BR" b="1" dirty="0"/>
              <a:t>47 profissionais de saúde HCor</a:t>
            </a:r>
          </a:p>
        </p:txBody>
      </p:sp>
    </p:spTree>
    <p:extLst>
      <p:ext uri="{BB962C8B-B14F-4D97-AF65-F5344CB8AC3E}">
        <p14:creationId xmlns:p14="http://schemas.microsoft.com/office/powerpoint/2010/main" val="184315920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610153" y="494572"/>
            <a:ext cx="2863284" cy="400110"/>
          </a:xfrm>
          <a:prstGeom prst="rect">
            <a:avLst/>
          </a:prstGeom>
          <a:noFill/>
        </p:spPr>
        <p:txBody>
          <a:bodyPr wrap="none" rtlCol="0">
            <a:spAutoFit/>
          </a:bodyPr>
          <a:lstStyle/>
          <a:p>
            <a:r>
              <a:rPr lang="pt-BR" sz="2000" b="1" dirty="0">
                <a:solidFill>
                  <a:prstClr val="white"/>
                </a:solidFill>
              </a:rPr>
              <a:t>Profissional de Saúde</a:t>
            </a:r>
          </a:p>
        </p:txBody>
      </p:sp>
      <p:pic>
        <p:nvPicPr>
          <p:cNvPr id="2" name="Imagem 1"/>
          <p:cNvPicPr>
            <a:picLocks noChangeAspect="1"/>
          </p:cNvPicPr>
          <p:nvPr/>
        </p:nvPicPr>
        <p:blipFill>
          <a:blip r:embed="rId4"/>
          <a:stretch>
            <a:fillRect/>
          </a:stretch>
        </p:blipFill>
        <p:spPr>
          <a:xfrm>
            <a:off x="467604" y="959135"/>
            <a:ext cx="5291994" cy="2856817"/>
          </a:xfrm>
          <a:prstGeom prst="rect">
            <a:avLst/>
          </a:prstGeom>
        </p:spPr>
      </p:pic>
      <p:pic>
        <p:nvPicPr>
          <p:cNvPr id="4" name="Imagem 3"/>
          <p:cNvPicPr>
            <a:picLocks noChangeAspect="1"/>
          </p:cNvPicPr>
          <p:nvPr/>
        </p:nvPicPr>
        <p:blipFill>
          <a:blip r:embed="rId5"/>
          <a:stretch>
            <a:fillRect/>
          </a:stretch>
        </p:blipFill>
        <p:spPr>
          <a:xfrm>
            <a:off x="5337190" y="1011517"/>
            <a:ext cx="5254180" cy="2780239"/>
          </a:xfrm>
          <a:prstGeom prst="rect">
            <a:avLst/>
          </a:prstGeom>
        </p:spPr>
      </p:pic>
      <p:pic>
        <p:nvPicPr>
          <p:cNvPr id="5" name="Imagem 4"/>
          <p:cNvPicPr>
            <a:picLocks noChangeAspect="1"/>
          </p:cNvPicPr>
          <p:nvPr/>
        </p:nvPicPr>
        <p:blipFill>
          <a:blip r:embed="rId6"/>
          <a:stretch>
            <a:fillRect/>
          </a:stretch>
        </p:blipFill>
        <p:spPr>
          <a:xfrm>
            <a:off x="241913" y="3519980"/>
            <a:ext cx="5517686" cy="3020856"/>
          </a:xfrm>
          <a:prstGeom prst="rect">
            <a:avLst/>
          </a:prstGeom>
        </p:spPr>
      </p:pic>
      <p:pic>
        <p:nvPicPr>
          <p:cNvPr id="6" name="Imagem 5"/>
          <p:cNvPicPr>
            <a:picLocks noChangeAspect="1"/>
          </p:cNvPicPr>
          <p:nvPr/>
        </p:nvPicPr>
        <p:blipFill>
          <a:blip r:embed="rId7"/>
          <a:stretch>
            <a:fillRect/>
          </a:stretch>
        </p:blipFill>
        <p:spPr>
          <a:xfrm>
            <a:off x="5453494" y="3519980"/>
            <a:ext cx="6022275" cy="2905261"/>
          </a:xfrm>
          <a:prstGeom prst="rect">
            <a:avLst/>
          </a:prstGeom>
        </p:spPr>
      </p:pic>
    </p:spTree>
    <p:extLst>
      <p:ext uri="{BB962C8B-B14F-4D97-AF65-F5344CB8AC3E}">
        <p14:creationId xmlns:p14="http://schemas.microsoft.com/office/powerpoint/2010/main" val="25525951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t="8658" b="29122"/>
          <a:stretch/>
        </p:blipFill>
        <p:spPr>
          <a:xfrm>
            <a:off x="0" y="1179221"/>
            <a:ext cx="12192000" cy="4973892"/>
          </a:xfrm>
          <a:prstGeom prst="rect">
            <a:avLst/>
          </a:prstGeom>
          <a:ln>
            <a:noFill/>
          </a:ln>
          <a:effectLst>
            <a:softEdge rad="112500"/>
          </a:effectLst>
        </p:spPr>
      </p:pic>
      <p:sp>
        <p:nvSpPr>
          <p:cNvPr id="3" name="CaixaDeTexto 2"/>
          <p:cNvSpPr txBox="1"/>
          <p:nvPr/>
        </p:nvSpPr>
        <p:spPr>
          <a:xfrm>
            <a:off x="729025" y="487117"/>
            <a:ext cx="3279103" cy="461665"/>
          </a:xfrm>
          <a:prstGeom prst="rect">
            <a:avLst/>
          </a:prstGeom>
          <a:noFill/>
        </p:spPr>
        <p:txBody>
          <a:bodyPr wrap="none" rtlCol="0">
            <a:spAutoFit/>
          </a:bodyPr>
          <a:lstStyle/>
          <a:p>
            <a:r>
              <a:rPr lang="pt-BR" sz="2400" b="1" dirty="0">
                <a:solidFill>
                  <a:prstClr val="white"/>
                </a:solidFill>
              </a:rPr>
              <a:t>Valor para o paciente</a:t>
            </a:r>
          </a:p>
        </p:txBody>
      </p:sp>
      <p:graphicFrame>
        <p:nvGraphicFramePr>
          <p:cNvPr id="2" name="Diagrama 1"/>
          <p:cNvGraphicFramePr/>
          <p:nvPr>
            <p:extLst>
              <p:ext uri="{D42A27DB-BD31-4B8C-83A1-F6EECF244321}">
                <p14:modId xmlns:p14="http://schemas.microsoft.com/office/powerpoint/2010/main" val="378208030"/>
              </p:ext>
            </p:extLst>
          </p:nvPr>
        </p:nvGraphicFramePr>
        <p:xfrm>
          <a:off x="-1313146" y="988128"/>
          <a:ext cx="8481734" cy="57358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9515800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Screen Shot 2018-11-07 at 00.10.55.png"/>
          <p:cNvPicPr>
            <a:picLocks noChangeAspect="1"/>
          </p:cNvPicPr>
          <p:nvPr/>
        </p:nvPicPr>
        <p:blipFill rotWithShape="1">
          <a:blip r:embed="rId4">
            <a:extLst>
              <a:ext uri="{28A0092B-C50C-407E-A947-70E740481C1C}">
                <a14:useLocalDpi xmlns:a14="http://schemas.microsoft.com/office/drawing/2010/main" val="0"/>
              </a:ext>
            </a:extLst>
          </a:blip>
          <a:srcRect l="5634" t="7705" r="8171"/>
          <a:stretch/>
        </p:blipFill>
        <p:spPr>
          <a:xfrm>
            <a:off x="1987787" y="951267"/>
            <a:ext cx="8081810" cy="5579802"/>
          </a:xfrm>
          <a:prstGeom prst="rect">
            <a:avLst/>
          </a:prstGeom>
        </p:spPr>
      </p:pic>
      <p:sp>
        <p:nvSpPr>
          <p:cNvPr id="3" name="CaixaDeTexto 2"/>
          <p:cNvSpPr txBox="1"/>
          <p:nvPr/>
        </p:nvSpPr>
        <p:spPr>
          <a:xfrm>
            <a:off x="610153" y="489602"/>
            <a:ext cx="1622560" cy="461665"/>
          </a:xfrm>
          <a:prstGeom prst="rect">
            <a:avLst/>
          </a:prstGeom>
          <a:noFill/>
        </p:spPr>
        <p:txBody>
          <a:bodyPr wrap="none" rtlCol="0">
            <a:spAutoFit/>
          </a:bodyPr>
          <a:lstStyle/>
          <a:p>
            <a:r>
              <a:rPr lang="pt-BR" sz="2400" b="1" dirty="0">
                <a:solidFill>
                  <a:prstClr val="white"/>
                </a:solidFill>
              </a:rPr>
              <a:t>Pacientes</a:t>
            </a:r>
          </a:p>
        </p:txBody>
      </p:sp>
      <p:sp>
        <p:nvSpPr>
          <p:cNvPr id="8" name="CaixaDeTexto 7"/>
          <p:cNvSpPr txBox="1"/>
          <p:nvPr/>
        </p:nvSpPr>
        <p:spPr>
          <a:xfrm>
            <a:off x="9599825" y="6047751"/>
            <a:ext cx="2198814" cy="369332"/>
          </a:xfrm>
          <a:prstGeom prst="rect">
            <a:avLst/>
          </a:prstGeom>
          <a:noFill/>
        </p:spPr>
        <p:txBody>
          <a:bodyPr wrap="none" rtlCol="0">
            <a:spAutoFit/>
          </a:bodyPr>
          <a:lstStyle/>
          <a:p>
            <a:r>
              <a:rPr lang="pt-BR" b="1" dirty="0">
                <a:solidFill>
                  <a:prstClr val="black"/>
                </a:solidFill>
              </a:rPr>
              <a:t>20 pacientes HCor</a:t>
            </a:r>
          </a:p>
        </p:txBody>
      </p:sp>
    </p:spTree>
    <p:extLst>
      <p:ext uri="{BB962C8B-B14F-4D97-AF65-F5344CB8AC3E}">
        <p14:creationId xmlns:p14="http://schemas.microsoft.com/office/powerpoint/2010/main" val="53503014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3040466" cy="461665"/>
          </a:xfrm>
          <a:prstGeom prst="rect">
            <a:avLst/>
          </a:prstGeom>
          <a:noFill/>
        </p:spPr>
        <p:txBody>
          <a:bodyPr wrap="none" rtlCol="0">
            <a:spAutoFit/>
          </a:bodyPr>
          <a:lstStyle/>
          <a:p>
            <a:r>
              <a:rPr lang="pt-BR" sz="2400" b="1" dirty="0">
                <a:solidFill>
                  <a:prstClr val="white"/>
                </a:solidFill>
              </a:rPr>
              <a:t>Qual componente...</a:t>
            </a:r>
          </a:p>
        </p:txBody>
      </p:sp>
      <p:sp>
        <p:nvSpPr>
          <p:cNvPr id="8" name="Retângulo 7"/>
          <p:cNvSpPr/>
          <p:nvPr/>
        </p:nvSpPr>
        <p:spPr>
          <a:xfrm>
            <a:off x="7528007" y="6063393"/>
            <a:ext cx="4472730" cy="430887"/>
          </a:xfrm>
          <a:prstGeom prst="rect">
            <a:avLst/>
          </a:prstGeom>
        </p:spPr>
        <p:txBody>
          <a:bodyPr wrap="none">
            <a:spAutoFit/>
          </a:bodyPr>
          <a:lstStyle/>
          <a:p>
            <a:r>
              <a:rPr lang="en-US" sz="1100" b="1" dirty="0"/>
              <a:t>The state of value in U.S. Health Care | </a:t>
            </a:r>
            <a:r>
              <a:rPr lang="pt-BR" sz="1100" b="1" dirty="0" err="1"/>
              <a:t>University</a:t>
            </a:r>
            <a:r>
              <a:rPr lang="pt-BR" sz="1100" b="1" dirty="0"/>
              <a:t> </a:t>
            </a:r>
            <a:r>
              <a:rPr lang="pt-BR" sz="1100" b="1" dirty="0" err="1"/>
              <a:t>of</a:t>
            </a:r>
            <a:r>
              <a:rPr lang="pt-BR" sz="1100" b="1" dirty="0"/>
              <a:t> Utah Health</a:t>
            </a:r>
          </a:p>
          <a:p>
            <a:endParaRPr lang="pt-BR" sz="1100" b="1" dirty="0"/>
          </a:p>
        </p:txBody>
      </p:sp>
      <p:graphicFrame>
        <p:nvGraphicFramePr>
          <p:cNvPr id="2" name="Chart 1"/>
          <p:cNvGraphicFramePr/>
          <p:nvPr>
            <p:extLst>
              <p:ext uri="{D42A27DB-BD31-4B8C-83A1-F6EECF244321}">
                <p14:modId xmlns:p14="http://schemas.microsoft.com/office/powerpoint/2010/main" val="2174749763"/>
              </p:ext>
            </p:extLst>
          </p:nvPr>
        </p:nvGraphicFramePr>
        <p:xfrm>
          <a:off x="187419" y="1227013"/>
          <a:ext cx="6011583" cy="46110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2493102159"/>
              </p:ext>
            </p:extLst>
          </p:nvPr>
        </p:nvGraphicFramePr>
        <p:xfrm>
          <a:off x="5235818" y="1229450"/>
          <a:ext cx="6956182" cy="4611055"/>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729025" y="951220"/>
            <a:ext cx="3087281" cy="369332"/>
          </a:xfrm>
          <a:prstGeom prst="rect">
            <a:avLst/>
          </a:prstGeom>
          <a:noFill/>
        </p:spPr>
        <p:txBody>
          <a:bodyPr wrap="none" rtlCol="0">
            <a:spAutoFit/>
          </a:bodyPr>
          <a:lstStyle/>
          <a:p>
            <a:r>
              <a:rPr lang="mr-IN" i="1" dirty="0"/>
              <a:t>…</a:t>
            </a:r>
            <a:r>
              <a:rPr lang="en-US" i="1" dirty="0" err="1"/>
              <a:t>mais</a:t>
            </a:r>
            <a:r>
              <a:rPr lang="en-US" i="1" dirty="0"/>
              <a:t> </a:t>
            </a:r>
            <a:r>
              <a:rPr lang="en-US" i="1" dirty="0" err="1"/>
              <a:t>importante</a:t>
            </a:r>
            <a:r>
              <a:rPr lang="en-US" i="1" dirty="0"/>
              <a:t> do valor?</a:t>
            </a:r>
          </a:p>
        </p:txBody>
      </p:sp>
      <p:sp>
        <p:nvSpPr>
          <p:cNvPr id="12" name="TextBox 11"/>
          <p:cNvSpPr txBox="1"/>
          <p:nvPr/>
        </p:nvSpPr>
        <p:spPr>
          <a:xfrm>
            <a:off x="438466" y="3755069"/>
            <a:ext cx="4978786" cy="1754327"/>
          </a:xfrm>
          <a:prstGeom prst="rect">
            <a:avLst/>
          </a:prstGeom>
          <a:solidFill>
            <a:schemeClr val="accent5">
              <a:lumMod val="75000"/>
            </a:schemeClr>
          </a:solidFill>
        </p:spPr>
        <p:txBody>
          <a:bodyPr wrap="square" rtlCol="0">
            <a:spAutoFit/>
          </a:bodyPr>
          <a:lstStyle/>
          <a:p>
            <a:pPr marL="342900" indent="-342900">
              <a:buAutoNum type="arabicPeriod"/>
            </a:pPr>
            <a:r>
              <a:rPr lang="en-US" b="1" dirty="0" err="1">
                <a:solidFill>
                  <a:srgbClr val="FFFFFF"/>
                </a:solidFill>
              </a:rPr>
              <a:t>Qualidade</a:t>
            </a:r>
            <a:r>
              <a:rPr lang="en-US" b="1" dirty="0">
                <a:solidFill>
                  <a:srgbClr val="FFFFFF"/>
                </a:solidFill>
              </a:rPr>
              <a:t>= </a:t>
            </a:r>
            <a:r>
              <a:rPr lang="en-US" dirty="0" err="1">
                <a:solidFill>
                  <a:srgbClr val="FFFFFF"/>
                </a:solidFill>
              </a:rPr>
              <a:t>eficiência</a:t>
            </a:r>
            <a:r>
              <a:rPr lang="en-US" dirty="0">
                <a:solidFill>
                  <a:srgbClr val="FFFFFF"/>
                </a:solidFill>
              </a:rPr>
              <a:t>, </a:t>
            </a:r>
            <a:r>
              <a:rPr lang="en-US" dirty="0" err="1">
                <a:solidFill>
                  <a:srgbClr val="FFFFFF"/>
                </a:solidFill>
              </a:rPr>
              <a:t>efetividade</a:t>
            </a:r>
            <a:r>
              <a:rPr lang="en-US" dirty="0">
                <a:solidFill>
                  <a:srgbClr val="FFFFFF"/>
                </a:solidFill>
              </a:rPr>
              <a:t>, </a:t>
            </a:r>
            <a:r>
              <a:rPr lang="en-US" dirty="0" err="1">
                <a:solidFill>
                  <a:srgbClr val="FFFFFF"/>
                </a:solidFill>
              </a:rPr>
              <a:t>segurança</a:t>
            </a:r>
            <a:r>
              <a:rPr lang="en-US" dirty="0">
                <a:solidFill>
                  <a:srgbClr val="FFFFFF"/>
                </a:solidFill>
              </a:rPr>
              <a:t> e </a:t>
            </a:r>
            <a:r>
              <a:rPr lang="en-US" dirty="0" err="1">
                <a:solidFill>
                  <a:srgbClr val="FFFFFF"/>
                </a:solidFill>
              </a:rPr>
              <a:t>desfechos</a:t>
            </a:r>
            <a:r>
              <a:rPr lang="en-US" dirty="0">
                <a:solidFill>
                  <a:srgbClr val="FFFFFF"/>
                </a:solidFill>
              </a:rPr>
              <a:t> </a:t>
            </a:r>
          </a:p>
          <a:p>
            <a:pPr marL="342900" indent="-342900">
              <a:buAutoNum type="arabicPeriod"/>
            </a:pPr>
            <a:r>
              <a:rPr lang="en-US" b="1" dirty="0" err="1">
                <a:solidFill>
                  <a:srgbClr val="FFFFFF"/>
                </a:solidFill>
              </a:rPr>
              <a:t>Custo</a:t>
            </a:r>
            <a:r>
              <a:rPr lang="en-US" b="1" dirty="0">
                <a:solidFill>
                  <a:srgbClr val="FFFFFF"/>
                </a:solidFill>
              </a:rPr>
              <a:t> = </a:t>
            </a:r>
            <a:r>
              <a:rPr lang="en-US" dirty="0">
                <a:solidFill>
                  <a:srgbClr val="FFFFFF"/>
                </a:solidFill>
              </a:rPr>
              <a:t>o </a:t>
            </a:r>
            <a:r>
              <a:rPr lang="en-US" dirty="0" err="1">
                <a:solidFill>
                  <a:srgbClr val="FFFFFF"/>
                </a:solidFill>
              </a:rPr>
              <a:t>quanto</a:t>
            </a:r>
            <a:r>
              <a:rPr lang="en-US" dirty="0">
                <a:solidFill>
                  <a:srgbClr val="FFFFFF"/>
                </a:solidFill>
              </a:rPr>
              <a:t> </a:t>
            </a:r>
            <a:r>
              <a:rPr lang="en-US" dirty="0" err="1">
                <a:solidFill>
                  <a:srgbClr val="FFFFFF"/>
                </a:solidFill>
              </a:rPr>
              <a:t>eu</a:t>
            </a:r>
            <a:r>
              <a:rPr lang="en-US" dirty="0">
                <a:solidFill>
                  <a:srgbClr val="FFFFFF"/>
                </a:solidFill>
              </a:rPr>
              <a:t> </a:t>
            </a:r>
            <a:r>
              <a:rPr lang="en-US" dirty="0" err="1">
                <a:solidFill>
                  <a:srgbClr val="FFFFFF"/>
                </a:solidFill>
              </a:rPr>
              <a:t>pago</a:t>
            </a:r>
            <a:r>
              <a:rPr lang="en-US" dirty="0">
                <a:solidFill>
                  <a:srgbClr val="FFFFFF"/>
                </a:solidFill>
              </a:rPr>
              <a:t> </a:t>
            </a:r>
            <a:r>
              <a:rPr lang="en-US" dirty="0" err="1">
                <a:solidFill>
                  <a:srgbClr val="FFFFFF"/>
                </a:solidFill>
              </a:rPr>
              <a:t>pelo</a:t>
            </a:r>
            <a:r>
              <a:rPr lang="en-US" dirty="0">
                <a:solidFill>
                  <a:srgbClr val="FFFFFF"/>
                </a:solidFill>
              </a:rPr>
              <a:t> </a:t>
            </a:r>
            <a:r>
              <a:rPr lang="en-US" dirty="0" err="1">
                <a:solidFill>
                  <a:srgbClr val="FFFFFF"/>
                </a:solidFill>
              </a:rPr>
              <a:t>serviço</a:t>
            </a:r>
            <a:r>
              <a:rPr lang="en-US" dirty="0">
                <a:solidFill>
                  <a:srgbClr val="FFFFFF"/>
                </a:solidFill>
              </a:rPr>
              <a:t> </a:t>
            </a:r>
            <a:r>
              <a:rPr lang="en-US" dirty="0" err="1">
                <a:solidFill>
                  <a:srgbClr val="FFFFFF"/>
                </a:solidFill>
              </a:rPr>
              <a:t>que</a:t>
            </a:r>
            <a:r>
              <a:rPr lang="en-US" dirty="0">
                <a:solidFill>
                  <a:srgbClr val="FFFFFF"/>
                </a:solidFill>
              </a:rPr>
              <a:t> </a:t>
            </a:r>
            <a:r>
              <a:rPr lang="en-US" dirty="0" err="1">
                <a:solidFill>
                  <a:srgbClr val="FFFFFF"/>
                </a:solidFill>
              </a:rPr>
              <a:t>eu</a:t>
            </a:r>
            <a:r>
              <a:rPr lang="en-US" dirty="0">
                <a:solidFill>
                  <a:srgbClr val="FFFFFF"/>
                </a:solidFill>
              </a:rPr>
              <a:t> </a:t>
            </a:r>
            <a:r>
              <a:rPr lang="en-US" dirty="0" err="1">
                <a:solidFill>
                  <a:srgbClr val="FFFFFF"/>
                </a:solidFill>
              </a:rPr>
              <a:t>recebo</a:t>
            </a:r>
            <a:endParaRPr lang="en-US" dirty="0">
              <a:solidFill>
                <a:srgbClr val="FFFFFF"/>
              </a:solidFill>
            </a:endParaRPr>
          </a:p>
          <a:p>
            <a:r>
              <a:rPr lang="en-US" b="1" dirty="0">
                <a:solidFill>
                  <a:srgbClr val="FFFFFF"/>
                </a:solidFill>
              </a:rPr>
              <a:t>3.  </a:t>
            </a:r>
            <a:r>
              <a:rPr lang="en-US" b="1" dirty="0" err="1">
                <a:solidFill>
                  <a:srgbClr val="FFFFFF"/>
                </a:solidFill>
              </a:rPr>
              <a:t>Serviço</a:t>
            </a:r>
            <a:r>
              <a:rPr lang="en-US" b="1" dirty="0">
                <a:solidFill>
                  <a:srgbClr val="FFFFFF"/>
                </a:solidFill>
              </a:rPr>
              <a:t> = </a:t>
            </a:r>
            <a:r>
              <a:rPr lang="en-US" dirty="0">
                <a:solidFill>
                  <a:srgbClr val="FFFFFF"/>
                </a:solidFill>
              </a:rPr>
              <a:t>a forma </a:t>
            </a:r>
            <a:r>
              <a:rPr lang="en-US" dirty="0" err="1">
                <a:solidFill>
                  <a:srgbClr val="FFFFFF"/>
                </a:solidFill>
              </a:rPr>
              <a:t>como</a:t>
            </a:r>
            <a:r>
              <a:rPr lang="en-US" dirty="0">
                <a:solidFill>
                  <a:srgbClr val="FFFFFF"/>
                </a:solidFill>
              </a:rPr>
              <a:t> </a:t>
            </a:r>
            <a:r>
              <a:rPr lang="en-US" dirty="0" err="1">
                <a:solidFill>
                  <a:srgbClr val="FFFFFF"/>
                </a:solidFill>
              </a:rPr>
              <a:t>eu</a:t>
            </a:r>
            <a:r>
              <a:rPr lang="en-US" dirty="0">
                <a:solidFill>
                  <a:srgbClr val="FFFFFF"/>
                </a:solidFill>
              </a:rPr>
              <a:t> </a:t>
            </a:r>
            <a:r>
              <a:rPr lang="en-US" dirty="0" err="1">
                <a:solidFill>
                  <a:srgbClr val="FFFFFF"/>
                </a:solidFill>
              </a:rPr>
              <a:t>sou</a:t>
            </a:r>
            <a:r>
              <a:rPr lang="en-US" dirty="0">
                <a:solidFill>
                  <a:srgbClr val="FFFFFF"/>
                </a:solidFill>
              </a:rPr>
              <a:t> </a:t>
            </a:r>
            <a:r>
              <a:rPr lang="en-US" dirty="0" err="1">
                <a:solidFill>
                  <a:srgbClr val="FFFFFF"/>
                </a:solidFill>
              </a:rPr>
              <a:t>tratado</a:t>
            </a:r>
            <a:r>
              <a:rPr lang="en-US" dirty="0">
                <a:solidFill>
                  <a:srgbClr val="FFFFFF"/>
                </a:solidFill>
              </a:rPr>
              <a:t> </a:t>
            </a:r>
            <a:r>
              <a:rPr lang="en-US" dirty="0" err="1">
                <a:solidFill>
                  <a:srgbClr val="FFFFFF"/>
                </a:solidFill>
              </a:rPr>
              <a:t>como</a:t>
            </a:r>
            <a:r>
              <a:rPr lang="en-US" dirty="0">
                <a:solidFill>
                  <a:srgbClr val="FFFFFF"/>
                </a:solidFill>
              </a:rPr>
              <a:t> </a:t>
            </a:r>
            <a:r>
              <a:rPr lang="en-US" dirty="0" err="1">
                <a:solidFill>
                  <a:srgbClr val="FFFFFF"/>
                </a:solidFill>
              </a:rPr>
              <a:t>paciente</a:t>
            </a:r>
            <a:r>
              <a:rPr lang="en-US" dirty="0">
                <a:solidFill>
                  <a:srgbClr val="FFFFFF"/>
                </a:solidFill>
              </a:rPr>
              <a:t> e </a:t>
            </a:r>
            <a:r>
              <a:rPr lang="en-US" dirty="0" err="1">
                <a:solidFill>
                  <a:srgbClr val="FFFFFF"/>
                </a:solidFill>
              </a:rPr>
              <a:t>cliente</a:t>
            </a:r>
            <a:endParaRPr lang="en-US" dirty="0">
              <a:solidFill>
                <a:srgbClr val="FFFFFF"/>
              </a:solidFill>
            </a:endParaRPr>
          </a:p>
        </p:txBody>
      </p:sp>
      <p:sp>
        <p:nvSpPr>
          <p:cNvPr id="14" name="TextBox 13"/>
          <p:cNvSpPr txBox="1"/>
          <p:nvPr/>
        </p:nvSpPr>
        <p:spPr>
          <a:xfrm>
            <a:off x="5617503" y="3762175"/>
            <a:ext cx="4978786" cy="1754327"/>
          </a:xfrm>
          <a:prstGeom prst="rect">
            <a:avLst/>
          </a:prstGeom>
          <a:solidFill>
            <a:schemeClr val="accent6"/>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342900" indent="-342900">
              <a:buAutoNum type="arabicPeriod"/>
            </a:pPr>
            <a:r>
              <a:rPr lang="en-US" sz="1800" b="1" dirty="0" err="1">
                <a:solidFill>
                  <a:srgbClr val="FFFFFF"/>
                </a:solidFill>
              </a:rPr>
              <a:t>Qualidade</a:t>
            </a:r>
            <a:r>
              <a:rPr lang="en-US" sz="1800" b="1" dirty="0">
                <a:solidFill>
                  <a:srgbClr val="FFFFFF"/>
                </a:solidFill>
              </a:rPr>
              <a:t>= </a:t>
            </a:r>
            <a:r>
              <a:rPr lang="en-US" sz="1800" dirty="0" err="1">
                <a:solidFill>
                  <a:srgbClr val="FFFFFF"/>
                </a:solidFill>
              </a:rPr>
              <a:t>eficiência</a:t>
            </a:r>
            <a:r>
              <a:rPr lang="en-US" sz="1800" dirty="0">
                <a:solidFill>
                  <a:srgbClr val="FFFFFF"/>
                </a:solidFill>
              </a:rPr>
              <a:t>, </a:t>
            </a:r>
            <a:r>
              <a:rPr lang="en-US" sz="1800" dirty="0" err="1">
                <a:solidFill>
                  <a:srgbClr val="FFFFFF"/>
                </a:solidFill>
              </a:rPr>
              <a:t>efetividade</a:t>
            </a:r>
            <a:r>
              <a:rPr lang="en-US" sz="1800" dirty="0">
                <a:solidFill>
                  <a:srgbClr val="FFFFFF"/>
                </a:solidFill>
              </a:rPr>
              <a:t>, </a:t>
            </a:r>
            <a:r>
              <a:rPr lang="en-US" sz="1800" dirty="0" err="1">
                <a:solidFill>
                  <a:srgbClr val="FFFFFF"/>
                </a:solidFill>
              </a:rPr>
              <a:t>segurança</a:t>
            </a:r>
            <a:r>
              <a:rPr lang="en-US" sz="1800" dirty="0">
                <a:solidFill>
                  <a:srgbClr val="FFFFFF"/>
                </a:solidFill>
              </a:rPr>
              <a:t> e </a:t>
            </a:r>
            <a:r>
              <a:rPr lang="en-US" sz="1800" dirty="0" err="1">
                <a:solidFill>
                  <a:srgbClr val="FFFFFF"/>
                </a:solidFill>
              </a:rPr>
              <a:t>desfechos</a:t>
            </a:r>
            <a:r>
              <a:rPr lang="en-US" sz="1800" dirty="0">
                <a:solidFill>
                  <a:srgbClr val="FFFFFF"/>
                </a:solidFill>
              </a:rPr>
              <a:t> </a:t>
            </a:r>
          </a:p>
          <a:p>
            <a:pPr marL="342900" indent="-342900">
              <a:buAutoNum type="arabicPeriod"/>
            </a:pPr>
            <a:r>
              <a:rPr lang="en-US" sz="1800" b="1" dirty="0" err="1">
                <a:solidFill>
                  <a:srgbClr val="FFFFFF"/>
                </a:solidFill>
              </a:rPr>
              <a:t>Custo</a:t>
            </a:r>
            <a:r>
              <a:rPr lang="en-US" sz="1800" b="1" dirty="0">
                <a:solidFill>
                  <a:srgbClr val="FFFFFF"/>
                </a:solidFill>
              </a:rPr>
              <a:t> = </a:t>
            </a:r>
            <a:r>
              <a:rPr lang="en-US" sz="1800" dirty="0">
                <a:solidFill>
                  <a:srgbClr val="FFFFFF"/>
                </a:solidFill>
              </a:rPr>
              <a:t>o total </a:t>
            </a:r>
            <a:r>
              <a:rPr lang="en-US" sz="1800" dirty="0" err="1">
                <a:solidFill>
                  <a:srgbClr val="FFFFFF"/>
                </a:solidFill>
              </a:rPr>
              <a:t>pago</a:t>
            </a:r>
            <a:endParaRPr lang="en-US" sz="1800" dirty="0">
              <a:solidFill>
                <a:srgbClr val="FFFFFF"/>
              </a:solidFill>
            </a:endParaRPr>
          </a:p>
          <a:p>
            <a:r>
              <a:rPr lang="en-US" sz="1800" b="1" dirty="0">
                <a:solidFill>
                  <a:srgbClr val="FFFFFF"/>
                </a:solidFill>
              </a:rPr>
              <a:t>3.  </a:t>
            </a:r>
            <a:r>
              <a:rPr lang="en-US" sz="1800" b="1" dirty="0" err="1">
                <a:solidFill>
                  <a:srgbClr val="FFFFFF"/>
                </a:solidFill>
              </a:rPr>
              <a:t>Experiência</a:t>
            </a:r>
            <a:r>
              <a:rPr lang="en-US" sz="1800" b="1" dirty="0">
                <a:solidFill>
                  <a:srgbClr val="FFFFFF"/>
                </a:solidFill>
              </a:rPr>
              <a:t> do </a:t>
            </a:r>
            <a:r>
              <a:rPr lang="en-US" sz="1800" b="1" dirty="0" err="1">
                <a:solidFill>
                  <a:srgbClr val="FFFFFF"/>
                </a:solidFill>
              </a:rPr>
              <a:t>paciente</a:t>
            </a:r>
            <a:r>
              <a:rPr lang="en-US" sz="1800" b="1" dirty="0">
                <a:solidFill>
                  <a:srgbClr val="FFFFFF"/>
                </a:solidFill>
              </a:rPr>
              <a:t> = </a:t>
            </a:r>
            <a:r>
              <a:rPr lang="en-US" sz="1800" dirty="0">
                <a:solidFill>
                  <a:srgbClr val="FFFFFF"/>
                </a:solidFill>
              </a:rPr>
              <a:t>a forma </a:t>
            </a:r>
            <a:r>
              <a:rPr lang="en-US" sz="1800" dirty="0" err="1">
                <a:solidFill>
                  <a:srgbClr val="FFFFFF"/>
                </a:solidFill>
              </a:rPr>
              <a:t>como</a:t>
            </a:r>
            <a:r>
              <a:rPr lang="en-US" sz="1800" dirty="0">
                <a:solidFill>
                  <a:srgbClr val="FFFFFF"/>
                </a:solidFill>
              </a:rPr>
              <a:t> o </a:t>
            </a:r>
            <a:r>
              <a:rPr lang="en-US" sz="1800" dirty="0" err="1">
                <a:solidFill>
                  <a:srgbClr val="FFFFFF"/>
                </a:solidFill>
              </a:rPr>
              <a:t>paciente</a:t>
            </a:r>
            <a:r>
              <a:rPr lang="en-US" sz="1800" dirty="0">
                <a:solidFill>
                  <a:srgbClr val="FFFFFF"/>
                </a:solidFill>
              </a:rPr>
              <a:t> </a:t>
            </a:r>
            <a:r>
              <a:rPr lang="en-US" sz="1800" dirty="0" err="1">
                <a:solidFill>
                  <a:srgbClr val="FFFFFF"/>
                </a:solidFill>
              </a:rPr>
              <a:t>foi</a:t>
            </a:r>
            <a:r>
              <a:rPr lang="en-US" sz="1800" dirty="0">
                <a:solidFill>
                  <a:srgbClr val="FFFFFF"/>
                </a:solidFill>
              </a:rPr>
              <a:t> </a:t>
            </a:r>
            <a:r>
              <a:rPr lang="en-US" sz="1800" dirty="0" err="1">
                <a:solidFill>
                  <a:srgbClr val="FFFFFF"/>
                </a:solidFill>
              </a:rPr>
              <a:t>tratado</a:t>
            </a:r>
            <a:endParaRPr lang="en-US" sz="1800" dirty="0">
              <a:solidFill>
                <a:srgbClr val="FFFFFF"/>
              </a:solidFill>
            </a:endParaRPr>
          </a:p>
          <a:p>
            <a:endParaRPr lang="en-US" sz="1800" dirty="0">
              <a:solidFill>
                <a:srgbClr val="FFFFFF"/>
              </a:solidFill>
            </a:endParaRPr>
          </a:p>
        </p:txBody>
      </p:sp>
      <p:sp>
        <p:nvSpPr>
          <p:cNvPr id="15" name="TextBox 14"/>
          <p:cNvSpPr txBox="1"/>
          <p:nvPr/>
        </p:nvSpPr>
        <p:spPr>
          <a:xfrm>
            <a:off x="2206670" y="3122982"/>
            <a:ext cx="914400"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PACIENTES</a:t>
            </a:r>
          </a:p>
          <a:p>
            <a:pPr algn="ctr"/>
            <a:r>
              <a:rPr lang="en-US" sz="1600" dirty="0"/>
              <a:t>n= 5017</a:t>
            </a:r>
          </a:p>
        </p:txBody>
      </p:sp>
      <p:sp>
        <p:nvSpPr>
          <p:cNvPr id="16" name="TextBox 15"/>
          <p:cNvSpPr txBox="1"/>
          <p:nvPr/>
        </p:nvSpPr>
        <p:spPr>
          <a:xfrm>
            <a:off x="7215010" y="3131639"/>
            <a:ext cx="1058036" cy="91437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MEDICOS</a:t>
            </a:r>
          </a:p>
          <a:p>
            <a:pPr algn="ctr"/>
            <a:r>
              <a:rPr lang="en-US" sz="1600" dirty="0"/>
              <a:t>n= 687</a:t>
            </a:r>
          </a:p>
        </p:txBody>
      </p:sp>
    </p:spTree>
    <p:extLst>
      <p:ext uri="{BB962C8B-B14F-4D97-AF65-F5344CB8AC3E}">
        <p14:creationId xmlns:p14="http://schemas.microsoft.com/office/powerpoint/2010/main" val="34975718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11" grpId="0">
        <p:bldAsOne/>
      </p:bldGraphic>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3040466" cy="461665"/>
          </a:xfrm>
          <a:prstGeom prst="rect">
            <a:avLst/>
          </a:prstGeom>
          <a:noFill/>
        </p:spPr>
        <p:txBody>
          <a:bodyPr wrap="none" rtlCol="0">
            <a:spAutoFit/>
          </a:bodyPr>
          <a:lstStyle/>
          <a:p>
            <a:r>
              <a:rPr lang="pt-BR" sz="2400" b="1" dirty="0">
                <a:solidFill>
                  <a:prstClr val="white"/>
                </a:solidFill>
              </a:rPr>
              <a:t>Qual componente...</a:t>
            </a:r>
          </a:p>
        </p:txBody>
      </p:sp>
      <p:graphicFrame>
        <p:nvGraphicFramePr>
          <p:cNvPr id="11" name="Chart 10"/>
          <p:cNvGraphicFramePr/>
          <p:nvPr>
            <p:extLst>
              <p:ext uri="{D42A27DB-BD31-4B8C-83A1-F6EECF244321}">
                <p14:modId xmlns:p14="http://schemas.microsoft.com/office/powerpoint/2010/main" val="371272112"/>
              </p:ext>
            </p:extLst>
          </p:nvPr>
        </p:nvGraphicFramePr>
        <p:xfrm>
          <a:off x="5235818" y="1229450"/>
          <a:ext cx="6956182" cy="461105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729025" y="951220"/>
            <a:ext cx="3087281" cy="369332"/>
          </a:xfrm>
          <a:prstGeom prst="rect">
            <a:avLst/>
          </a:prstGeom>
          <a:noFill/>
        </p:spPr>
        <p:txBody>
          <a:bodyPr wrap="none" rtlCol="0">
            <a:spAutoFit/>
          </a:bodyPr>
          <a:lstStyle/>
          <a:p>
            <a:r>
              <a:rPr lang="mr-IN" i="1" dirty="0"/>
              <a:t>…</a:t>
            </a:r>
            <a:r>
              <a:rPr lang="en-US" i="1" dirty="0" err="1"/>
              <a:t>mais</a:t>
            </a:r>
            <a:r>
              <a:rPr lang="en-US" i="1" dirty="0"/>
              <a:t> </a:t>
            </a:r>
            <a:r>
              <a:rPr lang="en-US" i="1" dirty="0" err="1"/>
              <a:t>importante</a:t>
            </a:r>
            <a:r>
              <a:rPr lang="en-US" i="1" dirty="0"/>
              <a:t> do valor?</a:t>
            </a:r>
          </a:p>
        </p:txBody>
      </p:sp>
      <p:sp>
        <p:nvSpPr>
          <p:cNvPr id="15" name="TextBox 14"/>
          <p:cNvSpPr txBox="1"/>
          <p:nvPr/>
        </p:nvSpPr>
        <p:spPr>
          <a:xfrm>
            <a:off x="2524180" y="3122982"/>
            <a:ext cx="914400"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PACIENTES</a:t>
            </a:r>
          </a:p>
          <a:p>
            <a:pPr algn="ctr"/>
            <a:r>
              <a:rPr lang="en-US" sz="1600" dirty="0"/>
              <a:t>n= 20</a:t>
            </a:r>
          </a:p>
        </p:txBody>
      </p:sp>
      <p:sp>
        <p:nvSpPr>
          <p:cNvPr id="16" name="TextBox 15"/>
          <p:cNvSpPr txBox="1"/>
          <p:nvPr/>
        </p:nvSpPr>
        <p:spPr>
          <a:xfrm>
            <a:off x="7215010" y="3131639"/>
            <a:ext cx="1058036" cy="91437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MEDICOS</a:t>
            </a:r>
          </a:p>
          <a:p>
            <a:pPr algn="ctr"/>
            <a:r>
              <a:rPr lang="en-US" sz="1600" dirty="0"/>
              <a:t>N= 52</a:t>
            </a:r>
          </a:p>
        </p:txBody>
      </p:sp>
      <p:graphicFrame>
        <p:nvGraphicFramePr>
          <p:cNvPr id="13" name="Chart 12"/>
          <p:cNvGraphicFramePr/>
          <p:nvPr>
            <p:extLst>
              <p:ext uri="{D42A27DB-BD31-4B8C-83A1-F6EECF244321}">
                <p14:modId xmlns:p14="http://schemas.microsoft.com/office/powerpoint/2010/main" val="3046220003"/>
              </p:ext>
            </p:extLst>
          </p:nvPr>
        </p:nvGraphicFramePr>
        <p:xfrm>
          <a:off x="432788" y="1249836"/>
          <a:ext cx="6011583" cy="4611055"/>
        </p:xfrm>
        <a:graphic>
          <a:graphicData uri="http://schemas.openxmlformats.org/drawingml/2006/chart">
            <c:chart xmlns:c="http://schemas.openxmlformats.org/drawingml/2006/chart" xmlns:r="http://schemas.openxmlformats.org/officeDocument/2006/relationships" r:id="rId5"/>
          </a:graphicData>
        </a:graphic>
      </p:graphicFrame>
      <p:sp>
        <p:nvSpPr>
          <p:cNvPr id="17" name="Retângulo 7"/>
          <p:cNvSpPr/>
          <p:nvPr/>
        </p:nvSpPr>
        <p:spPr>
          <a:xfrm>
            <a:off x="8163026" y="6063393"/>
            <a:ext cx="3022758" cy="430887"/>
          </a:xfrm>
          <a:prstGeom prst="rect">
            <a:avLst/>
          </a:prstGeom>
        </p:spPr>
        <p:txBody>
          <a:bodyPr wrap="none">
            <a:spAutoFit/>
          </a:bodyPr>
          <a:lstStyle/>
          <a:p>
            <a:r>
              <a:rPr lang="x-none" sz="1100" b="1" dirty="0"/>
              <a:t>Pesquisa H</a:t>
            </a:r>
            <a:r>
              <a:rPr lang="en-US" sz="1100" b="1" dirty="0"/>
              <a:t>c</a:t>
            </a:r>
            <a:r>
              <a:rPr lang="x-none" sz="1100" b="1" dirty="0"/>
              <a:t>or | Pacientes e Corpo Clínico</a:t>
            </a:r>
            <a:endParaRPr lang="pt-BR" sz="1100" b="1" dirty="0"/>
          </a:p>
          <a:p>
            <a:endParaRPr lang="pt-BR" sz="1100" b="1" dirty="0"/>
          </a:p>
        </p:txBody>
      </p:sp>
    </p:spTree>
    <p:extLst>
      <p:ext uri="{BB962C8B-B14F-4D97-AF65-F5344CB8AC3E}">
        <p14:creationId xmlns:p14="http://schemas.microsoft.com/office/powerpoint/2010/main" val="26775207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5" grpId="0"/>
      <p:bldP spid="16" grpId="0"/>
      <p:bldGraphic spid="1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descr="health-cost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9304" y="3513587"/>
            <a:ext cx="3492696" cy="3030087"/>
          </a:xfrm>
          <a:prstGeom prst="rect">
            <a:avLst/>
          </a:prstGeom>
        </p:spPr>
      </p:pic>
      <p:sp>
        <p:nvSpPr>
          <p:cNvPr id="3" name="CaixaDeTexto 2"/>
          <p:cNvSpPr txBox="1"/>
          <p:nvPr/>
        </p:nvSpPr>
        <p:spPr>
          <a:xfrm>
            <a:off x="578802" y="487117"/>
            <a:ext cx="3742581" cy="461665"/>
          </a:xfrm>
          <a:prstGeom prst="rect">
            <a:avLst/>
          </a:prstGeom>
          <a:noFill/>
        </p:spPr>
        <p:txBody>
          <a:bodyPr wrap="none" rtlCol="0">
            <a:spAutoFit/>
          </a:bodyPr>
          <a:lstStyle/>
          <a:p>
            <a:r>
              <a:rPr lang="pt-BR" sz="2400" b="1" dirty="0">
                <a:solidFill>
                  <a:prstClr val="white"/>
                </a:solidFill>
              </a:rPr>
              <a:t>Vamos falar sobre custo</a:t>
            </a:r>
          </a:p>
        </p:txBody>
      </p:sp>
      <p:sp>
        <p:nvSpPr>
          <p:cNvPr id="9" name="Retângulo 7"/>
          <p:cNvSpPr/>
          <p:nvPr/>
        </p:nvSpPr>
        <p:spPr>
          <a:xfrm>
            <a:off x="0" y="6301311"/>
            <a:ext cx="1862077" cy="430887"/>
          </a:xfrm>
          <a:prstGeom prst="rect">
            <a:avLst/>
          </a:prstGeom>
        </p:spPr>
        <p:txBody>
          <a:bodyPr wrap="none">
            <a:spAutoFit/>
          </a:bodyPr>
          <a:lstStyle/>
          <a:p>
            <a:r>
              <a:rPr lang="pt-BR" sz="1100" b="1" dirty="0" err="1"/>
              <a:t>University</a:t>
            </a:r>
            <a:r>
              <a:rPr lang="pt-BR" sz="1100" b="1" dirty="0"/>
              <a:t> </a:t>
            </a:r>
            <a:r>
              <a:rPr lang="pt-BR" sz="1100" b="1" dirty="0" err="1"/>
              <a:t>of</a:t>
            </a:r>
            <a:r>
              <a:rPr lang="pt-BR" sz="1100" b="1" dirty="0"/>
              <a:t> Utah Health</a:t>
            </a:r>
          </a:p>
          <a:p>
            <a:endParaRPr lang="pt-BR" sz="1100" b="1" dirty="0"/>
          </a:p>
        </p:txBody>
      </p:sp>
      <p:graphicFrame>
        <p:nvGraphicFramePr>
          <p:cNvPr id="6" name="Chart 5"/>
          <p:cNvGraphicFramePr/>
          <p:nvPr>
            <p:extLst>
              <p:ext uri="{D42A27DB-BD31-4B8C-83A1-F6EECF244321}">
                <p14:modId xmlns:p14="http://schemas.microsoft.com/office/powerpoint/2010/main" val="821147982"/>
              </p:ext>
            </p:extLst>
          </p:nvPr>
        </p:nvGraphicFramePr>
        <p:xfrm>
          <a:off x="1256414" y="1160048"/>
          <a:ext cx="9805496" cy="5418667"/>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1972431" y="1160048"/>
            <a:ext cx="1611488" cy="1015663"/>
          </a:xfrm>
          <a:prstGeom prst="rect">
            <a:avLst/>
          </a:prstGeom>
          <a:noFill/>
        </p:spPr>
        <p:txBody>
          <a:bodyPr wrap="square" rtlCol="0">
            <a:spAutoFit/>
          </a:bodyPr>
          <a:lstStyle/>
          <a:p>
            <a:pPr algn="ctr"/>
            <a:r>
              <a:rPr lang="en-US" sz="1200" i="1" dirty="0"/>
              <a:t>“</a:t>
            </a:r>
            <a:r>
              <a:rPr lang="en-US" sz="1200" i="1" dirty="0" err="1"/>
              <a:t>Gostaria</a:t>
            </a:r>
            <a:r>
              <a:rPr lang="en-US" sz="1200" i="1" dirty="0"/>
              <a:t> </a:t>
            </a:r>
            <a:r>
              <a:rPr lang="en-US" sz="1200" i="1" dirty="0" err="1"/>
              <a:t>que</a:t>
            </a:r>
            <a:r>
              <a:rPr lang="en-US" sz="1200" i="1" dirty="0"/>
              <a:t> </a:t>
            </a:r>
            <a:r>
              <a:rPr lang="en-US" sz="1200" i="1" dirty="0" err="1"/>
              <a:t>meu</a:t>
            </a:r>
            <a:r>
              <a:rPr lang="en-US" sz="1200" i="1" dirty="0"/>
              <a:t> </a:t>
            </a:r>
            <a:r>
              <a:rPr lang="en-US" sz="1200" i="1" dirty="0" err="1"/>
              <a:t>médico</a:t>
            </a:r>
            <a:r>
              <a:rPr lang="en-US" sz="1200" i="1" dirty="0"/>
              <a:t> </a:t>
            </a:r>
            <a:r>
              <a:rPr lang="en-US" sz="1200" i="1" dirty="0" err="1"/>
              <a:t>conversasse</a:t>
            </a:r>
            <a:r>
              <a:rPr lang="en-US" sz="1200" i="1" dirty="0"/>
              <a:t> </a:t>
            </a:r>
            <a:r>
              <a:rPr lang="en-US" sz="1200" i="1" dirty="0" err="1"/>
              <a:t>comigo</a:t>
            </a:r>
            <a:r>
              <a:rPr lang="en-US" sz="1200" i="1" dirty="0"/>
              <a:t> </a:t>
            </a:r>
            <a:r>
              <a:rPr lang="en-US" sz="1200" i="1" dirty="0" err="1"/>
              <a:t>sobre</a:t>
            </a:r>
            <a:r>
              <a:rPr lang="en-US" sz="1200" i="1" dirty="0"/>
              <a:t> o </a:t>
            </a:r>
            <a:r>
              <a:rPr lang="en-US" sz="1200" i="1" dirty="0" err="1"/>
              <a:t>custo</a:t>
            </a:r>
            <a:r>
              <a:rPr lang="en-US" sz="1200" i="1" dirty="0"/>
              <a:t> do </a:t>
            </a:r>
            <a:r>
              <a:rPr lang="en-US" sz="1200" i="1" dirty="0" err="1"/>
              <a:t>meu</a:t>
            </a:r>
            <a:r>
              <a:rPr lang="en-US" sz="1200" i="1" dirty="0"/>
              <a:t> </a:t>
            </a:r>
            <a:r>
              <a:rPr lang="en-US" sz="1200" i="1" dirty="0" err="1"/>
              <a:t>tratamento</a:t>
            </a:r>
            <a:r>
              <a:rPr lang="en-US" sz="1200" i="1" dirty="0"/>
              <a:t>”</a:t>
            </a:r>
          </a:p>
        </p:txBody>
      </p:sp>
      <p:sp>
        <p:nvSpPr>
          <p:cNvPr id="14" name="TextBox 13"/>
          <p:cNvSpPr txBox="1"/>
          <p:nvPr/>
        </p:nvSpPr>
        <p:spPr>
          <a:xfrm>
            <a:off x="4020933" y="1185000"/>
            <a:ext cx="1851701" cy="1015663"/>
          </a:xfrm>
          <a:prstGeom prst="rect">
            <a:avLst/>
          </a:prstGeom>
          <a:noFill/>
        </p:spPr>
        <p:txBody>
          <a:bodyPr wrap="square" rtlCol="0">
            <a:spAutoFit/>
          </a:bodyPr>
          <a:lstStyle/>
          <a:p>
            <a:pPr algn="ctr"/>
            <a:r>
              <a:rPr lang="en-US" sz="1200" i="1" dirty="0"/>
              <a:t>“</a:t>
            </a:r>
            <a:r>
              <a:rPr lang="en-US" sz="1200" i="1" dirty="0" err="1"/>
              <a:t>Eu</a:t>
            </a:r>
            <a:r>
              <a:rPr lang="en-US" sz="1200" i="1" dirty="0"/>
              <a:t> </a:t>
            </a:r>
            <a:r>
              <a:rPr lang="en-US" sz="1200" i="1" dirty="0" err="1"/>
              <a:t>acredito</a:t>
            </a:r>
            <a:r>
              <a:rPr lang="en-US" sz="1200" i="1" dirty="0"/>
              <a:t> </a:t>
            </a:r>
            <a:r>
              <a:rPr lang="en-US" sz="1200" i="1" dirty="0" err="1"/>
              <a:t>que</a:t>
            </a:r>
            <a:r>
              <a:rPr lang="en-US" sz="1200" i="1" dirty="0"/>
              <a:t> </a:t>
            </a:r>
            <a:r>
              <a:rPr lang="en-US" sz="1200" i="1" dirty="0" err="1"/>
              <a:t>é</a:t>
            </a:r>
            <a:r>
              <a:rPr lang="en-US" sz="1200" i="1" dirty="0"/>
              <a:t> </a:t>
            </a:r>
            <a:r>
              <a:rPr lang="en-US" sz="1200" i="1" dirty="0" err="1"/>
              <a:t>minha</a:t>
            </a:r>
            <a:r>
              <a:rPr lang="en-US" sz="1200" i="1" dirty="0"/>
              <a:t> </a:t>
            </a:r>
            <a:r>
              <a:rPr lang="en-US" sz="1200" i="1" dirty="0" err="1"/>
              <a:t>responsabilidade</a:t>
            </a:r>
            <a:r>
              <a:rPr lang="en-US" sz="1200" i="1" dirty="0"/>
              <a:t> </a:t>
            </a:r>
            <a:r>
              <a:rPr lang="en-US" sz="1200" i="1" dirty="0" err="1"/>
              <a:t>discutir</a:t>
            </a:r>
            <a:r>
              <a:rPr lang="en-US" sz="1200" i="1" dirty="0"/>
              <a:t> o </a:t>
            </a:r>
            <a:r>
              <a:rPr lang="en-US" sz="1200" i="1" dirty="0" err="1"/>
              <a:t>custo</a:t>
            </a:r>
            <a:r>
              <a:rPr lang="en-US" sz="1200" i="1" dirty="0"/>
              <a:t> do </a:t>
            </a:r>
            <a:r>
              <a:rPr lang="en-US" sz="1200" i="1" dirty="0" err="1"/>
              <a:t>cuidado</a:t>
            </a:r>
            <a:r>
              <a:rPr lang="en-US" sz="1200" i="1" dirty="0"/>
              <a:t> com </a:t>
            </a:r>
            <a:r>
              <a:rPr lang="en-US" sz="1200" i="1" dirty="0" err="1"/>
              <a:t>meus</a:t>
            </a:r>
            <a:r>
              <a:rPr lang="en-US" sz="1200" i="1" dirty="0"/>
              <a:t> </a:t>
            </a:r>
            <a:r>
              <a:rPr lang="en-US" sz="1200" i="1" dirty="0" err="1"/>
              <a:t>pacientes</a:t>
            </a:r>
            <a:r>
              <a:rPr lang="en-US" sz="1200" i="1" dirty="0"/>
              <a:t>”</a:t>
            </a:r>
          </a:p>
        </p:txBody>
      </p:sp>
      <p:sp>
        <p:nvSpPr>
          <p:cNvPr id="18" name="TextBox 17"/>
          <p:cNvSpPr txBox="1"/>
          <p:nvPr/>
        </p:nvSpPr>
        <p:spPr>
          <a:xfrm>
            <a:off x="6268416" y="1185000"/>
            <a:ext cx="1658227" cy="1015663"/>
          </a:xfrm>
          <a:prstGeom prst="rect">
            <a:avLst/>
          </a:prstGeom>
          <a:noFill/>
        </p:spPr>
        <p:txBody>
          <a:bodyPr wrap="square" rtlCol="0">
            <a:spAutoFit/>
          </a:bodyPr>
          <a:lstStyle/>
          <a:p>
            <a:pPr algn="ctr"/>
            <a:r>
              <a:rPr lang="en-US" sz="1200" i="1" dirty="0"/>
              <a:t>“</a:t>
            </a:r>
            <a:r>
              <a:rPr lang="en-US" sz="1200" i="1" dirty="0" err="1"/>
              <a:t>Gostaria</a:t>
            </a:r>
            <a:r>
              <a:rPr lang="en-US" sz="1200" i="1" dirty="0"/>
              <a:t> </a:t>
            </a:r>
            <a:r>
              <a:rPr lang="en-US" sz="1200" i="1" dirty="0" err="1"/>
              <a:t>que</a:t>
            </a:r>
            <a:r>
              <a:rPr lang="en-US" sz="1200" i="1" dirty="0"/>
              <a:t> </a:t>
            </a:r>
            <a:r>
              <a:rPr lang="en-US" sz="1200" i="1" dirty="0" err="1"/>
              <a:t>os</a:t>
            </a:r>
            <a:r>
              <a:rPr lang="en-US" sz="1200" i="1" dirty="0"/>
              <a:t> </a:t>
            </a:r>
            <a:r>
              <a:rPr lang="en-US" sz="1200" i="1" dirty="0" err="1"/>
              <a:t>médicos</a:t>
            </a:r>
            <a:r>
              <a:rPr lang="en-US" sz="1200" i="1" dirty="0"/>
              <a:t> </a:t>
            </a:r>
            <a:r>
              <a:rPr lang="en-US" sz="1200" i="1" dirty="0" err="1"/>
              <a:t>conversassem</a:t>
            </a:r>
            <a:r>
              <a:rPr lang="en-US" sz="1200" i="1" dirty="0"/>
              <a:t> com </a:t>
            </a:r>
            <a:r>
              <a:rPr lang="en-US" sz="1200" i="1" dirty="0" err="1"/>
              <a:t>os</a:t>
            </a:r>
            <a:r>
              <a:rPr lang="en-US" sz="1200" i="1" dirty="0"/>
              <a:t> </a:t>
            </a:r>
            <a:r>
              <a:rPr lang="en-US" sz="1200" i="1" dirty="0" err="1"/>
              <a:t>pacientes</a:t>
            </a:r>
            <a:r>
              <a:rPr lang="en-US" sz="1200" i="1" dirty="0"/>
              <a:t> </a:t>
            </a:r>
            <a:r>
              <a:rPr lang="en-US" sz="1200" i="1" dirty="0" err="1"/>
              <a:t>sobre</a:t>
            </a:r>
            <a:r>
              <a:rPr lang="en-US" sz="1200" i="1" dirty="0"/>
              <a:t> o </a:t>
            </a:r>
            <a:r>
              <a:rPr lang="en-US" sz="1200" i="1" dirty="0" err="1"/>
              <a:t>custo</a:t>
            </a:r>
            <a:r>
              <a:rPr lang="en-US" sz="1200" i="1" dirty="0"/>
              <a:t> do </a:t>
            </a:r>
            <a:r>
              <a:rPr lang="en-US" sz="1200" i="1" dirty="0" err="1"/>
              <a:t>cuidado</a:t>
            </a:r>
            <a:r>
              <a:rPr lang="en-US" sz="1200" i="1" dirty="0"/>
              <a:t>”</a:t>
            </a:r>
          </a:p>
        </p:txBody>
      </p:sp>
    </p:spTree>
    <p:extLst>
      <p:ext uri="{BB962C8B-B14F-4D97-AF65-F5344CB8AC3E}">
        <p14:creationId xmlns:p14="http://schemas.microsoft.com/office/powerpoint/2010/main" val="12122210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3159839" cy="461665"/>
          </a:xfrm>
          <a:prstGeom prst="rect">
            <a:avLst/>
          </a:prstGeom>
          <a:noFill/>
        </p:spPr>
        <p:txBody>
          <a:bodyPr wrap="none" rtlCol="0">
            <a:spAutoFit/>
          </a:bodyPr>
          <a:lstStyle/>
          <a:p>
            <a:r>
              <a:rPr lang="pt-BR" sz="2400" b="1" dirty="0" err="1">
                <a:solidFill>
                  <a:prstClr val="white"/>
                </a:solidFill>
              </a:rPr>
              <a:t>Pré</a:t>
            </a:r>
            <a:r>
              <a:rPr lang="pt-BR" sz="2400" b="1" dirty="0">
                <a:solidFill>
                  <a:prstClr val="white"/>
                </a:solidFill>
              </a:rPr>
              <a:t> Segunda Guerra</a:t>
            </a:r>
          </a:p>
        </p:txBody>
      </p:sp>
      <p:sp>
        <p:nvSpPr>
          <p:cNvPr id="4" name="Retângulo 3"/>
          <p:cNvSpPr/>
          <p:nvPr/>
        </p:nvSpPr>
        <p:spPr>
          <a:xfrm>
            <a:off x="156785" y="1675948"/>
            <a:ext cx="4214546" cy="3693319"/>
          </a:xfrm>
          <a:prstGeom prst="rect">
            <a:avLst/>
          </a:prstGeom>
        </p:spPr>
        <p:txBody>
          <a:bodyPr wrap="square">
            <a:spAutoFit/>
          </a:bodyPr>
          <a:lstStyle/>
          <a:p>
            <a:pPr marL="285750" indent="-285750">
              <a:buFont typeface="Wingdings" panose="05000000000000000000" pitchFamily="2" charset="2"/>
              <a:buChar char="ü"/>
            </a:pPr>
            <a:r>
              <a:rPr lang="pt-BR" dirty="0"/>
              <a:t>Os médicos respeitados, paternalistas. </a:t>
            </a:r>
            <a:r>
              <a:rPr lang="pt-BR" b="1" dirty="0"/>
              <a:t>Conheciam seus pacientes</a:t>
            </a:r>
            <a:r>
              <a:rPr lang="pt-BR" dirty="0"/>
              <a:t>; </a:t>
            </a:r>
          </a:p>
          <a:p>
            <a:endParaRPr lang="pt-BR" dirty="0"/>
          </a:p>
          <a:p>
            <a:pPr marL="285750" indent="-285750">
              <a:buFont typeface="Wingdings" panose="05000000000000000000" pitchFamily="2" charset="2"/>
              <a:buChar char="ü"/>
            </a:pPr>
            <a:r>
              <a:rPr lang="pt-BR" b="1" dirty="0"/>
              <a:t>Confiança </a:t>
            </a:r>
            <a:r>
              <a:rPr lang="pt-BR" dirty="0"/>
              <a:t>na conduta do médico guiada por interesses do paciente;</a:t>
            </a:r>
          </a:p>
          <a:p>
            <a:endParaRPr lang="pt-BR" dirty="0"/>
          </a:p>
          <a:p>
            <a:pPr marL="285750" indent="-285750">
              <a:buFont typeface="Wingdings" panose="05000000000000000000" pitchFamily="2" charset="2"/>
              <a:buChar char="ü"/>
            </a:pPr>
            <a:r>
              <a:rPr lang="pt-BR" dirty="0"/>
              <a:t>Os médicos eram orientados para doenças (</a:t>
            </a:r>
            <a:r>
              <a:rPr lang="pt-BR" b="1" dirty="0"/>
              <a:t>centrados no médico</a:t>
            </a:r>
            <a:r>
              <a:rPr lang="pt-BR" dirty="0"/>
              <a:t>);</a:t>
            </a:r>
          </a:p>
          <a:p>
            <a:pPr marL="285750" indent="-285750">
              <a:buFont typeface="Wingdings" panose="05000000000000000000" pitchFamily="2" charset="2"/>
              <a:buChar char="ü"/>
            </a:pPr>
            <a:endParaRPr lang="pt-BR" dirty="0"/>
          </a:p>
          <a:p>
            <a:pPr marL="285750" indent="-285750">
              <a:buFont typeface="Wingdings" panose="05000000000000000000" pitchFamily="2" charset="2"/>
              <a:buChar char="ü"/>
            </a:pPr>
            <a:r>
              <a:rPr lang="pt-BR" dirty="0"/>
              <a:t>Havia </a:t>
            </a:r>
            <a:r>
              <a:rPr lang="pt-BR" b="1" dirty="0"/>
              <a:t>poucos tratamentos </a:t>
            </a:r>
            <a:r>
              <a:rPr lang="pt-BR" dirty="0"/>
              <a:t>eficazes para oferecer aos pacientes.</a:t>
            </a:r>
          </a:p>
          <a:p>
            <a:endParaRPr lang="pt-BR" dirty="0"/>
          </a:p>
        </p:txBody>
      </p:sp>
      <p:pic>
        <p:nvPicPr>
          <p:cNvPr id="2" name="Picture 1"/>
          <p:cNvPicPr>
            <a:picLocks noChangeAspect="1"/>
          </p:cNvPicPr>
          <p:nvPr/>
        </p:nvPicPr>
        <p:blipFill>
          <a:blip r:embed="rId4"/>
          <a:stretch>
            <a:fillRect/>
          </a:stretch>
        </p:blipFill>
        <p:spPr>
          <a:xfrm>
            <a:off x="4371331" y="1128953"/>
            <a:ext cx="6907604" cy="5380256"/>
          </a:xfrm>
          <a:prstGeom prst="rect">
            <a:avLst/>
          </a:prstGeom>
          <a:ln>
            <a:noFill/>
          </a:ln>
          <a:effectLst>
            <a:softEdge rad="112500"/>
          </a:effectLst>
        </p:spPr>
      </p:pic>
    </p:spTree>
    <p:extLst>
      <p:ext uri="{BB962C8B-B14F-4D97-AF65-F5344CB8AC3E}">
        <p14:creationId xmlns:p14="http://schemas.microsoft.com/office/powerpoint/2010/main" val="594928658"/>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3331561" cy="461665"/>
          </a:xfrm>
          <a:prstGeom prst="rect">
            <a:avLst/>
          </a:prstGeom>
          <a:noFill/>
        </p:spPr>
        <p:txBody>
          <a:bodyPr wrap="none" rtlCol="0">
            <a:spAutoFit/>
          </a:bodyPr>
          <a:lstStyle/>
          <a:p>
            <a:r>
              <a:rPr lang="pt-BR" sz="2400" b="1" dirty="0">
                <a:solidFill>
                  <a:prstClr val="white"/>
                </a:solidFill>
              </a:rPr>
              <a:t>Pós- Segunda Guerra</a:t>
            </a:r>
          </a:p>
        </p:txBody>
      </p:sp>
      <p:sp>
        <p:nvSpPr>
          <p:cNvPr id="2" name="TextBox 1"/>
          <p:cNvSpPr txBox="1"/>
          <p:nvPr/>
        </p:nvSpPr>
        <p:spPr>
          <a:xfrm>
            <a:off x="1309652" y="1032476"/>
            <a:ext cx="1423361" cy="369332"/>
          </a:xfrm>
          <a:prstGeom prst="rect">
            <a:avLst/>
          </a:prstGeom>
          <a:noFill/>
        </p:spPr>
        <p:txBody>
          <a:bodyPr wrap="none" rtlCol="0">
            <a:spAutoFit/>
          </a:bodyPr>
          <a:lstStyle/>
          <a:p>
            <a:r>
              <a:rPr lang="en-US" dirty="0"/>
              <a:t>~1950-1975</a:t>
            </a:r>
          </a:p>
        </p:txBody>
      </p:sp>
      <p:sp>
        <p:nvSpPr>
          <p:cNvPr id="7" name="Retângulo 3"/>
          <p:cNvSpPr/>
          <p:nvPr/>
        </p:nvSpPr>
        <p:spPr>
          <a:xfrm>
            <a:off x="409941" y="2024516"/>
            <a:ext cx="3571930" cy="3139321"/>
          </a:xfrm>
          <a:prstGeom prst="rect">
            <a:avLst/>
          </a:prstGeom>
        </p:spPr>
        <p:txBody>
          <a:bodyPr wrap="square">
            <a:spAutoFit/>
          </a:bodyPr>
          <a:lstStyle/>
          <a:p>
            <a:pPr marL="342900" indent="-342900">
              <a:buFont typeface="Wingdings" charset="2"/>
              <a:buChar char="ü"/>
            </a:pPr>
            <a:r>
              <a:rPr lang="pt-BR" dirty="0"/>
              <a:t>Os médicos </a:t>
            </a:r>
            <a:r>
              <a:rPr lang="pt-BR" b="1" dirty="0"/>
              <a:t>orientados para doenças</a:t>
            </a:r>
            <a:r>
              <a:rPr lang="pt-BR" dirty="0"/>
              <a:t>;</a:t>
            </a:r>
          </a:p>
          <a:p>
            <a:pPr marL="342900" indent="-342900">
              <a:buFont typeface="Wingdings" charset="2"/>
              <a:buChar char="ü"/>
            </a:pPr>
            <a:endParaRPr lang="pt-BR" dirty="0"/>
          </a:p>
          <a:p>
            <a:pPr marL="342900" indent="-342900">
              <a:buFont typeface="Wingdings" charset="2"/>
              <a:buChar char="ü"/>
            </a:pPr>
            <a:r>
              <a:rPr lang="pt-BR" dirty="0"/>
              <a:t>Explosão de </a:t>
            </a:r>
            <a:r>
              <a:rPr lang="pt-BR" b="1" dirty="0"/>
              <a:t>tecnologia </a:t>
            </a:r>
            <a:r>
              <a:rPr lang="pt-BR" dirty="0"/>
              <a:t>diagnóstica e terapêutica;</a:t>
            </a:r>
          </a:p>
          <a:p>
            <a:pPr marL="342900" indent="-342900">
              <a:buFont typeface="Wingdings" charset="2"/>
              <a:buChar char="ü"/>
            </a:pPr>
            <a:endParaRPr lang="pt-BR" dirty="0"/>
          </a:p>
          <a:p>
            <a:pPr marL="342900" indent="-342900">
              <a:buFont typeface="Wingdings" charset="2"/>
              <a:buChar char="ü"/>
            </a:pPr>
            <a:r>
              <a:rPr lang="pt-BR" dirty="0"/>
              <a:t>Aumento da </a:t>
            </a:r>
            <a:r>
              <a:rPr lang="pt-BR" b="1" dirty="0"/>
              <a:t>especialização</a:t>
            </a:r>
            <a:r>
              <a:rPr lang="pt-BR" dirty="0"/>
              <a:t> e  pesquisas;</a:t>
            </a:r>
          </a:p>
          <a:p>
            <a:pPr marL="342900" indent="-342900">
              <a:buFont typeface="Wingdings" charset="2"/>
              <a:buChar char="ü"/>
            </a:pPr>
            <a:endParaRPr lang="pt-BR" dirty="0"/>
          </a:p>
          <a:p>
            <a:pPr marL="342900" indent="-342900">
              <a:buFont typeface="Wingdings" charset="2"/>
              <a:buChar char="ü"/>
            </a:pPr>
            <a:r>
              <a:rPr lang="pt-BR" b="1" dirty="0"/>
              <a:t>Maior distância </a:t>
            </a:r>
            <a:r>
              <a:rPr lang="pt-BR" dirty="0"/>
              <a:t>entre médico e paciente.</a:t>
            </a:r>
          </a:p>
        </p:txBody>
      </p:sp>
      <p:pic>
        <p:nvPicPr>
          <p:cNvPr id="9" name="Picture 8"/>
          <p:cNvPicPr>
            <a:picLocks noChangeAspect="1"/>
          </p:cNvPicPr>
          <p:nvPr/>
        </p:nvPicPr>
        <p:blipFill>
          <a:blip r:embed="rId4"/>
          <a:stretch>
            <a:fillRect/>
          </a:stretch>
        </p:blipFill>
        <p:spPr>
          <a:xfrm>
            <a:off x="4012824" y="1032476"/>
            <a:ext cx="8179176" cy="5456192"/>
          </a:xfrm>
          <a:prstGeom prst="rect">
            <a:avLst/>
          </a:prstGeom>
          <a:ln>
            <a:noFill/>
          </a:ln>
          <a:effectLst>
            <a:softEdge rad="112500"/>
          </a:effectLst>
        </p:spPr>
      </p:pic>
    </p:spTree>
    <p:extLst>
      <p:ext uri="{BB962C8B-B14F-4D97-AF65-F5344CB8AC3E}">
        <p14:creationId xmlns:p14="http://schemas.microsoft.com/office/powerpoint/2010/main" val="317606530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0" y="0"/>
            <a:ext cx="12192000" cy="6858000"/>
          </a:xfrm>
          <a:prstGeom prst="rect">
            <a:avLst/>
          </a:prstGeom>
        </p:spPr>
      </p:pic>
      <p:sp>
        <p:nvSpPr>
          <p:cNvPr id="5" name="Retângulo 4"/>
          <p:cNvSpPr/>
          <p:nvPr/>
        </p:nvSpPr>
        <p:spPr>
          <a:xfrm>
            <a:off x="581140" y="4784732"/>
            <a:ext cx="5330591" cy="1015663"/>
          </a:xfrm>
          <a:prstGeom prst="rect">
            <a:avLst/>
          </a:prstGeom>
          <a:solidFill>
            <a:srgbClr val="FF6600"/>
          </a:solidFill>
          <a:ln>
            <a:solidFill>
              <a:srgbClr val="397E90"/>
            </a:solidFill>
          </a:ln>
        </p:spPr>
        <p:txBody>
          <a:bodyPr wrap="square">
            <a:spAutoFit/>
          </a:bodyPr>
          <a:lstStyle/>
          <a:p>
            <a:pPr algn="ctr"/>
            <a:r>
              <a:rPr lang="en-US" sz="2000" i="1" dirty="0">
                <a:solidFill>
                  <a:schemeClr val="bg1"/>
                </a:solidFill>
                <a:latin typeface="Adobe Caslon"/>
              </a:rPr>
              <a:t>“A </a:t>
            </a:r>
            <a:r>
              <a:rPr lang="en-US" sz="2000" i="1" dirty="0" err="1">
                <a:solidFill>
                  <a:schemeClr val="bg1"/>
                </a:solidFill>
                <a:latin typeface="Adobe Caslon"/>
              </a:rPr>
              <a:t>digitalização</a:t>
            </a:r>
            <a:r>
              <a:rPr lang="en-US" sz="2000" i="1" dirty="0">
                <a:solidFill>
                  <a:schemeClr val="bg1"/>
                </a:solidFill>
                <a:latin typeface="Adobe Caslon"/>
              </a:rPr>
              <a:t> </a:t>
            </a:r>
            <a:r>
              <a:rPr lang="en-US" sz="2000" i="1" dirty="0" err="1">
                <a:solidFill>
                  <a:schemeClr val="bg1"/>
                </a:solidFill>
                <a:latin typeface="Adobe Caslon"/>
              </a:rPr>
              <a:t>promete</a:t>
            </a:r>
            <a:r>
              <a:rPr lang="en-US" sz="2000" i="1" dirty="0">
                <a:solidFill>
                  <a:schemeClr val="bg1"/>
                </a:solidFill>
                <a:latin typeface="Adobe Caslon"/>
              </a:rPr>
              <a:t> um </a:t>
            </a:r>
            <a:r>
              <a:rPr lang="en-US" sz="2000" i="1" dirty="0" err="1">
                <a:solidFill>
                  <a:schemeClr val="bg1"/>
                </a:solidFill>
                <a:latin typeface="Adobe Caslon"/>
              </a:rPr>
              <a:t>cuidado</a:t>
            </a:r>
            <a:r>
              <a:rPr lang="en-US" sz="2000" i="1" dirty="0">
                <a:solidFill>
                  <a:schemeClr val="bg1"/>
                </a:solidFill>
                <a:latin typeface="Adobe Caslon"/>
              </a:rPr>
              <a:t> </a:t>
            </a:r>
            <a:r>
              <a:rPr lang="en-US" sz="2000" i="1" dirty="0" err="1">
                <a:solidFill>
                  <a:schemeClr val="bg1"/>
                </a:solidFill>
                <a:latin typeface="Adobe Caslon"/>
              </a:rPr>
              <a:t>clínico</a:t>
            </a:r>
            <a:r>
              <a:rPr lang="en-US" sz="2000" i="1" dirty="0">
                <a:solidFill>
                  <a:schemeClr val="bg1"/>
                </a:solidFill>
                <a:latin typeface="Adobe Caslon"/>
              </a:rPr>
              <a:t> </a:t>
            </a:r>
            <a:r>
              <a:rPr lang="en-US" sz="2000" i="1" dirty="0" err="1">
                <a:solidFill>
                  <a:schemeClr val="bg1"/>
                </a:solidFill>
                <a:latin typeface="Adobe Caslon"/>
              </a:rPr>
              <a:t>mais</a:t>
            </a:r>
            <a:r>
              <a:rPr lang="en-US" sz="2000" i="1" dirty="0">
                <a:solidFill>
                  <a:schemeClr val="bg1"/>
                </a:solidFill>
                <a:latin typeface="Adobe Caslon"/>
              </a:rPr>
              <a:t> </a:t>
            </a:r>
            <a:r>
              <a:rPr lang="en-US" sz="2000" i="1" dirty="0" err="1">
                <a:solidFill>
                  <a:schemeClr val="bg1"/>
                </a:solidFill>
                <a:latin typeface="Adobe Caslon"/>
              </a:rPr>
              <a:t>fácil</a:t>
            </a:r>
            <a:r>
              <a:rPr lang="en-US" sz="2000" i="1" dirty="0">
                <a:solidFill>
                  <a:schemeClr val="bg1"/>
                </a:solidFill>
                <a:latin typeface="Adobe Caslon"/>
              </a:rPr>
              <a:t> e </a:t>
            </a:r>
            <a:r>
              <a:rPr lang="en-US" sz="2000" i="1" dirty="0" err="1">
                <a:solidFill>
                  <a:schemeClr val="bg1"/>
                </a:solidFill>
                <a:latin typeface="Adobe Caslon"/>
              </a:rPr>
              <a:t>eficiente</a:t>
            </a:r>
            <a:r>
              <a:rPr lang="en-US" sz="2000" i="1" dirty="0">
                <a:solidFill>
                  <a:schemeClr val="bg1"/>
                </a:solidFill>
                <a:latin typeface="Adobe Caslon"/>
              </a:rPr>
              <a:t>; </a:t>
            </a:r>
            <a:r>
              <a:rPr lang="en-US" sz="2000" i="1" dirty="0" err="1">
                <a:solidFill>
                  <a:schemeClr val="bg1"/>
                </a:solidFill>
                <a:latin typeface="Adobe Caslon"/>
              </a:rPr>
              <a:t>enquanto</a:t>
            </a:r>
            <a:r>
              <a:rPr lang="en-US" sz="2000" i="1" dirty="0">
                <a:solidFill>
                  <a:schemeClr val="bg1"/>
                </a:solidFill>
                <a:latin typeface="Adobe Caslon"/>
              </a:rPr>
              <a:t> </a:t>
            </a:r>
            <a:r>
              <a:rPr lang="en-US" sz="2000" i="1" dirty="0" err="1">
                <a:solidFill>
                  <a:schemeClr val="bg1"/>
                </a:solidFill>
                <a:latin typeface="Adobe Caslon"/>
              </a:rPr>
              <a:t>os</a:t>
            </a:r>
            <a:r>
              <a:rPr lang="en-US" sz="2000" i="1" dirty="0">
                <a:solidFill>
                  <a:schemeClr val="bg1"/>
                </a:solidFill>
                <a:latin typeface="Adobe Caslon"/>
              </a:rPr>
              <a:t> </a:t>
            </a:r>
            <a:r>
              <a:rPr lang="en-US" sz="2000" i="1" dirty="0" err="1">
                <a:solidFill>
                  <a:schemeClr val="bg1"/>
                </a:solidFill>
                <a:latin typeface="Adobe Caslon"/>
              </a:rPr>
              <a:t>médicos</a:t>
            </a:r>
            <a:r>
              <a:rPr lang="en-US" sz="2000" i="1" dirty="0">
                <a:solidFill>
                  <a:schemeClr val="bg1"/>
                </a:solidFill>
                <a:latin typeface="Adobe Caslon"/>
              </a:rPr>
              <a:t> se </a:t>
            </a:r>
            <a:r>
              <a:rPr lang="en-US" sz="2000" i="1" dirty="0" err="1">
                <a:solidFill>
                  <a:schemeClr val="bg1"/>
                </a:solidFill>
                <a:latin typeface="Adobe Caslon"/>
              </a:rPr>
              <a:t>sentem</a:t>
            </a:r>
            <a:r>
              <a:rPr lang="en-US" sz="2000" i="1" dirty="0">
                <a:solidFill>
                  <a:schemeClr val="bg1"/>
                </a:solidFill>
                <a:latin typeface="Adobe Caslon"/>
              </a:rPr>
              <a:t> PRESOS </a:t>
            </a:r>
            <a:r>
              <a:rPr lang="en-US" sz="2000" i="1" dirty="0" err="1">
                <a:solidFill>
                  <a:schemeClr val="bg1"/>
                </a:solidFill>
                <a:latin typeface="Adobe Caslon"/>
              </a:rPr>
              <a:t>atrás</a:t>
            </a:r>
            <a:r>
              <a:rPr lang="en-US" sz="2000" i="1" dirty="0">
                <a:solidFill>
                  <a:schemeClr val="bg1"/>
                </a:solidFill>
                <a:latin typeface="Adobe Caslon"/>
              </a:rPr>
              <a:t> de </a:t>
            </a:r>
            <a:r>
              <a:rPr lang="en-US" sz="2000" i="1" dirty="0" err="1">
                <a:solidFill>
                  <a:schemeClr val="bg1"/>
                </a:solidFill>
                <a:latin typeface="Adobe Caslon"/>
              </a:rPr>
              <a:t>suas</a:t>
            </a:r>
            <a:r>
              <a:rPr lang="en-US" sz="2000" i="1" dirty="0">
                <a:solidFill>
                  <a:schemeClr val="bg1"/>
                </a:solidFill>
                <a:latin typeface="Adobe Caslon"/>
              </a:rPr>
              <a:t> </a:t>
            </a:r>
            <a:r>
              <a:rPr lang="en-US" sz="2000" i="1" dirty="0" err="1">
                <a:solidFill>
                  <a:schemeClr val="bg1"/>
                </a:solidFill>
                <a:latin typeface="Adobe Caslon"/>
              </a:rPr>
              <a:t>telas</a:t>
            </a:r>
            <a:r>
              <a:rPr lang="en-US" sz="2000" i="1" dirty="0">
                <a:solidFill>
                  <a:schemeClr val="bg1"/>
                </a:solidFill>
                <a:latin typeface="Adobe Caslon"/>
              </a:rPr>
              <a:t>.”</a:t>
            </a:r>
            <a:endParaRPr lang="pt-BR" sz="2000" i="1" dirty="0">
              <a:solidFill>
                <a:schemeClr val="bg1"/>
              </a:solidFill>
            </a:endParaRPr>
          </a:p>
        </p:txBody>
      </p:sp>
    </p:spTree>
    <p:extLst>
      <p:ext uri="{BB962C8B-B14F-4D97-AF65-F5344CB8AC3E}">
        <p14:creationId xmlns:p14="http://schemas.microsoft.com/office/powerpoint/2010/main" val="17217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rot="490489">
            <a:off x="7615908" y="1879715"/>
            <a:ext cx="4292704" cy="4292704"/>
          </a:xfrm>
          <a:prstGeom prst="rect">
            <a:avLst/>
          </a:prstGeom>
        </p:spPr>
      </p:pic>
      <p:sp>
        <p:nvSpPr>
          <p:cNvPr id="3" name="CaixaDeTexto 2"/>
          <p:cNvSpPr txBox="1"/>
          <p:nvPr/>
        </p:nvSpPr>
        <p:spPr>
          <a:xfrm>
            <a:off x="729025" y="487117"/>
            <a:ext cx="2783785" cy="461665"/>
          </a:xfrm>
          <a:prstGeom prst="rect">
            <a:avLst/>
          </a:prstGeom>
          <a:noFill/>
        </p:spPr>
        <p:txBody>
          <a:bodyPr wrap="none" rtlCol="0">
            <a:spAutoFit/>
          </a:bodyPr>
          <a:lstStyle/>
          <a:p>
            <a:r>
              <a:rPr lang="pt-BR" sz="2400" b="1" dirty="0">
                <a:solidFill>
                  <a:prstClr val="white"/>
                </a:solidFill>
              </a:rPr>
              <a:t>O Relógio Médico</a:t>
            </a:r>
          </a:p>
        </p:txBody>
      </p:sp>
      <p:pic>
        <p:nvPicPr>
          <p:cNvPr id="5" name="Picture 4"/>
          <p:cNvPicPr>
            <a:picLocks noChangeAspect="1"/>
          </p:cNvPicPr>
          <p:nvPr/>
        </p:nvPicPr>
        <p:blipFill>
          <a:blip r:embed="rId5"/>
          <a:stretch>
            <a:fillRect/>
          </a:stretch>
        </p:blipFill>
        <p:spPr>
          <a:xfrm>
            <a:off x="0" y="1066234"/>
            <a:ext cx="9417068" cy="4656933"/>
          </a:xfrm>
          <a:prstGeom prst="rect">
            <a:avLst/>
          </a:prstGeom>
        </p:spPr>
      </p:pic>
      <p:sp>
        <p:nvSpPr>
          <p:cNvPr id="6" name="TextBox 5"/>
          <p:cNvSpPr txBox="1"/>
          <p:nvPr/>
        </p:nvSpPr>
        <p:spPr>
          <a:xfrm>
            <a:off x="8320920" y="6148031"/>
            <a:ext cx="3419827" cy="276999"/>
          </a:xfrm>
          <a:prstGeom prst="rect">
            <a:avLst/>
          </a:prstGeom>
          <a:noFill/>
        </p:spPr>
        <p:txBody>
          <a:bodyPr wrap="none" rtlCol="0">
            <a:spAutoFit/>
          </a:bodyPr>
          <a:lstStyle/>
          <a:p>
            <a:r>
              <a:rPr lang="en-US" sz="1200" dirty="0"/>
              <a:t>Annals of internal medicine 2016, 165(11), 753. </a:t>
            </a:r>
          </a:p>
        </p:txBody>
      </p:sp>
      <p:sp>
        <p:nvSpPr>
          <p:cNvPr id="2" name="Oval 1"/>
          <p:cNvSpPr/>
          <p:nvPr/>
        </p:nvSpPr>
        <p:spPr>
          <a:xfrm>
            <a:off x="6304838" y="1466467"/>
            <a:ext cx="1527071" cy="3749317"/>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5045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2972388" cy="461665"/>
          </a:xfrm>
          <a:prstGeom prst="rect">
            <a:avLst/>
          </a:prstGeom>
          <a:noFill/>
        </p:spPr>
        <p:txBody>
          <a:bodyPr wrap="none" rtlCol="0">
            <a:spAutoFit/>
          </a:bodyPr>
          <a:lstStyle/>
          <a:p>
            <a:r>
              <a:rPr lang="pt-BR" sz="2400" b="1" dirty="0">
                <a:solidFill>
                  <a:prstClr val="white"/>
                </a:solidFill>
              </a:rPr>
              <a:t>O que aprendemos</a:t>
            </a:r>
          </a:p>
        </p:txBody>
      </p:sp>
      <p:pic>
        <p:nvPicPr>
          <p:cNvPr id="7" name="Picture 6"/>
          <p:cNvPicPr>
            <a:picLocks noChangeAspect="1"/>
          </p:cNvPicPr>
          <p:nvPr/>
        </p:nvPicPr>
        <p:blipFill>
          <a:blip r:embed="rId4"/>
          <a:stretch>
            <a:fillRect/>
          </a:stretch>
        </p:blipFill>
        <p:spPr>
          <a:xfrm>
            <a:off x="2308406" y="1893586"/>
            <a:ext cx="9883594" cy="3993677"/>
          </a:xfrm>
          <a:prstGeom prst="rect">
            <a:avLst/>
          </a:prstGeom>
          <a:ln>
            <a:noFill/>
          </a:ln>
          <a:effectLst>
            <a:softEdge rad="112500"/>
          </a:effectLst>
        </p:spPr>
      </p:pic>
      <p:sp>
        <p:nvSpPr>
          <p:cNvPr id="8" name="Retângulo 3"/>
          <p:cNvSpPr/>
          <p:nvPr/>
        </p:nvSpPr>
        <p:spPr>
          <a:xfrm>
            <a:off x="295819" y="1358563"/>
            <a:ext cx="4850187" cy="4893648"/>
          </a:xfrm>
          <a:prstGeom prst="rect">
            <a:avLst/>
          </a:prstGeom>
          <a:solidFill>
            <a:schemeClr val="bg1">
              <a:alpha val="60000"/>
            </a:schemeClr>
          </a:solidFill>
        </p:spPr>
        <p:txBody>
          <a:bodyPr wrap="square">
            <a:spAutoFit/>
          </a:bodyPr>
          <a:lstStyle/>
          <a:p>
            <a:r>
              <a:rPr lang="pt-BR" b="1" dirty="0"/>
              <a:t>Anamnese</a:t>
            </a:r>
            <a:r>
              <a:rPr lang="pt-BR" dirty="0"/>
              <a:t> - diálogo focado em fazer perguntas para descobrir que tipo de doença ou anormalidade estava sendo atendida no consultório.</a:t>
            </a:r>
          </a:p>
          <a:p>
            <a:endParaRPr lang="pt-BR" dirty="0"/>
          </a:p>
          <a:p>
            <a:r>
              <a:rPr lang="pt-BR" b="1" dirty="0"/>
              <a:t>Meados da década de 1980 </a:t>
            </a:r>
            <a:r>
              <a:rPr lang="pt-BR" dirty="0"/>
              <a:t>-  pedido de mudança no comportamento dos médicos, impulsionado pelo movimento da direita, o movimento do consumidor e o surgimento do campo da bioética, que enfatizava a autonomia do paciente como uma meta de cuidado. </a:t>
            </a:r>
          </a:p>
          <a:p>
            <a:endParaRPr lang="pt-BR" dirty="0"/>
          </a:p>
          <a:p>
            <a:r>
              <a:rPr lang="pt-BR" b="1" dirty="0"/>
              <a:t>Currículo médico </a:t>
            </a:r>
            <a:r>
              <a:rPr lang="pt-BR" dirty="0"/>
              <a:t>- Nos últimos 15 a 20 anos, escolas de medicina reconheceram a necessidade de revisar seu currículo para incluir habilidades de comunicação. </a:t>
            </a:r>
          </a:p>
        </p:txBody>
      </p:sp>
    </p:spTree>
    <p:extLst>
      <p:ext uri="{BB962C8B-B14F-4D97-AF65-F5344CB8AC3E}">
        <p14:creationId xmlns:p14="http://schemas.microsoft.com/office/powerpoint/2010/main" val="944114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CaixaDeTexto 25"/>
          <p:cNvSpPr txBox="1"/>
          <p:nvPr/>
        </p:nvSpPr>
        <p:spPr>
          <a:xfrm>
            <a:off x="554863" y="495664"/>
            <a:ext cx="3881191" cy="415498"/>
          </a:xfrm>
          <a:prstGeom prst="rect">
            <a:avLst/>
          </a:prstGeom>
          <a:noFill/>
        </p:spPr>
        <p:txBody>
          <a:bodyPr wrap="none" rtlCol="0">
            <a:spAutoFit/>
          </a:bodyPr>
          <a:lstStyle/>
          <a:p>
            <a:r>
              <a:rPr lang="pt-BR" sz="2100" b="1" dirty="0">
                <a:solidFill>
                  <a:prstClr val="white"/>
                </a:solidFill>
              </a:rPr>
              <a:t>Através do olhar do paciente</a:t>
            </a:r>
          </a:p>
        </p:txBody>
      </p:sp>
      <p:sp>
        <p:nvSpPr>
          <p:cNvPr id="2" name="Retângulo 1"/>
          <p:cNvSpPr/>
          <p:nvPr/>
        </p:nvSpPr>
        <p:spPr>
          <a:xfrm>
            <a:off x="640362" y="1098062"/>
            <a:ext cx="5588792" cy="369332"/>
          </a:xfrm>
          <a:prstGeom prst="rect">
            <a:avLst/>
          </a:prstGeom>
        </p:spPr>
        <p:txBody>
          <a:bodyPr wrap="none">
            <a:spAutoFit/>
          </a:bodyPr>
          <a:lstStyle/>
          <a:p>
            <a:r>
              <a:rPr lang="en-US" b="1" i="1" dirty="0">
                <a:solidFill>
                  <a:srgbClr val="3F4D55"/>
                </a:solidFill>
                <a:latin typeface="Nunito"/>
              </a:rPr>
              <a:t>Picker Principles of Patient-Centered Care - 1993</a:t>
            </a:r>
            <a:endParaRPr lang="pt-BR" b="1" i="1" dirty="0"/>
          </a:p>
        </p:txBody>
      </p:sp>
      <p:sp>
        <p:nvSpPr>
          <p:cNvPr id="4" name="Retângulo 3"/>
          <p:cNvSpPr/>
          <p:nvPr/>
        </p:nvSpPr>
        <p:spPr>
          <a:xfrm>
            <a:off x="1039253" y="1565986"/>
            <a:ext cx="9463989" cy="4801314"/>
          </a:xfrm>
          <a:prstGeom prst="rect">
            <a:avLst/>
          </a:prstGeom>
        </p:spPr>
        <p:txBody>
          <a:bodyPr wrap="square">
            <a:spAutoFit/>
          </a:bodyPr>
          <a:lstStyle/>
          <a:p>
            <a:endParaRPr lang="pt-BR" dirty="0"/>
          </a:p>
          <a:p>
            <a:r>
              <a:rPr lang="pt-BR" sz="3600" b="1" dirty="0">
                <a:solidFill>
                  <a:schemeClr val="accent4"/>
                </a:solidFill>
              </a:rPr>
              <a:t>1. </a:t>
            </a:r>
            <a:r>
              <a:rPr lang="pt-BR" b="1" dirty="0"/>
              <a:t>Respeito pelos valores, preferências e necessidades expressas dos pacientes</a:t>
            </a:r>
          </a:p>
          <a:p>
            <a:r>
              <a:rPr lang="pt-BR" sz="3600" b="1" dirty="0">
                <a:solidFill>
                  <a:schemeClr val="accent6"/>
                </a:solidFill>
              </a:rPr>
              <a:t>2. </a:t>
            </a:r>
            <a:r>
              <a:rPr lang="pt-BR" dirty="0"/>
              <a:t>Coordenação e integração de cuidados</a:t>
            </a:r>
          </a:p>
          <a:p>
            <a:r>
              <a:rPr lang="pt-BR" sz="3600" b="1" dirty="0">
                <a:solidFill>
                  <a:schemeClr val="accent2"/>
                </a:solidFill>
              </a:rPr>
              <a:t>3. </a:t>
            </a:r>
            <a:r>
              <a:rPr lang="pt-BR" dirty="0"/>
              <a:t>Informação, comunicação e educação</a:t>
            </a:r>
          </a:p>
          <a:p>
            <a:r>
              <a:rPr lang="pt-BR" sz="3600" b="1" dirty="0">
                <a:solidFill>
                  <a:schemeClr val="accent1"/>
                </a:solidFill>
              </a:rPr>
              <a:t>4. </a:t>
            </a:r>
            <a:r>
              <a:rPr lang="pt-BR" dirty="0"/>
              <a:t>Conforto físico</a:t>
            </a:r>
          </a:p>
          <a:p>
            <a:r>
              <a:rPr lang="pt-BR" sz="3600" b="1" dirty="0">
                <a:solidFill>
                  <a:srgbClr val="C00000"/>
                </a:solidFill>
              </a:rPr>
              <a:t>5. </a:t>
            </a:r>
            <a:r>
              <a:rPr lang="pt-BR" dirty="0"/>
              <a:t>Apoio emocional e alívio do medo e da ansiedade</a:t>
            </a:r>
          </a:p>
          <a:p>
            <a:r>
              <a:rPr lang="pt-BR" sz="3600" b="1" dirty="0">
                <a:solidFill>
                  <a:srgbClr val="7030A0"/>
                </a:solidFill>
              </a:rPr>
              <a:t>6. </a:t>
            </a:r>
            <a:r>
              <a:rPr lang="pt-BR" dirty="0"/>
              <a:t>Envolvimento de familiares e amigos</a:t>
            </a:r>
          </a:p>
          <a:p>
            <a:r>
              <a:rPr lang="pt-BR" sz="3600" b="1" dirty="0">
                <a:solidFill>
                  <a:schemeClr val="bg2">
                    <a:lumMod val="50000"/>
                  </a:schemeClr>
                </a:solidFill>
              </a:rPr>
              <a:t>7. </a:t>
            </a:r>
            <a:r>
              <a:rPr lang="pt-BR" dirty="0"/>
              <a:t>Continuidade e transição</a:t>
            </a:r>
          </a:p>
          <a:p>
            <a:r>
              <a:rPr lang="pt-BR" sz="3600" b="1" dirty="0">
                <a:solidFill>
                  <a:schemeClr val="accent1">
                    <a:lumMod val="50000"/>
                  </a:schemeClr>
                </a:solidFill>
              </a:rPr>
              <a:t>8. </a:t>
            </a:r>
            <a:r>
              <a:rPr lang="pt-BR" dirty="0"/>
              <a:t>Acesso ao cuidado</a:t>
            </a:r>
          </a:p>
        </p:txBody>
      </p:sp>
      <p:sp>
        <p:nvSpPr>
          <p:cNvPr id="3" name="Rectangle 2"/>
          <p:cNvSpPr/>
          <p:nvPr/>
        </p:nvSpPr>
        <p:spPr>
          <a:xfrm>
            <a:off x="7619755" y="4456926"/>
            <a:ext cx="4186162" cy="1477328"/>
          </a:xfrm>
          <a:prstGeom prst="rect">
            <a:avLst/>
          </a:prstGeom>
          <a:solidFill>
            <a:srgbClr val="336699"/>
          </a:solidFill>
        </p:spPr>
        <p:txBody>
          <a:bodyPr wrap="square">
            <a:spAutoFit/>
          </a:bodyPr>
          <a:lstStyle/>
          <a:p>
            <a:pPr algn="ctr"/>
            <a:r>
              <a:rPr lang="pt-BR" b="1" dirty="0">
                <a:solidFill>
                  <a:srgbClr val="FFFFFF"/>
                </a:solidFill>
              </a:rPr>
              <a:t>TODOS</a:t>
            </a:r>
            <a:r>
              <a:rPr lang="pt-BR" dirty="0">
                <a:solidFill>
                  <a:srgbClr val="FFFFFF"/>
                </a:solidFill>
              </a:rPr>
              <a:t> os pacientes merecem cuidados de saúde de alta qualidade e as opiniões e experiências dos pacientes são essenciais para os esforços de melhoria. </a:t>
            </a:r>
          </a:p>
        </p:txBody>
      </p:sp>
      <p:sp>
        <p:nvSpPr>
          <p:cNvPr id="5" name="Rectangle 4"/>
          <p:cNvSpPr/>
          <p:nvPr/>
        </p:nvSpPr>
        <p:spPr>
          <a:xfrm>
            <a:off x="9046190" y="6152398"/>
            <a:ext cx="2469722" cy="307777"/>
          </a:xfrm>
          <a:prstGeom prst="rect">
            <a:avLst/>
          </a:prstGeom>
        </p:spPr>
        <p:txBody>
          <a:bodyPr wrap="none">
            <a:spAutoFit/>
          </a:bodyPr>
          <a:lstStyle/>
          <a:p>
            <a:r>
              <a:rPr lang="en-US" sz="1400" dirty="0"/>
              <a:t>http://</a:t>
            </a:r>
            <a:r>
              <a:rPr lang="en-US" sz="1400" dirty="0" err="1"/>
              <a:t>www.pickerinstitute.org</a:t>
            </a:r>
            <a:endParaRPr lang="en-US" sz="1400" dirty="0"/>
          </a:p>
        </p:txBody>
      </p:sp>
    </p:spTree>
    <p:extLst>
      <p:ext uri="{BB962C8B-B14F-4D97-AF65-F5344CB8AC3E}">
        <p14:creationId xmlns:p14="http://schemas.microsoft.com/office/powerpoint/2010/main" val="11218159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CaixaDeTexto 25"/>
          <p:cNvSpPr txBox="1"/>
          <p:nvPr/>
        </p:nvSpPr>
        <p:spPr>
          <a:xfrm>
            <a:off x="554863" y="495664"/>
            <a:ext cx="3791085" cy="415498"/>
          </a:xfrm>
          <a:prstGeom prst="rect">
            <a:avLst/>
          </a:prstGeom>
          <a:noFill/>
        </p:spPr>
        <p:txBody>
          <a:bodyPr wrap="none" rtlCol="0">
            <a:spAutoFit/>
          </a:bodyPr>
          <a:lstStyle/>
          <a:p>
            <a:r>
              <a:rPr lang="pt-BR" sz="2100" b="1" dirty="0">
                <a:solidFill>
                  <a:prstClr val="white"/>
                </a:solidFill>
              </a:rPr>
              <a:t>Crossing </a:t>
            </a:r>
            <a:r>
              <a:rPr lang="pt-BR" sz="2100" b="1" dirty="0" err="1">
                <a:solidFill>
                  <a:prstClr val="white"/>
                </a:solidFill>
              </a:rPr>
              <a:t>the</a:t>
            </a:r>
            <a:r>
              <a:rPr lang="pt-BR" sz="2100" b="1" dirty="0">
                <a:solidFill>
                  <a:prstClr val="white"/>
                </a:solidFill>
              </a:rPr>
              <a:t> </a:t>
            </a:r>
            <a:r>
              <a:rPr lang="pt-BR" sz="2100" b="1" dirty="0" err="1">
                <a:solidFill>
                  <a:prstClr val="white"/>
                </a:solidFill>
              </a:rPr>
              <a:t>Quality</a:t>
            </a:r>
            <a:r>
              <a:rPr lang="pt-BR" sz="2100" b="1" dirty="0">
                <a:solidFill>
                  <a:prstClr val="white"/>
                </a:solidFill>
              </a:rPr>
              <a:t> </a:t>
            </a:r>
            <a:r>
              <a:rPr lang="pt-BR" sz="2100" b="1" dirty="0" err="1">
                <a:solidFill>
                  <a:prstClr val="white"/>
                </a:solidFill>
              </a:rPr>
              <a:t>Chasm</a:t>
            </a:r>
            <a:endParaRPr lang="pt-BR" sz="2100" b="1" dirty="0">
              <a:solidFill>
                <a:prstClr val="white"/>
              </a:solidFill>
            </a:endParaRPr>
          </a:p>
        </p:txBody>
      </p:sp>
      <p:pic>
        <p:nvPicPr>
          <p:cNvPr id="5" name="Picture 4"/>
          <p:cNvPicPr>
            <a:picLocks noChangeAspect="1"/>
          </p:cNvPicPr>
          <p:nvPr/>
        </p:nvPicPr>
        <p:blipFill rotWithShape="1">
          <a:blip r:embed="rId4"/>
          <a:srcRect t="14880"/>
          <a:stretch/>
        </p:blipFill>
        <p:spPr>
          <a:xfrm>
            <a:off x="0" y="1428819"/>
            <a:ext cx="8391922" cy="5100994"/>
          </a:xfrm>
          <a:prstGeom prst="rect">
            <a:avLst/>
          </a:prstGeom>
        </p:spPr>
      </p:pic>
      <p:sp>
        <p:nvSpPr>
          <p:cNvPr id="6" name="Rectangle 5"/>
          <p:cNvSpPr/>
          <p:nvPr/>
        </p:nvSpPr>
        <p:spPr>
          <a:xfrm>
            <a:off x="554863" y="1135782"/>
            <a:ext cx="6096000" cy="584776"/>
          </a:xfrm>
          <a:prstGeom prst="rect">
            <a:avLst/>
          </a:prstGeom>
        </p:spPr>
        <p:txBody>
          <a:bodyPr>
            <a:spAutoFit/>
          </a:bodyPr>
          <a:lstStyle/>
          <a:p>
            <a:r>
              <a:rPr lang="en-US" sz="1600" b="1" dirty="0"/>
              <a:t>2001 Institute of Medicine report, Crossing the Quality Chasm: A New Health System for the 21st Century,</a:t>
            </a:r>
          </a:p>
        </p:txBody>
      </p:sp>
      <p:sp>
        <p:nvSpPr>
          <p:cNvPr id="7" name="Retângulo 1"/>
          <p:cNvSpPr/>
          <p:nvPr/>
        </p:nvSpPr>
        <p:spPr>
          <a:xfrm>
            <a:off x="8678098" y="2125037"/>
            <a:ext cx="3364550" cy="2445798"/>
          </a:xfrm>
          <a:prstGeom prst="rect">
            <a:avLst/>
          </a:prstGeom>
        </p:spPr>
        <p:txBody>
          <a:bodyPr wrap="square">
            <a:spAutoFit/>
          </a:bodyPr>
          <a:lstStyle/>
          <a:p>
            <a:pPr algn="ctr">
              <a:lnSpc>
                <a:spcPct val="120000"/>
              </a:lnSpc>
              <a:spcBef>
                <a:spcPct val="50000"/>
              </a:spcBef>
            </a:pPr>
            <a:r>
              <a:rPr lang="en-US" altLang="pt-BR" sz="1600" dirty="0">
                <a:latin typeface="Arial" panose="020B0604020202020204" pitchFamily="34" charset="0"/>
                <a:cs typeface="Arial" panose="020B0604020202020204" pitchFamily="34" charset="0"/>
              </a:rPr>
              <a:t>“</a:t>
            </a:r>
            <a:r>
              <a:rPr lang="en-US" altLang="pt-BR" dirty="0">
                <a:latin typeface="Arial" panose="020B0604020202020204" pitchFamily="34" charset="0"/>
                <a:cs typeface="Arial" panose="020B0604020202020204" pitchFamily="34" charset="0"/>
              </a:rPr>
              <a:t>Providing care that is respectful of and responsive to individual patient preferences, needs and values, and ensuring that </a:t>
            </a:r>
            <a:r>
              <a:rPr lang="en-US" altLang="pt-BR" b="1" dirty="0">
                <a:latin typeface="Arial" panose="020B0604020202020204" pitchFamily="34" charset="0"/>
                <a:cs typeface="Arial" panose="020B0604020202020204" pitchFamily="34" charset="0"/>
              </a:rPr>
              <a:t>patient values guide all clinical decisions</a:t>
            </a:r>
            <a:r>
              <a:rPr lang="en-US" altLang="pt-BR" dirty="0">
                <a:latin typeface="Arial" panose="020B0604020202020204" pitchFamily="34" charset="0"/>
                <a:cs typeface="Arial" panose="020B0604020202020204" pitchFamily="34" charset="0"/>
              </a:rPr>
              <a:t>”</a:t>
            </a:r>
            <a:endParaRPr lang="en-US" altLang="pt-BR" sz="1200" dirty="0">
              <a:latin typeface="Arial" panose="020B0604020202020204" pitchFamily="34" charset="0"/>
              <a:cs typeface="Arial" panose="020B0604020202020204" pitchFamily="34" charset="0"/>
            </a:endParaRPr>
          </a:p>
          <a:p>
            <a:pPr algn="ctr">
              <a:lnSpc>
                <a:spcPct val="120000"/>
              </a:lnSpc>
              <a:spcBef>
                <a:spcPct val="50000"/>
              </a:spcBef>
            </a:pPr>
            <a:r>
              <a:rPr lang="en-US" altLang="pt-BR" sz="1400" dirty="0">
                <a:latin typeface="Arial" panose="020B0604020202020204" pitchFamily="34" charset="0"/>
                <a:cs typeface="Arial" panose="020B0604020202020204" pitchFamily="34" charset="0"/>
              </a:rPr>
              <a:t>(p.6, Institute of Medicine, 2001)</a:t>
            </a:r>
          </a:p>
        </p:txBody>
      </p:sp>
    </p:spTree>
    <p:extLst>
      <p:ext uri="{BB962C8B-B14F-4D97-AF65-F5344CB8AC3E}">
        <p14:creationId xmlns:p14="http://schemas.microsoft.com/office/powerpoint/2010/main" val="4103935159"/>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lzheimers-disease-990x52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0" y="410124"/>
            <a:ext cx="6611934" cy="1759564"/>
          </a:xfrm>
          <a:prstGeom prst="rect">
            <a:avLst/>
          </a:prstGeom>
        </p:spPr>
      </p:pic>
      <p:sp>
        <p:nvSpPr>
          <p:cNvPr id="4" name="Rectangle 3"/>
          <p:cNvSpPr/>
          <p:nvPr/>
        </p:nvSpPr>
        <p:spPr>
          <a:xfrm>
            <a:off x="343948" y="731498"/>
            <a:ext cx="6096000" cy="1015663"/>
          </a:xfrm>
          <a:prstGeom prst="rect">
            <a:avLst/>
          </a:prstGeom>
        </p:spPr>
        <p:txBody>
          <a:bodyPr>
            <a:spAutoFit/>
          </a:bodyPr>
          <a:lstStyle/>
          <a:p>
            <a:r>
              <a:rPr lang="en-US" sz="2000" b="1" dirty="0">
                <a:solidFill>
                  <a:schemeClr val="bg1"/>
                </a:solidFill>
              </a:rPr>
              <a:t>“People actively involved in their health and health care tend to have better outcomes and, some evidence suggests, lower costs.”</a:t>
            </a:r>
          </a:p>
        </p:txBody>
      </p:sp>
    </p:spTree>
    <p:extLst>
      <p:ext uri="{BB962C8B-B14F-4D97-AF65-F5344CB8AC3E}">
        <p14:creationId xmlns:p14="http://schemas.microsoft.com/office/powerpoint/2010/main" val="712432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30076" cy="6858000"/>
          </a:xfrm>
          <a:prstGeom prst="rect">
            <a:avLst/>
          </a:prstGeom>
        </p:spPr>
      </p:pic>
      <p:sp>
        <p:nvSpPr>
          <p:cNvPr id="4" name="Rectangle 3"/>
          <p:cNvSpPr/>
          <p:nvPr/>
        </p:nvSpPr>
        <p:spPr>
          <a:xfrm>
            <a:off x="4960802" y="367403"/>
            <a:ext cx="6019108" cy="2585323"/>
          </a:xfrm>
          <a:prstGeom prst="rect">
            <a:avLst/>
          </a:prstGeom>
        </p:spPr>
        <p:txBody>
          <a:bodyPr wrap="square">
            <a:spAutoFit/>
          </a:bodyPr>
          <a:lstStyle/>
          <a:p>
            <a:pPr algn="ctr"/>
            <a:r>
              <a:rPr lang="pt-BR" dirty="0"/>
              <a:t>Pacientes com </a:t>
            </a:r>
            <a:r>
              <a:rPr lang="pt-BR" b="1" dirty="0"/>
              <a:t>altas EXPECTATIVAS </a:t>
            </a:r>
            <a:r>
              <a:rPr lang="pt-BR" dirty="0"/>
              <a:t>quanto aos desfechos têm uma </a:t>
            </a:r>
            <a:r>
              <a:rPr lang="pt-BR" b="1" dirty="0"/>
              <a:t>MELHORA</a:t>
            </a:r>
            <a:r>
              <a:rPr lang="pt-BR" dirty="0"/>
              <a:t> maior do que aqueles com baixas expectativas.</a:t>
            </a:r>
          </a:p>
          <a:p>
            <a:pPr algn="ctr"/>
            <a:endParaRPr lang="pt-BR" dirty="0"/>
          </a:p>
          <a:p>
            <a:pPr algn="ctr"/>
            <a:r>
              <a:rPr lang="pt-BR" dirty="0"/>
              <a:t>As expectativas dos médicos podem diferir</a:t>
            </a:r>
            <a:r>
              <a:rPr lang="pt-BR" b="1" dirty="0"/>
              <a:t> </a:t>
            </a:r>
            <a:r>
              <a:rPr lang="pt-BR" dirty="0"/>
              <a:t>drasticamente das expectativas de seus pacientes, o que sugere que </a:t>
            </a:r>
            <a:r>
              <a:rPr lang="pt-BR" b="1" dirty="0"/>
              <a:t>CONVERSA médico-paciente </a:t>
            </a:r>
            <a:r>
              <a:rPr lang="pt-BR" dirty="0"/>
              <a:t>poderia ter uma </a:t>
            </a:r>
            <a:r>
              <a:rPr lang="pt-BR" b="1" dirty="0"/>
              <a:t>influência POSITIVA </a:t>
            </a:r>
            <a:r>
              <a:rPr lang="pt-BR" dirty="0"/>
              <a:t>no comportamento e recuperação dos pacientes.</a:t>
            </a:r>
            <a:endParaRPr lang="en-US" dirty="0"/>
          </a:p>
        </p:txBody>
      </p:sp>
    </p:spTree>
    <p:extLst>
      <p:ext uri="{BB962C8B-B14F-4D97-AF65-F5344CB8AC3E}">
        <p14:creationId xmlns:p14="http://schemas.microsoft.com/office/powerpoint/2010/main" val="1259918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625157" y="487117"/>
            <a:ext cx="3696444" cy="461665"/>
          </a:xfrm>
          <a:prstGeom prst="rect">
            <a:avLst/>
          </a:prstGeom>
          <a:noFill/>
        </p:spPr>
        <p:txBody>
          <a:bodyPr wrap="none" rtlCol="0">
            <a:spAutoFit/>
          </a:bodyPr>
          <a:lstStyle/>
          <a:p>
            <a:r>
              <a:rPr lang="pt-BR" sz="2400" b="1" dirty="0">
                <a:solidFill>
                  <a:prstClr val="white"/>
                </a:solidFill>
              </a:rPr>
              <a:t>Estudo em CA de mama</a:t>
            </a:r>
          </a:p>
        </p:txBody>
      </p:sp>
      <p:pic>
        <p:nvPicPr>
          <p:cNvPr id="11" name="Picture 10"/>
          <p:cNvPicPr>
            <a:picLocks noChangeAspect="1"/>
          </p:cNvPicPr>
          <p:nvPr/>
        </p:nvPicPr>
        <p:blipFill>
          <a:blip r:embed="rId4"/>
          <a:stretch>
            <a:fillRect/>
          </a:stretch>
        </p:blipFill>
        <p:spPr>
          <a:xfrm>
            <a:off x="625158" y="1019152"/>
            <a:ext cx="10744718" cy="5618550"/>
          </a:xfrm>
          <a:prstGeom prst="rect">
            <a:avLst/>
          </a:prstGeom>
          <a:ln>
            <a:noFill/>
          </a:ln>
          <a:effectLst>
            <a:softEdge rad="112500"/>
          </a:effectLst>
        </p:spPr>
      </p:pic>
      <p:sp>
        <p:nvSpPr>
          <p:cNvPr id="12" name="Retângulo 3"/>
          <p:cNvSpPr/>
          <p:nvPr/>
        </p:nvSpPr>
        <p:spPr>
          <a:xfrm>
            <a:off x="4142747" y="1553420"/>
            <a:ext cx="3991553" cy="1631216"/>
          </a:xfrm>
          <a:prstGeom prst="rect">
            <a:avLst/>
          </a:prstGeom>
        </p:spPr>
        <p:txBody>
          <a:bodyPr wrap="square">
            <a:spAutoFit/>
          </a:bodyPr>
          <a:lstStyle/>
          <a:p>
            <a:pPr algn="ctr"/>
            <a:r>
              <a:rPr lang="pt-BR" sz="2000" b="1" dirty="0"/>
              <a:t>Valor/prioridade: Evitar o implante mamário</a:t>
            </a:r>
          </a:p>
          <a:p>
            <a:endParaRPr lang="pt-BR" sz="2000" b="1" dirty="0"/>
          </a:p>
          <a:p>
            <a:r>
              <a:rPr lang="pt-BR" sz="2000" dirty="0"/>
              <a:t>*Cenário para os Médicos - 0%</a:t>
            </a:r>
          </a:p>
          <a:p>
            <a:r>
              <a:rPr lang="pt-BR" sz="2000" dirty="0"/>
              <a:t>*Cenário Real</a:t>
            </a:r>
          </a:p>
        </p:txBody>
      </p:sp>
      <p:pic>
        <p:nvPicPr>
          <p:cNvPr id="5" name="Picture 4" descr="33pct@2x.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3076" y="3429000"/>
            <a:ext cx="1778000" cy="1778000"/>
          </a:xfrm>
          <a:prstGeom prst="rect">
            <a:avLst/>
          </a:prstGeom>
        </p:spPr>
      </p:pic>
    </p:spTree>
    <p:extLst>
      <p:ext uri="{BB962C8B-B14F-4D97-AF65-F5344CB8AC3E}">
        <p14:creationId xmlns:p14="http://schemas.microsoft.com/office/powerpoint/2010/main" val="17950659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1500732" cy="461665"/>
          </a:xfrm>
          <a:prstGeom prst="rect">
            <a:avLst/>
          </a:prstGeom>
          <a:noFill/>
        </p:spPr>
        <p:txBody>
          <a:bodyPr wrap="none" rtlCol="0">
            <a:spAutoFit/>
          </a:bodyPr>
          <a:lstStyle/>
          <a:p>
            <a:r>
              <a:rPr lang="pt-BR" sz="2400" b="1" dirty="0">
                <a:solidFill>
                  <a:prstClr val="white"/>
                </a:solidFill>
              </a:rPr>
              <a:t>E agora?</a:t>
            </a:r>
          </a:p>
        </p:txBody>
      </p:sp>
      <p:pic>
        <p:nvPicPr>
          <p:cNvPr id="2" name="Imagem 1"/>
          <p:cNvPicPr>
            <a:picLocks noChangeAspect="1"/>
          </p:cNvPicPr>
          <p:nvPr/>
        </p:nvPicPr>
        <p:blipFill>
          <a:blip r:embed="rId4"/>
          <a:stretch>
            <a:fillRect/>
          </a:stretch>
        </p:blipFill>
        <p:spPr>
          <a:xfrm>
            <a:off x="3029403" y="1196707"/>
            <a:ext cx="8931238" cy="4955166"/>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224893" y="4103995"/>
            <a:ext cx="2751594" cy="1323439"/>
          </a:xfrm>
          <a:prstGeom prst="rect">
            <a:avLst/>
          </a:prstGeom>
          <a:ln>
            <a:solidFill>
              <a:schemeClr val="accent5"/>
            </a:solidFill>
          </a:ln>
          <a:effectLst>
            <a:innerShdw blurRad="63500" dist="50800" dir="8100000">
              <a:prstClr val="black">
                <a:alpha val="50000"/>
              </a:prstClr>
            </a:innerShdw>
          </a:effectLst>
        </p:spPr>
        <p:txBody>
          <a:bodyPr wrap="square">
            <a:spAutoFit/>
          </a:bodyPr>
          <a:lstStyle/>
          <a:p>
            <a:pPr algn="ctr"/>
            <a:r>
              <a:rPr lang="pt-BR" sz="1600" dirty="0">
                <a:solidFill>
                  <a:schemeClr val="tx1">
                    <a:lumMod val="85000"/>
                    <a:lumOff val="15000"/>
                  </a:schemeClr>
                </a:solidFill>
              </a:rPr>
              <a:t>dos pacientes tiveram diferentes combinações de declarações sobre </a:t>
            </a:r>
            <a:r>
              <a:rPr lang="pt-BR" sz="1600" b="1" dirty="0">
                <a:solidFill>
                  <a:schemeClr val="tx1">
                    <a:lumMod val="85000"/>
                    <a:lumOff val="15000"/>
                  </a:schemeClr>
                </a:solidFill>
              </a:rPr>
              <a:t>valor</a:t>
            </a:r>
            <a:r>
              <a:rPr lang="pt-BR" sz="1600" dirty="0">
                <a:solidFill>
                  <a:schemeClr val="tx1">
                    <a:lumMod val="85000"/>
                    <a:lumOff val="15000"/>
                  </a:schemeClr>
                </a:solidFill>
              </a:rPr>
              <a:t> do que qualquer combinação escolhida por um médico. </a:t>
            </a:r>
          </a:p>
        </p:txBody>
      </p:sp>
      <p:pic>
        <p:nvPicPr>
          <p:cNvPr id="6" name="Picture 5"/>
          <p:cNvPicPr>
            <a:picLocks noChangeAspect="1"/>
          </p:cNvPicPr>
          <p:nvPr/>
        </p:nvPicPr>
        <p:blipFill>
          <a:blip r:embed="rId5"/>
          <a:stretch>
            <a:fillRect/>
          </a:stretch>
        </p:blipFill>
        <p:spPr>
          <a:xfrm>
            <a:off x="319808" y="1025543"/>
            <a:ext cx="2893438" cy="2900745"/>
          </a:xfrm>
          <a:prstGeom prst="rect">
            <a:avLst/>
          </a:prstGeom>
        </p:spPr>
      </p:pic>
      <p:sp>
        <p:nvSpPr>
          <p:cNvPr id="7" name="Retângulo 7"/>
          <p:cNvSpPr/>
          <p:nvPr/>
        </p:nvSpPr>
        <p:spPr>
          <a:xfrm>
            <a:off x="7528007" y="6290163"/>
            <a:ext cx="4472730" cy="430887"/>
          </a:xfrm>
          <a:prstGeom prst="rect">
            <a:avLst/>
          </a:prstGeom>
        </p:spPr>
        <p:txBody>
          <a:bodyPr wrap="none">
            <a:spAutoFit/>
          </a:bodyPr>
          <a:lstStyle/>
          <a:p>
            <a:r>
              <a:rPr lang="en-US" sz="1100" b="1" dirty="0"/>
              <a:t>The state of value in U.S. Health Care | </a:t>
            </a:r>
            <a:r>
              <a:rPr lang="pt-BR" sz="1100" b="1" dirty="0" err="1"/>
              <a:t>University</a:t>
            </a:r>
            <a:r>
              <a:rPr lang="pt-BR" sz="1100" b="1" dirty="0"/>
              <a:t> </a:t>
            </a:r>
            <a:r>
              <a:rPr lang="pt-BR" sz="1100" b="1" dirty="0" err="1"/>
              <a:t>of</a:t>
            </a:r>
            <a:r>
              <a:rPr lang="pt-BR" sz="1100" b="1" dirty="0"/>
              <a:t> Utah Health</a:t>
            </a:r>
          </a:p>
          <a:p>
            <a:endParaRPr lang="pt-BR" sz="1100" b="1" dirty="0"/>
          </a:p>
        </p:txBody>
      </p:sp>
    </p:spTree>
    <p:extLst>
      <p:ext uri="{BB962C8B-B14F-4D97-AF65-F5344CB8AC3E}">
        <p14:creationId xmlns:p14="http://schemas.microsoft.com/office/powerpoint/2010/main" val="1794292824"/>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653726"/>
            <a:ext cx="12192000" cy="3056084"/>
          </a:xfrm>
          <a:prstGeom prst="rect">
            <a:avLst/>
          </a:prstGeom>
        </p:spPr>
      </p:pic>
      <p:sp>
        <p:nvSpPr>
          <p:cNvPr id="5" name="Rectangle 4"/>
          <p:cNvSpPr/>
          <p:nvPr/>
        </p:nvSpPr>
        <p:spPr>
          <a:xfrm>
            <a:off x="1309651" y="2244563"/>
            <a:ext cx="10140543" cy="1569660"/>
          </a:xfrm>
          <a:prstGeom prst="rect">
            <a:avLst/>
          </a:prstGeom>
          <a:noFill/>
        </p:spPr>
        <p:txBody>
          <a:bodyPr wrap="square">
            <a:spAutoFit/>
          </a:bodyPr>
          <a:lstStyle/>
          <a:p>
            <a:r>
              <a:rPr lang="en-US" sz="4800" b="1" dirty="0">
                <a:solidFill>
                  <a:srgbClr val="E7E6E6"/>
                </a:solidFill>
              </a:rPr>
              <a:t>“What’s the matter with you?” to “What matters most to you?”</a:t>
            </a:r>
          </a:p>
        </p:txBody>
      </p:sp>
    </p:spTree>
    <p:extLst>
      <p:ext uri="{BB962C8B-B14F-4D97-AF65-F5344CB8AC3E}">
        <p14:creationId xmlns:p14="http://schemas.microsoft.com/office/powerpoint/2010/main" val="2133778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b="6864"/>
          <a:stretch/>
        </p:blipFill>
        <p:spPr>
          <a:xfrm>
            <a:off x="1" y="0"/>
            <a:ext cx="12192000" cy="6834654"/>
          </a:xfrm>
          <a:prstGeom prst="rect">
            <a:avLst/>
          </a:prstGeom>
        </p:spPr>
      </p:pic>
      <p:pic>
        <p:nvPicPr>
          <p:cNvPr id="10" name="Picture 9"/>
          <p:cNvPicPr>
            <a:picLocks noChangeAspect="1"/>
          </p:cNvPicPr>
          <p:nvPr/>
        </p:nvPicPr>
        <p:blipFill>
          <a:blip r:embed="rId4"/>
          <a:stretch>
            <a:fillRect/>
          </a:stretch>
        </p:blipFill>
        <p:spPr>
          <a:xfrm>
            <a:off x="-248530" y="-273092"/>
            <a:ext cx="5356128" cy="2341000"/>
          </a:xfrm>
          <a:prstGeom prst="rect">
            <a:avLst/>
          </a:prstGeom>
        </p:spPr>
      </p:pic>
      <p:sp>
        <p:nvSpPr>
          <p:cNvPr id="4" name="Rectangle 3"/>
          <p:cNvSpPr/>
          <p:nvPr/>
        </p:nvSpPr>
        <p:spPr>
          <a:xfrm>
            <a:off x="363169" y="1759730"/>
            <a:ext cx="5299791" cy="3416320"/>
          </a:xfrm>
          <a:prstGeom prst="rect">
            <a:avLst/>
          </a:prstGeom>
          <a:solidFill>
            <a:srgbClr val="FFFFFF">
              <a:alpha val="20000"/>
            </a:srgbClr>
          </a:solidFill>
        </p:spPr>
        <p:txBody>
          <a:bodyPr wrap="square">
            <a:spAutoFit/>
          </a:bodyPr>
          <a:lstStyle/>
          <a:p>
            <a:r>
              <a:rPr lang="pt-BR" dirty="0"/>
              <a:t>Programa voltado para os </a:t>
            </a:r>
            <a:r>
              <a:rPr lang="pt-BR" b="1" dirty="0"/>
              <a:t>beneficiários de maior risco</a:t>
            </a:r>
            <a:r>
              <a:rPr lang="pt-BR" dirty="0"/>
              <a:t>, com atendimento interdisciplinar da equipe e assistência proativa. </a:t>
            </a:r>
            <a:r>
              <a:rPr lang="pt-BR" b="1" dirty="0"/>
              <a:t>Metas e prioridades pessoais eram centrais </a:t>
            </a:r>
            <a:r>
              <a:rPr lang="pt-BR" dirty="0"/>
              <a:t>para o desenvolvimento de um plano de cuidados. </a:t>
            </a:r>
          </a:p>
          <a:p>
            <a:endParaRPr lang="pt-BR" dirty="0"/>
          </a:p>
          <a:p>
            <a:r>
              <a:rPr lang="pt-BR" dirty="0"/>
              <a:t>O </a:t>
            </a:r>
            <a:r>
              <a:rPr lang="pt-BR" b="1" dirty="0"/>
              <a:t>custo para visitas a consultórios foi 21% maior </a:t>
            </a:r>
            <a:r>
              <a:rPr lang="pt-BR" dirty="0"/>
              <a:t>entre os participantes do programa do que em um grupo controle, mas esse aumento foi mais do que compensado pelos </a:t>
            </a:r>
            <a:r>
              <a:rPr lang="pt-BR" b="1" dirty="0"/>
              <a:t>custos com internação que foram 74% menores</a:t>
            </a:r>
            <a:r>
              <a:rPr lang="pt-BR" dirty="0"/>
              <a:t> do que aqueles para o grupo controle. </a:t>
            </a:r>
          </a:p>
        </p:txBody>
      </p:sp>
      <p:pic>
        <p:nvPicPr>
          <p:cNvPr id="6" name="Picture 5"/>
          <p:cNvPicPr>
            <a:picLocks noChangeAspect="1"/>
          </p:cNvPicPr>
          <p:nvPr/>
        </p:nvPicPr>
        <p:blipFill>
          <a:blip r:embed="rId5"/>
          <a:stretch>
            <a:fillRect/>
          </a:stretch>
        </p:blipFill>
        <p:spPr>
          <a:xfrm>
            <a:off x="6874019" y="6094393"/>
            <a:ext cx="5317981" cy="600931"/>
          </a:xfrm>
          <a:prstGeom prst="rect">
            <a:avLst/>
          </a:prstGeom>
        </p:spPr>
      </p:pic>
      <p:sp>
        <p:nvSpPr>
          <p:cNvPr id="11" name="TextBox 10"/>
          <p:cNvSpPr txBox="1"/>
          <p:nvPr/>
        </p:nvSpPr>
        <p:spPr>
          <a:xfrm>
            <a:off x="887683" y="484407"/>
            <a:ext cx="3278336" cy="523220"/>
          </a:xfrm>
          <a:prstGeom prst="rect">
            <a:avLst/>
          </a:prstGeom>
          <a:noFill/>
        </p:spPr>
        <p:txBody>
          <a:bodyPr wrap="none" rtlCol="0">
            <a:spAutoFit/>
          </a:bodyPr>
          <a:lstStyle/>
          <a:p>
            <a:r>
              <a:rPr lang="en-US" sz="2800" b="1" dirty="0">
                <a:solidFill>
                  <a:srgbClr val="E7E6E6"/>
                </a:solidFill>
              </a:rPr>
              <a:t>Primary Care Plus</a:t>
            </a:r>
          </a:p>
        </p:txBody>
      </p:sp>
    </p:spTree>
    <p:extLst>
      <p:ext uri="{BB962C8B-B14F-4D97-AF65-F5344CB8AC3E}">
        <p14:creationId xmlns:p14="http://schemas.microsoft.com/office/powerpoint/2010/main" val="1583446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577834" y="426645"/>
            <a:ext cx="3317259" cy="523220"/>
          </a:xfrm>
          <a:prstGeom prst="rect">
            <a:avLst/>
          </a:prstGeom>
          <a:noFill/>
        </p:spPr>
        <p:txBody>
          <a:bodyPr wrap="none" rtlCol="0">
            <a:spAutoFit/>
          </a:bodyPr>
          <a:lstStyle/>
          <a:p>
            <a:r>
              <a:rPr lang="pt-BR" sz="2800" b="1" dirty="0">
                <a:solidFill>
                  <a:prstClr val="white"/>
                </a:solidFill>
              </a:rPr>
              <a:t>Custo incremental</a:t>
            </a:r>
          </a:p>
        </p:txBody>
      </p:sp>
      <p:pic>
        <p:nvPicPr>
          <p:cNvPr id="7" name="Picture 6" descr="ivf-treatment-and-cost-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64723"/>
            <a:ext cx="12192000" cy="5247520"/>
          </a:xfrm>
          <a:prstGeom prst="rect">
            <a:avLst/>
          </a:prstGeom>
          <a:ln>
            <a:noFill/>
          </a:ln>
          <a:effectLst>
            <a:softEdge rad="112500"/>
          </a:effectLst>
        </p:spPr>
      </p:pic>
      <p:sp>
        <p:nvSpPr>
          <p:cNvPr id="8" name="Rectangle 7"/>
          <p:cNvSpPr/>
          <p:nvPr/>
        </p:nvSpPr>
        <p:spPr>
          <a:xfrm>
            <a:off x="171974" y="1294430"/>
            <a:ext cx="6296913" cy="1015663"/>
          </a:xfrm>
          <a:prstGeom prst="rect">
            <a:avLst/>
          </a:prstGeom>
          <a:solidFill>
            <a:srgbClr val="FFFFFF">
              <a:alpha val="53000"/>
            </a:srgbClr>
          </a:solidFill>
        </p:spPr>
        <p:txBody>
          <a:bodyPr wrap="square">
            <a:spAutoFit/>
          </a:bodyPr>
          <a:lstStyle/>
          <a:p>
            <a:pPr algn="ctr"/>
            <a:r>
              <a:rPr lang="pt-BR" sz="2000" dirty="0"/>
              <a:t>O custo do tempo incremental do médico e da equipe clínica para conversar com os pacientes sobre os benefícios do autocuidado é de US $ 100 a US $ 200. </a:t>
            </a:r>
            <a:endParaRPr lang="en-US" sz="2000" dirty="0"/>
          </a:p>
        </p:txBody>
      </p:sp>
      <p:sp>
        <p:nvSpPr>
          <p:cNvPr id="4" name="Rectangle 3"/>
          <p:cNvSpPr/>
          <p:nvPr/>
        </p:nvSpPr>
        <p:spPr>
          <a:xfrm>
            <a:off x="6468887" y="3965773"/>
            <a:ext cx="5723113" cy="707886"/>
          </a:xfrm>
          <a:prstGeom prst="rect">
            <a:avLst/>
          </a:prstGeom>
          <a:solidFill>
            <a:srgbClr val="FFFFFF">
              <a:alpha val="70000"/>
            </a:srgbClr>
          </a:solidFill>
        </p:spPr>
        <p:txBody>
          <a:bodyPr wrap="square">
            <a:spAutoFit/>
          </a:bodyPr>
          <a:lstStyle/>
          <a:p>
            <a:pPr algn="ctr"/>
            <a:r>
              <a:rPr lang="pt-BR" sz="2000" dirty="0"/>
              <a:t>Reduzir complicações e internações hospitalares economiza dezenas de milhares de dólares.</a:t>
            </a:r>
            <a:endParaRPr lang="en-US" sz="2000" dirty="0"/>
          </a:p>
        </p:txBody>
      </p:sp>
    </p:spTree>
    <p:extLst>
      <p:ext uri="{BB962C8B-B14F-4D97-AF65-F5344CB8AC3E}">
        <p14:creationId xmlns:p14="http://schemas.microsoft.com/office/powerpoint/2010/main" val="3073995168"/>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729025" y="487117"/>
            <a:ext cx="1826792" cy="461665"/>
          </a:xfrm>
          <a:prstGeom prst="rect">
            <a:avLst/>
          </a:prstGeom>
          <a:noFill/>
        </p:spPr>
        <p:txBody>
          <a:bodyPr wrap="none" rtlCol="0">
            <a:spAutoFit/>
          </a:bodyPr>
          <a:lstStyle/>
          <a:p>
            <a:r>
              <a:rPr lang="pt-BR" sz="2400" b="1" dirty="0">
                <a:solidFill>
                  <a:prstClr val="white"/>
                </a:solidFill>
                <a:latin typeface="Arial"/>
              </a:rPr>
              <a:t>Framework</a:t>
            </a:r>
          </a:p>
        </p:txBody>
      </p:sp>
      <p:sp>
        <p:nvSpPr>
          <p:cNvPr id="2" name="Rectangle 1"/>
          <p:cNvSpPr/>
          <p:nvPr/>
        </p:nvSpPr>
        <p:spPr>
          <a:xfrm>
            <a:off x="1122145" y="2040960"/>
            <a:ext cx="1826792" cy="1678119"/>
          </a:xfrm>
          <a:prstGeom prst="rect">
            <a:avLst/>
          </a:prstGeom>
          <a:solidFill>
            <a:srgbClr val="ED7D31"/>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err="1"/>
              <a:t>Cuidado</a:t>
            </a:r>
            <a:r>
              <a:rPr lang="en-US" sz="1400" dirty="0"/>
              <a:t> </a:t>
            </a:r>
            <a:r>
              <a:rPr lang="en-US" sz="1400" dirty="0" err="1"/>
              <a:t>Direto</a:t>
            </a:r>
            <a:endParaRPr lang="en-US" sz="1400" dirty="0"/>
          </a:p>
        </p:txBody>
      </p:sp>
      <p:sp>
        <p:nvSpPr>
          <p:cNvPr id="9" name="Rectangle 8"/>
          <p:cNvSpPr/>
          <p:nvPr/>
        </p:nvSpPr>
        <p:spPr>
          <a:xfrm>
            <a:off x="3224963" y="2040960"/>
            <a:ext cx="1915685" cy="1678119"/>
          </a:xfrm>
          <a:prstGeom prst="rect">
            <a:avLst/>
          </a:prstGeom>
          <a:solidFill>
            <a:srgbClr val="ED7D31"/>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err="1"/>
              <a:t>Paciente</a:t>
            </a:r>
            <a:r>
              <a:rPr lang="en-US" sz="1400" dirty="0"/>
              <a:t> </a:t>
            </a:r>
            <a:r>
              <a:rPr lang="en-US" sz="1400" dirty="0" err="1"/>
              <a:t>recebe</a:t>
            </a:r>
            <a:r>
              <a:rPr lang="en-US" sz="1400" dirty="0"/>
              <a:t> </a:t>
            </a:r>
            <a:r>
              <a:rPr lang="en-US" sz="1400" dirty="0" err="1"/>
              <a:t>informação</a:t>
            </a:r>
            <a:r>
              <a:rPr lang="en-US" sz="1400" dirty="0"/>
              <a:t> </a:t>
            </a:r>
            <a:r>
              <a:rPr lang="en-US" sz="1400" dirty="0" err="1"/>
              <a:t>sobre</a:t>
            </a:r>
            <a:r>
              <a:rPr lang="en-US" sz="1400" dirty="0"/>
              <a:t> </a:t>
            </a:r>
            <a:r>
              <a:rPr lang="en-US" sz="1400" dirty="0" err="1"/>
              <a:t>diagnóstico</a:t>
            </a:r>
            <a:endParaRPr lang="en-US" sz="1400" dirty="0"/>
          </a:p>
        </p:txBody>
      </p:sp>
      <p:sp>
        <p:nvSpPr>
          <p:cNvPr id="10" name="Rectangle 9"/>
          <p:cNvSpPr/>
          <p:nvPr/>
        </p:nvSpPr>
        <p:spPr>
          <a:xfrm>
            <a:off x="5583607" y="2040960"/>
            <a:ext cx="1945925" cy="1678119"/>
          </a:xfrm>
          <a:prstGeom prst="rect">
            <a:avLst/>
          </a:prstGeom>
          <a:solidFill>
            <a:srgbClr val="ED7D31"/>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O </a:t>
            </a:r>
            <a:r>
              <a:rPr lang="en-US" sz="1400" dirty="0" err="1"/>
              <a:t>paciente</a:t>
            </a:r>
            <a:r>
              <a:rPr lang="en-US" sz="1400" dirty="0"/>
              <a:t> </a:t>
            </a:r>
            <a:r>
              <a:rPr lang="en-US" sz="1400" dirty="0" err="1"/>
              <a:t>é</a:t>
            </a:r>
            <a:r>
              <a:rPr lang="en-US" sz="1400" dirty="0"/>
              <a:t> </a:t>
            </a:r>
            <a:r>
              <a:rPr lang="en-US" sz="1400" dirty="0" err="1"/>
              <a:t>questionado</a:t>
            </a:r>
            <a:r>
              <a:rPr lang="en-US" sz="1400" dirty="0"/>
              <a:t> </a:t>
            </a:r>
            <a:r>
              <a:rPr lang="en-US" sz="1400" dirty="0" err="1"/>
              <a:t>sobre</a:t>
            </a:r>
            <a:r>
              <a:rPr lang="en-US" sz="1400" dirty="0"/>
              <a:t> </a:t>
            </a:r>
            <a:r>
              <a:rPr lang="en-US" sz="1400" dirty="0" err="1"/>
              <a:t>suas</a:t>
            </a:r>
            <a:r>
              <a:rPr lang="en-US" sz="1400" dirty="0"/>
              <a:t> </a:t>
            </a:r>
            <a:r>
              <a:rPr lang="en-US" sz="1400" dirty="0" err="1"/>
              <a:t>preferência</a:t>
            </a:r>
            <a:r>
              <a:rPr lang="en-US" sz="1400" dirty="0"/>
              <a:t> no </a:t>
            </a:r>
            <a:r>
              <a:rPr lang="en-US" sz="1400" dirty="0" err="1"/>
              <a:t>plano</a:t>
            </a:r>
            <a:r>
              <a:rPr lang="en-US" sz="1400" dirty="0"/>
              <a:t> </a:t>
            </a:r>
            <a:r>
              <a:rPr lang="en-US" sz="1400" dirty="0" err="1"/>
              <a:t>terapêutico</a:t>
            </a:r>
            <a:endParaRPr lang="en-US" sz="1400" dirty="0"/>
          </a:p>
        </p:txBody>
      </p:sp>
      <p:sp>
        <p:nvSpPr>
          <p:cNvPr id="11" name="Rectangle 10"/>
          <p:cNvSpPr/>
          <p:nvPr/>
        </p:nvSpPr>
        <p:spPr>
          <a:xfrm>
            <a:off x="7836416" y="2056078"/>
            <a:ext cx="2233195" cy="1663001"/>
          </a:xfrm>
          <a:prstGeom prst="rect">
            <a:avLst/>
          </a:prstGeom>
          <a:solidFill>
            <a:srgbClr val="ED7D31"/>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A </a:t>
            </a:r>
            <a:r>
              <a:rPr lang="en-US" sz="1400" dirty="0" err="1"/>
              <a:t>tomada</a:t>
            </a:r>
            <a:r>
              <a:rPr lang="en-US" sz="1400" dirty="0"/>
              <a:t> de </a:t>
            </a:r>
            <a:r>
              <a:rPr lang="en-US" sz="1400" dirty="0" err="1"/>
              <a:t>decisão</a:t>
            </a:r>
            <a:r>
              <a:rPr lang="en-US" sz="1400" dirty="0"/>
              <a:t> </a:t>
            </a:r>
            <a:r>
              <a:rPr lang="en-US" sz="1400" dirty="0" err="1"/>
              <a:t>é</a:t>
            </a:r>
            <a:r>
              <a:rPr lang="en-US" sz="1400" dirty="0"/>
              <a:t> </a:t>
            </a:r>
            <a:r>
              <a:rPr lang="en-US" sz="1400" dirty="0" err="1"/>
              <a:t>feita</a:t>
            </a:r>
            <a:r>
              <a:rPr lang="en-US" sz="1400" dirty="0"/>
              <a:t> de </a:t>
            </a:r>
            <a:r>
              <a:rPr lang="en-US" sz="1400" dirty="0" err="1"/>
              <a:t>acordo</a:t>
            </a:r>
            <a:r>
              <a:rPr lang="en-US" sz="1400" dirty="0"/>
              <a:t> com as </a:t>
            </a:r>
            <a:r>
              <a:rPr lang="en-US" sz="1400" dirty="0" err="1"/>
              <a:t>preferências</a:t>
            </a:r>
            <a:r>
              <a:rPr lang="en-US" sz="1400" dirty="0"/>
              <a:t> dos </a:t>
            </a:r>
            <a:r>
              <a:rPr lang="en-US" sz="1400" dirty="0" err="1"/>
              <a:t>pacientes</a:t>
            </a:r>
            <a:r>
              <a:rPr lang="en-US" sz="1400" dirty="0"/>
              <a:t>, </a:t>
            </a:r>
            <a:r>
              <a:rPr lang="en-US" sz="1400" dirty="0" err="1"/>
              <a:t>evidências</a:t>
            </a:r>
            <a:r>
              <a:rPr lang="en-US" sz="1400" dirty="0"/>
              <a:t> </a:t>
            </a:r>
            <a:r>
              <a:rPr lang="en-US" sz="1400" dirty="0" err="1"/>
              <a:t>clínicas</a:t>
            </a:r>
            <a:r>
              <a:rPr lang="en-US" sz="1400" dirty="0"/>
              <a:t> e </a:t>
            </a:r>
            <a:r>
              <a:rPr lang="en-US" sz="1400" dirty="0" err="1"/>
              <a:t>julgamento</a:t>
            </a:r>
            <a:r>
              <a:rPr lang="en-US" sz="1400" dirty="0"/>
              <a:t> </a:t>
            </a:r>
            <a:r>
              <a:rPr lang="en-US" sz="1400" dirty="0" err="1"/>
              <a:t>clínico</a:t>
            </a:r>
            <a:endParaRPr lang="en-US" sz="1400" dirty="0"/>
          </a:p>
        </p:txBody>
      </p:sp>
      <p:sp>
        <p:nvSpPr>
          <p:cNvPr id="5" name="TextBox 4"/>
          <p:cNvSpPr txBox="1"/>
          <p:nvPr/>
        </p:nvSpPr>
        <p:spPr>
          <a:xfrm>
            <a:off x="1056023" y="1307673"/>
            <a:ext cx="1507244" cy="584776"/>
          </a:xfrm>
          <a:prstGeom prst="rect">
            <a:avLst/>
          </a:prstGeom>
          <a:noFill/>
        </p:spPr>
        <p:txBody>
          <a:bodyPr wrap="none" rtlCol="0">
            <a:spAutoFit/>
          </a:bodyPr>
          <a:lstStyle/>
          <a:p>
            <a:pPr algn="ctr"/>
            <a:r>
              <a:rPr lang="en-US" sz="1600" b="1" dirty="0" err="1"/>
              <a:t>Nível</a:t>
            </a:r>
            <a:r>
              <a:rPr lang="en-US" sz="1600" b="1" dirty="0"/>
              <a:t> de</a:t>
            </a:r>
          </a:p>
          <a:p>
            <a:pPr algn="ctr"/>
            <a:r>
              <a:rPr lang="en-US" sz="1600" b="1" dirty="0"/>
              <a:t> </a:t>
            </a:r>
            <a:r>
              <a:rPr lang="en-US" sz="1600" b="1" dirty="0" err="1"/>
              <a:t>engajamento</a:t>
            </a:r>
            <a:endParaRPr lang="en-US" sz="1600" b="1" dirty="0"/>
          </a:p>
        </p:txBody>
      </p:sp>
      <p:sp>
        <p:nvSpPr>
          <p:cNvPr id="12" name="TextBox 11"/>
          <p:cNvSpPr txBox="1"/>
          <p:nvPr/>
        </p:nvSpPr>
        <p:spPr>
          <a:xfrm>
            <a:off x="3695212" y="1331515"/>
            <a:ext cx="1069524" cy="338554"/>
          </a:xfrm>
          <a:prstGeom prst="rect">
            <a:avLst/>
          </a:prstGeom>
          <a:noFill/>
        </p:spPr>
        <p:txBody>
          <a:bodyPr wrap="none" rtlCol="0">
            <a:spAutoFit/>
          </a:bodyPr>
          <a:lstStyle/>
          <a:p>
            <a:pPr algn="ctr"/>
            <a:r>
              <a:rPr lang="en-US" sz="1600" b="1" dirty="0" err="1"/>
              <a:t>Consulta</a:t>
            </a:r>
            <a:endParaRPr lang="en-US" sz="1600" b="1" dirty="0"/>
          </a:p>
        </p:txBody>
      </p:sp>
      <p:sp>
        <p:nvSpPr>
          <p:cNvPr id="13" name="TextBox 12"/>
          <p:cNvSpPr txBox="1"/>
          <p:nvPr/>
        </p:nvSpPr>
        <p:spPr>
          <a:xfrm>
            <a:off x="5667689" y="1332626"/>
            <a:ext cx="1529986" cy="338554"/>
          </a:xfrm>
          <a:prstGeom prst="rect">
            <a:avLst/>
          </a:prstGeom>
          <a:noFill/>
        </p:spPr>
        <p:txBody>
          <a:bodyPr wrap="none" rtlCol="0">
            <a:spAutoFit/>
          </a:bodyPr>
          <a:lstStyle/>
          <a:p>
            <a:pPr algn="ctr"/>
            <a:r>
              <a:rPr lang="en-US" sz="1600" b="1" dirty="0" err="1"/>
              <a:t>Envolvimento</a:t>
            </a:r>
            <a:endParaRPr lang="en-US" sz="1600" b="1" dirty="0"/>
          </a:p>
        </p:txBody>
      </p:sp>
      <p:sp>
        <p:nvSpPr>
          <p:cNvPr id="14" name="TextBox 13"/>
          <p:cNvSpPr txBox="1"/>
          <p:nvPr/>
        </p:nvSpPr>
        <p:spPr>
          <a:xfrm>
            <a:off x="7815462" y="1289307"/>
            <a:ext cx="2545088" cy="584776"/>
          </a:xfrm>
          <a:prstGeom prst="rect">
            <a:avLst/>
          </a:prstGeom>
          <a:noFill/>
        </p:spPr>
        <p:txBody>
          <a:bodyPr wrap="none" rtlCol="0">
            <a:spAutoFit/>
          </a:bodyPr>
          <a:lstStyle/>
          <a:p>
            <a:pPr algn="ctr"/>
            <a:r>
              <a:rPr lang="en-US" sz="1600" b="1" dirty="0" err="1"/>
              <a:t>Parceria</a:t>
            </a:r>
            <a:r>
              <a:rPr lang="en-US" sz="1600" b="1" dirty="0"/>
              <a:t> e </a:t>
            </a:r>
          </a:p>
          <a:p>
            <a:pPr algn="ctr"/>
            <a:r>
              <a:rPr lang="en-US" sz="1600" b="1" dirty="0" err="1"/>
              <a:t>liderança</a:t>
            </a:r>
            <a:r>
              <a:rPr lang="en-US" sz="1600" b="1" dirty="0"/>
              <a:t> </a:t>
            </a:r>
            <a:r>
              <a:rPr lang="en-US" sz="1600" b="1" dirty="0" err="1"/>
              <a:t>compartilhada</a:t>
            </a:r>
            <a:endParaRPr lang="en-US" sz="1600" b="1" dirty="0"/>
          </a:p>
        </p:txBody>
      </p:sp>
      <p:sp>
        <p:nvSpPr>
          <p:cNvPr id="15" name="Rectangle 14"/>
          <p:cNvSpPr/>
          <p:nvPr/>
        </p:nvSpPr>
        <p:spPr>
          <a:xfrm>
            <a:off x="1093105" y="4022639"/>
            <a:ext cx="1826792" cy="1631578"/>
          </a:xfrm>
          <a:prstGeom prst="rect">
            <a:avLst/>
          </a:prstGeom>
          <a:solidFill>
            <a:schemeClr val="accent6"/>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err="1"/>
              <a:t>Governança</a:t>
            </a:r>
            <a:r>
              <a:rPr lang="en-US" sz="1400" dirty="0"/>
              <a:t> e design </a:t>
            </a:r>
            <a:r>
              <a:rPr lang="en-US" sz="1400" dirty="0" err="1"/>
              <a:t>organizacional</a:t>
            </a:r>
            <a:endParaRPr lang="en-US" sz="1400" dirty="0"/>
          </a:p>
        </p:txBody>
      </p:sp>
      <p:sp>
        <p:nvSpPr>
          <p:cNvPr id="16" name="Rectangle 15"/>
          <p:cNvSpPr/>
          <p:nvPr/>
        </p:nvSpPr>
        <p:spPr>
          <a:xfrm>
            <a:off x="3195923" y="4022638"/>
            <a:ext cx="1915685" cy="1631579"/>
          </a:xfrm>
          <a:prstGeom prst="rect">
            <a:avLst/>
          </a:prstGeom>
          <a:solidFill>
            <a:schemeClr val="accent6"/>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err="1"/>
              <a:t>Organização</a:t>
            </a:r>
            <a:r>
              <a:rPr lang="en-US" sz="1400" dirty="0"/>
              <a:t> </a:t>
            </a:r>
            <a:r>
              <a:rPr lang="en-US" sz="1400" dirty="0" err="1"/>
              <a:t>envia</a:t>
            </a:r>
            <a:r>
              <a:rPr lang="en-US" sz="1400" dirty="0"/>
              <a:t> survey </a:t>
            </a:r>
            <a:r>
              <a:rPr lang="en-US" sz="1400" dirty="0" err="1"/>
              <a:t>aos</a:t>
            </a:r>
            <a:r>
              <a:rPr lang="en-US" sz="1400" dirty="0"/>
              <a:t> </a:t>
            </a:r>
            <a:r>
              <a:rPr lang="en-US" sz="1400" dirty="0" err="1"/>
              <a:t>pacientes</a:t>
            </a:r>
            <a:r>
              <a:rPr lang="en-US" sz="1400" dirty="0"/>
              <a:t> </a:t>
            </a:r>
            <a:r>
              <a:rPr lang="en-US" sz="1400" dirty="0" err="1"/>
              <a:t>sobre</a:t>
            </a:r>
            <a:r>
              <a:rPr lang="en-US" sz="1400" dirty="0"/>
              <a:t> </a:t>
            </a:r>
            <a:r>
              <a:rPr lang="en-US" sz="1400" dirty="0" err="1"/>
              <a:t>suas</a:t>
            </a:r>
            <a:r>
              <a:rPr lang="en-US" sz="1400" dirty="0"/>
              <a:t> </a:t>
            </a:r>
            <a:r>
              <a:rPr lang="en-US" sz="1400" dirty="0" err="1"/>
              <a:t>experiências</a:t>
            </a:r>
            <a:endParaRPr lang="en-US" sz="1400" dirty="0"/>
          </a:p>
        </p:txBody>
      </p:sp>
      <p:sp>
        <p:nvSpPr>
          <p:cNvPr id="17" name="Rectangle 16"/>
          <p:cNvSpPr/>
          <p:nvPr/>
        </p:nvSpPr>
        <p:spPr>
          <a:xfrm>
            <a:off x="5554567" y="4022638"/>
            <a:ext cx="1945925" cy="1631579"/>
          </a:xfrm>
          <a:prstGeom prst="rect">
            <a:avLst/>
          </a:prstGeom>
          <a:solidFill>
            <a:schemeClr val="accent6"/>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a:t>Hospital </a:t>
            </a:r>
            <a:r>
              <a:rPr lang="en-US" sz="1400" dirty="0" err="1"/>
              <a:t>envolve</a:t>
            </a:r>
            <a:r>
              <a:rPr lang="en-US" sz="1400" dirty="0"/>
              <a:t> </a:t>
            </a:r>
            <a:r>
              <a:rPr lang="en-US" sz="1400" dirty="0" err="1"/>
              <a:t>paciente</a:t>
            </a:r>
            <a:r>
              <a:rPr lang="en-US" sz="1400" dirty="0"/>
              <a:t> </a:t>
            </a:r>
            <a:r>
              <a:rPr lang="en-US" sz="1400" dirty="0" err="1"/>
              <a:t>como</a:t>
            </a:r>
            <a:r>
              <a:rPr lang="en-US" sz="1400" dirty="0"/>
              <a:t> </a:t>
            </a:r>
            <a:r>
              <a:rPr lang="en-US" sz="1400" dirty="0" err="1"/>
              <a:t>consultores</a:t>
            </a:r>
            <a:r>
              <a:rPr lang="en-US" sz="1400" dirty="0"/>
              <a:t> </a:t>
            </a:r>
            <a:r>
              <a:rPr lang="en-US" sz="1400" dirty="0" err="1"/>
              <a:t>ou</a:t>
            </a:r>
            <a:r>
              <a:rPr lang="en-US" sz="1400" dirty="0"/>
              <a:t> </a:t>
            </a:r>
            <a:r>
              <a:rPr lang="en-US" sz="1400" dirty="0" err="1"/>
              <a:t>membros</a:t>
            </a:r>
            <a:r>
              <a:rPr lang="en-US" sz="1400" dirty="0"/>
              <a:t> de </a:t>
            </a:r>
            <a:r>
              <a:rPr lang="en-US" sz="1400" dirty="0" err="1"/>
              <a:t>conselhos</a:t>
            </a:r>
            <a:r>
              <a:rPr lang="en-US" sz="1400" dirty="0"/>
              <a:t> </a:t>
            </a:r>
            <a:r>
              <a:rPr lang="en-US" sz="1400" dirty="0" err="1"/>
              <a:t>consultivos</a:t>
            </a:r>
            <a:endParaRPr lang="en-US" sz="1400" dirty="0"/>
          </a:p>
        </p:txBody>
      </p:sp>
      <p:sp>
        <p:nvSpPr>
          <p:cNvPr id="18" name="Rectangle 17"/>
          <p:cNvSpPr/>
          <p:nvPr/>
        </p:nvSpPr>
        <p:spPr>
          <a:xfrm>
            <a:off x="7807376" y="4037756"/>
            <a:ext cx="2233195" cy="1616461"/>
          </a:xfrm>
          <a:prstGeom prst="rect">
            <a:avLst/>
          </a:prstGeom>
          <a:solidFill>
            <a:schemeClr val="accent6"/>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err="1"/>
              <a:t>Pacientes</a:t>
            </a:r>
            <a:r>
              <a:rPr lang="en-US" sz="1400" dirty="0"/>
              <a:t> co-</a:t>
            </a:r>
            <a:r>
              <a:rPr lang="en-US" sz="1400" dirty="0" err="1"/>
              <a:t>lideram</a:t>
            </a:r>
            <a:r>
              <a:rPr lang="en-US" sz="1400" dirty="0"/>
              <a:t> </a:t>
            </a:r>
            <a:r>
              <a:rPr lang="en-US" sz="1400" dirty="0" err="1"/>
              <a:t>comitês</a:t>
            </a:r>
            <a:r>
              <a:rPr lang="en-US" sz="1400" dirty="0"/>
              <a:t> de </a:t>
            </a:r>
            <a:r>
              <a:rPr lang="en-US" sz="1400" dirty="0" err="1"/>
              <a:t>segurança</a:t>
            </a:r>
            <a:r>
              <a:rPr lang="en-US" sz="1400" dirty="0"/>
              <a:t> e </a:t>
            </a:r>
            <a:r>
              <a:rPr lang="en-US" sz="1400" dirty="0" err="1"/>
              <a:t>melhoria</a:t>
            </a:r>
            <a:r>
              <a:rPr lang="en-US" sz="1400" dirty="0"/>
              <a:t> da </a:t>
            </a:r>
            <a:r>
              <a:rPr lang="en-US" sz="1400" dirty="0" err="1"/>
              <a:t>qualidade</a:t>
            </a:r>
            <a:r>
              <a:rPr lang="en-US" sz="1400" dirty="0"/>
              <a:t> </a:t>
            </a:r>
          </a:p>
        </p:txBody>
      </p:sp>
      <p:cxnSp>
        <p:nvCxnSpPr>
          <p:cNvPr id="23" name="Straight Arrow Connector 22"/>
          <p:cNvCxnSpPr/>
          <p:nvPr/>
        </p:nvCxnSpPr>
        <p:spPr>
          <a:xfrm>
            <a:off x="1122145" y="1243953"/>
            <a:ext cx="8614824" cy="0"/>
          </a:xfrm>
          <a:prstGeom prst="straightConnector1">
            <a:avLst/>
          </a:prstGeom>
          <a:ln w="57150" cmpd="sng">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405160" y="858074"/>
            <a:ext cx="3125675" cy="338554"/>
          </a:xfrm>
          <a:prstGeom prst="rect">
            <a:avLst/>
          </a:prstGeom>
          <a:noFill/>
        </p:spPr>
        <p:txBody>
          <a:bodyPr wrap="none" rtlCol="0">
            <a:spAutoFit/>
          </a:bodyPr>
          <a:lstStyle/>
          <a:p>
            <a:pPr algn="ctr"/>
            <a:r>
              <a:rPr lang="en-US" sz="1600" b="1" dirty="0" err="1"/>
              <a:t>Continuidade</a:t>
            </a:r>
            <a:r>
              <a:rPr lang="en-US" sz="1600" b="1" dirty="0"/>
              <a:t> do </a:t>
            </a:r>
            <a:r>
              <a:rPr lang="en-US" sz="1600" b="1" dirty="0" err="1"/>
              <a:t>engajamento</a:t>
            </a:r>
            <a:endParaRPr lang="en-US" sz="1600" b="1" dirty="0"/>
          </a:p>
        </p:txBody>
      </p:sp>
      <p:sp>
        <p:nvSpPr>
          <p:cNvPr id="27" name="TextBox 26"/>
          <p:cNvSpPr txBox="1"/>
          <p:nvPr/>
        </p:nvSpPr>
        <p:spPr>
          <a:xfrm>
            <a:off x="2001206" y="5775161"/>
            <a:ext cx="7332965" cy="738664"/>
          </a:xfrm>
          <a:prstGeom prst="rect">
            <a:avLst/>
          </a:prstGeom>
          <a:solidFill>
            <a:srgbClr val="800000"/>
          </a:solidFill>
        </p:spPr>
        <p:txBody>
          <a:bodyPr wrap="square" rtlCol="0">
            <a:spAutoFit/>
          </a:bodyPr>
          <a:lstStyle/>
          <a:p>
            <a:pPr algn="ctr"/>
            <a:r>
              <a:rPr lang="en-US" sz="1400" b="1" u="sng" dirty="0" err="1">
                <a:solidFill>
                  <a:schemeClr val="bg1"/>
                </a:solidFill>
              </a:rPr>
              <a:t>Fatores</a:t>
            </a:r>
            <a:r>
              <a:rPr lang="en-US" sz="1400" b="1" u="sng" dirty="0">
                <a:solidFill>
                  <a:schemeClr val="bg1"/>
                </a:solidFill>
              </a:rPr>
              <a:t> </a:t>
            </a:r>
            <a:r>
              <a:rPr lang="en-US" sz="1400" b="1" u="sng" dirty="0" err="1">
                <a:solidFill>
                  <a:schemeClr val="bg1"/>
                </a:solidFill>
              </a:rPr>
              <a:t>envolvidos</a:t>
            </a:r>
            <a:r>
              <a:rPr lang="en-US" sz="1400" b="1" u="sng" dirty="0">
                <a:solidFill>
                  <a:schemeClr val="bg1"/>
                </a:solidFill>
              </a:rPr>
              <a:t> no </a:t>
            </a:r>
            <a:r>
              <a:rPr lang="en-US" sz="1400" b="1" u="sng" dirty="0" err="1">
                <a:solidFill>
                  <a:schemeClr val="bg1"/>
                </a:solidFill>
              </a:rPr>
              <a:t>engajamento</a:t>
            </a:r>
            <a:r>
              <a:rPr lang="en-US" sz="1400" b="1" u="sng" dirty="0">
                <a:solidFill>
                  <a:schemeClr val="bg1"/>
                </a:solidFill>
              </a:rPr>
              <a:t>:</a:t>
            </a:r>
          </a:p>
          <a:p>
            <a:pPr algn="ctr"/>
            <a:r>
              <a:rPr lang="en-US" sz="1400" dirty="0" err="1">
                <a:solidFill>
                  <a:schemeClr val="bg1"/>
                </a:solidFill>
              </a:rPr>
              <a:t>Pacientes</a:t>
            </a:r>
            <a:r>
              <a:rPr lang="en-US" sz="1400" dirty="0">
                <a:solidFill>
                  <a:schemeClr val="bg1"/>
                </a:solidFill>
              </a:rPr>
              <a:t>: </a:t>
            </a:r>
            <a:r>
              <a:rPr lang="en-US" sz="1400" dirty="0" err="1">
                <a:solidFill>
                  <a:schemeClr val="bg1"/>
                </a:solidFill>
              </a:rPr>
              <a:t>crenças</a:t>
            </a:r>
            <a:r>
              <a:rPr lang="en-US" sz="1400" dirty="0">
                <a:solidFill>
                  <a:schemeClr val="bg1"/>
                </a:solidFill>
              </a:rPr>
              <a:t>, health literacy, </a:t>
            </a:r>
            <a:r>
              <a:rPr lang="en-US" sz="1400" dirty="0" err="1">
                <a:solidFill>
                  <a:schemeClr val="bg1"/>
                </a:solidFill>
              </a:rPr>
              <a:t>nível</a:t>
            </a:r>
            <a:r>
              <a:rPr lang="en-US" sz="1400" dirty="0">
                <a:solidFill>
                  <a:schemeClr val="bg1"/>
                </a:solidFill>
              </a:rPr>
              <a:t> </a:t>
            </a:r>
            <a:r>
              <a:rPr lang="en-US" sz="1400" dirty="0" err="1">
                <a:solidFill>
                  <a:schemeClr val="bg1"/>
                </a:solidFill>
              </a:rPr>
              <a:t>educacional</a:t>
            </a:r>
            <a:endParaRPr lang="en-US" sz="1400" dirty="0">
              <a:solidFill>
                <a:schemeClr val="bg1"/>
              </a:solidFill>
            </a:endParaRPr>
          </a:p>
          <a:p>
            <a:pPr algn="ctr"/>
            <a:r>
              <a:rPr lang="en-US" sz="1400" dirty="0" err="1">
                <a:solidFill>
                  <a:schemeClr val="bg1"/>
                </a:solidFill>
              </a:rPr>
              <a:t>Organização</a:t>
            </a:r>
            <a:r>
              <a:rPr lang="en-US" sz="1400" dirty="0">
                <a:solidFill>
                  <a:schemeClr val="bg1"/>
                </a:solidFill>
              </a:rPr>
              <a:t>: </a:t>
            </a:r>
            <a:r>
              <a:rPr lang="en-US" sz="1400" dirty="0" err="1">
                <a:solidFill>
                  <a:schemeClr val="bg1"/>
                </a:solidFill>
              </a:rPr>
              <a:t>políticas</a:t>
            </a:r>
            <a:r>
              <a:rPr lang="en-US" sz="1400" dirty="0">
                <a:solidFill>
                  <a:schemeClr val="bg1"/>
                </a:solidFill>
              </a:rPr>
              <a:t> e </a:t>
            </a:r>
            <a:r>
              <a:rPr lang="en-US" sz="1400" dirty="0" err="1">
                <a:solidFill>
                  <a:schemeClr val="bg1"/>
                </a:solidFill>
              </a:rPr>
              <a:t>práticas</a:t>
            </a:r>
            <a:r>
              <a:rPr lang="en-US" sz="1400" dirty="0">
                <a:solidFill>
                  <a:schemeClr val="bg1"/>
                </a:solidFill>
              </a:rPr>
              <a:t>, </a:t>
            </a:r>
            <a:r>
              <a:rPr lang="en-US" sz="1400" dirty="0" err="1">
                <a:solidFill>
                  <a:schemeClr val="bg1"/>
                </a:solidFill>
              </a:rPr>
              <a:t>cultura</a:t>
            </a:r>
            <a:endParaRPr lang="en-US" sz="1400" dirty="0">
              <a:solidFill>
                <a:schemeClr val="bg1"/>
              </a:solidFill>
            </a:endParaRPr>
          </a:p>
        </p:txBody>
      </p:sp>
      <p:sp>
        <p:nvSpPr>
          <p:cNvPr id="28" name="Rectangle 27"/>
          <p:cNvSpPr/>
          <p:nvPr/>
        </p:nvSpPr>
        <p:spPr>
          <a:xfrm>
            <a:off x="1929149" y="6267604"/>
            <a:ext cx="10262851" cy="246221"/>
          </a:xfrm>
          <a:prstGeom prst="rect">
            <a:avLst/>
          </a:prstGeom>
        </p:spPr>
        <p:txBody>
          <a:bodyPr wrap="square">
            <a:spAutoFit/>
          </a:bodyPr>
          <a:lstStyle/>
          <a:p>
            <a:pPr algn="r"/>
            <a:r>
              <a:rPr lang="de-DE" sz="1000" dirty="0"/>
              <a:t>HEALTH AFFAIRS 32, NO. 2 (2013): 223–231</a:t>
            </a:r>
            <a:endParaRPr lang="en-US" sz="1000" dirty="0"/>
          </a:p>
        </p:txBody>
      </p:sp>
    </p:spTree>
    <p:extLst>
      <p:ext uri="{BB962C8B-B14F-4D97-AF65-F5344CB8AC3E}">
        <p14:creationId xmlns:p14="http://schemas.microsoft.com/office/powerpoint/2010/main" val="4251248151"/>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b="1137"/>
          <a:stretch/>
        </p:blipFill>
        <p:spPr bwMode="auto">
          <a:xfrm>
            <a:off x="3433855" y="948782"/>
            <a:ext cx="5667668" cy="560318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CaixaDeTexto 2"/>
          <p:cNvSpPr txBox="1"/>
          <p:nvPr/>
        </p:nvSpPr>
        <p:spPr>
          <a:xfrm>
            <a:off x="1003145" y="487117"/>
            <a:ext cx="2647480" cy="461665"/>
          </a:xfrm>
          <a:prstGeom prst="rect">
            <a:avLst/>
          </a:prstGeom>
          <a:noFill/>
        </p:spPr>
        <p:txBody>
          <a:bodyPr wrap="none" rtlCol="0">
            <a:spAutoFit/>
          </a:bodyPr>
          <a:lstStyle/>
          <a:p>
            <a:r>
              <a:rPr lang="pt-BR" sz="2400" b="1" dirty="0" err="1">
                <a:solidFill>
                  <a:prstClr val="white"/>
                </a:solidFill>
              </a:rPr>
              <a:t>Three-talk</a:t>
            </a:r>
            <a:r>
              <a:rPr lang="pt-BR" sz="2400" b="1" dirty="0">
                <a:solidFill>
                  <a:prstClr val="white"/>
                </a:solidFill>
              </a:rPr>
              <a:t> </a:t>
            </a:r>
            <a:r>
              <a:rPr lang="pt-BR" sz="2400" b="1" dirty="0" err="1">
                <a:solidFill>
                  <a:prstClr val="white"/>
                </a:solidFill>
              </a:rPr>
              <a:t>model</a:t>
            </a:r>
            <a:endParaRPr lang="pt-BR" sz="2400" b="1" dirty="0">
              <a:solidFill>
                <a:prstClr val="white"/>
              </a:solidFill>
            </a:endParaRP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85360" y="5829012"/>
            <a:ext cx="1142040" cy="75031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 name="Picture 1"/>
          <p:cNvPicPr>
            <a:picLocks noChangeAspect="1"/>
          </p:cNvPicPr>
          <p:nvPr/>
        </p:nvPicPr>
        <p:blipFill rotWithShape="1">
          <a:blip r:embed="rId6"/>
          <a:srcRect l="48938"/>
          <a:stretch/>
        </p:blipFill>
        <p:spPr>
          <a:xfrm>
            <a:off x="9101523" y="2827106"/>
            <a:ext cx="3065382" cy="2779272"/>
          </a:xfrm>
          <a:prstGeom prst="rect">
            <a:avLst/>
          </a:prstGeom>
        </p:spPr>
      </p:pic>
      <p:pic>
        <p:nvPicPr>
          <p:cNvPr id="11" name="Picture 10"/>
          <p:cNvPicPr>
            <a:picLocks noChangeAspect="1"/>
          </p:cNvPicPr>
          <p:nvPr/>
        </p:nvPicPr>
        <p:blipFill rotWithShape="1">
          <a:blip r:embed="rId6"/>
          <a:srcRect r="50777"/>
          <a:stretch/>
        </p:blipFill>
        <p:spPr>
          <a:xfrm>
            <a:off x="1" y="2681892"/>
            <a:ext cx="3250696" cy="3057429"/>
          </a:xfrm>
          <a:prstGeom prst="rect">
            <a:avLst/>
          </a:prstGeom>
        </p:spPr>
      </p:pic>
      <p:sp>
        <p:nvSpPr>
          <p:cNvPr id="7" name="Text Box 1"/>
          <p:cNvSpPr txBox="1">
            <a:spLocks noChangeArrowheads="1"/>
          </p:cNvSpPr>
          <p:nvPr/>
        </p:nvSpPr>
        <p:spPr bwMode="auto">
          <a:xfrm>
            <a:off x="-1695945" y="1363546"/>
            <a:ext cx="8494012"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9pPr>
          </a:lstStyle>
          <a:p>
            <a:pPr algn="ctr"/>
            <a:r>
              <a:rPr lang="en-GB" altLang="pt-BR" sz="1800" b="1" dirty="0">
                <a:latin typeface="Arial" panose="020B0604020202020204" pitchFamily="34" charset="0"/>
              </a:rPr>
              <a:t>Shared decision making, 2017 </a:t>
            </a:r>
          </a:p>
        </p:txBody>
      </p:sp>
      <p:sp>
        <p:nvSpPr>
          <p:cNvPr id="10" name="Text Box 4"/>
          <p:cNvSpPr txBox="1">
            <a:spLocks noChangeArrowheads="1"/>
          </p:cNvSpPr>
          <p:nvPr/>
        </p:nvSpPr>
        <p:spPr bwMode="auto">
          <a:xfrm>
            <a:off x="429367" y="6320104"/>
            <a:ext cx="3918651"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r>
              <a:rPr lang="en-GB" altLang="pt-BR" sz="1089" b="1" dirty="0">
                <a:latin typeface="Arial" panose="020B0604020202020204" pitchFamily="34" charset="0"/>
              </a:rPr>
              <a:t>Glyn </a:t>
            </a:r>
            <a:r>
              <a:rPr lang="en-GB" altLang="pt-BR" sz="1089" b="1" dirty="0" err="1">
                <a:latin typeface="Arial" panose="020B0604020202020204" pitchFamily="34" charset="0"/>
              </a:rPr>
              <a:t>Elwyn</a:t>
            </a:r>
            <a:r>
              <a:rPr lang="en-GB" altLang="pt-BR" sz="1089" b="1" dirty="0">
                <a:latin typeface="Arial" panose="020B0604020202020204" pitchFamily="34" charset="0"/>
              </a:rPr>
              <a:t> et al. BMJ 2017;359:bmj.j4891</a:t>
            </a:r>
          </a:p>
        </p:txBody>
      </p:sp>
    </p:spTree>
    <p:extLst>
      <p:ext uri="{BB962C8B-B14F-4D97-AF65-F5344CB8AC3E}">
        <p14:creationId xmlns:p14="http://schemas.microsoft.com/office/powerpoint/2010/main" val="839413617"/>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t="16912"/>
          <a:stretch/>
        </p:blipFill>
        <p:spPr>
          <a:xfrm>
            <a:off x="0" y="948782"/>
            <a:ext cx="12192000" cy="5694331"/>
          </a:xfrm>
          <a:prstGeom prst="rect">
            <a:avLst/>
          </a:prstGeom>
          <a:ln>
            <a:noFill/>
          </a:ln>
          <a:effectLst>
            <a:softEdge rad="112500"/>
          </a:effectLst>
        </p:spPr>
      </p:pic>
      <p:sp>
        <p:nvSpPr>
          <p:cNvPr id="3" name="CaixaDeTexto 2"/>
          <p:cNvSpPr txBox="1"/>
          <p:nvPr/>
        </p:nvSpPr>
        <p:spPr>
          <a:xfrm>
            <a:off x="821710" y="487117"/>
            <a:ext cx="3336821" cy="461665"/>
          </a:xfrm>
          <a:prstGeom prst="rect">
            <a:avLst/>
          </a:prstGeom>
          <a:noFill/>
        </p:spPr>
        <p:txBody>
          <a:bodyPr wrap="none" rtlCol="0">
            <a:spAutoFit/>
          </a:bodyPr>
          <a:lstStyle/>
          <a:p>
            <a:r>
              <a:rPr lang="pt-BR" sz="2400" b="1" dirty="0">
                <a:solidFill>
                  <a:prstClr val="white"/>
                </a:solidFill>
              </a:rPr>
              <a:t>ESC Atrial </a:t>
            </a:r>
            <a:r>
              <a:rPr lang="pt-BR" sz="2400" b="1" dirty="0" err="1">
                <a:solidFill>
                  <a:prstClr val="white"/>
                </a:solidFill>
              </a:rPr>
              <a:t>Fibrillation</a:t>
            </a:r>
            <a:endParaRPr lang="pt-BR" sz="2400" b="1" dirty="0">
              <a:solidFill>
                <a:prstClr val="white"/>
              </a:solidFill>
            </a:endParaRPr>
          </a:p>
        </p:txBody>
      </p:sp>
      <p:pic>
        <p:nvPicPr>
          <p:cNvPr id="11" name="Imagem 3"/>
          <p:cNvPicPr>
            <a:picLocks noChangeAspect="1"/>
          </p:cNvPicPr>
          <p:nvPr/>
        </p:nvPicPr>
        <p:blipFill>
          <a:blip r:embed="rId5"/>
          <a:stretch>
            <a:fillRect/>
          </a:stretch>
        </p:blipFill>
        <p:spPr>
          <a:xfrm>
            <a:off x="4677600" y="1133448"/>
            <a:ext cx="7143995" cy="5209189"/>
          </a:xfrm>
          <a:prstGeom prst="rect">
            <a:avLst/>
          </a:prstGeom>
          <a:ln>
            <a:noFill/>
          </a:ln>
          <a:effectLst>
            <a:softEdge rad="112500"/>
          </a:effectLst>
        </p:spPr>
      </p:pic>
      <p:sp>
        <p:nvSpPr>
          <p:cNvPr id="2" name="Oval 1"/>
          <p:cNvSpPr/>
          <p:nvPr/>
        </p:nvSpPr>
        <p:spPr>
          <a:xfrm>
            <a:off x="6478872" y="2210069"/>
            <a:ext cx="1602669" cy="1164102"/>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8816106" y="6264609"/>
            <a:ext cx="3109958" cy="261610"/>
          </a:xfrm>
          <a:prstGeom prst="rect">
            <a:avLst/>
          </a:prstGeom>
        </p:spPr>
        <p:txBody>
          <a:bodyPr wrap="none">
            <a:spAutoFit/>
          </a:bodyPr>
          <a:lstStyle/>
          <a:p>
            <a:r>
              <a:rPr lang="en-US" sz="1100" dirty="0"/>
              <a:t>European Heart Journal (2016) 37, 2893–2962</a:t>
            </a:r>
          </a:p>
        </p:txBody>
      </p:sp>
    </p:spTree>
    <p:extLst>
      <p:ext uri="{BB962C8B-B14F-4D97-AF65-F5344CB8AC3E}">
        <p14:creationId xmlns:p14="http://schemas.microsoft.com/office/powerpoint/2010/main" val="25726094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aixaDeTexto 2"/>
          <p:cNvSpPr txBox="1"/>
          <p:nvPr/>
        </p:nvSpPr>
        <p:spPr>
          <a:xfrm>
            <a:off x="821710" y="487117"/>
            <a:ext cx="3390672" cy="461665"/>
          </a:xfrm>
          <a:prstGeom prst="rect">
            <a:avLst/>
          </a:prstGeom>
          <a:noFill/>
        </p:spPr>
        <p:txBody>
          <a:bodyPr wrap="none" rtlCol="0">
            <a:spAutoFit/>
          </a:bodyPr>
          <a:lstStyle/>
          <a:p>
            <a:r>
              <a:rPr lang="pt-BR" sz="2400" b="1" dirty="0" err="1">
                <a:solidFill>
                  <a:prstClr val="white"/>
                </a:solidFill>
              </a:rPr>
              <a:t>Anticoagulação</a:t>
            </a:r>
            <a:r>
              <a:rPr lang="pt-BR" sz="2400" b="1" dirty="0">
                <a:solidFill>
                  <a:prstClr val="white"/>
                </a:solidFill>
              </a:rPr>
              <a:t> na FA</a:t>
            </a:r>
          </a:p>
        </p:txBody>
      </p:sp>
      <p:pic>
        <p:nvPicPr>
          <p:cNvPr id="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479"/>
          <a:stretch/>
        </p:blipFill>
        <p:spPr bwMode="auto">
          <a:xfrm>
            <a:off x="197917" y="1088511"/>
            <a:ext cx="6051665" cy="438428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 name="Text Box 4"/>
          <p:cNvSpPr txBox="1">
            <a:spLocks noChangeArrowheads="1"/>
          </p:cNvSpPr>
          <p:nvPr/>
        </p:nvSpPr>
        <p:spPr bwMode="auto">
          <a:xfrm>
            <a:off x="8105377" y="6355275"/>
            <a:ext cx="3918651"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pPr algn="r"/>
            <a:r>
              <a:rPr lang="en-GB" altLang="pt-BR" sz="1089" b="1" dirty="0">
                <a:latin typeface="Arial" panose="020B0604020202020204" pitchFamily="34" charset="0"/>
              </a:rPr>
              <a:t>P J </a:t>
            </a:r>
            <a:r>
              <a:rPr lang="en-GB" altLang="pt-BR" sz="1089" b="1" dirty="0" err="1">
                <a:latin typeface="Arial" panose="020B0604020202020204" pitchFamily="34" charset="0"/>
              </a:rPr>
              <a:t>Devereaux</a:t>
            </a:r>
            <a:r>
              <a:rPr lang="en-GB" altLang="pt-BR" sz="1089" b="1" dirty="0">
                <a:latin typeface="Arial" panose="020B0604020202020204" pitchFamily="34" charset="0"/>
              </a:rPr>
              <a:t> et al. BMJ 2001;323:1218</a:t>
            </a:r>
          </a:p>
        </p:txBody>
      </p:sp>
      <p:sp>
        <p:nvSpPr>
          <p:cNvPr id="6" name="Retângulo 1"/>
          <p:cNvSpPr/>
          <p:nvPr/>
        </p:nvSpPr>
        <p:spPr>
          <a:xfrm>
            <a:off x="663867" y="5548382"/>
            <a:ext cx="5790774" cy="738664"/>
          </a:xfrm>
          <a:prstGeom prst="rect">
            <a:avLst/>
          </a:prstGeom>
        </p:spPr>
        <p:txBody>
          <a:bodyPr wrap="square">
            <a:spAutoFit/>
          </a:bodyPr>
          <a:lstStyle/>
          <a:p>
            <a:pPr algn="just"/>
            <a:r>
              <a:rPr lang="pt-BR" sz="1400" b="1" dirty="0"/>
              <a:t>74% estavam dispostos a tomar </a:t>
            </a:r>
            <a:r>
              <a:rPr lang="pt-BR" sz="1400" b="1" dirty="0" err="1"/>
              <a:t>varfarina</a:t>
            </a:r>
            <a:r>
              <a:rPr lang="pt-BR" sz="1400" dirty="0"/>
              <a:t> se evitassem apenas um AVC em 100 pacientes, enquanto </a:t>
            </a:r>
            <a:r>
              <a:rPr lang="pt-BR" sz="1400" b="1" dirty="0"/>
              <a:t>38% dos médicos </a:t>
            </a:r>
            <a:r>
              <a:rPr lang="pt-BR" sz="1400" dirty="0"/>
              <a:t>estavam dispostos a recomendar </a:t>
            </a:r>
            <a:r>
              <a:rPr lang="pt-BR" sz="1400" dirty="0" err="1"/>
              <a:t>varfarina</a:t>
            </a:r>
            <a:r>
              <a:rPr lang="pt-BR" sz="1400" dirty="0"/>
              <a:t> para a mesma redução de risco</a:t>
            </a:r>
          </a:p>
        </p:txBody>
      </p:sp>
      <p:pic>
        <p:nvPicPr>
          <p:cNvPr id="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2479"/>
          <a:stretch/>
        </p:blipFill>
        <p:spPr bwMode="auto">
          <a:xfrm>
            <a:off x="6258087" y="1088511"/>
            <a:ext cx="5933913" cy="438428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 name="Retângulo 1"/>
          <p:cNvSpPr/>
          <p:nvPr/>
        </p:nvSpPr>
        <p:spPr>
          <a:xfrm>
            <a:off x="6454641" y="5548382"/>
            <a:ext cx="5737359" cy="738664"/>
          </a:xfrm>
          <a:prstGeom prst="rect">
            <a:avLst/>
          </a:prstGeom>
        </p:spPr>
        <p:txBody>
          <a:bodyPr wrap="square">
            <a:spAutoFit/>
          </a:bodyPr>
          <a:lstStyle/>
          <a:p>
            <a:pPr algn="just"/>
            <a:r>
              <a:rPr lang="pt-BR" sz="1400" b="1" dirty="0"/>
              <a:t>57% estavam dispostos a aceitar 22 episódios </a:t>
            </a:r>
            <a:r>
              <a:rPr lang="pt-BR" sz="1400" dirty="0"/>
              <a:t>extras de </a:t>
            </a:r>
            <a:r>
              <a:rPr lang="pt-BR" sz="1400" b="1" dirty="0"/>
              <a:t>sangramento</a:t>
            </a:r>
            <a:r>
              <a:rPr lang="pt-BR" sz="1400" dirty="0"/>
              <a:t> em 100 pacientes. Os limiares dos médicos variaram muito (P &lt;0,001 para diferença entre os grupos)</a:t>
            </a:r>
          </a:p>
        </p:txBody>
      </p:sp>
      <p:sp>
        <p:nvSpPr>
          <p:cNvPr id="9" name="Rectangle 8"/>
          <p:cNvSpPr/>
          <p:nvPr/>
        </p:nvSpPr>
        <p:spPr>
          <a:xfrm>
            <a:off x="0" y="2964898"/>
            <a:ext cx="12192000" cy="1384995"/>
          </a:xfrm>
          <a:prstGeom prst="rect">
            <a:avLst/>
          </a:prstGeom>
          <a:solidFill>
            <a:srgbClr val="005B97"/>
          </a:solidFill>
        </p:spPr>
        <p:txBody>
          <a:bodyPr wrap="square">
            <a:spAutoFit/>
          </a:bodyPr>
          <a:lstStyle/>
          <a:p>
            <a:pPr algn="ctr"/>
            <a:r>
              <a:rPr lang="pt-BR" sz="2800" b="1" dirty="0">
                <a:solidFill>
                  <a:srgbClr val="FFFFFF"/>
                </a:solidFill>
              </a:rPr>
              <a:t>Pacientes com alto risco de fibrilação atrial colocaram mais valor na prevenção do AVC e menor valor na prevenção de sangramento quando comparado com os médicos.</a:t>
            </a:r>
            <a:endParaRPr lang="en-US" sz="2800" b="1" dirty="0">
              <a:solidFill>
                <a:srgbClr val="FFFFFF"/>
              </a:solidFill>
            </a:endParaRPr>
          </a:p>
        </p:txBody>
      </p:sp>
    </p:spTree>
    <p:extLst>
      <p:ext uri="{BB962C8B-B14F-4D97-AF65-F5344CB8AC3E}">
        <p14:creationId xmlns:p14="http://schemas.microsoft.com/office/powerpoint/2010/main" val="30661082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5276100" y="1687977"/>
            <a:ext cx="8046294" cy="4526040"/>
          </a:xfrm>
          <a:prstGeom prst="rect">
            <a:avLst/>
          </a:prstGeom>
        </p:spPr>
      </p:pic>
      <p:sp>
        <p:nvSpPr>
          <p:cNvPr id="3" name="CaixaDeTexto 2"/>
          <p:cNvSpPr txBox="1"/>
          <p:nvPr/>
        </p:nvSpPr>
        <p:spPr>
          <a:xfrm>
            <a:off x="821710" y="487117"/>
            <a:ext cx="1638339" cy="461665"/>
          </a:xfrm>
          <a:prstGeom prst="rect">
            <a:avLst/>
          </a:prstGeom>
          <a:noFill/>
        </p:spPr>
        <p:txBody>
          <a:bodyPr wrap="none" rtlCol="0">
            <a:spAutoFit/>
          </a:bodyPr>
          <a:lstStyle/>
          <a:p>
            <a:r>
              <a:rPr lang="pt-BR" sz="2400" b="1" dirty="0">
                <a:solidFill>
                  <a:prstClr val="white"/>
                </a:solidFill>
              </a:rPr>
              <a:t>Marketing</a:t>
            </a:r>
          </a:p>
        </p:txBody>
      </p:sp>
      <p:sp>
        <p:nvSpPr>
          <p:cNvPr id="8" name="Content Placeholder 2"/>
          <p:cNvSpPr>
            <a:spLocks noGrp="1"/>
          </p:cNvSpPr>
          <p:nvPr>
            <p:ph idx="1"/>
          </p:nvPr>
        </p:nvSpPr>
        <p:spPr>
          <a:xfrm>
            <a:off x="369495" y="2154903"/>
            <a:ext cx="6342550" cy="4351338"/>
          </a:xfrm>
        </p:spPr>
        <p:txBody>
          <a:bodyPr>
            <a:normAutofit/>
          </a:bodyPr>
          <a:lstStyle/>
          <a:p>
            <a:pPr>
              <a:buFont typeface="Wingdings" charset="2"/>
              <a:buChar char="ü"/>
            </a:pPr>
            <a:r>
              <a:rPr lang="en-US" sz="1800" b="1" dirty="0">
                <a:solidFill>
                  <a:srgbClr val="3B3838"/>
                </a:solidFill>
              </a:rPr>
              <a:t>1. </a:t>
            </a:r>
            <a:r>
              <a:rPr lang="en-US" sz="1800" b="1" dirty="0" err="1">
                <a:solidFill>
                  <a:srgbClr val="3B3838"/>
                </a:solidFill>
              </a:rPr>
              <a:t>Crie</a:t>
            </a:r>
            <a:r>
              <a:rPr lang="en-US" sz="1800" b="1" dirty="0">
                <a:solidFill>
                  <a:srgbClr val="3B3838"/>
                </a:solidFill>
              </a:rPr>
              <a:t> </a:t>
            </a:r>
            <a:r>
              <a:rPr lang="en-US" sz="1800" b="1" dirty="0" err="1">
                <a:solidFill>
                  <a:srgbClr val="3B3838"/>
                </a:solidFill>
              </a:rPr>
              <a:t>modelos</a:t>
            </a:r>
            <a:r>
              <a:rPr lang="en-US" sz="1800" b="1" dirty="0">
                <a:solidFill>
                  <a:srgbClr val="3B3838"/>
                </a:solidFill>
              </a:rPr>
              <a:t> de </a:t>
            </a:r>
            <a:r>
              <a:rPr lang="en-US" sz="1800" b="1" dirty="0" err="1">
                <a:solidFill>
                  <a:srgbClr val="3B3838"/>
                </a:solidFill>
              </a:rPr>
              <a:t>propensão</a:t>
            </a:r>
            <a:r>
              <a:rPr lang="en-US" sz="1800" b="1" dirty="0">
                <a:solidFill>
                  <a:srgbClr val="3B3838"/>
                </a:solidFill>
              </a:rPr>
              <a:t> </a:t>
            </a:r>
            <a:r>
              <a:rPr lang="en-US" sz="1800" b="1" dirty="0" err="1">
                <a:solidFill>
                  <a:srgbClr val="3B3838"/>
                </a:solidFill>
              </a:rPr>
              <a:t>clínica</a:t>
            </a:r>
            <a:r>
              <a:rPr lang="en-US" sz="1800" b="1" dirty="0">
                <a:solidFill>
                  <a:srgbClr val="3B3838"/>
                </a:solidFill>
              </a:rPr>
              <a:t> </a:t>
            </a:r>
            <a:r>
              <a:rPr lang="en-US" sz="1800" b="1" dirty="0" err="1">
                <a:solidFill>
                  <a:srgbClr val="3B3838"/>
                </a:solidFill>
              </a:rPr>
              <a:t>para</a:t>
            </a:r>
            <a:r>
              <a:rPr lang="en-US" sz="1800" b="1" dirty="0">
                <a:solidFill>
                  <a:srgbClr val="3B3838"/>
                </a:solidFill>
              </a:rPr>
              <a:t> </a:t>
            </a:r>
            <a:r>
              <a:rPr lang="en-US" sz="1800" b="1" dirty="0" err="1">
                <a:solidFill>
                  <a:srgbClr val="3B3838"/>
                </a:solidFill>
              </a:rPr>
              <a:t>identificar</a:t>
            </a:r>
            <a:r>
              <a:rPr lang="en-US" sz="1800" b="1" dirty="0">
                <a:solidFill>
                  <a:srgbClr val="3B3838"/>
                </a:solidFill>
              </a:rPr>
              <a:t> </a:t>
            </a:r>
            <a:r>
              <a:rPr lang="en-US" sz="1800" b="1" dirty="0" err="1">
                <a:solidFill>
                  <a:srgbClr val="3B3838"/>
                </a:solidFill>
              </a:rPr>
              <a:t>públicos-alvo</a:t>
            </a:r>
            <a:endParaRPr lang="en-US" sz="1800" b="1" dirty="0">
              <a:solidFill>
                <a:srgbClr val="3B3838"/>
              </a:solidFill>
            </a:endParaRPr>
          </a:p>
          <a:p>
            <a:pPr>
              <a:buFont typeface="Wingdings" charset="2"/>
              <a:buChar char="ü"/>
            </a:pPr>
            <a:r>
              <a:rPr lang="en-US" sz="1800" b="1" dirty="0">
                <a:solidFill>
                  <a:srgbClr val="3B3838"/>
                </a:solidFill>
              </a:rPr>
              <a:t>2. </a:t>
            </a:r>
            <a:r>
              <a:rPr lang="en-US" sz="1800" b="1" dirty="0" err="1">
                <a:solidFill>
                  <a:srgbClr val="3B3838"/>
                </a:solidFill>
              </a:rPr>
              <a:t>Interações</a:t>
            </a:r>
            <a:r>
              <a:rPr lang="en-US" sz="1800" b="1" dirty="0">
                <a:solidFill>
                  <a:srgbClr val="3B3838"/>
                </a:solidFill>
              </a:rPr>
              <a:t> </a:t>
            </a:r>
            <a:r>
              <a:rPr lang="en-US" sz="1800" b="1" dirty="0" err="1">
                <a:solidFill>
                  <a:srgbClr val="3B3838"/>
                </a:solidFill>
              </a:rPr>
              <a:t>personalizadas</a:t>
            </a:r>
            <a:r>
              <a:rPr lang="mr-IN" sz="1800" dirty="0">
                <a:solidFill>
                  <a:srgbClr val="3B3838"/>
                </a:solidFill>
              </a:rPr>
              <a:t>–</a:t>
            </a:r>
            <a:r>
              <a:rPr lang="en-US" sz="1800" dirty="0">
                <a:solidFill>
                  <a:srgbClr val="3B3838"/>
                </a:solidFill>
              </a:rPr>
              <a:t> marketing </a:t>
            </a:r>
            <a:r>
              <a:rPr lang="en-US" sz="1800" dirty="0" err="1">
                <a:solidFill>
                  <a:srgbClr val="3B3838"/>
                </a:solidFill>
              </a:rPr>
              <a:t>personalizado</a:t>
            </a:r>
            <a:r>
              <a:rPr lang="en-US" sz="1800" dirty="0">
                <a:solidFill>
                  <a:srgbClr val="3B3838"/>
                </a:solidFill>
              </a:rPr>
              <a:t> - </a:t>
            </a:r>
            <a:r>
              <a:rPr lang="en-US" sz="1800" dirty="0" err="1">
                <a:solidFill>
                  <a:srgbClr val="3B3838"/>
                </a:solidFill>
              </a:rPr>
              <a:t>Estabelecer</a:t>
            </a:r>
            <a:r>
              <a:rPr lang="en-US" sz="1800" dirty="0">
                <a:solidFill>
                  <a:srgbClr val="3B3838"/>
                </a:solidFill>
              </a:rPr>
              <a:t> </a:t>
            </a:r>
            <a:r>
              <a:rPr lang="en-US" sz="1800" dirty="0" err="1">
                <a:solidFill>
                  <a:srgbClr val="3B3838"/>
                </a:solidFill>
              </a:rPr>
              <a:t>uma</a:t>
            </a:r>
            <a:r>
              <a:rPr lang="en-US" sz="1800" dirty="0">
                <a:solidFill>
                  <a:srgbClr val="3B3838"/>
                </a:solidFill>
              </a:rPr>
              <a:t> </a:t>
            </a:r>
            <a:r>
              <a:rPr lang="en-US" sz="1800" dirty="0" err="1">
                <a:solidFill>
                  <a:srgbClr val="3B3838"/>
                </a:solidFill>
              </a:rPr>
              <a:t>Gestão</a:t>
            </a:r>
            <a:r>
              <a:rPr lang="en-US" sz="1800" dirty="0">
                <a:solidFill>
                  <a:srgbClr val="3B3838"/>
                </a:solidFill>
              </a:rPr>
              <a:t> de </a:t>
            </a:r>
            <a:r>
              <a:rPr lang="en-US" sz="1800" dirty="0" err="1">
                <a:solidFill>
                  <a:srgbClr val="3B3838"/>
                </a:solidFill>
              </a:rPr>
              <a:t>Relacionamento</a:t>
            </a:r>
            <a:r>
              <a:rPr lang="en-US" sz="1800" dirty="0">
                <a:solidFill>
                  <a:srgbClr val="3B3838"/>
                </a:solidFill>
              </a:rPr>
              <a:t> com o </a:t>
            </a:r>
            <a:r>
              <a:rPr lang="en-US" sz="1800" dirty="0" err="1">
                <a:solidFill>
                  <a:srgbClr val="3B3838"/>
                </a:solidFill>
              </a:rPr>
              <a:t>Cliente</a:t>
            </a:r>
            <a:r>
              <a:rPr lang="en-US" sz="1800" dirty="0">
                <a:solidFill>
                  <a:srgbClr val="3B3838"/>
                </a:solidFill>
              </a:rPr>
              <a:t> (Customer Relationships Management (CRM)) </a:t>
            </a:r>
          </a:p>
          <a:p>
            <a:pPr>
              <a:buFont typeface="Wingdings" charset="2"/>
              <a:buChar char="ü"/>
            </a:pPr>
            <a:r>
              <a:rPr lang="en-US" sz="1800" b="1" dirty="0">
                <a:solidFill>
                  <a:srgbClr val="3B3838"/>
                </a:solidFill>
              </a:rPr>
              <a:t>3. </a:t>
            </a:r>
            <a:r>
              <a:rPr lang="en-US" sz="1800" b="1" dirty="0" err="1">
                <a:solidFill>
                  <a:srgbClr val="3B3838"/>
                </a:solidFill>
              </a:rPr>
              <a:t>Foco</a:t>
            </a:r>
            <a:r>
              <a:rPr lang="en-US" sz="1800" b="1" dirty="0">
                <a:solidFill>
                  <a:srgbClr val="3B3838"/>
                </a:solidFill>
              </a:rPr>
              <a:t> no </a:t>
            </a:r>
            <a:r>
              <a:rPr lang="en-US" sz="1800" b="1" dirty="0" err="1">
                <a:solidFill>
                  <a:srgbClr val="3B3838"/>
                </a:solidFill>
              </a:rPr>
              <a:t>conteúdo</a:t>
            </a:r>
            <a:r>
              <a:rPr lang="en-US" sz="1800" b="1" dirty="0">
                <a:solidFill>
                  <a:srgbClr val="3B3838"/>
                </a:solidFill>
              </a:rPr>
              <a:t> de </a:t>
            </a:r>
            <a:r>
              <a:rPr lang="en-US" sz="1800" b="1" dirty="0" err="1">
                <a:solidFill>
                  <a:srgbClr val="3B3838"/>
                </a:solidFill>
              </a:rPr>
              <a:t>qualidade</a:t>
            </a:r>
            <a:r>
              <a:rPr lang="en-US" sz="1800" b="1" dirty="0">
                <a:solidFill>
                  <a:srgbClr val="3B3838"/>
                </a:solidFill>
              </a:rPr>
              <a:t>- </a:t>
            </a:r>
            <a:r>
              <a:rPr lang="en-US" sz="1800" dirty="0" err="1">
                <a:solidFill>
                  <a:srgbClr val="3B3838"/>
                </a:solidFill>
              </a:rPr>
              <a:t>crie</a:t>
            </a:r>
            <a:r>
              <a:rPr lang="en-US" sz="1800" dirty="0">
                <a:solidFill>
                  <a:srgbClr val="3B3838"/>
                </a:solidFill>
              </a:rPr>
              <a:t> </a:t>
            </a:r>
            <a:r>
              <a:rPr lang="en-US" sz="1800" dirty="0" err="1">
                <a:solidFill>
                  <a:srgbClr val="3B3838"/>
                </a:solidFill>
              </a:rPr>
              <a:t>conteúdo</a:t>
            </a:r>
            <a:r>
              <a:rPr lang="en-US" sz="1800" dirty="0">
                <a:solidFill>
                  <a:srgbClr val="3B3838"/>
                </a:solidFill>
              </a:rPr>
              <a:t> de </a:t>
            </a:r>
            <a:r>
              <a:rPr lang="en-US" sz="1800" dirty="0" err="1">
                <a:solidFill>
                  <a:srgbClr val="3B3838"/>
                </a:solidFill>
              </a:rPr>
              <a:t>estilo</a:t>
            </a:r>
            <a:r>
              <a:rPr lang="en-US" sz="1800" dirty="0">
                <a:solidFill>
                  <a:srgbClr val="3B3838"/>
                </a:solidFill>
              </a:rPr>
              <a:t> </a:t>
            </a:r>
            <a:r>
              <a:rPr lang="en-US" sz="1800" dirty="0" err="1">
                <a:solidFill>
                  <a:srgbClr val="3B3838"/>
                </a:solidFill>
              </a:rPr>
              <a:t>educacional</a:t>
            </a:r>
            <a:r>
              <a:rPr lang="en-US" sz="1800" dirty="0">
                <a:solidFill>
                  <a:srgbClr val="3B3838"/>
                </a:solidFill>
              </a:rPr>
              <a:t>. </a:t>
            </a:r>
            <a:r>
              <a:rPr lang="en-US" sz="1800" i="1" dirty="0">
                <a:solidFill>
                  <a:srgbClr val="3B3838"/>
                </a:solidFill>
              </a:rPr>
              <a:t>“ </a:t>
            </a:r>
            <a:r>
              <a:rPr lang="en-US" sz="1800" i="1" dirty="0" err="1">
                <a:solidFill>
                  <a:srgbClr val="3B3838"/>
                </a:solidFill>
              </a:rPr>
              <a:t>Poucas</a:t>
            </a:r>
            <a:r>
              <a:rPr lang="en-US" sz="1800" i="1" dirty="0">
                <a:solidFill>
                  <a:srgbClr val="3B3838"/>
                </a:solidFill>
              </a:rPr>
              <a:t> </a:t>
            </a:r>
            <a:r>
              <a:rPr lang="en-US" sz="1800" i="1" dirty="0" err="1">
                <a:solidFill>
                  <a:srgbClr val="3B3838"/>
                </a:solidFill>
              </a:rPr>
              <a:t>organizações</a:t>
            </a:r>
            <a:r>
              <a:rPr lang="en-US" sz="1800" i="1" dirty="0">
                <a:solidFill>
                  <a:srgbClr val="3B3838"/>
                </a:solidFill>
              </a:rPr>
              <a:t> de </a:t>
            </a:r>
            <a:r>
              <a:rPr lang="en-US" sz="1800" i="1" dirty="0" err="1">
                <a:solidFill>
                  <a:srgbClr val="3B3838"/>
                </a:solidFill>
              </a:rPr>
              <a:t>saúde</a:t>
            </a:r>
            <a:r>
              <a:rPr lang="en-US" sz="1800" i="1" dirty="0">
                <a:solidFill>
                  <a:srgbClr val="3B3838"/>
                </a:solidFill>
              </a:rPr>
              <a:t> </a:t>
            </a:r>
            <a:r>
              <a:rPr lang="en-US" sz="1800" i="1" dirty="0" err="1">
                <a:solidFill>
                  <a:srgbClr val="3B3838"/>
                </a:solidFill>
              </a:rPr>
              <a:t>investem</a:t>
            </a:r>
            <a:r>
              <a:rPr lang="en-US" sz="1800" i="1" dirty="0">
                <a:solidFill>
                  <a:srgbClr val="3B3838"/>
                </a:solidFill>
              </a:rPr>
              <a:t> </a:t>
            </a:r>
            <a:r>
              <a:rPr lang="en-US" sz="1800" i="1" dirty="0" err="1">
                <a:solidFill>
                  <a:srgbClr val="3B3838"/>
                </a:solidFill>
              </a:rPr>
              <a:t>recursos</a:t>
            </a:r>
            <a:r>
              <a:rPr lang="en-US" sz="1800" i="1" dirty="0">
                <a:solidFill>
                  <a:srgbClr val="3B3838"/>
                </a:solidFill>
              </a:rPr>
              <a:t> </a:t>
            </a:r>
            <a:r>
              <a:rPr lang="en-US" sz="1800" i="1" dirty="0" err="1">
                <a:solidFill>
                  <a:srgbClr val="3B3838"/>
                </a:solidFill>
              </a:rPr>
              <a:t>reais</a:t>
            </a:r>
            <a:r>
              <a:rPr lang="en-US" sz="1800" i="1" dirty="0">
                <a:solidFill>
                  <a:srgbClr val="3B3838"/>
                </a:solidFill>
              </a:rPr>
              <a:t> de </a:t>
            </a:r>
            <a:r>
              <a:rPr lang="en-US" sz="1800" i="1" dirty="0" err="1">
                <a:solidFill>
                  <a:srgbClr val="3B3838"/>
                </a:solidFill>
              </a:rPr>
              <a:t>treinamento</a:t>
            </a:r>
            <a:r>
              <a:rPr lang="en-US" sz="1800" i="1" dirty="0">
                <a:solidFill>
                  <a:srgbClr val="3B3838"/>
                </a:solidFill>
              </a:rPr>
              <a:t> </a:t>
            </a:r>
            <a:r>
              <a:rPr lang="en-US" sz="1800" i="1" dirty="0" err="1">
                <a:solidFill>
                  <a:srgbClr val="3B3838"/>
                </a:solidFill>
              </a:rPr>
              <a:t>em</a:t>
            </a:r>
            <a:r>
              <a:rPr lang="en-US" sz="1800" i="1" dirty="0">
                <a:solidFill>
                  <a:srgbClr val="3B3838"/>
                </a:solidFill>
              </a:rPr>
              <a:t> </a:t>
            </a:r>
            <a:r>
              <a:rPr lang="en-US" sz="1800" i="1" dirty="0" err="1">
                <a:solidFill>
                  <a:srgbClr val="3B3838"/>
                </a:solidFill>
              </a:rPr>
              <a:t>seus</a:t>
            </a:r>
            <a:r>
              <a:rPr lang="en-US" sz="1800" i="1" dirty="0">
                <a:solidFill>
                  <a:srgbClr val="3B3838"/>
                </a:solidFill>
              </a:rPr>
              <a:t> </a:t>
            </a:r>
            <a:r>
              <a:rPr lang="en-US" sz="1800" i="1" dirty="0" err="1">
                <a:solidFill>
                  <a:srgbClr val="3B3838"/>
                </a:solidFill>
              </a:rPr>
              <a:t>pacientes</a:t>
            </a:r>
            <a:r>
              <a:rPr lang="en-US" sz="1800" i="1" dirty="0">
                <a:solidFill>
                  <a:srgbClr val="3B3838"/>
                </a:solidFill>
              </a:rPr>
              <a:t>” (</a:t>
            </a:r>
            <a:r>
              <a:rPr lang="en-US" sz="1800" i="1" dirty="0" err="1">
                <a:solidFill>
                  <a:srgbClr val="3B3838"/>
                </a:solidFill>
              </a:rPr>
              <a:t>pag</a:t>
            </a:r>
            <a:r>
              <a:rPr lang="en-US" sz="1800" i="1" dirty="0">
                <a:solidFill>
                  <a:srgbClr val="3B3838"/>
                </a:solidFill>
              </a:rPr>
              <a:t> 187 </a:t>
            </a:r>
            <a:r>
              <a:rPr lang="mr-IN" sz="1800" i="1" dirty="0">
                <a:solidFill>
                  <a:srgbClr val="3B3838"/>
                </a:solidFill>
              </a:rPr>
              <a:t>–</a:t>
            </a:r>
            <a:r>
              <a:rPr lang="en-US" sz="1800" i="1" dirty="0">
                <a:solidFill>
                  <a:srgbClr val="3B3838"/>
                </a:solidFill>
              </a:rPr>
              <a:t> Mark </a:t>
            </a:r>
            <a:r>
              <a:rPr lang="en-US" sz="1800" i="1" dirty="0" err="1">
                <a:solidFill>
                  <a:srgbClr val="3B3838"/>
                </a:solidFill>
              </a:rPr>
              <a:t>Britnell</a:t>
            </a:r>
            <a:r>
              <a:rPr lang="en-US" sz="1800" i="1" dirty="0">
                <a:solidFill>
                  <a:srgbClr val="3B3838"/>
                </a:solidFill>
              </a:rPr>
              <a:t>)</a:t>
            </a:r>
          </a:p>
          <a:p>
            <a:pPr>
              <a:buFont typeface="Wingdings" charset="2"/>
              <a:buChar char="ü"/>
            </a:pPr>
            <a:r>
              <a:rPr lang="en-US" sz="1800" b="1" dirty="0">
                <a:solidFill>
                  <a:srgbClr val="3B3838"/>
                </a:solidFill>
              </a:rPr>
              <a:t>4. </a:t>
            </a:r>
            <a:r>
              <a:rPr lang="en-US" sz="1800" b="1" dirty="0" err="1">
                <a:solidFill>
                  <a:srgbClr val="3B3838"/>
                </a:solidFill>
              </a:rPr>
              <a:t>Estabelecer</a:t>
            </a:r>
            <a:r>
              <a:rPr lang="en-US" sz="1800" b="1" dirty="0">
                <a:solidFill>
                  <a:srgbClr val="3B3838"/>
                </a:solidFill>
              </a:rPr>
              <a:t> </a:t>
            </a:r>
            <a:r>
              <a:rPr lang="en-US" sz="1800" b="1" dirty="0" err="1">
                <a:solidFill>
                  <a:srgbClr val="3B3838"/>
                </a:solidFill>
              </a:rPr>
              <a:t>relacionamentos</a:t>
            </a:r>
            <a:r>
              <a:rPr lang="en-US" sz="1800" b="1" dirty="0">
                <a:solidFill>
                  <a:srgbClr val="3B3838"/>
                </a:solidFill>
              </a:rPr>
              <a:t> com </a:t>
            </a:r>
            <a:r>
              <a:rPr lang="en-US" sz="1800" b="1" dirty="0" err="1">
                <a:solidFill>
                  <a:srgbClr val="3B3838"/>
                </a:solidFill>
              </a:rPr>
              <a:t>pacientes</a:t>
            </a:r>
            <a:r>
              <a:rPr lang="en-US" sz="1800" b="1" dirty="0">
                <a:solidFill>
                  <a:srgbClr val="3B3838"/>
                </a:solidFill>
              </a:rPr>
              <a:t> </a:t>
            </a:r>
            <a:r>
              <a:rPr lang="en-US" sz="1800" b="1" dirty="0" err="1">
                <a:solidFill>
                  <a:srgbClr val="3B3838"/>
                </a:solidFill>
              </a:rPr>
              <a:t>ao</a:t>
            </a:r>
            <a:r>
              <a:rPr lang="en-US" sz="1800" b="1" dirty="0">
                <a:solidFill>
                  <a:srgbClr val="3B3838"/>
                </a:solidFill>
              </a:rPr>
              <a:t> </a:t>
            </a:r>
            <a:r>
              <a:rPr lang="en-US" sz="1800" b="1" dirty="0" err="1">
                <a:solidFill>
                  <a:srgbClr val="3B3838"/>
                </a:solidFill>
              </a:rPr>
              <a:t>longo</a:t>
            </a:r>
            <a:r>
              <a:rPr lang="en-US" sz="1800" b="1" dirty="0">
                <a:solidFill>
                  <a:srgbClr val="3B3838"/>
                </a:solidFill>
              </a:rPr>
              <a:t> da </a:t>
            </a:r>
            <a:r>
              <a:rPr lang="en-US" sz="1800" b="1" dirty="0" err="1">
                <a:solidFill>
                  <a:srgbClr val="3B3838"/>
                </a:solidFill>
              </a:rPr>
              <a:t>vida</a:t>
            </a:r>
            <a:r>
              <a:rPr lang="en-US" sz="1800" b="1" dirty="0">
                <a:solidFill>
                  <a:srgbClr val="3B3838"/>
                </a:solidFill>
              </a:rPr>
              <a:t>- </a:t>
            </a:r>
            <a:r>
              <a:rPr lang="en-US" sz="1800" dirty="0" err="1">
                <a:solidFill>
                  <a:srgbClr val="3B3838"/>
                </a:solidFill>
              </a:rPr>
              <a:t>concentre</a:t>
            </a:r>
            <a:r>
              <a:rPr lang="en-US" sz="1800" dirty="0">
                <a:solidFill>
                  <a:srgbClr val="3B3838"/>
                </a:solidFill>
              </a:rPr>
              <a:t> </a:t>
            </a:r>
            <a:r>
              <a:rPr lang="en-US" sz="1800" dirty="0" err="1">
                <a:solidFill>
                  <a:srgbClr val="3B3838"/>
                </a:solidFill>
              </a:rPr>
              <a:t>os</a:t>
            </a:r>
            <a:r>
              <a:rPr lang="en-US" sz="1800" dirty="0">
                <a:solidFill>
                  <a:srgbClr val="3B3838"/>
                </a:solidFill>
              </a:rPr>
              <a:t> </a:t>
            </a:r>
            <a:r>
              <a:rPr lang="en-US" sz="1800" dirty="0" err="1">
                <a:solidFill>
                  <a:srgbClr val="3B3838"/>
                </a:solidFill>
              </a:rPr>
              <a:t>esforços</a:t>
            </a:r>
            <a:r>
              <a:rPr lang="en-US" sz="1800" dirty="0">
                <a:solidFill>
                  <a:srgbClr val="3B3838"/>
                </a:solidFill>
              </a:rPr>
              <a:t> de marketing </a:t>
            </a:r>
            <a:r>
              <a:rPr lang="en-US" sz="1800" dirty="0" err="1">
                <a:solidFill>
                  <a:srgbClr val="3B3838"/>
                </a:solidFill>
              </a:rPr>
              <a:t>em</a:t>
            </a:r>
            <a:r>
              <a:rPr lang="en-US" sz="1800" dirty="0">
                <a:solidFill>
                  <a:srgbClr val="3B3838"/>
                </a:solidFill>
              </a:rPr>
              <a:t> </a:t>
            </a:r>
            <a:r>
              <a:rPr lang="en-US" sz="1800" dirty="0" err="1">
                <a:solidFill>
                  <a:srgbClr val="3B3838"/>
                </a:solidFill>
              </a:rPr>
              <a:t>torno</a:t>
            </a:r>
            <a:r>
              <a:rPr lang="en-US" sz="1800" dirty="0">
                <a:solidFill>
                  <a:srgbClr val="3B3838"/>
                </a:solidFill>
              </a:rPr>
              <a:t> da </a:t>
            </a:r>
            <a:r>
              <a:rPr lang="en-US" sz="1800" dirty="0" err="1">
                <a:solidFill>
                  <a:srgbClr val="3B3838"/>
                </a:solidFill>
              </a:rPr>
              <a:t>melhoria</a:t>
            </a:r>
            <a:r>
              <a:rPr lang="en-US" sz="1800" dirty="0">
                <a:solidFill>
                  <a:srgbClr val="3B3838"/>
                </a:solidFill>
              </a:rPr>
              <a:t> das </a:t>
            </a:r>
            <a:r>
              <a:rPr lang="en-US" sz="1800" dirty="0" err="1">
                <a:solidFill>
                  <a:srgbClr val="3B3838"/>
                </a:solidFill>
              </a:rPr>
              <a:t>taxas</a:t>
            </a:r>
            <a:r>
              <a:rPr lang="en-US" sz="1800" dirty="0">
                <a:solidFill>
                  <a:srgbClr val="3B3838"/>
                </a:solidFill>
              </a:rPr>
              <a:t> de </a:t>
            </a:r>
            <a:r>
              <a:rPr lang="en-US" sz="1800" dirty="0" err="1">
                <a:solidFill>
                  <a:srgbClr val="3B3838"/>
                </a:solidFill>
              </a:rPr>
              <a:t>retenção</a:t>
            </a:r>
            <a:r>
              <a:rPr lang="en-US" sz="1800" dirty="0">
                <a:solidFill>
                  <a:srgbClr val="3B3838"/>
                </a:solidFill>
              </a:rPr>
              <a:t> dos </a:t>
            </a:r>
            <a:r>
              <a:rPr lang="en-US" sz="1800" dirty="0" err="1">
                <a:solidFill>
                  <a:srgbClr val="3B3838"/>
                </a:solidFill>
              </a:rPr>
              <a:t>pacientes</a:t>
            </a:r>
            <a:r>
              <a:rPr lang="en-US" sz="1800" dirty="0">
                <a:solidFill>
                  <a:srgbClr val="3B3838"/>
                </a:solidFill>
              </a:rPr>
              <a:t> </a:t>
            </a:r>
            <a:r>
              <a:rPr lang="en-US" sz="1800" dirty="0" err="1">
                <a:solidFill>
                  <a:srgbClr val="3B3838"/>
                </a:solidFill>
              </a:rPr>
              <a:t>em</a:t>
            </a:r>
            <a:r>
              <a:rPr lang="en-US" sz="1800" dirty="0">
                <a:solidFill>
                  <a:srgbClr val="3B3838"/>
                </a:solidFill>
              </a:rPr>
              <a:t> </a:t>
            </a:r>
            <a:r>
              <a:rPr lang="en-US" sz="1800" dirty="0" err="1">
                <a:solidFill>
                  <a:srgbClr val="3B3838"/>
                </a:solidFill>
              </a:rPr>
              <a:t>sua</a:t>
            </a:r>
            <a:r>
              <a:rPr lang="en-US" sz="1800" dirty="0">
                <a:solidFill>
                  <a:srgbClr val="3B3838"/>
                </a:solidFill>
              </a:rPr>
              <a:t> </a:t>
            </a:r>
            <a:r>
              <a:rPr lang="en-US" sz="1800" dirty="0" err="1">
                <a:solidFill>
                  <a:srgbClr val="3B3838"/>
                </a:solidFill>
              </a:rPr>
              <a:t>instituição</a:t>
            </a:r>
            <a:r>
              <a:rPr lang="en-US" sz="1800" dirty="0">
                <a:solidFill>
                  <a:srgbClr val="3B3838"/>
                </a:solidFill>
              </a:rPr>
              <a:t>.</a:t>
            </a:r>
          </a:p>
          <a:p>
            <a:pPr>
              <a:buFont typeface="Wingdings" charset="2"/>
              <a:buChar char="ü"/>
            </a:pPr>
            <a:endParaRPr lang="en-US" sz="1800" dirty="0">
              <a:solidFill>
                <a:srgbClr val="3B3838"/>
              </a:solidFill>
            </a:endParaRPr>
          </a:p>
          <a:p>
            <a:pPr>
              <a:buFont typeface="Wingdings" charset="2"/>
              <a:buChar char="ü"/>
            </a:pPr>
            <a:endParaRPr lang="en-US" sz="1800" dirty="0">
              <a:solidFill>
                <a:srgbClr val="3B3838"/>
              </a:solidFill>
            </a:endParaRPr>
          </a:p>
          <a:p>
            <a:pPr>
              <a:buFont typeface="Wingdings" charset="2"/>
              <a:buChar char="ü"/>
            </a:pPr>
            <a:endParaRPr lang="en-US" sz="1800" dirty="0">
              <a:solidFill>
                <a:srgbClr val="3B3838"/>
              </a:solidFill>
            </a:endParaRPr>
          </a:p>
        </p:txBody>
      </p:sp>
      <p:sp>
        <p:nvSpPr>
          <p:cNvPr id="9" name="Title 1"/>
          <p:cNvSpPr>
            <a:spLocks noGrp="1"/>
          </p:cNvSpPr>
          <p:nvPr>
            <p:ph type="title"/>
          </p:nvPr>
        </p:nvSpPr>
        <p:spPr>
          <a:xfrm>
            <a:off x="369495" y="1091210"/>
            <a:ext cx="10515600" cy="596767"/>
          </a:xfrm>
        </p:spPr>
        <p:txBody>
          <a:bodyPr>
            <a:normAutofit fontScale="90000"/>
          </a:bodyPr>
          <a:lstStyle/>
          <a:p>
            <a:r>
              <a:rPr lang="en-US" b="1" dirty="0">
                <a:solidFill>
                  <a:srgbClr val="397E90"/>
                </a:solidFill>
              </a:rPr>
              <a:t>Volume to Value-Based Healthcare: 4 Marketing Tactics to Use in the Transition</a:t>
            </a:r>
            <a:br>
              <a:rPr lang="en-US" b="1" dirty="0">
                <a:solidFill>
                  <a:srgbClr val="397E90"/>
                </a:solidFill>
              </a:rPr>
            </a:br>
            <a:r>
              <a:rPr lang="en-US" dirty="0">
                <a:solidFill>
                  <a:srgbClr val="397E90"/>
                </a:solidFill>
              </a:rPr>
              <a:t>By </a:t>
            </a:r>
            <a:r>
              <a:rPr lang="en-US" u="sng" dirty="0">
                <a:solidFill>
                  <a:srgbClr val="397E90"/>
                </a:solidFill>
                <a:hlinkClick r:id="rId5"/>
              </a:rPr>
              <a:t>Jessica Friedeman | July 10, 2018</a:t>
            </a:r>
            <a:endParaRPr lang="en-US" dirty="0">
              <a:solidFill>
                <a:srgbClr val="397E90"/>
              </a:solidFill>
            </a:endParaRPr>
          </a:p>
        </p:txBody>
      </p:sp>
    </p:spTree>
    <p:extLst>
      <p:ext uri="{BB962C8B-B14F-4D97-AF65-F5344CB8AC3E}">
        <p14:creationId xmlns:p14="http://schemas.microsoft.com/office/powerpoint/2010/main" val="2716378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descr="Resultado de imagem para patient and decision making"/>
          <p:cNvPicPr>
            <a:picLocks noChangeAspect="1" noChangeArrowheads="1"/>
          </p:cNvPicPr>
          <p:nvPr/>
        </p:nvPicPr>
        <p:blipFill rotWithShape="1">
          <a:blip r:embed="rId4">
            <a:extLst>
              <a:ext uri="{28A0092B-C50C-407E-A947-70E740481C1C}">
                <a14:useLocalDpi xmlns:a14="http://schemas.microsoft.com/office/drawing/2010/main" val="0"/>
              </a:ext>
            </a:extLst>
          </a:blip>
          <a:srcRect r="10293"/>
          <a:stretch/>
        </p:blipFill>
        <p:spPr bwMode="auto">
          <a:xfrm>
            <a:off x="1254829" y="1071153"/>
            <a:ext cx="10937171" cy="529698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3" name="CaixaDeTexto 2"/>
          <p:cNvSpPr txBox="1"/>
          <p:nvPr/>
        </p:nvSpPr>
        <p:spPr>
          <a:xfrm>
            <a:off x="821710" y="487117"/>
            <a:ext cx="1929134" cy="461665"/>
          </a:xfrm>
          <a:prstGeom prst="rect">
            <a:avLst/>
          </a:prstGeom>
          <a:noFill/>
        </p:spPr>
        <p:txBody>
          <a:bodyPr wrap="none" rtlCol="0">
            <a:spAutoFit/>
          </a:bodyPr>
          <a:lstStyle/>
          <a:p>
            <a:r>
              <a:rPr lang="pt-BR" sz="2400" b="1" dirty="0">
                <a:solidFill>
                  <a:prstClr val="white"/>
                </a:solidFill>
              </a:rPr>
              <a:t>Conclusões</a:t>
            </a:r>
          </a:p>
        </p:txBody>
      </p:sp>
      <p:sp>
        <p:nvSpPr>
          <p:cNvPr id="6" name="Title 1"/>
          <p:cNvSpPr>
            <a:spLocks noGrp="1"/>
          </p:cNvSpPr>
          <p:nvPr>
            <p:ph type="title"/>
          </p:nvPr>
        </p:nvSpPr>
        <p:spPr>
          <a:xfrm>
            <a:off x="146084" y="985061"/>
            <a:ext cx="6438889" cy="5425248"/>
          </a:xfrm>
          <a:solidFill>
            <a:schemeClr val="bg1">
              <a:alpha val="60000"/>
            </a:schemeClr>
          </a:solidFill>
        </p:spPr>
        <p:txBody>
          <a:bodyPr>
            <a:noAutofit/>
          </a:bodyPr>
          <a:lstStyle/>
          <a:p>
            <a:pPr>
              <a:lnSpc>
                <a:spcPct val="120000"/>
              </a:lnSpc>
            </a:pPr>
            <a:r>
              <a:rPr lang="en-US" sz="2200" b="1" i="1" dirty="0">
                <a:solidFill>
                  <a:srgbClr val="397E90"/>
                </a:solidFill>
              </a:rPr>
              <a:t>Como </a:t>
            </a:r>
            <a:r>
              <a:rPr lang="en-US" sz="2200" b="1" i="1" dirty="0" err="1">
                <a:solidFill>
                  <a:srgbClr val="397E90"/>
                </a:solidFill>
              </a:rPr>
              <a:t>mostrar</a:t>
            </a:r>
            <a:r>
              <a:rPr lang="en-US" sz="2200" b="1" i="1" dirty="0">
                <a:solidFill>
                  <a:srgbClr val="397E90"/>
                </a:solidFill>
              </a:rPr>
              <a:t> </a:t>
            </a:r>
            <a:r>
              <a:rPr lang="en-US" sz="2200" b="1" i="1" dirty="0" err="1">
                <a:solidFill>
                  <a:srgbClr val="397E90"/>
                </a:solidFill>
              </a:rPr>
              <a:t>ao</a:t>
            </a:r>
            <a:r>
              <a:rPr lang="en-US" sz="2200" b="1" i="1" dirty="0">
                <a:solidFill>
                  <a:srgbClr val="397E90"/>
                </a:solidFill>
              </a:rPr>
              <a:t> </a:t>
            </a:r>
            <a:r>
              <a:rPr lang="en-US" sz="2200" b="1" i="1" dirty="0" err="1">
                <a:solidFill>
                  <a:srgbClr val="397E90"/>
                </a:solidFill>
              </a:rPr>
              <a:t>paciente</a:t>
            </a:r>
            <a:r>
              <a:rPr lang="en-US" sz="2200" b="1" i="1" dirty="0">
                <a:solidFill>
                  <a:srgbClr val="397E90"/>
                </a:solidFill>
              </a:rPr>
              <a:t> o </a:t>
            </a:r>
            <a:r>
              <a:rPr lang="en-US" sz="2200" b="1" i="1" dirty="0" err="1">
                <a:solidFill>
                  <a:srgbClr val="397E90"/>
                </a:solidFill>
              </a:rPr>
              <a:t>que</a:t>
            </a:r>
            <a:r>
              <a:rPr lang="en-US" sz="2200" b="1" i="1" dirty="0">
                <a:solidFill>
                  <a:srgbClr val="397E90"/>
                </a:solidFill>
              </a:rPr>
              <a:t> </a:t>
            </a:r>
            <a:r>
              <a:rPr lang="en-US" sz="2200" b="1" i="1" dirty="0" err="1">
                <a:solidFill>
                  <a:srgbClr val="397E90"/>
                </a:solidFill>
              </a:rPr>
              <a:t>é</a:t>
            </a:r>
            <a:r>
              <a:rPr lang="en-US" sz="2200" b="1" i="1" dirty="0">
                <a:solidFill>
                  <a:srgbClr val="397E90"/>
                </a:solidFill>
              </a:rPr>
              <a:t> </a:t>
            </a:r>
            <a:r>
              <a:rPr lang="en-US" sz="2200" b="1" i="1" dirty="0" err="1">
                <a:solidFill>
                  <a:srgbClr val="397E90"/>
                </a:solidFill>
              </a:rPr>
              <a:t>saúde</a:t>
            </a:r>
            <a:r>
              <a:rPr lang="en-US" sz="2200" b="1" i="1" dirty="0">
                <a:solidFill>
                  <a:srgbClr val="397E90"/>
                </a:solidFill>
              </a:rPr>
              <a:t> </a:t>
            </a:r>
            <a:r>
              <a:rPr lang="en-US" sz="2200" b="1" i="1" dirty="0" err="1">
                <a:solidFill>
                  <a:srgbClr val="397E90"/>
                </a:solidFill>
              </a:rPr>
              <a:t>baseada</a:t>
            </a:r>
            <a:r>
              <a:rPr lang="en-US" sz="2200" b="1" i="1" dirty="0">
                <a:solidFill>
                  <a:srgbClr val="397E90"/>
                </a:solidFill>
              </a:rPr>
              <a:t> </a:t>
            </a:r>
            <a:r>
              <a:rPr lang="en-US" sz="2200" b="1" i="1" dirty="0" err="1">
                <a:solidFill>
                  <a:srgbClr val="397E90"/>
                </a:solidFill>
              </a:rPr>
              <a:t>em</a:t>
            </a:r>
            <a:r>
              <a:rPr lang="en-US" sz="2200" b="1" i="1" dirty="0">
                <a:solidFill>
                  <a:srgbClr val="397E90"/>
                </a:solidFill>
              </a:rPr>
              <a:t> Valor?</a:t>
            </a:r>
            <a:br>
              <a:rPr lang="en-US" sz="2200" b="1" dirty="0">
                <a:solidFill>
                  <a:srgbClr val="397E90"/>
                </a:solidFill>
              </a:rPr>
            </a:br>
            <a:br>
              <a:rPr lang="en-US" sz="2000" b="1" dirty="0">
                <a:solidFill>
                  <a:srgbClr val="397E90"/>
                </a:solidFill>
              </a:rPr>
            </a:br>
            <a:r>
              <a:rPr lang="en-US" sz="1800" b="1" dirty="0">
                <a:solidFill>
                  <a:schemeClr val="bg2">
                    <a:lumMod val="25000"/>
                  </a:schemeClr>
                </a:solidFill>
              </a:rPr>
              <a:t>1. </a:t>
            </a:r>
            <a:r>
              <a:rPr lang="en-US" sz="1800" b="1" dirty="0" err="1">
                <a:solidFill>
                  <a:schemeClr val="bg2">
                    <a:lumMod val="25000"/>
                  </a:schemeClr>
                </a:solidFill>
              </a:rPr>
              <a:t>Aumentar</a:t>
            </a:r>
            <a:r>
              <a:rPr lang="en-US" sz="1800" b="1" dirty="0">
                <a:solidFill>
                  <a:schemeClr val="bg2">
                    <a:lumMod val="25000"/>
                  </a:schemeClr>
                </a:solidFill>
              </a:rPr>
              <a:t> a </a:t>
            </a:r>
            <a:r>
              <a:rPr lang="en-US" sz="1800" b="1" dirty="0" err="1">
                <a:solidFill>
                  <a:schemeClr val="bg2">
                    <a:lumMod val="25000"/>
                  </a:schemeClr>
                </a:solidFill>
              </a:rPr>
              <a:t>compreensão</a:t>
            </a:r>
            <a:r>
              <a:rPr lang="en-US" sz="1800" b="1" dirty="0">
                <a:solidFill>
                  <a:schemeClr val="bg2">
                    <a:lumMod val="25000"/>
                  </a:schemeClr>
                </a:solidFill>
              </a:rPr>
              <a:t> </a:t>
            </a:r>
            <a:r>
              <a:rPr lang="en-US" sz="1800" b="1" dirty="0" err="1">
                <a:solidFill>
                  <a:schemeClr val="bg2">
                    <a:lumMod val="25000"/>
                  </a:schemeClr>
                </a:solidFill>
              </a:rPr>
              <a:t>sobre</a:t>
            </a:r>
            <a:r>
              <a:rPr lang="en-US" sz="1800" b="1" dirty="0">
                <a:solidFill>
                  <a:schemeClr val="bg2">
                    <a:lumMod val="25000"/>
                  </a:schemeClr>
                </a:solidFill>
              </a:rPr>
              <a:t> o </a:t>
            </a:r>
            <a:r>
              <a:rPr lang="en-US" sz="1800" b="1" dirty="0" err="1">
                <a:solidFill>
                  <a:schemeClr val="bg2">
                    <a:lumMod val="25000"/>
                  </a:schemeClr>
                </a:solidFill>
              </a:rPr>
              <a:t>conceito</a:t>
            </a:r>
            <a:br>
              <a:rPr lang="en-US" sz="1800" b="1" dirty="0">
                <a:solidFill>
                  <a:schemeClr val="bg2">
                    <a:lumMod val="25000"/>
                  </a:schemeClr>
                </a:solidFill>
              </a:rPr>
            </a:br>
            <a:r>
              <a:rPr lang="en-US" sz="1800" b="1" dirty="0">
                <a:solidFill>
                  <a:schemeClr val="bg2">
                    <a:lumMod val="25000"/>
                  </a:schemeClr>
                </a:solidFill>
              </a:rPr>
              <a:t>2. </a:t>
            </a:r>
            <a:r>
              <a:rPr lang="en-US" sz="1800" b="1" dirty="0" err="1">
                <a:solidFill>
                  <a:schemeClr val="bg2">
                    <a:lumMod val="25000"/>
                  </a:schemeClr>
                </a:solidFill>
              </a:rPr>
              <a:t>Promover</a:t>
            </a:r>
            <a:r>
              <a:rPr lang="en-US" sz="1800" b="1" dirty="0">
                <a:solidFill>
                  <a:schemeClr val="bg2">
                    <a:lumMod val="25000"/>
                  </a:schemeClr>
                </a:solidFill>
              </a:rPr>
              <a:t> </a:t>
            </a:r>
            <a:r>
              <a:rPr lang="en-US" sz="1800" b="1" dirty="0" err="1">
                <a:solidFill>
                  <a:schemeClr val="bg2">
                    <a:lumMod val="25000"/>
                  </a:schemeClr>
                </a:solidFill>
              </a:rPr>
              <a:t>comunicação</a:t>
            </a:r>
            <a:r>
              <a:rPr lang="en-US" sz="1800" b="1" dirty="0">
                <a:solidFill>
                  <a:schemeClr val="bg2">
                    <a:lumMod val="25000"/>
                  </a:schemeClr>
                </a:solidFill>
              </a:rPr>
              <a:t> </a:t>
            </a:r>
            <a:r>
              <a:rPr lang="en-US" sz="1800" b="1" dirty="0" err="1">
                <a:solidFill>
                  <a:schemeClr val="bg2">
                    <a:lumMod val="25000"/>
                  </a:schemeClr>
                </a:solidFill>
              </a:rPr>
              <a:t>direcionada</a:t>
            </a:r>
            <a:r>
              <a:rPr lang="en-US" sz="1800" b="1" dirty="0">
                <a:solidFill>
                  <a:schemeClr val="bg2">
                    <a:lumMod val="25000"/>
                  </a:schemeClr>
                </a:solidFill>
              </a:rPr>
              <a:t> com o </a:t>
            </a:r>
            <a:r>
              <a:rPr lang="en-US" sz="1800" b="1" dirty="0" err="1">
                <a:solidFill>
                  <a:schemeClr val="bg2">
                    <a:lumMod val="25000"/>
                  </a:schemeClr>
                </a:solidFill>
              </a:rPr>
              <a:t>paciente</a:t>
            </a:r>
            <a:r>
              <a:rPr lang="en-US" sz="1800" b="1" dirty="0">
                <a:solidFill>
                  <a:schemeClr val="bg2">
                    <a:lumMod val="25000"/>
                  </a:schemeClr>
                </a:solidFill>
              </a:rPr>
              <a:t>: </a:t>
            </a:r>
            <a:br>
              <a:rPr lang="en-US" sz="1800" b="1" dirty="0">
                <a:solidFill>
                  <a:schemeClr val="bg2">
                    <a:lumMod val="25000"/>
                  </a:schemeClr>
                </a:solidFill>
              </a:rPr>
            </a:br>
            <a:r>
              <a:rPr lang="en-US" sz="1800" b="1" dirty="0">
                <a:solidFill>
                  <a:schemeClr val="bg2">
                    <a:lumMod val="25000"/>
                  </a:schemeClr>
                </a:solidFill>
              </a:rPr>
              <a:t>3. </a:t>
            </a:r>
            <a:r>
              <a:rPr lang="en-US" sz="1800" b="1" dirty="0" err="1">
                <a:solidFill>
                  <a:schemeClr val="bg2">
                    <a:lumMod val="25000"/>
                  </a:schemeClr>
                </a:solidFill>
              </a:rPr>
              <a:t>Reduzir</a:t>
            </a:r>
            <a:r>
              <a:rPr lang="en-US" sz="1800" b="1" dirty="0">
                <a:solidFill>
                  <a:schemeClr val="bg2">
                    <a:lumMod val="25000"/>
                  </a:schemeClr>
                </a:solidFill>
              </a:rPr>
              <a:t> a </a:t>
            </a:r>
            <a:r>
              <a:rPr lang="en-US" sz="1800" b="1" dirty="0" err="1">
                <a:solidFill>
                  <a:schemeClr val="bg2">
                    <a:lumMod val="25000"/>
                  </a:schemeClr>
                </a:solidFill>
              </a:rPr>
              <a:t>discrepâncias</a:t>
            </a:r>
            <a:r>
              <a:rPr lang="en-US" sz="1800" b="1" dirty="0">
                <a:solidFill>
                  <a:schemeClr val="bg2">
                    <a:lumMod val="25000"/>
                  </a:schemeClr>
                </a:solidFill>
              </a:rPr>
              <a:t> entre </a:t>
            </a:r>
            <a:r>
              <a:rPr lang="en-US" sz="1800" b="1" dirty="0" err="1">
                <a:solidFill>
                  <a:schemeClr val="bg2">
                    <a:lumMod val="25000"/>
                  </a:schemeClr>
                </a:solidFill>
              </a:rPr>
              <a:t>valores</a:t>
            </a:r>
            <a:r>
              <a:rPr lang="en-US" sz="1800" b="1" dirty="0">
                <a:solidFill>
                  <a:schemeClr val="bg2">
                    <a:lumMod val="25000"/>
                  </a:schemeClr>
                </a:solidFill>
              </a:rPr>
              <a:t> </a:t>
            </a:r>
            <a:br>
              <a:rPr lang="en-US" sz="1800" b="1" dirty="0">
                <a:solidFill>
                  <a:schemeClr val="bg2">
                    <a:lumMod val="25000"/>
                  </a:schemeClr>
                </a:solidFill>
              </a:rPr>
            </a:br>
            <a:r>
              <a:rPr lang="en-US" sz="1800" b="1" dirty="0">
                <a:solidFill>
                  <a:schemeClr val="bg2">
                    <a:lumMod val="25000"/>
                  </a:schemeClr>
                </a:solidFill>
              </a:rPr>
              <a:t>4. </a:t>
            </a:r>
            <a:r>
              <a:rPr lang="en-US" sz="1800" b="1" dirty="0" err="1">
                <a:solidFill>
                  <a:schemeClr val="bg2">
                    <a:lumMod val="25000"/>
                  </a:schemeClr>
                </a:solidFill>
              </a:rPr>
              <a:t>Envolver</a:t>
            </a:r>
            <a:r>
              <a:rPr lang="en-US" sz="1800" b="1" dirty="0">
                <a:solidFill>
                  <a:schemeClr val="bg2">
                    <a:lumMod val="25000"/>
                  </a:schemeClr>
                </a:solidFill>
              </a:rPr>
              <a:t> o </a:t>
            </a:r>
            <a:r>
              <a:rPr lang="en-US" sz="1800" b="1" dirty="0" err="1">
                <a:solidFill>
                  <a:schemeClr val="bg2">
                    <a:lumMod val="25000"/>
                  </a:schemeClr>
                </a:solidFill>
              </a:rPr>
              <a:t>paciente</a:t>
            </a:r>
            <a:r>
              <a:rPr lang="en-US" sz="1800" b="1" dirty="0">
                <a:solidFill>
                  <a:schemeClr val="bg2">
                    <a:lumMod val="25000"/>
                  </a:schemeClr>
                </a:solidFill>
              </a:rPr>
              <a:t> </a:t>
            </a:r>
            <a:r>
              <a:rPr lang="en-US" sz="1800" b="1" dirty="0" err="1">
                <a:solidFill>
                  <a:schemeClr val="bg2">
                    <a:lumMod val="25000"/>
                  </a:schemeClr>
                </a:solidFill>
              </a:rPr>
              <a:t>na</a:t>
            </a:r>
            <a:r>
              <a:rPr lang="en-US" sz="1800" b="1" dirty="0">
                <a:solidFill>
                  <a:schemeClr val="bg2">
                    <a:lumMod val="25000"/>
                  </a:schemeClr>
                </a:solidFill>
              </a:rPr>
              <a:t> </a:t>
            </a:r>
            <a:r>
              <a:rPr lang="en-US" sz="1800" b="1" dirty="0" err="1">
                <a:solidFill>
                  <a:schemeClr val="bg2">
                    <a:lumMod val="25000"/>
                  </a:schemeClr>
                </a:solidFill>
              </a:rPr>
              <a:t>tomada</a:t>
            </a:r>
            <a:r>
              <a:rPr lang="en-US" sz="1800" b="1" dirty="0">
                <a:solidFill>
                  <a:schemeClr val="bg2">
                    <a:lumMod val="25000"/>
                  </a:schemeClr>
                </a:solidFill>
              </a:rPr>
              <a:t> de </a:t>
            </a:r>
            <a:r>
              <a:rPr lang="en-US" sz="1800" b="1" dirty="0" err="1">
                <a:solidFill>
                  <a:schemeClr val="bg2">
                    <a:lumMod val="25000"/>
                  </a:schemeClr>
                </a:solidFill>
              </a:rPr>
              <a:t>decisão</a:t>
            </a:r>
            <a:r>
              <a:rPr lang="en-US" sz="1800" b="1" dirty="0">
                <a:solidFill>
                  <a:schemeClr val="bg2">
                    <a:lumMod val="25000"/>
                  </a:schemeClr>
                </a:solidFill>
              </a:rPr>
              <a:t> </a:t>
            </a:r>
            <a:br>
              <a:rPr lang="en-US" sz="1800" b="1" dirty="0">
                <a:solidFill>
                  <a:schemeClr val="bg2">
                    <a:lumMod val="25000"/>
                  </a:schemeClr>
                </a:solidFill>
              </a:rPr>
            </a:br>
            <a:r>
              <a:rPr lang="en-US" sz="1800" b="1" dirty="0">
                <a:solidFill>
                  <a:schemeClr val="bg2">
                    <a:lumMod val="25000"/>
                  </a:schemeClr>
                </a:solidFill>
              </a:rPr>
              <a:t>5. </a:t>
            </a:r>
            <a:r>
              <a:rPr lang="en-US" sz="1800" b="1" dirty="0" err="1">
                <a:solidFill>
                  <a:schemeClr val="bg2">
                    <a:lumMod val="25000"/>
                  </a:schemeClr>
                </a:solidFill>
              </a:rPr>
              <a:t>Envolver</a:t>
            </a:r>
            <a:r>
              <a:rPr lang="en-US" sz="1800" b="1" dirty="0">
                <a:solidFill>
                  <a:schemeClr val="bg2">
                    <a:lumMod val="25000"/>
                  </a:schemeClr>
                </a:solidFill>
              </a:rPr>
              <a:t> </a:t>
            </a:r>
            <a:r>
              <a:rPr lang="en-US" sz="1800" b="1" dirty="0" err="1">
                <a:solidFill>
                  <a:schemeClr val="bg2">
                    <a:lumMod val="25000"/>
                  </a:schemeClr>
                </a:solidFill>
              </a:rPr>
              <a:t>associações</a:t>
            </a:r>
            <a:r>
              <a:rPr lang="en-US" sz="1800" b="1" dirty="0">
                <a:solidFill>
                  <a:schemeClr val="bg2">
                    <a:lumMod val="25000"/>
                  </a:schemeClr>
                </a:solidFill>
              </a:rPr>
              <a:t> de </a:t>
            </a:r>
            <a:r>
              <a:rPr lang="en-US" sz="1800" b="1" dirty="0" err="1">
                <a:solidFill>
                  <a:schemeClr val="bg2">
                    <a:lumMod val="25000"/>
                  </a:schemeClr>
                </a:solidFill>
              </a:rPr>
              <a:t>pacientes</a:t>
            </a:r>
            <a:r>
              <a:rPr lang="en-US" sz="1800" b="1" dirty="0">
                <a:solidFill>
                  <a:schemeClr val="bg2">
                    <a:lumMod val="25000"/>
                  </a:schemeClr>
                </a:solidFill>
              </a:rPr>
              <a:t> </a:t>
            </a:r>
            <a:r>
              <a:rPr lang="en-US" sz="1800" b="1" dirty="0" err="1">
                <a:solidFill>
                  <a:schemeClr val="bg2">
                    <a:lumMod val="25000"/>
                  </a:schemeClr>
                </a:solidFill>
              </a:rPr>
              <a:t>na</a:t>
            </a:r>
            <a:r>
              <a:rPr lang="en-US" sz="1800" b="1" dirty="0">
                <a:solidFill>
                  <a:schemeClr val="bg2">
                    <a:lumMod val="25000"/>
                  </a:schemeClr>
                </a:solidFill>
              </a:rPr>
              <a:t> </a:t>
            </a:r>
            <a:r>
              <a:rPr lang="en-US" sz="1800" b="1" dirty="0" err="1">
                <a:solidFill>
                  <a:schemeClr val="bg2">
                    <a:lumMod val="25000"/>
                  </a:schemeClr>
                </a:solidFill>
              </a:rPr>
              <a:t>discussão</a:t>
            </a:r>
            <a:r>
              <a:rPr lang="en-US" sz="1800" b="1" dirty="0">
                <a:solidFill>
                  <a:schemeClr val="bg2">
                    <a:lumMod val="25000"/>
                  </a:schemeClr>
                </a:solidFill>
              </a:rPr>
              <a:t> do </a:t>
            </a:r>
            <a:r>
              <a:rPr lang="en-US" sz="1800" b="1" dirty="0" err="1">
                <a:solidFill>
                  <a:schemeClr val="bg2">
                    <a:lumMod val="25000"/>
                  </a:schemeClr>
                </a:solidFill>
              </a:rPr>
              <a:t>conceito</a:t>
            </a:r>
            <a:r>
              <a:rPr lang="en-US" sz="1800" b="1" dirty="0">
                <a:solidFill>
                  <a:schemeClr val="bg2">
                    <a:lumMod val="25000"/>
                  </a:schemeClr>
                </a:solidFill>
              </a:rPr>
              <a:t> de valor</a:t>
            </a:r>
            <a:br>
              <a:rPr lang="en-US" sz="1800" b="1" dirty="0">
                <a:solidFill>
                  <a:schemeClr val="bg2">
                    <a:lumMod val="25000"/>
                  </a:schemeClr>
                </a:solidFill>
              </a:rPr>
            </a:br>
            <a:r>
              <a:rPr lang="en-US" sz="1800" b="1" dirty="0">
                <a:solidFill>
                  <a:schemeClr val="bg2">
                    <a:lumMod val="25000"/>
                  </a:schemeClr>
                </a:solidFill>
              </a:rPr>
              <a:t>6. </a:t>
            </a:r>
            <a:r>
              <a:rPr lang="en-US" sz="1800" b="1" dirty="0" err="1">
                <a:solidFill>
                  <a:schemeClr val="bg2">
                    <a:lumMod val="25000"/>
                  </a:schemeClr>
                </a:solidFill>
              </a:rPr>
              <a:t>Disseminar</a:t>
            </a:r>
            <a:r>
              <a:rPr lang="en-US" sz="1800" b="1" dirty="0">
                <a:solidFill>
                  <a:schemeClr val="bg2">
                    <a:lumMod val="25000"/>
                  </a:schemeClr>
                </a:solidFill>
              </a:rPr>
              <a:t> </a:t>
            </a:r>
            <a:r>
              <a:rPr lang="en-US" sz="1800" b="1" dirty="0" err="1">
                <a:solidFill>
                  <a:schemeClr val="bg2">
                    <a:lumMod val="25000"/>
                  </a:schemeClr>
                </a:solidFill>
              </a:rPr>
              <a:t>informações</a:t>
            </a:r>
            <a:r>
              <a:rPr lang="en-US" sz="1800" b="1" dirty="0">
                <a:solidFill>
                  <a:schemeClr val="bg2">
                    <a:lumMod val="25000"/>
                  </a:schemeClr>
                </a:solidFill>
              </a:rPr>
              <a:t> </a:t>
            </a:r>
            <a:r>
              <a:rPr lang="en-US" sz="1800" b="1" dirty="0" err="1">
                <a:solidFill>
                  <a:schemeClr val="bg2">
                    <a:lumMod val="25000"/>
                  </a:schemeClr>
                </a:solidFill>
              </a:rPr>
              <a:t>sobre</a:t>
            </a:r>
            <a:r>
              <a:rPr lang="en-US" sz="1800" b="1" dirty="0">
                <a:solidFill>
                  <a:schemeClr val="bg2">
                    <a:lumMod val="25000"/>
                  </a:schemeClr>
                </a:solidFill>
              </a:rPr>
              <a:t> </a:t>
            </a:r>
            <a:r>
              <a:rPr lang="en-US" sz="1800" b="1" dirty="0" err="1">
                <a:solidFill>
                  <a:schemeClr val="bg2">
                    <a:lumMod val="25000"/>
                  </a:schemeClr>
                </a:solidFill>
              </a:rPr>
              <a:t>desfechos</a:t>
            </a:r>
            <a:r>
              <a:rPr lang="en-US" sz="1800" b="1" dirty="0">
                <a:solidFill>
                  <a:schemeClr val="bg2">
                    <a:lumMod val="25000"/>
                  </a:schemeClr>
                </a:solidFill>
              </a:rPr>
              <a:t> </a:t>
            </a:r>
            <a:r>
              <a:rPr lang="en-US" sz="1800" b="1" dirty="0" err="1">
                <a:solidFill>
                  <a:schemeClr val="bg2">
                    <a:lumMod val="25000"/>
                  </a:schemeClr>
                </a:solidFill>
              </a:rPr>
              <a:t>clínicos</a:t>
            </a:r>
            <a:r>
              <a:rPr lang="en-US" sz="1800" b="1" dirty="0">
                <a:solidFill>
                  <a:schemeClr val="bg2">
                    <a:lumMod val="25000"/>
                  </a:schemeClr>
                </a:solidFill>
              </a:rPr>
              <a:t> </a:t>
            </a:r>
            <a:br>
              <a:rPr lang="en-US" sz="1800" b="1" dirty="0">
                <a:solidFill>
                  <a:schemeClr val="bg2">
                    <a:lumMod val="25000"/>
                  </a:schemeClr>
                </a:solidFill>
              </a:rPr>
            </a:br>
            <a:r>
              <a:rPr lang="en-US" sz="1800" b="1" dirty="0">
                <a:solidFill>
                  <a:schemeClr val="bg2">
                    <a:lumMod val="25000"/>
                  </a:schemeClr>
                </a:solidFill>
              </a:rPr>
              <a:t>7. </a:t>
            </a:r>
            <a:r>
              <a:rPr lang="en-US" sz="1800" b="1" dirty="0" err="1">
                <a:solidFill>
                  <a:schemeClr val="bg2">
                    <a:lumMod val="25000"/>
                  </a:schemeClr>
                </a:solidFill>
              </a:rPr>
              <a:t>Usar</a:t>
            </a:r>
            <a:r>
              <a:rPr lang="en-US" sz="1800" b="1" dirty="0">
                <a:solidFill>
                  <a:schemeClr val="bg2">
                    <a:lumMod val="25000"/>
                  </a:schemeClr>
                </a:solidFill>
              </a:rPr>
              <a:t> </a:t>
            </a:r>
            <a:r>
              <a:rPr lang="en-US" sz="1800" b="1" dirty="0" err="1">
                <a:solidFill>
                  <a:schemeClr val="bg2">
                    <a:lumMod val="25000"/>
                  </a:schemeClr>
                </a:solidFill>
              </a:rPr>
              <a:t>estratégias</a:t>
            </a:r>
            <a:r>
              <a:rPr lang="en-US" sz="1800" b="1" dirty="0">
                <a:solidFill>
                  <a:schemeClr val="bg2">
                    <a:lumMod val="25000"/>
                  </a:schemeClr>
                </a:solidFill>
              </a:rPr>
              <a:t> de marketing </a:t>
            </a:r>
            <a:r>
              <a:rPr lang="en-US" sz="1800" b="1" dirty="0" err="1">
                <a:solidFill>
                  <a:schemeClr val="bg2">
                    <a:lumMod val="25000"/>
                  </a:schemeClr>
                </a:solidFill>
              </a:rPr>
              <a:t>para</a:t>
            </a:r>
            <a:r>
              <a:rPr lang="en-US" sz="1800" b="1" dirty="0">
                <a:solidFill>
                  <a:schemeClr val="bg2">
                    <a:lumMod val="25000"/>
                  </a:schemeClr>
                </a:solidFill>
              </a:rPr>
              <a:t> </a:t>
            </a:r>
            <a:r>
              <a:rPr lang="en-US" sz="1800" b="1" dirty="0" err="1">
                <a:solidFill>
                  <a:schemeClr val="bg2">
                    <a:lumMod val="25000"/>
                  </a:schemeClr>
                </a:solidFill>
              </a:rPr>
              <a:t>identificar</a:t>
            </a:r>
            <a:r>
              <a:rPr lang="en-US" sz="1800" b="1" dirty="0">
                <a:solidFill>
                  <a:schemeClr val="bg2">
                    <a:lumMod val="25000"/>
                  </a:schemeClr>
                </a:solidFill>
              </a:rPr>
              <a:t> </a:t>
            </a:r>
            <a:r>
              <a:rPr lang="en-US" sz="1800" b="1" dirty="0" err="1">
                <a:solidFill>
                  <a:schemeClr val="bg2">
                    <a:lumMod val="25000"/>
                  </a:schemeClr>
                </a:solidFill>
              </a:rPr>
              <a:t>população</a:t>
            </a:r>
            <a:r>
              <a:rPr lang="en-US" sz="1800" b="1" dirty="0">
                <a:solidFill>
                  <a:schemeClr val="bg2">
                    <a:lumMod val="25000"/>
                  </a:schemeClr>
                </a:solidFill>
              </a:rPr>
              <a:t> </a:t>
            </a:r>
            <a:r>
              <a:rPr lang="en-US" sz="1800" b="1" dirty="0" err="1">
                <a:solidFill>
                  <a:schemeClr val="bg2">
                    <a:lumMod val="25000"/>
                  </a:schemeClr>
                </a:solidFill>
              </a:rPr>
              <a:t>alvo</a:t>
            </a:r>
            <a:r>
              <a:rPr lang="en-US" sz="1800" b="1" dirty="0">
                <a:solidFill>
                  <a:schemeClr val="bg2">
                    <a:lumMod val="25000"/>
                  </a:schemeClr>
                </a:solidFill>
              </a:rPr>
              <a:t>, </a:t>
            </a:r>
            <a:r>
              <a:rPr lang="en-US" sz="1800" b="1" dirty="0" err="1">
                <a:solidFill>
                  <a:schemeClr val="bg2">
                    <a:lumMod val="25000"/>
                  </a:schemeClr>
                </a:solidFill>
              </a:rPr>
              <a:t>gerar</a:t>
            </a:r>
            <a:r>
              <a:rPr lang="en-US" sz="1800" b="1" dirty="0">
                <a:solidFill>
                  <a:schemeClr val="bg2">
                    <a:lumMod val="25000"/>
                  </a:schemeClr>
                </a:solidFill>
              </a:rPr>
              <a:t> </a:t>
            </a:r>
            <a:r>
              <a:rPr lang="en-US" sz="1800" b="1" dirty="0" err="1">
                <a:solidFill>
                  <a:schemeClr val="bg2">
                    <a:lumMod val="25000"/>
                  </a:schemeClr>
                </a:solidFill>
              </a:rPr>
              <a:t>informação</a:t>
            </a:r>
            <a:r>
              <a:rPr lang="en-US" sz="1800" b="1" dirty="0">
                <a:solidFill>
                  <a:schemeClr val="bg2">
                    <a:lumMod val="25000"/>
                  </a:schemeClr>
                </a:solidFill>
              </a:rPr>
              <a:t>/</a:t>
            </a:r>
            <a:r>
              <a:rPr lang="en-US" sz="1800" b="1" dirty="0" err="1">
                <a:solidFill>
                  <a:schemeClr val="bg2">
                    <a:lumMod val="25000"/>
                  </a:schemeClr>
                </a:solidFill>
              </a:rPr>
              <a:t>educação</a:t>
            </a:r>
            <a:r>
              <a:rPr lang="en-US" sz="1800" b="1" dirty="0">
                <a:solidFill>
                  <a:schemeClr val="bg2">
                    <a:lumMod val="25000"/>
                  </a:schemeClr>
                </a:solidFill>
              </a:rPr>
              <a:t>, e </a:t>
            </a:r>
            <a:r>
              <a:rPr lang="en-US" sz="1800" b="1" dirty="0" err="1">
                <a:solidFill>
                  <a:schemeClr val="bg2">
                    <a:lumMod val="25000"/>
                  </a:schemeClr>
                </a:solidFill>
              </a:rPr>
              <a:t>reter</a:t>
            </a:r>
            <a:r>
              <a:rPr lang="en-US" sz="1800" b="1" dirty="0">
                <a:solidFill>
                  <a:schemeClr val="bg2">
                    <a:lumMod val="25000"/>
                  </a:schemeClr>
                </a:solidFill>
              </a:rPr>
              <a:t> </a:t>
            </a:r>
            <a:r>
              <a:rPr lang="en-US" sz="1800" b="1" dirty="0" err="1">
                <a:solidFill>
                  <a:schemeClr val="bg2">
                    <a:lumMod val="25000"/>
                  </a:schemeClr>
                </a:solidFill>
              </a:rPr>
              <a:t>pacientes</a:t>
            </a:r>
            <a:r>
              <a:rPr lang="en-US" sz="1800" b="1" dirty="0">
                <a:solidFill>
                  <a:schemeClr val="bg2">
                    <a:lumMod val="25000"/>
                  </a:schemeClr>
                </a:solidFill>
              </a:rPr>
              <a:t>.</a:t>
            </a:r>
            <a:endParaRPr lang="en-US" sz="2000" b="1" dirty="0">
              <a:solidFill>
                <a:schemeClr val="bg2">
                  <a:lumMod val="25000"/>
                </a:schemeClr>
              </a:solidFill>
            </a:endParaRPr>
          </a:p>
        </p:txBody>
      </p:sp>
    </p:spTree>
    <p:extLst>
      <p:ext uri="{BB962C8B-B14F-4D97-AF65-F5344CB8AC3E}">
        <p14:creationId xmlns:p14="http://schemas.microsoft.com/office/powerpoint/2010/main" val="660917513"/>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198369220"/>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4"/>
          <a:stretch>
            <a:fillRect/>
          </a:stretch>
        </p:blipFill>
        <p:spPr>
          <a:xfrm>
            <a:off x="0" y="0"/>
            <a:ext cx="12192000" cy="6858000"/>
          </a:xfrm>
          <a:prstGeom prst="rect">
            <a:avLst/>
          </a:prstGeom>
        </p:spPr>
      </p:pic>
      <p:sp>
        <p:nvSpPr>
          <p:cNvPr id="5" name="Rectangle 4"/>
          <p:cNvSpPr/>
          <p:nvPr/>
        </p:nvSpPr>
        <p:spPr>
          <a:xfrm>
            <a:off x="1411066" y="1311461"/>
            <a:ext cx="8874035" cy="4154983"/>
          </a:xfrm>
          <a:prstGeom prst="rect">
            <a:avLst/>
          </a:prstGeom>
          <a:solidFill>
            <a:schemeClr val="accent1">
              <a:lumMod val="40000"/>
              <a:lumOff val="60000"/>
              <a:alpha val="80000"/>
            </a:schemeClr>
          </a:solidFill>
        </p:spPr>
        <p:txBody>
          <a:bodyPr wrap="square">
            <a:spAutoFit/>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pic>
        <p:nvPicPr>
          <p:cNvPr id="12" name="Picture 11" descr="hcor-logo2.png"/>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rot="17857898">
            <a:off x="10151069" y="1628272"/>
            <a:ext cx="857703" cy="571802"/>
          </a:xfrm>
          <a:prstGeom prst="rect">
            <a:avLst/>
          </a:prstGeom>
        </p:spPr>
      </p:pic>
      <p:sp>
        <p:nvSpPr>
          <p:cNvPr id="14" name="Rectangle 13"/>
          <p:cNvSpPr/>
          <p:nvPr/>
        </p:nvSpPr>
        <p:spPr>
          <a:xfrm>
            <a:off x="189475" y="184097"/>
            <a:ext cx="10498233" cy="592470"/>
          </a:xfrm>
          <a:prstGeom prst="rect">
            <a:avLst/>
          </a:prstGeom>
        </p:spPr>
        <p:txBody>
          <a:bodyPr wrap="square">
            <a:spAutoFit/>
          </a:bodyPr>
          <a:lstStyle/>
          <a:p>
            <a:pPr>
              <a:lnSpc>
                <a:spcPct val="130000"/>
              </a:lnSpc>
            </a:pPr>
            <a:r>
              <a:rPr lang="en-US" sz="2600" b="1" dirty="0" err="1"/>
              <a:t>Eu</a:t>
            </a:r>
            <a:r>
              <a:rPr lang="en-US" sz="2600" b="1" dirty="0"/>
              <a:t>, </a:t>
            </a:r>
            <a:r>
              <a:rPr lang="en-US" sz="2600" b="1" dirty="0" err="1"/>
              <a:t>como</a:t>
            </a:r>
            <a:r>
              <a:rPr lang="en-US" sz="2600" b="1" dirty="0"/>
              <a:t> </a:t>
            </a:r>
            <a:r>
              <a:rPr lang="en-US" sz="2600" b="1" dirty="0" err="1"/>
              <a:t>paciente</a:t>
            </a:r>
            <a:r>
              <a:rPr lang="en-US" sz="2600" b="1" dirty="0"/>
              <a:t>, </a:t>
            </a:r>
            <a:r>
              <a:rPr lang="en-US" sz="2600" b="1" dirty="0" err="1"/>
              <a:t>entendo</a:t>
            </a:r>
            <a:r>
              <a:rPr lang="en-US" sz="2600" b="1" dirty="0"/>
              <a:t> </a:t>
            </a:r>
            <a:r>
              <a:rPr lang="en-US" sz="2600" b="1" dirty="0" err="1"/>
              <a:t>que</a:t>
            </a:r>
            <a:r>
              <a:rPr lang="en-US" sz="2600" b="1" dirty="0"/>
              <a:t> valor </a:t>
            </a:r>
            <a:r>
              <a:rPr lang="en-US" sz="2600" b="1" dirty="0" err="1"/>
              <a:t>é</a:t>
            </a:r>
            <a:r>
              <a:rPr lang="mr-IN" sz="2600" b="1" dirty="0"/>
              <a:t>…</a:t>
            </a:r>
            <a:endParaRPr lang="en-US" sz="2600" dirty="0"/>
          </a:p>
        </p:txBody>
      </p:sp>
      <p:sp>
        <p:nvSpPr>
          <p:cNvPr id="2" name="Rectangle 1"/>
          <p:cNvSpPr/>
          <p:nvPr/>
        </p:nvSpPr>
        <p:spPr>
          <a:xfrm>
            <a:off x="1570518" y="1443840"/>
            <a:ext cx="8557214" cy="3816429"/>
          </a:xfrm>
          <a:prstGeom prst="rect">
            <a:avLst/>
          </a:prstGeom>
        </p:spPr>
        <p:txBody>
          <a:bodyPr wrap="square">
            <a:spAutoFit/>
          </a:bodyPr>
          <a:lstStyle/>
          <a:p>
            <a:r>
              <a:rPr lang="en-US" sz="2200" dirty="0"/>
              <a:t>… </a:t>
            </a:r>
            <a:r>
              <a:rPr lang="en-US" sz="2200" dirty="0" err="1"/>
              <a:t>receber</a:t>
            </a:r>
            <a:r>
              <a:rPr lang="en-US" sz="2200" dirty="0"/>
              <a:t> </a:t>
            </a:r>
            <a:r>
              <a:rPr lang="en-US" sz="2200" dirty="0" err="1"/>
              <a:t>cuidado</a:t>
            </a:r>
            <a:r>
              <a:rPr lang="en-US" sz="2200" dirty="0"/>
              <a:t> de </a:t>
            </a:r>
            <a:r>
              <a:rPr lang="en-US" sz="2200" dirty="0" err="1"/>
              <a:t>alta</a:t>
            </a:r>
            <a:r>
              <a:rPr lang="en-US" sz="2200" dirty="0"/>
              <a:t> </a:t>
            </a:r>
            <a:r>
              <a:rPr lang="en-US" sz="2200" dirty="0" err="1"/>
              <a:t>qualidade</a:t>
            </a:r>
            <a:r>
              <a:rPr lang="en-US" sz="2200" dirty="0"/>
              <a:t> e </a:t>
            </a:r>
            <a:r>
              <a:rPr lang="en-US" sz="2200" dirty="0" err="1"/>
              <a:t>serviços</a:t>
            </a:r>
            <a:r>
              <a:rPr lang="en-US" sz="2200" dirty="0"/>
              <a:t> </a:t>
            </a:r>
            <a:r>
              <a:rPr lang="en-US" sz="2200" dirty="0" err="1"/>
              <a:t>focados</a:t>
            </a:r>
            <a:r>
              <a:rPr lang="en-US" sz="2200" dirty="0"/>
              <a:t> </a:t>
            </a:r>
            <a:r>
              <a:rPr lang="en-US" sz="2200" dirty="0" err="1"/>
              <a:t>na</a:t>
            </a:r>
            <a:r>
              <a:rPr lang="en-US" sz="2200" dirty="0"/>
              <a:t> </a:t>
            </a:r>
            <a:r>
              <a:rPr lang="en-US" sz="2200" dirty="0" err="1"/>
              <a:t>minha</a:t>
            </a:r>
            <a:r>
              <a:rPr lang="en-US" sz="2200" dirty="0"/>
              <a:t> </a:t>
            </a:r>
            <a:r>
              <a:rPr lang="en-US" sz="2200" dirty="0" err="1"/>
              <a:t>individualidade</a:t>
            </a:r>
            <a:r>
              <a:rPr lang="en-US" sz="2200" dirty="0"/>
              <a:t>;</a:t>
            </a:r>
          </a:p>
          <a:p>
            <a:r>
              <a:rPr lang="en-US" sz="2200" dirty="0"/>
              <a:t>… </a:t>
            </a:r>
            <a:r>
              <a:rPr lang="en-US" sz="2200" dirty="0" err="1"/>
              <a:t>ser</a:t>
            </a:r>
            <a:r>
              <a:rPr lang="en-US" sz="2200" dirty="0"/>
              <a:t> </a:t>
            </a:r>
            <a:r>
              <a:rPr lang="en-US" sz="2200" dirty="0" err="1"/>
              <a:t>informado</a:t>
            </a:r>
            <a:r>
              <a:rPr lang="en-US" sz="2200" dirty="0"/>
              <a:t> </a:t>
            </a:r>
            <a:r>
              <a:rPr lang="en-US" sz="2200" dirty="0" err="1"/>
              <a:t>sobre</a:t>
            </a:r>
            <a:r>
              <a:rPr lang="en-US" sz="2200" dirty="0"/>
              <a:t> </a:t>
            </a:r>
            <a:r>
              <a:rPr lang="en-US" sz="2200" dirty="0" err="1"/>
              <a:t>meu</a:t>
            </a:r>
            <a:r>
              <a:rPr lang="en-US" sz="2200" dirty="0"/>
              <a:t> </a:t>
            </a:r>
            <a:r>
              <a:rPr lang="en-US" sz="2200" dirty="0" err="1"/>
              <a:t>cuidado</a:t>
            </a:r>
            <a:r>
              <a:rPr lang="en-US" sz="2200" dirty="0"/>
              <a:t> de </a:t>
            </a:r>
            <a:r>
              <a:rPr lang="en-US" sz="2200" dirty="0" err="1"/>
              <a:t>uma</a:t>
            </a:r>
            <a:r>
              <a:rPr lang="en-US" sz="2200" dirty="0"/>
              <a:t> </a:t>
            </a:r>
            <a:r>
              <a:rPr lang="en-US" sz="2200" dirty="0" err="1"/>
              <a:t>maneira</a:t>
            </a:r>
            <a:r>
              <a:rPr lang="en-US" sz="2200" dirty="0"/>
              <a:t> </a:t>
            </a:r>
            <a:r>
              <a:rPr lang="en-US" sz="2200" dirty="0" err="1"/>
              <a:t>que</a:t>
            </a:r>
            <a:r>
              <a:rPr lang="en-US" sz="2200" dirty="0"/>
              <a:t> </a:t>
            </a:r>
            <a:r>
              <a:rPr lang="en-US" sz="2200" dirty="0" err="1"/>
              <a:t>eu</a:t>
            </a:r>
            <a:r>
              <a:rPr lang="en-US" sz="2200" dirty="0"/>
              <a:t> </a:t>
            </a:r>
            <a:r>
              <a:rPr lang="en-US" sz="2200" dirty="0" err="1"/>
              <a:t>possa</a:t>
            </a:r>
            <a:r>
              <a:rPr lang="en-US" sz="2200" dirty="0"/>
              <a:t> </a:t>
            </a:r>
            <a:r>
              <a:rPr lang="en-US" sz="2200" dirty="0" err="1"/>
              <a:t>entender</a:t>
            </a:r>
            <a:r>
              <a:rPr lang="en-US" sz="2200" dirty="0"/>
              <a:t>;</a:t>
            </a:r>
          </a:p>
          <a:p>
            <a:r>
              <a:rPr lang="en-US" sz="2200" dirty="0"/>
              <a:t>… </a:t>
            </a:r>
            <a:r>
              <a:rPr lang="en-US" sz="2200" dirty="0" err="1"/>
              <a:t>ter</a:t>
            </a:r>
            <a:r>
              <a:rPr lang="en-US" sz="2200" dirty="0"/>
              <a:t> </a:t>
            </a:r>
            <a:r>
              <a:rPr lang="en-US" sz="2200" dirty="0" err="1"/>
              <a:t>participação</a:t>
            </a:r>
            <a:r>
              <a:rPr lang="en-US" sz="2200" dirty="0"/>
              <a:t> </a:t>
            </a:r>
            <a:r>
              <a:rPr lang="en-US" sz="2200" dirty="0" err="1"/>
              <a:t>ativa</a:t>
            </a:r>
            <a:r>
              <a:rPr lang="en-US" sz="2200" dirty="0"/>
              <a:t> no </a:t>
            </a:r>
            <a:r>
              <a:rPr lang="en-US" sz="2200" dirty="0" err="1"/>
              <a:t>meu</a:t>
            </a:r>
            <a:r>
              <a:rPr lang="en-US" sz="2200" dirty="0"/>
              <a:t> </a:t>
            </a:r>
            <a:r>
              <a:rPr lang="en-US" sz="2200" dirty="0" err="1"/>
              <a:t>tratamento</a:t>
            </a:r>
            <a:r>
              <a:rPr lang="en-US" sz="2200" dirty="0"/>
              <a:t> e </a:t>
            </a:r>
            <a:r>
              <a:rPr lang="en-US" sz="2200" dirty="0" err="1"/>
              <a:t>compartilhar</a:t>
            </a:r>
            <a:r>
              <a:rPr lang="en-US" sz="2200" dirty="0"/>
              <a:t> </a:t>
            </a:r>
            <a:r>
              <a:rPr lang="en-US" sz="2200" dirty="0" err="1"/>
              <a:t>minhas</a:t>
            </a:r>
            <a:r>
              <a:rPr lang="en-US" sz="2200" dirty="0"/>
              <a:t> </a:t>
            </a:r>
            <a:r>
              <a:rPr lang="en-US" sz="2200" dirty="0" err="1"/>
              <a:t>decisões</a:t>
            </a:r>
            <a:r>
              <a:rPr lang="en-US" sz="2200" dirty="0"/>
              <a:t> com </a:t>
            </a:r>
            <a:r>
              <a:rPr lang="en-US" sz="2200" dirty="0" err="1"/>
              <a:t>profissionais</a:t>
            </a:r>
            <a:r>
              <a:rPr lang="en-US" sz="2200" dirty="0"/>
              <a:t> de </a:t>
            </a:r>
            <a:r>
              <a:rPr lang="en-US" sz="2200" dirty="0" err="1"/>
              <a:t>saúde</a:t>
            </a:r>
            <a:r>
              <a:rPr lang="en-US" sz="2200" dirty="0"/>
              <a:t> e com a </a:t>
            </a:r>
            <a:r>
              <a:rPr lang="en-US" sz="2200" dirty="0" err="1"/>
              <a:t>minha</a:t>
            </a:r>
            <a:r>
              <a:rPr lang="en-US" sz="2200" dirty="0"/>
              <a:t> </a:t>
            </a:r>
            <a:r>
              <a:rPr lang="en-US" sz="2200" dirty="0" err="1"/>
              <a:t>família</a:t>
            </a:r>
            <a:r>
              <a:rPr lang="en-US" sz="2200" dirty="0"/>
              <a:t>;</a:t>
            </a:r>
          </a:p>
          <a:p>
            <a:r>
              <a:rPr lang="en-US" sz="2200" dirty="0"/>
              <a:t>… </a:t>
            </a:r>
            <a:r>
              <a:rPr lang="en-US" sz="2200" dirty="0" err="1"/>
              <a:t>ser</a:t>
            </a:r>
            <a:r>
              <a:rPr lang="en-US" sz="2200" dirty="0"/>
              <a:t> </a:t>
            </a:r>
            <a:r>
              <a:rPr lang="en-US" sz="2200" dirty="0" err="1"/>
              <a:t>acolhido</a:t>
            </a:r>
            <a:r>
              <a:rPr lang="en-US" sz="2200" dirty="0"/>
              <a:t> </a:t>
            </a:r>
            <a:r>
              <a:rPr lang="en-US" sz="2200" dirty="0" err="1"/>
              <a:t>quando</a:t>
            </a:r>
            <a:r>
              <a:rPr lang="en-US" sz="2200" dirty="0"/>
              <a:t> </a:t>
            </a:r>
            <a:r>
              <a:rPr lang="en-US" sz="2200" dirty="0" err="1"/>
              <a:t>tenho</a:t>
            </a:r>
            <a:r>
              <a:rPr lang="en-US" sz="2200" dirty="0"/>
              <a:t> </a:t>
            </a:r>
            <a:r>
              <a:rPr lang="en-US" sz="2200" dirty="0" err="1"/>
              <a:t>medo</a:t>
            </a:r>
            <a:r>
              <a:rPr lang="en-US" sz="2200" dirty="0"/>
              <a:t>. Me </a:t>
            </a:r>
            <a:r>
              <a:rPr lang="en-US" sz="2200" dirty="0" err="1"/>
              <a:t>sentir</a:t>
            </a:r>
            <a:r>
              <a:rPr lang="en-US" sz="2200" dirty="0"/>
              <a:t> </a:t>
            </a:r>
            <a:r>
              <a:rPr lang="en-US" sz="2200" dirty="0" err="1"/>
              <a:t>seguro</a:t>
            </a:r>
            <a:r>
              <a:rPr lang="en-US" sz="2200" dirty="0"/>
              <a:t> e </a:t>
            </a:r>
            <a:r>
              <a:rPr lang="en-US" sz="2200" dirty="0" err="1"/>
              <a:t>protegido</a:t>
            </a:r>
            <a:r>
              <a:rPr lang="en-US" sz="2200" dirty="0"/>
              <a:t>;</a:t>
            </a:r>
          </a:p>
          <a:p>
            <a:r>
              <a:rPr lang="en-US" sz="2200" dirty="0"/>
              <a:t>… </a:t>
            </a:r>
            <a:r>
              <a:rPr lang="en-US" sz="2200" dirty="0" err="1"/>
              <a:t>ser</a:t>
            </a:r>
            <a:r>
              <a:rPr lang="en-US" sz="2200" dirty="0"/>
              <a:t> </a:t>
            </a:r>
            <a:r>
              <a:rPr lang="en-US" sz="2200" dirty="0" err="1"/>
              <a:t>visto</a:t>
            </a:r>
            <a:r>
              <a:rPr lang="en-US" sz="2200" dirty="0"/>
              <a:t> </a:t>
            </a:r>
            <a:r>
              <a:rPr lang="en-US" sz="2200" dirty="0" err="1"/>
              <a:t>como</a:t>
            </a:r>
            <a:r>
              <a:rPr lang="en-US" sz="2200" dirty="0"/>
              <a:t> </a:t>
            </a:r>
            <a:r>
              <a:rPr lang="en-US" sz="2200" dirty="0" err="1"/>
              <a:t>uma</a:t>
            </a:r>
            <a:r>
              <a:rPr lang="en-US" sz="2200" dirty="0"/>
              <a:t> </a:t>
            </a:r>
            <a:r>
              <a:rPr lang="en-US" sz="2200" dirty="0" err="1"/>
              <a:t>pessoa</a:t>
            </a:r>
            <a:r>
              <a:rPr lang="en-US" sz="2200" dirty="0"/>
              <a:t> e </a:t>
            </a:r>
            <a:r>
              <a:rPr lang="en-US" sz="2200" dirty="0" err="1"/>
              <a:t>não</a:t>
            </a:r>
            <a:r>
              <a:rPr lang="en-US" sz="2200" dirty="0"/>
              <a:t> </a:t>
            </a:r>
            <a:r>
              <a:rPr lang="en-US" sz="2200" dirty="0" err="1"/>
              <a:t>como</a:t>
            </a:r>
            <a:r>
              <a:rPr lang="en-US" sz="2200" dirty="0"/>
              <a:t> um </a:t>
            </a:r>
            <a:r>
              <a:rPr lang="en-US" sz="2200" dirty="0" err="1"/>
              <a:t>número</a:t>
            </a:r>
            <a:r>
              <a:rPr lang="en-US" sz="2200" dirty="0"/>
              <a:t> a </a:t>
            </a:r>
            <a:r>
              <a:rPr lang="en-US" sz="2200" dirty="0" err="1"/>
              <a:t>mais</a:t>
            </a:r>
            <a:r>
              <a:rPr lang="en-US" sz="2200" dirty="0"/>
              <a:t>;</a:t>
            </a:r>
          </a:p>
          <a:p>
            <a:r>
              <a:rPr lang="en-US" sz="2200" dirty="0"/>
              <a:t>… </a:t>
            </a:r>
            <a:r>
              <a:rPr lang="en-US" sz="2200" dirty="0" err="1"/>
              <a:t>ser</a:t>
            </a:r>
            <a:r>
              <a:rPr lang="en-US" sz="2200" dirty="0"/>
              <a:t> </a:t>
            </a:r>
            <a:r>
              <a:rPr lang="en-US" sz="2200" dirty="0" err="1"/>
              <a:t>tratado</a:t>
            </a:r>
            <a:r>
              <a:rPr lang="en-US" sz="2200" dirty="0"/>
              <a:t> com </a:t>
            </a:r>
            <a:r>
              <a:rPr lang="en-US" sz="2200" dirty="0" err="1"/>
              <a:t>dignidade</a:t>
            </a:r>
            <a:r>
              <a:rPr lang="en-US" sz="2200" dirty="0"/>
              <a:t> e com </a:t>
            </a:r>
            <a:r>
              <a:rPr lang="en-US" sz="2200" dirty="0" err="1"/>
              <a:t>respeito</a:t>
            </a:r>
            <a:r>
              <a:rPr lang="en-US" sz="2200" dirty="0"/>
              <a:t>;</a:t>
            </a:r>
          </a:p>
          <a:p>
            <a:r>
              <a:rPr lang="en-US" sz="2200" dirty="0"/>
              <a:t>… e </a:t>
            </a:r>
            <a:r>
              <a:rPr lang="en-US" sz="2200" dirty="0" err="1"/>
              <a:t>ser</a:t>
            </a:r>
            <a:r>
              <a:rPr lang="en-US" sz="2200" dirty="0"/>
              <a:t> </a:t>
            </a:r>
            <a:r>
              <a:rPr lang="en-US" sz="2200" dirty="0" err="1"/>
              <a:t>ouvido</a:t>
            </a:r>
            <a:r>
              <a:rPr lang="en-US" sz="2200" dirty="0"/>
              <a:t> </a:t>
            </a:r>
            <a:r>
              <a:rPr lang="en-US" sz="2200" dirty="0" err="1"/>
              <a:t>quando</a:t>
            </a:r>
            <a:r>
              <a:rPr lang="en-US" sz="2200" dirty="0"/>
              <a:t> </a:t>
            </a:r>
            <a:r>
              <a:rPr lang="en-US" sz="2200" dirty="0" err="1"/>
              <a:t>falo</a:t>
            </a:r>
            <a:r>
              <a:rPr lang="en-US" sz="2200" dirty="0"/>
              <a:t> </a:t>
            </a:r>
            <a:r>
              <a:rPr lang="en-US" sz="2200" dirty="0" err="1"/>
              <a:t>sobre</a:t>
            </a:r>
            <a:r>
              <a:rPr lang="en-US" sz="2200" dirty="0"/>
              <a:t> </a:t>
            </a:r>
            <a:r>
              <a:rPr lang="en-US" sz="2200" dirty="0" err="1"/>
              <a:t>meus</a:t>
            </a:r>
            <a:r>
              <a:rPr lang="en-US" sz="2200" dirty="0"/>
              <a:t> </a:t>
            </a:r>
            <a:r>
              <a:rPr lang="en-US" sz="2200" dirty="0" err="1"/>
              <a:t>valores</a:t>
            </a:r>
            <a:r>
              <a:rPr lang="en-US" sz="2200" dirty="0"/>
              <a:t> e </a:t>
            </a:r>
            <a:r>
              <a:rPr lang="en-US" sz="2200" dirty="0" err="1"/>
              <a:t>sobre</a:t>
            </a:r>
            <a:r>
              <a:rPr lang="en-US" sz="2200" dirty="0"/>
              <a:t> </a:t>
            </a:r>
            <a:r>
              <a:rPr lang="en-US" sz="2200" dirty="0" err="1"/>
              <a:t>minhas</a:t>
            </a:r>
            <a:r>
              <a:rPr lang="en-US" sz="2200" dirty="0"/>
              <a:t> </a:t>
            </a:r>
            <a:r>
              <a:rPr lang="en-US" sz="2200" dirty="0" err="1"/>
              <a:t>expectativas</a:t>
            </a:r>
            <a:r>
              <a:rPr lang="en-US" sz="2200" dirty="0"/>
              <a:t>.</a:t>
            </a:r>
          </a:p>
        </p:txBody>
      </p:sp>
    </p:spTree>
    <p:extLst>
      <p:ext uri="{BB962C8B-B14F-4D97-AF65-F5344CB8AC3E}">
        <p14:creationId xmlns:p14="http://schemas.microsoft.com/office/powerpoint/2010/main" val="6080122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dissolve">
                                      <p:cBhvr>
                                        <p:cTn id="14" dur="500"/>
                                        <p:tgtEl>
                                          <p:spTgt spid="5">
                                            <p:bg/>
                                          </p:spTgt>
                                        </p:tgtEl>
                                      </p:cBhvr>
                                    </p:animEffect>
                                  </p:childTnLst>
                                </p:cTn>
                              </p:par>
                              <p:par>
                                <p:cTn id="15" presetID="9" presetClass="entr" presetSubtype="0" fill="hold" grpId="0" nodeType="withEffect" nodePh="1">
                                  <p:stCondLst>
                                    <p:cond delay="0"/>
                                  </p:stCondLst>
                                  <p:endCondLst>
                                    <p:cond evt="begin" delay="0">
                                      <p:tn val="15"/>
                                    </p:cond>
                                  </p:end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nodePh="1">
                                  <p:stCondLst>
                                    <p:cond delay="0"/>
                                  </p:stCondLst>
                                  <p:endCondLst>
                                    <p:cond evt="begin" delay="0">
                                      <p:tn val="20"/>
                                    </p:cond>
                                  </p:end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dissolve">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dissolve">
                                      <p:cBhvr>
                                        <p:cTn id="32" dur="500"/>
                                        <p:tgtEl>
                                          <p:spTgt spid="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dissolve">
                                      <p:cBhvr>
                                        <p:cTn id="37" dur="500"/>
                                        <p:tgtEl>
                                          <p:spTgt spid="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Effect transition="in" filter="dissolve">
                                      <p:cBhvr>
                                        <p:cTn id="42" dur="500"/>
                                        <p:tgtEl>
                                          <p:spTgt spid="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Effect transition="in" filter="dissolve">
                                      <p:cBhvr>
                                        <p:cTn id="47" dur="500"/>
                                        <p:tgtEl>
                                          <p:spTgt spid="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2">
                                            <p:txEl>
                                              <p:pRg st="5" end="5"/>
                                            </p:txEl>
                                          </p:spTgt>
                                        </p:tgtEl>
                                        <p:attrNameLst>
                                          <p:attrName>style.visibility</p:attrName>
                                        </p:attrNameLst>
                                      </p:cBhvr>
                                      <p:to>
                                        <p:strVal val="visible"/>
                                      </p:to>
                                    </p:set>
                                    <p:animEffect transition="in" filter="dissolve">
                                      <p:cBhvr>
                                        <p:cTn id="52" dur="500"/>
                                        <p:tgtEl>
                                          <p:spTgt spid="2">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Effect transition="in" filter="dissolve">
                                      <p:cBhvr>
                                        <p:cTn id="5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3875</TotalTime>
  <Words>1735</Words>
  <Application>Microsoft Office PowerPoint</Application>
  <PresentationFormat>Widescreen</PresentationFormat>
  <Paragraphs>199</Paragraphs>
  <Slides>37</Slides>
  <Notes>29</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37</vt:i4>
      </vt:variant>
    </vt:vector>
  </HeadingPairs>
  <TitlesOfParts>
    <vt:vector size="47" baseType="lpstr">
      <vt:lpstr>Adobe Caslon</vt:lpstr>
      <vt:lpstr>Apple Chancery</vt:lpstr>
      <vt:lpstr>Arial</vt:lpstr>
      <vt:lpstr>Calibri</vt:lpstr>
      <vt:lpstr>Mangal</vt:lpstr>
      <vt:lpstr>msgothic</vt:lpstr>
      <vt:lpstr>Nunito</vt:lpstr>
      <vt:lpstr>Wingdings</vt:lpstr>
      <vt:lpstr>Tema do Office</vt:lpstr>
      <vt:lpstr>2_Tema do Office</vt:lpstr>
      <vt:lpstr>Apresentação do PowerPoint</vt:lpstr>
      <vt:lpstr>Apresentação do PowerPoint</vt:lpstr>
      <vt:lpstr>Apresentação do PowerPoint</vt:lpstr>
      <vt:lpstr>Apresentação do PowerPoint</vt:lpstr>
      <vt:lpstr>Como mostrar ao paciente o que é saúde baseada em valor?        </vt:lpstr>
      <vt:lpstr>Apresentação do PowerPoint</vt:lpstr>
      <vt:lpstr>Apresentação do PowerPoint</vt:lpstr>
      <vt:lpstr>O que é valor para você?</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Volume to Value-Based Healthcare: 4 Marketing Tactics to Use in the Transition By Jessica Friedeman | July 10, 2018</vt:lpstr>
      <vt:lpstr>Como mostrar ao paciente o que é saúde baseada em Valor?  1. Aumentar a compreensão sobre o conceito 2. Promover comunicação direcionada com o paciente:  3. Reduzir a discrepâncias entre valores  4. Envolver o paciente na tomada de decisão  5. Envolver associações de pacientes na discussão do conceito de valor 6. Disseminar informações sobre desfechos clínicos  7. Usar estratégias de marketing para identificar população alvo, gerar informação/educação, e reter pacientes.</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Usuário do Microsoft Office</dc:creator>
  <cp:lastModifiedBy>Fernando Prado</cp:lastModifiedBy>
  <cp:revision>252</cp:revision>
  <dcterms:created xsi:type="dcterms:W3CDTF">2018-01-23T17:39:47Z</dcterms:created>
  <dcterms:modified xsi:type="dcterms:W3CDTF">2018-11-08T12:40:36Z</dcterms:modified>
</cp:coreProperties>
</file>