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7" r:id="rId2"/>
    <p:sldId id="265" r:id="rId3"/>
    <p:sldId id="264" r:id="rId4"/>
    <p:sldId id="259" r:id="rId5"/>
    <p:sldId id="263" r:id="rId6"/>
    <p:sldId id="267" r:id="rId7"/>
    <p:sldId id="260" r:id="rId8"/>
    <p:sldId id="261" r:id="rId9"/>
    <p:sldId id="262" r:id="rId10"/>
    <p:sldId id="256" r:id="rId11"/>
    <p:sldId id="271" r:id="rId12"/>
    <p:sldId id="268" r:id="rId13"/>
    <p:sldId id="269" r:id="rId14"/>
    <p:sldId id="258" r:id="rId15"/>
    <p:sldId id="272" r:id="rId16"/>
    <p:sldId id="273" r:id="rId17"/>
    <p:sldId id="274" r:id="rId18"/>
    <p:sldId id="275" r:id="rId19"/>
    <p:sldId id="276" r:id="rId20"/>
    <p:sldId id="277" r:id="rId21"/>
    <p:sldId id="278" r:id="rId22"/>
    <p:sldId id="279" r:id="rId23"/>
    <p:sldId id="280" r:id="rId24"/>
    <p:sldId id="281" r:id="rId25"/>
    <p:sldId id="305" r:id="rId26"/>
    <p:sldId id="282" r:id="rId27"/>
    <p:sldId id="284" r:id="rId28"/>
    <p:sldId id="283"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6" r:id="rId50"/>
    <p:sldId id="307" r:id="rId51"/>
    <p:sldId id="308" r:id="rId52"/>
    <p:sldId id="309" r:id="rId53"/>
    <p:sldId id="270"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DB863F-501A-4D56-B0B6-7021DA6482E7}" type="datetimeFigureOut">
              <a:rPr lang="en-US" smtClean="0"/>
              <a:t>11/7/2018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FBA6FB-64DE-45AD-ADB2-1CF3666AB671}" type="slidenum">
              <a:rPr lang="en-US" smtClean="0"/>
              <a:t>‹#›</a:t>
            </a:fld>
            <a:endParaRPr lang="en-US"/>
          </a:p>
        </p:txBody>
      </p:sp>
    </p:spTree>
    <p:extLst>
      <p:ext uri="{BB962C8B-B14F-4D97-AF65-F5344CB8AC3E}">
        <p14:creationId xmlns:p14="http://schemas.microsoft.com/office/powerpoint/2010/main" val="3989275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DB3B34-2D47-4D8D-85F3-F51C7391C44E}" type="slidenum">
              <a:rPr lang="en-US" smtClean="0"/>
              <a:t>4</a:t>
            </a:fld>
            <a:endParaRPr lang="en-US"/>
          </a:p>
        </p:txBody>
      </p:sp>
    </p:spTree>
    <p:extLst>
      <p:ext uri="{BB962C8B-B14F-4D97-AF65-F5344CB8AC3E}">
        <p14:creationId xmlns:p14="http://schemas.microsoft.com/office/powerpoint/2010/main" val="2837575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08342C0-37E5-4484-9509-C63F7CE0FFAE}" type="slidenum">
              <a:rPr lang="en-US" altLang="en-US"/>
              <a:pPr/>
              <a:t>5</a:t>
            </a:fld>
            <a:endParaRPr lang="en-US" altLang="en-US"/>
          </a:p>
        </p:txBody>
      </p:sp>
      <p:sp>
        <p:nvSpPr>
          <p:cNvPr id="6145" name="Rectangle 1"/>
          <p:cNvSpPr txBox="1">
            <a:spLocks noGrp="1" noRot="1" noChangeAspect="1" noChangeArrowheads="1"/>
          </p:cNvSpPr>
          <p:nvPr>
            <p:ph type="sldImg"/>
          </p:nvPr>
        </p:nvSpPr>
        <p:spPr bwMode="auto">
          <a:xfrm>
            <a:off x="1374775" y="652463"/>
            <a:ext cx="4302125" cy="32258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6" name="Text Box 2"/>
          <p:cNvSpPr txBox="1">
            <a:spLocks noGrp="1" noChangeArrowheads="1"/>
          </p:cNvSpPr>
          <p:nvPr>
            <p:ph type="body" idx="1"/>
          </p:nvPr>
        </p:nvSpPr>
        <p:spPr bwMode="auto">
          <a:xfrm>
            <a:off x="705674" y="4085270"/>
            <a:ext cx="5639632" cy="127486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6959" rIns="0" bIns="0"/>
          <a:lstStyle/>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r>
              <a:rPr lang="en-US" altLang="en-US" sz="800">
                <a:latin typeface="Arial" charset="0"/>
                <a:ea typeface="Baekmuk Gulim" charset="0"/>
                <a:cs typeface="Baekmuk Gulim" charset="0"/>
              </a:rPr>
              <a:t>Mortality due to poor quality versus non-utilisation of health care by condition type</a:t>
            </a:r>
          </a:p>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endParaRPr lang="en-US" altLang="en-US" sz="1800">
              <a:latin typeface="Arial" charset="0"/>
              <a:ea typeface="Baekmuk Gulim" charset="0"/>
              <a:cs typeface="Baekmuk Gulim" charset="0"/>
            </a:endParaRPr>
          </a:p>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r>
              <a:rPr lang="en-US" altLang="en-US" sz="800">
                <a:latin typeface="Arial" charset="0"/>
                <a:ea typeface="Baekmuk Gulim" charset="0"/>
                <a:cs typeface="Baekmuk Gulim" charset="0"/>
              </a:rPr>
              <a:t>Reproduced from Kruk and colleagues,</a:t>
            </a:r>
            <a:r>
              <a:rPr lang="en-US" altLang="en-US" sz="800" baseline="33000">
                <a:latin typeface="Arial" charset="0"/>
                <a:ea typeface="Baekmuk Gulim" charset="0"/>
                <a:cs typeface="Baekmuk Gulim" charset="0"/>
              </a:rPr>
              <a:t>35</a:t>
            </a:r>
            <a:r>
              <a:rPr lang="en-US" altLang="en-US" sz="800">
                <a:latin typeface="Arial" charset="0"/>
                <a:ea typeface="Baekmuk Gulim" charset="0"/>
                <a:cs typeface="Baekmuk Gulim" charset="0"/>
              </a:rPr>
              <a:t> by permission of Elsevier. External factors deaths are those due to poisonings and adverse medical events. Other infectious diseases deaths are those due to malaria, diarrhoeal diseases, intestinal infections, and upper and lower respiratory infections.</a:t>
            </a:r>
          </a:p>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endParaRPr lang="en-US" altLang="en-US" sz="1800">
              <a:latin typeface="Arial" charset="0"/>
              <a:ea typeface="Baekmuk Gulim" charset="0"/>
              <a:cs typeface="Baekmuk Gulim" charset="0"/>
            </a:endParaRPr>
          </a:p>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endParaRPr lang="en-US" altLang="en-US" sz="1800">
              <a:latin typeface="Arial" charset="0"/>
              <a:ea typeface="Baekmuk Gulim" charset="0"/>
              <a:cs typeface="Baekmuk Gulim" charset="0"/>
            </a:endParaRPr>
          </a:p>
          <a:p>
            <a:pPr marL="189280" indent="-187888">
              <a:lnSpc>
                <a:spcPct val="93000"/>
              </a:lnSpc>
              <a:spcBef>
                <a:spcPct val="0"/>
              </a:spcBef>
              <a:tabLst>
                <a:tab pos="634643" algn="l"/>
                <a:tab pos="1269286" algn="l"/>
                <a:tab pos="1903929" algn="l"/>
                <a:tab pos="2538573" algn="l"/>
                <a:tab pos="3173216" algn="l"/>
                <a:tab pos="3807859" algn="l"/>
                <a:tab pos="4442502" algn="l"/>
                <a:tab pos="5077145" algn="l"/>
              </a:tabLst>
            </a:pPr>
            <a:endParaRPr lang="en-US" altLang="en-US" sz="800">
              <a:latin typeface="Arial" charset="0"/>
              <a:ea typeface="Baekmuk Gulim" charset="0"/>
              <a:cs typeface="Baekmuk Gulim"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FFFEB5-8627-41D6-A8A6-B00046FCF604}" type="slidenum">
              <a:rPr lang="en-US" smtClean="0"/>
              <a:t>13</a:t>
            </a:fld>
            <a:endParaRPr lang="en-US"/>
          </a:p>
        </p:txBody>
      </p:sp>
    </p:spTree>
    <p:extLst>
      <p:ext uri="{BB962C8B-B14F-4D97-AF65-F5344CB8AC3E}">
        <p14:creationId xmlns:p14="http://schemas.microsoft.com/office/powerpoint/2010/main" val="1655115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Move beyond FFS</a:t>
            </a:r>
          </a:p>
          <a:p>
            <a:r>
              <a:rPr lang="en-US" dirty="0" smtClean="0"/>
              <a:t>Empanelment</a:t>
            </a:r>
          </a:p>
          <a:p>
            <a:r>
              <a:rPr lang="en-US" dirty="0" smtClean="0"/>
              <a:t>Cultural shift to support and value preventive care</a:t>
            </a:r>
          </a:p>
          <a:p>
            <a:endParaRPr lang="en-US" dirty="0"/>
          </a:p>
        </p:txBody>
      </p:sp>
      <p:sp>
        <p:nvSpPr>
          <p:cNvPr id="4" name="Slide Number Placeholder 3"/>
          <p:cNvSpPr>
            <a:spLocks noGrp="1"/>
          </p:cNvSpPr>
          <p:nvPr>
            <p:ph type="sldNum" sz="quarter" idx="10"/>
          </p:nvPr>
        </p:nvSpPr>
        <p:spPr/>
        <p:txBody>
          <a:bodyPr/>
          <a:lstStyle/>
          <a:p>
            <a:fld id="{38DB3B34-2D47-4D8D-85F3-F51C7391C44E}" type="slidenum">
              <a:rPr lang="en-US" smtClean="0"/>
              <a:t>15</a:t>
            </a:fld>
            <a:endParaRPr lang="en-US"/>
          </a:p>
        </p:txBody>
      </p:sp>
    </p:spTree>
    <p:extLst>
      <p:ext uri="{BB962C8B-B14F-4D97-AF65-F5344CB8AC3E}">
        <p14:creationId xmlns:p14="http://schemas.microsoft.com/office/powerpoint/2010/main" val="1635696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effectLst/>
                <a:latin typeface="Trebuchet MS" panose="020B0603020202020204" pitchFamily="34" charset="0"/>
                <a:ea typeface="+mn-ea"/>
                <a:cs typeface="+mn-cs"/>
              </a:rPr>
              <a:t>Back to </a:t>
            </a:r>
            <a:r>
              <a:rPr lang="en-US" sz="1200" kern="1200" baseline="0" noProof="0" dirty="0">
                <a:solidFill>
                  <a:schemeClr val="tx1"/>
                </a:solidFill>
                <a:effectLst/>
                <a:latin typeface="Trebuchet MS" panose="020B0603020202020204" pitchFamily="34" charset="0"/>
                <a:ea typeface="+mn-ea"/>
                <a:cs typeface="+mn-cs"/>
              </a:rPr>
              <a:t>Brazil all cooperatives were induced to start PC pilots, and one of the pioneers was the Unimed Guarulhos.</a:t>
            </a:r>
            <a:endParaRPr lang="en-US" sz="1200" kern="1200" noProof="0" dirty="0">
              <a:solidFill>
                <a:schemeClr val="tx1"/>
              </a:solidFill>
              <a:effectLst/>
              <a:latin typeface="Trebuchet MS" panose="020B0603020202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effectLst/>
                <a:latin typeface="Trebuchet MS" panose="020B0603020202020204" pitchFamily="34" charset="0"/>
                <a:ea typeface="+mn-ea"/>
                <a:cs typeface="+mn-cs"/>
              </a:rPr>
              <a:t>Unimed Guarulhos,  is a private Health Insurance Company in Guarulhos,</a:t>
            </a:r>
            <a:r>
              <a:rPr lang="en-US" sz="1200" kern="1200" baseline="0" noProof="0" dirty="0">
                <a:solidFill>
                  <a:schemeClr val="tx1"/>
                </a:solidFill>
                <a:effectLst/>
                <a:latin typeface="Trebuchet MS" panose="020B0603020202020204" pitchFamily="34" charset="0"/>
                <a:ea typeface="+mn-ea"/>
                <a:cs typeface="+mn-cs"/>
              </a:rPr>
              <a:t> a city in Sao Paulo</a:t>
            </a:r>
            <a:r>
              <a:rPr lang="en-US" sz="1200" kern="1200" noProof="0" dirty="0">
                <a:solidFill>
                  <a:schemeClr val="tx1"/>
                </a:solidFill>
                <a:effectLst/>
                <a:latin typeface="Trebuchet MS" panose="020B0603020202020204" pitchFamily="34" charset="0"/>
                <a:ea typeface="+mn-ea"/>
                <a:cs typeface="+mn-cs"/>
              </a:rPr>
              <a:t>. It was founded in 1994. Today, this company has</a:t>
            </a:r>
            <a:r>
              <a:rPr lang="en-US" sz="1200" kern="1200" noProof="0" dirty="0">
                <a:solidFill>
                  <a:schemeClr val="tx1"/>
                </a:solidFill>
                <a:latin typeface="Trebuchet MS" panose="020B0603020202020204" pitchFamily="34" charset="0"/>
                <a:ea typeface="+mn-ea"/>
                <a:cs typeface="+mn-cs"/>
              </a:rPr>
              <a:t> 246 specialists </a:t>
            </a:r>
            <a:r>
              <a:rPr lang="en-US" sz="1200" kern="1200" noProof="0" dirty="0">
                <a:solidFill>
                  <a:schemeClr val="tx1"/>
                </a:solidFill>
                <a:effectLst/>
                <a:latin typeface="Trebuchet MS" panose="020B0603020202020204" pitchFamily="34" charset="0"/>
                <a:ea typeface="+mn-ea"/>
                <a:cs typeface="+mn-cs"/>
              </a:rPr>
              <a:t>and provides care for 90,000 clients. Unimaginable, isn’t it?</a:t>
            </a:r>
            <a:r>
              <a:rPr lang="en-US" sz="1200" kern="1200" baseline="0" noProof="0" dirty="0">
                <a:solidFill>
                  <a:schemeClr val="tx1"/>
                </a:solidFill>
                <a:effectLst/>
                <a:latin typeface="Trebuchet MS" panose="020B0603020202020204" pitchFamily="34" charset="0"/>
                <a:ea typeface="+mn-ea"/>
                <a:cs typeface="+mn-cs"/>
              </a:rPr>
              <a:t> So many specialists for so few people…</a:t>
            </a:r>
            <a:endParaRPr lang="en-US" sz="1200" kern="1200" noProof="0" dirty="0">
              <a:solidFill>
                <a:schemeClr val="tx1"/>
              </a:solidFill>
              <a:effectLst/>
              <a:latin typeface="Trebuchet MS" panose="020B0603020202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effectLst/>
                <a:latin typeface="Trebuchet MS" panose="020B0603020202020204" pitchFamily="34" charset="0"/>
                <a:ea typeface="+mn-ea"/>
                <a:cs typeface="+mn-cs"/>
              </a:rPr>
              <a:t>From</a:t>
            </a:r>
            <a:r>
              <a:rPr lang="en-US" sz="1200" kern="1200" baseline="0" noProof="0" dirty="0">
                <a:solidFill>
                  <a:schemeClr val="tx1"/>
                </a:solidFill>
                <a:effectLst/>
                <a:latin typeface="Trebuchet MS" panose="020B0603020202020204" pitchFamily="34" charset="0"/>
                <a:ea typeface="+mn-ea"/>
                <a:cs typeface="+mn-cs"/>
              </a:rPr>
              <a:t> the beginning, the cooperative had only specialists and no primary care physicians, collecting the same bad results.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noProof="0" dirty="0">
                <a:solidFill>
                  <a:schemeClr val="tx1"/>
                </a:solidFill>
                <a:effectLst/>
                <a:latin typeface="Trebuchet MS" panose="020B0603020202020204" pitchFamily="34" charset="0"/>
                <a:ea typeface="+mn-ea"/>
                <a:cs typeface="+mn-cs"/>
              </a:rPr>
              <a:t>In 2012, Unimed Guarulhos made part of the first wave of changing</a:t>
            </a:r>
          </a:p>
          <a:p>
            <a:endParaRPr lang="pt-BR"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39</a:t>
            </a:fld>
            <a:endParaRPr lang="pt-BR"/>
          </a:p>
        </p:txBody>
      </p:sp>
    </p:spTree>
    <p:extLst>
      <p:ext uri="{BB962C8B-B14F-4D97-AF65-F5344CB8AC3E}">
        <p14:creationId xmlns:p14="http://schemas.microsoft.com/office/powerpoint/2010/main" val="2021157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r>
              <a:rPr lang="en-US" sz="1200" dirty="0"/>
              <a:t>For </a:t>
            </a:r>
            <a:r>
              <a:rPr lang="en-US" sz="1200" dirty="0" err="1"/>
              <a:t>Unimed</a:t>
            </a:r>
            <a:r>
              <a:rPr lang="en-US" sz="1200" dirty="0"/>
              <a:t> Guarulhos</a:t>
            </a:r>
            <a:r>
              <a:rPr lang="en-US" sz="1200" baseline="0" dirty="0"/>
              <a:t>, </a:t>
            </a:r>
            <a:r>
              <a:rPr lang="en-US" sz="1200" dirty="0"/>
              <a:t>everything was ok. That</a:t>
            </a:r>
            <a:r>
              <a:rPr lang="en-US" sz="1200" baseline="0" dirty="0"/>
              <a:t> was the</a:t>
            </a:r>
            <a:r>
              <a:rPr lang="en-US" sz="1200" dirty="0"/>
              <a:t> scenario from</a:t>
            </a:r>
            <a:r>
              <a:rPr lang="en-US" sz="1200" baseline="0" dirty="0"/>
              <a:t> the </a:t>
            </a:r>
            <a:r>
              <a:rPr lang="en-US" sz="1200" baseline="0" dirty="0" err="1"/>
              <a:t>Unimed</a:t>
            </a:r>
            <a:r>
              <a:rPr lang="en-US" sz="1200" baseline="0" dirty="0"/>
              <a:t> Guarulhos point of view and its cooperative professionals’ point of view. We provided a good structure with hospitals, doctor’s offices, excellent professionals and all the care services the patients needed at their disposal.</a:t>
            </a:r>
          </a:p>
          <a:p>
            <a:endParaRPr lang="pt-BR" sz="1200" baseline="0"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40</a:t>
            </a:fld>
            <a:endParaRPr lang="pt-BR"/>
          </a:p>
        </p:txBody>
      </p:sp>
    </p:spTree>
    <p:extLst>
      <p:ext uri="{BB962C8B-B14F-4D97-AF65-F5344CB8AC3E}">
        <p14:creationId xmlns:p14="http://schemas.microsoft.com/office/powerpoint/2010/main" val="1669387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r>
              <a:rPr lang="en-US" sz="1200" b="1" kern="1200" dirty="0">
                <a:solidFill>
                  <a:schemeClr val="tx1"/>
                </a:solidFill>
                <a:effectLst/>
                <a:latin typeface="+mn-lt"/>
                <a:ea typeface="+mn-ea"/>
                <a:cs typeface="+mn-cs"/>
              </a:rPr>
              <a:t>However</a:t>
            </a:r>
            <a:r>
              <a:rPr lang="en-US" sz="1200" kern="1200" dirty="0">
                <a:solidFill>
                  <a:schemeClr val="tx1"/>
                </a:solidFill>
                <a:effectLst/>
                <a:latin typeface="+mn-lt"/>
                <a:ea typeface="+mn-ea"/>
                <a:cs typeface="+mn-cs"/>
              </a:rPr>
              <a:t>, this was the patients’ point of view of the process: a chaotic scenario. Despite the structure </a:t>
            </a:r>
            <a:r>
              <a:rPr lang="en-US" sz="1200" kern="1200" dirty="0" err="1">
                <a:solidFill>
                  <a:schemeClr val="tx1"/>
                </a:solidFill>
                <a:effectLst/>
                <a:latin typeface="+mn-lt"/>
                <a:ea typeface="+mn-ea"/>
                <a:cs typeface="+mn-cs"/>
              </a:rPr>
              <a:t>Unimed</a:t>
            </a:r>
            <a:r>
              <a:rPr lang="en-US" sz="1200" kern="1200" baseline="0" dirty="0">
                <a:solidFill>
                  <a:schemeClr val="tx1"/>
                </a:solidFill>
                <a:effectLst/>
                <a:latin typeface="+mn-lt"/>
                <a:ea typeface="+mn-ea"/>
                <a:cs typeface="+mn-cs"/>
              </a:rPr>
              <a:t> Guarulhos</a:t>
            </a:r>
            <a:r>
              <a:rPr lang="en-US" sz="1200" kern="1200" dirty="0">
                <a:solidFill>
                  <a:schemeClr val="tx1"/>
                </a:solidFill>
                <a:effectLst/>
                <a:latin typeface="+mn-lt"/>
                <a:ea typeface="+mn-ea"/>
                <a:cs typeface="+mn-cs"/>
              </a:rPr>
              <a:t> offered, the patient were completely lost</a:t>
            </a:r>
            <a:r>
              <a:rPr lang="en-US" sz="1200" kern="1200" baseline="0" dirty="0">
                <a:solidFill>
                  <a:schemeClr val="tx1"/>
                </a:solidFill>
                <a:effectLst/>
                <a:latin typeface="+mn-lt"/>
                <a:ea typeface="+mn-ea"/>
                <a:cs typeface="+mn-cs"/>
              </a:rPr>
              <a:t> in this system</a:t>
            </a:r>
            <a:r>
              <a:rPr lang="en-US" sz="1200" kern="1200" dirty="0">
                <a:solidFill>
                  <a:schemeClr val="tx1"/>
                </a:solidFill>
                <a:effectLst/>
                <a:latin typeface="+mn-lt"/>
                <a:ea typeface="+mn-ea"/>
                <a:cs typeface="+mn-cs"/>
              </a:rPr>
              <a:t>.</a:t>
            </a:r>
          </a:p>
          <a:p>
            <a:endParaRPr lang="pt-BR" sz="1200" dirty="0"/>
          </a:p>
          <a:p>
            <a:r>
              <a:rPr lang="pt-BR" sz="1200" dirty="0" err="1"/>
              <a:t>There</a:t>
            </a:r>
            <a:r>
              <a:rPr lang="pt-BR" sz="1200" dirty="0"/>
              <a:t> </a:t>
            </a:r>
            <a:r>
              <a:rPr lang="pt-BR" sz="1200" dirty="0" err="1"/>
              <a:t>were</a:t>
            </a:r>
            <a:r>
              <a:rPr lang="pt-BR" sz="1200" baseline="0" dirty="0"/>
              <a:t> </a:t>
            </a:r>
            <a:r>
              <a:rPr lang="pt-BR" sz="1200" baseline="0" dirty="0" err="1"/>
              <a:t>problems</a:t>
            </a:r>
            <a:r>
              <a:rPr lang="pt-BR" sz="1200" baseline="0" dirty="0"/>
              <a:t> </a:t>
            </a:r>
            <a:r>
              <a:rPr lang="pt-BR" sz="1200" baseline="0" dirty="0" err="1"/>
              <a:t>to</a:t>
            </a:r>
            <a:r>
              <a:rPr lang="pt-BR" sz="1200" baseline="0" dirty="0"/>
              <a:t> </a:t>
            </a:r>
            <a:r>
              <a:rPr lang="pt-BR" sz="1200" baseline="0" dirty="0" err="1"/>
              <a:t>be</a:t>
            </a:r>
            <a:r>
              <a:rPr lang="pt-BR" sz="1200" baseline="0" dirty="0"/>
              <a:t> </a:t>
            </a:r>
            <a:r>
              <a:rPr lang="pt-BR" sz="1200" baseline="0" dirty="0" err="1"/>
              <a:t>solved</a:t>
            </a:r>
            <a:r>
              <a:rPr lang="pt-BR" sz="1200" baseline="0" dirty="0"/>
              <a:t>.</a:t>
            </a:r>
            <a:endParaRPr lang="pt-BR" sz="1200" dirty="0"/>
          </a:p>
          <a:p>
            <a:endParaRPr lang="pt-BR"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41</a:t>
            </a:fld>
            <a:endParaRPr lang="pt-BR"/>
          </a:p>
        </p:txBody>
      </p:sp>
    </p:spTree>
    <p:extLst>
      <p:ext uri="{BB962C8B-B14F-4D97-AF65-F5344CB8AC3E}">
        <p14:creationId xmlns:p14="http://schemas.microsoft.com/office/powerpoint/2010/main" val="4200979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err="1"/>
              <a:t>And</a:t>
            </a:r>
            <a:r>
              <a:rPr lang="pt-BR" sz="1200" baseline="0" dirty="0"/>
              <a:t> </a:t>
            </a:r>
            <a:r>
              <a:rPr lang="pt-BR" sz="1200" baseline="0" dirty="0" err="1"/>
              <a:t>this</a:t>
            </a:r>
            <a:r>
              <a:rPr lang="pt-BR" sz="1200" baseline="0" dirty="0"/>
              <a:t> </a:t>
            </a:r>
            <a:r>
              <a:rPr lang="pt-BR" sz="1200" baseline="0" dirty="0" err="1"/>
              <a:t>is</a:t>
            </a:r>
            <a:r>
              <a:rPr lang="pt-BR" sz="1200" baseline="0" dirty="0"/>
              <a:t> </a:t>
            </a:r>
            <a:r>
              <a:rPr lang="pt-BR" sz="1200" baseline="0" dirty="0" err="1"/>
              <a:t>the</a:t>
            </a:r>
            <a:r>
              <a:rPr lang="pt-BR" sz="1200" baseline="0" dirty="0"/>
              <a:t> new </a:t>
            </a:r>
            <a:r>
              <a:rPr lang="pt-BR" sz="1200" baseline="0" dirty="0" err="1"/>
              <a:t>model</a:t>
            </a:r>
            <a:r>
              <a:rPr lang="pt-BR" sz="1200" baseline="0" dirty="0"/>
              <a:t>: </a:t>
            </a:r>
            <a:r>
              <a:rPr lang="pt-BR" sz="1200" baseline="0" dirty="0" err="1"/>
              <a:t>simpler</a:t>
            </a:r>
            <a:r>
              <a:rPr lang="pt-BR" sz="1200" baseline="0" dirty="0"/>
              <a:t> </a:t>
            </a:r>
            <a:r>
              <a:rPr lang="pt-BR" sz="1200" baseline="0" dirty="0" err="1"/>
              <a:t>and</a:t>
            </a:r>
            <a:r>
              <a:rPr lang="pt-BR" sz="1200" baseline="0" dirty="0"/>
              <a:t> more </a:t>
            </a:r>
            <a:r>
              <a:rPr lang="pt-BR" sz="1200" baseline="0" dirty="0" err="1"/>
              <a:t>convenient</a:t>
            </a:r>
            <a:r>
              <a:rPr lang="pt-BR" sz="1200" baseline="0" dirty="0"/>
              <a:t> for </a:t>
            </a:r>
            <a:r>
              <a:rPr lang="pt-BR" sz="1200" baseline="0" dirty="0" err="1"/>
              <a:t>patients</a:t>
            </a:r>
            <a:r>
              <a:rPr lang="pt-BR" sz="1200"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baseline="0" dirty="0"/>
              <a:t>The </a:t>
            </a:r>
            <a:r>
              <a:rPr lang="pt-BR" sz="1200" baseline="0" dirty="0" err="1"/>
              <a:t>patient</a:t>
            </a:r>
            <a:r>
              <a:rPr lang="pt-BR" sz="1200" baseline="0" dirty="0"/>
              <a:t> in </a:t>
            </a:r>
            <a:r>
              <a:rPr lang="pt-BR" sz="1200" baseline="0" dirty="0" err="1"/>
              <a:t>the</a:t>
            </a:r>
            <a:r>
              <a:rPr lang="pt-BR" sz="1200" baseline="0" dirty="0"/>
              <a:t> core </a:t>
            </a:r>
            <a:r>
              <a:rPr lang="pt-BR" sz="1200" baseline="0" dirty="0" err="1"/>
              <a:t>of</a:t>
            </a:r>
            <a:r>
              <a:rPr lang="pt-BR" sz="1200" baseline="0" dirty="0"/>
              <a:t> </a:t>
            </a:r>
            <a:r>
              <a:rPr lang="pt-BR" sz="1200" baseline="0" dirty="0" err="1"/>
              <a:t>the</a:t>
            </a:r>
            <a:r>
              <a:rPr lang="pt-BR" sz="1200" baseline="0" dirty="0"/>
              <a:t> system </a:t>
            </a:r>
            <a:r>
              <a:rPr lang="en-US" sz="1200" kern="1200" dirty="0">
                <a:solidFill>
                  <a:schemeClr val="tx1"/>
                </a:solidFill>
                <a:effectLst/>
                <a:latin typeface="+mn-lt"/>
                <a:ea typeface="+mn-ea"/>
                <a:cs typeface="+mn-cs"/>
              </a:rPr>
              <a:t>with a shorter path for them to follow.</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baseline="0" dirty="0"/>
              <a:t>The </a:t>
            </a:r>
            <a:r>
              <a:rPr lang="pt-BR" sz="1200" baseline="0" dirty="0" err="1"/>
              <a:t>Primary</a:t>
            </a:r>
            <a:r>
              <a:rPr lang="pt-BR" sz="1200" baseline="0" dirty="0"/>
              <a:t> </a:t>
            </a:r>
            <a:r>
              <a:rPr lang="pt-BR" sz="1200" baseline="0" dirty="0" err="1"/>
              <a:t>Care</a:t>
            </a:r>
            <a:r>
              <a:rPr lang="pt-BR" sz="1200" baseline="0" dirty="0"/>
              <a:t> Center </a:t>
            </a:r>
            <a:r>
              <a:rPr lang="pt-BR" sz="1200" baseline="0" dirty="0" err="1"/>
              <a:t>is</a:t>
            </a:r>
            <a:r>
              <a:rPr lang="pt-BR" sz="1200" baseline="0" dirty="0"/>
              <a:t> </a:t>
            </a:r>
            <a:r>
              <a:rPr lang="pt-BR" sz="1200" baseline="0" dirty="0" err="1"/>
              <a:t>responsible</a:t>
            </a:r>
            <a:r>
              <a:rPr lang="pt-BR" sz="1200" baseline="0" dirty="0"/>
              <a:t> </a:t>
            </a:r>
            <a:r>
              <a:rPr lang="pt-BR" sz="1200" baseline="0" dirty="0" err="1"/>
              <a:t>to</a:t>
            </a:r>
            <a:r>
              <a:rPr lang="pt-BR" sz="1200" baseline="0" dirty="0"/>
              <a:t> </a:t>
            </a:r>
            <a:r>
              <a:rPr lang="pt-BR" sz="1200" baseline="0" dirty="0" err="1"/>
              <a:t>ensure</a:t>
            </a:r>
            <a:r>
              <a:rPr lang="pt-BR" sz="1200" baseline="0" dirty="0"/>
              <a:t> </a:t>
            </a:r>
            <a:r>
              <a:rPr lang="pt-BR" sz="1200" baseline="0" dirty="0" err="1"/>
              <a:t>the</a:t>
            </a:r>
            <a:r>
              <a:rPr lang="pt-BR" sz="1200" baseline="0" dirty="0"/>
              <a:t> </a:t>
            </a:r>
            <a:r>
              <a:rPr lang="pt-BR" sz="1200" baseline="0" dirty="0" err="1"/>
              <a:t>Perfect</a:t>
            </a:r>
            <a:r>
              <a:rPr lang="pt-BR" sz="1200" baseline="0" dirty="0"/>
              <a:t> </a:t>
            </a:r>
            <a:r>
              <a:rPr lang="pt-BR" sz="1200" baseline="0" dirty="0" err="1"/>
              <a:t>Care</a:t>
            </a:r>
            <a:r>
              <a:rPr lang="pt-BR" sz="1200" baseline="0" dirty="0"/>
              <a:t> </a:t>
            </a:r>
            <a:r>
              <a:rPr lang="pt-BR" sz="1200" baseline="0" dirty="0" err="1"/>
              <a:t>protocol</a:t>
            </a:r>
            <a:r>
              <a:rPr lang="pt-BR" sz="1200" baseline="0" dirty="0"/>
              <a:t>.</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err="1"/>
              <a:t>And</a:t>
            </a:r>
            <a:r>
              <a:rPr lang="pt-BR" sz="1200" dirty="0"/>
              <a:t> </a:t>
            </a:r>
            <a:r>
              <a:rPr lang="pt-BR" sz="1200" dirty="0" err="1"/>
              <a:t>all</a:t>
            </a:r>
            <a:r>
              <a:rPr lang="pt-BR" sz="1200" dirty="0"/>
              <a:t> </a:t>
            </a:r>
            <a:r>
              <a:rPr lang="pt-BR" sz="1200" dirty="0" err="1"/>
              <a:t>theses</a:t>
            </a:r>
            <a:r>
              <a:rPr lang="pt-BR" sz="1200" dirty="0"/>
              <a:t> </a:t>
            </a:r>
            <a:r>
              <a:rPr lang="pt-BR" sz="1200" dirty="0" err="1"/>
              <a:t>information’s</a:t>
            </a:r>
            <a:r>
              <a:rPr lang="pt-BR" sz="1200" dirty="0"/>
              <a:t> path </a:t>
            </a:r>
            <a:r>
              <a:rPr lang="pt-BR" sz="1200" dirty="0" err="1"/>
              <a:t>helping</a:t>
            </a:r>
            <a:r>
              <a:rPr lang="pt-BR" sz="1200" dirty="0"/>
              <a:t> </a:t>
            </a:r>
            <a:r>
              <a:rPr lang="pt-BR" sz="1200" dirty="0" err="1"/>
              <a:t>the</a:t>
            </a:r>
            <a:r>
              <a:rPr lang="pt-BR" sz="1200" baseline="0" dirty="0"/>
              <a:t> </a:t>
            </a:r>
            <a:r>
              <a:rPr lang="pt-BR" sz="1200" baseline="0" dirty="0" err="1"/>
              <a:t>care</a:t>
            </a:r>
            <a:r>
              <a:rPr lang="pt-BR" sz="1200" baseline="0" dirty="0"/>
              <a:t> </a:t>
            </a:r>
            <a:r>
              <a:rPr lang="pt-BR" sz="1200" baseline="0" dirty="0" err="1"/>
              <a:t>coordination</a:t>
            </a:r>
            <a:r>
              <a:rPr lang="pt-BR" sz="1200"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baseline="0" dirty="0"/>
              <a:t>In </a:t>
            </a:r>
            <a:r>
              <a:rPr lang="pt-BR" sz="1200" baseline="0" dirty="0" err="1"/>
              <a:t>this</a:t>
            </a:r>
            <a:r>
              <a:rPr lang="pt-BR" sz="1200" baseline="0" dirty="0"/>
              <a:t> new </a:t>
            </a:r>
            <a:r>
              <a:rPr lang="pt-BR" sz="1200" baseline="0" dirty="0" err="1"/>
              <a:t>model</a:t>
            </a:r>
            <a:r>
              <a:rPr lang="pt-BR" sz="1200" baseline="0" dirty="0"/>
              <a:t>, </a:t>
            </a:r>
            <a:r>
              <a:rPr lang="pt-BR" sz="1200" baseline="0" dirty="0" err="1"/>
              <a:t>if</a:t>
            </a:r>
            <a:r>
              <a:rPr lang="pt-BR" sz="1200" baseline="0" dirty="0"/>
              <a:t> </a:t>
            </a:r>
            <a:r>
              <a:rPr lang="pt-BR" sz="1200" baseline="0" dirty="0" err="1"/>
              <a:t>the</a:t>
            </a:r>
            <a:r>
              <a:rPr lang="pt-BR" sz="1200" baseline="0" dirty="0"/>
              <a:t> </a:t>
            </a:r>
            <a:r>
              <a:rPr lang="pt-BR" sz="1200" baseline="0" dirty="0" err="1"/>
              <a:t>patient</a:t>
            </a:r>
            <a:r>
              <a:rPr lang="pt-BR" sz="1200" baseline="0" dirty="0"/>
              <a:t> </a:t>
            </a:r>
            <a:r>
              <a:rPr lang="pt-BR" sz="1200" baseline="0" dirty="0" err="1"/>
              <a:t>forgets</a:t>
            </a:r>
            <a:r>
              <a:rPr lang="pt-BR" sz="1200" baseline="0" dirty="0"/>
              <a:t> </a:t>
            </a:r>
            <a:r>
              <a:rPr lang="pt-BR" sz="1200" baseline="0" dirty="0" err="1"/>
              <a:t>to</a:t>
            </a:r>
            <a:r>
              <a:rPr lang="pt-BR" sz="1200" baseline="0" dirty="0"/>
              <a:t> </a:t>
            </a:r>
            <a:r>
              <a:rPr lang="pt-BR" sz="1200" baseline="0" dirty="0" err="1"/>
              <a:t>return</a:t>
            </a:r>
            <a:r>
              <a:rPr lang="pt-BR" sz="1200" baseline="0" dirty="0"/>
              <a:t> </a:t>
            </a:r>
            <a:r>
              <a:rPr lang="pt-BR" sz="1200" baseline="0" dirty="0" err="1"/>
              <a:t>to</a:t>
            </a:r>
            <a:r>
              <a:rPr lang="pt-BR" sz="1200" baseline="0" dirty="0"/>
              <a:t> do </a:t>
            </a:r>
            <a:r>
              <a:rPr lang="pt-BR" sz="1200" baseline="0" dirty="0" err="1"/>
              <a:t>tests</a:t>
            </a:r>
            <a:r>
              <a:rPr lang="pt-BR" sz="1200" baseline="0" dirty="0"/>
              <a:t>, </a:t>
            </a:r>
            <a:r>
              <a:rPr lang="en-US" sz="1200" baseline="0" dirty="0"/>
              <a:t>It is not just their problem. Now it's our problem too. </a:t>
            </a:r>
            <a:endParaRPr lang="pt-BR"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err="1"/>
              <a:t>We</a:t>
            </a:r>
            <a:r>
              <a:rPr lang="pt-BR" sz="1200" dirty="0"/>
              <a:t> use </a:t>
            </a:r>
            <a:r>
              <a:rPr lang="pt-BR" sz="1200" baseline="0" dirty="0" err="1"/>
              <a:t>reminders</a:t>
            </a:r>
            <a:r>
              <a:rPr lang="pt-BR" sz="1200" baseline="0" dirty="0"/>
              <a:t> </a:t>
            </a:r>
            <a:r>
              <a:rPr lang="pt-BR" sz="1200" baseline="0" dirty="0" err="1"/>
              <a:t>and</a:t>
            </a:r>
            <a:r>
              <a:rPr lang="pt-BR" sz="1200" baseline="0" dirty="0"/>
              <a:t> </a:t>
            </a:r>
            <a:r>
              <a:rPr lang="pt-BR" sz="1200" dirty="0"/>
              <a:t>Active </a:t>
            </a:r>
            <a:r>
              <a:rPr lang="pt-BR" sz="1200" dirty="0" err="1"/>
              <a:t>search</a:t>
            </a:r>
            <a:r>
              <a:rPr lang="pt-BR" sz="1200" dirty="0"/>
              <a:t> for </a:t>
            </a:r>
            <a:r>
              <a:rPr lang="pt-BR" sz="1200" dirty="0" err="1"/>
              <a:t>patients</a:t>
            </a:r>
            <a:r>
              <a:rPr lang="pt-BR" sz="1200" dirty="0"/>
              <a:t> </a:t>
            </a:r>
            <a:r>
              <a:rPr lang="pt-BR" sz="1200" dirty="0" err="1"/>
              <a:t>through</a:t>
            </a:r>
            <a:r>
              <a:rPr lang="pt-BR" sz="1200" dirty="0"/>
              <a:t> </a:t>
            </a:r>
            <a:r>
              <a:rPr lang="pt-BR" sz="1200" dirty="0" err="1"/>
              <a:t>all</a:t>
            </a:r>
            <a:r>
              <a:rPr lang="pt-BR" sz="1200" dirty="0"/>
              <a:t> </a:t>
            </a:r>
            <a:r>
              <a:rPr lang="pt-BR" sz="1200" dirty="0" err="1"/>
              <a:t>contact</a:t>
            </a:r>
            <a:r>
              <a:rPr lang="pt-BR" sz="1200" dirty="0"/>
              <a:t> points</a:t>
            </a:r>
            <a:r>
              <a:rPr lang="pt-BR" sz="1200" baseline="0" dirty="0"/>
              <a:t> in </a:t>
            </a:r>
            <a:r>
              <a:rPr lang="pt-BR" sz="1200" baseline="0" dirty="0" err="1"/>
              <a:t>the</a:t>
            </a:r>
            <a:r>
              <a:rPr lang="pt-BR" sz="1200" baseline="0" dirty="0"/>
              <a:t> system.</a:t>
            </a:r>
            <a:endParaRPr lang="pt-BR" sz="1200" dirty="0"/>
          </a:p>
          <a:p>
            <a:endParaRPr lang="pt-BR" sz="1200" baseline="0" dirty="0"/>
          </a:p>
          <a:p>
            <a:r>
              <a:rPr lang="pt-BR" sz="1200" baseline="0" dirty="0" err="1"/>
              <a:t>But</a:t>
            </a:r>
            <a:r>
              <a:rPr lang="pt-BR" sz="1200" baseline="0" dirty="0"/>
              <a:t> </a:t>
            </a:r>
            <a:r>
              <a:rPr lang="pt-BR" sz="1200" baseline="0" dirty="0" err="1"/>
              <a:t>how</a:t>
            </a:r>
            <a:r>
              <a:rPr lang="pt-BR" sz="1200" baseline="0" dirty="0"/>
              <a:t> </a:t>
            </a:r>
            <a:r>
              <a:rPr lang="pt-BR" sz="1200" baseline="0" dirty="0" err="1"/>
              <a:t>we</a:t>
            </a:r>
            <a:r>
              <a:rPr lang="pt-BR" sz="1200" baseline="0" dirty="0"/>
              <a:t> </a:t>
            </a:r>
            <a:r>
              <a:rPr lang="pt-BR" sz="1200" baseline="0" dirty="0" err="1"/>
              <a:t>will</a:t>
            </a:r>
            <a:r>
              <a:rPr lang="pt-BR" sz="1200" baseline="0" dirty="0"/>
              <a:t> </a:t>
            </a:r>
            <a:r>
              <a:rPr lang="pt-BR" sz="1200" baseline="0" dirty="0" err="1"/>
              <a:t>know</a:t>
            </a:r>
            <a:r>
              <a:rPr lang="pt-BR" sz="1200" baseline="0" dirty="0"/>
              <a:t> </a:t>
            </a:r>
            <a:r>
              <a:rPr lang="pt-BR" sz="1200" baseline="0" dirty="0" err="1"/>
              <a:t>that</a:t>
            </a:r>
            <a:r>
              <a:rPr lang="pt-BR" sz="1200" baseline="0" dirty="0"/>
              <a:t> </a:t>
            </a:r>
            <a:r>
              <a:rPr lang="pt-BR" sz="1200" baseline="0" dirty="0" err="1"/>
              <a:t>these</a:t>
            </a:r>
            <a:r>
              <a:rPr lang="pt-BR" sz="1200" baseline="0" dirty="0"/>
              <a:t> </a:t>
            </a:r>
            <a:r>
              <a:rPr lang="pt-BR" sz="1200" baseline="0" dirty="0" err="1"/>
              <a:t>changes</a:t>
            </a:r>
            <a:r>
              <a:rPr lang="pt-BR" sz="1200" baseline="0" dirty="0"/>
              <a:t> are </a:t>
            </a:r>
            <a:r>
              <a:rPr lang="pt-BR" sz="1200" baseline="0" dirty="0" err="1"/>
              <a:t>an</a:t>
            </a:r>
            <a:r>
              <a:rPr lang="pt-BR" sz="1200" baseline="0" dirty="0"/>
              <a:t> </a:t>
            </a:r>
            <a:r>
              <a:rPr lang="pt-BR" sz="1200" baseline="0" dirty="0" err="1"/>
              <a:t>improvement</a:t>
            </a:r>
            <a:r>
              <a:rPr lang="pt-BR" sz="1200" baseline="0" dirty="0"/>
              <a:t>?</a:t>
            </a:r>
            <a:endParaRPr lang="pt-BR" dirty="0"/>
          </a:p>
          <a:p>
            <a:endParaRPr lang="pt-BR"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42</a:t>
            </a:fld>
            <a:endParaRPr lang="pt-BR"/>
          </a:p>
        </p:txBody>
      </p:sp>
    </p:spTree>
    <p:extLst>
      <p:ext uri="{BB962C8B-B14F-4D97-AF65-F5344CB8AC3E}">
        <p14:creationId xmlns:p14="http://schemas.microsoft.com/office/powerpoint/2010/main" val="85532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err="1"/>
              <a:t>Through</a:t>
            </a:r>
            <a:r>
              <a:rPr lang="pt-BR" sz="1200" baseline="0" dirty="0"/>
              <a:t> </a:t>
            </a:r>
            <a:r>
              <a:rPr lang="pt-BR" sz="1200" baseline="0" dirty="0" err="1"/>
              <a:t>colected</a:t>
            </a:r>
            <a:r>
              <a:rPr lang="pt-BR" sz="1200" baseline="0" dirty="0"/>
              <a:t> data </a:t>
            </a:r>
            <a:r>
              <a:rPr lang="pt-BR" sz="1200" baseline="0" dirty="0" err="1"/>
              <a:t>and</a:t>
            </a:r>
            <a:endParaRPr lang="pt-BR"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pt-BR" sz="1200" dirty="0"/>
          </a:p>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err="1"/>
              <a:t>Through</a:t>
            </a:r>
            <a:r>
              <a:rPr lang="pt-BR" sz="1200" baseline="0" dirty="0"/>
              <a:t> </a:t>
            </a:r>
            <a:r>
              <a:rPr lang="pt-BR" sz="1200" dirty="0" err="1"/>
              <a:t>Routine</a:t>
            </a:r>
            <a:r>
              <a:rPr lang="pt-BR" sz="1200" dirty="0"/>
              <a:t> </a:t>
            </a:r>
            <a:r>
              <a:rPr lang="pt-BR" sz="1200" dirty="0" err="1"/>
              <a:t>analyses</a:t>
            </a:r>
            <a:r>
              <a:rPr lang="pt-BR" sz="1200" dirty="0"/>
              <a:t> </a:t>
            </a:r>
            <a:r>
              <a:rPr lang="pt-BR" sz="1200" dirty="0" err="1"/>
              <a:t>and</a:t>
            </a:r>
            <a:r>
              <a:rPr lang="pt-BR" sz="1200" dirty="0"/>
              <a:t> </a:t>
            </a:r>
            <a:r>
              <a:rPr lang="pt-BR" sz="1200" dirty="0" err="1"/>
              <a:t>publication</a:t>
            </a:r>
            <a:r>
              <a:rPr lang="pt-BR" sz="1200" dirty="0"/>
              <a:t> </a:t>
            </a:r>
            <a:r>
              <a:rPr lang="pt-BR" sz="1200" dirty="0" err="1"/>
              <a:t>of</a:t>
            </a:r>
            <a:r>
              <a:rPr lang="pt-BR" sz="1200" dirty="0"/>
              <a:t> data,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In this</a:t>
            </a:r>
            <a:r>
              <a:rPr lang="en-US" sz="1200" baseline="0" dirty="0">
                <a:solidFill>
                  <a:srgbClr val="000000"/>
                </a:solidFill>
              </a:rPr>
              <a:t> project, a</a:t>
            </a:r>
            <a:r>
              <a:rPr lang="en-US" sz="1200" dirty="0">
                <a:solidFill>
                  <a:srgbClr val="000000"/>
                </a:solidFill>
              </a:rPr>
              <a:t> family of processes, balancing and outcome measures have been reported monthly.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a:t>
            </a:r>
            <a:r>
              <a:rPr lang="en-US" sz="1200" b="0" i="0" kern="1200" baseline="0" dirty="0">
                <a:solidFill>
                  <a:schemeClr val="tx1"/>
                </a:solidFill>
                <a:effectLst/>
                <a:latin typeface="+mn-lt"/>
                <a:ea typeface="+mn-ea"/>
                <a:cs typeface="+mn-cs"/>
              </a:rPr>
              <a:t> I</a:t>
            </a:r>
            <a:r>
              <a:rPr lang="en-US" sz="1200" b="0" i="0" kern="1200" dirty="0">
                <a:solidFill>
                  <a:schemeClr val="tx1"/>
                </a:solidFill>
                <a:effectLst/>
                <a:latin typeface="+mn-lt"/>
                <a:ea typeface="+mn-ea"/>
                <a:cs typeface="+mn-cs"/>
              </a:rPr>
              <a:t> would like to highlight some of the main</a:t>
            </a:r>
            <a:r>
              <a:rPr lang="en-US" sz="1200" b="0" i="0" kern="1200" baseline="0" dirty="0">
                <a:solidFill>
                  <a:schemeClr val="tx1"/>
                </a:solidFill>
                <a:effectLst/>
                <a:latin typeface="+mn-lt"/>
                <a:ea typeface="+mn-ea"/>
                <a:cs typeface="+mn-cs"/>
              </a:rPr>
              <a:t> measures.</a:t>
            </a:r>
            <a:endParaRPr lang="en-US" sz="1200"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43</a:t>
            </a:fld>
            <a:endParaRPr lang="pt-BR"/>
          </a:p>
        </p:txBody>
      </p:sp>
    </p:spTree>
    <p:extLst>
      <p:ext uri="{BB962C8B-B14F-4D97-AF65-F5344CB8AC3E}">
        <p14:creationId xmlns:p14="http://schemas.microsoft.com/office/powerpoint/2010/main" val="3015570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a:latin typeface="Trebuchet MS" panose="020B0603020202020204" pitchFamily="34" charset="0"/>
              </a:rPr>
              <a:t>Now, let’s take a look</a:t>
            </a:r>
            <a:r>
              <a:rPr lang="en-US" sz="1200" baseline="0" noProof="0" dirty="0">
                <a:latin typeface="Trebuchet MS" panose="020B0603020202020204" pitchFamily="34" charset="0"/>
              </a:rPr>
              <a:t> at this graph: it shows that the  % of patients </a:t>
            </a:r>
            <a:r>
              <a:rPr lang="en-US" sz="1200" b="1" noProof="0" dirty="0">
                <a:solidFill>
                  <a:srgbClr val="000000"/>
                </a:solidFill>
                <a:latin typeface="Trebuchet MS" panose="020B0603020202020204" pitchFamily="34" charset="0"/>
              </a:rPr>
              <a:t>with searching for nephropathy</a:t>
            </a:r>
            <a:r>
              <a:rPr lang="en-US" sz="1200" b="1" baseline="0" noProof="0" dirty="0">
                <a:solidFill>
                  <a:srgbClr val="000000"/>
                </a:solidFill>
                <a:latin typeface="Trebuchet MS" panose="020B0603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noProof="0" dirty="0">
                <a:solidFill>
                  <a:srgbClr val="000000"/>
                </a:solidFill>
                <a:latin typeface="Trebuchet MS" panose="020B0603020202020204" pitchFamily="34" charset="0"/>
              </a:rPr>
              <a:t>improved from 14% to 83%</a:t>
            </a:r>
            <a:endParaRPr lang="en-US" sz="1200" noProof="0" dirty="0">
              <a:latin typeface="Trebuchet MS" panose="020B060302020202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44</a:t>
            </a:fld>
            <a:endParaRPr lang="pt-BR"/>
          </a:p>
        </p:txBody>
      </p:sp>
    </p:spTree>
    <p:extLst>
      <p:ext uri="{BB962C8B-B14F-4D97-AF65-F5344CB8AC3E}">
        <p14:creationId xmlns:p14="http://schemas.microsoft.com/office/powerpoint/2010/main" val="2126118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rebuchet MS" panose="020B0603020202020204" pitchFamily="34" charset="0"/>
                <a:ea typeface="+mn-ea"/>
                <a:cs typeface="+mn-cs"/>
              </a:rPr>
              <a:t>Detection of diabetic foot complications is key to amputation prevention.</a:t>
            </a:r>
            <a:endParaRPr lang="en-US" sz="1200" dirty="0">
              <a:latin typeface="Trebuchet MS" panose="020B060302020202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45</a:t>
            </a:fld>
            <a:endParaRPr lang="pt-BR"/>
          </a:p>
        </p:txBody>
      </p:sp>
    </p:spTree>
    <p:extLst>
      <p:ext uri="{BB962C8B-B14F-4D97-AF65-F5344CB8AC3E}">
        <p14:creationId xmlns:p14="http://schemas.microsoft.com/office/powerpoint/2010/main" val="3298593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r>
              <a:rPr lang="en-US" sz="1200" dirty="0"/>
              <a:t>And here the graph shows that the </a:t>
            </a:r>
            <a:r>
              <a:rPr lang="en-US" sz="1200" dirty="0">
                <a:solidFill>
                  <a:srgbClr val="000000"/>
                </a:solidFill>
              </a:rPr>
              <a:t>ER per capita costs: decreased  57%</a:t>
            </a:r>
            <a:r>
              <a:rPr lang="en-US" sz="1200" dirty="0"/>
              <a:t> </a:t>
            </a:r>
            <a:r>
              <a:rPr lang="en-US" sz="1200" dirty="0" err="1"/>
              <a:t>throught</a:t>
            </a:r>
            <a:r>
              <a:rPr lang="en-US" sz="1200" baseline="0" dirty="0" err="1"/>
              <a:t>out</a:t>
            </a:r>
            <a:r>
              <a:rPr lang="en-US" sz="1200" baseline="0" dirty="0"/>
              <a:t> the project.</a:t>
            </a:r>
            <a:endParaRPr lang="en-US" sz="1200"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46</a:t>
            </a:fld>
            <a:endParaRPr lang="pt-BR"/>
          </a:p>
        </p:txBody>
      </p:sp>
    </p:spTree>
    <p:extLst>
      <p:ext uri="{BB962C8B-B14F-4D97-AF65-F5344CB8AC3E}">
        <p14:creationId xmlns:p14="http://schemas.microsoft.com/office/powerpoint/2010/main" val="3777959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Espaço Reservado para Anotações 2"/>
          <p:cNvSpPr>
            <a:spLocks noGrp="1"/>
          </p:cNvSpPr>
          <p:nvPr>
            <p:ph type="body" idx="1"/>
          </p:nvPr>
        </p:nvSpPr>
        <p:spPr/>
        <p:txBody>
          <a:bodyPr/>
          <a:lstStyle/>
          <a:p>
            <a:r>
              <a:rPr lang="pt-BR" sz="1200" dirty="0" err="1"/>
              <a:t>And</a:t>
            </a:r>
            <a:r>
              <a:rPr lang="pt-BR" sz="1200" dirty="0"/>
              <a:t> </a:t>
            </a:r>
            <a:r>
              <a:rPr lang="pt-BR" sz="1200" baseline="0" dirty="0"/>
              <a:t> </a:t>
            </a:r>
            <a:r>
              <a:rPr lang="pt-BR" sz="1200" baseline="0" dirty="0" err="1"/>
              <a:t>finally</a:t>
            </a:r>
            <a:r>
              <a:rPr lang="pt-BR" sz="1200" dirty="0"/>
              <a:t> </a:t>
            </a:r>
            <a:r>
              <a:rPr lang="pt-BR" sz="1200" dirty="0" err="1"/>
              <a:t>this</a:t>
            </a:r>
            <a:r>
              <a:rPr lang="pt-BR" sz="1200" baseline="0" dirty="0"/>
              <a:t> </a:t>
            </a:r>
            <a:r>
              <a:rPr lang="pt-BR" sz="1200" baseline="0" dirty="0" err="1"/>
              <a:t>is</a:t>
            </a:r>
            <a:r>
              <a:rPr lang="pt-BR" sz="1200" baseline="0" dirty="0"/>
              <a:t> </a:t>
            </a:r>
            <a:r>
              <a:rPr lang="pt-BR" sz="1200" baseline="0" dirty="0" err="1"/>
              <a:t>the</a:t>
            </a:r>
            <a:r>
              <a:rPr lang="pt-BR" sz="1200" baseline="0" dirty="0"/>
              <a:t> </a:t>
            </a:r>
            <a:r>
              <a:rPr lang="pt-BR" sz="1200" baseline="0" dirty="0" err="1"/>
              <a:t>main</a:t>
            </a:r>
            <a:r>
              <a:rPr lang="pt-BR" sz="1200" baseline="0" dirty="0"/>
              <a:t> </a:t>
            </a:r>
            <a:r>
              <a:rPr lang="pt-BR" sz="1200" baseline="0" dirty="0" err="1"/>
              <a:t>graph</a:t>
            </a:r>
            <a:r>
              <a:rPr lang="pt-BR" sz="1200" baseline="0" dirty="0"/>
              <a:t>: </a:t>
            </a:r>
            <a:r>
              <a:rPr lang="pt-BR" sz="1200" dirty="0" err="1"/>
              <a:t>the</a:t>
            </a:r>
            <a:r>
              <a:rPr lang="pt-BR" sz="1200" dirty="0"/>
              <a:t> </a:t>
            </a:r>
            <a:r>
              <a:rPr lang="pt-BR" sz="1200" dirty="0" err="1"/>
              <a:t>percentage</a:t>
            </a:r>
            <a:r>
              <a:rPr lang="pt-BR" sz="1200" dirty="0"/>
              <a:t> </a:t>
            </a:r>
            <a:r>
              <a:rPr lang="pt-BR" sz="1200" dirty="0" err="1"/>
              <a:t>of</a:t>
            </a:r>
            <a:r>
              <a:rPr lang="pt-BR" sz="1200" dirty="0"/>
              <a:t> </a:t>
            </a:r>
            <a:r>
              <a:rPr lang="pt-BR" sz="1200" dirty="0" err="1"/>
              <a:t>patients</a:t>
            </a:r>
            <a:r>
              <a:rPr lang="pt-BR" sz="1200" dirty="0"/>
              <a:t> </a:t>
            </a:r>
            <a:r>
              <a:rPr lang="pt-BR" sz="1200" dirty="0" err="1"/>
              <a:t>with</a:t>
            </a:r>
            <a:r>
              <a:rPr lang="pt-BR" sz="1200" dirty="0"/>
              <a:t> </a:t>
            </a:r>
            <a:r>
              <a:rPr lang="pt-BR" sz="1200" dirty="0" err="1"/>
              <a:t>the</a:t>
            </a:r>
            <a:r>
              <a:rPr lang="pt-BR" sz="1200" baseline="0" dirty="0"/>
              <a:t> </a:t>
            </a:r>
            <a:r>
              <a:rPr lang="pt-BR" sz="1200" baseline="0" dirty="0" err="1"/>
              <a:t>Perfect</a:t>
            </a:r>
            <a:r>
              <a:rPr lang="pt-BR" sz="1200" baseline="0" dirty="0"/>
              <a:t> </a:t>
            </a:r>
            <a:r>
              <a:rPr lang="pt-BR" sz="1200" baseline="0" dirty="0" err="1"/>
              <a:t>Care</a:t>
            </a:r>
            <a:r>
              <a:rPr lang="pt-BR" sz="1200" baseline="0" dirty="0"/>
              <a:t> </a:t>
            </a:r>
            <a:r>
              <a:rPr lang="pt-BR" sz="1200" baseline="0" dirty="0" err="1"/>
              <a:t>increased</a:t>
            </a:r>
            <a:r>
              <a:rPr lang="pt-BR" sz="1200" baseline="0" dirty="0"/>
              <a:t> </a:t>
            </a:r>
            <a:r>
              <a:rPr lang="pt-BR" sz="1200" baseline="0" dirty="0" err="1"/>
              <a:t>from</a:t>
            </a:r>
            <a:r>
              <a:rPr lang="pt-BR" sz="1200" baseline="0" dirty="0"/>
              <a:t> 0% </a:t>
            </a:r>
            <a:r>
              <a:rPr lang="pt-BR" sz="1200" baseline="0" dirty="0" err="1"/>
              <a:t>and</a:t>
            </a:r>
            <a:r>
              <a:rPr lang="pt-BR" sz="1200" baseline="0" dirty="0"/>
              <a:t> it </a:t>
            </a:r>
            <a:r>
              <a:rPr lang="en-US" sz="1200" baseline="0" dirty="0"/>
              <a:t>has maintained between 30% and 40</a:t>
            </a:r>
          </a:p>
          <a:p>
            <a:r>
              <a:rPr lang="en-US" sz="1200" baseline="0" dirty="0"/>
              <a:t>On </a:t>
            </a:r>
            <a:r>
              <a:rPr lang="en-US" sz="1200" baseline="0" dirty="0" err="1"/>
              <a:t>february</a:t>
            </a:r>
            <a:r>
              <a:rPr lang="en-US" sz="1200" baseline="0" dirty="0"/>
              <a:t> 2016, there was a sharp  because </a:t>
            </a:r>
            <a:r>
              <a:rPr lang="pt-BR" sz="1200" baseline="0" dirty="0" err="1"/>
              <a:t>w</a:t>
            </a:r>
            <a:r>
              <a:rPr lang="pt-BR" sz="1200" dirty="0" err="1"/>
              <a:t>e</a:t>
            </a:r>
            <a:r>
              <a:rPr lang="pt-BR" sz="1200" dirty="0"/>
              <a:t> </a:t>
            </a:r>
            <a:r>
              <a:rPr lang="pt-BR" sz="1200" dirty="0" err="1"/>
              <a:t>improved</a:t>
            </a:r>
            <a:r>
              <a:rPr lang="pt-BR" sz="1200" dirty="0"/>
              <a:t> </a:t>
            </a:r>
            <a:r>
              <a:rPr lang="pt-BR" sz="1200" baseline="0" dirty="0"/>
              <a:t> data </a:t>
            </a:r>
            <a:r>
              <a:rPr lang="pt-BR" sz="1200" baseline="0" dirty="0" err="1"/>
              <a:t>collection</a:t>
            </a:r>
            <a:r>
              <a:rPr lang="pt-BR" sz="1200" baseline="0" dirty="0"/>
              <a:t>: </a:t>
            </a:r>
            <a:r>
              <a:rPr lang="pt-BR" sz="1200" baseline="0" dirty="0" err="1"/>
              <a:t>now</a:t>
            </a:r>
            <a:r>
              <a:rPr lang="pt-BR" sz="1200" baseline="0" dirty="0"/>
              <a:t> </a:t>
            </a:r>
            <a:r>
              <a:rPr lang="pt-BR" sz="1200" baseline="0" dirty="0" err="1"/>
              <a:t>we</a:t>
            </a:r>
            <a:r>
              <a:rPr lang="pt-BR" sz="1200" baseline="0" dirty="0"/>
              <a:t> are </a:t>
            </a:r>
            <a:r>
              <a:rPr lang="pt-BR" sz="1200" baseline="0" dirty="0" err="1"/>
              <a:t>considering</a:t>
            </a:r>
            <a:r>
              <a:rPr lang="pt-BR" sz="1200" baseline="0" dirty="0"/>
              <a:t> </a:t>
            </a:r>
            <a:r>
              <a:rPr lang="pt-BR" sz="1200" baseline="0" dirty="0" err="1"/>
              <a:t>the</a:t>
            </a:r>
            <a:r>
              <a:rPr lang="pt-BR" sz="1200" baseline="0" dirty="0"/>
              <a:t> </a:t>
            </a:r>
            <a:r>
              <a:rPr lang="pt-BR" sz="1200" baseline="0" dirty="0" err="1"/>
              <a:t>retinal</a:t>
            </a:r>
            <a:r>
              <a:rPr lang="pt-BR" sz="1200" baseline="0" dirty="0"/>
              <a:t> </a:t>
            </a:r>
            <a:r>
              <a:rPr lang="pt-BR" sz="1200" baseline="0" dirty="0" err="1"/>
              <a:t>mapping</a:t>
            </a:r>
            <a:r>
              <a:rPr lang="pt-BR" sz="1200" baseline="0" dirty="0"/>
              <a:t> as </a:t>
            </a:r>
            <a:r>
              <a:rPr lang="pt-BR" sz="1200" baseline="0" dirty="0" err="1"/>
              <a:t>eye</a:t>
            </a:r>
            <a:r>
              <a:rPr lang="pt-BR" sz="1200" baseline="0" dirty="0"/>
              <a:t> </a:t>
            </a:r>
            <a:r>
              <a:rPr lang="pt-BR" sz="1200" baseline="0" dirty="0" err="1"/>
              <a:t>exam</a:t>
            </a:r>
            <a:r>
              <a:rPr lang="pt-BR" sz="1200" baseline="0" dirty="0"/>
              <a:t> too.</a:t>
            </a:r>
          </a:p>
          <a:p>
            <a:endParaRPr lang="pt-BR" sz="1200" baseline="0" dirty="0"/>
          </a:p>
          <a:p>
            <a:endParaRPr lang="pt-BR" sz="1200" baseline="0" dirty="0"/>
          </a:p>
        </p:txBody>
      </p:sp>
      <p:sp>
        <p:nvSpPr>
          <p:cNvPr id="4" name="Espaço Reservado para Número de Slide 3"/>
          <p:cNvSpPr>
            <a:spLocks noGrp="1"/>
          </p:cNvSpPr>
          <p:nvPr>
            <p:ph type="sldNum" sz="quarter" idx="10"/>
          </p:nvPr>
        </p:nvSpPr>
        <p:spPr/>
        <p:txBody>
          <a:bodyPr/>
          <a:lstStyle/>
          <a:p>
            <a:fld id="{74F5158D-2AC7-40CD-BD84-E0AECB5F4DAB}" type="slidenum">
              <a:rPr lang="pt-BR" smtClean="0"/>
              <a:pPr/>
              <a:t>47</a:t>
            </a:fld>
            <a:endParaRPr lang="pt-BR"/>
          </a:p>
        </p:txBody>
      </p:sp>
    </p:spTree>
    <p:extLst>
      <p:ext uri="{BB962C8B-B14F-4D97-AF65-F5344CB8AC3E}">
        <p14:creationId xmlns:p14="http://schemas.microsoft.com/office/powerpoint/2010/main" val="1981928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707DD95-6D25-4C8A-98D9-9A5F6C555F52}" type="slidenum">
              <a:rPr lang="en-US" sz="1200" smtClean="0">
                <a:solidFill>
                  <a:prstClr val="black"/>
                </a:solidFill>
              </a:rPr>
              <a:pPr/>
              <a:t>50</a:t>
            </a:fld>
            <a:endParaRPr lang="en-US" sz="1200" smtClean="0">
              <a:solidFill>
                <a:prstClr val="black"/>
              </a:solidFill>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aração">
    <p:spTree>
      <p:nvGrpSpPr>
        <p:cNvPr id="1" name=""/>
        <p:cNvGrpSpPr/>
        <p:nvPr/>
      </p:nvGrpSpPr>
      <p:grpSpPr>
        <a:xfrm>
          <a:off x="0" y="0"/>
          <a:ext cx="0" cy="0"/>
          <a:chOff x="0" y="0"/>
          <a:chExt cx="0" cy="0"/>
        </a:xfrm>
      </p:grpSpPr>
      <p:pic>
        <p:nvPicPr>
          <p:cNvPr id="2" name="Picture 1"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Espaço Reservado para Texto 2"/>
          <p:cNvSpPr>
            <a:spLocks noGrp="1"/>
          </p:cNvSpPr>
          <p:nvPr>
            <p:ph type="body" sz="quarter" idx="11" hasCustomPrompt="1"/>
          </p:nvPr>
        </p:nvSpPr>
        <p:spPr>
          <a:xfrm>
            <a:off x="395536" y="1628800"/>
            <a:ext cx="6552307" cy="4176464"/>
          </a:xfrm>
          <a:prstGeom prst="rect">
            <a:avLst/>
          </a:prstGeom>
        </p:spPr>
        <p:txBody>
          <a:bodyPr/>
          <a:lstStyle>
            <a:lvl1pPr marL="0" indent="0">
              <a:buNone/>
              <a:defRPr sz="2200">
                <a:solidFill>
                  <a:schemeClr val="tx1">
                    <a:lumMod val="75000"/>
                    <a:lumOff val="25000"/>
                  </a:schemeClr>
                </a:solidFill>
                <a:latin typeface="+mn-lt"/>
                <a:cs typeface="ADAM.CG PRO"/>
              </a:defRPr>
            </a:lvl1pPr>
          </a:lstStyle>
          <a:p>
            <a:r>
              <a:rPr lang="pt-BR" dirty="0"/>
              <a:t>Clique para adicionar o texto.</a:t>
            </a:r>
          </a:p>
        </p:txBody>
      </p:sp>
      <p:sp>
        <p:nvSpPr>
          <p:cNvPr id="6" name="Espaço Reservado para Texto 1"/>
          <p:cNvSpPr>
            <a:spLocks noGrp="1"/>
          </p:cNvSpPr>
          <p:nvPr>
            <p:ph type="body" sz="quarter" idx="10" hasCustomPrompt="1"/>
          </p:nvPr>
        </p:nvSpPr>
        <p:spPr>
          <a:xfrm>
            <a:off x="1115616" y="404664"/>
            <a:ext cx="5760442" cy="563563"/>
          </a:xfrm>
          <a:prstGeom prst="rect">
            <a:avLst/>
          </a:prstGeom>
        </p:spPr>
        <p:txBody>
          <a:bodyPr/>
          <a:lstStyle>
            <a:lvl1pPr marL="0" indent="0">
              <a:buNone/>
              <a:defRPr sz="2600">
                <a:solidFill>
                  <a:schemeClr val="bg1"/>
                </a:solidFill>
              </a:defRPr>
            </a:lvl1pPr>
          </a:lstStyle>
          <a:p>
            <a:r>
              <a:rPr lang="pt-BR" dirty="0"/>
              <a:t>Título aqui</a:t>
            </a:r>
          </a:p>
        </p:txBody>
      </p:sp>
    </p:spTree>
    <p:extLst>
      <p:ext uri="{BB962C8B-B14F-4D97-AF65-F5344CB8AC3E}">
        <p14:creationId xmlns:p14="http://schemas.microsoft.com/office/powerpoint/2010/main" val="2655976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hyperlink" Target="http://www.elsevier.com/termsandcondition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png"/><Relationship Id="rId12"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1.gif"/><Relationship Id="rId11" Type="http://schemas.openxmlformats.org/officeDocument/2006/relationships/image" Target="../media/image56.jpeg"/><Relationship Id="rId5" Type="http://schemas.openxmlformats.org/officeDocument/2006/relationships/image" Target="../media/image50.gif"/><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_rels/slide41.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8.jpeg"/><Relationship Id="rId7" Type="http://schemas.openxmlformats.org/officeDocument/2006/relationships/image" Target="../media/image53.jpeg"/><Relationship Id="rId12"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2.png"/><Relationship Id="rId11" Type="http://schemas.openxmlformats.org/officeDocument/2006/relationships/image" Target="../media/image57.jpeg"/><Relationship Id="rId5" Type="http://schemas.openxmlformats.org/officeDocument/2006/relationships/image" Target="../media/image51.gif"/><Relationship Id="rId10" Type="http://schemas.openxmlformats.org/officeDocument/2006/relationships/image" Target="../media/image56.jpeg"/><Relationship Id="rId4" Type="http://schemas.openxmlformats.org/officeDocument/2006/relationships/image" Target="../media/image50.gif"/><Relationship Id="rId9"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752600"/>
          </a:xfrm>
        </p:spPr>
        <p:txBody>
          <a:bodyPr>
            <a:normAutofit fontScale="90000"/>
          </a:bodyPr>
          <a:lstStyle/>
          <a:p>
            <a:r>
              <a:rPr lang="en-US" dirty="0" smtClean="0"/>
              <a:t>Comprehensive Integrated Person-centered Care:  Systematically Reducing Waste in Healthcare</a:t>
            </a:r>
            <a:endParaRPr lang="en-US" dirty="0"/>
          </a:p>
        </p:txBody>
      </p:sp>
      <p:sp>
        <p:nvSpPr>
          <p:cNvPr id="3" name="Subtitle 2"/>
          <p:cNvSpPr>
            <a:spLocks noGrp="1"/>
          </p:cNvSpPr>
          <p:nvPr>
            <p:ph type="subTitle" idx="1"/>
          </p:nvPr>
        </p:nvSpPr>
        <p:spPr/>
        <p:txBody>
          <a:bodyPr>
            <a:normAutofit/>
          </a:bodyPr>
          <a:lstStyle/>
          <a:p>
            <a:r>
              <a:rPr lang="en-US" dirty="0" smtClean="0"/>
              <a:t>Robert S. Janett, MD, FACP</a:t>
            </a:r>
          </a:p>
          <a:p>
            <a:r>
              <a:rPr lang="en-US" dirty="0" smtClean="0"/>
              <a:t>Harvard Medical School</a:t>
            </a:r>
          </a:p>
          <a:p>
            <a:r>
              <a:rPr lang="en-US" dirty="0" smtClean="0"/>
              <a:t>Cambridge Health Alliance</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37" y="161642"/>
            <a:ext cx="3591863" cy="1286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182424"/>
            <a:ext cx="1053162" cy="1265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586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911"/>
            <a:ext cx="9144000" cy="611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9121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080" y="228600"/>
            <a:ext cx="8076720"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87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697" t="16287" r="33961" b="9722"/>
          <a:stretch/>
        </p:blipFill>
        <p:spPr bwMode="auto">
          <a:xfrm>
            <a:off x="0" y="0"/>
            <a:ext cx="3947886" cy="5412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8394" t="30719" r="38393" b="4945"/>
          <a:stretch/>
        </p:blipFill>
        <p:spPr bwMode="auto">
          <a:xfrm>
            <a:off x="2743200" y="990600"/>
            <a:ext cx="3262745" cy="4819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1497" t="26583" r="25260"/>
          <a:stretch/>
        </p:blipFill>
        <p:spPr bwMode="auto">
          <a:xfrm>
            <a:off x="5334001" y="2398980"/>
            <a:ext cx="3809999" cy="448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832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AutoShape 1"/>
          <p:cNvSpPr>
            <a:spLocks noChangeArrowheads="1"/>
          </p:cNvSpPr>
          <p:nvPr/>
        </p:nvSpPr>
        <p:spPr bwMode="auto">
          <a:xfrm>
            <a:off x="4129088" y="79375"/>
            <a:ext cx="884237" cy="306388"/>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723900" algn="l"/>
              </a:tabLst>
              <a:defRPr sz="1400">
                <a:solidFill>
                  <a:srgbClr val="FFFFFF"/>
                </a:solidFill>
                <a:latin typeface="Arial" charset="0"/>
                <a:ea typeface="ＭＳ Ｐゴシック" charset="-128"/>
              </a:defRPr>
            </a:lvl1pPr>
            <a:lvl2pPr>
              <a:tabLst>
                <a:tab pos="723900" algn="l"/>
              </a:tabLst>
              <a:defRPr sz="1400">
                <a:solidFill>
                  <a:srgbClr val="FFFFFF"/>
                </a:solidFill>
                <a:latin typeface="Arial" charset="0"/>
                <a:ea typeface="ＭＳ Ｐゴシック" charset="-128"/>
              </a:defRPr>
            </a:lvl2pPr>
            <a:lvl3pPr>
              <a:tabLst>
                <a:tab pos="723900" algn="l"/>
              </a:tabLst>
              <a:defRPr sz="1400">
                <a:solidFill>
                  <a:srgbClr val="FFFFFF"/>
                </a:solidFill>
                <a:latin typeface="Arial" charset="0"/>
                <a:ea typeface="ＭＳ Ｐゴシック" charset="-128"/>
              </a:defRPr>
            </a:lvl3pPr>
            <a:lvl4pPr>
              <a:tabLst>
                <a:tab pos="723900" algn="l"/>
              </a:tabLst>
              <a:defRPr sz="1400">
                <a:solidFill>
                  <a:srgbClr val="FFFFFF"/>
                </a:solidFill>
                <a:latin typeface="Arial" charset="0"/>
                <a:ea typeface="ＭＳ Ｐゴシック" charset="-128"/>
              </a:defRPr>
            </a:lvl4pPr>
            <a:lvl5pPr>
              <a:tabLst>
                <a:tab pos="723900" algn="l"/>
              </a:tabLst>
              <a:defRPr sz="1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Lst>
              <a:defRPr sz="1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Lst>
              <a:defRPr sz="1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Lst>
              <a:defRPr sz="1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Lst>
              <a:defRPr sz="1400">
                <a:solidFill>
                  <a:srgbClr val="FFFFFF"/>
                </a:solidFill>
                <a:latin typeface="Arial" charset="0"/>
                <a:ea typeface="ＭＳ Ｐゴシック" charset="-128"/>
              </a:defRPr>
            </a:lvl9pPr>
          </a:lstStyle>
          <a:p>
            <a:r>
              <a:rPr lang="en-US" altLang="en-US"/>
              <a:t>Figure 2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1371600"/>
            <a:ext cx="8778023" cy="4953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Text Box 3"/>
          <p:cNvSpPr txBox="1">
            <a:spLocks noChangeArrowheads="1"/>
          </p:cNvSpPr>
          <p:nvPr/>
        </p:nvSpPr>
        <p:spPr bwMode="auto">
          <a:xfrm>
            <a:off x="952500" y="6477000"/>
            <a:ext cx="8255000"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charset="-128"/>
              </a:defRPr>
            </a:lvl9pPr>
          </a:lstStyle>
          <a:p>
            <a:r>
              <a:rPr lang="en-US" altLang="en-US" sz="900" i="1"/>
              <a:t>The Lancet</a:t>
            </a:r>
            <a:r>
              <a:rPr lang="en-US" altLang="en-US" sz="900"/>
              <a:t> DOI: (10.1016/S0140-6736(18)31668-4) </a:t>
            </a:r>
          </a:p>
        </p:txBody>
      </p:sp>
      <p:sp>
        <p:nvSpPr>
          <p:cNvPr id="4100" name="Text Box 4"/>
          <p:cNvSpPr txBox="1">
            <a:spLocks noChangeArrowheads="1"/>
          </p:cNvSpPr>
          <p:nvPr/>
        </p:nvSpPr>
        <p:spPr bwMode="auto">
          <a:xfrm>
            <a:off x="838200" y="6477000"/>
            <a:ext cx="6858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400">
                <a:solidFill>
                  <a:srgbClr val="FFFFFF"/>
                </a:solidFill>
                <a:latin typeface="Arial" charset="0"/>
                <a:ea typeface="ＭＳ Ｐゴシック" charset="-128"/>
              </a:defRPr>
            </a:lvl9pPr>
          </a:lstStyle>
          <a:p>
            <a:r>
              <a:rPr lang="en-US" altLang="en-US" sz="1000" dirty="0" smtClean="0">
                <a:solidFill>
                  <a:schemeClr val="tx1"/>
                </a:solidFill>
              </a:rPr>
              <a:t>Kruk, et al.  The Lancet.  September 2018</a:t>
            </a:r>
            <a:endParaRPr lang="en-US" altLang="en-US" sz="1000" dirty="0">
              <a:solidFill>
                <a:schemeClr val="tx1"/>
              </a:solidFill>
              <a:hlinkClick r:id="rId4"/>
            </a:endParaRPr>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5" y="6324600"/>
            <a:ext cx="475793" cy="533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itle 3"/>
          <p:cNvSpPr>
            <a:spLocks noGrp="1"/>
          </p:cNvSpPr>
          <p:nvPr>
            <p:ph type="title"/>
          </p:nvPr>
        </p:nvSpPr>
        <p:spPr>
          <a:xfrm>
            <a:off x="456406" y="187552"/>
            <a:ext cx="8229600" cy="1143000"/>
          </a:xfrm>
        </p:spPr>
        <p:txBody>
          <a:bodyPr>
            <a:normAutofit/>
          </a:bodyPr>
          <a:lstStyle/>
          <a:p>
            <a:r>
              <a:rPr lang="en-US" sz="3200" dirty="0" smtClean="0"/>
              <a:t>Mortality amenable to healthcare due to poor quality or non-utilization</a:t>
            </a:r>
            <a:endParaRPr lang="en-US" sz="3200" dirty="0"/>
          </a:p>
        </p:txBody>
      </p:sp>
    </p:spTree>
    <p:extLst>
      <p:ext uri="{BB962C8B-B14F-4D97-AF65-F5344CB8AC3E}">
        <p14:creationId xmlns:p14="http://schemas.microsoft.com/office/powerpoint/2010/main" val="2244785432"/>
      </p:ext>
    </p:extLst>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Quality Gaps and Deaths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83189251"/>
              </p:ext>
            </p:extLst>
          </p:nvPr>
        </p:nvGraphicFramePr>
        <p:xfrm>
          <a:off x="457200" y="1600200"/>
          <a:ext cx="8229600" cy="24942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marL="0" algn="l" defTabSz="914400" rtl="0" eaLnBrk="1" latinLnBrk="0" hangingPunct="1"/>
                      <a:r>
                        <a:rPr lang="en-US" sz="1800" b="0" kern="1200" dirty="0" smtClean="0">
                          <a:solidFill>
                            <a:schemeClr val="dk1"/>
                          </a:solidFill>
                          <a:latin typeface="+mn-lt"/>
                          <a:ea typeface="+mn-ea"/>
                          <a:cs typeface="+mn-cs"/>
                        </a:rPr>
                        <a:t>Deaths amenable to healthcare</a:t>
                      </a:r>
                      <a:endParaRPr lang="en-US" sz="1800"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l" defTabSz="914400" rtl="0" eaLnBrk="1" latinLnBrk="0" hangingPunct="1"/>
                      <a:r>
                        <a:rPr lang="en-US" sz="1800" b="0" kern="1200" dirty="0" smtClean="0">
                          <a:solidFill>
                            <a:schemeClr val="dk1"/>
                          </a:solidFill>
                          <a:latin typeface="+mn-lt"/>
                          <a:ea typeface="+mn-ea"/>
                          <a:cs typeface="+mn-cs"/>
                        </a:rPr>
                        <a:t>204,036</a:t>
                      </a:r>
                      <a:endParaRPr lang="en-US" sz="1800" b="0" kern="1200" dirty="0">
                        <a:solidFill>
                          <a:schemeClr val="dk1"/>
                        </a:solidFill>
                        <a:latin typeface="+mn-lt"/>
                        <a:ea typeface="+mn-ea"/>
                        <a:cs typeface="+mn-cs"/>
                      </a:endParaRPr>
                    </a:p>
                  </a:txBody>
                  <a:tcPr>
                    <a:solidFill>
                      <a:schemeClr val="accent1">
                        <a:lumMod val="20000"/>
                        <a:lumOff val="80000"/>
                      </a:schemeClr>
                    </a:solidFill>
                  </a:tcPr>
                </a:tc>
              </a:tr>
              <a:tr h="370840">
                <a:tc>
                  <a:txBody>
                    <a:bodyPr/>
                    <a:lstStyle/>
                    <a:p>
                      <a:r>
                        <a:rPr lang="en-US" dirty="0" smtClean="0"/>
                        <a:t>Deaths due to poor quality</a:t>
                      </a:r>
                      <a:endParaRPr lang="en-US" dirty="0"/>
                    </a:p>
                  </a:txBody>
                  <a:tcPr/>
                </a:tc>
                <a:tc>
                  <a:txBody>
                    <a:bodyPr/>
                    <a:lstStyle/>
                    <a:p>
                      <a:r>
                        <a:rPr lang="en-US" dirty="0" smtClean="0"/>
                        <a:t>153.327</a:t>
                      </a:r>
                      <a:endParaRPr lang="en-US" dirty="0"/>
                    </a:p>
                  </a:txBody>
                  <a:tcPr/>
                </a:tc>
              </a:tr>
              <a:tr h="370840">
                <a:tc>
                  <a:txBody>
                    <a:bodyPr/>
                    <a:lstStyle/>
                    <a:p>
                      <a:r>
                        <a:rPr lang="en-US" dirty="0" smtClean="0"/>
                        <a:t>Deaths due</a:t>
                      </a:r>
                      <a:r>
                        <a:rPr lang="en-US" baseline="0" dirty="0" smtClean="0"/>
                        <a:t> to non-use of services</a:t>
                      </a:r>
                      <a:endParaRPr lang="en-US" dirty="0"/>
                    </a:p>
                  </a:txBody>
                  <a:tcPr/>
                </a:tc>
                <a:tc>
                  <a:txBody>
                    <a:bodyPr/>
                    <a:lstStyle/>
                    <a:p>
                      <a:r>
                        <a:rPr lang="en-US" dirty="0" smtClean="0"/>
                        <a:t>50.708</a:t>
                      </a:r>
                      <a:endParaRPr lang="en-US" dirty="0"/>
                    </a:p>
                  </a:txBody>
                  <a:tcPr/>
                </a:tc>
              </a:tr>
              <a:tr h="370840">
                <a:tc>
                  <a:txBody>
                    <a:bodyPr/>
                    <a:lstStyle/>
                    <a:p>
                      <a:r>
                        <a:rPr lang="en-US" dirty="0" smtClean="0"/>
                        <a:t>Percent of amenable deaths</a:t>
                      </a:r>
                      <a:r>
                        <a:rPr lang="en-US" baseline="0" dirty="0" smtClean="0"/>
                        <a:t> due to poor quality</a:t>
                      </a:r>
                      <a:endParaRPr lang="en-US" dirty="0"/>
                    </a:p>
                  </a:txBody>
                  <a:tcPr/>
                </a:tc>
                <a:tc>
                  <a:txBody>
                    <a:bodyPr/>
                    <a:lstStyle/>
                    <a:p>
                      <a:r>
                        <a:rPr lang="en-US" dirty="0" smtClean="0"/>
                        <a:t>75%</a:t>
                      </a:r>
                      <a:endParaRPr lang="en-US" dirty="0"/>
                    </a:p>
                  </a:txBody>
                  <a:tcPr/>
                </a:tc>
              </a:tr>
              <a:tr h="370840">
                <a:tc>
                  <a:txBody>
                    <a:bodyPr/>
                    <a:lstStyle/>
                    <a:p>
                      <a:r>
                        <a:rPr lang="en-US" dirty="0" smtClean="0"/>
                        <a:t>Years of life lost due to poor quality</a:t>
                      </a:r>
                      <a:endParaRPr lang="en-US" dirty="0"/>
                    </a:p>
                  </a:txBody>
                  <a:tcPr/>
                </a:tc>
                <a:tc>
                  <a:txBody>
                    <a:bodyPr/>
                    <a:lstStyle/>
                    <a:p>
                      <a:r>
                        <a:rPr lang="en-US" dirty="0" smtClean="0"/>
                        <a:t>5.966.000</a:t>
                      </a:r>
                      <a:endParaRPr lang="en-US" dirty="0"/>
                    </a:p>
                  </a:txBody>
                  <a:tcPr/>
                </a:tc>
              </a:tr>
              <a:tr h="370840">
                <a:tc>
                  <a:txBody>
                    <a:bodyPr/>
                    <a:lstStyle/>
                    <a:p>
                      <a:r>
                        <a:rPr lang="en-US" dirty="0" smtClean="0"/>
                        <a:t>Poor quality deaths</a:t>
                      </a:r>
                      <a:endParaRPr lang="en-US" dirty="0"/>
                    </a:p>
                  </a:txBody>
                  <a:tcPr/>
                </a:tc>
                <a:tc>
                  <a:txBody>
                    <a:bodyPr/>
                    <a:lstStyle/>
                    <a:p>
                      <a:r>
                        <a:rPr lang="en-US" dirty="0" smtClean="0"/>
                        <a:t>74 per 1000 population</a:t>
                      </a:r>
                      <a:endParaRPr lang="en-US" dirty="0"/>
                    </a:p>
                  </a:txBody>
                  <a:tcPr/>
                </a:tc>
              </a:tr>
            </a:tbl>
          </a:graphicData>
        </a:graphic>
      </p:graphicFrame>
      <p:sp>
        <p:nvSpPr>
          <p:cNvPr id="5" name="Rectangle 4"/>
          <p:cNvSpPr/>
          <p:nvPr/>
        </p:nvSpPr>
        <p:spPr>
          <a:xfrm>
            <a:off x="457200" y="4419600"/>
            <a:ext cx="8153399" cy="1569660"/>
          </a:xfrm>
          <a:prstGeom prst="rect">
            <a:avLst/>
          </a:prstGeom>
        </p:spPr>
        <p:txBody>
          <a:bodyPr wrap="square">
            <a:spAutoFit/>
          </a:bodyPr>
          <a:lstStyle/>
          <a:p>
            <a:pPr algn="ctr"/>
            <a:r>
              <a:rPr lang="en-US" sz="3200" b="1" i="1" dirty="0" smtClean="0"/>
              <a:t>In 2016, over 200.000 Brazilians died because of poor care or because patients did not access necessary services</a:t>
            </a:r>
            <a:endParaRPr lang="en-US" sz="3200" b="1" i="1" dirty="0"/>
          </a:p>
        </p:txBody>
      </p:sp>
      <p:sp>
        <p:nvSpPr>
          <p:cNvPr id="7" name="Footer Placeholder 6"/>
          <p:cNvSpPr>
            <a:spLocks noGrp="1"/>
          </p:cNvSpPr>
          <p:nvPr>
            <p:ph type="ftr" sz="quarter" idx="11"/>
          </p:nvPr>
        </p:nvSpPr>
        <p:spPr>
          <a:xfrm>
            <a:off x="533400" y="6096000"/>
            <a:ext cx="8305800" cy="625475"/>
          </a:xfrm>
        </p:spPr>
        <p:txBody>
          <a:bodyPr/>
          <a:lstStyle/>
          <a:p>
            <a:r>
              <a:rPr lang="en-US" dirty="0" smtClean="0"/>
              <a:t>Lancet 2018, Supplement to: Kruk, et al, </a:t>
            </a:r>
            <a:r>
              <a:rPr lang="en-US" dirty="0"/>
              <a:t>Mortality due to low-quality health systems in the universal health coverage era:</a:t>
            </a:r>
          </a:p>
          <a:p>
            <a:r>
              <a:rPr lang="en-US" dirty="0"/>
              <a:t>a systematic analysis of amenable deaths in 137 </a:t>
            </a:r>
            <a:r>
              <a:rPr lang="en-US" dirty="0" smtClean="0"/>
              <a:t>countries.</a:t>
            </a:r>
            <a:endParaRPr lang="en-US" dirty="0"/>
          </a:p>
        </p:txBody>
      </p:sp>
    </p:spTree>
    <p:extLst>
      <p:ext uri="{BB962C8B-B14F-4D97-AF65-F5344CB8AC3E}">
        <p14:creationId xmlns:p14="http://schemas.microsoft.com/office/powerpoint/2010/main" val="131460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Demographic transition</a:t>
            </a:r>
            <a:endParaRPr lang="en-US" dirty="0"/>
          </a:p>
        </p:txBody>
      </p:sp>
      <p:sp>
        <p:nvSpPr>
          <p:cNvPr id="6" name="Content Placeholder 5"/>
          <p:cNvSpPr>
            <a:spLocks noGrp="1"/>
          </p:cNvSpPr>
          <p:nvPr>
            <p:ph idx="1"/>
          </p:nvPr>
        </p:nvSpPr>
        <p:spPr/>
        <p:txBody>
          <a:bodyPr/>
          <a:lstStyle/>
          <a:p>
            <a:pPr marL="0" indent="0">
              <a:buNone/>
            </a:pPr>
            <a:r>
              <a:rPr lang="en-US" dirty="0" smtClean="0"/>
              <a:t> </a:t>
            </a:r>
            <a:endParaRPr lang="en-US" dirty="0"/>
          </a:p>
        </p:txBody>
      </p:sp>
      <p:sp>
        <p:nvSpPr>
          <p:cNvPr id="4" name="Footer Placeholder 3"/>
          <p:cNvSpPr>
            <a:spLocks noGrp="1"/>
          </p:cNvSpPr>
          <p:nvPr>
            <p:ph type="ftr" sz="quarter" idx="11"/>
          </p:nvPr>
        </p:nvSpPr>
        <p:spPr/>
        <p:txBody>
          <a:bodyPr/>
          <a:lstStyle/>
          <a:p>
            <a:r>
              <a:rPr lang="en-US" dirty="0" smtClean="0"/>
              <a:t>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379987"/>
            <a:ext cx="3015762"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14" t="23248" r="28836" b="10178"/>
          <a:stretch/>
        </p:blipFill>
        <p:spPr bwMode="auto">
          <a:xfrm>
            <a:off x="304800" y="1345351"/>
            <a:ext cx="5105400" cy="4903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4675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
            <a:ext cx="4572000"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742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19" t="15804" r="3754" b="6713"/>
          <a:stretch/>
        </p:blipFill>
        <p:spPr bwMode="auto">
          <a:xfrm>
            <a:off x="228600" y="685800"/>
            <a:ext cx="711796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922" t="25830" r="3093"/>
          <a:stretch/>
        </p:blipFill>
        <p:spPr bwMode="auto">
          <a:xfrm>
            <a:off x="1295400" y="3048000"/>
            <a:ext cx="7620000" cy="3276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335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331" y="1219200"/>
            <a:ext cx="8583869" cy="498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457200" y="0"/>
            <a:ext cx="8229600" cy="1143000"/>
          </a:xfrm>
        </p:spPr>
        <p:txBody>
          <a:bodyPr/>
          <a:lstStyle/>
          <a:p>
            <a:r>
              <a:rPr lang="en-US" dirty="0" smtClean="0"/>
              <a:t>Waste in U.S. healthcare system</a:t>
            </a:r>
            <a:endParaRPr lang="en-US" dirty="0"/>
          </a:p>
        </p:txBody>
      </p:sp>
      <p:sp>
        <p:nvSpPr>
          <p:cNvPr id="5" name="Content Placeholder 4"/>
          <p:cNvSpPr>
            <a:spLocks noGrp="1"/>
          </p:cNvSpPr>
          <p:nvPr>
            <p:ph idx="1"/>
          </p:nvPr>
        </p:nvSpPr>
        <p:spPr/>
        <p:txBody>
          <a:bodyPr/>
          <a:lstStyle/>
          <a:p>
            <a:pPr marL="0" indent="0">
              <a:buNone/>
            </a:pPr>
            <a:r>
              <a:rPr lang="en-US" dirty="0" smtClean="0"/>
              <a:t> </a:t>
            </a:r>
            <a:endParaRPr lang="en-US" dirty="0"/>
          </a:p>
        </p:txBody>
      </p:sp>
      <p:sp>
        <p:nvSpPr>
          <p:cNvPr id="6" name="Footer Placeholder 5"/>
          <p:cNvSpPr>
            <a:spLocks noGrp="1"/>
          </p:cNvSpPr>
          <p:nvPr>
            <p:ph type="ftr" sz="quarter" idx="11"/>
          </p:nvPr>
        </p:nvSpPr>
        <p:spPr>
          <a:xfrm>
            <a:off x="990600" y="6356350"/>
            <a:ext cx="7315200" cy="365125"/>
          </a:xfrm>
        </p:spPr>
        <p:txBody>
          <a:bodyPr/>
          <a:lstStyle/>
          <a:p>
            <a:r>
              <a:rPr lang="en-US" dirty="0" smtClean="0"/>
              <a:t>Berwick DM, </a:t>
            </a:r>
            <a:r>
              <a:rPr lang="en-US" dirty="0" err="1" smtClean="0"/>
              <a:t>Hackbarth</a:t>
            </a:r>
            <a:r>
              <a:rPr lang="en-US" dirty="0" smtClean="0"/>
              <a:t> AD. Eliminating Waste in US Health Care. JAMA. 2012;307(14):1513–1516. </a:t>
            </a:r>
            <a:endParaRPr lang="en-US" dirty="0"/>
          </a:p>
        </p:txBody>
      </p:sp>
    </p:spTree>
    <p:extLst>
      <p:ext uri="{BB962C8B-B14F-4D97-AF65-F5344CB8AC3E}">
        <p14:creationId xmlns:p14="http://schemas.microsoft.com/office/powerpoint/2010/main" val="193934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foot in the grave"/>
          <p:cNvPicPr>
            <a:picLocks noChangeAspect="1" noChangeArrowheads="1"/>
          </p:cNvPicPr>
          <p:nvPr/>
        </p:nvPicPr>
        <p:blipFill>
          <a:blip r:embed="rId2" cstate="print">
            <a:extLst>
              <a:ext uri="{28A0092B-C50C-407E-A947-70E740481C1C}">
                <a14:useLocalDpi xmlns:a14="http://schemas.microsoft.com/office/drawing/2010/main" val="0"/>
              </a:ext>
            </a:extLst>
          </a:blip>
          <a:srcRect l="11363" t="21425" r="9848" b="8713"/>
          <a:stretch>
            <a:fillRect/>
          </a:stretch>
        </p:blipFill>
        <p:spPr bwMode="auto">
          <a:xfrm>
            <a:off x="0" y="0"/>
            <a:ext cx="8991600" cy="648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867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Strategies</a:t>
            </a:r>
            <a:endParaRPr lang="en-US"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9128" t="18080" r="20257" b="13839"/>
          <a:stretch/>
        </p:blipFill>
        <p:spPr bwMode="auto">
          <a:xfrm>
            <a:off x="555171" y="1219200"/>
            <a:ext cx="7886700" cy="4980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p:cNvSpPr>
            <a:spLocks noGrp="1"/>
          </p:cNvSpPr>
          <p:nvPr>
            <p:ph type="ftr" sz="quarter" idx="11"/>
          </p:nvPr>
        </p:nvSpPr>
        <p:spPr/>
        <p:txBody>
          <a:bodyPr/>
          <a:lstStyle/>
          <a:p>
            <a:r>
              <a:rPr lang="en-US" smtClean="0"/>
              <a:t>World Health Organization 2016</a:t>
            </a:r>
            <a:endParaRPr lang="en-US"/>
          </a:p>
        </p:txBody>
      </p:sp>
    </p:spTree>
    <p:extLst>
      <p:ext uri="{BB962C8B-B14F-4D97-AF65-F5344CB8AC3E}">
        <p14:creationId xmlns:p14="http://schemas.microsoft.com/office/powerpoint/2010/main" val="68826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762000" y="6302739"/>
            <a:ext cx="7848600" cy="625475"/>
          </a:xfrm>
        </p:spPr>
        <p:txBody>
          <a:bodyPr/>
          <a:lstStyle/>
          <a:p>
            <a:r>
              <a:rPr lang="en-US" dirty="0" smtClean="0"/>
              <a:t>WHO, OECD &amp; WB 2018--Delivering quality health services: a global imperative for universal health coverage</a:t>
            </a:r>
            <a:endParaRPr lang="en-US" dirty="0"/>
          </a:p>
        </p:txBody>
      </p:sp>
      <p:pic>
        <p:nvPicPr>
          <p:cNvPr id="327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217" t="17634" r="24451" b="7812"/>
          <a:stretch/>
        </p:blipFill>
        <p:spPr bwMode="auto">
          <a:xfrm>
            <a:off x="762000" y="16329"/>
            <a:ext cx="7848600" cy="6286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8152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Traditional primary care:  Mixed reviews</a:t>
            </a:r>
            <a:endParaRPr lang="en-US" sz="3600"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618" t="17753" r="27078"/>
          <a:stretch/>
        </p:blipFill>
        <p:spPr bwMode="auto">
          <a:xfrm>
            <a:off x="372036" y="1143000"/>
            <a:ext cx="3742763" cy="560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038" t="18428" r="31925"/>
          <a:stretch/>
        </p:blipFill>
        <p:spPr bwMode="auto">
          <a:xfrm>
            <a:off x="4455968" y="1143000"/>
            <a:ext cx="4383232" cy="560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27373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Unfulfilled potential of traditional primary care in Europe</a:t>
            </a:r>
            <a:endParaRPr lang="en-US" dirty="0"/>
          </a:p>
        </p:txBody>
      </p:sp>
      <p:sp>
        <p:nvSpPr>
          <p:cNvPr id="3" name="Content Placeholder 2"/>
          <p:cNvSpPr>
            <a:spLocks noGrp="1"/>
          </p:cNvSpPr>
          <p:nvPr>
            <p:ph idx="1"/>
          </p:nvPr>
        </p:nvSpPr>
        <p:spPr/>
        <p:txBody>
          <a:bodyPr>
            <a:normAutofit/>
          </a:bodyPr>
          <a:lstStyle/>
          <a:p>
            <a:r>
              <a:rPr lang="en-US" dirty="0" smtClean="0"/>
              <a:t>Emphasis on individual-based curative care</a:t>
            </a:r>
          </a:p>
          <a:p>
            <a:r>
              <a:rPr lang="en-US" dirty="0" smtClean="0"/>
              <a:t>Only those with need and motivation seek care</a:t>
            </a:r>
          </a:p>
          <a:p>
            <a:r>
              <a:rPr lang="en-US" dirty="0" smtClean="0"/>
              <a:t>Inadequate focus on social determinants of health</a:t>
            </a:r>
          </a:p>
          <a:p>
            <a:r>
              <a:rPr lang="en-US" dirty="0" smtClean="0"/>
              <a:t>Exacerbated by the separation of primary care delivery from public health functions</a:t>
            </a:r>
          </a:p>
          <a:p>
            <a:r>
              <a:rPr lang="en-US" dirty="0" smtClean="0"/>
              <a:t>FFS payment systems</a:t>
            </a:r>
            <a:endParaRPr lang="en-US" dirty="0"/>
          </a:p>
        </p:txBody>
      </p:sp>
      <p:sp>
        <p:nvSpPr>
          <p:cNvPr id="4" name="Footer Placeholder 3"/>
          <p:cNvSpPr>
            <a:spLocks noGrp="1"/>
          </p:cNvSpPr>
          <p:nvPr>
            <p:ph type="ftr" sz="quarter" idx="11"/>
          </p:nvPr>
        </p:nvSpPr>
        <p:spPr/>
        <p:txBody>
          <a:bodyPr/>
          <a:lstStyle/>
          <a:p>
            <a:r>
              <a:rPr lang="nl-NL" dirty="0" smtClean="0"/>
              <a:t>Allen, et al.  BMJ 2018;363</a:t>
            </a:r>
            <a:endParaRPr lang="en-US" dirty="0"/>
          </a:p>
        </p:txBody>
      </p:sp>
    </p:spTree>
    <p:extLst>
      <p:ext uri="{BB962C8B-B14F-4D97-AF65-F5344CB8AC3E}">
        <p14:creationId xmlns:p14="http://schemas.microsoft.com/office/powerpoint/2010/main" val="3862348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en-US" dirty="0"/>
              <a:t>The </a:t>
            </a:r>
            <a:r>
              <a:rPr lang="en-US" altLang="en-US" dirty="0" smtClean="0"/>
              <a:t>case</a:t>
            </a:r>
            <a:endParaRPr lang="en-US" altLang="en-US" dirty="0"/>
          </a:p>
        </p:txBody>
      </p:sp>
      <p:sp>
        <p:nvSpPr>
          <p:cNvPr id="152579" name="Rectangle 3"/>
          <p:cNvSpPr>
            <a:spLocks noGrp="1" noChangeArrowheads="1"/>
          </p:cNvSpPr>
          <p:nvPr>
            <p:ph type="body" idx="1"/>
          </p:nvPr>
        </p:nvSpPr>
        <p:spPr/>
        <p:txBody>
          <a:bodyPr/>
          <a:lstStyle/>
          <a:p>
            <a:r>
              <a:rPr lang="en-US" altLang="en-US" dirty="0"/>
              <a:t>Large premalignant adenomatous polyp found in 2002.  Close follow up advised.</a:t>
            </a:r>
          </a:p>
          <a:p>
            <a:r>
              <a:rPr lang="en-US" altLang="en-US" dirty="0"/>
              <a:t>No further colon cancer screen in five years</a:t>
            </a:r>
          </a:p>
          <a:p>
            <a:r>
              <a:rPr lang="en-US" altLang="en-US" dirty="0"/>
              <a:t>Malignant </a:t>
            </a:r>
            <a:r>
              <a:rPr lang="en-US" altLang="en-US" dirty="0" err="1"/>
              <a:t>entero</a:t>
            </a:r>
            <a:r>
              <a:rPr lang="en-US" altLang="en-US"/>
              <a:t>-cutaneous fistula in 2007</a:t>
            </a:r>
          </a:p>
          <a:p>
            <a:r>
              <a:rPr lang="en-US" altLang="en-US"/>
              <a:t>Multiple hospitalizations, XRT, long rehab stay, colostomy, family angst, pain and suffering, disability, &amp; cost.</a:t>
            </a:r>
          </a:p>
        </p:txBody>
      </p:sp>
      <p:sp>
        <p:nvSpPr>
          <p:cNvPr id="152580" name="Rectangle 4"/>
          <p:cNvSpPr>
            <a:spLocks noChangeArrowheads="1"/>
          </p:cNvSpPr>
          <p:nvPr/>
        </p:nvSpPr>
        <p:spPr bwMode="auto">
          <a:xfrm>
            <a:off x="304800" y="381000"/>
            <a:ext cx="8458200" cy="914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31619966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coronal_Image1lab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53603" name="Picture 3" descr="coronal_Image2labe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82880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53604" name="Picture 4" descr="coronal_Image3labe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828800"/>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8158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col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490538"/>
            <a:ext cx="8782050" cy="587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7953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063" y="457200"/>
            <a:ext cx="4079875"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6798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My Documents\MACIPA\Quality Summit 2008\Paperwor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0"/>
            <a:ext cx="6828971" cy="6828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6845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762000" y="609600"/>
            <a:ext cx="7543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lang="en-US" altLang="en-US" sz="3600" dirty="0">
                <a:latin typeface="+mj-lt"/>
                <a:ea typeface="+mj-ea"/>
                <a:cs typeface="+mj-cs"/>
              </a:rPr>
              <a:t>Actual Costs of Medical Treatment </a:t>
            </a:r>
          </a:p>
        </p:txBody>
      </p:sp>
      <p:sp>
        <p:nvSpPr>
          <p:cNvPr id="156675" name="Text Box 3"/>
          <p:cNvSpPr txBox="1">
            <a:spLocks noChangeArrowheads="1"/>
          </p:cNvSpPr>
          <p:nvPr/>
        </p:nvSpPr>
        <p:spPr bwMode="auto">
          <a:xfrm>
            <a:off x="762000" y="5334000"/>
            <a:ext cx="75438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lang="en-US" altLang="en-US" sz="2600" b="1" smtClean="0">
                <a:solidFill>
                  <a:srgbClr val="000000"/>
                </a:solidFill>
              </a:rPr>
              <a:t>vs. costs of:</a:t>
            </a:r>
          </a:p>
          <a:p>
            <a:pPr algn="ctr" fontAlgn="base">
              <a:spcBef>
                <a:spcPct val="0"/>
              </a:spcBef>
              <a:spcAft>
                <a:spcPct val="0"/>
              </a:spcAft>
            </a:pPr>
            <a:r>
              <a:rPr lang="en-US" altLang="en-US" sz="2600" b="1" smtClean="0">
                <a:solidFill>
                  <a:srgbClr val="FF0000"/>
                </a:solidFill>
              </a:rPr>
              <a:t>Colonoscopy with biopsy = $962</a:t>
            </a:r>
          </a:p>
          <a:p>
            <a:pPr algn="ctr" fontAlgn="base">
              <a:spcBef>
                <a:spcPct val="0"/>
              </a:spcBef>
              <a:spcAft>
                <a:spcPct val="0"/>
              </a:spcAft>
            </a:pPr>
            <a:r>
              <a:rPr lang="en-US" altLang="en-US" sz="2600" b="1" smtClean="0">
                <a:solidFill>
                  <a:srgbClr val="FF0000"/>
                </a:solidFill>
              </a:rPr>
              <a:t>Colectomy = ~$5600</a:t>
            </a:r>
          </a:p>
        </p:txBody>
      </p:sp>
      <p:graphicFrame>
        <p:nvGraphicFramePr>
          <p:cNvPr id="156676" name="Object 4"/>
          <p:cNvGraphicFramePr>
            <a:graphicFrameLocks noChangeAspect="1"/>
          </p:cNvGraphicFramePr>
          <p:nvPr/>
        </p:nvGraphicFramePr>
        <p:xfrm>
          <a:off x="1677988" y="1979613"/>
          <a:ext cx="5800725" cy="2992437"/>
        </p:xfrm>
        <a:graphic>
          <a:graphicData uri="http://schemas.openxmlformats.org/presentationml/2006/ole">
            <mc:AlternateContent xmlns:mc="http://schemas.openxmlformats.org/markup-compatibility/2006">
              <mc:Choice xmlns:v="urn:schemas-microsoft-com:vml" Requires="v">
                <p:oleObj spid="_x0000_s1031" name="Worksheet" r:id="rId3" imgW="2628900" imgH="1343025" progId="Excel.Sheet.8">
                  <p:embed/>
                </p:oleObj>
              </mc:Choice>
              <mc:Fallback>
                <p:oleObj name="Worksheet" r:id="rId3" imgW="2628900" imgH="1343025"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7988" y="1979613"/>
                        <a:ext cx="5800725" cy="2992437"/>
                      </a:xfrm>
                      <a:prstGeom prst="rect">
                        <a:avLst/>
                      </a:prstGeom>
                      <a:noFill/>
                      <a:ln w="571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6677" name="Rectangle 5"/>
          <p:cNvSpPr>
            <a:spLocks noChangeArrowheads="1"/>
          </p:cNvSpPr>
          <p:nvPr/>
        </p:nvSpPr>
        <p:spPr bwMode="auto">
          <a:xfrm>
            <a:off x="304800" y="381000"/>
            <a:ext cx="8458200" cy="1295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354145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295400"/>
            <a:ext cx="7862131" cy="5257800"/>
          </a:xfrm>
        </p:spPr>
      </p:pic>
    </p:spTree>
    <p:extLst>
      <p:ext uri="{BB962C8B-B14F-4D97-AF65-F5344CB8AC3E}">
        <p14:creationId xmlns:p14="http://schemas.microsoft.com/office/powerpoint/2010/main" val="1175051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My Documents\MACIPA\Quality Summit 2008\working-together-73168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0837" y="3130514"/>
            <a:ext cx="5343163" cy="369577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H:\My Documents\MACIPA\Quality Summit 2008\pawn_crs_0.5.jpg"/>
          <p:cNvPicPr>
            <a:picLocks noChangeAspect="1" noChangeArrowheads="1"/>
          </p:cNvPicPr>
          <p:nvPr/>
        </p:nvPicPr>
        <p:blipFill rotWithShape="1">
          <a:blip r:embed="rId3">
            <a:extLst>
              <a:ext uri="{28A0092B-C50C-407E-A947-70E740481C1C}">
                <a14:useLocalDpi xmlns:a14="http://schemas.microsoft.com/office/drawing/2010/main" val="0"/>
              </a:ext>
            </a:extLst>
          </a:blip>
          <a:srcRect l="36857" t="25810" r="18191" b="4317"/>
          <a:stretch/>
        </p:blipFill>
        <p:spPr bwMode="auto">
          <a:xfrm>
            <a:off x="375464" y="152400"/>
            <a:ext cx="3425372" cy="3993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63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My Documents\MACIPA\Quality Summit 2008\coachella%20crow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38" y="457200"/>
            <a:ext cx="8924324"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5327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56" t="19232" r="17047" b="6373"/>
          <a:stretch/>
        </p:blipFill>
        <p:spPr bwMode="auto">
          <a:xfrm>
            <a:off x="809172" y="1245260"/>
            <a:ext cx="7649028" cy="5109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lstStyle/>
          <a:p>
            <a:r>
              <a:rPr lang="en-US" dirty="0" smtClean="0"/>
              <a:t>Strategies to implement PCIC</a:t>
            </a:r>
            <a:endParaRPr lang="en-US" dirty="0"/>
          </a:p>
        </p:txBody>
      </p:sp>
      <p:sp>
        <p:nvSpPr>
          <p:cNvPr id="5" name="Content Placeholder 4"/>
          <p:cNvSpPr>
            <a:spLocks noGrp="1"/>
          </p:cNvSpPr>
          <p:nvPr>
            <p:ph idx="1"/>
          </p:nvPr>
        </p:nvSpPr>
        <p:spPr/>
        <p:txBody>
          <a:bodyPr/>
          <a:lstStyle/>
          <a:p>
            <a:pPr marL="0" indent="0">
              <a:buNone/>
            </a:pPr>
            <a:r>
              <a:rPr lang="en-US" dirty="0" smtClean="0"/>
              <a:t> </a:t>
            </a:r>
            <a:endParaRPr lang="en-US" dirty="0"/>
          </a:p>
        </p:txBody>
      </p:sp>
      <p:sp>
        <p:nvSpPr>
          <p:cNvPr id="6" name="Footer Placeholder 5"/>
          <p:cNvSpPr>
            <a:spLocks noGrp="1"/>
          </p:cNvSpPr>
          <p:nvPr>
            <p:ph type="ftr" sz="quarter" idx="11"/>
          </p:nvPr>
        </p:nvSpPr>
        <p:spPr>
          <a:xfrm>
            <a:off x="381000" y="6356350"/>
            <a:ext cx="8458200" cy="365125"/>
          </a:xfrm>
        </p:spPr>
        <p:txBody>
          <a:bodyPr/>
          <a:lstStyle/>
          <a:p>
            <a:r>
              <a:rPr lang="en-US" dirty="0" smtClean="0"/>
              <a:t>Source: World Bank:   Healthy China—Deepening Health Reform</a:t>
            </a:r>
            <a:endParaRPr lang="en-US" dirty="0"/>
          </a:p>
        </p:txBody>
      </p:sp>
    </p:spTree>
    <p:extLst>
      <p:ext uri="{BB962C8B-B14F-4D97-AF65-F5344CB8AC3E}">
        <p14:creationId xmlns:p14="http://schemas.microsoft.com/office/powerpoint/2010/main" val="2266647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in the delivery model</a:t>
            </a:r>
            <a:endParaRPr lang="en-US" dirty="0"/>
          </a:p>
        </p:txBody>
      </p:sp>
      <p:sp>
        <p:nvSpPr>
          <p:cNvPr id="3" name="Content Placeholder 2"/>
          <p:cNvSpPr>
            <a:spLocks noGrp="1"/>
          </p:cNvSpPr>
          <p:nvPr>
            <p:ph idx="1"/>
          </p:nvPr>
        </p:nvSpPr>
        <p:spPr/>
        <p:txBody>
          <a:bodyPr>
            <a:normAutofit fontScale="92500"/>
          </a:bodyPr>
          <a:lstStyle/>
          <a:p>
            <a:r>
              <a:rPr lang="en-US" dirty="0" smtClean="0"/>
              <a:t>The Planned Care model</a:t>
            </a:r>
          </a:p>
          <a:p>
            <a:r>
              <a:rPr lang="en-US" dirty="0" smtClean="0"/>
              <a:t>Teamwork</a:t>
            </a:r>
          </a:p>
          <a:p>
            <a:r>
              <a:rPr lang="en-US" dirty="0" smtClean="0"/>
              <a:t>The magic of the checklist and the spread sheet</a:t>
            </a:r>
          </a:p>
          <a:p>
            <a:r>
              <a:rPr lang="en-US" dirty="0" smtClean="0"/>
              <a:t>Reminders to providers and reminders to patients</a:t>
            </a:r>
          </a:p>
          <a:p>
            <a:r>
              <a:rPr lang="en-US" dirty="0" smtClean="0"/>
              <a:t>Outreach</a:t>
            </a:r>
          </a:p>
          <a:p>
            <a:r>
              <a:rPr lang="en-US" dirty="0" smtClean="0"/>
              <a:t>Communication, integration with diagnostics, specialists and hospitals, and managed hand-offs</a:t>
            </a:r>
            <a:endParaRPr lang="en-US" dirty="0"/>
          </a:p>
        </p:txBody>
      </p:sp>
    </p:spTree>
    <p:extLst>
      <p:ext uri="{BB962C8B-B14F-4D97-AF65-F5344CB8AC3E}">
        <p14:creationId xmlns:p14="http://schemas.microsoft.com/office/powerpoint/2010/main" val="33433310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Multidisciplinary teams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71" t="36140" r="12313" b="20322"/>
          <a:stretch/>
        </p:blipFill>
        <p:spPr bwMode="auto">
          <a:xfrm>
            <a:off x="76200" y="1219200"/>
            <a:ext cx="8926285" cy="2989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1"/>
          </p:nvPr>
        </p:nvSpPr>
        <p:spPr/>
        <p:txBody>
          <a:bodyPr/>
          <a:lstStyle/>
          <a:p>
            <a:r>
              <a:rPr lang="en-US" dirty="0" smtClean="0"/>
              <a:t>Source:  Healthy China—Deepening Health Reform</a:t>
            </a:r>
            <a:endParaRPr lang="en-US" dirty="0"/>
          </a:p>
        </p:txBody>
      </p:sp>
    </p:spTree>
    <p:extLst>
      <p:ext uri="{BB962C8B-B14F-4D97-AF65-F5344CB8AC3E}">
        <p14:creationId xmlns:p14="http://schemas.microsoft.com/office/powerpoint/2010/main" val="23922003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828800" y="152400"/>
            <a:ext cx="6629400" cy="6553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prstClr val="black"/>
                </a:solidFill>
              </a:rPr>
              <a:t>        </a:t>
            </a:r>
            <a:r>
              <a:rPr lang="en-US" sz="4000" b="1" dirty="0" smtClean="0">
                <a:solidFill>
                  <a:prstClr val="black"/>
                </a:solidFill>
              </a:rPr>
              <a:t>Panel</a:t>
            </a:r>
            <a:endParaRPr lang="en-US" sz="4000" b="1" dirty="0">
              <a:solidFill>
                <a:prstClr val="black"/>
              </a:solidFill>
            </a:endParaRPr>
          </a:p>
        </p:txBody>
      </p:sp>
      <p:sp>
        <p:nvSpPr>
          <p:cNvPr id="6" name="Oval 5"/>
          <p:cNvSpPr/>
          <p:nvPr/>
        </p:nvSpPr>
        <p:spPr>
          <a:xfrm>
            <a:off x="1828800" y="1562100"/>
            <a:ext cx="3733800" cy="33909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prstClr val="white"/>
                </a:solidFill>
              </a:rPr>
              <a:t> </a:t>
            </a:r>
          </a:p>
          <a:p>
            <a:pPr algn="r"/>
            <a:endParaRPr lang="en-US" dirty="0">
              <a:solidFill>
                <a:prstClr val="white"/>
              </a:solidFill>
            </a:endParaRPr>
          </a:p>
          <a:p>
            <a:pPr algn="r"/>
            <a:endParaRPr lang="en-US" dirty="0" smtClean="0">
              <a:solidFill>
                <a:prstClr val="white"/>
              </a:solidFill>
            </a:endParaRPr>
          </a:p>
          <a:p>
            <a:pPr algn="r"/>
            <a:endParaRPr lang="en-US" dirty="0">
              <a:solidFill>
                <a:prstClr val="white"/>
              </a:solidFill>
            </a:endParaRPr>
          </a:p>
          <a:p>
            <a:pPr algn="r"/>
            <a:endParaRPr lang="en-US" dirty="0" smtClean="0">
              <a:solidFill>
                <a:prstClr val="white"/>
              </a:solidFill>
            </a:endParaRPr>
          </a:p>
          <a:p>
            <a:pPr algn="r"/>
            <a:r>
              <a:rPr lang="en-US" sz="2400" b="1" dirty="0" smtClean="0">
                <a:solidFill>
                  <a:prstClr val="black"/>
                </a:solidFill>
              </a:rPr>
              <a:t>Chronic Conditions</a:t>
            </a:r>
            <a:endParaRPr lang="en-US" sz="2400" b="1" dirty="0">
              <a:solidFill>
                <a:prstClr val="black"/>
              </a:solidFill>
            </a:endParaRPr>
          </a:p>
        </p:txBody>
      </p:sp>
      <p:sp>
        <p:nvSpPr>
          <p:cNvPr id="7" name="Oval 6"/>
          <p:cNvSpPr/>
          <p:nvPr/>
        </p:nvSpPr>
        <p:spPr>
          <a:xfrm>
            <a:off x="1828800" y="2362200"/>
            <a:ext cx="1219200" cy="1219200"/>
          </a:xfrm>
          <a:prstGeom prst="ellipse">
            <a:avLst/>
          </a:prstGeom>
          <a:solidFill>
            <a:schemeClr val="accent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white"/>
                </a:solidFill>
              </a:rPr>
              <a:t>Seeing you</a:t>
            </a:r>
          </a:p>
          <a:p>
            <a:pPr algn="ctr"/>
            <a:r>
              <a:rPr lang="en-US" b="1" dirty="0" smtClean="0">
                <a:solidFill>
                  <a:prstClr val="white"/>
                </a:solidFill>
              </a:rPr>
              <a:t>today</a:t>
            </a:r>
            <a:endParaRPr lang="en-US" b="1" dirty="0">
              <a:solidFill>
                <a:prstClr val="white"/>
              </a:solidFill>
            </a:endParaRPr>
          </a:p>
        </p:txBody>
      </p:sp>
    </p:spTree>
    <p:extLst>
      <p:ext uri="{BB962C8B-B14F-4D97-AF65-F5344CB8AC3E}">
        <p14:creationId xmlns:p14="http://schemas.microsoft.com/office/powerpoint/2010/main" val="37750487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4775"/>
            <a:ext cx="9753600" cy="706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949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care</a:t>
            </a:r>
            <a:endParaRPr lang="en-US" dirty="0"/>
          </a:p>
        </p:txBody>
      </p:sp>
      <p:sp>
        <p:nvSpPr>
          <p:cNvPr id="3" name="Content Placeholder 2"/>
          <p:cNvSpPr>
            <a:spLocks noGrp="1"/>
          </p:cNvSpPr>
          <p:nvPr>
            <p:ph sz="half" idx="1"/>
          </p:nvPr>
        </p:nvSpPr>
        <p:spPr>
          <a:xfrm>
            <a:off x="228600" y="1905000"/>
            <a:ext cx="4038600" cy="4525963"/>
          </a:xfrm>
        </p:spPr>
        <p:txBody>
          <a:bodyPr>
            <a:normAutofit lnSpcReduction="10000"/>
          </a:bodyPr>
          <a:lstStyle/>
          <a:p>
            <a:r>
              <a:rPr lang="en-US" dirty="0" smtClean="0"/>
              <a:t>Manage </a:t>
            </a:r>
            <a:r>
              <a:rPr lang="en-US" dirty="0"/>
              <a:t>chronic and intensive </a:t>
            </a:r>
            <a:r>
              <a:rPr lang="en-US" dirty="0" smtClean="0"/>
              <a:t>conditions</a:t>
            </a:r>
          </a:p>
          <a:p>
            <a:r>
              <a:rPr lang="en-US" dirty="0" smtClean="0"/>
              <a:t>Avoid secondary complications of the underlying chronic disease</a:t>
            </a:r>
          </a:p>
          <a:p>
            <a:r>
              <a:rPr lang="en-US" dirty="0" smtClean="0"/>
              <a:t>Reliably deliver needed services to close gaps in care</a:t>
            </a:r>
            <a:r>
              <a:rPr lang="en-US" dirty="0"/>
              <a:t/>
            </a:r>
            <a:br>
              <a:rPr lang="en-US" dirty="0"/>
            </a:br>
            <a:endParaRPr lang="en-US" dirty="0"/>
          </a:p>
        </p:txBody>
      </p:sp>
      <p:pic>
        <p:nvPicPr>
          <p:cNvPr id="7171"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1752600"/>
            <a:ext cx="4381500" cy="2920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9430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
            <a:ext cx="8991600" cy="674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09600" y="1447800"/>
            <a:ext cx="6858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38888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ile this on compu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0"/>
            <a:ext cx="6286500" cy="610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4106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830" t="35516" r="24256" b="23697"/>
          <a:stretch/>
        </p:blipFill>
        <p:spPr bwMode="auto">
          <a:xfrm>
            <a:off x="0" y="37927"/>
            <a:ext cx="5687291" cy="545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0913" y="3048000"/>
            <a:ext cx="4383087" cy="301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9982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r>
              <a:rPr lang="en-US" altLang="en-US" sz="3600" dirty="0" smtClean="0"/>
              <a:t>Comprehensive integrated</a:t>
            </a:r>
            <a:r>
              <a:rPr lang="en-US" altLang="en-US" sz="3600" b="1" dirty="0" smtClean="0"/>
              <a:t> </a:t>
            </a:r>
            <a:r>
              <a:rPr lang="en-US" altLang="en-US" sz="3600" dirty="0"/>
              <a:t>p</a:t>
            </a:r>
            <a:r>
              <a:rPr lang="en-US" altLang="en-US" sz="3600" dirty="0" smtClean="0"/>
              <a:t>rimary care</a:t>
            </a:r>
          </a:p>
        </p:txBody>
      </p:sp>
      <p:sp>
        <p:nvSpPr>
          <p:cNvPr id="31747" name="Rectangle 3"/>
          <p:cNvSpPr>
            <a:spLocks noGrp="1" noChangeArrowheads="1"/>
          </p:cNvSpPr>
          <p:nvPr>
            <p:ph type="body" idx="1"/>
          </p:nvPr>
        </p:nvSpPr>
        <p:spPr/>
        <p:txBody>
          <a:bodyPr>
            <a:normAutofit lnSpcReduction="10000"/>
          </a:bodyPr>
          <a:lstStyle/>
          <a:p>
            <a:pPr eaLnBrk="1" hangingPunct="1">
              <a:lnSpc>
                <a:spcPct val="80000"/>
              </a:lnSpc>
            </a:pPr>
            <a:r>
              <a:rPr lang="en-US" altLang="en-US" sz="2800" dirty="0" smtClean="0"/>
              <a:t>Better access and availability</a:t>
            </a:r>
          </a:p>
          <a:p>
            <a:pPr lvl="2" eaLnBrk="1" hangingPunct="1">
              <a:lnSpc>
                <a:spcPct val="80000"/>
              </a:lnSpc>
              <a:buFontTx/>
              <a:buNone/>
            </a:pPr>
            <a:r>
              <a:rPr lang="en-US" altLang="en-US" sz="2000" dirty="0" smtClean="0"/>
              <a:t>Telephone and Internet access</a:t>
            </a:r>
          </a:p>
          <a:p>
            <a:pPr lvl="2" eaLnBrk="1" hangingPunct="1">
              <a:lnSpc>
                <a:spcPct val="80000"/>
              </a:lnSpc>
              <a:buFontTx/>
              <a:buNone/>
            </a:pPr>
            <a:r>
              <a:rPr lang="en-US" altLang="en-US" sz="2000" dirty="0" smtClean="0"/>
              <a:t>Next-day appointment access</a:t>
            </a:r>
          </a:p>
          <a:p>
            <a:pPr eaLnBrk="1" hangingPunct="1">
              <a:lnSpc>
                <a:spcPct val="80000"/>
              </a:lnSpc>
            </a:pPr>
            <a:r>
              <a:rPr lang="en-US" altLang="en-US" sz="2800" dirty="0" smtClean="0"/>
              <a:t>Better coordination</a:t>
            </a:r>
          </a:p>
          <a:p>
            <a:pPr lvl="1">
              <a:lnSpc>
                <a:spcPct val="80000"/>
              </a:lnSpc>
            </a:pPr>
            <a:r>
              <a:rPr lang="en-US" altLang="en-US" sz="2400" dirty="0"/>
              <a:t>Managing transitions of care</a:t>
            </a:r>
          </a:p>
          <a:p>
            <a:pPr lvl="2">
              <a:lnSpc>
                <a:spcPct val="80000"/>
              </a:lnSpc>
            </a:pPr>
            <a:r>
              <a:rPr lang="en-US" altLang="en-US" sz="2000" dirty="0" smtClean="0"/>
              <a:t>Integration with hospitals and specialists</a:t>
            </a:r>
          </a:p>
          <a:p>
            <a:pPr lvl="2">
              <a:lnSpc>
                <a:spcPct val="80000"/>
              </a:lnSpc>
            </a:pPr>
            <a:r>
              <a:rPr lang="en-US" altLang="en-US" sz="2000" dirty="0" smtClean="0"/>
              <a:t>Informing specialists and hospitals of medical information and patient history at the time of referral</a:t>
            </a:r>
          </a:p>
          <a:p>
            <a:pPr lvl="2">
              <a:lnSpc>
                <a:spcPct val="80000"/>
              </a:lnSpc>
            </a:pPr>
            <a:r>
              <a:rPr lang="en-US" altLang="en-US" sz="2000" dirty="0" smtClean="0"/>
              <a:t>Specialists and hospitals share information with primary care team</a:t>
            </a:r>
          </a:p>
          <a:p>
            <a:pPr eaLnBrk="1" hangingPunct="1">
              <a:lnSpc>
                <a:spcPct val="80000"/>
              </a:lnSpc>
            </a:pPr>
            <a:r>
              <a:rPr lang="en-US" altLang="en-US" sz="2800" dirty="0" smtClean="0"/>
              <a:t>Better tracking of patients who are fragile or complex</a:t>
            </a:r>
          </a:p>
          <a:p>
            <a:pPr eaLnBrk="1" hangingPunct="1">
              <a:lnSpc>
                <a:spcPct val="80000"/>
              </a:lnSpc>
            </a:pPr>
            <a:r>
              <a:rPr lang="en-US" altLang="en-US" sz="2800" dirty="0" smtClean="0"/>
              <a:t>Multidisciplinary teams</a:t>
            </a:r>
          </a:p>
          <a:p>
            <a:pPr eaLnBrk="1" hangingPunct="1">
              <a:lnSpc>
                <a:spcPct val="80000"/>
              </a:lnSpc>
            </a:pPr>
            <a:r>
              <a:rPr lang="en-US" altLang="en-US" sz="2800" dirty="0" smtClean="0"/>
              <a:t>Relentlessly embedding quality improvement activities in the daily operations of the clinic</a:t>
            </a:r>
          </a:p>
        </p:txBody>
      </p:sp>
    </p:spTree>
    <p:extLst>
      <p:ext uri="{BB962C8B-B14F-4D97-AF65-F5344CB8AC3E}">
        <p14:creationId xmlns:p14="http://schemas.microsoft.com/office/powerpoint/2010/main" val="28633602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Results</a:t>
            </a:r>
            <a:endParaRPr lang="en-US" dirty="0"/>
          </a:p>
        </p:txBody>
      </p:sp>
      <p:sp>
        <p:nvSpPr>
          <p:cNvPr id="3" name="Content Placeholder 2"/>
          <p:cNvSpPr>
            <a:spLocks noGrp="1"/>
          </p:cNvSpPr>
          <p:nvPr>
            <p:ph sz="half" idx="1"/>
          </p:nvPr>
        </p:nvSpPr>
        <p:spPr>
          <a:xfrm>
            <a:off x="228600" y="4648200"/>
            <a:ext cx="8686800" cy="1600200"/>
          </a:xfrm>
        </p:spPr>
        <p:txBody>
          <a:bodyPr>
            <a:normAutofit fontScale="85000" lnSpcReduction="10000"/>
          </a:bodyPr>
          <a:lstStyle/>
          <a:p>
            <a:r>
              <a:rPr lang="en-US" sz="2400" dirty="0" smtClean="0"/>
              <a:t>Sharply improved quality metrics for chronic disease and preventive screening</a:t>
            </a:r>
          </a:p>
          <a:p>
            <a:r>
              <a:rPr lang="en-US" sz="2400" dirty="0" smtClean="0"/>
              <a:t>Reduce the need for hospital care</a:t>
            </a:r>
          </a:p>
          <a:p>
            <a:r>
              <a:rPr lang="en-US" sz="2400" dirty="0" smtClean="0"/>
              <a:t>Cost savings</a:t>
            </a:r>
          </a:p>
          <a:p>
            <a:r>
              <a:rPr lang="en-US" sz="2400" dirty="0" smtClean="0"/>
              <a:t>Beneficial impact on integrated network revenue in a capitation model</a:t>
            </a:r>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756345" y="914400"/>
            <a:ext cx="571125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1733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janett\AppData\Local\Microsoft\Windows\Temporary Internet Files\Content.IE5\S948PH25\FullSizeRen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7315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7364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46" y="0"/>
            <a:ext cx="5435654" cy="402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4154744"/>
            <a:ext cx="4419600" cy="267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53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1265188" y="976782"/>
            <a:ext cx="6605991" cy="5881220"/>
          </a:xfrm>
          <a:prstGeom prst="rect">
            <a:avLst/>
          </a:prstGeom>
        </p:spPr>
      </p:pic>
      <p:sp>
        <p:nvSpPr>
          <p:cNvPr id="3" name="CaixaDeTexto 2"/>
          <p:cNvSpPr txBox="1"/>
          <p:nvPr/>
        </p:nvSpPr>
        <p:spPr>
          <a:xfrm>
            <a:off x="4075087" y="30266"/>
            <a:ext cx="4427751" cy="646331"/>
          </a:xfrm>
          <a:prstGeom prst="rect">
            <a:avLst/>
          </a:prstGeom>
          <a:noFill/>
        </p:spPr>
        <p:txBody>
          <a:bodyPr wrap="none" rtlCol="0">
            <a:spAutoFit/>
          </a:bodyPr>
          <a:lstStyle/>
          <a:p>
            <a:r>
              <a:rPr lang="pt-BR" sz="3600" dirty="0" smtClean="0">
                <a:solidFill>
                  <a:schemeClr val="bg1"/>
                </a:solidFill>
              </a:rPr>
              <a:t>Rastreio de Neoplasias</a:t>
            </a:r>
            <a:endParaRPr lang="pt-BR" sz="3600" dirty="0">
              <a:solidFill>
                <a:schemeClr val="bg1"/>
              </a:solidFill>
            </a:endParaRPr>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200" y="6099816"/>
            <a:ext cx="1307736" cy="675909"/>
          </a:xfrm>
          <a:prstGeom prst="rect">
            <a:avLst/>
          </a:prstGeom>
        </p:spPr>
      </p:pic>
      <p:sp>
        <p:nvSpPr>
          <p:cNvPr id="5" name="Title 4"/>
          <p:cNvSpPr>
            <a:spLocks noGrp="1"/>
          </p:cNvSpPr>
          <p:nvPr>
            <p:ph type="title"/>
          </p:nvPr>
        </p:nvSpPr>
        <p:spPr>
          <a:xfrm>
            <a:off x="453379" y="105095"/>
            <a:ext cx="8229600" cy="1143000"/>
          </a:xfrm>
        </p:spPr>
        <p:txBody>
          <a:bodyPr>
            <a:normAutofit/>
          </a:bodyPr>
          <a:lstStyle/>
          <a:p>
            <a:r>
              <a:rPr lang="en-US" sz="3200" dirty="0" smtClean="0"/>
              <a:t>Dramatic improvement in cancer screening</a:t>
            </a:r>
            <a:endParaRPr lang="en-US" sz="3200" dirty="0"/>
          </a:p>
        </p:txBody>
      </p:sp>
    </p:spTree>
    <p:extLst>
      <p:ext uri="{BB962C8B-B14F-4D97-AF65-F5344CB8AC3E}">
        <p14:creationId xmlns:p14="http://schemas.microsoft.com/office/powerpoint/2010/main" val="41436754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pt-BR" dirty="0">
                <a:latin typeface="Trebuchet MS" panose="020B0603020202020204" pitchFamily="34" charset="0"/>
              </a:rPr>
              <a:t>Unimed Guarulhos</a:t>
            </a:r>
          </a:p>
          <a:p>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670844"/>
            <a:ext cx="4172846" cy="4062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5292080" y="5157192"/>
            <a:ext cx="3563888" cy="1107996"/>
          </a:xfrm>
          <a:prstGeom prst="rect">
            <a:avLst/>
          </a:prstGeom>
          <a:noFill/>
        </p:spPr>
        <p:txBody>
          <a:bodyPr wrap="square" rtlCol="0">
            <a:spAutoFit/>
          </a:bodyPr>
          <a:lstStyle/>
          <a:p>
            <a:pPr algn="ctr"/>
            <a:r>
              <a:rPr lang="en-US" sz="2200" b="1" dirty="0">
                <a:solidFill>
                  <a:schemeClr val="tx1">
                    <a:lumMod val="75000"/>
                    <a:lumOff val="25000"/>
                  </a:schemeClr>
                </a:solidFill>
              </a:rPr>
              <a:t>Unimed Guarulhos (1994)</a:t>
            </a:r>
          </a:p>
          <a:p>
            <a:pPr algn="ctr"/>
            <a:r>
              <a:rPr lang="en-US" sz="2200" dirty="0">
                <a:solidFill>
                  <a:schemeClr val="tx1">
                    <a:lumMod val="75000"/>
                    <a:lumOff val="25000"/>
                  </a:schemeClr>
                </a:solidFill>
              </a:rPr>
              <a:t>86,000 clients</a:t>
            </a:r>
          </a:p>
          <a:p>
            <a:pPr algn="ctr"/>
            <a:r>
              <a:rPr lang="en-US" sz="2200" dirty="0">
                <a:solidFill>
                  <a:schemeClr val="tx1">
                    <a:lumMod val="75000"/>
                    <a:lumOff val="25000"/>
                  </a:schemeClr>
                </a:solidFill>
              </a:rPr>
              <a:t>246 cooperative doctors </a:t>
            </a:r>
          </a:p>
        </p:txBody>
      </p:sp>
      <p:cxnSp>
        <p:nvCxnSpPr>
          <p:cNvPr id="6" name="Conector em curva 5"/>
          <p:cNvCxnSpPr/>
          <p:nvPr/>
        </p:nvCxnSpPr>
        <p:spPr>
          <a:xfrm rot="10800000">
            <a:off x="3520319" y="4707559"/>
            <a:ext cx="1695053" cy="617614"/>
          </a:xfrm>
          <a:prstGeom prst="curvedConnector3">
            <a:avLst>
              <a:gd name="adj1" fmla="val 58652"/>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 name="Estrela de 5 pontas 6"/>
          <p:cNvSpPr/>
          <p:nvPr/>
        </p:nvSpPr>
        <p:spPr>
          <a:xfrm>
            <a:off x="3362135" y="4575795"/>
            <a:ext cx="158184" cy="166686"/>
          </a:xfrm>
          <a:prstGeom prst="star5">
            <a:avLst/>
          </a:prstGeom>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62810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dirty="0"/>
          </a:p>
        </p:txBody>
      </p:sp>
      <p:sp>
        <p:nvSpPr>
          <p:cNvPr id="3" name="Text Placeholder 2"/>
          <p:cNvSpPr>
            <a:spLocks noGrp="1"/>
          </p:cNvSpPr>
          <p:nvPr>
            <p:ph type="body" sz="quarter" idx="10"/>
          </p:nvPr>
        </p:nvSpPr>
        <p:spPr/>
        <p:txBody>
          <a:bodyPr/>
          <a:lstStyle/>
          <a:p>
            <a:endParaRPr lang="en-US" dirty="0"/>
          </a:p>
        </p:txBody>
      </p:sp>
      <p:sp>
        <p:nvSpPr>
          <p:cNvPr id="4" name="Retângulo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descr="http://www.premiouniversitarios.logosofia.org.br/blog/wp-content/uploads/2013/10/%C3%8Ccone-com-setas-e-d%C3%BAvida_comprada_stockxpertcom_id32649321.jpg"/>
          <p:cNvPicPr/>
          <p:nvPr/>
        </p:nvPicPr>
        <p:blipFill rotWithShape="1">
          <a:blip r:embed="rId3" cstate="print">
            <a:extLst>
              <a:ext uri="{28A0092B-C50C-407E-A947-70E740481C1C}">
                <a14:useLocalDpi xmlns:a14="http://schemas.microsoft.com/office/drawing/2010/main" val="0"/>
              </a:ext>
            </a:extLst>
          </a:blip>
          <a:srcRect l="10311" t="19196" r="7201" b="4911"/>
          <a:stretch/>
        </p:blipFill>
        <p:spPr bwMode="auto">
          <a:xfrm>
            <a:off x="3613211" y="2825502"/>
            <a:ext cx="2133600" cy="1619250"/>
          </a:xfrm>
          <a:prstGeom prst="rect">
            <a:avLst/>
          </a:prstGeom>
          <a:noFill/>
          <a:ln>
            <a:noFill/>
          </a:ln>
          <a:extLst>
            <a:ext uri="{53640926-AAD7-44D8-BBD7-CCE9431645EC}">
              <a14:shadowObscured xmlns:a14="http://schemas.microsoft.com/office/drawing/2010/main"/>
            </a:ext>
          </a:extLst>
        </p:spPr>
      </p:pic>
      <p:pic>
        <p:nvPicPr>
          <p:cNvPr id="6" name="Espaço Reservado para Conteúdo 3" descr="http://pad1.whstatic.com/images/thumb/e/ec/Baker-Act-Someone-Step-7-Version-2.jpg/670px-Baker-Act-Someone-Step-7-Version-2.jpg"/>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5192" y="915298"/>
            <a:ext cx="1629869" cy="1166264"/>
          </a:xfrm>
          <a:prstGeom prst="rect">
            <a:avLst/>
          </a:prstGeom>
          <a:noFill/>
          <a:ln>
            <a:noFill/>
          </a:ln>
        </p:spPr>
      </p:pic>
      <p:pic>
        <p:nvPicPr>
          <p:cNvPr id="7" name="Imagem 6" descr="http://gartic.com.br/imgs/mural/ro/roxo/1253771359.gif"/>
          <p:cNvPicPr/>
          <p:nvPr/>
        </p:nvPicPr>
        <p:blipFill>
          <a:blip r:embed="rId5">
            <a:extLst>
              <a:ext uri="{28A0092B-C50C-407E-A947-70E740481C1C}">
                <a14:useLocalDpi xmlns:a14="http://schemas.microsoft.com/office/drawing/2010/main" val="0"/>
              </a:ext>
            </a:extLst>
          </a:blip>
          <a:srcRect/>
          <a:stretch>
            <a:fillRect/>
          </a:stretch>
        </p:blipFill>
        <p:spPr bwMode="auto">
          <a:xfrm>
            <a:off x="7359664" y="4941168"/>
            <a:ext cx="1541596" cy="1813864"/>
          </a:xfrm>
          <a:prstGeom prst="rect">
            <a:avLst/>
          </a:prstGeom>
          <a:noFill/>
          <a:ln>
            <a:noFill/>
          </a:ln>
        </p:spPr>
      </p:pic>
      <p:pic>
        <p:nvPicPr>
          <p:cNvPr id="8" name="Imagem 7" descr="https://1.bp.blogspot.com/-8REvnNeVeS0/T9fP7MVyQCI/AAAAAAAAAQk/gCm7b72V6vw/s1600/diva.gif"/>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510" y="978801"/>
            <a:ext cx="1492885" cy="1123950"/>
          </a:xfrm>
          <a:prstGeom prst="rect">
            <a:avLst/>
          </a:prstGeom>
          <a:noFill/>
          <a:ln>
            <a:noFill/>
          </a:ln>
        </p:spPr>
      </p:pic>
      <p:pic>
        <p:nvPicPr>
          <p:cNvPr id="9" name="Imagem 8" descr="http://www.movimentopsiquiatriaplural.com.br/wp-content/uploads/2014/01/hospital.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3528" y="5445224"/>
            <a:ext cx="1504950" cy="1128395"/>
          </a:xfrm>
          <a:prstGeom prst="rect">
            <a:avLst/>
          </a:prstGeom>
          <a:noFill/>
          <a:ln>
            <a:noFill/>
          </a:ln>
        </p:spPr>
      </p:pic>
      <p:sp>
        <p:nvSpPr>
          <p:cNvPr id="10" name="Caixa de Texto 2"/>
          <p:cNvSpPr txBox="1">
            <a:spLocks noChangeArrowheads="1"/>
          </p:cNvSpPr>
          <p:nvPr/>
        </p:nvSpPr>
        <p:spPr bwMode="auto">
          <a:xfrm>
            <a:off x="2049708" y="6477395"/>
            <a:ext cx="965558" cy="318012"/>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latin typeface="+mj-lt"/>
                <a:ea typeface="Calibri"/>
                <a:cs typeface="Times New Roman"/>
              </a:rPr>
              <a:t>ER</a:t>
            </a:r>
            <a:r>
              <a:rPr lang="en-US" sz="1100" b="1" dirty="0">
                <a:solidFill>
                  <a:schemeClr val="bg1"/>
                </a:solidFill>
                <a:effectLst/>
                <a:latin typeface="+mj-lt"/>
                <a:ea typeface="Calibri"/>
                <a:cs typeface="Times New Roman"/>
              </a:rPr>
              <a:t> </a:t>
            </a:r>
            <a:endParaRPr lang="en-US" sz="1100" dirty="0">
              <a:solidFill>
                <a:schemeClr val="bg1"/>
              </a:solidFill>
              <a:effectLst/>
              <a:latin typeface="+mj-lt"/>
              <a:ea typeface="Calibri"/>
              <a:cs typeface="Times New Roman"/>
            </a:endParaRPr>
          </a:p>
        </p:txBody>
      </p:sp>
      <p:pic>
        <p:nvPicPr>
          <p:cNvPr id="11" name="Imagem 10" descr="http://1.bp.blogspot.com/-UcgglcJLQe0/T2T0hfSvj1I/AAAAAAAAAWg/ClFDELCu65M/s400/salvando+rins.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6336" y="2974993"/>
            <a:ext cx="1000125" cy="1000125"/>
          </a:xfrm>
          <a:prstGeom prst="rect">
            <a:avLst/>
          </a:prstGeom>
          <a:noFill/>
          <a:ln>
            <a:noFill/>
          </a:ln>
        </p:spPr>
      </p:pic>
      <p:sp>
        <p:nvSpPr>
          <p:cNvPr id="12" name="Caixa de Texto 2"/>
          <p:cNvSpPr txBox="1">
            <a:spLocks noChangeArrowheads="1"/>
          </p:cNvSpPr>
          <p:nvPr/>
        </p:nvSpPr>
        <p:spPr bwMode="auto">
          <a:xfrm>
            <a:off x="7534422" y="4120902"/>
            <a:ext cx="1271587"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latin typeface="+mj-lt"/>
                <a:ea typeface="Calibri"/>
                <a:cs typeface="Times New Roman"/>
              </a:rPr>
              <a:t>NEPHROLOGIST</a:t>
            </a:r>
            <a:endParaRPr lang="en-US" sz="1100" dirty="0">
              <a:solidFill>
                <a:schemeClr val="bg1"/>
              </a:solidFill>
              <a:effectLst/>
              <a:latin typeface="+mj-lt"/>
              <a:ea typeface="Calibri"/>
              <a:cs typeface="Times New Roman"/>
            </a:endParaRPr>
          </a:p>
          <a:p>
            <a:pPr>
              <a:lnSpc>
                <a:spcPct val="115000"/>
              </a:lnSpc>
              <a:spcAft>
                <a:spcPts val="1000"/>
              </a:spcAft>
            </a:pPr>
            <a:r>
              <a:rPr lang="en-US" sz="1100" dirty="0">
                <a:solidFill>
                  <a:schemeClr val="bg1"/>
                </a:solidFill>
                <a:effectLst/>
                <a:latin typeface="+mj-lt"/>
                <a:ea typeface="Calibri"/>
                <a:cs typeface="Times New Roman"/>
              </a:rPr>
              <a:t> </a:t>
            </a:r>
          </a:p>
        </p:txBody>
      </p:sp>
      <p:sp>
        <p:nvSpPr>
          <p:cNvPr id="13" name="Caixa de Texto 2"/>
          <p:cNvSpPr txBox="1">
            <a:spLocks noChangeArrowheads="1"/>
          </p:cNvSpPr>
          <p:nvPr/>
        </p:nvSpPr>
        <p:spPr bwMode="auto">
          <a:xfrm>
            <a:off x="3725191" y="2078147"/>
            <a:ext cx="1629869"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latin typeface="+mj-lt"/>
                <a:ea typeface="Calibri"/>
                <a:cs typeface="Times New Roman"/>
              </a:rPr>
              <a:t>ENDOCRINOLOGIST</a:t>
            </a:r>
            <a:r>
              <a:rPr lang="en-US" sz="1100" dirty="0">
                <a:solidFill>
                  <a:schemeClr val="bg1"/>
                </a:solidFill>
                <a:effectLst/>
                <a:latin typeface="+mj-lt"/>
                <a:ea typeface="Calibri"/>
                <a:cs typeface="Times New Roman"/>
              </a:rPr>
              <a:t> </a:t>
            </a:r>
          </a:p>
        </p:txBody>
      </p:sp>
      <p:sp>
        <p:nvSpPr>
          <p:cNvPr id="14" name="Caixa de Texto 2"/>
          <p:cNvSpPr txBox="1">
            <a:spLocks noChangeArrowheads="1"/>
          </p:cNvSpPr>
          <p:nvPr/>
        </p:nvSpPr>
        <p:spPr bwMode="auto">
          <a:xfrm>
            <a:off x="382533" y="6484680"/>
            <a:ext cx="1578579" cy="310727"/>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US" sz="1100" b="1" dirty="0">
                <a:solidFill>
                  <a:schemeClr val="bg1"/>
                </a:solidFill>
                <a:latin typeface="+mj-lt"/>
                <a:ea typeface="Calibri"/>
                <a:cs typeface="Times New Roman"/>
              </a:rPr>
              <a:t>HOSPITAL ADMISSION</a:t>
            </a:r>
            <a:endParaRPr lang="en-US" sz="1100" dirty="0">
              <a:solidFill>
                <a:schemeClr val="bg1"/>
              </a:solidFill>
              <a:effectLst/>
              <a:latin typeface="+mj-lt"/>
              <a:ea typeface="Calibri"/>
              <a:cs typeface="Times New Roman"/>
            </a:endParaRPr>
          </a:p>
        </p:txBody>
      </p:sp>
      <p:sp>
        <p:nvSpPr>
          <p:cNvPr id="15" name="Caixa de Texto 2"/>
          <p:cNvSpPr txBox="1">
            <a:spLocks noChangeArrowheads="1"/>
          </p:cNvSpPr>
          <p:nvPr/>
        </p:nvSpPr>
        <p:spPr bwMode="auto">
          <a:xfrm>
            <a:off x="3394482" y="188640"/>
            <a:ext cx="2484439" cy="481965"/>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pt-BR" b="1" dirty="0" smtClean="0">
                <a:solidFill>
                  <a:schemeClr val="bg1"/>
                </a:solidFill>
                <a:latin typeface="+mj-lt"/>
                <a:ea typeface="Calibri"/>
                <a:cs typeface="Times New Roman"/>
              </a:rPr>
              <a:t>Provider Perspective</a:t>
            </a:r>
            <a:endParaRPr lang="en-US" sz="1100" dirty="0">
              <a:solidFill>
                <a:schemeClr val="bg1"/>
              </a:solidFill>
              <a:effectLst/>
              <a:latin typeface="+mj-lt"/>
              <a:ea typeface="Calibri"/>
              <a:cs typeface="Times New Roman"/>
            </a:endParaRPr>
          </a:p>
        </p:txBody>
      </p:sp>
      <p:pic>
        <p:nvPicPr>
          <p:cNvPr id="16" name="Imagem 15" descr="http://static7.depositphotos.com/1035468/688/v/450/depositphotos_6884570-Optician-eye-test-cartoon.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86785" y="658922"/>
            <a:ext cx="1419225" cy="1419225"/>
          </a:xfrm>
          <a:prstGeom prst="rect">
            <a:avLst/>
          </a:prstGeom>
          <a:noFill/>
          <a:ln>
            <a:noFill/>
          </a:ln>
        </p:spPr>
      </p:pic>
      <p:sp>
        <p:nvSpPr>
          <p:cNvPr id="17" name="Caixa de Texto 2"/>
          <p:cNvSpPr txBox="1">
            <a:spLocks noChangeArrowheads="1"/>
          </p:cNvSpPr>
          <p:nvPr/>
        </p:nvSpPr>
        <p:spPr bwMode="auto">
          <a:xfrm>
            <a:off x="7380312" y="1988840"/>
            <a:ext cx="1488929" cy="35693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latin typeface="+mj-lt"/>
                <a:ea typeface="Calibri"/>
                <a:cs typeface="Times New Roman"/>
              </a:rPr>
              <a:t>OPHTHALMOLOGIST</a:t>
            </a:r>
            <a:r>
              <a:rPr lang="en-US" sz="1100" dirty="0">
                <a:solidFill>
                  <a:schemeClr val="bg1"/>
                </a:solidFill>
                <a:effectLst/>
                <a:latin typeface="+mj-lt"/>
                <a:ea typeface="Calibri"/>
                <a:cs typeface="Times New Roman"/>
              </a:rPr>
              <a:t> </a:t>
            </a:r>
          </a:p>
        </p:txBody>
      </p:sp>
      <p:sp>
        <p:nvSpPr>
          <p:cNvPr id="18" name="Caixa de Texto 2"/>
          <p:cNvSpPr txBox="1">
            <a:spLocks noChangeArrowheads="1"/>
          </p:cNvSpPr>
          <p:nvPr/>
        </p:nvSpPr>
        <p:spPr bwMode="auto">
          <a:xfrm>
            <a:off x="7653485" y="6452543"/>
            <a:ext cx="1152525" cy="325589"/>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US" sz="1100" b="1" dirty="0">
                <a:solidFill>
                  <a:schemeClr val="bg1"/>
                </a:solidFill>
                <a:effectLst/>
                <a:latin typeface="+mj-lt"/>
                <a:ea typeface="Calibri"/>
                <a:cs typeface="Times New Roman"/>
              </a:rPr>
              <a:t>CARDIOLOGIST</a:t>
            </a:r>
            <a:r>
              <a:rPr lang="en-US" sz="1100" dirty="0">
                <a:solidFill>
                  <a:schemeClr val="bg1"/>
                </a:solidFill>
                <a:effectLst/>
                <a:latin typeface="+mj-lt"/>
                <a:ea typeface="Calibri"/>
                <a:cs typeface="Times New Roman"/>
              </a:rPr>
              <a:t> </a:t>
            </a:r>
          </a:p>
        </p:txBody>
      </p:sp>
      <p:pic>
        <p:nvPicPr>
          <p:cNvPr id="19" name="Imagem 18" descr="https://encrypted-tbn3.gstatic.com/images?q=tbn:ANd9GcRBmCM8UtLh3v1sHHin7md4M-ZgfJEhBIiggnjZaPK4XMPXsPqV"/>
          <p:cNvPicPr/>
          <p:nvPr/>
        </p:nvPicPr>
        <p:blipFill>
          <a:blip r:embed="rId10">
            <a:extLst>
              <a:ext uri="{28A0092B-C50C-407E-A947-70E740481C1C}">
                <a14:useLocalDpi xmlns:a14="http://schemas.microsoft.com/office/drawing/2010/main" val="0"/>
              </a:ext>
            </a:extLst>
          </a:blip>
          <a:srcRect/>
          <a:stretch>
            <a:fillRect/>
          </a:stretch>
        </p:blipFill>
        <p:spPr bwMode="auto">
          <a:xfrm>
            <a:off x="454991" y="2974993"/>
            <a:ext cx="1373487" cy="1368152"/>
          </a:xfrm>
          <a:prstGeom prst="rect">
            <a:avLst/>
          </a:prstGeom>
          <a:noFill/>
          <a:ln>
            <a:noFill/>
          </a:ln>
        </p:spPr>
      </p:pic>
      <p:sp>
        <p:nvSpPr>
          <p:cNvPr id="20" name="Caixa de Texto 2"/>
          <p:cNvSpPr txBox="1">
            <a:spLocks noChangeArrowheads="1"/>
          </p:cNvSpPr>
          <p:nvPr/>
        </p:nvSpPr>
        <p:spPr bwMode="auto">
          <a:xfrm>
            <a:off x="364644" y="4282827"/>
            <a:ext cx="156210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pt-BR" sz="1100" b="1" dirty="0">
                <a:solidFill>
                  <a:schemeClr val="bg1"/>
                </a:solidFill>
                <a:latin typeface="+mj-lt"/>
                <a:ea typeface="Calibri"/>
                <a:cs typeface="Times New Roman"/>
              </a:rPr>
              <a:t>DIAGNOSTIC CENTER</a:t>
            </a:r>
            <a:endParaRPr lang="en-US" sz="1100" dirty="0">
              <a:solidFill>
                <a:schemeClr val="bg1"/>
              </a:solidFill>
              <a:effectLst/>
              <a:latin typeface="+mj-lt"/>
              <a:ea typeface="Calibri"/>
              <a:cs typeface="Times New Roman"/>
            </a:endParaRPr>
          </a:p>
          <a:p>
            <a:pPr>
              <a:lnSpc>
                <a:spcPct val="115000"/>
              </a:lnSpc>
              <a:spcAft>
                <a:spcPts val="1000"/>
              </a:spcAft>
            </a:pPr>
            <a:r>
              <a:rPr lang="en-US" sz="1100" dirty="0">
                <a:solidFill>
                  <a:schemeClr val="bg1"/>
                </a:solidFill>
                <a:effectLst/>
                <a:latin typeface="+mj-lt"/>
                <a:ea typeface="Calibri"/>
                <a:cs typeface="Times New Roman"/>
              </a:rPr>
              <a:t> </a:t>
            </a:r>
          </a:p>
        </p:txBody>
      </p:sp>
      <p:sp>
        <p:nvSpPr>
          <p:cNvPr id="21" name="Caixa de Texto 2"/>
          <p:cNvSpPr txBox="1">
            <a:spLocks noChangeArrowheads="1"/>
          </p:cNvSpPr>
          <p:nvPr/>
        </p:nvSpPr>
        <p:spPr bwMode="auto">
          <a:xfrm>
            <a:off x="3428164" y="6465157"/>
            <a:ext cx="135986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pt-BR" sz="1100" b="1" dirty="0">
                <a:solidFill>
                  <a:schemeClr val="bg1"/>
                </a:solidFill>
                <a:latin typeface="+mj-lt"/>
                <a:ea typeface="Calibri"/>
                <a:cs typeface="Times New Roman"/>
              </a:rPr>
              <a:t>SOCIAL WORKER</a:t>
            </a:r>
            <a:endParaRPr lang="en-US" sz="1100" dirty="0">
              <a:solidFill>
                <a:schemeClr val="bg1"/>
              </a:solidFill>
              <a:effectLst/>
              <a:latin typeface="+mj-lt"/>
              <a:ea typeface="Calibri"/>
              <a:cs typeface="Times New Roman"/>
            </a:endParaRPr>
          </a:p>
          <a:p>
            <a:pPr>
              <a:lnSpc>
                <a:spcPct val="115000"/>
              </a:lnSpc>
              <a:spcAft>
                <a:spcPts val="1000"/>
              </a:spcAft>
            </a:pPr>
            <a:r>
              <a:rPr lang="en-US" sz="1100" dirty="0">
                <a:solidFill>
                  <a:schemeClr val="bg1"/>
                </a:solidFill>
                <a:effectLst/>
                <a:latin typeface="+mj-lt"/>
                <a:ea typeface="Calibri"/>
                <a:cs typeface="Times New Roman"/>
              </a:rPr>
              <a:t> </a:t>
            </a:r>
          </a:p>
        </p:txBody>
      </p:sp>
      <p:sp>
        <p:nvSpPr>
          <p:cNvPr id="22" name="Caixa de Texto 2"/>
          <p:cNvSpPr txBox="1">
            <a:spLocks noChangeArrowheads="1"/>
          </p:cNvSpPr>
          <p:nvPr/>
        </p:nvSpPr>
        <p:spPr bwMode="auto">
          <a:xfrm>
            <a:off x="606509" y="2007731"/>
            <a:ext cx="1446835" cy="290193"/>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pt-BR" sz="1100" b="1" dirty="0">
                <a:solidFill>
                  <a:schemeClr val="bg1"/>
                </a:solidFill>
                <a:latin typeface="+mj-lt"/>
                <a:ea typeface="Calibri"/>
                <a:cs typeface="Times New Roman"/>
              </a:rPr>
              <a:t>PSYCHOLOGIST</a:t>
            </a:r>
            <a:endParaRPr lang="en-US" sz="1100" dirty="0">
              <a:solidFill>
                <a:schemeClr val="bg1"/>
              </a:solidFill>
              <a:effectLst/>
              <a:latin typeface="+mj-lt"/>
              <a:ea typeface="Calibri"/>
              <a:cs typeface="Times New Roman"/>
            </a:endParaRPr>
          </a:p>
          <a:p>
            <a:pPr>
              <a:lnSpc>
                <a:spcPct val="115000"/>
              </a:lnSpc>
              <a:spcAft>
                <a:spcPts val="1000"/>
              </a:spcAft>
            </a:pPr>
            <a:r>
              <a:rPr lang="en-US" sz="1100" dirty="0">
                <a:solidFill>
                  <a:schemeClr val="bg1"/>
                </a:solidFill>
                <a:effectLst/>
                <a:latin typeface="+mj-lt"/>
                <a:ea typeface="Calibri"/>
                <a:cs typeface="Times New Roman"/>
              </a:rPr>
              <a:t> </a:t>
            </a:r>
          </a:p>
        </p:txBody>
      </p:sp>
      <p:sp>
        <p:nvSpPr>
          <p:cNvPr id="23" name="Caixa de Texto 2"/>
          <p:cNvSpPr txBox="1">
            <a:spLocks noChangeArrowheads="1"/>
          </p:cNvSpPr>
          <p:nvPr/>
        </p:nvSpPr>
        <p:spPr bwMode="auto">
          <a:xfrm>
            <a:off x="5560319" y="6484680"/>
            <a:ext cx="1123950" cy="293452"/>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latin typeface="+mj-lt"/>
                <a:ea typeface="Calibri"/>
                <a:cs typeface="Times New Roman"/>
              </a:rPr>
              <a:t>NUTRITIONIST</a:t>
            </a:r>
            <a:endParaRPr lang="en-US" sz="1100" dirty="0">
              <a:solidFill>
                <a:schemeClr val="bg1"/>
              </a:solidFill>
              <a:effectLst/>
              <a:latin typeface="+mj-lt"/>
              <a:ea typeface="Calibri"/>
              <a:cs typeface="Times New Roman"/>
            </a:endParaRPr>
          </a:p>
        </p:txBody>
      </p:sp>
      <p:pic>
        <p:nvPicPr>
          <p:cNvPr id="24" name="Imagem 23" descr="http://thumbs.dreamstime.com/z/nutricionista-com-pir%C3%A2mide-de-alimento-39801769.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60319" y="5336369"/>
            <a:ext cx="1123950" cy="1188975"/>
          </a:xfrm>
          <a:prstGeom prst="rect">
            <a:avLst/>
          </a:prstGeom>
          <a:noFill/>
          <a:ln>
            <a:noFill/>
          </a:ln>
        </p:spPr>
      </p:pic>
      <p:pic>
        <p:nvPicPr>
          <p:cNvPr id="25" name="Imagem 24" descr="http://www.decalcor.com.br/loja/image/cache/data/assistentesociala-500x500.jpg"/>
          <p:cNvPicPr/>
          <p:nvPr/>
        </p:nvPicPr>
        <p:blipFill rotWithShape="1">
          <a:blip r:embed="rId12" cstate="print">
            <a:extLst>
              <a:ext uri="{28A0092B-C50C-407E-A947-70E740481C1C}">
                <a14:useLocalDpi xmlns:a14="http://schemas.microsoft.com/office/drawing/2010/main" val="0"/>
              </a:ext>
            </a:extLst>
          </a:blip>
          <a:srcRect b="16667"/>
          <a:stretch/>
        </p:blipFill>
        <p:spPr bwMode="auto">
          <a:xfrm>
            <a:off x="3394482" y="5264361"/>
            <a:ext cx="1393542" cy="1188975"/>
          </a:xfrm>
          <a:prstGeom prst="rect">
            <a:avLst/>
          </a:prstGeom>
          <a:noFill/>
          <a:ln>
            <a:noFill/>
          </a:ln>
          <a:extLst>
            <a:ext uri="{53640926-AAD7-44D8-BBD7-CCE9431645EC}">
              <a14:shadowObscured xmlns:a14="http://schemas.microsoft.com/office/drawing/2010/main"/>
            </a:ext>
          </a:extLst>
        </p:spPr>
      </p:pic>
      <p:sp>
        <p:nvSpPr>
          <p:cNvPr id="26" name="Caixa de Texto 2"/>
          <p:cNvSpPr txBox="1">
            <a:spLocks noChangeArrowheads="1"/>
          </p:cNvSpPr>
          <p:nvPr/>
        </p:nvSpPr>
        <p:spPr bwMode="auto">
          <a:xfrm>
            <a:off x="3491880" y="4273739"/>
            <a:ext cx="2376263"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pt-BR" sz="1100" b="1" dirty="0">
                <a:solidFill>
                  <a:schemeClr val="bg1"/>
                </a:solidFill>
                <a:latin typeface="+mj-lt"/>
                <a:ea typeface="Calibri"/>
                <a:cs typeface="Times New Roman"/>
              </a:rPr>
              <a:t>DIABETES MELLITUS PATIENT</a:t>
            </a:r>
            <a:endParaRPr lang="en-US" sz="1100" dirty="0">
              <a:solidFill>
                <a:schemeClr val="bg1"/>
              </a:solidFill>
              <a:effectLst/>
              <a:latin typeface="+mj-lt"/>
              <a:ea typeface="Calibri"/>
              <a:cs typeface="Times New Roman"/>
            </a:endParaRPr>
          </a:p>
          <a:p>
            <a:pPr>
              <a:lnSpc>
                <a:spcPct val="115000"/>
              </a:lnSpc>
              <a:spcAft>
                <a:spcPts val="1000"/>
              </a:spcAft>
            </a:pPr>
            <a:r>
              <a:rPr lang="en-US" sz="1100" dirty="0">
                <a:solidFill>
                  <a:schemeClr val="bg1"/>
                </a:solidFill>
                <a:effectLst/>
                <a:latin typeface="+mj-lt"/>
                <a:ea typeface="Calibri"/>
                <a:cs typeface="Times New Roman"/>
              </a:rPr>
              <a:t>  </a:t>
            </a:r>
          </a:p>
        </p:txBody>
      </p:sp>
      <p:sp>
        <p:nvSpPr>
          <p:cNvPr id="27" name="Seta para a esquerda 26"/>
          <p:cNvSpPr/>
          <p:nvPr/>
        </p:nvSpPr>
        <p:spPr>
          <a:xfrm>
            <a:off x="5836271" y="3356992"/>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eta para a esquerda 27"/>
          <p:cNvSpPr/>
          <p:nvPr/>
        </p:nvSpPr>
        <p:spPr>
          <a:xfrm>
            <a:off x="1961112" y="3388416"/>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eta para a esquerda 28"/>
          <p:cNvSpPr/>
          <p:nvPr/>
        </p:nvSpPr>
        <p:spPr>
          <a:xfrm flipH="1">
            <a:off x="5836271" y="3660054"/>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eta para a esquerda 29"/>
          <p:cNvSpPr/>
          <p:nvPr/>
        </p:nvSpPr>
        <p:spPr>
          <a:xfrm rot="18900000" flipH="1">
            <a:off x="5757533" y="2068363"/>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eta para a esquerda 30"/>
          <p:cNvSpPr/>
          <p:nvPr/>
        </p:nvSpPr>
        <p:spPr>
          <a:xfrm flipH="1">
            <a:off x="1959909" y="3683468"/>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eta para a esquerda 31"/>
          <p:cNvSpPr/>
          <p:nvPr/>
        </p:nvSpPr>
        <p:spPr>
          <a:xfrm rot="18900000">
            <a:off x="5757533" y="2400637"/>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eta para a esquerda 32"/>
          <p:cNvSpPr/>
          <p:nvPr/>
        </p:nvSpPr>
        <p:spPr>
          <a:xfrm rot="16200000">
            <a:off x="5745279" y="4912675"/>
            <a:ext cx="385352" cy="118067"/>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eta para a esquerda 33"/>
          <p:cNvSpPr/>
          <p:nvPr/>
        </p:nvSpPr>
        <p:spPr>
          <a:xfrm rot="5400000">
            <a:off x="4662384" y="2590349"/>
            <a:ext cx="385352" cy="118067"/>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eta para a esquerda 34"/>
          <p:cNvSpPr/>
          <p:nvPr/>
        </p:nvSpPr>
        <p:spPr>
          <a:xfrm rot="16200000" flipV="1">
            <a:off x="4102510" y="2569181"/>
            <a:ext cx="385352" cy="160401"/>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eta para a esquerda 35"/>
          <p:cNvSpPr/>
          <p:nvPr/>
        </p:nvSpPr>
        <p:spPr>
          <a:xfrm rot="2504292" flipH="1">
            <a:off x="1895879" y="1906619"/>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eta para a esquerda 36"/>
          <p:cNvSpPr/>
          <p:nvPr/>
        </p:nvSpPr>
        <p:spPr>
          <a:xfrm rot="2504292">
            <a:off x="1895879" y="2238893"/>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eta para a esquerda 37"/>
          <p:cNvSpPr/>
          <p:nvPr/>
        </p:nvSpPr>
        <p:spPr>
          <a:xfrm rot="5400000">
            <a:off x="5911344" y="4887885"/>
            <a:ext cx="385352" cy="118067"/>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eta para a esquerda 38"/>
          <p:cNvSpPr/>
          <p:nvPr/>
        </p:nvSpPr>
        <p:spPr>
          <a:xfrm rot="18900000" flipH="1">
            <a:off x="1956131" y="4872445"/>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eta para a esquerda 39"/>
          <p:cNvSpPr/>
          <p:nvPr/>
        </p:nvSpPr>
        <p:spPr>
          <a:xfrm rot="18900000">
            <a:off x="1956131" y="5204719"/>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Seta para a esquerda 40"/>
          <p:cNvSpPr/>
          <p:nvPr/>
        </p:nvSpPr>
        <p:spPr>
          <a:xfrm rot="13471912" flipH="1">
            <a:off x="5986527" y="4496171"/>
            <a:ext cx="1550514" cy="128986"/>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Seta para a esquerda 41"/>
          <p:cNvSpPr/>
          <p:nvPr/>
        </p:nvSpPr>
        <p:spPr>
          <a:xfrm rot="13471912">
            <a:off x="5986527" y="4828445"/>
            <a:ext cx="1550514" cy="118063"/>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eta para a esquerda 42"/>
          <p:cNvSpPr/>
          <p:nvPr/>
        </p:nvSpPr>
        <p:spPr>
          <a:xfrm rot="16200000">
            <a:off x="3839544" y="4952475"/>
            <a:ext cx="385352" cy="118067"/>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eta para a esquerda 43"/>
          <p:cNvSpPr/>
          <p:nvPr/>
        </p:nvSpPr>
        <p:spPr>
          <a:xfrm rot="5400000">
            <a:off x="4005609" y="4927685"/>
            <a:ext cx="385352" cy="118067"/>
          </a:xfrm>
          <a:prstGeom prst="lef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aixaDeTexto 44"/>
          <p:cNvSpPr txBox="1"/>
          <p:nvPr/>
        </p:nvSpPr>
        <p:spPr>
          <a:xfrm>
            <a:off x="7164288" y="5911478"/>
            <a:ext cx="279646" cy="923330"/>
          </a:xfrm>
          <a:prstGeom prst="rect">
            <a:avLst/>
          </a:prstGeom>
          <a:solidFill>
            <a:schemeClr val="bg1"/>
          </a:solidFill>
        </p:spPr>
        <p:txBody>
          <a:bodyPr wrap="square" rtlCol="0">
            <a:spAutoFit/>
          </a:bodyPr>
          <a:lstStyle/>
          <a:p>
            <a:endParaRPr lang="pt-BR" dirty="0"/>
          </a:p>
          <a:p>
            <a:endParaRPr lang="pt-BR" dirty="0"/>
          </a:p>
          <a:p>
            <a:endParaRPr lang="pt-BR" dirty="0"/>
          </a:p>
        </p:txBody>
      </p:sp>
    </p:spTree>
    <p:extLst>
      <p:ext uri="{BB962C8B-B14F-4D97-AF65-F5344CB8AC3E}">
        <p14:creationId xmlns:p14="http://schemas.microsoft.com/office/powerpoint/2010/main" val="13508125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dirty="0"/>
          </a:p>
        </p:txBody>
      </p:sp>
      <p:sp>
        <p:nvSpPr>
          <p:cNvPr id="3" name="Text Placeholder 2"/>
          <p:cNvSpPr>
            <a:spLocks noGrp="1"/>
          </p:cNvSpPr>
          <p:nvPr>
            <p:ph type="body" sz="quarter" idx="10"/>
          </p:nvPr>
        </p:nvSpPr>
        <p:spPr/>
        <p:txBody>
          <a:bodyPr/>
          <a:lstStyle/>
          <a:p>
            <a:endParaRPr lang="en-US" dirty="0"/>
          </a:p>
        </p:txBody>
      </p:sp>
      <p:sp>
        <p:nvSpPr>
          <p:cNvPr id="4" name="Retângulo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Espaço Reservado para Conteúdo 3" descr="http://pad1.whstatic.com/images/thumb/e/ec/Baker-Act-Someone-Step-7-Version-2.jpg/670px-Baker-Act-Someone-Step-7-Version-2.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6703" y="861018"/>
            <a:ext cx="1466849" cy="1055814"/>
          </a:xfrm>
          <a:prstGeom prst="rect">
            <a:avLst/>
          </a:prstGeom>
          <a:solidFill>
            <a:srgbClr val="0F4E42"/>
          </a:solidFill>
          <a:ln>
            <a:noFill/>
          </a:ln>
        </p:spPr>
      </p:pic>
      <p:pic>
        <p:nvPicPr>
          <p:cNvPr id="6" name="Imagem 5" descr="http://gartic.com.br/imgs/mural/ro/roxo/1253771359.gif"/>
          <p:cNvPicPr/>
          <p:nvPr/>
        </p:nvPicPr>
        <p:blipFill>
          <a:blip r:embed="rId4">
            <a:extLst>
              <a:ext uri="{28A0092B-C50C-407E-A947-70E740481C1C}">
                <a14:useLocalDpi xmlns:a14="http://schemas.microsoft.com/office/drawing/2010/main" val="0"/>
              </a:ext>
            </a:extLst>
          </a:blip>
          <a:srcRect/>
          <a:stretch>
            <a:fillRect/>
          </a:stretch>
        </p:blipFill>
        <p:spPr bwMode="auto">
          <a:xfrm>
            <a:off x="7164288" y="4866079"/>
            <a:ext cx="1716357" cy="1789354"/>
          </a:xfrm>
          <a:prstGeom prst="rect">
            <a:avLst/>
          </a:prstGeom>
          <a:solidFill>
            <a:srgbClr val="0F4E42"/>
          </a:solidFill>
          <a:ln>
            <a:noFill/>
          </a:ln>
        </p:spPr>
      </p:pic>
      <p:pic>
        <p:nvPicPr>
          <p:cNvPr id="7" name="Imagem 6" descr="https://1.bp.blogspot.com/-8REvnNeVeS0/T9fP7MVyQCI/AAAAAAAAAQk/gCm7b72V6vw/s1600/diva.g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510" y="843723"/>
            <a:ext cx="1492885" cy="1123950"/>
          </a:xfrm>
          <a:prstGeom prst="rect">
            <a:avLst/>
          </a:prstGeom>
          <a:solidFill>
            <a:srgbClr val="0F4E42"/>
          </a:solidFill>
          <a:ln>
            <a:noFill/>
          </a:ln>
        </p:spPr>
      </p:pic>
      <p:pic>
        <p:nvPicPr>
          <p:cNvPr id="8" name="Imagem 7" descr="http://www.movimentopsiquiatriaplural.com.br/wp-content/uploads/2014/01/hospital.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5310146"/>
            <a:ext cx="1504950" cy="1128395"/>
          </a:xfrm>
          <a:prstGeom prst="rect">
            <a:avLst/>
          </a:prstGeom>
          <a:noFill/>
          <a:ln>
            <a:noFill/>
          </a:ln>
        </p:spPr>
      </p:pic>
      <p:sp>
        <p:nvSpPr>
          <p:cNvPr id="9" name="Caixa de Texto 2"/>
          <p:cNvSpPr txBox="1">
            <a:spLocks noChangeArrowheads="1"/>
          </p:cNvSpPr>
          <p:nvPr/>
        </p:nvSpPr>
        <p:spPr bwMode="auto">
          <a:xfrm>
            <a:off x="1976043" y="6362311"/>
            <a:ext cx="723749" cy="307049"/>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a typeface="Calibri"/>
                <a:cs typeface="Times New Roman"/>
              </a:rPr>
              <a:t>A&amp;E</a:t>
            </a:r>
            <a:endParaRPr lang="en-US" sz="1100" dirty="0">
              <a:solidFill>
                <a:schemeClr val="bg1"/>
              </a:solidFill>
              <a:effectLst/>
              <a:ea typeface="Calibri"/>
              <a:cs typeface="Times New Roman"/>
            </a:endParaRPr>
          </a:p>
          <a:p>
            <a:pPr>
              <a:lnSpc>
                <a:spcPct val="115000"/>
              </a:lnSpc>
              <a:spcAft>
                <a:spcPts val="1000"/>
              </a:spcAft>
            </a:pPr>
            <a:r>
              <a:rPr lang="en-US" sz="1100" dirty="0">
                <a:solidFill>
                  <a:schemeClr val="bg1"/>
                </a:solidFill>
                <a:effectLst/>
                <a:ea typeface="Calibri"/>
                <a:cs typeface="Times New Roman"/>
              </a:rPr>
              <a:t> </a:t>
            </a:r>
          </a:p>
        </p:txBody>
      </p:sp>
      <p:pic>
        <p:nvPicPr>
          <p:cNvPr id="10" name="Imagem 9" descr="http://1.bp.blogspot.com/-UcgglcJLQe0/T2T0hfSvj1I/AAAAAAAAAWg/ClFDELCu65M/s400/salvando+rins.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76331" y="2924944"/>
            <a:ext cx="1000125" cy="1000125"/>
          </a:xfrm>
          <a:prstGeom prst="rect">
            <a:avLst/>
          </a:prstGeom>
          <a:solidFill>
            <a:srgbClr val="0F4E42"/>
          </a:solidFill>
          <a:ln>
            <a:noFill/>
          </a:ln>
        </p:spPr>
      </p:pic>
      <p:sp>
        <p:nvSpPr>
          <p:cNvPr id="11" name="Caixa de Texto 2"/>
          <p:cNvSpPr txBox="1">
            <a:spLocks noChangeArrowheads="1"/>
          </p:cNvSpPr>
          <p:nvPr/>
        </p:nvSpPr>
        <p:spPr bwMode="auto">
          <a:xfrm>
            <a:off x="7534422" y="3985824"/>
            <a:ext cx="1271587"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ea typeface="Calibri"/>
                <a:cs typeface="Times New Roman"/>
              </a:rPr>
              <a:t>NEPHROLOGIST</a:t>
            </a:r>
            <a:endParaRPr lang="en-US" sz="1100" dirty="0">
              <a:solidFill>
                <a:schemeClr val="bg1"/>
              </a:solidFill>
              <a:effectLst/>
              <a:ea typeface="Calibri"/>
              <a:cs typeface="Times New Roman"/>
            </a:endParaRPr>
          </a:p>
          <a:p>
            <a:pPr>
              <a:lnSpc>
                <a:spcPct val="115000"/>
              </a:lnSpc>
              <a:spcAft>
                <a:spcPts val="1000"/>
              </a:spcAft>
            </a:pPr>
            <a:r>
              <a:rPr lang="en-US" sz="1100" dirty="0">
                <a:solidFill>
                  <a:schemeClr val="bg1"/>
                </a:solidFill>
                <a:effectLst/>
                <a:ea typeface="Calibri"/>
                <a:cs typeface="Times New Roman"/>
              </a:rPr>
              <a:t> </a:t>
            </a:r>
          </a:p>
        </p:txBody>
      </p:sp>
      <p:sp>
        <p:nvSpPr>
          <p:cNvPr id="12" name="Caixa de Texto 2"/>
          <p:cNvSpPr txBox="1">
            <a:spLocks noChangeArrowheads="1"/>
          </p:cNvSpPr>
          <p:nvPr/>
        </p:nvSpPr>
        <p:spPr bwMode="auto">
          <a:xfrm>
            <a:off x="3806702" y="1916832"/>
            <a:ext cx="146685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ea typeface="Calibri"/>
                <a:cs typeface="Times New Roman"/>
              </a:rPr>
              <a:t>ENDOCRINOLOGIST</a:t>
            </a:r>
            <a:r>
              <a:rPr lang="en-US" sz="1100" dirty="0">
                <a:solidFill>
                  <a:schemeClr val="bg1"/>
                </a:solidFill>
                <a:effectLst/>
                <a:ea typeface="Calibri"/>
                <a:cs typeface="Times New Roman"/>
              </a:rPr>
              <a:t> </a:t>
            </a:r>
          </a:p>
        </p:txBody>
      </p:sp>
      <p:sp>
        <p:nvSpPr>
          <p:cNvPr id="13" name="Caixa de Texto 2"/>
          <p:cNvSpPr txBox="1">
            <a:spLocks noChangeArrowheads="1"/>
          </p:cNvSpPr>
          <p:nvPr/>
        </p:nvSpPr>
        <p:spPr bwMode="auto">
          <a:xfrm>
            <a:off x="173814" y="6370505"/>
            <a:ext cx="1733890" cy="268439"/>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US" sz="1100" b="1" dirty="0">
                <a:solidFill>
                  <a:schemeClr val="bg1"/>
                </a:solidFill>
                <a:ea typeface="Calibri"/>
                <a:cs typeface="Times New Roman"/>
              </a:rPr>
              <a:t>HOSPITAL ADMISSION</a:t>
            </a:r>
            <a:endParaRPr lang="en-US" sz="1100" dirty="0">
              <a:solidFill>
                <a:schemeClr val="bg1"/>
              </a:solidFill>
              <a:effectLst/>
              <a:ea typeface="Calibri"/>
              <a:cs typeface="Times New Roman"/>
            </a:endParaRPr>
          </a:p>
          <a:p>
            <a:pPr>
              <a:lnSpc>
                <a:spcPct val="115000"/>
              </a:lnSpc>
              <a:spcAft>
                <a:spcPts val="1000"/>
              </a:spcAft>
            </a:pPr>
            <a:r>
              <a:rPr lang="en-US" sz="1100" dirty="0">
                <a:solidFill>
                  <a:schemeClr val="bg1"/>
                </a:solidFill>
                <a:effectLst/>
                <a:ea typeface="Calibri"/>
                <a:cs typeface="Times New Roman"/>
              </a:rPr>
              <a:t> </a:t>
            </a:r>
          </a:p>
        </p:txBody>
      </p:sp>
      <p:sp>
        <p:nvSpPr>
          <p:cNvPr id="14" name="Caixa de Texto 2"/>
          <p:cNvSpPr txBox="1">
            <a:spLocks noChangeArrowheads="1"/>
          </p:cNvSpPr>
          <p:nvPr/>
        </p:nvSpPr>
        <p:spPr bwMode="auto">
          <a:xfrm>
            <a:off x="1077299" y="307143"/>
            <a:ext cx="6226811" cy="433401"/>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2000" b="1" dirty="0">
                <a:solidFill>
                  <a:schemeClr val="bg1"/>
                </a:solidFill>
                <a:effectLst/>
                <a:ea typeface="Calibri"/>
                <a:cs typeface="Times New Roman"/>
              </a:rPr>
              <a:t>Patient</a:t>
            </a:r>
            <a:r>
              <a:rPr lang="en-US" sz="2000" b="1" dirty="0">
                <a:solidFill>
                  <a:schemeClr val="bg1"/>
                </a:solidFill>
                <a:ea typeface="Calibri"/>
                <a:cs typeface="Times New Roman"/>
              </a:rPr>
              <a:t>’s Experience = a CHAOTIC scenario</a:t>
            </a:r>
            <a:endParaRPr lang="en-US" sz="1100" dirty="0">
              <a:solidFill>
                <a:schemeClr val="bg1"/>
              </a:solidFill>
              <a:effectLst/>
              <a:ea typeface="Calibri"/>
              <a:cs typeface="Times New Roman"/>
            </a:endParaRPr>
          </a:p>
        </p:txBody>
      </p:sp>
      <p:pic>
        <p:nvPicPr>
          <p:cNvPr id="15" name="Imagem 14" descr="http://static7.depositphotos.com/1035468/688/v/450/depositphotos_6884570-Optician-eye-test-cartoon.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6785" y="523844"/>
            <a:ext cx="1419225" cy="1419225"/>
          </a:xfrm>
          <a:prstGeom prst="rect">
            <a:avLst/>
          </a:prstGeom>
          <a:solidFill>
            <a:srgbClr val="0F4E42"/>
          </a:solidFill>
          <a:ln>
            <a:noFill/>
          </a:ln>
        </p:spPr>
      </p:pic>
      <p:sp>
        <p:nvSpPr>
          <p:cNvPr id="16" name="Caixa de Texto 2"/>
          <p:cNvSpPr txBox="1">
            <a:spLocks noChangeArrowheads="1"/>
          </p:cNvSpPr>
          <p:nvPr/>
        </p:nvSpPr>
        <p:spPr bwMode="auto">
          <a:xfrm>
            <a:off x="7343805" y="1945273"/>
            <a:ext cx="1536839" cy="285752"/>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ea typeface="Calibri"/>
                <a:cs typeface="Times New Roman"/>
              </a:rPr>
              <a:t>OPHTHALMOLOGIST</a:t>
            </a:r>
            <a:endParaRPr lang="en-US" sz="1100" dirty="0">
              <a:solidFill>
                <a:schemeClr val="bg1"/>
              </a:solidFill>
              <a:effectLst/>
              <a:ea typeface="Calibri"/>
              <a:cs typeface="Times New Roman"/>
            </a:endParaRPr>
          </a:p>
          <a:p>
            <a:pPr>
              <a:lnSpc>
                <a:spcPct val="115000"/>
              </a:lnSpc>
              <a:spcAft>
                <a:spcPts val="1000"/>
              </a:spcAft>
            </a:pPr>
            <a:r>
              <a:rPr lang="en-US" sz="1100" dirty="0">
                <a:solidFill>
                  <a:schemeClr val="bg1"/>
                </a:solidFill>
                <a:effectLst/>
                <a:ea typeface="Calibri"/>
                <a:cs typeface="Times New Roman"/>
              </a:rPr>
              <a:t> </a:t>
            </a:r>
          </a:p>
        </p:txBody>
      </p:sp>
      <p:sp>
        <p:nvSpPr>
          <p:cNvPr id="17" name="Caixa de Texto 2"/>
          <p:cNvSpPr txBox="1">
            <a:spLocks noChangeArrowheads="1"/>
          </p:cNvSpPr>
          <p:nvPr/>
        </p:nvSpPr>
        <p:spPr bwMode="auto">
          <a:xfrm>
            <a:off x="7653484" y="6315094"/>
            <a:ext cx="1152525"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US" sz="1100" b="1" dirty="0">
                <a:solidFill>
                  <a:schemeClr val="bg1"/>
                </a:solidFill>
                <a:effectLst/>
                <a:ea typeface="Calibri"/>
                <a:cs typeface="Times New Roman"/>
              </a:rPr>
              <a:t>CARDIOLOGIST</a:t>
            </a:r>
            <a:r>
              <a:rPr lang="en-US" sz="1100" dirty="0">
                <a:solidFill>
                  <a:schemeClr val="bg1"/>
                </a:solidFill>
                <a:effectLst/>
                <a:ea typeface="Calibri"/>
                <a:cs typeface="Times New Roman"/>
              </a:rPr>
              <a:t> </a:t>
            </a:r>
          </a:p>
        </p:txBody>
      </p:sp>
      <p:pic>
        <p:nvPicPr>
          <p:cNvPr id="18" name="Imagem 17" descr="https://encrypted-tbn3.gstatic.com/images?q=tbn:ANd9GcRBmCM8UtLh3v1sHHin7md4M-ZgfJEhBIiggnjZaPK4XMPXsPqV"/>
          <p:cNvPicPr/>
          <p:nvPr/>
        </p:nvPicPr>
        <p:blipFill>
          <a:blip r:embed="rId9">
            <a:extLst>
              <a:ext uri="{28A0092B-C50C-407E-A947-70E740481C1C}">
                <a14:useLocalDpi xmlns:a14="http://schemas.microsoft.com/office/drawing/2010/main" val="0"/>
              </a:ext>
            </a:extLst>
          </a:blip>
          <a:srcRect/>
          <a:stretch>
            <a:fillRect/>
          </a:stretch>
        </p:blipFill>
        <p:spPr bwMode="auto">
          <a:xfrm>
            <a:off x="454991" y="2839915"/>
            <a:ext cx="1373487" cy="1368152"/>
          </a:xfrm>
          <a:prstGeom prst="rect">
            <a:avLst/>
          </a:prstGeom>
          <a:solidFill>
            <a:srgbClr val="0F4E42"/>
          </a:solidFill>
          <a:ln>
            <a:noFill/>
          </a:ln>
        </p:spPr>
      </p:pic>
      <p:sp>
        <p:nvSpPr>
          <p:cNvPr id="19" name="Caixa de Texto 2"/>
          <p:cNvSpPr txBox="1">
            <a:spLocks noChangeArrowheads="1"/>
          </p:cNvSpPr>
          <p:nvPr/>
        </p:nvSpPr>
        <p:spPr bwMode="auto">
          <a:xfrm>
            <a:off x="364644" y="4147749"/>
            <a:ext cx="156210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dirty="0">
                <a:solidFill>
                  <a:schemeClr val="bg1"/>
                </a:solidFill>
                <a:effectLst/>
                <a:ea typeface="Calibri"/>
                <a:cs typeface="Times New Roman"/>
              </a:rPr>
              <a:t>DIAGNOSTIC CENTER</a:t>
            </a:r>
          </a:p>
          <a:p>
            <a:pPr>
              <a:lnSpc>
                <a:spcPct val="115000"/>
              </a:lnSpc>
              <a:spcAft>
                <a:spcPts val="1000"/>
              </a:spcAft>
            </a:pPr>
            <a:r>
              <a:rPr lang="en-US" sz="1100" dirty="0">
                <a:solidFill>
                  <a:schemeClr val="bg1"/>
                </a:solidFill>
                <a:effectLst/>
                <a:ea typeface="Calibri"/>
                <a:cs typeface="Times New Roman"/>
              </a:rPr>
              <a:t> </a:t>
            </a:r>
          </a:p>
        </p:txBody>
      </p:sp>
      <p:sp>
        <p:nvSpPr>
          <p:cNvPr id="20" name="Caixa de Texto 2"/>
          <p:cNvSpPr txBox="1">
            <a:spLocks noChangeArrowheads="1"/>
          </p:cNvSpPr>
          <p:nvPr/>
        </p:nvSpPr>
        <p:spPr bwMode="auto">
          <a:xfrm>
            <a:off x="3428164" y="6330079"/>
            <a:ext cx="135986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a typeface="Calibri"/>
                <a:cs typeface="Times New Roman"/>
              </a:rPr>
              <a:t>SOCIAL WORKER</a:t>
            </a:r>
            <a:r>
              <a:rPr lang="en-US" sz="1100" dirty="0">
                <a:solidFill>
                  <a:schemeClr val="bg1"/>
                </a:solidFill>
                <a:effectLst/>
                <a:ea typeface="Calibri"/>
                <a:cs typeface="Times New Roman"/>
              </a:rPr>
              <a:t> </a:t>
            </a:r>
          </a:p>
        </p:txBody>
      </p:sp>
      <p:sp>
        <p:nvSpPr>
          <p:cNvPr id="21" name="Caixa de Texto 2"/>
          <p:cNvSpPr txBox="1">
            <a:spLocks noChangeArrowheads="1"/>
          </p:cNvSpPr>
          <p:nvPr/>
        </p:nvSpPr>
        <p:spPr bwMode="auto">
          <a:xfrm>
            <a:off x="606509" y="1916832"/>
            <a:ext cx="1443197" cy="323847"/>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a typeface="Calibri"/>
                <a:cs typeface="Times New Roman"/>
              </a:rPr>
              <a:t>PSYCHOLOGIST</a:t>
            </a:r>
            <a:r>
              <a:rPr lang="en-US" sz="1100" dirty="0">
                <a:solidFill>
                  <a:schemeClr val="bg1"/>
                </a:solidFill>
                <a:effectLst/>
                <a:ea typeface="Calibri"/>
                <a:cs typeface="Times New Roman"/>
              </a:rPr>
              <a:t> </a:t>
            </a:r>
          </a:p>
        </p:txBody>
      </p:sp>
      <p:sp>
        <p:nvSpPr>
          <p:cNvPr id="22" name="Caixa de Texto 2"/>
          <p:cNvSpPr txBox="1">
            <a:spLocks noChangeArrowheads="1"/>
          </p:cNvSpPr>
          <p:nvPr/>
        </p:nvSpPr>
        <p:spPr bwMode="auto">
          <a:xfrm>
            <a:off x="5560318" y="6330079"/>
            <a:ext cx="1123950"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ffectLst/>
                <a:ea typeface="Calibri"/>
                <a:cs typeface="Times New Roman"/>
              </a:rPr>
              <a:t>NUTRITIONIST</a:t>
            </a:r>
            <a:r>
              <a:rPr lang="en-US" sz="1100" dirty="0">
                <a:solidFill>
                  <a:schemeClr val="bg1"/>
                </a:solidFill>
                <a:effectLst/>
                <a:ea typeface="Calibri"/>
                <a:cs typeface="Times New Roman"/>
              </a:rPr>
              <a:t> </a:t>
            </a:r>
          </a:p>
        </p:txBody>
      </p:sp>
      <p:pic>
        <p:nvPicPr>
          <p:cNvPr id="23" name="Imagem 22" descr="http://thumbs.dreamstime.com/z/nutricionista-com-pir%C3%A2mide-de-alimento-39801769.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60319" y="5069107"/>
            <a:ext cx="1123950" cy="1188975"/>
          </a:xfrm>
          <a:prstGeom prst="rect">
            <a:avLst/>
          </a:prstGeom>
          <a:solidFill>
            <a:srgbClr val="0F4E42"/>
          </a:solidFill>
          <a:ln>
            <a:noFill/>
          </a:ln>
        </p:spPr>
      </p:pic>
      <p:pic>
        <p:nvPicPr>
          <p:cNvPr id="24" name="Imagem 23" descr="http://www.decalcor.com.br/loja/image/cache/data/assistentesociala-500x500.jpg"/>
          <p:cNvPicPr/>
          <p:nvPr/>
        </p:nvPicPr>
        <p:blipFill rotWithShape="1">
          <a:blip r:embed="rId11" cstate="print">
            <a:extLst>
              <a:ext uri="{28A0092B-C50C-407E-A947-70E740481C1C}">
                <a14:useLocalDpi xmlns:a14="http://schemas.microsoft.com/office/drawing/2010/main" val="0"/>
              </a:ext>
            </a:extLst>
          </a:blip>
          <a:srcRect b="16667"/>
          <a:stretch/>
        </p:blipFill>
        <p:spPr bwMode="auto">
          <a:xfrm>
            <a:off x="3394482" y="5069107"/>
            <a:ext cx="1393542" cy="1188975"/>
          </a:xfrm>
          <a:prstGeom prst="rect">
            <a:avLst/>
          </a:prstGeom>
          <a:solidFill>
            <a:srgbClr val="0F4E42"/>
          </a:solidFill>
          <a:ln>
            <a:noFill/>
          </a:ln>
          <a:extLst>
            <a:ext uri="{53640926-AAD7-44D8-BBD7-CCE9431645EC}">
              <a14:shadowObscured xmlns:a14="http://schemas.microsoft.com/office/drawing/2010/main"/>
            </a:ext>
          </a:extLst>
        </p:spPr>
      </p:pic>
      <p:pic>
        <p:nvPicPr>
          <p:cNvPr id="25" name="Imagem 24" descr="http://www.premiouniversitarios.logosofia.org.br/blog/wp-content/uploads/2013/10/%C3%8Ccone-com-setas-e-d%C3%BAvida_comprada_stockxpertcom_id32649321.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243983" y="2429827"/>
            <a:ext cx="2592288" cy="2138322"/>
          </a:xfrm>
          <a:prstGeom prst="rect">
            <a:avLst/>
          </a:prstGeom>
          <a:solidFill>
            <a:srgbClr val="0F4E42"/>
          </a:solidFill>
          <a:ln>
            <a:noFill/>
          </a:ln>
        </p:spPr>
      </p:pic>
      <p:sp>
        <p:nvSpPr>
          <p:cNvPr id="26" name="Caixa de Texto 2"/>
          <p:cNvSpPr txBox="1">
            <a:spLocks noChangeArrowheads="1"/>
          </p:cNvSpPr>
          <p:nvPr/>
        </p:nvSpPr>
        <p:spPr bwMode="auto">
          <a:xfrm>
            <a:off x="3491880" y="4319550"/>
            <a:ext cx="2376263" cy="323850"/>
          </a:xfrm>
          <a:prstGeom prst="rect">
            <a:avLst/>
          </a:prstGeom>
          <a:solidFill>
            <a:srgbClr val="0F4E42"/>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n-US" sz="1100" b="1" dirty="0">
                <a:solidFill>
                  <a:schemeClr val="bg1"/>
                </a:solidFill>
                <a:ea typeface="Calibri"/>
                <a:cs typeface="Times New Roman"/>
              </a:rPr>
              <a:t>DIABETES MELLITUS PATIENT</a:t>
            </a:r>
            <a:endParaRPr lang="en-US" sz="1100" dirty="0">
              <a:solidFill>
                <a:schemeClr val="bg1"/>
              </a:solidFill>
              <a:effectLst/>
              <a:ea typeface="Calibri"/>
              <a:cs typeface="Times New Roman"/>
            </a:endParaRPr>
          </a:p>
          <a:p>
            <a:pPr>
              <a:lnSpc>
                <a:spcPct val="115000"/>
              </a:lnSpc>
              <a:spcAft>
                <a:spcPts val="1000"/>
              </a:spcAft>
            </a:pPr>
            <a:r>
              <a:rPr lang="en-US" sz="1100" dirty="0">
                <a:solidFill>
                  <a:schemeClr val="bg1"/>
                </a:solidFill>
                <a:effectLst/>
                <a:ea typeface="Calibri"/>
                <a:cs typeface="Times New Roman"/>
              </a:rPr>
              <a:t> </a:t>
            </a:r>
          </a:p>
        </p:txBody>
      </p:sp>
      <p:cxnSp>
        <p:nvCxnSpPr>
          <p:cNvPr id="27" name="Conector em curva 26"/>
          <p:cNvCxnSpPr/>
          <p:nvPr/>
        </p:nvCxnSpPr>
        <p:spPr>
          <a:xfrm rot="16200000" flipV="1">
            <a:off x="3509555" y="2505573"/>
            <a:ext cx="1044912" cy="450617"/>
          </a:xfrm>
          <a:prstGeom prst="curvedConnector4">
            <a:avLst>
              <a:gd name="adj1" fmla="val 42252"/>
              <a:gd name="adj2" fmla="val 15073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Conector em curva 27"/>
          <p:cNvCxnSpPr/>
          <p:nvPr/>
        </p:nvCxnSpPr>
        <p:spPr>
          <a:xfrm>
            <a:off x="5351587" y="1133682"/>
            <a:ext cx="2113233" cy="1270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Conector em curva 28"/>
          <p:cNvCxnSpPr/>
          <p:nvPr/>
        </p:nvCxnSpPr>
        <p:spPr>
          <a:xfrm rot="10800000">
            <a:off x="5330701" y="1391285"/>
            <a:ext cx="2113233" cy="1270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Conector em curva 29"/>
          <p:cNvCxnSpPr>
            <a:stCxn id="12" idx="1"/>
          </p:cNvCxnSpPr>
          <p:nvPr/>
        </p:nvCxnSpPr>
        <p:spPr>
          <a:xfrm rot="10800000" flipV="1">
            <a:off x="1959910" y="2078757"/>
            <a:ext cx="1846793" cy="972904"/>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Conector em curva 30"/>
          <p:cNvCxnSpPr/>
          <p:nvPr/>
        </p:nvCxnSpPr>
        <p:spPr>
          <a:xfrm flipV="1">
            <a:off x="1959909" y="1836034"/>
            <a:ext cx="1747995" cy="1003881"/>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Conector em curva 31"/>
          <p:cNvCxnSpPr/>
          <p:nvPr/>
        </p:nvCxnSpPr>
        <p:spPr>
          <a:xfrm>
            <a:off x="5004048" y="2279619"/>
            <a:ext cx="2649436" cy="1397757"/>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Conector em curva 32"/>
          <p:cNvCxnSpPr/>
          <p:nvPr/>
        </p:nvCxnSpPr>
        <p:spPr>
          <a:xfrm rot="10800000">
            <a:off x="5310978" y="2147902"/>
            <a:ext cx="2285359" cy="1351086"/>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Conector em curva 33"/>
          <p:cNvCxnSpPr/>
          <p:nvPr/>
        </p:nvCxnSpPr>
        <p:spPr>
          <a:xfrm rot="10800000" flipV="1">
            <a:off x="1352952" y="3725970"/>
            <a:ext cx="2138928" cy="1584176"/>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Conector em curva 34"/>
          <p:cNvCxnSpPr/>
          <p:nvPr/>
        </p:nvCxnSpPr>
        <p:spPr>
          <a:xfrm rot="5400000">
            <a:off x="2005745" y="4229269"/>
            <a:ext cx="2044402" cy="1557512"/>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Conector em curva 35"/>
          <p:cNvCxnSpPr/>
          <p:nvPr/>
        </p:nvCxnSpPr>
        <p:spPr>
          <a:xfrm rot="5400000">
            <a:off x="2484243" y="4219282"/>
            <a:ext cx="1882477" cy="173941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Conector em curva 36"/>
          <p:cNvCxnSpPr/>
          <p:nvPr/>
        </p:nvCxnSpPr>
        <p:spPr>
          <a:xfrm rot="16200000" flipH="1">
            <a:off x="4235008" y="3008886"/>
            <a:ext cx="2682890" cy="1324718"/>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Conector em curva 37"/>
          <p:cNvCxnSpPr/>
          <p:nvPr/>
        </p:nvCxnSpPr>
        <p:spPr>
          <a:xfrm rot="16200000" flipH="1">
            <a:off x="5218950" y="2339099"/>
            <a:ext cx="2666542" cy="2664294"/>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Conector em curva 38"/>
          <p:cNvCxnSpPr/>
          <p:nvPr/>
        </p:nvCxnSpPr>
        <p:spPr>
          <a:xfrm rot="16200000" flipV="1">
            <a:off x="5004681" y="2393001"/>
            <a:ext cx="2807046" cy="2664296"/>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Conector em curva 39"/>
          <p:cNvCxnSpPr/>
          <p:nvPr/>
        </p:nvCxnSpPr>
        <p:spPr>
          <a:xfrm rot="10800000">
            <a:off x="2249190" y="1271799"/>
            <a:ext cx="1458714" cy="1270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Conector em curva 40"/>
          <p:cNvCxnSpPr/>
          <p:nvPr/>
        </p:nvCxnSpPr>
        <p:spPr>
          <a:xfrm rot="10800000">
            <a:off x="1961112" y="3840040"/>
            <a:ext cx="5779240" cy="1878564"/>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Conector em curva 41"/>
          <p:cNvCxnSpPr/>
          <p:nvPr/>
        </p:nvCxnSpPr>
        <p:spPr>
          <a:xfrm>
            <a:off x="1961112" y="3985824"/>
            <a:ext cx="5851248" cy="2044402"/>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Conector em curva 42"/>
          <p:cNvCxnSpPr/>
          <p:nvPr/>
        </p:nvCxnSpPr>
        <p:spPr>
          <a:xfrm rot="10800000">
            <a:off x="2049708" y="3498988"/>
            <a:ext cx="5546628" cy="341052"/>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Conector em curva 43"/>
          <p:cNvCxnSpPr/>
          <p:nvPr/>
        </p:nvCxnSpPr>
        <p:spPr>
          <a:xfrm>
            <a:off x="2099395" y="3725970"/>
            <a:ext cx="5554089" cy="259854"/>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Conector em curva 44"/>
          <p:cNvCxnSpPr/>
          <p:nvPr/>
        </p:nvCxnSpPr>
        <p:spPr>
          <a:xfrm flipV="1">
            <a:off x="4886736" y="1493722"/>
            <a:ext cx="1875048" cy="1787223"/>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Conector em curva 45"/>
          <p:cNvCxnSpPr/>
          <p:nvPr/>
        </p:nvCxnSpPr>
        <p:spPr>
          <a:xfrm>
            <a:off x="4850731" y="3437938"/>
            <a:ext cx="2593203" cy="1800200"/>
          </a:xfrm>
          <a:prstGeom prst="curvedConnector3">
            <a:avLst>
              <a:gd name="adj1" fmla="val 59586"/>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Conector em curva 46"/>
          <p:cNvCxnSpPr/>
          <p:nvPr/>
        </p:nvCxnSpPr>
        <p:spPr>
          <a:xfrm rot="5400000">
            <a:off x="2331417" y="4257623"/>
            <a:ext cx="1791593" cy="1609596"/>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Conector em curva 47"/>
          <p:cNvCxnSpPr/>
          <p:nvPr/>
        </p:nvCxnSpPr>
        <p:spPr>
          <a:xfrm>
            <a:off x="2299284" y="1493722"/>
            <a:ext cx="1457324" cy="1270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Conector em curva 48"/>
          <p:cNvCxnSpPr/>
          <p:nvPr/>
        </p:nvCxnSpPr>
        <p:spPr>
          <a:xfrm rot="5400000" flipH="1" flipV="1">
            <a:off x="789088" y="2537260"/>
            <a:ext cx="2838362" cy="243979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Conector em curva 49"/>
          <p:cNvCxnSpPr/>
          <p:nvPr/>
        </p:nvCxnSpPr>
        <p:spPr>
          <a:xfrm rot="5400000" flipH="1" flipV="1">
            <a:off x="1300020" y="3598604"/>
            <a:ext cx="3166573" cy="1649196"/>
          </a:xfrm>
          <a:prstGeom prst="curved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Conector em curva 50"/>
          <p:cNvCxnSpPr/>
          <p:nvPr/>
        </p:nvCxnSpPr>
        <p:spPr>
          <a:xfrm flipV="1">
            <a:off x="2731220" y="5504548"/>
            <a:ext cx="4712714" cy="501942"/>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Conector em curva 51"/>
          <p:cNvCxnSpPr/>
          <p:nvPr/>
        </p:nvCxnSpPr>
        <p:spPr>
          <a:xfrm rot="10800000" flipV="1">
            <a:off x="2811204" y="5663593"/>
            <a:ext cx="4653617" cy="567723"/>
          </a:xfrm>
          <a:prstGeom prst="curvedConnector3">
            <a:avLst>
              <a:gd name="adj1" fmla="val 50000"/>
            </a:avLst>
          </a:prstGeom>
          <a:ln>
            <a:noFill/>
            <a:tailEnd type="arrow"/>
          </a:ln>
        </p:spPr>
        <p:style>
          <a:lnRef idx="1">
            <a:schemeClr val="accent1"/>
          </a:lnRef>
          <a:fillRef idx="0">
            <a:schemeClr val="accent1"/>
          </a:fillRef>
          <a:effectRef idx="0">
            <a:schemeClr val="accent1"/>
          </a:effectRef>
          <a:fontRef idx="minor">
            <a:schemeClr val="tx1"/>
          </a:fontRef>
        </p:style>
      </p:cxnSp>
      <p:cxnSp>
        <p:nvCxnSpPr>
          <p:cNvPr id="53" name="Conector em curva 52"/>
          <p:cNvCxnSpPr/>
          <p:nvPr/>
        </p:nvCxnSpPr>
        <p:spPr>
          <a:xfrm rot="10800000">
            <a:off x="1691681" y="6036269"/>
            <a:ext cx="313729" cy="1270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9169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a:t>The new model</a:t>
            </a:r>
            <a:endParaRPr lang="en-US" sz="1100" b="1" dirty="0"/>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2" y="1412776"/>
            <a:ext cx="8802687" cy="493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52668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115616" y="260648"/>
            <a:ext cx="6768752" cy="864096"/>
          </a:xfrm>
        </p:spPr>
        <p:txBody>
          <a:bodyPr>
            <a:normAutofit lnSpcReduction="10000"/>
          </a:bodyPr>
          <a:lstStyle/>
          <a:p>
            <a:r>
              <a:rPr lang="en-US" dirty="0"/>
              <a:t>A family of processes and outcome measures have been reported monthly</a:t>
            </a:r>
          </a:p>
        </p:txBody>
      </p:sp>
      <p:sp>
        <p:nvSpPr>
          <p:cNvPr id="5" name="Retângulo 4"/>
          <p:cNvSpPr/>
          <p:nvPr/>
        </p:nvSpPr>
        <p:spPr>
          <a:xfrm>
            <a:off x="0" y="5013176"/>
            <a:ext cx="9144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046" r="53276" b="8046"/>
          <a:stretch/>
        </p:blipFill>
        <p:spPr bwMode="auto">
          <a:xfrm>
            <a:off x="827584" y="1256671"/>
            <a:ext cx="7128792" cy="5484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99548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115616" y="260648"/>
            <a:ext cx="6480720" cy="864096"/>
          </a:xfrm>
        </p:spPr>
        <p:txBody>
          <a:bodyPr>
            <a:normAutofit fontScale="77500" lnSpcReduction="20000"/>
          </a:bodyPr>
          <a:lstStyle/>
          <a:p>
            <a:r>
              <a:rPr lang="en-US" dirty="0"/>
              <a:t>Patients with searching for nephropathy improved from 14% to 83%</a:t>
            </a:r>
            <a:br>
              <a:rPr lang="en-US" dirty="0"/>
            </a:b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401800" cy="4373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ector de seta reta 4"/>
          <p:cNvCxnSpPr/>
          <p:nvPr/>
        </p:nvCxnSpPr>
        <p:spPr>
          <a:xfrm flipV="1">
            <a:off x="8392442" y="2420888"/>
            <a:ext cx="0" cy="2088232"/>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1979712" y="1556792"/>
            <a:ext cx="4752528" cy="307777"/>
          </a:xfrm>
          <a:prstGeom prst="rect">
            <a:avLst/>
          </a:prstGeom>
          <a:solidFill>
            <a:schemeClr val="bg1"/>
          </a:solidFill>
        </p:spPr>
        <p:txBody>
          <a:bodyPr wrap="square" rtlCol="0">
            <a:spAutoFit/>
          </a:bodyPr>
          <a:lstStyle/>
          <a:p>
            <a:pPr algn="ctr"/>
            <a:r>
              <a:rPr lang="en-US" sz="1400" b="1" dirty="0">
                <a:solidFill>
                  <a:schemeClr val="tx1">
                    <a:lumMod val="75000"/>
                    <a:lumOff val="25000"/>
                  </a:schemeClr>
                </a:solidFill>
              </a:rPr>
              <a:t>% Patients with searching for nephropathy</a:t>
            </a:r>
          </a:p>
        </p:txBody>
      </p:sp>
    </p:spTree>
    <p:extLst>
      <p:ext uri="{BB962C8B-B14F-4D97-AF65-F5344CB8AC3E}">
        <p14:creationId xmlns:p14="http://schemas.microsoft.com/office/powerpoint/2010/main" val="1417484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115616" y="260648"/>
            <a:ext cx="5760442" cy="563563"/>
          </a:xfrm>
        </p:spPr>
        <p:txBody>
          <a:bodyPr>
            <a:normAutofit fontScale="70000" lnSpcReduction="20000"/>
          </a:bodyPr>
          <a:lstStyle/>
          <a:p>
            <a:r>
              <a:rPr lang="en-US" dirty="0"/>
              <a:t>Percentage of patients with annual foot exam improved from 36% to 89%</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418689"/>
            <a:ext cx="7488832" cy="4602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ector de seta reta 4"/>
          <p:cNvCxnSpPr/>
          <p:nvPr/>
        </p:nvCxnSpPr>
        <p:spPr>
          <a:xfrm flipV="1">
            <a:off x="8460432" y="2827514"/>
            <a:ext cx="0" cy="1368152"/>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2051720" y="1589831"/>
            <a:ext cx="4752528" cy="307777"/>
          </a:xfrm>
          <a:prstGeom prst="rect">
            <a:avLst/>
          </a:prstGeom>
          <a:solidFill>
            <a:schemeClr val="bg1"/>
          </a:solidFill>
        </p:spPr>
        <p:txBody>
          <a:bodyPr wrap="square" rtlCol="0">
            <a:spAutoFit/>
          </a:bodyPr>
          <a:lstStyle/>
          <a:p>
            <a:pPr algn="ctr"/>
            <a:r>
              <a:rPr lang="en-US" sz="1400" b="1" dirty="0">
                <a:solidFill>
                  <a:schemeClr val="tx1">
                    <a:lumMod val="75000"/>
                    <a:lumOff val="25000"/>
                  </a:schemeClr>
                </a:solidFill>
              </a:rPr>
              <a:t>% Patients annual foot exam</a:t>
            </a:r>
          </a:p>
        </p:txBody>
      </p:sp>
    </p:spTree>
    <p:extLst>
      <p:ext uri="{BB962C8B-B14F-4D97-AF65-F5344CB8AC3E}">
        <p14:creationId xmlns:p14="http://schemas.microsoft.com/office/powerpoint/2010/main" val="15020759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fontScale="70000" lnSpcReduction="20000"/>
          </a:bodyPr>
          <a:lstStyle/>
          <a:p>
            <a:r>
              <a:rPr lang="en-US" dirty="0"/>
              <a:t>ER per capita costs: decreased 57%</a:t>
            </a:r>
            <a:br>
              <a:rPr lang="en-US" dirty="0"/>
            </a:br>
            <a:endParaRPr lang="en-US" dirty="0"/>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841" t="54060" r="63284" b="15397"/>
          <a:stretch/>
        </p:blipFill>
        <p:spPr bwMode="auto">
          <a:xfrm>
            <a:off x="962608" y="1268760"/>
            <a:ext cx="7425816" cy="4930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ixaDeTexto 7"/>
          <p:cNvSpPr txBox="1"/>
          <p:nvPr/>
        </p:nvSpPr>
        <p:spPr>
          <a:xfrm>
            <a:off x="4572000" y="2420888"/>
            <a:ext cx="1224136" cy="369332"/>
          </a:xfrm>
          <a:prstGeom prst="rect">
            <a:avLst/>
          </a:prstGeom>
          <a:solidFill>
            <a:schemeClr val="bg1"/>
          </a:solidFill>
        </p:spPr>
        <p:txBody>
          <a:bodyPr wrap="square" rtlCol="0">
            <a:spAutoFit/>
          </a:bodyPr>
          <a:lstStyle/>
          <a:p>
            <a:endParaRPr lang="en-US" dirty="0"/>
          </a:p>
        </p:txBody>
      </p:sp>
      <p:cxnSp>
        <p:nvCxnSpPr>
          <p:cNvPr id="9" name="Conector de seta reta 8"/>
          <p:cNvCxnSpPr/>
          <p:nvPr/>
        </p:nvCxnSpPr>
        <p:spPr>
          <a:xfrm flipH="1">
            <a:off x="8442430" y="3212976"/>
            <a:ext cx="18002" cy="1656184"/>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8386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115616" y="188640"/>
            <a:ext cx="6624736" cy="936104"/>
          </a:xfrm>
        </p:spPr>
        <p:txBody>
          <a:bodyPr/>
          <a:lstStyle/>
          <a:p>
            <a:r>
              <a:rPr lang="en-US" dirty="0"/>
              <a:t>Percentage of patients with Perfect Care improved from 0% to 64%</a:t>
            </a:r>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91" t="45506" r="61642" b="23930"/>
          <a:stretch/>
        </p:blipFill>
        <p:spPr bwMode="auto">
          <a:xfrm>
            <a:off x="755576" y="1556792"/>
            <a:ext cx="7810981"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de seta reta 4"/>
          <p:cNvCxnSpPr/>
          <p:nvPr/>
        </p:nvCxnSpPr>
        <p:spPr>
          <a:xfrm flipV="1">
            <a:off x="8718704" y="2852936"/>
            <a:ext cx="0" cy="1584176"/>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2021960" y="1700807"/>
            <a:ext cx="4752528" cy="307777"/>
          </a:xfrm>
          <a:prstGeom prst="rect">
            <a:avLst/>
          </a:prstGeom>
          <a:solidFill>
            <a:schemeClr val="bg1"/>
          </a:solidFill>
        </p:spPr>
        <p:txBody>
          <a:bodyPr wrap="square" rtlCol="0">
            <a:spAutoFit/>
          </a:bodyPr>
          <a:lstStyle/>
          <a:p>
            <a:pPr algn="ctr"/>
            <a:r>
              <a:rPr lang="en-US" sz="1400" b="1" dirty="0">
                <a:solidFill>
                  <a:schemeClr val="tx1">
                    <a:lumMod val="75000"/>
                    <a:lumOff val="25000"/>
                  </a:schemeClr>
                </a:solidFill>
              </a:rPr>
              <a:t>% Patients with Perfect Care</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5085184"/>
            <a:ext cx="6840760"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0181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does our Brazilian experience tell us?</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The marked improvement in cost and quality is found across a wide geography and in a variety of clinic types and sizes</a:t>
            </a:r>
          </a:p>
          <a:p>
            <a:r>
              <a:rPr lang="en-US" dirty="0" smtClean="0"/>
              <a:t>These outcomes are NOT the result of heroic efforts of individuals</a:t>
            </a:r>
          </a:p>
          <a:p>
            <a:r>
              <a:rPr lang="en-US" dirty="0" smtClean="0"/>
              <a:t>Improvement in performance is a </a:t>
            </a:r>
            <a:r>
              <a:rPr lang="en-US" b="1" dirty="0" smtClean="0"/>
              <a:t>systems property of the primary care model</a:t>
            </a:r>
            <a:r>
              <a:rPr lang="en-US" dirty="0" smtClean="0"/>
              <a:t> when applied to the patients in the Brazilian </a:t>
            </a:r>
            <a:r>
              <a:rPr lang="en-US" i="1" dirty="0" smtClean="0"/>
              <a:t>Sa</a:t>
            </a:r>
            <a:r>
              <a:rPr lang="pt-BR" i="1" dirty="0"/>
              <a:t>ú</a:t>
            </a:r>
            <a:r>
              <a:rPr lang="en-US" i="1" dirty="0"/>
              <a:t>de </a:t>
            </a:r>
            <a:r>
              <a:rPr lang="en-US" i="1" dirty="0" err="1"/>
              <a:t>Suplementar</a:t>
            </a:r>
            <a:endParaRPr lang="en-US" i="1" dirty="0"/>
          </a:p>
        </p:txBody>
      </p:sp>
    </p:spTree>
    <p:extLst>
      <p:ext uri="{BB962C8B-B14F-4D97-AF65-F5344CB8AC3E}">
        <p14:creationId xmlns:p14="http://schemas.microsoft.com/office/powerpoint/2010/main" val="39658592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Truly comprehensive integrated primary care centered on the patient’s values and needs</a:t>
            </a:r>
          </a:p>
          <a:p>
            <a:pPr lvl="1"/>
            <a:r>
              <a:rPr lang="en-US" dirty="0"/>
              <a:t> </a:t>
            </a:r>
            <a:r>
              <a:rPr lang="en-US" dirty="0" smtClean="0"/>
              <a:t>Be careful.  There is a lot of ‘fake news’ right now regarding primary care in Brazil.</a:t>
            </a:r>
          </a:p>
          <a:p>
            <a:r>
              <a:rPr lang="en-US" dirty="0" smtClean="0"/>
              <a:t>Integrated with specialists, hospitals and diagnostic centers</a:t>
            </a:r>
          </a:p>
          <a:p>
            <a:r>
              <a:rPr lang="en-US" dirty="0" smtClean="0"/>
              <a:t>Shared information, patient registries, protocols and checklists</a:t>
            </a:r>
          </a:p>
          <a:p>
            <a:r>
              <a:rPr lang="en-US" dirty="0" smtClean="0"/>
              <a:t>New roles for hospitals to assure vertical integration with community-based providers</a:t>
            </a:r>
            <a:endParaRPr lang="en-US" dirty="0"/>
          </a:p>
        </p:txBody>
      </p:sp>
    </p:spTree>
    <p:extLst>
      <p:ext uri="{BB962C8B-B14F-4D97-AF65-F5344CB8AC3E}">
        <p14:creationId xmlns:p14="http://schemas.microsoft.com/office/powerpoint/2010/main" val="1569267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ob1"/>
          <p:cNvPicPr>
            <a:picLocks noChangeAspect="1" noChangeArrowheads="1"/>
          </p:cNvPicPr>
          <p:nvPr/>
        </p:nvPicPr>
        <p:blipFill>
          <a:blip r:embed="rId3">
            <a:grayscl/>
            <a:extLst>
              <a:ext uri="{28A0092B-C50C-407E-A947-70E740481C1C}">
                <a14:useLocalDpi xmlns:a14="http://schemas.microsoft.com/office/drawing/2010/main" val="0"/>
              </a:ext>
            </a:extLst>
          </a:blip>
          <a:srcRect t="4370" b="4649"/>
          <a:stretch>
            <a:fillRect/>
          </a:stretch>
        </p:blipFill>
        <p:spPr bwMode="auto">
          <a:xfrm>
            <a:off x="1025525" y="34925"/>
            <a:ext cx="72263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1865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My Documents\Cartoons\Anna PCP.JPG"/>
          <p:cNvPicPr>
            <a:picLocks noChangeAspect="1" noChangeArrowheads="1"/>
          </p:cNvPicPr>
          <p:nvPr/>
        </p:nvPicPr>
        <p:blipFill rotWithShape="1">
          <a:blip r:embed="rId2">
            <a:extLst>
              <a:ext uri="{28A0092B-C50C-407E-A947-70E740481C1C}">
                <a14:useLocalDpi xmlns:a14="http://schemas.microsoft.com/office/drawing/2010/main" val="0"/>
              </a:ext>
            </a:extLst>
          </a:blip>
          <a:srcRect l="13742" t="5848" b="3383"/>
          <a:stretch/>
        </p:blipFill>
        <p:spPr bwMode="auto">
          <a:xfrm rot="5400000">
            <a:off x="1205648" y="775557"/>
            <a:ext cx="6635725" cy="5237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5474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My Documents\Cartoons\Anna MRI.JPG"/>
          <p:cNvPicPr>
            <a:picLocks noChangeAspect="1" noChangeArrowheads="1"/>
          </p:cNvPicPr>
          <p:nvPr/>
        </p:nvPicPr>
        <p:blipFill rotWithShape="1">
          <a:blip r:embed="rId2">
            <a:extLst>
              <a:ext uri="{28A0092B-C50C-407E-A947-70E740481C1C}">
                <a14:useLocalDpi xmlns:a14="http://schemas.microsoft.com/office/drawing/2010/main" val="0"/>
              </a:ext>
            </a:extLst>
          </a:blip>
          <a:srcRect l="8917" r="8431" b="3054"/>
          <a:stretch/>
        </p:blipFill>
        <p:spPr bwMode="auto">
          <a:xfrm rot="5400000">
            <a:off x="1275416" y="515093"/>
            <a:ext cx="6667691" cy="5865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3529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4569567" cy="6861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212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1337</Words>
  <Application>Microsoft Office PowerPoint</Application>
  <PresentationFormat>On-screen Show (4:3)</PresentationFormat>
  <Paragraphs>206</Paragraphs>
  <Slides>53</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55" baseType="lpstr">
      <vt:lpstr>Office Theme</vt:lpstr>
      <vt:lpstr>Worksheet</vt:lpstr>
      <vt:lpstr>Comprehensive Integrated Person-centered Care:  Systematically Reducing Waste in Healthcare</vt:lpstr>
      <vt:lpstr>PowerPoint Presentation</vt:lpstr>
      <vt:lpstr>PowerPoint Presentation</vt:lpstr>
      <vt:lpstr>PowerPoint Presentation</vt:lpstr>
      <vt:lpstr>Mortality amenable to healthcare due to poor quality or non-utilization</vt:lpstr>
      <vt:lpstr>Brazil:  Quality Gaps and Deaths</vt:lpstr>
      <vt:lpstr>Demographic transition</vt:lpstr>
      <vt:lpstr>PowerPoint Presentation</vt:lpstr>
      <vt:lpstr>PowerPoint Presentation</vt:lpstr>
      <vt:lpstr>Waste in U.S. healthcare system</vt:lpstr>
      <vt:lpstr>PowerPoint Presentation</vt:lpstr>
      <vt:lpstr>Five Strategies</vt:lpstr>
      <vt:lpstr>PowerPoint Presentation</vt:lpstr>
      <vt:lpstr>Traditional primary care:  Mixed reviews</vt:lpstr>
      <vt:lpstr>Unfulfilled potential of traditional primary care in Europe</vt:lpstr>
      <vt:lpstr>The case</vt:lpstr>
      <vt:lpstr>PowerPoint Presentation</vt:lpstr>
      <vt:lpstr>PowerPoint Presentation</vt:lpstr>
      <vt:lpstr>PowerPoint Presentation</vt:lpstr>
      <vt:lpstr>PowerPoint Presentation</vt:lpstr>
      <vt:lpstr>PowerPoint Presentation</vt:lpstr>
      <vt:lpstr>Gaps</vt:lpstr>
      <vt:lpstr>PowerPoint Presentation</vt:lpstr>
      <vt:lpstr>PowerPoint Presentation</vt:lpstr>
      <vt:lpstr>Strategies to implement PCIC</vt:lpstr>
      <vt:lpstr>Reliability in the delivery model</vt:lpstr>
      <vt:lpstr>Multidisciplinary teams</vt:lpstr>
      <vt:lpstr>PowerPoint Presentation</vt:lpstr>
      <vt:lpstr>PowerPoint Presentation</vt:lpstr>
      <vt:lpstr>Planned care</vt:lpstr>
      <vt:lpstr>PowerPoint Presentation</vt:lpstr>
      <vt:lpstr>PowerPoint Presentation</vt:lpstr>
      <vt:lpstr>PowerPoint Presentation</vt:lpstr>
      <vt:lpstr>Comprehensive integrated primary care</vt:lpstr>
      <vt:lpstr>Results</vt:lpstr>
      <vt:lpstr>PowerPoint Presentation</vt:lpstr>
      <vt:lpstr>PowerPoint Presentation</vt:lpstr>
      <vt:lpstr>Dramatic improvement in cancer screening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our Brazilian experience tell us?</vt:lpstr>
      <vt:lpstr>Solutions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in U.S. healthcare system</dc:title>
  <dc:creator>Janett, Robert</dc:creator>
  <cp:lastModifiedBy>Janett, Robert</cp:lastModifiedBy>
  <cp:revision>7</cp:revision>
  <dcterms:created xsi:type="dcterms:W3CDTF">2006-08-16T00:00:00Z</dcterms:created>
  <dcterms:modified xsi:type="dcterms:W3CDTF">2018-11-07T13:03:13Z</dcterms:modified>
</cp:coreProperties>
</file>