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6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7.xml" ContentType="application/vnd.openxmlformats-officedocument.presentationml.notes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8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notesSlides/notesSlide9.xml" ContentType="application/vnd.openxmlformats-officedocument.presentationml.notesSlide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45.xml" ContentType="application/vnd.openxmlformats-officedocument.presentationml.tags+xml"/>
  <Override PartName="/ppt/notesSlides/notesSlide14.xml" ContentType="application/vnd.openxmlformats-officedocument.presentationml.notesSlide+xml"/>
  <Override PartName="/ppt/tags/tag246.xml" ContentType="application/vnd.openxmlformats-officedocument.presentationml.tags+xml"/>
  <Override PartName="/ppt/notesSlides/notesSlide15.xml" ContentType="application/vnd.openxmlformats-officedocument.presentationml.notesSl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notesSlides/notesSlide16.xml" ContentType="application/vnd.openxmlformats-officedocument.presentationml.notesSlide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notesSlides/notesSlide17.xml" ContentType="application/vnd.openxmlformats-officedocument.presentationml.notesSlide+xml"/>
  <Override PartName="/ppt/tags/tag25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1"/>
  </p:notesMasterIdLst>
  <p:handoutMasterIdLst>
    <p:handoutMasterId r:id="rId22"/>
  </p:handoutMasterIdLst>
  <p:sldIdLst>
    <p:sldId id="323" r:id="rId2"/>
    <p:sldId id="311" r:id="rId3"/>
    <p:sldId id="312" r:id="rId4"/>
    <p:sldId id="334" r:id="rId5"/>
    <p:sldId id="331" r:id="rId6"/>
    <p:sldId id="327" r:id="rId7"/>
    <p:sldId id="329" r:id="rId8"/>
    <p:sldId id="330" r:id="rId9"/>
    <p:sldId id="328" r:id="rId10"/>
    <p:sldId id="336" r:id="rId11"/>
    <p:sldId id="320" r:id="rId12"/>
    <p:sldId id="321" r:id="rId13"/>
    <p:sldId id="313" r:id="rId14"/>
    <p:sldId id="314" r:id="rId15"/>
    <p:sldId id="315" r:id="rId16"/>
    <p:sldId id="318" r:id="rId17"/>
    <p:sldId id="337" r:id="rId18"/>
    <p:sldId id="326" r:id="rId19"/>
    <p:sldId id="316" r:id="rId20"/>
  </p:sldIdLst>
  <p:sldSz cx="14630400" cy="8229600"/>
  <p:notesSz cx="7010400" cy="9296400"/>
  <p:custDataLst>
    <p:tags r:id="rId23"/>
  </p:custDataLst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2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7F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54662" autoAdjust="0"/>
  </p:normalViewPr>
  <p:slideViewPr>
    <p:cSldViewPr showGuides="1">
      <p:cViewPr varScale="1">
        <p:scale>
          <a:sx n="30" d="100"/>
          <a:sy n="30" d="100"/>
        </p:scale>
        <p:origin x="1788" y="60"/>
      </p:cViewPr>
      <p:guideLst>
        <p:guide orient="horz" pos="576"/>
        <p:guide pos="2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8"/>
    </p:cViewPr>
  </p:sorterViewPr>
  <p:notesViewPr>
    <p:cSldViewPr showGuides="1">
      <p:cViewPr varScale="1">
        <p:scale>
          <a:sx n="55" d="100"/>
          <a:sy n="55" d="100"/>
        </p:scale>
        <p:origin x="-252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139F55-5841-4880-A689-B9F08763863C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F8EC8A95-8941-4D7C-AD70-143317FE1B33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/>
            <a:t>Grouping System</a:t>
          </a:r>
        </a:p>
      </dgm:t>
    </dgm:pt>
    <dgm:pt modelId="{EF41C1FF-6B07-46EA-886D-8202C23C4136}" type="parTrans" cxnId="{76FE3BE1-453A-46F0-994B-C82A213F31B7}">
      <dgm:prSet/>
      <dgm:spPr/>
      <dgm:t>
        <a:bodyPr/>
        <a:lstStyle/>
        <a:p>
          <a:endParaRPr lang="en-US"/>
        </a:p>
      </dgm:t>
    </dgm:pt>
    <dgm:pt modelId="{8A43986D-FD7E-43B2-ABB7-F6DE84B79C9B}" type="sibTrans" cxnId="{76FE3BE1-453A-46F0-994B-C82A213F31B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24A714C0-D97B-4346-97AE-F6A42C7C6C3B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/>
            <a:t>Relative Weights</a:t>
          </a:r>
        </a:p>
      </dgm:t>
    </dgm:pt>
    <dgm:pt modelId="{7426AF8F-6BBF-4776-8A44-E4153472E261}" type="parTrans" cxnId="{83FD5411-0598-4B80-A81D-30610C11FAD0}">
      <dgm:prSet/>
      <dgm:spPr/>
      <dgm:t>
        <a:bodyPr/>
        <a:lstStyle/>
        <a:p>
          <a:endParaRPr lang="en-US"/>
        </a:p>
      </dgm:t>
    </dgm:pt>
    <dgm:pt modelId="{F2F1D1C1-98D0-466F-923C-967CB77FD252}" type="sibTrans" cxnId="{83FD5411-0598-4B80-A81D-30610C11FAD0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9D476FE-E74D-454D-9CEF-07D6C2D5F93C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/>
            <a:t>Conversion Factor/ Standardized Amount</a:t>
          </a:r>
        </a:p>
      </dgm:t>
    </dgm:pt>
    <dgm:pt modelId="{99CFE731-154A-4592-9A6E-5DA611C6AEE7}" type="parTrans" cxnId="{DC95BD23-87F9-4B28-BE75-5362BC600EFD}">
      <dgm:prSet/>
      <dgm:spPr/>
      <dgm:t>
        <a:bodyPr/>
        <a:lstStyle/>
        <a:p>
          <a:endParaRPr lang="en-US"/>
        </a:p>
      </dgm:t>
    </dgm:pt>
    <dgm:pt modelId="{775937F9-F74C-43A4-AA7C-A8A3AD4070DD}" type="sibTrans" cxnId="{DC95BD23-87F9-4B28-BE75-5362BC600EFD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4E5B3071-2F8F-4A3C-9E63-98792E1F6E53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/>
            <a:t>Geographic Cost Adjustments</a:t>
          </a:r>
        </a:p>
      </dgm:t>
    </dgm:pt>
    <dgm:pt modelId="{5C722064-BD82-4032-9EF8-FF5CA3D4A6F6}" type="parTrans" cxnId="{4D06D4BE-CD99-41AE-8262-A830B80C3247}">
      <dgm:prSet/>
      <dgm:spPr/>
      <dgm:t>
        <a:bodyPr/>
        <a:lstStyle/>
        <a:p>
          <a:endParaRPr lang="en-US"/>
        </a:p>
      </dgm:t>
    </dgm:pt>
    <dgm:pt modelId="{54811C4E-079B-4ED7-9496-7FD24BC5506A}" type="sibTrans" cxnId="{4D06D4BE-CD99-41AE-8262-A830B80C324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49ECBFC-8CD3-4D3C-9A99-EBA5E6E6FC04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/>
            <a:t>Additional Adjustment Variables</a:t>
          </a:r>
        </a:p>
      </dgm:t>
    </dgm:pt>
    <dgm:pt modelId="{BD0F37A4-9ED5-4A47-8091-027CA4479177}" type="parTrans" cxnId="{6787F700-1F4A-4054-AD5B-AC09D7991111}">
      <dgm:prSet/>
      <dgm:spPr/>
      <dgm:t>
        <a:bodyPr/>
        <a:lstStyle/>
        <a:p>
          <a:endParaRPr lang="en-US"/>
        </a:p>
      </dgm:t>
    </dgm:pt>
    <dgm:pt modelId="{3A0D1AAA-89DD-4841-8C99-CF47FA62CF81}" type="sibTrans" cxnId="{6787F700-1F4A-4054-AD5B-AC09D7991111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E1F37E5B-8760-408E-AE51-62CA19C55F54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/>
            <a:t>Payment Amount</a:t>
          </a:r>
        </a:p>
      </dgm:t>
    </dgm:pt>
    <dgm:pt modelId="{5C64FAC1-8CC6-4313-AA43-E8135782E8B6}" type="parTrans" cxnId="{6DB1AF4B-2937-45B2-BB64-56DF8CE4AB41}">
      <dgm:prSet/>
      <dgm:spPr/>
      <dgm:t>
        <a:bodyPr/>
        <a:lstStyle/>
        <a:p>
          <a:endParaRPr lang="en-US"/>
        </a:p>
      </dgm:t>
    </dgm:pt>
    <dgm:pt modelId="{DEC1F293-1C95-44E4-B207-E40ED928BFCF}" type="sibTrans" cxnId="{6DB1AF4B-2937-45B2-BB64-56DF8CE4AB41}">
      <dgm:prSet/>
      <dgm:spPr/>
      <dgm:t>
        <a:bodyPr/>
        <a:lstStyle/>
        <a:p>
          <a:endParaRPr lang="en-US"/>
        </a:p>
      </dgm:t>
    </dgm:pt>
    <dgm:pt modelId="{233AA7F5-B7E9-4E04-AE50-7655906E64B3}" type="pres">
      <dgm:prSet presAssocID="{84139F55-5841-4880-A689-B9F08763863C}" presName="linearFlow" presStyleCnt="0">
        <dgm:presLayoutVars>
          <dgm:dir/>
          <dgm:resizeHandles val="exact"/>
        </dgm:presLayoutVars>
      </dgm:prSet>
      <dgm:spPr/>
    </dgm:pt>
    <dgm:pt modelId="{24ACA1C7-599A-4DF0-92CE-541CBA75953E}" type="pres">
      <dgm:prSet presAssocID="{F8EC8A95-8941-4D7C-AD70-143317FE1B33}" presName="node" presStyleLbl="node1" presStyleIdx="0" presStyleCnt="6">
        <dgm:presLayoutVars>
          <dgm:bulletEnabled val="1"/>
        </dgm:presLayoutVars>
      </dgm:prSet>
      <dgm:spPr/>
    </dgm:pt>
    <dgm:pt modelId="{1273E7BF-40C7-4DD9-A95D-1F740E9194B9}" type="pres">
      <dgm:prSet presAssocID="{8A43986D-FD7E-43B2-ABB7-F6DE84B79C9B}" presName="spacerL" presStyleCnt="0"/>
      <dgm:spPr/>
    </dgm:pt>
    <dgm:pt modelId="{A44F4552-F92B-4CB5-95F7-65FC6D6DA41C}" type="pres">
      <dgm:prSet presAssocID="{8A43986D-FD7E-43B2-ABB7-F6DE84B79C9B}" presName="sibTrans" presStyleLbl="sibTrans2D1" presStyleIdx="0" presStyleCnt="5"/>
      <dgm:spPr/>
    </dgm:pt>
    <dgm:pt modelId="{1175EC89-46CE-4DC3-BB9C-45022224E980}" type="pres">
      <dgm:prSet presAssocID="{8A43986D-FD7E-43B2-ABB7-F6DE84B79C9B}" presName="spacerR" presStyleCnt="0"/>
      <dgm:spPr/>
    </dgm:pt>
    <dgm:pt modelId="{F3DC3C0C-4BFF-4336-8988-62F240C23F6E}" type="pres">
      <dgm:prSet presAssocID="{24A714C0-D97B-4346-97AE-F6A42C7C6C3B}" presName="node" presStyleLbl="node1" presStyleIdx="1" presStyleCnt="6">
        <dgm:presLayoutVars>
          <dgm:bulletEnabled val="1"/>
        </dgm:presLayoutVars>
      </dgm:prSet>
      <dgm:spPr/>
    </dgm:pt>
    <dgm:pt modelId="{5E6C6CA5-D296-4F50-8F79-E79884447F1D}" type="pres">
      <dgm:prSet presAssocID="{F2F1D1C1-98D0-466F-923C-967CB77FD252}" presName="spacerL" presStyleCnt="0"/>
      <dgm:spPr/>
    </dgm:pt>
    <dgm:pt modelId="{F930D1E9-56BF-444E-A891-AB5E25F42965}" type="pres">
      <dgm:prSet presAssocID="{F2F1D1C1-98D0-466F-923C-967CB77FD252}" presName="sibTrans" presStyleLbl="sibTrans2D1" presStyleIdx="1" presStyleCnt="5"/>
      <dgm:spPr/>
    </dgm:pt>
    <dgm:pt modelId="{46E6830C-A6DF-431E-9C06-FB04515296A5}" type="pres">
      <dgm:prSet presAssocID="{F2F1D1C1-98D0-466F-923C-967CB77FD252}" presName="spacerR" presStyleCnt="0"/>
      <dgm:spPr/>
    </dgm:pt>
    <dgm:pt modelId="{0516FA84-9A08-4B47-B62F-1E5FE6CDCCEF}" type="pres">
      <dgm:prSet presAssocID="{19D476FE-E74D-454D-9CEF-07D6C2D5F93C}" presName="node" presStyleLbl="node1" presStyleIdx="2" presStyleCnt="6">
        <dgm:presLayoutVars>
          <dgm:bulletEnabled val="1"/>
        </dgm:presLayoutVars>
      </dgm:prSet>
      <dgm:spPr/>
    </dgm:pt>
    <dgm:pt modelId="{98201FB9-03E0-457E-B4AA-55F34B8F8E3A}" type="pres">
      <dgm:prSet presAssocID="{775937F9-F74C-43A4-AA7C-A8A3AD4070DD}" presName="spacerL" presStyleCnt="0"/>
      <dgm:spPr/>
    </dgm:pt>
    <dgm:pt modelId="{E0041A11-DD84-440C-9B99-B5770D8DFF3C}" type="pres">
      <dgm:prSet presAssocID="{775937F9-F74C-43A4-AA7C-A8A3AD4070DD}" presName="sibTrans" presStyleLbl="sibTrans2D1" presStyleIdx="2" presStyleCnt="5"/>
      <dgm:spPr/>
    </dgm:pt>
    <dgm:pt modelId="{00E750E2-60A5-48B1-9559-EEB00EE2E172}" type="pres">
      <dgm:prSet presAssocID="{775937F9-F74C-43A4-AA7C-A8A3AD4070DD}" presName="spacerR" presStyleCnt="0"/>
      <dgm:spPr/>
    </dgm:pt>
    <dgm:pt modelId="{AA949E40-85BD-4793-91CC-FA299BA0E8F9}" type="pres">
      <dgm:prSet presAssocID="{4E5B3071-2F8F-4A3C-9E63-98792E1F6E53}" presName="node" presStyleLbl="node1" presStyleIdx="3" presStyleCnt="6">
        <dgm:presLayoutVars>
          <dgm:bulletEnabled val="1"/>
        </dgm:presLayoutVars>
      </dgm:prSet>
      <dgm:spPr/>
    </dgm:pt>
    <dgm:pt modelId="{EE4B4CE5-01A3-4D3A-B434-389AED25906C}" type="pres">
      <dgm:prSet presAssocID="{54811C4E-079B-4ED7-9496-7FD24BC5506A}" presName="spacerL" presStyleCnt="0"/>
      <dgm:spPr/>
    </dgm:pt>
    <dgm:pt modelId="{78571A69-C837-4AD0-B6C5-6A928C0BF62A}" type="pres">
      <dgm:prSet presAssocID="{54811C4E-079B-4ED7-9496-7FD24BC5506A}" presName="sibTrans" presStyleLbl="sibTrans2D1" presStyleIdx="3" presStyleCnt="5"/>
      <dgm:spPr/>
    </dgm:pt>
    <dgm:pt modelId="{A574FB4A-40EE-4C71-97FE-8C1B3DABE319}" type="pres">
      <dgm:prSet presAssocID="{54811C4E-079B-4ED7-9496-7FD24BC5506A}" presName="spacerR" presStyleCnt="0"/>
      <dgm:spPr/>
    </dgm:pt>
    <dgm:pt modelId="{68D22DDF-7AD5-4C25-8D05-436B727A3218}" type="pres">
      <dgm:prSet presAssocID="{149ECBFC-8CD3-4D3C-9A99-EBA5E6E6FC04}" presName="node" presStyleLbl="node1" presStyleIdx="4" presStyleCnt="6">
        <dgm:presLayoutVars>
          <dgm:bulletEnabled val="1"/>
        </dgm:presLayoutVars>
      </dgm:prSet>
      <dgm:spPr/>
    </dgm:pt>
    <dgm:pt modelId="{16735F80-F692-4806-B058-EC43DB052CE9}" type="pres">
      <dgm:prSet presAssocID="{3A0D1AAA-89DD-4841-8C99-CF47FA62CF81}" presName="spacerL" presStyleCnt="0"/>
      <dgm:spPr/>
    </dgm:pt>
    <dgm:pt modelId="{71E5E29E-5113-4B7A-A2DF-3D283A19F1FA}" type="pres">
      <dgm:prSet presAssocID="{3A0D1AAA-89DD-4841-8C99-CF47FA62CF81}" presName="sibTrans" presStyleLbl="sibTrans2D1" presStyleIdx="4" presStyleCnt="5"/>
      <dgm:spPr/>
    </dgm:pt>
    <dgm:pt modelId="{0849E974-21DE-4E25-8C82-C9DB86CF96CD}" type="pres">
      <dgm:prSet presAssocID="{3A0D1AAA-89DD-4841-8C99-CF47FA62CF81}" presName="spacerR" presStyleCnt="0"/>
      <dgm:spPr/>
    </dgm:pt>
    <dgm:pt modelId="{0CF0FD15-3A97-4BAE-A2B0-2F349DDE29FC}" type="pres">
      <dgm:prSet presAssocID="{E1F37E5B-8760-408E-AE51-62CA19C55F54}" presName="node" presStyleLbl="node1" presStyleIdx="5" presStyleCnt="6">
        <dgm:presLayoutVars>
          <dgm:bulletEnabled val="1"/>
        </dgm:presLayoutVars>
      </dgm:prSet>
      <dgm:spPr/>
    </dgm:pt>
  </dgm:ptLst>
  <dgm:cxnLst>
    <dgm:cxn modelId="{6787F700-1F4A-4054-AD5B-AC09D7991111}" srcId="{84139F55-5841-4880-A689-B9F08763863C}" destId="{149ECBFC-8CD3-4D3C-9A99-EBA5E6E6FC04}" srcOrd="4" destOrd="0" parTransId="{BD0F37A4-9ED5-4A47-8091-027CA4479177}" sibTransId="{3A0D1AAA-89DD-4841-8C99-CF47FA62CF81}"/>
    <dgm:cxn modelId="{83FD5411-0598-4B80-A81D-30610C11FAD0}" srcId="{84139F55-5841-4880-A689-B9F08763863C}" destId="{24A714C0-D97B-4346-97AE-F6A42C7C6C3B}" srcOrd="1" destOrd="0" parTransId="{7426AF8F-6BBF-4776-8A44-E4153472E261}" sibTransId="{F2F1D1C1-98D0-466F-923C-967CB77FD252}"/>
    <dgm:cxn modelId="{5A29A221-4469-458E-AFB7-F19C523F87C9}" type="presOf" srcId="{E1F37E5B-8760-408E-AE51-62CA19C55F54}" destId="{0CF0FD15-3A97-4BAE-A2B0-2F349DDE29FC}" srcOrd="0" destOrd="0" presId="urn:microsoft.com/office/officeart/2005/8/layout/equation1"/>
    <dgm:cxn modelId="{DC95BD23-87F9-4B28-BE75-5362BC600EFD}" srcId="{84139F55-5841-4880-A689-B9F08763863C}" destId="{19D476FE-E74D-454D-9CEF-07D6C2D5F93C}" srcOrd="2" destOrd="0" parTransId="{99CFE731-154A-4592-9A6E-5DA611C6AEE7}" sibTransId="{775937F9-F74C-43A4-AA7C-A8A3AD4070DD}"/>
    <dgm:cxn modelId="{DB6DF45E-74E4-447B-BE6F-D04762BF8A30}" type="presOf" srcId="{84139F55-5841-4880-A689-B9F08763863C}" destId="{233AA7F5-B7E9-4E04-AE50-7655906E64B3}" srcOrd="0" destOrd="0" presId="urn:microsoft.com/office/officeart/2005/8/layout/equation1"/>
    <dgm:cxn modelId="{6DB1AF4B-2937-45B2-BB64-56DF8CE4AB41}" srcId="{84139F55-5841-4880-A689-B9F08763863C}" destId="{E1F37E5B-8760-408E-AE51-62CA19C55F54}" srcOrd="5" destOrd="0" parTransId="{5C64FAC1-8CC6-4313-AA43-E8135782E8B6}" sibTransId="{DEC1F293-1C95-44E4-B207-E40ED928BFCF}"/>
    <dgm:cxn modelId="{814F2E4C-8A2B-47F9-BE0C-9705A7FCF35C}" type="presOf" srcId="{3A0D1AAA-89DD-4841-8C99-CF47FA62CF81}" destId="{71E5E29E-5113-4B7A-A2DF-3D283A19F1FA}" srcOrd="0" destOrd="0" presId="urn:microsoft.com/office/officeart/2005/8/layout/equation1"/>
    <dgm:cxn modelId="{F0CB296F-E375-4227-A2C1-AFBEAA764571}" type="presOf" srcId="{19D476FE-E74D-454D-9CEF-07D6C2D5F93C}" destId="{0516FA84-9A08-4B47-B62F-1E5FE6CDCCEF}" srcOrd="0" destOrd="0" presId="urn:microsoft.com/office/officeart/2005/8/layout/equation1"/>
    <dgm:cxn modelId="{E5DAD258-2BF3-4163-8A1C-D54424F961FF}" type="presOf" srcId="{775937F9-F74C-43A4-AA7C-A8A3AD4070DD}" destId="{E0041A11-DD84-440C-9B99-B5770D8DFF3C}" srcOrd="0" destOrd="0" presId="urn:microsoft.com/office/officeart/2005/8/layout/equation1"/>
    <dgm:cxn modelId="{447C9659-B619-4977-8526-08A4193C9466}" type="presOf" srcId="{F8EC8A95-8941-4D7C-AD70-143317FE1B33}" destId="{24ACA1C7-599A-4DF0-92CE-541CBA75953E}" srcOrd="0" destOrd="0" presId="urn:microsoft.com/office/officeart/2005/8/layout/equation1"/>
    <dgm:cxn modelId="{964FEF7C-C4D9-4C39-A9CC-ECB5528AA7CC}" type="presOf" srcId="{149ECBFC-8CD3-4D3C-9A99-EBA5E6E6FC04}" destId="{68D22DDF-7AD5-4C25-8D05-436B727A3218}" srcOrd="0" destOrd="0" presId="urn:microsoft.com/office/officeart/2005/8/layout/equation1"/>
    <dgm:cxn modelId="{B7DFEB81-5827-4EDD-9767-A7DD91B88377}" type="presOf" srcId="{4E5B3071-2F8F-4A3C-9E63-98792E1F6E53}" destId="{AA949E40-85BD-4793-91CC-FA299BA0E8F9}" srcOrd="0" destOrd="0" presId="urn:microsoft.com/office/officeart/2005/8/layout/equation1"/>
    <dgm:cxn modelId="{E00FC7A6-F90B-4FE5-8CE1-7399BBB10D65}" type="presOf" srcId="{24A714C0-D97B-4346-97AE-F6A42C7C6C3B}" destId="{F3DC3C0C-4BFF-4336-8988-62F240C23F6E}" srcOrd="0" destOrd="0" presId="urn:microsoft.com/office/officeart/2005/8/layout/equation1"/>
    <dgm:cxn modelId="{9789F6B2-81F8-438D-BB98-9AF222F5A971}" type="presOf" srcId="{54811C4E-079B-4ED7-9496-7FD24BC5506A}" destId="{78571A69-C837-4AD0-B6C5-6A928C0BF62A}" srcOrd="0" destOrd="0" presId="urn:microsoft.com/office/officeart/2005/8/layout/equation1"/>
    <dgm:cxn modelId="{A246E3BC-6AD5-4276-BC01-1029308F5D2B}" type="presOf" srcId="{8A43986D-FD7E-43B2-ABB7-F6DE84B79C9B}" destId="{A44F4552-F92B-4CB5-95F7-65FC6D6DA41C}" srcOrd="0" destOrd="0" presId="urn:microsoft.com/office/officeart/2005/8/layout/equation1"/>
    <dgm:cxn modelId="{4D06D4BE-CD99-41AE-8262-A830B80C3247}" srcId="{84139F55-5841-4880-A689-B9F08763863C}" destId="{4E5B3071-2F8F-4A3C-9E63-98792E1F6E53}" srcOrd="3" destOrd="0" parTransId="{5C722064-BD82-4032-9EF8-FF5CA3D4A6F6}" sibTransId="{54811C4E-079B-4ED7-9496-7FD24BC5506A}"/>
    <dgm:cxn modelId="{76FE3BE1-453A-46F0-994B-C82A213F31B7}" srcId="{84139F55-5841-4880-A689-B9F08763863C}" destId="{F8EC8A95-8941-4D7C-AD70-143317FE1B33}" srcOrd="0" destOrd="0" parTransId="{EF41C1FF-6B07-46EA-886D-8202C23C4136}" sibTransId="{8A43986D-FD7E-43B2-ABB7-F6DE84B79C9B}"/>
    <dgm:cxn modelId="{729239F9-1724-4E90-AACB-084550A4C63E}" type="presOf" srcId="{F2F1D1C1-98D0-466F-923C-967CB77FD252}" destId="{F930D1E9-56BF-444E-A891-AB5E25F42965}" srcOrd="0" destOrd="0" presId="urn:microsoft.com/office/officeart/2005/8/layout/equation1"/>
    <dgm:cxn modelId="{77DBFC68-E950-40C5-AD5B-77D56448DE4B}" type="presParOf" srcId="{233AA7F5-B7E9-4E04-AE50-7655906E64B3}" destId="{24ACA1C7-599A-4DF0-92CE-541CBA75953E}" srcOrd="0" destOrd="0" presId="urn:microsoft.com/office/officeart/2005/8/layout/equation1"/>
    <dgm:cxn modelId="{E764B67E-D31F-49FA-B785-53494E3901D8}" type="presParOf" srcId="{233AA7F5-B7E9-4E04-AE50-7655906E64B3}" destId="{1273E7BF-40C7-4DD9-A95D-1F740E9194B9}" srcOrd="1" destOrd="0" presId="urn:microsoft.com/office/officeart/2005/8/layout/equation1"/>
    <dgm:cxn modelId="{2A513A4B-948E-42C8-9D43-FCB12AE4A9C1}" type="presParOf" srcId="{233AA7F5-B7E9-4E04-AE50-7655906E64B3}" destId="{A44F4552-F92B-4CB5-95F7-65FC6D6DA41C}" srcOrd="2" destOrd="0" presId="urn:microsoft.com/office/officeart/2005/8/layout/equation1"/>
    <dgm:cxn modelId="{B500F492-6DD9-402F-BF68-30096DEC1279}" type="presParOf" srcId="{233AA7F5-B7E9-4E04-AE50-7655906E64B3}" destId="{1175EC89-46CE-4DC3-BB9C-45022224E980}" srcOrd="3" destOrd="0" presId="urn:microsoft.com/office/officeart/2005/8/layout/equation1"/>
    <dgm:cxn modelId="{01AF8885-CB0E-427F-9A0F-BB1D9227DB31}" type="presParOf" srcId="{233AA7F5-B7E9-4E04-AE50-7655906E64B3}" destId="{F3DC3C0C-4BFF-4336-8988-62F240C23F6E}" srcOrd="4" destOrd="0" presId="urn:microsoft.com/office/officeart/2005/8/layout/equation1"/>
    <dgm:cxn modelId="{AB96129B-5327-4CAE-94C4-AFD8497808E1}" type="presParOf" srcId="{233AA7F5-B7E9-4E04-AE50-7655906E64B3}" destId="{5E6C6CA5-D296-4F50-8F79-E79884447F1D}" srcOrd="5" destOrd="0" presId="urn:microsoft.com/office/officeart/2005/8/layout/equation1"/>
    <dgm:cxn modelId="{955EEDB7-A484-4DEC-A624-E2DAF079B491}" type="presParOf" srcId="{233AA7F5-B7E9-4E04-AE50-7655906E64B3}" destId="{F930D1E9-56BF-444E-A891-AB5E25F42965}" srcOrd="6" destOrd="0" presId="urn:microsoft.com/office/officeart/2005/8/layout/equation1"/>
    <dgm:cxn modelId="{62786760-1760-4ABA-B89D-C0C4F530A5B9}" type="presParOf" srcId="{233AA7F5-B7E9-4E04-AE50-7655906E64B3}" destId="{46E6830C-A6DF-431E-9C06-FB04515296A5}" srcOrd="7" destOrd="0" presId="urn:microsoft.com/office/officeart/2005/8/layout/equation1"/>
    <dgm:cxn modelId="{6844AF65-2D00-4FE1-B488-497F3406EE5B}" type="presParOf" srcId="{233AA7F5-B7E9-4E04-AE50-7655906E64B3}" destId="{0516FA84-9A08-4B47-B62F-1E5FE6CDCCEF}" srcOrd="8" destOrd="0" presId="urn:microsoft.com/office/officeart/2005/8/layout/equation1"/>
    <dgm:cxn modelId="{F3631EA6-7576-4BF4-97A2-8A0E91FDDDAF}" type="presParOf" srcId="{233AA7F5-B7E9-4E04-AE50-7655906E64B3}" destId="{98201FB9-03E0-457E-B4AA-55F34B8F8E3A}" srcOrd="9" destOrd="0" presId="urn:microsoft.com/office/officeart/2005/8/layout/equation1"/>
    <dgm:cxn modelId="{68FCDFE9-8BC3-4E45-8899-FA7E77D8CA62}" type="presParOf" srcId="{233AA7F5-B7E9-4E04-AE50-7655906E64B3}" destId="{E0041A11-DD84-440C-9B99-B5770D8DFF3C}" srcOrd="10" destOrd="0" presId="urn:microsoft.com/office/officeart/2005/8/layout/equation1"/>
    <dgm:cxn modelId="{7E7AD4C0-23E8-46B8-B696-B8D2643FE8AA}" type="presParOf" srcId="{233AA7F5-B7E9-4E04-AE50-7655906E64B3}" destId="{00E750E2-60A5-48B1-9559-EEB00EE2E172}" srcOrd="11" destOrd="0" presId="urn:microsoft.com/office/officeart/2005/8/layout/equation1"/>
    <dgm:cxn modelId="{65B214D0-B602-4EAE-9CA9-C704F37AF736}" type="presParOf" srcId="{233AA7F5-B7E9-4E04-AE50-7655906E64B3}" destId="{AA949E40-85BD-4793-91CC-FA299BA0E8F9}" srcOrd="12" destOrd="0" presId="urn:microsoft.com/office/officeart/2005/8/layout/equation1"/>
    <dgm:cxn modelId="{3526EE10-5965-46F2-9CA7-802C7DD38362}" type="presParOf" srcId="{233AA7F5-B7E9-4E04-AE50-7655906E64B3}" destId="{EE4B4CE5-01A3-4D3A-B434-389AED25906C}" srcOrd="13" destOrd="0" presId="urn:microsoft.com/office/officeart/2005/8/layout/equation1"/>
    <dgm:cxn modelId="{F868D29C-4B48-43CC-92C4-D322299E3C57}" type="presParOf" srcId="{233AA7F5-B7E9-4E04-AE50-7655906E64B3}" destId="{78571A69-C837-4AD0-B6C5-6A928C0BF62A}" srcOrd="14" destOrd="0" presId="urn:microsoft.com/office/officeart/2005/8/layout/equation1"/>
    <dgm:cxn modelId="{9AD5CD91-F19B-421A-9DDF-A98394F7F1A6}" type="presParOf" srcId="{233AA7F5-B7E9-4E04-AE50-7655906E64B3}" destId="{A574FB4A-40EE-4C71-97FE-8C1B3DABE319}" srcOrd="15" destOrd="0" presId="urn:microsoft.com/office/officeart/2005/8/layout/equation1"/>
    <dgm:cxn modelId="{4634B6CD-E0ED-4D67-8BDE-E4AFB0C451C7}" type="presParOf" srcId="{233AA7F5-B7E9-4E04-AE50-7655906E64B3}" destId="{68D22DDF-7AD5-4C25-8D05-436B727A3218}" srcOrd="16" destOrd="0" presId="urn:microsoft.com/office/officeart/2005/8/layout/equation1"/>
    <dgm:cxn modelId="{08E42096-BCA8-4260-BEBC-1E0E700135F4}" type="presParOf" srcId="{233AA7F5-B7E9-4E04-AE50-7655906E64B3}" destId="{16735F80-F692-4806-B058-EC43DB052CE9}" srcOrd="17" destOrd="0" presId="urn:microsoft.com/office/officeart/2005/8/layout/equation1"/>
    <dgm:cxn modelId="{7A3A8E03-99AD-4BA4-B816-46F939A2F964}" type="presParOf" srcId="{233AA7F5-B7E9-4E04-AE50-7655906E64B3}" destId="{71E5E29E-5113-4B7A-A2DF-3D283A19F1FA}" srcOrd="18" destOrd="0" presId="urn:microsoft.com/office/officeart/2005/8/layout/equation1"/>
    <dgm:cxn modelId="{7472CCAD-B44A-4228-9CFD-9A72B09EB0E5}" type="presParOf" srcId="{233AA7F5-B7E9-4E04-AE50-7655906E64B3}" destId="{0849E974-21DE-4E25-8C82-C9DB86CF96CD}" srcOrd="19" destOrd="0" presId="urn:microsoft.com/office/officeart/2005/8/layout/equation1"/>
    <dgm:cxn modelId="{B7427B97-FEEF-4F95-BF9A-816A732D3F3C}" type="presParOf" srcId="{233AA7F5-B7E9-4E04-AE50-7655906E64B3}" destId="{0CF0FD15-3A97-4BAE-A2B0-2F349DDE29FC}" srcOrd="2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CA1C7-599A-4DF0-92CE-541CBA75953E}">
      <dsp:nvSpPr>
        <dsp:cNvPr id="0" name=""/>
        <dsp:cNvSpPr/>
      </dsp:nvSpPr>
      <dsp:spPr>
        <a:xfrm>
          <a:off x="4271" y="1763104"/>
          <a:ext cx="1505545" cy="1505545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Grouping System</a:t>
          </a:r>
        </a:p>
      </dsp:txBody>
      <dsp:txXfrm>
        <a:off x="224753" y="1983586"/>
        <a:ext cx="1064581" cy="1064581"/>
      </dsp:txXfrm>
    </dsp:sp>
    <dsp:sp modelId="{A44F4552-F92B-4CB5-95F7-65FC6D6DA41C}">
      <dsp:nvSpPr>
        <dsp:cNvPr id="0" name=""/>
        <dsp:cNvSpPr/>
      </dsp:nvSpPr>
      <dsp:spPr>
        <a:xfrm>
          <a:off x="1632067" y="2079268"/>
          <a:ext cx="873216" cy="873216"/>
        </a:xfrm>
        <a:prstGeom prst="mathPlus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747812" y="2413186"/>
        <a:ext cx="641726" cy="205380"/>
      </dsp:txXfrm>
    </dsp:sp>
    <dsp:sp modelId="{F3DC3C0C-4BFF-4336-8988-62F240C23F6E}">
      <dsp:nvSpPr>
        <dsp:cNvPr id="0" name=""/>
        <dsp:cNvSpPr/>
      </dsp:nvSpPr>
      <dsp:spPr>
        <a:xfrm>
          <a:off x="2627534" y="1763104"/>
          <a:ext cx="1505545" cy="1505545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Relative Weights</a:t>
          </a:r>
        </a:p>
      </dsp:txBody>
      <dsp:txXfrm>
        <a:off x="2848016" y="1983586"/>
        <a:ext cx="1064581" cy="1064581"/>
      </dsp:txXfrm>
    </dsp:sp>
    <dsp:sp modelId="{F930D1E9-56BF-444E-A891-AB5E25F42965}">
      <dsp:nvSpPr>
        <dsp:cNvPr id="0" name=""/>
        <dsp:cNvSpPr/>
      </dsp:nvSpPr>
      <dsp:spPr>
        <a:xfrm>
          <a:off x="4255329" y="2079268"/>
          <a:ext cx="873216" cy="873216"/>
        </a:xfrm>
        <a:prstGeom prst="mathPlus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371074" y="2413186"/>
        <a:ext cx="641726" cy="205380"/>
      </dsp:txXfrm>
    </dsp:sp>
    <dsp:sp modelId="{0516FA84-9A08-4B47-B62F-1E5FE6CDCCEF}">
      <dsp:nvSpPr>
        <dsp:cNvPr id="0" name=""/>
        <dsp:cNvSpPr/>
      </dsp:nvSpPr>
      <dsp:spPr>
        <a:xfrm>
          <a:off x="5250796" y="1763104"/>
          <a:ext cx="1505545" cy="1505545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Conversion Factor/ Standardized Amount</a:t>
          </a:r>
        </a:p>
      </dsp:txBody>
      <dsp:txXfrm>
        <a:off x="5471278" y="1983586"/>
        <a:ext cx="1064581" cy="1064581"/>
      </dsp:txXfrm>
    </dsp:sp>
    <dsp:sp modelId="{E0041A11-DD84-440C-9B99-B5770D8DFF3C}">
      <dsp:nvSpPr>
        <dsp:cNvPr id="0" name=""/>
        <dsp:cNvSpPr/>
      </dsp:nvSpPr>
      <dsp:spPr>
        <a:xfrm>
          <a:off x="6878591" y="2079268"/>
          <a:ext cx="873216" cy="873216"/>
        </a:xfrm>
        <a:prstGeom prst="mathPlus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994336" y="2413186"/>
        <a:ext cx="641726" cy="205380"/>
      </dsp:txXfrm>
    </dsp:sp>
    <dsp:sp modelId="{AA949E40-85BD-4793-91CC-FA299BA0E8F9}">
      <dsp:nvSpPr>
        <dsp:cNvPr id="0" name=""/>
        <dsp:cNvSpPr/>
      </dsp:nvSpPr>
      <dsp:spPr>
        <a:xfrm>
          <a:off x="7874058" y="1763104"/>
          <a:ext cx="1505545" cy="1505545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Geographic Cost Adjustments</a:t>
          </a:r>
        </a:p>
      </dsp:txBody>
      <dsp:txXfrm>
        <a:off x="8094540" y="1983586"/>
        <a:ext cx="1064581" cy="1064581"/>
      </dsp:txXfrm>
    </dsp:sp>
    <dsp:sp modelId="{78571A69-C837-4AD0-B6C5-6A928C0BF62A}">
      <dsp:nvSpPr>
        <dsp:cNvPr id="0" name=""/>
        <dsp:cNvSpPr/>
      </dsp:nvSpPr>
      <dsp:spPr>
        <a:xfrm>
          <a:off x="9501854" y="2079268"/>
          <a:ext cx="873216" cy="873216"/>
        </a:xfrm>
        <a:prstGeom prst="mathPlus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617599" y="2413186"/>
        <a:ext cx="641726" cy="205380"/>
      </dsp:txXfrm>
    </dsp:sp>
    <dsp:sp modelId="{68D22DDF-7AD5-4C25-8D05-436B727A3218}">
      <dsp:nvSpPr>
        <dsp:cNvPr id="0" name=""/>
        <dsp:cNvSpPr/>
      </dsp:nvSpPr>
      <dsp:spPr>
        <a:xfrm>
          <a:off x="10497320" y="1763104"/>
          <a:ext cx="1505545" cy="1505545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Additional Adjustment Variables</a:t>
          </a:r>
        </a:p>
      </dsp:txBody>
      <dsp:txXfrm>
        <a:off x="10717802" y="1983586"/>
        <a:ext cx="1064581" cy="1064581"/>
      </dsp:txXfrm>
    </dsp:sp>
    <dsp:sp modelId="{71E5E29E-5113-4B7A-A2DF-3D283A19F1FA}">
      <dsp:nvSpPr>
        <dsp:cNvPr id="0" name=""/>
        <dsp:cNvSpPr/>
      </dsp:nvSpPr>
      <dsp:spPr>
        <a:xfrm>
          <a:off x="12125116" y="2079268"/>
          <a:ext cx="873216" cy="873216"/>
        </a:xfrm>
        <a:prstGeom prst="mathEqual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2240861" y="2259150"/>
        <a:ext cx="641726" cy="513452"/>
      </dsp:txXfrm>
    </dsp:sp>
    <dsp:sp modelId="{0CF0FD15-3A97-4BAE-A2B0-2F349DDE29FC}">
      <dsp:nvSpPr>
        <dsp:cNvPr id="0" name=""/>
        <dsp:cNvSpPr/>
      </dsp:nvSpPr>
      <dsp:spPr>
        <a:xfrm>
          <a:off x="13120582" y="1763104"/>
          <a:ext cx="1505545" cy="1505545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Payment Amount</a:t>
          </a:r>
        </a:p>
      </dsp:txBody>
      <dsp:txXfrm>
        <a:off x="13341064" y="1983586"/>
        <a:ext cx="1064581" cy="1064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5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65974-10EE-44F3-8414-3B8004B464C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34C8A-AAA8-4D8F-A0C2-0A295D96D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14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7555E-5F03-490E-88E3-0CDB43A0086E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B5923-9178-462B-9D18-689669A18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70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99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66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BCBB9-AB4A-4970-9ECC-43CB6F476B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9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29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00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70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51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96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64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27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5A504-C51B-4B66-96C3-3C7DDCCBB8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68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9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46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61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7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0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19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5923-9178-462B-9D18-689669A187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0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28" name="Rectangle 15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254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0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24728" name="Rectangle 15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540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828214" y="1718442"/>
            <a:ext cx="12923520" cy="2479133"/>
          </a:xfrm>
        </p:spPr>
        <p:txBody>
          <a:bodyPr>
            <a:normAutofit/>
          </a:bodyPr>
          <a:lstStyle>
            <a:lvl1pPr algn="ctr">
              <a:defRPr sz="4800" b="1">
                <a:solidFill>
                  <a:srgbClr val="00467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245011" y="4426958"/>
            <a:ext cx="10241280" cy="2103120"/>
          </a:xfrm>
        </p:spPr>
        <p:txBody>
          <a:bodyPr>
            <a:noAutofit/>
          </a:bodyPr>
          <a:lstStyle>
            <a:lvl1pPr marL="0" indent="0" algn="ctr">
              <a:buFont typeface="Arial" pitchFamily="34" charset="0"/>
              <a:buNone/>
              <a:defRPr sz="2880" b="0">
                <a:solidFill>
                  <a:srgbClr val="4D4D4D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Rectangle 11"/>
          <p:cNvSpPr>
            <a:spLocks noChangeArrowheads="1"/>
          </p:cNvSpPr>
          <p:nvPr userDrawn="1"/>
        </p:nvSpPr>
        <p:spPr bwMode="auto">
          <a:xfrm>
            <a:off x="487680" y="8052123"/>
            <a:ext cx="10485120" cy="192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74B8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46D7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1946" bIns="21946">
            <a:spAutoFit/>
          </a:bodyPr>
          <a:lstStyle/>
          <a:p>
            <a:pPr fontAlgn="base">
              <a:spcBef>
                <a:spcPct val="50000"/>
              </a:spcBef>
            </a:pPr>
            <a:r>
              <a:rPr lang="en-US" sz="960" dirty="0">
                <a:solidFill>
                  <a:srgbClr val="FFFFFF">
                    <a:lumMod val="50000"/>
                  </a:srgbClr>
                </a:solidFill>
              </a:rPr>
              <a:t>Boston Scientific Confidential -- For Internal Use Only.  Do Not Copy, Display or Distribute Externally </a:t>
            </a:r>
          </a:p>
        </p:txBody>
      </p:sp>
    </p:spTree>
    <p:extLst>
      <p:ext uri="{BB962C8B-B14F-4D97-AF65-F5344CB8AC3E}">
        <p14:creationId xmlns:p14="http://schemas.microsoft.com/office/powerpoint/2010/main" val="392393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542" y="1906"/>
          <a:ext cx="2539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2" y="1906"/>
                        <a:ext cx="2539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2387"/>
            <a:ext cx="13131800" cy="901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90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250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46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2540" y="1906"/>
          <a:ext cx="2539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6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7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" y="1906"/>
                        <a:ext cx="2539" cy="19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65051" y="20955"/>
            <a:ext cx="13569390" cy="912496"/>
          </a:xfrm>
          <a:prstGeom prst="rect">
            <a:avLst/>
          </a:prstGeom>
        </p:spPr>
        <p:txBody>
          <a:bodyPr vert="horz" lIns="91440" tIns="45720" rIns="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69900" y="1536192"/>
            <a:ext cx="13700760" cy="58152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-5501" y="8009608"/>
            <a:ext cx="615101" cy="210520"/>
          </a:xfrm>
          <a:prstGeom prst="rect">
            <a:avLst/>
          </a:prstGeom>
          <a:noFill/>
        </p:spPr>
        <p:txBody>
          <a:bodyPr wrap="square" lIns="54864" tIns="21946" rIns="54864" bIns="21946" rtlCol="0" anchor="ctr" anchorCtr="0">
            <a:spAutoFit/>
          </a:bodyPr>
          <a:lstStyle/>
          <a:p>
            <a:pPr algn="ctr" fontAlgn="base"/>
            <a:fld id="{45D26C13-F0D3-47ED-963B-8C497237818C}" type="slidenum">
              <a:rPr lang="en-US" sz="1080">
                <a:solidFill>
                  <a:srgbClr val="00467F"/>
                </a:solidFill>
              </a:rPr>
              <a:pPr algn="ctr" fontAlgn="base"/>
              <a:t>‹#›</a:t>
            </a:fld>
            <a:endParaRPr lang="en-US" sz="1080" dirty="0">
              <a:solidFill>
                <a:srgbClr val="00467F"/>
              </a:solidFill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87680" y="8027739"/>
            <a:ext cx="10485120" cy="192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74B8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46D7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1946" bIns="21946">
            <a:spAutoFit/>
          </a:bodyPr>
          <a:lstStyle/>
          <a:p>
            <a:pPr fontAlgn="base">
              <a:spcBef>
                <a:spcPct val="50000"/>
              </a:spcBef>
            </a:pPr>
            <a:r>
              <a:rPr lang="en-US" sz="960" dirty="0">
                <a:solidFill>
                  <a:srgbClr val="FFFFFF">
                    <a:lumMod val="50000"/>
                  </a:srgbClr>
                </a:solidFill>
              </a:rPr>
              <a:t>Boston Scientific Confidential -- For Internal Use Only.  Do Not Copy, Display or Distribute Externally </a:t>
            </a:r>
          </a:p>
        </p:txBody>
      </p:sp>
    </p:spTree>
    <p:extLst>
      <p:ext uri="{BB962C8B-B14F-4D97-AF65-F5344CB8AC3E}">
        <p14:creationId xmlns:p14="http://schemas.microsoft.com/office/powerpoint/2010/main" val="211007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7" r:id="rId2"/>
    <p:sldLayoutId id="2147483670" r:id="rId3"/>
    <p:sldLayoutId id="2147483671" r:id="rId4"/>
  </p:sldLayoutIdLst>
  <p:txStyles>
    <p:titleStyle>
      <a:lvl1pPr algn="l" defTabSz="1066800" rtl="0" eaLnBrk="1" fontAlgn="base" hangingPunct="1">
        <a:spcBef>
          <a:spcPct val="0"/>
        </a:spcBef>
        <a:spcAft>
          <a:spcPct val="0"/>
        </a:spcAft>
        <a:defRPr sz="2880" b="0">
          <a:solidFill>
            <a:srgbClr val="00467F"/>
          </a:solidFill>
          <a:latin typeface="Century Gothic" panose="020B0502020202020204" pitchFamily="34" charset="0"/>
          <a:ea typeface="+mj-ea"/>
          <a:cs typeface="+mj-cs"/>
        </a:defRPr>
      </a:lvl1pPr>
      <a:lvl2pPr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5pPr>
      <a:lvl6pPr marL="548640"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6pPr>
      <a:lvl7pPr marL="1097280"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645920"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8pPr>
      <a:lvl9pPr marL="2194560" algn="l" defTabSz="1066800" rtl="0" eaLnBrk="1" fontAlgn="base" hangingPunct="1">
        <a:spcBef>
          <a:spcPct val="0"/>
        </a:spcBef>
        <a:spcAft>
          <a:spcPct val="0"/>
        </a:spcAft>
        <a:defRPr sz="288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algn="l" defTabSz="1066800" rtl="0" eaLnBrk="1" fontAlgn="base" hangingPunct="1">
        <a:spcBef>
          <a:spcPct val="20000"/>
        </a:spcBef>
        <a:spcAft>
          <a:spcPct val="0"/>
        </a:spcAft>
        <a:defRPr sz="1920" b="1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533400" indent="-266700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1920">
          <a:solidFill>
            <a:schemeClr val="tx1"/>
          </a:solidFill>
          <a:latin typeface="Century Gothic" panose="020B0502020202020204" pitchFamily="34" charset="0"/>
          <a:cs typeface="+mn-cs"/>
        </a:defRPr>
      </a:lvl2pPr>
      <a:lvl3pPr marL="1066800" indent="-266700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rebuchet MS" pitchFamily="34" charset="0"/>
        <a:buChar char="–"/>
        <a:defRPr sz="1920">
          <a:solidFill>
            <a:schemeClr val="tx1"/>
          </a:solidFill>
          <a:latin typeface="Century Gothic" panose="020B0502020202020204" pitchFamily="34" charset="0"/>
          <a:cs typeface="+mn-cs"/>
        </a:defRPr>
      </a:lvl3pPr>
      <a:lvl4pPr marL="1605916" indent="-272416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rebuchet MS" pitchFamily="34" charset="0"/>
        <a:buChar char="–"/>
        <a:defRPr sz="1920">
          <a:solidFill>
            <a:schemeClr val="tx1"/>
          </a:solidFill>
          <a:latin typeface="Century Gothic" panose="020B0502020202020204" pitchFamily="34" charset="0"/>
          <a:cs typeface="+mn-cs"/>
        </a:defRPr>
      </a:lvl4pPr>
      <a:lvl5pPr marL="2398396" indent="-264796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rebuchet MS" pitchFamily="34" charset="0"/>
        <a:buChar char="–"/>
        <a:defRPr sz="1920">
          <a:solidFill>
            <a:schemeClr val="tx1"/>
          </a:solidFill>
          <a:latin typeface="Century Gothic" panose="020B0502020202020204" pitchFamily="34" charset="0"/>
          <a:cs typeface="+mn-cs"/>
        </a:defRPr>
      </a:lvl5pPr>
      <a:lvl6pPr marL="2947036" indent="-264796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rebuchet MS" pitchFamily="34" charset="0"/>
        <a:buChar char="–"/>
        <a:defRPr sz="1920">
          <a:solidFill>
            <a:schemeClr val="tx1"/>
          </a:solidFill>
          <a:latin typeface="+mn-lt"/>
          <a:cs typeface="+mn-cs"/>
        </a:defRPr>
      </a:lvl6pPr>
      <a:lvl7pPr marL="3495676" indent="-264796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rebuchet MS" pitchFamily="34" charset="0"/>
        <a:buChar char="–"/>
        <a:defRPr sz="1920">
          <a:solidFill>
            <a:schemeClr val="tx1"/>
          </a:solidFill>
          <a:latin typeface="+mn-lt"/>
          <a:cs typeface="+mn-cs"/>
        </a:defRPr>
      </a:lvl7pPr>
      <a:lvl8pPr marL="4044316" indent="-264796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rebuchet MS" pitchFamily="34" charset="0"/>
        <a:buChar char="–"/>
        <a:defRPr sz="1920">
          <a:solidFill>
            <a:schemeClr val="tx1"/>
          </a:solidFill>
          <a:latin typeface="+mn-lt"/>
          <a:cs typeface="+mn-cs"/>
        </a:defRPr>
      </a:lvl8pPr>
      <a:lvl9pPr marL="4592956" indent="-264796" algn="l" defTabSz="10668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rebuchet MS" pitchFamily="34" charset="0"/>
        <a:buChar char="–"/>
        <a:defRPr sz="192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7.xml"/><Relationship Id="rId7" Type="http://schemas.openxmlformats.org/officeDocument/2006/relationships/image" Target="../media/image5.emf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9.xml"/><Relationship Id="rId7" Type="http://schemas.openxmlformats.org/officeDocument/2006/relationships/image" Target="../media/image5.emf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9" Type="http://schemas.openxmlformats.org/officeDocument/2006/relationships/tags" Target="../tags/tag48.xml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42" Type="http://schemas.openxmlformats.org/officeDocument/2006/relationships/tags" Target="../tags/tag51.xml"/><Relationship Id="rId47" Type="http://schemas.openxmlformats.org/officeDocument/2006/relationships/tags" Target="../tags/tag56.xml"/><Relationship Id="rId50" Type="http://schemas.openxmlformats.org/officeDocument/2006/relationships/tags" Target="../tags/tag59.xml"/><Relationship Id="rId55" Type="http://schemas.openxmlformats.org/officeDocument/2006/relationships/tags" Target="../tags/tag64.xml"/><Relationship Id="rId63" Type="http://schemas.openxmlformats.org/officeDocument/2006/relationships/notesSlide" Target="../notesSlides/notesSlide6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29" Type="http://schemas.openxmlformats.org/officeDocument/2006/relationships/tags" Target="../tags/tag38.xml"/><Relationship Id="rId41" Type="http://schemas.openxmlformats.org/officeDocument/2006/relationships/tags" Target="../tags/tag50.xml"/><Relationship Id="rId54" Type="http://schemas.openxmlformats.org/officeDocument/2006/relationships/tags" Target="../tags/tag63.xml"/><Relationship Id="rId6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tags" Target="../tags/tag46.xml"/><Relationship Id="rId40" Type="http://schemas.openxmlformats.org/officeDocument/2006/relationships/tags" Target="../tags/tag49.xml"/><Relationship Id="rId45" Type="http://schemas.openxmlformats.org/officeDocument/2006/relationships/tags" Target="../tags/tag54.xml"/><Relationship Id="rId53" Type="http://schemas.openxmlformats.org/officeDocument/2006/relationships/tags" Target="../tags/tag62.xml"/><Relationship Id="rId58" Type="http://schemas.openxmlformats.org/officeDocument/2006/relationships/tags" Target="../tags/tag67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49" Type="http://schemas.openxmlformats.org/officeDocument/2006/relationships/tags" Target="../tags/tag58.xml"/><Relationship Id="rId57" Type="http://schemas.openxmlformats.org/officeDocument/2006/relationships/tags" Target="../tags/tag66.xml"/><Relationship Id="rId61" Type="http://schemas.openxmlformats.org/officeDocument/2006/relationships/tags" Target="../tags/tag70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4" Type="http://schemas.openxmlformats.org/officeDocument/2006/relationships/tags" Target="../tags/tag53.xml"/><Relationship Id="rId52" Type="http://schemas.openxmlformats.org/officeDocument/2006/relationships/tags" Target="../tags/tag61.xml"/><Relationship Id="rId60" Type="http://schemas.openxmlformats.org/officeDocument/2006/relationships/tags" Target="../tags/tag6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Relationship Id="rId43" Type="http://schemas.openxmlformats.org/officeDocument/2006/relationships/tags" Target="../tags/tag52.xml"/><Relationship Id="rId48" Type="http://schemas.openxmlformats.org/officeDocument/2006/relationships/tags" Target="../tags/tag57.xml"/><Relationship Id="rId56" Type="http://schemas.openxmlformats.org/officeDocument/2006/relationships/tags" Target="../tags/tag65.xml"/><Relationship Id="rId8" Type="http://schemas.openxmlformats.org/officeDocument/2006/relationships/tags" Target="../tags/tag17.xml"/><Relationship Id="rId51" Type="http://schemas.openxmlformats.org/officeDocument/2006/relationships/tags" Target="../tags/tag60.xml"/><Relationship Id="rId3" Type="http://schemas.openxmlformats.org/officeDocument/2006/relationships/tags" Target="../tags/tag12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tags" Target="../tags/tag47.xml"/><Relationship Id="rId46" Type="http://schemas.openxmlformats.org/officeDocument/2006/relationships/tags" Target="../tags/tag55.xml"/><Relationship Id="rId59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83.xml"/><Relationship Id="rId18" Type="http://schemas.openxmlformats.org/officeDocument/2006/relationships/tags" Target="../tags/tag88.xml"/><Relationship Id="rId26" Type="http://schemas.openxmlformats.org/officeDocument/2006/relationships/tags" Target="../tags/tag96.xml"/><Relationship Id="rId39" Type="http://schemas.openxmlformats.org/officeDocument/2006/relationships/tags" Target="../tags/tag109.xml"/><Relationship Id="rId21" Type="http://schemas.openxmlformats.org/officeDocument/2006/relationships/tags" Target="../tags/tag91.xml"/><Relationship Id="rId34" Type="http://schemas.openxmlformats.org/officeDocument/2006/relationships/tags" Target="../tags/tag104.xml"/><Relationship Id="rId42" Type="http://schemas.openxmlformats.org/officeDocument/2006/relationships/tags" Target="../tags/tag112.xml"/><Relationship Id="rId47" Type="http://schemas.openxmlformats.org/officeDocument/2006/relationships/tags" Target="../tags/tag117.xml"/><Relationship Id="rId50" Type="http://schemas.openxmlformats.org/officeDocument/2006/relationships/tags" Target="../tags/tag120.xml"/><Relationship Id="rId55" Type="http://schemas.openxmlformats.org/officeDocument/2006/relationships/tags" Target="../tags/tag125.xml"/><Relationship Id="rId63" Type="http://schemas.openxmlformats.org/officeDocument/2006/relationships/tags" Target="../tags/tag133.xml"/><Relationship Id="rId68" Type="http://schemas.openxmlformats.org/officeDocument/2006/relationships/tags" Target="../tags/tag138.xml"/><Relationship Id="rId76" Type="http://schemas.openxmlformats.org/officeDocument/2006/relationships/tags" Target="../tags/tag146.xml"/><Relationship Id="rId84" Type="http://schemas.openxmlformats.org/officeDocument/2006/relationships/tags" Target="../tags/tag154.xml"/><Relationship Id="rId89" Type="http://schemas.openxmlformats.org/officeDocument/2006/relationships/slideLayout" Target="../slideLayouts/slideLayout3.xml"/><Relationship Id="rId7" Type="http://schemas.openxmlformats.org/officeDocument/2006/relationships/tags" Target="../tags/tag77.xml"/><Relationship Id="rId71" Type="http://schemas.openxmlformats.org/officeDocument/2006/relationships/tags" Target="../tags/tag141.xml"/><Relationship Id="rId2" Type="http://schemas.openxmlformats.org/officeDocument/2006/relationships/tags" Target="../tags/tag72.xml"/><Relationship Id="rId16" Type="http://schemas.openxmlformats.org/officeDocument/2006/relationships/tags" Target="../tags/tag86.xml"/><Relationship Id="rId29" Type="http://schemas.openxmlformats.org/officeDocument/2006/relationships/tags" Target="../tags/tag99.xml"/><Relationship Id="rId11" Type="http://schemas.openxmlformats.org/officeDocument/2006/relationships/tags" Target="../tags/tag81.xml"/><Relationship Id="rId24" Type="http://schemas.openxmlformats.org/officeDocument/2006/relationships/tags" Target="../tags/tag94.xml"/><Relationship Id="rId32" Type="http://schemas.openxmlformats.org/officeDocument/2006/relationships/tags" Target="../tags/tag102.xml"/><Relationship Id="rId37" Type="http://schemas.openxmlformats.org/officeDocument/2006/relationships/tags" Target="../tags/tag107.xml"/><Relationship Id="rId40" Type="http://schemas.openxmlformats.org/officeDocument/2006/relationships/tags" Target="../tags/tag110.xml"/><Relationship Id="rId45" Type="http://schemas.openxmlformats.org/officeDocument/2006/relationships/tags" Target="../tags/tag115.xml"/><Relationship Id="rId53" Type="http://schemas.openxmlformats.org/officeDocument/2006/relationships/tags" Target="../tags/tag123.xml"/><Relationship Id="rId58" Type="http://schemas.openxmlformats.org/officeDocument/2006/relationships/tags" Target="../tags/tag128.xml"/><Relationship Id="rId66" Type="http://schemas.openxmlformats.org/officeDocument/2006/relationships/tags" Target="../tags/tag136.xml"/><Relationship Id="rId74" Type="http://schemas.openxmlformats.org/officeDocument/2006/relationships/tags" Target="../tags/tag144.xml"/><Relationship Id="rId79" Type="http://schemas.openxmlformats.org/officeDocument/2006/relationships/tags" Target="../tags/tag149.xml"/><Relationship Id="rId87" Type="http://schemas.openxmlformats.org/officeDocument/2006/relationships/tags" Target="../tags/tag157.xml"/><Relationship Id="rId5" Type="http://schemas.openxmlformats.org/officeDocument/2006/relationships/tags" Target="../tags/tag75.xml"/><Relationship Id="rId61" Type="http://schemas.openxmlformats.org/officeDocument/2006/relationships/tags" Target="../tags/tag131.xml"/><Relationship Id="rId82" Type="http://schemas.openxmlformats.org/officeDocument/2006/relationships/tags" Target="../tags/tag152.xml"/><Relationship Id="rId90" Type="http://schemas.openxmlformats.org/officeDocument/2006/relationships/notesSlide" Target="../notesSlides/notesSlide7.xml"/><Relationship Id="rId19" Type="http://schemas.openxmlformats.org/officeDocument/2006/relationships/tags" Target="../tags/tag89.xml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tags" Target="../tags/tag84.xml"/><Relationship Id="rId22" Type="http://schemas.openxmlformats.org/officeDocument/2006/relationships/tags" Target="../tags/tag92.xml"/><Relationship Id="rId27" Type="http://schemas.openxmlformats.org/officeDocument/2006/relationships/tags" Target="../tags/tag97.xml"/><Relationship Id="rId30" Type="http://schemas.openxmlformats.org/officeDocument/2006/relationships/tags" Target="../tags/tag100.xml"/><Relationship Id="rId35" Type="http://schemas.openxmlformats.org/officeDocument/2006/relationships/tags" Target="../tags/tag105.xml"/><Relationship Id="rId43" Type="http://schemas.openxmlformats.org/officeDocument/2006/relationships/tags" Target="../tags/tag113.xml"/><Relationship Id="rId48" Type="http://schemas.openxmlformats.org/officeDocument/2006/relationships/tags" Target="../tags/tag118.xml"/><Relationship Id="rId56" Type="http://schemas.openxmlformats.org/officeDocument/2006/relationships/tags" Target="../tags/tag126.xml"/><Relationship Id="rId64" Type="http://schemas.openxmlformats.org/officeDocument/2006/relationships/tags" Target="../tags/tag134.xml"/><Relationship Id="rId69" Type="http://schemas.openxmlformats.org/officeDocument/2006/relationships/tags" Target="../tags/tag139.xml"/><Relationship Id="rId77" Type="http://schemas.openxmlformats.org/officeDocument/2006/relationships/tags" Target="../tags/tag147.xml"/><Relationship Id="rId8" Type="http://schemas.openxmlformats.org/officeDocument/2006/relationships/tags" Target="../tags/tag78.xml"/><Relationship Id="rId51" Type="http://schemas.openxmlformats.org/officeDocument/2006/relationships/tags" Target="../tags/tag121.xml"/><Relationship Id="rId72" Type="http://schemas.openxmlformats.org/officeDocument/2006/relationships/tags" Target="../tags/tag142.xml"/><Relationship Id="rId80" Type="http://schemas.openxmlformats.org/officeDocument/2006/relationships/tags" Target="../tags/tag150.xml"/><Relationship Id="rId85" Type="http://schemas.openxmlformats.org/officeDocument/2006/relationships/tags" Target="../tags/tag155.xml"/><Relationship Id="rId3" Type="http://schemas.openxmlformats.org/officeDocument/2006/relationships/tags" Target="../tags/tag73.xml"/><Relationship Id="rId12" Type="http://schemas.openxmlformats.org/officeDocument/2006/relationships/tags" Target="../tags/tag82.xml"/><Relationship Id="rId17" Type="http://schemas.openxmlformats.org/officeDocument/2006/relationships/tags" Target="../tags/tag87.xml"/><Relationship Id="rId25" Type="http://schemas.openxmlformats.org/officeDocument/2006/relationships/tags" Target="../tags/tag95.xml"/><Relationship Id="rId33" Type="http://schemas.openxmlformats.org/officeDocument/2006/relationships/tags" Target="../tags/tag103.xml"/><Relationship Id="rId38" Type="http://schemas.openxmlformats.org/officeDocument/2006/relationships/tags" Target="../tags/tag108.xml"/><Relationship Id="rId46" Type="http://schemas.openxmlformats.org/officeDocument/2006/relationships/tags" Target="../tags/tag116.xml"/><Relationship Id="rId59" Type="http://schemas.openxmlformats.org/officeDocument/2006/relationships/tags" Target="../tags/tag129.xml"/><Relationship Id="rId67" Type="http://schemas.openxmlformats.org/officeDocument/2006/relationships/tags" Target="../tags/tag137.xml"/><Relationship Id="rId20" Type="http://schemas.openxmlformats.org/officeDocument/2006/relationships/tags" Target="../tags/tag90.xml"/><Relationship Id="rId41" Type="http://schemas.openxmlformats.org/officeDocument/2006/relationships/tags" Target="../tags/tag111.xml"/><Relationship Id="rId54" Type="http://schemas.openxmlformats.org/officeDocument/2006/relationships/tags" Target="../tags/tag124.xml"/><Relationship Id="rId62" Type="http://schemas.openxmlformats.org/officeDocument/2006/relationships/tags" Target="../tags/tag132.xml"/><Relationship Id="rId70" Type="http://schemas.openxmlformats.org/officeDocument/2006/relationships/tags" Target="../tags/tag140.xml"/><Relationship Id="rId75" Type="http://schemas.openxmlformats.org/officeDocument/2006/relationships/tags" Target="../tags/tag145.xml"/><Relationship Id="rId83" Type="http://schemas.openxmlformats.org/officeDocument/2006/relationships/tags" Target="../tags/tag153.xml"/><Relationship Id="rId88" Type="http://schemas.openxmlformats.org/officeDocument/2006/relationships/tags" Target="../tags/tag158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5" Type="http://schemas.openxmlformats.org/officeDocument/2006/relationships/tags" Target="../tags/tag85.xml"/><Relationship Id="rId23" Type="http://schemas.openxmlformats.org/officeDocument/2006/relationships/tags" Target="../tags/tag93.xml"/><Relationship Id="rId28" Type="http://schemas.openxmlformats.org/officeDocument/2006/relationships/tags" Target="../tags/tag98.xml"/><Relationship Id="rId36" Type="http://schemas.openxmlformats.org/officeDocument/2006/relationships/tags" Target="../tags/tag106.xml"/><Relationship Id="rId49" Type="http://schemas.openxmlformats.org/officeDocument/2006/relationships/tags" Target="../tags/tag119.xml"/><Relationship Id="rId57" Type="http://schemas.openxmlformats.org/officeDocument/2006/relationships/tags" Target="../tags/tag127.xml"/><Relationship Id="rId10" Type="http://schemas.openxmlformats.org/officeDocument/2006/relationships/tags" Target="../tags/tag80.xml"/><Relationship Id="rId31" Type="http://schemas.openxmlformats.org/officeDocument/2006/relationships/tags" Target="../tags/tag101.xml"/><Relationship Id="rId44" Type="http://schemas.openxmlformats.org/officeDocument/2006/relationships/tags" Target="../tags/tag114.xml"/><Relationship Id="rId52" Type="http://schemas.openxmlformats.org/officeDocument/2006/relationships/tags" Target="../tags/tag122.xml"/><Relationship Id="rId60" Type="http://schemas.openxmlformats.org/officeDocument/2006/relationships/tags" Target="../tags/tag130.xml"/><Relationship Id="rId65" Type="http://schemas.openxmlformats.org/officeDocument/2006/relationships/tags" Target="../tags/tag135.xml"/><Relationship Id="rId73" Type="http://schemas.openxmlformats.org/officeDocument/2006/relationships/tags" Target="../tags/tag143.xml"/><Relationship Id="rId78" Type="http://schemas.openxmlformats.org/officeDocument/2006/relationships/tags" Target="../tags/tag148.xml"/><Relationship Id="rId81" Type="http://schemas.openxmlformats.org/officeDocument/2006/relationships/tags" Target="../tags/tag151.xml"/><Relationship Id="rId86" Type="http://schemas.openxmlformats.org/officeDocument/2006/relationships/tags" Target="../tags/tag15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160.xml"/><Relationship Id="rId7" Type="http://schemas.openxmlformats.org/officeDocument/2006/relationships/image" Target="../media/image5.emf"/><Relationship Id="rId2" Type="http://schemas.openxmlformats.org/officeDocument/2006/relationships/tags" Target="../tags/tag159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73.xml"/><Relationship Id="rId18" Type="http://schemas.openxmlformats.org/officeDocument/2006/relationships/tags" Target="../tags/tag178.xml"/><Relationship Id="rId26" Type="http://schemas.openxmlformats.org/officeDocument/2006/relationships/tags" Target="../tags/tag186.xml"/><Relationship Id="rId39" Type="http://schemas.openxmlformats.org/officeDocument/2006/relationships/tags" Target="../tags/tag199.xml"/><Relationship Id="rId21" Type="http://schemas.openxmlformats.org/officeDocument/2006/relationships/tags" Target="../tags/tag181.xml"/><Relationship Id="rId34" Type="http://schemas.openxmlformats.org/officeDocument/2006/relationships/tags" Target="../tags/tag194.xml"/><Relationship Id="rId42" Type="http://schemas.openxmlformats.org/officeDocument/2006/relationships/tags" Target="../tags/tag202.xml"/><Relationship Id="rId47" Type="http://schemas.openxmlformats.org/officeDocument/2006/relationships/tags" Target="../tags/tag207.xml"/><Relationship Id="rId50" Type="http://schemas.openxmlformats.org/officeDocument/2006/relationships/tags" Target="../tags/tag210.xml"/><Relationship Id="rId55" Type="http://schemas.openxmlformats.org/officeDocument/2006/relationships/tags" Target="../tags/tag215.xml"/><Relationship Id="rId63" Type="http://schemas.openxmlformats.org/officeDocument/2006/relationships/tags" Target="../tags/tag223.xml"/><Relationship Id="rId68" Type="http://schemas.openxmlformats.org/officeDocument/2006/relationships/tags" Target="../tags/tag228.xml"/><Relationship Id="rId76" Type="http://schemas.openxmlformats.org/officeDocument/2006/relationships/tags" Target="../tags/tag236.xml"/><Relationship Id="rId84" Type="http://schemas.openxmlformats.org/officeDocument/2006/relationships/notesSlide" Target="../notesSlides/notesSlide9.xml"/><Relationship Id="rId7" Type="http://schemas.openxmlformats.org/officeDocument/2006/relationships/tags" Target="../tags/tag167.xml"/><Relationship Id="rId71" Type="http://schemas.openxmlformats.org/officeDocument/2006/relationships/tags" Target="../tags/tag231.xml"/><Relationship Id="rId2" Type="http://schemas.openxmlformats.org/officeDocument/2006/relationships/tags" Target="../tags/tag162.xml"/><Relationship Id="rId16" Type="http://schemas.openxmlformats.org/officeDocument/2006/relationships/tags" Target="../tags/tag176.xml"/><Relationship Id="rId29" Type="http://schemas.openxmlformats.org/officeDocument/2006/relationships/tags" Target="../tags/tag189.xml"/><Relationship Id="rId11" Type="http://schemas.openxmlformats.org/officeDocument/2006/relationships/tags" Target="../tags/tag171.xml"/><Relationship Id="rId24" Type="http://schemas.openxmlformats.org/officeDocument/2006/relationships/tags" Target="../tags/tag184.xml"/><Relationship Id="rId32" Type="http://schemas.openxmlformats.org/officeDocument/2006/relationships/tags" Target="../tags/tag192.xml"/><Relationship Id="rId37" Type="http://schemas.openxmlformats.org/officeDocument/2006/relationships/tags" Target="../tags/tag197.xml"/><Relationship Id="rId40" Type="http://schemas.openxmlformats.org/officeDocument/2006/relationships/tags" Target="../tags/tag200.xml"/><Relationship Id="rId45" Type="http://schemas.openxmlformats.org/officeDocument/2006/relationships/tags" Target="../tags/tag205.xml"/><Relationship Id="rId53" Type="http://schemas.openxmlformats.org/officeDocument/2006/relationships/tags" Target="../tags/tag213.xml"/><Relationship Id="rId58" Type="http://schemas.openxmlformats.org/officeDocument/2006/relationships/tags" Target="../tags/tag218.xml"/><Relationship Id="rId66" Type="http://schemas.openxmlformats.org/officeDocument/2006/relationships/tags" Target="../tags/tag226.xml"/><Relationship Id="rId74" Type="http://schemas.openxmlformats.org/officeDocument/2006/relationships/tags" Target="../tags/tag234.xml"/><Relationship Id="rId79" Type="http://schemas.openxmlformats.org/officeDocument/2006/relationships/tags" Target="../tags/tag239.xml"/><Relationship Id="rId5" Type="http://schemas.openxmlformats.org/officeDocument/2006/relationships/tags" Target="../tags/tag165.xml"/><Relationship Id="rId61" Type="http://schemas.openxmlformats.org/officeDocument/2006/relationships/tags" Target="../tags/tag221.xml"/><Relationship Id="rId82" Type="http://schemas.openxmlformats.org/officeDocument/2006/relationships/tags" Target="../tags/tag242.xml"/><Relationship Id="rId10" Type="http://schemas.openxmlformats.org/officeDocument/2006/relationships/tags" Target="../tags/tag170.xml"/><Relationship Id="rId19" Type="http://schemas.openxmlformats.org/officeDocument/2006/relationships/tags" Target="../tags/tag179.xml"/><Relationship Id="rId31" Type="http://schemas.openxmlformats.org/officeDocument/2006/relationships/tags" Target="../tags/tag191.xml"/><Relationship Id="rId44" Type="http://schemas.openxmlformats.org/officeDocument/2006/relationships/tags" Target="../tags/tag204.xml"/><Relationship Id="rId52" Type="http://schemas.openxmlformats.org/officeDocument/2006/relationships/tags" Target="../tags/tag212.xml"/><Relationship Id="rId60" Type="http://schemas.openxmlformats.org/officeDocument/2006/relationships/tags" Target="../tags/tag220.xml"/><Relationship Id="rId65" Type="http://schemas.openxmlformats.org/officeDocument/2006/relationships/tags" Target="../tags/tag225.xml"/><Relationship Id="rId73" Type="http://schemas.openxmlformats.org/officeDocument/2006/relationships/tags" Target="../tags/tag233.xml"/><Relationship Id="rId78" Type="http://schemas.openxmlformats.org/officeDocument/2006/relationships/tags" Target="../tags/tag238.xml"/><Relationship Id="rId81" Type="http://schemas.openxmlformats.org/officeDocument/2006/relationships/tags" Target="../tags/tag241.xml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tags" Target="../tags/tag174.xml"/><Relationship Id="rId22" Type="http://schemas.openxmlformats.org/officeDocument/2006/relationships/tags" Target="../tags/tag182.xml"/><Relationship Id="rId27" Type="http://schemas.openxmlformats.org/officeDocument/2006/relationships/tags" Target="../tags/tag187.xml"/><Relationship Id="rId30" Type="http://schemas.openxmlformats.org/officeDocument/2006/relationships/tags" Target="../tags/tag190.xml"/><Relationship Id="rId35" Type="http://schemas.openxmlformats.org/officeDocument/2006/relationships/tags" Target="../tags/tag195.xml"/><Relationship Id="rId43" Type="http://schemas.openxmlformats.org/officeDocument/2006/relationships/tags" Target="../tags/tag203.xml"/><Relationship Id="rId48" Type="http://schemas.openxmlformats.org/officeDocument/2006/relationships/tags" Target="../tags/tag208.xml"/><Relationship Id="rId56" Type="http://schemas.openxmlformats.org/officeDocument/2006/relationships/tags" Target="../tags/tag216.xml"/><Relationship Id="rId64" Type="http://schemas.openxmlformats.org/officeDocument/2006/relationships/tags" Target="../tags/tag224.xml"/><Relationship Id="rId69" Type="http://schemas.openxmlformats.org/officeDocument/2006/relationships/tags" Target="../tags/tag229.xml"/><Relationship Id="rId77" Type="http://schemas.openxmlformats.org/officeDocument/2006/relationships/tags" Target="../tags/tag237.xml"/><Relationship Id="rId8" Type="http://schemas.openxmlformats.org/officeDocument/2006/relationships/tags" Target="../tags/tag168.xml"/><Relationship Id="rId51" Type="http://schemas.openxmlformats.org/officeDocument/2006/relationships/tags" Target="../tags/tag211.xml"/><Relationship Id="rId72" Type="http://schemas.openxmlformats.org/officeDocument/2006/relationships/tags" Target="../tags/tag232.xml"/><Relationship Id="rId80" Type="http://schemas.openxmlformats.org/officeDocument/2006/relationships/tags" Target="../tags/tag240.xml"/><Relationship Id="rId3" Type="http://schemas.openxmlformats.org/officeDocument/2006/relationships/tags" Target="../tags/tag163.xml"/><Relationship Id="rId12" Type="http://schemas.openxmlformats.org/officeDocument/2006/relationships/tags" Target="../tags/tag172.xml"/><Relationship Id="rId17" Type="http://schemas.openxmlformats.org/officeDocument/2006/relationships/tags" Target="../tags/tag177.xml"/><Relationship Id="rId25" Type="http://schemas.openxmlformats.org/officeDocument/2006/relationships/tags" Target="../tags/tag185.xml"/><Relationship Id="rId33" Type="http://schemas.openxmlformats.org/officeDocument/2006/relationships/tags" Target="../tags/tag193.xml"/><Relationship Id="rId38" Type="http://schemas.openxmlformats.org/officeDocument/2006/relationships/tags" Target="../tags/tag198.xml"/><Relationship Id="rId46" Type="http://schemas.openxmlformats.org/officeDocument/2006/relationships/tags" Target="../tags/tag206.xml"/><Relationship Id="rId59" Type="http://schemas.openxmlformats.org/officeDocument/2006/relationships/tags" Target="../tags/tag219.xml"/><Relationship Id="rId67" Type="http://schemas.openxmlformats.org/officeDocument/2006/relationships/tags" Target="../tags/tag227.xml"/><Relationship Id="rId20" Type="http://schemas.openxmlformats.org/officeDocument/2006/relationships/tags" Target="../tags/tag180.xml"/><Relationship Id="rId41" Type="http://schemas.openxmlformats.org/officeDocument/2006/relationships/tags" Target="../tags/tag201.xml"/><Relationship Id="rId54" Type="http://schemas.openxmlformats.org/officeDocument/2006/relationships/tags" Target="../tags/tag214.xml"/><Relationship Id="rId62" Type="http://schemas.openxmlformats.org/officeDocument/2006/relationships/tags" Target="../tags/tag222.xml"/><Relationship Id="rId70" Type="http://schemas.openxmlformats.org/officeDocument/2006/relationships/tags" Target="../tags/tag230.xml"/><Relationship Id="rId75" Type="http://schemas.openxmlformats.org/officeDocument/2006/relationships/tags" Target="../tags/tag235.xml"/><Relationship Id="rId83" Type="http://schemas.openxmlformats.org/officeDocument/2006/relationships/slideLayout" Target="../slideLayouts/slideLayout4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5" Type="http://schemas.openxmlformats.org/officeDocument/2006/relationships/tags" Target="../tags/tag175.xml"/><Relationship Id="rId23" Type="http://schemas.openxmlformats.org/officeDocument/2006/relationships/tags" Target="../tags/tag183.xml"/><Relationship Id="rId28" Type="http://schemas.openxmlformats.org/officeDocument/2006/relationships/tags" Target="../tags/tag188.xml"/><Relationship Id="rId36" Type="http://schemas.openxmlformats.org/officeDocument/2006/relationships/tags" Target="../tags/tag196.xml"/><Relationship Id="rId49" Type="http://schemas.openxmlformats.org/officeDocument/2006/relationships/tags" Target="../tags/tag209.xml"/><Relationship Id="rId57" Type="http://schemas.openxmlformats.org/officeDocument/2006/relationships/tags" Target="../tags/tag2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44.xml"/><Relationship Id="rId7" Type="http://schemas.openxmlformats.org/officeDocument/2006/relationships/image" Target="../media/image5.emf"/><Relationship Id="rId2" Type="http://schemas.openxmlformats.org/officeDocument/2006/relationships/tags" Target="../tags/tag24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tags" Target="../tags/tag24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11" Type="http://schemas.openxmlformats.org/officeDocument/2006/relationships/image" Target="../media/image16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tags" Target="../tags/tag24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48.xml"/><Relationship Id="rId7" Type="http://schemas.openxmlformats.org/officeDocument/2006/relationships/image" Target="../media/image5.emf"/><Relationship Id="rId2" Type="http://schemas.openxmlformats.org/officeDocument/2006/relationships/tags" Target="../tags/tag24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16.xml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50.xml"/><Relationship Id="rId7" Type="http://schemas.openxmlformats.org/officeDocument/2006/relationships/image" Target="../media/image5.emf"/><Relationship Id="rId2" Type="http://schemas.openxmlformats.org/officeDocument/2006/relationships/tags" Target="../tags/tag249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17.xml"/><Relationship Id="rId10" Type="http://schemas.openxmlformats.org/officeDocument/2006/relationships/image" Target="../media/image23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5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832" y="2590800"/>
            <a:ext cx="11784608" cy="3962400"/>
          </a:xfrm>
        </p:spPr>
        <p:txBody>
          <a:bodyPr>
            <a:noAutofit/>
          </a:bodyPr>
          <a:lstStyle/>
          <a:p>
            <a:r>
              <a:rPr lang="en-US" sz="3600" b="1" dirty="0"/>
              <a:t>Value-Based Health Care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200" b="1" dirty="0" err="1"/>
              <a:t>Conahp</a:t>
            </a:r>
            <a:br>
              <a:rPr lang="en-US" sz="2600" dirty="0"/>
            </a:b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Parashar Patel</a:t>
            </a:r>
            <a:br>
              <a:rPr lang="en-US" sz="2600" dirty="0"/>
            </a:br>
            <a:r>
              <a:rPr lang="en-US" sz="2600" b="1" dirty="0"/>
              <a:t>November 7, 2018</a:t>
            </a:r>
          </a:p>
        </p:txBody>
      </p:sp>
    </p:spTree>
    <p:extLst>
      <p:ext uri="{BB962C8B-B14F-4D97-AF65-F5344CB8AC3E}">
        <p14:creationId xmlns:p14="http://schemas.microsoft.com/office/powerpoint/2010/main" val="413751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051" y="91440"/>
            <a:ext cx="13569390" cy="821246"/>
          </a:xfrm>
        </p:spPr>
        <p:txBody>
          <a:bodyPr anchor="b" anchorCtr="0">
            <a:normAutofit/>
          </a:bodyPr>
          <a:lstStyle/>
          <a:p>
            <a:r>
              <a:rPr lang="en-US" sz="2600" b="1" dirty="0"/>
              <a:t>What is Value Based Healthcare?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5E257C-EC66-4929-8AB7-E5D73CA7E48C}"/>
              </a:ext>
            </a:extLst>
          </p:cNvPr>
          <p:cNvGrpSpPr/>
          <p:nvPr/>
        </p:nvGrpSpPr>
        <p:grpSpPr>
          <a:xfrm>
            <a:off x="2235404" y="1573232"/>
            <a:ext cx="10095934" cy="2700196"/>
            <a:chOff x="2235404" y="1573232"/>
            <a:chExt cx="10095934" cy="2700196"/>
          </a:xfrm>
        </p:grpSpPr>
        <p:sp>
          <p:nvSpPr>
            <p:cNvPr id="6" name="Rounded Rectangle 5"/>
            <p:cNvSpPr/>
            <p:nvPr/>
          </p:nvSpPr>
          <p:spPr>
            <a:xfrm>
              <a:off x="2235404" y="1573232"/>
              <a:ext cx="10095934" cy="270019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/>
              <a:endParaRPr lang="en-US" sz="288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598466" y="1772038"/>
              <a:ext cx="9312155" cy="1322966"/>
              <a:chOff x="1927914" y="2336846"/>
              <a:chExt cx="5698074" cy="809519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208818" y="2336846"/>
                <a:ext cx="4372922" cy="327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305707"/>
                <a:r>
                  <a:rPr lang="en-US" sz="2880" b="1" dirty="0">
                    <a:solidFill>
                      <a:srgbClr val="76B900"/>
                    </a:solidFill>
                    <a:latin typeface="Arial"/>
                    <a:cs typeface="Arial"/>
                  </a:rPr>
                  <a:t>Health outcomes that matter to patients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460411" y="2818675"/>
                <a:ext cx="3869735" cy="327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305707"/>
                <a:r>
                  <a:rPr lang="en-US" sz="2880" b="1" dirty="0">
                    <a:solidFill>
                      <a:srgbClr val="317023"/>
                    </a:solidFill>
                    <a:latin typeface="Arial"/>
                    <a:cs typeface="Arial"/>
                  </a:rPr>
                  <a:t>Cost of delivering these outcomes 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927914" y="2527434"/>
                <a:ext cx="1243000" cy="4180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305707"/>
                <a:r>
                  <a:rPr lang="en-US" sz="3840" b="1" dirty="0">
                    <a:solidFill>
                      <a:srgbClr val="00467F"/>
                    </a:solidFill>
                    <a:latin typeface="Arial"/>
                    <a:cs typeface="Arial"/>
                  </a:rPr>
                  <a:t>Value = </a:t>
                </a: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3207897" y="2745442"/>
                <a:ext cx="4418091" cy="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4278535" y="3523646"/>
              <a:ext cx="5907386" cy="60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97280"/>
              <a:r>
                <a:rPr lang="en-US" sz="3360" b="1" dirty="0">
                  <a:solidFill>
                    <a:srgbClr val="6A737B">
                      <a:lumMod val="75000"/>
                    </a:srgbClr>
                  </a:solidFill>
                  <a:latin typeface="Arial"/>
                  <a:cs typeface="Arial"/>
                </a:rPr>
                <a:t>… over the full cycle of care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BE79175-FF3A-4C18-8074-104AE1EFF33E}"/>
              </a:ext>
            </a:extLst>
          </p:cNvPr>
          <p:cNvGrpSpPr/>
          <p:nvPr/>
        </p:nvGrpSpPr>
        <p:grpSpPr>
          <a:xfrm>
            <a:off x="6719343" y="4486354"/>
            <a:ext cx="6566599" cy="3186047"/>
            <a:chOff x="6719343" y="4486354"/>
            <a:chExt cx="6566599" cy="3186047"/>
          </a:xfrm>
        </p:grpSpPr>
        <p:sp>
          <p:nvSpPr>
            <p:cNvPr id="14" name="Rounded Rectangle 13"/>
            <p:cNvSpPr/>
            <p:nvPr/>
          </p:nvSpPr>
          <p:spPr>
            <a:xfrm>
              <a:off x="8187794" y="5071395"/>
              <a:ext cx="3840480" cy="79709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/>
              <a:r>
                <a:rPr lang="en-US" sz="2400" b="1" dirty="0">
                  <a:solidFill>
                    <a:srgbClr val="000000"/>
                  </a:solidFill>
                  <a:latin typeface="Arial"/>
                  <a:cs typeface="Arial"/>
                </a:rPr>
                <a:t>Outcomes that Matter </a:t>
              </a:r>
            </a:p>
            <a:p>
              <a:pPr algn="ctr" defTabSz="1097280"/>
              <a:r>
                <a:rPr lang="en-US" sz="2400" b="1" dirty="0">
                  <a:solidFill>
                    <a:srgbClr val="000000"/>
                  </a:solidFill>
                  <a:latin typeface="Arial"/>
                  <a:cs typeface="Arial"/>
                </a:rPr>
                <a:t>to Patients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30657" y="4486354"/>
              <a:ext cx="59552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97280"/>
              <a:r>
                <a:rPr lang="en-US" sz="2400" b="1" i="1" u="sng" dirty="0">
                  <a:solidFill>
                    <a:schemeClr val="tx2"/>
                  </a:solidFill>
                  <a:latin typeface="Arial"/>
                  <a:cs typeface="Arial"/>
                </a:rPr>
                <a:t>Value Based Health Care (VBHC) Focus</a:t>
              </a: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6719343" y="5214352"/>
              <a:ext cx="1323703" cy="5111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187794" y="5965284"/>
              <a:ext cx="3840480" cy="79709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dirty="0">
                  <a:solidFill>
                    <a:srgbClr val="50565C"/>
                  </a:solidFill>
                  <a:latin typeface="Arial"/>
                  <a:cs typeface="Arial"/>
                </a:rPr>
                <a:t>Longitudinal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6719343" y="6108242"/>
              <a:ext cx="1323703" cy="5111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187794" y="6875311"/>
              <a:ext cx="3840480" cy="79709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dirty="0">
                  <a:solidFill>
                    <a:srgbClr val="25541A"/>
                  </a:solidFill>
                  <a:latin typeface="Arial"/>
                  <a:cs typeface="Arial"/>
                </a:rPr>
                <a:t>Total Payer Cost</a:t>
              </a: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6719343" y="7018268"/>
              <a:ext cx="1323703" cy="5111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855C9A-AEBF-4CAB-B4B9-263593E9AD83}"/>
              </a:ext>
            </a:extLst>
          </p:cNvPr>
          <p:cNvGrpSpPr/>
          <p:nvPr/>
        </p:nvGrpSpPr>
        <p:grpSpPr>
          <a:xfrm>
            <a:off x="2521272" y="4486354"/>
            <a:ext cx="4338047" cy="3186047"/>
            <a:chOff x="2521272" y="4486354"/>
            <a:chExt cx="4338047" cy="3186047"/>
          </a:xfrm>
        </p:grpSpPr>
        <p:sp>
          <p:nvSpPr>
            <p:cNvPr id="7" name="Rounded Rectangle 6"/>
            <p:cNvSpPr/>
            <p:nvPr/>
          </p:nvSpPr>
          <p:spPr>
            <a:xfrm>
              <a:off x="2669528" y="5071395"/>
              <a:ext cx="3840480" cy="79709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/>
              <a:r>
                <a:rPr lang="en-US" sz="2400" b="1" i="1" dirty="0">
                  <a:solidFill>
                    <a:srgbClr val="000000"/>
                  </a:solidFill>
                  <a:latin typeface="Arial"/>
                  <a:cs typeface="Arial"/>
                </a:rPr>
                <a:t>Procedure Results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21272" y="4486354"/>
              <a:ext cx="43380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97280"/>
              <a:r>
                <a:rPr lang="en-US" sz="2400" b="1" i="1" u="sng" dirty="0">
                  <a:solidFill>
                    <a:schemeClr val="tx2"/>
                  </a:solidFill>
                  <a:latin typeface="Arial"/>
                  <a:cs typeface="Arial"/>
                </a:rPr>
                <a:t>Fee For Service (FFS) Focus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669527" y="5965284"/>
              <a:ext cx="3840480" cy="79709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i="1" dirty="0">
                  <a:solidFill>
                    <a:srgbClr val="50565C"/>
                  </a:solidFill>
                  <a:latin typeface="Arial"/>
                  <a:cs typeface="Arial"/>
                </a:rPr>
                <a:t>Acute Care / Transactional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669527" y="6875311"/>
              <a:ext cx="3840480" cy="79709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i="1" dirty="0">
                  <a:solidFill>
                    <a:srgbClr val="25541A"/>
                  </a:solidFill>
                  <a:latin typeface="Arial"/>
                  <a:cs typeface="Arial"/>
                </a:rPr>
                <a:t>Payer Cost for Procedure</a:t>
              </a:r>
            </a:p>
          </p:txBody>
        </p:sp>
      </p:grpSp>
      <p:graphicFrame>
        <p:nvGraphicFramePr>
          <p:cNvPr id="24" name="Object 2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4" name="Object 2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830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1435"/>
            <a:ext cx="8554564" cy="82124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Alternative payment models (APMs):</a:t>
            </a:r>
            <a:br>
              <a:rPr lang="en-US" b="1" dirty="0"/>
            </a:br>
            <a:r>
              <a:rPr lang="en-US" b="1" dirty="0"/>
              <a:t>Driving shift to VBHC</a:t>
            </a:r>
          </a:p>
        </p:txBody>
      </p:sp>
      <p:sp>
        <p:nvSpPr>
          <p:cNvPr id="4" name="ColumnHeader"/>
          <p:cNvSpPr>
            <a:spLocks noChangeArrowheads="1"/>
          </p:cNvSpPr>
          <p:nvPr/>
        </p:nvSpPr>
        <p:spPr bwMode="gray">
          <a:xfrm>
            <a:off x="2597543" y="1615978"/>
            <a:ext cx="2411494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(FFS)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49881" y="2571329"/>
            <a:ext cx="2604595" cy="166199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Contracts based on volume/ activity units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No link to quality &amp; value</a:t>
            </a:r>
          </a:p>
        </p:txBody>
      </p:sp>
      <p:graphicFrame>
        <p:nvGraphicFramePr>
          <p:cNvPr id="36" name="Object 3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706" y="1906"/>
          <a:ext cx="1904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36" name="Object 3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0706" y="1906"/>
                        <a:ext cx="1904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 hidden="1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5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5" name="Object 2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D2E7CA9-912B-4FB5-BE06-79BD8F46D6EF}"/>
              </a:ext>
            </a:extLst>
          </p:cNvPr>
          <p:cNvSpPr txBox="1"/>
          <p:nvPr/>
        </p:nvSpPr>
        <p:spPr>
          <a:xfrm>
            <a:off x="2539841" y="1315396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425977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Category 1:  Prospective Payment Systems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0440" y="1841070"/>
            <a:ext cx="7589520" cy="169016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2" tIns="35987" rIns="71972" bIns="35987" spcCol="0" rtlCol="0" anchor="ctr"/>
          <a:lstStyle/>
          <a:p>
            <a:pPr lvl="0" algn="ctr"/>
            <a:r>
              <a:rPr lang="en-US" sz="1680" b="1" dirty="0"/>
              <a:t>Prospective Payment Systems (PPS)</a:t>
            </a:r>
          </a:p>
          <a:p>
            <a:pPr lvl="0" algn="ctr"/>
            <a:r>
              <a:rPr lang="en-US" sz="1680" dirty="0"/>
              <a:t>Payment is made based on a predetermined, fixed amount based on type of service delivered, diagnosis, and other combination of factors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828800" y="6675120"/>
            <a:ext cx="10972800" cy="128016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For providers: simplified, predictable payment system that rewards efficiency.</a:t>
            </a:r>
          </a:p>
          <a:p>
            <a:pPr algn="ctr"/>
            <a:r>
              <a:rPr lang="en-US" sz="2400" dirty="0"/>
              <a:t>For payers: control growth of spending.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19899" y="6049936"/>
            <a:ext cx="10238767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0" dirty="0"/>
              <a:t>*Updated regularly (annually in the US) to adjust for new information (relative weights, volume), inflation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6ED1FB7-AF4C-44B8-BA67-1E50DC604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9186113"/>
              </p:ext>
            </p:extLst>
          </p:nvPr>
        </p:nvGraphicFramePr>
        <p:xfrm>
          <a:off x="0" y="2270435"/>
          <a:ext cx="14630400" cy="5031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108474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1435"/>
            <a:ext cx="8554564" cy="82124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Alternative payment models (APMs):</a:t>
            </a:r>
            <a:br>
              <a:rPr lang="en-US" b="1" dirty="0"/>
            </a:br>
            <a:r>
              <a:rPr lang="en-US" b="1" dirty="0"/>
              <a:t>Driving shift to VBHC</a:t>
            </a:r>
          </a:p>
        </p:txBody>
      </p:sp>
      <p:sp>
        <p:nvSpPr>
          <p:cNvPr id="4" name="ColumnHeader"/>
          <p:cNvSpPr>
            <a:spLocks noChangeArrowheads="1"/>
          </p:cNvSpPr>
          <p:nvPr/>
        </p:nvSpPr>
        <p:spPr bwMode="gray">
          <a:xfrm>
            <a:off x="2597543" y="1615978"/>
            <a:ext cx="2411494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(FFS)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49881" y="2571329"/>
            <a:ext cx="2604595" cy="166199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Contracts based on volume/ activity units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No link to quality &amp; value</a:t>
            </a:r>
          </a:p>
        </p:txBody>
      </p:sp>
      <p:graphicFrame>
        <p:nvGraphicFramePr>
          <p:cNvPr id="36" name="Object 3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706" y="1906"/>
          <a:ext cx="1904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36" name="Object 3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0706" y="1906"/>
                        <a:ext cx="1904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 hidden="1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1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5" name="Object 2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D2E7CA9-912B-4FB5-BE06-79BD8F46D6EF}"/>
              </a:ext>
            </a:extLst>
          </p:cNvPr>
          <p:cNvSpPr txBox="1"/>
          <p:nvPr/>
        </p:nvSpPr>
        <p:spPr>
          <a:xfrm>
            <a:off x="2539841" y="1315396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B9B45E-00E4-4FD1-B29A-5D84052BCB0C}"/>
              </a:ext>
            </a:extLst>
          </p:cNvPr>
          <p:cNvGrpSpPr/>
          <p:nvPr/>
        </p:nvGrpSpPr>
        <p:grpSpPr>
          <a:xfrm>
            <a:off x="5050439" y="1308864"/>
            <a:ext cx="2556990" cy="3552323"/>
            <a:chOff x="5050439" y="1308864"/>
            <a:chExt cx="2556990" cy="3552323"/>
          </a:xfrm>
        </p:grpSpPr>
        <p:sp>
          <p:nvSpPr>
            <p:cNvPr id="42" name="ColumnHeader"/>
            <p:cNvSpPr>
              <a:spLocks noChangeArrowheads="1"/>
            </p:cNvSpPr>
            <p:nvPr/>
          </p:nvSpPr>
          <p:spPr bwMode="gray">
            <a:xfrm>
              <a:off x="5175481" y="1615977"/>
              <a:ext cx="2367419" cy="886397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dist="25400" dir="5400000" sx="99000" sy="99000" algn="ctr" rotWithShape="0">
                <a:schemeClr val="tx2"/>
              </a:outerShdw>
            </a:effectLst>
          </p:spPr>
          <p:txBody>
            <a:bodyPr wrap="square" lIns="0" tIns="109728" rIns="0" bIns="109728" anchor="b">
              <a:spAutoFit/>
            </a:bodyPr>
            <a:lstStyle/>
            <a:p>
              <a:pPr algn="ctr" defTabSz="1097280"/>
              <a:r>
                <a:rPr lang="en-US" sz="2160" b="1" dirty="0">
                  <a:solidFill>
                    <a:srgbClr val="000000"/>
                  </a:solidFill>
                  <a:latin typeface="Century Gothic" panose="020B0502020202020204" pitchFamily="34" charset="0"/>
                  <a:cs typeface="Arial" pitchFamily="34" charset="0"/>
                </a:rPr>
                <a:t>Fee for service Linked to Quality 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50439" y="2571329"/>
              <a:ext cx="2556990" cy="228985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346710" lvl="1" indent="-209550" defTabSz="1097280">
                <a:buClr>
                  <a:srgbClr val="00467F"/>
                </a:buClr>
                <a:buFontTx/>
                <a:buChar char="•"/>
              </a:pPr>
              <a:r>
                <a:rPr lang="en-US" sz="204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Pay-for-performance using FFS</a:t>
              </a:r>
            </a:p>
            <a:p>
              <a:pPr marL="346710" lvl="1" indent="-209550" defTabSz="1097280">
                <a:buClr>
                  <a:srgbClr val="00467F"/>
                </a:buClr>
                <a:buFontTx/>
                <a:buChar char="•"/>
              </a:pPr>
              <a:r>
                <a:rPr lang="en-US" sz="204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Link to quality &amp; value (e.g., 30-day readmission penalties)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37C827A-6D92-4D94-A3F3-DE07F4E993B9}"/>
                </a:ext>
              </a:extLst>
            </p:cNvPr>
            <p:cNvSpPr txBox="1"/>
            <p:nvPr/>
          </p:nvSpPr>
          <p:spPr>
            <a:xfrm>
              <a:off x="5128270" y="1308864"/>
              <a:ext cx="2414016" cy="42473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 defTabSz="1097280"/>
              <a:r>
                <a:rPr lang="en-US" sz="2160" dirty="0">
                  <a:solidFill>
                    <a:srgbClr val="FFFFFF"/>
                  </a:solidFill>
                  <a:latin typeface="Arial"/>
                  <a:cs typeface="Arial"/>
                </a:rPr>
                <a:t>Category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399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OTLSHAPE_M_734c648ead7c4b0bbee0bf6424975ecf_Connector2">
            <a:extLst>
              <a:ext uri="{FF2B5EF4-FFF2-40B4-BE49-F238E27FC236}">
                <a16:creationId xmlns:a16="http://schemas.microsoft.com/office/drawing/2014/main" id="{145BFB8F-F9E4-4A88-A5E2-EC1F5F7CFF2D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10474489" y="5747258"/>
            <a:ext cx="0" cy="88900"/>
          </a:xfrm>
          <a:prstGeom prst="line">
            <a:avLst/>
          </a:prstGeom>
          <a:ln w="9525" cap="flat" cmpd="sng" algn="ctr">
            <a:solidFill>
              <a:srgbClr val="5B9BD5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OTLSHAPE_M_734c648ead7c4b0bbee0bf6424975ecf_Connector1">
            <a:extLst>
              <a:ext uri="{FF2B5EF4-FFF2-40B4-BE49-F238E27FC236}">
                <a16:creationId xmlns:a16="http://schemas.microsoft.com/office/drawing/2014/main" id="{721EC0CD-1959-495B-B285-18478B16F752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10474489" y="4178300"/>
            <a:ext cx="0" cy="1134872"/>
          </a:xfrm>
          <a:prstGeom prst="line">
            <a:avLst/>
          </a:prstGeom>
          <a:ln w="9525" cap="flat" cmpd="sng" algn="ctr">
            <a:solidFill>
              <a:srgbClr val="5B9BD5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TLSHAPE_M_168637f0b0f743f2a230bd00417b4b3a_Connector2">
            <a:extLst>
              <a:ext uri="{FF2B5EF4-FFF2-40B4-BE49-F238E27FC236}">
                <a16:creationId xmlns:a16="http://schemas.microsoft.com/office/drawing/2014/main" id="{27D145EC-0C5A-4425-9090-7773452EFB85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10077419" y="3517900"/>
            <a:ext cx="0" cy="152400"/>
          </a:xfrm>
          <a:prstGeom prst="line">
            <a:avLst/>
          </a:prstGeom>
          <a:ln w="9525" cap="flat" cmpd="sng" algn="ctr">
            <a:solidFill>
              <a:srgbClr val="5B9BD5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OTLSHAPE_M_168637f0b0f743f2a230bd00417b4b3a_Connector1">
            <a:extLst>
              <a:ext uri="{FF2B5EF4-FFF2-40B4-BE49-F238E27FC236}">
                <a16:creationId xmlns:a16="http://schemas.microsoft.com/office/drawing/2014/main" id="{491CFF79-3AED-45D0-A712-0E719F22B09B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10077419" y="2777871"/>
            <a:ext cx="0" cy="88900"/>
          </a:xfrm>
          <a:prstGeom prst="line">
            <a:avLst/>
          </a:prstGeom>
          <a:ln w="9525" cap="flat" cmpd="sng" algn="ctr">
            <a:solidFill>
              <a:srgbClr val="5B9BD5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OTLSHAPE_M_6cd6c351f72a4d9fa8d7dd3820478d89_Connector1">
            <a:extLst>
              <a:ext uri="{FF2B5EF4-FFF2-40B4-BE49-F238E27FC236}">
                <a16:creationId xmlns:a16="http://schemas.microsoft.com/office/drawing/2014/main" id="{C1232DF5-0DAE-4FDE-B496-877F5B45C478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2187826" y="2777871"/>
            <a:ext cx="0" cy="892429"/>
          </a:xfrm>
          <a:prstGeom prst="line">
            <a:avLst/>
          </a:prstGeom>
          <a:ln w="9525" cap="flat" cmpd="sng" algn="ctr">
            <a:solidFill>
              <a:srgbClr val="5B9BD5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Title 332">
            <a:extLst>
              <a:ext uri="{FF2B5EF4-FFF2-40B4-BE49-F238E27FC236}">
                <a16:creationId xmlns:a16="http://schemas.microsoft.com/office/drawing/2014/main" id="{E752473B-A885-439A-B057-80BFE4F47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Long History of Medicare Quality Initiatives…</a:t>
            </a:r>
          </a:p>
        </p:txBody>
      </p:sp>
      <p:sp>
        <p:nvSpPr>
          <p:cNvPr id="2" name="OTLSHAPE_TB_00000000000000000000000000000000_LeftEndCaps" hidden="1">
            <a:extLst>
              <a:ext uri="{FF2B5EF4-FFF2-40B4-BE49-F238E27FC236}">
                <a16:creationId xmlns:a16="http://schemas.microsoft.com/office/drawing/2014/main" id="{F6CC189B-868F-4ECF-8A18-1405B3FEB59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54000" y="3784769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800" b="1">
                <a:solidFill>
                  <a:srgbClr val="ED7D31"/>
                </a:solidFill>
                <a:latin typeface="Calibri" panose="020F0502020204030204" pitchFamily="34" charset="0"/>
              </a:rPr>
              <a:t>2003</a:t>
            </a:r>
          </a:p>
        </p:txBody>
      </p:sp>
      <p:sp>
        <p:nvSpPr>
          <p:cNvPr id="3" name="OTLSHAPE_TB_00000000000000000000000000000000_RightEndCaps" hidden="1">
            <a:extLst>
              <a:ext uri="{FF2B5EF4-FFF2-40B4-BE49-F238E27FC236}">
                <a16:creationId xmlns:a16="http://schemas.microsoft.com/office/drawing/2014/main" id="{61EBB066-0B42-48F8-ADD8-3E3D9AA33D9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3912935" y="3784769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800" b="1">
                <a:solidFill>
                  <a:srgbClr val="ED7D31"/>
                </a:solidFill>
                <a:latin typeface="Calibri" panose="020F0502020204030204" pitchFamily="34" charset="0"/>
              </a:rPr>
              <a:t>2010</a:t>
            </a:r>
          </a:p>
        </p:txBody>
      </p:sp>
      <p:sp>
        <p:nvSpPr>
          <p:cNvPr id="4" name="OTLSHAPE_TB_00000000000000000000000000000000_ScaleContainer">
            <a:extLst>
              <a:ext uri="{FF2B5EF4-FFF2-40B4-BE49-F238E27FC236}">
                <a16:creationId xmlns:a16="http://schemas.microsoft.com/office/drawing/2014/main" id="{5EFABE9B-39C7-42B8-90C9-9CDA9F15CC8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44465" y="3733800"/>
            <a:ext cx="129540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6A737B"/>
              </a:gs>
              <a:gs pos="0">
                <a:schemeClr val="accent6"/>
              </a:gs>
            </a:gsLst>
            <a:lin ang="5400000" scaled="1"/>
            <a:tileRect/>
          </a:gradFill>
          <a:ln w="10795" cap="flat" cmpd="sng" algn="ctr">
            <a:noFill/>
            <a:prstDash val="solid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" name="OTLSHAPE_TB_00000000000000000000000000000000_ElapsedTime" hidden="1">
            <a:extLst>
              <a:ext uri="{FF2B5EF4-FFF2-40B4-BE49-F238E27FC236}">
                <a16:creationId xmlns:a16="http://schemas.microsoft.com/office/drawing/2014/main" id="{64089610-BB73-4F25-9C8B-5A74FD862C6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0" y="0"/>
            <a:ext cx="0" cy="0"/>
          </a:xfrm>
          <a:prstGeom prst="roundRect">
            <a:avLst>
              <a:gd name="adj" fmla="val 100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TLSHAPE_TB_00000000000000000000000000000000_TodayMarkerShape" hidden="1">
            <a:extLst>
              <a:ext uri="{FF2B5EF4-FFF2-40B4-BE49-F238E27FC236}">
                <a16:creationId xmlns:a16="http://schemas.microsoft.com/office/drawing/2014/main" id="{46011117-5A48-458B-8058-8C3414E9624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55137" y="4114800"/>
            <a:ext cx="108857" cy="127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TLSHAPE_TB_00000000000000000000000000000000_TodayMarkerText" hidden="1">
            <a:extLst>
              <a:ext uri="{FF2B5EF4-FFF2-40B4-BE49-F238E27FC236}">
                <a16:creationId xmlns:a16="http://schemas.microsoft.com/office/drawing/2014/main" id="{7B43502E-74CE-40BD-8118-B204C6AD5A4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09565" y="4241800"/>
            <a:ext cx="363369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Calibri" panose="020F0502020204030204" pitchFamily="34" charset="0"/>
              </a:rPr>
              <a:t>Today</a:t>
            </a: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01B69ED2-38F5-47A5-BD70-D1F4C4707F2B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73065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 dirty="0">
                <a:solidFill>
                  <a:schemeClr val="lt1"/>
                </a:solidFill>
                <a:latin typeface="Calibri" panose="020F0502020204030204" pitchFamily="34" charset="0"/>
              </a:rPr>
              <a:t>2003</a:t>
            </a:r>
          </a:p>
        </p:txBody>
      </p:sp>
      <p:cxnSp>
        <p:nvCxnSpPr>
          <p:cNvPr id="9" name="OTLSHAPE_TB_00000000000000000000000000000000_Separator1">
            <a:extLst>
              <a:ext uri="{FF2B5EF4-FFF2-40B4-BE49-F238E27FC236}">
                <a16:creationId xmlns:a16="http://schemas.microsoft.com/office/drawing/2014/main" id="{C0279BB8-8F64-46A2-9DB4-44FB746CF8FF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2584895" y="379730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TLSHAPE_TB_00000000000000000000000000000000_TimescaleInterval2">
            <a:extLst>
              <a:ext uri="{FF2B5EF4-FFF2-40B4-BE49-F238E27FC236}">
                <a16:creationId xmlns:a16="http://schemas.microsoft.com/office/drawing/2014/main" id="{E8C1A56E-926F-4904-8BAE-C6959DFBCA89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2648395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>
                <a:solidFill>
                  <a:schemeClr val="lt1"/>
                </a:solidFill>
                <a:latin typeface="Calibri" panose="020F0502020204030204" pitchFamily="34" charset="0"/>
              </a:rPr>
              <a:t>2004</a:t>
            </a:r>
          </a:p>
        </p:txBody>
      </p:sp>
      <p:cxnSp>
        <p:nvCxnSpPr>
          <p:cNvPr id="11" name="OTLSHAPE_TB_00000000000000000000000000000000_Separator2">
            <a:extLst>
              <a:ext uri="{FF2B5EF4-FFF2-40B4-BE49-F238E27FC236}">
                <a16:creationId xmlns:a16="http://schemas.microsoft.com/office/drawing/2014/main" id="{82CC2897-0CD5-4901-862A-4D59938CCA54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4164541" y="379730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TLSHAPE_TB_00000000000000000000000000000000_TimescaleInterval3">
            <a:extLst>
              <a:ext uri="{FF2B5EF4-FFF2-40B4-BE49-F238E27FC236}">
                <a16:creationId xmlns:a16="http://schemas.microsoft.com/office/drawing/2014/main" id="{21D4DC20-BA32-4ACE-A816-094EB5D36233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4228041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>
                <a:solidFill>
                  <a:schemeClr val="lt1"/>
                </a:solidFill>
                <a:latin typeface="Calibri" panose="020F0502020204030204" pitchFamily="34" charset="0"/>
              </a:rPr>
              <a:t>2005</a:t>
            </a:r>
          </a:p>
        </p:txBody>
      </p:sp>
      <p:cxnSp>
        <p:nvCxnSpPr>
          <p:cNvPr id="13" name="OTLSHAPE_TB_00000000000000000000000000000000_Separator3">
            <a:extLst>
              <a:ext uri="{FF2B5EF4-FFF2-40B4-BE49-F238E27FC236}">
                <a16:creationId xmlns:a16="http://schemas.microsoft.com/office/drawing/2014/main" id="{8B4CD90D-1DD7-4F9A-A280-741322871D35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5739870" y="379730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TLSHAPE_TB_00000000000000000000000000000000_TimescaleInterval4">
            <a:extLst>
              <a:ext uri="{FF2B5EF4-FFF2-40B4-BE49-F238E27FC236}">
                <a16:creationId xmlns:a16="http://schemas.microsoft.com/office/drawing/2014/main" id="{212F1840-529C-4A53-8083-9BAB9ED763F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5803370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>
                <a:solidFill>
                  <a:schemeClr val="lt1"/>
                </a:solidFill>
                <a:latin typeface="Calibri" panose="020F0502020204030204" pitchFamily="34" charset="0"/>
              </a:rPr>
              <a:t>2006</a:t>
            </a:r>
          </a:p>
        </p:txBody>
      </p:sp>
      <p:cxnSp>
        <p:nvCxnSpPr>
          <p:cNvPr id="15" name="OTLSHAPE_TB_00000000000000000000000000000000_Separator4">
            <a:extLst>
              <a:ext uri="{FF2B5EF4-FFF2-40B4-BE49-F238E27FC236}">
                <a16:creationId xmlns:a16="http://schemas.microsoft.com/office/drawing/2014/main" id="{08E95C66-BAC3-45E0-83CE-DAD93A93F961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7315200" y="379730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TLSHAPE_TB_00000000000000000000000000000000_TimescaleInterval5">
            <a:extLst>
              <a:ext uri="{FF2B5EF4-FFF2-40B4-BE49-F238E27FC236}">
                <a16:creationId xmlns:a16="http://schemas.microsoft.com/office/drawing/2014/main" id="{418FDEA6-A8EA-489E-ACC7-1F61D858433E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378700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>
                <a:solidFill>
                  <a:schemeClr val="lt1"/>
                </a:solidFill>
                <a:latin typeface="Calibri" panose="020F0502020204030204" pitchFamily="34" charset="0"/>
              </a:rPr>
              <a:t>2007</a:t>
            </a:r>
          </a:p>
        </p:txBody>
      </p:sp>
      <p:cxnSp>
        <p:nvCxnSpPr>
          <p:cNvPr id="17" name="OTLSHAPE_TB_00000000000000000000000000000000_Separator5">
            <a:extLst>
              <a:ext uri="{FF2B5EF4-FFF2-40B4-BE49-F238E27FC236}">
                <a16:creationId xmlns:a16="http://schemas.microsoft.com/office/drawing/2014/main" id="{61B6A370-BC42-4E67-8FC0-8CF293297918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8890529" y="379730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TLSHAPE_TB_00000000000000000000000000000000_TimescaleInterval6">
            <a:extLst>
              <a:ext uri="{FF2B5EF4-FFF2-40B4-BE49-F238E27FC236}">
                <a16:creationId xmlns:a16="http://schemas.microsoft.com/office/drawing/2014/main" id="{36786366-37D7-4689-891C-4465C5DC2EDA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954029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>
                <a:solidFill>
                  <a:schemeClr val="lt1"/>
                </a:solidFill>
                <a:latin typeface="Calibri" panose="020F0502020204030204" pitchFamily="34" charset="0"/>
              </a:rPr>
              <a:t>2008</a:t>
            </a:r>
          </a:p>
        </p:txBody>
      </p:sp>
      <p:cxnSp>
        <p:nvCxnSpPr>
          <p:cNvPr id="19" name="OTLSHAPE_TB_00000000000000000000000000000000_Separator6">
            <a:extLst>
              <a:ext uri="{FF2B5EF4-FFF2-40B4-BE49-F238E27FC236}">
                <a16:creationId xmlns:a16="http://schemas.microsoft.com/office/drawing/2014/main" id="{AB28F120-4D1E-4541-8D5F-EB58721BB5FD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10470176" y="379730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TLSHAPE_TB_00000000000000000000000000000000_TimescaleInterval7">
            <a:extLst>
              <a:ext uri="{FF2B5EF4-FFF2-40B4-BE49-F238E27FC236}">
                <a16:creationId xmlns:a16="http://schemas.microsoft.com/office/drawing/2014/main" id="{717ADA18-4AD5-4524-B1FF-6BAA7DCBC4FB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533676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>
                <a:solidFill>
                  <a:schemeClr val="lt1"/>
                </a:solidFill>
                <a:latin typeface="Calibri" panose="020F0502020204030204" pitchFamily="34" charset="0"/>
              </a:rPr>
              <a:t>2009</a:t>
            </a:r>
          </a:p>
        </p:txBody>
      </p:sp>
      <p:cxnSp>
        <p:nvCxnSpPr>
          <p:cNvPr id="21" name="OTLSHAPE_TB_00000000000000000000000000000000_Separator7">
            <a:extLst>
              <a:ext uri="{FF2B5EF4-FFF2-40B4-BE49-F238E27FC236}">
                <a16:creationId xmlns:a16="http://schemas.microsoft.com/office/drawing/2014/main" id="{44A87275-9CC9-4430-9FA9-0161CE7FA266}"/>
              </a:ext>
            </a:extLst>
          </p:cNvPr>
          <p:cNvCxnSpPr/>
          <p:nvPr>
            <p:custDataLst>
              <p:tags r:id="rId26"/>
            </p:custDataLst>
          </p:nvPr>
        </p:nvCxnSpPr>
        <p:spPr>
          <a:xfrm>
            <a:off x="12045505" y="379730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TLSHAPE_TB_00000000000000000000000000000000_TimescaleInterval8">
            <a:extLst>
              <a:ext uri="{FF2B5EF4-FFF2-40B4-BE49-F238E27FC236}">
                <a16:creationId xmlns:a16="http://schemas.microsoft.com/office/drawing/2014/main" id="{9005D2A7-B0A4-4144-97ED-047CB0A966F3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2109005" y="3831272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0">
                <a:solidFill>
                  <a:schemeClr val="lt1"/>
                </a:solidFill>
                <a:latin typeface="Calibri" panose="020F0502020204030204" pitchFamily="34" charset="0"/>
              </a:rPr>
              <a:t>2010</a:t>
            </a:r>
          </a:p>
        </p:txBody>
      </p:sp>
      <p:cxnSp>
        <p:nvCxnSpPr>
          <p:cNvPr id="26" name="OTLSHAPE_M_42b50f28811443af9fd8d9054669a589_Connector1" hidden="1">
            <a:extLst>
              <a:ext uri="{FF2B5EF4-FFF2-40B4-BE49-F238E27FC236}">
                <a16:creationId xmlns:a16="http://schemas.microsoft.com/office/drawing/2014/main" id="{67CF9A1F-B901-4567-9240-9246F4BB5E9D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10474489" y="4178300"/>
            <a:ext cx="0" cy="1109472"/>
          </a:xfrm>
          <a:prstGeom prst="line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TLSHAPE_M_61ff5becd3e64fd08bd0b2f780f5d88c_Title">
            <a:extLst>
              <a:ext uri="{FF2B5EF4-FFF2-40B4-BE49-F238E27FC236}">
                <a16:creationId xmlns:a16="http://schemas.microsoft.com/office/drawing/2014/main" id="{9C3D11DC-1031-4CD5-9616-141E3148B270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02108" y="2866771"/>
            <a:ext cx="18034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spc="-6">
                <a:solidFill>
                  <a:srgbClr val="000000"/>
                </a:solidFill>
                <a:latin typeface="Calibri" panose="020F0502020204030204" pitchFamily="34" charset="0"/>
              </a:rPr>
              <a:t>Hospital Inpatient Data Reporting: Voluntary reporting of quality data</a:t>
            </a:r>
          </a:p>
        </p:txBody>
      </p:sp>
      <p:sp>
        <p:nvSpPr>
          <p:cNvPr id="30" name="OTLSHAPE_M_61ff5becd3e64fd08bd0b2f780f5d88c_Date" hidden="1">
            <a:extLst>
              <a:ext uri="{FF2B5EF4-FFF2-40B4-BE49-F238E27FC236}">
                <a16:creationId xmlns:a16="http://schemas.microsoft.com/office/drawing/2014/main" id="{609C82A8-72B0-403A-9FAA-6FEE4BDFCD08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1003215" y="3543300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12:00 am</a:t>
            </a:r>
          </a:p>
        </p:txBody>
      </p:sp>
      <p:sp>
        <p:nvSpPr>
          <p:cNvPr id="31" name="OTLSHAPE_M_61ff5becd3e64fd08bd0b2f780f5d88c_Shape">
            <a:extLst>
              <a:ext uri="{FF2B5EF4-FFF2-40B4-BE49-F238E27FC236}">
                <a16:creationId xmlns:a16="http://schemas.microsoft.com/office/drawing/2014/main" id="{CFC16E9D-3D17-41BB-AC6D-E0AAE4EE04AE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 flipV="1">
            <a:off x="895265" y="3543300"/>
            <a:ext cx="228600" cy="254000"/>
          </a:xfrm>
          <a:prstGeom prst="triangle">
            <a:avLst/>
          </a:prstGeom>
          <a:solidFill>
            <a:schemeClr val="tx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6" name="OTLSHAPE_M_6cd6c351f72a4d9fa8d7dd3820478d89_Title">
            <a:extLst>
              <a:ext uri="{FF2B5EF4-FFF2-40B4-BE49-F238E27FC236}">
                <a16:creationId xmlns:a16="http://schemas.microsoft.com/office/drawing/2014/main" id="{A202604E-9E03-48B6-B4D3-3A98FE55F5F1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919561" y="2101342"/>
            <a:ext cx="25273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Premier Hospital Demo: Incentive payments for attainment and improvement (FY04-FY09)</a:t>
            </a:r>
          </a:p>
        </p:txBody>
      </p:sp>
      <p:sp>
        <p:nvSpPr>
          <p:cNvPr id="737" name="OTLSHAPE_M_6cd6c351f72a4d9fa8d7dd3820478d89_Date" hidden="1">
            <a:extLst>
              <a:ext uri="{FF2B5EF4-FFF2-40B4-BE49-F238E27FC236}">
                <a16:creationId xmlns:a16="http://schemas.microsoft.com/office/drawing/2014/main" id="{12BB5253-FC75-4FC7-9551-FDED07C05565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2181476" y="2777871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12:00 am</a:t>
            </a:r>
          </a:p>
        </p:txBody>
      </p:sp>
      <p:sp>
        <p:nvSpPr>
          <p:cNvPr id="738" name="OTLSHAPE_M_6cd6c351f72a4d9fa8d7dd3820478d89_Shape">
            <a:extLst>
              <a:ext uri="{FF2B5EF4-FFF2-40B4-BE49-F238E27FC236}">
                <a16:creationId xmlns:a16="http://schemas.microsoft.com/office/drawing/2014/main" id="{D3F909C5-0DCF-42B3-B6A6-ECABB5D952D4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 flipV="1">
            <a:off x="2073526" y="3543300"/>
            <a:ext cx="228600" cy="254000"/>
          </a:xfrm>
          <a:prstGeom prst="triangle">
            <a:avLst/>
          </a:prstGeom>
          <a:solidFill>
            <a:schemeClr val="tx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9" name="OTLSHAPE_M_4e20f4b723cc4d43b0fb4bc704e711e3_Title">
            <a:extLst>
              <a:ext uri="{FF2B5EF4-FFF2-40B4-BE49-F238E27FC236}">
                <a16:creationId xmlns:a16="http://schemas.microsoft.com/office/drawing/2014/main" id="{45BE93DE-87A6-48A2-90DB-8C7EF5B09DFC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2529941" y="2866771"/>
            <a:ext cx="24638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Inpatient Pay-for-Reporting: Penalty: update reduced by 0.4% (FY05-FY06)</a:t>
            </a:r>
          </a:p>
        </p:txBody>
      </p:sp>
      <p:sp>
        <p:nvSpPr>
          <p:cNvPr id="740" name="OTLSHAPE_M_4e20f4b723cc4d43b0fb4bc704e711e3_Date" hidden="1">
            <a:extLst>
              <a:ext uri="{FF2B5EF4-FFF2-40B4-BE49-F238E27FC236}">
                <a16:creationId xmlns:a16="http://schemas.microsoft.com/office/drawing/2014/main" id="{A784AA4A-D78B-4A4A-9EB2-59E6D5E4F20E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3761121" y="3543300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12:00 am</a:t>
            </a:r>
          </a:p>
        </p:txBody>
      </p:sp>
      <p:sp>
        <p:nvSpPr>
          <p:cNvPr id="741" name="OTLSHAPE_M_4e20f4b723cc4d43b0fb4bc704e711e3_Shape">
            <a:extLst>
              <a:ext uri="{FF2B5EF4-FFF2-40B4-BE49-F238E27FC236}">
                <a16:creationId xmlns:a16="http://schemas.microsoft.com/office/drawing/2014/main" id="{8999CBB8-55E5-4155-93ED-21E98868C20D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 flipV="1">
            <a:off x="3653171" y="3543300"/>
            <a:ext cx="228600" cy="254000"/>
          </a:xfrm>
          <a:prstGeom prst="triangle">
            <a:avLst/>
          </a:prstGeom>
          <a:solidFill>
            <a:schemeClr val="tx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4" name="OTLSHAPE_M_30cb60ddd13747e3b5cf4ec9789921f4_Title">
            <a:extLst>
              <a:ext uri="{FF2B5EF4-FFF2-40B4-BE49-F238E27FC236}">
                <a16:creationId xmlns:a16="http://schemas.microsoft.com/office/drawing/2014/main" id="{7A779AA8-A059-4DEB-BFB9-BFA2832B98B2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5736057" y="3083814"/>
            <a:ext cx="23622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spc="-4">
                <a:solidFill>
                  <a:srgbClr val="000000"/>
                </a:solidFill>
                <a:latin typeface="Calibri" panose="020F0502020204030204" pitchFamily="34" charset="0"/>
              </a:rPr>
              <a:t>Inpatient Pay-for-Reporting: Penalty increased to 2% (FY07+)</a:t>
            </a:r>
          </a:p>
        </p:txBody>
      </p:sp>
      <p:sp>
        <p:nvSpPr>
          <p:cNvPr id="745" name="OTLSHAPE_M_30cb60ddd13747e3b5cf4ec9789921f4_Date" hidden="1">
            <a:extLst>
              <a:ext uri="{FF2B5EF4-FFF2-40B4-BE49-F238E27FC236}">
                <a16:creationId xmlns:a16="http://schemas.microsoft.com/office/drawing/2014/main" id="{ABC91FBD-A74D-486C-9B96-4226626C5012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6911780" y="3543300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12:00 am</a:t>
            </a:r>
          </a:p>
        </p:txBody>
      </p:sp>
      <p:sp>
        <p:nvSpPr>
          <p:cNvPr id="746" name="OTLSHAPE_M_30cb60ddd13747e3b5cf4ec9789921f4_Shape">
            <a:extLst>
              <a:ext uri="{FF2B5EF4-FFF2-40B4-BE49-F238E27FC236}">
                <a16:creationId xmlns:a16="http://schemas.microsoft.com/office/drawing/2014/main" id="{54C24A3D-4323-4109-B69B-6FF6855AABB2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 flipV="1">
            <a:off x="6803830" y="3543300"/>
            <a:ext cx="228600" cy="254000"/>
          </a:xfrm>
          <a:prstGeom prst="triangle">
            <a:avLst/>
          </a:prstGeom>
          <a:solidFill>
            <a:schemeClr val="tx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7" name="OTLSHAPE_M_168637f0b0f743f2a230bd00417b4b3a_Title">
            <a:extLst>
              <a:ext uri="{FF2B5EF4-FFF2-40B4-BE49-F238E27FC236}">
                <a16:creationId xmlns:a16="http://schemas.microsoft.com/office/drawing/2014/main" id="{4879FFEC-373E-49F6-8483-574E77FCF652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8927942" y="1667256"/>
            <a:ext cx="2298700" cy="10852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Hospital Acquired Conditions: Penality; cases not assigned to higher paying DRG if certain conditions acquired during hospital stay</a:t>
            </a:r>
          </a:p>
        </p:txBody>
      </p:sp>
      <p:sp>
        <p:nvSpPr>
          <p:cNvPr id="748" name="OTLSHAPE_M_168637f0b0f743f2a230bd00417b4b3a_Date" hidden="1">
            <a:extLst>
              <a:ext uri="{FF2B5EF4-FFF2-40B4-BE49-F238E27FC236}">
                <a16:creationId xmlns:a16="http://schemas.microsoft.com/office/drawing/2014/main" id="{1BBAD9EE-1C4C-4A93-B98A-43B46CA51600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10071069" y="2777871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11:59 pm</a:t>
            </a:r>
          </a:p>
        </p:txBody>
      </p:sp>
      <p:sp>
        <p:nvSpPr>
          <p:cNvPr id="749" name="OTLSHAPE_M_168637f0b0f743f2a230bd00417b4b3a_Shape">
            <a:extLst>
              <a:ext uri="{FF2B5EF4-FFF2-40B4-BE49-F238E27FC236}">
                <a16:creationId xmlns:a16="http://schemas.microsoft.com/office/drawing/2014/main" id="{0F0A2E57-BB65-4418-B358-A296B0AECC68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 flipV="1">
            <a:off x="9963119" y="3543300"/>
            <a:ext cx="228600" cy="254000"/>
          </a:xfrm>
          <a:prstGeom prst="triangle">
            <a:avLst/>
          </a:prstGeom>
          <a:solidFill>
            <a:schemeClr val="tx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0" name="OTLSHAPE_M_5b01abe12c744124b135bd6cdc98651b_Title">
            <a:extLst>
              <a:ext uri="{FF2B5EF4-FFF2-40B4-BE49-F238E27FC236}">
                <a16:creationId xmlns:a16="http://schemas.microsoft.com/office/drawing/2014/main" id="{93F049C9-6956-4BCC-B155-E0C9744B9E09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9228365" y="2866771"/>
            <a:ext cx="24892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Outpatient Pay-for-Reporting: Penalty; update is reduced by 2% (09+)</a:t>
            </a:r>
          </a:p>
        </p:txBody>
      </p:sp>
      <p:sp>
        <p:nvSpPr>
          <p:cNvPr id="751" name="OTLSHAPE_M_5b01abe12c744124b135bd6cdc98651b_Date" hidden="1">
            <a:extLst>
              <a:ext uri="{FF2B5EF4-FFF2-40B4-BE49-F238E27FC236}">
                <a16:creationId xmlns:a16="http://schemas.microsoft.com/office/drawing/2014/main" id="{768C23BD-CC99-4840-8F22-87270A61197E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0468139" y="3543300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11:59 pm</a:t>
            </a:r>
          </a:p>
        </p:txBody>
      </p:sp>
      <p:sp>
        <p:nvSpPr>
          <p:cNvPr id="752" name="OTLSHAPE_M_5b01abe12c744124b135bd6cdc98651b_Shape">
            <a:extLst>
              <a:ext uri="{FF2B5EF4-FFF2-40B4-BE49-F238E27FC236}">
                <a16:creationId xmlns:a16="http://schemas.microsoft.com/office/drawing/2014/main" id="{67FC62BD-A390-4A7F-97CD-35AFA5848064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 flipV="1">
            <a:off x="10360189" y="3543300"/>
            <a:ext cx="228600" cy="254000"/>
          </a:xfrm>
          <a:prstGeom prst="triangle">
            <a:avLst/>
          </a:prstGeom>
          <a:solidFill>
            <a:schemeClr val="tx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3" name="OTLSHAPE_M_99a609f10b684a5d9236b9f897d5bef9_Title">
            <a:extLst>
              <a:ext uri="{FF2B5EF4-FFF2-40B4-BE49-F238E27FC236}">
                <a16:creationId xmlns:a16="http://schemas.microsoft.com/office/drawing/2014/main" id="{0FACFA26-1FC1-4F5A-8146-141214ACB4D4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2893165" y="4330700"/>
            <a:ext cx="2540000" cy="86817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Physician Group Practice Demo: Performance payments up to 80% of cost savings based in part on quality improvement (05-10)</a:t>
            </a:r>
          </a:p>
        </p:txBody>
      </p:sp>
      <p:sp>
        <p:nvSpPr>
          <p:cNvPr id="754" name="OTLSHAPE_M_99a609f10b684a5d9236b9f897d5bef9_Date" hidden="1">
            <a:extLst>
              <a:ext uri="{FF2B5EF4-FFF2-40B4-BE49-F238E27FC236}">
                <a16:creationId xmlns:a16="http://schemas.microsoft.com/office/drawing/2014/main" id="{A6D5E44B-82A0-4774-83F0-820E4082C612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4158191" y="4305300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12:00 am</a:t>
            </a:r>
          </a:p>
        </p:txBody>
      </p:sp>
      <p:sp>
        <p:nvSpPr>
          <p:cNvPr id="755" name="OTLSHAPE_M_99a609f10b684a5d9236b9f897d5bef9_Shape">
            <a:extLst>
              <a:ext uri="{FF2B5EF4-FFF2-40B4-BE49-F238E27FC236}">
                <a16:creationId xmlns:a16="http://schemas.microsoft.com/office/drawing/2014/main" id="{533DE9D3-9518-4C4B-9460-F1757BB8EC3B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4050241" y="4051300"/>
            <a:ext cx="228600" cy="254000"/>
          </a:xfrm>
          <a:prstGeom prst="triangle">
            <a:avLst/>
          </a:prstGeom>
          <a:solidFill>
            <a:schemeClr val="accent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6" name="OTLSHAPE_M_03df04d00bb94d84aadc2dd3a9376646_Title">
            <a:extLst>
              <a:ext uri="{FF2B5EF4-FFF2-40B4-BE49-F238E27FC236}">
                <a16:creationId xmlns:a16="http://schemas.microsoft.com/office/drawing/2014/main" id="{5D99CD9C-DC16-4A1E-91A9-6ED1E6F89462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6273948" y="4330700"/>
            <a:ext cx="2070100" cy="10852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Physician Quality Reporting Initiative (PQRI): Voluntary; bonus of up to 1.5% of charges subject to a cap (07-08)</a:t>
            </a:r>
          </a:p>
        </p:txBody>
      </p:sp>
      <p:sp>
        <p:nvSpPr>
          <p:cNvPr id="757" name="OTLSHAPE_M_03df04d00bb94d84aadc2dd3a9376646_Date" hidden="1">
            <a:extLst>
              <a:ext uri="{FF2B5EF4-FFF2-40B4-BE49-F238E27FC236}">
                <a16:creationId xmlns:a16="http://schemas.microsoft.com/office/drawing/2014/main" id="{27E66360-40D1-42D5-BF94-AE4B8541FEC3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7308850" y="4305300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12:00 am</a:t>
            </a:r>
          </a:p>
        </p:txBody>
      </p:sp>
      <p:sp>
        <p:nvSpPr>
          <p:cNvPr id="758" name="OTLSHAPE_M_03df04d00bb94d84aadc2dd3a9376646_Shape">
            <a:extLst>
              <a:ext uri="{FF2B5EF4-FFF2-40B4-BE49-F238E27FC236}">
                <a16:creationId xmlns:a16="http://schemas.microsoft.com/office/drawing/2014/main" id="{2B9A6957-9451-4CE2-857B-077431E9A7ED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7200900" y="4051300"/>
            <a:ext cx="228600" cy="254000"/>
          </a:xfrm>
          <a:prstGeom prst="triangle">
            <a:avLst/>
          </a:prstGeom>
          <a:solidFill>
            <a:schemeClr val="accent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9" name="OTLSHAPE_M_42b50f28811443af9fd8d9054669a589_Title">
            <a:extLst>
              <a:ext uri="{FF2B5EF4-FFF2-40B4-BE49-F238E27FC236}">
                <a16:creationId xmlns:a16="http://schemas.microsoft.com/office/drawing/2014/main" id="{5D0AEF48-7D2A-455D-89F2-B4BD5936DDD8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9294954" y="5313172"/>
            <a:ext cx="2349500" cy="434086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PQRI: Bonus increased to 2% of charges (09-10)</a:t>
            </a:r>
          </a:p>
        </p:txBody>
      </p:sp>
      <p:sp>
        <p:nvSpPr>
          <p:cNvPr id="760" name="OTLSHAPE_M_42b50f28811443af9fd8d9054669a589_Date" hidden="1">
            <a:extLst>
              <a:ext uri="{FF2B5EF4-FFF2-40B4-BE49-F238E27FC236}">
                <a16:creationId xmlns:a16="http://schemas.microsoft.com/office/drawing/2014/main" id="{92194F76-11E3-4B56-83DC-ED4A9D425946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10468139" y="5287772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11:59 pm</a:t>
            </a:r>
          </a:p>
        </p:txBody>
      </p:sp>
      <p:sp>
        <p:nvSpPr>
          <p:cNvPr id="761" name="OTLSHAPE_M_42b50f28811443af9fd8d9054669a589_Shape">
            <a:extLst>
              <a:ext uri="{FF2B5EF4-FFF2-40B4-BE49-F238E27FC236}">
                <a16:creationId xmlns:a16="http://schemas.microsoft.com/office/drawing/2014/main" id="{E26D20DF-B69D-4CED-82B7-4D69C8068DB0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>
            <a:off x="10360189" y="4051300"/>
            <a:ext cx="228600" cy="254000"/>
          </a:xfrm>
          <a:prstGeom prst="triangle">
            <a:avLst/>
          </a:prstGeom>
          <a:solidFill>
            <a:schemeClr val="accent4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2" name="OTLSHAPE_M_734c648ead7c4b0bbee0bf6424975ecf_Title">
            <a:extLst>
              <a:ext uri="{FF2B5EF4-FFF2-40B4-BE49-F238E27FC236}">
                <a16:creationId xmlns:a16="http://schemas.microsoft.com/office/drawing/2014/main" id="{BBDD9E8E-D5FF-474D-B575-98EF02F25840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9212066" y="5861558"/>
            <a:ext cx="2514600" cy="868172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Physician Resource Use and Measurement Reporting Program (RUR) Phase I: Reports sent to providers in 12 metro areas</a:t>
            </a:r>
          </a:p>
        </p:txBody>
      </p:sp>
      <p:sp>
        <p:nvSpPr>
          <p:cNvPr id="763" name="OTLSHAPE_M_734c648ead7c4b0bbee0bf6424975ecf_Date" hidden="1">
            <a:extLst>
              <a:ext uri="{FF2B5EF4-FFF2-40B4-BE49-F238E27FC236}">
                <a16:creationId xmlns:a16="http://schemas.microsoft.com/office/drawing/2014/main" id="{32660C70-C868-4966-A1C3-91D15ABAFABB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10468139" y="5836158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11:59 pm</a:t>
            </a:r>
          </a:p>
        </p:txBody>
      </p:sp>
      <p:sp>
        <p:nvSpPr>
          <p:cNvPr id="764" name="OTLSHAPE_M_734c648ead7c4b0bbee0bf6424975ecf_Shape">
            <a:extLst>
              <a:ext uri="{FF2B5EF4-FFF2-40B4-BE49-F238E27FC236}">
                <a16:creationId xmlns:a16="http://schemas.microsoft.com/office/drawing/2014/main" id="{F1B593E0-093B-437F-AE17-101FAB1B786D}"/>
              </a:ext>
            </a:extLst>
          </p:cNvPr>
          <p:cNvSpPr/>
          <p:nvPr>
            <p:custDataLst>
              <p:tags r:id="rId58"/>
            </p:custDataLst>
          </p:nvPr>
        </p:nvSpPr>
        <p:spPr>
          <a:xfrm>
            <a:off x="10360189" y="4051300"/>
            <a:ext cx="228600" cy="254000"/>
          </a:xfrm>
          <a:prstGeom prst="triangle">
            <a:avLst/>
          </a:prstGeom>
          <a:solidFill>
            <a:schemeClr val="accent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5" name="OTLSHAPE_M_41563eae86a64cbcb4d1d07d021d033c_Title">
            <a:extLst>
              <a:ext uri="{FF2B5EF4-FFF2-40B4-BE49-F238E27FC236}">
                <a16:creationId xmlns:a16="http://schemas.microsoft.com/office/drawing/2014/main" id="{70A50FF0-30D7-4EDA-B60C-6B2B8632A19F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10927328" y="4330700"/>
            <a:ext cx="2235200" cy="86817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Physician Compare Launched: Includes data on specialty, location, and satisfactory reporting under PQRI</a:t>
            </a:r>
          </a:p>
        </p:txBody>
      </p:sp>
      <p:sp>
        <p:nvSpPr>
          <p:cNvPr id="766" name="OTLSHAPE_M_41563eae86a64cbcb4d1d07d021d033c_Date" hidden="1">
            <a:extLst>
              <a:ext uri="{FF2B5EF4-FFF2-40B4-BE49-F238E27FC236}">
                <a16:creationId xmlns:a16="http://schemas.microsoft.com/office/drawing/2014/main" id="{270F21B0-6E00-4FE9-8BF5-7A4E9E430F18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12043468" y="4305300"/>
            <a:ext cx="0" cy="107721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11:59 pm</a:t>
            </a:r>
          </a:p>
        </p:txBody>
      </p:sp>
      <p:sp>
        <p:nvSpPr>
          <p:cNvPr id="767" name="OTLSHAPE_M_41563eae86a64cbcb4d1d07d021d033c_Shape">
            <a:extLst>
              <a:ext uri="{FF2B5EF4-FFF2-40B4-BE49-F238E27FC236}">
                <a16:creationId xmlns:a16="http://schemas.microsoft.com/office/drawing/2014/main" id="{B7530411-90C8-4741-A5BF-605DE300B921}"/>
              </a:ext>
            </a:extLst>
          </p:cNvPr>
          <p:cNvSpPr/>
          <p:nvPr>
            <p:custDataLst>
              <p:tags r:id="rId61"/>
            </p:custDataLst>
          </p:nvPr>
        </p:nvSpPr>
        <p:spPr>
          <a:xfrm>
            <a:off x="11935518" y="4051300"/>
            <a:ext cx="228600" cy="254000"/>
          </a:xfrm>
          <a:prstGeom prst="triangle">
            <a:avLst/>
          </a:prstGeom>
          <a:solidFill>
            <a:schemeClr val="accent2"/>
          </a:solidFill>
          <a:ln w="1079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2" name="Text Box 34">
            <a:extLst>
              <a:ext uri="{FF2B5EF4-FFF2-40B4-BE49-F238E27FC236}">
                <a16:creationId xmlns:a16="http://schemas.microsoft.com/office/drawing/2014/main" id="{1F054F58-0A72-4A48-B4B7-34C921436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0200" y="7239000"/>
            <a:ext cx="1341120" cy="39350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130622" tIns="65311" rIns="130622" bIns="653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700" dirty="0">
                <a:solidFill>
                  <a:schemeClr val="bg1"/>
                </a:solidFill>
                <a:ea typeface="ＭＳ Ｐゴシック" pitchFamily="34" charset="-128"/>
              </a:rPr>
              <a:t>Hospital</a:t>
            </a:r>
          </a:p>
        </p:txBody>
      </p:sp>
      <p:sp>
        <p:nvSpPr>
          <p:cNvPr id="743" name="Text Box 35">
            <a:extLst>
              <a:ext uri="{FF2B5EF4-FFF2-40B4-BE49-F238E27FC236}">
                <a16:creationId xmlns:a16="http://schemas.microsoft.com/office/drawing/2014/main" id="{2CDF69A0-D32C-4755-BB0F-7E9091F13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0200" y="7639303"/>
            <a:ext cx="1341120" cy="39350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130622" tIns="65311" rIns="130622" bIns="653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700" dirty="0">
                <a:solidFill>
                  <a:schemeClr val="bg1"/>
                </a:solidFill>
                <a:ea typeface="ＭＳ Ｐゴシック" pitchFamily="34" charset="-128"/>
              </a:rPr>
              <a:t>Physician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690270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9" name="OTLSHAPE_M_54c513714f2040eda357a8ba70e8dbaa_Connector1">
            <a:extLst>
              <a:ext uri="{FF2B5EF4-FFF2-40B4-BE49-F238E27FC236}">
                <a16:creationId xmlns:a16="http://schemas.microsoft.com/office/drawing/2014/main" id="{4838AFB8-63E4-4F74-A421-51773836D26A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8023071" y="4392930"/>
            <a:ext cx="0" cy="675386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3" name="OTLSHAPE_M_d892127df60d4889b24e31d696e466eb_Connector2">
            <a:extLst>
              <a:ext uri="{FF2B5EF4-FFF2-40B4-BE49-F238E27FC236}">
                <a16:creationId xmlns:a16="http://schemas.microsoft.com/office/drawing/2014/main" id="{21924F33-E429-4C7D-8F3E-BC7777191A48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6618834" y="6510274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2" name="OTLSHAPE_M_d892127df60d4889b24e31d696e466eb_Connector1">
            <a:extLst>
              <a:ext uri="{FF2B5EF4-FFF2-40B4-BE49-F238E27FC236}">
                <a16:creationId xmlns:a16="http://schemas.microsoft.com/office/drawing/2014/main" id="{0D36D115-DE8D-43E2-B7B2-913DD8C4DBB9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6618834" y="4392930"/>
            <a:ext cx="0" cy="1466215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0" name="OTLSHAPE_M_8a199edbb3e24c94baca76f87a5273aa_Connector2">
            <a:extLst>
              <a:ext uri="{FF2B5EF4-FFF2-40B4-BE49-F238E27FC236}">
                <a16:creationId xmlns:a16="http://schemas.microsoft.com/office/drawing/2014/main" id="{812B6E63-E06F-4D41-9BA5-B3F240B92D3F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2413799" y="5413502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9" name="OTLSHAPE_M_8a199edbb3e24c94baca76f87a5273aa_Connector1">
            <a:extLst>
              <a:ext uri="{FF2B5EF4-FFF2-40B4-BE49-F238E27FC236}">
                <a16:creationId xmlns:a16="http://schemas.microsoft.com/office/drawing/2014/main" id="{72038E51-F7C3-4B01-ABA1-0B44DE350BFE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2413799" y="4392930"/>
            <a:ext cx="0" cy="1524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8" name="OTLSHAPE_M_beba97413e4d41349771eeda096b3a9f_Connector2">
            <a:extLst>
              <a:ext uri="{FF2B5EF4-FFF2-40B4-BE49-F238E27FC236}">
                <a16:creationId xmlns:a16="http://schemas.microsoft.com/office/drawing/2014/main" id="{B2F264D4-4E65-4E76-8C0C-6B64593D5F76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1013399" y="6727317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7" name="OTLSHAPE_M_beba97413e4d41349771eeda096b3a9f_Connector1">
            <a:extLst>
              <a:ext uri="{FF2B5EF4-FFF2-40B4-BE49-F238E27FC236}">
                <a16:creationId xmlns:a16="http://schemas.microsoft.com/office/drawing/2014/main" id="{35C768E7-9B51-4349-9422-62E79CE89708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1013399" y="4392930"/>
            <a:ext cx="0" cy="1683258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2" name="OTLSHAPE_M_4ec41e2fdc6b4cecb08439cc51aef13d_Connector2">
            <a:extLst>
              <a:ext uri="{FF2B5EF4-FFF2-40B4-BE49-F238E27FC236}">
                <a16:creationId xmlns:a16="http://schemas.microsoft.com/office/drawing/2014/main" id="{07F20EAF-292C-418B-BCEB-C7B93B2D606E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9078166" y="3406965"/>
            <a:ext cx="0" cy="477965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1" name="OTLSHAPE_M_4ec41e2fdc6b4cecb08439cc51aef13d_Connector1">
            <a:extLst>
              <a:ext uri="{FF2B5EF4-FFF2-40B4-BE49-F238E27FC236}">
                <a16:creationId xmlns:a16="http://schemas.microsoft.com/office/drawing/2014/main" id="{99821683-C00E-4C44-A2B9-D8FA1512F741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9078166" y="2883979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9" name="OTLSHAPE_M_ed34532daeba4746a1f1adad89a12cca_Connector2">
            <a:extLst>
              <a:ext uri="{FF2B5EF4-FFF2-40B4-BE49-F238E27FC236}">
                <a16:creationId xmlns:a16="http://schemas.microsoft.com/office/drawing/2014/main" id="{B2D143F2-9A05-461E-9624-8F77CF536A89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6265857" y="3732530"/>
            <a:ext cx="0" cy="152400"/>
          </a:xfrm>
          <a:prstGeom prst="lin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8" name="OTLSHAPE_M_ed34532daeba4746a1f1adad89a12cca_Connector1">
            <a:extLst>
              <a:ext uri="{FF2B5EF4-FFF2-40B4-BE49-F238E27FC236}">
                <a16:creationId xmlns:a16="http://schemas.microsoft.com/office/drawing/2014/main" id="{6E5273FA-C015-4D8F-A76C-30BD3C3D4EC9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6265857" y="2558415"/>
            <a:ext cx="0" cy="88900"/>
          </a:xfrm>
          <a:prstGeom prst="lin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7" name="OTLSHAPE_M_190015f43e3b4af8af2bc6abcfb1af58_Connector2">
            <a:extLst>
              <a:ext uri="{FF2B5EF4-FFF2-40B4-BE49-F238E27FC236}">
                <a16:creationId xmlns:a16="http://schemas.microsoft.com/office/drawing/2014/main" id="{3AC55CA3-8A53-4C61-95CA-7052FA680D70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3461224" y="3732530"/>
            <a:ext cx="0" cy="152400"/>
          </a:xfrm>
          <a:prstGeom prst="lin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6" name="OTLSHAPE_M_190015f43e3b4af8af2bc6abcfb1af58_Connector1">
            <a:extLst>
              <a:ext uri="{FF2B5EF4-FFF2-40B4-BE49-F238E27FC236}">
                <a16:creationId xmlns:a16="http://schemas.microsoft.com/office/drawing/2014/main" id="{DDD7DF03-C3B2-40E1-8D0A-74AC9368FD9E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>
            <a:off x="3461224" y="2341372"/>
            <a:ext cx="0" cy="88900"/>
          </a:xfrm>
          <a:prstGeom prst="lin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5" name="OTLSHAPE_M_76bde99006074069ab42f9b15cd9990d_Connector2" hidden="1">
            <a:extLst>
              <a:ext uri="{FF2B5EF4-FFF2-40B4-BE49-F238E27FC236}">
                <a16:creationId xmlns:a16="http://schemas.microsoft.com/office/drawing/2014/main" id="{BDF39C50-7F27-4BF0-8EA3-320C747E3917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9423470" y="4066222"/>
            <a:ext cx="0" cy="477965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4" name="OTLSHAPE_M_76bde99006074069ab42f9b15cd9990d_Connector1" hidden="1">
            <a:extLst>
              <a:ext uri="{FF2B5EF4-FFF2-40B4-BE49-F238E27FC236}">
                <a16:creationId xmlns:a16="http://schemas.microsoft.com/office/drawing/2014/main" id="{6C3F216A-CCD3-4AEF-A795-CFF7C710E2E3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9423470" y="3543236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3" name="OTLSHAPE_M_4ec41e2fdc6b4cecb08439cc51aef13d_Connector3" hidden="1">
            <a:extLst>
              <a:ext uri="{FF2B5EF4-FFF2-40B4-BE49-F238E27FC236}">
                <a16:creationId xmlns:a16="http://schemas.microsoft.com/office/drawing/2014/main" id="{827AF473-113C-45D3-B66A-4C680CA12B17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9078166" y="4066222"/>
            <a:ext cx="0" cy="477965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2" name="Title 131">
            <a:extLst>
              <a:ext uri="{FF2B5EF4-FFF2-40B4-BE49-F238E27FC236}">
                <a16:creationId xmlns:a16="http://schemas.microsoft.com/office/drawing/2014/main" id="{83E2B052-5EF5-4208-AB3D-A8AAA930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… and driving shift to Category Two.</a:t>
            </a:r>
          </a:p>
        </p:txBody>
      </p:sp>
      <p:sp>
        <p:nvSpPr>
          <p:cNvPr id="80" name="Text Box 34">
            <a:extLst>
              <a:ext uri="{FF2B5EF4-FFF2-40B4-BE49-F238E27FC236}">
                <a16:creationId xmlns:a16="http://schemas.microsoft.com/office/drawing/2014/main" id="{47B0D0DA-FE81-4A2A-9439-D728077D4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0200" y="7086600"/>
            <a:ext cx="1341120" cy="39350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130622" tIns="65311" rIns="130622" bIns="653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700" dirty="0">
                <a:solidFill>
                  <a:schemeClr val="bg1"/>
                </a:solidFill>
                <a:ea typeface="ＭＳ Ｐゴシック" pitchFamily="34" charset="-128"/>
              </a:rPr>
              <a:t>Hospital</a:t>
            </a:r>
          </a:p>
        </p:txBody>
      </p:sp>
      <p:sp>
        <p:nvSpPr>
          <p:cNvPr id="293" name="OTLSHAPE_TB_00000000000000000000000000000000_LeftEndCaps" hidden="1">
            <a:extLst>
              <a:ext uri="{FF2B5EF4-FFF2-40B4-BE49-F238E27FC236}">
                <a16:creationId xmlns:a16="http://schemas.microsoft.com/office/drawing/2014/main" id="{DF73A8BE-195F-43DB-9928-9815040A848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254000" y="4658656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800" b="1">
                <a:solidFill>
                  <a:srgbClr val="ED7D31"/>
                </a:solidFill>
                <a:latin typeface="Calibri" panose="020F0502020204030204" pitchFamily="34" charset="0"/>
              </a:rPr>
              <a:t>2011</a:t>
            </a:r>
            <a:endParaRPr lang="en-US" sz="1800" b="1" dirty="0">
              <a:solidFill>
                <a:srgbClr val="ED7D31"/>
              </a:solidFill>
              <a:latin typeface="Calibri" panose="020F0502020204030204" pitchFamily="34" charset="0"/>
            </a:endParaRPr>
          </a:p>
        </p:txBody>
      </p:sp>
      <p:sp>
        <p:nvSpPr>
          <p:cNvPr id="294" name="OTLSHAPE_TB_00000000000000000000000000000000_RightEndCaps" hidden="1">
            <a:extLst>
              <a:ext uri="{FF2B5EF4-FFF2-40B4-BE49-F238E27FC236}">
                <a16:creationId xmlns:a16="http://schemas.microsoft.com/office/drawing/2014/main" id="{958A9C1C-C86E-4472-A0D4-56368E9C70FD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3912935" y="4658656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800" b="1">
                <a:solidFill>
                  <a:srgbClr val="ED7D31"/>
                </a:solidFill>
                <a:latin typeface="Calibri" panose="020F0502020204030204" pitchFamily="34" charset="0"/>
              </a:rPr>
              <a:t>2019</a:t>
            </a:r>
            <a:endParaRPr lang="en-US" sz="1800" b="1" dirty="0">
              <a:solidFill>
                <a:srgbClr val="ED7D31"/>
              </a:solidFill>
              <a:latin typeface="Calibri" panose="020F0502020204030204" pitchFamily="34" charset="0"/>
            </a:endParaRPr>
          </a:p>
        </p:txBody>
      </p:sp>
      <p:sp>
        <p:nvSpPr>
          <p:cNvPr id="295" name="OTLSHAPE_TB_00000000000000000000000000000000_ScaleContainer">
            <a:extLst>
              <a:ext uri="{FF2B5EF4-FFF2-40B4-BE49-F238E27FC236}">
                <a16:creationId xmlns:a16="http://schemas.microsoft.com/office/drawing/2014/main" id="{4AD8DA5F-C7D4-426C-8761-79F47B1D03B6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844465" y="3948430"/>
            <a:ext cx="129540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6A737B"/>
              </a:gs>
              <a:gs pos="0">
                <a:schemeClr val="accent6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296" name="OTLSHAPE_TB_00000000000000000000000000000000_ElapsedTime" hidden="1">
            <a:extLst>
              <a:ext uri="{FF2B5EF4-FFF2-40B4-BE49-F238E27FC236}">
                <a16:creationId xmlns:a16="http://schemas.microsoft.com/office/drawing/2014/main" id="{BF03C580-0928-4D17-9B92-20D3FA211867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0" y="0"/>
            <a:ext cx="0" cy="0"/>
          </a:xfrm>
          <a:prstGeom prst="roundRect">
            <a:avLst>
              <a:gd name="adj" fmla="val 10000000"/>
            </a:avLst>
          </a:prstGeom>
          <a:solidFill>
            <a:srgbClr val="F3F3F3"/>
          </a:solidFill>
          <a:ln w="9525" cap="flat" cmpd="sng" algn="ctr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297" name="OTLSHAPE_TB_00000000000000000000000000000000_TodayMarkerShape" hidden="1">
            <a:extLst>
              <a:ext uri="{FF2B5EF4-FFF2-40B4-BE49-F238E27FC236}">
                <a16:creationId xmlns:a16="http://schemas.microsoft.com/office/drawing/2014/main" id="{496DADAE-A88A-4639-9474-D6A1C9D6143A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11934931" y="4988687"/>
            <a:ext cx="108857" cy="127000"/>
          </a:xfrm>
          <a:prstGeom prst="triangle">
            <a:avLst/>
          </a:prstGeom>
          <a:solidFill>
            <a:srgbClr val="F3F3F3"/>
          </a:solidFill>
          <a:ln w="9525" cap="flat" cmpd="sng" algn="ctr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298" name="OTLSHAPE_TB_00000000000000000000000000000000_TodayMarkerText" hidden="1">
            <a:extLst>
              <a:ext uri="{FF2B5EF4-FFF2-40B4-BE49-F238E27FC236}">
                <a16:creationId xmlns:a16="http://schemas.microsoft.com/office/drawing/2014/main" id="{B70DF6F0-8812-49D9-95A9-B9D701A97869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1989360" y="5115687"/>
            <a:ext cx="363369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  <a:endParaRPr lang="en-US" sz="12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299" name="OTLSHAPE_TB_00000000000000000000000000000000_TimescaleInterval1">
            <a:extLst>
              <a:ext uri="{FF2B5EF4-FFF2-40B4-BE49-F238E27FC236}">
                <a16:creationId xmlns:a16="http://schemas.microsoft.com/office/drawing/2014/main" id="{E1152022-C664-4A92-9EB0-185346033CBC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073065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2011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00" name="OTLSHAPE_TB_00000000000000000000000000000000_Separator1">
            <a:extLst>
              <a:ext uri="{FF2B5EF4-FFF2-40B4-BE49-F238E27FC236}">
                <a16:creationId xmlns:a16="http://schemas.microsoft.com/office/drawing/2014/main" id="{6058EB2B-CB66-44C5-8985-2FD96D2370EC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2409965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1" name="OTLSHAPE_TB_00000000000000000000000000000000_TimescaleInterval2">
            <a:extLst>
              <a:ext uri="{FF2B5EF4-FFF2-40B4-BE49-F238E27FC236}">
                <a16:creationId xmlns:a16="http://schemas.microsoft.com/office/drawing/2014/main" id="{B7B3CBDE-A812-4D22-859A-7D3EEAE6E3F8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2473465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2012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02" name="OTLSHAPE_TB_00000000000000000000000000000000_Separator2">
            <a:extLst>
              <a:ext uri="{FF2B5EF4-FFF2-40B4-BE49-F238E27FC236}">
                <a16:creationId xmlns:a16="http://schemas.microsoft.com/office/drawing/2014/main" id="{00FB8B70-7C69-47F5-B5E4-6A03987BA414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3814201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3" name="OTLSHAPE_TB_00000000000000000000000000000000_TimescaleInterval3">
            <a:extLst>
              <a:ext uri="{FF2B5EF4-FFF2-40B4-BE49-F238E27FC236}">
                <a16:creationId xmlns:a16="http://schemas.microsoft.com/office/drawing/2014/main" id="{D4DA178B-C9D1-4780-9831-57E4556C6215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3877701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2013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04" name="OTLSHAPE_TB_00000000000000000000000000000000_Separator3">
            <a:extLst>
              <a:ext uri="{FF2B5EF4-FFF2-40B4-BE49-F238E27FC236}">
                <a16:creationId xmlns:a16="http://schemas.microsoft.com/office/drawing/2014/main" id="{4BA82A15-EB7F-47A8-9EE1-60B34712EE8A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5214601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5" name="OTLSHAPE_TB_00000000000000000000000000000000_TimescaleInterval4">
            <a:extLst>
              <a:ext uri="{FF2B5EF4-FFF2-40B4-BE49-F238E27FC236}">
                <a16:creationId xmlns:a16="http://schemas.microsoft.com/office/drawing/2014/main" id="{431730C3-2B4F-44EE-9321-60AFFDA5D097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5278101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2014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06" name="OTLSHAPE_TB_00000000000000000000000000000000_Separator4">
            <a:extLst>
              <a:ext uri="{FF2B5EF4-FFF2-40B4-BE49-F238E27FC236}">
                <a16:creationId xmlns:a16="http://schemas.microsoft.com/office/drawing/2014/main" id="{BEE91A43-B7D8-4E07-9870-7F7FAA88ED54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6615000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7" name="OTLSHAPE_TB_00000000000000000000000000000000_TimescaleInterval5">
            <a:extLst>
              <a:ext uri="{FF2B5EF4-FFF2-40B4-BE49-F238E27FC236}">
                <a16:creationId xmlns:a16="http://schemas.microsoft.com/office/drawing/2014/main" id="{191FFE4D-57D9-454B-9DC9-FF64776ADF9F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6678500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2015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08" name="OTLSHAPE_TB_00000000000000000000000000000000_Separator5">
            <a:extLst>
              <a:ext uri="{FF2B5EF4-FFF2-40B4-BE49-F238E27FC236}">
                <a16:creationId xmlns:a16="http://schemas.microsoft.com/office/drawing/2014/main" id="{86DBB804-AE8F-430D-B475-F11CA509BF7C}"/>
              </a:ext>
            </a:extLst>
          </p:cNvPr>
          <p:cNvCxnSpPr/>
          <p:nvPr>
            <p:custDataLst>
              <p:tags r:id="rId33"/>
            </p:custDataLst>
          </p:nvPr>
        </p:nvCxnSpPr>
        <p:spPr bwMode="auto">
          <a:xfrm>
            <a:off x="8015400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9" name="OTLSHAPE_TB_00000000000000000000000000000000_TimescaleInterval6">
            <a:extLst>
              <a:ext uri="{FF2B5EF4-FFF2-40B4-BE49-F238E27FC236}">
                <a16:creationId xmlns:a16="http://schemas.microsoft.com/office/drawing/2014/main" id="{D199B972-597C-48DE-9427-1F49E0AE8C24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8078900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2016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10" name="OTLSHAPE_TB_00000000000000000000000000000000_Separator6">
            <a:extLst>
              <a:ext uri="{FF2B5EF4-FFF2-40B4-BE49-F238E27FC236}">
                <a16:creationId xmlns:a16="http://schemas.microsoft.com/office/drawing/2014/main" id="{96A5F7A3-0C0F-4E7F-9559-E044E491AE93}"/>
              </a:ext>
            </a:extLst>
          </p:cNvPr>
          <p:cNvCxnSpPr/>
          <p:nvPr>
            <p:custDataLst>
              <p:tags r:id="rId35"/>
            </p:custDataLst>
          </p:nvPr>
        </p:nvCxnSpPr>
        <p:spPr bwMode="auto">
          <a:xfrm>
            <a:off x="9419636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1" name="OTLSHAPE_TB_00000000000000000000000000000000_TimescaleInterval7">
            <a:extLst>
              <a:ext uri="{FF2B5EF4-FFF2-40B4-BE49-F238E27FC236}">
                <a16:creationId xmlns:a16="http://schemas.microsoft.com/office/drawing/2014/main" id="{E60BDA8D-17AD-4273-A9BA-5F87EBD9476D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9483136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2017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12" name="OTLSHAPE_TB_00000000000000000000000000000000_Separator7">
            <a:extLst>
              <a:ext uri="{FF2B5EF4-FFF2-40B4-BE49-F238E27FC236}">
                <a16:creationId xmlns:a16="http://schemas.microsoft.com/office/drawing/2014/main" id="{8897A48D-B973-4BB2-B9EF-A56FC9D950F8}"/>
              </a:ext>
            </a:extLst>
          </p:cNvPr>
          <p:cNvCxnSpPr/>
          <p:nvPr>
            <p:custDataLst>
              <p:tags r:id="rId37"/>
            </p:custDataLst>
          </p:nvPr>
        </p:nvCxnSpPr>
        <p:spPr bwMode="auto">
          <a:xfrm>
            <a:off x="10820036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3" name="OTLSHAPE_TB_00000000000000000000000000000000_TimescaleInterval8">
            <a:extLst>
              <a:ext uri="{FF2B5EF4-FFF2-40B4-BE49-F238E27FC236}">
                <a16:creationId xmlns:a16="http://schemas.microsoft.com/office/drawing/2014/main" id="{0B911FDB-2984-419B-8B84-955DC1E8736F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10883536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2018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14" name="OTLSHAPE_TB_00000000000000000000000000000000_Separator8">
            <a:extLst>
              <a:ext uri="{FF2B5EF4-FFF2-40B4-BE49-F238E27FC236}">
                <a16:creationId xmlns:a16="http://schemas.microsoft.com/office/drawing/2014/main" id="{40ED6779-CCCD-4419-A2DC-59A09F5BAA41}"/>
              </a:ext>
            </a:extLst>
          </p:cNvPr>
          <p:cNvCxnSpPr/>
          <p:nvPr>
            <p:custDataLst>
              <p:tags r:id="rId39"/>
            </p:custDataLst>
          </p:nvPr>
        </p:nvCxnSpPr>
        <p:spPr bwMode="auto">
          <a:xfrm>
            <a:off x="12220435" y="401193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5" name="OTLSHAPE_TB_00000000000000000000000000000000_TimescaleInterval9">
            <a:extLst>
              <a:ext uri="{FF2B5EF4-FFF2-40B4-BE49-F238E27FC236}">
                <a16:creationId xmlns:a16="http://schemas.microsoft.com/office/drawing/2014/main" id="{02F1FA8A-7DCC-4881-88E0-46F340F0C477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2283935" y="403040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2019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320" name="OTLSHAPE_M_b7bea9ff4e7a4e009e0ab936a6e4faa3_Connector1" hidden="1">
            <a:extLst>
              <a:ext uri="{FF2B5EF4-FFF2-40B4-BE49-F238E27FC236}">
                <a16:creationId xmlns:a16="http://schemas.microsoft.com/office/drawing/2014/main" id="{04CE8625-20FC-4BE7-BB65-38536E1C63F9}"/>
              </a:ext>
            </a:extLst>
          </p:cNvPr>
          <p:cNvCxnSpPr/>
          <p:nvPr>
            <p:custDataLst>
              <p:tags r:id="rId41"/>
            </p:custDataLst>
          </p:nvPr>
        </p:nvCxnSpPr>
        <p:spPr bwMode="auto">
          <a:xfrm>
            <a:off x="9070493" y="4091622"/>
            <a:ext cx="0" cy="452565"/>
          </a:xfrm>
          <a:prstGeom prst="line">
            <a:avLst/>
          </a:prstGeom>
          <a:noFill/>
          <a:ln w="9525" cap="flat" cmpd="sng" algn="ctr">
            <a:solidFill>
              <a:srgbClr val="4D4F5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6" name="OTLSHAPE_M_a17a57397e2843bba73006446a99f715_Connector1" hidden="1">
            <a:extLst>
              <a:ext uri="{FF2B5EF4-FFF2-40B4-BE49-F238E27FC236}">
                <a16:creationId xmlns:a16="http://schemas.microsoft.com/office/drawing/2014/main" id="{A7B1E816-78E4-473C-8B5F-16E0A9AEC2D7}"/>
              </a:ext>
            </a:extLst>
          </p:cNvPr>
          <p:cNvCxnSpPr/>
          <p:nvPr>
            <p:custDataLst>
              <p:tags r:id="rId42"/>
            </p:custDataLst>
          </p:nvPr>
        </p:nvCxnSpPr>
        <p:spPr bwMode="auto">
          <a:xfrm>
            <a:off x="1013399" y="5052187"/>
            <a:ext cx="0" cy="1657858"/>
          </a:xfrm>
          <a:prstGeom prst="line">
            <a:avLst/>
          </a:prstGeom>
          <a:noFill/>
          <a:ln w="9525" cap="flat" cmpd="sng" algn="ctr">
            <a:solidFill>
              <a:srgbClr val="4D4F5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1" name="OTLSHAPE_M_e529c1d4b5894e0f8ed577e8a1c277ea_Connector1" hidden="1">
            <a:extLst>
              <a:ext uri="{FF2B5EF4-FFF2-40B4-BE49-F238E27FC236}">
                <a16:creationId xmlns:a16="http://schemas.microsoft.com/office/drawing/2014/main" id="{E6C99AB3-4281-40FF-A864-BCCBC1F1157C}"/>
              </a:ext>
            </a:extLst>
          </p:cNvPr>
          <p:cNvCxnSpPr/>
          <p:nvPr>
            <p:custDataLst>
              <p:tags r:id="rId43"/>
            </p:custDataLst>
          </p:nvPr>
        </p:nvCxnSpPr>
        <p:spPr bwMode="auto">
          <a:xfrm>
            <a:off x="6618834" y="5052187"/>
            <a:ext cx="0" cy="892429"/>
          </a:xfrm>
          <a:prstGeom prst="line">
            <a:avLst/>
          </a:prstGeom>
          <a:noFill/>
          <a:ln w="9525" cap="flat" cmpd="sng" algn="ctr">
            <a:solidFill>
              <a:srgbClr val="4D4F5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4" name="OTLSHAPE_M_190015f43e3b4af8af2bc6abcfb1af58_Title">
            <a:extLst>
              <a:ext uri="{FF2B5EF4-FFF2-40B4-BE49-F238E27FC236}">
                <a16:creationId xmlns:a16="http://schemas.microsoft.com/office/drawing/2014/main" id="{1690A7B7-C590-42CC-A4E6-3ECC787FF483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2241114" y="1447800"/>
            <a:ext cx="2438400" cy="86817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</a:rPr>
              <a:t>Hospital Value Based Purchasing (VBP) Program: Incentive payments funded through a 1% reduction in all DRG payments</a:t>
            </a:r>
          </a:p>
        </p:txBody>
      </p:sp>
      <p:sp>
        <p:nvSpPr>
          <p:cNvPr id="335" name="OTLSHAPE_M_190015f43e3b4af8af2bc6abcfb1af58_Date" hidden="1">
            <a:extLst>
              <a:ext uri="{FF2B5EF4-FFF2-40B4-BE49-F238E27FC236}">
                <a16:creationId xmlns:a16="http://schemas.microsoft.com/office/drawing/2014/main" id="{08910E55-1D30-41B1-8123-9BAC52CC71C9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3454874" y="3000629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36" name="OTLSHAPE_M_190015f43e3b4af8af2bc6abcfb1af58_Shape">
            <a:extLst>
              <a:ext uri="{FF2B5EF4-FFF2-40B4-BE49-F238E27FC236}">
                <a16:creationId xmlns:a16="http://schemas.microsoft.com/office/drawing/2014/main" id="{F623D249-72BC-4A08-9804-1C73ABBA216A}"/>
              </a:ext>
            </a:extLst>
          </p:cNvPr>
          <p:cNvSpPr/>
          <p:nvPr>
            <p:custDataLst>
              <p:tags r:id="rId46"/>
            </p:custDataLst>
          </p:nvPr>
        </p:nvSpPr>
        <p:spPr bwMode="auto">
          <a:xfrm flipV="1">
            <a:off x="3346924" y="3757930"/>
            <a:ext cx="228600" cy="254000"/>
          </a:xfrm>
          <a:prstGeom prst="triangle">
            <a:avLst/>
          </a:prstGeom>
          <a:solidFill>
            <a:schemeClr val="dk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37" name="OTLSHAPE_M_8a6689d317a24d90940b5202116e834a_Title">
            <a:extLst>
              <a:ext uri="{FF2B5EF4-FFF2-40B4-BE49-F238E27FC236}">
                <a16:creationId xmlns:a16="http://schemas.microsoft.com/office/drawing/2014/main" id="{549DBF29-C67E-4F12-A4D8-8218E9FBC28D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2188708" y="2430272"/>
            <a:ext cx="2540000" cy="130225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Hospital Readmission Reduction Program (RRP): Penalty; reduction of up to 1% of base payment for higher than expected readmissions for 3 conditions (AMI, HF, PN) (FY13)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38" name="OTLSHAPE_M_8a6689d317a24d90940b5202116e834a_Date" hidden="1">
            <a:extLst>
              <a:ext uri="{FF2B5EF4-FFF2-40B4-BE49-F238E27FC236}">
                <a16:creationId xmlns:a16="http://schemas.microsoft.com/office/drawing/2014/main" id="{FC8E83DD-9090-4643-BE3C-D64C4BAF5FE9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3458708" y="4417187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39" name="OTLSHAPE_M_8a6689d317a24d90940b5202116e834a_Shape">
            <a:extLst>
              <a:ext uri="{FF2B5EF4-FFF2-40B4-BE49-F238E27FC236}">
                <a16:creationId xmlns:a16="http://schemas.microsoft.com/office/drawing/2014/main" id="{94C7BA01-59EB-4848-B457-6C3BD688DB3E}"/>
              </a:ext>
            </a:extLst>
          </p:cNvPr>
          <p:cNvSpPr/>
          <p:nvPr>
            <p:custDataLst>
              <p:tags r:id="rId49"/>
            </p:custDataLst>
          </p:nvPr>
        </p:nvSpPr>
        <p:spPr bwMode="auto">
          <a:xfrm flipV="1">
            <a:off x="3350758" y="375793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40" name="OTLSHAPE_M_ed34532daeba4746a1f1adad89a12cca_Title">
            <a:extLst>
              <a:ext uri="{FF2B5EF4-FFF2-40B4-BE49-F238E27FC236}">
                <a16:creationId xmlns:a16="http://schemas.microsoft.com/office/drawing/2014/main" id="{81D92447-7B61-488C-AC6A-D31662684EF3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5018484" y="2098929"/>
            <a:ext cx="24892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spc="-4">
                <a:solidFill>
                  <a:schemeClr val="dk1"/>
                </a:solidFill>
                <a:latin typeface="Calibri" panose="020F0502020204030204" pitchFamily="34" charset="0"/>
              </a:rPr>
              <a:t>RRP: Penalty increased to 3% for FY15+, COPD and hip/knee added</a:t>
            </a:r>
            <a:endParaRPr lang="en-US" sz="1400" b="1" spc="-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41" name="OTLSHAPE_M_ed34532daeba4746a1f1adad89a12cca_Date" hidden="1">
            <a:extLst>
              <a:ext uri="{FF2B5EF4-FFF2-40B4-BE49-F238E27FC236}">
                <a16:creationId xmlns:a16="http://schemas.microsoft.com/office/drawing/2014/main" id="{E81A8EF1-D78E-41B9-BEFE-0F67EC80FE53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6259507" y="3217672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42" name="OTLSHAPE_M_ed34532daeba4746a1f1adad89a12cca_Shape">
            <a:extLst>
              <a:ext uri="{FF2B5EF4-FFF2-40B4-BE49-F238E27FC236}">
                <a16:creationId xmlns:a16="http://schemas.microsoft.com/office/drawing/2014/main" id="{A2EAFD5C-6F44-4AB8-A8D8-41B0766E5F39}"/>
              </a:ext>
            </a:extLst>
          </p:cNvPr>
          <p:cNvSpPr/>
          <p:nvPr>
            <p:custDataLst>
              <p:tags r:id="rId52"/>
            </p:custDataLst>
          </p:nvPr>
        </p:nvSpPr>
        <p:spPr bwMode="auto">
          <a:xfrm flipV="1">
            <a:off x="6151557" y="3757930"/>
            <a:ext cx="228600" cy="254000"/>
          </a:xfrm>
          <a:prstGeom prst="triangle">
            <a:avLst/>
          </a:prstGeom>
          <a:solidFill>
            <a:schemeClr val="dk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43" name="OTLSHAPE_M_97d35a0515d44a639ad2bd6be85ee004_Title">
            <a:extLst>
              <a:ext uri="{FF2B5EF4-FFF2-40B4-BE49-F238E27FC236}">
                <a16:creationId xmlns:a16="http://schemas.microsoft.com/office/drawing/2014/main" id="{ECA6896F-2870-467A-9A78-6D1D7BE8E479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5135689" y="2647315"/>
            <a:ext cx="2260600" cy="10852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Hospital Acquired Conditions (HAC) Payment Adjustment: Penalty; base DRG payments reduced by 1% for hospitals in bottom quartile (FY15+)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44" name="OTLSHAPE_M_97d35a0515d44a639ad2bd6be85ee004_Date" hidden="1">
            <a:extLst>
              <a:ext uri="{FF2B5EF4-FFF2-40B4-BE49-F238E27FC236}">
                <a16:creationId xmlns:a16="http://schemas.microsoft.com/office/drawing/2014/main" id="{B966C357-2685-44B5-B27F-AFE02C935ECC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6263344" y="4417187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2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45" name="OTLSHAPE_M_97d35a0515d44a639ad2bd6be85ee004_Shape">
            <a:extLst>
              <a:ext uri="{FF2B5EF4-FFF2-40B4-BE49-F238E27FC236}">
                <a16:creationId xmlns:a16="http://schemas.microsoft.com/office/drawing/2014/main" id="{EA9A70DA-9DEE-4F84-8457-2B7FE26DB202}"/>
              </a:ext>
            </a:extLst>
          </p:cNvPr>
          <p:cNvSpPr/>
          <p:nvPr>
            <p:custDataLst>
              <p:tags r:id="rId55"/>
            </p:custDataLst>
          </p:nvPr>
        </p:nvSpPr>
        <p:spPr bwMode="auto">
          <a:xfrm flipV="1">
            <a:off x="6155394" y="375793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46" name="OTLSHAPE_M_b7bea9ff4e7a4e009e0ab936a6e4faa3_Title">
            <a:extLst>
              <a:ext uri="{FF2B5EF4-FFF2-40B4-BE49-F238E27FC236}">
                <a16:creationId xmlns:a16="http://schemas.microsoft.com/office/drawing/2014/main" id="{C1EC2A75-BDA8-4489-B858-AB8247C82E3B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7970863" y="2972879"/>
            <a:ext cx="21971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VBP: Penalty increased to 2% (FY17+)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47" name="OTLSHAPE_M_b7bea9ff4e7a4e009e0ab936a6e4faa3_Date" hidden="1">
            <a:extLst>
              <a:ext uri="{FF2B5EF4-FFF2-40B4-BE49-F238E27FC236}">
                <a16:creationId xmlns:a16="http://schemas.microsoft.com/office/drawing/2014/main" id="{63A6429B-A33E-43BF-807A-BC11BA19F7F0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9064143" y="4091622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48" name="OTLSHAPE_M_b7bea9ff4e7a4e009e0ab936a6e4faa3_Shape">
            <a:extLst>
              <a:ext uri="{FF2B5EF4-FFF2-40B4-BE49-F238E27FC236}">
                <a16:creationId xmlns:a16="http://schemas.microsoft.com/office/drawing/2014/main" id="{1A4785E9-0469-4B84-B502-71534FAC6170}"/>
              </a:ext>
            </a:extLst>
          </p:cNvPr>
          <p:cNvSpPr/>
          <p:nvPr>
            <p:custDataLst>
              <p:tags r:id="rId58"/>
            </p:custDataLst>
          </p:nvPr>
        </p:nvSpPr>
        <p:spPr bwMode="auto">
          <a:xfrm flipV="1">
            <a:off x="8956193" y="3757930"/>
            <a:ext cx="228600" cy="254000"/>
          </a:xfrm>
          <a:prstGeom prst="triangle">
            <a:avLst/>
          </a:prstGeom>
          <a:solidFill>
            <a:schemeClr val="dk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49" name="OTLSHAPE_M_4ec41e2fdc6b4cecb08439cc51aef13d_Title">
            <a:extLst>
              <a:ext uri="{FF2B5EF4-FFF2-40B4-BE49-F238E27FC236}">
                <a16:creationId xmlns:a16="http://schemas.microsoft.com/office/drawing/2014/main" id="{AD525816-BC89-44FE-A2B7-0037D48A94B7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8410506" y="2641536"/>
            <a:ext cx="1333500" cy="21704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spc="-8">
                <a:solidFill>
                  <a:schemeClr val="dk1"/>
                </a:solidFill>
                <a:latin typeface="Calibri" panose="020F0502020204030204" pitchFamily="34" charset="0"/>
              </a:rPr>
              <a:t>RRP: Added CABG</a:t>
            </a:r>
            <a:endParaRPr lang="en-US" sz="1400" b="1" spc="-8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50" name="OTLSHAPE_M_4ec41e2fdc6b4cecb08439cc51aef13d_Date" hidden="1">
            <a:extLst>
              <a:ext uri="{FF2B5EF4-FFF2-40B4-BE49-F238E27FC236}">
                <a16:creationId xmlns:a16="http://schemas.microsoft.com/office/drawing/2014/main" id="{AD985089-1359-4FB3-9416-E8BC8000C24A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9071816" y="3543236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3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51" name="OTLSHAPE_M_4ec41e2fdc6b4cecb08439cc51aef13d_Shape">
            <a:extLst>
              <a:ext uri="{FF2B5EF4-FFF2-40B4-BE49-F238E27FC236}">
                <a16:creationId xmlns:a16="http://schemas.microsoft.com/office/drawing/2014/main" id="{DF7B3254-4BC6-49D2-B13A-D1360BEFAA62}"/>
              </a:ext>
            </a:extLst>
          </p:cNvPr>
          <p:cNvSpPr/>
          <p:nvPr>
            <p:custDataLst>
              <p:tags r:id="rId61"/>
            </p:custDataLst>
          </p:nvPr>
        </p:nvSpPr>
        <p:spPr bwMode="auto">
          <a:xfrm flipV="1">
            <a:off x="8963866" y="375793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52" name="OTLSHAPE_M_76bde99006074069ab42f9b15cd9990d_Title">
            <a:extLst>
              <a:ext uri="{FF2B5EF4-FFF2-40B4-BE49-F238E27FC236}">
                <a16:creationId xmlns:a16="http://schemas.microsoft.com/office/drawing/2014/main" id="{933CBE0E-8F07-48CE-A452-CBB30ADD869F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8232189" y="4545330"/>
            <a:ext cx="23749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Value-Based Payment Modifier: Applied to all physicians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53" name="OTLSHAPE_M_76bde99006074069ab42f9b15cd9990d_Date" hidden="1">
            <a:extLst>
              <a:ext uri="{FF2B5EF4-FFF2-40B4-BE49-F238E27FC236}">
                <a16:creationId xmlns:a16="http://schemas.microsoft.com/office/drawing/2014/main" id="{B0330701-B3DC-409E-A428-9B7ACD2A1C80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9417120" y="5179187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55" name="OTLSHAPE_M_2757d81d92844ae1b11d51b047fd13e4_Title">
            <a:extLst>
              <a:ext uri="{FF2B5EF4-FFF2-40B4-BE49-F238E27FC236}">
                <a16:creationId xmlns:a16="http://schemas.microsoft.com/office/drawing/2014/main" id="{C0994F34-DB67-4A89-AA72-CBB43704181D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0998302" y="4545330"/>
            <a:ext cx="24511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</a:rPr>
              <a:t>Quality Payment Program (QPP): MIPS (FY19+)</a:t>
            </a:r>
          </a:p>
        </p:txBody>
      </p:sp>
      <p:sp>
        <p:nvSpPr>
          <p:cNvPr id="356" name="OTLSHAPE_M_2757d81d92844ae1b11d51b047fd13e4_Date" hidden="1">
            <a:extLst>
              <a:ext uri="{FF2B5EF4-FFF2-40B4-BE49-F238E27FC236}">
                <a16:creationId xmlns:a16="http://schemas.microsoft.com/office/drawing/2014/main" id="{EB74F2D8-2E5F-4C7B-8E2C-8CB4A7200F98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2221756" y="5179187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2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58" name="OTLSHAPE_M_a17a57397e2843bba73006446a99f715_Title">
            <a:extLst>
              <a:ext uri="{FF2B5EF4-FFF2-40B4-BE49-F238E27FC236}">
                <a16:creationId xmlns:a16="http://schemas.microsoft.com/office/drawing/2014/main" id="{0C060706-06B2-4813-B74F-FC60CEDA7CE2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76200" y="6076188"/>
            <a:ext cx="18669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RUR (Phase II): Reports to include clinical quality data (FY11/FY12)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59" name="OTLSHAPE_M_a17a57397e2843bba73006446a99f715_Date" hidden="1">
            <a:extLst>
              <a:ext uri="{FF2B5EF4-FFF2-40B4-BE49-F238E27FC236}">
                <a16:creationId xmlns:a16="http://schemas.microsoft.com/office/drawing/2014/main" id="{DF926706-D291-4D2E-87B4-05F3E9D71D45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1007049" y="6710045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60" name="OTLSHAPE_M_a17a57397e2843bba73006446a99f715_Shape">
            <a:extLst>
              <a:ext uri="{FF2B5EF4-FFF2-40B4-BE49-F238E27FC236}">
                <a16:creationId xmlns:a16="http://schemas.microsoft.com/office/drawing/2014/main" id="{8F927D84-F808-4E94-9CD9-53425AD8F636}"/>
              </a:ext>
            </a:extLst>
          </p:cNvPr>
          <p:cNvSpPr/>
          <p:nvPr>
            <p:custDataLst>
              <p:tags r:id="rId68"/>
            </p:custDataLst>
          </p:nvPr>
        </p:nvSpPr>
        <p:spPr bwMode="auto">
          <a:xfrm>
            <a:off x="899099" y="426593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61" name="OTLSHAPE_M_beba97413e4d41349771eeda096b3a9f_Title">
            <a:extLst>
              <a:ext uri="{FF2B5EF4-FFF2-40B4-BE49-F238E27FC236}">
                <a16:creationId xmlns:a16="http://schemas.microsoft.com/office/drawing/2014/main" id="{3648244A-78D0-4C16-8CE3-EDB5E5EDD1BF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13350" y="6841617"/>
            <a:ext cx="17907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PQRI: Bonus reduced to 1% of charges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62" name="OTLSHAPE_M_beba97413e4d41349771eeda096b3a9f_Date" hidden="1">
            <a:extLst>
              <a:ext uri="{FF2B5EF4-FFF2-40B4-BE49-F238E27FC236}">
                <a16:creationId xmlns:a16="http://schemas.microsoft.com/office/drawing/2014/main" id="{EEBB2891-08E7-4392-8F4B-A22CCCA40F31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007049" y="7475474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63" name="OTLSHAPE_M_beba97413e4d41349771eeda096b3a9f_Shape">
            <a:extLst>
              <a:ext uri="{FF2B5EF4-FFF2-40B4-BE49-F238E27FC236}">
                <a16:creationId xmlns:a16="http://schemas.microsoft.com/office/drawing/2014/main" id="{32FF0565-EB2D-47DB-900B-D32C07D0DC5E}"/>
              </a:ext>
            </a:extLst>
          </p:cNvPr>
          <p:cNvSpPr/>
          <p:nvPr>
            <p:custDataLst>
              <p:tags r:id="rId71"/>
            </p:custDataLst>
          </p:nvPr>
        </p:nvSpPr>
        <p:spPr bwMode="auto">
          <a:xfrm>
            <a:off x="899099" y="426593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64" name="OTLSHAPE_M_685b2864a93f41878e0a5e1ab57bef64_Title">
            <a:extLst>
              <a:ext uri="{FF2B5EF4-FFF2-40B4-BE49-F238E27FC236}">
                <a16:creationId xmlns:a16="http://schemas.microsoft.com/office/drawing/2014/main" id="{CAC747BB-9574-4EB6-8BFD-E373DFFA3D49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137449" y="4545330"/>
            <a:ext cx="2540000" cy="86817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Physician Feedback Program: CMS begins providing reports comparing physician resource use using episode groupers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65" name="OTLSHAPE_M_685b2864a93f41878e0a5e1ab57bef64_Date" hidden="1">
            <a:extLst>
              <a:ext uri="{FF2B5EF4-FFF2-40B4-BE49-F238E27FC236}">
                <a16:creationId xmlns:a16="http://schemas.microsoft.com/office/drawing/2014/main" id="{A62501E7-568A-4831-A195-91077F78BEC8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2407449" y="5179187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66" name="OTLSHAPE_M_685b2864a93f41878e0a5e1ab57bef64_Shape">
            <a:extLst>
              <a:ext uri="{FF2B5EF4-FFF2-40B4-BE49-F238E27FC236}">
                <a16:creationId xmlns:a16="http://schemas.microsoft.com/office/drawing/2014/main" id="{31F45091-C91A-4384-9C73-A21F1D9D4EDA}"/>
              </a:ext>
            </a:extLst>
          </p:cNvPr>
          <p:cNvSpPr/>
          <p:nvPr>
            <p:custDataLst>
              <p:tags r:id="rId74"/>
            </p:custDataLst>
          </p:nvPr>
        </p:nvSpPr>
        <p:spPr bwMode="auto">
          <a:xfrm>
            <a:off x="2299499" y="426593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67" name="OTLSHAPE_M_8a199edbb3e24c94baca76f87a5273aa_Title">
            <a:extLst>
              <a:ext uri="{FF2B5EF4-FFF2-40B4-BE49-F238E27FC236}">
                <a16:creationId xmlns:a16="http://schemas.microsoft.com/office/drawing/2014/main" id="{1FA93C0E-9822-4985-A840-3321682A0113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1218919" y="5527802"/>
            <a:ext cx="23876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PQRI: Bonus reduced to 0.5% of charges (FY12-FY14)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68" name="OTLSHAPE_M_8a199edbb3e24c94baca76f87a5273aa_Date" hidden="1">
            <a:extLst>
              <a:ext uri="{FF2B5EF4-FFF2-40B4-BE49-F238E27FC236}">
                <a16:creationId xmlns:a16="http://schemas.microsoft.com/office/drawing/2014/main" id="{D520B854-8CCE-46A1-B6C6-88A9E105F29D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2407449" y="6161659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69" name="OTLSHAPE_M_8a199edbb3e24c94baca76f87a5273aa_Shape">
            <a:extLst>
              <a:ext uri="{FF2B5EF4-FFF2-40B4-BE49-F238E27FC236}">
                <a16:creationId xmlns:a16="http://schemas.microsoft.com/office/drawing/2014/main" id="{32C4E077-BC06-4FB7-B4F5-BE9029EEE154}"/>
              </a:ext>
            </a:extLst>
          </p:cNvPr>
          <p:cNvSpPr/>
          <p:nvPr>
            <p:custDataLst>
              <p:tags r:id="rId77"/>
            </p:custDataLst>
          </p:nvPr>
        </p:nvSpPr>
        <p:spPr bwMode="auto">
          <a:xfrm>
            <a:off x="2299499" y="426593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70" name="OTLSHAPE_M_e529c1d4b5894e0f8ed577e8a1c277ea_Title">
            <a:extLst>
              <a:ext uri="{FF2B5EF4-FFF2-40B4-BE49-F238E27FC236}">
                <a16:creationId xmlns:a16="http://schemas.microsoft.com/office/drawing/2014/main" id="{99A5B1D5-436E-4533-9E11-FA7F84DA3F4A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5416843" y="5859145"/>
            <a:ext cx="24003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spc="-4">
                <a:solidFill>
                  <a:schemeClr val="dk1"/>
                </a:solidFill>
                <a:latin typeface="Calibri" panose="020F0502020204030204" pitchFamily="34" charset="0"/>
              </a:rPr>
              <a:t>Mandatory Physician Quality Reporting: Penalty, 1.5% reduction in Medicare payments</a:t>
            </a:r>
            <a:endParaRPr lang="en-US" sz="1400" b="1" spc="-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71" name="OTLSHAPE_M_e529c1d4b5894e0f8ed577e8a1c277ea_Date" hidden="1">
            <a:extLst>
              <a:ext uri="{FF2B5EF4-FFF2-40B4-BE49-F238E27FC236}">
                <a16:creationId xmlns:a16="http://schemas.microsoft.com/office/drawing/2014/main" id="{92C263FA-C3BB-4E74-8BCF-87360C9AFA87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6612484" y="6493002"/>
            <a:ext cx="0" cy="86177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4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72" name="OTLSHAPE_M_e529c1d4b5894e0f8ed577e8a1c277ea_Shape">
            <a:extLst>
              <a:ext uri="{FF2B5EF4-FFF2-40B4-BE49-F238E27FC236}">
                <a16:creationId xmlns:a16="http://schemas.microsoft.com/office/drawing/2014/main" id="{B1CD92CD-F9CF-44B9-87A4-ED1DCE51F006}"/>
              </a:ext>
            </a:extLst>
          </p:cNvPr>
          <p:cNvSpPr/>
          <p:nvPr>
            <p:custDataLst>
              <p:tags r:id="rId80"/>
            </p:custDataLst>
          </p:nvPr>
        </p:nvSpPr>
        <p:spPr bwMode="auto">
          <a:xfrm>
            <a:off x="6504534" y="426593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73" name="OTLSHAPE_M_d892127df60d4889b24e31d696e466eb_Title">
            <a:extLst>
              <a:ext uri="{FF2B5EF4-FFF2-40B4-BE49-F238E27FC236}">
                <a16:creationId xmlns:a16="http://schemas.microsoft.com/office/drawing/2014/main" id="{D3A00ADB-E470-452D-BE6D-958710AFBE5A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5417224" y="6624574"/>
            <a:ext cx="24003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Value-Based Payment Modifier: Applied to specific physicians as determined by the Secretary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74" name="OTLSHAPE_M_d892127df60d4889b24e31d696e466eb_Date" hidden="1">
            <a:extLst>
              <a:ext uri="{FF2B5EF4-FFF2-40B4-BE49-F238E27FC236}">
                <a16:creationId xmlns:a16="http://schemas.microsoft.com/office/drawing/2014/main" id="{C2F1A77F-78D9-4251-ADF9-E6CA633338D1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6612484" y="7258431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75" name="OTLSHAPE_M_d892127df60d4889b24e31d696e466eb_Shape">
            <a:extLst>
              <a:ext uri="{FF2B5EF4-FFF2-40B4-BE49-F238E27FC236}">
                <a16:creationId xmlns:a16="http://schemas.microsoft.com/office/drawing/2014/main" id="{93D120AB-07CF-408E-9DF9-BA5A209DFE1B}"/>
              </a:ext>
            </a:extLst>
          </p:cNvPr>
          <p:cNvSpPr/>
          <p:nvPr>
            <p:custDataLst>
              <p:tags r:id="rId83"/>
            </p:custDataLst>
          </p:nvPr>
        </p:nvSpPr>
        <p:spPr bwMode="auto">
          <a:xfrm>
            <a:off x="6504534" y="426593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76" name="OTLSHAPE_M_54c513714f2040eda357a8ba70e8dbaa_Title">
            <a:extLst>
              <a:ext uri="{FF2B5EF4-FFF2-40B4-BE49-F238E27FC236}">
                <a16:creationId xmlns:a16="http://schemas.microsoft.com/office/drawing/2014/main" id="{1FBA87B4-1922-412C-9EFE-8E72D2E3E596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6852872" y="5093716"/>
            <a:ext cx="23368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Mandatory Physician Quality Reporting: Penalty increases to 2% of Medicare payments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77" name="OTLSHAPE_M_54c513714f2040eda357a8ba70e8dbaa_Date" hidden="1">
            <a:extLst>
              <a:ext uri="{FF2B5EF4-FFF2-40B4-BE49-F238E27FC236}">
                <a16:creationId xmlns:a16="http://schemas.microsoft.com/office/drawing/2014/main" id="{A10D7C67-846E-47B1-8B6C-6589708CF1FA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8016721" y="5727573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2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378" name="OTLSHAPE_M_54c513714f2040eda357a8ba70e8dbaa_Shape">
            <a:extLst>
              <a:ext uri="{FF2B5EF4-FFF2-40B4-BE49-F238E27FC236}">
                <a16:creationId xmlns:a16="http://schemas.microsoft.com/office/drawing/2014/main" id="{B127E0F8-7447-4DDD-98C4-FA5885EFE61F}"/>
              </a:ext>
            </a:extLst>
          </p:cNvPr>
          <p:cNvSpPr/>
          <p:nvPr>
            <p:custDataLst>
              <p:tags r:id="rId86"/>
            </p:custDataLst>
          </p:nvPr>
        </p:nvSpPr>
        <p:spPr bwMode="auto">
          <a:xfrm>
            <a:off x="7908771" y="426593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80" name="OTLSHAPE_M_76bde99006074069ab42f9b15cd9990d_Shape">
            <a:extLst>
              <a:ext uri="{FF2B5EF4-FFF2-40B4-BE49-F238E27FC236}">
                <a16:creationId xmlns:a16="http://schemas.microsoft.com/office/drawing/2014/main" id="{4F213C8F-91F7-4ED1-B766-4D3BC2E63369}"/>
              </a:ext>
            </a:extLst>
          </p:cNvPr>
          <p:cNvSpPr/>
          <p:nvPr>
            <p:custDataLst>
              <p:tags r:id="rId87"/>
            </p:custDataLst>
          </p:nvPr>
        </p:nvSpPr>
        <p:spPr bwMode="auto">
          <a:xfrm>
            <a:off x="9309170" y="426593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81" name="OTLSHAPE_M_2757d81d92844ae1b11d51b047fd13e4_Shape">
            <a:extLst>
              <a:ext uri="{FF2B5EF4-FFF2-40B4-BE49-F238E27FC236}">
                <a16:creationId xmlns:a16="http://schemas.microsoft.com/office/drawing/2014/main" id="{58DCC234-A6B1-417A-B930-33F3CAB2B9B8}"/>
              </a:ext>
            </a:extLst>
          </p:cNvPr>
          <p:cNvSpPr/>
          <p:nvPr>
            <p:custDataLst>
              <p:tags r:id="rId88"/>
            </p:custDataLst>
          </p:nvPr>
        </p:nvSpPr>
        <p:spPr bwMode="auto">
          <a:xfrm>
            <a:off x="12113806" y="426593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382" name="Text Box 35">
            <a:extLst>
              <a:ext uri="{FF2B5EF4-FFF2-40B4-BE49-F238E27FC236}">
                <a16:creationId xmlns:a16="http://schemas.microsoft.com/office/drawing/2014/main" id="{D552220C-4D76-4600-99E4-2C84D7D87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0200" y="7480108"/>
            <a:ext cx="1341120" cy="39350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130622" tIns="65311" rIns="130622" bIns="653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700" dirty="0">
                <a:solidFill>
                  <a:schemeClr val="bg1"/>
                </a:solidFill>
                <a:ea typeface="ＭＳ Ｐゴシック" pitchFamily="34" charset="-128"/>
              </a:rPr>
              <a:t>Physician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099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1435"/>
            <a:ext cx="8554564" cy="82124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Alternative payment models (APMs):</a:t>
            </a:r>
            <a:br>
              <a:rPr lang="en-US" b="1" dirty="0"/>
            </a:br>
            <a:r>
              <a:rPr lang="en-US" b="1" dirty="0"/>
              <a:t>Driving shift to VBHC</a:t>
            </a:r>
          </a:p>
        </p:txBody>
      </p:sp>
      <p:sp>
        <p:nvSpPr>
          <p:cNvPr id="4" name="ColumnHeader"/>
          <p:cNvSpPr>
            <a:spLocks noChangeArrowheads="1"/>
          </p:cNvSpPr>
          <p:nvPr/>
        </p:nvSpPr>
        <p:spPr bwMode="gray">
          <a:xfrm>
            <a:off x="2597543" y="1615978"/>
            <a:ext cx="2411494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(FFS)</a:t>
            </a:r>
          </a:p>
        </p:txBody>
      </p:sp>
      <p:sp>
        <p:nvSpPr>
          <p:cNvPr id="5" name="ColumnHeader"/>
          <p:cNvSpPr>
            <a:spLocks noChangeArrowheads="1"/>
          </p:cNvSpPr>
          <p:nvPr/>
        </p:nvSpPr>
        <p:spPr bwMode="gray">
          <a:xfrm>
            <a:off x="7733086" y="1615978"/>
            <a:ext cx="2635843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Episode-based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incentives</a:t>
            </a:r>
          </a:p>
        </p:txBody>
      </p:sp>
      <p:sp>
        <p:nvSpPr>
          <p:cNvPr id="6" name="ColumnHeader"/>
          <p:cNvSpPr>
            <a:spLocks noChangeArrowheads="1"/>
          </p:cNvSpPr>
          <p:nvPr/>
        </p:nvSpPr>
        <p:spPr bwMode="gray">
          <a:xfrm>
            <a:off x="10671869" y="1615978"/>
            <a:ext cx="2250287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Population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health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49881" y="2571329"/>
            <a:ext cx="2604595" cy="166199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Contracts based on volume/ activity units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No link to quality &amp;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9967" y="2587625"/>
            <a:ext cx="2784610" cy="166199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APMs built on FFS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Bundled payment of fixed amount (e.g., hip replacement)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1800" y="2597715"/>
            <a:ext cx="2250284" cy="10341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Accountable care organizations</a:t>
            </a:r>
          </a:p>
        </p:txBody>
      </p:sp>
      <p:graphicFrame>
        <p:nvGraphicFramePr>
          <p:cNvPr id="36" name="Object 3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706" y="1906"/>
          <a:ext cx="1904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36" name="Object 3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0706" y="1906"/>
                        <a:ext cx="1904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 hidden="1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5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5" name="Object 2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ColumnHeader"/>
          <p:cNvSpPr>
            <a:spLocks noChangeArrowheads="1"/>
          </p:cNvSpPr>
          <p:nvPr/>
        </p:nvSpPr>
        <p:spPr bwMode="gray">
          <a:xfrm>
            <a:off x="5175481" y="1615977"/>
            <a:ext cx="2367419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Linked to Quality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50439" y="2571329"/>
            <a:ext cx="2556990" cy="228985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Pay-for-performance using FFS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Link to quality &amp; value (e.g., 30-day readmission penalties)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E7CA9-912B-4FB5-BE06-79BD8F46D6EF}"/>
              </a:ext>
            </a:extLst>
          </p:cNvPr>
          <p:cNvSpPr txBox="1"/>
          <p:nvPr/>
        </p:nvSpPr>
        <p:spPr>
          <a:xfrm>
            <a:off x="2539841" y="1315396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7C827A-6D92-4D94-A3F3-DE07F4E993B9}"/>
              </a:ext>
            </a:extLst>
          </p:cNvPr>
          <p:cNvSpPr txBox="1"/>
          <p:nvPr/>
        </p:nvSpPr>
        <p:spPr>
          <a:xfrm>
            <a:off x="5128270" y="1308864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601BD1-989B-4481-9858-A27AFBF28FAA}"/>
              </a:ext>
            </a:extLst>
          </p:cNvPr>
          <p:cNvSpPr txBox="1"/>
          <p:nvPr/>
        </p:nvSpPr>
        <p:spPr>
          <a:xfrm>
            <a:off x="7860881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E69386-F845-48EA-A86C-5570F6C5E7FA}"/>
              </a:ext>
            </a:extLst>
          </p:cNvPr>
          <p:cNvSpPr txBox="1"/>
          <p:nvPr/>
        </p:nvSpPr>
        <p:spPr>
          <a:xfrm>
            <a:off x="10539984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4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41079A3-C576-4ED6-95B8-0073C199FC63}"/>
              </a:ext>
            </a:extLst>
          </p:cNvPr>
          <p:cNvSpPr/>
          <p:nvPr/>
        </p:nvSpPr>
        <p:spPr bwMode="auto">
          <a:xfrm>
            <a:off x="7815660" y="1295400"/>
            <a:ext cx="2623740" cy="3520896"/>
          </a:xfrm>
          <a:prstGeom prst="rect">
            <a:avLst/>
          </a:prstGeom>
          <a:noFill/>
          <a:ln w="603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722B06E-90EE-4362-8105-5CF561764173}"/>
              </a:ext>
            </a:extLst>
          </p:cNvPr>
          <p:cNvSpPr/>
          <p:nvPr/>
        </p:nvSpPr>
        <p:spPr bwMode="auto">
          <a:xfrm>
            <a:off x="10515600" y="1295400"/>
            <a:ext cx="2395728" cy="3520896"/>
          </a:xfrm>
          <a:prstGeom prst="rect">
            <a:avLst/>
          </a:prstGeom>
          <a:noFill/>
          <a:ln w="603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60E8A3-B87D-4917-8FAC-BFF14B9E2E87}"/>
              </a:ext>
            </a:extLst>
          </p:cNvPr>
          <p:cNvSpPr txBox="1"/>
          <p:nvPr/>
        </p:nvSpPr>
        <p:spPr>
          <a:xfrm>
            <a:off x="7696200" y="4114800"/>
            <a:ext cx="5337798" cy="7201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Provider incentivized to reduce payer’s cost of care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3EAB7BA-E4F2-4BD3-86B8-0083EC95680D}"/>
              </a:ext>
            </a:extLst>
          </p:cNvPr>
          <p:cNvSpPr/>
          <p:nvPr/>
        </p:nvSpPr>
        <p:spPr bwMode="auto">
          <a:xfrm>
            <a:off x="7815060" y="4187952"/>
            <a:ext cx="5138939" cy="610605"/>
          </a:xfrm>
          <a:prstGeom prst="rect">
            <a:avLst/>
          </a:prstGeom>
          <a:noFill/>
          <a:ln w="603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17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/>
      <p:bldP spid="8" grpId="0"/>
      <p:bldP spid="9" grpId="0"/>
      <p:bldP spid="42" grpId="0" animBg="1"/>
      <p:bldP spid="43" grpId="0"/>
      <p:bldP spid="3" grpId="0" animBg="1"/>
      <p:bldP spid="32" grpId="0" animBg="1"/>
      <p:bldP spid="33" grpId="0" animBg="1"/>
      <p:bldP spid="34" grpId="0" animBg="1"/>
      <p:bldP spid="47" grpId="0" animBg="1"/>
      <p:bldP spid="48" grpId="0" animBg="1"/>
      <p:bldP spid="49" grpId="0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3" name="OTLSHAPE_M_5c7326772f27487fa995bc1ba43577fc_Connector3">
            <a:extLst>
              <a:ext uri="{FF2B5EF4-FFF2-40B4-BE49-F238E27FC236}">
                <a16:creationId xmlns:a16="http://schemas.microsoft.com/office/drawing/2014/main" id="{14B76C81-8B41-4AEE-9884-FD19D7E265A3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2224269" y="5762244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2" name="OTLSHAPE_M_5c7326772f27487fa995bc1ba43577fc_Connector2">
            <a:extLst>
              <a:ext uri="{FF2B5EF4-FFF2-40B4-BE49-F238E27FC236}">
                <a16:creationId xmlns:a16="http://schemas.microsoft.com/office/drawing/2014/main" id="{AE80D529-572B-4328-8B17-6A2F541C6D7D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12224269" y="4996815"/>
            <a:ext cx="0" cy="1143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1" name="OTLSHAPE_M_5c7326772f27487fa995bc1ba43577fc_Connector1">
            <a:extLst>
              <a:ext uri="{FF2B5EF4-FFF2-40B4-BE49-F238E27FC236}">
                <a16:creationId xmlns:a16="http://schemas.microsoft.com/office/drawing/2014/main" id="{BA99148F-56F7-47D0-9E7B-72AD57FFBC35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12224269" y="4178300"/>
            <a:ext cx="0" cy="167386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97" name="OTLSHAPE_M_b55c1c287a1444e48e79c3c13d76921d_Connector2">
            <a:extLst>
              <a:ext uri="{FF2B5EF4-FFF2-40B4-BE49-F238E27FC236}">
                <a16:creationId xmlns:a16="http://schemas.microsoft.com/office/drawing/2014/main" id="{B50392EC-0CE4-4D68-AD37-013277885A77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12918714" y="4996815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96" name="OTLSHAPE_M_b55c1c287a1444e48e79c3c13d76921d_Connector1">
            <a:extLst>
              <a:ext uri="{FF2B5EF4-FFF2-40B4-BE49-F238E27FC236}">
                <a16:creationId xmlns:a16="http://schemas.microsoft.com/office/drawing/2014/main" id="{1F82E644-8311-4809-952F-5C714ED2B7DF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12918714" y="4178300"/>
            <a:ext cx="0" cy="167386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6" name="OTLSHAPE_M_71a4b54683734a028702a08f3b81a849_Connector2">
            <a:extLst>
              <a:ext uri="{FF2B5EF4-FFF2-40B4-BE49-F238E27FC236}">
                <a16:creationId xmlns:a16="http://schemas.microsoft.com/office/drawing/2014/main" id="{727544D1-711E-40B4-B7D2-520572519144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2060821" y="5964301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5" name="OTLSHAPE_M_71a4b54683734a028702a08f3b81a849_Connector1">
            <a:extLst>
              <a:ext uri="{FF2B5EF4-FFF2-40B4-BE49-F238E27FC236}">
                <a16:creationId xmlns:a16="http://schemas.microsoft.com/office/drawing/2014/main" id="{6C2395E0-DA8C-4CA6-8A95-3AE445C2CA68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2060821" y="4178300"/>
            <a:ext cx="0" cy="1351915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0" name="OTLSHAPE_M_01daa9b7c0cf4d26878bc4e9cffbab85_Connector1">
            <a:extLst>
              <a:ext uri="{FF2B5EF4-FFF2-40B4-BE49-F238E27FC236}">
                <a16:creationId xmlns:a16="http://schemas.microsoft.com/office/drawing/2014/main" id="{3382552B-6B7A-4DEC-8330-F3E5903060ED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12918714" y="2997200"/>
            <a:ext cx="0" cy="6731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9" name="OTLSHAPE_M_a1c210468ba94baa96a1dff160e832bf_Connector1">
            <a:extLst>
              <a:ext uri="{FF2B5EF4-FFF2-40B4-BE49-F238E27FC236}">
                <a16:creationId xmlns:a16="http://schemas.microsoft.com/office/drawing/2014/main" id="{BC2E8ABE-8B2C-4535-A01A-36F9D428AD49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9423470" y="3362283"/>
            <a:ext cx="0" cy="308017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8" name="OTLSHAPE_M_53a561c9aa984cac8b37708f1da26fe2_Connector1">
            <a:extLst>
              <a:ext uri="{FF2B5EF4-FFF2-40B4-BE49-F238E27FC236}">
                <a16:creationId xmlns:a16="http://schemas.microsoft.com/office/drawing/2014/main" id="{C5C6582E-3D16-4B0D-93C4-DED43A4E30EB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8249437" y="2849372"/>
            <a:ext cx="0" cy="820928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7" name="OTLSHAPE_M_ae5a7fcb4ece4b86ae53fdec917f9f2f_Connector2">
            <a:extLst>
              <a:ext uri="{FF2B5EF4-FFF2-40B4-BE49-F238E27FC236}">
                <a16:creationId xmlns:a16="http://schemas.microsoft.com/office/drawing/2014/main" id="{D44BE0F0-1B03-495C-825F-02E0963D7312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11871292" y="2971800"/>
            <a:ext cx="0" cy="6985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6" name="OTLSHAPE_M_ae5a7fcb4ece4b86ae53fdec917f9f2f_Connector1">
            <a:extLst>
              <a:ext uri="{FF2B5EF4-FFF2-40B4-BE49-F238E27FC236}">
                <a16:creationId xmlns:a16="http://schemas.microsoft.com/office/drawing/2014/main" id="{F5E234CB-ADBB-4F68-98D7-7B16AD8B93A6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11871292" y="2231771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5" name="OTLSHAPE_M_97a7f16339a4451ea28ee840bff16d1b_Connector1">
            <a:extLst>
              <a:ext uri="{FF2B5EF4-FFF2-40B4-BE49-F238E27FC236}">
                <a16:creationId xmlns:a16="http://schemas.microsoft.com/office/drawing/2014/main" id="{F71695E5-C480-4FE7-A699-D055BD3E2161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>
            <a:off x="3818035" y="2787015"/>
            <a:ext cx="0" cy="883285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4" name="OTLSHAPE_M_570d67dfdb9b44449aa137eca4ed2906_Connector2">
            <a:extLst>
              <a:ext uri="{FF2B5EF4-FFF2-40B4-BE49-F238E27FC236}">
                <a16:creationId xmlns:a16="http://schemas.microsoft.com/office/drawing/2014/main" id="{16A27476-548E-49E6-B4CA-4795BDB33453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2060821" y="3155315"/>
            <a:ext cx="0" cy="514985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3" name="OTLSHAPE_M_570d67dfdb9b44449aa137eca4ed2906_Connector1">
            <a:extLst>
              <a:ext uri="{FF2B5EF4-FFF2-40B4-BE49-F238E27FC236}">
                <a16:creationId xmlns:a16="http://schemas.microsoft.com/office/drawing/2014/main" id="{37604C97-75AE-49C8-A243-70524B49B7F3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2060821" y="2632329"/>
            <a:ext cx="0" cy="889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8" name="OTLSHAPE_M_01daa9b7c0cf4d26878bc4e9cffbab85_Connector2" hidden="1">
            <a:extLst>
              <a:ext uri="{FF2B5EF4-FFF2-40B4-BE49-F238E27FC236}">
                <a16:creationId xmlns:a16="http://schemas.microsoft.com/office/drawing/2014/main" id="{F1E31E6F-ED41-4F48-9838-B51C01C00AA8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12918714" y="3517900"/>
            <a:ext cx="0" cy="1524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7" name="OTLSHAPE_M_ae5a7fcb4ece4b86ae53fdec917f9f2f_Connector3" hidden="1">
            <a:extLst>
              <a:ext uri="{FF2B5EF4-FFF2-40B4-BE49-F238E27FC236}">
                <a16:creationId xmlns:a16="http://schemas.microsoft.com/office/drawing/2014/main" id="{35F000E9-0F42-44B9-B12F-98742F6C1DA8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11871292" y="3517900"/>
            <a:ext cx="0" cy="152400"/>
          </a:xfrm>
          <a:prstGeom prst="line">
            <a:avLst/>
          </a:prstGeom>
          <a:noFill/>
          <a:ln w="9525" cap="flat" cmpd="sng" algn="ctr">
            <a:solidFill>
              <a:srgbClr val="1F497E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4" name="Title 332">
            <a:extLst>
              <a:ext uri="{FF2B5EF4-FFF2-40B4-BE49-F238E27FC236}">
                <a16:creationId xmlns:a16="http://schemas.microsoft.com/office/drawing/2014/main" id="{CB62E781-0F71-413B-8AE2-F10B0E2717BD}"/>
              </a:ext>
            </a:extLst>
          </p:cNvPr>
          <p:cNvSpPr txBox="1">
            <a:spLocks/>
          </p:cNvSpPr>
          <p:nvPr/>
        </p:nvSpPr>
        <p:spPr>
          <a:xfrm>
            <a:off x="365051" y="20955"/>
            <a:ext cx="13569390" cy="91249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0">
                <a:solidFill>
                  <a:srgbClr val="00467F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2pPr>
            <a:lvl3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3pPr>
            <a:lvl4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4pPr>
            <a:lvl5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5pPr>
            <a:lvl6pPr marL="54864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6pPr>
            <a:lvl7pPr marL="109728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7pPr>
            <a:lvl8pPr marL="164592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8pPr>
            <a:lvl9pPr marL="219456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9pPr>
          </a:lstStyle>
          <a:p>
            <a:r>
              <a:rPr lang="en-US" sz="2600" b="1" kern="0" dirty="0"/>
              <a:t>Health Reform Drives Shift to Categories Three &amp; Four</a:t>
            </a:r>
          </a:p>
        </p:txBody>
      </p:sp>
      <p:sp>
        <p:nvSpPr>
          <p:cNvPr id="125" name="Text Box 34">
            <a:extLst>
              <a:ext uri="{FF2B5EF4-FFF2-40B4-BE49-F238E27FC236}">
                <a16:creationId xmlns:a16="http://schemas.microsoft.com/office/drawing/2014/main" id="{59D30662-245F-460B-9F8E-AB7AB68DD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0200" y="7239000"/>
            <a:ext cx="1341120" cy="39350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130622" tIns="65311" rIns="130622" bIns="653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700" dirty="0">
                <a:solidFill>
                  <a:schemeClr val="bg1"/>
                </a:solidFill>
                <a:ea typeface="ＭＳ Ｐゴシック" pitchFamily="34" charset="-128"/>
              </a:rPr>
              <a:t>Hospital</a:t>
            </a:r>
          </a:p>
        </p:txBody>
      </p:sp>
      <p:sp>
        <p:nvSpPr>
          <p:cNvPr id="126" name="Text Box 35">
            <a:extLst>
              <a:ext uri="{FF2B5EF4-FFF2-40B4-BE49-F238E27FC236}">
                <a16:creationId xmlns:a16="http://schemas.microsoft.com/office/drawing/2014/main" id="{FFF8941D-9312-4DBC-9A6F-6FF5C4440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0200" y="7639303"/>
            <a:ext cx="1341120" cy="39350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130622" tIns="65311" rIns="130622" bIns="653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700" dirty="0">
                <a:solidFill>
                  <a:schemeClr val="bg1"/>
                </a:solidFill>
                <a:ea typeface="ＭＳ Ｐゴシック" pitchFamily="34" charset="-128"/>
              </a:rPr>
              <a:t>Physician</a:t>
            </a:r>
          </a:p>
        </p:txBody>
      </p:sp>
      <p:sp>
        <p:nvSpPr>
          <p:cNvPr id="117" name="OTLSHAPE_TB_00000000000000000000000000000000_LeftEndCaps" hidden="1">
            <a:extLst>
              <a:ext uri="{FF2B5EF4-FFF2-40B4-BE49-F238E27FC236}">
                <a16:creationId xmlns:a16="http://schemas.microsoft.com/office/drawing/2014/main" id="{4CF03662-09FE-49FA-8459-9F3B5A9D3D66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254000" y="3784769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800" b="1">
                <a:solidFill>
                  <a:srgbClr val="ED7D31"/>
                </a:solidFill>
                <a:latin typeface="Calibri" panose="020F0502020204030204" pitchFamily="34" charset="0"/>
              </a:rPr>
              <a:t>2011</a:t>
            </a:r>
            <a:endParaRPr lang="en-US" sz="1800" b="1" dirty="0">
              <a:solidFill>
                <a:srgbClr val="ED7D31"/>
              </a:solidFill>
              <a:latin typeface="Calibri" panose="020F0502020204030204" pitchFamily="34" charset="0"/>
            </a:endParaRPr>
          </a:p>
        </p:txBody>
      </p:sp>
      <p:sp>
        <p:nvSpPr>
          <p:cNvPr id="118" name="OTLSHAPE_TB_00000000000000000000000000000000_RightEndCaps" hidden="1">
            <a:extLst>
              <a:ext uri="{FF2B5EF4-FFF2-40B4-BE49-F238E27FC236}">
                <a16:creationId xmlns:a16="http://schemas.microsoft.com/office/drawing/2014/main" id="{4ABBCEE3-2B98-454A-8B16-3DDAE78F6143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3912935" y="3784769"/>
            <a:ext cx="46990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800" b="1">
                <a:solidFill>
                  <a:srgbClr val="ED7D31"/>
                </a:solidFill>
                <a:latin typeface="Calibri" panose="020F0502020204030204" pitchFamily="34" charset="0"/>
              </a:rPr>
              <a:t>2019</a:t>
            </a:r>
            <a:endParaRPr lang="en-US" sz="1800" b="1" dirty="0">
              <a:solidFill>
                <a:srgbClr val="ED7D31"/>
              </a:solidFill>
              <a:latin typeface="Calibri" panose="020F0502020204030204" pitchFamily="34" charset="0"/>
            </a:endParaRPr>
          </a:p>
        </p:txBody>
      </p:sp>
      <p:sp>
        <p:nvSpPr>
          <p:cNvPr id="119" name="OTLSHAPE_TB_00000000000000000000000000000000_ScaleContainer">
            <a:extLst>
              <a:ext uri="{FF2B5EF4-FFF2-40B4-BE49-F238E27FC236}">
                <a16:creationId xmlns:a16="http://schemas.microsoft.com/office/drawing/2014/main" id="{BB595CE5-7E09-4B89-9935-834A0292519F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844465" y="3733800"/>
            <a:ext cx="129540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6A737B"/>
              </a:gs>
              <a:gs pos="0">
                <a:schemeClr val="accent6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20" name="OTLSHAPE_TB_00000000000000000000000000000000_ElapsedTime" hidden="1">
            <a:extLst>
              <a:ext uri="{FF2B5EF4-FFF2-40B4-BE49-F238E27FC236}">
                <a16:creationId xmlns:a16="http://schemas.microsoft.com/office/drawing/2014/main" id="{B29B608B-3404-4B27-B1AE-6B4626F1BA1E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0" y="0"/>
            <a:ext cx="0" cy="0"/>
          </a:xfrm>
          <a:prstGeom prst="roundRect">
            <a:avLst>
              <a:gd name="adj" fmla="val 10000000"/>
            </a:avLst>
          </a:prstGeom>
          <a:solidFill>
            <a:srgbClr val="F3F3F3"/>
          </a:solidFill>
          <a:ln w="9525" cap="flat" cmpd="sng" algn="ctr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21" name="OTLSHAPE_TB_00000000000000000000000000000000_TodayMarkerShape" hidden="1">
            <a:extLst>
              <a:ext uri="{FF2B5EF4-FFF2-40B4-BE49-F238E27FC236}">
                <a16:creationId xmlns:a16="http://schemas.microsoft.com/office/drawing/2014/main" id="{D9F2A1E0-0036-4F1D-AFB7-F4283DD70B92}"/>
              </a:ext>
            </a:extLst>
          </p:cNvPr>
          <p:cNvSpPr/>
          <p:nvPr>
            <p:custDataLst>
              <p:tags r:id="rId23"/>
            </p:custDataLst>
          </p:nvPr>
        </p:nvSpPr>
        <p:spPr bwMode="auto">
          <a:xfrm>
            <a:off x="11934966" y="4114800"/>
            <a:ext cx="108857" cy="127000"/>
          </a:xfrm>
          <a:prstGeom prst="triangle">
            <a:avLst/>
          </a:prstGeom>
          <a:solidFill>
            <a:srgbClr val="F3F3F3"/>
          </a:solidFill>
          <a:ln w="9525" cap="flat" cmpd="sng" algn="ctr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22" name="OTLSHAPE_TB_00000000000000000000000000000000_TodayMarkerText" hidden="1">
            <a:extLst>
              <a:ext uri="{FF2B5EF4-FFF2-40B4-BE49-F238E27FC236}">
                <a16:creationId xmlns:a16="http://schemas.microsoft.com/office/drawing/2014/main" id="{9296E158-FA2C-4B02-A551-A2120C735A27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1989395" y="4241800"/>
            <a:ext cx="363369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  <a:endParaRPr lang="en-US" sz="12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23" name="OTLSHAPE_TB_00000000000000000000000000000000_TimescaleInterval1">
            <a:extLst>
              <a:ext uri="{FF2B5EF4-FFF2-40B4-BE49-F238E27FC236}">
                <a16:creationId xmlns:a16="http://schemas.microsoft.com/office/drawing/2014/main" id="{4D1D0887-93A1-42A1-836F-62F7E50D540F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73065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2011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36" name="OTLSHAPE_TB_00000000000000000000000000000000_Separator1">
            <a:extLst>
              <a:ext uri="{FF2B5EF4-FFF2-40B4-BE49-F238E27FC236}">
                <a16:creationId xmlns:a16="http://schemas.microsoft.com/office/drawing/2014/main" id="{D80EE99E-0AA3-4A4C-BA3C-9017BE929B1E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2409965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7" name="OTLSHAPE_TB_00000000000000000000000000000000_TimescaleInterval2">
            <a:extLst>
              <a:ext uri="{FF2B5EF4-FFF2-40B4-BE49-F238E27FC236}">
                <a16:creationId xmlns:a16="http://schemas.microsoft.com/office/drawing/2014/main" id="{EB7B53CF-2709-4FE9-BF92-EF19CC5340EA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2473465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2012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38" name="OTLSHAPE_TB_00000000000000000000000000000000_Separator2">
            <a:extLst>
              <a:ext uri="{FF2B5EF4-FFF2-40B4-BE49-F238E27FC236}">
                <a16:creationId xmlns:a16="http://schemas.microsoft.com/office/drawing/2014/main" id="{AE604535-F272-4A37-BD5E-A9DD5F3E0C5B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3814201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9" name="OTLSHAPE_TB_00000000000000000000000000000000_TimescaleInterval3">
            <a:extLst>
              <a:ext uri="{FF2B5EF4-FFF2-40B4-BE49-F238E27FC236}">
                <a16:creationId xmlns:a16="http://schemas.microsoft.com/office/drawing/2014/main" id="{6006B006-822A-4058-9F55-C4A707ED7808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3877701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2013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40" name="OTLSHAPE_TB_00000000000000000000000000000000_Separator3">
            <a:extLst>
              <a:ext uri="{FF2B5EF4-FFF2-40B4-BE49-F238E27FC236}">
                <a16:creationId xmlns:a16="http://schemas.microsoft.com/office/drawing/2014/main" id="{0EDC4EA5-963E-46FB-A7F1-7D0521F7D7E4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>
            <a:off x="5214601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41" name="OTLSHAPE_TB_00000000000000000000000000000000_TimescaleInterval4">
            <a:extLst>
              <a:ext uri="{FF2B5EF4-FFF2-40B4-BE49-F238E27FC236}">
                <a16:creationId xmlns:a16="http://schemas.microsoft.com/office/drawing/2014/main" id="{06471060-0D9A-47A5-AAAD-620F01418D12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5278101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2014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42" name="OTLSHAPE_TB_00000000000000000000000000000000_Separator4">
            <a:extLst>
              <a:ext uri="{FF2B5EF4-FFF2-40B4-BE49-F238E27FC236}">
                <a16:creationId xmlns:a16="http://schemas.microsoft.com/office/drawing/2014/main" id="{EC0ECC4E-0918-4ACE-811C-2A4482FBAE70}"/>
              </a:ext>
            </a:extLst>
          </p:cNvPr>
          <p:cNvCxnSpPr/>
          <p:nvPr>
            <p:custDataLst>
              <p:tags r:id="rId32"/>
            </p:custDataLst>
          </p:nvPr>
        </p:nvCxnSpPr>
        <p:spPr bwMode="auto">
          <a:xfrm>
            <a:off x="6615000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43" name="OTLSHAPE_TB_00000000000000000000000000000000_TimescaleInterval5">
            <a:extLst>
              <a:ext uri="{FF2B5EF4-FFF2-40B4-BE49-F238E27FC236}">
                <a16:creationId xmlns:a16="http://schemas.microsoft.com/office/drawing/2014/main" id="{626523B9-1C15-4446-A65A-24A89003248C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6678500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2015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44" name="OTLSHAPE_TB_00000000000000000000000000000000_Separator5">
            <a:extLst>
              <a:ext uri="{FF2B5EF4-FFF2-40B4-BE49-F238E27FC236}">
                <a16:creationId xmlns:a16="http://schemas.microsoft.com/office/drawing/2014/main" id="{FFB308BF-8088-4B32-8CC1-16D043EF3D79}"/>
              </a:ext>
            </a:extLst>
          </p:cNvPr>
          <p:cNvCxnSpPr/>
          <p:nvPr>
            <p:custDataLst>
              <p:tags r:id="rId34"/>
            </p:custDataLst>
          </p:nvPr>
        </p:nvCxnSpPr>
        <p:spPr bwMode="auto">
          <a:xfrm>
            <a:off x="8015400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45" name="OTLSHAPE_TB_00000000000000000000000000000000_TimescaleInterval6">
            <a:extLst>
              <a:ext uri="{FF2B5EF4-FFF2-40B4-BE49-F238E27FC236}">
                <a16:creationId xmlns:a16="http://schemas.microsoft.com/office/drawing/2014/main" id="{4829128E-2A00-4853-A041-9D423CA5FB12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8078900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2016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46" name="OTLSHAPE_TB_00000000000000000000000000000000_Separator6">
            <a:extLst>
              <a:ext uri="{FF2B5EF4-FFF2-40B4-BE49-F238E27FC236}">
                <a16:creationId xmlns:a16="http://schemas.microsoft.com/office/drawing/2014/main" id="{8E0E25DA-6F9E-4430-9663-72D716F61CB8}"/>
              </a:ext>
            </a:extLst>
          </p:cNvPr>
          <p:cNvCxnSpPr/>
          <p:nvPr>
            <p:custDataLst>
              <p:tags r:id="rId36"/>
            </p:custDataLst>
          </p:nvPr>
        </p:nvCxnSpPr>
        <p:spPr bwMode="auto">
          <a:xfrm>
            <a:off x="9419636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47" name="OTLSHAPE_TB_00000000000000000000000000000000_TimescaleInterval7">
            <a:extLst>
              <a:ext uri="{FF2B5EF4-FFF2-40B4-BE49-F238E27FC236}">
                <a16:creationId xmlns:a16="http://schemas.microsoft.com/office/drawing/2014/main" id="{EFD3A4E5-75DF-48CD-B27B-7418C3A36BBF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9483136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2017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48" name="OTLSHAPE_TB_00000000000000000000000000000000_Separator7">
            <a:extLst>
              <a:ext uri="{FF2B5EF4-FFF2-40B4-BE49-F238E27FC236}">
                <a16:creationId xmlns:a16="http://schemas.microsoft.com/office/drawing/2014/main" id="{2F61FB61-B448-4E52-B394-8814A2149D6B}"/>
              </a:ext>
            </a:extLst>
          </p:cNvPr>
          <p:cNvCxnSpPr/>
          <p:nvPr>
            <p:custDataLst>
              <p:tags r:id="rId38"/>
            </p:custDataLst>
          </p:nvPr>
        </p:nvCxnSpPr>
        <p:spPr bwMode="auto">
          <a:xfrm>
            <a:off x="10820036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49" name="OTLSHAPE_TB_00000000000000000000000000000000_TimescaleInterval8">
            <a:extLst>
              <a:ext uri="{FF2B5EF4-FFF2-40B4-BE49-F238E27FC236}">
                <a16:creationId xmlns:a16="http://schemas.microsoft.com/office/drawing/2014/main" id="{AFD68449-6E9B-4949-9311-F8CA4F0CE27B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10883536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2018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50" name="OTLSHAPE_TB_00000000000000000000000000000000_Separator8">
            <a:extLst>
              <a:ext uri="{FF2B5EF4-FFF2-40B4-BE49-F238E27FC236}">
                <a16:creationId xmlns:a16="http://schemas.microsoft.com/office/drawing/2014/main" id="{6403038D-F2CC-49C6-80C4-FDFA8612E468}"/>
              </a:ext>
            </a:extLst>
          </p:cNvPr>
          <p:cNvCxnSpPr/>
          <p:nvPr>
            <p:custDataLst>
              <p:tags r:id="rId40"/>
            </p:custDataLst>
          </p:nvPr>
        </p:nvCxnSpPr>
        <p:spPr bwMode="auto">
          <a:xfrm>
            <a:off x="12220435" y="3797300"/>
            <a:ext cx="0" cy="254000"/>
          </a:xfrm>
          <a:prstGeom prst="line">
            <a:avLst/>
          </a:prstGeom>
          <a:noFill/>
          <a:ln w="9525" cap="flat" cmpd="sng" algn="ctr">
            <a:solidFill>
              <a:schemeClr val="lt1">
                <a:alpha val="29804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51" name="OTLSHAPE_TB_00000000000000000000000000000000_TimescaleInterval9">
            <a:extLst>
              <a:ext uri="{FF2B5EF4-FFF2-40B4-BE49-F238E27FC236}">
                <a16:creationId xmlns:a16="http://schemas.microsoft.com/office/drawing/2014/main" id="{37865371-5091-47BE-B12C-502B04C821C1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12283935" y="3815778"/>
            <a:ext cx="353174" cy="21704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400" b="1" spc="-26">
                <a:solidFill>
                  <a:schemeClr val="lt1"/>
                </a:solidFill>
                <a:latin typeface="Calibri" panose="020F0502020204030204" pitchFamily="34" charset="0"/>
              </a:rPr>
              <a:t>2019</a:t>
            </a:r>
            <a:endParaRPr lang="en-US" sz="1400" b="1" spc="-2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cxnSp>
        <p:nvCxnSpPr>
          <p:cNvPr id="1552" name="OTLSHAPE_M_e43e6ec18b6241f4b17f01a0cc5d4329_Connector1" hidden="1">
            <a:extLst>
              <a:ext uri="{FF2B5EF4-FFF2-40B4-BE49-F238E27FC236}">
                <a16:creationId xmlns:a16="http://schemas.microsoft.com/office/drawing/2014/main" id="{790A80B6-0122-450F-8FAF-44C807FCA71C}"/>
              </a:ext>
            </a:extLst>
          </p:cNvPr>
          <p:cNvCxnSpPr/>
          <p:nvPr>
            <p:custDataLst>
              <p:tags r:id="rId42"/>
            </p:custDataLst>
          </p:nvPr>
        </p:nvCxnSpPr>
        <p:spPr bwMode="auto">
          <a:xfrm>
            <a:off x="2060821" y="3180715"/>
            <a:ext cx="0" cy="489585"/>
          </a:xfrm>
          <a:prstGeom prst="line">
            <a:avLst/>
          </a:prstGeom>
          <a:noFill/>
          <a:ln w="9525" cap="flat" cmpd="sng" algn="ctr">
            <a:solidFill>
              <a:srgbClr val="4D4F5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4" name="OTLSHAPE_M_1dc4af1d359a4aac9c555f6973d150aa_Connector1" hidden="1">
            <a:extLst>
              <a:ext uri="{FF2B5EF4-FFF2-40B4-BE49-F238E27FC236}">
                <a16:creationId xmlns:a16="http://schemas.microsoft.com/office/drawing/2014/main" id="{60944184-96B3-4D14-A2B6-27756DB527F5}"/>
              </a:ext>
            </a:extLst>
          </p:cNvPr>
          <p:cNvCxnSpPr/>
          <p:nvPr>
            <p:custDataLst>
              <p:tags r:id="rId43"/>
            </p:custDataLst>
          </p:nvPr>
        </p:nvCxnSpPr>
        <p:spPr bwMode="auto">
          <a:xfrm>
            <a:off x="2060821" y="4178300"/>
            <a:ext cx="0" cy="1326515"/>
          </a:xfrm>
          <a:prstGeom prst="line">
            <a:avLst/>
          </a:prstGeom>
          <a:noFill/>
          <a:ln w="9525" cap="flat" cmpd="sng" algn="ctr">
            <a:solidFill>
              <a:srgbClr val="4D4F5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98" name="OTLSHAPE_M_e43e6ec18b6241f4b17f01a0cc5d4329_Title">
            <a:extLst>
              <a:ext uri="{FF2B5EF4-FFF2-40B4-BE49-F238E27FC236}">
                <a16:creationId xmlns:a16="http://schemas.microsoft.com/office/drawing/2014/main" id="{9984F309-A9E5-439B-8156-8EDA1C71EB8E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784471" y="2721229"/>
            <a:ext cx="2540000" cy="434086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spc="-4">
                <a:solidFill>
                  <a:schemeClr val="dk1"/>
                </a:solidFill>
                <a:latin typeface="Calibri" panose="020F0502020204030204" pitchFamily="34" charset="0"/>
              </a:rPr>
              <a:t>Shared Savings Program: First year of shared savings (ACO) program</a:t>
            </a:r>
            <a:endParaRPr lang="en-US" sz="1400" b="1" spc="-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699" name="OTLSHAPE_M_e43e6ec18b6241f4b17f01a0cc5d4329_Date" hidden="1">
            <a:extLst>
              <a:ext uri="{FF2B5EF4-FFF2-40B4-BE49-F238E27FC236}">
                <a16:creationId xmlns:a16="http://schemas.microsoft.com/office/drawing/2014/main" id="{60C08C77-9B74-4AA7-B2EA-D0C56780D8B0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2054471" y="3180715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00" name="OTLSHAPE_M_e43e6ec18b6241f4b17f01a0cc5d4329_Shape">
            <a:extLst>
              <a:ext uri="{FF2B5EF4-FFF2-40B4-BE49-F238E27FC236}">
                <a16:creationId xmlns:a16="http://schemas.microsoft.com/office/drawing/2014/main" id="{50D960BD-F935-47A5-9101-DAA74118A5BB}"/>
              </a:ext>
            </a:extLst>
          </p:cNvPr>
          <p:cNvSpPr/>
          <p:nvPr>
            <p:custDataLst>
              <p:tags r:id="rId46"/>
            </p:custDataLst>
          </p:nvPr>
        </p:nvSpPr>
        <p:spPr bwMode="auto">
          <a:xfrm flipV="1">
            <a:off x="1946521" y="3543300"/>
            <a:ext cx="228600" cy="254000"/>
          </a:xfrm>
          <a:prstGeom prst="triangle">
            <a:avLst/>
          </a:prstGeom>
          <a:solidFill>
            <a:schemeClr val="dk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01" name="OTLSHAPE_M_570d67dfdb9b44449aa137eca4ed2906_Title">
            <a:extLst>
              <a:ext uri="{FF2B5EF4-FFF2-40B4-BE49-F238E27FC236}">
                <a16:creationId xmlns:a16="http://schemas.microsoft.com/office/drawing/2014/main" id="{BECA43DD-6B12-473F-8001-D5E97B745CFA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869308" y="1955800"/>
            <a:ext cx="2374900" cy="651129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Pioneer ACOs: ACO program for "advanced" physicians/hospital groups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02" name="OTLSHAPE_M_570d67dfdb9b44449aa137eca4ed2906_Date" hidden="1">
            <a:extLst>
              <a:ext uri="{FF2B5EF4-FFF2-40B4-BE49-F238E27FC236}">
                <a16:creationId xmlns:a16="http://schemas.microsoft.com/office/drawing/2014/main" id="{3912C38F-D0C8-4DBF-86A0-6290AA94450F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2054471" y="2632329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03" name="OTLSHAPE_M_570d67dfdb9b44449aa137eca4ed2906_Shape">
            <a:extLst>
              <a:ext uri="{FF2B5EF4-FFF2-40B4-BE49-F238E27FC236}">
                <a16:creationId xmlns:a16="http://schemas.microsoft.com/office/drawing/2014/main" id="{D6865477-88C4-4BCC-904E-B1C9646EC6E5}"/>
              </a:ext>
            </a:extLst>
          </p:cNvPr>
          <p:cNvSpPr/>
          <p:nvPr>
            <p:custDataLst>
              <p:tags r:id="rId49"/>
            </p:custDataLst>
          </p:nvPr>
        </p:nvSpPr>
        <p:spPr bwMode="auto">
          <a:xfrm flipV="1">
            <a:off x="1946521" y="354330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04" name="OTLSHAPE_M_97a7f16339a4451ea28ee840bff16d1b_Title">
            <a:extLst>
              <a:ext uri="{FF2B5EF4-FFF2-40B4-BE49-F238E27FC236}">
                <a16:creationId xmlns:a16="http://schemas.microsoft.com/office/drawing/2014/main" id="{18AF84C4-00B8-45E1-BC47-CAFD0E238D3C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3550886" y="1917052"/>
            <a:ext cx="2540000" cy="1085215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</a:rPr>
              <a:t>Bundled Payments for Care Improvement (BPCI) Initiative: Pilot program to test bundled payments (MD &amp; hospital) using 4 payment models</a:t>
            </a:r>
          </a:p>
        </p:txBody>
      </p:sp>
      <p:sp>
        <p:nvSpPr>
          <p:cNvPr id="1705" name="OTLSHAPE_M_97a7f16339a4451ea28ee840bff16d1b_Date" hidden="1">
            <a:extLst>
              <a:ext uri="{FF2B5EF4-FFF2-40B4-BE49-F238E27FC236}">
                <a16:creationId xmlns:a16="http://schemas.microsoft.com/office/drawing/2014/main" id="{1787EFC6-7EAA-4C96-8DDA-47A07899BC8C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3811685" y="2787015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06" name="OTLSHAPE_M_97a7f16339a4451ea28ee840bff16d1b_Shape">
            <a:extLst>
              <a:ext uri="{FF2B5EF4-FFF2-40B4-BE49-F238E27FC236}">
                <a16:creationId xmlns:a16="http://schemas.microsoft.com/office/drawing/2014/main" id="{A738708A-5507-458C-A171-1E9DBA9AFE07}"/>
              </a:ext>
            </a:extLst>
          </p:cNvPr>
          <p:cNvSpPr/>
          <p:nvPr>
            <p:custDataLst>
              <p:tags r:id="rId52"/>
            </p:custDataLst>
          </p:nvPr>
        </p:nvSpPr>
        <p:spPr bwMode="auto">
          <a:xfrm flipV="1">
            <a:off x="3703735" y="354330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07" name="OTLSHAPE_M_ae5a7fcb4ece4b86ae53fdec917f9f2f_Title">
            <a:extLst>
              <a:ext uri="{FF2B5EF4-FFF2-40B4-BE49-F238E27FC236}">
                <a16:creationId xmlns:a16="http://schemas.microsoft.com/office/drawing/2014/main" id="{42F50FAD-B4FF-4622-B8EB-06196268BD2F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10598265" y="1555242"/>
            <a:ext cx="2540000" cy="651129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BPCI Advanced: test a new iteration of bundled payments for 32 Clinical Episodes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08" name="OTLSHAPE_M_ae5a7fcb4ece4b86ae53fdec917f9f2f_Date" hidden="1">
            <a:extLst>
              <a:ext uri="{FF2B5EF4-FFF2-40B4-BE49-F238E27FC236}">
                <a16:creationId xmlns:a16="http://schemas.microsoft.com/office/drawing/2014/main" id="{6222CCA0-56BC-49D8-85B9-4C2AFF02A85A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11864942" y="2231771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09" name="OTLSHAPE_M_ae5a7fcb4ece4b86ae53fdec917f9f2f_Shape">
            <a:extLst>
              <a:ext uri="{FF2B5EF4-FFF2-40B4-BE49-F238E27FC236}">
                <a16:creationId xmlns:a16="http://schemas.microsoft.com/office/drawing/2014/main" id="{EA826020-0C6C-4360-B37A-E4837C119D7A}"/>
              </a:ext>
            </a:extLst>
          </p:cNvPr>
          <p:cNvSpPr/>
          <p:nvPr>
            <p:custDataLst>
              <p:tags r:id="rId55"/>
            </p:custDataLst>
          </p:nvPr>
        </p:nvSpPr>
        <p:spPr bwMode="auto">
          <a:xfrm flipV="1">
            <a:off x="11756992" y="354330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10" name="OTLSHAPE_M_53a561c9aa984cac8b37708f1da26fe2_Title">
            <a:extLst>
              <a:ext uri="{FF2B5EF4-FFF2-40B4-BE49-F238E27FC236}">
                <a16:creationId xmlns:a16="http://schemas.microsoft.com/office/drawing/2014/main" id="{E10C0E53-17DD-4438-98E4-1D20C5CB1C17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6977151" y="1955800"/>
            <a:ext cx="2540000" cy="868172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Comprehensive Care for Joint Replacement (CJR) Model: Mandatory bundled payments for hip/knee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11" name="OTLSHAPE_M_53a561c9aa984cac8b37708f1da26fe2_Date" hidden="1">
            <a:extLst>
              <a:ext uri="{FF2B5EF4-FFF2-40B4-BE49-F238E27FC236}">
                <a16:creationId xmlns:a16="http://schemas.microsoft.com/office/drawing/2014/main" id="{4AA23C5C-8625-41E7-A89C-35218143D8F0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8243087" y="2849372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Mar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12" name="OTLSHAPE_M_53a561c9aa984cac8b37708f1da26fe2_Shape">
            <a:extLst>
              <a:ext uri="{FF2B5EF4-FFF2-40B4-BE49-F238E27FC236}">
                <a16:creationId xmlns:a16="http://schemas.microsoft.com/office/drawing/2014/main" id="{737F5460-76A3-4802-B10A-61E9AAAAD3AB}"/>
              </a:ext>
            </a:extLst>
          </p:cNvPr>
          <p:cNvSpPr/>
          <p:nvPr>
            <p:custDataLst>
              <p:tags r:id="rId58"/>
            </p:custDataLst>
          </p:nvPr>
        </p:nvSpPr>
        <p:spPr bwMode="auto">
          <a:xfrm flipV="1">
            <a:off x="8135137" y="354330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13" name="OTLSHAPE_M_a1c210468ba94baa96a1dff160e832bf_Title">
            <a:extLst>
              <a:ext uri="{FF2B5EF4-FFF2-40B4-BE49-F238E27FC236}">
                <a16:creationId xmlns:a16="http://schemas.microsoft.com/office/drawing/2014/main" id="{A097C32B-8ECF-459A-8D7C-3AB9046A7DA7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8252954" y="2902797"/>
            <a:ext cx="2336800" cy="434086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Mandatory Bundled Payments: Cardiac episodes cancelled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14" name="OTLSHAPE_M_a1c210468ba94baa96a1dff160e832bf_Date" hidden="1">
            <a:extLst>
              <a:ext uri="{FF2B5EF4-FFF2-40B4-BE49-F238E27FC236}">
                <a16:creationId xmlns:a16="http://schemas.microsoft.com/office/drawing/2014/main" id="{7389E5CB-D7AA-4B07-9699-4E97B20FE8F4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9417120" y="3362283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15" name="OTLSHAPE_M_a1c210468ba94baa96a1dff160e832bf_Shape">
            <a:extLst>
              <a:ext uri="{FF2B5EF4-FFF2-40B4-BE49-F238E27FC236}">
                <a16:creationId xmlns:a16="http://schemas.microsoft.com/office/drawing/2014/main" id="{33495AB2-C365-44AB-81D8-D98153E25B3F}"/>
              </a:ext>
            </a:extLst>
          </p:cNvPr>
          <p:cNvSpPr/>
          <p:nvPr>
            <p:custDataLst>
              <p:tags r:id="rId61"/>
            </p:custDataLst>
          </p:nvPr>
        </p:nvSpPr>
        <p:spPr bwMode="auto">
          <a:xfrm flipV="1">
            <a:off x="9309170" y="354330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16" name="OTLSHAPE_M_01daa9b7c0cf4d26878bc4e9cffbab85_Title">
            <a:extLst>
              <a:ext uri="{FF2B5EF4-FFF2-40B4-BE49-F238E27FC236}">
                <a16:creationId xmlns:a16="http://schemas.microsoft.com/office/drawing/2014/main" id="{E986CB4A-45E6-4277-BC30-BE7A65458544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11696360" y="2320671"/>
            <a:ext cx="2438400" cy="651129"/>
          </a:xfrm>
          <a:prstGeom prst="rect">
            <a:avLst/>
          </a:prstGeom>
          <a:solidFill>
            <a:schemeClr val="l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Proposed "Pathways to Success" two-sided ACO models would start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17" name="OTLSHAPE_M_01daa9b7c0cf4d26878bc4e9cffbab85_Date" hidden="1">
            <a:extLst>
              <a:ext uri="{FF2B5EF4-FFF2-40B4-BE49-F238E27FC236}">
                <a16:creationId xmlns:a16="http://schemas.microsoft.com/office/drawing/2014/main" id="{CAECB55E-004B-4437-8DCE-5EB334CCA103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12912364" y="2997200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Jul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18" name="OTLSHAPE_M_01daa9b7c0cf4d26878bc4e9cffbab85_Shape">
            <a:extLst>
              <a:ext uri="{FF2B5EF4-FFF2-40B4-BE49-F238E27FC236}">
                <a16:creationId xmlns:a16="http://schemas.microsoft.com/office/drawing/2014/main" id="{751EE1B0-DC77-4A80-A924-70DE846D4E31}"/>
              </a:ext>
            </a:extLst>
          </p:cNvPr>
          <p:cNvSpPr/>
          <p:nvPr>
            <p:custDataLst>
              <p:tags r:id="rId64"/>
            </p:custDataLst>
          </p:nvPr>
        </p:nvSpPr>
        <p:spPr bwMode="auto">
          <a:xfrm flipV="1">
            <a:off x="12804414" y="3543300"/>
            <a:ext cx="228600" cy="254000"/>
          </a:xfrm>
          <a:prstGeom prst="triangle">
            <a:avLst/>
          </a:prstGeom>
          <a:solidFill>
            <a:schemeClr val="dk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19" name="OTLSHAPE_M_5c7326772f27487fa995bc1ba43577fc_Title">
            <a:extLst>
              <a:ext uri="{FF2B5EF4-FFF2-40B4-BE49-F238E27FC236}">
                <a16:creationId xmlns:a16="http://schemas.microsoft.com/office/drawing/2014/main" id="{EC866530-9109-450A-816B-A926F31018AF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0955222" y="5831620"/>
            <a:ext cx="2527300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</a:rPr>
              <a:t>Quality Payment Program (QPP): Advanced APMs (FY19+)</a:t>
            </a:r>
          </a:p>
        </p:txBody>
      </p:sp>
      <p:sp>
        <p:nvSpPr>
          <p:cNvPr id="1720" name="OTLSHAPE_M_5c7326772f27487fa995bc1ba43577fc_Date" hidden="1">
            <a:extLst>
              <a:ext uri="{FF2B5EF4-FFF2-40B4-BE49-F238E27FC236}">
                <a16:creationId xmlns:a16="http://schemas.microsoft.com/office/drawing/2014/main" id="{269CB510-9E0C-4840-ADD6-BE955E3687ED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12217919" y="5851144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spc="-6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22" name="OTLSHAPE_M_1dc4af1d359a4aac9c555f6973d150aa_Title">
            <a:extLst>
              <a:ext uri="{FF2B5EF4-FFF2-40B4-BE49-F238E27FC236}">
                <a16:creationId xmlns:a16="http://schemas.microsoft.com/office/drawing/2014/main" id="{A74B7CD1-4B76-492D-AC18-9ABA71ECB3E5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784471" y="5530215"/>
            <a:ext cx="2540000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 spc="-4">
                <a:solidFill>
                  <a:schemeClr val="dk1"/>
                </a:solidFill>
                <a:latin typeface="Calibri" panose="020F0502020204030204" pitchFamily="34" charset="0"/>
              </a:rPr>
              <a:t>Shared Savings Program: First year of shared savings (ACO) program</a:t>
            </a:r>
            <a:endParaRPr lang="en-US" sz="1400" b="1" spc="-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23" name="OTLSHAPE_M_1dc4af1d359a4aac9c555f6973d150aa_Date" hidden="1">
            <a:extLst>
              <a:ext uri="{FF2B5EF4-FFF2-40B4-BE49-F238E27FC236}">
                <a16:creationId xmlns:a16="http://schemas.microsoft.com/office/drawing/2014/main" id="{06290798-5343-4383-8FAF-B11BD9BB30C5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2054471" y="5504815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24" name="OTLSHAPE_M_1dc4af1d359a4aac9c555f6973d150aa_Shape">
            <a:extLst>
              <a:ext uri="{FF2B5EF4-FFF2-40B4-BE49-F238E27FC236}">
                <a16:creationId xmlns:a16="http://schemas.microsoft.com/office/drawing/2014/main" id="{EC78F102-F8A3-4ACA-827E-25606B6FA463}"/>
              </a:ext>
            </a:extLst>
          </p:cNvPr>
          <p:cNvSpPr/>
          <p:nvPr>
            <p:custDataLst>
              <p:tags r:id="rId69"/>
            </p:custDataLst>
          </p:nvPr>
        </p:nvSpPr>
        <p:spPr bwMode="auto">
          <a:xfrm>
            <a:off x="1946521" y="4051300"/>
            <a:ext cx="228600" cy="254000"/>
          </a:xfrm>
          <a:prstGeom prst="triangle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25" name="OTLSHAPE_M_71a4b54683734a028702a08f3b81a849_Title">
            <a:extLst>
              <a:ext uri="{FF2B5EF4-FFF2-40B4-BE49-F238E27FC236}">
                <a16:creationId xmlns:a16="http://schemas.microsoft.com/office/drawing/2014/main" id="{3526278A-E263-4B12-BA92-BD3C483B7AB6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869308" y="6078601"/>
            <a:ext cx="23749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Pioneer ACOs: ACO program for "advanced" physicians/hospital groups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26" name="OTLSHAPE_M_71a4b54683734a028702a08f3b81a849_Date" hidden="1">
            <a:extLst>
              <a:ext uri="{FF2B5EF4-FFF2-40B4-BE49-F238E27FC236}">
                <a16:creationId xmlns:a16="http://schemas.microsoft.com/office/drawing/2014/main" id="{BEA2B2A9-6E67-4450-8928-B32437F6D1D9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2054471" y="6053201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27" name="OTLSHAPE_M_71a4b54683734a028702a08f3b81a849_Shape">
            <a:extLst>
              <a:ext uri="{FF2B5EF4-FFF2-40B4-BE49-F238E27FC236}">
                <a16:creationId xmlns:a16="http://schemas.microsoft.com/office/drawing/2014/main" id="{1588135C-4D48-4C34-86FA-3C5CA2D2EB8D}"/>
              </a:ext>
            </a:extLst>
          </p:cNvPr>
          <p:cNvSpPr/>
          <p:nvPr>
            <p:custDataLst>
              <p:tags r:id="rId72"/>
            </p:custDataLst>
          </p:nvPr>
        </p:nvSpPr>
        <p:spPr bwMode="auto">
          <a:xfrm>
            <a:off x="1946521" y="405130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28" name="OTLSHAPE_M_bef89d0f939b4b1cb0259b9279ab748b_Title">
            <a:extLst>
              <a:ext uri="{FF2B5EF4-FFF2-40B4-BE49-F238E27FC236}">
                <a16:creationId xmlns:a16="http://schemas.microsoft.com/office/drawing/2014/main" id="{D5C89A95-AA1A-4204-AB29-302E742D9B48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2541685" y="4330700"/>
            <a:ext cx="2540000" cy="10852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Bundled Payments for Care Improvement (BPCI) Initiative: Pilot program to test bundled payments (MD &amp; hospital) using 4 payment models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29" name="OTLSHAPE_M_bef89d0f939b4b1cb0259b9279ab748b_Date" hidden="1">
            <a:extLst>
              <a:ext uri="{FF2B5EF4-FFF2-40B4-BE49-F238E27FC236}">
                <a16:creationId xmlns:a16="http://schemas.microsoft.com/office/drawing/2014/main" id="{67AA8641-09F4-4125-9CB6-813314D4C0E3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3811685" y="4305300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Jan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30" name="OTLSHAPE_M_bef89d0f939b4b1cb0259b9279ab748b_Shape">
            <a:extLst>
              <a:ext uri="{FF2B5EF4-FFF2-40B4-BE49-F238E27FC236}">
                <a16:creationId xmlns:a16="http://schemas.microsoft.com/office/drawing/2014/main" id="{504F353F-C91A-4F37-A30B-6D02F5E150CA}"/>
              </a:ext>
            </a:extLst>
          </p:cNvPr>
          <p:cNvSpPr/>
          <p:nvPr>
            <p:custDataLst>
              <p:tags r:id="rId75"/>
            </p:custDataLst>
          </p:nvPr>
        </p:nvSpPr>
        <p:spPr bwMode="auto">
          <a:xfrm>
            <a:off x="3703735" y="405130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31" name="OTLSHAPE_M_c7c1ecccce184a21a3f4860f9e5f86eb_Title">
            <a:extLst>
              <a:ext uri="{FF2B5EF4-FFF2-40B4-BE49-F238E27FC236}">
                <a16:creationId xmlns:a16="http://schemas.microsoft.com/office/drawing/2014/main" id="{43C1BA19-E286-4806-8C23-CFFD09A1C4DE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10598265" y="4345686"/>
            <a:ext cx="25400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BPCI Advanced: test a new iteration of bundled payments for 32 Clinical Episodes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32" name="OTLSHAPE_M_c7c1ecccce184a21a3f4860f9e5f86eb_Date" hidden="1">
            <a:extLst>
              <a:ext uri="{FF2B5EF4-FFF2-40B4-BE49-F238E27FC236}">
                <a16:creationId xmlns:a16="http://schemas.microsoft.com/office/drawing/2014/main" id="{343BD680-8618-4218-AC26-D4D2DB4AF214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11864942" y="4320286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Oct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33" name="OTLSHAPE_M_c7c1ecccce184a21a3f4860f9e5f86eb_Shape">
            <a:extLst>
              <a:ext uri="{FF2B5EF4-FFF2-40B4-BE49-F238E27FC236}">
                <a16:creationId xmlns:a16="http://schemas.microsoft.com/office/drawing/2014/main" id="{F038BA41-0637-4429-8C8D-F5B4D0112B3D}"/>
              </a:ext>
            </a:extLst>
          </p:cNvPr>
          <p:cNvSpPr/>
          <p:nvPr>
            <p:custDataLst>
              <p:tags r:id="rId78"/>
            </p:custDataLst>
          </p:nvPr>
        </p:nvSpPr>
        <p:spPr bwMode="auto">
          <a:xfrm>
            <a:off x="11756992" y="405130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34" name="OTLSHAPE_M_b55c1c287a1444e48e79c3c13d76921d_Title">
            <a:extLst>
              <a:ext uri="{FF2B5EF4-FFF2-40B4-BE49-F238E27FC236}">
                <a16:creationId xmlns:a16="http://schemas.microsoft.com/office/drawing/2014/main" id="{2331F108-8E47-45DF-B95A-17D6A2A283A0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11696360" y="5111115"/>
            <a:ext cx="2438400" cy="6511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400" b="1">
                <a:solidFill>
                  <a:schemeClr val="dk1"/>
                </a:solidFill>
                <a:latin typeface="Calibri" panose="020F0502020204030204" pitchFamily="34" charset="0"/>
              </a:rPr>
              <a:t>Proposed "Pathways to Success" two-sided ACO models would start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735" name="OTLSHAPE_M_b55c1c287a1444e48e79c3c13d76921d_Date" hidden="1">
            <a:extLst>
              <a:ext uri="{FF2B5EF4-FFF2-40B4-BE49-F238E27FC236}">
                <a16:creationId xmlns:a16="http://schemas.microsoft.com/office/drawing/2014/main" id="{B3A6F923-A8A6-4447-9D03-6EB1857EA0FB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12912364" y="5085715"/>
            <a:ext cx="0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44546A"/>
                </a:solidFill>
                <a:latin typeface="Calibri" panose="020F0502020204030204" pitchFamily="34" charset="0"/>
              </a:rPr>
              <a:t>Jul 1</a:t>
            </a:r>
            <a:endParaRPr lang="en-US" sz="1000" dirty="0">
              <a:solidFill>
                <a:srgbClr val="44546A"/>
              </a:solidFill>
              <a:latin typeface="Calibri" panose="020F0502020204030204" pitchFamily="34" charset="0"/>
            </a:endParaRPr>
          </a:p>
        </p:txBody>
      </p:sp>
      <p:sp>
        <p:nvSpPr>
          <p:cNvPr id="1736" name="OTLSHAPE_M_b55c1c287a1444e48e79c3c13d76921d_Shape">
            <a:extLst>
              <a:ext uri="{FF2B5EF4-FFF2-40B4-BE49-F238E27FC236}">
                <a16:creationId xmlns:a16="http://schemas.microsoft.com/office/drawing/2014/main" id="{42CC263D-729D-49C5-A231-EE684B50CA3F}"/>
              </a:ext>
            </a:extLst>
          </p:cNvPr>
          <p:cNvSpPr/>
          <p:nvPr>
            <p:custDataLst>
              <p:tags r:id="rId81"/>
            </p:custDataLst>
          </p:nvPr>
        </p:nvSpPr>
        <p:spPr bwMode="auto">
          <a:xfrm>
            <a:off x="12804414" y="405130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sp>
        <p:nvSpPr>
          <p:cNvPr id="1739" name="OTLSHAPE_M_5c7326772f27487fa995bc1ba43577fc_Shape">
            <a:extLst>
              <a:ext uri="{FF2B5EF4-FFF2-40B4-BE49-F238E27FC236}">
                <a16:creationId xmlns:a16="http://schemas.microsoft.com/office/drawing/2014/main" id="{B9F3364A-51A1-49CB-901A-575349952876}"/>
              </a:ext>
            </a:extLst>
          </p:cNvPr>
          <p:cNvSpPr/>
          <p:nvPr>
            <p:custDataLst>
              <p:tags r:id="rId82"/>
            </p:custDataLst>
          </p:nvPr>
        </p:nvSpPr>
        <p:spPr bwMode="auto">
          <a:xfrm>
            <a:off x="12109969" y="4051300"/>
            <a:ext cx="228600" cy="254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89000" rtl="0" eaLnBrk="1" fontAlgn="base" latinLnBrk="0" hangingPunct="1"/>
            <a:endParaRPr kumimoji="0" lang="en-US" sz="1400" b="0" i="0" u="none" strike="noStrike" cap="none" normalizeH="0" baseline="0" dirty="0"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92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1435"/>
            <a:ext cx="8554564" cy="82124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Alternative payment models (APMs):</a:t>
            </a:r>
            <a:br>
              <a:rPr lang="en-US" b="1" dirty="0"/>
            </a:br>
            <a:r>
              <a:rPr lang="en-US" b="1" dirty="0"/>
              <a:t>Driving shift to VBHC</a:t>
            </a:r>
          </a:p>
        </p:txBody>
      </p:sp>
      <p:sp>
        <p:nvSpPr>
          <p:cNvPr id="4" name="ColumnHeader"/>
          <p:cNvSpPr>
            <a:spLocks noChangeArrowheads="1"/>
          </p:cNvSpPr>
          <p:nvPr/>
        </p:nvSpPr>
        <p:spPr bwMode="gray">
          <a:xfrm>
            <a:off x="2597543" y="1615978"/>
            <a:ext cx="2411494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(FFS)</a:t>
            </a:r>
          </a:p>
        </p:txBody>
      </p:sp>
      <p:sp>
        <p:nvSpPr>
          <p:cNvPr id="5" name="ColumnHeader"/>
          <p:cNvSpPr>
            <a:spLocks noChangeArrowheads="1"/>
          </p:cNvSpPr>
          <p:nvPr/>
        </p:nvSpPr>
        <p:spPr bwMode="gray">
          <a:xfrm>
            <a:off x="7733086" y="1615978"/>
            <a:ext cx="2635843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Episode-based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incentives</a:t>
            </a:r>
          </a:p>
        </p:txBody>
      </p:sp>
      <p:sp>
        <p:nvSpPr>
          <p:cNvPr id="6" name="ColumnHeader"/>
          <p:cNvSpPr>
            <a:spLocks noChangeArrowheads="1"/>
          </p:cNvSpPr>
          <p:nvPr/>
        </p:nvSpPr>
        <p:spPr bwMode="gray">
          <a:xfrm>
            <a:off x="10671869" y="1615978"/>
            <a:ext cx="2250287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Population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health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49881" y="2571329"/>
            <a:ext cx="2604595" cy="166199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Contracts based on volume/ activity units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No link to quality &amp;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9967" y="2587625"/>
            <a:ext cx="2784610" cy="166199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APMs built on FFS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Bundled payment of fixed amount (e.g., hip replacement)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91800" y="2597715"/>
            <a:ext cx="2250284" cy="10341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Accountable care organizations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2103121" y="7582706"/>
            <a:ext cx="9963443" cy="364002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0" tIns="0" rIns="0" bIns="0" anchor="b"/>
          <a:lstStyle/>
          <a:p>
            <a:pPr defTabSz="1097280">
              <a:lnSpc>
                <a:spcPct val="90000"/>
              </a:lnSpc>
            </a:pPr>
            <a:r>
              <a:rPr lang="en-US" sz="960" dirty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  <a:sym typeface="Century Gothic" panose="020B0502020202020204" pitchFamily="34" charset="0"/>
              </a:rPr>
              <a:t>Source: Estimates triangulated based on BSC survey of hospital executives; Healthcare Learning and Action Network study; McKesson Health Solutions, "The State of Value-Based Reimbursement and the Transition from Volume to Value in 2016"</a:t>
            </a:r>
          </a:p>
        </p:txBody>
      </p:sp>
      <p:graphicFrame>
        <p:nvGraphicFramePr>
          <p:cNvPr id="36" name="Object 3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706" y="1906"/>
          <a:ext cx="1904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36" name="Object 3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0706" y="1906"/>
                        <a:ext cx="1904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486CE193-5475-492D-8669-0DEC5A491BD1}"/>
              </a:ext>
            </a:extLst>
          </p:cNvPr>
          <p:cNvGrpSpPr/>
          <p:nvPr/>
        </p:nvGrpSpPr>
        <p:grpSpPr>
          <a:xfrm>
            <a:off x="2103120" y="6484044"/>
            <a:ext cx="10460390" cy="1178641"/>
            <a:chOff x="2103120" y="6484044"/>
            <a:chExt cx="10460390" cy="1178641"/>
          </a:xfrm>
        </p:grpSpPr>
        <p:sp>
          <p:nvSpPr>
            <p:cNvPr id="40" name="TextBox 39"/>
            <p:cNvSpPr txBox="1"/>
            <p:nvPr/>
          </p:nvSpPr>
          <p:spPr>
            <a:xfrm>
              <a:off x="5340698" y="6758185"/>
              <a:ext cx="1958430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97280"/>
              <a:r>
                <a:rPr lang="en-US" sz="1680" b="1" dirty="0">
                  <a:solidFill>
                    <a:srgbClr val="000000"/>
                  </a:solidFill>
                  <a:latin typeface="Century Gothic" panose="020B0502020202020204" pitchFamily="34" charset="0"/>
                  <a:cs typeface="Arial"/>
                </a:rPr>
                <a:t>Volume focused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8A5775E-E0D8-47FC-ABAC-C8755F427298}"/>
                </a:ext>
              </a:extLst>
            </p:cNvPr>
            <p:cNvGrpSpPr/>
            <p:nvPr/>
          </p:nvGrpSpPr>
          <p:grpSpPr>
            <a:xfrm>
              <a:off x="2103120" y="6484044"/>
              <a:ext cx="10460390" cy="1178641"/>
              <a:chOff x="2103120" y="6484044"/>
              <a:chExt cx="10460390" cy="1178641"/>
            </a:xfrm>
          </p:grpSpPr>
          <p:sp>
            <p:nvSpPr>
              <p:cNvPr id="13" name="takeaway_box"/>
              <p:cNvSpPr>
                <a:spLocks noChangeArrowheads="1"/>
              </p:cNvSpPr>
              <p:nvPr/>
            </p:nvSpPr>
            <p:spPr bwMode="gray">
              <a:xfrm>
                <a:off x="2103120" y="7073601"/>
                <a:ext cx="10460390" cy="589084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2"/>
                </a:solidFill>
                <a:miter lim="800000"/>
                <a:headEnd type="none" w="lg" len="lg"/>
                <a:tailEnd type="none" w="lg" len="lg"/>
              </a:ln>
            </p:spPr>
            <p:txBody>
              <a:bodyPr anchor="ctr" anchorCtr="1"/>
              <a:lstStyle/>
              <a:p>
                <a:pPr algn="ctr" defTabSz="1097280"/>
                <a:r>
                  <a:rPr lang="en-US" sz="1920" b="1" dirty="0">
                    <a:solidFill>
                      <a:srgbClr val="FFFFFF"/>
                    </a:solidFill>
                    <a:latin typeface="Century Gothic" panose="020B0502020202020204" pitchFamily="34" charset="0"/>
                    <a:cs typeface="Arial" pitchFamily="34" charset="0"/>
                    <a:sym typeface="Century Gothic" panose="020B0502020202020204" pitchFamily="34" charset="0"/>
                  </a:rPr>
                  <a:t>Change is gradual; ~80% of models will continue to reward volume but all focused on outcomes &amp; value to some extent</a:t>
                </a:r>
              </a:p>
            </p:txBody>
          </p:sp>
          <p:sp>
            <p:nvSpPr>
              <p:cNvPr id="41" name="Left Brace 40"/>
              <p:cNvSpPr/>
              <p:nvPr/>
            </p:nvSpPr>
            <p:spPr>
              <a:xfrm rot="5400000" flipH="1" flipV="1">
                <a:off x="6406919" y="2796175"/>
                <a:ext cx="274142" cy="7649879"/>
              </a:xfrm>
              <a:prstGeom prst="leftBrace">
                <a:avLst>
                  <a:gd name="adj1" fmla="val 106372"/>
                  <a:gd name="adj2" fmla="val 50000"/>
                </a:avLst>
              </a:prstGeom>
              <a:ln w="9525" cap="flat" cmpd="sng" algn="ctr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097280"/>
                <a:endParaRPr lang="en-US" sz="216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graphicFrame>
        <p:nvGraphicFramePr>
          <p:cNvPr id="25" name="Object 24" hidden="1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5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5" name="Object 2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ColumnHeader"/>
          <p:cNvSpPr>
            <a:spLocks noChangeArrowheads="1"/>
          </p:cNvSpPr>
          <p:nvPr/>
        </p:nvSpPr>
        <p:spPr bwMode="gray">
          <a:xfrm>
            <a:off x="5175481" y="1615977"/>
            <a:ext cx="2367419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Linked to Quality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50439" y="2571329"/>
            <a:ext cx="2556990" cy="228985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Pay-for-performance using FFS</a:t>
            </a: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Link to quality &amp; value (e.g., 30-day readmission penalties)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147DA5-3740-4967-ABCC-12D8B7D01945}"/>
              </a:ext>
            </a:extLst>
          </p:cNvPr>
          <p:cNvGrpSpPr/>
          <p:nvPr/>
        </p:nvGrpSpPr>
        <p:grpSpPr>
          <a:xfrm>
            <a:off x="1813167" y="4771136"/>
            <a:ext cx="10836033" cy="713795"/>
            <a:chOff x="1813167" y="4771136"/>
            <a:chExt cx="10836033" cy="713795"/>
          </a:xfrm>
        </p:grpSpPr>
        <p:sp>
          <p:nvSpPr>
            <p:cNvPr id="15" name="Rectangle 14"/>
            <p:cNvSpPr/>
            <p:nvPr/>
          </p:nvSpPr>
          <p:spPr>
            <a:xfrm>
              <a:off x="1813167" y="4771136"/>
              <a:ext cx="1013810" cy="713795"/>
            </a:xfrm>
            <a:prstGeom prst="rect">
              <a:avLst/>
            </a:prstGeom>
            <a:noFill/>
            <a:ln w="1079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85DAFF"/>
                  </a:solidFill>
                </a14:hiddenFill>
              </a:ext>
              <a:ext uri="{91240B29-F687-4F45-9708-019B960494DF}">
                <a14:hiddenLine xmlns:a14="http://schemas.microsoft.com/office/drawing/2010/main" w="10795" cap="flat" cmpd="sng" algn="ctr">
                  <a:solidFill>
                    <a:srgbClr val="85DAF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r>
                <a:rPr lang="en-US" sz="1920" b="1" i="1" dirty="0">
                  <a:solidFill>
                    <a:srgbClr val="006A9A"/>
                  </a:solidFill>
                  <a:latin typeface="Century Gothic" panose="020B0502020202020204" pitchFamily="34" charset="0"/>
                  <a:cs typeface="Arial"/>
                </a:rPr>
                <a:t>Today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82271" y="4863971"/>
              <a:ext cx="1582308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6A9A"/>
                  </a:solidFill>
                  <a:latin typeface="Century Gothic" panose="020B0502020202020204" pitchFamily="34" charset="0"/>
                  <a:cs typeface="Arial"/>
                </a:rPr>
                <a:t>~5-10%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15518" y="4863971"/>
              <a:ext cx="1720910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6A9A"/>
                  </a:solidFill>
                  <a:latin typeface="Century Gothic" panose="020B0502020202020204" pitchFamily="34" charset="0"/>
                  <a:cs typeface="Arial"/>
                </a:rPr>
                <a:t>~15-25%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760934" y="4827531"/>
              <a:ext cx="1888266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6A9A"/>
                  </a:solidFill>
                  <a:latin typeface="Century Gothic" panose="020B0502020202020204" pitchFamily="34" charset="0"/>
                  <a:cs typeface="Arial"/>
                </a:rPr>
                <a:t>~5-10%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63071" y="4863971"/>
              <a:ext cx="1553387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6A9A"/>
                  </a:solidFill>
                  <a:latin typeface="Century Gothic" panose="020B0502020202020204" pitchFamily="34" charset="0"/>
                  <a:cs typeface="Arial"/>
                </a:rPr>
                <a:t>~50-75%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0D43C3-3BCE-4021-9CD6-B8AA13F10558}"/>
              </a:ext>
            </a:extLst>
          </p:cNvPr>
          <p:cNvGrpSpPr/>
          <p:nvPr/>
        </p:nvGrpSpPr>
        <p:grpSpPr>
          <a:xfrm>
            <a:off x="1813167" y="5300717"/>
            <a:ext cx="10836033" cy="962377"/>
            <a:chOff x="1813167" y="5300717"/>
            <a:chExt cx="10836033" cy="962377"/>
          </a:xfrm>
        </p:grpSpPr>
        <p:sp>
          <p:nvSpPr>
            <p:cNvPr id="16" name="Rectangle 15"/>
            <p:cNvSpPr/>
            <p:nvPr/>
          </p:nvSpPr>
          <p:spPr>
            <a:xfrm>
              <a:off x="1813167" y="5549299"/>
              <a:ext cx="1013810" cy="713795"/>
            </a:xfrm>
            <a:prstGeom prst="rect">
              <a:avLst/>
            </a:prstGeom>
            <a:noFill/>
            <a:ln w="1079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85DAFF"/>
                  </a:solidFill>
                </a14:hiddenFill>
              </a:ext>
              <a:ext uri="{91240B29-F687-4F45-9708-019B960494DF}">
                <a14:hiddenLine xmlns:a14="http://schemas.microsoft.com/office/drawing/2010/main" w="10795" cap="flat" cmpd="sng" algn="ctr">
                  <a:solidFill>
                    <a:srgbClr val="85DAF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r>
                <a:rPr lang="en-US" sz="1920" b="1" i="1" dirty="0">
                  <a:solidFill>
                    <a:srgbClr val="008ECD"/>
                  </a:solidFill>
                  <a:latin typeface="Century Gothic" panose="020B0502020202020204" pitchFamily="34" charset="0"/>
                  <a:cs typeface="Arial"/>
                </a:rPr>
                <a:t>In 4 years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965390" y="5728483"/>
              <a:ext cx="1582308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8ECD"/>
                  </a:solidFill>
                  <a:latin typeface="Century Gothic" panose="020B0502020202020204" pitchFamily="34" charset="0"/>
                  <a:cs typeface="Arial"/>
                </a:rPr>
                <a:t>~5-10%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99619" y="5728483"/>
              <a:ext cx="1720910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8ECD"/>
                  </a:solidFill>
                  <a:latin typeface="Century Gothic" panose="020B0502020202020204" pitchFamily="34" charset="0"/>
                  <a:cs typeface="Arial"/>
                </a:rPr>
                <a:t>~20-30%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760934" y="5728483"/>
              <a:ext cx="1888266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8ECD"/>
                  </a:solidFill>
                  <a:latin typeface="Century Gothic" panose="020B0502020202020204" pitchFamily="34" charset="0"/>
                  <a:cs typeface="Arial"/>
                </a:rPr>
                <a:t>~15-25%</a:t>
              </a:r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11467136" y="5300721"/>
              <a:ext cx="376445" cy="212963"/>
            </a:xfrm>
            <a:prstGeom prst="triangle">
              <a:avLst/>
            </a:prstGeom>
            <a:solidFill>
              <a:srgbClr val="C3C7CB"/>
            </a:solidFill>
            <a:ln w="10795" cap="flat" cmpd="sng" algn="ctr">
              <a:solidFill>
                <a:srgbClr val="C3C7CB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38" name="Isosceles Triangle 37"/>
            <p:cNvSpPr/>
            <p:nvPr/>
          </p:nvSpPr>
          <p:spPr>
            <a:xfrm rot="10800000">
              <a:off x="8793789" y="5300720"/>
              <a:ext cx="411606" cy="212963"/>
            </a:xfrm>
            <a:prstGeom prst="triangle">
              <a:avLst/>
            </a:prstGeom>
            <a:solidFill>
              <a:srgbClr val="C3C7CB"/>
            </a:solidFill>
            <a:ln w="10795" cap="flat" cmpd="sng" algn="ctr">
              <a:solidFill>
                <a:srgbClr val="C3C7CB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39" name="Isosceles Triangle 38"/>
            <p:cNvSpPr/>
            <p:nvPr/>
          </p:nvSpPr>
          <p:spPr>
            <a:xfrm rot="10800000">
              <a:off x="3844172" y="5300717"/>
              <a:ext cx="378456" cy="212963"/>
            </a:xfrm>
            <a:prstGeom prst="triangle">
              <a:avLst/>
            </a:prstGeom>
            <a:solidFill>
              <a:srgbClr val="C3C7CB"/>
            </a:solidFill>
            <a:ln w="10795" cap="flat" cmpd="sng" algn="ctr">
              <a:solidFill>
                <a:srgbClr val="C3C7CB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46190" y="5728483"/>
              <a:ext cx="1553387" cy="4247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37160" lvl="1" algn="ctr" defTabSz="1097280">
                <a:buClr>
                  <a:srgbClr val="00467F"/>
                </a:buClr>
              </a:pPr>
              <a:r>
                <a:rPr lang="en-US" sz="2160" b="1" i="1" dirty="0">
                  <a:solidFill>
                    <a:srgbClr val="008ECD"/>
                  </a:solidFill>
                  <a:latin typeface="Century Gothic" panose="020B0502020202020204" pitchFamily="34" charset="0"/>
                  <a:cs typeface="Arial"/>
                </a:rPr>
                <a:t>~40-55%</a:t>
              </a:r>
            </a:p>
          </p:txBody>
        </p:sp>
        <p:sp>
          <p:nvSpPr>
            <p:cNvPr id="46" name="Isosceles Triangle 45"/>
            <p:cNvSpPr/>
            <p:nvPr/>
          </p:nvSpPr>
          <p:spPr>
            <a:xfrm rot="10800000">
              <a:off x="6183943" y="5300721"/>
              <a:ext cx="371538" cy="212963"/>
            </a:xfrm>
            <a:prstGeom prst="triangle">
              <a:avLst/>
            </a:prstGeom>
            <a:solidFill>
              <a:srgbClr val="C3C7CB"/>
            </a:solidFill>
            <a:ln w="10795" cap="flat" cmpd="sng" algn="ctr">
              <a:solidFill>
                <a:srgbClr val="C3C7CB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D2E7CA9-912B-4FB5-BE06-79BD8F46D6EF}"/>
              </a:ext>
            </a:extLst>
          </p:cNvPr>
          <p:cNvSpPr txBox="1"/>
          <p:nvPr/>
        </p:nvSpPr>
        <p:spPr>
          <a:xfrm>
            <a:off x="2539841" y="1315396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7C827A-6D92-4D94-A3F3-DE07F4E993B9}"/>
              </a:ext>
            </a:extLst>
          </p:cNvPr>
          <p:cNvSpPr txBox="1"/>
          <p:nvPr/>
        </p:nvSpPr>
        <p:spPr>
          <a:xfrm>
            <a:off x="5128270" y="1308864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601BD1-989B-4481-9858-A27AFBF28FAA}"/>
              </a:ext>
            </a:extLst>
          </p:cNvPr>
          <p:cNvSpPr txBox="1"/>
          <p:nvPr/>
        </p:nvSpPr>
        <p:spPr>
          <a:xfrm>
            <a:off x="7860881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E69386-F845-48EA-A86C-5570F6C5E7FA}"/>
              </a:ext>
            </a:extLst>
          </p:cNvPr>
          <p:cNvSpPr txBox="1"/>
          <p:nvPr/>
        </p:nvSpPr>
        <p:spPr>
          <a:xfrm>
            <a:off x="10539984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60E8A3-B87D-4917-8FAC-BFF14B9E2E87}"/>
              </a:ext>
            </a:extLst>
          </p:cNvPr>
          <p:cNvSpPr txBox="1"/>
          <p:nvPr/>
        </p:nvSpPr>
        <p:spPr>
          <a:xfrm>
            <a:off x="7696200" y="4114800"/>
            <a:ext cx="5337798" cy="7201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204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Provider incentivized to reduce payer’s cost of care</a:t>
            </a:r>
          </a:p>
        </p:txBody>
      </p:sp>
    </p:spTree>
    <p:extLst>
      <p:ext uri="{BB962C8B-B14F-4D97-AF65-F5344CB8AC3E}">
        <p14:creationId xmlns:p14="http://schemas.microsoft.com/office/powerpoint/2010/main" val="168425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/>
      <p:bldP spid="8" grpId="0"/>
      <p:bldP spid="9" grpId="0"/>
      <p:bldP spid="42" grpId="0" animBg="1"/>
      <p:bldP spid="43" grpId="0"/>
      <p:bldP spid="3" grpId="0" animBg="1"/>
      <p:bldP spid="32" grpId="0" animBg="1"/>
      <p:bldP spid="33" grpId="0" animBg="1"/>
      <p:bldP spid="34" grpId="0" animBg="1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Hospital Readmission Reduction Program:</a:t>
            </a:r>
            <a:br>
              <a:rPr lang="en-US" b="1" dirty="0"/>
            </a:br>
            <a:r>
              <a:rPr lang="en-US" b="1" dirty="0" err="1"/>
              <a:t>MedPAC</a:t>
            </a:r>
            <a:r>
              <a:rPr lang="en-US" b="1" dirty="0"/>
              <a:t>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3400" y="1905000"/>
            <a:ext cx="6248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17% reduction in readmissions per capita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Greater use of observation beds and ED only slightly correlated with lower readmission rates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$2 billion per year saved, not counting penalties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No negative impact on mortality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7543800"/>
            <a:ext cx="11658600" cy="492443"/>
          </a:xfrm>
          <a:prstGeom prst="rect">
            <a:avLst/>
          </a:prstGeom>
          <a:solidFill>
            <a:schemeClr val="tx2"/>
          </a:solidFill>
          <a:effectLst>
            <a:outerShdw blurRad="50800" dist="1143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Readmission Reduction Program working…refine penalties and expand.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447800"/>
            <a:ext cx="7750105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64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Medicare Shared Savings Program:</a:t>
            </a:r>
            <a:br>
              <a:rPr lang="en-US" b="1" dirty="0"/>
            </a:br>
            <a:r>
              <a:rPr lang="en-US" b="1" dirty="0" err="1"/>
              <a:t>MedPAC</a:t>
            </a:r>
            <a:r>
              <a:rPr lang="en-US" b="1" dirty="0"/>
              <a:t> Perspective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1818832"/>
            <a:ext cx="608515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7363" y="7432357"/>
            <a:ext cx="13685837" cy="492443"/>
          </a:xfrm>
          <a:prstGeom prst="rect">
            <a:avLst/>
          </a:prstGeom>
          <a:solidFill>
            <a:schemeClr val="tx2"/>
          </a:solidFill>
          <a:effectLst>
            <a:outerShdw blurRad="50800" dist="1143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Two-sided risk generates more savings; many policy questions to optimize program.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546" y="1818832"/>
            <a:ext cx="611065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2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5E5FB-C36D-42F3-BB76-EBED77224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51" y="91440"/>
            <a:ext cx="13569390" cy="821246"/>
          </a:xfrm>
        </p:spPr>
        <p:txBody>
          <a:bodyPr>
            <a:normAutofit/>
          </a:bodyPr>
          <a:lstStyle/>
          <a:p>
            <a:r>
              <a:rPr lang="en-US" sz="2600" b="1" dirty="0"/>
              <a:t>Barriers to Faster Adoption of APMs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E4595-3EE2-4C72-9EF9-62DA0AA60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597" y="4629971"/>
            <a:ext cx="2094198" cy="923321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Legal and Regulatory Policy</a:t>
            </a:r>
          </a:p>
        </p:txBody>
      </p:sp>
      <p:pic>
        <p:nvPicPr>
          <p:cNvPr id="86018" name="Picture 2" descr="C:\Users\FotiM\Downloads\noun_40293_cc (1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47"/>
          <a:stretch/>
        </p:blipFill>
        <p:spPr bwMode="auto">
          <a:xfrm>
            <a:off x="2814526" y="2355127"/>
            <a:ext cx="1978268" cy="16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19" name="Picture 3" descr="C:\Users\FotiM\Downloads\noun_1340912_cc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86"/>
          <a:stretch/>
        </p:blipFill>
        <p:spPr bwMode="auto">
          <a:xfrm>
            <a:off x="6161582" y="2392500"/>
            <a:ext cx="2040672" cy="170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0" name="Picture 4" descr="C:\Users\FotiM\Downloads\noun_578394_cc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96"/>
          <a:stretch/>
        </p:blipFill>
        <p:spPr bwMode="auto">
          <a:xfrm>
            <a:off x="9607867" y="2355127"/>
            <a:ext cx="1951303" cy="168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2EE4595-3EE2-4C72-9EF9-62DA0AA6047D}"/>
              </a:ext>
            </a:extLst>
          </p:cNvPr>
          <p:cNvSpPr txBox="1">
            <a:spLocks/>
          </p:cNvSpPr>
          <p:nvPr/>
        </p:nvSpPr>
        <p:spPr>
          <a:xfrm>
            <a:off x="9578481" y="4558601"/>
            <a:ext cx="2094198" cy="14898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 defTabSz="1066800"/>
            <a:r>
              <a:rPr lang="en-US" sz="2400" kern="0" dirty="0">
                <a:solidFill>
                  <a:srgbClr val="00467F"/>
                </a:solidFill>
                <a:cs typeface="Arial"/>
              </a:rPr>
              <a:t>Financial Alignment and Payment Innovation</a:t>
            </a:r>
          </a:p>
          <a:p>
            <a:pPr algn="ctr" defTabSz="1066800"/>
            <a:endParaRPr lang="en-US" sz="2400" kern="0" dirty="0">
              <a:solidFill>
                <a:srgbClr val="00467F"/>
              </a:solidFill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EE4595-3EE2-4C72-9EF9-62DA0AA6047D}"/>
              </a:ext>
            </a:extLst>
          </p:cNvPr>
          <p:cNvSpPr txBox="1">
            <a:spLocks/>
          </p:cNvSpPr>
          <p:nvPr/>
        </p:nvSpPr>
        <p:spPr>
          <a:xfrm>
            <a:off x="6134821" y="4634431"/>
            <a:ext cx="2094198" cy="9233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+mn-cs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 defTabSz="1066800"/>
            <a:r>
              <a:rPr lang="en-US" sz="2400" kern="0" dirty="0">
                <a:solidFill>
                  <a:srgbClr val="00467F"/>
                </a:solidFill>
                <a:cs typeface="Arial"/>
              </a:rPr>
              <a:t>Operational and Data Access</a:t>
            </a:r>
          </a:p>
        </p:txBody>
      </p:sp>
    </p:spTree>
    <p:extLst>
      <p:ext uri="{BB962C8B-B14F-4D97-AF65-F5344CB8AC3E}">
        <p14:creationId xmlns:p14="http://schemas.microsoft.com/office/powerpoint/2010/main" val="279061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706" y="1906"/>
          <a:ext cx="1904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5" name="Object 2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30706" y="1906"/>
                        <a:ext cx="1904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1440"/>
            <a:ext cx="13569390" cy="822960"/>
          </a:xfrm>
        </p:spPr>
        <p:txBody>
          <a:bodyPr>
            <a:normAutofit/>
          </a:bodyPr>
          <a:lstStyle/>
          <a:p>
            <a:r>
              <a:rPr lang="en-US" sz="2600" b="1" dirty="0"/>
              <a:t>Health systems operating under multiple payment 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4560" y="5359523"/>
            <a:ext cx="1207008" cy="1398331"/>
          </a:xfrm>
          <a:prstGeom prst="rect">
            <a:avLst/>
          </a:prstGeom>
          <a:solidFill>
            <a:schemeClr val="tx2"/>
          </a:solidFill>
        </p:spPr>
        <p:txBody>
          <a:bodyPr wrap="square" lIns="21946" tIns="54864" rIns="21946" bIns="54864" rtlCol="0" anchor="ctr" anchorCtr="0">
            <a:noAutofit/>
          </a:bodyPr>
          <a:lstStyle/>
          <a:p>
            <a:pPr algn="ctr" defTabSz="1097280"/>
            <a:r>
              <a:rPr lang="en-US" sz="1680" b="1" dirty="0">
                <a:solidFill>
                  <a:srgbClr val="FFFFFF"/>
                </a:solidFill>
                <a:latin typeface="Century Gothic" panose="020B0502020202020204" pitchFamily="34" charset="0"/>
                <a:cs typeface="Arial"/>
              </a:rPr>
              <a:t>Success factors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4560" y="3412836"/>
            <a:ext cx="1207008" cy="1724287"/>
          </a:xfrm>
          <a:prstGeom prst="rect">
            <a:avLst/>
          </a:prstGeom>
          <a:solidFill>
            <a:schemeClr val="tx2"/>
          </a:solidFill>
        </p:spPr>
        <p:txBody>
          <a:bodyPr wrap="square" lIns="21946" tIns="54864" rIns="21946" bIns="54864" rtlCol="0" anchor="ctr" anchorCtr="0">
            <a:noAutofit/>
          </a:bodyPr>
          <a:lstStyle/>
          <a:p>
            <a:pPr algn="ctr" defTabSz="1097280"/>
            <a:r>
              <a:rPr lang="en-US" sz="1680" b="1" dirty="0">
                <a:solidFill>
                  <a:srgbClr val="FFFFFF"/>
                </a:solidFill>
                <a:latin typeface="Century Gothic" panose="020B0502020202020204" pitchFamily="34" charset="0"/>
                <a:cs typeface="Arial"/>
              </a:rPr>
              <a:t>Customer archetype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579" y="4310533"/>
            <a:ext cx="1519901" cy="67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560" y="3412835"/>
            <a:ext cx="1530005" cy="1724287"/>
          </a:xfrm>
          <a:prstGeom prst="rect">
            <a:avLst/>
          </a:prstGeom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19241" r="10000" b="26759"/>
          <a:stretch/>
        </p:blipFill>
        <p:spPr bwMode="auto">
          <a:xfrm>
            <a:off x="10838446" y="3926209"/>
            <a:ext cx="1735265" cy="111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759" y="3526330"/>
            <a:ext cx="2619674" cy="2929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458285" y="4869041"/>
            <a:ext cx="174311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97280"/>
            <a:r>
              <a:rPr lang="en-US" sz="1920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Netherlands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421" y="3412835"/>
            <a:ext cx="1746218" cy="55993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19151" y="5359523"/>
            <a:ext cx="2900759" cy="163509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339090" lvl="2" indent="-203836" defTabSz="1097280">
              <a:buClr>
                <a:srgbClr val="1F497D">
                  <a:lumMod val="100000"/>
                </a:srgbClr>
              </a:buClr>
              <a:buSzPct val="100000"/>
              <a:buFontTx/>
              <a:buChar char="•"/>
            </a:pPr>
            <a:r>
              <a:rPr lang="en-US" sz="1680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Attract </a:t>
            </a:r>
            <a:r>
              <a:rPr lang="en-US" sz="1680" b="1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private payers</a:t>
            </a:r>
            <a:endParaRPr lang="en-US" sz="1680" dirty="0">
              <a:solidFill>
                <a:srgbClr val="1F497D"/>
              </a:solidFill>
              <a:latin typeface="Century Gothic" panose="020B0502020202020204" pitchFamily="34" charset="0"/>
              <a:cs typeface="Arial"/>
            </a:endParaRPr>
          </a:p>
          <a:p>
            <a:pPr marL="339090" lvl="2" indent="-203836" defTabSz="1097280">
              <a:buClr>
                <a:srgbClr val="1F497D">
                  <a:lumMod val="100000"/>
                </a:srgbClr>
              </a:buClr>
              <a:buSzPct val="100000"/>
              <a:buFontTx/>
              <a:buChar char="•"/>
            </a:pPr>
            <a:r>
              <a:rPr lang="en-US" sz="1680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Attract </a:t>
            </a:r>
            <a:r>
              <a:rPr lang="en-US" sz="1680" b="1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high-reimbursement, specialty procedures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91184" y="5359523"/>
            <a:ext cx="2900759" cy="163509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1680" b="1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Attract private</a:t>
            </a:r>
            <a:br>
              <a:rPr lang="en-US" sz="1680" b="1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</a:br>
            <a:r>
              <a:rPr lang="en-US" sz="1680" b="1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pay patients </a:t>
            </a:r>
            <a:endParaRPr lang="en-US" sz="1680" b="1" u="sng" dirty="0">
              <a:solidFill>
                <a:srgbClr val="1F497D"/>
              </a:solidFill>
              <a:latin typeface="Century Gothic" panose="020B0502020202020204" pitchFamily="34" charset="0"/>
              <a:cs typeface="Arial"/>
            </a:endParaRP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1680" b="1" dirty="0">
                <a:solidFill>
                  <a:srgbClr val="1F497D"/>
                </a:solidFill>
                <a:latin typeface="Century Gothic" panose="020B0502020202020204" pitchFamily="34" charset="0"/>
                <a:cs typeface="Arial"/>
              </a:rPr>
              <a:t>Experiment with VB bundles (Walmart)</a:t>
            </a:r>
            <a:endParaRPr lang="en-US" sz="1680" dirty="0">
              <a:solidFill>
                <a:srgbClr val="1F497D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563218" y="5359523"/>
            <a:ext cx="2900759" cy="163509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168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Offer</a:t>
            </a:r>
            <a:r>
              <a:rPr lang="en-US" sz="1680" b="1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 end-to-end, integrated care</a:t>
            </a:r>
            <a:endParaRPr lang="en-US" sz="1680" dirty="0">
              <a:solidFill>
                <a:srgbClr val="00467F"/>
              </a:solidFill>
              <a:latin typeface="Century Gothic" panose="020B0502020202020204" pitchFamily="34" charset="0"/>
              <a:cs typeface="Arial"/>
            </a:endParaRP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r>
              <a:rPr lang="en-US" sz="1680" b="1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Trade-off outcomes</a:t>
            </a:r>
            <a:br>
              <a:rPr lang="en-US" sz="1680" b="1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</a:br>
            <a:r>
              <a:rPr lang="en-US" sz="1680" b="1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vs. cost</a:t>
            </a:r>
            <a:r>
              <a:rPr lang="en-US" sz="168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 over longer</a:t>
            </a:r>
            <a:br>
              <a:rPr lang="en-US" sz="168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</a:br>
            <a:r>
              <a:rPr lang="en-US" sz="168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rPr>
              <a:t>time horizon</a:t>
            </a:r>
            <a:endParaRPr lang="en-US" sz="1680" dirty="0">
              <a:solidFill>
                <a:srgbClr val="1F497D">
                  <a:lumMod val="100000"/>
                </a:srgbClr>
              </a:solidFill>
              <a:latin typeface="Century Gothic" panose="020B0502020202020204" pitchFamily="34" charset="0"/>
              <a:cs typeface="Arial"/>
            </a:endParaRPr>
          </a:p>
          <a:p>
            <a:pPr marL="346710" lvl="1" indent="-209550" defTabSz="1097280">
              <a:buClr>
                <a:srgbClr val="00467F"/>
              </a:buClr>
              <a:buFontTx/>
              <a:buChar char="•"/>
            </a:pPr>
            <a:endParaRPr lang="en-US" sz="1680" dirty="0">
              <a:solidFill>
                <a:srgbClr val="00467F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4" name="ColumnHeader"/>
          <p:cNvSpPr>
            <a:spLocks noChangeArrowheads="1"/>
          </p:cNvSpPr>
          <p:nvPr/>
        </p:nvSpPr>
        <p:spPr bwMode="gray">
          <a:xfrm>
            <a:off x="6562593" y="1396233"/>
            <a:ext cx="2808314" cy="7755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</a:rPr>
              <a:t>Transitional</a:t>
            </a:r>
          </a:p>
          <a:p>
            <a:pPr algn="ctr" defTabSz="1097280"/>
            <a:r>
              <a:rPr lang="en-US" sz="1440" dirty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</a:rPr>
              <a:t>(some level of alignment)</a:t>
            </a:r>
          </a:p>
        </p:txBody>
      </p:sp>
      <p:sp>
        <p:nvSpPr>
          <p:cNvPr id="30" name="ColumnHeader"/>
          <p:cNvSpPr>
            <a:spLocks noChangeArrowheads="1"/>
          </p:cNvSpPr>
          <p:nvPr/>
        </p:nvSpPr>
        <p:spPr bwMode="gray">
          <a:xfrm>
            <a:off x="3497659" y="1396233"/>
            <a:ext cx="2808314" cy="7755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</a:rPr>
              <a:t>Conventional</a:t>
            </a:r>
          </a:p>
          <a:p>
            <a:pPr algn="ctr" defTabSz="1097280"/>
            <a:r>
              <a:rPr lang="en-US" sz="1440" dirty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</a:rPr>
              <a:t>(no provider / payer alignment)</a:t>
            </a:r>
          </a:p>
        </p:txBody>
      </p:sp>
      <p:sp>
        <p:nvSpPr>
          <p:cNvPr id="31" name="ColumnHeader"/>
          <p:cNvSpPr>
            <a:spLocks noChangeArrowheads="1"/>
          </p:cNvSpPr>
          <p:nvPr/>
        </p:nvSpPr>
        <p:spPr bwMode="gray">
          <a:xfrm>
            <a:off x="9627526" y="1396233"/>
            <a:ext cx="2808314" cy="7755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</a:rPr>
              <a:t>Fully aligned</a:t>
            </a:r>
          </a:p>
          <a:p>
            <a:pPr algn="ctr" defTabSz="1097280"/>
            <a:r>
              <a:rPr lang="en-US" sz="1440" dirty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</a:rPr>
              <a:t>(full alignment)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450781" y="2160412"/>
            <a:ext cx="9334682" cy="1326623"/>
          </a:xfrm>
          <a:prstGeom prst="rightArrow">
            <a:avLst>
              <a:gd name="adj1" fmla="val 50000"/>
              <a:gd name="adj2" fmla="val 37092"/>
            </a:avLst>
          </a:prstGeom>
          <a:gradFill flip="none" rotWithShape="1">
            <a:gsLst>
              <a:gs pos="0">
                <a:schemeClr val="bg2">
                  <a:lumMod val="95000"/>
                </a:schemeClr>
              </a:gs>
              <a:gs pos="43000">
                <a:srgbClr val="E2E2E2"/>
              </a:gs>
              <a:gs pos="100000">
                <a:schemeClr val="bg2">
                  <a:lumMod val="7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 rtlCol="0" anchor="ctr" anchorCtr="0"/>
          <a:lstStyle/>
          <a:p>
            <a:pPr defTabSz="1097280"/>
            <a:endParaRPr lang="en-US" sz="144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63879" y="2784347"/>
            <a:ext cx="2496179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1680" b="1" i="1" dirty="0">
                <a:solidFill>
                  <a:srgbClr val="000000"/>
                </a:solidFill>
                <a:latin typeface="Arial"/>
                <a:cs typeface="Arial"/>
              </a:rPr>
              <a:t>FFS Linked to Quality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562774" y="2984772"/>
            <a:ext cx="1645920" cy="0"/>
          </a:xfrm>
          <a:prstGeom prst="line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7567914" y="2984772"/>
            <a:ext cx="1536192" cy="0"/>
          </a:xfrm>
          <a:prstGeom prst="line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633361" y="2524572"/>
            <a:ext cx="329746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97280"/>
            <a:r>
              <a:rPr lang="en-US" sz="1680" b="1" i="1" dirty="0">
                <a:solidFill>
                  <a:srgbClr val="000000"/>
                </a:solidFill>
                <a:latin typeface="Arial"/>
                <a:cs typeface="Arial"/>
              </a:rPr>
              <a:t>Episode-based &amp; share risk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6367893" y="2696340"/>
            <a:ext cx="1218818" cy="0"/>
          </a:xfrm>
          <a:prstGeom prst="line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0606776" y="2712720"/>
            <a:ext cx="1700784" cy="0"/>
          </a:xfrm>
          <a:prstGeom prst="line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36003CF-99BF-4F38-A16F-E58B50D32A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523" y="3962400"/>
            <a:ext cx="1253077" cy="83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Object 5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58" name="Object 5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itle 49"/>
          <p:cNvSpPr>
            <a:spLocks noGrp="1"/>
          </p:cNvSpPr>
          <p:nvPr>
            <p:ph type="title"/>
          </p:nvPr>
        </p:nvSpPr>
        <p:spPr>
          <a:xfrm>
            <a:off x="365760" y="91440"/>
            <a:ext cx="13569390" cy="821246"/>
          </a:xfrm>
        </p:spPr>
        <p:txBody>
          <a:bodyPr>
            <a:normAutofit/>
          </a:bodyPr>
          <a:lstStyle/>
          <a:p>
            <a:r>
              <a:rPr lang="en-US" sz="2600" b="1" dirty="0"/>
              <a:t>Shift to VBHC impacts all stakeholders</a:t>
            </a:r>
          </a:p>
        </p:txBody>
      </p:sp>
      <p:cxnSp>
        <p:nvCxnSpPr>
          <p:cNvPr id="41" name="Straight Connector 40"/>
          <p:cNvCxnSpPr>
            <a:cxnSpLocks/>
          </p:cNvCxnSpPr>
          <p:nvPr/>
        </p:nvCxnSpPr>
        <p:spPr>
          <a:xfrm>
            <a:off x="2926080" y="3875022"/>
            <a:ext cx="9359161" cy="0"/>
          </a:xfrm>
          <a:prstGeom prst="line">
            <a:avLst/>
          </a:prstGeom>
          <a:ln w="12700" cap="flat" cmpd="sng" algn="ctr">
            <a:solidFill>
              <a:schemeClr val="bg2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047287" y="2794312"/>
            <a:ext cx="10237954" cy="1144928"/>
            <a:chOff x="182073" y="5289602"/>
            <a:chExt cx="8531628" cy="954107"/>
          </a:xfrm>
        </p:grpSpPr>
        <p:sp>
          <p:nvSpPr>
            <p:cNvPr id="12" name="Rectangle 11"/>
            <p:cNvSpPr/>
            <p:nvPr/>
          </p:nvSpPr>
          <p:spPr>
            <a:xfrm>
              <a:off x="2950534" y="5289602"/>
              <a:ext cx="1852949" cy="954107"/>
            </a:xfrm>
            <a:prstGeom prst="rect">
              <a:avLst/>
            </a:prstGeom>
          </p:spPr>
          <p:txBody>
            <a:bodyPr wrap="square" lIns="109728" anchor="ctr">
              <a:noAutofit/>
            </a:bodyPr>
            <a:lstStyle/>
            <a:p>
              <a:pPr algn="ctr" defTabSz="1097280">
                <a:spcBef>
                  <a:spcPts val="2160"/>
                </a:spcBef>
              </a:pP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Private: 2–3 yrs Med Adv: 7–8 </a:t>
              </a:r>
              <a:r>
                <a:rPr lang="en-US" sz="1680" dirty="0" err="1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yrs</a:t>
              </a:r>
              <a:endParaRPr lang="en-US" sz="168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82098" y="5289602"/>
              <a:ext cx="1852949" cy="954107"/>
            </a:xfrm>
            <a:prstGeom prst="rect">
              <a:avLst/>
            </a:prstGeom>
          </p:spPr>
          <p:txBody>
            <a:bodyPr wrap="square" lIns="109728" anchor="ctr">
              <a:noAutofit/>
            </a:bodyPr>
            <a:lstStyle/>
            <a:p>
              <a:pPr algn="ctr" defTabSz="1097280">
                <a:spcBef>
                  <a:spcPts val="2160"/>
                </a:spcBef>
              </a:pP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Short term &amp;     Long term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860752" y="5289602"/>
              <a:ext cx="1852949" cy="954107"/>
            </a:xfrm>
            <a:prstGeom prst="rect">
              <a:avLst/>
            </a:prstGeom>
          </p:spPr>
          <p:txBody>
            <a:bodyPr wrap="square" lIns="109728" anchor="ctr">
              <a:noAutofit/>
            </a:bodyPr>
            <a:lstStyle/>
            <a:p>
              <a:pPr algn="ctr" defTabSz="1097280">
                <a:spcBef>
                  <a:spcPts val="2160"/>
                </a:spcBef>
              </a:pP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-----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16970" y="5289602"/>
              <a:ext cx="1852949" cy="954107"/>
            </a:xfrm>
            <a:prstGeom prst="rect">
              <a:avLst/>
            </a:prstGeom>
          </p:spPr>
          <p:txBody>
            <a:bodyPr wrap="square" lIns="109728" anchor="ctr">
              <a:noAutofit/>
            </a:bodyPr>
            <a:lstStyle/>
            <a:p>
              <a:pPr algn="ctr" defTabSz="1097280">
                <a:spcBef>
                  <a:spcPts val="2160"/>
                </a:spcBef>
              </a:pP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Annual +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82073" y="5505045"/>
              <a:ext cx="974241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97280"/>
              <a:r>
                <a:rPr lang="en-US" sz="1680" b="1" dirty="0">
                  <a:solidFill>
                    <a:srgbClr val="000000"/>
                  </a:solidFill>
                  <a:latin typeface="Century Gothic" panose="020B0502020202020204" pitchFamily="34" charset="0"/>
                  <a:cs typeface="Arial"/>
                </a:rPr>
                <a:t>Time </a:t>
              </a:r>
            </a:p>
            <a:p>
              <a:pPr defTabSz="1097280"/>
              <a:r>
                <a:rPr lang="en-US" sz="1680" b="1" dirty="0">
                  <a:solidFill>
                    <a:srgbClr val="000000"/>
                  </a:solidFill>
                  <a:latin typeface="Century Gothic" panose="020B0502020202020204" pitchFamily="34" charset="0"/>
                  <a:cs typeface="Arial"/>
                </a:rPr>
                <a:t>horizon</a:t>
              </a:r>
            </a:p>
          </p:txBody>
        </p:sp>
      </p:grpSp>
      <p:sp>
        <p:nvSpPr>
          <p:cNvPr id="56" name="ColumnHeader"/>
          <p:cNvSpPr>
            <a:spLocks noChangeArrowheads="1"/>
          </p:cNvSpPr>
          <p:nvPr/>
        </p:nvSpPr>
        <p:spPr bwMode="gray">
          <a:xfrm>
            <a:off x="10061703" y="2446504"/>
            <a:ext cx="2223539" cy="4062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54864" rIns="0" bIns="54864" anchor="b">
            <a:spAutoFit/>
          </a:bodyPr>
          <a:lstStyle/>
          <a:p>
            <a:pPr algn="ctr" defTabSz="1097280"/>
            <a:r>
              <a:rPr lang="en-US" sz="192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SUPPLIER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142676" y="4065769"/>
            <a:ext cx="9277924" cy="2991588"/>
            <a:chOff x="982098" y="2807653"/>
            <a:chExt cx="7731603" cy="2492990"/>
          </a:xfrm>
        </p:grpSpPr>
        <p:sp>
          <p:nvSpPr>
            <p:cNvPr id="13" name="Rectangle 12"/>
            <p:cNvSpPr/>
            <p:nvPr/>
          </p:nvSpPr>
          <p:spPr>
            <a:xfrm>
              <a:off x="2950534" y="2807653"/>
              <a:ext cx="1852949" cy="2492990"/>
            </a:xfrm>
            <a:prstGeom prst="rect">
              <a:avLst/>
            </a:prstGeom>
          </p:spPr>
          <p:txBody>
            <a:bodyPr wrap="square" lIns="384048" rIns="109728">
              <a:noAutofit/>
            </a:bodyPr>
            <a:lstStyle/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 pitchFamily="34" charset="0"/>
                </a:rPr>
                <a:t>Provider alignment</a:t>
              </a: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 pitchFamily="34" charset="0"/>
                </a:rPr>
                <a:t> to reduce costs</a:t>
              </a:r>
            </a:p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Data/analytics </a:t>
              </a: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to monitor and intervene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82098" y="2807653"/>
              <a:ext cx="1852949" cy="2492990"/>
            </a:xfrm>
            <a:prstGeom prst="rect">
              <a:avLst/>
            </a:prstGeom>
          </p:spPr>
          <p:txBody>
            <a:bodyPr wrap="square" lIns="384048" rIns="109728">
              <a:noAutofit/>
            </a:bodyPr>
            <a:lstStyle/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Outcomes-focused</a:t>
              </a:r>
            </a:p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Cost-focused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860752" y="2807653"/>
              <a:ext cx="1852949" cy="2492990"/>
            </a:xfrm>
            <a:prstGeom prst="rect">
              <a:avLst/>
            </a:prstGeom>
          </p:spPr>
          <p:txBody>
            <a:bodyPr wrap="square" lIns="384048" rIns="109728">
              <a:noAutofit/>
            </a:bodyPr>
            <a:lstStyle/>
            <a:p>
              <a:pPr defTabSz="1097280">
                <a:spcBef>
                  <a:spcPts val="2160"/>
                </a:spcBef>
              </a:pP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Upside with </a:t>
              </a: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robust </a:t>
              </a:r>
              <a:r>
                <a:rPr lang="en-US" sz="1680" b="1" dirty="0" err="1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VBHC</a:t>
              </a: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 value props</a:t>
              </a:r>
              <a:endParaRPr lang="en-US" sz="168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endParaRPr>
            </a:p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Lower procedure volume</a:t>
              </a:r>
            </a:p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Higher bar</a:t>
              </a: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 to demonstrate </a:t>
              </a: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value prop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16970" y="2807653"/>
              <a:ext cx="1852949" cy="2492990"/>
            </a:xfrm>
            <a:prstGeom prst="rect">
              <a:avLst/>
            </a:prstGeom>
          </p:spPr>
          <p:txBody>
            <a:bodyPr wrap="square" lIns="384048" rIns="109728">
              <a:noAutofit/>
            </a:bodyPr>
            <a:lstStyle/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Increased tracking of outcomes </a:t>
              </a:r>
              <a:b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</a:b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and costs</a:t>
              </a:r>
              <a:endParaRPr lang="en-US" sz="1680" dirty="0">
                <a:solidFill>
                  <a:srgbClr val="00467F"/>
                </a:solidFill>
                <a:latin typeface="Century Gothic" panose="020B0502020202020204" pitchFamily="34" charset="0"/>
                <a:cs typeface="Arial"/>
              </a:endParaRPr>
            </a:p>
            <a:p>
              <a:pPr defTabSz="1097280">
                <a:spcBef>
                  <a:spcPts val="2160"/>
                </a:spcBef>
              </a:pPr>
              <a:r>
                <a:rPr lang="en-US" sz="1680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Reduce </a:t>
              </a: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unnecessary procedures</a:t>
              </a:r>
            </a:p>
            <a:p>
              <a:pPr defTabSz="1097280">
                <a:spcBef>
                  <a:spcPts val="2160"/>
                </a:spcBef>
              </a:pPr>
              <a:r>
                <a:rPr lang="en-US" sz="1680" b="1" dirty="0">
                  <a:solidFill>
                    <a:srgbClr val="00467F"/>
                  </a:solidFill>
                  <a:latin typeface="Century Gothic" panose="020B0502020202020204" pitchFamily="34" charset="0"/>
                  <a:cs typeface="Arial"/>
                </a:rPr>
                <a:t>Integrate care delivery</a:t>
              </a:r>
            </a:p>
          </p:txBody>
        </p:sp>
      </p:grpSp>
      <p:sp>
        <p:nvSpPr>
          <p:cNvPr id="61" name="ColumnHeader"/>
          <p:cNvSpPr>
            <a:spLocks noChangeArrowheads="1"/>
          </p:cNvSpPr>
          <p:nvPr/>
        </p:nvSpPr>
        <p:spPr bwMode="gray">
          <a:xfrm>
            <a:off x="7729165" y="2446504"/>
            <a:ext cx="2223539" cy="4062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54864" rIns="0" bIns="54864" anchor="b">
            <a:spAutoFit/>
          </a:bodyPr>
          <a:lstStyle/>
          <a:p>
            <a:pPr algn="ctr" defTabSz="1097280"/>
            <a:r>
              <a:rPr lang="en-US" sz="192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PROVIDER</a:t>
            </a:r>
          </a:p>
        </p:txBody>
      </p:sp>
      <p:sp>
        <p:nvSpPr>
          <p:cNvPr id="62" name="ColumnHeader"/>
          <p:cNvSpPr>
            <a:spLocks noChangeArrowheads="1"/>
          </p:cNvSpPr>
          <p:nvPr/>
        </p:nvSpPr>
        <p:spPr bwMode="gray">
          <a:xfrm>
            <a:off x="5369441" y="2446504"/>
            <a:ext cx="2223539" cy="4062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54864" rIns="0" bIns="54864" anchor="b">
            <a:spAutoFit/>
          </a:bodyPr>
          <a:lstStyle/>
          <a:p>
            <a:pPr algn="ctr" defTabSz="1097280"/>
            <a:r>
              <a:rPr lang="en-US" sz="192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PAYER / EMPLOYER</a:t>
            </a:r>
          </a:p>
        </p:txBody>
      </p:sp>
      <p:sp>
        <p:nvSpPr>
          <p:cNvPr id="63" name="ColumnHeader"/>
          <p:cNvSpPr>
            <a:spLocks noChangeArrowheads="1"/>
          </p:cNvSpPr>
          <p:nvPr/>
        </p:nvSpPr>
        <p:spPr bwMode="gray">
          <a:xfrm>
            <a:off x="3007318" y="2446504"/>
            <a:ext cx="2223539" cy="4062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54864" rIns="0" bIns="54864" anchor="b">
            <a:spAutoFit/>
          </a:bodyPr>
          <a:lstStyle/>
          <a:p>
            <a:pPr algn="ctr" defTabSz="1097280"/>
            <a:r>
              <a:rPr lang="en-US" sz="192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PATIENT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>
          <a:xfrm>
            <a:off x="3680174" y="1438108"/>
            <a:ext cx="877824" cy="877824"/>
            <a:chOff x="675012" y="1139549"/>
            <a:chExt cx="914400" cy="914400"/>
          </a:xfrm>
        </p:grpSpPr>
        <p:sp>
          <p:nvSpPr>
            <p:cNvPr id="64" name="Oval 63"/>
            <p:cNvSpPr/>
            <p:nvPr/>
          </p:nvSpPr>
          <p:spPr>
            <a:xfrm>
              <a:off x="675012" y="1139549"/>
              <a:ext cx="914400" cy="914400"/>
            </a:xfrm>
            <a:prstGeom prst="ellipse">
              <a:avLst/>
            </a:prstGeom>
            <a:solidFill>
              <a:schemeClr val="accent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0" tIns="43891" rIns="0" bIns="43891" rtlCol="0" anchor="t"/>
            <a:lstStyle/>
            <a:p>
              <a:pPr algn="ctr" defTabSz="1097280"/>
              <a:endParaRPr lang="en-US" sz="24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460" y="1296270"/>
              <a:ext cx="608533" cy="608533"/>
            </a:xfrm>
            <a:prstGeom prst="rect">
              <a:avLst/>
            </a:prstGeom>
          </p:spPr>
        </p:pic>
      </p:grpSp>
      <p:grpSp>
        <p:nvGrpSpPr>
          <p:cNvPr id="14" name="Group 13"/>
          <p:cNvGrpSpPr>
            <a:grpSpLocks/>
          </p:cNvGrpSpPr>
          <p:nvPr/>
        </p:nvGrpSpPr>
        <p:grpSpPr>
          <a:xfrm>
            <a:off x="8402022" y="1438108"/>
            <a:ext cx="877824" cy="877824"/>
            <a:chOff x="5259918" y="1139549"/>
            <a:chExt cx="914400" cy="914400"/>
          </a:xfrm>
        </p:grpSpPr>
        <p:sp>
          <p:nvSpPr>
            <p:cNvPr id="66" name="Oval 65"/>
            <p:cNvSpPr/>
            <p:nvPr/>
          </p:nvSpPr>
          <p:spPr>
            <a:xfrm>
              <a:off x="5259918" y="1139549"/>
              <a:ext cx="914400" cy="914400"/>
            </a:xfrm>
            <a:prstGeom prst="ellipse">
              <a:avLst/>
            </a:prstGeom>
            <a:solidFill>
              <a:schemeClr val="accent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0" tIns="43891" rIns="0" bIns="43891" rtlCol="0" anchor="t"/>
            <a:lstStyle/>
            <a:p>
              <a:pPr algn="ctr" defTabSz="1097280"/>
              <a:endParaRPr lang="en-US" sz="24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329" y="1267678"/>
              <a:ext cx="609577" cy="609577"/>
            </a:xfrm>
            <a:prstGeom prst="rect">
              <a:avLst/>
            </a:prstGeom>
          </p:spPr>
        </p:pic>
      </p:grpSp>
      <p:grpSp>
        <p:nvGrpSpPr>
          <p:cNvPr id="15" name="Group 14"/>
          <p:cNvGrpSpPr>
            <a:grpSpLocks/>
          </p:cNvGrpSpPr>
          <p:nvPr/>
        </p:nvGrpSpPr>
        <p:grpSpPr>
          <a:xfrm>
            <a:off x="6042298" y="1438108"/>
            <a:ext cx="877824" cy="877824"/>
            <a:chOff x="2967465" y="1139549"/>
            <a:chExt cx="914400" cy="914400"/>
          </a:xfrm>
        </p:grpSpPr>
        <p:sp>
          <p:nvSpPr>
            <p:cNvPr id="68" name="Oval 67"/>
            <p:cNvSpPr/>
            <p:nvPr/>
          </p:nvSpPr>
          <p:spPr>
            <a:xfrm>
              <a:off x="2967465" y="1139549"/>
              <a:ext cx="914400" cy="914400"/>
            </a:xfrm>
            <a:prstGeom prst="ellipse">
              <a:avLst/>
            </a:prstGeom>
            <a:solidFill>
              <a:schemeClr val="accent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0" tIns="43891" rIns="0" bIns="43891" rtlCol="0" anchor="t"/>
            <a:lstStyle/>
            <a:p>
              <a:pPr algn="ctr" defTabSz="1097280"/>
              <a:endParaRPr lang="en-US" sz="24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4486" y="1280357"/>
              <a:ext cx="669386" cy="669386"/>
            </a:xfrm>
            <a:prstGeom prst="rect">
              <a:avLst/>
            </a:prstGeom>
          </p:spPr>
        </p:pic>
      </p:grpSp>
      <p:grpSp>
        <p:nvGrpSpPr>
          <p:cNvPr id="10" name="Group 9"/>
          <p:cNvGrpSpPr>
            <a:grpSpLocks/>
          </p:cNvGrpSpPr>
          <p:nvPr/>
        </p:nvGrpSpPr>
        <p:grpSpPr>
          <a:xfrm>
            <a:off x="10734559" y="1438108"/>
            <a:ext cx="877824" cy="877824"/>
            <a:chOff x="7552370" y="1139549"/>
            <a:chExt cx="914400" cy="914400"/>
          </a:xfrm>
        </p:grpSpPr>
        <p:sp>
          <p:nvSpPr>
            <p:cNvPr id="70" name="Oval 69"/>
            <p:cNvSpPr/>
            <p:nvPr/>
          </p:nvSpPr>
          <p:spPr>
            <a:xfrm>
              <a:off x="7552370" y="1139549"/>
              <a:ext cx="914400" cy="914400"/>
            </a:xfrm>
            <a:prstGeom prst="ellipse">
              <a:avLst/>
            </a:prstGeom>
            <a:solidFill>
              <a:schemeClr val="accent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0" tIns="43891" rIns="0" bIns="43891" rtlCol="0" anchor="t"/>
            <a:lstStyle/>
            <a:p>
              <a:pPr algn="ctr" defTabSz="1097280"/>
              <a:endParaRPr lang="en-US" sz="24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8140" y="1312700"/>
              <a:ext cx="600701" cy="599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01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1435"/>
            <a:ext cx="8554564" cy="821246"/>
          </a:xfrm>
        </p:spPr>
        <p:txBody>
          <a:bodyPr>
            <a:normAutofit fontScale="90000"/>
          </a:bodyPr>
          <a:lstStyle/>
          <a:p>
            <a:r>
              <a:rPr lang="en-US" b="1"/>
              <a:t>Value-based Arrangements:</a:t>
            </a:r>
            <a:br>
              <a:rPr lang="en-US" b="1"/>
            </a:br>
            <a:r>
              <a:rPr lang="en-US" b="1"/>
              <a:t>ICDs?</a:t>
            </a:r>
            <a:endParaRPr lang="en-US" b="1" dirty="0"/>
          </a:p>
        </p:txBody>
      </p:sp>
      <p:sp>
        <p:nvSpPr>
          <p:cNvPr id="4" name="ColumnHeader"/>
          <p:cNvSpPr>
            <a:spLocks noChangeArrowheads="1"/>
          </p:cNvSpPr>
          <p:nvPr/>
        </p:nvSpPr>
        <p:spPr bwMode="gray">
          <a:xfrm>
            <a:off x="2597543" y="1615978"/>
            <a:ext cx="2411494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(FFS)</a:t>
            </a:r>
          </a:p>
        </p:txBody>
      </p:sp>
      <p:sp>
        <p:nvSpPr>
          <p:cNvPr id="5" name="ColumnHeader"/>
          <p:cNvSpPr>
            <a:spLocks noChangeArrowheads="1"/>
          </p:cNvSpPr>
          <p:nvPr/>
        </p:nvSpPr>
        <p:spPr bwMode="gray">
          <a:xfrm>
            <a:off x="7733086" y="1615978"/>
            <a:ext cx="2635843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Episode-based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incentives</a:t>
            </a:r>
          </a:p>
        </p:txBody>
      </p:sp>
      <p:sp>
        <p:nvSpPr>
          <p:cNvPr id="6" name="ColumnHeader"/>
          <p:cNvSpPr>
            <a:spLocks noChangeArrowheads="1"/>
          </p:cNvSpPr>
          <p:nvPr/>
        </p:nvSpPr>
        <p:spPr bwMode="gray">
          <a:xfrm>
            <a:off x="10534577" y="1615978"/>
            <a:ext cx="2250287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Population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health</a:t>
            </a:r>
          </a:p>
        </p:txBody>
      </p:sp>
      <p:sp>
        <p:nvSpPr>
          <p:cNvPr id="13" name="takeaway_box"/>
          <p:cNvSpPr>
            <a:spLocks noChangeArrowheads="1"/>
          </p:cNvSpPr>
          <p:nvPr/>
        </p:nvSpPr>
        <p:spPr bwMode="gray">
          <a:xfrm>
            <a:off x="2103120" y="6820459"/>
            <a:ext cx="10460390" cy="842226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anchor="ctr" anchorCtr="1"/>
          <a:lstStyle/>
          <a:p>
            <a:pPr algn="ctr" defTabSz="1097280"/>
            <a:r>
              <a:rPr lang="en-US" sz="1920" b="1" dirty="0">
                <a:solidFill>
                  <a:srgbClr val="FFFFFF"/>
                </a:solidFill>
                <a:latin typeface="Century Gothic" panose="020B0502020202020204" pitchFamily="34" charset="0"/>
                <a:cs typeface="Arial" pitchFamily="34" charset="0"/>
                <a:sym typeface="Century Gothic" panose="020B0502020202020204" pitchFamily="34" charset="0"/>
              </a:rPr>
              <a:t>What are implications for primary prevention use?</a:t>
            </a:r>
          </a:p>
          <a:p>
            <a:pPr algn="ctr" defTabSz="1097280"/>
            <a:r>
              <a:rPr lang="en-US" sz="1920" b="1" dirty="0">
                <a:solidFill>
                  <a:srgbClr val="FFFFFF"/>
                </a:solidFill>
                <a:latin typeface="Century Gothic" panose="020B0502020202020204" pitchFamily="34" charset="0"/>
                <a:cs typeface="Arial" pitchFamily="34" charset="0"/>
                <a:sym typeface="Century Gothic" panose="020B0502020202020204" pitchFamily="34" charset="0"/>
              </a:rPr>
              <a:t>Are ICDs appropriate candidates for value-based arrangements?</a:t>
            </a:r>
          </a:p>
        </p:txBody>
      </p:sp>
      <p:graphicFrame>
        <p:nvGraphicFramePr>
          <p:cNvPr id="36" name="Object 3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706" y="1906"/>
          <a:ext cx="1904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36" name="Object 3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0706" y="1906"/>
                        <a:ext cx="1904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 hidden="1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3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5" name="Object 2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ColumnHeader"/>
          <p:cNvSpPr>
            <a:spLocks noChangeArrowheads="1"/>
          </p:cNvSpPr>
          <p:nvPr/>
        </p:nvSpPr>
        <p:spPr bwMode="gray">
          <a:xfrm>
            <a:off x="5175481" y="1615977"/>
            <a:ext cx="2367419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Linked to Quality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E7CA9-912B-4FB5-BE06-79BD8F46D6EF}"/>
              </a:ext>
            </a:extLst>
          </p:cNvPr>
          <p:cNvSpPr txBox="1"/>
          <p:nvPr/>
        </p:nvSpPr>
        <p:spPr>
          <a:xfrm>
            <a:off x="2539841" y="1315396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7C827A-6D92-4D94-A3F3-DE07F4E993B9}"/>
              </a:ext>
            </a:extLst>
          </p:cNvPr>
          <p:cNvSpPr txBox="1"/>
          <p:nvPr/>
        </p:nvSpPr>
        <p:spPr>
          <a:xfrm>
            <a:off x="5128270" y="1308864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601BD1-989B-4481-9858-A27AFBF28FAA}"/>
              </a:ext>
            </a:extLst>
          </p:cNvPr>
          <p:cNvSpPr txBox="1"/>
          <p:nvPr/>
        </p:nvSpPr>
        <p:spPr>
          <a:xfrm>
            <a:off x="7860881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E69386-F845-48EA-A86C-5570F6C5E7FA}"/>
              </a:ext>
            </a:extLst>
          </p:cNvPr>
          <p:cNvSpPr txBox="1"/>
          <p:nvPr/>
        </p:nvSpPr>
        <p:spPr>
          <a:xfrm>
            <a:off x="10402692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41E7CB-21A4-4757-B4F5-ACC93F202ED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2502374"/>
            <a:ext cx="1645920" cy="22040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E824C45-E33A-48DA-AB0D-0D1C97BBBB36}"/>
              </a:ext>
            </a:extLst>
          </p:cNvPr>
          <p:cNvSpPr txBox="1"/>
          <p:nvPr/>
        </p:nvSpPr>
        <p:spPr>
          <a:xfrm>
            <a:off x="2438400" y="2756331"/>
            <a:ext cx="24691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Hospital and MD paid at implant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Mfgr</a:t>
            </a:r>
            <a:r>
              <a:rPr lang="en-US" sz="1600" dirty="0"/>
              <a:t>. paid for ICD before/after implant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E6F6585-DEA9-4875-AB4F-99661DB8E482}"/>
              </a:ext>
            </a:extLst>
          </p:cNvPr>
          <p:cNvSpPr txBox="1"/>
          <p:nvPr/>
        </p:nvSpPr>
        <p:spPr>
          <a:xfrm>
            <a:off x="5128270" y="2743200"/>
            <a:ext cx="24917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Hospital and MD paid at implant, adjusted based on “quality” metric(s)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Mfgr</a:t>
            </a:r>
            <a:r>
              <a:rPr lang="en-US" sz="1600" dirty="0"/>
              <a:t>. paid for ICD before/after implant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CD566A-3DC1-4255-8D1D-EDBBA4DF41E0}"/>
              </a:ext>
            </a:extLst>
          </p:cNvPr>
          <p:cNvSpPr txBox="1"/>
          <p:nvPr/>
        </p:nvSpPr>
        <p:spPr>
          <a:xfrm>
            <a:off x="7719070" y="2743200"/>
            <a:ext cx="249173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Hospital paid bundle for all services for 90-days post-implant; responsible for distributing payment to MD and other providers; must meet quality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Periodic payments for ICD on subscription basis for duration of “episode” – until replacement or death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B8467EA-7AB0-4BBA-9A49-A277766818E3}"/>
              </a:ext>
            </a:extLst>
          </p:cNvPr>
          <p:cNvSpPr txBox="1"/>
          <p:nvPr/>
        </p:nvSpPr>
        <p:spPr>
          <a:xfrm>
            <a:off x="10386070" y="2743200"/>
            <a:ext cx="2491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Health systems paid to reduce and maintain incidence of sudden cardiac arrest below agreed levels.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Payment based on size of population and risk-adjusted.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Mfgr</a:t>
            </a:r>
            <a:r>
              <a:rPr lang="en-US" sz="1600" dirty="0"/>
              <a:t>. paid for devices after implant and responsible for </a:t>
            </a:r>
            <a:r>
              <a:rPr lang="en-US" sz="1600" dirty="0" err="1"/>
              <a:t>px</a:t>
            </a:r>
            <a:r>
              <a:rPr lang="en-US" sz="1600" dirty="0"/>
              <a:t>-related device costs w/in 90 days of implant</a:t>
            </a:r>
          </a:p>
        </p:txBody>
      </p:sp>
    </p:spTree>
    <p:extLst>
      <p:ext uri="{BB962C8B-B14F-4D97-AF65-F5344CB8AC3E}">
        <p14:creationId xmlns:p14="http://schemas.microsoft.com/office/powerpoint/2010/main" val="143604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91435"/>
            <a:ext cx="8554564" cy="82124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Value-based Arrangements:</a:t>
            </a:r>
            <a:br>
              <a:rPr lang="en-US" b="1" dirty="0"/>
            </a:br>
            <a:r>
              <a:rPr lang="en-US" b="1" dirty="0"/>
              <a:t>WATCHMAN?</a:t>
            </a:r>
          </a:p>
        </p:txBody>
      </p:sp>
      <p:sp>
        <p:nvSpPr>
          <p:cNvPr id="4" name="ColumnHeader"/>
          <p:cNvSpPr>
            <a:spLocks noChangeArrowheads="1"/>
          </p:cNvSpPr>
          <p:nvPr/>
        </p:nvSpPr>
        <p:spPr bwMode="gray">
          <a:xfrm>
            <a:off x="2597543" y="1615978"/>
            <a:ext cx="2411494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(FFS)</a:t>
            </a:r>
          </a:p>
        </p:txBody>
      </p:sp>
      <p:sp>
        <p:nvSpPr>
          <p:cNvPr id="5" name="ColumnHeader"/>
          <p:cNvSpPr>
            <a:spLocks noChangeArrowheads="1"/>
          </p:cNvSpPr>
          <p:nvPr/>
        </p:nvSpPr>
        <p:spPr bwMode="gray">
          <a:xfrm>
            <a:off x="7733086" y="1615978"/>
            <a:ext cx="2635843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Episode-based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incentives</a:t>
            </a:r>
          </a:p>
        </p:txBody>
      </p:sp>
      <p:sp>
        <p:nvSpPr>
          <p:cNvPr id="6" name="ColumnHeader"/>
          <p:cNvSpPr>
            <a:spLocks noChangeArrowheads="1"/>
          </p:cNvSpPr>
          <p:nvPr/>
        </p:nvSpPr>
        <p:spPr bwMode="gray">
          <a:xfrm>
            <a:off x="10534577" y="1615978"/>
            <a:ext cx="2250287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Population </a:t>
            </a:r>
          </a:p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health</a:t>
            </a:r>
          </a:p>
        </p:txBody>
      </p:sp>
      <p:sp>
        <p:nvSpPr>
          <p:cNvPr id="13" name="takeaway_box"/>
          <p:cNvSpPr>
            <a:spLocks noChangeArrowheads="1"/>
          </p:cNvSpPr>
          <p:nvPr/>
        </p:nvSpPr>
        <p:spPr bwMode="gray">
          <a:xfrm>
            <a:off x="2103120" y="6820459"/>
            <a:ext cx="10460390" cy="842226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anchor="ctr" anchorCtr="1"/>
          <a:lstStyle/>
          <a:p>
            <a:pPr algn="ctr" defTabSz="1097280"/>
            <a:r>
              <a:rPr lang="en-US" sz="1920" b="1" dirty="0">
                <a:solidFill>
                  <a:srgbClr val="FFFFFF"/>
                </a:solidFill>
                <a:latin typeface="Century Gothic" panose="020B0502020202020204" pitchFamily="34" charset="0"/>
                <a:cs typeface="Arial" pitchFamily="34" charset="0"/>
                <a:sym typeface="Century Gothic" panose="020B0502020202020204" pitchFamily="34" charset="0"/>
              </a:rPr>
              <a:t>What are implications for patients?</a:t>
            </a:r>
          </a:p>
          <a:p>
            <a:pPr algn="ctr" defTabSz="1097280"/>
            <a:r>
              <a:rPr lang="en-US" sz="1920" b="1" dirty="0">
                <a:solidFill>
                  <a:srgbClr val="FFFFFF"/>
                </a:solidFill>
                <a:latin typeface="Century Gothic" panose="020B0502020202020204" pitchFamily="34" charset="0"/>
                <a:cs typeface="Arial" pitchFamily="34" charset="0"/>
                <a:sym typeface="Century Gothic" panose="020B0502020202020204" pitchFamily="34" charset="0"/>
              </a:rPr>
              <a:t>Is WATCHMAN an appropriate candidate for value-based arrangements?</a:t>
            </a:r>
          </a:p>
        </p:txBody>
      </p:sp>
      <p:graphicFrame>
        <p:nvGraphicFramePr>
          <p:cNvPr id="36" name="Object 3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706" y="1906"/>
          <a:ext cx="1904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36" name="Object 3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0706" y="1906"/>
                        <a:ext cx="1904" cy="1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 hidden="1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5" name="Object 2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ColumnHeader"/>
          <p:cNvSpPr>
            <a:spLocks noChangeArrowheads="1"/>
          </p:cNvSpPr>
          <p:nvPr/>
        </p:nvSpPr>
        <p:spPr bwMode="gray">
          <a:xfrm>
            <a:off x="5175481" y="1615977"/>
            <a:ext cx="2367419" cy="88639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09728" rIns="0" bIns="109728" anchor="b">
            <a:spAutoFit/>
          </a:bodyPr>
          <a:lstStyle/>
          <a:p>
            <a:pPr algn="ctr" defTabSz="1097280"/>
            <a:r>
              <a:rPr lang="en-US" sz="2160" b="1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Fee for service Linked to Quality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E7CA9-912B-4FB5-BE06-79BD8F46D6EF}"/>
              </a:ext>
            </a:extLst>
          </p:cNvPr>
          <p:cNvSpPr txBox="1"/>
          <p:nvPr/>
        </p:nvSpPr>
        <p:spPr>
          <a:xfrm>
            <a:off x="2539841" y="1315396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7C827A-6D92-4D94-A3F3-DE07F4E993B9}"/>
              </a:ext>
            </a:extLst>
          </p:cNvPr>
          <p:cNvSpPr txBox="1"/>
          <p:nvPr/>
        </p:nvSpPr>
        <p:spPr>
          <a:xfrm>
            <a:off x="5128270" y="1308864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601BD1-989B-4481-9858-A27AFBF28FAA}"/>
              </a:ext>
            </a:extLst>
          </p:cNvPr>
          <p:cNvSpPr txBox="1"/>
          <p:nvPr/>
        </p:nvSpPr>
        <p:spPr>
          <a:xfrm>
            <a:off x="7860881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E69386-F845-48EA-A86C-5570F6C5E7FA}"/>
              </a:ext>
            </a:extLst>
          </p:cNvPr>
          <p:cNvSpPr txBox="1"/>
          <p:nvPr/>
        </p:nvSpPr>
        <p:spPr>
          <a:xfrm>
            <a:off x="10402692" y="1306169"/>
            <a:ext cx="2414016" cy="4247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1097280"/>
            <a:r>
              <a:rPr lang="en-US" sz="2160" dirty="0">
                <a:solidFill>
                  <a:srgbClr val="FFFFFF"/>
                </a:solidFill>
                <a:latin typeface="Arial"/>
                <a:cs typeface="Arial"/>
              </a:rPr>
              <a:t>Category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824C45-E33A-48DA-AB0D-0D1C97BBBB36}"/>
              </a:ext>
            </a:extLst>
          </p:cNvPr>
          <p:cNvSpPr txBox="1"/>
          <p:nvPr/>
        </p:nvSpPr>
        <p:spPr>
          <a:xfrm>
            <a:off x="2438400" y="2756331"/>
            <a:ext cx="2469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Hospital and MD paid at implant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Mfgr</a:t>
            </a:r>
            <a:r>
              <a:rPr lang="en-US" sz="1600" dirty="0"/>
              <a:t>. paid for WATCHMAN before/after implant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E6F6585-DEA9-4875-AB4F-99661DB8E482}"/>
              </a:ext>
            </a:extLst>
          </p:cNvPr>
          <p:cNvSpPr txBox="1"/>
          <p:nvPr/>
        </p:nvSpPr>
        <p:spPr>
          <a:xfrm>
            <a:off x="5128270" y="2743200"/>
            <a:ext cx="24917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Hospital and MD paid at implant, adjusted based on “quality” metric(s)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Mfgr</a:t>
            </a:r>
            <a:r>
              <a:rPr lang="en-US" sz="1600" dirty="0"/>
              <a:t>. paid for WATCHMAN before/after implant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CD566A-3DC1-4255-8D1D-EDBBA4DF41E0}"/>
              </a:ext>
            </a:extLst>
          </p:cNvPr>
          <p:cNvSpPr txBox="1"/>
          <p:nvPr/>
        </p:nvSpPr>
        <p:spPr>
          <a:xfrm>
            <a:off x="7719070" y="2743200"/>
            <a:ext cx="24917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Hospital paid bundle for all services for 90-days post-implant; responsible for distributing payment to MD and other providers; must meet quality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Mfgr</a:t>
            </a:r>
            <a:r>
              <a:rPr lang="en-US" sz="1600" dirty="0"/>
              <a:t>. paid before/after implant and agrees to return certain amount if certain percentage of patients have stroke within 1-year of implant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B8467EA-7AB0-4BBA-9A49-A277766818E3}"/>
              </a:ext>
            </a:extLst>
          </p:cNvPr>
          <p:cNvSpPr txBox="1"/>
          <p:nvPr/>
        </p:nvSpPr>
        <p:spPr>
          <a:xfrm>
            <a:off x="10386070" y="2743200"/>
            <a:ext cx="2491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Health systems paid to reduce and maintain incidence of sudden cardiac arrest below agreed levels.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Payment based on size of population and risk-adjusted.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Mfgr</a:t>
            </a:r>
            <a:r>
              <a:rPr lang="en-US" sz="1600" dirty="0"/>
              <a:t>. receives pre-determined fixed amount to provide WATCHMAN to all patients within a given time period</a:t>
            </a:r>
          </a:p>
        </p:txBody>
      </p:sp>
      <p:pic>
        <p:nvPicPr>
          <p:cNvPr id="29703" name="Picture 7" descr="http://inside.bsci.com/ExploreBSC/Cardiology/PublishingImages/Watchman/_w/WATCHMAN_Grey_jpg.jpg">
            <a:extLst>
              <a:ext uri="{FF2B5EF4-FFF2-40B4-BE49-F238E27FC236}">
                <a16:creationId xmlns:a16="http://schemas.microsoft.com/office/drawing/2014/main" id="{5978CE94-0AFB-4C39-9B25-62E6B3114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2" y="2769433"/>
            <a:ext cx="23812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94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051" y="91440"/>
            <a:ext cx="13569390" cy="821246"/>
          </a:xfrm>
        </p:spPr>
        <p:txBody>
          <a:bodyPr anchor="b" anchorCtr="0">
            <a:normAutofit/>
          </a:bodyPr>
          <a:lstStyle/>
          <a:p>
            <a:r>
              <a:rPr lang="en-US" sz="2600" b="1" dirty="0"/>
              <a:t>Closing Thoughts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5E257C-EC66-4929-8AB7-E5D73CA7E48C}"/>
              </a:ext>
            </a:extLst>
          </p:cNvPr>
          <p:cNvGrpSpPr/>
          <p:nvPr/>
        </p:nvGrpSpPr>
        <p:grpSpPr>
          <a:xfrm>
            <a:off x="2235404" y="1573232"/>
            <a:ext cx="10095934" cy="2700196"/>
            <a:chOff x="2235404" y="1573232"/>
            <a:chExt cx="10095934" cy="2700196"/>
          </a:xfrm>
        </p:grpSpPr>
        <p:sp>
          <p:nvSpPr>
            <p:cNvPr id="6" name="Rounded Rectangle 5"/>
            <p:cNvSpPr/>
            <p:nvPr/>
          </p:nvSpPr>
          <p:spPr>
            <a:xfrm>
              <a:off x="2235404" y="1573232"/>
              <a:ext cx="10095934" cy="270019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/>
              <a:endParaRPr lang="en-US" sz="288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598466" y="1772038"/>
              <a:ext cx="9312155" cy="1322966"/>
              <a:chOff x="1927914" y="2336846"/>
              <a:chExt cx="5698074" cy="809519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208818" y="2336846"/>
                <a:ext cx="4372922" cy="327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305707"/>
                <a:r>
                  <a:rPr lang="en-US" sz="2880" b="1" dirty="0">
                    <a:solidFill>
                      <a:srgbClr val="76B900"/>
                    </a:solidFill>
                    <a:latin typeface="Arial"/>
                    <a:cs typeface="Arial"/>
                  </a:rPr>
                  <a:t>Health outcomes that matter to patients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460411" y="2818675"/>
                <a:ext cx="3869735" cy="327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305707"/>
                <a:r>
                  <a:rPr lang="en-US" sz="2880" b="1" dirty="0">
                    <a:solidFill>
                      <a:srgbClr val="317023"/>
                    </a:solidFill>
                    <a:latin typeface="Arial"/>
                    <a:cs typeface="Arial"/>
                  </a:rPr>
                  <a:t>Cost of delivering these outcomes 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927914" y="2527434"/>
                <a:ext cx="1243000" cy="4180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305707"/>
                <a:r>
                  <a:rPr lang="en-US" sz="3840" b="1" dirty="0">
                    <a:solidFill>
                      <a:srgbClr val="00467F"/>
                    </a:solidFill>
                    <a:latin typeface="Arial"/>
                    <a:cs typeface="Arial"/>
                  </a:rPr>
                  <a:t>Value = </a:t>
                </a: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3207897" y="2745442"/>
                <a:ext cx="4418091" cy="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4278535" y="3523646"/>
              <a:ext cx="5907386" cy="60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97280"/>
              <a:r>
                <a:rPr lang="en-US" sz="3360" b="1" dirty="0">
                  <a:solidFill>
                    <a:srgbClr val="6A737B">
                      <a:lumMod val="75000"/>
                    </a:srgbClr>
                  </a:solidFill>
                  <a:latin typeface="Arial"/>
                  <a:cs typeface="Arial"/>
                </a:rPr>
                <a:t>… over the full cycle of care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BE79175-FF3A-4C18-8074-104AE1EFF33E}"/>
              </a:ext>
            </a:extLst>
          </p:cNvPr>
          <p:cNvGrpSpPr/>
          <p:nvPr/>
        </p:nvGrpSpPr>
        <p:grpSpPr>
          <a:xfrm>
            <a:off x="6719343" y="4501202"/>
            <a:ext cx="5308931" cy="3171199"/>
            <a:chOff x="6719343" y="4501202"/>
            <a:chExt cx="5308931" cy="3171199"/>
          </a:xfrm>
        </p:grpSpPr>
        <p:sp>
          <p:nvSpPr>
            <p:cNvPr id="14" name="Rounded Rectangle 13"/>
            <p:cNvSpPr/>
            <p:nvPr/>
          </p:nvSpPr>
          <p:spPr>
            <a:xfrm>
              <a:off x="8187794" y="5071395"/>
              <a:ext cx="3840480" cy="79709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/>
              <a:r>
                <a:rPr lang="en-US" sz="2400" b="1" dirty="0">
                  <a:solidFill>
                    <a:srgbClr val="000000"/>
                  </a:solidFill>
                  <a:latin typeface="Arial"/>
                  <a:cs typeface="Arial"/>
                </a:rPr>
                <a:t>Outcomes that Matter </a:t>
              </a:r>
            </a:p>
            <a:p>
              <a:pPr algn="ctr" defTabSz="1097280"/>
              <a:r>
                <a:rPr lang="en-US" sz="2400" b="1" dirty="0">
                  <a:solidFill>
                    <a:srgbClr val="000000"/>
                  </a:solidFill>
                  <a:latin typeface="Arial"/>
                  <a:cs typeface="Arial"/>
                </a:rPr>
                <a:t>to Patients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097359" y="4501202"/>
              <a:ext cx="20489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97280"/>
              <a:r>
                <a:rPr lang="en-US" sz="2400" b="1" i="1" u="sng" dirty="0">
                  <a:solidFill>
                    <a:schemeClr val="tx2"/>
                  </a:solidFill>
                  <a:latin typeface="Arial"/>
                  <a:cs typeface="Arial"/>
                </a:rPr>
                <a:t>VBHC Focus</a:t>
              </a: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6719343" y="5214352"/>
              <a:ext cx="1323703" cy="5111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187794" y="5965284"/>
              <a:ext cx="3840480" cy="79709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dirty="0">
                  <a:solidFill>
                    <a:srgbClr val="50565C"/>
                  </a:solidFill>
                  <a:latin typeface="Arial"/>
                  <a:cs typeface="Arial"/>
                </a:rPr>
                <a:t>Longitudinal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6719343" y="6108242"/>
              <a:ext cx="1323703" cy="5111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187794" y="6875311"/>
              <a:ext cx="3840480" cy="79709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dirty="0">
                  <a:solidFill>
                    <a:srgbClr val="25541A"/>
                  </a:solidFill>
                  <a:latin typeface="Arial"/>
                  <a:cs typeface="Arial"/>
                </a:rPr>
                <a:t>Total Payer Cost</a:t>
              </a: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6719343" y="7018268"/>
              <a:ext cx="1323703" cy="5111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97280"/>
              <a:endParaRPr lang="en-US" sz="216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855C9A-AEBF-4CAB-B4B9-263593E9AD83}"/>
              </a:ext>
            </a:extLst>
          </p:cNvPr>
          <p:cNvGrpSpPr/>
          <p:nvPr/>
        </p:nvGrpSpPr>
        <p:grpSpPr>
          <a:xfrm>
            <a:off x="2669527" y="4501202"/>
            <a:ext cx="3840481" cy="3171199"/>
            <a:chOff x="2669527" y="4501202"/>
            <a:chExt cx="3840481" cy="3171199"/>
          </a:xfrm>
        </p:grpSpPr>
        <p:sp>
          <p:nvSpPr>
            <p:cNvPr id="7" name="Rounded Rectangle 6"/>
            <p:cNvSpPr/>
            <p:nvPr/>
          </p:nvSpPr>
          <p:spPr>
            <a:xfrm>
              <a:off x="2669528" y="5071395"/>
              <a:ext cx="3840480" cy="79709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/>
              <a:r>
                <a:rPr lang="en-US" sz="2400" b="1" i="1" dirty="0">
                  <a:solidFill>
                    <a:srgbClr val="000000"/>
                  </a:solidFill>
                  <a:latin typeface="Arial"/>
                  <a:cs typeface="Arial"/>
                </a:rPr>
                <a:t>Procedure Results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91253" y="4501202"/>
              <a:ext cx="17556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97280"/>
              <a:r>
                <a:rPr lang="en-US" sz="2400" b="1" i="1" u="sng" dirty="0">
                  <a:solidFill>
                    <a:schemeClr val="tx2"/>
                  </a:solidFill>
                  <a:latin typeface="Arial"/>
                  <a:cs typeface="Arial"/>
                </a:rPr>
                <a:t>FFS Focus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669527" y="5965284"/>
              <a:ext cx="3840480" cy="79709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i="1" dirty="0">
                  <a:solidFill>
                    <a:srgbClr val="50565C"/>
                  </a:solidFill>
                  <a:latin typeface="Arial"/>
                  <a:cs typeface="Arial"/>
                </a:rPr>
                <a:t>Acute Care / Transactional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669527" y="6875311"/>
              <a:ext cx="3840480" cy="79709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1097280">
                <a:buSzPts val="2000"/>
              </a:pPr>
              <a:r>
                <a:rPr lang="en-US" sz="2400" b="1" i="1" dirty="0">
                  <a:solidFill>
                    <a:srgbClr val="25541A"/>
                  </a:solidFill>
                  <a:latin typeface="Arial"/>
                  <a:cs typeface="Arial"/>
                </a:rPr>
                <a:t>Payer Cost for Procedure</a:t>
              </a:r>
            </a:p>
          </p:txBody>
        </p:sp>
      </p:grpSp>
      <p:graphicFrame>
        <p:nvGraphicFramePr>
          <p:cNvPr id="24" name="Object 2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30229" y="1030129"/>
          <a:ext cx="1428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4" name="Object 2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30229" y="1030129"/>
                        <a:ext cx="1428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30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F11FA3C-F3AF-4350-8EE8-4FFE8AFD9E35}"/>
              </a:ext>
            </a:extLst>
          </p:cNvPr>
          <p:cNvSpPr txBox="1">
            <a:spLocks/>
          </p:cNvSpPr>
          <p:nvPr/>
        </p:nvSpPr>
        <p:spPr>
          <a:xfrm>
            <a:off x="1260832" y="2590800"/>
            <a:ext cx="11784608" cy="2346959"/>
          </a:xfrm>
          <a:prstGeom prst="rect">
            <a:avLst/>
          </a:prstGeom>
        </p:spPr>
        <p:txBody>
          <a:bodyPr vert="horz" lIns="91440" tIns="45720" rIns="0" bIns="45720" rtlCol="0" anchor="ctr" anchorCtr="0">
            <a:noAutofit/>
          </a:bodyPr>
          <a:lstStyle>
            <a:lvl1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0">
                <a:solidFill>
                  <a:srgbClr val="00467F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2pPr>
            <a:lvl3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3pPr>
            <a:lvl4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4pPr>
            <a:lvl5pPr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5pPr>
            <a:lvl6pPr marL="54864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6pPr>
            <a:lvl7pPr marL="109728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7pPr>
            <a:lvl8pPr marL="164592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8pPr>
            <a:lvl9pPr marL="2194560" algn="l" defTabSz="1066800" rtl="0" eaLnBrk="1" fontAlgn="base" hangingPunct="1">
              <a:spcBef>
                <a:spcPct val="0"/>
              </a:spcBef>
              <a:spcAft>
                <a:spcPct val="0"/>
              </a:spcAft>
              <a:defRPr sz="288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/>
            <a:r>
              <a:rPr lang="pt-PT" sz="4000" b="1" dirty="0"/>
              <a:t>Obrigado</a:t>
            </a:r>
            <a:endParaRPr lang="en-US" sz="4000" b="1" kern="0" dirty="0"/>
          </a:p>
        </p:txBody>
      </p:sp>
    </p:spTree>
    <p:extLst>
      <p:ext uri="{BB962C8B-B14F-4D97-AF65-F5344CB8AC3E}">
        <p14:creationId xmlns:p14="http://schemas.microsoft.com/office/powerpoint/2010/main" val="23209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"/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m51bGwsIlZlcnNpb24iOnsiJGlkIjoiMiIsIlZlcnNpb24iOiIzLjEuMiIsIk9yaWdpbmFsQXNzZW1ibHlWZXJzaW9uIjoiMy42MS4wMS4wMCIsIkVkaXRpb24iOiJQbHVzIiwiSXNQbHVzRWRpdGlvbiI6dHJ1ZX0sIkVmZmVjdCI6MSwiU3R5bGUiOnsiJGlkIjoiMyIsIlRpbWViYW5kU3R5bGUiOnsiJGlkIjoiNCIsIlNjYWxlTWFya2luZyI6MCwiU2hhcGUiOjEzLCJTaGFwZVN0eWxlIjp7IiRpZCI6IjUiLCJNYXJnaW4iOnsiJGlkIjoiNiIsIlRvcCI6MCwiTGVmdCI6MTAsIlJpZ2h0IjoxMCwiQm90dG9tIjowfSwiUGFkZGluZyI6eyIkaWQiOiI3IiwiVG9wIjo1LCJMZWZ0IjoxMywiUmlnaHQiOjEzLCJCb3R0b20iOjV9LCJCYWNrZ3JvdW5kIjp7IiRpZCI6IjgiLCJDb2xvciI6eyIkaWQiOiI5IiwiQSI6MjU1LCJSIjoxMDYsIkciOjExNSwiQiI6MTIzfX0sIklzVmlzaWJsZSI6dHJ1ZSwiV2lkdGgiOjg1O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xNyIsIlRvcCI6MCwiTGVmdCI6MCwiUmlnaHQiOjIwLCJCb3R0b20iOjB9LCJQYWRkaW5nIjp7IiRpZCI6IjE4IiwiVG9wIjowLCJMZWZ0IjowLCJSaWdodCI6MCwiQm90dG9tIjowfSwiQmFja2dyb3VuZCI6eyIkaWQiOiIxOSIsIkNvbG9yIjp7IiRpZCI6IjIwIiwiQSI6MCwiUiI6MCwiRyI6MCwiQiI6MH19LCJJc1Zpc2libGUiOmZhbHNlLCJXaWR0aCI6MC4wLCJIZWlnaHQiOjAuMCwiQm9yZGVyU3R5bGUiOm51bGwsIlBhcmVudFN0eWxlIjpudWxsfSwiTGVmdEVuZENhcHNTdHlsZSI6eyIkaWQiOiIyMSIsIkZvbnRTZXR0aW5ncyI6eyIkaWQiOiIyMiIsIkZvbnRTaXplIjoxOCwiRm9udE5hbWUiOiJDYWxpYnJpIiwiSXNCb2xkIjp0cnVlLCJJc0l0YWxpYyI6ZmFsc2UsIklzVW5kZXJsaW5lZCI6ZmFsc2UsIlBhcmVudFN0eWxlIjpudWxsfSwiQXV0b1NpemUiOjAsIkZvcmVncm91bmQiOnsiJGlkIjoiMjMiLCJDb2xvciI6eyIkaWQiOiIyNCIsIkEiOjI1NSwiUiI6MjM3LCJHIjoxMjUsIkIiOjQ5fX0sIk1heFdpZHRoIjoiSW5maW5pdHkiLCJNYXhIZWlnaHQiOiJJbmZpbml0eSIsIlNtYXJ0Rm9yZWdyb3VuZElzQWN0aXZlIjpmYWxzZSwiSG9yaXpvbnRhbEFsaWdubWVudCI6MCwiVmVydGljYWxBbGlnbm1lbnQiOjAsIlNtYXJ0Rm9yZWdyb3VuZCI6bnVsbCwiQmFja2dyb3VuZEZpbGxUeXBlIjowLCJNYXJnaW4iOnsiJGlkIjoiMjUiLCJUb3AiOjAsIkxlZnQiOjIwLCJSaWdodCI6MCwiQm90dG9tIjowfSwiUGFkZGluZyI6eyIkaWQiOiIyNiIsIlRvcCI6MCwiTGVmdCI6MCwiUmlnaHQiOjAsIkJvdHRvbSI6MH0sIkJhY2tncm91bmQiOnsiJGlkIjoiMjciLCJDb2xvciI6eyIkaWQiOiIyOCIsIkEiOjI1NSwiUiI6MjU1LCJHIjoyNTUsIkIiOjI1NX19LCJJc1Zpc2libGUiOmZhbHNlLCJXaWR0aCI6MC4wLCJIZWlnaHQiOjAuMCwiQm9yZGVyU3R5bGUiOm51bGwsIlBhcmVudFN0eWxlIjpudWxsfSwiVG9kYXlUZXh0U3R5bGUiOnsiJGlkIjoiMjkiLCJGb250U2V0dGluZ3MiOnsiJGlkIjoiMzAiLCJGb250U2l6ZSI6MTIsIkZvbnROYW1lIjoiQ2FsaWJyaSIsIklzQm9sZCI6ZmFsc2UsIklzSXRhbGljIjpmYWxzZSwiSXNVbmRlcmxpbmVkIjpmYWxzZSwiUGFyZW50U3R5bGUiOm51bGx9LCJBdXRvU2l6ZSI6MCwiRm9yZWdyb3VuZCI6eyIkaWQiOiIzMSIsIkNvbG9yIjp7IiRpZCI6IjM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zIiwiVG9wIjowLCJMZWZ0IjowLCJSaWdodCI6MCwiQm90dG9tIjowfSwiUGFkZGluZyI6eyIkaWQiOiIzNCIsIlRvcCI6MCwiTGVmdCI6MCwiUmlnaHQiOjAsIkJvdHRvbSI6MH0sIkJhY2tncm91bmQiOnsiJGlkIjoiMzUiLCJDb2xvciI6eyIkcmVmIjoiMjAifX0sIklzVmlzaWJsZSI6dHJ1ZSwiV2lkdGgiOjAuMCwiSGVpZ2h0IjowLjAsIkJvcmRlclN0eWxlIjpudWxsLCJQYXJlbnRTdHlsZSI6bnVsbH0sIlRvZGF5TWFya2VyU3R5bGUiOnsiJGlkIjoiMzYiLCJNYXJnaW4iOnsiJGlkIjoiMzciLCJUb3AiOjAsIkxlZnQiOjAsIlJpZ2h0IjowLCJCb3R0b20iOjB9LCJQYWRkaW5nIjp7IiRpZCI6IjM4IiwiVG9wIjowLCJMZWZ0IjowLCJSaWdodCI6MCwiQm90dG9tIjowfSwiQmFja2dyb3VuZCI6eyIkaWQiOiIzOSIsIkNvbG9yIjp7IiRpZCI6IjQwIiwiQSI6MjU1LCJSIjoyNTUsIkciOjAsIkIiOjB9fSwiSXNWaXNpYmxlIjp0cnVlLCJXaWR0aCI6MC4wLCJIZWlnaHQiOjAuMCwiQm9yZGVyU3R5bGUiOm51bGwsIlBhcmVudFN0eWxlIjpudWxsfSwiU2NhbGVTdHlsZSI6eyIkaWQiOiI0MSIsIlNob3dTZWdtZW50U2VwYXJhdG9ycyI6dHJ1ZSwiU2VnbWVudFNlcGFyYXRvck9wYWNpdHkiOjMwLCJGb250U2V0dGluZ3MiOnsiJGlkIjoiNDIiLCJGb250U2l6ZSI6MTIsIkZvbnROYW1lIjoiQ2FsaWJyaSIsIklzQm9sZCI6ZmFsc2UsIklzSXRhbGljIjpmYWxzZSwiSXNVbmRlcmxpbmVkIjpmYWxzZSwiUGFyZW50U3R5bGUiOm51bGx9LCJBdXRvU2l6ZSI6MCwiRm9yZWdyb3VuZCI6eyIkaWQiOiI0MyIsIkNvbG9yIjp7IiRpZCI6IjQ0IiwiQSI6MjU1LCJSIjoyNTUsIkciOjI1NSwiQiI6MjU1fX0sIk1heFdpZHRoIjoyMDAuMCwiTWF4SGVpZ2h0IjoiSW5maW5pdHkiLCJTbWFydEZvcmVncm91bmRJc0FjdGl2ZSI6ZmFsc2UsIkhvcml6b250YWxBbGlnbm1lbnQiOjAsIlZlcnRpY2FsQWxpZ25tZW50IjoxLCJTbWFydEZvcmVncm91bmQiOm51bGwsIkJhY2tncm91bmRGaWxsVHlwZSI6MCwiTWFyZ2luIjp7IiRpZCI6IjQ1IiwiVG9wIjowLCJMZWZ0Ijo1LCJSaWdodCI6MCwiQm90dG9tIjowfSwiUGFkZGluZyI6eyIkaWQiOiI0NiIsIlRvcCI6MCwiTGVmdCI6MCwiUmlnaHQiOjAsIkJvdHRvbSI6MH0sIkJhY2tncm91bmQiOnsiJGlkIjoiNDciLCJDb2xvciI6eyIkcmVmIjoiMjAifX0sIklzVmlzaWJsZSI6dHJ1ZSwiV2lkdGgiOjAuMCwiSGVpZ2h0IjowLjAsIkJvcmRlclN0eWxlIjpudWxsLCJQYXJlbnRTdHlsZSI6bnVsbH0sIkVsYXBzZWRUaW1lQmFja2dyb3VuZCI6eyIkaWQiOiI0OCIsIkNvbG9yIjp7IiRpZCI6IjQ5IiwiQSI6NzcsIlIiOjI1NSwiRyI6MCwiQiI6MH19LCJBcHBlbmRZZWFyT25ZZWFyQ2hhbmdlIjp0cnVlLCJFbGFwc2VkVGltZUZvcm1hdCI6MSwiVG9kYXlNYXJrZXJQb3NpdGlvbiI6MywiUXVpY2tQb3NpdGlvbiI6MSwiQWJzb2x1dGVQb3NpdGlvbiI6Mjk0LjAsIk1hcmdpbiI6eyIkaWQiOiI1MCIsIlRvcCI6MCwiTGVmdCI6MTAsIlJpZ2h0IjoxMCwiQm90dG9tIjowfSwiUGFkZGluZyI6eyIkaWQiOiI1MSIsIlRvcCI6MCwiTGVmdCI6MCwiUmlnaHQiOjAsIkJvdHRvbSI6MH0sIkJhY2tncm91bmQiOnsiJGlkIjoiNTIiLCJDb2xvciI6eyIkaWQiOiI1MyIsIkEiOjI1NSwiUiI6NDcsIkciOjU0LCJCIjoxNTN9fSwiSXNWaXNpYmxlIjp0cnVlLCJXaWR0aCI6MC4wLCJIZWlnaHQiOjAuMCwiQm9yZGVyU3R5bGUiOm51bGwsIlBhcmVudFN0eWxlIjpudWxsfSwiRGVmYXVsdE1pbGVzdG9uZVN0eWxlIjp7IiRpZCI6IjU0IiwiU2hhcGUiOjAsIkNvbm5lY3Rvck1hcmdpbiI6eyIkaWQiOiI1NSIsIlRvcCI6MCwiTGVmdCI6MiwiUmlnaHQiOjIsIkJvdHRvbSI6MH0sIkNvbm5lY3RvclN0eWxlIjp7IiRpZCI6IjU2IiwiTGluZUNvbG9yIjp7IiRpZCI6IjU3IiwiJHR5cGUiOiJOTFJFLkNvbW1vbi5Eb20uU29saWRDb2xvckJydXNoLCBOTFJFLkNvbW1vbiIsIkNvbG9yIjp7IiRpZCI6IjU4IiwiQSI6MTI3LCJSIjo5MSwiRyI6MTU1LCJCIjoyMTN9fSwiTGluZVdlaWdodCI6MS4wLCJMaW5lVHlwZSI6MCwiUGFyZW50U3R5bGUiOm51bGx9LCJJc0JlbG93VGltZWJhbmQiOmZhbHNlLCJIaWRlRGF0ZSI6ZmFsc2UsIlNoYXBlU2l6ZSI6MSwiU3BhY2luZyI6Mi4wLCJQYWRkaW5nIjp7IiRpZCI6IjU5IiwiVG9wIjo3LCJMZWZ0IjozLCJSaWdodCI6MCwiQm90dG9tIjoyfSwiU2hhcGVTdHlsZSI6eyIkaWQiOiI2MCIsIk1hcmdpbiI6eyIkaWQiOiI2MSIsIlRvcCI6MCwiTGVmdCI6MCwiUmlnaHQiOjAsIkJvdHRvbSI6MH0sIlBhZGRpbmciOnsiJGlkIjoiNjIiLCJUb3AiOjAsIkxlZnQiOjAsIlJpZ2h0IjowLCJCb3R0b20iOjB9LCJCYWNrZ3JvdW5kIjp7IiRpZCI6IjYzIiwiQ29sb3IiOnsiJGlkIjoiNjQiLCJBIjoyNTUsIlIiOjAsIkciOjExNCwiQiI6MTg4fX0sIklzVmlzaWJsZSI6dHJ1ZSwiV2lkdGgiOjE4LjAsIkhlaWdodCI6MjAuMCwiQm9yZGVyU3R5bGUiOnsiJGlkIjoiNjUiLCJMaW5lQ29sb3IiOnsiJGlkIjoiNjYiLCIkdHlwZSI6Ik5MUkUuQ29tbW9uLkRvbS5Tb2xpZENvbG9yQnJ1c2gsIE5MUkUuQ29tbW9uIiwiQ29sb3IiOnsiJGlkIjoiNjciLCJBIjoyNTUsIlIiOjI1NSwiRyI6MCwiQiI6MH19LCJMaW5lV2VpZ2h0IjowLjAsIkxpbmVUeXBlIjowLCJQYXJlbnRTdHlsZSI6bnVsbH0sIlBhcmVudFN0eWxlIjpudWxsfSwiVGl0bGVTdHlsZSI6eyIkaWQiOiI2OCIsIkZvbnRTZXR0aW5ncyI6eyIkaWQiOiI2OSIsIkZvbnRTaXplIjoxMSwiRm9udE5hbWUiOiJDYWxpYnJpIiwiSXNCb2xkIjp0cnVlLCJJc0l0YWxpYyI6ZmFsc2UsIklzVW5kZXJsaW5lZCI6ZmFsc2UsIlBhcmVudFN0eWxlIjpudWxsfSwiQXV0b1NpemUiOjAsIkZvcmVncm91bmQiOnsiJGlkIjoiNzAiLCJDb2xvciI6eyIkaWQiOiI3M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3MiIsIlRvcCI6MCwiTGVmdCI6MCwiUmlnaHQiOjAsIkJvdHRvbSI6MH0sIlBhZGRpbmciOnsiJGlkIjoiNzMiLCJUb3AiOjAsIkxlZnQiOjAsIlJpZ2h0IjowLCJCb3R0b20iOjB9LCJCYWNrZ3JvdW5kIjp7IiRpZCI6Ijc0IiwiQ29sb3IiOnsiJHJlZiI6IjIwIn19LCJJc1Zpc2libGUiOnRydWUsIldpZHRoIjowLjAsIkhlaWdodCI6MC4wLCJCb3JkZXJTdHlsZSI6bnVsbCwiUGFyZW50U3R5bGUiOm51bGx9LCJEYXRlU3R5bGUiOnsiJGlkIjoiNzUiLCJGb250U2V0dGluZ3MiOnsiJGlkIjoiNzYiLCJGb250U2l6ZSI6MTAsIkZvbnROYW1lIjoiQ2FsaWJyaSIsIklzQm9sZCI6ZmFsc2UsIklzSXRhbGljIjpmYWxzZSwiSXNVbmRlcmxpbmVkIjpmYWxzZSwiUGFyZW50U3R5bGUiOm51bGx9LCJBdXRvU2l6ZSI6MCwiRm9yZWdyb3VuZCI6eyIkaWQiOiI3NyIsIkNvbG9yIjp7IiRpZCI6Ijc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OSIsIlRvcCI6MCwiTGVmdCI6MCwiUmlnaHQiOjAsIkJvdHRvbSI6MH0sIlBhZGRpbmciOnsiJGlkIjoiODAiLCJUb3AiOjAsIkxlZnQiOjAsIlJpZ2h0IjowLCJCb3R0b20iOjB9LCJCYWNrZ3JvdW5kIjp7IiRpZCI6IjgxIiwiQ29sb3IiOnsiJHJlZiI6IjIwIn19LCJJc1Zpc2libGUiOnRydWUsIldpZHRoIjowLjAsIkhlaWdodCI6MC4wLCJCb3JkZXJTdHlsZSI6bnVsbCwiUGFyZW50U3R5bGUiOm51bGx9LCJEYXRlRm9ybWF0Ijp7IiRpZCI6IjgyIiwiRm9ybWF0U3RyaW5nIjoiTU1NIGQiLCJTZXBhcmF0b3IiOiIvIiwiVXNlSW50ZXJuYXRpb25hbERhdGVGb3JtYXQiOmZhbHNlLCJEYXRlSXNWaXNpYmxlIjpmYWxzZSwiVGltZUlzVmlzaWJsZSI6dHJ1ZSwiSG91ckRpZ2l0cyI6MSwiQW1QbURlc2lnbmF0b3IiOjIsIlRyaW0wME1pbnV0ZXMiOmZhbHNlLCJMYXN0S25vd25WaXNpYmlsaXR5U3RhdGUiOm51bGx9LCJJc1Zpc2libGUiOnRydWUsIlBhcmVudFN0eWxlIjpudWxsfSwiRGVmYXVsdFRhc2tTdHlsZSI6eyIkaWQiOiI4MyIsIlNoYXBlIjoyLCJTaGFwZVRoaWNrbmVzcyI6MSwiRHVyYXRpb25Gb3JtYXQiOjcsIkluY2x1ZGVOb25Xb3JraW5nRGF5c0luRHVyYXRpb24iOmZhbHNlLCJQZXJjZW50YWdlQ29tcGxldGVTdHlsZSI6eyIkaWQiOiI4NCIsIkZvbnRTZXR0aW5ncyI6eyIkaWQiOiI4NSIsIkZvbnRTaXplIjoxMCwiRm9udE5hbWUiOiJDYWxpYnJpIiwiSXNCb2xkIjpmYWxzZSwiSXNJdGFsaWMiOmZhbHNlLCJJc1VuZGVybGluZWQiOmZhbHNlLCJQYXJlbnRTdHlsZSI6bnVsbH0sIkF1dG9TaXplIjowLCJGb3JlZ3JvdW5kIjp7IiRpZCI6Ijg2IiwiQ29sb3IiOnsiJGlkIjoiOD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4OCIsIlRvcCI6MCwiTGVmdCI6MCwiUmlnaHQiOjAsIkJvdHRvbSI6MH0sIlBhZGRpbmciOnsiJGlkIjoiODkiLCJUb3AiOjAsIkxlZnQiOjAsIlJpZ2h0IjowLCJCb3R0b20iOjB9LCJCYWNrZ3JvdW5kIjp7IiRpZCI6IjkwIiwiQ29sb3IiOnsiJHJlZiI6IjIwIn19LCJJc1Zpc2libGUiOnRydWUsIldpZHRoIjowLjAsIkhlaWdodCI6MC4wLCJCb3JkZXJTdHlsZSI6bnVsbCwiUGFyZW50U3R5bGUiOm51bGx9LCJEdXJhdGlvblN0eWxlIjp7IiRpZCI6IjkxIiwiRm9udFNldHRpbmdzIjp7IiRpZCI6IjkyIiwiRm9udFNpemUiOjEwLCJGb250TmFtZSI6IkNhbGlicmkiLCJJc0JvbGQiOmZhbHNlLCJJc0l0YWxpYyI6ZmFsc2UsIklzVW5kZXJsaW5lZCI6ZmFsc2UsIlBhcmVudFN0eWxlIjpudWxsfSwiQXV0b1NpemUiOjAsIkZvcmVncm91bmQiOnsiJGlkIjoiOTMiLCJDb2xvciI6eyIkaWQiOiI5N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ywiRW5kRGF0ZVBvc2l0aW9uIjo0LCJEYXRlSXNWaXNpYmxlIjp0cnVlLCJUaXRsZVBvc2l0aW9uIjoyLCJEdXJhdGlvblBvc2l0aW9uIjo2LCJQZXJjZW50YWdlQ29tcGxldGVkUG9zaXRpb24iOjYsIlNwYWNpbmciOjU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E2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wLCJHIjowLCJCIjowfX0sIk1heFdpZHRoIjoxMTUyLjAsIk1heEhlaWdodCI6IkluZmluaXR5IiwiU21hcnRGb3JlZ3JvdW5kSXNBY3RpdmUiOmZhbHNlLCJIb3Jpem9udGFsQWxpZ25tZW50IjoxLCJWZXJ0aWNhbEFsaWdubWVudCI6MCwiU21hcnRGb3JlZ3JvdW5kIjpudWxsLCJCYWNrZ3JvdW5kRmlsbFR5cGUiOjAsIk1hcmdpbiI6eyIkaWQiOiIxMTYiLCJUb3AiOjAsIkxlZnQiOjAsIlJpZ2h0IjowLCJCb3R0b20iOjB9LCJQYWRkaW5nIjp7IiRpZCI6IjExNyIsIlRvcCI6MCwiTGVmdCI6MCwiUmlnaHQiOjAsIkJvdHRvbSI6MH0sIkJhY2tncm91bmQiOnsiJGlkIjoiMTE4IiwiQ29sb3IiOnsiJHJlZiI6IjIwIn19LCJJc1Zpc2libGUiOnRydWUsIldpZHRoIjowLjAsIkhlaWdodCI6MC4wLCJCb3JkZXJTdHlsZSI6bnVsbCwiUGFyZW50U3R5bGUiOm51bGx9LCJEYXRlU3R5bGUiOnsiJGlkIjoiMTE5IiwiRm9udFNldHRpbmdzIjp7IiRpZCI6IjEyMCIsIkZvbnRTaXplIjoxMCwiRm9udE5hbWUiOiJDYWxpYnJpIiwiSXNCb2xkIjpmYWxzZSwiSXNJdGFsaWMiOmZhbHNlLCJJc1VuZGVybGluZWQiOmZhbHNlLCJQYXJlbnRTdHlsZSI6bnVsbH0sIkF1dG9TaXplIjowLCJGb3JlZ3JvdW5kIjp7IiRpZCI6IjEyMSIsIkNvbG9yIjp7IiRpZCI6IjEy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IzIiwiVG9wIjowLCJMZWZ0IjowLCJSaWdodCI6MCwiQm90dG9tIjowfSwiUGFkZGluZyI6eyIkaWQiOiIxMjQiLCJUb3AiOjAsIkxlZnQiOjAsIlJpZ2h0IjowLCJCb3R0b20iOjB9LCJCYWNrZ3JvdW5kIjp7IiRpZCI6IjEyNSIsIkNvbG9yIjp7IiRyZWYiOiIyMCJ9fSwiSXNWaXNpYmxlIjp0cnVlLCJXaWR0aCI6MC4wLCJIZWlnaHQiOjAuMCwiQm9yZGVyU3R5bGUiOm51bGwsIlBhcmVudFN0eWxlIjpudWxsfSwiRGF0ZUZvcm1hdCI6eyIkaWQiOiIxMjYiLCJGb3JtYXRTdHJpbmciOiJNTU0gZCIsIlNlcGFyYXRvciI6Ii8iLCJVc2VJbnRlcm5hdGlvbmFsRGF0ZUZvcm1hdCI6ZmFsc2UsIkRhdGVJc1Zpc2libGUiOmZhbHNlLCJUaW1lSXNWaXNpYmxlIjp0cnVlLCJIb3VyRGlnaXRzIjoxLCJBbVBtRGVzaWduYXRvciI6MiwiVHJpbTAwTWludXRlcyI6ZmFsc2UsIkxhc3RLbm93blZpc2liaWxpdHlTdGF0ZSI6bnVsbH0sIklzVmlzaWJsZSI6dHJ1ZSwiUGFyZW50U3R5bGUiOm51bGwsIl9leHBsaWNpdGx5U2V0Ijp7IiRpZCI6IjEyNy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fX0sIlNob3dFbGFwc2VkVGltZUdyYWRpZW50U3R5bGUiOmZhbHNlfSwiU2NhbGUiOnsiJGlkIjoiMTI4IiwiU3RhcnREYXRlIjoiMDAwMS0wMS0wMVQwMDowMDowMCIsIkVuZERhdGUiOiIyMDE4LTA3LTA4VDIzOjU5OjAwIiwiRm9ybWF0IjoiTU1NIiwiVHlwZSI6NCwiQXV0b0RhdGVSYW5nZSI6dHJ1ZSwiV29ya2luZ0RheXMiOjEyNywiVG9kYXlNYXJrZXJUZXh0IjoiVG9kYXkiLCJBdXRvU2NhbGVUeXBlIjp0cnVlfSwiTWlsZXN0b25lcyI6W3siJGlkIjoiMTI5IiwiRGF0ZSI6IjIwMDMtMDEtMDFUMDA6MDA6MDBaIiwiU3R5bGUiOnsiJGlkIjoiMTMwIiwiU2hhcGUiOjAsIkNvbm5lY3Rvck1hcmdpbiI6eyIkcmVmIjoiNTUifSwiQ29ubmVjdG9yU3R5bGUiOnsiJGlkIjoiMTMxIiwiTGluZUNvbG9yIjp7IiRyZWYiOiI1NyJ9LCJMaW5lV2VpZ2h0IjoxLjAsIkxpbmVUeXBlIjowLCJQYXJlbnRTdHlsZSI6bnVsbH0sIklzQmVsb3dUaW1lYmFuZCI6ZmFsc2UsIkhpZGVEYXRlIjpmYWxzZSwiU2hhcGVTaXplIjoxLCJTcGFjaW5nIjoyLjAsIlBhZGRpbmciOnsiJHJlZiI6IjU5In0sIlNoYXBlU3R5bGUiOnsiJGlkIjoiMTMyIiwiTWFyZ2luIjp7IiRyZWYiOiI2MSJ9LCJQYWRkaW5nIjp7IiRyZWYiOiI2MiJ9LCJCYWNrZ3JvdW5kIjp7IiRpZCI6IjEzMyIsIkNvbG9yIjp7IiRpZCI6IjEzNCIsIkEiOjI1NSwiUiI6MCwiRyI6MTEyLCJCIjoxOTJ9fSwiSXNWaXNpYmxlIjp0cnVlLCJXaWR0aCI6MTguMCwiSGVpZ2h0IjoyMC4wLCJCb3JkZXJTdHlsZSI6eyIkaWQiOiIxMzUiLCJMaW5lQ29sb3IiOnsiJHJlZiI6IjY2In0sIkxpbmVXZWlnaHQiOjAuMCwiTGluZVR5cGUiOjAsIlBhcmVudFN0eWxlIjpudWxsfSwiUGFyZW50U3R5bGUiOm51bGx9LCJUaXRsZVN0eWxlIjp7IiRpZCI6IjEzNiIsIkZvbnRTZXR0aW5ncyI6eyIkaWQiOiIxMzciLCJGb250U2l6ZSI6MTQsIkZvbnROYW1lIjoiQ2FsaWJyaSIsIklzQm9sZCI6dHJ1ZSwiSXNJdGFsaWMiOmZhbHNlLCJJc1VuZGVybGluZWQiOmZhbHNlLCJQYXJlbnRTdHlsZSI6bnVsbH0sIkF1dG9TaXplIjowLCJGb3JlZ3JvdW5kIjp7IiRpZCI6IjEzOCIsIkNvbG9yIjp7IiRpZCI6IjEzOS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IifSwiUGFkZGluZyI6eyIkcmVmIjoiNzMifSwiQmFja2dyb3VuZCI6eyIkcmVmIjoiNzQifSwiSXNWaXNpYmxlIjp0cnVlLCJXaWR0aCI6MC4wLCJIZWlnaHQiOjAuMCwiQm9yZGVyU3R5bGUiOnsiJGlkIjoiMTQwIiwiTGluZUNvbG9yIjpudWxsLCJMaW5lV2VpZ2h0IjowLjAsIkxpbmVUeXBlIjowLCJQYXJlbnRTdHlsZSI6bnVsbH0sIlBhcmVudFN0eWxlIjpudWxsfSwiRGF0ZVN0eWxlIjp7IiRpZCI6IjE0MSIsIkZvbnRTZXR0aW5ncyI6eyIkaWQiOiIxNDIiLCJGb250U2l6ZSI6MTAsIkZvbnROYW1lIjoiQ2FsaWJyaSIsIklzQm9sZCI6ZmFsc2UsIklzSXRhbGljIjpmYWxzZSwiSXNVbmRlcmxpbmVkIjpmYWxzZSwiUGFyZW50U3R5bGUiOm51bGx9LCJBdXRvU2l6ZSI6MCwiRm9yZWdyb3VuZCI6eyIkaWQiOiIxNDMiLCJDb2xvciI6eyIkaWQiOiIxND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3OSJ9LCJQYWRkaW5nIjp7IiRyZWYiOiI4MCJ9LCJCYWNrZ3JvdW5kIjp7IiRyZWYiOiI4MSJ9LCJJc1Zpc2libGUiOmZhbHNlLCJXaWR0aCI6MC4wLCJIZWlnaHQiOjAuMCwiQm9yZGVyU3R5bGUiOnsiJGlkIjoiMTQ1IiwiTGluZUNvbG9yIjpudWxsLCJMaW5lV2VpZ2h0IjowLjAsIkxpbmVUeXBlIjowLCJQYXJlbnRTdHlsZSI6bnVsbH0sIlBhcmVudFN0eWxlIjpudWxsfSwiRGF0ZUZvcm1hdCI6eyIkcmVmIjoiODIifSwiSXNWaXNpYmxlIjp0cnVlLCJQYXJlbnRTdHlsZSI6bnVsbH0sIkluZGV4IjoxLCJQZXJjZW50YWdlQ29tcGxldGUiOm51bGwsIlBvc2l0aW9uIjp7IlJhdGlvIjowLjAsIklzQ3VzdG9tIjpmYWxzZX0sIkRhdGVGb3JtYXQiOnsiJHJlZiI6IjgyIn0sIklkIjoiNjFmZjViZWMtZDNlNi00ZmQwLThiZDAtYjJmNzgwZjVkODhjIiwiSW1wb3J0SWQiOm51bGwsIlRpdGxlIjoiSG9zcGl0YWwgSW5wYXRpZW50IERhdGEgUmVwb3J0aW5nOiBWb2x1bnRhcnkgcmVwb3J0aW5nIG9mIHF1YWxpdHkgZGF0YSIsIk5vdGUiOm51bGwsIkh5cGVybGluayI6bnVsbCwiSXNDaGFuZ2VkIjpmYWxzZSwiSXNOZXciOmZhbHNlfSx7IiRpZCI6IjE0NiIsIkRhdGUiOiIyMDAzLTEwLTAxVDAwOjAwOjAwWiIsIlN0eWxlIjp7IiRpZCI6IjE0NyIsIlNoYXBlIjowLCJDb25uZWN0b3JNYXJnaW4iOnsiJHJlZiI6IjU1In0sIkNvbm5lY3RvclN0eWxlIjp7IiRpZCI6IjE0OCIsIkxpbmVDb2xvciI6eyIkcmVmIjoiNTcifSwiTGluZVdlaWdodCI6MS4wLCJMaW5lVHlwZSI6MCwiUGFyZW50U3R5bGUiOm51bGx9LCJJc0JlbG93VGltZWJhbmQiOmZhbHNlLCJIaWRlRGF0ZSI6ZmFsc2UsIlNoYXBlU2l6ZSI6MSwiU3BhY2luZyI6Mi4wLCJQYWRkaW5nIjp7IiRyZWYiOiI1OSJ9LCJTaGFwZVN0eWxlIjp7IiRpZCI6IjE0OSIsIk1hcmdpbiI6eyIkcmVmIjoiNjEifSwiUGFkZGluZyI6eyIkcmVmIjoiNjIifSwiQmFja2dyb3VuZCI6eyIkaWQiOiIxNTAiLCJDb2xvciI6eyIkaWQiOiIxNTEiLCJBIjoyNTUsIlIiOjAsIkciOjExMiwiQiI6MTkyfX0sIklzVmlzaWJsZSI6dHJ1ZSwiV2lkdGgiOjE4LjAsIkhlaWdodCI6MjAuMCwiQm9yZGVyU3R5bGUiOnsiJGlkIjoiMTUyIiwiTGluZUNvbG9yIjp7IiRyZWYiOiI2NiJ9LCJMaW5lV2VpZ2h0IjowLjAsIkxpbmVUeXBlIjowLCJQYXJlbnRTdHlsZSI6bnVsbH0sIlBhcmVudFN0eWxlIjpudWxsfSwiVGl0bGVTdHlsZSI6eyIkaWQiOiIxNTMiLCJGb250U2V0dGluZ3MiOnsiJGlkIjoiMTU0IiwiRm9udFNpemUiOjE0LCJGb250TmFtZSI6IkNhbGlicmkiLCJJc0JvbGQiOnRydWUsIklzSXRhbGljIjpmYWxzZSwiSXNVbmRlcmxpbmVkIjpmYWxzZSwiUGFyZW50U3R5bGUiOm51bGx9LCJBdXRvU2l6ZSI6MCwiRm9yZWdyb3VuZCI6eyIkaWQiOiIxNTUiLCJDb2xvciI6eyIkaWQiOiIxNTY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E1NyIsIkxpbmVDb2xvciI6bnVsbCwiTGluZVdlaWdodCI6MC4wLCJMaW5lVHlwZSI6MCwiUGFyZW50U3R5bGUiOm51bGx9LCJQYXJlbnRTdHlsZSI6bnVsbH0sIkRhdGVTdHlsZSI6eyIkaWQiOiIxNTgiLCJGb250U2V0dGluZ3MiOnsiJGlkIjoiMTU5IiwiRm9udFNpemUiOjEwLCJGb250TmFtZSI6IkNhbGlicmkiLCJJc0JvbGQiOmZhbHNlLCJJc0l0YWxpYyI6ZmFsc2UsIklzVW5kZXJsaW5lZCI6ZmFsc2UsIlBhcmVudFN0eWxlIjpudWxsfSwiQXV0b1NpemUiOjAsIkZvcmVncm91bmQiOnsiJGlkIjoiMTYwIiwiQ29sb3IiOnsiJGlkIjoiMTY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E2MiIsIkxpbmVDb2xvciI6bnVsbCwiTGluZVdlaWdodCI6MC4wLCJMaW5lVHlwZSI6MCwiUGFyZW50U3R5bGUiOm51bGx9LCJQYXJlbnRTdHlsZSI6bnVsbH0sIkRhdGVGb3JtYXQiOnsiJHJlZiI6IjgyIn0sIklzVmlzaWJsZSI6dHJ1ZSwiUGFyZW50U3R5bGUiOm51bGx9LCJJbmRleCI6MiwiUGVyY2VudGFnZUNvbXBsZXRlIjpudWxsLCJQb3NpdGlvbiI6eyJSYXRpbyI6MC4wLCJJc0N1c3RvbSI6ZmFsc2V9LCJEYXRlRm9ybWF0Ijp7IiRyZWYiOiI4MiJ9LCJJZCI6IjZjZDZjMzUxLWY3MmEtNGQ5Zi1hOGQ3LWRkMzgyMDQ3OGQ4OSIsIkltcG9ydElkIjpudWxsLCJUaXRsZSI6IlByZW1pZXIgSG9zcGl0YWwgRGVtbzogSW5jZW50aXZlIHBheW1lbnRzIGZvciBhdHRhaW5tZW50IGFuZCBpbXByb3ZlbWVudCAoRlkwNC1GWTA5KSIsIk5vdGUiOm51bGwsIkh5cGVybGluayI6bnVsbCwiSXNDaGFuZ2VkIjpmYWxzZSwiSXNOZXciOmZhbHNlfSx7IiRpZCI6IjE2MyIsIkRhdGUiOiIyMDA0LTEwLTAxVDAwOjAwOjAwWiIsIlN0eWxlIjp7IiRpZCI6IjE2NCIsIlNoYXBlIjowLCJDb25uZWN0b3JNYXJnaW4iOnsiJHJlZiI6IjU1In0sIkNvbm5lY3RvclN0eWxlIjp7IiRpZCI6IjE2NSIsIkxpbmVDb2xvciI6eyIkcmVmIjoiNTcifSwiTGluZVdlaWdodCI6MS4wLCJMaW5lVHlwZSI6MCwiUGFyZW50U3R5bGUiOm51bGx9LCJJc0JlbG93VGltZWJhbmQiOmZhbHNlLCJIaWRlRGF0ZSI6ZmFsc2UsIlNoYXBlU2l6ZSI6MSwiU3BhY2luZyI6Mi4wLCJQYWRkaW5nIjp7IiRyZWYiOiI1OSJ9LCJTaGFwZVN0eWxlIjp7IiRpZCI6IjE2NiIsIk1hcmdpbiI6eyIkcmVmIjoiNjEifSwiUGFkZGluZyI6eyIkcmVmIjoiNjIifSwiQmFja2dyb3VuZCI6eyIkaWQiOiIxNjciLCJDb2xvciI6eyIkaWQiOiIxNjgiLCJBIjoyNTUsIlIiOjAsIkciOjExMiwiQiI6MTkyfX0sIklzVmlzaWJsZSI6dHJ1ZSwiV2lkdGgiOjE4LjAsIkhlaWdodCI6MjAuMCwiQm9yZGVyU3R5bGUiOnsiJGlkIjoiMTY5IiwiTGluZUNvbG9yIjp7IiRyZWYiOiI2NiJ9LCJMaW5lV2VpZ2h0IjowLjAsIkxpbmVUeXBlIjowLCJQYXJlbnRTdHlsZSI6bnVsbH0sIlBhcmVudFN0eWxlIjpudWxsfSwiVGl0bGVTdHlsZSI6eyIkaWQiOiIxNzAiLCJGb250U2V0dGluZ3MiOnsiJGlkIjoiMTcxIiwiRm9udFNpemUiOjE0LCJGb250TmFtZSI6IkNhbGlicmkiLCJJc0JvbGQiOnRydWUsIklzSXRhbGljIjpmYWxzZSwiSXNVbmRlcmxpbmVkIjpmYWxzZSwiUGFyZW50U3R5bGUiOm51bGx9LCJBdXRvU2l6ZSI6MCwiRm9yZWdyb3VuZCI6eyIkaWQiOiIxNzIiLCJDb2xvciI6eyIkaWQiOiIxNzM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E3NCIsIkxpbmVDb2xvciI6bnVsbCwiTGluZVdlaWdodCI6MC4wLCJMaW5lVHlwZSI6MCwiUGFyZW50U3R5bGUiOm51bGx9LCJQYXJlbnRTdHlsZSI6bnVsbH0sIkRhdGVTdHlsZSI6eyIkaWQiOiIxNzUiLCJGb250U2V0dGluZ3MiOnsiJGlkIjoiMTc2IiwiRm9udFNpemUiOjEwLCJGb250TmFtZSI6IkNhbGlicmkiLCJJc0JvbGQiOmZhbHNlLCJJc0l0YWxpYyI6ZmFsc2UsIklzVW5kZXJsaW5lZCI6ZmFsc2UsIlBhcmVudFN0eWxlIjpudWxsfSwiQXV0b1NpemUiOjAsIkZvcmVncm91bmQiOnsiJGlkIjoiMTc3IiwiQ29sb3IiOnsiJGlkIjoiMTc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E3OSIsIkxpbmVDb2xvciI6bnVsbCwiTGluZVdlaWdodCI6MC4wLCJMaW5lVHlwZSI6MCwiUGFyZW50U3R5bGUiOm51bGx9LCJQYXJlbnRTdHlsZSI6bnVsbH0sIkRhdGVGb3JtYXQiOnsiJHJlZiI6IjgyIn0sIklzVmlzaWJsZSI6dHJ1ZSwiUGFyZW50U3R5bGUiOm51bGx9LCJJbmRleCI6MywiUGVyY2VudGFnZUNvbXBsZXRlIjpudWxsLCJQb3NpdGlvbiI6eyJSYXRpbyI6MC4wLCJJc0N1c3RvbSI6ZmFsc2V9LCJEYXRlRm9ybWF0Ijp7IiRyZWYiOiI4MiJ9LCJJZCI6IjRlMjBmNGI3LTIzY2MtNGQ0My1iMGZiLTRiYzcwNGU3MTFlMyIsIkltcG9ydElkIjpudWxsLCJUaXRsZSI6IklucGF0aWVudCBQYXktZm9yLVJlcG9ydGluZzogUGVuYWx0eTogdXBkYXRlIHJlZHVjZWQgYnkgMC40JSAoRlkwNS1GWTA2KSIsIk5vdGUiOm51bGwsIkh5cGVybGluayI6bnVsbCwiSXNDaGFuZ2VkIjpmYWxzZSwiSXNOZXciOmZhbHNlfSx7IiRpZCI6IjE4MCIsIkRhdGUiOiIyMDA1LTAxLTAxVDAwOjAwOjAwWiIsIlN0eWxlIjp7IiRpZCI6IjE4MSIsIlNoYXBlIjowLCJDb25uZWN0b3JNYXJnaW4iOnsiJHJlZiI6IjU1In0sIkNvbm5lY3RvclN0eWxlIjp7IiRpZCI6IjE4MiIsIkxpbmVDb2xvciI6eyIkcmVmIjoiNTcifSwiTGluZVdlaWdodCI6MS4wLCJMaW5lVHlwZSI6MCwiUGFyZW50U3R5bGUiOm51bGx9LCJJc0JlbG93VGltZWJhbmQiOnRydWUsIkhpZGVEYXRlIjpmYWxzZSwiU2hhcGVTaXplIjoxLCJTcGFjaW5nIjoyLjAsIlBhZGRpbmciOnsiJHJlZiI6IjU5In0sIlNoYXBlU3R5bGUiOnsiJGlkIjoiMTgzIiwiTWFyZ2luIjp7IiRyZWYiOiI2MSJ9LCJQYWRkaW5nIjp7IiRyZWYiOiI2MiJ9LCJCYWNrZ3JvdW5kIjp7IiRpZCI6IjE4NCIsIkNvbG9yIjp7IiRpZCI6IjE4NSIsIkEiOjI1NSwiUiI6MTE4LCJHIjoxODUsIkIiOjB9fSwiSXNWaXNpYmxlIjp0cnVlLCJXaWR0aCI6MTguMCwiSGVpZ2h0IjoyMC4wLCJCb3JkZXJTdHlsZSI6eyIkaWQiOiIxODYiLCJMaW5lQ29sb3IiOnsiJHJlZiI6IjY2In0sIkxpbmVXZWlnaHQiOjAuMCwiTGluZVR5cGUiOjAsIlBhcmVudFN0eWxlIjpudWxsfSwiUGFyZW50U3R5bGUiOm51bGx9LCJUaXRsZVN0eWxlIjp7IiRpZCI6IjE4NyIsIkZvbnRTZXR0aW5ncyI6eyIkaWQiOiIxODgiLCJGb250U2l6ZSI6MTQsIkZvbnROYW1lIjoiQ2FsaWJyaSIsIklzQm9sZCI6dHJ1ZSwiSXNJdGFsaWMiOmZhbHNlLCJJc1VuZGVybGluZWQiOmZhbHNlLCJQYXJlbnRTdHlsZSI6bnVsbH0sIkF1dG9TaXplIjowLCJGb3JlZ3JvdW5kIjp7IiRpZCI6IjE4OSIsIkNvbG9yIjp7IiRpZCI6IjE5MC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IifSwiUGFkZGluZyI6eyIkcmVmIjoiNzMifSwiQmFja2dyb3VuZCI6eyIkcmVmIjoiNzQifSwiSXNWaXNpYmxlIjp0cnVlLCJXaWR0aCI6MC4wLCJIZWlnaHQiOjAuMCwiQm9yZGVyU3R5bGUiOnsiJGlkIjoiMTkxIiwiTGluZUNvbG9yIjpudWxsLCJMaW5lV2VpZ2h0IjowLjAsIkxpbmVUeXBlIjowLCJQYXJlbnRTdHlsZSI6bnVsbH0sIlBhcmVudFN0eWxlIjpudWxsfSwiRGF0ZVN0eWxlIjp7IiRpZCI6IjE5MiIsIkZvbnRTZXR0aW5ncyI6eyIkaWQiOiIxOTMiLCJGb250U2l6ZSI6MTAsIkZvbnROYW1lIjoiQ2FsaWJyaSIsIklzQm9sZCI6ZmFsc2UsIklzSXRhbGljIjpmYWxzZSwiSXNVbmRlcmxpbmVkIjpmYWxzZSwiUGFyZW50U3R5bGUiOm51bGx9LCJBdXRvU2l6ZSI6MCwiRm9yZWdyb3VuZCI6eyIkaWQiOiIxOTQiLCJDb2xvciI6eyIkaWQiOiIxOTU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3OSJ9LCJQYWRkaW5nIjp7IiRyZWYiOiI4MCJ9LCJCYWNrZ3JvdW5kIjp7IiRyZWYiOiI4MSJ9LCJJc1Zpc2libGUiOmZhbHNlLCJXaWR0aCI6MC4wLCJIZWlnaHQiOjAuMCwiQm9yZGVyU3R5bGUiOnsiJGlkIjoiMTk2IiwiTGluZUNvbG9yIjpudWxsLCJMaW5lV2VpZ2h0IjowLjAsIkxpbmVUeXBlIjowLCJQYXJlbnRTdHlsZSI6bnVsbH0sIlBhcmVudFN0eWxlIjpudWxsfSwiRGF0ZUZvcm1hdCI6eyIkcmVmIjoiODIifSwiSXNWaXNpYmxlIjp0cnVlLCJQYXJlbnRTdHlsZSI6bnVsbH0sIkluZGV4Ijo0LCJQZXJjZW50YWdlQ29tcGxldGUiOm51bGwsIlBvc2l0aW9uIjp7IlJhdGlvIjowLjAsIklzQ3VzdG9tIjpmYWxzZX0sIkRhdGVGb3JtYXQiOnsiJHJlZiI6IjgyIn0sIklkIjoiOTlhNjA5ZjEtMGI2OC00YTVkLTkyMzYtYjlmODk3ZDViZWY5IiwiSW1wb3J0SWQiOm51bGwsIlRpdGxlIjoiUGh5c2ljaWFuIEdyb3VwIFByYWN0aWNlIERlbW86IFBlcmZvcm1hbmNlIHB5YW1lbnRzIHVwIHRvIDgwJSBvZiBjb3N0IHNhdmluZ3MgYmFzZWQgaW4gcGFydCBvbiBxdWFsaXR5IGltcHJvdmVtZW50ICgwNS0xMCkiLCJOb3RlIjpudWxsLCJIeXBlcmxpbmsiOm51bGwsIklzQ2hhbmdlZCI6ZmFsc2UsIklzTmV3IjpmYWxzZX0seyIkaWQiOiIxOTciLCJEYXRlIjoiMjAwNi0xMC0wMVQwMDowMDowMFoiLCJTdHlsZSI6eyIkaWQiOiIxOTgiLCJTaGFwZSI6MCwiQ29ubmVjdG9yTWFyZ2luIjp7IiRyZWYiOiI1NSJ9LCJDb25uZWN0b3JTdHlsZSI6eyIkaWQiOiIxOTkiLCJMaW5lQ29sb3IiOnsiJHJlZiI6IjU3In0sIkxpbmVXZWlnaHQiOjEuMCwiTGluZVR5cGUiOjAsIlBhcmVudFN0eWxlIjpudWxsfSwiSXNCZWxvd1RpbWViYW5kIjpmYWxzZSwiSGlkZURhdGUiOmZhbHNlLCJTaGFwZVNpemUiOjEsIlNwYWNpbmciOjIuMCwiUGFkZGluZyI6eyIkcmVmIjoiNTkifSwiU2hhcGVTdHlsZSI6eyIkaWQiOiIyMDAiLCJNYXJnaW4iOnsiJHJlZiI6IjYxIn0sIlBhZGRpbmciOnsiJHJlZiI6IjYyIn0sIkJhY2tncm91bmQiOnsiJGlkIjoiMjAxIiwiQ29sb3IiOnsiJGlkIjoiMjAyIiwiQSI6MjU1LCJSIjowLCJHIjoxMTIsIkIiOjE5Mn19LCJJc1Zpc2libGUiOnRydWUsIldpZHRoIjoxOC4wLCJIZWlnaHQiOjIwLjAsIkJvcmRlclN0eWxlIjp7IiRpZCI6IjIwMyIsIkxpbmVDb2xvciI6eyIkcmVmIjoiNjYifSwiTGluZVdlaWdodCI6MC4wLCJMaW5lVHlwZSI6MCwiUGFyZW50U3R5bGUiOm51bGx9LCJQYXJlbnRTdHlsZSI6bnVsbH0sIlRpdGxlU3R5bGUiOnsiJGlkIjoiMjA0IiwiRm9udFNldHRpbmdzIjp7IiRpZCI6IjIwNSIsIkZvbnRTaXplIjoxNCwiRm9udE5hbWUiOiJDYWxpYnJpIiwiSXNCb2xkIjp0cnVlLCJJc0l0YWxpYyI6ZmFsc2UsIklzVW5kZXJsaW5lZCI6ZmFsc2UsIlBhcmVudFN0eWxlIjpudWxsfSwiQXV0b1NpemUiOjAsIkZvcmVncm91bmQiOnsiJGlkIjoiMjA2IiwiQ29sb3IiOnsiJGlkIjoiMjA3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iJ9LCJQYWRkaW5nIjp7IiRyZWYiOiI3MyJ9LCJCYWNrZ3JvdW5kIjp7IiRyZWYiOiI3NCJ9LCJJc1Zpc2libGUiOnRydWUsIldpZHRoIjowLjAsIkhlaWdodCI6MC4wLCJCb3JkZXJTdHlsZSI6eyIkaWQiOiIyMDgiLCJMaW5lQ29sb3IiOm51bGwsIkxpbmVXZWlnaHQiOjAuMCwiTGluZVR5cGUiOjAsIlBhcmVudFN0eWxlIjpudWxsfSwiUGFyZW50U3R5bGUiOm51bGx9LCJEYXRlU3R5bGUiOnsiJGlkIjoiMjA5IiwiRm9udFNldHRpbmdzIjp7IiRpZCI6IjIxMCIsIkZvbnRTaXplIjoxMCwiRm9udE5hbWUiOiJDYWxpYnJpIiwiSXNCb2xkIjpmYWxzZSwiSXNJdGFsaWMiOmZhbHNlLCJJc1VuZGVybGluZWQiOmZhbHNlLCJQYXJlbnRTdHlsZSI6bnVsbH0sIkF1dG9TaXplIjowLCJGb3JlZ3JvdW5kIjp7IiRpZCI6IjIxMSIsIkNvbG9yIjp7IiRpZCI6IjIx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c5In0sIlBhZGRpbmciOnsiJHJlZiI6IjgwIn0sIkJhY2tncm91bmQiOnsiJHJlZiI6IjgxIn0sIklzVmlzaWJsZSI6ZmFsc2UsIldpZHRoIjowLjAsIkhlaWdodCI6MC4wLCJCb3JkZXJTdHlsZSI6eyIkaWQiOiIyMTMiLCJMaW5lQ29sb3IiOm51bGwsIkxpbmVXZWlnaHQiOjAuMCwiTGluZVR5cGUiOjAsIlBhcmVudFN0eWxlIjpudWxsfSwiUGFyZW50U3R5bGUiOm51bGx9LCJEYXRlRm9ybWF0Ijp7IiRyZWYiOiI4MiJ9LCJJc1Zpc2libGUiOnRydWUsIlBhcmVudFN0eWxlIjpudWxsfSwiSW5kZXgiOjUsIlBlcmNlbnRhZ2VDb21wbGV0ZSI6bnVsbCwiUG9zaXRpb24iOnsiUmF0aW8iOjAuMCwiSXNDdXN0b20iOmZhbHNlfSwiRGF0ZUZvcm1hdCI6eyIkcmVmIjoiODIifSwiSWQiOiIzMGNiNjBkZC1kMTM3LTQ3ZTMtYjVjZi00ZWM5Nzg5OTIxZjQiLCJJbXBvcnRJZCI6bnVsbCwiVGl0bGUiOiJJbnBhdGllbnQgUGF5LWZvci1SZXBvcnRpbmc6IFBlbmFsdHkgaW5jcmVhc2VkIHRvIDIlIChGWTA3KykiLCJOb3RlIjpudWxsLCJIeXBlcmxpbmsiOm51bGwsIklzQ2hhbmdlZCI6ZmFsc2UsIklzTmV3IjpmYWxzZX0seyIkaWQiOiIyMTQiLCJEYXRlIjoiMjAwNy0wMS0wMVQwMDowMDowMFoiLCJTdHlsZSI6eyIkaWQiOiIyMTUiLCJTaGFwZSI6MCwiQ29ubmVjdG9yTWFyZ2luIjp7IiRyZWYiOiI1NSJ9LCJDb25uZWN0b3JTdHlsZSI6eyIkaWQiOiIyMTYiLCJMaW5lQ29sb3IiOnsiJHJlZiI6IjU3In0sIkxpbmVXZWlnaHQiOjEuMCwiTGluZVR5cGUiOjAsIlBhcmVudFN0eWxlIjpudWxsfSwiSXNCZWxvd1RpbWViYW5kIjp0cnVlLCJIaWRlRGF0ZSI6ZmFsc2UsIlNoYXBlU2l6ZSI6MSwiU3BhY2luZyI6Mi4wLCJQYWRkaW5nIjp7IiRyZWYiOiI1OSJ9LCJTaGFwZVN0eWxlIjp7IiRpZCI6IjIxNyIsIk1hcmdpbiI6eyIkcmVmIjoiNjEifSwiUGFkZGluZyI6eyIkcmVmIjoiNjIifSwiQmFja2dyb3VuZCI6eyIkaWQiOiIyMTgiLCJDb2xvciI6eyIkaWQiOiIyMTkiLCJBIjoyNTUsIlIiOjExOCwiRyI6MTg1LCJCIjowfX0sIklzVmlzaWJsZSI6dHJ1ZSwiV2lkdGgiOjE4LjAsIkhlaWdodCI6MjAuMCwiQm9yZGVyU3R5bGUiOnsiJGlkIjoiMjIwIiwiTGluZUNvbG9yIjp7IiRyZWYiOiI2NiJ9LCJMaW5lV2VpZ2h0IjowLjAsIkxpbmVUeXBlIjowLCJQYXJlbnRTdHlsZSI6bnVsbH0sIlBhcmVudFN0eWxlIjpudWxsfSwiVGl0bGVTdHlsZSI6eyIkaWQiOiIyMjEiLCJGb250U2V0dGluZ3MiOnsiJGlkIjoiMjIyIiwiRm9udFNpemUiOjE0LCJGb250TmFtZSI6IkNhbGlicmkiLCJJc0JvbGQiOnRydWUsIklzSXRhbGljIjpmYWxzZSwiSXNVbmRlcmxpbmVkIjpmYWxzZSwiUGFyZW50U3R5bGUiOm51bGx9LCJBdXRvU2l6ZSI6MCwiRm9yZWdyb3VuZCI6eyIkaWQiOiIyMjMiLCJDb2xvciI6eyIkaWQiOiIyMjQiLCJBIjoyNTUsIlIiOjAsIkciOjAsIkIiOjB9fSwiTWF4V2lkdGgiOjE2O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IyNSIsIkxpbmVDb2xvciI6bnVsbCwiTGluZVdlaWdodCI6MC4wLCJMaW5lVHlwZSI6MCwiUGFyZW50U3R5bGUiOm51bGx9LCJQYXJlbnRTdHlsZSI6bnVsbH0sIkRhdGVTdHlsZSI6eyIkaWQiOiIyMjYiLCJGb250U2V0dGluZ3MiOnsiJGlkIjoiMjI3IiwiRm9udFNpemUiOjEwLCJGb250TmFtZSI6IkNhbGlicmkiLCJJc0JvbGQiOmZhbHNlLCJJc0l0YWxpYyI6ZmFsc2UsIklzVW5kZXJsaW5lZCI6ZmFsc2UsIlBhcmVudFN0eWxlIjpudWxsfSwiQXV0b1NpemUiOjAsIkZvcmVncm91bmQiOnsiJGlkIjoiMjI4IiwiQ29sb3IiOnsiJGlkIjoiMjI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IzMCIsIkxpbmVDb2xvciI6bnVsbCwiTGluZVdlaWdodCI6MC4wLCJMaW5lVHlwZSI6MCwiUGFyZW50U3R5bGUiOm51bGx9LCJQYXJlbnRTdHlsZSI6bnVsbH0sIkRhdGVGb3JtYXQiOnsiJHJlZiI6IjgyIn0sIklzVmlzaWJsZSI6dHJ1ZSwiUGFyZW50U3R5bGUiOm51bGx9LCJJbmRleCI6NiwiUGVyY2VudGFnZUNvbXBsZXRlIjpudWxsLCJQb3NpdGlvbiI6eyJSYXRpbyI6MC4wLCJJc0N1c3RvbSI6ZmFsc2V9LCJEYXRlRm9ybWF0Ijp7IiRyZWYiOiI4MiJ9LCJJZCI6IjAzZGYwNGQwLTBiYjktNGQ4NC1hYWRjLTJkZDNhOTM3NjY0NiIsIkltcG9ydElkIjpudWxsLCJUaXRsZSI6IlBoeXNpY2lhbiBRdWFsaXR5IFJlcG9ydGluZyBJbml0aWF0aXZlIChQUVJJKTogVm9sdW50YXJ5OyBib251cyBvZiB1cCB0byAxLjUlIG9mIGNoYXJnZXMgc3ViamVjdCB0byBhIGNhcCAoMDctMDgpIiwiTm90ZSI6bnVsbCwiSHlwZXJsaW5rIjpudWxsLCJJc0NoYW5nZWQiOmZhbHNlLCJJc05ldyI6ZmFsc2V9LHsiJGlkIjoiMjMxIiwiRGF0ZSI6IjIwMDgtMTAtMDFUMjM6NTk6MDBaIiwiU3R5bGUiOnsiJGlkIjoiMjMyIiwiU2hhcGUiOjAsIkNvbm5lY3Rvck1hcmdpbiI6eyIkcmVmIjoiNTUifSwiQ29ubmVjdG9yU3R5bGUiOnsiJGlkIjoiMjMzIiwiTGluZUNvbG9yIjp7IiRyZWYiOiI1NyJ9LCJMaW5lV2VpZ2h0IjoxLjAsIkxpbmVUeXBlIjowLCJQYXJlbnRTdHlsZSI6bnVsbH0sIklzQmVsb3dUaW1lYmFuZCI6ZmFsc2UsIkhpZGVEYXRlIjpmYWxzZSwiU2hhcGVTaXplIjoxLCJTcGFjaW5nIjoyLjAsIlBhZGRpbmciOnsiJHJlZiI6IjU5In0sIlNoYXBlU3R5bGUiOnsiJGlkIjoiMjM0IiwiTWFyZ2luIjp7IiRyZWYiOiI2MSJ9LCJQYWRkaW5nIjp7IiRyZWYiOiI2MiJ9LCJCYWNrZ3JvdW5kIjp7IiRpZCI6IjIzNSIsIkNvbG9yIjp7IiRpZCI6IjIzNiIsIkEiOjI1NSwiUiI6MCwiRyI6MTE0LCJCIjoxODh9fSwiSXNWaXNpYmxlIjp0cnVlLCJXaWR0aCI6MTguMCwiSGVpZ2h0IjoyMC4wLCJCb3JkZXJTdHlsZSI6eyIkaWQiOiIyMzciLCJMaW5lQ29sb3IiOnsiJHJlZiI6IjY2In0sIkxpbmVXZWlnaHQiOjAuMCwiTGluZVR5cGUiOjAsIlBhcmVudFN0eWxlIjpudWxsfSwiUGFyZW50U3R5bGUiOm51bGx9LCJUaXRsZVN0eWxlIjp7IiRpZCI6IjIzOCIsIkZvbnRTZXR0aW5ncyI6eyIkaWQiOiIyMzkiLCJGb250U2l6ZSI6MTQsIkZvbnROYW1lIjoiQ2FsaWJyaSIsIklzQm9sZCI6dHJ1ZSwiSXNJdGFsaWMiOmZhbHNlLCJJc1VuZGVybGluZWQiOmZhbHNlLCJQYXJlbnRTdHlsZSI6bnVsbH0sIkF1dG9TaXplIjowLCJGb3JlZ3JvdW5kIjp7IiRpZCI6IjI0MCIsIkNvbG9yIjp7IiRpZCI6IjI0MS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IifSwiUGFkZGluZyI6eyIkcmVmIjoiNzMifSwiQmFja2dyb3VuZCI6eyIkcmVmIjoiNzQifSwiSXNWaXNpYmxlIjp0cnVlLCJXaWR0aCI6MC4wLCJIZWlnaHQiOjAuMCwiQm9yZGVyU3R5bGUiOnsiJGlkIjoiMjQyIiwiTGluZUNvbG9yIjpudWxsLCJMaW5lV2VpZ2h0IjowLjAsIkxpbmVUeXBlIjowLCJQYXJlbnRTdHlsZSI6bnVsbH0sIlBhcmVudFN0eWxlIjpudWxsfSwiRGF0ZVN0eWxlIjp7IiRpZCI6IjI0MyIsIkZvbnRTZXR0aW5ncyI6eyIkaWQiOiIyNDQiLCJGb250U2l6ZSI6MTAsIkZvbnROYW1lIjoiQ2FsaWJyaSIsIklzQm9sZCI6ZmFsc2UsIklzSXRhbGljIjpmYWxzZSwiSXNVbmRlcmxpbmVkIjpmYWxzZSwiUGFyZW50U3R5bGUiOm51bGx9LCJBdXRvU2l6ZSI6MCwiRm9yZWdyb3VuZCI6eyIkaWQiOiIyNDUiLCJDb2xvciI6eyIkaWQiOiIyND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3OSJ9LCJQYWRkaW5nIjp7IiRyZWYiOiI4MCJ9LCJCYWNrZ3JvdW5kIjp7IiRyZWYiOiI4MSJ9LCJJc1Zpc2libGUiOmZhbHNlLCJXaWR0aCI6MC4wLCJIZWlnaHQiOjAuMCwiQm9yZGVyU3R5bGUiOnsiJGlkIjoiMjQ3IiwiTGluZUNvbG9yIjpudWxsLCJMaW5lV2VpZ2h0IjowLjAsIkxpbmVUeXBlIjowLCJQYXJlbnRTdHlsZSI6bnVsbH0sIlBhcmVudFN0eWxlIjpudWxsfSwiRGF0ZUZvcm1hdCI6eyIkcmVmIjoiODIifSwiSXNWaXNpYmxlIjp0cnVlLCJQYXJlbnRTdHlsZSI6bnVsbH0sIkluZGV4Ijo3LCJQZXJjZW50YWdlQ29tcGxldGUiOm51bGwsIlBvc2l0aW9uIjp7IlJhdGlvIjowLjAsIklzQ3VzdG9tIjpmYWxzZX0sIkRhdGVGb3JtYXQiOnsiJHJlZiI6IjgyIn0sIklkIjoiMTY4NjM3ZjAtYjBmNy00M2YyLWEyMzAtYmQwMDQxN2I0YjNhIiwiSW1wb3J0SWQiOm51bGwsIlRpdGxlIjoiSG9zcGl0YWwgQWNxdWlyZWQgQ29uZGl0aW9uczogUGVuYWxpdHk7IGNhc2VzIG5vdCBhc3NpZ25lZCB0byBoaWdoZXIgcGF5aW5nIERSRyBpZiBjZXJ0YWluIGNvbmRpdGlvbnMgYWNxdWlyZWQgZHVyaW5nIGhvc3BpdGFsIHN0YXkiLCJOb3RlIjpudWxsLCJIeXBlcmxpbmsiOm51bGwsIklzQ2hhbmdlZCI6ZmFsc2UsIklzTmV3IjpmYWxzZX0seyIkaWQiOiIyNDgiLCJEYXRlIjoiMjAwOS0wMS0wMVQyMzo1OTowMFoiLCJTdHlsZSI6eyIkaWQiOiIyNDkiLCJTaGFwZSI6MCwiQ29ubmVjdG9yTWFyZ2luIjp7IiRyZWYiOiI1NSJ9LCJDb25uZWN0b3JTdHlsZSI6eyIkaWQiOiIyNTAiLCJMaW5lQ29sb3IiOnsiJHJlZiI6IjU3In0sIkxpbmVXZWlnaHQiOjEuMCwiTGluZVR5cGUiOjAsIlBhcmVudFN0eWxlIjpudWxsfSwiSXNCZWxvd1RpbWViYW5kIjp0cnVlLCJIaWRlRGF0ZSI6ZmFsc2UsIlNoYXBlU2l6ZSI6MSwiU3BhY2luZyI6Mi4wLCJQYWRkaW5nIjp7IiRyZWYiOiI1OSJ9LCJTaGFwZVN0eWxlIjp7IiRpZCI6IjI1MSIsIk1hcmdpbiI6eyIkcmVmIjoiNjEifSwiUGFkZGluZyI6eyIkcmVmIjoiNjIifSwiQmFja2dyb3VuZCI6eyIkaWQiOiIyNTIiLCJDb2xvciI6eyIkaWQiOiIyNTMiLCJBIjoyNTUsIlIiOjExOCwiRyI6MTg1LCJCIjowfX0sIklzVmlzaWJsZSI6dHJ1ZSwiV2lkdGgiOjE4LjAsIkhlaWdodCI6MjAuMCwiQm9yZGVyU3R5bGUiOnsiJGlkIjoiMjU0IiwiTGluZUNvbG9yIjp7IiRyZWYiOiI2NiJ9LCJMaW5lV2VpZ2h0IjowLjAsIkxpbmVUeXBlIjowLCJQYXJlbnRTdHlsZSI6bnVsbH0sIlBhcmVudFN0eWxlIjpudWxsfSwiVGl0bGVTdHlsZSI6eyIkaWQiOiIyNTUiLCJGb250U2V0dGluZ3MiOnsiJGlkIjoiMjU2IiwiRm9udFNpemUiOjE0LCJGb250TmFtZSI6IkNhbGlicmkiLCJJc0JvbGQiOnRydWUsIklzSXRhbGljIjpmYWxzZSwiSXNVbmRlcmxpbmVkIjpmYWxzZSwiUGFyZW50U3R5bGUiOm51bGx9LCJBdXRvU2l6ZSI6MCwiRm9yZWdyb3VuZCI6eyIkaWQiOiIyNTciLCJDb2xvciI6eyIkaWQiOiIyNTgiLCJBIjoyNTUsIlIiOjAsIkciOjAsIkIiOjB9fSwiTWF4V2lkdGgiOjIwMC4wLCJNYXhIZWlnaHQiOiJJbmZpbml0eSIsIlNtYXJ0Rm9yZWdyb3VuZElzQWN0aXZlIjpmYWxzZSwiSG9yaXpvbnRhbEFsaWdubWVudCI6MSwiVmVydGljYWxBbGlnbm1lbnQiOjAsIlNtYXJ0Rm9yZWdyb3VuZCI6bnVsbCwiQmFja2dyb3VuZEZpbGxUeXBlIjoxLCJNYXJnaW4iOnsiJHJlZiI6IjcyIn0sIlBhZGRpbmciOnsiJHJlZiI6IjczIn0sIkJhY2tncm91bmQiOnsiJGlkIjoiMjU5IiwiQ29sb3IiOnsiJGlkIjoiMjYwIiwiQSI6MjU1LCJSIjoyNTUsIkciOjI1NSwiQiI6MjU1fX0sIklzVmlzaWJsZSI6dHJ1ZSwiV2lkdGgiOjAuMCwiSGVpZ2h0IjowLjAsIkJvcmRlclN0eWxlIjp7IiRpZCI6IjI2MSIsIkxpbmVDb2xvciI6bnVsbCwiTGluZVdlaWdodCI6MC4wLCJMaW5lVHlwZSI6MCwiUGFyZW50U3R5bGUiOm51bGx9LCJQYXJlbnRTdHlsZSI6bnVsbH0sIkRhdGVTdHlsZSI6eyIkaWQiOiIyNjIiLCJGb250U2V0dGluZ3MiOnsiJGlkIjoiMjYzIiwiRm9udFNpemUiOjEwLCJGb250TmFtZSI6IkNhbGlicmkiLCJJc0JvbGQiOmZhbHNlLCJJc0l0YWxpYyI6ZmFsc2UsIklzVW5kZXJsaW5lZCI6ZmFsc2UsIlBhcmVudFN0eWxlIjpudWxsfSwiQXV0b1NpemUiOjAsIkZvcmVncm91bmQiOnsiJGlkIjoiMjY0IiwiQ29sb3IiOnsiJGlkIjoiMjY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I2NiIsIkxpbmVDb2xvciI6bnVsbCwiTGluZVdlaWdodCI6MC4wLCJMaW5lVHlwZSI6MCwiUGFyZW50U3R5bGUiOm51bGx9LCJQYXJlbnRTdHlsZSI6bnVsbH0sIkRhdGVGb3JtYXQiOnsiJHJlZiI6IjgyIn0sIklzVmlzaWJsZSI6dHJ1ZSwiUGFyZW50U3R5bGUiOm51bGx9LCJJbmRleCI6OCwiUGVyY2VudGFnZUNvbXBsZXRlIjpudWxsLCJQb3NpdGlvbiI6eyJSYXRpbyI6MC4wLCJJc0N1c3RvbSI6ZmFsc2V9LCJEYXRlRm9ybWF0Ijp7IiRyZWYiOiI4MiJ9LCJJZCI6IjQyYjUwZjI4LTgxMTQtNDNhZi05ZmQ4LWQ5MDU0NjY5YTU4OSIsIkltcG9ydElkIjpudWxsLCJUaXRsZSI6IlBRUkk6IEJvbnVzIGluY3JlYXNlZCB0byAyJSBvZiBjaGFyZ2VzICgwOS0xMCkiLCJOb3RlIjpudWxsLCJIeXBlcmxpbmsiOm51bGwsIklzQ2hhbmdlZCI6ZmFsc2UsIklzTmV3IjpmYWxzZX0seyIkaWQiOiIyNjciLCJEYXRlIjoiMjAwOS0wMS0wMVQyMzo1OTowMFoiLCJTdHlsZSI6eyIkaWQiOiIyNjgiLCJTaGFwZSI6MCwiQ29ubmVjdG9yTWFyZ2luIjp7IiRyZWYiOiI1NSJ9LCJDb25uZWN0b3JTdHlsZSI6eyIkaWQiOiIyNjkiLCJMaW5lQ29sb3IiOnsiJHJlZiI6IjU3In0sIkxpbmVXZWlnaHQiOjEuMCwiTGluZVR5cGUiOjAsIlBhcmVudFN0eWxlIjpudWxsfSwiSXNCZWxvd1RpbWViYW5kIjp0cnVlLCJIaWRlRGF0ZSI6ZmFsc2UsIlNoYXBlU2l6ZSI6MSwiU3BhY2luZyI6Mi4wLCJQYWRkaW5nIjp7IiRyZWYiOiI1OSJ9LCJTaGFwZVN0eWxlIjp7IiRpZCI6IjI3MCIsIk1hcmdpbiI6eyIkcmVmIjoiNjEifSwiUGFkZGluZyI6eyIkcmVmIjoiNjIifSwiQmFja2dyb3VuZCI6eyIkaWQiOiIyNzEiLCJDb2xvciI6eyIkaWQiOiIyNzIiLCJBIjoyNTUsIlIiOjExOCwiRyI6MTg1LCJCIjowfX0sIklzVmlzaWJsZSI6dHJ1ZSwiV2lkdGgiOjE4LjAsIkhlaWdodCI6MjAuMCwiQm9yZGVyU3R5bGUiOnsiJGlkIjoiMjczIiwiTGluZUNvbG9yIjp7IiRyZWYiOiI2NiJ9LCJMaW5lV2VpZ2h0IjowLjAsIkxpbmVUeXBlIjowLCJQYXJlbnRTdHlsZSI6bnVsbH0sIlBhcmVudFN0eWxlIjpudWxsfSwiVGl0bGVTdHlsZSI6eyIkaWQiOiIyNzQiLCJGb250U2V0dGluZ3MiOnsiJGlkIjoiMjc1IiwiRm9udFNpemUiOjE0LCJGb250TmFtZSI6IkNhbGlicmkiLCJJc0JvbGQiOnRydWUsIklzSXRhbGljIjpmYWxzZSwiSXNVbmRlcmxpbmVkIjpmYWxzZSwiUGFyZW50U3R5bGUiOm51bGx9LCJBdXRvU2l6ZSI6MCwiRm9yZWdyb3VuZCI6eyIkaWQiOiIyNzYiLCJDb2xvciI6eyIkaWQiOiIyNzciLCJBIjoyNTUsIlIiOjAsIkciOjAsIkIiOjB9fSwiTWF4V2lkdGgiOjIwMC4wLCJNYXhIZWlnaHQiOiJJbmZpbml0eSIsIlNtYXJ0Rm9yZWdyb3VuZElzQWN0aXZlIjpmYWxzZSwiSG9yaXpvbnRhbEFsaWdubWVudCI6MSwiVmVydGljYWxBbGlnbm1lbnQiOjAsIlNtYXJ0Rm9yZWdyb3VuZCI6bnVsbCwiQmFja2dyb3VuZEZpbGxUeXBlIjoxLCJNYXJnaW4iOnsiJHJlZiI6IjcyIn0sIlBhZGRpbmciOnsiJHJlZiI6IjczIn0sIkJhY2tncm91bmQiOnsiJGlkIjoiMjc4IiwiQ29sb3IiOnsiJGlkIjoiMjc5IiwiQSI6MjU1LCJSIjoyNTUsIkciOjI1NSwiQiI6MjU1fX0sIklzVmlzaWJsZSI6dHJ1ZSwiV2lkdGgiOjAuMCwiSGVpZ2h0IjowLjAsIkJvcmRlclN0eWxlIjp7IiRpZCI6IjI4MCIsIkxpbmVDb2xvciI6bnVsbCwiTGluZVdlaWdodCI6MC4wLCJMaW5lVHlwZSI6MCwiUGFyZW50U3R5bGUiOm51bGx9LCJQYXJlbnRTdHlsZSI6bnVsbH0sIkRhdGVTdHlsZSI6eyIkaWQiOiIyODEiLCJGb250U2V0dGluZ3MiOnsiJGlkIjoiMjgyIiwiRm9udFNpemUiOjEwLCJGb250TmFtZSI6IkNhbGlicmkiLCJJc0JvbGQiOmZhbHNlLCJJc0l0YWxpYyI6ZmFsc2UsIklzVW5kZXJsaW5lZCI6ZmFsc2UsIlBhcmVudFN0eWxlIjpudWxsfSwiQXV0b1NpemUiOjAsIkZvcmVncm91bmQiOnsiJGlkIjoiMjgzIiwiQ29sb3IiOnsiJGlkIjoiMjg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I4NSIsIkxpbmVDb2xvciI6bnVsbCwiTGluZVdlaWdodCI6MC4wLCJMaW5lVHlwZSI6MCwiUGFyZW50U3R5bGUiOm51bGx9LCJQYXJlbnRTdHlsZSI6bnVsbH0sIkRhdGVGb3JtYXQiOnsiJHJlZiI6IjgyIn0sIklzVmlzaWJsZSI6dHJ1ZSwiUGFyZW50U3R5bGUiOm51bGx9LCJJbmRleCI6OSwiUGVyY2VudGFnZUNvbXBsZXRlIjpudWxsLCJQb3NpdGlvbiI6eyJSYXRpbyI6MC4wLCJJc0N1c3RvbSI6ZmFsc2V9LCJEYXRlRm9ybWF0Ijp7IiRyZWYiOiI4MiJ9LCJJZCI6IjczNGM2NDhlLWFkN2MtNGIwYi1iZWUwLWJmNjQyNDk3NWVjZiIsIkltcG9ydElkIjpudWxsLCJUaXRsZSI6IlBoeXNpY2lhbiBSZXNvdXJjZSBVc2UgYW5kIE1lYXN1cmVtZW50IFJlcG9ydGluZyBQcm9ncmFtIChSVVIpIFBoYXNlIEk6IFJlcG9ydHMgc2VudCB0byBwcm92aWRlcnMgaW4gMTIgbWV0cm8gYXJlYXMiLCJOb3RlIjpudWxsLCJIeXBlcmxpbmsiOm51bGwsIklzQ2hhbmdlZCI6ZmFsc2UsIklzTmV3IjpmYWxzZX0seyIkaWQiOiIyODYiLCJEYXRlIjoiMjAwOS0wMS0wMVQyMzo1OTowMFoiLCJTdHlsZSI6eyIkaWQiOiIyODciLCJTaGFwZSI6MCwiQ29ubmVjdG9yTWFyZ2luIjp7IiRyZWYiOiI1NSJ9LCJDb25uZWN0b3JTdHlsZSI6eyIkaWQiOiIyODgiLCJMaW5lQ29sb3IiOnsiJHJlZiI6IjU3In0sIkxpbmVXZWlnaHQiOjEuMCwiTGluZVR5cGUiOjAsIlBhcmVudFN0eWxlIjpudWxsfSwiSXNCZWxvd1RpbWViYW5kIjpmYWxzZSwiSGlkZURhdGUiOmZhbHNlLCJTaGFwZVNpemUiOjEsIlNwYWNpbmciOjIuMCwiUGFkZGluZyI6eyIkcmVmIjoiNTkifSwiU2hhcGVTdHlsZSI6eyIkaWQiOiIyODkiLCJNYXJnaW4iOnsiJHJlZiI6IjYxIn0sIlBhZGRpbmciOnsiJHJlZiI6IjYyIn0sIkJhY2tncm91bmQiOnsiJGlkIjoiMjkwIiwiQ29sb3IiOnsiJGlkIjoiMjkxIiwiQSI6MjU1LCJSIjowLCJHIjoxMTQsIkIiOjE4OH19LCJJc1Zpc2libGUiOnRydWUsIldpZHRoIjoxOC4wLCJIZWlnaHQiOjIwLjAsIkJvcmRlclN0eWxlIjp7IiRpZCI6IjI5MiIsIkxpbmVDb2xvciI6eyIkcmVmIjoiNjYifSwiTGluZVdlaWdodCI6MC4wLCJMaW5lVHlwZSI6MCwiUGFyZW50U3R5bGUiOm51bGx9LCJQYXJlbnRTdHlsZSI6bnVsbH0sIlRpdGxlU3R5bGUiOnsiJGlkIjoiMjkzIiwiRm9udFNldHRpbmdzIjp7IiRpZCI6IjI5NCIsIkZvbnRTaXplIjoxNCwiRm9udE5hbWUiOiJDYWxpYnJpIiwiSXNCb2xkIjp0cnVlLCJJc0l0YWxpYyI6ZmFsc2UsIklzVW5kZXJsaW5lZCI6ZmFsc2UsIlBhcmVudFN0eWxlIjpudWxsfSwiQXV0b1NpemUiOjAsIkZvcmVncm91bmQiOnsiJGlkIjoiMjk1IiwiQ29sb3IiOnsiJGlkIjoiMjk2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iJ9LCJQYWRkaW5nIjp7IiRyZWYiOiI3MyJ9LCJCYWNrZ3JvdW5kIjp7IiRyZWYiOiI3NCJ9LCJJc1Zpc2libGUiOnRydWUsIldpZHRoIjowLjAsIkhlaWdodCI6MC4wLCJCb3JkZXJTdHlsZSI6eyIkaWQiOiIyOTciLCJMaW5lQ29sb3IiOm51bGwsIkxpbmVXZWlnaHQiOjAuMCwiTGluZVR5cGUiOjAsIlBhcmVudFN0eWxlIjpudWxsfSwiUGFyZW50U3R5bGUiOm51bGx9LCJEYXRlU3R5bGUiOnsiJGlkIjoiMjk4IiwiRm9udFNldHRpbmdzIjp7IiRpZCI6IjI5OSIsIkZvbnRTaXplIjoxMCwiRm9udE5hbWUiOiJDYWxpYnJpIiwiSXNCb2xkIjpmYWxzZSwiSXNJdGFsaWMiOmZhbHNlLCJJc1VuZGVybGluZWQiOmZhbHNlLCJQYXJlbnRTdHlsZSI6bnVsbH0sIkF1dG9TaXplIjowLCJGb3JlZ3JvdW5kIjp7IiRpZCI6IjMwMCIsIkNvbG9yIjp7IiRpZCI6IjMw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c5In0sIlBhZGRpbmciOnsiJHJlZiI6IjgwIn0sIkJhY2tncm91bmQiOnsiJHJlZiI6IjgxIn0sIklzVmlzaWJsZSI6ZmFsc2UsIldpZHRoIjowLjAsIkhlaWdodCI6MC4wLCJCb3JkZXJTdHlsZSI6eyIkaWQiOiIzMDIiLCJMaW5lQ29sb3IiOm51bGwsIkxpbmVXZWlnaHQiOjAuMCwiTGluZVR5cGUiOjAsIlBhcmVudFN0eWxlIjpudWxsfSwiUGFyZW50U3R5bGUiOm51bGx9LCJEYXRlRm9ybWF0Ijp7IiRyZWYiOiI4MiJ9LCJJc1Zpc2libGUiOnRydWUsIlBhcmVudFN0eWxlIjpudWxsfSwiSW5kZXgiOjEwLCJQZXJjZW50YWdlQ29tcGxldGUiOm51bGwsIlBvc2l0aW9uIjp7IlJhdGlvIjowLjAsIklzQ3VzdG9tIjpmYWxzZX0sIkRhdGVGb3JtYXQiOnsiJHJlZiI6IjgyIn0sIklkIjoiNWIwMWFiZTEtMmM3NC00MTI0LWIxMzUtYmQ2Y2RjOTg2NTFiIiwiSW1wb3J0SWQiOm51bGwsIlRpdGxlIjoiT3V0cGF0aWVudCBQYXktZm9yLVJlcG9ydGluZzogUGVuYWx0eTsgdXBkYXRlIGlzIHJlZHVjZWQgYnkgMiUgKDA5KykiLCJOb3RlIjpudWxsLCJIeXBlcmxpbmsiOm51bGwsIklzQ2hhbmdlZCI6ZmFsc2UsIklzTmV3IjpmYWxzZX0seyIkaWQiOiIzMDMiLCJEYXRlIjoiMjAxMC0wMS0wMVQyMzo1OTowMFoiLCJTdHlsZSI6eyIkaWQiOiIzMDQiLCJTaGFwZSI6MCwiQ29ubmVjdG9yTWFyZ2luIjp7IiRyZWYiOiI1NSJ9LCJDb25uZWN0b3JTdHlsZSI6eyIkaWQiOiIzMDUiLCJMaW5lQ29sb3IiOnsiJHJlZiI6IjU3In0sIkxpbmVXZWlnaHQiOjEuMCwiTGluZVR5cGUiOjAsIlBhcmVudFN0eWxlIjpudWxsfSwiSXNCZWxvd1RpbWViYW5kIjp0cnVlLCJIaWRlRGF0ZSI6ZmFsc2UsIlNoYXBlU2l6ZSI6MSwiU3BhY2luZyI6Mi4wLCJQYWRkaW5nIjp7IiRyZWYiOiI1OSJ9LCJTaGFwZVN0eWxlIjp7IiRpZCI6IjMwNiIsIk1hcmdpbiI6eyIkcmVmIjoiNjEifSwiUGFkZGluZyI6eyIkcmVmIjoiNjIifSwiQmFja2dyb3VuZCI6eyIkaWQiOiIzMDciLCJDb2xvciI6eyIkaWQiOiIzMDgiLCJBIjoyNTUsIlIiOjExOCwiRyI6MTg1LCJCIjowfX0sIklzVmlzaWJsZSI6dHJ1ZSwiV2lkdGgiOjE4LjAsIkhlaWdodCI6MjAuMCwiQm9yZGVyU3R5bGUiOnsiJGlkIjoiMzA5IiwiTGluZUNvbG9yIjp7IiRyZWYiOiI2NiJ9LCJMaW5lV2VpZ2h0IjowLjAsIkxpbmVUeXBlIjowLCJQYXJlbnRTdHlsZSI6bnVsbH0sIlBhcmVudFN0eWxlIjpudWxsfSwiVGl0bGVTdHlsZSI6eyIkaWQiOiIzMTAiLCJGb250U2V0dGluZ3MiOnsiJGlkIjoiMzExIiwiRm9udFNpemUiOjE0LCJGb250TmFtZSI6IkNhbGlicmkiLCJJc0JvbGQiOnRydWUsIklzSXRhbGljIjpmYWxzZSwiSXNVbmRlcmxpbmVkIjpmYWxzZSwiUGFyZW50U3R5bGUiOm51bGx9LCJBdXRvU2l6ZSI6MCwiRm9yZWdyb3VuZCI6eyIkaWQiOiIzMTIiLCJDb2xvciI6eyIkaWQiOiIzMTM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MxNCIsIkxpbmVDb2xvciI6bnVsbCwiTGluZVdlaWdodCI6MC4wLCJMaW5lVHlwZSI6MCwiUGFyZW50U3R5bGUiOm51bGx9LCJQYXJlbnRTdHlsZSI6bnVsbH0sIkRhdGVTdHlsZSI6eyIkaWQiOiIzMTUiLCJGb250U2V0dGluZ3MiOnsiJGlkIjoiMzE2IiwiRm9udFNpemUiOjEwLCJGb250TmFtZSI6IkNhbGlicmkiLCJJc0JvbGQiOmZhbHNlLCJJc0l0YWxpYyI6ZmFsc2UsIklzVW5kZXJsaW5lZCI6ZmFsc2UsIlBhcmVudFN0eWxlIjpudWxsfSwiQXV0b1NpemUiOjAsIkZvcmVncm91bmQiOnsiJGlkIjoiMzE3IiwiQ29sb3IiOnsiJGlkIjoiMzE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MxOSIsIkxpbmVDb2xvciI6bnVsbCwiTGluZVdlaWdodCI6MC4wLCJMaW5lVHlwZSI6MCwiUGFyZW50U3R5bGUiOm51bGx9LCJQYXJlbnRTdHlsZSI6bnVsbH0sIkRhdGVGb3JtYXQiOnsiJHJlZiI6IjgyIn0sIklzVmlzaWJsZSI6dHJ1ZSwiUGFyZW50U3R5bGUiOm51bGx9LCJJbmRleCI6MTEsIlBlcmNlbnRhZ2VDb21wbGV0ZSI6bnVsbCwiUG9zaXRpb24iOnsiUmF0aW8iOjAuMzc4MDA5MzE1NzczMjkyNzgsIklzQ3VzdG9tIjpmYWxzZX0sIkRhdGVGb3JtYXQiOnsiJHJlZiI6IjgyIn0sIklkIjoiNDE1NjNlYWUtODZhNi00Y2JjLWI0ZDEtZDA3ZDAyMWQwMzNjIiwiSW1wb3J0SWQiOm51bGwsIlRpdGxlIjoiUGh5c2ljaWFuIENvbXBhcmUgTGF1bmNoZWQ6IEluY2x1ZGVzIGRhdGEgb24gc3BlY2lhbHR5LCBsb2NhdGlvbiwgYW5kIHNhdGlzZmFjdG9yeSByZXBvcnRpbmcgdW5kZXIgUFFSSSIsIk5vdGUiOm51bGwsIkh5cGVybGluayI6bnVsbCwiSXNDaGFuZ2VkIjpmYWxzZSwiSXNOZXciOmZhbHNlfV0sIlRhc2tzIjpbXSwiTXNQcm9qZWN0SXRlbXNUcmVlIjp7IiRpZCI6IjMyMCIsIlJvb3QiOnsiSW1wb3J0SWQiOm51bGwsIklzSW1wb3J0ZWQiOmZhbHNlLCJDaGlsZHJlbiI6W119fSwiTWV0YWRhdGEiOnsiJGlkIjoiMzIxIiwiUmVjZW50Q29sb3JzQ29sbGVjdGlvbiI6IltcIiNGRjAwNDY3RlwiLFwiI0ZGNzZCOTAwXCIsXCIjRkYzMTcwMjNcIl0ifSwiU2V0dGluZ3MiOnsiJGlkIjoiMzIyIiwiSW1wYU9wdGlvbnMiOnsiJGlkIjoiMzIzIiwiTGVmdFRvUmlnaHQiOmZhbHNlLCJQYXlsb2FkT3B0aW9ucyI6Mn0sIlVzZUNvbXByZXNzaW9uIjpmYWxzZSwiQ29tcHJlc2lvblBlcmNlbnRhZ2UiOjUwLjAsIkluYWN0aXZlSW50ZXJ2YWxXaWR0aFRocmVzaG9sZCI6MzAuMCwiSW5hY3RpdmVJbnRlcnZhbFdpZHRoIjoxLjAsIlNwbGl0VGFza3MiOmZhbHNlLCJVc2VDbHVzdGVyIjpmYWxzZSwiRXBzaWxvbiI6MC4wLCJNaW5Qb2ludHNUb0Zvcm1BQ2x1c3RlciI6MiwiR2VuZXJhdGVJbnZpc2libGVTaGFwZXMiOmZhbHNlLCJTbWFydFRpbWVsaW5lVGFza1BlcmNlbnRhZ2VGaXQiOmZhbHNlfSwiSXNOZXciOnRydWUsIkltcG9ydFR5cGUiOjAsIkZpbGVQYXRoIjpudWxsLCJUaW1lQ29uZmlndXJhdGlvbiI6eyIkaWQiOiIzMjQiLCJVc2VUaW1lIjp0cnVlLCJXb3JrRGF5U3RhcnQiOiIwMDowMDowMCIsIldvcmtEYXlFbmQiOiIyMzo1OTowMCJ9LCJMYXN0VXNlZFRlbXBsYXRlSWQiOiI5YTFiNmM3ZC00YWIxLTQ3N2QtODkzOC00MDIxMWE4ZGY2MzcifQ=="/>
  <p:tag name="__MASTER" val="__part_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m51bGwsIlZlcnNpb24iOnsiJGlkIjoiMiIsIlZlcnNpb24iOiIzLjEuMiIsIk9yaWdpbmFsQXNzZW1ibHlWZXJzaW9uIjoiMy42MS4wMS4wMCIsIkVkaXRpb24iOiJQbHVzIiwiSXNQbHVzRWRpdGlvbiI6dHJ1ZX0sIkVmZmVjdCI6MSwiU3R5bGUiOnsiJGlkIjoiMyIsIlRpbWViYW5kU3R5bGUiOnsiJGlkIjoiNCIsIlNjYWxlTWFya2luZyI6MCwiU2hhcGUiOjEzLCJTaGFwZVN0eWxlIjp7IiRpZCI6IjUiLCJNYXJnaW4iOnsiJGlkIjoiNiIsIlRvcCI6MCwiTGVmdCI6MTAsIlJpZ2h0IjoxMCwiQm90dG9tIjowfSwiUGFkZGluZyI6eyIkaWQiOiI3IiwiVG9wIjo1LCJMZWZ0IjoxMywiUmlnaHQiOjEzLCJCb3R0b20iOjV9LCJCYWNrZ3JvdW5kIjp7IiRpZCI6IjgiLCJDb2xvciI6eyIkaWQiOiI5IiwiQSI6MjU1LCJSIjoxMDYsIkciOjExNSwiQiI6MTIzfX0sIklzVmlzaWJsZSI6dHJ1ZSwiV2lkdGgiOjg1O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xNyIsIlRvcCI6MCwiTGVmdCI6MCwiUmlnaHQiOjIwLCJCb3R0b20iOjB9LCJQYWRkaW5nIjp7IiRpZCI6IjE4IiwiVG9wIjowLCJMZWZ0IjowLCJSaWdodCI6MCwiQm90dG9tIjowfSwiQmFja2dyb3VuZCI6eyIkaWQiOiIxOSIsIkNvbG9yIjp7IiRpZCI6IjIwIiwiQSI6MjU1LCJSIjoyNTUsIkciOjI1NSwiQiI6MjU1fX0sIklzVmlzaWJsZSI6ZmFsc2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yNSIsIlRvcCI6MCwiTGVmdCI6MjAsIlJpZ2h0IjowLCJCb3R0b20iOjB9LCJQYWRkaW5nIjp7IiRpZCI6IjI2IiwiVG9wIjowLCJMZWZ0IjowLCJSaWdodCI6MCwiQm90dG9tIjowfSwiQmFja2dyb3VuZCI6eyIkaWQiOiIyNyIsIkNvbG9yIjp7IiRpZCI6IjI4IiwiQSI6MCwiUiI6MCwiRyI6MCwiQiI6MH19LCJJc1Zpc2libGUiOmZhbHNlLCJXaWR0aCI6MC4wLCJIZWlnaHQiOjAuMCwiQm9yZGVyU3R5bGUiOm51bGwsIlBhcmVudFN0eWxlIjpudWxsfSwiVG9kYXlUZXh0U3R5bGUiOnsiJGlkIjoiMjkiLCJGb250U2V0dGluZ3MiOnsiJGlkIjoiMzAiLCJGb250U2l6ZSI6MTIsIkZvbnROYW1lIjoiQ2FsaWJyaSIsIklzQm9sZCI6ZmFsc2UsIklzSXRhbGljIjpmYWxzZSwiSXNVbmRlcmxpbmVkIjpmYWxzZSwiUGFyZW50U3R5bGUiOm51bGx9LCJBdXRvU2l6ZSI6MCwiRm9yZWdyb3VuZCI6eyIkaWQiOiIzMSIsIkNvbG9yIjp7IiRpZCI6IjM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zIiwiVG9wIjowLCJMZWZ0IjowLCJSaWdodCI6MCwiQm90dG9tIjowfSwiUGFkZGluZyI6eyIkaWQiOiIzNCIsIlRvcCI6MCwiTGVmdCI6MCwiUmlnaHQiOjAsIkJvdHRvbSI6MH0sIkJhY2tncm91bmQiOnsiJGlkIjoiMzUiLCJDb2xvciI6eyIkcmVmIjoiMjgifX0sIklzVmlzaWJsZSI6dHJ1ZSwiV2lkdGgiOjAuMCwiSGVpZ2h0IjowLjAsIkJvcmRlclN0eWxlIjpudWxsLCJQYXJlbnRTdHlsZSI6bnVsbH0sIlRvZGF5TWFya2VyU3R5bGUiOnsiJGlkIjoiMzYiLCJNYXJnaW4iOnsiJGlkIjoiMzciLCJUb3AiOjAsIkxlZnQiOjAsIlJpZ2h0IjowLCJCb3R0b20iOjB9LCJQYWRkaW5nIjp7IiRpZCI6IjM4IiwiVG9wIjowLCJMZWZ0IjowLCJSaWdodCI6MCwiQm90dG9tIjowfSwiQmFja2dyb3VuZCI6eyIkaWQiOiIzOSIsIkNvbG9yIjp7IiRpZCI6IjQwIiwiQSI6MjU1LCJSIjoyNTUsIkciOjAsIkIiOjB9fSwiSXNWaXNpYmxlIjp0cnVlLCJXaWR0aCI6MC4wLCJIZWlnaHQiOjAuMCwiQm9yZGVyU3R5bGUiOm51bGwsIlBhcmVudFN0eWxlIjpudWxsfSwiU2NhbGVTdHlsZSI6eyIkaWQiOiI0MSIsIlNob3dTZWdtZW50U2VwYXJhdG9ycyI6dHJ1ZSwiU2VnbWVudFNlcGFyYXRvck9wYWNpdHkiOjMwLCJGb250U2V0dGluZ3MiOnsiJGlkIjoiNDIiLCJGb250U2l6ZSI6MTQsIkZvbnROYW1lIjoiQ2FsaWJyaSIsIklzQm9sZCI6dHJ1ZSwiSXNJdGFsaWMiOmZhbHNlLCJJc1VuZGVybGluZWQiOmZhbHNlLCJQYXJlbnRTdHlsZSI6bnVsbH0sIkF1dG9TaXplIjowLCJGb3JlZ3JvdW5kIjp7IiRpZCI6IjQzIiwiQ29sb3IiOnsiJGlkIjoiNDQ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UiLCJUb3AiOjAsIkxlZnQiOjUsIlJpZ2h0IjowLCJCb3R0b20iOjB9LCJQYWRkaW5nIjp7IiRpZCI6IjQ2IiwiVG9wIjowLCJMZWZ0IjowLCJSaWdodCI6MCwiQm90dG9tIjowfSwiQmFja2dyb3VuZCI6eyIkaWQiOiI0NyIsIkNvbG9yIjp7IiRyZWYiOiIyOCJ9fSwiSXNWaXNpYmxlIjp0cnVlLCJXaWR0aCI6MC4wLCJIZWlnaHQiOjAuMCwiQm9yZGVyU3R5bGUiOm51bGwsIlBhcmVudFN0eWxlIjpudWxsfSwiRWxhcHNlZFRpbWVCYWNrZ3JvdW5kIjp7IiRpZCI6IjQ4IiwiQ29sb3IiOnsiJGlkIjoiNDkiLCJBIjo3NywiUiI6MjU1LCJHIjowLCJCIjowfX0sIkFwcGVuZFllYXJPblllYXJDaGFuZ2UiOnRydWUsIkVsYXBzZWRUaW1lRm9ybWF0IjowLCJUb2RheU1hcmtlclBvc2l0aW9uIjowLCJRdWlja1Bvc2l0aW9uIjozLCJBYnNvbHV0ZVBvc2l0aW9uIjozNjIuODEsIk1hcmdpbiI6eyIkaWQiOiI1MCIsIlRvcCI6MCwiTGVmdCI6MTAsIlJpZ2h0IjoxMCwiQm90dG9tIjowfSwiUGFkZGluZyI6eyIkaWQiOiI1MSIsIlRvcCI6MCwiTGVmdCI6MCwiUmlnaHQiOjAsIkJvdHRvbSI6MH0sIkJhY2tncm91bmQiOnsiJGlkIjoiNTIiLCJDb2xvciI6eyIkaWQiOiI1MyIsIkEiOjI1NSwiUiI6MTE1LCJHIjoxMTUsIkIiOjExNX19LCJJc1Zpc2libGUiOnRydWUsIldpZHRoIjowLjAsIkhlaWdodCI6MC4wLCJCb3JkZXJTdHlsZSI6bnVsbCwiUGFyZW50U3R5bGUiOm51bGx9LCJEZWZhdWx0TWlsZXN0b25lU3R5bGUiOnsiJGlkIjoiNTQiLCJTaGFwZSI6MCwiQ29ubmVjdG9yTWFyZ2luIjp7IiRpZCI6IjU1IiwiVG9wIjowLCJMZWZ0IjoyLCJSaWdodCI6MiwiQm90dG9tIjowfSwiQ29ubmVjdG9yU3R5bGUiOnsiJGlkIjoiNTYiLCJMaW5lQ29sb3IiOnsiJGlkIjoiNTciLCIkdHlwZSI6Ik5MUkUuQ29tbW9uLkRvbS5Tb2xpZENvbG9yQnJ1c2gsIE5MUkUuQ29tbW9uIiwiQ29sb3IiOnsiJGlkIjoiNTgiLCJBIjoxMjcsIlIiOjMxLCJHIjo3MywiQiI6MTI2fX0sIkxpbmVXZWlnaHQiOjEuMCwiTGluZVR5cGUiOjAsIlBhcmVudFN0eWxlIjpudWxsfSwiSXNCZWxvd1RpbWViYW5kIjpmYWxzZSwiSGlkZURhdGUiOmZhbHNlLCJTaGFwZVNpemUiOjEsIlNwYWNpbmciOjIuMCwiUGFkZGluZyI6eyIkaWQiOiI1OSIsIlRvcCI6NywiTGVmdCI6MywiUmlnaHQiOjAsIkJvdHRvbSI6Mn0sIlNoYXBlU3R5bGUiOnsiJGlkIjoiNjAiLCJNYXJnaW4iOnsiJGlkIjoiNjEiLCJUb3AiOjAsIkxlZnQiOjAsIlJpZ2h0IjowLCJCb3R0b20iOjB9LCJQYWRkaW5nIjp7IiRpZCI6IjYyIiwiVG9wIjowLCJMZWZ0IjowLCJSaWdodCI6MCwiQm90dG9tIjowfSwiQmFja2dyb3VuZCI6eyIkaWQiOiI2MyIsIkNvbG9yIjp7IiRpZCI6IjY0IiwiQSI6MjU1LCJSIjowLCJHIjoxMTQsIkIiOjE4OH19LCJJc1Zpc2libGUiOnRydWUsIldpZHRoIjoxOC4wLCJIZWlnaHQiOjIwLjAsIkJvcmRlclN0eWxlIjp7IiRpZCI6IjY1IiwiTGluZUNvbG9yIjp7IiRpZCI6IjY2IiwiJHR5cGUiOiJOTFJFLkNvbW1vbi5Eb20uU29saWRDb2xvckJydXNoLCBOTFJFLkNvbW1vbiIsIkNvbG9yIjp7IiRpZCI6IjY3IiwiQSI6MjU1LCJSIjoyNTUsIkciOjAsIkIiOjB9fSwiTGluZVdlaWdodCI6MC4wLCJMaW5lVHlwZSI6MCwiUGFyZW50U3R5bGUiOm51bGx9LCJQYXJlbnRTdHlsZSI6bnVsbH0sIlRpdGxlU3R5bGUiOnsiJGlkIjoiNjgiLCJGb250U2V0dGluZ3MiOnsiJGlkIjoiNjkiLCJGb250U2l6ZSI6MTEsIkZvbnROYW1lIjoiQ2FsaWJyaSIsIklzQm9sZCI6dHJ1ZSwiSXNJdGFsaWMiOmZhbHNlLCJJc1VuZGVybGluZWQiOmZhbHNlLCJQYXJlbnRTdHlsZSI6bnVsbH0sIkF1dG9TaXplIjowLCJGb3JlZ3JvdW5kIjp7IiRpZCI6IjcwIiwiQ29sb3IiOnsiJGlkIjoiNz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IiLCJUb3AiOjAsIkxlZnQiOjAsIlJpZ2h0IjowLCJCb3R0b20iOjB9LCJQYWRkaW5nIjp7IiRpZCI6IjczIiwiVG9wIjowLCJMZWZ0IjowLCJSaWdodCI6MCwiQm90dG9tIjowfSwiQmFja2dyb3VuZCI6eyIkaWQiOiI3NCIsIkNvbG9yIjp7IiRyZWYiOiIyOCJ9fSwiSXNWaXNpYmxlIjp0cnVlLCJXaWR0aCI6MC4wLCJIZWlnaHQiOjAuMCwiQm9yZGVyU3R5bGUiOm51bGwsIlBhcmVudFN0eWxlIjpudWxsfSwiRGF0ZVN0eWxlIjp7IiRpZCI6Ijc1IiwiRm9udFNldHRpbmdzIjp7IiRpZCI6Ijc2IiwiRm9udFNpemUiOjEwLCJGb250TmFtZSI6IkNhbGlicmkiLCJJc0JvbGQiOmZhbHNlLCJJc0l0YWxpYyI6ZmFsc2UsIklzVW5kZXJsaW5lZCI6ZmFsc2UsIlBhcmVudFN0eWxlIjpudWxsfSwiQXV0b1NpemUiOjAsIkZvcmVncm91bmQiOnsiJGlkIjoiNzciLCJDb2xvciI6eyIkaWQiOiI3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kiLCJUb3AiOjAsIkxlZnQiOjAsIlJpZ2h0IjowLCJCb3R0b20iOjB9LCJQYWRkaW5nIjp7IiRpZCI6IjgwIiwiVG9wIjowLCJMZWZ0IjowLCJSaWdodCI6MCwiQm90dG9tIjowfSwiQmFja2dyb3VuZCI6eyIkaWQiOiI4MSIsIkNvbG9yIjp7IiRyZWYiOiIyOCJ9fSwiSXNWaXNpYmxlIjp0cnVlLCJXaWR0aCI6MC4wLCJIZWlnaHQiOjAuMCwiQm9yZGVyU3R5bGUiOm51bGwsIlBhcmVudFN0eWxlIjpudWxsfSwiRGF0ZUZvcm1hdCI6eyIkaWQiOiI4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RlZmF1bHRUYXNrU3R5bGUiOnsiJGlkIjoiODMiLCJTaGFwZSI6MiwiU2hhcGVUaGlja25lc3MiOjEsIkR1cmF0aW9uRm9ybWF0IjowLCJJbmNsdWRlTm9uV29ya2luZ0RheXNJbkR1cmF0aW9uIjpmYWxzZSwiUGVyY2VudGFnZUNvbXBsZXRlU3R5bGUiOnsiJGlkIjoiODQiLCJGb250U2V0dGluZ3MiOnsiJGlkIjoiODUiLCJGb250U2l6ZSI6MTAsIkZvbnROYW1lIjoiQ2FsaWJyaSIsIklzQm9sZCI6ZmFsc2UsIklzSXRhbGljIjpmYWxzZSwiSXNVbmRlcmxpbmVkIjpmYWxzZSwiUGFyZW50U3R5bGUiOm51bGx9LCJBdXRvU2l6ZSI6MCwiRm9yZWdyb3VuZCI6eyIkaWQiOiI4NiIsIkNvbG9yIjp7IiRpZCI6Ijg3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OCJ9fSwiSXNWaXNpYmxlIjp0cnVlLCJXaWR0aCI6MC4wLCJIZWlnaHQiOjAuMCwiQm9yZGVyU3R5bGUiOm51bGwsIlBhcmVudFN0eWxlIjpudWxsfSwiRHVyYXRpb25TdHlsZSI6eyIkaWQiOiI5MSIsIkZvbnRTZXR0aW5ncyI6eyIkaWQiOiI5MiIsIkZvbnRTaXplIjoxMCwiRm9udE5hbWUiOiJDYWxpYnJpIiwiSXNCb2xkIjpmYWxzZSwiSXNJdGFsaWMiOmZhbHNlLCJJc1VuZGVybGluZWQiOmZhbHNlLCJQYXJlbnRTdHlsZSI6bnVsbH0sIkF1dG9TaXplIjowLCJGb3JlZ3JvdW5kIjp7IiRpZCI6IjkzIiwiQ29sb3IiOnsiJGlkIjoiOTQ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5NSIsIlRvcCI6MCwiTGVmdCI6MCwiUmlnaHQiOjAsIkJvdHRvbSI6MH0sIlBhZGRpbmciOnsiJGlkIjoiOTYiLCJUb3AiOjAsIkxlZnQiOjAsIlJpZ2h0IjowLCJCb3R0b20iOjB9LCJCYWNrZ3JvdW5kIjp7IiRpZCI6Ijk3IiwiQ29sb3IiOnsiJHJlZiI6IjI4In19LCJJc1Zpc2libGUiOnRydWUsIldpZHRoIjowLjAsIkhlaWdodCI6MC4wLCJCb3JkZXJTdHlsZSI6bnVsbCwiUGFyZW50U3R5bGUiOm51bGx9LCJIb3Jpem9udGFsQ29ubmVjdG9yU3R5bGUiOnsiJGlkIjoiOTgiLCJMaW5lQ29sb3IiOnsiJGlkIjoiOTkiLCIkdHlwZSI6Ik5MUkUuQ29tbW9uLkRvbS5Tb2xpZENvbG9yQnJ1c2gsIE5MUkUuQ29tbW9uIiwiQ29sb3IiOnsiJGlkIjoiMTAwIiwiQSI6MjU1LCJSIjoyMDQsIkciOjIwNCwiQiI6MjA0fX0sIkxpbmVXZWlnaHQiOjEuMCwiTGluZVR5cGUiOjAsIlBhcmVudFN0eWxlIjpudWxsfSwiVmVydGljYWxDb25uZWN0b3JTdHlsZSI6eyIkaWQiOiIxMDEiLCJMaW5lQ29sb3IiOnsiJGlkIjoiMTAyIiwiJHR5cGUiOiJOTFJFLkNvbW1vbi5Eb20uU29saWRDb2xvckJydXNoLCBOTFJFLkNvbW1vbiIsIkNvbG9yIjp7IiRpZCI6IjEwMyIsIkEiOjI1NSwiUiI6MjA0LCJHIjoyMDQsIkIiOjIwNH19LCJMaW5lV2VpZ2h0IjowLjAsIkxpbmVUeXBlIjowLCJQYXJlbnRTdHlsZSI6bnVsbH0sIk1hcmdpbiI6bnVsbCwiU3RhcnREYXRlUG9zaXRpb24iOjMsIkVuZERhdGVQb3NpdGlvbiI6NCwiRGF0ZUlzVmlzaWJsZSI6dHJ1ZSwiVGl0bGVQb3NpdGlvbiI6MiwiRHVyYXRpb25Qb3NpdGlvbiI6NiwiUGVyY2VudGFnZUNvbXBsZXRlZFBvc2l0aW9uIjo2LCJTcGFjaW5nIjo1LCJJc0JlbG93VGltZWJhbmQiOmZhbHNlLCJQZXJjZW50YWdlQ29tcGxldGVTaGFwZU9wYWNpdHkiOjM1LCJTaGFwZVN0eWxlIjp7IiRpZCI6IjEwNCIsIk1hcmdpbiI6eyIkaWQiOiIxMDUiLCJUb3AiOjAsIkxlZnQiOjQsIlJpZ2h0Ijo0LCJCb3R0b20iOjB9LCJQYWRkaW5nIjp7IiRpZCI6IjEwNiIsIlRvcCI6MCwiTGVmdCI6MCwiUmlnaHQiOjAsIkJvdHRvbSI6MH0sIkJhY2tncm91bmQiOnsiJGlkIjoiMTA3IiwiQ29sb3IiOnsiJGlkIjoiMTA4IiwiQSI6MjU1LCJSIjowLCJHIjoxMTQsIkIiOjE4OH19LCJJc1Zpc2libGUiOnRydWUsIldpZHRoIjowLjAsIkhlaWdodCI6MTYuMCwiQm9yZGVyU3R5bGUiOnsiJGlkIjoiMTA5IiwiTGluZUNvbG9yIjp7IiRpZCI6IjExMCIsIiR0eXBlIjoiTkxSRS5Db21tb24uRG9tLlNvbGlkQ29sb3JCcnVzaCwgTkxSRS5Db21tb24iLCJDb2xvciI6eyIkaWQiOiIxMTEiLCJBIjoyNTUsIlIiOjI1NSwiRyI6MCwiQiI6MH19LCJMaW5lV2VpZ2h0IjowLjAsIkxpbmVUeXBlIjowLCJQYXJlbnRTdHlsZSI6bnVsbH0sIlBhcmVudFN0eWxlIjpudWxsfSwiVGl0bGVTdHlsZSI6eyIkaWQiOiIxMTIiLCJGb250U2V0dGluZ3MiOnsiJGlkIjoiMTEzIiwiRm9udFNpemUiOjExLCJGb250TmFtZSI6IkNhbGlicmkiLCJJc0JvbGQiOnRydWUsIklzSXRhbGljIjpmYWxzZSwiSXNVbmRlcmxpbmVkIjpmYWxzZSwiUGFyZW50U3R5bGUiOm51bGx9LCJBdXRvU2l6ZSI6MCwiRm9yZWdyb3VuZCI6eyIkaWQiOiIxMTQiLCJDb2xvciI6eyIkaWQiOiIxMTUiLCJBIjoyNTUsIlIiOjAsIkciOjAsIkIiOjB9fSwiTWF4V2lkdGgiOjk2MC4wLCJNYXhIZWlnaHQiOiJJbmZpbml0eSIsIlNtYXJ0Rm9yZWdyb3VuZElzQWN0aXZlIjpmYWxzZSwiSG9yaXpvbnRhbEFsaWdubWVudCI6MSwiVmVydGljYWxBbGlnbm1lbnQiOjAsIlNtYXJ0Rm9yZWdyb3VuZCI6bnVsbCwiQmFja2dyb3VuZEZpbGxUeXBlIjowLCJNYXJnaW4iOnsiJGlkIjoiMTE2IiwiVG9wIjowLCJMZWZ0IjowLCJSaWdodCI6MCwiQm90dG9tIjowfSwiUGFkZGluZyI6eyIkaWQiOiIxMTciLCJUb3AiOjAsIkxlZnQiOjAsIlJpZ2h0IjowLCJCb3R0b20iOjB9LCJCYWNrZ3JvdW5kIjp7IiRpZCI6IjExOCIsIkNvbG9yIjp7IiRyZWYiOiIyOCJ9fSwiSXNWaXNpYmxlIjp0cnVlLCJXaWR0aCI6MC4wLCJIZWlnaHQiOjAuMCwiQm9yZGVyU3R5bGUiOm51bGwsIlBhcmVudFN0eWxlIjpudWxsfSwiRGF0ZVN0eWxlIjp7IiRpZCI6IjExOSIsIkZvbnRTZXR0aW5ncyI6eyIkaWQiOiIxMjAiLCJGb250U2l6ZSI6MTAsIkZvbnROYW1lIjoiQ2FsaWJyaSIsIklzQm9sZCI6ZmFsc2UsIklzSXRhbGljIjpmYWxzZSwiSXNVbmRlcmxpbmVkIjpmYWxzZSwiUGFyZW50U3R5bGUiOm51bGx9LCJBdXRvU2l6ZSI6MCwiRm9yZWdyb3VuZCI6eyIkaWQiOiIxMjEiLCJDb2xvciI6eyIkaWQiOiIxMj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g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c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TaG93RWxhcHNlZFRpbWVHcmFkaWVudFN0eWxlIjpmYWxzZX0sIlNjYWxlIjp7IiRpZCI6IjEyOCIsIlN0YXJ0RGF0ZSI6IjAwMDEtMDEtMDFUMDA6MDA6MDAiLCJFbmREYXRlIjoiMjAxOS0wMS0wMlQyMzo1OTowMCIsIkZvcm1hdCI6Ik1NTSIsIlR5cGUiOjQsIkF1dG9EYXRlUmFuZ2UiOnRydWUsIldvcmtpbmdEYXlzIjozMSwiVG9kYXlNYXJrZXJUZXh0IjoiVG9kYXkiLCJBdXRvU2NhbGVUeXBlIjp0cnVlfSwiTWlsZXN0b25lcyI6W3siJGlkIjoiMTI5IiwiRGF0ZSI6IjIwMTItMTAtMDFUMDA6MDA6MDBaIiwiU3R5bGUiOnsiJGlkIjoiMTMwIiwiU2hhcGUiOjAsIkNvbm5lY3Rvck1hcmdpbiI6eyIkaWQiOiIxMzEiLCJUb3AiOjAsIkxlZnQiOjIsIlJpZ2h0IjoyLCJCb3R0b20iOjB9LCJDb25uZWN0b3JTdHlsZSI6eyIkaWQiOiIxMzIiLCJMaW5lQ29sb3IiOnsiJGlkIjoiMTMzIiwiJHR5cGUiOiJOTFJFLkNvbW1vbi5Eb20uU29saWRDb2xvckJydXNoLCBOTFJFLkNvbW1vbiIsIkNvbG9yIjp7IiRpZCI6IjEzNCIsIkEiOjI1NSwiUiI6MCwiRyI6MCwiQiI6MH19LCJMaW5lV2VpZ2h0IjoxLjAsIkxpbmVUeXBlIjowLCJQYXJlbnRTdHlsZSI6bnVsbH0sIklzQmVsb3dUaW1lYmFuZCI6ZmFsc2UsIkhpZGVEYXRlIjpmYWxzZSwiU2hhcGVTaXplIjoxLCJTcGFjaW5nIjoyLjAsIlBhZGRpbmciOnsiJGlkIjoiMTM1IiwiVG9wIjo3LCJMZWZ0IjozLCJSaWdodCI6MCwiQm90dG9tIjoyfSwiU2hhcGVTdHlsZSI6eyIkaWQiOiIxMzYiLCJNYXJnaW4iOnsiJGlkIjoiMTM3IiwiVG9wIjowLCJMZWZ0IjowLCJSaWdodCI6MCwiQm90dG9tIjowfSwiUGFkZGluZyI6eyIkaWQiOiIxMzgiLCJUb3AiOjAsIkxlZnQiOjAsIlJpZ2h0IjowLCJCb3R0b20iOjB9LCJCYWNrZ3JvdW5kIjp7IiRpZCI6IjEzOSIsIkNvbG9yIjp7IiRpZCI6IjE0MCIsIkEiOjI1NSwiUiI6MCwiRyI6MCwiQiI6MH19LCJJc1Zpc2libGUiOnRydWUsIldpZHRoIjoxOC4wLCJIZWlnaHQiOjIwLjAsIkJvcmRlclN0eWxlIjp7IiRpZCI6IjE0MSIsIkxpbmVDb2xvciI6eyIkcmVmIjoiNjYifSwiTGluZVdlaWdodCI6MC4wLCJMaW5lVHlwZSI6MCwiUGFyZW50U3R5bGUiOm51bGx9LCJQYXJlbnRTdHlsZSI6bnVsbH0sIlRpdGxlU3R5bGUiOnsiJGlkIjoiMTQyIiwiRm9udFNldHRpbmdzIjp7IiRpZCI6IjE0MyIsIkZvbnRTaXplIjoxNCwiRm9udE5hbWUiOiJDYWxpYnJpIiwiSXNCb2xkIjp0cnVlLCJJc0l0YWxpYyI6ZmFsc2UsIklzVW5kZXJsaW5lZCI6ZmFsc2UsIlBhcmVudFN0eWxlIjpudWxsfSwiQXV0b1NpemUiOjAsIkZvcmVncm91bmQiOnsiJGlkIjoiMTQ0IiwiQ29sb3IiOnsiJGlkIjoiMTQ1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0NiIsIlRvcCI6MCwiTGVmdCI6MCwiUmlnaHQiOjAsIkJvdHRvbSI6MH0sIlBhZGRpbmciOnsiJGlkIjoiMTQ3IiwiVG9wIjowLCJMZWZ0IjowLCJSaWdodCI6MCwiQm90dG9tIjowfSwiQmFja2dyb3VuZCI6eyIkcmVmIjoiNzQifSwiSXNWaXNpYmxlIjp0cnVlLCJXaWR0aCI6MC4wLCJIZWlnaHQiOjAuMCwiQm9yZGVyU3R5bGUiOnsiJGlkIjoiMTQ4IiwiTGluZUNvbG9yIjpudWxsLCJMaW5lV2VpZ2h0IjowLjAsIkxpbmVUeXBlIjowLCJQYXJlbnRTdHlsZSI6bnVsbH0sIlBhcmVudFN0eWxlIjpudWxsfSwiRGF0ZVN0eWxlIjp7IiRpZCI6IjE0OSIsIkZvbnRTZXR0aW5ncyI6eyIkaWQiOiIxNTAiLCJGb250U2l6ZSI6MTAsIkZvbnROYW1lIjoiQ2FsaWJyaSIsIklzQm9sZCI6ZmFsc2UsIklzSXRhbGljIjpmYWxzZSwiSXNVbmRlcmxpbmVkIjpmYWxzZSwiUGFyZW50U3R5bGUiOm51bGx9LCJBdXRvU2l6ZSI6MCwiRm9yZWdyb3VuZCI6eyIkaWQiOiIxNTEiLCJDb2xvciI6eyIkaWQiOiIxNT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1MyIsIlRvcCI6MCwiTGVmdCI6MCwiUmlnaHQiOjAsIkJvdHRvbSI6MH0sIlBhZGRpbmciOnsiJGlkIjoiMTU0IiwiVG9wIjowLCJMZWZ0IjowLCJSaWdodCI6MCwiQm90dG9tIjowfSwiQmFja2dyb3VuZCI6eyIkcmVmIjoiODEifSwiSXNWaXNpYmxlIjpmYWxzZSwiV2lkdGgiOjAuMCwiSGVpZ2h0IjowLjAsIkJvcmRlclN0eWxlIjp7IiRpZCI6IjE1NSIsIkxpbmVDb2xvciI6bnVsbCwiTGluZVdlaWdodCI6MC4wLCJMaW5lVHlwZSI6MCwiUGFyZW50U3R5bGUiOm51bGx9LCJQYXJlbnRTdHlsZSI6bnVsbH0sIkRhdGVGb3JtYXQiOnsiJGlkIjoiMTU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sIlBlcmNlbnRhZ2VDb21wbGV0ZSI6bnVsbCwiUG9zaXRpb24iOnsiUmF0aW8iOjAuMCwiSXNDdXN0b20iOmZhbHNlfSwiRGF0ZUZvcm1hdCI6eyIkcmVmIjoiMTU2In0sIklkIjoiMTkwMDE1ZjQtM2UzYi00YWY4LWFmMmItYzZhYmNmYjFhZjU4IiwiSW1wb3J0SWQiOm51bGwsIlRpdGxlIjoiSG9zcGl0YWwgVmFsdWUgQmFzZWQgUHVyY2hhc2luZyAoVkJQKSBQcm9ncmFtOiBJbmNlbnRpdmUgcGF5bWVudHMgZnVuZGVkIHRocm91Z2ggYSAxJSByZWR1Y3Rpb24gaW4gYWxsIERSRyBwYXltZW50cyIsIk5vdGUiOm51bGwsIkh5cGVybGluayI6bnVsbCwiSXNDaGFuZ2VkIjpmYWxzZSwiSXNOZXciOmZhbHNlfSx7IiRpZCI6IjE1NyIsIkRhdGUiOiIyMDEyLTEwLTAxVDIzOjU5OjAwWiIsIlN0eWxlIjp7IiRpZCI6IjE1OCIsIlNoYXBlIjowLCJDb25uZWN0b3JNYXJnaW4iOnsiJGlkIjoiMTU5IiwiVG9wIjowLCJMZWZ0IjoyLCJSaWdodCI6MiwiQm90dG9tIjowfSwiQ29ubmVjdG9yU3R5bGUiOnsiJGlkIjoiMTYwIiwiTGluZUNvbG9yIjp7IiRpZCI6IjE2MSIsIiR0eXBlIjoiTkxSRS5Db21tb24uRG9tLlNvbGlkQ29sb3JCcnVzaCwgTkxSRS5Db21tb24iLCJDb2xvciI6eyIkaWQiOiIxNjIiLCJBIjoxMjcsIlIiOjMxLCJHIjo3MywiQiI6MTI2fX0sIkxpbmVXZWlnaHQiOjEuMCwiTGluZVR5cGUiOjAsIlBhcmVudFN0eWxlIjpudWxsfSwiSXNCZWxvd1RpbWViYW5kIjpmYWxzZSwiSGlkZURhdGUiOmZhbHNlLCJTaGFwZVNpemUiOjEsIlNwYWNpbmciOjIuMCwiUGFkZGluZyI6eyIkaWQiOiIxNjMiLCJUb3AiOjcsIkxlZnQiOjMsIlJpZ2h0IjowLCJCb3R0b20iOjJ9LCJTaGFwZVN0eWxlIjp7IiRpZCI6IjE2NCIsIk1hcmdpbiI6eyIkaWQiOiIxNjUiLCJUb3AiOjAsIkxlZnQiOjAsIlJpZ2h0IjowLCJCb3R0b20iOjB9LCJQYWRkaW5nIjp7IiRpZCI6IjE2NiIsIlRvcCI6MCwiTGVmdCI6MCwiUmlnaHQiOjAsIkJvdHRvbSI6MH0sIkJhY2tncm91bmQiOnsiJGlkIjoiMTY3IiwiQ29sb3IiOnsiJGlkIjoiMTY4IiwiQSI6MjU1LCJSIjowLCJHIjo3MCwiQiI6MTI3fX0sIklzVmlzaWJsZSI6dHJ1ZSwiV2lkdGgiOjE4LjAsIkhlaWdodCI6MjAuMCwiQm9yZGVyU3R5bGUiOnsiJGlkIjoiMTY5IiwiTGluZUNvbG9yIjp7IiRyZWYiOiI2NiJ9LCJMaW5lV2VpZ2h0IjowLjAsIkxpbmVUeXBlIjowLCJQYXJlbnRTdHlsZSI6bnVsbH0sIlBhcmVudFN0eWxlIjpudWxsfSwiVGl0bGVTdHlsZSI6eyIkaWQiOiIxNzAiLCJGb250U2V0dGluZ3MiOnsiJGlkIjoiMTcxIiwiRm9udFNpemUiOjE0LCJGb250TmFtZSI6IkNhbGlicmkiLCJJc0JvbGQiOnRydWUsIklzSXRhbGljIjpmYWxzZSwiSXNVbmRlcmxpbmVkIjpmYWxzZSwiUGFyZW50U3R5bGUiOm51bGx9LCJBdXRvU2l6ZSI6MCwiRm9yZWdyb3VuZCI6eyIkaWQiOiIxNzIiLCJDb2xvciI6eyIkaWQiOiIxNzM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c0IiwiVG9wIjowLCJMZWZ0IjowLCJSaWdodCI6MCwiQm90dG9tIjowfSwiUGFkZGluZyI6eyIkaWQiOiIxNzUiLCJUb3AiOjAsIkxlZnQiOjAsIlJpZ2h0IjowLCJCb3R0b20iOjB9LCJCYWNrZ3JvdW5kIjp7IiRyZWYiOiI3NCJ9LCJJc1Zpc2libGUiOnRydWUsIldpZHRoIjowLjAsIkhlaWdodCI6MC4wLCJCb3JkZXJTdHlsZSI6eyIkaWQiOiIxNzYiLCJMaW5lQ29sb3IiOm51bGwsIkxpbmVXZWlnaHQiOjAuMCwiTGluZVR5cGUiOjAsIlBhcmVudFN0eWxlIjpudWxsfSwiUGFyZW50U3R5bGUiOm51bGx9LCJEYXRlU3R5bGUiOnsiJGlkIjoiMTc3IiwiRm9udFNldHRpbmdzIjp7IiRpZCI6IjE3OCIsIkZvbnRTaXplIjoxMCwiRm9udE5hbWUiOiJDYWxpYnJpIiwiSXNCb2xkIjpmYWxzZSwiSXNJdGFsaWMiOmZhbHNlLCJJc1VuZGVybGluZWQiOmZhbHNlLCJQYXJlbnRTdHlsZSI6bnVsbH0sIkF1dG9TaXplIjowLCJGb3JlZ3JvdW5kIjp7IiRpZCI6IjE3OSIsIkNvbG9yIjp7IiRpZCI6IjE4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gxIiwiVG9wIjowLCJMZWZ0IjowLCJSaWdodCI6MCwiQm90dG9tIjowfSwiUGFkZGluZyI6eyIkaWQiOiIxODIiLCJUb3AiOjAsIkxlZnQiOjAsIlJpZ2h0IjowLCJCb3R0b20iOjB9LCJCYWNrZ3JvdW5kIjp7IiRyZWYiOiI4MSJ9LCJJc1Zpc2libGUiOmZhbHNlLCJXaWR0aCI6MC4wLCJIZWlnaHQiOjAuMCwiQm9yZGVyU3R5bGUiOnsiJGlkIjoiMTgzIiwiTGluZUNvbG9yIjpudWxsLCJMaW5lV2VpZ2h0IjowLjAsIkxpbmVUeXBlIjowLCJQYXJlbnRTdHlsZSI6bnVsbH0sIlBhcmVudFN0eWxlIjpudWxsfSwiRGF0ZUZvcm1hdCI6eyIkaWQiOiIxODQ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iwiUGVyY2VudGFnZUNvbXBsZXRlIjpudWxsLCJQb3NpdGlvbiI6eyJSYXRpbyI6MC4wLCJJc0N1c3RvbSI6ZmFsc2V9LCJEYXRlRm9ybWF0Ijp7IiRyZWYiOiIxODQifSwiSWQiOiI4YTY2ODlkMy0xN2EyLTRkOTAtOTQwYi01MjAyMTE2ZTgzNGEiLCJJbXBvcnRJZCI6bnVsbCwiVGl0bGUiOiJIb3NwaXRhbCBSZWFkbWlzc2lvbiBSZWR1Y3Rpb24gUHJvZ3JhbSAoUlJQKTogUGVuYWx0eTsgcmVkdWN0aW9uIG9mIHVwIHRvIDElIG9mIGJhc2UgcGF5bWVudCBmb3IgaGlnaGVyIHRoYW4gZXhwZWN0ZWQgcmVhZG1pc3Npb25zIGZvciAzIGNvbmRpdGlvbnMgKEFNSSwgSEYsIFBOKSAoRlkxMykiLCJOb3RlIjpudWxsLCJIeXBlcmxpbmsiOm51bGwsIklzQ2hhbmdlZCI6ZmFsc2UsIklzTmV3IjpmYWxzZX0seyIkaWQiOiIxODUiLCJEYXRlIjoiMjAxNC0xMC0wMVQyMzo1OTowMFoiLCJTdHlsZSI6eyIkaWQiOiIxODYiLCJTaGFwZSI6MCwiQ29ubmVjdG9yTWFyZ2luIjp7IiRpZCI6IjE4NyIsIlRvcCI6MCwiTGVmdCI6MiwiUmlnaHQiOjIsIkJvdHRvbSI6MH0sIkNvbm5lY3RvclN0eWxlIjp7IiRpZCI6IjE4OCIsIkxpbmVDb2xvciI6eyIkaWQiOiIxODkiLCIkdHlwZSI6Ik5MUkUuQ29tbW9uLkRvbS5Tb2xpZENvbG9yQnJ1c2gsIE5MUkUuQ29tbW9uIiwiQ29sb3IiOnsiJGlkIjoiMTkwIiwiQSI6MjU1LCJSIjowLCJHIjowLCJCIjowfX0sIkxpbmVXZWlnaHQiOjEuMCwiTGluZVR5cGUiOjAsIlBhcmVudFN0eWxlIjpudWxsfSwiSXNCZWxvd1RpbWViYW5kIjpmYWxzZSwiSGlkZURhdGUiOmZhbHNlLCJTaGFwZVNpemUiOjEsIlNwYWNpbmciOjIuMCwiUGFkZGluZyI6eyIkaWQiOiIxOTEiLCJUb3AiOjcsIkxlZnQiOjMsIlJpZ2h0IjowLCJCb3R0b20iOjJ9LCJTaGFwZVN0eWxlIjp7IiRpZCI6IjE5MiIsIk1hcmdpbiI6eyIkaWQiOiIxOTMiLCJUb3AiOjAsIkxlZnQiOjAsIlJpZ2h0IjowLCJCb3R0b20iOjB9LCJQYWRkaW5nIjp7IiRpZCI6IjE5NCIsIlRvcCI6MCwiTGVmdCI6MCwiUmlnaHQiOjAsIkJvdHRvbSI6MH0sIkJhY2tncm91bmQiOnsiJGlkIjoiMTk1IiwiQ29sb3IiOnsiJGlkIjoiMTk2IiwiQSI6MjU1LCJSIjowLCJHIjowLCJCIjowfX0sIklzVmlzaWJsZSI6dHJ1ZSwiV2lkdGgiOjE4LjAsIkhlaWdodCI6MjAuMCwiQm9yZGVyU3R5bGUiOnsiJGlkIjoiMTk3IiwiTGluZUNvbG9yIjp7IiRyZWYiOiI2NiJ9LCJMaW5lV2VpZ2h0IjowLjAsIkxpbmVUeXBlIjowLCJQYXJlbnRTdHlsZSI6bnVsbH0sIlBhcmVudFN0eWxlIjpudWxsfSwiVGl0bGVTdHlsZSI6eyIkaWQiOiIxOTgiLCJGb250U2V0dGluZ3MiOnsiJGlkIjoiMTk5IiwiRm9udFNpemUiOjE0LCJGb250TmFtZSI6IkNhbGlicmkiLCJJc0JvbGQiOnRydWUsIklzSXRhbGljIjpmYWxzZSwiSXNVbmRlcmxpbmVkIjpmYWxzZSwiUGFyZW50U3R5bGUiOm51bGx9LCJBdXRvU2l6ZSI6MCwiRm9yZWdyb3VuZCI6eyIkaWQiOiIyMDAiLCJDb2xvciI6eyIkaWQiOiIyMD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AyIiwiVG9wIjowLCJMZWZ0IjowLCJSaWdodCI6MCwiQm90dG9tIjowfSwiUGFkZGluZyI6eyIkaWQiOiIyMDMiLCJUb3AiOjAsIkxlZnQiOjAsIlJpZ2h0IjowLCJCb3R0b20iOjB9LCJCYWNrZ3JvdW5kIjp7IiRyZWYiOiI3NCJ9LCJJc1Zpc2libGUiOnRydWUsIldpZHRoIjowLjAsIkhlaWdodCI6MC4wLCJCb3JkZXJTdHlsZSI6eyIkaWQiOiIyMDQiLCJMaW5lQ29sb3IiOm51bGwsIkxpbmVXZWlnaHQiOjAuMCwiTGluZVR5cGUiOjAsIlBhcmVudFN0eWxlIjpudWxsfSwiUGFyZW50U3R5bGUiOm51bGx9LCJEYXRlU3R5bGUiOnsiJGlkIjoiMjA1IiwiRm9udFNldHRpbmdzIjp7IiRpZCI6IjIwNiIsIkZvbnRTaXplIjoxMCwiRm9udE5hbWUiOiJDYWxpYnJpIiwiSXNCb2xkIjpmYWxzZSwiSXNJdGFsaWMiOmZhbHNlLCJJc1VuZGVybGluZWQiOmZhbHNlLCJQYXJlbnRTdHlsZSI6bnVsbH0sIkF1dG9TaXplIjowLCJGb3JlZ3JvdW5kIjp7IiRpZCI6IjIwNyIsIkNvbG9yIjp7IiRpZCI6IjIw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A5IiwiVG9wIjowLCJMZWZ0IjowLCJSaWdodCI6MCwiQm90dG9tIjowfSwiUGFkZGluZyI6eyIkaWQiOiIyMTAiLCJUb3AiOjAsIkxlZnQiOjAsIlJpZ2h0IjowLCJCb3R0b20iOjB9LCJCYWNrZ3JvdW5kIjp7IiRyZWYiOiI4MSJ9LCJJc1Zpc2libGUiOmZhbHNlLCJXaWR0aCI6MC4wLCJIZWlnaHQiOjAuMCwiQm9yZGVyU3R5bGUiOnsiJGlkIjoiMjExIiwiTGluZUNvbG9yIjpudWxsLCJMaW5lV2VpZ2h0IjowLjAsIkxpbmVUeXBlIjowLCJQYXJlbnRTdHlsZSI6bnVsbH0sIlBhcmVudFN0eWxlIjpudWxsfSwiRGF0ZUZvcm1hdCI6eyIkaWQiOiIyMTI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ywiUGVyY2VudGFnZUNvbXBsZXRlIjpudWxsLCJQb3NpdGlvbiI6eyJSYXRpbyI6MC4wLCJJc0N1c3RvbSI6ZmFsc2V9LCJEYXRlRm9ybWF0Ijp7IiRyZWYiOiIyMTIifSwiSWQiOiJlZDM0NTMyZC1hZWJhLTQ3NDYtYTFmMS1hZGFkODlhMTJjY2EiLCJJbXBvcnRJZCI6bnVsbCwiVGl0bGUiOiJSUlA6IFBlbmFsdHkgaW5jcmVhc2VkIHRvIDMlIGZvciBGWTE1KywgQ09QRCBhbmQgaGlwL2tuZWUgYWRkZWQiLCJOb3RlIjpudWxsLCJIeXBlcmxpbmsiOm51bGwsIklzQ2hhbmdlZCI6ZmFsc2UsIklzTmV3IjpmYWxzZX0seyIkaWQiOiIyMTMiLCJEYXRlIjoiMjAxNC0xMC0wMlQyMzo1OTowMFoiLCJTdHlsZSI6eyIkaWQiOiIyMTQiLCJTaGFwZSI6MCwiQ29ubmVjdG9yTWFyZ2luIjp7IiRpZCI6IjIxNSIsIlRvcCI6MCwiTGVmdCI6MiwiUmlnaHQiOjIsIkJvdHRvbSI6MH0sIkNvbm5lY3RvclN0eWxlIjp7IiRpZCI6IjIxNiIsIkxpbmVDb2xvciI6eyIkaWQiOiIyMTciLCIkdHlwZSI6Ik5MUkUuQ29tbW9uLkRvbS5Tb2xpZENvbG9yQnJ1c2gsIE5MUkUuQ29tbW9uIiwiQ29sb3IiOnsiJGlkIjoiMjE4IiwiQSI6MTI3LCJSIjozMSwiRyI6NzMsIkIiOjEyNn19LCJMaW5lV2VpZ2h0IjoxLjAsIkxpbmVUeXBlIjowLCJQYXJlbnRTdHlsZSI6bnVsbH0sIklzQmVsb3dUaW1lYmFuZCI6ZmFsc2UsIkhpZGVEYXRlIjpmYWxzZSwiU2hhcGVTaXplIjoxLCJTcGFjaW5nIjoyLjAsIlBhZGRpbmciOnsiJGlkIjoiMjE5IiwiVG9wIjo3LCJMZWZ0IjozLCJSaWdodCI6MCwiQm90dG9tIjoyfSwiU2hhcGVTdHlsZSI6eyIkaWQiOiIyMjAiLCJNYXJnaW4iOnsiJGlkIjoiMjIxIiwiVG9wIjowLCJMZWZ0IjowLCJSaWdodCI6MCwiQm90dG9tIjowfSwiUGFkZGluZyI6eyIkaWQiOiIyMjIiLCJUb3AiOjAsIkxlZnQiOjAsIlJpZ2h0IjowLCJCb3R0b20iOjB9LCJCYWNrZ3JvdW5kIjp7IiRpZCI6IjIyMyIsIkNvbG9yIjp7IiRpZCI6IjIyNCIsIkEiOjI1NSwiUiI6MCwiRyI6NzAsIkIiOjEyN319LCJJc1Zpc2libGUiOnRydWUsIldpZHRoIjoxOC4wLCJIZWlnaHQiOjIwLjAsIkJvcmRlclN0eWxlIjp7IiRpZCI6IjIyNSIsIkxpbmVDb2xvciI6eyIkcmVmIjoiNjYifSwiTGluZVdlaWdodCI6MC4wLCJMaW5lVHlwZSI6MCwiUGFyZW50U3R5bGUiOm51bGx9LCJQYXJlbnRTdHlsZSI6bnVsbH0sIlRpdGxlU3R5bGUiOnsiJGlkIjoiMjI2IiwiRm9udFNldHRpbmdzIjp7IiRpZCI6IjIyNyIsIkZvbnRTaXplIjoxNCwiRm9udE5hbWUiOiJDYWxpYnJpIiwiSXNCb2xkIjp0cnVlLCJJc0l0YWxpYyI6ZmFsc2UsIklzVW5kZXJsaW5lZCI6ZmFsc2UsIlBhcmVudFN0eWxlIjpudWxsfSwiQXV0b1NpemUiOjAsIkZvcmVncm91bmQiOnsiJGlkIjoiMjI4IiwiQ29sb3IiOnsiJGlkIjoiMjI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zMCIsIlRvcCI6MCwiTGVmdCI6MCwiUmlnaHQiOjAsIkJvdHRvbSI6MH0sIlBhZGRpbmciOnsiJGlkIjoiMjMxIiwiVG9wIjowLCJMZWZ0IjowLCJSaWdodCI6MCwiQm90dG9tIjowfSwiQmFja2dyb3VuZCI6eyIkcmVmIjoiNzQifSwiSXNWaXNpYmxlIjp0cnVlLCJXaWR0aCI6MC4wLCJIZWlnaHQiOjAuMCwiQm9yZGVyU3R5bGUiOnsiJGlkIjoiMjMyIiwiTGluZUNvbG9yIjpudWxsLCJMaW5lV2VpZ2h0IjowLjAsIkxpbmVUeXBlIjowLCJQYXJlbnRTdHlsZSI6bnVsbH0sIlBhcmVudFN0eWxlIjpudWxsfSwiRGF0ZVN0eWxlIjp7IiRpZCI6IjIzMyIsIkZvbnRTZXR0aW5ncyI6eyIkaWQiOiIyMzQiLCJGb250U2l6ZSI6MTAsIkZvbnROYW1lIjoiQ2FsaWJyaSIsIklzQm9sZCI6ZmFsc2UsIklzSXRhbGljIjpmYWxzZSwiSXNVbmRlcmxpbmVkIjpmYWxzZSwiUGFyZW50U3R5bGUiOm51bGx9LCJBdXRvU2l6ZSI6MCwiRm9yZWdyb3VuZCI6eyIkaWQiOiIyMzUiLCJDb2xvciI6eyIkaWQiOiIyMz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zNyIsIlRvcCI6MCwiTGVmdCI6MCwiUmlnaHQiOjAsIkJvdHRvbSI6MH0sIlBhZGRpbmciOnsiJGlkIjoiMjM4IiwiVG9wIjowLCJMZWZ0IjowLCJSaWdodCI6MCwiQm90dG9tIjowfSwiQmFja2dyb3VuZCI6eyIkcmVmIjoiODEifSwiSXNWaXNpYmxlIjpmYWxzZSwiV2lkdGgiOjAuMCwiSGVpZ2h0IjowLjAsIkJvcmRlclN0eWxlIjp7IiRpZCI6IjIzOSIsIkxpbmVDb2xvciI6bnVsbCwiTGluZVdlaWdodCI6MC4wLCJMaW5lVHlwZSI6MCwiUGFyZW50U3R5bGUiOm51bGx9LCJQYXJlbnRTdHlsZSI6bnVsbH0sIkRhdGVGb3JtYXQiOnsiJGlkIjoiMjQ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QsIlBlcmNlbnRhZ2VDb21wbGV0ZSI6bnVsbCwiUG9zaXRpb24iOnsiUmF0aW8iOjAuMCwiSXNDdXN0b20iOmZhbHNlfSwiRGF0ZUZvcm1hdCI6eyIkcmVmIjoiMjQwIn0sIklkIjoiOTdkMzVhMDUtMTVkNC00YTYzLTlhZDItYmQ2YmU4NWVlMDA0IiwiSW1wb3J0SWQiOm51bGwsIlRpdGxlIjoiSG9zcGl0YWwgQWNxdWlyZWQgQ29uZGl0aW9ucyAoSEFDKSBQYXltZW50IEFkanVzdG1lbnQ6IFBlbmFsdHk7IGJhc2UgRFJHIHBheW1lbnRzIHJlZHVjZWQgYnkgMSUgZm9yIGhvc3BpdGFscyBpbiBib3R0b20gcXVhcnRpbGUgKEZZMTUrKSIsIk5vdGUiOm51bGwsIkh5cGVybGluayI6bnVsbCwiSXNDaGFuZ2VkIjpmYWxzZSwiSXNOZXciOmZhbHNlfSx7IiRpZCI6IjI0MSIsIkRhdGUiOiIyMDE2LTEwLTAxVDIzOjU5OjAwWiIsIlN0eWxlIjp7IiRpZCI6IjI0MiIsIlNoYXBlIjowLCJDb25uZWN0b3JNYXJnaW4iOnsiJGlkIjoiMjQzIiwiVG9wIjowLCJMZWZ0IjoyLCJSaWdodCI6MiwiQm90dG9tIjowfSwiQ29ubmVjdG9yU3R5bGUiOnsiJGlkIjoiMjQ0IiwiTGluZUNvbG9yIjp7IiRpZCI6IjI0NSIsIiR0eXBlIjoiTkxSRS5Db21tb24uRG9tLlNvbGlkQ29sb3JCcnVzaCwgTkxSRS5Db21tb24iLCJDb2xvciI6eyIkaWQiOiIyNDYiLCJBIjoyNTUsIlIiOjAsIkciOjAsIkIiOjB9fSwiTGluZVdlaWdodCI6MS4wLCJMaW5lVHlwZSI6MCwiUGFyZW50U3R5bGUiOm51bGx9LCJJc0JlbG93VGltZWJhbmQiOmZhbHNlLCJIaWRlRGF0ZSI6ZmFsc2UsIlNoYXBlU2l6ZSI6MSwiU3BhY2luZyI6Mi4wLCJQYWRkaW5nIjp7IiRpZCI6IjI0NyIsIlRvcCI6NywiTGVmdCI6MywiUmlnaHQiOjAsIkJvdHRvbSI6Mn0sIlNoYXBlU3R5bGUiOnsiJGlkIjoiMjQ4IiwiTWFyZ2luIjp7IiRpZCI6IjI0OSIsIlRvcCI6MCwiTGVmdCI6MCwiUmlnaHQiOjAsIkJvdHRvbSI6MH0sIlBhZGRpbmciOnsiJGlkIjoiMjUwIiwiVG9wIjowLCJMZWZ0IjowLCJSaWdodCI6MCwiQm90dG9tIjowfSwiQmFja2dyb3VuZCI6eyIkaWQiOiIyNTEiLCJDb2xvciI6eyIkaWQiOiIyNTIiLCJBIjoyNTUsIlIiOjAsIkciOjAsIkIiOjB9fSwiSXNWaXNpYmxlIjp0cnVlLCJXaWR0aCI6MTguMCwiSGVpZ2h0IjoyMC4wLCJCb3JkZXJTdHlsZSI6eyIkaWQiOiIyNTMiLCJMaW5lQ29sb3IiOnsiJHJlZiI6IjY2In0sIkxpbmVXZWlnaHQiOjAuMCwiTGluZVR5cGUiOjAsIlBhcmVudFN0eWxlIjpudWxsfSwiUGFyZW50U3R5bGUiOm51bGx9LCJUaXRsZVN0eWxlIjp7IiRpZCI6IjI1NCIsIkZvbnRTZXR0aW5ncyI6eyIkaWQiOiIyNTUiLCJGb250U2l6ZSI6MTQsIkZvbnROYW1lIjoiQ2FsaWJyaSIsIklzQm9sZCI6dHJ1ZSwiSXNJdGFsaWMiOmZhbHNlLCJJc1VuZGVybGluZWQiOmZhbHNlLCJQYXJlbnRTdHlsZSI6bnVsbH0sIkF1dG9TaXplIjowLCJGb3JlZ3JvdW5kIjp7IiRpZCI6IjI1NiIsIkNvbG9yIjp7IiRpZCI6IjI1Ny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yNTgiLCJUb3AiOjAsIkxlZnQiOjAsIlJpZ2h0IjowLCJCb3R0b20iOjB9LCJQYWRkaW5nIjp7IiRpZCI6IjI1OSIsIlRvcCI6MCwiTGVmdCI6MCwiUmlnaHQiOjAsIkJvdHRvbSI6MH0sIkJhY2tncm91bmQiOnsiJHJlZiI6Ijc0In0sIklzVmlzaWJsZSI6dHJ1ZSwiV2lkdGgiOjAuMCwiSGVpZ2h0IjowLjAsIkJvcmRlclN0eWxlIjp7IiRpZCI6IjI2MCIsIkxpbmVDb2xvciI6bnVsbCwiTGluZVdlaWdodCI6MC4wLCJMaW5lVHlwZSI6MCwiUGFyZW50U3R5bGUiOm51bGx9LCJQYXJlbnRTdHlsZSI6bnVsbH0sIkRhdGVTdHlsZSI6eyIkaWQiOiIyNjEiLCJGb250U2V0dGluZ3MiOnsiJGlkIjoiMjYyIiwiRm9udFNpemUiOjEwLCJGb250TmFtZSI6IkNhbGlicmkiLCJJc0JvbGQiOmZhbHNlLCJJc0l0YWxpYyI6ZmFsc2UsIklzVW5kZXJsaW5lZCI6ZmFsc2UsIlBhcmVudFN0eWxlIjpudWxsfSwiQXV0b1NpemUiOjAsIkZvcmVncm91bmQiOnsiJGlkIjoiMjYzIiwiQ29sb3IiOnsiJGlkIjoiMjY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jUiLCJUb3AiOjAsIkxlZnQiOjAsIlJpZ2h0IjowLCJCb3R0b20iOjB9LCJQYWRkaW5nIjp7IiRpZCI6IjI2NiIsIlRvcCI6MCwiTGVmdCI6MCwiUmlnaHQiOjAsIkJvdHRvbSI6MH0sIkJhY2tncm91bmQiOnsiJHJlZiI6IjgxIn0sIklzVmlzaWJsZSI6ZmFsc2UsIldpZHRoIjowLjAsIkhlaWdodCI6MC4wLCJCb3JkZXJTdHlsZSI6eyIkaWQiOiIyNjciLCJMaW5lQ29sb3IiOm51bGwsIkxpbmVXZWlnaHQiOjAuMCwiTGluZVR5cGUiOjAsIlBhcmVudFN0eWxlIjpudWxsfSwiUGFyZW50U3R5bGUiOm51bGx9LCJEYXRlRm9ybWF0Ijp7IiRpZCI6IjI2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1LCJQZXJjZW50YWdlQ29tcGxldGUiOm51bGwsIlBvc2l0aW9uIjp7IlJhdGlvIjowLjEyNjI1Nzc2NjkxMjAxMjkzLCJJc0N1c3RvbSI6dHJ1ZX0sIkRhdGVGb3JtYXQiOnsiJHJlZiI6IjI2OCJ9LCJJZCI6ImI3YmVhOWZmLTRlN2EtNGUwMC05ZTBhLWI5MzZhNmU0ZmFhMyIsIkltcG9ydElkIjpudWxsLCJUaXRsZSI6IlZCUDogUGVuYWx0eSBpbmNyZWFzZWQgdG8gMiUgKEZZMTcrKSIsIk5vdGUiOm51bGwsIkh5cGVybGluayI6bnVsbCwiSXNDaGFuZ2VkIjpmYWxzZSwiSXNOZXciOmZhbHNlfSx7IiRpZCI6IjI2OSIsIkRhdGUiOiIyMDE2LTEwLTAzVDIzOjU5OjAwWiIsIlN0eWxlIjp7IiRpZCI6IjI3MCIsIlNoYXBlIjowLCJDb25uZWN0b3JNYXJnaW4iOnsiJHJlZiI6IjU1In0sIkNvbm5lY3RvclN0eWxlIjp7IiRpZCI6IjI3MSIsIkxpbmVDb2xvciI6eyIkcmVmIjoiNTcifSwiTGluZVdlaWdodCI6MS4wLCJMaW5lVHlwZSI6MCwiUGFyZW50U3R5bGUiOm51bGx9LCJJc0JlbG93VGltZWJhbmQiOmZhbHNlLCJIaWRlRGF0ZSI6ZmFsc2UsIlNoYXBlU2l6ZSI6MSwiU3BhY2luZyI6Mi4wLCJQYWRkaW5nIjp7IiRyZWYiOiI1OSJ9LCJTaGFwZVN0eWxlIjp7IiRpZCI6IjI3MiIsIk1hcmdpbiI6eyIkcmVmIjoiNjEifSwiUGFkZGluZyI6eyIkcmVmIjoiNjIifSwiQmFja2dyb3VuZCI6eyIkaWQiOiIyNzMiLCJDb2xvciI6eyIkaWQiOiIyNzQiLCJBIjoyNTUsIlIiOjAsIkciOjcwLCJCIjoxMjd9fSwiSXNWaXNpYmxlIjp0cnVlLCJXaWR0aCI6MTguMCwiSGVpZ2h0IjoyMC4wLCJCb3JkZXJTdHlsZSI6eyIkaWQiOiIyNzUiLCJMaW5lQ29sb3IiOnsiJHJlZiI6IjY2In0sIkxpbmVXZWlnaHQiOjAuMCwiTGluZVR5cGUiOjAsIlBhcmVudFN0eWxlIjpudWxsfSwiUGFyZW50U3R5bGUiOm51bGx9LCJUaXRsZVN0eWxlIjp7IiRpZCI6IjI3NiIsIkZvbnRTZXR0aW5ncyI6eyIkaWQiOiIyNzciLCJGb250U2l6ZSI6MTQsIkZvbnROYW1lIjoiQ2FsaWJyaSIsIklzQm9sZCI6dHJ1ZSwiSXNJdGFsaWMiOmZhbHNlLCJJc1VuZGVybGluZWQiOmZhbHNlLCJQYXJlbnRTdHlsZSI6bnVsbH0sIkF1dG9TaXplIjowLCJGb3JlZ3JvdW5kIjp7IiRpZCI6IjI3OCIsIkNvbG9yIjp7IiRpZCI6IjI3OS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IifSwiUGFkZGluZyI6eyIkcmVmIjoiNzMifSwiQmFja2dyb3VuZCI6eyIkcmVmIjoiNzQifSwiSXNWaXNpYmxlIjp0cnVlLCJXaWR0aCI6MC4wLCJIZWlnaHQiOjAuMCwiQm9yZGVyU3R5bGUiOnsiJGlkIjoiMjgwIiwiTGluZUNvbG9yIjpudWxsLCJMaW5lV2VpZ2h0IjowLjAsIkxpbmVUeXBlIjowLCJQYXJlbnRTdHlsZSI6bnVsbH0sIlBhcmVudFN0eWxlIjpudWxsfSwiRGF0ZVN0eWxlIjp7IiRpZCI6IjI4MSIsIkZvbnRTZXR0aW5ncyI6eyIkaWQiOiIyODIiLCJGb250U2l6ZSI6MTAsIkZvbnROYW1lIjoiQ2FsaWJyaSIsIklzQm9sZCI6ZmFsc2UsIklzSXRhbGljIjpmYWxzZSwiSXNVbmRlcmxpbmVkIjpmYWxzZSwiUGFyZW50U3R5bGUiOm51bGx9LCJBdXRvU2l6ZSI6MCwiRm9yZWdyb3VuZCI6eyIkaWQiOiIyODMiLCJDb2xvciI6eyIkaWQiOiIyOD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3OSJ9LCJQYWRkaW5nIjp7IiRyZWYiOiI4MCJ9LCJCYWNrZ3JvdW5kIjp7IiRyZWYiOiI4MSJ9LCJJc1Zpc2libGUiOmZhbHNlLCJXaWR0aCI6MC4wLCJIZWlnaHQiOjAuMCwiQm9yZGVyU3R5bGUiOnsiJGlkIjoiMjg1IiwiTGluZUNvbG9yIjpudWxsLCJMaW5lV2VpZ2h0IjowLjAsIkxpbmVUeXBlIjowLCJQYXJlbnRTdHlsZSI6bnVsbH0sIlBhcmVudFN0eWxlIjpudWxsfSwiRGF0ZUZvcm1hdCI6eyIkcmVmIjoiODIifSwiSXNWaXNpYmxlIjp0cnVlLCJQYXJlbnRTdHlsZSI6bnVsbH0sIkluZGV4Ijo2LCJQZXJjZW50YWdlQ29tcGxldGUiOm51bGwsIlBvc2l0aW9uIjp7IlJhdGlvIjowLjAsIklzQ3VzdG9tIjpmYWxzZX0sIkRhdGVGb3JtYXQiOnsiJHJlZiI6IjgyIn0sIklkIjoiNGVjNDFlMmYtZGM2Yi00Y2VjLWIwODQtMzljYzUxYWVmMTNkIiwiSW1wb3J0SWQiOm51bGwsIlRpdGxlIjoiUlJQOiBBZGRlZCBDQUJHIiwiTm90ZSI6bnVsbCwiSHlwZXJsaW5rIjpudWxsLCJJc0NoYW5nZWQiOmZhbHNlLCJJc05ldyI6ZmFsc2V9LHsiJGlkIjoiMjg2IiwiRGF0ZSI6IjIwMTEtMDEtMDFUMjM6NTk6MDBaIiwiU3R5bGUiOnsiJGlkIjoiMjg3IiwiU2hhcGUiOjAsIkNvbm5lY3Rvck1hcmdpbiI6eyIkcmVmIjoiNTUifSwiQ29ubmVjdG9yU3R5bGUiOnsiJGlkIjoiMjg4IiwiTGluZUNvbG9yIjp7IiRyZWYiOiI1NyJ9LCJMaW5lV2VpZ2h0IjoxLjAsIkxpbmVUeXBlIjowLCJQYXJlbnRTdHlsZSI6bnVsbH0sIklzQmVsb3dUaW1lYmFuZCI6dHJ1ZSwiSGlkZURhdGUiOmZhbHNlLCJTaGFwZVNpemUiOjEsIlNwYWNpbmciOjIuMCwiUGFkZGluZyI6eyIkcmVmIjoiNTkifSwiU2hhcGVTdHlsZSI6eyIkaWQiOiIyODkiLCJNYXJnaW4iOnsiJHJlZiI6IjYxIn0sIlBhZGRpbmciOnsiJHJlZiI6IjYyIn0sIkJhY2tncm91bmQiOnsiJGlkIjoiMjkwIiwiQ29sb3IiOnsiJGlkIjoiMjkxIiwiQSI6MjU1LCJSIjoxMTgsIkciOjE4NSwiQiI6MH19LCJJc1Zpc2libGUiOnRydWUsIldpZHRoIjoxOC4wLCJIZWlnaHQiOjIwLjAsIkJvcmRlclN0eWxlIjp7IiRpZCI6IjI5MiIsIkxpbmVDb2xvciI6eyIkcmVmIjoiNjYifSwiTGluZVdlaWdodCI6MC4wLCJMaW5lVHlwZSI6MCwiUGFyZW50U3R5bGUiOm51bGx9LCJQYXJlbnRTdHlsZSI6bnVsbH0sIlRpdGxlU3R5bGUiOnsiJGlkIjoiMjkzIiwiRm9udFNldHRpbmdzIjp7IiRpZCI6IjI5NCIsIkZvbnRTaXplIjoxNCwiRm9udE5hbWUiOiJDYWxpYnJpIiwiSXNCb2xkIjp0cnVlLCJJc0l0YWxpYyI6ZmFsc2UsIklzVW5kZXJsaW5lZCI6ZmFsc2UsIlBhcmVudFN0eWxlIjpudWxsfSwiQXV0b1NpemUiOjAsIkZvcmVncm91bmQiOnsiJGlkIjoiMjk1IiwiQ29sb3IiOnsiJGlkIjoiMjk2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iJ9LCJQYWRkaW5nIjp7IiRyZWYiOiI3MyJ9LCJCYWNrZ3JvdW5kIjp7IiRyZWYiOiI3NCJ9LCJJc1Zpc2libGUiOnRydWUsIldpZHRoIjowLjAsIkhlaWdodCI6MC4wLCJCb3JkZXJTdHlsZSI6eyIkaWQiOiIyOTciLCJMaW5lQ29sb3IiOm51bGwsIkxpbmVXZWlnaHQiOjAuMCwiTGluZVR5cGUiOjAsIlBhcmVudFN0eWxlIjpudWxsfSwiUGFyZW50U3R5bGUiOm51bGx9LCJEYXRlU3R5bGUiOnsiJGlkIjoiMjk4IiwiRm9udFNldHRpbmdzIjp7IiRpZCI6IjI5OSIsIkZvbnRTaXplIjoxMCwiRm9udE5hbWUiOiJDYWxpYnJpIiwiSXNCb2xkIjpmYWxzZSwiSXNJdGFsaWMiOmZhbHNlLCJJc1VuZGVybGluZWQiOmZhbHNlLCJQYXJlbnRTdHlsZSI6bnVsbH0sIkF1dG9TaXplIjowLCJGb3JlZ3JvdW5kIjp7IiRpZCI6IjMwMCIsIkNvbG9yIjp7IiRpZCI6IjMw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c5In0sIlBhZGRpbmciOnsiJHJlZiI6IjgwIn0sIkJhY2tncm91bmQiOnsiJHJlZiI6IjgxIn0sIklzVmlzaWJsZSI6ZmFsc2UsIldpZHRoIjowLjAsIkhlaWdodCI6MC4wLCJCb3JkZXJTdHlsZSI6eyIkaWQiOiIzMDIiLCJMaW5lQ29sb3IiOm51bGwsIkxpbmVXZWlnaHQiOjAuMCwiTGluZVR5cGUiOjAsIlBhcmVudFN0eWxlIjpudWxsfSwiUGFyZW50U3R5bGUiOm51bGx9LCJEYXRlRm9ybWF0Ijp7IiRyZWYiOiI4MiJ9LCJJc1Zpc2libGUiOnRydWUsIlBhcmVudFN0eWxlIjpudWxsfSwiSW5kZXgiOjcsIlBlcmNlbnRhZ2VDb21wbGV0ZSI6bnVsbCwiUG9zaXRpb24iOnsiUmF0aW8iOjAuMCwiSXNDdXN0b20iOmZhbHNlfSwiRGF0ZUZvcm1hdCI6eyIkcmVmIjoiODIifSwiSWQiOiJhMTdhNTczOS03ZTI4LTQzYmItYTczMC0wNjQ0NmE5OWY3MTUiLCJJbXBvcnRJZCI6bnVsbCwiVGl0bGUiOiJSVVIgKFBoYXNlIElJKTogUmVwb3J0cyB0byBpbmNsdWRlIGNsaW5pY2FsIHF1YWxpdHkgZGF0YSAoRlkxMS9GWTEyKSIsIk5vdGUiOm51bGwsIkh5cGVybGluayI6bnVsbCwiSXNDaGFuZ2VkIjpmYWxzZSwiSXNOZXciOmZhbHNlfSx7IiRpZCI6IjMwMyIsIkRhdGUiOiIyMDExLTAxLTAxVDIzOjU5OjAwWiIsIlN0eWxlIjp7IiRpZCI6IjMwNCIsIlNoYXBlIjowLCJDb25uZWN0b3JNYXJnaW4iOnsiJHJlZiI6IjU1In0sIkNvbm5lY3RvclN0eWxlIjp7IiRpZCI6IjMwNSIsIkxpbmVDb2xvciI6eyIkcmVmIjoiNTcifSwiTGluZVdlaWdodCI6MS4wLCJMaW5lVHlwZSI6MCwiUGFyZW50U3R5bGUiOm51bGx9LCJJc0JlbG93VGltZWJhbmQiOnRydWUsIkhpZGVEYXRlIjpmYWxzZSwiU2hhcGVTaXplIjoxLCJTcGFjaW5nIjoyLjAsIlBhZGRpbmciOnsiJHJlZiI6IjU5In0sIlNoYXBlU3R5bGUiOnsiJGlkIjoiMzA2IiwiTWFyZ2luIjp7IiRyZWYiOiI2MSJ9LCJQYWRkaW5nIjp7IiRyZWYiOiI2MiJ9LCJCYWNrZ3JvdW5kIjp7IiRpZCI6IjMwNyIsIkNvbG9yIjp7IiRpZCI6IjMwOCIsIkEiOjI1NSwiUiI6MTE4LCJHIjoxODUsIkIiOjB9fSwiSXNWaXNpYmxlIjp0cnVlLCJXaWR0aCI6MTguMCwiSGVpZ2h0IjoyMC4wLCJCb3JkZXJTdHlsZSI6eyIkaWQiOiIzMDkiLCJMaW5lQ29sb3IiOnsiJHJlZiI6IjY2In0sIkxpbmVXZWlnaHQiOjAuMCwiTGluZVR5cGUiOjAsIlBhcmVudFN0eWxlIjpudWxsfSwiUGFyZW50U3R5bGUiOm51bGx9LCJUaXRsZVN0eWxlIjp7IiRpZCI6IjMxMCIsIkZvbnRTZXR0aW5ncyI6eyIkaWQiOiIzMTEiLCJGb250U2l6ZSI6MTQsIkZvbnROYW1lIjoiQ2FsaWJyaSIsIklzQm9sZCI6dHJ1ZSwiSXNJdGFsaWMiOmZhbHNlLCJJc1VuZGVybGluZWQiOmZhbHNlLCJQYXJlbnRTdHlsZSI6bnVsbH0sIkF1dG9TaXplIjowLCJGb3JlZ3JvdW5kIjp7IiRpZCI6IjMxMiIsIkNvbG9yIjp7IiRpZCI6IjMxMy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IifSwiUGFkZGluZyI6eyIkcmVmIjoiNzMifSwiQmFja2dyb3VuZCI6eyIkcmVmIjoiNzQifSwiSXNWaXNpYmxlIjp0cnVlLCJXaWR0aCI6MC4wLCJIZWlnaHQiOjAuMCwiQm9yZGVyU3R5bGUiOnsiJGlkIjoiMzE0IiwiTGluZUNvbG9yIjpudWxsLCJMaW5lV2VpZ2h0IjowLjAsIkxpbmVUeXBlIjowLCJQYXJlbnRTdHlsZSI6bnVsbH0sIlBhcmVudFN0eWxlIjpudWxsfSwiRGF0ZVN0eWxlIjp7IiRpZCI6IjMxNSIsIkZvbnRTZXR0aW5ncyI6eyIkaWQiOiIzMTYiLCJGb250U2l6ZSI6MTAsIkZvbnROYW1lIjoiQ2FsaWJyaSIsIklzQm9sZCI6ZmFsc2UsIklzSXRhbGljIjpmYWxzZSwiSXNVbmRlcmxpbmVkIjpmYWxzZSwiUGFyZW50U3R5bGUiOm51bGx9LCJBdXRvU2l6ZSI6MCwiRm9yZWdyb3VuZCI6eyIkaWQiOiIzMTciLCJDb2xvciI6eyIkaWQiOiIzMTg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3OSJ9LCJQYWRkaW5nIjp7IiRyZWYiOiI4MCJ9LCJCYWNrZ3JvdW5kIjp7IiRyZWYiOiI4MSJ9LCJJc1Zpc2libGUiOmZhbHNlLCJXaWR0aCI6MC4wLCJIZWlnaHQiOjAuMCwiQm9yZGVyU3R5bGUiOnsiJGlkIjoiMzE5IiwiTGluZUNvbG9yIjpudWxsLCJMaW5lV2VpZ2h0IjowLjAsIkxpbmVUeXBlIjowLCJQYXJlbnRTdHlsZSI6bnVsbH0sIlBhcmVudFN0eWxlIjpudWxsfSwiRGF0ZUZvcm1hdCI6eyIkcmVmIjoiODIifSwiSXNWaXNpYmxlIjp0cnVlLCJQYXJlbnRTdHlsZSI6bnVsbH0sIkluZGV4Ijo4LCJQZXJjZW50YWdlQ29tcGxldGUiOm51bGwsIlBvc2l0aW9uIjp7IlJhdGlvIjowLjAsIklzQ3VzdG9tIjpmYWxzZX0sIkRhdGVGb3JtYXQiOnsiJHJlZiI6IjgyIn0sIklkIjoiYmViYTk3NDEtM2U0ZC00MTM0LTk3NzEtZWVkYTA5NmIzYTlmIiwiSW1wb3J0SWQiOm51bGwsIlRpdGxlIjoiUFFSSTogQm9udXMgcmVkdWNlZCB0byAxJSBvZiBjaGFyZ2VzIiwiTm90ZSI6bnVsbCwiSHlwZXJsaW5rIjpudWxsLCJJc0NoYW5nZWQiOmZhbHNlLCJJc05ldyI6ZmFsc2V9LHsiJGlkIjoiMzIwIiwiRGF0ZSI6IjIwMTItMDEtMDFUMjM6NTk6MDBaIiwiU3R5bGUiOnsiJGlkIjoiMzIxIiwiU2hhcGUiOjAsIkNvbm5lY3Rvck1hcmdpbiI6eyIkcmVmIjoiNTUifSwiQ29ubmVjdG9yU3R5bGUiOnsiJGlkIjoiMzIyIiwiTGluZUNvbG9yIjp7IiRyZWYiOiI1NyJ9LCJMaW5lV2VpZ2h0IjoxLjAsIkxpbmVUeXBlIjowLCJQYXJlbnRTdHlsZSI6bnVsbH0sIklzQmVsb3dUaW1lYmFuZCI6dHJ1ZSwiSGlkZURhdGUiOmZhbHNlLCJTaGFwZVNpemUiOjEsIlNwYWNpbmciOjIuMCwiUGFkZGluZyI6eyIkcmVmIjoiNTkifSwiU2hhcGVTdHlsZSI6eyIkaWQiOiIzMjMiLCJNYXJnaW4iOnsiJHJlZiI6IjYxIn0sIlBhZGRpbmciOnsiJHJlZiI6IjYyIn0sIkJhY2tncm91bmQiOnsiJGlkIjoiMzI0IiwiQ29sb3IiOnsiJGlkIjoiMzI1IiwiQSI6MjU1LCJSIjowLCJHIjo3MCwiQiI6MTI3fX0sIklzVmlzaWJsZSI6dHJ1ZSwiV2lkdGgiOjE4LjAsIkhlaWdodCI6MjAuMCwiQm9yZGVyU3R5bGUiOnsiJGlkIjoiMzI2IiwiTGluZUNvbG9yIjp7IiRyZWYiOiI2NiJ9LCJMaW5lV2VpZ2h0IjowLjAsIkxpbmVUeXBlIjowLCJQYXJlbnRTdHlsZSI6bnVsbH0sIlBhcmVudFN0eWxlIjpudWxsfSwiVGl0bGVTdHlsZSI6eyIkaWQiOiIzMjciLCJGb250U2V0dGluZ3MiOnsiJGlkIjoiMzI4IiwiRm9udFNpemUiOjE0LCJGb250TmFtZSI6IkNhbGlicmkiLCJJc0JvbGQiOnRydWUsIklzSXRhbGljIjpmYWxzZSwiSXNVbmRlcmxpbmVkIjpmYWxzZSwiUGFyZW50U3R5bGUiOm51bGx9LCJBdXRvU2l6ZSI6MCwiRm9yZWdyb3VuZCI6eyIkaWQiOiIzMjkiLCJDb2xvciI6eyIkaWQiOiIzMzA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MzMSIsIkxpbmVDb2xvciI6bnVsbCwiTGluZVdlaWdodCI6MC4wLCJMaW5lVHlwZSI6MCwiUGFyZW50U3R5bGUiOm51bGx9LCJQYXJlbnRTdHlsZSI6bnVsbH0sIkRhdGVTdHlsZSI6eyIkaWQiOiIzMzIiLCJGb250U2V0dGluZ3MiOnsiJGlkIjoiMzMzIiwiRm9udFNpemUiOjEwLCJGb250TmFtZSI6IkNhbGlicmkiLCJJc0JvbGQiOmZhbHNlLCJJc0l0YWxpYyI6ZmFsc2UsIklzVW5kZXJsaW5lZCI6ZmFsc2UsIlBhcmVudFN0eWxlIjpudWxsfSwiQXV0b1NpemUiOjAsIkZvcmVncm91bmQiOnsiJGlkIjoiMzM0IiwiQ29sb3IiOnsiJGlkIjoiMzM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MzNiIsIkxpbmVDb2xvciI6bnVsbCwiTGluZVdlaWdodCI6MC4wLCJMaW5lVHlwZSI6MCwiUGFyZW50U3R5bGUiOm51bGx9LCJQYXJlbnRTdHlsZSI6bnVsbH0sIkRhdGVGb3JtYXQiOnsiJHJlZiI6IjgyIn0sIklzVmlzaWJsZSI6dHJ1ZSwiUGFyZW50U3R5bGUiOm51bGx9LCJJbmRleCI6OSwiUGVyY2VudGFnZUNvbXBsZXRlIjpudWxsLCJQb3NpdGlvbiI6eyJSYXRpbyI6MC4wLCJJc0N1c3RvbSI6ZmFsc2V9LCJEYXRlRm9ybWF0Ijp7IiRyZWYiOiI4MiJ9LCJJZCI6IjY4NWIyODY0LWE5M2YtNDE4Ny04ZTBhLTVlMWFiNTdiZWY2NCIsIkltcG9ydElkIjpudWxsLCJUaXRsZSI6IlBoeXNpY2lhbiBGZWVkYmFjayBQcm9ncmFtOiBDTVMgYmVnaW5zIHByb3ZpZGluZyByZXBvcnRzIGNvbXBhcmluZyBwaHlzaWNpYW4gcmVzb3VyY2UgdXNlIHVzaW5nIGVwaXNvZGUgZ3JvdXBlcnMiLCJOb3RlIjpudWxsLCJIeXBlcmxpbmsiOm51bGwsIklzQ2hhbmdlZCI6ZmFsc2UsIklzTmV3IjpmYWxzZX0seyIkaWQiOiIzMzciLCJEYXRlIjoiMjAxMi0wMS0wMVQyMzo1OTowMFoiLCJTdHlsZSI6eyIkaWQiOiIzMzgiLCJTaGFwZSI6MCwiQ29ubmVjdG9yTWFyZ2luIjp7IiRyZWYiOiI1NSJ9LCJDb25uZWN0b3JTdHlsZSI6eyIkaWQiOiIzMzkiLCJMaW5lQ29sb3IiOnsiJHJlZiI6IjU3In0sIkxpbmVXZWlnaHQiOjEuMCwiTGluZVR5cGUiOjAsIlBhcmVudFN0eWxlIjpudWxsfSwiSXNCZWxvd1RpbWViYW5kIjp0cnVlLCJIaWRlRGF0ZSI6ZmFsc2UsIlNoYXBlU2l6ZSI6MSwiU3BhY2luZyI6Mi4wLCJQYWRkaW5nIjp7IiRyZWYiOiI1OSJ9LCJTaGFwZVN0eWxlIjp7IiRpZCI6IjM0MCIsIk1hcmdpbiI6eyIkcmVmIjoiNjEifSwiUGFkZGluZyI6eyIkcmVmIjoiNjIifSwiQmFja2dyb3VuZCI6eyIkaWQiOiIzNDEiLCJDb2xvciI6eyIkaWQiOiIzNDIiLCJBIjoyNTUsIlIiOjExOCwiRyI6MTg1LCJCIjowfX0sIklzVmlzaWJsZSI6dHJ1ZSwiV2lkdGgiOjE4LjAsIkhlaWdodCI6MjAuMCwiQm9yZGVyU3R5bGUiOnsiJGlkIjoiMzQzIiwiTGluZUNvbG9yIjp7IiRyZWYiOiI2NiJ9LCJMaW5lV2VpZ2h0IjowLjAsIkxpbmVUeXBlIjowLCJQYXJlbnRTdHlsZSI6bnVsbH0sIlBhcmVudFN0eWxlIjpudWxsfSwiVGl0bGVTdHlsZSI6eyIkaWQiOiIzNDQiLCJGb250U2V0dGluZ3MiOnsiJGlkIjoiMzQ1IiwiRm9udFNpemUiOjE0LCJGb250TmFtZSI6IkNhbGlicmkiLCJJc0JvbGQiOnRydWUsIklzSXRhbGljIjpmYWxzZSwiSXNVbmRlcmxpbmVkIjpmYWxzZSwiUGFyZW50U3R5bGUiOm51bGx9LCJBdXRvU2l6ZSI6MCwiRm9yZWdyb3VuZCI6eyIkaWQiOiIzNDYiLCJDb2xvciI6eyIkaWQiOiIzNDc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M0OCIsIkxpbmVDb2xvciI6bnVsbCwiTGluZVdlaWdodCI6MC4wLCJMaW5lVHlwZSI6MCwiUGFyZW50U3R5bGUiOm51bGx9LCJQYXJlbnRTdHlsZSI6bnVsbH0sIkRhdGVTdHlsZSI6eyIkaWQiOiIzNDkiLCJGb250U2V0dGluZ3MiOnsiJGlkIjoiMzUwIiwiRm9udFNpemUiOjEwLCJGb250TmFtZSI6IkNhbGlicmkiLCJJc0JvbGQiOmZhbHNlLCJJc0l0YWxpYyI6ZmFsc2UsIklzVW5kZXJsaW5lZCI6ZmFsc2UsIlBhcmVudFN0eWxlIjpudWxsfSwiQXV0b1NpemUiOjAsIkZvcmVncm91bmQiOnsiJGlkIjoiMzUxIiwiQ29sb3IiOnsiJGlkIjoiMzU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M1MyIsIkxpbmVDb2xvciI6bnVsbCwiTGluZVdlaWdodCI6MC4wLCJMaW5lVHlwZSI6MCwiUGFyZW50U3R5bGUiOm51bGx9LCJQYXJlbnRTdHlsZSI6bnVsbH0sIkRhdGVGb3JtYXQiOnsiJHJlZiI6IjgyIn0sIklzVmlzaWJsZSI6dHJ1ZSwiUGFyZW50U3R5bGUiOm51bGx9LCJJbmRleCI6MTAsIlBlcmNlbnRhZ2VDb21wbGV0ZSI6bnVsbCwiUG9zaXRpb24iOnsiUmF0aW8iOjAuMCwiSXNDdXN0b20iOmZhbHNlfSwiRGF0ZUZvcm1hdCI6eyIkcmVmIjoiODIifSwiSWQiOiI4YTE5OWVkYi1iM2UyLTRjOTQtYmFjYS03NmY4N2E1MjczYWEiLCJJbXBvcnRJZCI6bnVsbCwiVGl0bGUiOiJQUVJJOiBCb251cyByZWR1Y2VkIHRvIDAuNSUgb2YgY2hhcmdlcyAoRlkxMi1GWTE0KSIsIk5vdGUiOm51bGwsIkh5cGVybGluayI6bnVsbCwiSXNDaGFuZ2VkIjpmYWxzZSwiSXNOZXciOmZhbHNlfSx7IiRpZCI6IjM1NCIsIkRhdGUiOiIyMDE1LTAxLTAxVDIzOjU5OjAwIiwiU3R5bGUiOnsiJGlkIjoiMzU1IiwiU2hhcGUiOjAsIkNvbm5lY3Rvck1hcmdpbiI6eyIkcmVmIjoiNTUifSwiQ29ubmVjdG9yU3R5bGUiOnsiJGlkIjoiMzU2IiwiTGluZUNvbG9yIjp7IiRyZWYiOiI1NyJ9LCJMaW5lV2VpZ2h0IjoxLjAsIkxpbmVUeXBlIjowLCJQYXJlbnRTdHlsZSI6bnVsbH0sIklzQmVsb3dUaW1lYmFuZCI6dHJ1ZSwiSGlkZURhdGUiOmZhbHNlLCJTaGFwZVNpemUiOjEsIlNwYWNpbmciOjIuMCwiUGFkZGluZyI6eyIkcmVmIjoiNTkifSwiU2hhcGVTdHlsZSI6eyIkaWQiOiIzNTciLCJNYXJnaW4iOnsiJHJlZiI6IjYxIn0sIlBhZGRpbmciOnsiJHJlZiI6IjYyIn0sIkJhY2tncm91bmQiOnsiJGlkIjoiMzU4IiwiQ29sb3IiOnsiJGlkIjoiMzU5IiwiQSI6MjU1LCJSIjowLCJHIjo3MCwiQiI6MTI3fX0sIklzVmlzaWJsZSI6dHJ1ZSwiV2lkdGgiOjE4LjAsIkhlaWdodCI6MjAuMCwiQm9yZGVyU3R5bGUiOnsiJGlkIjoiMzYwIiwiTGluZUNvbG9yIjp7IiRyZWYiOiI2NiJ9LCJMaW5lV2VpZ2h0IjowLjAsIkxpbmVUeXBlIjowLCJQYXJlbnRTdHlsZSI6bnVsbH0sIlBhcmVudFN0eWxlIjpudWxsfSwiVGl0bGVTdHlsZSI6eyIkaWQiOiIzNjEiLCJGb250U2V0dGluZ3MiOnsiJGlkIjoiMzYyIiwiRm9udFNpemUiOjE0LCJGb250TmFtZSI6IkNhbGlicmkiLCJJc0JvbGQiOnRydWUsIklzSXRhbGljIjpmYWxzZSwiSXNVbmRlcmxpbmVkIjpmYWxzZSwiUGFyZW50U3R5bGUiOm51bGx9LCJBdXRvU2l6ZSI6MCwiRm9yZWdyb3VuZCI6eyIkaWQiOiIzNjMiLCJDb2xvciI6eyIkaWQiOiIzNjQ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M2NSIsIkxpbmVDb2xvciI6bnVsbCwiTGluZVdlaWdodCI6MC4wLCJMaW5lVHlwZSI6MCwiUGFyZW50U3R5bGUiOm51bGx9LCJQYXJlbnRTdHlsZSI6bnVsbH0sIkRhdGVTdHlsZSI6eyIkaWQiOiIzNjYiLCJGb250U2V0dGluZ3MiOnsiJGlkIjoiMzY3IiwiRm9udFNpemUiOjE0LCJGb250TmFtZSI6IkNhbGlicmkiLCJJc0JvbGQiOmZhbHNlLCJJc0l0YWxpYyI6ZmFsc2UsIklzVW5kZXJsaW5lZCI6ZmFsc2UsIlBhcmVudFN0eWxlIjpudWxsfSwiQXV0b1NpemUiOjAsIkZvcmVncm91bmQiOnsiJGlkIjoiMzY4IiwiQ29sb3IiOnsiJGlkIjoiMzY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M3MCIsIkxpbmVDb2xvciI6bnVsbCwiTGluZVdlaWdodCI6MC4wLCJMaW5lVHlwZSI6MCwiUGFyZW50U3R5bGUiOm51bGx9LCJQYXJlbnRTdHlsZSI6bnVsbH0sIkRhdGVGb3JtYXQiOnsiJHJlZiI6IjgyIn0sIklzVmlzaWJsZSI6dHJ1ZSwiUGFyZW50U3R5bGUiOm51bGx9LCJJbmRleCI6MTEsIlBlcmNlbnRhZ2VDb21wbGV0ZSI6bnVsbCwiUG9zaXRpb24iOnsiUmF0aW8iOjAuMCwiSXNDdXN0b20iOmZhbHNlfSwiRGF0ZUZvcm1hdCI6eyIkcmVmIjoiODIifSwiSWQiOiJlNTI5YzFkNC1iNTg5LTRlMGYtOGVkNS03N2U4YTFjMjc3ZWEiLCJJbXBvcnRJZCI6bnVsbCwiVGl0bGUiOiJNYW5kYXRvcnkgUGh5c2ljaWFuIFF1YWxpdHkgUmVwb3J0aW5nOiBQZW5hbHR5LCAxLjUlIHJlZHVjdGlvbiBpbiBNZWRpY2FyZSBwYXltZW50cyIsIk5vdGUiOm51bGwsIkh5cGVybGluayI6bnVsbCwiSXNDaGFuZ2VkIjpmYWxzZSwiSXNOZXciOmZhbHNlfSx7IiRpZCI6IjM3MSIsIkRhdGUiOiIyMDE3LTAxLTAxVDIzOjU5OjAwIiwiU3R5bGUiOnsiJGlkIjoiMzcyIiwiU2hhcGUiOjAsIkNvbm5lY3Rvck1hcmdpbiI6eyIkcmVmIjoiNTUifSwiQ29ubmVjdG9yU3R5bGUiOnsiJGlkIjoiMzczIiwiTGluZUNvbG9yIjp7IiRyZWYiOiI1NyJ9LCJMaW5lV2VpZ2h0IjoxLjAsIkxpbmVUeXBlIjowLCJQYXJlbnRTdHlsZSI6bnVsbH0sIklzQmVsb3dUaW1lYmFuZCI6dHJ1ZSwiSGlkZURhdGUiOmZhbHNlLCJTaGFwZVNpemUiOjEsIlNwYWNpbmciOjIuMCwiUGFkZGluZyI6eyIkcmVmIjoiNTkifSwiU2hhcGVTdHlsZSI6eyIkaWQiOiIzNzQiLCJNYXJnaW4iOnsiJHJlZiI6IjYxIn0sIlBhZGRpbmciOnsiJHJlZiI6IjYyIn0sIkJhY2tncm91bmQiOnsiJGlkIjoiMzc1IiwiQ29sb3IiOnsiJGlkIjoiMzc2IiwiQSI6MjU1LCJSIjoxMTgsIkciOjE4NSwiQiI6MH19LCJJc1Zpc2libGUiOnRydWUsIldpZHRoIjoxOC4wLCJIZWlnaHQiOjIwLjAsIkJvcmRlclN0eWxlIjp7IiRpZCI6IjM3NyIsIkxpbmVDb2xvciI6eyIkcmVmIjoiNjYifSwiTGluZVdlaWdodCI6MC4wLCJMaW5lVHlwZSI6MCwiUGFyZW50U3R5bGUiOm51bGx9LCJQYXJlbnRTdHlsZSI6bnVsbH0sIlRpdGxlU3R5bGUiOnsiJGlkIjoiMzc4IiwiRm9udFNldHRpbmdzIjp7IiRpZCI6IjM3OSIsIkZvbnRTaXplIjoxNCwiRm9udE5hbWUiOiJDYWxpYnJpIiwiSXNCb2xkIjp0cnVlLCJJc0l0YWxpYyI6ZmFsc2UsIklzVW5kZXJsaW5lZCI6ZmFsc2UsIlBhcmVudFN0eWxlIjpudWxsfSwiQXV0b1NpemUiOjAsIkZvcmVncm91bmQiOnsiJGlkIjoiMzgwIiwiQ29sb3IiOnsiJGlkIjoiMzgx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iJ9LCJQYWRkaW5nIjp7IiRyZWYiOiI3MyJ9LCJCYWNrZ3JvdW5kIjp7IiRyZWYiOiI3NCJ9LCJJc1Zpc2libGUiOnRydWUsIldpZHRoIjowLjAsIkhlaWdodCI6MC4wLCJCb3JkZXJTdHlsZSI6eyIkaWQiOiIzODIiLCJMaW5lQ29sb3IiOm51bGwsIkxpbmVXZWlnaHQiOjAuMCwiTGluZVR5cGUiOjAsIlBhcmVudFN0eWxlIjpudWxsfSwiUGFyZW50U3R5bGUiOm51bGx9LCJEYXRlU3R5bGUiOnsiJGlkIjoiMzgzIiwiRm9udFNldHRpbmdzIjp7IiRpZCI6IjM4NCIsIkZvbnRTaXplIjoxMCwiRm9udE5hbWUiOiJDYWxpYnJpIiwiSXNCb2xkIjpmYWxzZSwiSXNJdGFsaWMiOmZhbHNlLCJJc1VuZGVybGluZWQiOmZhbHNlLCJQYXJlbnRTdHlsZSI6bnVsbH0sIkF1dG9TaXplIjowLCJGb3JlZ3JvdW5kIjp7IiRpZCI6IjM4NSIsIkNvbG9yIjp7IiRpZCI6IjM4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c5In0sIlBhZGRpbmciOnsiJHJlZiI6IjgwIn0sIkJhY2tncm91bmQiOnsiJHJlZiI6IjgxIn0sIklzVmlzaWJsZSI6ZmFsc2UsIldpZHRoIjowLjAsIkhlaWdodCI6MC4wLCJCb3JkZXJTdHlsZSI6eyIkaWQiOiIzODciLCJMaW5lQ29sb3IiOm51bGwsIkxpbmVXZWlnaHQiOjAuMCwiTGluZVR5cGUiOjAsIlBhcmVudFN0eWxlIjpudWxsfSwiUGFyZW50U3R5bGUiOm51bGx9LCJEYXRlRm9ybWF0Ijp7IiRyZWYiOiI4MiJ9LCJJc1Zpc2libGUiOnRydWUsIlBhcmVudFN0eWxlIjpudWxsfSwiSW5kZXgiOjEyLCJQZXJjZW50YWdlQ29tcGxldGUiOm51bGwsIlBvc2l0aW9uIjp7IlJhdGlvIjowLjAsIklzQ3VzdG9tIjpmYWxzZX0sIkRhdGVGb3JtYXQiOnsiJHJlZiI6IjgyIn0sIklkIjoiNzZiZGU5OTAtMDYwNy00MDY5LWFiNDItZjliMTVjZDk5OTBkIiwiSW1wb3J0SWQiOm51bGwsIlRpdGxlIjoiVmFsdWUtQmFzZWQgUGF5bWVudCBNb2RpZmllcjogQXBwbGllZCB0byBhbGwgcGh5c2ljaWFucyIsIk5vdGUiOm51bGwsIkh5cGVybGluayI6bnVsbCwiSXNDaGFuZ2VkIjpmYWxzZSwiSXNOZXciOmZhbHNlfSx7IiRpZCI6IjM4OCIsIkRhdGUiOiIyMDE5LTAxLTAyVDIzOjU5OjAwIiwiU3R5bGUiOnsiJGlkIjoiMzg5IiwiU2hhcGUiOjAsIkNvbm5lY3Rvck1hcmdpbiI6eyIkcmVmIjoiNTUifSwiQ29ubmVjdG9yU3R5bGUiOnsiJGlkIjoiMzkwIiwiTGluZUNvbG9yIjp7IiRyZWYiOiI1NyJ9LCJMaW5lV2VpZ2h0IjoxLjAsIkxpbmVUeXBlIjowLCJQYXJlbnRTdHlsZSI6bnVsbH0sIklzQmVsb3dUaW1lYmFuZCI6dHJ1ZSwiSGlkZURhdGUiOmZhbHNlLCJTaGFwZVNpemUiOjEsIlNwYWNpbmciOjIuMCwiUGFkZGluZyI6eyIkcmVmIjoiNTkifSwiU2hhcGVTdHlsZSI6eyIkaWQiOiIzOTEiLCJNYXJnaW4iOnsiJHJlZiI6IjYxIn0sIlBhZGRpbmciOnsiJHJlZiI6IjYyIn0sIkJhY2tncm91bmQiOnsiJGlkIjoiMzkyIiwiQ29sb3IiOnsiJGlkIjoiMzkzIiwiQSI6MjU1LCJSIjoxMTgsIkciOjE4NSwiQiI6MH19LCJJc1Zpc2libGUiOnRydWUsIldpZHRoIjoxOC4wLCJIZWlnaHQiOjIwLjAsIkJvcmRlclN0eWxlIjp7IiRpZCI6IjM5NCIsIkxpbmVDb2xvciI6eyIkcmVmIjoiNjYifSwiTGluZVdlaWdodCI6MC4wLCJMaW5lVHlwZSI6MCwiUGFyZW50U3R5bGUiOm51bGx9LCJQYXJlbnRTdHlsZSI6bnVsbH0sIlRpdGxlU3R5bGUiOnsiJGlkIjoiMzk1IiwiRm9udFNldHRpbmdzIjp7IiRpZCI6IjM5NiIsIkZvbnRTaXplIjoxNCwiRm9udE5hbWUiOiJDYWxpYnJpIiwiSXNCb2xkIjp0cnVlLCJJc0l0YWxpYyI6ZmFsc2UsIklzVW5kZXJsaW5lZCI6ZmFsc2UsIlBhcmVudFN0eWxlIjpudWxsfSwiQXV0b1NpemUiOjAsIkZvcmVncm91bmQiOnsiJGlkIjoiMzk3IiwiQ29sb3IiOnsiJGlkIjoiMzk4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iJ9LCJQYWRkaW5nIjp7IiRyZWYiOiI3MyJ9LCJCYWNrZ3JvdW5kIjp7IiRyZWYiOiI3NCJ9LCJJc1Zpc2libGUiOnRydWUsIldpZHRoIjowLjAsIkhlaWdodCI6MC4wLCJCb3JkZXJTdHlsZSI6eyIkaWQiOiIzOTkiLCJMaW5lQ29sb3IiOm51bGwsIkxpbmVXZWlnaHQiOjAuMCwiTGluZVR5cGUiOjAsIlBhcmVudFN0eWxlIjpudWxsfSwiUGFyZW50U3R5bGUiOm51bGx9LCJEYXRlU3R5bGUiOnsiJGlkIjoiNDAwIiwiRm9udFNldHRpbmdzIjp7IiRpZCI6IjQwMSIsIkZvbnRTaXplIjoxMCwiRm9udE5hbWUiOiJDYWxpYnJpIiwiSXNCb2xkIjpmYWxzZSwiSXNJdGFsaWMiOmZhbHNlLCJJc1VuZGVybGluZWQiOmZhbHNlLCJQYXJlbnRTdHlsZSI6bnVsbH0sIkF1dG9TaXplIjowLCJGb3JlZ3JvdW5kIjp7IiRpZCI6IjQwMiIsIkNvbG9yIjp7IiRpZCI6IjQw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c5In0sIlBhZGRpbmciOnsiJHJlZiI6IjgwIn0sIkJhY2tncm91bmQiOnsiJHJlZiI6IjgxIn0sIklzVmlzaWJsZSI6ZmFsc2UsIldpZHRoIjowLjAsIkhlaWdodCI6MC4wLCJCb3JkZXJTdHlsZSI6eyIkaWQiOiI0MDQiLCJMaW5lQ29sb3IiOm51bGwsIkxpbmVXZWlnaHQiOjAuMCwiTGluZVR5cGUiOjAsIlBhcmVudFN0eWxlIjpudWxsfSwiUGFyZW50U3R5bGUiOm51bGx9LCJEYXRlRm9ybWF0Ijp7IiRyZWYiOiI4MiJ9LCJJc1Zpc2libGUiOnRydWUsIlBhcmVudFN0eWxlIjpudWxsfSwiSW5kZXgiOjEzLCJQZXJjZW50YWdlQ29tcGxldGUiOm51bGwsIlBvc2l0aW9uIjp7IlJhdGlvIjowLjAsIklzQ3VzdG9tIjpmYWxzZX0sIkRhdGVGb3JtYXQiOnsiJHJlZiI6IjgyIn0sIklkIjoiMjc1N2Q4MWQtOTI4NC00YWUxLWIxMWQtNTFiMDQ3ZmQxM2U0IiwiSW1wb3J0SWQiOm51bGwsIlRpdGxlIjoiUXVhbGl0eSBQYXltZW50IFByb2dyYW0gKFFQUCk6IE1JUFMgb3IgQWR2YW5jZWQgQVBNcyAoRlkxOSspIiwiTm90ZSI6bnVsbCwiSHlwZXJsaW5rIjpudWxsLCJJc0NoYW5nZWQiOmZhbHNlLCJJc05ldyI6ZmFsc2V9LHsiJGlkIjoiNDA1IiwiRGF0ZSI6IjIwMTUtMDEtMDFUMjM6NTk6MDAiLCJTdHlsZSI6eyIkaWQiOiI0MDYiLCJTaGFwZSI6MCwiQ29ubmVjdG9yTWFyZ2luIjp7IiRyZWYiOiI1NSJ9LCJDb25uZWN0b3JTdHlsZSI6eyIkaWQiOiI0MDciLCJMaW5lQ29sb3IiOnsiJHJlZiI6IjU3In0sIkxpbmVXZWlnaHQiOjEuMCwiTGluZVR5cGUiOjAsIlBhcmVudFN0eWxlIjpudWxsfSwiSXNCZWxvd1RpbWViYW5kIjp0cnVlLCJIaWRlRGF0ZSI6ZmFsc2UsIlNoYXBlU2l6ZSI6MSwiU3BhY2luZyI6Mi4wLCJQYWRkaW5nIjp7IiRyZWYiOiI1OSJ9LCJTaGFwZVN0eWxlIjp7IiRpZCI6IjQwOCIsIk1hcmdpbiI6eyIkcmVmIjoiNjEifSwiUGFkZGluZyI6eyIkcmVmIjoiNjIifSwiQmFja2dyb3VuZCI6eyIkaWQiOiI0MDkiLCJDb2xvciI6eyIkaWQiOiI0MTAiLCJBIjoyNTUsIlIiOjExOCwiRyI6MTg1LCJCIjowfX0sIklzVmlzaWJsZSI6dHJ1ZSwiV2lkdGgiOjE4LjAsIkhlaWdodCI6MjAuMCwiQm9yZGVyU3R5bGUiOnsiJGlkIjoiNDExIiwiTGluZUNvbG9yIjp7IiRyZWYiOiI2NiJ9LCJMaW5lV2VpZ2h0IjowLjAsIkxpbmVUeXBlIjowLCJQYXJlbnRTdHlsZSI6bnVsbH0sIlBhcmVudFN0eWxlIjpudWxsfSwiVGl0bGVTdHlsZSI6eyIkaWQiOiI0MTIiLCJGb250U2V0dGluZ3MiOnsiJGlkIjoiNDEzIiwiRm9udFNpemUiOjE0LCJGb250TmFtZSI6IkNhbGlicmkiLCJJc0JvbGQiOnRydWUsIklzSXRhbGljIjpmYWxzZSwiSXNVbmRlcmxpbmVkIjpmYWxzZSwiUGFyZW50U3R5bGUiOm51bGx9LCJBdXRvU2l6ZSI6MCwiRm9yZWdyb3VuZCI6eyIkaWQiOiI0MTQiLCJDb2xvciI6eyIkaWQiOiI0MTU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QxNiIsIkxpbmVDb2xvciI6bnVsbCwiTGluZVdlaWdodCI6MC4wLCJMaW5lVHlwZSI6MCwiUGFyZW50U3R5bGUiOm51bGx9LCJQYXJlbnRTdHlsZSI6bnVsbH0sIkRhdGVTdHlsZSI6eyIkaWQiOiI0MTciLCJGb250U2V0dGluZ3MiOnsiJGlkIjoiNDE4IiwiRm9udFNpemUiOjEwLCJGb250TmFtZSI6IkNhbGlicmkiLCJJc0JvbGQiOmZhbHNlLCJJc0l0YWxpYyI6ZmFsc2UsIklzVW5kZXJsaW5lZCI6ZmFsc2UsIlBhcmVudFN0eWxlIjpudWxsfSwiQXV0b1NpemUiOjAsIkZvcmVncm91bmQiOnsiJGlkIjoiNDE5IiwiQ29sb3IiOnsiJGlkIjoiNDIw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QyMSIsIkxpbmVDb2xvciI6bnVsbCwiTGluZVdlaWdodCI6MC4wLCJMaW5lVHlwZSI6MCwiUGFyZW50U3R5bGUiOm51bGx9LCJQYXJlbnRTdHlsZSI6bnVsbH0sIkRhdGVGb3JtYXQiOnsiJHJlZiI6IjgyIn0sIklzVmlzaWJsZSI6dHJ1ZSwiUGFyZW50U3R5bGUiOm51bGx9LCJJbmRleCI6MTQsIlBlcmNlbnRhZ2VDb21wbGV0ZSI6bnVsbCwiUG9zaXRpb24iOnsiUmF0aW8iOjAuMCwiSXNDdXN0b20iOmZhbHNlfSwiRGF0ZUZvcm1hdCI6eyIkcmVmIjoiODIifSwiSWQiOiJkODkyMTI3ZC1mNjBkLTQ4ODktYjI0ZS0zMWQ2OTZlNDY2ZWIiLCJJbXBvcnRJZCI6bnVsbCwiVGl0bGUiOiJWYWx1ZS1CYXNlZCBQYXltZW50IE1vZGlmaWVyOiBBcHBsaWVkIHRvIHNwZWNpZmljIHBoeXNpY2lhbnMgYXMgZGV0ZXJtaW5lZCBieSB0aGUgU2VjcmV0YXJ5IiwiTm90ZSI6bnVsbCwiSHlwZXJsaW5rIjpudWxsLCJJc0NoYW5nZWQiOmZhbHNlLCJJc05ldyI6ZmFsc2V9LHsiJGlkIjoiNDIyIiwiRGF0ZSI6IjIwMTYtMDEtMDJUMjM6NTk6MDAiLCJTdHlsZSI6eyIkaWQiOiI0MjMiLCJTaGFwZSI6MCwiQ29ubmVjdG9yTWFyZ2luIjp7IiRyZWYiOiI1NSJ9LCJDb25uZWN0b3JTdHlsZSI6eyIkaWQiOiI0MjQiLCJMaW5lQ29sb3IiOnsiJHJlZiI6IjU3In0sIkxpbmVXZWlnaHQiOjEuMCwiTGluZVR5cGUiOjAsIlBhcmVudFN0eWxlIjpudWxsfSwiSXNCZWxvd1RpbWViYW5kIjp0cnVlLCJIaWRlRGF0ZSI6ZmFsc2UsIlNoYXBlU2l6ZSI6MSwiU3BhY2luZyI6Mi4wLCJQYWRkaW5nIjp7IiRyZWYiOiI1OSJ9LCJTaGFwZVN0eWxlIjp7IiRpZCI6IjQyNSIsIk1hcmdpbiI6eyIkcmVmIjoiNjEifSwiUGFkZGluZyI6eyIkcmVmIjoiNjIifSwiQmFja2dyb3VuZCI6eyIkaWQiOiI0MjYiLCJDb2xvciI6eyIkaWQiOiI0MjciLCJBIjoyNTUsIlIiOjExOCwiRyI6MTg1LCJCIjowfX0sIklzVmlzaWJsZSI6dHJ1ZSwiV2lkdGgiOjE4LjAsIkhlaWdodCI6MjAuMCwiQm9yZGVyU3R5bGUiOnsiJGlkIjoiNDI4IiwiTGluZUNvbG9yIjp7IiRyZWYiOiI2NiJ9LCJMaW5lV2VpZ2h0IjowLjAsIkxpbmVUeXBlIjowLCJQYXJlbnRTdHlsZSI6bnVsbH0sIlBhcmVudFN0eWxlIjpudWxsfSwiVGl0bGVTdHlsZSI6eyIkaWQiOiI0MjkiLCJGb250U2V0dGluZ3MiOnsiJGlkIjoiNDMwIiwiRm9udFNpemUiOjE0LCJGb250TmFtZSI6IkNhbGlicmkiLCJJc0JvbGQiOnRydWUsIklzSXRhbGljIjpmYWxzZSwiSXNVbmRlcmxpbmVkIjpmYWxzZSwiUGFyZW50U3R5bGUiOm51bGx9LCJBdXRvU2l6ZSI6MCwiRm9yZWdyb3VuZCI6eyIkaWQiOiI0MzEiLCJDb2xvciI6eyIkaWQiOiI0MzI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yIn0sIlBhZGRpbmciOnsiJHJlZiI6IjczIn0sIkJhY2tncm91bmQiOnsiJHJlZiI6Ijc0In0sIklzVmlzaWJsZSI6dHJ1ZSwiV2lkdGgiOjAuMCwiSGVpZ2h0IjowLjAsIkJvcmRlclN0eWxlIjp7IiRpZCI6IjQzMyIsIkxpbmVDb2xvciI6bnVsbCwiTGluZVdlaWdodCI6MC4wLCJMaW5lVHlwZSI6MCwiUGFyZW50U3R5bGUiOm51bGx9LCJQYXJlbnRTdHlsZSI6bnVsbH0sIkRhdGVTdHlsZSI6eyIkaWQiOiI0MzQiLCJGb250U2V0dGluZ3MiOnsiJGlkIjoiNDM1IiwiRm9udFNpemUiOjEwLCJGb250TmFtZSI6IkNhbGlicmkiLCJJc0JvbGQiOmZhbHNlLCJJc0l0YWxpYyI6ZmFsc2UsIklzVW5kZXJsaW5lZCI6ZmFsc2UsIlBhcmVudFN0eWxlIjpudWxsfSwiQXV0b1NpemUiOjAsIkZvcmVncm91bmQiOnsiJGlkIjoiNDM2IiwiQ29sb3IiOnsiJGlkIjoiNDM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NzkifSwiUGFkZGluZyI6eyIkcmVmIjoiODAifSwiQmFja2dyb3VuZCI6eyIkcmVmIjoiODEifSwiSXNWaXNpYmxlIjpmYWxzZSwiV2lkdGgiOjAuMCwiSGVpZ2h0IjowLjAsIkJvcmRlclN0eWxlIjp7IiRpZCI6IjQzOCIsIkxpbmVDb2xvciI6bnVsbCwiTGluZVdlaWdodCI6MC4wLCJMaW5lVHlwZSI6MCwiUGFyZW50U3R5bGUiOm51bGx9LCJQYXJlbnRTdHlsZSI6bnVsbH0sIkRhdGVGb3JtYXQiOnsiJHJlZiI6IjgyIn0sIklzVmlzaWJsZSI6dHJ1ZSwiUGFyZW50U3R5bGUiOm51bGx9LCJJbmRleCI6MTUsIlBlcmNlbnRhZ2VDb21wbGV0ZSI6bnVsbCwiUG9zaXRpb24iOnsiUmF0aW8iOjAuMCwiSXNDdXN0b20iOmZhbHNlfSwiRGF0ZUZvcm1hdCI6eyIkcmVmIjoiODIifSwiSWQiOiI1NGM1MTM3MS00ZjIwLTQwZWQtYTM1Ny1hOGJhNzBlOGRiYWEiLCJJbXBvcnRJZCI6bnVsbCwiVGl0bGUiOiJNYW5kYXRvcnkgUGh5c2ljaWFuIFF1YWxpdHkgUmVwb3J0aW5nOiBQZW5hbHR5IGluY3JlYXNlcyB0byAyJSBvZiBNZWRpY2FyZSBwYXltZW50cyIsIk5vdGUiOm51bGwsIkh5cGVybGluayI6bnVsbCwiSXNDaGFuZ2VkIjpmYWxzZSwiSXNOZXciOmZhbHNlfV0sIlRhc2tzIjpbXSwiTXNQcm9qZWN0SXRlbXNUcmVlIjp7IiRpZCI6IjQzOSIsIlJvb3QiOnsiSW1wb3J0SWQiOm51bGwsIklzSW1wb3J0ZWQiOmZhbHNlLCJDaGlsZHJlbiI6W119fSwiTWV0YWRhdGEiOnsiJGlkIjoiNDQwIiwiUmVjZW50Q29sb3JzQ29sbGVjdGlvbiI6IltdIn0sIlNldHRpbmdzIjp7IiRpZCI6IjQ0MSIsIkltcGFPcHRpb25zIjp7IiRpZCI6IjQ0MiIsIkxlZnRUb1JpZ2h0IjpmYWxzZSwiUGF5bG9hZE9wdGlvbnMiOjJ9LCJVc2VDb21wcmVzc2lvbiI6ZmFsc2UsIkNvbXByZXNpb25QZXJjZW50YWdlIjo1MC4wLCJJbmFjdGl2ZUludGVydmFsV2lkdGhUaHJlc2hvbGQiOjMwLjAsIkluYWN0aXZlSW50ZXJ2YWxXaWR0aCI6MS4wLCJTcGxpdFRhc2tzIjpmYWxzZSwiVXNlQ2x1c3RlciI6ZmFsc2UsIkVwc2lsb24iOjAuMCwiTWluUG9pbnRzVG9Gb3JtQUNsdXN0ZXIiOjIsIkdlbmVyYXRlSW52aXNpYmxlU2hhcGVzIjpmYWxzZSwiU21hcnRUaW1lbGluZVRhc2tQZXJjZW50YWdlRml0IjpmYWxzZX0sIklzTmV3Ijp0cnVlLCJJbXBvcnRUeXBlIjowLCJGaWxlUGF0aCI6bnVsbCwiVGltZUNvbmZpZ3VyYXRpb24iOnsiJGlkIjoiNDQzIiwiVXNlVGltZSI6ZmFsc2UsIldvcmtEYXlTdGFydCI6IjAwOjAwOjAwIiwiV29ya0RheUVuZCI6IjIzOjU5OjAwIn0sIkxhc3RVc2VkVGVtcGxhdGVJZCI6ImMxMWY2ZjQ5LTdkYjgtNDVmZC1iYTMyLWJmY2FlYTQ5MmYzOSJ9"/>
  <p:tag name="__MASTER" val="__part_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m51bGwsIlZlcnNpb24iOnsiJGlkIjoiMiIsIlZlcnNpb24iOiIzLjEuMiIsIk9yaWdpbmFsQXNzZW1ibHlWZXJzaW9uIjoiMy42MS4wMS4wMCIsIkVkaXRpb24iOiJQbHVzIiwiSXNQbHVzRWRpdGlvbiI6dHJ1ZX0sIkVmZmVjdCI6MSwiU3R5bGUiOnsiJGlkIjoiMyIsIlRpbWViYW5kU3R5bGUiOnsiJGlkIjoiNCIsIlNjYWxlTWFya2luZyI6MCwiU2hhcGUiOjEzLCJTaGFwZVN0eWxlIjp7IiRpZCI6IjUiLCJNYXJnaW4iOnsiJGlkIjoiNiIsIlRvcCI6MCwiTGVmdCI6MTAsIlJpZ2h0IjoxMCwiQm90dG9tIjowfSwiUGFkZGluZyI6eyIkaWQiOiI3IiwiVG9wIjo1LCJMZWZ0IjoxMywiUmlnaHQiOjEzLCJCb3R0b20iOjV9LCJCYWNrZ3JvdW5kIjp7IiRpZCI6IjgiLCJDb2xvciI6eyIkaWQiOiI5IiwiQSI6MjU1LCJSIjoxMDYsIkciOjExNSwiQiI6MTIzfX0sIklzVmlzaWJsZSI6dHJ1ZSwiV2lkdGgiOjg1O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xNyIsIlRvcCI6MCwiTGVmdCI6MCwiUmlnaHQiOjIwLCJCb3R0b20iOjB9LCJQYWRkaW5nIjp7IiRpZCI6IjE4IiwiVG9wIjowLCJMZWZ0IjowLCJSaWdodCI6MCwiQm90dG9tIjowfSwiQmFja2dyb3VuZCI6eyIkaWQiOiIxOSIsIkNvbG9yIjp7IiRpZCI6IjIwIiwiQSI6MjU1LCJSIjoyNTUsIkciOjI1NSwiQiI6MjU1fX0sIklzVmlzaWJsZSI6ZmFsc2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yNSIsIlRvcCI6MCwiTGVmdCI6MjAsIlJpZ2h0IjowLCJCb3R0b20iOjB9LCJQYWRkaW5nIjp7IiRpZCI6IjI2IiwiVG9wIjowLCJMZWZ0IjowLCJSaWdodCI6MCwiQm90dG9tIjowfSwiQmFja2dyb3VuZCI6eyIkaWQiOiIyNyIsIkNvbG9yIjp7IiRpZCI6IjI4IiwiQSI6MjU1LCJSIjoyNTUsIkciOjI1NSwiQiI6MjU1fX0sIklzVmlzaWJsZSI6ZmFsc2UsIldpZHRoIjowLjAsIkhlaWdodCI6MC4wLCJCb3JkZXJTdHlsZSI6bnVsbCwiUGFyZW50U3R5bGUiOm51bGx9LCJUb2RheVRleHRTdHlsZSI6eyIkaWQiOiIyOSIsIkZvbnRTZXR0aW5ncyI6eyIkaWQiOiIzMCIsIkZvbnRTaXplIjoxMiwiRm9udE5hbWUiOiJDYWxpYnJpIiwiSXNCb2xkIjpmYWxzZSwiSXNJdGFsaWMiOmZhbHNlLCJJc1VuZGVybGluZWQiOmZhbHNlLCJQYXJlbnRTdHlsZSI6bnVsbH0sIkF1dG9TaXplIjowLCJGb3JlZ3JvdW5kIjp7IiRpZCI6IjMxIiwiQ29sb3IiOnsiJGlkIjoiMz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zMiLCJUb3AiOjAsIkxlZnQiOjAsIlJpZ2h0IjowLCJCb3R0b20iOjB9LCJQYWRkaW5nIjp7IiRpZCI6IjM0IiwiVG9wIjowLCJMZWZ0IjowLCJSaWdodCI6MCwiQm90dG9tIjowfSwiQmFja2dyb3VuZCI6eyIkaWQiOiIzNSIsIkNvbG9yIjp7IiRpZCI6IjM2IiwiQSI6ODksIlIiOjAsIkciOjAsIkIiOjB9fSwiSXNWaXNpYmxlIjp0cnVlLCJXaWR0aCI6MC4wLCJIZWlnaHQiOjAuMCwiQm9yZGVyU3R5bGUiOm51bGwsIlBhcmVudFN0eWxlIjpudWxsfSwiVG9kYXlNYXJrZXJTdHlsZSI6eyIkaWQiOiIzNyIsIk1hcmdpbiI6eyIkaWQiOiIzOCIsIlRvcCI6MCwiTGVmdCI6MCwiUmlnaHQiOjAsIkJvdHRvbSI6MH0sIlBhZGRpbmciOnsiJGlkIjoiMzkiLCJUb3AiOjAsIkxlZnQiOjAsIlJpZ2h0IjowLCJCb3R0b20iOjB9LCJCYWNrZ3JvdW5kIjp7IiRpZCI6IjQwIiwiQ29sb3IiOnsiJGlkIjoiNDEiLCJBIjoyNTUsIlIiOjI1NSwiRyI6MCwiQiI6MH19LCJJc1Zpc2libGUiOnRydWUsIldpZHRoIjowLjAsIkhlaWdodCI6MC4wLCJCb3JkZXJTdHlsZSI6bnVsbCwiUGFyZW50U3R5bGUiOm51bGx9LCJTY2FsZVN0eWxlIjp7IiRpZCI6IjQyIiwiU2hvd1NlZ21lbnRTZXBhcmF0b3JzIjp0cnVlLCJTZWdtZW50U2VwYXJhdG9yT3BhY2l0eSI6MzAsIkZvbnRTZXR0aW5ncyI6eyIkaWQiOiI0MyIsIkZvbnRTaXplIjoxNCwiRm9udE5hbWUiOiJDYWxpYnJpIiwiSXNCb2xkIjp0cnVlLCJJc0l0YWxpYyI6ZmFsc2UsIklzVW5kZXJsaW5lZCI6ZmFsc2UsIlBhcmVudFN0eWxlIjpudWxsfSwiQXV0b1NpemUiOjAsIkZvcmVncm91bmQiOnsiJGlkIjoiNDQiLCJDb2xvciI6eyIkaWQiOiI0NS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0NiIsIlRvcCI6MCwiTGVmdCI6NSwiUmlnaHQiOjAsIkJvdHRvbSI6MH0sIlBhZGRpbmciOnsiJGlkIjoiNDciLCJUb3AiOjAsIkxlZnQiOjAsIlJpZ2h0IjowLCJCb3R0b20iOjB9LCJCYWNrZ3JvdW5kIjp7IiRpZCI6IjQ4IiwiQ29sb3IiOnsiJHJlZiI6IjM2In19LCJJc1Zpc2libGUiOnRydWUsIldpZHRoIjowLjAsIkhlaWdodCI6MC4wLCJCb3JkZXJTdHlsZSI6bnVsbCwiUGFyZW50U3R5bGUiOm51bGx9LCJFbGFwc2VkVGltZUJhY2tncm91bmQiOnsiJGlkIjoiNDkiLCJDb2xvciI6eyIkaWQiOiI1MCIsIkEiOjc3LCJSIjoyNTUsIkciOjAsIkIiOjB9fSwiQXBwZW5kWWVhck9uWWVhckNoYW5nZSI6dHJ1ZSwiRWxhcHNlZFRpbWVGb3JtYXQiOjAsIlRvZGF5TWFya2VyUG9zaXRpb24iOjAsIlF1aWNrUG9zaXRpb24iOjEsIkFic29sdXRlUG9zaXRpb24iOjI5NC4wLCJNYXJnaW4iOnsiJGlkIjoiNTEiLCJUb3AiOjAsIkxlZnQiOjEwLCJSaWdodCI6MTAsIkJvdHRvbSI6MH0sIlBhZGRpbmciOnsiJGlkIjoiNTIiLCJUb3AiOjAsIkxlZnQiOjAsIlJpZ2h0IjowLCJCb3R0b20iOjB9LCJCYWNrZ3JvdW5kIjp7IiRpZCI6IjUzIiwiQ29sb3IiOnsiJGlkIjoiNTQiLCJBIjoyNTUsIlIiOjMxLCJHIjo3MywiQiI6MTI1fX0sIklzVmlzaWJsZSI6dHJ1ZSwiV2lkdGgiOjAuMCwiSGVpZ2h0IjowLjAsIkJvcmRlclN0eWxlIjpudWxsLCJQYXJlbnRTdHlsZSI6bnVsbH0sIkRlZmF1bHRNaWxlc3RvbmVTdHlsZSI6eyIkaWQiOiI1NSIsIlNoYXBlIjowLCJDb25uZWN0b3JNYXJnaW4iOnsiJGlkIjoiNTYiLCJUb3AiOjAsIkxlZnQiOjIsIlJpZ2h0IjoyLCJCb3R0b20iOjB9LCJDb25uZWN0b3JTdHlsZSI6eyIkaWQiOiI1NyIsIkxpbmVDb2xvciI6eyIkaWQiOiI1OCIsIiR0eXBlIjoiTkxSRS5Db21tb24uRG9tLlNvbGlkQ29sb3JCcnVzaCwgTkxSRS5Db21tb24iLCJDb2xvciI6eyIkaWQiOiI1OSIsIkEiOjEyNywiUiI6MzEsIkciOjczLCJCIjoxMjZ9fSwiTGluZVdlaWdodCI6MS4wLCJMaW5lVHlwZSI6MCwiUGFyZW50U3R5bGUiOm51bGx9LCJJc0JlbG93VGltZWJhbmQiOmZhbHNlLCJIaWRlRGF0ZSI6ZmFsc2UsIlNoYXBlU2l6ZSI6MSwiU3BhY2luZyI6Mi4wLCJQYWRkaW5nIjp7IiRpZCI6IjYwIiwiVG9wIjo3LCJMZWZ0IjozLCJSaWdodCI6MCwiQm90dG9tIjoyfSwiU2hhcGVTdHlsZSI6eyIkaWQiOiI2MSIsIk1hcmdpbiI6eyIkaWQiOiI2MiIsIlRvcCI6MCwiTGVmdCI6MCwiUmlnaHQiOjAsIkJvdHRvbSI6MH0sIlBhZGRpbmciOnsiJGlkIjoiNjMiLCJUb3AiOjAsIkxlZnQiOjAsIlJpZ2h0IjowLCJCb3R0b20iOjB9LCJCYWNrZ3JvdW5kIjp7IiRpZCI6IjY0IiwiQ29sb3IiOnsiJGlkIjoiNjUiLCJBIjoyNTUsIlIiOjAsIkciOjExNCwiQiI6MTg4fX0sIklzVmlzaWJsZSI6dHJ1ZSwiV2lkdGgiOjE4LjAsIkhlaWdodCI6MjAuMCwiQm9yZGVyU3R5bGUiOnsiJGlkIjoiNjYiLCJMaW5lQ29sb3IiOnsiJGlkIjoiNjciLCIkdHlwZSI6Ik5MUkUuQ29tbW9uLkRvbS5Tb2xpZENvbG9yQnJ1c2gsIE5MUkUuQ29tbW9uIiwiQ29sb3IiOnsiJGlkIjoiNjgiLCJBIjoyNTUsIlIiOjI1NSwiRyI6MCwiQiI6MH19LCJMaW5lV2VpZ2h0IjowLjAsIkxpbmVUeXBlIjowLCJQYXJlbnRTdHlsZSI6bnVsbH0sIlBhcmVudFN0eWxlIjpudWxsfSwiVGl0bGVTdHlsZSI6eyIkaWQiOiI2OSIsIkZvbnRTZXR0aW5ncyI6eyIkaWQiOiI3MCIsIkZvbnRTaXplIjoxMSwiRm9udE5hbWUiOiJDYWxpYnJpIiwiSXNCb2xkIjp0cnVlLCJJc0l0YWxpYyI6ZmFsc2UsIklzVW5kZXJsaW5lZCI6ZmFsc2UsIlBhcmVudFN0eWxlIjpudWxsfSwiQXV0b1NpemUiOjAsIkZvcmVncm91bmQiOnsiJGlkIjoiNzEiLCJDb2xvciI6eyIkaWQiOiI3M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3MyIsIlRvcCI6MCwiTGVmdCI6MCwiUmlnaHQiOjAsIkJvdHRvbSI6MH0sIlBhZGRpbmciOnsiJGlkIjoiNzQiLCJUb3AiOjAsIkxlZnQiOjAsIlJpZ2h0IjowLCJCb3R0b20iOjB9LCJCYWNrZ3JvdW5kIjp7IiRpZCI6Ijc1IiwiQ29sb3IiOnsiJHJlZiI6IjM2In19LCJJc1Zpc2libGUiOnRydWUsIldpZHRoIjowLjAsIkhlaWdodCI6MC4wLCJCb3JkZXJTdHlsZSI6bnVsbCwiUGFyZW50U3R5bGUiOm51bGx9LCJEYXRlU3R5bGUiOnsiJGlkIjoiNzYiLCJGb250U2V0dGluZ3MiOnsiJGlkIjoiNzciLCJGb250U2l6ZSI6MTAsIkZvbnROYW1lIjoiQ2FsaWJyaSIsIklzQm9sZCI6ZmFsc2UsIklzSXRhbGljIjpmYWxzZSwiSXNVbmRlcmxpbmVkIjpmYWxzZSwiUGFyZW50U3R5bGUiOm51bGx9LCJBdXRvU2l6ZSI6MCwiRm9yZWdyb3VuZCI6eyIkaWQiOiI3OCIsIkNvbG9yIjp7IiRpZCI6Ijc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4MCIsIlRvcCI6MCwiTGVmdCI6MCwiUmlnaHQiOjAsIkJvdHRvbSI6MH0sIlBhZGRpbmciOnsiJGlkIjoiODEiLCJUb3AiOjAsIkxlZnQiOjAsIlJpZ2h0IjowLCJCb3R0b20iOjB9LCJCYWNrZ3JvdW5kIjp7IiRpZCI6IjgyIiwiQ29sb3IiOnsiJHJlZiI6IjM2In19LCJJc1Zpc2libGUiOnRydWUsIldpZHRoIjowLjAsIkhlaWdodCI6MC4wLCJCb3JkZXJTdHlsZSI6bnVsbCwiUGFyZW50U3R5bGUiOm51bGx9LCJEYXRlRm9ybWF0Ijp7IiRpZCI6Ijg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RGVmYXVsdFRhc2tTdHlsZSI6eyIkaWQiOiI4NCIsIlNoYXBlIjoyLCJTaGFwZVRoaWNrbmVzcyI6MCwiRHVyYXRpb25Gb3JtYXQiOjAsIkluY2x1ZGVOb25Xb3JraW5nRGF5c0luRHVyYXRpb24iOmZhbHNlLCJQZXJjZW50YWdlQ29tcGxldGVTdHlsZSI6eyIkaWQiOiI4NSIsIkZvbnRTZXR0aW5ncyI6eyIkaWQiOiI4NiIsIkZvbnRTaXplIjoxMCwiRm9udE5hbWUiOiJDYWxpYnJpIiwiSXNCb2xkIjpmYWxzZSwiSXNJdGFsaWMiOmZhbHNlLCJJc1VuZGVybGluZWQiOmZhbHNlLCJQYXJlbnRTdHlsZSI6bnVsbH0sIkF1dG9TaXplIjowLCJGb3JlZ3JvdW5kIjp7IiRpZCI6Ijg3IiwiQ29sb3IiOnsiJGlkIjoiOD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4OSIsIlRvcCI6MCwiTGVmdCI6MCwiUmlnaHQiOjAsIkJvdHRvbSI6MH0sIlBhZGRpbmciOnsiJGlkIjoiOTAiLCJUb3AiOjAsIkxlZnQiOjAsIlJpZ2h0IjowLCJCb3R0b20iOjB9LCJCYWNrZ3JvdW5kIjp7IiRpZCI6IjkxIiwiQ29sb3IiOnsiJHJlZiI6IjM2In19LCJJc1Zpc2libGUiOnRydWUsIldpZHRoIjowLjAsIkhlaWdodCI6MC4wLCJCb3JkZXJTdHlsZSI6bnVsbCwiUGFyZW50U3R5bGUiOm51bGx9LCJEdXJhdGlvblN0eWxlIjp7IiRpZCI6IjkyIiwiRm9udFNldHRpbmdzIjp7IiRpZCI6IjkzIiwiRm9udFNpemUiOjEwLCJGb250TmFtZSI6IkNhbGlicmkiLCJJc0JvbGQiOmZhbHNlLCJJc0l0YWxpYyI6ZmFsc2UsIklzVW5kZXJsaW5lZCI6ZmFsc2UsIlBhcmVudFN0eWxlIjpudWxsfSwiQXV0b1NpemUiOjAsIkZvcmVncm91bmQiOnsiJGlkIjoiOTQiLCJDb2xvciI6eyIkaWQiOiI5N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k2IiwiVG9wIjowLCJMZWZ0IjowLCJSaWdodCI6MCwiQm90dG9tIjowfSwiUGFkZGluZyI6eyIkaWQiOiI5NyIsIlRvcCI6MCwiTGVmdCI6MCwiUmlnaHQiOjAsIkJvdHRvbSI6MH0sIkJhY2tncm91bmQiOnsiJGlkIjoiOTgiLCJDb2xvciI6eyIkcmVmIjoiMzYifX0sIklzVmlzaWJsZSI6dHJ1ZSwiV2lkdGgiOjAuMCwiSGVpZ2h0IjowLjAsIkJvcmRlclN0eWxlIjpudWxsLCJQYXJlbnRTdHlsZSI6bnVsbH0sIkhvcml6b250YWxDb25uZWN0b3JTdHlsZSI6eyIkaWQiOiI5OSIsIkxpbmVDb2xvciI6eyIkaWQiOiIxMDAiLCIkdHlwZSI6Ik5MUkUuQ29tbW9uLkRvbS5Tb2xpZENvbG9yQnJ1c2gsIE5MUkUuQ29tbW9uIiwiQ29sb3IiOnsiJGlkIjoiMTAxIiwiQSI6MjU1LCJSIjoyMDQsIkciOjIwNCwiQiI6MjA0fX0sIkxpbmVXZWlnaHQiOjEuMCwiTGluZVR5cGUiOjAsIlBhcmVudFN0eWxlIjpudWxsfSwiVmVydGljYWxDb25uZWN0b3JTdHlsZSI6eyIkaWQiOiIxMDIiLCJMaW5lQ29sb3IiOnsiJGlkIjoiMTAzIiwiJHR5cGUiOiJOTFJFLkNvbW1vbi5Eb20uU29saWRDb2xvckJydXNoLCBOTFJFLkNvbW1vbiIsIkNvbG9yIjp7IiRpZCI6IjEwNCIsIkEiOjI1NSwiUiI6MjA0LCJHIjoyMDQsIkIiOjIwNH19LCJMaW5lV2VpZ2h0IjowLjAsIkxpbmVUeXBlIjowLCJQYXJlbnRTdHlsZSI6bnVsbH0sIk1hcmdpbiI6bnVsbCwiU3RhcnREYXRlUG9zaXRpb24iOjMsIkVuZERhdGVQb3NpdGlvbiI6NCwiRGF0ZUlzVmlzaWJsZSI6dHJ1ZSwiVGl0bGVQb3NpdGlvbiI6MiwiRHVyYXRpb25Qb3NpdGlvbiI6NiwiUGVyY2VudGFnZUNvbXBsZXRlZFBvc2l0aW9uIjo2LCJTcGFjaW5nIjozLCJJc0JlbG93VGltZWJhbmQiOnRydWUsIlBlcmNlbnRhZ2VDb21wbGV0ZVNoYXBlT3BhY2l0eSI6MzUsIlNoYXBlU3R5bGUiOnsiJGlkIjoiMTA1IiwiTWFyZ2luIjp7IiRpZCI6IjEwNiIsIlRvcCI6MCwiTGVmdCI6NCwiUmlnaHQiOjQsIkJvdHRvbSI6MH0sIlBhZGRpbmciOnsiJGlkIjoiMTA3IiwiVG9wIjowLCJMZWZ0IjowLCJSaWdodCI6MCwiQm90dG9tIjowfSwiQmFja2dyb3VuZCI6eyIkaWQiOiIxMDgiLCJDb2xvciI6eyIkaWQiOiIxMDkiLCJBIjoyNTUsIlIiOjAsIkciOjExNCwiQiI6MTg4fX0sIklzVmlzaWJsZSI6dHJ1ZSwiV2lkdGgiOjAuMCwiSGVpZ2h0IjoxMC4wLCJCb3JkZXJTdHlsZSI6eyIkaWQiOiIxMTAiLCJMaW5lQ29sb3IiOnsiJGlkIjoiMTExIiwiJHR5cGUiOiJOTFJFLkNvbW1vbi5Eb20uU29saWRDb2xvckJydXNoLCBOTFJFLkNvbW1vbiIsIkNvbG9yIjp7IiRpZCI6IjExMiIsIkEiOjI1NSwiUiI6MjU1LCJHIjowLCJCIjowfX0sIkxpbmVXZWlnaHQiOjAuMCwiTGluZVR5cGUiOjAsIlBhcmVudFN0eWxlIjpudWxsfSwiUGFyZW50U3R5bGUiOm51bGx9LCJUaXRsZVN0eWxlIjp7IiRpZCI6IjExMyIsIkZvbnRTZXR0aW5ncyI6eyIkaWQiOiIxMTQiLCJGb250U2l6ZSI6MTEsIkZvbnROYW1lIjoiQ2FsaWJyaSIsIklzQm9sZCI6dHJ1ZSwiSXNJdGFsaWMiOmZhbHNlLCJJc1VuZGVybGluZWQiOmZhbHNlLCJQYXJlbnRTdHlsZSI6bnVsbH0sIkF1dG9TaXplIjowLCJGb3JlZ3JvdW5kIjp7IiRpZCI6IjExNSIsIkNvbG9yIjp7IiRpZCI6IjExNiIsIkEiOjI1NSwiUiI6MCwiRyI6MCwiQiI6MH19LCJNYXhXaWR0aCI6MTE1Mi4wLCJNYXhIZWlnaHQiOiJJbmZpbml0eSIsIlNtYXJ0Rm9yZWdyb3VuZElzQWN0aXZlIjpmYWxzZSwiSG9yaXpvbnRhbEFsaWdubWVudCI6MSwiVmVydGljYWxBbGlnbm1lbnQiOjAsIlNtYXJ0Rm9yZWdyb3VuZCI6bnVsbCwiQmFja2dyb3VuZEZpbGxUeXBlIjowLCJNYXJnaW4iOnsiJGlkIjoiMTE3IiwiVG9wIjowLCJMZWZ0IjowLCJSaWdodCI6MCwiQm90dG9tIjowfSwiUGFkZGluZyI6eyIkaWQiOiIxMTgiLCJUb3AiOjAsIkxlZnQiOjAsIlJpZ2h0IjowLCJCb3R0b20iOjB9LCJCYWNrZ3JvdW5kIjp7IiRpZCI6IjExOSIsIkNvbG9yIjp7IiRyZWYiOiIzNiJ9fSwiSXNWaXNpYmxlIjp0cnVlLCJXaWR0aCI6MC4wLCJIZWlnaHQiOjAuMCwiQm9yZGVyU3R5bGUiOm51bGwsIlBhcmVudFN0eWxlIjpudWxsfSwiRGF0ZVN0eWxlIjp7IiRpZCI6IjEyMCIsIkZvbnRTZXR0aW5ncyI6eyIkaWQiOiIxMjEiLCJGb250U2l6ZSI6MTAsIkZvbnROYW1lIjoiQ2FsaWJyaSIsIklzQm9sZCI6ZmFsc2UsIklzSXRhbGljIjpmYWxzZSwiSXNVbmRlcmxpbmVkIjpmYWxzZSwiUGFyZW50U3R5bGUiOm51bGx9LCJBdXRvU2l6ZSI6MCwiRm9yZWdyb3VuZCI6eyIkaWQiOiIxMjIiLCJDb2xvciI6eyIkaWQiOiIxMj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NCIsIlRvcCI6MCwiTGVmdCI6MCwiUmlnaHQiOjAsIkJvdHRvbSI6MH0sIlBhZGRpbmciOnsiJGlkIjoiMTI1IiwiVG9wIjowLCJMZWZ0IjowLCJSaWdodCI6MCwiQm90dG9tIjowfSwiQmFja2dyb3VuZCI6eyIkaWQiOiIxMjYiLCJDb2xvciI6eyIkcmVmIjoiMzYifX0sIklzVmlzaWJsZSI6dHJ1ZSwiV2lkdGgiOjAuMCwiSGVpZ2h0IjowLjAsIkJvcmRlclN0eWxlIjpudWxsLCJQYXJlbnRTdHlsZSI6bnVsbH0sIkRhdGVGb3JtYXQiOnsiJGlkIjoiMTI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TaG93RWxhcHNlZFRpbWVHcmFkaWVudFN0eWxlIjpmYWxzZX0sIlNjYWxlIjp7IiRpZCI6IjEyOSIsIlN0YXJ0RGF0ZSI6IjAwMDEtMDEtMDFUMDA6MDA6MDAiLCJFbmREYXRlIjoiMjAxOS0wNy0wMVQyMzo1OTowMCIsIkZvcm1hdCI6Ik1NTSIsIlR5cGUiOjQsIkF1dG9EYXRlUmFuZ2UiOnRydWUsIldvcmtpbmdEYXlzIjozMSwiVG9kYXlNYXJrZXJUZXh0IjoiVG9kYXkiLCJBdXRvU2NhbGVUeXBlIjp0cnVlfSwiTWlsZXN0b25lcyI6W3siJGlkIjoiMTMwIiwiRGF0ZSI6IjIwMTEtMTAtMDFUMjM6NTk6MDBaIiwiU3R5bGUiOnsiJGlkIjoiMTMxIiwiU2hhcGUiOjAsIkNvbm5lY3Rvck1hcmdpbiI6eyIkcmVmIjoiNTYifSwiQ29ubmVjdG9yU3R5bGUiOnsiJGlkIjoiMTMyIiwiTGluZUNvbG9yIjp7IiRpZCI6IjEzMyIsIiR0eXBlIjoiTkxSRS5Db21tb24uRG9tLlNvbGlkQ29sb3JCcnVzaCwgTkxSRS5Db21tb24iLCJDb2xvciI6eyIkaWQiOiIxMzQiLCJBIjoyNTUsIlIiOjAsIkciOjAsIkIiOjB9fSwiTGluZVdlaWdodCI6MS4wLCJMaW5lVHlwZSI6MCwiUGFyZW50U3R5bGUiOm51bGx9LCJJc0JlbG93VGltZWJhbmQiOmZhbHNlLCJIaWRlRGF0ZSI6ZmFsc2UsIlNoYXBlU2l6ZSI6MSwiU3BhY2luZyI6Mi4wLCJQYWRkaW5nIjp7IiRyZWYiOiI2MCJ9LCJTaGFwZVN0eWxlIjp7IiRpZCI6IjEzNSIsIk1hcmdpbiI6eyIkcmVmIjoiNjIifSwiUGFkZGluZyI6eyIkcmVmIjoiNjMifSwiQmFja2dyb3VuZCI6eyIkaWQiOiIxMzYiLCJDb2xvciI6eyIkaWQiOiIxMzciLCJBIjoyNTUsIlIiOjAsIkciOjAsIkIiOjB9fSwiSXNWaXNpYmxlIjp0cnVlLCJXaWR0aCI6MTguMCwiSGVpZ2h0IjoyMC4wLCJCb3JkZXJTdHlsZSI6eyIkaWQiOiIxMzgiLCJMaW5lQ29sb3IiOnsiJHJlZiI6IjY3In0sIkxpbmVXZWlnaHQiOjAuMCwiTGluZVR5cGUiOjAsIlBhcmVudFN0eWxlIjpudWxsfSwiUGFyZW50U3R5bGUiOm51bGx9LCJUaXRsZVN0eWxlIjp7IiRpZCI6IjEzOSIsIkZvbnRTZXR0aW5ncyI6eyIkaWQiOiIxNDAiLCJGb250U2l6ZSI6MTQsIkZvbnROYW1lIjoiQ2FsaWJyaSIsIklzQm9sZCI6dHJ1ZSwiSXNJdGFsaWMiOmZhbHNlLCJJc1VuZGVybGluZWQiOmZhbHNlLCJQYXJlbnRTdHlsZSI6bnVsbH0sIkF1dG9TaXplIjowLCJGb3JlZ3JvdW5kIjp7IiRpZCI6IjE0MSIsIkNvbG9yIjp7IiRpZCI6IjE0MiIsIkEiOjI1NSwiUiI6MCwiRyI6MCwiQiI6MH19LCJNYXhXaWR0aCI6MjAwLjAsIk1heEhlaWdodCI6IkluZmluaXR5IiwiU21hcnRGb3JlZ3JvdW5kSXNBY3RpdmUiOmZhbHNlLCJIb3Jpem9udGFsQWxpZ25tZW50IjoxLCJWZXJ0aWNhbEFsaWdubWVudCI6MCwiU21hcnRGb3JlZ3JvdW5kIjpudWxsLCJCYWNrZ3JvdW5kRmlsbFR5cGUiOjEsIk1hcmdpbiI6eyIkcmVmIjoiNzMifSwiUGFkZGluZyI6eyIkcmVmIjoiNzQifSwiQmFja2dyb3VuZCI6eyIkaWQiOiIxNDMiLCJDb2xvciI6eyIkaWQiOiIxNDQiLCJBIjoyNTUsIlIiOjI1NSwiRyI6MjU1LCJCIjoyNTV9fSwiSXNWaXNpYmxlIjp0cnVlLCJXaWR0aCI6MC4wLCJIZWlnaHQiOjAuMCwiQm9yZGVyU3R5bGUiOnsiJGlkIjoiMTQ1IiwiTGluZUNvbG9yIjpudWxsLCJMaW5lV2VpZ2h0IjowLjAsIkxpbmVUeXBlIjowLCJQYXJlbnRTdHlsZSI6bnVsbH0sIlBhcmVudFN0eWxlIjpudWxsfSwiRGF0ZVN0eWxlIjp7IiRpZCI6IjE0NiIsIkZvbnRTZXR0aW5ncyI6eyIkaWQiOiIxNDciLCJGb250U2l6ZSI6MTAsIkZvbnROYW1lIjoiQ2FsaWJyaSIsIklzQm9sZCI6ZmFsc2UsIklzSXRhbGljIjpmYWxzZSwiSXNVbmRlcmxpbmVkIjpmYWxzZSwiUGFyZW50U3R5bGUiOm51bGx9LCJBdXRvU2l6ZSI6MCwiRm9yZWdyb3VuZCI6eyIkaWQiOiIxNDgiLCJDb2xvciI6eyIkaWQiOiIxNDk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4MCJ9LCJQYWRkaW5nIjp7IiRyZWYiOiI4MSJ9LCJCYWNrZ3JvdW5kIjp7IiRyZWYiOiI4MiJ9LCJJc1Zpc2libGUiOmZhbHNlLCJXaWR0aCI6MC4wLCJIZWlnaHQiOjAuMCwiQm9yZGVyU3R5bGUiOnsiJGlkIjoiMTUwIiwiTGluZUNvbG9yIjpudWxsLCJMaW5lV2VpZ2h0IjowLjAsIkxpbmVUeXBlIjowLCJQYXJlbnRTdHlsZSI6bnVsbH0sIlBhcmVudFN0eWxlIjpudWxsfSwiRGF0ZUZvcm1hdCI6eyIkcmVmIjoiODMifSwiSXNWaXNpYmxlIjp0cnVlLCJQYXJlbnRTdHlsZSI6bnVsbH0sIkluZGV4IjoxLCJQZXJjZW50YWdlQ29tcGxldGUiOm51bGwsIlBvc2l0aW9uIjp7IlJhdGlvIjowLjEzMDc1NjE2NjI0NjIwMjI2LCJJc0N1c3RvbSI6dHJ1ZX0sIkRhdGVGb3JtYXQiOnsiJHJlZiI6IjgzIn0sIklkIjoiZTQzZTZlYzEtOGI2Mi00MWY0LWIxN2YtMDFhMGNjNWQ0MzI5IiwiSW1wb3J0SWQiOm51bGwsIlRpdGxlIjoiU2hhcmVkIFNhdmluZ3MgUHJvZ3JhbTogRmlyc3QgeWVhciBvZiBzaGFyZWQgc2F2aW5ncyAoQUNPKSBwcm9ncmFtIiwiTm90ZSI6bnVsbCwiSHlwZXJsaW5rIjpudWxsLCJJc0NoYW5nZWQiOmZhbHNlLCJJc05ldyI6ZmFsc2V9LHsiJGlkIjoiMTUxIiwiRGF0ZSI6IjIwMTEtMTAtMDFUMjM6NTk6MDBaIiwiU3R5bGUiOnsiJGlkIjoiMTUyIiwiU2hhcGUiOjAsIkNvbm5lY3Rvck1hcmdpbiI6eyIkcmVmIjoiNTYifSwiQ29ubmVjdG9yU3R5bGUiOnsiJGlkIjoiMTUzIiwiTGluZUNvbG9yIjp7IiRpZCI6IjE1NCIsIiR0eXBlIjoiTkxSRS5Db21tb24uRG9tLlNvbGlkQ29sb3JCcnVzaCwgTkxSRS5Db21tb24iLCJDb2xvciI6eyIkaWQiOiIxNTUiLCJBIjoyNTUsIlIiOjAsIkciOjE0MiwiQiI6MjA1fX0sIkxpbmVXZWlnaHQiOjEuMCwiTGluZVR5cGUiOjAsIlBhcmVudFN0eWxlIjpudWxsfSwiSXNCZWxvd1RpbWViYW5kIjp0cnVlLCJIaWRlRGF0ZSI6ZmFsc2UsIlNoYXBlU2l6ZSI6MSwiU3BhY2luZyI6Mi4wLCJQYWRkaW5nIjp7IiRyZWYiOiI2MCJ9LCJTaGFwZVN0eWxlIjp7IiRpZCI6IjE1NiIsIk1hcmdpbiI6eyIkcmVmIjoiNjIifSwiUGFkZGluZyI6eyIkcmVmIjoiNjMifSwiQmFja2dyb3VuZCI6eyIkaWQiOiIxNTciLCJDb2xvciI6eyIkaWQiOiIxNTgiLCJBIjoyNTUsIlIiOjAsIkciOjE0MiwiQiI6MjA1fX0sIklzVmlzaWJsZSI6dHJ1ZSwiV2lkdGgiOjE4LjAsIkhlaWdodCI6MjAuMCwiQm9yZGVyU3R5bGUiOnsiJGlkIjoiMTU5IiwiTGluZUNvbG9yIjp7IiRyZWYiOiI2NyJ9LCJMaW5lV2VpZ2h0IjowLjAsIkxpbmVUeXBlIjowLCJQYXJlbnRTdHlsZSI6bnVsbH0sIlBhcmVudFN0eWxlIjpudWxsfSwiVGl0bGVTdHlsZSI6eyIkaWQiOiIxNjAiLCJGb250U2V0dGluZ3MiOnsiJGlkIjoiMTYxIiwiRm9udFNpemUiOjE0LCJGb250TmFtZSI6IkNhbGlicmkiLCJJc0JvbGQiOnRydWUsIklzSXRhbGljIjpmYWxzZSwiSXNVbmRlcmxpbmVkIjpmYWxzZSwiUGFyZW50U3R5bGUiOm51bGx9LCJBdXRvU2l6ZSI6MCwiRm9yZWdyb3VuZCI6eyIkaWQiOiIxNjIiLCJDb2xvciI6eyIkaWQiOiIxNjM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zIn0sIlBhZGRpbmciOnsiJHJlZiI6Ijc0In0sIkJhY2tncm91bmQiOnsiJHJlZiI6Ijc1In0sIklzVmlzaWJsZSI6dHJ1ZSwiV2lkdGgiOjAuMCwiSGVpZ2h0IjowLjAsIkJvcmRlclN0eWxlIjp7IiRpZCI6IjE2NCIsIkxpbmVDb2xvciI6bnVsbCwiTGluZVdlaWdodCI6MC4wLCJMaW5lVHlwZSI6MCwiUGFyZW50U3R5bGUiOm51bGx9LCJQYXJlbnRTdHlsZSI6bnVsbH0sIkRhdGVTdHlsZSI6eyIkaWQiOiIxNjUiLCJGb250U2V0dGluZ3MiOnsiJGlkIjoiMTY2IiwiRm9udFNpemUiOjEwLCJGb250TmFtZSI6IkNhbGlicmkiLCJJc0JvbGQiOmZhbHNlLCJJc0l0YWxpYyI6ZmFsc2UsIklzVW5kZXJsaW5lZCI6ZmFsc2UsIlBhcmVudFN0eWxlIjpudWxsfSwiQXV0b1NpemUiOjAsIkZvcmVncm91bmQiOnsiJGlkIjoiMTY3IiwiQ29sb3IiOnsiJGlkIjoiM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mYWxzZSwiV2lkdGgiOjAuMCwiSGVpZ2h0IjowLjAsIkJvcmRlclN0eWxlIjp7IiRpZCI6IjE2OSIsIkxpbmVDb2xvciI6bnVsbCwiTGluZVdlaWdodCI6MC4wLCJMaW5lVHlwZSI6MCwiUGFyZW50U3R5bGUiOm51bGx9LCJQYXJlbnRTdHlsZSI6bnVsbH0sIkRhdGVGb3JtYXQiOnsiJHJlZiI6IjgzIn0sIklzVmlzaWJsZSI6dHJ1ZSwiUGFyZW50U3R5bGUiOm51bGx9LCJJbmRleCI6MiwiUGVyY2VudGFnZUNvbXBsZXRlIjpudWxsLCJQb3NpdGlvbiI6eyJSYXRpbyI6MC40Njc0NjkxMjEyMDMwMTA0OCwiSXNDdXN0b20iOmZhbHNlfSwiRGF0ZUZvcm1hdCI6eyIkcmVmIjoiODMifSwiSWQiOiIxZGM0YWYxZC0zNTlhLTRhYWMtOWM1NS01ZjY5NzNkMTUwYWEiLCJJbXBvcnRJZCI6bnVsbCwiVGl0bGUiOiJTaGFyZWQgU2F2aW5ncyBQcm9ncmFtOiBGaXJzdCB5ZWFyIG9mIHNoYXJlZCBzYXZpbmdzIChBQ08pIHByb2dyYW0iLCJOb3RlIjpudWxsLCJIeXBlcmxpbmsiOm51bGwsIklzQ2hhbmdlZCI6ZmFsc2UsIklzTmV3IjpmYWxzZX0seyIkaWQiOiIxNzAiLCJEYXRlIjoiMjAxMS0xMC0wMVQyMzo1OTowMFoiLCJTdHlsZSI6eyIkaWQiOiIxNzEiLCJTaGFwZSI6MCwiQ29ubmVjdG9yTWFyZ2luIjp7IiRyZWYiOiI1NiJ9LCJDb25uZWN0b3JTdHlsZSI6eyIkaWQiOiIxNzIiLCJMaW5lQ29sb3IiOnsiJHJlZiI6IjU4In0sIkxpbmVXZWlnaHQiOjEuMCwiTGluZVR5cGUiOjAsIlBhcmVudFN0eWxlIjpudWxsfSwiSXNCZWxvd1RpbWViYW5kIjp0cnVlLCJIaWRlRGF0ZSI6ZmFsc2UsIlNoYXBlU2l6ZSI6MSwiU3BhY2luZyI6Mi4wLCJQYWRkaW5nIjp7IiRyZWYiOiI2MCJ9LCJTaGFwZVN0eWxlIjp7IiRpZCI6IjE3MyIsIk1hcmdpbiI6eyIkcmVmIjoiNjIifSwiUGFkZGluZyI6eyIkcmVmIjoiNjMifSwiQmFja2dyb3VuZCI6eyIkaWQiOiIxNzQiLCJDb2xvciI6eyIkaWQiOiIxNzUiLCJBIjoyNTUsIlIiOjExOCwiRyI6MTg1LCJCIjowfX0sIklzVmlzaWJsZSI6dHJ1ZSwiV2lkdGgiOjE4LjAsIkhlaWdodCI6MjAuMCwiQm9yZGVyU3R5bGUiOnsiJGlkIjoiMTc2IiwiTGluZUNvbG9yIjp7IiRyZWYiOiI2NyJ9LCJMaW5lV2VpZ2h0IjowLjAsIkxpbmVUeXBlIjowLCJQYXJlbnRTdHlsZSI6bnVsbH0sIlBhcmVudFN0eWxlIjpudWxsfSwiVGl0bGVTdHlsZSI6eyIkaWQiOiIxNzciLCJGb250U2V0dGluZ3MiOnsiJGlkIjoiMTc4IiwiRm9udFNpemUiOjE0LCJGb250TmFtZSI6IkNhbGlicmkiLCJJc0JvbGQiOnRydWUsIklzSXRhbGljIjpmYWxzZSwiSXNVbmRlcmxpbmVkIjpmYWxzZSwiUGFyZW50U3R5bGUiOm51bGx9LCJBdXRvU2l6ZSI6MCwiRm9yZWdyb3VuZCI6eyIkaWQiOiIxNzkiLCJDb2xvciI6eyIkaWQiOiIxODA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zIn0sIlBhZGRpbmciOnsiJHJlZiI6Ijc0In0sIkJhY2tncm91bmQiOnsiJHJlZiI6Ijc1In0sIklzVmlzaWJsZSI6dHJ1ZSwiV2lkdGgiOjAuMCwiSGVpZ2h0IjowLjAsIkJvcmRlclN0eWxlIjp7IiRpZCI6IjE4MSIsIkxpbmVDb2xvciI6bnVsbCwiTGluZVdlaWdodCI6MC4wLCJMaW5lVHlwZSI6MCwiUGFyZW50U3R5bGUiOm51bGx9LCJQYXJlbnRTdHlsZSI6bnVsbH0sIkRhdGVTdHlsZSI6eyIkaWQiOiIxODIiLCJGb250U2V0dGluZ3MiOnsiJGlkIjoiMTgzIiwiRm9udFNpemUiOjEwLCJGb250TmFtZSI6IkNhbGlicmkiLCJJc0JvbGQiOmZhbHNlLCJJc0l0YWxpYyI6ZmFsc2UsIklzVW5kZXJsaW5lZCI6ZmFsc2UsIlBhcmVudFN0eWxlIjpudWxsfSwiQXV0b1NpemUiOjAsIkZvcmVncm91bmQiOnsiJGlkIjoiMTg0IiwiQ29sb3IiOnsiJGlkIjoiMT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mYWxzZSwiV2lkdGgiOjAuMCwiSGVpZ2h0IjowLjAsIkJvcmRlclN0eWxlIjp7IiRpZCI6IjE4NiIsIkxpbmVDb2xvciI6bnVsbCwiTGluZVdlaWdodCI6MC4wLCJMaW5lVHlwZSI6MCwiUGFyZW50U3R5bGUiOm51bGx9LCJQYXJlbnRTdHlsZSI6bnVsbH0sIkRhdGVGb3JtYXQiOnsiJHJlZiI6IjgzIn0sIklzVmlzaWJsZSI6dHJ1ZSwiUGFyZW50U3R5bGUiOm51bGx9LCJJbmRleCI6MywiUGVyY2VudGFnZUNvbXBsZXRlIjpudWxsLCJQb3NpdGlvbiI6eyJSYXRpbyI6MC41NjA0NzgzNjkzOTQ5MzgxMSwiSXNDdXN0b20iOmZhbHNlfSwiRGF0ZUZvcm1hdCI6eyIkcmVmIjoiODMifSwiSWQiOiI3MWE0YjU0Ni04MzczLTRhMDItODcwMi1hMDhmM2I4MWE4NDkiLCJJbXBvcnRJZCI6bnVsbCwiVGl0bGUiOiJQaW9uZWVyIEFDT3M6IEFDTyBwcm9ncmFtIGZvciBcImFkdmFuY2VkXCIgcGh5c2ljaWFucy9ob3NwaXRhbCBncm91cHMiLCJOb3RlIjpudWxsLCJIeXBlcmxpbmsiOm51bGwsIklzQ2hhbmdlZCI6ZmFsc2UsIklzTmV3IjpmYWxzZX0seyIkaWQiOiIxODciLCJEYXRlIjoiMjAxMS0xMC0wMVQyMzo1OTowMFoiLCJTdHlsZSI6eyIkaWQiOiIxODgiLCJTaGFwZSI6MCwiQ29ubmVjdG9yTWFyZ2luIjp7IiRyZWYiOiI1NiJ9LCJDb25uZWN0b3JTdHlsZSI6eyIkaWQiOiIxODkiLCJMaW5lQ29sb3IiOnsiJHJlZiI6IjU4In0sIkxpbmVXZWlnaHQiOjEuMCwiTGluZVR5cGUiOjAsIlBhcmVudFN0eWxlIjpudWxsfSwiSXNCZWxvd1RpbWViYW5kIjpmYWxzZSwiSGlkZURhdGUiOmZhbHNlLCJTaGFwZVNpemUiOjEsIlNwYWNpbmciOjIuMCwiUGFkZGluZyI6eyIkcmVmIjoiNjAifSwiU2hhcGVTdHlsZSI6eyIkaWQiOiIxOTAiLCJNYXJnaW4iOnsiJHJlZiI6IjYyIn0sIlBhZGRpbmciOnsiJHJlZiI6IjYzIn0sIkJhY2tncm91bmQiOnsiJGlkIjoiMTkxIiwiQ29sb3IiOnsiJGlkIjoiMTkyIiwiQSI6MjU1LCJSIjowLCJHIjo3MCwiQiI6MTI3fX0sIklzVmlzaWJsZSI6dHJ1ZSwiV2lkdGgiOjE4LjAsIkhlaWdodCI6MjAuMCwiQm9yZGVyU3R5bGUiOnsiJGlkIjoiMTkzIiwiTGluZUNvbG9yIjp7IiRyZWYiOiI2NyJ9LCJMaW5lV2VpZ2h0IjowLjAsIkxpbmVUeXBlIjowLCJQYXJlbnRTdHlsZSI6bnVsbH0sIlBhcmVudFN0eWxlIjpudWxsfSwiVGl0bGVTdHlsZSI6eyIkaWQiOiIxOTQiLCJGb250U2V0dGluZ3MiOnsiJGlkIjoiMTk1IiwiRm9udFNpemUiOjE0LCJGb250TmFtZSI6IkNhbGlicmkiLCJJc0JvbGQiOnRydWUsIklzSXRhbGljIjpmYWxzZSwiSXNVbmRlcmxpbmVkIjpmYWxzZSwiUGFyZW50U3R5bGUiOm51bGx9LCJBdXRvU2l6ZSI6MCwiRm9yZWdyb3VuZCI6eyIkaWQiOiIxOTYiLCJDb2xvciI6eyIkaWQiOiIxOTciLCJBIjoyNTUsIlIiOjAsIkciOjAsIkIiOjB9fSwiTWF4V2lkdGgiOjIwMC4wLCJNYXhIZWlnaHQiOiJJbmZpbml0eSIsIlNtYXJ0Rm9yZWdyb3VuZElzQWN0aXZlIjpmYWxzZSwiSG9yaXpvbnRhbEFsaWdubWVudCI6MSwiVmVydGljYWxBbGlnbm1lbnQiOjAsIlNtYXJ0Rm9yZWdyb3VuZCI6bnVsbCwiQmFja2dyb3VuZEZpbGxUeXBlIjoxLCJNYXJnaW4iOnsiJHJlZiI6IjczIn0sIlBhZGRpbmciOnsiJHJlZiI6Ijc0In0sIkJhY2tncm91bmQiOnsiJGlkIjoiMTk4IiwiQ29sb3IiOnsiJGlkIjoiMTk5IiwiQSI6MjU1LCJSIjoyNTUsIkciOjI1NSwiQiI6MjU1fX0sIklzVmlzaWJsZSI6dHJ1ZSwiV2lkdGgiOjAuMCwiSGVpZ2h0IjowLjAsIkJvcmRlclN0eWxlIjp7IiRpZCI6IjIwMCIsIkxpbmVDb2xvciI6bnVsbCwiTGluZVdlaWdodCI6MC4wLCJMaW5lVHlwZSI6MCwiUGFyZW50U3R5bGUiOm51bGx9LCJQYXJlbnRTdHlsZSI6bnVsbH0sIkRhdGVTdHlsZSI6eyIkaWQiOiIyMDEiLCJGb250U2V0dGluZ3MiOnsiJGlkIjoiMjAyIiwiRm9udFNpemUiOjEwLCJGb250TmFtZSI6IkNhbGlicmkiLCJJc0JvbGQiOmZhbHNlLCJJc0l0YWxpYyI6ZmFsc2UsIklzVW5kZXJsaW5lZCI6ZmFsc2UsIlBhcmVudFN0eWxlIjpudWxsfSwiQXV0b1NpemUiOjAsIkZvcmVncm91bmQiOnsiJGlkIjoiMjAzIiwiQ29sb3IiOnsiJGlkIjoiMjA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mYWxzZSwiV2lkdGgiOjAuMCwiSGVpZ2h0IjowLjAsIkJvcmRlclN0eWxlIjp7IiRpZCI6IjIwNSIsIkxpbmVDb2xvciI6bnVsbCwiTGluZVdlaWdodCI6MC4wLCJMaW5lVHlwZSI6MCwiUGFyZW50U3R5bGUiOm51bGx9LCJQYXJlbnRTdHlsZSI6bnVsbH0sIkRhdGVGb3JtYXQiOnsiJHJlZiI6IjgzIn0sIklzVmlzaWJsZSI6dHJ1ZSwiUGFyZW50U3R5bGUiOm51bGx9LCJJbmRleCI6NCwiUGVyY2VudGFnZUNvbXBsZXRlIjpudWxsLCJQb3NpdGlvbiI6eyJSYXRpbyI6MC4yMjM3NjU0MzIwOTg3NjU0MywiSXNDdXN0b20iOnRydWV9LCJEYXRlRm9ybWF0Ijp7IiRyZWYiOiI4MyJ9LCJJZCI6IjU3MGQ2N2RmLWRiOWItNDQ0NC05YWExLTM3ZWNhNGVkMjkwNiIsIkltcG9ydElkIjpudWxsLCJUaXRsZSI6IlBpb25lZXIgQUNPczogQUNPIHByb2dyYW0gZm9yIFwiYWR2YW5jZWRcIiBwaHlzaWNpYW5zL2hvc3BpdGFsIGdyb3VwcyIsIk5vdGUiOm51bGwsIkh5cGVybGluayI6bnVsbCwiSXNDaGFuZ2VkIjpmYWxzZSwiSXNOZXciOmZhbHNlfSx7IiRpZCI6IjIwNiIsIkRhdGUiOiIyMDEzLTAxLTAxVDIzOjU5OjAwWiIsIlN0eWxlIjp7IiRpZCI6IjIwNyIsIlNoYXBlIjowLCJDb25uZWN0b3JNYXJnaW4iOnsiJHJlZiI6IjU2In0sIkNvbm5lY3RvclN0eWxlIjp7IiRpZCI6IjIwOCIsIkxpbmVDb2xvciI6eyIkcmVmIjoiNTgifSwiTGluZVdlaWdodCI6MS4wLCJMaW5lVHlwZSI6MCwiUGFyZW50U3R5bGUiOm51bGx9LCJJc0JlbG93VGltZWJhbmQiOnRydWUsIkhpZGVEYXRlIjpmYWxzZSwiU2hhcGVTaXplIjoxLCJTcGFjaW5nIjoyLjAsIlBhZGRpbmciOnsiJHJlZiI6IjYwIn0sIlNoYXBlU3R5bGUiOnsiJGlkIjoiMjA5IiwiTWFyZ2luIjp7IiRyZWYiOiI2MiJ9LCJQYWRkaW5nIjp7IiRyZWYiOiI2MyJ9LCJCYWNrZ3JvdW5kIjp7IiRpZCI6IjIxMCIsIkNvbG9yIjp7IiRpZCI6IjIxMSIsIkEiOjI1NSwiUiI6MTE4LCJHIjoxODUsIkIiOjB9fSwiSXNWaXNpYmxlIjp0cnVlLCJXaWR0aCI6MTguMCwiSGVpZ2h0IjoyMC4wLCJCb3JkZXJTdHlsZSI6eyIkaWQiOiIyMTIiLCJMaW5lQ29sb3IiOnsiJHJlZiI6IjY3In0sIkxpbmVXZWlnaHQiOjAuMCwiTGluZVR5cGUiOjAsIlBhcmVudFN0eWxlIjpudWxsfSwiUGFyZW50U3R5bGUiOm51bGx9LCJUaXRsZVN0eWxlIjp7IiRpZCI6IjIxMyIsIkZvbnRTZXR0aW5ncyI6eyIkaWQiOiIyMTQiLCJGb250U2l6ZSI6MTQsIkZvbnROYW1lIjoiQ2FsaWJyaSIsIklzQm9sZCI6dHJ1ZSwiSXNJdGFsaWMiOmZhbHNlLCJJc1VuZGVybGluZWQiOmZhbHNlLCJQYXJlbnRTdHlsZSI6bnVsbH0sIkF1dG9TaXplIjowLCJGb3JlZ3JvdW5kIjp7IiRpZCI6IjIxNSIsIkNvbG9yIjp7IiRpZCI6IjIxNi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MifSwiUGFkZGluZyI6eyIkcmVmIjoiNzQifSwiQmFja2dyb3VuZCI6eyIkcmVmIjoiNzUifSwiSXNWaXNpYmxlIjp0cnVlLCJXaWR0aCI6MC4wLCJIZWlnaHQiOjAuMCwiQm9yZGVyU3R5bGUiOnsiJGlkIjoiMjE3IiwiTGluZUNvbG9yIjpudWxsLCJMaW5lV2VpZ2h0IjowLjAsIkxpbmVUeXBlIjowLCJQYXJlbnRTdHlsZSI6bnVsbH0sIlBhcmVudFN0eWxlIjpudWxsfSwiRGF0ZVN0eWxlIjp7IiRpZCI6IjIxOCIsIkZvbnRTZXR0aW5ncyI6eyIkaWQiOiIyMTkiLCJGb250U2l6ZSI6MTAsIkZvbnROYW1lIjoiQ2FsaWJyaSIsIklzQm9sZCI6ZmFsc2UsIklzSXRhbGljIjpmYWxzZSwiSXNVbmRlcmxpbmVkIjpmYWxzZSwiUGFyZW50U3R5bGUiOm51bGx9LCJBdXRvU2l6ZSI6MCwiRm9yZWdyb3VuZCI6eyIkaWQiOiIyMjAiLCJDb2xvciI6eyIkaWQiOiIyMj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4MCJ9LCJQYWRkaW5nIjp7IiRyZWYiOiI4MSJ9LCJCYWNrZ3JvdW5kIjp7IiRyZWYiOiI4MiJ9LCJJc1Zpc2libGUiOmZhbHNlLCJXaWR0aCI6MC4wLCJIZWlnaHQiOjAuMCwiQm9yZGVyU3R5bGUiOnsiJGlkIjoiMjIyIiwiTGluZUNvbG9yIjpudWxsLCJMaW5lV2VpZ2h0IjowLjAsIkxpbmVUeXBlIjowLCJQYXJlbnRTdHlsZSI6bnVsbH0sIlBhcmVudFN0eWxlIjpudWxsfSwiRGF0ZUZvcm1hdCI6eyIkcmVmIjoiODMifSwiSXNWaXNpYmxlIjp0cnVlLCJQYXJlbnRTdHlsZSI6bnVsbH0sIkluZGV4Ijo1LCJQZXJjZW50YWdlQ29tcGxldGUiOm51bGwsIlBvc2l0aW9uIjp7IlJhdGlvIjowLjE2NTgxNzg5NjUyNTA2NTEsIklzQ3VzdG9tIjpmYWxzZX0sIkRhdGVGb3JtYXQiOnsiJHJlZiI6IjgzIn0sIklkIjoiYmVmODlkMGYtOTM5Yi00YjFjLWIwMjUtOWI5Mjc5YWI3NDhiIiwiSW1wb3J0SWQiOm51bGwsIlRpdGxlIjoiQnVuZGxlZCBQYXltZW50cyBmb3IgQ2FyZSBJbXByb3ZlbWVudCAoQlBDSSkgSW5pdGlhdGl2ZTogUGlsb3QgcHJvZ3JhbSB0byB0ZXN0IGJ1bmRsZWQgcGF5bWVudHMgKE1EICYgaG9zcGl0YWwpIHVzaW5nIDQgcGF5bWVudCBtb2RlbHMiLCJOb3RlIjpudWxsLCJIeXBlcmxpbmsiOm51bGwsIklzQ2hhbmdlZCI6ZmFsc2UsIklzTmV3IjpmYWxzZX0seyIkaWQiOiIyMjMiLCJEYXRlIjoiMjAxMy0wMS0wMVQyMzo1OTowMFoiLCJTdHlsZSI6eyIkaWQiOiIyMjQiLCJTaGFwZSI6MCwiQ29ubmVjdG9yTWFyZ2luIjp7IiRyZWYiOiI1NiJ9LCJDb25uZWN0b3JTdHlsZSI6eyIkaWQiOiIyMjUiLCJMaW5lQ29sb3IiOnsiJHJlZiI6IjU4In0sIkxpbmVXZWlnaHQiOjEuMCwiTGluZVR5cGUiOjAsIlBhcmVudFN0eWxlIjpudWxsfSwiSXNCZWxvd1RpbWViYW5kIjpmYWxzZSwiSGlkZURhdGUiOmZhbHNlLCJTaGFwZVNpemUiOjEsIlNwYWNpbmciOjIuMCwiUGFkZGluZyI6eyIkcmVmIjoiNjAifSwiU2hhcGVTdHlsZSI6eyIkaWQiOiIyMjYiLCJNYXJnaW4iOnsiJHJlZiI6IjYyIn0sIlBhZGRpbmciOnsiJHJlZiI6IjYzIn0sIkJhY2tncm91bmQiOnsiJGlkIjoiMjI3IiwiQ29sb3IiOnsiJGlkIjoiMjI4IiwiQSI6MjU1LCJSIjowLCJHIjo3MCwiQiI6MTI3fX0sIklzVmlzaWJsZSI6dHJ1ZSwiV2lkdGgiOjE4LjAsIkhlaWdodCI6MjAuMCwiQm9yZGVyU3R5bGUiOnsiJGlkIjoiMjI5IiwiTGluZUNvbG9yIjp7IiRyZWYiOiI2NyJ9LCJMaW5lV2VpZ2h0IjowLjAsIkxpbmVUeXBlIjowLCJQYXJlbnRTdHlsZSI6bnVsbH0sIlBhcmVudFN0eWxlIjpudWxsfSwiVGl0bGVTdHlsZSI6eyIkaWQiOiIyMzAiLCJGb250U2V0dGluZ3MiOnsiJGlkIjoiMjMxIiwiRm9udFNpemUiOjE0LCJGb250TmFtZSI6IkNhbGlicmkiLCJJc0JvbGQiOnRydWUsIklzSXRhbGljIjpmYWxzZSwiSXNVbmRlcmxpbmVkIjpmYWxzZSwiUGFyZW50U3R5bGUiOm51bGx9LCJBdXRvU2l6ZSI6MCwiRm9yZWdyb3VuZCI6eyIkaWQiOiIyMzIiLCJDb2xvciI6eyIkaWQiOiIyMzMiLCJBIjoyNTUsIlIiOjAsIkciOjAsIkIiOjB9fSwiTWF4V2lkdGgiOjIwMC4wLCJNYXhIZWlnaHQiOiJJbmZpbml0eSIsIlNtYXJ0Rm9yZWdyb3VuZElzQWN0aXZlIjpmYWxzZSwiSG9yaXpvbnRhbEFsaWdubWVudCI6MSwiVmVydGljYWxBbGlnbm1lbnQiOjAsIlNtYXJ0Rm9yZWdyb3VuZCI6bnVsbCwiQmFja2dyb3VuZEZpbGxUeXBlIjoxLCJNYXJnaW4iOnsiJHJlZiI6IjczIn0sIlBhZGRpbmciOnsiJHJlZiI6Ijc0In0sIkJhY2tncm91bmQiOnsiJGlkIjoiMjM0IiwiQ29sb3IiOnsiJGlkIjoiMjM1IiwiQSI6MjU1LCJSIjoyNTUsIkciOjI1NSwiQiI6MjU1fX0sIklzVmlzaWJsZSI6dHJ1ZSwiV2lkdGgiOjAuMCwiSGVpZ2h0IjowLjAsIkJvcmRlclN0eWxlIjp7IiRpZCI6IjIzNiIsIkxpbmVDb2xvciI6bnVsbCwiTGluZVdlaWdodCI6MC4wLCJMaW5lVHlwZSI6MCwiUGFyZW50U3R5bGUiOm51bGx9LCJQYXJlbnRTdHlsZSI6bnVsbH0sIkRhdGVTdHlsZSI6eyIkaWQiOiIyMzciLCJGb250U2V0dGluZ3MiOnsiJGlkIjoiMjM4IiwiRm9udFNpemUiOjEwLCJGb250TmFtZSI6IkNhbGlicmkiLCJJc0JvbGQiOmZhbHNlLCJJc0l0YWxpYyI6ZmFsc2UsIklzVW5kZXJsaW5lZCI6ZmFsc2UsIlBhcmVudFN0eWxlIjpudWxsfSwiQXV0b1NpemUiOjAsIkZvcmVncm91bmQiOnsiJGlkIjoiMjM5IiwiQ29sb3IiOnsiJGlkIjoiMjQw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mYWxzZSwiV2lkdGgiOjAuMCwiSGVpZ2h0IjowLjAsIkJvcmRlclN0eWxlIjp7IiRpZCI6IjI0MSIsIkxpbmVDb2xvciI6bnVsbCwiTGluZVdlaWdodCI6MC4wLCJMaW5lVHlwZSI6MCwiUGFyZW50U3R5bGUiOm51bGx9LCJQYXJlbnRTdHlsZSI6bnVsbH0sIkRhdGVGb3JtYXQiOnsiJHJlZiI6IjgzIn0sIklzVmlzaWJsZSI6dHJ1ZSwiUGFyZW50U3R5bGUiOm51bGx9LCJJbmRleCI6NiwiUGVyY2VudGFnZUNvbXBsZXRlIjpudWxsLCJQb3NpdGlvbiI6eyJSYXRpbyI6MC4yNTc3MTYwNDkzODI3MTYwMywiSXNDdXN0b20iOnRydWV9LCJEYXRlRm9ybWF0Ijp7IiRyZWYiOiI4MyJ9LCJJZCI6Ijk3YTdmMTYzLTM5YTQtNDUxZS1hMjhlLWU4NDBiZmYxNmQxYiIsIkltcG9ydElkIjpudWxsLCJUaXRsZSI6IkJ1bmRsZWQgUGF5bWVudHMgZm9yIENhcmUgSW1wcm92ZW1lbnQgKEJQQ0kpIEluaXRpYXRpdmU6IFBpbG90IHByb2dyYW0gdG8gdGVzdCBidW5kbGVkIHBheW1lbnRzIChNRCAmIGhvc3BpdGFsKSB1c2luZyA0IHBheW1lbnQgbW9kZWxzIiwiTm90ZSI6bnVsbCwiSHlwZXJsaW5rIjpudWxsLCJJc0NoYW5nZWQiOmZhbHNlLCJJc05ldyI6ZmFsc2V9LHsiJGlkIjoiMjQyIiwiRGF0ZSI6IjIwMTgtMTAtMDFUMjM6NTk6MDAiLCJTdHlsZSI6eyIkaWQiOiIyNDMiLCJTaGFwZSI6MCwiQ29ubmVjdG9yTWFyZ2luIjp7IiRyZWYiOiI1NiJ9LCJDb25uZWN0b3JTdHlsZSI6eyIkaWQiOiIyNDQiLCJMaW5lQ29sb3IiOnsiJHJlZiI6IjU4In0sIkxpbmVXZWlnaHQiOjEuMCwiTGluZVR5cGUiOjAsIlBhcmVudFN0eWxlIjpudWxsfSwiSXNCZWxvd1RpbWViYW5kIjp0cnVlLCJIaWRlRGF0ZSI6ZmFsc2UsIlNoYXBlU2l6ZSI6MSwiU3BhY2luZyI6Mi4wLCJQYWRkaW5nIjp7IiRyZWYiOiI2MCJ9LCJTaGFwZVN0eWxlIjp7IiRpZCI6IjI0NSIsIk1hcmdpbiI6eyIkcmVmIjoiNjIifSwiUGFkZGluZyI6eyIkcmVmIjoiNjMifSwiQmFja2dyb3VuZCI6eyIkaWQiOiIyNDYiLCJDb2xvciI6eyIkaWQiOiIyNDciLCJBIjoyNTUsIlIiOjExOCwiRyI6MTg1LCJCIjowfX0sIklzVmlzaWJsZSI6dHJ1ZSwiV2lkdGgiOjE4LjAsIkhlaWdodCI6MjAuMCwiQm9yZGVyU3R5bGUiOnsiJGlkIjoiMjQ4IiwiTGluZUNvbG9yIjp7IiRyZWYiOiI2NyJ9LCJMaW5lV2VpZ2h0IjowLjAsIkxpbmVUeXBlIjowLCJQYXJlbnRTdHlsZSI6bnVsbH0sIlBhcmVudFN0eWxlIjpudWxsfSwiVGl0bGVTdHlsZSI6eyIkaWQiOiIyNDkiLCJGb250U2V0dGluZ3MiOnsiJGlkIjoiMjUwIiwiRm9udFNpemUiOjE0LCJGb250TmFtZSI6IkNhbGlicmkiLCJJc0JvbGQiOnRydWUsIklzSXRhbGljIjpmYWxzZSwiSXNVbmRlcmxpbmVkIjpmYWxzZSwiUGFyZW50U3R5bGUiOm51bGx9LCJBdXRvU2l6ZSI6MCwiRm9yZWdyb3VuZCI6eyIkaWQiOiIyNTEiLCJDb2xvciI6eyIkaWQiOiIyNTI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zIn0sIlBhZGRpbmciOnsiJHJlZiI6Ijc0In0sIkJhY2tncm91bmQiOnsiJHJlZiI6Ijc1In0sIklzVmlzaWJsZSI6dHJ1ZSwiV2lkdGgiOjAuMCwiSGVpZ2h0IjowLjAsIkJvcmRlclN0eWxlIjp7IiRpZCI6IjI1MyIsIkxpbmVDb2xvciI6bnVsbCwiTGluZVdlaWdodCI6MC4wLCJMaW5lVHlwZSI6MCwiUGFyZW50U3R5bGUiOm51bGx9LCJQYXJlbnRTdHlsZSI6bnVsbH0sIkRhdGVTdHlsZSI6eyIkaWQiOiIyNTQiLCJGb250U2V0dGluZ3MiOnsiJGlkIjoiMjU1IiwiRm9udFNpemUiOjEwLCJGb250TmFtZSI6IkNhbGlicmkiLCJJc0JvbGQiOmZhbHNlLCJJc0l0YWxpYyI6ZmFsc2UsIklzVW5kZXJsaW5lZCI6ZmFsc2UsIlBhcmVudFN0eWxlIjpudWxsfSwiQXV0b1NpemUiOjAsIkZvcmVncm91bmQiOnsiJGlkIjoiMjU2IiwiQ29sb3IiOnsiJGlkIjoiMjU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mYWxzZSwiV2lkdGgiOjAuMCwiSGVpZ2h0IjowLjAsIkJvcmRlclN0eWxlIjp7IiRpZCI6IjI1OCIsIkxpbmVDb2xvciI6bnVsbCwiTGluZVdlaWdodCI6MC4wLCJMaW5lVHlwZSI6MCwiUGFyZW50U3R5bGUiOm51bGx9LCJQYXJlbnRTdHlsZSI6bnVsbH0sIkRhdGVGb3JtYXQiOnsiJHJlZiI6IjgzIn0sIklzVmlzaWJsZSI6dHJ1ZSwiUGFyZW50U3R5bGUiOm51bGx9LCJJbmRleCI6NywiUGVyY2VudGFnZUNvbXBsZXRlIjpudWxsLCJQb3NpdGlvbiI6eyJSYXRpbyI6MC4xMTQ4OTE5NjQ3MTIyNjA2OCwiSXNDdXN0b20iOnRydWV9LCJEYXRlRm9ybWF0Ijp7IiRyZWYiOiI4MyJ9LCJJZCI6ImM3YzFlY2NjLWNlMTgtNGEyMS1hM2Y0LTg2MGY5ZTVmODZlYiIsIkltcG9ydElkIjpudWxsLCJUaXRsZSI6IkJQQ0kgQWR2YW5jZWQ6IHRlc3QgYSBuZXcgaXRlcmF0aW9uIG9mIGJ1bmRsZWQgcGF5bWVudHMgZm9yIDMyIENsaW5pY2FsIEVwaXNvZGVzIiwiTm90ZSI6bnVsbCwiSHlwZXJsaW5rIjpudWxsLCJJc0NoYW5nZWQiOmZhbHNlLCJJc05ldyI6ZmFsc2V9LHsiJGlkIjoiMjU5IiwiRGF0ZSI6IjIwMTgtMTAtMDFUMjM6NTk6MDAiLCJTdHlsZSI6eyIkaWQiOiIyNjAiLCJTaGFwZSI6MCwiQ29ubmVjdG9yTWFyZ2luIjp7IiRyZWYiOiI1NiJ9LCJDb25uZWN0b3JTdHlsZSI6eyIkaWQiOiIyNjEiLCJMaW5lQ29sb3IiOnsiJHJlZiI6IjU4In0sIkxpbmVXZWlnaHQiOjEuMCwiTGluZVR5cGUiOjAsIlBhcmVudFN0eWxlIjpudWxsfSwiSXNCZWxvd1RpbWViYW5kIjpmYWxzZSwiSGlkZURhdGUiOmZhbHNlLCJTaGFwZVNpemUiOjEsIlNwYWNpbmciOjIuMCwiUGFkZGluZyI6eyIkcmVmIjoiNjAifSwiU2hhcGVTdHlsZSI6eyIkaWQiOiIyNjIiLCJNYXJnaW4iOnsiJHJlZiI6IjYyIn0sIlBhZGRpbmciOnsiJHJlZiI6IjYzIn0sIkJhY2tncm91bmQiOnsiJGlkIjoiMjYzIiwiQ29sb3IiOnsiJGlkIjoiMjY0IiwiQSI6MjU1LCJSIjowLCJHIjo3MCwiQiI6MTI3fX0sIklzVmlzaWJsZSI6dHJ1ZSwiV2lkdGgiOjE4LjAsIkhlaWdodCI6MjAuMCwiQm9yZGVyU3R5bGUiOnsiJGlkIjoiMjY1IiwiTGluZUNvbG9yIjp7IiRyZWYiOiI2NyJ9LCJMaW5lV2VpZ2h0IjowLjAsIkxpbmVUeXBlIjowLCJQYXJlbnRTdHlsZSI6bnVsbH0sIlBhcmVudFN0eWxlIjpudWxsfSwiVGl0bGVTdHlsZSI6eyIkaWQiOiIyNjYiLCJGb250U2V0dGluZ3MiOnsiJGlkIjoiMjY3IiwiRm9udFNpemUiOjE0LCJGb250TmFtZSI6IkNhbGlicmkiLCJJc0JvbGQiOnRydWUsIklzSXRhbGljIjpmYWxzZSwiSXNVbmRlcmxpbmVkIjpmYWxzZSwiUGFyZW50U3R5bGUiOm51bGx9LCJBdXRvU2l6ZSI6MCwiRm9yZWdyb3VuZCI6eyIkaWQiOiIyNjgiLCJDb2xvciI6eyIkaWQiOiIyNjkiLCJBIjoyNTUsIlIiOjAsIkciOjAsIkIiOjB9fSwiTWF4V2lkdGgiOjIwMC4wLCJNYXhIZWlnaHQiOiJJbmZpbml0eSIsIlNtYXJ0Rm9yZWdyb3VuZElzQWN0aXZlIjpmYWxzZSwiSG9yaXpvbnRhbEFsaWdubWVudCI6MSwiVmVydGljYWxBbGlnbm1lbnQiOjAsIlNtYXJ0Rm9yZWdyb3VuZCI6bnVsbCwiQmFja2dyb3VuZEZpbGxUeXBlIjoxLCJNYXJnaW4iOnsiJHJlZiI6IjczIn0sIlBhZGRpbmciOnsiJHJlZiI6Ijc0In0sIkJhY2tncm91bmQiOnsiJGlkIjoiMjcwIiwiQ29sb3IiOnsiJGlkIjoiMjcxIiwiQSI6MjU1LCJSIjoyNTUsIkciOjI1NSwiQiI6MjU1fX0sIklzVmlzaWJsZSI6dHJ1ZSwiV2lkdGgiOjAuMCwiSGVpZ2h0IjowLjAsIkJvcmRlclN0eWxlIjp7IiRpZCI6IjI3MiIsIkxpbmVDb2xvciI6bnVsbCwiTGluZVdlaWdodCI6MC4wLCJMaW5lVHlwZSI6MCwiUGFyZW50U3R5bGUiOm51bGx9LCJQYXJlbnRTdHlsZSI6bnVsbH0sIkRhdGVTdHlsZSI6eyIkaWQiOiIyNzMiLCJGb250U2V0dGluZ3MiOnsiJGlkIjoiMjc0IiwiRm9udFNpemUiOjEwLCJGb250TmFtZSI6IkNhbGlicmkiLCJJc0JvbGQiOmZhbHNlLCJJc0l0YWxpYyI6ZmFsc2UsIklzVW5kZXJsaW5lZCI6ZmFsc2UsIlBhcmVudFN0eWxlIjpudWxsfSwiQXV0b1NpemUiOjAsIkZvcmVncm91bmQiOnsiJGlkIjoiMjc1IiwiQ29sb3IiOnsiJGlkIjoiMjc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mYWxzZSwiV2lkdGgiOjAuMCwiSGVpZ2h0IjowLjAsIkJvcmRlclN0eWxlIjp7IiRpZCI6IjI3NyIsIkxpbmVDb2xvciI6bnVsbCwiTGluZVdlaWdodCI6MC4wLCJMaW5lVHlwZSI6MCwiUGFyZW50U3R5bGUiOm51bGx9LCJQYXJlbnRTdHlsZSI6bnVsbH0sIkRhdGVGb3JtYXQiOnsiJHJlZiI6IjgzIn0sIklzVmlzaWJsZSI6dHJ1ZSwiUGFyZW50U3R5bGUiOm51bGx9LCJJbmRleCI6OCwiUGVyY2VudGFnZUNvbXBsZXRlIjpudWxsLCJQb3NpdGlvbiI6eyJSYXRpbyI6MC4yNzI0MzgyNzMwMTc3ODkxMSwiSXNDdXN0b20iOnRydWV9LCJEYXRlRm9ybWF0Ijp7IiRyZWYiOiI4MyJ9LCJJZCI6ImFlNWE3ZmNiLTRlY2UtNGI4Ni1hZTUzLWZkZWM5MTdmOWYyZiIsIkltcG9ydElkIjpudWxsLCJUaXRsZSI6IkJQQ0kgQWR2YW5jZWQ6IHRlc3QgYSBuZXcgaXRlcmF0aW9uIG9mIGJ1bmRsZWQgcGF5bWVudHMgZm9yIDMyIENsaW5pY2FsIEVwaXNvZGVzIiwiTm90ZSI6bnVsbCwiSHlwZXJsaW5rIjpudWxsLCJJc0NoYW5nZWQiOmZhbHNlLCJJc05ldyI6ZmFsc2V9LHsiJGlkIjoiMjc4IiwiRGF0ZSI6IjIwMTYtMDMtMDFUMjM6NTk6MDBaIiwiU3R5bGUiOnsiJGlkIjoiMjc5IiwiU2hhcGUiOjAsIkNvbm5lY3Rvck1hcmdpbiI6eyIkcmVmIjoiNTYifSwiQ29ubmVjdG9yU3R5bGUiOnsiJGlkIjoiMjgwIiwiTGluZUNvbG9yIjp7IiRyZWYiOiI1OCJ9LCJMaW5lV2VpZ2h0IjoxLjAsIkxpbmVUeXBlIjowLCJQYXJlbnRTdHlsZSI6bnVsbH0sIklzQmVsb3dUaW1lYmFuZCI6ZmFsc2UsIkhpZGVEYXRlIjpmYWxzZSwiU2hhcGVTaXplIjoxLCJTcGFjaW5nIjoyLjAsIlBhZGRpbmciOnsiJHJlZiI6IjYwIn0sIlNoYXBlU3R5bGUiOnsiJGlkIjoiMjgxIiwiTWFyZ2luIjp7IiRyZWYiOiI2MiJ9LCJQYWRkaW5nIjp7IiRyZWYiOiI2MyJ9LCJCYWNrZ3JvdW5kIjp7IiRpZCI6IjI4MiIsIkNvbG9yIjp7IiRpZCI6IjI4MyIsIkEiOjI1NSwiUiI6MCwiRyI6NzAsIkIiOjEyN319LCJJc1Zpc2libGUiOnRydWUsIldpZHRoIjoxOC4wLCJIZWlnaHQiOjIwLjAsIkJvcmRlclN0eWxlIjp7IiRpZCI6IjI4NCIsIkxpbmVDb2xvciI6eyIkcmVmIjoiNjcifSwiTGluZVdlaWdodCI6MC4wLCJMaW5lVHlwZSI6MCwiUGFyZW50U3R5bGUiOm51bGx9LCJQYXJlbnRTdHlsZSI6bnVsbH0sIlRpdGxlU3R5bGUiOnsiJGlkIjoiMjg1IiwiRm9udFNldHRpbmdzIjp7IiRpZCI6IjI4NiIsIkZvbnRTaXplIjoxNCwiRm9udE5hbWUiOiJDYWxpYnJpIiwiSXNCb2xkIjp0cnVlLCJJc0l0YWxpYyI6ZmFsc2UsIklzVW5kZXJsaW5lZCI6ZmFsc2UsIlBhcmVudFN0eWxlIjpudWxsfSwiQXV0b1NpemUiOjAsIkZvcmVncm91bmQiOnsiJGlkIjoiMjg3IiwiQ29sb3IiOnsiJGlkIjoiMjg4IiwiQSI6MjU1LCJSIjowLCJHIjowLCJCIjowfX0sIk1heFdpZHRoIjoyMDAuMCwiTWF4SGVpZ2h0IjoiSW5maW5pdHkiLCJTbWFydEZvcmVncm91bmRJc0FjdGl2ZSI6ZmFsc2UsIkhvcml6b250YWxBbGlnbm1lbnQiOjEsIlZlcnRpY2FsQWxpZ25tZW50IjowLCJTbWFydEZvcmVncm91bmQiOm51bGwsIkJhY2tncm91bmRGaWxsVHlwZSI6MSwiTWFyZ2luIjp7IiRyZWYiOiI3MyJ9LCJQYWRkaW5nIjp7IiRyZWYiOiI3NCJ9LCJCYWNrZ3JvdW5kIjp7IiRpZCI6IjI4OSIsIkNvbG9yIjp7IiRpZCI6IjI5MCIsIkEiOjI1NSwiUiI6MjU1LCJHIjoyNTUsIkIiOjI1NX19LCJJc1Zpc2libGUiOnRydWUsIldpZHRoIjowLjAsIkhlaWdodCI6MC4wLCJCb3JkZXJTdHlsZSI6eyIkaWQiOiIyOTEiLCJMaW5lQ29sb3IiOm51bGwsIkxpbmVXZWlnaHQiOjAuMCwiTGluZVR5cGUiOjAsIlBhcmVudFN0eWxlIjpudWxsfSwiUGFyZW50U3R5bGUiOm51bGx9LCJEYXRlU3R5bGUiOnsiJGlkIjoiMjkyIiwiRm9udFNldHRpbmdzIjp7IiRpZCI6IjI5MyIsIkZvbnRTaXplIjoxMCwiRm9udE5hbWUiOiJDYWxpYnJpIiwiSXNCb2xkIjpmYWxzZSwiSXNJdGFsaWMiOmZhbHNlLCJJc1VuZGVybGluZWQiOmZhbHNlLCJQYXJlbnRTdHlsZSI6bnVsbH0sIkF1dG9TaXplIjowLCJGb3JlZ3JvdW5kIjp7IiRpZCI6IjI5NCIsIkNvbG9yIjp7IiRpZCI6IjI5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gwIn0sIlBhZGRpbmciOnsiJHJlZiI6IjgxIn0sIkJhY2tncm91bmQiOnsiJHJlZiI6IjgyIn0sIklzVmlzaWJsZSI6ZmFsc2UsIldpZHRoIjowLjAsIkhlaWdodCI6MC4wLCJCb3JkZXJTdHlsZSI6eyIkaWQiOiIyOTYiLCJMaW5lQ29sb3IiOm51bGwsIkxpbmVXZWlnaHQiOjAuMCwiTGluZVR5cGUiOjAsIlBhcmVudFN0eWxlIjpudWxsfSwiUGFyZW50U3R5bGUiOm51bGx9LCJEYXRlRm9ybWF0Ijp7IiRyZWYiOiI4MyJ9LCJJc1Zpc2libGUiOnRydWUsIlBhcmVudFN0eWxlIjpudWxsfSwiSW5kZXgiOjksIlBlcmNlbnRhZ2VDb21wbGV0ZSI6bnVsbCwiUG9zaXRpb24iOnsiUmF0aW8iOjAuMjIzNzY1NDMyMDk4NzY1NDMsIklzQ3VzdG9tIjp0cnVlfSwiRGF0ZUZvcm1hdCI6eyIkcmVmIjoiODMifSwiSWQiOiI1M2E1NjFjOS1hYTk4LTRjYWMtOGIzNy03MDhmMWRhMjZmZTIiLCJJbXBvcnRJZCI6bnVsbCwiVGl0bGUiOiJDb21wcmVoZW5zaXZlIENhcmUgZm9yIEpvaW50IFJlcGxhY2VtZW50IChDSlIpIE1vZGVsOiBNYW5kYXRvcnkgYnVuZGxlZCBwYXltZW50cyBmb3IgaGlwL2tuZWUiLCJOb3RlIjpudWxsLCJIeXBlcmxpbmsiOm51bGwsIklzQ2hhbmdlZCI6ZmFsc2UsIklzTmV3IjpmYWxzZX0seyIkaWQiOiIyOTciLCJEYXRlIjoiMjAxNy0wMS0wMVQyMzo1OTowMFoiLCJTdHlsZSI6eyIkaWQiOiIyOTgiLCJTaGFwZSI6MCwiQ29ubmVjdG9yTWFyZ2luIjp7IiRyZWYiOiI1NiJ9LCJDb25uZWN0b3JTdHlsZSI6eyIkaWQiOiIyOTkiLCJMaW5lQ29sb3IiOnsiJHJlZiI6IjU4In0sIkxpbmVXZWlnaHQiOjEuMCwiTGluZVR5cGUiOjAsIlBhcmVudFN0eWxlIjpudWxsfSwiSXNCZWxvd1RpbWViYW5kIjpmYWxzZSwiSGlkZURhdGUiOmZhbHNlLCJTaGFwZVNpemUiOjEsIlNwYWNpbmciOjIuMCwiUGFkZGluZyI6eyIkcmVmIjoiNjAifSwiU2hhcGVTdHlsZSI6eyIkaWQiOiIzMDAiLCJNYXJnaW4iOnsiJHJlZiI6IjYyIn0sIlBhZGRpbmciOnsiJHJlZiI6IjYzIn0sIkJhY2tncm91bmQiOnsiJGlkIjoiMzAxIiwiQ29sb3IiOnsiJGlkIjoiMzAyIiwiQSI6MjU1LCJSIjowLCJHIjo3MCwiQiI6MTI3fX0sIklzVmlzaWJsZSI6dHJ1ZSwiV2lkdGgiOjE4LjAsIkhlaWdodCI6MjAuMCwiQm9yZGVyU3R5bGUiOnsiJGlkIjoiMzAzIiwiTGluZUNvbG9yIjp7IiRyZWYiOiI2NyJ9LCJMaW5lV2VpZ2h0IjowLjAsIkxpbmVUeXBlIjowLCJQYXJlbnRTdHlsZSI6bnVsbH0sIlBhcmVudFN0eWxlIjpudWxsfSwiVGl0bGVTdHlsZSI6eyIkaWQiOiIzMDQiLCJGb250U2V0dGluZ3MiOnsiJGlkIjoiMzA1IiwiRm9udFNpemUiOjE0LCJGb250TmFtZSI6IkNhbGlicmkiLCJJc0JvbGQiOnRydWUsIklzSXRhbGljIjpmYWxzZSwiSXNVbmRlcmxpbmVkIjpmYWxzZSwiUGFyZW50U3R5bGUiOm51bGx9LCJBdXRvU2l6ZSI6MCwiRm9yZWdyb3VuZCI6eyIkaWQiOiIzMDYiLCJDb2xvciI6eyIkaWQiOiIzMDciLCJBIjoyNTUsIlIiOjAsIkciOjAsIkIiOjB9fSwiTWF4V2lkdGgiOjIwMC4wLCJNYXhIZWlnaHQiOiJJbmZpbml0eSIsIlNtYXJ0Rm9yZWdyb3VuZElzQWN0aXZlIjpmYWxzZSwiSG9yaXpvbnRhbEFsaWdubWVudCI6MSwiVmVydGljYWxBbGlnbm1lbnQiOjAsIlNtYXJ0Rm9yZWdyb3VuZCI6bnVsbCwiQmFja2dyb3VuZEZpbGxUeXBlIjoxLCJNYXJnaW4iOnsiJHJlZiI6IjczIn0sIlBhZGRpbmciOnsiJHJlZiI6Ijc0In0sIkJhY2tncm91bmQiOnsiJGlkIjoiMzA4IiwiQ29sb3IiOnsiJGlkIjoiMzA5IiwiQSI6MjU1LCJSIjoyNTUsIkciOjI1NSwiQiI6MjU1fX0sIklzVmlzaWJsZSI6dHJ1ZSwiV2lkdGgiOjAuMCwiSGVpZ2h0IjowLjAsIkJvcmRlclN0eWxlIjp7IiRpZCI6IjMxMCIsIkxpbmVDb2xvciI6bnVsbCwiTGluZVdlaWdodCI6MC4wLCJMaW5lVHlwZSI6MCwiUGFyZW50U3R5bGUiOm51bGx9LCJQYXJlbnRTdHlsZSI6bnVsbH0sIkRhdGVTdHlsZSI6eyIkaWQiOiIzMTEiLCJGb250U2V0dGluZ3MiOnsiJGlkIjoiMzEyIiwiRm9udFNpemUiOjEwLCJGb250TmFtZSI6IkNhbGlicmkiLCJJc0JvbGQiOmZhbHNlLCJJc0l0YWxpYyI6ZmFsc2UsIklzVW5kZXJsaW5lZCI6ZmFsc2UsIlBhcmVudFN0eWxlIjpudWxsfSwiQXV0b1NpemUiOjAsIkZvcmVncm91bmQiOnsiJGlkIjoiMzEzIiwiQ29sb3IiOnsiJGlkIjoiMzE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mYWxzZSwiV2lkdGgiOjAuMCwiSGVpZ2h0IjowLjAsIkJvcmRlclN0eWxlIjp7IiRpZCI6IjMxNSIsIkxpbmVDb2xvciI6bnVsbCwiTGluZVdlaWdodCI6MC4wLCJMaW5lVHlwZSI6MCwiUGFyZW50U3R5bGUiOm51bGx9LCJQYXJlbnRTdHlsZSI6bnVsbH0sIkRhdGVGb3JtYXQiOnsiJHJlZiI6IjgzIn0sIklzVmlzaWJsZSI6dHJ1ZSwiUGFyZW50U3R5bGUiOm51bGx9LCJJbmRleCI6MTAsIlBlcmNlbnRhZ2VDb21wbGV0ZSI6bnVsbCwiUG9zaXRpb24iOnsiUmF0aW8iOjAuMTA4NjkzMzcwMTEyNjY2MzcsIklzQ3VzdG9tIjp0cnVlfSwiRGF0ZUZvcm1hdCI6eyIkcmVmIjoiODMifSwiSWQiOiJhMWMyMTA0Ni04YmE5LTRiYWEtOTZhMS1kZmYxNjBlODMyYmYiLCJJbXBvcnRJZCI6bnVsbCwiVGl0bGUiOiJNYW5kYXRvcnkgQnVuZGxlZCBQYXltZW50czogQ2FyZGlhYyBlcGlzb2RlcyBjYW5jZWxsZWQiLCJOb3RlIjpudWxsLCJIeXBlcmxpbmsiOm51bGwsIklzQ2hhbmdlZCI6ZmFsc2UsIklzTmV3IjpmYWxzZX0seyIkaWQiOiIzMTYiLCJEYXRlIjoiMjAxOS0wNy0wMVQyMzo1OTowMCIsIlN0eWxlIjp7IiRpZCI6IjMxNyIsIlNoYXBlIjowLCJDb25uZWN0b3JNYXJnaW4iOnsiJHJlZiI6IjU2In0sIkNvbm5lY3RvclN0eWxlIjp7IiRpZCI6IjMxOCIsIkxpbmVDb2xvciI6eyIkcmVmIjoiNTgifSwiTGluZVdlaWdodCI6MS4wLCJMaW5lVHlwZSI6MCwiUGFyZW50U3R5bGUiOm51bGx9LCJJc0JlbG93VGltZWJhbmQiOmZhbHNlLCJIaWRlRGF0ZSI6ZmFsc2UsIlNoYXBlU2l6ZSI6MSwiU3BhY2luZyI6Mi4wLCJQYWRkaW5nIjp7IiRyZWYiOiI2MCJ9LCJTaGFwZVN0eWxlIjp7IiRpZCI6IjMxOSIsIk1hcmdpbiI6eyIkcmVmIjoiNjIifSwiUGFkZGluZyI6eyIkcmVmIjoiNjMifSwiQmFja2dyb3VuZCI6eyIkaWQiOiIzMjAiLCJDb2xvciI6eyIkaWQiOiIzMjEiLCJBIjoyNTUsIlIiOjAsIkciOjcwLCJCIjoxMjd9fSwiSXNWaXNpYmxlIjp0cnVlLCJXaWR0aCI6MTguMCwiSGVpZ2h0IjoyMC4wLCJCb3JkZXJTdHlsZSI6eyIkaWQiOiIzMjIiLCJMaW5lQ29sb3IiOnsiJHJlZiI6IjY3In0sIkxpbmVXZWlnaHQiOjAuMCwiTGluZVR5cGUiOjAsIlBhcmVudFN0eWxlIjpudWxsfSwiUGFyZW50U3R5bGUiOm51bGx9LCJUaXRsZVN0eWxlIjp7IiRpZCI6IjMyMyIsIkZvbnRTZXR0aW5ncyI6eyIkaWQiOiIzMjQiLCJGb250U2l6ZSI6MTQsIkZvbnROYW1lIjoiQ2FsaWJyaSIsIklzQm9sZCI6dHJ1ZSwiSXNJdGFsaWMiOmZhbHNlLCJJc1VuZGVybGluZWQiOmZhbHNlLCJQYXJlbnRTdHlsZSI6bnVsbH0sIkF1dG9TaXplIjowLCJGb3JlZ3JvdW5kIjp7IiRpZCI6IjMyNSIsIkNvbG9yIjp7IiRpZCI6IjMyNiIsIkEiOjI1NSwiUiI6MCwiRyI6MCwiQiI6MH19LCJNYXhXaWR0aCI6MjAwLjAsIk1heEhlaWdodCI6IkluZmluaXR5IiwiU21hcnRGb3JlZ3JvdW5kSXNBY3RpdmUiOmZhbHNlLCJIb3Jpem9udGFsQWxpZ25tZW50IjoxLCJWZXJ0aWNhbEFsaWdubWVudCI6MCwiU21hcnRGb3JlZ3JvdW5kIjpudWxsLCJCYWNrZ3JvdW5kRmlsbFR5cGUiOjEsIk1hcmdpbiI6eyIkcmVmIjoiNzMifSwiUGFkZGluZyI6eyIkcmVmIjoiNzQifSwiQmFja2dyb3VuZCI6eyIkaWQiOiIzMjciLCJDb2xvciI6eyIkaWQiOiIzMjgiLCJBIjoyNTUsIlIiOjI1NSwiRyI6MjU1LCJCIjoyNTV9fSwiSXNWaXNpYmxlIjp0cnVlLCJXaWR0aCI6MC4wLCJIZWlnaHQiOjAuMCwiQm9yZGVyU3R5bGUiOnsiJGlkIjoiMzI5IiwiTGluZUNvbG9yIjpudWxsLCJMaW5lV2VpZ2h0IjowLjAsIkxpbmVUeXBlIjowLCJQYXJlbnRTdHlsZSI6bnVsbH0sIlBhcmVudFN0eWxlIjpudWxsfSwiRGF0ZVN0eWxlIjp7IiRpZCI6IjMzMCIsIkZvbnRTZXR0aW5ncyI6eyIkaWQiOiIzMzEiLCJGb250U2l6ZSI6MTAsIkZvbnROYW1lIjoiQ2FsaWJyaSIsIklzQm9sZCI6ZmFsc2UsIklzSXRhbGljIjpmYWxzZSwiSXNVbmRlcmxpbmVkIjpmYWxzZSwiUGFyZW50U3R5bGUiOm51bGx9LCJBdXRvU2l6ZSI6MCwiRm9yZWdyb3VuZCI6eyIkcmVmIjoiNzgifSwiTWF4V2lkdGgiOjIwMC4wLCJNYXhIZWlnaHQiOiJJbmZpbml0eSIsIlNtYXJ0Rm9yZWdyb3VuZElzQWN0aXZlIjpmYWxzZSwiSG9yaXpvbnRhbEFsaWdubWVudCI6MCwiVmVydGljYWxBbGlnbm1lbnQiOjAsIlNtYXJ0Rm9yZWdyb3VuZCI6bnVsbCwiQmFja2dyb3VuZEZpbGxUeXBlIjowLCJNYXJnaW4iOnsiJHJlZiI6IjgwIn0sIlBhZGRpbmciOnsiJHJlZiI6IjgxIn0sIkJhY2tncm91bmQiOnsiJHJlZiI6IjgyIn0sIklzVmlzaWJsZSI6ZmFsc2UsIldpZHRoIjowLjAsIkhlaWdodCI6MC4wLCJCb3JkZXJTdHlsZSI6eyIkaWQiOiIzMzIiLCJMaW5lQ29sb3IiOm51bGwsIkxpbmVXZWlnaHQiOjAuMCwiTGluZVR5cGUiOjAsIlBhcmVudFN0eWxlIjpudWxsfSwiUGFyZW50U3R5bGUiOm51bGx9LCJEYXRlRm9ybWF0Ijp7IiRyZWYiOiI4MyJ9LCJJc1Zpc2libGUiOnRydWUsIlBhcmVudFN0eWxlIjpudWxsfSwiSW5kZXgiOjExLCJQZXJjZW50YWdlQ29tcGxldGUiOm51bGwsIlBvc2l0aW9uIjp7IlJhdGlvIjowLjE3OTQyOTAxODkzODk4MjkyLCJJc0N1c3RvbSI6dHJ1ZX0sIkRhdGVGb3JtYXQiOnsiJHJlZiI6IjgzIn0sIklkIjoiMDFkYWE5YjctYzBjZi00ZDI2LTg3OGItYzRlOWNmZmJhYjg1IiwiSW1wb3J0SWQiOm51bGwsIlRpdGxlIjoiUHJvcG9zZWQgXCJQYXRod2F5cyB0byBTdWNjZXNzXCIgdHdvLXNpZGVkIEFDTyBtb2RlbHMgd291bGQgc3RhcnQiLCJOb3RlIjpudWxsLCJIeXBlcmxpbmsiOm51bGwsIklzQ2hhbmdlZCI6ZmFsc2UsIklzTmV3IjpmYWxzZX0seyIkaWQiOiIzMzMiLCJEYXRlIjoiMjAxOS0wNy0wMVQyMzo1OTowMCIsIlN0eWxlIjp7IiRpZCI6IjMzNCIsIlNoYXBlIjowLCJDb25uZWN0b3JNYXJnaW4iOnsiJHJlZiI6IjU2In0sIkNvbm5lY3RvclN0eWxlIjp7IiRpZCI6IjMzNSIsIkxpbmVDb2xvciI6eyIkcmVmIjoiNTgifSwiTGluZVdlaWdodCI6MS4wLCJMaW5lVHlwZSI6MCwiUGFyZW50U3R5bGUiOm51bGx9LCJJc0JlbG93VGltZWJhbmQiOnRydWUsIkhpZGVEYXRlIjpmYWxzZSwiU2hhcGVTaXplIjoxLCJTcGFjaW5nIjoyLjAsIlBhZGRpbmciOnsiJHJlZiI6IjYwIn0sIlNoYXBlU3R5bGUiOnsiJGlkIjoiMzM2IiwiTWFyZ2luIjp7IiRyZWYiOiI2MiJ9LCJQYWRkaW5nIjp7IiRyZWYiOiI2MyJ9LCJCYWNrZ3JvdW5kIjp7IiRpZCI6IjMzNyIsIkNvbG9yIjp7IiRpZCI6IjMzOCIsIkEiOjI1NSwiUiI6MTE4LCJHIjoxODUsIkIiOjB9fSwiSXNWaXNpYmxlIjp0cnVlLCJXaWR0aCI6MTguMCwiSGVpZ2h0IjoyMC4wLCJCb3JkZXJTdHlsZSI6eyIkaWQiOiIzMzkiLCJMaW5lQ29sb3IiOnsiJHJlZiI6IjY3In0sIkxpbmVXZWlnaHQiOjAuMCwiTGluZVR5cGUiOjAsIlBhcmVudFN0eWxlIjpudWxsfSwiUGFyZW50U3R5bGUiOm51bGx9LCJUaXRsZVN0eWxlIjp7IiRpZCI6IjM0MCIsIkZvbnRTZXR0aW5ncyI6eyIkaWQiOiIzNDEiLCJGb250U2l6ZSI6MTQsIkZvbnROYW1lIjoiQ2FsaWJyaSIsIklzQm9sZCI6dHJ1ZSwiSXNJdGFsaWMiOmZhbHNlLCJJc1VuZGVybGluZWQiOmZhbHNlLCJQYXJlbnRTdHlsZSI6bnVsbH0sIkF1dG9TaXplIjowLCJGb3JlZ3JvdW5kIjp7IiRpZCI6IjM0MiIsIkNvbG9yIjp7IiRpZCI6IjM0My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MifSwiUGFkZGluZyI6eyIkcmVmIjoiNzQifSwiQmFja2dyb3VuZCI6eyIkcmVmIjoiNzUifSwiSXNWaXNpYmxlIjp0cnVlLCJXaWR0aCI6MC4wLCJIZWlnaHQiOjAuMCwiQm9yZGVyU3R5bGUiOnsiJGlkIjoiMzQ0IiwiTGluZUNvbG9yIjpudWxsLCJMaW5lV2VpZ2h0IjowLjAsIkxpbmVUeXBlIjowLCJQYXJlbnRTdHlsZSI6bnVsbH0sIlBhcmVudFN0eWxlIjpudWxsfSwiRGF0ZVN0eWxlIjp7IiRpZCI6IjM0NSIsIkZvbnRTZXR0aW5ncyI6eyIkaWQiOiIzNDYiLCJGb250U2l6ZSI6MTAsIkZvbnROYW1lIjoiQ2FsaWJyaSIsIklzQm9sZCI6ZmFsc2UsIklzSXRhbGljIjpmYWxzZSwiSXNVbmRlcmxpbmVkIjpmYWxzZSwiUGFyZW50U3R5bGUiOm51bGx9LCJBdXRvU2l6ZSI6MCwiRm9yZWdyb3VuZCI6eyIkcmVmIjoiNzgifSwiTWF4V2lkdGgiOjIwMC4wLCJNYXhIZWlnaHQiOiJJbmZpbml0eSIsIlNtYXJ0Rm9yZWdyb3VuZElzQWN0aXZlIjpmYWxzZSwiSG9yaXpvbnRhbEFsaWdubWVudCI6MCwiVmVydGljYWxBbGlnbm1lbnQiOjAsIlNtYXJ0Rm9yZWdyb3VuZCI6bnVsbCwiQmFja2dyb3VuZEZpbGxUeXBlIjowLCJNYXJnaW4iOnsiJHJlZiI6IjgwIn0sIlBhZGRpbmciOnsiJHJlZiI6IjgxIn0sIkJhY2tncm91bmQiOnsiJHJlZiI6IjgyIn0sIklzVmlzaWJsZSI6ZmFsc2UsIldpZHRoIjowLjAsIkhlaWdodCI6MC4wLCJCb3JkZXJTdHlsZSI6eyIkaWQiOiIzNDciLCJMaW5lQ29sb3IiOm51bGwsIkxpbmVXZWlnaHQiOjAuMCwiTGluZVR5cGUiOjAsIlBhcmVudFN0eWxlIjpudWxsfSwiUGFyZW50U3R5bGUiOm51bGx9LCJEYXRlRm9ybWF0Ijp7IiRyZWYiOiI4MyJ9LCJJc1Zpc2libGUiOnRydWUsIlBhcmVudFN0eWxlIjpudWxsfSwiSW5kZXgiOjEyLCJQZXJjZW50YWdlQ29tcGxldGUiOm51bGwsIlBvc2l0aW9uIjp7IlJhdGlvIjowLjAsIklzQ3VzdG9tIjpmYWxzZX0sIkRhdGVGb3JtYXQiOnsiJHJlZiI6IjgzIn0sIklkIjoiYjU1YzFjMjgtN2ExNC00NGU0LThlNzktYzNjMTNkNzY5MjFkIiwiSW1wb3J0SWQiOm51bGwsIlRpdGxlIjoiUHJvcG9zZWQgXCJQYXRod2F5cyB0byBTdWNjZXNzXCIgdHdvLXNpZGVkIEFDTyBtb2RlbHMgd291bGQgc3RhcnQiLCJOb3RlIjpudWxsLCJIeXBlcmxpbmsiOm51bGwsIklzQ2hhbmdlZCI6ZmFsc2UsIklzTmV3IjpmYWxzZX0seyIkaWQiOiIzNDgiLCJEYXRlIjoiMjAxOS0wMS0wMVQyMzo1OTowMCIsIlN0eWxlIjp7IiRpZCI6IjM0OSIsIlNoYXBlIjowLCJDb25uZWN0b3JNYXJnaW4iOnsiJHJlZiI6IjU2In0sIkNvbm5lY3RvclN0eWxlIjp7IiRpZCI6IjM1MCIsIkxpbmVDb2xvciI6eyIkcmVmIjoiNTgifSwiTGluZVdlaWdodCI6MS4wLCJMaW5lVHlwZSI6MCwiUGFyZW50U3R5bGUiOm51bGx9LCJJc0JlbG93VGltZWJhbmQiOnRydWUsIkhpZGVEYXRlIjpmYWxzZSwiU2hhcGVTaXplIjoxLCJTcGFjaW5nIjoyLjAsIlBhZGRpbmciOnsiJHJlZiI6IjYwIn0sIlNoYXBlU3R5bGUiOnsiJGlkIjoiMzUxIiwiTWFyZ2luIjp7IiRyZWYiOiI2MiJ9LCJQYWRkaW5nIjp7IiRyZWYiOiI2MyJ9LCJCYWNrZ3JvdW5kIjp7IiRpZCI6IjM1MiIsIkNvbG9yIjp7IiRpZCI6IjM1MyIsIkEiOjI1NSwiUiI6MTE4LCJHIjoxODUsIkIiOjB9fSwiSXNWaXNpYmxlIjp0cnVlLCJXaWR0aCI6MTguMCwiSGVpZ2h0IjoyMC4wLCJCb3JkZXJTdHlsZSI6eyIkaWQiOiIzNTQiLCJMaW5lQ29sb3IiOnsiJHJlZiI6IjY3In0sIkxpbmVXZWlnaHQiOjAuMCwiTGluZVR5cGUiOjAsIlBhcmVudFN0eWxlIjpudWxsfSwiUGFyZW50U3R5bGUiOm51bGx9LCJUaXRsZVN0eWxlIjp7IiRpZCI6IjM1NSIsIkZvbnRTZXR0aW5ncyI6eyIkaWQiOiIzNTYiLCJGb250U2l6ZSI6MTEsIkZvbnROYW1lIjoiQ2FsaWJyaSIsIklzQm9sZCI6dHJ1ZSwiSXNJdGFsaWMiOmZhbHNlLCJJc1VuZGVybGluZWQiOmZhbHNlLCJQYXJlbnRTdHlsZSI6bnVsbH0sIkF1dG9TaXplIjowLCJGb3JlZ3JvdW5kIjp7IiRpZCI6IjM1NyIsIkNvbG9yIjp7IiRpZCI6IjM1OC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MifSwiUGFkZGluZyI6eyIkcmVmIjoiNzQifSwiQmFja2dyb3VuZCI6eyIkcmVmIjoiNzUifSwiSXNWaXNpYmxlIjp0cnVlLCJXaWR0aCI6MC4wLCJIZWlnaHQiOjAuMCwiQm9yZGVyU3R5bGUiOnsiJGlkIjoiMzU5IiwiTGluZUNvbG9yIjpudWxsLCJMaW5lV2VpZ2h0IjowLjAsIkxpbmVUeXBlIjowLCJQYXJlbnRTdHlsZSI6bnVsbH0sIlBhcmVudFN0eWxlIjpudWxsfSwiRGF0ZVN0eWxlIjp7IiRpZCI6IjM2MCIsIkZvbnRTZXR0aW5ncyI6eyIkaWQiOiIzNjEiLCJGb250U2l6ZSI6MTAsIkZvbnROYW1lIjoiQ2FsaWJyaSIsIklzQm9sZCI6ZmFsc2UsIklzSXRhbGljIjpmYWxzZSwiSXNVbmRlcmxpbmVkIjpmYWxzZSwiUGFyZW50U3R5bGUiOm51bGx9LCJBdXRvU2l6ZSI6MCwiRm9yZWdyb3VuZCI6eyIkaWQiOiIzNjIiLCJDb2xvciI6eyIkaWQiOiIzNj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4MCJ9LCJQYWRkaW5nIjp7IiRyZWYiOiI4MSJ9LCJCYWNrZ3JvdW5kIjp7IiRyZWYiOiI4MiJ9LCJJc1Zpc2libGUiOmZhbHNlLCJXaWR0aCI6MC4wLCJIZWlnaHQiOjAuMCwiQm9yZGVyU3R5bGUiOnsiJGlkIjoiMzY0IiwiTGluZUNvbG9yIjpudWxsLCJMaW5lV2VpZ2h0IjowLjAsIkxpbmVUeXBlIjowLCJQYXJlbnRTdHlsZSI6bnVsbH0sIlBhcmVudFN0eWxlIjpudWxsfSwiRGF0ZUZvcm1hdCI6eyIkcmVmIjoiODMifSwiSXNWaXNpYmxlIjp0cnVlLCJQYXJlbnRTdHlsZSI6bnVsbH0sIkluZGV4IjoxMywiUGVyY2VudGFnZUNvbXBsZXRlIjpudWxsLCJQb3NpdGlvbiI6eyJSYXRpbyI6MC4wLCJJc0N1c3RvbSI6ZmFsc2V9LCJEYXRlRm9ybWF0Ijp7IiRyZWYiOiI4MyJ9LCJJZCI6IjVjNzMyNjc3LTJmMjctNDg3Zi1hOTk1LWJjMWJhNDM1NzdmYyIsIkltcG9ydElkIjpudWxsLCJUaXRsZSI6IlF1YWxpdHkgUGF5bWVudCBQcm9ncmFtIChRUFApOiBBZHZhbmNlZCBBUE1zIChGWTE5KykiLCJOb3RlIjpudWxsLCJIeXBlcmxpbmsiOm51bGwsIklzQ2hhbmdlZCI6ZmFsc2UsIklzTmV3IjpmYWxzZX1dLCJUYXNrcyI6W10sIk1zUHJvamVjdEl0ZW1zVHJlZSI6eyIkaWQiOiIzNjUiLCJSb290Ijp7IkltcG9ydElkIjpudWxsLCJJc0ltcG9ydGVkIjpmYWxzZSwiQ2hpbGRyZW4iOltdfX0sIk1ldGFkYXRhIjp7IiRpZCI6IjM2NiIsIlJlY2VudENvbG9yc0NvbGxlY3Rpb24iOiJbXCIjRkYwMDQ2N0ZcIixcIiNGRjc2QjkwMFwiXSJ9LCJTZXR0aW5ncyI6eyIkaWQiOiIzNjciLCJJbXBhT3B0aW9ucyI6eyIkaWQiOiIzNjgiLCJMZWZ0VG9SaWdodCI6ZmFsc2UsIlBheWxvYWRPcHRpb25zIjoyfSwiVXNlQ29tcHJlc3Npb24iOmZhbHNlLCJDb21wcmVzaW9uUGVyY2VudGFnZSI6NTAuMCwiSW5hY3RpdmVJbnRlcnZhbFdpZHRoVGhyZXNob2xkIjozMC4wLCJJbmFjdGl2ZUludGVydmFsV2lkdGgiOjEuMCwiU3BsaXRUYXNrcyI6ZmFsc2UsIlVzZUNsdXN0ZXIiOmZhbHNlLCJFcHNpbG9uIjowLjAsIk1pblBvaW50c1RvRm9ybUFDbHVzdGVyIjoyLCJHZW5lcmF0ZUludmlzaWJsZVNoYXBlcyI6ZmFsc2UsIlNtYXJ0VGltZWxpbmVUYXNrUGVyY2VudGFnZUZpdCI6ZmFsc2V9LCJJc05ldyI6dHJ1ZSwiSW1wb3J0VHlwZSI6MCwiRmlsZVBhdGgiOm51bGwsIlRpbWVDb25maWd1cmF0aW9uIjp7IiRpZCI6IjM2OSIsIlVzZVRpbWUiOmZhbHNlLCJXb3JrRGF5U3RhcnQiOiIwMDowMDowMCIsIldvcmtEYXlFbmQiOiIyMzo1OTowMCJ9LCJMYXN0VXNlZFRlbXBsYXRlSWQiOiI0YjY5ZmIzZS1mYTE5LTQwZTYtYmM4Yy0yNWEwZjkxYTMyOTIifQ=="/>
  <p:tag name="__MASTER" val="__part_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Blank">
  <a:themeElements>
    <a:clrScheme name="Custom 143">
      <a:dk1>
        <a:srgbClr val="000000"/>
      </a:dk1>
      <a:lt1>
        <a:srgbClr val="FFFFFF"/>
      </a:lt1>
      <a:dk2>
        <a:srgbClr val="00467F"/>
      </a:dk2>
      <a:lt2>
        <a:srgbClr val="808080"/>
      </a:lt2>
      <a:accent1>
        <a:srgbClr val="E2E2E2"/>
      </a:accent1>
      <a:accent2>
        <a:srgbClr val="76B900"/>
      </a:accent2>
      <a:accent3>
        <a:srgbClr val="317023"/>
      </a:accent3>
      <a:accent4>
        <a:srgbClr val="008ECD"/>
      </a:accent4>
      <a:accent5>
        <a:srgbClr val="793249"/>
      </a:accent5>
      <a:accent6>
        <a:srgbClr val="6A737B"/>
      </a:accent6>
      <a:hlink>
        <a:srgbClr val="008ECD"/>
      </a:hlink>
      <a:folHlink>
        <a:srgbClr val="00467F"/>
      </a:folHlink>
    </a:clrScheme>
    <a:fontScheme name="Custom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3F3F3"/>
        </a:solidFill>
        <a:ln w="9525" cap="flat" cmpd="sng" algn="ctr">
          <a:solidFill>
            <a:srgbClr val="F3F3F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91440" rIns="91440" bIns="9144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889000" rtl="0" eaLnBrk="1" fontAlgn="base" latinLnBrk="0" hangingPunct="1">
          <a:defRPr kumimoji="0" sz="1400" b="0" i="0" u="none" strike="noStrike" cap="none" normalizeH="0" baseline="0" dirty="0" smtClean="0">
            <a:solidFill>
              <a:schemeClr val="tx1"/>
            </a:solidFill>
            <a:effectLst/>
            <a:latin typeface="+mn-lt"/>
            <a:cs typeface="+mn-cs"/>
          </a:defRPr>
        </a:defPPr>
      </a:lstStyle>
    </a:spDef>
    <a:lnDef>
      <a:spPr bwMode="auto">
        <a:noFill/>
        <a:ln w="9525" cap="flat" cmpd="sng" algn="ctr">
          <a:solidFill>
            <a:srgbClr val="4D4F53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>
    <a:extraClrScheme>
      <a:clrScheme name="Letter Blank 1">
        <a:dk1>
          <a:srgbClr val="000000"/>
        </a:dk1>
        <a:lt1>
          <a:srgbClr val="FFFFFF"/>
        </a:lt1>
        <a:dk2>
          <a:srgbClr val="177B57"/>
        </a:dk2>
        <a:lt2>
          <a:srgbClr val="808080"/>
        </a:lt2>
        <a:accent1>
          <a:srgbClr val="E2E2E2"/>
        </a:accent1>
        <a:accent2>
          <a:srgbClr val="BCDEC2"/>
        </a:accent2>
        <a:accent3>
          <a:srgbClr val="FFFFFF"/>
        </a:accent3>
        <a:accent4>
          <a:srgbClr val="000000"/>
        </a:accent4>
        <a:accent5>
          <a:srgbClr val="EEEEEE"/>
        </a:accent5>
        <a:accent6>
          <a:srgbClr val="AAC9B0"/>
        </a:accent6>
        <a:hlink>
          <a:srgbClr val="5BAD82"/>
        </a:hlink>
        <a:folHlink>
          <a:srgbClr val="8EC6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tter Blank 2">
        <a:dk1>
          <a:srgbClr val="000000"/>
        </a:dk1>
        <a:lt1>
          <a:srgbClr val="FFFFFF"/>
        </a:lt1>
        <a:dk2>
          <a:srgbClr val="177B57"/>
        </a:dk2>
        <a:lt2>
          <a:srgbClr val="000000"/>
        </a:lt2>
        <a:accent1>
          <a:srgbClr val="E2E2E2"/>
        </a:accent1>
        <a:accent2>
          <a:srgbClr val="BCDEC2"/>
        </a:accent2>
        <a:accent3>
          <a:srgbClr val="FFFFFF"/>
        </a:accent3>
        <a:accent4>
          <a:srgbClr val="000000"/>
        </a:accent4>
        <a:accent5>
          <a:srgbClr val="EEEEEE"/>
        </a:accent5>
        <a:accent6>
          <a:srgbClr val="AAC9B0"/>
        </a:accent6>
        <a:hlink>
          <a:srgbClr val="5BAD82"/>
        </a:hlink>
        <a:folHlink>
          <a:srgbClr val="8EC6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tter Blank 3">
        <a:dk1>
          <a:srgbClr val="000000"/>
        </a:dk1>
        <a:lt1>
          <a:srgbClr val="FFFFFF"/>
        </a:lt1>
        <a:dk2>
          <a:srgbClr val="345782"/>
        </a:dk2>
        <a:lt2>
          <a:srgbClr val="808080"/>
        </a:lt2>
        <a:accent1>
          <a:srgbClr val="E2E2E2"/>
        </a:accent1>
        <a:accent2>
          <a:srgbClr val="C5DCDF"/>
        </a:accent2>
        <a:accent3>
          <a:srgbClr val="FFFFFF"/>
        </a:accent3>
        <a:accent4>
          <a:srgbClr val="000000"/>
        </a:accent4>
        <a:accent5>
          <a:srgbClr val="EEEEEE"/>
        </a:accent5>
        <a:accent6>
          <a:srgbClr val="B2C7CA"/>
        </a:accent6>
        <a:hlink>
          <a:srgbClr val="5D8BA7"/>
        </a:hlink>
        <a:folHlink>
          <a:srgbClr val="9CBDC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2778</TotalTime>
  <Words>1853</Words>
  <Application>Microsoft Office PowerPoint</Application>
  <PresentationFormat>Custom</PresentationFormat>
  <Paragraphs>352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Calibri</vt:lpstr>
      <vt:lpstr>Century Gothic</vt:lpstr>
      <vt:lpstr>Trebuchet MS</vt:lpstr>
      <vt:lpstr>1_Blank</vt:lpstr>
      <vt:lpstr>think-cell Slide</vt:lpstr>
      <vt:lpstr>Value-Based Health Care  Conahp   Parashar Patel November 7, 2018</vt:lpstr>
      <vt:lpstr>What is Value Based Healthcare?</vt:lpstr>
      <vt:lpstr>Alternative payment models (APMs): Driving shift to VBHC</vt:lpstr>
      <vt:lpstr>Category 1:  Prospective Payment Systems</vt:lpstr>
      <vt:lpstr>Alternative payment models (APMs): Driving shift to VBHC</vt:lpstr>
      <vt:lpstr>Long History of Medicare Quality Initiatives…</vt:lpstr>
      <vt:lpstr>… and driving shift to Category Two.</vt:lpstr>
      <vt:lpstr>Alternative payment models (APMs): Driving shift to VBHC</vt:lpstr>
      <vt:lpstr>PowerPoint Presentation</vt:lpstr>
      <vt:lpstr>Alternative payment models (APMs): Driving shift to VBHC</vt:lpstr>
      <vt:lpstr>Hospital Readmission Reduction Program: MedPAC Perspective</vt:lpstr>
      <vt:lpstr>Medicare Shared Savings Program: MedPAC Perspective</vt:lpstr>
      <vt:lpstr>Barriers to Faster Adoption of APMs</vt:lpstr>
      <vt:lpstr>Health systems operating under multiple payment models</vt:lpstr>
      <vt:lpstr>Shift to VBHC impacts all stakeholders</vt:lpstr>
      <vt:lpstr>Value-based Arrangements: ICDs?</vt:lpstr>
      <vt:lpstr>Value-based Arrangements: WATCHMAN?</vt:lpstr>
      <vt:lpstr>Closing Thoughts</vt:lpstr>
      <vt:lpstr>PowerPoint Presentation</vt:lpstr>
    </vt:vector>
  </TitlesOfParts>
  <Company>Boston Scientific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Health Policy: The Year Ahead</dc:title>
  <dc:creator>Parashar B. Patel</dc:creator>
  <cp:lastModifiedBy>Patel, Parashar</cp:lastModifiedBy>
  <cp:revision>144</cp:revision>
  <cp:lastPrinted>2018-11-02T21:04:55Z</cp:lastPrinted>
  <dcterms:created xsi:type="dcterms:W3CDTF">2018-01-18T21:21:59Z</dcterms:created>
  <dcterms:modified xsi:type="dcterms:W3CDTF">2018-11-07T11:06:30Z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904BB88C-3FA9-4644-AFB2-8BFBEF0FADC8</vt:lpwstr>
  </property>
  <property fmtid="{D5CDD505-2E9C-101B-9397-08002B2CF9AE}" pid="3" name="ArticulatePath">
    <vt:lpwstr>BSC_ExternalPPT_16x9template</vt:lpwstr>
  </property>
</Properties>
</file>