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  <p:sldMasterId id="2147483663" r:id="rId3"/>
    <p:sldMasterId id="2147483666" r:id="rId4"/>
  </p:sldMasterIdLst>
  <p:notesMasterIdLst>
    <p:notesMasterId r:id="rId36"/>
  </p:notesMasterIdLst>
  <p:sldIdLst>
    <p:sldId id="452" r:id="rId5"/>
    <p:sldId id="262" r:id="rId6"/>
    <p:sldId id="408" r:id="rId7"/>
    <p:sldId id="453" r:id="rId8"/>
    <p:sldId id="420" r:id="rId9"/>
    <p:sldId id="455" r:id="rId10"/>
    <p:sldId id="456" r:id="rId11"/>
    <p:sldId id="457" r:id="rId12"/>
    <p:sldId id="458" r:id="rId13"/>
    <p:sldId id="466" r:id="rId14"/>
    <p:sldId id="459" r:id="rId15"/>
    <p:sldId id="376" r:id="rId16"/>
    <p:sldId id="454" r:id="rId17"/>
    <p:sldId id="422" r:id="rId18"/>
    <p:sldId id="423" r:id="rId19"/>
    <p:sldId id="428" r:id="rId20"/>
    <p:sldId id="429" r:id="rId21"/>
    <p:sldId id="424" r:id="rId22"/>
    <p:sldId id="425" r:id="rId23"/>
    <p:sldId id="451" r:id="rId24"/>
    <p:sldId id="440" r:id="rId25"/>
    <p:sldId id="441" r:id="rId26"/>
    <p:sldId id="442" r:id="rId27"/>
    <p:sldId id="443" r:id="rId28"/>
    <p:sldId id="444" r:id="rId29"/>
    <p:sldId id="462" r:id="rId30"/>
    <p:sldId id="464" r:id="rId31"/>
    <p:sldId id="461" r:id="rId32"/>
    <p:sldId id="447" r:id="rId33"/>
    <p:sldId id="450" r:id="rId34"/>
    <p:sldId id="465" r:id="rId35"/>
  </p:sldIdLst>
  <p:sldSz cx="12192000" cy="6858000"/>
  <p:notesSz cx="6864350" cy="9996488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libri Light" panose="020F0302020204030204" pitchFamily="34" charset="0"/>
      <p:regular r:id="rId41"/>
      <p:italic r:id="rId42"/>
    </p:embeddedFont>
    <p:embeddedFont>
      <p:font typeface="Museo Sans 700" panose="02000000000000000000" pitchFamily="2" charset="0"/>
      <p:bold r:id="rId43"/>
      <p:boldItalic r:id="rId44"/>
    </p:embeddedFont>
    <p:embeddedFont>
      <p:font typeface="Philosopher" panose="020B0604020202020204" charset="0"/>
      <p:regular r:id="rId45"/>
      <p:bold r:id="rId46"/>
      <p:italic r:id="rId47"/>
      <p:boldItalic r:id="rId48"/>
    </p:embeddedFont>
    <p:embeddedFont>
      <p:font typeface="Tahoma" panose="020B0604030504040204" pitchFamily="34" charset="0"/>
      <p:regular r:id="rId49"/>
      <p:bold r:id="rId50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04" autoAdjust="0"/>
    <p:restoredTop sz="68959" autoAdjust="0"/>
  </p:normalViewPr>
  <p:slideViewPr>
    <p:cSldViewPr snapToGrid="0">
      <p:cViewPr varScale="1">
        <p:scale>
          <a:sx n="91" d="100"/>
          <a:sy n="91" d="100"/>
        </p:scale>
        <p:origin x="1482" y="7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46" d="100"/>
        <a:sy n="46" d="100"/>
      </p:scale>
      <p:origin x="0" y="-24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5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84BFA0DE-BDBE-44A0-B079-A0512593629B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1044807D-8291-43A9-BFBC-7036DB3229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836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Agradecer a oportunidade de apresentar cases de sucesso.</a:t>
            </a:r>
          </a:p>
          <a:p>
            <a:r>
              <a:rPr lang="pt-BR" dirty="0"/>
              <a:t>Hoje </a:t>
            </a:r>
            <a:r>
              <a:rPr lang="pt-BR"/>
              <a:t>temos cerca de 25 </a:t>
            </a:r>
            <a:r>
              <a:rPr lang="pt-BR" baseline="0"/>
              <a:t>projetos</a:t>
            </a:r>
            <a:r>
              <a:rPr lang="pt-BR" baseline="0" dirty="0"/>
              <a:t>, mas escolhemos 3 que são diferentes entre si, mas que representam como conseguimos desenvolver efetivamente o SUS.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089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Lembrar que nosso projetos procuram desenvolver o</a:t>
            </a:r>
            <a:r>
              <a:rPr lang="pt-BR" baseline="0" dirty="0"/>
              <a:t> SUS e ao mesmo tempo utilizar a expertise do HMV, a qual pode ser traduzida pelo nosso atual mapa estratégico.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807D-8291-43A9-BFBC-7036DB32291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2398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Apresentar que vamos falar de 3 projetos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393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434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A fila de atendimento especializado com oftalmologista é grande</a:t>
            </a:r>
          </a:p>
        </p:txBody>
      </p:sp>
    </p:spTree>
    <p:extLst>
      <p:ext uri="{BB962C8B-B14F-4D97-AF65-F5344CB8AC3E}">
        <p14:creationId xmlns:p14="http://schemas.microsoft.com/office/powerpoint/2010/main" val="3131396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Telemedicina é um conjunto de ações de </a:t>
            </a:r>
            <a:r>
              <a:rPr lang="pt-BR" dirty="0" err="1"/>
              <a:t>teleconsulta</a:t>
            </a:r>
            <a:r>
              <a:rPr lang="pt-BR" dirty="0"/>
              <a:t>, telediagnóstico, </a:t>
            </a:r>
            <a:r>
              <a:rPr lang="pt-BR" dirty="0" err="1"/>
              <a:t>teleconsultoria</a:t>
            </a:r>
            <a:r>
              <a:rPr lang="pt-BR" dirty="0"/>
              <a:t> e </a:t>
            </a:r>
            <a:r>
              <a:rPr lang="pt-BR" dirty="0" err="1"/>
              <a:t>telemonitoramento</a:t>
            </a:r>
            <a:r>
              <a:rPr lang="pt-BR" dirty="0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94226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Os consultórios fazem quase todos os exames de oftalmologia.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0985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O oftalmologista à distância opera os equipamentos como o apoio do técnico em enfermagem. O paciente está todo o momento vendo o médico.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6970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Um dos desafios seria a operação pelos técnicos que foi facilmente vencido.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7503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377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Ainda estamos em avaliação do custo-efetividade, mas já identificamos que diminuímos 70% dos casos de encaminhamentos ao oftalmologista.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4340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9171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A vacinação contra o HPV é realizada em todo o mundo.</a:t>
            </a:r>
          </a:p>
          <a:p>
            <a:r>
              <a:rPr lang="pt-BR" dirty="0"/>
              <a:t>Iniciamos em 2014, muito atrás de vários países,</a:t>
            </a:r>
            <a:r>
              <a:rPr lang="pt-BR" baseline="0" dirty="0"/>
              <a:t> mas conseguimos ter uma ampla cobertura.</a:t>
            </a:r>
          </a:p>
          <a:p>
            <a:r>
              <a:rPr lang="pt-BR" baseline="0" dirty="0"/>
              <a:t>A vacina cobre 4 tipos de vírus HPV, mas será que estes são os mais prevalentes?</a:t>
            </a:r>
          </a:p>
          <a:p>
            <a:r>
              <a:rPr lang="pt-BR" baseline="0" dirty="0"/>
              <a:t>Será que o HPV no Brasil tem os mesmos subtipos que nos outros países? Não sabemos!!!!! </a:t>
            </a:r>
            <a:r>
              <a:rPr lang="pt-BR" baseline="0" dirty="0">
                <a:sym typeface="Wingdings" panose="05000000000000000000" pitchFamily="2" charset="2"/>
              </a:rPr>
              <a:t>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1396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Grande pesquisa, com uma logística complexa pois</a:t>
            </a:r>
            <a:r>
              <a:rPr lang="pt-BR" baseline="0" dirty="0"/>
              <a:t> envolvia pelo menos dois centros de coleta em cada capital.</a:t>
            </a:r>
          </a:p>
          <a:p>
            <a:r>
              <a:rPr lang="pt-BR" baseline="0" dirty="0"/>
              <a:t>Além disso, envolvia população saudável que não estava procurando atendimento médico.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667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A coleta foi realizada nas Unidades Básicas de Saúde de todo o Brasil.</a:t>
            </a:r>
          </a:p>
          <a:p>
            <a:r>
              <a:rPr lang="pt-BR" dirty="0"/>
              <a:t>Isto foi legal, pois</a:t>
            </a:r>
            <a:r>
              <a:rPr lang="pt-BR" baseline="0" dirty="0"/>
              <a:t> treinamos os profissionais para pesquisa. Eles se sentiram muito valorizados e aderiram MUITO ao projeto.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2063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4807D-8291-43A9-BFBC-7036DB32291B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462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4807D-8291-43A9-BFBC-7036DB32291B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402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Desenvolvemos</a:t>
            </a:r>
            <a:r>
              <a:rPr lang="pt-BR" baseline="0" dirty="0"/>
              <a:t> material de divulgação para recrutamento dos voluntários em uma linguagem jovem e acessível.</a:t>
            </a:r>
          </a:p>
          <a:p>
            <a:r>
              <a:rPr lang="pt-BR" baseline="0" dirty="0"/>
              <a:t>O recrutamento foi um sucesso.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4668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Olhar como a prevalência de HPV</a:t>
            </a:r>
            <a:r>
              <a:rPr lang="pt-BR" baseline="0" dirty="0"/>
              <a:t> no BR é mais alta que nos outros continentes.</a:t>
            </a:r>
          </a:p>
          <a:p>
            <a:r>
              <a:rPr lang="pt-BR" baseline="0" dirty="0"/>
              <a:t>Além disso, nosso perfil de vírus associado ao câncer de colo é diferente dos outros continentes.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32348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Não vamos mostrar os resultados em detalhes, mas a prevalência foi muito</a:t>
            </a:r>
            <a:r>
              <a:rPr lang="pt-BR" baseline="0" dirty="0"/>
              <a:t> mais alta que esperávamos.</a:t>
            </a:r>
          </a:p>
        </p:txBody>
      </p:sp>
    </p:spTree>
    <p:extLst>
      <p:ext uri="{BB962C8B-B14F-4D97-AF65-F5344CB8AC3E}">
        <p14:creationId xmlns:p14="http://schemas.microsoft.com/office/powerpoint/2010/main" val="20635641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38542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A medicina evoluiu.</a:t>
            </a:r>
          </a:p>
          <a:p>
            <a:r>
              <a:rPr lang="pt-BR" dirty="0"/>
              <a:t>Mas a</a:t>
            </a:r>
            <a:r>
              <a:rPr lang="pt-BR" baseline="0" dirty="0"/>
              <a:t> humanização do atendimento ainda não evoluiu como deveria.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16537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Um grande problema na gestão clínica é que não medimos cientificamente o impacto de nossas medidas.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25349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50546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25813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2032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Um dos resultados mais significativos é que a visita não causou impacto negativo em vários aspectos que tínhamos receio, além de melhorar a satisfação dos familiares.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3169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Para encerrar, contar</a:t>
            </a:r>
            <a:r>
              <a:rPr lang="pt-BR" baseline="0" dirty="0"/>
              <a:t> o caso do paciente da esquerda.</a:t>
            </a:r>
          </a:p>
          <a:p>
            <a:r>
              <a:rPr lang="pt-BR" baseline="0" dirty="0"/>
              <a:t>Ele por uma doença neurológica ficou em coma por mais de um mês. Não lembra de nada. Quando acordou, teve a sensação que passaram algumas horas.</a:t>
            </a:r>
          </a:p>
          <a:p>
            <a:r>
              <a:rPr lang="pt-BR" baseline="0" dirty="0"/>
              <a:t>Mas o mais importante foi para sua esposa. Em vários momentos ela teve a oportunidade de ficar sozinha com ele e se despedir. Estava tranquila e preparada para o pior. Ela estava junto no momento mais importante da vida dele.</a:t>
            </a:r>
            <a:endParaRPr lang="pt-BR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63231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r>
              <a:rPr lang="pt-BR" dirty="0"/>
              <a:t>Inúmeros prêmios,</a:t>
            </a:r>
            <a:r>
              <a:rPr lang="pt-BR" baseline="0" dirty="0"/>
              <a:t> mas aqui trouxemos os dois mais importantes.</a:t>
            </a:r>
          </a:p>
          <a:p>
            <a:r>
              <a:rPr lang="pt-BR" baseline="0" dirty="0"/>
              <a:t>Foi o melhor trabalho do Congresso mais famoso de Terapia Intensiva na Europa. </a:t>
            </a:r>
          </a:p>
          <a:p>
            <a:r>
              <a:rPr lang="pt-BR" baseline="0" dirty="0"/>
              <a:t>Ganhou prêmio até da Associação Brasileira de Recursos Humanos pela sua grande humanização.</a:t>
            </a:r>
          </a:p>
          <a:p>
            <a:r>
              <a:rPr lang="pt-BR" baseline="0" dirty="0"/>
              <a:t>E reconhecido pela </a:t>
            </a:r>
            <a:r>
              <a:rPr lang="pt-BR" baseline="0" dirty="0" err="1"/>
              <a:t>Johns</a:t>
            </a:r>
            <a:r>
              <a:rPr lang="pt-BR" baseline="0" dirty="0"/>
              <a:t> Hopkins no </a:t>
            </a:r>
            <a:r>
              <a:rPr lang="pt-BR" baseline="0" dirty="0" err="1"/>
              <a:t>Partenrs</a:t>
            </a:r>
            <a:r>
              <a:rPr lang="pt-BR" baseline="0" dirty="0"/>
              <a:t> </a:t>
            </a:r>
            <a:r>
              <a:rPr lang="pt-BR" baseline="0" dirty="0" err="1"/>
              <a:t>Forum</a:t>
            </a:r>
            <a:r>
              <a:rPr lang="pt-BR" baseline="0" dirty="0"/>
              <a:t> 2017.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262300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 fim, lembrar</a:t>
            </a:r>
            <a:r>
              <a:rPr lang="pt-BR" baseline="0" dirty="0"/>
              <a:t> que os projetos são a 4 mãos, ou melhor, a várias mãos: HMV, MS e parceiros de todos o Brasil e mundo.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807D-8291-43A9-BFBC-7036DB32291B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4102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wrap="square" lIns="96325" tIns="96325" rIns="96325" bIns="963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1129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1302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680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63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257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933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66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17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13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62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445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5774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6933"/>
            </a:lvl1pPr>
            <a:lvl2pPr lvl="1" algn="ctr">
              <a:spcBef>
                <a:spcPts val="0"/>
              </a:spcBef>
              <a:buSzPct val="100000"/>
              <a:defRPr sz="6933"/>
            </a:lvl2pPr>
            <a:lvl3pPr lvl="2" algn="ctr">
              <a:spcBef>
                <a:spcPts val="0"/>
              </a:spcBef>
              <a:buSzPct val="100000"/>
              <a:defRPr sz="6933"/>
            </a:lvl3pPr>
            <a:lvl4pPr lvl="3" algn="ctr">
              <a:spcBef>
                <a:spcPts val="0"/>
              </a:spcBef>
              <a:buSzPct val="100000"/>
              <a:defRPr sz="6933"/>
            </a:lvl4pPr>
            <a:lvl5pPr lvl="4" algn="ctr">
              <a:spcBef>
                <a:spcPts val="0"/>
              </a:spcBef>
              <a:buSzPct val="100000"/>
              <a:defRPr sz="6933"/>
            </a:lvl5pPr>
            <a:lvl6pPr lvl="5" algn="ctr">
              <a:spcBef>
                <a:spcPts val="0"/>
              </a:spcBef>
              <a:buSzPct val="100000"/>
              <a:defRPr sz="6933"/>
            </a:lvl6pPr>
            <a:lvl7pPr lvl="6" algn="ctr">
              <a:spcBef>
                <a:spcPts val="0"/>
              </a:spcBef>
              <a:buSzPct val="100000"/>
              <a:defRPr sz="6933"/>
            </a:lvl7pPr>
            <a:lvl8pPr lvl="7" algn="ctr">
              <a:spcBef>
                <a:spcPts val="0"/>
              </a:spcBef>
              <a:buSzPct val="100000"/>
              <a:defRPr sz="6933"/>
            </a:lvl8pPr>
            <a:lvl9pPr lvl="8" algn="ctr">
              <a:spcBef>
                <a:spcPts val="0"/>
              </a:spcBef>
              <a:buSzPct val="100000"/>
              <a:defRPr sz="6933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101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086F344-53AB-4AD0-9600-48856A33B81B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06/11/2018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73D4-B477-40D4-BCC0-8D1A6C7C29E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17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6933"/>
            </a:lvl1pPr>
            <a:lvl2pPr lvl="1" algn="ctr">
              <a:spcBef>
                <a:spcPts val="0"/>
              </a:spcBef>
              <a:buSzPct val="100000"/>
              <a:defRPr sz="6933"/>
            </a:lvl2pPr>
            <a:lvl3pPr lvl="2" algn="ctr">
              <a:spcBef>
                <a:spcPts val="0"/>
              </a:spcBef>
              <a:buSzPct val="100000"/>
              <a:defRPr sz="6933"/>
            </a:lvl3pPr>
            <a:lvl4pPr lvl="3" algn="ctr">
              <a:spcBef>
                <a:spcPts val="0"/>
              </a:spcBef>
              <a:buSzPct val="100000"/>
              <a:defRPr sz="6933"/>
            </a:lvl4pPr>
            <a:lvl5pPr lvl="4" algn="ctr">
              <a:spcBef>
                <a:spcPts val="0"/>
              </a:spcBef>
              <a:buSzPct val="100000"/>
              <a:defRPr sz="6933"/>
            </a:lvl5pPr>
            <a:lvl6pPr lvl="5" algn="ctr">
              <a:spcBef>
                <a:spcPts val="0"/>
              </a:spcBef>
              <a:buSzPct val="100000"/>
              <a:defRPr sz="6933"/>
            </a:lvl6pPr>
            <a:lvl7pPr lvl="6" algn="ctr">
              <a:spcBef>
                <a:spcPts val="0"/>
              </a:spcBef>
              <a:buSzPct val="100000"/>
              <a:defRPr sz="6933"/>
            </a:lvl7pPr>
            <a:lvl8pPr lvl="7" algn="ctr">
              <a:spcBef>
                <a:spcPts val="0"/>
              </a:spcBef>
              <a:buSzPct val="100000"/>
              <a:defRPr sz="6933"/>
            </a:lvl8pPr>
            <a:lvl9pPr lvl="8" algn="ctr">
              <a:spcBef>
                <a:spcPts val="0"/>
              </a:spcBef>
              <a:buSzPct val="100000"/>
              <a:defRPr sz="6933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960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6933"/>
            </a:lvl1pPr>
            <a:lvl2pPr lvl="1" algn="ctr">
              <a:spcBef>
                <a:spcPts val="0"/>
              </a:spcBef>
              <a:buSzPct val="100000"/>
              <a:defRPr sz="6933"/>
            </a:lvl2pPr>
            <a:lvl3pPr lvl="2" algn="ctr">
              <a:spcBef>
                <a:spcPts val="0"/>
              </a:spcBef>
              <a:buSzPct val="100000"/>
              <a:defRPr sz="6933"/>
            </a:lvl3pPr>
            <a:lvl4pPr lvl="3" algn="ctr">
              <a:spcBef>
                <a:spcPts val="0"/>
              </a:spcBef>
              <a:buSzPct val="100000"/>
              <a:defRPr sz="6933"/>
            </a:lvl4pPr>
            <a:lvl5pPr lvl="4" algn="ctr">
              <a:spcBef>
                <a:spcPts val="0"/>
              </a:spcBef>
              <a:buSzPct val="100000"/>
              <a:defRPr sz="6933"/>
            </a:lvl5pPr>
            <a:lvl6pPr lvl="5" algn="ctr">
              <a:spcBef>
                <a:spcPts val="0"/>
              </a:spcBef>
              <a:buSzPct val="100000"/>
              <a:defRPr sz="6933"/>
            </a:lvl6pPr>
            <a:lvl7pPr lvl="6" algn="ctr">
              <a:spcBef>
                <a:spcPts val="0"/>
              </a:spcBef>
              <a:buSzPct val="100000"/>
              <a:defRPr sz="6933"/>
            </a:lvl7pPr>
            <a:lvl8pPr lvl="7" algn="ctr">
              <a:spcBef>
                <a:spcPts val="0"/>
              </a:spcBef>
              <a:buSzPct val="100000"/>
              <a:defRPr sz="6933"/>
            </a:lvl8pPr>
            <a:lvl9pPr lvl="8" algn="ctr">
              <a:spcBef>
                <a:spcPts val="0"/>
              </a:spcBef>
              <a:buSzPct val="100000"/>
              <a:defRPr sz="6933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733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pt-BR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601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C28521D-99CA-4DE2-A43C-82528CC2D680}" type="datetimeFigureOut">
              <a:rPr lang="pt-BR" sz="1867" kern="0" smtClean="0">
                <a:solidFill>
                  <a:srgbClr val="000000"/>
                </a:solidFill>
                <a:cs typeface="Arial"/>
                <a:sym typeface="Arial"/>
              </a:rPr>
              <a:pPr/>
              <a:t>06/11/2018</a:t>
            </a:fld>
            <a:endParaRPr lang="pt-BR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4B74-72DF-4585-8086-A46F8CB28EF2}" type="slidenum">
              <a:rPr lang="pt-BR" smtClean="0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5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3A5D1-8D6B-4B4F-89FC-28C2FD6C1560}" type="datetimeFigureOut">
              <a:rPr lang="pt-BR" smtClean="0"/>
              <a:t>06/11/2018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C349A-C5B5-4435-9D5B-BA2CD28802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75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pt-BR" sz="1333" kern="0">
                <a:solidFill>
                  <a:srgbClr val="595959"/>
                </a:solidFill>
                <a:cs typeface="Arial"/>
                <a:sym typeface="Arial"/>
              </a:rPr>
              <a:pPr algn="r"/>
              <a:t>‹nº›</a:t>
            </a:fld>
            <a:endParaRPr lang="pt-BR" sz="1333"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28631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73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pt-BR" sz="1333" kern="0">
                <a:solidFill>
                  <a:srgbClr val="595959"/>
                </a:solidFill>
                <a:cs typeface="Arial"/>
                <a:sym typeface="Arial"/>
              </a:rPr>
              <a:pPr algn="r"/>
              <a:t>‹nº›</a:t>
            </a:fld>
            <a:endParaRPr lang="pt-BR" sz="1333"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67324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pt-BR" sz="1333" kern="0">
                <a:solidFill>
                  <a:srgbClr val="595959"/>
                </a:solidFill>
                <a:cs typeface="Arial"/>
                <a:sym typeface="Arial"/>
              </a:rPr>
              <a:pPr algn="r"/>
              <a:t>‹nº›</a:t>
            </a:fld>
            <a:endParaRPr lang="pt-BR" sz="1333"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1775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73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6.jpeg"/><Relationship Id="rId9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tiff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B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1156569" y="1960357"/>
            <a:ext cx="8218659" cy="703543"/>
          </a:xfrm>
          <a:prstGeom prst="rect">
            <a:avLst/>
          </a:prstGeom>
        </p:spPr>
        <p:txBody>
          <a:bodyPr wrap="square" lIns="121900" tIns="121900" rIns="121900" bIns="121900" anchor="b" anchorCtr="0">
            <a:noAutofit/>
          </a:bodyPr>
          <a:lstStyle/>
          <a:p>
            <a:pPr algn="l">
              <a:lnSpc>
                <a:spcPts val="5100"/>
              </a:lnSpc>
            </a:pPr>
            <a:br>
              <a:rPr lang="pt-BR" sz="2400" dirty="0">
                <a:solidFill>
                  <a:srgbClr val="08AFE5"/>
                </a:solidFill>
                <a:latin typeface="Philosopher"/>
                <a:ea typeface="Philosopher"/>
                <a:cs typeface="Philosopher"/>
                <a:sym typeface="Philosopher"/>
              </a:rPr>
            </a:br>
            <a:br>
              <a:rPr lang="pt-BR" sz="4000" dirty="0">
                <a:solidFill>
                  <a:srgbClr val="08AFE5"/>
                </a:solidFill>
                <a:latin typeface="Philosopher"/>
                <a:ea typeface="Philosopher"/>
                <a:cs typeface="Philosopher"/>
                <a:sym typeface="Philosopher"/>
              </a:rPr>
            </a:br>
            <a:r>
              <a:rPr lang="pt-BR" sz="4000" dirty="0">
                <a:solidFill>
                  <a:schemeClr val="bg1"/>
                </a:solidFill>
                <a:latin typeface="Philosopher"/>
                <a:ea typeface="Philosopher"/>
                <a:cs typeface="Philosopher"/>
                <a:sym typeface="Philosopher"/>
              </a:rPr>
              <a:t>Projetos Hospital Moinhos de Vento</a:t>
            </a:r>
          </a:p>
        </p:txBody>
      </p:sp>
      <p:sp>
        <p:nvSpPr>
          <p:cNvPr id="56" name="Shape 56"/>
          <p:cNvSpPr/>
          <p:nvPr/>
        </p:nvSpPr>
        <p:spPr>
          <a:xfrm>
            <a:off x="1239674" y="2644003"/>
            <a:ext cx="1030400" cy="484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endParaRPr sz="1867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58" name="Shape 58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05A1598-ECF7-4AB2-9D2F-2A87446849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021" y="4785296"/>
            <a:ext cx="2881824" cy="1661592"/>
          </a:xfrm>
          <a:prstGeom prst="rect">
            <a:avLst/>
          </a:prstGeom>
        </p:spPr>
      </p:pic>
      <p:sp>
        <p:nvSpPr>
          <p:cNvPr id="7" name="Shape 54"/>
          <p:cNvSpPr txBox="1">
            <a:spLocks/>
          </p:cNvSpPr>
          <p:nvPr/>
        </p:nvSpPr>
        <p:spPr>
          <a:xfrm>
            <a:off x="1156569" y="3776947"/>
            <a:ext cx="3319272" cy="929145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9pPr>
          </a:lstStyle>
          <a:p>
            <a:pPr algn="l"/>
            <a:r>
              <a:rPr lang="pt-BR" sz="2000" kern="0" dirty="0">
                <a:solidFill>
                  <a:schemeClr val="bg1"/>
                </a:solidFill>
                <a:latin typeface="Philosopher"/>
                <a:ea typeface="Philosopher"/>
                <a:cs typeface="Philosopher"/>
                <a:sym typeface="Philosopher"/>
              </a:rPr>
              <a:t>Mohamed </a:t>
            </a:r>
            <a:r>
              <a:rPr lang="pt-BR" sz="2000" kern="0" dirty="0" err="1">
                <a:solidFill>
                  <a:schemeClr val="bg1"/>
                </a:solidFill>
                <a:latin typeface="Philosopher"/>
                <a:ea typeface="Philosopher"/>
                <a:cs typeface="Philosopher"/>
                <a:sym typeface="Philosopher"/>
              </a:rPr>
              <a:t>Parrini</a:t>
            </a:r>
            <a:endParaRPr lang="pt-BR" sz="2000" kern="0" dirty="0">
              <a:solidFill>
                <a:schemeClr val="bg1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algn="l"/>
            <a:r>
              <a:rPr lang="pt-BR" sz="2000" kern="0" dirty="0">
                <a:solidFill>
                  <a:schemeClr val="bg1"/>
                </a:solidFill>
                <a:latin typeface="Philosopher"/>
                <a:ea typeface="Philosopher"/>
                <a:cs typeface="Philosopher"/>
                <a:sym typeface="Philosopher"/>
              </a:rPr>
              <a:t>Superintendente Executivo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9E6CA0BD-CD53-4310-9B1D-832EE4E0EED7}"/>
              </a:ext>
            </a:extLst>
          </p:cNvPr>
          <p:cNvGrpSpPr/>
          <p:nvPr/>
        </p:nvGrpSpPr>
        <p:grpSpPr>
          <a:xfrm>
            <a:off x="1" y="5385956"/>
            <a:ext cx="7772400" cy="962265"/>
            <a:chOff x="1" y="5385956"/>
            <a:chExt cx="7772400" cy="962265"/>
          </a:xfrm>
        </p:grpSpPr>
        <p:sp>
          <p:nvSpPr>
            <p:cNvPr id="3" name="Retângulo 2"/>
            <p:cNvSpPr/>
            <p:nvPr/>
          </p:nvSpPr>
          <p:spPr>
            <a:xfrm>
              <a:off x="1" y="5527183"/>
              <a:ext cx="7772400" cy="821038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5" name="Imagem 5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9780" y="5694287"/>
              <a:ext cx="2214214" cy="568355"/>
            </a:xfrm>
            <a:prstGeom prst="rect">
              <a:avLst/>
            </a:prstGeom>
          </p:spPr>
        </p:pic>
        <p:pic>
          <p:nvPicPr>
            <p:cNvPr id="2" name="Imagem 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601"/>
            <a:stretch/>
          </p:blipFill>
          <p:spPr>
            <a:xfrm>
              <a:off x="5266525" y="5385956"/>
              <a:ext cx="2505876" cy="884919"/>
            </a:xfrm>
            <a:prstGeom prst="rect">
              <a:avLst/>
            </a:prstGeom>
          </p:spPr>
        </p:pic>
      </p:grpSp>
      <p:pic>
        <p:nvPicPr>
          <p:cNvPr id="2050" name="Picture 2" descr="Resultado de imagem para conahp 2018">
            <a:extLst>
              <a:ext uri="{FF2B5EF4-FFF2-40B4-BE49-F238E27FC236}">
                <a16:creationId xmlns:a16="http://schemas.microsoft.com/office/drawing/2014/main" id="{7815F661-36DC-48D2-B09C-BA29D2549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90"/>
          <a:stretch/>
        </p:blipFill>
        <p:spPr bwMode="auto">
          <a:xfrm>
            <a:off x="8373777" y="50182"/>
            <a:ext cx="5124450" cy="189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hape 54">
            <a:extLst>
              <a:ext uri="{FF2B5EF4-FFF2-40B4-BE49-F238E27FC236}">
                <a16:creationId xmlns:a16="http://schemas.microsoft.com/office/drawing/2014/main" id="{749274CD-6C8D-40A8-BC96-E1D764700789}"/>
              </a:ext>
            </a:extLst>
          </p:cNvPr>
          <p:cNvSpPr txBox="1">
            <a:spLocks/>
          </p:cNvSpPr>
          <p:nvPr/>
        </p:nvSpPr>
        <p:spPr>
          <a:xfrm>
            <a:off x="1110816" y="2788752"/>
            <a:ext cx="8117267" cy="1045484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9pPr>
          </a:lstStyle>
          <a:p>
            <a:pPr algn="l"/>
            <a:br>
              <a:rPr lang="pt-BR" sz="1600" kern="0" dirty="0">
                <a:solidFill>
                  <a:srgbClr val="08AFE5"/>
                </a:solidFill>
                <a:latin typeface="Philosopher"/>
                <a:ea typeface="Philosopher"/>
                <a:cs typeface="Philosopher"/>
                <a:sym typeface="Philosopher"/>
              </a:rPr>
            </a:br>
            <a:br>
              <a:rPr lang="pt-BR" sz="2800" kern="0" dirty="0">
                <a:solidFill>
                  <a:srgbClr val="08AFE5"/>
                </a:solidFill>
                <a:latin typeface="Philosopher"/>
                <a:ea typeface="Philosopher"/>
                <a:cs typeface="Philosopher"/>
                <a:sym typeface="Philosopher"/>
              </a:rPr>
            </a:br>
            <a:r>
              <a:rPr lang="pt-BR" sz="2800" kern="0" dirty="0">
                <a:solidFill>
                  <a:schemeClr val="bg1"/>
                </a:solidFill>
                <a:latin typeface="Philosopher"/>
                <a:ea typeface="Philosopher"/>
                <a:cs typeface="Philosopher"/>
                <a:sym typeface="Philosopher"/>
              </a:rPr>
              <a:t>COMO BOAS DECISÕES CONDUZEM </a:t>
            </a:r>
          </a:p>
          <a:p>
            <a:pPr algn="l"/>
            <a:r>
              <a:rPr lang="pt-BR" sz="2800" kern="0" dirty="0">
                <a:solidFill>
                  <a:schemeClr val="bg1"/>
                </a:solidFill>
                <a:latin typeface="Philosopher"/>
                <a:ea typeface="Philosopher"/>
                <a:cs typeface="Philosopher"/>
                <a:sym typeface="Philosopher"/>
              </a:rPr>
              <a:t>À UTILIZAÇÃO EFICIENTE DE RECURSOS </a:t>
            </a:r>
          </a:p>
        </p:txBody>
      </p:sp>
    </p:spTree>
    <p:extLst>
      <p:ext uri="{BB962C8B-B14F-4D97-AF65-F5344CB8AC3E}">
        <p14:creationId xmlns:p14="http://schemas.microsoft.com/office/powerpoint/2010/main" val="131857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 animBg="1"/>
      <p:bldP spid="7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699" y="0"/>
            <a:ext cx="9696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9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B3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51344A9-6A40-4183-B87F-929A94A9BD4D}"/>
              </a:ext>
            </a:extLst>
          </p:cNvPr>
          <p:cNvSpPr/>
          <p:nvPr/>
        </p:nvSpPr>
        <p:spPr>
          <a:xfrm>
            <a:off x="0" y="3924662"/>
            <a:ext cx="12192000" cy="2933337"/>
          </a:xfrm>
          <a:prstGeom prst="rect">
            <a:avLst/>
          </a:prstGeom>
          <a:gradFill>
            <a:gsLst>
              <a:gs pos="48700">
                <a:srgbClr val="0070C0">
                  <a:alpha val="75000"/>
                </a:srgbClr>
              </a:gs>
              <a:gs pos="0">
                <a:srgbClr val="0070C0">
                  <a:alpha val="0"/>
                </a:srgbClr>
              </a:gs>
              <a:gs pos="100000">
                <a:srgbClr val="004D8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67" kern="0" dirty="0">
              <a:solidFill>
                <a:srgbClr val="FFFFFF"/>
              </a:solidFill>
              <a:sym typeface="Arial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" y="2189747"/>
            <a:ext cx="12192000" cy="2586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756651" y="1384917"/>
            <a:ext cx="84085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3 exemplos de projetos de sucesso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pt-BR" sz="2800" dirty="0">
              <a:solidFill>
                <a:schemeClr val="bg1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Imagem 6"/>
          <p:cNvPicPr/>
          <p:nvPr/>
        </p:nvPicPr>
        <p:blipFill>
          <a:blip r:embed="rId3"/>
          <a:stretch/>
        </p:blipFill>
        <p:spPr>
          <a:xfrm>
            <a:off x="5110454" y="2590470"/>
            <a:ext cx="1951471" cy="1931709"/>
          </a:xfrm>
          <a:prstGeom prst="rect">
            <a:avLst/>
          </a:prstGeom>
          <a:ln>
            <a:noFill/>
          </a:ln>
        </p:spPr>
      </p:pic>
      <p:grpSp>
        <p:nvGrpSpPr>
          <p:cNvPr id="3" name="Grupo 2"/>
          <p:cNvGrpSpPr/>
          <p:nvPr/>
        </p:nvGrpSpPr>
        <p:grpSpPr>
          <a:xfrm>
            <a:off x="7947989" y="3009602"/>
            <a:ext cx="3300761" cy="1093444"/>
            <a:chOff x="795301" y="291473"/>
            <a:chExt cx="7674930" cy="2542476"/>
          </a:xfrm>
        </p:grpSpPr>
        <p:sp>
          <p:nvSpPr>
            <p:cNvPr id="2" name="Retângulo 1"/>
            <p:cNvSpPr/>
            <p:nvPr/>
          </p:nvSpPr>
          <p:spPr>
            <a:xfrm>
              <a:off x="795301" y="291473"/>
              <a:ext cx="7674930" cy="254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15" y="499653"/>
              <a:ext cx="7152361" cy="2091846"/>
            </a:xfrm>
            <a:prstGeom prst="rect">
              <a:avLst/>
            </a:prstGeom>
          </p:spPr>
        </p:pic>
      </p:grpSp>
      <p:pic>
        <p:nvPicPr>
          <p:cNvPr id="10" name="Picture 4" descr="Resultado de imagem para teleoftalmo olhar gaucho">
            <a:extLst>
              <a:ext uri="{FF2B5EF4-FFF2-40B4-BE49-F238E27FC236}">
                <a16:creationId xmlns:a16="http://schemas.microsoft.com/office/drawing/2014/main" id="{DAF6FF80-7145-44AA-A647-611D81E6B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914" y="3120929"/>
            <a:ext cx="2984003" cy="61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903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2464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412E196-1792-4815-AE0F-1D7615428B8B}"/>
              </a:ext>
            </a:extLst>
          </p:cNvPr>
          <p:cNvSpPr/>
          <p:nvPr/>
        </p:nvSpPr>
        <p:spPr>
          <a:xfrm>
            <a:off x="2879834" y="2596055"/>
            <a:ext cx="6295697" cy="1555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6" name="Picture 4" descr="Resultado de imagem para teleoftalmo olhar gaucho">
            <a:extLst>
              <a:ext uri="{FF2B5EF4-FFF2-40B4-BE49-F238E27FC236}">
                <a16:creationId xmlns:a16="http://schemas.microsoft.com/office/drawing/2014/main" id="{7F403AE4-9B8E-43DB-ADCF-D71A518D3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408" y="2783108"/>
            <a:ext cx="5131183" cy="105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26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643942" y="1538473"/>
            <a:ext cx="972825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O problema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Alta demanda de avaliação especializada oftalmológica;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Baixa oferta de avaliação – recursos insuficientes;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Dificuldade de interiorização de oftalmologista.</a:t>
            </a:r>
          </a:p>
        </p:txBody>
      </p:sp>
      <p:pic>
        <p:nvPicPr>
          <p:cNvPr id="6" name="Picture 4" descr="Resultado de imagem para teleoftalmo olhar gaucho">
            <a:extLst>
              <a:ext uri="{FF2B5EF4-FFF2-40B4-BE49-F238E27FC236}">
                <a16:creationId xmlns:a16="http://schemas.microsoft.com/office/drawing/2014/main" id="{44A3C850-323E-42CF-9086-4E84AE9C0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607" y="485304"/>
            <a:ext cx="2028033" cy="41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238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2115109" y="1975204"/>
            <a:ext cx="7922269" cy="2818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Solução</a:t>
            </a:r>
          </a:p>
          <a:p>
            <a:endParaRPr lang="pt-BR" sz="2800" b="1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Apoiar as demandas de avaliação oftalmológica da  Atenção Primária em Saúde com o uso de </a:t>
            </a:r>
            <a:r>
              <a:rPr lang="pt-BR" sz="2800" b="1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telemedicina (telediagnóstico).</a:t>
            </a:r>
            <a:endParaRPr lang="pt-BR" sz="24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3" name="Picture 4" descr="Resultado de imagem para teleoftalmo olhar gaucho">
            <a:extLst>
              <a:ext uri="{FF2B5EF4-FFF2-40B4-BE49-F238E27FC236}">
                <a16:creationId xmlns:a16="http://schemas.microsoft.com/office/drawing/2014/main" id="{A1D01CCF-7B1F-4565-8A27-25FF70E56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607" y="485304"/>
            <a:ext cx="2028033" cy="41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386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13DB922-4EB6-49B8-97EB-3F70A240D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797"/>
            <a:ext cx="12192000" cy="619640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298F272-37FE-4B03-9CB1-675B77978853}"/>
              </a:ext>
            </a:extLst>
          </p:cNvPr>
          <p:cNvSpPr/>
          <p:nvPr/>
        </p:nvSpPr>
        <p:spPr>
          <a:xfrm>
            <a:off x="0" y="578447"/>
            <a:ext cx="4960115" cy="1200329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pt-BR" sz="2400" dirty="0">
                <a:solidFill>
                  <a:schemeClr val="bg1"/>
                </a:solidFill>
                <a:latin typeface="Museo Sans 700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Desenvolvemos e implantamos consultórios remotos de </a:t>
            </a:r>
            <a:r>
              <a:rPr lang="pt-BR" sz="2400" dirty="0" err="1">
                <a:solidFill>
                  <a:schemeClr val="bg1"/>
                </a:solidFill>
                <a:latin typeface="Museo Sans 700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teleoftalmologia</a:t>
            </a:r>
            <a:endParaRPr lang="pt-BR" sz="2400" dirty="0">
              <a:solidFill>
                <a:schemeClr val="bg1"/>
              </a:solidFill>
              <a:latin typeface="Museo Sans 700" panose="020000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293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5A2E7C7-DBDD-4F41-B566-2CDBF207DB37}"/>
              </a:ext>
            </a:extLst>
          </p:cNvPr>
          <p:cNvGrpSpPr/>
          <p:nvPr/>
        </p:nvGrpSpPr>
        <p:grpSpPr>
          <a:xfrm>
            <a:off x="3419591" y="11017"/>
            <a:ext cx="8772409" cy="6858000"/>
            <a:chOff x="3419591" y="0"/>
            <a:chExt cx="8772409" cy="6858000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AA4A5461-293E-432B-8F50-001BC55D5A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35" t="3569" r="2386" b="-640"/>
            <a:stretch/>
          </p:blipFill>
          <p:spPr>
            <a:xfrm>
              <a:off x="3419591" y="0"/>
              <a:ext cx="8772409" cy="6858000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A1397375-F54E-49C6-B8AC-6343C0E86E26}"/>
                </a:ext>
              </a:extLst>
            </p:cNvPr>
            <p:cNvSpPr/>
            <p:nvPr/>
          </p:nvSpPr>
          <p:spPr>
            <a:xfrm>
              <a:off x="8248651" y="5831956"/>
              <a:ext cx="382216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t-BR" sz="2000" dirty="0">
                  <a:solidFill>
                    <a:schemeClr val="bg1"/>
                  </a:solidFill>
                  <a:latin typeface="Museo Sans 700" panose="020000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Atendemos pontos remotos em todo o Rio Grande do Sul</a:t>
              </a:r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C4A0F51D-7EAA-4A2E-96E1-42FDD1626C13}"/>
              </a:ext>
            </a:extLst>
          </p:cNvPr>
          <p:cNvGrpSpPr/>
          <p:nvPr/>
        </p:nvGrpSpPr>
        <p:grpSpPr>
          <a:xfrm>
            <a:off x="0" y="1160805"/>
            <a:ext cx="4879992" cy="3641217"/>
            <a:chOff x="0" y="1160805"/>
            <a:chExt cx="4879992" cy="3641217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0DD02279-E5EF-4C83-B309-061A7DF59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055978"/>
              <a:ext cx="4879992" cy="2746044"/>
            </a:xfrm>
            <a:prstGeom prst="rect">
              <a:avLst/>
            </a:prstGeom>
          </p:spPr>
        </p:pic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F815B0D8-D875-4175-90BB-629E6ED4845A}"/>
                </a:ext>
              </a:extLst>
            </p:cNvPr>
            <p:cNvSpPr/>
            <p:nvPr/>
          </p:nvSpPr>
          <p:spPr>
            <a:xfrm>
              <a:off x="128530" y="1160805"/>
              <a:ext cx="329106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  <a:latin typeface="Museo Sans 700" panose="020000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De uma central em </a:t>
              </a:r>
            </a:p>
            <a:p>
              <a:r>
                <a:rPr lang="pt-BR" sz="2000" dirty="0">
                  <a:solidFill>
                    <a:schemeClr val="bg1"/>
                  </a:solidFill>
                  <a:latin typeface="Museo Sans 700" panose="020000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Porto Alegre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192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C185334-DDAB-4E63-BCDB-9FB6A4B9F4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85" y="0"/>
            <a:ext cx="10287001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481966B-930D-410B-A9D2-1FE8D61A00EC}"/>
              </a:ext>
            </a:extLst>
          </p:cNvPr>
          <p:cNvSpPr/>
          <p:nvPr/>
        </p:nvSpPr>
        <p:spPr>
          <a:xfrm>
            <a:off x="7296150" y="5567551"/>
            <a:ext cx="4019435" cy="1015663"/>
          </a:xfrm>
          <a:prstGeom prst="rect">
            <a:avLst/>
          </a:prstGeom>
          <a:solidFill>
            <a:schemeClr val="tx1">
              <a:alpha val="36000"/>
            </a:schemeClr>
          </a:solidFill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useo Sans 700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Treinamos técnicos para operar os equipamentos e apoiar o médico à distância</a:t>
            </a:r>
          </a:p>
        </p:txBody>
      </p:sp>
    </p:spTree>
    <p:extLst>
      <p:ext uri="{BB962C8B-B14F-4D97-AF65-F5344CB8AC3E}">
        <p14:creationId xmlns:p14="http://schemas.microsoft.com/office/powerpoint/2010/main" val="3014303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9F7D39B-720A-4F83-B925-E6A3E561EF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" r="14844" b="2778"/>
          <a:stretch/>
        </p:blipFill>
        <p:spPr>
          <a:xfrm>
            <a:off x="1706879" y="0"/>
            <a:ext cx="8778241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9739041-B146-4CCD-A149-D51B492FF3DD}"/>
              </a:ext>
            </a:extLst>
          </p:cNvPr>
          <p:cNvSpPr/>
          <p:nvPr/>
        </p:nvSpPr>
        <p:spPr>
          <a:xfrm>
            <a:off x="7296150" y="6004872"/>
            <a:ext cx="3188970" cy="400110"/>
          </a:xfrm>
          <a:prstGeom prst="rect">
            <a:avLst/>
          </a:prstGeom>
          <a:solidFill>
            <a:schemeClr val="tx1">
              <a:alpha val="36000"/>
            </a:schemeClr>
          </a:solidFill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useo Sans 700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7 PONTOS REMOTOS</a:t>
            </a:r>
          </a:p>
        </p:txBody>
      </p:sp>
    </p:spTree>
    <p:extLst>
      <p:ext uri="{BB962C8B-B14F-4D97-AF65-F5344CB8AC3E}">
        <p14:creationId xmlns:p14="http://schemas.microsoft.com/office/powerpoint/2010/main" val="3446783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674434" y="882363"/>
            <a:ext cx="952972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  <a:p>
            <a:endParaRPr lang="pt-BR" sz="2800" b="1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0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Até out/2018:</a:t>
            </a:r>
          </a:p>
          <a:p>
            <a:endParaRPr lang="pt-BR" sz="14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40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9.029</a:t>
            </a:r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 pacientes avaliados</a:t>
            </a:r>
          </a:p>
          <a:p>
            <a:r>
              <a:rPr lang="pt-BR" sz="40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4.595</a:t>
            </a:r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 óculos disponibilizados</a:t>
            </a:r>
          </a:p>
          <a:p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Em </a:t>
            </a:r>
            <a:r>
              <a:rPr lang="pt-BR" sz="4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70%</a:t>
            </a:r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 dos casos, não houve necessidade de encaminhamento para oftalmologista presencialmente, sendo o caso resolvido na Unidade Básica de Saúde.</a:t>
            </a:r>
          </a:p>
          <a:p>
            <a:endParaRPr lang="pt-BR" sz="24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Em avaliação do </a:t>
            </a:r>
            <a:r>
              <a:rPr lang="pt-BR" sz="2400" u="sng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custo-efetividade</a:t>
            </a:r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33" name="Picture 4" descr="Resultado de imagem para teleoftalmo olhar gaucho">
            <a:extLst>
              <a:ext uri="{FF2B5EF4-FFF2-40B4-BE49-F238E27FC236}">
                <a16:creationId xmlns:a16="http://schemas.microsoft.com/office/drawing/2014/main" id="{A1D01CCF-7B1F-4565-8A27-25FF70E56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607" y="485304"/>
            <a:ext cx="2028033" cy="41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436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2464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/>
          <p:cNvPicPr/>
          <p:nvPr/>
        </p:nvPicPr>
        <p:blipFill>
          <a:blip r:embed="rId4"/>
          <a:stretch/>
        </p:blipFill>
        <p:spPr>
          <a:xfrm>
            <a:off x="4436130" y="1699137"/>
            <a:ext cx="3131734" cy="31000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3692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/>
          <p:cNvPicPr/>
          <p:nvPr/>
        </p:nvPicPr>
        <p:blipFill>
          <a:blip r:embed="rId4"/>
          <a:stretch/>
        </p:blipFill>
        <p:spPr>
          <a:xfrm>
            <a:off x="10696074" y="375663"/>
            <a:ext cx="1098240" cy="1087119"/>
          </a:xfrm>
          <a:prstGeom prst="rect">
            <a:avLst/>
          </a:prstGeom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696494" y="1012955"/>
            <a:ext cx="840851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O problema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HPV é o causador do câncer de colo uterino, o terceiro tipo de câncer que mais provoca mortes no Brasil.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A vacinação contra HPV foi implementada em 2014 como estratégia para o enfrentamento da doença.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Mas, não há estudos de prevalência nacional  do HPV que possam medir o impacto da vacina no futuro.</a:t>
            </a:r>
          </a:p>
        </p:txBody>
      </p:sp>
    </p:spTree>
    <p:extLst>
      <p:ext uri="{BB962C8B-B14F-4D97-AF65-F5344CB8AC3E}">
        <p14:creationId xmlns:p14="http://schemas.microsoft.com/office/powerpoint/2010/main" val="3423153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516020" y="892639"/>
            <a:ext cx="406663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Solução</a:t>
            </a:r>
          </a:p>
          <a:p>
            <a:endParaRPr lang="pt-BR" sz="2800" b="1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Primeira pesquisa nacional sobre HPV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Coleta de amostras em </a:t>
            </a:r>
          </a:p>
          <a:p>
            <a:r>
              <a:rPr lang="pt-BR" sz="3200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6.585 mulheres </a:t>
            </a:r>
          </a:p>
          <a:p>
            <a:r>
              <a:rPr lang="pt-BR" sz="3200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1.350  homens </a:t>
            </a:r>
          </a:p>
          <a:p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(16-25 anos)</a:t>
            </a:r>
          </a:p>
          <a:p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em todas as capitais brasileiras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04884" y="1100138"/>
            <a:ext cx="5966897" cy="5263219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8150207" y="5609724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8588357" y="539064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>
            <a:off x="8388331" y="499059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0" name="Elipse 9"/>
          <p:cNvSpPr/>
          <p:nvPr/>
        </p:nvSpPr>
        <p:spPr>
          <a:xfrm>
            <a:off x="8693132" y="472389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8052833" y="445719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9624458" y="472389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9291083" y="427409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9807558" y="427409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8532784" y="3934292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9704359" y="3477092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8698411" y="318957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7955459" y="3477092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6868547" y="318957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10259447" y="318957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10442547" y="3029892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2" name="Elipse 21"/>
          <p:cNvSpPr/>
          <p:nvPr/>
        </p:nvSpPr>
        <p:spPr>
          <a:xfrm>
            <a:off x="10456291" y="2815961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3" name="Elipse 22"/>
          <p:cNvSpPr/>
          <p:nvPr/>
        </p:nvSpPr>
        <p:spPr>
          <a:xfrm>
            <a:off x="10369476" y="2617446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4" name="Elipse 23"/>
          <p:cNvSpPr/>
          <p:nvPr/>
        </p:nvSpPr>
        <p:spPr>
          <a:xfrm>
            <a:off x="10259447" y="245775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5" name="Elipse 24"/>
          <p:cNvSpPr/>
          <p:nvPr/>
        </p:nvSpPr>
        <p:spPr>
          <a:xfrm>
            <a:off x="9899108" y="2399326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6" name="Elipse 25"/>
          <p:cNvSpPr/>
          <p:nvPr/>
        </p:nvSpPr>
        <p:spPr>
          <a:xfrm>
            <a:off x="9500625" y="2791832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7" name="Elipse 26"/>
          <p:cNvSpPr/>
          <p:nvPr/>
        </p:nvSpPr>
        <p:spPr>
          <a:xfrm>
            <a:off x="9196244" y="2315110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8" name="Elipse 27"/>
          <p:cNvSpPr/>
          <p:nvPr/>
        </p:nvSpPr>
        <p:spPr>
          <a:xfrm>
            <a:off x="8150207" y="2315110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8241757" y="1577297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7066998" y="1394197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6842615" y="2274659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5904929" y="2938342"/>
            <a:ext cx="183100" cy="1831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4" name="Imagem 33"/>
          <p:cNvPicPr/>
          <p:nvPr/>
        </p:nvPicPr>
        <p:blipFill>
          <a:blip r:embed="rId5"/>
          <a:stretch/>
        </p:blipFill>
        <p:spPr>
          <a:xfrm>
            <a:off x="10696074" y="375663"/>
            <a:ext cx="1098240" cy="108711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28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9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1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9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1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3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5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7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95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CaixaDeTexto 32"/>
          <p:cNvSpPr txBox="1"/>
          <p:nvPr/>
        </p:nvSpPr>
        <p:spPr>
          <a:xfrm>
            <a:off x="1321336" y="935430"/>
            <a:ext cx="52238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Treinamento as Unidades Básicas de Saúde para realizar pesquisa</a:t>
            </a:r>
          </a:p>
        </p:txBody>
      </p:sp>
      <p:pic>
        <p:nvPicPr>
          <p:cNvPr id="35" name="Imagem 10" descr="IMG_20170111_083204620_HD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3"/>
          <a:stretch/>
        </p:blipFill>
        <p:spPr bwMode="auto">
          <a:xfrm>
            <a:off x="1579405" y="3245320"/>
            <a:ext cx="4447196" cy="294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agem 3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6"/>
          <a:stretch/>
        </p:blipFill>
        <p:spPr>
          <a:xfrm>
            <a:off x="7394571" y="919222"/>
            <a:ext cx="2782925" cy="3320348"/>
          </a:xfrm>
          <a:prstGeom prst="rect">
            <a:avLst/>
          </a:prstGeom>
        </p:spPr>
      </p:pic>
      <p:pic>
        <p:nvPicPr>
          <p:cNvPr id="38" name="Imagem 6"/>
          <p:cNvPicPr/>
          <p:nvPr/>
        </p:nvPicPr>
        <p:blipFill rotWithShape="1">
          <a:blip r:embed="rId6"/>
          <a:srcRect t="36226"/>
          <a:stretch/>
        </p:blipFill>
        <p:spPr>
          <a:xfrm>
            <a:off x="6107552" y="4338359"/>
            <a:ext cx="4109351" cy="1850369"/>
          </a:xfrm>
          <a:prstGeom prst="rect">
            <a:avLst/>
          </a:prstGeom>
          <a:ln>
            <a:noFill/>
          </a:ln>
        </p:spPr>
      </p:pic>
      <p:pic>
        <p:nvPicPr>
          <p:cNvPr id="39" name="Imagem 38"/>
          <p:cNvPicPr/>
          <p:nvPr/>
        </p:nvPicPr>
        <p:blipFill>
          <a:blip r:embed="rId7"/>
          <a:stretch/>
        </p:blipFill>
        <p:spPr>
          <a:xfrm>
            <a:off x="10696074" y="375663"/>
            <a:ext cx="1098240" cy="108711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3278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kern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3527" y="2"/>
            <a:ext cx="966494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50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29291" y="0"/>
            <a:ext cx="27485291" cy="94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3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3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0.68919 0.00046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453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633" y="380191"/>
            <a:ext cx="4475521" cy="6314190"/>
          </a:xfrm>
          <a:prstGeom prst="rect">
            <a:avLst/>
          </a:prstGeom>
        </p:spPr>
      </p:pic>
      <p:pic>
        <p:nvPicPr>
          <p:cNvPr id="12" name="Espaço Reservado para Conteúdo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287" y="649027"/>
            <a:ext cx="6270027" cy="5402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8994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CaixaDeTexto 32"/>
          <p:cNvSpPr txBox="1"/>
          <p:nvPr/>
        </p:nvSpPr>
        <p:spPr>
          <a:xfrm>
            <a:off x="1321337" y="935430"/>
            <a:ext cx="103273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  <a:p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Alta prevalência de HPV, sendo muitos subtipos não cobertos pela vacina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9" name="Imagem 38"/>
          <p:cNvPicPr/>
          <p:nvPr/>
        </p:nvPicPr>
        <p:blipFill>
          <a:blip r:embed="rId4"/>
          <a:stretch/>
        </p:blipFill>
        <p:spPr>
          <a:xfrm>
            <a:off x="10696074" y="375663"/>
            <a:ext cx="1098240" cy="1087119"/>
          </a:xfrm>
          <a:prstGeom prst="rect">
            <a:avLst/>
          </a:prstGeom>
          <a:ln>
            <a:noFill/>
          </a:ln>
        </p:spPr>
      </p:pic>
      <p:pic>
        <p:nvPicPr>
          <p:cNvPr id="16" name="Imagem 15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336" y="1833071"/>
            <a:ext cx="8783325" cy="46472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2853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CaixaDeTexto 32"/>
          <p:cNvSpPr txBox="1"/>
          <p:nvPr/>
        </p:nvSpPr>
        <p:spPr>
          <a:xfrm>
            <a:off x="1321337" y="935430"/>
            <a:ext cx="379208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  <a:p>
            <a:endParaRPr lang="pt-BR" sz="2800" b="1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Alta prevalência de HPV em todas as regiões (muitos subtipos não cobertos pela vacina)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Grande impacto na mídia contribuindo para procura pela vacina</a:t>
            </a:r>
          </a:p>
        </p:txBody>
      </p:sp>
      <p:pic>
        <p:nvPicPr>
          <p:cNvPr id="39" name="Imagem 38"/>
          <p:cNvPicPr/>
          <p:nvPr/>
        </p:nvPicPr>
        <p:blipFill>
          <a:blip r:embed="rId4"/>
          <a:stretch/>
        </p:blipFill>
        <p:spPr>
          <a:xfrm>
            <a:off x="10696074" y="375663"/>
            <a:ext cx="1098240" cy="1087119"/>
          </a:xfrm>
          <a:prstGeom prst="rect">
            <a:avLst/>
          </a:prstGeom>
          <a:ln>
            <a:noFill/>
          </a:ln>
        </p:spPr>
      </p:pic>
      <p:grpSp>
        <p:nvGrpSpPr>
          <p:cNvPr id="2" name="Grupo 1"/>
          <p:cNvGrpSpPr/>
          <p:nvPr/>
        </p:nvGrpSpPr>
        <p:grpSpPr>
          <a:xfrm>
            <a:off x="5503810" y="727172"/>
            <a:ext cx="4855374" cy="5669280"/>
            <a:chOff x="3590791" y="739204"/>
            <a:chExt cx="4855374" cy="5669280"/>
          </a:xfrm>
        </p:grpSpPr>
        <p:pic>
          <p:nvPicPr>
            <p:cNvPr id="9" name="Imagem 8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0791" y="739204"/>
              <a:ext cx="4801870" cy="5669280"/>
            </a:xfrm>
            <a:prstGeom prst="rect">
              <a:avLst/>
            </a:prstGeom>
            <a:noFill/>
          </p:spPr>
        </p:pic>
        <p:sp>
          <p:nvSpPr>
            <p:cNvPr id="10" name="CaixaDeTexto 9"/>
            <p:cNvSpPr txBox="1"/>
            <p:nvPr/>
          </p:nvSpPr>
          <p:spPr>
            <a:xfrm>
              <a:off x="7220920" y="873021"/>
              <a:ext cx="12252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latin typeface="+mj-lt"/>
                </a:rPr>
                <a:t>58,09%</a:t>
              </a: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4191115" y="4407793"/>
              <a:ext cx="1185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latin typeface="+mj-lt"/>
                </a:rPr>
                <a:t>56,46%</a:t>
              </a:r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3808979" y="3298490"/>
              <a:ext cx="1185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latin typeface="+mj-lt"/>
                </a:rPr>
                <a:t>53,54%</a:t>
              </a: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7220919" y="4928681"/>
              <a:ext cx="12252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latin typeface="+mj-lt"/>
                </a:rPr>
                <a:t>49,92%</a:t>
              </a: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4452698" y="5830916"/>
              <a:ext cx="12252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latin typeface="+mj-lt"/>
                </a:rPr>
                <a:t>49,68%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6598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2464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upo 4"/>
          <p:cNvGrpSpPr/>
          <p:nvPr/>
        </p:nvGrpSpPr>
        <p:grpSpPr>
          <a:xfrm>
            <a:off x="3465185" y="2335556"/>
            <a:ext cx="5665099" cy="1876679"/>
            <a:chOff x="795301" y="291473"/>
            <a:chExt cx="7674930" cy="2542476"/>
          </a:xfrm>
        </p:grpSpPr>
        <p:sp>
          <p:nvSpPr>
            <p:cNvPr id="6" name="Retângulo 5"/>
            <p:cNvSpPr/>
            <p:nvPr/>
          </p:nvSpPr>
          <p:spPr>
            <a:xfrm>
              <a:off x="795301" y="291473"/>
              <a:ext cx="7674930" cy="254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 dirty="0"/>
            </a:p>
          </p:txBody>
        </p:sp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15" y="499653"/>
              <a:ext cx="7152361" cy="2091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6332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696494" y="1012955"/>
            <a:ext cx="840851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O problema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Visitas de familiares em </a:t>
            </a:r>
            <a:r>
              <a:rPr lang="pt-BR" sz="2800" dirty="0" err="1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UTIs</a:t>
            </a: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 sempre foram restritas a poucos minutos.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Existe a Política Nacional de Humanização, mas na realidade não é aplicada efetivamente em </a:t>
            </a:r>
            <a:r>
              <a:rPr lang="pt-BR" sz="2800" dirty="0" err="1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UTIs</a:t>
            </a: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Será que permitir visitas mais longas é melhor para o paciente e os familiares?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Será que não poderá causar mais infecção?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Será que não atrapalhará no funcionamento da UTI?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9394883" y="524212"/>
            <a:ext cx="2392915" cy="694988"/>
            <a:chOff x="795301" y="291473"/>
            <a:chExt cx="7674930" cy="2542476"/>
          </a:xfrm>
        </p:grpSpPr>
        <p:sp>
          <p:nvSpPr>
            <p:cNvPr id="7" name="Retângulo 6"/>
            <p:cNvSpPr/>
            <p:nvPr/>
          </p:nvSpPr>
          <p:spPr>
            <a:xfrm>
              <a:off x="795301" y="291473"/>
              <a:ext cx="7674930" cy="254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15" y="499653"/>
              <a:ext cx="7152361" cy="2091846"/>
            </a:xfrm>
            <a:prstGeom prst="rect">
              <a:avLst/>
            </a:prstGeom>
          </p:spPr>
        </p:pic>
      </p:grp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752" y="2857602"/>
            <a:ext cx="1473798" cy="1349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731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696494" y="1012955"/>
            <a:ext cx="965730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Solução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Considerando que em medicina, tudo deve ser evidenciado por referências científicas ...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Considerando que há pouquíssima literatura sobre visitação estendida em </a:t>
            </a:r>
            <a:r>
              <a:rPr lang="pt-BR" sz="2800" dirty="0" err="1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UTIs</a:t>
            </a: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 ...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Foi proposta a implantação da visitação estendida em </a:t>
            </a:r>
            <a:r>
              <a:rPr lang="pt-BR" sz="2800" dirty="0" err="1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UTIs</a:t>
            </a: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 de todo o Brasil </a:t>
            </a:r>
            <a:r>
              <a:rPr lang="pt-BR" sz="2800" b="1" u="sng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mas com medição científica dos desfechos.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9394883" y="524212"/>
            <a:ext cx="2392915" cy="694988"/>
            <a:chOff x="795301" y="291473"/>
            <a:chExt cx="7674930" cy="2542476"/>
          </a:xfrm>
        </p:grpSpPr>
        <p:sp>
          <p:nvSpPr>
            <p:cNvPr id="7" name="Retângulo 6"/>
            <p:cNvSpPr/>
            <p:nvPr/>
          </p:nvSpPr>
          <p:spPr>
            <a:xfrm>
              <a:off x="795301" y="291473"/>
              <a:ext cx="7674930" cy="254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15" y="499653"/>
              <a:ext cx="7152361" cy="2091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883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696494" y="1012955"/>
            <a:ext cx="522114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Solução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Em 40 </a:t>
            </a:r>
            <a:r>
              <a:rPr lang="pt-BR" sz="2800" dirty="0" err="1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UTIs</a:t>
            </a: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, antes e depois da implantação da visita estendida, foram medidos desfechos importantes como: 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satisfação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infecção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delirium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tempo de internação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rgbClr val="0070C0"/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carga trabalho</a:t>
            </a:r>
          </a:p>
          <a:p>
            <a:endParaRPr lang="pt-BR" sz="2800" dirty="0">
              <a:solidFill>
                <a:srgbClr val="0070C0"/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9394883" y="524212"/>
            <a:ext cx="2392915" cy="694988"/>
            <a:chOff x="795301" y="291473"/>
            <a:chExt cx="7674930" cy="2542476"/>
          </a:xfrm>
        </p:grpSpPr>
        <p:sp>
          <p:nvSpPr>
            <p:cNvPr id="7" name="Retângulo 6"/>
            <p:cNvSpPr/>
            <p:nvPr/>
          </p:nvSpPr>
          <p:spPr>
            <a:xfrm>
              <a:off x="795301" y="291473"/>
              <a:ext cx="7674930" cy="254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15" y="499653"/>
              <a:ext cx="7152361" cy="2091846"/>
            </a:xfrm>
            <a:prstGeom prst="rect">
              <a:avLst/>
            </a:prstGeom>
          </p:spPr>
        </p:pic>
      </p:grp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10" t="10487" r="4390" b="14391"/>
          <a:stretch/>
        </p:blipFill>
        <p:spPr>
          <a:xfrm>
            <a:off x="7259424" y="1530200"/>
            <a:ext cx="4270917" cy="472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02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315034" y="785954"/>
            <a:ext cx="92763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pt-BR" dirty="0">
              <a:solidFill>
                <a:schemeClr val="accent1">
                  <a:lumMod val="75000"/>
                </a:schemeClr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9394883" y="524212"/>
            <a:ext cx="2392915" cy="694988"/>
            <a:chOff x="795301" y="291473"/>
            <a:chExt cx="7674930" cy="2542476"/>
          </a:xfrm>
        </p:grpSpPr>
        <p:sp>
          <p:nvSpPr>
            <p:cNvPr id="7" name="Retângulo 6"/>
            <p:cNvSpPr/>
            <p:nvPr/>
          </p:nvSpPr>
          <p:spPr>
            <a:xfrm>
              <a:off x="795301" y="291473"/>
              <a:ext cx="7674930" cy="254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15" y="499653"/>
              <a:ext cx="7152361" cy="2091846"/>
            </a:xfrm>
            <a:prstGeom prst="rect">
              <a:avLst/>
            </a:prstGeom>
          </p:spPr>
        </p:pic>
      </p:grpSp>
      <p:sp>
        <p:nvSpPr>
          <p:cNvPr id="15" name="CaixaDeTexto 14"/>
          <p:cNvSpPr txBox="1"/>
          <p:nvPr/>
        </p:nvSpPr>
        <p:spPr>
          <a:xfrm>
            <a:off x="8400913" y="3457066"/>
            <a:ext cx="702527" cy="2899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chemeClr val="bg1"/>
                </a:solidFill>
              </a:rPr>
              <a:t>62.8%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301104" y="1619886"/>
            <a:ext cx="8893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</a:rPr>
              <a:t>Capacitação de 858 profissionais de </a:t>
            </a:r>
            <a:r>
              <a:rPr lang="pt-BR" sz="2400" dirty="0" err="1">
                <a:solidFill>
                  <a:srgbClr val="0070C0"/>
                </a:solidFill>
                <a:latin typeface="Philosopher" panose="02000503000000020004" pitchFamily="2" charset="0"/>
              </a:rPr>
              <a:t>UTIs</a:t>
            </a:r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</a:rPr>
              <a:t> de todo o Brasil</a:t>
            </a:r>
          </a:p>
          <a:p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</a:rPr>
              <a:t>para multiplicação do método</a:t>
            </a:r>
            <a:endParaRPr lang="pt-BR" dirty="0">
              <a:solidFill>
                <a:srgbClr val="0070C0"/>
              </a:solidFill>
              <a:latin typeface="Philosopher" panose="02000503000000020004" pitchFamily="2" charset="0"/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034" y="2754481"/>
            <a:ext cx="2135458" cy="1712049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918" y="2746007"/>
            <a:ext cx="2320306" cy="172052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025" y="4421864"/>
            <a:ext cx="2249625" cy="1720523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951" y="2737354"/>
            <a:ext cx="2381564" cy="1720523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070" y="2754481"/>
            <a:ext cx="2322848" cy="1716287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585" y="4456492"/>
            <a:ext cx="2478741" cy="1663148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596" y="4421864"/>
            <a:ext cx="2415429" cy="170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96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315034" y="785954"/>
            <a:ext cx="92763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pt-BR" dirty="0">
              <a:solidFill>
                <a:schemeClr val="accent1">
                  <a:lumMod val="75000"/>
                </a:schemeClr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9394883" y="524212"/>
            <a:ext cx="2392915" cy="694988"/>
            <a:chOff x="795301" y="291473"/>
            <a:chExt cx="7674930" cy="2542476"/>
          </a:xfrm>
        </p:grpSpPr>
        <p:sp>
          <p:nvSpPr>
            <p:cNvPr id="7" name="Retângulo 6"/>
            <p:cNvSpPr/>
            <p:nvPr/>
          </p:nvSpPr>
          <p:spPr>
            <a:xfrm>
              <a:off x="795301" y="291473"/>
              <a:ext cx="7674930" cy="254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15" y="499653"/>
              <a:ext cx="7152361" cy="2091846"/>
            </a:xfrm>
            <a:prstGeom prst="rect">
              <a:avLst/>
            </a:prstGeom>
          </p:spPr>
        </p:pic>
      </p:grpSp>
      <p:sp>
        <p:nvSpPr>
          <p:cNvPr id="16" name="CaixaDeTexto 15"/>
          <p:cNvSpPr txBox="1"/>
          <p:nvPr/>
        </p:nvSpPr>
        <p:spPr>
          <a:xfrm>
            <a:off x="1649186" y="1514010"/>
            <a:ext cx="88936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</a:rPr>
              <a:t>Tempo mediano</a:t>
            </a:r>
          </a:p>
          <a:p>
            <a:endParaRPr lang="pt-BR" sz="2400" dirty="0">
              <a:solidFill>
                <a:srgbClr val="0070C0"/>
              </a:solidFill>
              <a:latin typeface="Philosopher" panose="02000503000000020004" pitchFamily="2" charset="0"/>
            </a:endParaRPr>
          </a:p>
          <a:p>
            <a:r>
              <a:rPr lang="pt-BR" sz="4000" dirty="0">
                <a:solidFill>
                  <a:srgbClr val="0070C0"/>
                </a:solidFill>
                <a:latin typeface="Philosopher" panose="02000503000000020004" pitchFamily="2" charset="0"/>
              </a:rPr>
              <a:t>Visita restrita </a:t>
            </a:r>
            <a:r>
              <a:rPr lang="pt-BR" sz="4000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 50 min</a:t>
            </a:r>
          </a:p>
          <a:p>
            <a:r>
              <a:rPr lang="pt-BR" sz="4000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Visita ampliada 300 min</a:t>
            </a:r>
          </a:p>
        </p:txBody>
      </p:sp>
    </p:spTree>
    <p:extLst>
      <p:ext uri="{BB962C8B-B14F-4D97-AF65-F5344CB8AC3E}">
        <p14:creationId xmlns:p14="http://schemas.microsoft.com/office/powerpoint/2010/main" val="469538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315034" y="785954"/>
            <a:ext cx="92763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pt-BR" dirty="0">
              <a:solidFill>
                <a:schemeClr val="accent1">
                  <a:lumMod val="75000"/>
                </a:schemeClr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9394883" y="524212"/>
            <a:ext cx="2392915" cy="694988"/>
            <a:chOff x="795301" y="291473"/>
            <a:chExt cx="7674930" cy="2542476"/>
          </a:xfrm>
        </p:grpSpPr>
        <p:sp>
          <p:nvSpPr>
            <p:cNvPr id="7" name="Retângulo 6"/>
            <p:cNvSpPr/>
            <p:nvPr/>
          </p:nvSpPr>
          <p:spPr>
            <a:xfrm>
              <a:off x="795301" y="291473"/>
              <a:ext cx="7674930" cy="254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15" y="499653"/>
              <a:ext cx="7152361" cy="2091846"/>
            </a:xfrm>
            <a:prstGeom prst="rect">
              <a:avLst/>
            </a:prstGeom>
          </p:spPr>
        </p:pic>
      </p:grpSp>
      <p:sp>
        <p:nvSpPr>
          <p:cNvPr id="16" name="CaixaDeTexto 15"/>
          <p:cNvSpPr txBox="1"/>
          <p:nvPr/>
        </p:nvSpPr>
        <p:spPr>
          <a:xfrm>
            <a:off x="1649186" y="1514010"/>
            <a:ext cx="889362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70C0"/>
                </a:solidFill>
                <a:latin typeface="Philosopher" panose="02000503000000020004" pitchFamily="2" charset="0"/>
              </a:rPr>
              <a:t>Tempo mediano</a:t>
            </a:r>
          </a:p>
          <a:p>
            <a:endParaRPr lang="pt-BR" sz="2400" dirty="0">
              <a:solidFill>
                <a:srgbClr val="0070C0"/>
              </a:solidFill>
              <a:latin typeface="Philosopher" panose="02000503000000020004" pitchFamily="2" charset="0"/>
            </a:endParaRPr>
          </a:p>
          <a:p>
            <a:r>
              <a:rPr lang="pt-BR" sz="4000" dirty="0">
                <a:solidFill>
                  <a:srgbClr val="0070C0"/>
                </a:solidFill>
                <a:latin typeface="Philosopher" panose="02000503000000020004" pitchFamily="2" charset="0"/>
              </a:rPr>
              <a:t>Visita restrita </a:t>
            </a:r>
            <a:r>
              <a:rPr lang="pt-BR" sz="4000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 50 min</a:t>
            </a:r>
          </a:p>
          <a:p>
            <a:r>
              <a:rPr lang="pt-BR" sz="4000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Visita ampliada 300 min</a:t>
            </a:r>
          </a:p>
          <a:p>
            <a:endParaRPr lang="pt-BR" sz="3200" dirty="0">
              <a:solidFill>
                <a:srgbClr val="0070C0"/>
              </a:solidFill>
              <a:latin typeface="Philosopher" panose="02000503000000020004" pitchFamily="2" charset="0"/>
              <a:sym typeface="Wingdings" panose="05000000000000000000" pitchFamily="2" charset="2"/>
            </a:endParaRPr>
          </a:p>
          <a:p>
            <a:r>
              <a:rPr lang="pt-BR" sz="3200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Sem aumento de </a:t>
            </a:r>
            <a:r>
              <a:rPr lang="pt-BR" sz="3200" b="1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infecções;</a:t>
            </a:r>
          </a:p>
          <a:p>
            <a:r>
              <a:rPr lang="pt-BR" sz="3200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Sem aumento de </a:t>
            </a:r>
            <a:r>
              <a:rPr lang="pt-BR" sz="3200" b="1" i="1" dirty="0" err="1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burnout</a:t>
            </a:r>
            <a:r>
              <a:rPr lang="pt-BR" sz="3200" b="1" i="1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 </a:t>
            </a:r>
            <a:r>
              <a:rPr lang="pt-BR" sz="3200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da equipe assistencial;</a:t>
            </a:r>
          </a:p>
          <a:p>
            <a:r>
              <a:rPr lang="pt-BR" sz="3200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Sem alteração do </a:t>
            </a:r>
            <a:r>
              <a:rPr lang="pt-BR" sz="3200" b="1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tempo de internação;</a:t>
            </a:r>
          </a:p>
          <a:p>
            <a:r>
              <a:rPr lang="pt-BR" sz="3200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Com aumento da </a:t>
            </a:r>
            <a:r>
              <a:rPr lang="pt-BR" sz="3200" b="1" dirty="0">
                <a:solidFill>
                  <a:srgbClr val="0070C0"/>
                </a:solidFill>
                <a:latin typeface="Philosopher" panose="02000503000000020004" pitchFamily="2" charset="0"/>
                <a:sym typeface="Wingdings" panose="05000000000000000000" pitchFamily="2" charset="2"/>
              </a:rPr>
              <a:t>satisfação dos familiares.</a:t>
            </a:r>
            <a:endParaRPr lang="pt-BR" sz="2400" b="1" dirty="0">
              <a:solidFill>
                <a:srgbClr val="0070C0"/>
              </a:solidFill>
              <a:latin typeface="Philosoph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4228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315034" y="785954"/>
            <a:ext cx="92763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Resultados – reconhecimento</a:t>
            </a:r>
            <a:endParaRPr lang="pt-BR" dirty="0">
              <a:solidFill>
                <a:schemeClr val="accent1">
                  <a:lumMod val="75000"/>
                </a:schemeClr>
              </a:solidFill>
              <a:latin typeface="Philosopher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9394883" y="524212"/>
            <a:ext cx="2392915" cy="694988"/>
            <a:chOff x="795301" y="291473"/>
            <a:chExt cx="7674930" cy="2542476"/>
          </a:xfrm>
        </p:grpSpPr>
        <p:sp>
          <p:nvSpPr>
            <p:cNvPr id="7" name="Retângulo 6"/>
            <p:cNvSpPr/>
            <p:nvPr/>
          </p:nvSpPr>
          <p:spPr>
            <a:xfrm>
              <a:off x="795301" y="291473"/>
              <a:ext cx="7674930" cy="254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15" y="499653"/>
              <a:ext cx="7152361" cy="2091846"/>
            </a:xfrm>
            <a:prstGeom prst="rect">
              <a:avLst/>
            </a:prstGeom>
          </p:spPr>
        </p:pic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DB31BC8A-E530-4300-A134-E0AE320286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" t="7505" r="36572"/>
          <a:stretch/>
        </p:blipFill>
        <p:spPr>
          <a:xfrm>
            <a:off x="1223891" y="1309174"/>
            <a:ext cx="4916659" cy="5067003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3316858C-F281-4CCA-8AB2-10BE31D2A8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473" y="1962832"/>
            <a:ext cx="4302960" cy="437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40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315034" y="785954"/>
            <a:ext cx="92763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Philosoph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Resultados – Prêmios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9394883" y="524212"/>
            <a:ext cx="2392915" cy="694988"/>
            <a:chOff x="795301" y="291473"/>
            <a:chExt cx="7674930" cy="2542476"/>
          </a:xfrm>
        </p:grpSpPr>
        <p:sp>
          <p:nvSpPr>
            <p:cNvPr id="7" name="Retângulo 6"/>
            <p:cNvSpPr/>
            <p:nvPr/>
          </p:nvSpPr>
          <p:spPr>
            <a:xfrm>
              <a:off x="795301" y="291473"/>
              <a:ext cx="7674930" cy="254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15" y="499653"/>
              <a:ext cx="7152361" cy="2091846"/>
            </a:xfrm>
            <a:prstGeom prst="rect">
              <a:avLst/>
            </a:prstGeom>
          </p:spPr>
        </p:pic>
      </p:grpSp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3211" y="2236248"/>
            <a:ext cx="4769110" cy="3153403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864" y="1602593"/>
            <a:ext cx="2447978" cy="147110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4451964-59E8-487D-9C93-787840A89F6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9090" r="14815" b="11460"/>
          <a:stretch/>
        </p:blipFill>
        <p:spPr>
          <a:xfrm>
            <a:off x="7929935" y="3522561"/>
            <a:ext cx="1978246" cy="254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17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290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3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B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1156569" y="2451178"/>
            <a:ext cx="8218659" cy="703543"/>
          </a:xfrm>
          <a:prstGeom prst="rect">
            <a:avLst/>
          </a:prstGeom>
        </p:spPr>
        <p:txBody>
          <a:bodyPr wrap="square" lIns="121900" tIns="121900" rIns="121900" bIns="121900" anchor="b" anchorCtr="0">
            <a:noAutofit/>
          </a:bodyPr>
          <a:lstStyle/>
          <a:p>
            <a:pPr algn="l">
              <a:lnSpc>
                <a:spcPts val="5100"/>
              </a:lnSpc>
            </a:pPr>
            <a:br>
              <a:rPr lang="pt-BR" sz="2400" dirty="0">
                <a:solidFill>
                  <a:srgbClr val="08AFE5"/>
                </a:solidFill>
                <a:latin typeface="Philosopher"/>
                <a:ea typeface="Philosopher"/>
                <a:cs typeface="Philosopher"/>
                <a:sym typeface="Philosopher"/>
              </a:rPr>
            </a:br>
            <a:br>
              <a:rPr lang="pt-BR" sz="4000" dirty="0">
                <a:solidFill>
                  <a:srgbClr val="08AFE5"/>
                </a:solidFill>
                <a:latin typeface="Philosopher"/>
                <a:ea typeface="Philosopher"/>
                <a:cs typeface="Philosopher"/>
                <a:sym typeface="Philosopher"/>
              </a:rPr>
            </a:br>
            <a:r>
              <a:rPr lang="pt-BR" sz="4000" dirty="0">
                <a:solidFill>
                  <a:schemeClr val="bg1"/>
                </a:solidFill>
                <a:latin typeface="Philosopher"/>
                <a:ea typeface="Philosopher"/>
                <a:cs typeface="Philosopher"/>
                <a:sym typeface="Philosopher"/>
              </a:rPr>
              <a:t>Obrigado</a:t>
            </a:r>
          </a:p>
        </p:txBody>
      </p:sp>
      <p:pic>
        <p:nvPicPr>
          <p:cNvPr id="58" name="Shape 58" descr="Pattern_Prancheta 1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849968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05A1598-ECF7-4AB2-9D2F-2A87446849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021" y="4785296"/>
            <a:ext cx="2881824" cy="1661592"/>
          </a:xfrm>
          <a:prstGeom prst="rect">
            <a:avLst/>
          </a:prstGeom>
        </p:spPr>
      </p:pic>
      <p:sp>
        <p:nvSpPr>
          <p:cNvPr id="7" name="Shape 54"/>
          <p:cNvSpPr txBox="1">
            <a:spLocks/>
          </p:cNvSpPr>
          <p:nvPr/>
        </p:nvSpPr>
        <p:spPr>
          <a:xfrm>
            <a:off x="1156569" y="3120966"/>
            <a:ext cx="3319272" cy="929145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6933">
                <a:solidFill>
                  <a:schemeClr val="dk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ilosopher"/>
                <a:ea typeface="Philosopher"/>
                <a:cs typeface="Philosopher"/>
                <a:sym typeface="Philosopher"/>
              </a:rPr>
              <a:t>Mohamed </a:t>
            </a:r>
            <a:r>
              <a:rPr kumimoji="0" lang="pt-B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ilosopher"/>
                <a:ea typeface="Philosopher"/>
                <a:cs typeface="Philosopher"/>
                <a:sym typeface="Philosopher"/>
              </a:rPr>
              <a:t>Parrini</a:t>
            </a: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hilosopher"/>
              <a:ea typeface="Philosopher"/>
              <a:cs typeface="Philosopher"/>
              <a:sym typeface="Philosoph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ilosopher"/>
                <a:ea typeface="Philosopher"/>
                <a:cs typeface="Philosopher"/>
                <a:sym typeface="Philosopher"/>
              </a:rPr>
              <a:t>Superintendente Executivo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9E6CA0BD-CD53-4310-9B1D-832EE4E0EED7}"/>
              </a:ext>
            </a:extLst>
          </p:cNvPr>
          <p:cNvGrpSpPr/>
          <p:nvPr/>
        </p:nvGrpSpPr>
        <p:grpSpPr>
          <a:xfrm>
            <a:off x="1" y="5385956"/>
            <a:ext cx="7772400" cy="962265"/>
            <a:chOff x="1" y="5385956"/>
            <a:chExt cx="7772400" cy="962265"/>
          </a:xfrm>
        </p:grpSpPr>
        <p:sp>
          <p:nvSpPr>
            <p:cNvPr id="3" name="Retângulo 2"/>
            <p:cNvSpPr/>
            <p:nvPr/>
          </p:nvSpPr>
          <p:spPr>
            <a:xfrm>
              <a:off x="1" y="5527183"/>
              <a:ext cx="7772400" cy="821038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55" name="Imagem 5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9780" y="5694287"/>
              <a:ext cx="2214214" cy="568355"/>
            </a:xfrm>
            <a:prstGeom prst="rect">
              <a:avLst/>
            </a:prstGeom>
          </p:spPr>
        </p:pic>
        <p:pic>
          <p:nvPicPr>
            <p:cNvPr id="2" name="Imagem 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601"/>
            <a:stretch/>
          </p:blipFill>
          <p:spPr>
            <a:xfrm>
              <a:off x="5266525" y="5385956"/>
              <a:ext cx="2505876" cy="884919"/>
            </a:xfrm>
            <a:prstGeom prst="rect">
              <a:avLst/>
            </a:prstGeom>
          </p:spPr>
        </p:pic>
      </p:grpSp>
      <p:pic>
        <p:nvPicPr>
          <p:cNvPr id="2050" name="Picture 2" descr="Resultado de imagem para conahp 2018">
            <a:extLst>
              <a:ext uri="{FF2B5EF4-FFF2-40B4-BE49-F238E27FC236}">
                <a16:creationId xmlns:a16="http://schemas.microsoft.com/office/drawing/2014/main" id="{7815F661-36DC-48D2-B09C-BA29D2549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90"/>
          <a:stretch/>
        </p:blipFill>
        <p:spPr bwMode="auto">
          <a:xfrm>
            <a:off x="8373777" y="50182"/>
            <a:ext cx="5124450" cy="189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0922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1090</Words>
  <Application>Microsoft Office PowerPoint</Application>
  <PresentationFormat>Widescreen</PresentationFormat>
  <Paragraphs>148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31</vt:i4>
      </vt:variant>
    </vt:vector>
  </HeadingPairs>
  <TitlesOfParts>
    <vt:vector size="42" baseType="lpstr">
      <vt:lpstr>Philosopher</vt:lpstr>
      <vt:lpstr>Wingdings</vt:lpstr>
      <vt:lpstr>Arial</vt:lpstr>
      <vt:lpstr>Tahoma</vt:lpstr>
      <vt:lpstr>Calibri Light</vt:lpstr>
      <vt:lpstr>Calibri</vt:lpstr>
      <vt:lpstr>Museo Sans 700</vt:lpstr>
      <vt:lpstr>Tema do Office</vt:lpstr>
      <vt:lpstr>Simple Light</vt:lpstr>
      <vt:lpstr>8_Simple Light</vt:lpstr>
      <vt:lpstr>1_Simple Light</vt:lpstr>
      <vt:lpstr>  Projetos Hospital Moinhos de Vento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Obrigado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Inaugural 2017</dc:title>
  <dc:creator>Luciano Hammes</dc:creator>
  <cp:lastModifiedBy>Luciano Hammes</cp:lastModifiedBy>
  <cp:revision>73</cp:revision>
  <cp:lastPrinted>2018-11-06T14:03:52Z</cp:lastPrinted>
  <dcterms:created xsi:type="dcterms:W3CDTF">2018-05-10T10:51:23Z</dcterms:created>
  <dcterms:modified xsi:type="dcterms:W3CDTF">2018-11-06T14:04:04Z</dcterms:modified>
</cp:coreProperties>
</file>