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 id="2147483715" r:id="rId5"/>
    <p:sldMasterId id="2147483723" r:id="rId6"/>
    <p:sldMasterId id="2147483725" r:id="rId7"/>
    <p:sldMasterId id="2147483925" r:id="rId8"/>
    <p:sldMasterId id="2147483974" r:id="rId9"/>
    <p:sldMasterId id="2147483988" r:id="rId10"/>
    <p:sldMasterId id="2147484002" r:id="rId11"/>
  </p:sldMasterIdLst>
  <p:notesMasterIdLst>
    <p:notesMasterId r:id="rId41"/>
  </p:notesMasterIdLst>
  <p:handoutMasterIdLst>
    <p:handoutMasterId r:id="rId42"/>
  </p:handoutMasterIdLst>
  <p:sldIdLst>
    <p:sldId id="492" r:id="rId12"/>
    <p:sldId id="479" r:id="rId13"/>
    <p:sldId id="481" r:id="rId14"/>
    <p:sldId id="482" r:id="rId15"/>
    <p:sldId id="483" r:id="rId16"/>
    <p:sldId id="484" r:id="rId17"/>
    <p:sldId id="486" r:id="rId18"/>
    <p:sldId id="491" r:id="rId19"/>
    <p:sldId id="570" r:id="rId20"/>
    <p:sldId id="571" r:id="rId21"/>
    <p:sldId id="572" r:id="rId22"/>
    <p:sldId id="573" r:id="rId23"/>
    <p:sldId id="574" r:id="rId24"/>
    <p:sldId id="577" r:id="rId25"/>
    <p:sldId id="543" r:id="rId26"/>
    <p:sldId id="578" r:id="rId27"/>
    <p:sldId id="559" r:id="rId28"/>
    <p:sldId id="565" r:id="rId29"/>
    <p:sldId id="582" r:id="rId30"/>
    <p:sldId id="564" r:id="rId31"/>
    <p:sldId id="536" r:id="rId32"/>
    <p:sldId id="544" r:id="rId33"/>
    <p:sldId id="545" r:id="rId34"/>
    <p:sldId id="546" r:id="rId35"/>
    <p:sldId id="566" r:id="rId36"/>
    <p:sldId id="579" r:id="rId37"/>
    <p:sldId id="580" r:id="rId38"/>
    <p:sldId id="581" r:id="rId39"/>
    <p:sldId id="538" r:id="rId40"/>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700" userDrawn="1">
          <p15:clr>
            <a:srgbClr val="A4A3A4"/>
          </p15:clr>
        </p15:guide>
        <p15:guide id="2" orient="horz" pos="358" userDrawn="1">
          <p15:clr>
            <a:srgbClr val="A4A3A4"/>
          </p15:clr>
        </p15:guide>
        <p15:guide id="3" orient="horz" pos="648" userDrawn="1">
          <p15:clr>
            <a:srgbClr val="A4A3A4"/>
          </p15:clr>
        </p15:guide>
        <p15:guide id="4" orient="horz" pos="3060" userDrawn="1">
          <p15:clr>
            <a:srgbClr val="A4A3A4"/>
          </p15:clr>
        </p15:guide>
        <p15:guide id="5" orient="horz" pos="2916" userDrawn="1">
          <p15:clr>
            <a:srgbClr val="A4A3A4"/>
          </p15:clr>
        </p15:guide>
        <p15:guide id="6" orient="horz" pos="472" userDrawn="1">
          <p15:clr>
            <a:srgbClr val="A4A3A4"/>
          </p15:clr>
        </p15:guide>
        <p15:guide id="7" orient="horz" pos="485" userDrawn="1">
          <p15:clr>
            <a:srgbClr val="A4A3A4"/>
          </p15:clr>
        </p15:guide>
        <p15:guide id="8" orient="horz" pos="1620" userDrawn="1">
          <p15:clr>
            <a:srgbClr val="A4A3A4"/>
          </p15:clr>
        </p15:guide>
        <p15:guide id="9" pos="2880" userDrawn="1">
          <p15:clr>
            <a:srgbClr val="A4A3A4"/>
          </p15:clr>
        </p15:guide>
        <p15:guide id="10" pos="5472" userDrawn="1">
          <p15:clr>
            <a:srgbClr val="A4A3A4"/>
          </p15:clr>
        </p15:guide>
        <p15:guide id="11" pos="404" userDrawn="1">
          <p15:clr>
            <a:srgbClr val="A4A3A4"/>
          </p15:clr>
        </p15:guide>
        <p15:guide id="12" pos="467" userDrawn="1">
          <p15:clr>
            <a:srgbClr val="A4A3A4"/>
          </p15:clr>
        </p15:guide>
        <p15:guide id="13" pos="4344"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guide id="3" orient="horz" pos="2928">
          <p15:clr>
            <a:srgbClr val="A4A3A4"/>
          </p15:clr>
        </p15:guide>
        <p15:guide id="4"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elson, Jesse" initials="" lastIdx="3" clrIdx="0"/>
  <p:cmAuthor id="1" name="Periscope" initials="" lastIdx="0" clrIdx="1"/>
  <p:cmAuthor id="2" name="Colleen Hermann-Franzen" initials="CHF" lastIdx="1" clrIdx="2"/>
  <p:cmAuthor id="3" name="Wilson, Margaret-mary G" initials="WMG" lastIdx="3"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DA1"/>
    <a:srgbClr val="2CA6F8"/>
    <a:srgbClr val="DADADA"/>
    <a:srgbClr val="FFC000"/>
    <a:srgbClr val="999999"/>
    <a:srgbClr val="033B61"/>
    <a:srgbClr val="AACE15"/>
    <a:srgbClr val="044A7A"/>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36" autoAdjust="0"/>
    <p:restoredTop sz="89307" autoAdjust="0"/>
  </p:normalViewPr>
  <p:slideViewPr>
    <p:cSldViewPr snapToGrid="0" snapToObjects="1" showGuides="1">
      <p:cViewPr>
        <p:scale>
          <a:sx n="70" d="100"/>
          <a:sy n="70" d="100"/>
        </p:scale>
        <p:origin x="-1422" y="-378"/>
      </p:cViewPr>
      <p:guideLst>
        <p:guide orient="horz" pos="2700"/>
        <p:guide orient="horz" pos="358"/>
        <p:guide orient="horz" pos="648"/>
        <p:guide orient="horz" pos="3060"/>
        <p:guide orient="horz" pos="2916"/>
        <p:guide orient="horz" pos="472"/>
        <p:guide orient="horz" pos="485"/>
        <p:guide orient="horz" pos="1620"/>
        <p:guide pos="2880"/>
        <p:guide pos="5472"/>
        <p:guide pos="404"/>
        <p:guide pos="467"/>
        <p:guide pos="4344"/>
      </p:guideLst>
    </p:cSldViewPr>
  </p:slideViewPr>
  <p:notesTextViewPr>
    <p:cViewPr>
      <p:scale>
        <a:sx n="1" d="1"/>
        <a:sy n="1" d="1"/>
      </p:scale>
      <p:origin x="0" y="0"/>
    </p:cViewPr>
  </p:notesTextViewPr>
  <p:sorterViewPr>
    <p:cViewPr>
      <p:scale>
        <a:sx n="148" d="100"/>
        <a:sy n="148" d="100"/>
      </p:scale>
      <p:origin x="0" y="10686"/>
    </p:cViewPr>
  </p:sorterViewPr>
  <p:notesViewPr>
    <p:cSldViewPr showGuides="1">
      <p:cViewPr>
        <p:scale>
          <a:sx n="150" d="100"/>
          <a:sy n="150" d="100"/>
        </p:scale>
        <p:origin x="-2388" y="-72"/>
      </p:cViewPr>
      <p:guideLst>
        <p:guide orient="horz" pos="2880"/>
        <p:guide orient="horz" pos="2928"/>
        <p:guide pos="2160"/>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3" Type="http://schemas.openxmlformats.org/officeDocument/2006/relationships/customXml" Target="../customXml/item3.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970938" y="9063989"/>
            <a:ext cx="3037840" cy="125163"/>
          </a:xfrm>
          <a:prstGeom prst="rect">
            <a:avLst/>
          </a:prstGeom>
        </p:spPr>
        <p:txBody>
          <a:bodyPr vert="horz" lIns="0" tIns="0" rIns="0" bIns="0" rtlCol="0" anchor="ctr"/>
          <a:lstStyle>
            <a:lvl1pPr algn="r">
              <a:defRPr sz="1200"/>
            </a:lvl1pPr>
          </a:lstStyle>
          <a:p>
            <a:fld id="{728205D9-018B-42B6-AD28-F57F62B837CA}" type="slidenum">
              <a:rPr lang="en-US" sz="900"/>
              <a:t>‹#›</a:t>
            </a:fld>
            <a:endParaRPr lang="en-US" sz="900" dirty="0"/>
          </a:p>
        </p:txBody>
      </p:sp>
      <p:sp>
        <p:nvSpPr>
          <p:cNvPr id="6" name="TextBox 5"/>
          <p:cNvSpPr txBox="1"/>
          <p:nvPr/>
        </p:nvSpPr>
        <p:spPr>
          <a:xfrm>
            <a:off x="0" y="9063990"/>
            <a:ext cx="5971822" cy="125163"/>
          </a:xfrm>
          <a:prstGeom prst="rect">
            <a:avLst/>
          </a:prstGeom>
          <a:noFill/>
        </p:spPr>
        <p:txBody>
          <a:bodyPr wrap="square" lIns="0" tIns="0" rIns="0" bIns="0" rtlCol="0" anchor="b">
            <a:spAutoFit/>
          </a:bodyPr>
          <a:lstStyle/>
          <a:p>
            <a:r>
              <a:rPr lang="en-US" sz="800" dirty="0">
                <a:latin typeface="Arial"/>
                <a:cs typeface="Arial"/>
              </a:rPr>
              <a:t>Proprietary information of UnitedHealth Group. Do not distribute or reproduce without express permission of UnitedHealth Group.</a:t>
            </a:r>
          </a:p>
        </p:txBody>
      </p:sp>
      <p:pic>
        <p:nvPicPr>
          <p:cNvPr id="8" name="Picture 7" descr="2015_UHC_Logo_RGB.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56391" y="0"/>
            <a:ext cx="1454009" cy="296191"/>
          </a:xfrm>
          <a:prstGeom prst="rect">
            <a:avLst/>
          </a:prstGeom>
        </p:spPr>
      </p:pic>
    </p:spTree>
    <p:extLst>
      <p:ext uri="{BB962C8B-B14F-4D97-AF65-F5344CB8AC3E}">
        <p14:creationId xmlns:p14="http://schemas.microsoft.com/office/powerpoint/2010/main" val="11927135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5"/>
          </p:nvPr>
        </p:nvSpPr>
        <p:spPr>
          <a:xfrm>
            <a:off x="3970938" y="9063990"/>
            <a:ext cx="3037840" cy="125164"/>
          </a:xfrm>
          <a:prstGeom prst="rect">
            <a:avLst/>
          </a:prstGeom>
        </p:spPr>
        <p:txBody>
          <a:bodyPr vert="horz" lIns="0" tIns="46589" rIns="0" bIns="46589" rtlCol="0" anchor="ctr"/>
          <a:lstStyle>
            <a:lvl1pPr algn="r">
              <a:defRPr sz="900"/>
            </a:lvl1pPr>
          </a:lstStyle>
          <a:p>
            <a:fld id="{AB487858-B996-4291-96F9-A7500760731E}" type="slidenum">
              <a:rPr lang="en-US" smtClean="0"/>
              <a:pPr/>
              <a:t>‹#›</a:t>
            </a:fld>
            <a:endParaRPr lang="en-US" dirty="0"/>
          </a:p>
        </p:txBody>
      </p:sp>
      <p:sp>
        <p:nvSpPr>
          <p:cNvPr id="8" name="TextBox 7"/>
          <p:cNvSpPr txBox="1"/>
          <p:nvPr/>
        </p:nvSpPr>
        <p:spPr>
          <a:xfrm>
            <a:off x="0" y="9063990"/>
            <a:ext cx="5971822" cy="125163"/>
          </a:xfrm>
          <a:prstGeom prst="rect">
            <a:avLst/>
          </a:prstGeom>
          <a:noFill/>
        </p:spPr>
        <p:txBody>
          <a:bodyPr wrap="square" lIns="0" tIns="0" rIns="0" bIns="0" rtlCol="0" anchor="b">
            <a:spAutoFit/>
          </a:bodyPr>
          <a:lstStyle/>
          <a:p>
            <a:r>
              <a:rPr lang="en-US" sz="800" dirty="0">
                <a:solidFill>
                  <a:schemeClr val="tx1"/>
                </a:solidFill>
                <a:latin typeface="Arial"/>
                <a:cs typeface="Arial"/>
              </a:rPr>
              <a:t>Proprietary information of UnitedHealth Group. Do not distribute or reproduce without express permission of UnitedHealth Group.</a:t>
            </a:r>
          </a:p>
        </p:txBody>
      </p:sp>
      <p:pic>
        <p:nvPicPr>
          <p:cNvPr id="9" name="Picture 8" descr="2015_UHC_Logo_RGB.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56391" y="0"/>
            <a:ext cx="1454009" cy="296191"/>
          </a:xfrm>
          <a:prstGeom prst="rect">
            <a:avLst/>
          </a:prstGeom>
        </p:spPr>
      </p:pic>
    </p:spTree>
    <p:extLst>
      <p:ext uri="{BB962C8B-B14F-4D97-AF65-F5344CB8AC3E}">
        <p14:creationId xmlns:p14="http://schemas.microsoft.com/office/powerpoint/2010/main" val="2703806767"/>
      </p:ext>
    </p:extLst>
  </p:cSld>
  <p:clrMap bg1="lt1" tx1="dk1" bg2="lt2" tx2="dk2" accent1="accent1" accent2="accent2" accent3="accent3" accent4="accent4" accent5="accent5" accent6="accent6" hlink="hlink" folHlink="folHlink"/>
  <p:notesStyle>
    <a:lvl1pPr marL="171450" indent="-171450" algn="l" defTabSz="914400" rtl="0" eaLnBrk="1" latinLnBrk="0" hangingPunct="1">
      <a:spcAft>
        <a:spcPts val="400"/>
      </a:spcAft>
      <a:buClr>
        <a:schemeClr val="accent3"/>
      </a:buClr>
      <a:buFont typeface="Arial" panose="020B0604020202020204" pitchFamily="34" charset="0"/>
      <a:buChar char="•"/>
      <a:defRPr sz="1200" kern="1200">
        <a:solidFill>
          <a:srgbClr val="4D4D4D"/>
        </a:solidFill>
        <a:latin typeface="+mn-lt"/>
        <a:ea typeface="+mn-ea"/>
        <a:cs typeface="+mn-cs"/>
      </a:defRPr>
    </a:lvl1pPr>
    <a:lvl2pPr marL="342900" indent="-171450" algn="l" defTabSz="914400" rtl="0" eaLnBrk="1" latinLnBrk="0" hangingPunct="1">
      <a:spcAft>
        <a:spcPts val="400"/>
      </a:spcAft>
      <a:buClr>
        <a:schemeClr val="accent3"/>
      </a:buClr>
      <a:buFont typeface="Arial" panose="020B0604020202020204" pitchFamily="34" charset="0"/>
      <a:buChar char="–"/>
      <a:defRPr sz="1200" kern="1200">
        <a:solidFill>
          <a:srgbClr val="4D4D4D"/>
        </a:solidFill>
        <a:latin typeface="+mn-lt"/>
        <a:ea typeface="+mn-ea"/>
        <a:cs typeface="+mn-cs"/>
      </a:defRPr>
    </a:lvl2pPr>
    <a:lvl3pPr marL="514350" indent="-171450" algn="l" defTabSz="914400" rtl="0" eaLnBrk="1" latinLnBrk="0" hangingPunct="1">
      <a:spcAft>
        <a:spcPts val="400"/>
      </a:spcAft>
      <a:buClr>
        <a:schemeClr val="accent3"/>
      </a:buClr>
      <a:buFont typeface="Arial" panose="020B0604020202020204" pitchFamily="34" charset="0"/>
      <a:buChar char="•"/>
      <a:defRPr sz="1200" kern="1200">
        <a:solidFill>
          <a:srgbClr val="4D4D4D"/>
        </a:solidFill>
        <a:latin typeface="+mn-lt"/>
        <a:ea typeface="+mn-ea"/>
        <a:cs typeface="+mn-cs"/>
      </a:defRPr>
    </a:lvl3pPr>
    <a:lvl4pPr marL="685800" indent="-171450" algn="l" defTabSz="914400" rtl="0" eaLnBrk="1" latinLnBrk="0" hangingPunct="1">
      <a:spcAft>
        <a:spcPts val="400"/>
      </a:spcAft>
      <a:buClr>
        <a:schemeClr val="accent3"/>
      </a:buClr>
      <a:buFont typeface="Arial" panose="020B0604020202020204" pitchFamily="34" charset="0"/>
      <a:buChar char="–"/>
      <a:defRPr sz="1200" kern="1200">
        <a:solidFill>
          <a:srgbClr val="4D4D4D"/>
        </a:solidFill>
        <a:latin typeface="+mn-lt"/>
        <a:ea typeface="+mn-ea"/>
        <a:cs typeface="+mn-cs"/>
      </a:defRPr>
    </a:lvl4pPr>
    <a:lvl5pPr marL="857250" indent="-171450" algn="l" defTabSz="914400" rtl="0" eaLnBrk="1" latinLnBrk="0" hangingPunct="1">
      <a:spcAft>
        <a:spcPts val="400"/>
      </a:spcAft>
      <a:buClr>
        <a:schemeClr val="accent3"/>
      </a:buClr>
      <a:buFont typeface="Arial" panose="020B0604020202020204" pitchFamily="34" charset="0"/>
      <a:buChar char="•"/>
      <a:defRPr sz="1200" kern="1200">
        <a:solidFill>
          <a:srgbClr val="4D4D4D"/>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[5 minutes]</a:t>
            </a:r>
          </a:p>
          <a:p>
            <a:pPr marL="0" indent="0">
              <a:buNone/>
            </a:pPr>
            <a:endParaRPr lang="en-US" dirty="0"/>
          </a:p>
          <a:p>
            <a:r>
              <a:rPr lang="en-US" dirty="0"/>
              <a:t>Introduction…</a:t>
            </a:r>
          </a:p>
          <a:p>
            <a:pPr lvl="1"/>
            <a:r>
              <a:rPr lang="en-US" dirty="0"/>
              <a:t>Tell story</a:t>
            </a:r>
            <a:r>
              <a:rPr lang="en-US" baseline="0" dirty="0"/>
              <a:t> of how you ended up at UHG</a:t>
            </a:r>
            <a:endParaRPr lang="en-US" dirty="0"/>
          </a:p>
        </p:txBody>
      </p:sp>
      <p:sp>
        <p:nvSpPr>
          <p:cNvPr id="4" name="Slide Number Placeholder 3"/>
          <p:cNvSpPr>
            <a:spLocks noGrp="1"/>
          </p:cNvSpPr>
          <p:nvPr>
            <p:ph type="sldNum" sz="quarter" idx="10"/>
          </p:nvPr>
        </p:nvSpPr>
        <p:spPr/>
        <p:txBody>
          <a:bodyPr/>
          <a:lstStyle/>
          <a:p>
            <a:fld id="{AB487858-B996-4291-96F9-A7500760731E}" type="slidenum">
              <a:rPr lang="en-US" smtClean="0"/>
              <a:pPr/>
              <a:t>1</a:t>
            </a:fld>
            <a:endParaRPr lang="en-US" dirty="0"/>
          </a:p>
        </p:txBody>
      </p:sp>
    </p:spTree>
    <p:extLst>
      <p:ext uri="{BB962C8B-B14F-4D97-AF65-F5344CB8AC3E}">
        <p14:creationId xmlns:p14="http://schemas.microsoft.com/office/powerpoint/2010/main" val="551985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38150" y="4353076"/>
            <a:ext cx="6207125" cy="4183380"/>
          </a:xfrm>
        </p:spPr>
        <p:txBody>
          <a:bodyPr/>
          <a:lstStyle/>
          <a:p>
            <a:pPr marL="0" marR="0" indent="0" algn="l" defTabSz="914400" rtl="0" eaLnBrk="1" fontAlgn="auto" latinLnBrk="0" hangingPunct="1">
              <a:lnSpc>
                <a:spcPct val="100000"/>
              </a:lnSpc>
              <a:spcBef>
                <a:spcPts val="0"/>
              </a:spcBef>
              <a:spcAft>
                <a:spcPts val="400"/>
              </a:spcAft>
              <a:buClr>
                <a:schemeClr val="accent3"/>
              </a:buClr>
              <a:buSzTx/>
              <a:buFont typeface="Arial" panose="020B0604020202020204" pitchFamily="34" charset="0"/>
              <a:buNone/>
              <a:tabLst/>
              <a:defRPr/>
            </a:pPr>
            <a:r>
              <a:rPr lang="en-US" sz="1100" baseline="0" dirty="0"/>
              <a:t>[5 minutes for the business overview]</a:t>
            </a:r>
          </a:p>
          <a:p>
            <a:pPr marL="0" indent="0">
              <a:buNone/>
            </a:pPr>
            <a:endParaRPr lang="en-US" sz="1100" dirty="0"/>
          </a:p>
          <a:p>
            <a:r>
              <a:rPr lang="en-US" sz="1100" dirty="0"/>
              <a:t>Quickly to orientate you to the overall enterprise and where the business I represent fits</a:t>
            </a:r>
            <a:r>
              <a:rPr lang="en-US" sz="1100" baseline="0" dirty="0"/>
              <a:t> in.</a:t>
            </a:r>
          </a:p>
          <a:p>
            <a:r>
              <a:rPr lang="en-US" sz="1100" baseline="0" dirty="0"/>
              <a:t>UnitedHealthcare has four business segments…(quick overview of what each one does)</a:t>
            </a:r>
            <a:endParaRPr lang="en-US" sz="1100" dirty="0"/>
          </a:p>
          <a:p>
            <a:r>
              <a:rPr lang="en-US" sz="1100" dirty="0"/>
              <a:t>Optum has three business</a:t>
            </a:r>
            <a:r>
              <a:rPr lang="en-US" sz="1100" baseline="0" dirty="0"/>
              <a:t> segments…(quick overview of what each one does)</a:t>
            </a:r>
            <a:endParaRPr lang="en-US" sz="1100" dirty="0"/>
          </a:p>
          <a:p>
            <a:pPr marL="171425" indent="-171425" defTabSz="914266">
              <a:defRPr/>
            </a:pPr>
            <a:r>
              <a:rPr lang="en-US" sz="1100" dirty="0"/>
              <a:t>What’s </a:t>
            </a:r>
            <a:r>
              <a:rPr lang="en-US" sz="1100" dirty="0">
                <a:solidFill>
                  <a:schemeClr val="tx1">
                    <a:lumMod val="50000"/>
                  </a:schemeClr>
                </a:solidFill>
              </a:rPr>
              <a:t>important to note here are the elements that connect all of us in this enterprise, regardless of business segment. We are all driven by the same mission to</a:t>
            </a:r>
            <a:r>
              <a:rPr lang="en-US" sz="1100" i="1" dirty="0">
                <a:solidFill>
                  <a:schemeClr val="tx1">
                    <a:lumMod val="50000"/>
                  </a:schemeClr>
                </a:solidFill>
              </a:rPr>
              <a:t> help people live healthier lives and to help make the health system work better for everyone</a:t>
            </a:r>
            <a:r>
              <a:rPr lang="en-US" sz="1100" dirty="0">
                <a:solidFill>
                  <a:schemeClr val="tx1">
                    <a:lumMod val="50000"/>
                  </a:schemeClr>
                </a:solidFill>
              </a:rPr>
              <a:t> AND we share a common culture and values that drive HOW we work together. Our five core values underpin every decision we make and action we take as a company.</a:t>
            </a:r>
            <a:endParaRPr lang="en-US" sz="1100" dirty="0"/>
          </a:p>
          <a:p>
            <a:pPr marL="0" indent="0">
              <a:buNone/>
            </a:pPr>
            <a:r>
              <a:rPr lang="en-US" dirty="0">
                <a:solidFill>
                  <a:schemeClr val="tx1"/>
                </a:solidFill>
              </a:rPr>
              <a:t/>
            </a:r>
            <a:br>
              <a:rPr lang="en-US" dirty="0">
                <a:solidFill>
                  <a:schemeClr val="tx1"/>
                </a:solidFill>
              </a:rPr>
            </a:br>
            <a:endParaRPr lang="en-US"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AB487858-B996-4291-96F9-A7500760731E}" type="slidenum">
              <a:rPr lang="en-US" smtClean="0">
                <a:solidFill>
                  <a:prstClr val="black"/>
                </a:solidFill>
                <a:latin typeface="Calibri"/>
              </a:rPr>
              <a:pPr/>
              <a:t>2</a:t>
            </a:fld>
            <a:endParaRPr lang="en-US" dirty="0">
              <a:solidFill>
                <a:prstClr val="black"/>
              </a:solidFill>
              <a:latin typeface="Calibri"/>
            </a:endParaRPr>
          </a:p>
        </p:txBody>
      </p:sp>
    </p:spTree>
    <p:extLst>
      <p:ext uri="{BB962C8B-B14F-4D97-AF65-F5344CB8AC3E}">
        <p14:creationId xmlns:p14="http://schemas.microsoft.com/office/powerpoint/2010/main" val="148019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a:xfrm>
            <a:off x="219075" y="4415790"/>
            <a:ext cx="6426200" cy="4183380"/>
          </a:xfrm>
        </p:spPr>
        <p:txBody>
          <a:bodyPr/>
          <a:lstStyle/>
          <a:p>
            <a:r>
              <a:rPr lang="en-US" baseline="0" dirty="0"/>
              <a:t>We serve members, patients and consumers in two business groupings:  Global Markets and Global Solutions</a:t>
            </a:r>
          </a:p>
          <a:p>
            <a:pPr marL="171425" indent="-171425" defTabSz="914266">
              <a:defRPr/>
            </a:pPr>
            <a:r>
              <a:rPr lang="en-US" dirty="0"/>
              <a:t>We are serving</a:t>
            </a:r>
            <a:r>
              <a:rPr lang="en-US" baseline="0" dirty="0"/>
              <a:t> 7m beneficiaries (6 million of those are medical, 2 million are dental - ~1 million overlap) and operating 54 hospitals and ~240 outpatient and ambulatory clinics.  </a:t>
            </a:r>
          </a:p>
          <a:p>
            <a:pPr marL="171425" indent="-171425" defTabSz="914266">
              <a:defRPr/>
            </a:pPr>
            <a:r>
              <a:rPr lang="en-US" baseline="0" dirty="0"/>
              <a:t>While the business is heavily weighed towards Latin America, we serve members in over 130 counties around the world.</a:t>
            </a:r>
          </a:p>
          <a:p>
            <a:r>
              <a:rPr lang="en-US" baseline="0" dirty="0"/>
              <a:t>Our </a:t>
            </a:r>
            <a:r>
              <a:rPr lang="en-US" b="1" baseline="0" dirty="0"/>
              <a:t>Global Markets </a:t>
            </a:r>
            <a:r>
              <a:rPr lang="en-US" baseline="0" dirty="0"/>
              <a:t>business serves specific populations with their </a:t>
            </a:r>
            <a:r>
              <a:rPr lang="en-US" b="1" baseline="0" dirty="0"/>
              <a:t>in-country healthcare needs</a:t>
            </a:r>
            <a:r>
              <a:rPr lang="en-US" baseline="0" dirty="0"/>
              <a:t>.  We do this by providing health benefits, medical care delivery</a:t>
            </a:r>
            <a:r>
              <a:rPr lang="en-US" dirty="0"/>
              <a:t> </a:t>
            </a:r>
            <a:r>
              <a:rPr lang="en-US" baseline="0" dirty="0"/>
              <a:t>and health services to local populations.  We have been in Portugal and Brazil for about 5 years and as of early this year, we are now also serve people in Chile, Peru and Colombia.</a:t>
            </a:r>
          </a:p>
          <a:p>
            <a:r>
              <a:rPr lang="en-US" baseline="0" dirty="0"/>
              <a:t>Our </a:t>
            </a:r>
            <a:r>
              <a:rPr lang="en-US" b="1" baseline="0" dirty="0"/>
              <a:t>Global Solutions </a:t>
            </a:r>
            <a:r>
              <a:rPr lang="en-US" baseline="0" dirty="0"/>
              <a:t>business provides health and well-being solutions for </a:t>
            </a:r>
            <a:r>
              <a:rPr lang="en-US" b="1" baseline="0" dirty="0"/>
              <a:t>globally mobile populations </a:t>
            </a:r>
            <a:r>
              <a:rPr lang="en-US" baseline="0" dirty="0"/>
              <a:t>– primarily expatriates and international travelers.  </a:t>
            </a:r>
          </a:p>
          <a:p>
            <a:r>
              <a:rPr lang="en-US" baseline="0" dirty="0"/>
              <a:t>Throughout all of the business, we focus on clinical integration, health resource alignment, value-based care and the application of evidence based medicine in both health benefits and medical delivery.</a:t>
            </a:r>
          </a:p>
          <a:p>
            <a:r>
              <a:rPr lang="en-US" baseline="0" dirty="0"/>
              <a:t>Because of this work we do, we have won two consecutive Doyle Awards for innovation and clinical excellence. This is something to be very proud of…UHC Global is the only international organization to ever win this prestigious award and the only payer organization to win in two years in a row.  </a:t>
            </a:r>
          </a:p>
          <a:p>
            <a:endParaRPr lang="en-US" baseline="0" dirty="0"/>
          </a:p>
          <a:p>
            <a:endParaRPr lang="en-US" dirty="0"/>
          </a:p>
          <a:p>
            <a:pPr marL="0" indent="0">
              <a:buNone/>
            </a:pPr>
            <a:endParaRPr lang="en-US" dirty="0">
              <a:solidFill>
                <a:schemeClr val="tx1"/>
              </a:solidFill>
            </a:endParaRPr>
          </a:p>
          <a:p>
            <a:pPr marL="0" indent="0">
              <a:buNone/>
            </a:pPr>
            <a:endParaRPr lang="en-US" dirty="0">
              <a:solidFill>
                <a:schemeClr val="tx1"/>
              </a:solidFill>
            </a:endParaRPr>
          </a:p>
          <a:p>
            <a:pPr marL="0" indent="0">
              <a:buNone/>
            </a:pPr>
            <a:endParaRPr lang="en-US" i="1" dirty="0"/>
          </a:p>
          <a:p>
            <a:pPr marL="0" indent="0">
              <a:buNone/>
            </a:pPr>
            <a:endParaRPr lang="en-US" dirty="0"/>
          </a:p>
        </p:txBody>
      </p:sp>
      <p:sp>
        <p:nvSpPr>
          <p:cNvPr id="4" name="Slide Number Placeholder 3"/>
          <p:cNvSpPr>
            <a:spLocks noGrp="1"/>
          </p:cNvSpPr>
          <p:nvPr>
            <p:ph type="sldNum" sz="quarter" idx="10"/>
          </p:nvPr>
        </p:nvSpPr>
        <p:spPr/>
        <p:txBody>
          <a:bodyPr/>
          <a:lstStyle/>
          <a:p>
            <a:fld id="{AB487858-B996-4291-96F9-A7500760731E}" type="slidenum">
              <a:rPr lang="en-US" smtClean="0">
                <a:solidFill>
                  <a:prstClr val="black"/>
                </a:solidFill>
                <a:latin typeface="Calibri"/>
              </a:rPr>
              <a:pPr/>
              <a:t>3</a:t>
            </a:fld>
            <a:endParaRPr lang="en-US" dirty="0">
              <a:solidFill>
                <a:prstClr val="black"/>
              </a:solidFill>
              <a:latin typeface="Calibri"/>
            </a:endParaRPr>
          </a:p>
        </p:txBody>
      </p:sp>
    </p:spTree>
    <p:extLst>
      <p:ext uri="{BB962C8B-B14F-4D97-AF65-F5344CB8AC3E}">
        <p14:creationId xmlns:p14="http://schemas.microsoft.com/office/powerpoint/2010/main" val="790904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25" indent="-171425"/>
            <a:r>
              <a:rPr lang="en-US" dirty="0">
                <a:solidFill>
                  <a:schemeClr val="tx1">
                    <a:lumMod val="50000"/>
                  </a:schemeClr>
                </a:solidFill>
              </a:rPr>
              <a:t>Let start with our Global Markets…</a:t>
            </a:r>
          </a:p>
          <a:p>
            <a:pPr marL="171425" indent="-171425"/>
            <a:endParaRPr lang="en-US" dirty="0">
              <a:solidFill>
                <a:schemeClr val="tx1">
                  <a:lumMod val="50000"/>
                </a:schemeClr>
              </a:solidFill>
            </a:endParaRPr>
          </a:p>
          <a:p>
            <a:pPr marL="171425" indent="-171425"/>
            <a:r>
              <a:rPr lang="en-US" dirty="0">
                <a:solidFill>
                  <a:schemeClr val="tx1">
                    <a:lumMod val="50000"/>
                  </a:schemeClr>
                </a:solidFill>
              </a:rPr>
              <a:t>Our largest business is in Brazil. In Brazil we operate two very large local businesses: a health benefits company and a medical delivery company. </a:t>
            </a:r>
          </a:p>
          <a:p>
            <a:pPr marL="171425" indent="-171425"/>
            <a:endParaRPr lang="en-US" dirty="0">
              <a:solidFill>
                <a:schemeClr val="tx1">
                  <a:lumMod val="50000"/>
                </a:schemeClr>
              </a:solidFill>
            </a:endParaRPr>
          </a:p>
          <a:p>
            <a:pPr marL="171425" indent="-171425"/>
            <a:r>
              <a:rPr lang="en-US" dirty="0">
                <a:solidFill>
                  <a:schemeClr val="tx1">
                    <a:lumMod val="50000"/>
                  </a:schemeClr>
                </a:solidFill>
              </a:rPr>
              <a:t>Those two businesses partner with a local Optum in Brazil which serves those businesses through data, analytics and technology.  </a:t>
            </a:r>
          </a:p>
          <a:p>
            <a:pPr marL="171425" indent="-171425"/>
            <a:endParaRPr lang="en-US" dirty="0">
              <a:solidFill>
                <a:schemeClr val="tx1">
                  <a:lumMod val="50000"/>
                </a:schemeClr>
              </a:solidFill>
            </a:endParaRPr>
          </a:p>
          <a:p>
            <a:pPr marL="171425" indent="-171425" defTabSz="914266">
              <a:defRPr/>
            </a:pPr>
            <a:r>
              <a:rPr lang="en-US" dirty="0">
                <a:solidFill>
                  <a:schemeClr val="tx1">
                    <a:lumMod val="50000"/>
                  </a:schemeClr>
                </a:solidFill>
              </a:rPr>
              <a:t>Now let’s take a closer look at Amil and Americas Medical Services…</a:t>
            </a:r>
          </a:p>
          <a:p>
            <a:pPr marL="0" indent="0" defTabSz="914266">
              <a:buNone/>
              <a:defRPr/>
            </a:pPr>
            <a:endParaRPr lang="en-US" dirty="0">
              <a:solidFill>
                <a:schemeClr val="tx1">
                  <a:lumMod val="50000"/>
                </a:schemeClr>
              </a:solidFill>
            </a:endParaRPr>
          </a:p>
          <a:p>
            <a:pPr marL="0" marR="0" indent="0" algn="l" defTabSz="914266" rtl="0" eaLnBrk="1" fontAlgn="auto" latinLnBrk="0" hangingPunct="1">
              <a:lnSpc>
                <a:spcPct val="100000"/>
              </a:lnSpc>
              <a:spcBef>
                <a:spcPts val="0"/>
              </a:spcBef>
              <a:spcAft>
                <a:spcPts val="400"/>
              </a:spcAft>
              <a:buClr>
                <a:schemeClr val="accent3"/>
              </a:buClr>
              <a:buSzTx/>
              <a:buFont typeface="Arial" panose="020B0604020202020204" pitchFamily="34" charset="0"/>
              <a:buNone/>
              <a:tabLst/>
              <a:defRPr/>
            </a:pPr>
            <a:r>
              <a:rPr lang="en-US" dirty="0">
                <a:solidFill>
                  <a:schemeClr val="tx1">
                    <a:lumMod val="50000"/>
                  </a:schemeClr>
                </a:solidFill>
              </a:rPr>
              <a:t>NOTE:</a:t>
            </a:r>
            <a:r>
              <a:rPr lang="en-US" baseline="0" dirty="0">
                <a:solidFill>
                  <a:schemeClr val="tx1">
                    <a:lumMod val="50000"/>
                  </a:schemeClr>
                </a:solidFill>
              </a:rPr>
              <a:t> UnitedHealth Group Brasil is a company name. We do not translate company names, thus Brasil is spelled as it should be in Portuguese, even though this slide is in English.</a:t>
            </a:r>
            <a:endParaRPr lang="en-US" dirty="0">
              <a:solidFill>
                <a:schemeClr val="tx1">
                  <a:lumMod val="50000"/>
                </a:schemeClr>
              </a:solidFill>
            </a:endParaRPr>
          </a:p>
          <a:p>
            <a:pPr marL="0" indent="0" defTabSz="914266">
              <a:buNone/>
              <a:defRPr/>
            </a:pPr>
            <a:endParaRPr lang="en-US" dirty="0">
              <a:solidFill>
                <a:schemeClr val="tx1">
                  <a:lumMod val="50000"/>
                </a:schemeClr>
              </a:solidFill>
            </a:endParaRPr>
          </a:p>
        </p:txBody>
      </p:sp>
      <p:sp>
        <p:nvSpPr>
          <p:cNvPr id="4" name="Slide Number Placeholder 3"/>
          <p:cNvSpPr>
            <a:spLocks noGrp="1"/>
          </p:cNvSpPr>
          <p:nvPr>
            <p:ph type="sldNum" sz="quarter" idx="10"/>
          </p:nvPr>
        </p:nvSpPr>
        <p:spPr/>
        <p:txBody>
          <a:bodyPr/>
          <a:lstStyle/>
          <a:p>
            <a:fld id="{AB487858-B996-4291-96F9-A7500760731E}" type="slidenum">
              <a:rPr lang="en-US" smtClean="0">
                <a:solidFill>
                  <a:prstClr val="black"/>
                </a:solidFill>
                <a:latin typeface="Calibri"/>
              </a:rPr>
              <a:pPr/>
              <a:t>4</a:t>
            </a:fld>
            <a:endParaRPr lang="en-US" dirty="0">
              <a:solidFill>
                <a:prstClr val="black"/>
              </a:solidFill>
              <a:latin typeface="Calibri"/>
            </a:endParaRPr>
          </a:p>
        </p:txBody>
      </p:sp>
    </p:spTree>
    <p:extLst>
      <p:ext uri="{BB962C8B-B14F-4D97-AF65-F5344CB8AC3E}">
        <p14:creationId xmlns:p14="http://schemas.microsoft.com/office/powerpoint/2010/main" val="1331287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46050" y="4279295"/>
            <a:ext cx="6645275" cy="4880610"/>
          </a:xfrm>
          <a:solidFill>
            <a:schemeClr val="bg1"/>
          </a:solidFill>
        </p:spPr>
        <p:txBody>
          <a:bodyPr/>
          <a:lstStyle/>
          <a:p>
            <a:r>
              <a:rPr lang="en-US" sz="1200" kern="1200" dirty="0">
                <a:solidFill>
                  <a:srgbClr val="4D4D4D"/>
                </a:solidFill>
                <a:effectLst/>
                <a:latin typeface="+mn-lt"/>
                <a:ea typeface="+mn-ea"/>
                <a:cs typeface="+mn-cs"/>
              </a:rPr>
              <a:t>As I mentioned, we entered Brazil in 2012 with the acquisition of Amil.</a:t>
            </a:r>
          </a:p>
          <a:p>
            <a:pPr marL="0" indent="0">
              <a:buNone/>
            </a:pPr>
            <a:endParaRPr lang="en-US" sz="1200" kern="1200" dirty="0">
              <a:solidFill>
                <a:srgbClr val="4D4D4D"/>
              </a:solidFill>
              <a:effectLst/>
              <a:latin typeface="+mn-lt"/>
              <a:ea typeface="+mn-ea"/>
              <a:cs typeface="+mn-cs"/>
            </a:endParaRPr>
          </a:p>
          <a:p>
            <a:r>
              <a:rPr lang="en-US" sz="1200" b="1" kern="1200" dirty="0">
                <a:solidFill>
                  <a:srgbClr val="4D4D4D"/>
                </a:solidFill>
                <a:effectLst/>
                <a:latin typeface="+mn-lt"/>
                <a:ea typeface="+mn-ea"/>
                <a:cs typeface="+mn-cs"/>
              </a:rPr>
              <a:t>Amil </a:t>
            </a:r>
            <a:r>
              <a:rPr lang="en-US" sz="1200" kern="1200" dirty="0">
                <a:solidFill>
                  <a:srgbClr val="4D4D4D"/>
                </a:solidFill>
                <a:effectLst/>
                <a:latin typeface="+mn-lt"/>
                <a:ea typeface="+mn-ea"/>
                <a:cs typeface="+mn-cs"/>
              </a:rPr>
              <a:t>is the largest and most diversified managed care company in Brazil. It offers products that span the entire spectrum of the Brazil private market – from affordable, community-based, vertically integrated health plans to premium health plan offerings with wide network access and concierge services. Amil also provides dental benefits. Our focus is getting people to the most appropriate care, using our health intelligence to get the best health outcomes for people and to keep health care affordable. We also operate 13 hospitals under the Amil brand that serve Amil members.</a:t>
            </a:r>
          </a:p>
          <a:p>
            <a:pPr marL="0" indent="0">
              <a:buNone/>
            </a:pPr>
            <a:endParaRPr lang="en-US" sz="1200" kern="1200" dirty="0">
              <a:solidFill>
                <a:srgbClr val="4D4D4D"/>
              </a:solidFill>
              <a:effectLst/>
              <a:latin typeface="+mn-lt"/>
              <a:ea typeface="+mn-ea"/>
              <a:cs typeface="+mn-cs"/>
            </a:endParaRPr>
          </a:p>
          <a:p>
            <a:r>
              <a:rPr lang="pt-BR" sz="1200" kern="1200" dirty="0">
                <a:solidFill>
                  <a:srgbClr val="4D4D4D"/>
                </a:solidFill>
                <a:effectLst/>
                <a:latin typeface="+mn-lt"/>
                <a:ea typeface="+mn-ea"/>
                <a:cs typeface="+mn-cs"/>
              </a:rPr>
              <a:t>Amil’s sister company is Americas Servi</a:t>
            </a:r>
            <a:r>
              <a:rPr lang="en-US" sz="1200" kern="1200" dirty="0">
                <a:solidFill>
                  <a:srgbClr val="4D4D4D"/>
                </a:solidFill>
                <a:effectLst/>
                <a:latin typeface="+mn-lt"/>
                <a:ea typeface="+mn-ea"/>
                <a:cs typeface="+mn-cs"/>
              </a:rPr>
              <a:t>ҫ</a:t>
            </a:r>
            <a:r>
              <a:rPr lang="pt-BR" sz="1200" kern="1200" dirty="0">
                <a:solidFill>
                  <a:srgbClr val="4D4D4D"/>
                </a:solidFill>
                <a:effectLst/>
                <a:latin typeface="+mn-lt"/>
                <a:ea typeface="+mn-ea"/>
                <a:cs typeface="+mn-cs"/>
              </a:rPr>
              <a:t>os Médicos (</a:t>
            </a:r>
            <a:r>
              <a:rPr lang="pt-BR" sz="1200" b="1" kern="1200" dirty="0">
                <a:solidFill>
                  <a:srgbClr val="4D4D4D"/>
                </a:solidFill>
                <a:effectLst/>
                <a:latin typeface="+mn-lt"/>
                <a:ea typeface="+mn-ea"/>
                <a:cs typeface="+mn-cs"/>
              </a:rPr>
              <a:t>Americas Medical Services)</a:t>
            </a:r>
            <a:r>
              <a:rPr lang="pt-BR" sz="1200" kern="1200" dirty="0">
                <a:solidFill>
                  <a:srgbClr val="4D4D4D"/>
                </a:solidFill>
                <a:effectLst/>
                <a:latin typeface="+mn-lt"/>
                <a:ea typeface="+mn-ea"/>
                <a:cs typeface="+mn-cs"/>
              </a:rPr>
              <a:t>. </a:t>
            </a:r>
            <a:r>
              <a:rPr lang="en-US" sz="1200" kern="1200" dirty="0">
                <a:solidFill>
                  <a:srgbClr val="4D4D4D"/>
                </a:solidFill>
                <a:effectLst/>
                <a:latin typeface="+mn-lt"/>
                <a:ea typeface="+mn-ea"/>
                <a:cs typeface="+mn-cs"/>
              </a:rPr>
              <a:t>In this business we operate 21 hospitals – many high-complexity, some academic hospitals – that serve the entire community. We also operate more than 95 clinics and outpatient centers. Our focus in this business is quality, evidence-based medicine and whole-person care. In the last several years we’ve invested considerable time and money to build Centers of Excellence across the country – we’ll talk more about those in a moment. Our cardiology COE was recently named as a global COE – one of only 5 global COEs outside of the U.S.</a:t>
            </a:r>
          </a:p>
          <a:p>
            <a:pPr marL="0" indent="0">
              <a:buNone/>
            </a:pPr>
            <a:endParaRPr lang="en-US" sz="1200" kern="1200" dirty="0">
              <a:solidFill>
                <a:srgbClr val="4D4D4D"/>
              </a:solidFill>
              <a:effectLst/>
              <a:latin typeface="+mn-lt"/>
              <a:ea typeface="+mn-ea"/>
              <a:cs typeface="+mn-cs"/>
            </a:endParaRPr>
          </a:p>
          <a:p>
            <a:r>
              <a:rPr lang="en-US" sz="1200" kern="1200" dirty="0">
                <a:solidFill>
                  <a:srgbClr val="4D4D4D"/>
                </a:solidFill>
                <a:effectLst/>
                <a:latin typeface="+mn-lt"/>
                <a:ea typeface="+mn-ea"/>
                <a:cs typeface="+mn-cs"/>
              </a:rPr>
              <a:t>These quality businesses work together to simplify care, improve quality of care, reduce the cost and make health care easier to navigate.</a:t>
            </a:r>
          </a:p>
          <a:p>
            <a:pPr marL="0" indent="0">
              <a:buNone/>
            </a:pPr>
            <a:endParaRPr lang="en-US" sz="1200" kern="1200" dirty="0">
              <a:solidFill>
                <a:srgbClr val="4D4D4D"/>
              </a:solidFill>
              <a:effectLst/>
              <a:latin typeface="+mn-lt"/>
              <a:ea typeface="+mn-ea"/>
              <a:cs typeface="+mn-cs"/>
            </a:endParaRPr>
          </a:p>
          <a:p>
            <a:r>
              <a:rPr lang="en-US" sz="1200" kern="1200" dirty="0">
                <a:solidFill>
                  <a:srgbClr val="4D4D4D"/>
                </a:solidFill>
                <a:effectLst/>
                <a:latin typeface="+mn-lt"/>
                <a:ea typeface="+mn-ea"/>
                <a:cs typeface="+mn-cs"/>
              </a:rPr>
              <a:t>Partnering together, here’s what we’ve accomplished in the last five years:</a:t>
            </a:r>
          </a:p>
          <a:p>
            <a:pPr lvl="0"/>
            <a:r>
              <a:rPr lang="en-US" sz="1200" kern="1200" dirty="0">
                <a:solidFill>
                  <a:srgbClr val="4D4D4D"/>
                </a:solidFill>
                <a:effectLst/>
                <a:latin typeface="+mn-lt"/>
                <a:ea typeface="+mn-ea"/>
                <a:cs typeface="+mn-cs"/>
              </a:rPr>
              <a:t>Doubled the size of the business in terms of revenue</a:t>
            </a:r>
          </a:p>
          <a:p>
            <a:pPr lvl="0"/>
            <a:r>
              <a:rPr lang="en-US" sz="1200" kern="1200" dirty="0">
                <a:solidFill>
                  <a:srgbClr val="4D4D4D"/>
                </a:solidFill>
                <a:effectLst/>
                <a:latin typeface="+mn-lt"/>
                <a:ea typeface="+mn-ea"/>
                <a:cs typeface="+mn-cs"/>
              </a:rPr>
              <a:t>Gone from lowest quadrant of consumer satisfaction to the highest in the country</a:t>
            </a:r>
          </a:p>
          <a:p>
            <a:pPr lvl="0"/>
            <a:r>
              <a:rPr lang="en-US" sz="1200" kern="1200" dirty="0">
                <a:solidFill>
                  <a:srgbClr val="4D4D4D"/>
                </a:solidFill>
                <a:effectLst/>
                <a:latin typeface="+mn-lt"/>
                <a:ea typeface="+mn-ea"/>
                <a:cs typeface="+mn-cs"/>
              </a:rPr>
              <a:t>Grown employee base in number and in satisfaction and engagement</a:t>
            </a:r>
          </a:p>
          <a:p>
            <a:pPr lvl="0"/>
            <a:r>
              <a:rPr lang="en-US" sz="1200" kern="1200" dirty="0">
                <a:solidFill>
                  <a:srgbClr val="4D4D4D"/>
                </a:solidFill>
                <a:effectLst/>
                <a:latin typeface="+mn-lt"/>
                <a:ea typeface="+mn-ea"/>
                <a:cs typeface="+mn-cs"/>
              </a:rPr>
              <a:t>Just last year, we won the Doyle Award for Innovation in Clinical Excellence in health care – this was the first time a company outside the United States has won this award.</a:t>
            </a:r>
          </a:p>
          <a:p>
            <a:pPr lvl="0"/>
            <a:r>
              <a:rPr lang="en-US" sz="1200" kern="1200" dirty="0">
                <a:solidFill>
                  <a:srgbClr val="4D4D4D"/>
                </a:solidFill>
                <a:effectLst/>
                <a:latin typeface="+mn-lt"/>
                <a:ea typeface="+mn-ea"/>
                <a:cs typeface="+mn-cs"/>
              </a:rPr>
              <a:t>And, last year, we opened Latin America’s largest and most-advanced surgical training center. There we have capacity to train over 4,000 surgeons a year across all of Latin America.</a:t>
            </a:r>
          </a:p>
          <a:p>
            <a:pPr marL="0" indent="0">
              <a:buNone/>
            </a:pPr>
            <a:endParaRPr lang="en-US" sz="1200" kern="1200" dirty="0">
              <a:solidFill>
                <a:srgbClr val="4D4D4D"/>
              </a:solidFill>
              <a:effectLst/>
              <a:latin typeface="+mn-lt"/>
              <a:ea typeface="+mn-ea"/>
              <a:cs typeface="+mn-cs"/>
            </a:endParaRPr>
          </a:p>
          <a:p>
            <a:r>
              <a:rPr lang="en-US" sz="1200" kern="1200" dirty="0">
                <a:solidFill>
                  <a:srgbClr val="4D4D4D"/>
                </a:solidFill>
                <a:effectLst/>
                <a:latin typeface="+mn-lt"/>
                <a:ea typeface="+mn-ea"/>
                <a:cs typeface="+mn-cs"/>
              </a:rPr>
              <a:t>That’s the power of Thinking Global and Acting Local.</a:t>
            </a:r>
          </a:p>
        </p:txBody>
      </p:sp>
      <p:sp>
        <p:nvSpPr>
          <p:cNvPr id="4" name="Slide Number Placeholder 3"/>
          <p:cNvSpPr>
            <a:spLocks noGrp="1"/>
          </p:cNvSpPr>
          <p:nvPr>
            <p:ph type="sldNum" sz="quarter" idx="10"/>
          </p:nvPr>
        </p:nvSpPr>
        <p:spPr/>
        <p:txBody>
          <a:bodyPr/>
          <a:lstStyle/>
          <a:p>
            <a:fld id="{AB487858-B996-4291-96F9-A7500760731E}" type="slidenum">
              <a:rPr lang="en-US" smtClean="0">
                <a:solidFill>
                  <a:prstClr val="black"/>
                </a:solidFill>
                <a:latin typeface="Calibri"/>
              </a:rPr>
              <a:pPr/>
              <a:t>5</a:t>
            </a:fld>
            <a:endParaRPr lang="en-US" dirty="0">
              <a:solidFill>
                <a:prstClr val="black"/>
              </a:solidFill>
              <a:latin typeface="Calibri"/>
            </a:endParaRPr>
          </a:p>
        </p:txBody>
      </p:sp>
    </p:spTree>
    <p:extLst>
      <p:ext uri="{BB962C8B-B14F-4D97-AF65-F5344CB8AC3E}">
        <p14:creationId xmlns:p14="http://schemas.microsoft.com/office/powerpoint/2010/main" val="2012496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1175" y="4415790"/>
            <a:ext cx="5988050" cy="4733048"/>
          </a:xfrm>
        </p:spPr>
        <p:txBody>
          <a:bodyPr/>
          <a:lstStyle/>
          <a:p>
            <a:pPr marL="171425" indent="-171425"/>
            <a:r>
              <a:rPr lang="en-US" dirty="0">
                <a:solidFill>
                  <a:schemeClr val="tx1">
                    <a:lumMod val="50000"/>
                  </a:schemeClr>
                </a:solidFill>
              </a:rPr>
              <a:t>As you know, Empresas Banmédica is our most</a:t>
            </a:r>
            <a:r>
              <a:rPr lang="en-US" baseline="0" dirty="0">
                <a:solidFill>
                  <a:schemeClr val="tx1">
                    <a:lumMod val="50000"/>
                  </a:schemeClr>
                </a:solidFill>
              </a:rPr>
              <a:t> recent entry into global markets and the newest addition to our team. </a:t>
            </a:r>
          </a:p>
          <a:p>
            <a:pPr marL="0" indent="0">
              <a:buNone/>
            </a:pPr>
            <a:endParaRPr lang="en-US" baseline="0" dirty="0">
              <a:solidFill>
                <a:schemeClr val="tx1">
                  <a:lumMod val="50000"/>
                </a:schemeClr>
              </a:solidFill>
            </a:endParaRPr>
          </a:p>
          <a:p>
            <a:pPr marL="171425" indent="-171425"/>
            <a:r>
              <a:rPr lang="en-US" dirty="0">
                <a:solidFill>
                  <a:schemeClr val="tx1">
                    <a:lumMod val="50000"/>
                  </a:schemeClr>
                </a:solidFill>
              </a:rPr>
              <a:t>Banmédica is a market leader in both health benefits</a:t>
            </a:r>
            <a:r>
              <a:rPr lang="en-US" baseline="0" dirty="0">
                <a:solidFill>
                  <a:schemeClr val="tx1">
                    <a:lumMod val="50000"/>
                  </a:schemeClr>
                </a:solidFill>
              </a:rPr>
              <a:t> and care delivery across Chile, Peru and Colombia</a:t>
            </a:r>
          </a:p>
          <a:p>
            <a:pPr marL="171425" indent="-171425"/>
            <a:endParaRPr lang="en-US" baseline="0" dirty="0">
              <a:solidFill>
                <a:schemeClr val="tx1">
                  <a:lumMod val="50000"/>
                </a:schemeClr>
              </a:solidFill>
            </a:endParaRPr>
          </a:p>
          <a:p>
            <a:r>
              <a:rPr lang="en-US" baseline="0" dirty="0">
                <a:solidFill>
                  <a:schemeClr val="tx1">
                    <a:lumMod val="50000"/>
                  </a:schemeClr>
                </a:solidFill>
              </a:rPr>
              <a:t>With 23 thousand employees, Banmédica serves 2 million members and runs 13 hospitals and 115+ outpatient clinics</a:t>
            </a:r>
          </a:p>
          <a:p>
            <a:endParaRPr lang="en-US" baseline="0" dirty="0">
              <a:solidFill>
                <a:schemeClr val="tx1">
                  <a:lumMod val="50000"/>
                </a:schemeClr>
              </a:solidFill>
            </a:endParaRPr>
          </a:p>
          <a:p>
            <a:pPr marL="171425" indent="-171425" defTabSz="914266">
              <a:defRPr/>
            </a:pPr>
            <a:r>
              <a:rPr lang="en-US" baseline="0" dirty="0">
                <a:solidFill>
                  <a:schemeClr val="tx1">
                    <a:lumMod val="50000"/>
                  </a:schemeClr>
                </a:solidFill>
              </a:rPr>
              <a:t>As we begin our partnership with Banmédica, we will “Think Global and Act Local” by supporting and empowering the local leaders and the Banmédica business to achieve their strategic objectives.</a:t>
            </a:r>
            <a:r>
              <a:rPr lang="en-US" dirty="0">
                <a:solidFill>
                  <a:schemeClr val="tx1">
                    <a:lumMod val="50000"/>
                  </a:schemeClr>
                </a:solidFill>
              </a:rPr>
              <a:t> </a:t>
            </a:r>
          </a:p>
          <a:p>
            <a:pPr marL="171425" indent="-171425" defTabSz="914266">
              <a:defRPr/>
            </a:pPr>
            <a:endParaRPr lang="en-US" dirty="0">
              <a:solidFill>
                <a:schemeClr val="tx1">
                  <a:lumMod val="50000"/>
                </a:schemeClr>
              </a:solidFill>
            </a:endParaRPr>
          </a:p>
          <a:p>
            <a:pPr marL="171425" indent="-171425" defTabSz="914266">
              <a:defRPr/>
            </a:pPr>
            <a:r>
              <a:rPr lang="en-US" dirty="0">
                <a:solidFill>
                  <a:schemeClr val="tx1">
                    <a:lumMod val="50000"/>
                  </a:schemeClr>
                </a:solidFill>
              </a:rPr>
              <a:t>Banmédica will continue to be run by their local leaders. We admire the work they’ve done to build the company, we admire the quality they bring to their daily work, we admire the leadership team and we admire the frontline clinicians. Our job is to partner and to share capabilities.</a:t>
            </a:r>
            <a:endParaRPr lang="en-US" baseline="0" dirty="0">
              <a:solidFill>
                <a:schemeClr val="tx1">
                  <a:lumMod val="50000"/>
                </a:schemeClr>
              </a:solidFill>
            </a:endParaRPr>
          </a:p>
          <a:p>
            <a:pPr marL="171425" indent="-171425" defTabSz="914266">
              <a:defRPr/>
            </a:pPr>
            <a:endParaRPr lang="en-US" baseline="0" dirty="0">
              <a:solidFill>
                <a:schemeClr val="tx1">
                  <a:lumMod val="50000"/>
                </a:schemeClr>
              </a:solidFill>
            </a:endParaRPr>
          </a:p>
          <a:p>
            <a:r>
              <a:rPr lang="en-US" baseline="0" dirty="0">
                <a:solidFill>
                  <a:schemeClr val="tx1">
                    <a:lumMod val="50000"/>
                  </a:schemeClr>
                </a:solidFill>
              </a:rPr>
              <a:t>Our focus will be to apply our foundational competencies in clinical insights, data / information and technology to drive quality and affordability gains in clinical management and value-based care delivery. </a:t>
            </a:r>
          </a:p>
        </p:txBody>
      </p:sp>
      <p:sp>
        <p:nvSpPr>
          <p:cNvPr id="4" name="Slide Number Placeholder 3"/>
          <p:cNvSpPr>
            <a:spLocks noGrp="1"/>
          </p:cNvSpPr>
          <p:nvPr>
            <p:ph type="sldNum" sz="quarter" idx="10"/>
          </p:nvPr>
        </p:nvSpPr>
        <p:spPr/>
        <p:txBody>
          <a:bodyPr/>
          <a:lstStyle/>
          <a:p>
            <a:fld id="{AB487858-B996-4291-96F9-A7500760731E}" type="slidenum">
              <a:rPr lang="en-US" smtClean="0">
                <a:solidFill>
                  <a:prstClr val="black"/>
                </a:solidFill>
                <a:latin typeface="Calibri"/>
              </a:rPr>
              <a:pPr/>
              <a:t>6</a:t>
            </a:fld>
            <a:endParaRPr lang="en-US" dirty="0">
              <a:solidFill>
                <a:prstClr val="black"/>
              </a:solidFill>
              <a:latin typeface="Calibri"/>
            </a:endParaRPr>
          </a:p>
        </p:txBody>
      </p:sp>
    </p:spTree>
    <p:extLst>
      <p:ext uri="{BB962C8B-B14F-4D97-AF65-F5344CB8AC3E}">
        <p14:creationId xmlns:p14="http://schemas.microsoft.com/office/powerpoint/2010/main" val="3428002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25" indent="-171425"/>
            <a:r>
              <a:rPr lang="en-US" dirty="0">
                <a:solidFill>
                  <a:schemeClr val="tx1">
                    <a:lumMod val="50000"/>
                  </a:schemeClr>
                </a:solidFill>
              </a:rPr>
              <a:t>Turning now to Europe, our global market business in </a:t>
            </a:r>
            <a:r>
              <a:rPr lang="en-US" b="1" dirty="0">
                <a:solidFill>
                  <a:schemeClr val="tx1">
                    <a:lumMod val="50000"/>
                  </a:schemeClr>
                </a:solidFill>
              </a:rPr>
              <a:t>Portugal </a:t>
            </a:r>
            <a:r>
              <a:rPr lang="en-US" dirty="0">
                <a:solidFill>
                  <a:schemeClr val="tx1">
                    <a:lumMod val="50000"/>
                  </a:schemeClr>
                </a:solidFill>
              </a:rPr>
              <a:t>is called Lusíadas Saúde.</a:t>
            </a:r>
          </a:p>
          <a:p>
            <a:pPr marL="171425" indent="-171425"/>
            <a:endParaRPr lang="en-US" dirty="0">
              <a:solidFill>
                <a:schemeClr val="tx1">
                  <a:lumMod val="50000"/>
                </a:schemeClr>
              </a:solidFill>
            </a:endParaRPr>
          </a:p>
          <a:p>
            <a:pPr marL="171425" indent="-171425"/>
            <a:r>
              <a:rPr lang="en-US" dirty="0">
                <a:solidFill>
                  <a:schemeClr val="tx1">
                    <a:lumMod val="50000"/>
                  </a:schemeClr>
                </a:solidFill>
              </a:rPr>
              <a:t>In Portugal, we operate 6 private hospitals and 1 public hospital. We operate the public hospital in partnership with the Portugal national health system. Since we’ve entered into that partnership, we’ve reduced the cost of operating and managing health care for their population, we’ve reached the number one ranking in clinical excellence in Portugal, and the hospital is now ranked in the top 2.5% of hospitals in the entire EU in terms of data and analytics.</a:t>
            </a:r>
          </a:p>
          <a:p>
            <a:pPr marL="171425" indent="-171425"/>
            <a:endParaRPr lang="en-US" dirty="0">
              <a:solidFill>
                <a:schemeClr val="tx1">
                  <a:lumMod val="50000"/>
                </a:schemeClr>
              </a:solidFill>
            </a:endParaRPr>
          </a:p>
          <a:p>
            <a:pPr marL="171425" indent="-171425"/>
            <a:r>
              <a:rPr lang="en-US" dirty="0">
                <a:solidFill>
                  <a:schemeClr val="tx1">
                    <a:lumMod val="50000"/>
                  </a:schemeClr>
                </a:solidFill>
              </a:rPr>
              <a:t>Again, we are proud of the value we can create together when we Think Global and Act Local.</a:t>
            </a:r>
          </a:p>
          <a:p>
            <a:pPr marL="0" indent="0">
              <a:buNone/>
            </a:pPr>
            <a:endParaRPr lang="en-US" dirty="0">
              <a:solidFill>
                <a:schemeClr val="tx1">
                  <a:lumMod val="50000"/>
                </a:schemeClr>
              </a:solidFill>
            </a:endParaRPr>
          </a:p>
          <a:p>
            <a:pPr marL="0" indent="0">
              <a:buNone/>
            </a:pPr>
            <a:endParaRPr lang="en-US" dirty="0">
              <a:solidFill>
                <a:schemeClr val="tx1">
                  <a:lumMod val="50000"/>
                </a:schemeClr>
              </a:solidFill>
            </a:endParaRPr>
          </a:p>
          <a:p>
            <a:pPr marL="0" indent="0">
              <a:buNone/>
            </a:pPr>
            <a:endParaRPr lang="en-US" dirty="0">
              <a:solidFill>
                <a:schemeClr val="tx1">
                  <a:lumMod val="50000"/>
                </a:schemeClr>
              </a:solidFill>
            </a:endParaRPr>
          </a:p>
        </p:txBody>
      </p:sp>
      <p:sp>
        <p:nvSpPr>
          <p:cNvPr id="4" name="Slide Number Placeholder 3"/>
          <p:cNvSpPr>
            <a:spLocks noGrp="1"/>
          </p:cNvSpPr>
          <p:nvPr>
            <p:ph type="sldNum" sz="quarter" idx="10"/>
          </p:nvPr>
        </p:nvSpPr>
        <p:spPr/>
        <p:txBody>
          <a:bodyPr/>
          <a:lstStyle/>
          <a:p>
            <a:fld id="{AB487858-B996-4291-96F9-A7500760731E}" type="slidenum">
              <a:rPr lang="en-US" smtClean="0">
                <a:solidFill>
                  <a:prstClr val="black"/>
                </a:solidFill>
                <a:latin typeface="Calibri"/>
              </a:rPr>
              <a:pPr/>
              <a:t>7</a:t>
            </a:fld>
            <a:endParaRPr lang="en-US" dirty="0">
              <a:solidFill>
                <a:prstClr val="black"/>
              </a:solidFill>
              <a:latin typeface="Calibri"/>
            </a:endParaRPr>
          </a:p>
        </p:txBody>
      </p:sp>
    </p:spTree>
    <p:extLst>
      <p:ext uri="{BB962C8B-B14F-4D97-AF65-F5344CB8AC3E}">
        <p14:creationId xmlns:p14="http://schemas.microsoft.com/office/powerpoint/2010/main" val="74790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38150" y="4415790"/>
            <a:ext cx="6134100" cy="4183380"/>
          </a:xfrm>
        </p:spPr>
        <p:txBody>
          <a:bodyPr/>
          <a:lstStyle/>
          <a:p>
            <a:pPr marL="171425" indent="-171425"/>
            <a:r>
              <a:rPr lang="en-US" dirty="0">
                <a:solidFill>
                  <a:schemeClr val="tx1">
                    <a:lumMod val="50000"/>
                  </a:schemeClr>
                </a:solidFill>
              </a:rPr>
              <a:t>With this business we serve the global health care needs for individuals and employers who live or work outside of their home country. </a:t>
            </a:r>
          </a:p>
          <a:p>
            <a:pPr marL="171425" indent="-171425"/>
            <a:endParaRPr lang="en-US" dirty="0">
              <a:solidFill>
                <a:schemeClr val="tx1">
                  <a:lumMod val="50000"/>
                </a:schemeClr>
              </a:solidFill>
            </a:endParaRPr>
          </a:p>
          <a:p>
            <a:pPr marL="171425" indent="-171425"/>
            <a:r>
              <a:rPr lang="en-US" dirty="0">
                <a:solidFill>
                  <a:schemeClr val="tx1">
                    <a:lumMod val="50000"/>
                  </a:schemeClr>
                </a:solidFill>
              </a:rPr>
              <a:t>We do this through four primary product areas: Global Insurance &amp; Administration, Global Assistance &amp; Risk, Global Medical, and U.S. Networks.</a:t>
            </a:r>
          </a:p>
          <a:p>
            <a:pPr marL="171425" indent="-171425"/>
            <a:endParaRPr lang="en-US" dirty="0">
              <a:solidFill>
                <a:schemeClr val="tx1">
                  <a:lumMod val="50000"/>
                </a:schemeClr>
              </a:solidFill>
            </a:endParaRPr>
          </a:p>
          <a:p>
            <a:pPr marL="171425" indent="-171425"/>
            <a:r>
              <a:rPr lang="en-US" dirty="0">
                <a:solidFill>
                  <a:schemeClr val="tx1">
                    <a:lumMod val="50000"/>
                  </a:schemeClr>
                </a:solidFill>
              </a:rPr>
              <a:t>We offer a variety of integrated products from global insurance covering individuals wherever they live or travel around the world, to important health service needs like critical case management, evacuation services, emergency response and on-site care for employees that are working in remote locations around the world.</a:t>
            </a:r>
          </a:p>
          <a:p>
            <a:pPr marL="171425" indent="-171425"/>
            <a:endParaRPr lang="en-US" dirty="0">
              <a:solidFill>
                <a:schemeClr val="tx1">
                  <a:lumMod val="50000"/>
                </a:schemeClr>
              </a:solidFill>
            </a:endParaRPr>
          </a:p>
          <a:p>
            <a:pPr marL="171425" indent="-171425" defTabSz="914266">
              <a:defRPr/>
            </a:pPr>
            <a:r>
              <a:rPr lang="en-US" dirty="0">
                <a:solidFill>
                  <a:schemeClr val="tx1">
                    <a:lumMod val="50000"/>
                  </a:schemeClr>
                </a:solidFill>
              </a:rPr>
              <a:t>We recognize that in today’s competitive environment, business growth relies heavily on a productive global workforce. Focusing the vast resources of UnitedHealth Group on the specific needs of global employers and employees, we offer broad capabilities that work together to deliver single-sourced solutions which are globally integrated, enabling optimized outcomes. </a:t>
            </a:r>
          </a:p>
          <a:p>
            <a:pPr marL="171425" indent="-171425" defTabSz="914266">
              <a:defRPr/>
            </a:pPr>
            <a:endParaRPr lang="en-US" dirty="0">
              <a:solidFill>
                <a:schemeClr val="tx1">
                  <a:lumMod val="50000"/>
                </a:schemeClr>
              </a:solidFill>
            </a:endParaRPr>
          </a:p>
          <a:p>
            <a:pPr marL="171425" indent="-171425"/>
            <a:r>
              <a:rPr lang="en-US" dirty="0">
                <a:solidFill>
                  <a:schemeClr val="tx1">
                    <a:lumMod val="50000"/>
                  </a:schemeClr>
                </a:solidFill>
              </a:rPr>
              <a:t>This business was also honored with a Doyle Award for Innovation and Clinical Excellence in Healthcare because of the strong quality and outcome results these integrated capabilities bring to the people we serve. </a:t>
            </a:r>
          </a:p>
          <a:p>
            <a:pPr marL="0" indent="0">
              <a:buNone/>
            </a:pPr>
            <a:endParaRPr lang="en-US" dirty="0">
              <a:solidFill>
                <a:schemeClr val="tx1">
                  <a:lumMod val="50000"/>
                </a:schemeClr>
              </a:solidFill>
            </a:endParaRPr>
          </a:p>
          <a:p>
            <a:pPr marL="0" indent="0">
              <a:buNone/>
            </a:pPr>
            <a:endParaRPr lang="en-US" dirty="0">
              <a:solidFill>
                <a:schemeClr val="tx1">
                  <a:lumMod val="50000"/>
                </a:schemeClr>
              </a:solidFill>
            </a:endParaRPr>
          </a:p>
        </p:txBody>
      </p:sp>
      <p:sp>
        <p:nvSpPr>
          <p:cNvPr id="4" name="Slide Number Placeholder 3"/>
          <p:cNvSpPr>
            <a:spLocks noGrp="1"/>
          </p:cNvSpPr>
          <p:nvPr>
            <p:ph type="sldNum" sz="quarter" idx="10"/>
          </p:nvPr>
        </p:nvSpPr>
        <p:spPr/>
        <p:txBody>
          <a:bodyPr/>
          <a:lstStyle/>
          <a:p>
            <a:fld id="{AB487858-B996-4291-96F9-A7500760731E}" type="slidenum">
              <a:rPr lang="en-US" smtClean="0">
                <a:solidFill>
                  <a:prstClr val="black"/>
                </a:solidFill>
                <a:latin typeface="Calibri"/>
              </a:rPr>
              <a:pPr/>
              <a:t>8</a:t>
            </a:fld>
            <a:endParaRPr lang="en-US" dirty="0">
              <a:solidFill>
                <a:prstClr val="black"/>
              </a:solidFill>
              <a:latin typeface="Calibri"/>
            </a:endParaRPr>
          </a:p>
        </p:txBody>
      </p:sp>
    </p:spTree>
    <p:extLst>
      <p:ext uri="{BB962C8B-B14F-4D97-AF65-F5344CB8AC3E}">
        <p14:creationId xmlns:p14="http://schemas.microsoft.com/office/powerpoint/2010/main" val="1301700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b="1" dirty="0" smtClean="0"/>
              <a:t>Molly – 1 min</a:t>
            </a:r>
          </a:p>
          <a:p>
            <a:endParaRPr lang="en-US" dirty="0" smtClean="0"/>
          </a:p>
          <a:p>
            <a:r>
              <a:rPr lang="en-US" dirty="0" smtClean="0"/>
              <a:t>The Opportunity</a:t>
            </a:r>
            <a:r>
              <a:rPr lang="en-US" baseline="0" dirty="0" smtClean="0"/>
              <a:t> in Global is significant:  4.8 </a:t>
            </a:r>
            <a:r>
              <a:rPr lang="en-US" baseline="0" dirty="0" err="1" smtClean="0"/>
              <a:t>trillon</a:t>
            </a:r>
            <a:r>
              <a:rPr lang="en-US" baseline="0" dirty="0" smtClean="0"/>
              <a:t> global health market.  We touch a small fraction of that.</a:t>
            </a:r>
          </a:p>
          <a:p>
            <a:endParaRPr lang="en-US" baseline="0" dirty="0" smtClean="0"/>
          </a:p>
          <a:p>
            <a:r>
              <a:rPr lang="en-US" b="1" baseline="0" dirty="0" smtClean="0"/>
              <a:t>Margaret – 2 min</a:t>
            </a:r>
          </a:p>
          <a:p>
            <a:endParaRPr lang="en-US" baseline="0" dirty="0" smtClean="0"/>
          </a:p>
          <a:p>
            <a:pPr marL="318580" indent="-318580">
              <a:lnSpc>
                <a:spcPct val="115000"/>
              </a:lnSpc>
              <a:buFont typeface="Symbol" charset="2"/>
              <a:buChar char=""/>
              <a:tabLst>
                <a:tab pos="477870" algn="l"/>
              </a:tabLst>
            </a:pPr>
            <a:r>
              <a:rPr lang="en-US" dirty="0" smtClean="0">
                <a:ea typeface="Arial" charset="0"/>
                <a:cs typeface="Arial" charset="0"/>
              </a:rPr>
              <a:t>Health care trends and challenges are the same throughout the world as those we solve for day in and day out in the U.S., and more recently in Europe and Brazil: </a:t>
            </a:r>
          </a:p>
          <a:p>
            <a:pPr>
              <a:lnSpc>
                <a:spcPct val="115000"/>
              </a:lnSpc>
              <a:tabLst>
                <a:tab pos="477870" algn="l"/>
              </a:tabLst>
            </a:pPr>
            <a:r>
              <a:rPr lang="en-US" dirty="0" smtClean="0">
                <a:ea typeface="Arial" charset="0"/>
                <a:cs typeface="Arial" charset="0"/>
              </a:rPr>
              <a:t> </a:t>
            </a:r>
          </a:p>
          <a:p>
            <a:pPr marL="318580" indent="-318580">
              <a:lnSpc>
                <a:spcPct val="115000"/>
              </a:lnSpc>
              <a:buFont typeface="Symbol" charset="2"/>
              <a:buChar char=""/>
              <a:tabLst>
                <a:tab pos="477870" algn="l"/>
              </a:tabLst>
            </a:pPr>
            <a:r>
              <a:rPr lang="en-US" dirty="0" smtClean="0">
                <a:ea typeface="Arial" charset="0"/>
                <a:cs typeface="Arial" charset="0"/>
              </a:rPr>
              <a:t>While each national health system differs, every system struggles with the same three things: access, affordability and outcomes.</a:t>
            </a:r>
          </a:p>
          <a:p>
            <a:pPr>
              <a:lnSpc>
                <a:spcPct val="115000"/>
              </a:lnSpc>
              <a:tabLst>
                <a:tab pos="477870" algn="l"/>
              </a:tabLst>
            </a:pPr>
            <a:r>
              <a:rPr lang="en-US" dirty="0" smtClean="0">
                <a:ea typeface="Arial" charset="0"/>
                <a:cs typeface="Arial" charset="0"/>
              </a:rPr>
              <a:t> </a:t>
            </a:r>
            <a:endParaRPr lang="en-US" baseline="0" dirty="0" smtClean="0">
              <a:ea typeface="ＭＳ Ｐゴシック" charset="-128"/>
              <a:cs typeface="Arial" pitchFamily="34" charset="0"/>
            </a:endParaRPr>
          </a:p>
          <a:p>
            <a:pPr marL="318580" indent="-318580">
              <a:lnSpc>
                <a:spcPct val="115000"/>
              </a:lnSpc>
              <a:buFont typeface="Symbol" charset="2"/>
              <a:buChar char=""/>
              <a:tabLst>
                <a:tab pos="477870" algn="l"/>
              </a:tabLst>
            </a:pPr>
            <a:r>
              <a:rPr lang="en-US" baseline="0" dirty="0" smtClean="0"/>
              <a:t>Our enterprise is incredibly well positioned to impact those things.</a:t>
            </a:r>
          </a:p>
        </p:txBody>
      </p:sp>
      <p:sp>
        <p:nvSpPr>
          <p:cNvPr id="4" name="Footer Placeholder 3"/>
          <p:cNvSpPr>
            <a:spLocks noGrp="1"/>
          </p:cNvSpPr>
          <p:nvPr>
            <p:ph type="ftr" sz="quarter" idx="10"/>
          </p:nvPr>
        </p:nvSpPr>
        <p:spPr>
          <a:xfrm>
            <a:off x="0" y="8829967"/>
            <a:ext cx="3037840" cy="466433"/>
          </a:xfrm>
          <a:prstGeom prst="rect">
            <a:avLst/>
          </a:prstGeom>
        </p:spPr>
        <p:txBody>
          <a:bodyPr lIns="93177" tIns="46589" rIns="93177" bIns="46589"/>
          <a:lstStyle/>
          <a:p>
            <a:pPr>
              <a:defRPr/>
            </a:pPr>
            <a:endParaRPr lang="en-US" dirty="0">
              <a:solidFill>
                <a:prstClr val="black"/>
              </a:solidFill>
            </a:endParaRPr>
          </a:p>
        </p:txBody>
      </p:sp>
      <p:sp>
        <p:nvSpPr>
          <p:cNvPr id="5" name="Slide Number Placeholder 4"/>
          <p:cNvSpPr>
            <a:spLocks noGrp="1"/>
          </p:cNvSpPr>
          <p:nvPr>
            <p:ph type="sldNum" sz="quarter" idx="11"/>
          </p:nvPr>
        </p:nvSpPr>
        <p:spPr/>
        <p:txBody>
          <a:bodyPr/>
          <a:lstStyle/>
          <a:p>
            <a:pPr>
              <a:defRPr/>
            </a:pPr>
            <a:fld id="{E2C4F1C2-1F63-44D9-9D17-7A42B8FBAF92}" type="slidenum">
              <a:rPr lang="en-US" smtClean="0">
                <a:solidFill>
                  <a:prstClr val="black"/>
                </a:solidFill>
              </a:rPr>
              <a:pPr>
                <a:defRPr/>
              </a:pPr>
              <a:t>9</a:t>
            </a:fld>
            <a:endParaRPr lang="en-US">
              <a:solidFill>
                <a:prstClr val="black"/>
              </a:solidFill>
            </a:endParaRPr>
          </a:p>
        </p:txBody>
      </p:sp>
    </p:spTree>
    <p:extLst>
      <p:ext uri="{BB962C8B-B14F-4D97-AF65-F5344CB8AC3E}">
        <p14:creationId xmlns:p14="http://schemas.microsoft.com/office/powerpoint/2010/main" val="3947010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smtClean="0"/>
              <a:t>Sustainability is a measure of long-term viability.</a:t>
            </a:r>
          </a:p>
          <a:p>
            <a:r>
              <a:rPr lang="en-US" dirty="0" smtClean="0"/>
              <a:t> Three Ps: People, Profit, Place.</a:t>
            </a:r>
          </a:p>
          <a:p>
            <a:r>
              <a:rPr lang="en-US" dirty="0" smtClean="0"/>
              <a:t>In summary: delivers high quality care without exhausting financial, social and environmental resources.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354E80A-9726-4099-A72E-A5B7E3E9E6D7}" type="slidenum">
              <a:rPr lang="en-GB" smtClean="0"/>
              <a:t>13</a:t>
            </a:fld>
            <a:endParaRPr lang="en-GB"/>
          </a:p>
        </p:txBody>
      </p:sp>
    </p:spTree>
    <p:extLst>
      <p:ext uri="{BB962C8B-B14F-4D97-AF65-F5344CB8AC3E}">
        <p14:creationId xmlns:p14="http://schemas.microsoft.com/office/powerpoint/2010/main" val="2152344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baseline="0" dirty="0" smtClean="0"/>
              <a:t>Margaret - 3</a:t>
            </a:r>
          </a:p>
          <a:p>
            <a:endParaRPr lang="en-US" baseline="0" dirty="0" smtClean="0"/>
          </a:p>
          <a:p>
            <a:pPr marL="165256" indent="-165256"/>
            <a:r>
              <a:rPr lang="en-US" baseline="0" dirty="0" smtClean="0"/>
              <a:t>Throughout all of the business, our distinction lies in our clinical integration, health resource alignment, value-based care and the application of evidence based medicine in both health benefits and medical delivery.</a:t>
            </a:r>
          </a:p>
          <a:p>
            <a:pPr marL="165256" indent="-165256"/>
            <a:endParaRPr lang="en-US" baseline="0" dirty="0" smtClean="0"/>
          </a:p>
          <a:p>
            <a:pPr marL="165256" indent="-165256"/>
            <a:r>
              <a:rPr lang="en-US" baseline="0" dirty="0" smtClean="0"/>
              <a:t>This work has won UHCG two consecutive Doyle Awards for innovation and clinical excellence.  UHCG is the only international organization to ever win this prestigious award and the only payer organization to win two years in a row.  </a:t>
            </a:r>
          </a:p>
          <a:p>
            <a:pPr marL="165256" indent="-165256"/>
            <a:endParaRPr lang="en-US" baseline="0" dirty="0" smtClean="0"/>
          </a:p>
          <a:p>
            <a:pPr marL="604409" lvl="1" indent="-165256">
              <a:buFontTx/>
              <a:buChar char="-"/>
            </a:pPr>
            <a:r>
              <a:rPr lang="en-US" baseline="0" dirty="0" smtClean="0"/>
              <a:t>Our Global Solutions business won the award in 2016: </a:t>
            </a:r>
            <a:r>
              <a:rPr lang="en-US" dirty="0" smtClean="0"/>
              <a:t>Working with its international network of physicians, Global Solutions leveraged MCG’s care guideline solutions – augmented by its own data and global clinical expertise – to enhance its inpatient care management support, leading to patients spending 27 percent fewer days in hospital and a 5 percent decrease in international medical evacuations. This resulted in a 35 percent savings in global medical spend and a 24 percent savings in international medical evacuation costs</a:t>
            </a:r>
          </a:p>
          <a:p>
            <a:pPr marL="604409" lvl="1" indent="-165256">
              <a:buFontTx/>
              <a:buChar char="-"/>
            </a:pPr>
            <a:endParaRPr lang="en-US" dirty="0" smtClean="0"/>
          </a:p>
          <a:p>
            <a:pPr marL="604409" lvl="1" indent="-165256">
              <a:buFontTx/>
              <a:buChar char="-"/>
            </a:pPr>
            <a:r>
              <a:rPr lang="en-US" dirty="0" smtClean="0"/>
              <a:t>Our Amil business won</a:t>
            </a:r>
            <a:r>
              <a:rPr lang="en-US" baseline="0" dirty="0" smtClean="0"/>
              <a:t> the award in 2017: </a:t>
            </a:r>
            <a:r>
              <a:rPr lang="en-US" sz="1100" dirty="0">
                <a:solidFill>
                  <a:srgbClr val="5B6770"/>
                </a:solidFill>
                <a:latin typeface="Arial" pitchFamily="34" charset="0"/>
                <a:ea typeface="ＭＳ Ｐゴシック" charset="-128"/>
                <a:cs typeface="Arial" pitchFamily="34" charset="0"/>
              </a:rPr>
              <a:t>Amil was recognized for being the first healthcare management company in South America to enhance clinical care management using evidence-based guidelines from MCG. The successful initiative simultaneously lowered mortality rates and decreased hospital cost trends. In addition, the endeavor reduced ICU length of stays by 16%, total hospitalization length of stay by 26%, and costs per admission by 7%. Amil leveraged the MCG inpatient and surgical care guidelines to review over 525,400 hospital admissions across 8 of the largest states in Brazil between June 2015 and June 2017. During guideline implementation, their teams saw the additional benefits of improved relationships and cooperation between their clinical teams and private hospitals.</a:t>
            </a:r>
            <a:endParaRPr lang="en-US" dirty="0" smtClean="0"/>
          </a:p>
        </p:txBody>
      </p:sp>
      <p:sp>
        <p:nvSpPr>
          <p:cNvPr id="4" name="Footer Placeholder 3"/>
          <p:cNvSpPr>
            <a:spLocks noGrp="1"/>
          </p:cNvSpPr>
          <p:nvPr>
            <p:ph type="ftr" sz="quarter" idx="10"/>
          </p:nvPr>
        </p:nvSpPr>
        <p:spPr>
          <a:xfrm>
            <a:off x="0" y="8829967"/>
            <a:ext cx="3037840" cy="466433"/>
          </a:xfrm>
          <a:prstGeom prst="rect">
            <a:avLst/>
          </a:prstGeom>
        </p:spPr>
        <p:txBody>
          <a:bodyPr lIns="93177" tIns="46589" rIns="93177" bIns="46589"/>
          <a:lstStyle/>
          <a:p>
            <a:pPr>
              <a:defRPr/>
            </a:pPr>
            <a:endParaRPr lang="en-US" dirty="0">
              <a:solidFill>
                <a:prstClr val="black"/>
              </a:solidFill>
            </a:endParaRPr>
          </a:p>
        </p:txBody>
      </p:sp>
      <p:sp>
        <p:nvSpPr>
          <p:cNvPr id="5" name="Slide Number Placeholder 4"/>
          <p:cNvSpPr>
            <a:spLocks noGrp="1"/>
          </p:cNvSpPr>
          <p:nvPr>
            <p:ph type="sldNum" sz="quarter" idx="11"/>
          </p:nvPr>
        </p:nvSpPr>
        <p:spPr/>
        <p:txBody>
          <a:bodyPr/>
          <a:lstStyle/>
          <a:p>
            <a:pPr>
              <a:defRPr/>
            </a:pPr>
            <a:fld id="{E2C4F1C2-1F63-44D9-9D17-7A42B8FBAF92}" type="slidenum">
              <a:rPr lang="en-US" smtClean="0">
                <a:solidFill>
                  <a:prstClr val="black"/>
                </a:solidFill>
              </a:rPr>
              <a:pPr>
                <a:defRPr/>
              </a:pPr>
              <a:t>14</a:t>
            </a:fld>
            <a:endParaRPr lang="en-US">
              <a:solidFill>
                <a:prstClr val="black"/>
              </a:solidFill>
            </a:endParaRPr>
          </a:p>
        </p:txBody>
      </p:sp>
    </p:spTree>
    <p:extLst>
      <p:ext uri="{BB962C8B-B14F-4D97-AF65-F5344CB8AC3E}">
        <p14:creationId xmlns:p14="http://schemas.microsoft.com/office/powerpoint/2010/main" val="1763621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Starting</a:t>
            </a:r>
            <a:r>
              <a:rPr lang="en-US" baseline="0" dirty="0"/>
              <a:t> first with some of the differences we think about when operating a global care management business</a:t>
            </a:r>
            <a:endParaRPr lang="en-US" dirty="0"/>
          </a:p>
          <a:p>
            <a:r>
              <a:rPr lang="en-US" dirty="0"/>
              <a:t>Many</a:t>
            </a:r>
            <a:r>
              <a:rPr lang="en-US" baseline="0" dirty="0"/>
              <a:t> of you may note that many of the fundamental challenges of management in the international space look a lot like the fundamental challenges of management in the US.  You would be correct.  However, there are some unique twists. (Go through slide)</a:t>
            </a:r>
          </a:p>
          <a:p>
            <a:endParaRPr lang="en-US" baseline="0" dirty="0"/>
          </a:p>
          <a:p>
            <a:r>
              <a:rPr lang="en-US" baseline="0" dirty="0"/>
              <a:t>Text from deleted slide </a:t>
            </a:r>
          </a:p>
          <a:p>
            <a:r>
              <a:rPr lang="en-US" baseline="0" dirty="0"/>
              <a:t>Health care is a constitutional right in Brazil</a:t>
            </a:r>
          </a:p>
          <a:p>
            <a:r>
              <a:rPr lang="en-US" baseline="0" dirty="0"/>
              <a:t>Huge demand on the public healthcare system</a:t>
            </a:r>
          </a:p>
          <a:p>
            <a:r>
              <a:rPr lang="en-US" baseline="0" dirty="0"/>
              <a:t>Public system learns from the private system</a:t>
            </a:r>
          </a:p>
          <a:p>
            <a:r>
              <a:rPr lang="en-US" baseline="0" dirty="0"/>
              <a:t>Care delivery is hospital-centric and specialty-driven </a:t>
            </a:r>
          </a:p>
          <a:p>
            <a:r>
              <a:rPr lang="en-US" baseline="0" dirty="0"/>
              <a:t>Went from nonexistent to the first most utilized specialty in Rio de Janeiro; gains continue in Sao Paulo</a:t>
            </a:r>
          </a:p>
          <a:p>
            <a:r>
              <a:rPr lang="en-US" baseline="0" dirty="0"/>
              <a:t>Experiencing some of the same consolidation in health care as we see in the U.S.</a:t>
            </a:r>
          </a:p>
          <a:p>
            <a:endParaRPr lang="en-US" baseline="0" dirty="0"/>
          </a:p>
        </p:txBody>
      </p:sp>
      <p:sp>
        <p:nvSpPr>
          <p:cNvPr id="4" name="Slide Number Placeholder 3"/>
          <p:cNvSpPr>
            <a:spLocks noGrp="1"/>
          </p:cNvSpPr>
          <p:nvPr>
            <p:ph type="sldNum" sz="quarter" idx="10"/>
          </p:nvPr>
        </p:nvSpPr>
        <p:spPr/>
        <p:txBody>
          <a:bodyPr/>
          <a:lstStyle/>
          <a:p>
            <a:fld id="{AB487858-B996-4291-96F9-A7500760731E}" type="slidenum">
              <a:rPr lang="en-US" smtClean="0"/>
              <a:pPr/>
              <a:t>15</a:t>
            </a:fld>
            <a:endParaRPr lang="en-US" dirty="0"/>
          </a:p>
        </p:txBody>
      </p:sp>
    </p:spTree>
    <p:extLst>
      <p:ext uri="{BB962C8B-B14F-4D97-AF65-F5344CB8AC3E}">
        <p14:creationId xmlns:p14="http://schemas.microsoft.com/office/powerpoint/2010/main" val="445679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b="1" dirty="0" smtClean="0"/>
              <a:t>Molly - 4</a:t>
            </a:r>
          </a:p>
          <a:p>
            <a:endParaRPr lang="en-US" dirty="0" smtClean="0"/>
          </a:p>
          <a:p>
            <a:pPr marL="165256" indent="-165256"/>
            <a:r>
              <a:rPr lang="en-US" dirty="0" smtClean="0"/>
              <a:t>Our unique value proposition across all of our businesses is “think global and act</a:t>
            </a:r>
            <a:r>
              <a:rPr lang="en-US" baseline="0" dirty="0" smtClean="0"/>
              <a:t> local”</a:t>
            </a:r>
          </a:p>
          <a:p>
            <a:endParaRPr lang="en-US" baseline="0" dirty="0" smtClean="0"/>
          </a:p>
          <a:p>
            <a:pPr marL="165256" indent="-165256"/>
            <a:r>
              <a:rPr lang="en-US" baseline="0" dirty="0" smtClean="0"/>
              <a:t>What I mean by that is the intentional combination of enterprise capabilities with local market insights and management to advance modernization across health access, affordability and outcomes.</a:t>
            </a:r>
          </a:p>
          <a:p>
            <a:pPr marL="165256" indent="-165256"/>
            <a:endParaRPr lang="en-US" baseline="0" dirty="0" smtClean="0"/>
          </a:p>
          <a:p>
            <a:pPr marL="165256" indent="-165256"/>
            <a:r>
              <a:rPr lang="en-US" baseline="0" dirty="0" smtClean="0"/>
              <a:t>The balance is really important.  US products really don’t work outside the US.  However, our locally adapted capabilities are powerful.</a:t>
            </a:r>
          </a:p>
          <a:p>
            <a:pPr marL="165256" indent="-165256"/>
            <a:endParaRPr lang="en-US" baseline="0" dirty="0" smtClean="0"/>
          </a:p>
          <a:p>
            <a:pPr marL="165256" indent="-165256"/>
            <a:r>
              <a:rPr lang="en-US" baseline="0" dirty="0" smtClean="0"/>
              <a:t>As we mature, we will progress this model to be less US centric.  In addition to connectivity and sharing from the US, horizontal knowledge transfer market to market is powerful.  As is, bringing innovation from these cost constrained markets to the US. </a:t>
            </a:r>
            <a:endParaRPr lang="en-US" dirty="0" smtClean="0"/>
          </a:p>
        </p:txBody>
      </p:sp>
      <p:sp>
        <p:nvSpPr>
          <p:cNvPr id="4" name="Footer Placeholder 3"/>
          <p:cNvSpPr>
            <a:spLocks noGrp="1"/>
          </p:cNvSpPr>
          <p:nvPr>
            <p:ph type="ftr" sz="quarter" idx="10"/>
          </p:nvPr>
        </p:nvSpPr>
        <p:spPr>
          <a:xfrm>
            <a:off x="0" y="8829967"/>
            <a:ext cx="3037840" cy="466433"/>
          </a:xfrm>
          <a:prstGeom prst="rect">
            <a:avLst/>
          </a:prstGeom>
        </p:spPr>
        <p:txBody>
          <a:bodyPr lIns="93177" tIns="46589" rIns="93177" bIns="46589"/>
          <a:lstStyle/>
          <a:p>
            <a:pPr>
              <a:defRPr/>
            </a:pPr>
            <a:endParaRPr lang="en-US" dirty="0">
              <a:solidFill>
                <a:prstClr val="black"/>
              </a:solidFill>
            </a:endParaRPr>
          </a:p>
        </p:txBody>
      </p:sp>
      <p:sp>
        <p:nvSpPr>
          <p:cNvPr id="5" name="Slide Number Placeholder 4"/>
          <p:cNvSpPr>
            <a:spLocks noGrp="1"/>
          </p:cNvSpPr>
          <p:nvPr>
            <p:ph type="sldNum" sz="quarter" idx="11"/>
          </p:nvPr>
        </p:nvSpPr>
        <p:spPr/>
        <p:txBody>
          <a:bodyPr/>
          <a:lstStyle/>
          <a:p>
            <a:pPr>
              <a:defRPr/>
            </a:pPr>
            <a:fld id="{E2C4F1C2-1F63-44D9-9D17-7A42B8FBAF92}" type="slidenum">
              <a:rPr lang="en-US" smtClean="0">
                <a:solidFill>
                  <a:prstClr val="black"/>
                </a:solidFill>
              </a:rPr>
              <a:pPr>
                <a:defRPr/>
              </a:pPr>
              <a:t>16</a:t>
            </a:fld>
            <a:endParaRPr lang="en-US">
              <a:solidFill>
                <a:prstClr val="black"/>
              </a:solidFill>
            </a:endParaRPr>
          </a:p>
        </p:txBody>
      </p:sp>
    </p:spTree>
    <p:extLst>
      <p:ext uri="{BB962C8B-B14F-4D97-AF65-F5344CB8AC3E}">
        <p14:creationId xmlns:p14="http://schemas.microsoft.com/office/powerpoint/2010/main" val="27431448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[10 minutes for this section]</a:t>
            </a:r>
          </a:p>
          <a:p>
            <a:r>
              <a:rPr lang="en-US" dirty="0"/>
              <a:t>With</a:t>
            </a:r>
            <a:r>
              <a:rPr lang="en-US" baseline="0" dirty="0"/>
              <a:t> that understanding of Brazil as backdrop, l</a:t>
            </a:r>
            <a:r>
              <a:rPr lang="en-US" dirty="0"/>
              <a:t>et’s get</a:t>
            </a:r>
            <a:r>
              <a:rPr lang="en-US" baseline="0" dirty="0"/>
              <a:t> into the meat of w</a:t>
            </a:r>
            <a:r>
              <a:rPr lang="en-US" dirty="0"/>
              <a:t>hat I’m here to talk with you about today</a:t>
            </a:r>
            <a:r>
              <a:rPr lang="en-US" baseline="0" dirty="0"/>
              <a:t> and what will be the focus of our conversation is the work of advancing evidence-based care outside the U.S.</a:t>
            </a:r>
          </a:p>
          <a:p>
            <a:r>
              <a:rPr lang="en-US" baseline="0" dirty="0"/>
              <a:t>Evidence-based medicine is not new.</a:t>
            </a:r>
          </a:p>
          <a:p>
            <a:r>
              <a:rPr lang="en-US" baseline="0" dirty="0"/>
              <a:t>It is a critical ally in improving the care patients receive.</a:t>
            </a:r>
          </a:p>
        </p:txBody>
      </p:sp>
      <p:sp>
        <p:nvSpPr>
          <p:cNvPr id="4" name="Slide Number Placeholder 3"/>
          <p:cNvSpPr>
            <a:spLocks noGrp="1"/>
          </p:cNvSpPr>
          <p:nvPr>
            <p:ph type="sldNum" sz="quarter" idx="10"/>
          </p:nvPr>
        </p:nvSpPr>
        <p:spPr/>
        <p:txBody>
          <a:bodyPr/>
          <a:lstStyle/>
          <a:p>
            <a:fld id="{AB487858-B996-4291-96F9-A7500760731E}" type="slidenum">
              <a:rPr lang="en-US" smtClean="0"/>
              <a:pPr/>
              <a:t>17</a:t>
            </a:fld>
            <a:endParaRPr lang="en-US" dirty="0"/>
          </a:p>
        </p:txBody>
      </p:sp>
    </p:spTree>
    <p:extLst>
      <p:ext uri="{BB962C8B-B14F-4D97-AF65-F5344CB8AC3E}">
        <p14:creationId xmlns:p14="http://schemas.microsoft.com/office/powerpoint/2010/main" val="551985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had a set of challenges that needed to be overcome.  We had the idea that we</a:t>
            </a:r>
            <a:r>
              <a:rPr lang="en-US" baseline="0" dirty="0"/>
              <a:t> would strive for quality.  We had the belief that cost savings would flow from quality.  And we started to design the model.  </a:t>
            </a:r>
          </a:p>
          <a:p>
            <a:endParaRPr lang="en-US" baseline="0" dirty="0"/>
          </a:p>
          <a:p>
            <a:r>
              <a:rPr lang="en-US" baseline="0" dirty="0"/>
              <a:t>Our first challenge was variation in quality of care.</a:t>
            </a:r>
          </a:p>
          <a:p>
            <a:endParaRPr lang="en-US" baseline="0" dirty="0"/>
          </a:p>
          <a:p>
            <a:pPr marL="0" indent="0" defTabSz="931774">
              <a:spcAft>
                <a:spcPts val="0"/>
              </a:spcAft>
              <a:buClrTx/>
              <a:buNone/>
              <a:defRPr/>
            </a:pPr>
            <a:r>
              <a:rPr lang="en-US" dirty="0">
                <a:solidFill>
                  <a:prstClr val="black"/>
                </a:solidFill>
              </a:rPr>
              <a:t>We made an assumption:  We noted that the medical evidence does not change country to country. Pneumonia should be treated the same way no matter where you are in the world.  Thus, the expectations of quality care are universal.  </a:t>
            </a:r>
          </a:p>
          <a:p>
            <a:pPr marL="0" indent="0" defTabSz="931774">
              <a:spcAft>
                <a:spcPts val="0"/>
              </a:spcAft>
              <a:buClrTx/>
              <a:buNone/>
              <a:defRPr/>
            </a:pPr>
            <a:endParaRPr lang="en-US" dirty="0">
              <a:solidFill>
                <a:prstClr val="black"/>
              </a:solidFill>
            </a:endParaRPr>
          </a:p>
          <a:p>
            <a:pPr marL="0" indent="0" defTabSz="931774">
              <a:spcAft>
                <a:spcPts val="0"/>
              </a:spcAft>
              <a:buClrTx/>
              <a:buNone/>
              <a:defRPr/>
            </a:pPr>
            <a:r>
              <a:rPr lang="en-US" dirty="0">
                <a:solidFill>
                  <a:prstClr val="black"/>
                </a:solidFill>
              </a:rPr>
              <a:t>Our solution was to use evidence based care guidelines.  For us, this was MCG</a:t>
            </a:r>
          </a:p>
          <a:p>
            <a:pPr marL="0" indent="0" defTabSz="931774">
              <a:spcAft>
                <a:spcPts val="0"/>
              </a:spcAft>
              <a:buClrTx/>
              <a:buNone/>
              <a:defRPr/>
            </a:pPr>
            <a:endParaRPr lang="en-US" dirty="0">
              <a:solidFill>
                <a:prstClr val="black"/>
              </a:solidFill>
            </a:endParaRPr>
          </a:p>
          <a:p>
            <a:pPr marL="0" indent="0" defTabSz="931774">
              <a:lnSpc>
                <a:spcPct val="90000"/>
              </a:lnSpc>
              <a:spcBef>
                <a:spcPts val="1019"/>
              </a:spcBef>
              <a:spcAft>
                <a:spcPts val="0"/>
              </a:spcAft>
              <a:buClr>
                <a:srgbClr val="025893"/>
              </a:buClr>
              <a:buSzPct val="80000"/>
              <a:buNone/>
              <a:defRPr/>
            </a:pPr>
            <a:r>
              <a:rPr lang="en-US" dirty="0">
                <a:solidFill>
                  <a:prstClr val="black"/>
                </a:solidFill>
              </a:rPr>
              <a:t>The benefits to using the evidence based guideline </a:t>
            </a:r>
            <a:r>
              <a:rPr lang="en-US" sz="2900" dirty="0">
                <a:solidFill>
                  <a:srgbClr val="4E5661"/>
                </a:solidFill>
                <a:latin typeface="Arial" panose="020B0604020202020204" pitchFamily="34" charset="0"/>
                <a:cs typeface="Arial" panose="020B0604020202020204" pitchFamily="34" charset="0"/>
              </a:rPr>
              <a:t>for our clinical team was that it provided</a:t>
            </a:r>
            <a:br>
              <a:rPr lang="en-US" sz="2900" dirty="0">
                <a:solidFill>
                  <a:srgbClr val="4E5661"/>
                </a:solidFill>
                <a:latin typeface="Arial" panose="020B0604020202020204" pitchFamily="34" charset="0"/>
                <a:cs typeface="Arial" panose="020B0604020202020204" pitchFamily="34" charset="0"/>
              </a:rPr>
            </a:br>
            <a:r>
              <a:rPr lang="en-US" sz="2900" dirty="0">
                <a:solidFill>
                  <a:srgbClr val="4E5661"/>
                </a:solidFill>
                <a:latin typeface="Arial" panose="020B0604020202020204" pitchFamily="34" charset="0"/>
                <a:cs typeface="Arial" panose="020B0604020202020204" pitchFamily="34" charset="0"/>
              </a:rPr>
              <a:t>1.  Insight into current and potential medical needs based on diagnosis and drives effective care</a:t>
            </a:r>
          </a:p>
          <a:p>
            <a:pPr marL="0" indent="0" defTabSz="931774">
              <a:lnSpc>
                <a:spcPct val="90000"/>
              </a:lnSpc>
              <a:spcBef>
                <a:spcPts val="1019"/>
              </a:spcBef>
              <a:spcAft>
                <a:spcPts val="0"/>
              </a:spcAft>
              <a:buClr>
                <a:srgbClr val="025893"/>
              </a:buClr>
              <a:buSzPct val="80000"/>
              <a:buNone/>
              <a:defRPr/>
            </a:pPr>
            <a:r>
              <a:rPr lang="en-US" sz="2900" dirty="0">
                <a:solidFill>
                  <a:srgbClr val="4E5661"/>
                </a:solidFill>
                <a:latin typeface="Arial" panose="020B0604020202020204" pitchFamily="34" charset="0"/>
                <a:cs typeface="Arial" panose="020B0604020202020204" pitchFamily="34" charset="0"/>
              </a:rPr>
              <a:t>2.  Insight into potential complications</a:t>
            </a:r>
          </a:p>
          <a:p>
            <a:pPr marL="0" indent="0" defTabSz="931774">
              <a:lnSpc>
                <a:spcPct val="90000"/>
              </a:lnSpc>
              <a:spcBef>
                <a:spcPts val="1019"/>
              </a:spcBef>
              <a:spcAft>
                <a:spcPts val="0"/>
              </a:spcAft>
              <a:buClr>
                <a:srgbClr val="025893"/>
              </a:buClr>
              <a:buSzPct val="80000"/>
              <a:buNone/>
              <a:defRPr/>
            </a:pPr>
            <a:r>
              <a:rPr lang="en-US" sz="2900" dirty="0">
                <a:solidFill>
                  <a:srgbClr val="4E5661"/>
                </a:solidFill>
                <a:latin typeface="Arial" panose="020B0604020202020204" pitchFamily="34" charset="0"/>
                <a:cs typeface="Arial" panose="020B0604020202020204" pitchFamily="34" charset="0"/>
              </a:rPr>
              <a:t>3.  Insight to projected recovery course</a:t>
            </a:r>
          </a:p>
          <a:p>
            <a:pPr marL="0" indent="0" defTabSz="931774">
              <a:lnSpc>
                <a:spcPct val="90000"/>
              </a:lnSpc>
              <a:spcBef>
                <a:spcPts val="1019"/>
              </a:spcBef>
              <a:spcAft>
                <a:spcPts val="0"/>
              </a:spcAft>
              <a:buClr>
                <a:srgbClr val="025893"/>
              </a:buClr>
              <a:buSzPct val="80000"/>
              <a:buNone/>
              <a:defRPr/>
            </a:pPr>
            <a:r>
              <a:rPr lang="en-US" sz="2900" dirty="0">
                <a:solidFill>
                  <a:srgbClr val="4E5661"/>
                </a:solidFill>
                <a:latin typeface="Arial" panose="020B0604020202020204" pitchFamily="34" charset="0"/>
                <a:cs typeface="Arial" panose="020B0604020202020204" pitchFamily="34" charset="0"/>
              </a:rPr>
              <a:t>4.  Allows for proactive discharge planning</a:t>
            </a:r>
          </a:p>
          <a:p>
            <a:pPr marL="0" indent="0" defTabSz="931774">
              <a:spcAft>
                <a:spcPts val="0"/>
              </a:spcAft>
              <a:buClrTx/>
              <a:buNone/>
              <a:defRPr/>
            </a:pPr>
            <a:r>
              <a:rPr lang="en-US" sz="2900" dirty="0">
                <a:solidFill>
                  <a:srgbClr val="4E5661"/>
                </a:solidFill>
                <a:latin typeface="Arial" panose="020B0604020202020204" pitchFamily="34" charset="0"/>
                <a:cs typeface="Arial" panose="020B0604020202020204" pitchFamily="34" charset="0"/>
              </a:rPr>
              <a:t>5.  Allows evacuation or repatriation planning if required</a:t>
            </a:r>
          </a:p>
          <a:p>
            <a:endParaRPr lang="en-US" dirty="0"/>
          </a:p>
        </p:txBody>
      </p:sp>
      <p:sp>
        <p:nvSpPr>
          <p:cNvPr id="4" name="Slide Number Placeholder 3"/>
          <p:cNvSpPr>
            <a:spLocks noGrp="1"/>
          </p:cNvSpPr>
          <p:nvPr>
            <p:ph type="sldNum" sz="quarter" idx="10"/>
          </p:nvPr>
        </p:nvSpPr>
        <p:spPr/>
        <p:txBody>
          <a:bodyPr/>
          <a:lstStyle/>
          <a:p>
            <a:fld id="{AB487858-B996-4291-96F9-A7500760731E}" type="slidenum">
              <a:rPr lang="en-US" smtClean="0"/>
              <a:pPr/>
              <a:t>18</a:t>
            </a:fld>
            <a:endParaRPr lang="en-US" dirty="0"/>
          </a:p>
        </p:txBody>
      </p:sp>
    </p:spTree>
    <p:extLst>
      <p:ext uri="{BB962C8B-B14F-4D97-AF65-F5344CB8AC3E}">
        <p14:creationId xmlns:p14="http://schemas.microsoft.com/office/powerpoint/2010/main" val="21490709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400"/>
              </a:spcAft>
              <a:buClr>
                <a:schemeClr val="accent3"/>
              </a:buClr>
              <a:buSzTx/>
              <a:buFont typeface="Arial" panose="020B0604020202020204" pitchFamily="34" charset="0"/>
              <a:buChar char="•"/>
              <a:tabLst/>
              <a:defRPr/>
            </a:pPr>
            <a:r>
              <a:rPr lang="en-US" sz="1200" kern="1200" dirty="0">
                <a:solidFill>
                  <a:srgbClr val="4D4D4D"/>
                </a:solidFill>
                <a:effectLst/>
                <a:latin typeface="+mn-lt"/>
                <a:ea typeface="+mn-ea"/>
                <a:cs typeface="+mn-cs"/>
              </a:rPr>
              <a:t>Amil reviewed more than 525,000 hospital admissions across eight of the largest states in Brazil between June 2015 and June 2017. During this time, we saw additional benefits from improved clinical care management, improved operational efficiency, and enhanced relationships and collaboration with private hospitals.</a:t>
            </a:r>
          </a:p>
          <a:p>
            <a:endParaRPr lang="en-US" dirty="0"/>
          </a:p>
        </p:txBody>
      </p:sp>
      <p:sp>
        <p:nvSpPr>
          <p:cNvPr id="4" name="Slide Number Placeholder 3"/>
          <p:cNvSpPr>
            <a:spLocks noGrp="1"/>
          </p:cNvSpPr>
          <p:nvPr>
            <p:ph type="sldNum" sz="quarter" idx="10"/>
          </p:nvPr>
        </p:nvSpPr>
        <p:spPr/>
        <p:txBody>
          <a:bodyPr/>
          <a:lstStyle/>
          <a:p>
            <a:fld id="{AB487858-B996-4291-96F9-A7500760731E}" type="slidenum">
              <a:rPr lang="en-US" smtClean="0"/>
              <a:pPr/>
              <a:t>21</a:t>
            </a:fld>
            <a:endParaRPr lang="en-US" dirty="0"/>
          </a:p>
        </p:txBody>
      </p:sp>
    </p:spTree>
    <p:extLst>
      <p:ext uri="{BB962C8B-B14F-4D97-AF65-F5344CB8AC3E}">
        <p14:creationId xmlns:p14="http://schemas.microsoft.com/office/powerpoint/2010/main" val="30845653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Reduction in inappropriate admissions and length of stay. </a:t>
            </a:r>
          </a:p>
          <a:p>
            <a:r>
              <a:rPr lang="en-US" baseline="0" dirty="0"/>
              <a:t>Saw no deterioration in clinical outcomes. </a:t>
            </a:r>
          </a:p>
          <a:p>
            <a:r>
              <a:rPr lang="en-US" baseline="0" dirty="0"/>
              <a:t>This was the beginning; we showed the impact of these areas. </a:t>
            </a:r>
          </a:p>
        </p:txBody>
      </p:sp>
      <p:sp>
        <p:nvSpPr>
          <p:cNvPr id="4" name="Slide Number Placeholder 3"/>
          <p:cNvSpPr>
            <a:spLocks noGrp="1"/>
          </p:cNvSpPr>
          <p:nvPr>
            <p:ph type="sldNum" sz="quarter" idx="5"/>
          </p:nvPr>
        </p:nvSpPr>
        <p:spPr/>
        <p:txBody>
          <a:bodyPr/>
          <a:lstStyle/>
          <a:p>
            <a:fld id="{AB487858-B996-4291-96F9-A7500760731E}" type="slidenum">
              <a:rPr lang="en-US" smtClean="0"/>
              <a:pPr/>
              <a:t>25</a:t>
            </a:fld>
            <a:endParaRPr lang="en-US" dirty="0"/>
          </a:p>
        </p:txBody>
      </p:sp>
    </p:spTree>
    <p:extLst>
      <p:ext uri="{BB962C8B-B14F-4D97-AF65-F5344CB8AC3E}">
        <p14:creationId xmlns:p14="http://schemas.microsoft.com/office/powerpoint/2010/main" val="190942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Now we do international patient safety and quality. Beginning of our walk; not at the end.</a:t>
            </a:r>
          </a:p>
          <a:p>
            <a:r>
              <a:rPr lang="en-US" baseline="0" dirty="0" smtClean="0"/>
              <a:t>We’ve shown globally that when you focus on doing the right thing for the patient, the patient and the providers are happy. You have better patient satisfaction and clinical results are improved.</a:t>
            </a:r>
          </a:p>
          <a:p>
            <a:r>
              <a:rPr lang="en-US" baseline="0" dirty="0" smtClean="0"/>
              <a:t>If you do the right thing, everyone wins.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B487858-B996-4291-96F9-A7500760731E}" type="slidenum">
              <a:rPr lang="en-US" smtClean="0"/>
              <a:pPr/>
              <a:t>26</a:t>
            </a:fld>
            <a:endParaRPr lang="en-US" dirty="0"/>
          </a:p>
        </p:txBody>
      </p:sp>
    </p:spTree>
    <p:extLst>
      <p:ext uri="{BB962C8B-B14F-4D97-AF65-F5344CB8AC3E}">
        <p14:creationId xmlns:p14="http://schemas.microsoft.com/office/powerpoint/2010/main" val="3073949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Think long and hard about what</a:t>
            </a:r>
            <a:r>
              <a:rPr lang="en-US" baseline="0" dirty="0" smtClean="0"/>
              <a:t> you are trying to accomplish.  What is your fundamental conviction….your touch stone?  You have to have clarity in your own mind before you can make any changes. You have to drive the message.  </a:t>
            </a:r>
          </a:p>
          <a:p>
            <a:endParaRPr lang="en-US" baseline="0" dirty="0" smtClean="0"/>
          </a:p>
          <a:p>
            <a:pPr marL="0" indent="0" defTabSz="931774">
              <a:lnSpc>
                <a:spcPct val="90000"/>
              </a:lnSpc>
              <a:spcBef>
                <a:spcPts val="1019"/>
              </a:spcBef>
              <a:spcAft>
                <a:spcPts val="0"/>
              </a:spcAft>
              <a:buClr>
                <a:srgbClr val="025893"/>
              </a:buClr>
              <a:buSzPct val="80000"/>
              <a:buNone/>
              <a:defRPr/>
            </a:pPr>
            <a:r>
              <a:rPr lang="en-US" sz="1200" dirty="0" smtClean="0">
                <a:solidFill>
                  <a:srgbClr val="4E5661"/>
                </a:solidFill>
                <a:latin typeface="Arial" panose="020B0604020202020204" pitchFamily="34" charset="0"/>
                <a:cs typeface="Arial" panose="020B0604020202020204" pitchFamily="34" charset="0"/>
              </a:rPr>
              <a:t>Our argument was based on quality.  Poor quality is bad.  Good quality is good.  Poor quality leads to additional issues – complications, unnecessary testing, prolonged length of stay, increased costs.  We concentrated on the quality by concentrating on the evidence.  Our mantra was:  The savings will flow naturally from the improvement in quality.</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B487858-B996-4291-96F9-A7500760731E}" type="slidenum">
              <a:rPr lang="en-US" smtClean="0"/>
              <a:pPr/>
              <a:t>27</a:t>
            </a:fld>
            <a:endParaRPr lang="en-US" dirty="0"/>
          </a:p>
        </p:txBody>
      </p:sp>
    </p:spTree>
    <p:extLst>
      <p:ext uri="{BB962C8B-B14F-4D97-AF65-F5344CB8AC3E}">
        <p14:creationId xmlns:p14="http://schemas.microsoft.com/office/powerpoint/2010/main" val="1433589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chemeClr val="bg1"/>
                </a:solidFill>
              </a:rPr>
              <a:t>Articulate a clear vision.  To do this, you need to be clear in your own mind.  Build your plan around your challenges and the solutions to those challenges.  You may be told you are wrong.  Keep the faith.</a:t>
            </a:r>
          </a:p>
          <a:p>
            <a:endParaRPr lang="en-US" sz="1200" dirty="0" smtClean="0">
              <a:solidFill>
                <a:schemeClr val="bg1"/>
              </a:solidFill>
            </a:endParaRPr>
          </a:p>
          <a:p>
            <a:r>
              <a:rPr lang="en-US" sz="1200" dirty="0" smtClean="0">
                <a:solidFill>
                  <a:schemeClr val="bg1"/>
                </a:solidFill>
              </a:rPr>
              <a:t>Generate a supportive corporate culture.  Keep talking about your vision.</a:t>
            </a:r>
          </a:p>
          <a:p>
            <a:endParaRPr lang="en-US" sz="1200" dirty="0" smtClean="0">
              <a:solidFill>
                <a:schemeClr val="bg1"/>
              </a:solidFill>
            </a:endParaRPr>
          </a:p>
          <a:p>
            <a:r>
              <a:rPr lang="en-US" sz="1200" dirty="0" smtClean="0">
                <a:solidFill>
                  <a:schemeClr val="bg1"/>
                </a:solidFill>
              </a:rPr>
              <a:t>Train your team.  </a:t>
            </a:r>
          </a:p>
          <a:p>
            <a:endParaRPr lang="en-US" sz="1200" dirty="0" smtClean="0">
              <a:solidFill>
                <a:schemeClr val="bg1"/>
              </a:solidFill>
            </a:endParaRPr>
          </a:p>
          <a:p>
            <a:r>
              <a:rPr lang="en-US" sz="1200" dirty="0" smtClean="0">
                <a:solidFill>
                  <a:schemeClr val="bg1"/>
                </a:solidFill>
              </a:rPr>
              <a:t>Define performance and outcome measures.</a:t>
            </a:r>
          </a:p>
          <a:p>
            <a:endParaRPr lang="en-US" sz="1200" dirty="0" smtClean="0">
              <a:solidFill>
                <a:schemeClr val="bg1"/>
              </a:solidFill>
            </a:endParaRPr>
          </a:p>
          <a:p>
            <a:r>
              <a:rPr lang="en-US" sz="1200" dirty="0" smtClean="0">
                <a:solidFill>
                  <a:schemeClr val="bg1"/>
                </a:solidFill>
              </a:rPr>
              <a:t>Encourage innovation and flexibility. Let the team innovate.  </a:t>
            </a:r>
          </a:p>
          <a:p>
            <a:endParaRPr lang="en-US" sz="1200" dirty="0" smtClean="0">
              <a:solidFill>
                <a:schemeClr val="bg1"/>
              </a:solidFill>
            </a:endParaRPr>
          </a:p>
          <a:p>
            <a:r>
              <a:rPr lang="en-US" sz="1200" dirty="0" smtClean="0">
                <a:solidFill>
                  <a:schemeClr val="bg1"/>
                </a:solidFill>
              </a:rPr>
              <a:t>Implement continuous quality improvement.  Let the those who do the work on a daily basis, lead the improvement.  Let them see the plan and let them tear it apart.  Yep, let them tear it apart. Then let them help you rebuild it.  Don’t alter the end point, only the processes to get there.</a:t>
            </a:r>
          </a:p>
          <a:p>
            <a:endParaRPr lang="en-US" sz="1200" dirty="0" smtClean="0">
              <a:solidFill>
                <a:schemeClr val="bg1"/>
              </a:solidFill>
            </a:endParaRPr>
          </a:p>
          <a:p>
            <a:r>
              <a:rPr lang="en-US" sz="1200" dirty="0" smtClean="0">
                <a:solidFill>
                  <a:schemeClr val="bg1"/>
                </a:solidFill>
              </a:rPr>
              <a:t>Conduct robust data analysis to sustain positive outcomes.</a:t>
            </a:r>
          </a:p>
          <a:p>
            <a:endParaRPr lang="en-US" sz="1200" dirty="0" smtClean="0">
              <a:solidFill>
                <a:schemeClr val="bg1"/>
              </a:solidFill>
            </a:endParaRPr>
          </a:p>
          <a:p>
            <a:r>
              <a:rPr lang="en-US" sz="1200" dirty="0" smtClean="0">
                <a:solidFill>
                  <a:schemeClr val="bg1"/>
                </a:solidFill>
              </a:rPr>
              <a:t>Articulate a clear mission, vision and common purpose</a:t>
            </a:r>
          </a:p>
          <a:p>
            <a:r>
              <a:rPr lang="en-US" sz="1200" dirty="0" smtClean="0">
                <a:solidFill>
                  <a:schemeClr val="bg1"/>
                </a:solidFill>
              </a:rPr>
              <a:t>Generate supportive corporate culture </a:t>
            </a:r>
          </a:p>
          <a:p>
            <a:r>
              <a:rPr lang="en-US" sz="1200" dirty="0" smtClean="0">
                <a:solidFill>
                  <a:schemeClr val="bg1"/>
                </a:solidFill>
              </a:rPr>
              <a:t>Develop a dynamic training program </a:t>
            </a:r>
          </a:p>
          <a:p>
            <a:r>
              <a:rPr lang="en-US" sz="1200" dirty="0" smtClean="0">
                <a:solidFill>
                  <a:schemeClr val="bg1"/>
                </a:solidFill>
              </a:rPr>
              <a:t>Define performance / outcome measures </a:t>
            </a:r>
          </a:p>
          <a:p>
            <a:r>
              <a:rPr lang="en-US" sz="1200" dirty="0" smtClean="0">
                <a:solidFill>
                  <a:schemeClr val="bg1"/>
                </a:solidFill>
              </a:rPr>
              <a:t>Encourage innovation and flexibility</a:t>
            </a:r>
          </a:p>
          <a:p>
            <a:r>
              <a:rPr lang="en-US" sz="1200" dirty="0" smtClean="0">
                <a:solidFill>
                  <a:schemeClr val="bg1"/>
                </a:solidFill>
              </a:rPr>
              <a:t>Implement continuous quality improvement </a:t>
            </a:r>
          </a:p>
          <a:p>
            <a:r>
              <a:rPr lang="en-US" sz="1200" dirty="0" smtClean="0">
                <a:solidFill>
                  <a:schemeClr val="bg1"/>
                </a:solidFill>
              </a:rPr>
              <a:t>Conduct robust data analysis to sustain positive outcome</a:t>
            </a:r>
            <a:endParaRPr lang="en-US" dirty="0"/>
          </a:p>
        </p:txBody>
      </p:sp>
      <p:sp>
        <p:nvSpPr>
          <p:cNvPr id="4" name="Slide Number Placeholder 3"/>
          <p:cNvSpPr>
            <a:spLocks noGrp="1"/>
          </p:cNvSpPr>
          <p:nvPr>
            <p:ph type="sldNum" sz="quarter" idx="10"/>
          </p:nvPr>
        </p:nvSpPr>
        <p:spPr/>
        <p:txBody>
          <a:bodyPr/>
          <a:lstStyle/>
          <a:p>
            <a:fld id="{AB487858-B996-4291-96F9-A7500760731E}" type="slidenum">
              <a:rPr lang="en-US" smtClean="0"/>
              <a:pPr/>
              <a:t>28</a:t>
            </a:fld>
            <a:endParaRPr lang="en-US" dirty="0"/>
          </a:p>
        </p:txBody>
      </p:sp>
    </p:spTree>
    <p:extLst>
      <p:ext uri="{BB962C8B-B14F-4D97-AF65-F5344CB8AC3E}">
        <p14:creationId xmlns:p14="http://schemas.microsoft.com/office/powerpoint/2010/main" val="2721853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indent="0">
              <a:buNone/>
            </a:pPr>
            <a:r>
              <a:rPr lang="en-US" dirty="0"/>
              <a:t>[20 minutes for this section]</a:t>
            </a:r>
          </a:p>
          <a:p>
            <a:r>
              <a:rPr lang="en-US" dirty="0"/>
              <a:t>Thank</a:t>
            </a:r>
            <a:r>
              <a:rPr lang="en-US" baseline="0" dirty="0"/>
              <a:t> you for having me.</a:t>
            </a:r>
          </a:p>
          <a:p>
            <a:r>
              <a:rPr lang="en-US" dirty="0"/>
              <a:t>Now I’m happy to take your questions…</a:t>
            </a:r>
          </a:p>
        </p:txBody>
      </p:sp>
      <p:sp>
        <p:nvSpPr>
          <p:cNvPr id="4" name="Slide Number Placeholder 3"/>
          <p:cNvSpPr>
            <a:spLocks noGrp="1"/>
          </p:cNvSpPr>
          <p:nvPr>
            <p:ph type="sldNum" sz="quarter" idx="10"/>
          </p:nvPr>
        </p:nvSpPr>
        <p:spPr/>
        <p:txBody>
          <a:bodyPr/>
          <a:lstStyle/>
          <a:p>
            <a:fld id="{AB487858-B996-4291-96F9-A7500760731E}" type="slidenum">
              <a:rPr lang="en-US" smtClean="0">
                <a:solidFill>
                  <a:prstClr val="black"/>
                </a:solidFill>
                <a:latin typeface="Calibri"/>
              </a:rPr>
              <a:pPr/>
              <a:t>29</a:t>
            </a:fld>
            <a:endParaRPr lang="en-US" dirty="0">
              <a:solidFill>
                <a:prstClr val="black"/>
              </a:solidFill>
              <a:latin typeface="Calibri"/>
            </a:endParaRPr>
          </a:p>
        </p:txBody>
      </p:sp>
    </p:spTree>
    <p:extLst>
      <p:ext uri="{BB962C8B-B14F-4D97-AF65-F5344CB8AC3E}">
        <p14:creationId xmlns:p14="http://schemas.microsoft.com/office/powerpoint/2010/main" val="1325671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1">
    <p:spTree>
      <p:nvGrpSpPr>
        <p:cNvPr id="1" name=""/>
        <p:cNvGrpSpPr/>
        <p:nvPr/>
      </p:nvGrpSpPr>
      <p:grpSpPr>
        <a:xfrm>
          <a:off x="0" y="0"/>
          <a:ext cx="0" cy="0"/>
          <a:chOff x="0" y="0"/>
          <a:chExt cx="0" cy="0"/>
        </a:xfrm>
      </p:grpSpPr>
      <p:sp>
        <p:nvSpPr>
          <p:cNvPr id="2" name="Title 1"/>
          <p:cNvSpPr>
            <a:spLocks noGrp="1"/>
          </p:cNvSpPr>
          <p:nvPr>
            <p:ph type="ctrTitle"/>
          </p:nvPr>
        </p:nvSpPr>
        <p:spPr>
          <a:xfrm>
            <a:off x="628650" y="1464469"/>
            <a:ext cx="7772400" cy="1102519"/>
          </a:xfrm>
        </p:spPr>
        <p:txBody>
          <a:bodyPr anchor="b">
            <a:noAutofit/>
          </a:bodyPr>
          <a:lstStyle>
            <a:lvl1pPr>
              <a:defRPr sz="2700"/>
            </a:lvl1pPr>
          </a:lstStyle>
          <a:p>
            <a:r>
              <a:rPr lang="en-US" dirty="0"/>
              <a:t>Click to edit Master title style</a:t>
            </a:r>
          </a:p>
        </p:txBody>
      </p:sp>
      <p:sp>
        <p:nvSpPr>
          <p:cNvPr id="3" name="Subtitle 2"/>
          <p:cNvSpPr>
            <a:spLocks noGrp="1"/>
          </p:cNvSpPr>
          <p:nvPr>
            <p:ph type="subTitle" idx="1"/>
          </p:nvPr>
        </p:nvSpPr>
        <p:spPr>
          <a:xfrm>
            <a:off x="627063" y="2574131"/>
            <a:ext cx="7772400" cy="1314450"/>
          </a:xfrm>
        </p:spPr>
        <p:txBody>
          <a:bodyPr>
            <a:noAutofit/>
          </a:bodyPr>
          <a:lstStyle>
            <a:lvl1pPr marL="0" indent="0" algn="l">
              <a:buNone/>
              <a:defRPr sz="1500" b="1">
                <a:solidFill>
                  <a:schemeClr val="accent3"/>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marL="0" marR="0" indent="0" algn="ctr" defTabSz="685800" rtl="0" eaLnBrk="1" fontAlgn="base" latinLnBrk="0" hangingPunct="1">
              <a:lnSpc>
                <a:spcPct val="100000"/>
              </a:lnSpc>
              <a:spcBef>
                <a:spcPct val="0"/>
              </a:spcBef>
              <a:spcAft>
                <a:spcPct val="0"/>
              </a:spcAft>
              <a:buClrTx/>
              <a:buSzTx/>
              <a:buFontTx/>
              <a:buNone/>
              <a:tabLst/>
            </a:pPr>
            <a:endParaRPr kumimoji="0" lang="en-US" sz="1650" b="0" i="0" u="none" strike="noStrike" cap="none" normalizeH="0" baseline="0" dirty="0">
              <a:ln>
                <a:noFill/>
              </a:ln>
              <a:solidFill>
                <a:srgbClr val="00A8F7"/>
              </a:solidFill>
              <a:effectLst/>
              <a:latin typeface="Arial" charset="0"/>
              <a:ea typeface="ＭＳ Ｐゴシック" pitchFamily="34" charset="-128"/>
            </a:endParaRPr>
          </a:p>
        </p:txBody>
      </p:sp>
      <p:pic>
        <p:nvPicPr>
          <p:cNvPr id="6" name="Picture 5" descr="uhc_global_logo.png"/>
          <p:cNvPicPr>
            <a:picLocks noChangeAspect="1"/>
          </p:cNvPicPr>
          <p:nvPr userDrawn="1"/>
        </p:nvPicPr>
        <p:blipFill>
          <a:blip r:embed="rId2" cstate="print">
            <a:alphaModFix/>
            <a:extLst>
              <a:ext uri="{28A0092B-C50C-407E-A947-70E740481C1C}">
                <a14:useLocalDpi xmlns:a14="http://schemas.microsoft.com/office/drawing/2010/main" val="0"/>
              </a:ext>
            </a:extLst>
          </a:blip>
          <a:stretch>
            <a:fillRect/>
          </a:stretch>
        </p:blipFill>
        <p:spPr>
          <a:xfrm>
            <a:off x="6484189" y="4475607"/>
            <a:ext cx="2263928" cy="453490"/>
          </a:xfrm>
          <a:prstGeom prst="rect">
            <a:avLst/>
          </a:prstGeom>
        </p:spPr>
      </p:pic>
    </p:spTree>
    <p:extLst>
      <p:ext uri="{BB962C8B-B14F-4D97-AF65-F5344CB8AC3E}">
        <p14:creationId xmlns:p14="http://schemas.microsoft.com/office/powerpoint/2010/main" val="334283979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2">
    <p:spTree>
      <p:nvGrpSpPr>
        <p:cNvPr id="1" name=""/>
        <p:cNvGrpSpPr/>
        <p:nvPr/>
      </p:nvGrpSpPr>
      <p:grpSpPr>
        <a:xfrm>
          <a:off x="0" y="0"/>
          <a:ext cx="0" cy="0"/>
          <a:chOff x="0" y="0"/>
          <a:chExt cx="0" cy="0"/>
        </a:xfrm>
      </p:grpSpPr>
      <p:sp>
        <p:nvSpPr>
          <p:cNvPr id="6" name="Rectangle 5"/>
          <p:cNvSpPr/>
          <p:nvPr userDrawn="1"/>
        </p:nvSpPr>
        <p:spPr bwMode="auto">
          <a:xfrm>
            <a:off x="0" y="0"/>
            <a:ext cx="9144000" cy="4286250"/>
          </a:xfrm>
          <a:prstGeom prst="rect">
            <a:avLst/>
          </a:prstGeom>
          <a:solidFill>
            <a:srgbClr val="003DA1"/>
          </a:solidFill>
          <a:ln>
            <a:noFill/>
          </a:ln>
          <a:effectLst/>
          <a:extLst/>
        </p:spPr>
        <p:txBody>
          <a:bodyPr vert="horz" wrap="square" lIns="68580" tIns="34290" rIns="68580" bIns="34290" numCol="1" rtlCol="0" anchor="ctr" anchorCtr="0" compatLnSpc="1">
            <a:prstTxWarp prst="textNoShape">
              <a:avLst/>
            </a:prstTxWarp>
          </a:bodyPr>
          <a:lstStyle/>
          <a:p>
            <a:pPr marL="0" marR="0" indent="0" algn="ctr" defTabSz="685800" rtl="0" eaLnBrk="1" fontAlgn="base" latinLnBrk="0" hangingPunct="1">
              <a:lnSpc>
                <a:spcPct val="100000"/>
              </a:lnSpc>
              <a:spcBef>
                <a:spcPct val="0"/>
              </a:spcBef>
              <a:spcAft>
                <a:spcPct val="0"/>
              </a:spcAft>
              <a:buClrTx/>
              <a:buSzTx/>
              <a:buFontTx/>
              <a:buNone/>
              <a:tabLst/>
            </a:pPr>
            <a:endParaRPr kumimoji="0" lang="en-US" sz="1650" b="0" i="0" u="none" strike="noStrike" cap="none" normalizeH="0" baseline="0" dirty="0">
              <a:ln>
                <a:noFill/>
              </a:ln>
              <a:solidFill>
                <a:srgbClr val="646D72"/>
              </a:solidFill>
              <a:effectLst/>
              <a:latin typeface="Arial" charset="0"/>
              <a:ea typeface="ＭＳ Ｐゴシック" pitchFamily="34" charset="-128"/>
            </a:endParaRPr>
          </a:p>
        </p:txBody>
      </p:sp>
      <p:sp>
        <p:nvSpPr>
          <p:cNvPr id="2" name="Title 1"/>
          <p:cNvSpPr>
            <a:spLocks noGrp="1"/>
          </p:cNvSpPr>
          <p:nvPr>
            <p:ph type="ctrTitle"/>
          </p:nvPr>
        </p:nvSpPr>
        <p:spPr>
          <a:xfrm>
            <a:off x="628650" y="1464469"/>
            <a:ext cx="7772400" cy="1102519"/>
          </a:xfrm>
        </p:spPr>
        <p:txBody>
          <a:bodyPr vert="horz" lIns="91440" tIns="45720" rIns="91440" bIns="45720" rtlCol="0" anchor="b">
            <a:noAutofit/>
          </a:bodyPr>
          <a:lstStyle>
            <a:lvl1pPr>
              <a:defRPr lang="en-US" sz="2700" dirty="0">
                <a:solidFill>
                  <a:schemeClr val="bg1"/>
                </a:solidFill>
              </a:defRPr>
            </a:lvl1pPr>
          </a:lstStyle>
          <a:p>
            <a:pPr lvl="0"/>
            <a:r>
              <a:rPr lang="en-US" dirty="0"/>
              <a:t>Click to edit Master title style</a:t>
            </a:r>
          </a:p>
        </p:txBody>
      </p:sp>
      <p:sp>
        <p:nvSpPr>
          <p:cNvPr id="3" name="Subtitle 2"/>
          <p:cNvSpPr>
            <a:spLocks noGrp="1"/>
          </p:cNvSpPr>
          <p:nvPr>
            <p:ph type="subTitle" idx="1"/>
          </p:nvPr>
        </p:nvSpPr>
        <p:spPr>
          <a:xfrm>
            <a:off x="627063" y="2574131"/>
            <a:ext cx="7772400" cy="1314450"/>
          </a:xfrm>
        </p:spPr>
        <p:txBody>
          <a:bodyPr>
            <a:noAutofit/>
          </a:bodyPr>
          <a:lstStyle>
            <a:lvl1pPr marL="0" indent="0" algn="l">
              <a:buNone/>
              <a:defRPr sz="1500" b="1">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marL="0" marR="0" indent="0" algn="ctr" defTabSz="685800" rtl="0" eaLnBrk="1" fontAlgn="base" latinLnBrk="0" hangingPunct="1">
              <a:lnSpc>
                <a:spcPct val="100000"/>
              </a:lnSpc>
              <a:spcBef>
                <a:spcPct val="0"/>
              </a:spcBef>
              <a:spcAft>
                <a:spcPct val="0"/>
              </a:spcAft>
              <a:buClrTx/>
              <a:buSzTx/>
              <a:buFontTx/>
              <a:buNone/>
              <a:tabLst/>
            </a:pPr>
            <a:endParaRPr kumimoji="0" lang="en-US" sz="1650" b="0" i="0" u="none" strike="noStrike" cap="none" normalizeH="0" baseline="0" dirty="0">
              <a:ln>
                <a:noFill/>
              </a:ln>
              <a:solidFill>
                <a:srgbClr val="00A8F7"/>
              </a:solidFill>
              <a:effectLst/>
              <a:latin typeface="Arial" charset="0"/>
              <a:ea typeface="ＭＳ Ｐゴシック" pitchFamily="34" charset="-128"/>
            </a:endParaRPr>
          </a:p>
        </p:txBody>
      </p:sp>
      <p:pic>
        <p:nvPicPr>
          <p:cNvPr id="8" name="Picture 7" descr="uhc_global_logo.png"/>
          <p:cNvPicPr>
            <a:picLocks noChangeAspect="1"/>
          </p:cNvPicPr>
          <p:nvPr userDrawn="1"/>
        </p:nvPicPr>
        <p:blipFill>
          <a:blip r:embed="rId2" cstate="print">
            <a:alphaModFix/>
            <a:extLst>
              <a:ext uri="{28A0092B-C50C-407E-A947-70E740481C1C}">
                <a14:useLocalDpi xmlns:a14="http://schemas.microsoft.com/office/drawing/2010/main" val="0"/>
              </a:ext>
            </a:extLst>
          </a:blip>
          <a:stretch>
            <a:fillRect/>
          </a:stretch>
        </p:blipFill>
        <p:spPr>
          <a:xfrm>
            <a:off x="6484189" y="4475607"/>
            <a:ext cx="2263928" cy="453490"/>
          </a:xfrm>
          <a:prstGeom prst="rect">
            <a:avLst/>
          </a:prstGeom>
        </p:spPr>
      </p:pic>
    </p:spTree>
    <p:extLst>
      <p:ext uri="{BB962C8B-B14F-4D97-AF65-F5344CB8AC3E}">
        <p14:creationId xmlns:p14="http://schemas.microsoft.com/office/powerpoint/2010/main" val="156159472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hoto">
    <p:bg>
      <p:bgRef idx="1001">
        <a:schemeClr val="bg1"/>
      </p:bgRef>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228600" y="0"/>
            <a:ext cx="8915400" cy="4292204"/>
          </a:xfrm>
        </p:spPr>
        <p:txBody>
          <a:bodyPr/>
          <a:lstStyle/>
          <a:p>
            <a:endParaRPr lang="en-US" dirty="0"/>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marL="0" marR="0" indent="0" algn="ctr" defTabSz="685800" rtl="0" eaLnBrk="1" fontAlgn="base" latinLnBrk="0" hangingPunct="1">
              <a:lnSpc>
                <a:spcPct val="100000"/>
              </a:lnSpc>
              <a:spcBef>
                <a:spcPct val="0"/>
              </a:spcBef>
              <a:spcAft>
                <a:spcPct val="0"/>
              </a:spcAft>
              <a:buClrTx/>
              <a:buSzTx/>
              <a:buFontTx/>
              <a:buNone/>
              <a:tabLst/>
            </a:pPr>
            <a:endParaRPr kumimoji="0" lang="en-US" sz="1650" b="0" i="0" u="none" strike="noStrike" cap="none" normalizeH="0" baseline="0" dirty="0">
              <a:ln>
                <a:noFill/>
              </a:ln>
              <a:solidFill>
                <a:srgbClr val="00A8F7"/>
              </a:solidFill>
              <a:effectLst/>
              <a:latin typeface="Arial" charset="0"/>
              <a:ea typeface="ＭＳ Ｐゴシック" pitchFamily="34" charset="-128"/>
            </a:endParaRPr>
          </a:p>
        </p:txBody>
      </p:sp>
      <p:sp>
        <p:nvSpPr>
          <p:cNvPr id="2" name="Title 1"/>
          <p:cNvSpPr>
            <a:spLocks noGrp="1"/>
          </p:cNvSpPr>
          <p:nvPr>
            <p:ph type="ctrTitle"/>
          </p:nvPr>
        </p:nvSpPr>
        <p:spPr>
          <a:xfrm>
            <a:off x="628650" y="2971800"/>
            <a:ext cx="7772400" cy="566738"/>
          </a:xfrm>
        </p:spPr>
        <p:txBody>
          <a:bodyPr anchor="b">
            <a:noAutofit/>
          </a:bodyPr>
          <a:lstStyle>
            <a:lvl1pPr>
              <a:defRPr sz="2700"/>
            </a:lvl1pPr>
          </a:lstStyle>
          <a:p>
            <a:r>
              <a:rPr lang="en-US" dirty="0"/>
              <a:t>Click to edit Master title style</a:t>
            </a:r>
          </a:p>
        </p:txBody>
      </p:sp>
      <p:sp>
        <p:nvSpPr>
          <p:cNvPr id="3" name="Subtitle 2"/>
          <p:cNvSpPr>
            <a:spLocks noGrp="1"/>
          </p:cNvSpPr>
          <p:nvPr>
            <p:ph type="subTitle" idx="1"/>
          </p:nvPr>
        </p:nvSpPr>
        <p:spPr>
          <a:xfrm>
            <a:off x="627063" y="3486150"/>
            <a:ext cx="7772400" cy="675679"/>
          </a:xfrm>
        </p:spPr>
        <p:txBody>
          <a:bodyPr>
            <a:noAutofit/>
          </a:bodyPr>
          <a:lstStyle>
            <a:lvl1pPr marL="0" indent="0" algn="l">
              <a:buNone/>
              <a:defRPr sz="1500" b="1">
                <a:solidFill>
                  <a:schemeClr val="accent3"/>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pic>
        <p:nvPicPr>
          <p:cNvPr id="9" name="Picture 8" descr="uhc_global_logo.png"/>
          <p:cNvPicPr>
            <a:picLocks noChangeAspect="1"/>
          </p:cNvPicPr>
          <p:nvPr userDrawn="1"/>
        </p:nvPicPr>
        <p:blipFill>
          <a:blip r:embed="rId2" cstate="print">
            <a:alphaModFix/>
            <a:extLst>
              <a:ext uri="{28A0092B-C50C-407E-A947-70E740481C1C}">
                <a14:useLocalDpi xmlns:a14="http://schemas.microsoft.com/office/drawing/2010/main" val="0"/>
              </a:ext>
            </a:extLst>
          </a:blip>
          <a:stretch>
            <a:fillRect/>
          </a:stretch>
        </p:blipFill>
        <p:spPr>
          <a:xfrm>
            <a:off x="6484189" y="4475607"/>
            <a:ext cx="2263928" cy="453490"/>
          </a:xfrm>
          <a:prstGeom prst="rect">
            <a:avLst/>
          </a:prstGeom>
        </p:spPr>
      </p:pic>
    </p:spTree>
    <p:extLst>
      <p:ext uri="{BB962C8B-B14F-4D97-AF65-F5344CB8AC3E}">
        <p14:creationId xmlns:p14="http://schemas.microsoft.com/office/powerpoint/2010/main" val="28861198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lvl1pPr>
              <a:defRPr lang="en-US"/>
            </a:lvl1pPr>
          </a:lstStyle>
          <a:p>
            <a:pPr lvl="0"/>
            <a:r>
              <a:rPr lang="en-US" dirty="0"/>
              <a:t>Click to edit Master title style</a:t>
            </a:r>
          </a:p>
        </p:txBody>
      </p:sp>
      <p:sp>
        <p:nvSpPr>
          <p:cNvPr id="3" name="Content Placeholder 2"/>
          <p:cNvSpPr>
            <a:spLocks noGrp="1"/>
          </p:cNvSpPr>
          <p:nvPr>
            <p:ph idx="1"/>
          </p:nvPr>
        </p:nvSpPr>
        <p:spPr>
          <a:xfrm>
            <a:off x="641350" y="1028700"/>
            <a:ext cx="8045450" cy="3600450"/>
          </a:xfrm>
        </p:spPr>
        <p:txBody>
          <a:bodyPr>
            <a:noAutofit/>
          </a:bodyPr>
          <a:lstStyle>
            <a:lvl2pPr marL="257175" indent="-1143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12"/>
          </p:nvPr>
        </p:nvSpPr>
        <p:spPr/>
        <p:txBody>
          <a:bodyPr/>
          <a:lstStyle/>
          <a:p>
            <a:fld id="{90F9BDA0-AF0E-4BA8-B742-3B9C92A3E6FE}" type="slidenum">
              <a:rPr lang="en-US" smtClean="0"/>
              <a:t>‹#›</a:t>
            </a:fld>
            <a:endParaRPr lang="en-US" dirty="0"/>
          </a:p>
        </p:txBody>
      </p:sp>
    </p:spTree>
    <p:extLst>
      <p:ext uri="{BB962C8B-B14F-4D97-AF65-F5344CB8AC3E}">
        <p14:creationId xmlns:p14="http://schemas.microsoft.com/office/powerpoint/2010/main" val="4892172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 Photo">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6570664" y="747713"/>
            <a:ext cx="2573337" cy="4096941"/>
          </a:xfrm>
        </p:spPr>
        <p:txBody>
          <a:bodyPr anchor="ctr"/>
          <a:lstStyle>
            <a:lvl1pPr marL="0" indent="0" algn="ctr">
              <a:buNone/>
              <a:defRPr/>
            </a:lvl1pPr>
          </a:lstStyle>
          <a:p>
            <a:endParaRPr lang="en-US" dirty="0"/>
          </a:p>
        </p:txBody>
      </p:sp>
      <p:sp>
        <p:nvSpPr>
          <p:cNvPr id="2" name="Title 1"/>
          <p:cNvSpPr>
            <a:spLocks noGrp="1"/>
          </p:cNvSpPr>
          <p:nvPr>
            <p:ph type="title"/>
          </p:nvPr>
        </p:nvSpPr>
        <p:spPr/>
        <p:txBody>
          <a:bodyPr vert="horz" lIns="91440" tIns="45720" rIns="91440" bIns="45720" rtlCol="0" anchor="ctr">
            <a:normAutofit/>
          </a:bodyPr>
          <a:lstStyle>
            <a:lvl1pPr>
              <a:defRPr lang="en-US"/>
            </a:lvl1pPr>
          </a:lstStyle>
          <a:p>
            <a:pPr lvl="0"/>
            <a:r>
              <a:rPr lang="en-US" dirty="0"/>
              <a:t>Click to edit Master title style</a:t>
            </a:r>
          </a:p>
        </p:txBody>
      </p:sp>
      <p:sp>
        <p:nvSpPr>
          <p:cNvPr id="3" name="Content Placeholder 2"/>
          <p:cNvSpPr>
            <a:spLocks noGrp="1"/>
          </p:cNvSpPr>
          <p:nvPr>
            <p:ph idx="1"/>
          </p:nvPr>
        </p:nvSpPr>
        <p:spPr>
          <a:xfrm>
            <a:off x="641350" y="1028700"/>
            <a:ext cx="5929434" cy="3600450"/>
          </a:xfrm>
        </p:spPr>
        <p:txBody>
          <a:bodyPr>
            <a:noAutofit/>
          </a:bodyPr>
          <a:lstStyle>
            <a:lvl2pPr marL="257175" indent="-1143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12"/>
          </p:nvPr>
        </p:nvSpPr>
        <p:spPr/>
        <p:txBody>
          <a:bodyPr/>
          <a:lstStyle/>
          <a:p>
            <a:fld id="{90F9BDA0-AF0E-4BA8-B742-3B9C92A3E6FE}" type="slidenum">
              <a:rPr lang="en-US" smtClean="0"/>
              <a:t>‹#›</a:t>
            </a:fld>
            <a:endParaRPr lang="en-US" dirty="0"/>
          </a:p>
        </p:txBody>
      </p:sp>
    </p:spTree>
    <p:extLst>
      <p:ext uri="{BB962C8B-B14F-4D97-AF65-F5344CB8AC3E}">
        <p14:creationId xmlns:p14="http://schemas.microsoft.com/office/powerpoint/2010/main" val="86407730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lvl1pPr>
              <a:defRPr lang="en-US"/>
            </a:lvl1pPr>
          </a:lstStyle>
          <a:p>
            <a:pPr lvl="0"/>
            <a:r>
              <a:rPr lang="en-US"/>
              <a:t>Click to edit Master title style</a:t>
            </a:r>
          </a:p>
        </p:txBody>
      </p:sp>
      <p:sp>
        <p:nvSpPr>
          <p:cNvPr id="5" name="Slide Number Placeholder 4"/>
          <p:cNvSpPr>
            <a:spLocks noGrp="1"/>
          </p:cNvSpPr>
          <p:nvPr>
            <p:ph type="sldNum" sz="quarter" idx="12"/>
          </p:nvPr>
        </p:nvSpPr>
        <p:spPr/>
        <p:txBody>
          <a:bodyPr/>
          <a:lstStyle/>
          <a:p>
            <a:fld id="{90F9BDA0-AF0E-4BA8-B742-3B9C92A3E6FE}" type="slidenum">
              <a:rPr lang="en-US" smtClean="0"/>
              <a:t>‹#›</a:t>
            </a:fld>
            <a:endParaRPr lang="en-US" dirty="0"/>
          </a:p>
        </p:txBody>
      </p:sp>
    </p:spTree>
    <p:extLst>
      <p:ext uri="{BB962C8B-B14F-4D97-AF65-F5344CB8AC3E}">
        <p14:creationId xmlns:p14="http://schemas.microsoft.com/office/powerpoint/2010/main" val="158351029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Title 1">
    <p:spTree>
      <p:nvGrpSpPr>
        <p:cNvPr id="1" name=""/>
        <p:cNvGrpSpPr/>
        <p:nvPr/>
      </p:nvGrpSpPr>
      <p:grpSpPr>
        <a:xfrm>
          <a:off x="0" y="0"/>
          <a:ext cx="0" cy="0"/>
          <a:chOff x="0" y="0"/>
          <a:chExt cx="0" cy="0"/>
        </a:xfrm>
      </p:grpSpPr>
      <p:sp>
        <p:nvSpPr>
          <p:cNvPr id="2" name="Title 1"/>
          <p:cNvSpPr>
            <a:spLocks noGrp="1"/>
          </p:cNvSpPr>
          <p:nvPr>
            <p:ph type="ctrTitle"/>
          </p:nvPr>
        </p:nvSpPr>
        <p:spPr>
          <a:xfrm>
            <a:off x="628650" y="2020491"/>
            <a:ext cx="7772400" cy="1102519"/>
          </a:xfrm>
        </p:spPr>
        <p:txBody>
          <a:bodyPr anchor="ctr">
            <a:noAutofit/>
          </a:bodyPr>
          <a:lstStyle>
            <a:lvl1pPr>
              <a:defRPr sz="2700"/>
            </a:lvl1pPr>
          </a:lstStyle>
          <a:p>
            <a:r>
              <a:rPr lang="en-US" dirty="0"/>
              <a:t>Click to edit Master title style</a:t>
            </a:r>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marL="0" marR="0" indent="0" algn="ctr" defTabSz="685800" rtl="0" eaLnBrk="1" fontAlgn="base" latinLnBrk="0" hangingPunct="1">
              <a:lnSpc>
                <a:spcPct val="100000"/>
              </a:lnSpc>
              <a:spcBef>
                <a:spcPct val="0"/>
              </a:spcBef>
              <a:spcAft>
                <a:spcPct val="0"/>
              </a:spcAft>
              <a:buClrTx/>
              <a:buSzTx/>
              <a:buFontTx/>
              <a:buNone/>
              <a:tabLst/>
            </a:pPr>
            <a:endParaRPr kumimoji="0" lang="en-US" sz="1650" b="0" i="0" u="none" strike="noStrike" cap="none" normalizeH="0" baseline="0" dirty="0">
              <a:ln>
                <a:noFill/>
              </a:ln>
              <a:solidFill>
                <a:srgbClr val="00A8F7"/>
              </a:solidFill>
              <a:effectLst/>
              <a:latin typeface="Arial" charset="0"/>
              <a:ea typeface="ＭＳ Ｐゴシック" pitchFamily="34" charset="-128"/>
            </a:endParaRPr>
          </a:p>
        </p:txBody>
      </p:sp>
    </p:spTree>
    <p:extLst>
      <p:ext uri="{BB962C8B-B14F-4D97-AF65-F5344CB8AC3E}">
        <p14:creationId xmlns:p14="http://schemas.microsoft.com/office/powerpoint/2010/main" val="206100970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Title 2">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2" name="Title 1"/>
          <p:cNvSpPr>
            <a:spLocks noGrp="1"/>
          </p:cNvSpPr>
          <p:nvPr>
            <p:ph type="ctrTitle"/>
          </p:nvPr>
        </p:nvSpPr>
        <p:spPr>
          <a:xfrm>
            <a:off x="628650" y="2020491"/>
            <a:ext cx="7772400" cy="1102519"/>
          </a:xfrm>
        </p:spPr>
        <p:txBody>
          <a:bodyPr anchor="ctr">
            <a:noAutofit/>
          </a:bodyPr>
          <a:lstStyle>
            <a:lvl1pPr>
              <a:defRPr sz="2700">
                <a:solidFill>
                  <a:schemeClr val="bg1"/>
                </a:solidFill>
              </a:defRPr>
            </a:lvl1pPr>
          </a:lstStyle>
          <a:p>
            <a:r>
              <a:rPr lang="en-US" dirty="0"/>
              <a:t>Click to edit Master title style</a:t>
            </a:r>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marL="0" marR="0" indent="0" algn="ctr" defTabSz="685800" rtl="0" eaLnBrk="1" fontAlgn="base" latinLnBrk="0" hangingPunct="1">
              <a:lnSpc>
                <a:spcPct val="100000"/>
              </a:lnSpc>
              <a:spcBef>
                <a:spcPct val="0"/>
              </a:spcBef>
              <a:spcAft>
                <a:spcPct val="0"/>
              </a:spcAft>
              <a:buClrTx/>
              <a:buSzTx/>
              <a:buFontTx/>
              <a:buNone/>
              <a:tabLst/>
            </a:pPr>
            <a:endParaRPr kumimoji="0" lang="en-US" sz="1650" b="0" i="0" u="none" strike="noStrike" cap="none" normalizeH="0" baseline="0" dirty="0">
              <a:ln>
                <a:noFill/>
              </a:ln>
              <a:solidFill>
                <a:srgbClr val="00A8F7"/>
              </a:solidFill>
              <a:effectLst/>
              <a:latin typeface="Arial" charset="0"/>
              <a:ea typeface="ＭＳ Ｐゴシック" pitchFamily="34" charset="-128"/>
            </a:endParaRPr>
          </a:p>
        </p:txBody>
      </p:sp>
    </p:spTree>
    <p:extLst>
      <p:ext uri="{BB962C8B-B14F-4D97-AF65-F5344CB8AC3E}">
        <p14:creationId xmlns:p14="http://schemas.microsoft.com/office/powerpoint/2010/main" val="79967720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a:xfrm>
            <a:off x="7620000" y="4896195"/>
            <a:ext cx="1066800" cy="125885"/>
          </a:xfrm>
        </p:spPr>
        <p:txBody>
          <a:bodyPr/>
          <a:lstStyle/>
          <a:p>
            <a:fld id="{90F9BDA0-AF0E-4BA8-B742-3B9C92A3E6FE}" type="slidenum">
              <a:rPr lang="en-US" smtClean="0"/>
              <a:t>‹#›</a:t>
            </a:fld>
            <a:endParaRPr lang="en-US" dirty="0"/>
          </a:p>
        </p:txBody>
      </p:sp>
    </p:spTree>
    <p:extLst>
      <p:ext uri="{BB962C8B-B14F-4D97-AF65-F5344CB8AC3E}">
        <p14:creationId xmlns:p14="http://schemas.microsoft.com/office/powerpoint/2010/main" val="282005660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Section Title 1">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a:xfrm>
            <a:off x="7620000" y="4896195"/>
            <a:ext cx="1066800" cy="125885"/>
          </a:xfrm>
        </p:spPr>
        <p:txBody>
          <a:bodyPr/>
          <a:lstStyle/>
          <a:p>
            <a:fld id="{90F9BDA0-AF0E-4BA8-B742-3B9C92A3E6FE}" type="slidenum">
              <a:rPr lang="en-US" smtClean="0"/>
              <a:t>‹#›</a:t>
            </a:fld>
            <a:endParaRPr lang="en-US" dirty="0"/>
          </a:p>
        </p:txBody>
      </p:sp>
      <p:sp>
        <p:nvSpPr>
          <p:cNvPr id="7" name="Picture Placeholder 6"/>
          <p:cNvSpPr>
            <a:spLocks noGrp="1"/>
          </p:cNvSpPr>
          <p:nvPr>
            <p:ph type="pic" sz="quarter" idx="13" hasCustomPrompt="1"/>
          </p:nvPr>
        </p:nvSpPr>
        <p:spPr>
          <a:xfrm>
            <a:off x="0" y="0"/>
            <a:ext cx="4572000" cy="5143500"/>
          </a:xfrm>
        </p:spPr>
        <p:txBody>
          <a:bodyPr anchor="ctr"/>
          <a:lstStyle>
            <a:lvl1pPr marL="0" indent="0" algn="ctr">
              <a:buNone/>
              <a:defRPr/>
            </a:lvl1pPr>
          </a:lstStyle>
          <a:p>
            <a:r>
              <a:rPr lang="en-US" dirty="0"/>
              <a:t>Drag picture to placeholder or click on icon to place picture in this space</a:t>
            </a:r>
          </a:p>
        </p:txBody>
      </p:sp>
    </p:spTree>
    <p:extLst>
      <p:ext uri="{BB962C8B-B14F-4D97-AF65-F5344CB8AC3E}">
        <p14:creationId xmlns:p14="http://schemas.microsoft.com/office/powerpoint/2010/main" val="181371423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4" name="Rectangle 3"/>
          <p:cNvSpPr/>
          <p:nvPr userDrawn="1"/>
        </p:nvSpPr>
        <p:spPr>
          <a:xfrm>
            <a:off x="0" y="0"/>
            <a:ext cx="9144000" cy="685800"/>
          </a:xfrm>
          <a:prstGeom prst="rect">
            <a:avLst/>
          </a:prstGeom>
          <a:solidFill>
            <a:srgbClr val="42424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p>
        </p:txBody>
      </p:sp>
      <p:sp>
        <p:nvSpPr>
          <p:cNvPr id="6" name="TextBox 5"/>
          <p:cNvSpPr txBox="1">
            <a:spLocks noChangeArrowheads="1"/>
          </p:cNvSpPr>
          <p:nvPr userDrawn="1"/>
        </p:nvSpPr>
        <p:spPr bwMode="auto">
          <a:xfrm>
            <a:off x="3302000" y="4912091"/>
            <a:ext cx="5173133" cy="80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b" anchorCtr="0">
            <a:spAutoFit/>
          </a:bodyPr>
          <a:lstStyle>
            <a:lvl1pPr eaLnBrk="0" hangingPunct="0">
              <a:defRPr sz="1300">
                <a:solidFill>
                  <a:schemeClr val="tx1"/>
                </a:solidFill>
                <a:latin typeface="Arial" pitchFamily="34" charset="0"/>
                <a:ea typeface="ＭＳ Ｐゴシック" pitchFamily="34" charset="-128"/>
              </a:defRPr>
            </a:lvl1pPr>
            <a:lvl2pPr marL="742950" indent="-285750" eaLnBrk="0" hangingPunct="0">
              <a:defRPr sz="1300">
                <a:solidFill>
                  <a:schemeClr val="tx1"/>
                </a:solidFill>
                <a:latin typeface="Arial" pitchFamily="34" charset="0"/>
                <a:ea typeface="ＭＳ Ｐゴシック" pitchFamily="34" charset="-128"/>
              </a:defRPr>
            </a:lvl2pPr>
            <a:lvl3pPr marL="1143000" indent="-228600" eaLnBrk="0" hangingPunct="0">
              <a:defRPr sz="1300">
                <a:solidFill>
                  <a:schemeClr val="tx1"/>
                </a:solidFill>
                <a:latin typeface="Arial" pitchFamily="34" charset="0"/>
                <a:ea typeface="ＭＳ Ｐゴシック" pitchFamily="34" charset="-128"/>
              </a:defRPr>
            </a:lvl3pPr>
            <a:lvl4pPr marL="1600200" indent="-228600" eaLnBrk="0" hangingPunct="0">
              <a:defRPr sz="1300">
                <a:solidFill>
                  <a:schemeClr val="tx1"/>
                </a:solidFill>
                <a:latin typeface="Arial" pitchFamily="34" charset="0"/>
                <a:ea typeface="ＭＳ Ｐゴシック" pitchFamily="34" charset="-128"/>
              </a:defRPr>
            </a:lvl4pPr>
            <a:lvl5pPr marL="2057400" indent="-228600" eaLnBrk="0" hangingPunct="0">
              <a:defRPr sz="13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3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3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3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300">
                <a:solidFill>
                  <a:schemeClr val="tx1"/>
                </a:solidFill>
                <a:latin typeface="Arial" pitchFamily="34" charset="0"/>
                <a:ea typeface="ＭＳ Ｐゴシック" pitchFamily="34" charset="-128"/>
              </a:defRPr>
            </a:lvl9pPr>
          </a:lstStyle>
          <a:p>
            <a:pPr algn="r">
              <a:defRPr/>
            </a:pPr>
            <a:r>
              <a:rPr lang="en-US" sz="525" dirty="0"/>
              <a:t>© 2016 UnitedHealth Group. Any use, copying or distribution without written permission from UnitedHealth Group is prohibited.</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l="1" t="1" r="1909" b="-1"/>
          <a:stretch/>
        </p:blipFill>
        <p:spPr>
          <a:xfrm>
            <a:off x="685801" y="4892522"/>
            <a:ext cx="1333070" cy="99441"/>
          </a:xfrm>
          <a:prstGeom prst="rect">
            <a:avLst/>
          </a:prstGeom>
        </p:spPr>
      </p:pic>
      <p:sp>
        <p:nvSpPr>
          <p:cNvPr id="8" name="Title 1"/>
          <p:cNvSpPr>
            <a:spLocks noGrp="1"/>
          </p:cNvSpPr>
          <p:nvPr>
            <p:ph type="title"/>
          </p:nvPr>
        </p:nvSpPr>
        <p:spPr>
          <a:xfrm>
            <a:off x="692379" y="137160"/>
            <a:ext cx="7994423" cy="475722"/>
          </a:xfrm>
          <a:prstGeom prst="rect">
            <a:avLst/>
          </a:prstGeom>
        </p:spPr>
        <p:txBody>
          <a:bodyPr vert="horz" lIns="0" rIns="0" anchor="ctr"/>
          <a:lstStyle>
            <a:lvl1pPr>
              <a:defRPr sz="1800" b="1" i="0">
                <a:solidFill>
                  <a:schemeClr val="bg1"/>
                </a:solidFill>
                <a:latin typeface="Arial"/>
                <a:cs typeface="Arial"/>
              </a:defRPr>
            </a:lvl1pPr>
          </a:lstStyle>
          <a:p>
            <a:r>
              <a:rPr lang="en-US" dirty="0"/>
              <a:t>Click to edit Master title style</a:t>
            </a:r>
          </a:p>
        </p:txBody>
      </p:sp>
      <p:sp>
        <p:nvSpPr>
          <p:cNvPr id="12" name="Text Placeholder 11"/>
          <p:cNvSpPr>
            <a:spLocks noGrp="1"/>
          </p:cNvSpPr>
          <p:nvPr>
            <p:ph type="body" sz="quarter" idx="10"/>
          </p:nvPr>
        </p:nvSpPr>
        <p:spPr>
          <a:xfrm>
            <a:off x="705211" y="914401"/>
            <a:ext cx="7981591" cy="3108812"/>
          </a:xfrm>
          <a:prstGeom prst="rect">
            <a:avLst/>
          </a:prstGeom>
        </p:spPr>
        <p:txBody>
          <a:bodyPr vert="horz" lIns="0" tIns="0" rIns="0" bIns="0" anchor="t"/>
          <a:lstStyle>
            <a:lvl1pPr marL="257175" marR="0" indent="-257175" algn="l" defTabSz="685800" rtl="0" eaLnBrk="1" fontAlgn="auto" latinLnBrk="0" hangingPunct="1">
              <a:lnSpc>
                <a:spcPct val="150000"/>
              </a:lnSpc>
              <a:spcBef>
                <a:spcPts val="0"/>
              </a:spcBef>
              <a:spcAft>
                <a:spcPts val="0"/>
              </a:spcAft>
              <a:buClr>
                <a:schemeClr val="accent4"/>
              </a:buClr>
              <a:buSzTx/>
              <a:buFont typeface="Arial"/>
              <a:buChar char="•"/>
              <a:tabLst/>
              <a:defRPr lang="en-US" sz="1800" b="0" i="0" kern="1200" dirty="0" smtClean="0">
                <a:solidFill>
                  <a:srgbClr val="424242"/>
                </a:solidFill>
                <a:latin typeface="Arial"/>
                <a:ea typeface="+mj-ea"/>
                <a:cs typeface="Arial"/>
              </a:defRPr>
            </a:lvl1pPr>
          </a:lstStyle>
          <a:p>
            <a:pPr lvl="0"/>
            <a:r>
              <a:rPr lang="en-US" dirty="0"/>
              <a:t>Click to edit Master text styles</a:t>
            </a:r>
          </a:p>
          <a:p>
            <a:pPr marL="257175" marR="0" lvl="0" indent="-257175" algn="l" defTabSz="685800" rtl="0" eaLnBrk="1" fontAlgn="auto" latinLnBrk="0" hangingPunct="1">
              <a:lnSpc>
                <a:spcPct val="150000"/>
              </a:lnSpc>
              <a:spcBef>
                <a:spcPts val="0"/>
              </a:spcBef>
              <a:spcAft>
                <a:spcPts val="0"/>
              </a:spcAft>
              <a:buClr>
                <a:schemeClr val="accent4"/>
              </a:buClr>
              <a:buSzTx/>
              <a:buFont typeface="Arial" pitchFamily="34" charset="0"/>
              <a:buChar char="•"/>
              <a:tabLst/>
              <a:defRPr/>
            </a:pPr>
            <a:r>
              <a:rPr lang="en-US" dirty="0"/>
              <a:t>Click to edit Master text styles</a:t>
            </a:r>
          </a:p>
          <a:p>
            <a:pPr marL="257175" marR="0" lvl="0" indent="-257175" algn="l" defTabSz="685800" rtl="0" eaLnBrk="1" fontAlgn="auto" latinLnBrk="0" hangingPunct="1">
              <a:lnSpc>
                <a:spcPct val="150000"/>
              </a:lnSpc>
              <a:spcBef>
                <a:spcPts val="0"/>
              </a:spcBef>
              <a:spcAft>
                <a:spcPts val="0"/>
              </a:spcAft>
              <a:buClr>
                <a:schemeClr val="accent4"/>
              </a:buClr>
              <a:buSzTx/>
              <a:buFont typeface="Arial" pitchFamily="34" charset="0"/>
              <a:buChar char="•"/>
              <a:tabLst/>
              <a:defRPr/>
            </a:pPr>
            <a:r>
              <a:rPr lang="en-US" dirty="0"/>
              <a:t>Click to edit Master text styles</a:t>
            </a:r>
          </a:p>
          <a:p>
            <a:pPr marL="257175" marR="0" lvl="0" indent="-257175" algn="l" defTabSz="685800" rtl="0" eaLnBrk="1" fontAlgn="auto" latinLnBrk="0" hangingPunct="1">
              <a:lnSpc>
                <a:spcPct val="150000"/>
              </a:lnSpc>
              <a:spcBef>
                <a:spcPts val="0"/>
              </a:spcBef>
              <a:spcAft>
                <a:spcPts val="0"/>
              </a:spcAft>
              <a:buClr>
                <a:schemeClr val="accent4"/>
              </a:buClr>
              <a:buSzTx/>
              <a:buFont typeface="Arial" pitchFamily="34" charset="0"/>
              <a:buChar char="•"/>
              <a:tabLst/>
              <a:defRPr/>
            </a:pPr>
            <a:r>
              <a:rPr lang="en-US" dirty="0"/>
              <a:t>Click to edit Master text styles</a:t>
            </a:r>
          </a:p>
          <a:p>
            <a:pPr marL="257175" marR="0" lvl="0" indent="-257175" algn="l" defTabSz="685800" rtl="0" eaLnBrk="1" fontAlgn="auto" latinLnBrk="0" hangingPunct="1">
              <a:lnSpc>
                <a:spcPct val="150000"/>
              </a:lnSpc>
              <a:spcBef>
                <a:spcPts val="0"/>
              </a:spcBef>
              <a:spcAft>
                <a:spcPts val="0"/>
              </a:spcAft>
              <a:buClr>
                <a:schemeClr val="accent4"/>
              </a:buClr>
              <a:buSzTx/>
              <a:buFont typeface="Arial" pitchFamily="34" charset="0"/>
              <a:buChar char="•"/>
              <a:tabLst/>
              <a:defRPr/>
            </a:pPr>
            <a:r>
              <a:rPr lang="en-US" dirty="0"/>
              <a:t>Click to edit Master text styles</a:t>
            </a:r>
          </a:p>
        </p:txBody>
      </p:sp>
      <p:sp>
        <p:nvSpPr>
          <p:cNvPr id="15" name="Slide Number Placeholder 7"/>
          <p:cNvSpPr>
            <a:spLocks noGrp="1"/>
          </p:cNvSpPr>
          <p:nvPr>
            <p:ph type="sldNum" sz="quarter" idx="4"/>
          </p:nvPr>
        </p:nvSpPr>
        <p:spPr>
          <a:xfrm>
            <a:off x="8659220" y="4888606"/>
            <a:ext cx="257748" cy="104173"/>
          </a:xfrm>
          <a:prstGeom prst="rect">
            <a:avLst/>
          </a:prstGeom>
        </p:spPr>
        <p:txBody>
          <a:bodyPr vert="horz" lIns="0" tIns="0" rIns="0" bIns="0" rtlCol="0" anchor="b"/>
          <a:lstStyle>
            <a:lvl1pPr algn="r">
              <a:defRPr sz="525">
                <a:solidFill>
                  <a:schemeClr val="tx1"/>
                </a:solidFill>
                <a:latin typeface="Arial"/>
                <a:cs typeface="Arial"/>
              </a:defRPr>
            </a:lvl1pPr>
          </a:lstStyle>
          <a:p>
            <a:fld id="{6575370D-4E78-C44F-8DB3-41D140BF8DE9}" type="slidenum">
              <a:rPr lang="en-US" smtClean="0"/>
              <a:pPr/>
              <a:t>‹#›</a:t>
            </a:fld>
            <a:endParaRPr lang="en-US" dirty="0"/>
          </a:p>
        </p:txBody>
      </p:sp>
    </p:spTree>
    <p:extLst>
      <p:ext uri="{BB962C8B-B14F-4D97-AF65-F5344CB8AC3E}">
        <p14:creationId xmlns:p14="http://schemas.microsoft.com/office/powerpoint/2010/main" val="181765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 Column">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8878824" cy="696087"/>
          </a:xfrm>
          <a:prstGeom prst="rect">
            <a:avLst/>
          </a:prstGeom>
        </p:spPr>
      </p:pic>
      <p:sp>
        <p:nvSpPr>
          <p:cNvPr id="9" name="Rectangle 8"/>
          <p:cNvSpPr/>
          <p:nvPr userDrawn="1"/>
        </p:nvSpPr>
        <p:spPr>
          <a:xfrm>
            <a:off x="0" y="765740"/>
            <a:ext cx="9144000" cy="81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prstClr val="white"/>
              </a:solidFill>
            </a:endParaRPr>
          </a:p>
        </p:txBody>
      </p:sp>
      <p:cxnSp>
        <p:nvCxnSpPr>
          <p:cNvPr id="10" name="Straight Connector 9"/>
          <p:cNvCxnSpPr/>
          <p:nvPr userDrawn="1"/>
        </p:nvCxnSpPr>
        <p:spPr>
          <a:xfrm>
            <a:off x="576000" y="4784210"/>
            <a:ext cx="8568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p:cNvSpPr>
            <a:spLocks noGrp="1"/>
          </p:cNvSpPr>
          <p:nvPr>
            <p:ph type="ftr" sz="quarter" idx="10"/>
          </p:nvPr>
        </p:nvSpPr>
        <p:spPr>
          <a:xfrm>
            <a:off x="936000" y="4888258"/>
            <a:ext cx="7848000" cy="92333"/>
          </a:xfrm>
          <a:prstGeom prst="rect">
            <a:avLst/>
          </a:prstGeom>
        </p:spPr>
        <p:txBody>
          <a:bodyPr/>
          <a:lstStyle/>
          <a:p>
            <a:r>
              <a:rPr lang="en-GB" dirty="0">
                <a:solidFill>
                  <a:srgbClr val="7F949F"/>
                </a:solidFill>
              </a:rPr>
              <a:t>Confidential property of UnitedHealthcare. Do not reproduce or re-distribute without the express written consent of UnitedHealthcare.</a:t>
            </a:r>
          </a:p>
        </p:txBody>
      </p:sp>
      <p:sp>
        <p:nvSpPr>
          <p:cNvPr id="8" name="Slide Number Placeholder 7"/>
          <p:cNvSpPr>
            <a:spLocks noGrp="1"/>
          </p:cNvSpPr>
          <p:nvPr>
            <p:ph type="sldNum" sz="quarter" idx="11"/>
          </p:nvPr>
        </p:nvSpPr>
        <p:spPr/>
        <p:txBody>
          <a:bodyPr/>
          <a:lstStyle/>
          <a:p>
            <a:fld id="{BDDCA0A9-7967-47C0-B12F-2470EB3F1315}" type="slidenum">
              <a:rPr lang="en-GB" smtClean="0">
                <a:solidFill>
                  <a:srgbClr val="4C88AD"/>
                </a:solidFill>
              </a:rPr>
              <a:pPr/>
              <a:t>‹#›</a:t>
            </a:fld>
            <a:endParaRPr lang="en-GB" dirty="0">
              <a:solidFill>
                <a:srgbClr val="4C88AD"/>
              </a:solidFill>
            </a:endParaRPr>
          </a:p>
        </p:txBody>
      </p:sp>
    </p:spTree>
    <p:extLst>
      <p:ext uri="{BB962C8B-B14F-4D97-AF65-F5344CB8AC3E}">
        <p14:creationId xmlns:p14="http://schemas.microsoft.com/office/powerpoint/2010/main" val="2265327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198" y="1909303"/>
            <a:ext cx="7487604" cy="1324895"/>
          </a:xfrm>
          <a:prstGeom prst="rect">
            <a:avLst/>
          </a:prstGeom>
        </p:spPr>
      </p:pic>
    </p:spTree>
    <p:extLst>
      <p:ext uri="{BB962C8B-B14F-4D97-AF65-F5344CB8AC3E}">
        <p14:creationId xmlns:p14="http://schemas.microsoft.com/office/powerpoint/2010/main" val="637674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F1D78960-0714-4C7C-AB3D-83E852B3350B}" type="slidenum">
              <a:rPr lang="en-US" smtClean="0">
                <a:solidFill>
                  <a:srgbClr val="003C71">
                    <a:tint val="75000"/>
                  </a:srgbClr>
                </a:solidFill>
              </a:rPr>
              <a:pPr/>
              <a:t>‹#›</a:t>
            </a:fld>
            <a:endParaRPr lang="en-US" dirty="0">
              <a:solidFill>
                <a:srgbClr val="003C71">
                  <a:tint val="75000"/>
                </a:srgbClr>
              </a:solidFill>
            </a:endParaRPr>
          </a:p>
        </p:txBody>
      </p:sp>
    </p:spTree>
    <p:extLst>
      <p:ext uri="{BB962C8B-B14F-4D97-AF65-F5344CB8AC3E}">
        <p14:creationId xmlns:p14="http://schemas.microsoft.com/office/powerpoint/2010/main" val="252705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F1D78960-0714-4C7C-AB3D-83E852B3350B}" type="slidenum">
              <a:rPr lang="en-US" smtClean="0">
                <a:solidFill>
                  <a:srgbClr val="003C71">
                    <a:tint val="75000"/>
                  </a:srgbClr>
                </a:solidFill>
              </a:rPr>
              <a:pPr/>
              <a:t>‹#›</a:t>
            </a:fld>
            <a:endParaRPr lang="en-US" dirty="0">
              <a:solidFill>
                <a:srgbClr val="003C71">
                  <a:tint val="75000"/>
                </a:srgbClr>
              </a:solidFill>
            </a:endParaRPr>
          </a:p>
        </p:txBody>
      </p:sp>
    </p:spTree>
    <p:extLst>
      <p:ext uri="{BB962C8B-B14F-4D97-AF65-F5344CB8AC3E}">
        <p14:creationId xmlns:p14="http://schemas.microsoft.com/office/powerpoint/2010/main" val="289409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tx1">
            <a:lumMod val="5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D78960-0714-4C7C-AB3D-83E852B3350B}" type="slidenum">
              <a:rPr lang="en-US" smtClean="0">
                <a:solidFill>
                  <a:srgbClr val="003C71">
                    <a:tint val="75000"/>
                  </a:srgbClr>
                </a:solidFill>
              </a:rPr>
              <a:pPr/>
              <a:t>‹#›</a:t>
            </a:fld>
            <a:endParaRPr lang="en-US" dirty="0">
              <a:solidFill>
                <a:srgbClr val="003C71">
                  <a:tint val="75000"/>
                </a:srgbClr>
              </a:solidFill>
            </a:endParaRPr>
          </a:p>
        </p:txBody>
      </p:sp>
    </p:spTree>
    <p:extLst>
      <p:ext uri="{BB962C8B-B14F-4D97-AF65-F5344CB8AC3E}">
        <p14:creationId xmlns:p14="http://schemas.microsoft.com/office/powerpoint/2010/main" val="776366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1D78960-0714-4C7C-AB3D-83E852B3350B}" type="slidenum">
              <a:rPr lang="en-US" smtClean="0">
                <a:solidFill>
                  <a:srgbClr val="003C71">
                    <a:tint val="75000"/>
                  </a:srgbClr>
                </a:solidFill>
              </a:rPr>
              <a:pPr/>
              <a:t>‹#›</a:t>
            </a:fld>
            <a:endParaRPr lang="en-US" dirty="0">
              <a:solidFill>
                <a:srgbClr val="003C71">
                  <a:tint val="75000"/>
                </a:srgbClr>
              </a:solidFill>
            </a:endParaRPr>
          </a:p>
        </p:txBody>
      </p:sp>
      <p:sp>
        <p:nvSpPr>
          <p:cNvPr id="4" name="Rectangle 3"/>
          <p:cNvSpPr/>
          <p:nvPr userDrawn="1"/>
        </p:nvSpPr>
        <p:spPr>
          <a:xfrm>
            <a:off x="0" y="0"/>
            <a:ext cx="9144000" cy="5143500"/>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62"/>
            <a:endParaRPr lang="en-US" dirty="0">
              <a:solidFill>
                <a:srgbClr val="FFFFFF"/>
              </a:solidFill>
              <a:latin typeface="Arial" charset="0"/>
            </a:endParaRPr>
          </a:p>
        </p:txBody>
      </p:sp>
    </p:spTree>
    <p:extLst>
      <p:ext uri="{BB962C8B-B14F-4D97-AF65-F5344CB8AC3E}">
        <p14:creationId xmlns:p14="http://schemas.microsoft.com/office/powerpoint/2010/main" val="1200057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1_Blank">
    <p:bg>
      <p:bgPr>
        <a:solidFill>
          <a:schemeClr val="tx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D78960-0714-4C7C-AB3D-83E852B3350B}" type="slidenum">
              <a:rPr lang="en-US" smtClean="0">
                <a:solidFill>
                  <a:srgbClr val="003C71">
                    <a:tint val="75000"/>
                  </a:srgbClr>
                </a:solidFill>
              </a:rPr>
              <a:pPr/>
              <a:t>‹#›</a:t>
            </a:fld>
            <a:endParaRPr lang="en-US" dirty="0">
              <a:solidFill>
                <a:srgbClr val="003C71">
                  <a:tint val="75000"/>
                </a:srgbClr>
              </a:solidFill>
            </a:endParaRPr>
          </a:p>
        </p:txBody>
      </p:sp>
    </p:spTree>
    <p:extLst>
      <p:ext uri="{BB962C8B-B14F-4D97-AF65-F5344CB8AC3E}">
        <p14:creationId xmlns:p14="http://schemas.microsoft.com/office/powerpoint/2010/main" val="2775094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E74AFE0-6F8B-1847-A44F-406EF8B093E6}" type="slidenum">
              <a:rPr lang="en-US" smtClean="0">
                <a:solidFill>
                  <a:srgbClr val="003C71">
                    <a:tint val="75000"/>
                  </a:srgbClr>
                </a:solidFill>
              </a:rPr>
              <a:pPr/>
              <a:t>‹#›</a:t>
            </a:fld>
            <a:endParaRPr lang="en-US" dirty="0">
              <a:solidFill>
                <a:srgbClr val="003C71">
                  <a:tint val="75000"/>
                </a:srgbClr>
              </a:solidFill>
            </a:endParaRPr>
          </a:p>
        </p:txBody>
      </p:sp>
      <p:sp>
        <p:nvSpPr>
          <p:cNvPr id="4" name="Rectangle 3"/>
          <p:cNvSpPr/>
          <p:nvPr userDrawn="1"/>
        </p:nvSpPr>
        <p:spPr>
          <a:xfrm>
            <a:off x="0" y="0"/>
            <a:ext cx="9144000" cy="5143500"/>
          </a:xfrm>
          <a:prstGeom prst="rect">
            <a:avLst/>
          </a:prstGeom>
          <a:solidFill>
            <a:schemeClr val="tx1"/>
          </a:solidFill>
          <a:ln w="38100" cmpd="sng">
            <a:no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362"/>
            <a:endParaRPr lang="en-US" dirty="0">
              <a:solidFill>
                <a:srgbClr val="FFFFFF"/>
              </a:solidFill>
              <a:latin typeface="Arial" charset="0"/>
            </a:endParaRPr>
          </a:p>
        </p:txBody>
      </p:sp>
    </p:spTree>
    <p:extLst>
      <p:ext uri="{BB962C8B-B14F-4D97-AF65-F5344CB8AC3E}">
        <p14:creationId xmlns:p14="http://schemas.microsoft.com/office/powerpoint/2010/main" val="3677996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50"/>
            <a:ext cx="8229600" cy="3371850"/>
          </a:xfrm>
          <a:prstGeom prst="rect">
            <a:avLst/>
          </a:prstGeom>
        </p:spPr>
        <p:txBody>
          <a:bodyPr/>
          <a:lstStyle>
            <a:lvl1pPr>
              <a:buClr>
                <a:srgbClr val="424242"/>
              </a:buClr>
              <a:defRPr sz="2200">
                <a:solidFill>
                  <a:srgbClr val="424242"/>
                </a:solidFill>
                <a:latin typeface="Arial" pitchFamily="34" charset="0"/>
                <a:cs typeface="Arial" pitchFamily="34" charset="0"/>
              </a:defRPr>
            </a:lvl1pPr>
            <a:lvl2pPr>
              <a:buClr>
                <a:srgbClr val="424242"/>
              </a:buClr>
              <a:defRPr sz="2200">
                <a:solidFill>
                  <a:srgbClr val="424242"/>
                </a:solidFill>
                <a:latin typeface="Arial" pitchFamily="34" charset="0"/>
                <a:cs typeface="Arial" pitchFamily="34" charset="0"/>
              </a:defRPr>
            </a:lvl2pPr>
            <a:lvl3pPr>
              <a:buClr>
                <a:srgbClr val="424242"/>
              </a:buClr>
              <a:buSzPct val="100000"/>
              <a:buFont typeface="Arial" pitchFamily="34" charset="0"/>
              <a:buChar char="–"/>
              <a:defRPr sz="2200">
                <a:solidFill>
                  <a:srgbClr val="424242"/>
                </a:solidFill>
                <a:latin typeface="Arial" pitchFamily="34" charset="0"/>
                <a:cs typeface="Arial" pitchFamily="34" charset="0"/>
              </a:defRPr>
            </a:lvl3pPr>
            <a:lvl4pPr>
              <a:buClr>
                <a:srgbClr val="424242"/>
              </a:buClr>
              <a:buFont typeface="Arial" pitchFamily="34" charset="0"/>
              <a:buChar char="–"/>
              <a:defRPr sz="2200">
                <a:solidFill>
                  <a:srgbClr val="424242"/>
                </a:solidFill>
                <a:latin typeface="Arial" pitchFamily="34" charset="0"/>
                <a:cs typeface="Arial" pitchFamily="34" charset="0"/>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9" name="Text Placeholder 8"/>
          <p:cNvSpPr>
            <a:spLocks noGrp="1"/>
          </p:cNvSpPr>
          <p:nvPr>
            <p:ph type="body" sz="quarter" idx="10"/>
          </p:nvPr>
        </p:nvSpPr>
        <p:spPr>
          <a:xfrm>
            <a:off x="457200" y="233362"/>
            <a:ext cx="8229600" cy="452438"/>
          </a:xfrm>
          <a:prstGeom prst="rect">
            <a:avLst/>
          </a:prstGeom>
        </p:spPr>
        <p:txBody>
          <a:bodyPr anchor="b">
            <a:noAutofit/>
          </a:bodyPr>
          <a:lstStyle>
            <a:lvl1pPr>
              <a:buNone/>
              <a:defRPr sz="2400" b="1" baseline="0">
                <a:solidFill>
                  <a:srgbClr val="424242"/>
                </a:solidFill>
                <a:latin typeface="Arial" pitchFamily="34" charset="0"/>
                <a:cs typeface="Arial"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285956550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50"/>
            <a:ext cx="8229600" cy="3371850"/>
          </a:xfrm>
          <a:prstGeom prst="rect">
            <a:avLst/>
          </a:prstGeom>
        </p:spPr>
        <p:txBody>
          <a:bodyPr/>
          <a:lstStyle>
            <a:lvl1pPr>
              <a:buClr>
                <a:srgbClr val="424242"/>
              </a:buClr>
              <a:defRPr sz="2200">
                <a:solidFill>
                  <a:srgbClr val="424242"/>
                </a:solidFill>
                <a:latin typeface="Arial" pitchFamily="34" charset="0"/>
                <a:cs typeface="Arial" pitchFamily="34" charset="0"/>
              </a:defRPr>
            </a:lvl1pPr>
            <a:lvl2pPr>
              <a:buClr>
                <a:srgbClr val="424242"/>
              </a:buClr>
              <a:defRPr sz="2200">
                <a:solidFill>
                  <a:srgbClr val="424242"/>
                </a:solidFill>
                <a:latin typeface="Arial" pitchFamily="34" charset="0"/>
                <a:cs typeface="Arial" pitchFamily="34" charset="0"/>
              </a:defRPr>
            </a:lvl2pPr>
            <a:lvl3pPr>
              <a:buClr>
                <a:srgbClr val="424242"/>
              </a:buClr>
              <a:buSzPct val="100000"/>
              <a:buFont typeface="Arial" pitchFamily="34" charset="0"/>
              <a:buChar char="–"/>
              <a:defRPr sz="2200">
                <a:solidFill>
                  <a:srgbClr val="424242"/>
                </a:solidFill>
                <a:latin typeface="Arial" pitchFamily="34" charset="0"/>
                <a:cs typeface="Arial" pitchFamily="34" charset="0"/>
              </a:defRPr>
            </a:lvl3pPr>
            <a:lvl4pPr>
              <a:buClr>
                <a:srgbClr val="424242"/>
              </a:buClr>
              <a:buFont typeface="Arial" pitchFamily="34" charset="0"/>
              <a:buChar char="–"/>
              <a:defRPr sz="2200">
                <a:solidFill>
                  <a:srgbClr val="424242"/>
                </a:solidFill>
                <a:latin typeface="Arial" pitchFamily="34" charset="0"/>
                <a:cs typeface="Arial" pitchFamily="34" charset="0"/>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9" name="Text Placeholder 8"/>
          <p:cNvSpPr>
            <a:spLocks noGrp="1"/>
          </p:cNvSpPr>
          <p:nvPr>
            <p:ph type="body" sz="quarter" idx="10"/>
          </p:nvPr>
        </p:nvSpPr>
        <p:spPr>
          <a:xfrm>
            <a:off x="457200" y="233362"/>
            <a:ext cx="8229600" cy="452438"/>
          </a:xfrm>
          <a:prstGeom prst="rect">
            <a:avLst/>
          </a:prstGeom>
        </p:spPr>
        <p:txBody>
          <a:bodyPr anchor="b">
            <a:noAutofit/>
          </a:bodyPr>
          <a:lstStyle>
            <a:lvl1pPr>
              <a:buNone/>
              <a:defRPr sz="2400" b="1" baseline="0">
                <a:solidFill>
                  <a:srgbClr val="424242"/>
                </a:solidFill>
                <a:latin typeface="Arial" pitchFamily="34" charset="0"/>
                <a:cs typeface="Arial"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285956550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50"/>
            <a:ext cx="8229600" cy="3371850"/>
          </a:xfrm>
          <a:prstGeom prst="rect">
            <a:avLst/>
          </a:prstGeom>
        </p:spPr>
        <p:txBody>
          <a:bodyPr/>
          <a:lstStyle>
            <a:lvl1pPr>
              <a:buClr>
                <a:srgbClr val="424242"/>
              </a:buClr>
              <a:defRPr sz="2200">
                <a:solidFill>
                  <a:srgbClr val="424242"/>
                </a:solidFill>
                <a:latin typeface="Arial" pitchFamily="34" charset="0"/>
                <a:cs typeface="Arial" pitchFamily="34" charset="0"/>
              </a:defRPr>
            </a:lvl1pPr>
            <a:lvl2pPr>
              <a:buClr>
                <a:srgbClr val="424242"/>
              </a:buClr>
              <a:defRPr sz="2200">
                <a:solidFill>
                  <a:srgbClr val="424242"/>
                </a:solidFill>
                <a:latin typeface="Arial" pitchFamily="34" charset="0"/>
                <a:cs typeface="Arial" pitchFamily="34" charset="0"/>
              </a:defRPr>
            </a:lvl2pPr>
            <a:lvl3pPr>
              <a:buClr>
                <a:srgbClr val="424242"/>
              </a:buClr>
              <a:buSzPct val="100000"/>
              <a:buFont typeface="Arial" pitchFamily="34" charset="0"/>
              <a:buChar char="–"/>
              <a:defRPr sz="2200">
                <a:solidFill>
                  <a:srgbClr val="424242"/>
                </a:solidFill>
                <a:latin typeface="Arial" pitchFamily="34" charset="0"/>
                <a:cs typeface="Arial" pitchFamily="34" charset="0"/>
              </a:defRPr>
            </a:lvl3pPr>
            <a:lvl4pPr>
              <a:buClr>
                <a:srgbClr val="424242"/>
              </a:buClr>
              <a:buFont typeface="Arial" pitchFamily="34" charset="0"/>
              <a:buChar char="–"/>
              <a:defRPr sz="2200">
                <a:solidFill>
                  <a:srgbClr val="424242"/>
                </a:solidFill>
                <a:latin typeface="Arial" pitchFamily="34" charset="0"/>
                <a:cs typeface="Arial" pitchFamily="34" charset="0"/>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9" name="Text Placeholder 8"/>
          <p:cNvSpPr>
            <a:spLocks noGrp="1"/>
          </p:cNvSpPr>
          <p:nvPr>
            <p:ph type="body" sz="quarter" idx="10"/>
          </p:nvPr>
        </p:nvSpPr>
        <p:spPr>
          <a:xfrm>
            <a:off x="457200" y="233362"/>
            <a:ext cx="8229600" cy="452438"/>
          </a:xfrm>
          <a:prstGeom prst="rect">
            <a:avLst/>
          </a:prstGeom>
        </p:spPr>
        <p:txBody>
          <a:bodyPr anchor="b">
            <a:noAutofit/>
          </a:bodyPr>
          <a:lstStyle>
            <a:lvl1pPr>
              <a:buNone/>
              <a:defRPr sz="2400" b="1" baseline="0">
                <a:solidFill>
                  <a:srgbClr val="424242"/>
                </a:solidFill>
                <a:latin typeface="Arial" pitchFamily="34" charset="0"/>
                <a:cs typeface="Arial"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285956550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50"/>
            <a:ext cx="8229600" cy="3371850"/>
          </a:xfrm>
          <a:prstGeom prst="rect">
            <a:avLst/>
          </a:prstGeom>
        </p:spPr>
        <p:txBody>
          <a:bodyPr/>
          <a:lstStyle>
            <a:lvl1pPr>
              <a:buClr>
                <a:srgbClr val="424242"/>
              </a:buClr>
              <a:defRPr sz="2200">
                <a:solidFill>
                  <a:srgbClr val="424242"/>
                </a:solidFill>
                <a:latin typeface="Arial" pitchFamily="34" charset="0"/>
                <a:cs typeface="Arial" pitchFamily="34" charset="0"/>
              </a:defRPr>
            </a:lvl1pPr>
            <a:lvl2pPr>
              <a:buClr>
                <a:srgbClr val="424242"/>
              </a:buClr>
              <a:defRPr sz="2200">
                <a:solidFill>
                  <a:srgbClr val="424242"/>
                </a:solidFill>
                <a:latin typeface="Arial" pitchFamily="34" charset="0"/>
                <a:cs typeface="Arial" pitchFamily="34" charset="0"/>
              </a:defRPr>
            </a:lvl2pPr>
            <a:lvl3pPr>
              <a:buClr>
                <a:srgbClr val="424242"/>
              </a:buClr>
              <a:buSzPct val="100000"/>
              <a:buFont typeface="Arial" pitchFamily="34" charset="0"/>
              <a:buChar char="–"/>
              <a:defRPr sz="2200">
                <a:solidFill>
                  <a:srgbClr val="424242"/>
                </a:solidFill>
                <a:latin typeface="Arial" pitchFamily="34" charset="0"/>
                <a:cs typeface="Arial" pitchFamily="34" charset="0"/>
              </a:defRPr>
            </a:lvl3pPr>
            <a:lvl4pPr>
              <a:buClr>
                <a:srgbClr val="424242"/>
              </a:buClr>
              <a:buFont typeface="Arial" pitchFamily="34" charset="0"/>
              <a:buChar char="–"/>
              <a:defRPr sz="2200">
                <a:solidFill>
                  <a:srgbClr val="424242"/>
                </a:solidFill>
                <a:latin typeface="Arial" pitchFamily="34" charset="0"/>
                <a:cs typeface="Arial" pitchFamily="34" charset="0"/>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9" name="Text Placeholder 8"/>
          <p:cNvSpPr>
            <a:spLocks noGrp="1"/>
          </p:cNvSpPr>
          <p:nvPr>
            <p:ph type="body" sz="quarter" idx="10"/>
          </p:nvPr>
        </p:nvSpPr>
        <p:spPr>
          <a:xfrm>
            <a:off x="457200" y="233362"/>
            <a:ext cx="8229600" cy="452438"/>
          </a:xfrm>
          <a:prstGeom prst="rect">
            <a:avLst/>
          </a:prstGeom>
        </p:spPr>
        <p:txBody>
          <a:bodyPr anchor="b">
            <a:noAutofit/>
          </a:bodyPr>
          <a:lstStyle>
            <a:lvl1pPr>
              <a:buNone/>
              <a:defRPr sz="2400" b="1" baseline="0">
                <a:solidFill>
                  <a:srgbClr val="424242"/>
                </a:solidFill>
                <a:latin typeface="Arial" pitchFamily="34" charset="0"/>
                <a:cs typeface="Arial"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285956550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50"/>
            <a:ext cx="8229600" cy="3371850"/>
          </a:xfrm>
          <a:prstGeom prst="rect">
            <a:avLst/>
          </a:prstGeom>
        </p:spPr>
        <p:txBody>
          <a:bodyPr/>
          <a:lstStyle>
            <a:lvl1pPr>
              <a:buClr>
                <a:srgbClr val="424242"/>
              </a:buClr>
              <a:defRPr sz="2200">
                <a:solidFill>
                  <a:srgbClr val="424242"/>
                </a:solidFill>
                <a:latin typeface="Arial" pitchFamily="34" charset="0"/>
                <a:cs typeface="Arial" pitchFamily="34" charset="0"/>
              </a:defRPr>
            </a:lvl1pPr>
            <a:lvl2pPr>
              <a:buClr>
                <a:srgbClr val="424242"/>
              </a:buClr>
              <a:defRPr sz="2200">
                <a:solidFill>
                  <a:srgbClr val="424242"/>
                </a:solidFill>
                <a:latin typeface="Arial" pitchFamily="34" charset="0"/>
                <a:cs typeface="Arial" pitchFamily="34" charset="0"/>
              </a:defRPr>
            </a:lvl2pPr>
            <a:lvl3pPr>
              <a:buClr>
                <a:srgbClr val="424242"/>
              </a:buClr>
              <a:buSzPct val="100000"/>
              <a:buFont typeface="Arial" pitchFamily="34" charset="0"/>
              <a:buChar char="–"/>
              <a:defRPr sz="2200">
                <a:solidFill>
                  <a:srgbClr val="424242"/>
                </a:solidFill>
                <a:latin typeface="Arial" pitchFamily="34" charset="0"/>
                <a:cs typeface="Arial" pitchFamily="34" charset="0"/>
              </a:defRPr>
            </a:lvl3pPr>
            <a:lvl4pPr>
              <a:buClr>
                <a:srgbClr val="424242"/>
              </a:buClr>
              <a:buFont typeface="Arial" pitchFamily="34" charset="0"/>
              <a:buChar char="–"/>
              <a:defRPr sz="2200">
                <a:solidFill>
                  <a:srgbClr val="424242"/>
                </a:solidFill>
                <a:latin typeface="Arial" pitchFamily="34" charset="0"/>
                <a:cs typeface="Arial" pitchFamily="34" charset="0"/>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9" name="Text Placeholder 8"/>
          <p:cNvSpPr>
            <a:spLocks noGrp="1"/>
          </p:cNvSpPr>
          <p:nvPr>
            <p:ph type="body" sz="quarter" idx="10"/>
          </p:nvPr>
        </p:nvSpPr>
        <p:spPr>
          <a:xfrm>
            <a:off x="457200" y="233362"/>
            <a:ext cx="8229600" cy="452438"/>
          </a:xfrm>
          <a:prstGeom prst="rect">
            <a:avLst/>
          </a:prstGeom>
        </p:spPr>
        <p:txBody>
          <a:bodyPr anchor="b">
            <a:noAutofit/>
          </a:bodyPr>
          <a:lstStyle>
            <a:lvl1pPr>
              <a:buNone/>
              <a:defRPr sz="2400" b="1" baseline="0">
                <a:solidFill>
                  <a:srgbClr val="424242"/>
                </a:solidFill>
                <a:latin typeface="Arial" pitchFamily="34" charset="0"/>
                <a:cs typeface="Arial"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285956550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50"/>
            <a:ext cx="8229600" cy="3371850"/>
          </a:xfrm>
          <a:prstGeom prst="rect">
            <a:avLst/>
          </a:prstGeom>
        </p:spPr>
        <p:txBody>
          <a:bodyPr/>
          <a:lstStyle>
            <a:lvl1pPr>
              <a:buClr>
                <a:srgbClr val="424242"/>
              </a:buClr>
              <a:defRPr sz="2200">
                <a:solidFill>
                  <a:srgbClr val="424242"/>
                </a:solidFill>
                <a:latin typeface="Arial" pitchFamily="34" charset="0"/>
                <a:cs typeface="Arial" pitchFamily="34" charset="0"/>
              </a:defRPr>
            </a:lvl1pPr>
            <a:lvl2pPr>
              <a:buClr>
                <a:srgbClr val="424242"/>
              </a:buClr>
              <a:defRPr sz="2200">
                <a:solidFill>
                  <a:srgbClr val="424242"/>
                </a:solidFill>
                <a:latin typeface="Arial" pitchFamily="34" charset="0"/>
                <a:cs typeface="Arial" pitchFamily="34" charset="0"/>
              </a:defRPr>
            </a:lvl2pPr>
            <a:lvl3pPr>
              <a:buClr>
                <a:srgbClr val="424242"/>
              </a:buClr>
              <a:buSzPct val="100000"/>
              <a:buFont typeface="Arial" pitchFamily="34" charset="0"/>
              <a:buChar char="–"/>
              <a:defRPr sz="2200">
                <a:solidFill>
                  <a:srgbClr val="424242"/>
                </a:solidFill>
                <a:latin typeface="Arial" pitchFamily="34" charset="0"/>
                <a:cs typeface="Arial" pitchFamily="34" charset="0"/>
              </a:defRPr>
            </a:lvl3pPr>
            <a:lvl4pPr>
              <a:buClr>
                <a:srgbClr val="424242"/>
              </a:buClr>
              <a:buFont typeface="Arial" pitchFamily="34" charset="0"/>
              <a:buChar char="–"/>
              <a:defRPr sz="2200">
                <a:solidFill>
                  <a:srgbClr val="424242"/>
                </a:solidFill>
                <a:latin typeface="Arial" pitchFamily="34" charset="0"/>
                <a:cs typeface="Arial" pitchFamily="34" charset="0"/>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9" name="Text Placeholder 8"/>
          <p:cNvSpPr>
            <a:spLocks noGrp="1"/>
          </p:cNvSpPr>
          <p:nvPr>
            <p:ph type="body" sz="quarter" idx="10"/>
          </p:nvPr>
        </p:nvSpPr>
        <p:spPr>
          <a:xfrm>
            <a:off x="457200" y="233362"/>
            <a:ext cx="8229600" cy="452438"/>
          </a:xfrm>
          <a:prstGeom prst="rect">
            <a:avLst/>
          </a:prstGeom>
        </p:spPr>
        <p:txBody>
          <a:bodyPr anchor="b">
            <a:noAutofit/>
          </a:bodyPr>
          <a:lstStyle>
            <a:lvl1pPr>
              <a:buNone/>
              <a:defRPr sz="2400" b="1" baseline="0">
                <a:solidFill>
                  <a:srgbClr val="424242"/>
                </a:solidFill>
                <a:latin typeface="Arial" pitchFamily="34" charset="0"/>
                <a:cs typeface="Arial"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87729371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50"/>
            <a:ext cx="8229600" cy="3371850"/>
          </a:xfrm>
          <a:prstGeom prst="rect">
            <a:avLst/>
          </a:prstGeom>
        </p:spPr>
        <p:txBody>
          <a:bodyPr/>
          <a:lstStyle>
            <a:lvl1pPr>
              <a:buClr>
                <a:srgbClr val="424242"/>
              </a:buClr>
              <a:defRPr sz="2200">
                <a:solidFill>
                  <a:srgbClr val="424242"/>
                </a:solidFill>
                <a:latin typeface="Arial" pitchFamily="34" charset="0"/>
                <a:cs typeface="Arial" pitchFamily="34" charset="0"/>
              </a:defRPr>
            </a:lvl1pPr>
            <a:lvl2pPr>
              <a:buClr>
                <a:srgbClr val="424242"/>
              </a:buClr>
              <a:defRPr sz="2200">
                <a:solidFill>
                  <a:srgbClr val="424242"/>
                </a:solidFill>
                <a:latin typeface="Arial" pitchFamily="34" charset="0"/>
                <a:cs typeface="Arial" pitchFamily="34" charset="0"/>
              </a:defRPr>
            </a:lvl2pPr>
            <a:lvl3pPr>
              <a:buClr>
                <a:srgbClr val="424242"/>
              </a:buClr>
              <a:buSzPct val="100000"/>
              <a:buFont typeface="Arial" pitchFamily="34" charset="0"/>
              <a:buChar char="–"/>
              <a:defRPr sz="2200">
                <a:solidFill>
                  <a:srgbClr val="424242"/>
                </a:solidFill>
                <a:latin typeface="Arial" pitchFamily="34" charset="0"/>
                <a:cs typeface="Arial" pitchFamily="34" charset="0"/>
              </a:defRPr>
            </a:lvl3pPr>
            <a:lvl4pPr>
              <a:buClr>
                <a:srgbClr val="424242"/>
              </a:buClr>
              <a:buFont typeface="Arial" pitchFamily="34" charset="0"/>
              <a:buChar char="–"/>
              <a:defRPr sz="2200">
                <a:solidFill>
                  <a:srgbClr val="424242"/>
                </a:solidFill>
                <a:latin typeface="Arial" pitchFamily="34" charset="0"/>
                <a:cs typeface="Arial" pitchFamily="34" charset="0"/>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9" name="Text Placeholder 8"/>
          <p:cNvSpPr>
            <a:spLocks noGrp="1"/>
          </p:cNvSpPr>
          <p:nvPr>
            <p:ph type="body" sz="quarter" idx="10"/>
          </p:nvPr>
        </p:nvSpPr>
        <p:spPr>
          <a:xfrm>
            <a:off x="457200" y="233362"/>
            <a:ext cx="8229600" cy="452438"/>
          </a:xfrm>
          <a:prstGeom prst="rect">
            <a:avLst/>
          </a:prstGeom>
        </p:spPr>
        <p:txBody>
          <a:bodyPr anchor="b">
            <a:noAutofit/>
          </a:bodyPr>
          <a:lstStyle>
            <a:lvl1pPr>
              <a:buNone/>
              <a:defRPr sz="2400" b="1" baseline="0">
                <a:solidFill>
                  <a:srgbClr val="424242"/>
                </a:solidFill>
                <a:latin typeface="Arial" pitchFamily="34" charset="0"/>
                <a:cs typeface="Arial"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87729371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8208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35208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Content">
    <p:spTree>
      <p:nvGrpSpPr>
        <p:cNvPr id="1" name=""/>
        <p:cNvGrpSpPr/>
        <p:nvPr/>
      </p:nvGrpSpPr>
      <p:grpSpPr>
        <a:xfrm>
          <a:off x="0" y="0"/>
          <a:ext cx="0" cy="0"/>
          <a:chOff x="0" y="0"/>
          <a:chExt cx="0" cy="0"/>
        </a:xfrm>
      </p:grpSpPr>
      <p:sp>
        <p:nvSpPr>
          <p:cNvPr id="10" name="Title 1"/>
          <p:cNvSpPr>
            <a:spLocks noGrp="1"/>
          </p:cNvSpPr>
          <p:nvPr>
            <p:ph type="title"/>
          </p:nvPr>
        </p:nvSpPr>
        <p:spPr>
          <a:xfrm>
            <a:off x="609598" y="370468"/>
            <a:ext cx="7273131" cy="479293"/>
          </a:xfrm>
          <a:prstGeom prst="rect">
            <a:avLst/>
          </a:prstGeom>
        </p:spPr>
        <p:txBody>
          <a:bodyPr anchor="ctr"/>
          <a:lstStyle>
            <a:lvl1pPr>
              <a:defRPr sz="2600" b="1" i="0" spc="0" baseline="0">
                <a:solidFill>
                  <a:srgbClr val="FFFFFF"/>
                </a:solidFill>
                <a:latin typeface="UHC Sans Bold"/>
                <a:cs typeface="UHC Sans Bold"/>
              </a:defRPr>
            </a:lvl1pPr>
          </a:lstStyle>
          <a:p>
            <a:r>
              <a:rPr lang="en-US"/>
              <a:t>Click to edit Master title style</a:t>
            </a:r>
            <a:endParaRPr lang="en-US" dirty="0"/>
          </a:p>
        </p:txBody>
      </p:sp>
      <p:sp>
        <p:nvSpPr>
          <p:cNvPr id="4" name="Content Placeholder 2"/>
          <p:cNvSpPr>
            <a:spLocks noGrp="1"/>
          </p:cNvSpPr>
          <p:nvPr>
            <p:ph idx="1"/>
          </p:nvPr>
        </p:nvSpPr>
        <p:spPr>
          <a:xfrm>
            <a:off x="609597" y="1143000"/>
            <a:ext cx="7907164" cy="3306569"/>
          </a:xfrm>
          <a:prstGeom prst="rect">
            <a:avLst/>
          </a:prstGeom>
        </p:spPr>
        <p:txBody>
          <a:bodyPr>
            <a:normAutofit/>
          </a:bodyPr>
          <a:lstStyle>
            <a:lvl1pPr marL="174625" indent="-174625">
              <a:defRPr sz="1400" b="0">
                <a:solidFill>
                  <a:schemeClr val="tx1">
                    <a:lumMod val="50000"/>
                  </a:schemeClr>
                </a:solidFill>
                <a:latin typeface="UHC Sans Regular"/>
                <a:cs typeface="UHC Sans Regular"/>
              </a:defRPr>
            </a:lvl1pPr>
            <a:lvl2pPr marL="628650" indent="-171450">
              <a:defRPr sz="1100" b="0">
                <a:solidFill>
                  <a:srgbClr val="09163A"/>
                </a:solidFill>
                <a:latin typeface="UHC Sans Regular"/>
                <a:cs typeface="UHC Sans Regular"/>
              </a:defRPr>
            </a:lvl2pPr>
            <a:lvl3pPr marL="1082675" indent="-168275">
              <a:defRPr sz="1100" b="0">
                <a:solidFill>
                  <a:srgbClr val="09163A"/>
                </a:solidFill>
                <a:latin typeface="UHC Sans Regular"/>
                <a:cs typeface="UHC Sans Regular"/>
              </a:defRPr>
            </a:lvl3pPr>
            <a:lvl4pPr marL="1544638" indent="-173038">
              <a:defRPr sz="1100" b="0">
                <a:solidFill>
                  <a:srgbClr val="09163A"/>
                </a:solidFill>
                <a:latin typeface="UHC Sans Regular"/>
                <a:cs typeface="UHC Sans Regular"/>
              </a:defRPr>
            </a:lvl4pPr>
            <a:lvl5pPr marL="1998663" indent="-169863">
              <a:defRPr sz="1100" b="0">
                <a:solidFill>
                  <a:srgbClr val="09163A"/>
                </a:solidFill>
                <a:latin typeface="UHC Sans Regular"/>
                <a:cs typeface="UHC Sans Regul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2"/>
          <p:cNvSpPr>
            <a:spLocks noGrp="1"/>
          </p:cNvSpPr>
          <p:nvPr>
            <p:ph type="sldNum" sz="quarter" idx="10"/>
          </p:nvPr>
        </p:nvSpPr>
        <p:spPr>
          <a:xfrm>
            <a:off x="136525" y="4906566"/>
            <a:ext cx="609600" cy="171450"/>
          </a:xfrm>
          <a:prstGeom prst="rect">
            <a:avLst/>
          </a:prstGeom>
        </p:spPr>
        <p:txBody>
          <a:bodyPr/>
          <a:lstStyle>
            <a:lvl1pPr algn="l">
              <a:defRPr sz="800" i="0" smtClean="0">
                <a:solidFill>
                  <a:srgbClr val="646D72"/>
                </a:solidFill>
                <a:latin typeface="UHC Sans Regular"/>
                <a:ea typeface="ＭＳ Ｐゴシック" pitchFamily="34" charset="-128"/>
                <a:cs typeface="UHC Sans Regular"/>
              </a:defRPr>
            </a:lvl1pPr>
          </a:lstStyle>
          <a:p>
            <a:pPr defTabSz="457200" fontAlgn="base">
              <a:spcBef>
                <a:spcPct val="0"/>
              </a:spcBef>
              <a:spcAft>
                <a:spcPct val="0"/>
              </a:spcAft>
              <a:defRPr/>
            </a:pPr>
            <a:fld id="{F8C31CB9-6318-844D-9AC1-227149A41D26}" type="slidenum">
              <a:rPr lang="en-US"/>
              <a:pPr defTabSz="457200" fontAlgn="base">
                <a:spcBef>
                  <a:spcPct val="0"/>
                </a:spcBef>
                <a:spcAft>
                  <a:spcPct val="0"/>
                </a:spcAft>
                <a:defRPr/>
              </a:pPr>
              <a:t>‹#›</a:t>
            </a:fld>
            <a:endParaRPr lang="en-US" dirty="0"/>
          </a:p>
        </p:txBody>
      </p:sp>
    </p:spTree>
    <p:extLst>
      <p:ext uri="{BB962C8B-B14F-4D97-AF65-F5344CB8AC3E}">
        <p14:creationId xmlns:p14="http://schemas.microsoft.com/office/powerpoint/2010/main" val="2203147562"/>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column content">
    <p:spTree>
      <p:nvGrpSpPr>
        <p:cNvPr id="1" name=""/>
        <p:cNvGrpSpPr/>
        <p:nvPr/>
      </p:nvGrpSpPr>
      <p:grpSpPr>
        <a:xfrm>
          <a:off x="0" y="0"/>
          <a:ext cx="0" cy="0"/>
          <a:chOff x="0" y="0"/>
          <a:chExt cx="0" cy="0"/>
        </a:xfrm>
      </p:grpSpPr>
      <p:sp>
        <p:nvSpPr>
          <p:cNvPr id="5" name="Title 1"/>
          <p:cNvSpPr>
            <a:spLocks noGrp="1"/>
          </p:cNvSpPr>
          <p:nvPr>
            <p:ph type="title"/>
          </p:nvPr>
        </p:nvSpPr>
        <p:spPr>
          <a:xfrm>
            <a:off x="609598" y="370468"/>
            <a:ext cx="7273131" cy="479293"/>
          </a:xfrm>
          <a:prstGeom prst="rect">
            <a:avLst/>
          </a:prstGeom>
        </p:spPr>
        <p:txBody>
          <a:bodyPr anchor="ctr"/>
          <a:lstStyle>
            <a:lvl1pPr>
              <a:defRPr sz="2600" b="1" i="0" spc="0" baseline="0">
                <a:solidFill>
                  <a:srgbClr val="FFFFFF"/>
                </a:solidFill>
                <a:latin typeface="UHC Sans Bold"/>
                <a:cs typeface="UHC Sans Bold"/>
              </a:defRPr>
            </a:lvl1pPr>
          </a:lstStyle>
          <a:p>
            <a:r>
              <a:rPr lang="en-US"/>
              <a:t>Click to edit Master title style</a:t>
            </a:r>
            <a:endParaRPr lang="en-US" dirty="0"/>
          </a:p>
        </p:txBody>
      </p:sp>
      <p:sp>
        <p:nvSpPr>
          <p:cNvPr id="7" name="Content Placeholder 2"/>
          <p:cNvSpPr>
            <a:spLocks noGrp="1"/>
          </p:cNvSpPr>
          <p:nvPr>
            <p:ph idx="1"/>
          </p:nvPr>
        </p:nvSpPr>
        <p:spPr>
          <a:xfrm>
            <a:off x="609597" y="1143000"/>
            <a:ext cx="3760846" cy="3306569"/>
          </a:xfrm>
          <a:prstGeom prst="rect">
            <a:avLst/>
          </a:prstGeom>
        </p:spPr>
        <p:txBody>
          <a:bodyPr>
            <a:normAutofit/>
          </a:bodyPr>
          <a:lstStyle>
            <a:lvl1pPr>
              <a:defRPr sz="1400" b="0">
                <a:solidFill>
                  <a:schemeClr val="tx1">
                    <a:lumMod val="50000"/>
                  </a:schemeClr>
                </a:solidFill>
                <a:latin typeface="UHC Sans Regular"/>
                <a:cs typeface="UHC Sans Regular"/>
              </a:defRPr>
            </a:lvl1pPr>
            <a:lvl2pPr>
              <a:defRPr sz="1100" b="0">
                <a:solidFill>
                  <a:srgbClr val="09163A"/>
                </a:solidFill>
                <a:latin typeface="UHC Sans Regular"/>
                <a:cs typeface="UHC Sans Regular"/>
              </a:defRPr>
            </a:lvl2pPr>
            <a:lvl3pPr>
              <a:defRPr sz="1100" b="0">
                <a:solidFill>
                  <a:srgbClr val="09163A"/>
                </a:solidFill>
                <a:latin typeface="UHC Sans Regular"/>
                <a:cs typeface="UHC Sans Regular"/>
              </a:defRPr>
            </a:lvl3pPr>
            <a:lvl4pPr>
              <a:defRPr sz="1100" b="0">
                <a:solidFill>
                  <a:srgbClr val="09163A"/>
                </a:solidFill>
                <a:latin typeface="UHC Sans Regular"/>
                <a:cs typeface="UHC Sans Regular"/>
              </a:defRPr>
            </a:lvl4pPr>
            <a:lvl5pPr>
              <a:defRPr sz="1100" b="0">
                <a:solidFill>
                  <a:srgbClr val="09163A"/>
                </a:solidFill>
                <a:latin typeface="UHC Sans Regular"/>
                <a:cs typeface="UHC Sans Regul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0"/>
          </p:nvPr>
        </p:nvSpPr>
        <p:spPr>
          <a:xfrm>
            <a:off x="4802478" y="1139667"/>
            <a:ext cx="3760846" cy="3306569"/>
          </a:xfrm>
          <a:prstGeom prst="rect">
            <a:avLst/>
          </a:prstGeom>
        </p:spPr>
        <p:txBody>
          <a:bodyPr>
            <a:normAutofit/>
          </a:bodyPr>
          <a:lstStyle>
            <a:lvl1pPr>
              <a:defRPr sz="1400" b="0">
                <a:solidFill>
                  <a:schemeClr val="tx1">
                    <a:lumMod val="50000"/>
                  </a:schemeClr>
                </a:solidFill>
                <a:latin typeface="UHC Sans Regular"/>
                <a:cs typeface="UHC Sans Regular"/>
              </a:defRPr>
            </a:lvl1pPr>
            <a:lvl2pPr>
              <a:defRPr sz="1100" b="0">
                <a:solidFill>
                  <a:srgbClr val="09163A"/>
                </a:solidFill>
                <a:latin typeface="UHC Sans Regular"/>
                <a:cs typeface="UHC Sans Regular"/>
              </a:defRPr>
            </a:lvl2pPr>
            <a:lvl3pPr>
              <a:defRPr sz="1100" b="0">
                <a:solidFill>
                  <a:srgbClr val="09163A"/>
                </a:solidFill>
                <a:latin typeface="UHC Sans Regular"/>
                <a:cs typeface="UHC Sans Regular"/>
              </a:defRPr>
            </a:lvl3pPr>
            <a:lvl4pPr>
              <a:defRPr sz="1100" b="0">
                <a:solidFill>
                  <a:srgbClr val="09163A"/>
                </a:solidFill>
                <a:latin typeface="UHC Sans Regular"/>
                <a:cs typeface="UHC Sans Regular"/>
              </a:defRPr>
            </a:lvl4pPr>
            <a:lvl5pPr>
              <a:defRPr sz="1100" b="0">
                <a:solidFill>
                  <a:srgbClr val="09163A"/>
                </a:solidFill>
                <a:latin typeface="UHC Sans Regular"/>
                <a:cs typeface="UHC Sans Regul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2"/>
          <p:cNvSpPr>
            <a:spLocks noGrp="1"/>
          </p:cNvSpPr>
          <p:nvPr>
            <p:ph type="sldNum" sz="quarter" idx="11"/>
          </p:nvPr>
        </p:nvSpPr>
        <p:spPr>
          <a:xfrm>
            <a:off x="406400" y="4739879"/>
            <a:ext cx="609600" cy="171450"/>
          </a:xfrm>
          <a:prstGeom prst="rect">
            <a:avLst/>
          </a:prstGeom>
        </p:spPr>
        <p:txBody>
          <a:bodyPr/>
          <a:lstStyle>
            <a:lvl1pPr algn="l">
              <a:defRPr sz="1000" i="0" smtClean="0">
                <a:solidFill>
                  <a:srgbClr val="646D72"/>
                </a:solidFill>
                <a:latin typeface="UHC Sans Regular"/>
                <a:ea typeface="ＭＳ Ｐゴシック" pitchFamily="34" charset="-128"/>
                <a:cs typeface="UHC Sans Regular"/>
              </a:defRPr>
            </a:lvl1pPr>
          </a:lstStyle>
          <a:p>
            <a:pPr defTabSz="457200" fontAlgn="base">
              <a:spcBef>
                <a:spcPct val="0"/>
              </a:spcBef>
              <a:spcAft>
                <a:spcPct val="0"/>
              </a:spcAft>
              <a:defRPr/>
            </a:pPr>
            <a:fld id="{D87EAE76-0882-8147-A175-93EBD4F35244}" type="slidenum">
              <a:rPr lang="en-US"/>
              <a:pPr defTabSz="457200" fontAlgn="base">
                <a:spcBef>
                  <a:spcPct val="0"/>
                </a:spcBef>
                <a:spcAft>
                  <a:spcPct val="0"/>
                </a:spcAft>
                <a:defRPr/>
              </a:pPr>
              <a:t>‹#›</a:t>
            </a:fld>
            <a:endParaRPr lang="en-US" dirty="0"/>
          </a:p>
        </p:txBody>
      </p:sp>
    </p:spTree>
    <p:extLst>
      <p:ext uri="{BB962C8B-B14F-4D97-AF65-F5344CB8AC3E}">
        <p14:creationId xmlns:p14="http://schemas.microsoft.com/office/powerpoint/2010/main" val="753369849"/>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ertical Picture Layout">
    <p:spTree>
      <p:nvGrpSpPr>
        <p:cNvPr id="1" name=""/>
        <p:cNvGrpSpPr/>
        <p:nvPr/>
      </p:nvGrpSpPr>
      <p:grpSpPr>
        <a:xfrm>
          <a:off x="0" y="0"/>
          <a:ext cx="0" cy="0"/>
          <a:chOff x="0" y="0"/>
          <a:chExt cx="0" cy="0"/>
        </a:xfrm>
      </p:grpSpPr>
      <p:sp>
        <p:nvSpPr>
          <p:cNvPr id="6" name="Round Single Corner Rectangle 5"/>
          <p:cNvSpPr/>
          <p:nvPr userDrawn="1"/>
        </p:nvSpPr>
        <p:spPr bwMode="auto">
          <a:xfrm flipH="1" flipV="1">
            <a:off x="471488" y="951310"/>
            <a:ext cx="5064125" cy="3437334"/>
          </a:xfrm>
          <a:prstGeom prst="round1Rect">
            <a:avLst>
              <a:gd name="adj" fmla="val 3919"/>
            </a:avLst>
          </a:prstGeom>
          <a:solidFill>
            <a:srgbClr val="EFEFEF"/>
          </a:solidFill>
          <a:ln w="76200" cmpd="sng">
            <a:noFill/>
          </a:ln>
          <a:effectLst/>
          <a:extLst/>
        </p:spPr>
        <p:txBody>
          <a:bodyPr anchor="ctr"/>
          <a:lstStyle/>
          <a:p>
            <a:pPr algn="ctr" fontAlgn="base">
              <a:spcBef>
                <a:spcPct val="0"/>
              </a:spcBef>
              <a:spcAft>
                <a:spcPct val="0"/>
              </a:spcAft>
              <a:defRPr/>
            </a:pPr>
            <a:endParaRPr lang="en-US" sz="2200" dirty="0">
              <a:solidFill>
                <a:srgbClr val="646D72"/>
              </a:solidFill>
              <a:latin typeface="UHC Sans Regular"/>
            </a:endParaRPr>
          </a:p>
        </p:txBody>
      </p:sp>
      <p:sp>
        <p:nvSpPr>
          <p:cNvPr id="5" name="Title 1"/>
          <p:cNvSpPr>
            <a:spLocks noGrp="1"/>
          </p:cNvSpPr>
          <p:nvPr>
            <p:ph type="title"/>
          </p:nvPr>
        </p:nvSpPr>
        <p:spPr>
          <a:xfrm>
            <a:off x="609598" y="370468"/>
            <a:ext cx="7273131" cy="479293"/>
          </a:xfrm>
          <a:prstGeom prst="rect">
            <a:avLst/>
          </a:prstGeom>
        </p:spPr>
        <p:txBody>
          <a:bodyPr anchor="ctr"/>
          <a:lstStyle>
            <a:lvl1pPr>
              <a:defRPr sz="2600" b="1" i="0" spc="0" baseline="0">
                <a:solidFill>
                  <a:srgbClr val="FFFFFF"/>
                </a:solidFill>
                <a:latin typeface="UHC Sans Bold"/>
                <a:cs typeface="UHC Sans Bold"/>
              </a:defRPr>
            </a:lvl1pPr>
          </a:lstStyle>
          <a:p>
            <a:r>
              <a:rPr lang="en-US"/>
              <a:t>Click to edit Master title style</a:t>
            </a:r>
            <a:endParaRPr lang="en-US" dirty="0"/>
          </a:p>
        </p:txBody>
      </p:sp>
      <p:sp>
        <p:nvSpPr>
          <p:cNvPr id="7" name="Content Placeholder 2"/>
          <p:cNvSpPr>
            <a:spLocks noGrp="1"/>
          </p:cNvSpPr>
          <p:nvPr>
            <p:ph idx="1"/>
          </p:nvPr>
        </p:nvSpPr>
        <p:spPr>
          <a:xfrm>
            <a:off x="609597" y="1053153"/>
            <a:ext cx="3760846" cy="3256345"/>
          </a:xfrm>
          <a:prstGeom prst="rect">
            <a:avLst/>
          </a:prstGeom>
        </p:spPr>
        <p:txBody>
          <a:bodyPr>
            <a:normAutofit/>
          </a:bodyPr>
          <a:lstStyle>
            <a:lvl1pPr>
              <a:defRPr sz="1400" b="0">
                <a:solidFill>
                  <a:schemeClr val="tx1">
                    <a:lumMod val="50000"/>
                  </a:schemeClr>
                </a:solidFill>
                <a:latin typeface="UHC Sans Regular"/>
                <a:cs typeface="UHC Sans Regular"/>
              </a:defRPr>
            </a:lvl1pPr>
            <a:lvl2pPr>
              <a:defRPr sz="1100" b="0">
                <a:solidFill>
                  <a:srgbClr val="09163A"/>
                </a:solidFill>
                <a:latin typeface="UHC Sans Regular"/>
                <a:cs typeface="UHC Sans Regular"/>
              </a:defRPr>
            </a:lvl2pPr>
            <a:lvl3pPr>
              <a:defRPr sz="1100" b="0">
                <a:solidFill>
                  <a:srgbClr val="09163A"/>
                </a:solidFill>
                <a:latin typeface="UHC Sans Regular"/>
                <a:cs typeface="UHC Sans Regular"/>
              </a:defRPr>
            </a:lvl3pPr>
            <a:lvl4pPr>
              <a:defRPr sz="1100" b="0">
                <a:solidFill>
                  <a:srgbClr val="09163A"/>
                </a:solidFill>
                <a:latin typeface="UHC Sans Regular"/>
                <a:cs typeface="UHC Sans Regular"/>
              </a:defRPr>
            </a:lvl4pPr>
            <a:lvl5pPr>
              <a:defRPr sz="1100" b="0">
                <a:solidFill>
                  <a:srgbClr val="09163A"/>
                </a:solidFill>
                <a:latin typeface="UHC Sans Regular"/>
                <a:cs typeface="UHC Sans Regul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0"/>
          </p:nvPr>
        </p:nvSpPr>
        <p:spPr>
          <a:xfrm>
            <a:off x="5627688" y="951310"/>
            <a:ext cx="3035300" cy="3437334"/>
          </a:xfrm>
        </p:spPr>
        <p:txBody>
          <a:bodyPr rtlCol="0">
            <a:normAutofit/>
          </a:bodyPr>
          <a:lstStyle>
            <a:lvl1pPr>
              <a:defRPr baseline="0"/>
            </a:lvl1pPr>
          </a:lstStyle>
          <a:p>
            <a:pPr lvl="0"/>
            <a:r>
              <a:rPr lang="en-US" noProof="0" dirty="0"/>
              <a:t>Drag picture to placeholder or click icon to add</a:t>
            </a:r>
          </a:p>
        </p:txBody>
      </p:sp>
      <p:sp>
        <p:nvSpPr>
          <p:cNvPr id="8" name="Slide Number Placeholder 2"/>
          <p:cNvSpPr>
            <a:spLocks noGrp="1"/>
          </p:cNvSpPr>
          <p:nvPr>
            <p:ph type="sldNum" sz="quarter" idx="11"/>
          </p:nvPr>
        </p:nvSpPr>
        <p:spPr>
          <a:xfrm>
            <a:off x="406400" y="4739879"/>
            <a:ext cx="609600" cy="171450"/>
          </a:xfrm>
          <a:prstGeom prst="rect">
            <a:avLst/>
          </a:prstGeom>
        </p:spPr>
        <p:txBody>
          <a:bodyPr/>
          <a:lstStyle>
            <a:lvl1pPr algn="l">
              <a:defRPr sz="1000" i="0" smtClean="0">
                <a:solidFill>
                  <a:srgbClr val="646D72"/>
                </a:solidFill>
                <a:latin typeface="UHC Sans Regular"/>
                <a:ea typeface="ＭＳ Ｐゴシック" pitchFamily="34" charset="-128"/>
                <a:cs typeface="UHC Sans Regular"/>
              </a:defRPr>
            </a:lvl1pPr>
          </a:lstStyle>
          <a:p>
            <a:pPr defTabSz="457200" fontAlgn="base">
              <a:spcBef>
                <a:spcPct val="0"/>
              </a:spcBef>
              <a:spcAft>
                <a:spcPct val="0"/>
              </a:spcAft>
              <a:defRPr/>
            </a:pPr>
            <a:fld id="{FF320907-C8CF-7649-9BAE-FD310A2119A9}" type="slidenum">
              <a:rPr lang="en-US"/>
              <a:pPr defTabSz="457200" fontAlgn="base">
                <a:spcBef>
                  <a:spcPct val="0"/>
                </a:spcBef>
                <a:spcAft>
                  <a:spcPct val="0"/>
                </a:spcAft>
                <a:defRPr/>
              </a:pPr>
              <a:t>‹#›</a:t>
            </a:fld>
            <a:endParaRPr lang="en-US" dirty="0"/>
          </a:p>
        </p:txBody>
      </p:sp>
    </p:spTree>
    <p:extLst>
      <p:ext uri="{BB962C8B-B14F-4D97-AF65-F5344CB8AC3E}">
        <p14:creationId xmlns:p14="http://schemas.microsoft.com/office/powerpoint/2010/main" val="3406046272"/>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Column Content with One Line Subs">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flipH="1" flipV="1">
            <a:off x="474663" y="947738"/>
            <a:ext cx="4064000" cy="383381"/>
          </a:xfrm>
          <a:prstGeom prst="rect">
            <a:avLst/>
          </a:prstGeom>
          <a:solidFill>
            <a:srgbClr val="00A8F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endParaRPr lang="en-US" sz="2200" dirty="0">
              <a:solidFill>
                <a:srgbClr val="646D72"/>
              </a:solidFill>
              <a:latin typeface="UHC Sans Regular" charset="0"/>
            </a:endParaRPr>
          </a:p>
        </p:txBody>
      </p:sp>
      <p:sp>
        <p:nvSpPr>
          <p:cNvPr id="8" name="Round Single Corner Rectangle 7"/>
          <p:cNvSpPr/>
          <p:nvPr userDrawn="1"/>
        </p:nvSpPr>
        <p:spPr bwMode="auto">
          <a:xfrm flipH="1" flipV="1">
            <a:off x="4613276" y="947738"/>
            <a:ext cx="4054475" cy="383381"/>
          </a:xfrm>
          <a:prstGeom prst="round1Rect">
            <a:avLst>
              <a:gd name="adj" fmla="val 0"/>
            </a:avLst>
          </a:prstGeom>
          <a:solidFill>
            <a:srgbClr val="00A8F7"/>
          </a:solidFill>
          <a:ln>
            <a:noFill/>
          </a:ln>
          <a:effectLst/>
          <a:extLst/>
        </p:spPr>
        <p:txBody>
          <a:bodyPr anchor="ctr"/>
          <a:lstStyle/>
          <a:p>
            <a:pPr algn="ctr" fontAlgn="base">
              <a:spcBef>
                <a:spcPct val="0"/>
              </a:spcBef>
              <a:spcAft>
                <a:spcPct val="0"/>
              </a:spcAft>
              <a:defRPr/>
            </a:pPr>
            <a:endParaRPr lang="en-US" sz="2200" dirty="0">
              <a:solidFill>
                <a:srgbClr val="646D72"/>
              </a:solidFill>
              <a:latin typeface="UHC Sans Regular"/>
            </a:endParaRPr>
          </a:p>
        </p:txBody>
      </p:sp>
      <p:sp>
        <p:nvSpPr>
          <p:cNvPr id="11" name="Content Placeholder 2"/>
          <p:cNvSpPr>
            <a:spLocks noGrp="1"/>
          </p:cNvSpPr>
          <p:nvPr>
            <p:ph idx="11"/>
          </p:nvPr>
        </p:nvSpPr>
        <p:spPr>
          <a:xfrm>
            <a:off x="624509" y="987407"/>
            <a:ext cx="3769353" cy="305905"/>
          </a:xfrm>
          <a:prstGeom prst="rect">
            <a:avLst/>
          </a:prstGeom>
        </p:spPr>
        <p:txBody>
          <a:bodyPr anchor="ctr">
            <a:normAutofit/>
          </a:bodyPr>
          <a:lstStyle>
            <a:lvl1pPr>
              <a:defRPr sz="1600" b="0">
                <a:solidFill>
                  <a:srgbClr val="FFFFFF"/>
                </a:solidFill>
                <a:latin typeface="UHC Sans Regular"/>
                <a:cs typeface="UHC Sans Regular"/>
              </a:defRPr>
            </a:lvl1pPr>
            <a:lvl2pPr>
              <a:defRPr b="0">
                <a:solidFill>
                  <a:srgbClr val="09163A"/>
                </a:solidFill>
                <a:latin typeface="UHC Sans Regular"/>
                <a:cs typeface="UHC Sans Regular"/>
              </a:defRPr>
            </a:lvl2pPr>
            <a:lvl3pPr>
              <a:defRPr b="0">
                <a:solidFill>
                  <a:srgbClr val="09163A"/>
                </a:solidFill>
                <a:latin typeface="UHC Sans Regular"/>
                <a:cs typeface="UHC Sans Regular"/>
              </a:defRPr>
            </a:lvl3pPr>
            <a:lvl4pPr>
              <a:defRPr b="0">
                <a:solidFill>
                  <a:srgbClr val="09163A"/>
                </a:solidFill>
                <a:latin typeface="UHC Sans Regular"/>
                <a:cs typeface="UHC Sans Regular"/>
              </a:defRPr>
            </a:lvl4pPr>
            <a:lvl5pPr>
              <a:defRPr b="0">
                <a:solidFill>
                  <a:srgbClr val="09163A"/>
                </a:solidFill>
                <a:latin typeface="UHC Sans Regular"/>
                <a:cs typeface="UHC Sans Regular"/>
              </a:defRPr>
            </a:lvl5pPr>
          </a:lstStyle>
          <a:p>
            <a:pPr lvl="0"/>
            <a:r>
              <a:rPr lang="en-US"/>
              <a:t>Click to edit Master text styles</a:t>
            </a:r>
          </a:p>
        </p:txBody>
      </p:sp>
      <p:sp>
        <p:nvSpPr>
          <p:cNvPr id="12" name="Content Placeholder 2"/>
          <p:cNvSpPr>
            <a:spLocks noGrp="1"/>
          </p:cNvSpPr>
          <p:nvPr>
            <p:ph idx="12"/>
          </p:nvPr>
        </p:nvSpPr>
        <p:spPr>
          <a:xfrm>
            <a:off x="4790027" y="986104"/>
            <a:ext cx="3769353" cy="305905"/>
          </a:xfrm>
          <a:prstGeom prst="rect">
            <a:avLst/>
          </a:prstGeom>
        </p:spPr>
        <p:txBody>
          <a:bodyPr anchor="ctr">
            <a:normAutofit/>
          </a:bodyPr>
          <a:lstStyle>
            <a:lvl1pPr>
              <a:defRPr sz="1600" b="0">
                <a:solidFill>
                  <a:srgbClr val="FFFFFF"/>
                </a:solidFill>
                <a:latin typeface="UHC Sans Regular"/>
                <a:cs typeface="UHC Sans Regular"/>
              </a:defRPr>
            </a:lvl1pPr>
            <a:lvl2pPr>
              <a:defRPr b="0">
                <a:solidFill>
                  <a:srgbClr val="09163A"/>
                </a:solidFill>
                <a:latin typeface="UHC Sans Regular"/>
                <a:cs typeface="UHC Sans Regular"/>
              </a:defRPr>
            </a:lvl2pPr>
            <a:lvl3pPr>
              <a:defRPr b="0">
                <a:solidFill>
                  <a:srgbClr val="09163A"/>
                </a:solidFill>
                <a:latin typeface="UHC Sans Regular"/>
                <a:cs typeface="UHC Sans Regular"/>
              </a:defRPr>
            </a:lvl3pPr>
            <a:lvl4pPr>
              <a:defRPr b="0">
                <a:solidFill>
                  <a:srgbClr val="09163A"/>
                </a:solidFill>
                <a:latin typeface="UHC Sans Regular"/>
                <a:cs typeface="UHC Sans Regular"/>
              </a:defRPr>
            </a:lvl4pPr>
            <a:lvl5pPr>
              <a:defRPr b="0">
                <a:solidFill>
                  <a:srgbClr val="09163A"/>
                </a:solidFill>
                <a:latin typeface="UHC Sans Regular"/>
                <a:cs typeface="UHC Sans Regular"/>
              </a:defRPr>
            </a:lvl5pPr>
          </a:lstStyle>
          <a:p>
            <a:pPr lvl="0"/>
            <a:r>
              <a:rPr lang="en-US"/>
              <a:t>Click to edit Master text styles</a:t>
            </a:r>
          </a:p>
        </p:txBody>
      </p:sp>
      <p:sp>
        <p:nvSpPr>
          <p:cNvPr id="9" name="Title 1"/>
          <p:cNvSpPr>
            <a:spLocks noGrp="1"/>
          </p:cNvSpPr>
          <p:nvPr>
            <p:ph type="title"/>
          </p:nvPr>
        </p:nvSpPr>
        <p:spPr>
          <a:xfrm>
            <a:off x="609598" y="370468"/>
            <a:ext cx="7273131" cy="479293"/>
          </a:xfrm>
          <a:prstGeom prst="rect">
            <a:avLst/>
          </a:prstGeom>
        </p:spPr>
        <p:txBody>
          <a:bodyPr anchor="ctr"/>
          <a:lstStyle>
            <a:lvl1pPr>
              <a:defRPr sz="2600" b="1" i="0" spc="0" baseline="0">
                <a:solidFill>
                  <a:srgbClr val="FFFFFF"/>
                </a:solidFill>
                <a:latin typeface="UHC Sans Bold"/>
                <a:cs typeface="UHC Sans Bold"/>
              </a:defRPr>
            </a:lvl1pPr>
          </a:lstStyle>
          <a:p>
            <a:r>
              <a:rPr lang="en-US"/>
              <a:t>Click to edit Master title style</a:t>
            </a:r>
            <a:endParaRPr lang="en-US" dirty="0"/>
          </a:p>
        </p:txBody>
      </p:sp>
      <p:sp>
        <p:nvSpPr>
          <p:cNvPr id="15" name="Content Placeholder 2"/>
          <p:cNvSpPr>
            <a:spLocks noGrp="1"/>
          </p:cNvSpPr>
          <p:nvPr>
            <p:ph idx="1"/>
          </p:nvPr>
        </p:nvSpPr>
        <p:spPr>
          <a:xfrm>
            <a:off x="609597" y="1390030"/>
            <a:ext cx="3760846" cy="3059539"/>
          </a:xfrm>
          <a:prstGeom prst="rect">
            <a:avLst/>
          </a:prstGeom>
        </p:spPr>
        <p:txBody>
          <a:bodyPr>
            <a:normAutofit/>
          </a:bodyPr>
          <a:lstStyle>
            <a:lvl1pPr>
              <a:defRPr sz="1400" b="0">
                <a:solidFill>
                  <a:schemeClr val="tx1">
                    <a:lumMod val="50000"/>
                  </a:schemeClr>
                </a:solidFill>
                <a:latin typeface="UHC Sans Regular"/>
                <a:cs typeface="UHC Sans Regular"/>
              </a:defRPr>
            </a:lvl1pPr>
            <a:lvl2pPr>
              <a:defRPr sz="1100" b="0">
                <a:solidFill>
                  <a:srgbClr val="09163A"/>
                </a:solidFill>
                <a:latin typeface="UHC Sans Regular"/>
                <a:cs typeface="UHC Sans Regular"/>
              </a:defRPr>
            </a:lvl2pPr>
            <a:lvl3pPr>
              <a:defRPr sz="1100" b="0">
                <a:solidFill>
                  <a:srgbClr val="09163A"/>
                </a:solidFill>
                <a:latin typeface="UHC Sans Regular"/>
                <a:cs typeface="UHC Sans Regular"/>
              </a:defRPr>
            </a:lvl3pPr>
            <a:lvl4pPr>
              <a:defRPr sz="1100" b="0">
                <a:solidFill>
                  <a:srgbClr val="09163A"/>
                </a:solidFill>
                <a:latin typeface="UHC Sans Regular"/>
                <a:cs typeface="UHC Sans Regular"/>
              </a:defRPr>
            </a:lvl4pPr>
            <a:lvl5pPr>
              <a:defRPr sz="1100" b="0">
                <a:solidFill>
                  <a:srgbClr val="09163A"/>
                </a:solidFill>
                <a:latin typeface="UHC Sans Regular"/>
                <a:cs typeface="UHC Sans Regul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0"/>
          </p:nvPr>
        </p:nvSpPr>
        <p:spPr>
          <a:xfrm>
            <a:off x="4802478" y="1386697"/>
            <a:ext cx="3760846" cy="3059539"/>
          </a:xfrm>
          <a:prstGeom prst="rect">
            <a:avLst/>
          </a:prstGeom>
        </p:spPr>
        <p:txBody>
          <a:bodyPr>
            <a:normAutofit/>
          </a:bodyPr>
          <a:lstStyle>
            <a:lvl1pPr>
              <a:defRPr sz="1400" b="0">
                <a:solidFill>
                  <a:schemeClr val="tx1">
                    <a:lumMod val="50000"/>
                  </a:schemeClr>
                </a:solidFill>
                <a:latin typeface="UHC Sans Regular"/>
                <a:cs typeface="UHC Sans Regular"/>
              </a:defRPr>
            </a:lvl1pPr>
            <a:lvl2pPr>
              <a:defRPr sz="1100" b="0">
                <a:solidFill>
                  <a:srgbClr val="09163A"/>
                </a:solidFill>
                <a:latin typeface="UHC Sans Regular"/>
                <a:cs typeface="UHC Sans Regular"/>
              </a:defRPr>
            </a:lvl2pPr>
            <a:lvl3pPr>
              <a:defRPr sz="1100" b="0">
                <a:solidFill>
                  <a:srgbClr val="09163A"/>
                </a:solidFill>
                <a:latin typeface="UHC Sans Regular"/>
                <a:cs typeface="UHC Sans Regular"/>
              </a:defRPr>
            </a:lvl3pPr>
            <a:lvl4pPr>
              <a:defRPr sz="1100" b="0">
                <a:solidFill>
                  <a:srgbClr val="09163A"/>
                </a:solidFill>
                <a:latin typeface="UHC Sans Regular"/>
                <a:cs typeface="UHC Sans Regular"/>
              </a:defRPr>
            </a:lvl4pPr>
            <a:lvl5pPr>
              <a:defRPr sz="1100" b="0">
                <a:solidFill>
                  <a:srgbClr val="09163A"/>
                </a:solidFill>
                <a:latin typeface="UHC Sans Regular"/>
                <a:cs typeface="UHC Sans Regul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2"/>
          <p:cNvSpPr>
            <a:spLocks noGrp="1"/>
          </p:cNvSpPr>
          <p:nvPr>
            <p:ph type="sldNum" sz="quarter" idx="13"/>
          </p:nvPr>
        </p:nvSpPr>
        <p:spPr>
          <a:xfrm>
            <a:off x="406400" y="4739879"/>
            <a:ext cx="609600" cy="171450"/>
          </a:xfrm>
          <a:prstGeom prst="rect">
            <a:avLst/>
          </a:prstGeom>
        </p:spPr>
        <p:txBody>
          <a:bodyPr/>
          <a:lstStyle>
            <a:lvl1pPr algn="l">
              <a:defRPr sz="1000" i="0" smtClean="0">
                <a:solidFill>
                  <a:srgbClr val="646D72"/>
                </a:solidFill>
                <a:latin typeface="UHC Sans Regular"/>
                <a:ea typeface="ＭＳ Ｐゴシック" pitchFamily="34" charset="-128"/>
                <a:cs typeface="UHC Sans Regular"/>
              </a:defRPr>
            </a:lvl1pPr>
          </a:lstStyle>
          <a:p>
            <a:pPr defTabSz="457200" fontAlgn="base">
              <a:spcBef>
                <a:spcPct val="0"/>
              </a:spcBef>
              <a:spcAft>
                <a:spcPct val="0"/>
              </a:spcAft>
              <a:defRPr/>
            </a:pPr>
            <a:fld id="{9BC3930B-717C-2D43-8755-7CEC6C1E6091}" type="slidenum">
              <a:rPr lang="en-US"/>
              <a:pPr defTabSz="457200" fontAlgn="base">
                <a:spcBef>
                  <a:spcPct val="0"/>
                </a:spcBef>
                <a:spcAft>
                  <a:spcPct val="0"/>
                </a:spcAft>
                <a:defRPr/>
              </a:pPr>
              <a:t>‹#›</a:t>
            </a:fld>
            <a:endParaRPr lang="en-US" dirty="0"/>
          </a:p>
        </p:txBody>
      </p:sp>
    </p:spTree>
    <p:extLst>
      <p:ext uri="{BB962C8B-B14F-4D97-AF65-F5344CB8AC3E}">
        <p14:creationId xmlns:p14="http://schemas.microsoft.com/office/powerpoint/2010/main" val="2341511565"/>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2-Column Content with One Line Subs">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4613275" y="958454"/>
            <a:ext cx="4052888" cy="554831"/>
          </a:xfrm>
          <a:prstGeom prst="rect">
            <a:avLst/>
          </a:prstGeom>
          <a:solidFill>
            <a:srgbClr val="00A8F7"/>
          </a:solidFill>
          <a:ln>
            <a:noFill/>
          </a:ln>
          <a:extLst>
            <a:ext uri="{91240B29-F687-4F45-9708-019B960494DF}">
              <a14:hiddenLine xmlns:a14="http://schemas.microsoft.com/office/drawing/2010/main" w="76200">
                <a:solidFill>
                  <a:srgbClr val="000000"/>
                </a:solidFill>
                <a:miter lim="800000"/>
                <a:headEnd/>
                <a:tailEnd/>
              </a14:hiddenLine>
            </a:ext>
          </a:extLst>
        </p:spPr>
        <p:txBody>
          <a:bodyPr anchor="ctr"/>
          <a:lstStyle/>
          <a:p>
            <a:pPr algn="ctr" fontAlgn="base">
              <a:spcBef>
                <a:spcPct val="0"/>
              </a:spcBef>
              <a:spcAft>
                <a:spcPct val="0"/>
              </a:spcAft>
            </a:pPr>
            <a:endParaRPr lang="en-US" sz="2200" dirty="0">
              <a:solidFill>
                <a:srgbClr val="646D72"/>
              </a:solidFill>
              <a:latin typeface="UHC Sans Regular" charset="0"/>
            </a:endParaRPr>
          </a:p>
        </p:txBody>
      </p:sp>
      <p:sp>
        <p:nvSpPr>
          <p:cNvPr id="8" name="Rectangle 7"/>
          <p:cNvSpPr>
            <a:spLocks noChangeArrowheads="1"/>
          </p:cNvSpPr>
          <p:nvPr userDrawn="1"/>
        </p:nvSpPr>
        <p:spPr bwMode="auto">
          <a:xfrm>
            <a:off x="474663" y="958454"/>
            <a:ext cx="4051300" cy="554831"/>
          </a:xfrm>
          <a:prstGeom prst="rect">
            <a:avLst/>
          </a:prstGeom>
          <a:solidFill>
            <a:srgbClr val="00A8F7"/>
          </a:solidFill>
          <a:ln>
            <a:noFill/>
          </a:ln>
          <a:extLst>
            <a:ext uri="{91240B29-F687-4F45-9708-019B960494DF}">
              <a14:hiddenLine xmlns:a14="http://schemas.microsoft.com/office/drawing/2010/main" w="76200">
                <a:solidFill>
                  <a:srgbClr val="000000"/>
                </a:solidFill>
                <a:miter lim="800000"/>
                <a:headEnd/>
                <a:tailEnd/>
              </a14:hiddenLine>
            </a:ext>
          </a:extLst>
        </p:spPr>
        <p:txBody>
          <a:bodyPr anchor="ctr"/>
          <a:lstStyle/>
          <a:p>
            <a:pPr algn="ctr" fontAlgn="base">
              <a:spcBef>
                <a:spcPct val="0"/>
              </a:spcBef>
              <a:spcAft>
                <a:spcPct val="0"/>
              </a:spcAft>
            </a:pPr>
            <a:endParaRPr lang="en-US" sz="2200" dirty="0">
              <a:solidFill>
                <a:srgbClr val="646D72"/>
              </a:solidFill>
              <a:latin typeface="UHC Sans Regular" charset="0"/>
            </a:endParaRPr>
          </a:p>
        </p:txBody>
      </p:sp>
      <p:sp>
        <p:nvSpPr>
          <p:cNvPr id="11" name="Content Placeholder 2"/>
          <p:cNvSpPr>
            <a:spLocks noGrp="1"/>
          </p:cNvSpPr>
          <p:nvPr>
            <p:ph idx="11"/>
          </p:nvPr>
        </p:nvSpPr>
        <p:spPr>
          <a:xfrm>
            <a:off x="624509" y="987407"/>
            <a:ext cx="3769353" cy="491135"/>
          </a:xfrm>
          <a:prstGeom prst="rect">
            <a:avLst/>
          </a:prstGeom>
        </p:spPr>
        <p:txBody>
          <a:bodyPr>
            <a:normAutofit/>
          </a:bodyPr>
          <a:lstStyle>
            <a:lvl1pPr>
              <a:defRPr sz="1600" b="0">
                <a:solidFill>
                  <a:srgbClr val="FFFFFF"/>
                </a:solidFill>
                <a:latin typeface="UHC Sans Regular"/>
                <a:cs typeface="UHC Sans Regular"/>
              </a:defRPr>
            </a:lvl1pPr>
            <a:lvl2pPr>
              <a:defRPr b="0">
                <a:solidFill>
                  <a:srgbClr val="09163A"/>
                </a:solidFill>
                <a:latin typeface="UHC Sans Regular"/>
                <a:cs typeface="UHC Sans Regular"/>
              </a:defRPr>
            </a:lvl2pPr>
            <a:lvl3pPr>
              <a:defRPr b="0">
                <a:solidFill>
                  <a:srgbClr val="09163A"/>
                </a:solidFill>
                <a:latin typeface="UHC Sans Regular"/>
                <a:cs typeface="UHC Sans Regular"/>
              </a:defRPr>
            </a:lvl3pPr>
            <a:lvl4pPr>
              <a:defRPr b="0">
                <a:solidFill>
                  <a:srgbClr val="09163A"/>
                </a:solidFill>
                <a:latin typeface="UHC Sans Regular"/>
                <a:cs typeface="UHC Sans Regular"/>
              </a:defRPr>
            </a:lvl4pPr>
            <a:lvl5pPr>
              <a:defRPr b="0">
                <a:solidFill>
                  <a:srgbClr val="09163A"/>
                </a:solidFill>
                <a:latin typeface="UHC Sans Regular"/>
                <a:cs typeface="UHC Sans Regular"/>
              </a:defRPr>
            </a:lvl5pPr>
          </a:lstStyle>
          <a:p>
            <a:pPr lvl="0"/>
            <a:r>
              <a:rPr lang="en-US"/>
              <a:t>Click to edit Master text styles</a:t>
            </a:r>
          </a:p>
        </p:txBody>
      </p:sp>
      <p:sp>
        <p:nvSpPr>
          <p:cNvPr id="9" name="Title 1"/>
          <p:cNvSpPr>
            <a:spLocks noGrp="1"/>
          </p:cNvSpPr>
          <p:nvPr>
            <p:ph type="title"/>
          </p:nvPr>
        </p:nvSpPr>
        <p:spPr>
          <a:xfrm>
            <a:off x="609598" y="370468"/>
            <a:ext cx="7273131" cy="479293"/>
          </a:xfrm>
          <a:prstGeom prst="rect">
            <a:avLst/>
          </a:prstGeom>
        </p:spPr>
        <p:txBody>
          <a:bodyPr anchor="ctr"/>
          <a:lstStyle>
            <a:lvl1pPr>
              <a:defRPr sz="2600" b="1" i="0" spc="0" baseline="0">
                <a:solidFill>
                  <a:srgbClr val="FFFFFF"/>
                </a:solidFill>
                <a:latin typeface="UHC Sans Bold"/>
                <a:cs typeface="UHC Sans Bold"/>
              </a:defRPr>
            </a:lvl1pPr>
          </a:lstStyle>
          <a:p>
            <a:r>
              <a:rPr lang="en-US"/>
              <a:t>Click to edit Master title style</a:t>
            </a:r>
            <a:endParaRPr lang="en-US" dirty="0"/>
          </a:p>
        </p:txBody>
      </p:sp>
      <p:sp>
        <p:nvSpPr>
          <p:cNvPr id="15" name="Content Placeholder 2"/>
          <p:cNvSpPr>
            <a:spLocks noGrp="1"/>
          </p:cNvSpPr>
          <p:nvPr>
            <p:ph idx="1"/>
          </p:nvPr>
        </p:nvSpPr>
        <p:spPr>
          <a:xfrm>
            <a:off x="609597" y="1597015"/>
            <a:ext cx="3760846" cy="2852554"/>
          </a:xfrm>
          <a:prstGeom prst="rect">
            <a:avLst/>
          </a:prstGeom>
        </p:spPr>
        <p:txBody>
          <a:bodyPr>
            <a:normAutofit/>
          </a:bodyPr>
          <a:lstStyle>
            <a:lvl1pPr>
              <a:defRPr sz="1400" b="0">
                <a:solidFill>
                  <a:schemeClr val="tx1">
                    <a:lumMod val="50000"/>
                  </a:schemeClr>
                </a:solidFill>
                <a:latin typeface="UHC Sans Regular"/>
                <a:cs typeface="UHC Sans Regular"/>
              </a:defRPr>
            </a:lvl1pPr>
            <a:lvl2pPr>
              <a:defRPr sz="1100" b="0">
                <a:solidFill>
                  <a:srgbClr val="09163A"/>
                </a:solidFill>
                <a:latin typeface="UHC Sans Regular"/>
                <a:cs typeface="UHC Sans Regular"/>
              </a:defRPr>
            </a:lvl2pPr>
            <a:lvl3pPr>
              <a:defRPr sz="1100" b="0">
                <a:solidFill>
                  <a:srgbClr val="09163A"/>
                </a:solidFill>
                <a:latin typeface="UHC Sans Regular"/>
                <a:cs typeface="UHC Sans Regular"/>
              </a:defRPr>
            </a:lvl3pPr>
            <a:lvl4pPr>
              <a:defRPr sz="1100" b="0">
                <a:solidFill>
                  <a:srgbClr val="09163A"/>
                </a:solidFill>
                <a:latin typeface="UHC Sans Regular"/>
                <a:cs typeface="UHC Sans Regular"/>
              </a:defRPr>
            </a:lvl4pPr>
            <a:lvl5pPr>
              <a:defRPr sz="1100" b="0">
                <a:solidFill>
                  <a:srgbClr val="09163A"/>
                </a:solidFill>
                <a:latin typeface="UHC Sans Regular"/>
                <a:cs typeface="UHC Sans Regul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0"/>
          </p:nvPr>
        </p:nvSpPr>
        <p:spPr>
          <a:xfrm>
            <a:off x="4802478" y="1597015"/>
            <a:ext cx="3760846" cy="2849221"/>
          </a:xfrm>
          <a:prstGeom prst="rect">
            <a:avLst/>
          </a:prstGeom>
        </p:spPr>
        <p:txBody>
          <a:bodyPr>
            <a:normAutofit/>
          </a:bodyPr>
          <a:lstStyle>
            <a:lvl1pPr>
              <a:defRPr sz="1400" b="0">
                <a:solidFill>
                  <a:schemeClr val="tx1">
                    <a:lumMod val="50000"/>
                  </a:schemeClr>
                </a:solidFill>
                <a:latin typeface="UHC Sans Regular"/>
                <a:cs typeface="UHC Sans Regular"/>
              </a:defRPr>
            </a:lvl1pPr>
            <a:lvl2pPr>
              <a:defRPr sz="1100" b="0">
                <a:solidFill>
                  <a:srgbClr val="09163A"/>
                </a:solidFill>
                <a:latin typeface="UHC Sans Regular"/>
                <a:cs typeface="UHC Sans Regular"/>
              </a:defRPr>
            </a:lvl2pPr>
            <a:lvl3pPr>
              <a:defRPr sz="1100" b="0">
                <a:solidFill>
                  <a:srgbClr val="09163A"/>
                </a:solidFill>
                <a:latin typeface="UHC Sans Regular"/>
                <a:cs typeface="UHC Sans Regular"/>
              </a:defRPr>
            </a:lvl3pPr>
            <a:lvl4pPr>
              <a:defRPr sz="1100" b="0">
                <a:solidFill>
                  <a:srgbClr val="09163A"/>
                </a:solidFill>
                <a:latin typeface="UHC Sans Regular"/>
                <a:cs typeface="UHC Sans Regular"/>
              </a:defRPr>
            </a:lvl4pPr>
            <a:lvl5pPr>
              <a:defRPr sz="1100" b="0">
                <a:solidFill>
                  <a:srgbClr val="09163A"/>
                </a:solidFill>
                <a:latin typeface="UHC Sans Regular"/>
                <a:cs typeface="UHC Sans Regul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2"/>
          </p:nvPr>
        </p:nvSpPr>
        <p:spPr>
          <a:xfrm>
            <a:off x="4802479" y="987407"/>
            <a:ext cx="3769353" cy="491135"/>
          </a:xfrm>
          <a:prstGeom prst="rect">
            <a:avLst/>
          </a:prstGeom>
        </p:spPr>
        <p:txBody>
          <a:bodyPr>
            <a:normAutofit/>
          </a:bodyPr>
          <a:lstStyle>
            <a:lvl1pPr>
              <a:defRPr sz="1600" b="0">
                <a:solidFill>
                  <a:srgbClr val="FFFFFF"/>
                </a:solidFill>
                <a:latin typeface="UHC Sans Regular"/>
                <a:cs typeface="UHC Sans Regular"/>
              </a:defRPr>
            </a:lvl1pPr>
            <a:lvl2pPr>
              <a:defRPr b="0">
                <a:solidFill>
                  <a:srgbClr val="09163A"/>
                </a:solidFill>
                <a:latin typeface="UHC Sans Regular"/>
                <a:cs typeface="UHC Sans Regular"/>
              </a:defRPr>
            </a:lvl2pPr>
            <a:lvl3pPr>
              <a:defRPr b="0">
                <a:solidFill>
                  <a:srgbClr val="09163A"/>
                </a:solidFill>
                <a:latin typeface="UHC Sans Regular"/>
                <a:cs typeface="UHC Sans Regular"/>
              </a:defRPr>
            </a:lvl3pPr>
            <a:lvl4pPr>
              <a:defRPr b="0">
                <a:solidFill>
                  <a:srgbClr val="09163A"/>
                </a:solidFill>
                <a:latin typeface="UHC Sans Regular"/>
                <a:cs typeface="UHC Sans Regular"/>
              </a:defRPr>
            </a:lvl4pPr>
            <a:lvl5pPr>
              <a:defRPr b="0">
                <a:solidFill>
                  <a:srgbClr val="09163A"/>
                </a:solidFill>
                <a:latin typeface="UHC Sans Regular"/>
                <a:cs typeface="UHC Sans Regular"/>
              </a:defRPr>
            </a:lvl5pPr>
          </a:lstStyle>
          <a:p>
            <a:pPr lvl="0"/>
            <a:r>
              <a:rPr lang="en-US"/>
              <a:t>Click to edit Master text styles</a:t>
            </a:r>
          </a:p>
        </p:txBody>
      </p:sp>
      <p:sp>
        <p:nvSpPr>
          <p:cNvPr id="10" name="Slide Number Placeholder 2"/>
          <p:cNvSpPr>
            <a:spLocks noGrp="1"/>
          </p:cNvSpPr>
          <p:nvPr>
            <p:ph type="sldNum" sz="quarter" idx="13"/>
          </p:nvPr>
        </p:nvSpPr>
        <p:spPr>
          <a:xfrm>
            <a:off x="406400" y="4739879"/>
            <a:ext cx="609600" cy="171450"/>
          </a:xfrm>
          <a:prstGeom prst="rect">
            <a:avLst/>
          </a:prstGeom>
        </p:spPr>
        <p:txBody>
          <a:bodyPr/>
          <a:lstStyle>
            <a:lvl1pPr algn="l">
              <a:defRPr sz="1000" i="0" smtClean="0">
                <a:solidFill>
                  <a:srgbClr val="646D72"/>
                </a:solidFill>
                <a:latin typeface="UHC Sans Regular"/>
                <a:ea typeface="ＭＳ Ｐゴシック" pitchFamily="34" charset="-128"/>
                <a:cs typeface="UHC Sans Regular"/>
              </a:defRPr>
            </a:lvl1pPr>
          </a:lstStyle>
          <a:p>
            <a:pPr defTabSz="457200" fontAlgn="base">
              <a:spcBef>
                <a:spcPct val="0"/>
              </a:spcBef>
              <a:spcAft>
                <a:spcPct val="0"/>
              </a:spcAft>
              <a:defRPr/>
            </a:pPr>
            <a:fld id="{76ED1A73-C906-A041-A661-0FB7C7B6A5C8}" type="slidenum">
              <a:rPr lang="en-US"/>
              <a:pPr defTabSz="457200" fontAlgn="base">
                <a:spcBef>
                  <a:spcPct val="0"/>
                </a:spcBef>
                <a:spcAft>
                  <a:spcPct val="0"/>
                </a:spcAft>
                <a:defRPr/>
              </a:pPr>
              <a:t>‹#›</a:t>
            </a:fld>
            <a:endParaRPr lang="en-US" dirty="0"/>
          </a:p>
        </p:txBody>
      </p:sp>
    </p:spTree>
    <p:extLst>
      <p:ext uri="{BB962C8B-B14F-4D97-AF65-F5344CB8AC3E}">
        <p14:creationId xmlns:p14="http://schemas.microsoft.com/office/powerpoint/2010/main" val="2243744909"/>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Double Blue Header">
    <p:spTree>
      <p:nvGrpSpPr>
        <p:cNvPr id="1" name=""/>
        <p:cNvGrpSpPr/>
        <p:nvPr/>
      </p:nvGrpSpPr>
      <p:grpSpPr>
        <a:xfrm>
          <a:off x="0" y="0"/>
          <a:ext cx="0" cy="0"/>
          <a:chOff x="0" y="0"/>
          <a:chExt cx="0" cy="0"/>
        </a:xfrm>
      </p:grpSpPr>
      <p:cxnSp>
        <p:nvCxnSpPr>
          <p:cNvPr id="4" name="Straight Connector 6"/>
          <p:cNvCxnSpPr>
            <a:cxnSpLocks noChangeShapeType="1"/>
          </p:cNvCxnSpPr>
          <p:nvPr userDrawn="1"/>
        </p:nvCxnSpPr>
        <p:spPr bwMode="auto">
          <a:xfrm>
            <a:off x="473075" y="927497"/>
            <a:ext cx="8193088" cy="0"/>
          </a:xfrm>
          <a:prstGeom prst="line">
            <a:avLst/>
          </a:prstGeom>
          <a:noFill/>
          <a:ln w="76200">
            <a:solidFill>
              <a:srgbClr val="00A8F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Content Placeholder 2"/>
          <p:cNvSpPr>
            <a:spLocks noGrp="1"/>
          </p:cNvSpPr>
          <p:nvPr>
            <p:ph idx="1"/>
          </p:nvPr>
        </p:nvSpPr>
        <p:spPr>
          <a:xfrm>
            <a:off x="609597" y="1143000"/>
            <a:ext cx="7907164" cy="3306569"/>
          </a:xfrm>
          <a:prstGeom prst="rect">
            <a:avLst/>
          </a:prstGeom>
        </p:spPr>
        <p:txBody>
          <a:bodyPr/>
          <a:lstStyle>
            <a:lvl1pPr>
              <a:defRPr b="0">
                <a:solidFill>
                  <a:schemeClr val="tx1">
                    <a:lumMod val="50000"/>
                  </a:schemeClr>
                </a:solidFill>
                <a:latin typeface="UHC Sans Regular"/>
                <a:cs typeface="UHC Sans Regular"/>
              </a:defRPr>
            </a:lvl1pPr>
            <a:lvl2pPr>
              <a:defRPr b="0">
                <a:solidFill>
                  <a:srgbClr val="09163A"/>
                </a:solidFill>
                <a:latin typeface="UHC Sans Regular"/>
                <a:cs typeface="UHC Sans Regular"/>
              </a:defRPr>
            </a:lvl2pPr>
            <a:lvl3pPr>
              <a:defRPr b="0">
                <a:solidFill>
                  <a:srgbClr val="09163A"/>
                </a:solidFill>
                <a:latin typeface="UHC Sans Regular"/>
                <a:cs typeface="UHC Sans Regular"/>
              </a:defRPr>
            </a:lvl3pPr>
            <a:lvl4pPr>
              <a:defRPr b="0">
                <a:solidFill>
                  <a:srgbClr val="09163A"/>
                </a:solidFill>
                <a:latin typeface="UHC Sans Regular"/>
                <a:cs typeface="UHC Sans Regular"/>
              </a:defRPr>
            </a:lvl4pPr>
            <a:lvl5pPr>
              <a:defRPr b="0">
                <a:solidFill>
                  <a:srgbClr val="09163A"/>
                </a:solidFill>
                <a:latin typeface="UHC Sans Regular"/>
                <a:cs typeface="UHC Sans Regul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p:nvPr>
        </p:nvSpPr>
        <p:spPr>
          <a:xfrm>
            <a:off x="609598" y="370468"/>
            <a:ext cx="7273131" cy="479293"/>
          </a:xfrm>
          <a:prstGeom prst="rect">
            <a:avLst/>
          </a:prstGeom>
        </p:spPr>
        <p:txBody>
          <a:bodyPr anchor="ctr"/>
          <a:lstStyle>
            <a:lvl1pPr>
              <a:defRPr sz="2600" b="1" i="0" spc="0" baseline="0">
                <a:solidFill>
                  <a:srgbClr val="FFFFFF"/>
                </a:solidFill>
                <a:latin typeface="UHC Sans Bold"/>
                <a:cs typeface="UHC Sans Bold"/>
              </a:defRPr>
            </a:lvl1pPr>
          </a:lstStyle>
          <a:p>
            <a:r>
              <a:rPr lang="en-US"/>
              <a:t>Click to edit Master title style</a:t>
            </a:r>
            <a:endParaRPr lang="en-US" dirty="0"/>
          </a:p>
        </p:txBody>
      </p:sp>
      <p:sp>
        <p:nvSpPr>
          <p:cNvPr id="5" name="Slide Number Placeholder 2"/>
          <p:cNvSpPr>
            <a:spLocks noGrp="1"/>
          </p:cNvSpPr>
          <p:nvPr>
            <p:ph type="sldNum" sz="quarter" idx="10"/>
          </p:nvPr>
        </p:nvSpPr>
        <p:spPr>
          <a:xfrm>
            <a:off x="150813" y="4904185"/>
            <a:ext cx="609600" cy="171450"/>
          </a:xfrm>
          <a:prstGeom prst="rect">
            <a:avLst/>
          </a:prstGeom>
        </p:spPr>
        <p:txBody>
          <a:bodyPr/>
          <a:lstStyle>
            <a:lvl1pPr algn="l">
              <a:defRPr sz="800" i="0" smtClean="0">
                <a:solidFill>
                  <a:srgbClr val="646D72"/>
                </a:solidFill>
                <a:latin typeface="UHC Sans Regular"/>
                <a:ea typeface="ＭＳ Ｐゴシック" pitchFamily="34" charset="-128"/>
                <a:cs typeface="UHC Sans Regular"/>
              </a:defRPr>
            </a:lvl1pPr>
          </a:lstStyle>
          <a:p>
            <a:pPr defTabSz="457200" fontAlgn="base">
              <a:spcBef>
                <a:spcPct val="0"/>
              </a:spcBef>
              <a:spcAft>
                <a:spcPct val="0"/>
              </a:spcAft>
              <a:defRPr/>
            </a:pPr>
            <a:fld id="{77436CE9-1773-9A4C-8330-D84986AEFC13}" type="slidenum">
              <a:rPr lang="en-US"/>
              <a:pPr defTabSz="457200" fontAlgn="base">
                <a:spcBef>
                  <a:spcPct val="0"/>
                </a:spcBef>
                <a:spcAft>
                  <a:spcPct val="0"/>
                </a:spcAft>
                <a:defRPr/>
              </a:pPr>
              <a:t>‹#›</a:t>
            </a:fld>
            <a:endParaRPr lang="en-US" dirty="0"/>
          </a:p>
        </p:txBody>
      </p:sp>
    </p:spTree>
    <p:extLst>
      <p:ext uri="{BB962C8B-B14F-4D97-AF65-F5344CB8AC3E}">
        <p14:creationId xmlns:p14="http://schemas.microsoft.com/office/powerpoint/2010/main" val="291787026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1 White BG">
    <p:spTree>
      <p:nvGrpSpPr>
        <p:cNvPr id="1" name=""/>
        <p:cNvGrpSpPr/>
        <p:nvPr/>
      </p:nvGrpSpPr>
      <p:grpSpPr>
        <a:xfrm>
          <a:off x="0" y="0"/>
          <a:ext cx="0" cy="0"/>
          <a:chOff x="0" y="0"/>
          <a:chExt cx="0" cy="0"/>
        </a:xfrm>
      </p:grpSpPr>
      <p:sp>
        <p:nvSpPr>
          <p:cNvPr id="5" name="Title 5"/>
          <p:cNvSpPr>
            <a:spLocks noGrp="1"/>
          </p:cNvSpPr>
          <p:nvPr>
            <p:ph type="title"/>
          </p:nvPr>
        </p:nvSpPr>
        <p:spPr>
          <a:xfrm>
            <a:off x="872306" y="904883"/>
            <a:ext cx="6553200" cy="2057400"/>
          </a:xfrm>
          <a:prstGeom prst="rect">
            <a:avLst/>
          </a:prstGeom>
        </p:spPr>
        <p:txBody>
          <a:bodyPr anchor="b"/>
          <a:lstStyle>
            <a:lvl1pPr>
              <a:lnSpc>
                <a:spcPct val="90000"/>
              </a:lnSpc>
              <a:defRPr sz="4000" b="0" i="0" spc="-150" baseline="0">
                <a:solidFill>
                  <a:srgbClr val="00A8F7"/>
                </a:solidFill>
                <a:latin typeface="UHC Sans Regular"/>
                <a:cs typeface="UHC Sans Regular"/>
              </a:defRPr>
            </a:lvl1pPr>
          </a:lstStyle>
          <a:p>
            <a:r>
              <a:rPr lang="en-US"/>
              <a:t>Click to edit Master title style</a:t>
            </a:r>
            <a:endParaRPr lang="en-US" dirty="0"/>
          </a:p>
        </p:txBody>
      </p:sp>
      <p:sp>
        <p:nvSpPr>
          <p:cNvPr id="3" name="Slide Number Placeholder 2"/>
          <p:cNvSpPr>
            <a:spLocks noGrp="1"/>
          </p:cNvSpPr>
          <p:nvPr>
            <p:ph type="sldNum" sz="quarter" idx="10"/>
          </p:nvPr>
        </p:nvSpPr>
        <p:spPr>
          <a:xfrm>
            <a:off x="406400" y="4739879"/>
            <a:ext cx="609600" cy="171450"/>
          </a:xfrm>
          <a:prstGeom prst="rect">
            <a:avLst/>
          </a:prstGeom>
        </p:spPr>
        <p:txBody>
          <a:bodyPr/>
          <a:lstStyle>
            <a:lvl1pPr algn="l">
              <a:defRPr sz="1000" i="0" smtClean="0">
                <a:solidFill>
                  <a:srgbClr val="003DA1"/>
                </a:solidFill>
                <a:latin typeface="UHC Sans Regular"/>
                <a:ea typeface="ＭＳ Ｐゴシック" pitchFamily="34" charset="-128"/>
                <a:cs typeface="UHC Sans Regular"/>
              </a:defRPr>
            </a:lvl1pPr>
          </a:lstStyle>
          <a:p>
            <a:pPr defTabSz="457200" fontAlgn="base">
              <a:spcBef>
                <a:spcPct val="0"/>
              </a:spcBef>
              <a:spcAft>
                <a:spcPct val="0"/>
              </a:spcAft>
              <a:defRPr/>
            </a:pPr>
            <a:fld id="{95E7C14E-521E-BD4D-983D-67564B993668}" type="slidenum">
              <a:rPr lang="en-US"/>
              <a:pPr defTabSz="457200" fontAlgn="base">
                <a:spcBef>
                  <a:spcPct val="0"/>
                </a:spcBef>
                <a:spcAft>
                  <a:spcPct val="0"/>
                </a:spcAft>
                <a:defRPr/>
              </a:pPr>
              <a:t>‹#›</a:t>
            </a:fld>
            <a:endParaRPr lang="en-US" dirty="0"/>
          </a:p>
        </p:txBody>
      </p:sp>
    </p:spTree>
    <p:extLst>
      <p:ext uri="{BB962C8B-B14F-4D97-AF65-F5344CB8AC3E}">
        <p14:creationId xmlns:p14="http://schemas.microsoft.com/office/powerpoint/2010/main" val="2174249778"/>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1">
    <p:spTree>
      <p:nvGrpSpPr>
        <p:cNvPr id="1" name=""/>
        <p:cNvGrpSpPr/>
        <p:nvPr/>
      </p:nvGrpSpPr>
      <p:grpSpPr>
        <a:xfrm>
          <a:off x="0" y="0"/>
          <a:ext cx="0" cy="0"/>
          <a:chOff x="0" y="0"/>
          <a:chExt cx="0" cy="0"/>
        </a:xfrm>
      </p:grpSpPr>
      <p:sp>
        <p:nvSpPr>
          <p:cNvPr id="2" name="Title 1"/>
          <p:cNvSpPr>
            <a:spLocks noGrp="1"/>
          </p:cNvSpPr>
          <p:nvPr>
            <p:ph type="ctrTitle"/>
          </p:nvPr>
        </p:nvSpPr>
        <p:spPr>
          <a:xfrm>
            <a:off x="628650" y="1464469"/>
            <a:ext cx="7772400" cy="1102519"/>
          </a:xfrm>
        </p:spPr>
        <p:txBody>
          <a:bodyPr anchor="b">
            <a:noAutofit/>
          </a:bodyPr>
          <a:lstStyle>
            <a:lvl1pPr>
              <a:defRPr sz="2700"/>
            </a:lvl1pPr>
          </a:lstStyle>
          <a:p>
            <a:r>
              <a:rPr lang="en-US" dirty="0"/>
              <a:t>Click to edit Master title style</a:t>
            </a:r>
          </a:p>
        </p:txBody>
      </p:sp>
      <p:sp>
        <p:nvSpPr>
          <p:cNvPr id="3" name="Subtitle 2"/>
          <p:cNvSpPr>
            <a:spLocks noGrp="1"/>
          </p:cNvSpPr>
          <p:nvPr>
            <p:ph type="subTitle" idx="1"/>
          </p:nvPr>
        </p:nvSpPr>
        <p:spPr>
          <a:xfrm>
            <a:off x="627063" y="2574131"/>
            <a:ext cx="7772400" cy="1314450"/>
          </a:xfrm>
        </p:spPr>
        <p:txBody>
          <a:bodyPr>
            <a:noAutofit/>
          </a:bodyPr>
          <a:lstStyle>
            <a:lvl1pPr marL="0" indent="0" algn="l">
              <a:buNone/>
              <a:defRPr sz="1500" b="1">
                <a:solidFill>
                  <a:schemeClr val="accent3"/>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pic>
        <p:nvPicPr>
          <p:cNvPr id="6" name="Picture 5" descr="uhc_global_logo.png"/>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6484189" y="4475607"/>
            <a:ext cx="2263928" cy="453490"/>
          </a:xfrm>
          <a:prstGeom prst="rect">
            <a:avLst/>
          </a:prstGeom>
        </p:spPr>
      </p:pic>
    </p:spTree>
    <p:extLst>
      <p:ext uri="{BB962C8B-B14F-4D97-AF65-F5344CB8AC3E}">
        <p14:creationId xmlns:p14="http://schemas.microsoft.com/office/powerpoint/2010/main" val="116614721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2">
    <p:spTree>
      <p:nvGrpSpPr>
        <p:cNvPr id="1" name=""/>
        <p:cNvGrpSpPr/>
        <p:nvPr/>
      </p:nvGrpSpPr>
      <p:grpSpPr>
        <a:xfrm>
          <a:off x="0" y="0"/>
          <a:ext cx="0" cy="0"/>
          <a:chOff x="0" y="0"/>
          <a:chExt cx="0" cy="0"/>
        </a:xfrm>
      </p:grpSpPr>
      <p:sp>
        <p:nvSpPr>
          <p:cNvPr id="6" name="Rectangle 5"/>
          <p:cNvSpPr/>
          <p:nvPr userDrawn="1"/>
        </p:nvSpPr>
        <p:spPr bwMode="auto">
          <a:xfrm>
            <a:off x="0" y="0"/>
            <a:ext cx="9144000" cy="4286250"/>
          </a:xfrm>
          <a:prstGeom prst="rect">
            <a:avLst/>
          </a:prstGeom>
          <a:solidFill>
            <a:srgbClr val="003DA1"/>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646D72"/>
              </a:solidFill>
              <a:ea typeface="ＭＳ Ｐゴシック" pitchFamily="34" charset="-128"/>
            </a:endParaRPr>
          </a:p>
        </p:txBody>
      </p:sp>
      <p:sp>
        <p:nvSpPr>
          <p:cNvPr id="2" name="Title 1"/>
          <p:cNvSpPr>
            <a:spLocks noGrp="1"/>
          </p:cNvSpPr>
          <p:nvPr>
            <p:ph type="ctrTitle"/>
          </p:nvPr>
        </p:nvSpPr>
        <p:spPr>
          <a:xfrm>
            <a:off x="628650" y="1464469"/>
            <a:ext cx="7772400" cy="1102519"/>
          </a:xfrm>
        </p:spPr>
        <p:txBody>
          <a:bodyPr vert="horz" lIns="91440" tIns="45720" rIns="91440" bIns="45720" rtlCol="0" anchor="b">
            <a:noAutofit/>
          </a:bodyPr>
          <a:lstStyle>
            <a:lvl1pPr>
              <a:defRPr lang="en-US" sz="2700" dirty="0">
                <a:solidFill>
                  <a:schemeClr val="bg1"/>
                </a:solidFill>
              </a:defRPr>
            </a:lvl1pPr>
          </a:lstStyle>
          <a:p>
            <a:pPr lvl="0"/>
            <a:r>
              <a:rPr lang="en-US" dirty="0"/>
              <a:t>Click to edit Master title style</a:t>
            </a:r>
          </a:p>
        </p:txBody>
      </p:sp>
      <p:sp>
        <p:nvSpPr>
          <p:cNvPr id="3" name="Subtitle 2"/>
          <p:cNvSpPr>
            <a:spLocks noGrp="1"/>
          </p:cNvSpPr>
          <p:nvPr>
            <p:ph type="subTitle" idx="1"/>
          </p:nvPr>
        </p:nvSpPr>
        <p:spPr>
          <a:xfrm>
            <a:off x="627063" y="2574131"/>
            <a:ext cx="7772400" cy="1314450"/>
          </a:xfrm>
        </p:spPr>
        <p:txBody>
          <a:bodyPr>
            <a:noAutofit/>
          </a:bodyPr>
          <a:lstStyle>
            <a:lvl1pPr marL="0" indent="0" algn="l">
              <a:buNone/>
              <a:defRPr sz="1500" b="1">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pic>
        <p:nvPicPr>
          <p:cNvPr id="8" name="Picture 7" descr="uhc_global_logo.png"/>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6484189" y="4475607"/>
            <a:ext cx="2263928" cy="453490"/>
          </a:xfrm>
          <a:prstGeom prst="rect">
            <a:avLst/>
          </a:prstGeom>
        </p:spPr>
      </p:pic>
    </p:spTree>
    <p:extLst>
      <p:ext uri="{BB962C8B-B14F-4D97-AF65-F5344CB8AC3E}">
        <p14:creationId xmlns:p14="http://schemas.microsoft.com/office/powerpoint/2010/main" val="268592382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Slide 3 Photo">
    <p:bg>
      <p:bgRef idx="1001">
        <a:schemeClr val="bg1"/>
      </p:bgRef>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228600" y="0"/>
            <a:ext cx="8915400" cy="4292204"/>
          </a:xfrm>
        </p:spPr>
        <p:txBody>
          <a:bodyPr/>
          <a:lstStyle/>
          <a:p>
            <a:endParaRPr lang="en-US" dirty="0"/>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sp>
        <p:nvSpPr>
          <p:cNvPr id="2" name="Title 1"/>
          <p:cNvSpPr>
            <a:spLocks noGrp="1"/>
          </p:cNvSpPr>
          <p:nvPr>
            <p:ph type="ctrTitle"/>
          </p:nvPr>
        </p:nvSpPr>
        <p:spPr>
          <a:xfrm>
            <a:off x="628650" y="2971800"/>
            <a:ext cx="7772400" cy="566738"/>
          </a:xfrm>
        </p:spPr>
        <p:txBody>
          <a:bodyPr anchor="b">
            <a:noAutofit/>
          </a:bodyPr>
          <a:lstStyle>
            <a:lvl1pPr>
              <a:defRPr sz="2700"/>
            </a:lvl1pPr>
          </a:lstStyle>
          <a:p>
            <a:r>
              <a:rPr lang="en-US" dirty="0"/>
              <a:t>Click to edit Master title style</a:t>
            </a:r>
          </a:p>
        </p:txBody>
      </p:sp>
      <p:sp>
        <p:nvSpPr>
          <p:cNvPr id="3" name="Subtitle 2"/>
          <p:cNvSpPr>
            <a:spLocks noGrp="1"/>
          </p:cNvSpPr>
          <p:nvPr>
            <p:ph type="subTitle" idx="1"/>
          </p:nvPr>
        </p:nvSpPr>
        <p:spPr>
          <a:xfrm>
            <a:off x="627063" y="3486150"/>
            <a:ext cx="7772400" cy="675679"/>
          </a:xfrm>
        </p:spPr>
        <p:txBody>
          <a:bodyPr>
            <a:noAutofit/>
          </a:bodyPr>
          <a:lstStyle>
            <a:lvl1pPr marL="0" indent="0" algn="l">
              <a:buNone/>
              <a:defRPr sz="1500" b="1">
                <a:solidFill>
                  <a:schemeClr val="accent3"/>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pic>
        <p:nvPicPr>
          <p:cNvPr id="9" name="Picture 8" descr="uhc_global_logo.png"/>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6484189" y="4475607"/>
            <a:ext cx="2263928" cy="453490"/>
          </a:xfrm>
          <a:prstGeom prst="rect">
            <a:avLst/>
          </a:prstGeom>
        </p:spPr>
      </p:pic>
    </p:spTree>
    <p:extLst>
      <p:ext uri="{BB962C8B-B14F-4D97-AF65-F5344CB8AC3E}">
        <p14:creationId xmlns:p14="http://schemas.microsoft.com/office/powerpoint/2010/main" val="21072436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lvl1pPr>
              <a:defRPr lang="en-US"/>
            </a:lvl1pPr>
          </a:lstStyle>
          <a:p>
            <a:pPr lvl="0"/>
            <a:r>
              <a:rPr lang="en-US" dirty="0"/>
              <a:t>Click to edit Master title style</a:t>
            </a:r>
          </a:p>
        </p:txBody>
      </p:sp>
      <p:sp>
        <p:nvSpPr>
          <p:cNvPr id="3" name="Content Placeholder 2"/>
          <p:cNvSpPr>
            <a:spLocks noGrp="1"/>
          </p:cNvSpPr>
          <p:nvPr>
            <p:ph idx="1"/>
          </p:nvPr>
        </p:nvSpPr>
        <p:spPr>
          <a:xfrm>
            <a:off x="641350" y="1028700"/>
            <a:ext cx="8045450" cy="3600450"/>
          </a:xfrm>
        </p:spPr>
        <p:txBody>
          <a:bodyPr>
            <a:noAutofit/>
          </a:bodyPr>
          <a:lstStyle>
            <a:lvl2pPr marL="257175" indent="-1143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12"/>
          </p:nvPr>
        </p:nvSpPr>
        <p:spPr/>
        <p:txBody>
          <a:bodyPr/>
          <a:lstStyle/>
          <a:p>
            <a:fld id="{90F9BDA0-AF0E-4BA8-B742-3B9C92A3E6FE}" type="slidenum">
              <a:rPr lang="en-US" smtClean="0">
                <a:solidFill>
                  <a:srgbClr val="8C9599"/>
                </a:solidFill>
              </a:rPr>
              <a:pPr/>
              <a:t>‹#›</a:t>
            </a:fld>
            <a:endParaRPr lang="en-US" dirty="0">
              <a:solidFill>
                <a:srgbClr val="8C9599"/>
              </a:solidFill>
            </a:endParaRPr>
          </a:p>
        </p:txBody>
      </p:sp>
    </p:spTree>
    <p:extLst>
      <p:ext uri="{BB962C8B-B14F-4D97-AF65-F5344CB8AC3E}">
        <p14:creationId xmlns:p14="http://schemas.microsoft.com/office/powerpoint/2010/main" val="246399861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Content Photo">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6570664" y="747713"/>
            <a:ext cx="2573337" cy="4096941"/>
          </a:xfrm>
        </p:spPr>
        <p:txBody>
          <a:bodyPr anchor="ctr"/>
          <a:lstStyle>
            <a:lvl1pPr marL="0" indent="0" algn="ctr">
              <a:buNone/>
              <a:defRPr/>
            </a:lvl1pPr>
          </a:lstStyle>
          <a:p>
            <a:endParaRPr lang="en-US" dirty="0"/>
          </a:p>
        </p:txBody>
      </p:sp>
      <p:sp>
        <p:nvSpPr>
          <p:cNvPr id="2" name="Title 1"/>
          <p:cNvSpPr>
            <a:spLocks noGrp="1"/>
          </p:cNvSpPr>
          <p:nvPr>
            <p:ph type="title"/>
          </p:nvPr>
        </p:nvSpPr>
        <p:spPr/>
        <p:txBody>
          <a:bodyPr vert="horz" lIns="91440" tIns="45720" rIns="91440" bIns="45720" rtlCol="0" anchor="ctr">
            <a:normAutofit/>
          </a:bodyPr>
          <a:lstStyle>
            <a:lvl1pPr>
              <a:defRPr lang="en-US"/>
            </a:lvl1pPr>
          </a:lstStyle>
          <a:p>
            <a:pPr lvl="0"/>
            <a:r>
              <a:rPr lang="en-US" dirty="0"/>
              <a:t>Click to edit Master title style</a:t>
            </a:r>
          </a:p>
        </p:txBody>
      </p:sp>
      <p:sp>
        <p:nvSpPr>
          <p:cNvPr id="3" name="Content Placeholder 2"/>
          <p:cNvSpPr>
            <a:spLocks noGrp="1"/>
          </p:cNvSpPr>
          <p:nvPr>
            <p:ph idx="1"/>
          </p:nvPr>
        </p:nvSpPr>
        <p:spPr>
          <a:xfrm>
            <a:off x="641350" y="1028700"/>
            <a:ext cx="5929434" cy="3600450"/>
          </a:xfrm>
        </p:spPr>
        <p:txBody>
          <a:bodyPr>
            <a:noAutofit/>
          </a:bodyPr>
          <a:lstStyle>
            <a:lvl2pPr marL="257175" indent="-1143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12"/>
          </p:nvPr>
        </p:nvSpPr>
        <p:spPr/>
        <p:txBody>
          <a:bodyPr/>
          <a:lstStyle/>
          <a:p>
            <a:fld id="{90F9BDA0-AF0E-4BA8-B742-3B9C92A3E6FE}" type="slidenum">
              <a:rPr lang="en-US" smtClean="0">
                <a:solidFill>
                  <a:srgbClr val="8C9599"/>
                </a:solidFill>
              </a:rPr>
              <a:pPr/>
              <a:t>‹#›</a:t>
            </a:fld>
            <a:endParaRPr lang="en-US" dirty="0">
              <a:solidFill>
                <a:srgbClr val="8C9599"/>
              </a:solidFill>
            </a:endParaRPr>
          </a:p>
        </p:txBody>
      </p:sp>
    </p:spTree>
    <p:extLst>
      <p:ext uri="{BB962C8B-B14F-4D97-AF65-F5344CB8AC3E}">
        <p14:creationId xmlns:p14="http://schemas.microsoft.com/office/powerpoint/2010/main" val="154751318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lvl1pPr>
              <a:defRPr lang="en-US"/>
            </a:lvl1pPr>
          </a:lstStyle>
          <a:p>
            <a:pPr lvl="0"/>
            <a:r>
              <a:rPr lang="en-US"/>
              <a:t>Click to edit Master title style</a:t>
            </a:r>
          </a:p>
        </p:txBody>
      </p:sp>
      <p:sp>
        <p:nvSpPr>
          <p:cNvPr id="5" name="Slide Number Placeholder 4"/>
          <p:cNvSpPr>
            <a:spLocks noGrp="1"/>
          </p:cNvSpPr>
          <p:nvPr>
            <p:ph type="sldNum" sz="quarter" idx="12"/>
          </p:nvPr>
        </p:nvSpPr>
        <p:spPr/>
        <p:txBody>
          <a:bodyPr/>
          <a:lstStyle/>
          <a:p>
            <a:fld id="{90F9BDA0-AF0E-4BA8-B742-3B9C92A3E6FE}" type="slidenum">
              <a:rPr lang="en-US" smtClean="0">
                <a:solidFill>
                  <a:srgbClr val="8C9599"/>
                </a:solidFill>
              </a:rPr>
              <a:pPr/>
              <a:t>‹#›</a:t>
            </a:fld>
            <a:endParaRPr lang="en-US" dirty="0">
              <a:solidFill>
                <a:srgbClr val="8C9599"/>
              </a:solidFill>
            </a:endParaRPr>
          </a:p>
        </p:txBody>
      </p:sp>
    </p:spTree>
    <p:extLst>
      <p:ext uri="{BB962C8B-B14F-4D97-AF65-F5344CB8AC3E}">
        <p14:creationId xmlns:p14="http://schemas.microsoft.com/office/powerpoint/2010/main" val="386648829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ection Title 1">
    <p:spTree>
      <p:nvGrpSpPr>
        <p:cNvPr id="1" name=""/>
        <p:cNvGrpSpPr/>
        <p:nvPr/>
      </p:nvGrpSpPr>
      <p:grpSpPr>
        <a:xfrm>
          <a:off x="0" y="0"/>
          <a:ext cx="0" cy="0"/>
          <a:chOff x="0" y="0"/>
          <a:chExt cx="0" cy="0"/>
        </a:xfrm>
      </p:grpSpPr>
      <p:sp>
        <p:nvSpPr>
          <p:cNvPr id="2" name="Title 1"/>
          <p:cNvSpPr>
            <a:spLocks noGrp="1"/>
          </p:cNvSpPr>
          <p:nvPr>
            <p:ph type="ctrTitle"/>
          </p:nvPr>
        </p:nvSpPr>
        <p:spPr>
          <a:xfrm>
            <a:off x="628650" y="2020491"/>
            <a:ext cx="7772400" cy="1102519"/>
          </a:xfrm>
        </p:spPr>
        <p:txBody>
          <a:bodyPr anchor="ctr">
            <a:noAutofit/>
          </a:bodyPr>
          <a:lstStyle>
            <a:lvl1pPr>
              <a:defRPr sz="2700"/>
            </a:lvl1pPr>
          </a:lstStyle>
          <a:p>
            <a:r>
              <a:rPr lang="en-US" dirty="0"/>
              <a:t>Click to edit Master title style</a:t>
            </a:r>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spTree>
    <p:extLst>
      <p:ext uri="{BB962C8B-B14F-4D97-AF65-F5344CB8AC3E}">
        <p14:creationId xmlns:p14="http://schemas.microsoft.com/office/powerpoint/2010/main" val="219809123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Section Title 2">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rgbClr val="FFFFFF"/>
              </a:solidFill>
            </a:endParaRPr>
          </a:p>
        </p:txBody>
      </p:sp>
      <p:sp>
        <p:nvSpPr>
          <p:cNvPr id="2" name="Title 1"/>
          <p:cNvSpPr>
            <a:spLocks noGrp="1"/>
          </p:cNvSpPr>
          <p:nvPr>
            <p:ph type="ctrTitle"/>
          </p:nvPr>
        </p:nvSpPr>
        <p:spPr>
          <a:xfrm>
            <a:off x="628650" y="2020491"/>
            <a:ext cx="7772400" cy="1102519"/>
          </a:xfrm>
        </p:spPr>
        <p:txBody>
          <a:bodyPr anchor="ctr">
            <a:noAutofit/>
          </a:bodyPr>
          <a:lstStyle>
            <a:lvl1pPr>
              <a:defRPr sz="2700">
                <a:solidFill>
                  <a:schemeClr val="bg1"/>
                </a:solidFill>
              </a:defRPr>
            </a:lvl1pPr>
          </a:lstStyle>
          <a:p>
            <a:r>
              <a:rPr lang="en-US" dirty="0"/>
              <a:t>Click to edit Master title style</a:t>
            </a:r>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spTree>
    <p:extLst>
      <p:ext uri="{BB962C8B-B14F-4D97-AF65-F5344CB8AC3E}">
        <p14:creationId xmlns:p14="http://schemas.microsoft.com/office/powerpoint/2010/main" val="397538761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a:xfrm>
            <a:off x="7620000" y="4896195"/>
            <a:ext cx="1066800" cy="125885"/>
          </a:xfrm>
        </p:spPr>
        <p:txBody>
          <a:bodyPr/>
          <a:lstStyle/>
          <a:p>
            <a:fld id="{90F9BDA0-AF0E-4BA8-B742-3B9C92A3E6FE}" type="slidenum">
              <a:rPr lang="en-US" smtClean="0">
                <a:solidFill>
                  <a:srgbClr val="8C9599"/>
                </a:solidFill>
              </a:rPr>
              <a:pPr/>
              <a:t>‹#›</a:t>
            </a:fld>
            <a:endParaRPr lang="en-US" dirty="0">
              <a:solidFill>
                <a:srgbClr val="8C9599"/>
              </a:solidFill>
            </a:endParaRPr>
          </a:p>
        </p:txBody>
      </p:sp>
    </p:spTree>
    <p:extLst>
      <p:ext uri="{BB962C8B-B14F-4D97-AF65-F5344CB8AC3E}">
        <p14:creationId xmlns:p14="http://schemas.microsoft.com/office/powerpoint/2010/main" val="283737730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Section Title 1">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a:xfrm>
            <a:off x="7620000" y="4896195"/>
            <a:ext cx="1066800" cy="125885"/>
          </a:xfrm>
        </p:spPr>
        <p:txBody>
          <a:bodyPr/>
          <a:lstStyle/>
          <a:p>
            <a:fld id="{90F9BDA0-AF0E-4BA8-B742-3B9C92A3E6FE}" type="slidenum">
              <a:rPr lang="en-US" smtClean="0">
                <a:solidFill>
                  <a:srgbClr val="8C9599"/>
                </a:solidFill>
              </a:rPr>
              <a:pPr/>
              <a:t>‹#›</a:t>
            </a:fld>
            <a:endParaRPr lang="en-US" dirty="0">
              <a:solidFill>
                <a:srgbClr val="8C9599"/>
              </a:solidFill>
            </a:endParaRPr>
          </a:p>
        </p:txBody>
      </p:sp>
      <p:sp>
        <p:nvSpPr>
          <p:cNvPr id="7" name="Picture Placeholder 6"/>
          <p:cNvSpPr>
            <a:spLocks noGrp="1"/>
          </p:cNvSpPr>
          <p:nvPr>
            <p:ph type="pic" sz="quarter" idx="13" hasCustomPrompt="1"/>
          </p:nvPr>
        </p:nvSpPr>
        <p:spPr>
          <a:xfrm>
            <a:off x="0" y="0"/>
            <a:ext cx="4572000" cy="5143500"/>
          </a:xfrm>
        </p:spPr>
        <p:txBody>
          <a:bodyPr anchor="ctr"/>
          <a:lstStyle>
            <a:lvl1pPr marL="0" indent="0" algn="ctr">
              <a:buNone/>
              <a:defRPr/>
            </a:lvl1pPr>
          </a:lstStyle>
          <a:p>
            <a:r>
              <a:rPr lang="en-US" dirty="0"/>
              <a:t>Drag picture to placeholder or click on icon to place picture in this space</a:t>
            </a:r>
          </a:p>
        </p:txBody>
      </p:sp>
    </p:spTree>
    <p:extLst>
      <p:ext uri="{BB962C8B-B14F-4D97-AF65-F5344CB8AC3E}">
        <p14:creationId xmlns:p14="http://schemas.microsoft.com/office/powerpoint/2010/main" val="385555151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4" name="Rectangle 3"/>
          <p:cNvSpPr/>
          <p:nvPr userDrawn="1"/>
        </p:nvSpPr>
        <p:spPr>
          <a:xfrm>
            <a:off x="0" y="0"/>
            <a:ext cx="9144000" cy="685800"/>
          </a:xfrm>
          <a:prstGeom prst="rect">
            <a:avLst/>
          </a:prstGeom>
          <a:solidFill>
            <a:srgbClr val="42424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solidFill>
                <a:srgbClr val="8C9599"/>
              </a:solidFill>
            </a:endParaRPr>
          </a:p>
        </p:txBody>
      </p:sp>
      <p:sp>
        <p:nvSpPr>
          <p:cNvPr id="6" name="TextBox 5"/>
          <p:cNvSpPr txBox="1">
            <a:spLocks noChangeArrowheads="1"/>
          </p:cNvSpPr>
          <p:nvPr userDrawn="1"/>
        </p:nvSpPr>
        <p:spPr bwMode="auto">
          <a:xfrm>
            <a:off x="3302000" y="4912091"/>
            <a:ext cx="5173133" cy="80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b" anchorCtr="0">
            <a:spAutoFit/>
          </a:bodyPr>
          <a:lstStyle>
            <a:lvl1pPr eaLnBrk="0" hangingPunct="0">
              <a:defRPr sz="1300">
                <a:solidFill>
                  <a:schemeClr val="tx1"/>
                </a:solidFill>
                <a:latin typeface="Arial" pitchFamily="34" charset="0"/>
                <a:ea typeface="ＭＳ Ｐゴシック" pitchFamily="34" charset="-128"/>
              </a:defRPr>
            </a:lvl1pPr>
            <a:lvl2pPr marL="742950" indent="-285750" eaLnBrk="0" hangingPunct="0">
              <a:defRPr sz="1300">
                <a:solidFill>
                  <a:schemeClr val="tx1"/>
                </a:solidFill>
                <a:latin typeface="Arial" pitchFamily="34" charset="0"/>
                <a:ea typeface="ＭＳ Ｐゴシック" pitchFamily="34" charset="-128"/>
              </a:defRPr>
            </a:lvl2pPr>
            <a:lvl3pPr marL="1143000" indent="-228600" eaLnBrk="0" hangingPunct="0">
              <a:defRPr sz="1300">
                <a:solidFill>
                  <a:schemeClr val="tx1"/>
                </a:solidFill>
                <a:latin typeface="Arial" pitchFamily="34" charset="0"/>
                <a:ea typeface="ＭＳ Ｐゴシック" pitchFamily="34" charset="-128"/>
              </a:defRPr>
            </a:lvl3pPr>
            <a:lvl4pPr marL="1600200" indent="-228600" eaLnBrk="0" hangingPunct="0">
              <a:defRPr sz="1300">
                <a:solidFill>
                  <a:schemeClr val="tx1"/>
                </a:solidFill>
                <a:latin typeface="Arial" pitchFamily="34" charset="0"/>
                <a:ea typeface="ＭＳ Ｐゴシック" pitchFamily="34" charset="-128"/>
              </a:defRPr>
            </a:lvl4pPr>
            <a:lvl5pPr marL="2057400" indent="-228600" eaLnBrk="0" hangingPunct="0">
              <a:defRPr sz="13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3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3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3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300">
                <a:solidFill>
                  <a:schemeClr val="tx1"/>
                </a:solidFill>
                <a:latin typeface="Arial" pitchFamily="34" charset="0"/>
                <a:ea typeface="ＭＳ Ｐゴシック" pitchFamily="34" charset="-128"/>
              </a:defRPr>
            </a:lvl9pPr>
          </a:lstStyle>
          <a:p>
            <a:pPr algn="r">
              <a:defRPr/>
            </a:pPr>
            <a:r>
              <a:rPr lang="en-US" sz="525" dirty="0">
                <a:solidFill>
                  <a:srgbClr val="8C9599"/>
                </a:solidFill>
              </a:rPr>
              <a:t>© 2016 UnitedHealth Group. Any use, copying or distribution without written permission from UnitedHealth Group is prohibited.</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l="1" t="1" r="1909" b="-1"/>
          <a:stretch/>
        </p:blipFill>
        <p:spPr>
          <a:xfrm>
            <a:off x="685801" y="4892522"/>
            <a:ext cx="1333070" cy="99441"/>
          </a:xfrm>
          <a:prstGeom prst="rect">
            <a:avLst/>
          </a:prstGeom>
        </p:spPr>
      </p:pic>
      <p:sp>
        <p:nvSpPr>
          <p:cNvPr id="8" name="Title 1"/>
          <p:cNvSpPr>
            <a:spLocks noGrp="1"/>
          </p:cNvSpPr>
          <p:nvPr>
            <p:ph type="title"/>
          </p:nvPr>
        </p:nvSpPr>
        <p:spPr>
          <a:xfrm>
            <a:off x="692379" y="137160"/>
            <a:ext cx="7994423" cy="475722"/>
          </a:xfrm>
          <a:prstGeom prst="rect">
            <a:avLst/>
          </a:prstGeom>
        </p:spPr>
        <p:txBody>
          <a:bodyPr vert="horz" lIns="0" rIns="0" anchor="ctr"/>
          <a:lstStyle>
            <a:lvl1pPr>
              <a:defRPr sz="1800" b="1" i="0">
                <a:solidFill>
                  <a:schemeClr val="bg1"/>
                </a:solidFill>
                <a:latin typeface="Arial"/>
                <a:cs typeface="Arial"/>
              </a:defRPr>
            </a:lvl1pPr>
          </a:lstStyle>
          <a:p>
            <a:r>
              <a:rPr lang="en-US" dirty="0"/>
              <a:t>Click to edit Master title style</a:t>
            </a:r>
          </a:p>
        </p:txBody>
      </p:sp>
      <p:sp>
        <p:nvSpPr>
          <p:cNvPr id="12" name="Text Placeholder 11"/>
          <p:cNvSpPr>
            <a:spLocks noGrp="1"/>
          </p:cNvSpPr>
          <p:nvPr>
            <p:ph type="body" sz="quarter" idx="10"/>
          </p:nvPr>
        </p:nvSpPr>
        <p:spPr>
          <a:xfrm>
            <a:off x="705211" y="914401"/>
            <a:ext cx="7981591" cy="3108812"/>
          </a:xfrm>
          <a:prstGeom prst="rect">
            <a:avLst/>
          </a:prstGeom>
        </p:spPr>
        <p:txBody>
          <a:bodyPr vert="horz" lIns="0" tIns="0" rIns="0" bIns="0" anchor="t"/>
          <a:lstStyle>
            <a:lvl1pPr marL="257175" marR="0" indent="-257175" algn="l" defTabSz="685800" rtl="0" eaLnBrk="1" fontAlgn="auto" latinLnBrk="0" hangingPunct="1">
              <a:lnSpc>
                <a:spcPct val="150000"/>
              </a:lnSpc>
              <a:spcBef>
                <a:spcPts val="0"/>
              </a:spcBef>
              <a:spcAft>
                <a:spcPts val="0"/>
              </a:spcAft>
              <a:buClr>
                <a:schemeClr val="accent4"/>
              </a:buClr>
              <a:buSzTx/>
              <a:buFont typeface="Arial"/>
              <a:buChar char="•"/>
              <a:tabLst/>
              <a:defRPr lang="en-US" sz="1800" b="0" i="0" kern="1200" dirty="0" smtClean="0">
                <a:solidFill>
                  <a:srgbClr val="424242"/>
                </a:solidFill>
                <a:latin typeface="Arial"/>
                <a:ea typeface="+mj-ea"/>
                <a:cs typeface="Arial"/>
              </a:defRPr>
            </a:lvl1pPr>
          </a:lstStyle>
          <a:p>
            <a:pPr lvl="0"/>
            <a:r>
              <a:rPr lang="en-US" dirty="0"/>
              <a:t>Click to edit Master text styles</a:t>
            </a:r>
          </a:p>
          <a:p>
            <a:pPr marL="257175" marR="0" lvl="0" indent="-257175" algn="l" defTabSz="685800" rtl="0" eaLnBrk="1" fontAlgn="auto" latinLnBrk="0" hangingPunct="1">
              <a:lnSpc>
                <a:spcPct val="150000"/>
              </a:lnSpc>
              <a:spcBef>
                <a:spcPts val="0"/>
              </a:spcBef>
              <a:spcAft>
                <a:spcPts val="0"/>
              </a:spcAft>
              <a:buClr>
                <a:schemeClr val="accent4"/>
              </a:buClr>
              <a:buSzTx/>
              <a:buFont typeface="Arial" pitchFamily="34" charset="0"/>
              <a:buChar char="•"/>
              <a:tabLst/>
              <a:defRPr/>
            </a:pPr>
            <a:r>
              <a:rPr lang="en-US" dirty="0"/>
              <a:t>Click to edit Master text styles</a:t>
            </a:r>
          </a:p>
          <a:p>
            <a:pPr marL="257175" marR="0" lvl="0" indent="-257175" algn="l" defTabSz="685800" rtl="0" eaLnBrk="1" fontAlgn="auto" latinLnBrk="0" hangingPunct="1">
              <a:lnSpc>
                <a:spcPct val="150000"/>
              </a:lnSpc>
              <a:spcBef>
                <a:spcPts val="0"/>
              </a:spcBef>
              <a:spcAft>
                <a:spcPts val="0"/>
              </a:spcAft>
              <a:buClr>
                <a:schemeClr val="accent4"/>
              </a:buClr>
              <a:buSzTx/>
              <a:buFont typeface="Arial" pitchFamily="34" charset="0"/>
              <a:buChar char="•"/>
              <a:tabLst/>
              <a:defRPr/>
            </a:pPr>
            <a:r>
              <a:rPr lang="en-US" dirty="0"/>
              <a:t>Click to edit Master text styles</a:t>
            </a:r>
          </a:p>
          <a:p>
            <a:pPr marL="257175" marR="0" lvl="0" indent="-257175" algn="l" defTabSz="685800" rtl="0" eaLnBrk="1" fontAlgn="auto" latinLnBrk="0" hangingPunct="1">
              <a:lnSpc>
                <a:spcPct val="150000"/>
              </a:lnSpc>
              <a:spcBef>
                <a:spcPts val="0"/>
              </a:spcBef>
              <a:spcAft>
                <a:spcPts val="0"/>
              </a:spcAft>
              <a:buClr>
                <a:schemeClr val="accent4"/>
              </a:buClr>
              <a:buSzTx/>
              <a:buFont typeface="Arial" pitchFamily="34" charset="0"/>
              <a:buChar char="•"/>
              <a:tabLst/>
              <a:defRPr/>
            </a:pPr>
            <a:r>
              <a:rPr lang="en-US" dirty="0"/>
              <a:t>Click to edit Master text styles</a:t>
            </a:r>
          </a:p>
          <a:p>
            <a:pPr marL="257175" marR="0" lvl="0" indent="-257175" algn="l" defTabSz="685800" rtl="0" eaLnBrk="1" fontAlgn="auto" latinLnBrk="0" hangingPunct="1">
              <a:lnSpc>
                <a:spcPct val="150000"/>
              </a:lnSpc>
              <a:spcBef>
                <a:spcPts val="0"/>
              </a:spcBef>
              <a:spcAft>
                <a:spcPts val="0"/>
              </a:spcAft>
              <a:buClr>
                <a:schemeClr val="accent4"/>
              </a:buClr>
              <a:buSzTx/>
              <a:buFont typeface="Arial" pitchFamily="34" charset="0"/>
              <a:buChar char="•"/>
              <a:tabLst/>
              <a:defRPr/>
            </a:pPr>
            <a:r>
              <a:rPr lang="en-US" dirty="0"/>
              <a:t>Click to edit Master text styles</a:t>
            </a:r>
          </a:p>
        </p:txBody>
      </p:sp>
      <p:sp>
        <p:nvSpPr>
          <p:cNvPr id="15" name="Slide Number Placeholder 7"/>
          <p:cNvSpPr>
            <a:spLocks noGrp="1"/>
          </p:cNvSpPr>
          <p:nvPr>
            <p:ph type="sldNum" sz="quarter" idx="4"/>
          </p:nvPr>
        </p:nvSpPr>
        <p:spPr>
          <a:xfrm>
            <a:off x="8659220" y="4888606"/>
            <a:ext cx="257748" cy="104173"/>
          </a:xfrm>
          <a:prstGeom prst="rect">
            <a:avLst/>
          </a:prstGeom>
        </p:spPr>
        <p:txBody>
          <a:bodyPr vert="horz" lIns="0" tIns="0" rIns="0" bIns="0" rtlCol="0" anchor="b"/>
          <a:lstStyle>
            <a:lvl1pPr algn="r">
              <a:defRPr sz="525">
                <a:solidFill>
                  <a:schemeClr val="tx1"/>
                </a:solidFill>
                <a:latin typeface="Arial"/>
                <a:cs typeface="Arial"/>
              </a:defRPr>
            </a:lvl1pPr>
          </a:lstStyle>
          <a:p>
            <a:fld id="{6575370D-4E78-C44F-8DB3-41D140BF8DE9}" type="slidenum">
              <a:rPr lang="en-US" smtClean="0">
                <a:solidFill>
                  <a:srgbClr val="8C9599"/>
                </a:solidFill>
              </a:rPr>
              <a:pPr/>
              <a:t>‹#›</a:t>
            </a:fld>
            <a:endParaRPr lang="en-US" dirty="0">
              <a:solidFill>
                <a:srgbClr val="8C9599"/>
              </a:solidFill>
            </a:endParaRPr>
          </a:p>
        </p:txBody>
      </p:sp>
    </p:spTree>
    <p:extLst>
      <p:ext uri="{BB962C8B-B14F-4D97-AF65-F5344CB8AC3E}">
        <p14:creationId xmlns:p14="http://schemas.microsoft.com/office/powerpoint/2010/main" val="26148052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1 Column">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8878824" cy="696087"/>
          </a:xfrm>
          <a:prstGeom prst="rect">
            <a:avLst/>
          </a:prstGeom>
        </p:spPr>
      </p:pic>
      <p:sp>
        <p:nvSpPr>
          <p:cNvPr id="9" name="Rectangle 8"/>
          <p:cNvSpPr/>
          <p:nvPr userDrawn="1"/>
        </p:nvSpPr>
        <p:spPr>
          <a:xfrm>
            <a:off x="0" y="765740"/>
            <a:ext cx="9144000" cy="81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prstClr val="white"/>
              </a:solidFill>
            </a:endParaRPr>
          </a:p>
        </p:txBody>
      </p:sp>
      <p:cxnSp>
        <p:nvCxnSpPr>
          <p:cNvPr id="10" name="Straight Connector 9"/>
          <p:cNvCxnSpPr/>
          <p:nvPr userDrawn="1"/>
        </p:nvCxnSpPr>
        <p:spPr>
          <a:xfrm>
            <a:off x="576000" y="4784210"/>
            <a:ext cx="8568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p:cNvSpPr>
            <a:spLocks noGrp="1"/>
          </p:cNvSpPr>
          <p:nvPr>
            <p:ph type="ftr" sz="quarter" idx="10"/>
          </p:nvPr>
        </p:nvSpPr>
        <p:spPr>
          <a:xfrm>
            <a:off x="936000" y="4888258"/>
            <a:ext cx="7848000" cy="92333"/>
          </a:xfrm>
          <a:prstGeom prst="rect">
            <a:avLst/>
          </a:prstGeom>
        </p:spPr>
        <p:txBody>
          <a:bodyPr/>
          <a:lstStyle/>
          <a:p>
            <a:r>
              <a:rPr lang="en-GB" dirty="0">
                <a:solidFill>
                  <a:srgbClr val="7F949F"/>
                </a:solidFill>
              </a:rPr>
              <a:t>Confidential property of UnitedHealthcare. Do not reproduce or re-distribute without the express written consent of UnitedHealthcare.</a:t>
            </a:r>
          </a:p>
        </p:txBody>
      </p:sp>
      <p:sp>
        <p:nvSpPr>
          <p:cNvPr id="8" name="Slide Number Placeholder 7"/>
          <p:cNvSpPr>
            <a:spLocks noGrp="1"/>
          </p:cNvSpPr>
          <p:nvPr>
            <p:ph type="sldNum" sz="quarter" idx="11"/>
          </p:nvPr>
        </p:nvSpPr>
        <p:spPr/>
        <p:txBody>
          <a:bodyPr/>
          <a:lstStyle/>
          <a:p>
            <a:fld id="{BDDCA0A9-7967-47C0-B12F-2470EB3F1315}" type="slidenum">
              <a:rPr lang="en-GB" smtClean="0">
                <a:solidFill>
                  <a:srgbClr val="4C88AD"/>
                </a:solidFill>
              </a:rPr>
              <a:pPr/>
              <a:t>‹#›</a:t>
            </a:fld>
            <a:endParaRPr lang="en-GB" dirty="0">
              <a:solidFill>
                <a:srgbClr val="4C88AD"/>
              </a:solidFill>
            </a:endParaRPr>
          </a:p>
        </p:txBody>
      </p:sp>
    </p:spTree>
    <p:extLst>
      <p:ext uri="{BB962C8B-B14F-4D97-AF65-F5344CB8AC3E}">
        <p14:creationId xmlns:p14="http://schemas.microsoft.com/office/powerpoint/2010/main" val="2236601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 Column">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8878824" cy="696087"/>
          </a:xfrm>
          <a:prstGeom prst="rect">
            <a:avLst/>
          </a:prstGeom>
        </p:spPr>
      </p:pic>
      <p:sp>
        <p:nvSpPr>
          <p:cNvPr id="10" name="Rectangle 9"/>
          <p:cNvSpPr/>
          <p:nvPr userDrawn="1"/>
        </p:nvSpPr>
        <p:spPr>
          <a:xfrm>
            <a:off x="0" y="765740"/>
            <a:ext cx="9144000" cy="81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prstClr val="white"/>
              </a:solidFill>
            </a:endParaRPr>
          </a:p>
        </p:txBody>
      </p:sp>
      <p:cxnSp>
        <p:nvCxnSpPr>
          <p:cNvPr id="11" name="Straight Connector 10"/>
          <p:cNvCxnSpPr/>
          <p:nvPr userDrawn="1"/>
        </p:nvCxnSpPr>
        <p:spPr>
          <a:xfrm>
            <a:off x="576000" y="4784210"/>
            <a:ext cx="8568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576000" y="1080001"/>
            <a:ext cx="4032000" cy="343421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ooter Placeholder 6"/>
          <p:cNvSpPr>
            <a:spLocks noGrp="1"/>
          </p:cNvSpPr>
          <p:nvPr>
            <p:ph type="ftr" sz="quarter" idx="10"/>
          </p:nvPr>
        </p:nvSpPr>
        <p:spPr>
          <a:xfrm>
            <a:off x="936000" y="4888258"/>
            <a:ext cx="7848000" cy="92333"/>
          </a:xfrm>
          <a:prstGeom prst="rect">
            <a:avLst/>
          </a:prstGeom>
        </p:spPr>
        <p:txBody>
          <a:bodyPr/>
          <a:lstStyle/>
          <a:p>
            <a:r>
              <a:rPr lang="en-GB" dirty="0">
                <a:solidFill>
                  <a:srgbClr val="7F949F"/>
                </a:solidFill>
              </a:rPr>
              <a:t>Confidential property of UnitedHealthcare. Do not reproduce or re-distribute without the express written consent of UnitedHealthcare.</a:t>
            </a:r>
          </a:p>
        </p:txBody>
      </p:sp>
      <p:sp>
        <p:nvSpPr>
          <p:cNvPr id="8" name="Slide Number Placeholder 7"/>
          <p:cNvSpPr>
            <a:spLocks noGrp="1"/>
          </p:cNvSpPr>
          <p:nvPr>
            <p:ph type="sldNum" sz="quarter" idx="11"/>
          </p:nvPr>
        </p:nvSpPr>
        <p:spPr/>
        <p:txBody>
          <a:bodyPr/>
          <a:lstStyle/>
          <a:p>
            <a:fld id="{BDDCA0A9-7967-47C0-B12F-2470EB3F1315}" type="slidenum">
              <a:rPr lang="en-GB" smtClean="0">
                <a:solidFill>
                  <a:srgbClr val="4C88AD"/>
                </a:solidFill>
              </a:rPr>
              <a:pPr/>
              <a:t>‹#›</a:t>
            </a:fld>
            <a:endParaRPr lang="en-GB" dirty="0">
              <a:solidFill>
                <a:srgbClr val="4C88AD"/>
              </a:solidFill>
            </a:endParaRPr>
          </a:p>
        </p:txBody>
      </p:sp>
      <p:sp>
        <p:nvSpPr>
          <p:cNvPr id="5" name="Content Placeholder 4"/>
          <p:cNvSpPr>
            <a:spLocks noGrp="1"/>
          </p:cNvSpPr>
          <p:nvPr>
            <p:ph sz="quarter" idx="12"/>
          </p:nvPr>
        </p:nvSpPr>
        <p:spPr>
          <a:xfrm>
            <a:off x="4752000" y="1080000"/>
            <a:ext cx="4032000" cy="3434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9791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1">
    <p:spTree>
      <p:nvGrpSpPr>
        <p:cNvPr id="1" name=""/>
        <p:cNvGrpSpPr/>
        <p:nvPr/>
      </p:nvGrpSpPr>
      <p:grpSpPr>
        <a:xfrm>
          <a:off x="0" y="0"/>
          <a:ext cx="0" cy="0"/>
          <a:chOff x="0" y="0"/>
          <a:chExt cx="0" cy="0"/>
        </a:xfrm>
      </p:grpSpPr>
      <p:sp>
        <p:nvSpPr>
          <p:cNvPr id="2" name="Title 1"/>
          <p:cNvSpPr>
            <a:spLocks noGrp="1"/>
          </p:cNvSpPr>
          <p:nvPr>
            <p:ph type="ctrTitle"/>
          </p:nvPr>
        </p:nvSpPr>
        <p:spPr>
          <a:xfrm>
            <a:off x="628650" y="1464469"/>
            <a:ext cx="7772400" cy="1102519"/>
          </a:xfrm>
        </p:spPr>
        <p:txBody>
          <a:bodyPr anchor="b">
            <a:noAutofit/>
          </a:bodyPr>
          <a:lstStyle>
            <a:lvl1pPr>
              <a:defRPr sz="2700"/>
            </a:lvl1pPr>
          </a:lstStyle>
          <a:p>
            <a:r>
              <a:rPr lang="en-US" dirty="0"/>
              <a:t>Click to edit Master title style</a:t>
            </a:r>
          </a:p>
        </p:txBody>
      </p:sp>
      <p:sp>
        <p:nvSpPr>
          <p:cNvPr id="3" name="Subtitle 2"/>
          <p:cNvSpPr>
            <a:spLocks noGrp="1"/>
          </p:cNvSpPr>
          <p:nvPr>
            <p:ph type="subTitle" idx="1"/>
          </p:nvPr>
        </p:nvSpPr>
        <p:spPr>
          <a:xfrm>
            <a:off x="627063" y="2574131"/>
            <a:ext cx="7772400" cy="1314450"/>
          </a:xfrm>
        </p:spPr>
        <p:txBody>
          <a:bodyPr>
            <a:noAutofit/>
          </a:bodyPr>
          <a:lstStyle>
            <a:lvl1pPr marL="0" indent="0" algn="l">
              <a:buNone/>
              <a:defRPr sz="1500" b="1">
                <a:solidFill>
                  <a:schemeClr val="accent3"/>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pic>
        <p:nvPicPr>
          <p:cNvPr id="6" name="Picture 5" descr="uhc_global_logo.png"/>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6484189" y="4475607"/>
            <a:ext cx="2263928" cy="453490"/>
          </a:xfrm>
          <a:prstGeom prst="rect">
            <a:avLst/>
          </a:prstGeom>
        </p:spPr>
      </p:pic>
    </p:spTree>
    <p:extLst>
      <p:ext uri="{BB962C8B-B14F-4D97-AF65-F5344CB8AC3E}">
        <p14:creationId xmlns:p14="http://schemas.microsoft.com/office/powerpoint/2010/main" val="64145379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Title Slide 2">
    <p:spTree>
      <p:nvGrpSpPr>
        <p:cNvPr id="1" name=""/>
        <p:cNvGrpSpPr/>
        <p:nvPr/>
      </p:nvGrpSpPr>
      <p:grpSpPr>
        <a:xfrm>
          <a:off x="0" y="0"/>
          <a:ext cx="0" cy="0"/>
          <a:chOff x="0" y="0"/>
          <a:chExt cx="0" cy="0"/>
        </a:xfrm>
      </p:grpSpPr>
      <p:sp>
        <p:nvSpPr>
          <p:cNvPr id="6" name="Rectangle 5"/>
          <p:cNvSpPr/>
          <p:nvPr userDrawn="1"/>
        </p:nvSpPr>
        <p:spPr bwMode="auto">
          <a:xfrm>
            <a:off x="0" y="0"/>
            <a:ext cx="9144000" cy="4286250"/>
          </a:xfrm>
          <a:prstGeom prst="rect">
            <a:avLst/>
          </a:prstGeom>
          <a:solidFill>
            <a:srgbClr val="003DA1"/>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646D72"/>
              </a:solidFill>
              <a:ea typeface="ＭＳ Ｐゴシック" pitchFamily="34" charset="-128"/>
            </a:endParaRPr>
          </a:p>
        </p:txBody>
      </p:sp>
      <p:sp>
        <p:nvSpPr>
          <p:cNvPr id="2" name="Title 1"/>
          <p:cNvSpPr>
            <a:spLocks noGrp="1"/>
          </p:cNvSpPr>
          <p:nvPr>
            <p:ph type="ctrTitle"/>
          </p:nvPr>
        </p:nvSpPr>
        <p:spPr>
          <a:xfrm>
            <a:off x="628650" y="1464469"/>
            <a:ext cx="7772400" cy="1102519"/>
          </a:xfrm>
        </p:spPr>
        <p:txBody>
          <a:bodyPr vert="horz" lIns="91440" tIns="45720" rIns="91440" bIns="45720" rtlCol="0" anchor="b">
            <a:noAutofit/>
          </a:bodyPr>
          <a:lstStyle>
            <a:lvl1pPr>
              <a:defRPr lang="en-US" sz="2700" dirty="0">
                <a:solidFill>
                  <a:schemeClr val="bg1"/>
                </a:solidFill>
              </a:defRPr>
            </a:lvl1pPr>
          </a:lstStyle>
          <a:p>
            <a:pPr lvl="0"/>
            <a:r>
              <a:rPr lang="en-US" dirty="0"/>
              <a:t>Click to edit Master title style</a:t>
            </a:r>
          </a:p>
        </p:txBody>
      </p:sp>
      <p:sp>
        <p:nvSpPr>
          <p:cNvPr id="3" name="Subtitle 2"/>
          <p:cNvSpPr>
            <a:spLocks noGrp="1"/>
          </p:cNvSpPr>
          <p:nvPr>
            <p:ph type="subTitle" idx="1"/>
          </p:nvPr>
        </p:nvSpPr>
        <p:spPr>
          <a:xfrm>
            <a:off x="627063" y="2574131"/>
            <a:ext cx="7772400" cy="1314450"/>
          </a:xfrm>
        </p:spPr>
        <p:txBody>
          <a:bodyPr>
            <a:noAutofit/>
          </a:bodyPr>
          <a:lstStyle>
            <a:lvl1pPr marL="0" indent="0" algn="l">
              <a:buNone/>
              <a:defRPr sz="1500" b="1">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pic>
        <p:nvPicPr>
          <p:cNvPr id="9" name="Picture 8" descr="uhc_global_logo.png">
            <a:extLst>
              <a:ext uri="{FF2B5EF4-FFF2-40B4-BE49-F238E27FC236}">
                <a16:creationId xmlns:a16="http://schemas.microsoft.com/office/drawing/2014/main" xmlns="" id="{269892AB-DFFB-5E4F-B4FC-9B587AF0B951}"/>
              </a:ext>
            </a:extLst>
          </p:cNvPr>
          <p:cNvPicPr>
            <a:picLocks/>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7256835" y="4516571"/>
            <a:ext cx="1554289" cy="396608"/>
          </a:xfrm>
          <a:prstGeom prst="rect">
            <a:avLst/>
          </a:prstGeom>
        </p:spPr>
      </p:pic>
    </p:spTree>
    <p:extLst>
      <p:ext uri="{BB962C8B-B14F-4D97-AF65-F5344CB8AC3E}">
        <p14:creationId xmlns:p14="http://schemas.microsoft.com/office/powerpoint/2010/main" val="390098743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Slide 3 Photo">
    <p:bg>
      <p:bgRef idx="1001">
        <a:schemeClr val="bg1"/>
      </p:bgRef>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228600" y="0"/>
            <a:ext cx="8915400" cy="4292204"/>
          </a:xfrm>
        </p:spPr>
        <p:txBody>
          <a:bodyPr/>
          <a:lstStyle/>
          <a:p>
            <a:endParaRPr lang="en-US" dirty="0"/>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sp>
        <p:nvSpPr>
          <p:cNvPr id="2" name="Title 1"/>
          <p:cNvSpPr>
            <a:spLocks noGrp="1"/>
          </p:cNvSpPr>
          <p:nvPr>
            <p:ph type="ctrTitle"/>
          </p:nvPr>
        </p:nvSpPr>
        <p:spPr>
          <a:xfrm>
            <a:off x="628650" y="2971800"/>
            <a:ext cx="7772400" cy="566738"/>
          </a:xfrm>
        </p:spPr>
        <p:txBody>
          <a:bodyPr anchor="b">
            <a:noAutofit/>
          </a:bodyPr>
          <a:lstStyle>
            <a:lvl1pPr>
              <a:defRPr sz="2700"/>
            </a:lvl1pPr>
          </a:lstStyle>
          <a:p>
            <a:r>
              <a:rPr lang="en-US" dirty="0"/>
              <a:t>Click to edit Master title style</a:t>
            </a:r>
          </a:p>
        </p:txBody>
      </p:sp>
      <p:sp>
        <p:nvSpPr>
          <p:cNvPr id="3" name="Subtitle 2"/>
          <p:cNvSpPr>
            <a:spLocks noGrp="1"/>
          </p:cNvSpPr>
          <p:nvPr>
            <p:ph type="subTitle" idx="1"/>
          </p:nvPr>
        </p:nvSpPr>
        <p:spPr>
          <a:xfrm>
            <a:off x="627063" y="3486150"/>
            <a:ext cx="7772400" cy="675679"/>
          </a:xfrm>
        </p:spPr>
        <p:txBody>
          <a:bodyPr>
            <a:noAutofit/>
          </a:bodyPr>
          <a:lstStyle>
            <a:lvl1pPr marL="0" indent="0" algn="l">
              <a:buNone/>
              <a:defRPr sz="1500" b="1">
                <a:solidFill>
                  <a:schemeClr val="accent3"/>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pic>
        <p:nvPicPr>
          <p:cNvPr id="9" name="Picture 8" descr="uhc_global_logo.png"/>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6484189" y="4475607"/>
            <a:ext cx="2263928" cy="453490"/>
          </a:xfrm>
          <a:prstGeom prst="rect">
            <a:avLst/>
          </a:prstGeom>
        </p:spPr>
      </p:pic>
    </p:spTree>
    <p:extLst>
      <p:ext uri="{BB962C8B-B14F-4D97-AF65-F5344CB8AC3E}">
        <p14:creationId xmlns:p14="http://schemas.microsoft.com/office/powerpoint/2010/main" val="42081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lvl1pPr>
              <a:defRPr lang="en-US"/>
            </a:lvl1pPr>
          </a:lstStyle>
          <a:p>
            <a:pPr lvl="0"/>
            <a:r>
              <a:rPr lang="en-US" dirty="0"/>
              <a:t>Click to edit Master title style</a:t>
            </a:r>
          </a:p>
        </p:txBody>
      </p:sp>
      <p:sp>
        <p:nvSpPr>
          <p:cNvPr id="3" name="Content Placeholder 2"/>
          <p:cNvSpPr>
            <a:spLocks noGrp="1"/>
          </p:cNvSpPr>
          <p:nvPr>
            <p:ph idx="1"/>
          </p:nvPr>
        </p:nvSpPr>
        <p:spPr>
          <a:xfrm>
            <a:off x="641350" y="1028700"/>
            <a:ext cx="8045450" cy="3600450"/>
          </a:xfrm>
        </p:spPr>
        <p:txBody>
          <a:bodyPr>
            <a:noAutofit/>
          </a:bodyPr>
          <a:lstStyle>
            <a:lvl2pPr marL="257175" indent="-1143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12"/>
          </p:nvPr>
        </p:nvSpPr>
        <p:spPr/>
        <p:txBody>
          <a:bodyPr/>
          <a:lstStyle/>
          <a:p>
            <a:fld id="{90F9BDA0-AF0E-4BA8-B742-3B9C92A3E6FE}" type="slidenum">
              <a:rPr lang="en-US" smtClean="0">
                <a:solidFill>
                  <a:srgbClr val="8C9599"/>
                </a:solidFill>
              </a:rPr>
              <a:pPr/>
              <a:t>‹#›</a:t>
            </a:fld>
            <a:endParaRPr lang="en-US" dirty="0">
              <a:solidFill>
                <a:srgbClr val="8C9599"/>
              </a:solidFill>
            </a:endParaRPr>
          </a:p>
        </p:txBody>
      </p:sp>
    </p:spTree>
    <p:extLst>
      <p:ext uri="{BB962C8B-B14F-4D97-AF65-F5344CB8AC3E}">
        <p14:creationId xmlns:p14="http://schemas.microsoft.com/office/powerpoint/2010/main" val="24794954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Content Photo">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6570664" y="747713"/>
            <a:ext cx="2573337" cy="4096941"/>
          </a:xfrm>
        </p:spPr>
        <p:txBody>
          <a:bodyPr anchor="ctr"/>
          <a:lstStyle>
            <a:lvl1pPr marL="0" indent="0" algn="ctr">
              <a:buNone/>
              <a:defRPr/>
            </a:lvl1pPr>
          </a:lstStyle>
          <a:p>
            <a:endParaRPr lang="en-US" dirty="0"/>
          </a:p>
        </p:txBody>
      </p:sp>
      <p:sp>
        <p:nvSpPr>
          <p:cNvPr id="2" name="Title 1"/>
          <p:cNvSpPr>
            <a:spLocks noGrp="1"/>
          </p:cNvSpPr>
          <p:nvPr>
            <p:ph type="title"/>
          </p:nvPr>
        </p:nvSpPr>
        <p:spPr/>
        <p:txBody>
          <a:bodyPr vert="horz" lIns="91440" tIns="45720" rIns="91440" bIns="45720" rtlCol="0" anchor="ctr">
            <a:normAutofit/>
          </a:bodyPr>
          <a:lstStyle>
            <a:lvl1pPr>
              <a:defRPr lang="en-US"/>
            </a:lvl1pPr>
          </a:lstStyle>
          <a:p>
            <a:pPr lvl="0"/>
            <a:r>
              <a:rPr lang="en-US" dirty="0"/>
              <a:t>Click to edit Master title style</a:t>
            </a:r>
          </a:p>
        </p:txBody>
      </p:sp>
      <p:sp>
        <p:nvSpPr>
          <p:cNvPr id="3" name="Content Placeholder 2"/>
          <p:cNvSpPr>
            <a:spLocks noGrp="1"/>
          </p:cNvSpPr>
          <p:nvPr>
            <p:ph idx="1"/>
          </p:nvPr>
        </p:nvSpPr>
        <p:spPr>
          <a:xfrm>
            <a:off x="641350" y="1028700"/>
            <a:ext cx="5929434" cy="3600450"/>
          </a:xfrm>
        </p:spPr>
        <p:txBody>
          <a:bodyPr>
            <a:noAutofit/>
          </a:bodyPr>
          <a:lstStyle>
            <a:lvl2pPr marL="257175" indent="-1143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12"/>
          </p:nvPr>
        </p:nvSpPr>
        <p:spPr/>
        <p:txBody>
          <a:bodyPr/>
          <a:lstStyle/>
          <a:p>
            <a:fld id="{90F9BDA0-AF0E-4BA8-B742-3B9C92A3E6FE}" type="slidenum">
              <a:rPr lang="en-US" smtClean="0">
                <a:solidFill>
                  <a:srgbClr val="8C9599"/>
                </a:solidFill>
              </a:rPr>
              <a:pPr/>
              <a:t>‹#›</a:t>
            </a:fld>
            <a:endParaRPr lang="en-US" dirty="0">
              <a:solidFill>
                <a:srgbClr val="8C9599"/>
              </a:solidFill>
            </a:endParaRPr>
          </a:p>
        </p:txBody>
      </p:sp>
    </p:spTree>
    <p:extLst>
      <p:ext uri="{BB962C8B-B14F-4D97-AF65-F5344CB8AC3E}">
        <p14:creationId xmlns:p14="http://schemas.microsoft.com/office/powerpoint/2010/main" val="73520450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lvl1pPr>
              <a:defRPr lang="en-US"/>
            </a:lvl1pPr>
          </a:lstStyle>
          <a:p>
            <a:pPr lvl="0"/>
            <a:r>
              <a:rPr lang="en-US"/>
              <a:t>Click to edit Master title style</a:t>
            </a:r>
          </a:p>
        </p:txBody>
      </p:sp>
      <p:sp>
        <p:nvSpPr>
          <p:cNvPr id="5" name="Slide Number Placeholder 4"/>
          <p:cNvSpPr>
            <a:spLocks noGrp="1"/>
          </p:cNvSpPr>
          <p:nvPr>
            <p:ph type="sldNum" sz="quarter" idx="12"/>
          </p:nvPr>
        </p:nvSpPr>
        <p:spPr/>
        <p:txBody>
          <a:bodyPr/>
          <a:lstStyle/>
          <a:p>
            <a:fld id="{90F9BDA0-AF0E-4BA8-B742-3B9C92A3E6FE}" type="slidenum">
              <a:rPr lang="en-US" smtClean="0">
                <a:solidFill>
                  <a:srgbClr val="8C9599"/>
                </a:solidFill>
              </a:rPr>
              <a:pPr/>
              <a:t>‹#›</a:t>
            </a:fld>
            <a:endParaRPr lang="en-US" dirty="0">
              <a:solidFill>
                <a:srgbClr val="8C9599"/>
              </a:solidFill>
            </a:endParaRPr>
          </a:p>
        </p:txBody>
      </p:sp>
    </p:spTree>
    <p:extLst>
      <p:ext uri="{BB962C8B-B14F-4D97-AF65-F5344CB8AC3E}">
        <p14:creationId xmlns:p14="http://schemas.microsoft.com/office/powerpoint/2010/main" val="386017611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Section Title 1">
    <p:spTree>
      <p:nvGrpSpPr>
        <p:cNvPr id="1" name=""/>
        <p:cNvGrpSpPr/>
        <p:nvPr/>
      </p:nvGrpSpPr>
      <p:grpSpPr>
        <a:xfrm>
          <a:off x="0" y="0"/>
          <a:ext cx="0" cy="0"/>
          <a:chOff x="0" y="0"/>
          <a:chExt cx="0" cy="0"/>
        </a:xfrm>
      </p:grpSpPr>
      <p:sp>
        <p:nvSpPr>
          <p:cNvPr id="2" name="Title 1"/>
          <p:cNvSpPr>
            <a:spLocks noGrp="1"/>
          </p:cNvSpPr>
          <p:nvPr>
            <p:ph type="ctrTitle"/>
          </p:nvPr>
        </p:nvSpPr>
        <p:spPr>
          <a:xfrm>
            <a:off x="628650" y="2020491"/>
            <a:ext cx="7772400" cy="1102519"/>
          </a:xfrm>
        </p:spPr>
        <p:txBody>
          <a:bodyPr anchor="ctr">
            <a:noAutofit/>
          </a:bodyPr>
          <a:lstStyle>
            <a:lvl1pPr>
              <a:defRPr sz="2700"/>
            </a:lvl1pPr>
          </a:lstStyle>
          <a:p>
            <a:r>
              <a:rPr lang="en-US" dirty="0"/>
              <a:t>Click to edit Master title style</a:t>
            </a:r>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spTree>
    <p:extLst>
      <p:ext uri="{BB962C8B-B14F-4D97-AF65-F5344CB8AC3E}">
        <p14:creationId xmlns:p14="http://schemas.microsoft.com/office/powerpoint/2010/main" val="354926751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Section Title 2">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rgbClr val="FFFFFF"/>
              </a:solidFill>
            </a:endParaRPr>
          </a:p>
        </p:txBody>
      </p:sp>
      <p:sp>
        <p:nvSpPr>
          <p:cNvPr id="2" name="Title 1"/>
          <p:cNvSpPr>
            <a:spLocks noGrp="1"/>
          </p:cNvSpPr>
          <p:nvPr>
            <p:ph type="ctrTitle"/>
          </p:nvPr>
        </p:nvSpPr>
        <p:spPr>
          <a:xfrm>
            <a:off x="628650" y="2020491"/>
            <a:ext cx="7772400" cy="1102519"/>
          </a:xfrm>
        </p:spPr>
        <p:txBody>
          <a:bodyPr anchor="ctr">
            <a:noAutofit/>
          </a:bodyPr>
          <a:lstStyle>
            <a:lvl1pPr>
              <a:defRPr sz="2700">
                <a:solidFill>
                  <a:schemeClr val="bg1"/>
                </a:solidFill>
              </a:defRPr>
            </a:lvl1pPr>
          </a:lstStyle>
          <a:p>
            <a:r>
              <a:rPr lang="en-US" dirty="0"/>
              <a:t>Click to edit Master title style</a:t>
            </a:r>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spTree>
    <p:extLst>
      <p:ext uri="{BB962C8B-B14F-4D97-AF65-F5344CB8AC3E}">
        <p14:creationId xmlns:p14="http://schemas.microsoft.com/office/powerpoint/2010/main" val="84632302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a:xfrm>
            <a:off x="7620000" y="4896195"/>
            <a:ext cx="1066800" cy="125885"/>
          </a:xfrm>
        </p:spPr>
        <p:txBody>
          <a:bodyPr/>
          <a:lstStyle/>
          <a:p>
            <a:fld id="{90F9BDA0-AF0E-4BA8-B742-3B9C92A3E6FE}" type="slidenum">
              <a:rPr lang="en-US" smtClean="0">
                <a:solidFill>
                  <a:srgbClr val="8C9599"/>
                </a:solidFill>
              </a:rPr>
              <a:pPr/>
              <a:t>‹#›</a:t>
            </a:fld>
            <a:endParaRPr lang="en-US" dirty="0">
              <a:solidFill>
                <a:srgbClr val="8C9599"/>
              </a:solidFill>
            </a:endParaRPr>
          </a:p>
        </p:txBody>
      </p:sp>
    </p:spTree>
    <p:extLst>
      <p:ext uri="{BB962C8B-B14F-4D97-AF65-F5344CB8AC3E}">
        <p14:creationId xmlns:p14="http://schemas.microsoft.com/office/powerpoint/2010/main" val="278238659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2_Section Title 1">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a:xfrm>
            <a:off x="7620000" y="4896195"/>
            <a:ext cx="1066800" cy="125885"/>
          </a:xfrm>
        </p:spPr>
        <p:txBody>
          <a:bodyPr/>
          <a:lstStyle/>
          <a:p>
            <a:fld id="{90F9BDA0-AF0E-4BA8-B742-3B9C92A3E6FE}" type="slidenum">
              <a:rPr lang="en-US" smtClean="0">
                <a:solidFill>
                  <a:srgbClr val="8C9599"/>
                </a:solidFill>
              </a:rPr>
              <a:pPr/>
              <a:t>‹#›</a:t>
            </a:fld>
            <a:endParaRPr lang="en-US" dirty="0">
              <a:solidFill>
                <a:srgbClr val="8C9599"/>
              </a:solidFill>
            </a:endParaRPr>
          </a:p>
        </p:txBody>
      </p:sp>
      <p:sp>
        <p:nvSpPr>
          <p:cNvPr id="7" name="Picture Placeholder 6"/>
          <p:cNvSpPr>
            <a:spLocks noGrp="1"/>
          </p:cNvSpPr>
          <p:nvPr>
            <p:ph type="pic" sz="quarter" idx="13" hasCustomPrompt="1"/>
          </p:nvPr>
        </p:nvSpPr>
        <p:spPr>
          <a:xfrm>
            <a:off x="0" y="0"/>
            <a:ext cx="4572000" cy="5143500"/>
          </a:xfrm>
        </p:spPr>
        <p:txBody>
          <a:bodyPr anchor="ctr"/>
          <a:lstStyle>
            <a:lvl1pPr marL="0" indent="0" algn="ctr">
              <a:buNone/>
              <a:defRPr/>
            </a:lvl1pPr>
          </a:lstStyle>
          <a:p>
            <a:r>
              <a:rPr lang="en-US" dirty="0"/>
              <a:t>Drag picture to placeholder or click on icon to place picture in this space</a:t>
            </a:r>
          </a:p>
        </p:txBody>
      </p:sp>
    </p:spTree>
    <p:extLst>
      <p:ext uri="{BB962C8B-B14F-4D97-AF65-F5344CB8AC3E}">
        <p14:creationId xmlns:p14="http://schemas.microsoft.com/office/powerpoint/2010/main" val="196914100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4" name="Rectangle 3"/>
          <p:cNvSpPr/>
          <p:nvPr userDrawn="1"/>
        </p:nvSpPr>
        <p:spPr>
          <a:xfrm>
            <a:off x="0" y="0"/>
            <a:ext cx="9144000" cy="685800"/>
          </a:xfrm>
          <a:prstGeom prst="rect">
            <a:avLst/>
          </a:prstGeom>
          <a:solidFill>
            <a:srgbClr val="42424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solidFill>
                <a:srgbClr val="8C9599"/>
              </a:solidFill>
            </a:endParaRPr>
          </a:p>
        </p:txBody>
      </p:sp>
      <p:sp>
        <p:nvSpPr>
          <p:cNvPr id="6" name="TextBox 5"/>
          <p:cNvSpPr txBox="1">
            <a:spLocks noChangeArrowheads="1"/>
          </p:cNvSpPr>
          <p:nvPr userDrawn="1"/>
        </p:nvSpPr>
        <p:spPr bwMode="auto">
          <a:xfrm>
            <a:off x="3302000" y="4912091"/>
            <a:ext cx="5173133" cy="80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b" anchorCtr="0">
            <a:spAutoFit/>
          </a:bodyPr>
          <a:lstStyle>
            <a:lvl1pPr eaLnBrk="0" hangingPunct="0">
              <a:defRPr sz="1300">
                <a:solidFill>
                  <a:schemeClr val="tx1"/>
                </a:solidFill>
                <a:latin typeface="Arial" pitchFamily="34" charset="0"/>
                <a:ea typeface="ＭＳ Ｐゴシック" pitchFamily="34" charset="-128"/>
              </a:defRPr>
            </a:lvl1pPr>
            <a:lvl2pPr marL="742950" indent="-285750" eaLnBrk="0" hangingPunct="0">
              <a:defRPr sz="1300">
                <a:solidFill>
                  <a:schemeClr val="tx1"/>
                </a:solidFill>
                <a:latin typeface="Arial" pitchFamily="34" charset="0"/>
                <a:ea typeface="ＭＳ Ｐゴシック" pitchFamily="34" charset="-128"/>
              </a:defRPr>
            </a:lvl2pPr>
            <a:lvl3pPr marL="1143000" indent="-228600" eaLnBrk="0" hangingPunct="0">
              <a:defRPr sz="1300">
                <a:solidFill>
                  <a:schemeClr val="tx1"/>
                </a:solidFill>
                <a:latin typeface="Arial" pitchFamily="34" charset="0"/>
                <a:ea typeface="ＭＳ Ｐゴシック" pitchFamily="34" charset="-128"/>
              </a:defRPr>
            </a:lvl3pPr>
            <a:lvl4pPr marL="1600200" indent="-228600" eaLnBrk="0" hangingPunct="0">
              <a:defRPr sz="1300">
                <a:solidFill>
                  <a:schemeClr val="tx1"/>
                </a:solidFill>
                <a:latin typeface="Arial" pitchFamily="34" charset="0"/>
                <a:ea typeface="ＭＳ Ｐゴシック" pitchFamily="34" charset="-128"/>
              </a:defRPr>
            </a:lvl4pPr>
            <a:lvl5pPr marL="2057400" indent="-228600" eaLnBrk="0" hangingPunct="0">
              <a:defRPr sz="13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3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3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3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300">
                <a:solidFill>
                  <a:schemeClr val="tx1"/>
                </a:solidFill>
                <a:latin typeface="Arial" pitchFamily="34" charset="0"/>
                <a:ea typeface="ＭＳ Ｐゴシック" pitchFamily="34" charset="-128"/>
              </a:defRPr>
            </a:lvl9pPr>
          </a:lstStyle>
          <a:p>
            <a:pPr algn="r">
              <a:defRPr/>
            </a:pPr>
            <a:r>
              <a:rPr lang="en-US" sz="525" dirty="0">
                <a:solidFill>
                  <a:srgbClr val="8C9599"/>
                </a:solidFill>
              </a:rPr>
              <a:t>© 2016 UnitedHealth Group. Any use, copying or distribution without written permission from UnitedHealth Group is prohibited.</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l="1" t="1" r="1909" b="-1"/>
          <a:stretch/>
        </p:blipFill>
        <p:spPr>
          <a:xfrm>
            <a:off x="685801" y="4892522"/>
            <a:ext cx="1333070" cy="99441"/>
          </a:xfrm>
          <a:prstGeom prst="rect">
            <a:avLst/>
          </a:prstGeom>
        </p:spPr>
      </p:pic>
      <p:sp>
        <p:nvSpPr>
          <p:cNvPr id="8" name="Title 1"/>
          <p:cNvSpPr>
            <a:spLocks noGrp="1"/>
          </p:cNvSpPr>
          <p:nvPr>
            <p:ph type="title"/>
          </p:nvPr>
        </p:nvSpPr>
        <p:spPr>
          <a:xfrm>
            <a:off x="692379" y="137160"/>
            <a:ext cx="7994423" cy="475722"/>
          </a:xfrm>
          <a:prstGeom prst="rect">
            <a:avLst/>
          </a:prstGeom>
        </p:spPr>
        <p:txBody>
          <a:bodyPr vert="horz" lIns="0" rIns="0" anchor="ctr"/>
          <a:lstStyle>
            <a:lvl1pPr>
              <a:defRPr sz="1800" b="1" i="0">
                <a:solidFill>
                  <a:schemeClr val="bg1"/>
                </a:solidFill>
                <a:latin typeface="Arial"/>
                <a:cs typeface="Arial"/>
              </a:defRPr>
            </a:lvl1pPr>
          </a:lstStyle>
          <a:p>
            <a:r>
              <a:rPr lang="en-US" dirty="0"/>
              <a:t>Click to edit Master title style</a:t>
            </a:r>
          </a:p>
        </p:txBody>
      </p:sp>
      <p:sp>
        <p:nvSpPr>
          <p:cNvPr id="12" name="Text Placeholder 11"/>
          <p:cNvSpPr>
            <a:spLocks noGrp="1"/>
          </p:cNvSpPr>
          <p:nvPr>
            <p:ph type="body" sz="quarter" idx="10"/>
          </p:nvPr>
        </p:nvSpPr>
        <p:spPr>
          <a:xfrm>
            <a:off x="705211" y="914401"/>
            <a:ext cx="7981591" cy="3108812"/>
          </a:xfrm>
          <a:prstGeom prst="rect">
            <a:avLst/>
          </a:prstGeom>
        </p:spPr>
        <p:txBody>
          <a:bodyPr vert="horz" lIns="0" tIns="0" rIns="0" bIns="0" anchor="t"/>
          <a:lstStyle>
            <a:lvl1pPr marL="257175" marR="0" indent="-257175" algn="l" defTabSz="685800" rtl="0" eaLnBrk="1" fontAlgn="auto" latinLnBrk="0" hangingPunct="1">
              <a:lnSpc>
                <a:spcPct val="150000"/>
              </a:lnSpc>
              <a:spcBef>
                <a:spcPts val="0"/>
              </a:spcBef>
              <a:spcAft>
                <a:spcPts val="0"/>
              </a:spcAft>
              <a:buClr>
                <a:schemeClr val="accent4"/>
              </a:buClr>
              <a:buSzTx/>
              <a:buFont typeface="Arial"/>
              <a:buChar char="•"/>
              <a:tabLst/>
              <a:defRPr lang="en-US" sz="1800" b="0" i="0" kern="1200" dirty="0" smtClean="0">
                <a:solidFill>
                  <a:srgbClr val="424242"/>
                </a:solidFill>
                <a:latin typeface="Arial"/>
                <a:ea typeface="+mj-ea"/>
                <a:cs typeface="Arial"/>
              </a:defRPr>
            </a:lvl1pPr>
          </a:lstStyle>
          <a:p>
            <a:pPr lvl="0"/>
            <a:r>
              <a:rPr lang="en-US" dirty="0"/>
              <a:t>Click to edit Master text styles</a:t>
            </a:r>
          </a:p>
          <a:p>
            <a:pPr marL="257175" marR="0" lvl="0" indent="-257175" algn="l" defTabSz="685800" rtl="0" eaLnBrk="1" fontAlgn="auto" latinLnBrk="0" hangingPunct="1">
              <a:lnSpc>
                <a:spcPct val="150000"/>
              </a:lnSpc>
              <a:spcBef>
                <a:spcPts val="0"/>
              </a:spcBef>
              <a:spcAft>
                <a:spcPts val="0"/>
              </a:spcAft>
              <a:buClr>
                <a:schemeClr val="accent4"/>
              </a:buClr>
              <a:buSzTx/>
              <a:buFont typeface="Arial" pitchFamily="34" charset="0"/>
              <a:buChar char="•"/>
              <a:tabLst/>
              <a:defRPr/>
            </a:pPr>
            <a:r>
              <a:rPr lang="en-US" dirty="0"/>
              <a:t>Click to edit Master text styles</a:t>
            </a:r>
          </a:p>
          <a:p>
            <a:pPr marL="257175" marR="0" lvl="0" indent="-257175" algn="l" defTabSz="685800" rtl="0" eaLnBrk="1" fontAlgn="auto" latinLnBrk="0" hangingPunct="1">
              <a:lnSpc>
                <a:spcPct val="150000"/>
              </a:lnSpc>
              <a:spcBef>
                <a:spcPts val="0"/>
              </a:spcBef>
              <a:spcAft>
                <a:spcPts val="0"/>
              </a:spcAft>
              <a:buClr>
                <a:schemeClr val="accent4"/>
              </a:buClr>
              <a:buSzTx/>
              <a:buFont typeface="Arial" pitchFamily="34" charset="0"/>
              <a:buChar char="•"/>
              <a:tabLst/>
              <a:defRPr/>
            </a:pPr>
            <a:r>
              <a:rPr lang="en-US" dirty="0"/>
              <a:t>Click to edit Master text styles</a:t>
            </a:r>
          </a:p>
          <a:p>
            <a:pPr marL="257175" marR="0" lvl="0" indent="-257175" algn="l" defTabSz="685800" rtl="0" eaLnBrk="1" fontAlgn="auto" latinLnBrk="0" hangingPunct="1">
              <a:lnSpc>
                <a:spcPct val="150000"/>
              </a:lnSpc>
              <a:spcBef>
                <a:spcPts val="0"/>
              </a:spcBef>
              <a:spcAft>
                <a:spcPts val="0"/>
              </a:spcAft>
              <a:buClr>
                <a:schemeClr val="accent4"/>
              </a:buClr>
              <a:buSzTx/>
              <a:buFont typeface="Arial" pitchFamily="34" charset="0"/>
              <a:buChar char="•"/>
              <a:tabLst/>
              <a:defRPr/>
            </a:pPr>
            <a:r>
              <a:rPr lang="en-US" dirty="0"/>
              <a:t>Click to edit Master text styles</a:t>
            </a:r>
          </a:p>
          <a:p>
            <a:pPr marL="257175" marR="0" lvl="0" indent="-257175" algn="l" defTabSz="685800" rtl="0" eaLnBrk="1" fontAlgn="auto" latinLnBrk="0" hangingPunct="1">
              <a:lnSpc>
                <a:spcPct val="150000"/>
              </a:lnSpc>
              <a:spcBef>
                <a:spcPts val="0"/>
              </a:spcBef>
              <a:spcAft>
                <a:spcPts val="0"/>
              </a:spcAft>
              <a:buClr>
                <a:schemeClr val="accent4"/>
              </a:buClr>
              <a:buSzTx/>
              <a:buFont typeface="Arial" pitchFamily="34" charset="0"/>
              <a:buChar char="•"/>
              <a:tabLst/>
              <a:defRPr/>
            </a:pPr>
            <a:r>
              <a:rPr lang="en-US" dirty="0"/>
              <a:t>Click to edit Master text styles</a:t>
            </a:r>
          </a:p>
        </p:txBody>
      </p:sp>
      <p:sp>
        <p:nvSpPr>
          <p:cNvPr id="15" name="Slide Number Placeholder 7"/>
          <p:cNvSpPr>
            <a:spLocks noGrp="1"/>
          </p:cNvSpPr>
          <p:nvPr>
            <p:ph type="sldNum" sz="quarter" idx="4"/>
          </p:nvPr>
        </p:nvSpPr>
        <p:spPr>
          <a:xfrm>
            <a:off x="8659220" y="4888606"/>
            <a:ext cx="257748" cy="104173"/>
          </a:xfrm>
          <a:prstGeom prst="rect">
            <a:avLst/>
          </a:prstGeom>
        </p:spPr>
        <p:txBody>
          <a:bodyPr vert="horz" lIns="0" tIns="0" rIns="0" bIns="0" rtlCol="0" anchor="b"/>
          <a:lstStyle>
            <a:lvl1pPr algn="r">
              <a:defRPr sz="525">
                <a:solidFill>
                  <a:schemeClr val="tx1"/>
                </a:solidFill>
                <a:latin typeface="Arial"/>
                <a:cs typeface="Arial"/>
              </a:defRPr>
            </a:lvl1pPr>
          </a:lstStyle>
          <a:p>
            <a:fld id="{6575370D-4E78-C44F-8DB3-41D140BF8DE9}" type="slidenum">
              <a:rPr lang="en-US" smtClean="0">
                <a:solidFill>
                  <a:srgbClr val="8C9599"/>
                </a:solidFill>
              </a:rPr>
              <a:pPr/>
              <a:t>‹#›</a:t>
            </a:fld>
            <a:endParaRPr lang="en-US" dirty="0">
              <a:solidFill>
                <a:srgbClr val="8C9599"/>
              </a:solidFill>
            </a:endParaRPr>
          </a:p>
        </p:txBody>
      </p:sp>
    </p:spTree>
    <p:extLst>
      <p:ext uri="{BB962C8B-B14F-4D97-AF65-F5344CB8AC3E}">
        <p14:creationId xmlns:p14="http://schemas.microsoft.com/office/powerpoint/2010/main" val="33916639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cSld name="1 Column">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8878824" cy="696087"/>
          </a:xfrm>
          <a:prstGeom prst="rect">
            <a:avLst/>
          </a:prstGeom>
        </p:spPr>
      </p:pic>
      <p:sp>
        <p:nvSpPr>
          <p:cNvPr id="9" name="Rectangle 8"/>
          <p:cNvSpPr/>
          <p:nvPr userDrawn="1"/>
        </p:nvSpPr>
        <p:spPr>
          <a:xfrm>
            <a:off x="0" y="765740"/>
            <a:ext cx="9144000" cy="81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prstClr val="white"/>
              </a:solidFill>
            </a:endParaRPr>
          </a:p>
        </p:txBody>
      </p:sp>
      <p:cxnSp>
        <p:nvCxnSpPr>
          <p:cNvPr id="10" name="Straight Connector 9"/>
          <p:cNvCxnSpPr/>
          <p:nvPr userDrawn="1"/>
        </p:nvCxnSpPr>
        <p:spPr>
          <a:xfrm>
            <a:off x="576000" y="4784210"/>
            <a:ext cx="8568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p:cNvSpPr>
            <a:spLocks noGrp="1"/>
          </p:cNvSpPr>
          <p:nvPr>
            <p:ph type="ftr" sz="quarter" idx="10"/>
          </p:nvPr>
        </p:nvSpPr>
        <p:spPr>
          <a:xfrm>
            <a:off x="936000" y="4888258"/>
            <a:ext cx="7848000" cy="92333"/>
          </a:xfrm>
          <a:prstGeom prst="rect">
            <a:avLst/>
          </a:prstGeom>
        </p:spPr>
        <p:txBody>
          <a:bodyPr/>
          <a:lstStyle/>
          <a:p>
            <a:r>
              <a:rPr lang="en-GB" dirty="0">
                <a:solidFill>
                  <a:srgbClr val="7F949F"/>
                </a:solidFill>
              </a:rPr>
              <a:t>Confidential property of UnitedHealthcare. Do not reproduce or re-distribute without the express written consent of UnitedHealthcare.</a:t>
            </a:r>
          </a:p>
        </p:txBody>
      </p:sp>
      <p:sp>
        <p:nvSpPr>
          <p:cNvPr id="8" name="Slide Number Placeholder 7"/>
          <p:cNvSpPr>
            <a:spLocks noGrp="1"/>
          </p:cNvSpPr>
          <p:nvPr>
            <p:ph type="sldNum" sz="quarter" idx="11"/>
          </p:nvPr>
        </p:nvSpPr>
        <p:spPr/>
        <p:txBody>
          <a:bodyPr/>
          <a:lstStyle/>
          <a:p>
            <a:fld id="{BDDCA0A9-7967-47C0-B12F-2470EB3F1315}" type="slidenum">
              <a:rPr lang="en-GB" smtClean="0">
                <a:solidFill>
                  <a:srgbClr val="4C88AD"/>
                </a:solidFill>
              </a:rPr>
              <a:pPr/>
              <a:t>‹#›</a:t>
            </a:fld>
            <a:endParaRPr lang="en-GB" dirty="0">
              <a:solidFill>
                <a:srgbClr val="4C88AD"/>
              </a:solidFill>
            </a:endParaRPr>
          </a:p>
        </p:txBody>
      </p:sp>
    </p:spTree>
    <p:extLst>
      <p:ext uri="{BB962C8B-B14F-4D97-AF65-F5344CB8AC3E}">
        <p14:creationId xmlns:p14="http://schemas.microsoft.com/office/powerpoint/2010/main" val="2785509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2 Column">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8878824" cy="696087"/>
          </a:xfrm>
          <a:prstGeom prst="rect">
            <a:avLst/>
          </a:prstGeom>
        </p:spPr>
      </p:pic>
      <p:sp>
        <p:nvSpPr>
          <p:cNvPr id="10" name="Rectangle 9"/>
          <p:cNvSpPr/>
          <p:nvPr userDrawn="1"/>
        </p:nvSpPr>
        <p:spPr>
          <a:xfrm>
            <a:off x="0" y="765740"/>
            <a:ext cx="9144000" cy="81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prstClr val="white"/>
              </a:solidFill>
            </a:endParaRPr>
          </a:p>
        </p:txBody>
      </p:sp>
      <p:cxnSp>
        <p:nvCxnSpPr>
          <p:cNvPr id="11" name="Straight Connector 10"/>
          <p:cNvCxnSpPr/>
          <p:nvPr userDrawn="1"/>
        </p:nvCxnSpPr>
        <p:spPr>
          <a:xfrm>
            <a:off x="576000" y="4784210"/>
            <a:ext cx="8568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576000" y="1080001"/>
            <a:ext cx="4032000" cy="343421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ooter Placeholder 6"/>
          <p:cNvSpPr>
            <a:spLocks noGrp="1"/>
          </p:cNvSpPr>
          <p:nvPr>
            <p:ph type="ftr" sz="quarter" idx="10"/>
          </p:nvPr>
        </p:nvSpPr>
        <p:spPr>
          <a:xfrm>
            <a:off x="936000" y="4888258"/>
            <a:ext cx="7848000" cy="92333"/>
          </a:xfrm>
          <a:prstGeom prst="rect">
            <a:avLst/>
          </a:prstGeom>
        </p:spPr>
        <p:txBody>
          <a:bodyPr/>
          <a:lstStyle/>
          <a:p>
            <a:r>
              <a:rPr lang="en-GB" dirty="0">
                <a:solidFill>
                  <a:srgbClr val="7F949F"/>
                </a:solidFill>
              </a:rPr>
              <a:t>Confidential property of UnitedHealthcare. Do not reproduce or re-distribute without the express written consent of UnitedHealthcare.</a:t>
            </a:r>
          </a:p>
        </p:txBody>
      </p:sp>
      <p:sp>
        <p:nvSpPr>
          <p:cNvPr id="8" name="Slide Number Placeholder 7"/>
          <p:cNvSpPr>
            <a:spLocks noGrp="1"/>
          </p:cNvSpPr>
          <p:nvPr>
            <p:ph type="sldNum" sz="quarter" idx="11"/>
          </p:nvPr>
        </p:nvSpPr>
        <p:spPr/>
        <p:txBody>
          <a:bodyPr/>
          <a:lstStyle/>
          <a:p>
            <a:fld id="{BDDCA0A9-7967-47C0-B12F-2470EB3F1315}" type="slidenum">
              <a:rPr lang="en-GB" smtClean="0">
                <a:solidFill>
                  <a:srgbClr val="4C88AD"/>
                </a:solidFill>
              </a:rPr>
              <a:pPr/>
              <a:t>‹#›</a:t>
            </a:fld>
            <a:endParaRPr lang="en-GB" dirty="0">
              <a:solidFill>
                <a:srgbClr val="4C88AD"/>
              </a:solidFill>
            </a:endParaRPr>
          </a:p>
        </p:txBody>
      </p:sp>
      <p:sp>
        <p:nvSpPr>
          <p:cNvPr id="5" name="Content Placeholder 4"/>
          <p:cNvSpPr>
            <a:spLocks noGrp="1"/>
          </p:cNvSpPr>
          <p:nvPr>
            <p:ph sz="quarter" idx="12"/>
          </p:nvPr>
        </p:nvSpPr>
        <p:spPr>
          <a:xfrm>
            <a:off x="4752000" y="1080000"/>
            <a:ext cx="4032000" cy="3434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74093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1">
    <p:spTree>
      <p:nvGrpSpPr>
        <p:cNvPr id="1" name=""/>
        <p:cNvGrpSpPr/>
        <p:nvPr/>
      </p:nvGrpSpPr>
      <p:grpSpPr>
        <a:xfrm>
          <a:off x="0" y="0"/>
          <a:ext cx="0" cy="0"/>
          <a:chOff x="0" y="0"/>
          <a:chExt cx="0" cy="0"/>
        </a:xfrm>
      </p:grpSpPr>
      <p:sp>
        <p:nvSpPr>
          <p:cNvPr id="2" name="Title 1"/>
          <p:cNvSpPr>
            <a:spLocks noGrp="1"/>
          </p:cNvSpPr>
          <p:nvPr>
            <p:ph type="ctrTitle"/>
          </p:nvPr>
        </p:nvSpPr>
        <p:spPr>
          <a:xfrm>
            <a:off x="628650" y="1464469"/>
            <a:ext cx="7772400" cy="1102519"/>
          </a:xfrm>
        </p:spPr>
        <p:txBody>
          <a:bodyPr anchor="b">
            <a:noAutofit/>
          </a:bodyPr>
          <a:lstStyle>
            <a:lvl1pPr>
              <a:defRPr sz="2700"/>
            </a:lvl1pPr>
          </a:lstStyle>
          <a:p>
            <a:r>
              <a:rPr lang="en-US" dirty="0"/>
              <a:t>Click to edit Master title style</a:t>
            </a:r>
          </a:p>
        </p:txBody>
      </p:sp>
      <p:sp>
        <p:nvSpPr>
          <p:cNvPr id="3" name="Subtitle 2"/>
          <p:cNvSpPr>
            <a:spLocks noGrp="1"/>
          </p:cNvSpPr>
          <p:nvPr>
            <p:ph type="subTitle" idx="1"/>
          </p:nvPr>
        </p:nvSpPr>
        <p:spPr>
          <a:xfrm>
            <a:off x="627063" y="2574131"/>
            <a:ext cx="7772400" cy="1314450"/>
          </a:xfrm>
        </p:spPr>
        <p:txBody>
          <a:bodyPr>
            <a:noAutofit/>
          </a:bodyPr>
          <a:lstStyle>
            <a:lvl1pPr marL="0" indent="0" algn="l">
              <a:buNone/>
              <a:defRPr sz="1500" b="1">
                <a:solidFill>
                  <a:schemeClr val="accent3"/>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pic>
        <p:nvPicPr>
          <p:cNvPr id="6" name="Picture 5" descr="uhc_global_logo.png"/>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6484189" y="4475607"/>
            <a:ext cx="2263928" cy="453490"/>
          </a:xfrm>
          <a:prstGeom prst="rect">
            <a:avLst/>
          </a:prstGeom>
        </p:spPr>
      </p:pic>
    </p:spTree>
    <p:extLst>
      <p:ext uri="{BB962C8B-B14F-4D97-AF65-F5344CB8AC3E}">
        <p14:creationId xmlns:p14="http://schemas.microsoft.com/office/powerpoint/2010/main" val="39396294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Title Slide 2">
    <p:spTree>
      <p:nvGrpSpPr>
        <p:cNvPr id="1" name=""/>
        <p:cNvGrpSpPr/>
        <p:nvPr/>
      </p:nvGrpSpPr>
      <p:grpSpPr>
        <a:xfrm>
          <a:off x="0" y="0"/>
          <a:ext cx="0" cy="0"/>
          <a:chOff x="0" y="0"/>
          <a:chExt cx="0" cy="0"/>
        </a:xfrm>
      </p:grpSpPr>
      <p:sp>
        <p:nvSpPr>
          <p:cNvPr id="6" name="Rectangle 5"/>
          <p:cNvSpPr/>
          <p:nvPr userDrawn="1"/>
        </p:nvSpPr>
        <p:spPr bwMode="auto">
          <a:xfrm>
            <a:off x="0" y="0"/>
            <a:ext cx="9144000" cy="4286250"/>
          </a:xfrm>
          <a:prstGeom prst="rect">
            <a:avLst/>
          </a:prstGeom>
          <a:solidFill>
            <a:srgbClr val="003DA1"/>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646D72"/>
              </a:solidFill>
              <a:ea typeface="ＭＳ Ｐゴシック" pitchFamily="34" charset="-128"/>
            </a:endParaRPr>
          </a:p>
        </p:txBody>
      </p:sp>
      <p:sp>
        <p:nvSpPr>
          <p:cNvPr id="2" name="Title 1"/>
          <p:cNvSpPr>
            <a:spLocks noGrp="1"/>
          </p:cNvSpPr>
          <p:nvPr>
            <p:ph type="ctrTitle"/>
          </p:nvPr>
        </p:nvSpPr>
        <p:spPr>
          <a:xfrm>
            <a:off x="628650" y="1464469"/>
            <a:ext cx="7772400" cy="1102519"/>
          </a:xfrm>
        </p:spPr>
        <p:txBody>
          <a:bodyPr vert="horz" lIns="91440" tIns="45720" rIns="91440" bIns="45720" rtlCol="0" anchor="b">
            <a:noAutofit/>
          </a:bodyPr>
          <a:lstStyle>
            <a:lvl1pPr>
              <a:defRPr lang="en-US" sz="2700" dirty="0">
                <a:solidFill>
                  <a:schemeClr val="bg1"/>
                </a:solidFill>
              </a:defRPr>
            </a:lvl1pPr>
          </a:lstStyle>
          <a:p>
            <a:pPr lvl="0"/>
            <a:r>
              <a:rPr lang="en-US" dirty="0"/>
              <a:t>Click to edit Master title style</a:t>
            </a:r>
          </a:p>
        </p:txBody>
      </p:sp>
      <p:sp>
        <p:nvSpPr>
          <p:cNvPr id="3" name="Subtitle 2"/>
          <p:cNvSpPr>
            <a:spLocks noGrp="1"/>
          </p:cNvSpPr>
          <p:nvPr>
            <p:ph type="subTitle" idx="1"/>
          </p:nvPr>
        </p:nvSpPr>
        <p:spPr>
          <a:xfrm>
            <a:off x="627063" y="2574131"/>
            <a:ext cx="7772400" cy="1314450"/>
          </a:xfrm>
        </p:spPr>
        <p:txBody>
          <a:bodyPr>
            <a:noAutofit/>
          </a:bodyPr>
          <a:lstStyle>
            <a:lvl1pPr marL="0" indent="0" algn="l">
              <a:buNone/>
              <a:defRPr sz="1500" b="1">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pic>
        <p:nvPicPr>
          <p:cNvPr id="8" name="Picture 7" descr="uhc_global_logo.png"/>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6484189" y="4475607"/>
            <a:ext cx="2263928" cy="453490"/>
          </a:xfrm>
          <a:prstGeom prst="rect">
            <a:avLst/>
          </a:prstGeom>
        </p:spPr>
      </p:pic>
    </p:spTree>
    <p:extLst>
      <p:ext uri="{BB962C8B-B14F-4D97-AF65-F5344CB8AC3E}">
        <p14:creationId xmlns:p14="http://schemas.microsoft.com/office/powerpoint/2010/main" val="231197437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Slide 3 Photo">
    <p:bg>
      <p:bgRef idx="1001">
        <a:schemeClr val="bg1"/>
      </p:bgRef>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228600" y="0"/>
            <a:ext cx="8915400" cy="4292204"/>
          </a:xfrm>
        </p:spPr>
        <p:txBody>
          <a:bodyPr/>
          <a:lstStyle/>
          <a:p>
            <a:endParaRPr lang="en-US" dirty="0"/>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sp>
        <p:nvSpPr>
          <p:cNvPr id="2" name="Title 1"/>
          <p:cNvSpPr>
            <a:spLocks noGrp="1"/>
          </p:cNvSpPr>
          <p:nvPr>
            <p:ph type="ctrTitle"/>
          </p:nvPr>
        </p:nvSpPr>
        <p:spPr>
          <a:xfrm>
            <a:off x="628650" y="2971800"/>
            <a:ext cx="7772400" cy="566738"/>
          </a:xfrm>
        </p:spPr>
        <p:txBody>
          <a:bodyPr anchor="b">
            <a:noAutofit/>
          </a:bodyPr>
          <a:lstStyle>
            <a:lvl1pPr>
              <a:defRPr sz="2700"/>
            </a:lvl1pPr>
          </a:lstStyle>
          <a:p>
            <a:r>
              <a:rPr lang="en-US" dirty="0"/>
              <a:t>Click to edit Master title style</a:t>
            </a:r>
          </a:p>
        </p:txBody>
      </p:sp>
      <p:sp>
        <p:nvSpPr>
          <p:cNvPr id="3" name="Subtitle 2"/>
          <p:cNvSpPr>
            <a:spLocks noGrp="1"/>
          </p:cNvSpPr>
          <p:nvPr>
            <p:ph type="subTitle" idx="1"/>
          </p:nvPr>
        </p:nvSpPr>
        <p:spPr>
          <a:xfrm>
            <a:off x="627063" y="3486150"/>
            <a:ext cx="7772400" cy="675679"/>
          </a:xfrm>
        </p:spPr>
        <p:txBody>
          <a:bodyPr>
            <a:noAutofit/>
          </a:bodyPr>
          <a:lstStyle>
            <a:lvl1pPr marL="0" indent="0" algn="l">
              <a:buNone/>
              <a:defRPr sz="1500" b="1">
                <a:solidFill>
                  <a:schemeClr val="accent3"/>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pic>
        <p:nvPicPr>
          <p:cNvPr id="9" name="Picture 8" descr="uhc_global_logo.png"/>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6484189" y="4475607"/>
            <a:ext cx="2263928" cy="453490"/>
          </a:xfrm>
          <a:prstGeom prst="rect">
            <a:avLst/>
          </a:prstGeom>
        </p:spPr>
      </p:pic>
    </p:spTree>
    <p:extLst>
      <p:ext uri="{BB962C8B-B14F-4D97-AF65-F5344CB8AC3E}">
        <p14:creationId xmlns:p14="http://schemas.microsoft.com/office/powerpoint/2010/main" val="8355084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lvl1pPr>
              <a:defRPr lang="en-US"/>
            </a:lvl1pPr>
          </a:lstStyle>
          <a:p>
            <a:pPr lvl="0"/>
            <a:r>
              <a:rPr lang="en-US" dirty="0"/>
              <a:t>Click to edit Master title style</a:t>
            </a:r>
          </a:p>
        </p:txBody>
      </p:sp>
      <p:sp>
        <p:nvSpPr>
          <p:cNvPr id="3" name="Content Placeholder 2"/>
          <p:cNvSpPr>
            <a:spLocks noGrp="1"/>
          </p:cNvSpPr>
          <p:nvPr>
            <p:ph idx="1"/>
          </p:nvPr>
        </p:nvSpPr>
        <p:spPr>
          <a:xfrm>
            <a:off x="641350" y="1028700"/>
            <a:ext cx="8045450" cy="3600450"/>
          </a:xfrm>
        </p:spPr>
        <p:txBody>
          <a:bodyPr>
            <a:noAutofit/>
          </a:bodyPr>
          <a:lstStyle>
            <a:lvl2pPr marL="257175" indent="-1143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12"/>
          </p:nvPr>
        </p:nvSpPr>
        <p:spPr/>
        <p:txBody>
          <a:bodyPr/>
          <a:lstStyle/>
          <a:p>
            <a:fld id="{90F9BDA0-AF0E-4BA8-B742-3B9C92A3E6FE}" type="slidenum">
              <a:rPr lang="en-US" smtClean="0">
                <a:solidFill>
                  <a:srgbClr val="8C9599"/>
                </a:solidFill>
              </a:rPr>
              <a:pPr/>
              <a:t>‹#›</a:t>
            </a:fld>
            <a:endParaRPr lang="en-US" dirty="0">
              <a:solidFill>
                <a:srgbClr val="8C9599"/>
              </a:solidFill>
            </a:endParaRPr>
          </a:p>
        </p:txBody>
      </p:sp>
    </p:spTree>
    <p:extLst>
      <p:ext uri="{BB962C8B-B14F-4D97-AF65-F5344CB8AC3E}">
        <p14:creationId xmlns:p14="http://schemas.microsoft.com/office/powerpoint/2010/main" val="236824050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Content Photo">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6570664" y="747713"/>
            <a:ext cx="2573337" cy="4096941"/>
          </a:xfrm>
        </p:spPr>
        <p:txBody>
          <a:bodyPr anchor="ctr"/>
          <a:lstStyle>
            <a:lvl1pPr marL="0" indent="0" algn="ctr">
              <a:buNone/>
              <a:defRPr/>
            </a:lvl1pPr>
          </a:lstStyle>
          <a:p>
            <a:endParaRPr lang="en-US" dirty="0"/>
          </a:p>
        </p:txBody>
      </p:sp>
      <p:sp>
        <p:nvSpPr>
          <p:cNvPr id="2" name="Title 1"/>
          <p:cNvSpPr>
            <a:spLocks noGrp="1"/>
          </p:cNvSpPr>
          <p:nvPr>
            <p:ph type="title"/>
          </p:nvPr>
        </p:nvSpPr>
        <p:spPr/>
        <p:txBody>
          <a:bodyPr vert="horz" lIns="91440" tIns="45720" rIns="91440" bIns="45720" rtlCol="0" anchor="ctr">
            <a:normAutofit/>
          </a:bodyPr>
          <a:lstStyle>
            <a:lvl1pPr>
              <a:defRPr lang="en-US"/>
            </a:lvl1pPr>
          </a:lstStyle>
          <a:p>
            <a:pPr lvl="0"/>
            <a:r>
              <a:rPr lang="en-US" dirty="0"/>
              <a:t>Click to edit Master title style</a:t>
            </a:r>
          </a:p>
        </p:txBody>
      </p:sp>
      <p:sp>
        <p:nvSpPr>
          <p:cNvPr id="3" name="Content Placeholder 2"/>
          <p:cNvSpPr>
            <a:spLocks noGrp="1"/>
          </p:cNvSpPr>
          <p:nvPr>
            <p:ph idx="1"/>
          </p:nvPr>
        </p:nvSpPr>
        <p:spPr>
          <a:xfrm>
            <a:off x="641350" y="1028700"/>
            <a:ext cx="5929434" cy="3600450"/>
          </a:xfrm>
        </p:spPr>
        <p:txBody>
          <a:bodyPr>
            <a:noAutofit/>
          </a:bodyPr>
          <a:lstStyle>
            <a:lvl2pPr marL="257175" indent="-1143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12"/>
          </p:nvPr>
        </p:nvSpPr>
        <p:spPr/>
        <p:txBody>
          <a:bodyPr/>
          <a:lstStyle/>
          <a:p>
            <a:fld id="{90F9BDA0-AF0E-4BA8-B742-3B9C92A3E6FE}" type="slidenum">
              <a:rPr lang="en-US" smtClean="0">
                <a:solidFill>
                  <a:srgbClr val="8C9599"/>
                </a:solidFill>
              </a:rPr>
              <a:pPr/>
              <a:t>‹#›</a:t>
            </a:fld>
            <a:endParaRPr lang="en-US" dirty="0">
              <a:solidFill>
                <a:srgbClr val="8C9599"/>
              </a:solidFill>
            </a:endParaRPr>
          </a:p>
        </p:txBody>
      </p:sp>
    </p:spTree>
    <p:extLst>
      <p:ext uri="{BB962C8B-B14F-4D97-AF65-F5344CB8AC3E}">
        <p14:creationId xmlns:p14="http://schemas.microsoft.com/office/powerpoint/2010/main" val="355883819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lvl1pPr>
              <a:defRPr lang="en-US"/>
            </a:lvl1pPr>
          </a:lstStyle>
          <a:p>
            <a:pPr lvl="0"/>
            <a:r>
              <a:rPr lang="en-US"/>
              <a:t>Click to edit Master title style</a:t>
            </a:r>
          </a:p>
        </p:txBody>
      </p:sp>
      <p:sp>
        <p:nvSpPr>
          <p:cNvPr id="5" name="Slide Number Placeholder 4"/>
          <p:cNvSpPr>
            <a:spLocks noGrp="1"/>
          </p:cNvSpPr>
          <p:nvPr>
            <p:ph type="sldNum" sz="quarter" idx="12"/>
          </p:nvPr>
        </p:nvSpPr>
        <p:spPr/>
        <p:txBody>
          <a:bodyPr/>
          <a:lstStyle/>
          <a:p>
            <a:fld id="{90F9BDA0-AF0E-4BA8-B742-3B9C92A3E6FE}" type="slidenum">
              <a:rPr lang="en-US" smtClean="0">
                <a:solidFill>
                  <a:srgbClr val="8C9599"/>
                </a:solidFill>
              </a:rPr>
              <a:pPr/>
              <a:t>‹#›</a:t>
            </a:fld>
            <a:endParaRPr lang="en-US" dirty="0">
              <a:solidFill>
                <a:srgbClr val="8C9599"/>
              </a:solidFill>
            </a:endParaRPr>
          </a:p>
        </p:txBody>
      </p:sp>
    </p:spTree>
    <p:extLst>
      <p:ext uri="{BB962C8B-B14F-4D97-AF65-F5344CB8AC3E}">
        <p14:creationId xmlns:p14="http://schemas.microsoft.com/office/powerpoint/2010/main" val="428480201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Section Title 1">
    <p:spTree>
      <p:nvGrpSpPr>
        <p:cNvPr id="1" name=""/>
        <p:cNvGrpSpPr/>
        <p:nvPr/>
      </p:nvGrpSpPr>
      <p:grpSpPr>
        <a:xfrm>
          <a:off x="0" y="0"/>
          <a:ext cx="0" cy="0"/>
          <a:chOff x="0" y="0"/>
          <a:chExt cx="0" cy="0"/>
        </a:xfrm>
      </p:grpSpPr>
      <p:sp>
        <p:nvSpPr>
          <p:cNvPr id="2" name="Title 1"/>
          <p:cNvSpPr>
            <a:spLocks noGrp="1"/>
          </p:cNvSpPr>
          <p:nvPr>
            <p:ph type="ctrTitle"/>
          </p:nvPr>
        </p:nvSpPr>
        <p:spPr>
          <a:xfrm>
            <a:off x="628650" y="2020491"/>
            <a:ext cx="7772400" cy="1102519"/>
          </a:xfrm>
        </p:spPr>
        <p:txBody>
          <a:bodyPr anchor="ctr">
            <a:noAutofit/>
          </a:bodyPr>
          <a:lstStyle>
            <a:lvl1pPr>
              <a:defRPr sz="2700"/>
            </a:lvl1pPr>
          </a:lstStyle>
          <a:p>
            <a:r>
              <a:rPr lang="en-US" dirty="0"/>
              <a:t>Click to edit Master title style</a:t>
            </a:r>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spTree>
    <p:extLst>
      <p:ext uri="{BB962C8B-B14F-4D97-AF65-F5344CB8AC3E}">
        <p14:creationId xmlns:p14="http://schemas.microsoft.com/office/powerpoint/2010/main" val="355088974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Section Title 2">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rgbClr val="FFFFFF"/>
              </a:solidFill>
            </a:endParaRPr>
          </a:p>
        </p:txBody>
      </p:sp>
      <p:sp>
        <p:nvSpPr>
          <p:cNvPr id="2" name="Title 1"/>
          <p:cNvSpPr>
            <a:spLocks noGrp="1"/>
          </p:cNvSpPr>
          <p:nvPr>
            <p:ph type="ctrTitle"/>
          </p:nvPr>
        </p:nvSpPr>
        <p:spPr>
          <a:xfrm>
            <a:off x="628650" y="2020491"/>
            <a:ext cx="7772400" cy="1102519"/>
          </a:xfrm>
        </p:spPr>
        <p:txBody>
          <a:bodyPr anchor="ctr">
            <a:noAutofit/>
          </a:bodyPr>
          <a:lstStyle>
            <a:lvl1pPr>
              <a:defRPr sz="2700">
                <a:solidFill>
                  <a:schemeClr val="bg1"/>
                </a:solidFill>
              </a:defRPr>
            </a:lvl1pPr>
          </a:lstStyle>
          <a:p>
            <a:r>
              <a:rPr lang="en-US" dirty="0"/>
              <a:t>Click to edit Master title style</a:t>
            </a:r>
          </a:p>
        </p:txBody>
      </p:sp>
      <p:sp>
        <p:nvSpPr>
          <p:cNvPr id="7" name="Rectangle 6"/>
          <p:cNvSpPr/>
          <p:nvPr userDrawn="1"/>
        </p:nvSpPr>
        <p:spPr bwMode="auto">
          <a:xfrm rot="10800000" flipH="1">
            <a:off x="1" y="0"/>
            <a:ext cx="228600" cy="5143500"/>
          </a:xfrm>
          <a:prstGeom prst="rect">
            <a:avLst/>
          </a:prstGeom>
          <a:solidFill>
            <a:srgbClr val="00A8F7"/>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spTree>
    <p:extLst>
      <p:ext uri="{BB962C8B-B14F-4D97-AF65-F5344CB8AC3E}">
        <p14:creationId xmlns:p14="http://schemas.microsoft.com/office/powerpoint/2010/main" val="42988765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a:xfrm>
            <a:off x="7620000" y="4896195"/>
            <a:ext cx="1066800" cy="125885"/>
          </a:xfrm>
        </p:spPr>
        <p:txBody>
          <a:bodyPr/>
          <a:lstStyle/>
          <a:p>
            <a:fld id="{90F9BDA0-AF0E-4BA8-B742-3B9C92A3E6FE}" type="slidenum">
              <a:rPr lang="en-US" smtClean="0">
                <a:solidFill>
                  <a:srgbClr val="8C9599"/>
                </a:solidFill>
              </a:rPr>
              <a:pPr/>
              <a:t>‹#›</a:t>
            </a:fld>
            <a:endParaRPr lang="en-US" dirty="0">
              <a:solidFill>
                <a:srgbClr val="8C9599"/>
              </a:solidFill>
            </a:endParaRPr>
          </a:p>
        </p:txBody>
      </p:sp>
    </p:spTree>
    <p:extLst>
      <p:ext uri="{BB962C8B-B14F-4D97-AF65-F5344CB8AC3E}">
        <p14:creationId xmlns:p14="http://schemas.microsoft.com/office/powerpoint/2010/main" val="165327840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2_Section Title 1">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a:xfrm>
            <a:off x="7620000" y="4896195"/>
            <a:ext cx="1066800" cy="125885"/>
          </a:xfrm>
        </p:spPr>
        <p:txBody>
          <a:bodyPr/>
          <a:lstStyle/>
          <a:p>
            <a:fld id="{90F9BDA0-AF0E-4BA8-B742-3B9C92A3E6FE}" type="slidenum">
              <a:rPr lang="en-US" smtClean="0">
                <a:solidFill>
                  <a:srgbClr val="8C9599"/>
                </a:solidFill>
              </a:rPr>
              <a:pPr/>
              <a:t>‹#›</a:t>
            </a:fld>
            <a:endParaRPr lang="en-US" dirty="0">
              <a:solidFill>
                <a:srgbClr val="8C9599"/>
              </a:solidFill>
            </a:endParaRPr>
          </a:p>
        </p:txBody>
      </p:sp>
      <p:sp>
        <p:nvSpPr>
          <p:cNvPr id="7" name="Picture Placeholder 6"/>
          <p:cNvSpPr>
            <a:spLocks noGrp="1"/>
          </p:cNvSpPr>
          <p:nvPr>
            <p:ph type="pic" sz="quarter" idx="13" hasCustomPrompt="1"/>
          </p:nvPr>
        </p:nvSpPr>
        <p:spPr>
          <a:xfrm>
            <a:off x="0" y="0"/>
            <a:ext cx="4572000" cy="5143500"/>
          </a:xfrm>
        </p:spPr>
        <p:txBody>
          <a:bodyPr anchor="ctr"/>
          <a:lstStyle>
            <a:lvl1pPr marL="0" indent="0" algn="ctr">
              <a:buNone/>
              <a:defRPr/>
            </a:lvl1pPr>
          </a:lstStyle>
          <a:p>
            <a:r>
              <a:rPr lang="en-US" dirty="0"/>
              <a:t>Drag picture to placeholder or click on icon to place picture in this space</a:t>
            </a:r>
          </a:p>
        </p:txBody>
      </p:sp>
    </p:spTree>
    <p:extLst>
      <p:ext uri="{BB962C8B-B14F-4D97-AF65-F5344CB8AC3E}">
        <p14:creationId xmlns:p14="http://schemas.microsoft.com/office/powerpoint/2010/main" val="313730964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4" name="Rectangle 3"/>
          <p:cNvSpPr/>
          <p:nvPr userDrawn="1"/>
        </p:nvSpPr>
        <p:spPr>
          <a:xfrm>
            <a:off x="0" y="0"/>
            <a:ext cx="9144000" cy="685800"/>
          </a:xfrm>
          <a:prstGeom prst="rect">
            <a:avLst/>
          </a:prstGeom>
          <a:solidFill>
            <a:srgbClr val="42424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solidFill>
                <a:srgbClr val="8C9599"/>
              </a:solidFill>
            </a:endParaRPr>
          </a:p>
        </p:txBody>
      </p:sp>
      <p:sp>
        <p:nvSpPr>
          <p:cNvPr id="6" name="TextBox 5"/>
          <p:cNvSpPr txBox="1">
            <a:spLocks noChangeArrowheads="1"/>
          </p:cNvSpPr>
          <p:nvPr userDrawn="1"/>
        </p:nvSpPr>
        <p:spPr bwMode="auto">
          <a:xfrm>
            <a:off x="3302000" y="4912091"/>
            <a:ext cx="5173133" cy="80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b" anchorCtr="0">
            <a:spAutoFit/>
          </a:bodyPr>
          <a:lstStyle>
            <a:lvl1pPr eaLnBrk="0" hangingPunct="0">
              <a:defRPr sz="1300">
                <a:solidFill>
                  <a:schemeClr val="tx1"/>
                </a:solidFill>
                <a:latin typeface="Arial" pitchFamily="34" charset="0"/>
                <a:ea typeface="ＭＳ Ｐゴシック" pitchFamily="34" charset="-128"/>
              </a:defRPr>
            </a:lvl1pPr>
            <a:lvl2pPr marL="742950" indent="-285750" eaLnBrk="0" hangingPunct="0">
              <a:defRPr sz="1300">
                <a:solidFill>
                  <a:schemeClr val="tx1"/>
                </a:solidFill>
                <a:latin typeface="Arial" pitchFamily="34" charset="0"/>
                <a:ea typeface="ＭＳ Ｐゴシック" pitchFamily="34" charset="-128"/>
              </a:defRPr>
            </a:lvl2pPr>
            <a:lvl3pPr marL="1143000" indent="-228600" eaLnBrk="0" hangingPunct="0">
              <a:defRPr sz="1300">
                <a:solidFill>
                  <a:schemeClr val="tx1"/>
                </a:solidFill>
                <a:latin typeface="Arial" pitchFamily="34" charset="0"/>
                <a:ea typeface="ＭＳ Ｐゴシック" pitchFamily="34" charset="-128"/>
              </a:defRPr>
            </a:lvl3pPr>
            <a:lvl4pPr marL="1600200" indent="-228600" eaLnBrk="0" hangingPunct="0">
              <a:defRPr sz="1300">
                <a:solidFill>
                  <a:schemeClr val="tx1"/>
                </a:solidFill>
                <a:latin typeface="Arial" pitchFamily="34" charset="0"/>
                <a:ea typeface="ＭＳ Ｐゴシック" pitchFamily="34" charset="-128"/>
              </a:defRPr>
            </a:lvl4pPr>
            <a:lvl5pPr marL="2057400" indent="-228600" eaLnBrk="0" hangingPunct="0">
              <a:defRPr sz="13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3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3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3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300">
                <a:solidFill>
                  <a:schemeClr val="tx1"/>
                </a:solidFill>
                <a:latin typeface="Arial" pitchFamily="34" charset="0"/>
                <a:ea typeface="ＭＳ Ｐゴシック" pitchFamily="34" charset="-128"/>
              </a:defRPr>
            </a:lvl9pPr>
          </a:lstStyle>
          <a:p>
            <a:pPr algn="r">
              <a:defRPr/>
            </a:pPr>
            <a:r>
              <a:rPr lang="en-US" sz="525" dirty="0">
                <a:solidFill>
                  <a:srgbClr val="8C9599"/>
                </a:solidFill>
              </a:rPr>
              <a:t>© 2016 UnitedHealth Group. Any use, copying or distribution without written permission from UnitedHealth Group is prohibited.</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l="1" t="1" r="1909" b="-1"/>
          <a:stretch/>
        </p:blipFill>
        <p:spPr>
          <a:xfrm>
            <a:off x="685801" y="4892522"/>
            <a:ext cx="1333070" cy="99441"/>
          </a:xfrm>
          <a:prstGeom prst="rect">
            <a:avLst/>
          </a:prstGeom>
        </p:spPr>
      </p:pic>
      <p:sp>
        <p:nvSpPr>
          <p:cNvPr id="8" name="Title 1"/>
          <p:cNvSpPr>
            <a:spLocks noGrp="1"/>
          </p:cNvSpPr>
          <p:nvPr>
            <p:ph type="title"/>
          </p:nvPr>
        </p:nvSpPr>
        <p:spPr>
          <a:xfrm>
            <a:off x="692379" y="137160"/>
            <a:ext cx="7994423" cy="475722"/>
          </a:xfrm>
          <a:prstGeom prst="rect">
            <a:avLst/>
          </a:prstGeom>
        </p:spPr>
        <p:txBody>
          <a:bodyPr vert="horz" lIns="0" rIns="0" anchor="ctr"/>
          <a:lstStyle>
            <a:lvl1pPr>
              <a:defRPr sz="1800" b="1" i="0">
                <a:solidFill>
                  <a:schemeClr val="bg1"/>
                </a:solidFill>
                <a:latin typeface="Arial"/>
                <a:cs typeface="Arial"/>
              </a:defRPr>
            </a:lvl1pPr>
          </a:lstStyle>
          <a:p>
            <a:r>
              <a:rPr lang="en-US" dirty="0"/>
              <a:t>Click to edit Master title style</a:t>
            </a:r>
          </a:p>
        </p:txBody>
      </p:sp>
      <p:sp>
        <p:nvSpPr>
          <p:cNvPr id="12" name="Text Placeholder 11"/>
          <p:cNvSpPr>
            <a:spLocks noGrp="1"/>
          </p:cNvSpPr>
          <p:nvPr>
            <p:ph type="body" sz="quarter" idx="10"/>
          </p:nvPr>
        </p:nvSpPr>
        <p:spPr>
          <a:xfrm>
            <a:off x="705211" y="914401"/>
            <a:ext cx="7981591" cy="3108812"/>
          </a:xfrm>
          <a:prstGeom prst="rect">
            <a:avLst/>
          </a:prstGeom>
        </p:spPr>
        <p:txBody>
          <a:bodyPr vert="horz" lIns="0" tIns="0" rIns="0" bIns="0" anchor="t"/>
          <a:lstStyle>
            <a:lvl1pPr marL="257175" marR="0" indent="-257175" algn="l" defTabSz="685800" rtl="0" eaLnBrk="1" fontAlgn="auto" latinLnBrk="0" hangingPunct="1">
              <a:lnSpc>
                <a:spcPct val="150000"/>
              </a:lnSpc>
              <a:spcBef>
                <a:spcPts val="0"/>
              </a:spcBef>
              <a:spcAft>
                <a:spcPts val="0"/>
              </a:spcAft>
              <a:buClr>
                <a:schemeClr val="accent4"/>
              </a:buClr>
              <a:buSzTx/>
              <a:buFont typeface="Arial"/>
              <a:buChar char="•"/>
              <a:tabLst/>
              <a:defRPr lang="en-US" sz="1800" b="0" i="0" kern="1200" dirty="0" smtClean="0">
                <a:solidFill>
                  <a:srgbClr val="424242"/>
                </a:solidFill>
                <a:latin typeface="Arial"/>
                <a:ea typeface="+mj-ea"/>
                <a:cs typeface="Arial"/>
              </a:defRPr>
            </a:lvl1pPr>
          </a:lstStyle>
          <a:p>
            <a:pPr lvl="0"/>
            <a:r>
              <a:rPr lang="en-US" dirty="0"/>
              <a:t>Click to edit Master text styles</a:t>
            </a:r>
          </a:p>
          <a:p>
            <a:pPr marL="257175" marR="0" lvl="0" indent="-257175" algn="l" defTabSz="685800" rtl="0" eaLnBrk="1" fontAlgn="auto" latinLnBrk="0" hangingPunct="1">
              <a:lnSpc>
                <a:spcPct val="150000"/>
              </a:lnSpc>
              <a:spcBef>
                <a:spcPts val="0"/>
              </a:spcBef>
              <a:spcAft>
                <a:spcPts val="0"/>
              </a:spcAft>
              <a:buClr>
                <a:schemeClr val="accent4"/>
              </a:buClr>
              <a:buSzTx/>
              <a:buFont typeface="Arial" pitchFamily="34" charset="0"/>
              <a:buChar char="•"/>
              <a:tabLst/>
              <a:defRPr/>
            </a:pPr>
            <a:r>
              <a:rPr lang="en-US" dirty="0"/>
              <a:t>Click to edit Master text styles</a:t>
            </a:r>
          </a:p>
          <a:p>
            <a:pPr marL="257175" marR="0" lvl="0" indent="-257175" algn="l" defTabSz="685800" rtl="0" eaLnBrk="1" fontAlgn="auto" latinLnBrk="0" hangingPunct="1">
              <a:lnSpc>
                <a:spcPct val="150000"/>
              </a:lnSpc>
              <a:spcBef>
                <a:spcPts val="0"/>
              </a:spcBef>
              <a:spcAft>
                <a:spcPts val="0"/>
              </a:spcAft>
              <a:buClr>
                <a:schemeClr val="accent4"/>
              </a:buClr>
              <a:buSzTx/>
              <a:buFont typeface="Arial" pitchFamily="34" charset="0"/>
              <a:buChar char="•"/>
              <a:tabLst/>
              <a:defRPr/>
            </a:pPr>
            <a:r>
              <a:rPr lang="en-US" dirty="0"/>
              <a:t>Click to edit Master text styles</a:t>
            </a:r>
          </a:p>
          <a:p>
            <a:pPr marL="257175" marR="0" lvl="0" indent="-257175" algn="l" defTabSz="685800" rtl="0" eaLnBrk="1" fontAlgn="auto" latinLnBrk="0" hangingPunct="1">
              <a:lnSpc>
                <a:spcPct val="150000"/>
              </a:lnSpc>
              <a:spcBef>
                <a:spcPts val="0"/>
              </a:spcBef>
              <a:spcAft>
                <a:spcPts val="0"/>
              </a:spcAft>
              <a:buClr>
                <a:schemeClr val="accent4"/>
              </a:buClr>
              <a:buSzTx/>
              <a:buFont typeface="Arial" pitchFamily="34" charset="0"/>
              <a:buChar char="•"/>
              <a:tabLst/>
              <a:defRPr/>
            </a:pPr>
            <a:r>
              <a:rPr lang="en-US" dirty="0"/>
              <a:t>Click to edit Master text styles</a:t>
            </a:r>
          </a:p>
          <a:p>
            <a:pPr marL="257175" marR="0" lvl="0" indent="-257175" algn="l" defTabSz="685800" rtl="0" eaLnBrk="1" fontAlgn="auto" latinLnBrk="0" hangingPunct="1">
              <a:lnSpc>
                <a:spcPct val="150000"/>
              </a:lnSpc>
              <a:spcBef>
                <a:spcPts val="0"/>
              </a:spcBef>
              <a:spcAft>
                <a:spcPts val="0"/>
              </a:spcAft>
              <a:buClr>
                <a:schemeClr val="accent4"/>
              </a:buClr>
              <a:buSzTx/>
              <a:buFont typeface="Arial" pitchFamily="34" charset="0"/>
              <a:buChar char="•"/>
              <a:tabLst/>
              <a:defRPr/>
            </a:pPr>
            <a:r>
              <a:rPr lang="en-US" dirty="0"/>
              <a:t>Click to edit Master text styles</a:t>
            </a:r>
          </a:p>
        </p:txBody>
      </p:sp>
      <p:sp>
        <p:nvSpPr>
          <p:cNvPr id="15" name="Slide Number Placeholder 7"/>
          <p:cNvSpPr>
            <a:spLocks noGrp="1"/>
          </p:cNvSpPr>
          <p:nvPr>
            <p:ph type="sldNum" sz="quarter" idx="4"/>
          </p:nvPr>
        </p:nvSpPr>
        <p:spPr>
          <a:xfrm>
            <a:off x="8659220" y="4888606"/>
            <a:ext cx="257748" cy="104173"/>
          </a:xfrm>
          <a:prstGeom prst="rect">
            <a:avLst/>
          </a:prstGeom>
        </p:spPr>
        <p:txBody>
          <a:bodyPr vert="horz" lIns="0" tIns="0" rIns="0" bIns="0" rtlCol="0" anchor="b"/>
          <a:lstStyle>
            <a:lvl1pPr algn="r">
              <a:defRPr sz="525">
                <a:solidFill>
                  <a:schemeClr val="tx1"/>
                </a:solidFill>
                <a:latin typeface="Arial"/>
                <a:cs typeface="Arial"/>
              </a:defRPr>
            </a:lvl1pPr>
          </a:lstStyle>
          <a:p>
            <a:fld id="{6575370D-4E78-C44F-8DB3-41D140BF8DE9}" type="slidenum">
              <a:rPr lang="en-US" smtClean="0">
                <a:solidFill>
                  <a:srgbClr val="8C9599"/>
                </a:solidFill>
              </a:rPr>
              <a:pPr/>
              <a:t>‹#›</a:t>
            </a:fld>
            <a:endParaRPr lang="en-US" dirty="0">
              <a:solidFill>
                <a:srgbClr val="8C9599"/>
              </a:solidFill>
            </a:endParaRPr>
          </a:p>
        </p:txBody>
      </p:sp>
    </p:spTree>
    <p:extLst>
      <p:ext uri="{BB962C8B-B14F-4D97-AF65-F5344CB8AC3E}">
        <p14:creationId xmlns:p14="http://schemas.microsoft.com/office/powerpoint/2010/main" val="18731028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cSld name="1 Column">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8878824" cy="696087"/>
          </a:xfrm>
          <a:prstGeom prst="rect">
            <a:avLst/>
          </a:prstGeom>
        </p:spPr>
      </p:pic>
      <p:sp>
        <p:nvSpPr>
          <p:cNvPr id="9" name="Rectangle 8"/>
          <p:cNvSpPr/>
          <p:nvPr userDrawn="1"/>
        </p:nvSpPr>
        <p:spPr>
          <a:xfrm>
            <a:off x="0" y="765740"/>
            <a:ext cx="9144000" cy="81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prstClr val="white"/>
              </a:solidFill>
            </a:endParaRPr>
          </a:p>
        </p:txBody>
      </p:sp>
      <p:cxnSp>
        <p:nvCxnSpPr>
          <p:cNvPr id="10" name="Straight Connector 9"/>
          <p:cNvCxnSpPr/>
          <p:nvPr userDrawn="1"/>
        </p:nvCxnSpPr>
        <p:spPr>
          <a:xfrm>
            <a:off x="576000" y="4784210"/>
            <a:ext cx="8568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p:cNvSpPr>
            <a:spLocks noGrp="1"/>
          </p:cNvSpPr>
          <p:nvPr>
            <p:ph type="ftr" sz="quarter" idx="10"/>
          </p:nvPr>
        </p:nvSpPr>
        <p:spPr>
          <a:xfrm>
            <a:off x="936000" y="4888258"/>
            <a:ext cx="7848000" cy="92333"/>
          </a:xfrm>
          <a:prstGeom prst="rect">
            <a:avLst/>
          </a:prstGeom>
        </p:spPr>
        <p:txBody>
          <a:bodyPr/>
          <a:lstStyle/>
          <a:p>
            <a:r>
              <a:rPr lang="en-GB" dirty="0">
                <a:solidFill>
                  <a:srgbClr val="7F949F"/>
                </a:solidFill>
              </a:rPr>
              <a:t>Confidential property of UnitedHealthcare. Do not reproduce or re-distribute without the express written consent of UnitedHealthcare.</a:t>
            </a:r>
          </a:p>
        </p:txBody>
      </p:sp>
      <p:sp>
        <p:nvSpPr>
          <p:cNvPr id="8" name="Slide Number Placeholder 7"/>
          <p:cNvSpPr>
            <a:spLocks noGrp="1"/>
          </p:cNvSpPr>
          <p:nvPr>
            <p:ph type="sldNum" sz="quarter" idx="11"/>
          </p:nvPr>
        </p:nvSpPr>
        <p:spPr/>
        <p:txBody>
          <a:bodyPr/>
          <a:lstStyle/>
          <a:p>
            <a:fld id="{BDDCA0A9-7967-47C0-B12F-2470EB3F1315}" type="slidenum">
              <a:rPr lang="en-GB" smtClean="0">
                <a:solidFill>
                  <a:srgbClr val="4C88AD"/>
                </a:solidFill>
              </a:rPr>
              <a:pPr/>
              <a:t>‹#›</a:t>
            </a:fld>
            <a:endParaRPr lang="en-GB" dirty="0">
              <a:solidFill>
                <a:srgbClr val="4C88AD"/>
              </a:solidFill>
            </a:endParaRPr>
          </a:p>
        </p:txBody>
      </p:sp>
    </p:spTree>
    <p:extLst>
      <p:ext uri="{BB962C8B-B14F-4D97-AF65-F5344CB8AC3E}">
        <p14:creationId xmlns:p14="http://schemas.microsoft.com/office/powerpoint/2010/main" val="254837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 Column">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8878824" cy="696087"/>
          </a:xfrm>
          <a:prstGeom prst="rect">
            <a:avLst/>
          </a:prstGeom>
        </p:spPr>
      </p:pic>
      <p:sp>
        <p:nvSpPr>
          <p:cNvPr id="10" name="Rectangle 9"/>
          <p:cNvSpPr/>
          <p:nvPr userDrawn="1"/>
        </p:nvSpPr>
        <p:spPr>
          <a:xfrm>
            <a:off x="0" y="765740"/>
            <a:ext cx="9144000" cy="81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prstClr val="white"/>
              </a:solidFill>
            </a:endParaRPr>
          </a:p>
        </p:txBody>
      </p:sp>
      <p:cxnSp>
        <p:nvCxnSpPr>
          <p:cNvPr id="11" name="Straight Connector 10"/>
          <p:cNvCxnSpPr/>
          <p:nvPr userDrawn="1"/>
        </p:nvCxnSpPr>
        <p:spPr>
          <a:xfrm>
            <a:off x="576000" y="4784210"/>
            <a:ext cx="8568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576000" y="1080001"/>
            <a:ext cx="4032000" cy="343421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ooter Placeholder 6"/>
          <p:cNvSpPr>
            <a:spLocks noGrp="1"/>
          </p:cNvSpPr>
          <p:nvPr>
            <p:ph type="ftr" sz="quarter" idx="10"/>
          </p:nvPr>
        </p:nvSpPr>
        <p:spPr>
          <a:xfrm>
            <a:off x="936000" y="4888258"/>
            <a:ext cx="7848000" cy="92333"/>
          </a:xfrm>
          <a:prstGeom prst="rect">
            <a:avLst/>
          </a:prstGeom>
        </p:spPr>
        <p:txBody>
          <a:bodyPr/>
          <a:lstStyle/>
          <a:p>
            <a:r>
              <a:rPr lang="en-GB" dirty="0">
                <a:solidFill>
                  <a:srgbClr val="7F949F"/>
                </a:solidFill>
              </a:rPr>
              <a:t>Confidential property of UnitedHealthcare. Do not reproduce or re-distribute without the express written consent of UnitedHealthcare.</a:t>
            </a:r>
          </a:p>
        </p:txBody>
      </p:sp>
      <p:sp>
        <p:nvSpPr>
          <p:cNvPr id="8" name="Slide Number Placeholder 7"/>
          <p:cNvSpPr>
            <a:spLocks noGrp="1"/>
          </p:cNvSpPr>
          <p:nvPr>
            <p:ph type="sldNum" sz="quarter" idx="11"/>
          </p:nvPr>
        </p:nvSpPr>
        <p:spPr/>
        <p:txBody>
          <a:bodyPr/>
          <a:lstStyle/>
          <a:p>
            <a:fld id="{BDDCA0A9-7967-47C0-B12F-2470EB3F1315}" type="slidenum">
              <a:rPr lang="en-GB" smtClean="0">
                <a:solidFill>
                  <a:srgbClr val="4C88AD"/>
                </a:solidFill>
              </a:rPr>
              <a:pPr/>
              <a:t>‹#›</a:t>
            </a:fld>
            <a:endParaRPr lang="en-GB" dirty="0">
              <a:solidFill>
                <a:srgbClr val="4C88AD"/>
              </a:solidFill>
            </a:endParaRPr>
          </a:p>
        </p:txBody>
      </p:sp>
      <p:sp>
        <p:nvSpPr>
          <p:cNvPr id="5" name="Content Placeholder 4"/>
          <p:cNvSpPr>
            <a:spLocks noGrp="1"/>
          </p:cNvSpPr>
          <p:nvPr>
            <p:ph sz="quarter" idx="12"/>
          </p:nvPr>
        </p:nvSpPr>
        <p:spPr>
          <a:xfrm>
            <a:off x="4752000" y="1080000"/>
            <a:ext cx="4032000" cy="3434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776180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9"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1.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image" Target="../media/image1.png"/><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7184" y="171450"/>
            <a:ext cx="5943600" cy="59293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41350" y="1028700"/>
            <a:ext cx="8045450" cy="36004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7620000" y="4896195"/>
            <a:ext cx="1066800" cy="125885"/>
          </a:xfrm>
          <a:prstGeom prst="rect">
            <a:avLst/>
          </a:prstGeom>
        </p:spPr>
        <p:txBody>
          <a:bodyPr vert="horz" lIns="0" tIns="0" rIns="0" bIns="0" rtlCol="0" anchor="b"/>
          <a:lstStyle>
            <a:lvl1pPr algn="r">
              <a:defRPr sz="675">
                <a:solidFill>
                  <a:schemeClr val="tx1"/>
                </a:solidFill>
              </a:defRPr>
            </a:lvl1pPr>
          </a:lstStyle>
          <a:p>
            <a:fld id="{90F9BDA0-AF0E-4BA8-B742-3B9C92A3E6FE}" type="slidenum">
              <a:rPr lang="en-US" smtClean="0"/>
              <a:pPr/>
              <a:t>‹#›</a:t>
            </a:fld>
            <a:endParaRPr lang="en-US" dirty="0"/>
          </a:p>
        </p:txBody>
      </p:sp>
      <p:cxnSp>
        <p:nvCxnSpPr>
          <p:cNvPr id="7" name="Straight Connector 6"/>
          <p:cNvCxnSpPr/>
          <p:nvPr/>
        </p:nvCxnSpPr>
        <p:spPr bwMode="auto">
          <a:xfrm>
            <a:off x="746126" y="742950"/>
            <a:ext cx="8397875" cy="0"/>
          </a:xfrm>
          <a:prstGeom prst="line">
            <a:avLst/>
          </a:prstGeom>
          <a:solidFill>
            <a:srgbClr val="798387"/>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744220" y="4952830"/>
            <a:ext cx="5842000" cy="69250"/>
          </a:xfrm>
          <a:prstGeom prst="rect">
            <a:avLst/>
          </a:prstGeom>
          <a:noFill/>
        </p:spPr>
        <p:txBody>
          <a:bodyPr wrap="square" lIns="0" tIns="0" rIns="0" bIns="0" rtlCol="0" anchor="b">
            <a:spAutoFit/>
          </a:bodyPr>
          <a:lstStyle/>
          <a:p>
            <a:r>
              <a:rPr lang="en-US" sz="450" dirty="0">
                <a:solidFill>
                  <a:schemeClr val="tx1"/>
                </a:solidFill>
                <a:latin typeface="Arial"/>
                <a:cs typeface="Arial"/>
              </a:rPr>
              <a:t>Proprietary information of UnitedHealth Group. Do not distribute or reproduce without express permission of UnitedHealth Group.</a:t>
            </a:r>
          </a:p>
        </p:txBody>
      </p:sp>
      <p:cxnSp>
        <p:nvCxnSpPr>
          <p:cNvPr id="11" name="Straight Connector 10"/>
          <p:cNvCxnSpPr/>
          <p:nvPr/>
        </p:nvCxnSpPr>
        <p:spPr bwMode="auto">
          <a:xfrm>
            <a:off x="746126" y="4850027"/>
            <a:ext cx="8397875" cy="0"/>
          </a:xfrm>
          <a:prstGeom prst="line">
            <a:avLst/>
          </a:prstGeom>
          <a:solidFill>
            <a:schemeClr val="accent1"/>
          </a:solidFill>
          <a:ln w="6350" cap="flat" cmpd="sng" algn="ctr">
            <a:solidFill>
              <a:srgbClr val="8C959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ectangle 11"/>
          <p:cNvSpPr/>
          <p:nvPr/>
        </p:nvSpPr>
        <p:spPr bwMode="auto">
          <a:xfrm rot="10800000" flipH="1">
            <a:off x="1" y="0"/>
            <a:ext cx="228600" cy="5143500"/>
          </a:xfrm>
          <a:prstGeom prst="rect">
            <a:avLst/>
          </a:prstGeom>
          <a:solidFill>
            <a:schemeClr val="accent3"/>
          </a:solidFill>
          <a:ln>
            <a:noFill/>
          </a:ln>
          <a:effectLst/>
          <a:extLst/>
        </p:spPr>
        <p:txBody>
          <a:bodyPr vert="horz" wrap="square" lIns="68580" tIns="34290" rIns="68580" bIns="34290" numCol="1" rtlCol="0" anchor="ctr" anchorCtr="0" compatLnSpc="1">
            <a:prstTxWarp prst="textNoShape">
              <a:avLst/>
            </a:prstTxWarp>
          </a:bodyPr>
          <a:lstStyle/>
          <a:p>
            <a:pPr marL="0" marR="0" indent="0" algn="ctr" defTabSz="685800" rtl="0" eaLnBrk="1" fontAlgn="base" latinLnBrk="0" hangingPunct="1">
              <a:lnSpc>
                <a:spcPct val="100000"/>
              </a:lnSpc>
              <a:spcBef>
                <a:spcPct val="0"/>
              </a:spcBef>
              <a:spcAft>
                <a:spcPct val="0"/>
              </a:spcAft>
              <a:buClrTx/>
              <a:buSzTx/>
              <a:buFontTx/>
              <a:buNone/>
              <a:tabLst/>
            </a:pPr>
            <a:endParaRPr kumimoji="0" lang="en-US" sz="1650" b="0" i="0" u="none" strike="noStrike" cap="none" normalizeH="0" baseline="0" dirty="0">
              <a:ln>
                <a:noFill/>
              </a:ln>
              <a:solidFill>
                <a:srgbClr val="00A8F7"/>
              </a:solidFill>
              <a:effectLst/>
              <a:latin typeface="Arial" charset="0"/>
              <a:ea typeface="ＭＳ Ｐゴシック" pitchFamily="34" charset="-128"/>
            </a:endParaRPr>
          </a:p>
        </p:txBody>
      </p:sp>
      <p:pic>
        <p:nvPicPr>
          <p:cNvPr id="14" name="Picture 13" descr="uhc_global_logo.png">
            <a:extLst>
              <a:ext uri="{FF2B5EF4-FFF2-40B4-BE49-F238E27FC236}">
                <a16:creationId xmlns:a16="http://schemas.microsoft.com/office/drawing/2014/main" xmlns="" id="{0754C287-66B0-7D49-970D-1053C187161A}"/>
              </a:ext>
            </a:extLst>
          </p:cNvPr>
          <p:cNvPicPr>
            <a:picLocks/>
          </p:cNvPicPr>
          <p:nvPr userDrawn="1"/>
        </p:nvPicPr>
        <p:blipFill>
          <a:blip r:embed="rId14" cstate="print">
            <a:alphaModFix/>
            <a:extLst>
              <a:ext uri="{28A0092B-C50C-407E-A947-70E740481C1C}">
                <a14:useLocalDpi xmlns:a14="http://schemas.microsoft.com/office/drawing/2010/main"/>
              </a:ext>
            </a:extLst>
          </a:blip>
          <a:stretch>
            <a:fillRect/>
          </a:stretch>
        </p:blipFill>
        <p:spPr>
          <a:xfrm>
            <a:off x="6969366" y="212683"/>
            <a:ext cx="1815817" cy="463342"/>
          </a:xfrm>
          <a:prstGeom prst="rect">
            <a:avLst/>
          </a:prstGeom>
        </p:spPr>
      </p:pic>
    </p:spTree>
    <p:extLst>
      <p:ext uri="{BB962C8B-B14F-4D97-AF65-F5344CB8AC3E}">
        <p14:creationId xmlns:p14="http://schemas.microsoft.com/office/powerpoint/2010/main" val="2826656894"/>
      </p:ext>
    </p:extLst>
  </p:cSld>
  <p:clrMap bg1="lt1" tx1="dk1" bg2="lt2" tx2="dk2" accent1="accent1" accent2="accent2" accent3="accent3" accent4="accent4" accent5="accent5" accent6="accent6" hlink="hlink" folHlink="folHlink"/>
  <p:sldLayoutIdLst>
    <p:sldLayoutId id="2147483671" r:id="rId1"/>
    <p:sldLayoutId id="2147483682" r:id="rId2"/>
    <p:sldLayoutId id="2147483706" r:id="rId3"/>
    <p:sldLayoutId id="2147483710" r:id="rId4"/>
    <p:sldLayoutId id="2147483672" r:id="rId5"/>
    <p:sldLayoutId id="2147483676" r:id="rId6"/>
    <p:sldLayoutId id="2147483683" r:id="rId7"/>
    <p:sldLayoutId id="2147483684" r:id="rId8"/>
    <p:sldLayoutId id="2147483708" r:id="rId9"/>
    <p:sldLayoutId id="2147483709" r:id="rId10"/>
    <p:sldLayoutId id="2147483712" r:id="rId11"/>
    <p:sldLayoutId id="2147483713" r:id="rId12"/>
  </p:sldLayoutIdLst>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hf hdr="0" ftr="0" dt="0"/>
  <p:txStyles>
    <p:titleStyle>
      <a:lvl1pPr algn="l" defTabSz="685800" rtl="0" eaLnBrk="1" latinLnBrk="0" hangingPunct="1">
        <a:lnSpc>
          <a:spcPct val="90000"/>
        </a:lnSpc>
        <a:spcBef>
          <a:spcPct val="0"/>
        </a:spcBef>
        <a:buNone/>
        <a:defRPr sz="1800" b="1" kern="1200">
          <a:solidFill>
            <a:schemeClr val="accent1"/>
          </a:solidFill>
          <a:latin typeface="+mj-lt"/>
          <a:ea typeface="+mj-ea"/>
          <a:cs typeface="+mj-cs"/>
        </a:defRPr>
      </a:lvl1pPr>
    </p:titleStyle>
    <p:bodyStyle>
      <a:lvl1pPr marL="132160" indent="-132160" algn="l" defTabSz="685800" rtl="0" eaLnBrk="1" latinLnBrk="0" hangingPunct="1">
        <a:spcBef>
          <a:spcPts val="0"/>
        </a:spcBef>
        <a:spcAft>
          <a:spcPts val="300"/>
        </a:spcAft>
        <a:buClr>
          <a:schemeClr val="accent3"/>
        </a:buClr>
        <a:buFont typeface="Arial" panose="020B0604020202020204" pitchFamily="34" charset="0"/>
        <a:buChar char="•"/>
        <a:defRPr sz="1350" kern="1200">
          <a:solidFill>
            <a:srgbClr val="4D4D4D"/>
          </a:solidFill>
          <a:latin typeface="+mn-lt"/>
          <a:ea typeface="+mn-ea"/>
          <a:cs typeface="+mn-cs"/>
        </a:defRPr>
      </a:lvl1pPr>
      <a:lvl2pPr marL="257175" indent="-114300" algn="l" defTabSz="685800" rtl="0" eaLnBrk="1" latinLnBrk="0" hangingPunct="1">
        <a:spcBef>
          <a:spcPts val="0"/>
        </a:spcBef>
        <a:spcAft>
          <a:spcPts val="300"/>
        </a:spcAft>
        <a:buClr>
          <a:schemeClr val="accent3"/>
        </a:buClr>
        <a:buFont typeface="Arial" panose="020B0604020202020204" pitchFamily="34" charset="0"/>
        <a:buChar char="-"/>
        <a:defRPr sz="1350" kern="1200">
          <a:solidFill>
            <a:srgbClr val="4D4D4D"/>
          </a:solidFill>
          <a:latin typeface="+mn-lt"/>
          <a:ea typeface="+mn-ea"/>
          <a:cs typeface="+mn-cs"/>
        </a:defRPr>
      </a:lvl2pPr>
      <a:lvl3pPr marL="303609" indent="0" algn="l" defTabSz="685800" rtl="0" eaLnBrk="1" latinLnBrk="0" hangingPunct="1">
        <a:spcBef>
          <a:spcPts val="0"/>
        </a:spcBef>
        <a:spcAft>
          <a:spcPts val="300"/>
        </a:spcAft>
        <a:buClr>
          <a:schemeClr val="accent3"/>
        </a:buClr>
        <a:buFont typeface="Arial" panose="020B0604020202020204" pitchFamily="34" charset="0"/>
        <a:buNone/>
        <a:defRPr sz="1350" kern="1200">
          <a:solidFill>
            <a:srgbClr val="4D4D4D"/>
          </a:solidFill>
          <a:latin typeface="+mn-lt"/>
          <a:ea typeface="+mn-ea"/>
          <a:cs typeface="+mn-cs"/>
        </a:defRPr>
      </a:lvl3pPr>
      <a:lvl4pPr marL="560785" indent="-132160" algn="l" defTabSz="685800" rtl="0" eaLnBrk="1" latinLnBrk="0" hangingPunct="1">
        <a:spcBef>
          <a:spcPts val="0"/>
        </a:spcBef>
        <a:spcAft>
          <a:spcPts val="300"/>
        </a:spcAft>
        <a:buClr>
          <a:schemeClr val="accent3"/>
        </a:buClr>
        <a:buFont typeface="Arial" panose="020B0604020202020204" pitchFamily="34" charset="0"/>
        <a:buChar char="–"/>
        <a:defRPr sz="1350" kern="1200">
          <a:solidFill>
            <a:srgbClr val="4D4D4D"/>
          </a:solidFill>
          <a:latin typeface="+mn-lt"/>
          <a:ea typeface="+mn-ea"/>
          <a:cs typeface="+mn-cs"/>
        </a:defRPr>
      </a:lvl4pPr>
      <a:lvl5pPr marL="732235" indent="-171450" algn="l" defTabSz="685800" rtl="0" eaLnBrk="1" latinLnBrk="0" hangingPunct="1">
        <a:spcBef>
          <a:spcPts val="0"/>
        </a:spcBef>
        <a:spcAft>
          <a:spcPts val="300"/>
        </a:spcAft>
        <a:buClr>
          <a:schemeClr val="accent3"/>
        </a:buClr>
        <a:buFont typeface="Arial" panose="020B0604020202020204" pitchFamily="34" charset="0"/>
        <a:buChar char="»"/>
        <a:defRPr sz="1350" kern="1200">
          <a:solidFill>
            <a:srgbClr val="4D4D4D"/>
          </a:solidFill>
          <a:latin typeface="+mn-lt"/>
          <a:ea typeface="+mn-ea"/>
          <a:cs typeface="+mn-cs"/>
        </a:defRPr>
      </a:lvl5pPr>
      <a:lvl6pPr marL="1885950" indent="-171450" algn="l" defTabSz="685800" rtl="0" eaLnBrk="1" latinLnBrk="0" hangingPunct="1">
        <a:spcBef>
          <a:spcPct val="20000"/>
        </a:spcBef>
        <a:buClr>
          <a:schemeClr val="accent3"/>
        </a:buClr>
        <a:buFont typeface="Arial" panose="020B0604020202020204" pitchFamily="34" charset="0"/>
        <a:buChar char="•"/>
        <a:defRPr sz="1350" kern="1200">
          <a:solidFill>
            <a:srgbClr val="4D4D4D"/>
          </a:solidFill>
          <a:latin typeface="+mn-lt"/>
          <a:ea typeface="+mn-ea"/>
          <a:cs typeface="+mn-cs"/>
        </a:defRPr>
      </a:lvl6pPr>
      <a:lvl7pPr marL="2228850" indent="-171450" algn="l" defTabSz="685800" rtl="0" eaLnBrk="1" latinLnBrk="0" hangingPunct="1">
        <a:spcBef>
          <a:spcPct val="20000"/>
        </a:spcBef>
        <a:buClr>
          <a:schemeClr val="accent3"/>
        </a:buClr>
        <a:buFont typeface="Arial" panose="020B0604020202020204" pitchFamily="34" charset="0"/>
        <a:buChar char="•"/>
        <a:defRPr sz="1350" kern="1200">
          <a:solidFill>
            <a:srgbClr val="4D4D4D"/>
          </a:solidFill>
          <a:latin typeface="+mn-lt"/>
          <a:ea typeface="+mn-ea"/>
          <a:cs typeface="+mn-cs"/>
        </a:defRPr>
      </a:lvl7pPr>
      <a:lvl8pPr marL="2571750" indent="-171450" algn="l" defTabSz="685800" rtl="0" eaLnBrk="1" latinLnBrk="0" hangingPunct="1">
        <a:spcBef>
          <a:spcPct val="20000"/>
        </a:spcBef>
        <a:buClr>
          <a:schemeClr val="accent3"/>
        </a:buClr>
        <a:buFont typeface="Arial" panose="020B0604020202020204" pitchFamily="34" charset="0"/>
        <a:buChar char="•"/>
        <a:defRPr sz="1350" kern="1200">
          <a:solidFill>
            <a:srgbClr val="4D4D4D"/>
          </a:solidFill>
          <a:latin typeface="+mn-lt"/>
          <a:ea typeface="+mn-ea"/>
          <a:cs typeface="+mn-cs"/>
        </a:defRPr>
      </a:lvl8pPr>
      <a:lvl9pPr marL="2743200" indent="0" algn="l" defTabSz="685800" rtl="0" eaLnBrk="1" latinLnBrk="0" hangingPunct="1">
        <a:spcBef>
          <a:spcPct val="20000"/>
        </a:spcBef>
        <a:buClr>
          <a:schemeClr val="accent3"/>
        </a:buClr>
        <a:buFont typeface="Arial" panose="020B0604020202020204" pitchFamily="34" charset="0"/>
        <a:buNone/>
        <a:defRPr sz="1350" kern="1200" baseline="0">
          <a:solidFill>
            <a:srgbClr val="4D4D4D"/>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4634" y="171451"/>
            <a:ext cx="8574733" cy="342899"/>
          </a:xfrm>
          <a:prstGeom prst="rect">
            <a:avLst/>
          </a:prstGeom>
        </p:spPr>
        <p:txBody>
          <a:bodyPr vert="horz" lIns="91436" tIns="45718" rIns="91436" bIns="45718" rtlCol="0" anchor="ctr">
            <a:noAutofit/>
          </a:bodyPr>
          <a:lstStyle/>
          <a:p>
            <a:r>
              <a:rPr lang="en-US" dirty="0"/>
              <a:t>Click to edit Master title style</a:t>
            </a:r>
          </a:p>
        </p:txBody>
      </p:sp>
      <p:sp>
        <p:nvSpPr>
          <p:cNvPr id="3" name="Text Placeholder 2"/>
          <p:cNvSpPr>
            <a:spLocks noGrp="1"/>
          </p:cNvSpPr>
          <p:nvPr>
            <p:ph type="body" idx="1"/>
          </p:nvPr>
        </p:nvSpPr>
        <p:spPr>
          <a:xfrm>
            <a:off x="284634" y="857250"/>
            <a:ext cx="8574733" cy="373737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6725767" y="5011609"/>
            <a:ext cx="2133600" cy="92333"/>
          </a:xfrm>
          <a:prstGeom prst="rect">
            <a:avLst/>
          </a:prstGeom>
        </p:spPr>
        <p:txBody>
          <a:bodyPr vert="horz" lIns="0" tIns="0" rIns="0" bIns="0" rtlCol="0" anchor="ctr">
            <a:spAutoFit/>
          </a:bodyPr>
          <a:lstStyle>
            <a:lvl1pPr algn="r">
              <a:defRPr sz="600">
                <a:solidFill>
                  <a:schemeClr val="tx1">
                    <a:tint val="75000"/>
                  </a:schemeClr>
                </a:solidFill>
                <a:latin typeface="Arial" charset="0"/>
                <a:ea typeface="Arial" charset="0"/>
                <a:cs typeface="Arial" charset="0"/>
              </a:defRPr>
            </a:lvl1pPr>
          </a:lstStyle>
          <a:p>
            <a:pPr defTabSz="914362"/>
            <a:fld id="{F1D78960-0714-4C7C-AB3D-83E852B3350B}" type="slidenum">
              <a:rPr lang="en-US" smtClean="0">
                <a:solidFill>
                  <a:srgbClr val="003C71">
                    <a:tint val="75000"/>
                  </a:srgbClr>
                </a:solidFill>
              </a:rPr>
              <a:pPr defTabSz="914362"/>
              <a:t>‹#›</a:t>
            </a:fld>
            <a:endParaRPr lang="en-US" dirty="0">
              <a:solidFill>
                <a:srgbClr val="003C71">
                  <a:tint val="75000"/>
                </a:srgbClr>
              </a:solidFill>
            </a:endParaRPr>
          </a:p>
        </p:txBody>
      </p:sp>
    </p:spTree>
    <p:extLst>
      <p:ext uri="{BB962C8B-B14F-4D97-AF65-F5344CB8AC3E}">
        <p14:creationId xmlns:p14="http://schemas.microsoft.com/office/powerpoint/2010/main" val="2627931474"/>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4039" r:id="rId8"/>
    <p:sldLayoutId id="2147484040" r:id="rId9"/>
    <p:sldLayoutId id="2147484041" r:id="rId10"/>
    <p:sldLayoutId id="2147484042" r:id="rId11"/>
    <p:sldLayoutId id="2147484043" r:id="rId12"/>
    <p:sldLayoutId id="2147484046" r:id="rId13"/>
    <p:sldLayoutId id="2147484047" r:id="rId14"/>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xStyles>
    <p:titleStyle>
      <a:lvl1pPr algn="l" defTabSz="914362" rtl="0" eaLnBrk="1" latinLnBrk="0" hangingPunct="1">
        <a:spcBef>
          <a:spcPct val="0"/>
        </a:spcBef>
        <a:buNone/>
        <a:defRPr sz="1800" b="0" kern="1200">
          <a:solidFill>
            <a:srgbClr val="1C1C1C"/>
          </a:solidFill>
          <a:latin typeface="Arial" charset="0"/>
          <a:ea typeface="Arial" charset="0"/>
          <a:cs typeface="Arial" charset="0"/>
        </a:defRPr>
      </a:lvl1pPr>
    </p:titleStyle>
    <p:bodyStyle>
      <a:lvl1pPr marL="176236" indent="-176236" algn="l" defTabSz="914362" rtl="0" eaLnBrk="1" latinLnBrk="0" hangingPunct="1">
        <a:spcBef>
          <a:spcPct val="20000"/>
        </a:spcBef>
        <a:buClr>
          <a:schemeClr val="tx1"/>
        </a:buClr>
        <a:buFont typeface="Arial" panose="020B0604020202020204" pitchFamily="34" charset="0"/>
        <a:buChar char="•"/>
        <a:defRPr sz="2100" kern="1200">
          <a:solidFill>
            <a:srgbClr val="1C1C1C"/>
          </a:solidFill>
          <a:latin typeface="Arial" charset="0"/>
          <a:ea typeface="Arial" charset="0"/>
          <a:cs typeface="Arial" charset="0"/>
        </a:defRPr>
      </a:lvl1pPr>
      <a:lvl2pPr marL="519182" indent="-286979" algn="l" defTabSz="914362" rtl="0" eaLnBrk="1" latinLnBrk="0" hangingPunct="1">
        <a:spcBef>
          <a:spcPct val="20000"/>
        </a:spcBef>
        <a:buClr>
          <a:schemeClr val="tx1"/>
        </a:buClr>
        <a:buFont typeface="Arial" panose="020B0604020202020204" pitchFamily="34" charset="0"/>
        <a:buChar char="–"/>
        <a:defRPr sz="1800" kern="1200">
          <a:solidFill>
            <a:srgbClr val="1C1C1C"/>
          </a:solidFill>
          <a:latin typeface="Arial" charset="0"/>
          <a:ea typeface="Arial" charset="0"/>
          <a:cs typeface="Arial" charset="0"/>
        </a:defRPr>
      </a:lvl2pPr>
      <a:lvl3pPr marL="1142952" indent="-228591" algn="l" defTabSz="914362" rtl="0" eaLnBrk="1" latinLnBrk="0" hangingPunct="1">
        <a:spcBef>
          <a:spcPct val="20000"/>
        </a:spcBef>
        <a:buClr>
          <a:schemeClr val="tx1"/>
        </a:buClr>
        <a:buFont typeface="Arial" panose="020B0604020202020204" pitchFamily="34" charset="0"/>
        <a:buChar char="•"/>
        <a:defRPr sz="1800" kern="1200">
          <a:solidFill>
            <a:srgbClr val="1C1C1C"/>
          </a:solidFill>
          <a:latin typeface="Arial" charset="0"/>
          <a:ea typeface="Arial" charset="0"/>
          <a:cs typeface="Arial" charset="0"/>
        </a:defRPr>
      </a:lvl3pPr>
      <a:lvl4pPr marL="1600134" indent="-228591" algn="l" defTabSz="914362" rtl="0" eaLnBrk="1" latinLnBrk="0" hangingPunct="1">
        <a:spcBef>
          <a:spcPct val="20000"/>
        </a:spcBef>
        <a:buClr>
          <a:schemeClr val="tx1"/>
        </a:buClr>
        <a:buFont typeface="Arial" panose="020B0604020202020204" pitchFamily="34" charset="0"/>
        <a:buChar char="–"/>
        <a:defRPr sz="1800" kern="1200">
          <a:solidFill>
            <a:srgbClr val="1C1C1C"/>
          </a:solidFill>
          <a:latin typeface="Arial" charset="0"/>
          <a:ea typeface="Arial" charset="0"/>
          <a:cs typeface="Arial" charset="0"/>
        </a:defRPr>
      </a:lvl4pPr>
      <a:lvl5pPr marL="2057314" indent="-228591" algn="l" defTabSz="914362" rtl="0" eaLnBrk="1" latinLnBrk="0" hangingPunct="1">
        <a:spcBef>
          <a:spcPct val="20000"/>
        </a:spcBef>
        <a:buClr>
          <a:schemeClr val="tx1"/>
        </a:buClr>
        <a:buFont typeface="Arial" panose="020B0604020202020204" pitchFamily="34" charset="0"/>
        <a:buChar char="•"/>
        <a:defRPr sz="1800" kern="1200">
          <a:solidFill>
            <a:srgbClr val="1C1C1C"/>
          </a:solidFill>
          <a:latin typeface="Arial" charset="0"/>
          <a:ea typeface="Arial" charset="0"/>
          <a:cs typeface="Arial" charset="0"/>
        </a:defRPr>
      </a:lvl5pPr>
      <a:lvl6pPr marL="2514495" indent="-228591" algn="l" defTabSz="91436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76" indent="-228591" algn="l" defTabSz="91436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57" indent="-228591" algn="l" defTabSz="91436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38" indent="-228591" algn="l" defTabSz="91436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62" rtl="0" eaLnBrk="1" latinLnBrk="0" hangingPunct="1">
        <a:defRPr sz="1800" kern="1200">
          <a:solidFill>
            <a:schemeClr val="tx1"/>
          </a:solidFill>
          <a:latin typeface="+mn-lt"/>
          <a:ea typeface="+mn-ea"/>
          <a:cs typeface="+mn-cs"/>
        </a:defRPr>
      </a:lvl1pPr>
      <a:lvl2pPr marL="457181" algn="l" defTabSz="914362" rtl="0" eaLnBrk="1" latinLnBrk="0" hangingPunct="1">
        <a:defRPr sz="1800" kern="1200">
          <a:solidFill>
            <a:schemeClr val="tx1"/>
          </a:solidFill>
          <a:latin typeface="+mn-lt"/>
          <a:ea typeface="+mn-ea"/>
          <a:cs typeface="+mn-cs"/>
        </a:defRPr>
      </a:lvl2pPr>
      <a:lvl3pPr marL="914362" algn="l" defTabSz="914362" rtl="0" eaLnBrk="1" latinLnBrk="0" hangingPunct="1">
        <a:defRPr sz="1800" kern="1200">
          <a:solidFill>
            <a:schemeClr val="tx1"/>
          </a:solidFill>
          <a:latin typeface="+mn-lt"/>
          <a:ea typeface="+mn-ea"/>
          <a:cs typeface="+mn-cs"/>
        </a:defRPr>
      </a:lvl3pPr>
      <a:lvl4pPr marL="1371543" algn="l" defTabSz="914362" rtl="0" eaLnBrk="1" latinLnBrk="0" hangingPunct="1">
        <a:defRPr sz="1800" kern="1200">
          <a:solidFill>
            <a:schemeClr val="tx1"/>
          </a:solidFill>
          <a:latin typeface="+mn-lt"/>
          <a:ea typeface="+mn-ea"/>
          <a:cs typeface="+mn-cs"/>
        </a:defRPr>
      </a:lvl4pPr>
      <a:lvl5pPr marL="1828724" algn="l" defTabSz="914362" rtl="0" eaLnBrk="1" latinLnBrk="0" hangingPunct="1">
        <a:defRPr sz="1800" kern="1200">
          <a:solidFill>
            <a:schemeClr val="tx1"/>
          </a:solidFill>
          <a:latin typeface="+mn-lt"/>
          <a:ea typeface="+mn-ea"/>
          <a:cs typeface="+mn-cs"/>
        </a:defRPr>
      </a:lvl5pPr>
      <a:lvl6pPr marL="2285905" algn="l" defTabSz="914362" rtl="0" eaLnBrk="1" latinLnBrk="0" hangingPunct="1">
        <a:defRPr sz="1800" kern="1200">
          <a:solidFill>
            <a:schemeClr val="tx1"/>
          </a:solidFill>
          <a:latin typeface="+mn-lt"/>
          <a:ea typeface="+mn-ea"/>
          <a:cs typeface="+mn-cs"/>
        </a:defRPr>
      </a:lvl6pPr>
      <a:lvl7pPr marL="2743086" algn="l" defTabSz="914362" rtl="0" eaLnBrk="1" latinLnBrk="0" hangingPunct="1">
        <a:defRPr sz="1800" kern="1200">
          <a:solidFill>
            <a:schemeClr val="tx1"/>
          </a:solidFill>
          <a:latin typeface="+mn-lt"/>
          <a:ea typeface="+mn-ea"/>
          <a:cs typeface="+mn-cs"/>
        </a:defRPr>
      </a:lvl7pPr>
      <a:lvl8pPr marL="3200266" algn="l" defTabSz="914362" rtl="0" eaLnBrk="1" latinLnBrk="0" hangingPunct="1">
        <a:defRPr sz="1800" kern="1200">
          <a:solidFill>
            <a:schemeClr val="tx1"/>
          </a:solidFill>
          <a:latin typeface="+mn-lt"/>
          <a:ea typeface="+mn-ea"/>
          <a:cs typeface="+mn-cs"/>
        </a:defRPr>
      </a:lvl8pPr>
      <a:lvl9pPr marL="3657448" algn="l" defTabSz="914362"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CD8B86D7-44A2-447B-939A-B7FEA970ED5E}" type="datetimeFigureOut">
              <a:rPr lang="en-US" smtClean="0">
                <a:solidFill>
                  <a:srgbClr val="003C71">
                    <a:tint val="75000"/>
                  </a:srgbClr>
                </a:solidFill>
              </a:rPr>
              <a:pPr/>
              <a:t>11/1/2018</a:t>
            </a:fld>
            <a:endParaRPr lang="en-US" dirty="0">
              <a:solidFill>
                <a:srgbClr val="003C71">
                  <a:tint val="75000"/>
                </a:srgbClr>
              </a:solidFill>
            </a:endParaRPr>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003C71">
                  <a:tint val="75000"/>
                </a:srgbClr>
              </a:solidFill>
            </a:endParaRPr>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19E4A3BC-FE3B-4A4E-B7D2-519B16077E49}" type="slidenum">
              <a:rPr lang="en-US" smtClean="0">
                <a:solidFill>
                  <a:srgbClr val="003C71">
                    <a:tint val="75000"/>
                  </a:srgbClr>
                </a:solidFill>
              </a:rPr>
              <a:pPr/>
              <a:t>‹#›</a:t>
            </a:fld>
            <a:endParaRPr lang="en-US" dirty="0">
              <a:solidFill>
                <a:srgbClr val="003C71">
                  <a:tint val="75000"/>
                </a:srgbClr>
              </a:solidFill>
            </a:endParaRPr>
          </a:p>
        </p:txBody>
      </p:sp>
    </p:spTree>
    <p:extLst>
      <p:ext uri="{BB962C8B-B14F-4D97-AF65-F5344CB8AC3E}">
        <p14:creationId xmlns:p14="http://schemas.microsoft.com/office/powerpoint/2010/main" val="2356203106"/>
      </p:ext>
    </p:extLst>
  </p:cSld>
  <p:clrMap bg1="lt1" tx1="dk1" bg2="lt2" tx2="dk2" accent1="accent1" accent2="accent2" accent3="accent3" accent4="accent4" accent5="accent5" accent6="accent6" hlink="hlink" folHlink="folHlink"/>
  <p:sldLayoutIdLst>
    <p:sldLayoutId id="2147483724"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CD8B86D7-44A2-447B-939A-B7FEA970ED5E}" type="datetimeFigureOut">
              <a:rPr lang="en-US" smtClean="0">
                <a:solidFill>
                  <a:srgbClr val="003C71">
                    <a:tint val="75000"/>
                  </a:srgbClr>
                </a:solidFill>
              </a:rPr>
              <a:pPr/>
              <a:t>11/1/2018</a:t>
            </a:fld>
            <a:endParaRPr lang="en-US" dirty="0">
              <a:solidFill>
                <a:srgbClr val="003C71">
                  <a:tint val="75000"/>
                </a:srgbClr>
              </a:solidFill>
            </a:endParaRPr>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003C71">
                  <a:tint val="75000"/>
                </a:srgbClr>
              </a:solidFill>
            </a:endParaRPr>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19E4A3BC-FE3B-4A4E-B7D2-519B16077E49}" type="slidenum">
              <a:rPr lang="en-US" smtClean="0">
                <a:solidFill>
                  <a:srgbClr val="003C71">
                    <a:tint val="75000"/>
                  </a:srgbClr>
                </a:solidFill>
              </a:rPr>
              <a:pPr/>
              <a:t>‹#›</a:t>
            </a:fld>
            <a:endParaRPr lang="en-US" dirty="0">
              <a:solidFill>
                <a:srgbClr val="003C71">
                  <a:tint val="75000"/>
                </a:srgbClr>
              </a:solidFill>
            </a:endParaRPr>
          </a:p>
        </p:txBody>
      </p:sp>
    </p:spTree>
    <p:extLst>
      <p:ext uri="{BB962C8B-B14F-4D97-AF65-F5344CB8AC3E}">
        <p14:creationId xmlns:p14="http://schemas.microsoft.com/office/powerpoint/2010/main" val="1022523346"/>
      </p:ext>
    </p:extLst>
  </p:cSld>
  <p:clrMap bg1="lt1" tx1="dk1" bg2="lt2" tx2="dk2" accent1="accent1" accent2="accent2" accent3="accent3" accent4="accent4" accent5="accent5" accent6="accent6" hlink="hlink" folHlink="folHlink"/>
  <p:sldLayoutIdLst>
    <p:sldLayoutId id="2147483726"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3" name="Round Single Corner Rectangle 2"/>
          <p:cNvSpPr/>
          <p:nvPr/>
        </p:nvSpPr>
        <p:spPr bwMode="auto">
          <a:xfrm>
            <a:off x="474663" y="330994"/>
            <a:ext cx="8189912" cy="570310"/>
          </a:xfrm>
          <a:prstGeom prst="round1Rect">
            <a:avLst/>
          </a:prstGeom>
          <a:solidFill>
            <a:srgbClr val="003DA1"/>
          </a:solidFill>
          <a:ln>
            <a:noFill/>
          </a:ln>
          <a:effectLst/>
          <a:extLst/>
        </p:spPr>
        <p:txBody>
          <a:bodyPr anchor="ctr"/>
          <a:lstStyle/>
          <a:p>
            <a:pPr algn="ctr" fontAlgn="base">
              <a:spcBef>
                <a:spcPct val="0"/>
              </a:spcBef>
              <a:spcAft>
                <a:spcPct val="0"/>
              </a:spcAft>
              <a:defRPr/>
            </a:pPr>
            <a:endParaRPr lang="en-US" sz="2200" dirty="0">
              <a:solidFill>
                <a:srgbClr val="646D72"/>
              </a:solidFill>
              <a:latin typeface="UHC Sans Regular"/>
            </a:endParaRPr>
          </a:p>
        </p:txBody>
      </p:sp>
      <p:sp>
        <p:nvSpPr>
          <p:cNvPr id="5123" name="Text Placeholder 4"/>
          <p:cNvSpPr>
            <a:spLocks noGrp="1"/>
          </p:cNvSpPr>
          <p:nvPr>
            <p:ph type="body" idx="1"/>
          </p:nvPr>
        </p:nvSpPr>
        <p:spPr bwMode="auto">
          <a:xfrm>
            <a:off x="474663" y="1175147"/>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124" name="Picture 5" descr="uhc_logo.pn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510339" y="4622006"/>
            <a:ext cx="2524125" cy="434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1867259"/>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Lst>
  <p:transition/>
  <p:hf hdr="0" ftr="0" dt="0"/>
  <p:txStyles>
    <p:titleStyle>
      <a:lvl1pPr algn="l" defTabSz="457200" rtl="0" eaLnBrk="0" fontAlgn="base" hangingPunct="0">
        <a:lnSpc>
          <a:spcPts val="3400"/>
        </a:lnSpc>
        <a:spcBef>
          <a:spcPct val="0"/>
        </a:spcBef>
        <a:spcAft>
          <a:spcPct val="0"/>
        </a:spcAft>
        <a:defRPr sz="3200" b="1">
          <a:solidFill>
            <a:schemeClr val="accent1"/>
          </a:solidFill>
          <a:latin typeface="+mj-lt"/>
          <a:ea typeface="+mj-ea"/>
          <a:cs typeface="ＭＳ Ｐゴシック" charset="0"/>
        </a:defRPr>
      </a:lvl1pPr>
      <a:lvl2pPr algn="l" defTabSz="457200" rtl="0" eaLnBrk="0" fontAlgn="base" hangingPunct="0">
        <a:lnSpc>
          <a:spcPts val="3400"/>
        </a:lnSpc>
        <a:spcBef>
          <a:spcPct val="0"/>
        </a:spcBef>
        <a:spcAft>
          <a:spcPct val="0"/>
        </a:spcAft>
        <a:defRPr sz="3200" b="1">
          <a:solidFill>
            <a:schemeClr val="accent1"/>
          </a:solidFill>
          <a:latin typeface="Arial" charset="0"/>
          <a:ea typeface="ＭＳ Ｐゴシック" pitchFamily="34" charset="-128"/>
          <a:cs typeface="ＭＳ Ｐゴシック" charset="0"/>
        </a:defRPr>
      </a:lvl2pPr>
      <a:lvl3pPr algn="l" defTabSz="457200" rtl="0" eaLnBrk="0" fontAlgn="base" hangingPunct="0">
        <a:lnSpc>
          <a:spcPts val="3400"/>
        </a:lnSpc>
        <a:spcBef>
          <a:spcPct val="0"/>
        </a:spcBef>
        <a:spcAft>
          <a:spcPct val="0"/>
        </a:spcAft>
        <a:defRPr sz="3200" b="1">
          <a:solidFill>
            <a:schemeClr val="accent1"/>
          </a:solidFill>
          <a:latin typeface="Arial" charset="0"/>
          <a:ea typeface="ＭＳ Ｐゴシック" pitchFamily="34" charset="-128"/>
          <a:cs typeface="ＭＳ Ｐゴシック" charset="0"/>
        </a:defRPr>
      </a:lvl3pPr>
      <a:lvl4pPr algn="l" defTabSz="457200" rtl="0" eaLnBrk="0" fontAlgn="base" hangingPunct="0">
        <a:lnSpc>
          <a:spcPts val="3400"/>
        </a:lnSpc>
        <a:spcBef>
          <a:spcPct val="0"/>
        </a:spcBef>
        <a:spcAft>
          <a:spcPct val="0"/>
        </a:spcAft>
        <a:defRPr sz="3200" b="1">
          <a:solidFill>
            <a:schemeClr val="accent1"/>
          </a:solidFill>
          <a:latin typeface="Arial" charset="0"/>
          <a:ea typeface="ＭＳ Ｐゴシック" pitchFamily="34" charset="-128"/>
          <a:cs typeface="ＭＳ Ｐゴシック" charset="0"/>
        </a:defRPr>
      </a:lvl4pPr>
      <a:lvl5pPr algn="l" defTabSz="457200" rtl="0" eaLnBrk="0" fontAlgn="base" hangingPunct="0">
        <a:lnSpc>
          <a:spcPts val="3400"/>
        </a:lnSpc>
        <a:spcBef>
          <a:spcPct val="0"/>
        </a:spcBef>
        <a:spcAft>
          <a:spcPct val="0"/>
        </a:spcAft>
        <a:defRPr sz="3200" b="1">
          <a:solidFill>
            <a:schemeClr val="accent1"/>
          </a:solidFill>
          <a:latin typeface="Arial" charset="0"/>
          <a:ea typeface="ＭＳ Ｐゴシック" pitchFamily="34" charset="-128"/>
          <a:cs typeface="ＭＳ Ｐゴシック" charset="0"/>
        </a:defRPr>
      </a:lvl5pPr>
      <a:lvl6pPr marL="457200" algn="l" defTabSz="457200" rtl="0" eaLnBrk="0" fontAlgn="base" hangingPunct="0">
        <a:lnSpc>
          <a:spcPts val="3400"/>
        </a:lnSpc>
        <a:spcBef>
          <a:spcPct val="0"/>
        </a:spcBef>
        <a:spcAft>
          <a:spcPct val="0"/>
        </a:spcAft>
        <a:defRPr sz="3200" b="1">
          <a:solidFill>
            <a:schemeClr val="tx2"/>
          </a:solidFill>
          <a:latin typeface="Arial" charset="0"/>
          <a:ea typeface="ＭＳ Ｐゴシック" pitchFamily="34" charset="-128"/>
        </a:defRPr>
      </a:lvl6pPr>
      <a:lvl7pPr marL="914400" algn="l" defTabSz="457200" rtl="0" eaLnBrk="0" fontAlgn="base" hangingPunct="0">
        <a:lnSpc>
          <a:spcPts val="3400"/>
        </a:lnSpc>
        <a:spcBef>
          <a:spcPct val="0"/>
        </a:spcBef>
        <a:spcAft>
          <a:spcPct val="0"/>
        </a:spcAft>
        <a:defRPr sz="3200" b="1">
          <a:solidFill>
            <a:schemeClr val="tx2"/>
          </a:solidFill>
          <a:latin typeface="Arial" charset="0"/>
          <a:ea typeface="ＭＳ Ｐゴシック" pitchFamily="34" charset="-128"/>
        </a:defRPr>
      </a:lvl7pPr>
      <a:lvl8pPr marL="1371600" algn="l" defTabSz="457200" rtl="0" eaLnBrk="0" fontAlgn="base" hangingPunct="0">
        <a:lnSpc>
          <a:spcPts val="3400"/>
        </a:lnSpc>
        <a:spcBef>
          <a:spcPct val="0"/>
        </a:spcBef>
        <a:spcAft>
          <a:spcPct val="0"/>
        </a:spcAft>
        <a:defRPr sz="3200" b="1">
          <a:solidFill>
            <a:schemeClr val="tx2"/>
          </a:solidFill>
          <a:latin typeface="Arial" charset="0"/>
          <a:ea typeface="ＭＳ Ｐゴシック" pitchFamily="34" charset="-128"/>
        </a:defRPr>
      </a:lvl8pPr>
      <a:lvl9pPr marL="1828800" algn="l" defTabSz="457200" rtl="0" eaLnBrk="0" fontAlgn="base" hangingPunct="0">
        <a:lnSpc>
          <a:spcPts val="3400"/>
        </a:lnSpc>
        <a:spcBef>
          <a:spcPct val="0"/>
        </a:spcBef>
        <a:spcAft>
          <a:spcPct val="0"/>
        </a:spcAft>
        <a:defRPr sz="3200" b="1">
          <a:solidFill>
            <a:schemeClr val="tx2"/>
          </a:solidFill>
          <a:latin typeface="Arial" charset="0"/>
          <a:ea typeface="ＭＳ Ｐゴシック" pitchFamily="34" charset="-128"/>
        </a:defRPr>
      </a:lvl9pPr>
    </p:titleStyle>
    <p:bodyStyle>
      <a:lvl1pPr marL="174625" indent="-174625" algn="l" defTabSz="457200" rtl="0" eaLnBrk="0" fontAlgn="base" hangingPunct="0">
        <a:spcBef>
          <a:spcPct val="20000"/>
        </a:spcBef>
        <a:spcAft>
          <a:spcPct val="0"/>
        </a:spcAft>
        <a:buFont typeface="Arial" charset="0"/>
        <a:buChar char="•"/>
        <a:defRPr sz="1400">
          <a:solidFill>
            <a:srgbClr val="000000"/>
          </a:solidFill>
          <a:latin typeface="UHC Sans Regular"/>
          <a:ea typeface="+mn-ea"/>
          <a:cs typeface="UHC Sans Regular"/>
        </a:defRPr>
      </a:lvl1pPr>
      <a:lvl2pPr marL="628650" indent="-171450" algn="l" defTabSz="457200" rtl="0" eaLnBrk="0" fontAlgn="base" hangingPunct="0">
        <a:spcBef>
          <a:spcPct val="20000"/>
        </a:spcBef>
        <a:spcAft>
          <a:spcPct val="0"/>
        </a:spcAft>
        <a:buFont typeface="Arial" charset="0"/>
        <a:buChar char="•"/>
        <a:defRPr sz="1100">
          <a:solidFill>
            <a:srgbClr val="000000"/>
          </a:solidFill>
          <a:latin typeface="UHC Sans Regular"/>
          <a:ea typeface="+mn-ea"/>
          <a:cs typeface="UHC Sans Regular"/>
        </a:defRPr>
      </a:lvl2pPr>
      <a:lvl3pPr marL="1082675" indent="-168275" algn="l" defTabSz="457200" rtl="0" eaLnBrk="0" fontAlgn="base" hangingPunct="0">
        <a:spcBef>
          <a:spcPct val="20000"/>
        </a:spcBef>
        <a:spcAft>
          <a:spcPct val="0"/>
        </a:spcAft>
        <a:buFont typeface="Arial" charset="0"/>
        <a:buChar char="•"/>
        <a:defRPr sz="1100">
          <a:solidFill>
            <a:srgbClr val="000000"/>
          </a:solidFill>
          <a:latin typeface="UHC Sans Regular"/>
          <a:ea typeface="+mn-ea"/>
          <a:cs typeface="UHC Sans Regular"/>
        </a:defRPr>
      </a:lvl3pPr>
      <a:lvl4pPr marL="1544638" indent="-173038" algn="l" defTabSz="457200" rtl="0" eaLnBrk="0" fontAlgn="base" hangingPunct="0">
        <a:spcBef>
          <a:spcPct val="20000"/>
        </a:spcBef>
        <a:spcAft>
          <a:spcPct val="0"/>
        </a:spcAft>
        <a:buFont typeface="Arial" charset="0"/>
        <a:buChar char="•"/>
        <a:defRPr sz="1100">
          <a:solidFill>
            <a:srgbClr val="000000"/>
          </a:solidFill>
          <a:latin typeface="UHC Sans Regular"/>
          <a:ea typeface="+mn-ea"/>
          <a:cs typeface="UHC Sans Regular"/>
        </a:defRPr>
      </a:lvl4pPr>
      <a:lvl5pPr marL="1998663" indent="-169863" algn="l" defTabSz="457200" rtl="0" eaLnBrk="0" fontAlgn="base" hangingPunct="0">
        <a:spcBef>
          <a:spcPct val="20000"/>
        </a:spcBef>
        <a:spcAft>
          <a:spcPct val="0"/>
        </a:spcAft>
        <a:buFont typeface="Arial" charset="0"/>
        <a:buChar char="•"/>
        <a:defRPr sz="1100">
          <a:solidFill>
            <a:srgbClr val="000000"/>
          </a:solidFill>
          <a:latin typeface="UHC Sans Regular"/>
          <a:ea typeface="+mn-ea"/>
          <a:cs typeface="UHC Sans Regular"/>
        </a:defRPr>
      </a:lvl5pPr>
      <a:lvl6pPr marL="2514600" indent="-228600" algn="l" defTabSz="457200" rtl="0" eaLnBrk="0" fontAlgn="base" hangingPunct="0">
        <a:spcBef>
          <a:spcPct val="20000"/>
        </a:spcBef>
        <a:spcAft>
          <a:spcPct val="0"/>
        </a:spcAft>
        <a:buFont typeface="Arial" charset="0"/>
        <a:defRPr sz="1600" b="1">
          <a:solidFill>
            <a:srgbClr val="183C90"/>
          </a:solidFill>
          <a:latin typeface="+mn-lt"/>
          <a:ea typeface="+mn-ea"/>
        </a:defRPr>
      </a:lvl6pPr>
      <a:lvl7pPr marL="2971800" indent="-228600" algn="l" defTabSz="457200" rtl="0" eaLnBrk="0" fontAlgn="base" hangingPunct="0">
        <a:spcBef>
          <a:spcPct val="20000"/>
        </a:spcBef>
        <a:spcAft>
          <a:spcPct val="0"/>
        </a:spcAft>
        <a:buFont typeface="Arial" charset="0"/>
        <a:defRPr sz="1600" b="1">
          <a:solidFill>
            <a:srgbClr val="183C90"/>
          </a:solidFill>
          <a:latin typeface="+mn-lt"/>
          <a:ea typeface="+mn-ea"/>
        </a:defRPr>
      </a:lvl7pPr>
      <a:lvl8pPr marL="3429000" indent="-228600" algn="l" defTabSz="457200" rtl="0" eaLnBrk="0" fontAlgn="base" hangingPunct="0">
        <a:spcBef>
          <a:spcPct val="20000"/>
        </a:spcBef>
        <a:spcAft>
          <a:spcPct val="0"/>
        </a:spcAft>
        <a:buFont typeface="Arial" charset="0"/>
        <a:defRPr sz="1600" b="1">
          <a:solidFill>
            <a:srgbClr val="183C90"/>
          </a:solidFill>
          <a:latin typeface="+mn-lt"/>
          <a:ea typeface="+mn-ea"/>
        </a:defRPr>
      </a:lvl8pPr>
      <a:lvl9pPr marL="3886200" indent="-228600" algn="l" defTabSz="457200" rtl="0" eaLnBrk="0" fontAlgn="base" hangingPunct="0">
        <a:spcBef>
          <a:spcPct val="20000"/>
        </a:spcBef>
        <a:spcAft>
          <a:spcPct val="0"/>
        </a:spcAft>
        <a:buFont typeface="Arial" charset="0"/>
        <a:defRPr sz="1600" b="1">
          <a:solidFill>
            <a:srgbClr val="183C9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7184" y="171450"/>
            <a:ext cx="5943600" cy="59293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41350" y="1028700"/>
            <a:ext cx="8045450" cy="36004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7620000" y="4896195"/>
            <a:ext cx="1066800" cy="125885"/>
          </a:xfrm>
          <a:prstGeom prst="rect">
            <a:avLst/>
          </a:prstGeom>
        </p:spPr>
        <p:txBody>
          <a:bodyPr vert="horz" lIns="0" tIns="0" rIns="0" bIns="0" rtlCol="0" anchor="b"/>
          <a:lstStyle>
            <a:lvl1pPr algn="r">
              <a:defRPr sz="675">
                <a:solidFill>
                  <a:schemeClr val="tx1"/>
                </a:solidFill>
              </a:defRPr>
            </a:lvl1pPr>
          </a:lstStyle>
          <a:p>
            <a:fld id="{90F9BDA0-AF0E-4BA8-B742-3B9C92A3E6FE}" type="slidenum">
              <a:rPr lang="en-US" smtClean="0">
                <a:solidFill>
                  <a:srgbClr val="8C9599"/>
                </a:solidFill>
              </a:rPr>
              <a:pPr/>
              <a:t>‹#›</a:t>
            </a:fld>
            <a:endParaRPr lang="en-US" dirty="0">
              <a:solidFill>
                <a:srgbClr val="8C9599"/>
              </a:solidFill>
            </a:endParaRPr>
          </a:p>
        </p:txBody>
      </p:sp>
      <p:cxnSp>
        <p:nvCxnSpPr>
          <p:cNvPr id="7" name="Straight Connector 6"/>
          <p:cNvCxnSpPr/>
          <p:nvPr/>
        </p:nvCxnSpPr>
        <p:spPr bwMode="auto">
          <a:xfrm>
            <a:off x="746126" y="742950"/>
            <a:ext cx="8397875" cy="0"/>
          </a:xfrm>
          <a:prstGeom prst="line">
            <a:avLst/>
          </a:prstGeom>
          <a:solidFill>
            <a:srgbClr val="798387"/>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744220" y="4952830"/>
            <a:ext cx="5842000" cy="69250"/>
          </a:xfrm>
          <a:prstGeom prst="rect">
            <a:avLst/>
          </a:prstGeom>
          <a:noFill/>
        </p:spPr>
        <p:txBody>
          <a:bodyPr wrap="square" lIns="0" tIns="0" rIns="0" bIns="0" rtlCol="0" anchor="b">
            <a:spAutoFit/>
          </a:bodyPr>
          <a:lstStyle/>
          <a:p>
            <a:r>
              <a:rPr lang="en-US" sz="450" dirty="0">
                <a:solidFill>
                  <a:srgbClr val="8C9599"/>
                </a:solidFill>
                <a:cs typeface="Arial"/>
              </a:rPr>
              <a:t>Proprietary information of UnitedHealth Group. Do not distribute or reproduce without express permission of UnitedHealth Group.</a:t>
            </a:r>
          </a:p>
        </p:txBody>
      </p:sp>
      <p:cxnSp>
        <p:nvCxnSpPr>
          <p:cNvPr id="11" name="Straight Connector 10"/>
          <p:cNvCxnSpPr/>
          <p:nvPr/>
        </p:nvCxnSpPr>
        <p:spPr bwMode="auto">
          <a:xfrm>
            <a:off x="746126" y="4850027"/>
            <a:ext cx="8397875" cy="0"/>
          </a:xfrm>
          <a:prstGeom prst="line">
            <a:avLst/>
          </a:prstGeom>
          <a:solidFill>
            <a:schemeClr val="accent1"/>
          </a:solidFill>
          <a:ln w="6350" cap="flat" cmpd="sng" algn="ctr">
            <a:solidFill>
              <a:srgbClr val="8C959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ectangle 11"/>
          <p:cNvSpPr/>
          <p:nvPr/>
        </p:nvSpPr>
        <p:spPr bwMode="auto">
          <a:xfrm rot="10800000" flipH="1">
            <a:off x="1" y="0"/>
            <a:ext cx="228600" cy="5143500"/>
          </a:xfrm>
          <a:prstGeom prst="rect">
            <a:avLst/>
          </a:prstGeom>
          <a:solidFill>
            <a:schemeClr val="accent3"/>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pic>
        <p:nvPicPr>
          <p:cNvPr id="13" name="Picture 12" descr="uhc_global_logo.png"/>
          <p:cNvPicPr>
            <a:picLocks/>
          </p:cNvPicPr>
          <p:nvPr/>
        </p:nvPicPr>
        <p:blipFill>
          <a:blip r:embed="rId15" cstate="print">
            <a:alphaModFix/>
            <a:extLst>
              <a:ext uri="{28A0092B-C50C-407E-A947-70E740481C1C}">
                <a14:useLocalDpi xmlns:a14="http://schemas.microsoft.com/office/drawing/2010/main"/>
              </a:ext>
            </a:extLst>
          </a:blip>
          <a:stretch>
            <a:fillRect/>
          </a:stretch>
        </p:blipFill>
        <p:spPr>
          <a:xfrm>
            <a:off x="7106855" y="199996"/>
            <a:ext cx="1698876" cy="438547"/>
          </a:xfrm>
          <a:prstGeom prst="rect">
            <a:avLst/>
          </a:prstGeom>
        </p:spPr>
      </p:pic>
    </p:spTree>
    <p:extLst>
      <p:ext uri="{BB962C8B-B14F-4D97-AF65-F5344CB8AC3E}">
        <p14:creationId xmlns:p14="http://schemas.microsoft.com/office/powerpoint/2010/main" val="3291732981"/>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Lst>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hf hdr="0" ftr="0" dt="0"/>
  <p:txStyles>
    <p:titleStyle>
      <a:lvl1pPr algn="l" defTabSz="685800" rtl="0" eaLnBrk="1" latinLnBrk="0" hangingPunct="1">
        <a:lnSpc>
          <a:spcPct val="90000"/>
        </a:lnSpc>
        <a:spcBef>
          <a:spcPct val="0"/>
        </a:spcBef>
        <a:buNone/>
        <a:defRPr sz="1800" b="1" kern="1200">
          <a:solidFill>
            <a:schemeClr val="accent1"/>
          </a:solidFill>
          <a:latin typeface="+mj-lt"/>
          <a:ea typeface="+mj-ea"/>
          <a:cs typeface="+mj-cs"/>
        </a:defRPr>
      </a:lvl1pPr>
    </p:titleStyle>
    <p:bodyStyle>
      <a:lvl1pPr marL="132160" indent="-132160" algn="l" defTabSz="685800" rtl="0" eaLnBrk="1" latinLnBrk="0" hangingPunct="1">
        <a:spcBef>
          <a:spcPts val="0"/>
        </a:spcBef>
        <a:spcAft>
          <a:spcPts val="300"/>
        </a:spcAft>
        <a:buClr>
          <a:schemeClr val="accent3"/>
        </a:buClr>
        <a:buFont typeface="Arial" panose="020B0604020202020204" pitchFamily="34" charset="0"/>
        <a:buChar char="•"/>
        <a:defRPr sz="1350" kern="1200">
          <a:solidFill>
            <a:srgbClr val="4D4D4D"/>
          </a:solidFill>
          <a:latin typeface="+mn-lt"/>
          <a:ea typeface="+mn-ea"/>
          <a:cs typeface="+mn-cs"/>
        </a:defRPr>
      </a:lvl1pPr>
      <a:lvl2pPr marL="257175" indent="-114300" algn="l" defTabSz="685800" rtl="0" eaLnBrk="1" latinLnBrk="0" hangingPunct="1">
        <a:spcBef>
          <a:spcPts val="0"/>
        </a:spcBef>
        <a:spcAft>
          <a:spcPts val="300"/>
        </a:spcAft>
        <a:buClr>
          <a:schemeClr val="accent3"/>
        </a:buClr>
        <a:buFont typeface="Arial" panose="020B0604020202020204" pitchFamily="34" charset="0"/>
        <a:buChar char="-"/>
        <a:defRPr sz="1350" kern="1200">
          <a:solidFill>
            <a:srgbClr val="4D4D4D"/>
          </a:solidFill>
          <a:latin typeface="+mn-lt"/>
          <a:ea typeface="+mn-ea"/>
          <a:cs typeface="+mn-cs"/>
        </a:defRPr>
      </a:lvl2pPr>
      <a:lvl3pPr marL="303609" indent="0" algn="l" defTabSz="685800" rtl="0" eaLnBrk="1" latinLnBrk="0" hangingPunct="1">
        <a:spcBef>
          <a:spcPts val="0"/>
        </a:spcBef>
        <a:spcAft>
          <a:spcPts val="300"/>
        </a:spcAft>
        <a:buClr>
          <a:schemeClr val="accent3"/>
        </a:buClr>
        <a:buFont typeface="Arial" panose="020B0604020202020204" pitchFamily="34" charset="0"/>
        <a:buNone/>
        <a:defRPr sz="1350" kern="1200">
          <a:solidFill>
            <a:srgbClr val="4D4D4D"/>
          </a:solidFill>
          <a:latin typeface="+mn-lt"/>
          <a:ea typeface="+mn-ea"/>
          <a:cs typeface="+mn-cs"/>
        </a:defRPr>
      </a:lvl3pPr>
      <a:lvl4pPr marL="560785" indent="-132160" algn="l" defTabSz="685800" rtl="0" eaLnBrk="1" latinLnBrk="0" hangingPunct="1">
        <a:spcBef>
          <a:spcPts val="0"/>
        </a:spcBef>
        <a:spcAft>
          <a:spcPts val="300"/>
        </a:spcAft>
        <a:buClr>
          <a:schemeClr val="accent3"/>
        </a:buClr>
        <a:buFont typeface="Arial" panose="020B0604020202020204" pitchFamily="34" charset="0"/>
        <a:buChar char="–"/>
        <a:defRPr sz="1350" kern="1200">
          <a:solidFill>
            <a:srgbClr val="4D4D4D"/>
          </a:solidFill>
          <a:latin typeface="+mn-lt"/>
          <a:ea typeface="+mn-ea"/>
          <a:cs typeface="+mn-cs"/>
        </a:defRPr>
      </a:lvl4pPr>
      <a:lvl5pPr marL="732235" indent="-171450" algn="l" defTabSz="685800" rtl="0" eaLnBrk="1" latinLnBrk="0" hangingPunct="1">
        <a:spcBef>
          <a:spcPts val="0"/>
        </a:spcBef>
        <a:spcAft>
          <a:spcPts val="300"/>
        </a:spcAft>
        <a:buClr>
          <a:schemeClr val="accent3"/>
        </a:buClr>
        <a:buFont typeface="Arial" panose="020B0604020202020204" pitchFamily="34" charset="0"/>
        <a:buChar char="»"/>
        <a:defRPr sz="1350" kern="1200">
          <a:solidFill>
            <a:srgbClr val="4D4D4D"/>
          </a:solidFill>
          <a:latin typeface="+mn-lt"/>
          <a:ea typeface="+mn-ea"/>
          <a:cs typeface="+mn-cs"/>
        </a:defRPr>
      </a:lvl5pPr>
      <a:lvl6pPr marL="1885950" indent="-171450" algn="l" defTabSz="685800" rtl="0" eaLnBrk="1" latinLnBrk="0" hangingPunct="1">
        <a:spcBef>
          <a:spcPct val="20000"/>
        </a:spcBef>
        <a:buClr>
          <a:schemeClr val="accent3"/>
        </a:buClr>
        <a:buFont typeface="Arial" panose="020B0604020202020204" pitchFamily="34" charset="0"/>
        <a:buChar char="•"/>
        <a:defRPr sz="1350" kern="1200">
          <a:solidFill>
            <a:srgbClr val="4D4D4D"/>
          </a:solidFill>
          <a:latin typeface="+mn-lt"/>
          <a:ea typeface="+mn-ea"/>
          <a:cs typeface="+mn-cs"/>
        </a:defRPr>
      </a:lvl6pPr>
      <a:lvl7pPr marL="2228850" indent="-171450" algn="l" defTabSz="685800" rtl="0" eaLnBrk="1" latinLnBrk="0" hangingPunct="1">
        <a:spcBef>
          <a:spcPct val="20000"/>
        </a:spcBef>
        <a:buClr>
          <a:schemeClr val="accent3"/>
        </a:buClr>
        <a:buFont typeface="Arial" panose="020B0604020202020204" pitchFamily="34" charset="0"/>
        <a:buChar char="•"/>
        <a:defRPr sz="1350" kern="1200">
          <a:solidFill>
            <a:srgbClr val="4D4D4D"/>
          </a:solidFill>
          <a:latin typeface="+mn-lt"/>
          <a:ea typeface="+mn-ea"/>
          <a:cs typeface="+mn-cs"/>
        </a:defRPr>
      </a:lvl7pPr>
      <a:lvl8pPr marL="2571750" indent="-171450" algn="l" defTabSz="685800" rtl="0" eaLnBrk="1" latinLnBrk="0" hangingPunct="1">
        <a:spcBef>
          <a:spcPct val="20000"/>
        </a:spcBef>
        <a:buClr>
          <a:schemeClr val="accent3"/>
        </a:buClr>
        <a:buFont typeface="Arial" panose="020B0604020202020204" pitchFamily="34" charset="0"/>
        <a:buChar char="•"/>
        <a:defRPr sz="1350" kern="1200">
          <a:solidFill>
            <a:srgbClr val="4D4D4D"/>
          </a:solidFill>
          <a:latin typeface="+mn-lt"/>
          <a:ea typeface="+mn-ea"/>
          <a:cs typeface="+mn-cs"/>
        </a:defRPr>
      </a:lvl8pPr>
      <a:lvl9pPr marL="2743200" indent="0" algn="l" defTabSz="685800" rtl="0" eaLnBrk="1" latinLnBrk="0" hangingPunct="1">
        <a:spcBef>
          <a:spcPct val="20000"/>
        </a:spcBef>
        <a:buClr>
          <a:schemeClr val="accent3"/>
        </a:buClr>
        <a:buFont typeface="Arial" panose="020B0604020202020204" pitchFamily="34" charset="0"/>
        <a:buNone/>
        <a:defRPr sz="1350" kern="1200" baseline="0">
          <a:solidFill>
            <a:srgbClr val="4D4D4D"/>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7184" y="171450"/>
            <a:ext cx="5943600" cy="59293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41350" y="1028700"/>
            <a:ext cx="8045450" cy="36004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7620000" y="4896195"/>
            <a:ext cx="1066800" cy="125885"/>
          </a:xfrm>
          <a:prstGeom prst="rect">
            <a:avLst/>
          </a:prstGeom>
        </p:spPr>
        <p:txBody>
          <a:bodyPr vert="horz" lIns="0" tIns="0" rIns="0" bIns="0" rtlCol="0" anchor="b"/>
          <a:lstStyle>
            <a:lvl1pPr algn="r">
              <a:defRPr sz="675">
                <a:solidFill>
                  <a:schemeClr val="tx1"/>
                </a:solidFill>
              </a:defRPr>
            </a:lvl1pPr>
          </a:lstStyle>
          <a:p>
            <a:fld id="{90F9BDA0-AF0E-4BA8-B742-3B9C92A3E6FE}" type="slidenum">
              <a:rPr lang="en-US" smtClean="0">
                <a:solidFill>
                  <a:srgbClr val="8C9599"/>
                </a:solidFill>
              </a:rPr>
              <a:pPr/>
              <a:t>‹#›</a:t>
            </a:fld>
            <a:endParaRPr lang="en-US" dirty="0">
              <a:solidFill>
                <a:srgbClr val="8C9599"/>
              </a:solidFill>
            </a:endParaRPr>
          </a:p>
        </p:txBody>
      </p:sp>
      <p:cxnSp>
        <p:nvCxnSpPr>
          <p:cNvPr id="7" name="Straight Connector 6"/>
          <p:cNvCxnSpPr/>
          <p:nvPr/>
        </p:nvCxnSpPr>
        <p:spPr bwMode="auto">
          <a:xfrm>
            <a:off x="746126" y="742950"/>
            <a:ext cx="8397875" cy="0"/>
          </a:xfrm>
          <a:prstGeom prst="line">
            <a:avLst/>
          </a:prstGeom>
          <a:solidFill>
            <a:srgbClr val="798387"/>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744220" y="4952830"/>
            <a:ext cx="5842000" cy="69250"/>
          </a:xfrm>
          <a:prstGeom prst="rect">
            <a:avLst/>
          </a:prstGeom>
          <a:noFill/>
        </p:spPr>
        <p:txBody>
          <a:bodyPr wrap="square" lIns="0" tIns="0" rIns="0" bIns="0" rtlCol="0" anchor="b">
            <a:spAutoFit/>
          </a:bodyPr>
          <a:lstStyle/>
          <a:p>
            <a:r>
              <a:rPr lang="en-US" sz="450" dirty="0">
                <a:solidFill>
                  <a:srgbClr val="8C9599"/>
                </a:solidFill>
                <a:cs typeface="Arial"/>
              </a:rPr>
              <a:t>Proprietary information of UnitedHealth Group. Do not distribute or reproduce without express permission of UnitedHealth Group.</a:t>
            </a:r>
          </a:p>
        </p:txBody>
      </p:sp>
      <p:cxnSp>
        <p:nvCxnSpPr>
          <p:cNvPr id="11" name="Straight Connector 10"/>
          <p:cNvCxnSpPr/>
          <p:nvPr/>
        </p:nvCxnSpPr>
        <p:spPr bwMode="auto">
          <a:xfrm>
            <a:off x="746126" y="4850027"/>
            <a:ext cx="8397875" cy="0"/>
          </a:xfrm>
          <a:prstGeom prst="line">
            <a:avLst/>
          </a:prstGeom>
          <a:solidFill>
            <a:schemeClr val="accent1"/>
          </a:solidFill>
          <a:ln w="6350" cap="flat" cmpd="sng" algn="ctr">
            <a:solidFill>
              <a:srgbClr val="8C959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ectangle 11"/>
          <p:cNvSpPr/>
          <p:nvPr/>
        </p:nvSpPr>
        <p:spPr bwMode="auto">
          <a:xfrm rot="10800000" flipH="1">
            <a:off x="1" y="0"/>
            <a:ext cx="228600" cy="5143500"/>
          </a:xfrm>
          <a:prstGeom prst="rect">
            <a:avLst/>
          </a:prstGeom>
          <a:solidFill>
            <a:schemeClr val="accent3"/>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pic>
        <p:nvPicPr>
          <p:cNvPr id="13" name="Picture 12" descr="uhc_global_logo.png"/>
          <p:cNvPicPr>
            <a:picLocks/>
          </p:cNvPicPr>
          <p:nvPr/>
        </p:nvPicPr>
        <p:blipFill>
          <a:blip r:embed="rId15" cstate="print">
            <a:alphaModFix/>
            <a:extLst>
              <a:ext uri="{28A0092B-C50C-407E-A947-70E740481C1C}">
                <a14:useLocalDpi xmlns:a14="http://schemas.microsoft.com/office/drawing/2010/main"/>
              </a:ext>
            </a:extLst>
          </a:blip>
          <a:stretch>
            <a:fillRect/>
          </a:stretch>
        </p:blipFill>
        <p:spPr>
          <a:xfrm>
            <a:off x="6772758" y="162514"/>
            <a:ext cx="2012425" cy="513511"/>
          </a:xfrm>
          <a:prstGeom prst="rect">
            <a:avLst/>
          </a:prstGeom>
        </p:spPr>
      </p:pic>
    </p:spTree>
    <p:extLst>
      <p:ext uri="{BB962C8B-B14F-4D97-AF65-F5344CB8AC3E}">
        <p14:creationId xmlns:p14="http://schemas.microsoft.com/office/powerpoint/2010/main" val="2160665031"/>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 id="2147484000" r:id="rId12"/>
    <p:sldLayoutId id="2147484001" r:id="rId13"/>
  </p:sldLayoutIdLst>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hf hdr="0" ftr="0" dt="0"/>
  <p:txStyles>
    <p:titleStyle>
      <a:lvl1pPr algn="l" defTabSz="685800" rtl="0" eaLnBrk="1" latinLnBrk="0" hangingPunct="1">
        <a:lnSpc>
          <a:spcPct val="90000"/>
        </a:lnSpc>
        <a:spcBef>
          <a:spcPct val="0"/>
        </a:spcBef>
        <a:buNone/>
        <a:defRPr sz="1800" b="1" kern="1200">
          <a:solidFill>
            <a:schemeClr val="accent1"/>
          </a:solidFill>
          <a:latin typeface="+mj-lt"/>
          <a:ea typeface="+mj-ea"/>
          <a:cs typeface="+mj-cs"/>
        </a:defRPr>
      </a:lvl1pPr>
    </p:titleStyle>
    <p:bodyStyle>
      <a:lvl1pPr marL="132160" indent="-132160" algn="l" defTabSz="685800" rtl="0" eaLnBrk="1" latinLnBrk="0" hangingPunct="1">
        <a:spcBef>
          <a:spcPts val="0"/>
        </a:spcBef>
        <a:spcAft>
          <a:spcPts val="300"/>
        </a:spcAft>
        <a:buClr>
          <a:schemeClr val="accent3"/>
        </a:buClr>
        <a:buFont typeface="Arial" panose="020B0604020202020204" pitchFamily="34" charset="0"/>
        <a:buChar char="•"/>
        <a:defRPr sz="1350" kern="1200">
          <a:solidFill>
            <a:srgbClr val="4D4D4D"/>
          </a:solidFill>
          <a:latin typeface="+mn-lt"/>
          <a:ea typeface="+mn-ea"/>
          <a:cs typeface="+mn-cs"/>
        </a:defRPr>
      </a:lvl1pPr>
      <a:lvl2pPr marL="257175" indent="-114300" algn="l" defTabSz="685800" rtl="0" eaLnBrk="1" latinLnBrk="0" hangingPunct="1">
        <a:spcBef>
          <a:spcPts val="0"/>
        </a:spcBef>
        <a:spcAft>
          <a:spcPts val="300"/>
        </a:spcAft>
        <a:buClr>
          <a:schemeClr val="accent3"/>
        </a:buClr>
        <a:buFont typeface="Arial" panose="020B0604020202020204" pitchFamily="34" charset="0"/>
        <a:buChar char="-"/>
        <a:defRPr sz="1350" kern="1200">
          <a:solidFill>
            <a:srgbClr val="4D4D4D"/>
          </a:solidFill>
          <a:latin typeface="+mn-lt"/>
          <a:ea typeface="+mn-ea"/>
          <a:cs typeface="+mn-cs"/>
        </a:defRPr>
      </a:lvl2pPr>
      <a:lvl3pPr marL="303609" indent="0" algn="l" defTabSz="685800" rtl="0" eaLnBrk="1" latinLnBrk="0" hangingPunct="1">
        <a:spcBef>
          <a:spcPts val="0"/>
        </a:spcBef>
        <a:spcAft>
          <a:spcPts val="300"/>
        </a:spcAft>
        <a:buClr>
          <a:schemeClr val="accent3"/>
        </a:buClr>
        <a:buFont typeface="Arial" panose="020B0604020202020204" pitchFamily="34" charset="0"/>
        <a:buNone/>
        <a:defRPr sz="1350" kern="1200">
          <a:solidFill>
            <a:srgbClr val="4D4D4D"/>
          </a:solidFill>
          <a:latin typeface="+mn-lt"/>
          <a:ea typeface="+mn-ea"/>
          <a:cs typeface="+mn-cs"/>
        </a:defRPr>
      </a:lvl3pPr>
      <a:lvl4pPr marL="560785" indent="-132160" algn="l" defTabSz="685800" rtl="0" eaLnBrk="1" latinLnBrk="0" hangingPunct="1">
        <a:spcBef>
          <a:spcPts val="0"/>
        </a:spcBef>
        <a:spcAft>
          <a:spcPts val="300"/>
        </a:spcAft>
        <a:buClr>
          <a:schemeClr val="accent3"/>
        </a:buClr>
        <a:buFont typeface="Arial" panose="020B0604020202020204" pitchFamily="34" charset="0"/>
        <a:buChar char="–"/>
        <a:defRPr sz="1350" kern="1200">
          <a:solidFill>
            <a:srgbClr val="4D4D4D"/>
          </a:solidFill>
          <a:latin typeface="+mn-lt"/>
          <a:ea typeface="+mn-ea"/>
          <a:cs typeface="+mn-cs"/>
        </a:defRPr>
      </a:lvl4pPr>
      <a:lvl5pPr marL="732235" indent="-171450" algn="l" defTabSz="685800" rtl="0" eaLnBrk="1" latinLnBrk="0" hangingPunct="1">
        <a:spcBef>
          <a:spcPts val="0"/>
        </a:spcBef>
        <a:spcAft>
          <a:spcPts val="300"/>
        </a:spcAft>
        <a:buClr>
          <a:schemeClr val="accent3"/>
        </a:buClr>
        <a:buFont typeface="Arial" panose="020B0604020202020204" pitchFamily="34" charset="0"/>
        <a:buChar char="»"/>
        <a:defRPr sz="1350" kern="1200">
          <a:solidFill>
            <a:srgbClr val="4D4D4D"/>
          </a:solidFill>
          <a:latin typeface="+mn-lt"/>
          <a:ea typeface="+mn-ea"/>
          <a:cs typeface="+mn-cs"/>
        </a:defRPr>
      </a:lvl5pPr>
      <a:lvl6pPr marL="1885950" indent="-171450" algn="l" defTabSz="685800" rtl="0" eaLnBrk="1" latinLnBrk="0" hangingPunct="1">
        <a:spcBef>
          <a:spcPct val="20000"/>
        </a:spcBef>
        <a:buClr>
          <a:schemeClr val="accent3"/>
        </a:buClr>
        <a:buFont typeface="Arial" panose="020B0604020202020204" pitchFamily="34" charset="0"/>
        <a:buChar char="•"/>
        <a:defRPr sz="1350" kern="1200">
          <a:solidFill>
            <a:srgbClr val="4D4D4D"/>
          </a:solidFill>
          <a:latin typeface="+mn-lt"/>
          <a:ea typeface="+mn-ea"/>
          <a:cs typeface="+mn-cs"/>
        </a:defRPr>
      </a:lvl6pPr>
      <a:lvl7pPr marL="2228850" indent="-171450" algn="l" defTabSz="685800" rtl="0" eaLnBrk="1" latinLnBrk="0" hangingPunct="1">
        <a:spcBef>
          <a:spcPct val="20000"/>
        </a:spcBef>
        <a:buClr>
          <a:schemeClr val="accent3"/>
        </a:buClr>
        <a:buFont typeface="Arial" panose="020B0604020202020204" pitchFamily="34" charset="0"/>
        <a:buChar char="•"/>
        <a:defRPr sz="1350" kern="1200">
          <a:solidFill>
            <a:srgbClr val="4D4D4D"/>
          </a:solidFill>
          <a:latin typeface="+mn-lt"/>
          <a:ea typeface="+mn-ea"/>
          <a:cs typeface="+mn-cs"/>
        </a:defRPr>
      </a:lvl7pPr>
      <a:lvl8pPr marL="2571750" indent="-171450" algn="l" defTabSz="685800" rtl="0" eaLnBrk="1" latinLnBrk="0" hangingPunct="1">
        <a:spcBef>
          <a:spcPct val="20000"/>
        </a:spcBef>
        <a:buClr>
          <a:schemeClr val="accent3"/>
        </a:buClr>
        <a:buFont typeface="Arial" panose="020B0604020202020204" pitchFamily="34" charset="0"/>
        <a:buChar char="•"/>
        <a:defRPr sz="1350" kern="1200">
          <a:solidFill>
            <a:srgbClr val="4D4D4D"/>
          </a:solidFill>
          <a:latin typeface="+mn-lt"/>
          <a:ea typeface="+mn-ea"/>
          <a:cs typeface="+mn-cs"/>
        </a:defRPr>
      </a:lvl8pPr>
      <a:lvl9pPr marL="2743200" indent="0" algn="l" defTabSz="685800" rtl="0" eaLnBrk="1" latinLnBrk="0" hangingPunct="1">
        <a:spcBef>
          <a:spcPct val="20000"/>
        </a:spcBef>
        <a:buClr>
          <a:schemeClr val="accent3"/>
        </a:buClr>
        <a:buFont typeface="Arial" panose="020B0604020202020204" pitchFamily="34" charset="0"/>
        <a:buNone/>
        <a:defRPr sz="1350" kern="1200" baseline="0">
          <a:solidFill>
            <a:srgbClr val="4D4D4D"/>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7184" y="171450"/>
            <a:ext cx="5943600" cy="59293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41350" y="1028700"/>
            <a:ext cx="8045450" cy="36004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7620000" y="4896195"/>
            <a:ext cx="1066800" cy="125885"/>
          </a:xfrm>
          <a:prstGeom prst="rect">
            <a:avLst/>
          </a:prstGeom>
        </p:spPr>
        <p:txBody>
          <a:bodyPr vert="horz" lIns="0" tIns="0" rIns="0" bIns="0" rtlCol="0" anchor="b"/>
          <a:lstStyle>
            <a:lvl1pPr algn="r">
              <a:defRPr sz="675">
                <a:solidFill>
                  <a:schemeClr val="tx1"/>
                </a:solidFill>
              </a:defRPr>
            </a:lvl1pPr>
          </a:lstStyle>
          <a:p>
            <a:fld id="{90F9BDA0-AF0E-4BA8-B742-3B9C92A3E6FE}" type="slidenum">
              <a:rPr lang="en-US" smtClean="0">
                <a:solidFill>
                  <a:srgbClr val="8C9599"/>
                </a:solidFill>
              </a:rPr>
              <a:pPr/>
              <a:t>‹#›</a:t>
            </a:fld>
            <a:endParaRPr lang="en-US" dirty="0">
              <a:solidFill>
                <a:srgbClr val="8C9599"/>
              </a:solidFill>
            </a:endParaRPr>
          </a:p>
        </p:txBody>
      </p:sp>
      <p:cxnSp>
        <p:nvCxnSpPr>
          <p:cNvPr id="7" name="Straight Connector 6"/>
          <p:cNvCxnSpPr/>
          <p:nvPr/>
        </p:nvCxnSpPr>
        <p:spPr bwMode="auto">
          <a:xfrm>
            <a:off x="746126" y="742950"/>
            <a:ext cx="8397875" cy="0"/>
          </a:xfrm>
          <a:prstGeom prst="line">
            <a:avLst/>
          </a:prstGeom>
          <a:solidFill>
            <a:srgbClr val="798387"/>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744220" y="4952830"/>
            <a:ext cx="5842000" cy="69250"/>
          </a:xfrm>
          <a:prstGeom prst="rect">
            <a:avLst/>
          </a:prstGeom>
          <a:noFill/>
        </p:spPr>
        <p:txBody>
          <a:bodyPr wrap="square" lIns="0" tIns="0" rIns="0" bIns="0" rtlCol="0" anchor="b">
            <a:spAutoFit/>
          </a:bodyPr>
          <a:lstStyle/>
          <a:p>
            <a:r>
              <a:rPr lang="en-US" sz="450" dirty="0">
                <a:solidFill>
                  <a:srgbClr val="8C9599"/>
                </a:solidFill>
                <a:cs typeface="Arial"/>
              </a:rPr>
              <a:t>Proprietary information of UnitedHealth Group. Do not distribute or reproduce without express permission of UnitedHealth Group.</a:t>
            </a:r>
          </a:p>
        </p:txBody>
      </p:sp>
      <p:cxnSp>
        <p:nvCxnSpPr>
          <p:cNvPr id="11" name="Straight Connector 10"/>
          <p:cNvCxnSpPr/>
          <p:nvPr/>
        </p:nvCxnSpPr>
        <p:spPr bwMode="auto">
          <a:xfrm>
            <a:off x="746126" y="4850027"/>
            <a:ext cx="8397875" cy="0"/>
          </a:xfrm>
          <a:prstGeom prst="line">
            <a:avLst/>
          </a:prstGeom>
          <a:solidFill>
            <a:schemeClr val="accent1"/>
          </a:solidFill>
          <a:ln w="6350" cap="flat" cmpd="sng" algn="ctr">
            <a:solidFill>
              <a:srgbClr val="8C959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ectangle 11"/>
          <p:cNvSpPr/>
          <p:nvPr/>
        </p:nvSpPr>
        <p:spPr bwMode="auto">
          <a:xfrm rot="10800000" flipH="1">
            <a:off x="1" y="0"/>
            <a:ext cx="228600" cy="5143500"/>
          </a:xfrm>
          <a:prstGeom prst="rect">
            <a:avLst/>
          </a:prstGeom>
          <a:solidFill>
            <a:schemeClr val="accent3"/>
          </a:solidFill>
          <a:ln>
            <a:noFill/>
          </a:ln>
          <a:effectLst/>
          <a:ex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endParaRPr lang="en-US" sz="1650" dirty="0">
              <a:solidFill>
                <a:srgbClr val="00A8F7"/>
              </a:solidFill>
              <a:ea typeface="ＭＳ Ｐゴシック" pitchFamily="34" charset="-128"/>
            </a:endParaRPr>
          </a:p>
        </p:txBody>
      </p:sp>
      <p:pic>
        <p:nvPicPr>
          <p:cNvPr id="13" name="Picture 12" descr="uhc_global_logo.png"/>
          <p:cNvPicPr>
            <a:picLocks/>
          </p:cNvPicPr>
          <p:nvPr/>
        </p:nvPicPr>
        <p:blipFill>
          <a:blip r:embed="rId15" cstate="print">
            <a:alphaModFix/>
            <a:extLst>
              <a:ext uri="{28A0092B-C50C-407E-A947-70E740481C1C}">
                <a14:useLocalDpi xmlns:a14="http://schemas.microsoft.com/office/drawing/2010/main"/>
              </a:ext>
            </a:extLst>
          </a:blip>
          <a:stretch>
            <a:fillRect/>
          </a:stretch>
        </p:blipFill>
        <p:spPr>
          <a:xfrm>
            <a:off x="6865357" y="313832"/>
            <a:ext cx="1873616" cy="371129"/>
          </a:xfrm>
          <a:prstGeom prst="rect">
            <a:avLst/>
          </a:prstGeom>
        </p:spPr>
      </p:pic>
    </p:spTree>
    <p:extLst>
      <p:ext uri="{BB962C8B-B14F-4D97-AF65-F5344CB8AC3E}">
        <p14:creationId xmlns:p14="http://schemas.microsoft.com/office/powerpoint/2010/main" val="2164980059"/>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Lst>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hf hdr="0" ftr="0" dt="0"/>
  <p:txStyles>
    <p:titleStyle>
      <a:lvl1pPr algn="l" defTabSz="685800" rtl="0" eaLnBrk="1" latinLnBrk="0" hangingPunct="1">
        <a:lnSpc>
          <a:spcPct val="90000"/>
        </a:lnSpc>
        <a:spcBef>
          <a:spcPct val="0"/>
        </a:spcBef>
        <a:buNone/>
        <a:defRPr sz="1800" b="1" kern="1200">
          <a:solidFill>
            <a:schemeClr val="accent1"/>
          </a:solidFill>
          <a:latin typeface="+mj-lt"/>
          <a:ea typeface="+mj-ea"/>
          <a:cs typeface="+mj-cs"/>
        </a:defRPr>
      </a:lvl1pPr>
    </p:titleStyle>
    <p:bodyStyle>
      <a:lvl1pPr marL="132160" indent="-132160" algn="l" defTabSz="685800" rtl="0" eaLnBrk="1" latinLnBrk="0" hangingPunct="1">
        <a:spcBef>
          <a:spcPts val="0"/>
        </a:spcBef>
        <a:spcAft>
          <a:spcPts val="300"/>
        </a:spcAft>
        <a:buClr>
          <a:schemeClr val="accent3"/>
        </a:buClr>
        <a:buFont typeface="Arial" panose="020B0604020202020204" pitchFamily="34" charset="0"/>
        <a:buChar char="•"/>
        <a:defRPr sz="1350" kern="1200">
          <a:solidFill>
            <a:srgbClr val="4D4D4D"/>
          </a:solidFill>
          <a:latin typeface="+mn-lt"/>
          <a:ea typeface="+mn-ea"/>
          <a:cs typeface="+mn-cs"/>
        </a:defRPr>
      </a:lvl1pPr>
      <a:lvl2pPr marL="257175" indent="-114300" algn="l" defTabSz="685800" rtl="0" eaLnBrk="1" latinLnBrk="0" hangingPunct="1">
        <a:spcBef>
          <a:spcPts val="0"/>
        </a:spcBef>
        <a:spcAft>
          <a:spcPts val="300"/>
        </a:spcAft>
        <a:buClr>
          <a:schemeClr val="accent3"/>
        </a:buClr>
        <a:buFont typeface="Arial" panose="020B0604020202020204" pitchFamily="34" charset="0"/>
        <a:buChar char="-"/>
        <a:defRPr sz="1350" kern="1200">
          <a:solidFill>
            <a:srgbClr val="4D4D4D"/>
          </a:solidFill>
          <a:latin typeface="+mn-lt"/>
          <a:ea typeface="+mn-ea"/>
          <a:cs typeface="+mn-cs"/>
        </a:defRPr>
      </a:lvl2pPr>
      <a:lvl3pPr marL="303609" indent="0" algn="l" defTabSz="685800" rtl="0" eaLnBrk="1" latinLnBrk="0" hangingPunct="1">
        <a:spcBef>
          <a:spcPts val="0"/>
        </a:spcBef>
        <a:spcAft>
          <a:spcPts val="300"/>
        </a:spcAft>
        <a:buClr>
          <a:schemeClr val="accent3"/>
        </a:buClr>
        <a:buFont typeface="Arial" panose="020B0604020202020204" pitchFamily="34" charset="0"/>
        <a:buNone/>
        <a:defRPr sz="1350" kern="1200">
          <a:solidFill>
            <a:srgbClr val="4D4D4D"/>
          </a:solidFill>
          <a:latin typeface="+mn-lt"/>
          <a:ea typeface="+mn-ea"/>
          <a:cs typeface="+mn-cs"/>
        </a:defRPr>
      </a:lvl3pPr>
      <a:lvl4pPr marL="560785" indent="-132160" algn="l" defTabSz="685800" rtl="0" eaLnBrk="1" latinLnBrk="0" hangingPunct="1">
        <a:spcBef>
          <a:spcPts val="0"/>
        </a:spcBef>
        <a:spcAft>
          <a:spcPts val="300"/>
        </a:spcAft>
        <a:buClr>
          <a:schemeClr val="accent3"/>
        </a:buClr>
        <a:buFont typeface="Arial" panose="020B0604020202020204" pitchFamily="34" charset="0"/>
        <a:buChar char="–"/>
        <a:defRPr sz="1350" kern="1200">
          <a:solidFill>
            <a:srgbClr val="4D4D4D"/>
          </a:solidFill>
          <a:latin typeface="+mn-lt"/>
          <a:ea typeface="+mn-ea"/>
          <a:cs typeface="+mn-cs"/>
        </a:defRPr>
      </a:lvl4pPr>
      <a:lvl5pPr marL="732235" indent="-171450" algn="l" defTabSz="685800" rtl="0" eaLnBrk="1" latinLnBrk="0" hangingPunct="1">
        <a:spcBef>
          <a:spcPts val="0"/>
        </a:spcBef>
        <a:spcAft>
          <a:spcPts val="300"/>
        </a:spcAft>
        <a:buClr>
          <a:schemeClr val="accent3"/>
        </a:buClr>
        <a:buFont typeface="Arial" panose="020B0604020202020204" pitchFamily="34" charset="0"/>
        <a:buChar char="»"/>
        <a:defRPr sz="1350" kern="1200">
          <a:solidFill>
            <a:srgbClr val="4D4D4D"/>
          </a:solidFill>
          <a:latin typeface="+mn-lt"/>
          <a:ea typeface="+mn-ea"/>
          <a:cs typeface="+mn-cs"/>
        </a:defRPr>
      </a:lvl5pPr>
      <a:lvl6pPr marL="1885950" indent="-171450" algn="l" defTabSz="685800" rtl="0" eaLnBrk="1" latinLnBrk="0" hangingPunct="1">
        <a:spcBef>
          <a:spcPct val="20000"/>
        </a:spcBef>
        <a:buClr>
          <a:schemeClr val="accent3"/>
        </a:buClr>
        <a:buFont typeface="Arial" panose="020B0604020202020204" pitchFamily="34" charset="0"/>
        <a:buChar char="•"/>
        <a:defRPr sz="1350" kern="1200">
          <a:solidFill>
            <a:srgbClr val="4D4D4D"/>
          </a:solidFill>
          <a:latin typeface="+mn-lt"/>
          <a:ea typeface="+mn-ea"/>
          <a:cs typeface="+mn-cs"/>
        </a:defRPr>
      </a:lvl6pPr>
      <a:lvl7pPr marL="2228850" indent="-171450" algn="l" defTabSz="685800" rtl="0" eaLnBrk="1" latinLnBrk="0" hangingPunct="1">
        <a:spcBef>
          <a:spcPct val="20000"/>
        </a:spcBef>
        <a:buClr>
          <a:schemeClr val="accent3"/>
        </a:buClr>
        <a:buFont typeface="Arial" panose="020B0604020202020204" pitchFamily="34" charset="0"/>
        <a:buChar char="•"/>
        <a:defRPr sz="1350" kern="1200">
          <a:solidFill>
            <a:srgbClr val="4D4D4D"/>
          </a:solidFill>
          <a:latin typeface="+mn-lt"/>
          <a:ea typeface="+mn-ea"/>
          <a:cs typeface="+mn-cs"/>
        </a:defRPr>
      </a:lvl7pPr>
      <a:lvl8pPr marL="2571750" indent="-171450" algn="l" defTabSz="685800" rtl="0" eaLnBrk="1" latinLnBrk="0" hangingPunct="1">
        <a:spcBef>
          <a:spcPct val="20000"/>
        </a:spcBef>
        <a:buClr>
          <a:schemeClr val="accent3"/>
        </a:buClr>
        <a:buFont typeface="Arial" panose="020B0604020202020204" pitchFamily="34" charset="0"/>
        <a:buChar char="•"/>
        <a:defRPr sz="1350" kern="1200">
          <a:solidFill>
            <a:srgbClr val="4D4D4D"/>
          </a:solidFill>
          <a:latin typeface="+mn-lt"/>
          <a:ea typeface="+mn-ea"/>
          <a:cs typeface="+mn-cs"/>
        </a:defRPr>
      </a:lvl8pPr>
      <a:lvl9pPr marL="2743200" indent="0" algn="l" defTabSz="685800" rtl="0" eaLnBrk="1" latinLnBrk="0" hangingPunct="1">
        <a:spcBef>
          <a:spcPct val="20000"/>
        </a:spcBef>
        <a:buClr>
          <a:schemeClr val="accent3"/>
        </a:buClr>
        <a:buFont typeface="Arial" panose="020B0604020202020204" pitchFamily="34" charset="0"/>
        <a:buNone/>
        <a:defRPr sz="1350" kern="1200" baseline="0">
          <a:solidFill>
            <a:srgbClr val="4D4D4D"/>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0.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52.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9.xml"/><Relationship Id="rId5" Type="http://schemas.openxmlformats.org/officeDocument/2006/relationships/image" Target="../media/image13.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3.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4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8001" y="1331953"/>
            <a:ext cx="7619999" cy="1102519"/>
          </a:xfrm>
        </p:spPr>
        <p:txBody>
          <a:bodyPr/>
          <a:lstStyle/>
          <a:p>
            <a:pPr algn="ctr"/>
            <a:r>
              <a:rPr lang="en-US" sz="2800" dirty="0" smtClean="0"/>
              <a:t>The Role of Evidence-based Medicine </a:t>
            </a:r>
            <a:br>
              <a:rPr lang="en-US" sz="2800" dirty="0" smtClean="0"/>
            </a:br>
            <a:r>
              <a:rPr lang="en-US" sz="2800" dirty="0" smtClean="0"/>
              <a:t>in Eliminating </a:t>
            </a:r>
            <a:r>
              <a:rPr lang="en-US" sz="2800" dirty="0"/>
              <a:t>C</a:t>
            </a:r>
            <a:r>
              <a:rPr lang="en-US" sz="2800" dirty="0" smtClean="0"/>
              <a:t>linical </a:t>
            </a:r>
            <a:r>
              <a:rPr lang="en-US" sz="2800" dirty="0"/>
              <a:t>W</a:t>
            </a:r>
            <a:r>
              <a:rPr lang="en-US" sz="2800" dirty="0" smtClean="0"/>
              <a:t>aste and </a:t>
            </a:r>
            <a:br>
              <a:rPr lang="en-US" sz="2800" dirty="0" smtClean="0"/>
            </a:br>
            <a:r>
              <a:rPr lang="en-US" sz="2800" dirty="0" smtClean="0"/>
              <a:t>Improving Outcomes. </a:t>
            </a:r>
            <a:endParaRPr lang="en-US" sz="2800" dirty="0"/>
          </a:p>
        </p:txBody>
      </p:sp>
      <p:sp>
        <p:nvSpPr>
          <p:cNvPr id="3" name="Subtitle 2"/>
          <p:cNvSpPr>
            <a:spLocks noGrp="1"/>
          </p:cNvSpPr>
          <p:nvPr>
            <p:ph type="subTitle" idx="1"/>
          </p:nvPr>
        </p:nvSpPr>
        <p:spPr>
          <a:xfrm>
            <a:off x="1620393" y="2624972"/>
            <a:ext cx="5263007" cy="1314450"/>
          </a:xfrm>
        </p:spPr>
        <p:txBody>
          <a:bodyPr/>
          <a:lstStyle/>
          <a:p>
            <a:pPr algn="ctr"/>
            <a:r>
              <a:rPr lang="en-US" b="0" dirty="0"/>
              <a:t>Margaret-Mary G. Wilson, MD, MBA, MRCP, FNMP</a:t>
            </a:r>
          </a:p>
          <a:p>
            <a:pPr algn="ctr"/>
            <a:r>
              <a:rPr lang="en-US" b="0" dirty="0"/>
              <a:t>Chief Medical Officer &amp; </a:t>
            </a:r>
            <a:r>
              <a:rPr lang="en-US" b="0" dirty="0" smtClean="0"/>
              <a:t>Senior Vice President, </a:t>
            </a:r>
          </a:p>
          <a:p>
            <a:pPr algn="ctr"/>
            <a:r>
              <a:rPr lang="en-US" b="0" dirty="0" smtClean="0"/>
              <a:t>UnitedHealthcare </a:t>
            </a:r>
            <a:r>
              <a:rPr lang="en-US" b="0" dirty="0"/>
              <a:t>Global</a:t>
            </a:r>
          </a:p>
        </p:txBody>
      </p:sp>
    </p:spTree>
    <p:extLst>
      <p:ext uri="{BB962C8B-B14F-4D97-AF65-F5344CB8AC3E}">
        <p14:creationId xmlns:p14="http://schemas.microsoft.com/office/powerpoint/2010/main" val="82739487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F9BDA0-AF0E-4BA8-B742-3B9C92A3E6FE}" type="slidenum">
              <a:rPr lang="en-US" smtClean="0">
                <a:solidFill>
                  <a:srgbClr val="8C9599"/>
                </a:solidFill>
              </a:rPr>
              <a:pPr/>
              <a:t>2</a:t>
            </a:fld>
            <a:endParaRPr lang="en-US" dirty="0">
              <a:solidFill>
                <a:srgbClr val="8C9599"/>
              </a:solidFill>
            </a:endParaRPr>
          </a:p>
        </p:txBody>
      </p:sp>
      <p:sp>
        <p:nvSpPr>
          <p:cNvPr id="6" name="Rounded Rectangle 5"/>
          <p:cNvSpPr/>
          <p:nvPr/>
        </p:nvSpPr>
        <p:spPr>
          <a:xfrm>
            <a:off x="733245" y="1478521"/>
            <a:ext cx="7953555" cy="3192476"/>
          </a:xfrm>
          <a:prstGeom prst="roundRect">
            <a:avLst>
              <a:gd name="adj" fmla="val 0"/>
            </a:avLst>
          </a:prstGeom>
          <a:noFill/>
          <a:ln>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62"/>
            <a:endParaRPr lang="en-US" sz="1600" dirty="0">
              <a:solidFill>
                <a:srgbClr val="FFFFFF"/>
              </a:solidFill>
            </a:endParaRPr>
          </a:p>
        </p:txBody>
      </p:sp>
      <p:sp>
        <p:nvSpPr>
          <p:cNvPr id="7" name="Rectangle 6"/>
          <p:cNvSpPr/>
          <p:nvPr/>
        </p:nvSpPr>
        <p:spPr>
          <a:xfrm>
            <a:off x="1985788" y="2442075"/>
            <a:ext cx="1904932" cy="276999"/>
          </a:xfrm>
          <a:prstGeom prst="rect">
            <a:avLst/>
          </a:prstGeom>
          <a:noFill/>
        </p:spPr>
        <p:txBody>
          <a:bodyPr wrap="square">
            <a:spAutoFit/>
          </a:bodyPr>
          <a:lstStyle/>
          <a:p>
            <a:pPr algn="ctr" defTabSz="914362">
              <a:defRPr/>
            </a:pPr>
            <a:r>
              <a:rPr lang="en-US" sz="1200" b="1" dirty="0">
                <a:solidFill>
                  <a:srgbClr val="122377"/>
                </a:solidFill>
                <a:cs typeface="Arial" pitchFamily="34" charset="0"/>
              </a:rPr>
              <a:t>Employer &amp; Individual</a:t>
            </a:r>
          </a:p>
        </p:txBody>
      </p:sp>
      <p:pic>
        <p:nvPicPr>
          <p:cNvPr id="8" name="Picture 7"/>
          <p:cNvPicPr>
            <a:picLocks noChangeAspect="1" noChangeArrowheads="1"/>
          </p:cNvPicPr>
          <p:nvPr/>
        </p:nvPicPr>
        <p:blipFill>
          <a:blip r:embed="rId3" cstate="print">
            <a:extLst>
              <a:ext uri="{28A0092B-C50C-407E-A947-70E740481C1C}">
                <a14:useLocalDpi xmlns:a14="http://schemas.microsoft.com/office/drawing/2010/main"/>
              </a:ext>
            </a:extLst>
          </a:blip>
          <a:stretch>
            <a:fillRect/>
          </a:stretch>
        </p:blipFill>
        <p:spPr bwMode="auto">
          <a:xfrm>
            <a:off x="1985788" y="1866112"/>
            <a:ext cx="1904932" cy="427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27"/>
          <p:cNvSpPr>
            <a:spLocks noChangeShapeType="1"/>
          </p:cNvSpPr>
          <p:nvPr/>
        </p:nvSpPr>
        <p:spPr bwMode="auto">
          <a:xfrm>
            <a:off x="1840740" y="2377536"/>
            <a:ext cx="2195029" cy="0"/>
          </a:xfrm>
          <a:prstGeom prst="line">
            <a:avLst/>
          </a:prstGeom>
          <a:noFill/>
          <a:ln w="12700">
            <a:solidFill>
              <a:srgbClr val="A6A6A6"/>
            </a:solidFill>
            <a:prstDash val="sysDot"/>
            <a:round/>
            <a:headEnd/>
            <a:tailEnd/>
          </a:ln>
          <a:effectLst/>
        </p:spPr>
        <p:txBody>
          <a:bodyPr wrap="none" anchor="ctr"/>
          <a:lstStyle/>
          <a:p>
            <a:pPr defTabSz="914362">
              <a:defRPr/>
            </a:pPr>
            <a:endParaRPr lang="en-US" sz="1600" dirty="0">
              <a:solidFill>
                <a:srgbClr val="003C71"/>
              </a:solidFill>
              <a:effectLst>
                <a:outerShdw blurRad="38100" dist="38100" dir="2700000" algn="tl">
                  <a:srgbClr val="000000">
                    <a:alpha val="43137"/>
                  </a:srgbClr>
                </a:outerShdw>
              </a:effectLst>
            </a:endParaRPr>
          </a:p>
        </p:txBody>
      </p:sp>
      <p:sp>
        <p:nvSpPr>
          <p:cNvPr id="10" name="Rectangle 9"/>
          <p:cNvSpPr/>
          <p:nvPr/>
        </p:nvSpPr>
        <p:spPr>
          <a:xfrm>
            <a:off x="5661760" y="2442075"/>
            <a:ext cx="1581912" cy="276999"/>
          </a:xfrm>
          <a:prstGeom prst="rect">
            <a:avLst/>
          </a:prstGeom>
          <a:noFill/>
        </p:spPr>
        <p:txBody>
          <a:bodyPr wrap="square">
            <a:spAutoFit/>
          </a:bodyPr>
          <a:lstStyle/>
          <a:p>
            <a:pPr algn="ctr" defTabSz="914362">
              <a:defRPr/>
            </a:pPr>
            <a:r>
              <a:rPr lang="en-US" sz="1200" b="1" dirty="0">
                <a:solidFill>
                  <a:srgbClr val="E87722"/>
                </a:solidFill>
                <a:cs typeface="Arial" pitchFamily="34" charset="0"/>
              </a:rPr>
              <a:t>OptumHealth</a:t>
            </a:r>
          </a:p>
        </p:txBody>
      </p:sp>
      <p:pic>
        <p:nvPicPr>
          <p:cNvPr id="11" name="Picture 2" descr="Optum_RGB_PPT"/>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833953" y="1851952"/>
            <a:ext cx="1237526" cy="389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28"/>
          <p:cNvSpPr>
            <a:spLocks noChangeShapeType="1"/>
          </p:cNvSpPr>
          <p:nvPr/>
        </p:nvSpPr>
        <p:spPr bwMode="auto">
          <a:xfrm>
            <a:off x="5548572" y="2377536"/>
            <a:ext cx="1808289" cy="0"/>
          </a:xfrm>
          <a:prstGeom prst="line">
            <a:avLst/>
          </a:prstGeom>
          <a:noFill/>
          <a:ln w="12700">
            <a:solidFill>
              <a:srgbClr val="A6A6A6"/>
            </a:solidFill>
            <a:prstDash val="sysDot"/>
            <a:round/>
            <a:headEnd/>
            <a:tailEnd/>
          </a:ln>
          <a:effectLst/>
        </p:spPr>
        <p:txBody>
          <a:bodyPr wrap="none" anchor="ctr"/>
          <a:lstStyle/>
          <a:p>
            <a:pPr defTabSz="914362">
              <a:defRPr/>
            </a:pPr>
            <a:endParaRPr lang="en-US" sz="1600" dirty="0">
              <a:solidFill>
                <a:srgbClr val="003C71"/>
              </a:solidFill>
              <a:effectLst>
                <a:outerShdw blurRad="38100" dist="38100" dir="2700000" algn="tl">
                  <a:srgbClr val="000000">
                    <a:alpha val="43137"/>
                  </a:srgbClr>
                </a:outerShdw>
              </a:effectLst>
            </a:endParaRPr>
          </a:p>
        </p:txBody>
      </p:sp>
      <p:pic>
        <p:nvPicPr>
          <p:cNvPr id="13" name="Picture 1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342745" y="897197"/>
            <a:ext cx="2702208" cy="478268"/>
          </a:xfrm>
          <a:prstGeom prst="rect">
            <a:avLst/>
          </a:prstGeom>
        </p:spPr>
      </p:pic>
      <p:sp>
        <p:nvSpPr>
          <p:cNvPr id="15" name="Rectangle 3"/>
          <p:cNvSpPr>
            <a:spLocks noChangeArrowheads="1"/>
          </p:cNvSpPr>
          <p:nvPr/>
        </p:nvSpPr>
        <p:spPr bwMode="auto">
          <a:xfrm>
            <a:off x="878644" y="4145847"/>
            <a:ext cx="12280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362"/>
            <a:r>
              <a:rPr lang="en-US" sz="1200" b="1" dirty="0">
                <a:solidFill>
                  <a:srgbClr val="003C71"/>
                </a:solidFill>
                <a:ea typeface="Arial" charset="0"/>
                <a:cs typeface="Arial" charset="0"/>
              </a:rPr>
              <a:t>Integrity</a:t>
            </a:r>
          </a:p>
        </p:txBody>
      </p:sp>
      <p:sp>
        <p:nvSpPr>
          <p:cNvPr id="16" name="Rectangle 4"/>
          <p:cNvSpPr>
            <a:spLocks noChangeArrowheads="1"/>
          </p:cNvSpPr>
          <p:nvPr/>
        </p:nvSpPr>
        <p:spPr bwMode="auto">
          <a:xfrm>
            <a:off x="2150087" y="4145847"/>
            <a:ext cx="16060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362"/>
            <a:r>
              <a:rPr lang="en-US" sz="1200" b="1" dirty="0">
                <a:solidFill>
                  <a:srgbClr val="003C71"/>
                </a:solidFill>
                <a:ea typeface="Arial" charset="0"/>
                <a:cs typeface="Arial" charset="0"/>
              </a:rPr>
              <a:t>Compassion</a:t>
            </a:r>
          </a:p>
        </p:txBody>
      </p:sp>
      <p:sp>
        <p:nvSpPr>
          <p:cNvPr id="17" name="Rectangle 6"/>
          <p:cNvSpPr>
            <a:spLocks noChangeArrowheads="1"/>
          </p:cNvSpPr>
          <p:nvPr/>
        </p:nvSpPr>
        <p:spPr bwMode="auto">
          <a:xfrm>
            <a:off x="3725834" y="4145847"/>
            <a:ext cx="17414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362"/>
            <a:r>
              <a:rPr lang="en-US" sz="1200" b="1" dirty="0">
                <a:solidFill>
                  <a:srgbClr val="003C71"/>
                </a:solidFill>
                <a:ea typeface="Arial" charset="0"/>
                <a:cs typeface="Arial" charset="0"/>
              </a:rPr>
              <a:t>Relationships</a:t>
            </a:r>
          </a:p>
        </p:txBody>
      </p:sp>
      <p:sp>
        <p:nvSpPr>
          <p:cNvPr id="18" name="Rectangle 7"/>
          <p:cNvSpPr>
            <a:spLocks noChangeArrowheads="1"/>
          </p:cNvSpPr>
          <p:nvPr/>
        </p:nvSpPr>
        <p:spPr bwMode="auto">
          <a:xfrm>
            <a:off x="5420100" y="4145847"/>
            <a:ext cx="1523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362"/>
            <a:r>
              <a:rPr lang="en-US" sz="1200" b="1" dirty="0">
                <a:solidFill>
                  <a:srgbClr val="003C71"/>
                </a:solidFill>
                <a:ea typeface="Arial" charset="0"/>
                <a:cs typeface="Arial" charset="0"/>
              </a:rPr>
              <a:t>Innovation</a:t>
            </a:r>
          </a:p>
        </p:txBody>
      </p:sp>
      <p:sp>
        <p:nvSpPr>
          <p:cNvPr id="19" name="Rectangle 10"/>
          <p:cNvSpPr>
            <a:spLocks noChangeArrowheads="1"/>
          </p:cNvSpPr>
          <p:nvPr/>
        </p:nvSpPr>
        <p:spPr bwMode="auto">
          <a:xfrm>
            <a:off x="6895325" y="4145847"/>
            <a:ext cx="16204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362"/>
            <a:r>
              <a:rPr lang="en-US" sz="1200" b="1" dirty="0">
                <a:solidFill>
                  <a:srgbClr val="003C71"/>
                </a:solidFill>
                <a:ea typeface="Arial" charset="0"/>
                <a:cs typeface="Arial" charset="0"/>
              </a:rPr>
              <a:t>Performance</a:t>
            </a:r>
          </a:p>
        </p:txBody>
      </p:sp>
      <p:cxnSp>
        <p:nvCxnSpPr>
          <p:cNvPr id="21" name="Straight Connector 20"/>
          <p:cNvCxnSpPr/>
          <p:nvPr/>
        </p:nvCxnSpPr>
        <p:spPr>
          <a:xfrm>
            <a:off x="1164566" y="3974744"/>
            <a:ext cx="7056408" cy="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398559" y="3805467"/>
            <a:ext cx="2590581" cy="276999"/>
          </a:xfrm>
          <a:prstGeom prst="rect">
            <a:avLst/>
          </a:prstGeom>
          <a:solidFill>
            <a:schemeClr val="bg1"/>
          </a:solidFill>
        </p:spPr>
        <p:txBody>
          <a:bodyPr wrap="none" rtlCol="0">
            <a:spAutoFit/>
          </a:bodyPr>
          <a:lstStyle/>
          <a:p>
            <a:pPr algn="ctr" defTabSz="914362"/>
            <a:r>
              <a:rPr lang="en-US" sz="1200" spc="300" dirty="0">
                <a:solidFill>
                  <a:srgbClr val="003C71"/>
                </a:solidFill>
                <a:ea typeface="Arial" charset="0"/>
                <a:cs typeface="Arial" charset="0"/>
              </a:rPr>
              <a:t>OUR UNITED CULTURE</a:t>
            </a:r>
          </a:p>
        </p:txBody>
      </p:sp>
      <p:sp>
        <p:nvSpPr>
          <p:cNvPr id="23" name="TextBox 22"/>
          <p:cNvSpPr txBox="1"/>
          <p:nvPr/>
        </p:nvSpPr>
        <p:spPr>
          <a:xfrm>
            <a:off x="1639017" y="1362529"/>
            <a:ext cx="6109665" cy="253916"/>
          </a:xfrm>
          <a:prstGeom prst="rect">
            <a:avLst/>
          </a:prstGeom>
          <a:solidFill>
            <a:schemeClr val="bg1"/>
          </a:solidFill>
          <a:ln>
            <a:noFill/>
          </a:ln>
          <a:effectLst/>
        </p:spPr>
        <p:txBody>
          <a:bodyPr wrap="square">
            <a:spAutoFit/>
          </a:bodyPr>
          <a:lstStyle>
            <a:defPPr>
              <a:defRPr lang="en-US"/>
            </a:defPPr>
            <a:lvl1pPr algn="ctr">
              <a:defRPr>
                <a:solidFill>
                  <a:srgbClr val="475057"/>
                </a:solidFill>
                <a:latin typeface="Arial" pitchFamily="34" charset="0"/>
                <a:ea typeface="ＭＳ Ｐゴシック" pitchFamily="34" charset="-128"/>
              </a:defRPr>
            </a:lvl1pPr>
            <a:lvl2pPr marL="742950" indent="-285750" eaLnBrk="0" hangingPunct="0">
              <a:defRPr sz="1300">
                <a:latin typeface="Arial" pitchFamily="34" charset="0"/>
                <a:ea typeface="ＭＳ Ｐゴシック" pitchFamily="34" charset="-128"/>
              </a:defRPr>
            </a:lvl2pPr>
            <a:lvl3pPr marL="1143000" indent="-228600" eaLnBrk="0" hangingPunct="0">
              <a:defRPr sz="1300">
                <a:latin typeface="Arial" pitchFamily="34" charset="0"/>
                <a:ea typeface="ＭＳ Ｐゴシック" pitchFamily="34" charset="-128"/>
              </a:defRPr>
            </a:lvl3pPr>
            <a:lvl4pPr marL="1600200" indent="-228600" eaLnBrk="0" hangingPunct="0">
              <a:defRPr sz="1300">
                <a:latin typeface="Arial" pitchFamily="34" charset="0"/>
                <a:ea typeface="ＭＳ Ｐゴシック" pitchFamily="34" charset="-128"/>
              </a:defRPr>
            </a:lvl4pPr>
            <a:lvl5pPr marL="2057400" indent="-228600" eaLnBrk="0" hangingPunct="0">
              <a:defRPr sz="1300">
                <a:latin typeface="Arial" pitchFamily="34" charset="0"/>
                <a:ea typeface="ＭＳ Ｐゴシック" pitchFamily="34" charset="-128"/>
              </a:defRPr>
            </a:lvl5pPr>
            <a:lvl6pPr marL="2514600" indent="-228600" algn="ctr" eaLnBrk="0" fontAlgn="base" hangingPunct="0">
              <a:spcBef>
                <a:spcPct val="0"/>
              </a:spcBef>
              <a:spcAft>
                <a:spcPct val="0"/>
              </a:spcAft>
              <a:defRPr sz="1300">
                <a:latin typeface="Arial" pitchFamily="34" charset="0"/>
                <a:ea typeface="ＭＳ Ｐゴシック" pitchFamily="34" charset="-128"/>
              </a:defRPr>
            </a:lvl6pPr>
            <a:lvl7pPr marL="2971800" indent="-228600" algn="ctr" eaLnBrk="0" fontAlgn="base" hangingPunct="0">
              <a:spcBef>
                <a:spcPct val="0"/>
              </a:spcBef>
              <a:spcAft>
                <a:spcPct val="0"/>
              </a:spcAft>
              <a:defRPr sz="1300">
                <a:latin typeface="Arial" pitchFamily="34" charset="0"/>
                <a:ea typeface="ＭＳ Ｐゴシック" pitchFamily="34" charset="-128"/>
              </a:defRPr>
            </a:lvl7pPr>
            <a:lvl8pPr marL="3429000" indent="-228600" algn="ctr" eaLnBrk="0" fontAlgn="base" hangingPunct="0">
              <a:spcBef>
                <a:spcPct val="0"/>
              </a:spcBef>
              <a:spcAft>
                <a:spcPct val="0"/>
              </a:spcAft>
              <a:defRPr sz="1300">
                <a:latin typeface="Arial" pitchFamily="34" charset="0"/>
                <a:ea typeface="ＭＳ Ｐゴシック" pitchFamily="34" charset="-128"/>
              </a:defRPr>
            </a:lvl8pPr>
            <a:lvl9pPr marL="3886200" indent="-228600" algn="ctr" eaLnBrk="0" fontAlgn="base" hangingPunct="0">
              <a:spcBef>
                <a:spcPct val="0"/>
              </a:spcBef>
              <a:spcAft>
                <a:spcPct val="0"/>
              </a:spcAft>
              <a:defRPr sz="1300">
                <a:latin typeface="Arial" pitchFamily="34" charset="0"/>
                <a:ea typeface="ＭＳ Ｐゴシック" pitchFamily="34" charset="-128"/>
              </a:defRPr>
            </a:lvl9pPr>
          </a:lstStyle>
          <a:p>
            <a:pPr defTabSz="914362"/>
            <a:r>
              <a:rPr lang="en-US" sz="1050" dirty="0">
                <a:solidFill>
                  <a:srgbClr val="8C9599">
                    <a:lumMod val="75000"/>
                  </a:srgbClr>
                </a:solidFill>
              </a:rPr>
              <a:t>Helping people live healthier lives and helping make the health system work better for everyone </a:t>
            </a:r>
          </a:p>
        </p:txBody>
      </p:sp>
      <p:sp>
        <p:nvSpPr>
          <p:cNvPr id="24" name="Rectangle 23"/>
          <p:cNvSpPr/>
          <p:nvPr/>
        </p:nvSpPr>
        <p:spPr>
          <a:xfrm>
            <a:off x="1976910" y="3024695"/>
            <a:ext cx="1922688" cy="276999"/>
          </a:xfrm>
          <a:prstGeom prst="rect">
            <a:avLst/>
          </a:prstGeom>
          <a:noFill/>
        </p:spPr>
        <p:txBody>
          <a:bodyPr wrap="square">
            <a:spAutoFit/>
          </a:bodyPr>
          <a:lstStyle/>
          <a:p>
            <a:pPr algn="ctr" defTabSz="914362">
              <a:defRPr/>
            </a:pPr>
            <a:r>
              <a:rPr lang="en-US" sz="1200" b="1" dirty="0">
                <a:solidFill>
                  <a:srgbClr val="122377"/>
                </a:solidFill>
                <a:cs typeface="Arial" pitchFamily="34" charset="0"/>
              </a:rPr>
              <a:t>Community &amp; State</a:t>
            </a:r>
          </a:p>
        </p:txBody>
      </p:sp>
      <p:sp>
        <p:nvSpPr>
          <p:cNvPr id="25" name="Rectangle 24"/>
          <p:cNvSpPr/>
          <p:nvPr/>
        </p:nvSpPr>
        <p:spPr>
          <a:xfrm>
            <a:off x="1880102" y="2729962"/>
            <a:ext cx="2116305" cy="276999"/>
          </a:xfrm>
          <a:prstGeom prst="rect">
            <a:avLst/>
          </a:prstGeom>
          <a:noFill/>
        </p:spPr>
        <p:txBody>
          <a:bodyPr wrap="square">
            <a:spAutoFit/>
          </a:bodyPr>
          <a:lstStyle/>
          <a:p>
            <a:pPr algn="ctr" defTabSz="914362">
              <a:defRPr/>
            </a:pPr>
            <a:r>
              <a:rPr lang="en-US" sz="1200" b="1" dirty="0">
                <a:solidFill>
                  <a:srgbClr val="122377"/>
                </a:solidFill>
                <a:cs typeface="Arial" pitchFamily="34" charset="0"/>
              </a:rPr>
              <a:t>Medicare &amp; Retirement</a:t>
            </a:r>
          </a:p>
        </p:txBody>
      </p:sp>
      <p:sp>
        <p:nvSpPr>
          <p:cNvPr id="26" name="Rectangle 25"/>
          <p:cNvSpPr/>
          <p:nvPr/>
        </p:nvSpPr>
        <p:spPr>
          <a:xfrm>
            <a:off x="2411198" y="3300189"/>
            <a:ext cx="1054113" cy="276999"/>
          </a:xfrm>
          <a:prstGeom prst="rect">
            <a:avLst/>
          </a:prstGeom>
          <a:noFill/>
        </p:spPr>
        <p:txBody>
          <a:bodyPr wrap="square">
            <a:spAutoFit/>
          </a:bodyPr>
          <a:lstStyle/>
          <a:p>
            <a:pPr algn="ctr" defTabSz="914362">
              <a:defRPr/>
            </a:pPr>
            <a:r>
              <a:rPr lang="en-US" sz="1200" b="1" dirty="0">
                <a:solidFill>
                  <a:srgbClr val="122377"/>
                </a:solidFill>
                <a:cs typeface="Arial" pitchFamily="34" charset="0"/>
              </a:rPr>
              <a:t>Global</a:t>
            </a:r>
          </a:p>
        </p:txBody>
      </p:sp>
      <p:sp>
        <p:nvSpPr>
          <p:cNvPr id="27" name="Rectangle 26"/>
          <p:cNvSpPr/>
          <p:nvPr/>
        </p:nvSpPr>
        <p:spPr>
          <a:xfrm>
            <a:off x="5661760" y="3024695"/>
            <a:ext cx="1581912" cy="276999"/>
          </a:xfrm>
          <a:prstGeom prst="rect">
            <a:avLst/>
          </a:prstGeom>
          <a:noFill/>
        </p:spPr>
        <p:txBody>
          <a:bodyPr wrap="square">
            <a:spAutoFit/>
          </a:bodyPr>
          <a:lstStyle/>
          <a:p>
            <a:pPr algn="ctr" defTabSz="914362">
              <a:defRPr/>
            </a:pPr>
            <a:r>
              <a:rPr lang="en-US" sz="1200" b="1" dirty="0">
                <a:solidFill>
                  <a:srgbClr val="E87722"/>
                </a:solidFill>
                <a:cs typeface="Arial" pitchFamily="34" charset="0"/>
              </a:rPr>
              <a:t>OptumRx</a:t>
            </a:r>
          </a:p>
        </p:txBody>
      </p:sp>
      <p:sp>
        <p:nvSpPr>
          <p:cNvPr id="28" name="Rectangle 27"/>
          <p:cNvSpPr/>
          <p:nvPr/>
        </p:nvSpPr>
        <p:spPr>
          <a:xfrm>
            <a:off x="5661760" y="2729962"/>
            <a:ext cx="1581912" cy="276999"/>
          </a:xfrm>
          <a:prstGeom prst="rect">
            <a:avLst/>
          </a:prstGeom>
          <a:noFill/>
        </p:spPr>
        <p:txBody>
          <a:bodyPr wrap="square">
            <a:spAutoFit/>
          </a:bodyPr>
          <a:lstStyle/>
          <a:p>
            <a:pPr algn="ctr" defTabSz="914362">
              <a:defRPr/>
            </a:pPr>
            <a:r>
              <a:rPr lang="en-US" sz="1200" b="1" dirty="0">
                <a:solidFill>
                  <a:srgbClr val="E87722"/>
                </a:solidFill>
                <a:cs typeface="Arial" pitchFamily="34" charset="0"/>
              </a:rPr>
              <a:t>OptumInsight</a:t>
            </a:r>
          </a:p>
        </p:txBody>
      </p:sp>
    </p:spTree>
    <p:extLst>
      <p:ext uri="{BB962C8B-B14F-4D97-AF65-F5344CB8AC3E}">
        <p14:creationId xmlns:p14="http://schemas.microsoft.com/office/powerpoint/2010/main" val="383382089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34098" y="419195"/>
            <a:ext cx="8909901" cy="584775"/>
          </a:xfrm>
          <a:prstGeom prst="rect">
            <a:avLst/>
          </a:prstGeom>
          <a:noFill/>
        </p:spPr>
        <p:txBody>
          <a:bodyPr wrap="square" rtlCol="0">
            <a:spAutoFit/>
          </a:bodyPr>
          <a:lstStyle/>
          <a:p>
            <a:pPr algn="ctr"/>
            <a:r>
              <a:rPr lang="en-US" sz="3200" b="1" dirty="0">
                <a:solidFill>
                  <a:srgbClr val="FFFFFF"/>
                </a:solidFill>
                <a:ea typeface="Arial" charset="0"/>
                <a:cs typeface="Arial" charset="0"/>
              </a:rPr>
              <a:t>UNITEDHEALTHCARE GLOBAL</a:t>
            </a:r>
          </a:p>
        </p:txBody>
      </p:sp>
      <p:grpSp>
        <p:nvGrpSpPr>
          <p:cNvPr id="37" name="Group 36"/>
          <p:cNvGrpSpPr/>
          <p:nvPr/>
        </p:nvGrpSpPr>
        <p:grpSpPr>
          <a:xfrm>
            <a:off x="5232358" y="1548023"/>
            <a:ext cx="862515" cy="813169"/>
            <a:chOff x="7557736" y="1127123"/>
            <a:chExt cx="638175" cy="601664"/>
          </a:xfrm>
          <a:solidFill>
            <a:srgbClr val="00B0F0"/>
          </a:solidFill>
        </p:grpSpPr>
        <p:sp>
          <p:nvSpPr>
            <p:cNvPr id="38" name="Freeform 32"/>
            <p:cNvSpPr>
              <a:spLocks noEditPoints="1"/>
            </p:cNvSpPr>
            <p:nvPr/>
          </p:nvSpPr>
          <p:spPr bwMode="auto">
            <a:xfrm>
              <a:off x="7557736" y="1516062"/>
              <a:ext cx="638175" cy="212725"/>
            </a:xfrm>
            <a:custGeom>
              <a:avLst/>
              <a:gdLst>
                <a:gd name="T0" fmla="*/ 258 w 402"/>
                <a:gd name="T1" fmla="*/ 134 h 134"/>
                <a:gd name="T2" fmla="*/ 0 w 402"/>
                <a:gd name="T3" fmla="*/ 134 h 134"/>
                <a:gd name="T4" fmla="*/ 0 w 402"/>
                <a:gd name="T5" fmla="*/ 34 h 134"/>
                <a:gd name="T6" fmla="*/ 41 w 402"/>
                <a:gd name="T7" fmla="*/ 34 h 134"/>
                <a:gd name="T8" fmla="*/ 73 w 402"/>
                <a:gd name="T9" fmla="*/ 0 h 134"/>
                <a:gd name="T10" fmla="*/ 158 w 402"/>
                <a:gd name="T11" fmla="*/ 0 h 134"/>
                <a:gd name="T12" fmla="*/ 203 w 402"/>
                <a:gd name="T13" fmla="*/ 22 h 134"/>
                <a:gd name="T14" fmla="*/ 268 w 402"/>
                <a:gd name="T15" fmla="*/ 22 h 134"/>
                <a:gd name="T16" fmla="*/ 268 w 402"/>
                <a:gd name="T17" fmla="*/ 56 h 134"/>
                <a:gd name="T18" fmla="*/ 278 w 402"/>
                <a:gd name="T19" fmla="*/ 56 h 134"/>
                <a:gd name="T20" fmla="*/ 402 w 402"/>
                <a:gd name="T21" fmla="*/ 31 h 134"/>
                <a:gd name="T22" fmla="*/ 402 w 402"/>
                <a:gd name="T23" fmla="*/ 86 h 134"/>
                <a:gd name="T24" fmla="*/ 258 w 402"/>
                <a:gd name="T25" fmla="*/ 134 h 134"/>
                <a:gd name="T26" fmla="*/ 22 w 402"/>
                <a:gd name="T27" fmla="*/ 112 h 134"/>
                <a:gd name="T28" fmla="*/ 255 w 402"/>
                <a:gd name="T29" fmla="*/ 112 h 134"/>
                <a:gd name="T30" fmla="*/ 380 w 402"/>
                <a:gd name="T31" fmla="*/ 70 h 134"/>
                <a:gd name="T32" fmla="*/ 380 w 402"/>
                <a:gd name="T33" fmla="*/ 59 h 134"/>
                <a:gd name="T34" fmla="*/ 281 w 402"/>
                <a:gd name="T35" fmla="*/ 79 h 134"/>
                <a:gd name="T36" fmla="*/ 258 w 402"/>
                <a:gd name="T37" fmla="*/ 79 h 134"/>
                <a:gd name="T38" fmla="*/ 202 w 402"/>
                <a:gd name="T39" fmla="*/ 89 h 134"/>
                <a:gd name="T40" fmla="*/ 146 w 402"/>
                <a:gd name="T41" fmla="*/ 89 h 134"/>
                <a:gd name="T42" fmla="*/ 146 w 402"/>
                <a:gd name="T43" fmla="*/ 67 h 134"/>
                <a:gd name="T44" fmla="*/ 200 w 402"/>
                <a:gd name="T45" fmla="*/ 67 h 134"/>
                <a:gd name="T46" fmla="*/ 246 w 402"/>
                <a:gd name="T47" fmla="*/ 59 h 134"/>
                <a:gd name="T48" fmla="*/ 246 w 402"/>
                <a:gd name="T49" fmla="*/ 45 h 134"/>
                <a:gd name="T50" fmla="*/ 199 w 402"/>
                <a:gd name="T51" fmla="*/ 45 h 134"/>
                <a:gd name="T52" fmla="*/ 154 w 402"/>
                <a:gd name="T53" fmla="*/ 22 h 134"/>
                <a:gd name="T54" fmla="*/ 83 w 402"/>
                <a:gd name="T55" fmla="*/ 22 h 134"/>
                <a:gd name="T56" fmla="*/ 49 w 402"/>
                <a:gd name="T57" fmla="*/ 56 h 134"/>
                <a:gd name="T58" fmla="*/ 22 w 402"/>
                <a:gd name="T59" fmla="*/ 56 h 134"/>
                <a:gd name="T60" fmla="*/ 22 w 402"/>
                <a:gd name="T61" fmla="*/ 11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02" h="134">
                  <a:moveTo>
                    <a:pt x="258" y="134"/>
                  </a:moveTo>
                  <a:lnTo>
                    <a:pt x="0" y="134"/>
                  </a:lnTo>
                  <a:lnTo>
                    <a:pt x="0" y="34"/>
                  </a:lnTo>
                  <a:lnTo>
                    <a:pt x="41" y="34"/>
                  </a:lnTo>
                  <a:lnTo>
                    <a:pt x="73" y="0"/>
                  </a:lnTo>
                  <a:lnTo>
                    <a:pt x="158" y="0"/>
                  </a:lnTo>
                  <a:lnTo>
                    <a:pt x="203" y="22"/>
                  </a:lnTo>
                  <a:lnTo>
                    <a:pt x="268" y="22"/>
                  </a:lnTo>
                  <a:lnTo>
                    <a:pt x="268" y="56"/>
                  </a:lnTo>
                  <a:lnTo>
                    <a:pt x="278" y="56"/>
                  </a:lnTo>
                  <a:lnTo>
                    <a:pt x="402" y="31"/>
                  </a:lnTo>
                  <a:lnTo>
                    <a:pt x="402" y="86"/>
                  </a:lnTo>
                  <a:lnTo>
                    <a:pt x="258" y="134"/>
                  </a:lnTo>
                  <a:close/>
                  <a:moveTo>
                    <a:pt x="22" y="112"/>
                  </a:moveTo>
                  <a:lnTo>
                    <a:pt x="255" y="112"/>
                  </a:lnTo>
                  <a:lnTo>
                    <a:pt x="380" y="70"/>
                  </a:lnTo>
                  <a:lnTo>
                    <a:pt x="380" y="59"/>
                  </a:lnTo>
                  <a:lnTo>
                    <a:pt x="281" y="79"/>
                  </a:lnTo>
                  <a:lnTo>
                    <a:pt x="258" y="79"/>
                  </a:lnTo>
                  <a:lnTo>
                    <a:pt x="202" y="89"/>
                  </a:lnTo>
                  <a:lnTo>
                    <a:pt x="146" y="89"/>
                  </a:lnTo>
                  <a:lnTo>
                    <a:pt x="146" y="67"/>
                  </a:lnTo>
                  <a:lnTo>
                    <a:pt x="200" y="67"/>
                  </a:lnTo>
                  <a:lnTo>
                    <a:pt x="246" y="59"/>
                  </a:lnTo>
                  <a:lnTo>
                    <a:pt x="246" y="45"/>
                  </a:lnTo>
                  <a:lnTo>
                    <a:pt x="199" y="45"/>
                  </a:lnTo>
                  <a:lnTo>
                    <a:pt x="154" y="22"/>
                  </a:lnTo>
                  <a:lnTo>
                    <a:pt x="83" y="22"/>
                  </a:lnTo>
                  <a:lnTo>
                    <a:pt x="49" y="56"/>
                  </a:lnTo>
                  <a:lnTo>
                    <a:pt x="22" y="56"/>
                  </a:lnTo>
                  <a:lnTo>
                    <a:pt x="22" y="112"/>
                  </a:lnTo>
                  <a:close/>
                </a:path>
              </a:pathLst>
            </a:custGeom>
            <a:grpFill/>
            <a:ln>
              <a:noFill/>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39" name="Freeform 33"/>
            <p:cNvSpPr>
              <a:spLocks noEditPoints="1"/>
            </p:cNvSpPr>
            <p:nvPr/>
          </p:nvSpPr>
          <p:spPr bwMode="auto">
            <a:xfrm>
              <a:off x="7699018" y="1127123"/>
              <a:ext cx="355599" cy="354012"/>
            </a:xfrm>
            <a:custGeom>
              <a:avLst/>
              <a:gdLst>
                <a:gd name="T0" fmla="*/ 105 w 210"/>
                <a:gd name="T1" fmla="*/ 210 h 210"/>
                <a:gd name="T2" fmla="*/ 0 w 210"/>
                <a:gd name="T3" fmla="*/ 105 h 210"/>
                <a:gd name="T4" fmla="*/ 105 w 210"/>
                <a:gd name="T5" fmla="*/ 0 h 210"/>
                <a:gd name="T6" fmla="*/ 210 w 210"/>
                <a:gd name="T7" fmla="*/ 105 h 210"/>
                <a:gd name="T8" fmla="*/ 105 w 210"/>
                <a:gd name="T9" fmla="*/ 210 h 210"/>
                <a:gd name="T10" fmla="*/ 105 w 210"/>
                <a:gd name="T11" fmla="*/ 21 h 210"/>
                <a:gd name="T12" fmla="*/ 21 w 210"/>
                <a:gd name="T13" fmla="*/ 105 h 210"/>
                <a:gd name="T14" fmla="*/ 105 w 210"/>
                <a:gd name="T15" fmla="*/ 189 h 210"/>
                <a:gd name="T16" fmla="*/ 189 w 210"/>
                <a:gd name="T17" fmla="*/ 105 h 210"/>
                <a:gd name="T18" fmla="*/ 105 w 210"/>
                <a:gd name="T19" fmla="*/ 2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210">
                  <a:moveTo>
                    <a:pt x="105" y="210"/>
                  </a:moveTo>
                  <a:cubicBezTo>
                    <a:pt x="47" y="210"/>
                    <a:pt x="0" y="163"/>
                    <a:pt x="0" y="105"/>
                  </a:cubicBezTo>
                  <a:cubicBezTo>
                    <a:pt x="0" y="47"/>
                    <a:pt x="47" y="0"/>
                    <a:pt x="105" y="0"/>
                  </a:cubicBezTo>
                  <a:cubicBezTo>
                    <a:pt x="163" y="0"/>
                    <a:pt x="210" y="47"/>
                    <a:pt x="210" y="105"/>
                  </a:cubicBezTo>
                  <a:cubicBezTo>
                    <a:pt x="210" y="163"/>
                    <a:pt x="163" y="210"/>
                    <a:pt x="105" y="210"/>
                  </a:cubicBezTo>
                  <a:close/>
                  <a:moveTo>
                    <a:pt x="105" y="21"/>
                  </a:moveTo>
                  <a:cubicBezTo>
                    <a:pt x="59" y="21"/>
                    <a:pt x="21" y="59"/>
                    <a:pt x="21" y="105"/>
                  </a:cubicBezTo>
                  <a:cubicBezTo>
                    <a:pt x="21" y="152"/>
                    <a:pt x="59" y="189"/>
                    <a:pt x="105" y="189"/>
                  </a:cubicBezTo>
                  <a:cubicBezTo>
                    <a:pt x="151" y="189"/>
                    <a:pt x="189" y="152"/>
                    <a:pt x="189" y="105"/>
                  </a:cubicBezTo>
                  <a:cubicBezTo>
                    <a:pt x="189" y="59"/>
                    <a:pt x="151" y="21"/>
                    <a:pt x="105" y="21"/>
                  </a:cubicBezTo>
                  <a:close/>
                </a:path>
              </a:pathLst>
            </a:custGeom>
            <a:grpFill/>
            <a:ln>
              <a:noFill/>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40" name="Freeform 34"/>
            <p:cNvSpPr>
              <a:spLocks noEditPoints="1"/>
            </p:cNvSpPr>
            <p:nvPr/>
          </p:nvSpPr>
          <p:spPr bwMode="auto">
            <a:xfrm>
              <a:off x="7778402" y="1206500"/>
              <a:ext cx="196850" cy="195263"/>
            </a:xfrm>
            <a:custGeom>
              <a:avLst/>
              <a:gdLst>
                <a:gd name="T0" fmla="*/ 90 w 124"/>
                <a:gd name="T1" fmla="*/ 123 h 123"/>
                <a:gd name="T2" fmla="*/ 34 w 124"/>
                <a:gd name="T3" fmla="*/ 123 h 123"/>
                <a:gd name="T4" fmla="*/ 34 w 124"/>
                <a:gd name="T5" fmla="*/ 90 h 123"/>
                <a:gd name="T6" fmla="*/ 0 w 124"/>
                <a:gd name="T7" fmla="*/ 90 h 123"/>
                <a:gd name="T8" fmla="*/ 0 w 124"/>
                <a:gd name="T9" fmla="*/ 34 h 123"/>
                <a:gd name="T10" fmla="*/ 33 w 124"/>
                <a:gd name="T11" fmla="*/ 34 h 123"/>
                <a:gd name="T12" fmla="*/ 33 w 124"/>
                <a:gd name="T13" fmla="*/ 0 h 123"/>
                <a:gd name="T14" fmla="*/ 90 w 124"/>
                <a:gd name="T15" fmla="*/ 0 h 123"/>
                <a:gd name="T16" fmla="*/ 90 w 124"/>
                <a:gd name="T17" fmla="*/ 34 h 123"/>
                <a:gd name="T18" fmla="*/ 124 w 124"/>
                <a:gd name="T19" fmla="*/ 34 h 123"/>
                <a:gd name="T20" fmla="*/ 124 w 124"/>
                <a:gd name="T21" fmla="*/ 90 h 123"/>
                <a:gd name="T22" fmla="*/ 90 w 124"/>
                <a:gd name="T23" fmla="*/ 90 h 123"/>
                <a:gd name="T24" fmla="*/ 90 w 124"/>
                <a:gd name="T25" fmla="*/ 123 h 123"/>
                <a:gd name="T26" fmla="*/ 57 w 124"/>
                <a:gd name="T27" fmla="*/ 101 h 123"/>
                <a:gd name="T28" fmla="*/ 67 w 124"/>
                <a:gd name="T29" fmla="*/ 101 h 123"/>
                <a:gd name="T30" fmla="*/ 67 w 124"/>
                <a:gd name="T31" fmla="*/ 68 h 123"/>
                <a:gd name="T32" fmla="*/ 101 w 124"/>
                <a:gd name="T33" fmla="*/ 68 h 123"/>
                <a:gd name="T34" fmla="*/ 101 w 124"/>
                <a:gd name="T35" fmla="*/ 56 h 123"/>
                <a:gd name="T36" fmla="*/ 67 w 124"/>
                <a:gd name="T37" fmla="*/ 56 h 123"/>
                <a:gd name="T38" fmla="*/ 67 w 124"/>
                <a:gd name="T39" fmla="*/ 22 h 123"/>
                <a:gd name="T40" fmla="*/ 56 w 124"/>
                <a:gd name="T41" fmla="*/ 22 h 123"/>
                <a:gd name="T42" fmla="*/ 56 w 124"/>
                <a:gd name="T43" fmla="*/ 56 h 123"/>
                <a:gd name="T44" fmla="*/ 23 w 124"/>
                <a:gd name="T45" fmla="*/ 56 h 123"/>
                <a:gd name="T46" fmla="*/ 23 w 124"/>
                <a:gd name="T47" fmla="*/ 68 h 123"/>
                <a:gd name="T48" fmla="*/ 57 w 124"/>
                <a:gd name="T49" fmla="*/ 68 h 123"/>
                <a:gd name="T50" fmla="*/ 57 w 124"/>
                <a:gd name="T51" fmla="*/ 10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4" h="123">
                  <a:moveTo>
                    <a:pt x="90" y="123"/>
                  </a:moveTo>
                  <a:lnTo>
                    <a:pt x="34" y="123"/>
                  </a:lnTo>
                  <a:lnTo>
                    <a:pt x="34" y="90"/>
                  </a:lnTo>
                  <a:lnTo>
                    <a:pt x="0" y="90"/>
                  </a:lnTo>
                  <a:lnTo>
                    <a:pt x="0" y="34"/>
                  </a:lnTo>
                  <a:lnTo>
                    <a:pt x="33" y="34"/>
                  </a:lnTo>
                  <a:lnTo>
                    <a:pt x="33" y="0"/>
                  </a:lnTo>
                  <a:lnTo>
                    <a:pt x="90" y="0"/>
                  </a:lnTo>
                  <a:lnTo>
                    <a:pt x="90" y="34"/>
                  </a:lnTo>
                  <a:lnTo>
                    <a:pt x="124" y="34"/>
                  </a:lnTo>
                  <a:lnTo>
                    <a:pt x="124" y="90"/>
                  </a:lnTo>
                  <a:lnTo>
                    <a:pt x="90" y="90"/>
                  </a:lnTo>
                  <a:lnTo>
                    <a:pt x="90" y="123"/>
                  </a:lnTo>
                  <a:close/>
                  <a:moveTo>
                    <a:pt x="57" y="101"/>
                  </a:moveTo>
                  <a:lnTo>
                    <a:pt x="67" y="101"/>
                  </a:lnTo>
                  <a:lnTo>
                    <a:pt x="67" y="68"/>
                  </a:lnTo>
                  <a:lnTo>
                    <a:pt x="101" y="68"/>
                  </a:lnTo>
                  <a:lnTo>
                    <a:pt x="101" y="56"/>
                  </a:lnTo>
                  <a:lnTo>
                    <a:pt x="67" y="56"/>
                  </a:lnTo>
                  <a:lnTo>
                    <a:pt x="67" y="22"/>
                  </a:lnTo>
                  <a:lnTo>
                    <a:pt x="56" y="22"/>
                  </a:lnTo>
                  <a:lnTo>
                    <a:pt x="56" y="56"/>
                  </a:lnTo>
                  <a:lnTo>
                    <a:pt x="23" y="56"/>
                  </a:lnTo>
                  <a:lnTo>
                    <a:pt x="23" y="68"/>
                  </a:lnTo>
                  <a:lnTo>
                    <a:pt x="57" y="68"/>
                  </a:lnTo>
                  <a:lnTo>
                    <a:pt x="57" y="101"/>
                  </a:lnTo>
                  <a:close/>
                </a:path>
              </a:pathLst>
            </a:custGeom>
            <a:grpFill/>
            <a:ln>
              <a:noFill/>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grpSp>
      <p:sp>
        <p:nvSpPr>
          <p:cNvPr id="41" name="TextBox 40"/>
          <p:cNvSpPr txBox="1"/>
          <p:nvPr/>
        </p:nvSpPr>
        <p:spPr>
          <a:xfrm>
            <a:off x="6172872" y="1477554"/>
            <a:ext cx="1807917" cy="954107"/>
          </a:xfrm>
          <a:prstGeom prst="rect">
            <a:avLst/>
          </a:prstGeom>
          <a:noFill/>
        </p:spPr>
        <p:txBody>
          <a:bodyPr wrap="square" rtlCol="0">
            <a:spAutoFit/>
          </a:bodyPr>
          <a:lstStyle/>
          <a:p>
            <a:pPr>
              <a:defRPr/>
            </a:pPr>
            <a:r>
              <a:rPr lang="en-US" sz="2800" kern="0" dirty="0">
                <a:solidFill>
                  <a:srgbClr val="FFFFFF"/>
                </a:solidFill>
                <a:ea typeface="Arial" charset="0"/>
                <a:cs typeface="Arial" charset="0"/>
              </a:rPr>
              <a:t>Global </a:t>
            </a:r>
            <a:br>
              <a:rPr lang="en-US" sz="2800" kern="0" dirty="0">
                <a:solidFill>
                  <a:srgbClr val="FFFFFF"/>
                </a:solidFill>
                <a:ea typeface="Arial" charset="0"/>
                <a:cs typeface="Arial" charset="0"/>
              </a:rPr>
            </a:br>
            <a:r>
              <a:rPr lang="en-US" sz="2800" b="1" kern="0" dirty="0">
                <a:solidFill>
                  <a:srgbClr val="FFFFFF"/>
                </a:solidFill>
                <a:latin typeface="Arial Bold" charset="0"/>
                <a:ea typeface="Arial Bold" charset="0"/>
                <a:cs typeface="Arial Bold" charset="0"/>
              </a:rPr>
              <a:t>Solutions</a:t>
            </a:r>
          </a:p>
        </p:txBody>
      </p:sp>
      <p:sp>
        <p:nvSpPr>
          <p:cNvPr id="42" name="TextBox 41"/>
          <p:cNvSpPr txBox="1"/>
          <p:nvPr/>
        </p:nvSpPr>
        <p:spPr>
          <a:xfrm>
            <a:off x="2395701" y="1477554"/>
            <a:ext cx="1552790" cy="954107"/>
          </a:xfrm>
          <a:prstGeom prst="rect">
            <a:avLst/>
          </a:prstGeom>
          <a:noFill/>
        </p:spPr>
        <p:txBody>
          <a:bodyPr wrap="square" rtlCol="0">
            <a:spAutoFit/>
          </a:bodyPr>
          <a:lstStyle/>
          <a:p>
            <a:pPr>
              <a:defRPr/>
            </a:pPr>
            <a:r>
              <a:rPr lang="en-US" sz="2800" kern="0" dirty="0">
                <a:solidFill>
                  <a:srgbClr val="FFFFFF"/>
                </a:solidFill>
                <a:ea typeface="Arial" charset="0"/>
                <a:cs typeface="Arial" charset="0"/>
              </a:rPr>
              <a:t>Global </a:t>
            </a:r>
            <a:r>
              <a:rPr lang="en-US" sz="2800" b="1" kern="0" dirty="0">
                <a:solidFill>
                  <a:srgbClr val="FFFFFF"/>
                </a:solidFill>
                <a:latin typeface="Arial Bold" charset="0"/>
                <a:ea typeface="Arial Bold" charset="0"/>
                <a:cs typeface="Arial Bold" charset="0"/>
              </a:rPr>
              <a:t>Markets</a:t>
            </a:r>
          </a:p>
        </p:txBody>
      </p:sp>
      <p:sp>
        <p:nvSpPr>
          <p:cNvPr id="43" name="Freeform 165"/>
          <p:cNvSpPr>
            <a:spLocks noEditPoints="1"/>
          </p:cNvSpPr>
          <p:nvPr/>
        </p:nvSpPr>
        <p:spPr bwMode="auto">
          <a:xfrm>
            <a:off x="1574154" y="1525208"/>
            <a:ext cx="669328" cy="858799"/>
          </a:xfrm>
          <a:custGeom>
            <a:avLst/>
            <a:gdLst>
              <a:gd name="T0" fmla="*/ 306 w 306"/>
              <a:gd name="T1" fmla="*/ 175 h 393"/>
              <a:gd name="T2" fmla="*/ 186 w 306"/>
              <a:gd name="T3" fmla="*/ 44 h 393"/>
              <a:gd name="T4" fmla="*/ 186 w 306"/>
              <a:gd name="T5" fmla="*/ 21 h 393"/>
              <a:gd name="T6" fmla="*/ 208 w 306"/>
              <a:gd name="T7" fmla="*/ 21 h 393"/>
              <a:gd name="T8" fmla="*/ 208 w 306"/>
              <a:gd name="T9" fmla="*/ 0 h 393"/>
              <a:gd name="T10" fmla="*/ 175 w 306"/>
              <a:gd name="T11" fmla="*/ 0 h 393"/>
              <a:gd name="T12" fmla="*/ 0 w 306"/>
              <a:gd name="T13" fmla="*/ 175 h 393"/>
              <a:gd name="T14" fmla="*/ 164 w 306"/>
              <a:gd name="T15" fmla="*/ 349 h 393"/>
              <a:gd name="T16" fmla="*/ 164 w 306"/>
              <a:gd name="T17" fmla="*/ 371 h 393"/>
              <a:gd name="T18" fmla="*/ 109 w 306"/>
              <a:gd name="T19" fmla="*/ 371 h 393"/>
              <a:gd name="T20" fmla="*/ 109 w 306"/>
              <a:gd name="T21" fmla="*/ 393 h 393"/>
              <a:gd name="T22" fmla="*/ 241 w 306"/>
              <a:gd name="T23" fmla="*/ 393 h 393"/>
              <a:gd name="T24" fmla="*/ 241 w 306"/>
              <a:gd name="T25" fmla="*/ 371 h 393"/>
              <a:gd name="T26" fmla="*/ 186 w 306"/>
              <a:gd name="T27" fmla="*/ 371 h 393"/>
              <a:gd name="T28" fmla="*/ 186 w 306"/>
              <a:gd name="T29" fmla="*/ 305 h 393"/>
              <a:gd name="T30" fmla="*/ 306 w 306"/>
              <a:gd name="T31" fmla="*/ 175 h 393"/>
              <a:gd name="T32" fmla="*/ 284 w 306"/>
              <a:gd name="T33" fmla="*/ 175 h 393"/>
              <a:gd name="T34" fmla="*/ 264 w 306"/>
              <a:gd name="T35" fmla="*/ 239 h 393"/>
              <a:gd name="T36" fmla="*/ 175 w 306"/>
              <a:gd name="T37" fmla="*/ 148 h 393"/>
              <a:gd name="T38" fmla="*/ 175 w 306"/>
              <a:gd name="T39" fmla="*/ 131 h 393"/>
              <a:gd name="T40" fmla="*/ 208 w 306"/>
              <a:gd name="T41" fmla="*/ 131 h 393"/>
              <a:gd name="T42" fmla="*/ 208 w 306"/>
              <a:gd name="T43" fmla="*/ 109 h 393"/>
              <a:gd name="T44" fmla="*/ 262 w 306"/>
              <a:gd name="T45" fmla="*/ 109 h 393"/>
              <a:gd name="T46" fmla="*/ 284 w 306"/>
              <a:gd name="T47" fmla="*/ 175 h 393"/>
              <a:gd name="T48" fmla="*/ 164 w 306"/>
              <a:gd name="T49" fmla="*/ 327 h 393"/>
              <a:gd name="T50" fmla="*/ 22 w 306"/>
              <a:gd name="T51" fmla="*/ 175 h 393"/>
              <a:gd name="T52" fmla="*/ 164 w 306"/>
              <a:gd name="T53" fmla="*/ 22 h 393"/>
              <a:gd name="T54" fmla="*/ 164 w 306"/>
              <a:gd name="T55" fmla="*/ 44 h 393"/>
              <a:gd name="T56" fmla="*/ 44 w 306"/>
              <a:gd name="T57" fmla="*/ 175 h 393"/>
              <a:gd name="T58" fmla="*/ 164 w 306"/>
              <a:gd name="T59" fmla="*/ 305 h 393"/>
              <a:gd name="T60" fmla="*/ 164 w 306"/>
              <a:gd name="T61" fmla="*/ 327 h 393"/>
              <a:gd name="T62" fmla="*/ 76 w 306"/>
              <a:gd name="T63" fmla="*/ 221 h 393"/>
              <a:gd name="T64" fmla="*/ 92 w 306"/>
              <a:gd name="T65" fmla="*/ 207 h 393"/>
              <a:gd name="T66" fmla="*/ 123 w 306"/>
              <a:gd name="T67" fmla="*/ 207 h 393"/>
              <a:gd name="T68" fmla="*/ 150 w 306"/>
              <a:gd name="T69" fmla="*/ 234 h 393"/>
              <a:gd name="T70" fmla="*/ 118 w 306"/>
              <a:gd name="T71" fmla="*/ 268 h 393"/>
              <a:gd name="T72" fmla="*/ 76 w 306"/>
              <a:gd name="T73" fmla="*/ 221 h 393"/>
              <a:gd name="T74" fmla="*/ 175 w 306"/>
              <a:gd name="T75" fmla="*/ 284 h 393"/>
              <a:gd name="T76" fmla="*/ 139 w 306"/>
              <a:gd name="T77" fmla="*/ 278 h 393"/>
              <a:gd name="T78" fmla="*/ 181 w 306"/>
              <a:gd name="T79" fmla="*/ 234 h 393"/>
              <a:gd name="T80" fmla="*/ 132 w 306"/>
              <a:gd name="T81" fmla="*/ 185 h 393"/>
              <a:gd name="T82" fmla="*/ 84 w 306"/>
              <a:gd name="T83" fmla="*/ 185 h 393"/>
              <a:gd name="T84" fmla="*/ 68 w 306"/>
              <a:gd name="T85" fmla="*/ 198 h 393"/>
              <a:gd name="T86" fmla="*/ 66 w 306"/>
              <a:gd name="T87" fmla="*/ 175 h 393"/>
              <a:gd name="T88" fmla="*/ 175 w 306"/>
              <a:gd name="T89" fmla="*/ 65 h 393"/>
              <a:gd name="T90" fmla="*/ 241 w 306"/>
              <a:gd name="T91" fmla="*/ 87 h 393"/>
              <a:gd name="T92" fmla="*/ 186 w 306"/>
              <a:gd name="T93" fmla="*/ 87 h 393"/>
              <a:gd name="T94" fmla="*/ 186 w 306"/>
              <a:gd name="T95" fmla="*/ 109 h 393"/>
              <a:gd name="T96" fmla="*/ 153 w 306"/>
              <a:gd name="T97" fmla="*/ 109 h 393"/>
              <a:gd name="T98" fmla="*/ 153 w 306"/>
              <a:gd name="T99" fmla="*/ 157 h 393"/>
              <a:gd name="T100" fmla="*/ 249 w 306"/>
              <a:gd name="T101" fmla="*/ 255 h 393"/>
              <a:gd name="T102" fmla="*/ 175 w 306"/>
              <a:gd name="T103" fmla="*/ 284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 h="393">
                <a:moveTo>
                  <a:pt x="306" y="175"/>
                </a:moveTo>
                <a:cubicBezTo>
                  <a:pt x="306" y="106"/>
                  <a:pt x="253" y="49"/>
                  <a:pt x="186" y="44"/>
                </a:cubicBezTo>
                <a:cubicBezTo>
                  <a:pt x="186" y="21"/>
                  <a:pt x="186" y="21"/>
                  <a:pt x="186" y="21"/>
                </a:cubicBezTo>
                <a:cubicBezTo>
                  <a:pt x="208" y="21"/>
                  <a:pt x="208" y="21"/>
                  <a:pt x="208" y="21"/>
                </a:cubicBezTo>
                <a:cubicBezTo>
                  <a:pt x="208" y="0"/>
                  <a:pt x="208" y="0"/>
                  <a:pt x="208" y="0"/>
                </a:cubicBezTo>
                <a:cubicBezTo>
                  <a:pt x="175" y="0"/>
                  <a:pt x="175" y="0"/>
                  <a:pt x="175" y="0"/>
                </a:cubicBezTo>
                <a:cubicBezTo>
                  <a:pt x="79" y="0"/>
                  <a:pt x="0" y="78"/>
                  <a:pt x="0" y="175"/>
                </a:cubicBezTo>
                <a:cubicBezTo>
                  <a:pt x="0" y="267"/>
                  <a:pt x="73" y="344"/>
                  <a:pt x="164" y="349"/>
                </a:cubicBezTo>
                <a:cubicBezTo>
                  <a:pt x="164" y="371"/>
                  <a:pt x="164" y="371"/>
                  <a:pt x="164" y="371"/>
                </a:cubicBezTo>
                <a:cubicBezTo>
                  <a:pt x="109" y="371"/>
                  <a:pt x="109" y="371"/>
                  <a:pt x="109" y="371"/>
                </a:cubicBezTo>
                <a:cubicBezTo>
                  <a:pt x="109" y="393"/>
                  <a:pt x="109" y="393"/>
                  <a:pt x="109" y="393"/>
                </a:cubicBezTo>
                <a:cubicBezTo>
                  <a:pt x="241" y="393"/>
                  <a:pt x="241" y="393"/>
                  <a:pt x="241" y="393"/>
                </a:cubicBezTo>
                <a:cubicBezTo>
                  <a:pt x="241" y="371"/>
                  <a:pt x="241" y="371"/>
                  <a:pt x="241" y="371"/>
                </a:cubicBezTo>
                <a:cubicBezTo>
                  <a:pt x="186" y="371"/>
                  <a:pt x="186" y="371"/>
                  <a:pt x="186" y="371"/>
                </a:cubicBezTo>
                <a:cubicBezTo>
                  <a:pt x="186" y="305"/>
                  <a:pt x="186" y="305"/>
                  <a:pt x="186" y="305"/>
                </a:cubicBezTo>
                <a:cubicBezTo>
                  <a:pt x="253" y="300"/>
                  <a:pt x="306" y="243"/>
                  <a:pt x="306" y="175"/>
                </a:cubicBezTo>
                <a:close/>
                <a:moveTo>
                  <a:pt x="284" y="175"/>
                </a:moveTo>
                <a:cubicBezTo>
                  <a:pt x="284" y="199"/>
                  <a:pt x="277" y="221"/>
                  <a:pt x="264" y="239"/>
                </a:cubicBezTo>
                <a:cubicBezTo>
                  <a:pt x="175" y="148"/>
                  <a:pt x="175" y="148"/>
                  <a:pt x="175" y="148"/>
                </a:cubicBezTo>
                <a:cubicBezTo>
                  <a:pt x="175" y="131"/>
                  <a:pt x="175" y="131"/>
                  <a:pt x="175" y="131"/>
                </a:cubicBezTo>
                <a:cubicBezTo>
                  <a:pt x="208" y="131"/>
                  <a:pt x="208" y="131"/>
                  <a:pt x="208" y="131"/>
                </a:cubicBezTo>
                <a:cubicBezTo>
                  <a:pt x="208" y="109"/>
                  <a:pt x="208" y="109"/>
                  <a:pt x="208" y="109"/>
                </a:cubicBezTo>
                <a:cubicBezTo>
                  <a:pt x="262" y="109"/>
                  <a:pt x="262" y="109"/>
                  <a:pt x="262" y="109"/>
                </a:cubicBezTo>
                <a:cubicBezTo>
                  <a:pt x="276" y="127"/>
                  <a:pt x="284" y="150"/>
                  <a:pt x="284" y="175"/>
                </a:cubicBezTo>
                <a:close/>
                <a:moveTo>
                  <a:pt x="164" y="327"/>
                </a:moveTo>
                <a:cubicBezTo>
                  <a:pt x="85" y="322"/>
                  <a:pt x="22" y="255"/>
                  <a:pt x="22" y="175"/>
                </a:cubicBezTo>
                <a:cubicBezTo>
                  <a:pt x="22" y="94"/>
                  <a:pt x="85" y="27"/>
                  <a:pt x="164" y="22"/>
                </a:cubicBezTo>
                <a:cubicBezTo>
                  <a:pt x="164" y="44"/>
                  <a:pt x="164" y="44"/>
                  <a:pt x="164" y="44"/>
                </a:cubicBezTo>
                <a:cubicBezTo>
                  <a:pt x="97" y="49"/>
                  <a:pt x="44" y="106"/>
                  <a:pt x="44" y="175"/>
                </a:cubicBezTo>
                <a:cubicBezTo>
                  <a:pt x="44" y="243"/>
                  <a:pt x="97" y="300"/>
                  <a:pt x="164" y="305"/>
                </a:cubicBezTo>
                <a:lnTo>
                  <a:pt x="164" y="327"/>
                </a:lnTo>
                <a:close/>
                <a:moveTo>
                  <a:pt x="76" y="221"/>
                </a:moveTo>
                <a:cubicBezTo>
                  <a:pt x="92" y="207"/>
                  <a:pt x="92" y="207"/>
                  <a:pt x="92" y="207"/>
                </a:cubicBezTo>
                <a:cubicBezTo>
                  <a:pt x="123" y="207"/>
                  <a:pt x="123" y="207"/>
                  <a:pt x="123" y="207"/>
                </a:cubicBezTo>
                <a:cubicBezTo>
                  <a:pt x="150" y="234"/>
                  <a:pt x="150" y="234"/>
                  <a:pt x="150" y="234"/>
                </a:cubicBezTo>
                <a:cubicBezTo>
                  <a:pt x="118" y="268"/>
                  <a:pt x="118" y="268"/>
                  <a:pt x="118" y="268"/>
                </a:cubicBezTo>
                <a:cubicBezTo>
                  <a:pt x="100" y="257"/>
                  <a:pt x="85" y="240"/>
                  <a:pt x="76" y="221"/>
                </a:cubicBezTo>
                <a:close/>
                <a:moveTo>
                  <a:pt x="175" y="284"/>
                </a:moveTo>
                <a:cubicBezTo>
                  <a:pt x="162" y="284"/>
                  <a:pt x="150" y="282"/>
                  <a:pt x="139" y="278"/>
                </a:cubicBezTo>
                <a:cubicBezTo>
                  <a:pt x="181" y="234"/>
                  <a:pt x="181" y="234"/>
                  <a:pt x="181" y="234"/>
                </a:cubicBezTo>
                <a:cubicBezTo>
                  <a:pt x="132" y="185"/>
                  <a:pt x="132" y="185"/>
                  <a:pt x="132" y="185"/>
                </a:cubicBezTo>
                <a:cubicBezTo>
                  <a:pt x="84" y="185"/>
                  <a:pt x="84" y="185"/>
                  <a:pt x="84" y="185"/>
                </a:cubicBezTo>
                <a:cubicBezTo>
                  <a:pt x="68" y="198"/>
                  <a:pt x="68" y="198"/>
                  <a:pt x="68" y="198"/>
                </a:cubicBezTo>
                <a:cubicBezTo>
                  <a:pt x="67" y="191"/>
                  <a:pt x="66" y="183"/>
                  <a:pt x="66" y="175"/>
                </a:cubicBezTo>
                <a:cubicBezTo>
                  <a:pt x="66" y="114"/>
                  <a:pt x="115" y="65"/>
                  <a:pt x="175" y="65"/>
                </a:cubicBezTo>
                <a:cubicBezTo>
                  <a:pt x="200" y="65"/>
                  <a:pt x="222" y="73"/>
                  <a:pt x="241" y="87"/>
                </a:cubicBezTo>
                <a:cubicBezTo>
                  <a:pt x="186" y="87"/>
                  <a:pt x="186" y="87"/>
                  <a:pt x="186" y="87"/>
                </a:cubicBezTo>
                <a:cubicBezTo>
                  <a:pt x="186" y="109"/>
                  <a:pt x="186" y="109"/>
                  <a:pt x="186" y="109"/>
                </a:cubicBezTo>
                <a:cubicBezTo>
                  <a:pt x="153" y="109"/>
                  <a:pt x="153" y="109"/>
                  <a:pt x="153" y="109"/>
                </a:cubicBezTo>
                <a:cubicBezTo>
                  <a:pt x="153" y="157"/>
                  <a:pt x="153" y="157"/>
                  <a:pt x="153" y="157"/>
                </a:cubicBezTo>
                <a:cubicBezTo>
                  <a:pt x="249" y="255"/>
                  <a:pt x="249" y="255"/>
                  <a:pt x="249" y="255"/>
                </a:cubicBezTo>
                <a:cubicBezTo>
                  <a:pt x="229" y="273"/>
                  <a:pt x="204" y="284"/>
                  <a:pt x="175" y="284"/>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44" name="TextBox 43"/>
          <p:cNvSpPr txBox="1"/>
          <p:nvPr/>
        </p:nvSpPr>
        <p:spPr>
          <a:xfrm>
            <a:off x="3999761" y="1539109"/>
            <a:ext cx="949124" cy="830997"/>
          </a:xfrm>
          <a:prstGeom prst="rect">
            <a:avLst/>
          </a:prstGeom>
          <a:noFill/>
        </p:spPr>
        <p:txBody>
          <a:bodyPr wrap="square" rtlCol="0">
            <a:spAutoFit/>
          </a:bodyPr>
          <a:lstStyle/>
          <a:p>
            <a:pPr algn="ctr"/>
            <a:r>
              <a:rPr lang="en-US" sz="4800" b="1" dirty="0">
                <a:solidFill>
                  <a:srgbClr val="FFFFFF"/>
                </a:solidFill>
                <a:ea typeface="Arial" charset="0"/>
                <a:cs typeface="Arial" charset="0"/>
              </a:rPr>
              <a:t>&amp;</a:t>
            </a:r>
          </a:p>
        </p:txBody>
      </p:sp>
      <p:sp>
        <p:nvSpPr>
          <p:cNvPr id="45" name="Rectangle 44"/>
          <p:cNvSpPr/>
          <p:nvPr/>
        </p:nvSpPr>
        <p:spPr>
          <a:xfrm>
            <a:off x="234098" y="2905246"/>
            <a:ext cx="8909901" cy="224020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6" name="Title 1"/>
          <p:cNvSpPr txBox="1">
            <a:spLocks/>
          </p:cNvSpPr>
          <p:nvPr/>
        </p:nvSpPr>
        <p:spPr>
          <a:xfrm>
            <a:off x="904825" y="3576627"/>
            <a:ext cx="1338657" cy="569488"/>
          </a:xfrm>
          <a:prstGeom prst="rect">
            <a:avLst/>
          </a:prstGeom>
        </p:spPr>
        <p:txBody>
          <a:bodyPr lIns="0" tIns="0" rIns="0" bIns="0" numCol="1" anchor="t"/>
          <a:lstStyle>
            <a:lvl1pPr algn="l" defTabSz="914400" rtl="0" eaLnBrk="1" latinLnBrk="0" hangingPunct="1">
              <a:spcBef>
                <a:spcPct val="0"/>
              </a:spcBef>
              <a:buNone/>
              <a:defRPr sz="3000" kern="1200">
                <a:solidFill>
                  <a:schemeClr val="tx1"/>
                </a:solidFill>
                <a:latin typeface="+mj-lt"/>
                <a:ea typeface="+mj-ea"/>
                <a:cs typeface="+mj-cs"/>
              </a:defRPr>
            </a:lvl1pPr>
          </a:lstStyle>
          <a:p>
            <a:pPr algn="ctr">
              <a:defRPr/>
            </a:pPr>
            <a:r>
              <a:rPr lang="en-US" sz="3200" b="1" dirty="0">
                <a:solidFill>
                  <a:srgbClr val="2CA6F8"/>
                </a:solidFill>
                <a:ea typeface="ＭＳ Ｐゴシック" charset="-128"/>
                <a:cs typeface="Arial" pitchFamily="34" charset="0"/>
              </a:rPr>
              <a:t>&gt; 130</a:t>
            </a:r>
            <a:endParaRPr lang="en-US" sz="1600" dirty="0">
              <a:solidFill>
                <a:srgbClr val="FFFFFF"/>
              </a:solidFill>
            </a:endParaRPr>
          </a:p>
        </p:txBody>
      </p:sp>
      <p:sp>
        <p:nvSpPr>
          <p:cNvPr id="47" name="Title 1"/>
          <p:cNvSpPr txBox="1">
            <a:spLocks/>
          </p:cNvSpPr>
          <p:nvPr/>
        </p:nvSpPr>
        <p:spPr>
          <a:xfrm>
            <a:off x="2455622" y="3576627"/>
            <a:ext cx="1338657" cy="901158"/>
          </a:xfrm>
          <a:prstGeom prst="rect">
            <a:avLst/>
          </a:prstGeom>
          <a:ln>
            <a:noFill/>
          </a:ln>
        </p:spPr>
        <p:txBody>
          <a:bodyPr lIns="0" tIns="0" rIns="0" bIns="0" numCol="1" anchor="t"/>
          <a:lstStyle>
            <a:lvl1pPr algn="l" defTabSz="914400" rtl="0" eaLnBrk="1" latinLnBrk="0" hangingPunct="1">
              <a:spcBef>
                <a:spcPct val="0"/>
              </a:spcBef>
              <a:buNone/>
              <a:defRPr sz="3000" kern="1200">
                <a:solidFill>
                  <a:schemeClr val="tx1"/>
                </a:solidFill>
                <a:latin typeface="+mj-lt"/>
                <a:ea typeface="+mj-ea"/>
                <a:cs typeface="+mj-cs"/>
              </a:defRPr>
            </a:lvl1pPr>
          </a:lstStyle>
          <a:p>
            <a:pPr algn="ctr">
              <a:defRPr/>
            </a:pPr>
            <a:r>
              <a:rPr lang="en-US" sz="3200" b="1" dirty="0">
                <a:solidFill>
                  <a:srgbClr val="2CA6F8"/>
                </a:solidFill>
                <a:ea typeface="ＭＳ Ｐゴシック" charset="-128"/>
                <a:cs typeface="Arial" pitchFamily="34" charset="0"/>
              </a:rPr>
              <a:t>6</a:t>
            </a:r>
            <a:r>
              <a:rPr lang="en-US" sz="3200" dirty="0">
                <a:solidFill>
                  <a:srgbClr val="2CA6F8"/>
                </a:solidFill>
                <a:ea typeface="ＭＳ Ｐゴシック" charset="-128"/>
                <a:cs typeface="Arial" pitchFamily="34" charset="0"/>
              </a:rPr>
              <a:t>M</a:t>
            </a:r>
            <a:r>
              <a:rPr lang="en-US" sz="1600" dirty="0">
                <a:solidFill>
                  <a:srgbClr val="FFC000"/>
                </a:solidFill>
                <a:ea typeface="ＭＳ Ｐゴシック" charset="-128"/>
                <a:cs typeface="Arial" pitchFamily="34" charset="0"/>
              </a:rPr>
              <a:t/>
            </a:r>
            <a:br>
              <a:rPr lang="en-US" sz="1600" dirty="0">
                <a:solidFill>
                  <a:srgbClr val="FFC000"/>
                </a:solidFill>
                <a:ea typeface="ＭＳ Ｐゴシック" charset="-128"/>
                <a:cs typeface="Arial" pitchFamily="34" charset="0"/>
              </a:rPr>
            </a:br>
            <a:r>
              <a:rPr lang="en-US" sz="1600" dirty="0">
                <a:solidFill>
                  <a:srgbClr val="FFFFFF"/>
                </a:solidFill>
                <a:ea typeface="ＭＳ Ｐゴシック" charset="-128"/>
                <a:cs typeface="Arial" pitchFamily="34" charset="0"/>
              </a:rPr>
              <a:t>medical</a:t>
            </a:r>
          </a:p>
          <a:p>
            <a:pPr algn="ctr">
              <a:defRPr/>
            </a:pPr>
            <a:r>
              <a:rPr lang="en-US" sz="1600" dirty="0">
                <a:solidFill>
                  <a:srgbClr val="FFFFFF"/>
                </a:solidFill>
                <a:ea typeface="ＭＳ Ｐゴシック" charset="-128"/>
                <a:cs typeface="Arial" pitchFamily="34" charset="0"/>
              </a:rPr>
              <a:t>members</a:t>
            </a:r>
          </a:p>
          <a:p>
            <a:pPr algn="ctr">
              <a:defRPr/>
            </a:pPr>
            <a:r>
              <a:rPr lang="en-US" sz="1600" dirty="0">
                <a:solidFill>
                  <a:srgbClr val="FFFFFF"/>
                </a:solidFill>
                <a:ea typeface="ＭＳ Ｐゴシック" charset="-128"/>
                <a:cs typeface="Arial" pitchFamily="34" charset="0"/>
              </a:rPr>
              <a:t>+2M dental</a:t>
            </a:r>
            <a:endParaRPr lang="en-US" sz="1600" dirty="0">
              <a:solidFill>
                <a:srgbClr val="FFFFFF"/>
              </a:solidFill>
            </a:endParaRPr>
          </a:p>
        </p:txBody>
      </p:sp>
      <p:sp>
        <p:nvSpPr>
          <p:cNvPr id="48" name="Title 1"/>
          <p:cNvSpPr txBox="1">
            <a:spLocks/>
          </p:cNvSpPr>
          <p:nvPr/>
        </p:nvSpPr>
        <p:spPr>
          <a:xfrm>
            <a:off x="3895797" y="3576627"/>
            <a:ext cx="1338657" cy="901158"/>
          </a:xfrm>
          <a:prstGeom prst="rect">
            <a:avLst/>
          </a:prstGeom>
        </p:spPr>
        <p:txBody>
          <a:bodyPr lIns="0" tIns="0" rIns="0" bIns="0" numCol="1" anchor="t"/>
          <a:lstStyle>
            <a:lvl1pPr algn="l" defTabSz="914400" rtl="0" eaLnBrk="1" latinLnBrk="0" hangingPunct="1">
              <a:spcBef>
                <a:spcPct val="0"/>
              </a:spcBef>
              <a:buNone/>
              <a:defRPr sz="3000" kern="1200">
                <a:solidFill>
                  <a:schemeClr val="tx1"/>
                </a:solidFill>
                <a:latin typeface="+mj-lt"/>
                <a:ea typeface="+mj-ea"/>
                <a:cs typeface="+mj-cs"/>
              </a:defRPr>
            </a:lvl1pPr>
          </a:lstStyle>
          <a:p>
            <a:pPr algn="ctr">
              <a:defRPr/>
            </a:pPr>
            <a:r>
              <a:rPr lang="en-US" sz="3200" b="1" dirty="0">
                <a:solidFill>
                  <a:srgbClr val="2CA6F8"/>
                </a:solidFill>
                <a:ea typeface="ＭＳ Ｐゴシック" charset="-128"/>
                <a:cs typeface="Arial" pitchFamily="34" charset="0"/>
              </a:rPr>
              <a:t>54</a:t>
            </a:r>
            <a:r>
              <a:rPr lang="en-US" sz="1600" dirty="0">
                <a:solidFill>
                  <a:srgbClr val="333333"/>
                </a:solidFill>
                <a:ea typeface="ＭＳ Ｐゴシック" charset="-128"/>
                <a:cs typeface="Arial" pitchFamily="34" charset="0"/>
              </a:rPr>
              <a:t/>
            </a:r>
            <a:br>
              <a:rPr lang="en-US" sz="1600" dirty="0">
                <a:solidFill>
                  <a:srgbClr val="333333"/>
                </a:solidFill>
                <a:ea typeface="ＭＳ Ｐゴシック" charset="-128"/>
                <a:cs typeface="Arial" pitchFamily="34" charset="0"/>
              </a:rPr>
            </a:br>
            <a:r>
              <a:rPr lang="en-US" sz="1600" dirty="0">
                <a:solidFill>
                  <a:srgbClr val="FFFFFF"/>
                </a:solidFill>
                <a:ea typeface="ＭＳ Ｐゴシック" charset="-128"/>
                <a:cs typeface="Arial" pitchFamily="34" charset="0"/>
              </a:rPr>
              <a:t>hospitals</a:t>
            </a:r>
            <a:endParaRPr lang="en-US" sz="1600" dirty="0">
              <a:solidFill>
                <a:srgbClr val="FFFFFF"/>
              </a:solidFill>
            </a:endParaRPr>
          </a:p>
        </p:txBody>
      </p:sp>
      <p:sp>
        <p:nvSpPr>
          <p:cNvPr id="49" name="Title 1"/>
          <p:cNvSpPr txBox="1">
            <a:spLocks/>
          </p:cNvSpPr>
          <p:nvPr/>
        </p:nvSpPr>
        <p:spPr>
          <a:xfrm>
            <a:off x="5396106" y="3576627"/>
            <a:ext cx="1338657" cy="901158"/>
          </a:xfrm>
          <a:prstGeom prst="rect">
            <a:avLst/>
          </a:prstGeom>
        </p:spPr>
        <p:txBody>
          <a:bodyPr lIns="0" tIns="0" rIns="0" bIns="0" numCol="1" anchor="t"/>
          <a:lstStyle>
            <a:lvl1pPr algn="l" defTabSz="914400" rtl="0" eaLnBrk="1" latinLnBrk="0" hangingPunct="1">
              <a:spcBef>
                <a:spcPct val="0"/>
              </a:spcBef>
              <a:buNone/>
              <a:defRPr sz="3000" kern="1200">
                <a:solidFill>
                  <a:schemeClr val="tx1"/>
                </a:solidFill>
                <a:latin typeface="+mj-lt"/>
                <a:ea typeface="+mj-ea"/>
                <a:cs typeface="+mj-cs"/>
              </a:defRPr>
            </a:lvl1pPr>
          </a:lstStyle>
          <a:p>
            <a:pPr algn="ctr">
              <a:defRPr/>
            </a:pPr>
            <a:r>
              <a:rPr lang="en-US" sz="3200" b="1" dirty="0">
                <a:solidFill>
                  <a:srgbClr val="2CA6F8"/>
                </a:solidFill>
                <a:ea typeface="ＭＳ Ｐゴシック" charset="-128"/>
                <a:cs typeface="Arial" pitchFamily="34" charset="0"/>
              </a:rPr>
              <a:t>~ 225 </a:t>
            </a:r>
            <a:r>
              <a:rPr lang="en-US" sz="1600" dirty="0">
                <a:solidFill>
                  <a:srgbClr val="FFFFFF"/>
                </a:solidFill>
                <a:ea typeface="ＭＳ Ｐゴシック" charset="-128"/>
                <a:cs typeface="Arial" pitchFamily="34" charset="0"/>
              </a:rPr>
              <a:t>clinics and outpatient centers</a:t>
            </a:r>
            <a:endParaRPr lang="en-US" sz="1600" dirty="0">
              <a:solidFill>
                <a:srgbClr val="FFFFFF"/>
              </a:solidFill>
            </a:endParaRPr>
          </a:p>
        </p:txBody>
      </p:sp>
      <p:sp>
        <p:nvSpPr>
          <p:cNvPr id="50" name="Title 1"/>
          <p:cNvSpPr txBox="1">
            <a:spLocks/>
          </p:cNvSpPr>
          <p:nvPr/>
        </p:nvSpPr>
        <p:spPr>
          <a:xfrm>
            <a:off x="7163023" y="3576627"/>
            <a:ext cx="1338657" cy="901158"/>
          </a:xfrm>
          <a:prstGeom prst="rect">
            <a:avLst/>
          </a:prstGeom>
        </p:spPr>
        <p:txBody>
          <a:bodyPr lIns="0" tIns="0" rIns="0" bIns="0" numCol="1" anchor="t"/>
          <a:lstStyle>
            <a:lvl1pPr algn="l" defTabSz="914400" rtl="0" eaLnBrk="1" latinLnBrk="0" hangingPunct="1">
              <a:spcBef>
                <a:spcPct val="0"/>
              </a:spcBef>
              <a:buNone/>
              <a:defRPr sz="3000" kern="1200">
                <a:solidFill>
                  <a:schemeClr val="tx1"/>
                </a:solidFill>
                <a:latin typeface="+mj-lt"/>
                <a:ea typeface="+mj-ea"/>
                <a:cs typeface="+mj-cs"/>
              </a:defRPr>
            </a:lvl1pPr>
          </a:lstStyle>
          <a:p>
            <a:pPr algn="ctr">
              <a:defRPr/>
            </a:pPr>
            <a:r>
              <a:rPr lang="en-US" sz="3200" b="1" dirty="0">
                <a:solidFill>
                  <a:srgbClr val="2CA6F8"/>
                </a:solidFill>
                <a:ea typeface="ＭＳ Ｐゴシック" charset="-128"/>
                <a:cs typeface="Arial" pitchFamily="34" charset="0"/>
              </a:rPr>
              <a:t>65</a:t>
            </a:r>
            <a:r>
              <a:rPr lang="en-US" sz="3200" dirty="0">
                <a:solidFill>
                  <a:srgbClr val="2CA6F8"/>
                </a:solidFill>
                <a:ea typeface="ＭＳ Ｐゴシック" charset="-128"/>
                <a:cs typeface="Arial" pitchFamily="34" charset="0"/>
              </a:rPr>
              <a:t>K</a:t>
            </a:r>
            <a:r>
              <a:rPr lang="en-US" sz="1600" dirty="0">
                <a:solidFill>
                  <a:srgbClr val="333333"/>
                </a:solidFill>
                <a:ea typeface="ＭＳ Ｐゴシック" charset="-128"/>
                <a:cs typeface="Arial" pitchFamily="34" charset="0"/>
              </a:rPr>
              <a:t/>
            </a:r>
            <a:br>
              <a:rPr lang="en-US" sz="1600" dirty="0">
                <a:solidFill>
                  <a:srgbClr val="333333"/>
                </a:solidFill>
                <a:ea typeface="ＭＳ Ｐゴシック" charset="-128"/>
                <a:cs typeface="Arial" pitchFamily="34" charset="0"/>
              </a:rPr>
            </a:br>
            <a:r>
              <a:rPr lang="en-US" sz="1600" dirty="0">
                <a:solidFill>
                  <a:srgbClr val="FFFFFF"/>
                </a:solidFill>
                <a:ea typeface="ＭＳ Ｐゴシック" charset="-128"/>
                <a:cs typeface="Arial" pitchFamily="34" charset="0"/>
              </a:rPr>
              <a:t>employees</a:t>
            </a:r>
            <a:endParaRPr lang="en-US" sz="1600" dirty="0">
              <a:solidFill>
                <a:srgbClr val="FFFFFF"/>
              </a:solidFill>
            </a:endParaRPr>
          </a:p>
        </p:txBody>
      </p:sp>
      <p:cxnSp>
        <p:nvCxnSpPr>
          <p:cNvPr id="51" name="Straight Connector 50"/>
          <p:cNvCxnSpPr/>
          <p:nvPr/>
        </p:nvCxnSpPr>
        <p:spPr>
          <a:xfrm>
            <a:off x="2362609" y="3356659"/>
            <a:ext cx="0" cy="1226916"/>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3895797" y="3356659"/>
            <a:ext cx="0" cy="1226916"/>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249034" y="3356659"/>
            <a:ext cx="0" cy="1226916"/>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7011972" y="3356659"/>
            <a:ext cx="0" cy="1226916"/>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1151806" y="4000798"/>
            <a:ext cx="1016625" cy="338554"/>
          </a:xfrm>
          <a:prstGeom prst="rect">
            <a:avLst/>
          </a:prstGeom>
        </p:spPr>
        <p:txBody>
          <a:bodyPr wrap="none">
            <a:spAutoFit/>
          </a:bodyPr>
          <a:lstStyle/>
          <a:p>
            <a:r>
              <a:rPr lang="en-US" sz="1600" dirty="0">
                <a:solidFill>
                  <a:srgbClr val="FFFFFF"/>
                </a:solidFill>
                <a:ea typeface="ＭＳ Ｐゴシック" charset="-128"/>
                <a:cs typeface="Arial" pitchFamily="34" charset="0"/>
              </a:rPr>
              <a:t>countries</a:t>
            </a:r>
            <a:endParaRPr lang="en-US" sz="1600" dirty="0">
              <a:solidFill>
                <a:srgbClr val="8C9599"/>
              </a:solidFill>
            </a:endParaRPr>
          </a:p>
        </p:txBody>
      </p:sp>
    </p:spTree>
    <p:extLst>
      <p:ext uri="{BB962C8B-B14F-4D97-AF65-F5344CB8AC3E}">
        <p14:creationId xmlns:p14="http://schemas.microsoft.com/office/powerpoint/2010/main" val="230348385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0805F5C4-BE36-6A4F-9CFE-151BBD68F802}"/>
              </a:ext>
            </a:extLst>
          </p:cNvPr>
          <p:cNvGrpSpPr/>
          <p:nvPr/>
        </p:nvGrpSpPr>
        <p:grpSpPr>
          <a:xfrm>
            <a:off x="-593558" y="-155256"/>
            <a:ext cx="3966049" cy="5298756"/>
            <a:chOff x="-593558" y="-155256"/>
            <a:chExt cx="3966049" cy="5298756"/>
          </a:xfrm>
        </p:grpSpPr>
        <p:sp>
          <p:nvSpPr>
            <p:cNvPr id="45" name="Freeform 44"/>
            <p:cNvSpPr>
              <a:spLocks/>
            </p:cNvSpPr>
            <p:nvPr/>
          </p:nvSpPr>
          <p:spPr bwMode="auto">
            <a:xfrm>
              <a:off x="699178" y="839158"/>
              <a:ext cx="109385" cy="67953"/>
            </a:xfrm>
            <a:custGeom>
              <a:avLst/>
              <a:gdLst>
                <a:gd name="T0" fmla="*/ 25 w 26"/>
                <a:gd name="T1" fmla="*/ 6 h 15"/>
                <a:gd name="T2" fmla="*/ 13 w 26"/>
                <a:gd name="T3" fmla="*/ 3 h 15"/>
                <a:gd name="T4" fmla="*/ 8 w 26"/>
                <a:gd name="T5" fmla="*/ 0 h 15"/>
                <a:gd name="T6" fmla="*/ 8 w 26"/>
                <a:gd name="T7" fmla="*/ 1 h 15"/>
                <a:gd name="T8" fmla="*/ 0 w 26"/>
                <a:gd name="T9" fmla="*/ 7 h 15"/>
                <a:gd name="T10" fmla="*/ 22 w 26"/>
                <a:gd name="T11" fmla="*/ 15 h 15"/>
                <a:gd name="T12" fmla="*/ 25 w 26"/>
                <a:gd name="T13" fmla="*/ 13 h 15"/>
                <a:gd name="T14" fmla="*/ 25 w 26"/>
                <a:gd name="T15" fmla="*/ 6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5">
                  <a:moveTo>
                    <a:pt x="25" y="6"/>
                  </a:moveTo>
                  <a:cubicBezTo>
                    <a:pt x="24" y="3"/>
                    <a:pt x="18" y="6"/>
                    <a:pt x="13" y="3"/>
                  </a:cubicBezTo>
                  <a:cubicBezTo>
                    <a:pt x="12" y="2"/>
                    <a:pt x="10" y="1"/>
                    <a:pt x="8" y="0"/>
                  </a:cubicBezTo>
                  <a:cubicBezTo>
                    <a:pt x="8" y="1"/>
                    <a:pt x="8" y="1"/>
                    <a:pt x="8" y="1"/>
                  </a:cubicBezTo>
                  <a:cubicBezTo>
                    <a:pt x="7" y="1"/>
                    <a:pt x="3" y="4"/>
                    <a:pt x="0" y="7"/>
                  </a:cubicBezTo>
                  <a:cubicBezTo>
                    <a:pt x="4" y="10"/>
                    <a:pt x="18" y="15"/>
                    <a:pt x="22" y="15"/>
                  </a:cubicBezTo>
                  <a:cubicBezTo>
                    <a:pt x="24" y="15"/>
                    <a:pt x="25" y="14"/>
                    <a:pt x="25" y="13"/>
                  </a:cubicBezTo>
                  <a:cubicBezTo>
                    <a:pt x="26" y="10"/>
                    <a:pt x="26" y="7"/>
                    <a:pt x="25" y="6"/>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46" name="Freeform 45"/>
            <p:cNvSpPr>
              <a:spLocks/>
            </p:cNvSpPr>
            <p:nvPr/>
          </p:nvSpPr>
          <p:spPr bwMode="auto">
            <a:xfrm>
              <a:off x="732325" y="744688"/>
              <a:ext cx="293352" cy="175679"/>
            </a:xfrm>
            <a:custGeom>
              <a:avLst/>
              <a:gdLst>
                <a:gd name="T0" fmla="*/ 29 w 69"/>
                <a:gd name="T1" fmla="*/ 34 h 39"/>
                <a:gd name="T2" fmla="*/ 33 w 69"/>
                <a:gd name="T3" fmla="*/ 27 h 39"/>
                <a:gd name="T4" fmla="*/ 45 w 69"/>
                <a:gd name="T5" fmla="*/ 22 h 39"/>
                <a:gd name="T6" fmla="*/ 56 w 69"/>
                <a:gd name="T7" fmla="*/ 20 h 39"/>
                <a:gd name="T8" fmla="*/ 69 w 69"/>
                <a:gd name="T9" fmla="*/ 14 h 39"/>
                <a:gd name="T10" fmla="*/ 57 w 69"/>
                <a:gd name="T11" fmla="*/ 6 h 39"/>
                <a:gd name="T12" fmla="*/ 33 w 69"/>
                <a:gd name="T13" fmla="*/ 5 h 39"/>
                <a:gd name="T14" fmla="*/ 12 w 69"/>
                <a:gd name="T15" fmla="*/ 6 h 39"/>
                <a:gd name="T16" fmla="*/ 12 w 69"/>
                <a:gd name="T17" fmla="*/ 6 h 39"/>
                <a:gd name="T18" fmla="*/ 5 w 69"/>
                <a:gd name="T19" fmla="*/ 13 h 39"/>
                <a:gd name="T20" fmla="*/ 0 w 69"/>
                <a:gd name="T21" fmla="*/ 21 h 39"/>
                <a:gd name="T22" fmla="*/ 5 w 69"/>
                <a:gd name="T23" fmla="*/ 24 h 39"/>
                <a:gd name="T24" fmla="*/ 17 w 69"/>
                <a:gd name="T25" fmla="*/ 27 h 39"/>
                <a:gd name="T26" fmla="*/ 17 w 69"/>
                <a:gd name="T27" fmla="*/ 34 h 39"/>
                <a:gd name="T28" fmla="*/ 21 w 69"/>
                <a:gd name="T29" fmla="*/ 34 h 39"/>
                <a:gd name="T30" fmla="*/ 22 w 69"/>
                <a:gd name="T31" fmla="*/ 39 h 39"/>
                <a:gd name="T32" fmla="*/ 26 w 69"/>
                <a:gd name="T33" fmla="*/ 38 h 39"/>
                <a:gd name="T34" fmla="*/ 29 w 69"/>
                <a:gd name="T3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39">
                  <a:moveTo>
                    <a:pt x="29" y="34"/>
                  </a:moveTo>
                  <a:cubicBezTo>
                    <a:pt x="30" y="33"/>
                    <a:pt x="26" y="28"/>
                    <a:pt x="33" y="27"/>
                  </a:cubicBezTo>
                  <a:cubicBezTo>
                    <a:pt x="39" y="27"/>
                    <a:pt x="44" y="26"/>
                    <a:pt x="45" y="22"/>
                  </a:cubicBezTo>
                  <a:cubicBezTo>
                    <a:pt x="46" y="18"/>
                    <a:pt x="54" y="20"/>
                    <a:pt x="56" y="20"/>
                  </a:cubicBezTo>
                  <a:cubicBezTo>
                    <a:pt x="58" y="20"/>
                    <a:pt x="64" y="14"/>
                    <a:pt x="69" y="14"/>
                  </a:cubicBezTo>
                  <a:cubicBezTo>
                    <a:pt x="69" y="9"/>
                    <a:pt x="62" y="11"/>
                    <a:pt x="57" y="6"/>
                  </a:cubicBezTo>
                  <a:cubicBezTo>
                    <a:pt x="51" y="0"/>
                    <a:pt x="39" y="3"/>
                    <a:pt x="33" y="5"/>
                  </a:cubicBezTo>
                  <a:cubicBezTo>
                    <a:pt x="26" y="8"/>
                    <a:pt x="19" y="2"/>
                    <a:pt x="12" y="6"/>
                  </a:cubicBezTo>
                  <a:cubicBezTo>
                    <a:pt x="12" y="6"/>
                    <a:pt x="12" y="6"/>
                    <a:pt x="12" y="6"/>
                  </a:cubicBezTo>
                  <a:cubicBezTo>
                    <a:pt x="10" y="8"/>
                    <a:pt x="8" y="11"/>
                    <a:pt x="5" y="13"/>
                  </a:cubicBezTo>
                  <a:cubicBezTo>
                    <a:pt x="1" y="17"/>
                    <a:pt x="2" y="20"/>
                    <a:pt x="0" y="21"/>
                  </a:cubicBezTo>
                  <a:cubicBezTo>
                    <a:pt x="2" y="22"/>
                    <a:pt x="4" y="23"/>
                    <a:pt x="5" y="24"/>
                  </a:cubicBezTo>
                  <a:cubicBezTo>
                    <a:pt x="10" y="27"/>
                    <a:pt x="16" y="24"/>
                    <a:pt x="17" y="27"/>
                  </a:cubicBezTo>
                  <a:cubicBezTo>
                    <a:pt x="18" y="28"/>
                    <a:pt x="18" y="31"/>
                    <a:pt x="17" y="34"/>
                  </a:cubicBezTo>
                  <a:cubicBezTo>
                    <a:pt x="18" y="34"/>
                    <a:pt x="19" y="33"/>
                    <a:pt x="21" y="34"/>
                  </a:cubicBezTo>
                  <a:cubicBezTo>
                    <a:pt x="22" y="36"/>
                    <a:pt x="22" y="37"/>
                    <a:pt x="22" y="39"/>
                  </a:cubicBezTo>
                  <a:cubicBezTo>
                    <a:pt x="26" y="38"/>
                    <a:pt x="26" y="38"/>
                    <a:pt x="26" y="38"/>
                  </a:cubicBezTo>
                  <a:cubicBezTo>
                    <a:pt x="26" y="38"/>
                    <a:pt x="29" y="35"/>
                    <a:pt x="29" y="34"/>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47" name="Freeform 46"/>
            <p:cNvSpPr>
              <a:spLocks/>
            </p:cNvSpPr>
            <p:nvPr/>
          </p:nvSpPr>
          <p:spPr bwMode="auto">
            <a:xfrm>
              <a:off x="-593558" y="-155256"/>
              <a:ext cx="1453500" cy="967895"/>
            </a:xfrm>
            <a:custGeom>
              <a:avLst/>
              <a:gdLst>
                <a:gd name="T0" fmla="*/ 301 w 343"/>
                <a:gd name="T1" fmla="*/ 200 h 214"/>
                <a:gd name="T2" fmla="*/ 296 w 343"/>
                <a:gd name="T3" fmla="*/ 181 h 214"/>
                <a:gd name="T4" fmla="*/ 324 w 343"/>
                <a:gd name="T5" fmla="*/ 174 h 214"/>
                <a:gd name="T6" fmla="*/ 334 w 343"/>
                <a:gd name="T7" fmla="*/ 162 h 214"/>
                <a:gd name="T8" fmla="*/ 342 w 343"/>
                <a:gd name="T9" fmla="*/ 140 h 214"/>
                <a:gd name="T10" fmla="*/ 315 w 343"/>
                <a:gd name="T11" fmla="*/ 138 h 214"/>
                <a:gd name="T12" fmla="*/ 297 w 343"/>
                <a:gd name="T13" fmla="*/ 161 h 214"/>
                <a:gd name="T14" fmla="*/ 281 w 343"/>
                <a:gd name="T15" fmla="*/ 170 h 214"/>
                <a:gd name="T16" fmla="*/ 242 w 343"/>
                <a:gd name="T17" fmla="*/ 170 h 214"/>
                <a:gd name="T18" fmla="*/ 223 w 343"/>
                <a:gd name="T19" fmla="*/ 144 h 214"/>
                <a:gd name="T20" fmla="*/ 223 w 343"/>
                <a:gd name="T21" fmla="*/ 90 h 214"/>
                <a:gd name="T22" fmla="*/ 219 w 343"/>
                <a:gd name="T23" fmla="*/ 84 h 214"/>
                <a:gd name="T24" fmla="*/ 200 w 343"/>
                <a:gd name="T25" fmla="*/ 71 h 214"/>
                <a:gd name="T26" fmla="*/ 187 w 343"/>
                <a:gd name="T27" fmla="*/ 47 h 214"/>
                <a:gd name="T28" fmla="*/ 158 w 343"/>
                <a:gd name="T29" fmla="*/ 46 h 214"/>
                <a:gd name="T30" fmla="*/ 141 w 343"/>
                <a:gd name="T31" fmla="*/ 32 h 214"/>
                <a:gd name="T32" fmla="*/ 121 w 343"/>
                <a:gd name="T33" fmla="*/ 12 h 214"/>
                <a:gd name="T34" fmla="*/ 99 w 343"/>
                <a:gd name="T35" fmla="*/ 17 h 214"/>
                <a:gd name="T36" fmla="*/ 38 w 343"/>
                <a:gd name="T37" fmla="*/ 7 h 214"/>
                <a:gd name="T38" fmla="*/ 0 w 343"/>
                <a:gd name="T39" fmla="*/ 4 h 214"/>
                <a:gd name="T40" fmla="*/ 15 w 343"/>
                <a:gd name="T41" fmla="*/ 35 h 214"/>
                <a:gd name="T42" fmla="*/ 35 w 343"/>
                <a:gd name="T43" fmla="*/ 61 h 214"/>
                <a:gd name="T44" fmla="*/ 40 w 343"/>
                <a:gd name="T45" fmla="*/ 73 h 214"/>
                <a:gd name="T46" fmla="*/ 55 w 343"/>
                <a:gd name="T47" fmla="*/ 94 h 214"/>
                <a:gd name="T48" fmla="*/ 80 w 343"/>
                <a:gd name="T49" fmla="*/ 120 h 214"/>
                <a:gd name="T50" fmla="*/ 83 w 343"/>
                <a:gd name="T51" fmla="*/ 108 h 214"/>
                <a:gd name="T52" fmla="*/ 71 w 343"/>
                <a:gd name="T53" fmla="*/ 94 h 214"/>
                <a:gd name="T54" fmla="*/ 51 w 343"/>
                <a:gd name="T55" fmla="*/ 61 h 214"/>
                <a:gd name="T56" fmla="*/ 43 w 343"/>
                <a:gd name="T57" fmla="*/ 42 h 214"/>
                <a:gd name="T58" fmla="*/ 28 w 343"/>
                <a:gd name="T59" fmla="*/ 30 h 214"/>
                <a:gd name="T60" fmla="*/ 29 w 343"/>
                <a:gd name="T61" fmla="*/ 12 h 214"/>
                <a:gd name="T62" fmla="*/ 39 w 343"/>
                <a:gd name="T63" fmla="*/ 16 h 214"/>
                <a:gd name="T64" fmla="*/ 48 w 343"/>
                <a:gd name="T65" fmla="*/ 32 h 214"/>
                <a:gd name="T66" fmla="*/ 55 w 343"/>
                <a:gd name="T67" fmla="*/ 48 h 214"/>
                <a:gd name="T68" fmla="*/ 73 w 343"/>
                <a:gd name="T69" fmla="*/ 61 h 214"/>
                <a:gd name="T70" fmla="*/ 86 w 343"/>
                <a:gd name="T71" fmla="*/ 74 h 214"/>
                <a:gd name="T72" fmla="*/ 95 w 343"/>
                <a:gd name="T73" fmla="*/ 90 h 214"/>
                <a:gd name="T74" fmla="*/ 128 w 343"/>
                <a:gd name="T75" fmla="*/ 125 h 214"/>
                <a:gd name="T76" fmla="*/ 133 w 343"/>
                <a:gd name="T77" fmla="*/ 146 h 214"/>
                <a:gd name="T78" fmla="*/ 139 w 343"/>
                <a:gd name="T79" fmla="*/ 164 h 214"/>
                <a:gd name="T80" fmla="*/ 173 w 343"/>
                <a:gd name="T81" fmla="*/ 180 h 214"/>
                <a:gd name="T82" fmla="*/ 221 w 343"/>
                <a:gd name="T83" fmla="*/ 203 h 214"/>
                <a:gd name="T84" fmla="*/ 264 w 343"/>
                <a:gd name="T85" fmla="*/ 204 h 214"/>
                <a:gd name="T86" fmla="*/ 286 w 343"/>
                <a:gd name="T87" fmla="*/ 202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3" h="214">
                  <a:moveTo>
                    <a:pt x="286" y="202"/>
                  </a:moveTo>
                  <a:cubicBezTo>
                    <a:pt x="287" y="201"/>
                    <a:pt x="299" y="203"/>
                    <a:pt x="301" y="200"/>
                  </a:cubicBezTo>
                  <a:cubicBezTo>
                    <a:pt x="302" y="197"/>
                    <a:pt x="291" y="190"/>
                    <a:pt x="292" y="189"/>
                  </a:cubicBezTo>
                  <a:cubicBezTo>
                    <a:pt x="294" y="188"/>
                    <a:pt x="294" y="181"/>
                    <a:pt x="296" y="181"/>
                  </a:cubicBezTo>
                  <a:cubicBezTo>
                    <a:pt x="298" y="181"/>
                    <a:pt x="316" y="181"/>
                    <a:pt x="316" y="181"/>
                  </a:cubicBezTo>
                  <a:cubicBezTo>
                    <a:pt x="317" y="180"/>
                    <a:pt x="321" y="174"/>
                    <a:pt x="324" y="174"/>
                  </a:cubicBezTo>
                  <a:cubicBezTo>
                    <a:pt x="325" y="173"/>
                    <a:pt x="327" y="175"/>
                    <a:pt x="329" y="177"/>
                  </a:cubicBezTo>
                  <a:cubicBezTo>
                    <a:pt x="332" y="174"/>
                    <a:pt x="333" y="167"/>
                    <a:pt x="334" y="162"/>
                  </a:cubicBezTo>
                  <a:cubicBezTo>
                    <a:pt x="335" y="155"/>
                    <a:pt x="332" y="153"/>
                    <a:pt x="336" y="149"/>
                  </a:cubicBezTo>
                  <a:cubicBezTo>
                    <a:pt x="339" y="145"/>
                    <a:pt x="343" y="145"/>
                    <a:pt x="342" y="140"/>
                  </a:cubicBezTo>
                  <a:cubicBezTo>
                    <a:pt x="341" y="134"/>
                    <a:pt x="336" y="140"/>
                    <a:pt x="332" y="137"/>
                  </a:cubicBezTo>
                  <a:cubicBezTo>
                    <a:pt x="328" y="135"/>
                    <a:pt x="325" y="136"/>
                    <a:pt x="315" y="138"/>
                  </a:cubicBezTo>
                  <a:cubicBezTo>
                    <a:pt x="304" y="139"/>
                    <a:pt x="300" y="144"/>
                    <a:pt x="300" y="151"/>
                  </a:cubicBezTo>
                  <a:cubicBezTo>
                    <a:pt x="301" y="158"/>
                    <a:pt x="297" y="155"/>
                    <a:pt x="297" y="161"/>
                  </a:cubicBezTo>
                  <a:cubicBezTo>
                    <a:pt x="297" y="167"/>
                    <a:pt x="289" y="168"/>
                    <a:pt x="289" y="171"/>
                  </a:cubicBezTo>
                  <a:cubicBezTo>
                    <a:pt x="290" y="175"/>
                    <a:pt x="283" y="171"/>
                    <a:pt x="281" y="170"/>
                  </a:cubicBezTo>
                  <a:cubicBezTo>
                    <a:pt x="279" y="169"/>
                    <a:pt x="257" y="175"/>
                    <a:pt x="254" y="176"/>
                  </a:cubicBezTo>
                  <a:cubicBezTo>
                    <a:pt x="251" y="176"/>
                    <a:pt x="246" y="170"/>
                    <a:pt x="242" y="170"/>
                  </a:cubicBezTo>
                  <a:cubicBezTo>
                    <a:pt x="237" y="170"/>
                    <a:pt x="236" y="164"/>
                    <a:pt x="235" y="158"/>
                  </a:cubicBezTo>
                  <a:cubicBezTo>
                    <a:pt x="235" y="153"/>
                    <a:pt x="227" y="148"/>
                    <a:pt x="223" y="144"/>
                  </a:cubicBezTo>
                  <a:cubicBezTo>
                    <a:pt x="220" y="139"/>
                    <a:pt x="219" y="128"/>
                    <a:pt x="219" y="122"/>
                  </a:cubicBezTo>
                  <a:cubicBezTo>
                    <a:pt x="219" y="115"/>
                    <a:pt x="218" y="103"/>
                    <a:pt x="223" y="90"/>
                  </a:cubicBezTo>
                  <a:cubicBezTo>
                    <a:pt x="223" y="88"/>
                    <a:pt x="224" y="87"/>
                    <a:pt x="224" y="85"/>
                  </a:cubicBezTo>
                  <a:cubicBezTo>
                    <a:pt x="222" y="84"/>
                    <a:pt x="220" y="84"/>
                    <a:pt x="219" y="84"/>
                  </a:cubicBezTo>
                  <a:cubicBezTo>
                    <a:pt x="215" y="84"/>
                    <a:pt x="205" y="78"/>
                    <a:pt x="203" y="78"/>
                  </a:cubicBezTo>
                  <a:cubicBezTo>
                    <a:pt x="201" y="78"/>
                    <a:pt x="202" y="73"/>
                    <a:pt x="200" y="71"/>
                  </a:cubicBezTo>
                  <a:cubicBezTo>
                    <a:pt x="199" y="69"/>
                    <a:pt x="200" y="64"/>
                    <a:pt x="197" y="63"/>
                  </a:cubicBezTo>
                  <a:cubicBezTo>
                    <a:pt x="195" y="61"/>
                    <a:pt x="189" y="55"/>
                    <a:pt x="187" y="47"/>
                  </a:cubicBezTo>
                  <a:cubicBezTo>
                    <a:pt x="185" y="40"/>
                    <a:pt x="172" y="36"/>
                    <a:pt x="167" y="36"/>
                  </a:cubicBezTo>
                  <a:cubicBezTo>
                    <a:pt x="162" y="36"/>
                    <a:pt x="159" y="46"/>
                    <a:pt x="158" y="46"/>
                  </a:cubicBezTo>
                  <a:cubicBezTo>
                    <a:pt x="157" y="47"/>
                    <a:pt x="147" y="41"/>
                    <a:pt x="145" y="40"/>
                  </a:cubicBezTo>
                  <a:cubicBezTo>
                    <a:pt x="142" y="38"/>
                    <a:pt x="141" y="36"/>
                    <a:pt x="141" y="32"/>
                  </a:cubicBezTo>
                  <a:cubicBezTo>
                    <a:pt x="141" y="29"/>
                    <a:pt x="135" y="24"/>
                    <a:pt x="134" y="24"/>
                  </a:cubicBezTo>
                  <a:cubicBezTo>
                    <a:pt x="132" y="23"/>
                    <a:pt x="121" y="12"/>
                    <a:pt x="121" y="12"/>
                  </a:cubicBezTo>
                  <a:cubicBezTo>
                    <a:pt x="103" y="12"/>
                    <a:pt x="103" y="12"/>
                    <a:pt x="103" y="12"/>
                  </a:cubicBezTo>
                  <a:cubicBezTo>
                    <a:pt x="99" y="17"/>
                    <a:pt x="99" y="17"/>
                    <a:pt x="99" y="17"/>
                  </a:cubicBezTo>
                  <a:cubicBezTo>
                    <a:pt x="67" y="17"/>
                    <a:pt x="67" y="17"/>
                    <a:pt x="67" y="17"/>
                  </a:cubicBezTo>
                  <a:cubicBezTo>
                    <a:pt x="67" y="17"/>
                    <a:pt x="43" y="8"/>
                    <a:pt x="38" y="7"/>
                  </a:cubicBezTo>
                  <a:cubicBezTo>
                    <a:pt x="34" y="6"/>
                    <a:pt x="26" y="0"/>
                    <a:pt x="26" y="0"/>
                  </a:cubicBezTo>
                  <a:cubicBezTo>
                    <a:pt x="0" y="4"/>
                    <a:pt x="0" y="4"/>
                    <a:pt x="0" y="4"/>
                  </a:cubicBezTo>
                  <a:cubicBezTo>
                    <a:pt x="1" y="7"/>
                    <a:pt x="3" y="10"/>
                    <a:pt x="6" y="13"/>
                  </a:cubicBezTo>
                  <a:cubicBezTo>
                    <a:pt x="11" y="20"/>
                    <a:pt x="15" y="31"/>
                    <a:pt x="15" y="35"/>
                  </a:cubicBezTo>
                  <a:cubicBezTo>
                    <a:pt x="16" y="39"/>
                    <a:pt x="23" y="42"/>
                    <a:pt x="29" y="46"/>
                  </a:cubicBezTo>
                  <a:cubicBezTo>
                    <a:pt x="35" y="50"/>
                    <a:pt x="35" y="59"/>
                    <a:pt x="35" y="61"/>
                  </a:cubicBezTo>
                  <a:cubicBezTo>
                    <a:pt x="34" y="64"/>
                    <a:pt x="26" y="60"/>
                    <a:pt x="26" y="62"/>
                  </a:cubicBezTo>
                  <a:cubicBezTo>
                    <a:pt x="25" y="64"/>
                    <a:pt x="36" y="73"/>
                    <a:pt x="40" y="73"/>
                  </a:cubicBezTo>
                  <a:cubicBezTo>
                    <a:pt x="44" y="72"/>
                    <a:pt x="46" y="75"/>
                    <a:pt x="52" y="80"/>
                  </a:cubicBezTo>
                  <a:cubicBezTo>
                    <a:pt x="58" y="86"/>
                    <a:pt x="58" y="92"/>
                    <a:pt x="55" y="94"/>
                  </a:cubicBezTo>
                  <a:cubicBezTo>
                    <a:pt x="53" y="96"/>
                    <a:pt x="60" y="100"/>
                    <a:pt x="68" y="106"/>
                  </a:cubicBezTo>
                  <a:cubicBezTo>
                    <a:pt x="76" y="111"/>
                    <a:pt x="79" y="117"/>
                    <a:pt x="80" y="120"/>
                  </a:cubicBezTo>
                  <a:cubicBezTo>
                    <a:pt x="81" y="123"/>
                    <a:pt x="84" y="120"/>
                    <a:pt x="86" y="117"/>
                  </a:cubicBezTo>
                  <a:cubicBezTo>
                    <a:pt x="87" y="113"/>
                    <a:pt x="83" y="112"/>
                    <a:pt x="83" y="108"/>
                  </a:cubicBezTo>
                  <a:cubicBezTo>
                    <a:pt x="83" y="103"/>
                    <a:pt x="77" y="104"/>
                    <a:pt x="74" y="104"/>
                  </a:cubicBezTo>
                  <a:cubicBezTo>
                    <a:pt x="71" y="103"/>
                    <a:pt x="74" y="97"/>
                    <a:pt x="71" y="94"/>
                  </a:cubicBezTo>
                  <a:cubicBezTo>
                    <a:pt x="68" y="91"/>
                    <a:pt x="65" y="83"/>
                    <a:pt x="64" y="78"/>
                  </a:cubicBezTo>
                  <a:cubicBezTo>
                    <a:pt x="62" y="72"/>
                    <a:pt x="54" y="67"/>
                    <a:pt x="51" y="61"/>
                  </a:cubicBezTo>
                  <a:cubicBezTo>
                    <a:pt x="48" y="55"/>
                    <a:pt x="44" y="50"/>
                    <a:pt x="42" y="48"/>
                  </a:cubicBezTo>
                  <a:cubicBezTo>
                    <a:pt x="40" y="47"/>
                    <a:pt x="45" y="45"/>
                    <a:pt x="43" y="42"/>
                  </a:cubicBezTo>
                  <a:cubicBezTo>
                    <a:pt x="41" y="40"/>
                    <a:pt x="38" y="40"/>
                    <a:pt x="35" y="39"/>
                  </a:cubicBezTo>
                  <a:cubicBezTo>
                    <a:pt x="31" y="37"/>
                    <a:pt x="28" y="34"/>
                    <a:pt x="28" y="30"/>
                  </a:cubicBezTo>
                  <a:cubicBezTo>
                    <a:pt x="28" y="26"/>
                    <a:pt x="26" y="16"/>
                    <a:pt x="25" y="13"/>
                  </a:cubicBezTo>
                  <a:cubicBezTo>
                    <a:pt x="23" y="10"/>
                    <a:pt x="27" y="10"/>
                    <a:pt x="29" y="12"/>
                  </a:cubicBezTo>
                  <a:cubicBezTo>
                    <a:pt x="30" y="13"/>
                    <a:pt x="31" y="15"/>
                    <a:pt x="33" y="14"/>
                  </a:cubicBezTo>
                  <a:cubicBezTo>
                    <a:pt x="34" y="13"/>
                    <a:pt x="37" y="14"/>
                    <a:pt x="39" y="16"/>
                  </a:cubicBezTo>
                  <a:cubicBezTo>
                    <a:pt x="40" y="19"/>
                    <a:pt x="44" y="17"/>
                    <a:pt x="46" y="18"/>
                  </a:cubicBezTo>
                  <a:cubicBezTo>
                    <a:pt x="48" y="19"/>
                    <a:pt x="42" y="21"/>
                    <a:pt x="48" y="32"/>
                  </a:cubicBezTo>
                  <a:cubicBezTo>
                    <a:pt x="55" y="44"/>
                    <a:pt x="50" y="37"/>
                    <a:pt x="50" y="45"/>
                  </a:cubicBezTo>
                  <a:cubicBezTo>
                    <a:pt x="50" y="53"/>
                    <a:pt x="54" y="49"/>
                    <a:pt x="55" y="48"/>
                  </a:cubicBezTo>
                  <a:cubicBezTo>
                    <a:pt x="57" y="47"/>
                    <a:pt x="60" y="50"/>
                    <a:pt x="63" y="54"/>
                  </a:cubicBezTo>
                  <a:cubicBezTo>
                    <a:pt x="67" y="58"/>
                    <a:pt x="73" y="59"/>
                    <a:pt x="73" y="61"/>
                  </a:cubicBezTo>
                  <a:cubicBezTo>
                    <a:pt x="73" y="63"/>
                    <a:pt x="74" y="68"/>
                    <a:pt x="78" y="68"/>
                  </a:cubicBezTo>
                  <a:cubicBezTo>
                    <a:pt x="83" y="69"/>
                    <a:pt x="83" y="74"/>
                    <a:pt x="86" y="74"/>
                  </a:cubicBezTo>
                  <a:cubicBezTo>
                    <a:pt x="89" y="75"/>
                    <a:pt x="89" y="78"/>
                    <a:pt x="88" y="81"/>
                  </a:cubicBezTo>
                  <a:cubicBezTo>
                    <a:pt x="86" y="84"/>
                    <a:pt x="88" y="87"/>
                    <a:pt x="95" y="90"/>
                  </a:cubicBezTo>
                  <a:cubicBezTo>
                    <a:pt x="102" y="93"/>
                    <a:pt x="99" y="93"/>
                    <a:pt x="104" y="98"/>
                  </a:cubicBezTo>
                  <a:cubicBezTo>
                    <a:pt x="110" y="104"/>
                    <a:pt x="125" y="121"/>
                    <a:pt x="128" y="125"/>
                  </a:cubicBezTo>
                  <a:cubicBezTo>
                    <a:pt x="132" y="130"/>
                    <a:pt x="133" y="134"/>
                    <a:pt x="134" y="138"/>
                  </a:cubicBezTo>
                  <a:cubicBezTo>
                    <a:pt x="135" y="141"/>
                    <a:pt x="131" y="143"/>
                    <a:pt x="133" y="146"/>
                  </a:cubicBezTo>
                  <a:cubicBezTo>
                    <a:pt x="135" y="149"/>
                    <a:pt x="130" y="148"/>
                    <a:pt x="130" y="150"/>
                  </a:cubicBezTo>
                  <a:cubicBezTo>
                    <a:pt x="130" y="152"/>
                    <a:pt x="133" y="163"/>
                    <a:pt x="139" y="164"/>
                  </a:cubicBezTo>
                  <a:cubicBezTo>
                    <a:pt x="144" y="164"/>
                    <a:pt x="151" y="171"/>
                    <a:pt x="155" y="175"/>
                  </a:cubicBezTo>
                  <a:cubicBezTo>
                    <a:pt x="160" y="179"/>
                    <a:pt x="166" y="178"/>
                    <a:pt x="173" y="180"/>
                  </a:cubicBezTo>
                  <a:cubicBezTo>
                    <a:pt x="180" y="183"/>
                    <a:pt x="186" y="189"/>
                    <a:pt x="195" y="192"/>
                  </a:cubicBezTo>
                  <a:cubicBezTo>
                    <a:pt x="205" y="194"/>
                    <a:pt x="215" y="199"/>
                    <a:pt x="221" y="203"/>
                  </a:cubicBezTo>
                  <a:cubicBezTo>
                    <a:pt x="227" y="207"/>
                    <a:pt x="235" y="205"/>
                    <a:pt x="244" y="201"/>
                  </a:cubicBezTo>
                  <a:cubicBezTo>
                    <a:pt x="252" y="198"/>
                    <a:pt x="259" y="202"/>
                    <a:pt x="264" y="204"/>
                  </a:cubicBezTo>
                  <a:cubicBezTo>
                    <a:pt x="267" y="205"/>
                    <a:pt x="272" y="209"/>
                    <a:pt x="276" y="214"/>
                  </a:cubicBezTo>
                  <a:cubicBezTo>
                    <a:pt x="281" y="207"/>
                    <a:pt x="285" y="202"/>
                    <a:pt x="286" y="202"/>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48" name="Freeform 47"/>
            <p:cNvSpPr>
              <a:spLocks/>
            </p:cNvSpPr>
            <p:nvPr/>
          </p:nvSpPr>
          <p:spPr bwMode="auto">
            <a:xfrm>
              <a:off x="576533" y="663477"/>
              <a:ext cx="207170" cy="207170"/>
            </a:xfrm>
            <a:custGeom>
              <a:avLst/>
              <a:gdLst>
                <a:gd name="T0" fmla="*/ 42 w 49"/>
                <a:gd name="T1" fmla="*/ 31 h 46"/>
                <a:gd name="T2" fmla="*/ 49 w 49"/>
                <a:gd name="T3" fmla="*/ 24 h 46"/>
                <a:gd name="T4" fmla="*/ 44 w 49"/>
                <a:gd name="T5" fmla="*/ 22 h 46"/>
                <a:gd name="T6" fmla="*/ 38 w 49"/>
                <a:gd name="T7" fmla="*/ 23 h 46"/>
                <a:gd name="T8" fmla="*/ 39 w 49"/>
                <a:gd name="T9" fmla="*/ 0 h 46"/>
                <a:gd name="T10" fmla="*/ 20 w 49"/>
                <a:gd name="T11" fmla="*/ 0 h 46"/>
                <a:gd name="T12" fmla="*/ 16 w 49"/>
                <a:gd name="T13" fmla="*/ 8 h 46"/>
                <a:gd name="T14" fmla="*/ 25 w 49"/>
                <a:gd name="T15" fmla="*/ 19 h 46"/>
                <a:gd name="T16" fmla="*/ 10 w 49"/>
                <a:gd name="T17" fmla="*/ 21 h 46"/>
                <a:gd name="T18" fmla="*/ 0 w 49"/>
                <a:gd name="T19" fmla="*/ 33 h 46"/>
                <a:gd name="T20" fmla="*/ 13 w 49"/>
                <a:gd name="T21" fmla="*/ 43 h 46"/>
                <a:gd name="T22" fmla="*/ 28 w 49"/>
                <a:gd name="T23" fmla="*/ 46 h 46"/>
                <a:gd name="T24" fmla="*/ 29 w 49"/>
                <a:gd name="T25" fmla="*/ 46 h 46"/>
                <a:gd name="T26" fmla="*/ 37 w 49"/>
                <a:gd name="T27" fmla="*/ 40 h 46"/>
                <a:gd name="T28" fmla="*/ 42 w 49"/>
                <a:gd name="T29" fmla="*/ 3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46">
                  <a:moveTo>
                    <a:pt x="42" y="31"/>
                  </a:moveTo>
                  <a:cubicBezTo>
                    <a:pt x="45" y="29"/>
                    <a:pt x="47" y="26"/>
                    <a:pt x="49" y="24"/>
                  </a:cubicBezTo>
                  <a:cubicBezTo>
                    <a:pt x="45" y="27"/>
                    <a:pt x="43" y="25"/>
                    <a:pt x="44" y="22"/>
                  </a:cubicBezTo>
                  <a:cubicBezTo>
                    <a:pt x="38" y="23"/>
                    <a:pt x="38" y="23"/>
                    <a:pt x="38" y="23"/>
                  </a:cubicBezTo>
                  <a:cubicBezTo>
                    <a:pt x="39" y="0"/>
                    <a:pt x="39" y="0"/>
                    <a:pt x="39" y="0"/>
                  </a:cubicBezTo>
                  <a:cubicBezTo>
                    <a:pt x="34" y="0"/>
                    <a:pt x="22" y="0"/>
                    <a:pt x="20" y="0"/>
                  </a:cubicBezTo>
                  <a:cubicBezTo>
                    <a:pt x="18" y="0"/>
                    <a:pt x="18" y="7"/>
                    <a:pt x="16" y="8"/>
                  </a:cubicBezTo>
                  <a:cubicBezTo>
                    <a:pt x="15" y="9"/>
                    <a:pt x="26" y="16"/>
                    <a:pt x="25" y="19"/>
                  </a:cubicBezTo>
                  <a:cubicBezTo>
                    <a:pt x="23" y="22"/>
                    <a:pt x="11" y="20"/>
                    <a:pt x="10" y="21"/>
                  </a:cubicBezTo>
                  <a:cubicBezTo>
                    <a:pt x="9" y="21"/>
                    <a:pt x="5" y="26"/>
                    <a:pt x="0" y="33"/>
                  </a:cubicBezTo>
                  <a:cubicBezTo>
                    <a:pt x="5" y="37"/>
                    <a:pt x="10" y="42"/>
                    <a:pt x="13" y="43"/>
                  </a:cubicBezTo>
                  <a:cubicBezTo>
                    <a:pt x="17" y="46"/>
                    <a:pt x="25" y="43"/>
                    <a:pt x="28" y="46"/>
                  </a:cubicBezTo>
                  <a:cubicBezTo>
                    <a:pt x="29" y="46"/>
                    <a:pt x="29" y="46"/>
                    <a:pt x="29" y="46"/>
                  </a:cubicBezTo>
                  <a:cubicBezTo>
                    <a:pt x="32" y="43"/>
                    <a:pt x="36" y="40"/>
                    <a:pt x="37" y="40"/>
                  </a:cubicBezTo>
                  <a:cubicBezTo>
                    <a:pt x="39" y="39"/>
                    <a:pt x="37" y="35"/>
                    <a:pt x="42" y="31"/>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49" name="Freeform 48"/>
            <p:cNvSpPr>
              <a:spLocks/>
            </p:cNvSpPr>
            <p:nvPr/>
          </p:nvSpPr>
          <p:spPr bwMode="auto">
            <a:xfrm>
              <a:off x="737297" y="627017"/>
              <a:ext cx="62979" cy="139219"/>
            </a:xfrm>
            <a:custGeom>
              <a:avLst/>
              <a:gdLst>
                <a:gd name="T0" fmla="*/ 2 w 15"/>
                <a:gd name="T1" fmla="*/ 8 h 31"/>
                <a:gd name="T2" fmla="*/ 1 w 15"/>
                <a:gd name="T3" fmla="*/ 8 h 31"/>
                <a:gd name="T4" fmla="*/ 0 w 15"/>
                <a:gd name="T5" fmla="*/ 31 h 31"/>
                <a:gd name="T6" fmla="*/ 6 w 15"/>
                <a:gd name="T7" fmla="*/ 30 h 31"/>
                <a:gd name="T8" fmla="*/ 9 w 15"/>
                <a:gd name="T9" fmla="*/ 24 h 31"/>
                <a:gd name="T10" fmla="*/ 12 w 15"/>
                <a:gd name="T11" fmla="*/ 5 h 31"/>
                <a:gd name="T12" fmla="*/ 15 w 15"/>
                <a:gd name="T13" fmla="*/ 4 h 31"/>
                <a:gd name="T14" fmla="*/ 10 w 15"/>
                <a:gd name="T15" fmla="*/ 1 h 31"/>
                <a:gd name="T16" fmla="*/ 2 w 15"/>
                <a:gd name="T17"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31">
                  <a:moveTo>
                    <a:pt x="2" y="8"/>
                  </a:moveTo>
                  <a:cubicBezTo>
                    <a:pt x="2" y="8"/>
                    <a:pt x="2" y="8"/>
                    <a:pt x="1" y="8"/>
                  </a:cubicBezTo>
                  <a:cubicBezTo>
                    <a:pt x="0" y="31"/>
                    <a:pt x="0" y="31"/>
                    <a:pt x="0" y="31"/>
                  </a:cubicBezTo>
                  <a:cubicBezTo>
                    <a:pt x="6" y="30"/>
                    <a:pt x="6" y="30"/>
                    <a:pt x="6" y="30"/>
                  </a:cubicBezTo>
                  <a:cubicBezTo>
                    <a:pt x="6" y="28"/>
                    <a:pt x="8" y="26"/>
                    <a:pt x="9" y="24"/>
                  </a:cubicBezTo>
                  <a:cubicBezTo>
                    <a:pt x="14" y="21"/>
                    <a:pt x="7" y="7"/>
                    <a:pt x="12" y="5"/>
                  </a:cubicBezTo>
                  <a:cubicBezTo>
                    <a:pt x="13" y="5"/>
                    <a:pt x="14" y="5"/>
                    <a:pt x="15" y="4"/>
                  </a:cubicBezTo>
                  <a:cubicBezTo>
                    <a:pt x="13" y="2"/>
                    <a:pt x="11" y="0"/>
                    <a:pt x="10" y="1"/>
                  </a:cubicBezTo>
                  <a:cubicBezTo>
                    <a:pt x="7" y="1"/>
                    <a:pt x="3" y="7"/>
                    <a:pt x="2" y="8"/>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51" name="Freeform 50"/>
            <p:cNvSpPr>
              <a:spLocks/>
            </p:cNvSpPr>
            <p:nvPr/>
          </p:nvSpPr>
          <p:spPr bwMode="auto">
            <a:xfrm>
              <a:off x="1440014" y="532547"/>
              <a:ext cx="140875" cy="125958"/>
            </a:xfrm>
            <a:custGeom>
              <a:avLst/>
              <a:gdLst>
                <a:gd name="T0" fmla="*/ 15 w 33"/>
                <a:gd name="T1" fmla="*/ 3 h 28"/>
                <a:gd name="T2" fmla="*/ 23 w 33"/>
                <a:gd name="T3" fmla="*/ 18 h 28"/>
                <a:gd name="T4" fmla="*/ 1 w 33"/>
                <a:gd name="T5" fmla="*/ 22 h 28"/>
                <a:gd name="T6" fmla="*/ 15 w 33"/>
                <a:gd name="T7" fmla="*/ 26 h 28"/>
                <a:gd name="T8" fmla="*/ 31 w 33"/>
                <a:gd name="T9" fmla="*/ 28 h 28"/>
                <a:gd name="T10" fmla="*/ 33 w 33"/>
                <a:gd name="T11" fmla="*/ 6 h 28"/>
                <a:gd name="T12" fmla="*/ 15 w 33"/>
                <a:gd name="T13" fmla="*/ 3 h 28"/>
              </a:gdLst>
              <a:ahLst/>
              <a:cxnLst>
                <a:cxn ang="0">
                  <a:pos x="T0" y="T1"/>
                </a:cxn>
                <a:cxn ang="0">
                  <a:pos x="T2" y="T3"/>
                </a:cxn>
                <a:cxn ang="0">
                  <a:pos x="T4" y="T5"/>
                </a:cxn>
                <a:cxn ang="0">
                  <a:pos x="T6" y="T7"/>
                </a:cxn>
                <a:cxn ang="0">
                  <a:pos x="T8" y="T9"/>
                </a:cxn>
                <a:cxn ang="0">
                  <a:pos x="T10" y="T11"/>
                </a:cxn>
                <a:cxn ang="0">
                  <a:pos x="T12" y="T13"/>
                </a:cxn>
              </a:cxnLst>
              <a:rect l="0" t="0" r="r" b="b"/>
              <a:pathLst>
                <a:path w="33" h="28">
                  <a:moveTo>
                    <a:pt x="15" y="3"/>
                  </a:moveTo>
                  <a:cubicBezTo>
                    <a:pt x="10" y="6"/>
                    <a:pt x="23" y="14"/>
                    <a:pt x="23" y="18"/>
                  </a:cubicBezTo>
                  <a:cubicBezTo>
                    <a:pt x="23" y="23"/>
                    <a:pt x="3" y="17"/>
                    <a:pt x="1" y="22"/>
                  </a:cubicBezTo>
                  <a:cubicBezTo>
                    <a:pt x="0" y="25"/>
                    <a:pt x="8" y="28"/>
                    <a:pt x="15" y="26"/>
                  </a:cubicBezTo>
                  <a:cubicBezTo>
                    <a:pt x="22" y="23"/>
                    <a:pt x="27" y="26"/>
                    <a:pt x="31" y="28"/>
                  </a:cubicBezTo>
                  <a:cubicBezTo>
                    <a:pt x="32" y="20"/>
                    <a:pt x="33" y="12"/>
                    <a:pt x="33" y="6"/>
                  </a:cubicBezTo>
                  <a:cubicBezTo>
                    <a:pt x="27" y="4"/>
                    <a:pt x="19" y="0"/>
                    <a:pt x="15" y="3"/>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52" name="Freeform 51"/>
            <p:cNvSpPr>
              <a:spLocks/>
            </p:cNvSpPr>
            <p:nvPr/>
          </p:nvSpPr>
          <p:spPr bwMode="auto">
            <a:xfrm>
              <a:off x="1570946" y="550777"/>
              <a:ext cx="162421" cy="116015"/>
            </a:xfrm>
            <a:custGeom>
              <a:avLst/>
              <a:gdLst>
                <a:gd name="T0" fmla="*/ 15 w 38"/>
                <a:gd name="T1" fmla="*/ 19 h 26"/>
                <a:gd name="T2" fmla="*/ 38 w 38"/>
                <a:gd name="T3" fmla="*/ 15 h 26"/>
                <a:gd name="T4" fmla="*/ 8 w 38"/>
                <a:gd name="T5" fmla="*/ 2 h 26"/>
                <a:gd name="T6" fmla="*/ 2 w 38"/>
                <a:gd name="T7" fmla="*/ 2 h 26"/>
                <a:gd name="T8" fmla="*/ 0 w 38"/>
                <a:gd name="T9" fmla="*/ 24 h 26"/>
                <a:gd name="T10" fmla="*/ 1 w 38"/>
                <a:gd name="T11" fmla="*/ 24 h 26"/>
                <a:gd name="T12" fmla="*/ 15 w 38"/>
                <a:gd name="T13" fmla="*/ 19 h 26"/>
              </a:gdLst>
              <a:ahLst/>
              <a:cxnLst>
                <a:cxn ang="0">
                  <a:pos x="T0" y="T1"/>
                </a:cxn>
                <a:cxn ang="0">
                  <a:pos x="T2" y="T3"/>
                </a:cxn>
                <a:cxn ang="0">
                  <a:pos x="T4" y="T5"/>
                </a:cxn>
                <a:cxn ang="0">
                  <a:pos x="T6" y="T7"/>
                </a:cxn>
                <a:cxn ang="0">
                  <a:pos x="T8" y="T9"/>
                </a:cxn>
                <a:cxn ang="0">
                  <a:pos x="T10" y="T11"/>
                </a:cxn>
                <a:cxn ang="0">
                  <a:pos x="T12" y="T13"/>
                </a:cxn>
              </a:cxnLst>
              <a:rect l="0" t="0" r="r" b="b"/>
              <a:pathLst>
                <a:path w="38" h="26">
                  <a:moveTo>
                    <a:pt x="15" y="19"/>
                  </a:moveTo>
                  <a:cubicBezTo>
                    <a:pt x="24" y="16"/>
                    <a:pt x="38" y="22"/>
                    <a:pt x="38" y="15"/>
                  </a:cubicBezTo>
                  <a:cubicBezTo>
                    <a:pt x="38" y="8"/>
                    <a:pt x="14" y="0"/>
                    <a:pt x="8" y="2"/>
                  </a:cubicBezTo>
                  <a:cubicBezTo>
                    <a:pt x="7" y="3"/>
                    <a:pt x="5" y="2"/>
                    <a:pt x="2" y="2"/>
                  </a:cubicBezTo>
                  <a:cubicBezTo>
                    <a:pt x="2" y="8"/>
                    <a:pt x="1" y="16"/>
                    <a:pt x="0" y="24"/>
                  </a:cubicBezTo>
                  <a:cubicBezTo>
                    <a:pt x="0" y="24"/>
                    <a:pt x="1" y="24"/>
                    <a:pt x="1" y="24"/>
                  </a:cubicBezTo>
                  <a:cubicBezTo>
                    <a:pt x="5" y="26"/>
                    <a:pt x="6" y="22"/>
                    <a:pt x="15" y="19"/>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55" name="Freeform 54"/>
            <p:cNvSpPr>
              <a:spLocks/>
            </p:cNvSpPr>
            <p:nvPr/>
          </p:nvSpPr>
          <p:spPr bwMode="auto">
            <a:xfrm>
              <a:off x="821821" y="807667"/>
              <a:ext cx="203854" cy="225400"/>
            </a:xfrm>
            <a:custGeom>
              <a:avLst/>
              <a:gdLst>
                <a:gd name="T0" fmla="*/ 26 w 48"/>
                <a:gd name="T1" fmla="*/ 47 h 50"/>
                <a:gd name="T2" fmla="*/ 37 w 48"/>
                <a:gd name="T3" fmla="*/ 49 h 50"/>
                <a:gd name="T4" fmla="*/ 43 w 48"/>
                <a:gd name="T5" fmla="*/ 49 h 50"/>
                <a:gd name="T6" fmla="*/ 41 w 48"/>
                <a:gd name="T7" fmla="*/ 47 h 50"/>
                <a:gd name="T8" fmla="*/ 44 w 48"/>
                <a:gd name="T9" fmla="*/ 33 h 50"/>
                <a:gd name="T10" fmla="*/ 46 w 48"/>
                <a:gd name="T11" fmla="*/ 13 h 50"/>
                <a:gd name="T12" fmla="*/ 48 w 48"/>
                <a:gd name="T13" fmla="*/ 2 h 50"/>
                <a:gd name="T14" fmla="*/ 48 w 48"/>
                <a:gd name="T15" fmla="*/ 0 h 50"/>
                <a:gd name="T16" fmla="*/ 35 w 48"/>
                <a:gd name="T17" fmla="*/ 6 h 50"/>
                <a:gd name="T18" fmla="*/ 24 w 48"/>
                <a:gd name="T19" fmla="*/ 8 h 50"/>
                <a:gd name="T20" fmla="*/ 12 w 48"/>
                <a:gd name="T21" fmla="*/ 13 h 50"/>
                <a:gd name="T22" fmla="*/ 8 w 48"/>
                <a:gd name="T23" fmla="*/ 20 h 50"/>
                <a:gd name="T24" fmla="*/ 5 w 48"/>
                <a:gd name="T25" fmla="*/ 24 h 50"/>
                <a:gd name="T26" fmla="*/ 1 w 48"/>
                <a:gd name="T27" fmla="*/ 25 h 50"/>
                <a:gd name="T28" fmla="*/ 2 w 48"/>
                <a:gd name="T29" fmla="*/ 29 h 50"/>
                <a:gd name="T30" fmla="*/ 16 w 48"/>
                <a:gd name="T31" fmla="*/ 42 h 50"/>
                <a:gd name="T32" fmla="*/ 20 w 48"/>
                <a:gd name="T33" fmla="*/ 47 h 50"/>
                <a:gd name="T34" fmla="*/ 26 w 48"/>
                <a:gd name="T35"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50">
                  <a:moveTo>
                    <a:pt x="26" y="47"/>
                  </a:moveTo>
                  <a:cubicBezTo>
                    <a:pt x="29" y="48"/>
                    <a:pt x="35" y="47"/>
                    <a:pt x="37" y="49"/>
                  </a:cubicBezTo>
                  <a:cubicBezTo>
                    <a:pt x="39" y="50"/>
                    <a:pt x="41" y="50"/>
                    <a:pt x="43" y="49"/>
                  </a:cubicBezTo>
                  <a:cubicBezTo>
                    <a:pt x="42" y="48"/>
                    <a:pt x="42" y="48"/>
                    <a:pt x="41" y="47"/>
                  </a:cubicBezTo>
                  <a:cubicBezTo>
                    <a:pt x="40" y="44"/>
                    <a:pt x="43" y="37"/>
                    <a:pt x="44" y="33"/>
                  </a:cubicBezTo>
                  <a:cubicBezTo>
                    <a:pt x="46" y="28"/>
                    <a:pt x="43" y="16"/>
                    <a:pt x="46" y="13"/>
                  </a:cubicBezTo>
                  <a:cubicBezTo>
                    <a:pt x="48" y="10"/>
                    <a:pt x="47" y="9"/>
                    <a:pt x="48" y="2"/>
                  </a:cubicBezTo>
                  <a:cubicBezTo>
                    <a:pt x="48" y="1"/>
                    <a:pt x="48" y="1"/>
                    <a:pt x="48" y="0"/>
                  </a:cubicBezTo>
                  <a:cubicBezTo>
                    <a:pt x="43" y="0"/>
                    <a:pt x="37" y="6"/>
                    <a:pt x="35" y="6"/>
                  </a:cubicBezTo>
                  <a:cubicBezTo>
                    <a:pt x="33" y="6"/>
                    <a:pt x="25" y="4"/>
                    <a:pt x="24" y="8"/>
                  </a:cubicBezTo>
                  <a:cubicBezTo>
                    <a:pt x="23" y="12"/>
                    <a:pt x="18" y="13"/>
                    <a:pt x="12" y="13"/>
                  </a:cubicBezTo>
                  <a:cubicBezTo>
                    <a:pt x="5" y="14"/>
                    <a:pt x="9" y="19"/>
                    <a:pt x="8" y="20"/>
                  </a:cubicBezTo>
                  <a:cubicBezTo>
                    <a:pt x="8" y="21"/>
                    <a:pt x="5" y="24"/>
                    <a:pt x="5" y="24"/>
                  </a:cubicBezTo>
                  <a:cubicBezTo>
                    <a:pt x="1" y="25"/>
                    <a:pt x="1" y="25"/>
                    <a:pt x="1" y="25"/>
                  </a:cubicBezTo>
                  <a:cubicBezTo>
                    <a:pt x="1" y="26"/>
                    <a:pt x="0" y="28"/>
                    <a:pt x="2" y="29"/>
                  </a:cubicBezTo>
                  <a:cubicBezTo>
                    <a:pt x="6" y="31"/>
                    <a:pt x="12" y="40"/>
                    <a:pt x="16" y="42"/>
                  </a:cubicBezTo>
                  <a:cubicBezTo>
                    <a:pt x="18" y="43"/>
                    <a:pt x="20" y="45"/>
                    <a:pt x="20" y="47"/>
                  </a:cubicBezTo>
                  <a:cubicBezTo>
                    <a:pt x="23" y="46"/>
                    <a:pt x="25" y="46"/>
                    <a:pt x="26" y="47"/>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61" name="Freeform 60"/>
            <p:cNvSpPr>
              <a:spLocks/>
            </p:cNvSpPr>
            <p:nvPr/>
          </p:nvSpPr>
          <p:spPr bwMode="auto">
            <a:xfrm>
              <a:off x="1469848" y="1318133"/>
              <a:ext cx="1902643" cy="2075007"/>
            </a:xfrm>
            <a:custGeom>
              <a:avLst/>
              <a:gdLst>
                <a:gd name="T0" fmla="*/ 252 w 449"/>
                <a:gd name="T1" fmla="*/ 426 h 459"/>
                <a:gd name="T2" fmla="*/ 259 w 449"/>
                <a:gd name="T3" fmla="*/ 428 h 459"/>
                <a:gd name="T4" fmla="*/ 288 w 449"/>
                <a:gd name="T5" fmla="*/ 378 h 459"/>
                <a:gd name="T6" fmla="*/ 306 w 449"/>
                <a:gd name="T7" fmla="*/ 342 h 459"/>
                <a:gd name="T8" fmla="*/ 336 w 449"/>
                <a:gd name="T9" fmla="*/ 326 h 459"/>
                <a:gd name="T10" fmla="*/ 371 w 449"/>
                <a:gd name="T11" fmla="*/ 316 h 459"/>
                <a:gd name="T12" fmla="*/ 385 w 449"/>
                <a:gd name="T13" fmla="*/ 289 h 459"/>
                <a:gd name="T14" fmla="*/ 397 w 449"/>
                <a:gd name="T15" fmla="*/ 263 h 459"/>
                <a:gd name="T16" fmla="*/ 401 w 449"/>
                <a:gd name="T17" fmla="*/ 211 h 459"/>
                <a:gd name="T18" fmla="*/ 409 w 449"/>
                <a:gd name="T19" fmla="*/ 205 h 459"/>
                <a:gd name="T20" fmla="*/ 444 w 449"/>
                <a:gd name="T21" fmla="*/ 157 h 459"/>
                <a:gd name="T22" fmla="*/ 405 w 449"/>
                <a:gd name="T23" fmla="*/ 104 h 459"/>
                <a:gd name="T24" fmla="*/ 335 w 449"/>
                <a:gd name="T25" fmla="*/ 95 h 459"/>
                <a:gd name="T26" fmla="*/ 295 w 449"/>
                <a:gd name="T27" fmla="*/ 74 h 459"/>
                <a:gd name="T28" fmla="*/ 291 w 449"/>
                <a:gd name="T29" fmla="*/ 66 h 459"/>
                <a:gd name="T30" fmla="*/ 264 w 449"/>
                <a:gd name="T31" fmla="*/ 60 h 459"/>
                <a:gd name="T32" fmla="*/ 258 w 449"/>
                <a:gd name="T33" fmla="*/ 12 h 459"/>
                <a:gd name="T34" fmla="*/ 221 w 449"/>
                <a:gd name="T35" fmla="*/ 32 h 459"/>
                <a:gd name="T36" fmla="*/ 191 w 449"/>
                <a:gd name="T37" fmla="*/ 38 h 459"/>
                <a:gd name="T38" fmla="*/ 165 w 449"/>
                <a:gd name="T39" fmla="*/ 40 h 459"/>
                <a:gd name="T40" fmla="*/ 157 w 449"/>
                <a:gd name="T41" fmla="*/ 1 h 459"/>
                <a:gd name="T42" fmla="*/ 128 w 449"/>
                <a:gd name="T43" fmla="*/ 17 h 459"/>
                <a:gd name="T44" fmla="*/ 107 w 449"/>
                <a:gd name="T45" fmla="*/ 15 h 459"/>
                <a:gd name="T46" fmla="*/ 120 w 449"/>
                <a:gd name="T47" fmla="*/ 32 h 459"/>
                <a:gd name="T48" fmla="*/ 105 w 449"/>
                <a:gd name="T49" fmla="*/ 46 h 459"/>
                <a:gd name="T50" fmla="*/ 84 w 449"/>
                <a:gd name="T51" fmla="*/ 48 h 459"/>
                <a:gd name="T52" fmla="*/ 47 w 449"/>
                <a:gd name="T53" fmla="*/ 42 h 459"/>
                <a:gd name="T54" fmla="*/ 45 w 449"/>
                <a:gd name="T55" fmla="*/ 58 h 459"/>
                <a:gd name="T56" fmla="*/ 45 w 449"/>
                <a:gd name="T57" fmla="*/ 107 h 459"/>
                <a:gd name="T58" fmla="*/ 12 w 449"/>
                <a:gd name="T59" fmla="*/ 120 h 459"/>
                <a:gd name="T60" fmla="*/ 2 w 449"/>
                <a:gd name="T61" fmla="*/ 144 h 459"/>
                <a:gd name="T62" fmla="*/ 15 w 449"/>
                <a:gd name="T63" fmla="*/ 167 h 459"/>
                <a:gd name="T64" fmla="*/ 38 w 449"/>
                <a:gd name="T65" fmla="*/ 171 h 459"/>
                <a:gd name="T66" fmla="*/ 65 w 449"/>
                <a:gd name="T67" fmla="*/ 184 h 459"/>
                <a:gd name="T68" fmla="*/ 99 w 449"/>
                <a:gd name="T69" fmla="*/ 173 h 459"/>
                <a:gd name="T70" fmla="*/ 124 w 449"/>
                <a:gd name="T71" fmla="*/ 205 h 459"/>
                <a:gd name="T72" fmla="*/ 150 w 449"/>
                <a:gd name="T73" fmla="*/ 216 h 459"/>
                <a:gd name="T74" fmla="*/ 157 w 449"/>
                <a:gd name="T75" fmla="*/ 242 h 459"/>
                <a:gd name="T76" fmla="*/ 186 w 449"/>
                <a:gd name="T77" fmla="*/ 264 h 459"/>
                <a:gd name="T78" fmla="*/ 181 w 449"/>
                <a:gd name="T79" fmla="*/ 292 h 459"/>
                <a:gd name="T80" fmla="*/ 199 w 449"/>
                <a:gd name="T81" fmla="*/ 316 h 459"/>
                <a:gd name="T82" fmla="*/ 222 w 449"/>
                <a:gd name="T83" fmla="*/ 336 h 459"/>
                <a:gd name="T84" fmla="*/ 230 w 449"/>
                <a:gd name="T85" fmla="*/ 374 h 459"/>
                <a:gd name="T86" fmla="*/ 187 w 449"/>
                <a:gd name="T87" fmla="*/ 414 h 459"/>
                <a:gd name="T88" fmla="*/ 205 w 449"/>
                <a:gd name="T89" fmla="*/ 425 h 459"/>
                <a:gd name="T90" fmla="*/ 232 w 449"/>
                <a:gd name="T91" fmla="*/ 442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9" h="459">
                  <a:moveTo>
                    <a:pt x="238" y="454"/>
                  </a:moveTo>
                  <a:cubicBezTo>
                    <a:pt x="245" y="449"/>
                    <a:pt x="243" y="446"/>
                    <a:pt x="246" y="440"/>
                  </a:cubicBezTo>
                  <a:cubicBezTo>
                    <a:pt x="250" y="434"/>
                    <a:pt x="247" y="432"/>
                    <a:pt x="252" y="426"/>
                  </a:cubicBezTo>
                  <a:cubicBezTo>
                    <a:pt x="258" y="421"/>
                    <a:pt x="251" y="418"/>
                    <a:pt x="258" y="414"/>
                  </a:cubicBezTo>
                  <a:cubicBezTo>
                    <a:pt x="265" y="411"/>
                    <a:pt x="264" y="417"/>
                    <a:pt x="259" y="425"/>
                  </a:cubicBezTo>
                  <a:cubicBezTo>
                    <a:pt x="253" y="432"/>
                    <a:pt x="252" y="434"/>
                    <a:pt x="259" y="428"/>
                  </a:cubicBezTo>
                  <a:cubicBezTo>
                    <a:pt x="267" y="423"/>
                    <a:pt x="270" y="415"/>
                    <a:pt x="274" y="406"/>
                  </a:cubicBezTo>
                  <a:cubicBezTo>
                    <a:pt x="278" y="398"/>
                    <a:pt x="281" y="395"/>
                    <a:pt x="285" y="394"/>
                  </a:cubicBezTo>
                  <a:cubicBezTo>
                    <a:pt x="289" y="394"/>
                    <a:pt x="289" y="385"/>
                    <a:pt x="288" y="378"/>
                  </a:cubicBezTo>
                  <a:cubicBezTo>
                    <a:pt x="288" y="372"/>
                    <a:pt x="286" y="366"/>
                    <a:pt x="289" y="361"/>
                  </a:cubicBezTo>
                  <a:cubicBezTo>
                    <a:pt x="291" y="357"/>
                    <a:pt x="289" y="353"/>
                    <a:pt x="292" y="353"/>
                  </a:cubicBezTo>
                  <a:cubicBezTo>
                    <a:pt x="296" y="353"/>
                    <a:pt x="301" y="348"/>
                    <a:pt x="306" y="342"/>
                  </a:cubicBezTo>
                  <a:cubicBezTo>
                    <a:pt x="312" y="337"/>
                    <a:pt x="315" y="336"/>
                    <a:pt x="321" y="336"/>
                  </a:cubicBezTo>
                  <a:cubicBezTo>
                    <a:pt x="327" y="335"/>
                    <a:pt x="324" y="333"/>
                    <a:pt x="327" y="332"/>
                  </a:cubicBezTo>
                  <a:cubicBezTo>
                    <a:pt x="331" y="331"/>
                    <a:pt x="334" y="328"/>
                    <a:pt x="336" y="326"/>
                  </a:cubicBezTo>
                  <a:cubicBezTo>
                    <a:pt x="339" y="323"/>
                    <a:pt x="349" y="326"/>
                    <a:pt x="355" y="326"/>
                  </a:cubicBezTo>
                  <a:cubicBezTo>
                    <a:pt x="361" y="326"/>
                    <a:pt x="365" y="326"/>
                    <a:pt x="365" y="323"/>
                  </a:cubicBezTo>
                  <a:cubicBezTo>
                    <a:pt x="365" y="319"/>
                    <a:pt x="368" y="316"/>
                    <a:pt x="371" y="316"/>
                  </a:cubicBezTo>
                  <a:cubicBezTo>
                    <a:pt x="375" y="316"/>
                    <a:pt x="376" y="315"/>
                    <a:pt x="376" y="310"/>
                  </a:cubicBezTo>
                  <a:cubicBezTo>
                    <a:pt x="376" y="305"/>
                    <a:pt x="378" y="302"/>
                    <a:pt x="381" y="300"/>
                  </a:cubicBezTo>
                  <a:cubicBezTo>
                    <a:pt x="384" y="297"/>
                    <a:pt x="384" y="292"/>
                    <a:pt x="385" y="289"/>
                  </a:cubicBezTo>
                  <a:cubicBezTo>
                    <a:pt x="386" y="286"/>
                    <a:pt x="389" y="288"/>
                    <a:pt x="389" y="283"/>
                  </a:cubicBezTo>
                  <a:cubicBezTo>
                    <a:pt x="389" y="278"/>
                    <a:pt x="391" y="273"/>
                    <a:pt x="391" y="269"/>
                  </a:cubicBezTo>
                  <a:cubicBezTo>
                    <a:pt x="391" y="266"/>
                    <a:pt x="395" y="266"/>
                    <a:pt x="397" y="263"/>
                  </a:cubicBezTo>
                  <a:cubicBezTo>
                    <a:pt x="399" y="261"/>
                    <a:pt x="395" y="257"/>
                    <a:pt x="398" y="249"/>
                  </a:cubicBezTo>
                  <a:cubicBezTo>
                    <a:pt x="401" y="242"/>
                    <a:pt x="398" y="234"/>
                    <a:pt x="398" y="227"/>
                  </a:cubicBezTo>
                  <a:cubicBezTo>
                    <a:pt x="398" y="220"/>
                    <a:pt x="398" y="213"/>
                    <a:pt x="401" y="211"/>
                  </a:cubicBezTo>
                  <a:cubicBezTo>
                    <a:pt x="403" y="209"/>
                    <a:pt x="402" y="207"/>
                    <a:pt x="400" y="206"/>
                  </a:cubicBezTo>
                  <a:cubicBezTo>
                    <a:pt x="398" y="205"/>
                    <a:pt x="400" y="203"/>
                    <a:pt x="402" y="203"/>
                  </a:cubicBezTo>
                  <a:cubicBezTo>
                    <a:pt x="404" y="204"/>
                    <a:pt x="406" y="207"/>
                    <a:pt x="409" y="205"/>
                  </a:cubicBezTo>
                  <a:cubicBezTo>
                    <a:pt x="412" y="203"/>
                    <a:pt x="415" y="195"/>
                    <a:pt x="418" y="188"/>
                  </a:cubicBezTo>
                  <a:cubicBezTo>
                    <a:pt x="421" y="181"/>
                    <a:pt x="425" y="181"/>
                    <a:pt x="429" y="180"/>
                  </a:cubicBezTo>
                  <a:cubicBezTo>
                    <a:pt x="432" y="178"/>
                    <a:pt x="440" y="170"/>
                    <a:pt x="444" y="157"/>
                  </a:cubicBezTo>
                  <a:cubicBezTo>
                    <a:pt x="449" y="145"/>
                    <a:pt x="444" y="133"/>
                    <a:pt x="442" y="125"/>
                  </a:cubicBezTo>
                  <a:cubicBezTo>
                    <a:pt x="440" y="116"/>
                    <a:pt x="437" y="118"/>
                    <a:pt x="432" y="118"/>
                  </a:cubicBezTo>
                  <a:cubicBezTo>
                    <a:pt x="427" y="118"/>
                    <a:pt x="418" y="117"/>
                    <a:pt x="405" y="104"/>
                  </a:cubicBezTo>
                  <a:cubicBezTo>
                    <a:pt x="393" y="90"/>
                    <a:pt x="381" y="91"/>
                    <a:pt x="372" y="93"/>
                  </a:cubicBezTo>
                  <a:cubicBezTo>
                    <a:pt x="364" y="96"/>
                    <a:pt x="356" y="89"/>
                    <a:pt x="350" y="88"/>
                  </a:cubicBezTo>
                  <a:cubicBezTo>
                    <a:pt x="345" y="87"/>
                    <a:pt x="339" y="94"/>
                    <a:pt x="335" y="95"/>
                  </a:cubicBezTo>
                  <a:cubicBezTo>
                    <a:pt x="331" y="97"/>
                    <a:pt x="337" y="89"/>
                    <a:pt x="338" y="85"/>
                  </a:cubicBezTo>
                  <a:cubicBezTo>
                    <a:pt x="338" y="80"/>
                    <a:pt x="323" y="73"/>
                    <a:pt x="311" y="69"/>
                  </a:cubicBezTo>
                  <a:cubicBezTo>
                    <a:pt x="300" y="64"/>
                    <a:pt x="295" y="66"/>
                    <a:pt x="295" y="74"/>
                  </a:cubicBezTo>
                  <a:cubicBezTo>
                    <a:pt x="295" y="81"/>
                    <a:pt x="290" y="71"/>
                    <a:pt x="287" y="79"/>
                  </a:cubicBezTo>
                  <a:cubicBezTo>
                    <a:pt x="283" y="87"/>
                    <a:pt x="277" y="82"/>
                    <a:pt x="281" y="79"/>
                  </a:cubicBezTo>
                  <a:cubicBezTo>
                    <a:pt x="285" y="77"/>
                    <a:pt x="289" y="71"/>
                    <a:pt x="291" y="66"/>
                  </a:cubicBezTo>
                  <a:cubicBezTo>
                    <a:pt x="292" y="62"/>
                    <a:pt x="274" y="58"/>
                    <a:pt x="268" y="60"/>
                  </a:cubicBezTo>
                  <a:cubicBezTo>
                    <a:pt x="262" y="63"/>
                    <a:pt x="266" y="72"/>
                    <a:pt x="261" y="69"/>
                  </a:cubicBezTo>
                  <a:cubicBezTo>
                    <a:pt x="256" y="66"/>
                    <a:pt x="260" y="60"/>
                    <a:pt x="264" y="60"/>
                  </a:cubicBezTo>
                  <a:cubicBezTo>
                    <a:pt x="268" y="60"/>
                    <a:pt x="272" y="52"/>
                    <a:pt x="275" y="46"/>
                  </a:cubicBezTo>
                  <a:cubicBezTo>
                    <a:pt x="278" y="40"/>
                    <a:pt x="270" y="39"/>
                    <a:pt x="266" y="34"/>
                  </a:cubicBezTo>
                  <a:cubicBezTo>
                    <a:pt x="261" y="29"/>
                    <a:pt x="262" y="14"/>
                    <a:pt x="258" y="12"/>
                  </a:cubicBezTo>
                  <a:cubicBezTo>
                    <a:pt x="253" y="17"/>
                    <a:pt x="246" y="25"/>
                    <a:pt x="244" y="30"/>
                  </a:cubicBezTo>
                  <a:cubicBezTo>
                    <a:pt x="242" y="37"/>
                    <a:pt x="239" y="33"/>
                    <a:pt x="232" y="35"/>
                  </a:cubicBezTo>
                  <a:cubicBezTo>
                    <a:pt x="226" y="37"/>
                    <a:pt x="223" y="35"/>
                    <a:pt x="221" y="32"/>
                  </a:cubicBezTo>
                  <a:cubicBezTo>
                    <a:pt x="220" y="29"/>
                    <a:pt x="213" y="32"/>
                    <a:pt x="209" y="32"/>
                  </a:cubicBezTo>
                  <a:cubicBezTo>
                    <a:pt x="204" y="31"/>
                    <a:pt x="207" y="37"/>
                    <a:pt x="204" y="39"/>
                  </a:cubicBezTo>
                  <a:cubicBezTo>
                    <a:pt x="201" y="40"/>
                    <a:pt x="193" y="35"/>
                    <a:pt x="191" y="38"/>
                  </a:cubicBezTo>
                  <a:cubicBezTo>
                    <a:pt x="188" y="41"/>
                    <a:pt x="186" y="38"/>
                    <a:pt x="185" y="41"/>
                  </a:cubicBezTo>
                  <a:cubicBezTo>
                    <a:pt x="183" y="44"/>
                    <a:pt x="179" y="42"/>
                    <a:pt x="177" y="44"/>
                  </a:cubicBezTo>
                  <a:cubicBezTo>
                    <a:pt x="176" y="45"/>
                    <a:pt x="171" y="46"/>
                    <a:pt x="165" y="40"/>
                  </a:cubicBezTo>
                  <a:cubicBezTo>
                    <a:pt x="159" y="33"/>
                    <a:pt x="160" y="22"/>
                    <a:pt x="163" y="20"/>
                  </a:cubicBezTo>
                  <a:cubicBezTo>
                    <a:pt x="165" y="18"/>
                    <a:pt x="165" y="12"/>
                    <a:pt x="162" y="10"/>
                  </a:cubicBezTo>
                  <a:cubicBezTo>
                    <a:pt x="158" y="8"/>
                    <a:pt x="162" y="1"/>
                    <a:pt x="157" y="1"/>
                  </a:cubicBezTo>
                  <a:cubicBezTo>
                    <a:pt x="152" y="0"/>
                    <a:pt x="153" y="6"/>
                    <a:pt x="150" y="7"/>
                  </a:cubicBezTo>
                  <a:cubicBezTo>
                    <a:pt x="147" y="8"/>
                    <a:pt x="139" y="13"/>
                    <a:pt x="136" y="13"/>
                  </a:cubicBezTo>
                  <a:cubicBezTo>
                    <a:pt x="133" y="12"/>
                    <a:pt x="128" y="13"/>
                    <a:pt x="128" y="17"/>
                  </a:cubicBezTo>
                  <a:cubicBezTo>
                    <a:pt x="128" y="21"/>
                    <a:pt x="125" y="20"/>
                    <a:pt x="124" y="17"/>
                  </a:cubicBezTo>
                  <a:cubicBezTo>
                    <a:pt x="123" y="14"/>
                    <a:pt x="116" y="15"/>
                    <a:pt x="114" y="13"/>
                  </a:cubicBezTo>
                  <a:cubicBezTo>
                    <a:pt x="112" y="11"/>
                    <a:pt x="103" y="12"/>
                    <a:pt x="107" y="15"/>
                  </a:cubicBezTo>
                  <a:cubicBezTo>
                    <a:pt x="111" y="17"/>
                    <a:pt x="111" y="19"/>
                    <a:pt x="111" y="23"/>
                  </a:cubicBezTo>
                  <a:cubicBezTo>
                    <a:pt x="111" y="27"/>
                    <a:pt x="114" y="26"/>
                    <a:pt x="114" y="30"/>
                  </a:cubicBezTo>
                  <a:cubicBezTo>
                    <a:pt x="114" y="35"/>
                    <a:pt x="117" y="32"/>
                    <a:pt x="120" y="32"/>
                  </a:cubicBezTo>
                  <a:cubicBezTo>
                    <a:pt x="122" y="32"/>
                    <a:pt x="122" y="36"/>
                    <a:pt x="118" y="36"/>
                  </a:cubicBezTo>
                  <a:cubicBezTo>
                    <a:pt x="115" y="37"/>
                    <a:pt x="113" y="39"/>
                    <a:pt x="112" y="42"/>
                  </a:cubicBezTo>
                  <a:cubicBezTo>
                    <a:pt x="111" y="46"/>
                    <a:pt x="108" y="43"/>
                    <a:pt x="105" y="46"/>
                  </a:cubicBezTo>
                  <a:cubicBezTo>
                    <a:pt x="102" y="49"/>
                    <a:pt x="99" y="51"/>
                    <a:pt x="97" y="50"/>
                  </a:cubicBezTo>
                  <a:cubicBezTo>
                    <a:pt x="95" y="49"/>
                    <a:pt x="93" y="50"/>
                    <a:pt x="91" y="51"/>
                  </a:cubicBezTo>
                  <a:cubicBezTo>
                    <a:pt x="88" y="52"/>
                    <a:pt x="87" y="51"/>
                    <a:pt x="84" y="48"/>
                  </a:cubicBezTo>
                  <a:cubicBezTo>
                    <a:pt x="81" y="46"/>
                    <a:pt x="80" y="42"/>
                    <a:pt x="75" y="37"/>
                  </a:cubicBezTo>
                  <a:cubicBezTo>
                    <a:pt x="73" y="38"/>
                    <a:pt x="67" y="40"/>
                    <a:pt x="64" y="40"/>
                  </a:cubicBezTo>
                  <a:cubicBezTo>
                    <a:pt x="60" y="40"/>
                    <a:pt x="48" y="39"/>
                    <a:pt x="47" y="42"/>
                  </a:cubicBezTo>
                  <a:cubicBezTo>
                    <a:pt x="47" y="44"/>
                    <a:pt x="48" y="47"/>
                    <a:pt x="50" y="48"/>
                  </a:cubicBezTo>
                  <a:cubicBezTo>
                    <a:pt x="52" y="48"/>
                    <a:pt x="56" y="49"/>
                    <a:pt x="52" y="52"/>
                  </a:cubicBezTo>
                  <a:cubicBezTo>
                    <a:pt x="48" y="55"/>
                    <a:pt x="45" y="51"/>
                    <a:pt x="45" y="58"/>
                  </a:cubicBezTo>
                  <a:cubicBezTo>
                    <a:pt x="45" y="66"/>
                    <a:pt x="54" y="70"/>
                    <a:pt x="52" y="77"/>
                  </a:cubicBezTo>
                  <a:cubicBezTo>
                    <a:pt x="51" y="80"/>
                    <a:pt x="50" y="89"/>
                    <a:pt x="50" y="92"/>
                  </a:cubicBezTo>
                  <a:cubicBezTo>
                    <a:pt x="50" y="95"/>
                    <a:pt x="48" y="107"/>
                    <a:pt x="45" y="107"/>
                  </a:cubicBezTo>
                  <a:cubicBezTo>
                    <a:pt x="42" y="108"/>
                    <a:pt x="40" y="105"/>
                    <a:pt x="36" y="108"/>
                  </a:cubicBezTo>
                  <a:cubicBezTo>
                    <a:pt x="32" y="111"/>
                    <a:pt x="27" y="109"/>
                    <a:pt x="22" y="113"/>
                  </a:cubicBezTo>
                  <a:cubicBezTo>
                    <a:pt x="17" y="117"/>
                    <a:pt x="12" y="115"/>
                    <a:pt x="12" y="120"/>
                  </a:cubicBezTo>
                  <a:cubicBezTo>
                    <a:pt x="12" y="124"/>
                    <a:pt x="7" y="126"/>
                    <a:pt x="8" y="130"/>
                  </a:cubicBezTo>
                  <a:cubicBezTo>
                    <a:pt x="9" y="134"/>
                    <a:pt x="6" y="133"/>
                    <a:pt x="3" y="136"/>
                  </a:cubicBezTo>
                  <a:cubicBezTo>
                    <a:pt x="0" y="139"/>
                    <a:pt x="4" y="141"/>
                    <a:pt x="2" y="144"/>
                  </a:cubicBezTo>
                  <a:cubicBezTo>
                    <a:pt x="0" y="146"/>
                    <a:pt x="2" y="150"/>
                    <a:pt x="5" y="153"/>
                  </a:cubicBezTo>
                  <a:cubicBezTo>
                    <a:pt x="7" y="157"/>
                    <a:pt x="10" y="160"/>
                    <a:pt x="9" y="163"/>
                  </a:cubicBezTo>
                  <a:cubicBezTo>
                    <a:pt x="9" y="166"/>
                    <a:pt x="12" y="168"/>
                    <a:pt x="15" y="167"/>
                  </a:cubicBezTo>
                  <a:cubicBezTo>
                    <a:pt x="18" y="167"/>
                    <a:pt x="16" y="174"/>
                    <a:pt x="21" y="174"/>
                  </a:cubicBezTo>
                  <a:cubicBezTo>
                    <a:pt x="26" y="174"/>
                    <a:pt x="32" y="175"/>
                    <a:pt x="33" y="172"/>
                  </a:cubicBezTo>
                  <a:cubicBezTo>
                    <a:pt x="34" y="169"/>
                    <a:pt x="38" y="167"/>
                    <a:pt x="38" y="171"/>
                  </a:cubicBezTo>
                  <a:cubicBezTo>
                    <a:pt x="38" y="175"/>
                    <a:pt x="37" y="187"/>
                    <a:pt x="41" y="186"/>
                  </a:cubicBezTo>
                  <a:cubicBezTo>
                    <a:pt x="44" y="184"/>
                    <a:pt x="52" y="185"/>
                    <a:pt x="55" y="186"/>
                  </a:cubicBezTo>
                  <a:cubicBezTo>
                    <a:pt x="59" y="187"/>
                    <a:pt x="63" y="186"/>
                    <a:pt x="65" y="184"/>
                  </a:cubicBezTo>
                  <a:cubicBezTo>
                    <a:pt x="67" y="181"/>
                    <a:pt x="70" y="181"/>
                    <a:pt x="75" y="179"/>
                  </a:cubicBezTo>
                  <a:cubicBezTo>
                    <a:pt x="79" y="176"/>
                    <a:pt x="84" y="173"/>
                    <a:pt x="88" y="173"/>
                  </a:cubicBezTo>
                  <a:cubicBezTo>
                    <a:pt x="92" y="173"/>
                    <a:pt x="100" y="170"/>
                    <a:pt x="99" y="173"/>
                  </a:cubicBezTo>
                  <a:cubicBezTo>
                    <a:pt x="98" y="177"/>
                    <a:pt x="97" y="189"/>
                    <a:pt x="102" y="195"/>
                  </a:cubicBezTo>
                  <a:cubicBezTo>
                    <a:pt x="108" y="202"/>
                    <a:pt x="111" y="204"/>
                    <a:pt x="116" y="203"/>
                  </a:cubicBezTo>
                  <a:cubicBezTo>
                    <a:pt x="121" y="203"/>
                    <a:pt x="120" y="205"/>
                    <a:pt x="124" y="205"/>
                  </a:cubicBezTo>
                  <a:cubicBezTo>
                    <a:pt x="127" y="205"/>
                    <a:pt x="125" y="209"/>
                    <a:pt x="128" y="209"/>
                  </a:cubicBezTo>
                  <a:cubicBezTo>
                    <a:pt x="132" y="209"/>
                    <a:pt x="138" y="210"/>
                    <a:pt x="138" y="213"/>
                  </a:cubicBezTo>
                  <a:cubicBezTo>
                    <a:pt x="138" y="217"/>
                    <a:pt x="148" y="214"/>
                    <a:pt x="150" y="216"/>
                  </a:cubicBezTo>
                  <a:cubicBezTo>
                    <a:pt x="152" y="218"/>
                    <a:pt x="155" y="220"/>
                    <a:pt x="154" y="224"/>
                  </a:cubicBezTo>
                  <a:cubicBezTo>
                    <a:pt x="154" y="228"/>
                    <a:pt x="159" y="231"/>
                    <a:pt x="156" y="232"/>
                  </a:cubicBezTo>
                  <a:cubicBezTo>
                    <a:pt x="153" y="234"/>
                    <a:pt x="157" y="237"/>
                    <a:pt x="157" y="242"/>
                  </a:cubicBezTo>
                  <a:cubicBezTo>
                    <a:pt x="158" y="246"/>
                    <a:pt x="162" y="248"/>
                    <a:pt x="170" y="247"/>
                  </a:cubicBezTo>
                  <a:cubicBezTo>
                    <a:pt x="177" y="247"/>
                    <a:pt x="179" y="248"/>
                    <a:pt x="179" y="253"/>
                  </a:cubicBezTo>
                  <a:cubicBezTo>
                    <a:pt x="179" y="258"/>
                    <a:pt x="184" y="259"/>
                    <a:pt x="186" y="264"/>
                  </a:cubicBezTo>
                  <a:cubicBezTo>
                    <a:pt x="187" y="269"/>
                    <a:pt x="184" y="275"/>
                    <a:pt x="184" y="279"/>
                  </a:cubicBezTo>
                  <a:cubicBezTo>
                    <a:pt x="185" y="282"/>
                    <a:pt x="183" y="285"/>
                    <a:pt x="181" y="286"/>
                  </a:cubicBezTo>
                  <a:cubicBezTo>
                    <a:pt x="183" y="290"/>
                    <a:pt x="184" y="291"/>
                    <a:pt x="181" y="292"/>
                  </a:cubicBezTo>
                  <a:cubicBezTo>
                    <a:pt x="178" y="294"/>
                    <a:pt x="185" y="299"/>
                    <a:pt x="183" y="306"/>
                  </a:cubicBezTo>
                  <a:cubicBezTo>
                    <a:pt x="182" y="314"/>
                    <a:pt x="181" y="315"/>
                    <a:pt x="189" y="315"/>
                  </a:cubicBezTo>
                  <a:cubicBezTo>
                    <a:pt x="197" y="316"/>
                    <a:pt x="196" y="318"/>
                    <a:pt x="199" y="316"/>
                  </a:cubicBezTo>
                  <a:cubicBezTo>
                    <a:pt x="202" y="315"/>
                    <a:pt x="206" y="322"/>
                    <a:pt x="207" y="326"/>
                  </a:cubicBezTo>
                  <a:cubicBezTo>
                    <a:pt x="208" y="330"/>
                    <a:pt x="211" y="338"/>
                    <a:pt x="212" y="338"/>
                  </a:cubicBezTo>
                  <a:cubicBezTo>
                    <a:pt x="214" y="338"/>
                    <a:pt x="218" y="334"/>
                    <a:pt x="222" y="336"/>
                  </a:cubicBezTo>
                  <a:cubicBezTo>
                    <a:pt x="225" y="338"/>
                    <a:pt x="221" y="351"/>
                    <a:pt x="221" y="357"/>
                  </a:cubicBezTo>
                  <a:cubicBezTo>
                    <a:pt x="223" y="357"/>
                    <a:pt x="227" y="357"/>
                    <a:pt x="228" y="357"/>
                  </a:cubicBezTo>
                  <a:cubicBezTo>
                    <a:pt x="230" y="358"/>
                    <a:pt x="231" y="372"/>
                    <a:pt x="230" y="374"/>
                  </a:cubicBezTo>
                  <a:cubicBezTo>
                    <a:pt x="229" y="377"/>
                    <a:pt x="221" y="379"/>
                    <a:pt x="216" y="382"/>
                  </a:cubicBezTo>
                  <a:cubicBezTo>
                    <a:pt x="212" y="385"/>
                    <a:pt x="202" y="395"/>
                    <a:pt x="197" y="402"/>
                  </a:cubicBezTo>
                  <a:cubicBezTo>
                    <a:pt x="194" y="407"/>
                    <a:pt x="190" y="411"/>
                    <a:pt x="187" y="414"/>
                  </a:cubicBezTo>
                  <a:cubicBezTo>
                    <a:pt x="188" y="414"/>
                    <a:pt x="189" y="414"/>
                    <a:pt x="190" y="414"/>
                  </a:cubicBezTo>
                  <a:cubicBezTo>
                    <a:pt x="193" y="413"/>
                    <a:pt x="196" y="413"/>
                    <a:pt x="200" y="418"/>
                  </a:cubicBezTo>
                  <a:cubicBezTo>
                    <a:pt x="204" y="422"/>
                    <a:pt x="203" y="426"/>
                    <a:pt x="205" y="425"/>
                  </a:cubicBezTo>
                  <a:cubicBezTo>
                    <a:pt x="206" y="425"/>
                    <a:pt x="208" y="419"/>
                    <a:pt x="211" y="424"/>
                  </a:cubicBezTo>
                  <a:cubicBezTo>
                    <a:pt x="214" y="428"/>
                    <a:pt x="222" y="431"/>
                    <a:pt x="224" y="433"/>
                  </a:cubicBezTo>
                  <a:cubicBezTo>
                    <a:pt x="226" y="435"/>
                    <a:pt x="232" y="437"/>
                    <a:pt x="232" y="442"/>
                  </a:cubicBezTo>
                  <a:cubicBezTo>
                    <a:pt x="232" y="446"/>
                    <a:pt x="230" y="453"/>
                    <a:pt x="233" y="459"/>
                  </a:cubicBezTo>
                  <a:cubicBezTo>
                    <a:pt x="234" y="457"/>
                    <a:pt x="236" y="456"/>
                    <a:pt x="238" y="454"/>
                  </a:cubicBezTo>
                  <a:close/>
                </a:path>
              </a:pathLst>
            </a:custGeom>
            <a:solidFill>
              <a:srgbClr val="2CA6F8"/>
            </a:solidFill>
            <a:ln w="6350">
              <a:solidFill>
                <a:srgbClr val="003C71"/>
              </a:solidFill>
              <a:round/>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63" name="Freeform 62"/>
            <p:cNvSpPr>
              <a:spLocks/>
            </p:cNvSpPr>
            <p:nvPr/>
          </p:nvSpPr>
          <p:spPr bwMode="auto">
            <a:xfrm>
              <a:off x="2215657" y="3185970"/>
              <a:ext cx="241973" cy="280094"/>
            </a:xfrm>
            <a:custGeom>
              <a:avLst/>
              <a:gdLst>
                <a:gd name="T0" fmla="*/ 56 w 57"/>
                <a:gd name="T1" fmla="*/ 29 h 62"/>
                <a:gd name="T2" fmla="*/ 48 w 57"/>
                <a:gd name="T3" fmla="*/ 20 h 62"/>
                <a:gd name="T4" fmla="*/ 35 w 57"/>
                <a:gd name="T5" fmla="*/ 11 h 62"/>
                <a:gd name="T6" fmla="*/ 29 w 57"/>
                <a:gd name="T7" fmla="*/ 12 h 62"/>
                <a:gd name="T8" fmla="*/ 24 w 57"/>
                <a:gd name="T9" fmla="*/ 5 h 62"/>
                <a:gd name="T10" fmla="*/ 14 w 57"/>
                <a:gd name="T11" fmla="*/ 1 h 62"/>
                <a:gd name="T12" fmla="*/ 11 w 57"/>
                <a:gd name="T13" fmla="*/ 1 h 62"/>
                <a:gd name="T14" fmla="*/ 7 w 57"/>
                <a:gd name="T15" fmla="*/ 8 h 62"/>
                <a:gd name="T16" fmla="*/ 4 w 57"/>
                <a:gd name="T17" fmla="*/ 27 h 62"/>
                <a:gd name="T18" fmla="*/ 1 w 57"/>
                <a:gd name="T19" fmla="*/ 42 h 62"/>
                <a:gd name="T20" fmla="*/ 4 w 57"/>
                <a:gd name="T21" fmla="*/ 48 h 62"/>
                <a:gd name="T22" fmla="*/ 3 w 57"/>
                <a:gd name="T23" fmla="*/ 53 h 62"/>
                <a:gd name="T24" fmla="*/ 7 w 57"/>
                <a:gd name="T25" fmla="*/ 55 h 62"/>
                <a:gd name="T26" fmla="*/ 22 w 57"/>
                <a:gd name="T27" fmla="*/ 59 h 62"/>
                <a:gd name="T28" fmla="*/ 31 w 57"/>
                <a:gd name="T29" fmla="*/ 59 h 62"/>
                <a:gd name="T30" fmla="*/ 48 w 57"/>
                <a:gd name="T31" fmla="*/ 57 h 62"/>
                <a:gd name="T32" fmla="*/ 57 w 57"/>
                <a:gd name="T33" fmla="*/ 46 h 62"/>
                <a:gd name="T34" fmla="*/ 56 w 57"/>
                <a:gd name="T35" fmla="*/ 2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56" y="29"/>
                  </a:moveTo>
                  <a:cubicBezTo>
                    <a:pt x="56" y="24"/>
                    <a:pt x="50" y="22"/>
                    <a:pt x="48" y="20"/>
                  </a:cubicBezTo>
                  <a:cubicBezTo>
                    <a:pt x="46" y="18"/>
                    <a:pt x="38" y="15"/>
                    <a:pt x="35" y="11"/>
                  </a:cubicBezTo>
                  <a:cubicBezTo>
                    <a:pt x="32" y="6"/>
                    <a:pt x="30" y="12"/>
                    <a:pt x="29" y="12"/>
                  </a:cubicBezTo>
                  <a:cubicBezTo>
                    <a:pt x="27" y="13"/>
                    <a:pt x="28" y="9"/>
                    <a:pt x="24" y="5"/>
                  </a:cubicBezTo>
                  <a:cubicBezTo>
                    <a:pt x="20" y="0"/>
                    <a:pt x="17" y="0"/>
                    <a:pt x="14" y="1"/>
                  </a:cubicBezTo>
                  <a:cubicBezTo>
                    <a:pt x="13" y="1"/>
                    <a:pt x="12" y="1"/>
                    <a:pt x="11" y="1"/>
                  </a:cubicBezTo>
                  <a:cubicBezTo>
                    <a:pt x="9" y="4"/>
                    <a:pt x="7" y="6"/>
                    <a:pt x="7" y="8"/>
                  </a:cubicBezTo>
                  <a:cubicBezTo>
                    <a:pt x="7" y="12"/>
                    <a:pt x="4" y="18"/>
                    <a:pt x="4" y="27"/>
                  </a:cubicBezTo>
                  <a:cubicBezTo>
                    <a:pt x="3" y="36"/>
                    <a:pt x="1" y="35"/>
                    <a:pt x="1" y="42"/>
                  </a:cubicBezTo>
                  <a:cubicBezTo>
                    <a:pt x="0" y="49"/>
                    <a:pt x="3" y="47"/>
                    <a:pt x="4" y="48"/>
                  </a:cubicBezTo>
                  <a:cubicBezTo>
                    <a:pt x="4" y="49"/>
                    <a:pt x="4" y="51"/>
                    <a:pt x="3" y="53"/>
                  </a:cubicBezTo>
                  <a:cubicBezTo>
                    <a:pt x="4" y="54"/>
                    <a:pt x="5" y="56"/>
                    <a:pt x="7" y="55"/>
                  </a:cubicBezTo>
                  <a:cubicBezTo>
                    <a:pt x="12" y="55"/>
                    <a:pt x="16" y="57"/>
                    <a:pt x="22" y="59"/>
                  </a:cubicBezTo>
                  <a:cubicBezTo>
                    <a:pt x="27" y="62"/>
                    <a:pt x="25" y="58"/>
                    <a:pt x="31" y="59"/>
                  </a:cubicBezTo>
                  <a:cubicBezTo>
                    <a:pt x="36" y="60"/>
                    <a:pt x="42" y="60"/>
                    <a:pt x="48" y="57"/>
                  </a:cubicBezTo>
                  <a:cubicBezTo>
                    <a:pt x="52" y="54"/>
                    <a:pt x="54" y="50"/>
                    <a:pt x="57" y="46"/>
                  </a:cubicBezTo>
                  <a:cubicBezTo>
                    <a:pt x="54" y="40"/>
                    <a:pt x="56" y="33"/>
                    <a:pt x="56" y="29"/>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67" name="Freeform 66"/>
            <p:cNvSpPr>
              <a:spLocks noEditPoints="1"/>
            </p:cNvSpPr>
            <p:nvPr/>
          </p:nvSpPr>
          <p:spPr bwMode="auto">
            <a:xfrm>
              <a:off x="1478133" y="2720255"/>
              <a:ext cx="971210" cy="2038546"/>
            </a:xfrm>
            <a:custGeom>
              <a:avLst/>
              <a:gdLst>
                <a:gd name="T0" fmla="*/ 65 w 229"/>
                <a:gd name="T1" fmla="*/ 427 h 451"/>
                <a:gd name="T2" fmla="*/ 61 w 229"/>
                <a:gd name="T3" fmla="*/ 417 h 451"/>
                <a:gd name="T4" fmla="*/ 57 w 229"/>
                <a:gd name="T5" fmla="*/ 448 h 451"/>
                <a:gd name="T6" fmla="*/ 81 w 229"/>
                <a:gd name="T7" fmla="*/ 449 h 451"/>
                <a:gd name="T8" fmla="*/ 87 w 229"/>
                <a:gd name="T9" fmla="*/ 442 h 451"/>
                <a:gd name="T10" fmla="*/ 219 w 229"/>
                <a:gd name="T11" fmla="*/ 47 h 451"/>
                <a:gd name="T12" fmla="*/ 213 w 229"/>
                <a:gd name="T13" fmla="*/ 64 h 451"/>
                <a:gd name="T14" fmla="*/ 194 w 229"/>
                <a:gd name="T15" fmla="*/ 71 h 451"/>
                <a:gd name="T16" fmla="*/ 173 w 229"/>
                <a:gd name="T17" fmla="*/ 67 h 451"/>
                <a:gd name="T18" fmla="*/ 185 w 229"/>
                <a:gd name="T19" fmla="*/ 45 h 451"/>
                <a:gd name="T20" fmla="*/ 152 w 229"/>
                <a:gd name="T21" fmla="*/ 28 h 451"/>
                <a:gd name="T22" fmla="*/ 124 w 229"/>
                <a:gd name="T23" fmla="*/ 4 h 451"/>
                <a:gd name="T24" fmla="*/ 106 w 229"/>
                <a:gd name="T25" fmla="*/ 11 h 451"/>
                <a:gd name="T26" fmla="*/ 83 w 229"/>
                <a:gd name="T27" fmla="*/ 6 h 451"/>
                <a:gd name="T28" fmla="*/ 72 w 229"/>
                <a:gd name="T29" fmla="*/ 26 h 451"/>
                <a:gd name="T30" fmla="*/ 59 w 229"/>
                <a:gd name="T31" fmla="*/ 44 h 451"/>
                <a:gd name="T32" fmla="*/ 60 w 229"/>
                <a:gd name="T33" fmla="*/ 64 h 451"/>
                <a:gd name="T34" fmla="*/ 50 w 229"/>
                <a:gd name="T35" fmla="*/ 79 h 451"/>
                <a:gd name="T36" fmla="*/ 42 w 229"/>
                <a:gd name="T37" fmla="*/ 95 h 451"/>
                <a:gd name="T38" fmla="*/ 37 w 229"/>
                <a:gd name="T39" fmla="*/ 115 h 451"/>
                <a:gd name="T40" fmla="*/ 41 w 229"/>
                <a:gd name="T41" fmla="*/ 138 h 451"/>
                <a:gd name="T42" fmla="*/ 41 w 229"/>
                <a:gd name="T43" fmla="*/ 158 h 451"/>
                <a:gd name="T44" fmla="*/ 37 w 229"/>
                <a:gd name="T45" fmla="*/ 180 h 451"/>
                <a:gd name="T46" fmla="*/ 29 w 229"/>
                <a:gd name="T47" fmla="*/ 206 h 451"/>
                <a:gd name="T48" fmla="*/ 25 w 229"/>
                <a:gd name="T49" fmla="*/ 217 h 451"/>
                <a:gd name="T50" fmla="*/ 22 w 229"/>
                <a:gd name="T51" fmla="*/ 233 h 451"/>
                <a:gd name="T52" fmla="*/ 21 w 229"/>
                <a:gd name="T53" fmla="*/ 248 h 451"/>
                <a:gd name="T54" fmla="*/ 19 w 229"/>
                <a:gd name="T55" fmla="*/ 272 h 451"/>
                <a:gd name="T56" fmla="*/ 21 w 229"/>
                <a:gd name="T57" fmla="*/ 285 h 451"/>
                <a:gd name="T58" fmla="*/ 26 w 229"/>
                <a:gd name="T59" fmla="*/ 296 h 451"/>
                <a:gd name="T60" fmla="*/ 24 w 229"/>
                <a:gd name="T61" fmla="*/ 306 h 451"/>
                <a:gd name="T62" fmla="*/ 22 w 229"/>
                <a:gd name="T63" fmla="*/ 324 h 451"/>
                <a:gd name="T64" fmla="*/ 14 w 229"/>
                <a:gd name="T65" fmla="*/ 339 h 451"/>
                <a:gd name="T66" fmla="*/ 9 w 229"/>
                <a:gd name="T67" fmla="*/ 355 h 451"/>
                <a:gd name="T68" fmla="*/ 3 w 229"/>
                <a:gd name="T69" fmla="*/ 373 h 451"/>
                <a:gd name="T70" fmla="*/ 16 w 229"/>
                <a:gd name="T71" fmla="*/ 384 h 451"/>
                <a:gd name="T72" fmla="*/ 22 w 229"/>
                <a:gd name="T73" fmla="*/ 402 h 451"/>
                <a:gd name="T74" fmla="*/ 48 w 229"/>
                <a:gd name="T75" fmla="*/ 405 h 451"/>
                <a:gd name="T76" fmla="*/ 53 w 229"/>
                <a:gd name="T77" fmla="*/ 396 h 451"/>
                <a:gd name="T78" fmla="*/ 54 w 229"/>
                <a:gd name="T79" fmla="*/ 377 h 451"/>
                <a:gd name="T80" fmla="*/ 67 w 229"/>
                <a:gd name="T81" fmla="*/ 364 h 451"/>
                <a:gd name="T82" fmla="*/ 88 w 229"/>
                <a:gd name="T83" fmla="*/ 341 h 451"/>
                <a:gd name="T84" fmla="*/ 79 w 229"/>
                <a:gd name="T85" fmla="*/ 327 h 451"/>
                <a:gd name="T86" fmla="*/ 89 w 229"/>
                <a:gd name="T87" fmla="*/ 299 h 451"/>
                <a:gd name="T88" fmla="*/ 95 w 229"/>
                <a:gd name="T89" fmla="*/ 285 h 451"/>
                <a:gd name="T90" fmla="*/ 103 w 229"/>
                <a:gd name="T91" fmla="*/ 270 h 451"/>
                <a:gd name="T92" fmla="*/ 109 w 229"/>
                <a:gd name="T93" fmla="*/ 269 h 451"/>
                <a:gd name="T94" fmla="*/ 106 w 229"/>
                <a:gd name="T95" fmla="*/ 263 h 451"/>
                <a:gd name="T96" fmla="*/ 98 w 229"/>
                <a:gd name="T97" fmla="*/ 251 h 451"/>
                <a:gd name="T98" fmla="*/ 116 w 229"/>
                <a:gd name="T99" fmla="*/ 245 h 451"/>
                <a:gd name="T100" fmla="*/ 130 w 229"/>
                <a:gd name="T101" fmla="*/ 228 h 451"/>
                <a:gd name="T102" fmla="*/ 133 w 229"/>
                <a:gd name="T103" fmla="*/ 216 h 451"/>
                <a:gd name="T104" fmla="*/ 184 w 229"/>
                <a:gd name="T105" fmla="*/ 203 h 451"/>
                <a:gd name="T106" fmla="*/ 189 w 229"/>
                <a:gd name="T107" fmla="*/ 181 h 451"/>
                <a:gd name="T108" fmla="*/ 181 w 229"/>
                <a:gd name="T109" fmla="*/ 165 h 451"/>
                <a:gd name="T110" fmla="*/ 177 w 229"/>
                <a:gd name="T111" fmla="*/ 156 h 451"/>
                <a:gd name="T112" fmla="*/ 175 w 229"/>
                <a:gd name="T113" fmla="*/ 145 h 451"/>
                <a:gd name="T114" fmla="*/ 181 w 229"/>
                <a:gd name="T115" fmla="*/ 111 h 451"/>
                <a:gd name="T116" fmla="*/ 214 w 229"/>
                <a:gd name="T117" fmla="*/ 72 h 451"/>
                <a:gd name="T118" fmla="*/ 226 w 229"/>
                <a:gd name="T119" fmla="*/ 47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9" h="451">
                  <a:moveTo>
                    <a:pt x="87" y="442"/>
                  </a:moveTo>
                  <a:cubicBezTo>
                    <a:pt x="81" y="442"/>
                    <a:pt x="69" y="430"/>
                    <a:pt x="65" y="427"/>
                  </a:cubicBezTo>
                  <a:cubicBezTo>
                    <a:pt x="61" y="424"/>
                    <a:pt x="64" y="421"/>
                    <a:pt x="60" y="422"/>
                  </a:cubicBezTo>
                  <a:cubicBezTo>
                    <a:pt x="55" y="423"/>
                    <a:pt x="58" y="418"/>
                    <a:pt x="61" y="417"/>
                  </a:cubicBezTo>
                  <a:cubicBezTo>
                    <a:pt x="63" y="416"/>
                    <a:pt x="60" y="412"/>
                    <a:pt x="57" y="411"/>
                  </a:cubicBezTo>
                  <a:cubicBezTo>
                    <a:pt x="56" y="418"/>
                    <a:pt x="55" y="448"/>
                    <a:pt x="57" y="448"/>
                  </a:cubicBezTo>
                  <a:cubicBezTo>
                    <a:pt x="59" y="448"/>
                    <a:pt x="72" y="447"/>
                    <a:pt x="76" y="449"/>
                  </a:cubicBezTo>
                  <a:cubicBezTo>
                    <a:pt x="77" y="450"/>
                    <a:pt x="79" y="451"/>
                    <a:pt x="81" y="449"/>
                  </a:cubicBezTo>
                  <a:cubicBezTo>
                    <a:pt x="83" y="446"/>
                    <a:pt x="91" y="448"/>
                    <a:pt x="95" y="445"/>
                  </a:cubicBezTo>
                  <a:cubicBezTo>
                    <a:pt x="99" y="443"/>
                    <a:pt x="94" y="442"/>
                    <a:pt x="87" y="442"/>
                  </a:cubicBezTo>
                  <a:close/>
                  <a:moveTo>
                    <a:pt x="226" y="47"/>
                  </a:moveTo>
                  <a:cubicBezTo>
                    <a:pt x="225" y="47"/>
                    <a:pt x="221" y="47"/>
                    <a:pt x="219" y="47"/>
                  </a:cubicBezTo>
                  <a:cubicBezTo>
                    <a:pt x="219" y="47"/>
                    <a:pt x="219" y="47"/>
                    <a:pt x="219" y="48"/>
                  </a:cubicBezTo>
                  <a:cubicBezTo>
                    <a:pt x="219" y="52"/>
                    <a:pt x="216" y="65"/>
                    <a:pt x="213" y="64"/>
                  </a:cubicBezTo>
                  <a:cubicBezTo>
                    <a:pt x="210" y="64"/>
                    <a:pt x="207" y="69"/>
                    <a:pt x="204" y="69"/>
                  </a:cubicBezTo>
                  <a:cubicBezTo>
                    <a:pt x="201" y="68"/>
                    <a:pt x="198" y="73"/>
                    <a:pt x="194" y="71"/>
                  </a:cubicBezTo>
                  <a:cubicBezTo>
                    <a:pt x="191" y="69"/>
                    <a:pt x="186" y="71"/>
                    <a:pt x="183" y="70"/>
                  </a:cubicBezTo>
                  <a:cubicBezTo>
                    <a:pt x="181" y="68"/>
                    <a:pt x="173" y="69"/>
                    <a:pt x="173" y="67"/>
                  </a:cubicBezTo>
                  <a:cubicBezTo>
                    <a:pt x="173" y="65"/>
                    <a:pt x="177" y="66"/>
                    <a:pt x="177" y="60"/>
                  </a:cubicBezTo>
                  <a:cubicBezTo>
                    <a:pt x="177" y="54"/>
                    <a:pt x="187" y="47"/>
                    <a:pt x="185" y="45"/>
                  </a:cubicBezTo>
                  <a:cubicBezTo>
                    <a:pt x="184" y="42"/>
                    <a:pt x="167" y="37"/>
                    <a:pt x="164" y="34"/>
                  </a:cubicBezTo>
                  <a:cubicBezTo>
                    <a:pt x="162" y="31"/>
                    <a:pt x="159" y="28"/>
                    <a:pt x="152" y="28"/>
                  </a:cubicBezTo>
                  <a:cubicBezTo>
                    <a:pt x="145" y="27"/>
                    <a:pt x="146" y="24"/>
                    <a:pt x="139" y="20"/>
                  </a:cubicBezTo>
                  <a:cubicBezTo>
                    <a:pt x="134" y="17"/>
                    <a:pt x="126" y="9"/>
                    <a:pt x="124" y="4"/>
                  </a:cubicBezTo>
                  <a:cubicBezTo>
                    <a:pt x="120" y="4"/>
                    <a:pt x="114" y="3"/>
                    <a:pt x="113" y="4"/>
                  </a:cubicBezTo>
                  <a:cubicBezTo>
                    <a:pt x="111" y="6"/>
                    <a:pt x="108" y="15"/>
                    <a:pt x="106" y="11"/>
                  </a:cubicBezTo>
                  <a:cubicBezTo>
                    <a:pt x="104" y="6"/>
                    <a:pt x="98" y="6"/>
                    <a:pt x="93" y="5"/>
                  </a:cubicBezTo>
                  <a:cubicBezTo>
                    <a:pt x="88" y="5"/>
                    <a:pt x="88" y="0"/>
                    <a:pt x="83" y="6"/>
                  </a:cubicBezTo>
                  <a:cubicBezTo>
                    <a:pt x="81" y="8"/>
                    <a:pt x="78" y="11"/>
                    <a:pt x="75" y="13"/>
                  </a:cubicBezTo>
                  <a:cubicBezTo>
                    <a:pt x="74" y="18"/>
                    <a:pt x="73" y="24"/>
                    <a:pt x="72" y="26"/>
                  </a:cubicBezTo>
                  <a:cubicBezTo>
                    <a:pt x="71" y="28"/>
                    <a:pt x="60" y="33"/>
                    <a:pt x="60" y="36"/>
                  </a:cubicBezTo>
                  <a:cubicBezTo>
                    <a:pt x="59" y="39"/>
                    <a:pt x="61" y="42"/>
                    <a:pt x="59" y="44"/>
                  </a:cubicBezTo>
                  <a:cubicBezTo>
                    <a:pt x="57" y="46"/>
                    <a:pt x="64" y="54"/>
                    <a:pt x="60" y="56"/>
                  </a:cubicBezTo>
                  <a:cubicBezTo>
                    <a:pt x="56" y="58"/>
                    <a:pt x="63" y="62"/>
                    <a:pt x="60" y="64"/>
                  </a:cubicBezTo>
                  <a:cubicBezTo>
                    <a:pt x="58" y="66"/>
                    <a:pt x="53" y="67"/>
                    <a:pt x="53" y="69"/>
                  </a:cubicBezTo>
                  <a:cubicBezTo>
                    <a:pt x="53" y="71"/>
                    <a:pt x="53" y="77"/>
                    <a:pt x="50" y="79"/>
                  </a:cubicBezTo>
                  <a:cubicBezTo>
                    <a:pt x="47" y="80"/>
                    <a:pt x="45" y="85"/>
                    <a:pt x="45" y="89"/>
                  </a:cubicBezTo>
                  <a:cubicBezTo>
                    <a:pt x="45" y="92"/>
                    <a:pt x="40" y="90"/>
                    <a:pt x="42" y="95"/>
                  </a:cubicBezTo>
                  <a:cubicBezTo>
                    <a:pt x="44" y="100"/>
                    <a:pt x="46" y="105"/>
                    <a:pt x="42" y="106"/>
                  </a:cubicBezTo>
                  <a:cubicBezTo>
                    <a:pt x="38" y="107"/>
                    <a:pt x="39" y="115"/>
                    <a:pt x="37" y="115"/>
                  </a:cubicBezTo>
                  <a:cubicBezTo>
                    <a:pt x="35" y="115"/>
                    <a:pt x="34" y="123"/>
                    <a:pt x="37" y="127"/>
                  </a:cubicBezTo>
                  <a:cubicBezTo>
                    <a:pt x="40" y="131"/>
                    <a:pt x="41" y="135"/>
                    <a:pt x="41" y="138"/>
                  </a:cubicBezTo>
                  <a:cubicBezTo>
                    <a:pt x="41" y="142"/>
                    <a:pt x="45" y="144"/>
                    <a:pt x="44" y="148"/>
                  </a:cubicBezTo>
                  <a:cubicBezTo>
                    <a:pt x="42" y="152"/>
                    <a:pt x="43" y="156"/>
                    <a:pt x="41" y="158"/>
                  </a:cubicBezTo>
                  <a:cubicBezTo>
                    <a:pt x="38" y="159"/>
                    <a:pt x="40" y="165"/>
                    <a:pt x="37" y="166"/>
                  </a:cubicBezTo>
                  <a:cubicBezTo>
                    <a:pt x="34" y="167"/>
                    <a:pt x="40" y="178"/>
                    <a:pt x="37" y="180"/>
                  </a:cubicBezTo>
                  <a:cubicBezTo>
                    <a:pt x="35" y="182"/>
                    <a:pt x="29" y="184"/>
                    <a:pt x="29" y="191"/>
                  </a:cubicBezTo>
                  <a:cubicBezTo>
                    <a:pt x="29" y="199"/>
                    <a:pt x="30" y="203"/>
                    <a:pt x="29" y="206"/>
                  </a:cubicBezTo>
                  <a:cubicBezTo>
                    <a:pt x="28" y="209"/>
                    <a:pt x="33" y="208"/>
                    <a:pt x="32" y="213"/>
                  </a:cubicBezTo>
                  <a:cubicBezTo>
                    <a:pt x="31" y="217"/>
                    <a:pt x="26" y="214"/>
                    <a:pt x="25" y="217"/>
                  </a:cubicBezTo>
                  <a:cubicBezTo>
                    <a:pt x="25" y="220"/>
                    <a:pt x="27" y="225"/>
                    <a:pt x="25" y="225"/>
                  </a:cubicBezTo>
                  <a:cubicBezTo>
                    <a:pt x="23" y="226"/>
                    <a:pt x="22" y="228"/>
                    <a:pt x="22" y="233"/>
                  </a:cubicBezTo>
                  <a:cubicBezTo>
                    <a:pt x="22" y="237"/>
                    <a:pt x="19" y="238"/>
                    <a:pt x="19" y="240"/>
                  </a:cubicBezTo>
                  <a:cubicBezTo>
                    <a:pt x="18" y="243"/>
                    <a:pt x="21" y="245"/>
                    <a:pt x="21" y="248"/>
                  </a:cubicBezTo>
                  <a:cubicBezTo>
                    <a:pt x="21" y="251"/>
                    <a:pt x="23" y="260"/>
                    <a:pt x="20" y="260"/>
                  </a:cubicBezTo>
                  <a:cubicBezTo>
                    <a:pt x="18" y="261"/>
                    <a:pt x="17" y="271"/>
                    <a:pt x="19" y="272"/>
                  </a:cubicBezTo>
                  <a:cubicBezTo>
                    <a:pt x="21" y="273"/>
                    <a:pt x="21" y="276"/>
                    <a:pt x="20" y="278"/>
                  </a:cubicBezTo>
                  <a:cubicBezTo>
                    <a:pt x="19" y="280"/>
                    <a:pt x="24" y="282"/>
                    <a:pt x="21" y="285"/>
                  </a:cubicBezTo>
                  <a:cubicBezTo>
                    <a:pt x="18" y="288"/>
                    <a:pt x="21" y="292"/>
                    <a:pt x="25" y="291"/>
                  </a:cubicBezTo>
                  <a:cubicBezTo>
                    <a:pt x="28" y="290"/>
                    <a:pt x="30" y="296"/>
                    <a:pt x="26" y="296"/>
                  </a:cubicBezTo>
                  <a:cubicBezTo>
                    <a:pt x="23" y="296"/>
                    <a:pt x="19" y="296"/>
                    <a:pt x="22" y="299"/>
                  </a:cubicBezTo>
                  <a:cubicBezTo>
                    <a:pt x="25" y="301"/>
                    <a:pt x="28" y="304"/>
                    <a:pt x="24" y="306"/>
                  </a:cubicBezTo>
                  <a:cubicBezTo>
                    <a:pt x="19" y="308"/>
                    <a:pt x="23" y="311"/>
                    <a:pt x="22" y="315"/>
                  </a:cubicBezTo>
                  <a:cubicBezTo>
                    <a:pt x="21" y="319"/>
                    <a:pt x="25" y="323"/>
                    <a:pt x="22" y="324"/>
                  </a:cubicBezTo>
                  <a:cubicBezTo>
                    <a:pt x="18" y="325"/>
                    <a:pt x="23" y="331"/>
                    <a:pt x="18" y="331"/>
                  </a:cubicBezTo>
                  <a:cubicBezTo>
                    <a:pt x="14" y="332"/>
                    <a:pt x="17" y="336"/>
                    <a:pt x="14" y="339"/>
                  </a:cubicBezTo>
                  <a:cubicBezTo>
                    <a:pt x="11" y="341"/>
                    <a:pt x="18" y="345"/>
                    <a:pt x="14" y="348"/>
                  </a:cubicBezTo>
                  <a:cubicBezTo>
                    <a:pt x="10" y="350"/>
                    <a:pt x="13" y="355"/>
                    <a:pt x="9" y="355"/>
                  </a:cubicBezTo>
                  <a:cubicBezTo>
                    <a:pt x="5" y="355"/>
                    <a:pt x="3" y="360"/>
                    <a:pt x="3" y="363"/>
                  </a:cubicBezTo>
                  <a:cubicBezTo>
                    <a:pt x="3" y="365"/>
                    <a:pt x="0" y="370"/>
                    <a:pt x="3" y="373"/>
                  </a:cubicBezTo>
                  <a:cubicBezTo>
                    <a:pt x="6" y="377"/>
                    <a:pt x="3" y="379"/>
                    <a:pt x="5" y="381"/>
                  </a:cubicBezTo>
                  <a:cubicBezTo>
                    <a:pt x="8" y="382"/>
                    <a:pt x="17" y="380"/>
                    <a:pt x="16" y="384"/>
                  </a:cubicBezTo>
                  <a:cubicBezTo>
                    <a:pt x="15" y="388"/>
                    <a:pt x="15" y="397"/>
                    <a:pt x="17" y="397"/>
                  </a:cubicBezTo>
                  <a:cubicBezTo>
                    <a:pt x="18" y="397"/>
                    <a:pt x="19" y="402"/>
                    <a:pt x="22" y="402"/>
                  </a:cubicBezTo>
                  <a:cubicBezTo>
                    <a:pt x="25" y="401"/>
                    <a:pt x="37" y="400"/>
                    <a:pt x="42" y="401"/>
                  </a:cubicBezTo>
                  <a:cubicBezTo>
                    <a:pt x="44" y="402"/>
                    <a:pt x="47" y="404"/>
                    <a:pt x="48" y="405"/>
                  </a:cubicBezTo>
                  <a:cubicBezTo>
                    <a:pt x="51" y="404"/>
                    <a:pt x="57" y="408"/>
                    <a:pt x="59" y="406"/>
                  </a:cubicBezTo>
                  <a:cubicBezTo>
                    <a:pt x="60" y="405"/>
                    <a:pt x="52" y="398"/>
                    <a:pt x="53" y="396"/>
                  </a:cubicBezTo>
                  <a:cubicBezTo>
                    <a:pt x="53" y="394"/>
                    <a:pt x="51" y="390"/>
                    <a:pt x="51" y="387"/>
                  </a:cubicBezTo>
                  <a:cubicBezTo>
                    <a:pt x="51" y="385"/>
                    <a:pt x="50" y="379"/>
                    <a:pt x="54" y="377"/>
                  </a:cubicBezTo>
                  <a:cubicBezTo>
                    <a:pt x="57" y="374"/>
                    <a:pt x="57" y="372"/>
                    <a:pt x="60" y="372"/>
                  </a:cubicBezTo>
                  <a:cubicBezTo>
                    <a:pt x="62" y="373"/>
                    <a:pt x="66" y="370"/>
                    <a:pt x="67" y="364"/>
                  </a:cubicBezTo>
                  <a:cubicBezTo>
                    <a:pt x="67" y="358"/>
                    <a:pt x="70" y="356"/>
                    <a:pt x="75" y="352"/>
                  </a:cubicBezTo>
                  <a:cubicBezTo>
                    <a:pt x="80" y="347"/>
                    <a:pt x="89" y="343"/>
                    <a:pt x="88" y="341"/>
                  </a:cubicBezTo>
                  <a:cubicBezTo>
                    <a:pt x="87" y="339"/>
                    <a:pt x="90" y="332"/>
                    <a:pt x="90" y="330"/>
                  </a:cubicBezTo>
                  <a:cubicBezTo>
                    <a:pt x="90" y="327"/>
                    <a:pt x="81" y="328"/>
                    <a:pt x="79" y="327"/>
                  </a:cubicBezTo>
                  <a:cubicBezTo>
                    <a:pt x="76" y="326"/>
                    <a:pt x="66" y="319"/>
                    <a:pt x="71" y="310"/>
                  </a:cubicBezTo>
                  <a:cubicBezTo>
                    <a:pt x="76" y="300"/>
                    <a:pt x="86" y="299"/>
                    <a:pt x="89" y="299"/>
                  </a:cubicBezTo>
                  <a:cubicBezTo>
                    <a:pt x="92" y="299"/>
                    <a:pt x="90" y="295"/>
                    <a:pt x="92" y="293"/>
                  </a:cubicBezTo>
                  <a:cubicBezTo>
                    <a:pt x="95" y="292"/>
                    <a:pt x="95" y="289"/>
                    <a:pt x="95" y="285"/>
                  </a:cubicBezTo>
                  <a:cubicBezTo>
                    <a:pt x="95" y="281"/>
                    <a:pt x="95" y="274"/>
                    <a:pt x="100" y="274"/>
                  </a:cubicBezTo>
                  <a:cubicBezTo>
                    <a:pt x="104" y="273"/>
                    <a:pt x="105" y="271"/>
                    <a:pt x="103" y="270"/>
                  </a:cubicBezTo>
                  <a:cubicBezTo>
                    <a:pt x="100" y="269"/>
                    <a:pt x="99" y="266"/>
                    <a:pt x="103" y="266"/>
                  </a:cubicBezTo>
                  <a:cubicBezTo>
                    <a:pt x="108" y="265"/>
                    <a:pt x="106" y="269"/>
                    <a:pt x="109" y="269"/>
                  </a:cubicBezTo>
                  <a:cubicBezTo>
                    <a:pt x="113" y="269"/>
                    <a:pt x="118" y="264"/>
                    <a:pt x="114" y="261"/>
                  </a:cubicBezTo>
                  <a:cubicBezTo>
                    <a:pt x="110" y="257"/>
                    <a:pt x="108" y="262"/>
                    <a:pt x="106" y="263"/>
                  </a:cubicBezTo>
                  <a:cubicBezTo>
                    <a:pt x="104" y="263"/>
                    <a:pt x="102" y="260"/>
                    <a:pt x="100" y="260"/>
                  </a:cubicBezTo>
                  <a:cubicBezTo>
                    <a:pt x="98" y="260"/>
                    <a:pt x="99" y="253"/>
                    <a:pt x="98" y="251"/>
                  </a:cubicBezTo>
                  <a:cubicBezTo>
                    <a:pt x="97" y="249"/>
                    <a:pt x="96" y="243"/>
                    <a:pt x="98" y="241"/>
                  </a:cubicBezTo>
                  <a:cubicBezTo>
                    <a:pt x="100" y="238"/>
                    <a:pt x="108" y="245"/>
                    <a:pt x="116" y="245"/>
                  </a:cubicBezTo>
                  <a:cubicBezTo>
                    <a:pt x="123" y="246"/>
                    <a:pt x="129" y="242"/>
                    <a:pt x="129" y="239"/>
                  </a:cubicBezTo>
                  <a:cubicBezTo>
                    <a:pt x="129" y="236"/>
                    <a:pt x="125" y="231"/>
                    <a:pt x="130" y="228"/>
                  </a:cubicBezTo>
                  <a:cubicBezTo>
                    <a:pt x="134" y="225"/>
                    <a:pt x="130" y="224"/>
                    <a:pt x="129" y="220"/>
                  </a:cubicBezTo>
                  <a:cubicBezTo>
                    <a:pt x="128" y="216"/>
                    <a:pt x="131" y="214"/>
                    <a:pt x="133" y="216"/>
                  </a:cubicBezTo>
                  <a:cubicBezTo>
                    <a:pt x="135" y="218"/>
                    <a:pt x="150" y="216"/>
                    <a:pt x="162" y="214"/>
                  </a:cubicBezTo>
                  <a:cubicBezTo>
                    <a:pt x="174" y="211"/>
                    <a:pt x="183" y="207"/>
                    <a:pt x="184" y="203"/>
                  </a:cubicBezTo>
                  <a:cubicBezTo>
                    <a:pt x="184" y="200"/>
                    <a:pt x="192" y="192"/>
                    <a:pt x="194" y="189"/>
                  </a:cubicBezTo>
                  <a:cubicBezTo>
                    <a:pt x="196" y="186"/>
                    <a:pt x="194" y="182"/>
                    <a:pt x="189" y="181"/>
                  </a:cubicBezTo>
                  <a:cubicBezTo>
                    <a:pt x="184" y="180"/>
                    <a:pt x="184" y="175"/>
                    <a:pt x="187" y="171"/>
                  </a:cubicBezTo>
                  <a:cubicBezTo>
                    <a:pt x="190" y="168"/>
                    <a:pt x="186" y="165"/>
                    <a:pt x="181" y="165"/>
                  </a:cubicBezTo>
                  <a:cubicBezTo>
                    <a:pt x="176" y="164"/>
                    <a:pt x="169" y="161"/>
                    <a:pt x="173" y="157"/>
                  </a:cubicBezTo>
                  <a:cubicBezTo>
                    <a:pt x="175" y="155"/>
                    <a:pt x="176" y="155"/>
                    <a:pt x="177" y="156"/>
                  </a:cubicBezTo>
                  <a:cubicBezTo>
                    <a:pt x="178" y="154"/>
                    <a:pt x="178" y="152"/>
                    <a:pt x="178" y="151"/>
                  </a:cubicBezTo>
                  <a:cubicBezTo>
                    <a:pt x="177" y="150"/>
                    <a:pt x="174" y="152"/>
                    <a:pt x="175" y="145"/>
                  </a:cubicBezTo>
                  <a:cubicBezTo>
                    <a:pt x="175" y="138"/>
                    <a:pt x="177" y="139"/>
                    <a:pt x="178" y="130"/>
                  </a:cubicBezTo>
                  <a:cubicBezTo>
                    <a:pt x="178" y="121"/>
                    <a:pt x="181" y="115"/>
                    <a:pt x="181" y="111"/>
                  </a:cubicBezTo>
                  <a:cubicBezTo>
                    <a:pt x="181" y="106"/>
                    <a:pt x="190" y="100"/>
                    <a:pt x="195" y="92"/>
                  </a:cubicBezTo>
                  <a:cubicBezTo>
                    <a:pt x="200" y="85"/>
                    <a:pt x="210" y="75"/>
                    <a:pt x="214" y="72"/>
                  </a:cubicBezTo>
                  <a:cubicBezTo>
                    <a:pt x="219" y="69"/>
                    <a:pt x="227" y="67"/>
                    <a:pt x="228" y="64"/>
                  </a:cubicBezTo>
                  <a:cubicBezTo>
                    <a:pt x="229" y="62"/>
                    <a:pt x="228" y="48"/>
                    <a:pt x="226" y="47"/>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68" name="Freeform 67"/>
            <p:cNvSpPr>
              <a:spLocks/>
            </p:cNvSpPr>
            <p:nvPr/>
          </p:nvSpPr>
          <p:spPr bwMode="auto">
            <a:xfrm>
              <a:off x="1377035" y="2494854"/>
              <a:ext cx="422626" cy="2300408"/>
            </a:xfrm>
            <a:custGeom>
              <a:avLst/>
              <a:gdLst>
                <a:gd name="T0" fmla="*/ 40 w 100"/>
                <a:gd name="T1" fmla="*/ 434 h 509"/>
                <a:gd name="T2" fmla="*/ 27 w 100"/>
                <a:gd name="T3" fmla="*/ 413 h 509"/>
                <a:gd name="T4" fmla="*/ 38 w 100"/>
                <a:gd name="T5" fmla="*/ 389 h 509"/>
                <a:gd name="T6" fmla="*/ 46 w 100"/>
                <a:gd name="T7" fmla="*/ 365 h 509"/>
                <a:gd name="T8" fmla="*/ 50 w 100"/>
                <a:gd name="T9" fmla="*/ 346 h 509"/>
                <a:gd name="T10" fmla="*/ 44 w 100"/>
                <a:gd name="T11" fmla="*/ 328 h 509"/>
                <a:gd name="T12" fmla="*/ 45 w 100"/>
                <a:gd name="T13" fmla="*/ 298 h 509"/>
                <a:gd name="T14" fmla="*/ 49 w 100"/>
                <a:gd name="T15" fmla="*/ 275 h 509"/>
                <a:gd name="T16" fmla="*/ 53 w 100"/>
                <a:gd name="T17" fmla="*/ 256 h 509"/>
                <a:gd name="T18" fmla="*/ 61 w 100"/>
                <a:gd name="T19" fmla="*/ 216 h 509"/>
                <a:gd name="T20" fmla="*/ 65 w 100"/>
                <a:gd name="T21" fmla="*/ 188 h 509"/>
                <a:gd name="T22" fmla="*/ 66 w 100"/>
                <a:gd name="T23" fmla="*/ 156 h 509"/>
                <a:gd name="T24" fmla="*/ 74 w 100"/>
                <a:gd name="T25" fmla="*/ 129 h 509"/>
                <a:gd name="T26" fmla="*/ 84 w 100"/>
                <a:gd name="T27" fmla="*/ 106 h 509"/>
                <a:gd name="T28" fmla="*/ 96 w 100"/>
                <a:gd name="T29" fmla="*/ 76 h 509"/>
                <a:gd name="T30" fmla="*/ 89 w 100"/>
                <a:gd name="T31" fmla="*/ 52 h 509"/>
                <a:gd name="T32" fmla="*/ 83 w 100"/>
                <a:gd name="T33" fmla="*/ 25 h 509"/>
                <a:gd name="T34" fmla="*/ 71 w 100"/>
                <a:gd name="T35" fmla="*/ 1 h 509"/>
                <a:gd name="T36" fmla="*/ 64 w 100"/>
                <a:gd name="T37" fmla="*/ 22 h 509"/>
                <a:gd name="T38" fmla="*/ 62 w 100"/>
                <a:gd name="T39" fmla="*/ 75 h 509"/>
                <a:gd name="T40" fmla="*/ 52 w 100"/>
                <a:gd name="T41" fmla="*/ 127 h 509"/>
                <a:gd name="T42" fmla="*/ 47 w 100"/>
                <a:gd name="T43" fmla="*/ 163 h 509"/>
                <a:gd name="T44" fmla="*/ 41 w 100"/>
                <a:gd name="T45" fmla="*/ 209 h 509"/>
                <a:gd name="T46" fmla="*/ 25 w 100"/>
                <a:gd name="T47" fmla="*/ 251 h 509"/>
                <a:gd name="T48" fmla="*/ 24 w 100"/>
                <a:gd name="T49" fmla="*/ 286 h 509"/>
                <a:gd name="T50" fmla="*/ 17 w 100"/>
                <a:gd name="T51" fmla="*/ 318 h 509"/>
                <a:gd name="T52" fmla="*/ 31 w 100"/>
                <a:gd name="T53" fmla="*/ 301 h 509"/>
                <a:gd name="T54" fmla="*/ 34 w 100"/>
                <a:gd name="T55" fmla="*/ 320 h 509"/>
                <a:gd name="T56" fmla="*/ 30 w 100"/>
                <a:gd name="T57" fmla="*/ 342 h 509"/>
                <a:gd name="T58" fmla="*/ 24 w 100"/>
                <a:gd name="T59" fmla="*/ 356 h 509"/>
                <a:gd name="T60" fmla="*/ 23 w 100"/>
                <a:gd name="T61" fmla="*/ 353 h 509"/>
                <a:gd name="T62" fmla="*/ 15 w 100"/>
                <a:gd name="T63" fmla="*/ 357 h 509"/>
                <a:gd name="T64" fmla="*/ 2 w 100"/>
                <a:gd name="T65" fmla="*/ 374 h 509"/>
                <a:gd name="T66" fmla="*/ 16 w 100"/>
                <a:gd name="T67" fmla="*/ 375 h 509"/>
                <a:gd name="T68" fmla="*/ 24 w 100"/>
                <a:gd name="T69" fmla="*/ 389 h 509"/>
                <a:gd name="T70" fmla="*/ 10 w 100"/>
                <a:gd name="T71" fmla="*/ 392 h 509"/>
                <a:gd name="T72" fmla="*/ 12 w 100"/>
                <a:gd name="T73" fmla="*/ 400 h 509"/>
                <a:gd name="T74" fmla="*/ 5 w 100"/>
                <a:gd name="T75" fmla="*/ 412 h 509"/>
                <a:gd name="T76" fmla="*/ 14 w 100"/>
                <a:gd name="T77" fmla="*/ 416 h 509"/>
                <a:gd name="T78" fmla="*/ 16 w 100"/>
                <a:gd name="T79" fmla="*/ 427 h 509"/>
                <a:gd name="T80" fmla="*/ 9 w 100"/>
                <a:gd name="T81" fmla="*/ 441 h 509"/>
                <a:gd name="T82" fmla="*/ 23 w 100"/>
                <a:gd name="T83" fmla="*/ 443 h 509"/>
                <a:gd name="T84" fmla="*/ 28 w 100"/>
                <a:gd name="T85" fmla="*/ 448 h 509"/>
                <a:gd name="T86" fmla="*/ 22 w 100"/>
                <a:gd name="T87" fmla="*/ 461 h 509"/>
                <a:gd name="T88" fmla="*/ 40 w 100"/>
                <a:gd name="T89" fmla="*/ 462 h 509"/>
                <a:gd name="T90" fmla="*/ 27 w 100"/>
                <a:gd name="T91" fmla="*/ 471 h 509"/>
                <a:gd name="T92" fmla="*/ 42 w 100"/>
                <a:gd name="T93" fmla="*/ 469 h 509"/>
                <a:gd name="T94" fmla="*/ 25 w 100"/>
                <a:gd name="T95" fmla="*/ 481 h 509"/>
                <a:gd name="T96" fmla="*/ 40 w 100"/>
                <a:gd name="T97" fmla="*/ 482 h 509"/>
                <a:gd name="T98" fmla="*/ 64 w 100"/>
                <a:gd name="T99" fmla="*/ 460 h 509"/>
                <a:gd name="T100" fmla="*/ 71 w 100"/>
                <a:gd name="T101" fmla="*/ 473 h 509"/>
                <a:gd name="T102" fmla="*/ 60 w 100"/>
                <a:gd name="T103" fmla="*/ 477 h 509"/>
                <a:gd name="T104" fmla="*/ 49 w 100"/>
                <a:gd name="T105" fmla="*/ 486 h 509"/>
                <a:gd name="T106" fmla="*/ 58 w 100"/>
                <a:gd name="T107" fmla="*/ 502 h 509"/>
                <a:gd name="T108" fmla="*/ 74 w 100"/>
                <a:gd name="T109" fmla="*/ 500 h 509"/>
                <a:gd name="T110" fmla="*/ 90 w 100"/>
                <a:gd name="T111" fmla="*/ 501 h 509"/>
                <a:gd name="T112" fmla="*/ 81 w 100"/>
                <a:gd name="T113" fmla="*/ 498 h 509"/>
                <a:gd name="T114" fmla="*/ 71 w 100"/>
                <a:gd name="T115" fmla="*/ 457 h 509"/>
                <a:gd name="T116" fmla="*/ 46 w 100"/>
                <a:gd name="T117" fmla="*/ 452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 h="509">
                  <a:moveTo>
                    <a:pt x="46" y="452"/>
                  </a:moveTo>
                  <a:cubicBezTo>
                    <a:pt x="43" y="452"/>
                    <a:pt x="42" y="447"/>
                    <a:pt x="41" y="447"/>
                  </a:cubicBezTo>
                  <a:cubicBezTo>
                    <a:pt x="39" y="447"/>
                    <a:pt x="39" y="438"/>
                    <a:pt x="40" y="434"/>
                  </a:cubicBezTo>
                  <a:cubicBezTo>
                    <a:pt x="41" y="430"/>
                    <a:pt x="32" y="432"/>
                    <a:pt x="29" y="431"/>
                  </a:cubicBezTo>
                  <a:cubicBezTo>
                    <a:pt x="27" y="429"/>
                    <a:pt x="30" y="427"/>
                    <a:pt x="27" y="423"/>
                  </a:cubicBezTo>
                  <a:cubicBezTo>
                    <a:pt x="24" y="420"/>
                    <a:pt x="27" y="415"/>
                    <a:pt x="27" y="413"/>
                  </a:cubicBezTo>
                  <a:cubicBezTo>
                    <a:pt x="27" y="410"/>
                    <a:pt x="29" y="405"/>
                    <a:pt x="33" y="405"/>
                  </a:cubicBezTo>
                  <a:cubicBezTo>
                    <a:pt x="37" y="405"/>
                    <a:pt x="34" y="400"/>
                    <a:pt x="38" y="398"/>
                  </a:cubicBezTo>
                  <a:cubicBezTo>
                    <a:pt x="42" y="395"/>
                    <a:pt x="35" y="391"/>
                    <a:pt x="38" y="389"/>
                  </a:cubicBezTo>
                  <a:cubicBezTo>
                    <a:pt x="41" y="386"/>
                    <a:pt x="38" y="382"/>
                    <a:pt x="42" y="381"/>
                  </a:cubicBezTo>
                  <a:cubicBezTo>
                    <a:pt x="47" y="381"/>
                    <a:pt x="42" y="375"/>
                    <a:pt x="46" y="374"/>
                  </a:cubicBezTo>
                  <a:cubicBezTo>
                    <a:pt x="49" y="373"/>
                    <a:pt x="45" y="369"/>
                    <a:pt x="46" y="365"/>
                  </a:cubicBezTo>
                  <a:cubicBezTo>
                    <a:pt x="47" y="361"/>
                    <a:pt x="43" y="358"/>
                    <a:pt x="48" y="356"/>
                  </a:cubicBezTo>
                  <a:cubicBezTo>
                    <a:pt x="52" y="354"/>
                    <a:pt x="49" y="351"/>
                    <a:pt x="46" y="349"/>
                  </a:cubicBezTo>
                  <a:cubicBezTo>
                    <a:pt x="43" y="346"/>
                    <a:pt x="47" y="346"/>
                    <a:pt x="50" y="346"/>
                  </a:cubicBezTo>
                  <a:cubicBezTo>
                    <a:pt x="54" y="346"/>
                    <a:pt x="52" y="340"/>
                    <a:pt x="49" y="341"/>
                  </a:cubicBezTo>
                  <a:cubicBezTo>
                    <a:pt x="45" y="342"/>
                    <a:pt x="42" y="338"/>
                    <a:pt x="45" y="335"/>
                  </a:cubicBezTo>
                  <a:cubicBezTo>
                    <a:pt x="48" y="332"/>
                    <a:pt x="43" y="330"/>
                    <a:pt x="44" y="328"/>
                  </a:cubicBezTo>
                  <a:cubicBezTo>
                    <a:pt x="45" y="326"/>
                    <a:pt x="45" y="323"/>
                    <a:pt x="43" y="322"/>
                  </a:cubicBezTo>
                  <a:cubicBezTo>
                    <a:pt x="41" y="321"/>
                    <a:pt x="42" y="311"/>
                    <a:pt x="44" y="310"/>
                  </a:cubicBezTo>
                  <a:cubicBezTo>
                    <a:pt x="47" y="310"/>
                    <a:pt x="45" y="301"/>
                    <a:pt x="45" y="298"/>
                  </a:cubicBezTo>
                  <a:cubicBezTo>
                    <a:pt x="45" y="295"/>
                    <a:pt x="42" y="293"/>
                    <a:pt x="43" y="290"/>
                  </a:cubicBezTo>
                  <a:cubicBezTo>
                    <a:pt x="43" y="288"/>
                    <a:pt x="46" y="287"/>
                    <a:pt x="46" y="283"/>
                  </a:cubicBezTo>
                  <a:cubicBezTo>
                    <a:pt x="46" y="278"/>
                    <a:pt x="47" y="276"/>
                    <a:pt x="49" y="275"/>
                  </a:cubicBezTo>
                  <a:cubicBezTo>
                    <a:pt x="51" y="275"/>
                    <a:pt x="49" y="270"/>
                    <a:pt x="49" y="267"/>
                  </a:cubicBezTo>
                  <a:cubicBezTo>
                    <a:pt x="50" y="264"/>
                    <a:pt x="55" y="267"/>
                    <a:pt x="56" y="263"/>
                  </a:cubicBezTo>
                  <a:cubicBezTo>
                    <a:pt x="57" y="258"/>
                    <a:pt x="52" y="259"/>
                    <a:pt x="53" y="256"/>
                  </a:cubicBezTo>
                  <a:cubicBezTo>
                    <a:pt x="54" y="253"/>
                    <a:pt x="53" y="249"/>
                    <a:pt x="53" y="241"/>
                  </a:cubicBezTo>
                  <a:cubicBezTo>
                    <a:pt x="53" y="234"/>
                    <a:pt x="59" y="232"/>
                    <a:pt x="61" y="230"/>
                  </a:cubicBezTo>
                  <a:cubicBezTo>
                    <a:pt x="64" y="228"/>
                    <a:pt x="58" y="217"/>
                    <a:pt x="61" y="216"/>
                  </a:cubicBezTo>
                  <a:cubicBezTo>
                    <a:pt x="64" y="215"/>
                    <a:pt x="62" y="209"/>
                    <a:pt x="65" y="208"/>
                  </a:cubicBezTo>
                  <a:cubicBezTo>
                    <a:pt x="67" y="206"/>
                    <a:pt x="66" y="202"/>
                    <a:pt x="68" y="198"/>
                  </a:cubicBezTo>
                  <a:cubicBezTo>
                    <a:pt x="69" y="194"/>
                    <a:pt x="65" y="192"/>
                    <a:pt x="65" y="188"/>
                  </a:cubicBezTo>
                  <a:cubicBezTo>
                    <a:pt x="65" y="185"/>
                    <a:pt x="64" y="181"/>
                    <a:pt x="61" y="177"/>
                  </a:cubicBezTo>
                  <a:cubicBezTo>
                    <a:pt x="58" y="173"/>
                    <a:pt x="59" y="165"/>
                    <a:pt x="61" y="165"/>
                  </a:cubicBezTo>
                  <a:cubicBezTo>
                    <a:pt x="63" y="165"/>
                    <a:pt x="62" y="157"/>
                    <a:pt x="66" y="156"/>
                  </a:cubicBezTo>
                  <a:cubicBezTo>
                    <a:pt x="70" y="155"/>
                    <a:pt x="68" y="150"/>
                    <a:pt x="66" y="145"/>
                  </a:cubicBezTo>
                  <a:cubicBezTo>
                    <a:pt x="64" y="140"/>
                    <a:pt x="69" y="142"/>
                    <a:pt x="69" y="139"/>
                  </a:cubicBezTo>
                  <a:cubicBezTo>
                    <a:pt x="69" y="135"/>
                    <a:pt x="71" y="130"/>
                    <a:pt x="74" y="129"/>
                  </a:cubicBezTo>
                  <a:cubicBezTo>
                    <a:pt x="77" y="127"/>
                    <a:pt x="77" y="121"/>
                    <a:pt x="77" y="119"/>
                  </a:cubicBezTo>
                  <a:cubicBezTo>
                    <a:pt x="77" y="117"/>
                    <a:pt x="82" y="116"/>
                    <a:pt x="84" y="114"/>
                  </a:cubicBezTo>
                  <a:cubicBezTo>
                    <a:pt x="87" y="112"/>
                    <a:pt x="80" y="108"/>
                    <a:pt x="84" y="106"/>
                  </a:cubicBezTo>
                  <a:cubicBezTo>
                    <a:pt x="88" y="104"/>
                    <a:pt x="81" y="96"/>
                    <a:pt x="83" y="94"/>
                  </a:cubicBezTo>
                  <a:cubicBezTo>
                    <a:pt x="85" y="92"/>
                    <a:pt x="83" y="89"/>
                    <a:pt x="84" y="86"/>
                  </a:cubicBezTo>
                  <a:cubicBezTo>
                    <a:pt x="84" y="83"/>
                    <a:pt x="95" y="78"/>
                    <a:pt x="96" y="76"/>
                  </a:cubicBezTo>
                  <a:cubicBezTo>
                    <a:pt x="97" y="74"/>
                    <a:pt x="98" y="68"/>
                    <a:pt x="99" y="63"/>
                  </a:cubicBezTo>
                  <a:cubicBezTo>
                    <a:pt x="95" y="65"/>
                    <a:pt x="92" y="66"/>
                    <a:pt x="92" y="65"/>
                  </a:cubicBezTo>
                  <a:cubicBezTo>
                    <a:pt x="91" y="62"/>
                    <a:pt x="92" y="55"/>
                    <a:pt x="89" y="52"/>
                  </a:cubicBezTo>
                  <a:cubicBezTo>
                    <a:pt x="86" y="49"/>
                    <a:pt x="88" y="43"/>
                    <a:pt x="85" y="42"/>
                  </a:cubicBezTo>
                  <a:cubicBezTo>
                    <a:pt x="82" y="41"/>
                    <a:pt x="78" y="35"/>
                    <a:pt x="81" y="33"/>
                  </a:cubicBezTo>
                  <a:cubicBezTo>
                    <a:pt x="84" y="31"/>
                    <a:pt x="81" y="27"/>
                    <a:pt x="83" y="25"/>
                  </a:cubicBezTo>
                  <a:cubicBezTo>
                    <a:pt x="86" y="23"/>
                    <a:pt x="82" y="22"/>
                    <a:pt x="79" y="18"/>
                  </a:cubicBezTo>
                  <a:cubicBezTo>
                    <a:pt x="75" y="14"/>
                    <a:pt x="80" y="9"/>
                    <a:pt x="76" y="6"/>
                  </a:cubicBezTo>
                  <a:cubicBezTo>
                    <a:pt x="72" y="3"/>
                    <a:pt x="72" y="0"/>
                    <a:pt x="71" y="1"/>
                  </a:cubicBezTo>
                  <a:cubicBezTo>
                    <a:pt x="70" y="3"/>
                    <a:pt x="70" y="9"/>
                    <a:pt x="66" y="10"/>
                  </a:cubicBezTo>
                  <a:cubicBezTo>
                    <a:pt x="66" y="11"/>
                    <a:pt x="65" y="11"/>
                    <a:pt x="64" y="12"/>
                  </a:cubicBezTo>
                  <a:cubicBezTo>
                    <a:pt x="64" y="15"/>
                    <a:pt x="63" y="20"/>
                    <a:pt x="64" y="22"/>
                  </a:cubicBezTo>
                  <a:cubicBezTo>
                    <a:pt x="65" y="26"/>
                    <a:pt x="66" y="44"/>
                    <a:pt x="65" y="51"/>
                  </a:cubicBezTo>
                  <a:cubicBezTo>
                    <a:pt x="63" y="58"/>
                    <a:pt x="62" y="64"/>
                    <a:pt x="60" y="68"/>
                  </a:cubicBezTo>
                  <a:cubicBezTo>
                    <a:pt x="59" y="73"/>
                    <a:pt x="64" y="73"/>
                    <a:pt x="62" y="75"/>
                  </a:cubicBezTo>
                  <a:cubicBezTo>
                    <a:pt x="60" y="77"/>
                    <a:pt x="60" y="82"/>
                    <a:pt x="60" y="90"/>
                  </a:cubicBezTo>
                  <a:cubicBezTo>
                    <a:pt x="60" y="98"/>
                    <a:pt x="56" y="111"/>
                    <a:pt x="55" y="116"/>
                  </a:cubicBezTo>
                  <a:cubicBezTo>
                    <a:pt x="55" y="120"/>
                    <a:pt x="52" y="123"/>
                    <a:pt x="52" y="127"/>
                  </a:cubicBezTo>
                  <a:cubicBezTo>
                    <a:pt x="53" y="132"/>
                    <a:pt x="50" y="135"/>
                    <a:pt x="47" y="137"/>
                  </a:cubicBezTo>
                  <a:cubicBezTo>
                    <a:pt x="45" y="139"/>
                    <a:pt x="52" y="147"/>
                    <a:pt x="52" y="151"/>
                  </a:cubicBezTo>
                  <a:cubicBezTo>
                    <a:pt x="51" y="155"/>
                    <a:pt x="46" y="156"/>
                    <a:pt x="47" y="163"/>
                  </a:cubicBezTo>
                  <a:cubicBezTo>
                    <a:pt x="49" y="171"/>
                    <a:pt x="47" y="185"/>
                    <a:pt x="47" y="188"/>
                  </a:cubicBezTo>
                  <a:cubicBezTo>
                    <a:pt x="47" y="190"/>
                    <a:pt x="44" y="190"/>
                    <a:pt x="45" y="195"/>
                  </a:cubicBezTo>
                  <a:cubicBezTo>
                    <a:pt x="46" y="201"/>
                    <a:pt x="42" y="202"/>
                    <a:pt x="41" y="209"/>
                  </a:cubicBezTo>
                  <a:cubicBezTo>
                    <a:pt x="40" y="217"/>
                    <a:pt x="34" y="228"/>
                    <a:pt x="32" y="233"/>
                  </a:cubicBezTo>
                  <a:cubicBezTo>
                    <a:pt x="30" y="239"/>
                    <a:pt x="30" y="242"/>
                    <a:pt x="27" y="242"/>
                  </a:cubicBezTo>
                  <a:cubicBezTo>
                    <a:pt x="24" y="242"/>
                    <a:pt x="23" y="246"/>
                    <a:pt x="25" y="251"/>
                  </a:cubicBezTo>
                  <a:cubicBezTo>
                    <a:pt x="28" y="256"/>
                    <a:pt x="24" y="260"/>
                    <a:pt x="27" y="265"/>
                  </a:cubicBezTo>
                  <a:cubicBezTo>
                    <a:pt x="30" y="270"/>
                    <a:pt x="29" y="272"/>
                    <a:pt x="27" y="276"/>
                  </a:cubicBezTo>
                  <a:cubicBezTo>
                    <a:pt x="26" y="281"/>
                    <a:pt x="24" y="281"/>
                    <a:pt x="24" y="286"/>
                  </a:cubicBezTo>
                  <a:cubicBezTo>
                    <a:pt x="24" y="290"/>
                    <a:pt x="20" y="294"/>
                    <a:pt x="22" y="299"/>
                  </a:cubicBezTo>
                  <a:cubicBezTo>
                    <a:pt x="24" y="304"/>
                    <a:pt x="24" y="306"/>
                    <a:pt x="21" y="306"/>
                  </a:cubicBezTo>
                  <a:cubicBezTo>
                    <a:pt x="19" y="306"/>
                    <a:pt x="18" y="310"/>
                    <a:pt x="17" y="318"/>
                  </a:cubicBezTo>
                  <a:cubicBezTo>
                    <a:pt x="16" y="326"/>
                    <a:pt x="16" y="326"/>
                    <a:pt x="22" y="326"/>
                  </a:cubicBezTo>
                  <a:cubicBezTo>
                    <a:pt x="28" y="325"/>
                    <a:pt x="23" y="305"/>
                    <a:pt x="27" y="305"/>
                  </a:cubicBezTo>
                  <a:cubicBezTo>
                    <a:pt x="31" y="305"/>
                    <a:pt x="27" y="302"/>
                    <a:pt x="31" y="301"/>
                  </a:cubicBezTo>
                  <a:cubicBezTo>
                    <a:pt x="35" y="300"/>
                    <a:pt x="32" y="305"/>
                    <a:pt x="34" y="305"/>
                  </a:cubicBezTo>
                  <a:cubicBezTo>
                    <a:pt x="37" y="306"/>
                    <a:pt x="38" y="308"/>
                    <a:pt x="35" y="310"/>
                  </a:cubicBezTo>
                  <a:cubicBezTo>
                    <a:pt x="31" y="313"/>
                    <a:pt x="36" y="317"/>
                    <a:pt x="34" y="320"/>
                  </a:cubicBezTo>
                  <a:cubicBezTo>
                    <a:pt x="32" y="323"/>
                    <a:pt x="30" y="326"/>
                    <a:pt x="31" y="329"/>
                  </a:cubicBezTo>
                  <a:cubicBezTo>
                    <a:pt x="33" y="332"/>
                    <a:pt x="29" y="332"/>
                    <a:pt x="29" y="336"/>
                  </a:cubicBezTo>
                  <a:cubicBezTo>
                    <a:pt x="29" y="340"/>
                    <a:pt x="31" y="341"/>
                    <a:pt x="30" y="342"/>
                  </a:cubicBezTo>
                  <a:cubicBezTo>
                    <a:pt x="28" y="343"/>
                    <a:pt x="32" y="346"/>
                    <a:pt x="29" y="346"/>
                  </a:cubicBezTo>
                  <a:cubicBezTo>
                    <a:pt x="27" y="347"/>
                    <a:pt x="28" y="350"/>
                    <a:pt x="30" y="353"/>
                  </a:cubicBezTo>
                  <a:cubicBezTo>
                    <a:pt x="31" y="356"/>
                    <a:pt x="27" y="354"/>
                    <a:pt x="24" y="356"/>
                  </a:cubicBezTo>
                  <a:cubicBezTo>
                    <a:pt x="22" y="358"/>
                    <a:pt x="27" y="361"/>
                    <a:pt x="25" y="364"/>
                  </a:cubicBezTo>
                  <a:cubicBezTo>
                    <a:pt x="24" y="367"/>
                    <a:pt x="20" y="362"/>
                    <a:pt x="18" y="361"/>
                  </a:cubicBezTo>
                  <a:cubicBezTo>
                    <a:pt x="16" y="359"/>
                    <a:pt x="21" y="356"/>
                    <a:pt x="23" y="353"/>
                  </a:cubicBezTo>
                  <a:cubicBezTo>
                    <a:pt x="25" y="350"/>
                    <a:pt x="21" y="344"/>
                    <a:pt x="17" y="345"/>
                  </a:cubicBezTo>
                  <a:cubicBezTo>
                    <a:pt x="13" y="347"/>
                    <a:pt x="21" y="351"/>
                    <a:pt x="21" y="354"/>
                  </a:cubicBezTo>
                  <a:cubicBezTo>
                    <a:pt x="21" y="357"/>
                    <a:pt x="14" y="353"/>
                    <a:pt x="15" y="357"/>
                  </a:cubicBezTo>
                  <a:cubicBezTo>
                    <a:pt x="15" y="360"/>
                    <a:pt x="10" y="359"/>
                    <a:pt x="8" y="362"/>
                  </a:cubicBezTo>
                  <a:cubicBezTo>
                    <a:pt x="6" y="364"/>
                    <a:pt x="11" y="366"/>
                    <a:pt x="9" y="367"/>
                  </a:cubicBezTo>
                  <a:cubicBezTo>
                    <a:pt x="6" y="368"/>
                    <a:pt x="2" y="371"/>
                    <a:pt x="2" y="374"/>
                  </a:cubicBezTo>
                  <a:cubicBezTo>
                    <a:pt x="1" y="376"/>
                    <a:pt x="4" y="377"/>
                    <a:pt x="4" y="374"/>
                  </a:cubicBezTo>
                  <a:cubicBezTo>
                    <a:pt x="4" y="372"/>
                    <a:pt x="8" y="371"/>
                    <a:pt x="10" y="374"/>
                  </a:cubicBezTo>
                  <a:cubicBezTo>
                    <a:pt x="11" y="378"/>
                    <a:pt x="13" y="374"/>
                    <a:pt x="16" y="375"/>
                  </a:cubicBezTo>
                  <a:cubicBezTo>
                    <a:pt x="20" y="376"/>
                    <a:pt x="19" y="381"/>
                    <a:pt x="17" y="381"/>
                  </a:cubicBezTo>
                  <a:cubicBezTo>
                    <a:pt x="15" y="381"/>
                    <a:pt x="13" y="384"/>
                    <a:pt x="14" y="388"/>
                  </a:cubicBezTo>
                  <a:cubicBezTo>
                    <a:pt x="14" y="392"/>
                    <a:pt x="21" y="388"/>
                    <a:pt x="24" y="389"/>
                  </a:cubicBezTo>
                  <a:cubicBezTo>
                    <a:pt x="27" y="390"/>
                    <a:pt x="26" y="395"/>
                    <a:pt x="24" y="393"/>
                  </a:cubicBezTo>
                  <a:cubicBezTo>
                    <a:pt x="23" y="392"/>
                    <a:pt x="19" y="389"/>
                    <a:pt x="17" y="392"/>
                  </a:cubicBezTo>
                  <a:cubicBezTo>
                    <a:pt x="15" y="395"/>
                    <a:pt x="12" y="393"/>
                    <a:pt x="10" y="392"/>
                  </a:cubicBezTo>
                  <a:cubicBezTo>
                    <a:pt x="8" y="391"/>
                    <a:pt x="0" y="396"/>
                    <a:pt x="3" y="398"/>
                  </a:cubicBezTo>
                  <a:cubicBezTo>
                    <a:pt x="5" y="400"/>
                    <a:pt x="5" y="404"/>
                    <a:pt x="7" y="403"/>
                  </a:cubicBezTo>
                  <a:cubicBezTo>
                    <a:pt x="9" y="403"/>
                    <a:pt x="11" y="402"/>
                    <a:pt x="12" y="400"/>
                  </a:cubicBezTo>
                  <a:cubicBezTo>
                    <a:pt x="13" y="398"/>
                    <a:pt x="17" y="396"/>
                    <a:pt x="17" y="400"/>
                  </a:cubicBezTo>
                  <a:cubicBezTo>
                    <a:pt x="17" y="405"/>
                    <a:pt x="12" y="403"/>
                    <a:pt x="11" y="405"/>
                  </a:cubicBezTo>
                  <a:cubicBezTo>
                    <a:pt x="10" y="408"/>
                    <a:pt x="8" y="410"/>
                    <a:pt x="5" y="412"/>
                  </a:cubicBezTo>
                  <a:cubicBezTo>
                    <a:pt x="2" y="414"/>
                    <a:pt x="5" y="418"/>
                    <a:pt x="8" y="417"/>
                  </a:cubicBezTo>
                  <a:cubicBezTo>
                    <a:pt x="10" y="415"/>
                    <a:pt x="7" y="420"/>
                    <a:pt x="11" y="420"/>
                  </a:cubicBezTo>
                  <a:cubicBezTo>
                    <a:pt x="14" y="421"/>
                    <a:pt x="15" y="418"/>
                    <a:pt x="14" y="416"/>
                  </a:cubicBezTo>
                  <a:cubicBezTo>
                    <a:pt x="13" y="413"/>
                    <a:pt x="16" y="408"/>
                    <a:pt x="19" y="410"/>
                  </a:cubicBezTo>
                  <a:cubicBezTo>
                    <a:pt x="22" y="413"/>
                    <a:pt x="17" y="416"/>
                    <a:pt x="17" y="418"/>
                  </a:cubicBezTo>
                  <a:cubicBezTo>
                    <a:pt x="17" y="421"/>
                    <a:pt x="16" y="424"/>
                    <a:pt x="16" y="427"/>
                  </a:cubicBezTo>
                  <a:cubicBezTo>
                    <a:pt x="16" y="430"/>
                    <a:pt x="12" y="428"/>
                    <a:pt x="13" y="431"/>
                  </a:cubicBezTo>
                  <a:cubicBezTo>
                    <a:pt x="13" y="434"/>
                    <a:pt x="6" y="432"/>
                    <a:pt x="9" y="434"/>
                  </a:cubicBezTo>
                  <a:cubicBezTo>
                    <a:pt x="12" y="436"/>
                    <a:pt x="7" y="439"/>
                    <a:pt x="9" y="441"/>
                  </a:cubicBezTo>
                  <a:cubicBezTo>
                    <a:pt x="10" y="443"/>
                    <a:pt x="12" y="438"/>
                    <a:pt x="15" y="439"/>
                  </a:cubicBezTo>
                  <a:cubicBezTo>
                    <a:pt x="17" y="440"/>
                    <a:pt x="17" y="441"/>
                    <a:pt x="20" y="439"/>
                  </a:cubicBezTo>
                  <a:cubicBezTo>
                    <a:pt x="24" y="438"/>
                    <a:pt x="26" y="442"/>
                    <a:pt x="23" y="443"/>
                  </a:cubicBezTo>
                  <a:cubicBezTo>
                    <a:pt x="19" y="444"/>
                    <a:pt x="16" y="448"/>
                    <a:pt x="17" y="448"/>
                  </a:cubicBezTo>
                  <a:cubicBezTo>
                    <a:pt x="19" y="449"/>
                    <a:pt x="23" y="446"/>
                    <a:pt x="24" y="449"/>
                  </a:cubicBezTo>
                  <a:cubicBezTo>
                    <a:pt x="25" y="452"/>
                    <a:pt x="28" y="451"/>
                    <a:pt x="28" y="448"/>
                  </a:cubicBezTo>
                  <a:cubicBezTo>
                    <a:pt x="28" y="444"/>
                    <a:pt x="34" y="447"/>
                    <a:pt x="35" y="450"/>
                  </a:cubicBezTo>
                  <a:cubicBezTo>
                    <a:pt x="36" y="453"/>
                    <a:pt x="29" y="455"/>
                    <a:pt x="25" y="454"/>
                  </a:cubicBezTo>
                  <a:cubicBezTo>
                    <a:pt x="21" y="454"/>
                    <a:pt x="19" y="458"/>
                    <a:pt x="22" y="461"/>
                  </a:cubicBezTo>
                  <a:cubicBezTo>
                    <a:pt x="24" y="464"/>
                    <a:pt x="27" y="461"/>
                    <a:pt x="30" y="458"/>
                  </a:cubicBezTo>
                  <a:cubicBezTo>
                    <a:pt x="33" y="456"/>
                    <a:pt x="46" y="456"/>
                    <a:pt x="47" y="459"/>
                  </a:cubicBezTo>
                  <a:cubicBezTo>
                    <a:pt x="48" y="462"/>
                    <a:pt x="41" y="460"/>
                    <a:pt x="40" y="462"/>
                  </a:cubicBezTo>
                  <a:cubicBezTo>
                    <a:pt x="40" y="463"/>
                    <a:pt x="34" y="465"/>
                    <a:pt x="33" y="463"/>
                  </a:cubicBezTo>
                  <a:cubicBezTo>
                    <a:pt x="33" y="461"/>
                    <a:pt x="27" y="464"/>
                    <a:pt x="27" y="467"/>
                  </a:cubicBezTo>
                  <a:cubicBezTo>
                    <a:pt x="27" y="470"/>
                    <a:pt x="23" y="470"/>
                    <a:pt x="27" y="471"/>
                  </a:cubicBezTo>
                  <a:cubicBezTo>
                    <a:pt x="32" y="473"/>
                    <a:pt x="31" y="467"/>
                    <a:pt x="38" y="467"/>
                  </a:cubicBezTo>
                  <a:cubicBezTo>
                    <a:pt x="45" y="468"/>
                    <a:pt x="48" y="461"/>
                    <a:pt x="50" y="465"/>
                  </a:cubicBezTo>
                  <a:cubicBezTo>
                    <a:pt x="52" y="469"/>
                    <a:pt x="45" y="472"/>
                    <a:pt x="42" y="469"/>
                  </a:cubicBezTo>
                  <a:cubicBezTo>
                    <a:pt x="39" y="467"/>
                    <a:pt x="36" y="471"/>
                    <a:pt x="36" y="475"/>
                  </a:cubicBezTo>
                  <a:cubicBezTo>
                    <a:pt x="36" y="479"/>
                    <a:pt x="28" y="474"/>
                    <a:pt x="24" y="473"/>
                  </a:cubicBezTo>
                  <a:cubicBezTo>
                    <a:pt x="20" y="473"/>
                    <a:pt x="22" y="477"/>
                    <a:pt x="25" y="481"/>
                  </a:cubicBezTo>
                  <a:cubicBezTo>
                    <a:pt x="29" y="485"/>
                    <a:pt x="31" y="480"/>
                    <a:pt x="35" y="483"/>
                  </a:cubicBezTo>
                  <a:cubicBezTo>
                    <a:pt x="39" y="486"/>
                    <a:pt x="39" y="489"/>
                    <a:pt x="42" y="486"/>
                  </a:cubicBezTo>
                  <a:cubicBezTo>
                    <a:pt x="45" y="483"/>
                    <a:pt x="42" y="484"/>
                    <a:pt x="40" y="482"/>
                  </a:cubicBezTo>
                  <a:cubicBezTo>
                    <a:pt x="38" y="481"/>
                    <a:pt x="40" y="477"/>
                    <a:pt x="45" y="479"/>
                  </a:cubicBezTo>
                  <a:cubicBezTo>
                    <a:pt x="50" y="481"/>
                    <a:pt x="55" y="477"/>
                    <a:pt x="54" y="471"/>
                  </a:cubicBezTo>
                  <a:cubicBezTo>
                    <a:pt x="52" y="465"/>
                    <a:pt x="58" y="462"/>
                    <a:pt x="64" y="460"/>
                  </a:cubicBezTo>
                  <a:cubicBezTo>
                    <a:pt x="69" y="458"/>
                    <a:pt x="66" y="464"/>
                    <a:pt x="62" y="466"/>
                  </a:cubicBezTo>
                  <a:cubicBezTo>
                    <a:pt x="58" y="468"/>
                    <a:pt x="57" y="469"/>
                    <a:pt x="60" y="472"/>
                  </a:cubicBezTo>
                  <a:cubicBezTo>
                    <a:pt x="64" y="476"/>
                    <a:pt x="68" y="470"/>
                    <a:pt x="71" y="473"/>
                  </a:cubicBezTo>
                  <a:cubicBezTo>
                    <a:pt x="73" y="476"/>
                    <a:pt x="66" y="475"/>
                    <a:pt x="64" y="478"/>
                  </a:cubicBezTo>
                  <a:cubicBezTo>
                    <a:pt x="63" y="481"/>
                    <a:pt x="69" y="484"/>
                    <a:pt x="65" y="486"/>
                  </a:cubicBezTo>
                  <a:cubicBezTo>
                    <a:pt x="61" y="488"/>
                    <a:pt x="63" y="478"/>
                    <a:pt x="60" y="477"/>
                  </a:cubicBezTo>
                  <a:cubicBezTo>
                    <a:pt x="58" y="476"/>
                    <a:pt x="55" y="478"/>
                    <a:pt x="58" y="484"/>
                  </a:cubicBezTo>
                  <a:cubicBezTo>
                    <a:pt x="60" y="489"/>
                    <a:pt x="55" y="484"/>
                    <a:pt x="52" y="482"/>
                  </a:cubicBezTo>
                  <a:cubicBezTo>
                    <a:pt x="50" y="479"/>
                    <a:pt x="46" y="483"/>
                    <a:pt x="49" y="486"/>
                  </a:cubicBezTo>
                  <a:cubicBezTo>
                    <a:pt x="52" y="489"/>
                    <a:pt x="44" y="486"/>
                    <a:pt x="44" y="490"/>
                  </a:cubicBezTo>
                  <a:cubicBezTo>
                    <a:pt x="44" y="495"/>
                    <a:pt x="47" y="491"/>
                    <a:pt x="52" y="492"/>
                  </a:cubicBezTo>
                  <a:cubicBezTo>
                    <a:pt x="56" y="493"/>
                    <a:pt x="54" y="500"/>
                    <a:pt x="58" y="502"/>
                  </a:cubicBezTo>
                  <a:cubicBezTo>
                    <a:pt x="61" y="505"/>
                    <a:pt x="58" y="494"/>
                    <a:pt x="62" y="493"/>
                  </a:cubicBezTo>
                  <a:cubicBezTo>
                    <a:pt x="65" y="493"/>
                    <a:pt x="62" y="501"/>
                    <a:pt x="70" y="504"/>
                  </a:cubicBezTo>
                  <a:cubicBezTo>
                    <a:pt x="77" y="506"/>
                    <a:pt x="70" y="502"/>
                    <a:pt x="74" y="500"/>
                  </a:cubicBezTo>
                  <a:cubicBezTo>
                    <a:pt x="77" y="497"/>
                    <a:pt x="82" y="507"/>
                    <a:pt x="85" y="508"/>
                  </a:cubicBezTo>
                  <a:cubicBezTo>
                    <a:pt x="89" y="509"/>
                    <a:pt x="87" y="504"/>
                    <a:pt x="84" y="501"/>
                  </a:cubicBezTo>
                  <a:cubicBezTo>
                    <a:pt x="81" y="498"/>
                    <a:pt x="87" y="500"/>
                    <a:pt x="90" y="501"/>
                  </a:cubicBezTo>
                  <a:cubicBezTo>
                    <a:pt x="94" y="502"/>
                    <a:pt x="97" y="503"/>
                    <a:pt x="98" y="500"/>
                  </a:cubicBezTo>
                  <a:cubicBezTo>
                    <a:pt x="98" y="499"/>
                    <a:pt x="99" y="499"/>
                    <a:pt x="100" y="499"/>
                  </a:cubicBezTo>
                  <a:cubicBezTo>
                    <a:pt x="96" y="497"/>
                    <a:pt x="83" y="498"/>
                    <a:pt x="81" y="498"/>
                  </a:cubicBezTo>
                  <a:cubicBezTo>
                    <a:pt x="79" y="498"/>
                    <a:pt x="80" y="468"/>
                    <a:pt x="81" y="461"/>
                  </a:cubicBezTo>
                  <a:cubicBezTo>
                    <a:pt x="81" y="461"/>
                    <a:pt x="80" y="461"/>
                    <a:pt x="80" y="461"/>
                  </a:cubicBezTo>
                  <a:cubicBezTo>
                    <a:pt x="77" y="461"/>
                    <a:pt x="69" y="462"/>
                    <a:pt x="71" y="457"/>
                  </a:cubicBezTo>
                  <a:cubicBezTo>
                    <a:pt x="71" y="456"/>
                    <a:pt x="71" y="455"/>
                    <a:pt x="72" y="455"/>
                  </a:cubicBezTo>
                  <a:cubicBezTo>
                    <a:pt x="71" y="454"/>
                    <a:pt x="68" y="452"/>
                    <a:pt x="66" y="451"/>
                  </a:cubicBezTo>
                  <a:cubicBezTo>
                    <a:pt x="61" y="450"/>
                    <a:pt x="49" y="451"/>
                    <a:pt x="46" y="452"/>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69" name="Freeform 68"/>
            <p:cNvSpPr>
              <a:spLocks/>
            </p:cNvSpPr>
            <p:nvPr/>
          </p:nvSpPr>
          <p:spPr bwMode="auto">
            <a:xfrm>
              <a:off x="2003516" y="2594295"/>
              <a:ext cx="424282" cy="455773"/>
            </a:xfrm>
            <a:custGeom>
              <a:avLst/>
              <a:gdLst>
                <a:gd name="T0" fmla="*/ 96 w 100"/>
                <a:gd name="T1" fmla="*/ 54 h 101"/>
                <a:gd name="T2" fmla="*/ 86 w 100"/>
                <a:gd name="T3" fmla="*/ 56 h 101"/>
                <a:gd name="T4" fmla="*/ 81 w 100"/>
                <a:gd name="T5" fmla="*/ 44 h 101"/>
                <a:gd name="T6" fmla="*/ 73 w 100"/>
                <a:gd name="T7" fmla="*/ 34 h 101"/>
                <a:gd name="T8" fmla="*/ 63 w 100"/>
                <a:gd name="T9" fmla="*/ 33 h 101"/>
                <a:gd name="T10" fmla="*/ 57 w 100"/>
                <a:gd name="T11" fmla="*/ 24 h 101"/>
                <a:gd name="T12" fmla="*/ 55 w 100"/>
                <a:gd name="T13" fmla="*/ 10 h 101"/>
                <a:gd name="T14" fmla="*/ 55 w 100"/>
                <a:gd name="T15" fmla="*/ 4 h 101"/>
                <a:gd name="T16" fmla="*/ 53 w 100"/>
                <a:gd name="T17" fmla="*/ 5 h 101"/>
                <a:gd name="T18" fmla="*/ 42 w 100"/>
                <a:gd name="T19" fmla="*/ 0 h 101"/>
                <a:gd name="T20" fmla="*/ 29 w 100"/>
                <a:gd name="T21" fmla="*/ 2 h 101"/>
                <a:gd name="T22" fmla="*/ 16 w 100"/>
                <a:gd name="T23" fmla="*/ 4 h 101"/>
                <a:gd name="T24" fmla="*/ 7 w 100"/>
                <a:gd name="T25" fmla="*/ 15 h 101"/>
                <a:gd name="T26" fmla="*/ 4 w 100"/>
                <a:gd name="T27" fmla="*/ 32 h 101"/>
                <a:gd name="T28" fmla="*/ 0 w 100"/>
                <a:gd name="T29" fmla="*/ 32 h 101"/>
                <a:gd name="T30" fmla="*/ 15 w 100"/>
                <a:gd name="T31" fmla="*/ 48 h 101"/>
                <a:gd name="T32" fmla="*/ 28 w 100"/>
                <a:gd name="T33" fmla="*/ 56 h 101"/>
                <a:gd name="T34" fmla="*/ 40 w 100"/>
                <a:gd name="T35" fmla="*/ 62 h 101"/>
                <a:gd name="T36" fmla="*/ 61 w 100"/>
                <a:gd name="T37" fmla="*/ 73 h 101"/>
                <a:gd name="T38" fmla="*/ 53 w 100"/>
                <a:gd name="T39" fmla="*/ 88 h 101"/>
                <a:gd name="T40" fmla="*/ 49 w 100"/>
                <a:gd name="T41" fmla="*/ 95 h 101"/>
                <a:gd name="T42" fmla="*/ 59 w 100"/>
                <a:gd name="T43" fmla="*/ 98 h 101"/>
                <a:gd name="T44" fmla="*/ 70 w 100"/>
                <a:gd name="T45" fmla="*/ 99 h 101"/>
                <a:gd name="T46" fmla="*/ 80 w 100"/>
                <a:gd name="T47" fmla="*/ 97 h 101"/>
                <a:gd name="T48" fmla="*/ 89 w 100"/>
                <a:gd name="T49" fmla="*/ 92 h 101"/>
                <a:gd name="T50" fmla="*/ 95 w 100"/>
                <a:gd name="T51" fmla="*/ 76 h 101"/>
                <a:gd name="T52" fmla="*/ 96 w 100"/>
                <a:gd name="T53" fmla="*/ 5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0" h="101">
                  <a:moveTo>
                    <a:pt x="96" y="54"/>
                  </a:moveTo>
                  <a:cubicBezTo>
                    <a:pt x="92" y="52"/>
                    <a:pt x="88" y="56"/>
                    <a:pt x="86" y="56"/>
                  </a:cubicBezTo>
                  <a:cubicBezTo>
                    <a:pt x="85" y="56"/>
                    <a:pt x="82" y="48"/>
                    <a:pt x="81" y="44"/>
                  </a:cubicBezTo>
                  <a:cubicBezTo>
                    <a:pt x="80" y="40"/>
                    <a:pt x="76" y="33"/>
                    <a:pt x="73" y="34"/>
                  </a:cubicBezTo>
                  <a:cubicBezTo>
                    <a:pt x="70" y="36"/>
                    <a:pt x="71" y="34"/>
                    <a:pt x="63" y="33"/>
                  </a:cubicBezTo>
                  <a:cubicBezTo>
                    <a:pt x="55" y="33"/>
                    <a:pt x="56" y="32"/>
                    <a:pt x="57" y="24"/>
                  </a:cubicBezTo>
                  <a:cubicBezTo>
                    <a:pt x="59" y="17"/>
                    <a:pt x="52" y="12"/>
                    <a:pt x="55" y="10"/>
                  </a:cubicBezTo>
                  <a:cubicBezTo>
                    <a:pt x="58" y="9"/>
                    <a:pt x="57" y="8"/>
                    <a:pt x="55" y="4"/>
                  </a:cubicBezTo>
                  <a:cubicBezTo>
                    <a:pt x="54" y="5"/>
                    <a:pt x="54" y="5"/>
                    <a:pt x="53" y="5"/>
                  </a:cubicBezTo>
                  <a:cubicBezTo>
                    <a:pt x="50" y="5"/>
                    <a:pt x="47" y="0"/>
                    <a:pt x="42" y="0"/>
                  </a:cubicBezTo>
                  <a:cubicBezTo>
                    <a:pt x="38" y="0"/>
                    <a:pt x="33" y="0"/>
                    <a:pt x="29" y="2"/>
                  </a:cubicBezTo>
                  <a:cubicBezTo>
                    <a:pt x="26" y="3"/>
                    <a:pt x="20" y="1"/>
                    <a:pt x="16" y="4"/>
                  </a:cubicBezTo>
                  <a:cubicBezTo>
                    <a:pt x="12" y="7"/>
                    <a:pt x="7" y="12"/>
                    <a:pt x="7" y="15"/>
                  </a:cubicBezTo>
                  <a:cubicBezTo>
                    <a:pt x="7" y="17"/>
                    <a:pt x="6" y="31"/>
                    <a:pt x="4" y="32"/>
                  </a:cubicBezTo>
                  <a:cubicBezTo>
                    <a:pt x="3" y="32"/>
                    <a:pt x="2" y="32"/>
                    <a:pt x="0" y="32"/>
                  </a:cubicBezTo>
                  <a:cubicBezTo>
                    <a:pt x="2" y="37"/>
                    <a:pt x="10" y="45"/>
                    <a:pt x="15" y="48"/>
                  </a:cubicBezTo>
                  <a:cubicBezTo>
                    <a:pt x="22" y="52"/>
                    <a:pt x="21" y="55"/>
                    <a:pt x="28" y="56"/>
                  </a:cubicBezTo>
                  <a:cubicBezTo>
                    <a:pt x="35" y="56"/>
                    <a:pt x="38" y="59"/>
                    <a:pt x="40" y="62"/>
                  </a:cubicBezTo>
                  <a:cubicBezTo>
                    <a:pt x="43" y="65"/>
                    <a:pt x="60" y="70"/>
                    <a:pt x="61" y="73"/>
                  </a:cubicBezTo>
                  <a:cubicBezTo>
                    <a:pt x="63" y="75"/>
                    <a:pt x="53" y="82"/>
                    <a:pt x="53" y="88"/>
                  </a:cubicBezTo>
                  <a:cubicBezTo>
                    <a:pt x="53" y="94"/>
                    <a:pt x="49" y="93"/>
                    <a:pt x="49" y="95"/>
                  </a:cubicBezTo>
                  <a:cubicBezTo>
                    <a:pt x="49" y="97"/>
                    <a:pt x="57" y="96"/>
                    <a:pt x="59" y="98"/>
                  </a:cubicBezTo>
                  <a:cubicBezTo>
                    <a:pt x="62" y="99"/>
                    <a:pt x="67" y="97"/>
                    <a:pt x="70" y="99"/>
                  </a:cubicBezTo>
                  <a:cubicBezTo>
                    <a:pt x="74" y="101"/>
                    <a:pt x="77" y="96"/>
                    <a:pt x="80" y="97"/>
                  </a:cubicBezTo>
                  <a:cubicBezTo>
                    <a:pt x="83" y="97"/>
                    <a:pt x="86" y="92"/>
                    <a:pt x="89" y="92"/>
                  </a:cubicBezTo>
                  <a:cubicBezTo>
                    <a:pt x="92" y="93"/>
                    <a:pt x="95" y="80"/>
                    <a:pt x="95" y="76"/>
                  </a:cubicBezTo>
                  <a:cubicBezTo>
                    <a:pt x="94" y="71"/>
                    <a:pt x="100" y="56"/>
                    <a:pt x="96" y="54"/>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0" name="Freeform 69"/>
            <p:cNvSpPr>
              <a:spLocks/>
            </p:cNvSpPr>
            <p:nvPr/>
          </p:nvSpPr>
          <p:spPr bwMode="auto">
            <a:xfrm>
              <a:off x="893089" y="1016495"/>
              <a:ext cx="157449" cy="139219"/>
            </a:xfrm>
            <a:custGeom>
              <a:avLst/>
              <a:gdLst>
                <a:gd name="T0" fmla="*/ 35 w 37"/>
                <a:gd name="T1" fmla="*/ 25 h 31"/>
                <a:gd name="T2" fmla="*/ 37 w 37"/>
                <a:gd name="T3" fmla="*/ 17 h 31"/>
                <a:gd name="T4" fmla="*/ 26 w 37"/>
                <a:gd name="T5" fmla="*/ 3 h 31"/>
                <a:gd name="T6" fmla="*/ 20 w 37"/>
                <a:gd name="T7" fmla="*/ 3 h 31"/>
                <a:gd name="T8" fmla="*/ 9 w 37"/>
                <a:gd name="T9" fmla="*/ 1 h 31"/>
                <a:gd name="T10" fmla="*/ 3 w 37"/>
                <a:gd name="T11" fmla="*/ 1 h 31"/>
                <a:gd name="T12" fmla="*/ 2 w 37"/>
                <a:gd name="T13" fmla="*/ 5 h 31"/>
                <a:gd name="T14" fmla="*/ 5 w 37"/>
                <a:gd name="T15" fmla="*/ 15 h 31"/>
                <a:gd name="T16" fmla="*/ 12 w 37"/>
                <a:gd name="T17" fmla="*/ 14 h 31"/>
                <a:gd name="T18" fmla="*/ 17 w 37"/>
                <a:gd name="T19" fmla="*/ 18 h 31"/>
                <a:gd name="T20" fmla="*/ 25 w 37"/>
                <a:gd name="T21" fmla="*/ 25 h 31"/>
                <a:gd name="T22" fmla="*/ 31 w 37"/>
                <a:gd name="T23" fmla="*/ 31 h 31"/>
                <a:gd name="T24" fmla="*/ 34 w 37"/>
                <a:gd name="T25" fmla="*/ 31 h 31"/>
                <a:gd name="T26" fmla="*/ 35 w 37"/>
                <a:gd name="T27" fmla="*/ 2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31">
                  <a:moveTo>
                    <a:pt x="35" y="25"/>
                  </a:moveTo>
                  <a:cubicBezTo>
                    <a:pt x="35" y="23"/>
                    <a:pt x="35" y="20"/>
                    <a:pt x="37" y="17"/>
                  </a:cubicBezTo>
                  <a:cubicBezTo>
                    <a:pt x="33" y="13"/>
                    <a:pt x="29" y="7"/>
                    <a:pt x="26" y="3"/>
                  </a:cubicBezTo>
                  <a:cubicBezTo>
                    <a:pt x="24" y="4"/>
                    <a:pt x="22" y="4"/>
                    <a:pt x="20" y="3"/>
                  </a:cubicBezTo>
                  <a:cubicBezTo>
                    <a:pt x="18" y="1"/>
                    <a:pt x="12" y="2"/>
                    <a:pt x="9" y="1"/>
                  </a:cubicBezTo>
                  <a:cubicBezTo>
                    <a:pt x="8" y="0"/>
                    <a:pt x="6" y="0"/>
                    <a:pt x="3" y="1"/>
                  </a:cubicBezTo>
                  <a:cubicBezTo>
                    <a:pt x="4" y="3"/>
                    <a:pt x="3" y="4"/>
                    <a:pt x="2" y="5"/>
                  </a:cubicBezTo>
                  <a:cubicBezTo>
                    <a:pt x="0" y="7"/>
                    <a:pt x="0" y="13"/>
                    <a:pt x="5" y="15"/>
                  </a:cubicBezTo>
                  <a:cubicBezTo>
                    <a:pt x="11" y="17"/>
                    <a:pt x="9" y="14"/>
                    <a:pt x="12" y="14"/>
                  </a:cubicBezTo>
                  <a:cubicBezTo>
                    <a:pt x="14" y="14"/>
                    <a:pt x="14" y="18"/>
                    <a:pt x="17" y="18"/>
                  </a:cubicBezTo>
                  <a:cubicBezTo>
                    <a:pt x="19" y="18"/>
                    <a:pt x="25" y="21"/>
                    <a:pt x="25" y="25"/>
                  </a:cubicBezTo>
                  <a:cubicBezTo>
                    <a:pt x="24" y="29"/>
                    <a:pt x="27" y="31"/>
                    <a:pt x="31" y="31"/>
                  </a:cubicBezTo>
                  <a:cubicBezTo>
                    <a:pt x="32" y="31"/>
                    <a:pt x="33" y="31"/>
                    <a:pt x="34" y="31"/>
                  </a:cubicBezTo>
                  <a:cubicBezTo>
                    <a:pt x="35" y="28"/>
                    <a:pt x="36" y="26"/>
                    <a:pt x="35" y="25"/>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1" name="Freeform 70"/>
            <p:cNvSpPr>
              <a:spLocks/>
            </p:cNvSpPr>
            <p:nvPr/>
          </p:nvSpPr>
          <p:spPr bwMode="auto">
            <a:xfrm>
              <a:off x="1037277" y="1082788"/>
              <a:ext cx="280094" cy="145847"/>
            </a:xfrm>
            <a:custGeom>
              <a:avLst/>
              <a:gdLst>
                <a:gd name="T0" fmla="*/ 59 w 66"/>
                <a:gd name="T1" fmla="*/ 10 h 32"/>
                <a:gd name="T2" fmla="*/ 43 w 66"/>
                <a:gd name="T3" fmla="*/ 2 h 32"/>
                <a:gd name="T4" fmla="*/ 27 w 66"/>
                <a:gd name="T5" fmla="*/ 8 h 32"/>
                <a:gd name="T6" fmla="*/ 9 w 66"/>
                <a:gd name="T7" fmla="*/ 8 h 32"/>
                <a:gd name="T8" fmla="*/ 3 w 66"/>
                <a:gd name="T9" fmla="*/ 2 h 32"/>
                <a:gd name="T10" fmla="*/ 1 w 66"/>
                <a:gd name="T11" fmla="*/ 10 h 32"/>
                <a:gd name="T12" fmla="*/ 0 w 66"/>
                <a:gd name="T13" fmla="*/ 16 h 32"/>
                <a:gd name="T14" fmla="*/ 14 w 66"/>
                <a:gd name="T15" fmla="*/ 22 h 32"/>
                <a:gd name="T16" fmla="*/ 23 w 66"/>
                <a:gd name="T17" fmla="*/ 28 h 32"/>
                <a:gd name="T18" fmla="*/ 31 w 66"/>
                <a:gd name="T19" fmla="*/ 26 h 32"/>
                <a:gd name="T20" fmla="*/ 28 w 66"/>
                <a:gd name="T21" fmla="*/ 19 h 32"/>
                <a:gd name="T22" fmla="*/ 34 w 66"/>
                <a:gd name="T23" fmla="*/ 14 h 32"/>
                <a:gd name="T24" fmla="*/ 47 w 66"/>
                <a:gd name="T25" fmla="*/ 10 h 32"/>
                <a:gd name="T26" fmla="*/ 50 w 66"/>
                <a:gd name="T27" fmla="*/ 18 h 32"/>
                <a:gd name="T28" fmla="*/ 57 w 66"/>
                <a:gd name="T29" fmla="*/ 29 h 32"/>
                <a:gd name="T30" fmla="*/ 64 w 66"/>
                <a:gd name="T31" fmla="*/ 22 h 32"/>
                <a:gd name="T32" fmla="*/ 66 w 66"/>
                <a:gd name="T33" fmla="*/ 18 h 32"/>
                <a:gd name="T34" fmla="*/ 59 w 66"/>
                <a:gd name="T35"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32">
                  <a:moveTo>
                    <a:pt x="59" y="10"/>
                  </a:moveTo>
                  <a:cubicBezTo>
                    <a:pt x="55" y="4"/>
                    <a:pt x="47" y="4"/>
                    <a:pt x="43" y="2"/>
                  </a:cubicBezTo>
                  <a:cubicBezTo>
                    <a:pt x="38" y="0"/>
                    <a:pt x="33" y="3"/>
                    <a:pt x="27" y="8"/>
                  </a:cubicBezTo>
                  <a:cubicBezTo>
                    <a:pt x="21" y="13"/>
                    <a:pt x="14" y="10"/>
                    <a:pt x="9" y="8"/>
                  </a:cubicBezTo>
                  <a:cubicBezTo>
                    <a:pt x="8" y="7"/>
                    <a:pt x="5" y="5"/>
                    <a:pt x="3" y="2"/>
                  </a:cubicBezTo>
                  <a:cubicBezTo>
                    <a:pt x="1" y="5"/>
                    <a:pt x="1" y="8"/>
                    <a:pt x="1" y="10"/>
                  </a:cubicBezTo>
                  <a:cubicBezTo>
                    <a:pt x="2" y="11"/>
                    <a:pt x="1" y="13"/>
                    <a:pt x="0" y="16"/>
                  </a:cubicBezTo>
                  <a:cubicBezTo>
                    <a:pt x="5" y="16"/>
                    <a:pt x="11" y="19"/>
                    <a:pt x="14" y="22"/>
                  </a:cubicBezTo>
                  <a:cubicBezTo>
                    <a:pt x="18" y="27"/>
                    <a:pt x="20" y="24"/>
                    <a:pt x="23" y="28"/>
                  </a:cubicBezTo>
                  <a:cubicBezTo>
                    <a:pt x="25" y="32"/>
                    <a:pt x="30" y="28"/>
                    <a:pt x="31" y="26"/>
                  </a:cubicBezTo>
                  <a:cubicBezTo>
                    <a:pt x="33" y="23"/>
                    <a:pt x="29" y="22"/>
                    <a:pt x="28" y="19"/>
                  </a:cubicBezTo>
                  <a:cubicBezTo>
                    <a:pt x="28" y="17"/>
                    <a:pt x="33" y="18"/>
                    <a:pt x="34" y="14"/>
                  </a:cubicBezTo>
                  <a:cubicBezTo>
                    <a:pt x="35" y="10"/>
                    <a:pt x="43" y="8"/>
                    <a:pt x="47" y="10"/>
                  </a:cubicBezTo>
                  <a:cubicBezTo>
                    <a:pt x="50" y="11"/>
                    <a:pt x="53" y="14"/>
                    <a:pt x="50" y="18"/>
                  </a:cubicBezTo>
                  <a:cubicBezTo>
                    <a:pt x="48" y="20"/>
                    <a:pt x="53" y="25"/>
                    <a:pt x="57" y="29"/>
                  </a:cubicBezTo>
                  <a:cubicBezTo>
                    <a:pt x="60" y="26"/>
                    <a:pt x="63" y="23"/>
                    <a:pt x="64" y="22"/>
                  </a:cubicBezTo>
                  <a:cubicBezTo>
                    <a:pt x="65" y="21"/>
                    <a:pt x="65" y="20"/>
                    <a:pt x="66" y="18"/>
                  </a:cubicBezTo>
                  <a:cubicBezTo>
                    <a:pt x="64" y="17"/>
                    <a:pt x="62" y="14"/>
                    <a:pt x="59" y="10"/>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2" name="Freeform 71"/>
            <p:cNvSpPr>
              <a:spLocks/>
            </p:cNvSpPr>
            <p:nvPr/>
          </p:nvSpPr>
          <p:spPr bwMode="auto">
            <a:xfrm>
              <a:off x="1227873" y="933628"/>
              <a:ext cx="571788" cy="868454"/>
            </a:xfrm>
            <a:custGeom>
              <a:avLst/>
              <a:gdLst>
                <a:gd name="T0" fmla="*/ 21 w 135"/>
                <a:gd name="T1" fmla="*/ 141 h 192"/>
                <a:gd name="T2" fmla="*/ 29 w 135"/>
                <a:gd name="T3" fmla="*/ 141 h 192"/>
                <a:gd name="T4" fmla="*/ 37 w 135"/>
                <a:gd name="T5" fmla="*/ 147 h 192"/>
                <a:gd name="T6" fmla="*/ 38 w 135"/>
                <a:gd name="T7" fmla="*/ 147 h 192"/>
                <a:gd name="T8" fmla="*/ 48 w 135"/>
                <a:gd name="T9" fmla="*/ 147 h 192"/>
                <a:gd name="T10" fmla="*/ 54 w 135"/>
                <a:gd name="T11" fmla="*/ 156 h 192"/>
                <a:gd name="T12" fmla="*/ 61 w 135"/>
                <a:gd name="T13" fmla="*/ 164 h 192"/>
                <a:gd name="T14" fmla="*/ 66 w 135"/>
                <a:gd name="T15" fmla="*/ 171 h 192"/>
                <a:gd name="T16" fmla="*/ 79 w 135"/>
                <a:gd name="T17" fmla="*/ 172 h 192"/>
                <a:gd name="T18" fmla="*/ 85 w 135"/>
                <a:gd name="T19" fmla="*/ 171 h 192"/>
                <a:gd name="T20" fmla="*/ 93 w 135"/>
                <a:gd name="T21" fmla="*/ 171 h 192"/>
                <a:gd name="T22" fmla="*/ 101 w 135"/>
                <a:gd name="T23" fmla="*/ 178 h 192"/>
                <a:gd name="T24" fmla="*/ 95 w 135"/>
                <a:gd name="T25" fmla="*/ 187 h 192"/>
                <a:gd name="T26" fmla="*/ 102 w 135"/>
                <a:gd name="T27" fmla="*/ 192 h 192"/>
                <a:gd name="T28" fmla="*/ 102 w 135"/>
                <a:gd name="T29" fmla="*/ 192 h 192"/>
                <a:gd name="T30" fmla="*/ 107 w 135"/>
                <a:gd name="T31" fmla="*/ 177 h 192"/>
                <a:gd name="T32" fmla="*/ 109 w 135"/>
                <a:gd name="T33" fmla="*/ 162 h 192"/>
                <a:gd name="T34" fmla="*/ 102 w 135"/>
                <a:gd name="T35" fmla="*/ 143 h 192"/>
                <a:gd name="T36" fmla="*/ 109 w 135"/>
                <a:gd name="T37" fmla="*/ 137 h 192"/>
                <a:gd name="T38" fmla="*/ 107 w 135"/>
                <a:gd name="T39" fmla="*/ 133 h 192"/>
                <a:gd name="T40" fmla="*/ 104 w 135"/>
                <a:gd name="T41" fmla="*/ 127 h 192"/>
                <a:gd name="T42" fmla="*/ 121 w 135"/>
                <a:gd name="T43" fmla="*/ 125 h 192"/>
                <a:gd name="T44" fmla="*/ 134 w 135"/>
                <a:gd name="T45" fmla="*/ 121 h 192"/>
                <a:gd name="T46" fmla="*/ 132 w 135"/>
                <a:gd name="T47" fmla="*/ 115 h 192"/>
                <a:gd name="T48" fmla="*/ 132 w 135"/>
                <a:gd name="T49" fmla="*/ 107 h 192"/>
                <a:gd name="T50" fmla="*/ 128 w 135"/>
                <a:gd name="T51" fmla="*/ 98 h 192"/>
                <a:gd name="T52" fmla="*/ 131 w 135"/>
                <a:gd name="T53" fmla="*/ 78 h 192"/>
                <a:gd name="T54" fmla="*/ 117 w 135"/>
                <a:gd name="T55" fmla="*/ 74 h 192"/>
                <a:gd name="T56" fmla="*/ 102 w 135"/>
                <a:gd name="T57" fmla="*/ 67 h 192"/>
                <a:gd name="T58" fmla="*/ 82 w 135"/>
                <a:gd name="T59" fmla="*/ 66 h 192"/>
                <a:gd name="T60" fmla="*/ 75 w 135"/>
                <a:gd name="T61" fmla="*/ 51 h 192"/>
                <a:gd name="T62" fmla="*/ 70 w 135"/>
                <a:gd name="T63" fmla="*/ 43 h 192"/>
                <a:gd name="T64" fmla="*/ 65 w 135"/>
                <a:gd name="T65" fmla="*/ 41 h 192"/>
                <a:gd name="T66" fmla="*/ 66 w 135"/>
                <a:gd name="T67" fmla="*/ 36 h 192"/>
                <a:gd name="T68" fmla="*/ 68 w 135"/>
                <a:gd name="T69" fmla="*/ 27 h 192"/>
                <a:gd name="T70" fmla="*/ 78 w 135"/>
                <a:gd name="T71" fmla="*/ 14 h 192"/>
                <a:gd name="T72" fmla="*/ 82 w 135"/>
                <a:gd name="T73" fmla="*/ 12 h 192"/>
                <a:gd name="T74" fmla="*/ 84 w 135"/>
                <a:gd name="T75" fmla="*/ 10 h 192"/>
                <a:gd name="T76" fmla="*/ 87 w 135"/>
                <a:gd name="T77" fmla="*/ 3 h 192"/>
                <a:gd name="T78" fmla="*/ 74 w 135"/>
                <a:gd name="T79" fmla="*/ 9 h 192"/>
                <a:gd name="T80" fmla="*/ 64 w 135"/>
                <a:gd name="T81" fmla="*/ 15 h 192"/>
                <a:gd name="T82" fmla="*/ 54 w 135"/>
                <a:gd name="T83" fmla="*/ 18 h 192"/>
                <a:gd name="T84" fmla="*/ 49 w 135"/>
                <a:gd name="T85" fmla="*/ 17 h 192"/>
                <a:gd name="T86" fmla="*/ 38 w 135"/>
                <a:gd name="T87" fmla="*/ 27 h 192"/>
                <a:gd name="T88" fmla="*/ 34 w 135"/>
                <a:gd name="T89" fmla="*/ 38 h 192"/>
                <a:gd name="T90" fmla="*/ 23 w 135"/>
                <a:gd name="T91" fmla="*/ 51 h 192"/>
                <a:gd name="T92" fmla="*/ 21 w 135"/>
                <a:gd name="T93" fmla="*/ 51 h 192"/>
                <a:gd name="T94" fmla="*/ 19 w 135"/>
                <a:gd name="T95" fmla="*/ 55 h 192"/>
                <a:gd name="T96" fmla="*/ 12 w 135"/>
                <a:gd name="T97" fmla="*/ 62 h 192"/>
                <a:gd name="T98" fmla="*/ 15 w 135"/>
                <a:gd name="T99" fmla="*/ 66 h 192"/>
                <a:gd name="T100" fmla="*/ 17 w 135"/>
                <a:gd name="T101" fmla="*/ 75 h 192"/>
                <a:gd name="T102" fmla="*/ 17 w 135"/>
                <a:gd name="T103" fmla="*/ 81 h 192"/>
                <a:gd name="T104" fmla="*/ 19 w 135"/>
                <a:gd name="T105" fmla="*/ 98 h 192"/>
                <a:gd name="T106" fmla="*/ 17 w 135"/>
                <a:gd name="T107" fmla="*/ 108 h 192"/>
                <a:gd name="T108" fmla="*/ 8 w 135"/>
                <a:gd name="T109" fmla="*/ 116 h 192"/>
                <a:gd name="T110" fmla="*/ 2 w 135"/>
                <a:gd name="T111" fmla="*/ 123 h 192"/>
                <a:gd name="T112" fmla="*/ 0 w 135"/>
                <a:gd name="T113" fmla="*/ 128 h 192"/>
                <a:gd name="T114" fmla="*/ 14 w 135"/>
                <a:gd name="T115" fmla="*/ 135 h 192"/>
                <a:gd name="T116" fmla="*/ 21 w 135"/>
                <a:gd name="T117" fmla="*/ 14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5" h="192">
                  <a:moveTo>
                    <a:pt x="21" y="141"/>
                  </a:moveTo>
                  <a:cubicBezTo>
                    <a:pt x="24" y="142"/>
                    <a:pt x="28" y="142"/>
                    <a:pt x="29" y="141"/>
                  </a:cubicBezTo>
                  <a:cubicBezTo>
                    <a:pt x="30" y="139"/>
                    <a:pt x="33" y="142"/>
                    <a:pt x="37" y="147"/>
                  </a:cubicBezTo>
                  <a:cubicBezTo>
                    <a:pt x="38" y="147"/>
                    <a:pt x="38" y="147"/>
                    <a:pt x="38" y="147"/>
                  </a:cubicBezTo>
                  <a:cubicBezTo>
                    <a:pt x="41" y="147"/>
                    <a:pt x="46" y="146"/>
                    <a:pt x="48" y="147"/>
                  </a:cubicBezTo>
                  <a:cubicBezTo>
                    <a:pt x="51" y="149"/>
                    <a:pt x="50" y="156"/>
                    <a:pt x="54" y="156"/>
                  </a:cubicBezTo>
                  <a:cubicBezTo>
                    <a:pt x="59" y="157"/>
                    <a:pt x="62" y="161"/>
                    <a:pt x="61" y="164"/>
                  </a:cubicBezTo>
                  <a:cubicBezTo>
                    <a:pt x="61" y="166"/>
                    <a:pt x="66" y="167"/>
                    <a:pt x="66" y="171"/>
                  </a:cubicBezTo>
                  <a:cubicBezTo>
                    <a:pt x="65" y="174"/>
                    <a:pt x="77" y="173"/>
                    <a:pt x="79" y="172"/>
                  </a:cubicBezTo>
                  <a:cubicBezTo>
                    <a:pt x="80" y="171"/>
                    <a:pt x="83" y="170"/>
                    <a:pt x="85" y="171"/>
                  </a:cubicBezTo>
                  <a:cubicBezTo>
                    <a:pt x="87" y="173"/>
                    <a:pt x="91" y="170"/>
                    <a:pt x="93" y="171"/>
                  </a:cubicBezTo>
                  <a:cubicBezTo>
                    <a:pt x="95" y="172"/>
                    <a:pt x="103" y="175"/>
                    <a:pt x="101" y="178"/>
                  </a:cubicBezTo>
                  <a:cubicBezTo>
                    <a:pt x="99" y="180"/>
                    <a:pt x="94" y="185"/>
                    <a:pt x="95" y="187"/>
                  </a:cubicBezTo>
                  <a:cubicBezTo>
                    <a:pt x="96" y="189"/>
                    <a:pt x="100" y="190"/>
                    <a:pt x="102" y="192"/>
                  </a:cubicBezTo>
                  <a:cubicBezTo>
                    <a:pt x="102" y="192"/>
                    <a:pt x="102" y="192"/>
                    <a:pt x="102" y="192"/>
                  </a:cubicBezTo>
                  <a:cubicBezTo>
                    <a:pt x="105" y="192"/>
                    <a:pt x="107" y="180"/>
                    <a:pt x="107" y="177"/>
                  </a:cubicBezTo>
                  <a:cubicBezTo>
                    <a:pt x="107" y="174"/>
                    <a:pt x="108" y="165"/>
                    <a:pt x="109" y="162"/>
                  </a:cubicBezTo>
                  <a:cubicBezTo>
                    <a:pt x="111" y="155"/>
                    <a:pt x="102" y="151"/>
                    <a:pt x="102" y="143"/>
                  </a:cubicBezTo>
                  <a:cubicBezTo>
                    <a:pt x="102" y="136"/>
                    <a:pt x="105" y="140"/>
                    <a:pt x="109" y="137"/>
                  </a:cubicBezTo>
                  <a:cubicBezTo>
                    <a:pt x="113" y="134"/>
                    <a:pt x="109" y="133"/>
                    <a:pt x="107" y="133"/>
                  </a:cubicBezTo>
                  <a:cubicBezTo>
                    <a:pt x="105" y="132"/>
                    <a:pt x="104" y="129"/>
                    <a:pt x="104" y="127"/>
                  </a:cubicBezTo>
                  <a:cubicBezTo>
                    <a:pt x="105" y="124"/>
                    <a:pt x="117" y="125"/>
                    <a:pt x="121" y="125"/>
                  </a:cubicBezTo>
                  <a:cubicBezTo>
                    <a:pt x="125" y="125"/>
                    <a:pt x="134" y="122"/>
                    <a:pt x="134" y="121"/>
                  </a:cubicBezTo>
                  <a:cubicBezTo>
                    <a:pt x="134" y="121"/>
                    <a:pt x="135" y="118"/>
                    <a:pt x="132" y="115"/>
                  </a:cubicBezTo>
                  <a:cubicBezTo>
                    <a:pt x="129" y="113"/>
                    <a:pt x="130" y="110"/>
                    <a:pt x="132" y="107"/>
                  </a:cubicBezTo>
                  <a:cubicBezTo>
                    <a:pt x="135" y="104"/>
                    <a:pt x="131" y="102"/>
                    <a:pt x="128" y="98"/>
                  </a:cubicBezTo>
                  <a:cubicBezTo>
                    <a:pt x="125" y="95"/>
                    <a:pt x="127" y="83"/>
                    <a:pt x="131" y="78"/>
                  </a:cubicBezTo>
                  <a:cubicBezTo>
                    <a:pt x="134" y="72"/>
                    <a:pt x="124" y="73"/>
                    <a:pt x="117" y="74"/>
                  </a:cubicBezTo>
                  <a:cubicBezTo>
                    <a:pt x="111" y="75"/>
                    <a:pt x="106" y="72"/>
                    <a:pt x="102" y="67"/>
                  </a:cubicBezTo>
                  <a:cubicBezTo>
                    <a:pt x="98" y="62"/>
                    <a:pt x="92" y="65"/>
                    <a:pt x="82" y="66"/>
                  </a:cubicBezTo>
                  <a:cubicBezTo>
                    <a:pt x="73" y="66"/>
                    <a:pt x="75" y="55"/>
                    <a:pt x="75" y="51"/>
                  </a:cubicBezTo>
                  <a:cubicBezTo>
                    <a:pt x="75" y="46"/>
                    <a:pt x="70" y="46"/>
                    <a:pt x="70" y="43"/>
                  </a:cubicBezTo>
                  <a:cubicBezTo>
                    <a:pt x="70" y="41"/>
                    <a:pt x="67" y="41"/>
                    <a:pt x="65" y="41"/>
                  </a:cubicBezTo>
                  <a:cubicBezTo>
                    <a:pt x="62" y="41"/>
                    <a:pt x="65" y="38"/>
                    <a:pt x="66" y="36"/>
                  </a:cubicBezTo>
                  <a:cubicBezTo>
                    <a:pt x="68" y="33"/>
                    <a:pt x="68" y="32"/>
                    <a:pt x="68" y="27"/>
                  </a:cubicBezTo>
                  <a:cubicBezTo>
                    <a:pt x="68" y="23"/>
                    <a:pt x="75" y="19"/>
                    <a:pt x="78" y="14"/>
                  </a:cubicBezTo>
                  <a:cubicBezTo>
                    <a:pt x="79" y="13"/>
                    <a:pt x="80" y="13"/>
                    <a:pt x="82" y="12"/>
                  </a:cubicBezTo>
                  <a:cubicBezTo>
                    <a:pt x="82" y="11"/>
                    <a:pt x="83" y="10"/>
                    <a:pt x="84" y="10"/>
                  </a:cubicBezTo>
                  <a:cubicBezTo>
                    <a:pt x="89" y="9"/>
                    <a:pt x="92" y="6"/>
                    <a:pt x="87" y="3"/>
                  </a:cubicBezTo>
                  <a:cubicBezTo>
                    <a:pt x="82" y="0"/>
                    <a:pt x="79" y="8"/>
                    <a:pt x="74" y="9"/>
                  </a:cubicBezTo>
                  <a:cubicBezTo>
                    <a:pt x="69" y="10"/>
                    <a:pt x="68" y="13"/>
                    <a:pt x="64" y="15"/>
                  </a:cubicBezTo>
                  <a:cubicBezTo>
                    <a:pt x="61" y="17"/>
                    <a:pt x="54" y="15"/>
                    <a:pt x="54" y="18"/>
                  </a:cubicBezTo>
                  <a:cubicBezTo>
                    <a:pt x="54" y="21"/>
                    <a:pt x="52" y="18"/>
                    <a:pt x="49" y="17"/>
                  </a:cubicBezTo>
                  <a:cubicBezTo>
                    <a:pt x="46" y="17"/>
                    <a:pt x="38" y="23"/>
                    <a:pt x="38" y="27"/>
                  </a:cubicBezTo>
                  <a:cubicBezTo>
                    <a:pt x="39" y="31"/>
                    <a:pt x="40" y="34"/>
                    <a:pt x="34" y="38"/>
                  </a:cubicBezTo>
                  <a:cubicBezTo>
                    <a:pt x="29" y="41"/>
                    <a:pt x="26" y="48"/>
                    <a:pt x="23" y="51"/>
                  </a:cubicBezTo>
                  <a:cubicBezTo>
                    <a:pt x="22" y="52"/>
                    <a:pt x="22" y="52"/>
                    <a:pt x="21" y="51"/>
                  </a:cubicBezTo>
                  <a:cubicBezTo>
                    <a:pt x="20" y="53"/>
                    <a:pt x="20" y="54"/>
                    <a:pt x="19" y="55"/>
                  </a:cubicBezTo>
                  <a:cubicBezTo>
                    <a:pt x="18" y="56"/>
                    <a:pt x="15" y="59"/>
                    <a:pt x="12" y="62"/>
                  </a:cubicBezTo>
                  <a:cubicBezTo>
                    <a:pt x="13" y="64"/>
                    <a:pt x="14" y="65"/>
                    <a:pt x="15" y="66"/>
                  </a:cubicBezTo>
                  <a:cubicBezTo>
                    <a:pt x="19" y="70"/>
                    <a:pt x="16" y="73"/>
                    <a:pt x="17" y="75"/>
                  </a:cubicBezTo>
                  <a:cubicBezTo>
                    <a:pt x="18" y="77"/>
                    <a:pt x="19" y="80"/>
                    <a:pt x="17" y="81"/>
                  </a:cubicBezTo>
                  <a:cubicBezTo>
                    <a:pt x="15" y="82"/>
                    <a:pt x="17" y="96"/>
                    <a:pt x="19" y="98"/>
                  </a:cubicBezTo>
                  <a:cubicBezTo>
                    <a:pt x="22" y="101"/>
                    <a:pt x="19" y="103"/>
                    <a:pt x="17" y="108"/>
                  </a:cubicBezTo>
                  <a:cubicBezTo>
                    <a:pt x="14" y="113"/>
                    <a:pt x="12" y="115"/>
                    <a:pt x="8" y="116"/>
                  </a:cubicBezTo>
                  <a:cubicBezTo>
                    <a:pt x="3" y="116"/>
                    <a:pt x="3" y="123"/>
                    <a:pt x="2" y="123"/>
                  </a:cubicBezTo>
                  <a:cubicBezTo>
                    <a:pt x="1" y="123"/>
                    <a:pt x="0" y="125"/>
                    <a:pt x="0" y="128"/>
                  </a:cubicBezTo>
                  <a:cubicBezTo>
                    <a:pt x="4" y="131"/>
                    <a:pt x="11" y="135"/>
                    <a:pt x="14" y="135"/>
                  </a:cubicBezTo>
                  <a:cubicBezTo>
                    <a:pt x="16" y="135"/>
                    <a:pt x="18" y="139"/>
                    <a:pt x="21" y="141"/>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3" name="Freeform 72"/>
            <p:cNvSpPr>
              <a:spLocks/>
            </p:cNvSpPr>
            <p:nvPr/>
          </p:nvSpPr>
          <p:spPr bwMode="auto">
            <a:xfrm>
              <a:off x="1677016" y="2087145"/>
              <a:ext cx="585046" cy="709348"/>
            </a:xfrm>
            <a:custGeom>
              <a:avLst/>
              <a:gdLst>
                <a:gd name="T0" fmla="*/ 137 w 138"/>
                <a:gd name="T1" fmla="*/ 94 h 157"/>
                <a:gd name="T2" fmla="*/ 130 w 138"/>
                <a:gd name="T3" fmla="*/ 83 h 157"/>
                <a:gd name="T4" fmla="*/ 121 w 138"/>
                <a:gd name="T5" fmla="*/ 77 h 157"/>
                <a:gd name="T6" fmla="*/ 108 w 138"/>
                <a:gd name="T7" fmla="*/ 72 h 157"/>
                <a:gd name="T8" fmla="*/ 107 w 138"/>
                <a:gd name="T9" fmla="*/ 62 h 157"/>
                <a:gd name="T10" fmla="*/ 105 w 138"/>
                <a:gd name="T11" fmla="*/ 54 h 157"/>
                <a:gd name="T12" fmla="*/ 101 w 138"/>
                <a:gd name="T13" fmla="*/ 46 h 157"/>
                <a:gd name="T14" fmla="*/ 89 w 138"/>
                <a:gd name="T15" fmla="*/ 43 h 157"/>
                <a:gd name="T16" fmla="*/ 79 w 138"/>
                <a:gd name="T17" fmla="*/ 39 h 157"/>
                <a:gd name="T18" fmla="*/ 75 w 138"/>
                <a:gd name="T19" fmla="*/ 35 h 157"/>
                <a:gd name="T20" fmla="*/ 67 w 138"/>
                <a:gd name="T21" fmla="*/ 33 h 157"/>
                <a:gd name="T22" fmla="*/ 53 w 138"/>
                <a:gd name="T23" fmla="*/ 25 h 157"/>
                <a:gd name="T24" fmla="*/ 50 w 138"/>
                <a:gd name="T25" fmla="*/ 3 h 157"/>
                <a:gd name="T26" fmla="*/ 39 w 138"/>
                <a:gd name="T27" fmla="*/ 3 h 157"/>
                <a:gd name="T28" fmla="*/ 26 w 138"/>
                <a:gd name="T29" fmla="*/ 9 h 157"/>
                <a:gd name="T30" fmla="*/ 16 w 138"/>
                <a:gd name="T31" fmla="*/ 14 h 157"/>
                <a:gd name="T32" fmla="*/ 6 w 138"/>
                <a:gd name="T33" fmla="*/ 16 h 157"/>
                <a:gd name="T34" fmla="*/ 3 w 138"/>
                <a:gd name="T35" fmla="*/ 15 h 157"/>
                <a:gd name="T36" fmla="*/ 10 w 138"/>
                <a:gd name="T37" fmla="*/ 31 h 157"/>
                <a:gd name="T38" fmla="*/ 7 w 138"/>
                <a:gd name="T39" fmla="*/ 37 h 157"/>
                <a:gd name="T40" fmla="*/ 8 w 138"/>
                <a:gd name="T41" fmla="*/ 53 h 157"/>
                <a:gd name="T42" fmla="*/ 6 w 138"/>
                <a:gd name="T43" fmla="*/ 62 h 157"/>
                <a:gd name="T44" fmla="*/ 3 w 138"/>
                <a:gd name="T45" fmla="*/ 72 h 157"/>
                <a:gd name="T46" fmla="*/ 7 w 138"/>
                <a:gd name="T47" fmla="*/ 77 h 157"/>
                <a:gd name="T48" fmla="*/ 1 w 138"/>
                <a:gd name="T49" fmla="*/ 86 h 157"/>
                <a:gd name="T50" fmla="*/ 0 w 138"/>
                <a:gd name="T51" fmla="*/ 91 h 157"/>
                <a:gd name="T52" fmla="*/ 5 w 138"/>
                <a:gd name="T53" fmla="*/ 96 h 157"/>
                <a:gd name="T54" fmla="*/ 8 w 138"/>
                <a:gd name="T55" fmla="*/ 108 h 157"/>
                <a:gd name="T56" fmla="*/ 12 w 138"/>
                <a:gd name="T57" fmla="*/ 115 h 157"/>
                <a:gd name="T58" fmla="*/ 10 w 138"/>
                <a:gd name="T59" fmla="*/ 123 h 157"/>
                <a:gd name="T60" fmla="*/ 14 w 138"/>
                <a:gd name="T61" fmla="*/ 132 h 157"/>
                <a:gd name="T62" fmla="*/ 18 w 138"/>
                <a:gd name="T63" fmla="*/ 142 h 157"/>
                <a:gd name="T64" fmla="*/ 21 w 138"/>
                <a:gd name="T65" fmla="*/ 155 h 157"/>
                <a:gd name="T66" fmla="*/ 36 w 138"/>
                <a:gd name="T67" fmla="*/ 146 h 157"/>
                <a:gd name="T68" fmla="*/ 46 w 138"/>
                <a:gd name="T69" fmla="*/ 145 h 157"/>
                <a:gd name="T70" fmla="*/ 59 w 138"/>
                <a:gd name="T71" fmla="*/ 151 h 157"/>
                <a:gd name="T72" fmla="*/ 66 w 138"/>
                <a:gd name="T73" fmla="*/ 144 h 157"/>
                <a:gd name="T74" fmla="*/ 81 w 138"/>
                <a:gd name="T75" fmla="*/ 144 h 157"/>
                <a:gd name="T76" fmla="*/ 84 w 138"/>
                <a:gd name="T77" fmla="*/ 127 h 157"/>
                <a:gd name="T78" fmla="*/ 93 w 138"/>
                <a:gd name="T79" fmla="*/ 116 h 157"/>
                <a:gd name="T80" fmla="*/ 106 w 138"/>
                <a:gd name="T81" fmla="*/ 114 h 157"/>
                <a:gd name="T82" fmla="*/ 119 w 138"/>
                <a:gd name="T83" fmla="*/ 112 h 157"/>
                <a:gd name="T84" fmla="*/ 130 w 138"/>
                <a:gd name="T85" fmla="*/ 117 h 157"/>
                <a:gd name="T86" fmla="*/ 135 w 138"/>
                <a:gd name="T87" fmla="*/ 109 h 157"/>
                <a:gd name="T88" fmla="*/ 137 w 138"/>
                <a:gd name="T89" fmla="*/ 9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8" h="157">
                  <a:moveTo>
                    <a:pt x="137" y="94"/>
                  </a:moveTo>
                  <a:cubicBezTo>
                    <a:pt x="135" y="89"/>
                    <a:pt x="130" y="88"/>
                    <a:pt x="130" y="83"/>
                  </a:cubicBezTo>
                  <a:cubicBezTo>
                    <a:pt x="130" y="78"/>
                    <a:pt x="128" y="77"/>
                    <a:pt x="121" y="77"/>
                  </a:cubicBezTo>
                  <a:cubicBezTo>
                    <a:pt x="113" y="78"/>
                    <a:pt x="109" y="76"/>
                    <a:pt x="108" y="72"/>
                  </a:cubicBezTo>
                  <a:cubicBezTo>
                    <a:pt x="108" y="67"/>
                    <a:pt x="104" y="64"/>
                    <a:pt x="107" y="62"/>
                  </a:cubicBezTo>
                  <a:cubicBezTo>
                    <a:pt x="110" y="61"/>
                    <a:pt x="105" y="58"/>
                    <a:pt x="105" y="54"/>
                  </a:cubicBezTo>
                  <a:cubicBezTo>
                    <a:pt x="106" y="50"/>
                    <a:pt x="103" y="48"/>
                    <a:pt x="101" y="46"/>
                  </a:cubicBezTo>
                  <a:cubicBezTo>
                    <a:pt x="99" y="44"/>
                    <a:pt x="89" y="47"/>
                    <a:pt x="89" y="43"/>
                  </a:cubicBezTo>
                  <a:cubicBezTo>
                    <a:pt x="89" y="40"/>
                    <a:pt x="83" y="39"/>
                    <a:pt x="79" y="39"/>
                  </a:cubicBezTo>
                  <a:cubicBezTo>
                    <a:pt x="76" y="39"/>
                    <a:pt x="78" y="35"/>
                    <a:pt x="75" y="35"/>
                  </a:cubicBezTo>
                  <a:cubicBezTo>
                    <a:pt x="71" y="35"/>
                    <a:pt x="72" y="33"/>
                    <a:pt x="67" y="33"/>
                  </a:cubicBezTo>
                  <a:cubicBezTo>
                    <a:pt x="62" y="34"/>
                    <a:pt x="59" y="32"/>
                    <a:pt x="53" y="25"/>
                  </a:cubicBezTo>
                  <a:cubicBezTo>
                    <a:pt x="48" y="19"/>
                    <a:pt x="49" y="7"/>
                    <a:pt x="50" y="3"/>
                  </a:cubicBezTo>
                  <a:cubicBezTo>
                    <a:pt x="51" y="0"/>
                    <a:pt x="43" y="3"/>
                    <a:pt x="39" y="3"/>
                  </a:cubicBezTo>
                  <a:cubicBezTo>
                    <a:pt x="35" y="3"/>
                    <a:pt x="30" y="6"/>
                    <a:pt x="26" y="9"/>
                  </a:cubicBezTo>
                  <a:cubicBezTo>
                    <a:pt x="21" y="11"/>
                    <a:pt x="18" y="11"/>
                    <a:pt x="16" y="14"/>
                  </a:cubicBezTo>
                  <a:cubicBezTo>
                    <a:pt x="14" y="16"/>
                    <a:pt x="10" y="17"/>
                    <a:pt x="6" y="16"/>
                  </a:cubicBezTo>
                  <a:cubicBezTo>
                    <a:pt x="5" y="16"/>
                    <a:pt x="4" y="15"/>
                    <a:pt x="3" y="15"/>
                  </a:cubicBezTo>
                  <a:cubicBezTo>
                    <a:pt x="5" y="20"/>
                    <a:pt x="9" y="28"/>
                    <a:pt x="10" y="31"/>
                  </a:cubicBezTo>
                  <a:cubicBezTo>
                    <a:pt x="12" y="35"/>
                    <a:pt x="9" y="36"/>
                    <a:pt x="7" y="37"/>
                  </a:cubicBezTo>
                  <a:cubicBezTo>
                    <a:pt x="6" y="38"/>
                    <a:pt x="8" y="50"/>
                    <a:pt x="8" y="53"/>
                  </a:cubicBezTo>
                  <a:cubicBezTo>
                    <a:pt x="9" y="56"/>
                    <a:pt x="4" y="61"/>
                    <a:pt x="6" y="62"/>
                  </a:cubicBezTo>
                  <a:cubicBezTo>
                    <a:pt x="8" y="64"/>
                    <a:pt x="3" y="69"/>
                    <a:pt x="3" y="72"/>
                  </a:cubicBezTo>
                  <a:cubicBezTo>
                    <a:pt x="3" y="75"/>
                    <a:pt x="7" y="75"/>
                    <a:pt x="7" y="77"/>
                  </a:cubicBezTo>
                  <a:cubicBezTo>
                    <a:pt x="7" y="80"/>
                    <a:pt x="4" y="85"/>
                    <a:pt x="1" y="86"/>
                  </a:cubicBezTo>
                  <a:cubicBezTo>
                    <a:pt x="0" y="87"/>
                    <a:pt x="0" y="89"/>
                    <a:pt x="0" y="91"/>
                  </a:cubicBezTo>
                  <a:cubicBezTo>
                    <a:pt x="1" y="91"/>
                    <a:pt x="2" y="94"/>
                    <a:pt x="5" y="96"/>
                  </a:cubicBezTo>
                  <a:cubicBezTo>
                    <a:pt x="9" y="99"/>
                    <a:pt x="4" y="104"/>
                    <a:pt x="8" y="108"/>
                  </a:cubicBezTo>
                  <a:cubicBezTo>
                    <a:pt x="11" y="112"/>
                    <a:pt x="15" y="113"/>
                    <a:pt x="12" y="115"/>
                  </a:cubicBezTo>
                  <a:cubicBezTo>
                    <a:pt x="10" y="117"/>
                    <a:pt x="13" y="121"/>
                    <a:pt x="10" y="123"/>
                  </a:cubicBezTo>
                  <a:cubicBezTo>
                    <a:pt x="7" y="125"/>
                    <a:pt x="11" y="131"/>
                    <a:pt x="14" y="132"/>
                  </a:cubicBezTo>
                  <a:cubicBezTo>
                    <a:pt x="17" y="133"/>
                    <a:pt x="15" y="139"/>
                    <a:pt x="18" y="142"/>
                  </a:cubicBezTo>
                  <a:cubicBezTo>
                    <a:pt x="21" y="145"/>
                    <a:pt x="20" y="152"/>
                    <a:pt x="21" y="155"/>
                  </a:cubicBezTo>
                  <a:cubicBezTo>
                    <a:pt x="22" y="157"/>
                    <a:pt x="31" y="151"/>
                    <a:pt x="36" y="146"/>
                  </a:cubicBezTo>
                  <a:cubicBezTo>
                    <a:pt x="41" y="140"/>
                    <a:pt x="41" y="145"/>
                    <a:pt x="46" y="145"/>
                  </a:cubicBezTo>
                  <a:cubicBezTo>
                    <a:pt x="51" y="146"/>
                    <a:pt x="57" y="146"/>
                    <a:pt x="59" y="151"/>
                  </a:cubicBezTo>
                  <a:cubicBezTo>
                    <a:pt x="61" y="155"/>
                    <a:pt x="64" y="146"/>
                    <a:pt x="66" y="144"/>
                  </a:cubicBezTo>
                  <a:cubicBezTo>
                    <a:pt x="67" y="142"/>
                    <a:pt x="79" y="145"/>
                    <a:pt x="81" y="144"/>
                  </a:cubicBezTo>
                  <a:cubicBezTo>
                    <a:pt x="83" y="143"/>
                    <a:pt x="84" y="129"/>
                    <a:pt x="84" y="127"/>
                  </a:cubicBezTo>
                  <a:cubicBezTo>
                    <a:pt x="84" y="124"/>
                    <a:pt x="89" y="119"/>
                    <a:pt x="93" y="116"/>
                  </a:cubicBezTo>
                  <a:cubicBezTo>
                    <a:pt x="97" y="113"/>
                    <a:pt x="103" y="115"/>
                    <a:pt x="106" y="114"/>
                  </a:cubicBezTo>
                  <a:cubicBezTo>
                    <a:pt x="110" y="112"/>
                    <a:pt x="115" y="112"/>
                    <a:pt x="119" y="112"/>
                  </a:cubicBezTo>
                  <a:cubicBezTo>
                    <a:pt x="124" y="112"/>
                    <a:pt x="127" y="117"/>
                    <a:pt x="130" y="117"/>
                  </a:cubicBezTo>
                  <a:cubicBezTo>
                    <a:pt x="133" y="117"/>
                    <a:pt x="136" y="113"/>
                    <a:pt x="135" y="109"/>
                  </a:cubicBezTo>
                  <a:cubicBezTo>
                    <a:pt x="135" y="105"/>
                    <a:pt x="138" y="99"/>
                    <a:pt x="137" y="94"/>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4" name="Freeform 73"/>
            <p:cNvSpPr>
              <a:spLocks/>
            </p:cNvSpPr>
            <p:nvPr/>
          </p:nvSpPr>
          <p:spPr bwMode="auto">
            <a:xfrm>
              <a:off x="1110202" y="1594910"/>
              <a:ext cx="618193" cy="952980"/>
            </a:xfrm>
            <a:custGeom>
              <a:avLst/>
              <a:gdLst>
                <a:gd name="T0" fmla="*/ 134 w 146"/>
                <a:gd name="T1" fmla="*/ 200 h 211"/>
                <a:gd name="T2" fmla="*/ 134 w 146"/>
                <a:gd name="T3" fmla="*/ 200 h 211"/>
                <a:gd name="T4" fmla="*/ 135 w 146"/>
                <a:gd name="T5" fmla="*/ 195 h 211"/>
                <a:gd name="T6" fmla="*/ 141 w 146"/>
                <a:gd name="T7" fmla="*/ 186 h 211"/>
                <a:gd name="T8" fmla="*/ 137 w 146"/>
                <a:gd name="T9" fmla="*/ 181 h 211"/>
                <a:gd name="T10" fmla="*/ 140 w 146"/>
                <a:gd name="T11" fmla="*/ 171 h 211"/>
                <a:gd name="T12" fmla="*/ 142 w 146"/>
                <a:gd name="T13" fmla="*/ 162 h 211"/>
                <a:gd name="T14" fmla="*/ 141 w 146"/>
                <a:gd name="T15" fmla="*/ 146 h 211"/>
                <a:gd name="T16" fmla="*/ 144 w 146"/>
                <a:gd name="T17" fmla="*/ 140 h 211"/>
                <a:gd name="T18" fmla="*/ 137 w 146"/>
                <a:gd name="T19" fmla="*/ 124 h 211"/>
                <a:gd name="T20" fmla="*/ 126 w 146"/>
                <a:gd name="T21" fmla="*/ 125 h 211"/>
                <a:gd name="T22" fmla="*/ 123 w 146"/>
                <a:gd name="T23" fmla="*/ 110 h 211"/>
                <a:gd name="T24" fmla="*/ 118 w 146"/>
                <a:gd name="T25" fmla="*/ 111 h 211"/>
                <a:gd name="T26" fmla="*/ 106 w 146"/>
                <a:gd name="T27" fmla="*/ 113 h 211"/>
                <a:gd name="T28" fmla="*/ 100 w 146"/>
                <a:gd name="T29" fmla="*/ 106 h 211"/>
                <a:gd name="T30" fmla="*/ 94 w 146"/>
                <a:gd name="T31" fmla="*/ 102 h 211"/>
                <a:gd name="T32" fmla="*/ 90 w 146"/>
                <a:gd name="T33" fmla="*/ 92 h 211"/>
                <a:gd name="T34" fmla="*/ 87 w 146"/>
                <a:gd name="T35" fmla="*/ 83 h 211"/>
                <a:gd name="T36" fmla="*/ 88 w 146"/>
                <a:gd name="T37" fmla="*/ 75 h 211"/>
                <a:gd name="T38" fmla="*/ 93 w 146"/>
                <a:gd name="T39" fmla="*/ 69 h 211"/>
                <a:gd name="T40" fmla="*/ 97 w 146"/>
                <a:gd name="T41" fmla="*/ 59 h 211"/>
                <a:gd name="T42" fmla="*/ 107 w 146"/>
                <a:gd name="T43" fmla="*/ 52 h 211"/>
                <a:gd name="T44" fmla="*/ 121 w 146"/>
                <a:gd name="T45" fmla="*/ 47 h 211"/>
                <a:gd name="T46" fmla="*/ 130 w 146"/>
                <a:gd name="T47" fmla="*/ 46 h 211"/>
                <a:gd name="T48" fmla="*/ 123 w 146"/>
                <a:gd name="T49" fmla="*/ 41 h 211"/>
                <a:gd name="T50" fmla="*/ 129 w 146"/>
                <a:gd name="T51" fmla="*/ 32 h 211"/>
                <a:gd name="T52" fmla="*/ 121 w 146"/>
                <a:gd name="T53" fmla="*/ 25 h 211"/>
                <a:gd name="T54" fmla="*/ 113 w 146"/>
                <a:gd name="T55" fmla="*/ 25 h 211"/>
                <a:gd name="T56" fmla="*/ 107 w 146"/>
                <a:gd name="T57" fmla="*/ 26 h 211"/>
                <a:gd name="T58" fmla="*/ 94 w 146"/>
                <a:gd name="T59" fmla="*/ 25 h 211"/>
                <a:gd name="T60" fmla="*/ 89 w 146"/>
                <a:gd name="T61" fmla="*/ 18 h 211"/>
                <a:gd name="T62" fmla="*/ 82 w 146"/>
                <a:gd name="T63" fmla="*/ 10 h 211"/>
                <a:gd name="T64" fmla="*/ 76 w 146"/>
                <a:gd name="T65" fmla="*/ 1 h 211"/>
                <a:gd name="T66" fmla="*/ 66 w 146"/>
                <a:gd name="T67" fmla="*/ 1 h 211"/>
                <a:gd name="T68" fmla="*/ 69 w 146"/>
                <a:gd name="T69" fmla="*/ 9 h 211"/>
                <a:gd name="T70" fmla="*/ 62 w 146"/>
                <a:gd name="T71" fmla="*/ 21 h 211"/>
                <a:gd name="T72" fmla="*/ 40 w 146"/>
                <a:gd name="T73" fmla="*/ 33 h 211"/>
                <a:gd name="T74" fmla="*/ 30 w 146"/>
                <a:gd name="T75" fmla="*/ 51 h 211"/>
                <a:gd name="T76" fmla="*/ 22 w 146"/>
                <a:gd name="T77" fmla="*/ 51 h 211"/>
                <a:gd name="T78" fmla="*/ 13 w 146"/>
                <a:gd name="T79" fmla="*/ 49 h 211"/>
                <a:gd name="T80" fmla="*/ 13 w 146"/>
                <a:gd name="T81" fmla="*/ 43 h 211"/>
                <a:gd name="T82" fmla="*/ 11 w 146"/>
                <a:gd name="T83" fmla="*/ 37 h 211"/>
                <a:gd name="T84" fmla="*/ 2 w 146"/>
                <a:gd name="T85" fmla="*/ 47 h 211"/>
                <a:gd name="T86" fmla="*/ 6 w 146"/>
                <a:gd name="T87" fmla="*/ 63 h 211"/>
                <a:gd name="T88" fmla="*/ 2 w 146"/>
                <a:gd name="T89" fmla="*/ 66 h 211"/>
                <a:gd name="T90" fmla="*/ 15 w 146"/>
                <a:gd name="T91" fmla="*/ 76 h 211"/>
                <a:gd name="T92" fmla="*/ 26 w 146"/>
                <a:gd name="T93" fmla="*/ 91 h 211"/>
                <a:gd name="T94" fmla="*/ 34 w 146"/>
                <a:gd name="T95" fmla="*/ 108 h 211"/>
                <a:gd name="T96" fmla="*/ 51 w 146"/>
                <a:gd name="T97" fmla="*/ 142 h 211"/>
                <a:gd name="T98" fmla="*/ 58 w 146"/>
                <a:gd name="T99" fmla="*/ 156 h 211"/>
                <a:gd name="T100" fmla="*/ 62 w 146"/>
                <a:gd name="T101" fmla="*/ 166 h 211"/>
                <a:gd name="T102" fmla="*/ 80 w 146"/>
                <a:gd name="T103" fmla="*/ 179 h 211"/>
                <a:gd name="T104" fmla="*/ 113 w 146"/>
                <a:gd name="T105" fmla="*/ 199 h 211"/>
                <a:gd name="T106" fmla="*/ 126 w 146"/>
                <a:gd name="T107" fmla="*/ 209 h 211"/>
                <a:gd name="T108" fmla="*/ 127 w 146"/>
                <a:gd name="T109" fmla="*/ 211 h 211"/>
                <a:gd name="T110" fmla="*/ 129 w 146"/>
                <a:gd name="T111" fmla="*/ 209 h 211"/>
                <a:gd name="T112" fmla="*/ 134 w 146"/>
                <a:gd name="T113" fmla="*/ 20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 h="211">
                  <a:moveTo>
                    <a:pt x="134" y="200"/>
                  </a:moveTo>
                  <a:cubicBezTo>
                    <a:pt x="134" y="200"/>
                    <a:pt x="134" y="200"/>
                    <a:pt x="134" y="200"/>
                  </a:cubicBezTo>
                  <a:cubicBezTo>
                    <a:pt x="134" y="198"/>
                    <a:pt x="134" y="196"/>
                    <a:pt x="135" y="195"/>
                  </a:cubicBezTo>
                  <a:cubicBezTo>
                    <a:pt x="138" y="194"/>
                    <a:pt x="141" y="189"/>
                    <a:pt x="141" y="186"/>
                  </a:cubicBezTo>
                  <a:cubicBezTo>
                    <a:pt x="141" y="184"/>
                    <a:pt x="137" y="184"/>
                    <a:pt x="137" y="181"/>
                  </a:cubicBezTo>
                  <a:cubicBezTo>
                    <a:pt x="137" y="178"/>
                    <a:pt x="142" y="173"/>
                    <a:pt x="140" y="171"/>
                  </a:cubicBezTo>
                  <a:cubicBezTo>
                    <a:pt x="138" y="170"/>
                    <a:pt x="143" y="165"/>
                    <a:pt x="142" y="162"/>
                  </a:cubicBezTo>
                  <a:cubicBezTo>
                    <a:pt x="142" y="159"/>
                    <a:pt x="140" y="147"/>
                    <a:pt x="141" y="146"/>
                  </a:cubicBezTo>
                  <a:cubicBezTo>
                    <a:pt x="143" y="145"/>
                    <a:pt x="146" y="144"/>
                    <a:pt x="144" y="140"/>
                  </a:cubicBezTo>
                  <a:cubicBezTo>
                    <a:pt x="143" y="137"/>
                    <a:pt x="139" y="129"/>
                    <a:pt x="137" y="124"/>
                  </a:cubicBezTo>
                  <a:cubicBezTo>
                    <a:pt x="133" y="124"/>
                    <a:pt x="128" y="124"/>
                    <a:pt x="126" y="125"/>
                  </a:cubicBezTo>
                  <a:cubicBezTo>
                    <a:pt x="122" y="126"/>
                    <a:pt x="123" y="114"/>
                    <a:pt x="123" y="110"/>
                  </a:cubicBezTo>
                  <a:cubicBezTo>
                    <a:pt x="123" y="106"/>
                    <a:pt x="119" y="108"/>
                    <a:pt x="118" y="111"/>
                  </a:cubicBezTo>
                  <a:cubicBezTo>
                    <a:pt x="117" y="114"/>
                    <a:pt x="111" y="113"/>
                    <a:pt x="106" y="113"/>
                  </a:cubicBezTo>
                  <a:cubicBezTo>
                    <a:pt x="101" y="113"/>
                    <a:pt x="103" y="106"/>
                    <a:pt x="100" y="106"/>
                  </a:cubicBezTo>
                  <a:cubicBezTo>
                    <a:pt x="97" y="107"/>
                    <a:pt x="94" y="105"/>
                    <a:pt x="94" y="102"/>
                  </a:cubicBezTo>
                  <a:cubicBezTo>
                    <a:pt x="95" y="99"/>
                    <a:pt x="92" y="96"/>
                    <a:pt x="90" y="92"/>
                  </a:cubicBezTo>
                  <a:cubicBezTo>
                    <a:pt x="87" y="89"/>
                    <a:pt x="85" y="85"/>
                    <a:pt x="87" y="83"/>
                  </a:cubicBezTo>
                  <a:cubicBezTo>
                    <a:pt x="89" y="80"/>
                    <a:pt x="85" y="78"/>
                    <a:pt x="88" y="75"/>
                  </a:cubicBezTo>
                  <a:cubicBezTo>
                    <a:pt x="91" y="72"/>
                    <a:pt x="94" y="73"/>
                    <a:pt x="93" y="69"/>
                  </a:cubicBezTo>
                  <a:cubicBezTo>
                    <a:pt x="92" y="65"/>
                    <a:pt x="97" y="63"/>
                    <a:pt x="97" y="59"/>
                  </a:cubicBezTo>
                  <a:cubicBezTo>
                    <a:pt x="97" y="54"/>
                    <a:pt x="102" y="56"/>
                    <a:pt x="107" y="52"/>
                  </a:cubicBezTo>
                  <a:cubicBezTo>
                    <a:pt x="112" y="48"/>
                    <a:pt x="117" y="50"/>
                    <a:pt x="121" y="47"/>
                  </a:cubicBezTo>
                  <a:cubicBezTo>
                    <a:pt x="124" y="44"/>
                    <a:pt x="127" y="47"/>
                    <a:pt x="130" y="46"/>
                  </a:cubicBezTo>
                  <a:cubicBezTo>
                    <a:pt x="128" y="44"/>
                    <a:pt x="124" y="43"/>
                    <a:pt x="123" y="41"/>
                  </a:cubicBezTo>
                  <a:cubicBezTo>
                    <a:pt x="122" y="39"/>
                    <a:pt x="127" y="34"/>
                    <a:pt x="129" y="32"/>
                  </a:cubicBezTo>
                  <a:cubicBezTo>
                    <a:pt x="131" y="29"/>
                    <a:pt x="123" y="26"/>
                    <a:pt x="121" y="25"/>
                  </a:cubicBezTo>
                  <a:cubicBezTo>
                    <a:pt x="119" y="24"/>
                    <a:pt x="115" y="27"/>
                    <a:pt x="113" y="25"/>
                  </a:cubicBezTo>
                  <a:cubicBezTo>
                    <a:pt x="111" y="24"/>
                    <a:pt x="108" y="25"/>
                    <a:pt x="107" y="26"/>
                  </a:cubicBezTo>
                  <a:cubicBezTo>
                    <a:pt x="105" y="27"/>
                    <a:pt x="93" y="28"/>
                    <a:pt x="94" y="25"/>
                  </a:cubicBezTo>
                  <a:cubicBezTo>
                    <a:pt x="94" y="21"/>
                    <a:pt x="89" y="20"/>
                    <a:pt x="89" y="18"/>
                  </a:cubicBezTo>
                  <a:cubicBezTo>
                    <a:pt x="90" y="15"/>
                    <a:pt x="87" y="11"/>
                    <a:pt x="82" y="10"/>
                  </a:cubicBezTo>
                  <a:cubicBezTo>
                    <a:pt x="78" y="10"/>
                    <a:pt x="79" y="3"/>
                    <a:pt x="76" y="1"/>
                  </a:cubicBezTo>
                  <a:cubicBezTo>
                    <a:pt x="74" y="0"/>
                    <a:pt x="69" y="1"/>
                    <a:pt x="66" y="1"/>
                  </a:cubicBezTo>
                  <a:cubicBezTo>
                    <a:pt x="70" y="6"/>
                    <a:pt x="71" y="7"/>
                    <a:pt x="69" y="9"/>
                  </a:cubicBezTo>
                  <a:cubicBezTo>
                    <a:pt x="65" y="12"/>
                    <a:pt x="69" y="13"/>
                    <a:pt x="62" y="21"/>
                  </a:cubicBezTo>
                  <a:cubicBezTo>
                    <a:pt x="56" y="29"/>
                    <a:pt x="45" y="31"/>
                    <a:pt x="40" y="33"/>
                  </a:cubicBezTo>
                  <a:cubicBezTo>
                    <a:pt x="35" y="34"/>
                    <a:pt x="33" y="44"/>
                    <a:pt x="30" y="51"/>
                  </a:cubicBezTo>
                  <a:cubicBezTo>
                    <a:pt x="27" y="58"/>
                    <a:pt x="25" y="55"/>
                    <a:pt x="22" y="51"/>
                  </a:cubicBezTo>
                  <a:cubicBezTo>
                    <a:pt x="19" y="47"/>
                    <a:pt x="17" y="52"/>
                    <a:pt x="13" y="49"/>
                  </a:cubicBezTo>
                  <a:cubicBezTo>
                    <a:pt x="10" y="46"/>
                    <a:pt x="11" y="46"/>
                    <a:pt x="13" y="43"/>
                  </a:cubicBezTo>
                  <a:cubicBezTo>
                    <a:pt x="14" y="42"/>
                    <a:pt x="13" y="40"/>
                    <a:pt x="11" y="37"/>
                  </a:cubicBezTo>
                  <a:cubicBezTo>
                    <a:pt x="7" y="38"/>
                    <a:pt x="4" y="43"/>
                    <a:pt x="2" y="47"/>
                  </a:cubicBezTo>
                  <a:cubicBezTo>
                    <a:pt x="0" y="52"/>
                    <a:pt x="5" y="60"/>
                    <a:pt x="6" y="63"/>
                  </a:cubicBezTo>
                  <a:cubicBezTo>
                    <a:pt x="7" y="66"/>
                    <a:pt x="3" y="63"/>
                    <a:pt x="2" y="66"/>
                  </a:cubicBezTo>
                  <a:cubicBezTo>
                    <a:pt x="2" y="69"/>
                    <a:pt x="11" y="73"/>
                    <a:pt x="15" y="76"/>
                  </a:cubicBezTo>
                  <a:cubicBezTo>
                    <a:pt x="19" y="79"/>
                    <a:pt x="22" y="87"/>
                    <a:pt x="26" y="91"/>
                  </a:cubicBezTo>
                  <a:cubicBezTo>
                    <a:pt x="30" y="95"/>
                    <a:pt x="30" y="99"/>
                    <a:pt x="34" y="108"/>
                  </a:cubicBezTo>
                  <a:cubicBezTo>
                    <a:pt x="38" y="118"/>
                    <a:pt x="46" y="135"/>
                    <a:pt x="51" y="142"/>
                  </a:cubicBezTo>
                  <a:cubicBezTo>
                    <a:pt x="57" y="149"/>
                    <a:pt x="59" y="154"/>
                    <a:pt x="58" y="156"/>
                  </a:cubicBezTo>
                  <a:cubicBezTo>
                    <a:pt x="57" y="158"/>
                    <a:pt x="58" y="164"/>
                    <a:pt x="62" y="166"/>
                  </a:cubicBezTo>
                  <a:cubicBezTo>
                    <a:pt x="66" y="169"/>
                    <a:pt x="70" y="174"/>
                    <a:pt x="80" y="179"/>
                  </a:cubicBezTo>
                  <a:cubicBezTo>
                    <a:pt x="91" y="184"/>
                    <a:pt x="110" y="194"/>
                    <a:pt x="113" y="199"/>
                  </a:cubicBezTo>
                  <a:cubicBezTo>
                    <a:pt x="115" y="204"/>
                    <a:pt x="124" y="208"/>
                    <a:pt x="126" y="209"/>
                  </a:cubicBezTo>
                  <a:cubicBezTo>
                    <a:pt x="127" y="209"/>
                    <a:pt x="127" y="210"/>
                    <a:pt x="127" y="211"/>
                  </a:cubicBezTo>
                  <a:cubicBezTo>
                    <a:pt x="128" y="210"/>
                    <a:pt x="129" y="210"/>
                    <a:pt x="129" y="209"/>
                  </a:cubicBezTo>
                  <a:cubicBezTo>
                    <a:pt x="133" y="208"/>
                    <a:pt x="133" y="202"/>
                    <a:pt x="134" y="200"/>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5" name="Freeform 74"/>
            <p:cNvSpPr>
              <a:spLocks/>
            </p:cNvSpPr>
            <p:nvPr/>
          </p:nvSpPr>
          <p:spPr bwMode="auto">
            <a:xfrm>
              <a:off x="1491394" y="961801"/>
              <a:ext cx="664599" cy="591677"/>
            </a:xfrm>
            <a:custGeom>
              <a:avLst/>
              <a:gdLst>
                <a:gd name="T0" fmla="*/ 16 w 157"/>
                <a:gd name="T1" fmla="*/ 8 h 131"/>
                <a:gd name="T2" fmla="*/ 6 w 157"/>
                <a:gd name="T3" fmla="*/ 21 h 131"/>
                <a:gd name="T4" fmla="*/ 4 w 157"/>
                <a:gd name="T5" fmla="*/ 30 h 131"/>
                <a:gd name="T6" fmla="*/ 3 w 157"/>
                <a:gd name="T7" fmla="*/ 35 h 131"/>
                <a:gd name="T8" fmla="*/ 8 w 157"/>
                <a:gd name="T9" fmla="*/ 37 h 131"/>
                <a:gd name="T10" fmla="*/ 13 w 157"/>
                <a:gd name="T11" fmla="*/ 45 h 131"/>
                <a:gd name="T12" fmla="*/ 20 w 157"/>
                <a:gd name="T13" fmla="*/ 60 h 131"/>
                <a:gd name="T14" fmla="*/ 40 w 157"/>
                <a:gd name="T15" fmla="*/ 61 h 131"/>
                <a:gd name="T16" fmla="*/ 55 w 157"/>
                <a:gd name="T17" fmla="*/ 68 h 131"/>
                <a:gd name="T18" fmla="*/ 69 w 157"/>
                <a:gd name="T19" fmla="*/ 72 h 131"/>
                <a:gd name="T20" fmla="*/ 66 w 157"/>
                <a:gd name="T21" fmla="*/ 92 h 131"/>
                <a:gd name="T22" fmla="*/ 70 w 157"/>
                <a:gd name="T23" fmla="*/ 101 h 131"/>
                <a:gd name="T24" fmla="*/ 70 w 157"/>
                <a:gd name="T25" fmla="*/ 109 h 131"/>
                <a:gd name="T26" fmla="*/ 72 w 157"/>
                <a:gd name="T27" fmla="*/ 115 h 131"/>
                <a:gd name="T28" fmla="*/ 70 w 157"/>
                <a:gd name="T29" fmla="*/ 116 h 131"/>
                <a:gd name="T30" fmla="*/ 79 w 157"/>
                <a:gd name="T31" fmla="*/ 127 h 131"/>
                <a:gd name="T32" fmla="*/ 86 w 157"/>
                <a:gd name="T33" fmla="*/ 130 h 131"/>
                <a:gd name="T34" fmla="*/ 92 w 157"/>
                <a:gd name="T35" fmla="*/ 129 h 131"/>
                <a:gd name="T36" fmla="*/ 100 w 157"/>
                <a:gd name="T37" fmla="*/ 125 h 131"/>
                <a:gd name="T38" fmla="*/ 107 w 157"/>
                <a:gd name="T39" fmla="*/ 121 h 131"/>
                <a:gd name="T40" fmla="*/ 113 w 157"/>
                <a:gd name="T41" fmla="*/ 115 h 131"/>
                <a:gd name="T42" fmla="*/ 115 w 157"/>
                <a:gd name="T43" fmla="*/ 111 h 131"/>
                <a:gd name="T44" fmla="*/ 109 w 157"/>
                <a:gd name="T45" fmla="*/ 109 h 131"/>
                <a:gd name="T46" fmla="*/ 106 w 157"/>
                <a:gd name="T47" fmla="*/ 102 h 131"/>
                <a:gd name="T48" fmla="*/ 102 w 157"/>
                <a:gd name="T49" fmla="*/ 94 h 131"/>
                <a:gd name="T50" fmla="*/ 109 w 157"/>
                <a:gd name="T51" fmla="*/ 92 h 131"/>
                <a:gd name="T52" fmla="*/ 119 w 157"/>
                <a:gd name="T53" fmla="*/ 96 h 131"/>
                <a:gd name="T54" fmla="*/ 123 w 157"/>
                <a:gd name="T55" fmla="*/ 96 h 131"/>
                <a:gd name="T56" fmla="*/ 131 w 157"/>
                <a:gd name="T57" fmla="*/ 92 h 131"/>
                <a:gd name="T58" fmla="*/ 145 w 157"/>
                <a:gd name="T59" fmla="*/ 86 h 131"/>
                <a:gd name="T60" fmla="*/ 148 w 157"/>
                <a:gd name="T61" fmla="*/ 82 h 131"/>
                <a:gd name="T62" fmla="*/ 141 w 157"/>
                <a:gd name="T63" fmla="*/ 73 h 131"/>
                <a:gd name="T64" fmla="*/ 142 w 157"/>
                <a:gd name="T65" fmla="*/ 67 h 131"/>
                <a:gd name="T66" fmla="*/ 147 w 157"/>
                <a:gd name="T67" fmla="*/ 62 h 131"/>
                <a:gd name="T68" fmla="*/ 149 w 157"/>
                <a:gd name="T69" fmla="*/ 56 h 131"/>
                <a:gd name="T70" fmla="*/ 153 w 157"/>
                <a:gd name="T71" fmla="*/ 48 h 131"/>
                <a:gd name="T72" fmla="*/ 157 w 157"/>
                <a:gd name="T73" fmla="*/ 42 h 131"/>
                <a:gd name="T74" fmla="*/ 140 w 157"/>
                <a:gd name="T75" fmla="*/ 41 h 131"/>
                <a:gd name="T76" fmla="*/ 143 w 157"/>
                <a:gd name="T77" fmla="*/ 32 h 131"/>
                <a:gd name="T78" fmla="*/ 127 w 157"/>
                <a:gd name="T79" fmla="*/ 25 h 131"/>
                <a:gd name="T80" fmla="*/ 128 w 157"/>
                <a:gd name="T81" fmla="*/ 19 h 131"/>
                <a:gd name="T82" fmla="*/ 119 w 157"/>
                <a:gd name="T83" fmla="*/ 16 h 131"/>
                <a:gd name="T84" fmla="*/ 97 w 157"/>
                <a:gd name="T85" fmla="*/ 24 h 131"/>
                <a:gd name="T86" fmla="*/ 76 w 157"/>
                <a:gd name="T87" fmla="*/ 18 h 131"/>
                <a:gd name="T88" fmla="*/ 61 w 157"/>
                <a:gd name="T89" fmla="*/ 15 h 131"/>
                <a:gd name="T90" fmla="*/ 52 w 157"/>
                <a:gd name="T91" fmla="*/ 7 h 131"/>
                <a:gd name="T92" fmla="*/ 43 w 157"/>
                <a:gd name="T93" fmla="*/ 0 h 131"/>
                <a:gd name="T94" fmla="*/ 39 w 157"/>
                <a:gd name="T95" fmla="*/ 8 h 131"/>
                <a:gd name="T96" fmla="*/ 24 w 157"/>
                <a:gd name="T97" fmla="*/ 16 h 131"/>
                <a:gd name="T98" fmla="*/ 28 w 157"/>
                <a:gd name="T99" fmla="*/ 33 h 131"/>
                <a:gd name="T100" fmla="*/ 16 w 157"/>
                <a:gd name="T101" fmla="*/ 29 h 131"/>
                <a:gd name="T102" fmla="*/ 21 w 157"/>
                <a:gd name="T103" fmla="*/ 14 h 131"/>
                <a:gd name="T104" fmla="*/ 20 w 157"/>
                <a:gd name="T105" fmla="*/ 6 h 131"/>
                <a:gd name="T106" fmla="*/ 16 w 157"/>
                <a:gd name="T107" fmla="*/ 8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7" h="131">
                  <a:moveTo>
                    <a:pt x="16" y="8"/>
                  </a:moveTo>
                  <a:cubicBezTo>
                    <a:pt x="13" y="13"/>
                    <a:pt x="6" y="17"/>
                    <a:pt x="6" y="21"/>
                  </a:cubicBezTo>
                  <a:cubicBezTo>
                    <a:pt x="6" y="26"/>
                    <a:pt x="6" y="27"/>
                    <a:pt x="4" y="30"/>
                  </a:cubicBezTo>
                  <a:cubicBezTo>
                    <a:pt x="3" y="32"/>
                    <a:pt x="0" y="35"/>
                    <a:pt x="3" y="35"/>
                  </a:cubicBezTo>
                  <a:cubicBezTo>
                    <a:pt x="5" y="35"/>
                    <a:pt x="8" y="35"/>
                    <a:pt x="8" y="37"/>
                  </a:cubicBezTo>
                  <a:cubicBezTo>
                    <a:pt x="8" y="40"/>
                    <a:pt x="13" y="40"/>
                    <a:pt x="13" y="45"/>
                  </a:cubicBezTo>
                  <a:cubicBezTo>
                    <a:pt x="13" y="49"/>
                    <a:pt x="11" y="60"/>
                    <a:pt x="20" y="60"/>
                  </a:cubicBezTo>
                  <a:cubicBezTo>
                    <a:pt x="30" y="59"/>
                    <a:pt x="36" y="56"/>
                    <a:pt x="40" y="61"/>
                  </a:cubicBezTo>
                  <a:cubicBezTo>
                    <a:pt x="44" y="66"/>
                    <a:pt x="49" y="69"/>
                    <a:pt x="55" y="68"/>
                  </a:cubicBezTo>
                  <a:cubicBezTo>
                    <a:pt x="62" y="67"/>
                    <a:pt x="72" y="66"/>
                    <a:pt x="69" y="72"/>
                  </a:cubicBezTo>
                  <a:cubicBezTo>
                    <a:pt x="65" y="77"/>
                    <a:pt x="63" y="89"/>
                    <a:pt x="66" y="92"/>
                  </a:cubicBezTo>
                  <a:cubicBezTo>
                    <a:pt x="69" y="96"/>
                    <a:pt x="73" y="98"/>
                    <a:pt x="70" y="101"/>
                  </a:cubicBezTo>
                  <a:cubicBezTo>
                    <a:pt x="68" y="104"/>
                    <a:pt x="67" y="107"/>
                    <a:pt x="70" y="109"/>
                  </a:cubicBezTo>
                  <a:cubicBezTo>
                    <a:pt x="73" y="112"/>
                    <a:pt x="72" y="115"/>
                    <a:pt x="72" y="115"/>
                  </a:cubicBezTo>
                  <a:cubicBezTo>
                    <a:pt x="72" y="115"/>
                    <a:pt x="71" y="116"/>
                    <a:pt x="70" y="116"/>
                  </a:cubicBezTo>
                  <a:cubicBezTo>
                    <a:pt x="75" y="121"/>
                    <a:pt x="76" y="125"/>
                    <a:pt x="79" y="127"/>
                  </a:cubicBezTo>
                  <a:cubicBezTo>
                    <a:pt x="82" y="130"/>
                    <a:pt x="83" y="131"/>
                    <a:pt x="86" y="130"/>
                  </a:cubicBezTo>
                  <a:cubicBezTo>
                    <a:pt x="88" y="129"/>
                    <a:pt x="90" y="128"/>
                    <a:pt x="92" y="129"/>
                  </a:cubicBezTo>
                  <a:cubicBezTo>
                    <a:pt x="94" y="130"/>
                    <a:pt x="97" y="128"/>
                    <a:pt x="100" y="125"/>
                  </a:cubicBezTo>
                  <a:cubicBezTo>
                    <a:pt x="103" y="122"/>
                    <a:pt x="106" y="125"/>
                    <a:pt x="107" y="121"/>
                  </a:cubicBezTo>
                  <a:cubicBezTo>
                    <a:pt x="108" y="118"/>
                    <a:pt x="110" y="116"/>
                    <a:pt x="113" y="115"/>
                  </a:cubicBezTo>
                  <a:cubicBezTo>
                    <a:pt x="117" y="115"/>
                    <a:pt x="117" y="111"/>
                    <a:pt x="115" y="111"/>
                  </a:cubicBezTo>
                  <a:cubicBezTo>
                    <a:pt x="112" y="111"/>
                    <a:pt x="109" y="114"/>
                    <a:pt x="109" y="109"/>
                  </a:cubicBezTo>
                  <a:cubicBezTo>
                    <a:pt x="109" y="105"/>
                    <a:pt x="106" y="106"/>
                    <a:pt x="106" y="102"/>
                  </a:cubicBezTo>
                  <a:cubicBezTo>
                    <a:pt x="106" y="98"/>
                    <a:pt x="106" y="96"/>
                    <a:pt x="102" y="94"/>
                  </a:cubicBezTo>
                  <a:cubicBezTo>
                    <a:pt x="98" y="91"/>
                    <a:pt x="107" y="90"/>
                    <a:pt x="109" y="92"/>
                  </a:cubicBezTo>
                  <a:cubicBezTo>
                    <a:pt x="111" y="94"/>
                    <a:pt x="118" y="93"/>
                    <a:pt x="119" y="96"/>
                  </a:cubicBezTo>
                  <a:cubicBezTo>
                    <a:pt x="120" y="99"/>
                    <a:pt x="123" y="100"/>
                    <a:pt x="123" y="96"/>
                  </a:cubicBezTo>
                  <a:cubicBezTo>
                    <a:pt x="123" y="92"/>
                    <a:pt x="128" y="91"/>
                    <a:pt x="131" y="92"/>
                  </a:cubicBezTo>
                  <a:cubicBezTo>
                    <a:pt x="134" y="92"/>
                    <a:pt x="142" y="87"/>
                    <a:pt x="145" y="86"/>
                  </a:cubicBezTo>
                  <a:cubicBezTo>
                    <a:pt x="147" y="86"/>
                    <a:pt x="147" y="84"/>
                    <a:pt x="148" y="82"/>
                  </a:cubicBezTo>
                  <a:cubicBezTo>
                    <a:pt x="146" y="79"/>
                    <a:pt x="142" y="74"/>
                    <a:pt x="141" y="73"/>
                  </a:cubicBezTo>
                  <a:cubicBezTo>
                    <a:pt x="138" y="71"/>
                    <a:pt x="142" y="70"/>
                    <a:pt x="142" y="67"/>
                  </a:cubicBezTo>
                  <a:cubicBezTo>
                    <a:pt x="141" y="64"/>
                    <a:pt x="142" y="62"/>
                    <a:pt x="147" y="62"/>
                  </a:cubicBezTo>
                  <a:cubicBezTo>
                    <a:pt x="152" y="61"/>
                    <a:pt x="151" y="57"/>
                    <a:pt x="149" y="56"/>
                  </a:cubicBezTo>
                  <a:cubicBezTo>
                    <a:pt x="146" y="54"/>
                    <a:pt x="150" y="50"/>
                    <a:pt x="153" y="48"/>
                  </a:cubicBezTo>
                  <a:cubicBezTo>
                    <a:pt x="154" y="47"/>
                    <a:pt x="155" y="45"/>
                    <a:pt x="157" y="42"/>
                  </a:cubicBezTo>
                  <a:cubicBezTo>
                    <a:pt x="151" y="40"/>
                    <a:pt x="144" y="41"/>
                    <a:pt x="140" y="41"/>
                  </a:cubicBezTo>
                  <a:cubicBezTo>
                    <a:pt x="136" y="41"/>
                    <a:pt x="143" y="36"/>
                    <a:pt x="143" y="32"/>
                  </a:cubicBezTo>
                  <a:cubicBezTo>
                    <a:pt x="144" y="27"/>
                    <a:pt x="131" y="26"/>
                    <a:pt x="127" y="25"/>
                  </a:cubicBezTo>
                  <a:cubicBezTo>
                    <a:pt x="122" y="24"/>
                    <a:pt x="123" y="19"/>
                    <a:pt x="128" y="19"/>
                  </a:cubicBezTo>
                  <a:cubicBezTo>
                    <a:pt x="133" y="19"/>
                    <a:pt x="125" y="15"/>
                    <a:pt x="119" y="16"/>
                  </a:cubicBezTo>
                  <a:cubicBezTo>
                    <a:pt x="112" y="17"/>
                    <a:pt x="102" y="21"/>
                    <a:pt x="97" y="24"/>
                  </a:cubicBezTo>
                  <a:cubicBezTo>
                    <a:pt x="91" y="27"/>
                    <a:pt x="82" y="15"/>
                    <a:pt x="76" y="18"/>
                  </a:cubicBezTo>
                  <a:cubicBezTo>
                    <a:pt x="69" y="20"/>
                    <a:pt x="61" y="20"/>
                    <a:pt x="61" y="15"/>
                  </a:cubicBezTo>
                  <a:cubicBezTo>
                    <a:pt x="61" y="10"/>
                    <a:pt x="58" y="6"/>
                    <a:pt x="52" y="7"/>
                  </a:cubicBezTo>
                  <a:cubicBezTo>
                    <a:pt x="46" y="7"/>
                    <a:pt x="47" y="0"/>
                    <a:pt x="43" y="0"/>
                  </a:cubicBezTo>
                  <a:cubicBezTo>
                    <a:pt x="38" y="0"/>
                    <a:pt x="43" y="6"/>
                    <a:pt x="39" y="8"/>
                  </a:cubicBezTo>
                  <a:cubicBezTo>
                    <a:pt x="36" y="9"/>
                    <a:pt x="25" y="12"/>
                    <a:pt x="24" y="16"/>
                  </a:cubicBezTo>
                  <a:cubicBezTo>
                    <a:pt x="23" y="21"/>
                    <a:pt x="30" y="28"/>
                    <a:pt x="28" y="33"/>
                  </a:cubicBezTo>
                  <a:cubicBezTo>
                    <a:pt x="26" y="37"/>
                    <a:pt x="18" y="34"/>
                    <a:pt x="16" y="29"/>
                  </a:cubicBezTo>
                  <a:cubicBezTo>
                    <a:pt x="14" y="24"/>
                    <a:pt x="22" y="17"/>
                    <a:pt x="21" y="14"/>
                  </a:cubicBezTo>
                  <a:cubicBezTo>
                    <a:pt x="20" y="12"/>
                    <a:pt x="19" y="9"/>
                    <a:pt x="20" y="6"/>
                  </a:cubicBezTo>
                  <a:cubicBezTo>
                    <a:pt x="18" y="7"/>
                    <a:pt x="17" y="7"/>
                    <a:pt x="16" y="8"/>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6" name="Freeform 75"/>
            <p:cNvSpPr>
              <a:spLocks/>
            </p:cNvSpPr>
            <p:nvPr/>
          </p:nvSpPr>
          <p:spPr bwMode="auto">
            <a:xfrm>
              <a:off x="2232230" y="1265097"/>
              <a:ext cx="207170" cy="230373"/>
            </a:xfrm>
            <a:custGeom>
              <a:avLst/>
              <a:gdLst>
                <a:gd name="T0" fmla="*/ 12 w 49"/>
                <a:gd name="T1" fmla="*/ 11 h 51"/>
                <a:gd name="T2" fmla="*/ 7 w 49"/>
                <a:gd name="T3" fmla="*/ 16 h 51"/>
                <a:gd name="T4" fmla="*/ 2 w 49"/>
                <a:gd name="T5" fmla="*/ 26 h 51"/>
                <a:gd name="T6" fmla="*/ 12 w 49"/>
                <a:gd name="T7" fmla="*/ 38 h 51"/>
                <a:gd name="T8" fmla="*/ 18 w 49"/>
                <a:gd name="T9" fmla="*/ 50 h 51"/>
                <a:gd name="T10" fmla="*/ 24 w 49"/>
                <a:gd name="T11" fmla="*/ 51 h 51"/>
                <a:gd name="T12" fmla="*/ 29 w 49"/>
                <a:gd name="T13" fmla="*/ 44 h 51"/>
                <a:gd name="T14" fmla="*/ 41 w 49"/>
                <a:gd name="T15" fmla="*/ 44 h 51"/>
                <a:gd name="T16" fmla="*/ 42 w 49"/>
                <a:gd name="T17" fmla="*/ 45 h 51"/>
                <a:gd name="T18" fmla="*/ 46 w 49"/>
                <a:gd name="T19" fmla="*/ 40 h 51"/>
                <a:gd name="T20" fmla="*/ 45 w 49"/>
                <a:gd name="T21" fmla="*/ 25 h 51"/>
                <a:gd name="T22" fmla="*/ 47 w 49"/>
                <a:gd name="T23" fmla="*/ 12 h 51"/>
                <a:gd name="T24" fmla="*/ 49 w 49"/>
                <a:gd name="T25" fmla="*/ 6 h 51"/>
                <a:gd name="T26" fmla="*/ 37 w 49"/>
                <a:gd name="T27" fmla="*/ 3 h 51"/>
                <a:gd name="T28" fmla="*/ 23 w 49"/>
                <a:gd name="T29" fmla="*/ 4 h 51"/>
                <a:gd name="T30" fmla="*/ 14 w 49"/>
                <a:gd name="T31" fmla="*/ 3 h 51"/>
                <a:gd name="T32" fmla="*/ 13 w 49"/>
                <a:gd name="T33" fmla="*/ 4 h 51"/>
                <a:gd name="T34" fmla="*/ 12 w 49"/>
                <a:gd name="T35"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51">
                  <a:moveTo>
                    <a:pt x="12" y="11"/>
                  </a:moveTo>
                  <a:cubicBezTo>
                    <a:pt x="14" y="14"/>
                    <a:pt x="10" y="16"/>
                    <a:pt x="7" y="16"/>
                  </a:cubicBezTo>
                  <a:cubicBezTo>
                    <a:pt x="4" y="17"/>
                    <a:pt x="4" y="24"/>
                    <a:pt x="2" y="26"/>
                  </a:cubicBezTo>
                  <a:cubicBezTo>
                    <a:pt x="0" y="28"/>
                    <a:pt x="10" y="33"/>
                    <a:pt x="12" y="38"/>
                  </a:cubicBezTo>
                  <a:cubicBezTo>
                    <a:pt x="13" y="40"/>
                    <a:pt x="16" y="46"/>
                    <a:pt x="18" y="50"/>
                  </a:cubicBezTo>
                  <a:cubicBezTo>
                    <a:pt x="21" y="51"/>
                    <a:pt x="23" y="51"/>
                    <a:pt x="24" y="51"/>
                  </a:cubicBezTo>
                  <a:cubicBezTo>
                    <a:pt x="27" y="49"/>
                    <a:pt x="24" y="43"/>
                    <a:pt x="29" y="44"/>
                  </a:cubicBezTo>
                  <a:cubicBezTo>
                    <a:pt x="33" y="44"/>
                    <a:pt x="40" y="41"/>
                    <a:pt x="41" y="44"/>
                  </a:cubicBezTo>
                  <a:cubicBezTo>
                    <a:pt x="42" y="44"/>
                    <a:pt x="42" y="45"/>
                    <a:pt x="42" y="45"/>
                  </a:cubicBezTo>
                  <a:cubicBezTo>
                    <a:pt x="44" y="43"/>
                    <a:pt x="45" y="41"/>
                    <a:pt x="46" y="40"/>
                  </a:cubicBezTo>
                  <a:cubicBezTo>
                    <a:pt x="47" y="38"/>
                    <a:pt x="47" y="30"/>
                    <a:pt x="45" y="25"/>
                  </a:cubicBezTo>
                  <a:cubicBezTo>
                    <a:pt x="43" y="20"/>
                    <a:pt x="44" y="14"/>
                    <a:pt x="47" y="12"/>
                  </a:cubicBezTo>
                  <a:cubicBezTo>
                    <a:pt x="47" y="11"/>
                    <a:pt x="48" y="9"/>
                    <a:pt x="49" y="6"/>
                  </a:cubicBezTo>
                  <a:cubicBezTo>
                    <a:pt x="45" y="4"/>
                    <a:pt x="41" y="3"/>
                    <a:pt x="37" y="3"/>
                  </a:cubicBezTo>
                  <a:cubicBezTo>
                    <a:pt x="31" y="4"/>
                    <a:pt x="25" y="7"/>
                    <a:pt x="23" y="4"/>
                  </a:cubicBezTo>
                  <a:cubicBezTo>
                    <a:pt x="21" y="0"/>
                    <a:pt x="17" y="1"/>
                    <a:pt x="14" y="3"/>
                  </a:cubicBezTo>
                  <a:cubicBezTo>
                    <a:pt x="14" y="4"/>
                    <a:pt x="14" y="4"/>
                    <a:pt x="13" y="4"/>
                  </a:cubicBezTo>
                  <a:cubicBezTo>
                    <a:pt x="12" y="7"/>
                    <a:pt x="11" y="9"/>
                    <a:pt x="12" y="11"/>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7" name="Freeform 76"/>
            <p:cNvSpPr>
              <a:spLocks/>
            </p:cNvSpPr>
            <p:nvPr/>
          </p:nvSpPr>
          <p:spPr bwMode="auto">
            <a:xfrm>
              <a:off x="2076440" y="1150740"/>
              <a:ext cx="232030" cy="376220"/>
            </a:xfrm>
            <a:custGeom>
              <a:avLst/>
              <a:gdLst>
                <a:gd name="T0" fmla="*/ 15 w 55"/>
                <a:gd name="T1" fmla="*/ 6 h 83"/>
                <a:gd name="T2" fmla="*/ 11 w 55"/>
                <a:gd name="T3" fmla="*/ 14 h 83"/>
                <a:gd name="T4" fmla="*/ 9 w 55"/>
                <a:gd name="T5" fmla="*/ 20 h 83"/>
                <a:gd name="T6" fmla="*/ 4 w 55"/>
                <a:gd name="T7" fmla="*/ 25 h 83"/>
                <a:gd name="T8" fmla="*/ 3 w 55"/>
                <a:gd name="T9" fmla="*/ 31 h 83"/>
                <a:gd name="T10" fmla="*/ 10 w 55"/>
                <a:gd name="T11" fmla="*/ 40 h 83"/>
                <a:gd name="T12" fmla="*/ 14 w 55"/>
                <a:gd name="T13" fmla="*/ 38 h 83"/>
                <a:gd name="T14" fmla="*/ 19 w 55"/>
                <a:gd name="T15" fmla="*/ 47 h 83"/>
                <a:gd name="T16" fmla="*/ 20 w 55"/>
                <a:gd name="T17" fmla="*/ 57 h 83"/>
                <a:gd name="T18" fmla="*/ 22 w 55"/>
                <a:gd name="T19" fmla="*/ 77 h 83"/>
                <a:gd name="T20" fmla="*/ 34 w 55"/>
                <a:gd name="T21" fmla="*/ 81 h 83"/>
                <a:gd name="T22" fmla="*/ 42 w 55"/>
                <a:gd name="T23" fmla="*/ 78 h 83"/>
                <a:gd name="T24" fmla="*/ 48 w 55"/>
                <a:gd name="T25" fmla="*/ 75 h 83"/>
                <a:gd name="T26" fmla="*/ 55 w 55"/>
                <a:gd name="T27" fmla="*/ 75 h 83"/>
                <a:gd name="T28" fmla="*/ 49 w 55"/>
                <a:gd name="T29" fmla="*/ 63 h 83"/>
                <a:gd name="T30" fmla="*/ 39 w 55"/>
                <a:gd name="T31" fmla="*/ 51 h 83"/>
                <a:gd name="T32" fmla="*/ 44 w 55"/>
                <a:gd name="T33" fmla="*/ 41 h 83"/>
                <a:gd name="T34" fmla="*/ 49 w 55"/>
                <a:gd name="T35" fmla="*/ 36 h 83"/>
                <a:gd name="T36" fmla="*/ 50 w 55"/>
                <a:gd name="T37" fmla="*/ 29 h 83"/>
                <a:gd name="T38" fmla="*/ 40 w 55"/>
                <a:gd name="T39" fmla="*/ 19 h 83"/>
                <a:gd name="T40" fmla="*/ 34 w 55"/>
                <a:gd name="T41" fmla="*/ 13 h 83"/>
                <a:gd name="T42" fmla="*/ 23 w 55"/>
                <a:gd name="T43" fmla="*/ 3 h 83"/>
                <a:gd name="T44" fmla="*/ 19 w 55"/>
                <a:gd name="T45" fmla="*/ 0 h 83"/>
                <a:gd name="T46" fmla="*/ 15 w 55"/>
                <a:gd name="T47" fmla="*/ 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 h="83">
                  <a:moveTo>
                    <a:pt x="15" y="6"/>
                  </a:moveTo>
                  <a:cubicBezTo>
                    <a:pt x="12" y="8"/>
                    <a:pt x="8" y="12"/>
                    <a:pt x="11" y="14"/>
                  </a:cubicBezTo>
                  <a:cubicBezTo>
                    <a:pt x="13" y="15"/>
                    <a:pt x="14" y="19"/>
                    <a:pt x="9" y="20"/>
                  </a:cubicBezTo>
                  <a:cubicBezTo>
                    <a:pt x="4" y="20"/>
                    <a:pt x="3" y="22"/>
                    <a:pt x="4" y="25"/>
                  </a:cubicBezTo>
                  <a:cubicBezTo>
                    <a:pt x="4" y="28"/>
                    <a:pt x="0" y="29"/>
                    <a:pt x="3" y="31"/>
                  </a:cubicBezTo>
                  <a:cubicBezTo>
                    <a:pt x="4" y="32"/>
                    <a:pt x="8" y="37"/>
                    <a:pt x="10" y="40"/>
                  </a:cubicBezTo>
                  <a:cubicBezTo>
                    <a:pt x="11" y="39"/>
                    <a:pt x="12" y="37"/>
                    <a:pt x="14" y="38"/>
                  </a:cubicBezTo>
                  <a:cubicBezTo>
                    <a:pt x="19" y="38"/>
                    <a:pt x="15" y="45"/>
                    <a:pt x="19" y="47"/>
                  </a:cubicBezTo>
                  <a:cubicBezTo>
                    <a:pt x="22" y="49"/>
                    <a:pt x="22" y="55"/>
                    <a:pt x="20" y="57"/>
                  </a:cubicBezTo>
                  <a:cubicBezTo>
                    <a:pt x="17" y="59"/>
                    <a:pt x="16" y="70"/>
                    <a:pt x="22" y="77"/>
                  </a:cubicBezTo>
                  <a:cubicBezTo>
                    <a:pt x="28" y="83"/>
                    <a:pt x="33" y="82"/>
                    <a:pt x="34" y="81"/>
                  </a:cubicBezTo>
                  <a:cubicBezTo>
                    <a:pt x="36" y="79"/>
                    <a:pt x="40" y="81"/>
                    <a:pt x="42" y="78"/>
                  </a:cubicBezTo>
                  <a:cubicBezTo>
                    <a:pt x="43" y="75"/>
                    <a:pt x="45" y="78"/>
                    <a:pt x="48" y="75"/>
                  </a:cubicBezTo>
                  <a:cubicBezTo>
                    <a:pt x="49" y="74"/>
                    <a:pt x="52" y="74"/>
                    <a:pt x="55" y="75"/>
                  </a:cubicBezTo>
                  <a:cubicBezTo>
                    <a:pt x="53" y="71"/>
                    <a:pt x="50" y="65"/>
                    <a:pt x="49" y="63"/>
                  </a:cubicBezTo>
                  <a:cubicBezTo>
                    <a:pt x="47" y="58"/>
                    <a:pt x="37" y="53"/>
                    <a:pt x="39" y="51"/>
                  </a:cubicBezTo>
                  <a:cubicBezTo>
                    <a:pt x="41" y="49"/>
                    <a:pt x="41" y="42"/>
                    <a:pt x="44" y="41"/>
                  </a:cubicBezTo>
                  <a:cubicBezTo>
                    <a:pt x="47" y="41"/>
                    <a:pt x="51" y="39"/>
                    <a:pt x="49" y="36"/>
                  </a:cubicBezTo>
                  <a:cubicBezTo>
                    <a:pt x="48" y="34"/>
                    <a:pt x="49" y="32"/>
                    <a:pt x="50" y="29"/>
                  </a:cubicBezTo>
                  <a:cubicBezTo>
                    <a:pt x="47" y="28"/>
                    <a:pt x="43" y="19"/>
                    <a:pt x="40" y="19"/>
                  </a:cubicBezTo>
                  <a:cubicBezTo>
                    <a:pt x="37" y="19"/>
                    <a:pt x="33" y="17"/>
                    <a:pt x="34" y="13"/>
                  </a:cubicBezTo>
                  <a:cubicBezTo>
                    <a:pt x="35" y="8"/>
                    <a:pt x="27" y="8"/>
                    <a:pt x="23" y="3"/>
                  </a:cubicBezTo>
                  <a:cubicBezTo>
                    <a:pt x="22" y="2"/>
                    <a:pt x="21" y="1"/>
                    <a:pt x="19" y="0"/>
                  </a:cubicBezTo>
                  <a:cubicBezTo>
                    <a:pt x="17" y="3"/>
                    <a:pt x="16" y="5"/>
                    <a:pt x="15" y="6"/>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8" name="Freeform 77"/>
            <p:cNvSpPr>
              <a:spLocks/>
            </p:cNvSpPr>
            <p:nvPr/>
          </p:nvSpPr>
          <p:spPr bwMode="auto">
            <a:xfrm>
              <a:off x="2411224" y="1291616"/>
              <a:ext cx="152477" cy="193911"/>
            </a:xfrm>
            <a:custGeom>
              <a:avLst/>
              <a:gdLst>
                <a:gd name="T0" fmla="*/ 3 w 36"/>
                <a:gd name="T1" fmla="*/ 19 h 43"/>
                <a:gd name="T2" fmla="*/ 4 w 36"/>
                <a:gd name="T3" fmla="*/ 34 h 43"/>
                <a:gd name="T4" fmla="*/ 0 w 36"/>
                <a:gd name="T5" fmla="*/ 39 h 43"/>
                <a:gd name="T6" fmla="*/ 10 w 36"/>
                <a:gd name="T7" fmla="*/ 41 h 43"/>
                <a:gd name="T8" fmla="*/ 22 w 36"/>
                <a:gd name="T9" fmla="*/ 36 h 43"/>
                <a:gd name="T10" fmla="*/ 36 w 36"/>
                <a:gd name="T11" fmla="*/ 18 h 43"/>
                <a:gd name="T12" fmla="*/ 35 w 36"/>
                <a:gd name="T13" fmla="*/ 18 h 43"/>
                <a:gd name="T14" fmla="*/ 16 w 36"/>
                <a:gd name="T15" fmla="*/ 3 h 43"/>
                <a:gd name="T16" fmla="*/ 7 w 36"/>
                <a:gd name="T17" fmla="*/ 0 h 43"/>
                <a:gd name="T18" fmla="*/ 5 w 36"/>
                <a:gd name="T19" fmla="*/ 6 h 43"/>
                <a:gd name="T20" fmla="*/ 3 w 36"/>
                <a:gd name="T21" fmla="*/ 1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43">
                  <a:moveTo>
                    <a:pt x="3" y="19"/>
                  </a:moveTo>
                  <a:cubicBezTo>
                    <a:pt x="5" y="24"/>
                    <a:pt x="5" y="32"/>
                    <a:pt x="4" y="34"/>
                  </a:cubicBezTo>
                  <a:cubicBezTo>
                    <a:pt x="3" y="35"/>
                    <a:pt x="2" y="37"/>
                    <a:pt x="0" y="39"/>
                  </a:cubicBezTo>
                  <a:cubicBezTo>
                    <a:pt x="2" y="41"/>
                    <a:pt x="5" y="43"/>
                    <a:pt x="10" y="41"/>
                  </a:cubicBezTo>
                  <a:cubicBezTo>
                    <a:pt x="17" y="39"/>
                    <a:pt x="20" y="43"/>
                    <a:pt x="22" y="36"/>
                  </a:cubicBezTo>
                  <a:cubicBezTo>
                    <a:pt x="24" y="31"/>
                    <a:pt x="31" y="23"/>
                    <a:pt x="36" y="18"/>
                  </a:cubicBezTo>
                  <a:cubicBezTo>
                    <a:pt x="36" y="18"/>
                    <a:pt x="36" y="18"/>
                    <a:pt x="35" y="18"/>
                  </a:cubicBezTo>
                  <a:cubicBezTo>
                    <a:pt x="31" y="16"/>
                    <a:pt x="23" y="5"/>
                    <a:pt x="16" y="3"/>
                  </a:cubicBezTo>
                  <a:cubicBezTo>
                    <a:pt x="13" y="2"/>
                    <a:pt x="10" y="1"/>
                    <a:pt x="7" y="0"/>
                  </a:cubicBezTo>
                  <a:cubicBezTo>
                    <a:pt x="6" y="3"/>
                    <a:pt x="5" y="5"/>
                    <a:pt x="5" y="6"/>
                  </a:cubicBezTo>
                  <a:cubicBezTo>
                    <a:pt x="2" y="8"/>
                    <a:pt x="1" y="14"/>
                    <a:pt x="3" y="19"/>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9" name="Freeform 78"/>
            <p:cNvSpPr>
              <a:spLocks/>
            </p:cNvSpPr>
            <p:nvPr/>
          </p:nvSpPr>
          <p:spPr bwMode="auto">
            <a:xfrm>
              <a:off x="952753" y="360183"/>
              <a:ext cx="508809" cy="190596"/>
            </a:xfrm>
            <a:custGeom>
              <a:avLst/>
              <a:gdLst>
                <a:gd name="T0" fmla="*/ 97 w 120"/>
                <a:gd name="T1" fmla="*/ 27 h 42"/>
                <a:gd name="T2" fmla="*/ 42 w 120"/>
                <a:gd name="T3" fmla="*/ 5 h 42"/>
                <a:gd name="T4" fmla="*/ 2 w 120"/>
                <a:gd name="T5" fmla="*/ 19 h 42"/>
                <a:gd name="T6" fmla="*/ 22 w 120"/>
                <a:gd name="T7" fmla="*/ 10 h 42"/>
                <a:gd name="T8" fmla="*/ 33 w 120"/>
                <a:gd name="T9" fmla="*/ 14 h 42"/>
                <a:gd name="T10" fmla="*/ 52 w 120"/>
                <a:gd name="T11" fmla="*/ 19 h 42"/>
                <a:gd name="T12" fmla="*/ 76 w 120"/>
                <a:gd name="T13" fmla="*/ 31 h 42"/>
                <a:gd name="T14" fmla="*/ 81 w 120"/>
                <a:gd name="T15" fmla="*/ 40 h 42"/>
                <a:gd name="T16" fmla="*/ 118 w 120"/>
                <a:gd name="T17" fmla="*/ 39 h 42"/>
                <a:gd name="T18" fmla="*/ 97 w 120"/>
                <a:gd name="T19" fmla="*/ 2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42">
                  <a:moveTo>
                    <a:pt x="97" y="27"/>
                  </a:moveTo>
                  <a:cubicBezTo>
                    <a:pt x="89" y="27"/>
                    <a:pt x="65" y="10"/>
                    <a:pt x="42" y="5"/>
                  </a:cubicBezTo>
                  <a:cubicBezTo>
                    <a:pt x="20" y="0"/>
                    <a:pt x="0" y="16"/>
                    <a:pt x="2" y="19"/>
                  </a:cubicBezTo>
                  <a:cubicBezTo>
                    <a:pt x="5" y="23"/>
                    <a:pt x="16" y="14"/>
                    <a:pt x="22" y="10"/>
                  </a:cubicBezTo>
                  <a:cubicBezTo>
                    <a:pt x="27" y="6"/>
                    <a:pt x="32" y="12"/>
                    <a:pt x="33" y="14"/>
                  </a:cubicBezTo>
                  <a:cubicBezTo>
                    <a:pt x="33" y="17"/>
                    <a:pt x="40" y="18"/>
                    <a:pt x="52" y="19"/>
                  </a:cubicBezTo>
                  <a:cubicBezTo>
                    <a:pt x="63" y="19"/>
                    <a:pt x="65" y="29"/>
                    <a:pt x="76" y="31"/>
                  </a:cubicBezTo>
                  <a:cubicBezTo>
                    <a:pt x="87" y="34"/>
                    <a:pt x="76" y="38"/>
                    <a:pt x="81" y="40"/>
                  </a:cubicBezTo>
                  <a:cubicBezTo>
                    <a:pt x="87" y="42"/>
                    <a:pt x="116" y="42"/>
                    <a:pt x="118" y="39"/>
                  </a:cubicBezTo>
                  <a:cubicBezTo>
                    <a:pt x="120" y="37"/>
                    <a:pt x="104" y="27"/>
                    <a:pt x="97" y="27"/>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80" name="Freeform 79"/>
            <p:cNvSpPr>
              <a:spLocks/>
            </p:cNvSpPr>
            <p:nvPr/>
          </p:nvSpPr>
          <p:spPr bwMode="auto">
            <a:xfrm>
              <a:off x="1246103" y="617071"/>
              <a:ext cx="114358" cy="59664"/>
            </a:xfrm>
            <a:custGeom>
              <a:avLst/>
              <a:gdLst>
                <a:gd name="T0" fmla="*/ 2 w 27"/>
                <a:gd name="T1" fmla="*/ 4 h 13"/>
                <a:gd name="T2" fmla="*/ 25 w 27"/>
                <a:gd name="T3" fmla="*/ 8 h 13"/>
                <a:gd name="T4" fmla="*/ 2 w 27"/>
                <a:gd name="T5" fmla="*/ 4 h 13"/>
              </a:gdLst>
              <a:ahLst/>
              <a:cxnLst>
                <a:cxn ang="0">
                  <a:pos x="T0" y="T1"/>
                </a:cxn>
                <a:cxn ang="0">
                  <a:pos x="T2" y="T3"/>
                </a:cxn>
                <a:cxn ang="0">
                  <a:pos x="T4" y="T5"/>
                </a:cxn>
              </a:cxnLst>
              <a:rect l="0" t="0" r="r" b="b"/>
              <a:pathLst>
                <a:path w="27" h="13">
                  <a:moveTo>
                    <a:pt x="2" y="4"/>
                  </a:moveTo>
                  <a:cubicBezTo>
                    <a:pt x="4" y="8"/>
                    <a:pt x="23" y="13"/>
                    <a:pt x="25" y="8"/>
                  </a:cubicBezTo>
                  <a:cubicBezTo>
                    <a:pt x="27" y="4"/>
                    <a:pt x="0" y="0"/>
                    <a:pt x="2" y="4"/>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81" name="Freeform 80"/>
            <p:cNvSpPr>
              <a:spLocks/>
            </p:cNvSpPr>
            <p:nvPr/>
          </p:nvSpPr>
          <p:spPr bwMode="auto">
            <a:xfrm>
              <a:off x="1779772" y="608785"/>
              <a:ext cx="106072" cy="62979"/>
            </a:xfrm>
            <a:custGeom>
              <a:avLst/>
              <a:gdLst>
                <a:gd name="T0" fmla="*/ 5 w 25"/>
                <a:gd name="T1" fmla="*/ 7 h 14"/>
                <a:gd name="T2" fmla="*/ 23 w 25"/>
                <a:gd name="T3" fmla="*/ 7 h 14"/>
                <a:gd name="T4" fmla="*/ 5 w 25"/>
                <a:gd name="T5" fmla="*/ 7 h 14"/>
              </a:gdLst>
              <a:ahLst/>
              <a:cxnLst>
                <a:cxn ang="0">
                  <a:pos x="T0" y="T1"/>
                </a:cxn>
                <a:cxn ang="0">
                  <a:pos x="T2" y="T3"/>
                </a:cxn>
                <a:cxn ang="0">
                  <a:pos x="T4" y="T5"/>
                </a:cxn>
              </a:cxnLst>
              <a:rect l="0" t="0" r="r" b="b"/>
              <a:pathLst>
                <a:path w="25" h="14">
                  <a:moveTo>
                    <a:pt x="5" y="7"/>
                  </a:moveTo>
                  <a:cubicBezTo>
                    <a:pt x="9" y="14"/>
                    <a:pt x="22" y="10"/>
                    <a:pt x="23" y="7"/>
                  </a:cubicBezTo>
                  <a:cubicBezTo>
                    <a:pt x="25" y="2"/>
                    <a:pt x="0" y="0"/>
                    <a:pt x="5" y="7"/>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82" name="Freeform 81"/>
            <p:cNvSpPr>
              <a:spLocks noEditPoints="1"/>
            </p:cNvSpPr>
            <p:nvPr/>
          </p:nvSpPr>
          <p:spPr bwMode="auto">
            <a:xfrm>
              <a:off x="2079753" y="4473736"/>
              <a:ext cx="174022" cy="82868"/>
            </a:xfrm>
            <a:custGeom>
              <a:avLst/>
              <a:gdLst>
                <a:gd name="T0" fmla="*/ 39 w 41"/>
                <a:gd name="T1" fmla="*/ 7 h 18"/>
                <a:gd name="T2" fmla="*/ 20 w 41"/>
                <a:gd name="T3" fmla="*/ 16 h 18"/>
                <a:gd name="T4" fmla="*/ 39 w 41"/>
                <a:gd name="T5" fmla="*/ 7 h 18"/>
                <a:gd name="T6" fmla="*/ 18 w 41"/>
                <a:gd name="T7" fmla="*/ 2 h 18"/>
                <a:gd name="T8" fmla="*/ 5 w 41"/>
                <a:gd name="T9" fmla="*/ 15 h 18"/>
                <a:gd name="T10" fmla="*/ 18 w 41"/>
                <a:gd name="T11" fmla="*/ 2 h 18"/>
              </a:gdLst>
              <a:ahLst/>
              <a:cxnLst>
                <a:cxn ang="0">
                  <a:pos x="T0" y="T1"/>
                </a:cxn>
                <a:cxn ang="0">
                  <a:pos x="T2" y="T3"/>
                </a:cxn>
                <a:cxn ang="0">
                  <a:pos x="T4" y="T5"/>
                </a:cxn>
                <a:cxn ang="0">
                  <a:pos x="T6" y="T7"/>
                </a:cxn>
                <a:cxn ang="0">
                  <a:pos x="T8" y="T9"/>
                </a:cxn>
                <a:cxn ang="0">
                  <a:pos x="T10" y="T11"/>
                </a:cxn>
              </a:cxnLst>
              <a:rect l="0" t="0" r="r" b="b"/>
              <a:pathLst>
                <a:path w="41" h="18">
                  <a:moveTo>
                    <a:pt x="39" y="7"/>
                  </a:moveTo>
                  <a:cubicBezTo>
                    <a:pt x="35" y="0"/>
                    <a:pt x="16" y="14"/>
                    <a:pt x="20" y="16"/>
                  </a:cubicBezTo>
                  <a:cubicBezTo>
                    <a:pt x="24" y="18"/>
                    <a:pt x="41" y="11"/>
                    <a:pt x="39" y="7"/>
                  </a:cubicBezTo>
                  <a:close/>
                  <a:moveTo>
                    <a:pt x="18" y="2"/>
                  </a:moveTo>
                  <a:cubicBezTo>
                    <a:pt x="13" y="1"/>
                    <a:pt x="0" y="12"/>
                    <a:pt x="5" y="15"/>
                  </a:cubicBezTo>
                  <a:cubicBezTo>
                    <a:pt x="11" y="18"/>
                    <a:pt x="24" y="3"/>
                    <a:pt x="18" y="2"/>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83" name="Freeform 82"/>
            <p:cNvSpPr>
              <a:spLocks noEditPoints="1"/>
            </p:cNvSpPr>
            <p:nvPr/>
          </p:nvSpPr>
          <p:spPr bwMode="auto">
            <a:xfrm>
              <a:off x="609680" y="1513700"/>
              <a:ext cx="800503" cy="343073"/>
            </a:xfrm>
            <a:custGeom>
              <a:avLst/>
              <a:gdLst>
                <a:gd name="T0" fmla="*/ 183 w 189"/>
                <a:gd name="T1" fmla="*/ 19 h 76"/>
                <a:gd name="T2" fmla="*/ 175 w 189"/>
                <a:gd name="T3" fmla="*/ 13 h 76"/>
                <a:gd name="T4" fmla="*/ 167 w 189"/>
                <a:gd name="T5" fmla="*/ 13 h 76"/>
                <a:gd name="T6" fmla="*/ 160 w 189"/>
                <a:gd name="T7" fmla="*/ 7 h 76"/>
                <a:gd name="T8" fmla="*/ 146 w 189"/>
                <a:gd name="T9" fmla="*/ 0 h 76"/>
                <a:gd name="T10" fmla="*/ 146 w 189"/>
                <a:gd name="T11" fmla="*/ 1 h 76"/>
                <a:gd name="T12" fmla="*/ 138 w 189"/>
                <a:gd name="T13" fmla="*/ 5 h 76"/>
                <a:gd name="T14" fmla="*/ 134 w 189"/>
                <a:gd name="T15" fmla="*/ 13 h 76"/>
                <a:gd name="T16" fmla="*/ 129 w 189"/>
                <a:gd name="T17" fmla="*/ 20 h 76"/>
                <a:gd name="T18" fmla="*/ 126 w 189"/>
                <a:gd name="T19" fmla="*/ 26 h 76"/>
                <a:gd name="T20" fmla="*/ 124 w 189"/>
                <a:gd name="T21" fmla="*/ 34 h 76"/>
                <a:gd name="T22" fmla="*/ 123 w 189"/>
                <a:gd name="T23" fmla="*/ 41 h 76"/>
                <a:gd name="T24" fmla="*/ 129 w 189"/>
                <a:gd name="T25" fmla="*/ 47 h 76"/>
                <a:gd name="T26" fmla="*/ 135 w 189"/>
                <a:gd name="T27" fmla="*/ 48 h 76"/>
                <a:gd name="T28" fmla="*/ 130 w 189"/>
                <a:gd name="T29" fmla="*/ 55 h 76"/>
                <a:gd name="T30" fmla="*/ 129 w 189"/>
                <a:gd name="T31" fmla="*/ 55 h 76"/>
                <a:gd name="T32" fmla="*/ 131 w 189"/>
                <a:gd name="T33" fmla="*/ 61 h 76"/>
                <a:gd name="T34" fmla="*/ 131 w 189"/>
                <a:gd name="T35" fmla="*/ 67 h 76"/>
                <a:gd name="T36" fmla="*/ 140 w 189"/>
                <a:gd name="T37" fmla="*/ 69 h 76"/>
                <a:gd name="T38" fmla="*/ 148 w 189"/>
                <a:gd name="T39" fmla="*/ 69 h 76"/>
                <a:gd name="T40" fmla="*/ 158 w 189"/>
                <a:gd name="T41" fmla="*/ 51 h 76"/>
                <a:gd name="T42" fmla="*/ 180 w 189"/>
                <a:gd name="T43" fmla="*/ 39 h 76"/>
                <a:gd name="T44" fmla="*/ 187 w 189"/>
                <a:gd name="T45" fmla="*/ 27 h 76"/>
                <a:gd name="T46" fmla="*/ 183 w 189"/>
                <a:gd name="T47" fmla="*/ 19 h 76"/>
                <a:gd name="T48" fmla="*/ 5 w 189"/>
                <a:gd name="T49" fmla="*/ 16 h 76"/>
                <a:gd name="T50" fmla="*/ 12 w 189"/>
                <a:gd name="T51" fmla="*/ 27 h 76"/>
                <a:gd name="T52" fmla="*/ 5 w 189"/>
                <a:gd name="T53" fmla="*/ 1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76">
                  <a:moveTo>
                    <a:pt x="183" y="19"/>
                  </a:moveTo>
                  <a:cubicBezTo>
                    <a:pt x="179" y="14"/>
                    <a:pt x="176" y="11"/>
                    <a:pt x="175" y="13"/>
                  </a:cubicBezTo>
                  <a:cubicBezTo>
                    <a:pt x="174" y="14"/>
                    <a:pt x="170" y="14"/>
                    <a:pt x="167" y="13"/>
                  </a:cubicBezTo>
                  <a:cubicBezTo>
                    <a:pt x="164" y="11"/>
                    <a:pt x="162" y="7"/>
                    <a:pt x="160" y="7"/>
                  </a:cubicBezTo>
                  <a:cubicBezTo>
                    <a:pt x="157" y="7"/>
                    <a:pt x="150" y="3"/>
                    <a:pt x="146" y="0"/>
                  </a:cubicBezTo>
                  <a:cubicBezTo>
                    <a:pt x="146" y="0"/>
                    <a:pt x="146" y="1"/>
                    <a:pt x="146" y="1"/>
                  </a:cubicBezTo>
                  <a:cubicBezTo>
                    <a:pt x="146" y="3"/>
                    <a:pt x="142" y="5"/>
                    <a:pt x="138" y="5"/>
                  </a:cubicBezTo>
                  <a:cubicBezTo>
                    <a:pt x="134" y="5"/>
                    <a:pt x="134" y="10"/>
                    <a:pt x="134" y="13"/>
                  </a:cubicBezTo>
                  <a:cubicBezTo>
                    <a:pt x="134" y="17"/>
                    <a:pt x="131" y="17"/>
                    <a:pt x="129" y="20"/>
                  </a:cubicBezTo>
                  <a:cubicBezTo>
                    <a:pt x="128" y="24"/>
                    <a:pt x="130" y="24"/>
                    <a:pt x="126" y="26"/>
                  </a:cubicBezTo>
                  <a:cubicBezTo>
                    <a:pt x="123" y="28"/>
                    <a:pt x="122" y="31"/>
                    <a:pt x="124" y="34"/>
                  </a:cubicBezTo>
                  <a:cubicBezTo>
                    <a:pt x="126" y="37"/>
                    <a:pt x="123" y="40"/>
                    <a:pt x="123" y="41"/>
                  </a:cubicBezTo>
                  <a:cubicBezTo>
                    <a:pt x="122" y="43"/>
                    <a:pt x="126" y="44"/>
                    <a:pt x="129" y="47"/>
                  </a:cubicBezTo>
                  <a:cubicBezTo>
                    <a:pt x="133" y="50"/>
                    <a:pt x="133" y="46"/>
                    <a:pt x="135" y="48"/>
                  </a:cubicBezTo>
                  <a:cubicBezTo>
                    <a:pt x="136" y="51"/>
                    <a:pt x="134" y="55"/>
                    <a:pt x="130" y="55"/>
                  </a:cubicBezTo>
                  <a:cubicBezTo>
                    <a:pt x="130" y="55"/>
                    <a:pt x="129" y="55"/>
                    <a:pt x="129" y="55"/>
                  </a:cubicBezTo>
                  <a:cubicBezTo>
                    <a:pt x="131" y="58"/>
                    <a:pt x="132" y="60"/>
                    <a:pt x="131" y="61"/>
                  </a:cubicBezTo>
                  <a:cubicBezTo>
                    <a:pt x="129" y="64"/>
                    <a:pt x="128" y="64"/>
                    <a:pt x="131" y="67"/>
                  </a:cubicBezTo>
                  <a:cubicBezTo>
                    <a:pt x="135" y="70"/>
                    <a:pt x="137" y="65"/>
                    <a:pt x="140" y="69"/>
                  </a:cubicBezTo>
                  <a:cubicBezTo>
                    <a:pt x="143" y="73"/>
                    <a:pt x="145" y="76"/>
                    <a:pt x="148" y="69"/>
                  </a:cubicBezTo>
                  <a:cubicBezTo>
                    <a:pt x="151" y="62"/>
                    <a:pt x="153" y="52"/>
                    <a:pt x="158" y="51"/>
                  </a:cubicBezTo>
                  <a:cubicBezTo>
                    <a:pt x="163" y="49"/>
                    <a:pt x="174" y="47"/>
                    <a:pt x="180" y="39"/>
                  </a:cubicBezTo>
                  <a:cubicBezTo>
                    <a:pt x="187" y="31"/>
                    <a:pt x="183" y="30"/>
                    <a:pt x="187" y="27"/>
                  </a:cubicBezTo>
                  <a:cubicBezTo>
                    <a:pt x="189" y="25"/>
                    <a:pt x="188" y="24"/>
                    <a:pt x="183" y="19"/>
                  </a:cubicBezTo>
                  <a:close/>
                  <a:moveTo>
                    <a:pt x="5" y="16"/>
                  </a:moveTo>
                  <a:cubicBezTo>
                    <a:pt x="0" y="23"/>
                    <a:pt x="10" y="30"/>
                    <a:pt x="12" y="27"/>
                  </a:cubicBezTo>
                  <a:cubicBezTo>
                    <a:pt x="15" y="23"/>
                    <a:pt x="10" y="8"/>
                    <a:pt x="5" y="16"/>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84" name="Freeform 83"/>
            <p:cNvSpPr>
              <a:spLocks/>
            </p:cNvSpPr>
            <p:nvPr/>
          </p:nvSpPr>
          <p:spPr bwMode="auto">
            <a:xfrm>
              <a:off x="3203440" y="4674275"/>
              <a:ext cx="117674" cy="89498"/>
            </a:xfrm>
            <a:custGeom>
              <a:avLst/>
              <a:gdLst>
                <a:gd name="T0" fmla="*/ 1 w 28"/>
                <a:gd name="T1" fmla="*/ 2 h 20"/>
                <a:gd name="T2" fmla="*/ 11 w 28"/>
                <a:gd name="T3" fmla="*/ 9 h 20"/>
                <a:gd name="T4" fmla="*/ 23 w 28"/>
                <a:gd name="T5" fmla="*/ 13 h 20"/>
                <a:gd name="T6" fmla="*/ 1 w 28"/>
                <a:gd name="T7" fmla="*/ 2 h 20"/>
              </a:gdLst>
              <a:ahLst/>
              <a:cxnLst>
                <a:cxn ang="0">
                  <a:pos x="T0" y="T1"/>
                </a:cxn>
                <a:cxn ang="0">
                  <a:pos x="T2" y="T3"/>
                </a:cxn>
                <a:cxn ang="0">
                  <a:pos x="T4" y="T5"/>
                </a:cxn>
                <a:cxn ang="0">
                  <a:pos x="T6" y="T7"/>
                </a:cxn>
              </a:cxnLst>
              <a:rect l="0" t="0" r="r" b="b"/>
              <a:pathLst>
                <a:path w="28" h="20">
                  <a:moveTo>
                    <a:pt x="1" y="2"/>
                  </a:moveTo>
                  <a:cubicBezTo>
                    <a:pt x="2" y="7"/>
                    <a:pt x="6" y="5"/>
                    <a:pt x="11" y="9"/>
                  </a:cubicBezTo>
                  <a:cubicBezTo>
                    <a:pt x="15" y="13"/>
                    <a:pt x="19" y="20"/>
                    <a:pt x="23" y="13"/>
                  </a:cubicBezTo>
                  <a:cubicBezTo>
                    <a:pt x="28" y="6"/>
                    <a:pt x="0" y="0"/>
                    <a:pt x="1" y="2"/>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85" name="Freeform 84"/>
            <p:cNvSpPr>
              <a:spLocks/>
            </p:cNvSpPr>
            <p:nvPr/>
          </p:nvSpPr>
          <p:spPr bwMode="auto">
            <a:xfrm>
              <a:off x="1262677" y="250796"/>
              <a:ext cx="38119" cy="96126"/>
            </a:xfrm>
            <a:custGeom>
              <a:avLst/>
              <a:gdLst>
                <a:gd name="T0" fmla="*/ 8 w 9"/>
                <a:gd name="T1" fmla="*/ 20 h 21"/>
                <a:gd name="T2" fmla="*/ 4 w 9"/>
                <a:gd name="T3" fmla="*/ 15 h 21"/>
                <a:gd name="T4" fmla="*/ 0 w 9"/>
                <a:gd name="T5" fmla="*/ 8 h 21"/>
                <a:gd name="T6" fmla="*/ 4 w 9"/>
                <a:gd name="T7" fmla="*/ 4 h 21"/>
                <a:gd name="T8" fmla="*/ 5 w 9"/>
                <a:gd name="T9" fmla="*/ 13 h 21"/>
                <a:gd name="T10" fmla="*/ 8 w 9"/>
                <a:gd name="T11" fmla="*/ 20 h 21"/>
              </a:gdLst>
              <a:ahLst/>
              <a:cxnLst>
                <a:cxn ang="0">
                  <a:pos x="T0" y="T1"/>
                </a:cxn>
                <a:cxn ang="0">
                  <a:pos x="T2" y="T3"/>
                </a:cxn>
                <a:cxn ang="0">
                  <a:pos x="T4" y="T5"/>
                </a:cxn>
                <a:cxn ang="0">
                  <a:pos x="T6" y="T7"/>
                </a:cxn>
                <a:cxn ang="0">
                  <a:pos x="T8" y="T9"/>
                </a:cxn>
                <a:cxn ang="0">
                  <a:pos x="T10" y="T11"/>
                </a:cxn>
              </a:cxnLst>
              <a:rect l="0" t="0" r="r" b="b"/>
              <a:pathLst>
                <a:path w="9" h="21">
                  <a:moveTo>
                    <a:pt x="8" y="20"/>
                  </a:moveTo>
                  <a:cubicBezTo>
                    <a:pt x="7" y="21"/>
                    <a:pt x="4" y="18"/>
                    <a:pt x="4" y="15"/>
                  </a:cubicBezTo>
                  <a:cubicBezTo>
                    <a:pt x="3" y="13"/>
                    <a:pt x="0" y="12"/>
                    <a:pt x="0" y="8"/>
                  </a:cubicBezTo>
                  <a:cubicBezTo>
                    <a:pt x="0" y="3"/>
                    <a:pt x="2" y="0"/>
                    <a:pt x="4" y="4"/>
                  </a:cubicBezTo>
                  <a:cubicBezTo>
                    <a:pt x="6" y="8"/>
                    <a:pt x="5" y="11"/>
                    <a:pt x="5" y="13"/>
                  </a:cubicBezTo>
                  <a:cubicBezTo>
                    <a:pt x="5" y="15"/>
                    <a:pt x="9" y="17"/>
                    <a:pt x="8" y="20"/>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86" name="Freeform 85"/>
            <p:cNvSpPr>
              <a:spLocks/>
            </p:cNvSpPr>
            <p:nvPr/>
          </p:nvSpPr>
          <p:spPr bwMode="auto">
            <a:xfrm>
              <a:off x="2046606" y="1024780"/>
              <a:ext cx="59664" cy="49721"/>
            </a:xfrm>
            <a:custGeom>
              <a:avLst/>
              <a:gdLst>
                <a:gd name="T0" fmla="*/ 3 w 14"/>
                <a:gd name="T1" fmla="*/ 10 h 11"/>
                <a:gd name="T2" fmla="*/ 3 w 14"/>
                <a:gd name="T3" fmla="*/ 5 h 11"/>
                <a:gd name="T4" fmla="*/ 11 w 14"/>
                <a:gd name="T5" fmla="*/ 2 h 11"/>
                <a:gd name="T6" fmla="*/ 12 w 14"/>
                <a:gd name="T7" fmla="*/ 9 h 11"/>
                <a:gd name="T8" fmla="*/ 3 w 14"/>
                <a:gd name="T9" fmla="*/ 10 h 11"/>
              </a:gdLst>
              <a:ahLst/>
              <a:cxnLst>
                <a:cxn ang="0">
                  <a:pos x="T0" y="T1"/>
                </a:cxn>
                <a:cxn ang="0">
                  <a:pos x="T2" y="T3"/>
                </a:cxn>
                <a:cxn ang="0">
                  <a:pos x="T4" y="T5"/>
                </a:cxn>
                <a:cxn ang="0">
                  <a:pos x="T6" y="T7"/>
                </a:cxn>
                <a:cxn ang="0">
                  <a:pos x="T8" y="T9"/>
                </a:cxn>
              </a:cxnLst>
              <a:rect l="0" t="0" r="r" b="b"/>
              <a:pathLst>
                <a:path w="14" h="11">
                  <a:moveTo>
                    <a:pt x="3" y="10"/>
                  </a:moveTo>
                  <a:cubicBezTo>
                    <a:pt x="2" y="9"/>
                    <a:pt x="5" y="6"/>
                    <a:pt x="3" y="5"/>
                  </a:cubicBezTo>
                  <a:cubicBezTo>
                    <a:pt x="0" y="4"/>
                    <a:pt x="9" y="0"/>
                    <a:pt x="11" y="2"/>
                  </a:cubicBezTo>
                  <a:cubicBezTo>
                    <a:pt x="14" y="5"/>
                    <a:pt x="14" y="8"/>
                    <a:pt x="12" y="9"/>
                  </a:cubicBezTo>
                  <a:cubicBezTo>
                    <a:pt x="9" y="10"/>
                    <a:pt x="5" y="11"/>
                    <a:pt x="3" y="10"/>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87" name="Rectangle 86"/>
            <p:cNvSpPr/>
            <p:nvPr/>
          </p:nvSpPr>
          <p:spPr>
            <a:xfrm>
              <a:off x="0" y="0"/>
              <a:ext cx="237995" cy="5143500"/>
            </a:xfrm>
            <a:prstGeom prst="rect">
              <a:avLst/>
            </a:prstGeom>
            <a:solidFill>
              <a:srgbClr val="00A8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grpSp>
      <p:sp>
        <p:nvSpPr>
          <p:cNvPr id="88" name="TextBox 87"/>
          <p:cNvSpPr txBox="1"/>
          <p:nvPr/>
        </p:nvSpPr>
        <p:spPr>
          <a:xfrm>
            <a:off x="1940533" y="530313"/>
            <a:ext cx="8250911" cy="523220"/>
          </a:xfrm>
          <a:prstGeom prst="rect">
            <a:avLst/>
          </a:prstGeom>
          <a:noFill/>
        </p:spPr>
        <p:txBody>
          <a:bodyPr wrap="square" rtlCol="0">
            <a:spAutoFit/>
          </a:bodyPr>
          <a:lstStyle/>
          <a:p>
            <a:pPr algn="ctr"/>
            <a:r>
              <a:rPr lang="en-US" sz="2800" b="1" dirty="0">
                <a:solidFill>
                  <a:srgbClr val="2CA6F8"/>
                </a:solidFill>
                <a:ea typeface="Arial" charset="0"/>
                <a:cs typeface="Arial" charset="0"/>
              </a:rPr>
              <a:t>UNITEDHEALTH GROUP BRASIL</a:t>
            </a:r>
          </a:p>
        </p:txBody>
      </p:sp>
      <p:sp>
        <p:nvSpPr>
          <p:cNvPr id="89" name="Title 1"/>
          <p:cNvSpPr txBox="1">
            <a:spLocks/>
          </p:cNvSpPr>
          <p:nvPr/>
        </p:nvSpPr>
        <p:spPr>
          <a:xfrm>
            <a:off x="3994398" y="1302157"/>
            <a:ext cx="3988012" cy="1529173"/>
          </a:xfrm>
          <a:prstGeom prst="rect">
            <a:avLst/>
          </a:prstGeom>
        </p:spPr>
        <p:txBody>
          <a:bodyPr lIns="0" tIns="0" rIns="0" bIns="0" anchor="t"/>
          <a:lstStyle>
            <a:lvl1pPr algn="l" defTabSz="914400" rtl="0" eaLnBrk="1" latinLnBrk="0" hangingPunct="1">
              <a:spcBef>
                <a:spcPct val="0"/>
              </a:spcBef>
              <a:buNone/>
              <a:defRPr sz="3000" kern="1200">
                <a:solidFill>
                  <a:schemeClr val="tx1"/>
                </a:solidFill>
                <a:latin typeface="+mj-lt"/>
                <a:ea typeface="+mj-ea"/>
                <a:cs typeface="+mj-cs"/>
              </a:defRPr>
            </a:lvl1pPr>
          </a:lstStyle>
          <a:p>
            <a:pPr algn="ctr">
              <a:defRPr/>
            </a:pPr>
            <a:r>
              <a:rPr lang="en-US" sz="2000" dirty="0">
                <a:solidFill>
                  <a:srgbClr val="FFFFFF"/>
                </a:solidFill>
                <a:ea typeface="Arial" charset="0"/>
                <a:cs typeface="Arial" charset="0"/>
              </a:rPr>
              <a:t>Serving the local population</a:t>
            </a:r>
            <a:br>
              <a:rPr lang="en-US" sz="2000" dirty="0">
                <a:solidFill>
                  <a:srgbClr val="FFFFFF"/>
                </a:solidFill>
                <a:ea typeface="Arial" charset="0"/>
                <a:cs typeface="Arial" charset="0"/>
              </a:rPr>
            </a:br>
            <a:r>
              <a:rPr lang="en-US" sz="2000" dirty="0">
                <a:solidFill>
                  <a:srgbClr val="FFFFFF"/>
                </a:solidFill>
                <a:ea typeface="Arial" charset="0"/>
                <a:cs typeface="Arial" charset="0"/>
              </a:rPr>
              <a:t>for more than 35 years </a:t>
            </a:r>
          </a:p>
          <a:p>
            <a:pPr algn="ctr">
              <a:defRPr/>
            </a:pPr>
            <a:endParaRPr lang="en-US" sz="2000" dirty="0">
              <a:solidFill>
                <a:srgbClr val="FFFFFF"/>
              </a:solidFill>
              <a:ea typeface="Arial" charset="0"/>
              <a:cs typeface="Arial" charset="0"/>
            </a:endParaRPr>
          </a:p>
          <a:p>
            <a:pPr algn="ctr">
              <a:defRPr/>
            </a:pPr>
            <a:r>
              <a:rPr lang="en-US" sz="2000" dirty="0">
                <a:solidFill>
                  <a:srgbClr val="FFFFFF"/>
                </a:solidFill>
                <a:ea typeface="Arial" charset="0"/>
                <a:cs typeface="Arial" charset="0"/>
              </a:rPr>
              <a:t>Operates under three </a:t>
            </a:r>
            <a:br>
              <a:rPr lang="en-US" sz="2000" dirty="0">
                <a:solidFill>
                  <a:srgbClr val="FFFFFF"/>
                </a:solidFill>
                <a:ea typeface="Arial" charset="0"/>
                <a:cs typeface="Arial" charset="0"/>
              </a:rPr>
            </a:br>
            <a:r>
              <a:rPr lang="en-US" sz="2000" dirty="0">
                <a:solidFill>
                  <a:srgbClr val="FFFFFF"/>
                </a:solidFill>
                <a:ea typeface="Arial" charset="0"/>
                <a:cs typeface="Arial" charset="0"/>
              </a:rPr>
              <a:t>distinct platforms:</a:t>
            </a:r>
          </a:p>
        </p:txBody>
      </p:sp>
      <p:cxnSp>
        <p:nvCxnSpPr>
          <p:cNvPr id="90" name="Straight Connector 89"/>
          <p:cNvCxnSpPr/>
          <p:nvPr/>
        </p:nvCxnSpPr>
        <p:spPr>
          <a:xfrm>
            <a:off x="6359668" y="3433052"/>
            <a:ext cx="0" cy="4421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440186" y="3046048"/>
            <a:ext cx="3067050" cy="0"/>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7507236" y="3046048"/>
            <a:ext cx="0" cy="177212"/>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440186" y="3046048"/>
            <a:ext cx="0" cy="177212"/>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5979465" y="3046048"/>
            <a:ext cx="0" cy="177212"/>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95" name="Oval 94"/>
          <p:cNvSpPr/>
          <p:nvPr/>
        </p:nvSpPr>
        <p:spPr>
          <a:xfrm>
            <a:off x="3794391" y="3280393"/>
            <a:ext cx="1291590" cy="12915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6" name="Oval 95"/>
          <p:cNvSpPr/>
          <p:nvPr/>
        </p:nvSpPr>
        <p:spPr>
          <a:xfrm>
            <a:off x="5327916" y="3280393"/>
            <a:ext cx="1291590" cy="12915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7" name="Oval 96"/>
          <p:cNvSpPr/>
          <p:nvPr/>
        </p:nvSpPr>
        <p:spPr>
          <a:xfrm>
            <a:off x="6861441" y="3280393"/>
            <a:ext cx="1291590" cy="12915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98" name="Picture 9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16865" y="3792278"/>
            <a:ext cx="1034840" cy="267819"/>
          </a:xfrm>
          <a:prstGeom prst="rect">
            <a:avLst/>
          </a:prstGeom>
        </p:spPr>
      </p:pic>
      <p:pic>
        <p:nvPicPr>
          <p:cNvPr id="99" name="Picture 9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984023" y="3684232"/>
            <a:ext cx="1046425" cy="328876"/>
          </a:xfrm>
          <a:prstGeom prst="rect">
            <a:avLst/>
          </a:prstGeom>
        </p:spPr>
      </p:pic>
      <p:pic>
        <p:nvPicPr>
          <p:cNvPr id="100" name="Picture 9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922531" y="3582464"/>
            <a:ext cx="967307" cy="575778"/>
          </a:xfrm>
          <a:prstGeom prst="rect">
            <a:avLst/>
          </a:prstGeom>
        </p:spPr>
      </p:pic>
    </p:spTree>
    <p:extLst>
      <p:ext uri="{BB962C8B-B14F-4D97-AF65-F5344CB8AC3E}">
        <p14:creationId xmlns:p14="http://schemas.microsoft.com/office/powerpoint/2010/main" val="33674735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Box 81"/>
          <p:cNvSpPr txBox="1"/>
          <p:nvPr/>
        </p:nvSpPr>
        <p:spPr>
          <a:xfrm>
            <a:off x="4343372" y="1339860"/>
            <a:ext cx="1271006" cy="830997"/>
          </a:xfrm>
          <a:prstGeom prst="rect">
            <a:avLst/>
          </a:prstGeom>
          <a:noFill/>
        </p:spPr>
        <p:txBody>
          <a:bodyPr wrap="square" rtlCol="0">
            <a:spAutoFit/>
          </a:bodyPr>
          <a:lstStyle/>
          <a:p>
            <a:pPr algn="ctr"/>
            <a:r>
              <a:rPr lang="en-US" sz="4800" b="1" dirty="0">
                <a:solidFill>
                  <a:srgbClr val="2CA6F8"/>
                </a:solidFill>
                <a:ea typeface="Arial" charset="0"/>
                <a:cs typeface="Arial" charset="0"/>
              </a:rPr>
              <a:t>4</a:t>
            </a:r>
            <a:r>
              <a:rPr lang="en-US" sz="4800" dirty="0">
                <a:solidFill>
                  <a:srgbClr val="2CA6F8"/>
                </a:solidFill>
                <a:ea typeface="Arial" charset="0"/>
                <a:cs typeface="Arial" charset="0"/>
              </a:rPr>
              <a:t>M</a:t>
            </a:r>
          </a:p>
        </p:txBody>
      </p:sp>
      <p:sp>
        <p:nvSpPr>
          <p:cNvPr id="83" name="TextBox 82"/>
          <p:cNvSpPr txBox="1"/>
          <p:nvPr/>
        </p:nvSpPr>
        <p:spPr>
          <a:xfrm>
            <a:off x="4017506" y="2046042"/>
            <a:ext cx="1914161" cy="307777"/>
          </a:xfrm>
          <a:prstGeom prst="rect">
            <a:avLst/>
          </a:prstGeom>
          <a:noFill/>
        </p:spPr>
        <p:txBody>
          <a:bodyPr wrap="square" rtlCol="0">
            <a:spAutoFit/>
          </a:bodyPr>
          <a:lstStyle/>
          <a:p>
            <a:pPr algn="ctr"/>
            <a:r>
              <a:rPr lang="en-US" sz="1400" dirty="0">
                <a:solidFill>
                  <a:srgbClr val="FFFFFF"/>
                </a:solidFill>
                <a:ea typeface="Arial" charset="0"/>
                <a:cs typeface="Arial" charset="0"/>
              </a:rPr>
              <a:t>medical members</a:t>
            </a:r>
          </a:p>
        </p:txBody>
      </p:sp>
      <p:sp>
        <p:nvSpPr>
          <p:cNvPr id="84" name="TextBox 83"/>
          <p:cNvSpPr txBox="1"/>
          <p:nvPr/>
        </p:nvSpPr>
        <p:spPr>
          <a:xfrm>
            <a:off x="6676765" y="1339860"/>
            <a:ext cx="1284607" cy="830997"/>
          </a:xfrm>
          <a:prstGeom prst="rect">
            <a:avLst/>
          </a:prstGeom>
          <a:noFill/>
        </p:spPr>
        <p:txBody>
          <a:bodyPr wrap="square" rtlCol="0">
            <a:spAutoFit/>
          </a:bodyPr>
          <a:lstStyle/>
          <a:p>
            <a:pPr algn="ctr"/>
            <a:r>
              <a:rPr lang="en-US" sz="4800" b="1" dirty="0">
                <a:solidFill>
                  <a:srgbClr val="2CA6F8"/>
                </a:solidFill>
                <a:ea typeface="Arial" charset="0"/>
                <a:cs typeface="Arial" charset="0"/>
              </a:rPr>
              <a:t>2</a:t>
            </a:r>
            <a:r>
              <a:rPr lang="en-US" sz="4800" dirty="0">
                <a:solidFill>
                  <a:srgbClr val="2CA6F8"/>
                </a:solidFill>
                <a:ea typeface="Arial" charset="0"/>
                <a:cs typeface="Arial" charset="0"/>
              </a:rPr>
              <a:t>M</a:t>
            </a:r>
          </a:p>
        </p:txBody>
      </p:sp>
      <p:sp>
        <p:nvSpPr>
          <p:cNvPr id="85" name="TextBox 84"/>
          <p:cNvSpPr txBox="1"/>
          <p:nvPr/>
        </p:nvSpPr>
        <p:spPr>
          <a:xfrm>
            <a:off x="6356406" y="2046042"/>
            <a:ext cx="1925326" cy="307777"/>
          </a:xfrm>
          <a:prstGeom prst="rect">
            <a:avLst/>
          </a:prstGeom>
          <a:noFill/>
        </p:spPr>
        <p:txBody>
          <a:bodyPr wrap="square" rtlCol="0">
            <a:spAutoFit/>
          </a:bodyPr>
          <a:lstStyle/>
          <a:p>
            <a:pPr algn="ctr"/>
            <a:r>
              <a:rPr lang="en-US" sz="1400" dirty="0">
                <a:solidFill>
                  <a:srgbClr val="FFFFFF"/>
                </a:solidFill>
                <a:ea typeface="Arial" charset="0"/>
                <a:cs typeface="Arial" charset="0"/>
              </a:rPr>
              <a:t>dental members</a:t>
            </a:r>
          </a:p>
        </p:txBody>
      </p:sp>
      <p:sp>
        <p:nvSpPr>
          <p:cNvPr id="86" name="TextBox 85"/>
          <p:cNvSpPr txBox="1"/>
          <p:nvPr/>
        </p:nvSpPr>
        <p:spPr>
          <a:xfrm>
            <a:off x="5916202" y="1442250"/>
            <a:ext cx="455669" cy="646331"/>
          </a:xfrm>
          <a:prstGeom prst="rect">
            <a:avLst/>
          </a:prstGeom>
          <a:noFill/>
        </p:spPr>
        <p:txBody>
          <a:bodyPr wrap="square" rtlCol="0">
            <a:spAutoFit/>
          </a:bodyPr>
          <a:lstStyle/>
          <a:p>
            <a:pPr algn="ctr"/>
            <a:r>
              <a:rPr lang="en-US" sz="3600" b="1" dirty="0">
                <a:solidFill>
                  <a:srgbClr val="2CA6F8"/>
                </a:solidFill>
                <a:ea typeface="Arial" charset="0"/>
                <a:cs typeface="Arial" charset="0"/>
              </a:rPr>
              <a:t>+</a:t>
            </a:r>
          </a:p>
        </p:txBody>
      </p:sp>
      <p:cxnSp>
        <p:nvCxnSpPr>
          <p:cNvPr id="87" name="Straight Connector 86"/>
          <p:cNvCxnSpPr/>
          <p:nvPr/>
        </p:nvCxnSpPr>
        <p:spPr>
          <a:xfrm>
            <a:off x="3513574" y="2523097"/>
            <a:ext cx="5096369" cy="0"/>
          </a:xfrm>
          <a:prstGeom prst="line">
            <a:avLst/>
          </a:prstGeom>
          <a:noFill/>
          <a:ln w="19050" cap="flat" cmpd="sng" algn="ctr">
            <a:solidFill>
              <a:srgbClr val="003C71">
                <a:lumMod val="50000"/>
              </a:srgbClr>
            </a:solidFill>
            <a:prstDash val="dash"/>
          </a:ln>
          <a:effectLst/>
        </p:spPr>
      </p:cxnSp>
      <p:sp>
        <p:nvSpPr>
          <p:cNvPr id="88" name="TextBox 87"/>
          <p:cNvSpPr txBox="1"/>
          <p:nvPr/>
        </p:nvSpPr>
        <p:spPr>
          <a:xfrm>
            <a:off x="4997249" y="2648717"/>
            <a:ext cx="1763096" cy="830997"/>
          </a:xfrm>
          <a:prstGeom prst="rect">
            <a:avLst/>
          </a:prstGeom>
          <a:noFill/>
        </p:spPr>
        <p:txBody>
          <a:bodyPr wrap="square" rtlCol="0">
            <a:spAutoFit/>
          </a:bodyPr>
          <a:lstStyle/>
          <a:p>
            <a:pPr algn="ctr"/>
            <a:r>
              <a:rPr lang="en-US" sz="4800" b="1" dirty="0">
                <a:solidFill>
                  <a:srgbClr val="2CA6F8"/>
                </a:solidFill>
                <a:ea typeface="Arial" charset="0"/>
                <a:cs typeface="Arial" charset="0"/>
              </a:rPr>
              <a:t>&gt;95</a:t>
            </a:r>
          </a:p>
        </p:txBody>
      </p:sp>
      <p:sp>
        <p:nvSpPr>
          <p:cNvPr id="89" name="TextBox 88"/>
          <p:cNvSpPr txBox="1"/>
          <p:nvPr/>
        </p:nvSpPr>
        <p:spPr>
          <a:xfrm>
            <a:off x="4604584" y="3352812"/>
            <a:ext cx="2854555" cy="523220"/>
          </a:xfrm>
          <a:prstGeom prst="rect">
            <a:avLst/>
          </a:prstGeom>
          <a:noFill/>
          <a:ln>
            <a:noFill/>
          </a:ln>
        </p:spPr>
        <p:txBody>
          <a:bodyPr wrap="square" rtlCol="0">
            <a:spAutoFit/>
          </a:bodyPr>
          <a:lstStyle/>
          <a:p>
            <a:pPr algn="ctr"/>
            <a:r>
              <a:rPr lang="en-US" sz="1400" dirty="0">
                <a:solidFill>
                  <a:srgbClr val="FFFFFF"/>
                </a:solidFill>
                <a:ea typeface="Arial" charset="0"/>
                <a:cs typeface="Arial" charset="0"/>
              </a:rPr>
              <a:t>clinics &amp; </a:t>
            </a:r>
            <a:br>
              <a:rPr lang="en-US" sz="1400" dirty="0">
                <a:solidFill>
                  <a:srgbClr val="FFFFFF"/>
                </a:solidFill>
                <a:ea typeface="Arial" charset="0"/>
                <a:cs typeface="Arial" charset="0"/>
              </a:rPr>
            </a:br>
            <a:r>
              <a:rPr lang="en-US" sz="1400" dirty="0">
                <a:solidFill>
                  <a:srgbClr val="FFFFFF"/>
                </a:solidFill>
                <a:ea typeface="Arial" charset="0"/>
                <a:cs typeface="Arial" charset="0"/>
              </a:rPr>
              <a:t>outpatient centers</a:t>
            </a:r>
          </a:p>
        </p:txBody>
      </p:sp>
      <p:sp>
        <p:nvSpPr>
          <p:cNvPr id="90" name="TextBox 89"/>
          <p:cNvSpPr txBox="1"/>
          <p:nvPr/>
        </p:nvSpPr>
        <p:spPr>
          <a:xfrm>
            <a:off x="3544868" y="2648717"/>
            <a:ext cx="1215309" cy="830997"/>
          </a:xfrm>
          <a:prstGeom prst="rect">
            <a:avLst/>
          </a:prstGeom>
          <a:noFill/>
        </p:spPr>
        <p:txBody>
          <a:bodyPr wrap="square" rtlCol="0">
            <a:spAutoFit/>
          </a:bodyPr>
          <a:lstStyle/>
          <a:p>
            <a:pPr algn="ctr"/>
            <a:r>
              <a:rPr lang="en-US" sz="4800" b="1" dirty="0">
                <a:solidFill>
                  <a:srgbClr val="2CA6F8"/>
                </a:solidFill>
                <a:ea typeface="Arial" charset="0"/>
                <a:cs typeface="Arial" charset="0"/>
              </a:rPr>
              <a:t>34</a:t>
            </a:r>
          </a:p>
        </p:txBody>
      </p:sp>
      <p:sp>
        <p:nvSpPr>
          <p:cNvPr id="91" name="TextBox 90"/>
          <p:cNvSpPr txBox="1"/>
          <p:nvPr/>
        </p:nvSpPr>
        <p:spPr>
          <a:xfrm>
            <a:off x="3600349" y="3352812"/>
            <a:ext cx="1104346" cy="307777"/>
          </a:xfrm>
          <a:prstGeom prst="rect">
            <a:avLst/>
          </a:prstGeom>
          <a:noFill/>
        </p:spPr>
        <p:txBody>
          <a:bodyPr wrap="square" rtlCol="0">
            <a:spAutoFit/>
          </a:bodyPr>
          <a:lstStyle/>
          <a:p>
            <a:pPr algn="ctr"/>
            <a:r>
              <a:rPr lang="en-US" sz="1400" dirty="0">
                <a:solidFill>
                  <a:srgbClr val="FFFFFF"/>
                </a:solidFill>
                <a:ea typeface="Arial" charset="0"/>
                <a:cs typeface="Arial" charset="0"/>
              </a:rPr>
              <a:t>hospitals</a:t>
            </a:r>
          </a:p>
        </p:txBody>
      </p:sp>
      <p:sp>
        <p:nvSpPr>
          <p:cNvPr id="92" name="TextBox 91"/>
          <p:cNvSpPr txBox="1"/>
          <p:nvPr/>
        </p:nvSpPr>
        <p:spPr>
          <a:xfrm>
            <a:off x="7299872" y="2648717"/>
            <a:ext cx="1215309" cy="830997"/>
          </a:xfrm>
          <a:prstGeom prst="rect">
            <a:avLst/>
          </a:prstGeom>
          <a:noFill/>
        </p:spPr>
        <p:txBody>
          <a:bodyPr wrap="square" rtlCol="0">
            <a:spAutoFit/>
          </a:bodyPr>
          <a:lstStyle/>
          <a:p>
            <a:pPr algn="ctr"/>
            <a:r>
              <a:rPr lang="en-US" sz="4800" b="1" dirty="0">
                <a:solidFill>
                  <a:srgbClr val="2CA6F8"/>
                </a:solidFill>
                <a:ea typeface="Arial" charset="0"/>
                <a:cs typeface="Arial" charset="0"/>
              </a:rPr>
              <a:t>#1</a:t>
            </a:r>
          </a:p>
        </p:txBody>
      </p:sp>
      <p:sp>
        <p:nvSpPr>
          <p:cNvPr id="93" name="TextBox 92"/>
          <p:cNvSpPr txBox="1"/>
          <p:nvPr/>
        </p:nvSpPr>
        <p:spPr>
          <a:xfrm>
            <a:off x="7041473" y="3352812"/>
            <a:ext cx="1732105" cy="523220"/>
          </a:xfrm>
          <a:prstGeom prst="rect">
            <a:avLst/>
          </a:prstGeom>
          <a:noFill/>
        </p:spPr>
        <p:txBody>
          <a:bodyPr wrap="square" rtlCol="0">
            <a:spAutoFit/>
          </a:bodyPr>
          <a:lstStyle/>
          <a:p>
            <a:pPr algn="ctr"/>
            <a:r>
              <a:rPr lang="en-US" sz="1400" dirty="0">
                <a:solidFill>
                  <a:srgbClr val="FFFFFF"/>
                </a:solidFill>
                <a:ea typeface="Arial" charset="0"/>
                <a:cs typeface="Arial" charset="0"/>
              </a:rPr>
              <a:t>customer service ranking</a:t>
            </a:r>
          </a:p>
        </p:txBody>
      </p:sp>
      <p:pic>
        <p:nvPicPr>
          <p:cNvPr id="94" name="Picture 9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21059" y="387886"/>
            <a:ext cx="1902336" cy="951974"/>
          </a:xfrm>
          <a:prstGeom prst="rect">
            <a:avLst/>
          </a:prstGeom>
        </p:spPr>
      </p:pic>
      <p:sp>
        <p:nvSpPr>
          <p:cNvPr id="95" name="TextBox 94"/>
          <p:cNvSpPr txBox="1"/>
          <p:nvPr/>
        </p:nvSpPr>
        <p:spPr>
          <a:xfrm>
            <a:off x="3497494" y="4206558"/>
            <a:ext cx="5293083" cy="523220"/>
          </a:xfrm>
          <a:prstGeom prst="rect">
            <a:avLst/>
          </a:prstGeom>
          <a:noFill/>
        </p:spPr>
        <p:txBody>
          <a:bodyPr wrap="square" rtlCol="0">
            <a:spAutoFit/>
          </a:bodyPr>
          <a:lstStyle/>
          <a:p>
            <a:pPr algn="ctr"/>
            <a:r>
              <a:rPr lang="en-US" sz="1400" b="1" dirty="0">
                <a:solidFill>
                  <a:srgbClr val="2CA6F8"/>
                </a:solidFill>
                <a:ea typeface="Arial" charset="0"/>
                <a:cs typeface="Arial" charset="0"/>
              </a:rPr>
              <a:t>Doyle Award: </a:t>
            </a:r>
            <a:br>
              <a:rPr lang="en-US" sz="1400" b="1" dirty="0">
                <a:solidFill>
                  <a:srgbClr val="2CA6F8"/>
                </a:solidFill>
                <a:ea typeface="Arial" charset="0"/>
                <a:cs typeface="Arial" charset="0"/>
              </a:rPr>
            </a:br>
            <a:r>
              <a:rPr lang="en-US" sz="1400" dirty="0">
                <a:solidFill>
                  <a:srgbClr val="FFFFFF"/>
                </a:solidFill>
                <a:ea typeface="Arial" charset="0"/>
                <a:cs typeface="Arial" charset="0"/>
              </a:rPr>
              <a:t>Recognized as market leader in evidence-based medicine</a:t>
            </a:r>
          </a:p>
        </p:txBody>
      </p:sp>
      <p:pic>
        <p:nvPicPr>
          <p:cNvPr id="96" name="Picture 9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78106" y="281692"/>
            <a:ext cx="1603214" cy="1047726"/>
          </a:xfrm>
          <a:prstGeom prst="rect">
            <a:avLst/>
          </a:prstGeom>
        </p:spPr>
      </p:pic>
      <p:cxnSp>
        <p:nvCxnSpPr>
          <p:cNvPr id="98" name="Straight Connector 97"/>
          <p:cNvCxnSpPr/>
          <p:nvPr/>
        </p:nvCxnSpPr>
        <p:spPr>
          <a:xfrm>
            <a:off x="3513574" y="4046573"/>
            <a:ext cx="5096369" cy="0"/>
          </a:xfrm>
          <a:prstGeom prst="line">
            <a:avLst/>
          </a:prstGeom>
          <a:noFill/>
          <a:ln w="19050" cap="flat" cmpd="sng" algn="ctr">
            <a:solidFill>
              <a:srgbClr val="003C71">
                <a:lumMod val="50000"/>
              </a:srgbClr>
            </a:solidFill>
            <a:prstDash val="dash"/>
          </a:ln>
          <a:effectLst/>
        </p:spPr>
      </p:cxnSp>
      <p:grpSp>
        <p:nvGrpSpPr>
          <p:cNvPr id="49" name="Group 48">
            <a:extLst>
              <a:ext uri="{FF2B5EF4-FFF2-40B4-BE49-F238E27FC236}">
                <a16:creationId xmlns:a16="http://schemas.microsoft.com/office/drawing/2014/main" xmlns="" id="{0A0DF3F6-D57A-244C-8CBF-7FF0109290E6}"/>
              </a:ext>
            </a:extLst>
          </p:cNvPr>
          <p:cNvGrpSpPr/>
          <p:nvPr/>
        </p:nvGrpSpPr>
        <p:grpSpPr>
          <a:xfrm>
            <a:off x="-593558" y="-155256"/>
            <a:ext cx="3966049" cy="5298756"/>
            <a:chOff x="-593558" y="-155256"/>
            <a:chExt cx="3966049" cy="5298756"/>
          </a:xfrm>
        </p:grpSpPr>
        <p:sp>
          <p:nvSpPr>
            <p:cNvPr id="50" name="Freeform 49">
              <a:extLst>
                <a:ext uri="{FF2B5EF4-FFF2-40B4-BE49-F238E27FC236}">
                  <a16:creationId xmlns:a16="http://schemas.microsoft.com/office/drawing/2014/main" xmlns="" id="{F1BA528D-7E2A-0C4E-941D-FDFAC3D09C0B}"/>
                </a:ext>
              </a:extLst>
            </p:cNvPr>
            <p:cNvSpPr>
              <a:spLocks/>
            </p:cNvSpPr>
            <p:nvPr/>
          </p:nvSpPr>
          <p:spPr bwMode="auto">
            <a:xfrm>
              <a:off x="699178" y="839158"/>
              <a:ext cx="109385" cy="67953"/>
            </a:xfrm>
            <a:custGeom>
              <a:avLst/>
              <a:gdLst>
                <a:gd name="T0" fmla="*/ 25 w 26"/>
                <a:gd name="T1" fmla="*/ 6 h 15"/>
                <a:gd name="T2" fmla="*/ 13 w 26"/>
                <a:gd name="T3" fmla="*/ 3 h 15"/>
                <a:gd name="T4" fmla="*/ 8 w 26"/>
                <a:gd name="T5" fmla="*/ 0 h 15"/>
                <a:gd name="T6" fmla="*/ 8 w 26"/>
                <a:gd name="T7" fmla="*/ 1 h 15"/>
                <a:gd name="T8" fmla="*/ 0 w 26"/>
                <a:gd name="T9" fmla="*/ 7 h 15"/>
                <a:gd name="T10" fmla="*/ 22 w 26"/>
                <a:gd name="T11" fmla="*/ 15 h 15"/>
                <a:gd name="T12" fmla="*/ 25 w 26"/>
                <a:gd name="T13" fmla="*/ 13 h 15"/>
                <a:gd name="T14" fmla="*/ 25 w 26"/>
                <a:gd name="T15" fmla="*/ 6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5">
                  <a:moveTo>
                    <a:pt x="25" y="6"/>
                  </a:moveTo>
                  <a:cubicBezTo>
                    <a:pt x="24" y="3"/>
                    <a:pt x="18" y="6"/>
                    <a:pt x="13" y="3"/>
                  </a:cubicBezTo>
                  <a:cubicBezTo>
                    <a:pt x="12" y="2"/>
                    <a:pt x="10" y="1"/>
                    <a:pt x="8" y="0"/>
                  </a:cubicBezTo>
                  <a:cubicBezTo>
                    <a:pt x="8" y="1"/>
                    <a:pt x="8" y="1"/>
                    <a:pt x="8" y="1"/>
                  </a:cubicBezTo>
                  <a:cubicBezTo>
                    <a:pt x="7" y="1"/>
                    <a:pt x="3" y="4"/>
                    <a:pt x="0" y="7"/>
                  </a:cubicBezTo>
                  <a:cubicBezTo>
                    <a:pt x="4" y="10"/>
                    <a:pt x="18" y="15"/>
                    <a:pt x="22" y="15"/>
                  </a:cubicBezTo>
                  <a:cubicBezTo>
                    <a:pt x="24" y="15"/>
                    <a:pt x="25" y="14"/>
                    <a:pt x="25" y="13"/>
                  </a:cubicBezTo>
                  <a:cubicBezTo>
                    <a:pt x="26" y="10"/>
                    <a:pt x="26" y="7"/>
                    <a:pt x="25" y="6"/>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52" name="Freeform 51">
              <a:extLst>
                <a:ext uri="{FF2B5EF4-FFF2-40B4-BE49-F238E27FC236}">
                  <a16:creationId xmlns:a16="http://schemas.microsoft.com/office/drawing/2014/main" xmlns="" id="{4025EC37-DF66-A644-A35B-B488C7E0CEB2}"/>
                </a:ext>
              </a:extLst>
            </p:cNvPr>
            <p:cNvSpPr>
              <a:spLocks/>
            </p:cNvSpPr>
            <p:nvPr/>
          </p:nvSpPr>
          <p:spPr bwMode="auto">
            <a:xfrm>
              <a:off x="732325" y="744688"/>
              <a:ext cx="293352" cy="175679"/>
            </a:xfrm>
            <a:custGeom>
              <a:avLst/>
              <a:gdLst>
                <a:gd name="T0" fmla="*/ 29 w 69"/>
                <a:gd name="T1" fmla="*/ 34 h 39"/>
                <a:gd name="T2" fmla="*/ 33 w 69"/>
                <a:gd name="T3" fmla="*/ 27 h 39"/>
                <a:gd name="T4" fmla="*/ 45 w 69"/>
                <a:gd name="T5" fmla="*/ 22 h 39"/>
                <a:gd name="T6" fmla="*/ 56 w 69"/>
                <a:gd name="T7" fmla="*/ 20 h 39"/>
                <a:gd name="T8" fmla="*/ 69 w 69"/>
                <a:gd name="T9" fmla="*/ 14 h 39"/>
                <a:gd name="T10" fmla="*/ 57 w 69"/>
                <a:gd name="T11" fmla="*/ 6 h 39"/>
                <a:gd name="T12" fmla="*/ 33 w 69"/>
                <a:gd name="T13" fmla="*/ 5 h 39"/>
                <a:gd name="T14" fmla="*/ 12 w 69"/>
                <a:gd name="T15" fmla="*/ 6 h 39"/>
                <a:gd name="T16" fmla="*/ 12 w 69"/>
                <a:gd name="T17" fmla="*/ 6 h 39"/>
                <a:gd name="T18" fmla="*/ 5 w 69"/>
                <a:gd name="T19" fmla="*/ 13 h 39"/>
                <a:gd name="T20" fmla="*/ 0 w 69"/>
                <a:gd name="T21" fmla="*/ 21 h 39"/>
                <a:gd name="T22" fmla="*/ 5 w 69"/>
                <a:gd name="T23" fmla="*/ 24 h 39"/>
                <a:gd name="T24" fmla="*/ 17 w 69"/>
                <a:gd name="T25" fmla="*/ 27 h 39"/>
                <a:gd name="T26" fmla="*/ 17 w 69"/>
                <a:gd name="T27" fmla="*/ 34 h 39"/>
                <a:gd name="T28" fmla="*/ 21 w 69"/>
                <a:gd name="T29" fmla="*/ 34 h 39"/>
                <a:gd name="T30" fmla="*/ 22 w 69"/>
                <a:gd name="T31" fmla="*/ 39 h 39"/>
                <a:gd name="T32" fmla="*/ 26 w 69"/>
                <a:gd name="T33" fmla="*/ 38 h 39"/>
                <a:gd name="T34" fmla="*/ 29 w 69"/>
                <a:gd name="T3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39">
                  <a:moveTo>
                    <a:pt x="29" y="34"/>
                  </a:moveTo>
                  <a:cubicBezTo>
                    <a:pt x="30" y="33"/>
                    <a:pt x="26" y="28"/>
                    <a:pt x="33" y="27"/>
                  </a:cubicBezTo>
                  <a:cubicBezTo>
                    <a:pt x="39" y="27"/>
                    <a:pt x="44" y="26"/>
                    <a:pt x="45" y="22"/>
                  </a:cubicBezTo>
                  <a:cubicBezTo>
                    <a:pt x="46" y="18"/>
                    <a:pt x="54" y="20"/>
                    <a:pt x="56" y="20"/>
                  </a:cubicBezTo>
                  <a:cubicBezTo>
                    <a:pt x="58" y="20"/>
                    <a:pt x="64" y="14"/>
                    <a:pt x="69" y="14"/>
                  </a:cubicBezTo>
                  <a:cubicBezTo>
                    <a:pt x="69" y="9"/>
                    <a:pt x="62" y="11"/>
                    <a:pt x="57" y="6"/>
                  </a:cubicBezTo>
                  <a:cubicBezTo>
                    <a:pt x="51" y="0"/>
                    <a:pt x="39" y="3"/>
                    <a:pt x="33" y="5"/>
                  </a:cubicBezTo>
                  <a:cubicBezTo>
                    <a:pt x="26" y="8"/>
                    <a:pt x="19" y="2"/>
                    <a:pt x="12" y="6"/>
                  </a:cubicBezTo>
                  <a:cubicBezTo>
                    <a:pt x="12" y="6"/>
                    <a:pt x="12" y="6"/>
                    <a:pt x="12" y="6"/>
                  </a:cubicBezTo>
                  <a:cubicBezTo>
                    <a:pt x="10" y="8"/>
                    <a:pt x="8" y="11"/>
                    <a:pt x="5" y="13"/>
                  </a:cubicBezTo>
                  <a:cubicBezTo>
                    <a:pt x="1" y="17"/>
                    <a:pt x="2" y="20"/>
                    <a:pt x="0" y="21"/>
                  </a:cubicBezTo>
                  <a:cubicBezTo>
                    <a:pt x="2" y="22"/>
                    <a:pt x="4" y="23"/>
                    <a:pt x="5" y="24"/>
                  </a:cubicBezTo>
                  <a:cubicBezTo>
                    <a:pt x="10" y="27"/>
                    <a:pt x="16" y="24"/>
                    <a:pt x="17" y="27"/>
                  </a:cubicBezTo>
                  <a:cubicBezTo>
                    <a:pt x="18" y="28"/>
                    <a:pt x="18" y="31"/>
                    <a:pt x="17" y="34"/>
                  </a:cubicBezTo>
                  <a:cubicBezTo>
                    <a:pt x="18" y="34"/>
                    <a:pt x="19" y="33"/>
                    <a:pt x="21" y="34"/>
                  </a:cubicBezTo>
                  <a:cubicBezTo>
                    <a:pt x="22" y="36"/>
                    <a:pt x="22" y="37"/>
                    <a:pt x="22" y="39"/>
                  </a:cubicBezTo>
                  <a:cubicBezTo>
                    <a:pt x="26" y="38"/>
                    <a:pt x="26" y="38"/>
                    <a:pt x="26" y="38"/>
                  </a:cubicBezTo>
                  <a:cubicBezTo>
                    <a:pt x="26" y="38"/>
                    <a:pt x="29" y="35"/>
                    <a:pt x="29" y="34"/>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99" name="Freeform 98">
              <a:extLst>
                <a:ext uri="{FF2B5EF4-FFF2-40B4-BE49-F238E27FC236}">
                  <a16:creationId xmlns:a16="http://schemas.microsoft.com/office/drawing/2014/main" xmlns="" id="{039958D5-7EDB-4F46-9713-7DFCF66D2255}"/>
                </a:ext>
              </a:extLst>
            </p:cNvPr>
            <p:cNvSpPr>
              <a:spLocks/>
            </p:cNvSpPr>
            <p:nvPr/>
          </p:nvSpPr>
          <p:spPr bwMode="auto">
            <a:xfrm>
              <a:off x="-593558" y="-155256"/>
              <a:ext cx="1453500" cy="967895"/>
            </a:xfrm>
            <a:custGeom>
              <a:avLst/>
              <a:gdLst>
                <a:gd name="T0" fmla="*/ 301 w 343"/>
                <a:gd name="T1" fmla="*/ 200 h 214"/>
                <a:gd name="T2" fmla="*/ 296 w 343"/>
                <a:gd name="T3" fmla="*/ 181 h 214"/>
                <a:gd name="T4" fmla="*/ 324 w 343"/>
                <a:gd name="T5" fmla="*/ 174 h 214"/>
                <a:gd name="T6" fmla="*/ 334 w 343"/>
                <a:gd name="T7" fmla="*/ 162 h 214"/>
                <a:gd name="T8" fmla="*/ 342 w 343"/>
                <a:gd name="T9" fmla="*/ 140 h 214"/>
                <a:gd name="T10" fmla="*/ 315 w 343"/>
                <a:gd name="T11" fmla="*/ 138 h 214"/>
                <a:gd name="T12" fmla="*/ 297 w 343"/>
                <a:gd name="T13" fmla="*/ 161 h 214"/>
                <a:gd name="T14" fmla="*/ 281 w 343"/>
                <a:gd name="T15" fmla="*/ 170 h 214"/>
                <a:gd name="T16" fmla="*/ 242 w 343"/>
                <a:gd name="T17" fmla="*/ 170 h 214"/>
                <a:gd name="T18" fmla="*/ 223 w 343"/>
                <a:gd name="T19" fmla="*/ 144 h 214"/>
                <a:gd name="T20" fmla="*/ 223 w 343"/>
                <a:gd name="T21" fmla="*/ 90 h 214"/>
                <a:gd name="T22" fmla="*/ 219 w 343"/>
                <a:gd name="T23" fmla="*/ 84 h 214"/>
                <a:gd name="T24" fmla="*/ 200 w 343"/>
                <a:gd name="T25" fmla="*/ 71 h 214"/>
                <a:gd name="T26" fmla="*/ 187 w 343"/>
                <a:gd name="T27" fmla="*/ 47 h 214"/>
                <a:gd name="T28" fmla="*/ 158 w 343"/>
                <a:gd name="T29" fmla="*/ 46 h 214"/>
                <a:gd name="T30" fmla="*/ 141 w 343"/>
                <a:gd name="T31" fmla="*/ 32 h 214"/>
                <a:gd name="T32" fmla="*/ 121 w 343"/>
                <a:gd name="T33" fmla="*/ 12 h 214"/>
                <a:gd name="T34" fmla="*/ 99 w 343"/>
                <a:gd name="T35" fmla="*/ 17 h 214"/>
                <a:gd name="T36" fmla="*/ 38 w 343"/>
                <a:gd name="T37" fmla="*/ 7 h 214"/>
                <a:gd name="T38" fmla="*/ 0 w 343"/>
                <a:gd name="T39" fmla="*/ 4 h 214"/>
                <a:gd name="T40" fmla="*/ 15 w 343"/>
                <a:gd name="T41" fmla="*/ 35 h 214"/>
                <a:gd name="T42" fmla="*/ 35 w 343"/>
                <a:gd name="T43" fmla="*/ 61 h 214"/>
                <a:gd name="T44" fmla="*/ 40 w 343"/>
                <a:gd name="T45" fmla="*/ 73 h 214"/>
                <a:gd name="T46" fmla="*/ 55 w 343"/>
                <a:gd name="T47" fmla="*/ 94 h 214"/>
                <a:gd name="T48" fmla="*/ 80 w 343"/>
                <a:gd name="T49" fmla="*/ 120 h 214"/>
                <a:gd name="T50" fmla="*/ 83 w 343"/>
                <a:gd name="T51" fmla="*/ 108 h 214"/>
                <a:gd name="T52" fmla="*/ 71 w 343"/>
                <a:gd name="T53" fmla="*/ 94 h 214"/>
                <a:gd name="T54" fmla="*/ 51 w 343"/>
                <a:gd name="T55" fmla="*/ 61 h 214"/>
                <a:gd name="T56" fmla="*/ 43 w 343"/>
                <a:gd name="T57" fmla="*/ 42 h 214"/>
                <a:gd name="T58" fmla="*/ 28 w 343"/>
                <a:gd name="T59" fmla="*/ 30 h 214"/>
                <a:gd name="T60" fmla="*/ 29 w 343"/>
                <a:gd name="T61" fmla="*/ 12 h 214"/>
                <a:gd name="T62" fmla="*/ 39 w 343"/>
                <a:gd name="T63" fmla="*/ 16 h 214"/>
                <a:gd name="T64" fmla="*/ 48 w 343"/>
                <a:gd name="T65" fmla="*/ 32 h 214"/>
                <a:gd name="T66" fmla="*/ 55 w 343"/>
                <a:gd name="T67" fmla="*/ 48 h 214"/>
                <a:gd name="T68" fmla="*/ 73 w 343"/>
                <a:gd name="T69" fmla="*/ 61 h 214"/>
                <a:gd name="T70" fmla="*/ 86 w 343"/>
                <a:gd name="T71" fmla="*/ 74 h 214"/>
                <a:gd name="T72" fmla="*/ 95 w 343"/>
                <a:gd name="T73" fmla="*/ 90 h 214"/>
                <a:gd name="T74" fmla="*/ 128 w 343"/>
                <a:gd name="T75" fmla="*/ 125 h 214"/>
                <a:gd name="T76" fmla="*/ 133 w 343"/>
                <a:gd name="T77" fmla="*/ 146 h 214"/>
                <a:gd name="T78" fmla="*/ 139 w 343"/>
                <a:gd name="T79" fmla="*/ 164 h 214"/>
                <a:gd name="T80" fmla="*/ 173 w 343"/>
                <a:gd name="T81" fmla="*/ 180 h 214"/>
                <a:gd name="T82" fmla="*/ 221 w 343"/>
                <a:gd name="T83" fmla="*/ 203 h 214"/>
                <a:gd name="T84" fmla="*/ 264 w 343"/>
                <a:gd name="T85" fmla="*/ 204 h 214"/>
                <a:gd name="T86" fmla="*/ 286 w 343"/>
                <a:gd name="T87" fmla="*/ 202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3" h="214">
                  <a:moveTo>
                    <a:pt x="286" y="202"/>
                  </a:moveTo>
                  <a:cubicBezTo>
                    <a:pt x="287" y="201"/>
                    <a:pt x="299" y="203"/>
                    <a:pt x="301" y="200"/>
                  </a:cubicBezTo>
                  <a:cubicBezTo>
                    <a:pt x="302" y="197"/>
                    <a:pt x="291" y="190"/>
                    <a:pt x="292" y="189"/>
                  </a:cubicBezTo>
                  <a:cubicBezTo>
                    <a:pt x="294" y="188"/>
                    <a:pt x="294" y="181"/>
                    <a:pt x="296" y="181"/>
                  </a:cubicBezTo>
                  <a:cubicBezTo>
                    <a:pt x="298" y="181"/>
                    <a:pt x="316" y="181"/>
                    <a:pt x="316" y="181"/>
                  </a:cubicBezTo>
                  <a:cubicBezTo>
                    <a:pt x="317" y="180"/>
                    <a:pt x="321" y="174"/>
                    <a:pt x="324" y="174"/>
                  </a:cubicBezTo>
                  <a:cubicBezTo>
                    <a:pt x="325" y="173"/>
                    <a:pt x="327" y="175"/>
                    <a:pt x="329" y="177"/>
                  </a:cubicBezTo>
                  <a:cubicBezTo>
                    <a:pt x="332" y="174"/>
                    <a:pt x="333" y="167"/>
                    <a:pt x="334" y="162"/>
                  </a:cubicBezTo>
                  <a:cubicBezTo>
                    <a:pt x="335" y="155"/>
                    <a:pt x="332" y="153"/>
                    <a:pt x="336" y="149"/>
                  </a:cubicBezTo>
                  <a:cubicBezTo>
                    <a:pt x="339" y="145"/>
                    <a:pt x="343" y="145"/>
                    <a:pt x="342" y="140"/>
                  </a:cubicBezTo>
                  <a:cubicBezTo>
                    <a:pt x="341" y="134"/>
                    <a:pt x="336" y="140"/>
                    <a:pt x="332" y="137"/>
                  </a:cubicBezTo>
                  <a:cubicBezTo>
                    <a:pt x="328" y="135"/>
                    <a:pt x="325" y="136"/>
                    <a:pt x="315" y="138"/>
                  </a:cubicBezTo>
                  <a:cubicBezTo>
                    <a:pt x="304" y="139"/>
                    <a:pt x="300" y="144"/>
                    <a:pt x="300" y="151"/>
                  </a:cubicBezTo>
                  <a:cubicBezTo>
                    <a:pt x="301" y="158"/>
                    <a:pt x="297" y="155"/>
                    <a:pt x="297" y="161"/>
                  </a:cubicBezTo>
                  <a:cubicBezTo>
                    <a:pt x="297" y="167"/>
                    <a:pt x="289" y="168"/>
                    <a:pt x="289" y="171"/>
                  </a:cubicBezTo>
                  <a:cubicBezTo>
                    <a:pt x="290" y="175"/>
                    <a:pt x="283" y="171"/>
                    <a:pt x="281" y="170"/>
                  </a:cubicBezTo>
                  <a:cubicBezTo>
                    <a:pt x="279" y="169"/>
                    <a:pt x="257" y="175"/>
                    <a:pt x="254" y="176"/>
                  </a:cubicBezTo>
                  <a:cubicBezTo>
                    <a:pt x="251" y="176"/>
                    <a:pt x="246" y="170"/>
                    <a:pt x="242" y="170"/>
                  </a:cubicBezTo>
                  <a:cubicBezTo>
                    <a:pt x="237" y="170"/>
                    <a:pt x="236" y="164"/>
                    <a:pt x="235" y="158"/>
                  </a:cubicBezTo>
                  <a:cubicBezTo>
                    <a:pt x="235" y="153"/>
                    <a:pt x="227" y="148"/>
                    <a:pt x="223" y="144"/>
                  </a:cubicBezTo>
                  <a:cubicBezTo>
                    <a:pt x="220" y="139"/>
                    <a:pt x="219" y="128"/>
                    <a:pt x="219" y="122"/>
                  </a:cubicBezTo>
                  <a:cubicBezTo>
                    <a:pt x="219" y="115"/>
                    <a:pt x="218" y="103"/>
                    <a:pt x="223" y="90"/>
                  </a:cubicBezTo>
                  <a:cubicBezTo>
                    <a:pt x="223" y="88"/>
                    <a:pt x="224" y="87"/>
                    <a:pt x="224" y="85"/>
                  </a:cubicBezTo>
                  <a:cubicBezTo>
                    <a:pt x="222" y="84"/>
                    <a:pt x="220" y="84"/>
                    <a:pt x="219" y="84"/>
                  </a:cubicBezTo>
                  <a:cubicBezTo>
                    <a:pt x="215" y="84"/>
                    <a:pt x="205" y="78"/>
                    <a:pt x="203" y="78"/>
                  </a:cubicBezTo>
                  <a:cubicBezTo>
                    <a:pt x="201" y="78"/>
                    <a:pt x="202" y="73"/>
                    <a:pt x="200" y="71"/>
                  </a:cubicBezTo>
                  <a:cubicBezTo>
                    <a:pt x="199" y="69"/>
                    <a:pt x="200" y="64"/>
                    <a:pt x="197" y="63"/>
                  </a:cubicBezTo>
                  <a:cubicBezTo>
                    <a:pt x="195" y="61"/>
                    <a:pt x="189" y="55"/>
                    <a:pt x="187" y="47"/>
                  </a:cubicBezTo>
                  <a:cubicBezTo>
                    <a:pt x="185" y="40"/>
                    <a:pt x="172" y="36"/>
                    <a:pt x="167" y="36"/>
                  </a:cubicBezTo>
                  <a:cubicBezTo>
                    <a:pt x="162" y="36"/>
                    <a:pt x="159" y="46"/>
                    <a:pt x="158" y="46"/>
                  </a:cubicBezTo>
                  <a:cubicBezTo>
                    <a:pt x="157" y="47"/>
                    <a:pt x="147" y="41"/>
                    <a:pt x="145" y="40"/>
                  </a:cubicBezTo>
                  <a:cubicBezTo>
                    <a:pt x="142" y="38"/>
                    <a:pt x="141" y="36"/>
                    <a:pt x="141" y="32"/>
                  </a:cubicBezTo>
                  <a:cubicBezTo>
                    <a:pt x="141" y="29"/>
                    <a:pt x="135" y="24"/>
                    <a:pt x="134" y="24"/>
                  </a:cubicBezTo>
                  <a:cubicBezTo>
                    <a:pt x="132" y="23"/>
                    <a:pt x="121" y="12"/>
                    <a:pt x="121" y="12"/>
                  </a:cubicBezTo>
                  <a:cubicBezTo>
                    <a:pt x="103" y="12"/>
                    <a:pt x="103" y="12"/>
                    <a:pt x="103" y="12"/>
                  </a:cubicBezTo>
                  <a:cubicBezTo>
                    <a:pt x="99" y="17"/>
                    <a:pt x="99" y="17"/>
                    <a:pt x="99" y="17"/>
                  </a:cubicBezTo>
                  <a:cubicBezTo>
                    <a:pt x="67" y="17"/>
                    <a:pt x="67" y="17"/>
                    <a:pt x="67" y="17"/>
                  </a:cubicBezTo>
                  <a:cubicBezTo>
                    <a:pt x="67" y="17"/>
                    <a:pt x="43" y="8"/>
                    <a:pt x="38" y="7"/>
                  </a:cubicBezTo>
                  <a:cubicBezTo>
                    <a:pt x="34" y="6"/>
                    <a:pt x="26" y="0"/>
                    <a:pt x="26" y="0"/>
                  </a:cubicBezTo>
                  <a:cubicBezTo>
                    <a:pt x="0" y="4"/>
                    <a:pt x="0" y="4"/>
                    <a:pt x="0" y="4"/>
                  </a:cubicBezTo>
                  <a:cubicBezTo>
                    <a:pt x="1" y="7"/>
                    <a:pt x="3" y="10"/>
                    <a:pt x="6" y="13"/>
                  </a:cubicBezTo>
                  <a:cubicBezTo>
                    <a:pt x="11" y="20"/>
                    <a:pt x="15" y="31"/>
                    <a:pt x="15" y="35"/>
                  </a:cubicBezTo>
                  <a:cubicBezTo>
                    <a:pt x="16" y="39"/>
                    <a:pt x="23" y="42"/>
                    <a:pt x="29" y="46"/>
                  </a:cubicBezTo>
                  <a:cubicBezTo>
                    <a:pt x="35" y="50"/>
                    <a:pt x="35" y="59"/>
                    <a:pt x="35" y="61"/>
                  </a:cubicBezTo>
                  <a:cubicBezTo>
                    <a:pt x="34" y="64"/>
                    <a:pt x="26" y="60"/>
                    <a:pt x="26" y="62"/>
                  </a:cubicBezTo>
                  <a:cubicBezTo>
                    <a:pt x="25" y="64"/>
                    <a:pt x="36" y="73"/>
                    <a:pt x="40" y="73"/>
                  </a:cubicBezTo>
                  <a:cubicBezTo>
                    <a:pt x="44" y="72"/>
                    <a:pt x="46" y="75"/>
                    <a:pt x="52" y="80"/>
                  </a:cubicBezTo>
                  <a:cubicBezTo>
                    <a:pt x="58" y="86"/>
                    <a:pt x="58" y="92"/>
                    <a:pt x="55" y="94"/>
                  </a:cubicBezTo>
                  <a:cubicBezTo>
                    <a:pt x="53" y="96"/>
                    <a:pt x="60" y="100"/>
                    <a:pt x="68" y="106"/>
                  </a:cubicBezTo>
                  <a:cubicBezTo>
                    <a:pt x="76" y="111"/>
                    <a:pt x="79" y="117"/>
                    <a:pt x="80" y="120"/>
                  </a:cubicBezTo>
                  <a:cubicBezTo>
                    <a:pt x="81" y="123"/>
                    <a:pt x="84" y="120"/>
                    <a:pt x="86" y="117"/>
                  </a:cubicBezTo>
                  <a:cubicBezTo>
                    <a:pt x="87" y="113"/>
                    <a:pt x="83" y="112"/>
                    <a:pt x="83" y="108"/>
                  </a:cubicBezTo>
                  <a:cubicBezTo>
                    <a:pt x="83" y="103"/>
                    <a:pt x="77" y="104"/>
                    <a:pt x="74" y="104"/>
                  </a:cubicBezTo>
                  <a:cubicBezTo>
                    <a:pt x="71" y="103"/>
                    <a:pt x="74" y="97"/>
                    <a:pt x="71" y="94"/>
                  </a:cubicBezTo>
                  <a:cubicBezTo>
                    <a:pt x="68" y="91"/>
                    <a:pt x="65" y="83"/>
                    <a:pt x="64" y="78"/>
                  </a:cubicBezTo>
                  <a:cubicBezTo>
                    <a:pt x="62" y="72"/>
                    <a:pt x="54" y="67"/>
                    <a:pt x="51" y="61"/>
                  </a:cubicBezTo>
                  <a:cubicBezTo>
                    <a:pt x="48" y="55"/>
                    <a:pt x="44" y="50"/>
                    <a:pt x="42" y="48"/>
                  </a:cubicBezTo>
                  <a:cubicBezTo>
                    <a:pt x="40" y="47"/>
                    <a:pt x="45" y="45"/>
                    <a:pt x="43" y="42"/>
                  </a:cubicBezTo>
                  <a:cubicBezTo>
                    <a:pt x="41" y="40"/>
                    <a:pt x="38" y="40"/>
                    <a:pt x="35" y="39"/>
                  </a:cubicBezTo>
                  <a:cubicBezTo>
                    <a:pt x="31" y="37"/>
                    <a:pt x="28" y="34"/>
                    <a:pt x="28" y="30"/>
                  </a:cubicBezTo>
                  <a:cubicBezTo>
                    <a:pt x="28" y="26"/>
                    <a:pt x="26" y="16"/>
                    <a:pt x="25" y="13"/>
                  </a:cubicBezTo>
                  <a:cubicBezTo>
                    <a:pt x="23" y="10"/>
                    <a:pt x="27" y="10"/>
                    <a:pt x="29" y="12"/>
                  </a:cubicBezTo>
                  <a:cubicBezTo>
                    <a:pt x="30" y="13"/>
                    <a:pt x="31" y="15"/>
                    <a:pt x="33" y="14"/>
                  </a:cubicBezTo>
                  <a:cubicBezTo>
                    <a:pt x="34" y="13"/>
                    <a:pt x="37" y="14"/>
                    <a:pt x="39" y="16"/>
                  </a:cubicBezTo>
                  <a:cubicBezTo>
                    <a:pt x="40" y="19"/>
                    <a:pt x="44" y="17"/>
                    <a:pt x="46" y="18"/>
                  </a:cubicBezTo>
                  <a:cubicBezTo>
                    <a:pt x="48" y="19"/>
                    <a:pt x="42" y="21"/>
                    <a:pt x="48" y="32"/>
                  </a:cubicBezTo>
                  <a:cubicBezTo>
                    <a:pt x="55" y="44"/>
                    <a:pt x="50" y="37"/>
                    <a:pt x="50" y="45"/>
                  </a:cubicBezTo>
                  <a:cubicBezTo>
                    <a:pt x="50" y="53"/>
                    <a:pt x="54" y="49"/>
                    <a:pt x="55" y="48"/>
                  </a:cubicBezTo>
                  <a:cubicBezTo>
                    <a:pt x="57" y="47"/>
                    <a:pt x="60" y="50"/>
                    <a:pt x="63" y="54"/>
                  </a:cubicBezTo>
                  <a:cubicBezTo>
                    <a:pt x="67" y="58"/>
                    <a:pt x="73" y="59"/>
                    <a:pt x="73" y="61"/>
                  </a:cubicBezTo>
                  <a:cubicBezTo>
                    <a:pt x="73" y="63"/>
                    <a:pt x="74" y="68"/>
                    <a:pt x="78" y="68"/>
                  </a:cubicBezTo>
                  <a:cubicBezTo>
                    <a:pt x="83" y="69"/>
                    <a:pt x="83" y="74"/>
                    <a:pt x="86" y="74"/>
                  </a:cubicBezTo>
                  <a:cubicBezTo>
                    <a:pt x="89" y="75"/>
                    <a:pt x="89" y="78"/>
                    <a:pt x="88" y="81"/>
                  </a:cubicBezTo>
                  <a:cubicBezTo>
                    <a:pt x="86" y="84"/>
                    <a:pt x="88" y="87"/>
                    <a:pt x="95" y="90"/>
                  </a:cubicBezTo>
                  <a:cubicBezTo>
                    <a:pt x="102" y="93"/>
                    <a:pt x="99" y="93"/>
                    <a:pt x="104" y="98"/>
                  </a:cubicBezTo>
                  <a:cubicBezTo>
                    <a:pt x="110" y="104"/>
                    <a:pt x="125" y="121"/>
                    <a:pt x="128" y="125"/>
                  </a:cubicBezTo>
                  <a:cubicBezTo>
                    <a:pt x="132" y="130"/>
                    <a:pt x="133" y="134"/>
                    <a:pt x="134" y="138"/>
                  </a:cubicBezTo>
                  <a:cubicBezTo>
                    <a:pt x="135" y="141"/>
                    <a:pt x="131" y="143"/>
                    <a:pt x="133" y="146"/>
                  </a:cubicBezTo>
                  <a:cubicBezTo>
                    <a:pt x="135" y="149"/>
                    <a:pt x="130" y="148"/>
                    <a:pt x="130" y="150"/>
                  </a:cubicBezTo>
                  <a:cubicBezTo>
                    <a:pt x="130" y="152"/>
                    <a:pt x="133" y="163"/>
                    <a:pt x="139" y="164"/>
                  </a:cubicBezTo>
                  <a:cubicBezTo>
                    <a:pt x="144" y="164"/>
                    <a:pt x="151" y="171"/>
                    <a:pt x="155" y="175"/>
                  </a:cubicBezTo>
                  <a:cubicBezTo>
                    <a:pt x="160" y="179"/>
                    <a:pt x="166" y="178"/>
                    <a:pt x="173" y="180"/>
                  </a:cubicBezTo>
                  <a:cubicBezTo>
                    <a:pt x="180" y="183"/>
                    <a:pt x="186" y="189"/>
                    <a:pt x="195" y="192"/>
                  </a:cubicBezTo>
                  <a:cubicBezTo>
                    <a:pt x="205" y="194"/>
                    <a:pt x="215" y="199"/>
                    <a:pt x="221" y="203"/>
                  </a:cubicBezTo>
                  <a:cubicBezTo>
                    <a:pt x="227" y="207"/>
                    <a:pt x="235" y="205"/>
                    <a:pt x="244" y="201"/>
                  </a:cubicBezTo>
                  <a:cubicBezTo>
                    <a:pt x="252" y="198"/>
                    <a:pt x="259" y="202"/>
                    <a:pt x="264" y="204"/>
                  </a:cubicBezTo>
                  <a:cubicBezTo>
                    <a:pt x="267" y="205"/>
                    <a:pt x="272" y="209"/>
                    <a:pt x="276" y="214"/>
                  </a:cubicBezTo>
                  <a:cubicBezTo>
                    <a:pt x="281" y="207"/>
                    <a:pt x="285" y="202"/>
                    <a:pt x="286" y="202"/>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00" name="Freeform 99">
              <a:extLst>
                <a:ext uri="{FF2B5EF4-FFF2-40B4-BE49-F238E27FC236}">
                  <a16:creationId xmlns:a16="http://schemas.microsoft.com/office/drawing/2014/main" xmlns="" id="{A24E1B76-7A4B-394D-8326-BD9B750026EC}"/>
                </a:ext>
              </a:extLst>
            </p:cNvPr>
            <p:cNvSpPr>
              <a:spLocks/>
            </p:cNvSpPr>
            <p:nvPr/>
          </p:nvSpPr>
          <p:spPr bwMode="auto">
            <a:xfrm>
              <a:off x="576533" y="663477"/>
              <a:ext cx="207170" cy="207170"/>
            </a:xfrm>
            <a:custGeom>
              <a:avLst/>
              <a:gdLst>
                <a:gd name="T0" fmla="*/ 42 w 49"/>
                <a:gd name="T1" fmla="*/ 31 h 46"/>
                <a:gd name="T2" fmla="*/ 49 w 49"/>
                <a:gd name="T3" fmla="*/ 24 h 46"/>
                <a:gd name="T4" fmla="*/ 44 w 49"/>
                <a:gd name="T5" fmla="*/ 22 h 46"/>
                <a:gd name="T6" fmla="*/ 38 w 49"/>
                <a:gd name="T7" fmla="*/ 23 h 46"/>
                <a:gd name="T8" fmla="*/ 39 w 49"/>
                <a:gd name="T9" fmla="*/ 0 h 46"/>
                <a:gd name="T10" fmla="*/ 20 w 49"/>
                <a:gd name="T11" fmla="*/ 0 h 46"/>
                <a:gd name="T12" fmla="*/ 16 w 49"/>
                <a:gd name="T13" fmla="*/ 8 h 46"/>
                <a:gd name="T14" fmla="*/ 25 w 49"/>
                <a:gd name="T15" fmla="*/ 19 h 46"/>
                <a:gd name="T16" fmla="*/ 10 w 49"/>
                <a:gd name="T17" fmla="*/ 21 h 46"/>
                <a:gd name="T18" fmla="*/ 0 w 49"/>
                <a:gd name="T19" fmla="*/ 33 h 46"/>
                <a:gd name="T20" fmla="*/ 13 w 49"/>
                <a:gd name="T21" fmla="*/ 43 h 46"/>
                <a:gd name="T22" fmla="*/ 28 w 49"/>
                <a:gd name="T23" fmla="*/ 46 h 46"/>
                <a:gd name="T24" fmla="*/ 29 w 49"/>
                <a:gd name="T25" fmla="*/ 46 h 46"/>
                <a:gd name="T26" fmla="*/ 37 w 49"/>
                <a:gd name="T27" fmla="*/ 40 h 46"/>
                <a:gd name="T28" fmla="*/ 42 w 49"/>
                <a:gd name="T29" fmla="*/ 3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46">
                  <a:moveTo>
                    <a:pt x="42" y="31"/>
                  </a:moveTo>
                  <a:cubicBezTo>
                    <a:pt x="45" y="29"/>
                    <a:pt x="47" y="26"/>
                    <a:pt x="49" y="24"/>
                  </a:cubicBezTo>
                  <a:cubicBezTo>
                    <a:pt x="45" y="27"/>
                    <a:pt x="43" y="25"/>
                    <a:pt x="44" y="22"/>
                  </a:cubicBezTo>
                  <a:cubicBezTo>
                    <a:pt x="38" y="23"/>
                    <a:pt x="38" y="23"/>
                    <a:pt x="38" y="23"/>
                  </a:cubicBezTo>
                  <a:cubicBezTo>
                    <a:pt x="39" y="0"/>
                    <a:pt x="39" y="0"/>
                    <a:pt x="39" y="0"/>
                  </a:cubicBezTo>
                  <a:cubicBezTo>
                    <a:pt x="34" y="0"/>
                    <a:pt x="22" y="0"/>
                    <a:pt x="20" y="0"/>
                  </a:cubicBezTo>
                  <a:cubicBezTo>
                    <a:pt x="18" y="0"/>
                    <a:pt x="18" y="7"/>
                    <a:pt x="16" y="8"/>
                  </a:cubicBezTo>
                  <a:cubicBezTo>
                    <a:pt x="15" y="9"/>
                    <a:pt x="26" y="16"/>
                    <a:pt x="25" y="19"/>
                  </a:cubicBezTo>
                  <a:cubicBezTo>
                    <a:pt x="23" y="22"/>
                    <a:pt x="11" y="20"/>
                    <a:pt x="10" y="21"/>
                  </a:cubicBezTo>
                  <a:cubicBezTo>
                    <a:pt x="9" y="21"/>
                    <a:pt x="5" y="26"/>
                    <a:pt x="0" y="33"/>
                  </a:cubicBezTo>
                  <a:cubicBezTo>
                    <a:pt x="5" y="37"/>
                    <a:pt x="10" y="42"/>
                    <a:pt x="13" y="43"/>
                  </a:cubicBezTo>
                  <a:cubicBezTo>
                    <a:pt x="17" y="46"/>
                    <a:pt x="25" y="43"/>
                    <a:pt x="28" y="46"/>
                  </a:cubicBezTo>
                  <a:cubicBezTo>
                    <a:pt x="29" y="46"/>
                    <a:pt x="29" y="46"/>
                    <a:pt x="29" y="46"/>
                  </a:cubicBezTo>
                  <a:cubicBezTo>
                    <a:pt x="32" y="43"/>
                    <a:pt x="36" y="40"/>
                    <a:pt x="37" y="40"/>
                  </a:cubicBezTo>
                  <a:cubicBezTo>
                    <a:pt x="39" y="39"/>
                    <a:pt x="37" y="35"/>
                    <a:pt x="42" y="31"/>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01" name="Freeform 100">
              <a:extLst>
                <a:ext uri="{FF2B5EF4-FFF2-40B4-BE49-F238E27FC236}">
                  <a16:creationId xmlns:a16="http://schemas.microsoft.com/office/drawing/2014/main" xmlns="" id="{68C62679-75AB-E34A-9E54-06124A516234}"/>
                </a:ext>
              </a:extLst>
            </p:cNvPr>
            <p:cNvSpPr>
              <a:spLocks/>
            </p:cNvSpPr>
            <p:nvPr/>
          </p:nvSpPr>
          <p:spPr bwMode="auto">
            <a:xfrm>
              <a:off x="737297" y="627017"/>
              <a:ext cx="62979" cy="139219"/>
            </a:xfrm>
            <a:custGeom>
              <a:avLst/>
              <a:gdLst>
                <a:gd name="T0" fmla="*/ 2 w 15"/>
                <a:gd name="T1" fmla="*/ 8 h 31"/>
                <a:gd name="T2" fmla="*/ 1 w 15"/>
                <a:gd name="T3" fmla="*/ 8 h 31"/>
                <a:gd name="T4" fmla="*/ 0 w 15"/>
                <a:gd name="T5" fmla="*/ 31 h 31"/>
                <a:gd name="T6" fmla="*/ 6 w 15"/>
                <a:gd name="T7" fmla="*/ 30 h 31"/>
                <a:gd name="T8" fmla="*/ 9 w 15"/>
                <a:gd name="T9" fmla="*/ 24 h 31"/>
                <a:gd name="T10" fmla="*/ 12 w 15"/>
                <a:gd name="T11" fmla="*/ 5 h 31"/>
                <a:gd name="T12" fmla="*/ 15 w 15"/>
                <a:gd name="T13" fmla="*/ 4 h 31"/>
                <a:gd name="T14" fmla="*/ 10 w 15"/>
                <a:gd name="T15" fmla="*/ 1 h 31"/>
                <a:gd name="T16" fmla="*/ 2 w 15"/>
                <a:gd name="T17"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31">
                  <a:moveTo>
                    <a:pt x="2" y="8"/>
                  </a:moveTo>
                  <a:cubicBezTo>
                    <a:pt x="2" y="8"/>
                    <a:pt x="2" y="8"/>
                    <a:pt x="1" y="8"/>
                  </a:cubicBezTo>
                  <a:cubicBezTo>
                    <a:pt x="0" y="31"/>
                    <a:pt x="0" y="31"/>
                    <a:pt x="0" y="31"/>
                  </a:cubicBezTo>
                  <a:cubicBezTo>
                    <a:pt x="6" y="30"/>
                    <a:pt x="6" y="30"/>
                    <a:pt x="6" y="30"/>
                  </a:cubicBezTo>
                  <a:cubicBezTo>
                    <a:pt x="6" y="28"/>
                    <a:pt x="8" y="26"/>
                    <a:pt x="9" y="24"/>
                  </a:cubicBezTo>
                  <a:cubicBezTo>
                    <a:pt x="14" y="21"/>
                    <a:pt x="7" y="7"/>
                    <a:pt x="12" y="5"/>
                  </a:cubicBezTo>
                  <a:cubicBezTo>
                    <a:pt x="13" y="5"/>
                    <a:pt x="14" y="5"/>
                    <a:pt x="15" y="4"/>
                  </a:cubicBezTo>
                  <a:cubicBezTo>
                    <a:pt x="13" y="2"/>
                    <a:pt x="11" y="0"/>
                    <a:pt x="10" y="1"/>
                  </a:cubicBezTo>
                  <a:cubicBezTo>
                    <a:pt x="7" y="1"/>
                    <a:pt x="3" y="7"/>
                    <a:pt x="2" y="8"/>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02" name="Freeform 101">
              <a:extLst>
                <a:ext uri="{FF2B5EF4-FFF2-40B4-BE49-F238E27FC236}">
                  <a16:creationId xmlns:a16="http://schemas.microsoft.com/office/drawing/2014/main" xmlns="" id="{1DAFEA76-FAF7-C748-B81A-2B1FFFBC116B}"/>
                </a:ext>
              </a:extLst>
            </p:cNvPr>
            <p:cNvSpPr>
              <a:spLocks/>
            </p:cNvSpPr>
            <p:nvPr/>
          </p:nvSpPr>
          <p:spPr bwMode="auto">
            <a:xfrm>
              <a:off x="1440014" y="532547"/>
              <a:ext cx="140875" cy="125958"/>
            </a:xfrm>
            <a:custGeom>
              <a:avLst/>
              <a:gdLst>
                <a:gd name="T0" fmla="*/ 15 w 33"/>
                <a:gd name="T1" fmla="*/ 3 h 28"/>
                <a:gd name="T2" fmla="*/ 23 w 33"/>
                <a:gd name="T3" fmla="*/ 18 h 28"/>
                <a:gd name="T4" fmla="*/ 1 w 33"/>
                <a:gd name="T5" fmla="*/ 22 h 28"/>
                <a:gd name="T6" fmla="*/ 15 w 33"/>
                <a:gd name="T7" fmla="*/ 26 h 28"/>
                <a:gd name="T8" fmla="*/ 31 w 33"/>
                <a:gd name="T9" fmla="*/ 28 h 28"/>
                <a:gd name="T10" fmla="*/ 33 w 33"/>
                <a:gd name="T11" fmla="*/ 6 h 28"/>
                <a:gd name="T12" fmla="*/ 15 w 33"/>
                <a:gd name="T13" fmla="*/ 3 h 28"/>
              </a:gdLst>
              <a:ahLst/>
              <a:cxnLst>
                <a:cxn ang="0">
                  <a:pos x="T0" y="T1"/>
                </a:cxn>
                <a:cxn ang="0">
                  <a:pos x="T2" y="T3"/>
                </a:cxn>
                <a:cxn ang="0">
                  <a:pos x="T4" y="T5"/>
                </a:cxn>
                <a:cxn ang="0">
                  <a:pos x="T6" y="T7"/>
                </a:cxn>
                <a:cxn ang="0">
                  <a:pos x="T8" y="T9"/>
                </a:cxn>
                <a:cxn ang="0">
                  <a:pos x="T10" y="T11"/>
                </a:cxn>
                <a:cxn ang="0">
                  <a:pos x="T12" y="T13"/>
                </a:cxn>
              </a:cxnLst>
              <a:rect l="0" t="0" r="r" b="b"/>
              <a:pathLst>
                <a:path w="33" h="28">
                  <a:moveTo>
                    <a:pt x="15" y="3"/>
                  </a:moveTo>
                  <a:cubicBezTo>
                    <a:pt x="10" y="6"/>
                    <a:pt x="23" y="14"/>
                    <a:pt x="23" y="18"/>
                  </a:cubicBezTo>
                  <a:cubicBezTo>
                    <a:pt x="23" y="23"/>
                    <a:pt x="3" y="17"/>
                    <a:pt x="1" y="22"/>
                  </a:cubicBezTo>
                  <a:cubicBezTo>
                    <a:pt x="0" y="25"/>
                    <a:pt x="8" y="28"/>
                    <a:pt x="15" y="26"/>
                  </a:cubicBezTo>
                  <a:cubicBezTo>
                    <a:pt x="22" y="23"/>
                    <a:pt x="27" y="26"/>
                    <a:pt x="31" y="28"/>
                  </a:cubicBezTo>
                  <a:cubicBezTo>
                    <a:pt x="32" y="20"/>
                    <a:pt x="33" y="12"/>
                    <a:pt x="33" y="6"/>
                  </a:cubicBezTo>
                  <a:cubicBezTo>
                    <a:pt x="27" y="4"/>
                    <a:pt x="19" y="0"/>
                    <a:pt x="15" y="3"/>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03" name="Freeform 102">
              <a:extLst>
                <a:ext uri="{FF2B5EF4-FFF2-40B4-BE49-F238E27FC236}">
                  <a16:creationId xmlns:a16="http://schemas.microsoft.com/office/drawing/2014/main" xmlns="" id="{34C0A367-1993-6249-BDF8-4B67BCF02922}"/>
                </a:ext>
              </a:extLst>
            </p:cNvPr>
            <p:cNvSpPr>
              <a:spLocks/>
            </p:cNvSpPr>
            <p:nvPr/>
          </p:nvSpPr>
          <p:spPr bwMode="auto">
            <a:xfrm>
              <a:off x="1570946" y="550777"/>
              <a:ext cx="162421" cy="116015"/>
            </a:xfrm>
            <a:custGeom>
              <a:avLst/>
              <a:gdLst>
                <a:gd name="T0" fmla="*/ 15 w 38"/>
                <a:gd name="T1" fmla="*/ 19 h 26"/>
                <a:gd name="T2" fmla="*/ 38 w 38"/>
                <a:gd name="T3" fmla="*/ 15 h 26"/>
                <a:gd name="T4" fmla="*/ 8 w 38"/>
                <a:gd name="T5" fmla="*/ 2 h 26"/>
                <a:gd name="T6" fmla="*/ 2 w 38"/>
                <a:gd name="T7" fmla="*/ 2 h 26"/>
                <a:gd name="T8" fmla="*/ 0 w 38"/>
                <a:gd name="T9" fmla="*/ 24 h 26"/>
                <a:gd name="T10" fmla="*/ 1 w 38"/>
                <a:gd name="T11" fmla="*/ 24 h 26"/>
                <a:gd name="T12" fmla="*/ 15 w 38"/>
                <a:gd name="T13" fmla="*/ 19 h 26"/>
              </a:gdLst>
              <a:ahLst/>
              <a:cxnLst>
                <a:cxn ang="0">
                  <a:pos x="T0" y="T1"/>
                </a:cxn>
                <a:cxn ang="0">
                  <a:pos x="T2" y="T3"/>
                </a:cxn>
                <a:cxn ang="0">
                  <a:pos x="T4" y="T5"/>
                </a:cxn>
                <a:cxn ang="0">
                  <a:pos x="T6" y="T7"/>
                </a:cxn>
                <a:cxn ang="0">
                  <a:pos x="T8" y="T9"/>
                </a:cxn>
                <a:cxn ang="0">
                  <a:pos x="T10" y="T11"/>
                </a:cxn>
                <a:cxn ang="0">
                  <a:pos x="T12" y="T13"/>
                </a:cxn>
              </a:cxnLst>
              <a:rect l="0" t="0" r="r" b="b"/>
              <a:pathLst>
                <a:path w="38" h="26">
                  <a:moveTo>
                    <a:pt x="15" y="19"/>
                  </a:moveTo>
                  <a:cubicBezTo>
                    <a:pt x="24" y="16"/>
                    <a:pt x="38" y="22"/>
                    <a:pt x="38" y="15"/>
                  </a:cubicBezTo>
                  <a:cubicBezTo>
                    <a:pt x="38" y="8"/>
                    <a:pt x="14" y="0"/>
                    <a:pt x="8" y="2"/>
                  </a:cubicBezTo>
                  <a:cubicBezTo>
                    <a:pt x="7" y="3"/>
                    <a:pt x="5" y="2"/>
                    <a:pt x="2" y="2"/>
                  </a:cubicBezTo>
                  <a:cubicBezTo>
                    <a:pt x="2" y="8"/>
                    <a:pt x="1" y="16"/>
                    <a:pt x="0" y="24"/>
                  </a:cubicBezTo>
                  <a:cubicBezTo>
                    <a:pt x="0" y="24"/>
                    <a:pt x="1" y="24"/>
                    <a:pt x="1" y="24"/>
                  </a:cubicBezTo>
                  <a:cubicBezTo>
                    <a:pt x="5" y="26"/>
                    <a:pt x="6" y="22"/>
                    <a:pt x="15" y="19"/>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04" name="Freeform 103">
              <a:extLst>
                <a:ext uri="{FF2B5EF4-FFF2-40B4-BE49-F238E27FC236}">
                  <a16:creationId xmlns:a16="http://schemas.microsoft.com/office/drawing/2014/main" xmlns="" id="{E7003EF9-E945-6D46-A266-234F770ED1F7}"/>
                </a:ext>
              </a:extLst>
            </p:cNvPr>
            <p:cNvSpPr>
              <a:spLocks/>
            </p:cNvSpPr>
            <p:nvPr/>
          </p:nvSpPr>
          <p:spPr bwMode="auto">
            <a:xfrm>
              <a:off x="821821" y="807667"/>
              <a:ext cx="203854" cy="225400"/>
            </a:xfrm>
            <a:custGeom>
              <a:avLst/>
              <a:gdLst>
                <a:gd name="T0" fmla="*/ 26 w 48"/>
                <a:gd name="T1" fmla="*/ 47 h 50"/>
                <a:gd name="T2" fmla="*/ 37 w 48"/>
                <a:gd name="T3" fmla="*/ 49 h 50"/>
                <a:gd name="T4" fmla="*/ 43 w 48"/>
                <a:gd name="T5" fmla="*/ 49 h 50"/>
                <a:gd name="T6" fmla="*/ 41 w 48"/>
                <a:gd name="T7" fmla="*/ 47 h 50"/>
                <a:gd name="T8" fmla="*/ 44 w 48"/>
                <a:gd name="T9" fmla="*/ 33 h 50"/>
                <a:gd name="T10" fmla="*/ 46 w 48"/>
                <a:gd name="T11" fmla="*/ 13 h 50"/>
                <a:gd name="T12" fmla="*/ 48 w 48"/>
                <a:gd name="T13" fmla="*/ 2 h 50"/>
                <a:gd name="T14" fmla="*/ 48 w 48"/>
                <a:gd name="T15" fmla="*/ 0 h 50"/>
                <a:gd name="T16" fmla="*/ 35 w 48"/>
                <a:gd name="T17" fmla="*/ 6 h 50"/>
                <a:gd name="T18" fmla="*/ 24 w 48"/>
                <a:gd name="T19" fmla="*/ 8 h 50"/>
                <a:gd name="T20" fmla="*/ 12 w 48"/>
                <a:gd name="T21" fmla="*/ 13 h 50"/>
                <a:gd name="T22" fmla="*/ 8 w 48"/>
                <a:gd name="T23" fmla="*/ 20 h 50"/>
                <a:gd name="T24" fmla="*/ 5 w 48"/>
                <a:gd name="T25" fmla="*/ 24 h 50"/>
                <a:gd name="T26" fmla="*/ 1 w 48"/>
                <a:gd name="T27" fmla="*/ 25 h 50"/>
                <a:gd name="T28" fmla="*/ 2 w 48"/>
                <a:gd name="T29" fmla="*/ 29 h 50"/>
                <a:gd name="T30" fmla="*/ 16 w 48"/>
                <a:gd name="T31" fmla="*/ 42 h 50"/>
                <a:gd name="T32" fmla="*/ 20 w 48"/>
                <a:gd name="T33" fmla="*/ 47 h 50"/>
                <a:gd name="T34" fmla="*/ 26 w 48"/>
                <a:gd name="T35"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50">
                  <a:moveTo>
                    <a:pt x="26" y="47"/>
                  </a:moveTo>
                  <a:cubicBezTo>
                    <a:pt x="29" y="48"/>
                    <a:pt x="35" y="47"/>
                    <a:pt x="37" y="49"/>
                  </a:cubicBezTo>
                  <a:cubicBezTo>
                    <a:pt x="39" y="50"/>
                    <a:pt x="41" y="50"/>
                    <a:pt x="43" y="49"/>
                  </a:cubicBezTo>
                  <a:cubicBezTo>
                    <a:pt x="42" y="48"/>
                    <a:pt x="42" y="48"/>
                    <a:pt x="41" y="47"/>
                  </a:cubicBezTo>
                  <a:cubicBezTo>
                    <a:pt x="40" y="44"/>
                    <a:pt x="43" y="37"/>
                    <a:pt x="44" y="33"/>
                  </a:cubicBezTo>
                  <a:cubicBezTo>
                    <a:pt x="46" y="28"/>
                    <a:pt x="43" y="16"/>
                    <a:pt x="46" y="13"/>
                  </a:cubicBezTo>
                  <a:cubicBezTo>
                    <a:pt x="48" y="10"/>
                    <a:pt x="47" y="9"/>
                    <a:pt x="48" y="2"/>
                  </a:cubicBezTo>
                  <a:cubicBezTo>
                    <a:pt x="48" y="1"/>
                    <a:pt x="48" y="1"/>
                    <a:pt x="48" y="0"/>
                  </a:cubicBezTo>
                  <a:cubicBezTo>
                    <a:pt x="43" y="0"/>
                    <a:pt x="37" y="6"/>
                    <a:pt x="35" y="6"/>
                  </a:cubicBezTo>
                  <a:cubicBezTo>
                    <a:pt x="33" y="6"/>
                    <a:pt x="25" y="4"/>
                    <a:pt x="24" y="8"/>
                  </a:cubicBezTo>
                  <a:cubicBezTo>
                    <a:pt x="23" y="12"/>
                    <a:pt x="18" y="13"/>
                    <a:pt x="12" y="13"/>
                  </a:cubicBezTo>
                  <a:cubicBezTo>
                    <a:pt x="5" y="14"/>
                    <a:pt x="9" y="19"/>
                    <a:pt x="8" y="20"/>
                  </a:cubicBezTo>
                  <a:cubicBezTo>
                    <a:pt x="8" y="21"/>
                    <a:pt x="5" y="24"/>
                    <a:pt x="5" y="24"/>
                  </a:cubicBezTo>
                  <a:cubicBezTo>
                    <a:pt x="1" y="25"/>
                    <a:pt x="1" y="25"/>
                    <a:pt x="1" y="25"/>
                  </a:cubicBezTo>
                  <a:cubicBezTo>
                    <a:pt x="1" y="26"/>
                    <a:pt x="0" y="28"/>
                    <a:pt x="2" y="29"/>
                  </a:cubicBezTo>
                  <a:cubicBezTo>
                    <a:pt x="6" y="31"/>
                    <a:pt x="12" y="40"/>
                    <a:pt x="16" y="42"/>
                  </a:cubicBezTo>
                  <a:cubicBezTo>
                    <a:pt x="18" y="43"/>
                    <a:pt x="20" y="45"/>
                    <a:pt x="20" y="47"/>
                  </a:cubicBezTo>
                  <a:cubicBezTo>
                    <a:pt x="23" y="46"/>
                    <a:pt x="25" y="46"/>
                    <a:pt x="26" y="47"/>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05" name="Freeform 104">
              <a:extLst>
                <a:ext uri="{FF2B5EF4-FFF2-40B4-BE49-F238E27FC236}">
                  <a16:creationId xmlns:a16="http://schemas.microsoft.com/office/drawing/2014/main" xmlns="" id="{7414ED21-5E10-B848-90B0-5BA660165827}"/>
                </a:ext>
              </a:extLst>
            </p:cNvPr>
            <p:cNvSpPr>
              <a:spLocks/>
            </p:cNvSpPr>
            <p:nvPr/>
          </p:nvSpPr>
          <p:spPr bwMode="auto">
            <a:xfrm>
              <a:off x="1469848" y="1318133"/>
              <a:ext cx="1902643" cy="2075007"/>
            </a:xfrm>
            <a:custGeom>
              <a:avLst/>
              <a:gdLst>
                <a:gd name="T0" fmla="*/ 252 w 449"/>
                <a:gd name="T1" fmla="*/ 426 h 459"/>
                <a:gd name="T2" fmla="*/ 259 w 449"/>
                <a:gd name="T3" fmla="*/ 428 h 459"/>
                <a:gd name="T4" fmla="*/ 288 w 449"/>
                <a:gd name="T5" fmla="*/ 378 h 459"/>
                <a:gd name="T6" fmla="*/ 306 w 449"/>
                <a:gd name="T7" fmla="*/ 342 h 459"/>
                <a:gd name="T8" fmla="*/ 336 w 449"/>
                <a:gd name="T9" fmla="*/ 326 h 459"/>
                <a:gd name="T10" fmla="*/ 371 w 449"/>
                <a:gd name="T11" fmla="*/ 316 h 459"/>
                <a:gd name="T12" fmla="*/ 385 w 449"/>
                <a:gd name="T13" fmla="*/ 289 h 459"/>
                <a:gd name="T14" fmla="*/ 397 w 449"/>
                <a:gd name="T15" fmla="*/ 263 h 459"/>
                <a:gd name="T16" fmla="*/ 401 w 449"/>
                <a:gd name="T17" fmla="*/ 211 h 459"/>
                <a:gd name="T18" fmla="*/ 409 w 449"/>
                <a:gd name="T19" fmla="*/ 205 h 459"/>
                <a:gd name="T20" fmla="*/ 444 w 449"/>
                <a:gd name="T21" fmla="*/ 157 h 459"/>
                <a:gd name="T22" fmla="*/ 405 w 449"/>
                <a:gd name="T23" fmla="*/ 104 h 459"/>
                <a:gd name="T24" fmla="*/ 335 w 449"/>
                <a:gd name="T25" fmla="*/ 95 h 459"/>
                <a:gd name="T26" fmla="*/ 295 w 449"/>
                <a:gd name="T27" fmla="*/ 74 h 459"/>
                <a:gd name="T28" fmla="*/ 291 w 449"/>
                <a:gd name="T29" fmla="*/ 66 h 459"/>
                <a:gd name="T30" fmla="*/ 264 w 449"/>
                <a:gd name="T31" fmla="*/ 60 h 459"/>
                <a:gd name="T32" fmla="*/ 258 w 449"/>
                <a:gd name="T33" fmla="*/ 12 h 459"/>
                <a:gd name="T34" fmla="*/ 221 w 449"/>
                <a:gd name="T35" fmla="*/ 32 h 459"/>
                <a:gd name="T36" fmla="*/ 191 w 449"/>
                <a:gd name="T37" fmla="*/ 38 h 459"/>
                <a:gd name="T38" fmla="*/ 165 w 449"/>
                <a:gd name="T39" fmla="*/ 40 h 459"/>
                <a:gd name="T40" fmla="*/ 157 w 449"/>
                <a:gd name="T41" fmla="*/ 1 h 459"/>
                <a:gd name="T42" fmla="*/ 128 w 449"/>
                <a:gd name="T43" fmla="*/ 17 h 459"/>
                <a:gd name="T44" fmla="*/ 107 w 449"/>
                <a:gd name="T45" fmla="*/ 15 h 459"/>
                <a:gd name="T46" fmla="*/ 120 w 449"/>
                <a:gd name="T47" fmla="*/ 32 h 459"/>
                <a:gd name="T48" fmla="*/ 105 w 449"/>
                <a:gd name="T49" fmla="*/ 46 h 459"/>
                <a:gd name="T50" fmla="*/ 84 w 449"/>
                <a:gd name="T51" fmla="*/ 48 h 459"/>
                <a:gd name="T52" fmla="*/ 47 w 449"/>
                <a:gd name="T53" fmla="*/ 42 h 459"/>
                <a:gd name="T54" fmla="*/ 45 w 449"/>
                <a:gd name="T55" fmla="*/ 58 h 459"/>
                <a:gd name="T56" fmla="*/ 45 w 449"/>
                <a:gd name="T57" fmla="*/ 107 h 459"/>
                <a:gd name="T58" fmla="*/ 12 w 449"/>
                <a:gd name="T59" fmla="*/ 120 h 459"/>
                <a:gd name="T60" fmla="*/ 2 w 449"/>
                <a:gd name="T61" fmla="*/ 144 h 459"/>
                <a:gd name="T62" fmla="*/ 15 w 449"/>
                <a:gd name="T63" fmla="*/ 167 h 459"/>
                <a:gd name="T64" fmla="*/ 38 w 449"/>
                <a:gd name="T65" fmla="*/ 171 h 459"/>
                <a:gd name="T66" fmla="*/ 65 w 449"/>
                <a:gd name="T67" fmla="*/ 184 h 459"/>
                <a:gd name="T68" fmla="*/ 99 w 449"/>
                <a:gd name="T69" fmla="*/ 173 h 459"/>
                <a:gd name="T70" fmla="*/ 124 w 449"/>
                <a:gd name="T71" fmla="*/ 205 h 459"/>
                <a:gd name="T72" fmla="*/ 150 w 449"/>
                <a:gd name="T73" fmla="*/ 216 h 459"/>
                <a:gd name="T74" fmla="*/ 157 w 449"/>
                <a:gd name="T75" fmla="*/ 242 h 459"/>
                <a:gd name="T76" fmla="*/ 186 w 449"/>
                <a:gd name="T77" fmla="*/ 264 h 459"/>
                <a:gd name="T78" fmla="*/ 181 w 449"/>
                <a:gd name="T79" fmla="*/ 292 h 459"/>
                <a:gd name="T80" fmla="*/ 199 w 449"/>
                <a:gd name="T81" fmla="*/ 316 h 459"/>
                <a:gd name="T82" fmla="*/ 222 w 449"/>
                <a:gd name="T83" fmla="*/ 336 h 459"/>
                <a:gd name="T84" fmla="*/ 230 w 449"/>
                <a:gd name="T85" fmla="*/ 374 h 459"/>
                <a:gd name="T86" fmla="*/ 187 w 449"/>
                <a:gd name="T87" fmla="*/ 414 h 459"/>
                <a:gd name="T88" fmla="*/ 205 w 449"/>
                <a:gd name="T89" fmla="*/ 425 h 459"/>
                <a:gd name="T90" fmla="*/ 232 w 449"/>
                <a:gd name="T91" fmla="*/ 442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9" h="459">
                  <a:moveTo>
                    <a:pt x="238" y="454"/>
                  </a:moveTo>
                  <a:cubicBezTo>
                    <a:pt x="245" y="449"/>
                    <a:pt x="243" y="446"/>
                    <a:pt x="246" y="440"/>
                  </a:cubicBezTo>
                  <a:cubicBezTo>
                    <a:pt x="250" y="434"/>
                    <a:pt x="247" y="432"/>
                    <a:pt x="252" y="426"/>
                  </a:cubicBezTo>
                  <a:cubicBezTo>
                    <a:pt x="258" y="421"/>
                    <a:pt x="251" y="418"/>
                    <a:pt x="258" y="414"/>
                  </a:cubicBezTo>
                  <a:cubicBezTo>
                    <a:pt x="265" y="411"/>
                    <a:pt x="264" y="417"/>
                    <a:pt x="259" y="425"/>
                  </a:cubicBezTo>
                  <a:cubicBezTo>
                    <a:pt x="253" y="432"/>
                    <a:pt x="252" y="434"/>
                    <a:pt x="259" y="428"/>
                  </a:cubicBezTo>
                  <a:cubicBezTo>
                    <a:pt x="267" y="423"/>
                    <a:pt x="270" y="415"/>
                    <a:pt x="274" y="406"/>
                  </a:cubicBezTo>
                  <a:cubicBezTo>
                    <a:pt x="278" y="398"/>
                    <a:pt x="281" y="395"/>
                    <a:pt x="285" y="394"/>
                  </a:cubicBezTo>
                  <a:cubicBezTo>
                    <a:pt x="289" y="394"/>
                    <a:pt x="289" y="385"/>
                    <a:pt x="288" y="378"/>
                  </a:cubicBezTo>
                  <a:cubicBezTo>
                    <a:pt x="288" y="372"/>
                    <a:pt x="286" y="366"/>
                    <a:pt x="289" y="361"/>
                  </a:cubicBezTo>
                  <a:cubicBezTo>
                    <a:pt x="291" y="357"/>
                    <a:pt x="289" y="353"/>
                    <a:pt x="292" y="353"/>
                  </a:cubicBezTo>
                  <a:cubicBezTo>
                    <a:pt x="296" y="353"/>
                    <a:pt x="301" y="348"/>
                    <a:pt x="306" y="342"/>
                  </a:cubicBezTo>
                  <a:cubicBezTo>
                    <a:pt x="312" y="337"/>
                    <a:pt x="315" y="336"/>
                    <a:pt x="321" y="336"/>
                  </a:cubicBezTo>
                  <a:cubicBezTo>
                    <a:pt x="327" y="335"/>
                    <a:pt x="324" y="333"/>
                    <a:pt x="327" y="332"/>
                  </a:cubicBezTo>
                  <a:cubicBezTo>
                    <a:pt x="331" y="331"/>
                    <a:pt x="334" y="328"/>
                    <a:pt x="336" y="326"/>
                  </a:cubicBezTo>
                  <a:cubicBezTo>
                    <a:pt x="339" y="323"/>
                    <a:pt x="349" y="326"/>
                    <a:pt x="355" y="326"/>
                  </a:cubicBezTo>
                  <a:cubicBezTo>
                    <a:pt x="361" y="326"/>
                    <a:pt x="365" y="326"/>
                    <a:pt x="365" y="323"/>
                  </a:cubicBezTo>
                  <a:cubicBezTo>
                    <a:pt x="365" y="319"/>
                    <a:pt x="368" y="316"/>
                    <a:pt x="371" y="316"/>
                  </a:cubicBezTo>
                  <a:cubicBezTo>
                    <a:pt x="375" y="316"/>
                    <a:pt x="376" y="315"/>
                    <a:pt x="376" y="310"/>
                  </a:cubicBezTo>
                  <a:cubicBezTo>
                    <a:pt x="376" y="305"/>
                    <a:pt x="378" y="302"/>
                    <a:pt x="381" y="300"/>
                  </a:cubicBezTo>
                  <a:cubicBezTo>
                    <a:pt x="384" y="297"/>
                    <a:pt x="384" y="292"/>
                    <a:pt x="385" y="289"/>
                  </a:cubicBezTo>
                  <a:cubicBezTo>
                    <a:pt x="386" y="286"/>
                    <a:pt x="389" y="288"/>
                    <a:pt x="389" y="283"/>
                  </a:cubicBezTo>
                  <a:cubicBezTo>
                    <a:pt x="389" y="278"/>
                    <a:pt x="391" y="273"/>
                    <a:pt x="391" y="269"/>
                  </a:cubicBezTo>
                  <a:cubicBezTo>
                    <a:pt x="391" y="266"/>
                    <a:pt x="395" y="266"/>
                    <a:pt x="397" y="263"/>
                  </a:cubicBezTo>
                  <a:cubicBezTo>
                    <a:pt x="399" y="261"/>
                    <a:pt x="395" y="257"/>
                    <a:pt x="398" y="249"/>
                  </a:cubicBezTo>
                  <a:cubicBezTo>
                    <a:pt x="401" y="242"/>
                    <a:pt x="398" y="234"/>
                    <a:pt x="398" y="227"/>
                  </a:cubicBezTo>
                  <a:cubicBezTo>
                    <a:pt x="398" y="220"/>
                    <a:pt x="398" y="213"/>
                    <a:pt x="401" y="211"/>
                  </a:cubicBezTo>
                  <a:cubicBezTo>
                    <a:pt x="403" y="209"/>
                    <a:pt x="402" y="207"/>
                    <a:pt x="400" y="206"/>
                  </a:cubicBezTo>
                  <a:cubicBezTo>
                    <a:pt x="398" y="205"/>
                    <a:pt x="400" y="203"/>
                    <a:pt x="402" y="203"/>
                  </a:cubicBezTo>
                  <a:cubicBezTo>
                    <a:pt x="404" y="204"/>
                    <a:pt x="406" y="207"/>
                    <a:pt x="409" y="205"/>
                  </a:cubicBezTo>
                  <a:cubicBezTo>
                    <a:pt x="412" y="203"/>
                    <a:pt x="415" y="195"/>
                    <a:pt x="418" y="188"/>
                  </a:cubicBezTo>
                  <a:cubicBezTo>
                    <a:pt x="421" y="181"/>
                    <a:pt x="425" y="181"/>
                    <a:pt x="429" y="180"/>
                  </a:cubicBezTo>
                  <a:cubicBezTo>
                    <a:pt x="432" y="178"/>
                    <a:pt x="440" y="170"/>
                    <a:pt x="444" y="157"/>
                  </a:cubicBezTo>
                  <a:cubicBezTo>
                    <a:pt x="449" y="145"/>
                    <a:pt x="444" y="133"/>
                    <a:pt x="442" y="125"/>
                  </a:cubicBezTo>
                  <a:cubicBezTo>
                    <a:pt x="440" y="116"/>
                    <a:pt x="437" y="118"/>
                    <a:pt x="432" y="118"/>
                  </a:cubicBezTo>
                  <a:cubicBezTo>
                    <a:pt x="427" y="118"/>
                    <a:pt x="418" y="117"/>
                    <a:pt x="405" y="104"/>
                  </a:cubicBezTo>
                  <a:cubicBezTo>
                    <a:pt x="393" y="90"/>
                    <a:pt x="381" y="91"/>
                    <a:pt x="372" y="93"/>
                  </a:cubicBezTo>
                  <a:cubicBezTo>
                    <a:pt x="364" y="96"/>
                    <a:pt x="356" y="89"/>
                    <a:pt x="350" y="88"/>
                  </a:cubicBezTo>
                  <a:cubicBezTo>
                    <a:pt x="345" y="87"/>
                    <a:pt x="339" y="94"/>
                    <a:pt x="335" y="95"/>
                  </a:cubicBezTo>
                  <a:cubicBezTo>
                    <a:pt x="331" y="97"/>
                    <a:pt x="337" y="89"/>
                    <a:pt x="338" y="85"/>
                  </a:cubicBezTo>
                  <a:cubicBezTo>
                    <a:pt x="338" y="80"/>
                    <a:pt x="323" y="73"/>
                    <a:pt x="311" y="69"/>
                  </a:cubicBezTo>
                  <a:cubicBezTo>
                    <a:pt x="300" y="64"/>
                    <a:pt x="295" y="66"/>
                    <a:pt x="295" y="74"/>
                  </a:cubicBezTo>
                  <a:cubicBezTo>
                    <a:pt x="295" y="81"/>
                    <a:pt x="290" y="71"/>
                    <a:pt x="287" y="79"/>
                  </a:cubicBezTo>
                  <a:cubicBezTo>
                    <a:pt x="283" y="87"/>
                    <a:pt x="277" y="82"/>
                    <a:pt x="281" y="79"/>
                  </a:cubicBezTo>
                  <a:cubicBezTo>
                    <a:pt x="285" y="77"/>
                    <a:pt x="289" y="71"/>
                    <a:pt x="291" y="66"/>
                  </a:cubicBezTo>
                  <a:cubicBezTo>
                    <a:pt x="292" y="62"/>
                    <a:pt x="274" y="58"/>
                    <a:pt x="268" y="60"/>
                  </a:cubicBezTo>
                  <a:cubicBezTo>
                    <a:pt x="262" y="63"/>
                    <a:pt x="266" y="72"/>
                    <a:pt x="261" y="69"/>
                  </a:cubicBezTo>
                  <a:cubicBezTo>
                    <a:pt x="256" y="66"/>
                    <a:pt x="260" y="60"/>
                    <a:pt x="264" y="60"/>
                  </a:cubicBezTo>
                  <a:cubicBezTo>
                    <a:pt x="268" y="60"/>
                    <a:pt x="272" y="52"/>
                    <a:pt x="275" y="46"/>
                  </a:cubicBezTo>
                  <a:cubicBezTo>
                    <a:pt x="278" y="40"/>
                    <a:pt x="270" y="39"/>
                    <a:pt x="266" y="34"/>
                  </a:cubicBezTo>
                  <a:cubicBezTo>
                    <a:pt x="261" y="29"/>
                    <a:pt x="262" y="14"/>
                    <a:pt x="258" y="12"/>
                  </a:cubicBezTo>
                  <a:cubicBezTo>
                    <a:pt x="253" y="17"/>
                    <a:pt x="246" y="25"/>
                    <a:pt x="244" y="30"/>
                  </a:cubicBezTo>
                  <a:cubicBezTo>
                    <a:pt x="242" y="37"/>
                    <a:pt x="239" y="33"/>
                    <a:pt x="232" y="35"/>
                  </a:cubicBezTo>
                  <a:cubicBezTo>
                    <a:pt x="226" y="37"/>
                    <a:pt x="223" y="35"/>
                    <a:pt x="221" y="32"/>
                  </a:cubicBezTo>
                  <a:cubicBezTo>
                    <a:pt x="220" y="29"/>
                    <a:pt x="213" y="32"/>
                    <a:pt x="209" y="32"/>
                  </a:cubicBezTo>
                  <a:cubicBezTo>
                    <a:pt x="204" y="31"/>
                    <a:pt x="207" y="37"/>
                    <a:pt x="204" y="39"/>
                  </a:cubicBezTo>
                  <a:cubicBezTo>
                    <a:pt x="201" y="40"/>
                    <a:pt x="193" y="35"/>
                    <a:pt x="191" y="38"/>
                  </a:cubicBezTo>
                  <a:cubicBezTo>
                    <a:pt x="188" y="41"/>
                    <a:pt x="186" y="38"/>
                    <a:pt x="185" y="41"/>
                  </a:cubicBezTo>
                  <a:cubicBezTo>
                    <a:pt x="183" y="44"/>
                    <a:pt x="179" y="42"/>
                    <a:pt x="177" y="44"/>
                  </a:cubicBezTo>
                  <a:cubicBezTo>
                    <a:pt x="176" y="45"/>
                    <a:pt x="171" y="46"/>
                    <a:pt x="165" y="40"/>
                  </a:cubicBezTo>
                  <a:cubicBezTo>
                    <a:pt x="159" y="33"/>
                    <a:pt x="160" y="22"/>
                    <a:pt x="163" y="20"/>
                  </a:cubicBezTo>
                  <a:cubicBezTo>
                    <a:pt x="165" y="18"/>
                    <a:pt x="165" y="12"/>
                    <a:pt x="162" y="10"/>
                  </a:cubicBezTo>
                  <a:cubicBezTo>
                    <a:pt x="158" y="8"/>
                    <a:pt x="162" y="1"/>
                    <a:pt x="157" y="1"/>
                  </a:cubicBezTo>
                  <a:cubicBezTo>
                    <a:pt x="152" y="0"/>
                    <a:pt x="153" y="6"/>
                    <a:pt x="150" y="7"/>
                  </a:cubicBezTo>
                  <a:cubicBezTo>
                    <a:pt x="147" y="8"/>
                    <a:pt x="139" y="13"/>
                    <a:pt x="136" y="13"/>
                  </a:cubicBezTo>
                  <a:cubicBezTo>
                    <a:pt x="133" y="12"/>
                    <a:pt x="128" y="13"/>
                    <a:pt x="128" y="17"/>
                  </a:cubicBezTo>
                  <a:cubicBezTo>
                    <a:pt x="128" y="21"/>
                    <a:pt x="125" y="20"/>
                    <a:pt x="124" y="17"/>
                  </a:cubicBezTo>
                  <a:cubicBezTo>
                    <a:pt x="123" y="14"/>
                    <a:pt x="116" y="15"/>
                    <a:pt x="114" y="13"/>
                  </a:cubicBezTo>
                  <a:cubicBezTo>
                    <a:pt x="112" y="11"/>
                    <a:pt x="103" y="12"/>
                    <a:pt x="107" y="15"/>
                  </a:cubicBezTo>
                  <a:cubicBezTo>
                    <a:pt x="111" y="17"/>
                    <a:pt x="111" y="19"/>
                    <a:pt x="111" y="23"/>
                  </a:cubicBezTo>
                  <a:cubicBezTo>
                    <a:pt x="111" y="27"/>
                    <a:pt x="114" y="26"/>
                    <a:pt x="114" y="30"/>
                  </a:cubicBezTo>
                  <a:cubicBezTo>
                    <a:pt x="114" y="35"/>
                    <a:pt x="117" y="32"/>
                    <a:pt x="120" y="32"/>
                  </a:cubicBezTo>
                  <a:cubicBezTo>
                    <a:pt x="122" y="32"/>
                    <a:pt x="122" y="36"/>
                    <a:pt x="118" y="36"/>
                  </a:cubicBezTo>
                  <a:cubicBezTo>
                    <a:pt x="115" y="37"/>
                    <a:pt x="113" y="39"/>
                    <a:pt x="112" y="42"/>
                  </a:cubicBezTo>
                  <a:cubicBezTo>
                    <a:pt x="111" y="46"/>
                    <a:pt x="108" y="43"/>
                    <a:pt x="105" y="46"/>
                  </a:cubicBezTo>
                  <a:cubicBezTo>
                    <a:pt x="102" y="49"/>
                    <a:pt x="99" y="51"/>
                    <a:pt x="97" y="50"/>
                  </a:cubicBezTo>
                  <a:cubicBezTo>
                    <a:pt x="95" y="49"/>
                    <a:pt x="93" y="50"/>
                    <a:pt x="91" y="51"/>
                  </a:cubicBezTo>
                  <a:cubicBezTo>
                    <a:pt x="88" y="52"/>
                    <a:pt x="87" y="51"/>
                    <a:pt x="84" y="48"/>
                  </a:cubicBezTo>
                  <a:cubicBezTo>
                    <a:pt x="81" y="46"/>
                    <a:pt x="80" y="42"/>
                    <a:pt x="75" y="37"/>
                  </a:cubicBezTo>
                  <a:cubicBezTo>
                    <a:pt x="73" y="38"/>
                    <a:pt x="67" y="40"/>
                    <a:pt x="64" y="40"/>
                  </a:cubicBezTo>
                  <a:cubicBezTo>
                    <a:pt x="60" y="40"/>
                    <a:pt x="48" y="39"/>
                    <a:pt x="47" y="42"/>
                  </a:cubicBezTo>
                  <a:cubicBezTo>
                    <a:pt x="47" y="44"/>
                    <a:pt x="48" y="47"/>
                    <a:pt x="50" y="48"/>
                  </a:cubicBezTo>
                  <a:cubicBezTo>
                    <a:pt x="52" y="48"/>
                    <a:pt x="56" y="49"/>
                    <a:pt x="52" y="52"/>
                  </a:cubicBezTo>
                  <a:cubicBezTo>
                    <a:pt x="48" y="55"/>
                    <a:pt x="45" y="51"/>
                    <a:pt x="45" y="58"/>
                  </a:cubicBezTo>
                  <a:cubicBezTo>
                    <a:pt x="45" y="66"/>
                    <a:pt x="54" y="70"/>
                    <a:pt x="52" y="77"/>
                  </a:cubicBezTo>
                  <a:cubicBezTo>
                    <a:pt x="51" y="80"/>
                    <a:pt x="50" y="89"/>
                    <a:pt x="50" y="92"/>
                  </a:cubicBezTo>
                  <a:cubicBezTo>
                    <a:pt x="50" y="95"/>
                    <a:pt x="48" y="107"/>
                    <a:pt x="45" y="107"/>
                  </a:cubicBezTo>
                  <a:cubicBezTo>
                    <a:pt x="42" y="108"/>
                    <a:pt x="40" y="105"/>
                    <a:pt x="36" y="108"/>
                  </a:cubicBezTo>
                  <a:cubicBezTo>
                    <a:pt x="32" y="111"/>
                    <a:pt x="27" y="109"/>
                    <a:pt x="22" y="113"/>
                  </a:cubicBezTo>
                  <a:cubicBezTo>
                    <a:pt x="17" y="117"/>
                    <a:pt x="12" y="115"/>
                    <a:pt x="12" y="120"/>
                  </a:cubicBezTo>
                  <a:cubicBezTo>
                    <a:pt x="12" y="124"/>
                    <a:pt x="7" y="126"/>
                    <a:pt x="8" y="130"/>
                  </a:cubicBezTo>
                  <a:cubicBezTo>
                    <a:pt x="9" y="134"/>
                    <a:pt x="6" y="133"/>
                    <a:pt x="3" y="136"/>
                  </a:cubicBezTo>
                  <a:cubicBezTo>
                    <a:pt x="0" y="139"/>
                    <a:pt x="4" y="141"/>
                    <a:pt x="2" y="144"/>
                  </a:cubicBezTo>
                  <a:cubicBezTo>
                    <a:pt x="0" y="146"/>
                    <a:pt x="2" y="150"/>
                    <a:pt x="5" y="153"/>
                  </a:cubicBezTo>
                  <a:cubicBezTo>
                    <a:pt x="7" y="157"/>
                    <a:pt x="10" y="160"/>
                    <a:pt x="9" y="163"/>
                  </a:cubicBezTo>
                  <a:cubicBezTo>
                    <a:pt x="9" y="166"/>
                    <a:pt x="12" y="168"/>
                    <a:pt x="15" y="167"/>
                  </a:cubicBezTo>
                  <a:cubicBezTo>
                    <a:pt x="18" y="167"/>
                    <a:pt x="16" y="174"/>
                    <a:pt x="21" y="174"/>
                  </a:cubicBezTo>
                  <a:cubicBezTo>
                    <a:pt x="26" y="174"/>
                    <a:pt x="32" y="175"/>
                    <a:pt x="33" y="172"/>
                  </a:cubicBezTo>
                  <a:cubicBezTo>
                    <a:pt x="34" y="169"/>
                    <a:pt x="38" y="167"/>
                    <a:pt x="38" y="171"/>
                  </a:cubicBezTo>
                  <a:cubicBezTo>
                    <a:pt x="38" y="175"/>
                    <a:pt x="37" y="187"/>
                    <a:pt x="41" y="186"/>
                  </a:cubicBezTo>
                  <a:cubicBezTo>
                    <a:pt x="44" y="184"/>
                    <a:pt x="52" y="185"/>
                    <a:pt x="55" y="186"/>
                  </a:cubicBezTo>
                  <a:cubicBezTo>
                    <a:pt x="59" y="187"/>
                    <a:pt x="63" y="186"/>
                    <a:pt x="65" y="184"/>
                  </a:cubicBezTo>
                  <a:cubicBezTo>
                    <a:pt x="67" y="181"/>
                    <a:pt x="70" y="181"/>
                    <a:pt x="75" y="179"/>
                  </a:cubicBezTo>
                  <a:cubicBezTo>
                    <a:pt x="79" y="176"/>
                    <a:pt x="84" y="173"/>
                    <a:pt x="88" y="173"/>
                  </a:cubicBezTo>
                  <a:cubicBezTo>
                    <a:pt x="92" y="173"/>
                    <a:pt x="100" y="170"/>
                    <a:pt x="99" y="173"/>
                  </a:cubicBezTo>
                  <a:cubicBezTo>
                    <a:pt x="98" y="177"/>
                    <a:pt x="97" y="189"/>
                    <a:pt x="102" y="195"/>
                  </a:cubicBezTo>
                  <a:cubicBezTo>
                    <a:pt x="108" y="202"/>
                    <a:pt x="111" y="204"/>
                    <a:pt x="116" y="203"/>
                  </a:cubicBezTo>
                  <a:cubicBezTo>
                    <a:pt x="121" y="203"/>
                    <a:pt x="120" y="205"/>
                    <a:pt x="124" y="205"/>
                  </a:cubicBezTo>
                  <a:cubicBezTo>
                    <a:pt x="127" y="205"/>
                    <a:pt x="125" y="209"/>
                    <a:pt x="128" y="209"/>
                  </a:cubicBezTo>
                  <a:cubicBezTo>
                    <a:pt x="132" y="209"/>
                    <a:pt x="138" y="210"/>
                    <a:pt x="138" y="213"/>
                  </a:cubicBezTo>
                  <a:cubicBezTo>
                    <a:pt x="138" y="217"/>
                    <a:pt x="148" y="214"/>
                    <a:pt x="150" y="216"/>
                  </a:cubicBezTo>
                  <a:cubicBezTo>
                    <a:pt x="152" y="218"/>
                    <a:pt x="155" y="220"/>
                    <a:pt x="154" y="224"/>
                  </a:cubicBezTo>
                  <a:cubicBezTo>
                    <a:pt x="154" y="228"/>
                    <a:pt x="159" y="231"/>
                    <a:pt x="156" y="232"/>
                  </a:cubicBezTo>
                  <a:cubicBezTo>
                    <a:pt x="153" y="234"/>
                    <a:pt x="157" y="237"/>
                    <a:pt x="157" y="242"/>
                  </a:cubicBezTo>
                  <a:cubicBezTo>
                    <a:pt x="158" y="246"/>
                    <a:pt x="162" y="248"/>
                    <a:pt x="170" y="247"/>
                  </a:cubicBezTo>
                  <a:cubicBezTo>
                    <a:pt x="177" y="247"/>
                    <a:pt x="179" y="248"/>
                    <a:pt x="179" y="253"/>
                  </a:cubicBezTo>
                  <a:cubicBezTo>
                    <a:pt x="179" y="258"/>
                    <a:pt x="184" y="259"/>
                    <a:pt x="186" y="264"/>
                  </a:cubicBezTo>
                  <a:cubicBezTo>
                    <a:pt x="187" y="269"/>
                    <a:pt x="184" y="275"/>
                    <a:pt x="184" y="279"/>
                  </a:cubicBezTo>
                  <a:cubicBezTo>
                    <a:pt x="185" y="282"/>
                    <a:pt x="183" y="285"/>
                    <a:pt x="181" y="286"/>
                  </a:cubicBezTo>
                  <a:cubicBezTo>
                    <a:pt x="183" y="290"/>
                    <a:pt x="184" y="291"/>
                    <a:pt x="181" y="292"/>
                  </a:cubicBezTo>
                  <a:cubicBezTo>
                    <a:pt x="178" y="294"/>
                    <a:pt x="185" y="299"/>
                    <a:pt x="183" y="306"/>
                  </a:cubicBezTo>
                  <a:cubicBezTo>
                    <a:pt x="182" y="314"/>
                    <a:pt x="181" y="315"/>
                    <a:pt x="189" y="315"/>
                  </a:cubicBezTo>
                  <a:cubicBezTo>
                    <a:pt x="197" y="316"/>
                    <a:pt x="196" y="318"/>
                    <a:pt x="199" y="316"/>
                  </a:cubicBezTo>
                  <a:cubicBezTo>
                    <a:pt x="202" y="315"/>
                    <a:pt x="206" y="322"/>
                    <a:pt x="207" y="326"/>
                  </a:cubicBezTo>
                  <a:cubicBezTo>
                    <a:pt x="208" y="330"/>
                    <a:pt x="211" y="338"/>
                    <a:pt x="212" y="338"/>
                  </a:cubicBezTo>
                  <a:cubicBezTo>
                    <a:pt x="214" y="338"/>
                    <a:pt x="218" y="334"/>
                    <a:pt x="222" y="336"/>
                  </a:cubicBezTo>
                  <a:cubicBezTo>
                    <a:pt x="225" y="338"/>
                    <a:pt x="221" y="351"/>
                    <a:pt x="221" y="357"/>
                  </a:cubicBezTo>
                  <a:cubicBezTo>
                    <a:pt x="223" y="357"/>
                    <a:pt x="227" y="357"/>
                    <a:pt x="228" y="357"/>
                  </a:cubicBezTo>
                  <a:cubicBezTo>
                    <a:pt x="230" y="358"/>
                    <a:pt x="231" y="372"/>
                    <a:pt x="230" y="374"/>
                  </a:cubicBezTo>
                  <a:cubicBezTo>
                    <a:pt x="229" y="377"/>
                    <a:pt x="221" y="379"/>
                    <a:pt x="216" y="382"/>
                  </a:cubicBezTo>
                  <a:cubicBezTo>
                    <a:pt x="212" y="385"/>
                    <a:pt x="202" y="395"/>
                    <a:pt x="197" y="402"/>
                  </a:cubicBezTo>
                  <a:cubicBezTo>
                    <a:pt x="194" y="407"/>
                    <a:pt x="190" y="411"/>
                    <a:pt x="187" y="414"/>
                  </a:cubicBezTo>
                  <a:cubicBezTo>
                    <a:pt x="188" y="414"/>
                    <a:pt x="189" y="414"/>
                    <a:pt x="190" y="414"/>
                  </a:cubicBezTo>
                  <a:cubicBezTo>
                    <a:pt x="193" y="413"/>
                    <a:pt x="196" y="413"/>
                    <a:pt x="200" y="418"/>
                  </a:cubicBezTo>
                  <a:cubicBezTo>
                    <a:pt x="204" y="422"/>
                    <a:pt x="203" y="426"/>
                    <a:pt x="205" y="425"/>
                  </a:cubicBezTo>
                  <a:cubicBezTo>
                    <a:pt x="206" y="425"/>
                    <a:pt x="208" y="419"/>
                    <a:pt x="211" y="424"/>
                  </a:cubicBezTo>
                  <a:cubicBezTo>
                    <a:pt x="214" y="428"/>
                    <a:pt x="222" y="431"/>
                    <a:pt x="224" y="433"/>
                  </a:cubicBezTo>
                  <a:cubicBezTo>
                    <a:pt x="226" y="435"/>
                    <a:pt x="232" y="437"/>
                    <a:pt x="232" y="442"/>
                  </a:cubicBezTo>
                  <a:cubicBezTo>
                    <a:pt x="232" y="446"/>
                    <a:pt x="230" y="453"/>
                    <a:pt x="233" y="459"/>
                  </a:cubicBezTo>
                  <a:cubicBezTo>
                    <a:pt x="234" y="457"/>
                    <a:pt x="236" y="456"/>
                    <a:pt x="238" y="454"/>
                  </a:cubicBezTo>
                  <a:close/>
                </a:path>
              </a:pathLst>
            </a:custGeom>
            <a:solidFill>
              <a:srgbClr val="2CA6F8"/>
            </a:solidFill>
            <a:ln w="6350">
              <a:solidFill>
                <a:srgbClr val="003C71"/>
              </a:solidFill>
              <a:round/>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06" name="Freeform 105">
              <a:extLst>
                <a:ext uri="{FF2B5EF4-FFF2-40B4-BE49-F238E27FC236}">
                  <a16:creationId xmlns:a16="http://schemas.microsoft.com/office/drawing/2014/main" xmlns="" id="{E0515EB9-48D0-6B4F-9FEF-AF2274D6FAB1}"/>
                </a:ext>
              </a:extLst>
            </p:cNvPr>
            <p:cNvSpPr>
              <a:spLocks/>
            </p:cNvSpPr>
            <p:nvPr/>
          </p:nvSpPr>
          <p:spPr bwMode="auto">
            <a:xfrm>
              <a:off x="2215657" y="3185970"/>
              <a:ext cx="241973" cy="280094"/>
            </a:xfrm>
            <a:custGeom>
              <a:avLst/>
              <a:gdLst>
                <a:gd name="T0" fmla="*/ 56 w 57"/>
                <a:gd name="T1" fmla="*/ 29 h 62"/>
                <a:gd name="T2" fmla="*/ 48 w 57"/>
                <a:gd name="T3" fmla="*/ 20 h 62"/>
                <a:gd name="T4" fmla="*/ 35 w 57"/>
                <a:gd name="T5" fmla="*/ 11 h 62"/>
                <a:gd name="T6" fmla="*/ 29 w 57"/>
                <a:gd name="T7" fmla="*/ 12 h 62"/>
                <a:gd name="T8" fmla="*/ 24 w 57"/>
                <a:gd name="T9" fmla="*/ 5 h 62"/>
                <a:gd name="T10" fmla="*/ 14 w 57"/>
                <a:gd name="T11" fmla="*/ 1 h 62"/>
                <a:gd name="T12" fmla="*/ 11 w 57"/>
                <a:gd name="T13" fmla="*/ 1 h 62"/>
                <a:gd name="T14" fmla="*/ 7 w 57"/>
                <a:gd name="T15" fmla="*/ 8 h 62"/>
                <a:gd name="T16" fmla="*/ 4 w 57"/>
                <a:gd name="T17" fmla="*/ 27 h 62"/>
                <a:gd name="T18" fmla="*/ 1 w 57"/>
                <a:gd name="T19" fmla="*/ 42 h 62"/>
                <a:gd name="T20" fmla="*/ 4 w 57"/>
                <a:gd name="T21" fmla="*/ 48 h 62"/>
                <a:gd name="T22" fmla="*/ 3 w 57"/>
                <a:gd name="T23" fmla="*/ 53 h 62"/>
                <a:gd name="T24" fmla="*/ 7 w 57"/>
                <a:gd name="T25" fmla="*/ 55 h 62"/>
                <a:gd name="T26" fmla="*/ 22 w 57"/>
                <a:gd name="T27" fmla="*/ 59 h 62"/>
                <a:gd name="T28" fmla="*/ 31 w 57"/>
                <a:gd name="T29" fmla="*/ 59 h 62"/>
                <a:gd name="T30" fmla="*/ 48 w 57"/>
                <a:gd name="T31" fmla="*/ 57 h 62"/>
                <a:gd name="T32" fmla="*/ 57 w 57"/>
                <a:gd name="T33" fmla="*/ 46 h 62"/>
                <a:gd name="T34" fmla="*/ 56 w 57"/>
                <a:gd name="T35" fmla="*/ 2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56" y="29"/>
                  </a:moveTo>
                  <a:cubicBezTo>
                    <a:pt x="56" y="24"/>
                    <a:pt x="50" y="22"/>
                    <a:pt x="48" y="20"/>
                  </a:cubicBezTo>
                  <a:cubicBezTo>
                    <a:pt x="46" y="18"/>
                    <a:pt x="38" y="15"/>
                    <a:pt x="35" y="11"/>
                  </a:cubicBezTo>
                  <a:cubicBezTo>
                    <a:pt x="32" y="6"/>
                    <a:pt x="30" y="12"/>
                    <a:pt x="29" y="12"/>
                  </a:cubicBezTo>
                  <a:cubicBezTo>
                    <a:pt x="27" y="13"/>
                    <a:pt x="28" y="9"/>
                    <a:pt x="24" y="5"/>
                  </a:cubicBezTo>
                  <a:cubicBezTo>
                    <a:pt x="20" y="0"/>
                    <a:pt x="17" y="0"/>
                    <a:pt x="14" y="1"/>
                  </a:cubicBezTo>
                  <a:cubicBezTo>
                    <a:pt x="13" y="1"/>
                    <a:pt x="12" y="1"/>
                    <a:pt x="11" y="1"/>
                  </a:cubicBezTo>
                  <a:cubicBezTo>
                    <a:pt x="9" y="4"/>
                    <a:pt x="7" y="6"/>
                    <a:pt x="7" y="8"/>
                  </a:cubicBezTo>
                  <a:cubicBezTo>
                    <a:pt x="7" y="12"/>
                    <a:pt x="4" y="18"/>
                    <a:pt x="4" y="27"/>
                  </a:cubicBezTo>
                  <a:cubicBezTo>
                    <a:pt x="3" y="36"/>
                    <a:pt x="1" y="35"/>
                    <a:pt x="1" y="42"/>
                  </a:cubicBezTo>
                  <a:cubicBezTo>
                    <a:pt x="0" y="49"/>
                    <a:pt x="3" y="47"/>
                    <a:pt x="4" y="48"/>
                  </a:cubicBezTo>
                  <a:cubicBezTo>
                    <a:pt x="4" y="49"/>
                    <a:pt x="4" y="51"/>
                    <a:pt x="3" y="53"/>
                  </a:cubicBezTo>
                  <a:cubicBezTo>
                    <a:pt x="4" y="54"/>
                    <a:pt x="5" y="56"/>
                    <a:pt x="7" y="55"/>
                  </a:cubicBezTo>
                  <a:cubicBezTo>
                    <a:pt x="12" y="55"/>
                    <a:pt x="16" y="57"/>
                    <a:pt x="22" y="59"/>
                  </a:cubicBezTo>
                  <a:cubicBezTo>
                    <a:pt x="27" y="62"/>
                    <a:pt x="25" y="58"/>
                    <a:pt x="31" y="59"/>
                  </a:cubicBezTo>
                  <a:cubicBezTo>
                    <a:pt x="36" y="60"/>
                    <a:pt x="42" y="60"/>
                    <a:pt x="48" y="57"/>
                  </a:cubicBezTo>
                  <a:cubicBezTo>
                    <a:pt x="52" y="54"/>
                    <a:pt x="54" y="50"/>
                    <a:pt x="57" y="46"/>
                  </a:cubicBezTo>
                  <a:cubicBezTo>
                    <a:pt x="54" y="40"/>
                    <a:pt x="56" y="33"/>
                    <a:pt x="56" y="29"/>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07" name="Freeform 106">
              <a:extLst>
                <a:ext uri="{FF2B5EF4-FFF2-40B4-BE49-F238E27FC236}">
                  <a16:creationId xmlns:a16="http://schemas.microsoft.com/office/drawing/2014/main" xmlns="" id="{797DF445-2B0A-BA4E-85AD-809660E6BD4C}"/>
                </a:ext>
              </a:extLst>
            </p:cNvPr>
            <p:cNvSpPr>
              <a:spLocks noEditPoints="1"/>
            </p:cNvSpPr>
            <p:nvPr/>
          </p:nvSpPr>
          <p:spPr bwMode="auto">
            <a:xfrm>
              <a:off x="1478133" y="2720255"/>
              <a:ext cx="971210" cy="2038546"/>
            </a:xfrm>
            <a:custGeom>
              <a:avLst/>
              <a:gdLst>
                <a:gd name="T0" fmla="*/ 65 w 229"/>
                <a:gd name="T1" fmla="*/ 427 h 451"/>
                <a:gd name="T2" fmla="*/ 61 w 229"/>
                <a:gd name="T3" fmla="*/ 417 h 451"/>
                <a:gd name="T4" fmla="*/ 57 w 229"/>
                <a:gd name="T5" fmla="*/ 448 h 451"/>
                <a:gd name="T6" fmla="*/ 81 w 229"/>
                <a:gd name="T7" fmla="*/ 449 h 451"/>
                <a:gd name="T8" fmla="*/ 87 w 229"/>
                <a:gd name="T9" fmla="*/ 442 h 451"/>
                <a:gd name="T10" fmla="*/ 219 w 229"/>
                <a:gd name="T11" fmla="*/ 47 h 451"/>
                <a:gd name="T12" fmla="*/ 213 w 229"/>
                <a:gd name="T13" fmla="*/ 64 h 451"/>
                <a:gd name="T14" fmla="*/ 194 w 229"/>
                <a:gd name="T15" fmla="*/ 71 h 451"/>
                <a:gd name="T16" fmla="*/ 173 w 229"/>
                <a:gd name="T17" fmla="*/ 67 h 451"/>
                <a:gd name="T18" fmla="*/ 185 w 229"/>
                <a:gd name="T19" fmla="*/ 45 h 451"/>
                <a:gd name="T20" fmla="*/ 152 w 229"/>
                <a:gd name="T21" fmla="*/ 28 h 451"/>
                <a:gd name="T22" fmla="*/ 124 w 229"/>
                <a:gd name="T23" fmla="*/ 4 h 451"/>
                <a:gd name="T24" fmla="*/ 106 w 229"/>
                <a:gd name="T25" fmla="*/ 11 h 451"/>
                <a:gd name="T26" fmla="*/ 83 w 229"/>
                <a:gd name="T27" fmla="*/ 6 h 451"/>
                <a:gd name="T28" fmla="*/ 72 w 229"/>
                <a:gd name="T29" fmla="*/ 26 h 451"/>
                <a:gd name="T30" fmla="*/ 59 w 229"/>
                <a:gd name="T31" fmla="*/ 44 h 451"/>
                <a:gd name="T32" fmla="*/ 60 w 229"/>
                <a:gd name="T33" fmla="*/ 64 h 451"/>
                <a:gd name="T34" fmla="*/ 50 w 229"/>
                <a:gd name="T35" fmla="*/ 79 h 451"/>
                <a:gd name="T36" fmla="*/ 42 w 229"/>
                <a:gd name="T37" fmla="*/ 95 h 451"/>
                <a:gd name="T38" fmla="*/ 37 w 229"/>
                <a:gd name="T39" fmla="*/ 115 h 451"/>
                <a:gd name="T40" fmla="*/ 41 w 229"/>
                <a:gd name="T41" fmla="*/ 138 h 451"/>
                <a:gd name="T42" fmla="*/ 41 w 229"/>
                <a:gd name="T43" fmla="*/ 158 h 451"/>
                <a:gd name="T44" fmla="*/ 37 w 229"/>
                <a:gd name="T45" fmla="*/ 180 h 451"/>
                <a:gd name="T46" fmla="*/ 29 w 229"/>
                <a:gd name="T47" fmla="*/ 206 h 451"/>
                <a:gd name="T48" fmla="*/ 25 w 229"/>
                <a:gd name="T49" fmla="*/ 217 h 451"/>
                <a:gd name="T50" fmla="*/ 22 w 229"/>
                <a:gd name="T51" fmla="*/ 233 h 451"/>
                <a:gd name="T52" fmla="*/ 21 w 229"/>
                <a:gd name="T53" fmla="*/ 248 h 451"/>
                <a:gd name="T54" fmla="*/ 19 w 229"/>
                <a:gd name="T55" fmla="*/ 272 h 451"/>
                <a:gd name="T56" fmla="*/ 21 w 229"/>
                <a:gd name="T57" fmla="*/ 285 h 451"/>
                <a:gd name="T58" fmla="*/ 26 w 229"/>
                <a:gd name="T59" fmla="*/ 296 h 451"/>
                <a:gd name="T60" fmla="*/ 24 w 229"/>
                <a:gd name="T61" fmla="*/ 306 h 451"/>
                <a:gd name="T62" fmla="*/ 22 w 229"/>
                <a:gd name="T63" fmla="*/ 324 h 451"/>
                <a:gd name="T64" fmla="*/ 14 w 229"/>
                <a:gd name="T65" fmla="*/ 339 h 451"/>
                <a:gd name="T66" fmla="*/ 9 w 229"/>
                <a:gd name="T67" fmla="*/ 355 h 451"/>
                <a:gd name="T68" fmla="*/ 3 w 229"/>
                <a:gd name="T69" fmla="*/ 373 h 451"/>
                <a:gd name="T70" fmla="*/ 16 w 229"/>
                <a:gd name="T71" fmla="*/ 384 h 451"/>
                <a:gd name="T72" fmla="*/ 22 w 229"/>
                <a:gd name="T73" fmla="*/ 402 h 451"/>
                <a:gd name="T74" fmla="*/ 48 w 229"/>
                <a:gd name="T75" fmla="*/ 405 h 451"/>
                <a:gd name="T76" fmla="*/ 53 w 229"/>
                <a:gd name="T77" fmla="*/ 396 h 451"/>
                <a:gd name="T78" fmla="*/ 54 w 229"/>
                <a:gd name="T79" fmla="*/ 377 h 451"/>
                <a:gd name="T80" fmla="*/ 67 w 229"/>
                <a:gd name="T81" fmla="*/ 364 h 451"/>
                <a:gd name="T82" fmla="*/ 88 w 229"/>
                <a:gd name="T83" fmla="*/ 341 h 451"/>
                <a:gd name="T84" fmla="*/ 79 w 229"/>
                <a:gd name="T85" fmla="*/ 327 h 451"/>
                <a:gd name="T86" fmla="*/ 89 w 229"/>
                <a:gd name="T87" fmla="*/ 299 h 451"/>
                <a:gd name="T88" fmla="*/ 95 w 229"/>
                <a:gd name="T89" fmla="*/ 285 h 451"/>
                <a:gd name="T90" fmla="*/ 103 w 229"/>
                <a:gd name="T91" fmla="*/ 270 h 451"/>
                <a:gd name="T92" fmla="*/ 109 w 229"/>
                <a:gd name="T93" fmla="*/ 269 h 451"/>
                <a:gd name="T94" fmla="*/ 106 w 229"/>
                <a:gd name="T95" fmla="*/ 263 h 451"/>
                <a:gd name="T96" fmla="*/ 98 w 229"/>
                <a:gd name="T97" fmla="*/ 251 h 451"/>
                <a:gd name="T98" fmla="*/ 116 w 229"/>
                <a:gd name="T99" fmla="*/ 245 h 451"/>
                <a:gd name="T100" fmla="*/ 130 w 229"/>
                <a:gd name="T101" fmla="*/ 228 h 451"/>
                <a:gd name="T102" fmla="*/ 133 w 229"/>
                <a:gd name="T103" fmla="*/ 216 h 451"/>
                <a:gd name="T104" fmla="*/ 184 w 229"/>
                <a:gd name="T105" fmla="*/ 203 h 451"/>
                <a:gd name="T106" fmla="*/ 189 w 229"/>
                <a:gd name="T107" fmla="*/ 181 h 451"/>
                <a:gd name="T108" fmla="*/ 181 w 229"/>
                <a:gd name="T109" fmla="*/ 165 h 451"/>
                <a:gd name="T110" fmla="*/ 177 w 229"/>
                <a:gd name="T111" fmla="*/ 156 h 451"/>
                <a:gd name="T112" fmla="*/ 175 w 229"/>
                <a:gd name="T113" fmla="*/ 145 h 451"/>
                <a:gd name="T114" fmla="*/ 181 w 229"/>
                <a:gd name="T115" fmla="*/ 111 h 451"/>
                <a:gd name="T116" fmla="*/ 214 w 229"/>
                <a:gd name="T117" fmla="*/ 72 h 451"/>
                <a:gd name="T118" fmla="*/ 226 w 229"/>
                <a:gd name="T119" fmla="*/ 47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9" h="451">
                  <a:moveTo>
                    <a:pt x="87" y="442"/>
                  </a:moveTo>
                  <a:cubicBezTo>
                    <a:pt x="81" y="442"/>
                    <a:pt x="69" y="430"/>
                    <a:pt x="65" y="427"/>
                  </a:cubicBezTo>
                  <a:cubicBezTo>
                    <a:pt x="61" y="424"/>
                    <a:pt x="64" y="421"/>
                    <a:pt x="60" y="422"/>
                  </a:cubicBezTo>
                  <a:cubicBezTo>
                    <a:pt x="55" y="423"/>
                    <a:pt x="58" y="418"/>
                    <a:pt x="61" y="417"/>
                  </a:cubicBezTo>
                  <a:cubicBezTo>
                    <a:pt x="63" y="416"/>
                    <a:pt x="60" y="412"/>
                    <a:pt x="57" y="411"/>
                  </a:cubicBezTo>
                  <a:cubicBezTo>
                    <a:pt x="56" y="418"/>
                    <a:pt x="55" y="448"/>
                    <a:pt x="57" y="448"/>
                  </a:cubicBezTo>
                  <a:cubicBezTo>
                    <a:pt x="59" y="448"/>
                    <a:pt x="72" y="447"/>
                    <a:pt x="76" y="449"/>
                  </a:cubicBezTo>
                  <a:cubicBezTo>
                    <a:pt x="77" y="450"/>
                    <a:pt x="79" y="451"/>
                    <a:pt x="81" y="449"/>
                  </a:cubicBezTo>
                  <a:cubicBezTo>
                    <a:pt x="83" y="446"/>
                    <a:pt x="91" y="448"/>
                    <a:pt x="95" y="445"/>
                  </a:cubicBezTo>
                  <a:cubicBezTo>
                    <a:pt x="99" y="443"/>
                    <a:pt x="94" y="442"/>
                    <a:pt x="87" y="442"/>
                  </a:cubicBezTo>
                  <a:close/>
                  <a:moveTo>
                    <a:pt x="226" y="47"/>
                  </a:moveTo>
                  <a:cubicBezTo>
                    <a:pt x="225" y="47"/>
                    <a:pt x="221" y="47"/>
                    <a:pt x="219" y="47"/>
                  </a:cubicBezTo>
                  <a:cubicBezTo>
                    <a:pt x="219" y="47"/>
                    <a:pt x="219" y="47"/>
                    <a:pt x="219" y="48"/>
                  </a:cubicBezTo>
                  <a:cubicBezTo>
                    <a:pt x="219" y="52"/>
                    <a:pt x="216" y="65"/>
                    <a:pt x="213" y="64"/>
                  </a:cubicBezTo>
                  <a:cubicBezTo>
                    <a:pt x="210" y="64"/>
                    <a:pt x="207" y="69"/>
                    <a:pt x="204" y="69"/>
                  </a:cubicBezTo>
                  <a:cubicBezTo>
                    <a:pt x="201" y="68"/>
                    <a:pt x="198" y="73"/>
                    <a:pt x="194" y="71"/>
                  </a:cubicBezTo>
                  <a:cubicBezTo>
                    <a:pt x="191" y="69"/>
                    <a:pt x="186" y="71"/>
                    <a:pt x="183" y="70"/>
                  </a:cubicBezTo>
                  <a:cubicBezTo>
                    <a:pt x="181" y="68"/>
                    <a:pt x="173" y="69"/>
                    <a:pt x="173" y="67"/>
                  </a:cubicBezTo>
                  <a:cubicBezTo>
                    <a:pt x="173" y="65"/>
                    <a:pt x="177" y="66"/>
                    <a:pt x="177" y="60"/>
                  </a:cubicBezTo>
                  <a:cubicBezTo>
                    <a:pt x="177" y="54"/>
                    <a:pt x="187" y="47"/>
                    <a:pt x="185" y="45"/>
                  </a:cubicBezTo>
                  <a:cubicBezTo>
                    <a:pt x="184" y="42"/>
                    <a:pt x="167" y="37"/>
                    <a:pt x="164" y="34"/>
                  </a:cubicBezTo>
                  <a:cubicBezTo>
                    <a:pt x="162" y="31"/>
                    <a:pt x="159" y="28"/>
                    <a:pt x="152" y="28"/>
                  </a:cubicBezTo>
                  <a:cubicBezTo>
                    <a:pt x="145" y="27"/>
                    <a:pt x="146" y="24"/>
                    <a:pt x="139" y="20"/>
                  </a:cubicBezTo>
                  <a:cubicBezTo>
                    <a:pt x="134" y="17"/>
                    <a:pt x="126" y="9"/>
                    <a:pt x="124" y="4"/>
                  </a:cubicBezTo>
                  <a:cubicBezTo>
                    <a:pt x="120" y="4"/>
                    <a:pt x="114" y="3"/>
                    <a:pt x="113" y="4"/>
                  </a:cubicBezTo>
                  <a:cubicBezTo>
                    <a:pt x="111" y="6"/>
                    <a:pt x="108" y="15"/>
                    <a:pt x="106" y="11"/>
                  </a:cubicBezTo>
                  <a:cubicBezTo>
                    <a:pt x="104" y="6"/>
                    <a:pt x="98" y="6"/>
                    <a:pt x="93" y="5"/>
                  </a:cubicBezTo>
                  <a:cubicBezTo>
                    <a:pt x="88" y="5"/>
                    <a:pt x="88" y="0"/>
                    <a:pt x="83" y="6"/>
                  </a:cubicBezTo>
                  <a:cubicBezTo>
                    <a:pt x="81" y="8"/>
                    <a:pt x="78" y="11"/>
                    <a:pt x="75" y="13"/>
                  </a:cubicBezTo>
                  <a:cubicBezTo>
                    <a:pt x="74" y="18"/>
                    <a:pt x="73" y="24"/>
                    <a:pt x="72" y="26"/>
                  </a:cubicBezTo>
                  <a:cubicBezTo>
                    <a:pt x="71" y="28"/>
                    <a:pt x="60" y="33"/>
                    <a:pt x="60" y="36"/>
                  </a:cubicBezTo>
                  <a:cubicBezTo>
                    <a:pt x="59" y="39"/>
                    <a:pt x="61" y="42"/>
                    <a:pt x="59" y="44"/>
                  </a:cubicBezTo>
                  <a:cubicBezTo>
                    <a:pt x="57" y="46"/>
                    <a:pt x="64" y="54"/>
                    <a:pt x="60" y="56"/>
                  </a:cubicBezTo>
                  <a:cubicBezTo>
                    <a:pt x="56" y="58"/>
                    <a:pt x="63" y="62"/>
                    <a:pt x="60" y="64"/>
                  </a:cubicBezTo>
                  <a:cubicBezTo>
                    <a:pt x="58" y="66"/>
                    <a:pt x="53" y="67"/>
                    <a:pt x="53" y="69"/>
                  </a:cubicBezTo>
                  <a:cubicBezTo>
                    <a:pt x="53" y="71"/>
                    <a:pt x="53" y="77"/>
                    <a:pt x="50" y="79"/>
                  </a:cubicBezTo>
                  <a:cubicBezTo>
                    <a:pt x="47" y="80"/>
                    <a:pt x="45" y="85"/>
                    <a:pt x="45" y="89"/>
                  </a:cubicBezTo>
                  <a:cubicBezTo>
                    <a:pt x="45" y="92"/>
                    <a:pt x="40" y="90"/>
                    <a:pt x="42" y="95"/>
                  </a:cubicBezTo>
                  <a:cubicBezTo>
                    <a:pt x="44" y="100"/>
                    <a:pt x="46" y="105"/>
                    <a:pt x="42" y="106"/>
                  </a:cubicBezTo>
                  <a:cubicBezTo>
                    <a:pt x="38" y="107"/>
                    <a:pt x="39" y="115"/>
                    <a:pt x="37" y="115"/>
                  </a:cubicBezTo>
                  <a:cubicBezTo>
                    <a:pt x="35" y="115"/>
                    <a:pt x="34" y="123"/>
                    <a:pt x="37" y="127"/>
                  </a:cubicBezTo>
                  <a:cubicBezTo>
                    <a:pt x="40" y="131"/>
                    <a:pt x="41" y="135"/>
                    <a:pt x="41" y="138"/>
                  </a:cubicBezTo>
                  <a:cubicBezTo>
                    <a:pt x="41" y="142"/>
                    <a:pt x="45" y="144"/>
                    <a:pt x="44" y="148"/>
                  </a:cubicBezTo>
                  <a:cubicBezTo>
                    <a:pt x="42" y="152"/>
                    <a:pt x="43" y="156"/>
                    <a:pt x="41" y="158"/>
                  </a:cubicBezTo>
                  <a:cubicBezTo>
                    <a:pt x="38" y="159"/>
                    <a:pt x="40" y="165"/>
                    <a:pt x="37" y="166"/>
                  </a:cubicBezTo>
                  <a:cubicBezTo>
                    <a:pt x="34" y="167"/>
                    <a:pt x="40" y="178"/>
                    <a:pt x="37" y="180"/>
                  </a:cubicBezTo>
                  <a:cubicBezTo>
                    <a:pt x="35" y="182"/>
                    <a:pt x="29" y="184"/>
                    <a:pt x="29" y="191"/>
                  </a:cubicBezTo>
                  <a:cubicBezTo>
                    <a:pt x="29" y="199"/>
                    <a:pt x="30" y="203"/>
                    <a:pt x="29" y="206"/>
                  </a:cubicBezTo>
                  <a:cubicBezTo>
                    <a:pt x="28" y="209"/>
                    <a:pt x="33" y="208"/>
                    <a:pt x="32" y="213"/>
                  </a:cubicBezTo>
                  <a:cubicBezTo>
                    <a:pt x="31" y="217"/>
                    <a:pt x="26" y="214"/>
                    <a:pt x="25" y="217"/>
                  </a:cubicBezTo>
                  <a:cubicBezTo>
                    <a:pt x="25" y="220"/>
                    <a:pt x="27" y="225"/>
                    <a:pt x="25" y="225"/>
                  </a:cubicBezTo>
                  <a:cubicBezTo>
                    <a:pt x="23" y="226"/>
                    <a:pt x="22" y="228"/>
                    <a:pt x="22" y="233"/>
                  </a:cubicBezTo>
                  <a:cubicBezTo>
                    <a:pt x="22" y="237"/>
                    <a:pt x="19" y="238"/>
                    <a:pt x="19" y="240"/>
                  </a:cubicBezTo>
                  <a:cubicBezTo>
                    <a:pt x="18" y="243"/>
                    <a:pt x="21" y="245"/>
                    <a:pt x="21" y="248"/>
                  </a:cubicBezTo>
                  <a:cubicBezTo>
                    <a:pt x="21" y="251"/>
                    <a:pt x="23" y="260"/>
                    <a:pt x="20" y="260"/>
                  </a:cubicBezTo>
                  <a:cubicBezTo>
                    <a:pt x="18" y="261"/>
                    <a:pt x="17" y="271"/>
                    <a:pt x="19" y="272"/>
                  </a:cubicBezTo>
                  <a:cubicBezTo>
                    <a:pt x="21" y="273"/>
                    <a:pt x="21" y="276"/>
                    <a:pt x="20" y="278"/>
                  </a:cubicBezTo>
                  <a:cubicBezTo>
                    <a:pt x="19" y="280"/>
                    <a:pt x="24" y="282"/>
                    <a:pt x="21" y="285"/>
                  </a:cubicBezTo>
                  <a:cubicBezTo>
                    <a:pt x="18" y="288"/>
                    <a:pt x="21" y="292"/>
                    <a:pt x="25" y="291"/>
                  </a:cubicBezTo>
                  <a:cubicBezTo>
                    <a:pt x="28" y="290"/>
                    <a:pt x="30" y="296"/>
                    <a:pt x="26" y="296"/>
                  </a:cubicBezTo>
                  <a:cubicBezTo>
                    <a:pt x="23" y="296"/>
                    <a:pt x="19" y="296"/>
                    <a:pt x="22" y="299"/>
                  </a:cubicBezTo>
                  <a:cubicBezTo>
                    <a:pt x="25" y="301"/>
                    <a:pt x="28" y="304"/>
                    <a:pt x="24" y="306"/>
                  </a:cubicBezTo>
                  <a:cubicBezTo>
                    <a:pt x="19" y="308"/>
                    <a:pt x="23" y="311"/>
                    <a:pt x="22" y="315"/>
                  </a:cubicBezTo>
                  <a:cubicBezTo>
                    <a:pt x="21" y="319"/>
                    <a:pt x="25" y="323"/>
                    <a:pt x="22" y="324"/>
                  </a:cubicBezTo>
                  <a:cubicBezTo>
                    <a:pt x="18" y="325"/>
                    <a:pt x="23" y="331"/>
                    <a:pt x="18" y="331"/>
                  </a:cubicBezTo>
                  <a:cubicBezTo>
                    <a:pt x="14" y="332"/>
                    <a:pt x="17" y="336"/>
                    <a:pt x="14" y="339"/>
                  </a:cubicBezTo>
                  <a:cubicBezTo>
                    <a:pt x="11" y="341"/>
                    <a:pt x="18" y="345"/>
                    <a:pt x="14" y="348"/>
                  </a:cubicBezTo>
                  <a:cubicBezTo>
                    <a:pt x="10" y="350"/>
                    <a:pt x="13" y="355"/>
                    <a:pt x="9" y="355"/>
                  </a:cubicBezTo>
                  <a:cubicBezTo>
                    <a:pt x="5" y="355"/>
                    <a:pt x="3" y="360"/>
                    <a:pt x="3" y="363"/>
                  </a:cubicBezTo>
                  <a:cubicBezTo>
                    <a:pt x="3" y="365"/>
                    <a:pt x="0" y="370"/>
                    <a:pt x="3" y="373"/>
                  </a:cubicBezTo>
                  <a:cubicBezTo>
                    <a:pt x="6" y="377"/>
                    <a:pt x="3" y="379"/>
                    <a:pt x="5" y="381"/>
                  </a:cubicBezTo>
                  <a:cubicBezTo>
                    <a:pt x="8" y="382"/>
                    <a:pt x="17" y="380"/>
                    <a:pt x="16" y="384"/>
                  </a:cubicBezTo>
                  <a:cubicBezTo>
                    <a:pt x="15" y="388"/>
                    <a:pt x="15" y="397"/>
                    <a:pt x="17" y="397"/>
                  </a:cubicBezTo>
                  <a:cubicBezTo>
                    <a:pt x="18" y="397"/>
                    <a:pt x="19" y="402"/>
                    <a:pt x="22" y="402"/>
                  </a:cubicBezTo>
                  <a:cubicBezTo>
                    <a:pt x="25" y="401"/>
                    <a:pt x="37" y="400"/>
                    <a:pt x="42" y="401"/>
                  </a:cubicBezTo>
                  <a:cubicBezTo>
                    <a:pt x="44" y="402"/>
                    <a:pt x="47" y="404"/>
                    <a:pt x="48" y="405"/>
                  </a:cubicBezTo>
                  <a:cubicBezTo>
                    <a:pt x="51" y="404"/>
                    <a:pt x="57" y="408"/>
                    <a:pt x="59" y="406"/>
                  </a:cubicBezTo>
                  <a:cubicBezTo>
                    <a:pt x="60" y="405"/>
                    <a:pt x="52" y="398"/>
                    <a:pt x="53" y="396"/>
                  </a:cubicBezTo>
                  <a:cubicBezTo>
                    <a:pt x="53" y="394"/>
                    <a:pt x="51" y="390"/>
                    <a:pt x="51" y="387"/>
                  </a:cubicBezTo>
                  <a:cubicBezTo>
                    <a:pt x="51" y="385"/>
                    <a:pt x="50" y="379"/>
                    <a:pt x="54" y="377"/>
                  </a:cubicBezTo>
                  <a:cubicBezTo>
                    <a:pt x="57" y="374"/>
                    <a:pt x="57" y="372"/>
                    <a:pt x="60" y="372"/>
                  </a:cubicBezTo>
                  <a:cubicBezTo>
                    <a:pt x="62" y="373"/>
                    <a:pt x="66" y="370"/>
                    <a:pt x="67" y="364"/>
                  </a:cubicBezTo>
                  <a:cubicBezTo>
                    <a:pt x="67" y="358"/>
                    <a:pt x="70" y="356"/>
                    <a:pt x="75" y="352"/>
                  </a:cubicBezTo>
                  <a:cubicBezTo>
                    <a:pt x="80" y="347"/>
                    <a:pt x="89" y="343"/>
                    <a:pt x="88" y="341"/>
                  </a:cubicBezTo>
                  <a:cubicBezTo>
                    <a:pt x="87" y="339"/>
                    <a:pt x="90" y="332"/>
                    <a:pt x="90" y="330"/>
                  </a:cubicBezTo>
                  <a:cubicBezTo>
                    <a:pt x="90" y="327"/>
                    <a:pt x="81" y="328"/>
                    <a:pt x="79" y="327"/>
                  </a:cubicBezTo>
                  <a:cubicBezTo>
                    <a:pt x="76" y="326"/>
                    <a:pt x="66" y="319"/>
                    <a:pt x="71" y="310"/>
                  </a:cubicBezTo>
                  <a:cubicBezTo>
                    <a:pt x="76" y="300"/>
                    <a:pt x="86" y="299"/>
                    <a:pt x="89" y="299"/>
                  </a:cubicBezTo>
                  <a:cubicBezTo>
                    <a:pt x="92" y="299"/>
                    <a:pt x="90" y="295"/>
                    <a:pt x="92" y="293"/>
                  </a:cubicBezTo>
                  <a:cubicBezTo>
                    <a:pt x="95" y="292"/>
                    <a:pt x="95" y="289"/>
                    <a:pt x="95" y="285"/>
                  </a:cubicBezTo>
                  <a:cubicBezTo>
                    <a:pt x="95" y="281"/>
                    <a:pt x="95" y="274"/>
                    <a:pt x="100" y="274"/>
                  </a:cubicBezTo>
                  <a:cubicBezTo>
                    <a:pt x="104" y="273"/>
                    <a:pt x="105" y="271"/>
                    <a:pt x="103" y="270"/>
                  </a:cubicBezTo>
                  <a:cubicBezTo>
                    <a:pt x="100" y="269"/>
                    <a:pt x="99" y="266"/>
                    <a:pt x="103" y="266"/>
                  </a:cubicBezTo>
                  <a:cubicBezTo>
                    <a:pt x="108" y="265"/>
                    <a:pt x="106" y="269"/>
                    <a:pt x="109" y="269"/>
                  </a:cubicBezTo>
                  <a:cubicBezTo>
                    <a:pt x="113" y="269"/>
                    <a:pt x="118" y="264"/>
                    <a:pt x="114" y="261"/>
                  </a:cubicBezTo>
                  <a:cubicBezTo>
                    <a:pt x="110" y="257"/>
                    <a:pt x="108" y="262"/>
                    <a:pt x="106" y="263"/>
                  </a:cubicBezTo>
                  <a:cubicBezTo>
                    <a:pt x="104" y="263"/>
                    <a:pt x="102" y="260"/>
                    <a:pt x="100" y="260"/>
                  </a:cubicBezTo>
                  <a:cubicBezTo>
                    <a:pt x="98" y="260"/>
                    <a:pt x="99" y="253"/>
                    <a:pt x="98" y="251"/>
                  </a:cubicBezTo>
                  <a:cubicBezTo>
                    <a:pt x="97" y="249"/>
                    <a:pt x="96" y="243"/>
                    <a:pt x="98" y="241"/>
                  </a:cubicBezTo>
                  <a:cubicBezTo>
                    <a:pt x="100" y="238"/>
                    <a:pt x="108" y="245"/>
                    <a:pt x="116" y="245"/>
                  </a:cubicBezTo>
                  <a:cubicBezTo>
                    <a:pt x="123" y="246"/>
                    <a:pt x="129" y="242"/>
                    <a:pt x="129" y="239"/>
                  </a:cubicBezTo>
                  <a:cubicBezTo>
                    <a:pt x="129" y="236"/>
                    <a:pt x="125" y="231"/>
                    <a:pt x="130" y="228"/>
                  </a:cubicBezTo>
                  <a:cubicBezTo>
                    <a:pt x="134" y="225"/>
                    <a:pt x="130" y="224"/>
                    <a:pt x="129" y="220"/>
                  </a:cubicBezTo>
                  <a:cubicBezTo>
                    <a:pt x="128" y="216"/>
                    <a:pt x="131" y="214"/>
                    <a:pt x="133" y="216"/>
                  </a:cubicBezTo>
                  <a:cubicBezTo>
                    <a:pt x="135" y="218"/>
                    <a:pt x="150" y="216"/>
                    <a:pt x="162" y="214"/>
                  </a:cubicBezTo>
                  <a:cubicBezTo>
                    <a:pt x="174" y="211"/>
                    <a:pt x="183" y="207"/>
                    <a:pt x="184" y="203"/>
                  </a:cubicBezTo>
                  <a:cubicBezTo>
                    <a:pt x="184" y="200"/>
                    <a:pt x="192" y="192"/>
                    <a:pt x="194" y="189"/>
                  </a:cubicBezTo>
                  <a:cubicBezTo>
                    <a:pt x="196" y="186"/>
                    <a:pt x="194" y="182"/>
                    <a:pt x="189" y="181"/>
                  </a:cubicBezTo>
                  <a:cubicBezTo>
                    <a:pt x="184" y="180"/>
                    <a:pt x="184" y="175"/>
                    <a:pt x="187" y="171"/>
                  </a:cubicBezTo>
                  <a:cubicBezTo>
                    <a:pt x="190" y="168"/>
                    <a:pt x="186" y="165"/>
                    <a:pt x="181" y="165"/>
                  </a:cubicBezTo>
                  <a:cubicBezTo>
                    <a:pt x="176" y="164"/>
                    <a:pt x="169" y="161"/>
                    <a:pt x="173" y="157"/>
                  </a:cubicBezTo>
                  <a:cubicBezTo>
                    <a:pt x="175" y="155"/>
                    <a:pt x="176" y="155"/>
                    <a:pt x="177" y="156"/>
                  </a:cubicBezTo>
                  <a:cubicBezTo>
                    <a:pt x="178" y="154"/>
                    <a:pt x="178" y="152"/>
                    <a:pt x="178" y="151"/>
                  </a:cubicBezTo>
                  <a:cubicBezTo>
                    <a:pt x="177" y="150"/>
                    <a:pt x="174" y="152"/>
                    <a:pt x="175" y="145"/>
                  </a:cubicBezTo>
                  <a:cubicBezTo>
                    <a:pt x="175" y="138"/>
                    <a:pt x="177" y="139"/>
                    <a:pt x="178" y="130"/>
                  </a:cubicBezTo>
                  <a:cubicBezTo>
                    <a:pt x="178" y="121"/>
                    <a:pt x="181" y="115"/>
                    <a:pt x="181" y="111"/>
                  </a:cubicBezTo>
                  <a:cubicBezTo>
                    <a:pt x="181" y="106"/>
                    <a:pt x="190" y="100"/>
                    <a:pt x="195" y="92"/>
                  </a:cubicBezTo>
                  <a:cubicBezTo>
                    <a:pt x="200" y="85"/>
                    <a:pt x="210" y="75"/>
                    <a:pt x="214" y="72"/>
                  </a:cubicBezTo>
                  <a:cubicBezTo>
                    <a:pt x="219" y="69"/>
                    <a:pt x="227" y="67"/>
                    <a:pt x="228" y="64"/>
                  </a:cubicBezTo>
                  <a:cubicBezTo>
                    <a:pt x="229" y="62"/>
                    <a:pt x="228" y="48"/>
                    <a:pt x="226" y="47"/>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08" name="Freeform 107">
              <a:extLst>
                <a:ext uri="{FF2B5EF4-FFF2-40B4-BE49-F238E27FC236}">
                  <a16:creationId xmlns:a16="http://schemas.microsoft.com/office/drawing/2014/main" xmlns="" id="{31D776F8-0FAD-4A44-884E-9FAA75E6DF97}"/>
                </a:ext>
              </a:extLst>
            </p:cNvPr>
            <p:cNvSpPr>
              <a:spLocks/>
            </p:cNvSpPr>
            <p:nvPr/>
          </p:nvSpPr>
          <p:spPr bwMode="auto">
            <a:xfrm>
              <a:off x="1377035" y="2494854"/>
              <a:ext cx="422626" cy="2300408"/>
            </a:xfrm>
            <a:custGeom>
              <a:avLst/>
              <a:gdLst>
                <a:gd name="T0" fmla="*/ 40 w 100"/>
                <a:gd name="T1" fmla="*/ 434 h 509"/>
                <a:gd name="T2" fmla="*/ 27 w 100"/>
                <a:gd name="T3" fmla="*/ 413 h 509"/>
                <a:gd name="T4" fmla="*/ 38 w 100"/>
                <a:gd name="T5" fmla="*/ 389 h 509"/>
                <a:gd name="T6" fmla="*/ 46 w 100"/>
                <a:gd name="T7" fmla="*/ 365 h 509"/>
                <a:gd name="T8" fmla="*/ 50 w 100"/>
                <a:gd name="T9" fmla="*/ 346 h 509"/>
                <a:gd name="T10" fmla="*/ 44 w 100"/>
                <a:gd name="T11" fmla="*/ 328 h 509"/>
                <a:gd name="T12" fmla="*/ 45 w 100"/>
                <a:gd name="T13" fmla="*/ 298 h 509"/>
                <a:gd name="T14" fmla="*/ 49 w 100"/>
                <a:gd name="T15" fmla="*/ 275 h 509"/>
                <a:gd name="T16" fmla="*/ 53 w 100"/>
                <a:gd name="T17" fmla="*/ 256 h 509"/>
                <a:gd name="T18" fmla="*/ 61 w 100"/>
                <a:gd name="T19" fmla="*/ 216 h 509"/>
                <a:gd name="T20" fmla="*/ 65 w 100"/>
                <a:gd name="T21" fmla="*/ 188 h 509"/>
                <a:gd name="T22" fmla="*/ 66 w 100"/>
                <a:gd name="T23" fmla="*/ 156 h 509"/>
                <a:gd name="T24" fmla="*/ 74 w 100"/>
                <a:gd name="T25" fmla="*/ 129 h 509"/>
                <a:gd name="T26" fmla="*/ 84 w 100"/>
                <a:gd name="T27" fmla="*/ 106 h 509"/>
                <a:gd name="T28" fmla="*/ 96 w 100"/>
                <a:gd name="T29" fmla="*/ 76 h 509"/>
                <a:gd name="T30" fmla="*/ 89 w 100"/>
                <a:gd name="T31" fmla="*/ 52 h 509"/>
                <a:gd name="T32" fmla="*/ 83 w 100"/>
                <a:gd name="T33" fmla="*/ 25 h 509"/>
                <a:gd name="T34" fmla="*/ 71 w 100"/>
                <a:gd name="T35" fmla="*/ 1 h 509"/>
                <a:gd name="T36" fmla="*/ 64 w 100"/>
                <a:gd name="T37" fmla="*/ 22 h 509"/>
                <a:gd name="T38" fmla="*/ 62 w 100"/>
                <a:gd name="T39" fmla="*/ 75 h 509"/>
                <a:gd name="T40" fmla="*/ 52 w 100"/>
                <a:gd name="T41" fmla="*/ 127 h 509"/>
                <a:gd name="T42" fmla="*/ 47 w 100"/>
                <a:gd name="T43" fmla="*/ 163 h 509"/>
                <a:gd name="T44" fmla="*/ 41 w 100"/>
                <a:gd name="T45" fmla="*/ 209 h 509"/>
                <a:gd name="T46" fmla="*/ 25 w 100"/>
                <a:gd name="T47" fmla="*/ 251 h 509"/>
                <a:gd name="T48" fmla="*/ 24 w 100"/>
                <a:gd name="T49" fmla="*/ 286 h 509"/>
                <a:gd name="T50" fmla="*/ 17 w 100"/>
                <a:gd name="T51" fmla="*/ 318 h 509"/>
                <a:gd name="T52" fmla="*/ 31 w 100"/>
                <a:gd name="T53" fmla="*/ 301 h 509"/>
                <a:gd name="T54" fmla="*/ 34 w 100"/>
                <a:gd name="T55" fmla="*/ 320 h 509"/>
                <a:gd name="T56" fmla="*/ 30 w 100"/>
                <a:gd name="T57" fmla="*/ 342 h 509"/>
                <a:gd name="T58" fmla="*/ 24 w 100"/>
                <a:gd name="T59" fmla="*/ 356 h 509"/>
                <a:gd name="T60" fmla="*/ 23 w 100"/>
                <a:gd name="T61" fmla="*/ 353 h 509"/>
                <a:gd name="T62" fmla="*/ 15 w 100"/>
                <a:gd name="T63" fmla="*/ 357 h 509"/>
                <a:gd name="T64" fmla="*/ 2 w 100"/>
                <a:gd name="T65" fmla="*/ 374 h 509"/>
                <a:gd name="T66" fmla="*/ 16 w 100"/>
                <a:gd name="T67" fmla="*/ 375 h 509"/>
                <a:gd name="T68" fmla="*/ 24 w 100"/>
                <a:gd name="T69" fmla="*/ 389 h 509"/>
                <a:gd name="T70" fmla="*/ 10 w 100"/>
                <a:gd name="T71" fmla="*/ 392 h 509"/>
                <a:gd name="T72" fmla="*/ 12 w 100"/>
                <a:gd name="T73" fmla="*/ 400 h 509"/>
                <a:gd name="T74" fmla="*/ 5 w 100"/>
                <a:gd name="T75" fmla="*/ 412 h 509"/>
                <a:gd name="T76" fmla="*/ 14 w 100"/>
                <a:gd name="T77" fmla="*/ 416 h 509"/>
                <a:gd name="T78" fmla="*/ 16 w 100"/>
                <a:gd name="T79" fmla="*/ 427 h 509"/>
                <a:gd name="T80" fmla="*/ 9 w 100"/>
                <a:gd name="T81" fmla="*/ 441 h 509"/>
                <a:gd name="T82" fmla="*/ 23 w 100"/>
                <a:gd name="T83" fmla="*/ 443 h 509"/>
                <a:gd name="T84" fmla="*/ 28 w 100"/>
                <a:gd name="T85" fmla="*/ 448 h 509"/>
                <a:gd name="T86" fmla="*/ 22 w 100"/>
                <a:gd name="T87" fmla="*/ 461 h 509"/>
                <a:gd name="T88" fmla="*/ 40 w 100"/>
                <a:gd name="T89" fmla="*/ 462 h 509"/>
                <a:gd name="T90" fmla="*/ 27 w 100"/>
                <a:gd name="T91" fmla="*/ 471 h 509"/>
                <a:gd name="T92" fmla="*/ 42 w 100"/>
                <a:gd name="T93" fmla="*/ 469 h 509"/>
                <a:gd name="T94" fmla="*/ 25 w 100"/>
                <a:gd name="T95" fmla="*/ 481 h 509"/>
                <a:gd name="T96" fmla="*/ 40 w 100"/>
                <a:gd name="T97" fmla="*/ 482 h 509"/>
                <a:gd name="T98" fmla="*/ 64 w 100"/>
                <a:gd name="T99" fmla="*/ 460 h 509"/>
                <a:gd name="T100" fmla="*/ 71 w 100"/>
                <a:gd name="T101" fmla="*/ 473 h 509"/>
                <a:gd name="T102" fmla="*/ 60 w 100"/>
                <a:gd name="T103" fmla="*/ 477 h 509"/>
                <a:gd name="T104" fmla="*/ 49 w 100"/>
                <a:gd name="T105" fmla="*/ 486 h 509"/>
                <a:gd name="T106" fmla="*/ 58 w 100"/>
                <a:gd name="T107" fmla="*/ 502 h 509"/>
                <a:gd name="T108" fmla="*/ 74 w 100"/>
                <a:gd name="T109" fmla="*/ 500 h 509"/>
                <a:gd name="T110" fmla="*/ 90 w 100"/>
                <a:gd name="T111" fmla="*/ 501 h 509"/>
                <a:gd name="T112" fmla="*/ 81 w 100"/>
                <a:gd name="T113" fmla="*/ 498 h 509"/>
                <a:gd name="T114" fmla="*/ 71 w 100"/>
                <a:gd name="T115" fmla="*/ 457 h 509"/>
                <a:gd name="T116" fmla="*/ 46 w 100"/>
                <a:gd name="T117" fmla="*/ 452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 h="509">
                  <a:moveTo>
                    <a:pt x="46" y="452"/>
                  </a:moveTo>
                  <a:cubicBezTo>
                    <a:pt x="43" y="452"/>
                    <a:pt x="42" y="447"/>
                    <a:pt x="41" y="447"/>
                  </a:cubicBezTo>
                  <a:cubicBezTo>
                    <a:pt x="39" y="447"/>
                    <a:pt x="39" y="438"/>
                    <a:pt x="40" y="434"/>
                  </a:cubicBezTo>
                  <a:cubicBezTo>
                    <a:pt x="41" y="430"/>
                    <a:pt x="32" y="432"/>
                    <a:pt x="29" y="431"/>
                  </a:cubicBezTo>
                  <a:cubicBezTo>
                    <a:pt x="27" y="429"/>
                    <a:pt x="30" y="427"/>
                    <a:pt x="27" y="423"/>
                  </a:cubicBezTo>
                  <a:cubicBezTo>
                    <a:pt x="24" y="420"/>
                    <a:pt x="27" y="415"/>
                    <a:pt x="27" y="413"/>
                  </a:cubicBezTo>
                  <a:cubicBezTo>
                    <a:pt x="27" y="410"/>
                    <a:pt x="29" y="405"/>
                    <a:pt x="33" y="405"/>
                  </a:cubicBezTo>
                  <a:cubicBezTo>
                    <a:pt x="37" y="405"/>
                    <a:pt x="34" y="400"/>
                    <a:pt x="38" y="398"/>
                  </a:cubicBezTo>
                  <a:cubicBezTo>
                    <a:pt x="42" y="395"/>
                    <a:pt x="35" y="391"/>
                    <a:pt x="38" y="389"/>
                  </a:cubicBezTo>
                  <a:cubicBezTo>
                    <a:pt x="41" y="386"/>
                    <a:pt x="38" y="382"/>
                    <a:pt x="42" y="381"/>
                  </a:cubicBezTo>
                  <a:cubicBezTo>
                    <a:pt x="47" y="381"/>
                    <a:pt x="42" y="375"/>
                    <a:pt x="46" y="374"/>
                  </a:cubicBezTo>
                  <a:cubicBezTo>
                    <a:pt x="49" y="373"/>
                    <a:pt x="45" y="369"/>
                    <a:pt x="46" y="365"/>
                  </a:cubicBezTo>
                  <a:cubicBezTo>
                    <a:pt x="47" y="361"/>
                    <a:pt x="43" y="358"/>
                    <a:pt x="48" y="356"/>
                  </a:cubicBezTo>
                  <a:cubicBezTo>
                    <a:pt x="52" y="354"/>
                    <a:pt x="49" y="351"/>
                    <a:pt x="46" y="349"/>
                  </a:cubicBezTo>
                  <a:cubicBezTo>
                    <a:pt x="43" y="346"/>
                    <a:pt x="47" y="346"/>
                    <a:pt x="50" y="346"/>
                  </a:cubicBezTo>
                  <a:cubicBezTo>
                    <a:pt x="54" y="346"/>
                    <a:pt x="52" y="340"/>
                    <a:pt x="49" y="341"/>
                  </a:cubicBezTo>
                  <a:cubicBezTo>
                    <a:pt x="45" y="342"/>
                    <a:pt x="42" y="338"/>
                    <a:pt x="45" y="335"/>
                  </a:cubicBezTo>
                  <a:cubicBezTo>
                    <a:pt x="48" y="332"/>
                    <a:pt x="43" y="330"/>
                    <a:pt x="44" y="328"/>
                  </a:cubicBezTo>
                  <a:cubicBezTo>
                    <a:pt x="45" y="326"/>
                    <a:pt x="45" y="323"/>
                    <a:pt x="43" y="322"/>
                  </a:cubicBezTo>
                  <a:cubicBezTo>
                    <a:pt x="41" y="321"/>
                    <a:pt x="42" y="311"/>
                    <a:pt x="44" y="310"/>
                  </a:cubicBezTo>
                  <a:cubicBezTo>
                    <a:pt x="47" y="310"/>
                    <a:pt x="45" y="301"/>
                    <a:pt x="45" y="298"/>
                  </a:cubicBezTo>
                  <a:cubicBezTo>
                    <a:pt x="45" y="295"/>
                    <a:pt x="42" y="293"/>
                    <a:pt x="43" y="290"/>
                  </a:cubicBezTo>
                  <a:cubicBezTo>
                    <a:pt x="43" y="288"/>
                    <a:pt x="46" y="287"/>
                    <a:pt x="46" y="283"/>
                  </a:cubicBezTo>
                  <a:cubicBezTo>
                    <a:pt x="46" y="278"/>
                    <a:pt x="47" y="276"/>
                    <a:pt x="49" y="275"/>
                  </a:cubicBezTo>
                  <a:cubicBezTo>
                    <a:pt x="51" y="275"/>
                    <a:pt x="49" y="270"/>
                    <a:pt x="49" y="267"/>
                  </a:cubicBezTo>
                  <a:cubicBezTo>
                    <a:pt x="50" y="264"/>
                    <a:pt x="55" y="267"/>
                    <a:pt x="56" y="263"/>
                  </a:cubicBezTo>
                  <a:cubicBezTo>
                    <a:pt x="57" y="258"/>
                    <a:pt x="52" y="259"/>
                    <a:pt x="53" y="256"/>
                  </a:cubicBezTo>
                  <a:cubicBezTo>
                    <a:pt x="54" y="253"/>
                    <a:pt x="53" y="249"/>
                    <a:pt x="53" y="241"/>
                  </a:cubicBezTo>
                  <a:cubicBezTo>
                    <a:pt x="53" y="234"/>
                    <a:pt x="59" y="232"/>
                    <a:pt x="61" y="230"/>
                  </a:cubicBezTo>
                  <a:cubicBezTo>
                    <a:pt x="64" y="228"/>
                    <a:pt x="58" y="217"/>
                    <a:pt x="61" y="216"/>
                  </a:cubicBezTo>
                  <a:cubicBezTo>
                    <a:pt x="64" y="215"/>
                    <a:pt x="62" y="209"/>
                    <a:pt x="65" y="208"/>
                  </a:cubicBezTo>
                  <a:cubicBezTo>
                    <a:pt x="67" y="206"/>
                    <a:pt x="66" y="202"/>
                    <a:pt x="68" y="198"/>
                  </a:cubicBezTo>
                  <a:cubicBezTo>
                    <a:pt x="69" y="194"/>
                    <a:pt x="65" y="192"/>
                    <a:pt x="65" y="188"/>
                  </a:cubicBezTo>
                  <a:cubicBezTo>
                    <a:pt x="65" y="185"/>
                    <a:pt x="64" y="181"/>
                    <a:pt x="61" y="177"/>
                  </a:cubicBezTo>
                  <a:cubicBezTo>
                    <a:pt x="58" y="173"/>
                    <a:pt x="59" y="165"/>
                    <a:pt x="61" y="165"/>
                  </a:cubicBezTo>
                  <a:cubicBezTo>
                    <a:pt x="63" y="165"/>
                    <a:pt x="62" y="157"/>
                    <a:pt x="66" y="156"/>
                  </a:cubicBezTo>
                  <a:cubicBezTo>
                    <a:pt x="70" y="155"/>
                    <a:pt x="68" y="150"/>
                    <a:pt x="66" y="145"/>
                  </a:cubicBezTo>
                  <a:cubicBezTo>
                    <a:pt x="64" y="140"/>
                    <a:pt x="69" y="142"/>
                    <a:pt x="69" y="139"/>
                  </a:cubicBezTo>
                  <a:cubicBezTo>
                    <a:pt x="69" y="135"/>
                    <a:pt x="71" y="130"/>
                    <a:pt x="74" y="129"/>
                  </a:cubicBezTo>
                  <a:cubicBezTo>
                    <a:pt x="77" y="127"/>
                    <a:pt x="77" y="121"/>
                    <a:pt x="77" y="119"/>
                  </a:cubicBezTo>
                  <a:cubicBezTo>
                    <a:pt x="77" y="117"/>
                    <a:pt x="82" y="116"/>
                    <a:pt x="84" y="114"/>
                  </a:cubicBezTo>
                  <a:cubicBezTo>
                    <a:pt x="87" y="112"/>
                    <a:pt x="80" y="108"/>
                    <a:pt x="84" y="106"/>
                  </a:cubicBezTo>
                  <a:cubicBezTo>
                    <a:pt x="88" y="104"/>
                    <a:pt x="81" y="96"/>
                    <a:pt x="83" y="94"/>
                  </a:cubicBezTo>
                  <a:cubicBezTo>
                    <a:pt x="85" y="92"/>
                    <a:pt x="83" y="89"/>
                    <a:pt x="84" y="86"/>
                  </a:cubicBezTo>
                  <a:cubicBezTo>
                    <a:pt x="84" y="83"/>
                    <a:pt x="95" y="78"/>
                    <a:pt x="96" y="76"/>
                  </a:cubicBezTo>
                  <a:cubicBezTo>
                    <a:pt x="97" y="74"/>
                    <a:pt x="98" y="68"/>
                    <a:pt x="99" y="63"/>
                  </a:cubicBezTo>
                  <a:cubicBezTo>
                    <a:pt x="95" y="65"/>
                    <a:pt x="92" y="66"/>
                    <a:pt x="92" y="65"/>
                  </a:cubicBezTo>
                  <a:cubicBezTo>
                    <a:pt x="91" y="62"/>
                    <a:pt x="92" y="55"/>
                    <a:pt x="89" y="52"/>
                  </a:cubicBezTo>
                  <a:cubicBezTo>
                    <a:pt x="86" y="49"/>
                    <a:pt x="88" y="43"/>
                    <a:pt x="85" y="42"/>
                  </a:cubicBezTo>
                  <a:cubicBezTo>
                    <a:pt x="82" y="41"/>
                    <a:pt x="78" y="35"/>
                    <a:pt x="81" y="33"/>
                  </a:cubicBezTo>
                  <a:cubicBezTo>
                    <a:pt x="84" y="31"/>
                    <a:pt x="81" y="27"/>
                    <a:pt x="83" y="25"/>
                  </a:cubicBezTo>
                  <a:cubicBezTo>
                    <a:pt x="86" y="23"/>
                    <a:pt x="82" y="22"/>
                    <a:pt x="79" y="18"/>
                  </a:cubicBezTo>
                  <a:cubicBezTo>
                    <a:pt x="75" y="14"/>
                    <a:pt x="80" y="9"/>
                    <a:pt x="76" y="6"/>
                  </a:cubicBezTo>
                  <a:cubicBezTo>
                    <a:pt x="72" y="3"/>
                    <a:pt x="72" y="0"/>
                    <a:pt x="71" y="1"/>
                  </a:cubicBezTo>
                  <a:cubicBezTo>
                    <a:pt x="70" y="3"/>
                    <a:pt x="70" y="9"/>
                    <a:pt x="66" y="10"/>
                  </a:cubicBezTo>
                  <a:cubicBezTo>
                    <a:pt x="66" y="11"/>
                    <a:pt x="65" y="11"/>
                    <a:pt x="64" y="12"/>
                  </a:cubicBezTo>
                  <a:cubicBezTo>
                    <a:pt x="64" y="15"/>
                    <a:pt x="63" y="20"/>
                    <a:pt x="64" y="22"/>
                  </a:cubicBezTo>
                  <a:cubicBezTo>
                    <a:pt x="65" y="26"/>
                    <a:pt x="66" y="44"/>
                    <a:pt x="65" y="51"/>
                  </a:cubicBezTo>
                  <a:cubicBezTo>
                    <a:pt x="63" y="58"/>
                    <a:pt x="62" y="64"/>
                    <a:pt x="60" y="68"/>
                  </a:cubicBezTo>
                  <a:cubicBezTo>
                    <a:pt x="59" y="73"/>
                    <a:pt x="64" y="73"/>
                    <a:pt x="62" y="75"/>
                  </a:cubicBezTo>
                  <a:cubicBezTo>
                    <a:pt x="60" y="77"/>
                    <a:pt x="60" y="82"/>
                    <a:pt x="60" y="90"/>
                  </a:cubicBezTo>
                  <a:cubicBezTo>
                    <a:pt x="60" y="98"/>
                    <a:pt x="56" y="111"/>
                    <a:pt x="55" y="116"/>
                  </a:cubicBezTo>
                  <a:cubicBezTo>
                    <a:pt x="55" y="120"/>
                    <a:pt x="52" y="123"/>
                    <a:pt x="52" y="127"/>
                  </a:cubicBezTo>
                  <a:cubicBezTo>
                    <a:pt x="53" y="132"/>
                    <a:pt x="50" y="135"/>
                    <a:pt x="47" y="137"/>
                  </a:cubicBezTo>
                  <a:cubicBezTo>
                    <a:pt x="45" y="139"/>
                    <a:pt x="52" y="147"/>
                    <a:pt x="52" y="151"/>
                  </a:cubicBezTo>
                  <a:cubicBezTo>
                    <a:pt x="51" y="155"/>
                    <a:pt x="46" y="156"/>
                    <a:pt x="47" y="163"/>
                  </a:cubicBezTo>
                  <a:cubicBezTo>
                    <a:pt x="49" y="171"/>
                    <a:pt x="47" y="185"/>
                    <a:pt x="47" y="188"/>
                  </a:cubicBezTo>
                  <a:cubicBezTo>
                    <a:pt x="47" y="190"/>
                    <a:pt x="44" y="190"/>
                    <a:pt x="45" y="195"/>
                  </a:cubicBezTo>
                  <a:cubicBezTo>
                    <a:pt x="46" y="201"/>
                    <a:pt x="42" y="202"/>
                    <a:pt x="41" y="209"/>
                  </a:cubicBezTo>
                  <a:cubicBezTo>
                    <a:pt x="40" y="217"/>
                    <a:pt x="34" y="228"/>
                    <a:pt x="32" y="233"/>
                  </a:cubicBezTo>
                  <a:cubicBezTo>
                    <a:pt x="30" y="239"/>
                    <a:pt x="30" y="242"/>
                    <a:pt x="27" y="242"/>
                  </a:cubicBezTo>
                  <a:cubicBezTo>
                    <a:pt x="24" y="242"/>
                    <a:pt x="23" y="246"/>
                    <a:pt x="25" y="251"/>
                  </a:cubicBezTo>
                  <a:cubicBezTo>
                    <a:pt x="28" y="256"/>
                    <a:pt x="24" y="260"/>
                    <a:pt x="27" y="265"/>
                  </a:cubicBezTo>
                  <a:cubicBezTo>
                    <a:pt x="30" y="270"/>
                    <a:pt x="29" y="272"/>
                    <a:pt x="27" y="276"/>
                  </a:cubicBezTo>
                  <a:cubicBezTo>
                    <a:pt x="26" y="281"/>
                    <a:pt x="24" y="281"/>
                    <a:pt x="24" y="286"/>
                  </a:cubicBezTo>
                  <a:cubicBezTo>
                    <a:pt x="24" y="290"/>
                    <a:pt x="20" y="294"/>
                    <a:pt x="22" y="299"/>
                  </a:cubicBezTo>
                  <a:cubicBezTo>
                    <a:pt x="24" y="304"/>
                    <a:pt x="24" y="306"/>
                    <a:pt x="21" y="306"/>
                  </a:cubicBezTo>
                  <a:cubicBezTo>
                    <a:pt x="19" y="306"/>
                    <a:pt x="18" y="310"/>
                    <a:pt x="17" y="318"/>
                  </a:cubicBezTo>
                  <a:cubicBezTo>
                    <a:pt x="16" y="326"/>
                    <a:pt x="16" y="326"/>
                    <a:pt x="22" y="326"/>
                  </a:cubicBezTo>
                  <a:cubicBezTo>
                    <a:pt x="28" y="325"/>
                    <a:pt x="23" y="305"/>
                    <a:pt x="27" y="305"/>
                  </a:cubicBezTo>
                  <a:cubicBezTo>
                    <a:pt x="31" y="305"/>
                    <a:pt x="27" y="302"/>
                    <a:pt x="31" y="301"/>
                  </a:cubicBezTo>
                  <a:cubicBezTo>
                    <a:pt x="35" y="300"/>
                    <a:pt x="32" y="305"/>
                    <a:pt x="34" y="305"/>
                  </a:cubicBezTo>
                  <a:cubicBezTo>
                    <a:pt x="37" y="306"/>
                    <a:pt x="38" y="308"/>
                    <a:pt x="35" y="310"/>
                  </a:cubicBezTo>
                  <a:cubicBezTo>
                    <a:pt x="31" y="313"/>
                    <a:pt x="36" y="317"/>
                    <a:pt x="34" y="320"/>
                  </a:cubicBezTo>
                  <a:cubicBezTo>
                    <a:pt x="32" y="323"/>
                    <a:pt x="30" y="326"/>
                    <a:pt x="31" y="329"/>
                  </a:cubicBezTo>
                  <a:cubicBezTo>
                    <a:pt x="33" y="332"/>
                    <a:pt x="29" y="332"/>
                    <a:pt x="29" y="336"/>
                  </a:cubicBezTo>
                  <a:cubicBezTo>
                    <a:pt x="29" y="340"/>
                    <a:pt x="31" y="341"/>
                    <a:pt x="30" y="342"/>
                  </a:cubicBezTo>
                  <a:cubicBezTo>
                    <a:pt x="28" y="343"/>
                    <a:pt x="32" y="346"/>
                    <a:pt x="29" y="346"/>
                  </a:cubicBezTo>
                  <a:cubicBezTo>
                    <a:pt x="27" y="347"/>
                    <a:pt x="28" y="350"/>
                    <a:pt x="30" y="353"/>
                  </a:cubicBezTo>
                  <a:cubicBezTo>
                    <a:pt x="31" y="356"/>
                    <a:pt x="27" y="354"/>
                    <a:pt x="24" y="356"/>
                  </a:cubicBezTo>
                  <a:cubicBezTo>
                    <a:pt x="22" y="358"/>
                    <a:pt x="27" y="361"/>
                    <a:pt x="25" y="364"/>
                  </a:cubicBezTo>
                  <a:cubicBezTo>
                    <a:pt x="24" y="367"/>
                    <a:pt x="20" y="362"/>
                    <a:pt x="18" y="361"/>
                  </a:cubicBezTo>
                  <a:cubicBezTo>
                    <a:pt x="16" y="359"/>
                    <a:pt x="21" y="356"/>
                    <a:pt x="23" y="353"/>
                  </a:cubicBezTo>
                  <a:cubicBezTo>
                    <a:pt x="25" y="350"/>
                    <a:pt x="21" y="344"/>
                    <a:pt x="17" y="345"/>
                  </a:cubicBezTo>
                  <a:cubicBezTo>
                    <a:pt x="13" y="347"/>
                    <a:pt x="21" y="351"/>
                    <a:pt x="21" y="354"/>
                  </a:cubicBezTo>
                  <a:cubicBezTo>
                    <a:pt x="21" y="357"/>
                    <a:pt x="14" y="353"/>
                    <a:pt x="15" y="357"/>
                  </a:cubicBezTo>
                  <a:cubicBezTo>
                    <a:pt x="15" y="360"/>
                    <a:pt x="10" y="359"/>
                    <a:pt x="8" y="362"/>
                  </a:cubicBezTo>
                  <a:cubicBezTo>
                    <a:pt x="6" y="364"/>
                    <a:pt x="11" y="366"/>
                    <a:pt x="9" y="367"/>
                  </a:cubicBezTo>
                  <a:cubicBezTo>
                    <a:pt x="6" y="368"/>
                    <a:pt x="2" y="371"/>
                    <a:pt x="2" y="374"/>
                  </a:cubicBezTo>
                  <a:cubicBezTo>
                    <a:pt x="1" y="376"/>
                    <a:pt x="4" y="377"/>
                    <a:pt x="4" y="374"/>
                  </a:cubicBezTo>
                  <a:cubicBezTo>
                    <a:pt x="4" y="372"/>
                    <a:pt x="8" y="371"/>
                    <a:pt x="10" y="374"/>
                  </a:cubicBezTo>
                  <a:cubicBezTo>
                    <a:pt x="11" y="378"/>
                    <a:pt x="13" y="374"/>
                    <a:pt x="16" y="375"/>
                  </a:cubicBezTo>
                  <a:cubicBezTo>
                    <a:pt x="20" y="376"/>
                    <a:pt x="19" y="381"/>
                    <a:pt x="17" y="381"/>
                  </a:cubicBezTo>
                  <a:cubicBezTo>
                    <a:pt x="15" y="381"/>
                    <a:pt x="13" y="384"/>
                    <a:pt x="14" y="388"/>
                  </a:cubicBezTo>
                  <a:cubicBezTo>
                    <a:pt x="14" y="392"/>
                    <a:pt x="21" y="388"/>
                    <a:pt x="24" y="389"/>
                  </a:cubicBezTo>
                  <a:cubicBezTo>
                    <a:pt x="27" y="390"/>
                    <a:pt x="26" y="395"/>
                    <a:pt x="24" y="393"/>
                  </a:cubicBezTo>
                  <a:cubicBezTo>
                    <a:pt x="23" y="392"/>
                    <a:pt x="19" y="389"/>
                    <a:pt x="17" y="392"/>
                  </a:cubicBezTo>
                  <a:cubicBezTo>
                    <a:pt x="15" y="395"/>
                    <a:pt x="12" y="393"/>
                    <a:pt x="10" y="392"/>
                  </a:cubicBezTo>
                  <a:cubicBezTo>
                    <a:pt x="8" y="391"/>
                    <a:pt x="0" y="396"/>
                    <a:pt x="3" y="398"/>
                  </a:cubicBezTo>
                  <a:cubicBezTo>
                    <a:pt x="5" y="400"/>
                    <a:pt x="5" y="404"/>
                    <a:pt x="7" y="403"/>
                  </a:cubicBezTo>
                  <a:cubicBezTo>
                    <a:pt x="9" y="403"/>
                    <a:pt x="11" y="402"/>
                    <a:pt x="12" y="400"/>
                  </a:cubicBezTo>
                  <a:cubicBezTo>
                    <a:pt x="13" y="398"/>
                    <a:pt x="17" y="396"/>
                    <a:pt x="17" y="400"/>
                  </a:cubicBezTo>
                  <a:cubicBezTo>
                    <a:pt x="17" y="405"/>
                    <a:pt x="12" y="403"/>
                    <a:pt x="11" y="405"/>
                  </a:cubicBezTo>
                  <a:cubicBezTo>
                    <a:pt x="10" y="408"/>
                    <a:pt x="8" y="410"/>
                    <a:pt x="5" y="412"/>
                  </a:cubicBezTo>
                  <a:cubicBezTo>
                    <a:pt x="2" y="414"/>
                    <a:pt x="5" y="418"/>
                    <a:pt x="8" y="417"/>
                  </a:cubicBezTo>
                  <a:cubicBezTo>
                    <a:pt x="10" y="415"/>
                    <a:pt x="7" y="420"/>
                    <a:pt x="11" y="420"/>
                  </a:cubicBezTo>
                  <a:cubicBezTo>
                    <a:pt x="14" y="421"/>
                    <a:pt x="15" y="418"/>
                    <a:pt x="14" y="416"/>
                  </a:cubicBezTo>
                  <a:cubicBezTo>
                    <a:pt x="13" y="413"/>
                    <a:pt x="16" y="408"/>
                    <a:pt x="19" y="410"/>
                  </a:cubicBezTo>
                  <a:cubicBezTo>
                    <a:pt x="22" y="413"/>
                    <a:pt x="17" y="416"/>
                    <a:pt x="17" y="418"/>
                  </a:cubicBezTo>
                  <a:cubicBezTo>
                    <a:pt x="17" y="421"/>
                    <a:pt x="16" y="424"/>
                    <a:pt x="16" y="427"/>
                  </a:cubicBezTo>
                  <a:cubicBezTo>
                    <a:pt x="16" y="430"/>
                    <a:pt x="12" y="428"/>
                    <a:pt x="13" y="431"/>
                  </a:cubicBezTo>
                  <a:cubicBezTo>
                    <a:pt x="13" y="434"/>
                    <a:pt x="6" y="432"/>
                    <a:pt x="9" y="434"/>
                  </a:cubicBezTo>
                  <a:cubicBezTo>
                    <a:pt x="12" y="436"/>
                    <a:pt x="7" y="439"/>
                    <a:pt x="9" y="441"/>
                  </a:cubicBezTo>
                  <a:cubicBezTo>
                    <a:pt x="10" y="443"/>
                    <a:pt x="12" y="438"/>
                    <a:pt x="15" y="439"/>
                  </a:cubicBezTo>
                  <a:cubicBezTo>
                    <a:pt x="17" y="440"/>
                    <a:pt x="17" y="441"/>
                    <a:pt x="20" y="439"/>
                  </a:cubicBezTo>
                  <a:cubicBezTo>
                    <a:pt x="24" y="438"/>
                    <a:pt x="26" y="442"/>
                    <a:pt x="23" y="443"/>
                  </a:cubicBezTo>
                  <a:cubicBezTo>
                    <a:pt x="19" y="444"/>
                    <a:pt x="16" y="448"/>
                    <a:pt x="17" y="448"/>
                  </a:cubicBezTo>
                  <a:cubicBezTo>
                    <a:pt x="19" y="449"/>
                    <a:pt x="23" y="446"/>
                    <a:pt x="24" y="449"/>
                  </a:cubicBezTo>
                  <a:cubicBezTo>
                    <a:pt x="25" y="452"/>
                    <a:pt x="28" y="451"/>
                    <a:pt x="28" y="448"/>
                  </a:cubicBezTo>
                  <a:cubicBezTo>
                    <a:pt x="28" y="444"/>
                    <a:pt x="34" y="447"/>
                    <a:pt x="35" y="450"/>
                  </a:cubicBezTo>
                  <a:cubicBezTo>
                    <a:pt x="36" y="453"/>
                    <a:pt x="29" y="455"/>
                    <a:pt x="25" y="454"/>
                  </a:cubicBezTo>
                  <a:cubicBezTo>
                    <a:pt x="21" y="454"/>
                    <a:pt x="19" y="458"/>
                    <a:pt x="22" y="461"/>
                  </a:cubicBezTo>
                  <a:cubicBezTo>
                    <a:pt x="24" y="464"/>
                    <a:pt x="27" y="461"/>
                    <a:pt x="30" y="458"/>
                  </a:cubicBezTo>
                  <a:cubicBezTo>
                    <a:pt x="33" y="456"/>
                    <a:pt x="46" y="456"/>
                    <a:pt x="47" y="459"/>
                  </a:cubicBezTo>
                  <a:cubicBezTo>
                    <a:pt x="48" y="462"/>
                    <a:pt x="41" y="460"/>
                    <a:pt x="40" y="462"/>
                  </a:cubicBezTo>
                  <a:cubicBezTo>
                    <a:pt x="40" y="463"/>
                    <a:pt x="34" y="465"/>
                    <a:pt x="33" y="463"/>
                  </a:cubicBezTo>
                  <a:cubicBezTo>
                    <a:pt x="33" y="461"/>
                    <a:pt x="27" y="464"/>
                    <a:pt x="27" y="467"/>
                  </a:cubicBezTo>
                  <a:cubicBezTo>
                    <a:pt x="27" y="470"/>
                    <a:pt x="23" y="470"/>
                    <a:pt x="27" y="471"/>
                  </a:cubicBezTo>
                  <a:cubicBezTo>
                    <a:pt x="32" y="473"/>
                    <a:pt x="31" y="467"/>
                    <a:pt x="38" y="467"/>
                  </a:cubicBezTo>
                  <a:cubicBezTo>
                    <a:pt x="45" y="468"/>
                    <a:pt x="48" y="461"/>
                    <a:pt x="50" y="465"/>
                  </a:cubicBezTo>
                  <a:cubicBezTo>
                    <a:pt x="52" y="469"/>
                    <a:pt x="45" y="472"/>
                    <a:pt x="42" y="469"/>
                  </a:cubicBezTo>
                  <a:cubicBezTo>
                    <a:pt x="39" y="467"/>
                    <a:pt x="36" y="471"/>
                    <a:pt x="36" y="475"/>
                  </a:cubicBezTo>
                  <a:cubicBezTo>
                    <a:pt x="36" y="479"/>
                    <a:pt x="28" y="474"/>
                    <a:pt x="24" y="473"/>
                  </a:cubicBezTo>
                  <a:cubicBezTo>
                    <a:pt x="20" y="473"/>
                    <a:pt x="22" y="477"/>
                    <a:pt x="25" y="481"/>
                  </a:cubicBezTo>
                  <a:cubicBezTo>
                    <a:pt x="29" y="485"/>
                    <a:pt x="31" y="480"/>
                    <a:pt x="35" y="483"/>
                  </a:cubicBezTo>
                  <a:cubicBezTo>
                    <a:pt x="39" y="486"/>
                    <a:pt x="39" y="489"/>
                    <a:pt x="42" y="486"/>
                  </a:cubicBezTo>
                  <a:cubicBezTo>
                    <a:pt x="45" y="483"/>
                    <a:pt x="42" y="484"/>
                    <a:pt x="40" y="482"/>
                  </a:cubicBezTo>
                  <a:cubicBezTo>
                    <a:pt x="38" y="481"/>
                    <a:pt x="40" y="477"/>
                    <a:pt x="45" y="479"/>
                  </a:cubicBezTo>
                  <a:cubicBezTo>
                    <a:pt x="50" y="481"/>
                    <a:pt x="55" y="477"/>
                    <a:pt x="54" y="471"/>
                  </a:cubicBezTo>
                  <a:cubicBezTo>
                    <a:pt x="52" y="465"/>
                    <a:pt x="58" y="462"/>
                    <a:pt x="64" y="460"/>
                  </a:cubicBezTo>
                  <a:cubicBezTo>
                    <a:pt x="69" y="458"/>
                    <a:pt x="66" y="464"/>
                    <a:pt x="62" y="466"/>
                  </a:cubicBezTo>
                  <a:cubicBezTo>
                    <a:pt x="58" y="468"/>
                    <a:pt x="57" y="469"/>
                    <a:pt x="60" y="472"/>
                  </a:cubicBezTo>
                  <a:cubicBezTo>
                    <a:pt x="64" y="476"/>
                    <a:pt x="68" y="470"/>
                    <a:pt x="71" y="473"/>
                  </a:cubicBezTo>
                  <a:cubicBezTo>
                    <a:pt x="73" y="476"/>
                    <a:pt x="66" y="475"/>
                    <a:pt x="64" y="478"/>
                  </a:cubicBezTo>
                  <a:cubicBezTo>
                    <a:pt x="63" y="481"/>
                    <a:pt x="69" y="484"/>
                    <a:pt x="65" y="486"/>
                  </a:cubicBezTo>
                  <a:cubicBezTo>
                    <a:pt x="61" y="488"/>
                    <a:pt x="63" y="478"/>
                    <a:pt x="60" y="477"/>
                  </a:cubicBezTo>
                  <a:cubicBezTo>
                    <a:pt x="58" y="476"/>
                    <a:pt x="55" y="478"/>
                    <a:pt x="58" y="484"/>
                  </a:cubicBezTo>
                  <a:cubicBezTo>
                    <a:pt x="60" y="489"/>
                    <a:pt x="55" y="484"/>
                    <a:pt x="52" y="482"/>
                  </a:cubicBezTo>
                  <a:cubicBezTo>
                    <a:pt x="50" y="479"/>
                    <a:pt x="46" y="483"/>
                    <a:pt x="49" y="486"/>
                  </a:cubicBezTo>
                  <a:cubicBezTo>
                    <a:pt x="52" y="489"/>
                    <a:pt x="44" y="486"/>
                    <a:pt x="44" y="490"/>
                  </a:cubicBezTo>
                  <a:cubicBezTo>
                    <a:pt x="44" y="495"/>
                    <a:pt x="47" y="491"/>
                    <a:pt x="52" y="492"/>
                  </a:cubicBezTo>
                  <a:cubicBezTo>
                    <a:pt x="56" y="493"/>
                    <a:pt x="54" y="500"/>
                    <a:pt x="58" y="502"/>
                  </a:cubicBezTo>
                  <a:cubicBezTo>
                    <a:pt x="61" y="505"/>
                    <a:pt x="58" y="494"/>
                    <a:pt x="62" y="493"/>
                  </a:cubicBezTo>
                  <a:cubicBezTo>
                    <a:pt x="65" y="493"/>
                    <a:pt x="62" y="501"/>
                    <a:pt x="70" y="504"/>
                  </a:cubicBezTo>
                  <a:cubicBezTo>
                    <a:pt x="77" y="506"/>
                    <a:pt x="70" y="502"/>
                    <a:pt x="74" y="500"/>
                  </a:cubicBezTo>
                  <a:cubicBezTo>
                    <a:pt x="77" y="497"/>
                    <a:pt x="82" y="507"/>
                    <a:pt x="85" y="508"/>
                  </a:cubicBezTo>
                  <a:cubicBezTo>
                    <a:pt x="89" y="509"/>
                    <a:pt x="87" y="504"/>
                    <a:pt x="84" y="501"/>
                  </a:cubicBezTo>
                  <a:cubicBezTo>
                    <a:pt x="81" y="498"/>
                    <a:pt x="87" y="500"/>
                    <a:pt x="90" y="501"/>
                  </a:cubicBezTo>
                  <a:cubicBezTo>
                    <a:pt x="94" y="502"/>
                    <a:pt x="97" y="503"/>
                    <a:pt x="98" y="500"/>
                  </a:cubicBezTo>
                  <a:cubicBezTo>
                    <a:pt x="98" y="499"/>
                    <a:pt x="99" y="499"/>
                    <a:pt x="100" y="499"/>
                  </a:cubicBezTo>
                  <a:cubicBezTo>
                    <a:pt x="96" y="497"/>
                    <a:pt x="83" y="498"/>
                    <a:pt x="81" y="498"/>
                  </a:cubicBezTo>
                  <a:cubicBezTo>
                    <a:pt x="79" y="498"/>
                    <a:pt x="80" y="468"/>
                    <a:pt x="81" y="461"/>
                  </a:cubicBezTo>
                  <a:cubicBezTo>
                    <a:pt x="81" y="461"/>
                    <a:pt x="80" y="461"/>
                    <a:pt x="80" y="461"/>
                  </a:cubicBezTo>
                  <a:cubicBezTo>
                    <a:pt x="77" y="461"/>
                    <a:pt x="69" y="462"/>
                    <a:pt x="71" y="457"/>
                  </a:cubicBezTo>
                  <a:cubicBezTo>
                    <a:pt x="71" y="456"/>
                    <a:pt x="71" y="455"/>
                    <a:pt x="72" y="455"/>
                  </a:cubicBezTo>
                  <a:cubicBezTo>
                    <a:pt x="71" y="454"/>
                    <a:pt x="68" y="452"/>
                    <a:pt x="66" y="451"/>
                  </a:cubicBezTo>
                  <a:cubicBezTo>
                    <a:pt x="61" y="450"/>
                    <a:pt x="49" y="451"/>
                    <a:pt x="46" y="452"/>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09" name="Freeform 108">
              <a:extLst>
                <a:ext uri="{FF2B5EF4-FFF2-40B4-BE49-F238E27FC236}">
                  <a16:creationId xmlns:a16="http://schemas.microsoft.com/office/drawing/2014/main" xmlns="" id="{3B32FBDE-EA5E-8B4E-B91B-4487509FCB88}"/>
                </a:ext>
              </a:extLst>
            </p:cNvPr>
            <p:cNvSpPr>
              <a:spLocks/>
            </p:cNvSpPr>
            <p:nvPr/>
          </p:nvSpPr>
          <p:spPr bwMode="auto">
            <a:xfrm>
              <a:off x="2003516" y="2594295"/>
              <a:ext cx="424282" cy="455773"/>
            </a:xfrm>
            <a:custGeom>
              <a:avLst/>
              <a:gdLst>
                <a:gd name="T0" fmla="*/ 96 w 100"/>
                <a:gd name="T1" fmla="*/ 54 h 101"/>
                <a:gd name="T2" fmla="*/ 86 w 100"/>
                <a:gd name="T3" fmla="*/ 56 h 101"/>
                <a:gd name="T4" fmla="*/ 81 w 100"/>
                <a:gd name="T5" fmla="*/ 44 h 101"/>
                <a:gd name="T6" fmla="*/ 73 w 100"/>
                <a:gd name="T7" fmla="*/ 34 h 101"/>
                <a:gd name="T8" fmla="*/ 63 w 100"/>
                <a:gd name="T9" fmla="*/ 33 h 101"/>
                <a:gd name="T10" fmla="*/ 57 w 100"/>
                <a:gd name="T11" fmla="*/ 24 h 101"/>
                <a:gd name="T12" fmla="*/ 55 w 100"/>
                <a:gd name="T13" fmla="*/ 10 h 101"/>
                <a:gd name="T14" fmla="*/ 55 w 100"/>
                <a:gd name="T15" fmla="*/ 4 h 101"/>
                <a:gd name="T16" fmla="*/ 53 w 100"/>
                <a:gd name="T17" fmla="*/ 5 h 101"/>
                <a:gd name="T18" fmla="*/ 42 w 100"/>
                <a:gd name="T19" fmla="*/ 0 h 101"/>
                <a:gd name="T20" fmla="*/ 29 w 100"/>
                <a:gd name="T21" fmla="*/ 2 h 101"/>
                <a:gd name="T22" fmla="*/ 16 w 100"/>
                <a:gd name="T23" fmla="*/ 4 h 101"/>
                <a:gd name="T24" fmla="*/ 7 w 100"/>
                <a:gd name="T25" fmla="*/ 15 h 101"/>
                <a:gd name="T26" fmla="*/ 4 w 100"/>
                <a:gd name="T27" fmla="*/ 32 h 101"/>
                <a:gd name="T28" fmla="*/ 0 w 100"/>
                <a:gd name="T29" fmla="*/ 32 h 101"/>
                <a:gd name="T30" fmla="*/ 15 w 100"/>
                <a:gd name="T31" fmla="*/ 48 h 101"/>
                <a:gd name="T32" fmla="*/ 28 w 100"/>
                <a:gd name="T33" fmla="*/ 56 h 101"/>
                <a:gd name="T34" fmla="*/ 40 w 100"/>
                <a:gd name="T35" fmla="*/ 62 h 101"/>
                <a:gd name="T36" fmla="*/ 61 w 100"/>
                <a:gd name="T37" fmla="*/ 73 h 101"/>
                <a:gd name="T38" fmla="*/ 53 w 100"/>
                <a:gd name="T39" fmla="*/ 88 h 101"/>
                <a:gd name="T40" fmla="*/ 49 w 100"/>
                <a:gd name="T41" fmla="*/ 95 h 101"/>
                <a:gd name="T42" fmla="*/ 59 w 100"/>
                <a:gd name="T43" fmla="*/ 98 h 101"/>
                <a:gd name="T44" fmla="*/ 70 w 100"/>
                <a:gd name="T45" fmla="*/ 99 h 101"/>
                <a:gd name="T46" fmla="*/ 80 w 100"/>
                <a:gd name="T47" fmla="*/ 97 h 101"/>
                <a:gd name="T48" fmla="*/ 89 w 100"/>
                <a:gd name="T49" fmla="*/ 92 h 101"/>
                <a:gd name="T50" fmla="*/ 95 w 100"/>
                <a:gd name="T51" fmla="*/ 76 h 101"/>
                <a:gd name="T52" fmla="*/ 96 w 100"/>
                <a:gd name="T53" fmla="*/ 5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0" h="101">
                  <a:moveTo>
                    <a:pt x="96" y="54"/>
                  </a:moveTo>
                  <a:cubicBezTo>
                    <a:pt x="92" y="52"/>
                    <a:pt x="88" y="56"/>
                    <a:pt x="86" y="56"/>
                  </a:cubicBezTo>
                  <a:cubicBezTo>
                    <a:pt x="85" y="56"/>
                    <a:pt x="82" y="48"/>
                    <a:pt x="81" y="44"/>
                  </a:cubicBezTo>
                  <a:cubicBezTo>
                    <a:pt x="80" y="40"/>
                    <a:pt x="76" y="33"/>
                    <a:pt x="73" y="34"/>
                  </a:cubicBezTo>
                  <a:cubicBezTo>
                    <a:pt x="70" y="36"/>
                    <a:pt x="71" y="34"/>
                    <a:pt x="63" y="33"/>
                  </a:cubicBezTo>
                  <a:cubicBezTo>
                    <a:pt x="55" y="33"/>
                    <a:pt x="56" y="32"/>
                    <a:pt x="57" y="24"/>
                  </a:cubicBezTo>
                  <a:cubicBezTo>
                    <a:pt x="59" y="17"/>
                    <a:pt x="52" y="12"/>
                    <a:pt x="55" y="10"/>
                  </a:cubicBezTo>
                  <a:cubicBezTo>
                    <a:pt x="58" y="9"/>
                    <a:pt x="57" y="8"/>
                    <a:pt x="55" y="4"/>
                  </a:cubicBezTo>
                  <a:cubicBezTo>
                    <a:pt x="54" y="5"/>
                    <a:pt x="54" y="5"/>
                    <a:pt x="53" y="5"/>
                  </a:cubicBezTo>
                  <a:cubicBezTo>
                    <a:pt x="50" y="5"/>
                    <a:pt x="47" y="0"/>
                    <a:pt x="42" y="0"/>
                  </a:cubicBezTo>
                  <a:cubicBezTo>
                    <a:pt x="38" y="0"/>
                    <a:pt x="33" y="0"/>
                    <a:pt x="29" y="2"/>
                  </a:cubicBezTo>
                  <a:cubicBezTo>
                    <a:pt x="26" y="3"/>
                    <a:pt x="20" y="1"/>
                    <a:pt x="16" y="4"/>
                  </a:cubicBezTo>
                  <a:cubicBezTo>
                    <a:pt x="12" y="7"/>
                    <a:pt x="7" y="12"/>
                    <a:pt x="7" y="15"/>
                  </a:cubicBezTo>
                  <a:cubicBezTo>
                    <a:pt x="7" y="17"/>
                    <a:pt x="6" y="31"/>
                    <a:pt x="4" y="32"/>
                  </a:cubicBezTo>
                  <a:cubicBezTo>
                    <a:pt x="3" y="32"/>
                    <a:pt x="2" y="32"/>
                    <a:pt x="0" y="32"/>
                  </a:cubicBezTo>
                  <a:cubicBezTo>
                    <a:pt x="2" y="37"/>
                    <a:pt x="10" y="45"/>
                    <a:pt x="15" y="48"/>
                  </a:cubicBezTo>
                  <a:cubicBezTo>
                    <a:pt x="22" y="52"/>
                    <a:pt x="21" y="55"/>
                    <a:pt x="28" y="56"/>
                  </a:cubicBezTo>
                  <a:cubicBezTo>
                    <a:pt x="35" y="56"/>
                    <a:pt x="38" y="59"/>
                    <a:pt x="40" y="62"/>
                  </a:cubicBezTo>
                  <a:cubicBezTo>
                    <a:pt x="43" y="65"/>
                    <a:pt x="60" y="70"/>
                    <a:pt x="61" y="73"/>
                  </a:cubicBezTo>
                  <a:cubicBezTo>
                    <a:pt x="63" y="75"/>
                    <a:pt x="53" y="82"/>
                    <a:pt x="53" y="88"/>
                  </a:cubicBezTo>
                  <a:cubicBezTo>
                    <a:pt x="53" y="94"/>
                    <a:pt x="49" y="93"/>
                    <a:pt x="49" y="95"/>
                  </a:cubicBezTo>
                  <a:cubicBezTo>
                    <a:pt x="49" y="97"/>
                    <a:pt x="57" y="96"/>
                    <a:pt x="59" y="98"/>
                  </a:cubicBezTo>
                  <a:cubicBezTo>
                    <a:pt x="62" y="99"/>
                    <a:pt x="67" y="97"/>
                    <a:pt x="70" y="99"/>
                  </a:cubicBezTo>
                  <a:cubicBezTo>
                    <a:pt x="74" y="101"/>
                    <a:pt x="77" y="96"/>
                    <a:pt x="80" y="97"/>
                  </a:cubicBezTo>
                  <a:cubicBezTo>
                    <a:pt x="83" y="97"/>
                    <a:pt x="86" y="92"/>
                    <a:pt x="89" y="92"/>
                  </a:cubicBezTo>
                  <a:cubicBezTo>
                    <a:pt x="92" y="93"/>
                    <a:pt x="95" y="80"/>
                    <a:pt x="95" y="76"/>
                  </a:cubicBezTo>
                  <a:cubicBezTo>
                    <a:pt x="94" y="71"/>
                    <a:pt x="100" y="56"/>
                    <a:pt x="96" y="54"/>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10" name="Freeform 109">
              <a:extLst>
                <a:ext uri="{FF2B5EF4-FFF2-40B4-BE49-F238E27FC236}">
                  <a16:creationId xmlns:a16="http://schemas.microsoft.com/office/drawing/2014/main" xmlns="" id="{1AC016CF-D512-8A48-8186-B3D547C47CA2}"/>
                </a:ext>
              </a:extLst>
            </p:cNvPr>
            <p:cNvSpPr>
              <a:spLocks/>
            </p:cNvSpPr>
            <p:nvPr/>
          </p:nvSpPr>
          <p:spPr bwMode="auto">
            <a:xfrm>
              <a:off x="893089" y="1016495"/>
              <a:ext cx="157449" cy="139219"/>
            </a:xfrm>
            <a:custGeom>
              <a:avLst/>
              <a:gdLst>
                <a:gd name="T0" fmla="*/ 35 w 37"/>
                <a:gd name="T1" fmla="*/ 25 h 31"/>
                <a:gd name="T2" fmla="*/ 37 w 37"/>
                <a:gd name="T3" fmla="*/ 17 h 31"/>
                <a:gd name="T4" fmla="*/ 26 w 37"/>
                <a:gd name="T5" fmla="*/ 3 h 31"/>
                <a:gd name="T6" fmla="*/ 20 w 37"/>
                <a:gd name="T7" fmla="*/ 3 h 31"/>
                <a:gd name="T8" fmla="*/ 9 w 37"/>
                <a:gd name="T9" fmla="*/ 1 h 31"/>
                <a:gd name="T10" fmla="*/ 3 w 37"/>
                <a:gd name="T11" fmla="*/ 1 h 31"/>
                <a:gd name="T12" fmla="*/ 2 w 37"/>
                <a:gd name="T13" fmla="*/ 5 h 31"/>
                <a:gd name="T14" fmla="*/ 5 w 37"/>
                <a:gd name="T15" fmla="*/ 15 h 31"/>
                <a:gd name="T16" fmla="*/ 12 w 37"/>
                <a:gd name="T17" fmla="*/ 14 h 31"/>
                <a:gd name="T18" fmla="*/ 17 w 37"/>
                <a:gd name="T19" fmla="*/ 18 h 31"/>
                <a:gd name="T20" fmla="*/ 25 w 37"/>
                <a:gd name="T21" fmla="*/ 25 h 31"/>
                <a:gd name="T22" fmla="*/ 31 w 37"/>
                <a:gd name="T23" fmla="*/ 31 h 31"/>
                <a:gd name="T24" fmla="*/ 34 w 37"/>
                <a:gd name="T25" fmla="*/ 31 h 31"/>
                <a:gd name="T26" fmla="*/ 35 w 37"/>
                <a:gd name="T27" fmla="*/ 2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31">
                  <a:moveTo>
                    <a:pt x="35" y="25"/>
                  </a:moveTo>
                  <a:cubicBezTo>
                    <a:pt x="35" y="23"/>
                    <a:pt x="35" y="20"/>
                    <a:pt x="37" y="17"/>
                  </a:cubicBezTo>
                  <a:cubicBezTo>
                    <a:pt x="33" y="13"/>
                    <a:pt x="29" y="7"/>
                    <a:pt x="26" y="3"/>
                  </a:cubicBezTo>
                  <a:cubicBezTo>
                    <a:pt x="24" y="4"/>
                    <a:pt x="22" y="4"/>
                    <a:pt x="20" y="3"/>
                  </a:cubicBezTo>
                  <a:cubicBezTo>
                    <a:pt x="18" y="1"/>
                    <a:pt x="12" y="2"/>
                    <a:pt x="9" y="1"/>
                  </a:cubicBezTo>
                  <a:cubicBezTo>
                    <a:pt x="8" y="0"/>
                    <a:pt x="6" y="0"/>
                    <a:pt x="3" y="1"/>
                  </a:cubicBezTo>
                  <a:cubicBezTo>
                    <a:pt x="4" y="3"/>
                    <a:pt x="3" y="4"/>
                    <a:pt x="2" y="5"/>
                  </a:cubicBezTo>
                  <a:cubicBezTo>
                    <a:pt x="0" y="7"/>
                    <a:pt x="0" y="13"/>
                    <a:pt x="5" y="15"/>
                  </a:cubicBezTo>
                  <a:cubicBezTo>
                    <a:pt x="11" y="17"/>
                    <a:pt x="9" y="14"/>
                    <a:pt x="12" y="14"/>
                  </a:cubicBezTo>
                  <a:cubicBezTo>
                    <a:pt x="14" y="14"/>
                    <a:pt x="14" y="18"/>
                    <a:pt x="17" y="18"/>
                  </a:cubicBezTo>
                  <a:cubicBezTo>
                    <a:pt x="19" y="18"/>
                    <a:pt x="25" y="21"/>
                    <a:pt x="25" y="25"/>
                  </a:cubicBezTo>
                  <a:cubicBezTo>
                    <a:pt x="24" y="29"/>
                    <a:pt x="27" y="31"/>
                    <a:pt x="31" y="31"/>
                  </a:cubicBezTo>
                  <a:cubicBezTo>
                    <a:pt x="32" y="31"/>
                    <a:pt x="33" y="31"/>
                    <a:pt x="34" y="31"/>
                  </a:cubicBezTo>
                  <a:cubicBezTo>
                    <a:pt x="35" y="28"/>
                    <a:pt x="36" y="26"/>
                    <a:pt x="35" y="25"/>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11" name="Freeform 110">
              <a:extLst>
                <a:ext uri="{FF2B5EF4-FFF2-40B4-BE49-F238E27FC236}">
                  <a16:creationId xmlns:a16="http://schemas.microsoft.com/office/drawing/2014/main" xmlns="" id="{14EB25A5-A924-2F41-A4B6-93D155BC69BF}"/>
                </a:ext>
              </a:extLst>
            </p:cNvPr>
            <p:cNvSpPr>
              <a:spLocks/>
            </p:cNvSpPr>
            <p:nvPr/>
          </p:nvSpPr>
          <p:spPr bwMode="auto">
            <a:xfrm>
              <a:off x="1037277" y="1082788"/>
              <a:ext cx="280094" cy="145847"/>
            </a:xfrm>
            <a:custGeom>
              <a:avLst/>
              <a:gdLst>
                <a:gd name="T0" fmla="*/ 59 w 66"/>
                <a:gd name="T1" fmla="*/ 10 h 32"/>
                <a:gd name="T2" fmla="*/ 43 w 66"/>
                <a:gd name="T3" fmla="*/ 2 h 32"/>
                <a:gd name="T4" fmla="*/ 27 w 66"/>
                <a:gd name="T5" fmla="*/ 8 h 32"/>
                <a:gd name="T6" fmla="*/ 9 w 66"/>
                <a:gd name="T7" fmla="*/ 8 h 32"/>
                <a:gd name="T8" fmla="*/ 3 w 66"/>
                <a:gd name="T9" fmla="*/ 2 h 32"/>
                <a:gd name="T10" fmla="*/ 1 w 66"/>
                <a:gd name="T11" fmla="*/ 10 h 32"/>
                <a:gd name="T12" fmla="*/ 0 w 66"/>
                <a:gd name="T13" fmla="*/ 16 h 32"/>
                <a:gd name="T14" fmla="*/ 14 w 66"/>
                <a:gd name="T15" fmla="*/ 22 h 32"/>
                <a:gd name="T16" fmla="*/ 23 w 66"/>
                <a:gd name="T17" fmla="*/ 28 h 32"/>
                <a:gd name="T18" fmla="*/ 31 w 66"/>
                <a:gd name="T19" fmla="*/ 26 h 32"/>
                <a:gd name="T20" fmla="*/ 28 w 66"/>
                <a:gd name="T21" fmla="*/ 19 h 32"/>
                <a:gd name="T22" fmla="*/ 34 w 66"/>
                <a:gd name="T23" fmla="*/ 14 h 32"/>
                <a:gd name="T24" fmla="*/ 47 w 66"/>
                <a:gd name="T25" fmla="*/ 10 h 32"/>
                <a:gd name="T26" fmla="*/ 50 w 66"/>
                <a:gd name="T27" fmla="*/ 18 h 32"/>
                <a:gd name="T28" fmla="*/ 57 w 66"/>
                <a:gd name="T29" fmla="*/ 29 h 32"/>
                <a:gd name="T30" fmla="*/ 64 w 66"/>
                <a:gd name="T31" fmla="*/ 22 h 32"/>
                <a:gd name="T32" fmla="*/ 66 w 66"/>
                <a:gd name="T33" fmla="*/ 18 h 32"/>
                <a:gd name="T34" fmla="*/ 59 w 66"/>
                <a:gd name="T35"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32">
                  <a:moveTo>
                    <a:pt x="59" y="10"/>
                  </a:moveTo>
                  <a:cubicBezTo>
                    <a:pt x="55" y="4"/>
                    <a:pt x="47" y="4"/>
                    <a:pt x="43" y="2"/>
                  </a:cubicBezTo>
                  <a:cubicBezTo>
                    <a:pt x="38" y="0"/>
                    <a:pt x="33" y="3"/>
                    <a:pt x="27" y="8"/>
                  </a:cubicBezTo>
                  <a:cubicBezTo>
                    <a:pt x="21" y="13"/>
                    <a:pt x="14" y="10"/>
                    <a:pt x="9" y="8"/>
                  </a:cubicBezTo>
                  <a:cubicBezTo>
                    <a:pt x="8" y="7"/>
                    <a:pt x="5" y="5"/>
                    <a:pt x="3" y="2"/>
                  </a:cubicBezTo>
                  <a:cubicBezTo>
                    <a:pt x="1" y="5"/>
                    <a:pt x="1" y="8"/>
                    <a:pt x="1" y="10"/>
                  </a:cubicBezTo>
                  <a:cubicBezTo>
                    <a:pt x="2" y="11"/>
                    <a:pt x="1" y="13"/>
                    <a:pt x="0" y="16"/>
                  </a:cubicBezTo>
                  <a:cubicBezTo>
                    <a:pt x="5" y="16"/>
                    <a:pt x="11" y="19"/>
                    <a:pt x="14" y="22"/>
                  </a:cubicBezTo>
                  <a:cubicBezTo>
                    <a:pt x="18" y="27"/>
                    <a:pt x="20" y="24"/>
                    <a:pt x="23" y="28"/>
                  </a:cubicBezTo>
                  <a:cubicBezTo>
                    <a:pt x="25" y="32"/>
                    <a:pt x="30" y="28"/>
                    <a:pt x="31" y="26"/>
                  </a:cubicBezTo>
                  <a:cubicBezTo>
                    <a:pt x="33" y="23"/>
                    <a:pt x="29" y="22"/>
                    <a:pt x="28" y="19"/>
                  </a:cubicBezTo>
                  <a:cubicBezTo>
                    <a:pt x="28" y="17"/>
                    <a:pt x="33" y="18"/>
                    <a:pt x="34" y="14"/>
                  </a:cubicBezTo>
                  <a:cubicBezTo>
                    <a:pt x="35" y="10"/>
                    <a:pt x="43" y="8"/>
                    <a:pt x="47" y="10"/>
                  </a:cubicBezTo>
                  <a:cubicBezTo>
                    <a:pt x="50" y="11"/>
                    <a:pt x="53" y="14"/>
                    <a:pt x="50" y="18"/>
                  </a:cubicBezTo>
                  <a:cubicBezTo>
                    <a:pt x="48" y="20"/>
                    <a:pt x="53" y="25"/>
                    <a:pt x="57" y="29"/>
                  </a:cubicBezTo>
                  <a:cubicBezTo>
                    <a:pt x="60" y="26"/>
                    <a:pt x="63" y="23"/>
                    <a:pt x="64" y="22"/>
                  </a:cubicBezTo>
                  <a:cubicBezTo>
                    <a:pt x="65" y="21"/>
                    <a:pt x="65" y="20"/>
                    <a:pt x="66" y="18"/>
                  </a:cubicBezTo>
                  <a:cubicBezTo>
                    <a:pt x="64" y="17"/>
                    <a:pt x="62" y="14"/>
                    <a:pt x="59" y="10"/>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12" name="Freeform 111">
              <a:extLst>
                <a:ext uri="{FF2B5EF4-FFF2-40B4-BE49-F238E27FC236}">
                  <a16:creationId xmlns:a16="http://schemas.microsoft.com/office/drawing/2014/main" xmlns="" id="{86FA959D-D9B6-B348-BA2F-93F08BE6DAD4}"/>
                </a:ext>
              </a:extLst>
            </p:cNvPr>
            <p:cNvSpPr>
              <a:spLocks/>
            </p:cNvSpPr>
            <p:nvPr/>
          </p:nvSpPr>
          <p:spPr bwMode="auto">
            <a:xfrm>
              <a:off x="1227873" y="933628"/>
              <a:ext cx="571788" cy="868454"/>
            </a:xfrm>
            <a:custGeom>
              <a:avLst/>
              <a:gdLst>
                <a:gd name="T0" fmla="*/ 21 w 135"/>
                <a:gd name="T1" fmla="*/ 141 h 192"/>
                <a:gd name="T2" fmla="*/ 29 w 135"/>
                <a:gd name="T3" fmla="*/ 141 h 192"/>
                <a:gd name="T4" fmla="*/ 37 w 135"/>
                <a:gd name="T5" fmla="*/ 147 h 192"/>
                <a:gd name="T6" fmla="*/ 38 w 135"/>
                <a:gd name="T7" fmla="*/ 147 h 192"/>
                <a:gd name="T8" fmla="*/ 48 w 135"/>
                <a:gd name="T9" fmla="*/ 147 h 192"/>
                <a:gd name="T10" fmla="*/ 54 w 135"/>
                <a:gd name="T11" fmla="*/ 156 h 192"/>
                <a:gd name="T12" fmla="*/ 61 w 135"/>
                <a:gd name="T13" fmla="*/ 164 h 192"/>
                <a:gd name="T14" fmla="*/ 66 w 135"/>
                <a:gd name="T15" fmla="*/ 171 h 192"/>
                <a:gd name="T16" fmla="*/ 79 w 135"/>
                <a:gd name="T17" fmla="*/ 172 h 192"/>
                <a:gd name="T18" fmla="*/ 85 w 135"/>
                <a:gd name="T19" fmla="*/ 171 h 192"/>
                <a:gd name="T20" fmla="*/ 93 w 135"/>
                <a:gd name="T21" fmla="*/ 171 h 192"/>
                <a:gd name="T22" fmla="*/ 101 w 135"/>
                <a:gd name="T23" fmla="*/ 178 h 192"/>
                <a:gd name="T24" fmla="*/ 95 w 135"/>
                <a:gd name="T25" fmla="*/ 187 h 192"/>
                <a:gd name="T26" fmla="*/ 102 w 135"/>
                <a:gd name="T27" fmla="*/ 192 h 192"/>
                <a:gd name="T28" fmla="*/ 102 w 135"/>
                <a:gd name="T29" fmla="*/ 192 h 192"/>
                <a:gd name="T30" fmla="*/ 107 w 135"/>
                <a:gd name="T31" fmla="*/ 177 h 192"/>
                <a:gd name="T32" fmla="*/ 109 w 135"/>
                <a:gd name="T33" fmla="*/ 162 h 192"/>
                <a:gd name="T34" fmla="*/ 102 w 135"/>
                <a:gd name="T35" fmla="*/ 143 h 192"/>
                <a:gd name="T36" fmla="*/ 109 w 135"/>
                <a:gd name="T37" fmla="*/ 137 h 192"/>
                <a:gd name="T38" fmla="*/ 107 w 135"/>
                <a:gd name="T39" fmla="*/ 133 h 192"/>
                <a:gd name="T40" fmla="*/ 104 w 135"/>
                <a:gd name="T41" fmla="*/ 127 h 192"/>
                <a:gd name="T42" fmla="*/ 121 w 135"/>
                <a:gd name="T43" fmla="*/ 125 h 192"/>
                <a:gd name="T44" fmla="*/ 134 w 135"/>
                <a:gd name="T45" fmla="*/ 121 h 192"/>
                <a:gd name="T46" fmla="*/ 132 w 135"/>
                <a:gd name="T47" fmla="*/ 115 h 192"/>
                <a:gd name="T48" fmla="*/ 132 w 135"/>
                <a:gd name="T49" fmla="*/ 107 h 192"/>
                <a:gd name="T50" fmla="*/ 128 w 135"/>
                <a:gd name="T51" fmla="*/ 98 h 192"/>
                <a:gd name="T52" fmla="*/ 131 w 135"/>
                <a:gd name="T53" fmla="*/ 78 h 192"/>
                <a:gd name="T54" fmla="*/ 117 w 135"/>
                <a:gd name="T55" fmla="*/ 74 h 192"/>
                <a:gd name="T56" fmla="*/ 102 w 135"/>
                <a:gd name="T57" fmla="*/ 67 h 192"/>
                <a:gd name="T58" fmla="*/ 82 w 135"/>
                <a:gd name="T59" fmla="*/ 66 h 192"/>
                <a:gd name="T60" fmla="*/ 75 w 135"/>
                <a:gd name="T61" fmla="*/ 51 h 192"/>
                <a:gd name="T62" fmla="*/ 70 w 135"/>
                <a:gd name="T63" fmla="*/ 43 h 192"/>
                <a:gd name="T64" fmla="*/ 65 w 135"/>
                <a:gd name="T65" fmla="*/ 41 h 192"/>
                <a:gd name="T66" fmla="*/ 66 w 135"/>
                <a:gd name="T67" fmla="*/ 36 h 192"/>
                <a:gd name="T68" fmla="*/ 68 w 135"/>
                <a:gd name="T69" fmla="*/ 27 h 192"/>
                <a:gd name="T70" fmla="*/ 78 w 135"/>
                <a:gd name="T71" fmla="*/ 14 h 192"/>
                <a:gd name="T72" fmla="*/ 82 w 135"/>
                <a:gd name="T73" fmla="*/ 12 h 192"/>
                <a:gd name="T74" fmla="*/ 84 w 135"/>
                <a:gd name="T75" fmla="*/ 10 h 192"/>
                <a:gd name="T76" fmla="*/ 87 w 135"/>
                <a:gd name="T77" fmla="*/ 3 h 192"/>
                <a:gd name="T78" fmla="*/ 74 w 135"/>
                <a:gd name="T79" fmla="*/ 9 h 192"/>
                <a:gd name="T80" fmla="*/ 64 w 135"/>
                <a:gd name="T81" fmla="*/ 15 h 192"/>
                <a:gd name="T82" fmla="*/ 54 w 135"/>
                <a:gd name="T83" fmla="*/ 18 h 192"/>
                <a:gd name="T84" fmla="*/ 49 w 135"/>
                <a:gd name="T85" fmla="*/ 17 h 192"/>
                <a:gd name="T86" fmla="*/ 38 w 135"/>
                <a:gd name="T87" fmla="*/ 27 h 192"/>
                <a:gd name="T88" fmla="*/ 34 w 135"/>
                <a:gd name="T89" fmla="*/ 38 h 192"/>
                <a:gd name="T90" fmla="*/ 23 w 135"/>
                <a:gd name="T91" fmla="*/ 51 h 192"/>
                <a:gd name="T92" fmla="*/ 21 w 135"/>
                <a:gd name="T93" fmla="*/ 51 h 192"/>
                <a:gd name="T94" fmla="*/ 19 w 135"/>
                <a:gd name="T95" fmla="*/ 55 h 192"/>
                <a:gd name="T96" fmla="*/ 12 w 135"/>
                <a:gd name="T97" fmla="*/ 62 h 192"/>
                <a:gd name="T98" fmla="*/ 15 w 135"/>
                <a:gd name="T99" fmla="*/ 66 h 192"/>
                <a:gd name="T100" fmla="*/ 17 w 135"/>
                <a:gd name="T101" fmla="*/ 75 h 192"/>
                <a:gd name="T102" fmla="*/ 17 w 135"/>
                <a:gd name="T103" fmla="*/ 81 h 192"/>
                <a:gd name="T104" fmla="*/ 19 w 135"/>
                <a:gd name="T105" fmla="*/ 98 h 192"/>
                <a:gd name="T106" fmla="*/ 17 w 135"/>
                <a:gd name="T107" fmla="*/ 108 h 192"/>
                <a:gd name="T108" fmla="*/ 8 w 135"/>
                <a:gd name="T109" fmla="*/ 116 h 192"/>
                <a:gd name="T110" fmla="*/ 2 w 135"/>
                <a:gd name="T111" fmla="*/ 123 h 192"/>
                <a:gd name="T112" fmla="*/ 0 w 135"/>
                <a:gd name="T113" fmla="*/ 128 h 192"/>
                <a:gd name="T114" fmla="*/ 14 w 135"/>
                <a:gd name="T115" fmla="*/ 135 h 192"/>
                <a:gd name="T116" fmla="*/ 21 w 135"/>
                <a:gd name="T117" fmla="*/ 14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5" h="192">
                  <a:moveTo>
                    <a:pt x="21" y="141"/>
                  </a:moveTo>
                  <a:cubicBezTo>
                    <a:pt x="24" y="142"/>
                    <a:pt x="28" y="142"/>
                    <a:pt x="29" y="141"/>
                  </a:cubicBezTo>
                  <a:cubicBezTo>
                    <a:pt x="30" y="139"/>
                    <a:pt x="33" y="142"/>
                    <a:pt x="37" y="147"/>
                  </a:cubicBezTo>
                  <a:cubicBezTo>
                    <a:pt x="38" y="147"/>
                    <a:pt x="38" y="147"/>
                    <a:pt x="38" y="147"/>
                  </a:cubicBezTo>
                  <a:cubicBezTo>
                    <a:pt x="41" y="147"/>
                    <a:pt x="46" y="146"/>
                    <a:pt x="48" y="147"/>
                  </a:cubicBezTo>
                  <a:cubicBezTo>
                    <a:pt x="51" y="149"/>
                    <a:pt x="50" y="156"/>
                    <a:pt x="54" y="156"/>
                  </a:cubicBezTo>
                  <a:cubicBezTo>
                    <a:pt x="59" y="157"/>
                    <a:pt x="62" y="161"/>
                    <a:pt x="61" y="164"/>
                  </a:cubicBezTo>
                  <a:cubicBezTo>
                    <a:pt x="61" y="166"/>
                    <a:pt x="66" y="167"/>
                    <a:pt x="66" y="171"/>
                  </a:cubicBezTo>
                  <a:cubicBezTo>
                    <a:pt x="65" y="174"/>
                    <a:pt x="77" y="173"/>
                    <a:pt x="79" y="172"/>
                  </a:cubicBezTo>
                  <a:cubicBezTo>
                    <a:pt x="80" y="171"/>
                    <a:pt x="83" y="170"/>
                    <a:pt x="85" y="171"/>
                  </a:cubicBezTo>
                  <a:cubicBezTo>
                    <a:pt x="87" y="173"/>
                    <a:pt x="91" y="170"/>
                    <a:pt x="93" y="171"/>
                  </a:cubicBezTo>
                  <a:cubicBezTo>
                    <a:pt x="95" y="172"/>
                    <a:pt x="103" y="175"/>
                    <a:pt x="101" y="178"/>
                  </a:cubicBezTo>
                  <a:cubicBezTo>
                    <a:pt x="99" y="180"/>
                    <a:pt x="94" y="185"/>
                    <a:pt x="95" y="187"/>
                  </a:cubicBezTo>
                  <a:cubicBezTo>
                    <a:pt x="96" y="189"/>
                    <a:pt x="100" y="190"/>
                    <a:pt x="102" y="192"/>
                  </a:cubicBezTo>
                  <a:cubicBezTo>
                    <a:pt x="102" y="192"/>
                    <a:pt x="102" y="192"/>
                    <a:pt x="102" y="192"/>
                  </a:cubicBezTo>
                  <a:cubicBezTo>
                    <a:pt x="105" y="192"/>
                    <a:pt x="107" y="180"/>
                    <a:pt x="107" y="177"/>
                  </a:cubicBezTo>
                  <a:cubicBezTo>
                    <a:pt x="107" y="174"/>
                    <a:pt x="108" y="165"/>
                    <a:pt x="109" y="162"/>
                  </a:cubicBezTo>
                  <a:cubicBezTo>
                    <a:pt x="111" y="155"/>
                    <a:pt x="102" y="151"/>
                    <a:pt x="102" y="143"/>
                  </a:cubicBezTo>
                  <a:cubicBezTo>
                    <a:pt x="102" y="136"/>
                    <a:pt x="105" y="140"/>
                    <a:pt x="109" y="137"/>
                  </a:cubicBezTo>
                  <a:cubicBezTo>
                    <a:pt x="113" y="134"/>
                    <a:pt x="109" y="133"/>
                    <a:pt x="107" y="133"/>
                  </a:cubicBezTo>
                  <a:cubicBezTo>
                    <a:pt x="105" y="132"/>
                    <a:pt x="104" y="129"/>
                    <a:pt x="104" y="127"/>
                  </a:cubicBezTo>
                  <a:cubicBezTo>
                    <a:pt x="105" y="124"/>
                    <a:pt x="117" y="125"/>
                    <a:pt x="121" y="125"/>
                  </a:cubicBezTo>
                  <a:cubicBezTo>
                    <a:pt x="125" y="125"/>
                    <a:pt x="134" y="122"/>
                    <a:pt x="134" y="121"/>
                  </a:cubicBezTo>
                  <a:cubicBezTo>
                    <a:pt x="134" y="121"/>
                    <a:pt x="135" y="118"/>
                    <a:pt x="132" y="115"/>
                  </a:cubicBezTo>
                  <a:cubicBezTo>
                    <a:pt x="129" y="113"/>
                    <a:pt x="130" y="110"/>
                    <a:pt x="132" y="107"/>
                  </a:cubicBezTo>
                  <a:cubicBezTo>
                    <a:pt x="135" y="104"/>
                    <a:pt x="131" y="102"/>
                    <a:pt x="128" y="98"/>
                  </a:cubicBezTo>
                  <a:cubicBezTo>
                    <a:pt x="125" y="95"/>
                    <a:pt x="127" y="83"/>
                    <a:pt x="131" y="78"/>
                  </a:cubicBezTo>
                  <a:cubicBezTo>
                    <a:pt x="134" y="72"/>
                    <a:pt x="124" y="73"/>
                    <a:pt x="117" y="74"/>
                  </a:cubicBezTo>
                  <a:cubicBezTo>
                    <a:pt x="111" y="75"/>
                    <a:pt x="106" y="72"/>
                    <a:pt x="102" y="67"/>
                  </a:cubicBezTo>
                  <a:cubicBezTo>
                    <a:pt x="98" y="62"/>
                    <a:pt x="92" y="65"/>
                    <a:pt x="82" y="66"/>
                  </a:cubicBezTo>
                  <a:cubicBezTo>
                    <a:pt x="73" y="66"/>
                    <a:pt x="75" y="55"/>
                    <a:pt x="75" y="51"/>
                  </a:cubicBezTo>
                  <a:cubicBezTo>
                    <a:pt x="75" y="46"/>
                    <a:pt x="70" y="46"/>
                    <a:pt x="70" y="43"/>
                  </a:cubicBezTo>
                  <a:cubicBezTo>
                    <a:pt x="70" y="41"/>
                    <a:pt x="67" y="41"/>
                    <a:pt x="65" y="41"/>
                  </a:cubicBezTo>
                  <a:cubicBezTo>
                    <a:pt x="62" y="41"/>
                    <a:pt x="65" y="38"/>
                    <a:pt x="66" y="36"/>
                  </a:cubicBezTo>
                  <a:cubicBezTo>
                    <a:pt x="68" y="33"/>
                    <a:pt x="68" y="32"/>
                    <a:pt x="68" y="27"/>
                  </a:cubicBezTo>
                  <a:cubicBezTo>
                    <a:pt x="68" y="23"/>
                    <a:pt x="75" y="19"/>
                    <a:pt x="78" y="14"/>
                  </a:cubicBezTo>
                  <a:cubicBezTo>
                    <a:pt x="79" y="13"/>
                    <a:pt x="80" y="13"/>
                    <a:pt x="82" y="12"/>
                  </a:cubicBezTo>
                  <a:cubicBezTo>
                    <a:pt x="82" y="11"/>
                    <a:pt x="83" y="10"/>
                    <a:pt x="84" y="10"/>
                  </a:cubicBezTo>
                  <a:cubicBezTo>
                    <a:pt x="89" y="9"/>
                    <a:pt x="92" y="6"/>
                    <a:pt x="87" y="3"/>
                  </a:cubicBezTo>
                  <a:cubicBezTo>
                    <a:pt x="82" y="0"/>
                    <a:pt x="79" y="8"/>
                    <a:pt x="74" y="9"/>
                  </a:cubicBezTo>
                  <a:cubicBezTo>
                    <a:pt x="69" y="10"/>
                    <a:pt x="68" y="13"/>
                    <a:pt x="64" y="15"/>
                  </a:cubicBezTo>
                  <a:cubicBezTo>
                    <a:pt x="61" y="17"/>
                    <a:pt x="54" y="15"/>
                    <a:pt x="54" y="18"/>
                  </a:cubicBezTo>
                  <a:cubicBezTo>
                    <a:pt x="54" y="21"/>
                    <a:pt x="52" y="18"/>
                    <a:pt x="49" y="17"/>
                  </a:cubicBezTo>
                  <a:cubicBezTo>
                    <a:pt x="46" y="17"/>
                    <a:pt x="38" y="23"/>
                    <a:pt x="38" y="27"/>
                  </a:cubicBezTo>
                  <a:cubicBezTo>
                    <a:pt x="39" y="31"/>
                    <a:pt x="40" y="34"/>
                    <a:pt x="34" y="38"/>
                  </a:cubicBezTo>
                  <a:cubicBezTo>
                    <a:pt x="29" y="41"/>
                    <a:pt x="26" y="48"/>
                    <a:pt x="23" y="51"/>
                  </a:cubicBezTo>
                  <a:cubicBezTo>
                    <a:pt x="22" y="52"/>
                    <a:pt x="22" y="52"/>
                    <a:pt x="21" y="51"/>
                  </a:cubicBezTo>
                  <a:cubicBezTo>
                    <a:pt x="20" y="53"/>
                    <a:pt x="20" y="54"/>
                    <a:pt x="19" y="55"/>
                  </a:cubicBezTo>
                  <a:cubicBezTo>
                    <a:pt x="18" y="56"/>
                    <a:pt x="15" y="59"/>
                    <a:pt x="12" y="62"/>
                  </a:cubicBezTo>
                  <a:cubicBezTo>
                    <a:pt x="13" y="64"/>
                    <a:pt x="14" y="65"/>
                    <a:pt x="15" y="66"/>
                  </a:cubicBezTo>
                  <a:cubicBezTo>
                    <a:pt x="19" y="70"/>
                    <a:pt x="16" y="73"/>
                    <a:pt x="17" y="75"/>
                  </a:cubicBezTo>
                  <a:cubicBezTo>
                    <a:pt x="18" y="77"/>
                    <a:pt x="19" y="80"/>
                    <a:pt x="17" y="81"/>
                  </a:cubicBezTo>
                  <a:cubicBezTo>
                    <a:pt x="15" y="82"/>
                    <a:pt x="17" y="96"/>
                    <a:pt x="19" y="98"/>
                  </a:cubicBezTo>
                  <a:cubicBezTo>
                    <a:pt x="22" y="101"/>
                    <a:pt x="19" y="103"/>
                    <a:pt x="17" y="108"/>
                  </a:cubicBezTo>
                  <a:cubicBezTo>
                    <a:pt x="14" y="113"/>
                    <a:pt x="12" y="115"/>
                    <a:pt x="8" y="116"/>
                  </a:cubicBezTo>
                  <a:cubicBezTo>
                    <a:pt x="3" y="116"/>
                    <a:pt x="3" y="123"/>
                    <a:pt x="2" y="123"/>
                  </a:cubicBezTo>
                  <a:cubicBezTo>
                    <a:pt x="1" y="123"/>
                    <a:pt x="0" y="125"/>
                    <a:pt x="0" y="128"/>
                  </a:cubicBezTo>
                  <a:cubicBezTo>
                    <a:pt x="4" y="131"/>
                    <a:pt x="11" y="135"/>
                    <a:pt x="14" y="135"/>
                  </a:cubicBezTo>
                  <a:cubicBezTo>
                    <a:pt x="16" y="135"/>
                    <a:pt x="18" y="139"/>
                    <a:pt x="21" y="141"/>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13" name="Freeform 112">
              <a:extLst>
                <a:ext uri="{FF2B5EF4-FFF2-40B4-BE49-F238E27FC236}">
                  <a16:creationId xmlns:a16="http://schemas.microsoft.com/office/drawing/2014/main" xmlns="" id="{CEE9618E-E57F-DD48-A29B-321CEA6F4A9B}"/>
                </a:ext>
              </a:extLst>
            </p:cNvPr>
            <p:cNvSpPr>
              <a:spLocks/>
            </p:cNvSpPr>
            <p:nvPr/>
          </p:nvSpPr>
          <p:spPr bwMode="auto">
            <a:xfrm>
              <a:off x="1677016" y="2087145"/>
              <a:ext cx="585046" cy="709348"/>
            </a:xfrm>
            <a:custGeom>
              <a:avLst/>
              <a:gdLst>
                <a:gd name="T0" fmla="*/ 137 w 138"/>
                <a:gd name="T1" fmla="*/ 94 h 157"/>
                <a:gd name="T2" fmla="*/ 130 w 138"/>
                <a:gd name="T3" fmla="*/ 83 h 157"/>
                <a:gd name="T4" fmla="*/ 121 w 138"/>
                <a:gd name="T5" fmla="*/ 77 h 157"/>
                <a:gd name="T6" fmla="*/ 108 w 138"/>
                <a:gd name="T7" fmla="*/ 72 h 157"/>
                <a:gd name="T8" fmla="*/ 107 w 138"/>
                <a:gd name="T9" fmla="*/ 62 h 157"/>
                <a:gd name="T10" fmla="*/ 105 w 138"/>
                <a:gd name="T11" fmla="*/ 54 h 157"/>
                <a:gd name="T12" fmla="*/ 101 w 138"/>
                <a:gd name="T13" fmla="*/ 46 h 157"/>
                <a:gd name="T14" fmla="*/ 89 w 138"/>
                <a:gd name="T15" fmla="*/ 43 h 157"/>
                <a:gd name="T16" fmla="*/ 79 w 138"/>
                <a:gd name="T17" fmla="*/ 39 h 157"/>
                <a:gd name="T18" fmla="*/ 75 w 138"/>
                <a:gd name="T19" fmla="*/ 35 h 157"/>
                <a:gd name="T20" fmla="*/ 67 w 138"/>
                <a:gd name="T21" fmla="*/ 33 h 157"/>
                <a:gd name="T22" fmla="*/ 53 w 138"/>
                <a:gd name="T23" fmla="*/ 25 h 157"/>
                <a:gd name="T24" fmla="*/ 50 w 138"/>
                <a:gd name="T25" fmla="*/ 3 h 157"/>
                <a:gd name="T26" fmla="*/ 39 w 138"/>
                <a:gd name="T27" fmla="*/ 3 h 157"/>
                <a:gd name="T28" fmla="*/ 26 w 138"/>
                <a:gd name="T29" fmla="*/ 9 h 157"/>
                <a:gd name="T30" fmla="*/ 16 w 138"/>
                <a:gd name="T31" fmla="*/ 14 h 157"/>
                <a:gd name="T32" fmla="*/ 6 w 138"/>
                <a:gd name="T33" fmla="*/ 16 h 157"/>
                <a:gd name="T34" fmla="*/ 3 w 138"/>
                <a:gd name="T35" fmla="*/ 15 h 157"/>
                <a:gd name="T36" fmla="*/ 10 w 138"/>
                <a:gd name="T37" fmla="*/ 31 h 157"/>
                <a:gd name="T38" fmla="*/ 7 w 138"/>
                <a:gd name="T39" fmla="*/ 37 h 157"/>
                <a:gd name="T40" fmla="*/ 8 w 138"/>
                <a:gd name="T41" fmla="*/ 53 h 157"/>
                <a:gd name="T42" fmla="*/ 6 w 138"/>
                <a:gd name="T43" fmla="*/ 62 h 157"/>
                <a:gd name="T44" fmla="*/ 3 w 138"/>
                <a:gd name="T45" fmla="*/ 72 h 157"/>
                <a:gd name="T46" fmla="*/ 7 w 138"/>
                <a:gd name="T47" fmla="*/ 77 h 157"/>
                <a:gd name="T48" fmla="*/ 1 w 138"/>
                <a:gd name="T49" fmla="*/ 86 h 157"/>
                <a:gd name="T50" fmla="*/ 0 w 138"/>
                <a:gd name="T51" fmla="*/ 91 h 157"/>
                <a:gd name="T52" fmla="*/ 5 w 138"/>
                <a:gd name="T53" fmla="*/ 96 h 157"/>
                <a:gd name="T54" fmla="*/ 8 w 138"/>
                <a:gd name="T55" fmla="*/ 108 h 157"/>
                <a:gd name="T56" fmla="*/ 12 w 138"/>
                <a:gd name="T57" fmla="*/ 115 h 157"/>
                <a:gd name="T58" fmla="*/ 10 w 138"/>
                <a:gd name="T59" fmla="*/ 123 h 157"/>
                <a:gd name="T60" fmla="*/ 14 w 138"/>
                <a:gd name="T61" fmla="*/ 132 h 157"/>
                <a:gd name="T62" fmla="*/ 18 w 138"/>
                <a:gd name="T63" fmla="*/ 142 h 157"/>
                <a:gd name="T64" fmla="*/ 21 w 138"/>
                <a:gd name="T65" fmla="*/ 155 h 157"/>
                <a:gd name="T66" fmla="*/ 36 w 138"/>
                <a:gd name="T67" fmla="*/ 146 h 157"/>
                <a:gd name="T68" fmla="*/ 46 w 138"/>
                <a:gd name="T69" fmla="*/ 145 h 157"/>
                <a:gd name="T70" fmla="*/ 59 w 138"/>
                <a:gd name="T71" fmla="*/ 151 h 157"/>
                <a:gd name="T72" fmla="*/ 66 w 138"/>
                <a:gd name="T73" fmla="*/ 144 h 157"/>
                <a:gd name="T74" fmla="*/ 81 w 138"/>
                <a:gd name="T75" fmla="*/ 144 h 157"/>
                <a:gd name="T76" fmla="*/ 84 w 138"/>
                <a:gd name="T77" fmla="*/ 127 h 157"/>
                <a:gd name="T78" fmla="*/ 93 w 138"/>
                <a:gd name="T79" fmla="*/ 116 h 157"/>
                <a:gd name="T80" fmla="*/ 106 w 138"/>
                <a:gd name="T81" fmla="*/ 114 h 157"/>
                <a:gd name="T82" fmla="*/ 119 w 138"/>
                <a:gd name="T83" fmla="*/ 112 h 157"/>
                <a:gd name="T84" fmla="*/ 130 w 138"/>
                <a:gd name="T85" fmla="*/ 117 h 157"/>
                <a:gd name="T86" fmla="*/ 135 w 138"/>
                <a:gd name="T87" fmla="*/ 109 h 157"/>
                <a:gd name="T88" fmla="*/ 137 w 138"/>
                <a:gd name="T89" fmla="*/ 9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8" h="157">
                  <a:moveTo>
                    <a:pt x="137" y="94"/>
                  </a:moveTo>
                  <a:cubicBezTo>
                    <a:pt x="135" y="89"/>
                    <a:pt x="130" y="88"/>
                    <a:pt x="130" y="83"/>
                  </a:cubicBezTo>
                  <a:cubicBezTo>
                    <a:pt x="130" y="78"/>
                    <a:pt x="128" y="77"/>
                    <a:pt x="121" y="77"/>
                  </a:cubicBezTo>
                  <a:cubicBezTo>
                    <a:pt x="113" y="78"/>
                    <a:pt x="109" y="76"/>
                    <a:pt x="108" y="72"/>
                  </a:cubicBezTo>
                  <a:cubicBezTo>
                    <a:pt x="108" y="67"/>
                    <a:pt x="104" y="64"/>
                    <a:pt x="107" y="62"/>
                  </a:cubicBezTo>
                  <a:cubicBezTo>
                    <a:pt x="110" y="61"/>
                    <a:pt x="105" y="58"/>
                    <a:pt x="105" y="54"/>
                  </a:cubicBezTo>
                  <a:cubicBezTo>
                    <a:pt x="106" y="50"/>
                    <a:pt x="103" y="48"/>
                    <a:pt x="101" y="46"/>
                  </a:cubicBezTo>
                  <a:cubicBezTo>
                    <a:pt x="99" y="44"/>
                    <a:pt x="89" y="47"/>
                    <a:pt x="89" y="43"/>
                  </a:cubicBezTo>
                  <a:cubicBezTo>
                    <a:pt x="89" y="40"/>
                    <a:pt x="83" y="39"/>
                    <a:pt x="79" y="39"/>
                  </a:cubicBezTo>
                  <a:cubicBezTo>
                    <a:pt x="76" y="39"/>
                    <a:pt x="78" y="35"/>
                    <a:pt x="75" y="35"/>
                  </a:cubicBezTo>
                  <a:cubicBezTo>
                    <a:pt x="71" y="35"/>
                    <a:pt x="72" y="33"/>
                    <a:pt x="67" y="33"/>
                  </a:cubicBezTo>
                  <a:cubicBezTo>
                    <a:pt x="62" y="34"/>
                    <a:pt x="59" y="32"/>
                    <a:pt x="53" y="25"/>
                  </a:cubicBezTo>
                  <a:cubicBezTo>
                    <a:pt x="48" y="19"/>
                    <a:pt x="49" y="7"/>
                    <a:pt x="50" y="3"/>
                  </a:cubicBezTo>
                  <a:cubicBezTo>
                    <a:pt x="51" y="0"/>
                    <a:pt x="43" y="3"/>
                    <a:pt x="39" y="3"/>
                  </a:cubicBezTo>
                  <a:cubicBezTo>
                    <a:pt x="35" y="3"/>
                    <a:pt x="30" y="6"/>
                    <a:pt x="26" y="9"/>
                  </a:cubicBezTo>
                  <a:cubicBezTo>
                    <a:pt x="21" y="11"/>
                    <a:pt x="18" y="11"/>
                    <a:pt x="16" y="14"/>
                  </a:cubicBezTo>
                  <a:cubicBezTo>
                    <a:pt x="14" y="16"/>
                    <a:pt x="10" y="17"/>
                    <a:pt x="6" y="16"/>
                  </a:cubicBezTo>
                  <a:cubicBezTo>
                    <a:pt x="5" y="16"/>
                    <a:pt x="4" y="15"/>
                    <a:pt x="3" y="15"/>
                  </a:cubicBezTo>
                  <a:cubicBezTo>
                    <a:pt x="5" y="20"/>
                    <a:pt x="9" y="28"/>
                    <a:pt x="10" y="31"/>
                  </a:cubicBezTo>
                  <a:cubicBezTo>
                    <a:pt x="12" y="35"/>
                    <a:pt x="9" y="36"/>
                    <a:pt x="7" y="37"/>
                  </a:cubicBezTo>
                  <a:cubicBezTo>
                    <a:pt x="6" y="38"/>
                    <a:pt x="8" y="50"/>
                    <a:pt x="8" y="53"/>
                  </a:cubicBezTo>
                  <a:cubicBezTo>
                    <a:pt x="9" y="56"/>
                    <a:pt x="4" y="61"/>
                    <a:pt x="6" y="62"/>
                  </a:cubicBezTo>
                  <a:cubicBezTo>
                    <a:pt x="8" y="64"/>
                    <a:pt x="3" y="69"/>
                    <a:pt x="3" y="72"/>
                  </a:cubicBezTo>
                  <a:cubicBezTo>
                    <a:pt x="3" y="75"/>
                    <a:pt x="7" y="75"/>
                    <a:pt x="7" y="77"/>
                  </a:cubicBezTo>
                  <a:cubicBezTo>
                    <a:pt x="7" y="80"/>
                    <a:pt x="4" y="85"/>
                    <a:pt x="1" y="86"/>
                  </a:cubicBezTo>
                  <a:cubicBezTo>
                    <a:pt x="0" y="87"/>
                    <a:pt x="0" y="89"/>
                    <a:pt x="0" y="91"/>
                  </a:cubicBezTo>
                  <a:cubicBezTo>
                    <a:pt x="1" y="91"/>
                    <a:pt x="2" y="94"/>
                    <a:pt x="5" y="96"/>
                  </a:cubicBezTo>
                  <a:cubicBezTo>
                    <a:pt x="9" y="99"/>
                    <a:pt x="4" y="104"/>
                    <a:pt x="8" y="108"/>
                  </a:cubicBezTo>
                  <a:cubicBezTo>
                    <a:pt x="11" y="112"/>
                    <a:pt x="15" y="113"/>
                    <a:pt x="12" y="115"/>
                  </a:cubicBezTo>
                  <a:cubicBezTo>
                    <a:pt x="10" y="117"/>
                    <a:pt x="13" y="121"/>
                    <a:pt x="10" y="123"/>
                  </a:cubicBezTo>
                  <a:cubicBezTo>
                    <a:pt x="7" y="125"/>
                    <a:pt x="11" y="131"/>
                    <a:pt x="14" y="132"/>
                  </a:cubicBezTo>
                  <a:cubicBezTo>
                    <a:pt x="17" y="133"/>
                    <a:pt x="15" y="139"/>
                    <a:pt x="18" y="142"/>
                  </a:cubicBezTo>
                  <a:cubicBezTo>
                    <a:pt x="21" y="145"/>
                    <a:pt x="20" y="152"/>
                    <a:pt x="21" y="155"/>
                  </a:cubicBezTo>
                  <a:cubicBezTo>
                    <a:pt x="22" y="157"/>
                    <a:pt x="31" y="151"/>
                    <a:pt x="36" y="146"/>
                  </a:cubicBezTo>
                  <a:cubicBezTo>
                    <a:pt x="41" y="140"/>
                    <a:pt x="41" y="145"/>
                    <a:pt x="46" y="145"/>
                  </a:cubicBezTo>
                  <a:cubicBezTo>
                    <a:pt x="51" y="146"/>
                    <a:pt x="57" y="146"/>
                    <a:pt x="59" y="151"/>
                  </a:cubicBezTo>
                  <a:cubicBezTo>
                    <a:pt x="61" y="155"/>
                    <a:pt x="64" y="146"/>
                    <a:pt x="66" y="144"/>
                  </a:cubicBezTo>
                  <a:cubicBezTo>
                    <a:pt x="67" y="142"/>
                    <a:pt x="79" y="145"/>
                    <a:pt x="81" y="144"/>
                  </a:cubicBezTo>
                  <a:cubicBezTo>
                    <a:pt x="83" y="143"/>
                    <a:pt x="84" y="129"/>
                    <a:pt x="84" y="127"/>
                  </a:cubicBezTo>
                  <a:cubicBezTo>
                    <a:pt x="84" y="124"/>
                    <a:pt x="89" y="119"/>
                    <a:pt x="93" y="116"/>
                  </a:cubicBezTo>
                  <a:cubicBezTo>
                    <a:pt x="97" y="113"/>
                    <a:pt x="103" y="115"/>
                    <a:pt x="106" y="114"/>
                  </a:cubicBezTo>
                  <a:cubicBezTo>
                    <a:pt x="110" y="112"/>
                    <a:pt x="115" y="112"/>
                    <a:pt x="119" y="112"/>
                  </a:cubicBezTo>
                  <a:cubicBezTo>
                    <a:pt x="124" y="112"/>
                    <a:pt x="127" y="117"/>
                    <a:pt x="130" y="117"/>
                  </a:cubicBezTo>
                  <a:cubicBezTo>
                    <a:pt x="133" y="117"/>
                    <a:pt x="136" y="113"/>
                    <a:pt x="135" y="109"/>
                  </a:cubicBezTo>
                  <a:cubicBezTo>
                    <a:pt x="135" y="105"/>
                    <a:pt x="138" y="99"/>
                    <a:pt x="137" y="94"/>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14" name="Freeform 113">
              <a:extLst>
                <a:ext uri="{FF2B5EF4-FFF2-40B4-BE49-F238E27FC236}">
                  <a16:creationId xmlns:a16="http://schemas.microsoft.com/office/drawing/2014/main" xmlns="" id="{2589D473-982A-A44A-90A6-F97308A5E940}"/>
                </a:ext>
              </a:extLst>
            </p:cNvPr>
            <p:cNvSpPr>
              <a:spLocks/>
            </p:cNvSpPr>
            <p:nvPr/>
          </p:nvSpPr>
          <p:spPr bwMode="auto">
            <a:xfrm>
              <a:off x="1110202" y="1594910"/>
              <a:ext cx="618193" cy="952980"/>
            </a:xfrm>
            <a:custGeom>
              <a:avLst/>
              <a:gdLst>
                <a:gd name="T0" fmla="*/ 134 w 146"/>
                <a:gd name="T1" fmla="*/ 200 h 211"/>
                <a:gd name="T2" fmla="*/ 134 w 146"/>
                <a:gd name="T3" fmla="*/ 200 h 211"/>
                <a:gd name="T4" fmla="*/ 135 w 146"/>
                <a:gd name="T5" fmla="*/ 195 h 211"/>
                <a:gd name="T6" fmla="*/ 141 w 146"/>
                <a:gd name="T7" fmla="*/ 186 h 211"/>
                <a:gd name="T8" fmla="*/ 137 w 146"/>
                <a:gd name="T9" fmla="*/ 181 h 211"/>
                <a:gd name="T10" fmla="*/ 140 w 146"/>
                <a:gd name="T11" fmla="*/ 171 h 211"/>
                <a:gd name="T12" fmla="*/ 142 w 146"/>
                <a:gd name="T13" fmla="*/ 162 h 211"/>
                <a:gd name="T14" fmla="*/ 141 w 146"/>
                <a:gd name="T15" fmla="*/ 146 h 211"/>
                <a:gd name="T16" fmla="*/ 144 w 146"/>
                <a:gd name="T17" fmla="*/ 140 h 211"/>
                <a:gd name="T18" fmla="*/ 137 w 146"/>
                <a:gd name="T19" fmla="*/ 124 h 211"/>
                <a:gd name="T20" fmla="*/ 126 w 146"/>
                <a:gd name="T21" fmla="*/ 125 h 211"/>
                <a:gd name="T22" fmla="*/ 123 w 146"/>
                <a:gd name="T23" fmla="*/ 110 h 211"/>
                <a:gd name="T24" fmla="*/ 118 w 146"/>
                <a:gd name="T25" fmla="*/ 111 h 211"/>
                <a:gd name="T26" fmla="*/ 106 w 146"/>
                <a:gd name="T27" fmla="*/ 113 h 211"/>
                <a:gd name="T28" fmla="*/ 100 w 146"/>
                <a:gd name="T29" fmla="*/ 106 h 211"/>
                <a:gd name="T30" fmla="*/ 94 w 146"/>
                <a:gd name="T31" fmla="*/ 102 h 211"/>
                <a:gd name="T32" fmla="*/ 90 w 146"/>
                <a:gd name="T33" fmla="*/ 92 h 211"/>
                <a:gd name="T34" fmla="*/ 87 w 146"/>
                <a:gd name="T35" fmla="*/ 83 h 211"/>
                <a:gd name="T36" fmla="*/ 88 w 146"/>
                <a:gd name="T37" fmla="*/ 75 h 211"/>
                <a:gd name="T38" fmla="*/ 93 w 146"/>
                <a:gd name="T39" fmla="*/ 69 h 211"/>
                <a:gd name="T40" fmla="*/ 97 w 146"/>
                <a:gd name="T41" fmla="*/ 59 h 211"/>
                <a:gd name="T42" fmla="*/ 107 w 146"/>
                <a:gd name="T43" fmla="*/ 52 h 211"/>
                <a:gd name="T44" fmla="*/ 121 w 146"/>
                <a:gd name="T45" fmla="*/ 47 h 211"/>
                <a:gd name="T46" fmla="*/ 130 w 146"/>
                <a:gd name="T47" fmla="*/ 46 h 211"/>
                <a:gd name="T48" fmla="*/ 123 w 146"/>
                <a:gd name="T49" fmla="*/ 41 h 211"/>
                <a:gd name="T50" fmla="*/ 129 w 146"/>
                <a:gd name="T51" fmla="*/ 32 h 211"/>
                <a:gd name="T52" fmla="*/ 121 w 146"/>
                <a:gd name="T53" fmla="*/ 25 h 211"/>
                <a:gd name="T54" fmla="*/ 113 w 146"/>
                <a:gd name="T55" fmla="*/ 25 h 211"/>
                <a:gd name="T56" fmla="*/ 107 w 146"/>
                <a:gd name="T57" fmla="*/ 26 h 211"/>
                <a:gd name="T58" fmla="*/ 94 w 146"/>
                <a:gd name="T59" fmla="*/ 25 h 211"/>
                <a:gd name="T60" fmla="*/ 89 w 146"/>
                <a:gd name="T61" fmla="*/ 18 h 211"/>
                <a:gd name="T62" fmla="*/ 82 w 146"/>
                <a:gd name="T63" fmla="*/ 10 h 211"/>
                <a:gd name="T64" fmla="*/ 76 w 146"/>
                <a:gd name="T65" fmla="*/ 1 h 211"/>
                <a:gd name="T66" fmla="*/ 66 w 146"/>
                <a:gd name="T67" fmla="*/ 1 h 211"/>
                <a:gd name="T68" fmla="*/ 69 w 146"/>
                <a:gd name="T69" fmla="*/ 9 h 211"/>
                <a:gd name="T70" fmla="*/ 62 w 146"/>
                <a:gd name="T71" fmla="*/ 21 h 211"/>
                <a:gd name="T72" fmla="*/ 40 w 146"/>
                <a:gd name="T73" fmla="*/ 33 h 211"/>
                <a:gd name="T74" fmla="*/ 30 w 146"/>
                <a:gd name="T75" fmla="*/ 51 h 211"/>
                <a:gd name="T76" fmla="*/ 22 w 146"/>
                <a:gd name="T77" fmla="*/ 51 h 211"/>
                <a:gd name="T78" fmla="*/ 13 w 146"/>
                <a:gd name="T79" fmla="*/ 49 h 211"/>
                <a:gd name="T80" fmla="*/ 13 w 146"/>
                <a:gd name="T81" fmla="*/ 43 h 211"/>
                <a:gd name="T82" fmla="*/ 11 w 146"/>
                <a:gd name="T83" fmla="*/ 37 h 211"/>
                <a:gd name="T84" fmla="*/ 2 w 146"/>
                <a:gd name="T85" fmla="*/ 47 h 211"/>
                <a:gd name="T86" fmla="*/ 6 w 146"/>
                <a:gd name="T87" fmla="*/ 63 h 211"/>
                <a:gd name="T88" fmla="*/ 2 w 146"/>
                <a:gd name="T89" fmla="*/ 66 h 211"/>
                <a:gd name="T90" fmla="*/ 15 w 146"/>
                <a:gd name="T91" fmla="*/ 76 h 211"/>
                <a:gd name="T92" fmla="*/ 26 w 146"/>
                <a:gd name="T93" fmla="*/ 91 h 211"/>
                <a:gd name="T94" fmla="*/ 34 w 146"/>
                <a:gd name="T95" fmla="*/ 108 h 211"/>
                <a:gd name="T96" fmla="*/ 51 w 146"/>
                <a:gd name="T97" fmla="*/ 142 h 211"/>
                <a:gd name="T98" fmla="*/ 58 w 146"/>
                <a:gd name="T99" fmla="*/ 156 h 211"/>
                <a:gd name="T100" fmla="*/ 62 w 146"/>
                <a:gd name="T101" fmla="*/ 166 h 211"/>
                <a:gd name="T102" fmla="*/ 80 w 146"/>
                <a:gd name="T103" fmla="*/ 179 h 211"/>
                <a:gd name="T104" fmla="*/ 113 w 146"/>
                <a:gd name="T105" fmla="*/ 199 h 211"/>
                <a:gd name="T106" fmla="*/ 126 w 146"/>
                <a:gd name="T107" fmla="*/ 209 h 211"/>
                <a:gd name="T108" fmla="*/ 127 w 146"/>
                <a:gd name="T109" fmla="*/ 211 h 211"/>
                <a:gd name="T110" fmla="*/ 129 w 146"/>
                <a:gd name="T111" fmla="*/ 209 h 211"/>
                <a:gd name="T112" fmla="*/ 134 w 146"/>
                <a:gd name="T113" fmla="*/ 20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 h="211">
                  <a:moveTo>
                    <a:pt x="134" y="200"/>
                  </a:moveTo>
                  <a:cubicBezTo>
                    <a:pt x="134" y="200"/>
                    <a:pt x="134" y="200"/>
                    <a:pt x="134" y="200"/>
                  </a:cubicBezTo>
                  <a:cubicBezTo>
                    <a:pt x="134" y="198"/>
                    <a:pt x="134" y="196"/>
                    <a:pt x="135" y="195"/>
                  </a:cubicBezTo>
                  <a:cubicBezTo>
                    <a:pt x="138" y="194"/>
                    <a:pt x="141" y="189"/>
                    <a:pt x="141" y="186"/>
                  </a:cubicBezTo>
                  <a:cubicBezTo>
                    <a:pt x="141" y="184"/>
                    <a:pt x="137" y="184"/>
                    <a:pt x="137" y="181"/>
                  </a:cubicBezTo>
                  <a:cubicBezTo>
                    <a:pt x="137" y="178"/>
                    <a:pt x="142" y="173"/>
                    <a:pt x="140" y="171"/>
                  </a:cubicBezTo>
                  <a:cubicBezTo>
                    <a:pt x="138" y="170"/>
                    <a:pt x="143" y="165"/>
                    <a:pt x="142" y="162"/>
                  </a:cubicBezTo>
                  <a:cubicBezTo>
                    <a:pt x="142" y="159"/>
                    <a:pt x="140" y="147"/>
                    <a:pt x="141" y="146"/>
                  </a:cubicBezTo>
                  <a:cubicBezTo>
                    <a:pt x="143" y="145"/>
                    <a:pt x="146" y="144"/>
                    <a:pt x="144" y="140"/>
                  </a:cubicBezTo>
                  <a:cubicBezTo>
                    <a:pt x="143" y="137"/>
                    <a:pt x="139" y="129"/>
                    <a:pt x="137" y="124"/>
                  </a:cubicBezTo>
                  <a:cubicBezTo>
                    <a:pt x="133" y="124"/>
                    <a:pt x="128" y="124"/>
                    <a:pt x="126" y="125"/>
                  </a:cubicBezTo>
                  <a:cubicBezTo>
                    <a:pt x="122" y="126"/>
                    <a:pt x="123" y="114"/>
                    <a:pt x="123" y="110"/>
                  </a:cubicBezTo>
                  <a:cubicBezTo>
                    <a:pt x="123" y="106"/>
                    <a:pt x="119" y="108"/>
                    <a:pt x="118" y="111"/>
                  </a:cubicBezTo>
                  <a:cubicBezTo>
                    <a:pt x="117" y="114"/>
                    <a:pt x="111" y="113"/>
                    <a:pt x="106" y="113"/>
                  </a:cubicBezTo>
                  <a:cubicBezTo>
                    <a:pt x="101" y="113"/>
                    <a:pt x="103" y="106"/>
                    <a:pt x="100" y="106"/>
                  </a:cubicBezTo>
                  <a:cubicBezTo>
                    <a:pt x="97" y="107"/>
                    <a:pt x="94" y="105"/>
                    <a:pt x="94" y="102"/>
                  </a:cubicBezTo>
                  <a:cubicBezTo>
                    <a:pt x="95" y="99"/>
                    <a:pt x="92" y="96"/>
                    <a:pt x="90" y="92"/>
                  </a:cubicBezTo>
                  <a:cubicBezTo>
                    <a:pt x="87" y="89"/>
                    <a:pt x="85" y="85"/>
                    <a:pt x="87" y="83"/>
                  </a:cubicBezTo>
                  <a:cubicBezTo>
                    <a:pt x="89" y="80"/>
                    <a:pt x="85" y="78"/>
                    <a:pt x="88" y="75"/>
                  </a:cubicBezTo>
                  <a:cubicBezTo>
                    <a:pt x="91" y="72"/>
                    <a:pt x="94" y="73"/>
                    <a:pt x="93" y="69"/>
                  </a:cubicBezTo>
                  <a:cubicBezTo>
                    <a:pt x="92" y="65"/>
                    <a:pt x="97" y="63"/>
                    <a:pt x="97" y="59"/>
                  </a:cubicBezTo>
                  <a:cubicBezTo>
                    <a:pt x="97" y="54"/>
                    <a:pt x="102" y="56"/>
                    <a:pt x="107" y="52"/>
                  </a:cubicBezTo>
                  <a:cubicBezTo>
                    <a:pt x="112" y="48"/>
                    <a:pt x="117" y="50"/>
                    <a:pt x="121" y="47"/>
                  </a:cubicBezTo>
                  <a:cubicBezTo>
                    <a:pt x="124" y="44"/>
                    <a:pt x="127" y="47"/>
                    <a:pt x="130" y="46"/>
                  </a:cubicBezTo>
                  <a:cubicBezTo>
                    <a:pt x="128" y="44"/>
                    <a:pt x="124" y="43"/>
                    <a:pt x="123" y="41"/>
                  </a:cubicBezTo>
                  <a:cubicBezTo>
                    <a:pt x="122" y="39"/>
                    <a:pt x="127" y="34"/>
                    <a:pt x="129" y="32"/>
                  </a:cubicBezTo>
                  <a:cubicBezTo>
                    <a:pt x="131" y="29"/>
                    <a:pt x="123" y="26"/>
                    <a:pt x="121" y="25"/>
                  </a:cubicBezTo>
                  <a:cubicBezTo>
                    <a:pt x="119" y="24"/>
                    <a:pt x="115" y="27"/>
                    <a:pt x="113" y="25"/>
                  </a:cubicBezTo>
                  <a:cubicBezTo>
                    <a:pt x="111" y="24"/>
                    <a:pt x="108" y="25"/>
                    <a:pt x="107" y="26"/>
                  </a:cubicBezTo>
                  <a:cubicBezTo>
                    <a:pt x="105" y="27"/>
                    <a:pt x="93" y="28"/>
                    <a:pt x="94" y="25"/>
                  </a:cubicBezTo>
                  <a:cubicBezTo>
                    <a:pt x="94" y="21"/>
                    <a:pt x="89" y="20"/>
                    <a:pt x="89" y="18"/>
                  </a:cubicBezTo>
                  <a:cubicBezTo>
                    <a:pt x="90" y="15"/>
                    <a:pt x="87" y="11"/>
                    <a:pt x="82" y="10"/>
                  </a:cubicBezTo>
                  <a:cubicBezTo>
                    <a:pt x="78" y="10"/>
                    <a:pt x="79" y="3"/>
                    <a:pt x="76" y="1"/>
                  </a:cubicBezTo>
                  <a:cubicBezTo>
                    <a:pt x="74" y="0"/>
                    <a:pt x="69" y="1"/>
                    <a:pt x="66" y="1"/>
                  </a:cubicBezTo>
                  <a:cubicBezTo>
                    <a:pt x="70" y="6"/>
                    <a:pt x="71" y="7"/>
                    <a:pt x="69" y="9"/>
                  </a:cubicBezTo>
                  <a:cubicBezTo>
                    <a:pt x="65" y="12"/>
                    <a:pt x="69" y="13"/>
                    <a:pt x="62" y="21"/>
                  </a:cubicBezTo>
                  <a:cubicBezTo>
                    <a:pt x="56" y="29"/>
                    <a:pt x="45" y="31"/>
                    <a:pt x="40" y="33"/>
                  </a:cubicBezTo>
                  <a:cubicBezTo>
                    <a:pt x="35" y="34"/>
                    <a:pt x="33" y="44"/>
                    <a:pt x="30" y="51"/>
                  </a:cubicBezTo>
                  <a:cubicBezTo>
                    <a:pt x="27" y="58"/>
                    <a:pt x="25" y="55"/>
                    <a:pt x="22" y="51"/>
                  </a:cubicBezTo>
                  <a:cubicBezTo>
                    <a:pt x="19" y="47"/>
                    <a:pt x="17" y="52"/>
                    <a:pt x="13" y="49"/>
                  </a:cubicBezTo>
                  <a:cubicBezTo>
                    <a:pt x="10" y="46"/>
                    <a:pt x="11" y="46"/>
                    <a:pt x="13" y="43"/>
                  </a:cubicBezTo>
                  <a:cubicBezTo>
                    <a:pt x="14" y="42"/>
                    <a:pt x="13" y="40"/>
                    <a:pt x="11" y="37"/>
                  </a:cubicBezTo>
                  <a:cubicBezTo>
                    <a:pt x="7" y="38"/>
                    <a:pt x="4" y="43"/>
                    <a:pt x="2" y="47"/>
                  </a:cubicBezTo>
                  <a:cubicBezTo>
                    <a:pt x="0" y="52"/>
                    <a:pt x="5" y="60"/>
                    <a:pt x="6" y="63"/>
                  </a:cubicBezTo>
                  <a:cubicBezTo>
                    <a:pt x="7" y="66"/>
                    <a:pt x="3" y="63"/>
                    <a:pt x="2" y="66"/>
                  </a:cubicBezTo>
                  <a:cubicBezTo>
                    <a:pt x="2" y="69"/>
                    <a:pt x="11" y="73"/>
                    <a:pt x="15" y="76"/>
                  </a:cubicBezTo>
                  <a:cubicBezTo>
                    <a:pt x="19" y="79"/>
                    <a:pt x="22" y="87"/>
                    <a:pt x="26" y="91"/>
                  </a:cubicBezTo>
                  <a:cubicBezTo>
                    <a:pt x="30" y="95"/>
                    <a:pt x="30" y="99"/>
                    <a:pt x="34" y="108"/>
                  </a:cubicBezTo>
                  <a:cubicBezTo>
                    <a:pt x="38" y="118"/>
                    <a:pt x="46" y="135"/>
                    <a:pt x="51" y="142"/>
                  </a:cubicBezTo>
                  <a:cubicBezTo>
                    <a:pt x="57" y="149"/>
                    <a:pt x="59" y="154"/>
                    <a:pt x="58" y="156"/>
                  </a:cubicBezTo>
                  <a:cubicBezTo>
                    <a:pt x="57" y="158"/>
                    <a:pt x="58" y="164"/>
                    <a:pt x="62" y="166"/>
                  </a:cubicBezTo>
                  <a:cubicBezTo>
                    <a:pt x="66" y="169"/>
                    <a:pt x="70" y="174"/>
                    <a:pt x="80" y="179"/>
                  </a:cubicBezTo>
                  <a:cubicBezTo>
                    <a:pt x="91" y="184"/>
                    <a:pt x="110" y="194"/>
                    <a:pt x="113" y="199"/>
                  </a:cubicBezTo>
                  <a:cubicBezTo>
                    <a:pt x="115" y="204"/>
                    <a:pt x="124" y="208"/>
                    <a:pt x="126" y="209"/>
                  </a:cubicBezTo>
                  <a:cubicBezTo>
                    <a:pt x="127" y="209"/>
                    <a:pt x="127" y="210"/>
                    <a:pt x="127" y="211"/>
                  </a:cubicBezTo>
                  <a:cubicBezTo>
                    <a:pt x="128" y="210"/>
                    <a:pt x="129" y="210"/>
                    <a:pt x="129" y="209"/>
                  </a:cubicBezTo>
                  <a:cubicBezTo>
                    <a:pt x="133" y="208"/>
                    <a:pt x="133" y="202"/>
                    <a:pt x="134" y="200"/>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15" name="Freeform 114">
              <a:extLst>
                <a:ext uri="{FF2B5EF4-FFF2-40B4-BE49-F238E27FC236}">
                  <a16:creationId xmlns:a16="http://schemas.microsoft.com/office/drawing/2014/main" xmlns="" id="{4B3BBFFC-CBF7-5542-BDC3-FE7B6A20AA2C}"/>
                </a:ext>
              </a:extLst>
            </p:cNvPr>
            <p:cNvSpPr>
              <a:spLocks/>
            </p:cNvSpPr>
            <p:nvPr/>
          </p:nvSpPr>
          <p:spPr bwMode="auto">
            <a:xfrm>
              <a:off x="1491394" y="961801"/>
              <a:ext cx="664599" cy="591677"/>
            </a:xfrm>
            <a:custGeom>
              <a:avLst/>
              <a:gdLst>
                <a:gd name="T0" fmla="*/ 16 w 157"/>
                <a:gd name="T1" fmla="*/ 8 h 131"/>
                <a:gd name="T2" fmla="*/ 6 w 157"/>
                <a:gd name="T3" fmla="*/ 21 h 131"/>
                <a:gd name="T4" fmla="*/ 4 w 157"/>
                <a:gd name="T5" fmla="*/ 30 h 131"/>
                <a:gd name="T6" fmla="*/ 3 w 157"/>
                <a:gd name="T7" fmla="*/ 35 h 131"/>
                <a:gd name="T8" fmla="*/ 8 w 157"/>
                <a:gd name="T9" fmla="*/ 37 h 131"/>
                <a:gd name="T10" fmla="*/ 13 w 157"/>
                <a:gd name="T11" fmla="*/ 45 h 131"/>
                <a:gd name="T12" fmla="*/ 20 w 157"/>
                <a:gd name="T13" fmla="*/ 60 h 131"/>
                <a:gd name="T14" fmla="*/ 40 w 157"/>
                <a:gd name="T15" fmla="*/ 61 h 131"/>
                <a:gd name="T16" fmla="*/ 55 w 157"/>
                <a:gd name="T17" fmla="*/ 68 h 131"/>
                <a:gd name="T18" fmla="*/ 69 w 157"/>
                <a:gd name="T19" fmla="*/ 72 h 131"/>
                <a:gd name="T20" fmla="*/ 66 w 157"/>
                <a:gd name="T21" fmla="*/ 92 h 131"/>
                <a:gd name="T22" fmla="*/ 70 w 157"/>
                <a:gd name="T23" fmla="*/ 101 h 131"/>
                <a:gd name="T24" fmla="*/ 70 w 157"/>
                <a:gd name="T25" fmla="*/ 109 h 131"/>
                <a:gd name="T26" fmla="*/ 72 w 157"/>
                <a:gd name="T27" fmla="*/ 115 h 131"/>
                <a:gd name="T28" fmla="*/ 70 w 157"/>
                <a:gd name="T29" fmla="*/ 116 h 131"/>
                <a:gd name="T30" fmla="*/ 79 w 157"/>
                <a:gd name="T31" fmla="*/ 127 h 131"/>
                <a:gd name="T32" fmla="*/ 86 w 157"/>
                <a:gd name="T33" fmla="*/ 130 h 131"/>
                <a:gd name="T34" fmla="*/ 92 w 157"/>
                <a:gd name="T35" fmla="*/ 129 h 131"/>
                <a:gd name="T36" fmla="*/ 100 w 157"/>
                <a:gd name="T37" fmla="*/ 125 h 131"/>
                <a:gd name="T38" fmla="*/ 107 w 157"/>
                <a:gd name="T39" fmla="*/ 121 h 131"/>
                <a:gd name="T40" fmla="*/ 113 w 157"/>
                <a:gd name="T41" fmla="*/ 115 h 131"/>
                <a:gd name="T42" fmla="*/ 115 w 157"/>
                <a:gd name="T43" fmla="*/ 111 h 131"/>
                <a:gd name="T44" fmla="*/ 109 w 157"/>
                <a:gd name="T45" fmla="*/ 109 h 131"/>
                <a:gd name="T46" fmla="*/ 106 w 157"/>
                <a:gd name="T47" fmla="*/ 102 h 131"/>
                <a:gd name="T48" fmla="*/ 102 w 157"/>
                <a:gd name="T49" fmla="*/ 94 h 131"/>
                <a:gd name="T50" fmla="*/ 109 w 157"/>
                <a:gd name="T51" fmla="*/ 92 h 131"/>
                <a:gd name="T52" fmla="*/ 119 w 157"/>
                <a:gd name="T53" fmla="*/ 96 h 131"/>
                <a:gd name="T54" fmla="*/ 123 w 157"/>
                <a:gd name="T55" fmla="*/ 96 h 131"/>
                <a:gd name="T56" fmla="*/ 131 w 157"/>
                <a:gd name="T57" fmla="*/ 92 h 131"/>
                <a:gd name="T58" fmla="*/ 145 w 157"/>
                <a:gd name="T59" fmla="*/ 86 h 131"/>
                <a:gd name="T60" fmla="*/ 148 w 157"/>
                <a:gd name="T61" fmla="*/ 82 h 131"/>
                <a:gd name="T62" fmla="*/ 141 w 157"/>
                <a:gd name="T63" fmla="*/ 73 h 131"/>
                <a:gd name="T64" fmla="*/ 142 w 157"/>
                <a:gd name="T65" fmla="*/ 67 h 131"/>
                <a:gd name="T66" fmla="*/ 147 w 157"/>
                <a:gd name="T67" fmla="*/ 62 h 131"/>
                <a:gd name="T68" fmla="*/ 149 w 157"/>
                <a:gd name="T69" fmla="*/ 56 h 131"/>
                <a:gd name="T70" fmla="*/ 153 w 157"/>
                <a:gd name="T71" fmla="*/ 48 h 131"/>
                <a:gd name="T72" fmla="*/ 157 w 157"/>
                <a:gd name="T73" fmla="*/ 42 h 131"/>
                <a:gd name="T74" fmla="*/ 140 w 157"/>
                <a:gd name="T75" fmla="*/ 41 h 131"/>
                <a:gd name="T76" fmla="*/ 143 w 157"/>
                <a:gd name="T77" fmla="*/ 32 h 131"/>
                <a:gd name="T78" fmla="*/ 127 w 157"/>
                <a:gd name="T79" fmla="*/ 25 h 131"/>
                <a:gd name="T80" fmla="*/ 128 w 157"/>
                <a:gd name="T81" fmla="*/ 19 h 131"/>
                <a:gd name="T82" fmla="*/ 119 w 157"/>
                <a:gd name="T83" fmla="*/ 16 h 131"/>
                <a:gd name="T84" fmla="*/ 97 w 157"/>
                <a:gd name="T85" fmla="*/ 24 h 131"/>
                <a:gd name="T86" fmla="*/ 76 w 157"/>
                <a:gd name="T87" fmla="*/ 18 h 131"/>
                <a:gd name="T88" fmla="*/ 61 w 157"/>
                <a:gd name="T89" fmla="*/ 15 h 131"/>
                <a:gd name="T90" fmla="*/ 52 w 157"/>
                <a:gd name="T91" fmla="*/ 7 h 131"/>
                <a:gd name="T92" fmla="*/ 43 w 157"/>
                <a:gd name="T93" fmla="*/ 0 h 131"/>
                <a:gd name="T94" fmla="*/ 39 w 157"/>
                <a:gd name="T95" fmla="*/ 8 h 131"/>
                <a:gd name="T96" fmla="*/ 24 w 157"/>
                <a:gd name="T97" fmla="*/ 16 h 131"/>
                <a:gd name="T98" fmla="*/ 28 w 157"/>
                <a:gd name="T99" fmla="*/ 33 h 131"/>
                <a:gd name="T100" fmla="*/ 16 w 157"/>
                <a:gd name="T101" fmla="*/ 29 h 131"/>
                <a:gd name="T102" fmla="*/ 21 w 157"/>
                <a:gd name="T103" fmla="*/ 14 h 131"/>
                <a:gd name="T104" fmla="*/ 20 w 157"/>
                <a:gd name="T105" fmla="*/ 6 h 131"/>
                <a:gd name="T106" fmla="*/ 16 w 157"/>
                <a:gd name="T107" fmla="*/ 8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7" h="131">
                  <a:moveTo>
                    <a:pt x="16" y="8"/>
                  </a:moveTo>
                  <a:cubicBezTo>
                    <a:pt x="13" y="13"/>
                    <a:pt x="6" y="17"/>
                    <a:pt x="6" y="21"/>
                  </a:cubicBezTo>
                  <a:cubicBezTo>
                    <a:pt x="6" y="26"/>
                    <a:pt x="6" y="27"/>
                    <a:pt x="4" y="30"/>
                  </a:cubicBezTo>
                  <a:cubicBezTo>
                    <a:pt x="3" y="32"/>
                    <a:pt x="0" y="35"/>
                    <a:pt x="3" y="35"/>
                  </a:cubicBezTo>
                  <a:cubicBezTo>
                    <a:pt x="5" y="35"/>
                    <a:pt x="8" y="35"/>
                    <a:pt x="8" y="37"/>
                  </a:cubicBezTo>
                  <a:cubicBezTo>
                    <a:pt x="8" y="40"/>
                    <a:pt x="13" y="40"/>
                    <a:pt x="13" y="45"/>
                  </a:cubicBezTo>
                  <a:cubicBezTo>
                    <a:pt x="13" y="49"/>
                    <a:pt x="11" y="60"/>
                    <a:pt x="20" y="60"/>
                  </a:cubicBezTo>
                  <a:cubicBezTo>
                    <a:pt x="30" y="59"/>
                    <a:pt x="36" y="56"/>
                    <a:pt x="40" y="61"/>
                  </a:cubicBezTo>
                  <a:cubicBezTo>
                    <a:pt x="44" y="66"/>
                    <a:pt x="49" y="69"/>
                    <a:pt x="55" y="68"/>
                  </a:cubicBezTo>
                  <a:cubicBezTo>
                    <a:pt x="62" y="67"/>
                    <a:pt x="72" y="66"/>
                    <a:pt x="69" y="72"/>
                  </a:cubicBezTo>
                  <a:cubicBezTo>
                    <a:pt x="65" y="77"/>
                    <a:pt x="63" y="89"/>
                    <a:pt x="66" y="92"/>
                  </a:cubicBezTo>
                  <a:cubicBezTo>
                    <a:pt x="69" y="96"/>
                    <a:pt x="73" y="98"/>
                    <a:pt x="70" y="101"/>
                  </a:cubicBezTo>
                  <a:cubicBezTo>
                    <a:pt x="68" y="104"/>
                    <a:pt x="67" y="107"/>
                    <a:pt x="70" y="109"/>
                  </a:cubicBezTo>
                  <a:cubicBezTo>
                    <a:pt x="73" y="112"/>
                    <a:pt x="72" y="115"/>
                    <a:pt x="72" y="115"/>
                  </a:cubicBezTo>
                  <a:cubicBezTo>
                    <a:pt x="72" y="115"/>
                    <a:pt x="71" y="116"/>
                    <a:pt x="70" y="116"/>
                  </a:cubicBezTo>
                  <a:cubicBezTo>
                    <a:pt x="75" y="121"/>
                    <a:pt x="76" y="125"/>
                    <a:pt x="79" y="127"/>
                  </a:cubicBezTo>
                  <a:cubicBezTo>
                    <a:pt x="82" y="130"/>
                    <a:pt x="83" y="131"/>
                    <a:pt x="86" y="130"/>
                  </a:cubicBezTo>
                  <a:cubicBezTo>
                    <a:pt x="88" y="129"/>
                    <a:pt x="90" y="128"/>
                    <a:pt x="92" y="129"/>
                  </a:cubicBezTo>
                  <a:cubicBezTo>
                    <a:pt x="94" y="130"/>
                    <a:pt x="97" y="128"/>
                    <a:pt x="100" y="125"/>
                  </a:cubicBezTo>
                  <a:cubicBezTo>
                    <a:pt x="103" y="122"/>
                    <a:pt x="106" y="125"/>
                    <a:pt x="107" y="121"/>
                  </a:cubicBezTo>
                  <a:cubicBezTo>
                    <a:pt x="108" y="118"/>
                    <a:pt x="110" y="116"/>
                    <a:pt x="113" y="115"/>
                  </a:cubicBezTo>
                  <a:cubicBezTo>
                    <a:pt x="117" y="115"/>
                    <a:pt x="117" y="111"/>
                    <a:pt x="115" y="111"/>
                  </a:cubicBezTo>
                  <a:cubicBezTo>
                    <a:pt x="112" y="111"/>
                    <a:pt x="109" y="114"/>
                    <a:pt x="109" y="109"/>
                  </a:cubicBezTo>
                  <a:cubicBezTo>
                    <a:pt x="109" y="105"/>
                    <a:pt x="106" y="106"/>
                    <a:pt x="106" y="102"/>
                  </a:cubicBezTo>
                  <a:cubicBezTo>
                    <a:pt x="106" y="98"/>
                    <a:pt x="106" y="96"/>
                    <a:pt x="102" y="94"/>
                  </a:cubicBezTo>
                  <a:cubicBezTo>
                    <a:pt x="98" y="91"/>
                    <a:pt x="107" y="90"/>
                    <a:pt x="109" y="92"/>
                  </a:cubicBezTo>
                  <a:cubicBezTo>
                    <a:pt x="111" y="94"/>
                    <a:pt x="118" y="93"/>
                    <a:pt x="119" y="96"/>
                  </a:cubicBezTo>
                  <a:cubicBezTo>
                    <a:pt x="120" y="99"/>
                    <a:pt x="123" y="100"/>
                    <a:pt x="123" y="96"/>
                  </a:cubicBezTo>
                  <a:cubicBezTo>
                    <a:pt x="123" y="92"/>
                    <a:pt x="128" y="91"/>
                    <a:pt x="131" y="92"/>
                  </a:cubicBezTo>
                  <a:cubicBezTo>
                    <a:pt x="134" y="92"/>
                    <a:pt x="142" y="87"/>
                    <a:pt x="145" y="86"/>
                  </a:cubicBezTo>
                  <a:cubicBezTo>
                    <a:pt x="147" y="86"/>
                    <a:pt x="147" y="84"/>
                    <a:pt x="148" y="82"/>
                  </a:cubicBezTo>
                  <a:cubicBezTo>
                    <a:pt x="146" y="79"/>
                    <a:pt x="142" y="74"/>
                    <a:pt x="141" y="73"/>
                  </a:cubicBezTo>
                  <a:cubicBezTo>
                    <a:pt x="138" y="71"/>
                    <a:pt x="142" y="70"/>
                    <a:pt x="142" y="67"/>
                  </a:cubicBezTo>
                  <a:cubicBezTo>
                    <a:pt x="141" y="64"/>
                    <a:pt x="142" y="62"/>
                    <a:pt x="147" y="62"/>
                  </a:cubicBezTo>
                  <a:cubicBezTo>
                    <a:pt x="152" y="61"/>
                    <a:pt x="151" y="57"/>
                    <a:pt x="149" y="56"/>
                  </a:cubicBezTo>
                  <a:cubicBezTo>
                    <a:pt x="146" y="54"/>
                    <a:pt x="150" y="50"/>
                    <a:pt x="153" y="48"/>
                  </a:cubicBezTo>
                  <a:cubicBezTo>
                    <a:pt x="154" y="47"/>
                    <a:pt x="155" y="45"/>
                    <a:pt x="157" y="42"/>
                  </a:cubicBezTo>
                  <a:cubicBezTo>
                    <a:pt x="151" y="40"/>
                    <a:pt x="144" y="41"/>
                    <a:pt x="140" y="41"/>
                  </a:cubicBezTo>
                  <a:cubicBezTo>
                    <a:pt x="136" y="41"/>
                    <a:pt x="143" y="36"/>
                    <a:pt x="143" y="32"/>
                  </a:cubicBezTo>
                  <a:cubicBezTo>
                    <a:pt x="144" y="27"/>
                    <a:pt x="131" y="26"/>
                    <a:pt x="127" y="25"/>
                  </a:cubicBezTo>
                  <a:cubicBezTo>
                    <a:pt x="122" y="24"/>
                    <a:pt x="123" y="19"/>
                    <a:pt x="128" y="19"/>
                  </a:cubicBezTo>
                  <a:cubicBezTo>
                    <a:pt x="133" y="19"/>
                    <a:pt x="125" y="15"/>
                    <a:pt x="119" y="16"/>
                  </a:cubicBezTo>
                  <a:cubicBezTo>
                    <a:pt x="112" y="17"/>
                    <a:pt x="102" y="21"/>
                    <a:pt x="97" y="24"/>
                  </a:cubicBezTo>
                  <a:cubicBezTo>
                    <a:pt x="91" y="27"/>
                    <a:pt x="82" y="15"/>
                    <a:pt x="76" y="18"/>
                  </a:cubicBezTo>
                  <a:cubicBezTo>
                    <a:pt x="69" y="20"/>
                    <a:pt x="61" y="20"/>
                    <a:pt x="61" y="15"/>
                  </a:cubicBezTo>
                  <a:cubicBezTo>
                    <a:pt x="61" y="10"/>
                    <a:pt x="58" y="6"/>
                    <a:pt x="52" y="7"/>
                  </a:cubicBezTo>
                  <a:cubicBezTo>
                    <a:pt x="46" y="7"/>
                    <a:pt x="47" y="0"/>
                    <a:pt x="43" y="0"/>
                  </a:cubicBezTo>
                  <a:cubicBezTo>
                    <a:pt x="38" y="0"/>
                    <a:pt x="43" y="6"/>
                    <a:pt x="39" y="8"/>
                  </a:cubicBezTo>
                  <a:cubicBezTo>
                    <a:pt x="36" y="9"/>
                    <a:pt x="25" y="12"/>
                    <a:pt x="24" y="16"/>
                  </a:cubicBezTo>
                  <a:cubicBezTo>
                    <a:pt x="23" y="21"/>
                    <a:pt x="30" y="28"/>
                    <a:pt x="28" y="33"/>
                  </a:cubicBezTo>
                  <a:cubicBezTo>
                    <a:pt x="26" y="37"/>
                    <a:pt x="18" y="34"/>
                    <a:pt x="16" y="29"/>
                  </a:cubicBezTo>
                  <a:cubicBezTo>
                    <a:pt x="14" y="24"/>
                    <a:pt x="22" y="17"/>
                    <a:pt x="21" y="14"/>
                  </a:cubicBezTo>
                  <a:cubicBezTo>
                    <a:pt x="20" y="12"/>
                    <a:pt x="19" y="9"/>
                    <a:pt x="20" y="6"/>
                  </a:cubicBezTo>
                  <a:cubicBezTo>
                    <a:pt x="18" y="7"/>
                    <a:pt x="17" y="7"/>
                    <a:pt x="16" y="8"/>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16" name="Freeform 115">
              <a:extLst>
                <a:ext uri="{FF2B5EF4-FFF2-40B4-BE49-F238E27FC236}">
                  <a16:creationId xmlns:a16="http://schemas.microsoft.com/office/drawing/2014/main" xmlns="" id="{22968920-E22E-3846-8DBF-09E05BA8F36A}"/>
                </a:ext>
              </a:extLst>
            </p:cNvPr>
            <p:cNvSpPr>
              <a:spLocks/>
            </p:cNvSpPr>
            <p:nvPr/>
          </p:nvSpPr>
          <p:spPr bwMode="auto">
            <a:xfrm>
              <a:off x="2232230" y="1265097"/>
              <a:ext cx="207170" cy="230373"/>
            </a:xfrm>
            <a:custGeom>
              <a:avLst/>
              <a:gdLst>
                <a:gd name="T0" fmla="*/ 12 w 49"/>
                <a:gd name="T1" fmla="*/ 11 h 51"/>
                <a:gd name="T2" fmla="*/ 7 w 49"/>
                <a:gd name="T3" fmla="*/ 16 h 51"/>
                <a:gd name="T4" fmla="*/ 2 w 49"/>
                <a:gd name="T5" fmla="*/ 26 h 51"/>
                <a:gd name="T6" fmla="*/ 12 w 49"/>
                <a:gd name="T7" fmla="*/ 38 h 51"/>
                <a:gd name="T8" fmla="*/ 18 w 49"/>
                <a:gd name="T9" fmla="*/ 50 h 51"/>
                <a:gd name="T10" fmla="*/ 24 w 49"/>
                <a:gd name="T11" fmla="*/ 51 h 51"/>
                <a:gd name="T12" fmla="*/ 29 w 49"/>
                <a:gd name="T13" fmla="*/ 44 h 51"/>
                <a:gd name="T14" fmla="*/ 41 w 49"/>
                <a:gd name="T15" fmla="*/ 44 h 51"/>
                <a:gd name="T16" fmla="*/ 42 w 49"/>
                <a:gd name="T17" fmla="*/ 45 h 51"/>
                <a:gd name="T18" fmla="*/ 46 w 49"/>
                <a:gd name="T19" fmla="*/ 40 h 51"/>
                <a:gd name="T20" fmla="*/ 45 w 49"/>
                <a:gd name="T21" fmla="*/ 25 h 51"/>
                <a:gd name="T22" fmla="*/ 47 w 49"/>
                <a:gd name="T23" fmla="*/ 12 h 51"/>
                <a:gd name="T24" fmla="*/ 49 w 49"/>
                <a:gd name="T25" fmla="*/ 6 h 51"/>
                <a:gd name="T26" fmla="*/ 37 w 49"/>
                <a:gd name="T27" fmla="*/ 3 h 51"/>
                <a:gd name="T28" fmla="*/ 23 w 49"/>
                <a:gd name="T29" fmla="*/ 4 h 51"/>
                <a:gd name="T30" fmla="*/ 14 w 49"/>
                <a:gd name="T31" fmla="*/ 3 h 51"/>
                <a:gd name="T32" fmla="*/ 13 w 49"/>
                <a:gd name="T33" fmla="*/ 4 h 51"/>
                <a:gd name="T34" fmla="*/ 12 w 49"/>
                <a:gd name="T35"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51">
                  <a:moveTo>
                    <a:pt x="12" y="11"/>
                  </a:moveTo>
                  <a:cubicBezTo>
                    <a:pt x="14" y="14"/>
                    <a:pt x="10" y="16"/>
                    <a:pt x="7" y="16"/>
                  </a:cubicBezTo>
                  <a:cubicBezTo>
                    <a:pt x="4" y="17"/>
                    <a:pt x="4" y="24"/>
                    <a:pt x="2" y="26"/>
                  </a:cubicBezTo>
                  <a:cubicBezTo>
                    <a:pt x="0" y="28"/>
                    <a:pt x="10" y="33"/>
                    <a:pt x="12" y="38"/>
                  </a:cubicBezTo>
                  <a:cubicBezTo>
                    <a:pt x="13" y="40"/>
                    <a:pt x="16" y="46"/>
                    <a:pt x="18" y="50"/>
                  </a:cubicBezTo>
                  <a:cubicBezTo>
                    <a:pt x="21" y="51"/>
                    <a:pt x="23" y="51"/>
                    <a:pt x="24" y="51"/>
                  </a:cubicBezTo>
                  <a:cubicBezTo>
                    <a:pt x="27" y="49"/>
                    <a:pt x="24" y="43"/>
                    <a:pt x="29" y="44"/>
                  </a:cubicBezTo>
                  <a:cubicBezTo>
                    <a:pt x="33" y="44"/>
                    <a:pt x="40" y="41"/>
                    <a:pt x="41" y="44"/>
                  </a:cubicBezTo>
                  <a:cubicBezTo>
                    <a:pt x="42" y="44"/>
                    <a:pt x="42" y="45"/>
                    <a:pt x="42" y="45"/>
                  </a:cubicBezTo>
                  <a:cubicBezTo>
                    <a:pt x="44" y="43"/>
                    <a:pt x="45" y="41"/>
                    <a:pt x="46" y="40"/>
                  </a:cubicBezTo>
                  <a:cubicBezTo>
                    <a:pt x="47" y="38"/>
                    <a:pt x="47" y="30"/>
                    <a:pt x="45" y="25"/>
                  </a:cubicBezTo>
                  <a:cubicBezTo>
                    <a:pt x="43" y="20"/>
                    <a:pt x="44" y="14"/>
                    <a:pt x="47" y="12"/>
                  </a:cubicBezTo>
                  <a:cubicBezTo>
                    <a:pt x="47" y="11"/>
                    <a:pt x="48" y="9"/>
                    <a:pt x="49" y="6"/>
                  </a:cubicBezTo>
                  <a:cubicBezTo>
                    <a:pt x="45" y="4"/>
                    <a:pt x="41" y="3"/>
                    <a:pt x="37" y="3"/>
                  </a:cubicBezTo>
                  <a:cubicBezTo>
                    <a:pt x="31" y="4"/>
                    <a:pt x="25" y="7"/>
                    <a:pt x="23" y="4"/>
                  </a:cubicBezTo>
                  <a:cubicBezTo>
                    <a:pt x="21" y="0"/>
                    <a:pt x="17" y="1"/>
                    <a:pt x="14" y="3"/>
                  </a:cubicBezTo>
                  <a:cubicBezTo>
                    <a:pt x="14" y="4"/>
                    <a:pt x="14" y="4"/>
                    <a:pt x="13" y="4"/>
                  </a:cubicBezTo>
                  <a:cubicBezTo>
                    <a:pt x="12" y="7"/>
                    <a:pt x="11" y="9"/>
                    <a:pt x="12" y="11"/>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17" name="Freeform 116">
              <a:extLst>
                <a:ext uri="{FF2B5EF4-FFF2-40B4-BE49-F238E27FC236}">
                  <a16:creationId xmlns:a16="http://schemas.microsoft.com/office/drawing/2014/main" xmlns="" id="{D9EB14E1-3A0F-7240-971B-46D023835CD1}"/>
                </a:ext>
              </a:extLst>
            </p:cNvPr>
            <p:cNvSpPr>
              <a:spLocks/>
            </p:cNvSpPr>
            <p:nvPr/>
          </p:nvSpPr>
          <p:spPr bwMode="auto">
            <a:xfrm>
              <a:off x="2076440" y="1150740"/>
              <a:ext cx="232030" cy="376220"/>
            </a:xfrm>
            <a:custGeom>
              <a:avLst/>
              <a:gdLst>
                <a:gd name="T0" fmla="*/ 15 w 55"/>
                <a:gd name="T1" fmla="*/ 6 h 83"/>
                <a:gd name="T2" fmla="*/ 11 w 55"/>
                <a:gd name="T3" fmla="*/ 14 h 83"/>
                <a:gd name="T4" fmla="*/ 9 w 55"/>
                <a:gd name="T5" fmla="*/ 20 h 83"/>
                <a:gd name="T6" fmla="*/ 4 w 55"/>
                <a:gd name="T7" fmla="*/ 25 h 83"/>
                <a:gd name="T8" fmla="*/ 3 w 55"/>
                <a:gd name="T9" fmla="*/ 31 h 83"/>
                <a:gd name="T10" fmla="*/ 10 w 55"/>
                <a:gd name="T11" fmla="*/ 40 h 83"/>
                <a:gd name="T12" fmla="*/ 14 w 55"/>
                <a:gd name="T13" fmla="*/ 38 h 83"/>
                <a:gd name="T14" fmla="*/ 19 w 55"/>
                <a:gd name="T15" fmla="*/ 47 h 83"/>
                <a:gd name="T16" fmla="*/ 20 w 55"/>
                <a:gd name="T17" fmla="*/ 57 h 83"/>
                <a:gd name="T18" fmla="*/ 22 w 55"/>
                <a:gd name="T19" fmla="*/ 77 h 83"/>
                <a:gd name="T20" fmla="*/ 34 w 55"/>
                <a:gd name="T21" fmla="*/ 81 h 83"/>
                <a:gd name="T22" fmla="*/ 42 w 55"/>
                <a:gd name="T23" fmla="*/ 78 h 83"/>
                <a:gd name="T24" fmla="*/ 48 w 55"/>
                <a:gd name="T25" fmla="*/ 75 h 83"/>
                <a:gd name="T26" fmla="*/ 55 w 55"/>
                <a:gd name="T27" fmla="*/ 75 h 83"/>
                <a:gd name="T28" fmla="*/ 49 w 55"/>
                <a:gd name="T29" fmla="*/ 63 h 83"/>
                <a:gd name="T30" fmla="*/ 39 w 55"/>
                <a:gd name="T31" fmla="*/ 51 h 83"/>
                <a:gd name="T32" fmla="*/ 44 w 55"/>
                <a:gd name="T33" fmla="*/ 41 h 83"/>
                <a:gd name="T34" fmla="*/ 49 w 55"/>
                <a:gd name="T35" fmla="*/ 36 h 83"/>
                <a:gd name="T36" fmla="*/ 50 w 55"/>
                <a:gd name="T37" fmla="*/ 29 h 83"/>
                <a:gd name="T38" fmla="*/ 40 w 55"/>
                <a:gd name="T39" fmla="*/ 19 h 83"/>
                <a:gd name="T40" fmla="*/ 34 w 55"/>
                <a:gd name="T41" fmla="*/ 13 h 83"/>
                <a:gd name="T42" fmla="*/ 23 w 55"/>
                <a:gd name="T43" fmla="*/ 3 h 83"/>
                <a:gd name="T44" fmla="*/ 19 w 55"/>
                <a:gd name="T45" fmla="*/ 0 h 83"/>
                <a:gd name="T46" fmla="*/ 15 w 55"/>
                <a:gd name="T47" fmla="*/ 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 h="83">
                  <a:moveTo>
                    <a:pt x="15" y="6"/>
                  </a:moveTo>
                  <a:cubicBezTo>
                    <a:pt x="12" y="8"/>
                    <a:pt x="8" y="12"/>
                    <a:pt x="11" y="14"/>
                  </a:cubicBezTo>
                  <a:cubicBezTo>
                    <a:pt x="13" y="15"/>
                    <a:pt x="14" y="19"/>
                    <a:pt x="9" y="20"/>
                  </a:cubicBezTo>
                  <a:cubicBezTo>
                    <a:pt x="4" y="20"/>
                    <a:pt x="3" y="22"/>
                    <a:pt x="4" y="25"/>
                  </a:cubicBezTo>
                  <a:cubicBezTo>
                    <a:pt x="4" y="28"/>
                    <a:pt x="0" y="29"/>
                    <a:pt x="3" y="31"/>
                  </a:cubicBezTo>
                  <a:cubicBezTo>
                    <a:pt x="4" y="32"/>
                    <a:pt x="8" y="37"/>
                    <a:pt x="10" y="40"/>
                  </a:cubicBezTo>
                  <a:cubicBezTo>
                    <a:pt x="11" y="39"/>
                    <a:pt x="12" y="37"/>
                    <a:pt x="14" y="38"/>
                  </a:cubicBezTo>
                  <a:cubicBezTo>
                    <a:pt x="19" y="38"/>
                    <a:pt x="15" y="45"/>
                    <a:pt x="19" y="47"/>
                  </a:cubicBezTo>
                  <a:cubicBezTo>
                    <a:pt x="22" y="49"/>
                    <a:pt x="22" y="55"/>
                    <a:pt x="20" y="57"/>
                  </a:cubicBezTo>
                  <a:cubicBezTo>
                    <a:pt x="17" y="59"/>
                    <a:pt x="16" y="70"/>
                    <a:pt x="22" y="77"/>
                  </a:cubicBezTo>
                  <a:cubicBezTo>
                    <a:pt x="28" y="83"/>
                    <a:pt x="33" y="82"/>
                    <a:pt x="34" y="81"/>
                  </a:cubicBezTo>
                  <a:cubicBezTo>
                    <a:pt x="36" y="79"/>
                    <a:pt x="40" y="81"/>
                    <a:pt x="42" y="78"/>
                  </a:cubicBezTo>
                  <a:cubicBezTo>
                    <a:pt x="43" y="75"/>
                    <a:pt x="45" y="78"/>
                    <a:pt x="48" y="75"/>
                  </a:cubicBezTo>
                  <a:cubicBezTo>
                    <a:pt x="49" y="74"/>
                    <a:pt x="52" y="74"/>
                    <a:pt x="55" y="75"/>
                  </a:cubicBezTo>
                  <a:cubicBezTo>
                    <a:pt x="53" y="71"/>
                    <a:pt x="50" y="65"/>
                    <a:pt x="49" y="63"/>
                  </a:cubicBezTo>
                  <a:cubicBezTo>
                    <a:pt x="47" y="58"/>
                    <a:pt x="37" y="53"/>
                    <a:pt x="39" y="51"/>
                  </a:cubicBezTo>
                  <a:cubicBezTo>
                    <a:pt x="41" y="49"/>
                    <a:pt x="41" y="42"/>
                    <a:pt x="44" y="41"/>
                  </a:cubicBezTo>
                  <a:cubicBezTo>
                    <a:pt x="47" y="41"/>
                    <a:pt x="51" y="39"/>
                    <a:pt x="49" y="36"/>
                  </a:cubicBezTo>
                  <a:cubicBezTo>
                    <a:pt x="48" y="34"/>
                    <a:pt x="49" y="32"/>
                    <a:pt x="50" y="29"/>
                  </a:cubicBezTo>
                  <a:cubicBezTo>
                    <a:pt x="47" y="28"/>
                    <a:pt x="43" y="19"/>
                    <a:pt x="40" y="19"/>
                  </a:cubicBezTo>
                  <a:cubicBezTo>
                    <a:pt x="37" y="19"/>
                    <a:pt x="33" y="17"/>
                    <a:pt x="34" y="13"/>
                  </a:cubicBezTo>
                  <a:cubicBezTo>
                    <a:pt x="35" y="8"/>
                    <a:pt x="27" y="8"/>
                    <a:pt x="23" y="3"/>
                  </a:cubicBezTo>
                  <a:cubicBezTo>
                    <a:pt x="22" y="2"/>
                    <a:pt x="21" y="1"/>
                    <a:pt x="19" y="0"/>
                  </a:cubicBezTo>
                  <a:cubicBezTo>
                    <a:pt x="17" y="3"/>
                    <a:pt x="16" y="5"/>
                    <a:pt x="15" y="6"/>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18" name="Freeform 117">
              <a:extLst>
                <a:ext uri="{FF2B5EF4-FFF2-40B4-BE49-F238E27FC236}">
                  <a16:creationId xmlns:a16="http://schemas.microsoft.com/office/drawing/2014/main" xmlns="" id="{844DFE48-35EB-6347-9019-6EF55DE26899}"/>
                </a:ext>
              </a:extLst>
            </p:cNvPr>
            <p:cNvSpPr>
              <a:spLocks/>
            </p:cNvSpPr>
            <p:nvPr/>
          </p:nvSpPr>
          <p:spPr bwMode="auto">
            <a:xfrm>
              <a:off x="2411224" y="1291616"/>
              <a:ext cx="152477" cy="193911"/>
            </a:xfrm>
            <a:custGeom>
              <a:avLst/>
              <a:gdLst>
                <a:gd name="T0" fmla="*/ 3 w 36"/>
                <a:gd name="T1" fmla="*/ 19 h 43"/>
                <a:gd name="T2" fmla="*/ 4 w 36"/>
                <a:gd name="T3" fmla="*/ 34 h 43"/>
                <a:gd name="T4" fmla="*/ 0 w 36"/>
                <a:gd name="T5" fmla="*/ 39 h 43"/>
                <a:gd name="T6" fmla="*/ 10 w 36"/>
                <a:gd name="T7" fmla="*/ 41 h 43"/>
                <a:gd name="T8" fmla="*/ 22 w 36"/>
                <a:gd name="T9" fmla="*/ 36 h 43"/>
                <a:gd name="T10" fmla="*/ 36 w 36"/>
                <a:gd name="T11" fmla="*/ 18 h 43"/>
                <a:gd name="T12" fmla="*/ 35 w 36"/>
                <a:gd name="T13" fmla="*/ 18 h 43"/>
                <a:gd name="T14" fmla="*/ 16 w 36"/>
                <a:gd name="T15" fmla="*/ 3 h 43"/>
                <a:gd name="T16" fmla="*/ 7 w 36"/>
                <a:gd name="T17" fmla="*/ 0 h 43"/>
                <a:gd name="T18" fmla="*/ 5 w 36"/>
                <a:gd name="T19" fmla="*/ 6 h 43"/>
                <a:gd name="T20" fmla="*/ 3 w 36"/>
                <a:gd name="T21" fmla="*/ 1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43">
                  <a:moveTo>
                    <a:pt x="3" y="19"/>
                  </a:moveTo>
                  <a:cubicBezTo>
                    <a:pt x="5" y="24"/>
                    <a:pt x="5" y="32"/>
                    <a:pt x="4" y="34"/>
                  </a:cubicBezTo>
                  <a:cubicBezTo>
                    <a:pt x="3" y="35"/>
                    <a:pt x="2" y="37"/>
                    <a:pt x="0" y="39"/>
                  </a:cubicBezTo>
                  <a:cubicBezTo>
                    <a:pt x="2" y="41"/>
                    <a:pt x="5" y="43"/>
                    <a:pt x="10" y="41"/>
                  </a:cubicBezTo>
                  <a:cubicBezTo>
                    <a:pt x="17" y="39"/>
                    <a:pt x="20" y="43"/>
                    <a:pt x="22" y="36"/>
                  </a:cubicBezTo>
                  <a:cubicBezTo>
                    <a:pt x="24" y="31"/>
                    <a:pt x="31" y="23"/>
                    <a:pt x="36" y="18"/>
                  </a:cubicBezTo>
                  <a:cubicBezTo>
                    <a:pt x="36" y="18"/>
                    <a:pt x="36" y="18"/>
                    <a:pt x="35" y="18"/>
                  </a:cubicBezTo>
                  <a:cubicBezTo>
                    <a:pt x="31" y="16"/>
                    <a:pt x="23" y="5"/>
                    <a:pt x="16" y="3"/>
                  </a:cubicBezTo>
                  <a:cubicBezTo>
                    <a:pt x="13" y="2"/>
                    <a:pt x="10" y="1"/>
                    <a:pt x="7" y="0"/>
                  </a:cubicBezTo>
                  <a:cubicBezTo>
                    <a:pt x="6" y="3"/>
                    <a:pt x="5" y="5"/>
                    <a:pt x="5" y="6"/>
                  </a:cubicBezTo>
                  <a:cubicBezTo>
                    <a:pt x="2" y="8"/>
                    <a:pt x="1" y="14"/>
                    <a:pt x="3" y="19"/>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19" name="Freeform 118">
              <a:extLst>
                <a:ext uri="{FF2B5EF4-FFF2-40B4-BE49-F238E27FC236}">
                  <a16:creationId xmlns:a16="http://schemas.microsoft.com/office/drawing/2014/main" xmlns="" id="{6C885E5F-DC07-9245-A538-25C2DA2FE9E6}"/>
                </a:ext>
              </a:extLst>
            </p:cNvPr>
            <p:cNvSpPr>
              <a:spLocks/>
            </p:cNvSpPr>
            <p:nvPr/>
          </p:nvSpPr>
          <p:spPr bwMode="auto">
            <a:xfrm>
              <a:off x="952753" y="360183"/>
              <a:ext cx="508809" cy="190596"/>
            </a:xfrm>
            <a:custGeom>
              <a:avLst/>
              <a:gdLst>
                <a:gd name="T0" fmla="*/ 97 w 120"/>
                <a:gd name="T1" fmla="*/ 27 h 42"/>
                <a:gd name="T2" fmla="*/ 42 w 120"/>
                <a:gd name="T3" fmla="*/ 5 h 42"/>
                <a:gd name="T4" fmla="*/ 2 w 120"/>
                <a:gd name="T5" fmla="*/ 19 h 42"/>
                <a:gd name="T6" fmla="*/ 22 w 120"/>
                <a:gd name="T7" fmla="*/ 10 h 42"/>
                <a:gd name="T8" fmla="*/ 33 w 120"/>
                <a:gd name="T9" fmla="*/ 14 h 42"/>
                <a:gd name="T10" fmla="*/ 52 w 120"/>
                <a:gd name="T11" fmla="*/ 19 h 42"/>
                <a:gd name="T12" fmla="*/ 76 w 120"/>
                <a:gd name="T13" fmla="*/ 31 h 42"/>
                <a:gd name="T14" fmla="*/ 81 w 120"/>
                <a:gd name="T15" fmla="*/ 40 h 42"/>
                <a:gd name="T16" fmla="*/ 118 w 120"/>
                <a:gd name="T17" fmla="*/ 39 h 42"/>
                <a:gd name="T18" fmla="*/ 97 w 120"/>
                <a:gd name="T19" fmla="*/ 2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42">
                  <a:moveTo>
                    <a:pt x="97" y="27"/>
                  </a:moveTo>
                  <a:cubicBezTo>
                    <a:pt x="89" y="27"/>
                    <a:pt x="65" y="10"/>
                    <a:pt x="42" y="5"/>
                  </a:cubicBezTo>
                  <a:cubicBezTo>
                    <a:pt x="20" y="0"/>
                    <a:pt x="0" y="16"/>
                    <a:pt x="2" y="19"/>
                  </a:cubicBezTo>
                  <a:cubicBezTo>
                    <a:pt x="5" y="23"/>
                    <a:pt x="16" y="14"/>
                    <a:pt x="22" y="10"/>
                  </a:cubicBezTo>
                  <a:cubicBezTo>
                    <a:pt x="27" y="6"/>
                    <a:pt x="32" y="12"/>
                    <a:pt x="33" y="14"/>
                  </a:cubicBezTo>
                  <a:cubicBezTo>
                    <a:pt x="33" y="17"/>
                    <a:pt x="40" y="18"/>
                    <a:pt x="52" y="19"/>
                  </a:cubicBezTo>
                  <a:cubicBezTo>
                    <a:pt x="63" y="19"/>
                    <a:pt x="65" y="29"/>
                    <a:pt x="76" y="31"/>
                  </a:cubicBezTo>
                  <a:cubicBezTo>
                    <a:pt x="87" y="34"/>
                    <a:pt x="76" y="38"/>
                    <a:pt x="81" y="40"/>
                  </a:cubicBezTo>
                  <a:cubicBezTo>
                    <a:pt x="87" y="42"/>
                    <a:pt x="116" y="42"/>
                    <a:pt x="118" y="39"/>
                  </a:cubicBezTo>
                  <a:cubicBezTo>
                    <a:pt x="120" y="37"/>
                    <a:pt x="104" y="27"/>
                    <a:pt x="97" y="27"/>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20" name="Freeform 119">
              <a:extLst>
                <a:ext uri="{FF2B5EF4-FFF2-40B4-BE49-F238E27FC236}">
                  <a16:creationId xmlns:a16="http://schemas.microsoft.com/office/drawing/2014/main" xmlns="" id="{6EC110E5-11EE-1841-A09A-E568204B1BC6}"/>
                </a:ext>
              </a:extLst>
            </p:cNvPr>
            <p:cNvSpPr>
              <a:spLocks/>
            </p:cNvSpPr>
            <p:nvPr/>
          </p:nvSpPr>
          <p:spPr bwMode="auto">
            <a:xfrm>
              <a:off x="1246103" y="617071"/>
              <a:ext cx="114358" cy="59664"/>
            </a:xfrm>
            <a:custGeom>
              <a:avLst/>
              <a:gdLst>
                <a:gd name="T0" fmla="*/ 2 w 27"/>
                <a:gd name="T1" fmla="*/ 4 h 13"/>
                <a:gd name="T2" fmla="*/ 25 w 27"/>
                <a:gd name="T3" fmla="*/ 8 h 13"/>
                <a:gd name="T4" fmla="*/ 2 w 27"/>
                <a:gd name="T5" fmla="*/ 4 h 13"/>
              </a:gdLst>
              <a:ahLst/>
              <a:cxnLst>
                <a:cxn ang="0">
                  <a:pos x="T0" y="T1"/>
                </a:cxn>
                <a:cxn ang="0">
                  <a:pos x="T2" y="T3"/>
                </a:cxn>
                <a:cxn ang="0">
                  <a:pos x="T4" y="T5"/>
                </a:cxn>
              </a:cxnLst>
              <a:rect l="0" t="0" r="r" b="b"/>
              <a:pathLst>
                <a:path w="27" h="13">
                  <a:moveTo>
                    <a:pt x="2" y="4"/>
                  </a:moveTo>
                  <a:cubicBezTo>
                    <a:pt x="4" y="8"/>
                    <a:pt x="23" y="13"/>
                    <a:pt x="25" y="8"/>
                  </a:cubicBezTo>
                  <a:cubicBezTo>
                    <a:pt x="27" y="4"/>
                    <a:pt x="0" y="0"/>
                    <a:pt x="2" y="4"/>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21" name="Freeform 120">
              <a:extLst>
                <a:ext uri="{FF2B5EF4-FFF2-40B4-BE49-F238E27FC236}">
                  <a16:creationId xmlns:a16="http://schemas.microsoft.com/office/drawing/2014/main" xmlns="" id="{D33F87B4-492D-F24B-B673-F4F6E1AB69AB}"/>
                </a:ext>
              </a:extLst>
            </p:cNvPr>
            <p:cNvSpPr>
              <a:spLocks/>
            </p:cNvSpPr>
            <p:nvPr/>
          </p:nvSpPr>
          <p:spPr bwMode="auto">
            <a:xfrm>
              <a:off x="1779772" y="608785"/>
              <a:ext cx="106072" cy="62979"/>
            </a:xfrm>
            <a:custGeom>
              <a:avLst/>
              <a:gdLst>
                <a:gd name="T0" fmla="*/ 5 w 25"/>
                <a:gd name="T1" fmla="*/ 7 h 14"/>
                <a:gd name="T2" fmla="*/ 23 w 25"/>
                <a:gd name="T3" fmla="*/ 7 h 14"/>
                <a:gd name="T4" fmla="*/ 5 w 25"/>
                <a:gd name="T5" fmla="*/ 7 h 14"/>
              </a:gdLst>
              <a:ahLst/>
              <a:cxnLst>
                <a:cxn ang="0">
                  <a:pos x="T0" y="T1"/>
                </a:cxn>
                <a:cxn ang="0">
                  <a:pos x="T2" y="T3"/>
                </a:cxn>
                <a:cxn ang="0">
                  <a:pos x="T4" y="T5"/>
                </a:cxn>
              </a:cxnLst>
              <a:rect l="0" t="0" r="r" b="b"/>
              <a:pathLst>
                <a:path w="25" h="14">
                  <a:moveTo>
                    <a:pt x="5" y="7"/>
                  </a:moveTo>
                  <a:cubicBezTo>
                    <a:pt x="9" y="14"/>
                    <a:pt x="22" y="10"/>
                    <a:pt x="23" y="7"/>
                  </a:cubicBezTo>
                  <a:cubicBezTo>
                    <a:pt x="25" y="2"/>
                    <a:pt x="0" y="0"/>
                    <a:pt x="5" y="7"/>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22" name="Freeform 121">
              <a:extLst>
                <a:ext uri="{FF2B5EF4-FFF2-40B4-BE49-F238E27FC236}">
                  <a16:creationId xmlns:a16="http://schemas.microsoft.com/office/drawing/2014/main" xmlns="" id="{0B906A6B-C5FA-D945-948C-490572AFCFA1}"/>
                </a:ext>
              </a:extLst>
            </p:cNvPr>
            <p:cNvSpPr>
              <a:spLocks noEditPoints="1"/>
            </p:cNvSpPr>
            <p:nvPr/>
          </p:nvSpPr>
          <p:spPr bwMode="auto">
            <a:xfrm>
              <a:off x="2079753" y="4473736"/>
              <a:ext cx="174022" cy="82868"/>
            </a:xfrm>
            <a:custGeom>
              <a:avLst/>
              <a:gdLst>
                <a:gd name="T0" fmla="*/ 39 w 41"/>
                <a:gd name="T1" fmla="*/ 7 h 18"/>
                <a:gd name="T2" fmla="*/ 20 w 41"/>
                <a:gd name="T3" fmla="*/ 16 h 18"/>
                <a:gd name="T4" fmla="*/ 39 w 41"/>
                <a:gd name="T5" fmla="*/ 7 h 18"/>
                <a:gd name="T6" fmla="*/ 18 w 41"/>
                <a:gd name="T7" fmla="*/ 2 h 18"/>
                <a:gd name="T8" fmla="*/ 5 w 41"/>
                <a:gd name="T9" fmla="*/ 15 h 18"/>
                <a:gd name="T10" fmla="*/ 18 w 41"/>
                <a:gd name="T11" fmla="*/ 2 h 18"/>
              </a:gdLst>
              <a:ahLst/>
              <a:cxnLst>
                <a:cxn ang="0">
                  <a:pos x="T0" y="T1"/>
                </a:cxn>
                <a:cxn ang="0">
                  <a:pos x="T2" y="T3"/>
                </a:cxn>
                <a:cxn ang="0">
                  <a:pos x="T4" y="T5"/>
                </a:cxn>
                <a:cxn ang="0">
                  <a:pos x="T6" y="T7"/>
                </a:cxn>
                <a:cxn ang="0">
                  <a:pos x="T8" y="T9"/>
                </a:cxn>
                <a:cxn ang="0">
                  <a:pos x="T10" y="T11"/>
                </a:cxn>
              </a:cxnLst>
              <a:rect l="0" t="0" r="r" b="b"/>
              <a:pathLst>
                <a:path w="41" h="18">
                  <a:moveTo>
                    <a:pt x="39" y="7"/>
                  </a:moveTo>
                  <a:cubicBezTo>
                    <a:pt x="35" y="0"/>
                    <a:pt x="16" y="14"/>
                    <a:pt x="20" y="16"/>
                  </a:cubicBezTo>
                  <a:cubicBezTo>
                    <a:pt x="24" y="18"/>
                    <a:pt x="41" y="11"/>
                    <a:pt x="39" y="7"/>
                  </a:cubicBezTo>
                  <a:close/>
                  <a:moveTo>
                    <a:pt x="18" y="2"/>
                  </a:moveTo>
                  <a:cubicBezTo>
                    <a:pt x="13" y="1"/>
                    <a:pt x="0" y="12"/>
                    <a:pt x="5" y="15"/>
                  </a:cubicBezTo>
                  <a:cubicBezTo>
                    <a:pt x="11" y="18"/>
                    <a:pt x="24" y="3"/>
                    <a:pt x="18" y="2"/>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23" name="Freeform 122">
              <a:extLst>
                <a:ext uri="{FF2B5EF4-FFF2-40B4-BE49-F238E27FC236}">
                  <a16:creationId xmlns:a16="http://schemas.microsoft.com/office/drawing/2014/main" xmlns="" id="{D338A279-335A-D443-B95B-0FCEAACCA1B0}"/>
                </a:ext>
              </a:extLst>
            </p:cNvPr>
            <p:cNvSpPr>
              <a:spLocks noEditPoints="1"/>
            </p:cNvSpPr>
            <p:nvPr/>
          </p:nvSpPr>
          <p:spPr bwMode="auto">
            <a:xfrm>
              <a:off x="609680" y="1513700"/>
              <a:ext cx="800503" cy="343073"/>
            </a:xfrm>
            <a:custGeom>
              <a:avLst/>
              <a:gdLst>
                <a:gd name="T0" fmla="*/ 183 w 189"/>
                <a:gd name="T1" fmla="*/ 19 h 76"/>
                <a:gd name="T2" fmla="*/ 175 w 189"/>
                <a:gd name="T3" fmla="*/ 13 h 76"/>
                <a:gd name="T4" fmla="*/ 167 w 189"/>
                <a:gd name="T5" fmla="*/ 13 h 76"/>
                <a:gd name="T6" fmla="*/ 160 w 189"/>
                <a:gd name="T7" fmla="*/ 7 h 76"/>
                <a:gd name="T8" fmla="*/ 146 w 189"/>
                <a:gd name="T9" fmla="*/ 0 h 76"/>
                <a:gd name="T10" fmla="*/ 146 w 189"/>
                <a:gd name="T11" fmla="*/ 1 h 76"/>
                <a:gd name="T12" fmla="*/ 138 w 189"/>
                <a:gd name="T13" fmla="*/ 5 h 76"/>
                <a:gd name="T14" fmla="*/ 134 w 189"/>
                <a:gd name="T15" fmla="*/ 13 h 76"/>
                <a:gd name="T16" fmla="*/ 129 w 189"/>
                <a:gd name="T17" fmla="*/ 20 h 76"/>
                <a:gd name="T18" fmla="*/ 126 w 189"/>
                <a:gd name="T19" fmla="*/ 26 h 76"/>
                <a:gd name="T20" fmla="*/ 124 w 189"/>
                <a:gd name="T21" fmla="*/ 34 h 76"/>
                <a:gd name="T22" fmla="*/ 123 w 189"/>
                <a:gd name="T23" fmla="*/ 41 h 76"/>
                <a:gd name="T24" fmla="*/ 129 w 189"/>
                <a:gd name="T25" fmla="*/ 47 h 76"/>
                <a:gd name="T26" fmla="*/ 135 w 189"/>
                <a:gd name="T27" fmla="*/ 48 h 76"/>
                <a:gd name="T28" fmla="*/ 130 w 189"/>
                <a:gd name="T29" fmla="*/ 55 h 76"/>
                <a:gd name="T30" fmla="*/ 129 w 189"/>
                <a:gd name="T31" fmla="*/ 55 h 76"/>
                <a:gd name="T32" fmla="*/ 131 w 189"/>
                <a:gd name="T33" fmla="*/ 61 h 76"/>
                <a:gd name="T34" fmla="*/ 131 w 189"/>
                <a:gd name="T35" fmla="*/ 67 h 76"/>
                <a:gd name="T36" fmla="*/ 140 w 189"/>
                <a:gd name="T37" fmla="*/ 69 h 76"/>
                <a:gd name="T38" fmla="*/ 148 w 189"/>
                <a:gd name="T39" fmla="*/ 69 h 76"/>
                <a:gd name="T40" fmla="*/ 158 w 189"/>
                <a:gd name="T41" fmla="*/ 51 h 76"/>
                <a:gd name="T42" fmla="*/ 180 w 189"/>
                <a:gd name="T43" fmla="*/ 39 h 76"/>
                <a:gd name="T44" fmla="*/ 187 w 189"/>
                <a:gd name="T45" fmla="*/ 27 h 76"/>
                <a:gd name="T46" fmla="*/ 183 w 189"/>
                <a:gd name="T47" fmla="*/ 19 h 76"/>
                <a:gd name="T48" fmla="*/ 5 w 189"/>
                <a:gd name="T49" fmla="*/ 16 h 76"/>
                <a:gd name="T50" fmla="*/ 12 w 189"/>
                <a:gd name="T51" fmla="*/ 27 h 76"/>
                <a:gd name="T52" fmla="*/ 5 w 189"/>
                <a:gd name="T53" fmla="*/ 1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76">
                  <a:moveTo>
                    <a:pt x="183" y="19"/>
                  </a:moveTo>
                  <a:cubicBezTo>
                    <a:pt x="179" y="14"/>
                    <a:pt x="176" y="11"/>
                    <a:pt x="175" y="13"/>
                  </a:cubicBezTo>
                  <a:cubicBezTo>
                    <a:pt x="174" y="14"/>
                    <a:pt x="170" y="14"/>
                    <a:pt x="167" y="13"/>
                  </a:cubicBezTo>
                  <a:cubicBezTo>
                    <a:pt x="164" y="11"/>
                    <a:pt x="162" y="7"/>
                    <a:pt x="160" y="7"/>
                  </a:cubicBezTo>
                  <a:cubicBezTo>
                    <a:pt x="157" y="7"/>
                    <a:pt x="150" y="3"/>
                    <a:pt x="146" y="0"/>
                  </a:cubicBezTo>
                  <a:cubicBezTo>
                    <a:pt x="146" y="0"/>
                    <a:pt x="146" y="1"/>
                    <a:pt x="146" y="1"/>
                  </a:cubicBezTo>
                  <a:cubicBezTo>
                    <a:pt x="146" y="3"/>
                    <a:pt x="142" y="5"/>
                    <a:pt x="138" y="5"/>
                  </a:cubicBezTo>
                  <a:cubicBezTo>
                    <a:pt x="134" y="5"/>
                    <a:pt x="134" y="10"/>
                    <a:pt x="134" y="13"/>
                  </a:cubicBezTo>
                  <a:cubicBezTo>
                    <a:pt x="134" y="17"/>
                    <a:pt x="131" y="17"/>
                    <a:pt x="129" y="20"/>
                  </a:cubicBezTo>
                  <a:cubicBezTo>
                    <a:pt x="128" y="24"/>
                    <a:pt x="130" y="24"/>
                    <a:pt x="126" y="26"/>
                  </a:cubicBezTo>
                  <a:cubicBezTo>
                    <a:pt x="123" y="28"/>
                    <a:pt x="122" y="31"/>
                    <a:pt x="124" y="34"/>
                  </a:cubicBezTo>
                  <a:cubicBezTo>
                    <a:pt x="126" y="37"/>
                    <a:pt x="123" y="40"/>
                    <a:pt x="123" y="41"/>
                  </a:cubicBezTo>
                  <a:cubicBezTo>
                    <a:pt x="122" y="43"/>
                    <a:pt x="126" y="44"/>
                    <a:pt x="129" y="47"/>
                  </a:cubicBezTo>
                  <a:cubicBezTo>
                    <a:pt x="133" y="50"/>
                    <a:pt x="133" y="46"/>
                    <a:pt x="135" y="48"/>
                  </a:cubicBezTo>
                  <a:cubicBezTo>
                    <a:pt x="136" y="51"/>
                    <a:pt x="134" y="55"/>
                    <a:pt x="130" y="55"/>
                  </a:cubicBezTo>
                  <a:cubicBezTo>
                    <a:pt x="130" y="55"/>
                    <a:pt x="129" y="55"/>
                    <a:pt x="129" y="55"/>
                  </a:cubicBezTo>
                  <a:cubicBezTo>
                    <a:pt x="131" y="58"/>
                    <a:pt x="132" y="60"/>
                    <a:pt x="131" y="61"/>
                  </a:cubicBezTo>
                  <a:cubicBezTo>
                    <a:pt x="129" y="64"/>
                    <a:pt x="128" y="64"/>
                    <a:pt x="131" y="67"/>
                  </a:cubicBezTo>
                  <a:cubicBezTo>
                    <a:pt x="135" y="70"/>
                    <a:pt x="137" y="65"/>
                    <a:pt x="140" y="69"/>
                  </a:cubicBezTo>
                  <a:cubicBezTo>
                    <a:pt x="143" y="73"/>
                    <a:pt x="145" y="76"/>
                    <a:pt x="148" y="69"/>
                  </a:cubicBezTo>
                  <a:cubicBezTo>
                    <a:pt x="151" y="62"/>
                    <a:pt x="153" y="52"/>
                    <a:pt x="158" y="51"/>
                  </a:cubicBezTo>
                  <a:cubicBezTo>
                    <a:pt x="163" y="49"/>
                    <a:pt x="174" y="47"/>
                    <a:pt x="180" y="39"/>
                  </a:cubicBezTo>
                  <a:cubicBezTo>
                    <a:pt x="187" y="31"/>
                    <a:pt x="183" y="30"/>
                    <a:pt x="187" y="27"/>
                  </a:cubicBezTo>
                  <a:cubicBezTo>
                    <a:pt x="189" y="25"/>
                    <a:pt x="188" y="24"/>
                    <a:pt x="183" y="19"/>
                  </a:cubicBezTo>
                  <a:close/>
                  <a:moveTo>
                    <a:pt x="5" y="16"/>
                  </a:moveTo>
                  <a:cubicBezTo>
                    <a:pt x="0" y="23"/>
                    <a:pt x="10" y="30"/>
                    <a:pt x="12" y="27"/>
                  </a:cubicBezTo>
                  <a:cubicBezTo>
                    <a:pt x="15" y="23"/>
                    <a:pt x="10" y="8"/>
                    <a:pt x="5" y="16"/>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24" name="Freeform 123">
              <a:extLst>
                <a:ext uri="{FF2B5EF4-FFF2-40B4-BE49-F238E27FC236}">
                  <a16:creationId xmlns:a16="http://schemas.microsoft.com/office/drawing/2014/main" xmlns="" id="{14BEE976-1469-3A40-863A-0D4817268933}"/>
                </a:ext>
              </a:extLst>
            </p:cNvPr>
            <p:cNvSpPr>
              <a:spLocks/>
            </p:cNvSpPr>
            <p:nvPr/>
          </p:nvSpPr>
          <p:spPr bwMode="auto">
            <a:xfrm>
              <a:off x="3203440" y="4674275"/>
              <a:ext cx="117674" cy="89498"/>
            </a:xfrm>
            <a:custGeom>
              <a:avLst/>
              <a:gdLst>
                <a:gd name="T0" fmla="*/ 1 w 28"/>
                <a:gd name="T1" fmla="*/ 2 h 20"/>
                <a:gd name="T2" fmla="*/ 11 w 28"/>
                <a:gd name="T3" fmla="*/ 9 h 20"/>
                <a:gd name="T4" fmla="*/ 23 w 28"/>
                <a:gd name="T5" fmla="*/ 13 h 20"/>
                <a:gd name="T6" fmla="*/ 1 w 28"/>
                <a:gd name="T7" fmla="*/ 2 h 20"/>
              </a:gdLst>
              <a:ahLst/>
              <a:cxnLst>
                <a:cxn ang="0">
                  <a:pos x="T0" y="T1"/>
                </a:cxn>
                <a:cxn ang="0">
                  <a:pos x="T2" y="T3"/>
                </a:cxn>
                <a:cxn ang="0">
                  <a:pos x="T4" y="T5"/>
                </a:cxn>
                <a:cxn ang="0">
                  <a:pos x="T6" y="T7"/>
                </a:cxn>
              </a:cxnLst>
              <a:rect l="0" t="0" r="r" b="b"/>
              <a:pathLst>
                <a:path w="28" h="20">
                  <a:moveTo>
                    <a:pt x="1" y="2"/>
                  </a:moveTo>
                  <a:cubicBezTo>
                    <a:pt x="2" y="7"/>
                    <a:pt x="6" y="5"/>
                    <a:pt x="11" y="9"/>
                  </a:cubicBezTo>
                  <a:cubicBezTo>
                    <a:pt x="15" y="13"/>
                    <a:pt x="19" y="20"/>
                    <a:pt x="23" y="13"/>
                  </a:cubicBezTo>
                  <a:cubicBezTo>
                    <a:pt x="28" y="6"/>
                    <a:pt x="0" y="0"/>
                    <a:pt x="1" y="2"/>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25" name="Freeform 124">
              <a:extLst>
                <a:ext uri="{FF2B5EF4-FFF2-40B4-BE49-F238E27FC236}">
                  <a16:creationId xmlns:a16="http://schemas.microsoft.com/office/drawing/2014/main" xmlns="" id="{E6C87F79-E132-3141-BD3B-43251A5EB1A6}"/>
                </a:ext>
              </a:extLst>
            </p:cNvPr>
            <p:cNvSpPr>
              <a:spLocks/>
            </p:cNvSpPr>
            <p:nvPr/>
          </p:nvSpPr>
          <p:spPr bwMode="auto">
            <a:xfrm>
              <a:off x="1262677" y="250796"/>
              <a:ext cx="38119" cy="96126"/>
            </a:xfrm>
            <a:custGeom>
              <a:avLst/>
              <a:gdLst>
                <a:gd name="T0" fmla="*/ 8 w 9"/>
                <a:gd name="T1" fmla="*/ 20 h 21"/>
                <a:gd name="T2" fmla="*/ 4 w 9"/>
                <a:gd name="T3" fmla="*/ 15 h 21"/>
                <a:gd name="T4" fmla="*/ 0 w 9"/>
                <a:gd name="T5" fmla="*/ 8 h 21"/>
                <a:gd name="T6" fmla="*/ 4 w 9"/>
                <a:gd name="T7" fmla="*/ 4 h 21"/>
                <a:gd name="T8" fmla="*/ 5 w 9"/>
                <a:gd name="T9" fmla="*/ 13 h 21"/>
                <a:gd name="T10" fmla="*/ 8 w 9"/>
                <a:gd name="T11" fmla="*/ 20 h 21"/>
              </a:gdLst>
              <a:ahLst/>
              <a:cxnLst>
                <a:cxn ang="0">
                  <a:pos x="T0" y="T1"/>
                </a:cxn>
                <a:cxn ang="0">
                  <a:pos x="T2" y="T3"/>
                </a:cxn>
                <a:cxn ang="0">
                  <a:pos x="T4" y="T5"/>
                </a:cxn>
                <a:cxn ang="0">
                  <a:pos x="T6" y="T7"/>
                </a:cxn>
                <a:cxn ang="0">
                  <a:pos x="T8" y="T9"/>
                </a:cxn>
                <a:cxn ang="0">
                  <a:pos x="T10" y="T11"/>
                </a:cxn>
              </a:cxnLst>
              <a:rect l="0" t="0" r="r" b="b"/>
              <a:pathLst>
                <a:path w="9" h="21">
                  <a:moveTo>
                    <a:pt x="8" y="20"/>
                  </a:moveTo>
                  <a:cubicBezTo>
                    <a:pt x="7" y="21"/>
                    <a:pt x="4" y="18"/>
                    <a:pt x="4" y="15"/>
                  </a:cubicBezTo>
                  <a:cubicBezTo>
                    <a:pt x="3" y="13"/>
                    <a:pt x="0" y="12"/>
                    <a:pt x="0" y="8"/>
                  </a:cubicBezTo>
                  <a:cubicBezTo>
                    <a:pt x="0" y="3"/>
                    <a:pt x="2" y="0"/>
                    <a:pt x="4" y="4"/>
                  </a:cubicBezTo>
                  <a:cubicBezTo>
                    <a:pt x="6" y="8"/>
                    <a:pt x="5" y="11"/>
                    <a:pt x="5" y="13"/>
                  </a:cubicBezTo>
                  <a:cubicBezTo>
                    <a:pt x="5" y="15"/>
                    <a:pt x="9" y="17"/>
                    <a:pt x="8" y="20"/>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26" name="Freeform 125">
              <a:extLst>
                <a:ext uri="{FF2B5EF4-FFF2-40B4-BE49-F238E27FC236}">
                  <a16:creationId xmlns:a16="http://schemas.microsoft.com/office/drawing/2014/main" xmlns="" id="{066EE2E2-BCE1-DE41-AECC-59FFA655CCFA}"/>
                </a:ext>
              </a:extLst>
            </p:cNvPr>
            <p:cNvSpPr>
              <a:spLocks/>
            </p:cNvSpPr>
            <p:nvPr/>
          </p:nvSpPr>
          <p:spPr bwMode="auto">
            <a:xfrm>
              <a:off x="2046606" y="1024780"/>
              <a:ext cx="59664" cy="49721"/>
            </a:xfrm>
            <a:custGeom>
              <a:avLst/>
              <a:gdLst>
                <a:gd name="T0" fmla="*/ 3 w 14"/>
                <a:gd name="T1" fmla="*/ 10 h 11"/>
                <a:gd name="T2" fmla="*/ 3 w 14"/>
                <a:gd name="T3" fmla="*/ 5 h 11"/>
                <a:gd name="T4" fmla="*/ 11 w 14"/>
                <a:gd name="T5" fmla="*/ 2 h 11"/>
                <a:gd name="T6" fmla="*/ 12 w 14"/>
                <a:gd name="T7" fmla="*/ 9 h 11"/>
                <a:gd name="T8" fmla="*/ 3 w 14"/>
                <a:gd name="T9" fmla="*/ 10 h 11"/>
              </a:gdLst>
              <a:ahLst/>
              <a:cxnLst>
                <a:cxn ang="0">
                  <a:pos x="T0" y="T1"/>
                </a:cxn>
                <a:cxn ang="0">
                  <a:pos x="T2" y="T3"/>
                </a:cxn>
                <a:cxn ang="0">
                  <a:pos x="T4" y="T5"/>
                </a:cxn>
                <a:cxn ang="0">
                  <a:pos x="T6" y="T7"/>
                </a:cxn>
                <a:cxn ang="0">
                  <a:pos x="T8" y="T9"/>
                </a:cxn>
              </a:cxnLst>
              <a:rect l="0" t="0" r="r" b="b"/>
              <a:pathLst>
                <a:path w="14" h="11">
                  <a:moveTo>
                    <a:pt x="3" y="10"/>
                  </a:moveTo>
                  <a:cubicBezTo>
                    <a:pt x="2" y="9"/>
                    <a:pt x="5" y="6"/>
                    <a:pt x="3" y="5"/>
                  </a:cubicBezTo>
                  <a:cubicBezTo>
                    <a:pt x="0" y="4"/>
                    <a:pt x="9" y="0"/>
                    <a:pt x="11" y="2"/>
                  </a:cubicBezTo>
                  <a:cubicBezTo>
                    <a:pt x="14" y="5"/>
                    <a:pt x="14" y="8"/>
                    <a:pt x="12" y="9"/>
                  </a:cubicBezTo>
                  <a:cubicBezTo>
                    <a:pt x="9" y="10"/>
                    <a:pt x="5" y="11"/>
                    <a:pt x="3" y="10"/>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127" name="Rectangle 126">
              <a:extLst>
                <a:ext uri="{FF2B5EF4-FFF2-40B4-BE49-F238E27FC236}">
                  <a16:creationId xmlns:a16="http://schemas.microsoft.com/office/drawing/2014/main" xmlns="" id="{1982A838-86AA-2144-95F4-E7C9453CC360}"/>
                </a:ext>
              </a:extLst>
            </p:cNvPr>
            <p:cNvSpPr/>
            <p:nvPr/>
          </p:nvSpPr>
          <p:spPr>
            <a:xfrm>
              <a:off x="0" y="0"/>
              <a:ext cx="237995" cy="5143500"/>
            </a:xfrm>
            <a:prstGeom prst="rect">
              <a:avLst/>
            </a:prstGeom>
            <a:solidFill>
              <a:srgbClr val="00A8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grpSp>
    </p:spTree>
    <p:extLst>
      <p:ext uri="{BB962C8B-B14F-4D97-AF65-F5344CB8AC3E}">
        <p14:creationId xmlns:p14="http://schemas.microsoft.com/office/powerpoint/2010/main" val="364225071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49"/>
          <p:cNvSpPr>
            <a:spLocks/>
          </p:cNvSpPr>
          <p:nvPr/>
        </p:nvSpPr>
        <p:spPr bwMode="auto">
          <a:xfrm>
            <a:off x="699178" y="839158"/>
            <a:ext cx="109385" cy="67953"/>
          </a:xfrm>
          <a:custGeom>
            <a:avLst/>
            <a:gdLst>
              <a:gd name="T0" fmla="*/ 25 w 26"/>
              <a:gd name="T1" fmla="*/ 6 h 15"/>
              <a:gd name="T2" fmla="*/ 13 w 26"/>
              <a:gd name="T3" fmla="*/ 3 h 15"/>
              <a:gd name="T4" fmla="*/ 8 w 26"/>
              <a:gd name="T5" fmla="*/ 0 h 15"/>
              <a:gd name="T6" fmla="*/ 8 w 26"/>
              <a:gd name="T7" fmla="*/ 1 h 15"/>
              <a:gd name="T8" fmla="*/ 0 w 26"/>
              <a:gd name="T9" fmla="*/ 7 h 15"/>
              <a:gd name="T10" fmla="*/ 22 w 26"/>
              <a:gd name="T11" fmla="*/ 15 h 15"/>
              <a:gd name="T12" fmla="*/ 25 w 26"/>
              <a:gd name="T13" fmla="*/ 13 h 15"/>
              <a:gd name="T14" fmla="*/ 25 w 26"/>
              <a:gd name="T15" fmla="*/ 6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5">
                <a:moveTo>
                  <a:pt x="25" y="6"/>
                </a:moveTo>
                <a:cubicBezTo>
                  <a:pt x="24" y="3"/>
                  <a:pt x="18" y="6"/>
                  <a:pt x="13" y="3"/>
                </a:cubicBezTo>
                <a:cubicBezTo>
                  <a:pt x="12" y="2"/>
                  <a:pt x="10" y="1"/>
                  <a:pt x="8" y="0"/>
                </a:cubicBezTo>
                <a:cubicBezTo>
                  <a:pt x="8" y="1"/>
                  <a:pt x="8" y="1"/>
                  <a:pt x="8" y="1"/>
                </a:cubicBezTo>
                <a:cubicBezTo>
                  <a:pt x="7" y="1"/>
                  <a:pt x="3" y="4"/>
                  <a:pt x="0" y="7"/>
                </a:cubicBezTo>
                <a:cubicBezTo>
                  <a:pt x="4" y="10"/>
                  <a:pt x="18" y="15"/>
                  <a:pt x="22" y="15"/>
                </a:cubicBezTo>
                <a:cubicBezTo>
                  <a:pt x="24" y="15"/>
                  <a:pt x="25" y="14"/>
                  <a:pt x="25" y="13"/>
                </a:cubicBezTo>
                <a:cubicBezTo>
                  <a:pt x="26" y="10"/>
                  <a:pt x="26" y="7"/>
                  <a:pt x="25" y="6"/>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51" name="Freeform 50"/>
          <p:cNvSpPr>
            <a:spLocks/>
          </p:cNvSpPr>
          <p:nvPr/>
        </p:nvSpPr>
        <p:spPr bwMode="auto">
          <a:xfrm>
            <a:off x="732325" y="744688"/>
            <a:ext cx="293352" cy="175679"/>
          </a:xfrm>
          <a:custGeom>
            <a:avLst/>
            <a:gdLst>
              <a:gd name="T0" fmla="*/ 29 w 69"/>
              <a:gd name="T1" fmla="*/ 34 h 39"/>
              <a:gd name="T2" fmla="*/ 33 w 69"/>
              <a:gd name="T3" fmla="*/ 27 h 39"/>
              <a:gd name="T4" fmla="*/ 45 w 69"/>
              <a:gd name="T5" fmla="*/ 22 h 39"/>
              <a:gd name="T6" fmla="*/ 56 w 69"/>
              <a:gd name="T7" fmla="*/ 20 h 39"/>
              <a:gd name="T8" fmla="*/ 69 w 69"/>
              <a:gd name="T9" fmla="*/ 14 h 39"/>
              <a:gd name="T10" fmla="*/ 57 w 69"/>
              <a:gd name="T11" fmla="*/ 6 h 39"/>
              <a:gd name="T12" fmla="*/ 33 w 69"/>
              <a:gd name="T13" fmla="*/ 5 h 39"/>
              <a:gd name="T14" fmla="*/ 12 w 69"/>
              <a:gd name="T15" fmla="*/ 6 h 39"/>
              <a:gd name="T16" fmla="*/ 12 w 69"/>
              <a:gd name="T17" fmla="*/ 6 h 39"/>
              <a:gd name="T18" fmla="*/ 5 w 69"/>
              <a:gd name="T19" fmla="*/ 13 h 39"/>
              <a:gd name="T20" fmla="*/ 0 w 69"/>
              <a:gd name="T21" fmla="*/ 21 h 39"/>
              <a:gd name="T22" fmla="*/ 5 w 69"/>
              <a:gd name="T23" fmla="*/ 24 h 39"/>
              <a:gd name="T24" fmla="*/ 17 w 69"/>
              <a:gd name="T25" fmla="*/ 27 h 39"/>
              <a:gd name="T26" fmla="*/ 17 w 69"/>
              <a:gd name="T27" fmla="*/ 34 h 39"/>
              <a:gd name="T28" fmla="*/ 21 w 69"/>
              <a:gd name="T29" fmla="*/ 34 h 39"/>
              <a:gd name="T30" fmla="*/ 22 w 69"/>
              <a:gd name="T31" fmla="*/ 39 h 39"/>
              <a:gd name="T32" fmla="*/ 26 w 69"/>
              <a:gd name="T33" fmla="*/ 38 h 39"/>
              <a:gd name="T34" fmla="*/ 29 w 69"/>
              <a:gd name="T3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39">
                <a:moveTo>
                  <a:pt x="29" y="34"/>
                </a:moveTo>
                <a:cubicBezTo>
                  <a:pt x="30" y="33"/>
                  <a:pt x="26" y="28"/>
                  <a:pt x="33" y="27"/>
                </a:cubicBezTo>
                <a:cubicBezTo>
                  <a:pt x="39" y="27"/>
                  <a:pt x="44" y="26"/>
                  <a:pt x="45" y="22"/>
                </a:cubicBezTo>
                <a:cubicBezTo>
                  <a:pt x="46" y="18"/>
                  <a:pt x="54" y="20"/>
                  <a:pt x="56" y="20"/>
                </a:cubicBezTo>
                <a:cubicBezTo>
                  <a:pt x="58" y="20"/>
                  <a:pt x="64" y="14"/>
                  <a:pt x="69" y="14"/>
                </a:cubicBezTo>
                <a:cubicBezTo>
                  <a:pt x="69" y="9"/>
                  <a:pt x="62" y="11"/>
                  <a:pt x="57" y="6"/>
                </a:cubicBezTo>
                <a:cubicBezTo>
                  <a:pt x="51" y="0"/>
                  <a:pt x="39" y="3"/>
                  <a:pt x="33" y="5"/>
                </a:cubicBezTo>
                <a:cubicBezTo>
                  <a:pt x="26" y="8"/>
                  <a:pt x="19" y="2"/>
                  <a:pt x="12" y="6"/>
                </a:cubicBezTo>
                <a:cubicBezTo>
                  <a:pt x="12" y="6"/>
                  <a:pt x="12" y="6"/>
                  <a:pt x="12" y="6"/>
                </a:cubicBezTo>
                <a:cubicBezTo>
                  <a:pt x="10" y="8"/>
                  <a:pt x="8" y="11"/>
                  <a:pt x="5" y="13"/>
                </a:cubicBezTo>
                <a:cubicBezTo>
                  <a:pt x="1" y="17"/>
                  <a:pt x="2" y="20"/>
                  <a:pt x="0" y="21"/>
                </a:cubicBezTo>
                <a:cubicBezTo>
                  <a:pt x="2" y="22"/>
                  <a:pt x="4" y="23"/>
                  <a:pt x="5" y="24"/>
                </a:cubicBezTo>
                <a:cubicBezTo>
                  <a:pt x="10" y="27"/>
                  <a:pt x="16" y="24"/>
                  <a:pt x="17" y="27"/>
                </a:cubicBezTo>
                <a:cubicBezTo>
                  <a:pt x="18" y="28"/>
                  <a:pt x="18" y="31"/>
                  <a:pt x="17" y="34"/>
                </a:cubicBezTo>
                <a:cubicBezTo>
                  <a:pt x="18" y="34"/>
                  <a:pt x="19" y="33"/>
                  <a:pt x="21" y="34"/>
                </a:cubicBezTo>
                <a:cubicBezTo>
                  <a:pt x="22" y="36"/>
                  <a:pt x="22" y="37"/>
                  <a:pt x="22" y="39"/>
                </a:cubicBezTo>
                <a:cubicBezTo>
                  <a:pt x="26" y="38"/>
                  <a:pt x="26" y="38"/>
                  <a:pt x="26" y="38"/>
                </a:cubicBezTo>
                <a:cubicBezTo>
                  <a:pt x="26" y="38"/>
                  <a:pt x="29" y="35"/>
                  <a:pt x="29" y="34"/>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52" name="Freeform 51"/>
          <p:cNvSpPr>
            <a:spLocks/>
          </p:cNvSpPr>
          <p:nvPr/>
        </p:nvSpPr>
        <p:spPr bwMode="auto">
          <a:xfrm>
            <a:off x="-593558" y="-155256"/>
            <a:ext cx="1453500" cy="967895"/>
          </a:xfrm>
          <a:custGeom>
            <a:avLst/>
            <a:gdLst>
              <a:gd name="T0" fmla="*/ 301 w 343"/>
              <a:gd name="T1" fmla="*/ 200 h 214"/>
              <a:gd name="T2" fmla="*/ 296 w 343"/>
              <a:gd name="T3" fmla="*/ 181 h 214"/>
              <a:gd name="T4" fmla="*/ 324 w 343"/>
              <a:gd name="T5" fmla="*/ 174 h 214"/>
              <a:gd name="T6" fmla="*/ 334 w 343"/>
              <a:gd name="T7" fmla="*/ 162 h 214"/>
              <a:gd name="T8" fmla="*/ 342 w 343"/>
              <a:gd name="T9" fmla="*/ 140 h 214"/>
              <a:gd name="T10" fmla="*/ 315 w 343"/>
              <a:gd name="T11" fmla="*/ 138 h 214"/>
              <a:gd name="T12" fmla="*/ 297 w 343"/>
              <a:gd name="T13" fmla="*/ 161 h 214"/>
              <a:gd name="T14" fmla="*/ 281 w 343"/>
              <a:gd name="T15" fmla="*/ 170 h 214"/>
              <a:gd name="T16" fmla="*/ 242 w 343"/>
              <a:gd name="T17" fmla="*/ 170 h 214"/>
              <a:gd name="T18" fmla="*/ 223 w 343"/>
              <a:gd name="T19" fmla="*/ 144 h 214"/>
              <a:gd name="T20" fmla="*/ 223 w 343"/>
              <a:gd name="T21" fmla="*/ 90 h 214"/>
              <a:gd name="T22" fmla="*/ 219 w 343"/>
              <a:gd name="T23" fmla="*/ 84 h 214"/>
              <a:gd name="T24" fmla="*/ 200 w 343"/>
              <a:gd name="T25" fmla="*/ 71 h 214"/>
              <a:gd name="T26" fmla="*/ 187 w 343"/>
              <a:gd name="T27" fmla="*/ 47 h 214"/>
              <a:gd name="T28" fmla="*/ 158 w 343"/>
              <a:gd name="T29" fmla="*/ 46 h 214"/>
              <a:gd name="T30" fmla="*/ 141 w 343"/>
              <a:gd name="T31" fmla="*/ 32 h 214"/>
              <a:gd name="T32" fmla="*/ 121 w 343"/>
              <a:gd name="T33" fmla="*/ 12 h 214"/>
              <a:gd name="T34" fmla="*/ 99 w 343"/>
              <a:gd name="T35" fmla="*/ 17 h 214"/>
              <a:gd name="T36" fmla="*/ 38 w 343"/>
              <a:gd name="T37" fmla="*/ 7 h 214"/>
              <a:gd name="T38" fmla="*/ 0 w 343"/>
              <a:gd name="T39" fmla="*/ 4 h 214"/>
              <a:gd name="T40" fmla="*/ 15 w 343"/>
              <a:gd name="T41" fmla="*/ 35 h 214"/>
              <a:gd name="T42" fmla="*/ 35 w 343"/>
              <a:gd name="T43" fmla="*/ 61 h 214"/>
              <a:gd name="T44" fmla="*/ 40 w 343"/>
              <a:gd name="T45" fmla="*/ 73 h 214"/>
              <a:gd name="T46" fmla="*/ 55 w 343"/>
              <a:gd name="T47" fmla="*/ 94 h 214"/>
              <a:gd name="T48" fmla="*/ 80 w 343"/>
              <a:gd name="T49" fmla="*/ 120 h 214"/>
              <a:gd name="T50" fmla="*/ 83 w 343"/>
              <a:gd name="T51" fmla="*/ 108 h 214"/>
              <a:gd name="T52" fmla="*/ 71 w 343"/>
              <a:gd name="T53" fmla="*/ 94 h 214"/>
              <a:gd name="T54" fmla="*/ 51 w 343"/>
              <a:gd name="T55" fmla="*/ 61 h 214"/>
              <a:gd name="T56" fmla="*/ 43 w 343"/>
              <a:gd name="T57" fmla="*/ 42 h 214"/>
              <a:gd name="T58" fmla="*/ 28 w 343"/>
              <a:gd name="T59" fmla="*/ 30 h 214"/>
              <a:gd name="T60" fmla="*/ 29 w 343"/>
              <a:gd name="T61" fmla="*/ 12 h 214"/>
              <a:gd name="T62" fmla="*/ 39 w 343"/>
              <a:gd name="T63" fmla="*/ 16 h 214"/>
              <a:gd name="T64" fmla="*/ 48 w 343"/>
              <a:gd name="T65" fmla="*/ 32 h 214"/>
              <a:gd name="T66" fmla="*/ 55 w 343"/>
              <a:gd name="T67" fmla="*/ 48 h 214"/>
              <a:gd name="T68" fmla="*/ 73 w 343"/>
              <a:gd name="T69" fmla="*/ 61 h 214"/>
              <a:gd name="T70" fmla="*/ 86 w 343"/>
              <a:gd name="T71" fmla="*/ 74 h 214"/>
              <a:gd name="T72" fmla="*/ 95 w 343"/>
              <a:gd name="T73" fmla="*/ 90 h 214"/>
              <a:gd name="T74" fmla="*/ 128 w 343"/>
              <a:gd name="T75" fmla="*/ 125 h 214"/>
              <a:gd name="T76" fmla="*/ 133 w 343"/>
              <a:gd name="T77" fmla="*/ 146 h 214"/>
              <a:gd name="T78" fmla="*/ 139 w 343"/>
              <a:gd name="T79" fmla="*/ 164 h 214"/>
              <a:gd name="T80" fmla="*/ 173 w 343"/>
              <a:gd name="T81" fmla="*/ 180 h 214"/>
              <a:gd name="T82" fmla="*/ 221 w 343"/>
              <a:gd name="T83" fmla="*/ 203 h 214"/>
              <a:gd name="T84" fmla="*/ 264 w 343"/>
              <a:gd name="T85" fmla="*/ 204 h 214"/>
              <a:gd name="T86" fmla="*/ 286 w 343"/>
              <a:gd name="T87" fmla="*/ 202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3" h="214">
                <a:moveTo>
                  <a:pt x="286" y="202"/>
                </a:moveTo>
                <a:cubicBezTo>
                  <a:pt x="287" y="201"/>
                  <a:pt x="299" y="203"/>
                  <a:pt x="301" y="200"/>
                </a:cubicBezTo>
                <a:cubicBezTo>
                  <a:pt x="302" y="197"/>
                  <a:pt x="291" y="190"/>
                  <a:pt x="292" y="189"/>
                </a:cubicBezTo>
                <a:cubicBezTo>
                  <a:pt x="294" y="188"/>
                  <a:pt x="294" y="181"/>
                  <a:pt x="296" y="181"/>
                </a:cubicBezTo>
                <a:cubicBezTo>
                  <a:pt x="298" y="181"/>
                  <a:pt x="316" y="181"/>
                  <a:pt x="316" y="181"/>
                </a:cubicBezTo>
                <a:cubicBezTo>
                  <a:pt x="317" y="180"/>
                  <a:pt x="321" y="174"/>
                  <a:pt x="324" y="174"/>
                </a:cubicBezTo>
                <a:cubicBezTo>
                  <a:pt x="325" y="173"/>
                  <a:pt x="327" y="175"/>
                  <a:pt x="329" y="177"/>
                </a:cubicBezTo>
                <a:cubicBezTo>
                  <a:pt x="332" y="174"/>
                  <a:pt x="333" y="167"/>
                  <a:pt x="334" y="162"/>
                </a:cubicBezTo>
                <a:cubicBezTo>
                  <a:pt x="335" y="155"/>
                  <a:pt x="332" y="153"/>
                  <a:pt x="336" y="149"/>
                </a:cubicBezTo>
                <a:cubicBezTo>
                  <a:pt x="339" y="145"/>
                  <a:pt x="343" y="145"/>
                  <a:pt x="342" y="140"/>
                </a:cubicBezTo>
                <a:cubicBezTo>
                  <a:pt x="341" y="134"/>
                  <a:pt x="336" y="140"/>
                  <a:pt x="332" y="137"/>
                </a:cubicBezTo>
                <a:cubicBezTo>
                  <a:pt x="328" y="135"/>
                  <a:pt x="325" y="136"/>
                  <a:pt x="315" y="138"/>
                </a:cubicBezTo>
                <a:cubicBezTo>
                  <a:pt x="304" y="139"/>
                  <a:pt x="300" y="144"/>
                  <a:pt x="300" y="151"/>
                </a:cubicBezTo>
                <a:cubicBezTo>
                  <a:pt x="301" y="158"/>
                  <a:pt x="297" y="155"/>
                  <a:pt x="297" y="161"/>
                </a:cubicBezTo>
                <a:cubicBezTo>
                  <a:pt x="297" y="167"/>
                  <a:pt x="289" y="168"/>
                  <a:pt x="289" y="171"/>
                </a:cubicBezTo>
                <a:cubicBezTo>
                  <a:pt x="290" y="175"/>
                  <a:pt x="283" y="171"/>
                  <a:pt x="281" y="170"/>
                </a:cubicBezTo>
                <a:cubicBezTo>
                  <a:pt x="279" y="169"/>
                  <a:pt x="257" y="175"/>
                  <a:pt x="254" y="176"/>
                </a:cubicBezTo>
                <a:cubicBezTo>
                  <a:pt x="251" y="176"/>
                  <a:pt x="246" y="170"/>
                  <a:pt x="242" y="170"/>
                </a:cubicBezTo>
                <a:cubicBezTo>
                  <a:pt x="237" y="170"/>
                  <a:pt x="236" y="164"/>
                  <a:pt x="235" y="158"/>
                </a:cubicBezTo>
                <a:cubicBezTo>
                  <a:pt x="235" y="153"/>
                  <a:pt x="227" y="148"/>
                  <a:pt x="223" y="144"/>
                </a:cubicBezTo>
                <a:cubicBezTo>
                  <a:pt x="220" y="139"/>
                  <a:pt x="219" y="128"/>
                  <a:pt x="219" y="122"/>
                </a:cubicBezTo>
                <a:cubicBezTo>
                  <a:pt x="219" y="115"/>
                  <a:pt x="218" y="103"/>
                  <a:pt x="223" y="90"/>
                </a:cubicBezTo>
                <a:cubicBezTo>
                  <a:pt x="223" y="88"/>
                  <a:pt x="224" y="87"/>
                  <a:pt x="224" y="85"/>
                </a:cubicBezTo>
                <a:cubicBezTo>
                  <a:pt x="222" y="84"/>
                  <a:pt x="220" y="84"/>
                  <a:pt x="219" y="84"/>
                </a:cubicBezTo>
                <a:cubicBezTo>
                  <a:pt x="215" y="84"/>
                  <a:pt x="205" y="78"/>
                  <a:pt x="203" y="78"/>
                </a:cubicBezTo>
                <a:cubicBezTo>
                  <a:pt x="201" y="78"/>
                  <a:pt x="202" y="73"/>
                  <a:pt x="200" y="71"/>
                </a:cubicBezTo>
                <a:cubicBezTo>
                  <a:pt x="199" y="69"/>
                  <a:pt x="200" y="64"/>
                  <a:pt x="197" y="63"/>
                </a:cubicBezTo>
                <a:cubicBezTo>
                  <a:pt x="195" y="61"/>
                  <a:pt x="189" y="55"/>
                  <a:pt x="187" y="47"/>
                </a:cubicBezTo>
                <a:cubicBezTo>
                  <a:pt x="185" y="40"/>
                  <a:pt x="172" y="36"/>
                  <a:pt x="167" y="36"/>
                </a:cubicBezTo>
                <a:cubicBezTo>
                  <a:pt x="162" y="36"/>
                  <a:pt x="159" y="46"/>
                  <a:pt x="158" y="46"/>
                </a:cubicBezTo>
                <a:cubicBezTo>
                  <a:pt x="157" y="47"/>
                  <a:pt x="147" y="41"/>
                  <a:pt x="145" y="40"/>
                </a:cubicBezTo>
                <a:cubicBezTo>
                  <a:pt x="142" y="38"/>
                  <a:pt x="141" y="36"/>
                  <a:pt x="141" y="32"/>
                </a:cubicBezTo>
                <a:cubicBezTo>
                  <a:pt x="141" y="29"/>
                  <a:pt x="135" y="24"/>
                  <a:pt x="134" y="24"/>
                </a:cubicBezTo>
                <a:cubicBezTo>
                  <a:pt x="132" y="23"/>
                  <a:pt x="121" y="12"/>
                  <a:pt x="121" y="12"/>
                </a:cubicBezTo>
                <a:cubicBezTo>
                  <a:pt x="103" y="12"/>
                  <a:pt x="103" y="12"/>
                  <a:pt x="103" y="12"/>
                </a:cubicBezTo>
                <a:cubicBezTo>
                  <a:pt x="99" y="17"/>
                  <a:pt x="99" y="17"/>
                  <a:pt x="99" y="17"/>
                </a:cubicBezTo>
                <a:cubicBezTo>
                  <a:pt x="67" y="17"/>
                  <a:pt x="67" y="17"/>
                  <a:pt x="67" y="17"/>
                </a:cubicBezTo>
                <a:cubicBezTo>
                  <a:pt x="67" y="17"/>
                  <a:pt x="43" y="8"/>
                  <a:pt x="38" y="7"/>
                </a:cubicBezTo>
                <a:cubicBezTo>
                  <a:pt x="34" y="6"/>
                  <a:pt x="26" y="0"/>
                  <a:pt x="26" y="0"/>
                </a:cubicBezTo>
                <a:cubicBezTo>
                  <a:pt x="0" y="4"/>
                  <a:pt x="0" y="4"/>
                  <a:pt x="0" y="4"/>
                </a:cubicBezTo>
                <a:cubicBezTo>
                  <a:pt x="1" y="7"/>
                  <a:pt x="3" y="10"/>
                  <a:pt x="6" y="13"/>
                </a:cubicBezTo>
                <a:cubicBezTo>
                  <a:pt x="11" y="20"/>
                  <a:pt x="15" y="31"/>
                  <a:pt x="15" y="35"/>
                </a:cubicBezTo>
                <a:cubicBezTo>
                  <a:pt x="16" y="39"/>
                  <a:pt x="23" y="42"/>
                  <a:pt x="29" y="46"/>
                </a:cubicBezTo>
                <a:cubicBezTo>
                  <a:pt x="35" y="50"/>
                  <a:pt x="35" y="59"/>
                  <a:pt x="35" y="61"/>
                </a:cubicBezTo>
                <a:cubicBezTo>
                  <a:pt x="34" y="64"/>
                  <a:pt x="26" y="60"/>
                  <a:pt x="26" y="62"/>
                </a:cubicBezTo>
                <a:cubicBezTo>
                  <a:pt x="25" y="64"/>
                  <a:pt x="36" y="73"/>
                  <a:pt x="40" y="73"/>
                </a:cubicBezTo>
                <a:cubicBezTo>
                  <a:pt x="44" y="72"/>
                  <a:pt x="46" y="75"/>
                  <a:pt x="52" y="80"/>
                </a:cubicBezTo>
                <a:cubicBezTo>
                  <a:pt x="58" y="86"/>
                  <a:pt x="58" y="92"/>
                  <a:pt x="55" y="94"/>
                </a:cubicBezTo>
                <a:cubicBezTo>
                  <a:pt x="53" y="96"/>
                  <a:pt x="60" y="100"/>
                  <a:pt x="68" y="106"/>
                </a:cubicBezTo>
                <a:cubicBezTo>
                  <a:pt x="76" y="111"/>
                  <a:pt x="79" y="117"/>
                  <a:pt x="80" y="120"/>
                </a:cubicBezTo>
                <a:cubicBezTo>
                  <a:pt x="81" y="123"/>
                  <a:pt x="84" y="120"/>
                  <a:pt x="86" y="117"/>
                </a:cubicBezTo>
                <a:cubicBezTo>
                  <a:pt x="87" y="113"/>
                  <a:pt x="83" y="112"/>
                  <a:pt x="83" y="108"/>
                </a:cubicBezTo>
                <a:cubicBezTo>
                  <a:pt x="83" y="103"/>
                  <a:pt x="77" y="104"/>
                  <a:pt x="74" y="104"/>
                </a:cubicBezTo>
                <a:cubicBezTo>
                  <a:pt x="71" y="103"/>
                  <a:pt x="74" y="97"/>
                  <a:pt x="71" y="94"/>
                </a:cubicBezTo>
                <a:cubicBezTo>
                  <a:pt x="68" y="91"/>
                  <a:pt x="65" y="83"/>
                  <a:pt x="64" y="78"/>
                </a:cubicBezTo>
                <a:cubicBezTo>
                  <a:pt x="62" y="72"/>
                  <a:pt x="54" y="67"/>
                  <a:pt x="51" y="61"/>
                </a:cubicBezTo>
                <a:cubicBezTo>
                  <a:pt x="48" y="55"/>
                  <a:pt x="44" y="50"/>
                  <a:pt x="42" y="48"/>
                </a:cubicBezTo>
                <a:cubicBezTo>
                  <a:pt x="40" y="47"/>
                  <a:pt x="45" y="45"/>
                  <a:pt x="43" y="42"/>
                </a:cubicBezTo>
                <a:cubicBezTo>
                  <a:pt x="41" y="40"/>
                  <a:pt x="38" y="40"/>
                  <a:pt x="35" y="39"/>
                </a:cubicBezTo>
                <a:cubicBezTo>
                  <a:pt x="31" y="37"/>
                  <a:pt x="28" y="34"/>
                  <a:pt x="28" y="30"/>
                </a:cubicBezTo>
                <a:cubicBezTo>
                  <a:pt x="28" y="26"/>
                  <a:pt x="26" y="16"/>
                  <a:pt x="25" y="13"/>
                </a:cubicBezTo>
                <a:cubicBezTo>
                  <a:pt x="23" y="10"/>
                  <a:pt x="27" y="10"/>
                  <a:pt x="29" y="12"/>
                </a:cubicBezTo>
                <a:cubicBezTo>
                  <a:pt x="30" y="13"/>
                  <a:pt x="31" y="15"/>
                  <a:pt x="33" y="14"/>
                </a:cubicBezTo>
                <a:cubicBezTo>
                  <a:pt x="34" y="13"/>
                  <a:pt x="37" y="14"/>
                  <a:pt x="39" y="16"/>
                </a:cubicBezTo>
                <a:cubicBezTo>
                  <a:pt x="40" y="19"/>
                  <a:pt x="44" y="17"/>
                  <a:pt x="46" y="18"/>
                </a:cubicBezTo>
                <a:cubicBezTo>
                  <a:pt x="48" y="19"/>
                  <a:pt x="42" y="21"/>
                  <a:pt x="48" y="32"/>
                </a:cubicBezTo>
                <a:cubicBezTo>
                  <a:pt x="55" y="44"/>
                  <a:pt x="50" y="37"/>
                  <a:pt x="50" y="45"/>
                </a:cubicBezTo>
                <a:cubicBezTo>
                  <a:pt x="50" y="53"/>
                  <a:pt x="54" y="49"/>
                  <a:pt x="55" y="48"/>
                </a:cubicBezTo>
                <a:cubicBezTo>
                  <a:pt x="57" y="47"/>
                  <a:pt x="60" y="50"/>
                  <a:pt x="63" y="54"/>
                </a:cubicBezTo>
                <a:cubicBezTo>
                  <a:pt x="67" y="58"/>
                  <a:pt x="73" y="59"/>
                  <a:pt x="73" y="61"/>
                </a:cubicBezTo>
                <a:cubicBezTo>
                  <a:pt x="73" y="63"/>
                  <a:pt x="74" y="68"/>
                  <a:pt x="78" y="68"/>
                </a:cubicBezTo>
                <a:cubicBezTo>
                  <a:pt x="83" y="69"/>
                  <a:pt x="83" y="74"/>
                  <a:pt x="86" y="74"/>
                </a:cubicBezTo>
                <a:cubicBezTo>
                  <a:pt x="89" y="75"/>
                  <a:pt x="89" y="78"/>
                  <a:pt x="88" y="81"/>
                </a:cubicBezTo>
                <a:cubicBezTo>
                  <a:pt x="86" y="84"/>
                  <a:pt x="88" y="87"/>
                  <a:pt x="95" y="90"/>
                </a:cubicBezTo>
                <a:cubicBezTo>
                  <a:pt x="102" y="93"/>
                  <a:pt x="99" y="93"/>
                  <a:pt x="104" y="98"/>
                </a:cubicBezTo>
                <a:cubicBezTo>
                  <a:pt x="110" y="104"/>
                  <a:pt x="125" y="121"/>
                  <a:pt x="128" y="125"/>
                </a:cubicBezTo>
                <a:cubicBezTo>
                  <a:pt x="132" y="130"/>
                  <a:pt x="133" y="134"/>
                  <a:pt x="134" y="138"/>
                </a:cubicBezTo>
                <a:cubicBezTo>
                  <a:pt x="135" y="141"/>
                  <a:pt x="131" y="143"/>
                  <a:pt x="133" y="146"/>
                </a:cubicBezTo>
                <a:cubicBezTo>
                  <a:pt x="135" y="149"/>
                  <a:pt x="130" y="148"/>
                  <a:pt x="130" y="150"/>
                </a:cubicBezTo>
                <a:cubicBezTo>
                  <a:pt x="130" y="152"/>
                  <a:pt x="133" y="163"/>
                  <a:pt x="139" y="164"/>
                </a:cubicBezTo>
                <a:cubicBezTo>
                  <a:pt x="144" y="164"/>
                  <a:pt x="151" y="171"/>
                  <a:pt x="155" y="175"/>
                </a:cubicBezTo>
                <a:cubicBezTo>
                  <a:pt x="160" y="179"/>
                  <a:pt x="166" y="178"/>
                  <a:pt x="173" y="180"/>
                </a:cubicBezTo>
                <a:cubicBezTo>
                  <a:pt x="180" y="183"/>
                  <a:pt x="186" y="189"/>
                  <a:pt x="195" y="192"/>
                </a:cubicBezTo>
                <a:cubicBezTo>
                  <a:pt x="205" y="194"/>
                  <a:pt x="215" y="199"/>
                  <a:pt x="221" y="203"/>
                </a:cubicBezTo>
                <a:cubicBezTo>
                  <a:pt x="227" y="207"/>
                  <a:pt x="235" y="205"/>
                  <a:pt x="244" y="201"/>
                </a:cubicBezTo>
                <a:cubicBezTo>
                  <a:pt x="252" y="198"/>
                  <a:pt x="259" y="202"/>
                  <a:pt x="264" y="204"/>
                </a:cubicBezTo>
                <a:cubicBezTo>
                  <a:pt x="267" y="205"/>
                  <a:pt x="272" y="209"/>
                  <a:pt x="276" y="214"/>
                </a:cubicBezTo>
                <a:cubicBezTo>
                  <a:pt x="281" y="207"/>
                  <a:pt x="285" y="202"/>
                  <a:pt x="286" y="202"/>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53" name="Freeform 52"/>
          <p:cNvSpPr>
            <a:spLocks/>
          </p:cNvSpPr>
          <p:nvPr/>
        </p:nvSpPr>
        <p:spPr bwMode="auto">
          <a:xfrm>
            <a:off x="576533" y="663477"/>
            <a:ext cx="207170" cy="207170"/>
          </a:xfrm>
          <a:custGeom>
            <a:avLst/>
            <a:gdLst>
              <a:gd name="T0" fmla="*/ 42 w 49"/>
              <a:gd name="T1" fmla="*/ 31 h 46"/>
              <a:gd name="T2" fmla="*/ 49 w 49"/>
              <a:gd name="T3" fmla="*/ 24 h 46"/>
              <a:gd name="T4" fmla="*/ 44 w 49"/>
              <a:gd name="T5" fmla="*/ 22 h 46"/>
              <a:gd name="T6" fmla="*/ 38 w 49"/>
              <a:gd name="T7" fmla="*/ 23 h 46"/>
              <a:gd name="T8" fmla="*/ 39 w 49"/>
              <a:gd name="T9" fmla="*/ 0 h 46"/>
              <a:gd name="T10" fmla="*/ 20 w 49"/>
              <a:gd name="T11" fmla="*/ 0 h 46"/>
              <a:gd name="T12" fmla="*/ 16 w 49"/>
              <a:gd name="T13" fmla="*/ 8 h 46"/>
              <a:gd name="T14" fmla="*/ 25 w 49"/>
              <a:gd name="T15" fmla="*/ 19 h 46"/>
              <a:gd name="T16" fmla="*/ 10 w 49"/>
              <a:gd name="T17" fmla="*/ 21 h 46"/>
              <a:gd name="T18" fmla="*/ 0 w 49"/>
              <a:gd name="T19" fmla="*/ 33 h 46"/>
              <a:gd name="T20" fmla="*/ 13 w 49"/>
              <a:gd name="T21" fmla="*/ 43 h 46"/>
              <a:gd name="T22" fmla="*/ 28 w 49"/>
              <a:gd name="T23" fmla="*/ 46 h 46"/>
              <a:gd name="T24" fmla="*/ 29 w 49"/>
              <a:gd name="T25" fmla="*/ 46 h 46"/>
              <a:gd name="T26" fmla="*/ 37 w 49"/>
              <a:gd name="T27" fmla="*/ 40 h 46"/>
              <a:gd name="T28" fmla="*/ 42 w 49"/>
              <a:gd name="T29" fmla="*/ 3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46">
                <a:moveTo>
                  <a:pt x="42" y="31"/>
                </a:moveTo>
                <a:cubicBezTo>
                  <a:pt x="45" y="29"/>
                  <a:pt x="47" y="26"/>
                  <a:pt x="49" y="24"/>
                </a:cubicBezTo>
                <a:cubicBezTo>
                  <a:pt x="45" y="27"/>
                  <a:pt x="43" y="25"/>
                  <a:pt x="44" y="22"/>
                </a:cubicBezTo>
                <a:cubicBezTo>
                  <a:pt x="38" y="23"/>
                  <a:pt x="38" y="23"/>
                  <a:pt x="38" y="23"/>
                </a:cubicBezTo>
                <a:cubicBezTo>
                  <a:pt x="39" y="0"/>
                  <a:pt x="39" y="0"/>
                  <a:pt x="39" y="0"/>
                </a:cubicBezTo>
                <a:cubicBezTo>
                  <a:pt x="34" y="0"/>
                  <a:pt x="22" y="0"/>
                  <a:pt x="20" y="0"/>
                </a:cubicBezTo>
                <a:cubicBezTo>
                  <a:pt x="18" y="0"/>
                  <a:pt x="18" y="7"/>
                  <a:pt x="16" y="8"/>
                </a:cubicBezTo>
                <a:cubicBezTo>
                  <a:pt x="15" y="9"/>
                  <a:pt x="26" y="16"/>
                  <a:pt x="25" y="19"/>
                </a:cubicBezTo>
                <a:cubicBezTo>
                  <a:pt x="23" y="22"/>
                  <a:pt x="11" y="20"/>
                  <a:pt x="10" y="21"/>
                </a:cubicBezTo>
                <a:cubicBezTo>
                  <a:pt x="9" y="21"/>
                  <a:pt x="5" y="26"/>
                  <a:pt x="0" y="33"/>
                </a:cubicBezTo>
                <a:cubicBezTo>
                  <a:pt x="5" y="37"/>
                  <a:pt x="10" y="42"/>
                  <a:pt x="13" y="43"/>
                </a:cubicBezTo>
                <a:cubicBezTo>
                  <a:pt x="17" y="46"/>
                  <a:pt x="25" y="43"/>
                  <a:pt x="28" y="46"/>
                </a:cubicBezTo>
                <a:cubicBezTo>
                  <a:pt x="29" y="46"/>
                  <a:pt x="29" y="46"/>
                  <a:pt x="29" y="46"/>
                </a:cubicBezTo>
                <a:cubicBezTo>
                  <a:pt x="32" y="43"/>
                  <a:pt x="36" y="40"/>
                  <a:pt x="37" y="40"/>
                </a:cubicBezTo>
                <a:cubicBezTo>
                  <a:pt x="39" y="39"/>
                  <a:pt x="37" y="35"/>
                  <a:pt x="42" y="31"/>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54" name="Freeform 53"/>
          <p:cNvSpPr>
            <a:spLocks/>
          </p:cNvSpPr>
          <p:nvPr/>
        </p:nvSpPr>
        <p:spPr bwMode="auto">
          <a:xfrm>
            <a:off x="737297" y="627017"/>
            <a:ext cx="62979" cy="139219"/>
          </a:xfrm>
          <a:custGeom>
            <a:avLst/>
            <a:gdLst>
              <a:gd name="T0" fmla="*/ 2 w 15"/>
              <a:gd name="T1" fmla="*/ 8 h 31"/>
              <a:gd name="T2" fmla="*/ 1 w 15"/>
              <a:gd name="T3" fmla="*/ 8 h 31"/>
              <a:gd name="T4" fmla="*/ 0 w 15"/>
              <a:gd name="T5" fmla="*/ 31 h 31"/>
              <a:gd name="T6" fmla="*/ 6 w 15"/>
              <a:gd name="T7" fmla="*/ 30 h 31"/>
              <a:gd name="T8" fmla="*/ 9 w 15"/>
              <a:gd name="T9" fmla="*/ 24 h 31"/>
              <a:gd name="T10" fmla="*/ 12 w 15"/>
              <a:gd name="T11" fmla="*/ 5 h 31"/>
              <a:gd name="T12" fmla="*/ 15 w 15"/>
              <a:gd name="T13" fmla="*/ 4 h 31"/>
              <a:gd name="T14" fmla="*/ 10 w 15"/>
              <a:gd name="T15" fmla="*/ 1 h 31"/>
              <a:gd name="T16" fmla="*/ 2 w 15"/>
              <a:gd name="T17"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31">
                <a:moveTo>
                  <a:pt x="2" y="8"/>
                </a:moveTo>
                <a:cubicBezTo>
                  <a:pt x="2" y="8"/>
                  <a:pt x="2" y="8"/>
                  <a:pt x="1" y="8"/>
                </a:cubicBezTo>
                <a:cubicBezTo>
                  <a:pt x="0" y="31"/>
                  <a:pt x="0" y="31"/>
                  <a:pt x="0" y="31"/>
                </a:cubicBezTo>
                <a:cubicBezTo>
                  <a:pt x="6" y="30"/>
                  <a:pt x="6" y="30"/>
                  <a:pt x="6" y="30"/>
                </a:cubicBezTo>
                <a:cubicBezTo>
                  <a:pt x="6" y="28"/>
                  <a:pt x="8" y="26"/>
                  <a:pt x="9" y="24"/>
                </a:cubicBezTo>
                <a:cubicBezTo>
                  <a:pt x="14" y="21"/>
                  <a:pt x="7" y="7"/>
                  <a:pt x="12" y="5"/>
                </a:cubicBezTo>
                <a:cubicBezTo>
                  <a:pt x="13" y="5"/>
                  <a:pt x="14" y="5"/>
                  <a:pt x="15" y="4"/>
                </a:cubicBezTo>
                <a:cubicBezTo>
                  <a:pt x="13" y="2"/>
                  <a:pt x="11" y="0"/>
                  <a:pt x="10" y="1"/>
                </a:cubicBezTo>
                <a:cubicBezTo>
                  <a:pt x="7" y="1"/>
                  <a:pt x="3" y="7"/>
                  <a:pt x="2" y="8"/>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55" name="Freeform 54"/>
          <p:cNvSpPr>
            <a:spLocks/>
          </p:cNvSpPr>
          <p:nvPr/>
        </p:nvSpPr>
        <p:spPr bwMode="auto">
          <a:xfrm>
            <a:off x="1440014" y="532547"/>
            <a:ext cx="140875" cy="125958"/>
          </a:xfrm>
          <a:custGeom>
            <a:avLst/>
            <a:gdLst>
              <a:gd name="T0" fmla="*/ 15 w 33"/>
              <a:gd name="T1" fmla="*/ 3 h 28"/>
              <a:gd name="T2" fmla="*/ 23 w 33"/>
              <a:gd name="T3" fmla="*/ 18 h 28"/>
              <a:gd name="T4" fmla="*/ 1 w 33"/>
              <a:gd name="T5" fmla="*/ 22 h 28"/>
              <a:gd name="T6" fmla="*/ 15 w 33"/>
              <a:gd name="T7" fmla="*/ 26 h 28"/>
              <a:gd name="T8" fmla="*/ 31 w 33"/>
              <a:gd name="T9" fmla="*/ 28 h 28"/>
              <a:gd name="T10" fmla="*/ 33 w 33"/>
              <a:gd name="T11" fmla="*/ 6 h 28"/>
              <a:gd name="T12" fmla="*/ 15 w 33"/>
              <a:gd name="T13" fmla="*/ 3 h 28"/>
            </a:gdLst>
            <a:ahLst/>
            <a:cxnLst>
              <a:cxn ang="0">
                <a:pos x="T0" y="T1"/>
              </a:cxn>
              <a:cxn ang="0">
                <a:pos x="T2" y="T3"/>
              </a:cxn>
              <a:cxn ang="0">
                <a:pos x="T4" y="T5"/>
              </a:cxn>
              <a:cxn ang="0">
                <a:pos x="T6" y="T7"/>
              </a:cxn>
              <a:cxn ang="0">
                <a:pos x="T8" y="T9"/>
              </a:cxn>
              <a:cxn ang="0">
                <a:pos x="T10" y="T11"/>
              </a:cxn>
              <a:cxn ang="0">
                <a:pos x="T12" y="T13"/>
              </a:cxn>
            </a:cxnLst>
            <a:rect l="0" t="0" r="r" b="b"/>
            <a:pathLst>
              <a:path w="33" h="28">
                <a:moveTo>
                  <a:pt x="15" y="3"/>
                </a:moveTo>
                <a:cubicBezTo>
                  <a:pt x="10" y="6"/>
                  <a:pt x="23" y="14"/>
                  <a:pt x="23" y="18"/>
                </a:cubicBezTo>
                <a:cubicBezTo>
                  <a:pt x="23" y="23"/>
                  <a:pt x="3" y="17"/>
                  <a:pt x="1" y="22"/>
                </a:cubicBezTo>
                <a:cubicBezTo>
                  <a:pt x="0" y="25"/>
                  <a:pt x="8" y="28"/>
                  <a:pt x="15" y="26"/>
                </a:cubicBezTo>
                <a:cubicBezTo>
                  <a:pt x="22" y="23"/>
                  <a:pt x="27" y="26"/>
                  <a:pt x="31" y="28"/>
                </a:cubicBezTo>
                <a:cubicBezTo>
                  <a:pt x="32" y="20"/>
                  <a:pt x="33" y="12"/>
                  <a:pt x="33" y="6"/>
                </a:cubicBezTo>
                <a:cubicBezTo>
                  <a:pt x="27" y="4"/>
                  <a:pt x="19" y="0"/>
                  <a:pt x="15" y="3"/>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56" name="Freeform 55"/>
          <p:cNvSpPr>
            <a:spLocks/>
          </p:cNvSpPr>
          <p:nvPr/>
        </p:nvSpPr>
        <p:spPr bwMode="auto">
          <a:xfrm>
            <a:off x="1570946" y="550777"/>
            <a:ext cx="162421" cy="116015"/>
          </a:xfrm>
          <a:custGeom>
            <a:avLst/>
            <a:gdLst>
              <a:gd name="T0" fmla="*/ 15 w 38"/>
              <a:gd name="T1" fmla="*/ 19 h 26"/>
              <a:gd name="T2" fmla="*/ 38 w 38"/>
              <a:gd name="T3" fmla="*/ 15 h 26"/>
              <a:gd name="T4" fmla="*/ 8 w 38"/>
              <a:gd name="T5" fmla="*/ 2 h 26"/>
              <a:gd name="T6" fmla="*/ 2 w 38"/>
              <a:gd name="T7" fmla="*/ 2 h 26"/>
              <a:gd name="T8" fmla="*/ 0 w 38"/>
              <a:gd name="T9" fmla="*/ 24 h 26"/>
              <a:gd name="T10" fmla="*/ 1 w 38"/>
              <a:gd name="T11" fmla="*/ 24 h 26"/>
              <a:gd name="T12" fmla="*/ 15 w 38"/>
              <a:gd name="T13" fmla="*/ 19 h 26"/>
            </a:gdLst>
            <a:ahLst/>
            <a:cxnLst>
              <a:cxn ang="0">
                <a:pos x="T0" y="T1"/>
              </a:cxn>
              <a:cxn ang="0">
                <a:pos x="T2" y="T3"/>
              </a:cxn>
              <a:cxn ang="0">
                <a:pos x="T4" y="T5"/>
              </a:cxn>
              <a:cxn ang="0">
                <a:pos x="T6" y="T7"/>
              </a:cxn>
              <a:cxn ang="0">
                <a:pos x="T8" y="T9"/>
              </a:cxn>
              <a:cxn ang="0">
                <a:pos x="T10" y="T11"/>
              </a:cxn>
              <a:cxn ang="0">
                <a:pos x="T12" y="T13"/>
              </a:cxn>
            </a:cxnLst>
            <a:rect l="0" t="0" r="r" b="b"/>
            <a:pathLst>
              <a:path w="38" h="26">
                <a:moveTo>
                  <a:pt x="15" y="19"/>
                </a:moveTo>
                <a:cubicBezTo>
                  <a:pt x="24" y="16"/>
                  <a:pt x="38" y="22"/>
                  <a:pt x="38" y="15"/>
                </a:cubicBezTo>
                <a:cubicBezTo>
                  <a:pt x="38" y="8"/>
                  <a:pt x="14" y="0"/>
                  <a:pt x="8" y="2"/>
                </a:cubicBezTo>
                <a:cubicBezTo>
                  <a:pt x="7" y="3"/>
                  <a:pt x="5" y="2"/>
                  <a:pt x="2" y="2"/>
                </a:cubicBezTo>
                <a:cubicBezTo>
                  <a:pt x="2" y="8"/>
                  <a:pt x="1" y="16"/>
                  <a:pt x="0" y="24"/>
                </a:cubicBezTo>
                <a:cubicBezTo>
                  <a:pt x="0" y="24"/>
                  <a:pt x="1" y="24"/>
                  <a:pt x="1" y="24"/>
                </a:cubicBezTo>
                <a:cubicBezTo>
                  <a:pt x="5" y="26"/>
                  <a:pt x="6" y="22"/>
                  <a:pt x="15" y="19"/>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57" name="Freeform 56"/>
          <p:cNvSpPr>
            <a:spLocks/>
          </p:cNvSpPr>
          <p:nvPr/>
        </p:nvSpPr>
        <p:spPr bwMode="auto">
          <a:xfrm>
            <a:off x="821821" y="807667"/>
            <a:ext cx="203854" cy="225400"/>
          </a:xfrm>
          <a:custGeom>
            <a:avLst/>
            <a:gdLst>
              <a:gd name="T0" fmla="*/ 26 w 48"/>
              <a:gd name="T1" fmla="*/ 47 h 50"/>
              <a:gd name="T2" fmla="*/ 37 w 48"/>
              <a:gd name="T3" fmla="*/ 49 h 50"/>
              <a:gd name="T4" fmla="*/ 43 w 48"/>
              <a:gd name="T5" fmla="*/ 49 h 50"/>
              <a:gd name="T6" fmla="*/ 41 w 48"/>
              <a:gd name="T7" fmla="*/ 47 h 50"/>
              <a:gd name="T8" fmla="*/ 44 w 48"/>
              <a:gd name="T9" fmla="*/ 33 h 50"/>
              <a:gd name="T10" fmla="*/ 46 w 48"/>
              <a:gd name="T11" fmla="*/ 13 h 50"/>
              <a:gd name="T12" fmla="*/ 48 w 48"/>
              <a:gd name="T13" fmla="*/ 2 h 50"/>
              <a:gd name="T14" fmla="*/ 48 w 48"/>
              <a:gd name="T15" fmla="*/ 0 h 50"/>
              <a:gd name="T16" fmla="*/ 35 w 48"/>
              <a:gd name="T17" fmla="*/ 6 h 50"/>
              <a:gd name="T18" fmla="*/ 24 w 48"/>
              <a:gd name="T19" fmla="*/ 8 h 50"/>
              <a:gd name="T20" fmla="*/ 12 w 48"/>
              <a:gd name="T21" fmla="*/ 13 h 50"/>
              <a:gd name="T22" fmla="*/ 8 w 48"/>
              <a:gd name="T23" fmla="*/ 20 h 50"/>
              <a:gd name="T24" fmla="*/ 5 w 48"/>
              <a:gd name="T25" fmla="*/ 24 h 50"/>
              <a:gd name="T26" fmla="*/ 1 w 48"/>
              <a:gd name="T27" fmla="*/ 25 h 50"/>
              <a:gd name="T28" fmla="*/ 2 w 48"/>
              <a:gd name="T29" fmla="*/ 29 h 50"/>
              <a:gd name="T30" fmla="*/ 16 w 48"/>
              <a:gd name="T31" fmla="*/ 42 h 50"/>
              <a:gd name="T32" fmla="*/ 20 w 48"/>
              <a:gd name="T33" fmla="*/ 47 h 50"/>
              <a:gd name="T34" fmla="*/ 26 w 48"/>
              <a:gd name="T35"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50">
                <a:moveTo>
                  <a:pt x="26" y="47"/>
                </a:moveTo>
                <a:cubicBezTo>
                  <a:pt x="29" y="48"/>
                  <a:pt x="35" y="47"/>
                  <a:pt x="37" y="49"/>
                </a:cubicBezTo>
                <a:cubicBezTo>
                  <a:pt x="39" y="50"/>
                  <a:pt x="41" y="50"/>
                  <a:pt x="43" y="49"/>
                </a:cubicBezTo>
                <a:cubicBezTo>
                  <a:pt x="42" y="48"/>
                  <a:pt x="42" y="48"/>
                  <a:pt x="41" y="47"/>
                </a:cubicBezTo>
                <a:cubicBezTo>
                  <a:pt x="40" y="44"/>
                  <a:pt x="43" y="37"/>
                  <a:pt x="44" y="33"/>
                </a:cubicBezTo>
                <a:cubicBezTo>
                  <a:pt x="46" y="28"/>
                  <a:pt x="43" y="16"/>
                  <a:pt x="46" y="13"/>
                </a:cubicBezTo>
                <a:cubicBezTo>
                  <a:pt x="48" y="10"/>
                  <a:pt x="47" y="9"/>
                  <a:pt x="48" y="2"/>
                </a:cubicBezTo>
                <a:cubicBezTo>
                  <a:pt x="48" y="1"/>
                  <a:pt x="48" y="1"/>
                  <a:pt x="48" y="0"/>
                </a:cubicBezTo>
                <a:cubicBezTo>
                  <a:pt x="43" y="0"/>
                  <a:pt x="37" y="6"/>
                  <a:pt x="35" y="6"/>
                </a:cubicBezTo>
                <a:cubicBezTo>
                  <a:pt x="33" y="6"/>
                  <a:pt x="25" y="4"/>
                  <a:pt x="24" y="8"/>
                </a:cubicBezTo>
                <a:cubicBezTo>
                  <a:pt x="23" y="12"/>
                  <a:pt x="18" y="13"/>
                  <a:pt x="12" y="13"/>
                </a:cubicBezTo>
                <a:cubicBezTo>
                  <a:pt x="5" y="14"/>
                  <a:pt x="9" y="19"/>
                  <a:pt x="8" y="20"/>
                </a:cubicBezTo>
                <a:cubicBezTo>
                  <a:pt x="8" y="21"/>
                  <a:pt x="5" y="24"/>
                  <a:pt x="5" y="24"/>
                </a:cubicBezTo>
                <a:cubicBezTo>
                  <a:pt x="1" y="25"/>
                  <a:pt x="1" y="25"/>
                  <a:pt x="1" y="25"/>
                </a:cubicBezTo>
                <a:cubicBezTo>
                  <a:pt x="1" y="26"/>
                  <a:pt x="0" y="28"/>
                  <a:pt x="2" y="29"/>
                </a:cubicBezTo>
                <a:cubicBezTo>
                  <a:pt x="6" y="31"/>
                  <a:pt x="12" y="40"/>
                  <a:pt x="16" y="42"/>
                </a:cubicBezTo>
                <a:cubicBezTo>
                  <a:pt x="18" y="43"/>
                  <a:pt x="20" y="45"/>
                  <a:pt x="20" y="47"/>
                </a:cubicBezTo>
                <a:cubicBezTo>
                  <a:pt x="23" y="46"/>
                  <a:pt x="25" y="46"/>
                  <a:pt x="26" y="47"/>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58" name="Freeform 57"/>
          <p:cNvSpPr>
            <a:spLocks/>
          </p:cNvSpPr>
          <p:nvPr/>
        </p:nvSpPr>
        <p:spPr bwMode="auto">
          <a:xfrm>
            <a:off x="1469848" y="1318133"/>
            <a:ext cx="1902643" cy="2075007"/>
          </a:xfrm>
          <a:custGeom>
            <a:avLst/>
            <a:gdLst>
              <a:gd name="T0" fmla="*/ 252 w 449"/>
              <a:gd name="T1" fmla="*/ 426 h 459"/>
              <a:gd name="T2" fmla="*/ 259 w 449"/>
              <a:gd name="T3" fmla="*/ 428 h 459"/>
              <a:gd name="T4" fmla="*/ 288 w 449"/>
              <a:gd name="T5" fmla="*/ 378 h 459"/>
              <a:gd name="T6" fmla="*/ 306 w 449"/>
              <a:gd name="T7" fmla="*/ 342 h 459"/>
              <a:gd name="T8" fmla="*/ 336 w 449"/>
              <a:gd name="T9" fmla="*/ 326 h 459"/>
              <a:gd name="T10" fmla="*/ 371 w 449"/>
              <a:gd name="T11" fmla="*/ 316 h 459"/>
              <a:gd name="T12" fmla="*/ 385 w 449"/>
              <a:gd name="T13" fmla="*/ 289 h 459"/>
              <a:gd name="T14" fmla="*/ 397 w 449"/>
              <a:gd name="T15" fmla="*/ 263 h 459"/>
              <a:gd name="T16" fmla="*/ 401 w 449"/>
              <a:gd name="T17" fmla="*/ 211 h 459"/>
              <a:gd name="T18" fmla="*/ 409 w 449"/>
              <a:gd name="T19" fmla="*/ 205 h 459"/>
              <a:gd name="T20" fmla="*/ 444 w 449"/>
              <a:gd name="T21" fmla="*/ 157 h 459"/>
              <a:gd name="T22" fmla="*/ 405 w 449"/>
              <a:gd name="T23" fmla="*/ 104 h 459"/>
              <a:gd name="T24" fmla="*/ 335 w 449"/>
              <a:gd name="T25" fmla="*/ 95 h 459"/>
              <a:gd name="T26" fmla="*/ 295 w 449"/>
              <a:gd name="T27" fmla="*/ 74 h 459"/>
              <a:gd name="T28" fmla="*/ 291 w 449"/>
              <a:gd name="T29" fmla="*/ 66 h 459"/>
              <a:gd name="T30" fmla="*/ 264 w 449"/>
              <a:gd name="T31" fmla="*/ 60 h 459"/>
              <a:gd name="T32" fmla="*/ 258 w 449"/>
              <a:gd name="T33" fmla="*/ 12 h 459"/>
              <a:gd name="T34" fmla="*/ 221 w 449"/>
              <a:gd name="T35" fmla="*/ 32 h 459"/>
              <a:gd name="T36" fmla="*/ 191 w 449"/>
              <a:gd name="T37" fmla="*/ 38 h 459"/>
              <a:gd name="T38" fmla="*/ 165 w 449"/>
              <a:gd name="T39" fmla="*/ 40 h 459"/>
              <a:gd name="T40" fmla="*/ 157 w 449"/>
              <a:gd name="T41" fmla="*/ 1 h 459"/>
              <a:gd name="T42" fmla="*/ 128 w 449"/>
              <a:gd name="T43" fmla="*/ 17 h 459"/>
              <a:gd name="T44" fmla="*/ 107 w 449"/>
              <a:gd name="T45" fmla="*/ 15 h 459"/>
              <a:gd name="T46" fmla="*/ 120 w 449"/>
              <a:gd name="T47" fmla="*/ 32 h 459"/>
              <a:gd name="T48" fmla="*/ 105 w 449"/>
              <a:gd name="T49" fmla="*/ 46 h 459"/>
              <a:gd name="T50" fmla="*/ 84 w 449"/>
              <a:gd name="T51" fmla="*/ 48 h 459"/>
              <a:gd name="T52" fmla="*/ 47 w 449"/>
              <a:gd name="T53" fmla="*/ 42 h 459"/>
              <a:gd name="T54" fmla="*/ 45 w 449"/>
              <a:gd name="T55" fmla="*/ 58 h 459"/>
              <a:gd name="T56" fmla="*/ 45 w 449"/>
              <a:gd name="T57" fmla="*/ 107 h 459"/>
              <a:gd name="T58" fmla="*/ 12 w 449"/>
              <a:gd name="T59" fmla="*/ 120 h 459"/>
              <a:gd name="T60" fmla="*/ 2 w 449"/>
              <a:gd name="T61" fmla="*/ 144 h 459"/>
              <a:gd name="T62" fmla="*/ 15 w 449"/>
              <a:gd name="T63" fmla="*/ 167 h 459"/>
              <a:gd name="T64" fmla="*/ 38 w 449"/>
              <a:gd name="T65" fmla="*/ 171 h 459"/>
              <a:gd name="T66" fmla="*/ 65 w 449"/>
              <a:gd name="T67" fmla="*/ 184 h 459"/>
              <a:gd name="T68" fmla="*/ 99 w 449"/>
              <a:gd name="T69" fmla="*/ 173 h 459"/>
              <a:gd name="T70" fmla="*/ 124 w 449"/>
              <a:gd name="T71" fmla="*/ 205 h 459"/>
              <a:gd name="T72" fmla="*/ 150 w 449"/>
              <a:gd name="T73" fmla="*/ 216 h 459"/>
              <a:gd name="T74" fmla="*/ 157 w 449"/>
              <a:gd name="T75" fmla="*/ 242 h 459"/>
              <a:gd name="T76" fmla="*/ 186 w 449"/>
              <a:gd name="T77" fmla="*/ 264 h 459"/>
              <a:gd name="T78" fmla="*/ 181 w 449"/>
              <a:gd name="T79" fmla="*/ 292 h 459"/>
              <a:gd name="T80" fmla="*/ 199 w 449"/>
              <a:gd name="T81" fmla="*/ 316 h 459"/>
              <a:gd name="T82" fmla="*/ 222 w 449"/>
              <a:gd name="T83" fmla="*/ 336 h 459"/>
              <a:gd name="T84" fmla="*/ 230 w 449"/>
              <a:gd name="T85" fmla="*/ 374 h 459"/>
              <a:gd name="T86" fmla="*/ 187 w 449"/>
              <a:gd name="T87" fmla="*/ 414 h 459"/>
              <a:gd name="T88" fmla="*/ 205 w 449"/>
              <a:gd name="T89" fmla="*/ 425 h 459"/>
              <a:gd name="T90" fmla="*/ 232 w 449"/>
              <a:gd name="T91" fmla="*/ 442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9" h="459">
                <a:moveTo>
                  <a:pt x="238" y="454"/>
                </a:moveTo>
                <a:cubicBezTo>
                  <a:pt x="245" y="449"/>
                  <a:pt x="243" y="446"/>
                  <a:pt x="246" y="440"/>
                </a:cubicBezTo>
                <a:cubicBezTo>
                  <a:pt x="250" y="434"/>
                  <a:pt x="247" y="432"/>
                  <a:pt x="252" y="426"/>
                </a:cubicBezTo>
                <a:cubicBezTo>
                  <a:pt x="258" y="421"/>
                  <a:pt x="251" y="418"/>
                  <a:pt x="258" y="414"/>
                </a:cubicBezTo>
                <a:cubicBezTo>
                  <a:pt x="265" y="411"/>
                  <a:pt x="264" y="417"/>
                  <a:pt x="259" y="425"/>
                </a:cubicBezTo>
                <a:cubicBezTo>
                  <a:pt x="253" y="432"/>
                  <a:pt x="252" y="434"/>
                  <a:pt x="259" y="428"/>
                </a:cubicBezTo>
                <a:cubicBezTo>
                  <a:pt x="267" y="423"/>
                  <a:pt x="270" y="415"/>
                  <a:pt x="274" y="406"/>
                </a:cubicBezTo>
                <a:cubicBezTo>
                  <a:pt x="278" y="398"/>
                  <a:pt x="281" y="395"/>
                  <a:pt x="285" y="394"/>
                </a:cubicBezTo>
                <a:cubicBezTo>
                  <a:pt x="289" y="394"/>
                  <a:pt x="289" y="385"/>
                  <a:pt x="288" y="378"/>
                </a:cubicBezTo>
                <a:cubicBezTo>
                  <a:pt x="288" y="372"/>
                  <a:pt x="286" y="366"/>
                  <a:pt x="289" y="361"/>
                </a:cubicBezTo>
                <a:cubicBezTo>
                  <a:pt x="291" y="357"/>
                  <a:pt x="289" y="353"/>
                  <a:pt x="292" y="353"/>
                </a:cubicBezTo>
                <a:cubicBezTo>
                  <a:pt x="296" y="353"/>
                  <a:pt x="301" y="348"/>
                  <a:pt x="306" y="342"/>
                </a:cubicBezTo>
                <a:cubicBezTo>
                  <a:pt x="312" y="337"/>
                  <a:pt x="315" y="336"/>
                  <a:pt x="321" y="336"/>
                </a:cubicBezTo>
                <a:cubicBezTo>
                  <a:pt x="327" y="335"/>
                  <a:pt x="324" y="333"/>
                  <a:pt x="327" y="332"/>
                </a:cubicBezTo>
                <a:cubicBezTo>
                  <a:pt x="331" y="331"/>
                  <a:pt x="334" y="328"/>
                  <a:pt x="336" y="326"/>
                </a:cubicBezTo>
                <a:cubicBezTo>
                  <a:pt x="339" y="323"/>
                  <a:pt x="349" y="326"/>
                  <a:pt x="355" y="326"/>
                </a:cubicBezTo>
                <a:cubicBezTo>
                  <a:pt x="361" y="326"/>
                  <a:pt x="365" y="326"/>
                  <a:pt x="365" y="323"/>
                </a:cubicBezTo>
                <a:cubicBezTo>
                  <a:pt x="365" y="319"/>
                  <a:pt x="368" y="316"/>
                  <a:pt x="371" y="316"/>
                </a:cubicBezTo>
                <a:cubicBezTo>
                  <a:pt x="375" y="316"/>
                  <a:pt x="376" y="315"/>
                  <a:pt x="376" y="310"/>
                </a:cubicBezTo>
                <a:cubicBezTo>
                  <a:pt x="376" y="305"/>
                  <a:pt x="378" y="302"/>
                  <a:pt x="381" y="300"/>
                </a:cubicBezTo>
                <a:cubicBezTo>
                  <a:pt x="384" y="297"/>
                  <a:pt x="384" y="292"/>
                  <a:pt x="385" y="289"/>
                </a:cubicBezTo>
                <a:cubicBezTo>
                  <a:pt x="386" y="286"/>
                  <a:pt x="389" y="288"/>
                  <a:pt x="389" y="283"/>
                </a:cubicBezTo>
                <a:cubicBezTo>
                  <a:pt x="389" y="278"/>
                  <a:pt x="391" y="273"/>
                  <a:pt x="391" y="269"/>
                </a:cubicBezTo>
                <a:cubicBezTo>
                  <a:pt x="391" y="266"/>
                  <a:pt x="395" y="266"/>
                  <a:pt x="397" y="263"/>
                </a:cubicBezTo>
                <a:cubicBezTo>
                  <a:pt x="399" y="261"/>
                  <a:pt x="395" y="257"/>
                  <a:pt x="398" y="249"/>
                </a:cubicBezTo>
                <a:cubicBezTo>
                  <a:pt x="401" y="242"/>
                  <a:pt x="398" y="234"/>
                  <a:pt x="398" y="227"/>
                </a:cubicBezTo>
                <a:cubicBezTo>
                  <a:pt x="398" y="220"/>
                  <a:pt x="398" y="213"/>
                  <a:pt x="401" y="211"/>
                </a:cubicBezTo>
                <a:cubicBezTo>
                  <a:pt x="403" y="209"/>
                  <a:pt x="402" y="207"/>
                  <a:pt x="400" y="206"/>
                </a:cubicBezTo>
                <a:cubicBezTo>
                  <a:pt x="398" y="205"/>
                  <a:pt x="400" y="203"/>
                  <a:pt x="402" y="203"/>
                </a:cubicBezTo>
                <a:cubicBezTo>
                  <a:pt x="404" y="204"/>
                  <a:pt x="406" y="207"/>
                  <a:pt x="409" y="205"/>
                </a:cubicBezTo>
                <a:cubicBezTo>
                  <a:pt x="412" y="203"/>
                  <a:pt x="415" y="195"/>
                  <a:pt x="418" y="188"/>
                </a:cubicBezTo>
                <a:cubicBezTo>
                  <a:pt x="421" y="181"/>
                  <a:pt x="425" y="181"/>
                  <a:pt x="429" y="180"/>
                </a:cubicBezTo>
                <a:cubicBezTo>
                  <a:pt x="432" y="178"/>
                  <a:pt x="440" y="170"/>
                  <a:pt x="444" y="157"/>
                </a:cubicBezTo>
                <a:cubicBezTo>
                  <a:pt x="449" y="145"/>
                  <a:pt x="444" y="133"/>
                  <a:pt x="442" y="125"/>
                </a:cubicBezTo>
                <a:cubicBezTo>
                  <a:pt x="440" y="116"/>
                  <a:pt x="437" y="118"/>
                  <a:pt x="432" y="118"/>
                </a:cubicBezTo>
                <a:cubicBezTo>
                  <a:pt x="427" y="118"/>
                  <a:pt x="418" y="117"/>
                  <a:pt x="405" y="104"/>
                </a:cubicBezTo>
                <a:cubicBezTo>
                  <a:pt x="393" y="90"/>
                  <a:pt x="381" y="91"/>
                  <a:pt x="372" y="93"/>
                </a:cubicBezTo>
                <a:cubicBezTo>
                  <a:pt x="364" y="96"/>
                  <a:pt x="356" y="89"/>
                  <a:pt x="350" y="88"/>
                </a:cubicBezTo>
                <a:cubicBezTo>
                  <a:pt x="345" y="87"/>
                  <a:pt x="339" y="94"/>
                  <a:pt x="335" y="95"/>
                </a:cubicBezTo>
                <a:cubicBezTo>
                  <a:pt x="331" y="97"/>
                  <a:pt x="337" y="89"/>
                  <a:pt x="338" y="85"/>
                </a:cubicBezTo>
                <a:cubicBezTo>
                  <a:pt x="338" y="80"/>
                  <a:pt x="323" y="73"/>
                  <a:pt x="311" y="69"/>
                </a:cubicBezTo>
                <a:cubicBezTo>
                  <a:pt x="300" y="64"/>
                  <a:pt x="295" y="66"/>
                  <a:pt x="295" y="74"/>
                </a:cubicBezTo>
                <a:cubicBezTo>
                  <a:pt x="295" y="81"/>
                  <a:pt x="290" y="71"/>
                  <a:pt x="287" y="79"/>
                </a:cubicBezTo>
                <a:cubicBezTo>
                  <a:pt x="283" y="87"/>
                  <a:pt x="277" y="82"/>
                  <a:pt x="281" y="79"/>
                </a:cubicBezTo>
                <a:cubicBezTo>
                  <a:pt x="285" y="77"/>
                  <a:pt x="289" y="71"/>
                  <a:pt x="291" y="66"/>
                </a:cubicBezTo>
                <a:cubicBezTo>
                  <a:pt x="292" y="62"/>
                  <a:pt x="274" y="58"/>
                  <a:pt x="268" y="60"/>
                </a:cubicBezTo>
                <a:cubicBezTo>
                  <a:pt x="262" y="63"/>
                  <a:pt x="266" y="72"/>
                  <a:pt x="261" y="69"/>
                </a:cubicBezTo>
                <a:cubicBezTo>
                  <a:pt x="256" y="66"/>
                  <a:pt x="260" y="60"/>
                  <a:pt x="264" y="60"/>
                </a:cubicBezTo>
                <a:cubicBezTo>
                  <a:pt x="268" y="60"/>
                  <a:pt x="272" y="52"/>
                  <a:pt x="275" y="46"/>
                </a:cubicBezTo>
                <a:cubicBezTo>
                  <a:pt x="278" y="40"/>
                  <a:pt x="270" y="39"/>
                  <a:pt x="266" y="34"/>
                </a:cubicBezTo>
                <a:cubicBezTo>
                  <a:pt x="261" y="29"/>
                  <a:pt x="262" y="14"/>
                  <a:pt x="258" y="12"/>
                </a:cubicBezTo>
                <a:cubicBezTo>
                  <a:pt x="253" y="17"/>
                  <a:pt x="246" y="25"/>
                  <a:pt x="244" y="30"/>
                </a:cubicBezTo>
                <a:cubicBezTo>
                  <a:pt x="242" y="37"/>
                  <a:pt x="239" y="33"/>
                  <a:pt x="232" y="35"/>
                </a:cubicBezTo>
                <a:cubicBezTo>
                  <a:pt x="226" y="37"/>
                  <a:pt x="223" y="35"/>
                  <a:pt x="221" y="32"/>
                </a:cubicBezTo>
                <a:cubicBezTo>
                  <a:pt x="220" y="29"/>
                  <a:pt x="213" y="32"/>
                  <a:pt x="209" y="32"/>
                </a:cubicBezTo>
                <a:cubicBezTo>
                  <a:pt x="204" y="31"/>
                  <a:pt x="207" y="37"/>
                  <a:pt x="204" y="39"/>
                </a:cubicBezTo>
                <a:cubicBezTo>
                  <a:pt x="201" y="40"/>
                  <a:pt x="193" y="35"/>
                  <a:pt x="191" y="38"/>
                </a:cubicBezTo>
                <a:cubicBezTo>
                  <a:pt x="188" y="41"/>
                  <a:pt x="186" y="38"/>
                  <a:pt x="185" y="41"/>
                </a:cubicBezTo>
                <a:cubicBezTo>
                  <a:pt x="183" y="44"/>
                  <a:pt x="179" y="42"/>
                  <a:pt x="177" y="44"/>
                </a:cubicBezTo>
                <a:cubicBezTo>
                  <a:pt x="176" y="45"/>
                  <a:pt x="171" y="46"/>
                  <a:pt x="165" y="40"/>
                </a:cubicBezTo>
                <a:cubicBezTo>
                  <a:pt x="159" y="33"/>
                  <a:pt x="160" y="22"/>
                  <a:pt x="163" y="20"/>
                </a:cubicBezTo>
                <a:cubicBezTo>
                  <a:pt x="165" y="18"/>
                  <a:pt x="165" y="12"/>
                  <a:pt x="162" y="10"/>
                </a:cubicBezTo>
                <a:cubicBezTo>
                  <a:pt x="158" y="8"/>
                  <a:pt x="162" y="1"/>
                  <a:pt x="157" y="1"/>
                </a:cubicBezTo>
                <a:cubicBezTo>
                  <a:pt x="152" y="0"/>
                  <a:pt x="153" y="6"/>
                  <a:pt x="150" y="7"/>
                </a:cubicBezTo>
                <a:cubicBezTo>
                  <a:pt x="147" y="8"/>
                  <a:pt x="139" y="13"/>
                  <a:pt x="136" y="13"/>
                </a:cubicBezTo>
                <a:cubicBezTo>
                  <a:pt x="133" y="12"/>
                  <a:pt x="128" y="13"/>
                  <a:pt x="128" y="17"/>
                </a:cubicBezTo>
                <a:cubicBezTo>
                  <a:pt x="128" y="21"/>
                  <a:pt x="125" y="20"/>
                  <a:pt x="124" y="17"/>
                </a:cubicBezTo>
                <a:cubicBezTo>
                  <a:pt x="123" y="14"/>
                  <a:pt x="116" y="15"/>
                  <a:pt x="114" y="13"/>
                </a:cubicBezTo>
                <a:cubicBezTo>
                  <a:pt x="112" y="11"/>
                  <a:pt x="103" y="12"/>
                  <a:pt x="107" y="15"/>
                </a:cubicBezTo>
                <a:cubicBezTo>
                  <a:pt x="111" y="17"/>
                  <a:pt x="111" y="19"/>
                  <a:pt x="111" y="23"/>
                </a:cubicBezTo>
                <a:cubicBezTo>
                  <a:pt x="111" y="27"/>
                  <a:pt x="114" y="26"/>
                  <a:pt x="114" y="30"/>
                </a:cubicBezTo>
                <a:cubicBezTo>
                  <a:pt x="114" y="35"/>
                  <a:pt x="117" y="32"/>
                  <a:pt x="120" y="32"/>
                </a:cubicBezTo>
                <a:cubicBezTo>
                  <a:pt x="122" y="32"/>
                  <a:pt x="122" y="36"/>
                  <a:pt x="118" y="36"/>
                </a:cubicBezTo>
                <a:cubicBezTo>
                  <a:pt x="115" y="37"/>
                  <a:pt x="113" y="39"/>
                  <a:pt x="112" y="42"/>
                </a:cubicBezTo>
                <a:cubicBezTo>
                  <a:pt x="111" y="46"/>
                  <a:pt x="108" y="43"/>
                  <a:pt x="105" y="46"/>
                </a:cubicBezTo>
                <a:cubicBezTo>
                  <a:pt x="102" y="49"/>
                  <a:pt x="99" y="51"/>
                  <a:pt x="97" y="50"/>
                </a:cubicBezTo>
                <a:cubicBezTo>
                  <a:pt x="95" y="49"/>
                  <a:pt x="93" y="50"/>
                  <a:pt x="91" y="51"/>
                </a:cubicBezTo>
                <a:cubicBezTo>
                  <a:pt x="88" y="52"/>
                  <a:pt x="87" y="51"/>
                  <a:pt x="84" y="48"/>
                </a:cubicBezTo>
                <a:cubicBezTo>
                  <a:pt x="81" y="46"/>
                  <a:pt x="80" y="42"/>
                  <a:pt x="75" y="37"/>
                </a:cubicBezTo>
                <a:cubicBezTo>
                  <a:pt x="73" y="38"/>
                  <a:pt x="67" y="40"/>
                  <a:pt x="64" y="40"/>
                </a:cubicBezTo>
                <a:cubicBezTo>
                  <a:pt x="60" y="40"/>
                  <a:pt x="48" y="39"/>
                  <a:pt x="47" y="42"/>
                </a:cubicBezTo>
                <a:cubicBezTo>
                  <a:pt x="47" y="44"/>
                  <a:pt x="48" y="47"/>
                  <a:pt x="50" y="48"/>
                </a:cubicBezTo>
                <a:cubicBezTo>
                  <a:pt x="52" y="48"/>
                  <a:pt x="56" y="49"/>
                  <a:pt x="52" y="52"/>
                </a:cubicBezTo>
                <a:cubicBezTo>
                  <a:pt x="48" y="55"/>
                  <a:pt x="45" y="51"/>
                  <a:pt x="45" y="58"/>
                </a:cubicBezTo>
                <a:cubicBezTo>
                  <a:pt x="45" y="66"/>
                  <a:pt x="54" y="70"/>
                  <a:pt x="52" y="77"/>
                </a:cubicBezTo>
                <a:cubicBezTo>
                  <a:pt x="51" y="80"/>
                  <a:pt x="50" y="89"/>
                  <a:pt x="50" y="92"/>
                </a:cubicBezTo>
                <a:cubicBezTo>
                  <a:pt x="50" y="95"/>
                  <a:pt x="48" y="107"/>
                  <a:pt x="45" y="107"/>
                </a:cubicBezTo>
                <a:cubicBezTo>
                  <a:pt x="42" y="108"/>
                  <a:pt x="40" y="105"/>
                  <a:pt x="36" y="108"/>
                </a:cubicBezTo>
                <a:cubicBezTo>
                  <a:pt x="32" y="111"/>
                  <a:pt x="27" y="109"/>
                  <a:pt x="22" y="113"/>
                </a:cubicBezTo>
                <a:cubicBezTo>
                  <a:pt x="17" y="117"/>
                  <a:pt x="12" y="115"/>
                  <a:pt x="12" y="120"/>
                </a:cubicBezTo>
                <a:cubicBezTo>
                  <a:pt x="12" y="124"/>
                  <a:pt x="7" y="126"/>
                  <a:pt x="8" y="130"/>
                </a:cubicBezTo>
                <a:cubicBezTo>
                  <a:pt x="9" y="134"/>
                  <a:pt x="6" y="133"/>
                  <a:pt x="3" y="136"/>
                </a:cubicBezTo>
                <a:cubicBezTo>
                  <a:pt x="0" y="139"/>
                  <a:pt x="4" y="141"/>
                  <a:pt x="2" y="144"/>
                </a:cubicBezTo>
                <a:cubicBezTo>
                  <a:pt x="0" y="146"/>
                  <a:pt x="2" y="150"/>
                  <a:pt x="5" y="153"/>
                </a:cubicBezTo>
                <a:cubicBezTo>
                  <a:pt x="7" y="157"/>
                  <a:pt x="10" y="160"/>
                  <a:pt x="9" y="163"/>
                </a:cubicBezTo>
                <a:cubicBezTo>
                  <a:pt x="9" y="166"/>
                  <a:pt x="12" y="168"/>
                  <a:pt x="15" y="167"/>
                </a:cubicBezTo>
                <a:cubicBezTo>
                  <a:pt x="18" y="167"/>
                  <a:pt x="16" y="174"/>
                  <a:pt x="21" y="174"/>
                </a:cubicBezTo>
                <a:cubicBezTo>
                  <a:pt x="26" y="174"/>
                  <a:pt x="32" y="175"/>
                  <a:pt x="33" y="172"/>
                </a:cubicBezTo>
                <a:cubicBezTo>
                  <a:pt x="34" y="169"/>
                  <a:pt x="38" y="167"/>
                  <a:pt x="38" y="171"/>
                </a:cubicBezTo>
                <a:cubicBezTo>
                  <a:pt x="38" y="175"/>
                  <a:pt x="37" y="187"/>
                  <a:pt x="41" y="186"/>
                </a:cubicBezTo>
                <a:cubicBezTo>
                  <a:pt x="44" y="184"/>
                  <a:pt x="52" y="185"/>
                  <a:pt x="55" y="186"/>
                </a:cubicBezTo>
                <a:cubicBezTo>
                  <a:pt x="59" y="187"/>
                  <a:pt x="63" y="186"/>
                  <a:pt x="65" y="184"/>
                </a:cubicBezTo>
                <a:cubicBezTo>
                  <a:pt x="67" y="181"/>
                  <a:pt x="70" y="181"/>
                  <a:pt x="75" y="179"/>
                </a:cubicBezTo>
                <a:cubicBezTo>
                  <a:pt x="79" y="176"/>
                  <a:pt x="84" y="173"/>
                  <a:pt x="88" y="173"/>
                </a:cubicBezTo>
                <a:cubicBezTo>
                  <a:pt x="92" y="173"/>
                  <a:pt x="100" y="170"/>
                  <a:pt x="99" y="173"/>
                </a:cubicBezTo>
                <a:cubicBezTo>
                  <a:pt x="98" y="177"/>
                  <a:pt x="97" y="189"/>
                  <a:pt x="102" y="195"/>
                </a:cubicBezTo>
                <a:cubicBezTo>
                  <a:pt x="108" y="202"/>
                  <a:pt x="111" y="204"/>
                  <a:pt x="116" y="203"/>
                </a:cubicBezTo>
                <a:cubicBezTo>
                  <a:pt x="121" y="203"/>
                  <a:pt x="120" y="205"/>
                  <a:pt x="124" y="205"/>
                </a:cubicBezTo>
                <a:cubicBezTo>
                  <a:pt x="127" y="205"/>
                  <a:pt x="125" y="209"/>
                  <a:pt x="128" y="209"/>
                </a:cubicBezTo>
                <a:cubicBezTo>
                  <a:pt x="132" y="209"/>
                  <a:pt x="138" y="210"/>
                  <a:pt x="138" y="213"/>
                </a:cubicBezTo>
                <a:cubicBezTo>
                  <a:pt x="138" y="217"/>
                  <a:pt x="148" y="214"/>
                  <a:pt x="150" y="216"/>
                </a:cubicBezTo>
                <a:cubicBezTo>
                  <a:pt x="152" y="218"/>
                  <a:pt x="155" y="220"/>
                  <a:pt x="154" y="224"/>
                </a:cubicBezTo>
                <a:cubicBezTo>
                  <a:pt x="154" y="228"/>
                  <a:pt x="159" y="231"/>
                  <a:pt x="156" y="232"/>
                </a:cubicBezTo>
                <a:cubicBezTo>
                  <a:pt x="153" y="234"/>
                  <a:pt x="157" y="237"/>
                  <a:pt x="157" y="242"/>
                </a:cubicBezTo>
                <a:cubicBezTo>
                  <a:pt x="158" y="246"/>
                  <a:pt x="162" y="248"/>
                  <a:pt x="170" y="247"/>
                </a:cubicBezTo>
                <a:cubicBezTo>
                  <a:pt x="177" y="247"/>
                  <a:pt x="179" y="248"/>
                  <a:pt x="179" y="253"/>
                </a:cubicBezTo>
                <a:cubicBezTo>
                  <a:pt x="179" y="258"/>
                  <a:pt x="184" y="259"/>
                  <a:pt x="186" y="264"/>
                </a:cubicBezTo>
                <a:cubicBezTo>
                  <a:pt x="187" y="269"/>
                  <a:pt x="184" y="275"/>
                  <a:pt x="184" y="279"/>
                </a:cubicBezTo>
                <a:cubicBezTo>
                  <a:pt x="185" y="282"/>
                  <a:pt x="183" y="285"/>
                  <a:pt x="181" y="286"/>
                </a:cubicBezTo>
                <a:cubicBezTo>
                  <a:pt x="183" y="290"/>
                  <a:pt x="184" y="291"/>
                  <a:pt x="181" y="292"/>
                </a:cubicBezTo>
                <a:cubicBezTo>
                  <a:pt x="178" y="294"/>
                  <a:pt x="185" y="299"/>
                  <a:pt x="183" y="306"/>
                </a:cubicBezTo>
                <a:cubicBezTo>
                  <a:pt x="182" y="314"/>
                  <a:pt x="181" y="315"/>
                  <a:pt x="189" y="315"/>
                </a:cubicBezTo>
                <a:cubicBezTo>
                  <a:pt x="197" y="316"/>
                  <a:pt x="196" y="318"/>
                  <a:pt x="199" y="316"/>
                </a:cubicBezTo>
                <a:cubicBezTo>
                  <a:pt x="202" y="315"/>
                  <a:pt x="206" y="322"/>
                  <a:pt x="207" y="326"/>
                </a:cubicBezTo>
                <a:cubicBezTo>
                  <a:pt x="208" y="330"/>
                  <a:pt x="211" y="338"/>
                  <a:pt x="212" y="338"/>
                </a:cubicBezTo>
                <a:cubicBezTo>
                  <a:pt x="214" y="338"/>
                  <a:pt x="218" y="334"/>
                  <a:pt x="222" y="336"/>
                </a:cubicBezTo>
                <a:cubicBezTo>
                  <a:pt x="225" y="338"/>
                  <a:pt x="221" y="351"/>
                  <a:pt x="221" y="357"/>
                </a:cubicBezTo>
                <a:cubicBezTo>
                  <a:pt x="223" y="357"/>
                  <a:pt x="227" y="357"/>
                  <a:pt x="228" y="357"/>
                </a:cubicBezTo>
                <a:cubicBezTo>
                  <a:pt x="230" y="358"/>
                  <a:pt x="231" y="372"/>
                  <a:pt x="230" y="374"/>
                </a:cubicBezTo>
                <a:cubicBezTo>
                  <a:pt x="229" y="377"/>
                  <a:pt x="221" y="379"/>
                  <a:pt x="216" y="382"/>
                </a:cubicBezTo>
                <a:cubicBezTo>
                  <a:pt x="212" y="385"/>
                  <a:pt x="202" y="395"/>
                  <a:pt x="197" y="402"/>
                </a:cubicBezTo>
                <a:cubicBezTo>
                  <a:pt x="194" y="407"/>
                  <a:pt x="190" y="411"/>
                  <a:pt x="187" y="414"/>
                </a:cubicBezTo>
                <a:cubicBezTo>
                  <a:pt x="188" y="414"/>
                  <a:pt x="189" y="414"/>
                  <a:pt x="190" y="414"/>
                </a:cubicBezTo>
                <a:cubicBezTo>
                  <a:pt x="193" y="413"/>
                  <a:pt x="196" y="413"/>
                  <a:pt x="200" y="418"/>
                </a:cubicBezTo>
                <a:cubicBezTo>
                  <a:pt x="204" y="422"/>
                  <a:pt x="203" y="426"/>
                  <a:pt x="205" y="425"/>
                </a:cubicBezTo>
                <a:cubicBezTo>
                  <a:pt x="206" y="425"/>
                  <a:pt x="208" y="419"/>
                  <a:pt x="211" y="424"/>
                </a:cubicBezTo>
                <a:cubicBezTo>
                  <a:pt x="214" y="428"/>
                  <a:pt x="222" y="431"/>
                  <a:pt x="224" y="433"/>
                </a:cubicBezTo>
                <a:cubicBezTo>
                  <a:pt x="226" y="435"/>
                  <a:pt x="232" y="437"/>
                  <a:pt x="232" y="442"/>
                </a:cubicBezTo>
                <a:cubicBezTo>
                  <a:pt x="232" y="446"/>
                  <a:pt x="230" y="453"/>
                  <a:pt x="233" y="459"/>
                </a:cubicBezTo>
                <a:cubicBezTo>
                  <a:pt x="234" y="457"/>
                  <a:pt x="236" y="456"/>
                  <a:pt x="238" y="454"/>
                </a:cubicBezTo>
                <a:close/>
              </a:path>
            </a:pathLst>
          </a:custGeom>
          <a:solidFill>
            <a:srgbClr val="003C71">
              <a:lumMod val="50000"/>
            </a:srgbClr>
          </a:solidFill>
          <a:ln w="6350">
            <a:solidFill>
              <a:srgbClr val="003C71">
                <a:lumMod val="50000"/>
              </a:srgbClr>
            </a:solidFill>
            <a:round/>
            <a:headEnd/>
            <a:tailEnd/>
          </a:ln>
          <a:effectLst/>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59" name="Freeform 58"/>
          <p:cNvSpPr>
            <a:spLocks/>
          </p:cNvSpPr>
          <p:nvPr/>
        </p:nvSpPr>
        <p:spPr bwMode="auto">
          <a:xfrm>
            <a:off x="2215657" y="3185970"/>
            <a:ext cx="241973" cy="280094"/>
          </a:xfrm>
          <a:custGeom>
            <a:avLst/>
            <a:gdLst>
              <a:gd name="T0" fmla="*/ 56 w 57"/>
              <a:gd name="T1" fmla="*/ 29 h 62"/>
              <a:gd name="T2" fmla="*/ 48 w 57"/>
              <a:gd name="T3" fmla="*/ 20 h 62"/>
              <a:gd name="T4" fmla="*/ 35 w 57"/>
              <a:gd name="T5" fmla="*/ 11 h 62"/>
              <a:gd name="T6" fmla="*/ 29 w 57"/>
              <a:gd name="T7" fmla="*/ 12 h 62"/>
              <a:gd name="T8" fmla="*/ 24 w 57"/>
              <a:gd name="T9" fmla="*/ 5 h 62"/>
              <a:gd name="T10" fmla="*/ 14 w 57"/>
              <a:gd name="T11" fmla="*/ 1 h 62"/>
              <a:gd name="T12" fmla="*/ 11 w 57"/>
              <a:gd name="T13" fmla="*/ 1 h 62"/>
              <a:gd name="T14" fmla="*/ 7 w 57"/>
              <a:gd name="T15" fmla="*/ 8 h 62"/>
              <a:gd name="T16" fmla="*/ 4 w 57"/>
              <a:gd name="T17" fmla="*/ 27 h 62"/>
              <a:gd name="T18" fmla="*/ 1 w 57"/>
              <a:gd name="T19" fmla="*/ 42 h 62"/>
              <a:gd name="T20" fmla="*/ 4 w 57"/>
              <a:gd name="T21" fmla="*/ 48 h 62"/>
              <a:gd name="T22" fmla="*/ 3 w 57"/>
              <a:gd name="T23" fmla="*/ 53 h 62"/>
              <a:gd name="T24" fmla="*/ 7 w 57"/>
              <a:gd name="T25" fmla="*/ 55 h 62"/>
              <a:gd name="T26" fmla="*/ 22 w 57"/>
              <a:gd name="T27" fmla="*/ 59 h 62"/>
              <a:gd name="T28" fmla="*/ 31 w 57"/>
              <a:gd name="T29" fmla="*/ 59 h 62"/>
              <a:gd name="T30" fmla="*/ 48 w 57"/>
              <a:gd name="T31" fmla="*/ 57 h 62"/>
              <a:gd name="T32" fmla="*/ 57 w 57"/>
              <a:gd name="T33" fmla="*/ 46 h 62"/>
              <a:gd name="T34" fmla="*/ 56 w 57"/>
              <a:gd name="T35" fmla="*/ 2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56" y="29"/>
                </a:moveTo>
                <a:cubicBezTo>
                  <a:pt x="56" y="24"/>
                  <a:pt x="50" y="22"/>
                  <a:pt x="48" y="20"/>
                </a:cubicBezTo>
                <a:cubicBezTo>
                  <a:pt x="46" y="18"/>
                  <a:pt x="38" y="15"/>
                  <a:pt x="35" y="11"/>
                </a:cubicBezTo>
                <a:cubicBezTo>
                  <a:pt x="32" y="6"/>
                  <a:pt x="30" y="12"/>
                  <a:pt x="29" y="12"/>
                </a:cubicBezTo>
                <a:cubicBezTo>
                  <a:pt x="27" y="13"/>
                  <a:pt x="28" y="9"/>
                  <a:pt x="24" y="5"/>
                </a:cubicBezTo>
                <a:cubicBezTo>
                  <a:pt x="20" y="0"/>
                  <a:pt x="17" y="0"/>
                  <a:pt x="14" y="1"/>
                </a:cubicBezTo>
                <a:cubicBezTo>
                  <a:pt x="13" y="1"/>
                  <a:pt x="12" y="1"/>
                  <a:pt x="11" y="1"/>
                </a:cubicBezTo>
                <a:cubicBezTo>
                  <a:pt x="9" y="4"/>
                  <a:pt x="7" y="6"/>
                  <a:pt x="7" y="8"/>
                </a:cubicBezTo>
                <a:cubicBezTo>
                  <a:pt x="7" y="12"/>
                  <a:pt x="4" y="18"/>
                  <a:pt x="4" y="27"/>
                </a:cubicBezTo>
                <a:cubicBezTo>
                  <a:pt x="3" y="36"/>
                  <a:pt x="1" y="35"/>
                  <a:pt x="1" y="42"/>
                </a:cubicBezTo>
                <a:cubicBezTo>
                  <a:pt x="0" y="49"/>
                  <a:pt x="3" y="47"/>
                  <a:pt x="4" y="48"/>
                </a:cubicBezTo>
                <a:cubicBezTo>
                  <a:pt x="4" y="49"/>
                  <a:pt x="4" y="51"/>
                  <a:pt x="3" y="53"/>
                </a:cubicBezTo>
                <a:cubicBezTo>
                  <a:pt x="4" y="54"/>
                  <a:pt x="5" y="56"/>
                  <a:pt x="7" y="55"/>
                </a:cubicBezTo>
                <a:cubicBezTo>
                  <a:pt x="12" y="55"/>
                  <a:pt x="16" y="57"/>
                  <a:pt x="22" y="59"/>
                </a:cubicBezTo>
                <a:cubicBezTo>
                  <a:pt x="27" y="62"/>
                  <a:pt x="25" y="58"/>
                  <a:pt x="31" y="59"/>
                </a:cubicBezTo>
                <a:cubicBezTo>
                  <a:pt x="36" y="60"/>
                  <a:pt x="42" y="60"/>
                  <a:pt x="48" y="57"/>
                </a:cubicBezTo>
                <a:cubicBezTo>
                  <a:pt x="52" y="54"/>
                  <a:pt x="54" y="50"/>
                  <a:pt x="57" y="46"/>
                </a:cubicBezTo>
                <a:cubicBezTo>
                  <a:pt x="54" y="40"/>
                  <a:pt x="56" y="33"/>
                  <a:pt x="56" y="29"/>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60" name="Freeform 59"/>
          <p:cNvSpPr>
            <a:spLocks noEditPoints="1"/>
          </p:cNvSpPr>
          <p:nvPr/>
        </p:nvSpPr>
        <p:spPr bwMode="auto">
          <a:xfrm>
            <a:off x="1478133" y="2720255"/>
            <a:ext cx="971210" cy="2038546"/>
          </a:xfrm>
          <a:custGeom>
            <a:avLst/>
            <a:gdLst>
              <a:gd name="T0" fmla="*/ 65 w 229"/>
              <a:gd name="T1" fmla="*/ 427 h 451"/>
              <a:gd name="T2" fmla="*/ 61 w 229"/>
              <a:gd name="T3" fmla="*/ 417 h 451"/>
              <a:gd name="T4" fmla="*/ 57 w 229"/>
              <a:gd name="T5" fmla="*/ 448 h 451"/>
              <a:gd name="T6" fmla="*/ 81 w 229"/>
              <a:gd name="T7" fmla="*/ 449 h 451"/>
              <a:gd name="T8" fmla="*/ 87 w 229"/>
              <a:gd name="T9" fmla="*/ 442 h 451"/>
              <a:gd name="T10" fmla="*/ 219 w 229"/>
              <a:gd name="T11" fmla="*/ 47 h 451"/>
              <a:gd name="T12" fmla="*/ 213 w 229"/>
              <a:gd name="T13" fmla="*/ 64 h 451"/>
              <a:gd name="T14" fmla="*/ 194 w 229"/>
              <a:gd name="T15" fmla="*/ 71 h 451"/>
              <a:gd name="T16" fmla="*/ 173 w 229"/>
              <a:gd name="T17" fmla="*/ 67 h 451"/>
              <a:gd name="T18" fmla="*/ 185 w 229"/>
              <a:gd name="T19" fmla="*/ 45 h 451"/>
              <a:gd name="T20" fmla="*/ 152 w 229"/>
              <a:gd name="T21" fmla="*/ 28 h 451"/>
              <a:gd name="T22" fmla="*/ 124 w 229"/>
              <a:gd name="T23" fmla="*/ 4 h 451"/>
              <a:gd name="T24" fmla="*/ 106 w 229"/>
              <a:gd name="T25" fmla="*/ 11 h 451"/>
              <a:gd name="T26" fmla="*/ 83 w 229"/>
              <a:gd name="T27" fmla="*/ 6 h 451"/>
              <a:gd name="T28" fmla="*/ 72 w 229"/>
              <a:gd name="T29" fmla="*/ 26 h 451"/>
              <a:gd name="T30" fmla="*/ 59 w 229"/>
              <a:gd name="T31" fmla="*/ 44 h 451"/>
              <a:gd name="T32" fmla="*/ 60 w 229"/>
              <a:gd name="T33" fmla="*/ 64 h 451"/>
              <a:gd name="T34" fmla="*/ 50 w 229"/>
              <a:gd name="T35" fmla="*/ 79 h 451"/>
              <a:gd name="T36" fmla="*/ 42 w 229"/>
              <a:gd name="T37" fmla="*/ 95 h 451"/>
              <a:gd name="T38" fmla="*/ 37 w 229"/>
              <a:gd name="T39" fmla="*/ 115 h 451"/>
              <a:gd name="T40" fmla="*/ 41 w 229"/>
              <a:gd name="T41" fmla="*/ 138 h 451"/>
              <a:gd name="T42" fmla="*/ 41 w 229"/>
              <a:gd name="T43" fmla="*/ 158 h 451"/>
              <a:gd name="T44" fmla="*/ 37 w 229"/>
              <a:gd name="T45" fmla="*/ 180 h 451"/>
              <a:gd name="T46" fmla="*/ 29 w 229"/>
              <a:gd name="T47" fmla="*/ 206 h 451"/>
              <a:gd name="T48" fmla="*/ 25 w 229"/>
              <a:gd name="T49" fmla="*/ 217 h 451"/>
              <a:gd name="T50" fmla="*/ 22 w 229"/>
              <a:gd name="T51" fmla="*/ 233 h 451"/>
              <a:gd name="T52" fmla="*/ 21 w 229"/>
              <a:gd name="T53" fmla="*/ 248 h 451"/>
              <a:gd name="T54" fmla="*/ 19 w 229"/>
              <a:gd name="T55" fmla="*/ 272 h 451"/>
              <a:gd name="T56" fmla="*/ 21 w 229"/>
              <a:gd name="T57" fmla="*/ 285 h 451"/>
              <a:gd name="T58" fmla="*/ 26 w 229"/>
              <a:gd name="T59" fmla="*/ 296 h 451"/>
              <a:gd name="T60" fmla="*/ 24 w 229"/>
              <a:gd name="T61" fmla="*/ 306 h 451"/>
              <a:gd name="T62" fmla="*/ 22 w 229"/>
              <a:gd name="T63" fmla="*/ 324 h 451"/>
              <a:gd name="T64" fmla="*/ 14 w 229"/>
              <a:gd name="T65" fmla="*/ 339 h 451"/>
              <a:gd name="T66" fmla="*/ 9 w 229"/>
              <a:gd name="T67" fmla="*/ 355 h 451"/>
              <a:gd name="T68" fmla="*/ 3 w 229"/>
              <a:gd name="T69" fmla="*/ 373 h 451"/>
              <a:gd name="T70" fmla="*/ 16 w 229"/>
              <a:gd name="T71" fmla="*/ 384 h 451"/>
              <a:gd name="T72" fmla="*/ 22 w 229"/>
              <a:gd name="T73" fmla="*/ 402 h 451"/>
              <a:gd name="T74" fmla="*/ 48 w 229"/>
              <a:gd name="T75" fmla="*/ 405 h 451"/>
              <a:gd name="T76" fmla="*/ 53 w 229"/>
              <a:gd name="T77" fmla="*/ 396 h 451"/>
              <a:gd name="T78" fmla="*/ 54 w 229"/>
              <a:gd name="T79" fmla="*/ 377 h 451"/>
              <a:gd name="T80" fmla="*/ 67 w 229"/>
              <a:gd name="T81" fmla="*/ 364 h 451"/>
              <a:gd name="T82" fmla="*/ 88 w 229"/>
              <a:gd name="T83" fmla="*/ 341 h 451"/>
              <a:gd name="T84" fmla="*/ 79 w 229"/>
              <a:gd name="T85" fmla="*/ 327 h 451"/>
              <a:gd name="T86" fmla="*/ 89 w 229"/>
              <a:gd name="T87" fmla="*/ 299 h 451"/>
              <a:gd name="T88" fmla="*/ 95 w 229"/>
              <a:gd name="T89" fmla="*/ 285 h 451"/>
              <a:gd name="T90" fmla="*/ 103 w 229"/>
              <a:gd name="T91" fmla="*/ 270 h 451"/>
              <a:gd name="T92" fmla="*/ 109 w 229"/>
              <a:gd name="T93" fmla="*/ 269 h 451"/>
              <a:gd name="T94" fmla="*/ 106 w 229"/>
              <a:gd name="T95" fmla="*/ 263 h 451"/>
              <a:gd name="T96" fmla="*/ 98 w 229"/>
              <a:gd name="T97" fmla="*/ 251 h 451"/>
              <a:gd name="T98" fmla="*/ 116 w 229"/>
              <a:gd name="T99" fmla="*/ 245 h 451"/>
              <a:gd name="T100" fmla="*/ 130 w 229"/>
              <a:gd name="T101" fmla="*/ 228 h 451"/>
              <a:gd name="T102" fmla="*/ 133 w 229"/>
              <a:gd name="T103" fmla="*/ 216 h 451"/>
              <a:gd name="T104" fmla="*/ 184 w 229"/>
              <a:gd name="T105" fmla="*/ 203 h 451"/>
              <a:gd name="T106" fmla="*/ 189 w 229"/>
              <a:gd name="T107" fmla="*/ 181 h 451"/>
              <a:gd name="T108" fmla="*/ 181 w 229"/>
              <a:gd name="T109" fmla="*/ 165 h 451"/>
              <a:gd name="T110" fmla="*/ 177 w 229"/>
              <a:gd name="T111" fmla="*/ 156 h 451"/>
              <a:gd name="T112" fmla="*/ 175 w 229"/>
              <a:gd name="T113" fmla="*/ 145 h 451"/>
              <a:gd name="T114" fmla="*/ 181 w 229"/>
              <a:gd name="T115" fmla="*/ 111 h 451"/>
              <a:gd name="T116" fmla="*/ 214 w 229"/>
              <a:gd name="T117" fmla="*/ 72 h 451"/>
              <a:gd name="T118" fmla="*/ 226 w 229"/>
              <a:gd name="T119" fmla="*/ 47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9" h="451">
                <a:moveTo>
                  <a:pt x="87" y="442"/>
                </a:moveTo>
                <a:cubicBezTo>
                  <a:pt x="81" y="442"/>
                  <a:pt x="69" y="430"/>
                  <a:pt x="65" y="427"/>
                </a:cubicBezTo>
                <a:cubicBezTo>
                  <a:pt x="61" y="424"/>
                  <a:pt x="64" y="421"/>
                  <a:pt x="60" y="422"/>
                </a:cubicBezTo>
                <a:cubicBezTo>
                  <a:pt x="55" y="423"/>
                  <a:pt x="58" y="418"/>
                  <a:pt x="61" y="417"/>
                </a:cubicBezTo>
                <a:cubicBezTo>
                  <a:pt x="63" y="416"/>
                  <a:pt x="60" y="412"/>
                  <a:pt x="57" y="411"/>
                </a:cubicBezTo>
                <a:cubicBezTo>
                  <a:pt x="56" y="418"/>
                  <a:pt x="55" y="448"/>
                  <a:pt x="57" y="448"/>
                </a:cubicBezTo>
                <a:cubicBezTo>
                  <a:pt x="59" y="448"/>
                  <a:pt x="72" y="447"/>
                  <a:pt x="76" y="449"/>
                </a:cubicBezTo>
                <a:cubicBezTo>
                  <a:pt x="77" y="450"/>
                  <a:pt x="79" y="451"/>
                  <a:pt x="81" y="449"/>
                </a:cubicBezTo>
                <a:cubicBezTo>
                  <a:pt x="83" y="446"/>
                  <a:pt x="91" y="448"/>
                  <a:pt x="95" y="445"/>
                </a:cubicBezTo>
                <a:cubicBezTo>
                  <a:pt x="99" y="443"/>
                  <a:pt x="94" y="442"/>
                  <a:pt x="87" y="442"/>
                </a:cubicBezTo>
                <a:close/>
                <a:moveTo>
                  <a:pt x="226" y="47"/>
                </a:moveTo>
                <a:cubicBezTo>
                  <a:pt x="225" y="47"/>
                  <a:pt x="221" y="47"/>
                  <a:pt x="219" y="47"/>
                </a:cubicBezTo>
                <a:cubicBezTo>
                  <a:pt x="219" y="47"/>
                  <a:pt x="219" y="47"/>
                  <a:pt x="219" y="48"/>
                </a:cubicBezTo>
                <a:cubicBezTo>
                  <a:pt x="219" y="52"/>
                  <a:pt x="216" y="65"/>
                  <a:pt x="213" y="64"/>
                </a:cubicBezTo>
                <a:cubicBezTo>
                  <a:pt x="210" y="64"/>
                  <a:pt x="207" y="69"/>
                  <a:pt x="204" y="69"/>
                </a:cubicBezTo>
                <a:cubicBezTo>
                  <a:pt x="201" y="68"/>
                  <a:pt x="198" y="73"/>
                  <a:pt x="194" y="71"/>
                </a:cubicBezTo>
                <a:cubicBezTo>
                  <a:pt x="191" y="69"/>
                  <a:pt x="186" y="71"/>
                  <a:pt x="183" y="70"/>
                </a:cubicBezTo>
                <a:cubicBezTo>
                  <a:pt x="181" y="68"/>
                  <a:pt x="173" y="69"/>
                  <a:pt x="173" y="67"/>
                </a:cubicBezTo>
                <a:cubicBezTo>
                  <a:pt x="173" y="65"/>
                  <a:pt x="177" y="66"/>
                  <a:pt x="177" y="60"/>
                </a:cubicBezTo>
                <a:cubicBezTo>
                  <a:pt x="177" y="54"/>
                  <a:pt x="187" y="47"/>
                  <a:pt x="185" y="45"/>
                </a:cubicBezTo>
                <a:cubicBezTo>
                  <a:pt x="184" y="42"/>
                  <a:pt x="167" y="37"/>
                  <a:pt x="164" y="34"/>
                </a:cubicBezTo>
                <a:cubicBezTo>
                  <a:pt x="162" y="31"/>
                  <a:pt x="159" y="28"/>
                  <a:pt x="152" y="28"/>
                </a:cubicBezTo>
                <a:cubicBezTo>
                  <a:pt x="145" y="27"/>
                  <a:pt x="146" y="24"/>
                  <a:pt x="139" y="20"/>
                </a:cubicBezTo>
                <a:cubicBezTo>
                  <a:pt x="134" y="17"/>
                  <a:pt x="126" y="9"/>
                  <a:pt x="124" y="4"/>
                </a:cubicBezTo>
                <a:cubicBezTo>
                  <a:pt x="120" y="4"/>
                  <a:pt x="114" y="3"/>
                  <a:pt x="113" y="4"/>
                </a:cubicBezTo>
                <a:cubicBezTo>
                  <a:pt x="111" y="6"/>
                  <a:pt x="108" y="15"/>
                  <a:pt x="106" y="11"/>
                </a:cubicBezTo>
                <a:cubicBezTo>
                  <a:pt x="104" y="6"/>
                  <a:pt x="98" y="6"/>
                  <a:pt x="93" y="5"/>
                </a:cubicBezTo>
                <a:cubicBezTo>
                  <a:pt x="88" y="5"/>
                  <a:pt x="88" y="0"/>
                  <a:pt x="83" y="6"/>
                </a:cubicBezTo>
                <a:cubicBezTo>
                  <a:pt x="81" y="8"/>
                  <a:pt x="78" y="11"/>
                  <a:pt x="75" y="13"/>
                </a:cubicBezTo>
                <a:cubicBezTo>
                  <a:pt x="74" y="18"/>
                  <a:pt x="73" y="24"/>
                  <a:pt x="72" y="26"/>
                </a:cubicBezTo>
                <a:cubicBezTo>
                  <a:pt x="71" y="28"/>
                  <a:pt x="60" y="33"/>
                  <a:pt x="60" y="36"/>
                </a:cubicBezTo>
                <a:cubicBezTo>
                  <a:pt x="59" y="39"/>
                  <a:pt x="61" y="42"/>
                  <a:pt x="59" y="44"/>
                </a:cubicBezTo>
                <a:cubicBezTo>
                  <a:pt x="57" y="46"/>
                  <a:pt x="64" y="54"/>
                  <a:pt x="60" y="56"/>
                </a:cubicBezTo>
                <a:cubicBezTo>
                  <a:pt x="56" y="58"/>
                  <a:pt x="63" y="62"/>
                  <a:pt x="60" y="64"/>
                </a:cubicBezTo>
                <a:cubicBezTo>
                  <a:pt x="58" y="66"/>
                  <a:pt x="53" y="67"/>
                  <a:pt x="53" y="69"/>
                </a:cubicBezTo>
                <a:cubicBezTo>
                  <a:pt x="53" y="71"/>
                  <a:pt x="53" y="77"/>
                  <a:pt x="50" y="79"/>
                </a:cubicBezTo>
                <a:cubicBezTo>
                  <a:pt x="47" y="80"/>
                  <a:pt x="45" y="85"/>
                  <a:pt x="45" y="89"/>
                </a:cubicBezTo>
                <a:cubicBezTo>
                  <a:pt x="45" y="92"/>
                  <a:pt x="40" y="90"/>
                  <a:pt x="42" y="95"/>
                </a:cubicBezTo>
                <a:cubicBezTo>
                  <a:pt x="44" y="100"/>
                  <a:pt x="46" y="105"/>
                  <a:pt x="42" y="106"/>
                </a:cubicBezTo>
                <a:cubicBezTo>
                  <a:pt x="38" y="107"/>
                  <a:pt x="39" y="115"/>
                  <a:pt x="37" y="115"/>
                </a:cubicBezTo>
                <a:cubicBezTo>
                  <a:pt x="35" y="115"/>
                  <a:pt x="34" y="123"/>
                  <a:pt x="37" y="127"/>
                </a:cubicBezTo>
                <a:cubicBezTo>
                  <a:pt x="40" y="131"/>
                  <a:pt x="41" y="135"/>
                  <a:pt x="41" y="138"/>
                </a:cubicBezTo>
                <a:cubicBezTo>
                  <a:pt x="41" y="142"/>
                  <a:pt x="45" y="144"/>
                  <a:pt x="44" y="148"/>
                </a:cubicBezTo>
                <a:cubicBezTo>
                  <a:pt x="42" y="152"/>
                  <a:pt x="43" y="156"/>
                  <a:pt x="41" y="158"/>
                </a:cubicBezTo>
                <a:cubicBezTo>
                  <a:pt x="38" y="159"/>
                  <a:pt x="40" y="165"/>
                  <a:pt x="37" y="166"/>
                </a:cubicBezTo>
                <a:cubicBezTo>
                  <a:pt x="34" y="167"/>
                  <a:pt x="40" y="178"/>
                  <a:pt x="37" y="180"/>
                </a:cubicBezTo>
                <a:cubicBezTo>
                  <a:pt x="35" y="182"/>
                  <a:pt x="29" y="184"/>
                  <a:pt x="29" y="191"/>
                </a:cubicBezTo>
                <a:cubicBezTo>
                  <a:pt x="29" y="199"/>
                  <a:pt x="30" y="203"/>
                  <a:pt x="29" y="206"/>
                </a:cubicBezTo>
                <a:cubicBezTo>
                  <a:pt x="28" y="209"/>
                  <a:pt x="33" y="208"/>
                  <a:pt x="32" y="213"/>
                </a:cubicBezTo>
                <a:cubicBezTo>
                  <a:pt x="31" y="217"/>
                  <a:pt x="26" y="214"/>
                  <a:pt x="25" y="217"/>
                </a:cubicBezTo>
                <a:cubicBezTo>
                  <a:pt x="25" y="220"/>
                  <a:pt x="27" y="225"/>
                  <a:pt x="25" y="225"/>
                </a:cubicBezTo>
                <a:cubicBezTo>
                  <a:pt x="23" y="226"/>
                  <a:pt x="22" y="228"/>
                  <a:pt x="22" y="233"/>
                </a:cubicBezTo>
                <a:cubicBezTo>
                  <a:pt x="22" y="237"/>
                  <a:pt x="19" y="238"/>
                  <a:pt x="19" y="240"/>
                </a:cubicBezTo>
                <a:cubicBezTo>
                  <a:pt x="18" y="243"/>
                  <a:pt x="21" y="245"/>
                  <a:pt x="21" y="248"/>
                </a:cubicBezTo>
                <a:cubicBezTo>
                  <a:pt x="21" y="251"/>
                  <a:pt x="23" y="260"/>
                  <a:pt x="20" y="260"/>
                </a:cubicBezTo>
                <a:cubicBezTo>
                  <a:pt x="18" y="261"/>
                  <a:pt x="17" y="271"/>
                  <a:pt x="19" y="272"/>
                </a:cubicBezTo>
                <a:cubicBezTo>
                  <a:pt x="21" y="273"/>
                  <a:pt x="21" y="276"/>
                  <a:pt x="20" y="278"/>
                </a:cubicBezTo>
                <a:cubicBezTo>
                  <a:pt x="19" y="280"/>
                  <a:pt x="24" y="282"/>
                  <a:pt x="21" y="285"/>
                </a:cubicBezTo>
                <a:cubicBezTo>
                  <a:pt x="18" y="288"/>
                  <a:pt x="21" y="292"/>
                  <a:pt x="25" y="291"/>
                </a:cubicBezTo>
                <a:cubicBezTo>
                  <a:pt x="28" y="290"/>
                  <a:pt x="30" y="296"/>
                  <a:pt x="26" y="296"/>
                </a:cubicBezTo>
                <a:cubicBezTo>
                  <a:pt x="23" y="296"/>
                  <a:pt x="19" y="296"/>
                  <a:pt x="22" y="299"/>
                </a:cubicBezTo>
                <a:cubicBezTo>
                  <a:pt x="25" y="301"/>
                  <a:pt x="28" y="304"/>
                  <a:pt x="24" y="306"/>
                </a:cubicBezTo>
                <a:cubicBezTo>
                  <a:pt x="19" y="308"/>
                  <a:pt x="23" y="311"/>
                  <a:pt x="22" y="315"/>
                </a:cubicBezTo>
                <a:cubicBezTo>
                  <a:pt x="21" y="319"/>
                  <a:pt x="25" y="323"/>
                  <a:pt x="22" y="324"/>
                </a:cubicBezTo>
                <a:cubicBezTo>
                  <a:pt x="18" y="325"/>
                  <a:pt x="23" y="331"/>
                  <a:pt x="18" y="331"/>
                </a:cubicBezTo>
                <a:cubicBezTo>
                  <a:pt x="14" y="332"/>
                  <a:pt x="17" y="336"/>
                  <a:pt x="14" y="339"/>
                </a:cubicBezTo>
                <a:cubicBezTo>
                  <a:pt x="11" y="341"/>
                  <a:pt x="18" y="345"/>
                  <a:pt x="14" y="348"/>
                </a:cubicBezTo>
                <a:cubicBezTo>
                  <a:pt x="10" y="350"/>
                  <a:pt x="13" y="355"/>
                  <a:pt x="9" y="355"/>
                </a:cubicBezTo>
                <a:cubicBezTo>
                  <a:pt x="5" y="355"/>
                  <a:pt x="3" y="360"/>
                  <a:pt x="3" y="363"/>
                </a:cubicBezTo>
                <a:cubicBezTo>
                  <a:pt x="3" y="365"/>
                  <a:pt x="0" y="370"/>
                  <a:pt x="3" y="373"/>
                </a:cubicBezTo>
                <a:cubicBezTo>
                  <a:pt x="6" y="377"/>
                  <a:pt x="3" y="379"/>
                  <a:pt x="5" y="381"/>
                </a:cubicBezTo>
                <a:cubicBezTo>
                  <a:pt x="8" y="382"/>
                  <a:pt x="17" y="380"/>
                  <a:pt x="16" y="384"/>
                </a:cubicBezTo>
                <a:cubicBezTo>
                  <a:pt x="15" y="388"/>
                  <a:pt x="15" y="397"/>
                  <a:pt x="17" y="397"/>
                </a:cubicBezTo>
                <a:cubicBezTo>
                  <a:pt x="18" y="397"/>
                  <a:pt x="19" y="402"/>
                  <a:pt x="22" y="402"/>
                </a:cubicBezTo>
                <a:cubicBezTo>
                  <a:pt x="25" y="401"/>
                  <a:pt x="37" y="400"/>
                  <a:pt x="42" y="401"/>
                </a:cubicBezTo>
                <a:cubicBezTo>
                  <a:pt x="44" y="402"/>
                  <a:pt x="47" y="404"/>
                  <a:pt x="48" y="405"/>
                </a:cubicBezTo>
                <a:cubicBezTo>
                  <a:pt x="51" y="404"/>
                  <a:pt x="57" y="408"/>
                  <a:pt x="59" y="406"/>
                </a:cubicBezTo>
                <a:cubicBezTo>
                  <a:pt x="60" y="405"/>
                  <a:pt x="52" y="398"/>
                  <a:pt x="53" y="396"/>
                </a:cubicBezTo>
                <a:cubicBezTo>
                  <a:pt x="53" y="394"/>
                  <a:pt x="51" y="390"/>
                  <a:pt x="51" y="387"/>
                </a:cubicBezTo>
                <a:cubicBezTo>
                  <a:pt x="51" y="385"/>
                  <a:pt x="50" y="379"/>
                  <a:pt x="54" y="377"/>
                </a:cubicBezTo>
                <a:cubicBezTo>
                  <a:pt x="57" y="374"/>
                  <a:pt x="57" y="372"/>
                  <a:pt x="60" y="372"/>
                </a:cubicBezTo>
                <a:cubicBezTo>
                  <a:pt x="62" y="373"/>
                  <a:pt x="66" y="370"/>
                  <a:pt x="67" y="364"/>
                </a:cubicBezTo>
                <a:cubicBezTo>
                  <a:pt x="67" y="358"/>
                  <a:pt x="70" y="356"/>
                  <a:pt x="75" y="352"/>
                </a:cubicBezTo>
                <a:cubicBezTo>
                  <a:pt x="80" y="347"/>
                  <a:pt x="89" y="343"/>
                  <a:pt x="88" y="341"/>
                </a:cubicBezTo>
                <a:cubicBezTo>
                  <a:pt x="87" y="339"/>
                  <a:pt x="90" y="332"/>
                  <a:pt x="90" y="330"/>
                </a:cubicBezTo>
                <a:cubicBezTo>
                  <a:pt x="90" y="327"/>
                  <a:pt x="81" y="328"/>
                  <a:pt x="79" y="327"/>
                </a:cubicBezTo>
                <a:cubicBezTo>
                  <a:pt x="76" y="326"/>
                  <a:pt x="66" y="319"/>
                  <a:pt x="71" y="310"/>
                </a:cubicBezTo>
                <a:cubicBezTo>
                  <a:pt x="76" y="300"/>
                  <a:pt x="86" y="299"/>
                  <a:pt x="89" y="299"/>
                </a:cubicBezTo>
                <a:cubicBezTo>
                  <a:pt x="92" y="299"/>
                  <a:pt x="90" y="295"/>
                  <a:pt x="92" y="293"/>
                </a:cubicBezTo>
                <a:cubicBezTo>
                  <a:pt x="95" y="292"/>
                  <a:pt x="95" y="289"/>
                  <a:pt x="95" y="285"/>
                </a:cubicBezTo>
                <a:cubicBezTo>
                  <a:pt x="95" y="281"/>
                  <a:pt x="95" y="274"/>
                  <a:pt x="100" y="274"/>
                </a:cubicBezTo>
                <a:cubicBezTo>
                  <a:pt x="104" y="273"/>
                  <a:pt x="105" y="271"/>
                  <a:pt x="103" y="270"/>
                </a:cubicBezTo>
                <a:cubicBezTo>
                  <a:pt x="100" y="269"/>
                  <a:pt x="99" y="266"/>
                  <a:pt x="103" y="266"/>
                </a:cubicBezTo>
                <a:cubicBezTo>
                  <a:pt x="108" y="265"/>
                  <a:pt x="106" y="269"/>
                  <a:pt x="109" y="269"/>
                </a:cubicBezTo>
                <a:cubicBezTo>
                  <a:pt x="113" y="269"/>
                  <a:pt x="118" y="264"/>
                  <a:pt x="114" y="261"/>
                </a:cubicBezTo>
                <a:cubicBezTo>
                  <a:pt x="110" y="257"/>
                  <a:pt x="108" y="262"/>
                  <a:pt x="106" y="263"/>
                </a:cubicBezTo>
                <a:cubicBezTo>
                  <a:pt x="104" y="263"/>
                  <a:pt x="102" y="260"/>
                  <a:pt x="100" y="260"/>
                </a:cubicBezTo>
                <a:cubicBezTo>
                  <a:pt x="98" y="260"/>
                  <a:pt x="99" y="253"/>
                  <a:pt x="98" y="251"/>
                </a:cubicBezTo>
                <a:cubicBezTo>
                  <a:pt x="97" y="249"/>
                  <a:pt x="96" y="243"/>
                  <a:pt x="98" y="241"/>
                </a:cubicBezTo>
                <a:cubicBezTo>
                  <a:pt x="100" y="238"/>
                  <a:pt x="108" y="245"/>
                  <a:pt x="116" y="245"/>
                </a:cubicBezTo>
                <a:cubicBezTo>
                  <a:pt x="123" y="246"/>
                  <a:pt x="129" y="242"/>
                  <a:pt x="129" y="239"/>
                </a:cubicBezTo>
                <a:cubicBezTo>
                  <a:pt x="129" y="236"/>
                  <a:pt x="125" y="231"/>
                  <a:pt x="130" y="228"/>
                </a:cubicBezTo>
                <a:cubicBezTo>
                  <a:pt x="134" y="225"/>
                  <a:pt x="130" y="224"/>
                  <a:pt x="129" y="220"/>
                </a:cubicBezTo>
                <a:cubicBezTo>
                  <a:pt x="128" y="216"/>
                  <a:pt x="131" y="214"/>
                  <a:pt x="133" y="216"/>
                </a:cubicBezTo>
                <a:cubicBezTo>
                  <a:pt x="135" y="218"/>
                  <a:pt x="150" y="216"/>
                  <a:pt x="162" y="214"/>
                </a:cubicBezTo>
                <a:cubicBezTo>
                  <a:pt x="174" y="211"/>
                  <a:pt x="183" y="207"/>
                  <a:pt x="184" y="203"/>
                </a:cubicBezTo>
                <a:cubicBezTo>
                  <a:pt x="184" y="200"/>
                  <a:pt x="192" y="192"/>
                  <a:pt x="194" y="189"/>
                </a:cubicBezTo>
                <a:cubicBezTo>
                  <a:pt x="196" y="186"/>
                  <a:pt x="194" y="182"/>
                  <a:pt x="189" y="181"/>
                </a:cubicBezTo>
                <a:cubicBezTo>
                  <a:pt x="184" y="180"/>
                  <a:pt x="184" y="175"/>
                  <a:pt x="187" y="171"/>
                </a:cubicBezTo>
                <a:cubicBezTo>
                  <a:pt x="190" y="168"/>
                  <a:pt x="186" y="165"/>
                  <a:pt x="181" y="165"/>
                </a:cubicBezTo>
                <a:cubicBezTo>
                  <a:pt x="176" y="164"/>
                  <a:pt x="169" y="161"/>
                  <a:pt x="173" y="157"/>
                </a:cubicBezTo>
                <a:cubicBezTo>
                  <a:pt x="175" y="155"/>
                  <a:pt x="176" y="155"/>
                  <a:pt x="177" y="156"/>
                </a:cubicBezTo>
                <a:cubicBezTo>
                  <a:pt x="178" y="154"/>
                  <a:pt x="178" y="152"/>
                  <a:pt x="178" y="151"/>
                </a:cubicBezTo>
                <a:cubicBezTo>
                  <a:pt x="177" y="150"/>
                  <a:pt x="174" y="152"/>
                  <a:pt x="175" y="145"/>
                </a:cubicBezTo>
                <a:cubicBezTo>
                  <a:pt x="175" y="138"/>
                  <a:pt x="177" y="139"/>
                  <a:pt x="178" y="130"/>
                </a:cubicBezTo>
                <a:cubicBezTo>
                  <a:pt x="178" y="121"/>
                  <a:pt x="181" y="115"/>
                  <a:pt x="181" y="111"/>
                </a:cubicBezTo>
                <a:cubicBezTo>
                  <a:pt x="181" y="106"/>
                  <a:pt x="190" y="100"/>
                  <a:pt x="195" y="92"/>
                </a:cubicBezTo>
                <a:cubicBezTo>
                  <a:pt x="200" y="85"/>
                  <a:pt x="210" y="75"/>
                  <a:pt x="214" y="72"/>
                </a:cubicBezTo>
                <a:cubicBezTo>
                  <a:pt x="219" y="69"/>
                  <a:pt x="227" y="67"/>
                  <a:pt x="228" y="64"/>
                </a:cubicBezTo>
                <a:cubicBezTo>
                  <a:pt x="229" y="62"/>
                  <a:pt x="228" y="48"/>
                  <a:pt x="226" y="47"/>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61" name="Freeform 60"/>
          <p:cNvSpPr>
            <a:spLocks/>
          </p:cNvSpPr>
          <p:nvPr/>
        </p:nvSpPr>
        <p:spPr bwMode="auto">
          <a:xfrm>
            <a:off x="1377035" y="2494854"/>
            <a:ext cx="422626" cy="2300408"/>
          </a:xfrm>
          <a:custGeom>
            <a:avLst/>
            <a:gdLst>
              <a:gd name="T0" fmla="*/ 40 w 100"/>
              <a:gd name="T1" fmla="*/ 434 h 509"/>
              <a:gd name="T2" fmla="*/ 27 w 100"/>
              <a:gd name="T3" fmla="*/ 413 h 509"/>
              <a:gd name="T4" fmla="*/ 38 w 100"/>
              <a:gd name="T5" fmla="*/ 389 h 509"/>
              <a:gd name="T6" fmla="*/ 46 w 100"/>
              <a:gd name="T7" fmla="*/ 365 h 509"/>
              <a:gd name="T8" fmla="*/ 50 w 100"/>
              <a:gd name="T9" fmla="*/ 346 h 509"/>
              <a:gd name="T10" fmla="*/ 44 w 100"/>
              <a:gd name="T11" fmla="*/ 328 h 509"/>
              <a:gd name="T12" fmla="*/ 45 w 100"/>
              <a:gd name="T13" fmla="*/ 298 h 509"/>
              <a:gd name="T14" fmla="*/ 49 w 100"/>
              <a:gd name="T15" fmla="*/ 275 h 509"/>
              <a:gd name="T16" fmla="*/ 53 w 100"/>
              <a:gd name="T17" fmla="*/ 256 h 509"/>
              <a:gd name="T18" fmla="*/ 61 w 100"/>
              <a:gd name="T19" fmla="*/ 216 h 509"/>
              <a:gd name="T20" fmla="*/ 65 w 100"/>
              <a:gd name="T21" fmla="*/ 188 h 509"/>
              <a:gd name="T22" fmla="*/ 66 w 100"/>
              <a:gd name="T23" fmla="*/ 156 h 509"/>
              <a:gd name="T24" fmla="*/ 74 w 100"/>
              <a:gd name="T25" fmla="*/ 129 h 509"/>
              <a:gd name="T26" fmla="*/ 84 w 100"/>
              <a:gd name="T27" fmla="*/ 106 h 509"/>
              <a:gd name="T28" fmla="*/ 96 w 100"/>
              <a:gd name="T29" fmla="*/ 76 h 509"/>
              <a:gd name="T30" fmla="*/ 89 w 100"/>
              <a:gd name="T31" fmla="*/ 52 h 509"/>
              <a:gd name="T32" fmla="*/ 83 w 100"/>
              <a:gd name="T33" fmla="*/ 25 h 509"/>
              <a:gd name="T34" fmla="*/ 71 w 100"/>
              <a:gd name="T35" fmla="*/ 1 h 509"/>
              <a:gd name="T36" fmla="*/ 64 w 100"/>
              <a:gd name="T37" fmla="*/ 22 h 509"/>
              <a:gd name="T38" fmla="*/ 62 w 100"/>
              <a:gd name="T39" fmla="*/ 75 h 509"/>
              <a:gd name="T40" fmla="*/ 52 w 100"/>
              <a:gd name="T41" fmla="*/ 127 h 509"/>
              <a:gd name="T42" fmla="*/ 47 w 100"/>
              <a:gd name="T43" fmla="*/ 163 h 509"/>
              <a:gd name="T44" fmla="*/ 41 w 100"/>
              <a:gd name="T45" fmla="*/ 209 h 509"/>
              <a:gd name="T46" fmla="*/ 25 w 100"/>
              <a:gd name="T47" fmla="*/ 251 h 509"/>
              <a:gd name="T48" fmla="*/ 24 w 100"/>
              <a:gd name="T49" fmla="*/ 286 h 509"/>
              <a:gd name="T50" fmla="*/ 17 w 100"/>
              <a:gd name="T51" fmla="*/ 318 h 509"/>
              <a:gd name="T52" fmla="*/ 31 w 100"/>
              <a:gd name="T53" fmla="*/ 301 h 509"/>
              <a:gd name="T54" fmla="*/ 34 w 100"/>
              <a:gd name="T55" fmla="*/ 320 h 509"/>
              <a:gd name="T56" fmla="*/ 30 w 100"/>
              <a:gd name="T57" fmla="*/ 342 h 509"/>
              <a:gd name="T58" fmla="*/ 24 w 100"/>
              <a:gd name="T59" fmla="*/ 356 h 509"/>
              <a:gd name="T60" fmla="*/ 23 w 100"/>
              <a:gd name="T61" fmla="*/ 353 h 509"/>
              <a:gd name="T62" fmla="*/ 15 w 100"/>
              <a:gd name="T63" fmla="*/ 357 h 509"/>
              <a:gd name="T64" fmla="*/ 2 w 100"/>
              <a:gd name="T65" fmla="*/ 374 h 509"/>
              <a:gd name="T66" fmla="*/ 16 w 100"/>
              <a:gd name="T67" fmla="*/ 375 h 509"/>
              <a:gd name="T68" fmla="*/ 24 w 100"/>
              <a:gd name="T69" fmla="*/ 389 h 509"/>
              <a:gd name="T70" fmla="*/ 10 w 100"/>
              <a:gd name="T71" fmla="*/ 392 h 509"/>
              <a:gd name="T72" fmla="*/ 12 w 100"/>
              <a:gd name="T73" fmla="*/ 400 h 509"/>
              <a:gd name="T74" fmla="*/ 5 w 100"/>
              <a:gd name="T75" fmla="*/ 412 h 509"/>
              <a:gd name="T76" fmla="*/ 14 w 100"/>
              <a:gd name="T77" fmla="*/ 416 h 509"/>
              <a:gd name="T78" fmla="*/ 16 w 100"/>
              <a:gd name="T79" fmla="*/ 427 h 509"/>
              <a:gd name="T80" fmla="*/ 9 w 100"/>
              <a:gd name="T81" fmla="*/ 441 h 509"/>
              <a:gd name="T82" fmla="*/ 23 w 100"/>
              <a:gd name="T83" fmla="*/ 443 h 509"/>
              <a:gd name="T84" fmla="*/ 28 w 100"/>
              <a:gd name="T85" fmla="*/ 448 h 509"/>
              <a:gd name="T86" fmla="*/ 22 w 100"/>
              <a:gd name="T87" fmla="*/ 461 h 509"/>
              <a:gd name="T88" fmla="*/ 40 w 100"/>
              <a:gd name="T89" fmla="*/ 462 h 509"/>
              <a:gd name="T90" fmla="*/ 27 w 100"/>
              <a:gd name="T91" fmla="*/ 471 h 509"/>
              <a:gd name="T92" fmla="*/ 42 w 100"/>
              <a:gd name="T93" fmla="*/ 469 h 509"/>
              <a:gd name="T94" fmla="*/ 25 w 100"/>
              <a:gd name="T95" fmla="*/ 481 h 509"/>
              <a:gd name="T96" fmla="*/ 40 w 100"/>
              <a:gd name="T97" fmla="*/ 482 h 509"/>
              <a:gd name="T98" fmla="*/ 64 w 100"/>
              <a:gd name="T99" fmla="*/ 460 h 509"/>
              <a:gd name="T100" fmla="*/ 71 w 100"/>
              <a:gd name="T101" fmla="*/ 473 h 509"/>
              <a:gd name="T102" fmla="*/ 60 w 100"/>
              <a:gd name="T103" fmla="*/ 477 h 509"/>
              <a:gd name="T104" fmla="*/ 49 w 100"/>
              <a:gd name="T105" fmla="*/ 486 h 509"/>
              <a:gd name="T106" fmla="*/ 58 w 100"/>
              <a:gd name="T107" fmla="*/ 502 h 509"/>
              <a:gd name="T108" fmla="*/ 74 w 100"/>
              <a:gd name="T109" fmla="*/ 500 h 509"/>
              <a:gd name="T110" fmla="*/ 90 w 100"/>
              <a:gd name="T111" fmla="*/ 501 h 509"/>
              <a:gd name="T112" fmla="*/ 81 w 100"/>
              <a:gd name="T113" fmla="*/ 498 h 509"/>
              <a:gd name="T114" fmla="*/ 71 w 100"/>
              <a:gd name="T115" fmla="*/ 457 h 509"/>
              <a:gd name="T116" fmla="*/ 46 w 100"/>
              <a:gd name="T117" fmla="*/ 452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 h="509">
                <a:moveTo>
                  <a:pt x="46" y="452"/>
                </a:moveTo>
                <a:cubicBezTo>
                  <a:pt x="43" y="452"/>
                  <a:pt x="42" y="447"/>
                  <a:pt x="41" y="447"/>
                </a:cubicBezTo>
                <a:cubicBezTo>
                  <a:pt x="39" y="447"/>
                  <a:pt x="39" y="438"/>
                  <a:pt x="40" y="434"/>
                </a:cubicBezTo>
                <a:cubicBezTo>
                  <a:pt x="41" y="430"/>
                  <a:pt x="32" y="432"/>
                  <a:pt x="29" y="431"/>
                </a:cubicBezTo>
                <a:cubicBezTo>
                  <a:pt x="27" y="429"/>
                  <a:pt x="30" y="427"/>
                  <a:pt x="27" y="423"/>
                </a:cubicBezTo>
                <a:cubicBezTo>
                  <a:pt x="24" y="420"/>
                  <a:pt x="27" y="415"/>
                  <a:pt x="27" y="413"/>
                </a:cubicBezTo>
                <a:cubicBezTo>
                  <a:pt x="27" y="410"/>
                  <a:pt x="29" y="405"/>
                  <a:pt x="33" y="405"/>
                </a:cubicBezTo>
                <a:cubicBezTo>
                  <a:pt x="37" y="405"/>
                  <a:pt x="34" y="400"/>
                  <a:pt x="38" y="398"/>
                </a:cubicBezTo>
                <a:cubicBezTo>
                  <a:pt x="42" y="395"/>
                  <a:pt x="35" y="391"/>
                  <a:pt x="38" y="389"/>
                </a:cubicBezTo>
                <a:cubicBezTo>
                  <a:pt x="41" y="386"/>
                  <a:pt x="38" y="382"/>
                  <a:pt x="42" y="381"/>
                </a:cubicBezTo>
                <a:cubicBezTo>
                  <a:pt x="47" y="381"/>
                  <a:pt x="42" y="375"/>
                  <a:pt x="46" y="374"/>
                </a:cubicBezTo>
                <a:cubicBezTo>
                  <a:pt x="49" y="373"/>
                  <a:pt x="45" y="369"/>
                  <a:pt x="46" y="365"/>
                </a:cubicBezTo>
                <a:cubicBezTo>
                  <a:pt x="47" y="361"/>
                  <a:pt x="43" y="358"/>
                  <a:pt x="48" y="356"/>
                </a:cubicBezTo>
                <a:cubicBezTo>
                  <a:pt x="52" y="354"/>
                  <a:pt x="49" y="351"/>
                  <a:pt x="46" y="349"/>
                </a:cubicBezTo>
                <a:cubicBezTo>
                  <a:pt x="43" y="346"/>
                  <a:pt x="47" y="346"/>
                  <a:pt x="50" y="346"/>
                </a:cubicBezTo>
                <a:cubicBezTo>
                  <a:pt x="54" y="346"/>
                  <a:pt x="52" y="340"/>
                  <a:pt x="49" y="341"/>
                </a:cubicBezTo>
                <a:cubicBezTo>
                  <a:pt x="45" y="342"/>
                  <a:pt x="42" y="338"/>
                  <a:pt x="45" y="335"/>
                </a:cubicBezTo>
                <a:cubicBezTo>
                  <a:pt x="48" y="332"/>
                  <a:pt x="43" y="330"/>
                  <a:pt x="44" y="328"/>
                </a:cubicBezTo>
                <a:cubicBezTo>
                  <a:pt x="45" y="326"/>
                  <a:pt x="45" y="323"/>
                  <a:pt x="43" y="322"/>
                </a:cubicBezTo>
                <a:cubicBezTo>
                  <a:pt x="41" y="321"/>
                  <a:pt x="42" y="311"/>
                  <a:pt x="44" y="310"/>
                </a:cubicBezTo>
                <a:cubicBezTo>
                  <a:pt x="47" y="310"/>
                  <a:pt x="45" y="301"/>
                  <a:pt x="45" y="298"/>
                </a:cubicBezTo>
                <a:cubicBezTo>
                  <a:pt x="45" y="295"/>
                  <a:pt x="42" y="293"/>
                  <a:pt x="43" y="290"/>
                </a:cubicBezTo>
                <a:cubicBezTo>
                  <a:pt x="43" y="288"/>
                  <a:pt x="46" y="287"/>
                  <a:pt x="46" y="283"/>
                </a:cubicBezTo>
                <a:cubicBezTo>
                  <a:pt x="46" y="278"/>
                  <a:pt x="47" y="276"/>
                  <a:pt x="49" y="275"/>
                </a:cubicBezTo>
                <a:cubicBezTo>
                  <a:pt x="51" y="275"/>
                  <a:pt x="49" y="270"/>
                  <a:pt x="49" y="267"/>
                </a:cubicBezTo>
                <a:cubicBezTo>
                  <a:pt x="50" y="264"/>
                  <a:pt x="55" y="267"/>
                  <a:pt x="56" y="263"/>
                </a:cubicBezTo>
                <a:cubicBezTo>
                  <a:pt x="57" y="258"/>
                  <a:pt x="52" y="259"/>
                  <a:pt x="53" y="256"/>
                </a:cubicBezTo>
                <a:cubicBezTo>
                  <a:pt x="54" y="253"/>
                  <a:pt x="53" y="249"/>
                  <a:pt x="53" y="241"/>
                </a:cubicBezTo>
                <a:cubicBezTo>
                  <a:pt x="53" y="234"/>
                  <a:pt x="59" y="232"/>
                  <a:pt x="61" y="230"/>
                </a:cubicBezTo>
                <a:cubicBezTo>
                  <a:pt x="64" y="228"/>
                  <a:pt x="58" y="217"/>
                  <a:pt x="61" y="216"/>
                </a:cubicBezTo>
                <a:cubicBezTo>
                  <a:pt x="64" y="215"/>
                  <a:pt x="62" y="209"/>
                  <a:pt x="65" y="208"/>
                </a:cubicBezTo>
                <a:cubicBezTo>
                  <a:pt x="67" y="206"/>
                  <a:pt x="66" y="202"/>
                  <a:pt x="68" y="198"/>
                </a:cubicBezTo>
                <a:cubicBezTo>
                  <a:pt x="69" y="194"/>
                  <a:pt x="65" y="192"/>
                  <a:pt x="65" y="188"/>
                </a:cubicBezTo>
                <a:cubicBezTo>
                  <a:pt x="65" y="185"/>
                  <a:pt x="64" y="181"/>
                  <a:pt x="61" y="177"/>
                </a:cubicBezTo>
                <a:cubicBezTo>
                  <a:pt x="58" y="173"/>
                  <a:pt x="59" y="165"/>
                  <a:pt x="61" y="165"/>
                </a:cubicBezTo>
                <a:cubicBezTo>
                  <a:pt x="63" y="165"/>
                  <a:pt x="62" y="157"/>
                  <a:pt x="66" y="156"/>
                </a:cubicBezTo>
                <a:cubicBezTo>
                  <a:pt x="70" y="155"/>
                  <a:pt x="68" y="150"/>
                  <a:pt x="66" y="145"/>
                </a:cubicBezTo>
                <a:cubicBezTo>
                  <a:pt x="64" y="140"/>
                  <a:pt x="69" y="142"/>
                  <a:pt x="69" y="139"/>
                </a:cubicBezTo>
                <a:cubicBezTo>
                  <a:pt x="69" y="135"/>
                  <a:pt x="71" y="130"/>
                  <a:pt x="74" y="129"/>
                </a:cubicBezTo>
                <a:cubicBezTo>
                  <a:pt x="77" y="127"/>
                  <a:pt x="77" y="121"/>
                  <a:pt x="77" y="119"/>
                </a:cubicBezTo>
                <a:cubicBezTo>
                  <a:pt x="77" y="117"/>
                  <a:pt x="82" y="116"/>
                  <a:pt x="84" y="114"/>
                </a:cubicBezTo>
                <a:cubicBezTo>
                  <a:pt x="87" y="112"/>
                  <a:pt x="80" y="108"/>
                  <a:pt x="84" y="106"/>
                </a:cubicBezTo>
                <a:cubicBezTo>
                  <a:pt x="88" y="104"/>
                  <a:pt x="81" y="96"/>
                  <a:pt x="83" y="94"/>
                </a:cubicBezTo>
                <a:cubicBezTo>
                  <a:pt x="85" y="92"/>
                  <a:pt x="83" y="89"/>
                  <a:pt x="84" y="86"/>
                </a:cubicBezTo>
                <a:cubicBezTo>
                  <a:pt x="84" y="83"/>
                  <a:pt x="95" y="78"/>
                  <a:pt x="96" y="76"/>
                </a:cubicBezTo>
                <a:cubicBezTo>
                  <a:pt x="97" y="74"/>
                  <a:pt x="98" y="68"/>
                  <a:pt x="99" y="63"/>
                </a:cubicBezTo>
                <a:cubicBezTo>
                  <a:pt x="95" y="65"/>
                  <a:pt x="92" y="66"/>
                  <a:pt x="92" y="65"/>
                </a:cubicBezTo>
                <a:cubicBezTo>
                  <a:pt x="91" y="62"/>
                  <a:pt x="92" y="55"/>
                  <a:pt x="89" y="52"/>
                </a:cubicBezTo>
                <a:cubicBezTo>
                  <a:pt x="86" y="49"/>
                  <a:pt x="88" y="43"/>
                  <a:pt x="85" y="42"/>
                </a:cubicBezTo>
                <a:cubicBezTo>
                  <a:pt x="82" y="41"/>
                  <a:pt x="78" y="35"/>
                  <a:pt x="81" y="33"/>
                </a:cubicBezTo>
                <a:cubicBezTo>
                  <a:pt x="84" y="31"/>
                  <a:pt x="81" y="27"/>
                  <a:pt x="83" y="25"/>
                </a:cubicBezTo>
                <a:cubicBezTo>
                  <a:pt x="86" y="23"/>
                  <a:pt x="82" y="22"/>
                  <a:pt x="79" y="18"/>
                </a:cubicBezTo>
                <a:cubicBezTo>
                  <a:pt x="75" y="14"/>
                  <a:pt x="80" y="9"/>
                  <a:pt x="76" y="6"/>
                </a:cubicBezTo>
                <a:cubicBezTo>
                  <a:pt x="72" y="3"/>
                  <a:pt x="72" y="0"/>
                  <a:pt x="71" y="1"/>
                </a:cubicBezTo>
                <a:cubicBezTo>
                  <a:pt x="70" y="3"/>
                  <a:pt x="70" y="9"/>
                  <a:pt x="66" y="10"/>
                </a:cubicBezTo>
                <a:cubicBezTo>
                  <a:pt x="66" y="11"/>
                  <a:pt x="65" y="11"/>
                  <a:pt x="64" y="12"/>
                </a:cubicBezTo>
                <a:cubicBezTo>
                  <a:pt x="64" y="15"/>
                  <a:pt x="63" y="20"/>
                  <a:pt x="64" y="22"/>
                </a:cubicBezTo>
                <a:cubicBezTo>
                  <a:pt x="65" y="26"/>
                  <a:pt x="66" y="44"/>
                  <a:pt x="65" y="51"/>
                </a:cubicBezTo>
                <a:cubicBezTo>
                  <a:pt x="63" y="58"/>
                  <a:pt x="62" y="64"/>
                  <a:pt x="60" y="68"/>
                </a:cubicBezTo>
                <a:cubicBezTo>
                  <a:pt x="59" y="73"/>
                  <a:pt x="64" y="73"/>
                  <a:pt x="62" y="75"/>
                </a:cubicBezTo>
                <a:cubicBezTo>
                  <a:pt x="60" y="77"/>
                  <a:pt x="60" y="82"/>
                  <a:pt x="60" y="90"/>
                </a:cubicBezTo>
                <a:cubicBezTo>
                  <a:pt x="60" y="98"/>
                  <a:pt x="56" y="111"/>
                  <a:pt x="55" y="116"/>
                </a:cubicBezTo>
                <a:cubicBezTo>
                  <a:pt x="55" y="120"/>
                  <a:pt x="52" y="123"/>
                  <a:pt x="52" y="127"/>
                </a:cubicBezTo>
                <a:cubicBezTo>
                  <a:pt x="53" y="132"/>
                  <a:pt x="50" y="135"/>
                  <a:pt x="47" y="137"/>
                </a:cubicBezTo>
                <a:cubicBezTo>
                  <a:pt x="45" y="139"/>
                  <a:pt x="52" y="147"/>
                  <a:pt x="52" y="151"/>
                </a:cubicBezTo>
                <a:cubicBezTo>
                  <a:pt x="51" y="155"/>
                  <a:pt x="46" y="156"/>
                  <a:pt x="47" y="163"/>
                </a:cubicBezTo>
                <a:cubicBezTo>
                  <a:pt x="49" y="171"/>
                  <a:pt x="47" y="185"/>
                  <a:pt x="47" y="188"/>
                </a:cubicBezTo>
                <a:cubicBezTo>
                  <a:pt x="47" y="190"/>
                  <a:pt x="44" y="190"/>
                  <a:pt x="45" y="195"/>
                </a:cubicBezTo>
                <a:cubicBezTo>
                  <a:pt x="46" y="201"/>
                  <a:pt x="42" y="202"/>
                  <a:pt x="41" y="209"/>
                </a:cubicBezTo>
                <a:cubicBezTo>
                  <a:pt x="40" y="217"/>
                  <a:pt x="34" y="228"/>
                  <a:pt x="32" y="233"/>
                </a:cubicBezTo>
                <a:cubicBezTo>
                  <a:pt x="30" y="239"/>
                  <a:pt x="30" y="242"/>
                  <a:pt x="27" y="242"/>
                </a:cubicBezTo>
                <a:cubicBezTo>
                  <a:pt x="24" y="242"/>
                  <a:pt x="23" y="246"/>
                  <a:pt x="25" y="251"/>
                </a:cubicBezTo>
                <a:cubicBezTo>
                  <a:pt x="28" y="256"/>
                  <a:pt x="24" y="260"/>
                  <a:pt x="27" y="265"/>
                </a:cubicBezTo>
                <a:cubicBezTo>
                  <a:pt x="30" y="270"/>
                  <a:pt x="29" y="272"/>
                  <a:pt x="27" y="276"/>
                </a:cubicBezTo>
                <a:cubicBezTo>
                  <a:pt x="26" y="281"/>
                  <a:pt x="24" y="281"/>
                  <a:pt x="24" y="286"/>
                </a:cubicBezTo>
                <a:cubicBezTo>
                  <a:pt x="24" y="290"/>
                  <a:pt x="20" y="294"/>
                  <a:pt x="22" y="299"/>
                </a:cubicBezTo>
                <a:cubicBezTo>
                  <a:pt x="24" y="304"/>
                  <a:pt x="24" y="306"/>
                  <a:pt x="21" y="306"/>
                </a:cubicBezTo>
                <a:cubicBezTo>
                  <a:pt x="19" y="306"/>
                  <a:pt x="18" y="310"/>
                  <a:pt x="17" y="318"/>
                </a:cubicBezTo>
                <a:cubicBezTo>
                  <a:pt x="16" y="326"/>
                  <a:pt x="16" y="326"/>
                  <a:pt x="22" y="326"/>
                </a:cubicBezTo>
                <a:cubicBezTo>
                  <a:pt x="28" y="325"/>
                  <a:pt x="23" y="305"/>
                  <a:pt x="27" y="305"/>
                </a:cubicBezTo>
                <a:cubicBezTo>
                  <a:pt x="31" y="305"/>
                  <a:pt x="27" y="302"/>
                  <a:pt x="31" y="301"/>
                </a:cubicBezTo>
                <a:cubicBezTo>
                  <a:pt x="35" y="300"/>
                  <a:pt x="32" y="305"/>
                  <a:pt x="34" y="305"/>
                </a:cubicBezTo>
                <a:cubicBezTo>
                  <a:pt x="37" y="306"/>
                  <a:pt x="38" y="308"/>
                  <a:pt x="35" y="310"/>
                </a:cubicBezTo>
                <a:cubicBezTo>
                  <a:pt x="31" y="313"/>
                  <a:pt x="36" y="317"/>
                  <a:pt x="34" y="320"/>
                </a:cubicBezTo>
                <a:cubicBezTo>
                  <a:pt x="32" y="323"/>
                  <a:pt x="30" y="326"/>
                  <a:pt x="31" y="329"/>
                </a:cubicBezTo>
                <a:cubicBezTo>
                  <a:pt x="33" y="332"/>
                  <a:pt x="29" y="332"/>
                  <a:pt x="29" y="336"/>
                </a:cubicBezTo>
                <a:cubicBezTo>
                  <a:pt x="29" y="340"/>
                  <a:pt x="31" y="341"/>
                  <a:pt x="30" y="342"/>
                </a:cubicBezTo>
                <a:cubicBezTo>
                  <a:pt x="28" y="343"/>
                  <a:pt x="32" y="346"/>
                  <a:pt x="29" y="346"/>
                </a:cubicBezTo>
                <a:cubicBezTo>
                  <a:pt x="27" y="347"/>
                  <a:pt x="28" y="350"/>
                  <a:pt x="30" y="353"/>
                </a:cubicBezTo>
                <a:cubicBezTo>
                  <a:pt x="31" y="356"/>
                  <a:pt x="27" y="354"/>
                  <a:pt x="24" y="356"/>
                </a:cubicBezTo>
                <a:cubicBezTo>
                  <a:pt x="22" y="358"/>
                  <a:pt x="27" y="361"/>
                  <a:pt x="25" y="364"/>
                </a:cubicBezTo>
                <a:cubicBezTo>
                  <a:pt x="24" y="367"/>
                  <a:pt x="20" y="362"/>
                  <a:pt x="18" y="361"/>
                </a:cubicBezTo>
                <a:cubicBezTo>
                  <a:pt x="16" y="359"/>
                  <a:pt x="21" y="356"/>
                  <a:pt x="23" y="353"/>
                </a:cubicBezTo>
                <a:cubicBezTo>
                  <a:pt x="25" y="350"/>
                  <a:pt x="21" y="344"/>
                  <a:pt x="17" y="345"/>
                </a:cubicBezTo>
                <a:cubicBezTo>
                  <a:pt x="13" y="347"/>
                  <a:pt x="21" y="351"/>
                  <a:pt x="21" y="354"/>
                </a:cubicBezTo>
                <a:cubicBezTo>
                  <a:pt x="21" y="357"/>
                  <a:pt x="14" y="353"/>
                  <a:pt x="15" y="357"/>
                </a:cubicBezTo>
                <a:cubicBezTo>
                  <a:pt x="15" y="360"/>
                  <a:pt x="10" y="359"/>
                  <a:pt x="8" y="362"/>
                </a:cubicBezTo>
                <a:cubicBezTo>
                  <a:pt x="6" y="364"/>
                  <a:pt x="11" y="366"/>
                  <a:pt x="9" y="367"/>
                </a:cubicBezTo>
                <a:cubicBezTo>
                  <a:pt x="6" y="368"/>
                  <a:pt x="2" y="371"/>
                  <a:pt x="2" y="374"/>
                </a:cubicBezTo>
                <a:cubicBezTo>
                  <a:pt x="1" y="376"/>
                  <a:pt x="4" y="377"/>
                  <a:pt x="4" y="374"/>
                </a:cubicBezTo>
                <a:cubicBezTo>
                  <a:pt x="4" y="372"/>
                  <a:pt x="8" y="371"/>
                  <a:pt x="10" y="374"/>
                </a:cubicBezTo>
                <a:cubicBezTo>
                  <a:pt x="11" y="378"/>
                  <a:pt x="13" y="374"/>
                  <a:pt x="16" y="375"/>
                </a:cubicBezTo>
                <a:cubicBezTo>
                  <a:pt x="20" y="376"/>
                  <a:pt x="19" y="381"/>
                  <a:pt x="17" y="381"/>
                </a:cubicBezTo>
                <a:cubicBezTo>
                  <a:pt x="15" y="381"/>
                  <a:pt x="13" y="384"/>
                  <a:pt x="14" y="388"/>
                </a:cubicBezTo>
                <a:cubicBezTo>
                  <a:pt x="14" y="392"/>
                  <a:pt x="21" y="388"/>
                  <a:pt x="24" y="389"/>
                </a:cubicBezTo>
                <a:cubicBezTo>
                  <a:pt x="27" y="390"/>
                  <a:pt x="26" y="395"/>
                  <a:pt x="24" y="393"/>
                </a:cubicBezTo>
                <a:cubicBezTo>
                  <a:pt x="23" y="392"/>
                  <a:pt x="19" y="389"/>
                  <a:pt x="17" y="392"/>
                </a:cubicBezTo>
                <a:cubicBezTo>
                  <a:pt x="15" y="395"/>
                  <a:pt x="12" y="393"/>
                  <a:pt x="10" y="392"/>
                </a:cubicBezTo>
                <a:cubicBezTo>
                  <a:pt x="8" y="391"/>
                  <a:pt x="0" y="396"/>
                  <a:pt x="3" y="398"/>
                </a:cubicBezTo>
                <a:cubicBezTo>
                  <a:pt x="5" y="400"/>
                  <a:pt x="5" y="404"/>
                  <a:pt x="7" y="403"/>
                </a:cubicBezTo>
                <a:cubicBezTo>
                  <a:pt x="9" y="403"/>
                  <a:pt x="11" y="402"/>
                  <a:pt x="12" y="400"/>
                </a:cubicBezTo>
                <a:cubicBezTo>
                  <a:pt x="13" y="398"/>
                  <a:pt x="17" y="396"/>
                  <a:pt x="17" y="400"/>
                </a:cubicBezTo>
                <a:cubicBezTo>
                  <a:pt x="17" y="405"/>
                  <a:pt x="12" y="403"/>
                  <a:pt x="11" y="405"/>
                </a:cubicBezTo>
                <a:cubicBezTo>
                  <a:pt x="10" y="408"/>
                  <a:pt x="8" y="410"/>
                  <a:pt x="5" y="412"/>
                </a:cubicBezTo>
                <a:cubicBezTo>
                  <a:pt x="2" y="414"/>
                  <a:pt x="5" y="418"/>
                  <a:pt x="8" y="417"/>
                </a:cubicBezTo>
                <a:cubicBezTo>
                  <a:pt x="10" y="415"/>
                  <a:pt x="7" y="420"/>
                  <a:pt x="11" y="420"/>
                </a:cubicBezTo>
                <a:cubicBezTo>
                  <a:pt x="14" y="421"/>
                  <a:pt x="15" y="418"/>
                  <a:pt x="14" y="416"/>
                </a:cubicBezTo>
                <a:cubicBezTo>
                  <a:pt x="13" y="413"/>
                  <a:pt x="16" y="408"/>
                  <a:pt x="19" y="410"/>
                </a:cubicBezTo>
                <a:cubicBezTo>
                  <a:pt x="22" y="413"/>
                  <a:pt x="17" y="416"/>
                  <a:pt x="17" y="418"/>
                </a:cubicBezTo>
                <a:cubicBezTo>
                  <a:pt x="17" y="421"/>
                  <a:pt x="16" y="424"/>
                  <a:pt x="16" y="427"/>
                </a:cubicBezTo>
                <a:cubicBezTo>
                  <a:pt x="16" y="430"/>
                  <a:pt x="12" y="428"/>
                  <a:pt x="13" y="431"/>
                </a:cubicBezTo>
                <a:cubicBezTo>
                  <a:pt x="13" y="434"/>
                  <a:pt x="6" y="432"/>
                  <a:pt x="9" y="434"/>
                </a:cubicBezTo>
                <a:cubicBezTo>
                  <a:pt x="12" y="436"/>
                  <a:pt x="7" y="439"/>
                  <a:pt x="9" y="441"/>
                </a:cubicBezTo>
                <a:cubicBezTo>
                  <a:pt x="10" y="443"/>
                  <a:pt x="12" y="438"/>
                  <a:pt x="15" y="439"/>
                </a:cubicBezTo>
                <a:cubicBezTo>
                  <a:pt x="17" y="440"/>
                  <a:pt x="17" y="441"/>
                  <a:pt x="20" y="439"/>
                </a:cubicBezTo>
                <a:cubicBezTo>
                  <a:pt x="24" y="438"/>
                  <a:pt x="26" y="442"/>
                  <a:pt x="23" y="443"/>
                </a:cubicBezTo>
                <a:cubicBezTo>
                  <a:pt x="19" y="444"/>
                  <a:pt x="16" y="448"/>
                  <a:pt x="17" y="448"/>
                </a:cubicBezTo>
                <a:cubicBezTo>
                  <a:pt x="19" y="449"/>
                  <a:pt x="23" y="446"/>
                  <a:pt x="24" y="449"/>
                </a:cubicBezTo>
                <a:cubicBezTo>
                  <a:pt x="25" y="452"/>
                  <a:pt x="28" y="451"/>
                  <a:pt x="28" y="448"/>
                </a:cubicBezTo>
                <a:cubicBezTo>
                  <a:pt x="28" y="444"/>
                  <a:pt x="34" y="447"/>
                  <a:pt x="35" y="450"/>
                </a:cubicBezTo>
                <a:cubicBezTo>
                  <a:pt x="36" y="453"/>
                  <a:pt x="29" y="455"/>
                  <a:pt x="25" y="454"/>
                </a:cubicBezTo>
                <a:cubicBezTo>
                  <a:pt x="21" y="454"/>
                  <a:pt x="19" y="458"/>
                  <a:pt x="22" y="461"/>
                </a:cubicBezTo>
                <a:cubicBezTo>
                  <a:pt x="24" y="464"/>
                  <a:pt x="27" y="461"/>
                  <a:pt x="30" y="458"/>
                </a:cubicBezTo>
                <a:cubicBezTo>
                  <a:pt x="33" y="456"/>
                  <a:pt x="46" y="456"/>
                  <a:pt x="47" y="459"/>
                </a:cubicBezTo>
                <a:cubicBezTo>
                  <a:pt x="48" y="462"/>
                  <a:pt x="41" y="460"/>
                  <a:pt x="40" y="462"/>
                </a:cubicBezTo>
                <a:cubicBezTo>
                  <a:pt x="40" y="463"/>
                  <a:pt x="34" y="465"/>
                  <a:pt x="33" y="463"/>
                </a:cubicBezTo>
                <a:cubicBezTo>
                  <a:pt x="33" y="461"/>
                  <a:pt x="27" y="464"/>
                  <a:pt x="27" y="467"/>
                </a:cubicBezTo>
                <a:cubicBezTo>
                  <a:pt x="27" y="470"/>
                  <a:pt x="23" y="470"/>
                  <a:pt x="27" y="471"/>
                </a:cubicBezTo>
                <a:cubicBezTo>
                  <a:pt x="32" y="473"/>
                  <a:pt x="31" y="467"/>
                  <a:pt x="38" y="467"/>
                </a:cubicBezTo>
                <a:cubicBezTo>
                  <a:pt x="45" y="468"/>
                  <a:pt x="48" y="461"/>
                  <a:pt x="50" y="465"/>
                </a:cubicBezTo>
                <a:cubicBezTo>
                  <a:pt x="52" y="469"/>
                  <a:pt x="45" y="472"/>
                  <a:pt x="42" y="469"/>
                </a:cubicBezTo>
                <a:cubicBezTo>
                  <a:pt x="39" y="467"/>
                  <a:pt x="36" y="471"/>
                  <a:pt x="36" y="475"/>
                </a:cubicBezTo>
                <a:cubicBezTo>
                  <a:pt x="36" y="479"/>
                  <a:pt x="28" y="474"/>
                  <a:pt x="24" y="473"/>
                </a:cubicBezTo>
                <a:cubicBezTo>
                  <a:pt x="20" y="473"/>
                  <a:pt x="22" y="477"/>
                  <a:pt x="25" y="481"/>
                </a:cubicBezTo>
                <a:cubicBezTo>
                  <a:pt x="29" y="485"/>
                  <a:pt x="31" y="480"/>
                  <a:pt x="35" y="483"/>
                </a:cubicBezTo>
                <a:cubicBezTo>
                  <a:pt x="39" y="486"/>
                  <a:pt x="39" y="489"/>
                  <a:pt x="42" y="486"/>
                </a:cubicBezTo>
                <a:cubicBezTo>
                  <a:pt x="45" y="483"/>
                  <a:pt x="42" y="484"/>
                  <a:pt x="40" y="482"/>
                </a:cubicBezTo>
                <a:cubicBezTo>
                  <a:pt x="38" y="481"/>
                  <a:pt x="40" y="477"/>
                  <a:pt x="45" y="479"/>
                </a:cubicBezTo>
                <a:cubicBezTo>
                  <a:pt x="50" y="481"/>
                  <a:pt x="55" y="477"/>
                  <a:pt x="54" y="471"/>
                </a:cubicBezTo>
                <a:cubicBezTo>
                  <a:pt x="52" y="465"/>
                  <a:pt x="58" y="462"/>
                  <a:pt x="64" y="460"/>
                </a:cubicBezTo>
                <a:cubicBezTo>
                  <a:pt x="69" y="458"/>
                  <a:pt x="66" y="464"/>
                  <a:pt x="62" y="466"/>
                </a:cubicBezTo>
                <a:cubicBezTo>
                  <a:pt x="58" y="468"/>
                  <a:pt x="57" y="469"/>
                  <a:pt x="60" y="472"/>
                </a:cubicBezTo>
                <a:cubicBezTo>
                  <a:pt x="64" y="476"/>
                  <a:pt x="68" y="470"/>
                  <a:pt x="71" y="473"/>
                </a:cubicBezTo>
                <a:cubicBezTo>
                  <a:pt x="73" y="476"/>
                  <a:pt x="66" y="475"/>
                  <a:pt x="64" y="478"/>
                </a:cubicBezTo>
                <a:cubicBezTo>
                  <a:pt x="63" y="481"/>
                  <a:pt x="69" y="484"/>
                  <a:pt x="65" y="486"/>
                </a:cubicBezTo>
                <a:cubicBezTo>
                  <a:pt x="61" y="488"/>
                  <a:pt x="63" y="478"/>
                  <a:pt x="60" y="477"/>
                </a:cubicBezTo>
                <a:cubicBezTo>
                  <a:pt x="58" y="476"/>
                  <a:pt x="55" y="478"/>
                  <a:pt x="58" y="484"/>
                </a:cubicBezTo>
                <a:cubicBezTo>
                  <a:pt x="60" y="489"/>
                  <a:pt x="55" y="484"/>
                  <a:pt x="52" y="482"/>
                </a:cubicBezTo>
                <a:cubicBezTo>
                  <a:pt x="50" y="479"/>
                  <a:pt x="46" y="483"/>
                  <a:pt x="49" y="486"/>
                </a:cubicBezTo>
                <a:cubicBezTo>
                  <a:pt x="52" y="489"/>
                  <a:pt x="44" y="486"/>
                  <a:pt x="44" y="490"/>
                </a:cubicBezTo>
                <a:cubicBezTo>
                  <a:pt x="44" y="495"/>
                  <a:pt x="47" y="491"/>
                  <a:pt x="52" y="492"/>
                </a:cubicBezTo>
                <a:cubicBezTo>
                  <a:pt x="56" y="493"/>
                  <a:pt x="54" y="500"/>
                  <a:pt x="58" y="502"/>
                </a:cubicBezTo>
                <a:cubicBezTo>
                  <a:pt x="61" y="505"/>
                  <a:pt x="58" y="494"/>
                  <a:pt x="62" y="493"/>
                </a:cubicBezTo>
                <a:cubicBezTo>
                  <a:pt x="65" y="493"/>
                  <a:pt x="62" y="501"/>
                  <a:pt x="70" y="504"/>
                </a:cubicBezTo>
                <a:cubicBezTo>
                  <a:pt x="77" y="506"/>
                  <a:pt x="70" y="502"/>
                  <a:pt x="74" y="500"/>
                </a:cubicBezTo>
                <a:cubicBezTo>
                  <a:pt x="77" y="497"/>
                  <a:pt x="82" y="507"/>
                  <a:pt x="85" y="508"/>
                </a:cubicBezTo>
                <a:cubicBezTo>
                  <a:pt x="89" y="509"/>
                  <a:pt x="87" y="504"/>
                  <a:pt x="84" y="501"/>
                </a:cubicBezTo>
                <a:cubicBezTo>
                  <a:pt x="81" y="498"/>
                  <a:pt x="87" y="500"/>
                  <a:pt x="90" y="501"/>
                </a:cubicBezTo>
                <a:cubicBezTo>
                  <a:pt x="94" y="502"/>
                  <a:pt x="97" y="503"/>
                  <a:pt x="98" y="500"/>
                </a:cubicBezTo>
                <a:cubicBezTo>
                  <a:pt x="98" y="499"/>
                  <a:pt x="99" y="499"/>
                  <a:pt x="100" y="499"/>
                </a:cubicBezTo>
                <a:cubicBezTo>
                  <a:pt x="96" y="497"/>
                  <a:pt x="83" y="498"/>
                  <a:pt x="81" y="498"/>
                </a:cubicBezTo>
                <a:cubicBezTo>
                  <a:pt x="79" y="498"/>
                  <a:pt x="80" y="468"/>
                  <a:pt x="81" y="461"/>
                </a:cubicBezTo>
                <a:cubicBezTo>
                  <a:pt x="81" y="461"/>
                  <a:pt x="80" y="461"/>
                  <a:pt x="80" y="461"/>
                </a:cubicBezTo>
                <a:cubicBezTo>
                  <a:pt x="77" y="461"/>
                  <a:pt x="69" y="462"/>
                  <a:pt x="71" y="457"/>
                </a:cubicBezTo>
                <a:cubicBezTo>
                  <a:pt x="71" y="456"/>
                  <a:pt x="71" y="455"/>
                  <a:pt x="72" y="455"/>
                </a:cubicBezTo>
                <a:cubicBezTo>
                  <a:pt x="71" y="454"/>
                  <a:pt x="68" y="452"/>
                  <a:pt x="66" y="451"/>
                </a:cubicBezTo>
                <a:cubicBezTo>
                  <a:pt x="61" y="450"/>
                  <a:pt x="49" y="451"/>
                  <a:pt x="46" y="452"/>
                </a:cubicBezTo>
                <a:close/>
              </a:path>
            </a:pathLst>
          </a:custGeom>
          <a:solidFill>
            <a:srgbClr val="00B0F0"/>
          </a:solidFill>
          <a:ln w="6350">
            <a:solidFill>
              <a:srgbClr val="003C71">
                <a:lumMod val="50000"/>
              </a:srgbClr>
            </a:solidFill>
            <a:round/>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62" name="Freeform 61"/>
          <p:cNvSpPr>
            <a:spLocks/>
          </p:cNvSpPr>
          <p:nvPr/>
        </p:nvSpPr>
        <p:spPr bwMode="auto">
          <a:xfrm>
            <a:off x="2003516" y="2594295"/>
            <a:ext cx="424282" cy="455773"/>
          </a:xfrm>
          <a:custGeom>
            <a:avLst/>
            <a:gdLst>
              <a:gd name="T0" fmla="*/ 96 w 100"/>
              <a:gd name="T1" fmla="*/ 54 h 101"/>
              <a:gd name="T2" fmla="*/ 86 w 100"/>
              <a:gd name="T3" fmla="*/ 56 h 101"/>
              <a:gd name="T4" fmla="*/ 81 w 100"/>
              <a:gd name="T5" fmla="*/ 44 h 101"/>
              <a:gd name="T6" fmla="*/ 73 w 100"/>
              <a:gd name="T7" fmla="*/ 34 h 101"/>
              <a:gd name="T8" fmla="*/ 63 w 100"/>
              <a:gd name="T9" fmla="*/ 33 h 101"/>
              <a:gd name="T10" fmla="*/ 57 w 100"/>
              <a:gd name="T11" fmla="*/ 24 h 101"/>
              <a:gd name="T12" fmla="*/ 55 w 100"/>
              <a:gd name="T13" fmla="*/ 10 h 101"/>
              <a:gd name="T14" fmla="*/ 55 w 100"/>
              <a:gd name="T15" fmla="*/ 4 h 101"/>
              <a:gd name="T16" fmla="*/ 53 w 100"/>
              <a:gd name="T17" fmla="*/ 5 h 101"/>
              <a:gd name="T18" fmla="*/ 42 w 100"/>
              <a:gd name="T19" fmla="*/ 0 h 101"/>
              <a:gd name="T20" fmla="*/ 29 w 100"/>
              <a:gd name="T21" fmla="*/ 2 h 101"/>
              <a:gd name="T22" fmla="*/ 16 w 100"/>
              <a:gd name="T23" fmla="*/ 4 h 101"/>
              <a:gd name="T24" fmla="*/ 7 w 100"/>
              <a:gd name="T25" fmla="*/ 15 h 101"/>
              <a:gd name="T26" fmla="*/ 4 w 100"/>
              <a:gd name="T27" fmla="*/ 32 h 101"/>
              <a:gd name="T28" fmla="*/ 0 w 100"/>
              <a:gd name="T29" fmla="*/ 32 h 101"/>
              <a:gd name="T30" fmla="*/ 15 w 100"/>
              <a:gd name="T31" fmla="*/ 48 h 101"/>
              <a:gd name="T32" fmla="*/ 28 w 100"/>
              <a:gd name="T33" fmla="*/ 56 h 101"/>
              <a:gd name="T34" fmla="*/ 40 w 100"/>
              <a:gd name="T35" fmla="*/ 62 h 101"/>
              <a:gd name="T36" fmla="*/ 61 w 100"/>
              <a:gd name="T37" fmla="*/ 73 h 101"/>
              <a:gd name="T38" fmla="*/ 53 w 100"/>
              <a:gd name="T39" fmla="*/ 88 h 101"/>
              <a:gd name="T40" fmla="*/ 49 w 100"/>
              <a:gd name="T41" fmla="*/ 95 h 101"/>
              <a:gd name="T42" fmla="*/ 59 w 100"/>
              <a:gd name="T43" fmla="*/ 98 h 101"/>
              <a:gd name="T44" fmla="*/ 70 w 100"/>
              <a:gd name="T45" fmla="*/ 99 h 101"/>
              <a:gd name="T46" fmla="*/ 80 w 100"/>
              <a:gd name="T47" fmla="*/ 97 h 101"/>
              <a:gd name="T48" fmla="*/ 89 w 100"/>
              <a:gd name="T49" fmla="*/ 92 h 101"/>
              <a:gd name="T50" fmla="*/ 95 w 100"/>
              <a:gd name="T51" fmla="*/ 76 h 101"/>
              <a:gd name="T52" fmla="*/ 96 w 100"/>
              <a:gd name="T53" fmla="*/ 5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0" h="101">
                <a:moveTo>
                  <a:pt x="96" y="54"/>
                </a:moveTo>
                <a:cubicBezTo>
                  <a:pt x="92" y="52"/>
                  <a:pt x="88" y="56"/>
                  <a:pt x="86" y="56"/>
                </a:cubicBezTo>
                <a:cubicBezTo>
                  <a:pt x="85" y="56"/>
                  <a:pt x="82" y="48"/>
                  <a:pt x="81" y="44"/>
                </a:cubicBezTo>
                <a:cubicBezTo>
                  <a:pt x="80" y="40"/>
                  <a:pt x="76" y="33"/>
                  <a:pt x="73" y="34"/>
                </a:cubicBezTo>
                <a:cubicBezTo>
                  <a:pt x="70" y="36"/>
                  <a:pt x="71" y="34"/>
                  <a:pt x="63" y="33"/>
                </a:cubicBezTo>
                <a:cubicBezTo>
                  <a:pt x="55" y="33"/>
                  <a:pt x="56" y="32"/>
                  <a:pt x="57" y="24"/>
                </a:cubicBezTo>
                <a:cubicBezTo>
                  <a:pt x="59" y="17"/>
                  <a:pt x="52" y="12"/>
                  <a:pt x="55" y="10"/>
                </a:cubicBezTo>
                <a:cubicBezTo>
                  <a:pt x="58" y="9"/>
                  <a:pt x="57" y="8"/>
                  <a:pt x="55" y="4"/>
                </a:cubicBezTo>
                <a:cubicBezTo>
                  <a:pt x="54" y="5"/>
                  <a:pt x="54" y="5"/>
                  <a:pt x="53" y="5"/>
                </a:cubicBezTo>
                <a:cubicBezTo>
                  <a:pt x="50" y="5"/>
                  <a:pt x="47" y="0"/>
                  <a:pt x="42" y="0"/>
                </a:cubicBezTo>
                <a:cubicBezTo>
                  <a:pt x="38" y="0"/>
                  <a:pt x="33" y="0"/>
                  <a:pt x="29" y="2"/>
                </a:cubicBezTo>
                <a:cubicBezTo>
                  <a:pt x="26" y="3"/>
                  <a:pt x="20" y="1"/>
                  <a:pt x="16" y="4"/>
                </a:cubicBezTo>
                <a:cubicBezTo>
                  <a:pt x="12" y="7"/>
                  <a:pt x="7" y="12"/>
                  <a:pt x="7" y="15"/>
                </a:cubicBezTo>
                <a:cubicBezTo>
                  <a:pt x="7" y="17"/>
                  <a:pt x="6" y="31"/>
                  <a:pt x="4" y="32"/>
                </a:cubicBezTo>
                <a:cubicBezTo>
                  <a:pt x="3" y="32"/>
                  <a:pt x="2" y="32"/>
                  <a:pt x="0" y="32"/>
                </a:cubicBezTo>
                <a:cubicBezTo>
                  <a:pt x="2" y="37"/>
                  <a:pt x="10" y="45"/>
                  <a:pt x="15" y="48"/>
                </a:cubicBezTo>
                <a:cubicBezTo>
                  <a:pt x="22" y="52"/>
                  <a:pt x="21" y="55"/>
                  <a:pt x="28" y="56"/>
                </a:cubicBezTo>
                <a:cubicBezTo>
                  <a:pt x="35" y="56"/>
                  <a:pt x="38" y="59"/>
                  <a:pt x="40" y="62"/>
                </a:cubicBezTo>
                <a:cubicBezTo>
                  <a:pt x="43" y="65"/>
                  <a:pt x="60" y="70"/>
                  <a:pt x="61" y="73"/>
                </a:cubicBezTo>
                <a:cubicBezTo>
                  <a:pt x="63" y="75"/>
                  <a:pt x="53" y="82"/>
                  <a:pt x="53" y="88"/>
                </a:cubicBezTo>
                <a:cubicBezTo>
                  <a:pt x="53" y="94"/>
                  <a:pt x="49" y="93"/>
                  <a:pt x="49" y="95"/>
                </a:cubicBezTo>
                <a:cubicBezTo>
                  <a:pt x="49" y="97"/>
                  <a:pt x="57" y="96"/>
                  <a:pt x="59" y="98"/>
                </a:cubicBezTo>
                <a:cubicBezTo>
                  <a:pt x="62" y="99"/>
                  <a:pt x="67" y="97"/>
                  <a:pt x="70" y="99"/>
                </a:cubicBezTo>
                <a:cubicBezTo>
                  <a:pt x="74" y="101"/>
                  <a:pt x="77" y="96"/>
                  <a:pt x="80" y="97"/>
                </a:cubicBezTo>
                <a:cubicBezTo>
                  <a:pt x="83" y="97"/>
                  <a:pt x="86" y="92"/>
                  <a:pt x="89" y="92"/>
                </a:cubicBezTo>
                <a:cubicBezTo>
                  <a:pt x="92" y="93"/>
                  <a:pt x="95" y="80"/>
                  <a:pt x="95" y="76"/>
                </a:cubicBezTo>
                <a:cubicBezTo>
                  <a:pt x="94" y="71"/>
                  <a:pt x="100" y="56"/>
                  <a:pt x="96" y="54"/>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63" name="Freeform 62"/>
          <p:cNvSpPr>
            <a:spLocks/>
          </p:cNvSpPr>
          <p:nvPr/>
        </p:nvSpPr>
        <p:spPr bwMode="auto">
          <a:xfrm>
            <a:off x="893089" y="1016495"/>
            <a:ext cx="157449" cy="139219"/>
          </a:xfrm>
          <a:custGeom>
            <a:avLst/>
            <a:gdLst>
              <a:gd name="T0" fmla="*/ 35 w 37"/>
              <a:gd name="T1" fmla="*/ 25 h 31"/>
              <a:gd name="T2" fmla="*/ 37 w 37"/>
              <a:gd name="T3" fmla="*/ 17 h 31"/>
              <a:gd name="T4" fmla="*/ 26 w 37"/>
              <a:gd name="T5" fmla="*/ 3 h 31"/>
              <a:gd name="T6" fmla="*/ 20 w 37"/>
              <a:gd name="T7" fmla="*/ 3 h 31"/>
              <a:gd name="T8" fmla="*/ 9 w 37"/>
              <a:gd name="T9" fmla="*/ 1 h 31"/>
              <a:gd name="T10" fmla="*/ 3 w 37"/>
              <a:gd name="T11" fmla="*/ 1 h 31"/>
              <a:gd name="T12" fmla="*/ 2 w 37"/>
              <a:gd name="T13" fmla="*/ 5 h 31"/>
              <a:gd name="T14" fmla="*/ 5 w 37"/>
              <a:gd name="T15" fmla="*/ 15 h 31"/>
              <a:gd name="T16" fmla="*/ 12 w 37"/>
              <a:gd name="T17" fmla="*/ 14 h 31"/>
              <a:gd name="T18" fmla="*/ 17 w 37"/>
              <a:gd name="T19" fmla="*/ 18 h 31"/>
              <a:gd name="T20" fmla="*/ 25 w 37"/>
              <a:gd name="T21" fmla="*/ 25 h 31"/>
              <a:gd name="T22" fmla="*/ 31 w 37"/>
              <a:gd name="T23" fmla="*/ 31 h 31"/>
              <a:gd name="T24" fmla="*/ 34 w 37"/>
              <a:gd name="T25" fmla="*/ 31 h 31"/>
              <a:gd name="T26" fmla="*/ 35 w 37"/>
              <a:gd name="T27" fmla="*/ 2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31">
                <a:moveTo>
                  <a:pt x="35" y="25"/>
                </a:moveTo>
                <a:cubicBezTo>
                  <a:pt x="35" y="23"/>
                  <a:pt x="35" y="20"/>
                  <a:pt x="37" y="17"/>
                </a:cubicBezTo>
                <a:cubicBezTo>
                  <a:pt x="33" y="13"/>
                  <a:pt x="29" y="7"/>
                  <a:pt x="26" y="3"/>
                </a:cubicBezTo>
                <a:cubicBezTo>
                  <a:pt x="24" y="4"/>
                  <a:pt x="22" y="4"/>
                  <a:pt x="20" y="3"/>
                </a:cubicBezTo>
                <a:cubicBezTo>
                  <a:pt x="18" y="1"/>
                  <a:pt x="12" y="2"/>
                  <a:pt x="9" y="1"/>
                </a:cubicBezTo>
                <a:cubicBezTo>
                  <a:pt x="8" y="0"/>
                  <a:pt x="6" y="0"/>
                  <a:pt x="3" y="1"/>
                </a:cubicBezTo>
                <a:cubicBezTo>
                  <a:pt x="4" y="3"/>
                  <a:pt x="3" y="4"/>
                  <a:pt x="2" y="5"/>
                </a:cubicBezTo>
                <a:cubicBezTo>
                  <a:pt x="0" y="7"/>
                  <a:pt x="0" y="13"/>
                  <a:pt x="5" y="15"/>
                </a:cubicBezTo>
                <a:cubicBezTo>
                  <a:pt x="11" y="17"/>
                  <a:pt x="9" y="14"/>
                  <a:pt x="12" y="14"/>
                </a:cubicBezTo>
                <a:cubicBezTo>
                  <a:pt x="14" y="14"/>
                  <a:pt x="14" y="18"/>
                  <a:pt x="17" y="18"/>
                </a:cubicBezTo>
                <a:cubicBezTo>
                  <a:pt x="19" y="18"/>
                  <a:pt x="25" y="21"/>
                  <a:pt x="25" y="25"/>
                </a:cubicBezTo>
                <a:cubicBezTo>
                  <a:pt x="24" y="29"/>
                  <a:pt x="27" y="31"/>
                  <a:pt x="31" y="31"/>
                </a:cubicBezTo>
                <a:cubicBezTo>
                  <a:pt x="32" y="31"/>
                  <a:pt x="33" y="31"/>
                  <a:pt x="34" y="31"/>
                </a:cubicBezTo>
                <a:cubicBezTo>
                  <a:pt x="35" y="28"/>
                  <a:pt x="36" y="26"/>
                  <a:pt x="35" y="25"/>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64" name="Freeform 63"/>
          <p:cNvSpPr>
            <a:spLocks/>
          </p:cNvSpPr>
          <p:nvPr/>
        </p:nvSpPr>
        <p:spPr bwMode="auto">
          <a:xfrm>
            <a:off x="1037277" y="1082788"/>
            <a:ext cx="280094" cy="145847"/>
          </a:xfrm>
          <a:custGeom>
            <a:avLst/>
            <a:gdLst>
              <a:gd name="T0" fmla="*/ 59 w 66"/>
              <a:gd name="T1" fmla="*/ 10 h 32"/>
              <a:gd name="T2" fmla="*/ 43 w 66"/>
              <a:gd name="T3" fmla="*/ 2 h 32"/>
              <a:gd name="T4" fmla="*/ 27 w 66"/>
              <a:gd name="T5" fmla="*/ 8 h 32"/>
              <a:gd name="T6" fmla="*/ 9 w 66"/>
              <a:gd name="T7" fmla="*/ 8 h 32"/>
              <a:gd name="T8" fmla="*/ 3 w 66"/>
              <a:gd name="T9" fmla="*/ 2 h 32"/>
              <a:gd name="T10" fmla="*/ 1 w 66"/>
              <a:gd name="T11" fmla="*/ 10 h 32"/>
              <a:gd name="T12" fmla="*/ 0 w 66"/>
              <a:gd name="T13" fmla="*/ 16 h 32"/>
              <a:gd name="T14" fmla="*/ 14 w 66"/>
              <a:gd name="T15" fmla="*/ 22 h 32"/>
              <a:gd name="T16" fmla="*/ 23 w 66"/>
              <a:gd name="T17" fmla="*/ 28 h 32"/>
              <a:gd name="T18" fmla="*/ 31 w 66"/>
              <a:gd name="T19" fmla="*/ 26 h 32"/>
              <a:gd name="T20" fmla="*/ 28 w 66"/>
              <a:gd name="T21" fmla="*/ 19 h 32"/>
              <a:gd name="T22" fmla="*/ 34 w 66"/>
              <a:gd name="T23" fmla="*/ 14 h 32"/>
              <a:gd name="T24" fmla="*/ 47 w 66"/>
              <a:gd name="T25" fmla="*/ 10 h 32"/>
              <a:gd name="T26" fmla="*/ 50 w 66"/>
              <a:gd name="T27" fmla="*/ 18 h 32"/>
              <a:gd name="T28" fmla="*/ 57 w 66"/>
              <a:gd name="T29" fmla="*/ 29 h 32"/>
              <a:gd name="T30" fmla="*/ 64 w 66"/>
              <a:gd name="T31" fmla="*/ 22 h 32"/>
              <a:gd name="T32" fmla="*/ 66 w 66"/>
              <a:gd name="T33" fmla="*/ 18 h 32"/>
              <a:gd name="T34" fmla="*/ 59 w 66"/>
              <a:gd name="T35"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32">
                <a:moveTo>
                  <a:pt x="59" y="10"/>
                </a:moveTo>
                <a:cubicBezTo>
                  <a:pt x="55" y="4"/>
                  <a:pt x="47" y="4"/>
                  <a:pt x="43" y="2"/>
                </a:cubicBezTo>
                <a:cubicBezTo>
                  <a:pt x="38" y="0"/>
                  <a:pt x="33" y="3"/>
                  <a:pt x="27" y="8"/>
                </a:cubicBezTo>
                <a:cubicBezTo>
                  <a:pt x="21" y="13"/>
                  <a:pt x="14" y="10"/>
                  <a:pt x="9" y="8"/>
                </a:cubicBezTo>
                <a:cubicBezTo>
                  <a:pt x="8" y="7"/>
                  <a:pt x="5" y="5"/>
                  <a:pt x="3" y="2"/>
                </a:cubicBezTo>
                <a:cubicBezTo>
                  <a:pt x="1" y="5"/>
                  <a:pt x="1" y="8"/>
                  <a:pt x="1" y="10"/>
                </a:cubicBezTo>
                <a:cubicBezTo>
                  <a:pt x="2" y="11"/>
                  <a:pt x="1" y="13"/>
                  <a:pt x="0" y="16"/>
                </a:cubicBezTo>
                <a:cubicBezTo>
                  <a:pt x="5" y="16"/>
                  <a:pt x="11" y="19"/>
                  <a:pt x="14" y="22"/>
                </a:cubicBezTo>
                <a:cubicBezTo>
                  <a:pt x="18" y="27"/>
                  <a:pt x="20" y="24"/>
                  <a:pt x="23" y="28"/>
                </a:cubicBezTo>
                <a:cubicBezTo>
                  <a:pt x="25" y="32"/>
                  <a:pt x="30" y="28"/>
                  <a:pt x="31" y="26"/>
                </a:cubicBezTo>
                <a:cubicBezTo>
                  <a:pt x="33" y="23"/>
                  <a:pt x="29" y="22"/>
                  <a:pt x="28" y="19"/>
                </a:cubicBezTo>
                <a:cubicBezTo>
                  <a:pt x="28" y="17"/>
                  <a:pt x="33" y="18"/>
                  <a:pt x="34" y="14"/>
                </a:cubicBezTo>
                <a:cubicBezTo>
                  <a:pt x="35" y="10"/>
                  <a:pt x="43" y="8"/>
                  <a:pt x="47" y="10"/>
                </a:cubicBezTo>
                <a:cubicBezTo>
                  <a:pt x="50" y="11"/>
                  <a:pt x="53" y="14"/>
                  <a:pt x="50" y="18"/>
                </a:cubicBezTo>
                <a:cubicBezTo>
                  <a:pt x="48" y="20"/>
                  <a:pt x="53" y="25"/>
                  <a:pt x="57" y="29"/>
                </a:cubicBezTo>
                <a:cubicBezTo>
                  <a:pt x="60" y="26"/>
                  <a:pt x="63" y="23"/>
                  <a:pt x="64" y="22"/>
                </a:cubicBezTo>
                <a:cubicBezTo>
                  <a:pt x="65" y="21"/>
                  <a:pt x="65" y="20"/>
                  <a:pt x="66" y="18"/>
                </a:cubicBezTo>
                <a:cubicBezTo>
                  <a:pt x="64" y="17"/>
                  <a:pt x="62" y="14"/>
                  <a:pt x="59" y="10"/>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65" name="Freeform 64"/>
          <p:cNvSpPr>
            <a:spLocks/>
          </p:cNvSpPr>
          <p:nvPr/>
        </p:nvSpPr>
        <p:spPr bwMode="auto">
          <a:xfrm>
            <a:off x="1227873" y="933628"/>
            <a:ext cx="571788" cy="868454"/>
          </a:xfrm>
          <a:custGeom>
            <a:avLst/>
            <a:gdLst>
              <a:gd name="T0" fmla="*/ 21 w 135"/>
              <a:gd name="T1" fmla="*/ 141 h 192"/>
              <a:gd name="T2" fmla="*/ 29 w 135"/>
              <a:gd name="T3" fmla="*/ 141 h 192"/>
              <a:gd name="T4" fmla="*/ 37 w 135"/>
              <a:gd name="T5" fmla="*/ 147 h 192"/>
              <a:gd name="T6" fmla="*/ 38 w 135"/>
              <a:gd name="T7" fmla="*/ 147 h 192"/>
              <a:gd name="T8" fmla="*/ 48 w 135"/>
              <a:gd name="T9" fmla="*/ 147 h 192"/>
              <a:gd name="T10" fmla="*/ 54 w 135"/>
              <a:gd name="T11" fmla="*/ 156 h 192"/>
              <a:gd name="T12" fmla="*/ 61 w 135"/>
              <a:gd name="T13" fmla="*/ 164 h 192"/>
              <a:gd name="T14" fmla="*/ 66 w 135"/>
              <a:gd name="T15" fmla="*/ 171 h 192"/>
              <a:gd name="T16" fmla="*/ 79 w 135"/>
              <a:gd name="T17" fmla="*/ 172 h 192"/>
              <a:gd name="T18" fmla="*/ 85 w 135"/>
              <a:gd name="T19" fmla="*/ 171 h 192"/>
              <a:gd name="T20" fmla="*/ 93 w 135"/>
              <a:gd name="T21" fmla="*/ 171 h 192"/>
              <a:gd name="T22" fmla="*/ 101 w 135"/>
              <a:gd name="T23" fmla="*/ 178 h 192"/>
              <a:gd name="T24" fmla="*/ 95 w 135"/>
              <a:gd name="T25" fmla="*/ 187 h 192"/>
              <a:gd name="T26" fmla="*/ 102 w 135"/>
              <a:gd name="T27" fmla="*/ 192 h 192"/>
              <a:gd name="T28" fmla="*/ 102 w 135"/>
              <a:gd name="T29" fmla="*/ 192 h 192"/>
              <a:gd name="T30" fmla="*/ 107 w 135"/>
              <a:gd name="T31" fmla="*/ 177 h 192"/>
              <a:gd name="T32" fmla="*/ 109 w 135"/>
              <a:gd name="T33" fmla="*/ 162 h 192"/>
              <a:gd name="T34" fmla="*/ 102 w 135"/>
              <a:gd name="T35" fmla="*/ 143 h 192"/>
              <a:gd name="T36" fmla="*/ 109 w 135"/>
              <a:gd name="T37" fmla="*/ 137 h 192"/>
              <a:gd name="T38" fmla="*/ 107 w 135"/>
              <a:gd name="T39" fmla="*/ 133 h 192"/>
              <a:gd name="T40" fmla="*/ 104 w 135"/>
              <a:gd name="T41" fmla="*/ 127 h 192"/>
              <a:gd name="T42" fmla="*/ 121 w 135"/>
              <a:gd name="T43" fmla="*/ 125 h 192"/>
              <a:gd name="T44" fmla="*/ 134 w 135"/>
              <a:gd name="T45" fmla="*/ 121 h 192"/>
              <a:gd name="T46" fmla="*/ 132 w 135"/>
              <a:gd name="T47" fmla="*/ 115 h 192"/>
              <a:gd name="T48" fmla="*/ 132 w 135"/>
              <a:gd name="T49" fmla="*/ 107 h 192"/>
              <a:gd name="T50" fmla="*/ 128 w 135"/>
              <a:gd name="T51" fmla="*/ 98 h 192"/>
              <a:gd name="T52" fmla="*/ 131 w 135"/>
              <a:gd name="T53" fmla="*/ 78 h 192"/>
              <a:gd name="T54" fmla="*/ 117 w 135"/>
              <a:gd name="T55" fmla="*/ 74 h 192"/>
              <a:gd name="T56" fmla="*/ 102 w 135"/>
              <a:gd name="T57" fmla="*/ 67 h 192"/>
              <a:gd name="T58" fmla="*/ 82 w 135"/>
              <a:gd name="T59" fmla="*/ 66 h 192"/>
              <a:gd name="T60" fmla="*/ 75 w 135"/>
              <a:gd name="T61" fmla="*/ 51 h 192"/>
              <a:gd name="T62" fmla="*/ 70 w 135"/>
              <a:gd name="T63" fmla="*/ 43 h 192"/>
              <a:gd name="T64" fmla="*/ 65 w 135"/>
              <a:gd name="T65" fmla="*/ 41 h 192"/>
              <a:gd name="T66" fmla="*/ 66 w 135"/>
              <a:gd name="T67" fmla="*/ 36 h 192"/>
              <a:gd name="T68" fmla="*/ 68 w 135"/>
              <a:gd name="T69" fmla="*/ 27 h 192"/>
              <a:gd name="T70" fmla="*/ 78 w 135"/>
              <a:gd name="T71" fmla="*/ 14 h 192"/>
              <a:gd name="T72" fmla="*/ 82 w 135"/>
              <a:gd name="T73" fmla="*/ 12 h 192"/>
              <a:gd name="T74" fmla="*/ 84 w 135"/>
              <a:gd name="T75" fmla="*/ 10 h 192"/>
              <a:gd name="T76" fmla="*/ 87 w 135"/>
              <a:gd name="T77" fmla="*/ 3 h 192"/>
              <a:gd name="T78" fmla="*/ 74 w 135"/>
              <a:gd name="T79" fmla="*/ 9 h 192"/>
              <a:gd name="T80" fmla="*/ 64 w 135"/>
              <a:gd name="T81" fmla="*/ 15 h 192"/>
              <a:gd name="T82" fmla="*/ 54 w 135"/>
              <a:gd name="T83" fmla="*/ 18 h 192"/>
              <a:gd name="T84" fmla="*/ 49 w 135"/>
              <a:gd name="T85" fmla="*/ 17 h 192"/>
              <a:gd name="T86" fmla="*/ 38 w 135"/>
              <a:gd name="T87" fmla="*/ 27 h 192"/>
              <a:gd name="T88" fmla="*/ 34 w 135"/>
              <a:gd name="T89" fmla="*/ 38 h 192"/>
              <a:gd name="T90" fmla="*/ 23 w 135"/>
              <a:gd name="T91" fmla="*/ 51 h 192"/>
              <a:gd name="T92" fmla="*/ 21 w 135"/>
              <a:gd name="T93" fmla="*/ 51 h 192"/>
              <a:gd name="T94" fmla="*/ 19 w 135"/>
              <a:gd name="T95" fmla="*/ 55 h 192"/>
              <a:gd name="T96" fmla="*/ 12 w 135"/>
              <a:gd name="T97" fmla="*/ 62 h 192"/>
              <a:gd name="T98" fmla="*/ 15 w 135"/>
              <a:gd name="T99" fmla="*/ 66 h 192"/>
              <a:gd name="T100" fmla="*/ 17 w 135"/>
              <a:gd name="T101" fmla="*/ 75 h 192"/>
              <a:gd name="T102" fmla="*/ 17 w 135"/>
              <a:gd name="T103" fmla="*/ 81 h 192"/>
              <a:gd name="T104" fmla="*/ 19 w 135"/>
              <a:gd name="T105" fmla="*/ 98 h 192"/>
              <a:gd name="T106" fmla="*/ 17 w 135"/>
              <a:gd name="T107" fmla="*/ 108 h 192"/>
              <a:gd name="T108" fmla="*/ 8 w 135"/>
              <a:gd name="T109" fmla="*/ 116 h 192"/>
              <a:gd name="T110" fmla="*/ 2 w 135"/>
              <a:gd name="T111" fmla="*/ 123 h 192"/>
              <a:gd name="T112" fmla="*/ 0 w 135"/>
              <a:gd name="T113" fmla="*/ 128 h 192"/>
              <a:gd name="T114" fmla="*/ 14 w 135"/>
              <a:gd name="T115" fmla="*/ 135 h 192"/>
              <a:gd name="T116" fmla="*/ 21 w 135"/>
              <a:gd name="T117" fmla="*/ 14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5" h="192">
                <a:moveTo>
                  <a:pt x="21" y="141"/>
                </a:moveTo>
                <a:cubicBezTo>
                  <a:pt x="24" y="142"/>
                  <a:pt x="28" y="142"/>
                  <a:pt x="29" y="141"/>
                </a:cubicBezTo>
                <a:cubicBezTo>
                  <a:pt x="30" y="139"/>
                  <a:pt x="33" y="142"/>
                  <a:pt x="37" y="147"/>
                </a:cubicBezTo>
                <a:cubicBezTo>
                  <a:pt x="38" y="147"/>
                  <a:pt x="38" y="147"/>
                  <a:pt x="38" y="147"/>
                </a:cubicBezTo>
                <a:cubicBezTo>
                  <a:pt x="41" y="147"/>
                  <a:pt x="46" y="146"/>
                  <a:pt x="48" y="147"/>
                </a:cubicBezTo>
                <a:cubicBezTo>
                  <a:pt x="51" y="149"/>
                  <a:pt x="50" y="156"/>
                  <a:pt x="54" y="156"/>
                </a:cubicBezTo>
                <a:cubicBezTo>
                  <a:pt x="59" y="157"/>
                  <a:pt x="62" y="161"/>
                  <a:pt x="61" y="164"/>
                </a:cubicBezTo>
                <a:cubicBezTo>
                  <a:pt x="61" y="166"/>
                  <a:pt x="66" y="167"/>
                  <a:pt x="66" y="171"/>
                </a:cubicBezTo>
                <a:cubicBezTo>
                  <a:pt x="65" y="174"/>
                  <a:pt x="77" y="173"/>
                  <a:pt x="79" y="172"/>
                </a:cubicBezTo>
                <a:cubicBezTo>
                  <a:pt x="80" y="171"/>
                  <a:pt x="83" y="170"/>
                  <a:pt x="85" y="171"/>
                </a:cubicBezTo>
                <a:cubicBezTo>
                  <a:pt x="87" y="173"/>
                  <a:pt x="91" y="170"/>
                  <a:pt x="93" y="171"/>
                </a:cubicBezTo>
                <a:cubicBezTo>
                  <a:pt x="95" y="172"/>
                  <a:pt x="103" y="175"/>
                  <a:pt x="101" y="178"/>
                </a:cubicBezTo>
                <a:cubicBezTo>
                  <a:pt x="99" y="180"/>
                  <a:pt x="94" y="185"/>
                  <a:pt x="95" y="187"/>
                </a:cubicBezTo>
                <a:cubicBezTo>
                  <a:pt x="96" y="189"/>
                  <a:pt x="100" y="190"/>
                  <a:pt x="102" y="192"/>
                </a:cubicBezTo>
                <a:cubicBezTo>
                  <a:pt x="102" y="192"/>
                  <a:pt x="102" y="192"/>
                  <a:pt x="102" y="192"/>
                </a:cubicBezTo>
                <a:cubicBezTo>
                  <a:pt x="105" y="192"/>
                  <a:pt x="107" y="180"/>
                  <a:pt x="107" y="177"/>
                </a:cubicBezTo>
                <a:cubicBezTo>
                  <a:pt x="107" y="174"/>
                  <a:pt x="108" y="165"/>
                  <a:pt x="109" y="162"/>
                </a:cubicBezTo>
                <a:cubicBezTo>
                  <a:pt x="111" y="155"/>
                  <a:pt x="102" y="151"/>
                  <a:pt x="102" y="143"/>
                </a:cubicBezTo>
                <a:cubicBezTo>
                  <a:pt x="102" y="136"/>
                  <a:pt x="105" y="140"/>
                  <a:pt x="109" y="137"/>
                </a:cubicBezTo>
                <a:cubicBezTo>
                  <a:pt x="113" y="134"/>
                  <a:pt x="109" y="133"/>
                  <a:pt x="107" y="133"/>
                </a:cubicBezTo>
                <a:cubicBezTo>
                  <a:pt x="105" y="132"/>
                  <a:pt x="104" y="129"/>
                  <a:pt x="104" y="127"/>
                </a:cubicBezTo>
                <a:cubicBezTo>
                  <a:pt x="105" y="124"/>
                  <a:pt x="117" y="125"/>
                  <a:pt x="121" y="125"/>
                </a:cubicBezTo>
                <a:cubicBezTo>
                  <a:pt x="125" y="125"/>
                  <a:pt x="134" y="122"/>
                  <a:pt x="134" y="121"/>
                </a:cubicBezTo>
                <a:cubicBezTo>
                  <a:pt x="134" y="121"/>
                  <a:pt x="135" y="118"/>
                  <a:pt x="132" y="115"/>
                </a:cubicBezTo>
                <a:cubicBezTo>
                  <a:pt x="129" y="113"/>
                  <a:pt x="130" y="110"/>
                  <a:pt x="132" y="107"/>
                </a:cubicBezTo>
                <a:cubicBezTo>
                  <a:pt x="135" y="104"/>
                  <a:pt x="131" y="102"/>
                  <a:pt x="128" y="98"/>
                </a:cubicBezTo>
                <a:cubicBezTo>
                  <a:pt x="125" y="95"/>
                  <a:pt x="127" y="83"/>
                  <a:pt x="131" y="78"/>
                </a:cubicBezTo>
                <a:cubicBezTo>
                  <a:pt x="134" y="72"/>
                  <a:pt x="124" y="73"/>
                  <a:pt x="117" y="74"/>
                </a:cubicBezTo>
                <a:cubicBezTo>
                  <a:pt x="111" y="75"/>
                  <a:pt x="106" y="72"/>
                  <a:pt x="102" y="67"/>
                </a:cubicBezTo>
                <a:cubicBezTo>
                  <a:pt x="98" y="62"/>
                  <a:pt x="92" y="65"/>
                  <a:pt x="82" y="66"/>
                </a:cubicBezTo>
                <a:cubicBezTo>
                  <a:pt x="73" y="66"/>
                  <a:pt x="75" y="55"/>
                  <a:pt x="75" y="51"/>
                </a:cubicBezTo>
                <a:cubicBezTo>
                  <a:pt x="75" y="46"/>
                  <a:pt x="70" y="46"/>
                  <a:pt x="70" y="43"/>
                </a:cubicBezTo>
                <a:cubicBezTo>
                  <a:pt x="70" y="41"/>
                  <a:pt x="67" y="41"/>
                  <a:pt x="65" y="41"/>
                </a:cubicBezTo>
                <a:cubicBezTo>
                  <a:pt x="62" y="41"/>
                  <a:pt x="65" y="38"/>
                  <a:pt x="66" y="36"/>
                </a:cubicBezTo>
                <a:cubicBezTo>
                  <a:pt x="68" y="33"/>
                  <a:pt x="68" y="32"/>
                  <a:pt x="68" y="27"/>
                </a:cubicBezTo>
                <a:cubicBezTo>
                  <a:pt x="68" y="23"/>
                  <a:pt x="75" y="19"/>
                  <a:pt x="78" y="14"/>
                </a:cubicBezTo>
                <a:cubicBezTo>
                  <a:pt x="79" y="13"/>
                  <a:pt x="80" y="13"/>
                  <a:pt x="82" y="12"/>
                </a:cubicBezTo>
                <a:cubicBezTo>
                  <a:pt x="82" y="11"/>
                  <a:pt x="83" y="10"/>
                  <a:pt x="84" y="10"/>
                </a:cubicBezTo>
                <a:cubicBezTo>
                  <a:pt x="89" y="9"/>
                  <a:pt x="92" y="6"/>
                  <a:pt x="87" y="3"/>
                </a:cubicBezTo>
                <a:cubicBezTo>
                  <a:pt x="82" y="0"/>
                  <a:pt x="79" y="8"/>
                  <a:pt x="74" y="9"/>
                </a:cubicBezTo>
                <a:cubicBezTo>
                  <a:pt x="69" y="10"/>
                  <a:pt x="68" y="13"/>
                  <a:pt x="64" y="15"/>
                </a:cubicBezTo>
                <a:cubicBezTo>
                  <a:pt x="61" y="17"/>
                  <a:pt x="54" y="15"/>
                  <a:pt x="54" y="18"/>
                </a:cubicBezTo>
                <a:cubicBezTo>
                  <a:pt x="54" y="21"/>
                  <a:pt x="52" y="18"/>
                  <a:pt x="49" y="17"/>
                </a:cubicBezTo>
                <a:cubicBezTo>
                  <a:pt x="46" y="17"/>
                  <a:pt x="38" y="23"/>
                  <a:pt x="38" y="27"/>
                </a:cubicBezTo>
                <a:cubicBezTo>
                  <a:pt x="39" y="31"/>
                  <a:pt x="40" y="34"/>
                  <a:pt x="34" y="38"/>
                </a:cubicBezTo>
                <a:cubicBezTo>
                  <a:pt x="29" y="41"/>
                  <a:pt x="26" y="48"/>
                  <a:pt x="23" y="51"/>
                </a:cubicBezTo>
                <a:cubicBezTo>
                  <a:pt x="22" y="52"/>
                  <a:pt x="22" y="52"/>
                  <a:pt x="21" y="51"/>
                </a:cubicBezTo>
                <a:cubicBezTo>
                  <a:pt x="20" y="53"/>
                  <a:pt x="20" y="54"/>
                  <a:pt x="19" y="55"/>
                </a:cubicBezTo>
                <a:cubicBezTo>
                  <a:pt x="18" y="56"/>
                  <a:pt x="15" y="59"/>
                  <a:pt x="12" y="62"/>
                </a:cubicBezTo>
                <a:cubicBezTo>
                  <a:pt x="13" y="64"/>
                  <a:pt x="14" y="65"/>
                  <a:pt x="15" y="66"/>
                </a:cubicBezTo>
                <a:cubicBezTo>
                  <a:pt x="19" y="70"/>
                  <a:pt x="16" y="73"/>
                  <a:pt x="17" y="75"/>
                </a:cubicBezTo>
                <a:cubicBezTo>
                  <a:pt x="18" y="77"/>
                  <a:pt x="19" y="80"/>
                  <a:pt x="17" y="81"/>
                </a:cubicBezTo>
                <a:cubicBezTo>
                  <a:pt x="15" y="82"/>
                  <a:pt x="17" y="96"/>
                  <a:pt x="19" y="98"/>
                </a:cubicBezTo>
                <a:cubicBezTo>
                  <a:pt x="22" y="101"/>
                  <a:pt x="19" y="103"/>
                  <a:pt x="17" y="108"/>
                </a:cubicBezTo>
                <a:cubicBezTo>
                  <a:pt x="14" y="113"/>
                  <a:pt x="12" y="115"/>
                  <a:pt x="8" y="116"/>
                </a:cubicBezTo>
                <a:cubicBezTo>
                  <a:pt x="3" y="116"/>
                  <a:pt x="3" y="123"/>
                  <a:pt x="2" y="123"/>
                </a:cubicBezTo>
                <a:cubicBezTo>
                  <a:pt x="1" y="123"/>
                  <a:pt x="0" y="125"/>
                  <a:pt x="0" y="128"/>
                </a:cubicBezTo>
                <a:cubicBezTo>
                  <a:pt x="4" y="131"/>
                  <a:pt x="11" y="135"/>
                  <a:pt x="14" y="135"/>
                </a:cubicBezTo>
                <a:cubicBezTo>
                  <a:pt x="16" y="135"/>
                  <a:pt x="18" y="139"/>
                  <a:pt x="21" y="141"/>
                </a:cubicBezTo>
                <a:close/>
              </a:path>
            </a:pathLst>
          </a:custGeom>
          <a:solidFill>
            <a:srgbClr val="00B0F0"/>
          </a:solidFill>
          <a:ln w="6350">
            <a:solidFill>
              <a:srgbClr val="003C71">
                <a:lumMod val="50000"/>
              </a:srgbClr>
            </a:solidFill>
            <a:round/>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66" name="Freeform 65"/>
          <p:cNvSpPr>
            <a:spLocks/>
          </p:cNvSpPr>
          <p:nvPr/>
        </p:nvSpPr>
        <p:spPr bwMode="auto">
          <a:xfrm>
            <a:off x="1677016" y="2087145"/>
            <a:ext cx="585046" cy="709348"/>
          </a:xfrm>
          <a:custGeom>
            <a:avLst/>
            <a:gdLst>
              <a:gd name="T0" fmla="*/ 137 w 138"/>
              <a:gd name="T1" fmla="*/ 94 h 157"/>
              <a:gd name="T2" fmla="*/ 130 w 138"/>
              <a:gd name="T3" fmla="*/ 83 h 157"/>
              <a:gd name="T4" fmla="*/ 121 w 138"/>
              <a:gd name="T5" fmla="*/ 77 h 157"/>
              <a:gd name="T6" fmla="*/ 108 w 138"/>
              <a:gd name="T7" fmla="*/ 72 h 157"/>
              <a:gd name="T8" fmla="*/ 107 w 138"/>
              <a:gd name="T9" fmla="*/ 62 h 157"/>
              <a:gd name="T10" fmla="*/ 105 w 138"/>
              <a:gd name="T11" fmla="*/ 54 h 157"/>
              <a:gd name="T12" fmla="*/ 101 w 138"/>
              <a:gd name="T13" fmla="*/ 46 h 157"/>
              <a:gd name="T14" fmla="*/ 89 w 138"/>
              <a:gd name="T15" fmla="*/ 43 h 157"/>
              <a:gd name="T16" fmla="*/ 79 w 138"/>
              <a:gd name="T17" fmla="*/ 39 h 157"/>
              <a:gd name="T18" fmla="*/ 75 w 138"/>
              <a:gd name="T19" fmla="*/ 35 h 157"/>
              <a:gd name="T20" fmla="*/ 67 w 138"/>
              <a:gd name="T21" fmla="*/ 33 h 157"/>
              <a:gd name="T22" fmla="*/ 53 w 138"/>
              <a:gd name="T23" fmla="*/ 25 h 157"/>
              <a:gd name="T24" fmla="*/ 50 w 138"/>
              <a:gd name="T25" fmla="*/ 3 h 157"/>
              <a:gd name="T26" fmla="*/ 39 w 138"/>
              <a:gd name="T27" fmla="*/ 3 h 157"/>
              <a:gd name="T28" fmla="*/ 26 w 138"/>
              <a:gd name="T29" fmla="*/ 9 h 157"/>
              <a:gd name="T30" fmla="*/ 16 w 138"/>
              <a:gd name="T31" fmla="*/ 14 h 157"/>
              <a:gd name="T32" fmla="*/ 6 w 138"/>
              <a:gd name="T33" fmla="*/ 16 h 157"/>
              <a:gd name="T34" fmla="*/ 3 w 138"/>
              <a:gd name="T35" fmla="*/ 15 h 157"/>
              <a:gd name="T36" fmla="*/ 10 w 138"/>
              <a:gd name="T37" fmla="*/ 31 h 157"/>
              <a:gd name="T38" fmla="*/ 7 w 138"/>
              <a:gd name="T39" fmla="*/ 37 h 157"/>
              <a:gd name="T40" fmla="*/ 8 w 138"/>
              <a:gd name="T41" fmla="*/ 53 h 157"/>
              <a:gd name="T42" fmla="*/ 6 w 138"/>
              <a:gd name="T43" fmla="*/ 62 h 157"/>
              <a:gd name="T44" fmla="*/ 3 w 138"/>
              <a:gd name="T45" fmla="*/ 72 h 157"/>
              <a:gd name="T46" fmla="*/ 7 w 138"/>
              <a:gd name="T47" fmla="*/ 77 h 157"/>
              <a:gd name="T48" fmla="*/ 1 w 138"/>
              <a:gd name="T49" fmla="*/ 86 h 157"/>
              <a:gd name="T50" fmla="*/ 0 w 138"/>
              <a:gd name="T51" fmla="*/ 91 h 157"/>
              <a:gd name="T52" fmla="*/ 5 w 138"/>
              <a:gd name="T53" fmla="*/ 96 h 157"/>
              <a:gd name="T54" fmla="*/ 8 w 138"/>
              <a:gd name="T55" fmla="*/ 108 h 157"/>
              <a:gd name="T56" fmla="*/ 12 w 138"/>
              <a:gd name="T57" fmla="*/ 115 h 157"/>
              <a:gd name="T58" fmla="*/ 10 w 138"/>
              <a:gd name="T59" fmla="*/ 123 h 157"/>
              <a:gd name="T60" fmla="*/ 14 w 138"/>
              <a:gd name="T61" fmla="*/ 132 h 157"/>
              <a:gd name="T62" fmla="*/ 18 w 138"/>
              <a:gd name="T63" fmla="*/ 142 h 157"/>
              <a:gd name="T64" fmla="*/ 21 w 138"/>
              <a:gd name="T65" fmla="*/ 155 h 157"/>
              <a:gd name="T66" fmla="*/ 36 w 138"/>
              <a:gd name="T67" fmla="*/ 146 h 157"/>
              <a:gd name="T68" fmla="*/ 46 w 138"/>
              <a:gd name="T69" fmla="*/ 145 h 157"/>
              <a:gd name="T70" fmla="*/ 59 w 138"/>
              <a:gd name="T71" fmla="*/ 151 h 157"/>
              <a:gd name="T72" fmla="*/ 66 w 138"/>
              <a:gd name="T73" fmla="*/ 144 h 157"/>
              <a:gd name="T74" fmla="*/ 81 w 138"/>
              <a:gd name="T75" fmla="*/ 144 h 157"/>
              <a:gd name="T76" fmla="*/ 84 w 138"/>
              <a:gd name="T77" fmla="*/ 127 h 157"/>
              <a:gd name="T78" fmla="*/ 93 w 138"/>
              <a:gd name="T79" fmla="*/ 116 h 157"/>
              <a:gd name="T80" fmla="*/ 106 w 138"/>
              <a:gd name="T81" fmla="*/ 114 h 157"/>
              <a:gd name="T82" fmla="*/ 119 w 138"/>
              <a:gd name="T83" fmla="*/ 112 h 157"/>
              <a:gd name="T84" fmla="*/ 130 w 138"/>
              <a:gd name="T85" fmla="*/ 117 h 157"/>
              <a:gd name="T86" fmla="*/ 135 w 138"/>
              <a:gd name="T87" fmla="*/ 109 h 157"/>
              <a:gd name="T88" fmla="*/ 137 w 138"/>
              <a:gd name="T89" fmla="*/ 9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8" h="157">
                <a:moveTo>
                  <a:pt x="137" y="94"/>
                </a:moveTo>
                <a:cubicBezTo>
                  <a:pt x="135" y="89"/>
                  <a:pt x="130" y="88"/>
                  <a:pt x="130" y="83"/>
                </a:cubicBezTo>
                <a:cubicBezTo>
                  <a:pt x="130" y="78"/>
                  <a:pt x="128" y="77"/>
                  <a:pt x="121" y="77"/>
                </a:cubicBezTo>
                <a:cubicBezTo>
                  <a:pt x="113" y="78"/>
                  <a:pt x="109" y="76"/>
                  <a:pt x="108" y="72"/>
                </a:cubicBezTo>
                <a:cubicBezTo>
                  <a:pt x="108" y="67"/>
                  <a:pt x="104" y="64"/>
                  <a:pt x="107" y="62"/>
                </a:cubicBezTo>
                <a:cubicBezTo>
                  <a:pt x="110" y="61"/>
                  <a:pt x="105" y="58"/>
                  <a:pt x="105" y="54"/>
                </a:cubicBezTo>
                <a:cubicBezTo>
                  <a:pt x="106" y="50"/>
                  <a:pt x="103" y="48"/>
                  <a:pt x="101" y="46"/>
                </a:cubicBezTo>
                <a:cubicBezTo>
                  <a:pt x="99" y="44"/>
                  <a:pt x="89" y="47"/>
                  <a:pt x="89" y="43"/>
                </a:cubicBezTo>
                <a:cubicBezTo>
                  <a:pt x="89" y="40"/>
                  <a:pt x="83" y="39"/>
                  <a:pt x="79" y="39"/>
                </a:cubicBezTo>
                <a:cubicBezTo>
                  <a:pt x="76" y="39"/>
                  <a:pt x="78" y="35"/>
                  <a:pt x="75" y="35"/>
                </a:cubicBezTo>
                <a:cubicBezTo>
                  <a:pt x="71" y="35"/>
                  <a:pt x="72" y="33"/>
                  <a:pt x="67" y="33"/>
                </a:cubicBezTo>
                <a:cubicBezTo>
                  <a:pt x="62" y="34"/>
                  <a:pt x="59" y="32"/>
                  <a:pt x="53" y="25"/>
                </a:cubicBezTo>
                <a:cubicBezTo>
                  <a:pt x="48" y="19"/>
                  <a:pt x="49" y="7"/>
                  <a:pt x="50" y="3"/>
                </a:cubicBezTo>
                <a:cubicBezTo>
                  <a:pt x="51" y="0"/>
                  <a:pt x="43" y="3"/>
                  <a:pt x="39" y="3"/>
                </a:cubicBezTo>
                <a:cubicBezTo>
                  <a:pt x="35" y="3"/>
                  <a:pt x="30" y="6"/>
                  <a:pt x="26" y="9"/>
                </a:cubicBezTo>
                <a:cubicBezTo>
                  <a:pt x="21" y="11"/>
                  <a:pt x="18" y="11"/>
                  <a:pt x="16" y="14"/>
                </a:cubicBezTo>
                <a:cubicBezTo>
                  <a:pt x="14" y="16"/>
                  <a:pt x="10" y="17"/>
                  <a:pt x="6" y="16"/>
                </a:cubicBezTo>
                <a:cubicBezTo>
                  <a:pt x="5" y="16"/>
                  <a:pt x="4" y="15"/>
                  <a:pt x="3" y="15"/>
                </a:cubicBezTo>
                <a:cubicBezTo>
                  <a:pt x="5" y="20"/>
                  <a:pt x="9" y="28"/>
                  <a:pt x="10" y="31"/>
                </a:cubicBezTo>
                <a:cubicBezTo>
                  <a:pt x="12" y="35"/>
                  <a:pt x="9" y="36"/>
                  <a:pt x="7" y="37"/>
                </a:cubicBezTo>
                <a:cubicBezTo>
                  <a:pt x="6" y="38"/>
                  <a:pt x="8" y="50"/>
                  <a:pt x="8" y="53"/>
                </a:cubicBezTo>
                <a:cubicBezTo>
                  <a:pt x="9" y="56"/>
                  <a:pt x="4" y="61"/>
                  <a:pt x="6" y="62"/>
                </a:cubicBezTo>
                <a:cubicBezTo>
                  <a:pt x="8" y="64"/>
                  <a:pt x="3" y="69"/>
                  <a:pt x="3" y="72"/>
                </a:cubicBezTo>
                <a:cubicBezTo>
                  <a:pt x="3" y="75"/>
                  <a:pt x="7" y="75"/>
                  <a:pt x="7" y="77"/>
                </a:cubicBezTo>
                <a:cubicBezTo>
                  <a:pt x="7" y="80"/>
                  <a:pt x="4" y="85"/>
                  <a:pt x="1" y="86"/>
                </a:cubicBezTo>
                <a:cubicBezTo>
                  <a:pt x="0" y="87"/>
                  <a:pt x="0" y="89"/>
                  <a:pt x="0" y="91"/>
                </a:cubicBezTo>
                <a:cubicBezTo>
                  <a:pt x="1" y="91"/>
                  <a:pt x="2" y="94"/>
                  <a:pt x="5" y="96"/>
                </a:cubicBezTo>
                <a:cubicBezTo>
                  <a:pt x="9" y="99"/>
                  <a:pt x="4" y="104"/>
                  <a:pt x="8" y="108"/>
                </a:cubicBezTo>
                <a:cubicBezTo>
                  <a:pt x="11" y="112"/>
                  <a:pt x="15" y="113"/>
                  <a:pt x="12" y="115"/>
                </a:cubicBezTo>
                <a:cubicBezTo>
                  <a:pt x="10" y="117"/>
                  <a:pt x="13" y="121"/>
                  <a:pt x="10" y="123"/>
                </a:cubicBezTo>
                <a:cubicBezTo>
                  <a:pt x="7" y="125"/>
                  <a:pt x="11" y="131"/>
                  <a:pt x="14" y="132"/>
                </a:cubicBezTo>
                <a:cubicBezTo>
                  <a:pt x="17" y="133"/>
                  <a:pt x="15" y="139"/>
                  <a:pt x="18" y="142"/>
                </a:cubicBezTo>
                <a:cubicBezTo>
                  <a:pt x="21" y="145"/>
                  <a:pt x="20" y="152"/>
                  <a:pt x="21" y="155"/>
                </a:cubicBezTo>
                <a:cubicBezTo>
                  <a:pt x="22" y="157"/>
                  <a:pt x="31" y="151"/>
                  <a:pt x="36" y="146"/>
                </a:cubicBezTo>
                <a:cubicBezTo>
                  <a:pt x="41" y="140"/>
                  <a:pt x="41" y="145"/>
                  <a:pt x="46" y="145"/>
                </a:cubicBezTo>
                <a:cubicBezTo>
                  <a:pt x="51" y="146"/>
                  <a:pt x="57" y="146"/>
                  <a:pt x="59" y="151"/>
                </a:cubicBezTo>
                <a:cubicBezTo>
                  <a:pt x="61" y="155"/>
                  <a:pt x="64" y="146"/>
                  <a:pt x="66" y="144"/>
                </a:cubicBezTo>
                <a:cubicBezTo>
                  <a:pt x="67" y="142"/>
                  <a:pt x="79" y="145"/>
                  <a:pt x="81" y="144"/>
                </a:cubicBezTo>
                <a:cubicBezTo>
                  <a:pt x="83" y="143"/>
                  <a:pt x="84" y="129"/>
                  <a:pt x="84" y="127"/>
                </a:cubicBezTo>
                <a:cubicBezTo>
                  <a:pt x="84" y="124"/>
                  <a:pt x="89" y="119"/>
                  <a:pt x="93" y="116"/>
                </a:cubicBezTo>
                <a:cubicBezTo>
                  <a:pt x="97" y="113"/>
                  <a:pt x="103" y="115"/>
                  <a:pt x="106" y="114"/>
                </a:cubicBezTo>
                <a:cubicBezTo>
                  <a:pt x="110" y="112"/>
                  <a:pt x="115" y="112"/>
                  <a:pt x="119" y="112"/>
                </a:cubicBezTo>
                <a:cubicBezTo>
                  <a:pt x="124" y="112"/>
                  <a:pt x="127" y="117"/>
                  <a:pt x="130" y="117"/>
                </a:cubicBezTo>
                <a:cubicBezTo>
                  <a:pt x="133" y="117"/>
                  <a:pt x="136" y="113"/>
                  <a:pt x="135" y="109"/>
                </a:cubicBezTo>
                <a:cubicBezTo>
                  <a:pt x="135" y="105"/>
                  <a:pt x="138" y="99"/>
                  <a:pt x="137" y="94"/>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67" name="Freeform 66"/>
          <p:cNvSpPr>
            <a:spLocks/>
          </p:cNvSpPr>
          <p:nvPr/>
        </p:nvSpPr>
        <p:spPr bwMode="auto">
          <a:xfrm>
            <a:off x="1110202" y="1594910"/>
            <a:ext cx="618193" cy="952980"/>
          </a:xfrm>
          <a:custGeom>
            <a:avLst/>
            <a:gdLst>
              <a:gd name="T0" fmla="*/ 134 w 146"/>
              <a:gd name="T1" fmla="*/ 200 h 211"/>
              <a:gd name="T2" fmla="*/ 134 w 146"/>
              <a:gd name="T3" fmla="*/ 200 h 211"/>
              <a:gd name="T4" fmla="*/ 135 w 146"/>
              <a:gd name="T5" fmla="*/ 195 h 211"/>
              <a:gd name="T6" fmla="*/ 141 w 146"/>
              <a:gd name="T7" fmla="*/ 186 h 211"/>
              <a:gd name="T8" fmla="*/ 137 w 146"/>
              <a:gd name="T9" fmla="*/ 181 h 211"/>
              <a:gd name="T10" fmla="*/ 140 w 146"/>
              <a:gd name="T11" fmla="*/ 171 h 211"/>
              <a:gd name="T12" fmla="*/ 142 w 146"/>
              <a:gd name="T13" fmla="*/ 162 h 211"/>
              <a:gd name="T14" fmla="*/ 141 w 146"/>
              <a:gd name="T15" fmla="*/ 146 h 211"/>
              <a:gd name="T16" fmla="*/ 144 w 146"/>
              <a:gd name="T17" fmla="*/ 140 h 211"/>
              <a:gd name="T18" fmla="*/ 137 w 146"/>
              <a:gd name="T19" fmla="*/ 124 h 211"/>
              <a:gd name="T20" fmla="*/ 126 w 146"/>
              <a:gd name="T21" fmla="*/ 125 h 211"/>
              <a:gd name="T22" fmla="*/ 123 w 146"/>
              <a:gd name="T23" fmla="*/ 110 h 211"/>
              <a:gd name="T24" fmla="*/ 118 w 146"/>
              <a:gd name="T25" fmla="*/ 111 h 211"/>
              <a:gd name="T26" fmla="*/ 106 w 146"/>
              <a:gd name="T27" fmla="*/ 113 h 211"/>
              <a:gd name="T28" fmla="*/ 100 w 146"/>
              <a:gd name="T29" fmla="*/ 106 h 211"/>
              <a:gd name="T30" fmla="*/ 94 w 146"/>
              <a:gd name="T31" fmla="*/ 102 h 211"/>
              <a:gd name="T32" fmla="*/ 90 w 146"/>
              <a:gd name="T33" fmla="*/ 92 h 211"/>
              <a:gd name="T34" fmla="*/ 87 w 146"/>
              <a:gd name="T35" fmla="*/ 83 h 211"/>
              <a:gd name="T36" fmla="*/ 88 w 146"/>
              <a:gd name="T37" fmla="*/ 75 h 211"/>
              <a:gd name="T38" fmla="*/ 93 w 146"/>
              <a:gd name="T39" fmla="*/ 69 h 211"/>
              <a:gd name="T40" fmla="*/ 97 w 146"/>
              <a:gd name="T41" fmla="*/ 59 h 211"/>
              <a:gd name="T42" fmla="*/ 107 w 146"/>
              <a:gd name="T43" fmla="*/ 52 h 211"/>
              <a:gd name="T44" fmla="*/ 121 w 146"/>
              <a:gd name="T45" fmla="*/ 47 h 211"/>
              <a:gd name="T46" fmla="*/ 130 w 146"/>
              <a:gd name="T47" fmla="*/ 46 h 211"/>
              <a:gd name="T48" fmla="*/ 123 w 146"/>
              <a:gd name="T49" fmla="*/ 41 h 211"/>
              <a:gd name="T50" fmla="*/ 129 w 146"/>
              <a:gd name="T51" fmla="*/ 32 h 211"/>
              <a:gd name="T52" fmla="*/ 121 w 146"/>
              <a:gd name="T53" fmla="*/ 25 h 211"/>
              <a:gd name="T54" fmla="*/ 113 w 146"/>
              <a:gd name="T55" fmla="*/ 25 h 211"/>
              <a:gd name="T56" fmla="*/ 107 w 146"/>
              <a:gd name="T57" fmla="*/ 26 h 211"/>
              <a:gd name="T58" fmla="*/ 94 w 146"/>
              <a:gd name="T59" fmla="*/ 25 h 211"/>
              <a:gd name="T60" fmla="*/ 89 w 146"/>
              <a:gd name="T61" fmla="*/ 18 h 211"/>
              <a:gd name="T62" fmla="*/ 82 w 146"/>
              <a:gd name="T63" fmla="*/ 10 h 211"/>
              <a:gd name="T64" fmla="*/ 76 w 146"/>
              <a:gd name="T65" fmla="*/ 1 h 211"/>
              <a:gd name="T66" fmla="*/ 66 w 146"/>
              <a:gd name="T67" fmla="*/ 1 h 211"/>
              <a:gd name="T68" fmla="*/ 69 w 146"/>
              <a:gd name="T69" fmla="*/ 9 h 211"/>
              <a:gd name="T70" fmla="*/ 62 w 146"/>
              <a:gd name="T71" fmla="*/ 21 h 211"/>
              <a:gd name="T72" fmla="*/ 40 w 146"/>
              <a:gd name="T73" fmla="*/ 33 h 211"/>
              <a:gd name="T74" fmla="*/ 30 w 146"/>
              <a:gd name="T75" fmla="*/ 51 h 211"/>
              <a:gd name="T76" fmla="*/ 22 w 146"/>
              <a:gd name="T77" fmla="*/ 51 h 211"/>
              <a:gd name="T78" fmla="*/ 13 w 146"/>
              <a:gd name="T79" fmla="*/ 49 h 211"/>
              <a:gd name="T80" fmla="*/ 13 w 146"/>
              <a:gd name="T81" fmla="*/ 43 h 211"/>
              <a:gd name="T82" fmla="*/ 11 w 146"/>
              <a:gd name="T83" fmla="*/ 37 h 211"/>
              <a:gd name="T84" fmla="*/ 2 w 146"/>
              <a:gd name="T85" fmla="*/ 47 h 211"/>
              <a:gd name="T86" fmla="*/ 6 w 146"/>
              <a:gd name="T87" fmla="*/ 63 h 211"/>
              <a:gd name="T88" fmla="*/ 2 w 146"/>
              <a:gd name="T89" fmla="*/ 66 h 211"/>
              <a:gd name="T90" fmla="*/ 15 w 146"/>
              <a:gd name="T91" fmla="*/ 76 h 211"/>
              <a:gd name="T92" fmla="*/ 26 w 146"/>
              <a:gd name="T93" fmla="*/ 91 h 211"/>
              <a:gd name="T94" fmla="*/ 34 w 146"/>
              <a:gd name="T95" fmla="*/ 108 h 211"/>
              <a:gd name="T96" fmla="*/ 51 w 146"/>
              <a:gd name="T97" fmla="*/ 142 h 211"/>
              <a:gd name="T98" fmla="*/ 58 w 146"/>
              <a:gd name="T99" fmla="*/ 156 h 211"/>
              <a:gd name="T100" fmla="*/ 62 w 146"/>
              <a:gd name="T101" fmla="*/ 166 h 211"/>
              <a:gd name="T102" fmla="*/ 80 w 146"/>
              <a:gd name="T103" fmla="*/ 179 h 211"/>
              <a:gd name="T104" fmla="*/ 113 w 146"/>
              <a:gd name="T105" fmla="*/ 199 h 211"/>
              <a:gd name="T106" fmla="*/ 126 w 146"/>
              <a:gd name="T107" fmla="*/ 209 h 211"/>
              <a:gd name="T108" fmla="*/ 127 w 146"/>
              <a:gd name="T109" fmla="*/ 211 h 211"/>
              <a:gd name="T110" fmla="*/ 129 w 146"/>
              <a:gd name="T111" fmla="*/ 209 h 211"/>
              <a:gd name="T112" fmla="*/ 134 w 146"/>
              <a:gd name="T113" fmla="*/ 20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 h="211">
                <a:moveTo>
                  <a:pt x="134" y="200"/>
                </a:moveTo>
                <a:cubicBezTo>
                  <a:pt x="134" y="200"/>
                  <a:pt x="134" y="200"/>
                  <a:pt x="134" y="200"/>
                </a:cubicBezTo>
                <a:cubicBezTo>
                  <a:pt x="134" y="198"/>
                  <a:pt x="134" y="196"/>
                  <a:pt x="135" y="195"/>
                </a:cubicBezTo>
                <a:cubicBezTo>
                  <a:pt x="138" y="194"/>
                  <a:pt x="141" y="189"/>
                  <a:pt x="141" y="186"/>
                </a:cubicBezTo>
                <a:cubicBezTo>
                  <a:pt x="141" y="184"/>
                  <a:pt x="137" y="184"/>
                  <a:pt x="137" y="181"/>
                </a:cubicBezTo>
                <a:cubicBezTo>
                  <a:pt x="137" y="178"/>
                  <a:pt x="142" y="173"/>
                  <a:pt x="140" y="171"/>
                </a:cubicBezTo>
                <a:cubicBezTo>
                  <a:pt x="138" y="170"/>
                  <a:pt x="143" y="165"/>
                  <a:pt x="142" y="162"/>
                </a:cubicBezTo>
                <a:cubicBezTo>
                  <a:pt x="142" y="159"/>
                  <a:pt x="140" y="147"/>
                  <a:pt x="141" y="146"/>
                </a:cubicBezTo>
                <a:cubicBezTo>
                  <a:pt x="143" y="145"/>
                  <a:pt x="146" y="144"/>
                  <a:pt x="144" y="140"/>
                </a:cubicBezTo>
                <a:cubicBezTo>
                  <a:pt x="143" y="137"/>
                  <a:pt x="139" y="129"/>
                  <a:pt x="137" y="124"/>
                </a:cubicBezTo>
                <a:cubicBezTo>
                  <a:pt x="133" y="124"/>
                  <a:pt x="128" y="124"/>
                  <a:pt x="126" y="125"/>
                </a:cubicBezTo>
                <a:cubicBezTo>
                  <a:pt x="122" y="126"/>
                  <a:pt x="123" y="114"/>
                  <a:pt x="123" y="110"/>
                </a:cubicBezTo>
                <a:cubicBezTo>
                  <a:pt x="123" y="106"/>
                  <a:pt x="119" y="108"/>
                  <a:pt x="118" y="111"/>
                </a:cubicBezTo>
                <a:cubicBezTo>
                  <a:pt x="117" y="114"/>
                  <a:pt x="111" y="113"/>
                  <a:pt x="106" y="113"/>
                </a:cubicBezTo>
                <a:cubicBezTo>
                  <a:pt x="101" y="113"/>
                  <a:pt x="103" y="106"/>
                  <a:pt x="100" y="106"/>
                </a:cubicBezTo>
                <a:cubicBezTo>
                  <a:pt x="97" y="107"/>
                  <a:pt x="94" y="105"/>
                  <a:pt x="94" y="102"/>
                </a:cubicBezTo>
                <a:cubicBezTo>
                  <a:pt x="95" y="99"/>
                  <a:pt x="92" y="96"/>
                  <a:pt x="90" y="92"/>
                </a:cubicBezTo>
                <a:cubicBezTo>
                  <a:pt x="87" y="89"/>
                  <a:pt x="85" y="85"/>
                  <a:pt x="87" y="83"/>
                </a:cubicBezTo>
                <a:cubicBezTo>
                  <a:pt x="89" y="80"/>
                  <a:pt x="85" y="78"/>
                  <a:pt x="88" y="75"/>
                </a:cubicBezTo>
                <a:cubicBezTo>
                  <a:pt x="91" y="72"/>
                  <a:pt x="94" y="73"/>
                  <a:pt x="93" y="69"/>
                </a:cubicBezTo>
                <a:cubicBezTo>
                  <a:pt x="92" y="65"/>
                  <a:pt x="97" y="63"/>
                  <a:pt x="97" y="59"/>
                </a:cubicBezTo>
                <a:cubicBezTo>
                  <a:pt x="97" y="54"/>
                  <a:pt x="102" y="56"/>
                  <a:pt x="107" y="52"/>
                </a:cubicBezTo>
                <a:cubicBezTo>
                  <a:pt x="112" y="48"/>
                  <a:pt x="117" y="50"/>
                  <a:pt x="121" y="47"/>
                </a:cubicBezTo>
                <a:cubicBezTo>
                  <a:pt x="124" y="44"/>
                  <a:pt x="127" y="47"/>
                  <a:pt x="130" y="46"/>
                </a:cubicBezTo>
                <a:cubicBezTo>
                  <a:pt x="128" y="44"/>
                  <a:pt x="124" y="43"/>
                  <a:pt x="123" y="41"/>
                </a:cubicBezTo>
                <a:cubicBezTo>
                  <a:pt x="122" y="39"/>
                  <a:pt x="127" y="34"/>
                  <a:pt x="129" y="32"/>
                </a:cubicBezTo>
                <a:cubicBezTo>
                  <a:pt x="131" y="29"/>
                  <a:pt x="123" y="26"/>
                  <a:pt x="121" y="25"/>
                </a:cubicBezTo>
                <a:cubicBezTo>
                  <a:pt x="119" y="24"/>
                  <a:pt x="115" y="27"/>
                  <a:pt x="113" y="25"/>
                </a:cubicBezTo>
                <a:cubicBezTo>
                  <a:pt x="111" y="24"/>
                  <a:pt x="108" y="25"/>
                  <a:pt x="107" y="26"/>
                </a:cubicBezTo>
                <a:cubicBezTo>
                  <a:pt x="105" y="27"/>
                  <a:pt x="93" y="28"/>
                  <a:pt x="94" y="25"/>
                </a:cubicBezTo>
                <a:cubicBezTo>
                  <a:pt x="94" y="21"/>
                  <a:pt x="89" y="20"/>
                  <a:pt x="89" y="18"/>
                </a:cubicBezTo>
                <a:cubicBezTo>
                  <a:pt x="90" y="15"/>
                  <a:pt x="87" y="11"/>
                  <a:pt x="82" y="10"/>
                </a:cubicBezTo>
                <a:cubicBezTo>
                  <a:pt x="78" y="10"/>
                  <a:pt x="79" y="3"/>
                  <a:pt x="76" y="1"/>
                </a:cubicBezTo>
                <a:cubicBezTo>
                  <a:pt x="74" y="0"/>
                  <a:pt x="69" y="1"/>
                  <a:pt x="66" y="1"/>
                </a:cubicBezTo>
                <a:cubicBezTo>
                  <a:pt x="70" y="6"/>
                  <a:pt x="71" y="7"/>
                  <a:pt x="69" y="9"/>
                </a:cubicBezTo>
                <a:cubicBezTo>
                  <a:pt x="65" y="12"/>
                  <a:pt x="69" y="13"/>
                  <a:pt x="62" y="21"/>
                </a:cubicBezTo>
                <a:cubicBezTo>
                  <a:pt x="56" y="29"/>
                  <a:pt x="45" y="31"/>
                  <a:pt x="40" y="33"/>
                </a:cubicBezTo>
                <a:cubicBezTo>
                  <a:pt x="35" y="34"/>
                  <a:pt x="33" y="44"/>
                  <a:pt x="30" y="51"/>
                </a:cubicBezTo>
                <a:cubicBezTo>
                  <a:pt x="27" y="58"/>
                  <a:pt x="25" y="55"/>
                  <a:pt x="22" y="51"/>
                </a:cubicBezTo>
                <a:cubicBezTo>
                  <a:pt x="19" y="47"/>
                  <a:pt x="17" y="52"/>
                  <a:pt x="13" y="49"/>
                </a:cubicBezTo>
                <a:cubicBezTo>
                  <a:pt x="10" y="46"/>
                  <a:pt x="11" y="46"/>
                  <a:pt x="13" y="43"/>
                </a:cubicBezTo>
                <a:cubicBezTo>
                  <a:pt x="14" y="42"/>
                  <a:pt x="13" y="40"/>
                  <a:pt x="11" y="37"/>
                </a:cubicBezTo>
                <a:cubicBezTo>
                  <a:pt x="7" y="38"/>
                  <a:pt x="4" y="43"/>
                  <a:pt x="2" y="47"/>
                </a:cubicBezTo>
                <a:cubicBezTo>
                  <a:pt x="0" y="52"/>
                  <a:pt x="5" y="60"/>
                  <a:pt x="6" y="63"/>
                </a:cubicBezTo>
                <a:cubicBezTo>
                  <a:pt x="7" y="66"/>
                  <a:pt x="3" y="63"/>
                  <a:pt x="2" y="66"/>
                </a:cubicBezTo>
                <a:cubicBezTo>
                  <a:pt x="2" y="69"/>
                  <a:pt x="11" y="73"/>
                  <a:pt x="15" y="76"/>
                </a:cubicBezTo>
                <a:cubicBezTo>
                  <a:pt x="19" y="79"/>
                  <a:pt x="22" y="87"/>
                  <a:pt x="26" y="91"/>
                </a:cubicBezTo>
                <a:cubicBezTo>
                  <a:pt x="30" y="95"/>
                  <a:pt x="30" y="99"/>
                  <a:pt x="34" y="108"/>
                </a:cubicBezTo>
                <a:cubicBezTo>
                  <a:pt x="38" y="118"/>
                  <a:pt x="46" y="135"/>
                  <a:pt x="51" y="142"/>
                </a:cubicBezTo>
                <a:cubicBezTo>
                  <a:pt x="57" y="149"/>
                  <a:pt x="59" y="154"/>
                  <a:pt x="58" y="156"/>
                </a:cubicBezTo>
                <a:cubicBezTo>
                  <a:pt x="57" y="158"/>
                  <a:pt x="58" y="164"/>
                  <a:pt x="62" y="166"/>
                </a:cubicBezTo>
                <a:cubicBezTo>
                  <a:pt x="66" y="169"/>
                  <a:pt x="70" y="174"/>
                  <a:pt x="80" y="179"/>
                </a:cubicBezTo>
                <a:cubicBezTo>
                  <a:pt x="91" y="184"/>
                  <a:pt x="110" y="194"/>
                  <a:pt x="113" y="199"/>
                </a:cubicBezTo>
                <a:cubicBezTo>
                  <a:pt x="115" y="204"/>
                  <a:pt x="124" y="208"/>
                  <a:pt x="126" y="209"/>
                </a:cubicBezTo>
                <a:cubicBezTo>
                  <a:pt x="127" y="209"/>
                  <a:pt x="127" y="210"/>
                  <a:pt x="127" y="211"/>
                </a:cubicBezTo>
                <a:cubicBezTo>
                  <a:pt x="128" y="210"/>
                  <a:pt x="129" y="210"/>
                  <a:pt x="129" y="209"/>
                </a:cubicBezTo>
                <a:cubicBezTo>
                  <a:pt x="133" y="208"/>
                  <a:pt x="133" y="202"/>
                  <a:pt x="134" y="200"/>
                </a:cubicBezTo>
                <a:close/>
              </a:path>
            </a:pathLst>
          </a:custGeom>
          <a:solidFill>
            <a:srgbClr val="00B0F0"/>
          </a:solidFill>
          <a:ln w="6350">
            <a:solidFill>
              <a:srgbClr val="003C71">
                <a:lumMod val="50000"/>
              </a:srgbClr>
            </a:solidFill>
            <a:round/>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68" name="Freeform 67"/>
          <p:cNvSpPr>
            <a:spLocks/>
          </p:cNvSpPr>
          <p:nvPr/>
        </p:nvSpPr>
        <p:spPr bwMode="auto">
          <a:xfrm>
            <a:off x="1491394" y="961801"/>
            <a:ext cx="664599" cy="591677"/>
          </a:xfrm>
          <a:custGeom>
            <a:avLst/>
            <a:gdLst>
              <a:gd name="T0" fmla="*/ 16 w 157"/>
              <a:gd name="T1" fmla="*/ 8 h 131"/>
              <a:gd name="T2" fmla="*/ 6 w 157"/>
              <a:gd name="T3" fmla="*/ 21 h 131"/>
              <a:gd name="T4" fmla="*/ 4 w 157"/>
              <a:gd name="T5" fmla="*/ 30 h 131"/>
              <a:gd name="T6" fmla="*/ 3 w 157"/>
              <a:gd name="T7" fmla="*/ 35 h 131"/>
              <a:gd name="T8" fmla="*/ 8 w 157"/>
              <a:gd name="T9" fmla="*/ 37 h 131"/>
              <a:gd name="T10" fmla="*/ 13 w 157"/>
              <a:gd name="T11" fmla="*/ 45 h 131"/>
              <a:gd name="T12" fmla="*/ 20 w 157"/>
              <a:gd name="T13" fmla="*/ 60 h 131"/>
              <a:gd name="T14" fmla="*/ 40 w 157"/>
              <a:gd name="T15" fmla="*/ 61 h 131"/>
              <a:gd name="T16" fmla="*/ 55 w 157"/>
              <a:gd name="T17" fmla="*/ 68 h 131"/>
              <a:gd name="T18" fmla="*/ 69 w 157"/>
              <a:gd name="T19" fmla="*/ 72 h 131"/>
              <a:gd name="T20" fmla="*/ 66 w 157"/>
              <a:gd name="T21" fmla="*/ 92 h 131"/>
              <a:gd name="T22" fmla="*/ 70 w 157"/>
              <a:gd name="T23" fmla="*/ 101 h 131"/>
              <a:gd name="T24" fmla="*/ 70 w 157"/>
              <a:gd name="T25" fmla="*/ 109 h 131"/>
              <a:gd name="T26" fmla="*/ 72 w 157"/>
              <a:gd name="T27" fmla="*/ 115 h 131"/>
              <a:gd name="T28" fmla="*/ 70 w 157"/>
              <a:gd name="T29" fmla="*/ 116 h 131"/>
              <a:gd name="T30" fmla="*/ 79 w 157"/>
              <a:gd name="T31" fmla="*/ 127 h 131"/>
              <a:gd name="T32" fmla="*/ 86 w 157"/>
              <a:gd name="T33" fmla="*/ 130 h 131"/>
              <a:gd name="T34" fmla="*/ 92 w 157"/>
              <a:gd name="T35" fmla="*/ 129 h 131"/>
              <a:gd name="T36" fmla="*/ 100 w 157"/>
              <a:gd name="T37" fmla="*/ 125 h 131"/>
              <a:gd name="T38" fmla="*/ 107 w 157"/>
              <a:gd name="T39" fmla="*/ 121 h 131"/>
              <a:gd name="T40" fmla="*/ 113 w 157"/>
              <a:gd name="T41" fmla="*/ 115 h 131"/>
              <a:gd name="T42" fmla="*/ 115 w 157"/>
              <a:gd name="T43" fmla="*/ 111 h 131"/>
              <a:gd name="T44" fmla="*/ 109 w 157"/>
              <a:gd name="T45" fmla="*/ 109 h 131"/>
              <a:gd name="T46" fmla="*/ 106 w 157"/>
              <a:gd name="T47" fmla="*/ 102 h 131"/>
              <a:gd name="T48" fmla="*/ 102 w 157"/>
              <a:gd name="T49" fmla="*/ 94 h 131"/>
              <a:gd name="T50" fmla="*/ 109 w 157"/>
              <a:gd name="T51" fmla="*/ 92 h 131"/>
              <a:gd name="T52" fmla="*/ 119 w 157"/>
              <a:gd name="T53" fmla="*/ 96 h 131"/>
              <a:gd name="T54" fmla="*/ 123 w 157"/>
              <a:gd name="T55" fmla="*/ 96 h 131"/>
              <a:gd name="T56" fmla="*/ 131 w 157"/>
              <a:gd name="T57" fmla="*/ 92 h 131"/>
              <a:gd name="T58" fmla="*/ 145 w 157"/>
              <a:gd name="T59" fmla="*/ 86 h 131"/>
              <a:gd name="T60" fmla="*/ 148 w 157"/>
              <a:gd name="T61" fmla="*/ 82 h 131"/>
              <a:gd name="T62" fmla="*/ 141 w 157"/>
              <a:gd name="T63" fmla="*/ 73 h 131"/>
              <a:gd name="T64" fmla="*/ 142 w 157"/>
              <a:gd name="T65" fmla="*/ 67 h 131"/>
              <a:gd name="T66" fmla="*/ 147 w 157"/>
              <a:gd name="T67" fmla="*/ 62 h 131"/>
              <a:gd name="T68" fmla="*/ 149 w 157"/>
              <a:gd name="T69" fmla="*/ 56 h 131"/>
              <a:gd name="T70" fmla="*/ 153 w 157"/>
              <a:gd name="T71" fmla="*/ 48 h 131"/>
              <a:gd name="T72" fmla="*/ 157 w 157"/>
              <a:gd name="T73" fmla="*/ 42 h 131"/>
              <a:gd name="T74" fmla="*/ 140 w 157"/>
              <a:gd name="T75" fmla="*/ 41 h 131"/>
              <a:gd name="T76" fmla="*/ 143 w 157"/>
              <a:gd name="T77" fmla="*/ 32 h 131"/>
              <a:gd name="T78" fmla="*/ 127 w 157"/>
              <a:gd name="T79" fmla="*/ 25 h 131"/>
              <a:gd name="T80" fmla="*/ 128 w 157"/>
              <a:gd name="T81" fmla="*/ 19 h 131"/>
              <a:gd name="T82" fmla="*/ 119 w 157"/>
              <a:gd name="T83" fmla="*/ 16 h 131"/>
              <a:gd name="T84" fmla="*/ 97 w 157"/>
              <a:gd name="T85" fmla="*/ 24 h 131"/>
              <a:gd name="T86" fmla="*/ 76 w 157"/>
              <a:gd name="T87" fmla="*/ 18 h 131"/>
              <a:gd name="T88" fmla="*/ 61 w 157"/>
              <a:gd name="T89" fmla="*/ 15 h 131"/>
              <a:gd name="T90" fmla="*/ 52 w 157"/>
              <a:gd name="T91" fmla="*/ 7 h 131"/>
              <a:gd name="T92" fmla="*/ 43 w 157"/>
              <a:gd name="T93" fmla="*/ 0 h 131"/>
              <a:gd name="T94" fmla="*/ 39 w 157"/>
              <a:gd name="T95" fmla="*/ 8 h 131"/>
              <a:gd name="T96" fmla="*/ 24 w 157"/>
              <a:gd name="T97" fmla="*/ 16 h 131"/>
              <a:gd name="T98" fmla="*/ 28 w 157"/>
              <a:gd name="T99" fmla="*/ 33 h 131"/>
              <a:gd name="T100" fmla="*/ 16 w 157"/>
              <a:gd name="T101" fmla="*/ 29 h 131"/>
              <a:gd name="T102" fmla="*/ 21 w 157"/>
              <a:gd name="T103" fmla="*/ 14 h 131"/>
              <a:gd name="T104" fmla="*/ 20 w 157"/>
              <a:gd name="T105" fmla="*/ 6 h 131"/>
              <a:gd name="T106" fmla="*/ 16 w 157"/>
              <a:gd name="T107" fmla="*/ 8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7" h="131">
                <a:moveTo>
                  <a:pt x="16" y="8"/>
                </a:moveTo>
                <a:cubicBezTo>
                  <a:pt x="13" y="13"/>
                  <a:pt x="6" y="17"/>
                  <a:pt x="6" y="21"/>
                </a:cubicBezTo>
                <a:cubicBezTo>
                  <a:pt x="6" y="26"/>
                  <a:pt x="6" y="27"/>
                  <a:pt x="4" y="30"/>
                </a:cubicBezTo>
                <a:cubicBezTo>
                  <a:pt x="3" y="32"/>
                  <a:pt x="0" y="35"/>
                  <a:pt x="3" y="35"/>
                </a:cubicBezTo>
                <a:cubicBezTo>
                  <a:pt x="5" y="35"/>
                  <a:pt x="8" y="35"/>
                  <a:pt x="8" y="37"/>
                </a:cubicBezTo>
                <a:cubicBezTo>
                  <a:pt x="8" y="40"/>
                  <a:pt x="13" y="40"/>
                  <a:pt x="13" y="45"/>
                </a:cubicBezTo>
                <a:cubicBezTo>
                  <a:pt x="13" y="49"/>
                  <a:pt x="11" y="60"/>
                  <a:pt x="20" y="60"/>
                </a:cubicBezTo>
                <a:cubicBezTo>
                  <a:pt x="30" y="59"/>
                  <a:pt x="36" y="56"/>
                  <a:pt x="40" y="61"/>
                </a:cubicBezTo>
                <a:cubicBezTo>
                  <a:pt x="44" y="66"/>
                  <a:pt x="49" y="69"/>
                  <a:pt x="55" y="68"/>
                </a:cubicBezTo>
                <a:cubicBezTo>
                  <a:pt x="62" y="67"/>
                  <a:pt x="72" y="66"/>
                  <a:pt x="69" y="72"/>
                </a:cubicBezTo>
                <a:cubicBezTo>
                  <a:pt x="65" y="77"/>
                  <a:pt x="63" y="89"/>
                  <a:pt x="66" y="92"/>
                </a:cubicBezTo>
                <a:cubicBezTo>
                  <a:pt x="69" y="96"/>
                  <a:pt x="73" y="98"/>
                  <a:pt x="70" y="101"/>
                </a:cubicBezTo>
                <a:cubicBezTo>
                  <a:pt x="68" y="104"/>
                  <a:pt x="67" y="107"/>
                  <a:pt x="70" y="109"/>
                </a:cubicBezTo>
                <a:cubicBezTo>
                  <a:pt x="73" y="112"/>
                  <a:pt x="72" y="115"/>
                  <a:pt x="72" y="115"/>
                </a:cubicBezTo>
                <a:cubicBezTo>
                  <a:pt x="72" y="115"/>
                  <a:pt x="71" y="116"/>
                  <a:pt x="70" y="116"/>
                </a:cubicBezTo>
                <a:cubicBezTo>
                  <a:pt x="75" y="121"/>
                  <a:pt x="76" y="125"/>
                  <a:pt x="79" y="127"/>
                </a:cubicBezTo>
                <a:cubicBezTo>
                  <a:pt x="82" y="130"/>
                  <a:pt x="83" y="131"/>
                  <a:pt x="86" y="130"/>
                </a:cubicBezTo>
                <a:cubicBezTo>
                  <a:pt x="88" y="129"/>
                  <a:pt x="90" y="128"/>
                  <a:pt x="92" y="129"/>
                </a:cubicBezTo>
                <a:cubicBezTo>
                  <a:pt x="94" y="130"/>
                  <a:pt x="97" y="128"/>
                  <a:pt x="100" y="125"/>
                </a:cubicBezTo>
                <a:cubicBezTo>
                  <a:pt x="103" y="122"/>
                  <a:pt x="106" y="125"/>
                  <a:pt x="107" y="121"/>
                </a:cubicBezTo>
                <a:cubicBezTo>
                  <a:pt x="108" y="118"/>
                  <a:pt x="110" y="116"/>
                  <a:pt x="113" y="115"/>
                </a:cubicBezTo>
                <a:cubicBezTo>
                  <a:pt x="117" y="115"/>
                  <a:pt x="117" y="111"/>
                  <a:pt x="115" y="111"/>
                </a:cubicBezTo>
                <a:cubicBezTo>
                  <a:pt x="112" y="111"/>
                  <a:pt x="109" y="114"/>
                  <a:pt x="109" y="109"/>
                </a:cubicBezTo>
                <a:cubicBezTo>
                  <a:pt x="109" y="105"/>
                  <a:pt x="106" y="106"/>
                  <a:pt x="106" y="102"/>
                </a:cubicBezTo>
                <a:cubicBezTo>
                  <a:pt x="106" y="98"/>
                  <a:pt x="106" y="96"/>
                  <a:pt x="102" y="94"/>
                </a:cubicBezTo>
                <a:cubicBezTo>
                  <a:pt x="98" y="91"/>
                  <a:pt x="107" y="90"/>
                  <a:pt x="109" y="92"/>
                </a:cubicBezTo>
                <a:cubicBezTo>
                  <a:pt x="111" y="94"/>
                  <a:pt x="118" y="93"/>
                  <a:pt x="119" y="96"/>
                </a:cubicBezTo>
                <a:cubicBezTo>
                  <a:pt x="120" y="99"/>
                  <a:pt x="123" y="100"/>
                  <a:pt x="123" y="96"/>
                </a:cubicBezTo>
                <a:cubicBezTo>
                  <a:pt x="123" y="92"/>
                  <a:pt x="128" y="91"/>
                  <a:pt x="131" y="92"/>
                </a:cubicBezTo>
                <a:cubicBezTo>
                  <a:pt x="134" y="92"/>
                  <a:pt x="142" y="87"/>
                  <a:pt x="145" y="86"/>
                </a:cubicBezTo>
                <a:cubicBezTo>
                  <a:pt x="147" y="86"/>
                  <a:pt x="147" y="84"/>
                  <a:pt x="148" y="82"/>
                </a:cubicBezTo>
                <a:cubicBezTo>
                  <a:pt x="146" y="79"/>
                  <a:pt x="142" y="74"/>
                  <a:pt x="141" y="73"/>
                </a:cubicBezTo>
                <a:cubicBezTo>
                  <a:pt x="138" y="71"/>
                  <a:pt x="142" y="70"/>
                  <a:pt x="142" y="67"/>
                </a:cubicBezTo>
                <a:cubicBezTo>
                  <a:pt x="141" y="64"/>
                  <a:pt x="142" y="62"/>
                  <a:pt x="147" y="62"/>
                </a:cubicBezTo>
                <a:cubicBezTo>
                  <a:pt x="152" y="61"/>
                  <a:pt x="151" y="57"/>
                  <a:pt x="149" y="56"/>
                </a:cubicBezTo>
                <a:cubicBezTo>
                  <a:pt x="146" y="54"/>
                  <a:pt x="150" y="50"/>
                  <a:pt x="153" y="48"/>
                </a:cubicBezTo>
                <a:cubicBezTo>
                  <a:pt x="154" y="47"/>
                  <a:pt x="155" y="45"/>
                  <a:pt x="157" y="42"/>
                </a:cubicBezTo>
                <a:cubicBezTo>
                  <a:pt x="151" y="40"/>
                  <a:pt x="144" y="41"/>
                  <a:pt x="140" y="41"/>
                </a:cubicBezTo>
                <a:cubicBezTo>
                  <a:pt x="136" y="41"/>
                  <a:pt x="143" y="36"/>
                  <a:pt x="143" y="32"/>
                </a:cubicBezTo>
                <a:cubicBezTo>
                  <a:pt x="144" y="27"/>
                  <a:pt x="131" y="26"/>
                  <a:pt x="127" y="25"/>
                </a:cubicBezTo>
                <a:cubicBezTo>
                  <a:pt x="122" y="24"/>
                  <a:pt x="123" y="19"/>
                  <a:pt x="128" y="19"/>
                </a:cubicBezTo>
                <a:cubicBezTo>
                  <a:pt x="133" y="19"/>
                  <a:pt x="125" y="15"/>
                  <a:pt x="119" y="16"/>
                </a:cubicBezTo>
                <a:cubicBezTo>
                  <a:pt x="112" y="17"/>
                  <a:pt x="102" y="21"/>
                  <a:pt x="97" y="24"/>
                </a:cubicBezTo>
                <a:cubicBezTo>
                  <a:pt x="91" y="27"/>
                  <a:pt x="82" y="15"/>
                  <a:pt x="76" y="18"/>
                </a:cubicBezTo>
                <a:cubicBezTo>
                  <a:pt x="69" y="20"/>
                  <a:pt x="61" y="20"/>
                  <a:pt x="61" y="15"/>
                </a:cubicBezTo>
                <a:cubicBezTo>
                  <a:pt x="61" y="10"/>
                  <a:pt x="58" y="6"/>
                  <a:pt x="52" y="7"/>
                </a:cubicBezTo>
                <a:cubicBezTo>
                  <a:pt x="46" y="7"/>
                  <a:pt x="47" y="0"/>
                  <a:pt x="43" y="0"/>
                </a:cubicBezTo>
                <a:cubicBezTo>
                  <a:pt x="38" y="0"/>
                  <a:pt x="43" y="6"/>
                  <a:pt x="39" y="8"/>
                </a:cubicBezTo>
                <a:cubicBezTo>
                  <a:pt x="36" y="9"/>
                  <a:pt x="25" y="12"/>
                  <a:pt x="24" y="16"/>
                </a:cubicBezTo>
                <a:cubicBezTo>
                  <a:pt x="23" y="21"/>
                  <a:pt x="30" y="28"/>
                  <a:pt x="28" y="33"/>
                </a:cubicBezTo>
                <a:cubicBezTo>
                  <a:pt x="26" y="37"/>
                  <a:pt x="18" y="34"/>
                  <a:pt x="16" y="29"/>
                </a:cubicBezTo>
                <a:cubicBezTo>
                  <a:pt x="14" y="24"/>
                  <a:pt x="22" y="17"/>
                  <a:pt x="21" y="14"/>
                </a:cubicBezTo>
                <a:cubicBezTo>
                  <a:pt x="20" y="12"/>
                  <a:pt x="19" y="9"/>
                  <a:pt x="20" y="6"/>
                </a:cubicBezTo>
                <a:cubicBezTo>
                  <a:pt x="18" y="7"/>
                  <a:pt x="17" y="7"/>
                  <a:pt x="16" y="8"/>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69" name="Freeform 68"/>
          <p:cNvSpPr>
            <a:spLocks/>
          </p:cNvSpPr>
          <p:nvPr/>
        </p:nvSpPr>
        <p:spPr bwMode="auto">
          <a:xfrm>
            <a:off x="2232230" y="1265097"/>
            <a:ext cx="207170" cy="230373"/>
          </a:xfrm>
          <a:custGeom>
            <a:avLst/>
            <a:gdLst>
              <a:gd name="T0" fmla="*/ 12 w 49"/>
              <a:gd name="T1" fmla="*/ 11 h 51"/>
              <a:gd name="T2" fmla="*/ 7 w 49"/>
              <a:gd name="T3" fmla="*/ 16 h 51"/>
              <a:gd name="T4" fmla="*/ 2 w 49"/>
              <a:gd name="T5" fmla="*/ 26 h 51"/>
              <a:gd name="T6" fmla="*/ 12 w 49"/>
              <a:gd name="T7" fmla="*/ 38 h 51"/>
              <a:gd name="T8" fmla="*/ 18 w 49"/>
              <a:gd name="T9" fmla="*/ 50 h 51"/>
              <a:gd name="T10" fmla="*/ 24 w 49"/>
              <a:gd name="T11" fmla="*/ 51 h 51"/>
              <a:gd name="T12" fmla="*/ 29 w 49"/>
              <a:gd name="T13" fmla="*/ 44 h 51"/>
              <a:gd name="T14" fmla="*/ 41 w 49"/>
              <a:gd name="T15" fmla="*/ 44 h 51"/>
              <a:gd name="T16" fmla="*/ 42 w 49"/>
              <a:gd name="T17" fmla="*/ 45 h 51"/>
              <a:gd name="T18" fmla="*/ 46 w 49"/>
              <a:gd name="T19" fmla="*/ 40 h 51"/>
              <a:gd name="T20" fmla="*/ 45 w 49"/>
              <a:gd name="T21" fmla="*/ 25 h 51"/>
              <a:gd name="T22" fmla="*/ 47 w 49"/>
              <a:gd name="T23" fmla="*/ 12 h 51"/>
              <a:gd name="T24" fmla="*/ 49 w 49"/>
              <a:gd name="T25" fmla="*/ 6 h 51"/>
              <a:gd name="T26" fmla="*/ 37 w 49"/>
              <a:gd name="T27" fmla="*/ 3 h 51"/>
              <a:gd name="T28" fmla="*/ 23 w 49"/>
              <a:gd name="T29" fmla="*/ 4 h 51"/>
              <a:gd name="T30" fmla="*/ 14 w 49"/>
              <a:gd name="T31" fmla="*/ 3 h 51"/>
              <a:gd name="T32" fmla="*/ 13 w 49"/>
              <a:gd name="T33" fmla="*/ 4 h 51"/>
              <a:gd name="T34" fmla="*/ 12 w 49"/>
              <a:gd name="T35"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51">
                <a:moveTo>
                  <a:pt x="12" y="11"/>
                </a:moveTo>
                <a:cubicBezTo>
                  <a:pt x="14" y="14"/>
                  <a:pt x="10" y="16"/>
                  <a:pt x="7" y="16"/>
                </a:cubicBezTo>
                <a:cubicBezTo>
                  <a:pt x="4" y="17"/>
                  <a:pt x="4" y="24"/>
                  <a:pt x="2" y="26"/>
                </a:cubicBezTo>
                <a:cubicBezTo>
                  <a:pt x="0" y="28"/>
                  <a:pt x="10" y="33"/>
                  <a:pt x="12" y="38"/>
                </a:cubicBezTo>
                <a:cubicBezTo>
                  <a:pt x="13" y="40"/>
                  <a:pt x="16" y="46"/>
                  <a:pt x="18" y="50"/>
                </a:cubicBezTo>
                <a:cubicBezTo>
                  <a:pt x="21" y="51"/>
                  <a:pt x="23" y="51"/>
                  <a:pt x="24" y="51"/>
                </a:cubicBezTo>
                <a:cubicBezTo>
                  <a:pt x="27" y="49"/>
                  <a:pt x="24" y="43"/>
                  <a:pt x="29" y="44"/>
                </a:cubicBezTo>
                <a:cubicBezTo>
                  <a:pt x="33" y="44"/>
                  <a:pt x="40" y="41"/>
                  <a:pt x="41" y="44"/>
                </a:cubicBezTo>
                <a:cubicBezTo>
                  <a:pt x="42" y="44"/>
                  <a:pt x="42" y="45"/>
                  <a:pt x="42" y="45"/>
                </a:cubicBezTo>
                <a:cubicBezTo>
                  <a:pt x="44" y="43"/>
                  <a:pt x="45" y="41"/>
                  <a:pt x="46" y="40"/>
                </a:cubicBezTo>
                <a:cubicBezTo>
                  <a:pt x="47" y="38"/>
                  <a:pt x="47" y="30"/>
                  <a:pt x="45" y="25"/>
                </a:cubicBezTo>
                <a:cubicBezTo>
                  <a:pt x="43" y="20"/>
                  <a:pt x="44" y="14"/>
                  <a:pt x="47" y="12"/>
                </a:cubicBezTo>
                <a:cubicBezTo>
                  <a:pt x="47" y="11"/>
                  <a:pt x="48" y="9"/>
                  <a:pt x="49" y="6"/>
                </a:cubicBezTo>
                <a:cubicBezTo>
                  <a:pt x="45" y="4"/>
                  <a:pt x="41" y="3"/>
                  <a:pt x="37" y="3"/>
                </a:cubicBezTo>
                <a:cubicBezTo>
                  <a:pt x="31" y="4"/>
                  <a:pt x="25" y="7"/>
                  <a:pt x="23" y="4"/>
                </a:cubicBezTo>
                <a:cubicBezTo>
                  <a:pt x="21" y="0"/>
                  <a:pt x="17" y="1"/>
                  <a:pt x="14" y="3"/>
                </a:cubicBezTo>
                <a:cubicBezTo>
                  <a:pt x="14" y="4"/>
                  <a:pt x="14" y="4"/>
                  <a:pt x="13" y="4"/>
                </a:cubicBezTo>
                <a:cubicBezTo>
                  <a:pt x="12" y="7"/>
                  <a:pt x="11" y="9"/>
                  <a:pt x="12" y="11"/>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70" name="Freeform 69"/>
          <p:cNvSpPr>
            <a:spLocks/>
          </p:cNvSpPr>
          <p:nvPr/>
        </p:nvSpPr>
        <p:spPr bwMode="auto">
          <a:xfrm>
            <a:off x="2076440" y="1150740"/>
            <a:ext cx="232030" cy="376220"/>
          </a:xfrm>
          <a:custGeom>
            <a:avLst/>
            <a:gdLst>
              <a:gd name="T0" fmla="*/ 15 w 55"/>
              <a:gd name="T1" fmla="*/ 6 h 83"/>
              <a:gd name="T2" fmla="*/ 11 w 55"/>
              <a:gd name="T3" fmla="*/ 14 h 83"/>
              <a:gd name="T4" fmla="*/ 9 w 55"/>
              <a:gd name="T5" fmla="*/ 20 h 83"/>
              <a:gd name="T6" fmla="*/ 4 w 55"/>
              <a:gd name="T7" fmla="*/ 25 h 83"/>
              <a:gd name="T8" fmla="*/ 3 w 55"/>
              <a:gd name="T9" fmla="*/ 31 h 83"/>
              <a:gd name="T10" fmla="*/ 10 w 55"/>
              <a:gd name="T11" fmla="*/ 40 h 83"/>
              <a:gd name="T12" fmla="*/ 14 w 55"/>
              <a:gd name="T13" fmla="*/ 38 h 83"/>
              <a:gd name="T14" fmla="*/ 19 w 55"/>
              <a:gd name="T15" fmla="*/ 47 h 83"/>
              <a:gd name="T16" fmla="*/ 20 w 55"/>
              <a:gd name="T17" fmla="*/ 57 h 83"/>
              <a:gd name="T18" fmla="*/ 22 w 55"/>
              <a:gd name="T19" fmla="*/ 77 h 83"/>
              <a:gd name="T20" fmla="*/ 34 w 55"/>
              <a:gd name="T21" fmla="*/ 81 h 83"/>
              <a:gd name="T22" fmla="*/ 42 w 55"/>
              <a:gd name="T23" fmla="*/ 78 h 83"/>
              <a:gd name="T24" fmla="*/ 48 w 55"/>
              <a:gd name="T25" fmla="*/ 75 h 83"/>
              <a:gd name="T26" fmla="*/ 55 w 55"/>
              <a:gd name="T27" fmla="*/ 75 h 83"/>
              <a:gd name="T28" fmla="*/ 49 w 55"/>
              <a:gd name="T29" fmla="*/ 63 h 83"/>
              <a:gd name="T30" fmla="*/ 39 w 55"/>
              <a:gd name="T31" fmla="*/ 51 h 83"/>
              <a:gd name="T32" fmla="*/ 44 w 55"/>
              <a:gd name="T33" fmla="*/ 41 h 83"/>
              <a:gd name="T34" fmla="*/ 49 w 55"/>
              <a:gd name="T35" fmla="*/ 36 h 83"/>
              <a:gd name="T36" fmla="*/ 50 w 55"/>
              <a:gd name="T37" fmla="*/ 29 h 83"/>
              <a:gd name="T38" fmla="*/ 40 w 55"/>
              <a:gd name="T39" fmla="*/ 19 h 83"/>
              <a:gd name="T40" fmla="*/ 34 w 55"/>
              <a:gd name="T41" fmla="*/ 13 h 83"/>
              <a:gd name="T42" fmla="*/ 23 w 55"/>
              <a:gd name="T43" fmla="*/ 3 h 83"/>
              <a:gd name="T44" fmla="*/ 19 w 55"/>
              <a:gd name="T45" fmla="*/ 0 h 83"/>
              <a:gd name="T46" fmla="*/ 15 w 55"/>
              <a:gd name="T47" fmla="*/ 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 h="83">
                <a:moveTo>
                  <a:pt x="15" y="6"/>
                </a:moveTo>
                <a:cubicBezTo>
                  <a:pt x="12" y="8"/>
                  <a:pt x="8" y="12"/>
                  <a:pt x="11" y="14"/>
                </a:cubicBezTo>
                <a:cubicBezTo>
                  <a:pt x="13" y="15"/>
                  <a:pt x="14" y="19"/>
                  <a:pt x="9" y="20"/>
                </a:cubicBezTo>
                <a:cubicBezTo>
                  <a:pt x="4" y="20"/>
                  <a:pt x="3" y="22"/>
                  <a:pt x="4" y="25"/>
                </a:cubicBezTo>
                <a:cubicBezTo>
                  <a:pt x="4" y="28"/>
                  <a:pt x="0" y="29"/>
                  <a:pt x="3" y="31"/>
                </a:cubicBezTo>
                <a:cubicBezTo>
                  <a:pt x="4" y="32"/>
                  <a:pt x="8" y="37"/>
                  <a:pt x="10" y="40"/>
                </a:cubicBezTo>
                <a:cubicBezTo>
                  <a:pt x="11" y="39"/>
                  <a:pt x="12" y="37"/>
                  <a:pt x="14" y="38"/>
                </a:cubicBezTo>
                <a:cubicBezTo>
                  <a:pt x="19" y="38"/>
                  <a:pt x="15" y="45"/>
                  <a:pt x="19" y="47"/>
                </a:cubicBezTo>
                <a:cubicBezTo>
                  <a:pt x="22" y="49"/>
                  <a:pt x="22" y="55"/>
                  <a:pt x="20" y="57"/>
                </a:cubicBezTo>
                <a:cubicBezTo>
                  <a:pt x="17" y="59"/>
                  <a:pt x="16" y="70"/>
                  <a:pt x="22" y="77"/>
                </a:cubicBezTo>
                <a:cubicBezTo>
                  <a:pt x="28" y="83"/>
                  <a:pt x="33" y="82"/>
                  <a:pt x="34" y="81"/>
                </a:cubicBezTo>
                <a:cubicBezTo>
                  <a:pt x="36" y="79"/>
                  <a:pt x="40" y="81"/>
                  <a:pt x="42" y="78"/>
                </a:cubicBezTo>
                <a:cubicBezTo>
                  <a:pt x="43" y="75"/>
                  <a:pt x="45" y="78"/>
                  <a:pt x="48" y="75"/>
                </a:cubicBezTo>
                <a:cubicBezTo>
                  <a:pt x="49" y="74"/>
                  <a:pt x="52" y="74"/>
                  <a:pt x="55" y="75"/>
                </a:cubicBezTo>
                <a:cubicBezTo>
                  <a:pt x="53" y="71"/>
                  <a:pt x="50" y="65"/>
                  <a:pt x="49" y="63"/>
                </a:cubicBezTo>
                <a:cubicBezTo>
                  <a:pt x="47" y="58"/>
                  <a:pt x="37" y="53"/>
                  <a:pt x="39" y="51"/>
                </a:cubicBezTo>
                <a:cubicBezTo>
                  <a:pt x="41" y="49"/>
                  <a:pt x="41" y="42"/>
                  <a:pt x="44" y="41"/>
                </a:cubicBezTo>
                <a:cubicBezTo>
                  <a:pt x="47" y="41"/>
                  <a:pt x="51" y="39"/>
                  <a:pt x="49" y="36"/>
                </a:cubicBezTo>
                <a:cubicBezTo>
                  <a:pt x="48" y="34"/>
                  <a:pt x="49" y="32"/>
                  <a:pt x="50" y="29"/>
                </a:cubicBezTo>
                <a:cubicBezTo>
                  <a:pt x="47" y="28"/>
                  <a:pt x="43" y="19"/>
                  <a:pt x="40" y="19"/>
                </a:cubicBezTo>
                <a:cubicBezTo>
                  <a:pt x="37" y="19"/>
                  <a:pt x="33" y="17"/>
                  <a:pt x="34" y="13"/>
                </a:cubicBezTo>
                <a:cubicBezTo>
                  <a:pt x="35" y="8"/>
                  <a:pt x="27" y="8"/>
                  <a:pt x="23" y="3"/>
                </a:cubicBezTo>
                <a:cubicBezTo>
                  <a:pt x="22" y="2"/>
                  <a:pt x="21" y="1"/>
                  <a:pt x="19" y="0"/>
                </a:cubicBezTo>
                <a:cubicBezTo>
                  <a:pt x="17" y="3"/>
                  <a:pt x="16" y="5"/>
                  <a:pt x="15" y="6"/>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71" name="Freeform 70"/>
          <p:cNvSpPr>
            <a:spLocks/>
          </p:cNvSpPr>
          <p:nvPr/>
        </p:nvSpPr>
        <p:spPr bwMode="auto">
          <a:xfrm>
            <a:off x="2411224" y="1291616"/>
            <a:ext cx="152477" cy="193911"/>
          </a:xfrm>
          <a:custGeom>
            <a:avLst/>
            <a:gdLst>
              <a:gd name="T0" fmla="*/ 3 w 36"/>
              <a:gd name="T1" fmla="*/ 19 h 43"/>
              <a:gd name="T2" fmla="*/ 4 w 36"/>
              <a:gd name="T3" fmla="*/ 34 h 43"/>
              <a:gd name="T4" fmla="*/ 0 w 36"/>
              <a:gd name="T5" fmla="*/ 39 h 43"/>
              <a:gd name="T6" fmla="*/ 10 w 36"/>
              <a:gd name="T7" fmla="*/ 41 h 43"/>
              <a:gd name="T8" fmla="*/ 22 w 36"/>
              <a:gd name="T9" fmla="*/ 36 h 43"/>
              <a:gd name="T10" fmla="*/ 36 w 36"/>
              <a:gd name="T11" fmla="*/ 18 h 43"/>
              <a:gd name="T12" fmla="*/ 35 w 36"/>
              <a:gd name="T13" fmla="*/ 18 h 43"/>
              <a:gd name="T14" fmla="*/ 16 w 36"/>
              <a:gd name="T15" fmla="*/ 3 h 43"/>
              <a:gd name="T16" fmla="*/ 7 w 36"/>
              <a:gd name="T17" fmla="*/ 0 h 43"/>
              <a:gd name="T18" fmla="*/ 5 w 36"/>
              <a:gd name="T19" fmla="*/ 6 h 43"/>
              <a:gd name="T20" fmla="*/ 3 w 36"/>
              <a:gd name="T21" fmla="*/ 1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43">
                <a:moveTo>
                  <a:pt x="3" y="19"/>
                </a:moveTo>
                <a:cubicBezTo>
                  <a:pt x="5" y="24"/>
                  <a:pt x="5" y="32"/>
                  <a:pt x="4" y="34"/>
                </a:cubicBezTo>
                <a:cubicBezTo>
                  <a:pt x="3" y="35"/>
                  <a:pt x="2" y="37"/>
                  <a:pt x="0" y="39"/>
                </a:cubicBezTo>
                <a:cubicBezTo>
                  <a:pt x="2" y="41"/>
                  <a:pt x="5" y="43"/>
                  <a:pt x="10" y="41"/>
                </a:cubicBezTo>
                <a:cubicBezTo>
                  <a:pt x="17" y="39"/>
                  <a:pt x="20" y="43"/>
                  <a:pt x="22" y="36"/>
                </a:cubicBezTo>
                <a:cubicBezTo>
                  <a:pt x="24" y="31"/>
                  <a:pt x="31" y="23"/>
                  <a:pt x="36" y="18"/>
                </a:cubicBezTo>
                <a:cubicBezTo>
                  <a:pt x="36" y="18"/>
                  <a:pt x="36" y="18"/>
                  <a:pt x="35" y="18"/>
                </a:cubicBezTo>
                <a:cubicBezTo>
                  <a:pt x="31" y="16"/>
                  <a:pt x="23" y="5"/>
                  <a:pt x="16" y="3"/>
                </a:cubicBezTo>
                <a:cubicBezTo>
                  <a:pt x="13" y="2"/>
                  <a:pt x="10" y="1"/>
                  <a:pt x="7" y="0"/>
                </a:cubicBezTo>
                <a:cubicBezTo>
                  <a:pt x="6" y="3"/>
                  <a:pt x="5" y="5"/>
                  <a:pt x="5" y="6"/>
                </a:cubicBezTo>
                <a:cubicBezTo>
                  <a:pt x="2" y="8"/>
                  <a:pt x="1" y="14"/>
                  <a:pt x="3" y="19"/>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72" name="Freeform 71"/>
          <p:cNvSpPr>
            <a:spLocks/>
          </p:cNvSpPr>
          <p:nvPr/>
        </p:nvSpPr>
        <p:spPr bwMode="auto">
          <a:xfrm>
            <a:off x="952753" y="360183"/>
            <a:ext cx="508809" cy="190596"/>
          </a:xfrm>
          <a:custGeom>
            <a:avLst/>
            <a:gdLst>
              <a:gd name="T0" fmla="*/ 97 w 120"/>
              <a:gd name="T1" fmla="*/ 27 h 42"/>
              <a:gd name="T2" fmla="*/ 42 w 120"/>
              <a:gd name="T3" fmla="*/ 5 h 42"/>
              <a:gd name="T4" fmla="*/ 2 w 120"/>
              <a:gd name="T5" fmla="*/ 19 h 42"/>
              <a:gd name="T6" fmla="*/ 22 w 120"/>
              <a:gd name="T7" fmla="*/ 10 h 42"/>
              <a:gd name="T8" fmla="*/ 33 w 120"/>
              <a:gd name="T9" fmla="*/ 14 h 42"/>
              <a:gd name="T10" fmla="*/ 52 w 120"/>
              <a:gd name="T11" fmla="*/ 19 h 42"/>
              <a:gd name="T12" fmla="*/ 76 w 120"/>
              <a:gd name="T13" fmla="*/ 31 h 42"/>
              <a:gd name="T14" fmla="*/ 81 w 120"/>
              <a:gd name="T15" fmla="*/ 40 h 42"/>
              <a:gd name="T16" fmla="*/ 118 w 120"/>
              <a:gd name="T17" fmla="*/ 39 h 42"/>
              <a:gd name="T18" fmla="*/ 97 w 120"/>
              <a:gd name="T19" fmla="*/ 2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42">
                <a:moveTo>
                  <a:pt x="97" y="27"/>
                </a:moveTo>
                <a:cubicBezTo>
                  <a:pt x="89" y="27"/>
                  <a:pt x="65" y="10"/>
                  <a:pt x="42" y="5"/>
                </a:cubicBezTo>
                <a:cubicBezTo>
                  <a:pt x="20" y="0"/>
                  <a:pt x="0" y="16"/>
                  <a:pt x="2" y="19"/>
                </a:cubicBezTo>
                <a:cubicBezTo>
                  <a:pt x="5" y="23"/>
                  <a:pt x="16" y="14"/>
                  <a:pt x="22" y="10"/>
                </a:cubicBezTo>
                <a:cubicBezTo>
                  <a:pt x="27" y="6"/>
                  <a:pt x="32" y="12"/>
                  <a:pt x="33" y="14"/>
                </a:cubicBezTo>
                <a:cubicBezTo>
                  <a:pt x="33" y="17"/>
                  <a:pt x="40" y="18"/>
                  <a:pt x="52" y="19"/>
                </a:cubicBezTo>
                <a:cubicBezTo>
                  <a:pt x="63" y="19"/>
                  <a:pt x="65" y="29"/>
                  <a:pt x="76" y="31"/>
                </a:cubicBezTo>
                <a:cubicBezTo>
                  <a:pt x="87" y="34"/>
                  <a:pt x="76" y="38"/>
                  <a:pt x="81" y="40"/>
                </a:cubicBezTo>
                <a:cubicBezTo>
                  <a:pt x="87" y="42"/>
                  <a:pt x="116" y="42"/>
                  <a:pt x="118" y="39"/>
                </a:cubicBezTo>
                <a:cubicBezTo>
                  <a:pt x="120" y="37"/>
                  <a:pt x="104" y="27"/>
                  <a:pt x="97" y="27"/>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73" name="Freeform 72"/>
          <p:cNvSpPr>
            <a:spLocks/>
          </p:cNvSpPr>
          <p:nvPr/>
        </p:nvSpPr>
        <p:spPr bwMode="auto">
          <a:xfrm>
            <a:off x="1246103" y="617071"/>
            <a:ext cx="114358" cy="59664"/>
          </a:xfrm>
          <a:custGeom>
            <a:avLst/>
            <a:gdLst>
              <a:gd name="T0" fmla="*/ 2 w 27"/>
              <a:gd name="T1" fmla="*/ 4 h 13"/>
              <a:gd name="T2" fmla="*/ 25 w 27"/>
              <a:gd name="T3" fmla="*/ 8 h 13"/>
              <a:gd name="T4" fmla="*/ 2 w 27"/>
              <a:gd name="T5" fmla="*/ 4 h 13"/>
            </a:gdLst>
            <a:ahLst/>
            <a:cxnLst>
              <a:cxn ang="0">
                <a:pos x="T0" y="T1"/>
              </a:cxn>
              <a:cxn ang="0">
                <a:pos x="T2" y="T3"/>
              </a:cxn>
              <a:cxn ang="0">
                <a:pos x="T4" y="T5"/>
              </a:cxn>
            </a:cxnLst>
            <a:rect l="0" t="0" r="r" b="b"/>
            <a:pathLst>
              <a:path w="27" h="13">
                <a:moveTo>
                  <a:pt x="2" y="4"/>
                </a:moveTo>
                <a:cubicBezTo>
                  <a:pt x="4" y="8"/>
                  <a:pt x="23" y="13"/>
                  <a:pt x="25" y="8"/>
                </a:cubicBezTo>
                <a:cubicBezTo>
                  <a:pt x="27" y="4"/>
                  <a:pt x="0" y="0"/>
                  <a:pt x="2" y="4"/>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74" name="Freeform 73"/>
          <p:cNvSpPr>
            <a:spLocks/>
          </p:cNvSpPr>
          <p:nvPr/>
        </p:nvSpPr>
        <p:spPr bwMode="auto">
          <a:xfrm>
            <a:off x="1779772" y="608785"/>
            <a:ext cx="106072" cy="62979"/>
          </a:xfrm>
          <a:custGeom>
            <a:avLst/>
            <a:gdLst>
              <a:gd name="T0" fmla="*/ 5 w 25"/>
              <a:gd name="T1" fmla="*/ 7 h 14"/>
              <a:gd name="T2" fmla="*/ 23 w 25"/>
              <a:gd name="T3" fmla="*/ 7 h 14"/>
              <a:gd name="T4" fmla="*/ 5 w 25"/>
              <a:gd name="T5" fmla="*/ 7 h 14"/>
            </a:gdLst>
            <a:ahLst/>
            <a:cxnLst>
              <a:cxn ang="0">
                <a:pos x="T0" y="T1"/>
              </a:cxn>
              <a:cxn ang="0">
                <a:pos x="T2" y="T3"/>
              </a:cxn>
              <a:cxn ang="0">
                <a:pos x="T4" y="T5"/>
              </a:cxn>
            </a:cxnLst>
            <a:rect l="0" t="0" r="r" b="b"/>
            <a:pathLst>
              <a:path w="25" h="14">
                <a:moveTo>
                  <a:pt x="5" y="7"/>
                </a:moveTo>
                <a:cubicBezTo>
                  <a:pt x="9" y="14"/>
                  <a:pt x="22" y="10"/>
                  <a:pt x="23" y="7"/>
                </a:cubicBezTo>
                <a:cubicBezTo>
                  <a:pt x="25" y="2"/>
                  <a:pt x="0" y="0"/>
                  <a:pt x="5" y="7"/>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75" name="Freeform 74"/>
          <p:cNvSpPr>
            <a:spLocks noEditPoints="1"/>
          </p:cNvSpPr>
          <p:nvPr/>
        </p:nvSpPr>
        <p:spPr bwMode="auto">
          <a:xfrm>
            <a:off x="2079753" y="4473736"/>
            <a:ext cx="174022" cy="82868"/>
          </a:xfrm>
          <a:custGeom>
            <a:avLst/>
            <a:gdLst>
              <a:gd name="T0" fmla="*/ 39 w 41"/>
              <a:gd name="T1" fmla="*/ 7 h 18"/>
              <a:gd name="T2" fmla="*/ 20 w 41"/>
              <a:gd name="T3" fmla="*/ 16 h 18"/>
              <a:gd name="T4" fmla="*/ 39 w 41"/>
              <a:gd name="T5" fmla="*/ 7 h 18"/>
              <a:gd name="T6" fmla="*/ 18 w 41"/>
              <a:gd name="T7" fmla="*/ 2 h 18"/>
              <a:gd name="T8" fmla="*/ 5 w 41"/>
              <a:gd name="T9" fmla="*/ 15 h 18"/>
              <a:gd name="T10" fmla="*/ 18 w 41"/>
              <a:gd name="T11" fmla="*/ 2 h 18"/>
            </a:gdLst>
            <a:ahLst/>
            <a:cxnLst>
              <a:cxn ang="0">
                <a:pos x="T0" y="T1"/>
              </a:cxn>
              <a:cxn ang="0">
                <a:pos x="T2" y="T3"/>
              </a:cxn>
              <a:cxn ang="0">
                <a:pos x="T4" y="T5"/>
              </a:cxn>
              <a:cxn ang="0">
                <a:pos x="T6" y="T7"/>
              </a:cxn>
              <a:cxn ang="0">
                <a:pos x="T8" y="T9"/>
              </a:cxn>
              <a:cxn ang="0">
                <a:pos x="T10" y="T11"/>
              </a:cxn>
            </a:cxnLst>
            <a:rect l="0" t="0" r="r" b="b"/>
            <a:pathLst>
              <a:path w="41" h="18">
                <a:moveTo>
                  <a:pt x="39" y="7"/>
                </a:moveTo>
                <a:cubicBezTo>
                  <a:pt x="35" y="0"/>
                  <a:pt x="16" y="14"/>
                  <a:pt x="20" y="16"/>
                </a:cubicBezTo>
                <a:cubicBezTo>
                  <a:pt x="24" y="18"/>
                  <a:pt x="41" y="11"/>
                  <a:pt x="39" y="7"/>
                </a:cubicBezTo>
                <a:close/>
                <a:moveTo>
                  <a:pt x="18" y="2"/>
                </a:moveTo>
                <a:cubicBezTo>
                  <a:pt x="13" y="1"/>
                  <a:pt x="0" y="12"/>
                  <a:pt x="5" y="15"/>
                </a:cubicBezTo>
                <a:cubicBezTo>
                  <a:pt x="11" y="18"/>
                  <a:pt x="24" y="3"/>
                  <a:pt x="18" y="2"/>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76" name="Freeform 75"/>
          <p:cNvSpPr>
            <a:spLocks noEditPoints="1"/>
          </p:cNvSpPr>
          <p:nvPr/>
        </p:nvSpPr>
        <p:spPr bwMode="auto">
          <a:xfrm>
            <a:off x="609680" y="1513700"/>
            <a:ext cx="800503" cy="343073"/>
          </a:xfrm>
          <a:custGeom>
            <a:avLst/>
            <a:gdLst>
              <a:gd name="T0" fmla="*/ 183 w 189"/>
              <a:gd name="T1" fmla="*/ 19 h 76"/>
              <a:gd name="T2" fmla="*/ 175 w 189"/>
              <a:gd name="T3" fmla="*/ 13 h 76"/>
              <a:gd name="T4" fmla="*/ 167 w 189"/>
              <a:gd name="T5" fmla="*/ 13 h 76"/>
              <a:gd name="T6" fmla="*/ 160 w 189"/>
              <a:gd name="T7" fmla="*/ 7 h 76"/>
              <a:gd name="T8" fmla="*/ 146 w 189"/>
              <a:gd name="T9" fmla="*/ 0 h 76"/>
              <a:gd name="T10" fmla="*/ 146 w 189"/>
              <a:gd name="T11" fmla="*/ 1 h 76"/>
              <a:gd name="T12" fmla="*/ 138 w 189"/>
              <a:gd name="T13" fmla="*/ 5 h 76"/>
              <a:gd name="T14" fmla="*/ 134 w 189"/>
              <a:gd name="T15" fmla="*/ 13 h 76"/>
              <a:gd name="T16" fmla="*/ 129 w 189"/>
              <a:gd name="T17" fmla="*/ 20 h 76"/>
              <a:gd name="T18" fmla="*/ 126 w 189"/>
              <a:gd name="T19" fmla="*/ 26 h 76"/>
              <a:gd name="T20" fmla="*/ 124 w 189"/>
              <a:gd name="T21" fmla="*/ 34 h 76"/>
              <a:gd name="T22" fmla="*/ 123 w 189"/>
              <a:gd name="T23" fmla="*/ 41 h 76"/>
              <a:gd name="T24" fmla="*/ 129 w 189"/>
              <a:gd name="T25" fmla="*/ 47 h 76"/>
              <a:gd name="T26" fmla="*/ 135 w 189"/>
              <a:gd name="T27" fmla="*/ 48 h 76"/>
              <a:gd name="T28" fmla="*/ 130 w 189"/>
              <a:gd name="T29" fmla="*/ 55 h 76"/>
              <a:gd name="T30" fmla="*/ 129 w 189"/>
              <a:gd name="T31" fmla="*/ 55 h 76"/>
              <a:gd name="T32" fmla="*/ 131 w 189"/>
              <a:gd name="T33" fmla="*/ 61 h 76"/>
              <a:gd name="T34" fmla="*/ 131 w 189"/>
              <a:gd name="T35" fmla="*/ 67 h 76"/>
              <a:gd name="T36" fmla="*/ 140 w 189"/>
              <a:gd name="T37" fmla="*/ 69 h 76"/>
              <a:gd name="T38" fmla="*/ 148 w 189"/>
              <a:gd name="T39" fmla="*/ 69 h 76"/>
              <a:gd name="T40" fmla="*/ 158 w 189"/>
              <a:gd name="T41" fmla="*/ 51 h 76"/>
              <a:gd name="T42" fmla="*/ 180 w 189"/>
              <a:gd name="T43" fmla="*/ 39 h 76"/>
              <a:gd name="T44" fmla="*/ 187 w 189"/>
              <a:gd name="T45" fmla="*/ 27 h 76"/>
              <a:gd name="T46" fmla="*/ 183 w 189"/>
              <a:gd name="T47" fmla="*/ 19 h 76"/>
              <a:gd name="T48" fmla="*/ 5 w 189"/>
              <a:gd name="T49" fmla="*/ 16 h 76"/>
              <a:gd name="T50" fmla="*/ 12 w 189"/>
              <a:gd name="T51" fmla="*/ 27 h 76"/>
              <a:gd name="T52" fmla="*/ 5 w 189"/>
              <a:gd name="T53" fmla="*/ 1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76">
                <a:moveTo>
                  <a:pt x="183" y="19"/>
                </a:moveTo>
                <a:cubicBezTo>
                  <a:pt x="179" y="14"/>
                  <a:pt x="176" y="11"/>
                  <a:pt x="175" y="13"/>
                </a:cubicBezTo>
                <a:cubicBezTo>
                  <a:pt x="174" y="14"/>
                  <a:pt x="170" y="14"/>
                  <a:pt x="167" y="13"/>
                </a:cubicBezTo>
                <a:cubicBezTo>
                  <a:pt x="164" y="11"/>
                  <a:pt x="162" y="7"/>
                  <a:pt x="160" y="7"/>
                </a:cubicBezTo>
                <a:cubicBezTo>
                  <a:pt x="157" y="7"/>
                  <a:pt x="150" y="3"/>
                  <a:pt x="146" y="0"/>
                </a:cubicBezTo>
                <a:cubicBezTo>
                  <a:pt x="146" y="0"/>
                  <a:pt x="146" y="1"/>
                  <a:pt x="146" y="1"/>
                </a:cubicBezTo>
                <a:cubicBezTo>
                  <a:pt x="146" y="3"/>
                  <a:pt x="142" y="5"/>
                  <a:pt x="138" y="5"/>
                </a:cubicBezTo>
                <a:cubicBezTo>
                  <a:pt x="134" y="5"/>
                  <a:pt x="134" y="10"/>
                  <a:pt x="134" y="13"/>
                </a:cubicBezTo>
                <a:cubicBezTo>
                  <a:pt x="134" y="17"/>
                  <a:pt x="131" y="17"/>
                  <a:pt x="129" y="20"/>
                </a:cubicBezTo>
                <a:cubicBezTo>
                  <a:pt x="128" y="24"/>
                  <a:pt x="130" y="24"/>
                  <a:pt x="126" y="26"/>
                </a:cubicBezTo>
                <a:cubicBezTo>
                  <a:pt x="123" y="28"/>
                  <a:pt x="122" y="31"/>
                  <a:pt x="124" y="34"/>
                </a:cubicBezTo>
                <a:cubicBezTo>
                  <a:pt x="126" y="37"/>
                  <a:pt x="123" y="40"/>
                  <a:pt x="123" y="41"/>
                </a:cubicBezTo>
                <a:cubicBezTo>
                  <a:pt x="122" y="43"/>
                  <a:pt x="126" y="44"/>
                  <a:pt x="129" y="47"/>
                </a:cubicBezTo>
                <a:cubicBezTo>
                  <a:pt x="133" y="50"/>
                  <a:pt x="133" y="46"/>
                  <a:pt x="135" y="48"/>
                </a:cubicBezTo>
                <a:cubicBezTo>
                  <a:pt x="136" y="51"/>
                  <a:pt x="134" y="55"/>
                  <a:pt x="130" y="55"/>
                </a:cubicBezTo>
                <a:cubicBezTo>
                  <a:pt x="130" y="55"/>
                  <a:pt x="129" y="55"/>
                  <a:pt x="129" y="55"/>
                </a:cubicBezTo>
                <a:cubicBezTo>
                  <a:pt x="131" y="58"/>
                  <a:pt x="132" y="60"/>
                  <a:pt x="131" y="61"/>
                </a:cubicBezTo>
                <a:cubicBezTo>
                  <a:pt x="129" y="64"/>
                  <a:pt x="128" y="64"/>
                  <a:pt x="131" y="67"/>
                </a:cubicBezTo>
                <a:cubicBezTo>
                  <a:pt x="135" y="70"/>
                  <a:pt x="137" y="65"/>
                  <a:pt x="140" y="69"/>
                </a:cubicBezTo>
                <a:cubicBezTo>
                  <a:pt x="143" y="73"/>
                  <a:pt x="145" y="76"/>
                  <a:pt x="148" y="69"/>
                </a:cubicBezTo>
                <a:cubicBezTo>
                  <a:pt x="151" y="62"/>
                  <a:pt x="153" y="52"/>
                  <a:pt x="158" y="51"/>
                </a:cubicBezTo>
                <a:cubicBezTo>
                  <a:pt x="163" y="49"/>
                  <a:pt x="174" y="47"/>
                  <a:pt x="180" y="39"/>
                </a:cubicBezTo>
                <a:cubicBezTo>
                  <a:pt x="187" y="31"/>
                  <a:pt x="183" y="30"/>
                  <a:pt x="187" y="27"/>
                </a:cubicBezTo>
                <a:cubicBezTo>
                  <a:pt x="189" y="25"/>
                  <a:pt x="188" y="24"/>
                  <a:pt x="183" y="19"/>
                </a:cubicBezTo>
                <a:close/>
                <a:moveTo>
                  <a:pt x="5" y="16"/>
                </a:moveTo>
                <a:cubicBezTo>
                  <a:pt x="0" y="23"/>
                  <a:pt x="10" y="30"/>
                  <a:pt x="12" y="27"/>
                </a:cubicBezTo>
                <a:cubicBezTo>
                  <a:pt x="15" y="23"/>
                  <a:pt x="10" y="8"/>
                  <a:pt x="5" y="16"/>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77" name="Freeform 76"/>
          <p:cNvSpPr>
            <a:spLocks/>
          </p:cNvSpPr>
          <p:nvPr/>
        </p:nvSpPr>
        <p:spPr bwMode="auto">
          <a:xfrm>
            <a:off x="3203440" y="4674275"/>
            <a:ext cx="117674" cy="89498"/>
          </a:xfrm>
          <a:custGeom>
            <a:avLst/>
            <a:gdLst>
              <a:gd name="T0" fmla="*/ 1 w 28"/>
              <a:gd name="T1" fmla="*/ 2 h 20"/>
              <a:gd name="T2" fmla="*/ 11 w 28"/>
              <a:gd name="T3" fmla="*/ 9 h 20"/>
              <a:gd name="T4" fmla="*/ 23 w 28"/>
              <a:gd name="T5" fmla="*/ 13 h 20"/>
              <a:gd name="T6" fmla="*/ 1 w 28"/>
              <a:gd name="T7" fmla="*/ 2 h 20"/>
            </a:gdLst>
            <a:ahLst/>
            <a:cxnLst>
              <a:cxn ang="0">
                <a:pos x="T0" y="T1"/>
              </a:cxn>
              <a:cxn ang="0">
                <a:pos x="T2" y="T3"/>
              </a:cxn>
              <a:cxn ang="0">
                <a:pos x="T4" y="T5"/>
              </a:cxn>
              <a:cxn ang="0">
                <a:pos x="T6" y="T7"/>
              </a:cxn>
            </a:cxnLst>
            <a:rect l="0" t="0" r="r" b="b"/>
            <a:pathLst>
              <a:path w="28" h="20">
                <a:moveTo>
                  <a:pt x="1" y="2"/>
                </a:moveTo>
                <a:cubicBezTo>
                  <a:pt x="2" y="7"/>
                  <a:pt x="6" y="5"/>
                  <a:pt x="11" y="9"/>
                </a:cubicBezTo>
                <a:cubicBezTo>
                  <a:pt x="15" y="13"/>
                  <a:pt x="19" y="20"/>
                  <a:pt x="23" y="13"/>
                </a:cubicBezTo>
                <a:cubicBezTo>
                  <a:pt x="28" y="6"/>
                  <a:pt x="0" y="0"/>
                  <a:pt x="1" y="2"/>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78" name="Freeform 77"/>
          <p:cNvSpPr>
            <a:spLocks/>
          </p:cNvSpPr>
          <p:nvPr/>
        </p:nvSpPr>
        <p:spPr bwMode="auto">
          <a:xfrm>
            <a:off x="1262677" y="250796"/>
            <a:ext cx="38119" cy="96126"/>
          </a:xfrm>
          <a:custGeom>
            <a:avLst/>
            <a:gdLst>
              <a:gd name="T0" fmla="*/ 8 w 9"/>
              <a:gd name="T1" fmla="*/ 20 h 21"/>
              <a:gd name="T2" fmla="*/ 4 w 9"/>
              <a:gd name="T3" fmla="*/ 15 h 21"/>
              <a:gd name="T4" fmla="*/ 0 w 9"/>
              <a:gd name="T5" fmla="*/ 8 h 21"/>
              <a:gd name="T6" fmla="*/ 4 w 9"/>
              <a:gd name="T7" fmla="*/ 4 h 21"/>
              <a:gd name="T8" fmla="*/ 5 w 9"/>
              <a:gd name="T9" fmla="*/ 13 h 21"/>
              <a:gd name="T10" fmla="*/ 8 w 9"/>
              <a:gd name="T11" fmla="*/ 20 h 21"/>
            </a:gdLst>
            <a:ahLst/>
            <a:cxnLst>
              <a:cxn ang="0">
                <a:pos x="T0" y="T1"/>
              </a:cxn>
              <a:cxn ang="0">
                <a:pos x="T2" y="T3"/>
              </a:cxn>
              <a:cxn ang="0">
                <a:pos x="T4" y="T5"/>
              </a:cxn>
              <a:cxn ang="0">
                <a:pos x="T6" y="T7"/>
              </a:cxn>
              <a:cxn ang="0">
                <a:pos x="T8" y="T9"/>
              </a:cxn>
              <a:cxn ang="0">
                <a:pos x="T10" y="T11"/>
              </a:cxn>
            </a:cxnLst>
            <a:rect l="0" t="0" r="r" b="b"/>
            <a:pathLst>
              <a:path w="9" h="21">
                <a:moveTo>
                  <a:pt x="8" y="20"/>
                </a:moveTo>
                <a:cubicBezTo>
                  <a:pt x="7" y="21"/>
                  <a:pt x="4" y="18"/>
                  <a:pt x="4" y="15"/>
                </a:cubicBezTo>
                <a:cubicBezTo>
                  <a:pt x="3" y="13"/>
                  <a:pt x="0" y="12"/>
                  <a:pt x="0" y="8"/>
                </a:cubicBezTo>
                <a:cubicBezTo>
                  <a:pt x="0" y="3"/>
                  <a:pt x="2" y="0"/>
                  <a:pt x="4" y="4"/>
                </a:cubicBezTo>
                <a:cubicBezTo>
                  <a:pt x="6" y="8"/>
                  <a:pt x="5" y="11"/>
                  <a:pt x="5" y="13"/>
                </a:cubicBezTo>
                <a:cubicBezTo>
                  <a:pt x="5" y="15"/>
                  <a:pt x="9" y="17"/>
                  <a:pt x="8" y="20"/>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sp>
        <p:nvSpPr>
          <p:cNvPr id="79" name="Freeform 78"/>
          <p:cNvSpPr>
            <a:spLocks/>
          </p:cNvSpPr>
          <p:nvPr/>
        </p:nvSpPr>
        <p:spPr bwMode="auto">
          <a:xfrm>
            <a:off x="2046606" y="1024780"/>
            <a:ext cx="59664" cy="49721"/>
          </a:xfrm>
          <a:custGeom>
            <a:avLst/>
            <a:gdLst>
              <a:gd name="T0" fmla="*/ 3 w 14"/>
              <a:gd name="T1" fmla="*/ 10 h 11"/>
              <a:gd name="T2" fmla="*/ 3 w 14"/>
              <a:gd name="T3" fmla="*/ 5 h 11"/>
              <a:gd name="T4" fmla="*/ 11 w 14"/>
              <a:gd name="T5" fmla="*/ 2 h 11"/>
              <a:gd name="T6" fmla="*/ 12 w 14"/>
              <a:gd name="T7" fmla="*/ 9 h 11"/>
              <a:gd name="T8" fmla="*/ 3 w 14"/>
              <a:gd name="T9" fmla="*/ 10 h 11"/>
            </a:gdLst>
            <a:ahLst/>
            <a:cxnLst>
              <a:cxn ang="0">
                <a:pos x="T0" y="T1"/>
              </a:cxn>
              <a:cxn ang="0">
                <a:pos x="T2" y="T3"/>
              </a:cxn>
              <a:cxn ang="0">
                <a:pos x="T4" y="T5"/>
              </a:cxn>
              <a:cxn ang="0">
                <a:pos x="T6" y="T7"/>
              </a:cxn>
              <a:cxn ang="0">
                <a:pos x="T8" y="T9"/>
              </a:cxn>
            </a:cxnLst>
            <a:rect l="0" t="0" r="r" b="b"/>
            <a:pathLst>
              <a:path w="14" h="11">
                <a:moveTo>
                  <a:pt x="3" y="10"/>
                </a:moveTo>
                <a:cubicBezTo>
                  <a:pt x="2" y="9"/>
                  <a:pt x="5" y="6"/>
                  <a:pt x="3" y="5"/>
                </a:cubicBezTo>
                <a:cubicBezTo>
                  <a:pt x="0" y="4"/>
                  <a:pt x="9" y="0"/>
                  <a:pt x="11" y="2"/>
                </a:cubicBezTo>
                <a:cubicBezTo>
                  <a:pt x="14" y="5"/>
                  <a:pt x="14" y="8"/>
                  <a:pt x="12" y="9"/>
                </a:cubicBezTo>
                <a:cubicBezTo>
                  <a:pt x="9" y="10"/>
                  <a:pt x="5" y="11"/>
                  <a:pt x="3" y="10"/>
                </a:cubicBezTo>
                <a:close/>
              </a:path>
            </a:pathLst>
          </a:custGeom>
          <a:solidFill>
            <a:srgbClr val="003C71">
              <a:lumMod val="50000"/>
            </a:srgbClr>
          </a:solidFill>
          <a:ln w="6350">
            <a:solidFill>
              <a:srgbClr val="003C71">
                <a:lumMod val="50000"/>
              </a:srgbClr>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endParaRPr>
          </a:p>
        </p:txBody>
      </p:sp>
      <p:pic>
        <p:nvPicPr>
          <p:cNvPr id="80" name="Picture 79"/>
          <p:cNvPicPr>
            <a:picLocks noChangeAspect="1"/>
          </p:cNvPicPr>
          <p:nvPr/>
        </p:nvPicPr>
        <p:blipFill rotWithShape="1">
          <a:blip r:embed="rId3" cstate="print">
            <a:extLst>
              <a:ext uri="{28A0092B-C50C-407E-A947-70E740481C1C}">
                <a14:useLocalDpi xmlns:a14="http://schemas.microsoft.com/office/drawing/2010/main"/>
              </a:ext>
            </a:extLst>
          </a:blip>
          <a:srcRect l="6305" b="32825"/>
          <a:stretch/>
        </p:blipFill>
        <p:spPr>
          <a:xfrm>
            <a:off x="4729821" y="417807"/>
            <a:ext cx="3000700" cy="805073"/>
          </a:xfrm>
          <a:prstGeom prst="rect">
            <a:avLst/>
          </a:prstGeom>
        </p:spPr>
      </p:pic>
      <p:sp>
        <p:nvSpPr>
          <p:cNvPr id="81" name="TextBox 80"/>
          <p:cNvSpPr txBox="1"/>
          <p:nvPr/>
        </p:nvSpPr>
        <p:spPr>
          <a:xfrm>
            <a:off x="4471026" y="3532859"/>
            <a:ext cx="1449420" cy="830997"/>
          </a:xfrm>
          <a:prstGeom prst="rect">
            <a:avLst/>
          </a:prstGeom>
          <a:noFill/>
        </p:spPr>
        <p:txBody>
          <a:bodyPr wrap="square" rtlCol="0">
            <a:spAutoFit/>
          </a:bodyPr>
          <a:lstStyle/>
          <a:p>
            <a:pPr algn="ctr">
              <a:defRPr/>
            </a:pPr>
            <a:r>
              <a:rPr lang="en-US" sz="4800" b="1" kern="0" dirty="0">
                <a:solidFill>
                  <a:srgbClr val="2CA6F8"/>
                </a:solidFill>
                <a:ea typeface="Arial" charset="0"/>
                <a:cs typeface="Arial" charset="0"/>
              </a:rPr>
              <a:t>13</a:t>
            </a:r>
          </a:p>
        </p:txBody>
      </p:sp>
      <p:sp>
        <p:nvSpPr>
          <p:cNvPr id="82" name="TextBox 81"/>
          <p:cNvSpPr txBox="1"/>
          <p:nvPr/>
        </p:nvSpPr>
        <p:spPr>
          <a:xfrm>
            <a:off x="6559420" y="3532859"/>
            <a:ext cx="1215309" cy="830997"/>
          </a:xfrm>
          <a:prstGeom prst="rect">
            <a:avLst/>
          </a:prstGeom>
          <a:noFill/>
        </p:spPr>
        <p:txBody>
          <a:bodyPr wrap="square" rtlCol="0">
            <a:spAutoFit/>
          </a:bodyPr>
          <a:lstStyle/>
          <a:p>
            <a:pPr algn="ctr">
              <a:defRPr/>
            </a:pPr>
            <a:r>
              <a:rPr lang="en-US" sz="4800" b="1" kern="0" dirty="0">
                <a:solidFill>
                  <a:srgbClr val="2CA6F8"/>
                </a:solidFill>
                <a:ea typeface="Arial" charset="0"/>
                <a:cs typeface="Arial" charset="0"/>
              </a:rPr>
              <a:t>115</a:t>
            </a:r>
          </a:p>
        </p:txBody>
      </p:sp>
      <p:sp>
        <p:nvSpPr>
          <p:cNvPr id="83" name="TextBox 82"/>
          <p:cNvSpPr txBox="1"/>
          <p:nvPr/>
        </p:nvSpPr>
        <p:spPr>
          <a:xfrm>
            <a:off x="4071417" y="1547007"/>
            <a:ext cx="4155440" cy="338554"/>
          </a:xfrm>
          <a:prstGeom prst="rect">
            <a:avLst/>
          </a:prstGeom>
          <a:noFill/>
        </p:spPr>
        <p:txBody>
          <a:bodyPr wrap="square" rtlCol="0">
            <a:spAutoFit/>
          </a:bodyPr>
          <a:lstStyle/>
          <a:p>
            <a:pPr algn="ctr">
              <a:defRPr/>
            </a:pPr>
            <a:r>
              <a:rPr lang="en-US" sz="1600" kern="0" dirty="0">
                <a:solidFill>
                  <a:srgbClr val="FFFFFF"/>
                </a:solidFill>
              </a:rPr>
              <a:t>CHILE </a:t>
            </a:r>
            <a:r>
              <a:rPr lang="en-US" sz="1600" kern="0" dirty="0">
                <a:solidFill>
                  <a:srgbClr val="AACE15"/>
                </a:solidFill>
              </a:rPr>
              <a:t> </a:t>
            </a:r>
            <a:r>
              <a:rPr lang="en-US" sz="1600" kern="0" dirty="0">
                <a:solidFill>
                  <a:srgbClr val="2CA6F8"/>
                </a:solidFill>
              </a:rPr>
              <a:t> </a:t>
            </a:r>
            <a:r>
              <a:rPr lang="en-US" sz="1600" kern="0" dirty="0">
                <a:solidFill>
                  <a:srgbClr val="2CA6F8"/>
                </a:solidFill>
                <a:ea typeface="Arial" charset="0"/>
                <a:cs typeface="Arial" charset="0"/>
              </a:rPr>
              <a:t>|</a:t>
            </a:r>
            <a:r>
              <a:rPr lang="en-US" sz="1600" kern="0" dirty="0">
                <a:solidFill>
                  <a:srgbClr val="2CA6F8"/>
                </a:solidFill>
              </a:rPr>
              <a:t>   </a:t>
            </a:r>
            <a:r>
              <a:rPr lang="en-US" sz="1600" kern="0" dirty="0">
                <a:solidFill>
                  <a:srgbClr val="FFFFFF"/>
                </a:solidFill>
              </a:rPr>
              <a:t>COLOMBIA </a:t>
            </a:r>
            <a:r>
              <a:rPr lang="en-US" sz="1600" kern="0" dirty="0">
                <a:solidFill>
                  <a:srgbClr val="AACE15"/>
                </a:solidFill>
              </a:rPr>
              <a:t> </a:t>
            </a:r>
            <a:r>
              <a:rPr lang="en-US" sz="1600" kern="0" dirty="0">
                <a:solidFill>
                  <a:srgbClr val="2CA6F8"/>
                </a:solidFill>
              </a:rPr>
              <a:t> </a:t>
            </a:r>
            <a:r>
              <a:rPr lang="en-US" sz="1600" kern="0" dirty="0">
                <a:solidFill>
                  <a:srgbClr val="2CA6F8"/>
                </a:solidFill>
                <a:ea typeface="Arial" charset="0"/>
                <a:cs typeface="Arial" charset="0"/>
              </a:rPr>
              <a:t>|</a:t>
            </a:r>
            <a:r>
              <a:rPr lang="en-US" sz="1600" kern="0" dirty="0">
                <a:solidFill>
                  <a:srgbClr val="2CA6F8"/>
                </a:solidFill>
              </a:rPr>
              <a:t>   </a:t>
            </a:r>
            <a:r>
              <a:rPr lang="en-US" sz="1600" kern="0" dirty="0">
                <a:solidFill>
                  <a:srgbClr val="FFFFFF"/>
                </a:solidFill>
              </a:rPr>
              <a:t>PERU</a:t>
            </a:r>
          </a:p>
        </p:txBody>
      </p:sp>
      <p:sp>
        <p:nvSpPr>
          <p:cNvPr id="84" name="TextBox 83"/>
          <p:cNvSpPr txBox="1"/>
          <p:nvPr/>
        </p:nvSpPr>
        <p:spPr>
          <a:xfrm>
            <a:off x="6408013" y="2110323"/>
            <a:ext cx="1518122" cy="830997"/>
          </a:xfrm>
          <a:prstGeom prst="rect">
            <a:avLst/>
          </a:prstGeom>
          <a:noFill/>
        </p:spPr>
        <p:txBody>
          <a:bodyPr wrap="square" rtlCol="0">
            <a:spAutoFit/>
          </a:bodyPr>
          <a:lstStyle/>
          <a:p>
            <a:pPr algn="ctr">
              <a:defRPr/>
            </a:pPr>
            <a:r>
              <a:rPr lang="en-US" sz="4800" b="1" kern="0" dirty="0">
                <a:solidFill>
                  <a:srgbClr val="2CA6F8"/>
                </a:solidFill>
                <a:ea typeface="Arial" charset="0"/>
                <a:cs typeface="Arial" charset="0"/>
              </a:rPr>
              <a:t>23</a:t>
            </a:r>
            <a:r>
              <a:rPr lang="en-US" sz="4800" kern="0" dirty="0">
                <a:solidFill>
                  <a:srgbClr val="2CA6F8"/>
                </a:solidFill>
                <a:ea typeface="Arial" charset="0"/>
                <a:cs typeface="Arial" charset="0"/>
              </a:rPr>
              <a:t>K</a:t>
            </a:r>
          </a:p>
        </p:txBody>
      </p:sp>
      <p:sp>
        <p:nvSpPr>
          <p:cNvPr id="85" name="Rectangle 84"/>
          <p:cNvSpPr/>
          <p:nvPr/>
        </p:nvSpPr>
        <p:spPr>
          <a:xfrm>
            <a:off x="0" y="0"/>
            <a:ext cx="225631" cy="807667"/>
          </a:xfrm>
          <a:prstGeom prst="rect">
            <a:avLst/>
          </a:prstGeom>
          <a:solidFill>
            <a:srgbClr val="00A8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cxnSp>
        <p:nvCxnSpPr>
          <p:cNvPr id="86" name="Straight Connector 85"/>
          <p:cNvCxnSpPr/>
          <p:nvPr/>
        </p:nvCxnSpPr>
        <p:spPr>
          <a:xfrm>
            <a:off x="4188708" y="3387482"/>
            <a:ext cx="4176676" cy="0"/>
          </a:xfrm>
          <a:prstGeom prst="line">
            <a:avLst/>
          </a:prstGeom>
          <a:noFill/>
          <a:ln w="19050" cap="flat" cmpd="sng" algn="ctr">
            <a:solidFill>
              <a:srgbClr val="003C71">
                <a:lumMod val="50000"/>
              </a:srgbClr>
            </a:solidFill>
            <a:prstDash val="dash"/>
          </a:ln>
          <a:effectLst/>
        </p:spPr>
      </p:cxnSp>
      <p:sp>
        <p:nvSpPr>
          <p:cNvPr id="87" name="TextBox 86"/>
          <p:cNvSpPr txBox="1"/>
          <p:nvPr/>
        </p:nvSpPr>
        <p:spPr>
          <a:xfrm>
            <a:off x="4436674" y="2110323"/>
            <a:ext cx="1518122" cy="830997"/>
          </a:xfrm>
          <a:prstGeom prst="rect">
            <a:avLst/>
          </a:prstGeom>
          <a:noFill/>
        </p:spPr>
        <p:txBody>
          <a:bodyPr wrap="square" rtlCol="0">
            <a:spAutoFit/>
          </a:bodyPr>
          <a:lstStyle/>
          <a:p>
            <a:pPr algn="ctr">
              <a:defRPr/>
            </a:pPr>
            <a:r>
              <a:rPr lang="en-US" sz="4800" b="1" kern="0" dirty="0">
                <a:solidFill>
                  <a:srgbClr val="2CA6F8"/>
                </a:solidFill>
                <a:ea typeface="Arial" charset="0"/>
                <a:cs typeface="Arial" charset="0"/>
              </a:rPr>
              <a:t>~2</a:t>
            </a:r>
            <a:r>
              <a:rPr lang="en-US" sz="4800" kern="0" dirty="0">
                <a:solidFill>
                  <a:srgbClr val="2CA6F8"/>
                </a:solidFill>
                <a:ea typeface="Arial" charset="0"/>
                <a:cs typeface="Arial" charset="0"/>
              </a:rPr>
              <a:t>M</a:t>
            </a:r>
          </a:p>
        </p:txBody>
      </p:sp>
      <p:sp>
        <p:nvSpPr>
          <p:cNvPr id="88" name="TextBox 87"/>
          <p:cNvSpPr txBox="1"/>
          <p:nvPr/>
        </p:nvSpPr>
        <p:spPr>
          <a:xfrm>
            <a:off x="4395633" y="2772043"/>
            <a:ext cx="1881413" cy="338554"/>
          </a:xfrm>
          <a:prstGeom prst="rect">
            <a:avLst/>
          </a:prstGeom>
          <a:noFill/>
        </p:spPr>
        <p:txBody>
          <a:bodyPr wrap="square" rtlCol="0">
            <a:spAutoFit/>
          </a:bodyPr>
          <a:lstStyle/>
          <a:p>
            <a:pPr algn="ctr">
              <a:defRPr/>
            </a:pPr>
            <a:r>
              <a:rPr lang="en-US" sz="1600" kern="0" dirty="0">
                <a:solidFill>
                  <a:srgbClr val="FFFFFF"/>
                </a:solidFill>
              </a:rPr>
              <a:t>members</a:t>
            </a:r>
          </a:p>
        </p:txBody>
      </p:sp>
      <p:sp>
        <p:nvSpPr>
          <p:cNvPr id="89" name="TextBox 88"/>
          <p:cNvSpPr txBox="1"/>
          <p:nvPr/>
        </p:nvSpPr>
        <p:spPr>
          <a:xfrm>
            <a:off x="6502922" y="2770542"/>
            <a:ext cx="1328303" cy="338554"/>
          </a:xfrm>
          <a:prstGeom prst="rect">
            <a:avLst/>
          </a:prstGeom>
          <a:noFill/>
        </p:spPr>
        <p:txBody>
          <a:bodyPr wrap="square" rtlCol="0">
            <a:spAutoFit/>
          </a:bodyPr>
          <a:lstStyle/>
          <a:p>
            <a:pPr algn="ctr">
              <a:defRPr/>
            </a:pPr>
            <a:r>
              <a:rPr lang="en-US" sz="1600" kern="0" dirty="0">
                <a:solidFill>
                  <a:srgbClr val="FFFFFF"/>
                </a:solidFill>
              </a:rPr>
              <a:t>employees</a:t>
            </a:r>
          </a:p>
        </p:txBody>
      </p:sp>
      <p:sp>
        <p:nvSpPr>
          <p:cNvPr id="90" name="TextBox 89"/>
          <p:cNvSpPr txBox="1"/>
          <p:nvPr/>
        </p:nvSpPr>
        <p:spPr>
          <a:xfrm>
            <a:off x="4282217" y="4230554"/>
            <a:ext cx="1872009" cy="338554"/>
          </a:xfrm>
          <a:prstGeom prst="rect">
            <a:avLst/>
          </a:prstGeom>
          <a:noFill/>
        </p:spPr>
        <p:txBody>
          <a:bodyPr wrap="square" rtlCol="0">
            <a:spAutoFit/>
          </a:bodyPr>
          <a:lstStyle/>
          <a:p>
            <a:pPr algn="ctr">
              <a:defRPr/>
            </a:pPr>
            <a:r>
              <a:rPr lang="en-US" sz="1600" kern="0" dirty="0">
                <a:solidFill>
                  <a:srgbClr val="FFFFFF"/>
                </a:solidFill>
              </a:rPr>
              <a:t>hospitals</a:t>
            </a:r>
          </a:p>
        </p:txBody>
      </p:sp>
      <p:sp>
        <p:nvSpPr>
          <p:cNvPr id="91" name="TextBox 90"/>
          <p:cNvSpPr txBox="1"/>
          <p:nvPr/>
        </p:nvSpPr>
        <p:spPr>
          <a:xfrm>
            <a:off x="6196403" y="4230554"/>
            <a:ext cx="2061262" cy="584775"/>
          </a:xfrm>
          <a:prstGeom prst="rect">
            <a:avLst/>
          </a:prstGeom>
          <a:noFill/>
          <a:ln>
            <a:noFill/>
          </a:ln>
        </p:spPr>
        <p:txBody>
          <a:bodyPr wrap="square" rtlCol="0">
            <a:spAutoFit/>
          </a:bodyPr>
          <a:lstStyle/>
          <a:p>
            <a:pPr algn="ctr">
              <a:defRPr/>
            </a:pPr>
            <a:r>
              <a:rPr lang="en-US" sz="1600" kern="0" dirty="0">
                <a:solidFill>
                  <a:srgbClr val="FFFFFF"/>
                </a:solidFill>
                <a:ea typeface="ＭＳ Ｐゴシック" charset="-128"/>
                <a:cs typeface="Arial" pitchFamily="34" charset="0"/>
              </a:rPr>
              <a:t>clinics and outpatient centers</a:t>
            </a:r>
            <a:endParaRPr lang="en-US" sz="1600" kern="0" dirty="0">
              <a:solidFill>
                <a:srgbClr val="FFFFFF"/>
              </a:solidFill>
            </a:endParaRPr>
          </a:p>
        </p:txBody>
      </p:sp>
    </p:spTree>
    <p:extLst>
      <p:ext uri="{BB962C8B-B14F-4D97-AF65-F5344CB8AC3E}">
        <p14:creationId xmlns:p14="http://schemas.microsoft.com/office/powerpoint/2010/main" val="273790546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137361" y="3570673"/>
            <a:ext cx="4214505" cy="1169551"/>
          </a:xfrm>
          <a:prstGeom prst="rect">
            <a:avLst/>
          </a:prstGeom>
          <a:noFill/>
        </p:spPr>
        <p:txBody>
          <a:bodyPr wrap="square" rtlCol="0">
            <a:spAutoFit/>
          </a:bodyPr>
          <a:lstStyle/>
          <a:p>
            <a:pPr algn="ctr"/>
            <a:r>
              <a:rPr lang="en-US" sz="1400" b="1" dirty="0">
                <a:solidFill>
                  <a:srgbClr val="2CA6F8"/>
                </a:solidFill>
                <a:ea typeface="Arial" charset="0"/>
                <a:cs typeface="Arial" charset="0"/>
              </a:rPr>
              <a:t>2017 Clinical Excellence Ranking</a:t>
            </a:r>
          </a:p>
          <a:p>
            <a:pPr algn="ctr"/>
            <a:r>
              <a:rPr lang="en-US" sz="1400" dirty="0">
                <a:solidFill>
                  <a:srgbClr val="FFFFFF"/>
                </a:solidFill>
              </a:rPr>
              <a:t>Hospital de Cascais tied for </a:t>
            </a:r>
          </a:p>
          <a:p>
            <a:pPr algn="ctr"/>
            <a:r>
              <a:rPr lang="en-US" sz="1400" dirty="0">
                <a:solidFill>
                  <a:srgbClr val="FFFFFF"/>
                </a:solidFill>
              </a:rPr>
              <a:t>highest ranking in the country</a:t>
            </a:r>
          </a:p>
          <a:p>
            <a:pPr algn="ctr"/>
            <a:endParaRPr lang="en-US" sz="1400" dirty="0">
              <a:solidFill>
                <a:srgbClr val="FFFFFF"/>
              </a:solidFill>
              <a:ea typeface="Arial" charset="0"/>
              <a:cs typeface="Arial" charset="0"/>
            </a:endParaRPr>
          </a:p>
          <a:p>
            <a:pPr algn="ctr"/>
            <a:r>
              <a:rPr lang="en-US" sz="1400" b="1" dirty="0">
                <a:solidFill>
                  <a:srgbClr val="2CA6F8"/>
                </a:solidFill>
                <a:ea typeface="Arial" charset="0"/>
                <a:cs typeface="Arial" charset="0"/>
              </a:rPr>
              <a:t>HIMSS Stage 7</a:t>
            </a:r>
          </a:p>
        </p:txBody>
      </p:sp>
      <p:sp>
        <p:nvSpPr>
          <p:cNvPr id="42" name="TextBox 41"/>
          <p:cNvSpPr txBox="1"/>
          <p:nvPr/>
        </p:nvSpPr>
        <p:spPr>
          <a:xfrm>
            <a:off x="777780" y="1966605"/>
            <a:ext cx="2088790" cy="338554"/>
          </a:xfrm>
          <a:prstGeom prst="rect">
            <a:avLst/>
          </a:prstGeom>
          <a:noFill/>
        </p:spPr>
        <p:txBody>
          <a:bodyPr wrap="square" rtlCol="0" anchor="ctr">
            <a:spAutoFit/>
          </a:bodyPr>
          <a:lstStyle/>
          <a:p>
            <a:pPr algn="ctr">
              <a:spcBef>
                <a:spcPts val="1200"/>
              </a:spcBef>
            </a:pPr>
            <a:r>
              <a:rPr lang="en-US" sz="1600" dirty="0">
                <a:solidFill>
                  <a:srgbClr val="FFFFFF"/>
                </a:solidFill>
                <a:ea typeface="Arial" charset="0"/>
                <a:cs typeface="Arial" charset="0"/>
              </a:rPr>
              <a:t>hospitals</a:t>
            </a:r>
          </a:p>
        </p:txBody>
      </p:sp>
      <p:sp>
        <p:nvSpPr>
          <p:cNvPr id="43" name="TextBox 42"/>
          <p:cNvSpPr txBox="1"/>
          <p:nvPr/>
        </p:nvSpPr>
        <p:spPr>
          <a:xfrm>
            <a:off x="552810" y="1320153"/>
            <a:ext cx="2568722" cy="830997"/>
          </a:xfrm>
          <a:prstGeom prst="rect">
            <a:avLst/>
          </a:prstGeom>
          <a:noFill/>
        </p:spPr>
        <p:txBody>
          <a:bodyPr wrap="square" rtlCol="0" anchor="ctr">
            <a:spAutoFit/>
          </a:bodyPr>
          <a:lstStyle/>
          <a:p>
            <a:pPr algn="ctr">
              <a:spcBef>
                <a:spcPts val="1200"/>
              </a:spcBef>
            </a:pPr>
            <a:r>
              <a:rPr lang="en-US" sz="4800" b="1" dirty="0">
                <a:solidFill>
                  <a:srgbClr val="2CA6F8"/>
                </a:solidFill>
                <a:ea typeface="Arial" charset="0"/>
                <a:cs typeface="Arial" charset="0"/>
              </a:rPr>
              <a:t>7 </a:t>
            </a:r>
          </a:p>
        </p:txBody>
      </p:sp>
      <p:sp>
        <p:nvSpPr>
          <p:cNvPr id="44" name="TextBox 43"/>
          <p:cNvSpPr txBox="1"/>
          <p:nvPr/>
        </p:nvSpPr>
        <p:spPr>
          <a:xfrm>
            <a:off x="203676" y="3015102"/>
            <a:ext cx="3266991" cy="338554"/>
          </a:xfrm>
          <a:prstGeom prst="rect">
            <a:avLst/>
          </a:prstGeom>
          <a:noFill/>
        </p:spPr>
        <p:txBody>
          <a:bodyPr wrap="square" rtlCol="0" anchor="ctr">
            <a:spAutoFit/>
          </a:bodyPr>
          <a:lstStyle/>
          <a:p>
            <a:pPr algn="ctr">
              <a:spcBef>
                <a:spcPts val="1200"/>
              </a:spcBef>
            </a:pPr>
            <a:r>
              <a:rPr lang="en-US" sz="1600" dirty="0">
                <a:solidFill>
                  <a:srgbClr val="FFFFFF"/>
                </a:solidFill>
                <a:ea typeface="Arial" charset="0"/>
                <a:cs typeface="Arial" charset="0"/>
              </a:rPr>
              <a:t>hospital beds</a:t>
            </a:r>
          </a:p>
        </p:txBody>
      </p:sp>
      <p:sp>
        <p:nvSpPr>
          <p:cNvPr id="45" name="TextBox 44"/>
          <p:cNvSpPr txBox="1"/>
          <p:nvPr/>
        </p:nvSpPr>
        <p:spPr>
          <a:xfrm>
            <a:off x="552810" y="2377925"/>
            <a:ext cx="2568722" cy="830997"/>
          </a:xfrm>
          <a:prstGeom prst="rect">
            <a:avLst/>
          </a:prstGeom>
          <a:noFill/>
        </p:spPr>
        <p:txBody>
          <a:bodyPr wrap="square" rtlCol="0" anchor="ctr">
            <a:spAutoFit/>
          </a:bodyPr>
          <a:lstStyle/>
          <a:p>
            <a:pPr algn="ctr">
              <a:spcBef>
                <a:spcPts val="1200"/>
              </a:spcBef>
            </a:pPr>
            <a:r>
              <a:rPr lang="en-US" sz="4800" b="1" dirty="0">
                <a:solidFill>
                  <a:srgbClr val="2CA6F8"/>
                </a:solidFill>
                <a:ea typeface="Arial" charset="0"/>
                <a:cs typeface="Arial" charset="0"/>
              </a:rPr>
              <a:t>800</a:t>
            </a:r>
          </a:p>
        </p:txBody>
      </p:sp>
      <p:cxnSp>
        <p:nvCxnSpPr>
          <p:cNvPr id="46" name="Straight Connector 45"/>
          <p:cNvCxnSpPr/>
          <p:nvPr/>
        </p:nvCxnSpPr>
        <p:spPr>
          <a:xfrm>
            <a:off x="895648" y="2391115"/>
            <a:ext cx="1853066" cy="0"/>
          </a:xfrm>
          <a:prstGeom prst="line">
            <a:avLst/>
          </a:prstGeom>
          <a:noFill/>
          <a:ln w="28575" cap="flat" cmpd="sng" algn="ctr">
            <a:solidFill>
              <a:srgbClr val="003C71">
                <a:lumMod val="50000"/>
              </a:srgbClr>
            </a:solidFill>
            <a:prstDash val="sysDot"/>
          </a:ln>
          <a:effectLst/>
        </p:spPr>
      </p:cxnSp>
      <p:sp>
        <p:nvSpPr>
          <p:cNvPr id="47" name="Freeform 46"/>
          <p:cNvSpPr>
            <a:spLocks/>
          </p:cNvSpPr>
          <p:nvPr/>
        </p:nvSpPr>
        <p:spPr bwMode="auto">
          <a:xfrm>
            <a:off x="7934433" y="868079"/>
            <a:ext cx="1545138" cy="1345762"/>
          </a:xfrm>
          <a:custGeom>
            <a:avLst/>
            <a:gdLst>
              <a:gd name="T0" fmla="*/ 2 w 109"/>
              <a:gd name="T1" fmla="*/ 19 h 89"/>
              <a:gd name="T2" fmla="*/ 2 w 109"/>
              <a:gd name="T3" fmla="*/ 31 h 89"/>
              <a:gd name="T4" fmla="*/ 3 w 109"/>
              <a:gd name="T5" fmla="*/ 35 h 89"/>
              <a:gd name="T6" fmla="*/ 5 w 109"/>
              <a:gd name="T7" fmla="*/ 41 h 89"/>
              <a:gd name="T8" fmla="*/ 7 w 109"/>
              <a:gd name="T9" fmla="*/ 47 h 89"/>
              <a:gd name="T10" fmla="*/ 9 w 109"/>
              <a:gd name="T11" fmla="*/ 56 h 89"/>
              <a:gd name="T12" fmla="*/ 10 w 109"/>
              <a:gd name="T13" fmla="*/ 61 h 89"/>
              <a:gd name="T14" fmla="*/ 16 w 109"/>
              <a:gd name="T15" fmla="*/ 64 h 89"/>
              <a:gd name="T16" fmla="*/ 24 w 109"/>
              <a:gd name="T17" fmla="*/ 70 h 89"/>
              <a:gd name="T18" fmla="*/ 30 w 109"/>
              <a:gd name="T19" fmla="*/ 72 h 89"/>
              <a:gd name="T20" fmla="*/ 36 w 109"/>
              <a:gd name="T21" fmla="*/ 71 h 89"/>
              <a:gd name="T22" fmla="*/ 39 w 109"/>
              <a:gd name="T23" fmla="*/ 75 h 89"/>
              <a:gd name="T24" fmla="*/ 46 w 109"/>
              <a:gd name="T25" fmla="*/ 77 h 89"/>
              <a:gd name="T26" fmla="*/ 51 w 109"/>
              <a:gd name="T27" fmla="*/ 84 h 89"/>
              <a:gd name="T28" fmla="*/ 58 w 109"/>
              <a:gd name="T29" fmla="*/ 83 h 89"/>
              <a:gd name="T30" fmla="*/ 68 w 109"/>
              <a:gd name="T31" fmla="*/ 84 h 89"/>
              <a:gd name="T32" fmla="*/ 76 w 109"/>
              <a:gd name="T33" fmla="*/ 85 h 89"/>
              <a:gd name="T34" fmla="*/ 86 w 109"/>
              <a:gd name="T35" fmla="*/ 87 h 89"/>
              <a:gd name="T36" fmla="*/ 93 w 109"/>
              <a:gd name="T37" fmla="*/ 89 h 89"/>
              <a:gd name="T38" fmla="*/ 92 w 109"/>
              <a:gd name="T39" fmla="*/ 81 h 89"/>
              <a:gd name="T40" fmla="*/ 103 w 109"/>
              <a:gd name="T41" fmla="*/ 71 h 89"/>
              <a:gd name="T42" fmla="*/ 108 w 109"/>
              <a:gd name="T43" fmla="*/ 67 h 89"/>
              <a:gd name="T44" fmla="*/ 103 w 109"/>
              <a:gd name="T45" fmla="*/ 56 h 89"/>
              <a:gd name="T46" fmla="*/ 103 w 109"/>
              <a:gd name="T47" fmla="*/ 46 h 89"/>
              <a:gd name="T48" fmla="*/ 99 w 109"/>
              <a:gd name="T49" fmla="*/ 40 h 89"/>
              <a:gd name="T50" fmla="*/ 105 w 109"/>
              <a:gd name="T51" fmla="*/ 34 h 89"/>
              <a:gd name="T52" fmla="*/ 105 w 109"/>
              <a:gd name="T53" fmla="*/ 24 h 89"/>
              <a:gd name="T54" fmla="*/ 103 w 109"/>
              <a:gd name="T55" fmla="*/ 16 h 89"/>
              <a:gd name="T56" fmla="*/ 94 w 109"/>
              <a:gd name="T57" fmla="*/ 10 h 89"/>
              <a:gd name="T58" fmla="*/ 94 w 109"/>
              <a:gd name="T59" fmla="*/ 9 h 89"/>
              <a:gd name="T60" fmla="*/ 65 w 109"/>
              <a:gd name="T61" fmla="*/ 8 h 89"/>
              <a:gd name="T62" fmla="*/ 59 w 109"/>
              <a:gd name="T63" fmla="*/ 6 h 89"/>
              <a:gd name="T64" fmla="*/ 53 w 109"/>
              <a:gd name="T65" fmla="*/ 9 h 89"/>
              <a:gd name="T66" fmla="*/ 47 w 109"/>
              <a:gd name="T67" fmla="*/ 2 h 89"/>
              <a:gd name="T68" fmla="*/ 23 w 109"/>
              <a:gd name="T69" fmla="*/ 9 h 89"/>
              <a:gd name="T70" fmla="*/ 5 w 109"/>
              <a:gd name="T71" fmla="*/ 15 h 89"/>
              <a:gd name="T72" fmla="*/ 2 w 109"/>
              <a:gd name="T73" fmla="*/ 17 h 89"/>
              <a:gd name="T74" fmla="*/ 2 w 109"/>
              <a:gd name="T75"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9" h="89">
                <a:moveTo>
                  <a:pt x="2" y="19"/>
                </a:moveTo>
                <a:cubicBezTo>
                  <a:pt x="3" y="21"/>
                  <a:pt x="4" y="28"/>
                  <a:pt x="2" y="31"/>
                </a:cubicBezTo>
                <a:cubicBezTo>
                  <a:pt x="0" y="33"/>
                  <a:pt x="1" y="34"/>
                  <a:pt x="3" y="35"/>
                </a:cubicBezTo>
                <a:cubicBezTo>
                  <a:pt x="4" y="36"/>
                  <a:pt x="5" y="39"/>
                  <a:pt x="5" y="41"/>
                </a:cubicBezTo>
                <a:cubicBezTo>
                  <a:pt x="5" y="43"/>
                  <a:pt x="6" y="42"/>
                  <a:pt x="7" y="47"/>
                </a:cubicBezTo>
                <a:cubicBezTo>
                  <a:pt x="7" y="51"/>
                  <a:pt x="8" y="54"/>
                  <a:pt x="9" y="56"/>
                </a:cubicBezTo>
                <a:cubicBezTo>
                  <a:pt x="10" y="57"/>
                  <a:pt x="10" y="59"/>
                  <a:pt x="10" y="61"/>
                </a:cubicBezTo>
                <a:cubicBezTo>
                  <a:pt x="12" y="62"/>
                  <a:pt x="14" y="64"/>
                  <a:pt x="16" y="64"/>
                </a:cubicBezTo>
                <a:cubicBezTo>
                  <a:pt x="21" y="66"/>
                  <a:pt x="23" y="68"/>
                  <a:pt x="24" y="70"/>
                </a:cubicBezTo>
                <a:cubicBezTo>
                  <a:pt x="24" y="71"/>
                  <a:pt x="28" y="75"/>
                  <a:pt x="30" y="72"/>
                </a:cubicBezTo>
                <a:cubicBezTo>
                  <a:pt x="31" y="70"/>
                  <a:pt x="34" y="71"/>
                  <a:pt x="36" y="71"/>
                </a:cubicBezTo>
                <a:cubicBezTo>
                  <a:pt x="38" y="71"/>
                  <a:pt x="38" y="74"/>
                  <a:pt x="39" y="75"/>
                </a:cubicBezTo>
                <a:cubicBezTo>
                  <a:pt x="39" y="77"/>
                  <a:pt x="44" y="76"/>
                  <a:pt x="46" y="77"/>
                </a:cubicBezTo>
                <a:cubicBezTo>
                  <a:pt x="48" y="78"/>
                  <a:pt x="49" y="82"/>
                  <a:pt x="51" y="84"/>
                </a:cubicBezTo>
                <a:cubicBezTo>
                  <a:pt x="54" y="85"/>
                  <a:pt x="56" y="82"/>
                  <a:pt x="58" y="83"/>
                </a:cubicBezTo>
                <a:cubicBezTo>
                  <a:pt x="60" y="84"/>
                  <a:pt x="65" y="85"/>
                  <a:pt x="68" y="84"/>
                </a:cubicBezTo>
                <a:cubicBezTo>
                  <a:pt x="71" y="83"/>
                  <a:pt x="73" y="85"/>
                  <a:pt x="76" y="85"/>
                </a:cubicBezTo>
                <a:cubicBezTo>
                  <a:pt x="80" y="85"/>
                  <a:pt x="85" y="86"/>
                  <a:pt x="86" y="87"/>
                </a:cubicBezTo>
                <a:cubicBezTo>
                  <a:pt x="87" y="88"/>
                  <a:pt x="90" y="88"/>
                  <a:pt x="93" y="89"/>
                </a:cubicBezTo>
                <a:cubicBezTo>
                  <a:pt x="93" y="87"/>
                  <a:pt x="92" y="82"/>
                  <a:pt x="92" y="81"/>
                </a:cubicBezTo>
                <a:cubicBezTo>
                  <a:pt x="93" y="80"/>
                  <a:pt x="101" y="72"/>
                  <a:pt x="103" y="71"/>
                </a:cubicBezTo>
                <a:cubicBezTo>
                  <a:pt x="104" y="69"/>
                  <a:pt x="107" y="69"/>
                  <a:pt x="108" y="67"/>
                </a:cubicBezTo>
                <a:cubicBezTo>
                  <a:pt x="109" y="64"/>
                  <a:pt x="104" y="57"/>
                  <a:pt x="103" y="56"/>
                </a:cubicBezTo>
                <a:cubicBezTo>
                  <a:pt x="102" y="54"/>
                  <a:pt x="102" y="48"/>
                  <a:pt x="103" y="46"/>
                </a:cubicBezTo>
                <a:cubicBezTo>
                  <a:pt x="103" y="43"/>
                  <a:pt x="99" y="42"/>
                  <a:pt x="99" y="40"/>
                </a:cubicBezTo>
                <a:cubicBezTo>
                  <a:pt x="99" y="38"/>
                  <a:pt x="103" y="35"/>
                  <a:pt x="105" y="34"/>
                </a:cubicBezTo>
                <a:cubicBezTo>
                  <a:pt x="108" y="33"/>
                  <a:pt x="107" y="26"/>
                  <a:pt x="105" y="24"/>
                </a:cubicBezTo>
                <a:cubicBezTo>
                  <a:pt x="103" y="23"/>
                  <a:pt x="102" y="19"/>
                  <a:pt x="103" y="16"/>
                </a:cubicBezTo>
                <a:cubicBezTo>
                  <a:pt x="104" y="12"/>
                  <a:pt x="96" y="10"/>
                  <a:pt x="94" y="10"/>
                </a:cubicBezTo>
                <a:cubicBezTo>
                  <a:pt x="94" y="10"/>
                  <a:pt x="94" y="9"/>
                  <a:pt x="94" y="9"/>
                </a:cubicBezTo>
                <a:cubicBezTo>
                  <a:pt x="86" y="11"/>
                  <a:pt x="66" y="8"/>
                  <a:pt x="65" y="8"/>
                </a:cubicBezTo>
                <a:cubicBezTo>
                  <a:pt x="64" y="7"/>
                  <a:pt x="61" y="7"/>
                  <a:pt x="59" y="6"/>
                </a:cubicBezTo>
                <a:cubicBezTo>
                  <a:pt x="58" y="7"/>
                  <a:pt x="56" y="9"/>
                  <a:pt x="53" y="9"/>
                </a:cubicBezTo>
                <a:cubicBezTo>
                  <a:pt x="48" y="9"/>
                  <a:pt x="48" y="4"/>
                  <a:pt x="47" y="2"/>
                </a:cubicBezTo>
                <a:cubicBezTo>
                  <a:pt x="47" y="0"/>
                  <a:pt x="28" y="4"/>
                  <a:pt x="23" y="9"/>
                </a:cubicBezTo>
                <a:cubicBezTo>
                  <a:pt x="18" y="14"/>
                  <a:pt x="6" y="12"/>
                  <a:pt x="5" y="15"/>
                </a:cubicBezTo>
                <a:cubicBezTo>
                  <a:pt x="5" y="17"/>
                  <a:pt x="3" y="18"/>
                  <a:pt x="2" y="17"/>
                </a:cubicBezTo>
                <a:cubicBezTo>
                  <a:pt x="2" y="18"/>
                  <a:pt x="2" y="18"/>
                  <a:pt x="2" y="19"/>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48" name="Freeform 47"/>
          <p:cNvSpPr>
            <a:spLocks/>
          </p:cNvSpPr>
          <p:nvPr/>
        </p:nvSpPr>
        <p:spPr bwMode="auto">
          <a:xfrm>
            <a:off x="8161501" y="3044555"/>
            <a:ext cx="581505" cy="587035"/>
          </a:xfrm>
          <a:custGeom>
            <a:avLst/>
            <a:gdLst>
              <a:gd name="T0" fmla="*/ 30 w 41"/>
              <a:gd name="T1" fmla="*/ 36 h 39"/>
              <a:gd name="T2" fmla="*/ 39 w 41"/>
              <a:gd name="T3" fmla="*/ 23 h 39"/>
              <a:gd name="T4" fmla="*/ 40 w 41"/>
              <a:gd name="T5" fmla="*/ 8 h 39"/>
              <a:gd name="T6" fmla="*/ 30 w 41"/>
              <a:gd name="T7" fmla="*/ 3 h 39"/>
              <a:gd name="T8" fmla="*/ 13 w 41"/>
              <a:gd name="T9" fmla="*/ 1 h 39"/>
              <a:gd name="T10" fmla="*/ 5 w 41"/>
              <a:gd name="T11" fmla="*/ 3 h 39"/>
              <a:gd name="T12" fmla="*/ 0 w 41"/>
              <a:gd name="T13" fmla="*/ 6 h 39"/>
              <a:gd name="T14" fmla="*/ 6 w 41"/>
              <a:gd name="T15" fmla="*/ 13 h 39"/>
              <a:gd name="T16" fmla="*/ 15 w 41"/>
              <a:gd name="T17" fmla="*/ 25 h 39"/>
              <a:gd name="T18" fmla="*/ 24 w 41"/>
              <a:gd name="T19" fmla="*/ 35 h 39"/>
              <a:gd name="T20" fmla="*/ 30 w 41"/>
              <a:gd name="T21" fmla="*/ 39 h 39"/>
              <a:gd name="T22" fmla="*/ 30 w 41"/>
              <a:gd name="T23" fmla="*/ 3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39">
                <a:moveTo>
                  <a:pt x="30" y="36"/>
                </a:moveTo>
                <a:cubicBezTo>
                  <a:pt x="30" y="33"/>
                  <a:pt x="37" y="23"/>
                  <a:pt x="39" y="23"/>
                </a:cubicBezTo>
                <a:cubicBezTo>
                  <a:pt x="40" y="23"/>
                  <a:pt x="41" y="13"/>
                  <a:pt x="40" y="8"/>
                </a:cubicBezTo>
                <a:cubicBezTo>
                  <a:pt x="35" y="4"/>
                  <a:pt x="30" y="3"/>
                  <a:pt x="30" y="3"/>
                </a:cubicBezTo>
                <a:cubicBezTo>
                  <a:pt x="30" y="3"/>
                  <a:pt x="15" y="2"/>
                  <a:pt x="13" y="1"/>
                </a:cubicBezTo>
                <a:cubicBezTo>
                  <a:pt x="10" y="0"/>
                  <a:pt x="8" y="4"/>
                  <a:pt x="5" y="3"/>
                </a:cubicBezTo>
                <a:cubicBezTo>
                  <a:pt x="3" y="1"/>
                  <a:pt x="0" y="3"/>
                  <a:pt x="0" y="6"/>
                </a:cubicBezTo>
                <a:cubicBezTo>
                  <a:pt x="1" y="8"/>
                  <a:pt x="6" y="10"/>
                  <a:pt x="6" y="13"/>
                </a:cubicBezTo>
                <a:cubicBezTo>
                  <a:pt x="6" y="17"/>
                  <a:pt x="15" y="23"/>
                  <a:pt x="15" y="25"/>
                </a:cubicBezTo>
                <a:cubicBezTo>
                  <a:pt x="15" y="26"/>
                  <a:pt x="20" y="30"/>
                  <a:pt x="24" y="35"/>
                </a:cubicBezTo>
                <a:cubicBezTo>
                  <a:pt x="26" y="36"/>
                  <a:pt x="28" y="38"/>
                  <a:pt x="30" y="39"/>
                </a:cubicBezTo>
                <a:cubicBezTo>
                  <a:pt x="30" y="38"/>
                  <a:pt x="30" y="36"/>
                  <a:pt x="30" y="36"/>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49" name="Freeform 48"/>
          <p:cNvSpPr>
            <a:spLocks/>
          </p:cNvSpPr>
          <p:nvPr/>
        </p:nvSpPr>
        <p:spPr bwMode="auto">
          <a:xfrm>
            <a:off x="7879051" y="2773184"/>
            <a:ext cx="847328" cy="797489"/>
          </a:xfrm>
          <a:custGeom>
            <a:avLst/>
            <a:gdLst>
              <a:gd name="T0" fmla="*/ 35 w 60"/>
              <a:gd name="T1" fmla="*/ 43 h 53"/>
              <a:gd name="T2" fmla="*/ 26 w 60"/>
              <a:gd name="T3" fmla="*/ 31 h 53"/>
              <a:gd name="T4" fmla="*/ 20 w 60"/>
              <a:gd name="T5" fmla="*/ 24 h 53"/>
              <a:gd name="T6" fmla="*/ 25 w 60"/>
              <a:gd name="T7" fmla="*/ 21 h 53"/>
              <a:gd name="T8" fmla="*/ 33 w 60"/>
              <a:gd name="T9" fmla="*/ 19 h 53"/>
              <a:gd name="T10" fmla="*/ 50 w 60"/>
              <a:gd name="T11" fmla="*/ 21 h 53"/>
              <a:gd name="T12" fmla="*/ 60 w 60"/>
              <a:gd name="T13" fmla="*/ 26 h 53"/>
              <a:gd name="T14" fmla="*/ 60 w 60"/>
              <a:gd name="T15" fmla="*/ 24 h 53"/>
              <a:gd name="T16" fmla="*/ 56 w 60"/>
              <a:gd name="T17" fmla="*/ 16 h 53"/>
              <a:gd name="T18" fmla="*/ 53 w 60"/>
              <a:gd name="T19" fmla="*/ 9 h 53"/>
              <a:gd name="T20" fmla="*/ 49 w 60"/>
              <a:gd name="T21" fmla="*/ 10 h 53"/>
              <a:gd name="T22" fmla="*/ 38 w 60"/>
              <a:gd name="T23" fmla="*/ 7 h 53"/>
              <a:gd name="T24" fmla="*/ 28 w 60"/>
              <a:gd name="T25" fmla="*/ 0 h 53"/>
              <a:gd name="T26" fmla="*/ 22 w 60"/>
              <a:gd name="T27" fmla="*/ 5 h 53"/>
              <a:gd name="T28" fmla="*/ 19 w 60"/>
              <a:gd name="T29" fmla="*/ 10 h 53"/>
              <a:gd name="T30" fmla="*/ 15 w 60"/>
              <a:gd name="T31" fmla="*/ 15 h 53"/>
              <a:gd name="T32" fmla="*/ 8 w 60"/>
              <a:gd name="T33" fmla="*/ 15 h 53"/>
              <a:gd name="T34" fmla="*/ 0 w 60"/>
              <a:gd name="T35" fmla="*/ 17 h 53"/>
              <a:gd name="T36" fmla="*/ 2 w 60"/>
              <a:gd name="T37" fmla="*/ 21 h 53"/>
              <a:gd name="T38" fmla="*/ 11 w 60"/>
              <a:gd name="T39" fmla="*/ 25 h 53"/>
              <a:gd name="T40" fmla="*/ 21 w 60"/>
              <a:gd name="T41" fmla="*/ 41 h 53"/>
              <a:gd name="T42" fmla="*/ 30 w 60"/>
              <a:gd name="T43" fmla="*/ 46 h 53"/>
              <a:gd name="T44" fmla="*/ 39 w 60"/>
              <a:gd name="T45" fmla="*/ 51 h 53"/>
              <a:gd name="T46" fmla="*/ 44 w 60"/>
              <a:gd name="T47" fmla="*/ 53 h 53"/>
              <a:gd name="T48" fmla="*/ 35 w 60"/>
              <a:gd name="T49"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53">
                <a:moveTo>
                  <a:pt x="35" y="43"/>
                </a:moveTo>
                <a:cubicBezTo>
                  <a:pt x="35" y="41"/>
                  <a:pt x="26" y="35"/>
                  <a:pt x="26" y="31"/>
                </a:cubicBezTo>
                <a:cubicBezTo>
                  <a:pt x="26" y="28"/>
                  <a:pt x="21" y="26"/>
                  <a:pt x="20" y="24"/>
                </a:cubicBezTo>
                <a:cubicBezTo>
                  <a:pt x="20" y="21"/>
                  <a:pt x="23" y="19"/>
                  <a:pt x="25" y="21"/>
                </a:cubicBezTo>
                <a:cubicBezTo>
                  <a:pt x="28" y="22"/>
                  <a:pt x="30" y="18"/>
                  <a:pt x="33" y="19"/>
                </a:cubicBezTo>
                <a:cubicBezTo>
                  <a:pt x="35" y="20"/>
                  <a:pt x="50" y="21"/>
                  <a:pt x="50" y="21"/>
                </a:cubicBezTo>
                <a:cubicBezTo>
                  <a:pt x="50" y="21"/>
                  <a:pt x="55" y="22"/>
                  <a:pt x="60" y="26"/>
                </a:cubicBezTo>
                <a:cubicBezTo>
                  <a:pt x="60" y="25"/>
                  <a:pt x="60" y="24"/>
                  <a:pt x="60" y="24"/>
                </a:cubicBezTo>
                <a:cubicBezTo>
                  <a:pt x="58" y="21"/>
                  <a:pt x="60" y="17"/>
                  <a:pt x="56" y="16"/>
                </a:cubicBezTo>
                <a:cubicBezTo>
                  <a:pt x="54" y="15"/>
                  <a:pt x="53" y="12"/>
                  <a:pt x="53" y="9"/>
                </a:cubicBezTo>
                <a:cubicBezTo>
                  <a:pt x="51" y="9"/>
                  <a:pt x="50" y="10"/>
                  <a:pt x="49" y="10"/>
                </a:cubicBezTo>
                <a:cubicBezTo>
                  <a:pt x="46" y="11"/>
                  <a:pt x="40" y="10"/>
                  <a:pt x="38" y="7"/>
                </a:cubicBezTo>
                <a:cubicBezTo>
                  <a:pt x="36" y="5"/>
                  <a:pt x="31" y="2"/>
                  <a:pt x="28" y="0"/>
                </a:cubicBezTo>
                <a:cubicBezTo>
                  <a:pt x="27" y="1"/>
                  <a:pt x="23" y="5"/>
                  <a:pt x="22" y="5"/>
                </a:cubicBezTo>
                <a:cubicBezTo>
                  <a:pt x="20" y="5"/>
                  <a:pt x="21" y="10"/>
                  <a:pt x="19" y="10"/>
                </a:cubicBezTo>
                <a:cubicBezTo>
                  <a:pt x="17" y="10"/>
                  <a:pt x="15" y="14"/>
                  <a:pt x="15" y="15"/>
                </a:cubicBezTo>
                <a:cubicBezTo>
                  <a:pt x="14" y="17"/>
                  <a:pt x="10" y="14"/>
                  <a:pt x="8" y="15"/>
                </a:cubicBezTo>
                <a:cubicBezTo>
                  <a:pt x="6" y="16"/>
                  <a:pt x="2" y="16"/>
                  <a:pt x="0" y="17"/>
                </a:cubicBezTo>
                <a:cubicBezTo>
                  <a:pt x="0" y="19"/>
                  <a:pt x="0" y="21"/>
                  <a:pt x="2" y="21"/>
                </a:cubicBezTo>
                <a:cubicBezTo>
                  <a:pt x="5" y="21"/>
                  <a:pt x="10" y="21"/>
                  <a:pt x="11" y="25"/>
                </a:cubicBezTo>
                <a:cubicBezTo>
                  <a:pt x="11" y="29"/>
                  <a:pt x="18" y="38"/>
                  <a:pt x="21" y="41"/>
                </a:cubicBezTo>
                <a:cubicBezTo>
                  <a:pt x="23" y="44"/>
                  <a:pt x="29" y="43"/>
                  <a:pt x="30" y="46"/>
                </a:cubicBezTo>
                <a:cubicBezTo>
                  <a:pt x="30" y="48"/>
                  <a:pt x="34" y="51"/>
                  <a:pt x="39" y="51"/>
                </a:cubicBezTo>
                <a:cubicBezTo>
                  <a:pt x="41" y="51"/>
                  <a:pt x="42" y="52"/>
                  <a:pt x="44" y="53"/>
                </a:cubicBezTo>
                <a:cubicBezTo>
                  <a:pt x="40" y="48"/>
                  <a:pt x="35" y="44"/>
                  <a:pt x="35" y="43"/>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50" name="Freeform 49"/>
          <p:cNvSpPr>
            <a:spLocks/>
          </p:cNvSpPr>
          <p:nvPr/>
        </p:nvSpPr>
        <p:spPr bwMode="auto">
          <a:xfrm>
            <a:off x="8698695" y="3603899"/>
            <a:ext cx="299057" cy="631338"/>
          </a:xfrm>
          <a:custGeom>
            <a:avLst/>
            <a:gdLst>
              <a:gd name="T0" fmla="*/ 14 w 21"/>
              <a:gd name="T1" fmla="*/ 36 h 42"/>
              <a:gd name="T2" fmla="*/ 17 w 21"/>
              <a:gd name="T3" fmla="*/ 31 h 42"/>
              <a:gd name="T4" fmla="*/ 21 w 21"/>
              <a:gd name="T5" fmla="*/ 25 h 42"/>
              <a:gd name="T6" fmla="*/ 21 w 21"/>
              <a:gd name="T7" fmla="*/ 25 h 42"/>
              <a:gd name="T8" fmla="*/ 14 w 21"/>
              <a:gd name="T9" fmla="*/ 18 h 42"/>
              <a:gd name="T10" fmla="*/ 15 w 21"/>
              <a:gd name="T11" fmla="*/ 6 h 42"/>
              <a:gd name="T12" fmla="*/ 6 w 21"/>
              <a:gd name="T13" fmla="*/ 0 h 42"/>
              <a:gd name="T14" fmla="*/ 0 w 21"/>
              <a:gd name="T15" fmla="*/ 8 h 42"/>
              <a:gd name="T16" fmla="*/ 3 w 21"/>
              <a:gd name="T17" fmla="*/ 15 h 42"/>
              <a:gd name="T18" fmla="*/ 3 w 21"/>
              <a:gd name="T19" fmla="*/ 32 h 42"/>
              <a:gd name="T20" fmla="*/ 11 w 21"/>
              <a:gd name="T21" fmla="*/ 42 h 42"/>
              <a:gd name="T22" fmla="*/ 14 w 21"/>
              <a:gd name="T23"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42">
                <a:moveTo>
                  <a:pt x="14" y="36"/>
                </a:moveTo>
                <a:cubicBezTo>
                  <a:pt x="16" y="35"/>
                  <a:pt x="15" y="33"/>
                  <a:pt x="17" y="31"/>
                </a:cubicBezTo>
                <a:cubicBezTo>
                  <a:pt x="18" y="30"/>
                  <a:pt x="20" y="26"/>
                  <a:pt x="21" y="25"/>
                </a:cubicBezTo>
                <a:cubicBezTo>
                  <a:pt x="21" y="25"/>
                  <a:pt x="21" y="25"/>
                  <a:pt x="21" y="25"/>
                </a:cubicBezTo>
                <a:cubicBezTo>
                  <a:pt x="17" y="22"/>
                  <a:pt x="15" y="20"/>
                  <a:pt x="14" y="18"/>
                </a:cubicBezTo>
                <a:cubicBezTo>
                  <a:pt x="13" y="15"/>
                  <a:pt x="14" y="10"/>
                  <a:pt x="15" y="6"/>
                </a:cubicBezTo>
                <a:cubicBezTo>
                  <a:pt x="14" y="4"/>
                  <a:pt x="8" y="0"/>
                  <a:pt x="6" y="0"/>
                </a:cubicBezTo>
                <a:cubicBezTo>
                  <a:pt x="4" y="0"/>
                  <a:pt x="1" y="4"/>
                  <a:pt x="0" y="8"/>
                </a:cubicBezTo>
                <a:cubicBezTo>
                  <a:pt x="5" y="11"/>
                  <a:pt x="6" y="12"/>
                  <a:pt x="3" y="15"/>
                </a:cubicBezTo>
                <a:cubicBezTo>
                  <a:pt x="0" y="19"/>
                  <a:pt x="0" y="29"/>
                  <a:pt x="3" y="32"/>
                </a:cubicBezTo>
                <a:cubicBezTo>
                  <a:pt x="6" y="35"/>
                  <a:pt x="7" y="40"/>
                  <a:pt x="11" y="42"/>
                </a:cubicBezTo>
                <a:cubicBezTo>
                  <a:pt x="11" y="39"/>
                  <a:pt x="12" y="36"/>
                  <a:pt x="14" y="36"/>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51" name="Freeform 50"/>
          <p:cNvSpPr>
            <a:spLocks/>
          </p:cNvSpPr>
          <p:nvPr/>
        </p:nvSpPr>
        <p:spPr bwMode="auto">
          <a:xfrm>
            <a:off x="7225553" y="2230454"/>
            <a:ext cx="1174081" cy="570422"/>
          </a:xfrm>
          <a:custGeom>
            <a:avLst/>
            <a:gdLst>
              <a:gd name="T0" fmla="*/ 70 w 83"/>
              <a:gd name="T1" fmla="*/ 3 h 38"/>
              <a:gd name="T2" fmla="*/ 60 w 83"/>
              <a:gd name="T3" fmla="*/ 0 h 38"/>
              <a:gd name="T4" fmla="*/ 58 w 83"/>
              <a:gd name="T5" fmla="*/ 5 h 38"/>
              <a:gd name="T6" fmla="*/ 48 w 83"/>
              <a:gd name="T7" fmla="*/ 6 h 38"/>
              <a:gd name="T8" fmla="*/ 42 w 83"/>
              <a:gd name="T9" fmla="*/ 10 h 38"/>
              <a:gd name="T10" fmla="*/ 38 w 83"/>
              <a:gd name="T11" fmla="*/ 17 h 38"/>
              <a:gd name="T12" fmla="*/ 33 w 83"/>
              <a:gd name="T13" fmla="*/ 20 h 38"/>
              <a:gd name="T14" fmla="*/ 22 w 83"/>
              <a:gd name="T15" fmla="*/ 23 h 38"/>
              <a:gd name="T16" fmla="*/ 15 w 83"/>
              <a:gd name="T17" fmla="*/ 23 h 38"/>
              <a:gd name="T18" fmla="*/ 8 w 83"/>
              <a:gd name="T19" fmla="*/ 24 h 38"/>
              <a:gd name="T20" fmla="*/ 2 w 83"/>
              <a:gd name="T21" fmla="*/ 22 h 38"/>
              <a:gd name="T22" fmla="*/ 1 w 83"/>
              <a:gd name="T23" fmla="*/ 28 h 38"/>
              <a:gd name="T24" fmla="*/ 6 w 83"/>
              <a:gd name="T25" fmla="*/ 31 h 38"/>
              <a:gd name="T26" fmla="*/ 13 w 83"/>
              <a:gd name="T27" fmla="*/ 33 h 38"/>
              <a:gd name="T28" fmla="*/ 20 w 83"/>
              <a:gd name="T29" fmla="*/ 31 h 38"/>
              <a:gd name="T30" fmla="*/ 29 w 83"/>
              <a:gd name="T31" fmla="*/ 29 h 38"/>
              <a:gd name="T32" fmla="*/ 32 w 83"/>
              <a:gd name="T33" fmla="*/ 34 h 38"/>
              <a:gd name="T34" fmla="*/ 42 w 83"/>
              <a:gd name="T35" fmla="*/ 36 h 38"/>
              <a:gd name="T36" fmla="*/ 54 w 83"/>
              <a:gd name="T37" fmla="*/ 38 h 38"/>
              <a:gd name="T38" fmla="*/ 64 w 83"/>
              <a:gd name="T39" fmla="*/ 34 h 38"/>
              <a:gd name="T40" fmla="*/ 72 w 83"/>
              <a:gd name="T41" fmla="*/ 32 h 38"/>
              <a:gd name="T42" fmla="*/ 72 w 83"/>
              <a:gd name="T43" fmla="*/ 32 h 38"/>
              <a:gd name="T44" fmla="*/ 74 w 83"/>
              <a:gd name="T45" fmla="*/ 29 h 38"/>
              <a:gd name="T46" fmla="*/ 75 w 83"/>
              <a:gd name="T47" fmla="*/ 24 h 38"/>
              <a:gd name="T48" fmla="*/ 77 w 83"/>
              <a:gd name="T49" fmla="*/ 20 h 38"/>
              <a:gd name="T50" fmla="*/ 82 w 83"/>
              <a:gd name="T51" fmla="*/ 17 h 38"/>
              <a:gd name="T52" fmla="*/ 83 w 83"/>
              <a:gd name="T53" fmla="*/ 14 h 38"/>
              <a:gd name="T54" fmla="*/ 79 w 83"/>
              <a:gd name="T55" fmla="*/ 5 h 38"/>
              <a:gd name="T56" fmla="*/ 70 w 83"/>
              <a:gd name="T57" fmla="*/ 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3" h="38">
                <a:moveTo>
                  <a:pt x="70" y="3"/>
                </a:moveTo>
                <a:cubicBezTo>
                  <a:pt x="67" y="0"/>
                  <a:pt x="60" y="0"/>
                  <a:pt x="60" y="0"/>
                </a:cubicBezTo>
                <a:cubicBezTo>
                  <a:pt x="60" y="0"/>
                  <a:pt x="59" y="3"/>
                  <a:pt x="58" y="5"/>
                </a:cubicBezTo>
                <a:cubicBezTo>
                  <a:pt x="57" y="7"/>
                  <a:pt x="52" y="7"/>
                  <a:pt x="48" y="6"/>
                </a:cubicBezTo>
                <a:cubicBezTo>
                  <a:pt x="47" y="7"/>
                  <a:pt x="43" y="8"/>
                  <a:pt x="42" y="10"/>
                </a:cubicBezTo>
                <a:cubicBezTo>
                  <a:pt x="41" y="12"/>
                  <a:pt x="36" y="11"/>
                  <a:pt x="38" y="17"/>
                </a:cubicBezTo>
                <a:cubicBezTo>
                  <a:pt x="39" y="23"/>
                  <a:pt x="35" y="21"/>
                  <a:pt x="33" y="20"/>
                </a:cubicBezTo>
                <a:cubicBezTo>
                  <a:pt x="31" y="20"/>
                  <a:pt x="24" y="21"/>
                  <a:pt x="22" y="23"/>
                </a:cubicBezTo>
                <a:cubicBezTo>
                  <a:pt x="20" y="25"/>
                  <a:pt x="17" y="24"/>
                  <a:pt x="15" y="23"/>
                </a:cubicBezTo>
                <a:cubicBezTo>
                  <a:pt x="13" y="22"/>
                  <a:pt x="10" y="22"/>
                  <a:pt x="8" y="24"/>
                </a:cubicBezTo>
                <a:cubicBezTo>
                  <a:pt x="7" y="27"/>
                  <a:pt x="4" y="22"/>
                  <a:pt x="2" y="22"/>
                </a:cubicBezTo>
                <a:cubicBezTo>
                  <a:pt x="0" y="23"/>
                  <a:pt x="1" y="27"/>
                  <a:pt x="1" y="28"/>
                </a:cubicBezTo>
                <a:cubicBezTo>
                  <a:pt x="1" y="29"/>
                  <a:pt x="4" y="32"/>
                  <a:pt x="6" y="31"/>
                </a:cubicBezTo>
                <a:cubicBezTo>
                  <a:pt x="9" y="30"/>
                  <a:pt x="11" y="32"/>
                  <a:pt x="13" y="33"/>
                </a:cubicBezTo>
                <a:cubicBezTo>
                  <a:pt x="15" y="34"/>
                  <a:pt x="19" y="32"/>
                  <a:pt x="20" y="31"/>
                </a:cubicBezTo>
                <a:cubicBezTo>
                  <a:pt x="22" y="29"/>
                  <a:pt x="29" y="29"/>
                  <a:pt x="29" y="29"/>
                </a:cubicBezTo>
                <a:cubicBezTo>
                  <a:pt x="30" y="29"/>
                  <a:pt x="30" y="33"/>
                  <a:pt x="32" y="34"/>
                </a:cubicBezTo>
                <a:cubicBezTo>
                  <a:pt x="33" y="35"/>
                  <a:pt x="38" y="35"/>
                  <a:pt x="42" y="36"/>
                </a:cubicBezTo>
                <a:cubicBezTo>
                  <a:pt x="46" y="36"/>
                  <a:pt x="52" y="38"/>
                  <a:pt x="54" y="38"/>
                </a:cubicBezTo>
                <a:cubicBezTo>
                  <a:pt x="56" y="38"/>
                  <a:pt x="60" y="34"/>
                  <a:pt x="64" y="34"/>
                </a:cubicBezTo>
                <a:cubicBezTo>
                  <a:pt x="69" y="34"/>
                  <a:pt x="71" y="32"/>
                  <a:pt x="72" y="32"/>
                </a:cubicBezTo>
                <a:cubicBezTo>
                  <a:pt x="72" y="32"/>
                  <a:pt x="72" y="32"/>
                  <a:pt x="72" y="32"/>
                </a:cubicBezTo>
                <a:cubicBezTo>
                  <a:pt x="72" y="30"/>
                  <a:pt x="73" y="29"/>
                  <a:pt x="74" y="29"/>
                </a:cubicBezTo>
                <a:cubicBezTo>
                  <a:pt x="75" y="29"/>
                  <a:pt x="74" y="26"/>
                  <a:pt x="75" y="24"/>
                </a:cubicBezTo>
                <a:cubicBezTo>
                  <a:pt x="77" y="23"/>
                  <a:pt x="74" y="20"/>
                  <a:pt x="77" y="20"/>
                </a:cubicBezTo>
                <a:cubicBezTo>
                  <a:pt x="79" y="20"/>
                  <a:pt x="82" y="20"/>
                  <a:pt x="82" y="17"/>
                </a:cubicBezTo>
                <a:cubicBezTo>
                  <a:pt x="82" y="16"/>
                  <a:pt x="82" y="15"/>
                  <a:pt x="83" y="14"/>
                </a:cubicBezTo>
                <a:cubicBezTo>
                  <a:pt x="81" y="10"/>
                  <a:pt x="79" y="5"/>
                  <a:pt x="79" y="5"/>
                </a:cubicBezTo>
                <a:cubicBezTo>
                  <a:pt x="79" y="5"/>
                  <a:pt x="73" y="7"/>
                  <a:pt x="70" y="3"/>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52" name="Freeform 51"/>
          <p:cNvSpPr>
            <a:spLocks/>
          </p:cNvSpPr>
          <p:nvPr/>
        </p:nvSpPr>
        <p:spPr bwMode="auto">
          <a:xfrm>
            <a:off x="8244573" y="2302447"/>
            <a:ext cx="1035627" cy="636887"/>
          </a:xfrm>
          <a:custGeom>
            <a:avLst/>
            <a:gdLst>
              <a:gd name="T0" fmla="*/ 71 w 73"/>
              <a:gd name="T1" fmla="*/ 8 h 42"/>
              <a:gd name="T2" fmla="*/ 68 w 73"/>
              <a:gd name="T3" fmla="*/ 6 h 42"/>
              <a:gd name="T4" fmla="*/ 61 w 73"/>
              <a:gd name="T5" fmla="*/ 4 h 42"/>
              <a:gd name="T6" fmla="*/ 50 w 73"/>
              <a:gd name="T7" fmla="*/ 0 h 42"/>
              <a:gd name="T8" fmla="*/ 40 w 73"/>
              <a:gd name="T9" fmla="*/ 7 h 42"/>
              <a:gd name="T10" fmla="*/ 28 w 73"/>
              <a:gd name="T11" fmla="*/ 11 h 42"/>
              <a:gd name="T12" fmla="*/ 13 w 73"/>
              <a:gd name="T13" fmla="*/ 11 h 42"/>
              <a:gd name="T14" fmla="*/ 11 w 73"/>
              <a:gd name="T15" fmla="*/ 9 h 42"/>
              <a:gd name="T16" fmla="*/ 10 w 73"/>
              <a:gd name="T17" fmla="*/ 12 h 42"/>
              <a:gd name="T18" fmla="*/ 5 w 73"/>
              <a:gd name="T19" fmla="*/ 15 h 42"/>
              <a:gd name="T20" fmla="*/ 3 w 73"/>
              <a:gd name="T21" fmla="*/ 19 h 42"/>
              <a:gd name="T22" fmla="*/ 2 w 73"/>
              <a:gd name="T23" fmla="*/ 24 h 42"/>
              <a:gd name="T24" fmla="*/ 0 w 73"/>
              <a:gd name="T25" fmla="*/ 27 h 42"/>
              <a:gd name="T26" fmla="*/ 3 w 73"/>
              <a:gd name="T27" fmla="*/ 31 h 42"/>
              <a:gd name="T28" fmla="*/ 2 w 73"/>
              <a:gd name="T29" fmla="*/ 31 h 42"/>
              <a:gd name="T30" fmla="*/ 12 w 73"/>
              <a:gd name="T31" fmla="*/ 38 h 42"/>
              <a:gd name="T32" fmla="*/ 23 w 73"/>
              <a:gd name="T33" fmla="*/ 41 h 42"/>
              <a:gd name="T34" fmla="*/ 39 w 73"/>
              <a:gd name="T35" fmla="*/ 36 h 42"/>
              <a:gd name="T36" fmla="*/ 44 w 73"/>
              <a:gd name="T37" fmla="*/ 38 h 42"/>
              <a:gd name="T38" fmla="*/ 47 w 73"/>
              <a:gd name="T39" fmla="*/ 38 h 42"/>
              <a:gd name="T40" fmla="*/ 54 w 73"/>
              <a:gd name="T41" fmla="*/ 33 h 42"/>
              <a:gd name="T42" fmla="*/ 64 w 73"/>
              <a:gd name="T43" fmla="*/ 16 h 42"/>
              <a:gd name="T44" fmla="*/ 71 w 73"/>
              <a:gd name="T45" fmla="*/ 12 h 42"/>
              <a:gd name="T46" fmla="*/ 71 w 73"/>
              <a:gd name="T47" fmla="*/ 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3" h="42">
                <a:moveTo>
                  <a:pt x="71" y="8"/>
                </a:moveTo>
                <a:cubicBezTo>
                  <a:pt x="70" y="8"/>
                  <a:pt x="69" y="7"/>
                  <a:pt x="68" y="6"/>
                </a:cubicBezTo>
                <a:cubicBezTo>
                  <a:pt x="65" y="6"/>
                  <a:pt x="62" y="5"/>
                  <a:pt x="61" y="4"/>
                </a:cubicBezTo>
                <a:cubicBezTo>
                  <a:pt x="59" y="2"/>
                  <a:pt x="51" y="1"/>
                  <a:pt x="50" y="0"/>
                </a:cubicBezTo>
                <a:cubicBezTo>
                  <a:pt x="49" y="0"/>
                  <a:pt x="42" y="7"/>
                  <a:pt x="40" y="7"/>
                </a:cubicBezTo>
                <a:cubicBezTo>
                  <a:pt x="38" y="7"/>
                  <a:pt x="28" y="8"/>
                  <a:pt x="28" y="11"/>
                </a:cubicBezTo>
                <a:cubicBezTo>
                  <a:pt x="28" y="13"/>
                  <a:pt x="16" y="14"/>
                  <a:pt x="13" y="11"/>
                </a:cubicBezTo>
                <a:cubicBezTo>
                  <a:pt x="12" y="10"/>
                  <a:pt x="12" y="10"/>
                  <a:pt x="11" y="9"/>
                </a:cubicBezTo>
                <a:cubicBezTo>
                  <a:pt x="10" y="10"/>
                  <a:pt x="10" y="11"/>
                  <a:pt x="10" y="12"/>
                </a:cubicBezTo>
                <a:cubicBezTo>
                  <a:pt x="10" y="15"/>
                  <a:pt x="7" y="15"/>
                  <a:pt x="5" y="15"/>
                </a:cubicBezTo>
                <a:cubicBezTo>
                  <a:pt x="2" y="15"/>
                  <a:pt x="5" y="18"/>
                  <a:pt x="3" y="19"/>
                </a:cubicBezTo>
                <a:cubicBezTo>
                  <a:pt x="2" y="21"/>
                  <a:pt x="3" y="24"/>
                  <a:pt x="2" y="24"/>
                </a:cubicBezTo>
                <a:cubicBezTo>
                  <a:pt x="1" y="24"/>
                  <a:pt x="0" y="25"/>
                  <a:pt x="0" y="27"/>
                </a:cubicBezTo>
                <a:cubicBezTo>
                  <a:pt x="1" y="27"/>
                  <a:pt x="3" y="31"/>
                  <a:pt x="3" y="31"/>
                </a:cubicBezTo>
                <a:cubicBezTo>
                  <a:pt x="3" y="31"/>
                  <a:pt x="2" y="31"/>
                  <a:pt x="2" y="31"/>
                </a:cubicBezTo>
                <a:cubicBezTo>
                  <a:pt x="5" y="33"/>
                  <a:pt x="10" y="36"/>
                  <a:pt x="12" y="38"/>
                </a:cubicBezTo>
                <a:cubicBezTo>
                  <a:pt x="14" y="41"/>
                  <a:pt x="20" y="42"/>
                  <a:pt x="23" y="41"/>
                </a:cubicBezTo>
                <a:cubicBezTo>
                  <a:pt x="26" y="40"/>
                  <a:pt x="39" y="36"/>
                  <a:pt x="39" y="36"/>
                </a:cubicBezTo>
                <a:cubicBezTo>
                  <a:pt x="39" y="36"/>
                  <a:pt x="42" y="37"/>
                  <a:pt x="44" y="38"/>
                </a:cubicBezTo>
                <a:cubicBezTo>
                  <a:pt x="44" y="38"/>
                  <a:pt x="45" y="38"/>
                  <a:pt x="47" y="38"/>
                </a:cubicBezTo>
                <a:cubicBezTo>
                  <a:pt x="48" y="37"/>
                  <a:pt x="51" y="36"/>
                  <a:pt x="54" y="33"/>
                </a:cubicBezTo>
                <a:cubicBezTo>
                  <a:pt x="57" y="30"/>
                  <a:pt x="62" y="17"/>
                  <a:pt x="64" y="16"/>
                </a:cubicBezTo>
                <a:cubicBezTo>
                  <a:pt x="65" y="15"/>
                  <a:pt x="69" y="13"/>
                  <a:pt x="71" y="12"/>
                </a:cubicBezTo>
                <a:cubicBezTo>
                  <a:pt x="73" y="10"/>
                  <a:pt x="73" y="9"/>
                  <a:pt x="71" y="8"/>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53" name="Freeform 52"/>
          <p:cNvSpPr>
            <a:spLocks/>
          </p:cNvSpPr>
          <p:nvPr/>
        </p:nvSpPr>
        <p:spPr bwMode="auto">
          <a:xfrm>
            <a:off x="7635384" y="1787399"/>
            <a:ext cx="1007937" cy="548274"/>
          </a:xfrm>
          <a:custGeom>
            <a:avLst/>
            <a:gdLst>
              <a:gd name="T0" fmla="*/ 67 w 71"/>
              <a:gd name="T1" fmla="*/ 16 h 36"/>
              <a:gd name="T2" fmla="*/ 60 w 71"/>
              <a:gd name="T3" fmla="*/ 14 h 36"/>
              <a:gd name="T4" fmla="*/ 57 w 71"/>
              <a:gd name="T5" fmla="*/ 10 h 36"/>
              <a:gd name="T6" fmla="*/ 51 w 71"/>
              <a:gd name="T7" fmla="*/ 11 h 36"/>
              <a:gd name="T8" fmla="*/ 45 w 71"/>
              <a:gd name="T9" fmla="*/ 9 h 36"/>
              <a:gd name="T10" fmla="*/ 37 w 71"/>
              <a:gd name="T11" fmla="*/ 3 h 36"/>
              <a:gd name="T12" fmla="*/ 31 w 71"/>
              <a:gd name="T13" fmla="*/ 0 h 36"/>
              <a:gd name="T14" fmla="*/ 30 w 71"/>
              <a:gd name="T15" fmla="*/ 1 h 36"/>
              <a:gd name="T16" fmla="*/ 24 w 71"/>
              <a:gd name="T17" fmla="*/ 1 h 36"/>
              <a:gd name="T18" fmla="*/ 15 w 71"/>
              <a:gd name="T19" fmla="*/ 5 h 36"/>
              <a:gd name="T20" fmla="*/ 3 w 71"/>
              <a:gd name="T21" fmla="*/ 10 h 36"/>
              <a:gd name="T22" fmla="*/ 4 w 71"/>
              <a:gd name="T23" fmla="*/ 16 h 36"/>
              <a:gd name="T24" fmla="*/ 8 w 71"/>
              <a:gd name="T25" fmla="*/ 25 h 36"/>
              <a:gd name="T26" fmla="*/ 19 w 71"/>
              <a:gd name="T27" fmla="*/ 34 h 36"/>
              <a:gd name="T28" fmla="*/ 19 w 71"/>
              <a:gd name="T29" fmla="*/ 35 h 36"/>
              <a:gd name="T30" fmla="*/ 29 w 71"/>
              <a:gd name="T31" fmla="*/ 34 h 36"/>
              <a:gd name="T32" fmla="*/ 31 w 71"/>
              <a:gd name="T33" fmla="*/ 29 h 36"/>
              <a:gd name="T34" fmla="*/ 41 w 71"/>
              <a:gd name="T35" fmla="*/ 32 h 36"/>
              <a:gd name="T36" fmla="*/ 50 w 71"/>
              <a:gd name="T37" fmla="*/ 34 h 36"/>
              <a:gd name="T38" fmla="*/ 51 w 71"/>
              <a:gd name="T39" fmla="*/ 36 h 36"/>
              <a:gd name="T40" fmla="*/ 54 w 71"/>
              <a:gd name="T41" fmla="*/ 32 h 36"/>
              <a:gd name="T42" fmla="*/ 64 w 71"/>
              <a:gd name="T43" fmla="*/ 27 h 36"/>
              <a:gd name="T44" fmla="*/ 71 w 71"/>
              <a:gd name="T45" fmla="*/ 21 h 36"/>
              <a:gd name="T46" fmla="*/ 67 w 71"/>
              <a:gd name="T47" fmla="*/ 1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36">
                <a:moveTo>
                  <a:pt x="67" y="16"/>
                </a:moveTo>
                <a:cubicBezTo>
                  <a:pt x="65" y="15"/>
                  <a:pt x="60" y="16"/>
                  <a:pt x="60" y="14"/>
                </a:cubicBezTo>
                <a:cubicBezTo>
                  <a:pt x="59" y="13"/>
                  <a:pt x="59" y="10"/>
                  <a:pt x="57" y="10"/>
                </a:cubicBezTo>
                <a:cubicBezTo>
                  <a:pt x="55" y="10"/>
                  <a:pt x="52" y="9"/>
                  <a:pt x="51" y="11"/>
                </a:cubicBezTo>
                <a:cubicBezTo>
                  <a:pt x="49" y="14"/>
                  <a:pt x="45" y="10"/>
                  <a:pt x="45" y="9"/>
                </a:cubicBezTo>
                <a:cubicBezTo>
                  <a:pt x="44" y="7"/>
                  <a:pt x="42" y="5"/>
                  <a:pt x="37" y="3"/>
                </a:cubicBezTo>
                <a:cubicBezTo>
                  <a:pt x="35" y="3"/>
                  <a:pt x="33" y="1"/>
                  <a:pt x="31" y="0"/>
                </a:cubicBezTo>
                <a:cubicBezTo>
                  <a:pt x="30" y="0"/>
                  <a:pt x="30" y="1"/>
                  <a:pt x="30" y="1"/>
                </a:cubicBezTo>
                <a:cubicBezTo>
                  <a:pt x="29" y="2"/>
                  <a:pt x="26" y="0"/>
                  <a:pt x="24" y="1"/>
                </a:cubicBezTo>
                <a:cubicBezTo>
                  <a:pt x="23" y="3"/>
                  <a:pt x="18" y="3"/>
                  <a:pt x="15" y="5"/>
                </a:cubicBezTo>
                <a:cubicBezTo>
                  <a:pt x="12" y="8"/>
                  <a:pt x="6" y="9"/>
                  <a:pt x="3" y="10"/>
                </a:cubicBezTo>
                <a:cubicBezTo>
                  <a:pt x="0" y="11"/>
                  <a:pt x="3" y="14"/>
                  <a:pt x="4" y="16"/>
                </a:cubicBezTo>
                <a:cubicBezTo>
                  <a:pt x="5" y="18"/>
                  <a:pt x="5" y="24"/>
                  <a:pt x="8" y="25"/>
                </a:cubicBezTo>
                <a:cubicBezTo>
                  <a:pt x="10" y="27"/>
                  <a:pt x="18" y="32"/>
                  <a:pt x="19" y="34"/>
                </a:cubicBezTo>
                <a:cubicBezTo>
                  <a:pt x="19" y="34"/>
                  <a:pt x="19" y="35"/>
                  <a:pt x="19" y="35"/>
                </a:cubicBezTo>
                <a:cubicBezTo>
                  <a:pt x="23" y="36"/>
                  <a:pt x="28" y="36"/>
                  <a:pt x="29" y="34"/>
                </a:cubicBezTo>
                <a:cubicBezTo>
                  <a:pt x="30" y="32"/>
                  <a:pt x="31" y="29"/>
                  <a:pt x="31" y="29"/>
                </a:cubicBezTo>
                <a:cubicBezTo>
                  <a:pt x="31" y="29"/>
                  <a:pt x="38" y="29"/>
                  <a:pt x="41" y="32"/>
                </a:cubicBezTo>
                <a:cubicBezTo>
                  <a:pt x="44" y="36"/>
                  <a:pt x="50" y="34"/>
                  <a:pt x="50" y="34"/>
                </a:cubicBezTo>
                <a:cubicBezTo>
                  <a:pt x="50" y="34"/>
                  <a:pt x="50" y="35"/>
                  <a:pt x="51" y="36"/>
                </a:cubicBezTo>
                <a:cubicBezTo>
                  <a:pt x="51" y="34"/>
                  <a:pt x="52" y="32"/>
                  <a:pt x="54" y="32"/>
                </a:cubicBezTo>
                <a:cubicBezTo>
                  <a:pt x="57" y="32"/>
                  <a:pt x="61" y="31"/>
                  <a:pt x="64" y="27"/>
                </a:cubicBezTo>
                <a:cubicBezTo>
                  <a:pt x="66" y="25"/>
                  <a:pt x="69" y="23"/>
                  <a:pt x="71" y="21"/>
                </a:cubicBezTo>
                <a:cubicBezTo>
                  <a:pt x="70" y="20"/>
                  <a:pt x="69" y="17"/>
                  <a:pt x="67" y="16"/>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54" name="Freeform 53"/>
          <p:cNvSpPr>
            <a:spLocks/>
          </p:cNvSpPr>
          <p:nvPr/>
        </p:nvSpPr>
        <p:spPr bwMode="auto">
          <a:xfrm>
            <a:off x="8360872" y="2108614"/>
            <a:ext cx="891638" cy="404287"/>
          </a:xfrm>
          <a:custGeom>
            <a:avLst/>
            <a:gdLst>
              <a:gd name="T0" fmla="*/ 46 w 63"/>
              <a:gd name="T1" fmla="*/ 3 h 27"/>
              <a:gd name="T2" fmla="*/ 38 w 63"/>
              <a:gd name="T3" fmla="*/ 2 h 27"/>
              <a:gd name="T4" fmla="*/ 28 w 63"/>
              <a:gd name="T5" fmla="*/ 1 h 27"/>
              <a:gd name="T6" fmla="*/ 21 w 63"/>
              <a:gd name="T7" fmla="*/ 2 h 27"/>
              <a:gd name="T8" fmla="*/ 20 w 63"/>
              <a:gd name="T9" fmla="*/ 0 h 27"/>
              <a:gd name="T10" fmla="*/ 13 w 63"/>
              <a:gd name="T11" fmla="*/ 6 h 27"/>
              <a:gd name="T12" fmla="*/ 3 w 63"/>
              <a:gd name="T13" fmla="*/ 11 h 27"/>
              <a:gd name="T14" fmla="*/ 0 w 63"/>
              <a:gd name="T15" fmla="*/ 15 h 27"/>
              <a:gd name="T16" fmla="*/ 5 w 63"/>
              <a:gd name="T17" fmla="*/ 24 h 27"/>
              <a:gd name="T18" fmla="*/ 20 w 63"/>
              <a:gd name="T19" fmla="*/ 24 h 27"/>
              <a:gd name="T20" fmla="*/ 32 w 63"/>
              <a:gd name="T21" fmla="*/ 20 h 27"/>
              <a:gd name="T22" fmla="*/ 42 w 63"/>
              <a:gd name="T23" fmla="*/ 13 h 27"/>
              <a:gd name="T24" fmla="*/ 53 w 63"/>
              <a:gd name="T25" fmla="*/ 17 h 27"/>
              <a:gd name="T26" fmla="*/ 60 w 63"/>
              <a:gd name="T27" fmla="*/ 19 h 27"/>
              <a:gd name="T28" fmla="*/ 58 w 63"/>
              <a:gd name="T29" fmla="*/ 15 h 27"/>
              <a:gd name="T30" fmla="*/ 63 w 63"/>
              <a:gd name="T31" fmla="*/ 7 h 27"/>
              <a:gd name="T32" fmla="*/ 63 w 63"/>
              <a:gd name="T33" fmla="*/ 7 h 27"/>
              <a:gd name="T34" fmla="*/ 56 w 63"/>
              <a:gd name="T35" fmla="*/ 5 h 27"/>
              <a:gd name="T36" fmla="*/ 46 w 63"/>
              <a:gd name="T37"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27">
                <a:moveTo>
                  <a:pt x="46" y="3"/>
                </a:moveTo>
                <a:cubicBezTo>
                  <a:pt x="43" y="3"/>
                  <a:pt x="41" y="1"/>
                  <a:pt x="38" y="2"/>
                </a:cubicBezTo>
                <a:cubicBezTo>
                  <a:pt x="35" y="3"/>
                  <a:pt x="30" y="2"/>
                  <a:pt x="28" y="1"/>
                </a:cubicBezTo>
                <a:cubicBezTo>
                  <a:pt x="26" y="0"/>
                  <a:pt x="24" y="3"/>
                  <a:pt x="21" y="2"/>
                </a:cubicBezTo>
                <a:cubicBezTo>
                  <a:pt x="21" y="1"/>
                  <a:pt x="20" y="1"/>
                  <a:pt x="20" y="0"/>
                </a:cubicBezTo>
                <a:cubicBezTo>
                  <a:pt x="18" y="2"/>
                  <a:pt x="15" y="4"/>
                  <a:pt x="13" y="6"/>
                </a:cubicBezTo>
                <a:cubicBezTo>
                  <a:pt x="10" y="10"/>
                  <a:pt x="6" y="11"/>
                  <a:pt x="3" y="11"/>
                </a:cubicBezTo>
                <a:cubicBezTo>
                  <a:pt x="1" y="11"/>
                  <a:pt x="0" y="13"/>
                  <a:pt x="0" y="15"/>
                </a:cubicBezTo>
                <a:cubicBezTo>
                  <a:pt x="1" y="17"/>
                  <a:pt x="2" y="22"/>
                  <a:pt x="5" y="24"/>
                </a:cubicBezTo>
                <a:cubicBezTo>
                  <a:pt x="8" y="27"/>
                  <a:pt x="20" y="26"/>
                  <a:pt x="20" y="24"/>
                </a:cubicBezTo>
                <a:cubicBezTo>
                  <a:pt x="20" y="21"/>
                  <a:pt x="30" y="20"/>
                  <a:pt x="32" y="20"/>
                </a:cubicBezTo>
                <a:cubicBezTo>
                  <a:pt x="34" y="20"/>
                  <a:pt x="41" y="13"/>
                  <a:pt x="42" y="13"/>
                </a:cubicBezTo>
                <a:cubicBezTo>
                  <a:pt x="43" y="14"/>
                  <a:pt x="51" y="15"/>
                  <a:pt x="53" y="17"/>
                </a:cubicBezTo>
                <a:cubicBezTo>
                  <a:pt x="54" y="18"/>
                  <a:pt x="57" y="19"/>
                  <a:pt x="60" y="19"/>
                </a:cubicBezTo>
                <a:cubicBezTo>
                  <a:pt x="59" y="18"/>
                  <a:pt x="58" y="17"/>
                  <a:pt x="58" y="15"/>
                </a:cubicBezTo>
                <a:cubicBezTo>
                  <a:pt x="58" y="13"/>
                  <a:pt x="61" y="8"/>
                  <a:pt x="63" y="7"/>
                </a:cubicBezTo>
                <a:cubicBezTo>
                  <a:pt x="63" y="7"/>
                  <a:pt x="63" y="7"/>
                  <a:pt x="63" y="7"/>
                </a:cubicBezTo>
                <a:cubicBezTo>
                  <a:pt x="60" y="6"/>
                  <a:pt x="57" y="6"/>
                  <a:pt x="56" y="5"/>
                </a:cubicBezTo>
                <a:cubicBezTo>
                  <a:pt x="55" y="4"/>
                  <a:pt x="50" y="3"/>
                  <a:pt x="46" y="3"/>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55" name="Freeform 54"/>
          <p:cNvSpPr>
            <a:spLocks/>
          </p:cNvSpPr>
          <p:nvPr/>
        </p:nvSpPr>
        <p:spPr bwMode="auto">
          <a:xfrm>
            <a:off x="4113141" y="3709118"/>
            <a:ext cx="609196" cy="1057781"/>
          </a:xfrm>
          <a:custGeom>
            <a:avLst/>
            <a:gdLst>
              <a:gd name="T0" fmla="*/ 31 w 43"/>
              <a:gd name="T1" fmla="*/ 57 h 70"/>
              <a:gd name="T2" fmla="*/ 28 w 43"/>
              <a:gd name="T3" fmla="*/ 51 h 70"/>
              <a:gd name="T4" fmla="*/ 31 w 43"/>
              <a:gd name="T5" fmla="*/ 45 h 70"/>
              <a:gd name="T6" fmla="*/ 28 w 43"/>
              <a:gd name="T7" fmla="*/ 39 h 70"/>
              <a:gd name="T8" fmla="*/ 31 w 43"/>
              <a:gd name="T9" fmla="*/ 34 h 70"/>
              <a:gd name="T10" fmla="*/ 33 w 43"/>
              <a:gd name="T11" fmla="*/ 27 h 70"/>
              <a:gd name="T12" fmla="*/ 32 w 43"/>
              <a:gd name="T13" fmla="*/ 16 h 70"/>
              <a:gd name="T14" fmla="*/ 39 w 43"/>
              <a:gd name="T15" fmla="*/ 10 h 70"/>
              <a:gd name="T16" fmla="*/ 37 w 43"/>
              <a:gd name="T17" fmla="*/ 5 h 70"/>
              <a:gd name="T18" fmla="*/ 30 w 43"/>
              <a:gd name="T19" fmla="*/ 4 h 70"/>
              <a:gd name="T20" fmla="*/ 25 w 43"/>
              <a:gd name="T21" fmla="*/ 4 h 70"/>
              <a:gd name="T22" fmla="*/ 18 w 43"/>
              <a:gd name="T23" fmla="*/ 2 h 70"/>
              <a:gd name="T24" fmla="*/ 14 w 43"/>
              <a:gd name="T25" fmla="*/ 2 h 70"/>
              <a:gd name="T26" fmla="*/ 11 w 43"/>
              <a:gd name="T27" fmla="*/ 3 h 70"/>
              <a:gd name="T28" fmla="*/ 11 w 43"/>
              <a:gd name="T29" fmla="*/ 11 h 70"/>
              <a:gd name="T30" fmla="*/ 4 w 43"/>
              <a:gd name="T31" fmla="*/ 38 h 70"/>
              <a:gd name="T32" fmla="*/ 9 w 43"/>
              <a:gd name="T33" fmla="*/ 48 h 70"/>
              <a:gd name="T34" fmla="*/ 10 w 43"/>
              <a:gd name="T35" fmla="*/ 67 h 70"/>
              <a:gd name="T36" fmla="*/ 19 w 43"/>
              <a:gd name="T37" fmla="*/ 69 h 70"/>
              <a:gd name="T38" fmla="*/ 28 w 43"/>
              <a:gd name="T39" fmla="*/ 67 h 70"/>
              <a:gd name="T40" fmla="*/ 26 w 43"/>
              <a:gd name="T41" fmla="*/ 64 h 70"/>
              <a:gd name="T42" fmla="*/ 31 w 43"/>
              <a:gd name="T43"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 h="70">
                <a:moveTo>
                  <a:pt x="31" y="57"/>
                </a:moveTo>
                <a:cubicBezTo>
                  <a:pt x="35" y="56"/>
                  <a:pt x="30" y="52"/>
                  <a:pt x="28" y="51"/>
                </a:cubicBezTo>
                <a:cubicBezTo>
                  <a:pt x="27" y="50"/>
                  <a:pt x="29" y="45"/>
                  <a:pt x="31" y="45"/>
                </a:cubicBezTo>
                <a:cubicBezTo>
                  <a:pt x="34" y="45"/>
                  <a:pt x="31" y="42"/>
                  <a:pt x="28" y="39"/>
                </a:cubicBezTo>
                <a:cubicBezTo>
                  <a:pt x="25" y="36"/>
                  <a:pt x="28" y="34"/>
                  <a:pt x="31" y="34"/>
                </a:cubicBezTo>
                <a:cubicBezTo>
                  <a:pt x="34" y="34"/>
                  <a:pt x="30" y="30"/>
                  <a:pt x="33" y="27"/>
                </a:cubicBezTo>
                <a:cubicBezTo>
                  <a:pt x="36" y="24"/>
                  <a:pt x="32" y="19"/>
                  <a:pt x="32" y="16"/>
                </a:cubicBezTo>
                <a:cubicBezTo>
                  <a:pt x="32" y="14"/>
                  <a:pt x="36" y="13"/>
                  <a:pt x="39" y="10"/>
                </a:cubicBezTo>
                <a:cubicBezTo>
                  <a:pt x="43" y="6"/>
                  <a:pt x="37" y="8"/>
                  <a:pt x="37" y="5"/>
                </a:cubicBezTo>
                <a:cubicBezTo>
                  <a:pt x="37" y="3"/>
                  <a:pt x="32" y="2"/>
                  <a:pt x="30" y="4"/>
                </a:cubicBezTo>
                <a:cubicBezTo>
                  <a:pt x="27" y="6"/>
                  <a:pt x="28" y="4"/>
                  <a:pt x="25" y="4"/>
                </a:cubicBezTo>
                <a:cubicBezTo>
                  <a:pt x="23" y="4"/>
                  <a:pt x="18" y="5"/>
                  <a:pt x="18" y="2"/>
                </a:cubicBezTo>
                <a:cubicBezTo>
                  <a:pt x="18" y="0"/>
                  <a:pt x="16" y="0"/>
                  <a:pt x="14" y="2"/>
                </a:cubicBezTo>
                <a:cubicBezTo>
                  <a:pt x="14" y="3"/>
                  <a:pt x="13" y="3"/>
                  <a:pt x="11" y="3"/>
                </a:cubicBezTo>
                <a:cubicBezTo>
                  <a:pt x="11" y="6"/>
                  <a:pt x="11" y="9"/>
                  <a:pt x="11" y="11"/>
                </a:cubicBezTo>
                <a:cubicBezTo>
                  <a:pt x="14" y="14"/>
                  <a:pt x="9" y="33"/>
                  <a:pt x="4" y="38"/>
                </a:cubicBezTo>
                <a:cubicBezTo>
                  <a:pt x="0" y="43"/>
                  <a:pt x="4" y="44"/>
                  <a:pt x="9" y="48"/>
                </a:cubicBezTo>
                <a:cubicBezTo>
                  <a:pt x="13" y="51"/>
                  <a:pt x="10" y="64"/>
                  <a:pt x="10" y="67"/>
                </a:cubicBezTo>
                <a:cubicBezTo>
                  <a:pt x="10" y="70"/>
                  <a:pt x="14" y="69"/>
                  <a:pt x="19" y="69"/>
                </a:cubicBezTo>
                <a:cubicBezTo>
                  <a:pt x="22" y="69"/>
                  <a:pt x="25" y="68"/>
                  <a:pt x="28" y="67"/>
                </a:cubicBezTo>
                <a:cubicBezTo>
                  <a:pt x="27" y="66"/>
                  <a:pt x="26" y="65"/>
                  <a:pt x="26" y="64"/>
                </a:cubicBezTo>
                <a:cubicBezTo>
                  <a:pt x="26" y="61"/>
                  <a:pt x="26" y="58"/>
                  <a:pt x="31" y="57"/>
                </a:cubicBezTo>
                <a:close/>
              </a:path>
            </a:pathLst>
          </a:custGeom>
          <a:solidFill>
            <a:srgbClr val="2CA6F8"/>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56" name="Freeform 55"/>
          <p:cNvSpPr>
            <a:spLocks/>
          </p:cNvSpPr>
          <p:nvPr/>
        </p:nvSpPr>
        <p:spPr bwMode="auto">
          <a:xfrm>
            <a:off x="6195467" y="1233590"/>
            <a:ext cx="664577" cy="603655"/>
          </a:xfrm>
          <a:custGeom>
            <a:avLst/>
            <a:gdLst>
              <a:gd name="T0" fmla="*/ 15 w 47"/>
              <a:gd name="T1" fmla="*/ 31 h 40"/>
              <a:gd name="T2" fmla="*/ 22 w 47"/>
              <a:gd name="T3" fmla="*/ 32 h 40"/>
              <a:gd name="T4" fmla="*/ 31 w 47"/>
              <a:gd name="T5" fmla="*/ 38 h 40"/>
              <a:gd name="T6" fmla="*/ 33 w 47"/>
              <a:gd name="T7" fmla="*/ 40 h 40"/>
              <a:gd name="T8" fmla="*/ 34 w 47"/>
              <a:gd name="T9" fmla="*/ 31 h 40"/>
              <a:gd name="T10" fmla="*/ 35 w 47"/>
              <a:gd name="T11" fmla="*/ 26 h 40"/>
              <a:gd name="T12" fmla="*/ 41 w 47"/>
              <a:gd name="T13" fmla="*/ 23 h 40"/>
              <a:gd name="T14" fmla="*/ 44 w 47"/>
              <a:gd name="T15" fmla="*/ 19 h 40"/>
              <a:gd name="T16" fmla="*/ 40 w 47"/>
              <a:gd name="T17" fmla="*/ 13 h 40"/>
              <a:gd name="T18" fmla="*/ 46 w 47"/>
              <a:gd name="T19" fmla="*/ 8 h 40"/>
              <a:gd name="T20" fmla="*/ 45 w 47"/>
              <a:gd name="T21" fmla="*/ 0 h 40"/>
              <a:gd name="T22" fmla="*/ 42 w 47"/>
              <a:gd name="T23" fmla="*/ 1 h 40"/>
              <a:gd name="T24" fmla="*/ 31 w 47"/>
              <a:gd name="T25" fmla="*/ 2 h 40"/>
              <a:gd name="T26" fmla="*/ 26 w 47"/>
              <a:gd name="T27" fmla="*/ 9 h 40"/>
              <a:gd name="T28" fmla="*/ 21 w 47"/>
              <a:gd name="T29" fmla="*/ 10 h 40"/>
              <a:gd name="T30" fmla="*/ 16 w 47"/>
              <a:gd name="T31" fmla="*/ 12 h 40"/>
              <a:gd name="T32" fmla="*/ 11 w 47"/>
              <a:gd name="T33" fmla="*/ 22 h 40"/>
              <a:gd name="T34" fmla="*/ 2 w 47"/>
              <a:gd name="T35" fmla="*/ 32 h 40"/>
              <a:gd name="T36" fmla="*/ 0 w 47"/>
              <a:gd name="T37" fmla="*/ 33 h 40"/>
              <a:gd name="T38" fmla="*/ 4 w 47"/>
              <a:gd name="T39" fmla="*/ 35 h 40"/>
              <a:gd name="T40" fmla="*/ 15 w 47"/>
              <a:gd name="T41"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 h="40">
                <a:moveTo>
                  <a:pt x="15" y="31"/>
                </a:moveTo>
                <a:cubicBezTo>
                  <a:pt x="17" y="29"/>
                  <a:pt x="20" y="30"/>
                  <a:pt x="22" y="32"/>
                </a:cubicBezTo>
                <a:cubicBezTo>
                  <a:pt x="24" y="34"/>
                  <a:pt x="28" y="35"/>
                  <a:pt x="31" y="38"/>
                </a:cubicBezTo>
                <a:cubicBezTo>
                  <a:pt x="31" y="38"/>
                  <a:pt x="32" y="39"/>
                  <a:pt x="33" y="40"/>
                </a:cubicBezTo>
                <a:cubicBezTo>
                  <a:pt x="33" y="38"/>
                  <a:pt x="33" y="33"/>
                  <a:pt x="34" y="31"/>
                </a:cubicBezTo>
                <a:cubicBezTo>
                  <a:pt x="35" y="29"/>
                  <a:pt x="33" y="26"/>
                  <a:pt x="35" y="26"/>
                </a:cubicBezTo>
                <a:cubicBezTo>
                  <a:pt x="37" y="26"/>
                  <a:pt x="41" y="26"/>
                  <a:pt x="41" y="23"/>
                </a:cubicBezTo>
                <a:cubicBezTo>
                  <a:pt x="41" y="20"/>
                  <a:pt x="43" y="21"/>
                  <a:pt x="44" y="19"/>
                </a:cubicBezTo>
                <a:cubicBezTo>
                  <a:pt x="45" y="17"/>
                  <a:pt x="41" y="14"/>
                  <a:pt x="40" y="13"/>
                </a:cubicBezTo>
                <a:cubicBezTo>
                  <a:pt x="39" y="12"/>
                  <a:pt x="43" y="12"/>
                  <a:pt x="46" y="8"/>
                </a:cubicBezTo>
                <a:cubicBezTo>
                  <a:pt x="47" y="6"/>
                  <a:pt x="46" y="3"/>
                  <a:pt x="45" y="0"/>
                </a:cubicBezTo>
                <a:cubicBezTo>
                  <a:pt x="45" y="1"/>
                  <a:pt x="44" y="2"/>
                  <a:pt x="42" y="1"/>
                </a:cubicBezTo>
                <a:cubicBezTo>
                  <a:pt x="40" y="0"/>
                  <a:pt x="36" y="1"/>
                  <a:pt x="31" y="2"/>
                </a:cubicBezTo>
                <a:cubicBezTo>
                  <a:pt x="26" y="3"/>
                  <a:pt x="25" y="7"/>
                  <a:pt x="26" y="9"/>
                </a:cubicBezTo>
                <a:cubicBezTo>
                  <a:pt x="28" y="11"/>
                  <a:pt x="22" y="12"/>
                  <a:pt x="21" y="10"/>
                </a:cubicBezTo>
                <a:cubicBezTo>
                  <a:pt x="21" y="7"/>
                  <a:pt x="16" y="9"/>
                  <a:pt x="16" y="12"/>
                </a:cubicBezTo>
                <a:cubicBezTo>
                  <a:pt x="16" y="16"/>
                  <a:pt x="10" y="17"/>
                  <a:pt x="11" y="22"/>
                </a:cubicBezTo>
                <a:cubicBezTo>
                  <a:pt x="11" y="26"/>
                  <a:pt x="5" y="30"/>
                  <a:pt x="2" y="32"/>
                </a:cubicBezTo>
                <a:cubicBezTo>
                  <a:pt x="1" y="32"/>
                  <a:pt x="1" y="33"/>
                  <a:pt x="0" y="33"/>
                </a:cubicBezTo>
                <a:cubicBezTo>
                  <a:pt x="2" y="34"/>
                  <a:pt x="3" y="35"/>
                  <a:pt x="4" y="35"/>
                </a:cubicBezTo>
                <a:cubicBezTo>
                  <a:pt x="7" y="35"/>
                  <a:pt x="13" y="33"/>
                  <a:pt x="15" y="31"/>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57" name="Freeform 56"/>
          <p:cNvSpPr>
            <a:spLocks/>
          </p:cNvSpPr>
          <p:nvPr/>
        </p:nvSpPr>
        <p:spPr bwMode="auto">
          <a:xfrm>
            <a:off x="6605292" y="1986774"/>
            <a:ext cx="110763" cy="166143"/>
          </a:xfrm>
          <a:custGeom>
            <a:avLst/>
            <a:gdLst>
              <a:gd name="T0" fmla="*/ 5 w 8"/>
              <a:gd name="T1" fmla="*/ 0 h 11"/>
              <a:gd name="T2" fmla="*/ 1 w 8"/>
              <a:gd name="T3" fmla="*/ 10 h 11"/>
              <a:gd name="T4" fmla="*/ 8 w 8"/>
              <a:gd name="T5" fmla="*/ 11 h 11"/>
              <a:gd name="T6" fmla="*/ 5 w 8"/>
              <a:gd name="T7" fmla="*/ 1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3" y="2"/>
                  <a:pt x="0" y="4"/>
                  <a:pt x="1" y="10"/>
                </a:cubicBezTo>
                <a:cubicBezTo>
                  <a:pt x="3" y="10"/>
                  <a:pt x="6" y="10"/>
                  <a:pt x="8" y="11"/>
                </a:cubicBezTo>
                <a:cubicBezTo>
                  <a:pt x="8" y="5"/>
                  <a:pt x="5" y="3"/>
                  <a:pt x="5" y="1"/>
                </a:cubicBezTo>
                <a:cubicBezTo>
                  <a:pt x="4" y="1"/>
                  <a:pt x="5" y="1"/>
                  <a:pt x="5" y="0"/>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58" name="Freeform 57"/>
          <p:cNvSpPr>
            <a:spLocks/>
          </p:cNvSpPr>
          <p:nvPr/>
        </p:nvSpPr>
        <p:spPr bwMode="auto">
          <a:xfrm>
            <a:off x="6095788" y="1671101"/>
            <a:ext cx="609196" cy="481816"/>
          </a:xfrm>
          <a:custGeom>
            <a:avLst/>
            <a:gdLst>
              <a:gd name="T0" fmla="*/ 1 w 43"/>
              <a:gd name="T1" fmla="*/ 9 h 32"/>
              <a:gd name="T2" fmla="*/ 5 w 43"/>
              <a:gd name="T3" fmla="*/ 13 h 32"/>
              <a:gd name="T4" fmla="*/ 11 w 43"/>
              <a:gd name="T5" fmla="*/ 17 h 32"/>
              <a:gd name="T6" fmla="*/ 18 w 43"/>
              <a:gd name="T7" fmla="*/ 21 h 32"/>
              <a:gd name="T8" fmla="*/ 21 w 43"/>
              <a:gd name="T9" fmla="*/ 25 h 32"/>
              <a:gd name="T10" fmla="*/ 26 w 43"/>
              <a:gd name="T11" fmla="*/ 22 h 32"/>
              <a:gd name="T12" fmla="*/ 29 w 43"/>
              <a:gd name="T13" fmla="*/ 27 h 32"/>
              <a:gd name="T14" fmla="*/ 35 w 43"/>
              <a:gd name="T15" fmla="*/ 31 h 32"/>
              <a:gd name="T16" fmla="*/ 37 w 43"/>
              <a:gd name="T17" fmla="*/ 31 h 32"/>
              <a:gd name="T18" fmla="*/ 41 w 43"/>
              <a:gd name="T19" fmla="*/ 21 h 32"/>
              <a:gd name="T20" fmla="*/ 43 w 43"/>
              <a:gd name="T21" fmla="*/ 18 h 32"/>
              <a:gd name="T22" fmla="*/ 40 w 43"/>
              <a:gd name="T23" fmla="*/ 11 h 32"/>
              <a:gd name="T24" fmla="*/ 40 w 43"/>
              <a:gd name="T25" fmla="*/ 11 h 32"/>
              <a:gd name="T26" fmla="*/ 38 w 43"/>
              <a:gd name="T27" fmla="*/ 9 h 32"/>
              <a:gd name="T28" fmla="*/ 29 w 43"/>
              <a:gd name="T29" fmla="*/ 3 h 32"/>
              <a:gd name="T30" fmla="*/ 22 w 43"/>
              <a:gd name="T31" fmla="*/ 2 h 32"/>
              <a:gd name="T32" fmla="*/ 11 w 43"/>
              <a:gd name="T33" fmla="*/ 6 h 32"/>
              <a:gd name="T34" fmla="*/ 7 w 43"/>
              <a:gd name="T35" fmla="*/ 4 h 32"/>
              <a:gd name="T36" fmla="*/ 0 w 43"/>
              <a:gd name="T37" fmla="*/ 7 h 32"/>
              <a:gd name="T38" fmla="*/ 1 w 43"/>
              <a:gd name="T39" fmla="*/ 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 h="32">
                <a:moveTo>
                  <a:pt x="1" y="9"/>
                </a:moveTo>
                <a:cubicBezTo>
                  <a:pt x="1" y="11"/>
                  <a:pt x="4" y="15"/>
                  <a:pt x="5" y="13"/>
                </a:cubicBezTo>
                <a:cubicBezTo>
                  <a:pt x="6" y="11"/>
                  <a:pt x="8" y="15"/>
                  <a:pt x="11" y="17"/>
                </a:cubicBezTo>
                <a:cubicBezTo>
                  <a:pt x="13" y="18"/>
                  <a:pt x="17" y="19"/>
                  <a:pt x="18" y="21"/>
                </a:cubicBezTo>
                <a:cubicBezTo>
                  <a:pt x="18" y="22"/>
                  <a:pt x="19" y="26"/>
                  <a:pt x="21" y="25"/>
                </a:cubicBezTo>
                <a:cubicBezTo>
                  <a:pt x="23" y="24"/>
                  <a:pt x="26" y="20"/>
                  <a:pt x="26" y="22"/>
                </a:cubicBezTo>
                <a:cubicBezTo>
                  <a:pt x="26" y="24"/>
                  <a:pt x="27" y="28"/>
                  <a:pt x="29" y="27"/>
                </a:cubicBezTo>
                <a:cubicBezTo>
                  <a:pt x="32" y="27"/>
                  <a:pt x="32" y="32"/>
                  <a:pt x="35" y="31"/>
                </a:cubicBezTo>
                <a:cubicBezTo>
                  <a:pt x="35" y="31"/>
                  <a:pt x="36" y="31"/>
                  <a:pt x="37" y="31"/>
                </a:cubicBezTo>
                <a:cubicBezTo>
                  <a:pt x="36" y="25"/>
                  <a:pt x="39" y="23"/>
                  <a:pt x="41" y="21"/>
                </a:cubicBezTo>
                <a:cubicBezTo>
                  <a:pt x="41" y="20"/>
                  <a:pt x="43" y="19"/>
                  <a:pt x="43" y="18"/>
                </a:cubicBezTo>
                <a:cubicBezTo>
                  <a:pt x="43" y="16"/>
                  <a:pt x="40" y="13"/>
                  <a:pt x="40" y="11"/>
                </a:cubicBezTo>
                <a:cubicBezTo>
                  <a:pt x="40" y="11"/>
                  <a:pt x="40" y="11"/>
                  <a:pt x="40" y="11"/>
                </a:cubicBezTo>
                <a:cubicBezTo>
                  <a:pt x="39" y="10"/>
                  <a:pt x="38" y="9"/>
                  <a:pt x="38" y="9"/>
                </a:cubicBezTo>
                <a:cubicBezTo>
                  <a:pt x="35" y="6"/>
                  <a:pt x="31" y="5"/>
                  <a:pt x="29" y="3"/>
                </a:cubicBezTo>
                <a:cubicBezTo>
                  <a:pt x="27" y="1"/>
                  <a:pt x="24" y="0"/>
                  <a:pt x="22" y="2"/>
                </a:cubicBezTo>
                <a:cubicBezTo>
                  <a:pt x="20" y="4"/>
                  <a:pt x="14" y="6"/>
                  <a:pt x="11" y="6"/>
                </a:cubicBezTo>
                <a:cubicBezTo>
                  <a:pt x="10" y="6"/>
                  <a:pt x="9" y="5"/>
                  <a:pt x="7" y="4"/>
                </a:cubicBezTo>
                <a:cubicBezTo>
                  <a:pt x="5" y="6"/>
                  <a:pt x="2" y="7"/>
                  <a:pt x="0" y="7"/>
                </a:cubicBezTo>
                <a:cubicBezTo>
                  <a:pt x="0" y="8"/>
                  <a:pt x="1" y="8"/>
                  <a:pt x="1" y="9"/>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59" name="Freeform 58"/>
          <p:cNvSpPr>
            <a:spLocks/>
          </p:cNvSpPr>
          <p:nvPr/>
        </p:nvSpPr>
        <p:spPr bwMode="auto">
          <a:xfrm>
            <a:off x="8898073" y="2379983"/>
            <a:ext cx="1456524" cy="996857"/>
          </a:xfrm>
          <a:custGeom>
            <a:avLst/>
            <a:gdLst>
              <a:gd name="T0" fmla="*/ 92 w 103"/>
              <a:gd name="T1" fmla="*/ 44 h 66"/>
              <a:gd name="T2" fmla="*/ 87 w 103"/>
              <a:gd name="T3" fmla="*/ 41 h 66"/>
              <a:gd name="T4" fmla="*/ 88 w 103"/>
              <a:gd name="T5" fmla="*/ 41 h 66"/>
              <a:gd name="T6" fmla="*/ 86 w 103"/>
              <a:gd name="T7" fmla="*/ 28 h 66"/>
              <a:gd name="T8" fmla="*/ 79 w 103"/>
              <a:gd name="T9" fmla="*/ 13 h 66"/>
              <a:gd name="T10" fmla="*/ 71 w 103"/>
              <a:gd name="T11" fmla="*/ 0 h 66"/>
              <a:gd name="T12" fmla="*/ 66 w 103"/>
              <a:gd name="T13" fmla="*/ 2 h 66"/>
              <a:gd name="T14" fmla="*/ 59 w 103"/>
              <a:gd name="T15" fmla="*/ 6 h 66"/>
              <a:gd name="T16" fmla="*/ 54 w 103"/>
              <a:gd name="T17" fmla="*/ 6 h 66"/>
              <a:gd name="T18" fmla="*/ 49 w 103"/>
              <a:gd name="T19" fmla="*/ 8 h 66"/>
              <a:gd name="T20" fmla="*/ 42 w 103"/>
              <a:gd name="T21" fmla="*/ 6 h 66"/>
              <a:gd name="T22" fmla="*/ 31 w 103"/>
              <a:gd name="T23" fmla="*/ 4 h 66"/>
              <a:gd name="T24" fmla="*/ 26 w 103"/>
              <a:gd name="T25" fmla="*/ 4 h 66"/>
              <a:gd name="T26" fmla="*/ 25 w 103"/>
              <a:gd name="T27" fmla="*/ 7 h 66"/>
              <a:gd name="T28" fmla="*/ 18 w 103"/>
              <a:gd name="T29" fmla="*/ 11 h 66"/>
              <a:gd name="T30" fmla="*/ 8 w 103"/>
              <a:gd name="T31" fmla="*/ 28 h 66"/>
              <a:gd name="T32" fmla="*/ 1 w 103"/>
              <a:gd name="T33" fmla="*/ 34 h 66"/>
              <a:gd name="T34" fmla="*/ 5 w 103"/>
              <a:gd name="T35" fmla="*/ 40 h 66"/>
              <a:gd name="T36" fmla="*/ 8 w 103"/>
              <a:gd name="T37" fmla="*/ 44 h 66"/>
              <a:gd name="T38" fmla="*/ 10 w 103"/>
              <a:gd name="T39" fmla="*/ 51 h 66"/>
              <a:gd name="T40" fmla="*/ 22 w 103"/>
              <a:gd name="T41" fmla="*/ 55 h 66"/>
              <a:gd name="T42" fmla="*/ 23 w 103"/>
              <a:gd name="T43" fmla="*/ 60 h 66"/>
              <a:gd name="T44" fmla="*/ 29 w 103"/>
              <a:gd name="T45" fmla="*/ 64 h 66"/>
              <a:gd name="T46" fmla="*/ 41 w 103"/>
              <a:gd name="T47" fmla="*/ 65 h 66"/>
              <a:gd name="T48" fmla="*/ 53 w 103"/>
              <a:gd name="T49" fmla="*/ 66 h 66"/>
              <a:gd name="T50" fmla="*/ 61 w 103"/>
              <a:gd name="T51" fmla="*/ 62 h 66"/>
              <a:gd name="T52" fmla="*/ 75 w 103"/>
              <a:gd name="T53" fmla="*/ 60 h 66"/>
              <a:gd name="T54" fmla="*/ 84 w 103"/>
              <a:gd name="T55" fmla="*/ 63 h 66"/>
              <a:gd name="T56" fmla="*/ 91 w 103"/>
              <a:gd name="T57" fmla="*/ 66 h 66"/>
              <a:gd name="T58" fmla="*/ 91 w 103"/>
              <a:gd name="T59" fmla="*/ 60 h 66"/>
              <a:gd name="T60" fmla="*/ 96 w 103"/>
              <a:gd name="T61" fmla="*/ 51 h 66"/>
              <a:gd name="T62" fmla="*/ 102 w 103"/>
              <a:gd name="T63" fmla="*/ 45 h 66"/>
              <a:gd name="T64" fmla="*/ 102 w 103"/>
              <a:gd name="T65" fmla="*/ 44 h 66"/>
              <a:gd name="T66" fmla="*/ 98 w 103"/>
              <a:gd name="T67" fmla="*/ 41 h 66"/>
              <a:gd name="T68" fmla="*/ 92 w 103"/>
              <a:gd name="T69" fmla="*/ 4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3" h="66">
                <a:moveTo>
                  <a:pt x="92" y="44"/>
                </a:moveTo>
                <a:cubicBezTo>
                  <a:pt x="89" y="44"/>
                  <a:pt x="86" y="43"/>
                  <a:pt x="87" y="41"/>
                </a:cubicBezTo>
                <a:cubicBezTo>
                  <a:pt x="87" y="41"/>
                  <a:pt x="88" y="41"/>
                  <a:pt x="88" y="41"/>
                </a:cubicBezTo>
                <a:cubicBezTo>
                  <a:pt x="85" y="39"/>
                  <a:pt x="84" y="30"/>
                  <a:pt x="86" y="28"/>
                </a:cubicBezTo>
                <a:cubicBezTo>
                  <a:pt x="88" y="26"/>
                  <a:pt x="82" y="16"/>
                  <a:pt x="79" y="13"/>
                </a:cubicBezTo>
                <a:cubicBezTo>
                  <a:pt x="77" y="11"/>
                  <a:pt x="74" y="5"/>
                  <a:pt x="71" y="0"/>
                </a:cubicBezTo>
                <a:cubicBezTo>
                  <a:pt x="68" y="1"/>
                  <a:pt x="66" y="2"/>
                  <a:pt x="66" y="2"/>
                </a:cubicBezTo>
                <a:cubicBezTo>
                  <a:pt x="65" y="4"/>
                  <a:pt x="61" y="6"/>
                  <a:pt x="59" y="6"/>
                </a:cubicBezTo>
                <a:cubicBezTo>
                  <a:pt x="57" y="6"/>
                  <a:pt x="55" y="5"/>
                  <a:pt x="54" y="6"/>
                </a:cubicBezTo>
                <a:cubicBezTo>
                  <a:pt x="52" y="8"/>
                  <a:pt x="50" y="9"/>
                  <a:pt x="49" y="8"/>
                </a:cubicBezTo>
                <a:cubicBezTo>
                  <a:pt x="48" y="7"/>
                  <a:pt x="44" y="6"/>
                  <a:pt x="42" y="6"/>
                </a:cubicBezTo>
                <a:cubicBezTo>
                  <a:pt x="40" y="6"/>
                  <a:pt x="32" y="4"/>
                  <a:pt x="31" y="4"/>
                </a:cubicBezTo>
                <a:cubicBezTo>
                  <a:pt x="30" y="4"/>
                  <a:pt x="28" y="4"/>
                  <a:pt x="26" y="4"/>
                </a:cubicBezTo>
                <a:cubicBezTo>
                  <a:pt x="27" y="5"/>
                  <a:pt x="26" y="6"/>
                  <a:pt x="25" y="7"/>
                </a:cubicBezTo>
                <a:cubicBezTo>
                  <a:pt x="23" y="8"/>
                  <a:pt x="19" y="10"/>
                  <a:pt x="18" y="11"/>
                </a:cubicBezTo>
                <a:cubicBezTo>
                  <a:pt x="16" y="12"/>
                  <a:pt x="11" y="25"/>
                  <a:pt x="8" y="28"/>
                </a:cubicBezTo>
                <a:cubicBezTo>
                  <a:pt x="4" y="32"/>
                  <a:pt x="1" y="32"/>
                  <a:pt x="1" y="34"/>
                </a:cubicBezTo>
                <a:cubicBezTo>
                  <a:pt x="0" y="35"/>
                  <a:pt x="5" y="38"/>
                  <a:pt x="5" y="40"/>
                </a:cubicBezTo>
                <a:cubicBezTo>
                  <a:pt x="5" y="42"/>
                  <a:pt x="6" y="44"/>
                  <a:pt x="8" y="44"/>
                </a:cubicBezTo>
                <a:cubicBezTo>
                  <a:pt x="11" y="44"/>
                  <a:pt x="8" y="51"/>
                  <a:pt x="10" y="51"/>
                </a:cubicBezTo>
                <a:cubicBezTo>
                  <a:pt x="12" y="52"/>
                  <a:pt x="22" y="52"/>
                  <a:pt x="22" y="55"/>
                </a:cubicBezTo>
                <a:cubicBezTo>
                  <a:pt x="22" y="57"/>
                  <a:pt x="23" y="58"/>
                  <a:pt x="23" y="60"/>
                </a:cubicBezTo>
                <a:cubicBezTo>
                  <a:pt x="26" y="60"/>
                  <a:pt x="28" y="64"/>
                  <a:pt x="29" y="64"/>
                </a:cubicBezTo>
                <a:cubicBezTo>
                  <a:pt x="31" y="64"/>
                  <a:pt x="40" y="66"/>
                  <a:pt x="41" y="65"/>
                </a:cubicBezTo>
                <a:cubicBezTo>
                  <a:pt x="43" y="65"/>
                  <a:pt x="51" y="65"/>
                  <a:pt x="53" y="66"/>
                </a:cubicBezTo>
                <a:cubicBezTo>
                  <a:pt x="56" y="66"/>
                  <a:pt x="59" y="65"/>
                  <a:pt x="61" y="62"/>
                </a:cubicBezTo>
                <a:cubicBezTo>
                  <a:pt x="64" y="60"/>
                  <a:pt x="72" y="60"/>
                  <a:pt x="75" y="60"/>
                </a:cubicBezTo>
                <a:cubicBezTo>
                  <a:pt x="77" y="60"/>
                  <a:pt x="83" y="61"/>
                  <a:pt x="84" y="63"/>
                </a:cubicBezTo>
                <a:cubicBezTo>
                  <a:pt x="84" y="64"/>
                  <a:pt x="87" y="65"/>
                  <a:pt x="91" y="66"/>
                </a:cubicBezTo>
                <a:cubicBezTo>
                  <a:pt x="91" y="64"/>
                  <a:pt x="90" y="62"/>
                  <a:pt x="91" y="60"/>
                </a:cubicBezTo>
                <a:cubicBezTo>
                  <a:pt x="91" y="57"/>
                  <a:pt x="93" y="51"/>
                  <a:pt x="96" y="51"/>
                </a:cubicBezTo>
                <a:cubicBezTo>
                  <a:pt x="100" y="51"/>
                  <a:pt x="103" y="51"/>
                  <a:pt x="102" y="45"/>
                </a:cubicBezTo>
                <a:cubicBezTo>
                  <a:pt x="102" y="45"/>
                  <a:pt x="102" y="44"/>
                  <a:pt x="102" y="44"/>
                </a:cubicBezTo>
                <a:cubicBezTo>
                  <a:pt x="100" y="43"/>
                  <a:pt x="99" y="41"/>
                  <a:pt x="98" y="41"/>
                </a:cubicBezTo>
                <a:cubicBezTo>
                  <a:pt x="97" y="41"/>
                  <a:pt x="93" y="44"/>
                  <a:pt x="92" y="44"/>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60" name="Freeform 59"/>
          <p:cNvSpPr>
            <a:spLocks/>
          </p:cNvSpPr>
          <p:nvPr/>
        </p:nvSpPr>
        <p:spPr bwMode="auto">
          <a:xfrm>
            <a:off x="9900468" y="2335680"/>
            <a:ext cx="498432" cy="664579"/>
          </a:xfrm>
          <a:custGeom>
            <a:avLst/>
            <a:gdLst>
              <a:gd name="T0" fmla="*/ 25 w 35"/>
              <a:gd name="T1" fmla="*/ 12 h 44"/>
              <a:gd name="T2" fmla="*/ 17 w 35"/>
              <a:gd name="T3" fmla="*/ 6 h 44"/>
              <a:gd name="T4" fmla="*/ 8 w 35"/>
              <a:gd name="T5" fmla="*/ 1 h 44"/>
              <a:gd name="T6" fmla="*/ 0 w 35"/>
              <a:gd name="T7" fmla="*/ 3 h 44"/>
              <a:gd name="T8" fmla="*/ 8 w 35"/>
              <a:gd name="T9" fmla="*/ 16 h 44"/>
              <a:gd name="T10" fmla="*/ 15 w 35"/>
              <a:gd name="T11" fmla="*/ 31 h 44"/>
              <a:gd name="T12" fmla="*/ 17 w 35"/>
              <a:gd name="T13" fmla="*/ 44 h 44"/>
              <a:gd name="T14" fmla="*/ 23 w 35"/>
              <a:gd name="T15" fmla="*/ 34 h 44"/>
              <a:gd name="T16" fmla="*/ 27 w 35"/>
              <a:gd name="T17" fmla="*/ 29 h 44"/>
              <a:gd name="T18" fmla="*/ 35 w 35"/>
              <a:gd name="T19" fmla="*/ 30 h 44"/>
              <a:gd name="T20" fmla="*/ 32 w 35"/>
              <a:gd name="T21" fmla="*/ 23 h 44"/>
              <a:gd name="T22" fmla="*/ 25 w 35"/>
              <a:gd name="T23"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44">
                <a:moveTo>
                  <a:pt x="25" y="12"/>
                </a:moveTo>
                <a:cubicBezTo>
                  <a:pt x="24" y="7"/>
                  <a:pt x="20" y="6"/>
                  <a:pt x="17" y="6"/>
                </a:cubicBezTo>
                <a:cubicBezTo>
                  <a:pt x="15" y="6"/>
                  <a:pt x="11" y="0"/>
                  <a:pt x="8" y="1"/>
                </a:cubicBezTo>
                <a:cubicBezTo>
                  <a:pt x="7" y="1"/>
                  <a:pt x="3" y="2"/>
                  <a:pt x="0" y="3"/>
                </a:cubicBezTo>
                <a:cubicBezTo>
                  <a:pt x="3" y="8"/>
                  <a:pt x="6" y="14"/>
                  <a:pt x="8" y="16"/>
                </a:cubicBezTo>
                <a:cubicBezTo>
                  <a:pt x="11" y="19"/>
                  <a:pt x="17" y="29"/>
                  <a:pt x="15" y="31"/>
                </a:cubicBezTo>
                <a:cubicBezTo>
                  <a:pt x="13" y="33"/>
                  <a:pt x="14" y="42"/>
                  <a:pt x="17" y="44"/>
                </a:cubicBezTo>
                <a:cubicBezTo>
                  <a:pt x="18" y="42"/>
                  <a:pt x="23" y="36"/>
                  <a:pt x="23" y="34"/>
                </a:cubicBezTo>
                <a:cubicBezTo>
                  <a:pt x="23" y="32"/>
                  <a:pt x="23" y="28"/>
                  <a:pt x="27" y="29"/>
                </a:cubicBezTo>
                <a:cubicBezTo>
                  <a:pt x="31" y="30"/>
                  <a:pt x="35" y="32"/>
                  <a:pt x="35" y="30"/>
                </a:cubicBezTo>
                <a:cubicBezTo>
                  <a:pt x="35" y="29"/>
                  <a:pt x="34" y="25"/>
                  <a:pt x="32" y="23"/>
                </a:cubicBezTo>
                <a:cubicBezTo>
                  <a:pt x="31" y="21"/>
                  <a:pt x="27" y="16"/>
                  <a:pt x="25" y="12"/>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61" name="Freeform 60"/>
          <p:cNvSpPr>
            <a:spLocks/>
          </p:cNvSpPr>
          <p:nvPr/>
        </p:nvSpPr>
        <p:spPr bwMode="auto">
          <a:xfrm>
            <a:off x="9180509" y="3288226"/>
            <a:ext cx="1007937" cy="570422"/>
          </a:xfrm>
          <a:custGeom>
            <a:avLst/>
            <a:gdLst>
              <a:gd name="T0" fmla="*/ 55 w 71"/>
              <a:gd name="T1" fmla="*/ 0 h 38"/>
              <a:gd name="T2" fmla="*/ 41 w 71"/>
              <a:gd name="T3" fmla="*/ 2 h 38"/>
              <a:gd name="T4" fmla="*/ 33 w 71"/>
              <a:gd name="T5" fmla="*/ 6 h 38"/>
              <a:gd name="T6" fmla="*/ 21 w 71"/>
              <a:gd name="T7" fmla="*/ 5 h 38"/>
              <a:gd name="T8" fmla="*/ 9 w 71"/>
              <a:gd name="T9" fmla="*/ 4 h 38"/>
              <a:gd name="T10" fmla="*/ 3 w 71"/>
              <a:gd name="T11" fmla="*/ 0 h 38"/>
              <a:gd name="T12" fmla="*/ 2 w 71"/>
              <a:gd name="T13" fmla="*/ 1 h 38"/>
              <a:gd name="T14" fmla="*/ 2 w 71"/>
              <a:gd name="T15" fmla="*/ 9 h 38"/>
              <a:gd name="T16" fmla="*/ 6 w 71"/>
              <a:gd name="T17" fmla="*/ 16 h 38"/>
              <a:gd name="T18" fmla="*/ 2 w 71"/>
              <a:gd name="T19" fmla="*/ 20 h 38"/>
              <a:gd name="T20" fmla="*/ 2 w 71"/>
              <a:gd name="T21" fmla="*/ 26 h 38"/>
              <a:gd name="T22" fmla="*/ 8 w 71"/>
              <a:gd name="T23" fmla="*/ 33 h 38"/>
              <a:gd name="T24" fmla="*/ 10 w 71"/>
              <a:gd name="T25" fmla="*/ 36 h 38"/>
              <a:gd name="T26" fmla="*/ 25 w 71"/>
              <a:gd name="T27" fmla="*/ 36 h 38"/>
              <a:gd name="T28" fmla="*/ 37 w 71"/>
              <a:gd name="T29" fmla="*/ 38 h 38"/>
              <a:gd name="T30" fmla="*/ 42 w 71"/>
              <a:gd name="T31" fmla="*/ 36 h 38"/>
              <a:gd name="T32" fmla="*/ 47 w 71"/>
              <a:gd name="T33" fmla="*/ 33 h 38"/>
              <a:gd name="T34" fmla="*/ 47 w 71"/>
              <a:gd name="T35" fmla="*/ 30 h 38"/>
              <a:gd name="T36" fmla="*/ 59 w 71"/>
              <a:gd name="T37" fmla="*/ 30 h 38"/>
              <a:gd name="T38" fmla="*/ 63 w 71"/>
              <a:gd name="T39" fmla="*/ 29 h 38"/>
              <a:gd name="T40" fmla="*/ 62 w 71"/>
              <a:gd name="T41" fmla="*/ 27 h 38"/>
              <a:gd name="T42" fmla="*/ 59 w 71"/>
              <a:gd name="T43" fmla="*/ 18 h 38"/>
              <a:gd name="T44" fmla="*/ 68 w 71"/>
              <a:gd name="T45" fmla="*/ 8 h 38"/>
              <a:gd name="T46" fmla="*/ 71 w 71"/>
              <a:gd name="T47" fmla="*/ 6 h 38"/>
              <a:gd name="T48" fmla="*/ 64 w 71"/>
              <a:gd name="T49" fmla="*/ 3 h 38"/>
              <a:gd name="T50" fmla="*/ 55 w 71"/>
              <a:gd name="T5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38">
                <a:moveTo>
                  <a:pt x="55" y="0"/>
                </a:moveTo>
                <a:cubicBezTo>
                  <a:pt x="52" y="0"/>
                  <a:pt x="44" y="0"/>
                  <a:pt x="41" y="2"/>
                </a:cubicBezTo>
                <a:cubicBezTo>
                  <a:pt x="39" y="5"/>
                  <a:pt x="36" y="6"/>
                  <a:pt x="33" y="6"/>
                </a:cubicBezTo>
                <a:cubicBezTo>
                  <a:pt x="31" y="5"/>
                  <a:pt x="23" y="5"/>
                  <a:pt x="21" y="5"/>
                </a:cubicBezTo>
                <a:cubicBezTo>
                  <a:pt x="20" y="6"/>
                  <a:pt x="11" y="4"/>
                  <a:pt x="9" y="4"/>
                </a:cubicBezTo>
                <a:cubicBezTo>
                  <a:pt x="8" y="4"/>
                  <a:pt x="6" y="0"/>
                  <a:pt x="3" y="0"/>
                </a:cubicBezTo>
                <a:cubicBezTo>
                  <a:pt x="3" y="0"/>
                  <a:pt x="3" y="1"/>
                  <a:pt x="2" y="1"/>
                </a:cubicBezTo>
                <a:cubicBezTo>
                  <a:pt x="0" y="2"/>
                  <a:pt x="0" y="6"/>
                  <a:pt x="2" y="9"/>
                </a:cubicBezTo>
                <a:cubicBezTo>
                  <a:pt x="5" y="11"/>
                  <a:pt x="8" y="16"/>
                  <a:pt x="6" y="16"/>
                </a:cubicBezTo>
                <a:cubicBezTo>
                  <a:pt x="3" y="16"/>
                  <a:pt x="2" y="19"/>
                  <a:pt x="2" y="20"/>
                </a:cubicBezTo>
                <a:cubicBezTo>
                  <a:pt x="2" y="22"/>
                  <a:pt x="1" y="25"/>
                  <a:pt x="2" y="26"/>
                </a:cubicBezTo>
                <a:cubicBezTo>
                  <a:pt x="3" y="27"/>
                  <a:pt x="8" y="32"/>
                  <a:pt x="8" y="33"/>
                </a:cubicBezTo>
                <a:cubicBezTo>
                  <a:pt x="8" y="34"/>
                  <a:pt x="10" y="35"/>
                  <a:pt x="10" y="36"/>
                </a:cubicBezTo>
                <a:cubicBezTo>
                  <a:pt x="14" y="36"/>
                  <a:pt x="23" y="35"/>
                  <a:pt x="25" y="36"/>
                </a:cubicBezTo>
                <a:cubicBezTo>
                  <a:pt x="28" y="38"/>
                  <a:pt x="37" y="38"/>
                  <a:pt x="37" y="38"/>
                </a:cubicBezTo>
                <a:cubicBezTo>
                  <a:pt x="40" y="38"/>
                  <a:pt x="42" y="37"/>
                  <a:pt x="42" y="36"/>
                </a:cubicBezTo>
                <a:cubicBezTo>
                  <a:pt x="41" y="34"/>
                  <a:pt x="45" y="33"/>
                  <a:pt x="47" y="33"/>
                </a:cubicBezTo>
                <a:cubicBezTo>
                  <a:pt x="47" y="32"/>
                  <a:pt x="46" y="30"/>
                  <a:pt x="47" y="30"/>
                </a:cubicBezTo>
                <a:cubicBezTo>
                  <a:pt x="48" y="30"/>
                  <a:pt x="56" y="29"/>
                  <a:pt x="59" y="30"/>
                </a:cubicBezTo>
                <a:cubicBezTo>
                  <a:pt x="60" y="31"/>
                  <a:pt x="62" y="30"/>
                  <a:pt x="63" y="29"/>
                </a:cubicBezTo>
                <a:cubicBezTo>
                  <a:pt x="63" y="28"/>
                  <a:pt x="62" y="27"/>
                  <a:pt x="62" y="27"/>
                </a:cubicBezTo>
                <a:cubicBezTo>
                  <a:pt x="60" y="26"/>
                  <a:pt x="57" y="19"/>
                  <a:pt x="59" y="18"/>
                </a:cubicBezTo>
                <a:cubicBezTo>
                  <a:pt x="62" y="18"/>
                  <a:pt x="65" y="10"/>
                  <a:pt x="68" y="8"/>
                </a:cubicBezTo>
                <a:cubicBezTo>
                  <a:pt x="70" y="8"/>
                  <a:pt x="70" y="7"/>
                  <a:pt x="71" y="6"/>
                </a:cubicBezTo>
                <a:cubicBezTo>
                  <a:pt x="67" y="5"/>
                  <a:pt x="64" y="4"/>
                  <a:pt x="64" y="3"/>
                </a:cubicBezTo>
                <a:cubicBezTo>
                  <a:pt x="63" y="1"/>
                  <a:pt x="57" y="0"/>
                  <a:pt x="55" y="0"/>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62" name="Freeform 61"/>
          <p:cNvSpPr>
            <a:spLocks/>
          </p:cNvSpPr>
          <p:nvPr/>
        </p:nvSpPr>
        <p:spPr bwMode="auto">
          <a:xfrm>
            <a:off x="8881452" y="3648209"/>
            <a:ext cx="443052" cy="332286"/>
          </a:xfrm>
          <a:custGeom>
            <a:avLst/>
            <a:gdLst>
              <a:gd name="T0" fmla="*/ 8 w 31"/>
              <a:gd name="T1" fmla="*/ 22 h 22"/>
              <a:gd name="T2" fmla="*/ 8 w 31"/>
              <a:gd name="T3" fmla="*/ 22 h 22"/>
              <a:gd name="T4" fmla="*/ 8 w 31"/>
              <a:gd name="T5" fmla="*/ 21 h 22"/>
              <a:gd name="T6" fmla="*/ 8 w 31"/>
              <a:gd name="T7" fmla="*/ 21 h 22"/>
              <a:gd name="T8" fmla="*/ 9 w 31"/>
              <a:gd name="T9" fmla="*/ 21 h 22"/>
              <a:gd name="T10" fmla="*/ 9 w 31"/>
              <a:gd name="T11" fmla="*/ 21 h 22"/>
              <a:gd name="T12" fmla="*/ 13 w 31"/>
              <a:gd name="T13" fmla="*/ 21 h 22"/>
              <a:gd name="T14" fmla="*/ 13 w 31"/>
              <a:gd name="T15" fmla="*/ 21 h 22"/>
              <a:gd name="T16" fmla="*/ 14 w 31"/>
              <a:gd name="T17" fmla="*/ 21 h 22"/>
              <a:gd name="T18" fmla="*/ 14 w 31"/>
              <a:gd name="T19" fmla="*/ 21 h 22"/>
              <a:gd name="T20" fmla="*/ 15 w 31"/>
              <a:gd name="T21" fmla="*/ 21 h 22"/>
              <a:gd name="T22" fmla="*/ 21 w 31"/>
              <a:gd name="T23" fmla="*/ 18 h 22"/>
              <a:gd name="T24" fmla="*/ 31 w 31"/>
              <a:gd name="T25" fmla="*/ 13 h 22"/>
              <a:gd name="T26" fmla="*/ 31 w 31"/>
              <a:gd name="T27" fmla="*/ 12 h 22"/>
              <a:gd name="T28" fmla="*/ 29 w 31"/>
              <a:gd name="T29" fmla="*/ 9 h 22"/>
              <a:gd name="T30" fmla="*/ 23 w 31"/>
              <a:gd name="T31" fmla="*/ 2 h 22"/>
              <a:gd name="T32" fmla="*/ 22 w 31"/>
              <a:gd name="T33" fmla="*/ 1 h 22"/>
              <a:gd name="T34" fmla="*/ 22 w 31"/>
              <a:gd name="T35" fmla="*/ 1 h 22"/>
              <a:gd name="T36" fmla="*/ 23 w 31"/>
              <a:gd name="T37" fmla="*/ 0 h 22"/>
              <a:gd name="T38" fmla="*/ 3 w 31"/>
              <a:gd name="T39" fmla="*/ 3 h 22"/>
              <a:gd name="T40" fmla="*/ 2 w 31"/>
              <a:gd name="T41" fmla="*/ 3 h 22"/>
              <a:gd name="T42" fmla="*/ 1 w 31"/>
              <a:gd name="T43" fmla="*/ 15 h 22"/>
              <a:gd name="T44" fmla="*/ 8 w 31"/>
              <a:gd name="T4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22">
                <a:moveTo>
                  <a:pt x="8" y="22"/>
                </a:moveTo>
                <a:cubicBezTo>
                  <a:pt x="8" y="22"/>
                  <a:pt x="8" y="22"/>
                  <a:pt x="8" y="22"/>
                </a:cubicBezTo>
                <a:cubicBezTo>
                  <a:pt x="8" y="21"/>
                  <a:pt x="8" y="21"/>
                  <a:pt x="8" y="21"/>
                </a:cubicBezTo>
                <a:cubicBezTo>
                  <a:pt x="8" y="21"/>
                  <a:pt x="8" y="21"/>
                  <a:pt x="8" y="21"/>
                </a:cubicBezTo>
                <a:cubicBezTo>
                  <a:pt x="8" y="21"/>
                  <a:pt x="9" y="21"/>
                  <a:pt x="9" y="21"/>
                </a:cubicBezTo>
                <a:cubicBezTo>
                  <a:pt x="9" y="21"/>
                  <a:pt x="9" y="21"/>
                  <a:pt x="9" y="21"/>
                </a:cubicBezTo>
                <a:cubicBezTo>
                  <a:pt x="10" y="21"/>
                  <a:pt x="11" y="21"/>
                  <a:pt x="13" y="21"/>
                </a:cubicBezTo>
                <a:cubicBezTo>
                  <a:pt x="13" y="21"/>
                  <a:pt x="13" y="21"/>
                  <a:pt x="13" y="21"/>
                </a:cubicBezTo>
                <a:cubicBezTo>
                  <a:pt x="13" y="21"/>
                  <a:pt x="13" y="21"/>
                  <a:pt x="14" y="21"/>
                </a:cubicBezTo>
                <a:cubicBezTo>
                  <a:pt x="14" y="21"/>
                  <a:pt x="14" y="21"/>
                  <a:pt x="14" y="21"/>
                </a:cubicBezTo>
                <a:cubicBezTo>
                  <a:pt x="15" y="21"/>
                  <a:pt x="15" y="21"/>
                  <a:pt x="15" y="21"/>
                </a:cubicBezTo>
                <a:cubicBezTo>
                  <a:pt x="18" y="20"/>
                  <a:pt x="19" y="17"/>
                  <a:pt x="21" y="18"/>
                </a:cubicBezTo>
                <a:cubicBezTo>
                  <a:pt x="22" y="18"/>
                  <a:pt x="30" y="14"/>
                  <a:pt x="31" y="13"/>
                </a:cubicBezTo>
                <a:cubicBezTo>
                  <a:pt x="31" y="13"/>
                  <a:pt x="31" y="12"/>
                  <a:pt x="31" y="12"/>
                </a:cubicBezTo>
                <a:cubicBezTo>
                  <a:pt x="31" y="11"/>
                  <a:pt x="29" y="10"/>
                  <a:pt x="29" y="9"/>
                </a:cubicBezTo>
                <a:cubicBezTo>
                  <a:pt x="29" y="8"/>
                  <a:pt x="24" y="3"/>
                  <a:pt x="23" y="2"/>
                </a:cubicBezTo>
                <a:cubicBezTo>
                  <a:pt x="23" y="2"/>
                  <a:pt x="23" y="1"/>
                  <a:pt x="22" y="1"/>
                </a:cubicBezTo>
                <a:cubicBezTo>
                  <a:pt x="22" y="1"/>
                  <a:pt x="22" y="1"/>
                  <a:pt x="22" y="1"/>
                </a:cubicBezTo>
                <a:cubicBezTo>
                  <a:pt x="22" y="1"/>
                  <a:pt x="22" y="0"/>
                  <a:pt x="23" y="0"/>
                </a:cubicBezTo>
                <a:cubicBezTo>
                  <a:pt x="15" y="1"/>
                  <a:pt x="3" y="3"/>
                  <a:pt x="3" y="3"/>
                </a:cubicBezTo>
                <a:cubicBezTo>
                  <a:pt x="3" y="3"/>
                  <a:pt x="3" y="3"/>
                  <a:pt x="2" y="3"/>
                </a:cubicBezTo>
                <a:cubicBezTo>
                  <a:pt x="1" y="7"/>
                  <a:pt x="0" y="12"/>
                  <a:pt x="1" y="15"/>
                </a:cubicBezTo>
                <a:cubicBezTo>
                  <a:pt x="2" y="17"/>
                  <a:pt x="4" y="19"/>
                  <a:pt x="8" y="22"/>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63" name="Freeform 62"/>
          <p:cNvSpPr>
            <a:spLocks/>
          </p:cNvSpPr>
          <p:nvPr/>
        </p:nvSpPr>
        <p:spPr bwMode="auto">
          <a:xfrm>
            <a:off x="8953454" y="98274"/>
            <a:ext cx="1174081" cy="603655"/>
          </a:xfrm>
          <a:custGeom>
            <a:avLst/>
            <a:gdLst>
              <a:gd name="T0" fmla="*/ 28 w 83"/>
              <a:gd name="T1" fmla="*/ 28 h 40"/>
              <a:gd name="T2" fmla="*/ 42 w 83"/>
              <a:gd name="T3" fmla="*/ 28 h 40"/>
              <a:gd name="T4" fmla="*/ 49 w 83"/>
              <a:gd name="T5" fmla="*/ 31 h 40"/>
              <a:gd name="T6" fmla="*/ 60 w 83"/>
              <a:gd name="T7" fmla="*/ 36 h 40"/>
              <a:gd name="T8" fmla="*/ 65 w 83"/>
              <a:gd name="T9" fmla="*/ 40 h 40"/>
              <a:gd name="T10" fmla="*/ 68 w 83"/>
              <a:gd name="T11" fmla="*/ 37 h 40"/>
              <a:gd name="T12" fmla="*/ 75 w 83"/>
              <a:gd name="T13" fmla="*/ 36 h 40"/>
              <a:gd name="T14" fmla="*/ 80 w 83"/>
              <a:gd name="T15" fmla="*/ 32 h 40"/>
              <a:gd name="T16" fmla="*/ 83 w 83"/>
              <a:gd name="T17" fmla="*/ 31 h 40"/>
              <a:gd name="T18" fmla="*/ 81 w 83"/>
              <a:gd name="T19" fmla="*/ 24 h 40"/>
              <a:gd name="T20" fmla="*/ 77 w 83"/>
              <a:gd name="T21" fmla="*/ 18 h 40"/>
              <a:gd name="T22" fmla="*/ 76 w 83"/>
              <a:gd name="T23" fmla="*/ 11 h 40"/>
              <a:gd name="T24" fmla="*/ 74 w 83"/>
              <a:gd name="T25" fmla="*/ 8 h 40"/>
              <a:gd name="T26" fmla="*/ 63 w 83"/>
              <a:gd name="T27" fmla="*/ 8 h 40"/>
              <a:gd name="T28" fmla="*/ 52 w 83"/>
              <a:gd name="T29" fmla="*/ 1 h 40"/>
              <a:gd name="T30" fmla="*/ 40 w 83"/>
              <a:gd name="T31" fmla="*/ 1 h 40"/>
              <a:gd name="T32" fmla="*/ 39 w 83"/>
              <a:gd name="T33" fmla="*/ 12 h 40"/>
              <a:gd name="T34" fmla="*/ 30 w 83"/>
              <a:gd name="T35" fmla="*/ 17 h 40"/>
              <a:gd name="T36" fmla="*/ 20 w 83"/>
              <a:gd name="T37" fmla="*/ 5 h 40"/>
              <a:gd name="T38" fmla="*/ 9 w 83"/>
              <a:gd name="T39" fmla="*/ 10 h 40"/>
              <a:gd name="T40" fmla="*/ 4 w 83"/>
              <a:gd name="T41" fmla="*/ 19 h 40"/>
              <a:gd name="T42" fmla="*/ 3 w 83"/>
              <a:gd name="T43" fmla="*/ 30 h 40"/>
              <a:gd name="T44" fmla="*/ 3 w 83"/>
              <a:gd name="T45" fmla="*/ 30 h 40"/>
              <a:gd name="T46" fmla="*/ 12 w 83"/>
              <a:gd name="T47" fmla="*/ 28 h 40"/>
              <a:gd name="T48" fmla="*/ 28 w 83"/>
              <a:gd name="T49" fmla="*/ 2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 h="40">
                <a:moveTo>
                  <a:pt x="28" y="28"/>
                </a:moveTo>
                <a:cubicBezTo>
                  <a:pt x="31" y="28"/>
                  <a:pt x="38" y="30"/>
                  <a:pt x="42" y="28"/>
                </a:cubicBezTo>
                <a:cubicBezTo>
                  <a:pt x="47" y="26"/>
                  <a:pt x="47" y="31"/>
                  <a:pt x="49" y="31"/>
                </a:cubicBezTo>
                <a:cubicBezTo>
                  <a:pt x="52" y="30"/>
                  <a:pt x="57" y="34"/>
                  <a:pt x="60" y="36"/>
                </a:cubicBezTo>
                <a:cubicBezTo>
                  <a:pt x="61" y="38"/>
                  <a:pt x="63" y="39"/>
                  <a:pt x="65" y="40"/>
                </a:cubicBezTo>
                <a:cubicBezTo>
                  <a:pt x="66" y="39"/>
                  <a:pt x="67" y="38"/>
                  <a:pt x="68" y="37"/>
                </a:cubicBezTo>
                <a:cubicBezTo>
                  <a:pt x="70" y="35"/>
                  <a:pt x="73" y="36"/>
                  <a:pt x="75" y="36"/>
                </a:cubicBezTo>
                <a:cubicBezTo>
                  <a:pt x="78" y="36"/>
                  <a:pt x="78" y="34"/>
                  <a:pt x="80" y="32"/>
                </a:cubicBezTo>
                <a:cubicBezTo>
                  <a:pt x="81" y="32"/>
                  <a:pt x="82" y="31"/>
                  <a:pt x="83" y="31"/>
                </a:cubicBezTo>
                <a:cubicBezTo>
                  <a:pt x="82" y="29"/>
                  <a:pt x="82" y="26"/>
                  <a:pt x="81" y="24"/>
                </a:cubicBezTo>
                <a:cubicBezTo>
                  <a:pt x="79" y="22"/>
                  <a:pt x="77" y="19"/>
                  <a:pt x="77" y="18"/>
                </a:cubicBezTo>
                <a:cubicBezTo>
                  <a:pt x="78" y="16"/>
                  <a:pt x="78" y="13"/>
                  <a:pt x="76" y="11"/>
                </a:cubicBezTo>
                <a:cubicBezTo>
                  <a:pt x="75" y="10"/>
                  <a:pt x="74" y="9"/>
                  <a:pt x="74" y="8"/>
                </a:cubicBezTo>
                <a:cubicBezTo>
                  <a:pt x="70" y="8"/>
                  <a:pt x="65" y="7"/>
                  <a:pt x="63" y="8"/>
                </a:cubicBezTo>
                <a:cubicBezTo>
                  <a:pt x="61" y="8"/>
                  <a:pt x="53" y="2"/>
                  <a:pt x="52" y="1"/>
                </a:cubicBezTo>
                <a:cubicBezTo>
                  <a:pt x="51" y="0"/>
                  <a:pt x="45" y="1"/>
                  <a:pt x="40" y="1"/>
                </a:cubicBezTo>
                <a:cubicBezTo>
                  <a:pt x="37" y="5"/>
                  <a:pt x="39" y="7"/>
                  <a:pt x="39" y="12"/>
                </a:cubicBezTo>
                <a:cubicBezTo>
                  <a:pt x="39" y="18"/>
                  <a:pt x="33" y="17"/>
                  <a:pt x="30" y="17"/>
                </a:cubicBezTo>
                <a:cubicBezTo>
                  <a:pt x="27" y="17"/>
                  <a:pt x="21" y="7"/>
                  <a:pt x="20" y="5"/>
                </a:cubicBezTo>
                <a:cubicBezTo>
                  <a:pt x="18" y="3"/>
                  <a:pt x="13" y="8"/>
                  <a:pt x="9" y="10"/>
                </a:cubicBezTo>
                <a:cubicBezTo>
                  <a:pt x="5" y="12"/>
                  <a:pt x="7" y="17"/>
                  <a:pt x="4" y="19"/>
                </a:cubicBezTo>
                <a:cubicBezTo>
                  <a:pt x="2" y="21"/>
                  <a:pt x="0" y="25"/>
                  <a:pt x="3" y="30"/>
                </a:cubicBezTo>
                <a:cubicBezTo>
                  <a:pt x="3" y="30"/>
                  <a:pt x="3" y="30"/>
                  <a:pt x="3" y="30"/>
                </a:cubicBezTo>
                <a:cubicBezTo>
                  <a:pt x="6" y="30"/>
                  <a:pt x="10" y="29"/>
                  <a:pt x="12" y="28"/>
                </a:cubicBezTo>
                <a:cubicBezTo>
                  <a:pt x="15" y="25"/>
                  <a:pt x="25" y="28"/>
                  <a:pt x="28" y="28"/>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64" name="Freeform 63"/>
          <p:cNvSpPr>
            <a:spLocks/>
          </p:cNvSpPr>
          <p:nvPr/>
        </p:nvSpPr>
        <p:spPr bwMode="auto">
          <a:xfrm>
            <a:off x="8953454" y="474877"/>
            <a:ext cx="919323" cy="636887"/>
          </a:xfrm>
          <a:custGeom>
            <a:avLst/>
            <a:gdLst>
              <a:gd name="T0" fmla="*/ 9 w 65"/>
              <a:gd name="T1" fmla="*/ 21 h 42"/>
              <a:gd name="T2" fmla="*/ 16 w 65"/>
              <a:gd name="T3" fmla="*/ 24 h 42"/>
              <a:gd name="T4" fmla="*/ 22 w 65"/>
              <a:gd name="T5" fmla="*/ 28 h 42"/>
              <a:gd name="T6" fmla="*/ 22 w 65"/>
              <a:gd name="T7" fmla="*/ 36 h 42"/>
              <a:gd name="T8" fmla="*/ 31 w 65"/>
              <a:gd name="T9" fmla="*/ 41 h 42"/>
              <a:gd name="T10" fmla="*/ 39 w 65"/>
              <a:gd name="T11" fmla="*/ 41 h 42"/>
              <a:gd name="T12" fmla="*/ 45 w 65"/>
              <a:gd name="T13" fmla="*/ 39 h 42"/>
              <a:gd name="T14" fmla="*/ 52 w 65"/>
              <a:gd name="T15" fmla="*/ 36 h 42"/>
              <a:gd name="T16" fmla="*/ 54 w 65"/>
              <a:gd name="T17" fmla="*/ 31 h 42"/>
              <a:gd name="T18" fmla="*/ 60 w 65"/>
              <a:gd name="T19" fmla="*/ 26 h 42"/>
              <a:gd name="T20" fmla="*/ 63 w 65"/>
              <a:gd name="T21" fmla="*/ 23 h 42"/>
              <a:gd name="T22" fmla="*/ 65 w 65"/>
              <a:gd name="T23" fmla="*/ 18 h 42"/>
              <a:gd name="T24" fmla="*/ 65 w 65"/>
              <a:gd name="T25" fmla="*/ 15 h 42"/>
              <a:gd name="T26" fmla="*/ 60 w 65"/>
              <a:gd name="T27" fmla="*/ 11 h 42"/>
              <a:gd name="T28" fmla="*/ 49 w 65"/>
              <a:gd name="T29" fmla="*/ 6 h 42"/>
              <a:gd name="T30" fmla="*/ 42 w 65"/>
              <a:gd name="T31" fmla="*/ 3 h 42"/>
              <a:gd name="T32" fmla="*/ 28 w 65"/>
              <a:gd name="T33" fmla="*/ 3 h 42"/>
              <a:gd name="T34" fmla="*/ 12 w 65"/>
              <a:gd name="T35" fmla="*/ 3 h 42"/>
              <a:gd name="T36" fmla="*/ 3 w 65"/>
              <a:gd name="T37" fmla="*/ 5 h 42"/>
              <a:gd name="T38" fmla="*/ 2 w 65"/>
              <a:gd name="T39" fmla="*/ 18 h 42"/>
              <a:gd name="T40" fmla="*/ 2 w 65"/>
              <a:gd name="T41" fmla="*/ 21 h 42"/>
              <a:gd name="T42" fmla="*/ 9 w 65"/>
              <a:gd name="T43"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42">
                <a:moveTo>
                  <a:pt x="9" y="21"/>
                </a:moveTo>
                <a:cubicBezTo>
                  <a:pt x="11" y="23"/>
                  <a:pt x="15" y="25"/>
                  <a:pt x="16" y="24"/>
                </a:cubicBezTo>
                <a:cubicBezTo>
                  <a:pt x="18" y="23"/>
                  <a:pt x="22" y="26"/>
                  <a:pt x="22" y="28"/>
                </a:cubicBezTo>
                <a:cubicBezTo>
                  <a:pt x="22" y="30"/>
                  <a:pt x="21" y="36"/>
                  <a:pt x="22" y="36"/>
                </a:cubicBezTo>
                <a:cubicBezTo>
                  <a:pt x="23" y="36"/>
                  <a:pt x="31" y="38"/>
                  <a:pt x="31" y="41"/>
                </a:cubicBezTo>
                <a:cubicBezTo>
                  <a:pt x="34" y="41"/>
                  <a:pt x="38" y="41"/>
                  <a:pt x="39" y="41"/>
                </a:cubicBezTo>
                <a:cubicBezTo>
                  <a:pt x="42" y="42"/>
                  <a:pt x="44" y="40"/>
                  <a:pt x="45" y="39"/>
                </a:cubicBezTo>
                <a:cubicBezTo>
                  <a:pt x="46" y="37"/>
                  <a:pt x="51" y="36"/>
                  <a:pt x="52" y="36"/>
                </a:cubicBezTo>
                <a:cubicBezTo>
                  <a:pt x="54" y="36"/>
                  <a:pt x="54" y="33"/>
                  <a:pt x="54" y="31"/>
                </a:cubicBezTo>
                <a:cubicBezTo>
                  <a:pt x="54" y="29"/>
                  <a:pt x="58" y="26"/>
                  <a:pt x="60" y="26"/>
                </a:cubicBezTo>
                <a:cubicBezTo>
                  <a:pt x="62" y="25"/>
                  <a:pt x="61" y="23"/>
                  <a:pt x="63" y="23"/>
                </a:cubicBezTo>
                <a:cubicBezTo>
                  <a:pt x="65" y="23"/>
                  <a:pt x="65" y="20"/>
                  <a:pt x="65" y="18"/>
                </a:cubicBezTo>
                <a:cubicBezTo>
                  <a:pt x="64" y="17"/>
                  <a:pt x="65" y="16"/>
                  <a:pt x="65" y="15"/>
                </a:cubicBezTo>
                <a:cubicBezTo>
                  <a:pt x="63" y="14"/>
                  <a:pt x="61" y="13"/>
                  <a:pt x="60" y="11"/>
                </a:cubicBezTo>
                <a:cubicBezTo>
                  <a:pt x="57" y="9"/>
                  <a:pt x="52" y="5"/>
                  <a:pt x="49" y="6"/>
                </a:cubicBezTo>
                <a:cubicBezTo>
                  <a:pt x="47" y="6"/>
                  <a:pt x="47" y="1"/>
                  <a:pt x="42" y="3"/>
                </a:cubicBezTo>
                <a:cubicBezTo>
                  <a:pt x="38" y="5"/>
                  <a:pt x="31" y="3"/>
                  <a:pt x="28" y="3"/>
                </a:cubicBezTo>
                <a:cubicBezTo>
                  <a:pt x="25" y="3"/>
                  <a:pt x="15" y="0"/>
                  <a:pt x="12" y="3"/>
                </a:cubicBezTo>
                <a:cubicBezTo>
                  <a:pt x="10" y="4"/>
                  <a:pt x="6" y="5"/>
                  <a:pt x="3" y="5"/>
                </a:cubicBezTo>
                <a:cubicBezTo>
                  <a:pt x="5" y="10"/>
                  <a:pt x="4" y="15"/>
                  <a:pt x="2" y="18"/>
                </a:cubicBezTo>
                <a:cubicBezTo>
                  <a:pt x="0" y="20"/>
                  <a:pt x="1" y="20"/>
                  <a:pt x="2" y="21"/>
                </a:cubicBezTo>
                <a:cubicBezTo>
                  <a:pt x="5" y="20"/>
                  <a:pt x="8" y="20"/>
                  <a:pt x="9" y="21"/>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65" name="Freeform 64"/>
          <p:cNvSpPr>
            <a:spLocks/>
          </p:cNvSpPr>
          <p:nvPr/>
        </p:nvSpPr>
        <p:spPr bwMode="auto">
          <a:xfrm>
            <a:off x="6677286" y="2529505"/>
            <a:ext cx="719959" cy="426435"/>
          </a:xfrm>
          <a:custGeom>
            <a:avLst/>
            <a:gdLst>
              <a:gd name="T0" fmla="*/ 45 w 51"/>
              <a:gd name="T1" fmla="*/ 11 h 28"/>
              <a:gd name="T2" fmla="*/ 40 w 51"/>
              <a:gd name="T3" fmla="*/ 8 h 28"/>
              <a:gd name="T4" fmla="*/ 40 w 51"/>
              <a:gd name="T5" fmla="*/ 4 h 28"/>
              <a:gd name="T6" fmla="*/ 33 w 51"/>
              <a:gd name="T7" fmla="*/ 1 h 28"/>
              <a:gd name="T8" fmla="*/ 25 w 51"/>
              <a:gd name="T9" fmla="*/ 1 h 28"/>
              <a:gd name="T10" fmla="*/ 16 w 51"/>
              <a:gd name="T11" fmla="*/ 1 h 28"/>
              <a:gd name="T12" fmla="*/ 14 w 51"/>
              <a:gd name="T13" fmla="*/ 3 h 28"/>
              <a:gd name="T14" fmla="*/ 8 w 51"/>
              <a:gd name="T15" fmla="*/ 8 h 28"/>
              <a:gd name="T16" fmla="*/ 1 w 51"/>
              <a:gd name="T17" fmla="*/ 17 h 28"/>
              <a:gd name="T18" fmla="*/ 3 w 51"/>
              <a:gd name="T19" fmla="*/ 21 h 28"/>
              <a:gd name="T20" fmla="*/ 8 w 51"/>
              <a:gd name="T21" fmla="*/ 21 h 28"/>
              <a:gd name="T22" fmla="*/ 10 w 51"/>
              <a:gd name="T23" fmla="*/ 27 h 28"/>
              <a:gd name="T24" fmla="*/ 10 w 51"/>
              <a:gd name="T25" fmla="*/ 27 h 28"/>
              <a:gd name="T26" fmla="*/ 19 w 51"/>
              <a:gd name="T27" fmla="*/ 26 h 28"/>
              <a:gd name="T28" fmla="*/ 25 w 51"/>
              <a:gd name="T29" fmla="*/ 18 h 28"/>
              <a:gd name="T30" fmla="*/ 31 w 51"/>
              <a:gd name="T31" fmla="*/ 26 h 28"/>
              <a:gd name="T32" fmla="*/ 34 w 51"/>
              <a:gd name="T33" fmla="*/ 22 h 28"/>
              <a:gd name="T34" fmla="*/ 38 w 51"/>
              <a:gd name="T35" fmla="*/ 19 h 28"/>
              <a:gd name="T36" fmla="*/ 44 w 51"/>
              <a:gd name="T37" fmla="*/ 18 h 28"/>
              <a:gd name="T38" fmla="*/ 47 w 51"/>
              <a:gd name="T39" fmla="*/ 17 h 28"/>
              <a:gd name="T40" fmla="*/ 49 w 51"/>
              <a:gd name="T41" fmla="*/ 14 h 28"/>
              <a:gd name="T42" fmla="*/ 51 w 51"/>
              <a:gd name="T43" fmla="*/ 12 h 28"/>
              <a:gd name="T44" fmla="*/ 45 w 51"/>
              <a:gd name="T45"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1" h="28">
                <a:moveTo>
                  <a:pt x="45" y="11"/>
                </a:moveTo>
                <a:cubicBezTo>
                  <a:pt x="43" y="12"/>
                  <a:pt x="40" y="9"/>
                  <a:pt x="40" y="8"/>
                </a:cubicBezTo>
                <a:cubicBezTo>
                  <a:pt x="40" y="8"/>
                  <a:pt x="39" y="5"/>
                  <a:pt x="40" y="4"/>
                </a:cubicBezTo>
                <a:cubicBezTo>
                  <a:pt x="38" y="3"/>
                  <a:pt x="35" y="1"/>
                  <a:pt x="33" y="1"/>
                </a:cubicBezTo>
                <a:cubicBezTo>
                  <a:pt x="30" y="0"/>
                  <a:pt x="28" y="0"/>
                  <a:pt x="25" y="1"/>
                </a:cubicBezTo>
                <a:cubicBezTo>
                  <a:pt x="24" y="2"/>
                  <a:pt x="19" y="2"/>
                  <a:pt x="16" y="1"/>
                </a:cubicBezTo>
                <a:cubicBezTo>
                  <a:pt x="15" y="2"/>
                  <a:pt x="15" y="3"/>
                  <a:pt x="14" y="3"/>
                </a:cubicBezTo>
                <a:cubicBezTo>
                  <a:pt x="12" y="3"/>
                  <a:pt x="9" y="5"/>
                  <a:pt x="8" y="8"/>
                </a:cubicBezTo>
                <a:cubicBezTo>
                  <a:pt x="8" y="10"/>
                  <a:pt x="3" y="12"/>
                  <a:pt x="1" y="17"/>
                </a:cubicBezTo>
                <a:cubicBezTo>
                  <a:pt x="0" y="21"/>
                  <a:pt x="0" y="23"/>
                  <a:pt x="3" y="21"/>
                </a:cubicBezTo>
                <a:cubicBezTo>
                  <a:pt x="5" y="18"/>
                  <a:pt x="8" y="19"/>
                  <a:pt x="8" y="21"/>
                </a:cubicBezTo>
                <a:cubicBezTo>
                  <a:pt x="8" y="23"/>
                  <a:pt x="11" y="24"/>
                  <a:pt x="10" y="27"/>
                </a:cubicBezTo>
                <a:cubicBezTo>
                  <a:pt x="10" y="27"/>
                  <a:pt x="10" y="27"/>
                  <a:pt x="10" y="27"/>
                </a:cubicBezTo>
                <a:cubicBezTo>
                  <a:pt x="13" y="26"/>
                  <a:pt x="18" y="26"/>
                  <a:pt x="19" y="26"/>
                </a:cubicBezTo>
                <a:cubicBezTo>
                  <a:pt x="22" y="26"/>
                  <a:pt x="24" y="19"/>
                  <a:pt x="25" y="18"/>
                </a:cubicBezTo>
                <a:cubicBezTo>
                  <a:pt x="26" y="17"/>
                  <a:pt x="29" y="23"/>
                  <a:pt x="31" y="26"/>
                </a:cubicBezTo>
                <a:cubicBezTo>
                  <a:pt x="34" y="28"/>
                  <a:pt x="34" y="24"/>
                  <a:pt x="34" y="22"/>
                </a:cubicBezTo>
                <a:cubicBezTo>
                  <a:pt x="34" y="20"/>
                  <a:pt x="37" y="19"/>
                  <a:pt x="38" y="19"/>
                </a:cubicBezTo>
                <a:cubicBezTo>
                  <a:pt x="40" y="20"/>
                  <a:pt x="44" y="20"/>
                  <a:pt x="44" y="18"/>
                </a:cubicBezTo>
                <a:cubicBezTo>
                  <a:pt x="44" y="16"/>
                  <a:pt x="46" y="17"/>
                  <a:pt x="47" y="17"/>
                </a:cubicBezTo>
                <a:cubicBezTo>
                  <a:pt x="48" y="17"/>
                  <a:pt x="49" y="14"/>
                  <a:pt x="49" y="14"/>
                </a:cubicBezTo>
                <a:cubicBezTo>
                  <a:pt x="51" y="12"/>
                  <a:pt x="51" y="12"/>
                  <a:pt x="51" y="12"/>
                </a:cubicBezTo>
                <a:cubicBezTo>
                  <a:pt x="49" y="11"/>
                  <a:pt x="47" y="11"/>
                  <a:pt x="45" y="11"/>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66" name="Freeform 65"/>
          <p:cNvSpPr>
            <a:spLocks/>
          </p:cNvSpPr>
          <p:nvPr/>
        </p:nvSpPr>
        <p:spPr bwMode="auto">
          <a:xfrm>
            <a:off x="6660673" y="901305"/>
            <a:ext cx="1428832" cy="1733428"/>
          </a:xfrm>
          <a:custGeom>
            <a:avLst/>
            <a:gdLst>
              <a:gd name="T0" fmla="*/ 13 w 101"/>
              <a:gd name="T1" fmla="*/ 30 h 115"/>
              <a:gd name="T2" fmla="*/ 7 w 101"/>
              <a:gd name="T3" fmla="*/ 35 h 115"/>
              <a:gd name="T4" fmla="*/ 11 w 101"/>
              <a:gd name="T5" fmla="*/ 41 h 115"/>
              <a:gd name="T6" fmla="*/ 8 w 101"/>
              <a:gd name="T7" fmla="*/ 45 h 115"/>
              <a:gd name="T8" fmla="*/ 2 w 101"/>
              <a:gd name="T9" fmla="*/ 48 h 115"/>
              <a:gd name="T10" fmla="*/ 1 w 101"/>
              <a:gd name="T11" fmla="*/ 53 h 115"/>
              <a:gd name="T12" fmla="*/ 0 w 101"/>
              <a:gd name="T13" fmla="*/ 62 h 115"/>
              <a:gd name="T14" fmla="*/ 3 w 101"/>
              <a:gd name="T15" fmla="*/ 69 h 115"/>
              <a:gd name="T16" fmla="*/ 1 w 101"/>
              <a:gd name="T17" fmla="*/ 73 h 115"/>
              <a:gd name="T18" fmla="*/ 4 w 101"/>
              <a:gd name="T19" fmla="*/ 83 h 115"/>
              <a:gd name="T20" fmla="*/ 7 w 101"/>
              <a:gd name="T21" fmla="*/ 84 h 115"/>
              <a:gd name="T22" fmla="*/ 14 w 101"/>
              <a:gd name="T23" fmla="*/ 88 h 115"/>
              <a:gd name="T24" fmla="*/ 20 w 101"/>
              <a:gd name="T25" fmla="*/ 90 h 115"/>
              <a:gd name="T26" fmla="*/ 22 w 101"/>
              <a:gd name="T27" fmla="*/ 93 h 115"/>
              <a:gd name="T28" fmla="*/ 18 w 101"/>
              <a:gd name="T29" fmla="*/ 103 h 115"/>
              <a:gd name="T30" fmla="*/ 17 w 101"/>
              <a:gd name="T31" fmla="*/ 109 h 115"/>
              <a:gd name="T32" fmla="*/ 26 w 101"/>
              <a:gd name="T33" fmla="*/ 109 h 115"/>
              <a:gd name="T34" fmla="*/ 34 w 101"/>
              <a:gd name="T35" fmla="*/ 109 h 115"/>
              <a:gd name="T36" fmla="*/ 41 w 101"/>
              <a:gd name="T37" fmla="*/ 112 h 115"/>
              <a:gd name="T38" fmla="*/ 42 w 101"/>
              <a:gd name="T39" fmla="*/ 110 h 115"/>
              <a:gd name="T40" fmla="*/ 48 w 101"/>
              <a:gd name="T41" fmla="*/ 112 h 115"/>
              <a:gd name="T42" fmla="*/ 55 w 101"/>
              <a:gd name="T43" fmla="*/ 111 h 115"/>
              <a:gd name="T44" fmla="*/ 62 w 101"/>
              <a:gd name="T45" fmla="*/ 111 h 115"/>
              <a:gd name="T46" fmla="*/ 73 w 101"/>
              <a:gd name="T47" fmla="*/ 108 h 115"/>
              <a:gd name="T48" fmla="*/ 78 w 101"/>
              <a:gd name="T49" fmla="*/ 105 h 115"/>
              <a:gd name="T50" fmla="*/ 82 w 101"/>
              <a:gd name="T51" fmla="*/ 98 h 115"/>
              <a:gd name="T52" fmla="*/ 88 w 101"/>
              <a:gd name="T53" fmla="*/ 93 h 115"/>
              <a:gd name="T54" fmla="*/ 77 w 101"/>
              <a:gd name="T55" fmla="*/ 84 h 115"/>
              <a:gd name="T56" fmla="*/ 73 w 101"/>
              <a:gd name="T57" fmla="*/ 75 h 115"/>
              <a:gd name="T58" fmla="*/ 72 w 101"/>
              <a:gd name="T59" fmla="*/ 69 h 115"/>
              <a:gd name="T60" fmla="*/ 84 w 101"/>
              <a:gd name="T61" fmla="*/ 64 h 115"/>
              <a:gd name="T62" fmla="*/ 93 w 101"/>
              <a:gd name="T63" fmla="*/ 60 h 115"/>
              <a:gd name="T64" fmla="*/ 99 w 101"/>
              <a:gd name="T65" fmla="*/ 60 h 115"/>
              <a:gd name="T66" fmla="*/ 99 w 101"/>
              <a:gd name="T67" fmla="*/ 54 h 115"/>
              <a:gd name="T68" fmla="*/ 97 w 101"/>
              <a:gd name="T69" fmla="*/ 45 h 115"/>
              <a:gd name="T70" fmla="*/ 95 w 101"/>
              <a:gd name="T71" fmla="*/ 39 h 115"/>
              <a:gd name="T72" fmla="*/ 93 w 101"/>
              <a:gd name="T73" fmla="*/ 33 h 115"/>
              <a:gd name="T74" fmla="*/ 92 w 101"/>
              <a:gd name="T75" fmla="*/ 29 h 115"/>
              <a:gd name="T76" fmla="*/ 92 w 101"/>
              <a:gd name="T77" fmla="*/ 17 h 115"/>
              <a:gd name="T78" fmla="*/ 92 w 101"/>
              <a:gd name="T79" fmla="*/ 15 h 115"/>
              <a:gd name="T80" fmla="*/ 91 w 101"/>
              <a:gd name="T81" fmla="*/ 14 h 115"/>
              <a:gd name="T82" fmla="*/ 84 w 101"/>
              <a:gd name="T83" fmla="*/ 10 h 115"/>
              <a:gd name="T84" fmla="*/ 85 w 101"/>
              <a:gd name="T85" fmla="*/ 4 h 115"/>
              <a:gd name="T86" fmla="*/ 75 w 101"/>
              <a:gd name="T87" fmla="*/ 7 h 115"/>
              <a:gd name="T88" fmla="*/ 63 w 101"/>
              <a:gd name="T89" fmla="*/ 14 h 115"/>
              <a:gd name="T90" fmla="*/ 57 w 101"/>
              <a:gd name="T91" fmla="*/ 10 h 115"/>
              <a:gd name="T92" fmla="*/ 53 w 101"/>
              <a:gd name="T93" fmla="*/ 8 h 115"/>
              <a:gd name="T94" fmla="*/ 45 w 101"/>
              <a:gd name="T95" fmla="*/ 4 h 115"/>
              <a:gd name="T96" fmla="*/ 44 w 101"/>
              <a:gd name="T97" fmla="*/ 1 h 115"/>
              <a:gd name="T98" fmla="*/ 40 w 101"/>
              <a:gd name="T99" fmla="*/ 1 h 115"/>
              <a:gd name="T100" fmla="*/ 29 w 101"/>
              <a:gd name="T101" fmla="*/ 0 h 115"/>
              <a:gd name="T102" fmla="*/ 31 w 101"/>
              <a:gd name="T103" fmla="*/ 5 h 115"/>
              <a:gd name="T104" fmla="*/ 34 w 101"/>
              <a:gd name="T105" fmla="*/ 15 h 115"/>
              <a:gd name="T106" fmla="*/ 29 w 101"/>
              <a:gd name="T107" fmla="*/ 20 h 115"/>
              <a:gd name="T108" fmla="*/ 21 w 101"/>
              <a:gd name="T109" fmla="*/ 18 h 115"/>
              <a:gd name="T110" fmla="*/ 13 w 101"/>
              <a:gd name="T111" fmla="*/ 20 h 115"/>
              <a:gd name="T112" fmla="*/ 12 w 101"/>
              <a:gd name="T113" fmla="*/ 22 h 115"/>
              <a:gd name="T114" fmla="*/ 13 w 101"/>
              <a:gd name="T115" fmla="*/ 3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 h="115">
                <a:moveTo>
                  <a:pt x="13" y="30"/>
                </a:moveTo>
                <a:cubicBezTo>
                  <a:pt x="10" y="34"/>
                  <a:pt x="6" y="34"/>
                  <a:pt x="7" y="35"/>
                </a:cubicBezTo>
                <a:cubicBezTo>
                  <a:pt x="8" y="36"/>
                  <a:pt x="12" y="39"/>
                  <a:pt x="11" y="41"/>
                </a:cubicBezTo>
                <a:cubicBezTo>
                  <a:pt x="10" y="43"/>
                  <a:pt x="8" y="42"/>
                  <a:pt x="8" y="45"/>
                </a:cubicBezTo>
                <a:cubicBezTo>
                  <a:pt x="8" y="48"/>
                  <a:pt x="4" y="48"/>
                  <a:pt x="2" y="48"/>
                </a:cubicBezTo>
                <a:cubicBezTo>
                  <a:pt x="0" y="48"/>
                  <a:pt x="2" y="51"/>
                  <a:pt x="1" y="53"/>
                </a:cubicBezTo>
                <a:cubicBezTo>
                  <a:pt x="0" y="55"/>
                  <a:pt x="0" y="60"/>
                  <a:pt x="0" y="62"/>
                </a:cubicBezTo>
                <a:cubicBezTo>
                  <a:pt x="0" y="64"/>
                  <a:pt x="3" y="67"/>
                  <a:pt x="3" y="69"/>
                </a:cubicBezTo>
                <a:cubicBezTo>
                  <a:pt x="3" y="71"/>
                  <a:pt x="0" y="72"/>
                  <a:pt x="1" y="73"/>
                </a:cubicBezTo>
                <a:cubicBezTo>
                  <a:pt x="1" y="75"/>
                  <a:pt x="4" y="77"/>
                  <a:pt x="4" y="83"/>
                </a:cubicBezTo>
                <a:cubicBezTo>
                  <a:pt x="5" y="83"/>
                  <a:pt x="6" y="84"/>
                  <a:pt x="7" y="84"/>
                </a:cubicBezTo>
                <a:cubicBezTo>
                  <a:pt x="8" y="86"/>
                  <a:pt x="11" y="88"/>
                  <a:pt x="14" y="88"/>
                </a:cubicBezTo>
                <a:cubicBezTo>
                  <a:pt x="17" y="88"/>
                  <a:pt x="18" y="90"/>
                  <a:pt x="20" y="90"/>
                </a:cubicBezTo>
                <a:cubicBezTo>
                  <a:pt x="21" y="89"/>
                  <a:pt x="25" y="91"/>
                  <a:pt x="22" y="93"/>
                </a:cubicBezTo>
                <a:cubicBezTo>
                  <a:pt x="19" y="96"/>
                  <a:pt x="18" y="99"/>
                  <a:pt x="18" y="103"/>
                </a:cubicBezTo>
                <a:cubicBezTo>
                  <a:pt x="17" y="105"/>
                  <a:pt x="17" y="108"/>
                  <a:pt x="17" y="109"/>
                </a:cubicBezTo>
                <a:cubicBezTo>
                  <a:pt x="20" y="110"/>
                  <a:pt x="25" y="110"/>
                  <a:pt x="26" y="109"/>
                </a:cubicBezTo>
                <a:cubicBezTo>
                  <a:pt x="29" y="108"/>
                  <a:pt x="31" y="108"/>
                  <a:pt x="34" y="109"/>
                </a:cubicBezTo>
                <a:cubicBezTo>
                  <a:pt x="36" y="109"/>
                  <a:pt x="39" y="111"/>
                  <a:pt x="41" y="112"/>
                </a:cubicBezTo>
                <a:cubicBezTo>
                  <a:pt x="41" y="111"/>
                  <a:pt x="41" y="110"/>
                  <a:pt x="42" y="110"/>
                </a:cubicBezTo>
                <a:cubicBezTo>
                  <a:pt x="44" y="110"/>
                  <a:pt x="47" y="115"/>
                  <a:pt x="48" y="112"/>
                </a:cubicBezTo>
                <a:cubicBezTo>
                  <a:pt x="50" y="110"/>
                  <a:pt x="53" y="110"/>
                  <a:pt x="55" y="111"/>
                </a:cubicBezTo>
                <a:cubicBezTo>
                  <a:pt x="57" y="112"/>
                  <a:pt x="60" y="113"/>
                  <a:pt x="62" y="111"/>
                </a:cubicBezTo>
                <a:cubicBezTo>
                  <a:pt x="64" y="109"/>
                  <a:pt x="71" y="108"/>
                  <a:pt x="73" y="108"/>
                </a:cubicBezTo>
                <a:cubicBezTo>
                  <a:pt x="75" y="109"/>
                  <a:pt x="79" y="111"/>
                  <a:pt x="78" y="105"/>
                </a:cubicBezTo>
                <a:cubicBezTo>
                  <a:pt x="76" y="99"/>
                  <a:pt x="81" y="100"/>
                  <a:pt x="82" y="98"/>
                </a:cubicBezTo>
                <a:cubicBezTo>
                  <a:pt x="83" y="96"/>
                  <a:pt x="89" y="95"/>
                  <a:pt x="88" y="93"/>
                </a:cubicBezTo>
                <a:cubicBezTo>
                  <a:pt x="87" y="91"/>
                  <a:pt x="79" y="86"/>
                  <a:pt x="77" y="84"/>
                </a:cubicBezTo>
                <a:cubicBezTo>
                  <a:pt x="74" y="83"/>
                  <a:pt x="74" y="77"/>
                  <a:pt x="73" y="75"/>
                </a:cubicBezTo>
                <a:cubicBezTo>
                  <a:pt x="72" y="73"/>
                  <a:pt x="69" y="70"/>
                  <a:pt x="72" y="69"/>
                </a:cubicBezTo>
                <a:cubicBezTo>
                  <a:pt x="75" y="68"/>
                  <a:pt x="81" y="67"/>
                  <a:pt x="84" y="64"/>
                </a:cubicBezTo>
                <a:cubicBezTo>
                  <a:pt x="87" y="62"/>
                  <a:pt x="92" y="62"/>
                  <a:pt x="93" y="60"/>
                </a:cubicBezTo>
                <a:cubicBezTo>
                  <a:pt x="95" y="59"/>
                  <a:pt x="98" y="61"/>
                  <a:pt x="99" y="60"/>
                </a:cubicBezTo>
                <a:cubicBezTo>
                  <a:pt x="100" y="58"/>
                  <a:pt x="101" y="55"/>
                  <a:pt x="99" y="54"/>
                </a:cubicBezTo>
                <a:cubicBezTo>
                  <a:pt x="98" y="52"/>
                  <a:pt x="97" y="49"/>
                  <a:pt x="97" y="45"/>
                </a:cubicBezTo>
                <a:cubicBezTo>
                  <a:pt x="96" y="40"/>
                  <a:pt x="95" y="41"/>
                  <a:pt x="95" y="39"/>
                </a:cubicBezTo>
                <a:cubicBezTo>
                  <a:pt x="95" y="37"/>
                  <a:pt x="94" y="34"/>
                  <a:pt x="93" y="33"/>
                </a:cubicBezTo>
                <a:cubicBezTo>
                  <a:pt x="91" y="32"/>
                  <a:pt x="90" y="31"/>
                  <a:pt x="92" y="29"/>
                </a:cubicBezTo>
                <a:cubicBezTo>
                  <a:pt x="94" y="26"/>
                  <a:pt x="93" y="19"/>
                  <a:pt x="92" y="17"/>
                </a:cubicBezTo>
                <a:cubicBezTo>
                  <a:pt x="92" y="16"/>
                  <a:pt x="92" y="16"/>
                  <a:pt x="92" y="15"/>
                </a:cubicBezTo>
                <a:cubicBezTo>
                  <a:pt x="91" y="15"/>
                  <a:pt x="91" y="15"/>
                  <a:pt x="91" y="14"/>
                </a:cubicBezTo>
                <a:cubicBezTo>
                  <a:pt x="91" y="11"/>
                  <a:pt x="89" y="10"/>
                  <a:pt x="84" y="10"/>
                </a:cubicBezTo>
                <a:cubicBezTo>
                  <a:pt x="80" y="10"/>
                  <a:pt x="87" y="6"/>
                  <a:pt x="85" y="4"/>
                </a:cubicBezTo>
                <a:cubicBezTo>
                  <a:pt x="84" y="2"/>
                  <a:pt x="79" y="8"/>
                  <a:pt x="75" y="7"/>
                </a:cubicBezTo>
                <a:cubicBezTo>
                  <a:pt x="71" y="5"/>
                  <a:pt x="66" y="11"/>
                  <a:pt x="63" y="14"/>
                </a:cubicBezTo>
                <a:cubicBezTo>
                  <a:pt x="59" y="17"/>
                  <a:pt x="54" y="13"/>
                  <a:pt x="57" y="10"/>
                </a:cubicBezTo>
                <a:cubicBezTo>
                  <a:pt x="60" y="6"/>
                  <a:pt x="57" y="6"/>
                  <a:pt x="53" y="8"/>
                </a:cubicBezTo>
                <a:cubicBezTo>
                  <a:pt x="49" y="9"/>
                  <a:pt x="44" y="7"/>
                  <a:pt x="45" y="4"/>
                </a:cubicBezTo>
                <a:cubicBezTo>
                  <a:pt x="45" y="3"/>
                  <a:pt x="44" y="2"/>
                  <a:pt x="44" y="1"/>
                </a:cubicBezTo>
                <a:cubicBezTo>
                  <a:pt x="42" y="1"/>
                  <a:pt x="40" y="1"/>
                  <a:pt x="40" y="1"/>
                </a:cubicBezTo>
                <a:cubicBezTo>
                  <a:pt x="38" y="0"/>
                  <a:pt x="34" y="0"/>
                  <a:pt x="29" y="0"/>
                </a:cubicBezTo>
                <a:cubicBezTo>
                  <a:pt x="31" y="2"/>
                  <a:pt x="32" y="4"/>
                  <a:pt x="31" y="5"/>
                </a:cubicBezTo>
                <a:cubicBezTo>
                  <a:pt x="30" y="8"/>
                  <a:pt x="32" y="11"/>
                  <a:pt x="34" y="15"/>
                </a:cubicBezTo>
                <a:cubicBezTo>
                  <a:pt x="37" y="19"/>
                  <a:pt x="30" y="17"/>
                  <a:pt x="29" y="20"/>
                </a:cubicBezTo>
                <a:cubicBezTo>
                  <a:pt x="29" y="22"/>
                  <a:pt x="23" y="19"/>
                  <a:pt x="21" y="18"/>
                </a:cubicBezTo>
                <a:cubicBezTo>
                  <a:pt x="19" y="17"/>
                  <a:pt x="12" y="18"/>
                  <a:pt x="13" y="20"/>
                </a:cubicBezTo>
                <a:cubicBezTo>
                  <a:pt x="13" y="20"/>
                  <a:pt x="13" y="21"/>
                  <a:pt x="12" y="22"/>
                </a:cubicBezTo>
                <a:cubicBezTo>
                  <a:pt x="13" y="25"/>
                  <a:pt x="14" y="28"/>
                  <a:pt x="13" y="30"/>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67" name="Freeform 66"/>
          <p:cNvSpPr>
            <a:spLocks noEditPoints="1"/>
          </p:cNvSpPr>
          <p:nvPr/>
        </p:nvSpPr>
        <p:spPr bwMode="auto">
          <a:xfrm>
            <a:off x="4888481" y="1776323"/>
            <a:ext cx="2337078" cy="2082327"/>
          </a:xfrm>
          <a:custGeom>
            <a:avLst/>
            <a:gdLst>
              <a:gd name="T0" fmla="*/ 145 w 165"/>
              <a:gd name="T1" fmla="*/ 32 h 138"/>
              <a:gd name="T2" fmla="*/ 139 w 165"/>
              <a:gd name="T3" fmla="*/ 30 h 138"/>
              <a:gd name="T4" fmla="*/ 132 w 165"/>
              <a:gd name="T5" fmla="*/ 26 h 138"/>
              <a:gd name="T6" fmla="*/ 120 w 165"/>
              <a:gd name="T7" fmla="*/ 24 h 138"/>
              <a:gd name="T8" fmla="*/ 114 w 165"/>
              <a:gd name="T9" fmla="*/ 20 h 138"/>
              <a:gd name="T10" fmla="*/ 111 w 165"/>
              <a:gd name="T11" fmla="*/ 15 h 138"/>
              <a:gd name="T12" fmla="*/ 106 w 165"/>
              <a:gd name="T13" fmla="*/ 18 h 138"/>
              <a:gd name="T14" fmla="*/ 103 w 165"/>
              <a:gd name="T15" fmla="*/ 14 h 138"/>
              <a:gd name="T16" fmla="*/ 96 w 165"/>
              <a:gd name="T17" fmla="*/ 10 h 138"/>
              <a:gd name="T18" fmla="*/ 90 w 165"/>
              <a:gd name="T19" fmla="*/ 6 h 138"/>
              <a:gd name="T20" fmla="*/ 86 w 165"/>
              <a:gd name="T21" fmla="*/ 2 h 138"/>
              <a:gd name="T22" fmla="*/ 85 w 165"/>
              <a:gd name="T23" fmla="*/ 0 h 138"/>
              <a:gd name="T24" fmla="*/ 82 w 165"/>
              <a:gd name="T25" fmla="*/ 1 h 138"/>
              <a:gd name="T26" fmla="*/ 75 w 165"/>
              <a:gd name="T27" fmla="*/ 10 h 138"/>
              <a:gd name="T28" fmla="*/ 63 w 165"/>
              <a:gd name="T29" fmla="*/ 18 h 138"/>
              <a:gd name="T30" fmla="*/ 56 w 165"/>
              <a:gd name="T31" fmla="*/ 26 h 138"/>
              <a:gd name="T32" fmla="*/ 42 w 165"/>
              <a:gd name="T33" fmla="*/ 21 h 138"/>
              <a:gd name="T34" fmla="*/ 35 w 165"/>
              <a:gd name="T35" fmla="*/ 26 h 138"/>
              <a:gd name="T36" fmla="*/ 37 w 165"/>
              <a:gd name="T37" fmla="*/ 38 h 138"/>
              <a:gd name="T38" fmla="*/ 27 w 165"/>
              <a:gd name="T39" fmla="*/ 37 h 138"/>
              <a:gd name="T40" fmla="*/ 20 w 165"/>
              <a:gd name="T41" fmla="*/ 34 h 138"/>
              <a:gd name="T42" fmla="*/ 9 w 165"/>
              <a:gd name="T43" fmla="*/ 35 h 138"/>
              <a:gd name="T44" fmla="*/ 2 w 165"/>
              <a:gd name="T45" fmla="*/ 40 h 138"/>
              <a:gd name="T46" fmla="*/ 4 w 165"/>
              <a:gd name="T47" fmla="*/ 47 h 138"/>
              <a:gd name="T48" fmla="*/ 19 w 165"/>
              <a:gd name="T49" fmla="*/ 52 h 138"/>
              <a:gd name="T50" fmla="*/ 28 w 165"/>
              <a:gd name="T51" fmla="*/ 55 h 138"/>
              <a:gd name="T52" fmla="*/ 32 w 165"/>
              <a:gd name="T53" fmla="*/ 60 h 138"/>
              <a:gd name="T54" fmla="*/ 41 w 165"/>
              <a:gd name="T55" fmla="*/ 69 h 138"/>
              <a:gd name="T56" fmla="*/ 44 w 165"/>
              <a:gd name="T57" fmla="*/ 78 h 138"/>
              <a:gd name="T58" fmla="*/ 42 w 165"/>
              <a:gd name="T59" fmla="*/ 92 h 138"/>
              <a:gd name="T60" fmla="*/ 37 w 165"/>
              <a:gd name="T61" fmla="*/ 112 h 138"/>
              <a:gd name="T62" fmla="*/ 36 w 165"/>
              <a:gd name="T63" fmla="*/ 112 h 138"/>
              <a:gd name="T64" fmla="*/ 43 w 165"/>
              <a:gd name="T65" fmla="*/ 115 h 138"/>
              <a:gd name="T66" fmla="*/ 54 w 165"/>
              <a:gd name="T67" fmla="*/ 121 h 138"/>
              <a:gd name="T68" fmla="*/ 63 w 165"/>
              <a:gd name="T69" fmla="*/ 120 h 138"/>
              <a:gd name="T70" fmla="*/ 68 w 165"/>
              <a:gd name="T71" fmla="*/ 121 h 138"/>
              <a:gd name="T72" fmla="*/ 81 w 165"/>
              <a:gd name="T73" fmla="*/ 124 h 138"/>
              <a:gd name="T74" fmla="*/ 93 w 165"/>
              <a:gd name="T75" fmla="*/ 125 h 138"/>
              <a:gd name="T76" fmla="*/ 92 w 165"/>
              <a:gd name="T77" fmla="*/ 122 h 138"/>
              <a:gd name="T78" fmla="*/ 101 w 165"/>
              <a:gd name="T79" fmla="*/ 111 h 138"/>
              <a:gd name="T80" fmla="*/ 122 w 165"/>
              <a:gd name="T81" fmla="*/ 115 h 138"/>
              <a:gd name="T82" fmla="*/ 135 w 165"/>
              <a:gd name="T83" fmla="*/ 111 h 138"/>
              <a:gd name="T84" fmla="*/ 142 w 165"/>
              <a:gd name="T85" fmla="*/ 106 h 138"/>
              <a:gd name="T86" fmla="*/ 143 w 165"/>
              <a:gd name="T87" fmla="*/ 102 h 138"/>
              <a:gd name="T88" fmla="*/ 138 w 165"/>
              <a:gd name="T89" fmla="*/ 101 h 138"/>
              <a:gd name="T90" fmla="*/ 136 w 165"/>
              <a:gd name="T91" fmla="*/ 95 h 138"/>
              <a:gd name="T92" fmla="*/ 132 w 165"/>
              <a:gd name="T93" fmla="*/ 89 h 138"/>
              <a:gd name="T94" fmla="*/ 135 w 165"/>
              <a:gd name="T95" fmla="*/ 87 h 138"/>
              <a:gd name="T96" fmla="*/ 137 w 165"/>
              <a:gd name="T97" fmla="*/ 82 h 138"/>
              <a:gd name="T98" fmla="*/ 136 w 165"/>
              <a:gd name="T99" fmla="*/ 77 h 138"/>
              <a:gd name="T100" fmla="*/ 134 w 165"/>
              <a:gd name="T101" fmla="*/ 71 h 138"/>
              <a:gd name="T102" fmla="*/ 129 w 165"/>
              <a:gd name="T103" fmla="*/ 71 h 138"/>
              <a:gd name="T104" fmla="*/ 127 w 165"/>
              <a:gd name="T105" fmla="*/ 67 h 138"/>
              <a:gd name="T106" fmla="*/ 134 w 165"/>
              <a:gd name="T107" fmla="*/ 58 h 138"/>
              <a:gd name="T108" fmla="*/ 140 w 165"/>
              <a:gd name="T109" fmla="*/ 53 h 138"/>
              <a:gd name="T110" fmla="*/ 143 w 165"/>
              <a:gd name="T111" fmla="*/ 45 h 138"/>
              <a:gd name="T112" fmla="*/ 147 w 165"/>
              <a:gd name="T113" fmla="*/ 35 h 138"/>
              <a:gd name="T114" fmla="*/ 145 w 165"/>
              <a:gd name="T115" fmla="*/ 32 h 138"/>
              <a:gd name="T116" fmla="*/ 163 w 165"/>
              <a:gd name="T117" fmla="*/ 116 h 138"/>
              <a:gd name="T118" fmla="*/ 156 w 165"/>
              <a:gd name="T119" fmla="*/ 122 h 138"/>
              <a:gd name="T120" fmla="*/ 161 w 165"/>
              <a:gd name="T121" fmla="*/ 137 h 138"/>
              <a:gd name="T122" fmla="*/ 163 w 165"/>
              <a:gd name="T123"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5" h="138">
                <a:moveTo>
                  <a:pt x="145" y="32"/>
                </a:moveTo>
                <a:cubicBezTo>
                  <a:pt x="143" y="32"/>
                  <a:pt x="142" y="30"/>
                  <a:pt x="139" y="30"/>
                </a:cubicBezTo>
                <a:cubicBezTo>
                  <a:pt x="136" y="30"/>
                  <a:pt x="133" y="28"/>
                  <a:pt x="132" y="26"/>
                </a:cubicBezTo>
                <a:cubicBezTo>
                  <a:pt x="130" y="24"/>
                  <a:pt x="122" y="24"/>
                  <a:pt x="120" y="24"/>
                </a:cubicBezTo>
                <a:cubicBezTo>
                  <a:pt x="117" y="25"/>
                  <a:pt x="117" y="20"/>
                  <a:pt x="114" y="20"/>
                </a:cubicBezTo>
                <a:cubicBezTo>
                  <a:pt x="112" y="21"/>
                  <a:pt x="111" y="17"/>
                  <a:pt x="111" y="15"/>
                </a:cubicBezTo>
                <a:cubicBezTo>
                  <a:pt x="111" y="13"/>
                  <a:pt x="108" y="17"/>
                  <a:pt x="106" y="18"/>
                </a:cubicBezTo>
                <a:cubicBezTo>
                  <a:pt x="104" y="19"/>
                  <a:pt x="103" y="15"/>
                  <a:pt x="103" y="14"/>
                </a:cubicBezTo>
                <a:cubicBezTo>
                  <a:pt x="102" y="12"/>
                  <a:pt x="98" y="11"/>
                  <a:pt x="96" y="10"/>
                </a:cubicBezTo>
                <a:cubicBezTo>
                  <a:pt x="93" y="8"/>
                  <a:pt x="91" y="4"/>
                  <a:pt x="90" y="6"/>
                </a:cubicBezTo>
                <a:cubicBezTo>
                  <a:pt x="89" y="8"/>
                  <a:pt x="86" y="4"/>
                  <a:pt x="86" y="2"/>
                </a:cubicBezTo>
                <a:cubicBezTo>
                  <a:pt x="86" y="1"/>
                  <a:pt x="85" y="1"/>
                  <a:pt x="85" y="0"/>
                </a:cubicBezTo>
                <a:cubicBezTo>
                  <a:pt x="84" y="1"/>
                  <a:pt x="83" y="1"/>
                  <a:pt x="82" y="1"/>
                </a:cubicBezTo>
                <a:cubicBezTo>
                  <a:pt x="78" y="0"/>
                  <a:pt x="74" y="4"/>
                  <a:pt x="75" y="10"/>
                </a:cubicBezTo>
                <a:cubicBezTo>
                  <a:pt x="76" y="17"/>
                  <a:pt x="70" y="18"/>
                  <a:pt x="63" y="18"/>
                </a:cubicBezTo>
                <a:cubicBezTo>
                  <a:pt x="57" y="19"/>
                  <a:pt x="59" y="24"/>
                  <a:pt x="56" y="26"/>
                </a:cubicBezTo>
                <a:cubicBezTo>
                  <a:pt x="53" y="28"/>
                  <a:pt x="43" y="25"/>
                  <a:pt x="42" y="21"/>
                </a:cubicBezTo>
                <a:cubicBezTo>
                  <a:pt x="41" y="18"/>
                  <a:pt x="32" y="21"/>
                  <a:pt x="35" y="26"/>
                </a:cubicBezTo>
                <a:cubicBezTo>
                  <a:pt x="39" y="30"/>
                  <a:pt x="39" y="36"/>
                  <a:pt x="37" y="38"/>
                </a:cubicBezTo>
                <a:cubicBezTo>
                  <a:pt x="35" y="39"/>
                  <a:pt x="30" y="35"/>
                  <a:pt x="27" y="37"/>
                </a:cubicBezTo>
                <a:cubicBezTo>
                  <a:pt x="24" y="39"/>
                  <a:pt x="24" y="35"/>
                  <a:pt x="20" y="34"/>
                </a:cubicBezTo>
                <a:cubicBezTo>
                  <a:pt x="17" y="32"/>
                  <a:pt x="15" y="35"/>
                  <a:pt x="9" y="35"/>
                </a:cubicBezTo>
                <a:cubicBezTo>
                  <a:pt x="3" y="34"/>
                  <a:pt x="0" y="38"/>
                  <a:pt x="2" y="40"/>
                </a:cubicBezTo>
                <a:cubicBezTo>
                  <a:pt x="4" y="43"/>
                  <a:pt x="2" y="45"/>
                  <a:pt x="4" y="47"/>
                </a:cubicBezTo>
                <a:cubicBezTo>
                  <a:pt x="5" y="49"/>
                  <a:pt x="13" y="49"/>
                  <a:pt x="19" y="52"/>
                </a:cubicBezTo>
                <a:cubicBezTo>
                  <a:pt x="24" y="55"/>
                  <a:pt x="26" y="53"/>
                  <a:pt x="28" y="55"/>
                </a:cubicBezTo>
                <a:cubicBezTo>
                  <a:pt x="31" y="57"/>
                  <a:pt x="32" y="56"/>
                  <a:pt x="32" y="60"/>
                </a:cubicBezTo>
                <a:cubicBezTo>
                  <a:pt x="32" y="64"/>
                  <a:pt x="35" y="68"/>
                  <a:pt x="41" y="69"/>
                </a:cubicBezTo>
                <a:cubicBezTo>
                  <a:pt x="46" y="71"/>
                  <a:pt x="42" y="75"/>
                  <a:pt x="44" y="78"/>
                </a:cubicBezTo>
                <a:cubicBezTo>
                  <a:pt x="46" y="82"/>
                  <a:pt x="41" y="87"/>
                  <a:pt x="42" y="92"/>
                </a:cubicBezTo>
                <a:cubicBezTo>
                  <a:pt x="43" y="96"/>
                  <a:pt x="40" y="111"/>
                  <a:pt x="37" y="112"/>
                </a:cubicBezTo>
                <a:cubicBezTo>
                  <a:pt x="37" y="112"/>
                  <a:pt x="37" y="112"/>
                  <a:pt x="36" y="112"/>
                </a:cubicBezTo>
                <a:cubicBezTo>
                  <a:pt x="39" y="113"/>
                  <a:pt x="41" y="115"/>
                  <a:pt x="43" y="115"/>
                </a:cubicBezTo>
                <a:cubicBezTo>
                  <a:pt x="45" y="117"/>
                  <a:pt x="50" y="119"/>
                  <a:pt x="54" y="121"/>
                </a:cubicBezTo>
                <a:cubicBezTo>
                  <a:pt x="57" y="123"/>
                  <a:pt x="63" y="122"/>
                  <a:pt x="63" y="120"/>
                </a:cubicBezTo>
                <a:cubicBezTo>
                  <a:pt x="63" y="117"/>
                  <a:pt x="66" y="119"/>
                  <a:pt x="68" y="121"/>
                </a:cubicBezTo>
                <a:cubicBezTo>
                  <a:pt x="70" y="123"/>
                  <a:pt x="78" y="124"/>
                  <a:pt x="81" y="124"/>
                </a:cubicBezTo>
                <a:cubicBezTo>
                  <a:pt x="84" y="125"/>
                  <a:pt x="89" y="125"/>
                  <a:pt x="93" y="125"/>
                </a:cubicBezTo>
                <a:cubicBezTo>
                  <a:pt x="93" y="124"/>
                  <a:pt x="92" y="123"/>
                  <a:pt x="92" y="122"/>
                </a:cubicBezTo>
                <a:cubicBezTo>
                  <a:pt x="90" y="115"/>
                  <a:pt x="96" y="111"/>
                  <a:pt x="101" y="111"/>
                </a:cubicBezTo>
                <a:cubicBezTo>
                  <a:pt x="107" y="110"/>
                  <a:pt x="119" y="113"/>
                  <a:pt x="122" y="115"/>
                </a:cubicBezTo>
                <a:cubicBezTo>
                  <a:pt x="125" y="117"/>
                  <a:pt x="130" y="117"/>
                  <a:pt x="135" y="111"/>
                </a:cubicBezTo>
                <a:cubicBezTo>
                  <a:pt x="138" y="108"/>
                  <a:pt x="140" y="107"/>
                  <a:pt x="142" y="106"/>
                </a:cubicBezTo>
                <a:cubicBezTo>
                  <a:pt x="142" y="105"/>
                  <a:pt x="143" y="104"/>
                  <a:pt x="143" y="102"/>
                </a:cubicBezTo>
                <a:cubicBezTo>
                  <a:pt x="144" y="100"/>
                  <a:pt x="141" y="101"/>
                  <a:pt x="138" y="101"/>
                </a:cubicBezTo>
                <a:cubicBezTo>
                  <a:pt x="136" y="100"/>
                  <a:pt x="134" y="98"/>
                  <a:pt x="136" y="95"/>
                </a:cubicBezTo>
                <a:cubicBezTo>
                  <a:pt x="137" y="92"/>
                  <a:pt x="134" y="92"/>
                  <a:pt x="132" y="89"/>
                </a:cubicBezTo>
                <a:cubicBezTo>
                  <a:pt x="131" y="87"/>
                  <a:pt x="133" y="87"/>
                  <a:pt x="135" y="87"/>
                </a:cubicBezTo>
                <a:cubicBezTo>
                  <a:pt x="136" y="86"/>
                  <a:pt x="138" y="83"/>
                  <a:pt x="137" y="82"/>
                </a:cubicBezTo>
                <a:cubicBezTo>
                  <a:pt x="136" y="81"/>
                  <a:pt x="135" y="80"/>
                  <a:pt x="136" y="77"/>
                </a:cubicBezTo>
                <a:cubicBezTo>
                  <a:pt x="137" y="74"/>
                  <a:pt x="134" y="73"/>
                  <a:pt x="134" y="71"/>
                </a:cubicBezTo>
                <a:cubicBezTo>
                  <a:pt x="134" y="69"/>
                  <a:pt x="131" y="68"/>
                  <a:pt x="129" y="71"/>
                </a:cubicBezTo>
                <a:cubicBezTo>
                  <a:pt x="126" y="73"/>
                  <a:pt x="126" y="71"/>
                  <a:pt x="127" y="67"/>
                </a:cubicBezTo>
                <a:cubicBezTo>
                  <a:pt x="129" y="62"/>
                  <a:pt x="134" y="60"/>
                  <a:pt x="134" y="58"/>
                </a:cubicBezTo>
                <a:cubicBezTo>
                  <a:pt x="135" y="55"/>
                  <a:pt x="138" y="53"/>
                  <a:pt x="140" y="53"/>
                </a:cubicBezTo>
                <a:cubicBezTo>
                  <a:pt x="142" y="53"/>
                  <a:pt x="142" y="48"/>
                  <a:pt x="143" y="45"/>
                </a:cubicBezTo>
                <a:cubicBezTo>
                  <a:pt x="143" y="41"/>
                  <a:pt x="144" y="38"/>
                  <a:pt x="147" y="35"/>
                </a:cubicBezTo>
                <a:cubicBezTo>
                  <a:pt x="150" y="33"/>
                  <a:pt x="146" y="31"/>
                  <a:pt x="145" y="32"/>
                </a:cubicBezTo>
                <a:close/>
                <a:moveTo>
                  <a:pt x="163" y="116"/>
                </a:moveTo>
                <a:cubicBezTo>
                  <a:pt x="161" y="116"/>
                  <a:pt x="161" y="120"/>
                  <a:pt x="156" y="122"/>
                </a:cubicBezTo>
                <a:cubicBezTo>
                  <a:pt x="151" y="125"/>
                  <a:pt x="156" y="138"/>
                  <a:pt x="161" y="137"/>
                </a:cubicBezTo>
                <a:cubicBezTo>
                  <a:pt x="165" y="137"/>
                  <a:pt x="165" y="117"/>
                  <a:pt x="163" y="116"/>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68" name="Freeform 67"/>
          <p:cNvSpPr>
            <a:spLocks noEditPoints="1"/>
          </p:cNvSpPr>
          <p:nvPr/>
        </p:nvSpPr>
        <p:spPr bwMode="auto">
          <a:xfrm>
            <a:off x="4168523" y="3376846"/>
            <a:ext cx="2065719" cy="1572821"/>
          </a:xfrm>
          <a:custGeom>
            <a:avLst/>
            <a:gdLst>
              <a:gd name="T0" fmla="*/ 144 w 146"/>
              <a:gd name="T1" fmla="*/ 19 h 104"/>
              <a:gd name="T2" fmla="*/ 132 w 146"/>
              <a:gd name="T3" fmla="*/ 18 h 104"/>
              <a:gd name="T4" fmla="*/ 119 w 146"/>
              <a:gd name="T5" fmla="*/ 15 h 104"/>
              <a:gd name="T6" fmla="*/ 114 w 146"/>
              <a:gd name="T7" fmla="*/ 14 h 104"/>
              <a:gd name="T8" fmla="*/ 105 w 146"/>
              <a:gd name="T9" fmla="*/ 15 h 104"/>
              <a:gd name="T10" fmla="*/ 94 w 146"/>
              <a:gd name="T11" fmla="*/ 9 h 104"/>
              <a:gd name="T12" fmla="*/ 87 w 146"/>
              <a:gd name="T13" fmla="*/ 6 h 104"/>
              <a:gd name="T14" fmla="*/ 68 w 146"/>
              <a:gd name="T15" fmla="*/ 4 h 104"/>
              <a:gd name="T16" fmla="*/ 31 w 146"/>
              <a:gd name="T17" fmla="*/ 4 h 104"/>
              <a:gd name="T18" fmla="*/ 17 w 146"/>
              <a:gd name="T19" fmla="*/ 0 h 104"/>
              <a:gd name="T20" fmla="*/ 8 w 146"/>
              <a:gd name="T21" fmla="*/ 6 h 104"/>
              <a:gd name="T22" fmla="*/ 5 w 146"/>
              <a:gd name="T23" fmla="*/ 14 h 104"/>
              <a:gd name="T24" fmla="*/ 7 w 146"/>
              <a:gd name="T25" fmla="*/ 25 h 104"/>
              <a:gd name="T26" fmla="*/ 10 w 146"/>
              <a:gd name="T27" fmla="*/ 24 h 104"/>
              <a:gd name="T28" fmla="*/ 14 w 146"/>
              <a:gd name="T29" fmla="*/ 24 h 104"/>
              <a:gd name="T30" fmla="*/ 21 w 146"/>
              <a:gd name="T31" fmla="*/ 26 h 104"/>
              <a:gd name="T32" fmla="*/ 26 w 146"/>
              <a:gd name="T33" fmla="*/ 26 h 104"/>
              <a:gd name="T34" fmla="*/ 33 w 146"/>
              <a:gd name="T35" fmla="*/ 27 h 104"/>
              <a:gd name="T36" fmla="*/ 35 w 146"/>
              <a:gd name="T37" fmla="*/ 32 h 104"/>
              <a:gd name="T38" fmla="*/ 28 w 146"/>
              <a:gd name="T39" fmla="*/ 38 h 104"/>
              <a:gd name="T40" fmla="*/ 29 w 146"/>
              <a:gd name="T41" fmla="*/ 49 h 104"/>
              <a:gd name="T42" fmla="*/ 27 w 146"/>
              <a:gd name="T43" fmla="*/ 56 h 104"/>
              <a:gd name="T44" fmla="*/ 24 w 146"/>
              <a:gd name="T45" fmla="*/ 61 h 104"/>
              <a:gd name="T46" fmla="*/ 27 w 146"/>
              <a:gd name="T47" fmla="*/ 67 h 104"/>
              <a:gd name="T48" fmla="*/ 24 w 146"/>
              <a:gd name="T49" fmla="*/ 73 h 104"/>
              <a:gd name="T50" fmla="*/ 27 w 146"/>
              <a:gd name="T51" fmla="*/ 79 h 104"/>
              <a:gd name="T52" fmla="*/ 22 w 146"/>
              <a:gd name="T53" fmla="*/ 86 h 104"/>
              <a:gd name="T54" fmla="*/ 24 w 146"/>
              <a:gd name="T55" fmla="*/ 89 h 104"/>
              <a:gd name="T56" fmla="*/ 30 w 146"/>
              <a:gd name="T57" fmla="*/ 90 h 104"/>
              <a:gd name="T58" fmla="*/ 44 w 146"/>
              <a:gd name="T59" fmla="*/ 103 h 104"/>
              <a:gd name="T60" fmla="*/ 46 w 146"/>
              <a:gd name="T61" fmla="*/ 99 h 104"/>
              <a:gd name="T62" fmla="*/ 53 w 146"/>
              <a:gd name="T63" fmla="*/ 99 h 104"/>
              <a:gd name="T64" fmla="*/ 63 w 146"/>
              <a:gd name="T65" fmla="*/ 95 h 104"/>
              <a:gd name="T66" fmla="*/ 77 w 146"/>
              <a:gd name="T67" fmla="*/ 94 h 104"/>
              <a:gd name="T68" fmla="*/ 86 w 146"/>
              <a:gd name="T69" fmla="*/ 90 h 104"/>
              <a:gd name="T70" fmla="*/ 94 w 146"/>
              <a:gd name="T71" fmla="*/ 84 h 104"/>
              <a:gd name="T72" fmla="*/ 99 w 146"/>
              <a:gd name="T73" fmla="*/ 76 h 104"/>
              <a:gd name="T74" fmla="*/ 107 w 146"/>
              <a:gd name="T75" fmla="*/ 68 h 104"/>
              <a:gd name="T76" fmla="*/ 107 w 146"/>
              <a:gd name="T77" fmla="*/ 51 h 104"/>
              <a:gd name="T78" fmla="*/ 116 w 146"/>
              <a:gd name="T79" fmla="*/ 40 h 104"/>
              <a:gd name="T80" fmla="*/ 127 w 146"/>
              <a:gd name="T81" fmla="*/ 35 h 104"/>
              <a:gd name="T82" fmla="*/ 139 w 146"/>
              <a:gd name="T83" fmla="*/ 28 h 104"/>
              <a:gd name="T84" fmla="*/ 144 w 146"/>
              <a:gd name="T85" fmla="*/ 19 h 104"/>
              <a:gd name="T86" fmla="*/ 145 w 146"/>
              <a:gd name="T87" fmla="*/ 55 h 104"/>
              <a:gd name="T88" fmla="*/ 135 w 146"/>
              <a:gd name="T89" fmla="*/ 58 h 104"/>
              <a:gd name="T90" fmla="*/ 145 w 146"/>
              <a:gd name="T91" fmla="*/ 5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6" h="104">
                <a:moveTo>
                  <a:pt x="144" y="19"/>
                </a:moveTo>
                <a:cubicBezTo>
                  <a:pt x="140" y="19"/>
                  <a:pt x="135" y="19"/>
                  <a:pt x="132" y="18"/>
                </a:cubicBezTo>
                <a:cubicBezTo>
                  <a:pt x="129" y="18"/>
                  <a:pt x="121" y="17"/>
                  <a:pt x="119" y="15"/>
                </a:cubicBezTo>
                <a:cubicBezTo>
                  <a:pt x="117" y="13"/>
                  <a:pt x="114" y="11"/>
                  <a:pt x="114" y="14"/>
                </a:cubicBezTo>
                <a:cubicBezTo>
                  <a:pt x="114" y="16"/>
                  <a:pt x="108" y="17"/>
                  <a:pt x="105" y="15"/>
                </a:cubicBezTo>
                <a:cubicBezTo>
                  <a:pt x="101" y="13"/>
                  <a:pt x="96" y="11"/>
                  <a:pt x="94" y="9"/>
                </a:cubicBezTo>
                <a:cubicBezTo>
                  <a:pt x="92" y="9"/>
                  <a:pt x="90" y="7"/>
                  <a:pt x="87" y="6"/>
                </a:cubicBezTo>
                <a:cubicBezTo>
                  <a:pt x="84" y="7"/>
                  <a:pt x="74" y="3"/>
                  <a:pt x="68" y="4"/>
                </a:cubicBezTo>
                <a:cubicBezTo>
                  <a:pt x="61" y="5"/>
                  <a:pt x="39" y="3"/>
                  <a:pt x="31" y="4"/>
                </a:cubicBezTo>
                <a:cubicBezTo>
                  <a:pt x="22" y="4"/>
                  <a:pt x="22" y="0"/>
                  <a:pt x="17" y="0"/>
                </a:cubicBezTo>
                <a:cubicBezTo>
                  <a:pt x="12" y="0"/>
                  <a:pt x="14" y="6"/>
                  <a:pt x="8" y="6"/>
                </a:cubicBezTo>
                <a:cubicBezTo>
                  <a:pt x="1" y="6"/>
                  <a:pt x="0" y="10"/>
                  <a:pt x="5" y="14"/>
                </a:cubicBezTo>
                <a:cubicBezTo>
                  <a:pt x="8" y="16"/>
                  <a:pt x="8" y="21"/>
                  <a:pt x="7" y="25"/>
                </a:cubicBezTo>
                <a:cubicBezTo>
                  <a:pt x="9" y="25"/>
                  <a:pt x="10" y="25"/>
                  <a:pt x="10" y="24"/>
                </a:cubicBezTo>
                <a:cubicBezTo>
                  <a:pt x="12" y="22"/>
                  <a:pt x="14" y="22"/>
                  <a:pt x="14" y="24"/>
                </a:cubicBezTo>
                <a:cubicBezTo>
                  <a:pt x="14" y="27"/>
                  <a:pt x="19" y="26"/>
                  <a:pt x="21" y="26"/>
                </a:cubicBezTo>
                <a:cubicBezTo>
                  <a:pt x="24" y="26"/>
                  <a:pt x="23" y="28"/>
                  <a:pt x="26" y="26"/>
                </a:cubicBezTo>
                <a:cubicBezTo>
                  <a:pt x="28" y="24"/>
                  <a:pt x="33" y="25"/>
                  <a:pt x="33" y="27"/>
                </a:cubicBezTo>
                <a:cubicBezTo>
                  <a:pt x="33" y="30"/>
                  <a:pt x="39" y="28"/>
                  <a:pt x="35" y="32"/>
                </a:cubicBezTo>
                <a:cubicBezTo>
                  <a:pt x="32" y="35"/>
                  <a:pt x="28" y="36"/>
                  <a:pt x="28" y="38"/>
                </a:cubicBezTo>
                <a:cubicBezTo>
                  <a:pt x="28" y="41"/>
                  <a:pt x="32" y="46"/>
                  <a:pt x="29" y="49"/>
                </a:cubicBezTo>
                <a:cubicBezTo>
                  <a:pt x="26" y="52"/>
                  <a:pt x="30" y="56"/>
                  <a:pt x="27" y="56"/>
                </a:cubicBezTo>
                <a:cubicBezTo>
                  <a:pt x="24" y="56"/>
                  <a:pt x="21" y="58"/>
                  <a:pt x="24" y="61"/>
                </a:cubicBezTo>
                <a:cubicBezTo>
                  <a:pt x="27" y="64"/>
                  <a:pt x="30" y="67"/>
                  <a:pt x="27" y="67"/>
                </a:cubicBezTo>
                <a:cubicBezTo>
                  <a:pt x="25" y="67"/>
                  <a:pt x="23" y="72"/>
                  <a:pt x="24" y="73"/>
                </a:cubicBezTo>
                <a:cubicBezTo>
                  <a:pt x="26" y="74"/>
                  <a:pt x="31" y="78"/>
                  <a:pt x="27" y="79"/>
                </a:cubicBezTo>
                <a:cubicBezTo>
                  <a:pt x="22" y="80"/>
                  <a:pt x="22" y="83"/>
                  <a:pt x="22" y="86"/>
                </a:cubicBezTo>
                <a:cubicBezTo>
                  <a:pt x="22" y="87"/>
                  <a:pt x="23" y="88"/>
                  <a:pt x="24" y="89"/>
                </a:cubicBezTo>
                <a:cubicBezTo>
                  <a:pt x="26" y="89"/>
                  <a:pt x="28" y="89"/>
                  <a:pt x="30" y="90"/>
                </a:cubicBezTo>
                <a:cubicBezTo>
                  <a:pt x="35" y="92"/>
                  <a:pt x="37" y="104"/>
                  <a:pt x="44" y="103"/>
                </a:cubicBezTo>
                <a:cubicBezTo>
                  <a:pt x="46" y="102"/>
                  <a:pt x="45" y="100"/>
                  <a:pt x="46" y="99"/>
                </a:cubicBezTo>
                <a:cubicBezTo>
                  <a:pt x="48" y="98"/>
                  <a:pt x="50" y="99"/>
                  <a:pt x="53" y="99"/>
                </a:cubicBezTo>
                <a:cubicBezTo>
                  <a:pt x="55" y="99"/>
                  <a:pt x="57" y="95"/>
                  <a:pt x="63" y="95"/>
                </a:cubicBezTo>
                <a:cubicBezTo>
                  <a:pt x="69" y="95"/>
                  <a:pt x="73" y="94"/>
                  <a:pt x="77" y="94"/>
                </a:cubicBezTo>
                <a:cubicBezTo>
                  <a:pt x="81" y="94"/>
                  <a:pt x="85" y="93"/>
                  <a:pt x="86" y="90"/>
                </a:cubicBezTo>
                <a:cubicBezTo>
                  <a:pt x="87" y="87"/>
                  <a:pt x="90" y="85"/>
                  <a:pt x="94" y="84"/>
                </a:cubicBezTo>
                <a:cubicBezTo>
                  <a:pt x="99" y="84"/>
                  <a:pt x="98" y="79"/>
                  <a:pt x="99" y="76"/>
                </a:cubicBezTo>
                <a:cubicBezTo>
                  <a:pt x="99" y="74"/>
                  <a:pt x="106" y="70"/>
                  <a:pt x="107" y="68"/>
                </a:cubicBezTo>
                <a:cubicBezTo>
                  <a:pt x="107" y="66"/>
                  <a:pt x="103" y="58"/>
                  <a:pt x="107" y="51"/>
                </a:cubicBezTo>
                <a:cubicBezTo>
                  <a:pt x="112" y="44"/>
                  <a:pt x="116" y="44"/>
                  <a:pt x="116" y="40"/>
                </a:cubicBezTo>
                <a:cubicBezTo>
                  <a:pt x="116" y="37"/>
                  <a:pt x="121" y="35"/>
                  <a:pt x="127" y="35"/>
                </a:cubicBezTo>
                <a:cubicBezTo>
                  <a:pt x="132" y="34"/>
                  <a:pt x="134" y="30"/>
                  <a:pt x="139" y="28"/>
                </a:cubicBezTo>
                <a:cubicBezTo>
                  <a:pt x="143" y="26"/>
                  <a:pt x="145" y="23"/>
                  <a:pt x="144" y="19"/>
                </a:cubicBezTo>
                <a:close/>
                <a:moveTo>
                  <a:pt x="145" y="55"/>
                </a:moveTo>
                <a:cubicBezTo>
                  <a:pt x="144" y="49"/>
                  <a:pt x="133" y="57"/>
                  <a:pt x="135" y="58"/>
                </a:cubicBezTo>
                <a:cubicBezTo>
                  <a:pt x="140" y="62"/>
                  <a:pt x="146" y="61"/>
                  <a:pt x="145" y="55"/>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69" name="Freeform 68"/>
          <p:cNvSpPr>
            <a:spLocks noEditPoints="1"/>
          </p:cNvSpPr>
          <p:nvPr/>
        </p:nvSpPr>
        <p:spPr bwMode="auto">
          <a:xfrm>
            <a:off x="8853763" y="3786661"/>
            <a:ext cx="1007937" cy="1356839"/>
          </a:xfrm>
          <a:custGeom>
            <a:avLst/>
            <a:gdLst>
              <a:gd name="T0" fmla="*/ 70 w 71"/>
              <a:gd name="T1" fmla="*/ 0 h 90"/>
              <a:gd name="T2" fmla="*/ 65 w 71"/>
              <a:gd name="T3" fmla="*/ 3 h 90"/>
              <a:gd name="T4" fmla="*/ 60 w 71"/>
              <a:gd name="T5" fmla="*/ 5 h 90"/>
              <a:gd name="T6" fmla="*/ 48 w 71"/>
              <a:gd name="T7" fmla="*/ 3 h 90"/>
              <a:gd name="T8" fmla="*/ 33 w 71"/>
              <a:gd name="T9" fmla="*/ 3 h 90"/>
              <a:gd name="T10" fmla="*/ 33 w 71"/>
              <a:gd name="T11" fmla="*/ 4 h 90"/>
              <a:gd name="T12" fmla="*/ 23 w 71"/>
              <a:gd name="T13" fmla="*/ 9 h 90"/>
              <a:gd name="T14" fmla="*/ 17 w 71"/>
              <a:gd name="T15" fmla="*/ 12 h 90"/>
              <a:gd name="T16" fmla="*/ 10 w 71"/>
              <a:gd name="T17" fmla="*/ 13 h 90"/>
              <a:gd name="T18" fmla="*/ 6 w 71"/>
              <a:gd name="T19" fmla="*/ 19 h 90"/>
              <a:gd name="T20" fmla="*/ 3 w 71"/>
              <a:gd name="T21" fmla="*/ 24 h 90"/>
              <a:gd name="T22" fmla="*/ 0 w 71"/>
              <a:gd name="T23" fmla="*/ 30 h 90"/>
              <a:gd name="T24" fmla="*/ 0 w 71"/>
              <a:gd name="T25" fmla="*/ 30 h 90"/>
              <a:gd name="T26" fmla="*/ 6 w 71"/>
              <a:gd name="T27" fmla="*/ 40 h 90"/>
              <a:gd name="T28" fmla="*/ 14 w 71"/>
              <a:gd name="T29" fmla="*/ 42 h 90"/>
              <a:gd name="T30" fmla="*/ 24 w 71"/>
              <a:gd name="T31" fmla="*/ 46 h 90"/>
              <a:gd name="T32" fmla="*/ 12 w 71"/>
              <a:gd name="T33" fmla="*/ 47 h 90"/>
              <a:gd name="T34" fmla="*/ 15 w 71"/>
              <a:gd name="T35" fmla="*/ 56 h 90"/>
              <a:gd name="T36" fmla="*/ 20 w 71"/>
              <a:gd name="T37" fmla="*/ 64 h 90"/>
              <a:gd name="T38" fmla="*/ 31 w 71"/>
              <a:gd name="T39" fmla="*/ 69 h 90"/>
              <a:gd name="T40" fmla="*/ 29 w 71"/>
              <a:gd name="T41" fmla="*/ 58 h 90"/>
              <a:gd name="T42" fmla="*/ 37 w 71"/>
              <a:gd name="T43" fmla="*/ 58 h 90"/>
              <a:gd name="T44" fmla="*/ 32 w 71"/>
              <a:gd name="T45" fmla="*/ 53 h 90"/>
              <a:gd name="T46" fmla="*/ 36 w 71"/>
              <a:gd name="T47" fmla="*/ 51 h 90"/>
              <a:gd name="T48" fmla="*/ 44 w 71"/>
              <a:gd name="T49" fmla="*/ 50 h 90"/>
              <a:gd name="T50" fmla="*/ 40 w 71"/>
              <a:gd name="T51" fmla="*/ 41 h 90"/>
              <a:gd name="T52" fmla="*/ 31 w 71"/>
              <a:gd name="T53" fmla="*/ 41 h 90"/>
              <a:gd name="T54" fmla="*/ 34 w 71"/>
              <a:gd name="T55" fmla="*/ 35 h 90"/>
              <a:gd name="T56" fmla="*/ 25 w 71"/>
              <a:gd name="T57" fmla="*/ 22 h 90"/>
              <a:gd name="T58" fmla="*/ 31 w 71"/>
              <a:gd name="T59" fmla="*/ 19 h 90"/>
              <a:gd name="T60" fmla="*/ 40 w 71"/>
              <a:gd name="T61" fmla="*/ 21 h 90"/>
              <a:gd name="T62" fmla="*/ 42 w 71"/>
              <a:gd name="T63" fmla="*/ 12 h 90"/>
              <a:gd name="T64" fmla="*/ 49 w 71"/>
              <a:gd name="T65" fmla="*/ 14 h 90"/>
              <a:gd name="T66" fmla="*/ 58 w 71"/>
              <a:gd name="T67" fmla="*/ 10 h 90"/>
              <a:gd name="T68" fmla="*/ 65 w 71"/>
              <a:gd name="T69" fmla="*/ 14 h 90"/>
              <a:gd name="T70" fmla="*/ 68 w 71"/>
              <a:gd name="T71" fmla="*/ 10 h 90"/>
              <a:gd name="T72" fmla="*/ 71 w 71"/>
              <a:gd name="T73" fmla="*/ 5 h 90"/>
              <a:gd name="T74" fmla="*/ 70 w 71"/>
              <a:gd name="T75" fmla="*/ 0 h 90"/>
              <a:gd name="T76" fmla="*/ 61 w 71"/>
              <a:gd name="T77" fmla="*/ 84 h 90"/>
              <a:gd name="T78" fmla="*/ 43 w 71"/>
              <a:gd name="T79" fmla="*/ 82 h 90"/>
              <a:gd name="T80" fmla="*/ 36 w 71"/>
              <a:gd name="T81" fmla="*/ 85 h 90"/>
              <a:gd name="T82" fmla="*/ 53 w 71"/>
              <a:gd name="T83" fmla="*/ 89 h 90"/>
              <a:gd name="T84" fmla="*/ 68 w 71"/>
              <a:gd name="T85" fmla="*/ 85 h 90"/>
              <a:gd name="T86" fmla="*/ 61 w 71"/>
              <a:gd name="T87" fmla="*/ 8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 h="90">
                <a:moveTo>
                  <a:pt x="70" y="0"/>
                </a:moveTo>
                <a:cubicBezTo>
                  <a:pt x="68" y="0"/>
                  <a:pt x="64" y="1"/>
                  <a:pt x="65" y="3"/>
                </a:cubicBezTo>
                <a:cubicBezTo>
                  <a:pt x="65" y="4"/>
                  <a:pt x="63" y="5"/>
                  <a:pt x="60" y="5"/>
                </a:cubicBezTo>
                <a:cubicBezTo>
                  <a:pt x="60" y="5"/>
                  <a:pt x="51" y="5"/>
                  <a:pt x="48" y="3"/>
                </a:cubicBezTo>
                <a:cubicBezTo>
                  <a:pt x="46" y="2"/>
                  <a:pt x="37" y="3"/>
                  <a:pt x="33" y="3"/>
                </a:cubicBezTo>
                <a:cubicBezTo>
                  <a:pt x="33" y="3"/>
                  <a:pt x="33" y="4"/>
                  <a:pt x="33" y="4"/>
                </a:cubicBezTo>
                <a:cubicBezTo>
                  <a:pt x="32" y="5"/>
                  <a:pt x="24" y="9"/>
                  <a:pt x="23" y="9"/>
                </a:cubicBezTo>
                <a:cubicBezTo>
                  <a:pt x="21" y="8"/>
                  <a:pt x="20" y="11"/>
                  <a:pt x="17" y="12"/>
                </a:cubicBezTo>
                <a:cubicBezTo>
                  <a:pt x="14" y="13"/>
                  <a:pt x="10" y="12"/>
                  <a:pt x="10" y="13"/>
                </a:cubicBezTo>
                <a:cubicBezTo>
                  <a:pt x="9" y="14"/>
                  <a:pt x="7" y="18"/>
                  <a:pt x="6" y="19"/>
                </a:cubicBezTo>
                <a:cubicBezTo>
                  <a:pt x="4" y="21"/>
                  <a:pt x="5" y="23"/>
                  <a:pt x="3" y="24"/>
                </a:cubicBezTo>
                <a:cubicBezTo>
                  <a:pt x="1" y="24"/>
                  <a:pt x="0" y="27"/>
                  <a:pt x="0" y="30"/>
                </a:cubicBezTo>
                <a:cubicBezTo>
                  <a:pt x="0" y="30"/>
                  <a:pt x="0" y="30"/>
                  <a:pt x="0" y="30"/>
                </a:cubicBezTo>
                <a:cubicBezTo>
                  <a:pt x="4" y="31"/>
                  <a:pt x="7" y="35"/>
                  <a:pt x="6" y="40"/>
                </a:cubicBezTo>
                <a:cubicBezTo>
                  <a:pt x="6" y="44"/>
                  <a:pt x="11" y="45"/>
                  <a:pt x="14" y="42"/>
                </a:cubicBezTo>
                <a:cubicBezTo>
                  <a:pt x="17" y="39"/>
                  <a:pt x="24" y="44"/>
                  <a:pt x="24" y="46"/>
                </a:cubicBezTo>
                <a:cubicBezTo>
                  <a:pt x="24" y="48"/>
                  <a:pt x="17" y="44"/>
                  <a:pt x="12" y="47"/>
                </a:cubicBezTo>
                <a:cubicBezTo>
                  <a:pt x="8" y="50"/>
                  <a:pt x="16" y="53"/>
                  <a:pt x="15" y="56"/>
                </a:cubicBezTo>
                <a:cubicBezTo>
                  <a:pt x="14" y="60"/>
                  <a:pt x="17" y="64"/>
                  <a:pt x="20" y="64"/>
                </a:cubicBezTo>
                <a:cubicBezTo>
                  <a:pt x="24" y="64"/>
                  <a:pt x="29" y="70"/>
                  <a:pt x="31" y="69"/>
                </a:cubicBezTo>
                <a:cubicBezTo>
                  <a:pt x="33" y="68"/>
                  <a:pt x="28" y="59"/>
                  <a:pt x="29" y="58"/>
                </a:cubicBezTo>
                <a:cubicBezTo>
                  <a:pt x="30" y="57"/>
                  <a:pt x="34" y="60"/>
                  <a:pt x="37" y="58"/>
                </a:cubicBezTo>
                <a:cubicBezTo>
                  <a:pt x="39" y="55"/>
                  <a:pt x="35" y="53"/>
                  <a:pt x="32" y="53"/>
                </a:cubicBezTo>
                <a:cubicBezTo>
                  <a:pt x="28" y="53"/>
                  <a:pt x="31" y="48"/>
                  <a:pt x="36" y="51"/>
                </a:cubicBezTo>
                <a:cubicBezTo>
                  <a:pt x="40" y="53"/>
                  <a:pt x="42" y="50"/>
                  <a:pt x="44" y="50"/>
                </a:cubicBezTo>
                <a:cubicBezTo>
                  <a:pt x="46" y="50"/>
                  <a:pt x="46" y="42"/>
                  <a:pt x="40" y="41"/>
                </a:cubicBezTo>
                <a:cubicBezTo>
                  <a:pt x="34" y="39"/>
                  <a:pt x="35" y="45"/>
                  <a:pt x="31" y="41"/>
                </a:cubicBezTo>
                <a:cubicBezTo>
                  <a:pt x="27" y="37"/>
                  <a:pt x="34" y="39"/>
                  <a:pt x="34" y="35"/>
                </a:cubicBezTo>
                <a:cubicBezTo>
                  <a:pt x="34" y="32"/>
                  <a:pt x="28" y="27"/>
                  <a:pt x="25" y="22"/>
                </a:cubicBezTo>
                <a:cubicBezTo>
                  <a:pt x="22" y="18"/>
                  <a:pt x="29" y="16"/>
                  <a:pt x="31" y="19"/>
                </a:cubicBezTo>
                <a:cubicBezTo>
                  <a:pt x="33" y="22"/>
                  <a:pt x="37" y="22"/>
                  <a:pt x="40" y="21"/>
                </a:cubicBezTo>
                <a:cubicBezTo>
                  <a:pt x="43" y="19"/>
                  <a:pt x="37" y="14"/>
                  <a:pt x="42" y="12"/>
                </a:cubicBezTo>
                <a:cubicBezTo>
                  <a:pt x="47" y="10"/>
                  <a:pt x="47" y="14"/>
                  <a:pt x="49" y="14"/>
                </a:cubicBezTo>
                <a:cubicBezTo>
                  <a:pt x="51" y="15"/>
                  <a:pt x="52" y="10"/>
                  <a:pt x="58" y="10"/>
                </a:cubicBezTo>
                <a:cubicBezTo>
                  <a:pt x="60" y="10"/>
                  <a:pt x="63" y="12"/>
                  <a:pt x="65" y="14"/>
                </a:cubicBezTo>
                <a:cubicBezTo>
                  <a:pt x="67" y="12"/>
                  <a:pt x="68" y="11"/>
                  <a:pt x="68" y="10"/>
                </a:cubicBezTo>
                <a:cubicBezTo>
                  <a:pt x="68" y="8"/>
                  <a:pt x="71" y="7"/>
                  <a:pt x="71" y="5"/>
                </a:cubicBezTo>
                <a:cubicBezTo>
                  <a:pt x="71" y="3"/>
                  <a:pt x="70" y="2"/>
                  <a:pt x="70" y="0"/>
                </a:cubicBezTo>
                <a:close/>
                <a:moveTo>
                  <a:pt x="61" y="84"/>
                </a:moveTo>
                <a:cubicBezTo>
                  <a:pt x="58" y="83"/>
                  <a:pt x="46" y="85"/>
                  <a:pt x="43" y="82"/>
                </a:cubicBezTo>
                <a:cubicBezTo>
                  <a:pt x="40" y="79"/>
                  <a:pt x="33" y="85"/>
                  <a:pt x="36" y="85"/>
                </a:cubicBezTo>
                <a:cubicBezTo>
                  <a:pt x="40" y="86"/>
                  <a:pt x="46" y="89"/>
                  <a:pt x="53" y="89"/>
                </a:cubicBezTo>
                <a:cubicBezTo>
                  <a:pt x="59" y="90"/>
                  <a:pt x="68" y="86"/>
                  <a:pt x="68" y="85"/>
                </a:cubicBezTo>
                <a:cubicBezTo>
                  <a:pt x="68" y="83"/>
                  <a:pt x="63" y="86"/>
                  <a:pt x="61" y="84"/>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0" name="Freeform 69"/>
          <p:cNvSpPr>
            <a:spLocks/>
          </p:cNvSpPr>
          <p:nvPr/>
        </p:nvSpPr>
        <p:spPr bwMode="auto">
          <a:xfrm>
            <a:off x="3996844" y="823768"/>
            <a:ext cx="725494" cy="858410"/>
          </a:xfrm>
          <a:custGeom>
            <a:avLst/>
            <a:gdLst>
              <a:gd name="T0" fmla="*/ 46 w 51"/>
              <a:gd name="T1" fmla="*/ 18 h 57"/>
              <a:gd name="T2" fmla="*/ 42 w 51"/>
              <a:gd name="T3" fmla="*/ 15 h 57"/>
              <a:gd name="T4" fmla="*/ 36 w 51"/>
              <a:gd name="T5" fmla="*/ 17 h 57"/>
              <a:gd name="T6" fmla="*/ 29 w 51"/>
              <a:gd name="T7" fmla="*/ 15 h 57"/>
              <a:gd name="T8" fmla="*/ 31 w 51"/>
              <a:gd name="T9" fmla="*/ 9 h 57"/>
              <a:gd name="T10" fmla="*/ 34 w 51"/>
              <a:gd name="T11" fmla="*/ 2 h 57"/>
              <a:gd name="T12" fmla="*/ 33 w 51"/>
              <a:gd name="T13" fmla="*/ 2 h 57"/>
              <a:gd name="T14" fmla="*/ 21 w 51"/>
              <a:gd name="T15" fmla="*/ 4 h 57"/>
              <a:gd name="T16" fmla="*/ 27 w 51"/>
              <a:gd name="T17" fmla="*/ 10 h 57"/>
              <a:gd name="T18" fmla="*/ 18 w 51"/>
              <a:gd name="T19" fmla="*/ 14 h 57"/>
              <a:gd name="T20" fmla="*/ 6 w 51"/>
              <a:gd name="T21" fmla="*/ 14 h 57"/>
              <a:gd name="T22" fmla="*/ 7 w 51"/>
              <a:gd name="T23" fmla="*/ 23 h 57"/>
              <a:gd name="T24" fmla="*/ 12 w 51"/>
              <a:gd name="T25" fmla="*/ 31 h 57"/>
              <a:gd name="T26" fmla="*/ 9 w 51"/>
              <a:gd name="T27" fmla="*/ 40 h 57"/>
              <a:gd name="T28" fmla="*/ 2 w 51"/>
              <a:gd name="T29" fmla="*/ 48 h 57"/>
              <a:gd name="T30" fmla="*/ 13 w 51"/>
              <a:gd name="T31" fmla="*/ 57 h 57"/>
              <a:gd name="T32" fmla="*/ 32 w 51"/>
              <a:gd name="T33" fmla="*/ 49 h 57"/>
              <a:gd name="T34" fmla="*/ 46 w 51"/>
              <a:gd name="T35" fmla="*/ 46 h 57"/>
              <a:gd name="T36" fmla="*/ 46 w 51"/>
              <a:gd name="T37" fmla="*/ 20 h 57"/>
              <a:gd name="T38" fmla="*/ 46 w 51"/>
              <a:gd name="T39" fmla="*/ 1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57">
                <a:moveTo>
                  <a:pt x="46" y="18"/>
                </a:moveTo>
                <a:cubicBezTo>
                  <a:pt x="45" y="17"/>
                  <a:pt x="43" y="16"/>
                  <a:pt x="42" y="15"/>
                </a:cubicBezTo>
                <a:cubicBezTo>
                  <a:pt x="38" y="10"/>
                  <a:pt x="36" y="14"/>
                  <a:pt x="36" y="17"/>
                </a:cubicBezTo>
                <a:cubicBezTo>
                  <a:pt x="35" y="20"/>
                  <a:pt x="31" y="16"/>
                  <a:pt x="29" y="15"/>
                </a:cubicBezTo>
                <a:cubicBezTo>
                  <a:pt x="26" y="15"/>
                  <a:pt x="29" y="10"/>
                  <a:pt x="31" y="9"/>
                </a:cubicBezTo>
                <a:cubicBezTo>
                  <a:pt x="32" y="8"/>
                  <a:pt x="34" y="5"/>
                  <a:pt x="34" y="2"/>
                </a:cubicBezTo>
                <a:cubicBezTo>
                  <a:pt x="34" y="2"/>
                  <a:pt x="33" y="2"/>
                  <a:pt x="33" y="2"/>
                </a:cubicBezTo>
                <a:cubicBezTo>
                  <a:pt x="28" y="0"/>
                  <a:pt x="22" y="0"/>
                  <a:pt x="21" y="4"/>
                </a:cubicBezTo>
                <a:cubicBezTo>
                  <a:pt x="21" y="8"/>
                  <a:pt x="27" y="7"/>
                  <a:pt x="27" y="10"/>
                </a:cubicBezTo>
                <a:cubicBezTo>
                  <a:pt x="27" y="12"/>
                  <a:pt x="21" y="12"/>
                  <a:pt x="18" y="14"/>
                </a:cubicBezTo>
                <a:cubicBezTo>
                  <a:pt x="14" y="17"/>
                  <a:pt x="10" y="12"/>
                  <a:pt x="6" y="14"/>
                </a:cubicBezTo>
                <a:cubicBezTo>
                  <a:pt x="2" y="16"/>
                  <a:pt x="10" y="19"/>
                  <a:pt x="7" y="23"/>
                </a:cubicBezTo>
                <a:cubicBezTo>
                  <a:pt x="4" y="27"/>
                  <a:pt x="7" y="27"/>
                  <a:pt x="12" y="31"/>
                </a:cubicBezTo>
                <a:cubicBezTo>
                  <a:pt x="17" y="35"/>
                  <a:pt x="9" y="36"/>
                  <a:pt x="9" y="40"/>
                </a:cubicBezTo>
                <a:cubicBezTo>
                  <a:pt x="9" y="45"/>
                  <a:pt x="3" y="45"/>
                  <a:pt x="2" y="48"/>
                </a:cubicBezTo>
                <a:cubicBezTo>
                  <a:pt x="0" y="51"/>
                  <a:pt x="7" y="57"/>
                  <a:pt x="13" y="57"/>
                </a:cubicBezTo>
                <a:cubicBezTo>
                  <a:pt x="17" y="57"/>
                  <a:pt x="27" y="54"/>
                  <a:pt x="32" y="49"/>
                </a:cubicBezTo>
                <a:cubicBezTo>
                  <a:pt x="38" y="43"/>
                  <a:pt x="41" y="49"/>
                  <a:pt x="46" y="46"/>
                </a:cubicBezTo>
                <a:cubicBezTo>
                  <a:pt x="51" y="43"/>
                  <a:pt x="48" y="24"/>
                  <a:pt x="46" y="20"/>
                </a:cubicBezTo>
                <a:cubicBezTo>
                  <a:pt x="46" y="19"/>
                  <a:pt x="46" y="18"/>
                  <a:pt x="46" y="18"/>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1" name="Freeform 70"/>
          <p:cNvSpPr>
            <a:spLocks noEditPoints="1"/>
          </p:cNvSpPr>
          <p:nvPr/>
        </p:nvSpPr>
        <p:spPr bwMode="auto">
          <a:xfrm>
            <a:off x="4367895" y="-566291"/>
            <a:ext cx="1611590" cy="2613989"/>
          </a:xfrm>
          <a:custGeom>
            <a:avLst/>
            <a:gdLst>
              <a:gd name="T0" fmla="*/ 8 w 114"/>
              <a:gd name="T1" fmla="*/ 94 h 173"/>
              <a:gd name="T2" fmla="*/ 3 w 114"/>
              <a:gd name="T3" fmla="*/ 107 h 173"/>
              <a:gd name="T4" fmla="*/ 16 w 114"/>
              <a:gd name="T5" fmla="*/ 107 h 173"/>
              <a:gd name="T6" fmla="*/ 29 w 114"/>
              <a:gd name="T7" fmla="*/ 105 h 173"/>
              <a:gd name="T8" fmla="*/ 113 w 114"/>
              <a:gd name="T9" fmla="*/ 133 h 173"/>
              <a:gd name="T10" fmla="*/ 96 w 114"/>
              <a:gd name="T11" fmla="*/ 127 h 173"/>
              <a:gd name="T12" fmla="*/ 92 w 114"/>
              <a:gd name="T13" fmla="*/ 114 h 173"/>
              <a:gd name="T14" fmla="*/ 76 w 114"/>
              <a:gd name="T15" fmla="*/ 87 h 173"/>
              <a:gd name="T16" fmla="*/ 59 w 114"/>
              <a:gd name="T17" fmla="*/ 80 h 173"/>
              <a:gd name="T18" fmla="*/ 71 w 114"/>
              <a:gd name="T19" fmla="*/ 53 h 173"/>
              <a:gd name="T20" fmla="*/ 47 w 114"/>
              <a:gd name="T21" fmla="*/ 48 h 173"/>
              <a:gd name="T22" fmla="*/ 57 w 114"/>
              <a:gd name="T23" fmla="*/ 32 h 173"/>
              <a:gd name="T24" fmla="*/ 40 w 114"/>
              <a:gd name="T25" fmla="*/ 37 h 173"/>
              <a:gd name="T26" fmla="*/ 28 w 114"/>
              <a:gd name="T27" fmla="*/ 54 h 173"/>
              <a:gd name="T28" fmla="*/ 18 w 114"/>
              <a:gd name="T29" fmla="*/ 55 h 173"/>
              <a:gd name="T30" fmla="*/ 22 w 114"/>
              <a:gd name="T31" fmla="*/ 70 h 173"/>
              <a:gd name="T32" fmla="*/ 19 w 114"/>
              <a:gd name="T33" fmla="*/ 83 h 173"/>
              <a:gd name="T34" fmla="*/ 31 w 114"/>
              <a:gd name="T35" fmla="*/ 87 h 173"/>
              <a:gd name="T36" fmla="*/ 39 w 114"/>
              <a:gd name="T37" fmla="*/ 86 h 173"/>
              <a:gd name="T38" fmla="*/ 51 w 114"/>
              <a:gd name="T39" fmla="*/ 95 h 173"/>
              <a:gd name="T40" fmla="*/ 56 w 114"/>
              <a:gd name="T41" fmla="*/ 106 h 173"/>
              <a:gd name="T42" fmla="*/ 58 w 114"/>
              <a:gd name="T43" fmla="*/ 120 h 173"/>
              <a:gd name="T44" fmla="*/ 43 w 114"/>
              <a:gd name="T45" fmla="*/ 122 h 173"/>
              <a:gd name="T46" fmla="*/ 46 w 114"/>
              <a:gd name="T47" fmla="*/ 134 h 173"/>
              <a:gd name="T48" fmla="*/ 39 w 114"/>
              <a:gd name="T49" fmla="*/ 146 h 173"/>
              <a:gd name="T50" fmla="*/ 58 w 114"/>
              <a:gd name="T51" fmla="*/ 149 h 173"/>
              <a:gd name="T52" fmla="*/ 46 w 114"/>
              <a:gd name="T53" fmla="*/ 154 h 173"/>
              <a:gd name="T54" fmla="*/ 40 w 114"/>
              <a:gd name="T55" fmla="*/ 167 h 173"/>
              <a:gd name="T56" fmla="*/ 54 w 114"/>
              <a:gd name="T57" fmla="*/ 163 h 173"/>
              <a:gd name="T58" fmla="*/ 71 w 114"/>
              <a:gd name="T59" fmla="*/ 160 h 173"/>
              <a:gd name="T60" fmla="*/ 92 w 114"/>
              <a:gd name="T61" fmla="*/ 160 h 173"/>
              <a:gd name="T62" fmla="*/ 103 w 114"/>
              <a:gd name="T63" fmla="*/ 151 h 173"/>
              <a:gd name="T64" fmla="*/ 113 w 114"/>
              <a:gd name="T65" fmla="*/ 133 h 173"/>
              <a:gd name="T66" fmla="*/ 21 w 114"/>
              <a:gd name="T67" fmla="*/ 40 h 173"/>
              <a:gd name="T68" fmla="*/ 78 w 114"/>
              <a:gd name="T69" fmla="*/ 13 h 173"/>
              <a:gd name="T70" fmla="*/ 78 w 114"/>
              <a:gd name="T71" fmla="*/ 1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4" h="173">
                <a:moveTo>
                  <a:pt x="22" y="92"/>
                </a:moveTo>
                <a:cubicBezTo>
                  <a:pt x="18" y="88"/>
                  <a:pt x="13" y="94"/>
                  <a:pt x="8" y="94"/>
                </a:cubicBezTo>
                <a:cubicBezTo>
                  <a:pt x="8" y="97"/>
                  <a:pt x="6" y="100"/>
                  <a:pt x="5" y="101"/>
                </a:cubicBezTo>
                <a:cubicBezTo>
                  <a:pt x="3" y="102"/>
                  <a:pt x="0" y="107"/>
                  <a:pt x="3" y="107"/>
                </a:cubicBezTo>
                <a:cubicBezTo>
                  <a:pt x="5" y="108"/>
                  <a:pt x="9" y="112"/>
                  <a:pt x="10" y="109"/>
                </a:cubicBezTo>
                <a:cubicBezTo>
                  <a:pt x="10" y="106"/>
                  <a:pt x="12" y="102"/>
                  <a:pt x="16" y="107"/>
                </a:cubicBezTo>
                <a:cubicBezTo>
                  <a:pt x="17" y="108"/>
                  <a:pt x="19" y="109"/>
                  <a:pt x="20" y="110"/>
                </a:cubicBezTo>
                <a:cubicBezTo>
                  <a:pt x="21" y="108"/>
                  <a:pt x="26" y="107"/>
                  <a:pt x="29" y="105"/>
                </a:cubicBezTo>
                <a:cubicBezTo>
                  <a:pt x="32" y="101"/>
                  <a:pt x="27" y="96"/>
                  <a:pt x="22" y="92"/>
                </a:cubicBezTo>
                <a:close/>
                <a:moveTo>
                  <a:pt x="113" y="133"/>
                </a:moveTo>
                <a:cubicBezTo>
                  <a:pt x="114" y="128"/>
                  <a:pt x="103" y="125"/>
                  <a:pt x="102" y="127"/>
                </a:cubicBezTo>
                <a:cubicBezTo>
                  <a:pt x="100" y="130"/>
                  <a:pt x="98" y="130"/>
                  <a:pt x="96" y="127"/>
                </a:cubicBezTo>
                <a:cubicBezTo>
                  <a:pt x="94" y="124"/>
                  <a:pt x="98" y="121"/>
                  <a:pt x="96" y="121"/>
                </a:cubicBezTo>
                <a:cubicBezTo>
                  <a:pt x="94" y="120"/>
                  <a:pt x="92" y="116"/>
                  <a:pt x="92" y="114"/>
                </a:cubicBezTo>
                <a:cubicBezTo>
                  <a:pt x="93" y="113"/>
                  <a:pt x="89" y="102"/>
                  <a:pt x="84" y="101"/>
                </a:cubicBezTo>
                <a:cubicBezTo>
                  <a:pt x="78" y="99"/>
                  <a:pt x="77" y="91"/>
                  <a:pt x="76" y="87"/>
                </a:cubicBezTo>
                <a:cubicBezTo>
                  <a:pt x="75" y="83"/>
                  <a:pt x="72" y="85"/>
                  <a:pt x="69" y="81"/>
                </a:cubicBezTo>
                <a:cubicBezTo>
                  <a:pt x="66" y="78"/>
                  <a:pt x="61" y="80"/>
                  <a:pt x="59" y="80"/>
                </a:cubicBezTo>
                <a:cubicBezTo>
                  <a:pt x="56" y="80"/>
                  <a:pt x="59" y="75"/>
                  <a:pt x="63" y="72"/>
                </a:cubicBezTo>
                <a:cubicBezTo>
                  <a:pt x="67" y="70"/>
                  <a:pt x="71" y="56"/>
                  <a:pt x="71" y="53"/>
                </a:cubicBezTo>
                <a:cubicBezTo>
                  <a:pt x="71" y="50"/>
                  <a:pt x="54" y="50"/>
                  <a:pt x="50" y="52"/>
                </a:cubicBezTo>
                <a:cubicBezTo>
                  <a:pt x="47" y="53"/>
                  <a:pt x="44" y="49"/>
                  <a:pt x="47" y="48"/>
                </a:cubicBezTo>
                <a:cubicBezTo>
                  <a:pt x="49" y="47"/>
                  <a:pt x="55" y="41"/>
                  <a:pt x="55" y="39"/>
                </a:cubicBezTo>
                <a:cubicBezTo>
                  <a:pt x="55" y="36"/>
                  <a:pt x="59" y="34"/>
                  <a:pt x="57" y="32"/>
                </a:cubicBezTo>
                <a:cubicBezTo>
                  <a:pt x="54" y="30"/>
                  <a:pt x="54" y="35"/>
                  <a:pt x="52" y="37"/>
                </a:cubicBezTo>
                <a:cubicBezTo>
                  <a:pt x="50" y="38"/>
                  <a:pt x="45" y="38"/>
                  <a:pt x="40" y="37"/>
                </a:cubicBezTo>
                <a:cubicBezTo>
                  <a:pt x="34" y="36"/>
                  <a:pt x="32" y="43"/>
                  <a:pt x="33" y="46"/>
                </a:cubicBezTo>
                <a:cubicBezTo>
                  <a:pt x="33" y="49"/>
                  <a:pt x="27" y="51"/>
                  <a:pt x="28" y="54"/>
                </a:cubicBezTo>
                <a:cubicBezTo>
                  <a:pt x="29" y="57"/>
                  <a:pt x="26" y="59"/>
                  <a:pt x="25" y="57"/>
                </a:cubicBezTo>
                <a:cubicBezTo>
                  <a:pt x="23" y="56"/>
                  <a:pt x="21" y="52"/>
                  <a:pt x="18" y="55"/>
                </a:cubicBezTo>
                <a:cubicBezTo>
                  <a:pt x="15" y="57"/>
                  <a:pt x="22" y="61"/>
                  <a:pt x="26" y="61"/>
                </a:cubicBezTo>
                <a:cubicBezTo>
                  <a:pt x="30" y="62"/>
                  <a:pt x="23" y="65"/>
                  <a:pt x="22" y="70"/>
                </a:cubicBezTo>
                <a:cubicBezTo>
                  <a:pt x="21" y="74"/>
                  <a:pt x="28" y="72"/>
                  <a:pt x="28" y="76"/>
                </a:cubicBezTo>
                <a:cubicBezTo>
                  <a:pt x="28" y="79"/>
                  <a:pt x="19" y="79"/>
                  <a:pt x="19" y="83"/>
                </a:cubicBezTo>
                <a:cubicBezTo>
                  <a:pt x="19" y="86"/>
                  <a:pt x="24" y="81"/>
                  <a:pt x="27" y="80"/>
                </a:cubicBezTo>
                <a:cubicBezTo>
                  <a:pt x="29" y="78"/>
                  <a:pt x="25" y="88"/>
                  <a:pt x="31" y="87"/>
                </a:cubicBezTo>
                <a:cubicBezTo>
                  <a:pt x="37" y="86"/>
                  <a:pt x="36" y="77"/>
                  <a:pt x="38" y="78"/>
                </a:cubicBezTo>
                <a:cubicBezTo>
                  <a:pt x="40" y="78"/>
                  <a:pt x="37" y="82"/>
                  <a:pt x="39" y="86"/>
                </a:cubicBezTo>
                <a:cubicBezTo>
                  <a:pt x="40" y="89"/>
                  <a:pt x="34" y="94"/>
                  <a:pt x="35" y="97"/>
                </a:cubicBezTo>
                <a:cubicBezTo>
                  <a:pt x="35" y="99"/>
                  <a:pt x="47" y="99"/>
                  <a:pt x="51" y="95"/>
                </a:cubicBezTo>
                <a:cubicBezTo>
                  <a:pt x="55" y="91"/>
                  <a:pt x="56" y="96"/>
                  <a:pt x="54" y="99"/>
                </a:cubicBezTo>
                <a:cubicBezTo>
                  <a:pt x="51" y="102"/>
                  <a:pt x="52" y="105"/>
                  <a:pt x="56" y="106"/>
                </a:cubicBezTo>
                <a:cubicBezTo>
                  <a:pt x="59" y="107"/>
                  <a:pt x="60" y="107"/>
                  <a:pt x="59" y="110"/>
                </a:cubicBezTo>
                <a:cubicBezTo>
                  <a:pt x="57" y="113"/>
                  <a:pt x="58" y="118"/>
                  <a:pt x="58" y="120"/>
                </a:cubicBezTo>
                <a:cubicBezTo>
                  <a:pt x="57" y="123"/>
                  <a:pt x="46" y="122"/>
                  <a:pt x="46" y="121"/>
                </a:cubicBezTo>
                <a:cubicBezTo>
                  <a:pt x="46" y="119"/>
                  <a:pt x="41" y="120"/>
                  <a:pt x="43" y="122"/>
                </a:cubicBezTo>
                <a:cubicBezTo>
                  <a:pt x="44" y="125"/>
                  <a:pt x="39" y="127"/>
                  <a:pt x="39" y="129"/>
                </a:cubicBezTo>
                <a:cubicBezTo>
                  <a:pt x="40" y="132"/>
                  <a:pt x="46" y="131"/>
                  <a:pt x="46" y="134"/>
                </a:cubicBezTo>
                <a:cubicBezTo>
                  <a:pt x="46" y="136"/>
                  <a:pt x="41" y="140"/>
                  <a:pt x="35" y="141"/>
                </a:cubicBezTo>
                <a:cubicBezTo>
                  <a:pt x="29" y="143"/>
                  <a:pt x="36" y="148"/>
                  <a:pt x="39" y="146"/>
                </a:cubicBezTo>
                <a:cubicBezTo>
                  <a:pt x="42" y="144"/>
                  <a:pt x="42" y="148"/>
                  <a:pt x="46" y="148"/>
                </a:cubicBezTo>
                <a:cubicBezTo>
                  <a:pt x="50" y="148"/>
                  <a:pt x="53" y="151"/>
                  <a:pt x="58" y="149"/>
                </a:cubicBezTo>
                <a:cubicBezTo>
                  <a:pt x="63" y="147"/>
                  <a:pt x="63" y="149"/>
                  <a:pt x="59" y="152"/>
                </a:cubicBezTo>
                <a:cubicBezTo>
                  <a:pt x="55" y="155"/>
                  <a:pt x="50" y="152"/>
                  <a:pt x="46" y="154"/>
                </a:cubicBezTo>
                <a:cubicBezTo>
                  <a:pt x="43" y="156"/>
                  <a:pt x="30" y="168"/>
                  <a:pt x="32" y="171"/>
                </a:cubicBezTo>
                <a:cubicBezTo>
                  <a:pt x="34" y="173"/>
                  <a:pt x="36" y="169"/>
                  <a:pt x="40" y="167"/>
                </a:cubicBezTo>
                <a:cubicBezTo>
                  <a:pt x="45" y="165"/>
                  <a:pt x="46" y="168"/>
                  <a:pt x="49" y="168"/>
                </a:cubicBezTo>
                <a:cubicBezTo>
                  <a:pt x="51" y="169"/>
                  <a:pt x="52" y="163"/>
                  <a:pt x="54" y="163"/>
                </a:cubicBezTo>
                <a:cubicBezTo>
                  <a:pt x="56" y="164"/>
                  <a:pt x="58" y="162"/>
                  <a:pt x="62" y="162"/>
                </a:cubicBezTo>
                <a:cubicBezTo>
                  <a:pt x="66" y="163"/>
                  <a:pt x="69" y="161"/>
                  <a:pt x="71" y="160"/>
                </a:cubicBezTo>
                <a:cubicBezTo>
                  <a:pt x="73" y="158"/>
                  <a:pt x="78" y="163"/>
                  <a:pt x="80" y="162"/>
                </a:cubicBezTo>
                <a:cubicBezTo>
                  <a:pt x="81" y="161"/>
                  <a:pt x="89" y="159"/>
                  <a:pt x="92" y="160"/>
                </a:cubicBezTo>
                <a:cubicBezTo>
                  <a:pt x="96" y="160"/>
                  <a:pt x="106" y="155"/>
                  <a:pt x="108" y="153"/>
                </a:cubicBezTo>
                <a:cubicBezTo>
                  <a:pt x="111" y="151"/>
                  <a:pt x="107" y="150"/>
                  <a:pt x="103" y="151"/>
                </a:cubicBezTo>
                <a:cubicBezTo>
                  <a:pt x="100" y="151"/>
                  <a:pt x="101" y="147"/>
                  <a:pt x="104" y="144"/>
                </a:cubicBezTo>
                <a:cubicBezTo>
                  <a:pt x="108" y="141"/>
                  <a:pt x="113" y="138"/>
                  <a:pt x="113" y="133"/>
                </a:cubicBezTo>
                <a:close/>
                <a:moveTo>
                  <a:pt x="13" y="50"/>
                </a:moveTo>
                <a:cubicBezTo>
                  <a:pt x="18" y="49"/>
                  <a:pt x="23" y="42"/>
                  <a:pt x="21" y="40"/>
                </a:cubicBezTo>
                <a:cubicBezTo>
                  <a:pt x="19" y="37"/>
                  <a:pt x="10" y="50"/>
                  <a:pt x="13" y="50"/>
                </a:cubicBezTo>
                <a:close/>
                <a:moveTo>
                  <a:pt x="78" y="13"/>
                </a:moveTo>
                <a:cubicBezTo>
                  <a:pt x="81" y="11"/>
                  <a:pt x="84" y="0"/>
                  <a:pt x="80" y="1"/>
                </a:cubicBezTo>
                <a:cubicBezTo>
                  <a:pt x="75" y="2"/>
                  <a:pt x="77" y="15"/>
                  <a:pt x="78" y="13"/>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2" name="Freeform 71"/>
          <p:cNvSpPr>
            <a:spLocks noEditPoints="1"/>
          </p:cNvSpPr>
          <p:nvPr/>
        </p:nvSpPr>
        <p:spPr bwMode="auto">
          <a:xfrm>
            <a:off x="6959732" y="186894"/>
            <a:ext cx="775340" cy="769798"/>
          </a:xfrm>
          <a:custGeom>
            <a:avLst/>
            <a:gdLst>
              <a:gd name="T0" fmla="*/ 28 w 55"/>
              <a:gd name="T1" fmla="*/ 19 h 51"/>
              <a:gd name="T2" fmla="*/ 28 w 55"/>
              <a:gd name="T3" fmla="*/ 11 h 51"/>
              <a:gd name="T4" fmla="*/ 29 w 55"/>
              <a:gd name="T5" fmla="*/ 2 h 51"/>
              <a:gd name="T6" fmla="*/ 21 w 55"/>
              <a:gd name="T7" fmla="*/ 6 h 51"/>
              <a:gd name="T8" fmla="*/ 14 w 55"/>
              <a:gd name="T9" fmla="*/ 10 h 51"/>
              <a:gd name="T10" fmla="*/ 15 w 55"/>
              <a:gd name="T11" fmla="*/ 15 h 51"/>
              <a:gd name="T12" fmla="*/ 8 w 55"/>
              <a:gd name="T13" fmla="*/ 11 h 51"/>
              <a:gd name="T14" fmla="*/ 2 w 55"/>
              <a:gd name="T15" fmla="*/ 19 h 51"/>
              <a:gd name="T16" fmla="*/ 2 w 55"/>
              <a:gd name="T17" fmla="*/ 32 h 51"/>
              <a:gd name="T18" fmla="*/ 7 w 55"/>
              <a:gd name="T19" fmla="*/ 42 h 51"/>
              <a:gd name="T20" fmla="*/ 8 w 55"/>
              <a:gd name="T21" fmla="*/ 47 h 51"/>
              <a:gd name="T22" fmla="*/ 19 w 55"/>
              <a:gd name="T23" fmla="*/ 48 h 51"/>
              <a:gd name="T24" fmla="*/ 23 w 55"/>
              <a:gd name="T25" fmla="*/ 48 h 51"/>
              <a:gd name="T26" fmla="*/ 18 w 55"/>
              <a:gd name="T27" fmla="*/ 42 h 51"/>
              <a:gd name="T28" fmla="*/ 24 w 55"/>
              <a:gd name="T29" fmla="*/ 43 h 51"/>
              <a:gd name="T30" fmla="*/ 32 w 55"/>
              <a:gd name="T31" fmla="*/ 43 h 51"/>
              <a:gd name="T32" fmla="*/ 28 w 55"/>
              <a:gd name="T33" fmla="*/ 36 h 51"/>
              <a:gd name="T34" fmla="*/ 23 w 55"/>
              <a:gd name="T35" fmla="*/ 35 h 51"/>
              <a:gd name="T36" fmla="*/ 26 w 55"/>
              <a:gd name="T37" fmla="*/ 28 h 51"/>
              <a:gd name="T38" fmla="*/ 33 w 55"/>
              <a:gd name="T39" fmla="*/ 24 h 51"/>
              <a:gd name="T40" fmla="*/ 28 w 55"/>
              <a:gd name="T41" fmla="*/ 19 h 51"/>
              <a:gd name="T42" fmla="*/ 53 w 55"/>
              <a:gd name="T43" fmla="*/ 29 h 51"/>
              <a:gd name="T44" fmla="*/ 49 w 55"/>
              <a:gd name="T45" fmla="*/ 32 h 51"/>
              <a:gd name="T46" fmla="*/ 46 w 55"/>
              <a:gd name="T47" fmla="*/ 29 h 51"/>
              <a:gd name="T48" fmla="*/ 38 w 55"/>
              <a:gd name="T49" fmla="*/ 32 h 51"/>
              <a:gd name="T50" fmla="*/ 43 w 55"/>
              <a:gd name="T51" fmla="*/ 43 h 51"/>
              <a:gd name="T52" fmla="*/ 39 w 55"/>
              <a:gd name="T53" fmla="*/ 46 h 51"/>
              <a:gd name="T54" fmla="*/ 42 w 55"/>
              <a:gd name="T55" fmla="*/ 51 h 51"/>
              <a:gd name="T56" fmla="*/ 51 w 55"/>
              <a:gd name="T57" fmla="*/ 41 h 51"/>
              <a:gd name="T58" fmla="*/ 53 w 55"/>
              <a:gd name="T59"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5" h="51">
                <a:moveTo>
                  <a:pt x="28" y="19"/>
                </a:moveTo>
                <a:cubicBezTo>
                  <a:pt x="26" y="18"/>
                  <a:pt x="26" y="13"/>
                  <a:pt x="28" y="11"/>
                </a:cubicBezTo>
                <a:cubicBezTo>
                  <a:pt x="30" y="10"/>
                  <a:pt x="31" y="3"/>
                  <a:pt x="29" y="2"/>
                </a:cubicBezTo>
                <a:cubicBezTo>
                  <a:pt x="27" y="0"/>
                  <a:pt x="21" y="2"/>
                  <a:pt x="21" y="6"/>
                </a:cubicBezTo>
                <a:cubicBezTo>
                  <a:pt x="20" y="11"/>
                  <a:pt x="15" y="9"/>
                  <a:pt x="14" y="10"/>
                </a:cubicBezTo>
                <a:cubicBezTo>
                  <a:pt x="13" y="11"/>
                  <a:pt x="17" y="13"/>
                  <a:pt x="15" y="15"/>
                </a:cubicBezTo>
                <a:cubicBezTo>
                  <a:pt x="12" y="17"/>
                  <a:pt x="12" y="12"/>
                  <a:pt x="8" y="11"/>
                </a:cubicBezTo>
                <a:cubicBezTo>
                  <a:pt x="4" y="11"/>
                  <a:pt x="4" y="17"/>
                  <a:pt x="2" y="19"/>
                </a:cubicBezTo>
                <a:cubicBezTo>
                  <a:pt x="0" y="22"/>
                  <a:pt x="2" y="28"/>
                  <a:pt x="2" y="32"/>
                </a:cubicBezTo>
                <a:cubicBezTo>
                  <a:pt x="3" y="36"/>
                  <a:pt x="8" y="39"/>
                  <a:pt x="7" y="42"/>
                </a:cubicBezTo>
                <a:cubicBezTo>
                  <a:pt x="6" y="44"/>
                  <a:pt x="7" y="45"/>
                  <a:pt x="8" y="47"/>
                </a:cubicBezTo>
                <a:cubicBezTo>
                  <a:pt x="13" y="47"/>
                  <a:pt x="17" y="47"/>
                  <a:pt x="19" y="48"/>
                </a:cubicBezTo>
                <a:cubicBezTo>
                  <a:pt x="19" y="48"/>
                  <a:pt x="21" y="48"/>
                  <a:pt x="23" y="48"/>
                </a:cubicBezTo>
                <a:cubicBezTo>
                  <a:pt x="21" y="46"/>
                  <a:pt x="18" y="44"/>
                  <a:pt x="18" y="42"/>
                </a:cubicBezTo>
                <a:cubicBezTo>
                  <a:pt x="19" y="40"/>
                  <a:pt x="22" y="41"/>
                  <a:pt x="24" y="43"/>
                </a:cubicBezTo>
                <a:cubicBezTo>
                  <a:pt x="27" y="45"/>
                  <a:pt x="32" y="45"/>
                  <a:pt x="32" y="43"/>
                </a:cubicBezTo>
                <a:cubicBezTo>
                  <a:pt x="32" y="41"/>
                  <a:pt x="31" y="34"/>
                  <a:pt x="28" y="36"/>
                </a:cubicBezTo>
                <a:cubicBezTo>
                  <a:pt x="25" y="38"/>
                  <a:pt x="24" y="37"/>
                  <a:pt x="23" y="35"/>
                </a:cubicBezTo>
                <a:cubicBezTo>
                  <a:pt x="22" y="34"/>
                  <a:pt x="25" y="31"/>
                  <a:pt x="26" y="28"/>
                </a:cubicBezTo>
                <a:cubicBezTo>
                  <a:pt x="27" y="26"/>
                  <a:pt x="33" y="27"/>
                  <a:pt x="33" y="24"/>
                </a:cubicBezTo>
                <a:cubicBezTo>
                  <a:pt x="34" y="22"/>
                  <a:pt x="30" y="20"/>
                  <a:pt x="28" y="19"/>
                </a:cubicBezTo>
                <a:close/>
                <a:moveTo>
                  <a:pt x="53" y="29"/>
                </a:moveTo>
                <a:cubicBezTo>
                  <a:pt x="52" y="28"/>
                  <a:pt x="51" y="32"/>
                  <a:pt x="49" y="32"/>
                </a:cubicBezTo>
                <a:cubicBezTo>
                  <a:pt x="48" y="32"/>
                  <a:pt x="46" y="26"/>
                  <a:pt x="46" y="29"/>
                </a:cubicBezTo>
                <a:cubicBezTo>
                  <a:pt x="45" y="33"/>
                  <a:pt x="42" y="28"/>
                  <a:pt x="38" y="32"/>
                </a:cubicBezTo>
                <a:cubicBezTo>
                  <a:pt x="35" y="37"/>
                  <a:pt x="40" y="41"/>
                  <a:pt x="43" y="43"/>
                </a:cubicBezTo>
                <a:cubicBezTo>
                  <a:pt x="45" y="44"/>
                  <a:pt x="42" y="46"/>
                  <a:pt x="39" y="46"/>
                </a:cubicBezTo>
                <a:cubicBezTo>
                  <a:pt x="36" y="45"/>
                  <a:pt x="38" y="50"/>
                  <a:pt x="42" y="51"/>
                </a:cubicBezTo>
                <a:cubicBezTo>
                  <a:pt x="47" y="51"/>
                  <a:pt x="51" y="43"/>
                  <a:pt x="51" y="41"/>
                </a:cubicBezTo>
                <a:cubicBezTo>
                  <a:pt x="50" y="39"/>
                  <a:pt x="55" y="30"/>
                  <a:pt x="53" y="29"/>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3" name="Freeform 72"/>
          <p:cNvSpPr>
            <a:spLocks/>
          </p:cNvSpPr>
          <p:nvPr/>
        </p:nvSpPr>
        <p:spPr bwMode="auto">
          <a:xfrm>
            <a:off x="7735059" y="2712255"/>
            <a:ext cx="553815" cy="315673"/>
          </a:xfrm>
          <a:custGeom>
            <a:avLst/>
            <a:gdLst>
              <a:gd name="T0" fmla="*/ 1 w 39"/>
              <a:gd name="T1" fmla="*/ 18 h 21"/>
              <a:gd name="T2" fmla="*/ 8 w 39"/>
              <a:gd name="T3" fmla="*/ 17 h 21"/>
              <a:gd name="T4" fmla="*/ 10 w 39"/>
              <a:gd name="T5" fmla="*/ 21 h 21"/>
              <a:gd name="T6" fmla="*/ 18 w 39"/>
              <a:gd name="T7" fmla="*/ 19 h 21"/>
              <a:gd name="T8" fmla="*/ 25 w 39"/>
              <a:gd name="T9" fmla="*/ 19 h 21"/>
              <a:gd name="T10" fmla="*/ 29 w 39"/>
              <a:gd name="T11" fmla="*/ 14 h 21"/>
              <a:gd name="T12" fmla="*/ 32 w 39"/>
              <a:gd name="T13" fmla="*/ 9 h 21"/>
              <a:gd name="T14" fmla="*/ 39 w 39"/>
              <a:gd name="T15" fmla="*/ 4 h 21"/>
              <a:gd name="T16" fmla="*/ 36 w 39"/>
              <a:gd name="T17" fmla="*/ 0 h 21"/>
              <a:gd name="T18" fmla="*/ 28 w 39"/>
              <a:gd name="T19" fmla="*/ 2 h 21"/>
              <a:gd name="T20" fmla="*/ 18 w 39"/>
              <a:gd name="T21" fmla="*/ 6 h 21"/>
              <a:gd name="T22" fmla="*/ 6 w 39"/>
              <a:gd name="T23" fmla="*/ 4 h 21"/>
              <a:gd name="T24" fmla="*/ 1 w 39"/>
              <a:gd name="T25" fmla="*/ 3 h 21"/>
              <a:gd name="T26" fmla="*/ 1 w 39"/>
              <a:gd name="T27"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21">
                <a:moveTo>
                  <a:pt x="1" y="18"/>
                </a:moveTo>
                <a:cubicBezTo>
                  <a:pt x="3" y="17"/>
                  <a:pt x="6" y="17"/>
                  <a:pt x="8" y="17"/>
                </a:cubicBezTo>
                <a:cubicBezTo>
                  <a:pt x="9" y="18"/>
                  <a:pt x="10" y="19"/>
                  <a:pt x="10" y="21"/>
                </a:cubicBezTo>
                <a:cubicBezTo>
                  <a:pt x="12" y="20"/>
                  <a:pt x="16" y="20"/>
                  <a:pt x="18" y="19"/>
                </a:cubicBezTo>
                <a:cubicBezTo>
                  <a:pt x="20" y="18"/>
                  <a:pt x="24" y="21"/>
                  <a:pt x="25" y="19"/>
                </a:cubicBezTo>
                <a:cubicBezTo>
                  <a:pt x="25" y="18"/>
                  <a:pt x="27" y="14"/>
                  <a:pt x="29" y="14"/>
                </a:cubicBezTo>
                <a:cubicBezTo>
                  <a:pt x="31" y="14"/>
                  <a:pt x="30" y="9"/>
                  <a:pt x="32" y="9"/>
                </a:cubicBezTo>
                <a:cubicBezTo>
                  <a:pt x="34" y="9"/>
                  <a:pt x="39" y="4"/>
                  <a:pt x="39" y="4"/>
                </a:cubicBezTo>
                <a:cubicBezTo>
                  <a:pt x="39" y="4"/>
                  <a:pt x="37" y="0"/>
                  <a:pt x="36" y="0"/>
                </a:cubicBezTo>
                <a:cubicBezTo>
                  <a:pt x="35" y="0"/>
                  <a:pt x="33" y="2"/>
                  <a:pt x="28" y="2"/>
                </a:cubicBezTo>
                <a:cubicBezTo>
                  <a:pt x="24" y="2"/>
                  <a:pt x="20" y="6"/>
                  <a:pt x="18" y="6"/>
                </a:cubicBezTo>
                <a:cubicBezTo>
                  <a:pt x="16" y="6"/>
                  <a:pt x="10" y="4"/>
                  <a:pt x="6" y="4"/>
                </a:cubicBezTo>
                <a:cubicBezTo>
                  <a:pt x="4" y="3"/>
                  <a:pt x="3" y="3"/>
                  <a:pt x="1" y="3"/>
                </a:cubicBezTo>
                <a:cubicBezTo>
                  <a:pt x="1" y="7"/>
                  <a:pt x="0" y="13"/>
                  <a:pt x="1" y="18"/>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4" name="Freeform 73"/>
          <p:cNvSpPr>
            <a:spLocks noEditPoints="1"/>
          </p:cNvSpPr>
          <p:nvPr/>
        </p:nvSpPr>
        <p:spPr bwMode="auto">
          <a:xfrm>
            <a:off x="6743714" y="2667930"/>
            <a:ext cx="1844186" cy="2143249"/>
          </a:xfrm>
          <a:custGeom>
            <a:avLst/>
            <a:gdLst>
              <a:gd name="T0" fmla="*/ 90 w 130"/>
              <a:gd name="T1" fmla="*/ 123 h 142"/>
              <a:gd name="T2" fmla="*/ 76 w 130"/>
              <a:gd name="T3" fmla="*/ 123 h 142"/>
              <a:gd name="T4" fmla="*/ 67 w 130"/>
              <a:gd name="T5" fmla="*/ 127 h 142"/>
              <a:gd name="T6" fmla="*/ 79 w 130"/>
              <a:gd name="T7" fmla="*/ 134 h 142"/>
              <a:gd name="T8" fmla="*/ 91 w 130"/>
              <a:gd name="T9" fmla="*/ 142 h 142"/>
              <a:gd name="T10" fmla="*/ 94 w 130"/>
              <a:gd name="T11" fmla="*/ 134 h 142"/>
              <a:gd name="T12" fmla="*/ 99 w 130"/>
              <a:gd name="T13" fmla="*/ 124 h 142"/>
              <a:gd name="T14" fmla="*/ 90 w 130"/>
              <a:gd name="T15" fmla="*/ 123 h 142"/>
              <a:gd name="T16" fmla="*/ 26 w 130"/>
              <a:gd name="T17" fmla="*/ 85 h 142"/>
              <a:gd name="T18" fmla="*/ 17 w 130"/>
              <a:gd name="T19" fmla="*/ 87 h 142"/>
              <a:gd name="T20" fmla="*/ 22 w 130"/>
              <a:gd name="T21" fmla="*/ 102 h 142"/>
              <a:gd name="T22" fmla="*/ 26 w 130"/>
              <a:gd name="T23" fmla="*/ 112 h 142"/>
              <a:gd name="T24" fmla="*/ 34 w 130"/>
              <a:gd name="T25" fmla="*/ 108 h 142"/>
              <a:gd name="T26" fmla="*/ 36 w 130"/>
              <a:gd name="T27" fmla="*/ 89 h 142"/>
              <a:gd name="T28" fmla="*/ 26 w 130"/>
              <a:gd name="T29" fmla="*/ 85 h 142"/>
              <a:gd name="T30" fmla="*/ 107 w 130"/>
              <a:gd name="T31" fmla="*/ 80 h 142"/>
              <a:gd name="T32" fmla="*/ 99 w 130"/>
              <a:gd name="T33" fmla="*/ 73 h 142"/>
              <a:gd name="T34" fmla="*/ 81 w 130"/>
              <a:gd name="T35" fmla="*/ 55 h 142"/>
              <a:gd name="T36" fmla="*/ 66 w 130"/>
              <a:gd name="T37" fmla="*/ 39 h 142"/>
              <a:gd name="T38" fmla="*/ 66 w 130"/>
              <a:gd name="T39" fmla="*/ 28 h 142"/>
              <a:gd name="T40" fmla="*/ 71 w 130"/>
              <a:gd name="T41" fmla="*/ 21 h 142"/>
              <a:gd name="T42" fmla="*/ 71 w 130"/>
              <a:gd name="T43" fmla="*/ 6 h 142"/>
              <a:gd name="T44" fmla="*/ 66 w 130"/>
              <a:gd name="T45" fmla="*/ 5 h 142"/>
              <a:gd name="T46" fmla="*/ 63 w 130"/>
              <a:gd name="T47" fmla="*/ 0 h 142"/>
              <a:gd name="T48" fmla="*/ 54 w 130"/>
              <a:gd name="T49" fmla="*/ 2 h 142"/>
              <a:gd name="T50" fmla="*/ 47 w 130"/>
              <a:gd name="T51" fmla="*/ 4 h 142"/>
              <a:gd name="T52" fmla="*/ 46 w 130"/>
              <a:gd name="T53" fmla="*/ 3 h 142"/>
              <a:gd name="T54" fmla="*/ 44 w 130"/>
              <a:gd name="T55" fmla="*/ 5 h 142"/>
              <a:gd name="T56" fmla="*/ 42 w 130"/>
              <a:gd name="T57" fmla="*/ 8 h 142"/>
              <a:gd name="T58" fmla="*/ 39 w 130"/>
              <a:gd name="T59" fmla="*/ 9 h 142"/>
              <a:gd name="T60" fmla="*/ 33 w 130"/>
              <a:gd name="T61" fmla="*/ 10 h 142"/>
              <a:gd name="T62" fmla="*/ 29 w 130"/>
              <a:gd name="T63" fmla="*/ 13 h 142"/>
              <a:gd name="T64" fmla="*/ 26 w 130"/>
              <a:gd name="T65" fmla="*/ 17 h 142"/>
              <a:gd name="T66" fmla="*/ 20 w 130"/>
              <a:gd name="T67" fmla="*/ 9 h 142"/>
              <a:gd name="T68" fmla="*/ 14 w 130"/>
              <a:gd name="T69" fmla="*/ 17 h 142"/>
              <a:gd name="T70" fmla="*/ 5 w 130"/>
              <a:gd name="T71" fmla="*/ 18 h 142"/>
              <a:gd name="T72" fmla="*/ 6 w 130"/>
              <a:gd name="T73" fmla="*/ 23 h 142"/>
              <a:gd name="T74" fmla="*/ 4 w 130"/>
              <a:gd name="T75" fmla="*/ 28 h 142"/>
              <a:gd name="T76" fmla="*/ 2 w 130"/>
              <a:gd name="T77" fmla="*/ 30 h 142"/>
              <a:gd name="T78" fmla="*/ 5 w 130"/>
              <a:gd name="T79" fmla="*/ 36 h 142"/>
              <a:gd name="T80" fmla="*/ 7 w 130"/>
              <a:gd name="T81" fmla="*/ 42 h 142"/>
              <a:gd name="T82" fmla="*/ 13 w 130"/>
              <a:gd name="T83" fmla="*/ 43 h 142"/>
              <a:gd name="T84" fmla="*/ 11 w 130"/>
              <a:gd name="T85" fmla="*/ 47 h 142"/>
              <a:gd name="T86" fmla="*/ 17 w 130"/>
              <a:gd name="T87" fmla="*/ 46 h 142"/>
              <a:gd name="T88" fmla="*/ 25 w 130"/>
              <a:gd name="T89" fmla="*/ 39 h 142"/>
              <a:gd name="T90" fmla="*/ 40 w 130"/>
              <a:gd name="T91" fmla="*/ 46 h 142"/>
              <a:gd name="T92" fmla="*/ 44 w 130"/>
              <a:gd name="T93" fmla="*/ 52 h 142"/>
              <a:gd name="T94" fmla="*/ 55 w 130"/>
              <a:gd name="T95" fmla="*/ 66 h 142"/>
              <a:gd name="T96" fmla="*/ 70 w 130"/>
              <a:gd name="T97" fmla="*/ 79 h 142"/>
              <a:gd name="T98" fmla="*/ 81 w 130"/>
              <a:gd name="T99" fmla="*/ 84 h 142"/>
              <a:gd name="T100" fmla="*/ 91 w 130"/>
              <a:gd name="T101" fmla="*/ 90 h 142"/>
              <a:gd name="T102" fmla="*/ 99 w 130"/>
              <a:gd name="T103" fmla="*/ 97 h 142"/>
              <a:gd name="T104" fmla="*/ 102 w 130"/>
              <a:gd name="T105" fmla="*/ 104 h 142"/>
              <a:gd name="T106" fmla="*/ 103 w 130"/>
              <a:gd name="T107" fmla="*/ 116 h 142"/>
              <a:gd name="T108" fmla="*/ 103 w 130"/>
              <a:gd name="T109" fmla="*/ 125 h 142"/>
              <a:gd name="T110" fmla="*/ 109 w 130"/>
              <a:gd name="T111" fmla="*/ 115 h 142"/>
              <a:gd name="T112" fmla="*/ 115 w 130"/>
              <a:gd name="T113" fmla="*/ 109 h 142"/>
              <a:gd name="T114" fmla="*/ 110 w 130"/>
              <a:gd name="T115" fmla="*/ 100 h 142"/>
              <a:gd name="T116" fmla="*/ 121 w 130"/>
              <a:gd name="T117" fmla="*/ 95 h 142"/>
              <a:gd name="T118" fmla="*/ 130 w 130"/>
              <a:gd name="T119" fmla="*/ 96 h 142"/>
              <a:gd name="T120" fmla="*/ 107 w 130"/>
              <a:gd name="T121" fmla="*/ 8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0" y="123"/>
                </a:moveTo>
                <a:cubicBezTo>
                  <a:pt x="83" y="124"/>
                  <a:pt x="80" y="125"/>
                  <a:pt x="76" y="123"/>
                </a:cubicBezTo>
                <a:cubicBezTo>
                  <a:pt x="72" y="121"/>
                  <a:pt x="66" y="125"/>
                  <a:pt x="67" y="127"/>
                </a:cubicBezTo>
                <a:cubicBezTo>
                  <a:pt x="68" y="129"/>
                  <a:pt x="70" y="132"/>
                  <a:pt x="79" y="134"/>
                </a:cubicBezTo>
                <a:cubicBezTo>
                  <a:pt x="87" y="136"/>
                  <a:pt x="88" y="142"/>
                  <a:pt x="91" y="142"/>
                </a:cubicBezTo>
                <a:cubicBezTo>
                  <a:pt x="95" y="142"/>
                  <a:pt x="95" y="139"/>
                  <a:pt x="94" y="134"/>
                </a:cubicBezTo>
                <a:cubicBezTo>
                  <a:pt x="94" y="130"/>
                  <a:pt x="99" y="124"/>
                  <a:pt x="99" y="124"/>
                </a:cubicBezTo>
                <a:cubicBezTo>
                  <a:pt x="100" y="123"/>
                  <a:pt x="97" y="121"/>
                  <a:pt x="90" y="123"/>
                </a:cubicBezTo>
                <a:close/>
                <a:moveTo>
                  <a:pt x="26" y="85"/>
                </a:moveTo>
                <a:cubicBezTo>
                  <a:pt x="22" y="88"/>
                  <a:pt x="19" y="85"/>
                  <a:pt x="17" y="87"/>
                </a:cubicBezTo>
                <a:cubicBezTo>
                  <a:pt x="16" y="90"/>
                  <a:pt x="23" y="95"/>
                  <a:pt x="22" y="102"/>
                </a:cubicBezTo>
                <a:cubicBezTo>
                  <a:pt x="20" y="108"/>
                  <a:pt x="22" y="116"/>
                  <a:pt x="26" y="112"/>
                </a:cubicBezTo>
                <a:cubicBezTo>
                  <a:pt x="30" y="109"/>
                  <a:pt x="32" y="110"/>
                  <a:pt x="34" y="108"/>
                </a:cubicBezTo>
                <a:cubicBezTo>
                  <a:pt x="36" y="105"/>
                  <a:pt x="34" y="94"/>
                  <a:pt x="36" y="89"/>
                </a:cubicBezTo>
                <a:cubicBezTo>
                  <a:pt x="37" y="84"/>
                  <a:pt x="29" y="82"/>
                  <a:pt x="26" y="85"/>
                </a:cubicBezTo>
                <a:close/>
                <a:moveTo>
                  <a:pt x="107" y="80"/>
                </a:moveTo>
                <a:cubicBezTo>
                  <a:pt x="103" y="77"/>
                  <a:pt x="106" y="73"/>
                  <a:pt x="99" y="73"/>
                </a:cubicBezTo>
                <a:cubicBezTo>
                  <a:pt x="92" y="73"/>
                  <a:pt x="84" y="65"/>
                  <a:pt x="81" y="55"/>
                </a:cubicBezTo>
                <a:cubicBezTo>
                  <a:pt x="79" y="45"/>
                  <a:pt x="68" y="45"/>
                  <a:pt x="66" y="39"/>
                </a:cubicBezTo>
                <a:cubicBezTo>
                  <a:pt x="63" y="33"/>
                  <a:pt x="68" y="32"/>
                  <a:pt x="66" y="28"/>
                </a:cubicBezTo>
                <a:cubicBezTo>
                  <a:pt x="64" y="25"/>
                  <a:pt x="67" y="23"/>
                  <a:pt x="71" y="21"/>
                </a:cubicBezTo>
                <a:cubicBezTo>
                  <a:pt x="70" y="16"/>
                  <a:pt x="71" y="10"/>
                  <a:pt x="71" y="6"/>
                </a:cubicBezTo>
                <a:cubicBezTo>
                  <a:pt x="69" y="6"/>
                  <a:pt x="66" y="6"/>
                  <a:pt x="66" y="5"/>
                </a:cubicBezTo>
                <a:cubicBezTo>
                  <a:pt x="64" y="4"/>
                  <a:pt x="64" y="0"/>
                  <a:pt x="63" y="0"/>
                </a:cubicBezTo>
                <a:cubicBezTo>
                  <a:pt x="63" y="0"/>
                  <a:pt x="56" y="0"/>
                  <a:pt x="54" y="2"/>
                </a:cubicBezTo>
                <a:cubicBezTo>
                  <a:pt x="53" y="3"/>
                  <a:pt x="49" y="5"/>
                  <a:pt x="47" y="4"/>
                </a:cubicBezTo>
                <a:cubicBezTo>
                  <a:pt x="47" y="4"/>
                  <a:pt x="46" y="3"/>
                  <a:pt x="46" y="3"/>
                </a:cubicBezTo>
                <a:cubicBezTo>
                  <a:pt x="44" y="5"/>
                  <a:pt x="44" y="5"/>
                  <a:pt x="44" y="5"/>
                </a:cubicBezTo>
                <a:cubicBezTo>
                  <a:pt x="44" y="5"/>
                  <a:pt x="43" y="8"/>
                  <a:pt x="42" y="8"/>
                </a:cubicBezTo>
                <a:cubicBezTo>
                  <a:pt x="41" y="8"/>
                  <a:pt x="39" y="7"/>
                  <a:pt x="39" y="9"/>
                </a:cubicBezTo>
                <a:cubicBezTo>
                  <a:pt x="39" y="11"/>
                  <a:pt x="35" y="11"/>
                  <a:pt x="33" y="10"/>
                </a:cubicBezTo>
                <a:cubicBezTo>
                  <a:pt x="32" y="10"/>
                  <a:pt x="29" y="11"/>
                  <a:pt x="29" y="13"/>
                </a:cubicBezTo>
                <a:cubicBezTo>
                  <a:pt x="29" y="15"/>
                  <a:pt x="29" y="19"/>
                  <a:pt x="26" y="17"/>
                </a:cubicBezTo>
                <a:cubicBezTo>
                  <a:pt x="24" y="14"/>
                  <a:pt x="21" y="8"/>
                  <a:pt x="20" y="9"/>
                </a:cubicBezTo>
                <a:cubicBezTo>
                  <a:pt x="19" y="10"/>
                  <a:pt x="17" y="17"/>
                  <a:pt x="14" y="17"/>
                </a:cubicBezTo>
                <a:cubicBezTo>
                  <a:pt x="13" y="17"/>
                  <a:pt x="8" y="17"/>
                  <a:pt x="5" y="18"/>
                </a:cubicBezTo>
                <a:cubicBezTo>
                  <a:pt x="4" y="21"/>
                  <a:pt x="5" y="22"/>
                  <a:pt x="6" y="23"/>
                </a:cubicBezTo>
                <a:cubicBezTo>
                  <a:pt x="7" y="24"/>
                  <a:pt x="5" y="27"/>
                  <a:pt x="4" y="28"/>
                </a:cubicBezTo>
                <a:cubicBezTo>
                  <a:pt x="2" y="28"/>
                  <a:pt x="0" y="28"/>
                  <a:pt x="2" y="30"/>
                </a:cubicBezTo>
                <a:cubicBezTo>
                  <a:pt x="3" y="33"/>
                  <a:pt x="7" y="33"/>
                  <a:pt x="5" y="36"/>
                </a:cubicBezTo>
                <a:cubicBezTo>
                  <a:pt x="3" y="39"/>
                  <a:pt x="5" y="41"/>
                  <a:pt x="7" y="42"/>
                </a:cubicBezTo>
                <a:cubicBezTo>
                  <a:pt x="10" y="42"/>
                  <a:pt x="13" y="41"/>
                  <a:pt x="13" y="43"/>
                </a:cubicBezTo>
                <a:cubicBezTo>
                  <a:pt x="12" y="45"/>
                  <a:pt x="11" y="46"/>
                  <a:pt x="11" y="47"/>
                </a:cubicBezTo>
                <a:cubicBezTo>
                  <a:pt x="13" y="47"/>
                  <a:pt x="15" y="46"/>
                  <a:pt x="17" y="46"/>
                </a:cubicBezTo>
                <a:cubicBezTo>
                  <a:pt x="20" y="44"/>
                  <a:pt x="19" y="41"/>
                  <a:pt x="25" y="39"/>
                </a:cubicBezTo>
                <a:cubicBezTo>
                  <a:pt x="30" y="37"/>
                  <a:pt x="38" y="42"/>
                  <a:pt x="40" y="46"/>
                </a:cubicBezTo>
                <a:cubicBezTo>
                  <a:pt x="43" y="49"/>
                  <a:pt x="43" y="49"/>
                  <a:pt x="44" y="52"/>
                </a:cubicBezTo>
                <a:cubicBezTo>
                  <a:pt x="44" y="55"/>
                  <a:pt x="47" y="61"/>
                  <a:pt x="55" y="66"/>
                </a:cubicBezTo>
                <a:cubicBezTo>
                  <a:pt x="63" y="71"/>
                  <a:pt x="66" y="77"/>
                  <a:pt x="70" y="79"/>
                </a:cubicBezTo>
                <a:cubicBezTo>
                  <a:pt x="74" y="81"/>
                  <a:pt x="78" y="81"/>
                  <a:pt x="81" y="84"/>
                </a:cubicBezTo>
                <a:cubicBezTo>
                  <a:pt x="83" y="87"/>
                  <a:pt x="87" y="88"/>
                  <a:pt x="91" y="90"/>
                </a:cubicBezTo>
                <a:cubicBezTo>
                  <a:pt x="95" y="92"/>
                  <a:pt x="95" y="96"/>
                  <a:pt x="99" y="97"/>
                </a:cubicBezTo>
                <a:cubicBezTo>
                  <a:pt x="102" y="97"/>
                  <a:pt x="100" y="101"/>
                  <a:pt x="102" y="104"/>
                </a:cubicBezTo>
                <a:cubicBezTo>
                  <a:pt x="105" y="106"/>
                  <a:pt x="105" y="112"/>
                  <a:pt x="103" y="116"/>
                </a:cubicBezTo>
                <a:cubicBezTo>
                  <a:pt x="100" y="119"/>
                  <a:pt x="102" y="125"/>
                  <a:pt x="103" y="125"/>
                </a:cubicBezTo>
                <a:cubicBezTo>
                  <a:pt x="105" y="125"/>
                  <a:pt x="108" y="119"/>
                  <a:pt x="109" y="115"/>
                </a:cubicBezTo>
                <a:cubicBezTo>
                  <a:pt x="109" y="112"/>
                  <a:pt x="113" y="112"/>
                  <a:pt x="115" y="109"/>
                </a:cubicBezTo>
                <a:cubicBezTo>
                  <a:pt x="118" y="105"/>
                  <a:pt x="111" y="104"/>
                  <a:pt x="110" y="100"/>
                </a:cubicBezTo>
                <a:cubicBezTo>
                  <a:pt x="109" y="95"/>
                  <a:pt x="115" y="91"/>
                  <a:pt x="121" y="95"/>
                </a:cubicBezTo>
                <a:cubicBezTo>
                  <a:pt x="127" y="99"/>
                  <a:pt x="129" y="101"/>
                  <a:pt x="130" y="96"/>
                </a:cubicBezTo>
                <a:cubicBezTo>
                  <a:pt x="130" y="90"/>
                  <a:pt x="112" y="82"/>
                  <a:pt x="107" y="80"/>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5" name="Freeform 74"/>
          <p:cNvSpPr>
            <a:spLocks/>
          </p:cNvSpPr>
          <p:nvPr/>
        </p:nvSpPr>
        <p:spPr bwMode="auto">
          <a:xfrm>
            <a:off x="8588009" y="3454330"/>
            <a:ext cx="182757" cy="271369"/>
          </a:xfrm>
          <a:custGeom>
            <a:avLst/>
            <a:gdLst>
              <a:gd name="T0" fmla="*/ 5 w 13"/>
              <a:gd name="T1" fmla="*/ 0 h 18"/>
              <a:gd name="T2" fmla="*/ 0 w 13"/>
              <a:gd name="T3" fmla="*/ 9 h 18"/>
              <a:gd name="T4" fmla="*/ 0 w 13"/>
              <a:gd name="T5" fmla="*/ 12 h 18"/>
              <a:gd name="T6" fmla="*/ 8 w 13"/>
              <a:gd name="T7" fmla="*/ 18 h 18"/>
              <a:gd name="T8" fmla="*/ 8 w 13"/>
              <a:gd name="T9" fmla="*/ 18 h 18"/>
              <a:gd name="T10" fmla="*/ 13 w 13"/>
              <a:gd name="T11" fmla="*/ 10 h 18"/>
              <a:gd name="T12" fmla="*/ 5 w 13"/>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3" h="18">
                <a:moveTo>
                  <a:pt x="5" y="0"/>
                </a:moveTo>
                <a:cubicBezTo>
                  <a:pt x="2" y="3"/>
                  <a:pt x="0" y="7"/>
                  <a:pt x="0" y="9"/>
                </a:cubicBezTo>
                <a:cubicBezTo>
                  <a:pt x="0" y="9"/>
                  <a:pt x="0" y="11"/>
                  <a:pt x="0" y="12"/>
                </a:cubicBezTo>
                <a:cubicBezTo>
                  <a:pt x="3" y="15"/>
                  <a:pt x="6" y="17"/>
                  <a:pt x="8" y="18"/>
                </a:cubicBezTo>
                <a:cubicBezTo>
                  <a:pt x="8" y="18"/>
                  <a:pt x="8" y="18"/>
                  <a:pt x="8" y="18"/>
                </a:cubicBezTo>
                <a:cubicBezTo>
                  <a:pt x="9" y="15"/>
                  <a:pt x="12" y="11"/>
                  <a:pt x="13" y="10"/>
                </a:cubicBezTo>
                <a:cubicBezTo>
                  <a:pt x="11" y="7"/>
                  <a:pt x="7" y="3"/>
                  <a:pt x="5" y="0"/>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sp>
        <p:nvSpPr>
          <p:cNvPr id="76" name="Freeform 75"/>
          <p:cNvSpPr>
            <a:spLocks/>
          </p:cNvSpPr>
          <p:nvPr/>
        </p:nvSpPr>
        <p:spPr bwMode="auto">
          <a:xfrm>
            <a:off x="8626878" y="2845100"/>
            <a:ext cx="664577" cy="847327"/>
          </a:xfrm>
          <a:custGeom>
            <a:avLst/>
            <a:gdLst>
              <a:gd name="T0" fmla="*/ 41 w 47"/>
              <a:gd name="T1" fmla="*/ 38 h 56"/>
              <a:gd name="T2" fmla="*/ 41 w 47"/>
              <a:gd name="T3" fmla="*/ 30 h 56"/>
              <a:gd name="T4" fmla="*/ 41 w 47"/>
              <a:gd name="T5" fmla="*/ 24 h 56"/>
              <a:gd name="T6" fmla="*/ 29 w 47"/>
              <a:gd name="T7" fmla="*/ 20 h 56"/>
              <a:gd name="T8" fmla="*/ 27 w 47"/>
              <a:gd name="T9" fmla="*/ 13 h 56"/>
              <a:gd name="T10" fmla="*/ 24 w 47"/>
              <a:gd name="T11" fmla="*/ 9 h 56"/>
              <a:gd name="T12" fmla="*/ 20 w 47"/>
              <a:gd name="T13" fmla="*/ 3 h 56"/>
              <a:gd name="T14" fmla="*/ 20 w 47"/>
              <a:gd name="T15" fmla="*/ 2 h 56"/>
              <a:gd name="T16" fmla="*/ 17 w 47"/>
              <a:gd name="T17" fmla="*/ 2 h 56"/>
              <a:gd name="T18" fmla="*/ 12 w 47"/>
              <a:gd name="T19" fmla="*/ 0 h 56"/>
              <a:gd name="T20" fmla="*/ 0 w 47"/>
              <a:gd name="T21" fmla="*/ 4 h 56"/>
              <a:gd name="T22" fmla="*/ 3 w 47"/>
              <a:gd name="T23" fmla="*/ 11 h 56"/>
              <a:gd name="T24" fmla="*/ 7 w 47"/>
              <a:gd name="T25" fmla="*/ 19 h 56"/>
              <a:gd name="T26" fmla="*/ 6 w 47"/>
              <a:gd name="T27" fmla="*/ 36 h 56"/>
              <a:gd name="T28" fmla="*/ 2 w 47"/>
              <a:gd name="T29" fmla="*/ 40 h 56"/>
              <a:gd name="T30" fmla="*/ 10 w 47"/>
              <a:gd name="T31" fmla="*/ 50 h 56"/>
              <a:gd name="T32" fmla="*/ 11 w 47"/>
              <a:gd name="T33" fmla="*/ 50 h 56"/>
              <a:gd name="T34" fmla="*/ 21 w 47"/>
              <a:gd name="T35" fmla="*/ 56 h 56"/>
              <a:gd name="T36" fmla="*/ 41 w 47"/>
              <a:gd name="T37" fmla="*/ 53 h 56"/>
              <a:gd name="T38" fmla="*/ 41 w 47"/>
              <a:gd name="T39" fmla="*/ 49 h 56"/>
              <a:gd name="T40" fmla="*/ 45 w 47"/>
              <a:gd name="T41" fmla="*/ 45 h 56"/>
              <a:gd name="T42" fmla="*/ 41 w 47"/>
              <a:gd name="T43" fmla="*/ 3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56">
                <a:moveTo>
                  <a:pt x="41" y="38"/>
                </a:moveTo>
                <a:cubicBezTo>
                  <a:pt x="39" y="35"/>
                  <a:pt x="39" y="31"/>
                  <a:pt x="41" y="30"/>
                </a:cubicBezTo>
                <a:cubicBezTo>
                  <a:pt x="43" y="28"/>
                  <a:pt x="41" y="26"/>
                  <a:pt x="41" y="24"/>
                </a:cubicBezTo>
                <a:cubicBezTo>
                  <a:pt x="41" y="21"/>
                  <a:pt x="31" y="21"/>
                  <a:pt x="29" y="20"/>
                </a:cubicBezTo>
                <a:cubicBezTo>
                  <a:pt x="27" y="20"/>
                  <a:pt x="30" y="13"/>
                  <a:pt x="27" y="13"/>
                </a:cubicBezTo>
                <a:cubicBezTo>
                  <a:pt x="25" y="13"/>
                  <a:pt x="24" y="11"/>
                  <a:pt x="24" y="9"/>
                </a:cubicBezTo>
                <a:cubicBezTo>
                  <a:pt x="24" y="7"/>
                  <a:pt x="19" y="4"/>
                  <a:pt x="20" y="3"/>
                </a:cubicBezTo>
                <a:cubicBezTo>
                  <a:pt x="20" y="2"/>
                  <a:pt x="20" y="2"/>
                  <a:pt x="20" y="2"/>
                </a:cubicBezTo>
                <a:cubicBezTo>
                  <a:pt x="18" y="2"/>
                  <a:pt x="17" y="2"/>
                  <a:pt x="17" y="2"/>
                </a:cubicBezTo>
                <a:cubicBezTo>
                  <a:pt x="15" y="1"/>
                  <a:pt x="12" y="0"/>
                  <a:pt x="12" y="0"/>
                </a:cubicBezTo>
                <a:cubicBezTo>
                  <a:pt x="12" y="0"/>
                  <a:pt x="5" y="2"/>
                  <a:pt x="0" y="4"/>
                </a:cubicBezTo>
                <a:cubicBezTo>
                  <a:pt x="0" y="7"/>
                  <a:pt x="1" y="10"/>
                  <a:pt x="3" y="11"/>
                </a:cubicBezTo>
                <a:cubicBezTo>
                  <a:pt x="7" y="12"/>
                  <a:pt x="5" y="16"/>
                  <a:pt x="7" y="19"/>
                </a:cubicBezTo>
                <a:cubicBezTo>
                  <a:pt x="8" y="22"/>
                  <a:pt x="8" y="36"/>
                  <a:pt x="6" y="36"/>
                </a:cubicBezTo>
                <a:cubicBezTo>
                  <a:pt x="5" y="36"/>
                  <a:pt x="3" y="38"/>
                  <a:pt x="2" y="40"/>
                </a:cubicBezTo>
                <a:cubicBezTo>
                  <a:pt x="4" y="43"/>
                  <a:pt x="8" y="47"/>
                  <a:pt x="10" y="50"/>
                </a:cubicBezTo>
                <a:cubicBezTo>
                  <a:pt x="11" y="50"/>
                  <a:pt x="11" y="50"/>
                  <a:pt x="11" y="50"/>
                </a:cubicBezTo>
                <a:cubicBezTo>
                  <a:pt x="13" y="50"/>
                  <a:pt x="21" y="56"/>
                  <a:pt x="21" y="56"/>
                </a:cubicBezTo>
                <a:cubicBezTo>
                  <a:pt x="21" y="56"/>
                  <a:pt x="33" y="54"/>
                  <a:pt x="41" y="53"/>
                </a:cubicBezTo>
                <a:cubicBezTo>
                  <a:pt x="41" y="52"/>
                  <a:pt x="41" y="50"/>
                  <a:pt x="41" y="49"/>
                </a:cubicBezTo>
                <a:cubicBezTo>
                  <a:pt x="41" y="48"/>
                  <a:pt x="42" y="45"/>
                  <a:pt x="45" y="45"/>
                </a:cubicBezTo>
                <a:cubicBezTo>
                  <a:pt x="47" y="45"/>
                  <a:pt x="44" y="40"/>
                  <a:pt x="41" y="38"/>
                </a:cubicBezTo>
                <a:close/>
              </a:path>
            </a:pathLst>
          </a:custGeom>
          <a:solidFill>
            <a:srgbClr val="003C71">
              <a:lumMod val="50000"/>
            </a:srgbClr>
          </a:solidFill>
          <a:ln w="6350">
            <a:solidFill>
              <a:srgbClr val="003C71"/>
            </a:solidFill>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003C71"/>
              </a:solidFill>
              <a:latin typeface="Graphik Light"/>
            </a:endParaRPr>
          </a:p>
        </p:txBody>
      </p:sp>
      <p:pic>
        <p:nvPicPr>
          <p:cNvPr id="77" name="Picture 7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87020" y="322477"/>
            <a:ext cx="1552757" cy="789287"/>
          </a:xfrm>
          <a:prstGeom prst="rect">
            <a:avLst/>
          </a:prstGeom>
        </p:spPr>
      </p:pic>
      <p:sp>
        <p:nvSpPr>
          <p:cNvPr id="78" name="TextBox 77"/>
          <p:cNvSpPr txBox="1"/>
          <p:nvPr/>
        </p:nvSpPr>
        <p:spPr>
          <a:xfrm>
            <a:off x="3158539" y="2296179"/>
            <a:ext cx="1343332" cy="338554"/>
          </a:xfrm>
          <a:prstGeom prst="rect">
            <a:avLst/>
          </a:prstGeom>
          <a:noFill/>
        </p:spPr>
        <p:txBody>
          <a:bodyPr wrap="square" rtlCol="0">
            <a:spAutoFit/>
          </a:bodyPr>
          <a:lstStyle/>
          <a:p>
            <a:pPr>
              <a:defRPr/>
            </a:pPr>
            <a:r>
              <a:rPr lang="en-US" sz="1600" b="1" kern="0" dirty="0">
                <a:solidFill>
                  <a:srgbClr val="FFFFFF"/>
                </a:solidFill>
              </a:rPr>
              <a:t>PORTUGAL</a:t>
            </a:r>
          </a:p>
        </p:txBody>
      </p:sp>
      <p:cxnSp>
        <p:nvCxnSpPr>
          <p:cNvPr id="79" name="Straight Connector 78"/>
          <p:cNvCxnSpPr/>
          <p:nvPr/>
        </p:nvCxnSpPr>
        <p:spPr>
          <a:xfrm>
            <a:off x="895648" y="3485693"/>
            <a:ext cx="1853066" cy="0"/>
          </a:xfrm>
          <a:prstGeom prst="line">
            <a:avLst/>
          </a:prstGeom>
          <a:noFill/>
          <a:ln w="28575" cap="flat" cmpd="sng" algn="ctr">
            <a:solidFill>
              <a:srgbClr val="003C71">
                <a:lumMod val="50000"/>
              </a:srgbClr>
            </a:solidFill>
            <a:prstDash val="sysDot"/>
          </a:ln>
          <a:effectLst/>
        </p:spPr>
      </p:cxnSp>
      <p:cxnSp>
        <p:nvCxnSpPr>
          <p:cNvPr id="3" name="Straight Connector 2">
            <a:extLst>
              <a:ext uri="{FF2B5EF4-FFF2-40B4-BE49-F238E27FC236}">
                <a16:creationId xmlns:a16="http://schemas.microsoft.com/office/drawing/2014/main" xmlns="" id="{EA126197-41FE-5B44-AF20-91CEFCCD5108}"/>
              </a:ext>
            </a:extLst>
          </p:cNvPr>
          <p:cNvCxnSpPr/>
          <p:nvPr/>
        </p:nvCxnSpPr>
        <p:spPr>
          <a:xfrm>
            <a:off x="3779520" y="2667930"/>
            <a:ext cx="588375" cy="14285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796547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le 93"/>
          <p:cNvSpPr/>
          <p:nvPr/>
        </p:nvSpPr>
        <p:spPr>
          <a:xfrm>
            <a:off x="234098" y="2751864"/>
            <a:ext cx="8909901" cy="108861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3" name="Rectangle 92"/>
          <p:cNvSpPr/>
          <p:nvPr/>
        </p:nvSpPr>
        <p:spPr>
          <a:xfrm>
            <a:off x="234098" y="711540"/>
            <a:ext cx="8909901" cy="101984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1" name="TextBox 40"/>
          <p:cNvSpPr txBox="1"/>
          <p:nvPr/>
        </p:nvSpPr>
        <p:spPr>
          <a:xfrm>
            <a:off x="412539" y="1000632"/>
            <a:ext cx="3278682" cy="307777"/>
          </a:xfrm>
          <a:prstGeom prst="rect">
            <a:avLst/>
          </a:prstGeom>
          <a:noFill/>
        </p:spPr>
        <p:txBody>
          <a:bodyPr wrap="square" rtlCol="0">
            <a:spAutoFit/>
          </a:bodyPr>
          <a:lstStyle/>
          <a:p>
            <a:pPr algn="ctr"/>
            <a:r>
              <a:rPr lang="en-US" sz="1400" b="1" dirty="0">
                <a:solidFill>
                  <a:srgbClr val="FFFFFF"/>
                </a:solidFill>
                <a:ea typeface="Arial" charset="0"/>
                <a:cs typeface="Arial" charset="0"/>
              </a:rPr>
              <a:t>Global Insurance &amp; Administration</a:t>
            </a:r>
          </a:p>
        </p:txBody>
      </p:sp>
      <p:sp>
        <p:nvSpPr>
          <p:cNvPr id="42" name="TextBox 41"/>
          <p:cNvSpPr txBox="1"/>
          <p:nvPr/>
        </p:nvSpPr>
        <p:spPr>
          <a:xfrm>
            <a:off x="450454" y="2088723"/>
            <a:ext cx="3202852" cy="307777"/>
          </a:xfrm>
          <a:prstGeom prst="rect">
            <a:avLst/>
          </a:prstGeom>
          <a:noFill/>
        </p:spPr>
        <p:txBody>
          <a:bodyPr wrap="square" rtlCol="0">
            <a:spAutoFit/>
          </a:bodyPr>
          <a:lstStyle/>
          <a:p>
            <a:pPr algn="ctr"/>
            <a:r>
              <a:rPr lang="en-US" sz="1400" b="1" dirty="0">
                <a:solidFill>
                  <a:srgbClr val="FFFFFF"/>
                </a:solidFill>
                <a:ea typeface="Arial" charset="0"/>
                <a:cs typeface="Arial" charset="0"/>
              </a:rPr>
              <a:t>Global Assistance &amp; Risk</a:t>
            </a:r>
          </a:p>
        </p:txBody>
      </p:sp>
      <p:sp>
        <p:nvSpPr>
          <p:cNvPr id="43" name="TextBox 42"/>
          <p:cNvSpPr txBox="1"/>
          <p:nvPr/>
        </p:nvSpPr>
        <p:spPr>
          <a:xfrm>
            <a:off x="1032339" y="3099076"/>
            <a:ext cx="2039082" cy="307777"/>
          </a:xfrm>
          <a:prstGeom prst="rect">
            <a:avLst/>
          </a:prstGeom>
          <a:noFill/>
        </p:spPr>
        <p:txBody>
          <a:bodyPr wrap="square" rtlCol="0">
            <a:spAutoFit/>
          </a:bodyPr>
          <a:lstStyle/>
          <a:p>
            <a:pPr algn="ctr"/>
            <a:r>
              <a:rPr lang="en-US" sz="1400" b="1" dirty="0">
                <a:solidFill>
                  <a:srgbClr val="FFFFFF"/>
                </a:solidFill>
                <a:ea typeface="Arial" charset="0"/>
                <a:cs typeface="Arial" charset="0"/>
              </a:rPr>
              <a:t>Global Medical</a:t>
            </a:r>
          </a:p>
        </p:txBody>
      </p:sp>
      <p:sp>
        <p:nvSpPr>
          <p:cNvPr id="40" name="TextBox 39"/>
          <p:cNvSpPr txBox="1"/>
          <p:nvPr/>
        </p:nvSpPr>
        <p:spPr>
          <a:xfrm>
            <a:off x="0" y="147589"/>
            <a:ext cx="9143999" cy="477054"/>
          </a:xfrm>
          <a:prstGeom prst="rect">
            <a:avLst/>
          </a:prstGeom>
          <a:noFill/>
        </p:spPr>
        <p:txBody>
          <a:bodyPr wrap="square" rtlCol="0">
            <a:spAutoFit/>
          </a:bodyPr>
          <a:lstStyle/>
          <a:p>
            <a:pPr algn="ctr"/>
            <a:r>
              <a:rPr lang="en-US" sz="2500" b="1" dirty="0">
                <a:solidFill>
                  <a:srgbClr val="2CA6F8"/>
                </a:solidFill>
                <a:ea typeface="Arial" charset="0"/>
                <a:cs typeface="Arial" charset="0"/>
              </a:rPr>
              <a:t>UNITEDHEALTHCARE GLOBAL SOLUTIONS</a:t>
            </a:r>
          </a:p>
        </p:txBody>
      </p:sp>
      <p:grpSp>
        <p:nvGrpSpPr>
          <p:cNvPr id="44" name="Group 18"/>
          <p:cNvGrpSpPr>
            <a:grpSpLocks noChangeAspect="1"/>
          </p:cNvGrpSpPr>
          <p:nvPr/>
        </p:nvGrpSpPr>
        <p:grpSpPr bwMode="auto">
          <a:xfrm>
            <a:off x="4137826" y="1232155"/>
            <a:ext cx="297524" cy="297524"/>
            <a:chOff x="2878" y="2163"/>
            <a:chExt cx="187" cy="187"/>
          </a:xfrm>
          <a:solidFill>
            <a:schemeClr val="bg1"/>
          </a:solidFill>
        </p:grpSpPr>
        <p:sp>
          <p:nvSpPr>
            <p:cNvPr id="47" name="Freeform 20"/>
            <p:cNvSpPr>
              <a:spLocks noEditPoints="1"/>
            </p:cNvSpPr>
            <p:nvPr/>
          </p:nvSpPr>
          <p:spPr bwMode="auto">
            <a:xfrm>
              <a:off x="2878" y="2163"/>
              <a:ext cx="187" cy="187"/>
            </a:xfrm>
            <a:custGeom>
              <a:avLst/>
              <a:gdLst>
                <a:gd name="T0" fmla="*/ 1386 w 3360"/>
                <a:gd name="T1" fmla="*/ 185 h 3360"/>
                <a:gd name="T2" fmla="*/ 1022 w 3360"/>
                <a:gd name="T3" fmla="*/ 305 h 3360"/>
                <a:gd name="T4" fmla="*/ 707 w 3360"/>
                <a:gd name="T5" fmla="*/ 508 h 3360"/>
                <a:gd name="T6" fmla="*/ 450 w 3360"/>
                <a:gd name="T7" fmla="*/ 781 h 3360"/>
                <a:gd name="T8" fmla="*/ 267 w 3360"/>
                <a:gd name="T9" fmla="*/ 1109 h 3360"/>
                <a:gd name="T10" fmla="*/ 169 w 3360"/>
                <a:gd name="T11" fmla="*/ 1481 h 3360"/>
                <a:gd name="T12" fmla="*/ 169 w 3360"/>
                <a:gd name="T13" fmla="*/ 1878 h 3360"/>
                <a:gd name="T14" fmla="*/ 267 w 3360"/>
                <a:gd name="T15" fmla="*/ 2251 h 3360"/>
                <a:gd name="T16" fmla="*/ 450 w 3360"/>
                <a:gd name="T17" fmla="*/ 2580 h 3360"/>
                <a:gd name="T18" fmla="*/ 707 w 3360"/>
                <a:gd name="T19" fmla="*/ 2852 h 3360"/>
                <a:gd name="T20" fmla="*/ 1022 w 3360"/>
                <a:gd name="T21" fmla="*/ 3055 h 3360"/>
                <a:gd name="T22" fmla="*/ 1386 w 3360"/>
                <a:gd name="T23" fmla="*/ 3176 h 3360"/>
                <a:gd name="T24" fmla="*/ 1780 w 3360"/>
                <a:gd name="T25" fmla="*/ 3201 h 3360"/>
                <a:gd name="T26" fmla="*/ 2162 w 3360"/>
                <a:gd name="T27" fmla="*/ 3126 h 3360"/>
                <a:gd name="T28" fmla="*/ 2502 w 3360"/>
                <a:gd name="T29" fmla="*/ 2963 h 3360"/>
                <a:gd name="T30" fmla="*/ 2790 w 3360"/>
                <a:gd name="T31" fmla="*/ 2723 h 3360"/>
                <a:gd name="T32" fmla="*/ 3011 w 3360"/>
                <a:gd name="T33" fmla="*/ 2422 h 3360"/>
                <a:gd name="T34" fmla="*/ 3153 w 3360"/>
                <a:gd name="T35" fmla="*/ 2070 h 3360"/>
                <a:gd name="T36" fmla="*/ 3205 w 3360"/>
                <a:gd name="T37" fmla="*/ 1680 h 3360"/>
                <a:gd name="T38" fmla="*/ 3153 w 3360"/>
                <a:gd name="T39" fmla="*/ 1291 h 3360"/>
                <a:gd name="T40" fmla="*/ 3011 w 3360"/>
                <a:gd name="T41" fmla="*/ 939 h 3360"/>
                <a:gd name="T42" fmla="*/ 2790 w 3360"/>
                <a:gd name="T43" fmla="*/ 636 h 3360"/>
                <a:gd name="T44" fmla="*/ 2502 w 3360"/>
                <a:gd name="T45" fmla="*/ 397 h 3360"/>
                <a:gd name="T46" fmla="*/ 2162 w 3360"/>
                <a:gd name="T47" fmla="*/ 234 h 3360"/>
                <a:gd name="T48" fmla="*/ 1780 w 3360"/>
                <a:gd name="T49" fmla="*/ 160 h 3360"/>
                <a:gd name="T50" fmla="*/ 1890 w 3360"/>
                <a:gd name="T51" fmla="*/ 13 h 3360"/>
                <a:gd name="T52" fmla="*/ 2286 w 3360"/>
                <a:gd name="T53" fmla="*/ 113 h 3360"/>
                <a:gd name="T54" fmla="*/ 2639 w 3360"/>
                <a:gd name="T55" fmla="*/ 302 h 3360"/>
                <a:gd name="T56" fmla="*/ 2936 w 3360"/>
                <a:gd name="T57" fmla="*/ 565 h 3360"/>
                <a:gd name="T58" fmla="*/ 3163 w 3360"/>
                <a:gd name="T59" fmla="*/ 891 h 3360"/>
                <a:gd name="T60" fmla="*/ 3308 w 3360"/>
                <a:gd name="T61" fmla="*/ 1267 h 3360"/>
                <a:gd name="T62" fmla="*/ 3360 w 3360"/>
                <a:gd name="T63" fmla="*/ 1680 h 3360"/>
                <a:gd name="T64" fmla="*/ 3308 w 3360"/>
                <a:gd name="T65" fmla="*/ 2093 h 3360"/>
                <a:gd name="T66" fmla="*/ 3163 w 3360"/>
                <a:gd name="T67" fmla="*/ 2469 h 3360"/>
                <a:gd name="T68" fmla="*/ 2936 w 3360"/>
                <a:gd name="T69" fmla="*/ 2796 h 3360"/>
                <a:gd name="T70" fmla="*/ 2639 w 3360"/>
                <a:gd name="T71" fmla="*/ 3058 h 3360"/>
                <a:gd name="T72" fmla="*/ 2286 w 3360"/>
                <a:gd name="T73" fmla="*/ 3247 h 3360"/>
                <a:gd name="T74" fmla="*/ 1890 w 3360"/>
                <a:gd name="T75" fmla="*/ 3346 h 3360"/>
                <a:gd name="T76" fmla="*/ 1469 w 3360"/>
                <a:gd name="T77" fmla="*/ 3346 h 3360"/>
                <a:gd name="T78" fmla="*/ 1073 w 3360"/>
                <a:gd name="T79" fmla="*/ 3247 h 3360"/>
                <a:gd name="T80" fmla="*/ 721 w 3360"/>
                <a:gd name="T81" fmla="*/ 3058 h 3360"/>
                <a:gd name="T82" fmla="*/ 424 w 3360"/>
                <a:gd name="T83" fmla="*/ 2796 h 3360"/>
                <a:gd name="T84" fmla="*/ 197 w 3360"/>
                <a:gd name="T85" fmla="*/ 2469 h 3360"/>
                <a:gd name="T86" fmla="*/ 51 w 3360"/>
                <a:gd name="T87" fmla="*/ 2093 h 3360"/>
                <a:gd name="T88" fmla="*/ 0 w 3360"/>
                <a:gd name="T89" fmla="*/ 1680 h 3360"/>
                <a:gd name="T90" fmla="*/ 51 w 3360"/>
                <a:gd name="T91" fmla="*/ 1267 h 3360"/>
                <a:gd name="T92" fmla="*/ 197 w 3360"/>
                <a:gd name="T93" fmla="*/ 891 h 3360"/>
                <a:gd name="T94" fmla="*/ 424 w 3360"/>
                <a:gd name="T95" fmla="*/ 565 h 3360"/>
                <a:gd name="T96" fmla="*/ 721 w 3360"/>
                <a:gd name="T97" fmla="*/ 302 h 3360"/>
                <a:gd name="T98" fmla="*/ 1073 w 3360"/>
                <a:gd name="T99" fmla="*/ 113 h 3360"/>
                <a:gd name="T100" fmla="*/ 1469 w 3360"/>
                <a:gd name="T101" fmla="*/ 13 h 3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60" h="3360">
                  <a:moveTo>
                    <a:pt x="1680" y="155"/>
                  </a:moveTo>
                  <a:lnTo>
                    <a:pt x="1580" y="160"/>
                  </a:lnTo>
                  <a:lnTo>
                    <a:pt x="1482" y="169"/>
                  </a:lnTo>
                  <a:lnTo>
                    <a:pt x="1386" y="185"/>
                  </a:lnTo>
                  <a:lnTo>
                    <a:pt x="1291" y="207"/>
                  </a:lnTo>
                  <a:lnTo>
                    <a:pt x="1199" y="234"/>
                  </a:lnTo>
                  <a:lnTo>
                    <a:pt x="1109" y="266"/>
                  </a:lnTo>
                  <a:lnTo>
                    <a:pt x="1022" y="305"/>
                  </a:lnTo>
                  <a:lnTo>
                    <a:pt x="938" y="349"/>
                  </a:lnTo>
                  <a:lnTo>
                    <a:pt x="858" y="397"/>
                  </a:lnTo>
                  <a:lnTo>
                    <a:pt x="780" y="451"/>
                  </a:lnTo>
                  <a:lnTo>
                    <a:pt x="707" y="508"/>
                  </a:lnTo>
                  <a:lnTo>
                    <a:pt x="637" y="570"/>
                  </a:lnTo>
                  <a:lnTo>
                    <a:pt x="570" y="636"/>
                  </a:lnTo>
                  <a:lnTo>
                    <a:pt x="508" y="706"/>
                  </a:lnTo>
                  <a:lnTo>
                    <a:pt x="450" y="781"/>
                  </a:lnTo>
                  <a:lnTo>
                    <a:pt x="397" y="858"/>
                  </a:lnTo>
                  <a:lnTo>
                    <a:pt x="349" y="939"/>
                  </a:lnTo>
                  <a:lnTo>
                    <a:pt x="305" y="1022"/>
                  </a:lnTo>
                  <a:lnTo>
                    <a:pt x="267" y="1109"/>
                  </a:lnTo>
                  <a:lnTo>
                    <a:pt x="234" y="1198"/>
                  </a:lnTo>
                  <a:lnTo>
                    <a:pt x="206" y="1291"/>
                  </a:lnTo>
                  <a:lnTo>
                    <a:pt x="184" y="1385"/>
                  </a:lnTo>
                  <a:lnTo>
                    <a:pt x="169" y="1481"/>
                  </a:lnTo>
                  <a:lnTo>
                    <a:pt x="159" y="1580"/>
                  </a:lnTo>
                  <a:lnTo>
                    <a:pt x="156" y="1680"/>
                  </a:lnTo>
                  <a:lnTo>
                    <a:pt x="159" y="1780"/>
                  </a:lnTo>
                  <a:lnTo>
                    <a:pt x="169" y="1878"/>
                  </a:lnTo>
                  <a:lnTo>
                    <a:pt x="184" y="1974"/>
                  </a:lnTo>
                  <a:lnTo>
                    <a:pt x="206" y="2070"/>
                  </a:lnTo>
                  <a:lnTo>
                    <a:pt x="234" y="2161"/>
                  </a:lnTo>
                  <a:lnTo>
                    <a:pt x="267" y="2251"/>
                  </a:lnTo>
                  <a:lnTo>
                    <a:pt x="305" y="2338"/>
                  </a:lnTo>
                  <a:lnTo>
                    <a:pt x="349" y="2422"/>
                  </a:lnTo>
                  <a:lnTo>
                    <a:pt x="397" y="2502"/>
                  </a:lnTo>
                  <a:lnTo>
                    <a:pt x="450" y="2580"/>
                  </a:lnTo>
                  <a:lnTo>
                    <a:pt x="508" y="2653"/>
                  </a:lnTo>
                  <a:lnTo>
                    <a:pt x="570" y="2723"/>
                  </a:lnTo>
                  <a:lnTo>
                    <a:pt x="637" y="2790"/>
                  </a:lnTo>
                  <a:lnTo>
                    <a:pt x="707" y="2852"/>
                  </a:lnTo>
                  <a:lnTo>
                    <a:pt x="780" y="2910"/>
                  </a:lnTo>
                  <a:lnTo>
                    <a:pt x="858" y="2963"/>
                  </a:lnTo>
                  <a:lnTo>
                    <a:pt x="938" y="3011"/>
                  </a:lnTo>
                  <a:lnTo>
                    <a:pt x="1022" y="3055"/>
                  </a:lnTo>
                  <a:lnTo>
                    <a:pt x="1109" y="3093"/>
                  </a:lnTo>
                  <a:lnTo>
                    <a:pt x="1199" y="3126"/>
                  </a:lnTo>
                  <a:lnTo>
                    <a:pt x="1291" y="3154"/>
                  </a:lnTo>
                  <a:lnTo>
                    <a:pt x="1386" y="3176"/>
                  </a:lnTo>
                  <a:lnTo>
                    <a:pt x="1482" y="3191"/>
                  </a:lnTo>
                  <a:lnTo>
                    <a:pt x="1580" y="3201"/>
                  </a:lnTo>
                  <a:lnTo>
                    <a:pt x="1680" y="3204"/>
                  </a:lnTo>
                  <a:lnTo>
                    <a:pt x="1780" y="3201"/>
                  </a:lnTo>
                  <a:lnTo>
                    <a:pt x="1879" y="3191"/>
                  </a:lnTo>
                  <a:lnTo>
                    <a:pt x="1975" y="3176"/>
                  </a:lnTo>
                  <a:lnTo>
                    <a:pt x="2069" y="3154"/>
                  </a:lnTo>
                  <a:lnTo>
                    <a:pt x="2162" y="3126"/>
                  </a:lnTo>
                  <a:lnTo>
                    <a:pt x="2251" y="3093"/>
                  </a:lnTo>
                  <a:lnTo>
                    <a:pt x="2338" y="3055"/>
                  </a:lnTo>
                  <a:lnTo>
                    <a:pt x="2421" y="3011"/>
                  </a:lnTo>
                  <a:lnTo>
                    <a:pt x="2502" y="2963"/>
                  </a:lnTo>
                  <a:lnTo>
                    <a:pt x="2579" y="2910"/>
                  </a:lnTo>
                  <a:lnTo>
                    <a:pt x="2654" y="2852"/>
                  </a:lnTo>
                  <a:lnTo>
                    <a:pt x="2724" y="2790"/>
                  </a:lnTo>
                  <a:lnTo>
                    <a:pt x="2790" y="2723"/>
                  </a:lnTo>
                  <a:lnTo>
                    <a:pt x="2852" y="2653"/>
                  </a:lnTo>
                  <a:lnTo>
                    <a:pt x="2909" y="2580"/>
                  </a:lnTo>
                  <a:lnTo>
                    <a:pt x="2963" y="2502"/>
                  </a:lnTo>
                  <a:lnTo>
                    <a:pt x="3011" y="2422"/>
                  </a:lnTo>
                  <a:lnTo>
                    <a:pt x="3055" y="2338"/>
                  </a:lnTo>
                  <a:lnTo>
                    <a:pt x="3094" y="2251"/>
                  </a:lnTo>
                  <a:lnTo>
                    <a:pt x="3126" y="2161"/>
                  </a:lnTo>
                  <a:lnTo>
                    <a:pt x="3153" y="2070"/>
                  </a:lnTo>
                  <a:lnTo>
                    <a:pt x="3175" y="1974"/>
                  </a:lnTo>
                  <a:lnTo>
                    <a:pt x="3191" y="1878"/>
                  </a:lnTo>
                  <a:lnTo>
                    <a:pt x="3200" y="1780"/>
                  </a:lnTo>
                  <a:lnTo>
                    <a:pt x="3205" y="1680"/>
                  </a:lnTo>
                  <a:lnTo>
                    <a:pt x="3200" y="1580"/>
                  </a:lnTo>
                  <a:lnTo>
                    <a:pt x="3191" y="1481"/>
                  </a:lnTo>
                  <a:lnTo>
                    <a:pt x="3175" y="1385"/>
                  </a:lnTo>
                  <a:lnTo>
                    <a:pt x="3153" y="1291"/>
                  </a:lnTo>
                  <a:lnTo>
                    <a:pt x="3126" y="1198"/>
                  </a:lnTo>
                  <a:lnTo>
                    <a:pt x="3094" y="1109"/>
                  </a:lnTo>
                  <a:lnTo>
                    <a:pt x="3055" y="1022"/>
                  </a:lnTo>
                  <a:lnTo>
                    <a:pt x="3011" y="939"/>
                  </a:lnTo>
                  <a:lnTo>
                    <a:pt x="2963" y="858"/>
                  </a:lnTo>
                  <a:lnTo>
                    <a:pt x="2909" y="781"/>
                  </a:lnTo>
                  <a:lnTo>
                    <a:pt x="2852" y="706"/>
                  </a:lnTo>
                  <a:lnTo>
                    <a:pt x="2790" y="636"/>
                  </a:lnTo>
                  <a:lnTo>
                    <a:pt x="2724" y="570"/>
                  </a:lnTo>
                  <a:lnTo>
                    <a:pt x="2654" y="508"/>
                  </a:lnTo>
                  <a:lnTo>
                    <a:pt x="2579" y="451"/>
                  </a:lnTo>
                  <a:lnTo>
                    <a:pt x="2502" y="397"/>
                  </a:lnTo>
                  <a:lnTo>
                    <a:pt x="2421" y="349"/>
                  </a:lnTo>
                  <a:lnTo>
                    <a:pt x="2338" y="305"/>
                  </a:lnTo>
                  <a:lnTo>
                    <a:pt x="2251" y="266"/>
                  </a:lnTo>
                  <a:lnTo>
                    <a:pt x="2162" y="234"/>
                  </a:lnTo>
                  <a:lnTo>
                    <a:pt x="2069" y="207"/>
                  </a:lnTo>
                  <a:lnTo>
                    <a:pt x="1975" y="185"/>
                  </a:lnTo>
                  <a:lnTo>
                    <a:pt x="1879" y="169"/>
                  </a:lnTo>
                  <a:lnTo>
                    <a:pt x="1780" y="160"/>
                  </a:lnTo>
                  <a:lnTo>
                    <a:pt x="1680" y="155"/>
                  </a:lnTo>
                  <a:close/>
                  <a:moveTo>
                    <a:pt x="1680" y="0"/>
                  </a:moveTo>
                  <a:lnTo>
                    <a:pt x="1786" y="3"/>
                  </a:lnTo>
                  <a:lnTo>
                    <a:pt x="1890" y="13"/>
                  </a:lnTo>
                  <a:lnTo>
                    <a:pt x="1993" y="30"/>
                  </a:lnTo>
                  <a:lnTo>
                    <a:pt x="2093" y="52"/>
                  </a:lnTo>
                  <a:lnTo>
                    <a:pt x="2191" y="80"/>
                  </a:lnTo>
                  <a:lnTo>
                    <a:pt x="2286" y="113"/>
                  </a:lnTo>
                  <a:lnTo>
                    <a:pt x="2379" y="152"/>
                  </a:lnTo>
                  <a:lnTo>
                    <a:pt x="2469" y="197"/>
                  </a:lnTo>
                  <a:lnTo>
                    <a:pt x="2555" y="248"/>
                  </a:lnTo>
                  <a:lnTo>
                    <a:pt x="2639" y="302"/>
                  </a:lnTo>
                  <a:lnTo>
                    <a:pt x="2719" y="361"/>
                  </a:lnTo>
                  <a:lnTo>
                    <a:pt x="2795" y="424"/>
                  </a:lnTo>
                  <a:lnTo>
                    <a:pt x="2867" y="493"/>
                  </a:lnTo>
                  <a:lnTo>
                    <a:pt x="2936" y="565"/>
                  </a:lnTo>
                  <a:lnTo>
                    <a:pt x="2999" y="641"/>
                  </a:lnTo>
                  <a:lnTo>
                    <a:pt x="3058" y="721"/>
                  </a:lnTo>
                  <a:lnTo>
                    <a:pt x="3114" y="805"/>
                  </a:lnTo>
                  <a:lnTo>
                    <a:pt x="3163" y="891"/>
                  </a:lnTo>
                  <a:lnTo>
                    <a:pt x="3208" y="981"/>
                  </a:lnTo>
                  <a:lnTo>
                    <a:pt x="3247" y="1074"/>
                  </a:lnTo>
                  <a:lnTo>
                    <a:pt x="3280" y="1169"/>
                  </a:lnTo>
                  <a:lnTo>
                    <a:pt x="3308" y="1267"/>
                  </a:lnTo>
                  <a:lnTo>
                    <a:pt x="3330" y="1367"/>
                  </a:lnTo>
                  <a:lnTo>
                    <a:pt x="3347" y="1470"/>
                  </a:lnTo>
                  <a:lnTo>
                    <a:pt x="3357" y="1574"/>
                  </a:lnTo>
                  <a:lnTo>
                    <a:pt x="3360" y="1680"/>
                  </a:lnTo>
                  <a:lnTo>
                    <a:pt x="3357" y="1786"/>
                  </a:lnTo>
                  <a:lnTo>
                    <a:pt x="3347" y="1891"/>
                  </a:lnTo>
                  <a:lnTo>
                    <a:pt x="3330" y="1993"/>
                  </a:lnTo>
                  <a:lnTo>
                    <a:pt x="3308" y="2093"/>
                  </a:lnTo>
                  <a:lnTo>
                    <a:pt x="3280" y="2191"/>
                  </a:lnTo>
                  <a:lnTo>
                    <a:pt x="3247" y="2287"/>
                  </a:lnTo>
                  <a:lnTo>
                    <a:pt x="3208" y="2380"/>
                  </a:lnTo>
                  <a:lnTo>
                    <a:pt x="3163" y="2469"/>
                  </a:lnTo>
                  <a:lnTo>
                    <a:pt x="3114" y="2556"/>
                  </a:lnTo>
                  <a:lnTo>
                    <a:pt x="3058" y="2639"/>
                  </a:lnTo>
                  <a:lnTo>
                    <a:pt x="2999" y="2719"/>
                  </a:lnTo>
                  <a:lnTo>
                    <a:pt x="2936" y="2796"/>
                  </a:lnTo>
                  <a:lnTo>
                    <a:pt x="2867" y="2868"/>
                  </a:lnTo>
                  <a:lnTo>
                    <a:pt x="2795" y="2936"/>
                  </a:lnTo>
                  <a:lnTo>
                    <a:pt x="2719" y="3000"/>
                  </a:lnTo>
                  <a:lnTo>
                    <a:pt x="2639" y="3058"/>
                  </a:lnTo>
                  <a:lnTo>
                    <a:pt x="2555" y="3113"/>
                  </a:lnTo>
                  <a:lnTo>
                    <a:pt x="2469" y="3163"/>
                  </a:lnTo>
                  <a:lnTo>
                    <a:pt x="2379" y="3207"/>
                  </a:lnTo>
                  <a:lnTo>
                    <a:pt x="2286" y="3247"/>
                  </a:lnTo>
                  <a:lnTo>
                    <a:pt x="2191" y="3280"/>
                  </a:lnTo>
                  <a:lnTo>
                    <a:pt x="2093" y="3309"/>
                  </a:lnTo>
                  <a:lnTo>
                    <a:pt x="1993" y="3331"/>
                  </a:lnTo>
                  <a:lnTo>
                    <a:pt x="1890" y="3346"/>
                  </a:lnTo>
                  <a:lnTo>
                    <a:pt x="1786" y="3357"/>
                  </a:lnTo>
                  <a:lnTo>
                    <a:pt x="1680" y="3360"/>
                  </a:lnTo>
                  <a:lnTo>
                    <a:pt x="1574" y="3357"/>
                  </a:lnTo>
                  <a:lnTo>
                    <a:pt x="1469" y="3346"/>
                  </a:lnTo>
                  <a:lnTo>
                    <a:pt x="1368" y="3331"/>
                  </a:lnTo>
                  <a:lnTo>
                    <a:pt x="1267" y="3309"/>
                  </a:lnTo>
                  <a:lnTo>
                    <a:pt x="1169" y="3280"/>
                  </a:lnTo>
                  <a:lnTo>
                    <a:pt x="1073" y="3247"/>
                  </a:lnTo>
                  <a:lnTo>
                    <a:pt x="981" y="3207"/>
                  </a:lnTo>
                  <a:lnTo>
                    <a:pt x="891" y="3163"/>
                  </a:lnTo>
                  <a:lnTo>
                    <a:pt x="804" y="3113"/>
                  </a:lnTo>
                  <a:lnTo>
                    <a:pt x="721" y="3058"/>
                  </a:lnTo>
                  <a:lnTo>
                    <a:pt x="641" y="3000"/>
                  </a:lnTo>
                  <a:lnTo>
                    <a:pt x="564" y="2936"/>
                  </a:lnTo>
                  <a:lnTo>
                    <a:pt x="492" y="2868"/>
                  </a:lnTo>
                  <a:lnTo>
                    <a:pt x="424" y="2796"/>
                  </a:lnTo>
                  <a:lnTo>
                    <a:pt x="360" y="2719"/>
                  </a:lnTo>
                  <a:lnTo>
                    <a:pt x="302" y="2639"/>
                  </a:lnTo>
                  <a:lnTo>
                    <a:pt x="247" y="2556"/>
                  </a:lnTo>
                  <a:lnTo>
                    <a:pt x="197" y="2469"/>
                  </a:lnTo>
                  <a:lnTo>
                    <a:pt x="153" y="2380"/>
                  </a:lnTo>
                  <a:lnTo>
                    <a:pt x="113" y="2287"/>
                  </a:lnTo>
                  <a:lnTo>
                    <a:pt x="80" y="2191"/>
                  </a:lnTo>
                  <a:lnTo>
                    <a:pt x="51" y="2093"/>
                  </a:lnTo>
                  <a:lnTo>
                    <a:pt x="29" y="1993"/>
                  </a:lnTo>
                  <a:lnTo>
                    <a:pt x="14" y="1891"/>
                  </a:lnTo>
                  <a:lnTo>
                    <a:pt x="3" y="1786"/>
                  </a:lnTo>
                  <a:lnTo>
                    <a:pt x="0" y="1680"/>
                  </a:lnTo>
                  <a:lnTo>
                    <a:pt x="3" y="1574"/>
                  </a:lnTo>
                  <a:lnTo>
                    <a:pt x="14" y="1470"/>
                  </a:lnTo>
                  <a:lnTo>
                    <a:pt x="29" y="1367"/>
                  </a:lnTo>
                  <a:lnTo>
                    <a:pt x="51" y="1267"/>
                  </a:lnTo>
                  <a:lnTo>
                    <a:pt x="80" y="1169"/>
                  </a:lnTo>
                  <a:lnTo>
                    <a:pt x="113" y="1074"/>
                  </a:lnTo>
                  <a:lnTo>
                    <a:pt x="153" y="981"/>
                  </a:lnTo>
                  <a:lnTo>
                    <a:pt x="197" y="891"/>
                  </a:lnTo>
                  <a:lnTo>
                    <a:pt x="247" y="805"/>
                  </a:lnTo>
                  <a:lnTo>
                    <a:pt x="302" y="721"/>
                  </a:lnTo>
                  <a:lnTo>
                    <a:pt x="360" y="641"/>
                  </a:lnTo>
                  <a:lnTo>
                    <a:pt x="424" y="565"/>
                  </a:lnTo>
                  <a:lnTo>
                    <a:pt x="492" y="493"/>
                  </a:lnTo>
                  <a:lnTo>
                    <a:pt x="564" y="424"/>
                  </a:lnTo>
                  <a:lnTo>
                    <a:pt x="641" y="361"/>
                  </a:lnTo>
                  <a:lnTo>
                    <a:pt x="721" y="302"/>
                  </a:lnTo>
                  <a:lnTo>
                    <a:pt x="804" y="248"/>
                  </a:lnTo>
                  <a:lnTo>
                    <a:pt x="891" y="197"/>
                  </a:lnTo>
                  <a:lnTo>
                    <a:pt x="981" y="152"/>
                  </a:lnTo>
                  <a:lnTo>
                    <a:pt x="1073" y="113"/>
                  </a:lnTo>
                  <a:lnTo>
                    <a:pt x="1169" y="80"/>
                  </a:lnTo>
                  <a:lnTo>
                    <a:pt x="1267" y="52"/>
                  </a:lnTo>
                  <a:lnTo>
                    <a:pt x="1368" y="30"/>
                  </a:lnTo>
                  <a:lnTo>
                    <a:pt x="1469" y="13"/>
                  </a:lnTo>
                  <a:lnTo>
                    <a:pt x="1574" y="3"/>
                  </a:lnTo>
                  <a:lnTo>
                    <a:pt x="16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1B01E"/>
                </a:solidFill>
              </a:endParaRPr>
            </a:p>
          </p:txBody>
        </p:sp>
        <p:sp>
          <p:nvSpPr>
            <p:cNvPr id="48" name="Freeform 21"/>
            <p:cNvSpPr>
              <a:spLocks/>
            </p:cNvSpPr>
            <p:nvPr/>
          </p:nvSpPr>
          <p:spPr bwMode="auto">
            <a:xfrm>
              <a:off x="2965" y="2212"/>
              <a:ext cx="31" cy="6"/>
            </a:xfrm>
            <a:custGeom>
              <a:avLst/>
              <a:gdLst>
                <a:gd name="T0" fmla="*/ 70 w 550"/>
                <a:gd name="T1" fmla="*/ 0 h 112"/>
                <a:gd name="T2" fmla="*/ 479 w 550"/>
                <a:gd name="T3" fmla="*/ 0 h 112"/>
                <a:gd name="T4" fmla="*/ 498 w 550"/>
                <a:gd name="T5" fmla="*/ 3 h 112"/>
                <a:gd name="T6" fmla="*/ 515 w 550"/>
                <a:gd name="T7" fmla="*/ 10 h 112"/>
                <a:gd name="T8" fmla="*/ 530 w 550"/>
                <a:gd name="T9" fmla="*/ 21 h 112"/>
                <a:gd name="T10" fmla="*/ 540 w 550"/>
                <a:gd name="T11" fmla="*/ 35 h 112"/>
                <a:gd name="T12" fmla="*/ 548 w 550"/>
                <a:gd name="T13" fmla="*/ 52 h 112"/>
                <a:gd name="T14" fmla="*/ 550 w 550"/>
                <a:gd name="T15" fmla="*/ 71 h 112"/>
                <a:gd name="T16" fmla="*/ 550 w 550"/>
                <a:gd name="T17" fmla="*/ 112 h 112"/>
                <a:gd name="T18" fmla="*/ 0 w 550"/>
                <a:gd name="T19" fmla="*/ 112 h 112"/>
                <a:gd name="T20" fmla="*/ 0 w 550"/>
                <a:gd name="T21" fmla="*/ 71 h 112"/>
                <a:gd name="T22" fmla="*/ 2 w 550"/>
                <a:gd name="T23" fmla="*/ 52 h 112"/>
                <a:gd name="T24" fmla="*/ 9 w 550"/>
                <a:gd name="T25" fmla="*/ 35 h 112"/>
                <a:gd name="T26" fmla="*/ 21 w 550"/>
                <a:gd name="T27" fmla="*/ 21 h 112"/>
                <a:gd name="T28" fmla="*/ 34 w 550"/>
                <a:gd name="T29" fmla="*/ 10 h 112"/>
                <a:gd name="T30" fmla="*/ 52 w 550"/>
                <a:gd name="T31" fmla="*/ 3 h 112"/>
                <a:gd name="T32" fmla="*/ 70 w 550"/>
                <a:gd name="T3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0" h="112">
                  <a:moveTo>
                    <a:pt x="70" y="0"/>
                  </a:moveTo>
                  <a:lnTo>
                    <a:pt x="479" y="0"/>
                  </a:lnTo>
                  <a:lnTo>
                    <a:pt x="498" y="3"/>
                  </a:lnTo>
                  <a:lnTo>
                    <a:pt x="515" y="10"/>
                  </a:lnTo>
                  <a:lnTo>
                    <a:pt x="530" y="21"/>
                  </a:lnTo>
                  <a:lnTo>
                    <a:pt x="540" y="35"/>
                  </a:lnTo>
                  <a:lnTo>
                    <a:pt x="548" y="52"/>
                  </a:lnTo>
                  <a:lnTo>
                    <a:pt x="550" y="71"/>
                  </a:lnTo>
                  <a:lnTo>
                    <a:pt x="550" y="112"/>
                  </a:lnTo>
                  <a:lnTo>
                    <a:pt x="0" y="112"/>
                  </a:lnTo>
                  <a:lnTo>
                    <a:pt x="0" y="71"/>
                  </a:lnTo>
                  <a:lnTo>
                    <a:pt x="2" y="52"/>
                  </a:lnTo>
                  <a:lnTo>
                    <a:pt x="9" y="35"/>
                  </a:lnTo>
                  <a:lnTo>
                    <a:pt x="21" y="21"/>
                  </a:lnTo>
                  <a:lnTo>
                    <a:pt x="34" y="10"/>
                  </a:lnTo>
                  <a:lnTo>
                    <a:pt x="52" y="3"/>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1B01E"/>
                </a:solidFill>
              </a:endParaRPr>
            </a:p>
          </p:txBody>
        </p:sp>
        <p:sp>
          <p:nvSpPr>
            <p:cNvPr id="49" name="Freeform 22"/>
            <p:cNvSpPr>
              <a:spLocks/>
            </p:cNvSpPr>
            <p:nvPr/>
          </p:nvSpPr>
          <p:spPr bwMode="auto">
            <a:xfrm>
              <a:off x="2961" y="2207"/>
              <a:ext cx="39" cy="11"/>
            </a:xfrm>
            <a:custGeom>
              <a:avLst/>
              <a:gdLst>
                <a:gd name="T0" fmla="*/ 151 w 710"/>
                <a:gd name="T1" fmla="*/ 0 h 192"/>
                <a:gd name="T2" fmla="*/ 559 w 710"/>
                <a:gd name="T3" fmla="*/ 0 h 192"/>
                <a:gd name="T4" fmla="*/ 590 w 710"/>
                <a:gd name="T5" fmla="*/ 3 h 192"/>
                <a:gd name="T6" fmla="*/ 618 w 710"/>
                <a:gd name="T7" fmla="*/ 12 h 192"/>
                <a:gd name="T8" fmla="*/ 643 w 710"/>
                <a:gd name="T9" fmla="*/ 26 h 192"/>
                <a:gd name="T10" fmla="*/ 666 w 710"/>
                <a:gd name="T11" fmla="*/ 44 h 192"/>
                <a:gd name="T12" fmla="*/ 684 w 710"/>
                <a:gd name="T13" fmla="*/ 66 h 192"/>
                <a:gd name="T14" fmla="*/ 699 w 710"/>
                <a:gd name="T15" fmla="*/ 92 h 192"/>
                <a:gd name="T16" fmla="*/ 707 w 710"/>
                <a:gd name="T17" fmla="*/ 121 h 192"/>
                <a:gd name="T18" fmla="*/ 710 w 710"/>
                <a:gd name="T19" fmla="*/ 151 h 192"/>
                <a:gd name="T20" fmla="*/ 710 w 710"/>
                <a:gd name="T21" fmla="*/ 192 h 192"/>
                <a:gd name="T22" fmla="*/ 630 w 710"/>
                <a:gd name="T23" fmla="*/ 192 h 192"/>
                <a:gd name="T24" fmla="*/ 630 w 710"/>
                <a:gd name="T25" fmla="*/ 151 h 192"/>
                <a:gd name="T26" fmla="*/ 628 w 710"/>
                <a:gd name="T27" fmla="*/ 132 h 192"/>
                <a:gd name="T28" fmla="*/ 620 w 710"/>
                <a:gd name="T29" fmla="*/ 115 h 192"/>
                <a:gd name="T30" fmla="*/ 610 w 710"/>
                <a:gd name="T31" fmla="*/ 101 h 192"/>
                <a:gd name="T32" fmla="*/ 595 w 710"/>
                <a:gd name="T33" fmla="*/ 90 h 192"/>
                <a:gd name="T34" fmla="*/ 578 w 710"/>
                <a:gd name="T35" fmla="*/ 83 h 192"/>
                <a:gd name="T36" fmla="*/ 559 w 710"/>
                <a:gd name="T37" fmla="*/ 80 h 192"/>
                <a:gd name="T38" fmla="*/ 151 w 710"/>
                <a:gd name="T39" fmla="*/ 80 h 192"/>
                <a:gd name="T40" fmla="*/ 132 w 710"/>
                <a:gd name="T41" fmla="*/ 83 h 192"/>
                <a:gd name="T42" fmla="*/ 114 w 710"/>
                <a:gd name="T43" fmla="*/ 90 h 192"/>
                <a:gd name="T44" fmla="*/ 101 w 710"/>
                <a:gd name="T45" fmla="*/ 101 h 192"/>
                <a:gd name="T46" fmla="*/ 89 w 710"/>
                <a:gd name="T47" fmla="*/ 115 h 192"/>
                <a:gd name="T48" fmla="*/ 82 w 710"/>
                <a:gd name="T49" fmla="*/ 132 h 192"/>
                <a:gd name="T50" fmla="*/ 80 w 710"/>
                <a:gd name="T51" fmla="*/ 151 h 192"/>
                <a:gd name="T52" fmla="*/ 80 w 710"/>
                <a:gd name="T53" fmla="*/ 192 h 192"/>
                <a:gd name="T54" fmla="*/ 0 w 710"/>
                <a:gd name="T55" fmla="*/ 192 h 192"/>
                <a:gd name="T56" fmla="*/ 0 w 710"/>
                <a:gd name="T57" fmla="*/ 151 h 192"/>
                <a:gd name="T58" fmla="*/ 3 w 710"/>
                <a:gd name="T59" fmla="*/ 121 h 192"/>
                <a:gd name="T60" fmla="*/ 12 w 710"/>
                <a:gd name="T61" fmla="*/ 92 h 192"/>
                <a:gd name="T62" fmla="*/ 25 w 710"/>
                <a:gd name="T63" fmla="*/ 66 h 192"/>
                <a:gd name="T64" fmla="*/ 44 w 710"/>
                <a:gd name="T65" fmla="*/ 44 h 192"/>
                <a:gd name="T66" fmla="*/ 66 w 710"/>
                <a:gd name="T67" fmla="*/ 26 h 192"/>
                <a:gd name="T68" fmla="*/ 92 w 710"/>
                <a:gd name="T69" fmla="*/ 12 h 192"/>
                <a:gd name="T70" fmla="*/ 121 w 710"/>
                <a:gd name="T71" fmla="*/ 3 h 192"/>
                <a:gd name="T72" fmla="*/ 151 w 710"/>
                <a:gd name="T73"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10" h="192">
                  <a:moveTo>
                    <a:pt x="151" y="0"/>
                  </a:moveTo>
                  <a:lnTo>
                    <a:pt x="559" y="0"/>
                  </a:lnTo>
                  <a:lnTo>
                    <a:pt x="590" y="3"/>
                  </a:lnTo>
                  <a:lnTo>
                    <a:pt x="618" y="12"/>
                  </a:lnTo>
                  <a:lnTo>
                    <a:pt x="643" y="26"/>
                  </a:lnTo>
                  <a:lnTo>
                    <a:pt x="666" y="44"/>
                  </a:lnTo>
                  <a:lnTo>
                    <a:pt x="684" y="66"/>
                  </a:lnTo>
                  <a:lnTo>
                    <a:pt x="699" y="92"/>
                  </a:lnTo>
                  <a:lnTo>
                    <a:pt x="707" y="121"/>
                  </a:lnTo>
                  <a:lnTo>
                    <a:pt x="710" y="151"/>
                  </a:lnTo>
                  <a:lnTo>
                    <a:pt x="710" y="192"/>
                  </a:lnTo>
                  <a:lnTo>
                    <a:pt x="630" y="192"/>
                  </a:lnTo>
                  <a:lnTo>
                    <a:pt x="630" y="151"/>
                  </a:lnTo>
                  <a:lnTo>
                    <a:pt x="628" y="132"/>
                  </a:lnTo>
                  <a:lnTo>
                    <a:pt x="620" y="115"/>
                  </a:lnTo>
                  <a:lnTo>
                    <a:pt x="610" y="101"/>
                  </a:lnTo>
                  <a:lnTo>
                    <a:pt x="595" y="90"/>
                  </a:lnTo>
                  <a:lnTo>
                    <a:pt x="578" y="83"/>
                  </a:lnTo>
                  <a:lnTo>
                    <a:pt x="559" y="80"/>
                  </a:lnTo>
                  <a:lnTo>
                    <a:pt x="151" y="80"/>
                  </a:lnTo>
                  <a:lnTo>
                    <a:pt x="132" y="83"/>
                  </a:lnTo>
                  <a:lnTo>
                    <a:pt x="114" y="90"/>
                  </a:lnTo>
                  <a:lnTo>
                    <a:pt x="101" y="101"/>
                  </a:lnTo>
                  <a:lnTo>
                    <a:pt x="89" y="115"/>
                  </a:lnTo>
                  <a:lnTo>
                    <a:pt x="82" y="132"/>
                  </a:lnTo>
                  <a:lnTo>
                    <a:pt x="80" y="151"/>
                  </a:lnTo>
                  <a:lnTo>
                    <a:pt x="80" y="192"/>
                  </a:lnTo>
                  <a:lnTo>
                    <a:pt x="0" y="192"/>
                  </a:lnTo>
                  <a:lnTo>
                    <a:pt x="0" y="151"/>
                  </a:lnTo>
                  <a:lnTo>
                    <a:pt x="3" y="121"/>
                  </a:lnTo>
                  <a:lnTo>
                    <a:pt x="12" y="92"/>
                  </a:lnTo>
                  <a:lnTo>
                    <a:pt x="25" y="66"/>
                  </a:lnTo>
                  <a:lnTo>
                    <a:pt x="44" y="44"/>
                  </a:lnTo>
                  <a:lnTo>
                    <a:pt x="66" y="26"/>
                  </a:lnTo>
                  <a:lnTo>
                    <a:pt x="92" y="12"/>
                  </a:lnTo>
                  <a:lnTo>
                    <a:pt x="121" y="3"/>
                  </a:lnTo>
                  <a:lnTo>
                    <a:pt x="1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1B01E"/>
                </a:solidFill>
              </a:endParaRPr>
            </a:p>
          </p:txBody>
        </p:sp>
        <p:sp>
          <p:nvSpPr>
            <p:cNvPr id="50" name="Freeform 23"/>
            <p:cNvSpPr>
              <a:spLocks/>
            </p:cNvSpPr>
            <p:nvPr/>
          </p:nvSpPr>
          <p:spPr bwMode="auto">
            <a:xfrm>
              <a:off x="2965" y="2218"/>
              <a:ext cx="31" cy="4"/>
            </a:xfrm>
            <a:custGeom>
              <a:avLst/>
              <a:gdLst>
                <a:gd name="T0" fmla="*/ 0 w 550"/>
                <a:gd name="T1" fmla="*/ 0 h 75"/>
                <a:gd name="T2" fmla="*/ 550 w 550"/>
                <a:gd name="T3" fmla="*/ 0 h 75"/>
                <a:gd name="T4" fmla="*/ 550 w 550"/>
                <a:gd name="T5" fmla="*/ 5 h 75"/>
                <a:gd name="T6" fmla="*/ 548 w 550"/>
                <a:gd name="T7" fmla="*/ 24 h 75"/>
                <a:gd name="T8" fmla="*/ 540 w 550"/>
                <a:gd name="T9" fmla="*/ 41 h 75"/>
                <a:gd name="T10" fmla="*/ 530 w 550"/>
                <a:gd name="T11" fmla="*/ 54 h 75"/>
                <a:gd name="T12" fmla="*/ 515 w 550"/>
                <a:gd name="T13" fmla="*/ 66 h 75"/>
                <a:gd name="T14" fmla="*/ 498 w 550"/>
                <a:gd name="T15" fmla="*/ 73 h 75"/>
                <a:gd name="T16" fmla="*/ 479 w 550"/>
                <a:gd name="T17" fmla="*/ 75 h 75"/>
                <a:gd name="T18" fmla="*/ 71 w 550"/>
                <a:gd name="T19" fmla="*/ 75 h 75"/>
                <a:gd name="T20" fmla="*/ 52 w 550"/>
                <a:gd name="T21" fmla="*/ 73 h 75"/>
                <a:gd name="T22" fmla="*/ 34 w 550"/>
                <a:gd name="T23" fmla="*/ 66 h 75"/>
                <a:gd name="T24" fmla="*/ 21 w 550"/>
                <a:gd name="T25" fmla="*/ 54 h 75"/>
                <a:gd name="T26" fmla="*/ 9 w 550"/>
                <a:gd name="T27" fmla="*/ 41 h 75"/>
                <a:gd name="T28" fmla="*/ 2 w 550"/>
                <a:gd name="T29" fmla="*/ 24 h 75"/>
                <a:gd name="T30" fmla="*/ 0 w 550"/>
                <a:gd name="T31" fmla="*/ 5 h 75"/>
                <a:gd name="T32" fmla="*/ 0 w 550"/>
                <a:gd name="T33"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0" h="75">
                  <a:moveTo>
                    <a:pt x="0" y="0"/>
                  </a:moveTo>
                  <a:lnTo>
                    <a:pt x="550" y="0"/>
                  </a:lnTo>
                  <a:lnTo>
                    <a:pt x="550" y="5"/>
                  </a:lnTo>
                  <a:lnTo>
                    <a:pt x="548" y="24"/>
                  </a:lnTo>
                  <a:lnTo>
                    <a:pt x="540" y="41"/>
                  </a:lnTo>
                  <a:lnTo>
                    <a:pt x="530" y="54"/>
                  </a:lnTo>
                  <a:lnTo>
                    <a:pt x="515" y="66"/>
                  </a:lnTo>
                  <a:lnTo>
                    <a:pt x="498" y="73"/>
                  </a:lnTo>
                  <a:lnTo>
                    <a:pt x="479" y="75"/>
                  </a:lnTo>
                  <a:lnTo>
                    <a:pt x="71" y="75"/>
                  </a:lnTo>
                  <a:lnTo>
                    <a:pt x="52" y="73"/>
                  </a:lnTo>
                  <a:lnTo>
                    <a:pt x="34" y="66"/>
                  </a:lnTo>
                  <a:lnTo>
                    <a:pt x="21" y="54"/>
                  </a:lnTo>
                  <a:lnTo>
                    <a:pt x="9" y="41"/>
                  </a:lnTo>
                  <a:lnTo>
                    <a:pt x="2" y="24"/>
                  </a:lnTo>
                  <a:lnTo>
                    <a:pt x="0" y="5"/>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1B01E"/>
                </a:solidFill>
              </a:endParaRPr>
            </a:p>
          </p:txBody>
        </p:sp>
        <p:sp>
          <p:nvSpPr>
            <p:cNvPr id="51" name="Freeform 24"/>
            <p:cNvSpPr>
              <a:spLocks/>
            </p:cNvSpPr>
            <p:nvPr/>
          </p:nvSpPr>
          <p:spPr bwMode="auto">
            <a:xfrm>
              <a:off x="2932" y="2218"/>
              <a:ext cx="30" cy="38"/>
            </a:xfrm>
            <a:custGeom>
              <a:avLst/>
              <a:gdLst>
                <a:gd name="T0" fmla="*/ 0 w 541"/>
                <a:gd name="T1" fmla="*/ 0 h 673"/>
                <a:gd name="T2" fmla="*/ 520 w 541"/>
                <a:gd name="T3" fmla="*/ 0 h 673"/>
                <a:gd name="T4" fmla="*/ 520 w 541"/>
                <a:gd name="T5" fmla="*/ 5 h 673"/>
                <a:gd name="T6" fmla="*/ 522 w 541"/>
                <a:gd name="T7" fmla="*/ 31 h 673"/>
                <a:gd name="T8" fmla="*/ 530 w 541"/>
                <a:gd name="T9" fmla="*/ 56 h 673"/>
                <a:gd name="T10" fmla="*/ 541 w 541"/>
                <a:gd name="T11" fmla="*/ 80 h 673"/>
                <a:gd name="T12" fmla="*/ 79 w 541"/>
                <a:gd name="T13" fmla="*/ 80 h 673"/>
                <a:gd name="T14" fmla="*/ 79 w 541"/>
                <a:gd name="T15" fmla="*/ 633 h 673"/>
                <a:gd name="T16" fmla="*/ 76 w 541"/>
                <a:gd name="T17" fmla="*/ 649 h 673"/>
                <a:gd name="T18" fmla="*/ 68 w 541"/>
                <a:gd name="T19" fmla="*/ 662 h 673"/>
                <a:gd name="T20" fmla="*/ 55 w 541"/>
                <a:gd name="T21" fmla="*/ 670 h 673"/>
                <a:gd name="T22" fmla="*/ 40 w 541"/>
                <a:gd name="T23" fmla="*/ 673 h 673"/>
                <a:gd name="T24" fmla="*/ 24 w 541"/>
                <a:gd name="T25" fmla="*/ 670 h 673"/>
                <a:gd name="T26" fmla="*/ 11 w 541"/>
                <a:gd name="T27" fmla="*/ 662 h 673"/>
                <a:gd name="T28" fmla="*/ 3 w 541"/>
                <a:gd name="T29" fmla="*/ 649 h 673"/>
                <a:gd name="T30" fmla="*/ 0 w 541"/>
                <a:gd name="T31" fmla="*/ 633 h 673"/>
                <a:gd name="T32" fmla="*/ 0 w 541"/>
                <a:gd name="T33"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1" h="673">
                  <a:moveTo>
                    <a:pt x="0" y="0"/>
                  </a:moveTo>
                  <a:lnTo>
                    <a:pt x="520" y="0"/>
                  </a:lnTo>
                  <a:lnTo>
                    <a:pt x="520" y="5"/>
                  </a:lnTo>
                  <a:lnTo>
                    <a:pt x="522" y="31"/>
                  </a:lnTo>
                  <a:lnTo>
                    <a:pt x="530" y="56"/>
                  </a:lnTo>
                  <a:lnTo>
                    <a:pt x="541" y="80"/>
                  </a:lnTo>
                  <a:lnTo>
                    <a:pt x="79" y="80"/>
                  </a:lnTo>
                  <a:lnTo>
                    <a:pt x="79" y="633"/>
                  </a:lnTo>
                  <a:lnTo>
                    <a:pt x="76" y="649"/>
                  </a:lnTo>
                  <a:lnTo>
                    <a:pt x="68" y="662"/>
                  </a:lnTo>
                  <a:lnTo>
                    <a:pt x="55" y="670"/>
                  </a:lnTo>
                  <a:lnTo>
                    <a:pt x="40" y="673"/>
                  </a:lnTo>
                  <a:lnTo>
                    <a:pt x="24" y="670"/>
                  </a:lnTo>
                  <a:lnTo>
                    <a:pt x="11" y="662"/>
                  </a:lnTo>
                  <a:lnTo>
                    <a:pt x="3" y="649"/>
                  </a:lnTo>
                  <a:lnTo>
                    <a:pt x="0" y="63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1B01E"/>
                </a:solidFill>
              </a:endParaRPr>
            </a:p>
          </p:txBody>
        </p:sp>
        <p:sp>
          <p:nvSpPr>
            <p:cNvPr id="52" name="Freeform 25"/>
            <p:cNvSpPr>
              <a:spLocks/>
            </p:cNvSpPr>
            <p:nvPr/>
          </p:nvSpPr>
          <p:spPr bwMode="auto">
            <a:xfrm>
              <a:off x="2961" y="2218"/>
              <a:ext cx="39" cy="5"/>
            </a:xfrm>
            <a:custGeom>
              <a:avLst/>
              <a:gdLst>
                <a:gd name="T0" fmla="*/ 0 w 710"/>
                <a:gd name="T1" fmla="*/ 0 h 80"/>
                <a:gd name="T2" fmla="*/ 80 w 710"/>
                <a:gd name="T3" fmla="*/ 0 h 80"/>
                <a:gd name="T4" fmla="*/ 80 w 710"/>
                <a:gd name="T5" fmla="*/ 5 h 80"/>
                <a:gd name="T6" fmla="*/ 82 w 710"/>
                <a:gd name="T7" fmla="*/ 24 h 80"/>
                <a:gd name="T8" fmla="*/ 89 w 710"/>
                <a:gd name="T9" fmla="*/ 41 h 80"/>
                <a:gd name="T10" fmla="*/ 101 w 710"/>
                <a:gd name="T11" fmla="*/ 54 h 80"/>
                <a:gd name="T12" fmla="*/ 114 w 710"/>
                <a:gd name="T13" fmla="*/ 66 h 80"/>
                <a:gd name="T14" fmla="*/ 132 w 710"/>
                <a:gd name="T15" fmla="*/ 73 h 80"/>
                <a:gd name="T16" fmla="*/ 150 w 710"/>
                <a:gd name="T17" fmla="*/ 75 h 80"/>
                <a:gd name="T18" fmla="*/ 559 w 710"/>
                <a:gd name="T19" fmla="*/ 75 h 80"/>
                <a:gd name="T20" fmla="*/ 578 w 710"/>
                <a:gd name="T21" fmla="*/ 73 h 80"/>
                <a:gd name="T22" fmla="*/ 595 w 710"/>
                <a:gd name="T23" fmla="*/ 66 h 80"/>
                <a:gd name="T24" fmla="*/ 610 w 710"/>
                <a:gd name="T25" fmla="*/ 54 h 80"/>
                <a:gd name="T26" fmla="*/ 620 w 710"/>
                <a:gd name="T27" fmla="*/ 41 h 80"/>
                <a:gd name="T28" fmla="*/ 628 w 710"/>
                <a:gd name="T29" fmla="*/ 24 h 80"/>
                <a:gd name="T30" fmla="*/ 630 w 710"/>
                <a:gd name="T31" fmla="*/ 5 h 80"/>
                <a:gd name="T32" fmla="*/ 630 w 710"/>
                <a:gd name="T33" fmla="*/ 0 h 80"/>
                <a:gd name="T34" fmla="*/ 710 w 710"/>
                <a:gd name="T35" fmla="*/ 0 h 80"/>
                <a:gd name="T36" fmla="*/ 710 w 710"/>
                <a:gd name="T37" fmla="*/ 5 h 80"/>
                <a:gd name="T38" fmla="*/ 707 w 710"/>
                <a:gd name="T39" fmla="*/ 31 h 80"/>
                <a:gd name="T40" fmla="*/ 700 w 710"/>
                <a:gd name="T41" fmla="*/ 56 h 80"/>
                <a:gd name="T42" fmla="*/ 689 w 710"/>
                <a:gd name="T43" fmla="*/ 80 h 80"/>
                <a:gd name="T44" fmla="*/ 21 w 710"/>
                <a:gd name="T45" fmla="*/ 80 h 80"/>
                <a:gd name="T46" fmla="*/ 10 w 710"/>
                <a:gd name="T47" fmla="*/ 56 h 80"/>
                <a:gd name="T48" fmla="*/ 2 w 710"/>
                <a:gd name="T49" fmla="*/ 31 h 80"/>
                <a:gd name="T50" fmla="*/ 0 w 710"/>
                <a:gd name="T51" fmla="*/ 5 h 80"/>
                <a:gd name="T52" fmla="*/ 0 w 710"/>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0" h="80">
                  <a:moveTo>
                    <a:pt x="0" y="0"/>
                  </a:moveTo>
                  <a:lnTo>
                    <a:pt x="80" y="0"/>
                  </a:lnTo>
                  <a:lnTo>
                    <a:pt x="80" y="5"/>
                  </a:lnTo>
                  <a:lnTo>
                    <a:pt x="82" y="24"/>
                  </a:lnTo>
                  <a:lnTo>
                    <a:pt x="89" y="41"/>
                  </a:lnTo>
                  <a:lnTo>
                    <a:pt x="101" y="54"/>
                  </a:lnTo>
                  <a:lnTo>
                    <a:pt x="114" y="66"/>
                  </a:lnTo>
                  <a:lnTo>
                    <a:pt x="132" y="73"/>
                  </a:lnTo>
                  <a:lnTo>
                    <a:pt x="150" y="75"/>
                  </a:lnTo>
                  <a:lnTo>
                    <a:pt x="559" y="75"/>
                  </a:lnTo>
                  <a:lnTo>
                    <a:pt x="578" y="73"/>
                  </a:lnTo>
                  <a:lnTo>
                    <a:pt x="595" y="66"/>
                  </a:lnTo>
                  <a:lnTo>
                    <a:pt x="610" y="54"/>
                  </a:lnTo>
                  <a:lnTo>
                    <a:pt x="620" y="41"/>
                  </a:lnTo>
                  <a:lnTo>
                    <a:pt x="628" y="24"/>
                  </a:lnTo>
                  <a:lnTo>
                    <a:pt x="630" y="5"/>
                  </a:lnTo>
                  <a:lnTo>
                    <a:pt x="630" y="0"/>
                  </a:lnTo>
                  <a:lnTo>
                    <a:pt x="710" y="0"/>
                  </a:lnTo>
                  <a:lnTo>
                    <a:pt x="710" y="5"/>
                  </a:lnTo>
                  <a:lnTo>
                    <a:pt x="707" y="31"/>
                  </a:lnTo>
                  <a:lnTo>
                    <a:pt x="700" y="56"/>
                  </a:lnTo>
                  <a:lnTo>
                    <a:pt x="689" y="80"/>
                  </a:lnTo>
                  <a:lnTo>
                    <a:pt x="21" y="80"/>
                  </a:lnTo>
                  <a:lnTo>
                    <a:pt x="10" y="56"/>
                  </a:lnTo>
                  <a:lnTo>
                    <a:pt x="2" y="31"/>
                  </a:lnTo>
                  <a:lnTo>
                    <a:pt x="0" y="5"/>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1B01E"/>
                </a:solidFill>
              </a:endParaRPr>
            </a:p>
          </p:txBody>
        </p:sp>
        <p:sp>
          <p:nvSpPr>
            <p:cNvPr id="53" name="Rectangle 26"/>
            <p:cNvSpPr>
              <a:spLocks noChangeArrowheads="1"/>
            </p:cNvSpPr>
            <p:nvPr/>
          </p:nvSpPr>
          <p:spPr bwMode="auto">
            <a:xfrm>
              <a:off x="2969" y="2235"/>
              <a:ext cx="23" cy="9"/>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solidFill>
                  <a:srgbClr val="21B01E"/>
                </a:solidFill>
              </a:endParaRPr>
            </a:p>
          </p:txBody>
        </p:sp>
        <p:sp>
          <p:nvSpPr>
            <p:cNvPr id="54" name="Freeform 27"/>
            <p:cNvSpPr>
              <a:spLocks noEditPoints="1"/>
            </p:cNvSpPr>
            <p:nvPr/>
          </p:nvSpPr>
          <p:spPr bwMode="auto">
            <a:xfrm>
              <a:off x="2966" y="2233"/>
              <a:ext cx="29" cy="13"/>
            </a:xfrm>
            <a:custGeom>
              <a:avLst/>
              <a:gdLst>
                <a:gd name="T0" fmla="*/ 79 w 509"/>
                <a:gd name="T1" fmla="*/ 80 h 242"/>
                <a:gd name="T2" fmla="*/ 79 w 509"/>
                <a:gd name="T3" fmla="*/ 162 h 242"/>
                <a:gd name="T4" fmla="*/ 429 w 509"/>
                <a:gd name="T5" fmla="*/ 162 h 242"/>
                <a:gd name="T6" fmla="*/ 429 w 509"/>
                <a:gd name="T7" fmla="*/ 80 h 242"/>
                <a:gd name="T8" fmla="*/ 79 w 509"/>
                <a:gd name="T9" fmla="*/ 80 h 242"/>
                <a:gd name="T10" fmla="*/ 0 w 509"/>
                <a:gd name="T11" fmla="*/ 0 h 242"/>
                <a:gd name="T12" fmla="*/ 509 w 509"/>
                <a:gd name="T13" fmla="*/ 0 h 242"/>
                <a:gd name="T14" fmla="*/ 509 w 509"/>
                <a:gd name="T15" fmla="*/ 242 h 242"/>
                <a:gd name="T16" fmla="*/ 0 w 509"/>
                <a:gd name="T17" fmla="*/ 242 h 242"/>
                <a:gd name="T18" fmla="*/ 0 w 509"/>
                <a:gd name="T19"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42">
                  <a:moveTo>
                    <a:pt x="79" y="80"/>
                  </a:moveTo>
                  <a:lnTo>
                    <a:pt x="79" y="162"/>
                  </a:lnTo>
                  <a:lnTo>
                    <a:pt x="429" y="162"/>
                  </a:lnTo>
                  <a:lnTo>
                    <a:pt x="429" y="80"/>
                  </a:lnTo>
                  <a:lnTo>
                    <a:pt x="79" y="80"/>
                  </a:lnTo>
                  <a:close/>
                  <a:moveTo>
                    <a:pt x="0" y="0"/>
                  </a:moveTo>
                  <a:lnTo>
                    <a:pt x="509" y="0"/>
                  </a:lnTo>
                  <a:lnTo>
                    <a:pt x="509" y="242"/>
                  </a:lnTo>
                  <a:lnTo>
                    <a:pt x="0" y="24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1B01E"/>
                </a:solidFill>
              </a:endParaRPr>
            </a:p>
          </p:txBody>
        </p:sp>
        <p:sp>
          <p:nvSpPr>
            <p:cNvPr id="55" name="Freeform 28"/>
            <p:cNvSpPr>
              <a:spLocks noEditPoints="1"/>
            </p:cNvSpPr>
            <p:nvPr/>
          </p:nvSpPr>
          <p:spPr bwMode="auto">
            <a:xfrm>
              <a:off x="2911" y="2262"/>
              <a:ext cx="45" cy="45"/>
            </a:xfrm>
            <a:custGeom>
              <a:avLst/>
              <a:gdLst>
                <a:gd name="T0" fmla="*/ 485 w 816"/>
                <a:gd name="T1" fmla="*/ 757 h 817"/>
                <a:gd name="T2" fmla="*/ 644 w 816"/>
                <a:gd name="T3" fmla="*/ 676 h 817"/>
                <a:gd name="T4" fmla="*/ 464 w 816"/>
                <a:gd name="T5" fmla="*/ 705 h 817"/>
                <a:gd name="T6" fmla="*/ 355 w 816"/>
                <a:gd name="T7" fmla="*/ 706 h 817"/>
                <a:gd name="T8" fmla="*/ 171 w 816"/>
                <a:gd name="T9" fmla="*/ 676 h 817"/>
                <a:gd name="T10" fmla="*/ 334 w 816"/>
                <a:gd name="T11" fmla="*/ 759 h 817"/>
                <a:gd name="T12" fmla="*/ 171 w 816"/>
                <a:gd name="T13" fmla="*/ 676 h 817"/>
                <a:gd name="T14" fmla="*/ 586 w 816"/>
                <a:gd name="T15" fmla="*/ 626 h 817"/>
                <a:gd name="T16" fmla="*/ 747 w 816"/>
                <a:gd name="T17" fmla="*/ 519 h 817"/>
                <a:gd name="T18" fmla="*/ 526 w 816"/>
                <a:gd name="T19" fmla="*/ 626 h 817"/>
                <a:gd name="T20" fmla="*/ 435 w 816"/>
                <a:gd name="T21" fmla="*/ 519 h 817"/>
                <a:gd name="T22" fmla="*/ 291 w 816"/>
                <a:gd name="T23" fmla="*/ 626 h 817"/>
                <a:gd name="T24" fmla="*/ 68 w 816"/>
                <a:gd name="T25" fmla="*/ 519 h 817"/>
                <a:gd name="T26" fmla="*/ 231 w 816"/>
                <a:gd name="T27" fmla="*/ 626 h 817"/>
                <a:gd name="T28" fmla="*/ 68 w 816"/>
                <a:gd name="T29" fmla="*/ 519 h 817"/>
                <a:gd name="T30" fmla="*/ 645 w 816"/>
                <a:gd name="T31" fmla="*/ 447 h 817"/>
                <a:gd name="T32" fmla="*/ 764 w 816"/>
                <a:gd name="T33" fmla="*/ 409 h 817"/>
                <a:gd name="T34" fmla="*/ 435 w 816"/>
                <a:gd name="T35" fmla="*/ 351 h 817"/>
                <a:gd name="T36" fmla="*/ 594 w 816"/>
                <a:gd name="T37" fmla="*/ 389 h 817"/>
                <a:gd name="T38" fmla="*/ 224 w 816"/>
                <a:gd name="T39" fmla="*/ 389 h 817"/>
                <a:gd name="T40" fmla="*/ 382 w 816"/>
                <a:gd name="T41" fmla="*/ 351 h 817"/>
                <a:gd name="T42" fmla="*/ 51 w 816"/>
                <a:gd name="T43" fmla="*/ 409 h 817"/>
                <a:gd name="T44" fmla="*/ 173 w 816"/>
                <a:gd name="T45" fmla="*/ 429 h 817"/>
                <a:gd name="T46" fmla="*/ 580 w 816"/>
                <a:gd name="T47" fmla="*/ 190 h 817"/>
                <a:gd name="T48" fmla="*/ 747 w 816"/>
                <a:gd name="T49" fmla="*/ 300 h 817"/>
                <a:gd name="T50" fmla="*/ 580 w 816"/>
                <a:gd name="T51" fmla="*/ 190 h 817"/>
                <a:gd name="T52" fmla="*/ 561 w 816"/>
                <a:gd name="T53" fmla="*/ 263 h 817"/>
                <a:gd name="T54" fmla="*/ 299 w 816"/>
                <a:gd name="T55" fmla="*/ 190 h 817"/>
                <a:gd name="T56" fmla="*/ 382 w 816"/>
                <a:gd name="T57" fmla="*/ 300 h 817"/>
                <a:gd name="T58" fmla="*/ 102 w 816"/>
                <a:gd name="T59" fmla="*/ 224 h 817"/>
                <a:gd name="T60" fmla="*/ 202 w 816"/>
                <a:gd name="T61" fmla="*/ 263 h 817"/>
                <a:gd name="T62" fmla="*/ 435 w 816"/>
                <a:gd name="T63" fmla="*/ 92 h 817"/>
                <a:gd name="T64" fmla="*/ 382 w 816"/>
                <a:gd name="T65" fmla="*/ 92 h 817"/>
                <a:gd name="T66" fmla="*/ 473 w 816"/>
                <a:gd name="T67" fmla="*/ 59 h 817"/>
                <a:gd name="T68" fmla="*/ 610 w 816"/>
                <a:gd name="T69" fmla="*/ 115 h 817"/>
                <a:gd name="T70" fmla="*/ 473 w 816"/>
                <a:gd name="T71" fmla="*/ 59 h 817"/>
                <a:gd name="T72" fmla="*/ 237 w 816"/>
                <a:gd name="T73" fmla="*/ 96 h 817"/>
                <a:gd name="T74" fmla="*/ 307 w 816"/>
                <a:gd name="T75" fmla="*/ 98 h 817"/>
                <a:gd name="T76" fmla="*/ 430 w 816"/>
                <a:gd name="T77" fmla="*/ 1 h 817"/>
                <a:gd name="T78" fmla="*/ 602 w 816"/>
                <a:gd name="T79" fmla="*/ 51 h 817"/>
                <a:gd name="T80" fmla="*/ 722 w 816"/>
                <a:gd name="T81" fmla="*/ 150 h 817"/>
                <a:gd name="T82" fmla="*/ 798 w 816"/>
                <a:gd name="T83" fmla="*/ 288 h 817"/>
                <a:gd name="T84" fmla="*/ 813 w 816"/>
                <a:gd name="T85" fmla="*/ 451 h 817"/>
                <a:gd name="T86" fmla="*/ 766 w 816"/>
                <a:gd name="T87" fmla="*/ 604 h 817"/>
                <a:gd name="T88" fmla="*/ 667 w 816"/>
                <a:gd name="T89" fmla="*/ 724 h 817"/>
                <a:gd name="T90" fmla="*/ 522 w 816"/>
                <a:gd name="T91" fmla="*/ 800 h 817"/>
                <a:gd name="T92" fmla="*/ 413 w 816"/>
                <a:gd name="T93" fmla="*/ 817 h 817"/>
                <a:gd name="T94" fmla="*/ 387 w 816"/>
                <a:gd name="T95" fmla="*/ 817 h 817"/>
                <a:gd name="T96" fmla="*/ 213 w 816"/>
                <a:gd name="T97" fmla="*/ 768 h 817"/>
                <a:gd name="T98" fmla="*/ 93 w 816"/>
                <a:gd name="T99" fmla="*/ 668 h 817"/>
                <a:gd name="T100" fmla="*/ 18 w 816"/>
                <a:gd name="T101" fmla="*/ 530 h 817"/>
                <a:gd name="T102" fmla="*/ 2 w 816"/>
                <a:gd name="T103" fmla="*/ 368 h 817"/>
                <a:gd name="T104" fmla="*/ 49 w 816"/>
                <a:gd name="T105" fmla="*/ 215 h 817"/>
                <a:gd name="T106" fmla="*/ 148 w 816"/>
                <a:gd name="T107" fmla="*/ 95 h 817"/>
                <a:gd name="T108" fmla="*/ 294 w 816"/>
                <a:gd name="T109" fmla="*/ 17 h 817"/>
                <a:gd name="T110" fmla="*/ 409 w 816"/>
                <a:gd name="T111" fmla="*/ 0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6" h="817">
                  <a:moveTo>
                    <a:pt x="554" y="676"/>
                  </a:moveTo>
                  <a:lnTo>
                    <a:pt x="532" y="705"/>
                  </a:lnTo>
                  <a:lnTo>
                    <a:pt x="509" y="732"/>
                  </a:lnTo>
                  <a:lnTo>
                    <a:pt x="485" y="757"/>
                  </a:lnTo>
                  <a:lnTo>
                    <a:pt x="528" y="745"/>
                  </a:lnTo>
                  <a:lnTo>
                    <a:pt x="569" y="727"/>
                  </a:lnTo>
                  <a:lnTo>
                    <a:pt x="608" y="704"/>
                  </a:lnTo>
                  <a:lnTo>
                    <a:pt x="644" y="676"/>
                  </a:lnTo>
                  <a:lnTo>
                    <a:pt x="554" y="676"/>
                  </a:lnTo>
                  <a:close/>
                  <a:moveTo>
                    <a:pt x="435" y="676"/>
                  </a:moveTo>
                  <a:lnTo>
                    <a:pt x="435" y="733"/>
                  </a:lnTo>
                  <a:lnTo>
                    <a:pt x="464" y="705"/>
                  </a:lnTo>
                  <a:lnTo>
                    <a:pt x="490" y="676"/>
                  </a:lnTo>
                  <a:lnTo>
                    <a:pt x="435" y="676"/>
                  </a:lnTo>
                  <a:close/>
                  <a:moveTo>
                    <a:pt x="329" y="676"/>
                  </a:moveTo>
                  <a:lnTo>
                    <a:pt x="355" y="706"/>
                  </a:lnTo>
                  <a:lnTo>
                    <a:pt x="382" y="733"/>
                  </a:lnTo>
                  <a:lnTo>
                    <a:pt x="382" y="676"/>
                  </a:lnTo>
                  <a:lnTo>
                    <a:pt x="329" y="676"/>
                  </a:lnTo>
                  <a:close/>
                  <a:moveTo>
                    <a:pt x="171" y="676"/>
                  </a:moveTo>
                  <a:lnTo>
                    <a:pt x="208" y="705"/>
                  </a:lnTo>
                  <a:lnTo>
                    <a:pt x="248" y="728"/>
                  </a:lnTo>
                  <a:lnTo>
                    <a:pt x="290" y="746"/>
                  </a:lnTo>
                  <a:lnTo>
                    <a:pt x="334" y="759"/>
                  </a:lnTo>
                  <a:lnTo>
                    <a:pt x="310" y="732"/>
                  </a:lnTo>
                  <a:lnTo>
                    <a:pt x="287" y="705"/>
                  </a:lnTo>
                  <a:lnTo>
                    <a:pt x="264" y="676"/>
                  </a:lnTo>
                  <a:lnTo>
                    <a:pt x="171" y="676"/>
                  </a:lnTo>
                  <a:close/>
                  <a:moveTo>
                    <a:pt x="631" y="519"/>
                  </a:moveTo>
                  <a:lnTo>
                    <a:pt x="621" y="552"/>
                  </a:lnTo>
                  <a:lnTo>
                    <a:pt x="607" y="586"/>
                  </a:lnTo>
                  <a:lnTo>
                    <a:pt x="586" y="626"/>
                  </a:lnTo>
                  <a:lnTo>
                    <a:pt x="692" y="626"/>
                  </a:lnTo>
                  <a:lnTo>
                    <a:pt x="714" y="592"/>
                  </a:lnTo>
                  <a:lnTo>
                    <a:pt x="733" y="556"/>
                  </a:lnTo>
                  <a:lnTo>
                    <a:pt x="747" y="519"/>
                  </a:lnTo>
                  <a:lnTo>
                    <a:pt x="631" y="519"/>
                  </a:lnTo>
                  <a:close/>
                  <a:moveTo>
                    <a:pt x="435" y="519"/>
                  </a:moveTo>
                  <a:lnTo>
                    <a:pt x="435" y="626"/>
                  </a:lnTo>
                  <a:lnTo>
                    <a:pt x="526" y="626"/>
                  </a:lnTo>
                  <a:lnTo>
                    <a:pt x="547" y="590"/>
                  </a:lnTo>
                  <a:lnTo>
                    <a:pt x="564" y="554"/>
                  </a:lnTo>
                  <a:lnTo>
                    <a:pt x="578" y="519"/>
                  </a:lnTo>
                  <a:lnTo>
                    <a:pt x="435" y="519"/>
                  </a:lnTo>
                  <a:close/>
                  <a:moveTo>
                    <a:pt x="240" y="519"/>
                  </a:moveTo>
                  <a:lnTo>
                    <a:pt x="253" y="554"/>
                  </a:lnTo>
                  <a:lnTo>
                    <a:pt x="270" y="590"/>
                  </a:lnTo>
                  <a:lnTo>
                    <a:pt x="291" y="626"/>
                  </a:lnTo>
                  <a:lnTo>
                    <a:pt x="382" y="626"/>
                  </a:lnTo>
                  <a:lnTo>
                    <a:pt x="382" y="519"/>
                  </a:lnTo>
                  <a:lnTo>
                    <a:pt x="240" y="519"/>
                  </a:lnTo>
                  <a:close/>
                  <a:moveTo>
                    <a:pt x="68" y="519"/>
                  </a:moveTo>
                  <a:lnTo>
                    <a:pt x="82" y="556"/>
                  </a:lnTo>
                  <a:lnTo>
                    <a:pt x="101" y="592"/>
                  </a:lnTo>
                  <a:lnTo>
                    <a:pt x="123" y="626"/>
                  </a:lnTo>
                  <a:lnTo>
                    <a:pt x="231" y="626"/>
                  </a:lnTo>
                  <a:lnTo>
                    <a:pt x="211" y="586"/>
                  </a:lnTo>
                  <a:lnTo>
                    <a:pt x="198" y="552"/>
                  </a:lnTo>
                  <a:lnTo>
                    <a:pt x="186" y="519"/>
                  </a:lnTo>
                  <a:lnTo>
                    <a:pt x="68" y="519"/>
                  </a:lnTo>
                  <a:close/>
                  <a:moveTo>
                    <a:pt x="642" y="351"/>
                  </a:moveTo>
                  <a:lnTo>
                    <a:pt x="646" y="390"/>
                  </a:lnTo>
                  <a:lnTo>
                    <a:pt x="646" y="429"/>
                  </a:lnTo>
                  <a:lnTo>
                    <a:pt x="645" y="447"/>
                  </a:lnTo>
                  <a:lnTo>
                    <a:pt x="642" y="467"/>
                  </a:lnTo>
                  <a:lnTo>
                    <a:pt x="760" y="467"/>
                  </a:lnTo>
                  <a:lnTo>
                    <a:pt x="763" y="438"/>
                  </a:lnTo>
                  <a:lnTo>
                    <a:pt x="764" y="409"/>
                  </a:lnTo>
                  <a:lnTo>
                    <a:pt x="763" y="380"/>
                  </a:lnTo>
                  <a:lnTo>
                    <a:pt x="760" y="351"/>
                  </a:lnTo>
                  <a:lnTo>
                    <a:pt x="642" y="351"/>
                  </a:lnTo>
                  <a:close/>
                  <a:moveTo>
                    <a:pt x="435" y="351"/>
                  </a:moveTo>
                  <a:lnTo>
                    <a:pt x="435" y="467"/>
                  </a:lnTo>
                  <a:lnTo>
                    <a:pt x="590" y="467"/>
                  </a:lnTo>
                  <a:lnTo>
                    <a:pt x="595" y="427"/>
                  </a:lnTo>
                  <a:lnTo>
                    <a:pt x="594" y="389"/>
                  </a:lnTo>
                  <a:lnTo>
                    <a:pt x="589" y="351"/>
                  </a:lnTo>
                  <a:lnTo>
                    <a:pt x="435" y="351"/>
                  </a:lnTo>
                  <a:close/>
                  <a:moveTo>
                    <a:pt x="229" y="351"/>
                  </a:moveTo>
                  <a:lnTo>
                    <a:pt x="224" y="389"/>
                  </a:lnTo>
                  <a:lnTo>
                    <a:pt x="223" y="427"/>
                  </a:lnTo>
                  <a:lnTo>
                    <a:pt x="227" y="467"/>
                  </a:lnTo>
                  <a:lnTo>
                    <a:pt x="382" y="467"/>
                  </a:lnTo>
                  <a:lnTo>
                    <a:pt x="382" y="351"/>
                  </a:lnTo>
                  <a:lnTo>
                    <a:pt x="229" y="351"/>
                  </a:lnTo>
                  <a:close/>
                  <a:moveTo>
                    <a:pt x="55" y="351"/>
                  </a:moveTo>
                  <a:lnTo>
                    <a:pt x="52" y="380"/>
                  </a:lnTo>
                  <a:lnTo>
                    <a:pt x="51" y="409"/>
                  </a:lnTo>
                  <a:lnTo>
                    <a:pt x="52" y="438"/>
                  </a:lnTo>
                  <a:lnTo>
                    <a:pt x="55" y="467"/>
                  </a:lnTo>
                  <a:lnTo>
                    <a:pt x="176" y="467"/>
                  </a:lnTo>
                  <a:lnTo>
                    <a:pt x="173" y="429"/>
                  </a:lnTo>
                  <a:lnTo>
                    <a:pt x="173" y="390"/>
                  </a:lnTo>
                  <a:lnTo>
                    <a:pt x="177" y="351"/>
                  </a:lnTo>
                  <a:lnTo>
                    <a:pt x="55" y="351"/>
                  </a:lnTo>
                  <a:close/>
                  <a:moveTo>
                    <a:pt x="580" y="190"/>
                  </a:moveTo>
                  <a:lnTo>
                    <a:pt x="600" y="226"/>
                  </a:lnTo>
                  <a:lnTo>
                    <a:pt x="617" y="263"/>
                  </a:lnTo>
                  <a:lnTo>
                    <a:pt x="629" y="300"/>
                  </a:lnTo>
                  <a:lnTo>
                    <a:pt x="747" y="300"/>
                  </a:lnTo>
                  <a:lnTo>
                    <a:pt x="732" y="261"/>
                  </a:lnTo>
                  <a:lnTo>
                    <a:pt x="713" y="224"/>
                  </a:lnTo>
                  <a:lnTo>
                    <a:pt x="689" y="190"/>
                  </a:lnTo>
                  <a:lnTo>
                    <a:pt x="580" y="190"/>
                  </a:lnTo>
                  <a:close/>
                  <a:moveTo>
                    <a:pt x="435" y="190"/>
                  </a:moveTo>
                  <a:lnTo>
                    <a:pt x="435" y="300"/>
                  </a:lnTo>
                  <a:lnTo>
                    <a:pt x="576" y="300"/>
                  </a:lnTo>
                  <a:lnTo>
                    <a:pt x="561" y="263"/>
                  </a:lnTo>
                  <a:lnTo>
                    <a:pt x="541" y="226"/>
                  </a:lnTo>
                  <a:lnTo>
                    <a:pt x="518" y="190"/>
                  </a:lnTo>
                  <a:lnTo>
                    <a:pt x="435" y="190"/>
                  </a:lnTo>
                  <a:close/>
                  <a:moveTo>
                    <a:pt x="299" y="190"/>
                  </a:moveTo>
                  <a:lnTo>
                    <a:pt x="276" y="226"/>
                  </a:lnTo>
                  <a:lnTo>
                    <a:pt x="257" y="263"/>
                  </a:lnTo>
                  <a:lnTo>
                    <a:pt x="243" y="300"/>
                  </a:lnTo>
                  <a:lnTo>
                    <a:pt x="382" y="300"/>
                  </a:lnTo>
                  <a:lnTo>
                    <a:pt x="382" y="190"/>
                  </a:lnTo>
                  <a:lnTo>
                    <a:pt x="299" y="190"/>
                  </a:lnTo>
                  <a:close/>
                  <a:moveTo>
                    <a:pt x="126" y="190"/>
                  </a:moveTo>
                  <a:lnTo>
                    <a:pt x="102" y="224"/>
                  </a:lnTo>
                  <a:lnTo>
                    <a:pt x="82" y="261"/>
                  </a:lnTo>
                  <a:lnTo>
                    <a:pt x="68" y="300"/>
                  </a:lnTo>
                  <a:lnTo>
                    <a:pt x="188" y="300"/>
                  </a:lnTo>
                  <a:lnTo>
                    <a:pt x="202" y="263"/>
                  </a:lnTo>
                  <a:lnTo>
                    <a:pt x="218" y="226"/>
                  </a:lnTo>
                  <a:lnTo>
                    <a:pt x="238" y="190"/>
                  </a:lnTo>
                  <a:lnTo>
                    <a:pt x="126" y="190"/>
                  </a:lnTo>
                  <a:close/>
                  <a:moveTo>
                    <a:pt x="435" y="92"/>
                  </a:moveTo>
                  <a:lnTo>
                    <a:pt x="435" y="139"/>
                  </a:lnTo>
                  <a:lnTo>
                    <a:pt x="478" y="139"/>
                  </a:lnTo>
                  <a:lnTo>
                    <a:pt x="435" y="92"/>
                  </a:lnTo>
                  <a:close/>
                  <a:moveTo>
                    <a:pt x="382" y="92"/>
                  </a:moveTo>
                  <a:lnTo>
                    <a:pt x="339" y="139"/>
                  </a:lnTo>
                  <a:lnTo>
                    <a:pt x="382" y="139"/>
                  </a:lnTo>
                  <a:lnTo>
                    <a:pt x="382" y="92"/>
                  </a:lnTo>
                  <a:close/>
                  <a:moveTo>
                    <a:pt x="473" y="59"/>
                  </a:moveTo>
                  <a:lnTo>
                    <a:pt x="512" y="99"/>
                  </a:lnTo>
                  <a:lnTo>
                    <a:pt x="544" y="139"/>
                  </a:lnTo>
                  <a:lnTo>
                    <a:pt x="641" y="139"/>
                  </a:lnTo>
                  <a:lnTo>
                    <a:pt x="610" y="115"/>
                  </a:lnTo>
                  <a:lnTo>
                    <a:pt x="579" y="96"/>
                  </a:lnTo>
                  <a:lnTo>
                    <a:pt x="545" y="80"/>
                  </a:lnTo>
                  <a:lnTo>
                    <a:pt x="510" y="67"/>
                  </a:lnTo>
                  <a:lnTo>
                    <a:pt x="473" y="59"/>
                  </a:lnTo>
                  <a:close/>
                  <a:moveTo>
                    <a:pt x="345" y="58"/>
                  </a:moveTo>
                  <a:lnTo>
                    <a:pt x="308" y="66"/>
                  </a:lnTo>
                  <a:lnTo>
                    <a:pt x="272" y="79"/>
                  </a:lnTo>
                  <a:lnTo>
                    <a:pt x="237" y="96"/>
                  </a:lnTo>
                  <a:lnTo>
                    <a:pt x="205" y="115"/>
                  </a:lnTo>
                  <a:lnTo>
                    <a:pt x="175" y="139"/>
                  </a:lnTo>
                  <a:lnTo>
                    <a:pt x="273" y="139"/>
                  </a:lnTo>
                  <a:lnTo>
                    <a:pt x="307" y="98"/>
                  </a:lnTo>
                  <a:lnTo>
                    <a:pt x="345" y="58"/>
                  </a:lnTo>
                  <a:close/>
                  <a:moveTo>
                    <a:pt x="409" y="0"/>
                  </a:moveTo>
                  <a:lnTo>
                    <a:pt x="410" y="1"/>
                  </a:lnTo>
                  <a:lnTo>
                    <a:pt x="430" y="1"/>
                  </a:lnTo>
                  <a:lnTo>
                    <a:pt x="477" y="7"/>
                  </a:lnTo>
                  <a:lnTo>
                    <a:pt x="522" y="18"/>
                  </a:lnTo>
                  <a:lnTo>
                    <a:pt x="566" y="34"/>
                  </a:lnTo>
                  <a:lnTo>
                    <a:pt x="602" y="51"/>
                  </a:lnTo>
                  <a:lnTo>
                    <a:pt x="635" y="70"/>
                  </a:lnTo>
                  <a:lnTo>
                    <a:pt x="667" y="95"/>
                  </a:lnTo>
                  <a:lnTo>
                    <a:pt x="696" y="121"/>
                  </a:lnTo>
                  <a:lnTo>
                    <a:pt x="722" y="150"/>
                  </a:lnTo>
                  <a:lnTo>
                    <a:pt x="746" y="181"/>
                  </a:lnTo>
                  <a:lnTo>
                    <a:pt x="766" y="215"/>
                  </a:lnTo>
                  <a:lnTo>
                    <a:pt x="784" y="251"/>
                  </a:lnTo>
                  <a:lnTo>
                    <a:pt x="798" y="288"/>
                  </a:lnTo>
                  <a:lnTo>
                    <a:pt x="807" y="328"/>
                  </a:lnTo>
                  <a:lnTo>
                    <a:pt x="813" y="368"/>
                  </a:lnTo>
                  <a:lnTo>
                    <a:pt x="816" y="409"/>
                  </a:lnTo>
                  <a:lnTo>
                    <a:pt x="813" y="451"/>
                  </a:lnTo>
                  <a:lnTo>
                    <a:pt x="807" y="490"/>
                  </a:lnTo>
                  <a:lnTo>
                    <a:pt x="798" y="530"/>
                  </a:lnTo>
                  <a:lnTo>
                    <a:pt x="784" y="568"/>
                  </a:lnTo>
                  <a:lnTo>
                    <a:pt x="766" y="604"/>
                  </a:lnTo>
                  <a:lnTo>
                    <a:pt x="746" y="637"/>
                  </a:lnTo>
                  <a:lnTo>
                    <a:pt x="722" y="668"/>
                  </a:lnTo>
                  <a:lnTo>
                    <a:pt x="696" y="698"/>
                  </a:lnTo>
                  <a:lnTo>
                    <a:pt x="667" y="724"/>
                  </a:lnTo>
                  <a:lnTo>
                    <a:pt x="635" y="748"/>
                  </a:lnTo>
                  <a:lnTo>
                    <a:pt x="602" y="768"/>
                  </a:lnTo>
                  <a:lnTo>
                    <a:pt x="566" y="785"/>
                  </a:lnTo>
                  <a:lnTo>
                    <a:pt x="522" y="800"/>
                  </a:lnTo>
                  <a:lnTo>
                    <a:pt x="477" y="811"/>
                  </a:lnTo>
                  <a:lnTo>
                    <a:pt x="430" y="816"/>
                  </a:lnTo>
                  <a:lnTo>
                    <a:pt x="414" y="817"/>
                  </a:lnTo>
                  <a:lnTo>
                    <a:pt x="413" y="817"/>
                  </a:lnTo>
                  <a:lnTo>
                    <a:pt x="410" y="817"/>
                  </a:lnTo>
                  <a:lnTo>
                    <a:pt x="408" y="817"/>
                  </a:lnTo>
                  <a:lnTo>
                    <a:pt x="404" y="817"/>
                  </a:lnTo>
                  <a:lnTo>
                    <a:pt x="387" y="817"/>
                  </a:lnTo>
                  <a:lnTo>
                    <a:pt x="340" y="812"/>
                  </a:lnTo>
                  <a:lnTo>
                    <a:pt x="294" y="801"/>
                  </a:lnTo>
                  <a:lnTo>
                    <a:pt x="249" y="785"/>
                  </a:lnTo>
                  <a:lnTo>
                    <a:pt x="213" y="768"/>
                  </a:lnTo>
                  <a:lnTo>
                    <a:pt x="180" y="748"/>
                  </a:lnTo>
                  <a:lnTo>
                    <a:pt x="148" y="724"/>
                  </a:lnTo>
                  <a:lnTo>
                    <a:pt x="119" y="698"/>
                  </a:lnTo>
                  <a:lnTo>
                    <a:pt x="93" y="668"/>
                  </a:lnTo>
                  <a:lnTo>
                    <a:pt x="69" y="637"/>
                  </a:lnTo>
                  <a:lnTo>
                    <a:pt x="49" y="604"/>
                  </a:lnTo>
                  <a:lnTo>
                    <a:pt x="32" y="568"/>
                  </a:lnTo>
                  <a:lnTo>
                    <a:pt x="18" y="530"/>
                  </a:lnTo>
                  <a:lnTo>
                    <a:pt x="7" y="490"/>
                  </a:lnTo>
                  <a:lnTo>
                    <a:pt x="2" y="451"/>
                  </a:lnTo>
                  <a:lnTo>
                    <a:pt x="0" y="409"/>
                  </a:lnTo>
                  <a:lnTo>
                    <a:pt x="2" y="368"/>
                  </a:lnTo>
                  <a:lnTo>
                    <a:pt x="7" y="328"/>
                  </a:lnTo>
                  <a:lnTo>
                    <a:pt x="18" y="288"/>
                  </a:lnTo>
                  <a:lnTo>
                    <a:pt x="32" y="251"/>
                  </a:lnTo>
                  <a:lnTo>
                    <a:pt x="49" y="215"/>
                  </a:lnTo>
                  <a:lnTo>
                    <a:pt x="69" y="181"/>
                  </a:lnTo>
                  <a:lnTo>
                    <a:pt x="93" y="150"/>
                  </a:lnTo>
                  <a:lnTo>
                    <a:pt x="119" y="121"/>
                  </a:lnTo>
                  <a:lnTo>
                    <a:pt x="148" y="95"/>
                  </a:lnTo>
                  <a:lnTo>
                    <a:pt x="180" y="70"/>
                  </a:lnTo>
                  <a:lnTo>
                    <a:pt x="213" y="51"/>
                  </a:lnTo>
                  <a:lnTo>
                    <a:pt x="249" y="34"/>
                  </a:lnTo>
                  <a:lnTo>
                    <a:pt x="294" y="17"/>
                  </a:lnTo>
                  <a:lnTo>
                    <a:pt x="340" y="7"/>
                  </a:lnTo>
                  <a:lnTo>
                    <a:pt x="387" y="1"/>
                  </a:lnTo>
                  <a:lnTo>
                    <a:pt x="407" y="1"/>
                  </a:lnTo>
                  <a:lnTo>
                    <a:pt x="4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1B01E"/>
                </a:solidFill>
              </a:endParaRPr>
            </a:p>
          </p:txBody>
        </p:sp>
        <p:sp>
          <p:nvSpPr>
            <p:cNvPr id="56" name="Freeform 29"/>
            <p:cNvSpPr>
              <a:spLocks/>
            </p:cNvSpPr>
            <p:nvPr/>
          </p:nvSpPr>
          <p:spPr bwMode="auto">
            <a:xfrm>
              <a:off x="2934" y="2218"/>
              <a:ext cx="95" cy="70"/>
            </a:xfrm>
            <a:custGeom>
              <a:avLst/>
              <a:gdLst>
                <a:gd name="T0" fmla="*/ 1190 w 1711"/>
                <a:gd name="T1" fmla="*/ 0 h 1264"/>
                <a:gd name="T2" fmla="*/ 1711 w 1711"/>
                <a:gd name="T3" fmla="*/ 0 h 1264"/>
                <a:gd name="T4" fmla="*/ 1711 w 1711"/>
                <a:gd name="T5" fmla="*/ 1264 h 1264"/>
                <a:gd name="T6" fmla="*/ 543 w 1711"/>
                <a:gd name="T7" fmla="*/ 1264 h 1264"/>
                <a:gd name="T8" fmla="*/ 527 w 1711"/>
                <a:gd name="T9" fmla="*/ 1261 h 1264"/>
                <a:gd name="T10" fmla="*/ 515 w 1711"/>
                <a:gd name="T11" fmla="*/ 1252 h 1264"/>
                <a:gd name="T12" fmla="*/ 506 w 1711"/>
                <a:gd name="T13" fmla="*/ 1240 h 1264"/>
                <a:gd name="T14" fmla="*/ 503 w 1711"/>
                <a:gd name="T15" fmla="*/ 1224 h 1264"/>
                <a:gd name="T16" fmla="*/ 506 w 1711"/>
                <a:gd name="T17" fmla="*/ 1208 h 1264"/>
                <a:gd name="T18" fmla="*/ 515 w 1711"/>
                <a:gd name="T19" fmla="*/ 1196 h 1264"/>
                <a:gd name="T20" fmla="*/ 527 w 1711"/>
                <a:gd name="T21" fmla="*/ 1187 h 1264"/>
                <a:gd name="T22" fmla="*/ 543 w 1711"/>
                <a:gd name="T23" fmla="*/ 1184 h 1264"/>
                <a:gd name="T24" fmla="*/ 1630 w 1711"/>
                <a:gd name="T25" fmla="*/ 1184 h 1264"/>
                <a:gd name="T26" fmla="*/ 1630 w 1711"/>
                <a:gd name="T27" fmla="*/ 445 h 1264"/>
                <a:gd name="T28" fmla="*/ 1044 w 1711"/>
                <a:gd name="T29" fmla="*/ 445 h 1264"/>
                <a:gd name="T30" fmla="*/ 1044 w 1711"/>
                <a:gd name="T31" fmla="*/ 476 h 1264"/>
                <a:gd name="T32" fmla="*/ 629 w 1711"/>
                <a:gd name="T33" fmla="*/ 476 h 1264"/>
                <a:gd name="T34" fmla="*/ 629 w 1711"/>
                <a:gd name="T35" fmla="*/ 445 h 1264"/>
                <a:gd name="T36" fmla="*/ 0 w 1711"/>
                <a:gd name="T37" fmla="*/ 445 h 1264"/>
                <a:gd name="T38" fmla="*/ 0 w 1711"/>
                <a:gd name="T39" fmla="*/ 364 h 1264"/>
                <a:gd name="T40" fmla="*/ 629 w 1711"/>
                <a:gd name="T41" fmla="*/ 364 h 1264"/>
                <a:gd name="T42" fmla="*/ 629 w 1711"/>
                <a:gd name="T43" fmla="*/ 304 h 1264"/>
                <a:gd name="T44" fmla="*/ 1044 w 1711"/>
                <a:gd name="T45" fmla="*/ 304 h 1264"/>
                <a:gd name="T46" fmla="*/ 1044 w 1711"/>
                <a:gd name="T47" fmla="*/ 364 h 1264"/>
                <a:gd name="T48" fmla="*/ 1630 w 1711"/>
                <a:gd name="T49" fmla="*/ 364 h 1264"/>
                <a:gd name="T50" fmla="*/ 1630 w 1711"/>
                <a:gd name="T51" fmla="*/ 80 h 1264"/>
                <a:gd name="T52" fmla="*/ 1169 w 1711"/>
                <a:gd name="T53" fmla="*/ 80 h 1264"/>
                <a:gd name="T54" fmla="*/ 1180 w 1711"/>
                <a:gd name="T55" fmla="*/ 56 h 1264"/>
                <a:gd name="T56" fmla="*/ 1187 w 1711"/>
                <a:gd name="T57" fmla="*/ 31 h 1264"/>
                <a:gd name="T58" fmla="*/ 1190 w 1711"/>
                <a:gd name="T59" fmla="*/ 5 h 1264"/>
                <a:gd name="T60" fmla="*/ 1190 w 1711"/>
                <a:gd name="T61" fmla="*/ 0 h 1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11" h="1264">
                  <a:moveTo>
                    <a:pt x="1190" y="0"/>
                  </a:moveTo>
                  <a:lnTo>
                    <a:pt x="1711" y="0"/>
                  </a:lnTo>
                  <a:lnTo>
                    <a:pt x="1711" y="1264"/>
                  </a:lnTo>
                  <a:lnTo>
                    <a:pt x="543" y="1264"/>
                  </a:lnTo>
                  <a:lnTo>
                    <a:pt x="527" y="1261"/>
                  </a:lnTo>
                  <a:lnTo>
                    <a:pt x="515" y="1252"/>
                  </a:lnTo>
                  <a:lnTo>
                    <a:pt x="506" y="1240"/>
                  </a:lnTo>
                  <a:lnTo>
                    <a:pt x="503" y="1224"/>
                  </a:lnTo>
                  <a:lnTo>
                    <a:pt x="506" y="1208"/>
                  </a:lnTo>
                  <a:lnTo>
                    <a:pt x="515" y="1196"/>
                  </a:lnTo>
                  <a:lnTo>
                    <a:pt x="527" y="1187"/>
                  </a:lnTo>
                  <a:lnTo>
                    <a:pt x="543" y="1184"/>
                  </a:lnTo>
                  <a:lnTo>
                    <a:pt x="1630" y="1184"/>
                  </a:lnTo>
                  <a:lnTo>
                    <a:pt x="1630" y="445"/>
                  </a:lnTo>
                  <a:lnTo>
                    <a:pt x="1044" y="445"/>
                  </a:lnTo>
                  <a:lnTo>
                    <a:pt x="1044" y="476"/>
                  </a:lnTo>
                  <a:lnTo>
                    <a:pt x="629" y="476"/>
                  </a:lnTo>
                  <a:lnTo>
                    <a:pt x="629" y="445"/>
                  </a:lnTo>
                  <a:lnTo>
                    <a:pt x="0" y="445"/>
                  </a:lnTo>
                  <a:lnTo>
                    <a:pt x="0" y="364"/>
                  </a:lnTo>
                  <a:lnTo>
                    <a:pt x="629" y="364"/>
                  </a:lnTo>
                  <a:lnTo>
                    <a:pt x="629" y="304"/>
                  </a:lnTo>
                  <a:lnTo>
                    <a:pt x="1044" y="304"/>
                  </a:lnTo>
                  <a:lnTo>
                    <a:pt x="1044" y="364"/>
                  </a:lnTo>
                  <a:lnTo>
                    <a:pt x="1630" y="364"/>
                  </a:lnTo>
                  <a:lnTo>
                    <a:pt x="1630" y="80"/>
                  </a:lnTo>
                  <a:lnTo>
                    <a:pt x="1169" y="80"/>
                  </a:lnTo>
                  <a:lnTo>
                    <a:pt x="1180" y="56"/>
                  </a:lnTo>
                  <a:lnTo>
                    <a:pt x="1187" y="31"/>
                  </a:lnTo>
                  <a:lnTo>
                    <a:pt x="1190" y="5"/>
                  </a:lnTo>
                  <a:lnTo>
                    <a:pt x="119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1B01E"/>
                </a:solidFill>
              </a:endParaRPr>
            </a:p>
          </p:txBody>
        </p:sp>
      </p:grpSp>
      <p:grpSp>
        <p:nvGrpSpPr>
          <p:cNvPr id="57" name="Group 32"/>
          <p:cNvGrpSpPr>
            <a:grpSpLocks noChangeAspect="1"/>
          </p:cNvGrpSpPr>
          <p:nvPr/>
        </p:nvGrpSpPr>
        <p:grpSpPr bwMode="auto">
          <a:xfrm>
            <a:off x="4136877" y="838006"/>
            <a:ext cx="299423" cy="299423"/>
            <a:chOff x="2784" y="2069"/>
            <a:chExt cx="187" cy="187"/>
          </a:xfrm>
          <a:solidFill>
            <a:schemeClr val="bg1"/>
          </a:solidFill>
        </p:grpSpPr>
        <p:sp>
          <p:nvSpPr>
            <p:cNvPr id="58" name="Freeform 34"/>
            <p:cNvSpPr>
              <a:spLocks noChangeAspect="1" noEditPoints="1"/>
            </p:cNvSpPr>
            <p:nvPr/>
          </p:nvSpPr>
          <p:spPr bwMode="auto">
            <a:xfrm>
              <a:off x="2784" y="2069"/>
              <a:ext cx="187" cy="187"/>
            </a:xfrm>
            <a:custGeom>
              <a:avLst/>
              <a:gdLst>
                <a:gd name="T0" fmla="*/ 1386 w 3360"/>
                <a:gd name="T1" fmla="*/ 185 h 3360"/>
                <a:gd name="T2" fmla="*/ 1022 w 3360"/>
                <a:gd name="T3" fmla="*/ 305 h 3360"/>
                <a:gd name="T4" fmla="*/ 707 w 3360"/>
                <a:gd name="T5" fmla="*/ 508 h 3360"/>
                <a:gd name="T6" fmla="*/ 450 w 3360"/>
                <a:gd name="T7" fmla="*/ 781 h 3360"/>
                <a:gd name="T8" fmla="*/ 267 w 3360"/>
                <a:gd name="T9" fmla="*/ 1109 h 3360"/>
                <a:gd name="T10" fmla="*/ 169 w 3360"/>
                <a:gd name="T11" fmla="*/ 1481 h 3360"/>
                <a:gd name="T12" fmla="*/ 169 w 3360"/>
                <a:gd name="T13" fmla="*/ 1878 h 3360"/>
                <a:gd name="T14" fmla="*/ 267 w 3360"/>
                <a:gd name="T15" fmla="*/ 2251 h 3360"/>
                <a:gd name="T16" fmla="*/ 450 w 3360"/>
                <a:gd name="T17" fmla="*/ 2580 h 3360"/>
                <a:gd name="T18" fmla="*/ 707 w 3360"/>
                <a:gd name="T19" fmla="*/ 2852 h 3360"/>
                <a:gd name="T20" fmla="*/ 1022 w 3360"/>
                <a:gd name="T21" fmla="*/ 3055 h 3360"/>
                <a:gd name="T22" fmla="*/ 1386 w 3360"/>
                <a:gd name="T23" fmla="*/ 3176 h 3360"/>
                <a:gd name="T24" fmla="*/ 1780 w 3360"/>
                <a:gd name="T25" fmla="*/ 3201 h 3360"/>
                <a:gd name="T26" fmla="*/ 2162 w 3360"/>
                <a:gd name="T27" fmla="*/ 3126 h 3360"/>
                <a:gd name="T28" fmla="*/ 2502 w 3360"/>
                <a:gd name="T29" fmla="*/ 2963 h 3360"/>
                <a:gd name="T30" fmla="*/ 2790 w 3360"/>
                <a:gd name="T31" fmla="*/ 2723 h 3360"/>
                <a:gd name="T32" fmla="*/ 3012 w 3360"/>
                <a:gd name="T33" fmla="*/ 2422 h 3360"/>
                <a:gd name="T34" fmla="*/ 3154 w 3360"/>
                <a:gd name="T35" fmla="*/ 2070 h 3360"/>
                <a:gd name="T36" fmla="*/ 3205 w 3360"/>
                <a:gd name="T37" fmla="*/ 1680 h 3360"/>
                <a:gd name="T38" fmla="*/ 3154 w 3360"/>
                <a:gd name="T39" fmla="*/ 1291 h 3360"/>
                <a:gd name="T40" fmla="*/ 3012 w 3360"/>
                <a:gd name="T41" fmla="*/ 939 h 3360"/>
                <a:gd name="T42" fmla="*/ 2790 w 3360"/>
                <a:gd name="T43" fmla="*/ 636 h 3360"/>
                <a:gd name="T44" fmla="*/ 2502 w 3360"/>
                <a:gd name="T45" fmla="*/ 397 h 3360"/>
                <a:gd name="T46" fmla="*/ 2162 w 3360"/>
                <a:gd name="T47" fmla="*/ 234 h 3360"/>
                <a:gd name="T48" fmla="*/ 1780 w 3360"/>
                <a:gd name="T49" fmla="*/ 158 h 3360"/>
                <a:gd name="T50" fmla="*/ 1890 w 3360"/>
                <a:gd name="T51" fmla="*/ 13 h 3360"/>
                <a:gd name="T52" fmla="*/ 2286 w 3360"/>
                <a:gd name="T53" fmla="*/ 113 h 3360"/>
                <a:gd name="T54" fmla="*/ 2639 w 3360"/>
                <a:gd name="T55" fmla="*/ 301 h 3360"/>
                <a:gd name="T56" fmla="*/ 2936 w 3360"/>
                <a:gd name="T57" fmla="*/ 565 h 3360"/>
                <a:gd name="T58" fmla="*/ 3163 w 3360"/>
                <a:gd name="T59" fmla="*/ 891 h 3360"/>
                <a:gd name="T60" fmla="*/ 3308 w 3360"/>
                <a:gd name="T61" fmla="*/ 1267 h 3360"/>
                <a:gd name="T62" fmla="*/ 3360 w 3360"/>
                <a:gd name="T63" fmla="*/ 1680 h 3360"/>
                <a:gd name="T64" fmla="*/ 3308 w 3360"/>
                <a:gd name="T65" fmla="*/ 2093 h 3360"/>
                <a:gd name="T66" fmla="*/ 3163 w 3360"/>
                <a:gd name="T67" fmla="*/ 2469 h 3360"/>
                <a:gd name="T68" fmla="*/ 2936 w 3360"/>
                <a:gd name="T69" fmla="*/ 2796 h 3360"/>
                <a:gd name="T70" fmla="*/ 2639 w 3360"/>
                <a:gd name="T71" fmla="*/ 3058 h 3360"/>
                <a:gd name="T72" fmla="*/ 2286 w 3360"/>
                <a:gd name="T73" fmla="*/ 3247 h 3360"/>
                <a:gd name="T74" fmla="*/ 1890 w 3360"/>
                <a:gd name="T75" fmla="*/ 3346 h 3360"/>
                <a:gd name="T76" fmla="*/ 1469 w 3360"/>
                <a:gd name="T77" fmla="*/ 3346 h 3360"/>
                <a:gd name="T78" fmla="*/ 1073 w 3360"/>
                <a:gd name="T79" fmla="*/ 3247 h 3360"/>
                <a:gd name="T80" fmla="*/ 721 w 3360"/>
                <a:gd name="T81" fmla="*/ 3058 h 3360"/>
                <a:gd name="T82" fmla="*/ 424 w 3360"/>
                <a:gd name="T83" fmla="*/ 2796 h 3360"/>
                <a:gd name="T84" fmla="*/ 197 w 3360"/>
                <a:gd name="T85" fmla="*/ 2469 h 3360"/>
                <a:gd name="T86" fmla="*/ 51 w 3360"/>
                <a:gd name="T87" fmla="*/ 2093 h 3360"/>
                <a:gd name="T88" fmla="*/ 0 w 3360"/>
                <a:gd name="T89" fmla="*/ 1680 h 3360"/>
                <a:gd name="T90" fmla="*/ 51 w 3360"/>
                <a:gd name="T91" fmla="*/ 1267 h 3360"/>
                <a:gd name="T92" fmla="*/ 197 w 3360"/>
                <a:gd name="T93" fmla="*/ 891 h 3360"/>
                <a:gd name="T94" fmla="*/ 424 w 3360"/>
                <a:gd name="T95" fmla="*/ 565 h 3360"/>
                <a:gd name="T96" fmla="*/ 721 w 3360"/>
                <a:gd name="T97" fmla="*/ 301 h 3360"/>
                <a:gd name="T98" fmla="*/ 1073 w 3360"/>
                <a:gd name="T99" fmla="*/ 113 h 3360"/>
                <a:gd name="T100" fmla="*/ 1469 w 3360"/>
                <a:gd name="T101" fmla="*/ 13 h 3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60" h="3360">
                  <a:moveTo>
                    <a:pt x="1680" y="155"/>
                  </a:moveTo>
                  <a:lnTo>
                    <a:pt x="1580" y="158"/>
                  </a:lnTo>
                  <a:lnTo>
                    <a:pt x="1482" y="169"/>
                  </a:lnTo>
                  <a:lnTo>
                    <a:pt x="1386" y="185"/>
                  </a:lnTo>
                  <a:lnTo>
                    <a:pt x="1291" y="206"/>
                  </a:lnTo>
                  <a:lnTo>
                    <a:pt x="1199" y="234"/>
                  </a:lnTo>
                  <a:lnTo>
                    <a:pt x="1109" y="266"/>
                  </a:lnTo>
                  <a:lnTo>
                    <a:pt x="1022" y="305"/>
                  </a:lnTo>
                  <a:lnTo>
                    <a:pt x="938" y="348"/>
                  </a:lnTo>
                  <a:lnTo>
                    <a:pt x="858" y="397"/>
                  </a:lnTo>
                  <a:lnTo>
                    <a:pt x="780" y="451"/>
                  </a:lnTo>
                  <a:lnTo>
                    <a:pt x="707" y="508"/>
                  </a:lnTo>
                  <a:lnTo>
                    <a:pt x="637" y="570"/>
                  </a:lnTo>
                  <a:lnTo>
                    <a:pt x="570" y="636"/>
                  </a:lnTo>
                  <a:lnTo>
                    <a:pt x="508" y="706"/>
                  </a:lnTo>
                  <a:lnTo>
                    <a:pt x="450" y="781"/>
                  </a:lnTo>
                  <a:lnTo>
                    <a:pt x="397" y="858"/>
                  </a:lnTo>
                  <a:lnTo>
                    <a:pt x="349" y="939"/>
                  </a:lnTo>
                  <a:lnTo>
                    <a:pt x="305" y="1022"/>
                  </a:lnTo>
                  <a:lnTo>
                    <a:pt x="267" y="1109"/>
                  </a:lnTo>
                  <a:lnTo>
                    <a:pt x="234" y="1198"/>
                  </a:lnTo>
                  <a:lnTo>
                    <a:pt x="206" y="1291"/>
                  </a:lnTo>
                  <a:lnTo>
                    <a:pt x="184" y="1385"/>
                  </a:lnTo>
                  <a:lnTo>
                    <a:pt x="169" y="1481"/>
                  </a:lnTo>
                  <a:lnTo>
                    <a:pt x="159" y="1580"/>
                  </a:lnTo>
                  <a:lnTo>
                    <a:pt x="156" y="1680"/>
                  </a:lnTo>
                  <a:lnTo>
                    <a:pt x="159" y="1780"/>
                  </a:lnTo>
                  <a:lnTo>
                    <a:pt x="169" y="1878"/>
                  </a:lnTo>
                  <a:lnTo>
                    <a:pt x="184" y="1974"/>
                  </a:lnTo>
                  <a:lnTo>
                    <a:pt x="206" y="2070"/>
                  </a:lnTo>
                  <a:lnTo>
                    <a:pt x="234" y="2161"/>
                  </a:lnTo>
                  <a:lnTo>
                    <a:pt x="267" y="2251"/>
                  </a:lnTo>
                  <a:lnTo>
                    <a:pt x="305" y="2338"/>
                  </a:lnTo>
                  <a:lnTo>
                    <a:pt x="349" y="2422"/>
                  </a:lnTo>
                  <a:lnTo>
                    <a:pt x="397" y="2502"/>
                  </a:lnTo>
                  <a:lnTo>
                    <a:pt x="450" y="2580"/>
                  </a:lnTo>
                  <a:lnTo>
                    <a:pt x="508" y="2653"/>
                  </a:lnTo>
                  <a:lnTo>
                    <a:pt x="570" y="2723"/>
                  </a:lnTo>
                  <a:lnTo>
                    <a:pt x="637" y="2790"/>
                  </a:lnTo>
                  <a:lnTo>
                    <a:pt x="707" y="2852"/>
                  </a:lnTo>
                  <a:lnTo>
                    <a:pt x="780" y="2910"/>
                  </a:lnTo>
                  <a:lnTo>
                    <a:pt x="858" y="2963"/>
                  </a:lnTo>
                  <a:lnTo>
                    <a:pt x="938" y="3011"/>
                  </a:lnTo>
                  <a:lnTo>
                    <a:pt x="1022" y="3055"/>
                  </a:lnTo>
                  <a:lnTo>
                    <a:pt x="1109" y="3093"/>
                  </a:lnTo>
                  <a:lnTo>
                    <a:pt x="1199" y="3126"/>
                  </a:lnTo>
                  <a:lnTo>
                    <a:pt x="1291" y="3154"/>
                  </a:lnTo>
                  <a:lnTo>
                    <a:pt x="1386" y="3176"/>
                  </a:lnTo>
                  <a:lnTo>
                    <a:pt x="1482" y="3191"/>
                  </a:lnTo>
                  <a:lnTo>
                    <a:pt x="1580" y="3201"/>
                  </a:lnTo>
                  <a:lnTo>
                    <a:pt x="1680" y="3204"/>
                  </a:lnTo>
                  <a:lnTo>
                    <a:pt x="1780" y="3201"/>
                  </a:lnTo>
                  <a:lnTo>
                    <a:pt x="1879" y="3191"/>
                  </a:lnTo>
                  <a:lnTo>
                    <a:pt x="1975" y="3176"/>
                  </a:lnTo>
                  <a:lnTo>
                    <a:pt x="2069" y="3154"/>
                  </a:lnTo>
                  <a:lnTo>
                    <a:pt x="2162" y="3126"/>
                  </a:lnTo>
                  <a:lnTo>
                    <a:pt x="2251" y="3093"/>
                  </a:lnTo>
                  <a:lnTo>
                    <a:pt x="2338" y="3055"/>
                  </a:lnTo>
                  <a:lnTo>
                    <a:pt x="2421" y="3011"/>
                  </a:lnTo>
                  <a:lnTo>
                    <a:pt x="2502" y="2963"/>
                  </a:lnTo>
                  <a:lnTo>
                    <a:pt x="2579" y="2910"/>
                  </a:lnTo>
                  <a:lnTo>
                    <a:pt x="2654" y="2852"/>
                  </a:lnTo>
                  <a:lnTo>
                    <a:pt x="2724" y="2790"/>
                  </a:lnTo>
                  <a:lnTo>
                    <a:pt x="2790" y="2723"/>
                  </a:lnTo>
                  <a:lnTo>
                    <a:pt x="2852" y="2653"/>
                  </a:lnTo>
                  <a:lnTo>
                    <a:pt x="2909" y="2580"/>
                  </a:lnTo>
                  <a:lnTo>
                    <a:pt x="2963" y="2502"/>
                  </a:lnTo>
                  <a:lnTo>
                    <a:pt x="3012" y="2422"/>
                  </a:lnTo>
                  <a:lnTo>
                    <a:pt x="3055" y="2338"/>
                  </a:lnTo>
                  <a:lnTo>
                    <a:pt x="3094" y="2251"/>
                  </a:lnTo>
                  <a:lnTo>
                    <a:pt x="3126" y="2161"/>
                  </a:lnTo>
                  <a:lnTo>
                    <a:pt x="3154" y="2070"/>
                  </a:lnTo>
                  <a:lnTo>
                    <a:pt x="3175" y="1974"/>
                  </a:lnTo>
                  <a:lnTo>
                    <a:pt x="3191" y="1878"/>
                  </a:lnTo>
                  <a:lnTo>
                    <a:pt x="3202" y="1780"/>
                  </a:lnTo>
                  <a:lnTo>
                    <a:pt x="3205" y="1680"/>
                  </a:lnTo>
                  <a:lnTo>
                    <a:pt x="3202" y="1580"/>
                  </a:lnTo>
                  <a:lnTo>
                    <a:pt x="3191" y="1481"/>
                  </a:lnTo>
                  <a:lnTo>
                    <a:pt x="3175" y="1385"/>
                  </a:lnTo>
                  <a:lnTo>
                    <a:pt x="3154" y="1291"/>
                  </a:lnTo>
                  <a:lnTo>
                    <a:pt x="3126" y="1198"/>
                  </a:lnTo>
                  <a:lnTo>
                    <a:pt x="3094" y="1109"/>
                  </a:lnTo>
                  <a:lnTo>
                    <a:pt x="3055" y="1022"/>
                  </a:lnTo>
                  <a:lnTo>
                    <a:pt x="3012" y="939"/>
                  </a:lnTo>
                  <a:lnTo>
                    <a:pt x="2963" y="858"/>
                  </a:lnTo>
                  <a:lnTo>
                    <a:pt x="2909" y="781"/>
                  </a:lnTo>
                  <a:lnTo>
                    <a:pt x="2852" y="706"/>
                  </a:lnTo>
                  <a:lnTo>
                    <a:pt x="2790" y="636"/>
                  </a:lnTo>
                  <a:lnTo>
                    <a:pt x="2724" y="570"/>
                  </a:lnTo>
                  <a:lnTo>
                    <a:pt x="2654" y="508"/>
                  </a:lnTo>
                  <a:lnTo>
                    <a:pt x="2579" y="451"/>
                  </a:lnTo>
                  <a:lnTo>
                    <a:pt x="2502" y="397"/>
                  </a:lnTo>
                  <a:lnTo>
                    <a:pt x="2421" y="348"/>
                  </a:lnTo>
                  <a:lnTo>
                    <a:pt x="2338" y="305"/>
                  </a:lnTo>
                  <a:lnTo>
                    <a:pt x="2251" y="266"/>
                  </a:lnTo>
                  <a:lnTo>
                    <a:pt x="2162" y="234"/>
                  </a:lnTo>
                  <a:lnTo>
                    <a:pt x="2069" y="206"/>
                  </a:lnTo>
                  <a:lnTo>
                    <a:pt x="1975" y="185"/>
                  </a:lnTo>
                  <a:lnTo>
                    <a:pt x="1879" y="169"/>
                  </a:lnTo>
                  <a:lnTo>
                    <a:pt x="1780" y="158"/>
                  </a:lnTo>
                  <a:lnTo>
                    <a:pt x="1680" y="155"/>
                  </a:lnTo>
                  <a:close/>
                  <a:moveTo>
                    <a:pt x="1680" y="0"/>
                  </a:moveTo>
                  <a:lnTo>
                    <a:pt x="1787" y="3"/>
                  </a:lnTo>
                  <a:lnTo>
                    <a:pt x="1890" y="13"/>
                  </a:lnTo>
                  <a:lnTo>
                    <a:pt x="1993" y="30"/>
                  </a:lnTo>
                  <a:lnTo>
                    <a:pt x="2093" y="52"/>
                  </a:lnTo>
                  <a:lnTo>
                    <a:pt x="2191" y="80"/>
                  </a:lnTo>
                  <a:lnTo>
                    <a:pt x="2286" y="113"/>
                  </a:lnTo>
                  <a:lnTo>
                    <a:pt x="2379" y="152"/>
                  </a:lnTo>
                  <a:lnTo>
                    <a:pt x="2469" y="197"/>
                  </a:lnTo>
                  <a:lnTo>
                    <a:pt x="2555" y="246"/>
                  </a:lnTo>
                  <a:lnTo>
                    <a:pt x="2639" y="301"/>
                  </a:lnTo>
                  <a:lnTo>
                    <a:pt x="2719" y="361"/>
                  </a:lnTo>
                  <a:lnTo>
                    <a:pt x="2795" y="424"/>
                  </a:lnTo>
                  <a:lnTo>
                    <a:pt x="2867" y="493"/>
                  </a:lnTo>
                  <a:lnTo>
                    <a:pt x="2936" y="565"/>
                  </a:lnTo>
                  <a:lnTo>
                    <a:pt x="2999" y="641"/>
                  </a:lnTo>
                  <a:lnTo>
                    <a:pt x="3059" y="721"/>
                  </a:lnTo>
                  <a:lnTo>
                    <a:pt x="3114" y="805"/>
                  </a:lnTo>
                  <a:lnTo>
                    <a:pt x="3163" y="891"/>
                  </a:lnTo>
                  <a:lnTo>
                    <a:pt x="3208" y="981"/>
                  </a:lnTo>
                  <a:lnTo>
                    <a:pt x="3247" y="1074"/>
                  </a:lnTo>
                  <a:lnTo>
                    <a:pt x="3280" y="1169"/>
                  </a:lnTo>
                  <a:lnTo>
                    <a:pt x="3308" y="1267"/>
                  </a:lnTo>
                  <a:lnTo>
                    <a:pt x="3330" y="1367"/>
                  </a:lnTo>
                  <a:lnTo>
                    <a:pt x="3347" y="1470"/>
                  </a:lnTo>
                  <a:lnTo>
                    <a:pt x="3357" y="1574"/>
                  </a:lnTo>
                  <a:lnTo>
                    <a:pt x="3360" y="1680"/>
                  </a:lnTo>
                  <a:lnTo>
                    <a:pt x="3357" y="1786"/>
                  </a:lnTo>
                  <a:lnTo>
                    <a:pt x="3347" y="1891"/>
                  </a:lnTo>
                  <a:lnTo>
                    <a:pt x="3330" y="1993"/>
                  </a:lnTo>
                  <a:lnTo>
                    <a:pt x="3308" y="2093"/>
                  </a:lnTo>
                  <a:lnTo>
                    <a:pt x="3280" y="2191"/>
                  </a:lnTo>
                  <a:lnTo>
                    <a:pt x="3247" y="2287"/>
                  </a:lnTo>
                  <a:lnTo>
                    <a:pt x="3208" y="2380"/>
                  </a:lnTo>
                  <a:lnTo>
                    <a:pt x="3163" y="2469"/>
                  </a:lnTo>
                  <a:lnTo>
                    <a:pt x="3114" y="2556"/>
                  </a:lnTo>
                  <a:lnTo>
                    <a:pt x="3059" y="2639"/>
                  </a:lnTo>
                  <a:lnTo>
                    <a:pt x="2999" y="2719"/>
                  </a:lnTo>
                  <a:lnTo>
                    <a:pt x="2936" y="2796"/>
                  </a:lnTo>
                  <a:lnTo>
                    <a:pt x="2867" y="2868"/>
                  </a:lnTo>
                  <a:lnTo>
                    <a:pt x="2795" y="2936"/>
                  </a:lnTo>
                  <a:lnTo>
                    <a:pt x="2719" y="3000"/>
                  </a:lnTo>
                  <a:lnTo>
                    <a:pt x="2639" y="3058"/>
                  </a:lnTo>
                  <a:lnTo>
                    <a:pt x="2555" y="3113"/>
                  </a:lnTo>
                  <a:lnTo>
                    <a:pt x="2469" y="3163"/>
                  </a:lnTo>
                  <a:lnTo>
                    <a:pt x="2379" y="3207"/>
                  </a:lnTo>
                  <a:lnTo>
                    <a:pt x="2286" y="3247"/>
                  </a:lnTo>
                  <a:lnTo>
                    <a:pt x="2191" y="3280"/>
                  </a:lnTo>
                  <a:lnTo>
                    <a:pt x="2093" y="3309"/>
                  </a:lnTo>
                  <a:lnTo>
                    <a:pt x="1993" y="3331"/>
                  </a:lnTo>
                  <a:lnTo>
                    <a:pt x="1890" y="3346"/>
                  </a:lnTo>
                  <a:lnTo>
                    <a:pt x="1787" y="3357"/>
                  </a:lnTo>
                  <a:lnTo>
                    <a:pt x="1680" y="3360"/>
                  </a:lnTo>
                  <a:lnTo>
                    <a:pt x="1574" y="3357"/>
                  </a:lnTo>
                  <a:lnTo>
                    <a:pt x="1469" y="3346"/>
                  </a:lnTo>
                  <a:lnTo>
                    <a:pt x="1367" y="3331"/>
                  </a:lnTo>
                  <a:lnTo>
                    <a:pt x="1267" y="3309"/>
                  </a:lnTo>
                  <a:lnTo>
                    <a:pt x="1169" y="3280"/>
                  </a:lnTo>
                  <a:lnTo>
                    <a:pt x="1073" y="3247"/>
                  </a:lnTo>
                  <a:lnTo>
                    <a:pt x="980" y="3207"/>
                  </a:lnTo>
                  <a:lnTo>
                    <a:pt x="891" y="3163"/>
                  </a:lnTo>
                  <a:lnTo>
                    <a:pt x="804" y="3113"/>
                  </a:lnTo>
                  <a:lnTo>
                    <a:pt x="721" y="3058"/>
                  </a:lnTo>
                  <a:lnTo>
                    <a:pt x="641" y="3000"/>
                  </a:lnTo>
                  <a:lnTo>
                    <a:pt x="564" y="2936"/>
                  </a:lnTo>
                  <a:lnTo>
                    <a:pt x="492" y="2868"/>
                  </a:lnTo>
                  <a:lnTo>
                    <a:pt x="424" y="2796"/>
                  </a:lnTo>
                  <a:lnTo>
                    <a:pt x="360" y="2719"/>
                  </a:lnTo>
                  <a:lnTo>
                    <a:pt x="302" y="2639"/>
                  </a:lnTo>
                  <a:lnTo>
                    <a:pt x="247" y="2556"/>
                  </a:lnTo>
                  <a:lnTo>
                    <a:pt x="197" y="2469"/>
                  </a:lnTo>
                  <a:lnTo>
                    <a:pt x="153" y="2380"/>
                  </a:lnTo>
                  <a:lnTo>
                    <a:pt x="113" y="2287"/>
                  </a:lnTo>
                  <a:lnTo>
                    <a:pt x="80" y="2191"/>
                  </a:lnTo>
                  <a:lnTo>
                    <a:pt x="51" y="2093"/>
                  </a:lnTo>
                  <a:lnTo>
                    <a:pt x="29" y="1993"/>
                  </a:lnTo>
                  <a:lnTo>
                    <a:pt x="14" y="1891"/>
                  </a:lnTo>
                  <a:lnTo>
                    <a:pt x="3" y="1786"/>
                  </a:lnTo>
                  <a:lnTo>
                    <a:pt x="0" y="1680"/>
                  </a:lnTo>
                  <a:lnTo>
                    <a:pt x="3" y="1574"/>
                  </a:lnTo>
                  <a:lnTo>
                    <a:pt x="14" y="1470"/>
                  </a:lnTo>
                  <a:lnTo>
                    <a:pt x="29" y="1367"/>
                  </a:lnTo>
                  <a:lnTo>
                    <a:pt x="51" y="1267"/>
                  </a:lnTo>
                  <a:lnTo>
                    <a:pt x="80" y="1169"/>
                  </a:lnTo>
                  <a:lnTo>
                    <a:pt x="113" y="1074"/>
                  </a:lnTo>
                  <a:lnTo>
                    <a:pt x="153" y="981"/>
                  </a:lnTo>
                  <a:lnTo>
                    <a:pt x="197" y="891"/>
                  </a:lnTo>
                  <a:lnTo>
                    <a:pt x="247" y="805"/>
                  </a:lnTo>
                  <a:lnTo>
                    <a:pt x="302" y="721"/>
                  </a:lnTo>
                  <a:lnTo>
                    <a:pt x="360" y="641"/>
                  </a:lnTo>
                  <a:lnTo>
                    <a:pt x="424" y="565"/>
                  </a:lnTo>
                  <a:lnTo>
                    <a:pt x="492" y="493"/>
                  </a:lnTo>
                  <a:lnTo>
                    <a:pt x="564" y="424"/>
                  </a:lnTo>
                  <a:lnTo>
                    <a:pt x="641" y="361"/>
                  </a:lnTo>
                  <a:lnTo>
                    <a:pt x="721" y="301"/>
                  </a:lnTo>
                  <a:lnTo>
                    <a:pt x="804" y="246"/>
                  </a:lnTo>
                  <a:lnTo>
                    <a:pt x="891" y="197"/>
                  </a:lnTo>
                  <a:lnTo>
                    <a:pt x="980" y="152"/>
                  </a:lnTo>
                  <a:lnTo>
                    <a:pt x="1073" y="113"/>
                  </a:lnTo>
                  <a:lnTo>
                    <a:pt x="1169" y="80"/>
                  </a:lnTo>
                  <a:lnTo>
                    <a:pt x="1267" y="52"/>
                  </a:lnTo>
                  <a:lnTo>
                    <a:pt x="1367" y="30"/>
                  </a:lnTo>
                  <a:lnTo>
                    <a:pt x="1469" y="13"/>
                  </a:lnTo>
                  <a:lnTo>
                    <a:pt x="1574" y="3"/>
                  </a:lnTo>
                  <a:lnTo>
                    <a:pt x="16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FFFFFF"/>
                </a:solidFill>
              </a:endParaRPr>
            </a:p>
          </p:txBody>
        </p:sp>
        <p:sp>
          <p:nvSpPr>
            <p:cNvPr id="59" name="Freeform 35"/>
            <p:cNvSpPr>
              <a:spLocks noEditPoints="1"/>
            </p:cNvSpPr>
            <p:nvPr/>
          </p:nvSpPr>
          <p:spPr bwMode="auto">
            <a:xfrm>
              <a:off x="2867" y="2141"/>
              <a:ext cx="40" cy="40"/>
            </a:xfrm>
            <a:custGeom>
              <a:avLst/>
              <a:gdLst>
                <a:gd name="T0" fmla="*/ 428 w 721"/>
                <a:gd name="T1" fmla="*/ 670 h 722"/>
                <a:gd name="T2" fmla="*/ 569 w 721"/>
                <a:gd name="T3" fmla="*/ 598 h 722"/>
                <a:gd name="T4" fmla="*/ 409 w 721"/>
                <a:gd name="T5" fmla="*/ 624 h 722"/>
                <a:gd name="T6" fmla="*/ 313 w 721"/>
                <a:gd name="T7" fmla="*/ 624 h 722"/>
                <a:gd name="T8" fmla="*/ 152 w 721"/>
                <a:gd name="T9" fmla="*/ 598 h 722"/>
                <a:gd name="T10" fmla="*/ 295 w 721"/>
                <a:gd name="T11" fmla="*/ 671 h 722"/>
                <a:gd name="T12" fmla="*/ 152 w 721"/>
                <a:gd name="T13" fmla="*/ 598 h 722"/>
                <a:gd name="T14" fmla="*/ 518 w 721"/>
                <a:gd name="T15" fmla="*/ 553 h 722"/>
                <a:gd name="T16" fmla="*/ 660 w 721"/>
                <a:gd name="T17" fmla="*/ 458 h 722"/>
                <a:gd name="T18" fmla="*/ 466 w 721"/>
                <a:gd name="T19" fmla="*/ 553 h 722"/>
                <a:gd name="T20" fmla="*/ 212 w 721"/>
                <a:gd name="T21" fmla="*/ 458 h 722"/>
                <a:gd name="T22" fmla="*/ 338 w 721"/>
                <a:gd name="T23" fmla="*/ 458 h 722"/>
                <a:gd name="T24" fmla="*/ 89 w 721"/>
                <a:gd name="T25" fmla="*/ 523 h 722"/>
                <a:gd name="T26" fmla="*/ 175 w 721"/>
                <a:gd name="T27" fmla="*/ 489 h 722"/>
                <a:gd name="T28" fmla="*/ 570 w 721"/>
                <a:gd name="T29" fmla="*/ 345 h 722"/>
                <a:gd name="T30" fmla="*/ 675 w 721"/>
                <a:gd name="T31" fmla="*/ 388 h 722"/>
                <a:gd name="T32" fmla="*/ 566 w 721"/>
                <a:gd name="T33" fmla="*/ 311 h 722"/>
                <a:gd name="T34" fmla="*/ 525 w 721"/>
                <a:gd name="T35" fmla="*/ 377 h 722"/>
                <a:gd name="T36" fmla="*/ 202 w 721"/>
                <a:gd name="T37" fmla="*/ 311 h 722"/>
                <a:gd name="T38" fmla="*/ 338 w 721"/>
                <a:gd name="T39" fmla="*/ 413 h 722"/>
                <a:gd name="T40" fmla="*/ 46 w 721"/>
                <a:gd name="T41" fmla="*/ 336 h 722"/>
                <a:gd name="T42" fmla="*/ 155 w 721"/>
                <a:gd name="T43" fmla="*/ 413 h 722"/>
                <a:gd name="T44" fmla="*/ 49 w 721"/>
                <a:gd name="T45" fmla="*/ 311 h 722"/>
                <a:gd name="T46" fmla="*/ 660 w 721"/>
                <a:gd name="T47" fmla="*/ 266 h 722"/>
                <a:gd name="T48" fmla="*/ 512 w 721"/>
                <a:gd name="T49" fmla="*/ 168 h 722"/>
                <a:gd name="T50" fmla="*/ 495 w 721"/>
                <a:gd name="T51" fmla="*/ 233 h 722"/>
                <a:gd name="T52" fmla="*/ 265 w 721"/>
                <a:gd name="T53" fmla="*/ 168 h 722"/>
                <a:gd name="T54" fmla="*/ 338 w 721"/>
                <a:gd name="T55" fmla="*/ 266 h 722"/>
                <a:gd name="T56" fmla="*/ 91 w 721"/>
                <a:gd name="T57" fmla="*/ 199 h 722"/>
                <a:gd name="T58" fmla="*/ 185 w 721"/>
                <a:gd name="T59" fmla="*/ 216 h 722"/>
                <a:gd name="T60" fmla="*/ 385 w 721"/>
                <a:gd name="T61" fmla="*/ 123 h 722"/>
                <a:gd name="T62" fmla="*/ 338 w 721"/>
                <a:gd name="T63" fmla="*/ 82 h 722"/>
                <a:gd name="T64" fmla="*/ 338 w 721"/>
                <a:gd name="T65" fmla="*/ 82 h 722"/>
                <a:gd name="T66" fmla="*/ 566 w 721"/>
                <a:gd name="T67" fmla="*/ 123 h 722"/>
                <a:gd name="T68" fmla="*/ 419 w 721"/>
                <a:gd name="T69" fmla="*/ 52 h 722"/>
                <a:gd name="T70" fmla="*/ 188 w 721"/>
                <a:gd name="T71" fmla="*/ 97 h 722"/>
                <a:gd name="T72" fmla="*/ 304 w 721"/>
                <a:gd name="T73" fmla="*/ 51 h 722"/>
                <a:gd name="T74" fmla="*/ 422 w 721"/>
                <a:gd name="T75" fmla="*/ 6 h 722"/>
                <a:gd name="T76" fmla="*/ 562 w 721"/>
                <a:gd name="T77" fmla="*/ 62 h 722"/>
                <a:gd name="T78" fmla="*/ 672 w 721"/>
                <a:gd name="T79" fmla="*/ 180 h 722"/>
                <a:gd name="T80" fmla="*/ 721 w 721"/>
                <a:gd name="T81" fmla="*/ 362 h 722"/>
                <a:gd name="T82" fmla="*/ 672 w 721"/>
                <a:gd name="T83" fmla="*/ 544 h 722"/>
                <a:gd name="T84" fmla="*/ 542 w 721"/>
                <a:gd name="T85" fmla="*/ 674 h 722"/>
                <a:gd name="T86" fmla="*/ 380 w 721"/>
                <a:gd name="T87" fmla="*/ 722 h 722"/>
                <a:gd name="T88" fmla="*/ 300 w 721"/>
                <a:gd name="T89" fmla="*/ 718 h 722"/>
                <a:gd name="T90" fmla="*/ 140 w 721"/>
                <a:gd name="T91" fmla="*/ 648 h 722"/>
                <a:gd name="T92" fmla="*/ 28 w 721"/>
                <a:gd name="T93" fmla="*/ 502 h 722"/>
                <a:gd name="T94" fmla="*/ 3 w 721"/>
                <a:gd name="T95" fmla="*/ 314 h 722"/>
                <a:gd name="T96" fmla="*/ 60 w 721"/>
                <a:gd name="T97" fmla="*/ 161 h 722"/>
                <a:gd name="T98" fmla="*/ 159 w 721"/>
                <a:gd name="T99" fmla="*/ 62 h 722"/>
                <a:gd name="T100" fmla="*/ 300 w 721"/>
                <a:gd name="T101" fmla="*/ 6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21" h="722">
                  <a:moveTo>
                    <a:pt x="490" y="598"/>
                  </a:moveTo>
                  <a:lnTo>
                    <a:pt x="470" y="624"/>
                  </a:lnTo>
                  <a:lnTo>
                    <a:pt x="450" y="648"/>
                  </a:lnTo>
                  <a:lnTo>
                    <a:pt x="428" y="670"/>
                  </a:lnTo>
                  <a:lnTo>
                    <a:pt x="467" y="659"/>
                  </a:lnTo>
                  <a:lnTo>
                    <a:pt x="503" y="644"/>
                  </a:lnTo>
                  <a:lnTo>
                    <a:pt x="538" y="623"/>
                  </a:lnTo>
                  <a:lnTo>
                    <a:pt x="569" y="598"/>
                  </a:lnTo>
                  <a:lnTo>
                    <a:pt x="490" y="598"/>
                  </a:lnTo>
                  <a:close/>
                  <a:moveTo>
                    <a:pt x="385" y="598"/>
                  </a:moveTo>
                  <a:lnTo>
                    <a:pt x="385" y="649"/>
                  </a:lnTo>
                  <a:lnTo>
                    <a:pt x="409" y="624"/>
                  </a:lnTo>
                  <a:lnTo>
                    <a:pt x="432" y="598"/>
                  </a:lnTo>
                  <a:lnTo>
                    <a:pt x="385" y="598"/>
                  </a:lnTo>
                  <a:close/>
                  <a:moveTo>
                    <a:pt x="290" y="598"/>
                  </a:moveTo>
                  <a:lnTo>
                    <a:pt x="313" y="624"/>
                  </a:lnTo>
                  <a:lnTo>
                    <a:pt x="338" y="649"/>
                  </a:lnTo>
                  <a:lnTo>
                    <a:pt x="338" y="598"/>
                  </a:lnTo>
                  <a:lnTo>
                    <a:pt x="290" y="598"/>
                  </a:lnTo>
                  <a:close/>
                  <a:moveTo>
                    <a:pt x="152" y="598"/>
                  </a:moveTo>
                  <a:lnTo>
                    <a:pt x="183" y="623"/>
                  </a:lnTo>
                  <a:lnTo>
                    <a:pt x="219" y="644"/>
                  </a:lnTo>
                  <a:lnTo>
                    <a:pt x="256" y="659"/>
                  </a:lnTo>
                  <a:lnTo>
                    <a:pt x="295" y="671"/>
                  </a:lnTo>
                  <a:lnTo>
                    <a:pt x="273" y="648"/>
                  </a:lnTo>
                  <a:lnTo>
                    <a:pt x="253" y="624"/>
                  </a:lnTo>
                  <a:lnTo>
                    <a:pt x="233" y="598"/>
                  </a:lnTo>
                  <a:lnTo>
                    <a:pt x="152" y="598"/>
                  </a:lnTo>
                  <a:close/>
                  <a:moveTo>
                    <a:pt x="558" y="458"/>
                  </a:moveTo>
                  <a:lnTo>
                    <a:pt x="548" y="489"/>
                  </a:lnTo>
                  <a:lnTo>
                    <a:pt x="536" y="518"/>
                  </a:lnTo>
                  <a:lnTo>
                    <a:pt x="518" y="553"/>
                  </a:lnTo>
                  <a:lnTo>
                    <a:pt x="611" y="553"/>
                  </a:lnTo>
                  <a:lnTo>
                    <a:pt x="631" y="523"/>
                  </a:lnTo>
                  <a:lnTo>
                    <a:pt x="648" y="492"/>
                  </a:lnTo>
                  <a:lnTo>
                    <a:pt x="660" y="458"/>
                  </a:lnTo>
                  <a:lnTo>
                    <a:pt x="558" y="458"/>
                  </a:lnTo>
                  <a:close/>
                  <a:moveTo>
                    <a:pt x="385" y="458"/>
                  </a:moveTo>
                  <a:lnTo>
                    <a:pt x="385" y="553"/>
                  </a:lnTo>
                  <a:lnTo>
                    <a:pt x="466" y="553"/>
                  </a:lnTo>
                  <a:lnTo>
                    <a:pt x="492" y="506"/>
                  </a:lnTo>
                  <a:lnTo>
                    <a:pt x="511" y="458"/>
                  </a:lnTo>
                  <a:lnTo>
                    <a:pt x="385" y="458"/>
                  </a:lnTo>
                  <a:close/>
                  <a:moveTo>
                    <a:pt x="212" y="458"/>
                  </a:moveTo>
                  <a:lnTo>
                    <a:pt x="231" y="506"/>
                  </a:lnTo>
                  <a:lnTo>
                    <a:pt x="257" y="553"/>
                  </a:lnTo>
                  <a:lnTo>
                    <a:pt x="338" y="553"/>
                  </a:lnTo>
                  <a:lnTo>
                    <a:pt x="338" y="458"/>
                  </a:lnTo>
                  <a:lnTo>
                    <a:pt x="212" y="458"/>
                  </a:lnTo>
                  <a:close/>
                  <a:moveTo>
                    <a:pt x="59" y="458"/>
                  </a:moveTo>
                  <a:lnTo>
                    <a:pt x="73" y="492"/>
                  </a:lnTo>
                  <a:lnTo>
                    <a:pt x="89" y="523"/>
                  </a:lnTo>
                  <a:lnTo>
                    <a:pt x="110" y="553"/>
                  </a:lnTo>
                  <a:lnTo>
                    <a:pt x="204" y="553"/>
                  </a:lnTo>
                  <a:lnTo>
                    <a:pt x="186" y="518"/>
                  </a:lnTo>
                  <a:lnTo>
                    <a:pt x="175" y="489"/>
                  </a:lnTo>
                  <a:lnTo>
                    <a:pt x="164" y="458"/>
                  </a:lnTo>
                  <a:lnTo>
                    <a:pt x="59" y="458"/>
                  </a:lnTo>
                  <a:close/>
                  <a:moveTo>
                    <a:pt x="566" y="311"/>
                  </a:moveTo>
                  <a:lnTo>
                    <a:pt x="570" y="345"/>
                  </a:lnTo>
                  <a:lnTo>
                    <a:pt x="570" y="380"/>
                  </a:lnTo>
                  <a:lnTo>
                    <a:pt x="567" y="413"/>
                  </a:lnTo>
                  <a:lnTo>
                    <a:pt x="672" y="413"/>
                  </a:lnTo>
                  <a:lnTo>
                    <a:pt x="675" y="388"/>
                  </a:lnTo>
                  <a:lnTo>
                    <a:pt x="676" y="362"/>
                  </a:lnTo>
                  <a:lnTo>
                    <a:pt x="675" y="336"/>
                  </a:lnTo>
                  <a:lnTo>
                    <a:pt x="672" y="311"/>
                  </a:lnTo>
                  <a:lnTo>
                    <a:pt x="566" y="311"/>
                  </a:lnTo>
                  <a:close/>
                  <a:moveTo>
                    <a:pt x="385" y="311"/>
                  </a:moveTo>
                  <a:lnTo>
                    <a:pt x="385" y="413"/>
                  </a:lnTo>
                  <a:lnTo>
                    <a:pt x="521" y="413"/>
                  </a:lnTo>
                  <a:lnTo>
                    <a:pt x="525" y="377"/>
                  </a:lnTo>
                  <a:lnTo>
                    <a:pt x="525" y="344"/>
                  </a:lnTo>
                  <a:lnTo>
                    <a:pt x="521" y="311"/>
                  </a:lnTo>
                  <a:lnTo>
                    <a:pt x="385" y="311"/>
                  </a:lnTo>
                  <a:close/>
                  <a:moveTo>
                    <a:pt x="202" y="311"/>
                  </a:moveTo>
                  <a:lnTo>
                    <a:pt x="198" y="344"/>
                  </a:lnTo>
                  <a:lnTo>
                    <a:pt x="197" y="378"/>
                  </a:lnTo>
                  <a:lnTo>
                    <a:pt x="201" y="413"/>
                  </a:lnTo>
                  <a:lnTo>
                    <a:pt x="338" y="413"/>
                  </a:lnTo>
                  <a:lnTo>
                    <a:pt x="338" y="311"/>
                  </a:lnTo>
                  <a:lnTo>
                    <a:pt x="202" y="311"/>
                  </a:lnTo>
                  <a:close/>
                  <a:moveTo>
                    <a:pt x="49" y="311"/>
                  </a:moveTo>
                  <a:lnTo>
                    <a:pt x="46" y="336"/>
                  </a:lnTo>
                  <a:lnTo>
                    <a:pt x="45" y="362"/>
                  </a:lnTo>
                  <a:lnTo>
                    <a:pt x="46" y="388"/>
                  </a:lnTo>
                  <a:lnTo>
                    <a:pt x="49" y="413"/>
                  </a:lnTo>
                  <a:lnTo>
                    <a:pt x="155" y="413"/>
                  </a:lnTo>
                  <a:lnTo>
                    <a:pt x="152" y="380"/>
                  </a:lnTo>
                  <a:lnTo>
                    <a:pt x="153" y="345"/>
                  </a:lnTo>
                  <a:lnTo>
                    <a:pt x="156" y="311"/>
                  </a:lnTo>
                  <a:lnTo>
                    <a:pt x="49" y="311"/>
                  </a:lnTo>
                  <a:close/>
                  <a:moveTo>
                    <a:pt x="512" y="168"/>
                  </a:moveTo>
                  <a:lnTo>
                    <a:pt x="538" y="216"/>
                  </a:lnTo>
                  <a:lnTo>
                    <a:pt x="556" y="266"/>
                  </a:lnTo>
                  <a:lnTo>
                    <a:pt x="660" y="266"/>
                  </a:lnTo>
                  <a:lnTo>
                    <a:pt x="647" y="231"/>
                  </a:lnTo>
                  <a:lnTo>
                    <a:pt x="630" y="199"/>
                  </a:lnTo>
                  <a:lnTo>
                    <a:pt x="609" y="168"/>
                  </a:lnTo>
                  <a:lnTo>
                    <a:pt x="512" y="168"/>
                  </a:lnTo>
                  <a:close/>
                  <a:moveTo>
                    <a:pt x="385" y="168"/>
                  </a:moveTo>
                  <a:lnTo>
                    <a:pt x="385" y="266"/>
                  </a:lnTo>
                  <a:lnTo>
                    <a:pt x="509" y="266"/>
                  </a:lnTo>
                  <a:lnTo>
                    <a:pt x="495" y="233"/>
                  </a:lnTo>
                  <a:lnTo>
                    <a:pt x="478" y="201"/>
                  </a:lnTo>
                  <a:lnTo>
                    <a:pt x="458" y="168"/>
                  </a:lnTo>
                  <a:lnTo>
                    <a:pt x="385" y="168"/>
                  </a:lnTo>
                  <a:close/>
                  <a:moveTo>
                    <a:pt x="265" y="168"/>
                  </a:moveTo>
                  <a:lnTo>
                    <a:pt x="244" y="201"/>
                  </a:lnTo>
                  <a:lnTo>
                    <a:pt x="227" y="233"/>
                  </a:lnTo>
                  <a:lnTo>
                    <a:pt x="213" y="266"/>
                  </a:lnTo>
                  <a:lnTo>
                    <a:pt x="338" y="266"/>
                  </a:lnTo>
                  <a:lnTo>
                    <a:pt x="338" y="168"/>
                  </a:lnTo>
                  <a:lnTo>
                    <a:pt x="265" y="168"/>
                  </a:lnTo>
                  <a:close/>
                  <a:moveTo>
                    <a:pt x="112" y="168"/>
                  </a:moveTo>
                  <a:lnTo>
                    <a:pt x="91" y="199"/>
                  </a:lnTo>
                  <a:lnTo>
                    <a:pt x="73" y="231"/>
                  </a:lnTo>
                  <a:lnTo>
                    <a:pt x="59" y="266"/>
                  </a:lnTo>
                  <a:lnTo>
                    <a:pt x="166" y="266"/>
                  </a:lnTo>
                  <a:lnTo>
                    <a:pt x="185" y="216"/>
                  </a:lnTo>
                  <a:lnTo>
                    <a:pt x="210" y="168"/>
                  </a:lnTo>
                  <a:lnTo>
                    <a:pt x="112" y="168"/>
                  </a:lnTo>
                  <a:close/>
                  <a:moveTo>
                    <a:pt x="385" y="82"/>
                  </a:moveTo>
                  <a:lnTo>
                    <a:pt x="385" y="123"/>
                  </a:lnTo>
                  <a:lnTo>
                    <a:pt x="423" y="123"/>
                  </a:lnTo>
                  <a:lnTo>
                    <a:pt x="405" y="102"/>
                  </a:lnTo>
                  <a:lnTo>
                    <a:pt x="385" y="82"/>
                  </a:lnTo>
                  <a:close/>
                  <a:moveTo>
                    <a:pt x="338" y="82"/>
                  </a:moveTo>
                  <a:lnTo>
                    <a:pt x="318" y="102"/>
                  </a:lnTo>
                  <a:lnTo>
                    <a:pt x="299" y="123"/>
                  </a:lnTo>
                  <a:lnTo>
                    <a:pt x="338" y="123"/>
                  </a:lnTo>
                  <a:lnTo>
                    <a:pt x="338" y="82"/>
                  </a:lnTo>
                  <a:close/>
                  <a:moveTo>
                    <a:pt x="419" y="52"/>
                  </a:moveTo>
                  <a:lnTo>
                    <a:pt x="452" y="88"/>
                  </a:lnTo>
                  <a:lnTo>
                    <a:pt x="481" y="123"/>
                  </a:lnTo>
                  <a:lnTo>
                    <a:pt x="566" y="123"/>
                  </a:lnTo>
                  <a:lnTo>
                    <a:pt x="533" y="98"/>
                  </a:lnTo>
                  <a:lnTo>
                    <a:pt x="497" y="77"/>
                  </a:lnTo>
                  <a:lnTo>
                    <a:pt x="458" y="62"/>
                  </a:lnTo>
                  <a:lnTo>
                    <a:pt x="419" y="52"/>
                  </a:lnTo>
                  <a:close/>
                  <a:moveTo>
                    <a:pt x="304" y="51"/>
                  </a:moveTo>
                  <a:lnTo>
                    <a:pt x="264" y="61"/>
                  </a:lnTo>
                  <a:lnTo>
                    <a:pt x="225" y="77"/>
                  </a:lnTo>
                  <a:lnTo>
                    <a:pt x="188" y="97"/>
                  </a:lnTo>
                  <a:lnTo>
                    <a:pt x="155" y="123"/>
                  </a:lnTo>
                  <a:lnTo>
                    <a:pt x="242" y="123"/>
                  </a:lnTo>
                  <a:lnTo>
                    <a:pt x="271" y="87"/>
                  </a:lnTo>
                  <a:lnTo>
                    <a:pt x="304" y="51"/>
                  </a:lnTo>
                  <a:close/>
                  <a:moveTo>
                    <a:pt x="361" y="0"/>
                  </a:moveTo>
                  <a:lnTo>
                    <a:pt x="363" y="2"/>
                  </a:lnTo>
                  <a:lnTo>
                    <a:pt x="380" y="2"/>
                  </a:lnTo>
                  <a:lnTo>
                    <a:pt x="422" y="6"/>
                  </a:lnTo>
                  <a:lnTo>
                    <a:pt x="461" y="15"/>
                  </a:lnTo>
                  <a:lnTo>
                    <a:pt x="500" y="30"/>
                  </a:lnTo>
                  <a:lnTo>
                    <a:pt x="532" y="45"/>
                  </a:lnTo>
                  <a:lnTo>
                    <a:pt x="562" y="62"/>
                  </a:lnTo>
                  <a:lnTo>
                    <a:pt x="589" y="83"/>
                  </a:lnTo>
                  <a:lnTo>
                    <a:pt x="615" y="107"/>
                  </a:lnTo>
                  <a:lnTo>
                    <a:pt x="646" y="142"/>
                  </a:lnTo>
                  <a:lnTo>
                    <a:pt x="672" y="180"/>
                  </a:lnTo>
                  <a:lnTo>
                    <a:pt x="693" y="222"/>
                  </a:lnTo>
                  <a:lnTo>
                    <a:pt x="709" y="267"/>
                  </a:lnTo>
                  <a:lnTo>
                    <a:pt x="718" y="314"/>
                  </a:lnTo>
                  <a:lnTo>
                    <a:pt x="721" y="362"/>
                  </a:lnTo>
                  <a:lnTo>
                    <a:pt x="718" y="410"/>
                  </a:lnTo>
                  <a:lnTo>
                    <a:pt x="709" y="457"/>
                  </a:lnTo>
                  <a:lnTo>
                    <a:pt x="693" y="502"/>
                  </a:lnTo>
                  <a:lnTo>
                    <a:pt x="672" y="544"/>
                  </a:lnTo>
                  <a:lnTo>
                    <a:pt x="646" y="582"/>
                  </a:lnTo>
                  <a:lnTo>
                    <a:pt x="615" y="617"/>
                  </a:lnTo>
                  <a:lnTo>
                    <a:pt x="581" y="648"/>
                  </a:lnTo>
                  <a:lnTo>
                    <a:pt x="542" y="674"/>
                  </a:lnTo>
                  <a:lnTo>
                    <a:pt x="500" y="695"/>
                  </a:lnTo>
                  <a:lnTo>
                    <a:pt x="461" y="709"/>
                  </a:lnTo>
                  <a:lnTo>
                    <a:pt x="422" y="718"/>
                  </a:lnTo>
                  <a:lnTo>
                    <a:pt x="380" y="722"/>
                  </a:lnTo>
                  <a:lnTo>
                    <a:pt x="366" y="722"/>
                  </a:lnTo>
                  <a:lnTo>
                    <a:pt x="357" y="722"/>
                  </a:lnTo>
                  <a:lnTo>
                    <a:pt x="342" y="722"/>
                  </a:lnTo>
                  <a:lnTo>
                    <a:pt x="300" y="718"/>
                  </a:lnTo>
                  <a:lnTo>
                    <a:pt x="259" y="709"/>
                  </a:lnTo>
                  <a:lnTo>
                    <a:pt x="220" y="695"/>
                  </a:lnTo>
                  <a:lnTo>
                    <a:pt x="178" y="674"/>
                  </a:lnTo>
                  <a:lnTo>
                    <a:pt x="140" y="648"/>
                  </a:lnTo>
                  <a:lnTo>
                    <a:pt x="105" y="617"/>
                  </a:lnTo>
                  <a:lnTo>
                    <a:pt x="74" y="582"/>
                  </a:lnTo>
                  <a:lnTo>
                    <a:pt x="49" y="544"/>
                  </a:lnTo>
                  <a:lnTo>
                    <a:pt x="28" y="502"/>
                  </a:lnTo>
                  <a:lnTo>
                    <a:pt x="12" y="457"/>
                  </a:lnTo>
                  <a:lnTo>
                    <a:pt x="3" y="410"/>
                  </a:lnTo>
                  <a:lnTo>
                    <a:pt x="0" y="362"/>
                  </a:lnTo>
                  <a:lnTo>
                    <a:pt x="3" y="314"/>
                  </a:lnTo>
                  <a:lnTo>
                    <a:pt x="12" y="267"/>
                  </a:lnTo>
                  <a:lnTo>
                    <a:pt x="28" y="222"/>
                  </a:lnTo>
                  <a:lnTo>
                    <a:pt x="43" y="190"/>
                  </a:lnTo>
                  <a:lnTo>
                    <a:pt x="60" y="161"/>
                  </a:lnTo>
                  <a:lnTo>
                    <a:pt x="81" y="133"/>
                  </a:lnTo>
                  <a:lnTo>
                    <a:pt x="105" y="107"/>
                  </a:lnTo>
                  <a:lnTo>
                    <a:pt x="131" y="83"/>
                  </a:lnTo>
                  <a:lnTo>
                    <a:pt x="159" y="62"/>
                  </a:lnTo>
                  <a:lnTo>
                    <a:pt x="188" y="45"/>
                  </a:lnTo>
                  <a:lnTo>
                    <a:pt x="220" y="30"/>
                  </a:lnTo>
                  <a:lnTo>
                    <a:pt x="259" y="15"/>
                  </a:lnTo>
                  <a:lnTo>
                    <a:pt x="300" y="6"/>
                  </a:lnTo>
                  <a:lnTo>
                    <a:pt x="342" y="2"/>
                  </a:lnTo>
                  <a:lnTo>
                    <a:pt x="360" y="2"/>
                  </a:lnTo>
                  <a:lnTo>
                    <a:pt x="3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FFFFFF"/>
                </a:solidFill>
              </a:endParaRPr>
            </a:p>
          </p:txBody>
        </p:sp>
        <p:sp>
          <p:nvSpPr>
            <p:cNvPr id="60" name="Freeform 36"/>
            <p:cNvSpPr>
              <a:spLocks noEditPoints="1"/>
            </p:cNvSpPr>
            <p:nvPr/>
          </p:nvSpPr>
          <p:spPr bwMode="auto">
            <a:xfrm>
              <a:off x="2821" y="2140"/>
              <a:ext cx="39" cy="42"/>
            </a:xfrm>
            <a:custGeom>
              <a:avLst/>
              <a:gdLst>
                <a:gd name="T0" fmla="*/ 355 w 711"/>
                <a:gd name="T1" fmla="*/ 102 h 739"/>
                <a:gd name="T2" fmla="*/ 164 w 711"/>
                <a:gd name="T3" fmla="*/ 292 h 739"/>
                <a:gd name="T4" fmla="*/ 164 w 711"/>
                <a:gd name="T5" fmla="*/ 668 h 739"/>
                <a:gd name="T6" fmla="*/ 281 w 711"/>
                <a:gd name="T7" fmla="*/ 668 h 739"/>
                <a:gd name="T8" fmla="*/ 281 w 711"/>
                <a:gd name="T9" fmla="*/ 465 h 739"/>
                <a:gd name="T10" fmla="*/ 429 w 711"/>
                <a:gd name="T11" fmla="*/ 465 h 739"/>
                <a:gd name="T12" fmla="*/ 429 w 711"/>
                <a:gd name="T13" fmla="*/ 668 h 739"/>
                <a:gd name="T14" fmla="*/ 546 w 711"/>
                <a:gd name="T15" fmla="*/ 668 h 739"/>
                <a:gd name="T16" fmla="*/ 546 w 711"/>
                <a:gd name="T17" fmla="*/ 292 h 739"/>
                <a:gd name="T18" fmla="*/ 355 w 711"/>
                <a:gd name="T19" fmla="*/ 102 h 739"/>
                <a:gd name="T20" fmla="*/ 355 w 711"/>
                <a:gd name="T21" fmla="*/ 0 h 739"/>
                <a:gd name="T22" fmla="*/ 604 w 711"/>
                <a:gd name="T23" fmla="*/ 249 h 739"/>
                <a:gd name="T24" fmla="*/ 606 w 711"/>
                <a:gd name="T25" fmla="*/ 251 h 739"/>
                <a:gd name="T26" fmla="*/ 609 w 711"/>
                <a:gd name="T27" fmla="*/ 254 h 739"/>
                <a:gd name="T28" fmla="*/ 701 w 711"/>
                <a:gd name="T29" fmla="*/ 346 h 739"/>
                <a:gd name="T30" fmla="*/ 708 w 711"/>
                <a:gd name="T31" fmla="*/ 355 h 739"/>
                <a:gd name="T32" fmla="*/ 711 w 711"/>
                <a:gd name="T33" fmla="*/ 366 h 739"/>
                <a:gd name="T34" fmla="*/ 711 w 711"/>
                <a:gd name="T35" fmla="*/ 376 h 739"/>
                <a:gd name="T36" fmla="*/ 708 w 711"/>
                <a:gd name="T37" fmla="*/ 388 h 739"/>
                <a:gd name="T38" fmla="*/ 701 w 711"/>
                <a:gd name="T39" fmla="*/ 396 h 739"/>
                <a:gd name="T40" fmla="*/ 693 w 711"/>
                <a:gd name="T41" fmla="*/ 402 h 739"/>
                <a:gd name="T42" fmla="*/ 685 w 711"/>
                <a:gd name="T43" fmla="*/ 405 h 739"/>
                <a:gd name="T44" fmla="*/ 675 w 711"/>
                <a:gd name="T45" fmla="*/ 406 h 739"/>
                <a:gd name="T46" fmla="*/ 666 w 711"/>
                <a:gd name="T47" fmla="*/ 405 h 739"/>
                <a:gd name="T48" fmla="*/ 658 w 711"/>
                <a:gd name="T49" fmla="*/ 402 h 739"/>
                <a:gd name="T50" fmla="*/ 650 w 711"/>
                <a:gd name="T51" fmla="*/ 396 h 739"/>
                <a:gd name="T52" fmla="*/ 617 w 711"/>
                <a:gd name="T53" fmla="*/ 364 h 739"/>
                <a:gd name="T54" fmla="*/ 617 w 711"/>
                <a:gd name="T55" fmla="*/ 739 h 739"/>
                <a:gd name="T56" fmla="*/ 93 w 711"/>
                <a:gd name="T57" fmla="*/ 739 h 739"/>
                <a:gd name="T58" fmla="*/ 93 w 711"/>
                <a:gd name="T59" fmla="*/ 364 h 739"/>
                <a:gd name="T60" fmla="*/ 61 w 711"/>
                <a:gd name="T61" fmla="*/ 396 h 739"/>
                <a:gd name="T62" fmla="*/ 51 w 711"/>
                <a:gd name="T63" fmla="*/ 403 h 739"/>
                <a:gd name="T64" fmla="*/ 41 w 711"/>
                <a:gd name="T65" fmla="*/ 406 h 739"/>
                <a:gd name="T66" fmla="*/ 29 w 711"/>
                <a:gd name="T67" fmla="*/ 406 h 739"/>
                <a:gd name="T68" fmla="*/ 19 w 711"/>
                <a:gd name="T69" fmla="*/ 403 h 739"/>
                <a:gd name="T70" fmla="*/ 9 w 711"/>
                <a:gd name="T71" fmla="*/ 396 h 739"/>
                <a:gd name="T72" fmla="*/ 3 w 711"/>
                <a:gd name="T73" fmla="*/ 388 h 739"/>
                <a:gd name="T74" fmla="*/ 0 w 711"/>
                <a:gd name="T75" fmla="*/ 376 h 739"/>
                <a:gd name="T76" fmla="*/ 0 w 711"/>
                <a:gd name="T77" fmla="*/ 366 h 739"/>
                <a:gd name="T78" fmla="*/ 3 w 711"/>
                <a:gd name="T79" fmla="*/ 355 h 739"/>
                <a:gd name="T80" fmla="*/ 9 w 711"/>
                <a:gd name="T81" fmla="*/ 346 h 739"/>
                <a:gd name="T82" fmla="*/ 355 w 711"/>
                <a:gd name="T83"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11" h="739">
                  <a:moveTo>
                    <a:pt x="355" y="102"/>
                  </a:moveTo>
                  <a:lnTo>
                    <a:pt x="164" y="292"/>
                  </a:lnTo>
                  <a:lnTo>
                    <a:pt x="164" y="668"/>
                  </a:lnTo>
                  <a:lnTo>
                    <a:pt x="281" y="668"/>
                  </a:lnTo>
                  <a:lnTo>
                    <a:pt x="281" y="465"/>
                  </a:lnTo>
                  <a:lnTo>
                    <a:pt x="429" y="465"/>
                  </a:lnTo>
                  <a:lnTo>
                    <a:pt x="429" y="668"/>
                  </a:lnTo>
                  <a:lnTo>
                    <a:pt x="546" y="668"/>
                  </a:lnTo>
                  <a:lnTo>
                    <a:pt x="546" y="292"/>
                  </a:lnTo>
                  <a:lnTo>
                    <a:pt x="355" y="102"/>
                  </a:lnTo>
                  <a:close/>
                  <a:moveTo>
                    <a:pt x="355" y="0"/>
                  </a:moveTo>
                  <a:lnTo>
                    <a:pt x="604" y="249"/>
                  </a:lnTo>
                  <a:lnTo>
                    <a:pt x="606" y="251"/>
                  </a:lnTo>
                  <a:lnTo>
                    <a:pt x="609" y="254"/>
                  </a:lnTo>
                  <a:lnTo>
                    <a:pt x="701" y="346"/>
                  </a:lnTo>
                  <a:lnTo>
                    <a:pt x="708" y="355"/>
                  </a:lnTo>
                  <a:lnTo>
                    <a:pt x="711" y="366"/>
                  </a:lnTo>
                  <a:lnTo>
                    <a:pt x="711" y="376"/>
                  </a:lnTo>
                  <a:lnTo>
                    <a:pt x="708" y="388"/>
                  </a:lnTo>
                  <a:lnTo>
                    <a:pt x="701" y="396"/>
                  </a:lnTo>
                  <a:lnTo>
                    <a:pt x="693" y="402"/>
                  </a:lnTo>
                  <a:lnTo>
                    <a:pt x="685" y="405"/>
                  </a:lnTo>
                  <a:lnTo>
                    <a:pt x="675" y="406"/>
                  </a:lnTo>
                  <a:lnTo>
                    <a:pt x="666" y="405"/>
                  </a:lnTo>
                  <a:lnTo>
                    <a:pt x="658" y="402"/>
                  </a:lnTo>
                  <a:lnTo>
                    <a:pt x="650" y="396"/>
                  </a:lnTo>
                  <a:lnTo>
                    <a:pt x="617" y="364"/>
                  </a:lnTo>
                  <a:lnTo>
                    <a:pt x="617" y="739"/>
                  </a:lnTo>
                  <a:lnTo>
                    <a:pt x="93" y="739"/>
                  </a:lnTo>
                  <a:lnTo>
                    <a:pt x="93" y="364"/>
                  </a:lnTo>
                  <a:lnTo>
                    <a:pt x="61" y="396"/>
                  </a:lnTo>
                  <a:lnTo>
                    <a:pt x="51" y="403"/>
                  </a:lnTo>
                  <a:lnTo>
                    <a:pt x="41" y="406"/>
                  </a:lnTo>
                  <a:lnTo>
                    <a:pt x="29" y="406"/>
                  </a:lnTo>
                  <a:lnTo>
                    <a:pt x="19" y="403"/>
                  </a:lnTo>
                  <a:lnTo>
                    <a:pt x="9" y="396"/>
                  </a:lnTo>
                  <a:lnTo>
                    <a:pt x="3" y="388"/>
                  </a:lnTo>
                  <a:lnTo>
                    <a:pt x="0" y="376"/>
                  </a:lnTo>
                  <a:lnTo>
                    <a:pt x="0" y="366"/>
                  </a:lnTo>
                  <a:lnTo>
                    <a:pt x="3" y="355"/>
                  </a:lnTo>
                  <a:lnTo>
                    <a:pt x="9" y="346"/>
                  </a:lnTo>
                  <a:lnTo>
                    <a:pt x="3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FFFFFF"/>
                </a:solidFill>
              </a:endParaRPr>
            </a:p>
          </p:txBody>
        </p:sp>
        <p:sp>
          <p:nvSpPr>
            <p:cNvPr id="61" name="Freeform 37"/>
            <p:cNvSpPr>
              <a:spLocks noEditPoints="1"/>
            </p:cNvSpPr>
            <p:nvPr/>
          </p:nvSpPr>
          <p:spPr bwMode="auto">
            <a:xfrm>
              <a:off x="2805" y="2112"/>
              <a:ext cx="145" cy="101"/>
            </a:xfrm>
            <a:custGeom>
              <a:avLst/>
              <a:gdLst>
                <a:gd name="T0" fmla="*/ 1539 w 2602"/>
                <a:gd name="T1" fmla="*/ 433 h 1827"/>
                <a:gd name="T2" fmla="*/ 566 w 2602"/>
                <a:gd name="T3" fmla="*/ 434 h 1827"/>
                <a:gd name="T4" fmla="*/ 463 w 2602"/>
                <a:gd name="T5" fmla="*/ 445 h 1827"/>
                <a:gd name="T6" fmla="*/ 367 w 2602"/>
                <a:gd name="T7" fmla="*/ 476 h 1827"/>
                <a:gd name="T8" fmla="*/ 280 w 2602"/>
                <a:gd name="T9" fmla="*/ 525 h 1827"/>
                <a:gd name="T10" fmla="*/ 206 w 2602"/>
                <a:gd name="T11" fmla="*/ 591 h 1827"/>
                <a:gd name="T12" fmla="*/ 147 w 2602"/>
                <a:gd name="T13" fmla="*/ 670 h 1827"/>
                <a:gd name="T14" fmla="*/ 105 w 2602"/>
                <a:gd name="T15" fmla="*/ 760 h 1827"/>
                <a:gd name="T16" fmla="*/ 82 w 2602"/>
                <a:gd name="T17" fmla="*/ 860 h 1827"/>
                <a:gd name="T18" fmla="*/ 83 w 2602"/>
                <a:gd name="T19" fmla="*/ 968 h 1827"/>
                <a:gd name="T20" fmla="*/ 108 w 2602"/>
                <a:gd name="T21" fmla="*/ 1075 h 1827"/>
                <a:gd name="T22" fmla="*/ 154 w 2602"/>
                <a:gd name="T23" fmla="*/ 1171 h 1827"/>
                <a:gd name="T24" fmla="*/ 221 w 2602"/>
                <a:gd name="T25" fmla="*/ 1252 h 1827"/>
                <a:gd name="T26" fmla="*/ 304 w 2602"/>
                <a:gd name="T27" fmla="*/ 1317 h 1827"/>
                <a:gd name="T28" fmla="*/ 400 w 2602"/>
                <a:gd name="T29" fmla="*/ 1364 h 1827"/>
                <a:gd name="T30" fmla="*/ 506 w 2602"/>
                <a:gd name="T31" fmla="*/ 1388 h 1827"/>
                <a:gd name="T32" fmla="*/ 666 w 2602"/>
                <a:gd name="T33" fmla="*/ 1394 h 1827"/>
                <a:gd name="T34" fmla="*/ 1539 w 2602"/>
                <a:gd name="T35" fmla="*/ 1663 h 1827"/>
                <a:gd name="T36" fmla="*/ 1539 w 2602"/>
                <a:gd name="T37" fmla="*/ 164 h 1827"/>
                <a:gd name="T38" fmla="*/ 2602 w 2602"/>
                <a:gd name="T39" fmla="*/ 914 h 1827"/>
                <a:gd name="T40" fmla="*/ 1460 w 2602"/>
                <a:gd name="T41" fmla="*/ 1472 h 1827"/>
                <a:gd name="T42" fmla="*/ 564 w 2602"/>
                <a:gd name="T43" fmla="*/ 1471 h 1827"/>
                <a:gd name="T44" fmla="*/ 450 w 2602"/>
                <a:gd name="T45" fmla="*/ 1460 h 1827"/>
                <a:gd name="T46" fmla="*/ 345 w 2602"/>
                <a:gd name="T47" fmla="*/ 1427 h 1827"/>
                <a:gd name="T48" fmla="*/ 248 w 2602"/>
                <a:gd name="T49" fmla="*/ 1376 h 1827"/>
                <a:gd name="T50" fmla="*/ 165 w 2602"/>
                <a:gd name="T51" fmla="*/ 1308 h 1827"/>
                <a:gd name="T52" fmla="*/ 97 w 2602"/>
                <a:gd name="T53" fmla="*/ 1225 h 1827"/>
                <a:gd name="T54" fmla="*/ 44 w 2602"/>
                <a:gd name="T55" fmla="*/ 1131 h 1827"/>
                <a:gd name="T56" fmla="*/ 12 w 2602"/>
                <a:gd name="T57" fmla="*/ 1026 h 1827"/>
                <a:gd name="T58" fmla="*/ 0 w 2602"/>
                <a:gd name="T59" fmla="*/ 913 h 1827"/>
                <a:gd name="T60" fmla="*/ 12 w 2602"/>
                <a:gd name="T61" fmla="*/ 800 h 1827"/>
                <a:gd name="T62" fmla="*/ 45 w 2602"/>
                <a:gd name="T63" fmla="*/ 694 h 1827"/>
                <a:gd name="T64" fmla="*/ 98 w 2602"/>
                <a:gd name="T65" fmla="*/ 600 h 1827"/>
                <a:gd name="T66" fmla="*/ 168 w 2602"/>
                <a:gd name="T67" fmla="*/ 517 h 1827"/>
                <a:gd name="T68" fmla="*/ 252 w 2602"/>
                <a:gd name="T69" fmla="*/ 449 h 1827"/>
                <a:gd name="T70" fmla="*/ 348 w 2602"/>
                <a:gd name="T71" fmla="*/ 399 h 1827"/>
                <a:gd name="T72" fmla="*/ 454 w 2602"/>
                <a:gd name="T73" fmla="*/ 366 h 1827"/>
                <a:gd name="T74" fmla="*/ 568 w 2602"/>
                <a:gd name="T75" fmla="*/ 355 h 1827"/>
                <a:gd name="T76" fmla="*/ 1460 w 2602"/>
                <a:gd name="T77" fmla="*/ 355 h 1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02" h="1827">
                  <a:moveTo>
                    <a:pt x="1539" y="164"/>
                  </a:moveTo>
                  <a:lnTo>
                    <a:pt x="1539" y="433"/>
                  </a:lnTo>
                  <a:lnTo>
                    <a:pt x="667" y="433"/>
                  </a:lnTo>
                  <a:lnTo>
                    <a:pt x="566" y="434"/>
                  </a:lnTo>
                  <a:lnTo>
                    <a:pt x="513" y="436"/>
                  </a:lnTo>
                  <a:lnTo>
                    <a:pt x="463" y="445"/>
                  </a:lnTo>
                  <a:lnTo>
                    <a:pt x="414" y="458"/>
                  </a:lnTo>
                  <a:lnTo>
                    <a:pt x="367" y="476"/>
                  </a:lnTo>
                  <a:lnTo>
                    <a:pt x="322" y="499"/>
                  </a:lnTo>
                  <a:lnTo>
                    <a:pt x="280" y="525"/>
                  </a:lnTo>
                  <a:lnTo>
                    <a:pt x="241" y="557"/>
                  </a:lnTo>
                  <a:lnTo>
                    <a:pt x="206" y="591"/>
                  </a:lnTo>
                  <a:lnTo>
                    <a:pt x="174" y="629"/>
                  </a:lnTo>
                  <a:lnTo>
                    <a:pt x="147" y="670"/>
                  </a:lnTo>
                  <a:lnTo>
                    <a:pt x="123" y="714"/>
                  </a:lnTo>
                  <a:lnTo>
                    <a:pt x="105" y="760"/>
                  </a:lnTo>
                  <a:lnTo>
                    <a:pt x="90" y="809"/>
                  </a:lnTo>
                  <a:lnTo>
                    <a:pt x="82" y="860"/>
                  </a:lnTo>
                  <a:lnTo>
                    <a:pt x="80" y="913"/>
                  </a:lnTo>
                  <a:lnTo>
                    <a:pt x="83" y="968"/>
                  </a:lnTo>
                  <a:lnTo>
                    <a:pt x="92" y="1023"/>
                  </a:lnTo>
                  <a:lnTo>
                    <a:pt x="108" y="1075"/>
                  </a:lnTo>
                  <a:lnTo>
                    <a:pt x="129" y="1125"/>
                  </a:lnTo>
                  <a:lnTo>
                    <a:pt x="154" y="1171"/>
                  </a:lnTo>
                  <a:lnTo>
                    <a:pt x="186" y="1214"/>
                  </a:lnTo>
                  <a:lnTo>
                    <a:pt x="221" y="1252"/>
                  </a:lnTo>
                  <a:lnTo>
                    <a:pt x="261" y="1287"/>
                  </a:lnTo>
                  <a:lnTo>
                    <a:pt x="304" y="1317"/>
                  </a:lnTo>
                  <a:lnTo>
                    <a:pt x="350" y="1343"/>
                  </a:lnTo>
                  <a:lnTo>
                    <a:pt x="400" y="1364"/>
                  </a:lnTo>
                  <a:lnTo>
                    <a:pt x="452" y="1379"/>
                  </a:lnTo>
                  <a:lnTo>
                    <a:pt x="506" y="1388"/>
                  </a:lnTo>
                  <a:lnTo>
                    <a:pt x="563" y="1392"/>
                  </a:lnTo>
                  <a:lnTo>
                    <a:pt x="666" y="1394"/>
                  </a:lnTo>
                  <a:lnTo>
                    <a:pt x="1539" y="1394"/>
                  </a:lnTo>
                  <a:lnTo>
                    <a:pt x="1539" y="1663"/>
                  </a:lnTo>
                  <a:lnTo>
                    <a:pt x="2475" y="914"/>
                  </a:lnTo>
                  <a:lnTo>
                    <a:pt x="1539" y="164"/>
                  </a:lnTo>
                  <a:close/>
                  <a:moveTo>
                    <a:pt x="1460" y="0"/>
                  </a:moveTo>
                  <a:lnTo>
                    <a:pt x="2602" y="914"/>
                  </a:lnTo>
                  <a:lnTo>
                    <a:pt x="1460" y="1827"/>
                  </a:lnTo>
                  <a:lnTo>
                    <a:pt x="1460" y="1472"/>
                  </a:lnTo>
                  <a:lnTo>
                    <a:pt x="667" y="1472"/>
                  </a:lnTo>
                  <a:lnTo>
                    <a:pt x="564" y="1471"/>
                  </a:lnTo>
                  <a:lnTo>
                    <a:pt x="506" y="1468"/>
                  </a:lnTo>
                  <a:lnTo>
                    <a:pt x="450" y="1460"/>
                  </a:lnTo>
                  <a:lnTo>
                    <a:pt x="396" y="1446"/>
                  </a:lnTo>
                  <a:lnTo>
                    <a:pt x="345" y="1427"/>
                  </a:lnTo>
                  <a:lnTo>
                    <a:pt x="294" y="1404"/>
                  </a:lnTo>
                  <a:lnTo>
                    <a:pt x="248" y="1376"/>
                  </a:lnTo>
                  <a:lnTo>
                    <a:pt x="205" y="1344"/>
                  </a:lnTo>
                  <a:lnTo>
                    <a:pt x="165" y="1308"/>
                  </a:lnTo>
                  <a:lnTo>
                    <a:pt x="129" y="1268"/>
                  </a:lnTo>
                  <a:lnTo>
                    <a:pt x="97" y="1225"/>
                  </a:lnTo>
                  <a:lnTo>
                    <a:pt x="68" y="1180"/>
                  </a:lnTo>
                  <a:lnTo>
                    <a:pt x="44" y="1131"/>
                  </a:lnTo>
                  <a:lnTo>
                    <a:pt x="25" y="1080"/>
                  </a:lnTo>
                  <a:lnTo>
                    <a:pt x="12" y="1026"/>
                  </a:lnTo>
                  <a:lnTo>
                    <a:pt x="2" y="970"/>
                  </a:lnTo>
                  <a:lnTo>
                    <a:pt x="0" y="913"/>
                  </a:lnTo>
                  <a:lnTo>
                    <a:pt x="3" y="855"/>
                  </a:lnTo>
                  <a:lnTo>
                    <a:pt x="12" y="800"/>
                  </a:lnTo>
                  <a:lnTo>
                    <a:pt x="25" y="745"/>
                  </a:lnTo>
                  <a:lnTo>
                    <a:pt x="45" y="694"/>
                  </a:lnTo>
                  <a:lnTo>
                    <a:pt x="69" y="646"/>
                  </a:lnTo>
                  <a:lnTo>
                    <a:pt x="98" y="600"/>
                  </a:lnTo>
                  <a:lnTo>
                    <a:pt x="130" y="557"/>
                  </a:lnTo>
                  <a:lnTo>
                    <a:pt x="168" y="517"/>
                  </a:lnTo>
                  <a:lnTo>
                    <a:pt x="208" y="482"/>
                  </a:lnTo>
                  <a:lnTo>
                    <a:pt x="252" y="449"/>
                  </a:lnTo>
                  <a:lnTo>
                    <a:pt x="299" y="422"/>
                  </a:lnTo>
                  <a:lnTo>
                    <a:pt x="348" y="399"/>
                  </a:lnTo>
                  <a:lnTo>
                    <a:pt x="400" y="380"/>
                  </a:lnTo>
                  <a:lnTo>
                    <a:pt x="454" y="366"/>
                  </a:lnTo>
                  <a:lnTo>
                    <a:pt x="510" y="358"/>
                  </a:lnTo>
                  <a:lnTo>
                    <a:pt x="568" y="355"/>
                  </a:lnTo>
                  <a:lnTo>
                    <a:pt x="669" y="355"/>
                  </a:lnTo>
                  <a:lnTo>
                    <a:pt x="1460" y="355"/>
                  </a:lnTo>
                  <a:lnTo>
                    <a:pt x="14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FFFFFF"/>
                </a:solidFill>
              </a:endParaRPr>
            </a:p>
          </p:txBody>
        </p:sp>
      </p:grpSp>
      <p:sp>
        <p:nvSpPr>
          <p:cNvPr id="62" name="TextBox 61"/>
          <p:cNvSpPr txBox="1"/>
          <p:nvPr/>
        </p:nvSpPr>
        <p:spPr>
          <a:xfrm>
            <a:off x="4468584" y="857096"/>
            <a:ext cx="2866523" cy="276999"/>
          </a:xfrm>
          <a:prstGeom prst="rect">
            <a:avLst/>
          </a:prstGeom>
          <a:noFill/>
        </p:spPr>
        <p:txBody>
          <a:bodyPr wrap="square" rtlCol="0">
            <a:spAutoFit/>
          </a:bodyPr>
          <a:lstStyle/>
          <a:p>
            <a:r>
              <a:rPr lang="en-US" sz="1200" dirty="0">
                <a:solidFill>
                  <a:srgbClr val="FFFFFF"/>
                </a:solidFill>
                <a:ea typeface="Arial" charset="0"/>
                <a:cs typeface="Arial" charset="0"/>
              </a:rPr>
              <a:t>Expatriate Insurance</a:t>
            </a:r>
          </a:p>
        </p:txBody>
      </p:sp>
      <p:sp>
        <p:nvSpPr>
          <p:cNvPr id="63" name="TextBox 62"/>
          <p:cNvSpPr txBox="1"/>
          <p:nvPr/>
        </p:nvSpPr>
        <p:spPr>
          <a:xfrm>
            <a:off x="4468584" y="1241621"/>
            <a:ext cx="1807942" cy="276999"/>
          </a:xfrm>
          <a:prstGeom prst="rect">
            <a:avLst/>
          </a:prstGeom>
          <a:noFill/>
        </p:spPr>
        <p:txBody>
          <a:bodyPr wrap="square" rtlCol="0">
            <a:spAutoFit/>
          </a:bodyPr>
          <a:lstStyle/>
          <a:p>
            <a:r>
              <a:rPr lang="en-US" sz="1200" dirty="0">
                <a:solidFill>
                  <a:srgbClr val="FFFFFF"/>
                </a:solidFill>
                <a:ea typeface="Arial" charset="0"/>
                <a:cs typeface="Arial" charset="0"/>
              </a:rPr>
              <a:t>Travel Insurance</a:t>
            </a:r>
          </a:p>
        </p:txBody>
      </p:sp>
      <p:cxnSp>
        <p:nvCxnSpPr>
          <p:cNvPr id="3" name="Straight Connector 2"/>
          <p:cNvCxnSpPr/>
          <p:nvPr/>
        </p:nvCxnSpPr>
        <p:spPr>
          <a:xfrm>
            <a:off x="3826377" y="821793"/>
            <a:ext cx="0" cy="72488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64" name="Picture 6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126996" y="4164616"/>
            <a:ext cx="319184" cy="314197"/>
          </a:xfrm>
          <a:prstGeom prst="rect">
            <a:avLst/>
          </a:prstGeom>
          <a:noFill/>
        </p:spPr>
      </p:pic>
      <p:sp>
        <p:nvSpPr>
          <p:cNvPr id="65" name="TextBox 64"/>
          <p:cNvSpPr txBox="1"/>
          <p:nvPr/>
        </p:nvSpPr>
        <p:spPr>
          <a:xfrm>
            <a:off x="4468584" y="4183215"/>
            <a:ext cx="2866523" cy="276999"/>
          </a:xfrm>
          <a:prstGeom prst="rect">
            <a:avLst/>
          </a:prstGeom>
          <a:noFill/>
        </p:spPr>
        <p:txBody>
          <a:bodyPr wrap="square" rtlCol="0">
            <a:spAutoFit/>
          </a:bodyPr>
          <a:lstStyle/>
          <a:p>
            <a:r>
              <a:rPr lang="en-US" sz="1200" dirty="0">
                <a:solidFill>
                  <a:srgbClr val="FFFFFF"/>
                </a:solidFill>
                <a:ea typeface="Arial" charset="0"/>
                <a:cs typeface="Arial" charset="0"/>
              </a:rPr>
              <a:t>U.S. Network Access</a:t>
            </a:r>
          </a:p>
        </p:txBody>
      </p:sp>
      <p:grpSp>
        <p:nvGrpSpPr>
          <p:cNvPr id="68" name="Group 4"/>
          <p:cNvGrpSpPr>
            <a:grpSpLocks noChangeAspect="1"/>
          </p:cNvGrpSpPr>
          <p:nvPr/>
        </p:nvGrpSpPr>
        <p:grpSpPr bwMode="auto">
          <a:xfrm>
            <a:off x="6549925" y="1031402"/>
            <a:ext cx="324700" cy="324699"/>
            <a:chOff x="-341" y="936"/>
            <a:chExt cx="420" cy="420"/>
          </a:xfrm>
          <a:solidFill>
            <a:schemeClr val="bg1"/>
          </a:solidFill>
        </p:grpSpPr>
        <p:sp>
          <p:nvSpPr>
            <p:cNvPr id="69" name="Freeform 6"/>
            <p:cNvSpPr>
              <a:spLocks noEditPoints="1"/>
            </p:cNvSpPr>
            <p:nvPr/>
          </p:nvSpPr>
          <p:spPr bwMode="auto">
            <a:xfrm>
              <a:off x="-341" y="936"/>
              <a:ext cx="420" cy="420"/>
            </a:xfrm>
            <a:custGeom>
              <a:avLst/>
              <a:gdLst>
                <a:gd name="T0" fmla="*/ 1386 w 3359"/>
                <a:gd name="T1" fmla="*/ 189 h 3359"/>
                <a:gd name="T2" fmla="*/ 1024 w 3359"/>
                <a:gd name="T3" fmla="*/ 308 h 3359"/>
                <a:gd name="T4" fmla="*/ 709 w 3359"/>
                <a:gd name="T5" fmla="*/ 511 h 3359"/>
                <a:gd name="T6" fmla="*/ 454 w 3359"/>
                <a:gd name="T7" fmla="*/ 782 h 3359"/>
                <a:gd name="T8" fmla="*/ 272 w 3359"/>
                <a:gd name="T9" fmla="*/ 1111 h 3359"/>
                <a:gd name="T10" fmla="*/ 173 w 3359"/>
                <a:gd name="T11" fmla="*/ 1482 h 3359"/>
                <a:gd name="T12" fmla="*/ 173 w 3359"/>
                <a:gd name="T13" fmla="*/ 1877 h 3359"/>
                <a:gd name="T14" fmla="*/ 272 w 3359"/>
                <a:gd name="T15" fmla="*/ 2248 h 3359"/>
                <a:gd name="T16" fmla="*/ 454 w 3359"/>
                <a:gd name="T17" fmla="*/ 2576 h 3359"/>
                <a:gd name="T18" fmla="*/ 709 w 3359"/>
                <a:gd name="T19" fmla="*/ 2847 h 3359"/>
                <a:gd name="T20" fmla="*/ 1024 w 3359"/>
                <a:gd name="T21" fmla="*/ 3049 h 3359"/>
                <a:gd name="T22" fmla="*/ 1386 w 3359"/>
                <a:gd name="T23" fmla="*/ 3170 h 3359"/>
                <a:gd name="T24" fmla="*/ 1779 w 3359"/>
                <a:gd name="T25" fmla="*/ 3195 h 3359"/>
                <a:gd name="T26" fmla="*/ 2159 w 3359"/>
                <a:gd name="T27" fmla="*/ 3120 h 3359"/>
                <a:gd name="T28" fmla="*/ 2499 w 3359"/>
                <a:gd name="T29" fmla="*/ 2958 h 3359"/>
                <a:gd name="T30" fmla="*/ 2786 w 3359"/>
                <a:gd name="T31" fmla="*/ 2720 h 3359"/>
                <a:gd name="T32" fmla="*/ 3007 w 3359"/>
                <a:gd name="T33" fmla="*/ 2418 h 3359"/>
                <a:gd name="T34" fmla="*/ 3149 w 3359"/>
                <a:gd name="T35" fmla="*/ 2067 h 3359"/>
                <a:gd name="T36" fmla="*/ 3199 w 3359"/>
                <a:gd name="T37" fmla="*/ 1679 h 3359"/>
                <a:gd name="T38" fmla="*/ 3149 w 3359"/>
                <a:gd name="T39" fmla="*/ 1291 h 3359"/>
                <a:gd name="T40" fmla="*/ 3007 w 3359"/>
                <a:gd name="T41" fmla="*/ 940 h 3359"/>
                <a:gd name="T42" fmla="*/ 2786 w 3359"/>
                <a:gd name="T43" fmla="*/ 639 h 3359"/>
                <a:gd name="T44" fmla="*/ 2499 w 3359"/>
                <a:gd name="T45" fmla="*/ 400 h 3359"/>
                <a:gd name="T46" fmla="*/ 2159 w 3359"/>
                <a:gd name="T47" fmla="*/ 238 h 3359"/>
                <a:gd name="T48" fmla="*/ 1779 w 3359"/>
                <a:gd name="T49" fmla="*/ 164 h 3359"/>
                <a:gd name="T50" fmla="*/ 1890 w 3359"/>
                <a:gd name="T51" fmla="*/ 12 h 3359"/>
                <a:gd name="T52" fmla="*/ 2286 w 3359"/>
                <a:gd name="T53" fmla="*/ 112 h 3359"/>
                <a:gd name="T54" fmla="*/ 2639 w 3359"/>
                <a:gd name="T55" fmla="*/ 301 h 3359"/>
                <a:gd name="T56" fmla="*/ 2935 w 3359"/>
                <a:gd name="T57" fmla="*/ 564 h 3359"/>
                <a:gd name="T58" fmla="*/ 3162 w 3359"/>
                <a:gd name="T59" fmla="*/ 890 h 3359"/>
                <a:gd name="T60" fmla="*/ 3309 w 3359"/>
                <a:gd name="T61" fmla="*/ 1266 h 3359"/>
                <a:gd name="T62" fmla="*/ 3359 w 3359"/>
                <a:gd name="T63" fmla="*/ 1679 h 3359"/>
                <a:gd name="T64" fmla="*/ 3309 w 3359"/>
                <a:gd name="T65" fmla="*/ 2092 h 3359"/>
                <a:gd name="T66" fmla="*/ 3162 w 3359"/>
                <a:gd name="T67" fmla="*/ 2468 h 3359"/>
                <a:gd name="T68" fmla="*/ 2935 w 3359"/>
                <a:gd name="T69" fmla="*/ 2794 h 3359"/>
                <a:gd name="T70" fmla="*/ 2639 w 3359"/>
                <a:gd name="T71" fmla="*/ 3057 h 3359"/>
                <a:gd name="T72" fmla="*/ 2286 w 3359"/>
                <a:gd name="T73" fmla="*/ 3245 h 3359"/>
                <a:gd name="T74" fmla="*/ 1890 w 3359"/>
                <a:gd name="T75" fmla="*/ 3346 h 3359"/>
                <a:gd name="T76" fmla="*/ 1470 w 3359"/>
                <a:gd name="T77" fmla="*/ 3346 h 3359"/>
                <a:gd name="T78" fmla="*/ 1073 w 3359"/>
                <a:gd name="T79" fmla="*/ 3245 h 3359"/>
                <a:gd name="T80" fmla="*/ 721 w 3359"/>
                <a:gd name="T81" fmla="*/ 3057 h 3359"/>
                <a:gd name="T82" fmla="*/ 424 w 3359"/>
                <a:gd name="T83" fmla="*/ 2794 h 3359"/>
                <a:gd name="T84" fmla="*/ 197 w 3359"/>
                <a:gd name="T85" fmla="*/ 2468 h 3359"/>
                <a:gd name="T86" fmla="*/ 52 w 3359"/>
                <a:gd name="T87" fmla="*/ 2092 h 3359"/>
                <a:gd name="T88" fmla="*/ 0 w 3359"/>
                <a:gd name="T89" fmla="*/ 1679 h 3359"/>
                <a:gd name="T90" fmla="*/ 52 w 3359"/>
                <a:gd name="T91" fmla="*/ 1266 h 3359"/>
                <a:gd name="T92" fmla="*/ 197 w 3359"/>
                <a:gd name="T93" fmla="*/ 890 h 3359"/>
                <a:gd name="T94" fmla="*/ 424 w 3359"/>
                <a:gd name="T95" fmla="*/ 564 h 3359"/>
                <a:gd name="T96" fmla="*/ 721 w 3359"/>
                <a:gd name="T97" fmla="*/ 301 h 3359"/>
                <a:gd name="T98" fmla="*/ 1073 w 3359"/>
                <a:gd name="T99" fmla="*/ 112 h 3359"/>
                <a:gd name="T100" fmla="*/ 1470 w 3359"/>
                <a:gd name="T101" fmla="*/ 12 h 3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59" h="3359">
                  <a:moveTo>
                    <a:pt x="1680" y="160"/>
                  </a:moveTo>
                  <a:lnTo>
                    <a:pt x="1580" y="164"/>
                  </a:lnTo>
                  <a:lnTo>
                    <a:pt x="1482" y="173"/>
                  </a:lnTo>
                  <a:lnTo>
                    <a:pt x="1386" y="189"/>
                  </a:lnTo>
                  <a:lnTo>
                    <a:pt x="1292" y="210"/>
                  </a:lnTo>
                  <a:lnTo>
                    <a:pt x="1200" y="238"/>
                  </a:lnTo>
                  <a:lnTo>
                    <a:pt x="1111" y="270"/>
                  </a:lnTo>
                  <a:lnTo>
                    <a:pt x="1024" y="308"/>
                  </a:lnTo>
                  <a:lnTo>
                    <a:pt x="941" y="352"/>
                  </a:lnTo>
                  <a:lnTo>
                    <a:pt x="860" y="400"/>
                  </a:lnTo>
                  <a:lnTo>
                    <a:pt x="783" y="454"/>
                  </a:lnTo>
                  <a:lnTo>
                    <a:pt x="709" y="511"/>
                  </a:lnTo>
                  <a:lnTo>
                    <a:pt x="639" y="573"/>
                  </a:lnTo>
                  <a:lnTo>
                    <a:pt x="574" y="639"/>
                  </a:lnTo>
                  <a:lnTo>
                    <a:pt x="512" y="709"/>
                  </a:lnTo>
                  <a:lnTo>
                    <a:pt x="454" y="782"/>
                  </a:lnTo>
                  <a:lnTo>
                    <a:pt x="401" y="860"/>
                  </a:lnTo>
                  <a:lnTo>
                    <a:pt x="353" y="940"/>
                  </a:lnTo>
                  <a:lnTo>
                    <a:pt x="310" y="1024"/>
                  </a:lnTo>
                  <a:lnTo>
                    <a:pt x="272" y="1111"/>
                  </a:lnTo>
                  <a:lnTo>
                    <a:pt x="239" y="1200"/>
                  </a:lnTo>
                  <a:lnTo>
                    <a:pt x="211" y="1291"/>
                  </a:lnTo>
                  <a:lnTo>
                    <a:pt x="189" y="1385"/>
                  </a:lnTo>
                  <a:lnTo>
                    <a:pt x="173" y="1482"/>
                  </a:lnTo>
                  <a:lnTo>
                    <a:pt x="164" y="1580"/>
                  </a:lnTo>
                  <a:lnTo>
                    <a:pt x="161" y="1679"/>
                  </a:lnTo>
                  <a:lnTo>
                    <a:pt x="164" y="1779"/>
                  </a:lnTo>
                  <a:lnTo>
                    <a:pt x="173" y="1877"/>
                  </a:lnTo>
                  <a:lnTo>
                    <a:pt x="189" y="1973"/>
                  </a:lnTo>
                  <a:lnTo>
                    <a:pt x="211" y="2067"/>
                  </a:lnTo>
                  <a:lnTo>
                    <a:pt x="239" y="2159"/>
                  </a:lnTo>
                  <a:lnTo>
                    <a:pt x="272" y="2248"/>
                  </a:lnTo>
                  <a:lnTo>
                    <a:pt x="310" y="2335"/>
                  </a:lnTo>
                  <a:lnTo>
                    <a:pt x="353" y="2418"/>
                  </a:lnTo>
                  <a:lnTo>
                    <a:pt x="401" y="2499"/>
                  </a:lnTo>
                  <a:lnTo>
                    <a:pt x="454" y="2576"/>
                  </a:lnTo>
                  <a:lnTo>
                    <a:pt x="512" y="2650"/>
                  </a:lnTo>
                  <a:lnTo>
                    <a:pt x="574" y="2720"/>
                  </a:lnTo>
                  <a:lnTo>
                    <a:pt x="639" y="2785"/>
                  </a:lnTo>
                  <a:lnTo>
                    <a:pt x="709" y="2847"/>
                  </a:lnTo>
                  <a:lnTo>
                    <a:pt x="783" y="2905"/>
                  </a:lnTo>
                  <a:lnTo>
                    <a:pt x="860" y="2958"/>
                  </a:lnTo>
                  <a:lnTo>
                    <a:pt x="941" y="3006"/>
                  </a:lnTo>
                  <a:lnTo>
                    <a:pt x="1024" y="3049"/>
                  </a:lnTo>
                  <a:lnTo>
                    <a:pt x="1111" y="3087"/>
                  </a:lnTo>
                  <a:lnTo>
                    <a:pt x="1200" y="3120"/>
                  </a:lnTo>
                  <a:lnTo>
                    <a:pt x="1292" y="3148"/>
                  </a:lnTo>
                  <a:lnTo>
                    <a:pt x="1386" y="3170"/>
                  </a:lnTo>
                  <a:lnTo>
                    <a:pt x="1482" y="3186"/>
                  </a:lnTo>
                  <a:lnTo>
                    <a:pt x="1580" y="3195"/>
                  </a:lnTo>
                  <a:lnTo>
                    <a:pt x="1680" y="3198"/>
                  </a:lnTo>
                  <a:lnTo>
                    <a:pt x="1779" y="3195"/>
                  </a:lnTo>
                  <a:lnTo>
                    <a:pt x="1877" y="3186"/>
                  </a:lnTo>
                  <a:lnTo>
                    <a:pt x="1974" y="3170"/>
                  </a:lnTo>
                  <a:lnTo>
                    <a:pt x="2068" y="3148"/>
                  </a:lnTo>
                  <a:lnTo>
                    <a:pt x="2159" y="3120"/>
                  </a:lnTo>
                  <a:lnTo>
                    <a:pt x="2248" y="3087"/>
                  </a:lnTo>
                  <a:lnTo>
                    <a:pt x="2335" y="3049"/>
                  </a:lnTo>
                  <a:lnTo>
                    <a:pt x="2419" y="3006"/>
                  </a:lnTo>
                  <a:lnTo>
                    <a:pt x="2499" y="2958"/>
                  </a:lnTo>
                  <a:lnTo>
                    <a:pt x="2577" y="2905"/>
                  </a:lnTo>
                  <a:lnTo>
                    <a:pt x="2650" y="2847"/>
                  </a:lnTo>
                  <a:lnTo>
                    <a:pt x="2720" y="2785"/>
                  </a:lnTo>
                  <a:lnTo>
                    <a:pt x="2786" y="2720"/>
                  </a:lnTo>
                  <a:lnTo>
                    <a:pt x="2848" y="2650"/>
                  </a:lnTo>
                  <a:lnTo>
                    <a:pt x="2905" y="2576"/>
                  </a:lnTo>
                  <a:lnTo>
                    <a:pt x="2959" y="2499"/>
                  </a:lnTo>
                  <a:lnTo>
                    <a:pt x="3007" y="2418"/>
                  </a:lnTo>
                  <a:lnTo>
                    <a:pt x="3051" y="2335"/>
                  </a:lnTo>
                  <a:lnTo>
                    <a:pt x="3089" y="2248"/>
                  </a:lnTo>
                  <a:lnTo>
                    <a:pt x="3122" y="2159"/>
                  </a:lnTo>
                  <a:lnTo>
                    <a:pt x="3149" y="2067"/>
                  </a:lnTo>
                  <a:lnTo>
                    <a:pt x="3170" y="1973"/>
                  </a:lnTo>
                  <a:lnTo>
                    <a:pt x="3186" y="1877"/>
                  </a:lnTo>
                  <a:lnTo>
                    <a:pt x="3196" y="1779"/>
                  </a:lnTo>
                  <a:lnTo>
                    <a:pt x="3199" y="1679"/>
                  </a:lnTo>
                  <a:lnTo>
                    <a:pt x="3196" y="1580"/>
                  </a:lnTo>
                  <a:lnTo>
                    <a:pt x="3186" y="1482"/>
                  </a:lnTo>
                  <a:lnTo>
                    <a:pt x="3170" y="1385"/>
                  </a:lnTo>
                  <a:lnTo>
                    <a:pt x="3149" y="1291"/>
                  </a:lnTo>
                  <a:lnTo>
                    <a:pt x="3122" y="1200"/>
                  </a:lnTo>
                  <a:lnTo>
                    <a:pt x="3089" y="1111"/>
                  </a:lnTo>
                  <a:lnTo>
                    <a:pt x="3051" y="1024"/>
                  </a:lnTo>
                  <a:lnTo>
                    <a:pt x="3007" y="940"/>
                  </a:lnTo>
                  <a:lnTo>
                    <a:pt x="2959" y="860"/>
                  </a:lnTo>
                  <a:lnTo>
                    <a:pt x="2905" y="782"/>
                  </a:lnTo>
                  <a:lnTo>
                    <a:pt x="2848" y="709"/>
                  </a:lnTo>
                  <a:lnTo>
                    <a:pt x="2786" y="639"/>
                  </a:lnTo>
                  <a:lnTo>
                    <a:pt x="2720" y="573"/>
                  </a:lnTo>
                  <a:lnTo>
                    <a:pt x="2650" y="511"/>
                  </a:lnTo>
                  <a:lnTo>
                    <a:pt x="2577" y="454"/>
                  </a:lnTo>
                  <a:lnTo>
                    <a:pt x="2499" y="400"/>
                  </a:lnTo>
                  <a:lnTo>
                    <a:pt x="2419" y="352"/>
                  </a:lnTo>
                  <a:lnTo>
                    <a:pt x="2335" y="308"/>
                  </a:lnTo>
                  <a:lnTo>
                    <a:pt x="2248" y="270"/>
                  </a:lnTo>
                  <a:lnTo>
                    <a:pt x="2159" y="238"/>
                  </a:lnTo>
                  <a:lnTo>
                    <a:pt x="2068" y="210"/>
                  </a:lnTo>
                  <a:lnTo>
                    <a:pt x="1974" y="189"/>
                  </a:lnTo>
                  <a:lnTo>
                    <a:pt x="1877" y="173"/>
                  </a:lnTo>
                  <a:lnTo>
                    <a:pt x="1779" y="164"/>
                  </a:lnTo>
                  <a:lnTo>
                    <a:pt x="1680" y="160"/>
                  </a:lnTo>
                  <a:close/>
                  <a:moveTo>
                    <a:pt x="1680" y="0"/>
                  </a:moveTo>
                  <a:lnTo>
                    <a:pt x="1786" y="3"/>
                  </a:lnTo>
                  <a:lnTo>
                    <a:pt x="1890" y="12"/>
                  </a:lnTo>
                  <a:lnTo>
                    <a:pt x="1993" y="28"/>
                  </a:lnTo>
                  <a:lnTo>
                    <a:pt x="2093" y="51"/>
                  </a:lnTo>
                  <a:lnTo>
                    <a:pt x="2191" y="79"/>
                  </a:lnTo>
                  <a:lnTo>
                    <a:pt x="2286" y="112"/>
                  </a:lnTo>
                  <a:lnTo>
                    <a:pt x="2379" y="151"/>
                  </a:lnTo>
                  <a:lnTo>
                    <a:pt x="2469" y="197"/>
                  </a:lnTo>
                  <a:lnTo>
                    <a:pt x="2556" y="246"/>
                  </a:lnTo>
                  <a:lnTo>
                    <a:pt x="2639" y="301"/>
                  </a:lnTo>
                  <a:lnTo>
                    <a:pt x="2719" y="360"/>
                  </a:lnTo>
                  <a:lnTo>
                    <a:pt x="2795" y="424"/>
                  </a:lnTo>
                  <a:lnTo>
                    <a:pt x="2867" y="492"/>
                  </a:lnTo>
                  <a:lnTo>
                    <a:pt x="2935" y="564"/>
                  </a:lnTo>
                  <a:lnTo>
                    <a:pt x="2999" y="640"/>
                  </a:lnTo>
                  <a:lnTo>
                    <a:pt x="3058" y="720"/>
                  </a:lnTo>
                  <a:lnTo>
                    <a:pt x="3113" y="803"/>
                  </a:lnTo>
                  <a:lnTo>
                    <a:pt x="3162" y="890"/>
                  </a:lnTo>
                  <a:lnTo>
                    <a:pt x="3208" y="980"/>
                  </a:lnTo>
                  <a:lnTo>
                    <a:pt x="3247" y="1073"/>
                  </a:lnTo>
                  <a:lnTo>
                    <a:pt x="3280" y="1168"/>
                  </a:lnTo>
                  <a:lnTo>
                    <a:pt x="3309" y="1266"/>
                  </a:lnTo>
                  <a:lnTo>
                    <a:pt x="3331" y="1366"/>
                  </a:lnTo>
                  <a:lnTo>
                    <a:pt x="3347" y="1469"/>
                  </a:lnTo>
                  <a:lnTo>
                    <a:pt x="3356" y="1573"/>
                  </a:lnTo>
                  <a:lnTo>
                    <a:pt x="3359" y="1679"/>
                  </a:lnTo>
                  <a:lnTo>
                    <a:pt x="3356" y="1785"/>
                  </a:lnTo>
                  <a:lnTo>
                    <a:pt x="3347" y="1889"/>
                  </a:lnTo>
                  <a:lnTo>
                    <a:pt x="3331" y="1992"/>
                  </a:lnTo>
                  <a:lnTo>
                    <a:pt x="3309" y="2092"/>
                  </a:lnTo>
                  <a:lnTo>
                    <a:pt x="3280" y="2190"/>
                  </a:lnTo>
                  <a:lnTo>
                    <a:pt x="3247" y="2286"/>
                  </a:lnTo>
                  <a:lnTo>
                    <a:pt x="3208" y="2378"/>
                  </a:lnTo>
                  <a:lnTo>
                    <a:pt x="3162" y="2468"/>
                  </a:lnTo>
                  <a:lnTo>
                    <a:pt x="3113" y="2555"/>
                  </a:lnTo>
                  <a:lnTo>
                    <a:pt x="3058" y="2638"/>
                  </a:lnTo>
                  <a:lnTo>
                    <a:pt x="2999" y="2718"/>
                  </a:lnTo>
                  <a:lnTo>
                    <a:pt x="2935" y="2794"/>
                  </a:lnTo>
                  <a:lnTo>
                    <a:pt x="2867" y="2866"/>
                  </a:lnTo>
                  <a:lnTo>
                    <a:pt x="2795" y="2935"/>
                  </a:lnTo>
                  <a:lnTo>
                    <a:pt x="2719" y="2999"/>
                  </a:lnTo>
                  <a:lnTo>
                    <a:pt x="2639" y="3057"/>
                  </a:lnTo>
                  <a:lnTo>
                    <a:pt x="2556" y="3112"/>
                  </a:lnTo>
                  <a:lnTo>
                    <a:pt x="2469" y="3162"/>
                  </a:lnTo>
                  <a:lnTo>
                    <a:pt x="2379" y="3206"/>
                  </a:lnTo>
                  <a:lnTo>
                    <a:pt x="2286" y="3245"/>
                  </a:lnTo>
                  <a:lnTo>
                    <a:pt x="2191" y="3279"/>
                  </a:lnTo>
                  <a:lnTo>
                    <a:pt x="2093" y="3307"/>
                  </a:lnTo>
                  <a:lnTo>
                    <a:pt x="1993" y="3330"/>
                  </a:lnTo>
                  <a:lnTo>
                    <a:pt x="1890" y="3346"/>
                  </a:lnTo>
                  <a:lnTo>
                    <a:pt x="1786" y="3356"/>
                  </a:lnTo>
                  <a:lnTo>
                    <a:pt x="1680" y="3359"/>
                  </a:lnTo>
                  <a:lnTo>
                    <a:pt x="1574" y="3356"/>
                  </a:lnTo>
                  <a:lnTo>
                    <a:pt x="1470" y="3346"/>
                  </a:lnTo>
                  <a:lnTo>
                    <a:pt x="1367" y="3330"/>
                  </a:lnTo>
                  <a:lnTo>
                    <a:pt x="1267" y="3307"/>
                  </a:lnTo>
                  <a:lnTo>
                    <a:pt x="1169" y="3279"/>
                  </a:lnTo>
                  <a:lnTo>
                    <a:pt x="1073" y="3245"/>
                  </a:lnTo>
                  <a:lnTo>
                    <a:pt x="981" y="3206"/>
                  </a:lnTo>
                  <a:lnTo>
                    <a:pt x="891" y="3162"/>
                  </a:lnTo>
                  <a:lnTo>
                    <a:pt x="804" y="3112"/>
                  </a:lnTo>
                  <a:lnTo>
                    <a:pt x="721" y="3057"/>
                  </a:lnTo>
                  <a:lnTo>
                    <a:pt x="641" y="2999"/>
                  </a:lnTo>
                  <a:lnTo>
                    <a:pt x="565" y="2935"/>
                  </a:lnTo>
                  <a:lnTo>
                    <a:pt x="493" y="2866"/>
                  </a:lnTo>
                  <a:lnTo>
                    <a:pt x="424" y="2794"/>
                  </a:lnTo>
                  <a:lnTo>
                    <a:pt x="360" y="2718"/>
                  </a:lnTo>
                  <a:lnTo>
                    <a:pt x="302" y="2638"/>
                  </a:lnTo>
                  <a:lnTo>
                    <a:pt x="247" y="2555"/>
                  </a:lnTo>
                  <a:lnTo>
                    <a:pt x="197" y="2468"/>
                  </a:lnTo>
                  <a:lnTo>
                    <a:pt x="153" y="2378"/>
                  </a:lnTo>
                  <a:lnTo>
                    <a:pt x="114" y="2286"/>
                  </a:lnTo>
                  <a:lnTo>
                    <a:pt x="80" y="2190"/>
                  </a:lnTo>
                  <a:lnTo>
                    <a:pt x="52" y="2092"/>
                  </a:lnTo>
                  <a:lnTo>
                    <a:pt x="29" y="1992"/>
                  </a:lnTo>
                  <a:lnTo>
                    <a:pt x="13" y="1889"/>
                  </a:lnTo>
                  <a:lnTo>
                    <a:pt x="3" y="1785"/>
                  </a:lnTo>
                  <a:lnTo>
                    <a:pt x="0" y="1679"/>
                  </a:lnTo>
                  <a:lnTo>
                    <a:pt x="3" y="1573"/>
                  </a:lnTo>
                  <a:lnTo>
                    <a:pt x="13" y="1469"/>
                  </a:lnTo>
                  <a:lnTo>
                    <a:pt x="29" y="1366"/>
                  </a:lnTo>
                  <a:lnTo>
                    <a:pt x="52" y="1266"/>
                  </a:lnTo>
                  <a:lnTo>
                    <a:pt x="80" y="1168"/>
                  </a:lnTo>
                  <a:lnTo>
                    <a:pt x="114" y="1073"/>
                  </a:lnTo>
                  <a:lnTo>
                    <a:pt x="153" y="980"/>
                  </a:lnTo>
                  <a:lnTo>
                    <a:pt x="197" y="890"/>
                  </a:lnTo>
                  <a:lnTo>
                    <a:pt x="247" y="803"/>
                  </a:lnTo>
                  <a:lnTo>
                    <a:pt x="302" y="720"/>
                  </a:lnTo>
                  <a:lnTo>
                    <a:pt x="360" y="640"/>
                  </a:lnTo>
                  <a:lnTo>
                    <a:pt x="424" y="564"/>
                  </a:lnTo>
                  <a:lnTo>
                    <a:pt x="493" y="492"/>
                  </a:lnTo>
                  <a:lnTo>
                    <a:pt x="565" y="424"/>
                  </a:lnTo>
                  <a:lnTo>
                    <a:pt x="641" y="360"/>
                  </a:lnTo>
                  <a:lnTo>
                    <a:pt x="721" y="301"/>
                  </a:lnTo>
                  <a:lnTo>
                    <a:pt x="804" y="246"/>
                  </a:lnTo>
                  <a:lnTo>
                    <a:pt x="891" y="197"/>
                  </a:lnTo>
                  <a:lnTo>
                    <a:pt x="981" y="151"/>
                  </a:lnTo>
                  <a:lnTo>
                    <a:pt x="1073" y="112"/>
                  </a:lnTo>
                  <a:lnTo>
                    <a:pt x="1169" y="79"/>
                  </a:lnTo>
                  <a:lnTo>
                    <a:pt x="1267" y="51"/>
                  </a:lnTo>
                  <a:lnTo>
                    <a:pt x="1367" y="28"/>
                  </a:lnTo>
                  <a:lnTo>
                    <a:pt x="1470" y="12"/>
                  </a:lnTo>
                  <a:lnTo>
                    <a:pt x="1574" y="3"/>
                  </a:lnTo>
                  <a:lnTo>
                    <a:pt x="16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sp>
          <p:nvSpPr>
            <p:cNvPr id="70" name="Freeform 7"/>
            <p:cNvSpPr>
              <a:spLocks noEditPoints="1"/>
            </p:cNvSpPr>
            <p:nvPr/>
          </p:nvSpPr>
          <p:spPr bwMode="auto">
            <a:xfrm>
              <a:off x="-216" y="1018"/>
              <a:ext cx="170" cy="243"/>
            </a:xfrm>
            <a:custGeom>
              <a:avLst/>
              <a:gdLst>
                <a:gd name="T0" fmla="*/ 97 w 1361"/>
                <a:gd name="T1" fmla="*/ 1852 h 1950"/>
                <a:gd name="T2" fmla="*/ 1263 w 1361"/>
                <a:gd name="T3" fmla="*/ 442 h 1950"/>
                <a:gd name="T4" fmla="*/ 1069 w 1361"/>
                <a:gd name="T5" fmla="*/ 489 h 1950"/>
                <a:gd name="T6" fmla="*/ 1059 w 1361"/>
                <a:gd name="T7" fmla="*/ 518 h 1950"/>
                <a:gd name="T8" fmla="*/ 1036 w 1361"/>
                <a:gd name="T9" fmla="*/ 534 h 1950"/>
                <a:gd name="T10" fmla="*/ 339 w 1361"/>
                <a:gd name="T11" fmla="*/ 537 h 1950"/>
                <a:gd name="T12" fmla="*/ 311 w 1361"/>
                <a:gd name="T13" fmla="*/ 528 h 1950"/>
                <a:gd name="T14" fmla="*/ 293 w 1361"/>
                <a:gd name="T15" fmla="*/ 504 h 1950"/>
                <a:gd name="T16" fmla="*/ 290 w 1361"/>
                <a:gd name="T17" fmla="*/ 442 h 1950"/>
                <a:gd name="T18" fmla="*/ 388 w 1361"/>
                <a:gd name="T19" fmla="*/ 290 h 1950"/>
                <a:gd name="T20" fmla="*/ 971 w 1361"/>
                <a:gd name="T21" fmla="*/ 439 h 1950"/>
                <a:gd name="T22" fmla="*/ 388 w 1361"/>
                <a:gd name="T23" fmla="*/ 290 h 1950"/>
                <a:gd name="T24" fmla="*/ 661 w 1361"/>
                <a:gd name="T25" fmla="*/ 100 h 1950"/>
                <a:gd name="T26" fmla="*/ 623 w 1361"/>
                <a:gd name="T27" fmla="*/ 118 h 1950"/>
                <a:gd name="T28" fmla="*/ 598 w 1361"/>
                <a:gd name="T29" fmla="*/ 151 h 1950"/>
                <a:gd name="T30" fmla="*/ 588 w 1361"/>
                <a:gd name="T31" fmla="*/ 192 h 1950"/>
                <a:gd name="T32" fmla="*/ 778 w 1361"/>
                <a:gd name="T33" fmla="*/ 193 h 1950"/>
                <a:gd name="T34" fmla="*/ 775 w 1361"/>
                <a:gd name="T35" fmla="*/ 171 h 1950"/>
                <a:gd name="T36" fmla="*/ 757 w 1361"/>
                <a:gd name="T37" fmla="*/ 133 h 1950"/>
                <a:gd name="T38" fmla="*/ 725 w 1361"/>
                <a:gd name="T39" fmla="*/ 108 h 1950"/>
                <a:gd name="T40" fmla="*/ 683 w 1361"/>
                <a:gd name="T41" fmla="*/ 97 h 1950"/>
                <a:gd name="T42" fmla="*/ 717 w 1361"/>
                <a:gd name="T43" fmla="*/ 3 h 1950"/>
                <a:gd name="T44" fmla="*/ 780 w 1361"/>
                <a:gd name="T45" fmla="*/ 26 h 1950"/>
                <a:gd name="T46" fmla="*/ 830 w 1361"/>
                <a:gd name="T47" fmla="*/ 68 h 1950"/>
                <a:gd name="T48" fmla="*/ 863 w 1361"/>
                <a:gd name="T49" fmla="*/ 125 h 1950"/>
                <a:gd name="T50" fmla="*/ 875 w 1361"/>
                <a:gd name="T51" fmla="*/ 192 h 1950"/>
                <a:gd name="T52" fmla="*/ 1020 w 1361"/>
                <a:gd name="T53" fmla="*/ 193 h 1950"/>
                <a:gd name="T54" fmla="*/ 1049 w 1361"/>
                <a:gd name="T55" fmla="*/ 203 h 1950"/>
                <a:gd name="T56" fmla="*/ 1066 w 1361"/>
                <a:gd name="T57" fmla="*/ 226 h 1950"/>
                <a:gd name="T58" fmla="*/ 1069 w 1361"/>
                <a:gd name="T59" fmla="*/ 345 h 1950"/>
                <a:gd name="T60" fmla="*/ 1327 w 1361"/>
                <a:gd name="T61" fmla="*/ 347 h 1950"/>
                <a:gd name="T62" fmla="*/ 1352 w 1361"/>
                <a:gd name="T63" fmla="*/ 365 h 1950"/>
                <a:gd name="T64" fmla="*/ 1361 w 1361"/>
                <a:gd name="T65" fmla="*/ 394 h 1950"/>
                <a:gd name="T66" fmla="*/ 1358 w 1361"/>
                <a:gd name="T67" fmla="*/ 1916 h 1950"/>
                <a:gd name="T68" fmla="*/ 1340 w 1361"/>
                <a:gd name="T69" fmla="*/ 1941 h 1950"/>
                <a:gd name="T70" fmla="*/ 1312 w 1361"/>
                <a:gd name="T71" fmla="*/ 1950 h 1950"/>
                <a:gd name="T72" fmla="*/ 33 w 1361"/>
                <a:gd name="T73" fmla="*/ 1947 h 1950"/>
                <a:gd name="T74" fmla="*/ 9 w 1361"/>
                <a:gd name="T75" fmla="*/ 1929 h 1950"/>
                <a:gd name="T76" fmla="*/ 0 w 1361"/>
                <a:gd name="T77" fmla="*/ 1900 h 1950"/>
                <a:gd name="T78" fmla="*/ 2 w 1361"/>
                <a:gd name="T79" fmla="*/ 378 h 1950"/>
                <a:gd name="T80" fmla="*/ 19 w 1361"/>
                <a:gd name="T81" fmla="*/ 354 h 1950"/>
                <a:gd name="T82" fmla="*/ 48 w 1361"/>
                <a:gd name="T83" fmla="*/ 345 h 1950"/>
                <a:gd name="T84" fmla="*/ 290 w 1361"/>
                <a:gd name="T85" fmla="*/ 242 h 1950"/>
                <a:gd name="T86" fmla="*/ 300 w 1361"/>
                <a:gd name="T87" fmla="*/ 213 h 1950"/>
                <a:gd name="T88" fmla="*/ 324 w 1361"/>
                <a:gd name="T89" fmla="*/ 195 h 1950"/>
                <a:gd name="T90" fmla="*/ 490 w 1361"/>
                <a:gd name="T91" fmla="*/ 193 h 1950"/>
                <a:gd name="T92" fmla="*/ 493 w 1361"/>
                <a:gd name="T93" fmla="*/ 158 h 1950"/>
                <a:gd name="T94" fmla="*/ 517 w 1361"/>
                <a:gd name="T95" fmla="*/ 95 h 1950"/>
                <a:gd name="T96" fmla="*/ 559 w 1361"/>
                <a:gd name="T97" fmla="*/ 46 h 1950"/>
                <a:gd name="T98" fmla="*/ 616 w 1361"/>
                <a:gd name="T99" fmla="*/ 12 h 1950"/>
                <a:gd name="T100" fmla="*/ 683 w 1361"/>
                <a:gd name="T101" fmla="*/ 0 h 1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61" h="1950">
                  <a:moveTo>
                    <a:pt x="97" y="442"/>
                  </a:moveTo>
                  <a:lnTo>
                    <a:pt x="97" y="1852"/>
                  </a:lnTo>
                  <a:lnTo>
                    <a:pt x="1263" y="1852"/>
                  </a:lnTo>
                  <a:lnTo>
                    <a:pt x="1263" y="442"/>
                  </a:lnTo>
                  <a:lnTo>
                    <a:pt x="1069" y="442"/>
                  </a:lnTo>
                  <a:lnTo>
                    <a:pt x="1069" y="489"/>
                  </a:lnTo>
                  <a:lnTo>
                    <a:pt x="1066" y="504"/>
                  </a:lnTo>
                  <a:lnTo>
                    <a:pt x="1059" y="518"/>
                  </a:lnTo>
                  <a:lnTo>
                    <a:pt x="1049" y="528"/>
                  </a:lnTo>
                  <a:lnTo>
                    <a:pt x="1036" y="534"/>
                  </a:lnTo>
                  <a:lnTo>
                    <a:pt x="1020" y="537"/>
                  </a:lnTo>
                  <a:lnTo>
                    <a:pt x="339" y="537"/>
                  </a:lnTo>
                  <a:lnTo>
                    <a:pt x="324" y="534"/>
                  </a:lnTo>
                  <a:lnTo>
                    <a:pt x="311" y="528"/>
                  </a:lnTo>
                  <a:lnTo>
                    <a:pt x="300" y="518"/>
                  </a:lnTo>
                  <a:lnTo>
                    <a:pt x="293" y="504"/>
                  </a:lnTo>
                  <a:lnTo>
                    <a:pt x="290" y="489"/>
                  </a:lnTo>
                  <a:lnTo>
                    <a:pt x="290" y="442"/>
                  </a:lnTo>
                  <a:lnTo>
                    <a:pt x="97" y="442"/>
                  </a:lnTo>
                  <a:close/>
                  <a:moveTo>
                    <a:pt x="388" y="290"/>
                  </a:moveTo>
                  <a:lnTo>
                    <a:pt x="388" y="439"/>
                  </a:lnTo>
                  <a:lnTo>
                    <a:pt x="971" y="439"/>
                  </a:lnTo>
                  <a:lnTo>
                    <a:pt x="971" y="290"/>
                  </a:lnTo>
                  <a:lnTo>
                    <a:pt x="388" y="290"/>
                  </a:lnTo>
                  <a:close/>
                  <a:moveTo>
                    <a:pt x="683" y="97"/>
                  </a:moveTo>
                  <a:lnTo>
                    <a:pt x="661" y="100"/>
                  </a:lnTo>
                  <a:lnTo>
                    <a:pt x="641" y="108"/>
                  </a:lnTo>
                  <a:lnTo>
                    <a:pt x="623" y="118"/>
                  </a:lnTo>
                  <a:lnTo>
                    <a:pt x="609" y="133"/>
                  </a:lnTo>
                  <a:lnTo>
                    <a:pt x="598" y="151"/>
                  </a:lnTo>
                  <a:lnTo>
                    <a:pt x="590" y="171"/>
                  </a:lnTo>
                  <a:lnTo>
                    <a:pt x="588" y="192"/>
                  </a:lnTo>
                  <a:lnTo>
                    <a:pt x="588" y="193"/>
                  </a:lnTo>
                  <a:lnTo>
                    <a:pt x="778" y="193"/>
                  </a:lnTo>
                  <a:lnTo>
                    <a:pt x="777" y="192"/>
                  </a:lnTo>
                  <a:lnTo>
                    <a:pt x="775" y="171"/>
                  </a:lnTo>
                  <a:lnTo>
                    <a:pt x="768" y="151"/>
                  </a:lnTo>
                  <a:lnTo>
                    <a:pt x="757" y="133"/>
                  </a:lnTo>
                  <a:lnTo>
                    <a:pt x="742" y="118"/>
                  </a:lnTo>
                  <a:lnTo>
                    <a:pt x="725" y="108"/>
                  </a:lnTo>
                  <a:lnTo>
                    <a:pt x="705" y="100"/>
                  </a:lnTo>
                  <a:lnTo>
                    <a:pt x="683" y="97"/>
                  </a:lnTo>
                  <a:close/>
                  <a:moveTo>
                    <a:pt x="683" y="0"/>
                  </a:moveTo>
                  <a:lnTo>
                    <a:pt x="717" y="3"/>
                  </a:lnTo>
                  <a:lnTo>
                    <a:pt x="749" y="12"/>
                  </a:lnTo>
                  <a:lnTo>
                    <a:pt x="780" y="26"/>
                  </a:lnTo>
                  <a:lnTo>
                    <a:pt x="807" y="46"/>
                  </a:lnTo>
                  <a:lnTo>
                    <a:pt x="830" y="68"/>
                  </a:lnTo>
                  <a:lnTo>
                    <a:pt x="849" y="95"/>
                  </a:lnTo>
                  <a:lnTo>
                    <a:pt x="863" y="125"/>
                  </a:lnTo>
                  <a:lnTo>
                    <a:pt x="872" y="158"/>
                  </a:lnTo>
                  <a:lnTo>
                    <a:pt x="875" y="192"/>
                  </a:lnTo>
                  <a:lnTo>
                    <a:pt x="875" y="193"/>
                  </a:lnTo>
                  <a:lnTo>
                    <a:pt x="1020" y="193"/>
                  </a:lnTo>
                  <a:lnTo>
                    <a:pt x="1036" y="195"/>
                  </a:lnTo>
                  <a:lnTo>
                    <a:pt x="1049" y="203"/>
                  </a:lnTo>
                  <a:lnTo>
                    <a:pt x="1059" y="213"/>
                  </a:lnTo>
                  <a:lnTo>
                    <a:pt x="1066" y="226"/>
                  </a:lnTo>
                  <a:lnTo>
                    <a:pt x="1069" y="242"/>
                  </a:lnTo>
                  <a:lnTo>
                    <a:pt x="1069" y="345"/>
                  </a:lnTo>
                  <a:lnTo>
                    <a:pt x="1312" y="345"/>
                  </a:lnTo>
                  <a:lnTo>
                    <a:pt x="1327" y="347"/>
                  </a:lnTo>
                  <a:lnTo>
                    <a:pt x="1340" y="354"/>
                  </a:lnTo>
                  <a:lnTo>
                    <a:pt x="1352" y="365"/>
                  </a:lnTo>
                  <a:lnTo>
                    <a:pt x="1358" y="378"/>
                  </a:lnTo>
                  <a:lnTo>
                    <a:pt x="1361" y="394"/>
                  </a:lnTo>
                  <a:lnTo>
                    <a:pt x="1361" y="1900"/>
                  </a:lnTo>
                  <a:lnTo>
                    <a:pt x="1358" y="1916"/>
                  </a:lnTo>
                  <a:lnTo>
                    <a:pt x="1352" y="1929"/>
                  </a:lnTo>
                  <a:lnTo>
                    <a:pt x="1340" y="1941"/>
                  </a:lnTo>
                  <a:lnTo>
                    <a:pt x="1327" y="1947"/>
                  </a:lnTo>
                  <a:lnTo>
                    <a:pt x="1312" y="1950"/>
                  </a:lnTo>
                  <a:lnTo>
                    <a:pt x="48" y="1950"/>
                  </a:lnTo>
                  <a:lnTo>
                    <a:pt x="33" y="1947"/>
                  </a:lnTo>
                  <a:lnTo>
                    <a:pt x="19" y="1941"/>
                  </a:lnTo>
                  <a:lnTo>
                    <a:pt x="9" y="1929"/>
                  </a:lnTo>
                  <a:lnTo>
                    <a:pt x="2" y="1916"/>
                  </a:lnTo>
                  <a:lnTo>
                    <a:pt x="0" y="1900"/>
                  </a:lnTo>
                  <a:lnTo>
                    <a:pt x="0" y="394"/>
                  </a:lnTo>
                  <a:lnTo>
                    <a:pt x="2" y="378"/>
                  </a:lnTo>
                  <a:lnTo>
                    <a:pt x="9" y="365"/>
                  </a:lnTo>
                  <a:lnTo>
                    <a:pt x="19" y="354"/>
                  </a:lnTo>
                  <a:lnTo>
                    <a:pt x="33" y="347"/>
                  </a:lnTo>
                  <a:lnTo>
                    <a:pt x="48" y="345"/>
                  </a:lnTo>
                  <a:lnTo>
                    <a:pt x="290" y="345"/>
                  </a:lnTo>
                  <a:lnTo>
                    <a:pt x="290" y="242"/>
                  </a:lnTo>
                  <a:lnTo>
                    <a:pt x="293" y="226"/>
                  </a:lnTo>
                  <a:lnTo>
                    <a:pt x="300" y="213"/>
                  </a:lnTo>
                  <a:lnTo>
                    <a:pt x="311" y="203"/>
                  </a:lnTo>
                  <a:lnTo>
                    <a:pt x="324" y="195"/>
                  </a:lnTo>
                  <a:lnTo>
                    <a:pt x="339" y="193"/>
                  </a:lnTo>
                  <a:lnTo>
                    <a:pt x="490" y="193"/>
                  </a:lnTo>
                  <a:lnTo>
                    <a:pt x="490" y="192"/>
                  </a:lnTo>
                  <a:lnTo>
                    <a:pt x="493" y="158"/>
                  </a:lnTo>
                  <a:lnTo>
                    <a:pt x="503" y="125"/>
                  </a:lnTo>
                  <a:lnTo>
                    <a:pt x="517" y="95"/>
                  </a:lnTo>
                  <a:lnTo>
                    <a:pt x="536" y="68"/>
                  </a:lnTo>
                  <a:lnTo>
                    <a:pt x="559" y="46"/>
                  </a:lnTo>
                  <a:lnTo>
                    <a:pt x="586" y="26"/>
                  </a:lnTo>
                  <a:lnTo>
                    <a:pt x="616" y="12"/>
                  </a:lnTo>
                  <a:lnTo>
                    <a:pt x="648" y="3"/>
                  </a:lnTo>
                  <a:lnTo>
                    <a:pt x="68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sp>
          <p:nvSpPr>
            <p:cNvPr id="71" name="Freeform 8"/>
            <p:cNvSpPr>
              <a:spLocks/>
            </p:cNvSpPr>
            <p:nvPr/>
          </p:nvSpPr>
          <p:spPr bwMode="auto">
            <a:xfrm>
              <a:off x="-192" y="1108"/>
              <a:ext cx="47" cy="32"/>
            </a:xfrm>
            <a:custGeom>
              <a:avLst/>
              <a:gdLst>
                <a:gd name="T0" fmla="*/ 324 w 374"/>
                <a:gd name="T1" fmla="*/ 0 h 254"/>
                <a:gd name="T2" fmla="*/ 339 w 374"/>
                <a:gd name="T3" fmla="*/ 2 h 254"/>
                <a:gd name="T4" fmla="*/ 352 w 374"/>
                <a:gd name="T5" fmla="*/ 8 h 254"/>
                <a:gd name="T6" fmla="*/ 363 w 374"/>
                <a:gd name="T7" fmla="*/ 20 h 254"/>
                <a:gd name="T8" fmla="*/ 371 w 374"/>
                <a:gd name="T9" fmla="*/ 33 h 254"/>
                <a:gd name="T10" fmla="*/ 374 w 374"/>
                <a:gd name="T11" fmla="*/ 48 h 254"/>
                <a:gd name="T12" fmla="*/ 372 w 374"/>
                <a:gd name="T13" fmla="*/ 63 h 254"/>
                <a:gd name="T14" fmla="*/ 364 w 374"/>
                <a:gd name="T15" fmla="*/ 76 h 254"/>
                <a:gd name="T16" fmla="*/ 354 w 374"/>
                <a:gd name="T17" fmla="*/ 88 h 254"/>
                <a:gd name="T18" fmla="*/ 146 w 374"/>
                <a:gd name="T19" fmla="*/ 244 h 254"/>
                <a:gd name="T20" fmla="*/ 146 w 374"/>
                <a:gd name="T21" fmla="*/ 244 h 254"/>
                <a:gd name="T22" fmla="*/ 131 w 374"/>
                <a:gd name="T23" fmla="*/ 251 h 254"/>
                <a:gd name="T24" fmla="*/ 115 w 374"/>
                <a:gd name="T25" fmla="*/ 254 h 254"/>
                <a:gd name="T26" fmla="*/ 110 w 374"/>
                <a:gd name="T27" fmla="*/ 254 h 254"/>
                <a:gd name="T28" fmla="*/ 97 w 374"/>
                <a:gd name="T29" fmla="*/ 250 h 254"/>
                <a:gd name="T30" fmla="*/ 83 w 374"/>
                <a:gd name="T31" fmla="*/ 242 h 254"/>
                <a:gd name="T32" fmla="*/ 73 w 374"/>
                <a:gd name="T33" fmla="*/ 231 h 254"/>
                <a:gd name="T34" fmla="*/ 10 w 374"/>
                <a:gd name="T35" fmla="*/ 150 h 254"/>
                <a:gd name="T36" fmla="*/ 3 w 374"/>
                <a:gd name="T37" fmla="*/ 136 h 254"/>
                <a:gd name="T38" fmla="*/ 0 w 374"/>
                <a:gd name="T39" fmla="*/ 122 h 254"/>
                <a:gd name="T40" fmla="*/ 2 w 374"/>
                <a:gd name="T41" fmla="*/ 107 h 254"/>
                <a:gd name="T42" fmla="*/ 8 w 374"/>
                <a:gd name="T43" fmla="*/ 93 h 254"/>
                <a:gd name="T44" fmla="*/ 18 w 374"/>
                <a:gd name="T45" fmla="*/ 82 h 254"/>
                <a:gd name="T46" fmla="*/ 32 w 374"/>
                <a:gd name="T47" fmla="*/ 74 h 254"/>
                <a:gd name="T48" fmla="*/ 46 w 374"/>
                <a:gd name="T49" fmla="*/ 71 h 254"/>
                <a:gd name="T50" fmla="*/ 62 w 374"/>
                <a:gd name="T51" fmla="*/ 73 h 254"/>
                <a:gd name="T52" fmla="*/ 75 w 374"/>
                <a:gd name="T53" fmla="*/ 80 h 254"/>
                <a:gd name="T54" fmla="*/ 87 w 374"/>
                <a:gd name="T55" fmla="*/ 90 h 254"/>
                <a:gd name="T56" fmla="*/ 124 w 374"/>
                <a:gd name="T57" fmla="*/ 138 h 254"/>
                <a:gd name="T58" fmla="*/ 295 w 374"/>
                <a:gd name="T59" fmla="*/ 9 h 254"/>
                <a:gd name="T60" fmla="*/ 310 w 374"/>
                <a:gd name="T61" fmla="*/ 2 h 254"/>
                <a:gd name="T62" fmla="*/ 324 w 374"/>
                <a:gd name="T63"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4" h="254">
                  <a:moveTo>
                    <a:pt x="324" y="0"/>
                  </a:moveTo>
                  <a:lnTo>
                    <a:pt x="339" y="2"/>
                  </a:lnTo>
                  <a:lnTo>
                    <a:pt x="352" y="8"/>
                  </a:lnTo>
                  <a:lnTo>
                    <a:pt x="363" y="20"/>
                  </a:lnTo>
                  <a:lnTo>
                    <a:pt x="371" y="33"/>
                  </a:lnTo>
                  <a:lnTo>
                    <a:pt x="374" y="48"/>
                  </a:lnTo>
                  <a:lnTo>
                    <a:pt x="372" y="63"/>
                  </a:lnTo>
                  <a:lnTo>
                    <a:pt x="364" y="76"/>
                  </a:lnTo>
                  <a:lnTo>
                    <a:pt x="354" y="88"/>
                  </a:lnTo>
                  <a:lnTo>
                    <a:pt x="146" y="244"/>
                  </a:lnTo>
                  <a:lnTo>
                    <a:pt x="146" y="244"/>
                  </a:lnTo>
                  <a:lnTo>
                    <a:pt x="131" y="251"/>
                  </a:lnTo>
                  <a:lnTo>
                    <a:pt x="115" y="254"/>
                  </a:lnTo>
                  <a:lnTo>
                    <a:pt x="110" y="254"/>
                  </a:lnTo>
                  <a:lnTo>
                    <a:pt x="97" y="250"/>
                  </a:lnTo>
                  <a:lnTo>
                    <a:pt x="83" y="242"/>
                  </a:lnTo>
                  <a:lnTo>
                    <a:pt x="73" y="231"/>
                  </a:lnTo>
                  <a:lnTo>
                    <a:pt x="10" y="150"/>
                  </a:lnTo>
                  <a:lnTo>
                    <a:pt x="3" y="136"/>
                  </a:lnTo>
                  <a:lnTo>
                    <a:pt x="0" y="122"/>
                  </a:lnTo>
                  <a:lnTo>
                    <a:pt x="2" y="107"/>
                  </a:lnTo>
                  <a:lnTo>
                    <a:pt x="8" y="93"/>
                  </a:lnTo>
                  <a:lnTo>
                    <a:pt x="18" y="82"/>
                  </a:lnTo>
                  <a:lnTo>
                    <a:pt x="32" y="74"/>
                  </a:lnTo>
                  <a:lnTo>
                    <a:pt x="46" y="71"/>
                  </a:lnTo>
                  <a:lnTo>
                    <a:pt x="62" y="73"/>
                  </a:lnTo>
                  <a:lnTo>
                    <a:pt x="75" y="80"/>
                  </a:lnTo>
                  <a:lnTo>
                    <a:pt x="87" y="90"/>
                  </a:lnTo>
                  <a:lnTo>
                    <a:pt x="124" y="138"/>
                  </a:lnTo>
                  <a:lnTo>
                    <a:pt x="295" y="9"/>
                  </a:lnTo>
                  <a:lnTo>
                    <a:pt x="310" y="2"/>
                  </a:lnTo>
                  <a:lnTo>
                    <a:pt x="3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sp>
          <p:nvSpPr>
            <p:cNvPr id="72" name="Freeform 9"/>
            <p:cNvSpPr>
              <a:spLocks/>
            </p:cNvSpPr>
            <p:nvPr/>
          </p:nvSpPr>
          <p:spPr bwMode="auto">
            <a:xfrm>
              <a:off x="-125" y="1118"/>
              <a:ext cx="55" cy="12"/>
            </a:xfrm>
            <a:custGeom>
              <a:avLst/>
              <a:gdLst>
                <a:gd name="T0" fmla="*/ 48 w 438"/>
                <a:gd name="T1" fmla="*/ 0 h 98"/>
                <a:gd name="T2" fmla="*/ 388 w 438"/>
                <a:gd name="T3" fmla="*/ 0 h 98"/>
                <a:gd name="T4" fmla="*/ 404 w 438"/>
                <a:gd name="T5" fmla="*/ 3 h 98"/>
                <a:gd name="T6" fmla="*/ 417 w 438"/>
                <a:gd name="T7" fmla="*/ 9 h 98"/>
                <a:gd name="T8" fmla="*/ 427 w 438"/>
                <a:gd name="T9" fmla="*/ 20 h 98"/>
                <a:gd name="T10" fmla="*/ 435 w 438"/>
                <a:gd name="T11" fmla="*/ 34 h 98"/>
                <a:gd name="T12" fmla="*/ 438 w 438"/>
                <a:gd name="T13" fmla="*/ 48 h 98"/>
                <a:gd name="T14" fmla="*/ 435 w 438"/>
                <a:gd name="T15" fmla="*/ 64 h 98"/>
                <a:gd name="T16" fmla="*/ 427 w 438"/>
                <a:gd name="T17" fmla="*/ 77 h 98"/>
                <a:gd name="T18" fmla="*/ 417 w 438"/>
                <a:gd name="T19" fmla="*/ 88 h 98"/>
                <a:gd name="T20" fmla="*/ 404 w 438"/>
                <a:gd name="T21" fmla="*/ 95 h 98"/>
                <a:gd name="T22" fmla="*/ 388 w 438"/>
                <a:gd name="T23" fmla="*/ 98 h 98"/>
                <a:gd name="T24" fmla="*/ 48 w 438"/>
                <a:gd name="T25" fmla="*/ 98 h 98"/>
                <a:gd name="T26" fmla="*/ 33 w 438"/>
                <a:gd name="T27" fmla="*/ 95 h 98"/>
                <a:gd name="T28" fmla="*/ 19 w 438"/>
                <a:gd name="T29" fmla="*/ 88 h 98"/>
                <a:gd name="T30" fmla="*/ 9 w 438"/>
                <a:gd name="T31" fmla="*/ 77 h 98"/>
                <a:gd name="T32" fmla="*/ 2 w 438"/>
                <a:gd name="T33" fmla="*/ 64 h 98"/>
                <a:gd name="T34" fmla="*/ 0 w 438"/>
                <a:gd name="T35" fmla="*/ 48 h 98"/>
                <a:gd name="T36" fmla="*/ 2 w 438"/>
                <a:gd name="T37" fmla="*/ 34 h 98"/>
                <a:gd name="T38" fmla="*/ 9 w 438"/>
                <a:gd name="T39" fmla="*/ 20 h 98"/>
                <a:gd name="T40" fmla="*/ 19 w 438"/>
                <a:gd name="T41" fmla="*/ 9 h 98"/>
                <a:gd name="T42" fmla="*/ 33 w 438"/>
                <a:gd name="T43" fmla="*/ 3 h 98"/>
                <a:gd name="T44" fmla="*/ 48 w 438"/>
                <a:gd name="T45"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8" h="98">
                  <a:moveTo>
                    <a:pt x="48" y="0"/>
                  </a:moveTo>
                  <a:lnTo>
                    <a:pt x="388" y="0"/>
                  </a:lnTo>
                  <a:lnTo>
                    <a:pt x="404" y="3"/>
                  </a:lnTo>
                  <a:lnTo>
                    <a:pt x="417" y="9"/>
                  </a:lnTo>
                  <a:lnTo>
                    <a:pt x="427" y="20"/>
                  </a:lnTo>
                  <a:lnTo>
                    <a:pt x="435" y="34"/>
                  </a:lnTo>
                  <a:lnTo>
                    <a:pt x="438" y="48"/>
                  </a:lnTo>
                  <a:lnTo>
                    <a:pt x="435" y="64"/>
                  </a:lnTo>
                  <a:lnTo>
                    <a:pt x="427" y="77"/>
                  </a:lnTo>
                  <a:lnTo>
                    <a:pt x="417" y="88"/>
                  </a:lnTo>
                  <a:lnTo>
                    <a:pt x="404" y="95"/>
                  </a:lnTo>
                  <a:lnTo>
                    <a:pt x="388" y="98"/>
                  </a:lnTo>
                  <a:lnTo>
                    <a:pt x="48" y="98"/>
                  </a:lnTo>
                  <a:lnTo>
                    <a:pt x="33" y="95"/>
                  </a:lnTo>
                  <a:lnTo>
                    <a:pt x="19" y="88"/>
                  </a:lnTo>
                  <a:lnTo>
                    <a:pt x="9" y="77"/>
                  </a:lnTo>
                  <a:lnTo>
                    <a:pt x="2" y="64"/>
                  </a:lnTo>
                  <a:lnTo>
                    <a:pt x="0" y="48"/>
                  </a:lnTo>
                  <a:lnTo>
                    <a:pt x="2" y="34"/>
                  </a:lnTo>
                  <a:lnTo>
                    <a:pt x="9" y="20"/>
                  </a:lnTo>
                  <a:lnTo>
                    <a:pt x="19" y="9"/>
                  </a:lnTo>
                  <a:lnTo>
                    <a:pt x="33" y="3"/>
                  </a:lnTo>
                  <a:lnTo>
                    <a:pt x="4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sp>
          <p:nvSpPr>
            <p:cNvPr id="73" name="Freeform 10"/>
            <p:cNvSpPr>
              <a:spLocks/>
            </p:cNvSpPr>
            <p:nvPr/>
          </p:nvSpPr>
          <p:spPr bwMode="auto">
            <a:xfrm>
              <a:off x="-192" y="1154"/>
              <a:ext cx="47" cy="32"/>
            </a:xfrm>
            <a:custGeom>
              <a:avLst/>
              <a:gdLst>
                <a:gd name="T0" fmla="*/ 324 w 374"/>
                <a:gd name="T1" fmla="*/ 0 h 254"/>
                <a:gd name="T2" fmla="*/ 339 w 374"/>
                <a:gd name="T3" fmla="*/ 2 h 254"/>
                <a:gd name="T4" fmla="*/ 352 w 374"/>
                <a:gd name="T5" fmla="*/ 9 h 254"/>
                <a:gd name="T6" fmla="*/ 363 w 374"/>
                <a:gd name="T7" fmla="*/ 19 h 254"/>
                <a:gd name="T8" fmla="*/ 371 w 374"/>
                <a:gd name="T9" fmla="*/ 33 h 254"/>
                <a:gd name="T10" fmla="*/ 374 w 374"/>
                <a:gd name="T11" fmla="*/ 48 h 254"/>
                <a:gd name="T12" fmla="*/ 372 w 374"/>
                <a:gd name="T13" fmla="*/ 63 h 254"/>
                <a:gd name="T14" fmla="*/ 364 w 374"/>
                <a:gd name="T15" fmla="*/ 76 h 254"/>
                <a:gd name="T16" fmla="*/ 354 w 374"/>
                <a:gd name="T17" fmla="*/ 88 h 254"/>
                <a:gd name="T18" fmla="*/ 146 w 374"/>
                <a:gd name="T19" fmla="*/ 244 h 254"/>
                <a:gd name="T20" fmla="*/ 146 w 374"/>
                <a:gd name="T21" fmla="*/ 244 h 254"/>
                <a:gd name="T22" fmla="*/ 131 w 374"/>
                <a:gd name="T23" fmla="*/ 252 h 254"/>
                <a:gd name="T24" fmla="*/ 115 w 374"/>
                <a:gd name="T25" fmla="*/ 254 h 254"/>
                <a:gd name="T26" fmla="*/ 110 w 374"/>
                <a:gd name="T27" fmla="*/ 254 h 254"/>
                <a:gd name="T28" fmla="*/ 97 w 374"/>
                <a:gd name="T29" fmla="*/ 250 h 254"/>
                <a:gd name="T30" fmla="*/ 83 w 374"/>
                <a:gd name="T31" fmla="*/ 242 h 254"/>
                <a:gd name="T32" fmla="*/ 73 w 374"/>
                <a:gd name="T33" fmla="*/ 231 h 254"/>
                <a:gd name="T34" fmla="*/ 10 w 374"/>
                <a:gd name="T35" fmla="*/ 151 h 254"/>
                <a:gd name="T36" fmla="*/ 3 w 374"/>
                <a:gd name="T37" fmla="*/ 137 h 254"/>
                <a:gd name="T38" fmla="*/ 0 w 374"/>
                <a:gd name="T39" fmla="*/ 122 h 254"/>
                <a:gd name="T40" fmla="*/ 2 w 374"/>
                <a:gd name="T41" fmla="*/ 107 h 254"/>
                <a:gd name="T42" fmla="*/ 8 w 374"/>
                <a:gd name="T43" fmla="*/ 94 h 254"/>
                <a:gd name="T44" fmla="*/ 18 w 374"/>
                <a:gd name="T45" fmla="*/ 82 h 254"/>
                <a:gd name="T46" fmla="*/ 32 w 374"/>
                <a:gd name="T47" fmla="*/ 74 h 254"/>
                <a:gd name="T48" fmla="*/ 46 w 374"/>
                <a:gd name="T49" fmla="*/ 72 h 254"/>
                <a:gd name="T50" fmla="*/ 62 w 374"/>
                <a:gd name="T51" fmla="*/ 73 h 254"/>
                <a:gd name="T52" fmla="*/ 75 w 374"/>
                <a:gd name="T53" fmla="*/ 79 h 254"/>
                <a:gd name="T54" fmla="*/ 87 w 374"/>
                <a:gd name="T55" fmla="*/ 91 h 254"/>
                <a:gd name="T56" fmla="*/ 124 w 374"/>
                <a:gd name="T57" fmla="*/ 138 h 254"/>
                <a:gd name="T58" fmla="*/ 295 w 374"/>
                <a:gd name="T59" fmla="*/ 10 h 254"/>
                <a:gd name="T60" fmla="*/ 310 w 374"/>
                <a:gd name="T61" fmla="*/ 3 h 254"/>
                <a:gd name="T62" fmla="*/ 324 w 374"/>
                <a:gd name="T63"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4" h="254">
                  <a:moveTo>
                    <a:pt x="324" y="0"/>
                  </a:moveTo>
                  <a:lnTo>
                    <a:pt x="339" y="2"/>
                  </a:lnTo>
                  <a:lnTo>
                    <a:pt x="352" y="9"/>
                  </a:lnTo>
                  <a:lnTo>
                    <a:pt x="363" y="19"/>
                  </a:lnTo>
                  <a:lnTo>
                    <a:pt x="371" y="33"/>
                  </a:lnTo>
                  <a:lnTo>
                    <a:pt x="374" y="48"/>
                  </a:lnTo>
                  <a:lnTo>
                    <a:pt x="372" y="63"/>
                  </a:lnTo>
                  <a:lnTo>
                    <a:pt x="364" y="76"/>
                  </a:lnTo>
                  <a:lnTo>
                    <a:pt x="354" y="88"/>
                  </a:lnTo>
                  <a:lnTo>
                    <a:pt x="146" y="244"/>
                  </a:lnTo>
                  <a:lnTo>
                    <a:pt x="146" y="244"/>
                  </a:lnTo>
                  <a:lnTo>
                    <a:pt x="131" y="252"/>
                  </a:lnTo>
                  <a:lnTo>
                    <a:pt x="115" y="254"/>
                  </a:lnTo>
                  <a:lnTo>
                    <a:pt x="110" y="254"/>
                  </a:lnTo>
                  <a:lnTo>
                    <a:pt x="97" y="250"/>
                  </a:lnTo>
                  <a:lnTo>
                    <a:pt x="83" y="242"/>
                  </a:lnTo>
                  <a:lnTo>
                    <a:pt x="73" y="231"/>
                  </a:lnTo>
                  <a:lnTo>
                    <a:pt x="10" y="151"/>
                  </a:lnTo>
                  <a:lnTo>
                    <a:pt x="3" y="137"/>
                  </a:lnTo>
                  <a:lnTo>
                    <a:pt x="0" y="122"/>
                  </a:lnTo>
                  <a:lnTo>
                    <a:pt x="2" y="107"/>
                  </a:lnTo>
                  <a:lnTo>
                    <a:pt x="8" y="94"/>
                  </a:lnTo>
                  <a:lnTo>
                    <a:pt x="18" y="82"/>
                  </a:lnTo>
                  <a:lnTo>
                    <a:pt x="32" y="74"/>
                  </a:lnTo>
                  <a:lnTo>
                    <a:pt x="46" y="72"/>
                  </a:lnTo>
                  <a:lnTo>
                    <a:pt x="62" y="73"/>
                  </a:lnTo>
                  <a:lnTo>
                    <a:pt x="75" y="79"/>
                  </a:lnTo>
                  <a:lnTo>
                    <a:pt x="87" y="91"/>
                  </a:lnTo>
                  <a:lnTo>
                    <a:pt x="124" y="138"/>
                  </a:lnTo>
                  <a:lnTo>
                    <a:pt x="295" y="10"/>
                  </a:lnTo>
                  <a:lnTo>
                    <a:pt x="310" y="3"/>
                  </a:lnTo>
                  <a:lnTo>
                    <a:pt x="3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sp>
          <p:nvSpPr>
            <p:cNvPr id="74" name="Freeform 11"/>
            <p:cNvSpPr>
              <a:spLocks/>
            </p:cNvSpPr>
            <p:nvPr/>
          </p:nvSpPr>
          <p:spPr bwMode="auto">
            <a:xfrm>
              <a:off x="-125" y="1164"/>
              <a:ext cx="55" cy="12"/>
            </a:xfrm>
            <a:custGeom>
              <a:avLst/>
              <a:gdLst>
                <a:gd name="T0" fmla="*/ 48 w 438"/>
                <a:gd name="T1" fmla="*/ 0 h 97"/>
                <a:gd name="T2" fmla="*/ 388 w 438"/>
                <a:gd name="T3" fmla="*/ 0 h 97"/>
                <a:gd name="T4" fmla="*/ 404 w 438"/>
                <a:gd name="T5" fmla="*/ 2 h 97"/>
                <a:gd name="T6" fmla="*/ 417 w 438"/>
                <a:gd name="T7" fmla="*/ 10 h 97"/>
                <a:gd name="T8" fmla="*/ 427 w 438"/>
                <a:gd name="T9" fmla="*/ 20 h 97"/>
                <a:gd name="T10" fmla="*/ 435 w 438"/>
                <a:gd name="T11" fmla="*/ 33 h 97"/>
                <a:gd name="T12" fmla="*/ 438 w 438"/>
                <a:gd name="T13" fmla="*/ 49 h 97"/>
                <a:gd name="T14" fmla="*/ 435 w 438"/>
                <a:gd name="T15" fmla="*/ 64 h 97"/>
                <a:gd name="T16" fmla="*/ 427 w 438"/>
                <a:gd name="T17" fmla="*/ 78 h 97"/>
                <a:gd name="T18" fmla="*/ 417 w 438"/>
                <a:gd name="T19" fmla="*/ 88 h 97"/>
                <a:gd name="T20" fmla="*/ 404 w 438"/>
                <a:gd name="T21" fmla="*/ 95 h 97"/>
                <a:gd name="T22" fmla="*/ 388 w 438"/>
                <a:gd name="T23" fmla="*/ 97 h 97"/>
                <a:gd name="T24" fmla="*/ 48 w 438"/>
                <a:gd name="T25" fmla="*/ 97 h 97"/>
                <a:gd name="T26" fmla="*/ 33 w 438"/>
                <a:gd name="T27" fmla="*/ 95 h 97"/>
                <a:gd name="T28" fmla="*/ 19 w 438"/>
                <a:gd name="T29" fmla="*/ 88 h 97"/>
                <a:gd name="T30" fmla="*/ 9 w 438"/>
                <a:gd name="T31" fmla="*/ 78 h 97"/>
                <a:gd name="T32" fmla="*/ 2 w 438"/>
                <a:gd name="T33" fmla="*/ 64 h 97"/>
                <a:gd name="T34" fmla="*/ 0 w 438"/>
                <a:gd name="T35" fmla="*/ 49 h 97"/>
                <a:gd name="T36" fmla="*/ 2 w 438"/>
                <a:gd name="T37" fmla="*/ 33 h 97"/>
                <a:gd name="T38" fmla="*/ 9 w 438"/>
                <a:gd name="T39" fmla="*/ 20 h 97"/>
                <a:gd name="T40" fmla="*/ 19 w 438"/>
                <a:gd name="T41" fmla="*/ 10 h 97"/>
                <a:gd name="T42" fmla="*/ 33 w 438"/>
                <a:gd name="T43" fmla="*/ 2 h 97"/>
                <a:gd name="T44" fmla="*/ 48 w 438"/>
                <a:gd name="T45"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8" h="97">
                  <a:moveTo>
                    <a:pt x="48" y="0"/>
                  </a:moveTo>
                  <a:lnTo>
                    <a:pt x="388" y="0"/>
                  </a:lnTo>
                  <a:lnTo>
                    <a:pt x="404" y="2"/>
                  </a:lnTo>
                  <a:lnTo>
                    <a:pt x="417" y="10"/>
                  </a:lnTo>
                  <a:lnTo>
                    <a:pt x="427" y="20"/>
                  </a:lnTo>
                  <a:lnTo>
                    <a:pt x="435" y="33"/>
                  </a:lnTo>
                  <a:lnTo>
                    <a:pt x="438" y="49"/>
                  </a:lnTo>
                  <a:lnTo>
                    <a:pt x="435" y="64"/>
                  </a:lnTo>
                  <a:lnTo>
                    <a:pt x="427" y="78"/>
                  </a:lnTo>
                  <a:lnTo>
                    <a:pt x="417" y="88"/>
                  </a:lnTo>
                  <a:lnTo>
                    <a:pt x="404" y="95"/>
                  </a:lnTo>
                  <a:lnTo>
                    <a:pt x="388" y="97"/>
                  </a:lnTo>
                  <a:lnTo>
                    <a:pt x="48" y="97"/>
                  </a:lnTo>
                  <a:lnTo>
                    <a:pt x="33" y="95"/>
                  </a:lnTo>
                  <a:lnTo>
                    <a:pt x="19" y="88"/>
                  </a:lnTo>
                  <a:lnTo>
                    <a:pt x="9" y="78"/>
                  </a:lnTo>
                  <a:lnTo>
                    <a:pt x="2" y="64"/>
                  </a:lnTo>
                  <a:lnTo>
                    <a:pt x="0" y="49"/>
                  </a:lnTo>
                  <a:lnTo>
                    <a:pt x="2" y="33"/>
                  </a:lnTo>
                  <a:lnTo>
                    <a:pt x="9" y="20"/>
                  </a:lnTo>
                  <a:lnTo>
                    <a:pt x="19" y="10"/>
                  </a:lnTo>
                  <a:lnTo>
                    <a:pt x="33" y="2"/>
                  </a:lnTo>
                  <a:lnTo>
                    <a:pt x="4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sp>
          <p:nvSpPr>
            <p:cNvPr id="75" name="Freeform 12"/>
            <p:cNvSpPr>
              <a:spLocks/>
            </p:cNvSpPr>
            <p:nvPr/>
          </p:nvSpPr>
          <p:spPr bwMode="auto">
            <a:xfrm>
              <a:off x="-192" y="1200"/>
              <a:ext cx="47" cy="32"/>
            </a:xfrm>
            <a:custGeom>
              <a:avLst/>
              <a:gdLst>
                <a:gd name="T0" fmla="*/ 324 w 374"/>
                <a:gd name="T1" fmla="*/ 0 h 254"/>
                <a:gd name="T2" fmla="*/ 339 w 374"/>
                <a:gd name="T3" fmla="*/ 2 h 254"/>
                <a:gd name="T4" fmla="*/ 352 w 374"/>
                <a:gd name="T5" fmla="*/ 8 h 254"/>
                <a:gd name="T6" fmla="*/ 363 w 374"/>
                <a:gd name="T7" fmla="*/ 18 h 254"/>
                <a:gd name="T8" fmla="*/ 371 w 374"/>
                <a:gd name="T9" fmla="*/ 33 h 254"/>
                <a:gd name="T10" fmla="*/ 374 w 374"/>
                <a:gd name="T11" fmla="*/ 47 h 254"/>
                <a:gd name="T12" fmla="*/ 372 w 374"/>
                <a:gd name="T13" fmla="*/ 63 h 254"/>
                <a:gd name="T14" fmla="*/ 364 w 374"/>
                <a:gd name="T15" fmla="*/ 76 h 254"/>
                <a:gd name="T16" fmla="*/ 354 w 374"/>
                <a:gd name="T17" fmla="*/ 87 h 254"/>
                <a:gd name="T18" fmla="*/ 146 w 374"/>
                <a:gd name="T19" fmla="*/ 243 h 254"/>
                <a:gd name="T20" fmla="*/ 131 w 374"/>
                <a:gd name="T21" fmla="*/ 250 h 254"/>
                <a:gd name="T22" fmla="*/ 115 w 374"/>
                <a:gd name="T23" fmla="*/ 254 h 254"/>
                <a:gd name="T24" fmla="*/ 110 w 374"/>
                <a:gd name="T25" fmla="*/ 254 h 254"/>
                <a:gd name="T26" fmla="*/ 97 w 374"/>
                <a:gd name="T27" fmla="*/ 249 h 254"/>
                <a:gd name="T28" fmla="*/ 83 w 374"/>
                <a:gd name="T29" fmla="*/ 241 h 254"/>
                <a:gd name="T30" fmla="*/ 73 w 374"/>
                <a:gd name="T31" fmla="*/ 231 h 254"/>
                <a:gd name="T32" fmla="*/ 10 w 374"/>
                <a:gd name="T33" fmla="*/ 149 h 254"/>
                <a:gd name="T34" fmla="*/ 3 w 374"/>
                <a:gd name="T35" fmla="*/ 136 h 254"/>
                <a:gd name="T36" fmla="*/ 0 w 374"/>
                <a:gd name="T37" fmla="*/ 121 h 254"/>
                <a:gd name="T38" fmla="*/ 2 w 374"/>
                <a:gd name="T39" fmla="*/ 107 h 254"/>
                <a:gd name="T40" fmla="*/ 8 w 374"/>
                <a:gd name="T41" fmla="*/ 92 h 254"/>
                <a:gd name="T42" fmla="*/ 18 w 374"/>
                <a:gd name="T43" fmla="*/ 81 h 254"/>
                <a:gd name="T44" fmla="*/ 32 w 374"/>
                <a:gd name="T45" fmla="*/ 74 h 254"/>
                <a:gd name="T46" fmla="*/ 46 w 374"/>
                <a:gd name="T47" fmla="*/ 71 h 254"/>
                <a:gd name="T48" fmla="*/ 62 w 374"/>
                <a:gd name="T49" fmla="*/ 73 h 254"/>
                <a:gd name="T50" fmla="*/ 75 w 374"/>
                <a:gd name="T51" fmla="*/ 79 h 254"/>
                <a:gd name="T52" fmla="*/ 87 w 374"/>
                <a:gd name="T53" fmla="*/ 89 h 254"/>
                <a:gd name="T54" fmla="*/ 124 w 374"/>
                <a:gd name="T55" fmla="*/ 138 h 254"/>
                <a:gd name="T56" fmla="*/ 295 w 374"/>
                <a:gd name="T57" fmla="*/ 9 h 254"/>
                <a:gd name="T58" fmla="*/ 310 w 374"/>
                <a:gd name="T59" fmla="*/ 2 h 254"/>
                <a:gd name="T60" fmla="*/ 324 w 374"/>
                <a:gd name="T61"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4" h="254">
                  <a:moveTo>
                    <a:pt x="324" y="0"/>
                  </a:moveTo>
                  <a:lnTo>
                    <a:pt x="339" y="2"/>
                  </a:lnTo>
                  <a:lnTo>
                    <a:pt x="352" y="8"/>
                  </a:lnTo>
                  <a:lnTo>
                    <a:pt x="363" y="18"/>
                  </a:lnTo>
                  <a:lnTo>
                    <a:pt x="371" y="33"/>
                  </a:lnTo>
                  <a:lnTo>
                    <a:pt x="374" y="47"/>
                  </a:lnTo>
                  <a:lnTo>
                    <a:pt x="372" y="63"/>
                  </a:lnTo>
                  <a:lnTo>
                    <a:pt x="364" y="76"/>
                  </a:lnTo>
                  <a:lnTo>
                    <a:pt x="354" y="87"/>
                  </a:lnTo>
                  <a:lnTo>
                    <a:pt x="146" y="243"/>
                  </a:lnTo>
                  <a:lnTo>
                    <a:pt x="131" y="250"/>
                  </a:lnTo>
                  <a:lnTo>
                    <a:pt x="115" y="254"/>
                  </a:lnTo>
                  <a:lnTo>
                    <a:pt x="110" y="254"/>
                  </a:lnTo>
                  <a:lnTo>
                    <a:pt x="97" y="249"/>
                  </a:lnTo>
                  <a:lnTo>
                    <a:pt x="83" y="241"/>
                  </a:lnTo>
                  <a:lnTo>
                    <a:pt x="73" y="231"/>
                  </a:lnTo>
                  <a:lnTo>
                    <a:pt x="10" y="149"/>
                  </a:lnTo>
                  <a:lnTo>
                    <a:pt x="3" y="136"/>
                  </a:lnTo>
                  <a:lnTo>
                    <a:pt x="0" y="121"/>
                  </a:lnTo>
                  <a:lnTo>
                    <a:pt x="2" y="107"/>
                  </a:lnTo>
                  <a:lnTo>
                    <a:pt x="8" y="92"/>
                  </a:lnTo>
                  <a:lnTo>
                    <a:pt x="18" y="81"/>
                  </a:lnTo>
                  <a:lnTo>
                    <a:pt x="32" y="74"/>
                  </a:lnTo>
                  <a:lnTo>
                    <a:pt x="46" y="71"/>
                  </a:lnTo>
                  <a:lnTo>
                    <a:pt x="62" y="73"/>
                  </a:lnTo>
                  <a:lnTo>
                    <a:pt x="75" y="79"/>
                  </a:lnTo>
                  <a:lnTo>
                    <a:pt x="87" y="89"/>
                  </a:lnTo>
                  <a:lnTo>
                    <a:pt x="124" y="138"/>
                  </a:lnTo>
                  <a:lnTo>
                    <a:pt x="295" y="9"/>
                  </a:lnTo>
                  <a:lnTo>
                    <a:pt x="310" y="2"/>
                  </a:lnTo>
                  <a:lnTo>
                    <a:pt x="3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sp>
          <p:nvSpPr>
            <p:cNvPr id="76" name="Freeform 13"/>
            <p:cNvSpPr>
              <a:spLocks/>
            </p:cNvSpPr>
            <p:nvPr/>
          </p:nvSpPr>
          <p:spPr bwMode="auto">
            <a:xfrm>
              <a:off x="-125" y="1210"/>
              <a:ext cx="55" cy="13"/>
            </a:xfrm>
            <a:custGeom>
              <a:avLst/>
              <a:gdLst>
                <a:gd name="T0" fmla="*/ 48 w 438"/>
                <a:gd name="T1" fmla="*/ 0 h 98"/>
                <a:gd name="T2" fmla="*/ 388 w 438"/>
                <a:gd name="T3" fmla="*/ 0 h 98"/>
                <a:gd name="T4" fmla="*/ 404 w 438"/>
                <a:gd name="T5" fmla="*/ 3 h 98"/>
                <a:gd name="T6" fmla="*/ 417 w 438"/>
                <a:gd name="T7" fmla="*/ 9 h 98"/>
                <a:gd name="T8" fmla="*/ 427 w 438"/>
                <a:gd name="T9" fmla="*/ 21 h 98"/>
                <a:gd name="T10" fmla="*/ 435 w 438"/>
                <a:gd name="T11" fmla="*/ 34 h 98"/>
                <a:gd name="T12" fmla="*/ 438 w 438"/>
                <a:gd name="T13" fmla="*/ 49 h 98"/>
                <a:gd name="T14" fmla="*/ 435 w 438"/>
                <a:gd name="T15" fmla="*/ 64 h 98"/>
                <a:gd name="T16" fmla="*/ 427 w 438"/>
                <a:gd name="T17" fmla="*/ 78 h 98"/>
                <a:gd name="T18" fmla="*/ 417 w 438"/>
                <a:gd name="T19" fmla="*/ 89 h 98"/>
                <a:gd name="T20" fmla="*/ 404 w 438"/>
                <a:gd name="T21" fmla="*/ 95 h 98"/>
                <a:gd name="T22" fmla="*/ 388 w 438"/>
                <a:gd name="T23" fmla="*/ 98 h 98"/>
                <a:gd name="T24" fmla="*/ 48 w 438"/>
                <a:gd name="T25" fmla="*/ 98 h 98"/>
                <a:gd name="T26" fmla="*/ 33 w 438"/>
                <a:gd name="T27" fmla="*/ 95 h 98"/>
                <a:gd name="T28" fmla="*/ 19 w 438"/>
                <a:gd name="T29" fmla="*/ 89 h 98"/>
                <a:gd name="T30" fmla="*/ 9 w 438"/>
                <a:gd name="T31" fmla="*/ 78 h 98"/>
                <a:gd name="T32" fmla="*/ 2 w 438"/>
                <a:gd name="T33" fmla="*/ 64 h 98"/>
                <a:gd name="T34" fmla="*/ 0 w 438"/>
                <a:gd name="T35" fmla="*/ 49 h 98"/>
                <a:gd name="T36" fmla="*/ 2 w 438"/>
                <a:gd name="T37" fmla="*/ 34 h 98"/>
                <a:gd name="T38" fmla="*/ 9 w 438"/>
                <a:gd name="T39" fmla="*/ 21 h 98"/>
                <a:gd name="T40" fmla="*/ 19 w 438"/>
                <a:gd name="T41" fmla="*/ 9 h 98"/>
                <a:gd name="T42" fmla="*/ 33 w 438"/>
                <a:gd name="T43" fmla="*/ 3 h 98"/>
                <a:gd name="T44" fmla="*/ 48 w 438"/>
                <a:gd name="T45"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8" h="98">
                  <a:moveTo>
                    <a:pt x="48" y="0"/>
                  </a:moveTo>
                  <a:lnTo>
                    <a:pt x="388" y="0"/>
                  </a:lnTo>
                  <a:lnTo>
                    <a:pt x="404" y="3"/>
                  </a:lnTo>
                  <a:lnTo>
                    <a:pt x="417" y="9"/>
                  </a:lnTo>
                  <a:lnTo>
                    <a:pt x="427" y="21"/>
                  </a:lnTo>
                  <a:lnTo>
                    <a:pt x="435" y="34"/>
                  </a:lnTo>
                  <a:lnTo>
                    <a:pt x="438" y="49"/>
                  </a:lnTo>
                  <a:lnTo>
                    <a:pt x="435" y="64"/>
                  </a:lnTo>
                  <a:lnTo>
                    <a:pt x="427" y="78"/>
                  </a:lnTo>
                  <a:lnTo>
                    <a:pt x="417" y="89"/>
                  </a:lnTo>
                  <a:lnTo>
                    <a:pt x="404" y="95"/>
                  </a:lnTo>
                  <a:lnTo>
                    <a:pt x="388" y="98"/>
                  </a:lnTo>
                  <a:lnTo>
                    <a:pt x="48" y="98"/>
                  </a:lnTo>
                  <a:lnTo>
                    <a:pt x="33" y="95"/>
                  </a:lnTo>
                  <a:lnTo>
                    <a:pt x="19" y="89"/>
                  </a:lnTo>
                  <a:lnTo>
                    <a:pt x="9" y="78"/>
                  </a:lnTo>
                  <a:lnTo>
                    <a:pt x="2" y="64"/>
                  </a:lnTo>
                  <a:lnTo>
                    <a:pt x="0" y="49"/>
                  </a:lnTo>
                  <a:lnTo>
                    <a:pt x="2" y="34"/>
                  </a:lnTo>
                  <a:lnTo>
                    <a:pt x="9" y="21"/>
                  </a:lnTo>
                  <a:lnTo>
                    <a:pt x="19" y="9"/>
                  </a:lnTo>
                  <a:lnTo>
                    <a:pt x="33" y="3"/>
                  </a:lnTo>
                  <a:lnTo>
                    <a:pt x="4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grpSp>
      <p:sp>
        <p:nvSpPr>
          <p:cNvPr id="77" name="TextBox 76"/>
          <p:cNvSpPr txBox="1"/>
          <p:nvPr/>
        </p:nvSpPr>
        <p:spPr>
          <a:xfrm>
            <a:off x="6894271" y="1058178"/>
            <a:ext cx="2866523" cy="276999"/>
          </a:xfrm>
          <a:prstGeom prst="rect">
            <a:avLst/>
          </a:prstGeom>
          <a:noFill/>
        </p:spPr>
        <p:txBody>
          <a:bodyPr wrap="square" rtlCol="0">
            <a:spAutoFit/>
          </a:bodyPr>
          <a:lstStyle/>
          <a:p>
            <a:r>
              <a:rPr lang="en-US" sz="1200" dirty="0">
                <a:solidFill>
                  <a:srgbClr val="FFFFFF"/>
                </a:solidFill>
                <a:ea typeface="Arial" charset="0"/>
                <a:cs typeface="Arial" charset="0"/>
              </a:rPr>
              <a:t>Administration Services</a:t>
            </a:r>
          </a:p>
        </p:txBody>
      </p:sp>
      <p:sp>
        <p:nvSpPr>
          <p:cNvPr id="79" name="TextBox 78"/>
          <p:cNvSpPr txBox="1"/>
          <p:nvPr/>
        </p:nvSpPr>
        <p:spPr>
          <a:xfrm>
            <a:off x="4468584" y="1824016"/>
            <a:ext cx="2005542" cy="276999"/>
          </a:xfrm>
          <a:prstGeom prst="rect">
            <a:avLst/>
          </a:prstGeom>
          <a:noFill/>
        </p:spPr>
        <p:txBody>
          <a:bodyPr wrap="square" rtlCol="0">
            <a:spAutoFit/>
          </a:bodyPr>
          <a:lstStyle/>
          <a:p>
            <a:r>
              <a:rPr lang="en-US" sz="1200" dirty="0">
                <a:solidFill>
                  <a:srgbClr val="FFFFFF"/>
                </a:solidFill>
                <a:ea typeface="Arial" charset="0"/>
                <a:cs typeface="Arial" charset="0"/>
              </a:rPr>
              <a:t>Assistance &amp; Evacuation</a:t>
            </a:r>
          </a:p>
        </p:txBody>
      </p:sp>
      <p:sp>
        <p:nvSpPr>
          <p:cNvPr id="80" name="TextBox 79"/>
          <p:cNvSpPr txBox="1"/>
          <p:nvPr/>
        </p:nvSpPr>
        <p:spPr>
          <a:xfrm>
            <a:off x="6894270" y="1980506"/>
            <a:ext cx="2126993" cy="461665"/>
          </a:xfrm>
          <a:prstGeom prst="rect">
            <a:avLst/>
          </a:prstGeom>
          <a:noFill/>
        </p:spPr>
        <p:txBody>
          <a:bodyPr wrap="square" rtlCol="0">
            <a:spAutoFit/>
          </a:bodyPr>
          <a:lstStyle/>
          <a:p>
            <a:r>
              <a:rPr lang="en-US" sz="1200" dirty="0">
                <a:solidFill>
                  <a:srgbClr val="FFFFFF"/>
                </a:solidFill>
                <a:ea typeface="Arial" charset="0"/>
                <a:cs typeface="Arial" charset="0"/>
              </a:rPr>
              <a:t>Medical &amp; Security </a:t>
            </a:r>
            <a:br>
              <a:rPr lang="en-US" sz="1200" dirty="0">
                <a:solidFill>
                  <a:srgbClr val="FFFFFF"/>
                </a:solidFill>
                <a:ea typeface="Arial" charset="0"/>
                <a:cs typeface="Arial" charset="0"/>
              </a:rPr>
            </a:br>
            <a:r>
              <a:rPr lang="en-US" sz="1200" dirty="0">
                <a:solidFill>
                  <a:srgbClr val="FFFFFF"/>
                </a:solidFill>
                <a:ea typeface="Arial" charset="0"/>
                <a:cs typeface="Arial" charset="0"/>
              </a:rPr>
              <a:t>Intelligence</a:t>
            </a:r>
          </a:p>
        </p:txBody>
      </p:sp>
      <p:sp>
        <p:nvSpPr>
          <p:cNvPr id="81" name="TextBox 80"/>
          <p:cNvSpPr txBox="1"/>
          <p:nvPr/>
        </p:nvSpPr>
        <p:spPr>
          <a:xfrm>
            <a:off x="4468584" y="2169618"/>
            <a:ext cx="1846762" cy="461665"/>
          </a:xfrm>
          <a:prstGeom prst="rect">
            <a:avLst/>
          </a:prstGeom>
          <a:noFill/>
        </p:spPr>
        <p:txBody>
          <a:bodyPr wrap="square" rtlCol="0">
            <a:spAutoFit/>
          </a:bodyPr>
          <a:lstStyle/>
          <a:p>
            <a:r>
              <a:rPr lang="en-US" sz="1200" dirty="0">
                <a:solidFill>
                  <a:srgbClr val="FFFFFF"/>
                </a:solidFill>
                <a:ea typeface="Arial" charset="0"/>
                <a:cs typeface="Arial" charset="0"/>
              </a:rPr>
              <a:t>Aviation Medical </a:t>
            </a:r>
            <a:br>
              <a:rPr lang="en-US" sz="1200" dirty="0">
                <a:solidFill>
                  <a:srgbClr val="FFFFFF"/>
                </a:solidFill>
                <a:ea typeface="Arial" charset="0"/>
                <a:cs typeface="Arial" charset="0"/>
              </a:rPr>
            </a:br>
            <a:r>
              <a:rPr lang="en-US" sz="1200" dirty="0">
                <a:solidFill>
                  <a:srgbClr val="FFFFFF"/>
                </a:solidFill>
                <a:ea typeface="Arial" charset="0"/>
                <a:cs typeface="Arial" charset="0"/>
              </a:rPr>
              <a:t>Emergency Response</a:t>
            </a:r>
          </a:p>
        </p:txBody>
      </p:sp>
      <p:pic>
        <p:nvPicPr>
          <p:cNvPr id="86" name="Picture 8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121773" y="2905284"/>
            <a:ext cx="329630" cy="324909"/>
          </a:xfrm>
          <a:prstGeom prst="rect">
            <a:avLst/>
          </a:prstGeom>
          <a:noFill/>
          <a:ln>
            <a:noFill/>
          </a:ln>
        </p:spPr>
      </p:pic>
      <p:sp>
        <p:nvSpPr>
          <p:cNvPr id="87" name="TextBox 86"/>
          <p:cNvSpPr txBox="1"/>
          <p:nvPr/>
        </p:nvSpPr>
        <p:spPr>
          <a:xfrm>
            <a:off x="4468584" y="2919871"/>
            <a:ext cx="2866523" cy="276999"/>
          </a:xfrm>
          <a:prstGeom prst="rect">
            <a:avLst/>
          </a:prstGeom>
          <a:noFill/>
        </p:spPr>
        <p:txBody>
          <a:bodyPr wrap="square" rtlCol="0">
            <a:spAutoFit/>
          </a:bodyPr>
          <a:lstStyle/>
          <a:p>
            <a:r>
              <a:rPr lang="en-US" sz="1200" dirty="0">
                <a:solidFill>
                  <a:srgbClr val="FFFFFF"/>
                </a:solidFill>
                <a:ea typeface="Arial" charset="0"/>
                <a:cs typeface="Arial" charset="0"/>
              </a:rPr>
              <a:t>Medical Personnel</a:t>
            </a:r>
          </a:p>
        </p:txBody>
      </p:sp>
      <p:pic>
        <p:nvPicPr>
          <p:cNvPr id="88" name="Picture 8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118346" y="3314001"/>
            <a:ext cx="336484" cy="339861"/>
          </a:xfrm>
          <a:prstGeom prst="rect">
            <a:avLst/>
          </a:prstGeom>
          <a:noFill/>
          <a:ln>
            <a:noFill/>
          </a:ln>
        </p:spPr>
      </p:pic>
      <p:sp>
        <p:nvSpPr>
          <p:cNvPr id="89" name="TextBox 88"/>
          <p:cNvSpPr txBox="1"/>
          <p:nvPr/>
        </p:nvSpPr>
        <p:spPr>
          <a:xfrm>
            <a:off x="4468584" y="3338954"/>
            <a:ext cx="2866523" cy="276999"/>
          </a:xfrm>
          <a:prstGeom prst="rect">
            <a:avLst/>
          </a:prstGeom>
          <a:noFill/>
        </p:spPr>
        <p:txBody>
          <a:bodyPr wrap="square" rtlCol="0">
            <a:spAutoFit/>
          </a:bodyPr>
          <a:lstStyle/>
          <a:p>
            <a:r>
              <a:rPr lang="en-US" sz="1200" dirty="0">
                <a:solidFill>
                  <a:srgbClr val="FFFFFF"/>
                </a:solidFill>
                <a:ea typeface="Arial" charset="0"/>
                <a:cs typeface="Arial" charset="0"/>
              </a:rPr>
              <a:t>Marine Medical Services</a:t>
            </a:r>
          </a:p>
        </p:txBody>
      </p:sp>
      <p:pic>
        <p:nvPicPr>
          <p:cNvPr id="90" name="Picture 8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559772" y="3120523"/>
            <a:ext cx="305006" cy="311698"/>
          </a:xfrm>
          <a:prstGeom prst="rect">
            <a:avLst/>
          </a:prstGeom>
          <a:noFill/>
          <a:ln>
            <a:noFill/>
          </a:ln>
        </p:spPr>
      </p:pic>
      <p:sp>
        <p:nvSpPr>
          <p:cNvPr id="91" name="TextBox 90"/>
          <p:cNvSpPr txBox="1"/>
          <p:nvPr/>
        </p:nvSpPr>
        <p:spPr>
          <a:xfrm>
            <a:off x="6894271" y="3121898"/>
            <a:ext cx="2866523" cy="276999"/>
          </a:xfrm>
          <a:prstGeom prst="rect">
            <a:avLst/>
          </a:prstGeom>
          <a:noFill/>
        </p:spPr>
        <p:txBody>
          <a:bodyPr wrap="square" rtlCol="0">
            <a:spAutoFit/>
          </a:bodyPr>
          <a:lstStyle/>
          <a:p>
            <a:r>
              <a:rPr lang="en-US" sz="1200" dirty="0">
                <a:solidFill>
                  <a:srgbClr val="FFFFFF"/>
                </a:solidFill>
                <a:ea typeface="Arial" charset="0"/>
                <a:cs typeface="Arial" charset="0"/>
              </a:rPr>
              <a:t>Clinics</a:t>
            </a:r>
          </a:p>
        </p:txBody>
      </p:sp>
      <p:grpSp>
        <p:nvGrpSpPr>
          <p:cNvPr id="99" name="Group 47"/>
          <p:cNvGrpSpPr>
            <a:grpSpLocks noChangeAspect="1"/>
          </p:cNvGrpSpPr>
          <p:nvPr/>
        </p:nvGrpSpPr>
        <p:grpSpPr bwMode="auto">
          <a:xfrm>
            <a:off x="4122412" y="1790393"/>
            <a:ext cx="328353" cy="328353"/>
            <a:chOff x="2197" y="2084"/>
            <a:chExt cx="359" cy="359"/>
          </a:xfrm>
          <a:solidFill>
            <a:schemeClr val="bg1"/>
          </a:solidFill>
        </p:grpSpPr>
        <p:sp>
          <p:nvSpPr>
            <p:cNvPr id="100" name="Freeform 49"/>
            <p:cNvSpPr>
              <a:spLocks noEditPoints="1"/>
            </p:cNvSpPr>
            <p:nvPr/>
          </p:nvSpPr>
          <p:spPr bwMode="auto">
            <a:xfrm>
              <a:off x="2197" y="2084"/>
              <a:ext cx="359" cy="359"/>
            </a:xfrm>
            <a:custGeom>
              <a:avLst/>
              <a:gdLst>
                <a:gd name="T0" fmla="*/ 1479 w 3587"/>
                <a:gd name="T1" fmla="*/ 198 h 3587"/>
                <a:gd name="T2" fmla="*/ 1092 w 3587"/>
                <a:gd name="T3" fmla="*/ 326 h 3587"/>
                <a:gd name="T4" fmla="*/ 754 w 3587"/>
                <a:gd name="T5" fmla="*/ 543 h 3587"/>
                <a:gd name="T6" fmla="*/ 480 w 3587"/>
                <a:gd name="T7" fmla="*/ 833 h 3587"/>
                <a:gd name="T8" fmla="*/ 285 w 3587"/>
                <a:gd name="T9" fmla="*/ 1184 h 3587"/>
                <a:gd name="T10" fmla="*/ 180 w 3587"/>
                <a:gd name="T11" fmla="*/ 1582 h 3587"/>
                <a:gd name="T12" fmla="*/ 180 w 3587"/>
                <a:gd name="T13" fmla="*/ 2006 h 3587"/>
                <a:gd name="T14" fmla="*/ 285 w 3587"/>
                <a:gd name="T15" fmla="*/ 2403 h 3587"/>
                <a:gd name="T16" fmla="*/ 480 w 3587"/>
                <a:gd name="T17" fmla="*/ 2754 h 3587"/>
                <a:gd name="T18" fmla="*/ 754 w 3587"/>
                <a:gd name="T19" fmla="*/ 3044 h 3587"/>
                <a:gd name="T20" fmla="*/ 1092 w 3587"/>
                <a:gd name="T21" fmla="*/ 3262 h 3587"/>
                <a:gd name="T22" fmla="*/ 1479 w 3587"/>
                <a:gd name="T23" fmla="*/ 3391 h 3587"/>
                <a:gd name="T24" fmla="*/ 1900 w 3587"/>
                <a:gd name="T25" fmla="*/ 3417 h 3587"/>
                <a:gd name="T26" fmla="*/ 2306 w 3587"/>
                <a:gd name="T27" fmla="*/ 3337 h 3587"/>
                <a:gd name="T28" fmla="*/ 2670 w 3587"/>
                <a:gd name="T29" fmla="*/ 3163 h 3587"/>
                <a:gd name="T30" fmla="*/ 2978 w 3587"/>
                <a:gd name="T31" fmla="*/ 2908 h 3587"/>
                <a:gd name="T32" fmla="*/ 3214 w 3587"/>
                <a:gd name="T33" fmla="*/ 2585 h 3587"/>
                <a:gd name="T34" fmla="*/ 3366 w 3587"/>
                <a:gd name="T35" fmla="*/ 2209 h 3587"/>
                <a:gd name="T36" fmla="*/ 3420 w 3587"/>
                <a:gd name="T37" fmla="*/ 1794 h 3587"/>
                <a:gd name="T38" fmla="*/ 3366 w 3587"/>
                <a:gd name="T39" fmla="*/ 1378 h 3587"/>
                <a:gd name="T40" fmla="*/ 3214 w 3587"/>
                <a:gd name="T41" fmla="*/ 1002 h 3587"/>
                <a:gd name="T42" fmla="*/ 2978 w 3587"/>
                <a:gd name="T43" fmla="*/ 680 h 3587"/>
                <a:gd name="T44" fmla="*/ 2670 w 3587"/>
                <a:gd name="T45" fmla="*/ 424 h 3587"/>
                <a:gd name="T46" fmla="*/ 2306 w 3587"/>
                <a:gd name="T47" fmla="*/ 250 h 3587"/>
                <a:gd name="T48" fmla="*/ 1900 w 3587"/>
                <a:gd name="T49" fmla="*/ 170 h 3587"/>
                <a:gd name="T50" fmla="*/ 2018 w 3587"/>
                <a:gd name="T51" fmla="*/ 15 h 3587"/>
                <a:gd name="T52" fmla="*/ 2441 w 3587"/>
                <a:gd name="T53" fmla="*/ 121 h 3587"/>
                <a:gd name="T54" fmla="*/ 2817 w 3587"/>
                <a:gd name="T55" fmla="*/ 322 h 3587"/>
                <a:gd name="T56" fmla="*/ 3133 w 3587"/>
                <a:gd name="T57" fmla="*/ 604 h 3587"/>
                <a:gd name="T58" fmla="*/ 3376 w 3587"/>
                <a:gd name="T59" fmla="*/ 951 h 3587"/>
                <a:gd name="T60" fmla="*/ 3531 w 3587"/>
                <a:gd name="T61" fmla="*/ 1353 h 3587"/>
                <a:gd name="T62" fmla="*/ 3587 w 3587"/>
                <a:gd name="T63" fmla="*/ 1794 h 3587"/>
                <a:gd name="T64" fmla="*/ 3531 w 3587"/>
                <a:gd name="T65" fmla="*/ 2235 h 3587"/>
                <a:gd name="T66" fmla="*/ 3376 w 3587"/>
                <a:gd name="T67" fmla="*/ 2636 h 3587"/>
                <a:gd name="T68" fmla="*/ 3133 w 3587"/>
                <a:gd name="T69" fmla="*/ 2985 h 3587"/>
                <a:gd name="T70" fmla="*/ 2817 w 3587"/>
                <a:gd name="T71" fmla="*/ 3265 h 3587"/>
                <a:gd name="T72" fmla="*/ 2441 w 3587"/>
                <a:gd name="T73" fmla="*/ 3466 h 3587"/>
                <a:gd name="T74" fmla="*/ 2018 w 3587"/>
                <a:gd name="T75" fmla="*/ 3573 h 3587"/>
                <a:gd name="T76" fmla="*/ 1569 w 3587"/>
                <a:gd name="T77" fmla="*/ 3573 h 3587"/>
                <a:gd name="T78" fmla="*/ 1146 w 3587"/>
                <a:gd name="T79" fmla="*/ 3466 h 3587"/>
                <a:gd name="T80" fmla="*/ 770 w 3587"/>
                <a:gd name="T81" fmla="*/ 3265 h 3587"/>
                <a:gd name="T82" fmla="*/ 453 w 3587"/>
                <a:gd name="T83" fmla="*/ 2985 h 3587"/>
                <a:gd name="T84" fmla="*/ 211 w 3587"/>
                <a:gd name="T85" fmla="*/ 2636 h 3587"/>
                <a:gd name="T86" fmla="*/ 54 w 3587"/>
                <a:gd name="T87" fmla="*/ 2235 h 3587"/>
                <a:gd name="T88" fmla="*/ 0 w 3587"/>
                <a:gd name="T89" fmla="*/ 1794 h 3587"/>
                <a:gd name="T90" fmla="*/ 54 w 3587"/>
                <a:gd name="T91" fmla="*/ 1353 h 3587"/>
                <a:gd name="T92" fmla="*/ 211 w 3587"/>
                <a:gd name="T93" fmla="*/ 951 h 3587"/>
                <a:gd name="T94" fmla="*/ 453 w 3587"/>
                <a:gd name="T95" fmla="*/ 604 h 3587"/>
                <a:gd name="T96" fmla="*/ 770 w 3587"/>
                <a:gd name="T97" fmla="*/ 322 h 3587"/>
                <a:gd name="T98" fmla="*/ 1146 w 3587"/>
                <a:gd name="T99" fmla="*/ 121 h 3587"/>
                <a:gd name="T100" fmla="*/ 1569 w 3587"/>
                <a:gd name="T101" fmla="*/ 15 h 3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87" h="3587">
                  <a:moveTo>
                    <a:pt x="1793" y="167"/>
                  </a:moveTo>
                  <a:lnTo>
                    <a:pt x="1686" y="170"/>
                  </a:lnTo>
                  <a:lnTo>
                    <a:pt x="1582" y="181"/>
                  </a:lnTo>
                  <a:lnTo>
                    <a:pt x="1479" y="198"/>
                  </a:lnTo>
                  <a:lnTo>
                    <a:pt x="1378" y="221"/>
                  </a:lnTo>
                  <a:lnTo>
                    <a:pt x="1279" y="250"/>
                  </a:lnTo>
                  <a:lnTo>
                    <a:pt x="1184" y="285"/>
                  </a:lnTo>
                  <a:lnTo>
                    <a:pt x="1092" y="326"/>
                  </a:lnTo>
                  <a:lnTo>
                    <a:pt x="1002" y="373"/>
                  </a:lnTo>
                  <a:lnTo>
                    <a:pt x="915" y="424"/>
                  </a:lnTo>
                  <a:lnTo>
                    <a:pt x="833" y="481"/>
                  </a:lnTo>
                  <a:lnTo>
                    <a:pt x="754" y="543"/>
                  </a:lnTo>
                  <a:lnTo>
                    <a:pt x="679" y="609"/>
                  </a:lnTo>
                  <a:lnTo>
                    <a:pt x="609" y="680"/>
                  </a:lnTo>
                  <a:lnTo>
                    <a:pt x="543" y="755"/>
                  </a:lnTo>
                  <a:lnTo>
                    <a:pt x="480" y="833"/>
                  </a:lnTo>
                  <a:lnTo>
                    <a:pt x="424" y="917"/>
                  </a:lnTo>
                  <a:lnTo>
                    <a:pt x="372" y="1002"/>
                  </a:lnTo>
                  <a:lnTo>
                    <a:pt x="325" y="1092"/>
                  </a:lnTo>
                  <a:lnTo>
                    <a:pt x="285" y="1184"/>
                  </a:lnTo>
                  <a:lnTo>
                    <a:pt x="250" y="1281"/>
                  </a:lnTo>
                  <a:lnTo>
                    <a:pt x="220" y="1378"/>
                  </a:lnTo>
                  <a:lnTo>
                    <a:pt x="196" y="1479"/>
                  </a:lnTo>
                  <a:lnTo>
                    <a:pt x="180" y="1582"/>
                  </a:lnTo>
                  <a:lnTo>
                    <a:pt x="170" y="1687"/>
                  </a:lnTo>
                  <a:lnTo>
                    <a:pt x="166" y="1794"/>
                  </a:lnTo>
                  <a:lnTo>
                    <a:pt x="170" y="1901"/>
                  </a:lnTo>
                  <a:lnTo>
                    <a:pt x="180" y="2006"/>
                  </a:lnTo>
                  <a:lnTo>
                    <a:pt x="196" y="2108"/>
                  </a:lnTo>
                  <a:lnTo>
                    <a:pt x="220" y="2209"/>
                  </a:lnTo>
                  <a:lnTo>
                    <a:pt x="250" y="2308"/>
                  </a:lnTo>
                  <a:lnTo>
                    <a:pt x="285" y="2403"/>
                  </a:lnTo>
                  <a:lnTo>
                    <a:pt x="325" y="2495"/>
                  </a:lnTo>
                  <a:lnTo>
                    <a:pt x="372" y="2585"/>
                  </a:lnTo>
                  <a:lnTo>
                    <a:pt x="424" y="2672"/>
                  </a:lnTo>
                  <a:lnTo>
                    <a:pt x="480" y="2754"/>
                  </a:lnTo>
                  <a:lnTo>
                    <a:pt x="543" y="2833"/>
                  </a:lnTo>
                  <a:lnTo>
                    <a:pt x="609" y="2908"/>
                  </a:lnTo>
                  <a:lnTo>
                    <a:pt x="679" y="2979"/>
                  </a:lnTo>
                  <a:lnTo>
                    <a:pt x="754" y="3044"/>
                  </a:lnTo>
                  <a:lnTo>
                    <a:pt x="833" y="3107"/>
                  </a:lnTo>
                  <a:lnTo>
                    <a:pt x="915" y="3163"/>
                  </a:lnTo>
                  <a:lnTo>
                    <a:pt x="1002" y="3215"/>
                  </a:lnTo>
                  <a:lnTo>
                    <a:pt x="1092" y="3262"/>
                  </a:lnTo>
                  <a:lnTo>
                    <a:pt x="1184" y="3303"/>
                  </a:lnTo>
                  <a:lnTo>
                    <a:pt x="1279" y="3337"/>
                  </a:lnTo>
                  <a:lnTo>
                    <a:pt x="1378" y="3367"/>
                  </a:lnTo>
                  <a:lnTo>
                    <a:pt x="1479" y="3391"/>
                  </a:lnTo>
                  <a:lnTo>
                    <a:pt x="1582" y="3407"/>
                  </a:lnTo>
                  <a:lnTo>
                    <a:pt x="1686" y="3417"/>
                  </a:lnTo>
                  <a:lnTo>
                    <a:pt x="1793" y="3421"/>
                  </a:lnTo>
                  <a:lnTo>
                    <a:pt x="1900" y="3417"/>
                  </a:lnTo>
                  <a:lnTo>
                    <a:pt x="2005" y="3407"/>
                  </a:lnTo>
                  <a:lnTo>
                    <a:pt x="2108" y="3391"/>
                  </a:lnTo>
                  <a:lnTo>
                    <a:pt x="2209" y="3367"/>
                  </a:lnTo>
                  <a:lnTo>
                    <a:pt x="2306" y="3337"/>
                  </a:lnTo>
                  <a:lnTo>
                    <a:pt x="2403" y="3303"/>
                  </a:lnTo>
                  <a:lnTo>
                    <a:pt x="2495" y="3262"/>
                  </a:lnTo>
                  <a:lnTo>
                    <a:pt x="2585" y="3215"/>
                  </a:lnTo>
                  <a:lnTo>
                    <a:pt x="2670" y="3163"/>
                  </a:lnTo>
                  <a:lnTo>
                    <a:pt x="2754" y="3107"/>
                  </a:lnTo>
                  <a:lnTo>
                    <a:pt x="2832" y="3044"/>
                  </a:lnTo>
                  <a:lnTo>
                    <a:pt x="2908" y="2979"/>
                  </a:lnTo>
                  <a:lnTo>
                    <a:pt x="2978" y="2908"/>
                  </a:lnTo>
                  <a:lnTo>
                    <a:pt x="3044" y="2833"/>
                  </a:lnTo>
                  <a:lnTo>
                    <a:pt x="3106" y="2754"/>
                  </a:lnTo>
                  <a:lnTo>
                    <a:pt x="3163" y="2672"/>
                  </a:lnTo>
                  <a:lnTo>
                    <a:pt x="3214" y="2585"/>
                  </a:lnTo>
                  <a:lnTo>
                    <a:pt x="3261" y="2495"/>
                  </a:lnTo>
                  <a:lnTo>
                    <a:pt x="3302" y="2403"/>
                  </a:lnTo>
                  <a:lnTo>
                    <a:pt x="3337" y="2308"/>
                  </a:lnTo>
                  <a:lnTo>
                    <a:pt x="3366" y="2209"/>
                  </a:lnTo>
                  <a:lnTo>
                    <a:pt x="3389" y="2108"/>
                  </a:lnTo>
                  <a:lnTo>
                    <a:pt x="3406" y="2006"/>
                  </a:lnTo>
                  <a:lnTo>
                    <a:pt x="3417" y="1901"/>
                  </a:lnTo>
                  <a:lnTo>
                    <a:pt x="3420" y="1794"/>
                  </a:lnTo>
                  <a:lnTo>
                    <a:pt x="3417" y="1687"/>
                  </a:lnTo>
                  <a:lnTo>
                    <a:pt x="3406" y="1582"/>
                  </a:lnTo>
                  <a:lnTo>
                    <a:pt x="3389" y="1479"/>
                  </a:lnTo>
                  <a:lnTo>
                    <a:pt x="3366" y="1378"/>
                  </a:lnTo>
                  <a:lnTo>
                    <a:pt x="3337" y="1281"/>
                  </a:lnTo>
                  <a:lnTo>
                    <a:pt x="3302" y="1184"/>
                  </a:lnTo>
                  <a:lnTo>
                    <a:pt x="3261" y="1092"/>
                  </a:lnTo>
                  <a:lnTo>
                    <a:pt x="3214" y="1002"/>
                  </a:lnTo>
                  <a:lnTo>
                    <a:pt x="3163" y="917"/>
                  </a:lnTo>
                  <a:lnTo>
                    <a:pt x="3106" y="833"/>
                  </a:lnTo>
                  <a:lnTo>
                    <a:pt x="3044" y="755"/>
                  </a:lnTo>
                  <a:lnTo>
                    <a:pt x="2978" y="680"/>
                  </a:lnTo>
                  <a:lnTo>
                    <a:pt x="2908" y="609"/>
                  </a:lnTo>
                  <a:lnTo>
                    <a:pt x="2832" y="543"/>
                  </a:lnTo>
                  <a:lnTo>
                    <a:pt x="2754" y="481"/>
                  </a:lnTo>
                  <a:lnTo>
                    <a:pt x="2670" y="424"/>
                  </a:lnTo>
                  <a:lnTo>
                    <a:pt x="2585" y="373"/>
                  </a:lnTo>
                  <a:lnTo>
                    <a:pt x="2495" y="326"/>
                  </a:lnTo>
                  <a:lnTo>
                    <a:pt x="2403" y="285"/>
                  </a:lnTo>
                  <a:lnTo>
                    <a:pt x="2306" y="250"/>
                  </a:lnTo>
                  <a:lnTo>
                    <a:pt x="2209" y="221"/>
                  </a:lnTo>
                  <a:lnTo>
                    <a:pt x="2108" y="198"/>
                  </a:lnTo>
                  <a:lnTo>
                    <a:pt x="2005" y="181"/>
                  </a:lnTo>
                  <a:lnTo>
                    <a:pt x="1900" y="170"/>
                  </a:lnTo>
                  <a:lnTo>
                    <a:pt x="1793" y="167"/>
                  </a:lnTo>
                  <a:close/>
                  <a:moveTo>
                    <a:pt x="1793" y="0"/>
                  </a:moveTo>
                  <a:lnTo>
                    <a:pt x="1906" y="5"/>
                  </a:lnTo>
                  <a:lnTo>
                    <a:pt x="2018" y="15"/>
                  </a:lnTo>
                  <a:lnTo>
                    <a:pt x="2127" y="31"/>
                  </a:lnTo>
                  <a:lnTo>
                    <a:pt x="2234" y="56"/>
                  </a:lnTo>
                  <a:lnTo>
                    <a:pt x="2339" y="86"/>
                  </a:lnTo>
                  <a:lnTo>
                    <a:pt x="2441" y="121"/>
                  </a:lnTo>
                  <a:lnTo>
                    <a:pt x="2539" y="163"/>
                  </a:lnTo>
                  <a:lnTo>
                    <a:pt x="2636" y="211"/>
                  </a:lnTo>
                  <a:lnTo>
                    <a:pt x="2728" y="264"/>
                  </a:lnTo>
                  <a:lnTo>
                    <a:pt x="2817" y="322"/>
                  </a:lnTo>
                  <a:lnTo>
                    <a:pt x="2902" y="385"/>
                  </a:lnTo>
                  <a:lnTo>
                    <a:pt x="2983" y="454"/>
                  </a:lnTo>
                  <a:lnTo>
                    <a:pt x="3061" y="526"/>
                  </a:lnTo>
                  <a:lnTo>
                    <a:pt x="3133" y="604"/>
                  </a:lnTo>
                  <a:lnTo>
                    <a:pt x="3202" y="685"/>
                  </a:lnTo>
                  <a:lnTo>
                    <a:pt x="3265" y="770"/>
                  </a:lnTo>
                  <a:lnTo>
                    <a:pt x="3323" y="859"/>
                  </a:lnTo>
                  <a:lnTo>
                    <a:pt x="3376" y="951"/>
                  </a:lnTo>
                  <a:lnTo>
                    <a:pt x="3424" y="1048"/>
                  </a:lnTo>
                  <a:lnTo>
                    <a:pt x="3466" y="1146"/>
                  </a:lnTo>
                  <a:lnTo>
                    <a:pt x="3501" y="1248"/>
                  </a:lnTo>
                  <a:lnTo>
                    <a:pt x="3531" y="1353"/>
                  </a:lnTo>
                  <a:lnTo>
                    <a:pt x="3556" y="1460"/>
                  </a:lnTo>
                  <a:lnTo>
                    <a:pt x="3572" y="1569"/>
                  </a:lnTo>
                  <a:lnTo>
                    <a:pt x="3583" y="1681"/>
                  </a:lnTo>
                  <a:lnTo>
                    <a:pt x="3587" y="1794"/>
                  </a:lnTo>
                  <a:lnTo>
                    <a:pt x="3583" y="1907"/>
                  </a:lnTo>
                  <a:lnTo>
                    <a:pt x="3572" y="2018"/>
                  </a:lnTo>
                  <a:lnTo>
                    <a:pt x="3556" y="2128"/>
                  </a:lnTo>
                  <a:lnTo>
                    <a:pt x="3531" y="2235"/>
                  </a:lnTo>
                  <a:lnTo>
                    <a:pt x="3501" y="2339"/>
                  </a:lnTo>
                  <a:lnTo>
                    <a:pt x="3466" y="2441"/>
                  </a:lnTo>
                  <a:lnTo>
                    <a:pt x="3424" y="2540"/>
                  </a:lnTo>
                  <a:lnTo>
                    <a:pt x="3376" y="2636"/>
                  </a:lnTo>
                  <a:lnTo>
                    <a:pt x="3323" y="2728"/>
                  </a:lnTo>
                  <a:lnTo>
                    <a:pt x="3265" y="2817"/>
                  </a:lnTo>
                  <a:lnTo>
                    <a:pt x="3202" y="2902"/>
                  </a:lnTo>
                  <a:lnTo>
                    <a:pt x="3133" y="2985"/>
                  </a:lnTo>
                  <a:lnTo>
                    <a:pt x="3061" y="3061"/>
                  </a:lnTo>
                  <a:lnTo>
                    <a:pt x="2983" y="3134"/>
                  </a:lnTo>
                  <a:lnTo>
                    <a:pt x="2902" y="3202"/>
                  </a:lnTo>
                  <a:lnTo>
                    <a:pt x="2817" y="3265"/>
                  </a:lnTo>
                  <a:lnTo>
                    <a:pt x="2728" y="3324"/>
                  </a:lnTo>
                  <a:lnTo>
                    <a:pt x="2636" y="3376"/>
                  </a:lnTo>
                  <a:lnTo>
                    <a:pt x="2539" y="3424"/>
                  </a:lnTo>
                  <a:lnTo>
                    <a:pt x="2441" y="3466"/>
                  </a:lnTo>
                  <a:lnTo>
                    <a:pt x="2339" y="3503"/>
                  </a:lnTo>
                  <a:lnTo>
                    <a:pt x="2234" y="3533"/>
                  </a:lnTo>
                  <a:lnTo>
                    <a:pt x="2127" y="3556"/>
                  </a:lnTo>
                  <a:lnTo>
                    <a:pt x="2018" y="3573"/>
                  </a:lnTo>
                  <a:lnTo>
                    <a:pt x="1906" y="3584"/>
                  </a:lnTo>
                  <a:lnTo>
                    <a:pt x="1793" y="3587"/>
                  </a:lnTo>
                  <a:lnTo>
                    <a:pt x="1680" y="3584"/>
                  </a:lnTo>
                  <a:lnTo>
                    <a:pt x="1569" y="3573"/>
                  </a:lnTo>
                  <a:lnTo>
                    <a:pt x="1459" y="3556"/>
                  </a:lnTo>
                  <a:lnTo>
                    <a:pt x="1352" y="3533"/>
                  </a:lnTo>
                  <a:lnTo>
                    <a:pt x="1248" y="3503"/>
                  </a:lnTo>
                  <a:lnTo>
                    <a:pt x="1146" y="3466"/>
                  </a:lnTo>
                  <a:lnTo>
                    <a:pt x="1047" y="3424"/>
                  </a:lnTo>
                  <a:lnTo>
                    <a:pt x="951" y="3376"/>
                  </a:lnTo>
                  <a:lnTo>
                    <a:pt x="859" y="3324"/>
                  </a:lnTo>
                  <a:lnTo>
                    <a:pt x="770" y="3265"/>
                  </a:lnTo>
                  <a:lnTo>
                    <a:pt x="685" y="3202"/>
                  </a:lnTo>
                  <a:lnTo>
                    <a:pt x="604" y="3134"/>
                  </a:lnTo>
                  <a:lnTo>
                    <a:pt x="526" y="3061"/>
                  </a:lnTo>
                  <a:lnTo>
                    <a:pt x="453" y="2985"/>
                  </a:lnTo>
                  <a:lnTo>
                    <a:pt x="385" y="2902"/>
                  </a:lnTo>
                  <a:lnTo>
                    <a:pt x="322" y="2817"/>
                  </a:lnTo>
                  <a:lnTo>
                    <a:pt x="263" y="2728"/>
                  </a:lnTo>
                  <a:lnTo>
                    <a:pt x="211" y="2636"/>
                  </a:lnTo>
                  <a:lnTo>
                    <a:pt x="163" y="2540"/>
                  </a:lnTo>
                  <a:lnTo>
                    <a:pt x="121" y="2441"/>
                  </a:lnTo>
                  <a:lnTo>
                    <a:pt x="84" y="2339"/>
                  </a:lnTo>
                  <a:lnTo>
                    <a:pt x="54" y="2235"/>
                  </a:lnTo>
                  <a:lnTo>
                    <a:pt x="31" y="2128"/>
                  </a:lnTo>
                  <a:lnTo>
                    <a:pt x="14" y="2018"/>
                  </a:lnTo>
                  <a:lnTo>
                    <a:pt x="3" y="1907"/>
                  </a:lnTo>
                  <a:lnTo>
                    <a:pt x="0" y="1794"/>
                  </a:lnTo>
                  <a:lnTo>
                    <a:pt x="3" y="1681"/>
                  </a:lnTo>
                  <a:lnTo>
                    <a:pt x="14" y="1569"/>
                  </a:lnTo>
                  <a:lnTo>
                    <a:pt x="31" y="1460"/>
                  </a:lnTo>
                  <a:lnTo>
                    <a:pt x="54" y="1353"/>
                  </a:lnTo>
                  <a:lnTo>
                    <a:pt x="84" y="1248"/>
                  </a:lnTo>
                  <a:lnTo>
                    <a:pt x="121" y="1146"/>
                  </a:lnTo>
                  <a:lnTo>
                    <a:pt x="163" y="1048"/>
                  </a:lnTo>
                  <a:lnTo>
                    <a:pt x="211" y="951"/>
                  </a:lnTo>
                  <a:lnTo>
                    <a:pt x="263" y="859"/>
                  </a:lnTo>
                  <a:lnTo>
                    <a:pt x="322" y="770"/>
                  </a:lnTo>
                  <a:lnTo>
                    <a:pt x="385" y="685"/>
                  </a:lnTo>
                  <a:lnTo>
                    <a:pt x="453" y="604"/>
                  </a:lnTo>
                  <a:lnTo>
                    <a:pt x="526" y="526"/>
                  </a:lnTo>
                  <a:lnTo>
                    <a:pt x="604" y="454"/>
                  </a:lnTo>
                  <a:lnTo>
                    <a:pt x="685" y="385"/>
                  </a:lnTo>
                  <a:lnTo>
                    <a:pt x="770" y="322"/>
                  </a:lnTo>
                  <a:lnTo>
                    <a:pt x="859" y="264"/>
                  </a:lnTo>
                  <a:lnTo>
                    <a:pt x="951" y="211"/>
                  </a:lnTo>
                  <a:lnTo>
                    <a:pt x="1047" y="163"/>
                  </a:lnTo>
                  <a:lnTo>
                    <a:pt x="1146" y="121"/>
                  </a:lnTo>
                  <a:lnTo>
                    <a:pt x="1248" y="86"/>
                  </a:lnTo>
                  <a:lnTo>
                    <a:pt x="1352" y="56"/>
                  </a:lnTo>
                  <a:lnTo>
                    <a:pt x="1459" y="31"/>
                  </a:lnTo>
                  <a:lnTo>
                    <a:pt x="1569" y="15"/>
                  </a:lnTo>
                  <a:lnTo>
                    <a:pt x="1680" y="5"/>
                  </a:lnTo>
                  <a:lnTo>
                    <a:pt x="179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sp>
          <p:nvSpPr>
            <p:cNvPr id="101" name="Freeform 50"/>
            <p:cNvSpPr>
              <a:spLocks/>
            </p:cNvSpPr>
            <p:nvPr/>
          </p:nvSpPr>
          <p:spPr bwMode="auto">
            <a:xfrm>
              <a:off x="2333" y="2134"/>
              <a:ext cx="89" cy="89"/>
            </a:xfrm>
            <a:custGeom>
              <a:avLst/>
              <a:gdLst>
                <a:gd name="T0" fmla="*/ 297 w 891"/>
                <a:gd name="T1" fmla="*/ 0 h 891"/>
                <a:gd name="T2" fmla="*/ 593 w 891"/>
                <a:gd name="T3" fmla="*/ 0 h 891"/>
                <a:gd name="T4" fmla="*/ 593 w 891"/>
                <a:gd name="T5" fmla="*/ 297 h 891"/>
                <a:gd name="T6" fmla="*/ 891 w 891"/>
                <a:gd name="T7" fmla="*/ 297 h 891"/>
                <a:gd name="T8" fmla="*/ 891 w 891"/>
                <a:gd name="T9" fmla="*/ 593 h 891"/>
                <a:gd name="T10" fmla="*/ 593 w 891"/>
                <a:gd name="T11" fmla="*/ 593 h 891"/>
                <a:gd name="T12" fmla="*/ 593 w 891"/>
                <a:gd name="T13" fmla="*/ 891 h 891"/>
                <a:gd name="T14" fmla="*/ 297 w 891"/>
                <a:gd name="T15" fmla="*/ 891 h 891"/>
                <a:gd name="T16" fmla="*/ 297 w 891"/>
                <a:gd name="T17" fmla="*/ 593 h 891"/>
                <a:gd name="T18" fmla="*/ 0 w 891"/>
                <a:gd name="T19" fmla="*/ 593 h 891"/>
                <a:gd name="T20" fmla="*/ 0 w 891"/>
                <a:gd name="T21" fmla="*/ 297 h 891"/>
                <a:gd name="T22" fmla="*/ 297 w 891"/>
                <a:gd name="T23" fmla="*/ 297 h 891"/>
                <a:gd name="T24" fmla="*/ 297 w 891"/>
                <a:gd name="T25" fmla="*/ 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1" h="891">
                  <a:moveTo>
                    <a:pt x="297" y="0"/>
                  </a:moveTo>
                  <a:lnTo>
                    <a:pt x="593" y="0"/>
                  </a:lnTo>
                  <a:lnTo>
                    <a:pt x="593" y="297"/>
                  </a:lnTo>
                  <a:lnTo>
                    <a:pt x="891" y="297"/>
                  </a:lnTo>
                  <a:lnTo>
                    <a:pt x="891" y="593"/>
                  </a:lnTo>
                  <a:lnTo>
                    <a:pt x="593" y="593"/>
                  </a:lnTo>
                  <a:lnTo>
                    <a:pt x="593" y="891"/>
                  </a:lnTo>
                  <a:lnTo>
                    <a:pt x="297" y="891"/>
                  </a:lnTo>
                  <a:lnTo>
                    <a:pt x="297" y="593"/>
                  </a:lnTo>
                  <a:lnTo>
                    <a:pt x="0" y="593"/>
                  </a:lnTo>
                  <a:lnTo>
                    <a:pt x="0" y="297"/>
                  </a:lnTo>
                  <a:lnTo>
                    <a:pt x="297" y="297"/>
                  </a:lnTo>
                  <a:lnTo>
                    <a:pt x="2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sp>
          <p:nvSpPr>
            <p:cNvPr id="102" name="Freeform 51"/>
            <p:cNvSpPr>
              <a:spLocks/>
            </p:cNvSpPr>
            <p:nvPr/>
          </p:nvSpPr>
          <p:spPr bwMode="auto">
            <a:xfrm>
              <a:off x="2280" y="2216"/>
              <a:ext cx="175" cy="174"/>
            </a:xfrm>
            <a:custGeom>
              <a:avLst/>
              <a:gdLst>
                <a:gd name="T0" fmla="*/ 1645 w 1749"/>
                <a:gd name="T1" fmla="*/ 0 h 1735"/>
                <a:gd name="T2" fmla="*/ 1668 w 1749"/>
                <a:gd name="T3" fmla="*/ 5 h 1735"/>
                <a:gd name="T4" fmla="*/ 1689 w 1749"/>
                <a:gd name="T5" fmla="*/ 13 h 1735"/>
                <a:gd name="T6" fmla="*/ 1708 w 1749"/>
                <a:gd name="T7" fmla="*/ 24 h 1735"/>
                <a:gd name="T8" fmla="*/ 1724 w 1749"/>
                <a:gd name="T9" fmla="*/ 39 h 1735"/>
                <a:gd name="T10" fmla="*/ 1736 w 1749"/>
                <a:gd name="T11" fmla="*/ 57 h 1735"/>
                <a:gd name="T12" fmla="*/ 1745 w 1749"/>
                <a:gd name="T13" fmla="*/ 78 h 1735"/>
                <a:gd name="T14" fmla="*/ 1749 w 1749"/>
                <a:gd name="T15" fmla="*/ 99 h 1735"/>
                <a:gd name="T16" fmla="*/ 1749 w 1749"/>
                <a:gd name="T17" fmla="*/ 122 h 1735"/>
                <a:gd name="T18" fmla="*/ 1742 w 1749"/>
                <a:gd name="T19" fmla="*/ 147 h 1735"/>
                <a:gd name="T20" fmla="*/ 1729 w 1749"/>
                <a:gd name="T21" fmla="*/ 170 h 1735"/>
                <a:gd name="T22" fmla="*/ 1710 w 1749"/>
                <a:gd name="T23" fmla="*/ 194 h 1735"/>
                <a:gd name="T24" fmla="*/ 1278 w 1749"/>
                <a:gd name="T25" fmla="*/ 626 h 1735"/>
                <a:gd name="T26" fmla="*/ 1523 w 1749"/>
                <a:gd name="T27" fmla="*/ 1573 h 1735"/>
                <a:gd name="T28" fmla="*/ 1361 w 1749"/>
                <a:gd name="T29" fmla="*/ 1735 h 1735"/>
                <a:gd name="T30" fmla="*/ 951 w 1749"/>
                <a:gd name="T31" fmla="*/ 943 h 1735"/>
                <a:gd name="T32" fmla="*/ 628 w 1749"/>
                <a:gd name="T33" fmla="*/ 1265 h 1735"/>
                <a:gd name="T34" fmla="*/ 658 w 1749"/>
                <a:gd name="T35" fmla="*/ 1515 h 1735"/>
                <a:gd name="T36" fmla="*/ 530 w 1749"/>
                <a:gd name="T37" fmla="*/ 1642 h 1735"/>
                <a:gd name="T38" fmla="*/ 381 w 1749"/>
                <a:gd name="T39" fmla="*/ 1357 h 1735"/>
                <a:gd name="T40" fmla="*/ 97 w 1749"/>
                <a:gd name="T41" fmla="*/ 1208 h 1735"/>
                <a:gd name="T42" fmla="*/ 224 w 1749"/>
                <a:gd name="T43" fmla="*/ 1081 h 1735"/>
                <a:gd name="T44" fmla="*/ 475 w 1749"/>
                <a:gd name="T45" fmla="*/ 1112 h 1735"/>
                <a:gd name="T46" fmla="*/ 797 w 1749"/>
                <a:gd name="T47" fmla="*/ 789 h 1735"/>
                <a:gd name="T48" fmla="*/ 0 w 1749"/>
                <a:gd name="T49" fmla="*/ 369 h 1735"/>
                <a:gd name="T50" fmla="*/ 161 w 1749"/>
                <a:gd name="T51" fmla="*/ 208 h 1735"/>
                <a:gd name="T52" fmla="*/ 1128 w 1749"/>
                <a:gd name="T53" fmla="*/ 463 h 1735"/>
                <a:gd name="T54" fmla="*/ 1550 w 1749"/>
                <a:gd name="T55" fmla="*/ 41 h 1735"/>
                <a:gd name="T56" fmla="*/ 1573 w 1749"/>
                <a:gd name="T57" fmla="*/ 21 h 1735"/>
                <a:gd name="T58" fmla="*/ 1598 w 1749"/>
                <a:gd name="T59" fmla="*/ 9 h 1735"/>
                <a:gd name="T60" fmla="*/ 1622 w 1749"/>
                <a:gd name="T61" fmla="*/ 3 h 1735"/>
                <a:gd name="T62" fmla="*/ 1645 w 1749"/>
                <a:gd name="T63" fmla="*/ 0 h 1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9" h="1735">
                  <a:moveTo>
                    <a:pt x="1645" y="0"/>
                  </a:moveTo>
                  <a:lnTo>
                    <a:pt x="1668" y="5"/>
                  </a:lnTo>
                  <a:lnTo>
                    <a:pt x="1689" y="13"/>
                  </a:lnTo>
                  <a:lnTo>
                    <a:pt x="1708" y="24"/>
                  </a:lnTo>
                  <a:lnTo>
                    <a:pt x="1724" y="39"/>
                  </a:lnTo>
                  <a:lnTo>
                    <a:pt x="1736" y="57"/>
                  </a:lnTo>
                  <a:lnTo>
                    <a:pt x="1745" y="78"/>
                  </a:lnTo>
                  <a:lnTo>
                    <a:pt x="1749" y="99"/>
                  </a:lnTo>
                  <a:lnTo>
                    <a:pt x="1749" y="122"/>
                  </a:lnTo>
                  <a:lnTo>
                    <a:pt x="1742" y="147"/>
                  </a:lnTo>
                  <a:lnTo>
                    <a:pt x="1729" y="170"/>
                  </a:lnTo>
                  <a:lnTo>
                    <a:pt x="1710" y="194"/>
                  </a:lnTo>
                  <a:lnTo>
                    <a:pt x="1278" y="626"/>
                  </a:lnTo>
                  <a:lnTo>
                    <a:pt x="1523" y="1573"/>
                  </a:lnTo>
                  <a:lnTo>
                    <a:pt x="1361" y="1735"/>
                  </a:lnTo>
                  <a:lnTo>
                    <a:pt x="951" y="943"/>
                  </a:lnTo>
                  <a:lnTo>
                    <a:pt x="628" y="1265"/>
                  </a:lnTo>
                  <a:lnTo>
                    <a:pt x="658" y="1515"/>
                  </a:lnTo>
                  <a:lnTo>
                    <a:pt x="530" y="1642"/>
                  </a:lnTo>
                  <a:lnTo>
                    <a:pt x="381" y="1357"/>
                  </a:lnTo>
                  <a:lnTo>
                    <a:pt x="97" y="1208"/>
                  </a:lnTo>
                  <a:lnTo>
                    <a:pt x="224" y="1081"/>
                  </a:lnTo>
                  <a:lnTo>
                    <a:pt x="475" y="1112"/>
                  </a:lnTo>
                  <a:lnTo>
                    <a:pt x="797" y="789"/>
                  </a:lnTo>
                  <a:lnTo>
                    <a:pt x="0" y="369"/>
                  </a:lnTo>
                  <a:lnTo>
                    <a:pt x="161" y="208"/>
                  </a:lnTo>
                  <a:lnTo>
                    <a:pt x="1128" y="463"/>
                  </a:lnTo>
                  <a:lnTo>
                    <a:pt x="1550" y="41"/>
                  </a:lnTo>
                  <a:lnTo>
                    <a:pt x="1573" y="21"/>
                  </a:lnTo>
                  <a:lnTo>
                    <a:pt x="1598" y="9"/>
                  </a:lnTo>
                  <a:lnTo>
                    <a:pt x="1622" y="3"/>
                  </a:lnTo>
                  <a:lnTo>
                    <a:pt x="164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grpSp>
      <p:grpSp>
        <p:nvGrpSpPr>
          <p:cNvPr id="108" name="Group 11"/>
          <p:cNvGrpSpPr>
            <a:grpSpLocks noChangeAspect="1"/>
          </p:cNvGrpSpPr>
          <p:nvPr/>
        </p:nvGrpSpPr>
        <p:grpSpPr bwMode="auto">
          <a:xfrm>
            <a:off x="6547218" y="2028067"/>
            <a:ext cx="330115" cy="330115"/>
            <a:chOff x="1804" y="1632"/>
            <a:chExt cx="397" cy="397"/>
          </a:xfrm>
          <a:solidFill>
            <a:srgbClr val="FFFFFF"/>
          </a:solidFill>
        </p:grpSpPr>
        <p:sp>
          <p:nvSpPr>
            <p:cNvPr id="109" name="Freeform 13"/>
            <p:cNvSpPr>
              <a:spLocks noEditPoints="1"/>
            </p:cNvSpPr>
            <p:nvPr/>
          </p:nvSpPr>
          <p:spPr bwMode="auto">
            <a:xfrm>
              <a:off x="1804" y="1632"/>
              <a:ext cx="397" cy="397"/>
            </a:xfrm>
            <a:custGeom>
              <a:avLst/>
              <a:gdLst>
                <a:gd name="T0" fmla="*/ 1475 w 3577"/>
                <a:gd name="T1" fmla="*/ 196 h 3577"/>
                <a:gd name="T2" fmla="*/ 1089 w 3577"/>
                <a:gd name="T3" fmla="*/ 324 h 3577"/>
                <a:gd name="T4" fmla="*/ 752 w 3577"/>
                <a:gd name="T5" fmla="*/ 541 h 3577"/>
                <a:gd name="T6" fmla="*/ 479 w 3577"/>
                <a:gd name="T7" fmla="*/ 831 h 3577"/>
                <a:gd name="T8" fmla="*/ 284 w 3577"/>
                <a:gd name="T9" fmla="*/ 1180 h 3577"/>
                <a:gd name="T10" fmla="*/ 180 w 3577"/>
                <a:gd name="T11" fmla="*/ 1577 h 3577"/>
                <a:gd name="T12" fmla="*/ 180 w 3577"/>
                <a:gd name="T13" fmla="*/ 1999 h 3577"/>
                <a:gd name="T14" fmla="*/ 284 w 3577"/>
                <a:gd name="T15" fmla="*/ 2396 h 3577"/>
                <a:gd name="T16" fmla="*/ 479 w 3577"/>
                <a:gd name="T17" fmla="*/ 2746 h 3577"/>
                <a:gd name="T18" fmla="*/ 752 w 3577"/>
                <a:gd name="T19" fmla="*/ 3036 h 3577"/>
                <a:gd name="T20" fmla="*/ 1089 w 3577"/>
                <a:gd name="T21" fmla="*/ 3252 h 3577"/>
                <a:gd name="T22" fmla="*/ 1475 w 3577"/>
                <a:gd name="T23" fmla="*/ 3381 h 3577"/>
                <a:gd name="T24" fmla="*/ 1896 w 3577"/>
                <a:gd name="T25" fmla="*/ 3408 h 3577"/>
                <a:gd name="T26" fmla="*/ 2301 w 3577"/>
                <a:gd name="T27" fmla="*/ 3328 h 3577"/>
                <a:gd name="T28" fmla="*/ 2664 w 3577"/>
                <a:gd name="T29" fmla="*/ 3155 h 3577"/>
                <a:gd name="T30" fmla="*/ 2970 w 3577"/>
                <a:gd name="T31" fmla="*/ 2899 h 3577"/>
                <a:gd name="T32" fmla="*/ 3206 w 3577"/>
                <a:gd name="T33" fmla="*/ 2578 h 3577"/>
                <a:gd name="T34" fmla="*/ 3358 w 3577"/>
                <a:gd name="T35" fmla="*/ 2203 h 3577"/>
                <a:gd name="T36" fmla="*/ 3411 w 3577"/>
                <a:gd name="T37" fmla="*/ 1789 h 3577"/>
                <a:gd name="T38" fmla="*/ 3358 w 3577"/>
                <a:gd name="T39" fmla="*/ 1374 h 3577"/>
                <a:gd name="T40" fmla="*/ 3206 w 3577"/>
                <a:gd name="T41" fmla="*/ 999 h 3577"/>
                <a:gd name="T42" fmla="*/ 2970 w 3577"/>
                <a:gd name="T43" fmla="*/ 677 h 3577"/>
                <a:gd name="T44" fmla="*/ 2664 w 3577"/>
                <a:gd name="T45" fmla="*/ 423 h 3577"/>
                <a:gd name="T46" fmla="*/ 2301 w 3577"/>
                <a:gd name="T47" fmla="*/ 248 h 3577"/>
                <a:gd name="T48" fmla="*/ 1896 w 3577"/>
                <a:gd name="T49" fmla="*/ 170 h 3577"/>
                <a:gd name="T50" fmla="*/ 1901 w 3577"/>
                <a:gd name="T51" fmla="*/ 3 h 3577"/>
                <a:gd name="T52" fmla="*/ 2333 w 3577"/>
                <a:gd name="T53" fmla="*/ 84 h 3577"/>
                <a:gd name="T54" fmla="*/ 2721 w 3577"/>
                <a:gd name="T55" fmla="*/ 263 h 3577"/>
                <a:gd name="T56" fmla="*/ 3052 w 3577"/>
                <a:gd name="T57" fmla="*/ 525 h 3577"/>
                <a:gd name="T58" fmla="*/ 3314 w 3577"/>
                <a:gd name="T59" fmla="*/ 856 h 3577"/>
                <a:gd name="T60" fmla="*/ 3492 w 3577"/>
                <a:gd name="T61" fmla="*/ 1244 h 3577"/>
                <a:gd name="T62" fmla="*/ 3573 w 3577"/>
                <a:gd name="T63" fmla="*/ 1676 h 3577"/>
                <a:gd name="T64" fmla="*/ 3546 w 3577"/>
                <a:gd name="T65" fmla="*/ 2121 h 3577"/>
                <a:gd name="T66" fmla="*/ 3414 w 3577"/>
                <a:gd name="T67" fmla="*/ 2533 h 3577"/>
                <a:gd name="T68" fmla="*/ 3193 w 3577"/>
                <a:gd name="T69" fmla="*/ 2895 h 3577"/>
                <a:gd name="T70" fmla="*/ 2894 w 3577"/>
                <a:gd name="T71" fmla="*/ 3193 h 3577"/>
                <a:gd name="T72" fmla="*/ 2533 w 3577"/>
                <a:gd name="T73" fmla="*/ 3415 h 3577"/>
                <a:gd name="T74" fmla="*/ 2121 w 3577"/>
                <a:gd name="T75" fmla="*/ 3546 h 3577"/>
                <a:gd name="T76" fmla="*/ 1675 w 3577"/>
                <a:gd name="T77" fmla="*/ 3574 h 3577"/>
                <a:gd name="T78" fmla="*/ 1244 w 3577"/>
                <a:gd name="T79" fmla="*/ 3493 h 3577"/>
                <a:gd name="T80" fmla="*/ 856 w 3577"/>
                <a:gd name="T81" fmla="*/ 3314 h 3577"/>
                <a:gd name="T82" fmla="*/ 524 w 3577"/>
                <a:gd name="T83" fmla="*/ 3053 h 3577"/>
                <a:gd name="T84" fmla="*/ 263 w 3577"/>
                <a:gd name="T85" fmla="*/ 2721 h 3577"/>
                <a:gd name="T86" fmla="*/ 84 w 3577"/>
                <a:gd name="T87" fmla="*/ 2333 h 3577"/>
                <a:gd name="T88" fmla="*/ 3 w 3577"/>
                <a:gd name="T89" fmla="*/ 1902 h 3577"/>
                <a:gd name="T90" fmla="*/ 14 w 3577"/>
                <a:gd name="T91" fmla="*/ 1564 h 3577"/>
                <a:gd name="T92" fmla="*/ 121 w 3577"/>
                <a:gd name="T93" fmla="*/ 1143 h 3577"/>
                <a:gd name="T94" fmla="*/ 321 w 3577"/>
                <a:gd name="T95" fmla="*/ 767 h 3577"/>
                <a:gd name="T96" fmla="*/ 601 w 3577"/>
                <a:gd name="T97" fmla="*/ 451 h 3577"/>
                <a:gd name="T98" fmla="*/ 948 w 3577"/>
                <a:gd name="T99" fmla="*/ 210 h 3577"/>
                <a:gd name="T100" fmla="*/ 1349 w 3577"/>
                <a:gd name="T101" fmla="*/ 54 h 3577"/>
                <a:gd name="T102" fmla="*/ 1788 w 3577"/>
                <a:gd name="T103" fmla="*/ 0 h 3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77" h="3577">
                  <a:moveTo>
                    <a:pt x="1788" y="165"/>
                  </a:moveTo>
                  <a:lnTo>
                    <a:pt x="1682" y="170"/>
                  </a:lnTo>
                  <a:lnTo>
                    <a:pt x="1578" y="179"/>
                  </a:lnTo>
                  <a:lnTo>
                    <a:pt x="1475" y="196"/>
                  </a:lnTo>
                  <a:lnTo>
                    <a:pt x="1374" y="219"/>
                  </a:lnTo>
                  <a:lnTo>
                    <a:pt x="1276" y="248"/>
                  </a:lnTo>
                  <a:lnTo>
                    <a:pt x="1181" y="284"/>
                  </a:lnTo>
                  <a:lnTo>
                    <a:pt x="1089" y="324"/>
                  </a:lnTo>
                  <a:lnTo>
                    <a:pt x="999" y="371"/>
                  </a:lnTo>
                  <a:lnTo>
                    <a:pt x="913" y="423"/>
                  </a:lnTo>
                  <a:lnTo>
                    <a:pt x="831" y="479"/>
                  </a:lnTo>
                  <a:lnTo>
                    <a:pt x="752" y="541"/>
                  </a:lnTo>
                  <a:lnTo>
                    <a:pt x="678" y="607"/>
                  </a:lnTo>
                  <a:lnTo>
                    <a:pt x="607" y="677"/>
                  </a:lnTo>
                  <a:lnTo>
                    <a:pt x="541" y="752"/>
                  </a:lnTo>
                  <a:lnTo>
                    <a:pt x="479" y="831"/>
                  </a:lnTo>
                  <a:lnTo>
                    <a:pt x="422" y="913"/>
                  </a:lnTo>
                  <a:lnTo>
                    <a:pt x="371" y="999"/>
                  </a:lnTo>
                  <a:lnTo>
                    <a:pt x="325" y="1088"/>
                  </a:lnTo>
                  <a:lnTo>
                    <a:pt x="284" y="1180"/>
                  </a:lnTo>
                  <a:lnTo>
                    <a:pt x="249" y="1276"/>
                  </a:lnTo>
                  <a:lnTo>
                    <a:pt x="219" y="1374"/>
                  </a:lnTo>
                  <a:lnTo>
                    <a:pt x="196" y="1474"/>
                  </a:lnTo>
                  <a:lnTo>
                    <a:pt x="180" y="1577"/>
                  </a:lnTo>
                  <a:lnTo>
                    <a:pt x="169" y="1681"/>
                  </a:lnTo>
                  <a:lnTo>
                    <a:pt x="166" y="1789"/>
                  </a:lnTo>
                  <a:lnTo>
                    <a:pt x="169" y="1895"/>
                  </a:lnTo>
                  <a:lnTo>
                    <a:pt x="180" y="1999"/>
                  </a:lnTo>
                  <a:lnTo>
                    <a:pt x="196" y="2102"/>
                  </a:lnTo>
                  <a:lnTo>
                    <a:pt x="219" y="2203"/>
                  </a:lnTo>
                  <a:lnTo>
                    <a:pt x="249" y="2301"/>
                  </a:lnTo>
                  <a:lnTo>
                    <a:pt x="284" y="2396"/>
                  </a:lnTo>
                  <a:lnTo>
                    <a:pt x="325" y="2488"/>
                  </a:lnTo>
                  <a:lnTo>
                    <a:pt x="371" y="2578"/>
                  </a:lnTo>
                  <a:lnTo>
                    <a:pt x="422" y="2664"/>
                  </a:lnTo>
                  <a:lnTo>
                    <a:pt x="479" y="2746"/>
                  </a:lnTo>
                  <a:lnTo>
                    <a:pt x="541" y="2825"/>
                  </a:lnTo>
                  <a:lnTo>
                    <a:pt x="607" y="2899"/>
                  </a:lnTo>
                  <a:lnTo>
                    <a:pt x="678" y="2970"/>
                  </a:lnTo>
                  <a:lnTo>
                    <a:pt x="752" y="3036"/>
                  </a:lnTo>
                  <a:lnTo>
                    <a:pt x="831" y="3098"/>
                  </a:lnTo>
                  <a:lnTo>
                    <a:pt x="913" y="3155"/>
                  </a:lnTo>
                  <a:lnTo>
                    <a:pt x="999" y="3206"/>
                  </a:lnTo>
                  <a:lnTo>
                    <a:pt x="1089" y="3252"/>
                  </a:lnTo>
                  <a:lnTo>
                    <a:pt x="1181" y="3293"/>
                  </a:lnTo>
                  <a:lnTo>
                    <a:pt x="1276" y="3328"/>
                  </a:lnTo>
                  <a:lnTo>
                    <a:pt x="1374" y="3358"/>
                  </a:lnTo>
                  <a:lnTo>
                    <a:pt x="1475" y="3381"/>
                  </a:lnTo>
                  <a:lnTo>
                    <a:pt x="1578" y="3397"/>
                  </a:lnTo>
                  <a:lnTo>
                    <a:pt x="1682" y="3408"/>
                  </a:lnTo>
                  <a:lnTo>
                    <a:pt x="1788" y="3411"/>
                  </a:lnTo>
                  <a:lnTo>
                    <a:pt x="1896" y="3408"/>
                  </a:lnTo>
                  <a:lnTo>
                    <a:pt x="2000" y="3397"/>
                  </a:lnTo>
                  <a:lnTo>
                    <a:pt x="2103" y="3381"/>
                  </a:lnTo>
                  <a:lnTo>
                    <a:pt x="2203" y="3358"/>
                  </a:lnTo>
                  <a:lnTo>
                    <a:pt x="2301" y="3328"/>
                  </a:lnTo>
                  <a:lnTo>
                    <a:pt x="2397" y="3293"/>
                  </a:lnTo>
                  <a:lnTo>
                    <a:pt x="2489" y="3252"/>
                  </a:lnTo>
                  <a:lnTo>
                    <a:pt x="2578" y="3206"/>
                  </a:lnTo>
                  <a:lnTo>
                    <a:pt x="2664" y="3155"/>
                  </a:lnTo>
                  <a:lnTo>
                    <a:pt x="2746" y="3098"/>
                  </a:lnTo>
                  <a:lnTo>
                    <a:pt x="2825" y="3036"/>
                  </a:lnTo>
                  <a:lnTo>
                    <a:pt x="2900" y="2970"/>
                  </a:lnTo>
                  <a:lnTo>
                    <a:pt x="2970" y="2899"/>
                  </a:lnTo>
                  <a:lnTo>
                    <a:pt x="3036" y="2825"/>
                  </a:lnTo>
                  <a:lnTo>
                    <a:pt x="3097" y="2746"/>
                  </a:lnTo>
                  <a:lnTo>
                    <a:pt x="3154" y="2664"/>
                  </a:lnTo>
                  <a:lnTo>
                    <a:pt x="3206" y="2578"/>
                  </a:lnTo>
                  <a:lnTo>
                    <a:pt x="3252" y="2488"/>
                  </a:lnTo>
                  <a:lnTo>
                    <a:pt x="3293" y="2396"/>
                  </a:lnTo>
                  <a:lnTo>
                    <a:pt x="3329" y="2301"/>
                  </a:lnTo>
                  <a:lnTo>
                    <a:pt x="3358" y="2203"/>
                  </a:lnTo>
                  <a:lnTo>
                    <a:pt x="3381" y="2102"/>
                  </a:lnTo>
                  <a:lnTo>
                    <a:pt x="3398" y="1999"/>
                  </a:lnTo>
                  <a:lnTo>
                    <a:pt x="3407" y="1895"/>
                  </a:lnTo>
                  <a:lnTo>
                    <a:pt x="3411" y="1789"/>
                  </a:lnTo>
                  <a:lnTo>
                    <a:pt x="3407" y="1681"/>
                  </a:lnTo>
                  <a:lnTo>
                    <a:pt x="3398" y="1577"/>
                  </a:lnTo>
                  <a:lnTo>
                    <a:pt x="3381" y="1474"/>
                  </a:lnTo>
                  <a:lnTo>
                    <a:pt x="3358" y="1374"/>
                  </a:lnTo>
                  <a:lnTo>
                    <a:pt x="3329" y="1276"/>
                  </a:lnTo>
                  <a:lnTo>
                    <a:pt x="3293" y="1180"/>
                  </a:lnTo>
                  <a:lnTo>
                    <a:pt x="3252" y="1088"/>
                  </a:lnTo>
                  <a:lnTo>
                    <a:pt x="3206" y="999"/>
                  </a:lnTo>
                  <a:lnTo>
                    <a:pt x="3154" y="913"/>
                  </a:lnTo>
                  <a:lnTo>
                    <a:pt x="3097" y="831"/>
                  </a:lnTo>
                  <a:lnTo>
                    <a:pt x="3036" y="752"/>
                  </a:lnTo>
                  <a:lnTo>
                    <a:pt x="2970" y="677"/>
                  </a:lnTo>
                  <a:lnTo>
                    <a:pt x="2900" y="607"/>
                  </a:lnTo>
                  <a:lnTo>
                    <a:pt x="2825" y="541"/>
                  </a:lnTo>
                  <a:lnTo>
                    <a:pt x="2746" y="479"/>
                  </a:lnTo>
                  <a:lnTo>
                    <a:pt x="2664" y="423"/>
                  </a:lnTo>
                  <a:lnTo>
                    <a:pt x="2578" y="371"/>
                  </a:lnTo>
                  <a:lnTo>
                    <a:pt x="2489" y="324"/>
                  </a:lnTo>
                  <a:lnTo>
                    <a:pt x="2397" y="284"/>
                  </a:lnTo>
                  <a:lnTo>
                    <a:pt x="2301" y="248"/>
                  </a:lnTo>
                  <a:lnTo>
                    <a:pt x="2203" y="219"/>
                  </a:lnTo>
                  <a:lnTo>
                    <a:pt x="2103" y="196"/>
                  </a:lnTo>
                  <a:lnTo>
                    <a:pt x="2000" y="179"/>
                  </a:lnTo>
                  <a:lnTo>
                    <a:pt x="1896" y="170"/>
                  </a:lnTo>
                  <a:lnTo>
                    <a:pt x="1788" y="165"/>
                  </a:lnTo>
                  <a:close/>
                  <a:moveTo>
                    <a:pt x="1788" y="0"/>
                  </a:moveTo>
                  <a:lnTo>
                    <a:pt x="1788" y="0"/>
                  </a:lnTo>
                  <a:lnTo>
                    <a:pt x="1901" y="3"/>
                  </a:lnTo>
                  <a:lnTo>
                    <a:pt x="2013" y="14"/>
                  </a:lnTo>
                  <a:lnTo>
                    <a:pt x="2121" y="31"/>
                  </a:lnTo>
                  <a:lnTo>
                    <a:pt x="2229" y="54"/>
                  </a:lnTo>
                  <a:lnTo>
                    <a:pt x="2333" y="84"/>
                  </a:lnTo>
                  <a:lnTo>
                    <a:pt x="2434" y="120"/>
                  </a:lnTo>
                  <a:lnTo>
                    <a:pt x="2533" y="162"/>
                  </a:lnTo>
                  <a:lnTo>
                    <a:pt x="2629" y="210"/>
                  </a:lnTo>
                  <a:lnTo>
                    <a:pt x="2721" y="263"/>
                  </a:lnTo>
                  <a:lnTo>
                    <a:pt x="2810" y="321"/>
                  </a:lnTo>
                  <a:lnTo>
                    <a:pt x="2894" y="383"/>
                  </a:lnTo>
                  <a:lnTo>
                    <a:pt x="2976" y="451"/>
                  </a:lnTo>
                  <a:lnTo>
                    <a:pt x="3052" y="525"/>
                  </a:lnTo>
                  <a:lnTo>
                    <a:pt x="3125" y="601"/>
                  </a:lnTo>
                  <a:lnTo>
                    <a:pt x="3193" y="683"/>
                  </a:lnTo>
                  <a:lnTo>
                    <a:pt x="3256" y="767"/>
                  </a:lnTo>
                  <a:lnTo>
                    <a:pt x="3314" y="856"/>
                  </a:lnTo>
                  <a:lnTo>
                    <a:pt x="3367" y="948"/>
                  </a:lnTo>
                  <a:lnTo>
                    <a:pt x="3414" y="1044"/>
                  </a:lnTo>
                  <a:lnTo>
                    <a:pt x="3457" y="1143"/>
                  </a:lnTo>
                  <a:lnTo>
                    <a:pt x="3492" y="1244"/>
                  </a:lnTo>
                  <a:lnTo>
                    <a:pt x="3523" y="1348"/>
                  </a:lnTo>
                  <a:lnTo>
                    <a:pt x="3546" y="1456"/>
                  </a:lnTo>
                  <a:lnTo>
                    <a:pt x="3563" y="1564"/>
                  </a:lnTo>
                  <a:lnTo>
                    <a:pt x="3573" y="1676"/>
                  </a:lnTo>
                  <a:lnTo>
                    <a:pt x="3577" y="1789"/>
                  </a:lnTo>
                  <a:lnTo>
                    <a:pt x="3573" y="1902"/>
                  </a:lnTo>
                  <a:lnTo>
                    <a:pt x="3563" y="2012"/>
                  </a:lnTo>
                  <a:lnTo>
                    <a:pt x="3546" y="2121"/>
                  </a:lnTo>
                  <a:lnTo>
                    <a:pt x="3523" y="2228"/>
                  </a:lnTo>
                  <a:lnTo>
                    <a:pt x="3492" y="2333"/>
                  </a:lnTo>
                  <a:lnTo>
                    <a:pt x="3457" y="2435"/>
                  </a:lnTo>
                  <a:lnTo>
                    <a:pt x="3414" y="2533"/>
                  </a:lnTo>
                  <a:lnTo>
                    <a:pt x="3367" y="2629"/>
                  </a:lnTo>
                  <a:lnTo>
                    <a:pt x="3314" y="2721"/>
                  </a:lnTo>
                  <a:lnTo>
                    <a:pt x="3256" y="2810"/>
                  </a:lnTo>
                  <a:lnTo>
                    <a:pt x="3193" y="2895"/>
                  </a:lnTo>
                  <a:lnTo>
                    <a:pt x="3125" y="2976"/>
                  </a:lnTo>
                  <a:lnTo>
                    <a:pt x="3052" y="3053"/>
                  </a:lnTo>
                  <a:lnTo>
                    <a:pt x="2976" y="3125"/>
                  </a:lnTo>
                  <a:lnTo>
                    <a:pt x="2894" y="3193"/>
                  </a:lnTo>
                  <a:lnTo>
                    <a:pt x="2810" y="3256"/>
                  </a:lnTo>
                  <a:lnTo>
                    <a:pt x="2721" y="3314"/>
                  </a:lnTo>
                  <a:lnTo>
                    <a:pt x="2629" y="3368"/>
                  </a:lnTo>
                  <a:lnTo>
                    <a:pt x="2533" y="3415"/>
                  </a:lnTo>
                  <a:lnTo>
                    <a:pt x="2434" y="3456"/>
                  </a:lnTo>
                  <a:lnTo>
                    <a:pt x="2333" y="3493"/>
                  </a:lnTo>
                  <a:lnTo>
                    <a:pt x="2229" y="3522"/>
                  </a:lnTo>
                  <a:lnTo>
                    <a:pt x="2121" y="3546"/>
                  </a:lnTo>
                  <a:lnTo>
                    <a:pt x="2013" y="3563"/>
                  </a:lnTo>
                  <a:lnTo>
                    <a:pt x="1901" y="3574"/>
                  </a:lnTo>
                  <a:lnTo>
                    <a:pt x="1788" y="3577"/>
                  </a:lnTo>
                  <a:lnTo>
                    <a:pt x="1675" y="3574"/>
                  </a:lnTo>
                  <a:lnTo>
                    <a:pt x="1565" y="3563"/>
                  </a:lnTo>
                  <a:lnTo>
                    <a:pt x="1456" y="3546"/>
                  </a:lnTo>
                  <a:lnTo>
                    <a:pt x="1349" y="3522"/>
                  </a:lnTo>
                  <a:lnTo>
                    <a:pt x="1244" y="3493"/>
                  </a:lnTo>
                  <a:lnTo>
                    <a:pt x="1142" y="3456"/>
                  </a:lnTo>
                  <a:lnTo>
                    <a:pt x="1044" y="3415"/>
                  </a:lnTo>
                  <a:lnTo>
                    <a:pt x="948" y="3368"/>
                  </a:lnTo>
                  <a:lnTo>
                    <a:pt x="856" y="3314"/>
                  </a:lnTo>
                  <a:lnTo>
                    <a:pt x="767" y="3256"/>
                  </a:lnTo>
                  <a:lnTo>
                    <a:pt x="682" y="3193"/>
                  </a:lnTo>
                  <a:lnTo>
                    <a:pt x="601" y="3125"/>
                  </a:lnTo>
                  <a:lnTo>
                    <a:pt x="524" y="3053"/>
                  </a:lnTo>
                  <a:lnTo>
                    <a:pt x="452" y="2976"/>
                  </a:lnTo>
                  <a:lnTo>
                    <a:pt x="384" y="2895"/>
                  </a:lnTo>
                  <a:lnTo>
                    <a:pt x="321" y="2810"/>
                  </a:lnTo>
                  <a:lnTo>
                    <a:pt x="263" y="2721"/>
                  </a:lnTo>
                  <a:lnTo>
                    <a:pt x="209" y="2629"/>
                  </a:lnTo>
                  <a:lnTo>
                    <a:pt x="162" y="2533"/>
                  </a:lnTo>
                  <a:lnTo>
                    <a:pt x="121" y="2435"/>
                  </a:lnTo>
                  <a:lnTo>
                    <a:pt x="84" y="2333"/>
                  </a:lnTo>
                  <a:lnTo>
                    <a:pt x="55" y="2228"/>
                  </a:lnTo>
                  <a:lnTo>
                    <a:pt x="31" y="2121"/>
                  </a:lnTo>
                  <a:lnTo>
                    <a:pt x="14" y="2012"/>
                  </a:lnTo>
                  <a:lnTo>
                    <a:pt x="3" y="1902"/>
                  </a:lnTo>
                  <a:lnTo>
                    <a:pt x="0" y="1789"/>
                  </a:lnTo>
                  <a:lnTo>
                    <a:pt x="0" y="1788"/>
                  </a:lnTo>
                  <a:lnTo>
                    <a:pt x="3" y="1676"/>
                  </a:lnTo>
                  <a:lnTo>
                    <a:pt x="14" y="1564"/>
                  </a:lnTo>
                  <a:lnTo>
                    <a:pt x="31" y="1456"/>
                  </a:lnTo>
                  <a:lnTo>
                    <a:pt x="55" y="1348"/>
                  </a:lnTo>
                  <a:lnTo>
                    <a:pt x="84" y="1244"/>
                  </a:lnTo>
                  <a:lnTo>
                    <a:pt x="121" y="1143"/>
                  </a:lnTo>
                  <a:lnTo>
                    <a:pt x="162" y="1044"/>
                  </a:lnTo>
                  <a:lnTo>
                    <a:pt x="209" y="948"/>
                  </a:lnTo>
                  <a:lnTo>
                    <a:pt x="263" y="856"/>
                  </a:lnTo>
                  <a:lnTo>
                    <a:pt x="321" y="767"/>
                  </a:lnTo>
                  <a:lnTo>
                    <a:pt x="384" y="683"/>
                  </a:lnTo>
                  <a:lnTo>
                    <a:pt x="452" y="601"/>
                  </a:lnTo>
                  <a:lnTo>
                    <a:pt x="524" y="525"/>
                  </a:lnTo>
                  <a:lnTo>
                    <a:pt x="601" y="451"/>
                  </a:lnTo>
                  <a:lnTo>
                    <a:pt x="682" y="383"/>
                  </a:lnTo>
                  <a:lnTo>
                    <a:pt x="767" y="321"/>
                  </a:lnTo>
                  <a:lnTo>
                    <a:pt x="856" y="263"/>
                  </a:lnTo>
                  <a:lnTo>
                    <a:pt x="948" y="210"/>
                  </a:lnTo>
                  <a:lnTo>
                    <a:pt x="1044" y="162"/>
                  </a:lnTo>
                  <a:lnTo>
                    <a:pt x="1142" y="120"/>
                  </a:lnTo>
                  <a:lnTo>
                    <a:pt x="1244" y="84"/>
                  </a:lnTo>
                  <a:lnTo>
                    <a:pt x="1349" y="54"/>
                  </a:lnTo>
                  <a:lnTo>
                    <a:pt x="1456" y="31"/>
                  </a:lnTo>
                  <a:lnTo>
                    <a:pt x="1565" y="14"/>
                  </a:lnTo>
                  <a:lnTo>
                    <a:pt x="1675" y="3"/>
                  </a:lnTo>
                  <a:lnTo>
                    <a:pt x="178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1AB3D3"/>
                </a:solidFill>
              </a:endParaRPr>
            </a:p>
          </p:txBody>
        </p:sp>
        <p:sp>
          <p:nvSpPr>
            <p:cNvPr id="110" name="Freeform 14"/>
            <p:cNvSpPr>
              <a:spLocks noEditPoints="1"/>
            </p:cNvSpPr>
            <p:nvPr/>
          </p:nvSpPr>
          <p:spPr bwMode="auto">
            <a:xfrm>
              <a:off x="1884" y="1709"/>
              <a:ext cx="238" cy="238"/>
            </a:xfrm>
            <a:custGeom>
              <a:avLst/>
              <a:gdLst>
                <a:gd name="T0" fmla="*/ 720 w 2143"/>
                <a:gd name="T1" fmla="*/ 79 h 2142"/>
                <a:gd name="T2" fmla="*/ 524 w 2143"/>
                <a:gd name="T3" fmla="*/ 140 h 2142"/>
                <a:gd name="T4" fmla="*/ 351 w 2143"/>
                <a:gd name="T5" fmla="*/ 251 h 2142"/>
                <a:gd name="T6" fmla="*/ 209 w 2143"/>
                <a:gd name="T7" fmla="*/ 405 h 2142"/>
                <a:gd name="T8" fmla="*/ 114 w 2143"/>
                <a:gd name="T9" fmla="*/ 587 h 2142"/>
                <a:gd name="T10" fmla="*/ 70 w 2143"/>
                <a:gd name="T11" fmla="*/ 789 h 2142"/>
                <a:gd name="T12" fmla="*/ 79 w 2143"/>
                <a:gd name="T13" fmla="*/ 997 h 2142"/>
                <a:gd name="T14" fmla="*/ 140 w 2143"/>
                <a:gd name="T15" fmla="*/ 1194 h 2142"/>
                <a:gd name="T16" fmla="*/ 251 w 2143"/>
                <a:gd name="T17" fmla="*/ 1368 h 2142"/>
                <a:gd name="T18" fmla="*/ 406 w 2143"/>
                <a:gd name="T19" fmla="*/ 1509 h 2142"/>
                <a:gd name="T20" fmla="*/ 588 w 2143"/>
                <a:gd name="T21" fmla="*/ 1604 h 2142"/>
                <a:gd name="T22" fmla="*/ 788 w 2143"/>
                <a:gd name="T23" fmla="*/ 1649 h 2142"/>
                <a:gd name="T24" fmla="*/ 990 w 2143"/>
                <a:gd name="T25" fmla="*/ 1641 h 2142"/>
                <a:gd name="T26" fmla="*/ 1176 w 2143"/>
                <a:gd name="T27" fmla="*/ 1585 h 2142"/>
                <a:gd name="T28" fmla="*/ 1315 w 2143"/>
                <a:gd name="T29" fmla="*/ 1508 h 2142"/>
                <a:gd name="T30" fmla="*/ 1509 w 2143"/>
                <a:gd name="T31" fmla="*/ 1313 h 2142"/>
                <a:gd name="T32" fmla="*/ 1589 w 2143"/>
                <a:gd name="T33" fmla="*/ 1169 h 2142"/>
                <a:gd name="T34" fmla="*/ 1642 w 2143"/>
                <a:gd name="T35" fmla="*/ 975 h 2142"/>
                <a:gd name="T36" fmla="*/ 1647 w 2143"/>
                <a:gd name="T37" fmla="*/ 776 h 2142"/>
                <a:gd name="T38" fmla="*/ 1602 w 2143"/>
                <a:gd name="T39" fmla="*/ 582 h 2142"/>
                <a:gd name="T40" fmla="*/ 1509 w 2143"/>
                <a:gd name="T41" fmla="*/ 403 h 2142"/>
                <a:gd name="T42" fmla="*/ 1368 w 2143"/>
                <a:gd name="T43" fmla="*/ 251 h 2142"/>
                <a:gd name="T44" fmla="*/ 1194 w 2143"/>
                <a:gd name="T45" fmla="*/ 140 h 2142"/>
                <a:gd name="T46" fmla="*/ 999 w 2143"/>
                <a:gd name="T47" fmla="*/ 79 h 2142"/>
                <a:gd name="T48" fmla="*/ 860 w 2143"/>
                <a:gd name="T49" fmla="*/ 0 h 2142"/>
                <a:gd name="T50" fmla="*/ 1061 w 2143"/>
                <a:gd name="T51" fmla="*/ 23 h 2142"/>
                <a:gd name="T52" fmla="*/ 1249 w 2143"/>
                <a:gd name="T53" fmla="*/ 92 h 2142"/>
                <a:gd name="T54" fmla="*/ 1417 w 2143"/>
                <a:gd name="T55" fmla="*/ 205 h 2142"/>
                <a:gd name="T56" fmla="*/ 1556 w 2143"/>
                <a:gd name="T57" fmla="*/ 356 h 2142"/>
                <a:gd name="T58" fmla="*/ 1653 w 2143"/>
                <a:gd name="T59" fmla="*/ 531 h 2142"/>
                <a:gd name="T60" fmla="*/ 1707 w 2143"/>
                <a:gd name="T61" fmla="*/ 723 h 2142"/>
                <a:gd name="T62" fmla="*/ 1716 w 2143"/>
                <a:gd name="T63" fmla="*/ 922 h 2142"/>
                <a:gd name="T64" fmla="*/ 1679 w 2143"/>
                <a:gd name="T65" fmla="*/ 1119 h 2142"/>
                <a:gd name="T66" fmla="*/ 1594 w 2143"/>
                <a:gd name="T67" fmla="*/ 1304 h 2142"/>
                <a:gd name="T68" fmla="*/ 1305 w 2143"/>
                <a:gd name="T69" fmla="*/ 1594 h 2142"/>
                <a:gd name="T70" fmla="*/ 1123 w 2143"/>
                <a:gd name="T71" fmla="*/ 1677 h 2142"/>
                <a:gd name="T72" fmla="*/ 926 w 2143"/>
                <a:gd name="T73" fmla="*/ 1715 h 2142"/>
                <a:gd name="T74" fmla="*/ 724 w 2143"/>
                <a:gd name="T75" fmla="*/ 1708 h 2142"/>
                <a:gd name="T76" fmla="*/ 530 w 2143"/>
                <a:gd name="T77" fmla="*/ 1653 h 2142"/>
                <a:gd name="T78" fmla="*/ 355 w 2143"/>
                <a:gd name="T79" fmla="*/ 1555 h 2142"/>
                <a:gd name="T80" fmla="*/ 205 w 2143"/>
                <a:gd name="T81" fmla="*/ 1416 h 2142"/>
                <a:gd name="T82" fmla="*/ 93 w 2143"/>
                <a:gd name="T83" fmla="*/ 1248 h 2142"/>
                <a:gd name="T84" fmla="*/ 23 w 2143"/>
                <a:gd name="T85" fmla="*/ 1061 h 2142"/>
                <a:gd name="T86" fmla="*/ 0 w 2143"/>
                <a:gd name="T87" fmla="*/ 858 h 2142"/>
                <a:gd name="T88" fmla="*/ 23 w 2143"/>
                <a:gd name="T89" fmla="*/ 656 h 2142"/>
                <a:gd name="T90" fmla="*/ 93 w 2143"/>
                <a:gd name="T91" fmla="*/ 469 h 2142"/>
                <a:gd name="T92" fmla="*/ 205 w 2143"/>
                <a:gd name="T93" fmla="*/ 301 h 2142"/>
                <a:gd name="T94" fmla="*/ 355 w 2143"/>
                <a:gd name="T95" fmla="*/ 162 h 2142"/>
                <a:gd name="T96" fmla="*/ 531 w 2143"/>
                <a:gd name="T97" fmla="*/ 64 h 2142"/>
                <a:gd name="T98" fmla="*/ 724 w 2143"/>
                <a:gd name="T99" fmla="*/ 10 h 2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43" h="2142">
                  <a:moveTo>
                    <a:pt x="860" y="67"/>
                  </a:moveTo>
                  <a:lnTo>
                    <a:pt x="789" y="69"/>
                  </a:lnTo>
                  <a:lnTo>
                    <a:pt x="720" y="79"/>
                  </a:lnTo>
                  <a:lnTo>
                    <a:pt x="653" y="93"/>
                  </a:lnTo>
                  <a:lnTo>
                    <a:pt x="588" y="114"/>
                  </a:lnTo>
                  <a:lnTo>
                    <a:pt x="524" y="140"/>
                  </a:lnTo>
                  <a:lnTo>
                    <a:pt x="464" y="172"/>
                  </a:lnTo>
                  <a:lnTo>
                    <a:pt x="406" y="208"/>
                  </a:lnTo>
                  <a:lnTo>
                    <a:pt x="351" y="251"/>
                  </a:lnTo>
                  <a:lnTo>
                    <a:pt x="299" y="298"/>
                  </a:lnTo>
                  <a:lnTo>
                    <a:pt x="251" y="349"/>
                  </a:lnTo>
                  <a:lnTo>
                    <a:pt x="209" y="405"/>
                  </a:lnTo>
                  <a:lnTo>
                    <a:pt x="172" y="463"/>
                  </a:lnTo>
                  <a:lnTo>
                    <a:pt x="140" y="524"/>
                  </a:lnTo>
                  <a:lnTo>
                    <a:pt x="114" y="587"/>
                  </a:lnTo>
                  <a:lnTo>
                    <a:pt x="93" y="652"/>
                  </a:lnTo>
                  <a:lnTo>
                    <a:pt x="79" y="720"/>
                  </a:lnTo>
                  <a:lnTo>
                    <a:pt x="70" y="789"/>
                  </a:lnTo>
                  <a:lnTo>
                    <a:pt x="67" y="858"/>
                  </a:lnTo>
                  <a:lnTo>
                    <a:pt x="70" y="928"/>
                  </a:lnTo>
                  <a:lnTo>
                    <a:pt x="79" y="997"/>
                  </a:lnTo>
                  <a:lnTo>
                    <a:pt x="93" y="1065"/>
                  </a:lnTo>
                  <a:lnTo>
                    <a:pt x="114" y="1130"/>
                  </a:lnTo>
                  <a:lnTo>
                    <a:pt x="140" y="1194"/>
                  </a:lnTo>
                  <a:lnTo>
                    <a:pt x="172" y="1255"/>
                  </a:lnTo>
                  <a:lnTo>
                    <a:pt x="209" y="1312"/>
                  </a:lnTo>
                  <a:lnTo>
                    <a:pt x="251" y="1368"/>
                  </a:lnTo>
                  <a:lnTo>
                    <a:pt x="299" y="1419"/>
                  </a:lnTo>
                  <a:lnTo>
                    <a:pt x="351" y="1467"/>
                  </a:lnTo>
                  <a:lnTo>
                    <a:pt x="406" y="1509"/>
                  </a:lnTo>
                  <a:lnTo>
                    <a:pt x="464" y="1546"/>
                  </a:lnTo>
                  <a:lnTo>
                    <a:pt x="524" y="1577"/>
                  </a:lnTo>
                  <a:lnTo>
                    <a:pt x="588" y="1604"/>
                  </a:lnTo>
                  <a:lnTo>
                    <a:pt x="653" y="1624"/>
                  </a:lnTo>
                  <a:lnTo>
                    <a:pt x="720" y="1639"/>
                  </a:lnTo>
                  <a:lnTo>
                    <a:pt x="788" y="1649"/>
                  </a:lnTo>
                  <a:lnTo>
                    <a:pt x="858" y="1651"/>
                  </a:lnTo>
                  <a:lnTo>
                    <a:pt x="924" y="1649"/>
                  </a:lnTo>
                  <a:lnTo>
                    <a:pt x="990" y="1641"/>
                  </a:lnTo>
                  <a:lnTo>
                    <a:pt x="1054" y="1627"/>
                  </a:lnTo>
                  <a:lnTo>
                    <a:pt x="1116" y="1609"/>
                  </a:lnTo>
                  <a:lnTo>
                    <a:pt x="1176" y="1585"/>
                  </a:lnTo>
                  <a:lnTo>
                    <a:pt x="1236" y="1556"/>
                  </a:lnTo>
                  <a:lnTo>
                    <a:pt x="1292" y="1523"/>
                  </a:lnTo>
                  <a:lnTo>
                    <a:pt x="1315" y="1508"/>
                  </a:lnTo>
                  <a:lnTo>
                    <a:pt x="1854" y="2048"/>
                  </a:lnTo>
                  <a:lnTo>
                    <a:pt x="2048" y="1854"/>
                  </a:lnTo>
                  <a:lnTo>
                    <a:pt x="1509" y="1313"/>
                  </a:lnTo>
                  <a:lnTo>
                    <a:pt x="1524" y="1291"/>
                  </a:lnTo>
                  <a:lnTo>
                    <a:pt x="1559" y="1231"/>
                  </a:lnTo>
                  <a:lnTo>
                    <a:pt x="1589" y="1169"/>
                  </a:lnTo>
                  <a:lnTo>
                    <a:pt x="1612" y="1106"/>
                  </a:lnTo>
                  <a:lnTo>
                    <a:pt x="1630" y="1041"/>
                  </a:lnTo>
                  <a:lnTo>
                    <a:pt x="1642" y="975"/>
                  </a:lnTo>
                  <a:lnTo>
                    <a:pt x="1650" y="909"/>
                  </a:lnTo>
                  <a:lnTo>
                    <a:pt x="1651" y="843"/>
                  </a:lnTo>
                  <a:lnTo>
                    <a:pt x="1647" y="776"/>
                  </a:lnTo>
                  <a:lnTo>
                    <a:pt x="1637" y="710"/>
                  </a:lnTo>
                  <a:lnTo>
                    <a:pt x="1623" y="645"/>
                  </a:lnTo>
                  <a:lnTo>
                    <a:pt x="1602" y="582"/>
                  </a:lnTo>
                  <a:lnTo>
                    <a:pt x="1575" y="520"/>
                  </a:lnTo>
                  <a:lnTo>
                    <a:pt x="1545" y="461"/>
                  </a:lnTo>
                  <a:lnTo>
                    <a:pt x="1509" y="403"/>
                  </a:lnTo>
                  <a:lnTo>
                    <a:pt x="1467" y="349"/>
                  </a:lnTo>
                  <a:lnTo>
                    <a:pt x="1420" y="298"/>
                  </a:lnTo>
                  <a:lnTo>
                    <a:pt x="1368" y="251"/>
                  </a:lnTo>
                  <a:lnTo>
                    <a:pt x="1313" y="208"/>
                  </a:lnTo>
                  <a:lnTo>
                    <a:pt x="1255" y="172"/>
                  </a:lnTo>
                  <a:lnTo>
                    <a:pt x="1194" y="140"/>
                  </a:lnTo>
                  <a:lnTo>
                    <a:pt x="1131" y="114"/>
                  </a:lnTo>
                  <a:lnTo>
                    <a:pt x="1066" y="93"/>
                  </a:lnTo>
                  <a:lnTo>
                    <a:pt x="999" y="79"/>
                  </a:lnTo>
                  <a:lnTo>
                    <a:pt x="930" y="69"/>
                  </a:lnTo>
                  <a:lnTo>
                    <a:pt x="860" y="67"/>
                  </a:lnTo>
                  <a:close/>
                  <a:moveTo>
                    <a:pt x="860" y="0"/>
                  </a:moveTo>
                  <a:lnTo>
                    <a:pt x="928" y="2"/>
                  </a:lnTo>
                  <a:lnTo>
                    <a:pt x="996" y="10"/>
                  </a:lnTo>
                  <a:lnTo>
                    <a:pt x="1061" y="23"/>
                  </a:lnTo>
                  <a:lnTo>
                    <a:pt x="1126" y="41"/>
                  </a:lnTo>
                  <a:lnTo>
                    <a:pt x="1188" y="64"/>
                  </a:lnTo>
                  <a:lnTo>
                    <a:pt x="1249" y="92"/>
                  </a:lnTo>
                  <a:lnTo>
                    <a:pt x="1308" y="125"/>
                  </a:lnTo>
                  <a:lnTo>
                    <a:pt x="1364" y="162"/>
                  </a:lnTo>
                  <a:lnTo>
                    <a:pt x="1417" y="205"/>
                  </a:lnTo>
                  <a:lnTo>
                    <a:pt x="1467" y="251"/>
                  </a:lnTo>
                  <a:lnTo>
                    <a:pt x="1514" y="302"/>
                  </a:lnTo>
                  <a:lnTo>
                    <a:pt x="1556" y="356"/>
                  </a:lnTo>
                  <a:lnTo>
                    <a:pt x="1593" y="412"/>
                  </a:lnTo>
                  <a:lnTo>
                    <a:pt x="1626" y="471"/>
                  </a:lnTo>
                  <a:lnTo>
                    <a:pt x="1653" y="531"/>
                  </a:lnTo>
                  <a:lnTo>
                    <a:pt x="1676" y="595"/>
                  </a:lnTo>
                  <a:lnTo>
                    <a:pt x="1694" y="659"/>
                  </a:lnTo>
                  <a:lnTo>
                    <a:pt x="1707" y="723"/>
                  </a:lnTo>
                  <a:lnTo>
                    <a:pt x="1715" y="789"/>
                  </a:lnTo>
                  <a:lnTo>
                    <a:pt x="1718" y="856"/>
                  </a:lnTo>
                  <a:lnTo>
                    <a:pt x="1716" y="922"/>
                  </a:lnTo>
                  <a:lnTo>
                    <a:pt x="1708" y="989"/>
                  </a:lnTo>
                  <a:lnTo>
                    <a:pt x="1696" y="1053"/>
                  </a:lnTo>
                  <a:lnTo>
                    <a:pt x="1679" y="1119"/>
                  </a:lnTo>
                  <a:lnTo>
                    <a:pt x="1656" y="1182"/>
                  </a:lnTo>
                  <a:lnTo>
                    <a:pt x="1627" y="1244"/>
                  </a:lnTo>
                  <a:lnTo>
                    <a:pt x="1594" y="1304"/>
                  </a:lnTo>
                  <a:lnTo>
                    <a:pt x="2143" y="1854"/>
                  </a:lnTo>
                  <a:lnTo>
                    <a:pt x="1854" y="2142"/>
                  </a:lnTo>
                  <a:lnTo>
                    <a:pt x="1305" y="1594"/>
                  </a:lnTo>
                  <a:lnTo>
                    <a:pt x="1247" y="1626"/>
                  </a:lnTo>
                  <a:lnTo>
                    <a:pt x="1185" y="1654"/>
                  </a:lnTo>
                  <a:lnTo>
                    <a:pt x="1123" y="1677"/>
                  </a:lnTo>
                  <a:lnTo>
                    <a:pt x="1059" y="1695"/>
                  </a:lnTo>
                  <a:lnTo>
                    <a:pt x="993" y="1708"/>
                  </a:lnTo>
                  <a:lnTo>
                    <a:pt x="926" y="1715"/>
                  </a:lnTo>
                  <a:lnTo>
                    <a:pt x="858" y="1718"/>
                  </a:lnTo>
                  <a:lnTo>
                    <a:pt x="791" y="1715"/>
                  </a:lnTo>
                  <a:lnTo>
                    <a:pt x="724" y="1708"/>
                  </a:lnTo>
                  <a:lnTo>
                    <a:pt x="657" y="1695"/>
                  </a:lnTo>
                  <a:lnTo>
                    <a:pt x="593" y="1676"/>
                  </a:lnTo>
                  <a:lnTo>
                    <a:pt x="530" y="1653"/>
                  </a:lnTo>
                  <a:lnTo>
                    <a:pt x="469" y="1626"/>
                  </a:lnTo>
                  <a:lnTo>
                    <a:pt x="411" y="1593"/>
                  </a:lnTo>
                  <a:lnTo>
                    <a:pt x="355" y="1555"/>
                  </a:lnTo>
                  <a:lnTo>
                    <a:pt x="302" y="1513"/>
                  </a:lnTo>
                  <a:lnTo>
                    <a:pt x="251" y="1467"/>
                  </a:lnTo>
                  <a:lnTo>
                    <a:pt x="205" y="1416"/>
                  </a:lnTo>
                  <a:lnTo>
                    <a:pt x="163" y="1362"/>
                  </a:lnTo>
                  <a:lnTo>
                    <a:pt x="125" y="1307"/>
                  </a:lnTo>
                  <a:lnTo>
                    <a:pt x="93" y="1248"/>
                  </a:lnTo>
                  <a:lnTo>
                    <a:pt x="65" y="1188"/>
                  </a:lnTo>
                  <a:lnTo>
                    <a:pt x="42" y="1125"/>
                  </a:lnTo>
                  <a:lnTo>
                    <a:pt x="23" y="1061"/>
                  </a:lnTo>
                  <a:lnTo>
                    <a:pt x="10" y="994"/>
                  </a:lnTo>
                  <a:lnTo>
                    <a:pt x="2" y="927"/>
                  </a:lnTo>
                  <a:lnTo>
                    <a:pt x="0" y="858"/>
                  </a:lnTo>
                  <a:lnTo>
                    <a:pt x="2" y="790"/>
                  </a:lnTo>
                  <a:lnTo>
                    <a:pt x="10" y="723"/>
                  </a:lnTo>
                  <a:lnTo>
                    <a:pt x="23" y="656"/>
                  </a:lnTo>
                  <a:lnTo>
                    <a:pt x="42" y="593"/>
                  </a:lnTo>
                  <a:lnTo>
                    <a:pt x="65" y="529"/>
                  </a:lnTo>
                  <a:lnTo>
                    <a:pt x="93" y="469"/>
                  </a:lnTo>
                  <a:lnTo>
                    <a:pt x="125" y="411"/>
                  </a:lnTo>
                  <a:lnTo>
                    <a:pt x="163" y="355"/>
                  </a:lnTo>
                  <a:lnTo>
                    <a:pt x="205" y="301"/>
                  </a:lnTo>
                  <a:lnTo>
                    <a:pt x="251" y="251"/>
                  </a:lnTo>
                  <a:lnTo>
                    <a:pt x="302" y="205"/>
                  </a:lnTo>
                  <a:lnTo>
                    <a:pt x="355" y="162"/>
                  </a:lnTo>
                  <a:lnTo>
                    <a:pt x="411" y="125"/>
                  </a:lnTo>
                  <a:lnTo>
                    <a:pt x="469" y="92"/>
                  </a:lnTo>
                  <a:lnTo>
                    <a:pt x="531" y="64"/>
                  </a:lnTo>
                  <a:lnTo>
                    <a:pt x="593" y="41"/>
                  </a:lnTo>
                  <a:lnTo>
                    <a:pt x="658" y="23"/>
                  </a:lnTo>
                  <a:lnTo>
                    <a:pt x="724" y="10"/>
                  </a:lnTo>
                  <a:lnTo>
                    <a:pt x="792" y="2"/>
                  </a:lnTo>
                  <a:lnTo>
                    <a:pt x="8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1AB3D3"/>
                </a:solidFill>
              </a:endParaRPr>
            </a:p>
          </p:txBody>
        </p:sp>
        <p:sp>
          <p:nvSpPr>
            <p:cNvPr id="111" name="Freeform 15"/>
            <p:cNvSpPr>
              <a:spLocks noEditPoints="1"/>
            </p:cNvSpPr>
            <p:nvPr/>
          </p:nvSpPr>
          <p:spPr bwMode="auto">
            <a:xfrm>
              <a:off x="1919" y="1744"/>
              <a:ext cx="120" cy="120"/>
            </a:xfrm>
            <a:custGeom>
              <a:avLst/>
              <a:gdLst>
                <a:gd name="T0" fmla="*/ 484 w 1076"/>
                <a:gd name="T1" fmla="*/ 70 h 1075"/>
                <a:gd name="T2" fmla="*/ 382 w 1076"/>
                <a:gd name="T3" fmla="*/ 93 h 1075"/>
                <a:gd name="T4" fmla="*/ 288 w 1076"/>
                <a:gd name="T5" fmla="*/ 138 h 1075"/>
                <a:gd name="T6" fmla="*/ 204 w 1076"/>
                <a:gd name="T7" fmla="*/ 205 h 1075"/>
                <a:gd name="T8" fmla="*/ 141 w 1076"/>
                <a:gd name="T9" fmla="*/ 284 h 1075"/>
                <a:gd name="T10" fmla="*/ 97 w 1076"/>
                <a:gd name="T11" fmla="*/ 372 h 1075"/>
                <a:gd name="T12" fmla="*/ 73 w 1076"/>
                <a:gd name="T13" fmla="*/ 466 h 1075"/>
                <a:gd name="T14" fmla="*/ 67 w 1076"/>
                <a:gd name="T15" fmla="*/ 561 h 1075"/>
                <a:gd name="T16" fmla="*/ 81 w 1076"/>
                <a:gd name="T17" fmla="*/ 657 h 1075"/>
                <a:gd name="T18" fmla="*/ 117 w 1076"/>
                <a:gd name="T19" fmla="*/ 749 h 1075"/>
                <a:gd name="T20" fmla="*/ 170 w 1076"/>
                <a:gd name="T21" fmla="*/ 832 h 1075"/>
                <a:gd name="T22" fmla="*/ 244 w 1076"/>
                <a:gd name="T23" fmla="*/ 907 h 1075"/>
                <a:gd name="T24" fmla="*/ 334 w 1076"/>
                <a:gd name="T25" fmla="*/ 963 h 1075"/>
                <a:gd name="T26" fmla="*/ 432 w 1076"/>
                <a:gd name="T27" fmla="*/ 996 h 1075"/>
                <a:gd name="T28" fmla="*/ 538 w 1076"/>
                <a:gd name="T29" fmla="*/ 1009 h 1075"/>
                <a:gd name="T30" fmla="*/ 643 w 1076"/>
                <a:gd name="T31" fmla="*/ 996 h 1075"/>
                <a:gd name="T32" fmla="*/ 741 w 1076"/>
                <a:gd name="T33" fmla="*/ 963 h 1075"/>
                <a:gd name="T34" fmla="*/ 830 w 1076"/>
                <a:gd name="T35" fmla="*/ 907 h 1075"/>
                <a:gd name="T36" fmla="*/ 906 w 1076"/>
                <a:gd name="T37" fmla="*/ 831 h 1075"/>
                <a:gd name="T38" fmla="*/ 962 w 1076"/>
                <a:gd name="T39" fmla="*/ 742 h 1075"/>
                <a:gd name="T40" fmla="*/ 997 w 1076"/>
                <a:gd name="T41" fmla="*/ 643 h 1075"/>
                <a:gd name="T42" fmla="*/ 1009 w 1076"/>
                <a:gd name="T43" fmla="*/ 537 h 1075"/>
                <a:gd name="T44" fmla="*/ 997 w 1076"/>
                <a:gd name="T45" fmla="*/ 432 h 1075"/>
                <a:gd name="T46" fmla="*/ 962 w 1076"/>
                <a:gd name="T47" fmla="*/ 333 h 1075"/>
                <a:gd name="T48" fmla="*/ 906 w 1076"/>
                <a:gd name="T49" fmla="*/ 244 h 1075"/>
                <a:gd name="T50" fmla="*/ 830 w 1076"/>
                <a:gd name="T51" fmla="*/ 169 h 1075"/>
                <a:gd name="T52" fmla="*/ 741 w 1076"/>
                <a:gd name="T53" fmla="*/ 113 h 1075"/>
                <a:gd name="T54" fmla="*/ 643 w 1076"/>
                <a:gd name="T55" fmla="*/ 79 h 1075"/>
                <a:gd name="T56" fmla="*/ 538 w 1076"/>
                <a:gd name="T57" fmla="*/ 67 h 1075"/>
                <a:gd name="T58" fmla="*/ 591 w 1076"/>
                <a:gd name="T59" fmla="*/ 2 h 1075"/>
                <a:gd name="T60" fmla="*/ 694 w 1076"/>
                <a:gd name="T61" fmla="*/ 23 h 1075"/>
                <a:gd name="T62" fmla="*/ 791 w 1076"/>
                <a:gd name="T63" fmla="*/ 62 h 1075"/>
                <a:gd name="T64" fmla="*/ 879 w 1076"/>
                <a:gd name="T65" fmla="*/ 122 h 1075"/>
                <a:gd name="T66" fmla="*/ 954 w 1076"/>
                <a:gd name="T67" fmla="*/ 197 h 1075"/>
                <a:gd name="T68" fmla="*/ 1012 w 1076"/>
                <a:gd name="T69" fmla="*/ 284 h 1075"/>
                <a:gd name="T70" fmla="*/ 1053 w 1076"/>
                <a:gd name="T71" fmla="*/ 381 h 1075"/>
                <a:gd name="T72" fmla="*/ 1073 w 1076"/>
                <a:gd name="T73" fmla="*/ 484 h 1075"/>
                <a:gd name="T74" fmla="*/ 1073 w 1076"/>
                <a:gd name="T75" fmla="*/ 591 h 1075"/>
                <a:gd name="T76" fmla="*/ 1053 w 1076"/>
                <a:gd name="T77" fmla="*/ 694 h 1075"/>
                <a:gd name="T78" fmla="*/ 1012 w 1076"/>
                <a:gd name="T79" fmla="*/ 790 h 1075"/>
                <a:gd name="T80" fmla="*/ 954 w 1076"/>
                <a:gd name="T81" fmla="*/ 878 h 1075"/>
                <a:gd name="T82" fmla="*/ 879 w 1076"/>
                <a:gd name="T83" fmla="*/ 954 h 1075"/>
                <a:gd name="T84" fmla="*/ 791 w 1076"/>
                <a:gd name="T85" fmla="*/ 1013 h 1075"/>
                <a:gd name="T86" fmla="*/ 694 w 1076"/>
                <a:gd name="T87" fmla="*/ 1052 h 1075"/>
                <a:gd name="T88" fmla="*/ 591 w 1076"/>
                <a:gd name="T89" fmla="*/ 1073 h 1075"/>
                <a:gd name="T90" fmla="*/ 484 w 1076"/>
                <a:gd name="T91" fmla="*/ 1073 h 1075"/>
                <a:gd name="T92" fmla="*/ 381 w 1076"/>
                <a:gd name="T93" fmla="*/ 1052 h 1075"/>
                <a:gd name="T94" fmla="*/ 284 w 1076"/>
                <a:gd name="T95" fmla="*/ 1013 h 1075"/>
                <a:gd name="T96" fmla="*/ 197 w 1076"/>
                <a:gd name="T97" fmla="*/ 954 h 1075"/>
                <a:gd name="T98" fmla="*/ 120 w 1076"/>
                <a:gd name="T99" fmla="*/ 877 h 1075"/>
                <a:gd name="T100" fmla="*/ 62 w 1076"/>
                <a:gd name="T101" fmla="*/ 788 h 1075"/>
                <a:gd name="T102" fmla="*/ 22 w 1076"/>
                <a:gd name="T103" fmla="*/ 691 h 1075"/>
                <a:gd name="T104" fmla="*/ 3 w 1076"/>
                <a:gd name="T105" fmla="*/ 589 h 1075"/>
                <a:gd name="T106" fmla="*/ 3 w 1076"/>
                <a:gd name="T107" fmla="*/ 486 h 1075"/>
                <a:gd name="T108" fmla="*/ 22 w 1076"/>
                <a:gd name="T109" fmla="*/ 385 h 1075"/>
                <a:gd name="T110" fmla="*/ 62 w 1076"/>
                <a:gd name="T111" fmla="*/ 287 h 1075"/>
                <a:gd name="T112" fmla="*/ 120 w 1076"/>
                <a:gd name="T113" fmla="*/ 198 h 1075"/>
                <a:gd name="T114" fmla="*/ 197 w 1076"/>
                <a:gd name="T115" fmla="*/ 122 h 1075"/>
                <a:gd name="T116" fmla="*/ 284 w 1076"/>
                <a:gd name="T117" fmla="*/ 62 h 1075"/>
                <a:gd name="T118" fmla="*/ 381 w 1076"/>
                <a:gd name="T119" fmla="*/ 23 h 1075"/>
                <a:gd name="T120" fmla="*/ 484 w 1076"/>
                <a:gd name="T121" fmla="*/ 2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6" h="1075">
                  <a:moveTo>
                    <a:pt x="538" y="67"/>
                  </a:moveTo>
                  <a:lnTo>
                    <a:pt x="484" y="70"/>
                  </a:lnTo>
                  <a:lnTo>
                    <a:pt x="432" y="79"/>
                  </a:lnTo>
                  <a:lnTo>
                    <a:pt x="382" y="93"/>
                  </a:lnTo>
                  <a:lnTo>
                    <a:pt x="334" y="113"/>
                  </a:lnTo>
                  <a:lnTo>
                    <a:pt x="288" y="138"/>
                  </a:lnTo>
                  <a:lnTo>
                    <a:pt x="244" y="169"/>
                  </a:lnTo>
                  <a:lnTo>
                    <a:pt x="204" y="205"/>
                  </a:lnTo>
                  <a:lnTo>
                    <a:pt x="170" y="243"/>
                  </a:lnTo>
                  <a:lnTo>
                    <a:pt x="141" y="284"/>
                  </a:lnTo>
                  <a:lnTo>
                    <a:pt x="117" y="327"/>
                  </a:lnTo>
                  <a:lnTo>
                    <a:pt x="97" y="372"/>
                  </a:lnTo>
                  <a:lnTo>
                    <a:pt x="81" y="418"/>
                  </a:lnTo>
                  <a:lnTo>
                    <a:pt x="73" y="466"/>
                  </a:lnTo>
                  <a:lnTo>
                    <a:pt x="67" y="513"/>
                  </a:lnTo>
                  <a:lnTo>
                    <a:pt x="67" y="561"/>
                  </a:lnTo>
                  <a:lnTo>
                    <a:pt x="73" y="609"/>
                  </a:lnTo>
                  <a:lnTo>
                    <a:pt x="81" y="657"/>
                  </a:lnTo>
                  <a:lnTo>
                    <a:pt x="97" y="704"/>
                  </a:lnTo>
                  <a:lnTo>
                    <a:pt x="117" y="749"/>
                  </a:lnTo>
                  <a:lnTo>
                    <a:pt x="141" y="791"/>
                  </a:lnTo>
                  <a:lnTo>
                    <a:pt x="170" y="832"/>
                  </a:lnTo>
                  <a:lnTo>
                    <a:pt x="204" y="870"/>
                  </a:lnTo>
                  <a:lnTo>
                    <a:pt x="244" y="907"/>
                  </a:lnTo>
                  <a:lnTo>
                    <a:pt x="288" y="937"/>
                  </a:lnTo>
                  <a:lnTo>
                    <a:pt x="334" y="963"/>
                  </a:lnTo>
                  <a:lnTo>
                    <a:pt x="382" y="982"/>
                  </a:lnTo>
                  <a:lnTo>
                    <a:pt x="432" y="996"/>
                  </a:lnTo>
                  <a:lnTo>
                    <a:pt x="484" y="1005"/>
                  </a:lnTo>
                  <a:lnTo>
                    <a:pt x="538" y="1009"/>
                  </a:lnTo>
                  <a:lnTo>
                    <a:pt x="591" y="1005"/>
                  </a:lnTo>
                  <a:lnTo>
                    <a:pt x="643" y="996"/>
                  </a:lnTo>
                  <a:lnTo>
                    <a:pt x="693" y="982"/>
                  </a:lnTo>
                  <a:lnTo>
                    <a:pt x="741" y="963"/>
                  </a:lnTo>
                  <a:lnTo>
                    <a:pt x="788" y="937"/>
                  </a:lnTo>
                  <a:lnTo>
                    <a:pt x="830" y="907"/>
                  </a:lnTo>
                  <a:lnTo>
                    <a:pt x="871" y="870"/>
                  </a:lnTo>
                  <a:lnTo>
                    <a:pt x="906" y="831"/>
                  </a:lnTo>
                  <a:lnTo>
                    <a:pt x="937" y="788"/>
                  </a:lnTo>
                  <a:lnTo>
                    <a:pt x="962" y="742"/>
                  </a:lnTo>
                  <a:lnTo>
                    <a:pt x="983" y="694"/>
                  </a:lnTo>
                  <a:lnTo>
                    <a:pt x="997" y="643"/>
                  </a:lnTo>
                  <a:lnTo>
                    <a:pt x="1006" y="591"/>
                  </a:lnTo>
                  <a:lnTo>
                    <a:pt x="1009" y="537"/>
                  </a:lnTo>
                  <a:lnTo>
                    <a:pt x="1006" y="484"/>
                  </a:lnTo>
                  <a:lnTo>
                    <a:pt x="997" y="432"/>
                  </a:lnTo>
                  <a:lnTo>
                    <a:pt x="983" y="381"/>
                  </a:lnTo>
                  <a:lnTo>
                    <a:pt x="962" y="333"/>
                  </a:lnTo>
                  <a:lnTo>
                    <a:pt x="937" y="287"/>
                  </a:lnTo>
                  <a:lnTo>
                    <a:pt x="906" y="244"/>
                  </a:lnTo>
                  <a:lnTo>
                    <a:pt x="871" y="205"/>
                  </a:lnTo>
                  <a:lnTo>
                    <a:pt x="830" y="169"/>
                  </a:lnTo>
                  <a:lnTo>
                    <a:pt x="788" y="138"/>
                  </a:lnTo>
                  <a:lnTo>
                    <a:pt x="741" y="113"/>
                  </a:lnTo>
                  <a:lnTo>
                    <a:pt x="693" y="93"/>
                  </a:lnTo>
                  <a:lnTo>
                    <a:pt x="643" y="79"/>
                  </a:lnTo>
                  <a:lnTo>
                    <a:pt x="591" y="70"/>
                  </a:lnTo>
                  <a:lnTo>
                    <a:pt x="538" y="67"/>
                  </a:lnTo>
                  <a:close/>
                  <a:moveTo>
                    <a:pt x="538" y="0"/>
                  </a:moveTo>
                  <a:lnTo>
                    <a:pt x="591" y="2"/>
                  </a:lnTo>
                  <a:lnTo>
                    <a:pt x="643" y="10"/>
                  </a:lnTo>
                  <a:lnTo>
                    <a:pt x="694" y="23"/>
                  </a:lnTo>
                  <a:lnTo>
                    <a:pt x="744" y="40"/>
                  </a:lnTo>
                  <a:lnTo>
                    <a:pt x="791" y="62"/>
                  </a:lnTo>
                  <a:lnTo>
                    <a:pt x="836" y="90"/>
                  </a:lnTo>
                  <a:lnTo>
                    <a:pt x="879" y="122"/>
                  </a:lnTo>
                  <a:lnTo>
                    <a:pt x="918" y="158"/>
                  </a:lnTo>
                  <a:lnTo>
                    <a:pt x="954" y="197"/>
                  </a:lnTo>
                  <a:lnTo>
                    <a:pt x="985" y="239"/>
                  </a:lnTo>
                  <a:lnTo>
                    <a:pt x="1012" y="284"/>
                  </a:lnTo>
                  <a:lnTo>
                    <a:pt x="1034" y="332"/>
                  </a:lnTo>
                  <a:lnTo>
                    <a:pt x="1053" y="381"/>
                  </a:lnTo>
                  <a:lnTo>
                    <a:pt x="1065" y="432"/>
                  </a:lnTo>
                  <a:lnTo>
                    <a:pt x="1073" y="484"/>
                  </a:lnTo>
                  <a:lnTo>
                    <a:pt x="1076" y="537"/>
                  </a:lnTo>
                  <a:lnTo>
                    <a:pt x="1073" y="591"/>
                  </a:lnTo>
                  <a:lnTo>
                    <a:pt x="1065" y="643"/>
                  </a:lnTo>
                  <a:lnTo>
                    <a:pt x="1053" y="694"/>
                  </a:lnTo>
                  <a:lnTo>
                    <a:pt x="1034" y="743"/>
                  </a:lnTo>
                  <a:lnTo>
                    <a:pt x="1012" y="790"/>
                  </a:lnTo>
                  <a:lnTo>
                    <a:pt x="985" y="835"/>
                  </a:lnTo>
                  <a:lnTo>
                    <a:pt x="954" y="878"/>
                  </a:lnTo>
                  <a:lnTo>
                    <a:pt x="918" y="918"/>
                  </a:lnTo>
                  <a:lnTo>
                    <a:pt x="879" y="954"/>
                  </a:lnTo>
                  <a:lnTo>
                    <a:pt x="836" y="986"/>
                  </a:lnTo>
                  <a:lnTo>
                    <a:pt x="791" y="1013"/>
                  </a:lnTo>
                  <a:lnTo>
                    <a:pt x="744" y="1035"/>
                  </a:lnTo>
                  <a:lnTo>
                    <a:pt x="694" y="1052"/>
                  </a:lnTo>
                  <a:lnTo>
                    <a:pt x="643" y="1066"/>
                  </a:lnTo>
                  <a:lnTo>
                    <a:pt x="591" y="1073"/>
                  </a:lnTo>
                  <a:lnTo>
                    <a:pt x="538" y="1075"/>
                  </a:lnTo>
                  <a:lnTo>
                    <a:pt x="484" y="1073"/>
                  </a:lnTo>
                  <a:lnTo>
                    <a:pt x="431" y="1066"/>
                  </a:lnTo>
                  <a:lnTo>
                    <a:pt x="381" y="1052"/>
                  </a:lnTo>
                  <a:lnTo>
                    <a:pt x="331" y="1035"/>
                  </a:lnTo>
                  <a:lnTo>
                    <a:pt x="284" y="1013"/>
                  </a:lnTo>
                  <a:lnTo>
                    <a:pt x="239" y="986"/>
                  </a:lnTo>
                  <a:lnTo>
                    <a:pt x="197" y="954"/>
                  </a:lnTo>
                  <a:lnTo>
                    <a:pt x="157" y="918"/>
                  </a:lnTo>
                  <a:lnTo>
                    <a:pt x="120" y="877"/>
                  </a:lnTo>
                  <a:lnTo>
                    <a:pt x="88" y="833"/>
                  </a:lnTo>
                  <a:lnTo>
                    <a:pt x="62" y="788"/>
                  </a:lnTo>
                  <a:lnTo>
                    <a:pt x="39" y="740"/>
                  </a:lnTo>
                  <a:lnTo>
                    <a:pt x="22" y="691"/>
                  </a:lnTo>
                  <a:lnTo>
                    <a:pt x="10" y="640"/>
                  </a:lnTo>
                  <a:lnTo>
                    <a:pt x="3" y="589"/>
                  </a:lnTo>
                  <a:lnTo>
                    <a:pt x="0" y="537"/>
                  </a:lnTo>
                  <a:lnTo>
                    <a:pt x="3" y="486"/>
                  </a:lnTo>
                  <a:lnTo>
                    <a:pt x="10" y="435"/>
                  </a:lnTo>
                  <a:lnTo>
                    <a:pt x="22" y="385"/>
                  </a:lnTo>
                  <a:lnTo>
                    <a:pt x="39" y="335"/>
                  </a:lnTo>
                  <a:lnTo>
                    <a:pt x="62" y="287"/>
                  </a:lnTo>
                  <a:lnTo>
                    <a:pt x="88" y="241"/>
                  </a:lnTo>
                  <a:lnTo>
                    <a:pt x="120" y="198"/>
                  </a:lnTo>
                  <a:lnTo>
                    <a:pt x="157" y="158"/>
                  </a:lnTo>
                  <a:lnTo>
                    <a:pt x="197" y="122"/>
                  </a:lnTo>
                  <a:lnTo>
                    <a:pt x="239" y="90"/>
                  </a:lnTo>
                  <a:lnTo>
                    <a:pt x="284" y="62"/>
                  </a:lnTo>
                  <a:lnTo>
                    <a:pt x="331" y="40"/>
                  </a:lnTo>
                  <a:lnTo>
                    <a:pt x="381" y="23"/>
                  </a:lnTo>
                  <a:lnTo>
                    <a:pt x="431" y="10"/>
                  </a:lnTo>
                  <a:lnTo>
                    <a:pt x="484" y="2"/>
                  </a:lnTo>
                  <a:lnTo>
                    <a:pt x="5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1AB3D3"/>
                </a:solidFill>
              </a:endParaRPr>
            </a:p>
          </p:txBody>
        </p:sp>
        <p:sp>
          <p:nvSpPr>
            <p:cNvPr id="112" name="Freeform 16"/>
            <p:cNvSpPr>
              <a:spLocks/>
            </p:cNvSpPr>
            <p:nvPr/>
          </p:nvSpPr>
          <p:spPr bwMode="auto">
            <a:xfrm>
              <a:off x="1951" y="1775"/>
              <a:ext cx="55" cy="55"/>
            </a:xfrm>
            <a:custGeom>
              <a:avLst/>
              <a:gdLst>
                <a:gd name="T0" fmla="*/ 165 w 496"/>
                <a:gd name="T1" fmla="*/ 0 h 497"/>
                <a:gd name="T2" fmla="*/ 331 w 496"/>
                <a:gd name="T3" fmla="*/ 0 h 497"/>
                <a:gd name="T4" fmla="*/ 331 w 496"/>
                <a:gd name="T5" fmla="*/ 166 h 497"/>
                <a:gd name="T6" fmla="*/ 496 w 496"/>
                <a:gd name="T7" fmla="*/ 166 h 497"/>
                <a:gd name="T8" fmla="*/ 496 w 496"/>
                <a:gd name="T9" fmla="*/ 331 h 497"/>
                <a:gd name="T10" fmla="*/ 331 w 496"/>
                <a:gd name="T11" fmla="*/ 331 h 497"/>
                <a:gd name="T12" fmla="*/ 331 w 496"/>
                <a:gd name="T13" fmla="*/ 497 h 497"/>
                <a:gd name="T14" fmla="*/ 165 w 496"/>
                <a:gd name="T15" fmla="*/ 497 h 497"/>
                <a:gd name="T16" fmla="*/ 165 w 496"/>
                <a:gd name="T17" fmla="*/ 331 h 497"/>
                <a:gd name="T18" fmla="*/ 0 w 496"/>
                <a:gd name="T19" fmla="*/ 331 h 497"/>
                <a:gd name="T20" fmla="*/ 0 w 496"/>
                <a:gd name="T21" fmla="*/ 166 h 497"/>
                <a:gd name="T22" fmla="*/ 165 w 496"/>
                <a:gd name="T23" fmla="*/ 166 h 497"/>
                <a:gd name="T24" fmla="*/ 165 w 496"/>
                <a:gd name="T25"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6" h="497">
                  <a:moveTo>
                    <a:pt x="165" y="0"/>
                  </a:moveTo>
                  <a:lnTo>
                    <a:pt x="331" y="0"/>
                  </a:lnTo>
                  <a:lnTo>
                    <a:pt x="331" y="166"/>
                  </a:lnTo>
                  <a:lnTo>
                    <a:pt x="496" y="166"/>
                  </a:lnTo>
                  <a:lnTo>
                    <a:pt x="496" y="331"/>
                  </a:lnTo>
                  <a:lnTo>
                    <a:pt x="331" y="331"/>
                  </a:lnTo>
                  <a:lnTo>
                    <a:pt x="331" y="497"/>
                  </a:lnTo>
                  <a:lnTo>
                    <a:pt x="165" y="497"/>
                  </a:lnTo>
                  <a:lnTo>
                    <a:pt x="165" y="331"/>
                  </a:lnTo>
                  <a:lnTo>
                    <a:pt x="0" y="331"/>
                  </a:lnTo>
                  <a:lnTo>
                    <a:pt x="0" y="166"/>
                  </a:lnTo>
                  <a:lnTo>
                    <a:pt x="165" y="166"/>
                  </a:lnTo>
                  <a:lnTo>
                    <a:pt x="1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1AB3D3"/>
                </a:solidFill>
              </a:endParaRPr>
            </a:p>
          </p:txBody>
        </p:sp>
      </p:grpSp>
      <p:pic>
        <p:nvPicPr>
          <p:cNvPr id="120" name="Picture 119"/>
          <p:cNvPicPr>
            <a:picLocks noChangeAspect="1"/>
          </p:cNvPicPr>
          <p:nvPr/>
        </p:nvPicPr>
        <p:blipFill>
          <a:blip r:embed="rId7">
            <a:biLevel thresh="50000"/>
            <a:extLst>
              <a:ext uri="{28A0092B-C50C-407E-A947-70E740481C1C}">
                <a14:useLocalDpi xmlns:a14="http://schemas.microsoft.com/office/drawing/2010/main"/>
              </a:ext>
            </a:extLst>
          </a:blip>
          <a:stretch>
            <a:fillRect/>
          </a:stretch>
        </p:blipFill>
        <p:spPr>
          <a:xfrm>
            <a:off x="4125496" y="2209675"/>
            <a:ext cx="337708" cy="344461"/>
          </a:xfrm>
          <a:prstGeom prst="rect">
            <a:avLst/>
          </a:prstGeom>
        </p:spPr>
      </p:pic>
      <p:sp>
        <p:nvSpPr>
          <p:cNvPr id="95" name="TextBox 94"/>
          <p:cNvSpPr txBox="1"/>
          <p:nvPr/>
        </p:nvSpPr>
        <p:spPr>
          <a:xfrm>
            <a:off x="1032339" y="4167826"/>
            <a:ext cx="2039082" cy="307777"/>
          </a:xfrm>
          <a:prstGeom prst="rect">
            <a:avLst/>
          </a:prstGeom>
          <a:noFill/>
        </p:spPr>
        <p:txBody>
          <a:bodyPr wrap="square" rtlCol="0">
            <a:spAutoFit/>
          </a:bodyPr>
          <a:lstStyle/>
          <a:p>
            <a:pPr algn="ctr"/>
            <a:r>
              <a:rPr lang="en-US" sz="1400" b="1" dirty="0">
                <a:solidFill>
                  <a:srgbClr val="FFFFFF"/>
                </a:solidFill>
                <a:ea typeface="Arial" charset="0"/>
                <a:cs typeface="Arial" charset="0"/>
              </a:rPr>
              <a:t>U.S. Networks</a:t>
            </a:r>
          </a:p>
        </p:txBody>
      </p:sp>
      <p:cxnSp>
        <p:nvCxnSpPr>
          <p:cNvPr id="96" name="Straight Connector 95"/>
          <p:cNvCxnSpPr/>
          <p:nvPr/>
        </p:nvCxnSpPr>
        <p:spPr>
          <a:xfrm>
            <a:off x="3826377" y="1865952"/>
            <a:ext cx="0" cy="72488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826377" y="2922972"/>
            <a:ext cx="0" cy="72488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828577" y="3984958"/>
            <a:ext cx="0" cy="72488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66" name="Group 4"/>
          <p:cNvGrpSpPr>
            <a:grpSpLocks noChangeAspect="1"/>
          </p:cNvGrpSpPr>
          <p:nvPr/>
        </p:nvGrpSpPr>
        <p:grpSpPr bwMode="auto">
          <a:xfrm>
            <a:off x="6549925" y="4168446"/>
            <a:ext cx="324700" cy="324699"/>
            <a:chOff x="-341" y="936"/>
            <a:chExt cx="420" cy="420"/>
          </a:xfrm>
          <a:solidFill>
            <a:schemeClr val="bg1"/>
          </a:solidFill>
        </p:grpSpPr>
        <p:sp>
          <p:nvSpPr>
            <p:cNvPr id="67" name="Freeform 6"/>
            <p:cNvSpPr>
              <a:spLocks noEditPoints="1"/>
            </p:cNvSpPr>
            <p:nvPr/>
          </p:nvSpPr>
          <p:spPr bwMode="auto">
            <a:xfrm>
              <a:off x="-341" y="936"/>
              <a:ext cx="420" cy="420"/>
            </a:xfrm>
            <a:custGeom>
              <a:avLst/>
              <a:gdLst>
                <a:gd name="T0" fmla="*/ 1386 w 3359"/>
                <a:gd name="T1" fmla="*/ 189 h 3359"/>
                <a:gd name="T2" fmla="*/ 1024 w 3359"/>
                <a:gd name="T3" fmla="*/ 308 h 3359"/>
                <a:gd name="T4" fmla="*/ 709 w 3359"/>
                <a:gd name="T5" fmla="*/ 511 h 3359"/>
                <a:gd name="T6" fmla="*/ 454 w 3359"/>
                <a:gd name="T7" fmla="*/ 782 h 3359"/>
                <a:gd name="T8" fmla="*/ 272 w 3359"/>
                <a:gd name="T9" fmla="*/ 1111 h 3359"/>
                <a:gd name="T10" fmla="*/ 173 w 3359"/>
                <a:gd name="T11" fmla="*/ 1482 h 3359"/>
                <a:gd name="T12" fmla="*/ 173 w 3359"/>
                <a:gd name="T13" fmla="*/ 1877 h 3359"/>
                <a:gd name="T14" fmla="*/ 272 w 3359"/>
                <a:gd name="T15" fmla="*/ 2248 h 3359"/>
                <a:gd name="T16" fmla="*/ 454 w 3359"/>
                <a:gd name="T17" fmla="*/ 2576 h 3359"/>
                <a:gd name="T18" fmla="*/ 709 w 3359"/>
                <a:gd name="T19" fmla="*/ 2847 h 3359"/>
                <a:gd name="T20" fmla="*/ 1024 w 3359"/>
                <a:gd name="T21" fmla="*/ 3049 h 3359"/>
                <a:gd name="T22" fmla="*/ 1386 w 3359"/>
                <a:gd name="T23" fmla="*/ 3170 h 3359"/>
                <a:gd name="T24" fmla="*/ 1779 w 3359"/>
                <a:gd name="T25" fmla="*/ 3195 h 3359"/>
                <a:gd name="T26" fmla="*/ 2159 w 3359"/>
                <a:gd name="T27" fmla="*/ 3120 h 3359"/>
                <a:gd name="T28" fmla="*/ 2499 w 3359"/>
                <a:gd name="T29" fmla="*/ 2958 h 3359"/>
                <a:gd name="T30" fmla="*/ 2786 w 3359"/>
                <a:gd name="T31" fmla="*/ 2720 h 3359"/>
                <a:gd name="T32" fmla="*/ 3007 w 3359"/>
                <a:gd name="T33" fmla="*/ 2418 h 3359"/>
                <a:gd name="T34" fmla="*/ 3149 w 3359"/>
                <a:gd name="T35" fmla="*/ 2067 h 3359"/>
                <a:gd name="T36" fmla="*/ 3199 w 3359"/>
                <a:gd name="T37" fmla="*/ 1679 h 3359"/>
                <a:gd name="T38" fmla="*/ 3149 w 3359"/>
                <a:gd name="T39" fmla="*/ 1291 h 3359"/>
                <a:gd name="T40" fmla="*/ 3007 w 3359"/>
                <a:gd name="T41" fmla="*/ 940 h 3359"/>
                <a:gd name="T42" fmla="*/ 2786 w 3359"/>
                <a:gd name="T43" fmla="*/ 639 h 3359"/>
                <a:gd name="T44" fmla="*/ 2499 w 3359"/>
                <a:gd name="T45" fmla="*/ 400 h 3359"/>
                <a:gd name="T46" fmla="*/ 2159 w 3359"/>
                <a:gd name="T47" fmla="*/ 238 h 3359"/>
                <a:gd name="T48" fmla="*/ 1779 w 3359"/>
                <a:gd name="T49" fmla="*/ 164 h 3359"/>
                <a:gd name="T50" fmla="*/ 1890 w 3359"/>
                <a:gd name="T51" fmla="*/ 12 h 3359"/>
                <a:gd name="T52" fmla="*/ 2286 w 3359"/>
                <a:gd name="T53" fmla="*/ 112 h 3359"/>
                <a:gd name="T54" fmla="*/ 2639 w 3359"/>
                <a:gd name="T55" fmla="*/ 301 h 3359"/>
                <a:gd name="T56" fmla="*/ 2935 w 3359"/>
                <a:gd name="T57" fmla="*/ 564 h 3359"/>
                <a:gd name="T58" fmla="*/ 3162 w 3359"/>
                <a:gd name="T59" fmla="*/ 890 h 3359"/>
                <a:gd name="T60" fmla="*/ 3309 w 3359"/>
                <a:gd name="T61" fmla="*/ 1266 h 3359"/>
                <a:gd name="T62" fmla="*/ 3359 w 3359"/>
                <a:gd name="T63" fmla="*/ 1679 h 3359"/>
                <a:gd name="T64" fmla="*/ 3309 w 3359"/>
                <a:gd name="T65" fmla="*/ 2092 h 3359"/>
                <a:gd name="T66" fmla="*/ 3162 w 3359"/>
                <a:gd name="T67" fmla="*/ 2468 h 3359"/>
                <a:gd name="T68" fmla="*/ 2935 w 3359"/>
                <a:gd name="T69" fmla="*/ 2794 h 3359"/>
                <a:gd name="T70" fmla="*/ 2639 w 3359"/>
                <a:gd name="T71" fmla="*/ 3057 h 3359"/>
                <a:gd name="T72" fmla="*/ 2286 w 3359"/>
                <a:gd name="T73" fmla="*/ 3245 h 3359"/>
                <a:gd name="T74" fmla="*/ 1890 w 3359"/>
                <a:gd name="T75" fmla="*/ 3346 h 3359"/>
                <a:gd name="T76" fmla="*/ 1470 w 3359"/>
                <a:gd name="T77" fmla="*/ 3346 h 3359"/>
                <a:gd name="T78" fmla="*/ 1073 w 3359"/>
                <a:gd name="T79" fmla="*/ 3245 h 3359"/>
                <a:gd name="T80" fmla="*/ 721 w 3359"/>
                <a:gd name="T81" fmla="*/ 3057 h 3359"/>
                <a:gd name="T82" fmla="*/ 424 w 3359"/>
                <a:gd name="T83" fmla="*/ 2794 h 3359"/>
                <a:gd name="T84" fmla="*/ 197 w 3359"/>
                <a:gd name="T85" fmla="*/ 2468 h 3359"/>
                <a:gd name="T86" fmla="*/ 52 w 3359"/>
                <a:gd name="T87" fmla="*/ 2092 h 3359"/>
                <a:gd name="T88" fmla="*/ 0 w 3359"/>
                <a:gd name="T89" fmla="*/ 1679 h 3359"/>
                <a:gd name="T90" fmla="*/ 52 w 3359"/>
                <a:gd name="T91" fmla="*/ 1266 h 3359"/>
                <a:gd name="T92" fmla="*/ 197 w 3359"/>
                <a:gd name="T93" fmla="*/ 890 h 3359"/>
                <a:gd name="T94" fmla="*/ 424 w 3359"/>
                <a:gd name="T95" fmla="*/ 564 h 3359"/>
                <a:gd name="T96" fmla="*/ 721 w 3359"/>
                <a:gd name="T97" fmla="*/ 301 h 3359"/>
                <a:gd name="T98" fmla="*/ 1073 w 3359"/>
                <a:gd name="T99" fmla="*/ 112 h 3359"/>
                <a:gd name="T100" fmla="*/ 1470 w 3359"/>
                <a:gd name="T101" fmla="*/ 12 h 3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59" h="3359">
                  <a:moveTo>
                    <a:pt x="1680" y="160"/>
                  </a:moveTo>
                  <a:lnTo>
                    <a:pt x="1580" y="164"/>
                  </a:lnTo>
                  <a:lnTo>
                    <a:pt x="1482" y="173"/>
                  </a:lnTo>
                  <a:lnTo>
                    <a:pt x="1386" y="189"/>
                  </a:lnTo>
                  <a:lnTo>
                    <a:pt x="1292" y="210"/>
                  </a:lnTo>
                  <a:lnTo>
                    <a:pt x="1200" y="238"/>
                  </a:lnTo>
                  <a:lnTo>
                    <a:pt x="1111" y="270"/>
                  </a:lnTo>
                  <a:lnTo>
                    <a:pt x="1024" y="308"/>
                  </a:lnTo>
                  <a:lnTo>
                    <a:pt x="941" y="352"/>
                  </a:lnTo>
                  <a:lnTo>
                    <a:pt x="860" y="400"/>
                  </a:lnTo>
                  <a:lnTo>
                    <a:pt x="783" y="454"/>
                  </a:lnTo>
                  <a:lnTo>
                    <a:pt x="709" y="511"/>
                  </a:lnTo>
                  <a:lnTo>
                    <a:pt x="639" y="573"/>
                  </a:lnTo>
                  <a:lnTo>
                    <a:pt x="574" y="639"/>
                  </a:lnTo>
                  <a:lnTo>
                    <a:pt x="512" y="709"/>
                  </a:lnTo>
                  <a:lnTo>
                    <a:pt x="454" y="782"/>
                  </a:lnTo>
                  <a:lnTo>
                    <a:pt x="401" y="860"/>
                  </a:lnTo>
                  <a:lnTo>
                    <a:pt x="353" y="940"/>
                  </a:lnTo>
                  <a:lnTo>
                    <a:pt x="310" y="1024"/>
                  </a:lnTo>
                  <a:lnTo>
                    <a:pt x="272" y="1111"/>
                  </a:lnTo>
                  <a:lnTo>
                    <a:pt x="239" y="1200"/>
                  </a:lnTo>
                  <a:lnTo>
                    <a:pt x="211" y="1291"/>
                  </a:lnTo>
                  <a:lnTo>
                    <a:pt x="189" y="1385"/>
                  </a:lnTo>
                  <a:lnTo>
                    <a:pt x="173" y="1482"/>
                  </a:lnTo>
                  <a:lnTo>
                    <a:pt x="164" y="1580"/>
                  </a:lnTo>
                  <a:lnTo>
                    <a:pt x="161" y="1679"/>
                  </a:lnTo>
                  <a:lnTo>
                    <a:pt x="164" y="1779"/>
                  </a:lnTo>
                  <a:lnTo>
                    <a:pt x="173" y="1877"/>
                  </a:lnTo>
                  <a:lnTo>
                    <a:pt x="189" y="1973"/>
                  </a:lnTo>
                  <a:lnTo>
                    <a:pt x="211" y="2067"/>
                  </a:lnTo>
                  <a:lnTo>
                    <a:pt x="239" y="2159"/>
                  </a:lnTo>
                  <a:lnTo>
                    <a:pt x="272" y="2248"/>
                  </a:lnTo>
                  <a:lnTo>
                    <a:pt x="310" y="2335"/>
                  </a:lnTo>
                  <a:lnTo>
                    <a:pt x="353" y="2418"/>
                  </a:lnTo>
                  <a:lnTo>
                    <a:pt x="401" y="2499"/>
                  </a:lnTo>
                  <a:lnTo>
                    <a:pt x="454" y="2576"/>
                  </a:lnTo>
                  <a:lnTo>
                    <a:pt x="512" y="2650"/>
                  </a:lnTo>
                  <a:lnTo>
                    <a:pt x="574" y="2720"/>
                  </a:lnTo>
                  <a:lnTo>
                    <a:pt x="639" y="2785"/>
                  </a:lnTo>
                  <a:lnTo>
                    <a:pt x="709" y="2847"/>
                  </a:lnTo>
                  <a:lnTo>
                    <a:pt x="783" y="2905"/>
                  </a:lnTo>
                  <a:lnTo>
                    <a:pt x="860" y="2958"/>
                  </a:lnTo>
                  <a:lnTo>
                    <a:pt x="941" y="3006"/>
                  </a:lnTo>
                  <a:lnTo>
                    <a:pt x="1024" y="3049"/>
                  </a:lnTo>
                  <a:lnTo>
                    <a:pt x="1111" y="3087"/>
                  </a:lnTo>
                  <a:lnTo>
                    <a:pt x="1200" y="3120"/>
                  </a:lnTo>
                  <a:lnTo>
                    <a:pt x="1292" y="3148"/>
                  </a:lnTo>
                  <a:lnTo>
                    <a:pt x="1386" y="3170"/>
                  </a:lnTo>
                  <a:lnTo>
                    <a:pt x="1482" y="3186"/>
                  </a:lnTo>
                  <a:lnTo>
                    <a:pt x="1580" y="3195"/>
                  </a:lnTo>
                  <a:lnTo>
                    <a:pt x="1680" y="3198"/>
                  </a:lnTo>
                  <a:lnTo>
                    <a:pt x="1779" y="3195"/>
                  </a:lnTo>
                  <a:lnTo>
                    <a:pt x="1877" y="3186"/>
                  </a:lnTo>
                  <a:lnTo>
                    <a:pt x="1974" y="3170"/>
                  </a:lnTo>
                  <a:lnTo>
                    <a:pt x="2068" y="3148"/>
                  </a:lnTo>
                  <a:lnTo>
                    <a:pt x="2159" y="3120"/>
                  </a:lnTo>
                  <a:lnTo>
                    <a:pt x="2248" y="3087"/>
                  </a:lnTo>
                  <a:lnTo>
                    <a:pt x="2335" y="3049"/>
                  </a:lnTo>
                  <a:lnTo>
                    <a:pt x="2419" y="3006"/>
                  </a:lnTo>
                  <a:lnTo>
                    <a:pt x="2499" y="2958"/>
                  </a:lnTo>
                  <a:lnTo>
                    <a:pt x="2577" y="2905"/>
                  </a:lnTo>
                  <a:lnTo>
                    <a:pt x="2650" y="2847"/>
                  </a:lnTo>
                  <a:lnTo>
                    <a:pt x="2720" y="2785"/>
                  </a:lnTo>
                  <a:lnTo>
                    <a:pt x="2786" y="2720"/>
                  </a:lnTo>
                  <a:lnTo>
                    <a:pt x="2848" y="2650"/>
                  </a:lnTo>
                  <a:lnTo>
                    <a:pt x="2905" y="2576"/>
                  </a:lnTo>
                  <a:lnTo>
                    <a:pt x="2959" y="2499"/>
                  </a:lnTo>
                  <a:lnTo>
                    <a:pt x="3007" y="2418"/>
                  </a:lnTo>
                  <a:lnTo>
                    <a:pt x="3051" y="2335"/>
                  </a:lnTo>
                  <a:lnTo>
                    <a:pt x="3089" y="2248"/>
                  </a:lnTo>
                  <a:lnTo>
                    <a:pt x="3122" y="2159"/>
                  </a:lnTo>
                  <a:lnTo>
                    <a:pt x="3149" y="2067"/>
                  </a:lnTo>
                  <a:lnTo>
                    <a:pt x="3170" y="1973"/>
                  </a:lnTo>
                  <a:lnTo>
                    <a:pt x="3186" y="1877"/>
                  </a:lnTo>
                  <a:lnTo>
                    <a:pt x="3196" y="1779"/>
                  </a:lnTo>
                  <a:lnTo>
                    <a:pt x="3199" y="1679"/>
                  </a:lnTo>
                  <a:lnTo>
                    <a:pt x="3196" y="1580"/>
                  </a:lnTo>
                  <a:lnTo>
                    <a:pt x="3186" y="1482"/>
                  </a:lnTo>
                  <a:lnTo>
                    <a:pt x="3170" y="1385"/>
                  </a:lnTo>
                  <a:lnTo>
                    <a:pt x="3149" y="1291"/>
                  </a:lnTo>
                  <a:lnTo>
                    <a:pt x="3122" y="1200"/>
                  </a:lnTo>
                  <a:lnTo>
                    <a:pt x="3089" y="1111"/>
                  </a:lnTo>
                  <a:lnTo>
                    <a:pt x="3051" y="1024"/>
                  </a:lnTo>
                  <a:lnTo>
                    <a:pt x="3007" y="940"/>
                  </a:lnTo>
                  <a:lnTo>
                    <a:pt x="2959" y="860"/>
                  </a:lnTo>
                  <a:lnTo>
                    <a:pt x="2905" y="782"/>
                  </a:lnTo>
                  <a:lnTo>
                    <a:pt x="2848" y="709"/>
                  </a:lnTo>
                  <a:lnTo>
                    <a:pt x="2786" y="639"/>
                  </a:lnTo>
                  <a:lnTo>
                    <a:pt x="2720" y="573"/>
                  </a:lnTo>
                  <a:lnTo>
                    <a:pt x="2650" y="511"/>
                  </a:lnTo>
                  <a:lnTo>
                    <a:pt x="2577" y="454"/>
                  </a:lnTo>
                  <a:lnTo>
                    <a:pt x="2499" y="400"/>
                  </a:lnTo>
                  <a:lnTo>
                    <a:pt x="2419" y="352"/>
                  </a:lnTo>
                  <a:lnTo>
                    <a:pt x="2335" y="308"/>
                  </a:lnTo>
                  <a:lnTo>
                    <a:pt x="2248" y="270"/>
                  </a:lnTo>
                  <a:lnTo>
                    <a:pt x="2159" y="238"/>
                  </a:lnTo>
                  <a:lnTo>
                    <a:pt x="2068" y="210"/>
                  </a:lnTo>
                  <a:lnTo>
                    <a:pt x="1974" y="189"/>
                  </a:lnTo>
                  <a:lnTo>
                    <a:pt x="1877" y="173"/>
                  </a:lnTo>
                  <a:lnTo>
                    <a:pt x="1779" y="164"/>
                  </a:lnTo>
                  <a:lnTo>
                    <a:pt x="1680" y="160"/>
                  </a:lnTo>
                  <a:close/>
                  <a:moveTo>
                    <a:pt x="1680" y="0"/>
                  </a:moveTo>
                  <a:lnTo>
                    <a:pt x="1786" y="3"/>
                  </a:lnTo>
                  <a:lnTo>
                    <a:pt x="1890" y="12"/>
                  </a:lnTo>
                  <a:lnTo>
                    <a:pt x="1993" y="28"/>
                  </a:lnTo>
                  <a:lnTo>
                    <a:pt x="2093" y="51"/>
                  </a:lnTo>
                  <a:lnTo>
                    <a:pt x="2191" y="79"/>
                  </a:lnTo>
                  <a:lnTo>
                    <a:pt x="2286" y="112"/>
                  </a:lnTo>
                  <a:lnTo>
                    <a:pt x="2379" y="151"/>
                  </a:lnTo>
                  <a:lnTo>
                    <a:pt x="2469" y="197"/>
                  </a:lnTo>
                  <a:lnTo>
                    <a:pt x="2556" y="246"/>
                  </a:lnTo>
                  <a:lnTo>
                    <a:pt x="2639" y="301"/>
                  </a:lnTo>
                  <a:lnTo>
                    <a:pt x="2719" y="360"/>
                  </a:lnTo>
                  <a:lnTo>
                    <a:pt x="2795" y="424"/>
                  </a:lnTo>
                  <a:lnTo>
                    <a:pt x="2867" y="492"/>
                  </a:lnTo>
                  <a:lnTo>
                    <a:pt x="2935" y="564"/>
                  </a:lnTo>
                  <a:lnTo>
                    <a:pt x="2999" y="640"/>
                  </a:lnTo>
                  <a:lnTo>
                    <a:pt x="3058" y="720"/>
                  </a:lnTo>
                  <a:lnTo>
                    <a:pt x="3113" y="803"/>
                  </a:lnTo>
                  <a:lnTo>
                    <a:pt x="3162" y="890"/>
                  </a:lnTo>
                  <a:lnTo>
                    <a:pt x="3208" y="980"/>
                  </a:lnTo>
                  <a:lnTo>
                    <a:pt x="3247" y="1073"/>
                  </a:lnTo>
                  <a:lnTo>
                    <a:pt x="3280" y="1168"/>
                  </a:lnTo>
                  <a:lnTo>
                    <a:pt x="3309" y="1266"/>
                  </a:lnTo>
                  <a:lnTo>
                    <a:pt x="3331" y="1366"/>
                  </a:lnTo>
                  <a:lnTo>
                    <a:pt x="3347" y="1469"/>
                  </a:lnTo>
                  <a:lnTo>
                    <a:pt x="3356" y="1573"/>
                  </a:lnTo>
                  <a:lnTo>
                    <a:pt x="3359" y="1679"/>
                  </a:lnTo>
                  <a:lnTo>
                    <a:pt x="3356" y="1785"/>
                  </a:lnTo>
                  <a:lnTo>
                    <a:pt x="3347" y="1889"/>
                  </a:lnTo>
                  <a:lnTo>
                    <a:pt x="3331" y="1992"/>
                  </a:lnTo>
                  <a:lnTo>
                    <a:pt x="3309" y="2092"/>
                  </a:lnTo>
                  <a:lnTo>
                    <a:pt x="3280" y="2190"/>
                  </a:lnTo>
                  <a:lnTo>
                    <a:pt x="3247" y="2286"/>
                  </a:lnTo>
                  <a:lnTo>
                    <a:pt x="3208" y="2378"/>
                  </a:lnTo>
                  <a:lnTo>
                    <a:pt x="3162" y="2468"/>
                  </a:lnTo>
                  <a:lnTo>
                    <a:pt x="3113" y="2555"/>
                  </a:lnTo>
                  <a:lnTo>
                    <a:pt x="3058" y="2638"/>
                  </a:lnTo>
                  <a:lnTo>
                    <a:pt x="2999" y="2718"/>
                  </a:lnTo>
                  <a:lnTo>
                    <a:pt x="2935" y="2794"/>
                  </a:lnTo>
                  <a:lnTo>
                    <a:pt x="2867" y="2866"/>
                  </a:lnTo>
                  <a:lnTo>
                    <a:pt x="2795" y="2935"/>
                  </a:lnTo>
                  <a:lnTo>
                    <a:pt x="2719" y="2999"/>
                  </a:lnTo>
                  <a:lnTo>
                    <a:pt x="2639" y="3057"/>
                  </a:lnTo>
                  <a:lnTo>
                    <a:pt x="2556" y="3112"/>
                  </a:lnTo>
                  <a:lnTo>
                    <a:pt x="2469" y="3162"/>
                  </a:lnTo>
                  <a:lnTo>
                    <a:pt x="2379" y="3206"/>
                  </a:lnTo>
                  <a:lnTo>
                    <a:pt x="2286" y="3245"/>
                  </a:lnTo>
                  <a:lnTo>
                    <a:pt x="2191" y="3279"/>
                  </a:lnTo>
                  <a:lnTo>
                    <a:pt x="2093" y="3307"/>
                  </a:lnTo>
                  <a:lnTo>
                    <a:pt x="1993" y="3330"/>
                  </a:lnTo>
                  <a:lnTo>
                    <a:pt x="1890" y="3346"/>
                  </a:lnTo>
                  <a:lnTo>
                    <a:pt x="1786" y="3356"/>
                  </a:lnTo>
                  <a:lnTo>
                    <a:pt x="1680" y="3359"/>
                  </a:lnTo>
                  <a:lnTo>
                    <a:pt x="1574" y="3356"/>
                  </a:lnTo>
                  <a:lnTo>
                    <a:pt x="1470" y="3346"/>
                  </a:lnTo>
                  <a:lnTo>
                    <a:pt x="1367" y="3330"/>
                  </a:lnTo>
                  <a:lnTo>
                    <a:pt x="1267" y="3307"/>
                  </a:lnTo>
                  <a:lnTo>
                    <a:pt x="1169" y="3279"/>
                  </a:lnTo>
                  <a:lnTo>
                    <a:pt x="1073" y="3245"/>
                  </a:lnTo>
                  <a:lnTo>
                    <a:pt x="981" y="3206"/>
                  </a:lnTo>
                  <a:lnTo>
                    <a:pt x="891" y="3162"/>
                  </a:lnTo>
                  <a:lnTo>
                    <a:pt x="804" y="3112"/>
                  </a:lnTo>
                  <a:lnTo>
                    <a:pt x="721" y="3057"/>
                  </a:lnTo>
                  <a:lnTo>
                    <a:pt x="641" y="2999"/>
                  </a:lnTo>
                  <a:lnTo>
                    <a:pt x="565" y="2935"/>
                  </a:lnTo>
                  <a:lnTo>
                    <a:pt x="493" y="2866"/>
                  </a:lnTo>
                  <a:lnTo>
                    <a:pt x="424" y="2794"/>
                  </a:lnTo>
                  <a:lnTo>
                    <a:pt x="360" y="2718"/>
                  </a:lnTo>
                  <a:lnTo>
                    <a:pt x="302" y="2638"/>
                  </a:lnTo>
                  <a:lnTo>
                    <a:pt x="247" y="2555"/>
                  </a:lnTo>
                  <a:lnTo>
                    <a:pt x="197" y="2468"/>
                  </a:lnTo>
                  <a:lnTo>
                    <a:pt x="153" y="2378"/>
                  </a:lnTo>
                  <a:lnTo>
                    <a:pt x="114" y="2286"/>
                  </a:lnTo>
                  <a:lnTo>
                    <a:pt x="80" y="2190"/>
                  </a:lnTo>
                  <a:lnTo>
                    <a:pt x="52" y="2092"/>
                  </a:lnTo>
                  <a:lnTo>
                    <a:pt x="29" y="1992"/>
                  </a:lnTo>
                  <a:lnTo>
                    <a:pt x="13" y="1889"/>
                  </a:lnTo>
                  <a:lnTo>
                    <a:pt x="3" y="1785"/>
                  </a:lnTo>
                  <a:lnTo>
                    <a:pt x="0" y="1679"/>
                  </a:lnTo>
                  <a:lnTo>
                    <a:pt x="3" y="1573"/>
                  </a:lnTo>
                  <a:lnTo>
                    <a:pt x="13" y="1469"/>
                  </a:lnTo>
                  <a:lnTo>
                    <a:pt x="29" y="1366"/>
                  </a:lnTo>
                  <a:lnTo>
                    <a:pt x="52" y="1266"/>
                  </a:lnTo>
                  <a:lnTo>
                    <a:pt x="80" y="1168"/>
                  </a:lnTo>
                  <a:lnTo>
                    <a:pt x="114" y="1073"/>
                  </a:lnTo>
                  <a:lnTo>
                    <a:pt x="153" y="980"/>
                  </a:lnTo>
                  <a:lnTo>
                    <a:pt x="197" y="890"/>
                  </a:lnTo>
                  <a:lnTo>
                    <a:pt x="247" y="803"/>
                  </a:lnTo>
                  <a:lnTo>
                    <a:pt x="302" y="720"/>
                  </a:lnTo>
                  <a:lnTo>
                    <a:pt x="360" y="640"/>
                  </a:lnTo>
                  <a:lnTo>
                    <a:pt x="424" y="564"/>
                  </a:lnTo>
                  <a:lnTo>
                    <a:pt x="493" y="492"/>
                  </a:lnTo>
                  <a:lnTo>
                    <a:pt x="565" y="424"/>
                  </a:lnTo>
                  <a:lnTo>
                    <a:pt x="641" y="360"/>
                  </a:lnTo>
                  <a:lnTo>
                    <a:pt x="721" y="301"/>
                  </a:lnTo>
                  <a:lnTo>
                    <a:pt x="804" y="246"/>
                  </a:lnTo>
                  <a:lnTo>
                    <a:pt x="891" y="197"/>
                  </a:lnTo>
                  <a:lnTo>
                    <a:pt x="981" y="151"/>
                  </a:lnTo>
                  <a:lnTo>
                    <a:pt x="1073" y="112"/>
                  </a:lnTo>
                  <a:lnTo>
                    <a:pt x="1169" y="79"/>
                  </a:lnTo>
                  <a:lnTo>
                    <a:pt x="1267" y="51"/>
                  </a:lnTo>
                  <a:lnTo>
                    <a:pt x="1367" y="28"/>
                  </a:lnTo>
                  <a:lnTo>
                    <a:pt x="1470" y="12"/>
                  </a:lnTo>
                  <a:lnTo>
                    <a:pt x="1574" y="3"/>
                  </a:lnTo>
                  <a:lnTo>
                    <a:pt x="16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sp>
          <p:nvSpPr>
            <p:cNvPr id="78" name="Freeform 7"/>
            <p:cNvSpPr>
              <a:spLocks noEditPoints="1"/>
            </p:cNvSpPr>
            <p:nvPr/>
          </p:nvSpPr>
          <p:spPr bwMode="auto">
            <a:xfrm>
              <a:off x="-216" y="1018"/>
              <a:ext cx="170" cy="243"/>
            </a:xfrm>
            <a:custGeom>
              <a:avLst/>
              <a:gdLst>
                <a:gd name="T0" fmla="*/ 97 w 1361"/>
                <a:gd name="T1" fmla="*/ 1852 h 1950"/>
                <a:gd name="T2" fmla="*/ 1263 w 1361"/>
                <a:gd name="T3" fmla="*/ 442 h 1950"/>
                <a:gd name="T4" fmla="*/ 1069 w 1361"/>
                <a:gd name="T5" fmla="*/ 489 h 1950"/>
                <a:gd name="T6" fmla="*/ 1059 w 1361"/>
                <a:gd name="T7" fmla="*/ 518 h 1950"/>
                <a:gd name="T8" fmla="*/ 1036 w 1361"/>
                <a:gd name="T9" fmla="*/ 534 h 1950"/>
                <a:gd name="T10" fmla="*/ 339 w 1361"/>
                <a:gd name="T11" fmla="*/ 537 h 1950"/>
                <a:gd name="T12" fmla="*/ 311 w 1361"/>
                <a:gd name="T13" fmla="*/ 528 h 1950"/>
                <a:gd name="T14" fmla="*/ 293 w 1361"/>
                <a:gd name="T15" fmla="*/ 504 h 1950"/>
                <a:gd name="T16" fmla="*/ 290 w 1361"/>
                <a:gd name="T17" fmla="*/ 442 h 1950"/>
                <a:gd name="T18" fmla="*/ 388 w 1361"/>
                <a:gd name="T19" fmla="*/ 290 h 1950"/>
                <a:gd name="T20" fmla="*/ 971 w 1361"/>
                <a:gd name="T21" fmla="*/ 439 h 1950"/>
                <a:gd name="T22" fmla="*/ 388 w 1361"/>
                <a:gd name="T23" fmla="*/ 290 h 1950"/>
                <a:gd name="T24" fmla="*/ 661 w 1361"/>
                <a:gd name="T25" fmla="*/ 100 h 1950"/>
                <a:gd name="T26" fmla="*/ 623 w 1361"/>
                <a:gd name="T27" fmla="*/ 118 h 1950"/>
                <a:gd name="T28" fmla="*/ 598 w 1361"/>
                <a:gd name="T29" fmla="*/ 151 h 1950"/>
                <a:gd name="T30" fmla="*/ 588 w 1361"/>
                <a:gd name="T31" fmla="*/ 192 h 1950"/>
                <a:gd name="T32" fmla="*/ 778 w 1361"/>
                <a:gd name="T33" fmla="*/ 193 h 1950"/>
                <a:gd name="T34" fmla="*/ 775 w 1361"/>
                <a:gd name="T35" fmla="*/ 171 h 1950"/>
                <a:gd name="T36" fmla="*/ 757 w 1361"/>
                <a:gd name="T37" fmla="*/ 133 h 1950"/>
                <a:gd name="T38" fmla="*/ 725 w 1361"/>
                <a:gd name="T39" fmla="*/ 108 h 1950"/>
                <a:gd name="T40" fmla="*/ 683 w 1361"/>
                <a:gd name="T41" fmla="*/ 97 h 1950"/>
                <a:gd name="T42" fmla="*/ 717 w 1361"/>
                <a:gd name="T43" fmla="*/ 3 h 1950"/>
                <a:gd name="T44" fmla="*/ 780 w 1361"/>
                <a:gd name="T45" fmla="*/ 26 h 1950"/>
                <a:gd name="T46" fmla="*/ 830 w 1361"/>
                <a:gd name="T47" fmla="*/ 68 h 1950"/>
                <a:gd name="T48" fmla="*/ 863 w 1361"/>
                <a:gd name="T49" fmla="*/ 125 h 1950"/>
                <a:gd name="T50" fmla="*/ 875 w 1361"/>
                <a:gd name="T51" fmla="*/ 192 h 1950"/>
                <a:gd name="T52" fmla="*/ 1020 w 1361"/>
                <a:gd name="T53" fmla="*/ 193 h 1950"/>
                <a:gd name="T54" fmla="*/ 1049 w 1361"/>
                <a:gd name="T55" fmla="*/ 203 h 1950"/>
                <a:gd name="T56" fmla="*/ 1066 w 1361"/>
                <a:gd name="T57" fmla="*/ 226 h 1950"/>
                <a:gd name="T58" fmla="*/ 1069 w 1361"/>
                <a:gd name="T59" fmla="*/ 345 h 1950"/>
                <a:gd name="T60" fmla="*/ 1327 w 1361"/>
                <a:gd name="T61" fmla="*/ 347 h 1950"/>
                <a:gd name="T62" fmla="*/ 1352 w 1361"/>
                <a:gd name="T63" fmla="*/ 365 h 1950"/>
                <a:gd name="T64" fmla="*/ 1361 w 1361"/>
                <a:gd name="T65" fmla="*/ 394 h 1950"/>
                <a:gd name="T66" fmla="*/ 1358 w 1361"/>
                <a:gd name="T67" fmla="*/ 1916 h 1950"/>
                <a:gd name="T68" fmla="*/ 1340 w 1361"/>
                <a:gd name="T69" fmla="*/ 1941 h 1950"/>
                <a:gd name="T70" fmla="*/ 1312 w 1361"/>
                <a:gd name="T71" fmla="*/ 1950 h 1950"/>
                <a:gd name="T72" fmla="*/ 33 w 1361"/>
                <a:gd name="T73" fmla="*/ 1947 h 1950"/>
                <a:gd name="T74" fmla="*/ 9 w 1361"/>
                <a:gd name="T75" fmla="*/ 1929 h 1950"/>
                <a:gd name="T76" fmla="*/ 0 w 1361"/>
                <a:gd name="T77" fmla="*/ 1900 h 1950"/>
                <a:gd name="T78" fmla="*/ 2 w 1361"/>
                <a:gd name="T79" fmla="*/ 378 h 1950"/>
                <a:gd name="T80" fmla="*/ 19 w 1361"/>
                <a:gd name="T81" fmla="*/ 354 h 1950"/>
                <a:gd name="T82" fmla="*/ 48 w 1361"/>
                <a:gd name="T83" fmla="*/ 345 h 1950"/>
                <a:gd name="T84" fmla="*/ 290 w 1361"/>
                <a:gd name="T85" fmla="*/ 242 h 1950"/>
                <a:gd name="T86" fmla="*/ 300 w 1361"/>
                <a:gd name="T87" fmla="*/ 213 h 1950"/>
                <a:gd name="T88" fmla="*/ 324 w 1361"/>
                <a:gd name="T89" fmla="*/ 195 h 1950"/>
                <a:gd name="T90" fmla="*/ 490 w 1361"/>
                <a:gd name="T91" fmla="*/ 193 h 1950"/>
                <a:gd name="T92" fmla="*/ 493 w 1361"/>
                <a:gd name="T93" fmla="*/ 158 h 1950"/>
                <a:gd name="T94" fmla="*/ 517 w 1361"/>
                <a:gd name="T95" fmla="*/ 95 h 1950"/>
                <a:gd name="T96" fmla="*/ 559 w 1361"/>
                <a:gd name="T97" fmla="*/ 46 h 1950"/>
                <a:gd name="T98" fmla="*/ 616 w 1361"/>
                <a:gd name="T99" fmla="*/ 12 h 1950"/>
                <a:gd name="T100" fmla="*/ 683 w 1361"/>
                <a:gd name="T101" fmla="*/ 0 h 1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61" h="1950">
                  <a:moveTo>
                    <a:pt x="97" y="442"/>
                  </a:moveTo>
                  <a:lnTo>
                    <a:pt x="97" y="1852"/>
                  </a:lnTo>
                  <a:lnTo>
                    <a:pt x="1263" y="1852"/>
                  </a:lnTo>
                  <a:lnTo>
                    <a:pt x="1263" y="442"/>
                  </a:lnTo>
                  <a:lnTo>
                    <a:pt x="1069" y="442"/>
                  </a:lnTo>
                  <a:lnTo>
                    <a:pt x="1069" y="489"/>
                  </a:lnTo>
                  <a:lnTo>
                    <a:pt x="1066" y="504"/>
                  </a:lnTo>
                  <a:lnTo>
                    <a:pt x="1059" y="518"/>
                  </a:lnTo>
                  <a:lnTo>
                    <a:pt x="1049" y="528"/>
                  </a:lnTo>
                  <a:lnTo>
                    <a:pt x="1036" y="534"/>
                  </a:lnTo>
                  <a:lnTo>
                    <a:pt x="1020" y="537"/>
                  </a:lnTo>
                  <a:lnTo>
                    <a:pt x="339" y="537"/>
                  </a:lnTo>
                  <a:lnTo>
                    <a:pt x="324" y="534"/>
                  </a:lnTo>
                  <a:lnTo>
                    <a:pt x="311" y="528"/>
                  </a:lnTo>
                  <a:lnTo>
                    <a:pt x="300" y="518"/>
                  </a:lnTo>
                  <a:lnTo>
                    <a:pt x="293" y="504"/>
                  </a:lnTo>
                  <a:lnTo>
                    <a:pt x="290" y="489"/>
                  </a:lnTo>
                  <a:lnTo>
                    <a:pt x="290" y="442"/>
                  </a:lnTo>
                  <a:lnTo>
                    <a:pt x="97" y="442"/>
                  </a:lnTo>
                  <a:close/>
                  <a:moveTo>
                    <a:pt x="388" y="290"/>
                  </a:moveTo>
                  <a:lnTo>
                    <a:pt x="388" y="439"/>
                  </a:lnTo>
                  <a:lnTo>
                    <a:pt x="971" y="439"/>
                  </a:lnTo>
                  <a:lnTo>
                    <a:pt x="971" y="290"/>
                  </a:lnTo>
                  <a:lnTo>
                    <a:pt x="388" y="290"/>
                  </a:lnTo>
                  <a:close/>
                  <a:moveTo>
                    <a:pt x="683" y="97"/>
                  </a:moveTo>
                  <a:lnTo>
                    <a:pt x="661" y="100"/>
                  </a:lnTo>
                  <a:lnTo>
                    <a:pt x="641" y="108"/>
                  </a:lnTo>
                  <a:lnTo>
                    <a:pt x="623" y="118"/>
                  </a:lnTo>
                  <a:lnTo>
                    <a:pt x="609" y="133"/>
                  </a:lnTo>
                  <a:lnTo>
                    <a:pt x="598" y="151"/>
                  </a:lnTo>
                  <a:lnTo>
                    <a:pt x="590" y="171"/>
                  </a:lnTo>
                  <a:lnTo>
                    <a:pt x="588" y="192"/>
                  </a:lnTo>
                  <a:lnTo>
                    <a:pt x="588" y="193"/>
                  </a:lnTo>
                  <a:lnTo>
                    <a:pt x="778" y="193"/>
                  </a:lnTo>
                  <a:lnTo>
                    <a:pt x="777" y="192"/>
                  </a:lnTo>
                  <a:lnTo>
                    <a:pt x="775" y="171"/>
                  </a:lnTo>
                  <a:lnTo>
                    <a:pt x="768" y="151"/>
                  </a:lnTo>
                  <a:lnTo>
                    <a:pt x="757" y="133"/>
                  </a:lnTo>
                  <a:lnTo>
                    <a:pt x="742" y="118"/>
                  </a:lnTo>
                  <a:lnTo>
                    <a:pt x="725" y="108"/>
                  </a:lnTo>
                  <a:lnTo>
                    <a:pt x="705" y="100"/>
                  </a:lnTo>
                  <a:lnTo>
                    <a:pt x="683" y="97"/>
                  </a:lnTo>
                  <a:close/>
                  <a:moveTo>
                    <a:pt x="683" y="0"/>
                  </a:moveTo>
                  <a:lnTo>
                    <a:pt x="717" y="3"/>
                  </a:lnTo>
                  <a:lnTo>
                    <a:pt x="749" y="12"/>
                  </a:lnTo>
                  <a:lnTo>
                    <a:pt x="780" y="26"/>
                  </a:lnTo>
                  <a:lnTo>
                    <a:pt x="807" y="46"/>
                  </a:lnTo>
                  <a:lnTo>
                    <a:pt x="830" y="68"/>
                  </a:lnTo>
                  <a:lnTo>
                    <a:pt x="849" y="95"/>
                  </a:lnTo>
                  <a:lnTo>
                    <a:pt x="863" y="125"/>
                  </a:lnTo>
                  <a:lnTo>
                    <a:pt x="872" y="158"/>
                  </a:lnTo>
                  <a:lnTo>
                    <a:pt x="875" y="192"/>
                  </a:lnTo>
                  <a:lnTo>
                    <a:pt x="875" y="193"/>
                  </a:lnTo>
                  <a:lnTo>
                    <a:pt x="1020" y="193"/>
                  </a:lnTo>
                  <a:lnTo>
                    <a:pt x="1036" y="195"/>
                  </a:lnTo>
                  <a:lnTo>
                    <a:pt x="1049" y="203"/>
                  </a:lnTo>
                  <a:lnTo>
                    <a:pt x="1059" y="213"/>
                  </a:lnTo>
                  <a:lnTo>
                    <a:pt x="1066" y="226"/>
                  </a:lnTo>
                  <a:lnTo>
                    <a:pt x="1069" y="242"/>
                  </a:lnTo>
                  <a:lnTo>
                    <a:pt x="1069" y="345"/>
                  </a:lnTo>
                  <a:lnTo>
                    <a:pt x="1312" y="345"/>
                  </a:lnTo>
                  <a:lnTo>
                    <a:pt x="1327" y="347"/>
                  </a:lnTo>
                  <a:lnTo>
                    <a:pt x="1340" y="354"/>
                  </a:lnTo>
                  <a:lnTo>
                    <a:pt x="1352" y="365"/>
                  </a:lnTo>
                  <a:lnTo>
                    <a:pt x="1358" y="378"/>
                  </a:lnTo>
                  <a:lnTo>
                    <a:pt x="1361" y="394"/>
                  </a:lnTo>
                  <a:lnTo>
                    <a:pt x="1361" y="1900"/>
                  </a:lnTo>
                  <a:lnTo>
                    <a:pt x="1358" y="1916"/>
                  </a:lnTo>
                  <a:lnTo>
                    <a:pt x="1352" y="1929"/>
                  </a:lnTo>
                  <a:lnTo>
                    <a:pt x="1340" y="1941"/>
                  </a:lnTo>
                  <a:lnTo>
                    <a:pt x="1327" y="1947"/>
                  </a:lnTo>
                  <a:lnTo>
                    <a:pt x="1312" y="1950"/>
                  </a:lnTo>
                  <a:lnTo>
                    <a:pt x="48" y="1950"/>
                  </a:lnTo>
                  <a:lnTo>
                    <a:pt x="33" y="1947"/>
                  </a:lnTo>
                  <a:lnTo>
                    <a:pt x="19" y="1941"/>
                  </a:lnTo>
                  <a:lnTo>
                    <a:pt x="9" y="1929"/>
                  </a:lnTo>
                  <a:lnTo>
                    <a:pt x="2" y="1916"/>
                  </a:lnTo>
                  <a:lnTo>
                    <a:pt x="0" y="1900"/>
                  </a:lnTo>
                  <a:lnTo>
                    <a:pt x="0" y="394"/>
                  </a:lnTo>
                  <a:lnTo>
                    <a:pt x="2" y="378"/>
                  </a:lnTo>
                  <a:lnTo>
                    <a:pt x="9" y="365"/>
                  </a:lnTo>
                  <a:lnTo>
                    <a:pt x="19" y="354"/>
                  </a:lnTo>
                  <a:lnTo>
                    <a:pt x="33" y="347"/>
                  </a:lnTo>
                  <a:lnTo>
                    <a:pt x="48" y="345"/>
                  </a:lnTo>
                  <a:lnTo>
                    <a:pt x="290" y="345"/>
                  </a:lnTo>
                  <a:lnTo>
                    <a:pt x="290" y="242"/>
                  </a:lnTo>
                  <a:lnTo>
                    <a:pt x="293" y="226"/>
                  </a:lnTo>
                  <a:lnTo>
                    <a:pt x="300" y="213"/>
                  </a:lnTo>
                  <a:lnTo>
                    <a:pt x="311" y="203"/>
                  </a:lnTo>
                  <a:lnTo>
                    <a:pt x="324" y="195"/>
                  </a:lnTo>
                  <a:lnTo>
                    <a:pt x="339" y="193"/>
                  </a:lnTo>
                  <a:lnTo>
                    <a:pt x="490" y="193"/>
                  </a:lnTo>
                  <a:lnTo>
                    <a:pt x="490" y="192"/>
                  </a:lnTo>
                  <a:lnTo>
                    <a:pt x="493" y="158"/>
                  </a:lnTo>
                  <a:lnTo>
                    <a:pt x="503" y="125"/>
                  </a:lnTo>
                  <a:lnTo>
                    <a:pt x="517" y="95"/>
                  </a:lnTo>
                  <a:lnTo>
                    <a:pt x="536" y="68"/>
                  </a:lnTo>
                  <a:lnTo>
                    <a:pt x="559" y="46"/>
                  </a:lnTo>
                  <a:lnTo>
                    <a:pt x="586" y="26"/>
                  </a:lnTo>
                  <a:lnTo>
                    <a:pt x="616" y="12"/>
                  </a:lnTo>
                  <a:lnTo>
                    <a:pt x="648" y="3"/>
                  </a:lnTo>
                  <a:lnTo>
                    <a:pt x="68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sp>
          <p:nvSpPr>
            <p:cNvPr id="82" name="Freeform 8"/>
            <p:cNvSpPr>
              <a:spLocks/>
            </p:cNvSpPr>
            <p:nvPr/>
          </p:nvSpPr>
          <p:spPr bwMode="auto">
            <a:xfrm>
              <a:off x="-192" y="1108"/>
              <a:ext cx="47" cy="32"/>
            </a:xfrm>
            <a:custGeom>
              <a:avLst/>
              <a:gdLst>
                <a:gd name="T0" fmla="*/ 324 w 374"/>
                <a:gd name="T1" fmla="*/ 0 h 254"/>
                <a:gd name="T2" fmla="*/ 339 w 374"/>
                <a:gd name="T3" fmla="*/ 2 h 254"/>
                <a:gd name="T4" fmla="*/ 352 w 374"/>
                <a:gd name="T5" fmla="*/ 8 h 254"/>
                <a:gd name="T6" fmla="*/ 363 w 374"/>
                <a:gd name="T7" fmla="*/ 20 h 254"/>
                <a:gd name="T8" fmla="*/ 371 w 374"/>
                <a:gd name="T9" fmla="*/ 33 h 254"/>
                <a:gd name="T10" fmla="*/ 374 w 374"/>
                <a:gd name="T11" fmla="*/ 48 h 254"/>
                <a:gd name="T12" fmla="*/ 372 w 374"/>
                <a:gd name="T13" fmla="*/ 63 h 254"/>
                <a:gd name="T14" fmla="*/ 364 w 374"/>
                <a:gd name="T15" fmla="*/ 76 h 254"/>
                <a:gd name="T16" fmla="*/ 354 w 374"/>
                <a:gd name="T17" fmla="*/ 88 h 254"/>
                <a:gd name="T18" fmla="*/ 146 w 374"/>
                <a:gd name="T19" fmla="*/ 244 h 254"/>
                <a:gd name="T20" fmla="*/ 146 w 374"/>
                <a:gd name="T21" fmla="*/ 244 h 254"/>
                <a:gd name="T22" fmla="*/ 131 w 374"/>
                <a:gd name="T23" fmla="*/ 251 h 254"/>
                <a:gd name="T24" fmla="*/ 115 w 374"/>
                <a:gd name="T25" fmla="*/ 254 h 254"/>
                <a:gd name="T26" fmla="*/ 110 w 374"/>
                <a:gd name="T27" fmla="*/ 254 h 254"/>
                <a:gd name="T28" fmla="*/ 97 w 374"/>
                <a:gd name="T29" fmla="*/ 250 h 254"/>
                <a:gd name="T30" fmla="*/ 83 w 374"/>
                <a:gd name="T31" fmla="*/ 242 h 254"/>
                <a:gd name="T32" fmla="*/ 73 w 374"/>
                <a:gd name="T33" fmla="*/ 231 h 254"/>
                <a:gd name="T34" fmla="*/ 10 w 374"/>
                <a:gd name="T35" fmla="*/ 150 h 254"/>
                <a:gd name="T36" fmla="*/ 3 w 374"/>
                <a:gd name="T37" fmla="*/ 136 h 254"/>
                <a:gd name="T38" fmla="*/ 0 w 374"/>
                <a:gd name="T39" fmla="*/ 122 h 254"/>
                <a:gd name="T40" fmla="*/ 2 w 374"/>
                <a:gd name="T41" fmla="*/ 107 h 254"/>
                <a:gd name="T42" fmla="*/ 8 w 374"/>
                <a:gd name="T43" fmla="*/ 93 h 254"/>
                <a:gd name="T44" fmla="*/ 18 w 374"/>
                <a:gd name="T45" fmla="*/ 82 h 254"/>
                <a:gd name="T46" fmla="*/ 32 w 374"/>
                <a:gd name="T47" fmla="*/ 74 h 254"/>
                <a:gd name="T48" fmla="*/ 46 w 374"/>
                <a:gd name="T49" fmla="*/ 71 h 254"/>
                <a:gd name="T50" fmla="*/ 62 w 374"/>
                <a:gd name="T51" fmla="*/ 73 h 254"/>
                <a:gd name="T52" fmla="*/ 75 w 374"/>
                <a:gd name="T53" fmla="*/ 80 h 254"/>
                <a:gd name="T54" fmla="*/ 87 w 374"/>
                <a:gd name="T55" fmla="*/ 90 h 254"/>
                <a:gd name="T56" fmla="*/ 124 w 374"/>
                <a:gd name="T57" fmla="*/ 138 h 254"/>
                <a:gd name="T58" fmla="*/ 295 w 374"/>
                <a:gd name="T59" fmla="*/ 9 h 254"/>
                <a:gd name="T60" fmla="*/ 310 w 374"/>
                <a:gd name="T61" fmla="*/ 2 h 254"/>
                <a:gd name="T62" fmla="*/ 324 w 374"/>
                <a:gd name="T63"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4" h="254">
                  <a:moveTo>
                    <a:pt x="324" y="0"/>
                  </a:moveTo>
                  <a:lnTo>
                    <a:pt x="339" y="2"/>
                  </a:lnTo>
                  <a:lnTo>
                    <a:pt x="352" y="8"/>
                  </a:lnTo>
                  <a:lnTo>
                    <a:pt x="363" y="20"/>
                  </a:lnTo>
                  <a:lnTo>
                    <a:pt x="371" y="33"/>
                  </a:lnTo>
                  <a:lnTo>
                    <a:pt x="374" y="48"/>
                  </a:lnTo>
                  <a:lnTo>
                    <a:pt x="372" y="63"/>
                  </a:lnTo>
                  <a:lnTo>
                    <a:pt x="364" y="76"/>
                  </a:lnTo>
                  <a:lnTo>
                    <a:pt x="354" y="88"/>
                  </a:lnTo>
                  <a:lnTo>
                    <a:pt x="146" y="244"/>
                  </a:lnTo>
                  <a:lnTo>
                    <a:pt x="146" y="244"/>
                  </a:lnTo>
                  <a:lnTo>
                    <a:pt x="131" y="251"/>
                  </a:lnTo>
                  <a:lnTo>
                    <a:pt x="115" y="254"/>
                  </a:lnTo>
                  <a:lnTo>
                    <a:pt x="110" y="254"/>
                  </a:lnTo>
                  <a:lnTo>
                    <a:pt x="97" y="250"/>
                  </a:lnTo>
                  <a:lnTo>
                    <a:pt x="83" y="242"/>
                  </a:lnTo>
                  <a:lnTo>
                    <a:pt x="73" y="231"/>
                  </a:lnTo>
                  <a:lnTo>
                    <a:pt x="10" y="150"/>
                  </a:lnTo>
                  <a:lnTo>
                    <a:pt x="3" y="136"/>
                  </a:lnTo>
                  <a:lnTo>
                    <a:pt x="0" y="122"/>
                  </a:lnTo>
                  <a:lnTo>
                    <a:pt x="2" y="107"/>
                  </a:lnTo>
                  <a:lnTo>
                    <a:pt x="8" y="93"/>
                  </a:lnTo>
                  <a:lnTo>
                    <a:pt x="18" y="82"/>
                  </a:lnTo>
                  <a:lnTo>
                    <a:pt x="32" y="74"/>
                  </a:lnTo>
                  <a:lnTo>
                    <a:pt x="46" y="71"/>
                  </a:lnTo>
                  <a:lnTo>
                    <a:pt x="62" y="73"/>
                  </a:lnTo>
                  <a:lnTo>
                    <a:pt x="75" y="80"/>
                  </a:lnTo>
                  <a:lnTo>
                    <a:pt x="87" y="90"/>
                  </a:lnTo>
                  <a:lnTo>
                    <a:pt x="124" y="138"/>
                  </a:lnTo>
                  <a:lnTo>
                    <a:pt x="295" y="9"/>
                  </a:lnTo>
                  <a:lnTo>
                    <a:pt x="310" y="2"/>
                  </a:lnTo>
                  <a:lnTo>
                    <a:pt x="3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sp>
          <p:nvSpPr>
            <p:cNvPr id="83" name="Freeform 9"/>
            <p:cNvSpPr>
              <a:spLocks/>
            </p:cNvSpPr>
            <p:nvPr/>
          </p:nvSpPr>
          <p:spPr bwMode="auto">
            <a:xfrm>
              <a:off x="-125" y="1118"/>
              <a:ext cx="55" cy="12"/>
            </a:xfrm>
            <a:custGeom>
              <a:avLst/>
              <a:gdLst>
                <a:gd name="T0" fmla="*/ 48 w 438"/>
                <a:gd name="T1" fmla="*/ 0 h 98"/>
                <a:gd name="T2" fmla="*/ 388 w 438"/>
                <a:gd name="T3" fmla="*/ 0 h 98"/>
                <a:gd name="T4" fmla="*/ 404 w 438"/>
                <a:gd name="T5" fmla="*/ 3 h 98"/>
                <a:gd name="T6" fmla="*/ 417 w 438"/>
                <a:gd name="T7" fmla="*/ 9 h 98"/>
                <a:gd name="T8" fmla="*/ 427 w 438"/>
                <a:gd name="T9" fmla="*/ 20 h 98"/>
                <a:gd name="T10" fmla="*/ 435 w 438"/>
                <a:gd name="T11" fmla="*/ 34 h 98"/>
                <a:gd name="T12" fmla="*/ 438 w 438"/>
                <a:gd name="T13" fmla="*/ 48 h 98"/>
                <a:gd name="T14" fmla="*/ 435 w 438"/>
                <a:gd name="T15" fmla="*/ 64 h 98"/>
                <a:gd name="T16" fmla="*/ 427 w 438"/>
                <a:gd name="T17" fmla="*/ 77 h 98"/>
                <a:gd name="T18" fmla="*/ 417 w 438"/>
                <a:gd name="T19" fmla="*/ 88 h 98"/>
                <a:gd name="T20" fmla="*/ 404 w 438"/>
                <a:gd name="T21" fmla="*/ 95 h 98"/>
                <a:gd name="T22" fmla="*/ 388 w 438"/>
                <a:gd name="T23" fmla="*/ 98 h 98"/>
                <a:gd name="T24" fmla="*/ 48 w 438"/>
                <a:gd name="T25" fmla="*/ 98 h 98"/>
                <a:gd name="T26" fmla="*/ 33 w 438"/>
                <a:gd name="T27" fmla="*/ 95 h 98"/>
                <a:gd name="T28" fmla="*/ 19 w 438"/>
                <a:gd name="T29" fmla="*/ 88 h 98"/>
                <a:gd name="T30" fmla="*/ 9 w 438"/>
                <a:gd name="T31" fmla="*/ 77 h 98"/>
                <a:gd name="T32" fmla="*/ 2 w 438"/>
                <a:gd name="T33" fmla="*/ 64 h 98"/>
                <a:gd name="T34" fmla="*/ 0 w 438"/>
                <a:gd name="T35" fmla="*/ 48 h 98"/>
                <a:gd name="T36" fmla="*/ 2 w 438"/>
                <a:gd name="T37" fmla="*/ 34 h 98"/>
                <a:gd name="T38" fmla="*/ 9 w 438"/>
                <a:gd name="T39" fmla="*/ 20 h 98"/>
                <a:gd name="T40" fmla="*/ 19 w 438"/>
                <a:gd name="T41" fmla="*/ 9 h 98"/>
                <a:gd name="T42" fmla="*/ 33 w 438"/>
                <a:gd name="T43" fmla="*/ 3 h 98"/>
                <a:gd name="T44" fmla="*/ 48 w 438"/>
                <a:gd name="T45"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8" h="98">
                  <a:moveTo>
                    <a:pt x="48" y="0"/>
                  </a:moveTo>
                  <a:lnTo>
                    <a:pt x="388" y="0"/>
                  </a:lnTo>
                  <a:lnTo>
                    <a:pt x="404" y="3"/>
                  </a:lnTo>
                  <a:lnTo>
                    <a:pt x="417" y="9"/>
                  </a:lnTo>
                  <a:lnTo>
                    <a:pt x="427" y="20"/>
                  </a:lnTo>
                  <a:lnTo>
                    <a:pt x="435" y="34"/>
                  </a:lnTo>
                  <a:lnTo>
                    <a:pt x="438" y="48"/>
                  </a:lnTo>
                  <a:lnTo>
                    <a:pt x="435" y="64"/>
                  </a:lnTo>
                  <a:lnTo>
                    <a:pt x="427" y="77"/>
                  </a:lnTo>
                  <a:lnTo>
                    <a:pt x="417" y="88"/>
                  </a:lnTo>
                  <a:lnTo>
                    <a:pt x="404" y="95"/>
                  </a:lnTo>
                  <a:lnTo>
                    <a:pt x="388" y="98"/>
                  </a:lnTo>
                  <a:lnTo>
                    <a:pt x="48" y="98"/>
                  </a:lnTo>
                  <a:lnTo>
                    <a:pt x="33" y="95"/>
                  </a:lnTo>
                  <a:lnTo>
                    <a:pt x="19" y="88"/>
                  </a:lnTo>
                  <a:lnTo>
                    <a:pt x="9" y="77"/>
                  </a:lnTo>
                  <a:lnTo>
                    <a:pt x="2" y="64"/>
                  </a:lnTo>
                  <a:lnTo>
                    <a:pt x="0" y="48"/>
                  </a:lnTo>
                  <a:lnTo>
                    <a:pt x="2" y="34"/>
                  </a:lnTo>
                  <a:lnTo>
                    <a:pt x="9" y="20"/>
                  </a:lnTo>
                  <a:lnTo>
                    <a:pt x="19" y="9"/>
                  </a:lnTo>
                  <a:lnTo>
                    <a:pt x="33" y="3"/>
                  </a:lnTo>
                  <a:lnTo>
                    <a:pt x="4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sp>
          <p:nvSpPr>
            <p:cNvPr id="84" name="Freeform 10"/>
            <p:cNvSpPr>
              <a:spLocks/>
            </p:cNvSpPr>
            <p:nvPr/>
          </p:nvSpPr>
          <p:spPr bwMode="auto">
            <a:xfrm>
              <a:off x="-192" y="1154"/>
              <a:ext cx="47" cy="32"/>
            </a:xfrm>
            <a:custGeom>
              <a:avLst/>
              <a:gdLst>
                <a:gd name="T0" fmla="*/ 324 w 374"/>
                <a:gd name="T1" fmla="*/ 0 h 254"/>
                <a:gd name="T2" fmla="*/ 339 w 374"/>
                <a:gd name="T3" fmla="*/ 2 h 254"/>
                <a:gd name="T4" fmla="*/ 352 w 374"/>
                <a:gd name="T5" fmla="*/ 9 h 254"/>
                <a:gd name="T6" fmla="*/ 363 w 374"/>
                <a:gd name="T7" fmla="*/ 19 h 254"/>
                <a:gd name="T8" fmla="*/ 371 w 374"/>
                <a:gd name="T9" fmla="*/ 33 h 254"/>
                <a:gd name="T10" fmla="*/ 374 w 374"/>
                <a:gd name="T11" fmla="*/ 48 h 254"/>
                <a:gd name="T12" fmla="*/ 372 w 374"/>
                <a:gd name="T13" fmla="*/ 63 h 254"/>
                <a:gd name="T14" fmla="*/ 364 w 374"/>
                <a:gd name="T15" fmla="*/ 76 h 254"/>
                <a:gd name="T16" fmla="*/ 354 w 374"/>
                <a:gd name="T17" fmla="*/ 88 h 254"/>
                <a:gd name="T18" fmla="*/ 146 w 374"/>
                <a:gd name="T19" fmla="*/ 244 h 254"/>
                <a:gd name="T20" fmla="*/ 146 w 374"/>
                <a:gd name="T21" fmla="*/ 244 h 254"/>
                <a:gd name="T22" fmla="*/ 131 w 374"/>
                <a:gd name="T23" fmla="*/ 252 h 254"/>
                <a:gd name="T24" fmla="*/ 115 w 374"/>
                <a:gd name="T25" fmla="*/ 254 h 254"/>
                <a:gd name="T26" fmla="*/ 110 w 374"/>
                <a:gd name="T27" fmla="*/ 254 h 254"/>
                <a:gd name="T28" fmla="*/ 97 w 374"/>
                <a:gd name="T29" fmla="*/ 250 h 254"/>
                <a:gd name="T30" fmla="*/ 83 w 374"/>
                <a:gd name="T31" fmla="*/ 242 h 254"/>
                <a:gd name="T32" fmla="*/ 73 w 374"/>
                <a:gd name="T33" fmla="*/ 231 h 254"/>
                <a:gd name="T34" fmla="*/ 10 w 374"/>
                <a:gd name="T35" fmla="*/ 151 h 254"/>
                <a:gd name="T36" fmla="*/ 3 w 374"/>
                <a:gd name="T37" fmla="*/ 137 h 254"/>
                <a:gd name="T38" fmla="*/ 0 w 374"/>
                <a:gd name="T39" fmla="*/ 122 h 254"/>
                <a:gd name="T40" fmla="*/ 2 w 374"/>
                <a:gd name="T41" fmla="*/ 107 h 254"/>
                <a:gd name="T42" fmla="*/ 8 w 374"/>
                <a:gd name="T43" fmla="*/ 94 h 254"/>
                <a:gd name="T44" fmla="*/ 18 w 374"/>
                <a:gd name="T45" fmla="*/ 82 h 254"/>
                <a:gd name="T46" fmla="*/ 32 w 374"/>
                <a:gd name="T47" fmla="*/ 74 h 254"/>
                <a:gd name="T48" fmla="*/ 46 w 374"/>
                <a:gd name="T49" fmla="*/ 72 h 254"/>
                <a:gd name="T50" fmla="*/ 62 w 374"/>
                <a:gd name="T51" fmla="*/ 73 h 254"/>
                <a:gd name="T52" fmla="*/ 75 w 374"/>
                <a:gd name="T53" fmla="*/ 79 h 254"/>
                <a:gd name="T54" fmla="*/ 87 w 374"/>
                <a:gd name="T55" fmla="*/ 91 h 254"/>
                <a:gd name="T56" fmla="*/ 124 w 374"/>
                <a:gd name="T57" fmla="*/ 138 h 254"/>
                <a:gd name="T58" fmla="*/ 295 w 374"/>
                <a:gd name="T59" fmla="*/ 10 h 254"/>
                <a:gd name="T60" fmla="*/ 310 w 374"/>
                <a:gd name="T61" fmla="*/ 3 h 254"/>
                <a:gd name="T62" fmla="*/ 324 w 374"/>
                <a:gd name="T63"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4" h="254">
                  <a:moveTo>
                    <a:pt x="324" y="0"/>
                  </a:moveTo>
                  <a:lnTo>
                    <a:pt x="339" y="2"/>
                  </a:lnTo>
                  <a:lnTo>
                    <a:pt x="352" y="9"/>
                  </a:lnTo>
                  <a:lnTo>
                    <a:pt x="363" y="19"/>
                  </a:lnTo>
                  <a:lnTo>
                    <a:pt x="371" y="33"/>
                  </a:lnTo>
                  <a:lnTo>
                    <a:pt x="374" y="48"/>
                  </a:lnTo>
                  <a:lnTo>
                    <a:pt x="372" y="63"/>
                  </a:lnTo>
                  <a:lnTo>
                    <a:pt x="364" y="76"/>
                  </a:lnTo>
                  <a:lnTo>
                    <a:pt x="354" y="88"/>
                  </a:lnTo>
                  <a:lnTo>
                    <a:pt x="146" y="244"/>
                  </a:lnTo>
                  <a:lnTo>
                    <a:pt x="146" y="244"/>
                  </a:lnTo>
                  <a:lnTo>
                    <a:pt x="131" y="252"/>
                  </a:lnTo>
                  <a:lnTo>
                    <a:pt x="115" y="254"/>
                  </a:lnTo>
                  <a:lnTo>
                    <a:pt x="110" y="254"/>
                  </a:lnTo>
                  <a:lnTo>
                    <a:pt x="97" y="250"/>
                  </a:lnTo>
                  <a:lnTo>
                    <a:pt x="83" y="242"/>
                  </a:lnTo>
                  <a:lnTo>
                    <a:pt x="73" y="231"/>
                  </a:lnTo>
                  <a:lnTo>
                    <a:pt x="10" y="151"/>
                  </a:lnTo>
                  <a:lnTo>
                    <a:pt x="3" y="137"/>
                  </a:lnTo>
                  <a:lnTo>
                    <a:pt x="0" y="122"/>
                  </a:lnTo>
                  <a:lnTo>
                    <a:pt x="2" y="107"/>
                  </a:lnTo>
                  <a:lnTo>
                    <a:pt x="8" y="94"/>
                  </a:lnTo>
                  <a:lnTo>
                    <a:pt x="18" y="82"/>
                  </a:lnTo>
                  <a:lnTo>
                    <a:pt x="32" y="74"/>
                  </a:lnTo>
                  <a:lnTo>
                    <a:pt x="46" y="72"/>
                  </a:lnTo>
                  <a:lnTo>
                    <a:pt x="62" y="73"/>
                  </a:lnTo>
                  <a:lnTo>
                    <a:pt x="75" y="79"/>
                  </a:lnTo>
                  <a:lnTo>
                    <a:pt x="87" y="91"/>
                  </a:lnTo>
                  <a:lnTo>
                    <a:pt x="124" y="138"/>
                  </a:lnTo>
                  <a:lnTo>
                    <a:pt x="295" y="10"/>
                  </a:lnTo>
                  <a:lnTo>
                    <a:pt x="310" y="3"/>
                  </a:lnTo>
                  <a:lnTo>
                    <a:pt x="3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sp>
          <p:nvSpPr>
            <p:cNvPr id="85" name="Freeform 11"/>
            <p:cNvSpPr>
              <a:spLocks/>
            </p:cNvSpPr>
            <p:nvPr/>
          </p:nvSpPr>
          <p:spPr bwMode="auto">
            <a:xfrm>
              <a:off x="-125" y="1164"/>
              <a:ext cx="55" cy="12"/>
            </a:xfrm>
            <a:custGeom>
              <a:avLst/>
              <a:gdLst>
                <a:gd name="T0" fmla="*/ 48 w 438"/>
                <a:gd name="T1" fmla="*/ 0 h 97"/>
                <a:gd name="T2" fmla="*/ 388 w 438"/>
                <a:gd name="T3" fmla="*/ 0 h 97"/>
                <a:gd name="T4" fmla="*/ 404 w 438"/>
                <a:gd name="T5" fmla="*/ 2 h 97"/>
                <a:gd name="T6" fmla="*/ 417 w 438"/>
                <a:gd name="T7" fmla="*/ 10 h 97"/>
                <a:gd name="T8" fmla="*/ 427 w 438"/>
                <a:gd name="T9" fmla="*/ 20 h 97"/>
                <a:gd name="T10" fmla="*/ 435 w 438"/>
                <a:gd name="T11" fmla="*/ 33 h 97"/>
                <a:gd name="T12" fmla="*/ 438 w 438"/>
                <a:gd name="T13" fmla="*/ 49 h 97"/>
                <a:gd name="T14" fmla="*/ 435 w 438"/>
                <a:gd name="T15" fmla="*/ 64 h 97"/>
                <a:gd name="T16" fmla="*/ 427 w 438"/>
                <a:gd name="T17" fmla="*/ 78 h 97"/>
                <a:gd name="T18" fmla="*/ 417 w 438"/>
                <a:gd name="T19" fmla="*/ 88 h 97"/>
                <a:gd name="T20" fmla="*/ 404 w 438"/>
                <a:gd name="T21" fmla="*/ 95 h 97"/>
                <a:gd name="T22" fmla="*/ 388 w 438"/>
                <a:gd name="T23" fmla="*/ 97 h 97"/>
                <a:gd name="T24" fmla="*/ 48 w 438"/>
                <a:gd name="T25" fmla="*/ 97 h 97"/>
                <a:gd name="T26" fmla="*/ 33 w 438"/>
                <a:gd name="T27" fmla="*/ 95 h 97"/>
                <a:gd name="T28" fmla="*/ 19 w 438"/>
                <a:gd name="T29" fmla="*/ 88 h 97"/>
                <a:gd name="T30" fmla="*/ 9 w 438"/>
                <a:gd name="T31" fmla="*/ 78 h 97"/>
                <a:gd name="T32" fmla="*/ 2 w 438"/>
                <a:gd name="T33" fmla="*/ 64 h 97"/>
                <a:gd name="T34" fmla="*/ 0 w 438"/>
                <a:gd name="T35" fmla="*/ 49 h 97"/>
                <a:gd name="T36" fmla="*/ 2 w 438"/>
                <a:gd name="T37" fmla="*/ 33 h 97"/>
                <a:gd name="T38" fmla="*/ 9 w 438"/>
                <a:gd name="T39" fmla="*/ 20 h 97"/>
                <a:gd name="T40" fmla="*/ 19 w 438"/>
                <a:gd name="T41" fmla="*/ 10 h 97"/>
                <a:gd name="T42" fmla="*/ 33 w 438"/>
                <a:gd name="T43" fmla="*/ 2 h 97"/>
                <a:gd name="T44" fmla="*/ 48 w 438"/>
                <a:gd name="T45"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8" h="97">
                  <a:moveTo>
                    <a:pt x="48" y="0"/>
                  </a:moveTo>
                  <a:lnTo>
                    <a:pt x="388" y="0"/>
                  </a:lnTo>
                  <a:lnTo>
                    <a:pt x="404" y="2"/>
                  </a:lnTo>
                  <a:lnTo>
                    <a:pt x="417" y="10"/>
                  </a:lnTo>
                  <a:lnTo>
                    <a:pt x="427" y="20"/>
                  </a:lnTo>
                  <a:lnTo>
                    <a:pt x="435" y="33"/>
                  </a:lnTo>
                  <a:lnTo>
                    <a:pt x="438" y="49"/>
                  </a:lnTo>
                  <a:lnTo>
                    <a:pt x="435" y="64"/>
                  </a:lnTo>
                  <a:lnTo>
                    <a:pt x="427" y="78"/>
                  </a:lnTo>
                  <a:lnTo>
                    <a:pt x="417" y="88"/>
                  </a:lnTo>
                  <a:lnTo>
                    <a:pt x="404" y="95"/>
                  </a:lnTo>
                  <a:lnTo>
                    <a:pt x="388" y="97"/>
                  </a:lnTo>
                  <a:lnTo>
                    <a:pt x="48" y="97"/>
                  </a:lnTo>
                  <a:lnTo>
                    <a:pt x="33" y="95"/>
                  </a:lnTo>
                  <a:lnTo>
                    <a:pt x="19" y="88"/>
                  </a:lnTo>
                  <a:lnTo>
                    <a:pt x="9" y="78"/>
                  </a:lnTo>
                  <a:lnTo>
                    <a:pt x="2" y="64"/>
                  </a:lnTo>
                  <a:lnTo>
                    <a:pt x="0" y="49"/>
                  </a:lnTo>
                  <a:lnTo>
                    <a:pt x="2" y="33"/>
                  </a:lnTo>
                  <a:lnTo>
                    <a:pt x="9" y="20"/>
                  </a:lnTo>
                  <a:lnTo>
                    <a:pt x="19" y="10"/>
                  </a:lnTo>
                  <a:lnTo>
                    <a:pt x="33" y="2"/>
                  </a:lnTo>
                  <a:lnTo>
                    <a:pt x="4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sp>
          <p:nvSpPr>
            <p:cNvPr id="92" name="Freeform 12"/>
            <p:cNvSpPr>
              <a:spLocks/>
            </p:cNvSpPr>
            <p:nvPr/>
          </p:nvSpPr>
          <p:spPr bwMode="auto">
            <a:xfrm>
              <a:off x="-192" y="1200"/>
              <a:ext cx="47" cy="32"/>
            </a:xfrm>
            <a:custGeom>
              <a:avLst/>
              <a:gdLst>
                <a:gd name="T0" fmla="*/ 324 w 374"/>
                <a:gd name="T1" fmla="*/ 0 h 254"/>
                <a:gd name="T2" fmla="*/ 339 w 374"/>
                <a:gd name="T3" fmla="*/ 2 h 254"/>
                <a:gd name="T4" fmla="*/ 352 w 374"/>
                <a:gd name="T5" fmla="*/ 8 h 254"/>
                <a:gd name="T6" fmla="*/ 363 w 374"/>
                <a:gd name="T7" fmla="*/ 18 h 254"/>
                <a:gd name="T8" fmla="*/ 371 w 374"/>
                <a:gd name="T9" fmla="*/ 33 h 254"/>
                <a:gd name="T10" fmla="*/ 374 w 374"/>
                <a:gd name="T11" fmla="*/ 47 h 254"/>
                <a:gd name="T12" fmla="*/ 372 w 374"/>
                <a:gd name="T13" fmla="*/ 63 h 254"/>
                <a:gd name="T14" fmla="*/ 364 w 374"/>
                <a:gd name="T15" fmla="*/ 76 h 254"/>
                <a:gd name="T16" fmla="*/ 354 w 374"/>
                <a:gd name="T17" fmla="*/ 87 h 254"/>
                <a:gd name="T18" fmla="*/ 146 w 374"/>
                <a:gd name="T19" fmla="*/ 243 h 254"/>
                <a:gd name="T20" fmla="*/ 131 w 374"/>
                <a:gd name="T21" fmla="*/ 250 h 254"/>
                <a:gd name="T22" fmla="*/ 115 w 374"/>
                <a:gd name="T23" fmla="*/ 254 h 254"/>
                <a:gd name="T24" fmla="*/ 110 w 374"/>
                <a:gd name="T25" fmla="*/ 254 h 254"/>
                <a:gd name="T26" fmla="*/ 97 w 374"/>
                <a:gd name="T27" fmla="*/ 249 h 254"/>
                <a:gd name="T28" fmla="*/ 83 w 374"/>
                <a:gd name="T29" fmla="*/ 241 h 254"/>
                <a:gd name="T30" fmla="*/ 73 w 374"/>
                <a:gd name="T31" fmla="*/ 231 h 254"/>
                <a:gd name="T32" fmla="*/ 10 w 374"/>
                <a:gd name="T33" fmla="*/ 149 h 254"/>
                <a:gd name="T34" fmla="*/ 3 w 374"/>
                <a:gd name="T35" fmla="*/ 136 h 254"/>
                <a:gd name="T36" fmla="*/ 0 w 374"/>
                <a:gd name="T37" fmla="*/ 121 h 254"/>
                <a:gd name="T38" fmla="*/ 2 w 374"/>
                <a:gd name="T39" fmla="*/ 107 h 254"/>
                <a:gd name="T40" fmla="*/ 8 w 374"/>
                <a:gd name="T41" fmla="*/ 92 h 254"/>
                <a:gd name="T42" fmla="*/ 18 w 374"/>
                <a:gd name="T43" fmla="*/ 81 h 254"/>
                <a:gd name="T44" fmla="*/ 32 w 374"/>
                <a:gd name="T45" fmla="*/ 74 h 254"/>
                <a:gd name="T46" fmla="*/ 46 w 374"/>
                <a:gd name="T47" fmla="*/ 71 h 254"/>
                <a:gd name="T48" fmla="*/ 62 w 374"/>
                <a:gd name="T49" fmla="*/ 73 h 254"/>
                <a:gd name="T50" fmla="*/ 75 w 374"/>
                <a:gd name="T51" fmla="*/ 79 h 254"/>
                <a:gd name="T52" fmla="*/ 87 w 374"/>
                <a:gd name="T53" fmla="*/ 89 h 254"/>
                <a:gd name="T54" fmla="*/ 124 w 374"/>
                <a:gd name="T55" fmla="*/ 138 h 254"/>
                <a:gd name="T56" fmla="*/ 295 w 374"/>
                <a:gd name="T57" fmla="*/ 9 h 254"/>
                <a:gd name="T58" fmla="*/ 310 w 374"/>
                <a:gd name="T59" fmla="*/ 2 h 254"/>
                <a:gd name="T60" fmla="*/ 324 w 374"/>
                <a:gd name="T61"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4" h="254">
                  <a:moveTo>
                    <a:pt x="324" y="0"/>
                  </a:moveTo>
                  <a:lnTo>
                    <a:pt x="339" y="2"/>
                  </a:lnTo>
                  <a:lnTo>
                    <a:pt x="352" y="8"/>
                  </a:lnTo>
                  <a:lnTo>
                    <a:pt x="363" y="18"/>
                  </a:lnTo>
                  <a:lnTo>
                    <a:pt x="371" y="33"/>
                  </a:lnTo>
                  <a:lnTo>
                    <a:pt x="374" y="47"/>
                  </a:lnTo>
                  <a:lnTo>
                    <a:pt x="372" y="63"/>
                  </a:lnTo>
                  <a:lnTo>
                    <a:pt x="364" y="76"/>
                  </a:lnTo>
                  <a:lnTo>
                    <a:pt x="354" y="87"/>
                  </a:lnTo>
                  <a:lnTo>
                    <a:pt x="146" y="243"/>
                  </a:lnTo>
                  <a:lnTo>
                    <a:pt x="131" y="250"/>
                  </a:lnTo>
                  <a:lnTo>
                    <a:pt x="115" y="254"/>
                  </a:lnTo>
                  <a:lnTo>
                    <a:pt x="110" y="254"/>
                  </a:lnTo>
                  <a:lnTo>
                    <a:pt x="97" y="249"/>
                  </a:lnTo>
                  <a:lnTo>
                    <a:pt x="83" y="241"/>
                  </a:lnTo>
                  <a:lnTo>
                    <a:pt x="73" y="231"/>
                  </a:lnTo>
                  <a:lnTo>
                    <a:pt x="10" y="149"/>
                  </a:lnTo>
                  <a:lnTo>
                    <a:pt x="3" y="136"/>
                  </a:lnTo>
                  <a:lnTo>
                    <a:pt x="0" y="121"/>
                  </a:lnTo>
                  <a:lnTo>
                    <a:pt x="2" y="107"/>
                  </a:lnTo>
                  <a:lnTo>
                    <a:pt x="8" y="92"/>
                  </a:lnTo>
                  <a:lnTo>
                    <a:pt x="18" y="81"/>
                  </a:lnTo>
                  <a:lnTo>
                    <a:pt x="32" y="74"/>
                  </a:lnTo>
                  <a:lnTo>
                    <a:pt x="46" y="71"/>
                  </a:lnTo>
                  <a:lnTo>
                    <a:pt x="62" y="73"/>
                  </a:lnTo>
                  <a:lnTo>
                    <a:pt x="75" y="79"/>
                  </a:lnTo>
                  <a:lnTo>
                    <a:pt x="87" y="89"/>
                  </a:lnTo>
                  <a:lnTo>
                    <a:pt x="124" y="138"/>
                  </a:lnTo>
                  <a:lnTo>
                    <a:pt x="295" y="9"/>
                  </a:lnTo>
                  <a:lnTo>
                    <a:pt x="310" y="2"/>
                  </a:lnTo>
                  <a:lnTo>
                    <a:pt x="3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sp>
          <p:nvSpPr>
            <p:cNvPr id="103" name="Freeform 13"/>
            <p:cNvSpPr>
              <a:spLocks/>
            </p:cNvSpPr>
            <p:nvPr/>
          </p:nvSpPr>
          <p:spPr bwMode="auto">
            <a:xfrm>
              <a:off x="-125" y="1210"/>
              <a:ext cx="55" cy="13"/>
            </a:xfrm>
            <a:custGeom>
              <a:avLst/>
              <a:gdLst>
                <a:gd name="T0" fmla="*/ 48 w 438"/>
                <a:gd name="T1" fmla="*/ 0 h 98"/>
                <a:gd name="T2" fmla="*/ 388 w 438"/>
                <a:gd name="T3" fmla="*/ 0 h 98"/>
                <a:gd name="T4" fmla="*/ 404 w 438"/>
                <a:gd name="T5" fmla="*/ 3 h 98"/>
                <a:gd name="T6" fmla="*/ 417 w 438"/>
                <a:gd name="T7" fmla="*/ 9 h 98"/>
                <a:gd name="T8" fmla="*/ 427 w 438"/>
                <a:gd name="T9" fmla="*/ 21 h 98"/>
                <a:gd name="T10" fmla="*/ 435 w 438"/>
                <a:gd name="T11" fmla="*/ 34 h 98"/>
                <a:gd name="T12" fmla="*/ 438 w 438"/>
                <a:gd name="T13" fmla="*/ 49 h 98"/>
                <a:gd name="T14" fmla="*/ 435 w 438"/>
                <a:gd name="T15" fmla="*/ 64 h 98"/>
                <a:gd name="T16" fmla="*/ 427 w 438"/>
                <a:gd name="T17" fmla="*/ 78 h 98"/>
                <a:gd name="T18" fmla="*/ 417 w 438"/>
                <a:gd name="T19" fmla="*/ 89 h 98"/>
                <a:gd name="T20" fmla="*/ 404 w 438"/>
                <a:gd name="T21" fmla="*/ 95 h 98"/>
                <a:gd name="T22" fmla="*/ 388 w 438"/>
                <a:gd name="T23" fmla="*/ 98 h 98"/>
                <a:gd name="T24" fmla="*/ 48 w 438"/>
                <a:gd name="T25" fmla="*/ 98 h 98"/>
                <a:gd name="T26" fmla="*/ 33 w 438"/>
                <a:gd name="T27" fmla="*/ 95 h 98"/>
                <a:gd name="T28" fmla="*/ 19 w 438"/>
                <a:gd name="T29" fmla="*/ 89 h 98"/>
                <a:gd name="T30" fmla="*/ 9 w 438"/>
                <a:gd name="T31" fmla="*/ 78 h 98"/>
                <a:gd name="T32" fmla="*/ 2 w 438"/>
                <a:gd name="T33" fmla="*/ 64 h 98"/>
                <a:gd name="T34" fmla="*/ 0 w 438"/>
                <a:gd name="T35" fmla="*/ 49 h 98"/>
                <a:gd name="T36" fmla="*/ 2 w 438"/>
                <a:gd name="T37" fmla="*/ 34 h 98"/>
                <a:gd name="T38" fmla="*/ 9 w 438"/>
                <a:gd name="T39" fmla="*/ 21 h 98"/>
                <a:gd name="T40" fmla="*/ 19 w 438"/>
                <a:gd name="T41" fmla="*/ 9 h 98"/>
                <a:gd name="T42" fmla="*/ 33 w 438"/>
                <a:gd name="T43" fmla="*/ 3 h 98"/>
                <a:gd name="T44" fmla="*/ 48 w 438"/>
                <a:gd name="T45"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8" h="98">
                  <a:moveTo>
                    <a:pt x="48" y="0"/>
                  </a:moveTo>
                  <a:lnTo>
                    <a:pt x="388" y="0"/>
                  </a:lnTo>
                  <a:lnTo>
                    <a:pt x="404" y="3"/>
                  </a:lnTo>
                  <a:lnTo>
                    <a:pt x="417" y="9"/>
                  </a:lnTo>
                  <a:lnTo>
                    <a:pt x="427" y="21"/>
                  </a:lnTo>
                  <a:lnTo>
                    <a:pt x="435" y="34"/>
                  </a:lnTo>
                  <a:lnTo>
                    <a:pt x="438" y="49"/>
                  </a:lnTo>
                  <a:lnTo>
                    <a:pt x="435" y="64"/>
                  </a:lnTo>
                  <a:lnTo>
                    <a:pt x="427" y="78"/>
                  </a:lnTo>
                  <a:lnTo>
                    <a:pt x="417" y="89"/>
                  </a:lnTo>
                  <a:lnTo>
                    <a:pt x="404" y="95"/>
                  </a:lnTo>
                  <a:lnTo>
                    <a:pt x="388" y="98"/>
                  </a:lnTo>
                  <a:lnTo>
                    <a:pt x="48" y="98"/>
                  </a:lnTo>
                  <a:lnTo>
                    <a:pt x="33" y="95"/>
                  </a:lnTo>
                  <a:lnTo>
                    <a:pt x="19" y="89"/>
                  </a:lnTo>
                  <a:lnTo>
                    <a:pt x="9" y="78"/>
                  </a:lnTo>
                  <a:lnTo>
                    <a:pt x="2" y="64"/>
                  </a:lnTo>
                  <a:lnTo>
                    <a:pt x="0" y="49"/>
                  </a:lnTo>
                  <a:lnTo>
                    <a:pt x="2" y="34"/>
                  </a:lnTo>
                  <a:lnTo>
                    <a:pt x="9" y="21"/>
                  </a:lnTo>
                  <a:lnTo>
                    <a:pt x="19" y="9"/>
                  </a:lnTo>
                  <a:lnTo>
                    <a:pt x="33" y="3"/>
                  </a:lnTo>
                  <a:lnTo>
                    <a:pt x="4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8C9599"/>
                </a:solidFill>
              </a:endParaRPr>
            </a:p>
          </p:txBody>
        </p:sp>
      </p:grpSp>
      <p:sp>
        <p:nvSpPr>
          <p:cNvPr id="104" name="TextBox 103"/>
          <p:cNvSpPr txBox="1"/>
          <p:nvPr/>
        </p:nvSpPr>
        <p:spPr>
          <a:xfrm>
            <a:off x="6894271" y="4183215"/>
            <a:ext cx="2866523" cy="276999"/>
          </a:xfrm>
          <a:prstGeom prst="rect">
            <a:avLst/>
          </a:prstGeom>
          <a:noFill/>
        </p:spPr>
        <p:txBody>
          <a:bodyPr wrap="square" rtlCol="0">
            <a:spAutoFit/>
          </a:bodyPr>
          <a:lstStyle/>
          <a:p>
            <a:r>
              <a:rPr lang="en-US" sz="1200" dirty="0">
                <a:solidFill>
                  <a:srgbClr val="FFFFFF"/>
                </a:solidFill>
                <a:ea typeface="Arial" charset="0"/>
                <a:cs typeface="Arial" charset="0"/>
              </a:rPr>
              <a:t>Administration Services</a:t>
            </a:r>
          </a:p>
        </p:txBody>
      </p:sp>
      <p:sp>
        <p:nvSpPr>
          <p:cNvPr id="105" name="TextBox 104"/>
          <p:cNvSpPr txBox="1"/>
          <p:nvPr/>
        </p:nvSpPr>
        <p:spPr>
          <a:xfrm>
            <a:off x="234098" y="4806515"/>
            <a:ext cx="8909901" cy="335156"/>
          </a:xfrm>
          <a:prstGeom prst="rect">
            <a:avLst/>
          </a:prstGeom>
          <a:solidFill>
            <a:schemeClr val="accent1">
              <a:lumMod val="75000"/>
            </a:schemeClr>
          </a:solidFill>
          <a:ln>
            <a:noFill/>
          </a:ln>
        </p:spPr>
        <p:txBody>
          <a:bodyPr wrap="square" rtlCol="0">
            <a:spAutoFit/>
          </a:bodyPr>
          <a:lstStyle/>
          <a:p>
            <a:pPr algn="ctr">
              <a:lnSpc>
                <a:spcPct val="150000"/>
              </a:lnSpc>
            </a:pPr>
            <a:r>
              <a:rPr lang="en-US" sz="1200" b="1" dirty="0">
                <a:solidFill>
                  <a:srgbClr val="2CA6F8"/>
                </a:solidFill>
                <a:ea typeface="Arial" charset="0"/>
                <a:cs typeface="Arial" charset="0"/>
              </a:rPr>
              <a:t>2016 Doyle Award: </a:t>
            </a:r>
            <a:r>
              <a:rPr lang="en-US" sz="1200" dirty="0">
                <a:solidFill>
                  <a:srgbClr val="FFFFFF"/>
                </a:solidFill>
                <a:ea typeface="Arial" charset="0"/>
                <a:cs typeface="Arial" charset="0"/>
              </a:rPr>
              <a:t>For improving the quality of care delivery and health outcomes for people traveling and living abroad</a:t>
            </a:r>
          </a:p>
        </p:txBody>
      </p:sp>
    </p:spTree>
    <p:extLst>
      <p:ext uri="{BB962C8B-B14F-4D97-AF65-F5344CB8AC3E}">
        <p14:creationId xmlns:p14="http://schemas.microsoft.com/office/powerpoint/2010/main" val="275492476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normAutofit fontScale="85000" lnSpcReduction="20000"/>
          </a:bodyPr>
          <a:lstStyle/>
          <a:p>
            <a:r>
              <a:rPr lang="en-US" sz="3200" dirty="0" smtClean="0"/>
              <a:t>Global Opportunity</a:t>
            </a:r>
            <a:endParaRPr lang="en-US" sz="3200" dirty="0"/>
          </a:p>
        </p:txBody>
      </p:sp>
      <p:grpSp>
        <p:nvGrpSpPr>
          <p:cNvPr id="6" name="Group 5"/>
          <p:cNvGrpSpPr/>
          <p:nvPr/>
        </p:nvGrpSpPr>
        <p:grpSpPr>
          <a:xfrm>
            <a:off x="4626684" y="1025204"/>
            <a:ext cx="4517316" cy="2729980"/>
            <a:chOff x="721505" y="3605875"/>
            <a:chExt cx="4154734" cy="2729980"/>
          </a:xfrm>
        </p:grpSpPr>
        <p:sp>
          <p:nvSpPr>
            <p:cNvPr id="7" name="TextBox 6"/>
            <p:cNvSpPr txBox="1"/>
            <p:nvPr/>
          </p:nvSpPr>
          <p:spPr>
            <a:xfrm>
              <a:off x="721505" y="4267596"/>
              <a:ext cx="4154734" cy="2068259"/>
            </a:xfrm>
            <a:prstGeom prst="rect">
              <a:avLst/>
            </a:prstGeom>
            <a:noFill/>
          </p:spPr>
          <p:txBody>
            <a:bodyPr wrap="square" lIns="0" tIns="0" rIns="0" bIns="0" rtlCol="0">
              <a:spAutoFit/>
            </a:bodyPr>
            <a:lstStyle>
              <a:defPPr>
                <a:defRPr lang="en-US" smtId="4294967295"/>
              </a:defPPr>
              <a:lvl1pPr marL="0" algn="l" defTabSz="457200" rtl="0" eaLnBrk="1" latinLnBrk="0" hangingPunct="1">
                <a:defRPr sz="1800" kern="1200" smtId="4294967295">
                  <a:solidFill>
                    <a:schemeClr val="tx1"/>
                  </a:solidFill>
                  <a:latin typeface="+mn-lt"/>
                  <a:ea typeface="+mn-ea"/>
                  <a:cs typeface="+mn-cs"/>
                </a:defRPr>
              </a:lvl1pPr>
              <a:lvl2pPr marL="457200" algn="l" defTabSz="457200" rtl="0" eaLnBrk="1" latinLnBrk="0" hangingPunct="1">
                <a:defRPr sz="1800" kern="1200" smtId="4294967295">
                  <a:solidFill>
                    <a:schemeClr val="tx1"/>
                  </a:solidFill>
                  <a:latin typeface="+mn-lt"/>
                  <a:ea typeface="+mn-ea"/>
                  <a:cs typeface="+mn-cs"/>
                </a:defRPr>
              </a:lvl2pPr>
              <a:lvl3pPr marL="914400" algn="l" defTabSz="457200" rtl="0" eaLnBrk="1" latinLnBrk="0" hangingPunct="1">
                <a:defRPr sz="1800" kern="1200" smtId="4294967295">
                  <a:solidFill>
                    <a:schemeClr val="tx1"/>
                  </a:solidFill>
                  <a:latin typeface="+mn-lt"/>
                  <a:ea typeface="+mn-ea"/>
                  <a:cs typeface="+mn-cs"/>
                </a:defRPr>
              </a:lvl3pPr>
              <a:lvl4pPr marL="1371600" algn="l" defTabSz="457200" rtl="0" eaLnBrk="1" latinLnBrk="0" hangingPunct="1">
                <a:defRPr sz="1800" kern="1200" smtId="4294967295">
                  <a:solidFill>
                    <a:schemeClr val="tx1"/>
                  </a:solidFill>
                  <a:latin typeface="+mn-lt"/>
                  <a:ea typeface="+mn-ea"/>
                  <a:cs typeface="+mn-cs"/>
                </a:defRPr>
              </a:lvl4pPr>
              <a:lvl5pPr marL="1828800" algn="l" defTabSz="457200" rtl="0" eaLnBrk="1" latinLnBrk="0" hangingPunct="1">
                <a:defRPr sz="1800" kern="1200" smtId="4294967295">
                  <a:solidFill>
                    <a:schemeClr val="tx1"/>
                  </a:solidFill>
                  <a:latin typeface="+mn-lt"/>
                  <a:ea typeface="+mn-ea"/>
                  <a:cs typeface="+mn-cs"/>
                </a:defRPr>
              </a:lvl5pPr>
              <a:lvl6pPr marL="2286000" algn="l" defTabSz="457200" rtl="0" eaLnBrk="1" latinLnBrk="0" hangingPunct="1">
                <a:defRPr sz="1800" kern="1200" smtId="4294967295">
                  <a:solidFill>
                    <a:schemeClr val="tx1"/>
                  </a:solidFill>
                  <a:latin typeface="+mn-lt"/>
                  <a:ea typeface="+mn-ea"/>
                  <a:cs typeface="+mn-cs"/>
                </a:defRPr>
              </a:lvl6pPr>
              <a:lvl7pPr marL="2743200" algn="l" defTabSz="457200" rtl="0" eaLnBrk="1" latinLnBrk="0" hangingPunct="1">
                <a:defRPr sz="1800" kern="1200" smtId="4294967295">
                  <a:solidFill>
                    <a:schemeClr val="tx1"/>
                  </a:solidFill>
                  <a:latin typeface="+mn-lt"/>
                  <a:ea typeface="+mn-ea"/>
                  <a:cs typeface="+mn-cs"/>
                </a:defRPr>
              </a:lvl7pPr>
              <a:lvl8pPr marL="3200400" algn="l" defTabSz="457200" rtl="0" eaLnBrk="1" latinLnBrk="0" hangingPunct="1">
                <a:defRPr sz="1800" kern="1200" smtId="4294967295">
                  <a:solidFill>
                    <a:schemeClr val="tx1"/>
                  </a:solidFill>
                  <a:latin typeface="+mn-lt"/>
                  <a:ea typeface="+mn-ea"/>
                  <a:cs typeface="+mn-cs"/>
                </a:defRPr>
              </a:lvl8pPr>
            </a:lstStyle>
            <a:p>
              <a:pPr fontAlgn="base">
                <a:lnSpc>
                  <a:spcPct val="140000"/>
                </a:lnSpc>
                <a:spcBef>
                  <a:spcPct val="0"/>
                </a:spcBef>
                <a:spcAft>
                  <a:spcPct val="0"/>
                </a:spcAft>
              </a:pPr>
              <a:r>
                <a:rPr lang="en-US" sz="1600" b="1" dirty="0" smtClean="0">
                  <a:solidFill>
                    <a:srgbClr val="424242"/>
                  </a:solidFill>
                  <a:cs typeface="Arial" panose="020B0604020202020204" pitchFamily="34" charset="0"/>
                </a:rPr>
                <a:t>Aging Populations</a:t>
              </a:r>
            </a:p>
            <a:p>
              <a:pPr fontAlgn="base">
                <a:lnSpc>
                  <a:spcPct val="140000"/>
                </a:lnSpc>
                <a:spcBef>
                  <a:spcPct val="0"/>
                </a:spcBef>
                <a:spcAft>
                  <a:spcPct val="0"/>
                </a:spcAft>
              </a:pPr>
              <a:r>
                <a:rPr lang="en-US" sz="1600" b="1" dirty="0" smtClean="0">
                  <a:solidFill>
                    <a:srgbClr val="424242"/>
                  </a:solidFill>
                  <a:cs typeface="Arial" panose="020B0604020202020204" pitchFamily="34" charset="0"/>
                </a:rPr>
                <a:t>Chronic Disease Proliferation</a:t>
              </a:r>
            </a:p>
            <a:p>
              <a:pPr fontAlgn="base">
                <a:lnSpc>
                  <a:spcPct val="140000"/>
                </a:lnSpc>
                <a:spcBef>
                  <a:spcPct val="0"/>
                </a:spcBef>
                <a:spcAft>
                  <a:spcPct val="0"/>
                </a:spcAft>
              </a:pPr>
              <a:r>
                <a:rPr lang="en-US" sz="1600" b="1" dirty="0" smtClean="0">
                  <a:solidFill>
                    <a:srgbClr val="424242"/>
                  </a:solidFill>
                  <a:cs typeface="Arial" panose="020B0604020202020204" pitchFamily="34" charset="0"/>
                </a:rPr>
                <a:t>Medical Inflation Outpacing Economic Growth</a:t>
              </a:r>
            </a:p>
            <a:p>
              <a:pPr fontAlgn="base">
                <a:lnSpc>
                  <a:spcPct val="140000"/>
                </a:lnSpc>
                <a:spcBef>
                  <a:spcPct val="0"/>
                </a:spcBef>
                <a:spcAft>
                  <a:spcPct val="0"/>
                </a:spcAft>
              </a:pPr>
              <a:r>
                <a:rPr lang="en-US" sz="1600" b="1" dirty="0" smtClean="0">
                  <a:solidFill>
                    <a:srgbClr val="424242"/>
                  </a:solidFill>
                  <a:cs typeface="Arial" panose="020B0604020202020204" pitchFamily="34" charset="0"/>
                </a:rPr>
                <a:t>More Engaged and Empowered Consumers</a:t>
              </a:r>
            </a:p>
            <a:p>
              <a:pPr fontAlgn="base">
                <a:lnSpc>
                  <a:spcPct val="140000"/>
                </a:lnSpc>
                <a:spcBef>
                  <a:spcPct val="0"/>
                </a:spcBef>
                <a:spcAft>
                  <a:spcPct val="0"/>
                </a:spcAft>
              </a:pPr>
              <a:r>
                <a:rPr lang="en-US" sz="1600" b="1" dirty="0" smtClean="0">
                  <a:solidFill>
                    <a:srgbClr val="424242"/>
                  </a:solidFill>
                  <a:cs typeface="Arial" panose="020B0604020202020204" pitchFamily="34" charset="0"/>
                </a:rPr>
                <a:t>Demand for Access to Higher Quality Care</a:t>
              </a:r>
            </a:p>
            <a:p>
              <a:pPr fontAlgn="base">
                <a:lnSpc>
                  <a:spcPct val="140000"/>
                </a:lnSpc>
                <a:spcBef>
                  <a:spcPct val="0"/>
                </a:spcBef>
                <a:spcAft>
                  <a:spcPct val="0"/>
                </a:spcAft>
              </a:pPr>
              <a:r>
                <a:rPr lang="en-US" sz="1600" b="1" dirty="0">
                  <a:solidFill>
                    <a:srgbClr val="424242"/>
                  </a:solidFill>
                  <a:cs typeface="Arial" panose="020B0604020202020204" pitchFamily="34" charset="0"/>
                </a:rPr>
                <a:t>Limited </a:t>
              </a:r>
              <a:r>
                <a:rPr lang="en-US" sz="1600" b="1" dirty="0" smtClean="0">
                  <a:solidFill>
                    <a:srgbClr val="424242"/>
                  </a:solidFill>
                  <a:cs typeface="Arial" panose="020B0604020202020204" pitchFamily="34" charset="0"/>
                </a:rPr>
                <a:t>Services </a:t>
              </a:r>
              <a:r>
                <a:rPr lang="en-US" sz="1600" b="1" dirty="0">
                  <a:solidFill>
                    <a:srgbClr val="424242"/>
                  </a:solidFill>
                  <a:cs typeface="Arial" panose="020B0604020202020204" pitchFamily="34" charset="0"/>
                </a:rPr>
                <a:t>and </a:t>
              </a:r>
              <a:r>
                <a:rPr lang="en-US" sz="1600" b="1" dirty="0" smtClean="0">
                  <a:solidFill>
                    <a:srgbClr val="424242"/>
                  </a:solidFill>
                  <a:cs typeface="Arial" panose="020B0604020202020204" pitchFamily="34" charset="0"/>
                </a:rPr>
                <a:t>Delivery Resources</a:t>
              </a:r>
            </a:p>
          </p:txBody>
        </p:sp>
        <p:sp>
          <p:nvSpPr>
            <p:cNvPr id="8" name="TextBox 7"/>
            <p:cNvSpPr txBox="1"/>
            <p:nvPr/>
          </p:nvSpPr>
          <p:spPr>
            <a:xfrm>
              <a:off x="824375" y="3605875"/>
              <a:ext cx="3501440" cy="307777"/>
            </a:xfrm>
            <a:prstGeom prst="rect">
              <a:avLst/>
            </a:prstGeom>
            <a:solidFill>
              <a:srgbClr val="005293"/>
            </a:solidFill>
            <a:ln>
              <a:noFill/>
            </a:ln>
          </p:spPr>
          <p:txBody>
            <a:bodyPr wrap="square" rtlCol="0" anchor="ctr" anchorCtr="0">
              <a:spAutoFit/>
            </a:bodyPr>
            <a:lstStyle/>
            <a:p>
              <a:pPr algn="ctr" defTabSz="990570" fontAlgn="base">
                <a:spcBef>
                  <a:spcPct val="0"/>
                </a:spcBef>
                <a:spcAft>
                  <a:spcPct val="0"/>
                </a:spcAft>
                <a:defRPr/>
              </a:pPr>
              <a:r>
                <a:rPr lang="en-US" sz="1400" b="1" kern="0" dirty="0" smtClean="0">
                  <a:solidFill>
                    <a:srgbClr val="FFFFFF"/>
                  </a:solidFill>
                  <a:ea typeface="ＭＳ Ｐゴシック" charset="-128"/>
                </a:rPr>
                <a:t>Global Health Care Challenges</a:t>
              </a:r>
            </a:p>
          </p:txBody>
        </p:sp>
      </p:grpSp>
      <p:grpSp>
        <p:nvGrpSpPr>
          <p:cNvPr id="12" name="Group 11"/>
          <p:cNvGrpSpPr/>
          <p:nvPr/>
        </p:nvGrpSpPr>
        <p:grpSpPr>
          <a:xfrm>
            <a:off x="187623" y="2522210"/>
            <a:ext cx="4550909" cy="1664040"/>
            <a:chOff x="5080646" y="1116974"/>
            <a:chExt cx="4299953" cy="1664040"/>
          </a:xfrm>
        </p:grpSpPr>
        <p:sp>
          <p:nvSpPr>
            <p:cNvPr id="13" name="TextBox 12"/>
            <p:cNvSpPr txBox="1"/>
            <p:nvPr/>
          </p:nvSpPr>
          <p:spPr>
            <a:xfrm>
              <a:off x="5725088" y="1789062"/>
              <a:ext cx="3211254" cy="338554"/>
            </a:xfrm>
            <a:prstGeom prst="rect">
              <a:avLst/>
            </a:prstGeom>
            <a:noFill/>
          </p:spPr>
          <p:txBody>
            <a:bodyPr wrap="square" rtlCol="0">
              <a:spAutoFit/>
            </a:bodyPr>
            <a:lstStyle/>
            <a:p>
              <a:pPr defTabSz="451218" fontAlgn="base">
                <a:spcBef>
                  <a:spcPct val="0"/>
                </a:spcBef>
                <a:spcAft>
                  <a:spcPct val="0"/>
                </a:spcAft>
              </a:pPr>
              <a:r>
                <a:rPr lang="en-US" sz="1600" b="1" dirty="0" smtClean="0">
                  <a:solidFill>
                    <a:srgbClr val="424242"/>
                  </a:solidFill>
                  <a:ea typeface="ＭＳ Ｐゴシック" charset="-128"/>
                </a:rPr>
                <a:t>Private Spend : </a:t>
              </a:r>
              <a:r>
                <a:rPr lang="en-US" sz="1600" b="1" i="1" dirty="0" smtClean="0">
                  <a:solidFill>
                    <a:srgbClr val="424242"/>
                  </a:solidFill>
                  <a:ea typeface="ＭＳ Ｐゴシック" charset="-128"/>
                </a:rPr>
                <a:t>US $0.5 trillion</a:t>
              </a:r>
            </a:p>
          </p:txBody>
        </p:sp>
        <p:sp>
          <p:nvSpPr>
            <p:cNvPr id="14" name="Rectangle 13"/>
            <p:cNvSpPr/>
            <p:nvPr/>
          </p:nvSpPr>
          <p:spPr>
            <a:xfrm>
              <a:off x="5725088" y="1222582"/>
              <a:ext cx="2929965" cy="338554"/>
            </a:xfrm>
            <a:prstGeom prst="rect">
              <a:avLst/>
            </a:prstGeom>
          </p:spPr>
          <p:txBody>
            <a:bodyPr wrap="square">
              <a:spAutoFit/>
            </a:bodyPr>
            <a:lstStyle/>
            <a:p>
              <a:pPr defTabSz="451218" fontAlgn="base">
                <a:spcBef>
                  <a:spcPct val="0"/>
                </a:spcBef>
                <a:spcAft>
                  <a:spcPct val="0"/>
                </a:spcAft>
              </a:pPr>
              <a:r>
                <a:rPr lang="en-US" sz="1600" b="1" dirty="0">
                  <a:solidFill>
                    <a:srgbClr val="424242"/>
                  </a:solidFill>
                  <a:ea typeface="ＭＳ Ｐゴシック" charset="-128"/>
                </a:rPr>
                <a:t>Public </a:t>
              </a:r>
              <a:r>
                <a:rPr lang="en-US" sz="1600" b="1" dirty="0" smtClean="0">
                  <a:solidFill>
                    <a:srgbClr val="424242"/>
                  </a:solidFill>
                  <a:ea typeface="ＭＳ Ｐゴシック" charset="-128"/>
                </a:rPr>
                <a:t>Spend : US $3.3 trillion</a:t>
              </a:r>
              <a:endParaRPr lang="en-US" sz="1600" b="1" dirty="0">
                <a:solidFill>
                  <a:srgbClr val="424242"/>
                </a:solidFill>
                <a:ea typeface="ＭＳ Ｐゴシック" charset="-128"/>
              </a:endParaRPr>
            </a:p>
          </p:txBody>
        </p:sp>
        <p:sp>
          <p:nvSpPr>
            <p:cNvPr id="15" name="Rectangle 14"/>
            <p:cNvSpPr/>
            <p:nvPr/>
          </p:nvSpPr>
          <p:spPr>
            <a:xfrm>
              <a:off x="5725087" y="2355543"/>
              <a:ext cx="3655512" cy="338554"/>
            </a:xfrm>
            <a:prstGeom prst="rect">
              <a:avLst/>
            </a:prstGeom>
          </p:spPr>
          <p:txBody>
            <a:bodyPr wrap="square">
              <a:spAutoFit/>
            </a:bodyPr>
            <a:lstStyle/>
            <a:p>
              <a:pPr defTabSz="451218" fontAlgn="base">
                <a:spcBef>
                  <a:spcPct val="0"/>
                </a:spcBef>
                <a:spcAft>
                  <a:spcPct val="0"/>
                </a:spcAft>
              </a:pPr>
              <a:r>
                <a:rPr lang="en-US" sz="1600" b="1" dirty="0">
                  <a:solidFill>
                    <a:srgbClr val="424242"/>
                  </a:solidFill>
                  <a:ea typeface="ＭＳ Ｐゴシック" charset="-128"/>
                </a:rPr>
                <a:t>Out-of-Pocket </a:t>
              </a:r>
              <a:r>
                <a:rPr lang="en-US" sz="1600" b="1" dirty="0" smtClean="0">
                  <a:solidFill>
                    <a:srgbClr val="424242"/>
                  </a:solidFill>
                  <a:ea typeface="ＭＳ Ｐゴシック" charset="-128"/>
                </a:rPr>
                <a:t>Spend : </a:t>
              </a:r>
              <a:r>
                <a:rPr lang="en-US" sz="1600" b="1" i="1" dirty="0" smtClean="0">
                  <a:solidFill>
                    <a:srgbClr val="424242"/>
                  </a:solidFill>
                  <a:ea typeface="ＭＳ Ｐゴシック" charset="-128"/>
                </a:rPr>
                <a:t>US $1trillion</a:t>
              </a:r>
              <a:endParaRPr lang="en-US" sz="1600" b="1" i="1" dirty="0">
                <a:solidFill>
                  <a:srgbClr val="424242"/>
                </a:solidFill>
                <a:ea typeface="ＭＳ Ｐゴシック" charset="-128"/>
              </a:endParaRPr>
            </a:p>
          </p:txBody>
        </p:sp>
        <p:sp>
          <p:nvSpPr>
            <p:cNvPr id="16" name="Freeform 11"/>
            <p:cNvSpPr>
              <a:spLocks noEditPoints="1"/>
            </p:cNvSpPr>
            <p:nvPr/>
          </p:nvSpPr>
          <p:spPr bwMode="auto">
            <a:xfrm>
              <a:off x="5080646" y="1649725"/>
              <a:ext cx="588008" cy="551466"/>
            </a:xfrm>
            <a:custGeom>
              <a:avLst/>
              <a:gdLst>
                <a:gd name="T0" fmla="*/ 29 w 58"/>
                <a:gd name="T1" fmla="*/ 58 h 58"/>
                <a:gd name="T2" fmla="*/ 0 w 58"/>
                <a:gd name="T3" fmla="*/ 29 h 58"/>
                <a:gd name="T4" fmla="*/ 29 w 58"/>
                <a:gd name="T5" fmla="*/ 0 h 58"/>
                <a:gd name="T6" fmla="*/ 58 w 58"/>
                <a:gd name="T7" fmla="*/ 29 h 58"/>
                <a:gd name="T8" fmla="*/ 29 w 58"/>
                <a:gd name="T9" fmla="*/ 58 h 58"/>
                <a:gd name="T10" fmla="*/ 29 w 58"/>
                <a:gd name="T11" fmla="*/ 4 h 58"/>
                <a:gd name="T12" fmla="*/ 4 w 58"/>
                <a:gd name="T13" fmla="*/ 29 h 58"/>
                <a:gd name="T14" fmla="*/ 29 w 58"/>
                <a:gd name="T15" fmla="*/ 54 h 58"/>
                <a:gd name="T16" fmla="*/ 54 w 58"/>
                <a:gd name="T17" fmla="*/ 29 h 58"/>
                <a:gd name="T18" fmla="*/ 29 w 58"/>
                <a:gd name="T19"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8">
                  <a:moveTo>
                    <a:pt x="29" y="58"/>
                  </a:moveTo>
                  <a:cubicBezTo>
                    <a:pt x="13" y="58"/>
                    <a:pt x="0" y="45"/>
                    <a:pt x="0" y="29"/>
                  </a:cubicBezTo>
                  <a:cubicBezTo>
                    <a:pt x="0" y="13"/>
                    <a:pt x="13" y="0"/>
                    <a:pt x="29" y="0"/>
                  </a:cubicBezTo>
                  <a:cubicBezTo>
                    <a:pt x="45" y="0"/>
                    <a:pt x="58" y="13"/>
                    <a:pt x="58" y="29"/>
                  </a:cubicBezTo>
                  <a:cubicBezTo>
                    <a:pt x="58" y="45"/>
                    <a:pt x="45" y="58"/>
                    <a:pt x="29" y="58"/>
                  </a:cubicBezTo>
                  <a:close/>
                  <a:moveTo>
                    <a:pt x="29" y="4"/>
                  </a:moveTo>
                  <a:cubicBezTo>
                    <a:pt x="15" y="4"/>
                    <a:pt x="4" y="15"/>
                    <a:pt x="4" y="29"/>
                  </a:cubicBezTo>
                  <a:cubicBezTo>
                    <a:pt x="4" y="43"/>
                    <a:pt x="15" y="54"/>
                    <a:pt x="29" y="54"/>
                  </a:cubicBezTo>
                  <a:cubicBezTo>
                    <a:pt x="43" y="54"/>
                    <a:pt x="54" y="43"/>
                    <a:pt x="54" y="29"/>
                  </a:cubicBezTo>
                  <a:cubicBezTo>
                    <a:pt x="54" y="15"/>
                    <a:pt x="43" y="4"/>
                    <a:pt x="29" y="4"/>
                  </a:cubicBezTo>
                  <a:close/>
                </a:path>
              </a:pathLst>
            </a:custGeom>
            <a:solidFill>
              <a:srgbClr val="122377"/>
            </a:solidFill>
            <a:ln>
              <a:solidFill>
                <a:srgbClr val="122377"/>
              </a:solidFill>
            </a:ln>
          </p:spPr>
          <p:txBody>
            <a:bodyPr vert="horz" wrap="square" lIns="91440" tIns="45720" rIns="91440" bIns="45720" numCol="1" anchor="t" anchorCtr="0" compatLnSpc="1">
              <a:prstTxWarp prst="textNoShape">
                <a:avLst/>
              </a:prstTxWarp>
            </a:bodyPr>
            <a:lstStyle/>
            <a:p>
              <a:pPr defTabSz="451218" fontAlgn="base">
                <a:spcBef>
                  <a:spcPct val="0"/>
                </a:spcBef>
                <a:spcAft>
                  <a:spcPct val="0"/>
                </a:spcAft>
                <a:defRPr/>
              </a:pPr>
              <a:endParaRPr lang="en-US" sz="1400" kern="0" dirty="0" smtClean="0">
                <a:solidFill>
                  <a:srgbClr val="424242"/>
                </a:solidFill>
                <a:ea typeface="ＭＳ Ｐゴシック" charset="-128"/>
              </a:endParaRPr>
            </a:p>
          </p:txBody>
        </p:sp>
        <p:grpSp>
          <p:nvGrpSpPr>
            <p:cNvPr id="17" name="Group 16"/>
            <p:cNvGrpSpPr/>
            <p:nvPr/>
          </p:nvGrpSpPr>
          <p:grpSpPr>
            <a:xfrm>
              <a:off x="5080646" y="1116974"/>
              <a:ext cx="588009" cy="1664040"/>
              <a:chOff x="5080646" y="1116974"/>
              <a:chExt cx="588009" cy="1664040"/>
            </a:xfrm>
          </p:grpSpPr>
          <p:sp>
            <p:nvSpPr>
              <p:cNvPr id="18" name="Freeform 11"/>
              <p:cNvSpPr>
                <a:spLocks noEditPoints="1"/>
              </p:cNvSpPr>
              <p:nvPr/>
            </p:nvSpPr>
            <p:spPr bwMode="auto">
              <a:xfrm>
                <a:off x="5080647" y="2228487"/>
                <a:ext cx="588008" cy="552527"/>
              </a:xfrm>
              <a:custGeom>
                <a:avLst/>
                <a:gdLst>
                  <a:gd name="T0" fmla="*/ 29 w 58"/>
                  <a:gd name="T1" fmla="*/ 58 h 58"/>
                  <a:gd name="T2" fmla="*/ 0 w 58"/>
                  <a:gd name="T3" fmla="*/ 29 h 58"/>
                  <a:gd name="T4" fmla="*/ 29 w 58"/>
                  <a:gd name="T5" fmla="*/ 0 h 58"/>
                  <a:gd name="T6" fmla="*/ 58 w 58"/>
                  <a:gd name="T7" fmla="*/ 29 h 58"/>
                  <a:gd name="T8" fmla="*/ 29 w 58"/>
                  <a:gd name="T9" fmla="*/ 58 h 58"/>
                  <a:gd name="T10" fmla="*/ 29 w 58"/>
                  <a:gd name="T11" fmla="*/ 4 h 58"/>
                  <a:gd name="T12" fmla="*/ 4 w 58"/>
                  <a:gd name="T13" fmla="*/ 29 h 58"/>
                  <a:gd name="T14" fmla="*/ 29 w 58"/>
                  <a:gd name="T15" fmla="*/ 54 h 58"/>
                  <a:gd name="T16" fmla="*/ 54 w 58"/>
                  <a:gd name="T17" fmla="*/ 29 h 58"/>
                  <a:gd name="T18" fmla="*/ 29 w 58"/>
                  <a:gd name="T19"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8">
                    <a:moveTo>
                      <a:pt x="29" y="58"/>
                    </a:moveTo>
                    <a:cubicBezTo>
                      <a:pt x="13" y="58"/>
                      <a:pt x="0" y="45"/>
                      <a:pt x="0" y="29"/>
                    </a:cubicBezTo>
                    <a:cubicBezTo>
                      <a:pt x="0" y="13"/>
                      <a:pt x="13" y="0"/>
                      <a:pt x="29" y="0"/>
                    </a:cubicBezTo>
                    <a:cubicBezTo>
                      <a:pt x="45" y="0"/>
                      <a:pt x="58" y="13"/>
                      <a:pt x="58" y="29"/>
                    </a:cubicBezTo>
                    <a:cubicBezTo>
                      <a:pt x="58" y="45"/>
                      <a:pt x="45" y="58"/>
                      <a:pt x="29" y="58"/>
                    </a:cubicBezTo>
                    <a:close/>
                    <a:moveTo>
                      <a:pt x="29" y="4"/>
                    </a:moveTo>
                    <a:cubicBezTo>
                      <a:pt x="15" y="4"/>
                      <a:pt x="4" y="15"/>
                      <a:pt x="4" y="29"/>
                    </a:cubicBezTo>
                    <a:cubicBezTo>
                      <a:pt x="4" y="43"/>
                      <a:pt x="15" y="54"/>
                      <a:pt x="29" y="54"/>
                    </a:cubicBezTo>
                    <a:cubicBezTo>
                      <a:pt x="43" y="54"/>
                      <a:pt x="54" y="43"/>
                      <a:pt x="54" y="29"/>
                    </a:cubicBezTo>
                    <a:cubicBezTo>
                      <a:pt x="54" y="15"/>
                      <a:pt x="43" y="4"/>
                      <a:pt x="29" y="4"/>
                    </a:cubicBezTo>
                    <a:close/>
                  </a:path>
                </a:pathLst>
              </a:custGeom>
              <a:solidFill>
                <a:srgbClr val="122377"/>
              </a:solidFill>
              <a:ln>
                <a:solidFill>
                  <a:srgbClr val="122377"/>
                </a:solidFill>
              </a:ln>
            </p:spPr>
            <p:txBody>
              <a:bodyPr vert="horz" wrap="square" lIns="91440" tIns="45720" rIns="91440" bIns="45720" numCol="1" anchor="t" anchorCtr="0" compatLnSpc="1">
                <a:prstTxWarp prst="textNoShape">
                  <a:avLst/>
                </a:prstTxWarp>
              </a:bodyPr>
              <a:lstStyle/>
              <a:p>
                <a:pPr defTabSz="451218" fontAlgn="base">
                  <a:spcBef>
                    <a:spcPct val="0"/>
                  </a:spcBef>
                  <a:spcAft>
                    <a:spcPct val="0"/>
                  </a:spcAft>
                  <a:defRPr/>
                </a:pPr>
                <a:endParaRPr lang="en-US" sz="1400" kern="0" dirty="0" smtClean="0">
                  <a:solidFill>
                    <a:srgbClr val="424242"/>
                  </a:solidFill>
                  <a:ea typeface="ＭＳ Ｐゴシック" charset="-128"/>
                </a:endParaRPr>
              </a:p>
            </p:txBody>
          </p:sp>
          <p:sp>
            <p:nvSpPr>
              <p:cNvPr id="19" name="Freeform 12"/>
              <p:cNvSpPr>
                <a:spLocks noEditPoints="1"/>
              </p:cNvSpPr>
              <p:nvPr/>
            </p:nvSpPr>
            <p:spPr bwMode="auto">
              <a:xfrm>
                <a:off x="5279686" y="2379693"/>
                <a:ext cx="199218" cy="325648"/>
              </a:xfrm>
              <a:custGeom>
                <a:avLst/>
                <a:gdLst>
                  <a:gd name="T0" fmla="*/ 7 w 16"/>
                  <a:gd name="T1" fmla="*/ 23 h 27"/>
                  <a:gd name="T2" fmla="*/ 0 w 16"/>
                  <a:gd name="T3" fmla="*/ 17 h 27"/>
                  <a:gd name="T4" fmla="*/ 4 w 16"/>
                  <a:gd name="T5" fmla="*/ 17 h 27"/>
                  <a:gd name="T6" fmla="*/ 7 w 16"/>
                  <a:gd name="T7" fmla="*/ 20 h 27"/>
                  <a:gd name="T8" fmla="*/ 7 w 16"/>
                  <a:gd name="T9" fmla="*/ 14 h 27"/>
                  <a:gd name="T10" fmla="*/ 0 w 16"/>
                  <a:gd name="T11" fmla="*/ 8 h 27"/>
                  <a:gd name="T12" fmla="*/ 7 w 16"/>
                  <a:gd name="T13" fmla="*/ 2 h 27"/>
                  <a:gd name="T14" fmla="*/ 7 w 16"/>
                  <a:gd name="T15" fmla="*/ 0 h 27"/>
                  <a:gd name="T16" fmla="*/ 9 w 16"/>
                  <a:gd name="T17" fmla="*/ 0 h 27"/>
                  <a:gd name="T18" fmla="*/ 9 w 16"/>
                  <a:gd name="T19" fmla="*/ 2 h 27"/>
                  <a:gd name="T20" fmla="*/ 16 w 16"/>
                  <a:gd name="T21" fmla="*/ 8 h 27"/>
                  <a:gd name="T22" fmla="*/ 12 w 16"/>
                  <a:gd name="T23" fmla="*/ 8 h 27"/>
                  <a:gd name="T24" fmla="*/ 9 w 16"/>
                  <a:gd name="T25" fmla="*/ 5 h 27"/>
                  <a:gd name="T26" fmla="*/ 9 w 16"/>
                  <a:gd name="T27" fmla="*/ 11 h 27"/>
                  <a:gd name="T28" fmla="*/ 16 w 16"/>
                  <a:gd name="T29" fmla="*/ 17 h 27"/>
                  <a:gd name="T30" fmla="*/ 9 w 16"/>
                  <a:gd name="T31" fmla="*/ 23 h 27"/>
                  <a:gd name="T32" fmla="*/ 9 w 16"/>
                  <a:gd name="T33" fmla="*/ 27 h 27"/>
                  <a:gd name="T34" fmla="*/ 7 w 16"/>
                  <a:gd name="T35" fmla="*/ 27 h 27"/>
                  <a:gd name="T36" fmla="*/ 7 w 16"/>
                  <a:gd name="T37" fmla="*/ 23 h 27"/>
                  <a:gd name="T38" fmla="*/ 7 w 16"/>
                  <a:gd name="T39" fmla="*/ 10 h 27"/>
                  <a:gd name="T40" fmla="*/ 7 w 16"/>
                  <a:gd name="T41" fmla="*/ 5 h 27"/>
                  <a:gd name="T42" fmla="*/ 5 w 16"/>
                  <a:gd name="T43" fmla="*/ 8 h 27"/>
                  <a:gd name="T44" fmla="*/ 7 w 16"/>
                  <a:gd name="T45" fmla="*/ 10 h 27"/>
                  <a:gd name="T46" fmla="*/ 9 w 16"/>
                  <a:gd name="T47" fmla="*/ 15 h 27"/>
                  <a:gd name="T48" fmla="*/ 9 w 16"/>
                  <a:gd name="T49" fmla="*/ 20 h 27"/>
                  <a:gd name="T50" fmla="*/ 12 w 16"/>
                  <a:gd name="T51" fmla="*/ 17 h 27"/>
                  <a:gd name="T52" fmla="*/ 9 w 16"/>
                  <a:gd name="T53"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 h="27">
                    <a:moveTo>
                      <a:pt x="7" y="23"/>
                    </a:moveTo>
                    <a:cubicBezTo>
                      <a:pt x="2" y="23"/>
                      <a:pt x="0" y="20"/>
                      <a:pt x="0" y="17"/>
                    </a:cubicBezTo>
                    <a:cubicBezTo>
                      <a:pt x="4" y="17"/>
                      <a:pt x="4" y="17"/>
                      <a:pt x="4" y="17"/>
                    </a:cubicBezTo>
                    <a:cubicBezTo>
                      <a:pt x="4" y="18"/>
                      <a:pt x="5" y="20"/>
                      <a:pt x="7" y="20"/>
                    </a:cubicBezTo>
                    <a:cubicBezTo>
                      <a:pt x="7" y="14"/>
                      <a:pt x="7" y="14"/>
                      <a:pt x="7" y="14"/>
                    </a:cubicBezTo>
                    <a:cubicBezTo>
                      <a:pt x="3" y="14"/>
                      <a:pt x="0" y="12"/>
                      <a:pt x="0" y="8"/>
                    </a:cubicBezTo>
                    <a:cubicBezTo>
                      <a:pt x="0" y="5"/>
                      <a:pt x="3" y="2"/>
                      <a:pt x="7" y="2"/>
                    </a:cubicBezTo>
                    <a:cubicBezTo>
                      <a:pt x="7" y="0"/>
                      <a:pt x="7" y="0"/>
                      <a:pt x="7" y="0"/>
                    </a:cubicBezTo>
                    <a:cubicBezTo>
                      <a:pt x="9" y="0"/>
                      <a:pt x="9" y="0"/>
                      <a:pt x="9" y="0"/>
                    </a:cubicBezTo>
                    <a:cubicBezTo>
                      <a:pt x="9" y="2"/>
                      <a:pt x="9" y="2"/>
                      <a:pt x="9" y="2"/>
                    </a:cubicBezTo>
                    <a:cubicBezTo>
                      <a:pt x="13" y="2"/>
                      <a:pt x="16" y="4"/>
                      <a:pt x="16" y="8"/>
                    </a:cubicBezTo>
                    <a:cubicBezTo>
                      <a:pt x="12" y="8"/>
                      <a:pt x="12" y="8"/>
                      <a:pt x="12" y="8"/>
                    </a:cubicBezTo>
                    <a:cubicBezTo>
                      <a:pt x="11" y="7"/>
                      <a:pt x="11" y="6"/>
                      <a:pt x="9" y="5"/>
                    </a:cubicBezTo>
                    <a:cubicBezTo>
                      <a:pt x="9" y="11"/>
                      <a:pt x="9" y="11"/>
                      <a:pt x="9" y="11"/>
                    </a:cubicBezTo>
                    <a:cubicBezTo>
                      <a:pt x="14" y="11"/>
                      <a:pt x="16" y="13"/>
                      <a:pt x="16" y="17"/>
                    </a:cubicBezTo>
                    <a:cubicBezTo>
                      <a:pt x="16" y="20"/>
                      <a:pt x="14" y="23"/>
                      <a:pt x="9" y="23"/>
                    </a:cubicBezTo>
                    <a:cubicBezTo>
                      <a:pt x="9" y="27"/>
                      <a:pt x="9" y="27"/>
                      <a:pt x="9" y="27"/>
                    </a:cubicBezTo>
                    <a:cubicBezTo>
                      <a:pt x="7" y="27"/>
                      <a:pt x="7" y="27"/>
                      <a:pt x="7" y="27"/>
                    </a:cubicBezTo>
                    <a:lnTo>
                      <a:pt x="7" y="23"/>
                    </a:lnTo>
                    <a:close/>
                    <a:moveTo>
                      <a:pt x="7" y="10"/>
                    </a:moveTo>
                    <a:cubicBezTo>
                      <a:pt x="7" y="5"/>
                      <a:pt x="7" y="5"/>
                      <a:pt x="7" y="5"/>
                    </a:cubicBezTo>
                    <a:cubicBezTo>
                      <a:pt x="5" y="6"/>
                      <a:pt x="5" y="7"/>
                      <a:pt x="5" y="8"/>
                    </a:cubicBezTo>
                    <a:cubicBezTo>
                      <a:pt x="5" y="9"/>
                      <a:pt x="5" y="10"/>
                      <a:pt x="7" y="10"/>
                    </a:cubicBezTo>
                    <a:close/>
                    <a:moveTo>
                      <a:pt x="9" y="15"/>
                    </a:moveTo>
                    <a:cubicBezTo>
                      <a:pt x="9" y="20"/>
                      <a:pt x="9" y="20"/>
                      <a:pt x="9" y="20"/>
                    </a:cubicBezTo>
                    <a:cubicBezTo>
                      <a:pt x="11" y="20"/>
                      <a:pt x="12" y="19"/>
                      <a:pt x="12" y="17"/>
                    </a:cubicBezTo>
                    <a:cubicBezTo>
                      <a:pt x="12" y="16"/>
                      <a:pt x="11" y="15"/>
                      <a:pt x="9" y="15"/>
                    </a:cubicBezTo>
                    <a:close/>
                  </a:path>
                </a:pathLst>
              </a:custGeom>
              <a:solidFill>
                <a:srgbClr val="C0E9FF">
                  <a:lumMod val="50000"/>
                </a:srgbClr>
              </a:solidFill>
              <a:ln>
                <a:noFill/>
              </a:ln>
            </p:spPr>
            <p:txBody>
              <a:bodyPr vert="horz" wrap="square" lIns="91440" tIns="45720" rIns="91440" bIns="45720" numCol="1" anchor="t" anchorCtr="0" compatLnSpc="1">
                <a:prstTxWarp prst="textNoShape">
                  <a:avLst/>
                </a:prstTxWarp>
              </a:bodyPr>
              <a:lstStyle/>
              <a:p>
                <a:pPr defTabSz="451218" fontAlgn="base">
                  <a:spcBef>
                    <a:spcPct val="0"/>
                  </a:spcBef>
                  <a:spcAft>
                    <a:spcPct val="0"/>
                  </a:spcAft>
                  <a:defRPr/>
                </a:pPr>
                <a:endParaRPr lang="en-US" sz="1400" kern="0" dirty="0" smtClean="0">
                  <a:solidFill>
                    <a:srgbClr val="424242"/>
                  </a:solidFill>
                  <a:ea typeface="ＭＳ Ｐゴシック" charset="-128"/>
                </a:endParaRPr>
              </a:p>
            </p:txBody>
          </p:sp>
          <p:sp>
            <p:nvSpPr>
              <p:cNvPr id="20" name="Freeform 6"/>
              <p:cNvSpPr>
                <a:spLocks noEditPoints="1"/>
              </p:cNvSpPr>
              <p:nvPr/>
            </p:nvSpPr>
            <p:spPr bwMode="auto">
              <a:xfrm>
                <a:off x="5221146" y="1218894"/>
                <a:ext cx="317720" cy="265065"/>
              </a:xfrm>
              <a:custGeom>
                <a:avLst/>
                <a:gdLst>
                  <a:gd name="T0" fmla="*/ 520 w 575"/>
                  <a:gd name="T1" fmla="*/ 493 h 520"/>
                  <a:gd name="T2" fmla="*/ 520 w 575"/>
                  <a:gd name="T3" fmla="*/ 342 h 520"/>
                  <a:gd name="T4" fmla="*/ 424 w 575"/>
                  <a:gd name="T5" fmla="*/ 301 h 520"/>
                  <a:gd name="T6" fmla="*/ 438 w 575"/>
                  <a:gd name="T7" fmla="*/ 246 h 520"/>
                  <a:gd name="T8" fmla="*/ 315 w 575"/>
                  <a:gd name="T9" fmla="*/ 75 h 520"/>
                  <a:gd name="T10" fmla="*/ 301 w 575"/>
                  <a:gd name="T11" fmla="*/ 62 h 520"/>
                  <a:gd name="T12" fmla="*/ 335 w 575"/>
                  <a:gd name="T13" fmla="*/ 27 h 520"/>
                  <a:gd name="T14" fmla="*/ 274 w 575"/>
                  <a:gd name="T15" fmla="*/ 0 h 520"/>
                  <a:gd name="T16" fmla="*/ 260 w 575"/>
                  <a:gd name="T17" fmla="*/ 62 h 520"/>
                  <a:gd name="T18" fmla="*/ 137 w 575"/>
                  <a:gd name="T19" fmla="*/ 233 h 520"/>
                  <a:gd name="T20" fmla="*/ 150 w 575"/>
                  <a:gd name="T21" fmla="*/ 246 h 520"/>
                  <a:gd name="T22" fmla="*/ 96 w 575"/>
                  <a:gd name="T23" fmla="*/ 301 h 520"/>
                  <a:gd name="T24" fmla="*/ 55 w 575"/>
                  <a:gd name="T25" fmla="*/ 479 h 520"/>
                  <a:gd name="T26" fmla="*/ 14 w 575"/>
                  <a:gd name="T27" fmla="*/ 493 h 520"/>
                  <a:gd name="T28" fmla="*/ 14 w 575"/>
                  <a:gd name="T29" fmla="*/ 520 h 520"/>
                  <a:gd name="T30" fmla="*/ 575 w 575"/>
                  <a:gd name="T31" fmla="*/ 506 h 520"/>
                  <a:gd name="T32" fmla="*/ 287 w 575"/>
                  <a:gd name="T33" fmla="*/ 109 h 520"/>
                  <a:gd name="T34" fmla="*/ 164 w 575"/>
                  <a:gd name="T35" fmla="*/ 212 h 520"/>
                  <a:gd name="T36" fmla="*/ 397 w 575"/>
                  <a:gd name="T37" fmla="*/ 246 h 520"/>
                  <a:gd name="T38" fmla="*/ 363 w 575"/>
                  <a:gd name="T39" fmla="*/ 301 h 520"/>
                  <a:gd name="T40" fmla="*/ 397 w 575"/>
                  <a:gd name="T41" fmla="*/ 246 h 520"/>
                  <a:gd name="T42" fmla="*/ 335 w 575"/>
                  <a:gd name="T43" fmla="*/ 301 h 520"/>
                  <a:gd name="T44" fmla="*/ 301 w 575"/>
                  <a:gd name="T45" fmla="*/ 246 h 520"/>
                  <a:gd name="T46" fmla="*/ 274 w 575"/>
                  <a:gd name="T47" fmla="*/ 246 h 520"/>
                  <a:gd name="T48" fmla="*/ 239 w 575"/>
                  <a:gd name="T49" fmla="*/ 301 h 520"/>
                  <a:gd name="T50" fmla="*/ 274 w 575"/>
                  <a:gd name="T51" fmla="*/ 246 h 520"/>
                  <a:gd name="T52" fmla="*/ 212 w 575"/>
                  <a:gd name="T53" fmla="*/ 301 h 520"/>
                  <a:gd name="T54" fmla="*/ 178 w 575"/>
                  <a:gd name="T55" fmla="*/ 246 h 520"/>
                  <a:gd name="T56" fmla="*/ 212 w 575"/>
                  <a:gd name="T57" fmla="*/ 493 h 520"/>
                  <a:gd name="T58" fmla="*/ 178 w 575"/>
                  <a:gd name="T59" fmla="*/ 431 h 520"/>
                  <a:gd name="T60" fmla="*/ 212 w 575"/>
                  <a:gd name="T61" fmla="*/ 493 h 520"/>
                  <a:gd name="T62" fmla="*/ 239 w 575"/>
                  <a:gd name="T63" fmla="*/ 493 h 520"/>
                  <a:gd name="T64" fmla="*/ 274 w 575"/>
                  <a:gd name="T65" fmla="*/ 431 h 520"/>
                  <a:gd name="T66" fmla="*/ 335 w 575"/>
                  <a:gd name="T67" fmla="*/ 493 h 520"/>
                  <a:gd name="T68" fmla="*/ 301 w 575"/>
                  <a:gd name="T69" fmla="*/ 431 h 520"/>
                  <a:gd name="T70" fmla="*/ 335 w 575"/>
                  <a:gd name="T71" fmla="*/ 493 h 520"/>
                  <a:gd name="T72" fmla="*/ 287 w 575"/>
                  <a:gd name="T73" fmla="*/ 369 h 520"/>
                  <a:gd name="T74" fmla="*/ 233 w 575"/>
                  <a:gd name="T75" fmla="*/ 397 h 520"/>
                  <a:gd name="T76" fmla="*/ 363 w 575"/>
                  <a:gd name="T77" fmla="*/ 493 h 520"/>
                  <a:gd name="T78" fmla="*/ 397 w 575"/>
                  <a:gd name="T79" fmla="*/ 431 h 520"/>
                  <a:gd name="T80" fmla="*/ 493 w 575"/>
                  <a:gd name="T81" fmla="*/ 479 h 520"/>
                  <a:gd name="T82" fmla="*/ 424 w 575"/>
                  <a:gd name="T83" fmla="*/ 493 h 520"/>
                  <a:gd name="T84" fmla="*/ 287 w 575"/>
                  <a:gd name="T85" fmla="*/ 335 h 520"/>
                  <a:gd name="T86" fmla="*/ 150 w 575"/>
                  <a:gd name="T87" fmla="*/ 493 h 520"/>
                  <a:gd name="T88" fmla="*/ 82 w 575"/>
                  <a:gd name="T89" fmla="*/ 479 h 520"/>
                  <a:gd name="T90" fmla="*/ 96 w 575"/>
                  <a:gd name="T91" fmla="*/ 328 h 520"/>
                  <a:gd name="T92" fmla="*/ 493 w 575"/>
                  <a:gd name="T93" fmla="*/ 34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75" h="520">
                    <a:moveTo>
                      <a:pt x="561" y="493"/>
                    </a:moveTo>
                    <a:cubicBezTo>
                      <a:pt x="520" y="493"/>
                      <a:pt x="520" y="493"/>
                      <a:pt x="520" y="493"/>
                    </a:cubicBezTo>
                    <a:cubicBezTo>
                      <a:pt x="520" y="486"/>
                      <a:pt x="520" y="486"/>
                      <a:pt x="520" y="479"/>
                    </a:cubicBezTo>
                    <a:cubicBezTo>
                      <a:pt x="520" y="342"/>
                      <a:pt x="520" y="342"/>
                      <a:pt x="520" y="342"/>
                    </a:cubicBezTo>
                    <a:cubicBezTo>
                      <a:pt x="520" y="322"/>
                      <a:pt x="499" y="301"/>
                      <a:pt x="479" y="301"/>
                    </a:cubicBezTo>
                    <a:cubicBezTo>
                      <a:pt x="424" y="301"/>
                      <a:pt x="424" y="301"/>
                      <a:pt x="424" y="301"/>
                    </a:cubicBezTo>
                    <a:cubicBezTo>
                      <a:pt x="424" y="246"/>
                      <a:pt x="424" y="246"/>
                      <a:pt x="424" y="246"/>
                    </a:cubicBezTo>
                    <a:cubicBezTo>
                      <a:pt x="438" y="246"/>
                      <a:pt x="438" y="246"/>
                      <a:pt x="438" y="246"/>
                    </a:cubicBezTo>
                    <a:cubicBezTo>
                      <a:pt x="438" y="233"/>
                      <a:pt x="438" y="233"/>
                      <a:pt x="438" y="233"/>
                    </a:cubicBezTo>
                    <a:cubicBezTo>
                      <a:pt x="438" y="157"/>
                      <a:pt x="390" y="96"/>
                      <a:pt x="315" y="75"/>
                    </a:cubicBezTo>
                    <a:cubicBezTo>
                      <a:pt x="315" y="62"/>
                      <a:pt x="315" y="62"/>
                      <a:pt x="315" y="62"/>
                    </a:cubicBezTo>
                    <a:cubicBezTo>
                      <a:pt x="301" y="62"/>
                      <a:pt x="301" y="62"/>
                      <a:pt x="301" y="62"/>
                    </a:cubicBezTo>
                    <a:cubicBezTo>
                      <a:pt x="301" y="27"/>
                      <a:pt x="301" y="27"/>
                      <a:pt x="301" y="27"/>
                    </a:cubicBezTo>
                    <a:cubicBezTo>
                      <a:pt x="335" y="27"/>
                      <a:pt x="335" y="27"/>
                      <a:pt x="335" y="27"/>
                    </a:cubicBezTo>
                    <a:cubicBezTo>
                      <a:pt x="335" y="0"/>
                      <a:pt x="335" y="0"/>
                      <a:pt x="335" y="0"/>
                    </a:cubicBezTo>
                    <a:cubicBezTo>
                      <a:pt x="274" y="0"/>
                      <a:pt x="274" y="0"/>
                      <a:pt x="274" y="0"/>
                    </a:cubicBezTo>
                    <a:cubicBezTo>
                      <a:pt x="274" y="62"/>
                      <a:pt x="274" y="62"/>
                      <a:pt x="274" y="62"/>
                    </a:cubicBezTo>
                    <a:cubicBezTo>
                      <a:pt x="260" y="62"/>
                      <a:pt x="260" y="62"/>
                      <a:pt x="260" y="62"/>
                    </a:cubicBezTo>
                    <a:cubicBezTo>
                      <a:pt x="260" y="75"/>
                      <a:pt x="260" y="75"/>
                      <a:pt x="260" y="75"/>
                    </a:cubicBezTo>
                    <a:cubicBezTo>
                      <a:pt x="185" y="96"/>
                      <a:pt x="137" y="157"/>
                      <a:pt x="137" y="233"/>
                    </a:cubicBezTo>
                    <a:cubicBezTo>
                      <a:pt x="137" y="246"/>
                      <a:pt x="137" y="246"/>
                      <a:pt x="137" y="246"/>
                    </a:cubicBezTo>
                    <a:cubicBezTo>
                      <a:pt x="150" y="246"/>
                      <a:pt x="150" y="246"/>
                      <a:pt x="150" y="246"/>
                    </a:cubicBezTo>
                    <a:cubicBezTo>
                      <a:pt x="150" y="301"/>
                      <a:pt x="150" y="301"/>
                      <a:pt x="150" y="301"/>
                    </a:cubicBezTo>
                    <a:cubicBezTo>
                      <a:pt x="96" y="301"/>
                      <a:pt x="96" y="301"/>
                      <a:pt x="96" y="301"/>
                    </a:cubicBezTo>
                    <a:cubicBezTo>
                      <a:pt x="75" y="301"/>
                      <a:pt x="55" y="322"/>
                      <a:pt x="55" y="342"/>
                    </a:cubicBezTo>
                    <a:cubicBezTo>
                      <a:pt x="55" y="479"/>
                      <a:pt x="55" y="479"/>
                      <a:pt x="55" y="479"/>
                    </a:cubicBezTo>
                    <a:cubicBezTo>
                      <a:pt x="55" y="486"/>
                      <a:pt x="55" y="486"/>
                      <a:pt x="55" y="493"/>
                    </a:cubicBezTo>
                    <a:cubicBezTo>
                      <a:pt x="14" y="493"/>
                      <a:pt x="14" y="493"/>
                      <a:pt x="14" y="493"/>
                    </a:cubicBezTo>
                    <a:cubicBezTo>
                      <a:pt x="7" y="493"/>
                      <a:pt x="0" y="499"/>
                      <a:pt x="0" y="506"/>
                    </a:cubicBezTo>
                    <a:cubicBezTo>
                      <a:pt x="0" y="513"/>
                      <a:pt x="7" y="520"/>
                      <a:pt x="14" y="520"/>
                    </a:cubicBezTo>
                    <a:cubicBezTo>
                      <a:pt x="561" y="520"/>
                      <a:pt x="561" y="520"/>
                      <a:pt x="561" y="520"/>
                    </a:cubicBezTo>
                    <a:cubicBezTo>
                      <a:pt x="568" y="520"/>
                      <a:pt x="575" y="513"/>
                      <a:pt x="575" y="506"/>
                    </a:cubicBezTo>
                    <a:cubicBezTo>
                      <a:pt x="575" y="499"/>
                      <a:pt x="568" y="493"/>
                      <a:pt x="561" y="493"/>
                    </a:cubicBezTo>
                    <a:close/>
                    <a:moveTo>
                      <a:pt x="287" y="109"/>
                    </a:moveTo>
                    <a:cubicBezTo>
                      <a:pt x="349" y="109"/>
                      <a:pt x="404" y="151"/>
                      <a:pt x="410" y="212"/>
                    </a:cubicBezTo>
                    <a:cubicBezTo>
                      <a:pt x="164" y="212"/>
                      <a:pt x="164" y="212"/>
                      <a:pt x="164" y="212"/>
                    </a:cubicBezTo>
                    <a:cubicBezTo>
                      <a:pt x="171" y="151"/>
                      <a:pt x="226" y="109"/>
                      <a:pt x="287" y="109"/>
                    </a:cubicBezTo>
                    <a:close/>
                    <a:moveTo>
                      <a:pt x="397" y="246"/>
                    </a:moveTo>
                    <a:cubicBezTo>
                      <a:pt x="397" y="301"/>
                      <a:pt x="397" y="301"/>
                      <a:pt x="397" y="301"/>
                    </a:cubicBezTo>
                    <a:cubicBezTo>
                      <a:pt x="363" y="301"/>
                      <a:pt x="363" y="301"/>
                      <a:pt x="363" y="301"/>
                    </a:cubicBezTo>
                    <a:cubicBezTo>
                      <a:pt x="363" y="246"/>
                      <a:pt x="363" y="246"/>
                      <a:pt x="363" y="246"/>
                    </a:cubicBezTo>
                    <a:lnTo>
                      <a:pt x="397" y="246"/>
                    </a:lnTo>
                    <a:close/>
                    <a:moveTo>
                      <a:pt x="335" y="246"/>
                    </a:moveTo>
                    <a:cubicBezTo>
                      <a:pt x="335" y="301"/>
                      <a:pt x="335" y="301"/>
                      <a:pt x="335" y="301"/>
                    </a:cubicBezTo>
                    <a:cubicBezTo>
                      <a:pt x="301" y="301"/>
                      <a:pt x="301" y="301"/>
                      <a:pt x="301" y="301"/>
                    </a:cubicBezTo>
                    <a:cubicBezTo>
                      <a:pt x="301" y="246"/>
                      <a:pt x="301" y="246"/>
                      <a:pt x="301" y="246"/>
                    </a:cubicBezTo>
                    <a:lnTo>
                      <a:pt x="335" y="246"/>
                    </a:lnTo>
                    <a:close/>
                    <a:moveTo>
                      <a:pt x="274" y="246"/>
                    </a:moveTo>
                    <a:cubicBezTo>
                      <a:pt x="274" y="301"/>
                      <a:pt x="274" y="301"/>
                      <a:pt x="274" y="301"/>
                    </a:cubicBezTo>
                    <a:cubicBezTo>
                      <a:pt x="239" y="301"/>
                      <a:pt x="239" y="301"/>
                      <a:pt x="239" y="301"/>
                    </a:cubicBezTo>
                    <a:cubicBezTo>
                      <a:pt x="239" y="246"/>
                      <a:pt x="239" y="246"/>
                      <a:pt x="239" y="246"/>
                    </a:cubicBezTo>
                    <a:lnTo>
                      <a:pt x="274" y="246"/>
                    </a:lnTo>
                    <a:close/>
                    <a:moveTo>
                      <a:pt x="212" y="246"/>
                    </a:moveTo>
                    <a:cubicBezTo>
                      <a:pt x="212" y="301"/>
                      <a:pt x="212" y="301"/>
                      <a:pt x="212" y="301"/>
                    </a:cubicBezTo>
                    <a:cubicBezTo>
                      <a:pt x="178" y="301"/>
                      <a:pt x="178" y="301"/>
                      <a:pt x="178" y="301"/>
                    </a:cubicBezTo>
                    <a:cubicBezTo>
                      <a:pt x="178" y="246"/>
                      <a:pt x="178" y="246"/>
                      <a:pt x="178" y="246"/>
                    </a:cubicBezTo>
                    <a:lnTo>
                      <a:pt x="212" y="246"/>
                    </a:lnTo>
                    <a:close/>
                    <a:moveTo>
                      <a:pt x="212" y="493"/>
                    </a:moveTo>
                    <a:cubicBezTo>
                      <a:pt x="178" y="493"/>
                      <a:pt x="178" y="493"/>
                      <a:pt x="178" y="493"/>
                    </a:cubicBezTo>
                    <a:cubicBezTo>
                      <a:pt x="178" y="431"/>
                      <a:pt x="178" y="431"/>
                      <a:pt x="178" y="431"/>
                    </a:cubicBezTo>
                    <a:cubicBezTo>
                      <a:pt x="212" y="431"/>
                      <a:pt x="212" y="431"/>
                      <a:pt x="212" y="431"/>
                    </a:cubicBezTo>
                    <a:lnTo>
                      <a:pt x="212" y="493"/>
                    </a:lnTo>
                    <a:close/>
                    <a:moveTo>
                      <a:pt x="274" y="493"/>
                    </a:moveTo>
                    <a:cubicBezTo>
                      <a:pt x="239" y="493"/>
                      <a:pt x="239" y="493"/>
                      <a:pt x="239" y="493"/>
                    </a:cubicBezTo>
                    <a:cubicBezTo>
                      <a:pt x="239" y="431"/>
                      <a:pt x="239" y="431"/>
                      <a:pt x="239" y="431"/>
                    </a:cubicBezTo>
                    <a:cubicBezTo>
                      <a:pt x="274" y="431"/>
                      <a:pt x="274" y="431"/>
                      <a:pt x="274" y="431"/>
                    </a:cubicBezTo>
                    <a:lnTo>
                      <a:pt x="274" y="493"/>
                    </a:lnTo>
                    <a:close/>
                    <a:moveTo>
                      <a:pt x="335" y="493"/>
                    </a:moveTo>
                    <a:cubicBezTo>
                      <a:pt x="301" y="493"/>
                      <a:pt x="301" y="493"/>
                      <a:pt x="301" y="493"/>
                    </a:cubicBezTo>
                    <a:cubicBezTo>
                      <a:pt x="301" y="431"/>
                      <a:pt x="301" y="431"/>
                      <a:pt x="301" y="431"/>
                    </a:cubicBezTo>
                    <a:cubicBezTo>
                      <a:pt x="335" y="431"/>
                      <a:pt x="335" y="431"/>
                      <a:pt x="335" y="431"/>
                    </a:cubicBezTo>
                    <a:lnTo>
                      <a:pt x="335" y="493"/>
                    </a:lnTo>
                    <a:close/>
                    <a:moveTo>
                      <a:pt x="233" y="397"/>
                    </a:moveTo>
                    <a:cubicBezTo>
                      <a:pt x="287" y="369"/>
                      <a:pt x="287" y="369"/>
                      <a:pt x="287" y="369"/>
                    </a:cubicBezTo>
                    <a:cubicBezTo>
                      <a:pt x="342" y="397"/>
                      <a:pt x="342" y="397"/>
                      <a:pt x="342" y="397"/>
                    </a:cubicBezTo>
                    <a:lnTo>
                      <a:pt x="233" y="397"/>
                    </a:lnTo>
                    <a:close/>
                    <a:moveTo>
                      <a:pt x="397" y="493"/>
                    </a:moveTo>
                    <a:cubicBezTo>
                      <a:pt x="363" y="493"/>
                      <a:pt x="363" y="493"/>
                      <a:pt x="363" y="493"/>
                    </a:cubicBezTo>
                    <a:cubicBezTo>
                      <a:pt x="363" y="431"/>
                      <a:pt x="363" y="431"/>
                      <a:pt x="363" y="431"/>
                    </a:cubicBezTo>
                    <a:cubicBezTo>
                      <a:pt x="397" y="431"/>
                      <a:pt x="397" y="431"/>
                      <a:pt x="397" y="431"/>
                    </a:cubicBezTo>
                    <a:lnTo>
                      <a:pt x="397" y="493"/>
                    </a:lnTo>
                    <a:close/>
                    <a:moveTo>
                      <a:pt x="493" y="479"/>
                    </a:moveTo>
                    <a:cubicBezTo>
                      <a:pt x="493" y="486"/>
                      <a:pt x="486" y="493"/>
                      <a:pt x="479" y="493"/>
                    </a:cubicBezTo>
                    <a:cubicBezTo>
                      <a:pt x="424" y="493"/>
                      <a:pt x="424" y="493"/>
                      <a:pt x="424" y="493"/>
                    </a:cubicBezTo>
                    <a:cubicBezTo>
                      <a:pt x="424" y="411"/>
                      <a:pt x="424" y="411"/>
                      <a:pt x="424" y="411"/>
                    </a:cubicBezTo>
                    <a:cubicBezTo>
                      <a:pt x="287" y="335"/>
                      <a:pt x="287" y="335"/>
                      <a:pt x="287" y="335"/>
                    </a:cubicBezTo>
                    <a:cubicBezTo>
                      <a:pt x="150" y="411"/>
                      <a:pt x="150" y="411"/>
                      <a:pt x="150" y="411"/>
                    </a:cubicBezTo>
                    <a:cubicBezTo>
                      <a:pt x="150" y="493"/>
                      <a:pt x="150" y="493"/>
                      <a:pt x="150" y="493"/>
                    </a:cubicBezTo>
                    <a:cubicBezTo>
                      <a:pt x="96" y="493"/>
                      <a:pt x="96" y="493"/>
                      <a:pt x="96" y="493"/>
                    </a:cubicBezTo>
                    <a:cubicBezTo>
                      <a:pt x="89" y="493"/>
                      <a:pt x="82" y="486"/>
                      <a:pt x="82" y="479"/>
                    </a:cubicBezTo>
                    <a:cubicBezTo>
                      <a:pt x="82" y="342"/>
                      <a:pt x="82" y="342"/>
                      <a:pt x="82" y="342"/>
                    </a:cubicBezTo>
                    <a:cubicBezTo>
                      <a:pt x="82" y="335"/>
                      <a:pt x="89" y="328"/>
                      <a:pt x="96" y="328"/>
                    </a:cubicBezTo>
                    <a:cubicBezTo>
                      <a:pt x="479" y="328"/>
                      <a:pt x="479" y="328"/>
                      <a:pt x="479" y="328"/>
                    </a:cubicBezTo>
                    <a:cubicBezTo>
                      <a:pt x="486" y="328"/>
                      <a:pt x="493" y="335"/>
                      <a:pt x="493" y="342"/>
                    </a:cubicBezTo>
                    <a:lnTo>
                      <a:pt x="493" y="479"/>
                    </a:lnTo>
                    <a:close/>
                  </a:path>
                </a:pathLst>
              </a:custGeom>
              <a:solidFill>
                <a:srgbClr val="C0E9FF">
                  <a:lumMod val="50000"/>
                </a:srgbClr>
              </a:solidFill>
              <a:ln>
                <a:noFill/>
              </a:ln>
            </p:spPr>
            <p:txBody>
              <a:bodyPr vert="horz" wrap="square" lIns="91440" tIns="45720" rIns="91440" bIns="45720" numCol="1" anchor="t" anchorCtr="0" compatLnSpc="1">
                <a:prstTxWarp prst="textNoShape">
                  <a:avLst/>
                </a:prstTxWarp>
              </a:bodyPr>
              <a:lstStyle/>
              <a:p>
                <a:pPr defTabSz="451218" fontAlgn="base">
                  <a:spcBef>
                    <a:spcPct val="0"/>
                  </a:spcBef>
                  <a:spcAft>
                    <a:spcPct val="0"/>
                  </a:spcAft>
                  <a:defRPr/>
                </a:pPr>
                <a:endParaRPr lang="en-US" sz="1400" kern="0" dirty="0" smtClean="0">
                  <a:solidFill>
                    <a:srgbClr val="424242"/>
                  </a:solidFill>
                  <a:ea typeface="ＭＳ Ｐゴシック" charset="-128"/>
                </a:endParaRPr>
              </a:p>
            </p:txBody>
          </p:sp>
          <p:sp>
            <p:nvSpPr>
              <p:cNvPr id="21" name="Freeform 11"/>
              <p:cNvSpPr>
                <a:spLocks noEditPoints="1"/>
              </p:cNvSpPr>
              <p:nvPr/>
            </p:nvSpPr>
            <p:spPr bwMode="auto">
              <a:xfrm>
                <a:off x="5080646" y="1116974"/>
                <a:ext cx="585216" cy="519102"/>
              </a:xfrm>
              <a:custGeom>
                <a:avLst/>
                <a:gdLst>
                  <a:gd name="T0" fmla="*/ 29 w 58"/>
                  <a:gd name="T1" fmla="*/ 58 h 58"/>
                  <a:gd name="T2" fmla="*/ 0 w 58"/>
                  <a:gd name="T3" fmla="*/ 29 h 58"/>
                  <a:gd name="T4" fmla="*/ 29 w 58"/>
                  <a:gd name="T5" fmla="*/ 0 h 58"/>
                  <a:gd name="T6" fmla="*/ 58 w 58"/>
                  <a:gd name="T7" fmla="*/ 29 h 58"/>
                  <a:gd name="T8" fmla="*/ 29 w 58"/>
                  <a:gd name="T9" fmla="*/ 58 h 58"/>
                  <a:gd name="T10" fmla="*/ 29 w 58"/>
                  <a:gd name="T11" fmla="*/ 4 h 58"/>
                  <a:gd name="T12" fmla="*/ 4 w 58"/>
                  <a:gd name="T13" fmla="*/ 29 h 58"/>
                  <a:gd name="T14" fmla="*/ 29 w 58"/>
                  <a:gd name="T15" fmla="*/ 54 h 58"/>
                  <a:gd name="T16" fmla="*/ 54 w 58"/>
                  <a:gd name="T17" fmla="*/ 29 h 58"/>
                  <a:gd name="T18" fmla="*/ 29 w 58"/>
                  <a:gd name="T19"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8">
                    <a:moveTo>
                      <a:pt x="29" y="58"/>
                    </a:moveTo>
                    <a:cubicBezTo>
                      <a:pt x="13" y="58"/>
                      <a:pt x="0" y="45"/>
                      <a:pt x="0" y="29"/>
                    </a:cubicBezTo>
                    <a:cubicBezTo>
                      <a:pt x="0" y="13"/>
                      <a:pt x="13" y="0"/>
                      <a:pt x="29" y="0"/>
                    </a:cubicBezTo>
                    <a:cubicBezTo>
                      <a:pt x="45" y="0"/>
                      <a:pt x="58" y="13"/>
                      <a:pt x="58" y="29"/>
                    </a:cubicBezTo>
                    <a:cubicBezTo>
                      <a:pt x="58" y="45"/>
                      <a:pt x="45" y="58"/>
                      <a:pt x="29" y="58"/>
                    </a:cubicBezTo>
                    <a:close/>
                    <a:moveTo>
                      <a:pt x="29" y="4"/>
                    </a:moveTo>
                    <a:cubicBezTo>
                      <a:pt x="15" y="4"/>
                      <a:pt x="4" y="15"/>
                      <a:pt x="4" y="29"/>
                    </a:cubicBezTo>
                    <a:cubicBezTo>
                      <a:pt x="4" y="43"/>
                      <a:pt x="15" y="54"/>
                      <a:pt x="29" y="54"/>
                    </a:cubicBezTo>
                    <a:cubicBezTo>
                      <a:pt x="43" y="54"/>
                      <a:pt x="54" y="43"/>
                      <a:pt x="54" y="29"/>
                    </a:cubicBezTo>
                    <a:cubicBezTo>
                      <a:pt x="54" y="15"/>
                      <a:pt x="43" y="4"/>
                      <a:pt x="29" y="4"/>
                    </a:cubicBezTo>
                    <a:close/>
                  </a:path>
                </a:pathLst>
              </a:custGeom>
              <a:solidFill>
                <a:srgbClr val="122377"/>
              </a:solidFill>
              <a:ln>
                <a:solidFill>
                  <a:srgbClr val="122377"/>
                </a:solidFill>
              </a:ln>
            </p:spPr>
            <p:txBody>
              <a:bodyPr vert="horz" wrap="square" lIns="91440" tIns="45720" rIns="91440" bIns="45720" numCol="1" anchor="t" anchorCtr="0" compatLnSpc="1">
                <a:prstTxWarp prst="textNoShape">
                  <a:avLst/>
                </a:prstTxWarp>
              </a:bodyPr>
              <a:lstStyle/>
              <a:p>
                <a:pPr defTabSz="451218" fontAlgn="base">
                  <a:spcBef>
                    <a:spcPct val="0"/>
                  </a:spcBef>
                  <a:spcAft>
                    <a:spcPct val="0"/>
                  </a:spcAft>
                  <a:defRPr/>
                </a:pPr>
                <a:endParaRPr lang="en-US" sz="1400" kern="0" dirty="0" smtClean="0">
                  <a:solidFill>
                    <a:srgbClr val="424242"/>
                  </a:solidFill>
                  <a:ea typeface="ＭＳ Ｐゴシック" charset="-128"/>
                </a:endParaRPr>
              </a:p>
            </p:txBody>
          </p:sp>
          <p:grpSp>
            <p:nvGrpSpPr>
              <p:cNvPr id="22" name="Group 21"/>
              <p:cNvGrpSpPr/>
              <p:nvPr/>
            </p:nvGrpSpPr>
            <p:grpSpPr>
              <a:xfrm>
                <a:off x="5234156" y="1789062"/>
                <a:ext cx="282008" cy="281344"/>
                <a:chOff x="-2863851" y="3172619"/>
                <a:chExt cx="2024063" cy="2019299"/>
              </a:xfrm>
              <a:solidFill>
                <a:srgbClr val="2CA6F8"/>
              </a:solidFill>
            </p:grpSpPr>
            <p:sp>
              <p:nvSpPr>
                <p:cNvPr id="23" name="Freeform 77"/>
                <p:cNvSpPr>
                  <a:spLocks noEditPoints="1"/>
                </p:cNvSpPr>
                <p:nvPr/>
              </p:nvSpPr>
              <p:spPr bwMode="auto">
                <a:xfrm>
                  <a:off x="-2863851" y="3172619"/>
                  <a:ext cx="2024063" cy="2019299"/>
                </a:xfrm>
                <a:custGeom>
                  <a:avLst/>
                  <a:gdLst>
                    <a:gd name="T0" fmla="*/ 841 w 1275"/>
                    <a:gd name="T1" fmla="*/ 783 h 1272"/>
                    <a:gd name="T2" fmla="*/ 841 w 1275"/>
                    <a:gd name="T3" fmla="*/ 663 h 1272"/>
                    <a:gd name="T4" fmla="*/ 892 w 1275"/>
                    <a:gd name="T5" fmla="*/ 511 h 1272"/>
                    <a:gd name="T6" fmla="*/ 947 w 1275"/>
                    <a:gd name="T7" fmla="*/ 372 h 1272"/>
                    <a:gd name="T8" fmla="*/ 890 w 1275"/>
                    <a:gd name="T9" fmla="*/ 284 h 1272"/>
                    <a:gd name="T10" fmla="*/ 662 w 1275"/>
                    <a:gd name="T11" fmla="*/ 0 h 1272"/>
                    <a:gd name="T12" fmla="*/ 381 w 1275"/>
                    <a:gd name="T13" fmla="*/ 228 h 1272"/>
                    <a:gd name="T14" fmla="*/ 344 w 1275"/>
                    <a:gd name="T15" fmla="*/ 308 h 1272"/>
                    <a:gd name="T16" fmla="*/ 330 w 1275"/>
                    <a:gd name="T17" fmla="*/ 444 h 1272"/>
                    <a:gd name="T18" fmla="*/ 382 w 1275"/>
                    <a:gd name="T19" fmla="*/ 520 h 1272"/>
                    <a:gd name="T20" fmla="*/ 454 w 1275"/>
                    <a:gd name="T21" fmla="*/ 692 h 1272"/>
                    <a:gd name="T22" fmla="*/ 434 w 1275"/>
                    <a:gd name="T23" fmla="*/ 783 h 1272"/>
                    <a:gd name="T24" fmla="*/ 28 w 1275"/>
                    <a:gd name="T25" fmla="*/ 1268 h 1272"/>
                    <a:gd name="T26" fmla="*/ 66 w 1275"/>
                    <a:gd name="T27" fmla="*/ 1244 h 1272"/>
                    <a:gd name="T28" fmla="*/ 367 w 1275"/>
                    <a:gd name="T29" fmla="*/ 1027 h 1272"/>
                    <a:gd name="T30" fmla="*/ 267 w 1275"/>
                    <a:gd name="T31" fmla="*/ 1251 h 1272"/>
                    <a:gd name="T32" fmla="*/ 299 w 1275"/>
                    <a:gd name="T33" fmla="*/ 1251 h 1272"/>
                    <a:gd name="T34" fmla="*/ 383 w 1275"/>
                    <a:gd name="T35" fmla="*/ 1057 h 1272"/>
                    <a:gd name="T36" fmla="*/ 467 w 1275"/>
                    <a:gd name="T37" fmla="*/ 1251 h 1272"/>
                    <a:gd name="T38" fmla="*/ 499 w 1275"/>
                    <a:gd name="T39" fmla="*/ 1251 h 1272"/>
                    <a:gd name="T40" fmla="*/ 399 w 1275"/>
                    <a:gd name="T41" fmla="*/ 1027 h 1272"/>
                    <a:gd name="T42" fmla="*/ 433 w 1275"/>
                    <a:gd name="T43" fmla="*/ 850 h 1272"/>
                    <a:gd name="T44" fmla="*/ 637 w 1275"/>
                    <a:gd name="T45" fmla="*/ 1131 h 1272"/>
                    <a:gd name="T46" fmla="*/ 673 w 1275"/>
                    <a:gd name="T47" fmla="*/ 1112 h 1272"/>
                    <a:gd name="T48" fmla="*/ 875 w 1275"/>
                    <a:gd name="T49" fmla="*/ 863 h 1272"/>
                    <a:gd name="T50" fmla="*/ 804 w 1275"/>
                    <a:gd name="T51" fmla="*/ 1182 h 1272"/>
                    <a:gd name="T52" fmla="*/ 978 w 1275"/>
                    <a:gd name="T53" fmla="*/ 1182 h 1272"/>
                    <a:gd name="T54" fmla="*/ 907 w 1275"/>
                    <a:gd name="T55" fmla="*/ 877 h 1272"/>
                    <a:gd name="T56" fmla="*/ 1247 w 1275"/>
                    <a:gd name="T57" fmla="*/ 1268 h 1272"/>
                    <a:gd name="T58" fmla="*/ 637 w 1275"/>
                    <a:gd name="T59" fmla="*/ 1051 h 1272"/>
                    <a:gd name="T60" fmla="*/ 517 w 1275"/>
                    <a:gd name="T61" fmla="*/ 747 h 1272"/>
                    <a:gd name="T62" fmla="*/ 757 w 1275"/>
                    <a:gd name="T63" fmla="*/ 746 h 1272"/>
                    <a:gd name="T64" fmla="*/ 637 w 1275"/>
                    <a:gd name="T65" fmla="*/ 1051 h 1272"/>
                    <a:gd name="T66" fmla="*/ 636 w 1275"/>
                    <a:gd name="T67" fmla="*/ 717 h 1272"/>
                    <a:gd name="T68" fmla="*/ 481 w 1275"/>
                    <a:gd name="T69" fmla="*/ 624 h 1272"/>
                    <a:gd name="T70" fmla="*/ 445 w 1275"/>
                    <a:gd name="T71" fmla="*/ 485 h 1272"/>
                    <a:gd name="T72" fmla="*/ 393 w 1275"/>
                    <a:gd name="T73" fmla="*/ 438 h 1272"/>
                    <a:gd name="T74" fmla="*/ 391 w 1275"/>
                    <a:gd name="T75" fmla="*/ 350 h 1272"/>
                    <a:gd name="T76" fmla="*/ 444 w 1275"/>
                    <a:gd name="T77" fmla="*/ 306 h 1272"/>
                    <a:gd name="T78" fmla="*/ 533 w 1275"/>
                    <a:gd name="T79" fmla="*/ 146 h 1272"/>
                    <a:gd name="T80" fmla="*/ 586 w 1275"/>
                    <a:gd name="T81" fmla="*/ 143 h 1272"/>
                    <a:gd name="T82" fmla="*/ 642 w 1275"/>
                    <a:gd name="T83" fmla="*/ 157 h 1272"/>
                    <a:gd name="T84" fmla="*/ 696 w 1275"/>
                    <a:gd name="T85" fmla="*/ 143 h 1272"/>
                    <a:gd name="T86" fmla="*/ 751 w 1275"/>
                    <a:gd name="T87" fmla="*/ 119 h 1272"/>
                    <a:gd name="T88" fmla="*/ 826 w 1275"/>
                    <a:gd name="T89" fmla="*/ 228 h 1272"/>
                    <a:gd name="T90" fmla="*/ 862 w 1275"/>
                    <a:gd name="T91" fmla="*/ 343 h 1272"/>
                    <a:gd name="T92" fmla="*/ 884 w 1275"/>
                    <a:gd name="T93" fmla="*/ 367 h 1272"/>
                    <a:gd name="T94" fmla="*/ 860 w 1275"/>
                    <a:gd name="T95" fmla="*/ 454 h 1272"/>
                    <a:gd name="T96" fmla="*/ 828 w 1275"/>
                    <a:gd name="T97" fmla="*/ 486 h 1272"/>
                    <a:gd name="T98" fmla="*/ 791 w 1275"/>
                    <a:gd name="T99" fmla="*/ 624 h 1272"/>
                    <a:gd name="T100" fmla="*/ 946 w 1275"/>
                    <a:gd name="T101" fmla="*/ 1182 h 1272"/>
                    <a:gd name="T102" fmla="*/ 836 w 1275"/>
                    <a:gd name="T103" fmla="*/ 1182 h 1272"/>
                    <a:gd name="T104" fmla="*/ 946 w 1275"/>
                    <a:gd name="T105" fmla="*/ 1182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5" h="1272">
                      <a:moveTo>
                        <a:pt x="1271" y="1230"/>
                      </a:moveTo>
                      <a:cubicBezTo>
                        <a:pt x="1226" y="1021"/>
                        <a:pt x="1062" y="850"/>
                        <a:pt x="841" y="783"/>
                      </a:cubicBezTo>
                      <a:cubicBezTo>
                        <a:pt x="813" y="745"/>
                        <a:pt x="817" y="700"/>
                        <a:pt x="818" y="692"/>
                      </a:cubicBezTo>
                      <a:cubicBezTo>
                        <a:pt x="841" y="663"/>
                        <a:pt x="841" y="663"/>
                        <a:pt x="841" y="663"/>
                      </a:cubicBezTo>
                      <a:cubicBezTo>
                        <a:pt x="874" y="622"/>
                        <a:pt x="892" y="570"/>
                        <a:pt x="892" y="517"/>
                      </a:cubicBezTo>
                      <a:cubicBezTo>
                        <a:pt x="892" y="511"/>
                        <a:pt x="892" y="511"/>
                        <a:pt x="892" y="511"/>
                      </a:cubicBezTo>
                      <a:cubicBezTo>
                        <a:pt x="919" y="500"/>
                        <a:pt x="938" y="475"/>
                        <a:pt x="941" y="444"/>
                      </a:cubicBezTo>
                      <a:cubicBezTo>
                        <a:pt x="947" y="372"/>
                        <a:pt x="947" y="372"/>
                        <a:pt x="947" y="372"/>
                      </a:cubicBezTo>
                      <a:cubicBezTo>
                        <a:pt x="950" y="349"/>
                        <a:pt x="942" y="325"/>
                        <a:pt x="925" y="307"/>
                      </a:cubicBezTo>
                      <a:cubicBezTo>
                        <a:pt x="916" y="296"/>
                        <a:pt x="903" y="288"/>
                        <a:pt x="890" y="284"/>
                      </a:cubicBezTo>
                      <a:cubicBezTo>
                        <a:pt x="890" y="228"/>
                        <a:pt x="890" y="228"/>
                        <a:pt x="890" y="228"/>
                      </a:cubicBezTo>
                      <a:cubicBezTo>
                        <a:pt x="890" y="102"/>
                        <a:pt x="788" y="0"/>
                        <a:pt x="662" y="0"/>
                      </a:cubicBezTo>
                      <a:cubicBezTo>
                        <a:pt x="609" y="0"/>
                        <a:pt x="609" y="0"/>
                        <a:pt x="609" y="0"/>
                      </a:cubicBezTo>
                      <a:cubicBezTo>
                        <a:pt x="483" y="0"/>
                        <a:pt x="381" y="102"/>
                        <a:pt x="381" y="228"/>
                      </a:cubicBezTo>
                      <a:cubicBezTo>
                        <a:pt x="381" y="284"/>
                        <a:pt x="381" y="284"/>
                        <a:pt x="381" y="284"/>
                      </a:cubicBezTo>
                      <a:cubicBezTo>
                        <a:pt x="367" y="288"/>
                        <a:pt x="354" y="297"/>
                        <a:pt x="344" y="308"/>
                      </a:cubicBezTo>
                      <a:cubicBezTo>
                        <a:pt x="328" y="326"/>
                        <a:pt x="320" y="350"/>
                        <a:pt x="322" y="374"/>
                      </a:cubicBezTo>
                      <a:cubicBezTo>
                        <a:pt x="330" y="444"/>
                        <a:pt x="330" y="444"/>
                        <a:pt x="330" y="444"/>
                      </a:cubicBezTo>
                      <a:cubicBezTo>
                        <a:pt x="333" y="475"/>
                        <a:pt x="353" y="500"/>
                        <a:pt x="382" y="511"/>
                      </a:cubicBezTo>
                      <a:cubicBezTo>
                        <a:pt x="382" y="520"/>
                        <a:pt x="382" y="520"/>
                        <a:pt x="382" y="520"/>
                      </a:cubicBezTo>
                      <a:cubicBezTo>
                        <a:pt x="382" y="572"/>
                        <a:pt x="399" y="623"/>
                        <a:pt x="432" y="664"/>
                      </a:cubicBezTo>
                      <a:cubicBezTo>
                        <a:pt x="454" y="692"/>
                        <a:pt x="454" y="692"/>
                        <a:pt x="454" y="692"/>
                      </a:cubicBezTo>
                      <a:cubicBezTo>
                        <a:pt x="455" y="693"/>
                        <a:pt x="456" y="694"/>
                        <a:pt x="457" y="695"/>
                      </a:cubicBezTo>
                      <a:cubicBezTo>
                        <a:pt x="458" y="709"/>
                        <a:pt x="459" y="749"/>
                        <a:pt x="434" y="783"/>
                      </a:cubicBezTo>
                      <a:cubicBezTo>
                        <a:pt x="213" y="850"/>
                        <a:pt x="48" y="1021"/>
                        <a:pt x="4" y="1231"/>
                      </a:cubicBezTo>
                      <a:cubicBezTo>
                        <a:pt x="0" y="1248"/>
                        <a:pt x="11" y="1265"/>
                        <a:pt x="28" y="1268"/>
                      </a:cubicBezTo>
                      <a:cubicBezTo>
                        <a:pt x="30" y="1269"/>
                        <a:pt x="32" y="1269"/>
                        <a:pt x="35" y="1269"/>
                      </a:cubicBezTo>
                      <a:cubicBezTo>
                        <a:pt x="49" y="1269"/>
                        <a:pt x="62" y="1259"/>
                        <a:pt x="66" y="1244"/>
                      </a:cubicBezTo>
                      <a:cubicBezTo>
                        <a:pt x="99" y="1085"/>
                        <a:pt x="212" y="950"/>
                        <a:pt x="367" y="877"/>
                      </a:cubicBezTo>
                      <a:cubicBezTo>
                        <a:pt x="367" y="1027"/>
                        <a:pt x="367" y="1027"/>
                        <a:pt x="367" y="1027"/>
                      </a:cubicBezTo>
                      <a:cubicBezTo>
                        <a:pt x="311" y="1035"/>
                        <a:pt x="267" y="1083"/>
                        <a:pt x="267" y="1141"/>
                      </a:cubicBezTo>
                      <a:cubicBezTo>
                        <a:pt x="267" y="1251"/>
                        <a:pt x="267" y="1251"/>
                        <a:pt x="267" y="1251"/>
                      </a:cubicBezTo>
                      <a:cubicBezTo>
                        <a:pt x="267" y="1260"/>
                        <a:pt x="274" y="1267"/>
                        <a:pt x="283" y="1267"/>
                      </a:cubicBezTo>
                      <a:cubicBezTo>
                        <a:pt x="292" y="1267"/>
                        <a:pt x="299" y="1260"/>
                        <a:pt x="299" y="1251"/>
                      </a:cubicBezTo>
                      <a:cubicBezTo>
                        <a:pt x="299" y="1141"/>
                        <a:pt x="299" y="1141"/>
                        <a:pt x="299" y="1141"/>
                      </a:cubicBezTo>
                      <a:cubicBezTo>
                        <a:pt x="299" y="1095"/>
                        <a:pt x="337" y="1057"/>
                        <a:pt x="383" y="1057"/>
                      </a:cubicBezTo>
                      <a:cubicBezTo>
                        <a:pt x="429" y="1057"/>
                        <a:pt x="467" y="1095"/>
                        <a:pt x="467" y="1141"/>
                      </a:cubicBezTo>
                      <a:cubicBezTo>
                        <a:pt x="467" y="1251"/>
                        <a:pt x="467" y="1251"/>
                        <a:pt x="467" y="1251"/>
                      </a:cubicBezTo>
                      <a:cubicBezTo>
                        <a:pt x="467" y="1260"/>
                        <a:pt x="474" y="1267"/>
                        <a:pt x="483" y="1267"/>
                      </a:cubicBezTo>
                      <a:cubicBezTo>
                        <a:pt x="492" y="1267"/>
                        <a:pt x="499" y="1260"/>
                        <a:pt x="499" y="1251"/>
                      </a:cubicBezTo>
                      <a:cubicBezTo>
                        <a:pt x="499" y="1141"/>
                        <a:pt x="499" y="1141"/>
                        <a:pt x="499" y="1141"/>
                      </a:cubicBezTo>
                      <a:cubicBezTo>
                        <a:pt x="499" y="1083"/>
                        <a:pt x="455" y="1035"/>
                        <a:pt x="399" y="1027"/>
                      </a:cubicBezTo>
                      <a:cubicBezTo>
                        <a:pt x="399" y="863"/>
                        <a:pt x="399" y="863"/>
                        <a:pt x="399" y="863"/>
                      </a:cubicBezTo>
                      <a:cubicBezTo>
                        <a:pt x="410" y="858"/>
                        <a:pt x="421" y="854"/>
                        <a:pt x="433" y="850"/>
                      </a:cubicBezTo>
                      <a:cubicBezTo>
                        <a:pt x="601" y="1112"/>
                        <a:pt x="601" y="1112"/>
                        <a:pt x="601" y="1112"/>
                      </a:cubicBezTo>
                      <a:cubicBezTo>
                        <a:pt x="609" y="1124"/>
                        <a:pt x="622" y="1131"/>
                        <a:pt x="637" y="1131"/>
                      </a:cubicBezTo>
                      <a:cubicBezTo>
                        <a:pt x="637" y="1131"/>
                        <a:pt x="637" y="1131"/>
                        <a:pt x="637" y="1131"/>
                      </a:cubicBezTo>
                      <a:cubicBezTo>
                        <a:pt x="652" y="1131"/>
                        <a:pt x="665" y="1124"/>
                        <a:pt x="673" y="1112"/>
                      </a:cubicBezTo>
                      <a:cubicBezTo>
                        <a:pt x="841" y="850"/>
                        <a:pt x="841" y="850"/>
                        <a:pt x="841" y="850"/>
                      </a:cubicBezTo>
                      <a:cubicBezTo>
                        <a:pt x="853" y="854"/>
                        <a:pt x="864" y="858"/>
                        <a:pt x="875" y="863"/>
                      </a:cubicBezTo>
                      <a:cubicBezTo>
                        <a:pt x="875" y="1096"/>
                        <a:pt x="875" y="1096"/>
                        <a:pt x="875" y="1096"/>
                      </a:cubicBezTo>
                      <a:cubicBezTo>
                        <a:pt x="835" y="1104"/>
                        <a:pt x="804" y="1139"/>
                        <a:pt x="804" y="1182"/>
                      </a:cubicBezTo>
                      <a:cubicBezTo>
                        <a:pt x="804" y="1229"/>
                        <a:pt x="843" y="1268"/>
                        <a:pt x="891" y="1268"/>
                      </a:cubicBezTo>
                      <a:cubicBezTo>
                        <a:pt x="939" y="1268"/>
                        <a:pt x="978" y="1229"/>
                        <a:pt x="978" y="1182"/>
                      </a:cubicBezTo>
                      <a:cubicBezTo>
                        <a:pt x="978" y="1139"/>
                        <a:pt x="947" y="1104"/>
                        <a:pt x="907" y="1096"/>
                      </a:cubicBezTo>
                      <a:cubicBezTo>
                        <a:pt x="907" y="877"/>
                        <a:pt x="907" y="877"/>
                        <a:pt x="907" y="877"/>
                      </a:cubicBezTo>
                      <a:cubicBezTo>
                        <a:pt x="1062" y="950"/>
                        <a:pt x="1175" y="1085"/>
                        <a:pt x="1209" y="1244"/>
                      </a:cubicBezTo>
                      <a:cubicBezTo>
                        <a:pt x="1213" y="1261"/>
                        <a:pt x="1229" y="1272"/>
                        <a:pt x="1247" y="1268"/>
                      </a:cubicBezTo>
                      <a:cubicBezTo>
                        <a:pt x="1264" y="1264"/>
                        <a:pt x="1275" y="1248"/>
                        <a:pt x="1271" y="1230"/>
                      </a:cubicBezTo>
                      <a:moveTo>
                        <a:pt x="637" y="1051"/>
                      </a:moveTo>
                      <a:cubicBezTo>
                        <a:pt x="488" y="818"/>
                        <a:pt x="488" y="818"/>
                        <a:pt x="488" y="818"/>
                      </a:cubicBezTo>
                      <a:cubicBezTo>
                        <a:pt x="504" y="794"/>
                        <a:pt x="513" y="769"/>
                        <a:pt x="517" y="747"/>
                      </a:cubicBezTo>
                      <a:cubicBezTo>
                        <a:pt x="553" y="768"/>
                        <a:pt x="593" y="780"/>
                        <a:pt x="636" y="780"/>
                      </a:cubicBezTo>
                      <a:cubicBezTo>
                        <a:pt x="679" y="780"/>
                        <a:pt x="721" y="768"/>
                        <a:pt x="757" y="746"/>
                      </a:cubicBezTo>
                      <a:cubicBezTo>
                        <a:pt x="761" y="768"/>
                        <a:pt x="770" y="793"/>
                        <a:pt x="787" y="817"/>
                      </a:cubicBezTo>
                      <a:lnTo>
                        <a:pt x="637" y="1051"/>
                      </a:lnTo>
                      <a:close/>
                      <a:moveTo>
                        <a:pt x="767" y="654"/>
                      </a:moveTo>
                      <a:cubicBezTo>
                        <a:pt x="735" y="694"/>
                        <a:pt x="687" y="717"/>
                        <a:pt x="636" y="717"/>
                      </a:cubicBezTo>
                      <a:cubicBezTo>
                        <a:pt x="584" y="717"/>
                        <a:pt x="536" y="693"/>
                        <a:pt x="504" y="653"/>
                      </a:cubicBezTo>
                      <a:cubicBezTo>
                        <a:pt x="481" y="624"/>
                        <a:pt x="481" y="624"/>
                        <a:pt x="481" y="624"/>
                      </a:cubicBezTo>
                      <a:cubicBezTo>
                        <a:pt x="458" y="595"/>
                        <a:pt x="445" y="558"/>
                        <a:pt x="445" y="520"/>
                      </a:cubicBezTo>
                      <a:cubicBezTo>
                        <a:pt x="445" y="485"/>
                        <a:pt x="445" y="485"/>
                        <a:pt x="445" y="485"/>
                      </a:cubicBezTo>
                      <a:cubicBezTo>
                        <a:pt x="445" y="468"/>
                        <a:pt x="428" y="453"/>
                        <a:pt x="410" y="453"/>
                      </a:cubicBezTo>
                      <a:cubicBezTo>
                        <a:pt x="401" y="453"/>
                        <a:pt x="394" y="447"/>
                        <a:pt x="393" y="438"/>
                      </a:cubicBezTo>
                      <a:cubicBezTo>
                        <a:pt x="386" y="367"/>
                        <a:pt x="386" y="367"/>
                        <a:pt x="386" y="367"/>
                      </a:cubicBezTo>
                      <a:cubicBezTo>
                        <a:pt x="385" y="359"/>
                        <a:pt x="389" y="353"/>
                        <a:pt x="391" y="350"/>
                      </a:cubicBezTo>
                      <a:cubicBezTo>
                        <a:pt x="394" y="347"/>
                        <a:pt x="399" y="343"/>
                        <a:pt x="408" y="343"/>
                      </a:cubicBezTo>
                      <a:cubicBezTo>
                        <a:pt x="428" y="343"/>
                        <a:pt x="444" y="326"/>
                        <a:pt x="444" y="306"/>
                      </a:cubicBezTo>
                      <a:cubicBezTo>
                        <a:pt x="444" y="259"/>
                        <a:pt x="444" y="259"/>
                        <a:pt x="444" y="259"/>
                      </a:cubicBezTo>
                      <a:cubicBezTo>
                        <a:pt x="459" y="166"/>
                        <a:pt x="530" y="147"/>
                        <a:pt x="533" y="146"/>
                      </a:cubicBezTo>
                      <a:cubicBezTo>
                        <a:pt x="535" y="145"/>
                        <a:pt x="537" y="145"/>
                        <a:pt x="539" y="144"/>
                      </a:cubicBezTo>
                      <a:cubicBezTo>
                        <a:pt x="554" y="138"/>
                        <a:pt x="571" y="137"/>
                        <a:pt x="586" y="143"/>
                      </a:cubicBezTo>
                      <a:cubicBezTo>
                        <a:pt x="589" y="145"/>
                        <a:pt x="589" y="145"/>
                        <a:pt x="589" y="145"/>
                      </a:cubicBezTo>
                      <a:cubicBezTo>
                        <a:pt x="603" y="150"/>
                        <a:pt x="620" y="157"/>
                        <a:pt x="642" y="157"/>
                      </a:cubicBezTo>
                      <a:cubicBezTo>
                        <a:pt x="642" y="157"/>
                        <a:pt x="642" y="157"/>
                        <a:pt x="642" y="157"/>
                      </a:cubicBezTo>
                      <a:cubicBezTo>
                        <a:pt x="662" y="157"/>
                        <a:pt x="679" y="150"/>
                        <a:pt x="696" y="143"/>
                      </a:cubicBezTo>
                      <a:cubicBezTo>
                        <a:pt x="703" y="141"/>
                        <a:pt x="711" y="137"/>
                        <a:pt x="721" y="132"/>
                      </a:cubicBezTo>
                      <a:cubicBezTo>
                        <a:pt x="728" y="129"/>
                        <a:pt x="739" y="124"/>
                        <a:pt x="751" y="119"/>
                      </a:cubicBezTo>
                      <a:cubicBezTo>
                        <a:pt x="751" y="119"/>
                        <a:pt x="768" y="112"/>
                        <a:pt x="789" y="125"/>
                      </a:cubicBezTo>
                      <a:cubicBezTo>
                        <a:pt x="812" y="154"/>
                        <a:pt x="826" y="189"/>
                        <a:pt x="826" y="228"/>
                      </a:cubicBezTo>
                      <a:cubicBezTo>
                        <a:pt x="826" y="307"/>
                        <a:pt x="826" y="307"/>
                        <a:pt x="826" y="307"/>
                      </a:cubicBezTo>
                      <a:cubicBezTo>
                        <a:pt x="826" y="327"/>
                        <a:pt x="843" y="343"/>
                        <a:pt x="862" y="343"/>
                      </a:cubicBezTo>
                      <a:cubicBezTo>
                        <a:pt x="871" y="343"/>
                        <a:pt x="876" y="347"/>
                        <a:pt x="879" y="350"/>
                      </a:cubicBezTo>
                      <a:cubicBezTo>
                        <a:pt x="881" y="353"/>
                        <a:pt x="885" y="358"/>
                        <a:pt x="884" y="367"/>
                      </a:cubicBezTo>
                      <a:cubicBezTo>
                        <a:pt x="878" y="438"/>
                        <a:pt x="878" y="438"/>
                        <a:pt x="878" y="438"/>
                      </a:cubicBezTo>
                      <a:cubicBezTo>
                        <a:pt x="877" y="447"/>
                        <a:pt x="869" y="454"/>
                        <a:pt x="860" y="454"/>
                      </a:cubicBezTo>
                      <a:cubicBezTo>
                        <a:pt x="852" y="454"/>
                        <a:pt x="844" y="458"/>
                        <a:pt x="838" y="464"/>
                      </a:cubicBezTo>
                      <a:cubicBezTo>
                        <a:pt x="832" y="470"/>
                        <a:pt x="828" y="478"/>
                        <a:pt x="828" y="486"/>
                      </a:cubicBezTo>
                      <a:cubicBezTo>
                        <a:pt x="829" y="518"/>
                        <a:pt x="829" y="518"/>
                        <a:pt x="829" y="518"/>
                      </a:cubicBezTo>
                      <a:cubicBezTo>
                        <a:pt x="829" y="556"/>
                        <a:pt x="815" y="594"/>
                        <a:pt x="791" y="624"/>
                      </a:cubicBezTo>
                      <a:lnTo>
                        <a:pt x="767" y="654"/>
                      </a:lnTo>
                      <a:close/>
                      <a:moveTo>
                        <a:pt x="946" y="1182"/>
                      </a:moveTo>
                      <a:cubicBezTo>
                        <a:pt x="946" y="1212"/>
                        <a:pt x="921" y="1237"/>
                        <a:pt x="891" y="1237"/>
                      </a:cubicBezTo>
                      <a:cubicBezTo>
                        <a:pt x="861" y="1237"/>
                        <a:pt x="836" y="1212"/>
                        <a:pt x="836" y="1182"/>
                      </a:cubicBezTo>
                      <a:cubicBezTo>
                        <a:pt x="836" y="1151"/>
                        <a:pt x="861" y="1126"/>
                        <a:pt x="891" y="1126"/>
                      </a:cubicBezTo>
                      <a:cubicBezTo>
                        <a:pt x="921" y="1126"/>
                        <a:pt x="946" y="1151"/>
                        <a:pt x="946" y="118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smtId="4294967295"/>
                  </a:defPPr>
                  <a:lvl1pPr marL="0" algn="l" defTabSz="457200" rtl="0" eaLnBrk="1" latinLnBrk="0" hangingPunct="1">
                    <a:defRPr sz="1800" kern="1200" smtId="4294967295">
                      <a:solidFill>
                        <a:schemeClr val="tx1"/>
                      </a:solidFill>
                      <a:latin typeface="+mn-lt"/>
                      <a:ea typeface="+mn-ea"/>
                      <a:cs typeface="+mn-cs"/>
                    </a:defRPr>
                  </a:lvl1pPr>
                  <a:lvl2pPr marL="457200" algn="l" defTabSz="457200" rtl="0" eaLnBrk="1" latinLnBrk="0" hangingPunct="1">
                    <a:defRPr sz="1800" kern="1200" smtId="4294967295">
                      <a:solidFill>
                        <a:schemeClr val="tx1"/>
                      </a:solidFill>
                      <a:latin typeface="+mn-lt"/>
                      <a:ea typeface="+mn-ea"/>
                      <a:cs typeface="+mn-cs"/>
                    </a:defRPr>
                  </a:lvl2pPr>
                  <a:lvl3pPr marL="914400" algn="l" defTabSz="457200" rtl="0" eaLnBrk="1" latinLnBrk="0" hangingPunct="1">
                    <a:defRPr sz="1800" kern="1200" smtId="4294967295">
                      <a:solidFill>
                        <a:schemeClr val="tx1"/>
                      </a:solidFill>
                      <a:latin typeface="+mn-lt"/>
                      <a:ea typeface="+mn-ea"/>
                      <a:cs typeface="+mn-cs"/>
                    </a:defRPr>
                  </a:lvl3pPr>
                  <a:lvl4pPr marL="1371600" algn="l" defTabSz="457200" rtl="0" eaLnBrk="1" latinLnBrk="0" hangingPunct="1">
                    <a:defRPr sz="1800" kern="1200" smtId="4294967295">
                      <a:solidFill>
                        <a:schemeClr val="tx1"/>
                      </a:solidFill>
                      <a:latin typeface="+mn-lt"/>
                      <a:ea typeface="+mn-ea"/>
                      <a:cs typeface="+mn-cs"/>
                    </a:defRPr>
                  </a:lvl4pPr>
                  <a:lvl5pPr marL="1828800" algn="l" defTabSz="457200" rtl="0" eaLnBrk="1" latinLnBrk="0" hangingPunct="1">
                    <a:defRPr sz="1800" kern="1200" smtId="4294967295">
                      <a:solidFill>
                        <a:schemeClr val="tx1"/>
                      </a:solidFill>
                      <a:latin typeface="+mn-lt"/>
                      <a:ea typeface="+mn-ea"/>
                      <a:cs typeface="+mn-cs"/>
                    </a:defRPr>
                  </a:lvl5pPr>
                  <a:lvl6pPr marL="2286000" algn="l" defTabSz="457200" rtl="0" eaLnBrk="1" latinLnBrk="0" hangingPunct="1">
                    <a:defRPr sz="1800" kern="1200" smtId="4294967295">
                      <a:solidFill>
                        <a:schemeClr val="tx1"/>
                      </a:solidFill>
                      <a:latin typeface="+mn-lt"/>
                      <a:ea typeface="+mn-ea"/>
                      <a:cs typeface="+mn-cs"/>
                    </a:defRPr>
                  </a:lvl6pPr>
                  <a:lvl7pPr marL="2743200" algn="l" defTabSz="457200" rtl="0" eaLnBrk="1" latinLnBrk="0" hangingPunct="1">
                    <a:defRPr sz="1800" kern="1200" smtId="4294967295">
                      <a:solidFill>
                        <a:schemeClr val="tx1"/>
                      </a:solidFill>
                      <a:latin typeface="+mn-lt"/>
                      <a:ea typeface="+mn-ea"/>
                      <a:cs typeface="+mn-cs"/>
                    </a:defRPr>
                  </a:lvl7pPr>
                  <a:lvl8pPr marL="3200400" algn="l" defTabSz="457200" rtl="0" eaLnBrk="1" latinLnBrk="0" hangingPunct="1">
                    <a:defRPr sz="1800" kern="1200" smtId="4294967295">
                      <a:solidFill>
                        <a:schemeClr val="tx1"/>
                      </a:solidFill>
                      <a:latin typeface="+mn-lt"/>
                      <a:ea typeface="+mn-ea"/>
                      <a:cs typeface="+mn-cs"/>
                    </a:defRPr>
                  </a:lvl8pPr>
                </a:lstStyle>
                <a:p>
                  <a:pPr fontAlgn="base">
                    <a:spcBef>
                      <a:spcPct val="0"/>
                    </a:spcBef>
                    <a:spcAft>
                      <a:spcPct val="0"/>
                    </a:spcAft>
                  </a:pPr>
                  <a:endParaRPr lang="en-US" sz="2000">
                    <a:solidFill>
                      <a:srgbClr val="424242"/>
                    </a:solidFill>
                  </a:endParaRPr>
                </a:p>
              </p:txBody>
            </p:sp>
            <p:sp>
              <p:nvSpPr>
                <p:cNvPr id="24" name="Freeform 78"/>
                <p:cNvSpPr/>
                <p:nvPr/>
              </p:nvSpPr>
              <p:spPr bwMode="auto">
                <a:xfrm>
                  <a:off x="-2044701" y="3772694"/>
                  <a:ext cx="93663" cy="63500"/>
                </a:xfrm>
                <a:custGeom>
                  <a:avLst/>
                  <a:gdLst>
                    <a:gd name="T0" fmla="*/ 39 w 59"/>
                    <a:gd name="T1" fmla="*/ 0 h 40"/>
                    <a:gd name="T2" fmla="*/ 20 w 59"/>
                    <a:gd name="T3" fmla="*/ 0 h 40"/>
                    <a:gd name="T4" fmla="*/ 0 w 59"/>
                    <a:gd name="T5" fmla="*/ 20 h 40"/>
                    <a:gd name="T6" fmla="*/ 20 w 59"/>
                    <a:gd name="T7" fmla="*/ 40 h 40"/>
                    <a:gd name="T8" fmla="*/ 39 w 59"/>
                    <a:gd name="T9" fmla="*/ 40 h 40"/>
                    <a:gd name="T10" fmla="*/ 59 w 59"/>
                    <a:gd name="T11" fmla="*/ 20 h 40"/>
                    <a:gd name="T12" fmla="*/ 39 w 59"/>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59" h="40">
                      <a:moveTo>
                        <a:pt x="39" y="0"/>
                      </a:moveTo>
                      <a:cubicBezTo>
                        <a:pt x="20" y="0"/>
                        <a:pt x="20" y="0"/>
                        <a:pt x="20" y="0"/>
                      </a:cubicBezTo>
                      <a:cubicBezTo>
                        <a:pt x="9" y="0"/>
                        <a:pt x="0" y="9"/>
                        <a:pt x="0" y="20"/>
                      </a:cubicBezTo>
                      <a:cubicBezTo>
                        <a:pt x="0" y="31"/>
                        <a:pt x="9" y="40"/>
                        <a:pt x="20" y="40"/>
                      </a:cubicBezTo>
                      <a:cubicBezTo>
                        <a:pt x="39" y="40"/>
                        <a:pt x="39" y="40"/>
                        <a:pt x="39" y="40"/>
                      </a:cubicBezTo>
                      <a:cubicBezTo>
                        <a:pt x="50" y="40"/>
                        <a:pt x="59" y="31"/>
                        <a:pt x="59" y="20"/>
                      </a:cubicBezTo>
                      <a:cubicBezTo>
                        <a:pt x="59" y="9"/>
                        <a:pt x="50" y="0"/>
                        <a:pt x="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smtId="4294967295"/>
                  </a:defPPr>
                  <a:lvl1pPr marL="0" algn="l" defTabSz="457200" rtl="0" eaLnBrk="1" latinLnBrk="0" hangingPunct="1">
                    <a:defRPr sz="1800" kern="1200" smtId="4294967295">
                      <a:solidFill>
                        <a:schemeClr val="tx1"/>
                      </a:solidFill>
                      <a:latin typeface="+mn-lt"/>
                      <a:ea typeface="+mn-ea"/>
                      <a:cs typeface="+mn-cs"/>
                    </a:defRPr>
                  </a:lvl1pPr>
                  <a:lvl2pPr marL="457200" algn="l" defTabSz="457200" rtl="0" eaLnBrk="1" latinLnBrk="0" hangingPunct="1">
                    <a:defRPr sz="1800" kern="1200" smtId="4294967295">
                      <a:solidFill>
                        <a:schemeClr val="tx1"/>
                      </a:solidFill>
                      <a:latin typeface="+mn-lt"/>
                      <a:ea typeface="+mn-ea"/>
                      <a:cs typeface="+mn-cs"/>
                    </a:defRPr>
                  </a:lvl2pPr>
                  <a:lvl3pPr marL="914400" algn="l" defTabSz="457200" rtl="0" eaLnBrk="1" latinLnBrk="0" hangingPunct="1">
                    <a:defRPr sz="1800" kern="1200" smtId="4294967295">
                      <a:solidFill>
                        <a:schemeClr val="tx1"/>
                      </a:solidFill>
                      <a:latin typeface="+mn-lt"/>
                      <a:ea typeface="+mn-ea"/>
                      <a:cs typeface="+mn-cs"/>
                    </a:defRPr>
                  </a:lvl3pPr>
                  <a:lvl4pPr marL="1371600" algn="l" defTabSz="457200" rtl="0" eaLnBrk="1" latinLnBrk="0" hangingPunct="1">
                    <a:defRPr sz="1800" kern="1200" smtId="4294967295">
                      <a:solidFill>
                        <a:schemeClr val="tx1"/>
                      </a:solidFill>
                      <a:latin typeface="+mn-lt"/>
                      <a:ea typeface="+mn-ea"/>
                      <a:cs typeface="+mn-cs"/>
                    </a:defRPr>
                  </a:lvl4pPr>
                  <a:lvl5pPr marL="1828800" algn="l" defTabSz="457200" rtl="0" eaLnBrk="1" latinLnBrk="0" hangingPunct="1">
                    <a:defRPr sz="1800" kern="1200" smtId="4294967295">
                      <a:solidFill>
                        <a:schemeClr val="tx1"/>
                      </a:solidFill>
                      <a:latin typeface="+mn-lt"/>
                      <a:ea typeface="+mn-ea"/>
                      <a:cs typeface="+mn-cs"/>
                    </a:defRPr>
                  </a:lvl5pPr>
                  <a:lvl6pPr marL="2286000" algn="l" defTabSz="457200" rtl="0" eaLnBrk="1" latinLnBrk="0" hangingPunct="1">
                    <a:defRPr sz="1800" kern="1200" smtId="4294967295">
                      <a:solidFill>
                        <a:schemeClr val="tx1"/>
                      </a:solidFill>
                      <a:latin typeface="+mn-lt"/>
                      <a:ea typeface="+mn-ea"/>
                      <a:cs typeface="+mn-cs"/>
                    </a:defRPr>
                  </a:lvl6pPr>
                  <a:lvl7pPr marL="2743200" algn="l" defTabSz="457200" rtl="0" eaLnBrk="1" latinLnBrk="0" hangingPunct="1">
                    <a:defRPr sz="1800" kern="1200" smtId="4294967295">
                      <a:solidFill>
                        <a:schemeClr val="tx1"/>
                      </a:solidFill>
                      <a:latin typeface="+mn-lt"/>
                      <a:ea typeface="+mn-ea"/>
                      <a:cs typeface="+mn-cs"/>
                    </a:defRPr>
                  </a:lvl7pPr>
                  <a:lvl8pPr marL="3200400" algn="l" defTabSz="457200" rtl="0" eaLnBrk="1" latinLnBrk="0" hangingPunct="1">
                    <a:defRPr sz="1800" kern="1200" smtId="4294967295">
                      <a:solidFill>
                        <a:schemeClr val="tx1"/>
                      </a:solidFill>
                      <a:latin typeface="+mn-lt"/>
                      <a:ea typeface="+mn-ea"/>
                      <a:cs typeface="+mn-cs"/>
                    </a:defRPr>
                  </a:lvl8pPr>
                </a:lstStyle>
                <a:p>
                  <a:pPr fontAlgn="base">
                    <a:spcBef>
                      <a:spcPct val="0"/>
                    </a:spcBef>
                    <a:spcAft>
                      <a:spcPct val="0"/>
                    </a:spcAft>
                  </a:pPr>
                  <a:endParaRPr lang="en-US" sz="2000">
                    <a:solidFill>
                      <a:srgbClr val="424242"/>
                    </a:solidFill>
                  </a:endParaRPr>
                </a:p>
              </p:txBody>
            </p:sp>
            <p:sp>
              <p:nvSpPr>
                <p:cNvPr id="25" name="Freeform 79"/>
                <p:cNvSpPr/>
                <p:nvPr/>
              </p:nvSpPr>
              <p:spPr bwMode="auto">
                <a:xfrm>
                  <a:off x="-1760538" y="3772694"/>
                  <a:ext cx="92075" cy="63500"/>
                </a:xfrm>
                <a:custGeom>
                  <a:avLst/>
                  <a:gdLst>
                    <a:gd name="T0" fmla="*/ 38 w 58"/>
                    <a:gd name="T1" fmla="*/ 0 h 40"/>
                    <a:gd name="T2" fmla="*/ 20 w 58"/>
                    <a:gd name="T3" fmla="*/ 0 h 40"/>
                    <a:gd name="T4" fmla="*/ 0 w 58"/>
                    <a:gd name="T5" fmla="*/ 20 h 40"/>
                    <a:gd name="T6" fmla="*/ 20 w 58"/>
                    <a:gd name="T7" fmla="*/ 40 h 40"/>
                    <a:gd name="T8" fmla="*/ 38 w 58"/>
                    <a:gd name="T9" fmla="*/ 40 h 40"/>
                    <a:gd name="T10" fmla="*/ 58 w 58"/>
                    <a:gd name="T11" fmla="*/ 20 h 40"/>
                    <a:gd name="T12" fmla="*/ 38 w 5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57" h="40">
                      <a:moveTo>
                        <a:pt x="38" y="0"/>
                      </a:moveTo>
                      <a:cubicBezTo>
                        <a:pt x="20" y="0"/>
                        <a:pt x="20" y="0"/>
                        <a:pt x="20" y="0"/>
                      </a:cubicBezTo>
                      <a:cubicBezTo>
                        <a:pt x="9" y="0"/>
                        <a:pt x="0" y="9"/>
                        <a:pt x="0" y="20"/>
                      </a:cubicBezTo>
                      <a:cubicBezTo>
                        <a:pt x="0" y="31"/>
                        <a:pt x="9" y="40"/>
                        <a:pt x="20" y="40"/>
                      </a:cubicBezTo>
                      <a:cubicBezTo>
                        <a:pt x="38" y="40"/>
                        <a:pt x="38" y="40"/>
                        <a:pt x="38" y="40"/>
                      </a:cubicBezTo>
                      <a:cubicBezTo>
                        <a:pt x="49" y="40"/>
                        <a:pt x="58" y="31"/>
                        <a:pt x="58" y="20"/>
                      </a:cubicBezTo>
                      <a:cubicBezTo>
                        <a:pt x="58" y="9"/>
                        <a:pt x="49" y="0"/>
                        <a:pt x="3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smtId="4294967295"/>
                  </a:defPPr>
                  <a:lvl1pPr marL="0" algn="l" defTabSz="457200" rtl="0" eaLnBrk="1" latinLnBrk="0" hangingPunct="1">
                    <a:defRPr sz="1800" kern="1200" smtId="4294967295">
                      <a:solidFill>
                        <a:schemeClr val="tx1"/>
                      </a:solidFill>
                      <a:latin typeface="+mn-lt"/>
                      <a:ea typeface="+mn-ea"/>
                      <a:cs typeface="+mn-cs"/>
                    </a:defRPr>
                  </a:lvl1pPr>
                  <a:lvl2pPr marL="457200" algn="l" defTabSz="457200" rtl="0" eaLnBrk="1" latinLnBrk="0" hangingPunct="1">
                    <a:defRPr sz="1800" kern="1200" smtId="4294967295">
                      <a:solidFill>
                        <a:schemeClr val="tx1"/>
                      </a:solidFill>
                      <a:latin typeface="+mn-lt"/>
                      <a:ea typeface="+mn-ea"/>
                      <a:cs typeface="+mn-cs"/>
                    </a:defRPr>
                  </a:lvl2pPr>
                  <a:lvl3pPr marL="914400" algn="l" defTabSz="457200" rtl="0" eaLnBrk="1" latinLnBrk="0" hangingPunct="1">
                    <a:defRPr sz="1800" kern="1200" smtId="4294967295">
                      <a:solidFill>
                        <a:schemeClr val="tx1"/>
                      </a:solidFill>
                      <a:latin typeface="+mn-lt"/>
                      <a:ea typeface="+mn-ea"/>
                      <a:cs typeface="+mn-cs"/>
                    </a:defRPr>
                  </a:lvl3pPr>
                  <a:lvl4pPr marL="1371600" algn="l" defTabSz="457200" rtl="0" eaLnBrk="1" latinLnBrk="0" hangingPunct="1">
                    <a:defRPr sz="1800" kern="1200" smtId="4294967295">
                      <a:solidFill>
                        <a:schemeClr val="tx1"/>
                      </a:solidFill>
                      <a:latin typeface="+mn-lt"/>
                      <a:ea typeface="+mn-ea"/>
                      <a:cs typeface="+mn-cs"/>
                    </a:defRPr>
                  </a:lvl4pPr>
                  <a:lvl5pPr marL="1828800" algn="l" defTabSz="457200" rtl="0" eaLnBrk="1" latinLnBrk="0" hangingPunct="1">
                    <a:defRPr sz="1800" kern="1200" smtId="4294967295">
                      <a:solidFill>
                        <a:schemeClr val="tx1"/>
                      </a:solidFill>
                      <a:latin typeface="+mn-lt"/>
                      <a:ea typeface="+mn-ea"/>
                      <a:cs typeface="+mn-cs"/>
                    </a:defRPr>
                  </a:lvl5pPr>
                  <a:lvl6pPr marL="2286000" algn="l" defTabSz="457200" rtl="0" eaLnBrk="1" latinLnBrk="0" hangingPunct="1">
                    <a:defRPr sz="1800" kern="1200" smtId="4294967295">
                      <a:solidFill>
                        <a:schemeClr val="tx1"/>
                      </a:solidFill>
                      <a:latin typeface="+mn-lt"/>
                      <a:ea typeface="+mn-ea"/>
                      <a:cs typeface="+mn-cs"/>
                    </a:defRPr>
                  </a:lvl6pPr>
                  <a:lvl7pPr marL="2743200" algn="l" defTabSz="457200" rtl="0" eaLnBrk="1" latinLnBrk="0" hangingPunct="1">
                    <a:defRPr sz="1800" kern="1200" smtId="4294967295">
                      <a:solidFill>
                        <a:schemeClr val="tx1"/>
                      </a:solidFill>
                      <a:latin typeface="+mn-lt"/>
                      <a:ea typeface="+mn-ea"/>
                      <a:cs typeface="+mn-cs"/>
                    </a:defRPr>
                  </a:lvl7pPr>
                  <a:lvl8pPr marL="3200400" algn="l" defTabSz="457200" rtl="0" eaLnBrk="1" latinLnBrk="0" hangingPunct="1">
                    <a:defRPr sz="1800" kern="1200" smtId="4294967295">
                      <a:solidFill>
                        <a:schemeClr val="tx1"/>
                      </a:solidFill>
                      <a:latin typeface="+mn-lt"/>
                      <a:ea typeface="+mn-ea"/>
                      <a:cs typeface="+mn-cs"/>
                    </a:defRPr>
                  </a:lvl8pPr>
                </a:lstStyle>
                <a:p>
                  <a:pPr fontAlgn="base">
                    <a:spcBef>
                      <a:spcPct val="0"/>
                    </a:spcBef>
                    <a:spcAft>
                      <a:spcPct val="0"/>
                    </a:spcAft>
                  </a:pPr>
                  <a:endParaRPr lang="en-US" sz="2000">
                    <a:solidFill>
                      <a:srgbClr val="424242"/>
                    </a:solidFill>
                  </a:endParaRPr>
                </a:p>
              </p:txBody>
            </p:sp>
          </p:grpSp>
        </p:grpSp>
      </p:grpSp>
      <p:sp>
        <p:nvSpPr>
          <p:cNvPr id="26" name="Rectangle 25"/>
          <p:cNvSpPr/>
          <p:nvPr/>
        </p:nvSpPr>
        <p:spPr>
          <a:xfrm>
            <a:off x="758733" y="4506481"/>
            <a:ext cx="3596636" cy="276999"/>
          </a:xfrm>
          <a:prstGeom prst="rect">
            <a:avLst/>
          </a:prstGeom>
        </p:spPr>
        <p:txBody>
          <a:bodyPr wrap="square">
            <a:spAutoFit/>
          </a:bodyPr>
          <a:lstStyle/>
          <a:p>
            <a:pPr algn="r" fontAlgn="base">
              <a:spcBef>
                <a:spcPct val="0"/>
              </a:spcBef>
              <a:spcAft>
                <a:spcPct val="0"/>
              </a:spcAft>
            </a:pPr>
            <a:r>
              <a:rPr lang="en-US" sz="1200" i="1" dirty="0" smtClean="0">
                <a:solidFill>
                  <a:srgbClr val="424242"/>
                </a:solidFill>
                <a:ea typeface="ＭＳ Ｐゴシック" charset="-128"/>
              </a:rPr>
              <a:t>* World Bank 2014, excludes $3 trillion US market</a:t>
            </a:r>
            <a:endParaRPr lang="en-US" sz="1200" i="1" dirty="0">
              <a:solidFill>
                <a:srgbClr val="424242"/>
              </a:solidFill>
              <a:ea typeface="ＭＳ Ｐゴシック" charset="-128"/>
            </a:endParaRPr>
          </a:p>
        </p:txBody>
      </p:sp>
      <p:grpSp>
        <p:nvGrpSpPr>
          <p:cNvPr id="27" name="Group 26"/>
          <p:cNvGrpSpPr/>
          <p:nvPr/>
        </p:nvGrpSpPr>
        <p:grpSpPr>
          <a:xfrm>
            <a:off x="1083593" y="1063675"/>
            <a:ext cx="3033701" cy="1106842"/>
            <a:chOff x="6212231" y="1992368"/>
            <a:chExt cx="3033701" cy="1106842"/>
          </a:xfrm>
          <a:noFill/>
        </p:grpSpPr>
        <p:sp>
          <p:nvSpPr>
            <p:cNvPr id="28" name="TextBox 27"/>
            <p:cNvSpPr txBox="1"/>
            <p:nvPr/>
          </p:nvSpPr>
          <p:spPr>
            <a:xfrm>
              <a:off x="6334897" y="1992368"/>
              <a:ext cx="2788368" cy="830997"/>
            </a:xfrm>
            <a:prstGeom prst="rect">
              <a:avLst/>
            </a:prstGeom>
            <a:grpFill/>
          </p:spPr>
          <p:txBody>
            <a:bodyPr wrap="square" rtlCol="0">
              <a:spAutoFit/>
            </a:bodyPr>
            <a:lstStyle/>
            <a:p>
              <a:pPr algn="ctr" fontAlgn="base">
                <a:spcBef>
                  <a:spcPct val="0"/>
                </a:spcBef>
                <a:spcAft>
                  <a:spcPct val="0"/>
                </a:spcAft>
                <a:defRPr/>
              </a:pPr>
              <a:r>
                <a:rPr lang="en-US" sz="4800" b="1" kern="0" dirty="0" smtClean="0">
                  <a:solidFill>
                    <a:srgbClr val="005293"/>
                  </a:solidFill>
                  <a:ea typeface="Arial" charset="0"/>
                  <a:cs typeface="Arial" charset="0"/>
                </a:rPr>
                <a:t>$4.8 </a:t>
              </a:r>
              <a:r>
                <a:rPr lang="en-US" sz="3200" kern="0" dirty="0" smtClean="0">
                  <a:solidFill>
                    <a:srgbClr val="424242"/>
                  </a:solidFill>
                  <a:ea typeface="Arial" charset="0"/>
                  <a:cs typeface="Arial" charset="0"/>
                </a:rPr>
                <a:t>trillion</a:t>
              </a:r>
            </a:p>
          </p:txBody>
        </p:sp>
        <p:sp>
          <p:nvSpPr>
            <p:cNvPr id="29" name="TextBox 28"/>
            <p:cNvSpPr txBox="1"/>
            <p:nvPr/>
          </p:nvSpPr>
          <p:spPr>
            <a:xfrm>
              <a:off x="6212231" y="2760656"/>
              <a:ext cx="3033701" cy="338554"/>
            </a:xfrm>
            <a:prstGeom prst="rect">
              <a:avLst/>
            </a:prstGeom>
            <a:grpFill/>
          </p:spPr>
          <p:txBody>
            <a:bodyPr wrap="square" rtlCol="0">
              <a:spAutoFit/>
            </a:bodyPr>
            <a:lstStyle/>
            <a:p>
              <a:pPr algn="ctr" fontAlgn="base">
                <a:spcBef>
                  <a:spcPct val="0"/>
                </a:spcBef>
                <a:spcAft>
                  <a:spcPct val="0"/>
                </a:spcAft>
                <a:defRPr/>
              </a:pPr>
              <a:r>
                <a:rPr lang="en-US" sz="1600" b="1" kern="0" dirty="0" smtClean="0">
                  <a:solidFill>
                    <a:srgbClr val="424242"/>
                  </a:solidFill>
                  <a:ea typeface="ＭＳ Ｐゴシック" charset="-128"/>
                </a:rPr>
                <a:t>Global* Health Care Market</a:t>
              </a:r>
            </a:p>
          </p:txBody>
        </p:sp>
      </p:grpSp>
      <p:cxnSp>
        <p:nvCxnSpPr>
          <p:cNvPr id="30" name="Straight Connector 29"/>
          <p:cNvCxnSpPr>
            <a:stCxn id="5" idx="2"/>
          </p:cNvCxnSpPr>
          <p:nvPr/>
        </p:nvCxnSpPr>
        <p:spPr>
          <a:xfrm>
            <a:off x="4572000" y="685800"/>
            <a:ext cx="0" cy="3924555"/>
          </a:xfrm>
          <a:prstGeom prst="line">
            <a:avLst/>
          </a:prstGeom>
          <a:ln w="31750" cmpd="thickThin">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60627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pPr>
              <a:lnSpc>
                <a:spcPct val="80000"/>
              </a:lnSpc>
            </a:pPr>
            <a:r>
              <a:rPr lang="en-US" sz="2700" dirty="0"/>
              <a:t>Global Aging </a:t>
            </a:r>
            <a:r>
              <a:rPr lang="en-US" sz="2700" dirty="0"/>
              <a:t>Demographics: </a:t>
            </a:r>
            <a:r>
              <a:rPr lang="en-US" sz="2700" dirty="0"/>
              <a:t>2012 - 2050</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679" y="1058698"/>
            <a:ext cx="2228850" cy="2900363"/>
          </a:xfrm>
          <a:prstGeom prst="rect">
            <a:avLst/>
          </a:prstGeom>
          <a:noFill/>
          <a:ln>
            <a:noFill/>
          </a:ln>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7615" y="1571383"/>
            <a:ext cx="5249696" cy="2050256"/>
          </a:xfrm>
          <a:prstGeom prst="rect">
            <a:avLst/>
          </a:prstGeom>
          <a:noFill/>
          <a:ln>
            <a:noFill/>
          </a:ln>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89104" y="4563596"/>
            <a:ext cx="8181548" cy="307777"/>
          </a:xfrm>
          <a:prstGeom prst="rect">
            <a:avLst/>
          </a:prstGeom>
        </p:spPr>
        <p:txBody>
          <a:bodyPr wrap="square">
            <a:spAutoFit/>
          </a:bodyPr>
          <a:lstStyle/>
          <a:p>
            <a:r>
              <a:rPr lang="en-US" sz="1400" dirty="0"/>
              <a:t>Source: </a:t>
            </a:r>
            <a:r>
              <a:rPr lang="en-US" sz="1400" dirty="0" smtClean="0"/>
              <a:t>UNDESA </a:t>
            </a:r>
            <a:r>
              <a:rPr lang="en-US" sz="1400" dirty="0"/>
              <a:t>Population Division, World Population Prospects: the 2012 Revision, 21013</a:t>
            </a:r>
          </a:p>
        </p:txBody>
      </p:sp>
      <p:cxnSp>
        <p:nvCxnSpPr>
          <p:cNvPr id="11" name="Straight Connector 10"/>
          <p:cNvCxnSpPr/>
          <p:nvPr/>
        </p:nvCxnSpPr>
        <p:spPr>
          <a:xfrm>
            <a:off x="3524250" y="685800"/>
            <a:ext cx="0" cy="3924555"/>
          </a:xfrm>
          <a:prstGeom prst="line">
            <a:avLst/>
          </a:prstGeom>
          <a:ln w="31750" cmpd="thickThin">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60170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61925" y="219075"/>
            <a:ext cx="8820150" cy="452438"/>
          </a:xfrm>
        </p:spPr>
        <p:txBody>
          <a:bodyPr/>
          <a:lstStyle/>
          <a:p>
            <a:pPr>
              <a:lnSpc>
                <a:spcPct val="80000"/>
              </a:lnSpc>
            </a:pPr>
            <a:r>
              <a:rPr lang="en-US" sz="2700" dirty="0"/>
              <a:t>Chronic Non-communicable Disease Burden </a:t>
            </a:r>
            <a:endParaRPr lang="en-US" sz="2700" dirty="0"/>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914" y="1153662"/>
            <a:ext cx="8258175" cy="3143250"/>
          </a:xfrm>
          <a:prstGeom prst="rect">
            <a:avLst/>
          </a:prstGeom>
          <a:noFill/>
          <a:ln>
            <a:noFill/>
          </a:ln>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09374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24199" y="1114425"/>
            <a:ext cx="6019801" cy="3014663"/>
          </a:xfrm>
        </p:spPr>
        <p:txBody>
          <a:bodyPr>
            <a:normAutofit fontScale="92500" lnSpcReduction="10000"/>
          </a:bodyPr>
          <a:lstStyle/>
          <a:p>
            <a:pPr marL="0" indent="0">
              <a:buNone/>
            </a:pPr>
            <a:r>
              <a:rPr lang="en-US" sz="2000" b="1" i="1" dirty="0" smtClean="0"/>
              <a:t>"</a:t>
            </a:r>
            <a:r>
              <a:rPr lang="en-US" sz="2000" b="1" i="1" dirty="0"/>
              <a:t>A </a:t>
            </a:r>
            <a:r>
              <a:rPr lang="en-US" sz="2000" b="1" i="1" dirty="0">
                <a:solidFill>
                  <a:srgbClr val="0070C0"/>
                </a:solidFill>
              </a:rPr>
              <a:t>complex system </a:t>
            </a:r>
            <a:r>
              <a:rPr lang="en-US" sz="2000" b="1" i="1" dirty="0"/>
              <a:t>of interacting approaches to the </a:t>
            </a:r>
            <a:r>
              <a:rPr lang="en-US" sz="2000" b="1" i="1" dirty="0" smtClean="0"/>
              <a:t>restoration, management  and </a:t>
            </a:r>
            <a:r>
              <a:rPr lang="en-US" sz="2000" b="1" i="1" dirty="0" smtClean="0">
                <a:solidFill>
                  <a:srgbClr val="0070C0"/>
                </a:solidFill>
              </a:rPr>
              <a:t>optimization </a:t>
            </a:r>
            <a:r>
              <a:rPr lang="en-US" sz="2000" b="1" i="1" dirty="0">
                <a:solidFill>
                  <a:srgbClr val="0070C0"/>
                </a:solidFill>
              </a:rPr>
              <a:t>of human health </a:t>
            </a:r>
            <a:r>
              <a:rPr lang="en-US" sz="2000" b="1" i="1" dirty="0"/>
              <a:t>that has an ecological base, that is </a:t>
            </a:r>
            <a:r>
              <a:rPr lang="en-US" sz="2000" b="1" i="1" dirty="0" smtClean="0">
                <a:solidFill>
                  <a:srgbClr val="0070C0"/>
                </a:solidFill>
              </a:rPr>
              <a:t>environmentally, economically </a:t>
            </a:r>
            <a:r>
              <a:rPr lang="en-US" sz="2000" b="1" i="1" dirty="0">
                <a:solidFill>
                  <a:srgbClr val="0070C0"/>
                </a:solidFill>
              </a:rPr>
              <a:t>and socially viable indefinitely</a:t>
            </a:r>
            <a:r>
              <a:rPr lang="en-US" sz="2000" b="1" i="1" dirty="0"/>
              <a:t>, that functions harmoniously both </a:t>
            </a:r>
            <a:r>
              <a:rPr lang="en-US" sz="2000" b="1" i="1" dirty="0" smtClean="0"/>
              <a:t>with the </a:t>
            </a:r>
            <a:r>
              <a:rPr lang="en-US" sz="2000" b="1" i="1" dirty="0"/>
              <a:t>human body and the non-human environment, </a:t>
            </a:r>
            <a:r>
              <a:rPr lang="en-US" sz="2000" b="1" i="1" dirty="0" smtClean="0"/>
              <a:t>and </a:t>
            </a:r>
            <a:r>
              <a:rPr lang="en-US" sz="2000" b="1" i="1" dirty="0"/>
              <a:t>which </a:t>
            </a:r>
            <a:r>
              <a:rPr lang="en-US" sz="2000" b="1" i="1" dirty="0">
                <a:solidFill>
                  <a:srgbClr val="0070C0"/>
                </a:solidFill>
              </a:rPr>
              <a:t>does not result </a:t>
            </a:r>
            <a:r>
              <a:rPr lang="en-US" sz="2000" b="1" i="1" dirty="0" smtClean="0">
                <a:solidFill>
                  <a:srgbClr val="0070C0"/>
                </a:solidFill>
              </a:rPr>
              <a:t>in unfair </a:t>
            </a:r>
            <a:r>
              <a:rPr lang="en-US" sz="2000" b="1" i="1" dirty="0">
                <a:solidFill>
                  <a:srgbClr val="0070C0"/>
                </a:solidFill>
              </a:rPr>
              <a:t>or disproportionate impacts on any  </a:t>
            </a:r>
            <a:r>
              <a:rPr lang="en-US" sz="2000" b="1" i="1" dirty="0" smtClean="0">
                <a:solidFill>
                  <a:srgbClr val="0070C0"/>
                </a:solidFill>
              </a:rPr>
              <a:t>significant </a:t>
            </a:r>
            <a:r>
              <a:rPr lang="en-US" sz="2000" b="1" i="1" dirty="0">
                <a:solidFill>
                  <a:srgbClr val="0070C0"/>
                </a:solidFill>
              </a:rPr>
              <a:t>contributory element of </a:t>
            </a:r>
            <a:r>
              <a:rPr lang="en-US" sz="2000" b="1" i="1" dirty="0" smtClean="0">
                <a:solidFill>
                  <a:srgbClr val="0070C0"/>
                </a:solidFill>
              </a:rPr>
              <a:t>the healthcare </a:t>
            </a:r>
            <a:r>
              <a:rPr lang="en-US" sz="2000" b="1" i="1" dirty="0">
                <a:solidFill>
                  <a:srgbClr val="0070C0"/>
                </a:solidFill>
              </a:rPr>
              <a:t>system</a:t>
            </a:r>
            <a:r>
              <a:rPr lang="en-US" sz="2000" b="1" i="1" dirty="0"/>
              <a:t>" </a:t>
            </a:r>
          </a:p>
          <a:p>
            <a:pPr marL="0" indent="0">
              <a:buNone/>
            </a:pPr>
            <a:endParaRPr lang="en-US" sz="1800" dirty="0"/>
          </a:p>
          <a:p>
            <a:pPr marL="0" indent="0">
              <a:buNone/>
            </a:pPr>
            <a:r>
              <a:rPr lang="en-US" sz="1800" i="1" dirty="0"/>
              <a:t>(Alliance for Natural Health, 2008).</a:t>
            </a:r>
          </a:p>
        </p:txBody>
      </p:sp>
      <p:sp>
        <p:nvSpPr>
          <p:cNvPr id="3" name="Text Placeholder 2"/>
          <p:cNvSpPr>
            <a:spLocks noGrp="1"/>
          </p:cNvSpPr>
          <p:nvPr>
            <p:ph type="body" sz="quarter" idx="10"/>
          </p:nvPr>
        </p:nvSpPr>
        <p:spPr/>
        <p:txBody>
          <a:bodyPr/>
          <a:lstStyle/>
          <a:p>
            <a:pPr>
              <a:lnSpc>
                <a:spcPct val="80000"/>
              </a:lnSpc>
            </a:pPr>
            <a:r>
              <a:rPr lang="en-US" sz="2700" dirty="0"/>
              <a:t>Sustainable </a:t>
            </a:r>
            <a:r>
              <a:rPr lang="en-US" sz="2700" dirty="0"/>
              <a:t>Healthcare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937" y="957262"/>
            <a:ext cx="2712726" cy="1357963"/>
          </a:xfrm>
          <a:prstGeom prst="rect">
            <a:avLst/>
          </a:prstGeom>
        </p:spPr>
      </p:pic>
    </p:spTree>
    <p:extLst>
      <p:ext uri="{BB962C8B-B14F-4D97-AF65-F5344CB8AC3E}">
        <p14:creationId xmlns:p14="http://schemas.microsoft.com/office/powerpoint/2010/main" val="29769619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85948" y="440872"/>
            <a:ext cx="8229600" cy="685800"/>
          </a:xfrm>
        </p:spPr>
        <p:txBody>
          <a:bodyPr anchor="b"/>
          <a:lstStyle/>
          <a:p>
            <a:endParaRPr lang="en-US" dirty="0" smtClean="0"/>
          </a:p>
          <a:p>
            <a:endParaRPr lang="en-US" dirty="0"/>
          </a:p>
          <a:p>
            <a:endParaRPr lang="en-US" dirty="0" smtClean="0"/>
          </a:p>
          <a:p>
            <a:endParaRPr lang="en-US" dirty="0"/>
          </a:p>
          <a:p>
            <a:endParaRPr lang="en-US" dirty="0" smtClean="0"/>
          </a:p>
          <a:p>
            <a:pPr>
              <a:lnSpc>
                <a:spcPct val="80000"/>
              </a:lnSpc>
            </a:pPr>
            <a:endParaRPr lang="en-US" sz="2700" dirty="0" smtClean="0"/>
          </a:p>
          <a:p>
            <a:pPr>
              <a:lnSpc>
                <a:spcPct val="80000"/>
              </a:lnSpc>
            </a:pPr>
            <a:endParaRPr lang="en-US" sz="2700" dirty="0"/>
          </a:p>
          <a:p>
            <a:pPr>
              <a:lnSpc>
                <a:spcPct val="80000"/>
              </a:lnSpc>
            </a:pPr>
            <a:endParaRPr lang="en-US" sz="2700" dirty="0" smtClean="0"/>
          </a:p>
          <a:p>
            <a:pPr>
              <a:lnSpc>
                <a:spcPct val="80000"/>
              </a:lnSpc>
            </a:pPr>
            <a:endParaRPr lang="en-US" sz="2700" dirty="0"/>
          </a:p>
          <a:p>
            <a:pPr>
              <a:lnSpc>
                <a:spcPct val="80000"/>
              </a:lnSpc>
            </a:pPr>
            <a:r>
              <a:rPr lang="en-US" sz="2700" dirty="0" smtClean="0"/>
              <a:t>A </a:t>
            </a:r>
            <a:r>
              <a:rPr lang="en-US" sz="2700" dirty="0"/>
              <a:t>Sustainable Healthcare System  </a:t>
            </a:r>
          </a:p>
          <a:p>
            <a:pPr>
              <a:lnSpc>
                <a:spcPct val="80000"/>
              </a:lnSpc>
            </a:pPr>
            <a:endParaRPr lang="en-US" sz="2700" dirty="0"/>
          </a:p>
        </p:txBody>
      </p:sp>
      <p:sp>
        <p:nvSpPr>
          <p:cNvPr id="4" name="Content Placeholder 2"/>
          <p:cNvSpPr txBox="1">
            <a:spLocks/>
          </p:cNvSpPr>
          <p:nvPr/>
        </p:nvSpPr>
        <p:spPr bwMode="auto">
          <a:xfrm>
            <a:off x="534390" y="2951893"/>
            <a:ext cx="7932716" cy="1225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marL="0" indent="0" algn="l" rtl="0" eaLnBrk="0" fontAlgn="base" hangingPunct="0">
              <a:lnSpc>
                <a:spcPct val="120000"/>
              </a:lnSpc>
              <a:spcBef>
                <a:spcPct val="20000"/>
              </a:spcBef>
              <a:spcAft>
                <a:spcPct val="0"/>
              </a:spcAft>
              <a:buFont typeface="Arial" pitchFamily="34" charset="0"/>
              <a:buNone/>
              <a:defRPr sz="2800" kern="1200" baseline="0">
                <a:solidFill>
                  <a:srgbClr val="595959"/>
                </a:solidFill>
                <a:latin typeface="+mj-lt"/>
                <a:ea typeface="ＭＳ Ｐゴシック" charset="0"/>
                <a:cs typeface="Calibri"/>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Calibri"/>
                <a:ea typeface="ＭＳ Ｐゴシック" charset="0"/>
                <a:cs typeface="Calibri"/>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Calibri"/>
                <a:ea typeface="ＭＳ Ｐゴシック" charset="0"/>
                <a:cs typeface="Calibri"/>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Calibri"/>
                <a:ea typeface="ＭＳ Ｐゴシック" charset="0"/>
                <a:cs typeface="Calibri"/>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Calibri"/>
                <a:ea typeface="ＭＳ Ｐゴシック" charset="0"/>
                <a:cs typeface="Calibri"/>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914400" rtl="0" eaLnBrk="1" fontAlgn="base" latinLnBrk="0" hangingPunct="1">
              <a:lnSpc>
                <a:spcPct val="120000"/>
              </a:lnSpc>
              <a:spcBef>
                <a:spcPct val="20000"/>
              </a:spcBef>
              <a:spcAft>
                <a:spcPct val="0"/>
              </a:spcAft>
              <a:buClrTx/>
              <a:buSzTx/>
              <a:tabLst/>
              <a:defRPr/>
            </a:pPr>
            <a:endParaRPr kumimoji="0" lang="en-GB" sz="2400" b="0" i="0" u="none" strike="noStrike" kern="1200" cap="none" spc="0" normalizeH="0" baseline="0" noProof="0" dirty="0" smtClean="0">
              <a:ln>
                <a:noFill/>
              </a:ln>
              <a:solidFill>
                <a:srgbClr val="595959"/>
              </a:solidFill>
              <a:effectLst/>
              <a:uLnTx/>
              <a:uFillTx/>
              <a:latin typeface="Calibri"/>
            </a:endParaRPr>
          </a:p>
          <a:p>
            <a:pPr marL="0" marR="0" lvl="0" indent="0" algn="l" defTabSz="914400" rtl="0" eaLnBrk="1" fontAlgn="base" latinLnBrk="0" hangingPunct="1">
              <a:lnSpc>
                <a:spcPct val="120000"/>
              </a:lnSpc>
              <a:spcBef>
                <a:spcPct val="20000"/>
              </a:spcBef>
              <a:spcAft>
                <a:spcPct val="0"/>
              </a:spcAft>
              <a:buClrTx/>
              <a:buSzTx/>
              <a:buFont typeface="Arial" pitchFamily="34" charset="0"/>
              <a:buNone/>
              <a:tabLst/>
              <a:defRPr/>
            </a:pPr>
            <a:endParaRPr lang="en-US" sz="2400" b="1" i="1" dirty="0" smtClean="0">
              <a:solidFill>
                <a:srgbClr val="424242"/>
              </a:solidFill>
              <a:latin typeface="Arial" pitchFamily="34" charset="0"/>
              <a:ea typeface="ＭＳ Ｐゴシック" charset="-128"/>
              <a:cs typeface="Arial" pitchFamily="34" charset="0"/>
            </a:endParaRPr>
          </a:p>
          <a:p>
            <a:pPr marL="0" marR="0" lvl="0" indent="0" algn="l" defTabSz="914400" rtl="0" eaLnBrk="1" fontAlgn="base" latinLnBrk="0" hangingPunct="1">
              <a:lnSpc>
                <a:spcPct val="120000"/>
              </a:lnSpc>
              <a:spcBef>
                <a:spcPct val="20000"/>
              </a:spcBef>
              <a:spcAft>
                <a:spcPct val="0"/>
              </a:spcAft>
              <a:buClrTx/>
              <a:buSzTx/>
              <a:buFont typeface="Arial" pitchFamily="34" charset="0"/>
              <a:buNone/>
              <a:tabLst/>
              <a:defRPr/>
            </a:pPr>
            <a:endParaRPr lang="en-US" sz="2400" b="1" i="1" dirty="0">
              <a:solidFill>
                <a:srgbClr val="424242"/>
              </a:solidFill>
              <a:latin typeface="Arial" pitchFamily="34" charset="0"/>
              <a:ea typeface="ＭＳ Ｐゴシック" charset="-128"/>
              <a:cs typeface="Arial" pitchFamily="34" charset="0"/>
            </a:endParaRPr>
          </a:p>
          <a:p>
            <a:pPr marL="0" marR="0" lvl="0" indent="0" algn="l" defTabSz="914400" rtl="0" eaLnBrk="1" fontAlgn="base" latinLnBrk="0" hangingPunct="1">
              <a:lnSpc>
                <a:spcPct val="120000"/>
              </a:lnSpc>
              <a:spcBef>
                <a:spcPct val="20000"/>
              </a:spcBef>
              <a:spcAft>
                <a:spcPct val="0"/>
              </a:spcAft>
              <a:buClrTx/>
              <a:buSzTx/>
              <a:buFont typeface="Arial" pitchFamily="34" charset="0"/>
              <a:buNone/>
              <a:tabLst/>
              <a:defRPr/>
            </a:pPr>
            <a:r>
              <a:rPr lang="en-US" sz="2400" b="1" i="1" dirty="0" smtClean="0">
                <a:solidFill>
                  <a:srgbClr val="424242"/>
                </a:solidFill>
                <a:latin typeface="Arial" pitchFamily="34" charset="0"/>
                <a:ea typeface="ＭＳ Ｐゴシック" charset="-128"/>
                <a:cs typeface="Arial" pitchFamily="34" charset="0"/>
              </a:rPr>
              <a:t>“… ensures that we </a:t>
            </a:r>
            <a:r>
              <a:rPr lang="en-US" sz="2400" b="1" i="1" dirty="0">
                <a:solidFill>
                  <a:srgbClr val="424242"/>
                </a:solidFill>
                <a:latin typeface="Arial" pitchFamily="34" charset="0"/>
                <a:ea typeface="ＭＳ Ｐゴシック" charset="-128"/>
                <a:cs typeface="Arial" pitchFamily="34" charset="0"/>
              </a:rPr>
              <a:t>provide good quality health care </a:t>
            </a:r>
            <a:r>
              <a:rPr lang="en-US" sz="2400" b="1" i="1" u="sng" dirty="0">
                <a:solidFill>
                  <a:srgbClr val="0070C0"/>
                </a:solidFill>
                <a:latin typeface="Arial" pitchFamily="34" charset="0"/>
                <a:ea typeface="ＭＳ Ｐゴシック" charset="-128"/>
                <a:cs typeface="Arial" pitchFamily="34" charset="0"/>
              </a:rPr>
              <a:t>today without compromising the ability of future generations </a:t>
            </a:r>
            <a:r>
              <a:rPr lang="en-US" sz="2400" b="1" i="1" dirty="0">
                <a:solidFill>
                  <a:srgbClr val="424242"/>
                </a:solidFill>
                <a:latin typeface="Arial" pitchFamily="34" charset="0"/>
                <a:ea typeface="ＭＳ Ｐゴシック" charset="-128"/>
                <a:cs typeface="Arial" pitchFamily="34" charset="0"/>
              </a:rPr>
              <a:t>to provide good quality health care.</a:t>
            </a:r>
            <a:r>
              <a:rPr lang="en-GB" sz="2400" b="1" i="1" dirty="0">
                <a:solidFill>
                  <a:srgbClr val="424242"/>
                </a:solidFill>
                <a:latin typeface="Arial" pitchFamily="34" charset="0"/>
                <a:ea typeface="ＭＳ Ｐゴシック" charset="-128"/>
                <a:cs typeface="Arial" pitchFamily="34" charset="0"/>
              </a:rPr>
              <a:t>”</a:t>
            </a:r>
            <a:endParaRPr lang="en-US" sz="2400" b="1" i="1" dirty="0">
              <a:solidFill>
                <a:srgbClr val="424242"/>
              </a:solidFill>
              <a:latin typeface="Arial" pitchFamily="34" charset="0"/>
              <a:ea typeface="ＭＳ Ｐゴシック" charset="-128"/>
              <a:cs typeface="Arial" pitchFamily="34" charset="0"/>
            </a:endParaRPr>
          </a:p>
          <a:p>
            <a:pPr lvl="0" eaLnBrk="1" hangingPunct="1">
              <a:defRPr/>
            </a:pPr>
            <a:endParaRPr lang="en-US" sz="1400" i="1" dirty="0" smtClean="0"/>
          </a:p>
          <a:p>
            <a:pPr lvl="0" eaLnBrk="1" hangingPunct="1">
              <a:defRPr/>
            </a:pPr>
            <a:endParaRPr lang="en-US" sz="1400" i="1" dirty="0"/>
          </a:p>
          <a:p>
            <a:pPr marL="457200" marR="0" lvl="1" indent="0" algn="ctr" defTabSz="914400" rtl="0" eaLnBrk="1" fontAlgn="base" latinLnBrk="0" hangingPunct="1">
              <a:lnSpc>
                <a:spcPct val="100000"/>
              </a:lnSpc>
              <a:spcBef>
                <a:spcPct val="20000"/>
              </a:spcBef>
              <a:spcAft>
                <a:spcPct val="0"/>
              </a:spcAft>
              <a:buClrTx/>
              <a:buSzTx/>
              <a:buFont typeface="Arial" pitchFamily="34" charset="0"/>
              <a:buChar char="•"/>
              <a:tabLst/>
              <a:defRPr/>
            </a:pPr>
            <a:endParaRPr kumimoji="0" lang="en-GB" sz="2000" b="0" i="0" u="none" strike="noStrike" kern="1200" cap="none" spc="0" normalizeH="0" baseline="0" noProof="0" dirty="0" smtClean="0">
              <a:ln>
                <a:noFill/>
              </a:ln>
              <a:solidFill>
                <a:sysClr val="windowText" lastClr="000000">
                  <a:tint val="75000"/>
                </a:sysClr>
              </a:solidFill>
              <a:effectLst/>
              <a:uLnTx/>
              <a:uFillTx/>
              <a:latin typeface="Calibri"/>
              <a:ea typeface="ＭＳ Ｐゴシック" charset="0"/>
            </a:endParaRPr>
          </a:p>
          <a:p>
            <a:pPr marL="0" marR="0" lvl="0" indent="0" algn="l" defTabSz="914400" rtl="0" eaLnBrk="1" fontAlgn="base" latinLnBrk="0" hangingPunct="1">
              <a:lnSpc>
                <a:spcPct val="120000"/>
              </a:lnSpc>
              <a:spcBef>
                <a:spcPct val="20000"/>
              </a:spcBef>
              <a:spcAft>
                <a:spcPct val="0"/>
              </a:spcAft>
              <a:buClrTx/>
              <a:buSzTx/>
              <a:buFont typeface="Arial" pitchFamily="34" charset="0"/>
              <a:buNone/>
              <a:tabLst/>
              <a:defRPr/>
            </a:pPr>
            <a:r>
              <a:rPr kumimoji="0" lang="en-GB" sz="2000" b="0" i="0" u="none" strike="noStrike" kern="1200" cap="none" spc="0" normalizeH="0" baseline="0" noProof="0" dirty="0" smtClean="0">
                <a:ln>
                  <a:noFill/>
                </a:ln>
                <a:solidFill>
                  <a:srgbClr val="FF0000"/>
                </a:solidFill>
                <a:effectLst/>
                <a:uLnTx/>
                <a:uFillTx/>
                <a:latin typeface="Calibri"/>
                <a:ea typeface="ＭＳ Ｐゴシック" charset="0"/>
              </a:rPr>
              <a:t> </a:t>
            </a:r>
          </a:p>
          <a:p>
            <a:pPr marL="0" marR="0" lvl="0" indent="0" algn="l" defTabSz="914400" rtl="0" eaLnBrk="1" fontAlgn="base" latinLnBrk="0" hangingPunct="1">
              <a:lnSpc>
                <a:spcPct val="120000"/>
              </a:lnSpc>
              <a:spcBef>
                <a:spcPct val="20000"/>
              </a:spcBef>
              <a:spcAft>
                <a:spcPct val="0"/>
              </a:spcAft>
              <a:buClrTx/>
              <a:buSzTx/>
              <a:buFont typeface="Wingdings 2" pitchFamily="18" charset="2"/>
              <a:buNone/>
              <a:tabLst/>
              <a:defRPr/>
            </a:pPr>
            <a:r>
              <a:rPr kumimoji="0" lang="en-GB" sz="2400" b="0" i="0" u="none" strike="noStrike" kern="1200" cap="none" spc="0" normalizeH="0" baseline="0" noProof="0" dirty="0" smtClean="0">
                <a:ln>
                  <a:noFill/>
                </a:ln>
                <a:solidFill>
                  <a:srgbClr val="595959"/>
                </a:solidFill>
                <a:effectLst/>
                <a:uLnTx/>
                <a:uFillTx/>
                <a:latin typeface="Calibri"/>
                <a:ea typeface="ＭＳ Ｐゴシック" charset="0"/>
              </a:rPr>
              <a:t>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7098" y="783772"/>
            <a:ext cx="3685572" cy="2055560"/>
          </a:xfrm>
          <a:prstGeom prst="rect">
            <a:avLst/>
          </a:prstGeom>
        </p:spPr>
      </p:pic>
      <p:sp>
        <p:nvSpPr>
          <p:cNvPr id="2" name="Rectangle 1"/>
          <p:cNvSpPr/>
          <p:nvPr/>
        </p:nvSpPr>
        <p:spPr>
          <a:xfrm>
            <a:off x="356260" y="4289806"/>
            <a:ext cx="8573984" cy="523220"/>
          </a:xfrm>
          <a:prstGeom prst="rect">
            <a:avLst/>
          </a:prstGeom>
        </p:spPr>
        <p:txBody>
          <a:bodyPr wrap="square">
            <a:spAutoFit/>
          </a:bodyPr>
          <a:lstStyle/>
          <a:p>
            <a:pPr lvl="0">
              <a:defRPr/>
            </a:pPr>
            <a:r>
              <a:rPr lang="en-US" sz="1400" i="1" dirty="0" err="1">
                <a:solidFill>
                  <a:srgbClr val="242424"/>
                </a:solidFill>
              </a:rPr>
              <a:t>Scrutton</a:t>
            </a:r>
            <a:r>
              <a:rPr lang="en-US" sz="1400" i="1" dirty="0">
                <a:solidFill>
                  <a:srgbClr val="242424"/>
                </a:solidFill>
              </a:rPr>
              <a:t> J; Holley-Moore G; </a:t>
            </a:r>
            <a:r>
              <a:rPr lang="en-US" sz="1400" i="1" dirty="0" err="1">
                <a:solidFill>
                  <a:srgbClr val="242424"/>
                </a:solidFill>
              </a:rPr>
              <a:t>Banford</a:t>
            </a:r>
            <a:r>
              <a:rPr lang="en-US" sz="1400" i="1" dirty="0">
                <a:solidFill>
                  <a:srgbClr val="242424"/>
                </a:solidFill>
              </a:rPr>
              <a:t> S.  Innovative solutions for a sustainable 21st century healthcare system. ILC UK; SOS-2020</a:t>
            </a:r>
            <a:endParaRPr lang="en-US" sz="1400" b="1" i="1" dirty="0">
              <a:solidFill>
                <a:srgbClr val="242424"/>
              </a:solidFill>
              <a:latin typeface="Arial" pitchFamily="34" charset="0"/>
              <a:ea typeface="ＭＳ Ｐゴシック" charset="-128"/>
              <a:cs typeface="Arial" pitchFamily="34" charset="0"/>
            </a:endParaRPr>
          </a:p>
        </p:txBody>
      </p:sp>
    </p:spTree>
    <p:extLst>
      <p:ext uri="{BB962C8B-B14F-4D97-AF65-F5344CB8AC3E}">
        <p14:creationId xmlns:p14="http://schemas.microsoft.com/office/powerpoint/2010/main" val="4772799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noAutofit/>
          </a:bodyPr>
          <a:lstStyle/>
          <a:p>
            <a:r>
              <a:rPr lang="en-US" sz="2700" dirty="0"/>
              <a:t>Distinctive Value Drivers</a:t>
            </a:r>
          </a:p>
        </p:txBody>
      </p:sp>
      <p:grpSp>
        <p:nvGrpSpPr>
          <p:cNvPr id="2" name="Group 1"/>
          <p:cNvGrpSpPr/>
          <p:nvPr/>
        </p:nvGrpSpPr>
        <p:grpSpPr>
          <a:xfrm>
            <a:off x="2203939" y="815233"/>
            <a:ext cx="4335087" cy="3569372"/>
            <a:chOff x="4126523" y="1227654"/>
            <a:chExt cx="4335087" cy="4759163"/>
          </a:xfrm>
          <a:solidFill>
            <a:schemeClr val="tx1"/>
          </a:solidFill>
        </p:grpSpPr>
        <p:sp>
          <p:nvSpPr>
            <p:cNvPr id="7" name="Rectangle 6"/>
            <p:cNvSpPr/>
            <p:nvPr/>
          </p:nvSpPr>
          <p:spPr>
            <a:xfrm>
              <a:off x="4126523" y="1227654"/>
              <a:ext cx="4335087" cy="4759163"/>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00">
                <a:solidFill>
                  <a:schemeClr val="bg1"/>
                </a:solidFill>
              </a:endParaRPr>
            </a:p>
          </p:txBody>
        </p:sp>
        <p:cxnSp>
          <p:nvCxnSpPr>
            <p:cNvPr id="8" name="Straight Connector 7"/>
            <p:cNvCxnSpPr/>
            <p:nvPr/>
          </p:nvCxnSpPr>
          <p:spPr>
            <a:xfrm>
              <a:off x="6354932" y="4049575"/>
              <a:ext cx="0" cy="1635888"/>
            </a:xfrm>
            <a:prstGeom prst="line">
              <a:avLst/>
            </a:prstGeom>
            <a:grpFill/>
            <a:ln w="19050">
              <a:solidFill>
                <a:schemeClr val="bg1"/>
              </a:solidFill>
              <a:prstDash val="sysDot"/>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354932" y="1625599"/>
              <a:ext cx="0" cy="1635888"/>
            </a:xfrm>
            <a:prstGeom prst="line">
              <a:avLst/>
            </a:prstGeom>
            <a:grpFill/>
            <a:ln w="19050">
              <a:solidFill>
                <a:schemeClr val="bg1"/>
              </a:solidFill>
              <a:prstDash val="sysDot"/>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6797259" y="3607236"/>
              <a:ext cx="1291170" cy="0"/>
            </a:xfrm>
            <a:prstGeom prst="line">
              <a:avLst/>
            </a:prstGeom>
            <a:grpFill/>
            <a:ln w="19050">
              <a:solidFill>
                <a:schemeClr val="bg1"/>
              </a:solidFill>
              <a:prstDash val="sysDot"/>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644324" y="3607236"/>
              <a:ext cx="1291170" cy="0"/>
            </a:xfrm>
            <a:prstGeom prst="line">
              <a:avLst/>
            </a:prstGeom>
            <a:grpFill/>
            <a:ln w="19050">
              <a:solidFill>
                <a:schemeClr val="bg1"/>
              </a:solidFill>
              <a:prstDash val="sysDot"/>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2" name="Title 1"/>
            <p:cNvSpPr txBox="1">
              <a:spLocks/>
            </p:cNvSpPr>
            <p:nvPr/>
          </p:nvSpPr>
          <p:spPr>
            <a:xfrm>
              <a:off x="4620590" y="1842771"/>
              <a:ext cx="1338657" cy="1201544"/>
            </a:xfrm>
            <a:prstGeom prst="rect">
              <a:avLst/>
            </a:prstGeom>
            <a:grpFill/>
            <a:scene3d>
              <a:camera prst="orthographicFront"/>
              <a:lightRig rig="threePt" dir="t"/>
            </a:scene3d>
            <a:sp3d>
              <a:bevelT/>
            </a:sp3d>
          </p:spPr>
          <p:txBody>
            <a:bodyPr lIns="0" tIns="0" rIns="0" bIns="0" numCol="1" anchor="ctr"/>
            <a:lstStyle>
              <a:lvl1pPr algn="l" defTabSz="914400" rtl="0" eaLnBrk="1" latinLnBrk="0" hangingPunct="1">
                <a:spcBef>
                  <a:spcPct val="0"/>
                </a:spcBef>
                <a:buNone/>
                <a:defRPr sz="3000" kern="1200">
                  <a:solidFill>
                    <a:schemeClr val="tx1"/>
                  </a:solidFill>
                  <a:latin typeface="+mj-lt"/>
                  <a:ea typeface="+mj-ea"/>
                  <a:cs typeface="+mj-cs"/>
                </a:defRPr>
              </a:lvl1pPr>
            </a:lstStyle>
            <a:p>
              <a:pPr algn="ctr" fontAlgn="base">
                <a:spcAft>
                  <a:spcPct val="0"/>
                </a:spcAft>
                <a:defRPr/>
              </a:pPr>
              <a:r>
                <a:rPr lang="en-US" sz="1600" b="1" dirty="0" smtClean="0">
                  <a:solidFill>
                    <a:schemeClr val="bg1"/>
                  </a:solidFill>
                  <a:latin typeface="Graphik Regular"/>
                  <a:ea typeface="ＭＳ Ｐゴシック" charset="-128"/>
                  <a:cs typeface="Arial" pitchFamily="34" charset="0"/>
                </a:rPr>
                <a:t>Clinical Integration</a:t>
              </a:r>
              <a:endParaRPr lang="en-US" sz="1600" b="1" dirty="0">
                <a:solidFill>
                  <a:schemeClr val="bg1"/>
                </a:solidFill>
                <a:latin typeface="Graphik Regular"/>
              </a:endParaRPr>
            </a:p>
          </p:txBody>
        </p:sp>
        <p:sp>
          <p:nvSpPr>
            <p:cNvPr id="13" name="Title 1"/>
            <p:cNvSpPr txBox="1">
              <a:spLocks/>
            </p:cNvSpPr>
            <p:nvPr/>
          </p:nvSpPr>
          <p:spPr>
            <a:xfrm>
              <a:off x="6773525" y="1842771"/>
              <a:ext cx="1338657" cy="1201544"/>
            </a:xfrm>
            <a:prstGeom prst="rect">
              <a:avLst/>
            </a:prstGeom>
            <a:grpFill/>
            <a:scene3d>
              <a:camera prst="orthographicFront"/>
              <a:lightRig rig="threePt" dir="t"/>
            </a:scene3d>
            <a:sp3d>
              <a:bevelT/>
            </a:sp3d>
          </p:spPr>
          <p:txBody>
            <a:bodyPr lIns="0" tIns="0" rIns="0" bIns="0" numCol="1" anchor="ctr"/>
            <a:lstStyle>
              <a:lvl1pPr algn="l" defTabSz="914400" rtl="0" eaLnBrk="1" latinLnBrk="0" hangingPunct="1">
                <a:spcBef>
                  <a:spcPct val="0"/>
                </a:spcBef>
                <a:buNone/>
                <a:defRPr sz="3000" kern="1200">
                  <a:solidFill>
                    <a:schemeClr val="tx1"/>
                  </a:solidFill>
                  <a:latin typeface="+mj-lt"/>
                  <a:ea typeface="+mj-ea"/>
                  <a:cs typeface="+mj-cs"/>
                </a:defRPr>
              </a:lvl1pPr>
            </a:lstStyle>
            <a:p>
              <a:pPr algn="ctr" fontAlgn="base">
                <a:spcAft>
                  <a:spcPct val="0"/>
                </a:spcAft>
                <a:defRPr/>
              </a:pPr>
              <a:r>
                <a:rPr lang="en-US" sz="1600" b="1" dirty="0" smtClean="0">
                  <a:solidFill>
                    <a:schemeClr val="bg1"/>
                  </a:solidFill>
                  <a:latin typeface="Graphik Regular"/>
                  <a:ea typeface="ＭＳ Ｐゴシック" charset="-128"/>
                  <a:cs typeface="Arial" pitchFamily="34" charset="0"/>
                </a:rPr>
                <a:t>Health Resource Alignment</a:t>
              </a:r>
              <a:endParaRPr lang="en-US" sz="1600" b="1" dirty="0">
                <a:solidFill>
                  <a:schemeClr val="bg1"/>
                </a:solidFill>
                <a:latin typeface="Graphik Regular"/>
              </a:endParaRPr>
            </a:p>
          </p:txBody>
        </p:sp>
        <p:sp>
          <p:nvSpPr>
            <p:cNvPr id="14" name="Title 1"/>
            <p:cNvSpPr txBox="1">
              <a:spLocks/>
            </p:cNvSpPr>
            <p:nvPr/>
          </p:nvSpPr>
          <p:spPr>
            <a:xfrm>
              <a:off x="4620590" y="4049575"/>
              <a:ext cx="1338657" cy="1201544"/>
            </a:xfrm>
            <a:prstGeom prst="rect">
              <a:avLst/>
            </a:prstGeom>
            <a:grpFill/>
            <a:scene3d>
              <a:camera prst="orthographicFront"/>
              <a:lightRig rig="threePt" dir="t"/>
            </a:scene3d>
            <a:sp3d>
              <a:bevelT/>
            </a:sp3d>
          </p:spPr>
          <p:txBody>
            <a:bodyPr lIns="0" tIns="0" rIns="0" bIns="0" numCol="1" anchor="ctr"/>
            <a:lstStyle>
              <a:lvl1pPr algn="l" defTabSz="914400" rtl="0" eaLnBrk="1" latinLnBrk="0" hangingPunct="1">
                <a:spcBef>
                  <a:spcPct val="0"/>
                </a:spcBef>
                <a:buNone/>
                <a:defRPr sz="3000" kern="1200">
                  <a:solidFill>
                    <a:schemeClr val="tx1"/>
                  </a:solidFill>
                  <a:latin typeface="+mj-lt"/>
                  <a:ea typeface="+mj-ea"/>
                  <a:cs typeface="+mj-cs"/>
                </a:defRPr>
              </a:lvl1pPr>
            </a:lstStyle>
            <a:p>
              <a:pPr algn="ctr" fontAlgn="base">
                <a:spcAft>
                  <a:spcPct val="0"/>
                </a:spcAft>
                <a:defRPr/>
              </a:pPr>
              <a:r>
                <a:rPr lang="en-US" sz="1600" b="1" dirty="0" smtClean="0">
                  <a:solidFill>
                    <a:schemeClr val="bg1"/>
                  </a:solidFill>
                  <a:latin typeface="Graphik Regular"/>
                  <a:ea typeface="ＭＳ Ｐゴシック" charset="-128"/>
                  <a:cs typeface="Arial" pitchFamily="34" charset="0"/>
                </a:rPr>
                <a:t>Value</a:t>
              </a:r>
            </a:p>
            <a:p>
              <a:pPr algn="ctr" fontAlgn="base">
                <a:spcAft>
                  <a:spcPct val="0"/>
                </a:spcAft>
                <a:defRPr/>
              </a:pPr>
              <a:r>
                <a:rPr lang="en-US" sz="1600" b="1" dirty="0" smtClean="0">
                  <a:solidFill>
                    <a:schemeClr val="bg1"/>
                  </a:solidFill>
                  <a:latin typeface="Graphik Regular"/>
                  <a:ea typeface="ＭＳ Ｐゴシック" charset="-128"/>
                  <a:cs typeface="Arial" pitchFamily="34" charset="0"/>
                </a:rPr>
                <a:t>Based </a:t>
              </a:r>
            </a:p>
            <a:p>
              <a:pPr algn="ctr" fontAlgn="base">
                <a:spcAft>
                  <a:spcPct val="0"/>
                </a:spcAft>
                <a:defRPr/>
              </a:pPr>
              <a:r>
                <a:rPr lang="en-US" sz="1600" b="1" dirty="0" smtClean="0">
                  <a:solidFill>
                    <a:schemeClr val="bg1"/>
                  </a:solidFill>
                  <a:latin typeface="Graphik Regular"/>
                  <a:ea typeface="ＭＳ Ｐゴシック" charset="-128"/>
                  <a:cs typeface="Arial" pitchFamily="34" charset="0"/>
                </a:rPr>
                <a:t>Care</a:t>
              </a:r>
              <a:endParaRPr lang="en-US" sz="1600" b="1" dirty="0">
                <a:solidFill>
                  <a:schemeClr val="bg1"/>
                </a:solidFill>
                <a:latin typeface="Graphik Regular"/>
              </a:endParaRPr>
            </a:p>
          </p:txBody>
        </p:sp>
        <p:sp>
          <p:nvSpPr>
            <p:cNvPr id="15" name="Title 1"/>
            <p:cNvSpPr txBox="1">
              <a:spLocks/>
            </p:cNvSpPr>
            <p:nvPr/>
          </p:nvSpPr>
          <p:spPr>
            <a:xfrm>
              <a:off x="6773525" y="4049575"/>
              <a:ext cx="1338657" cy="1201544"/>
            </a:xfrm>
            <a:prstGeom prst="rect">
              <a:avLst/>
            </a:prstGeom>
            <a:grpFill/>
            <a:scene3d>
              <a:camera prst="orthographicFront"/>
              <a:lightRig rig="threePt" dir="t"/>
            </a:scene3d>
            <a:sp3d>
              <a:bevelT/>
            </a:sp3d>
          </p:spPr>
          <p:txBody>
            <a:bodyPr lIns="0" tIns="0" rIns="0" bIns="0" numCol="1" anchor="ctr"/>
            <a:lstStyle>
              <a:lvl1pPr algn="l" defTabSz="914400" rtl="0" eaLnBrk="1" latinLnBrk="0" hangingPunct="1">
                <a:spcBef>
                  <a:spcPct val="0"/>
                </a:spcBef>
                <a:buNone/>
                <a:defRPr sz="3000" kern="1200">
                  <a:solidFill>
                    <a:schemeClr val="tx1"/>
                  </a:solidFill>
                  <a:latin typeface="+mj-lt"/>
                  <a:ea typeface="+mj-ea"/>
                  <a:cs typeface="+mj-cs"/>
                </a:defRPr>
              </a:lvl1pPr>
            </a:lstStyle>
            <a:p>
              <a:pPr algn="ctr" fontAlgn="base">
                <a:spcAft>
                  <a:spcPct val="0"/>
                </a:spcAft>
                <a:defRPr/>
              </a:pPr>
              <a:r>
                <a:rPr lang="en-US" sz="1600" b="1" dirty="0" smtClean="0">
                  <a:solidFill>
                    <a:schemeClr val="bg1"/>
                  </a:solidFill>
                  <a:latin typeface="Graphik Regular"/>
                  <a:ea typeface="ＭＳ Ｐゴシック" charset="-128"/>
                  <a:cs typeface="Arial" pitchFamily="34" charset="0"/>
                </a:rPr>
                <a:t>Evidence Based Medicine</a:t>
              </a:r>
              <a:endParaRPr lang="en-US" sz="1600" b="1" dirty="0">
                <a:solidFill>
                  <a:schemeClr val="bg1"/>
                </a:solidFill>
                <a:latin typeface="Graphik Regular"/>
              </a:endParaRPr>
            </a:p>
          </p:txBody>
        </p:sp>
      </p:grpSp>
    </p:spTree>
    <p:extLst>
      <p:ext uri="{BB962C8B-B14F-4D97-AF65-F5344CB8AC3E}">
        <p14:creationId xmlns:p14="http://schemas.microsoft.com/office/powerpoint/2010/main" val="30791819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484" y="152400"/>
            <a:ext cx="7792916" cy="592934"/>
          </a:xfrm>
        </p:spPr>
        <p:txBody>
          <a:bodyPr>
            <a:noAutofit/>
          </a:bodyPr>
          <a:lstStyle/>
          <a:p>
            <a:r>
              <a:rPr lang="en-US" sz="2700" dirty="0">
                <a:solidFill>
                  <a:srgbClr val="424242"/>
                </a:solidFill>
                <a:latin typeface="Arial" pitchFamily="34" charset="0"/>
                <a:ea typeface="Arial" charset="0"/>
                <a:cs typeface="Arial" pitchFamily="34" charset="0"/>
              </a:rPr>
              <a:t>Global Healthcare Management Nuances</a:t>
            </a:r>
          </a:p>
        </p:txBody>
      </p:sp>
      <p:sp>
        <p:nvSpPr>
          <p:cNvPr id="3" name="Content Placeholder 2"/>
          <p:cNvSpPr>
            <a:spLocks noGrp="1"/>
          </p:cNvSpPr>
          <p:nvPr>
            <p:ph idx="1"/>
          </p:nvPr>
        </p:nvSpPr>
        <p:spPr>
          <a:xfrm>
            <a:off x="641350" y="1295745"/>
            <a:ext cx="8045450" cy="3600450"/>
          </a:xfrm>
        </p:spPr>
        <p:txBody>
          <a:bodyPr/>
          <a:lstStyle/>
          <a:p>
            <a:pPr marL="233363" indent="-233363"/>
            <a:r>
              <a:rPr lang="en-US" sz="1800" dirty="0"/>
              <a:t>Language and cultural barriers</a:t>
            </a:r>
          </a:p>
          <a:p>
            <a:pPr marL="233363" indent="-233363"/>
            <a:r>
              <a:rPr lang="en-US" sz="1800" dirty="0"/>
              <a:t>Global nuances in the ‘culture of medicine’ </a:t>
            </a:r>
          </a:p>
          <a:p>
            <a:pPr marL="233363" indent="-233363"/>
            <a:r>
              <a:rPr lang="en-US" sz="1800" dirty="0"/>
              <a:t>Variations in local standards of care</a:t>
            </a:r>
          </a:p>
          <a:p>
            <a:pPr marL="233363" indent="-233363"/>
            <a:r>
              <a:rPr lang="en-US" sz="1800" dirty="0"/>
              <a:t>Differences in patient, provider &amp; client  expectations </a:t>
            </a:r>
          </a:p>
          <a:p>
            <a:pPr marL="233363" indent="-233363"/>
            <a:r>
              <a:rPr lang="en-US" sz="1800" dirty="0"/>
              <a:t>Inconsistent adherence to evidence-based clinical practice guidelines</a:t>
            </a:r>
          </a:p>
          <a:p>
            <a:pPr marL="233363" indent="-233363"/>
            <a:r>
              <a:rPr lang="en-US" sz="1800" dirty="0"/>
              <a:t>Quality assurance and utilization management knowledge gaps</a:t>
            </a:r>
          </a:p>
          <a:p>
            <a:pPr marL="233363" indent="-233363"/>
            <a:r>
              <a:rPr lang="en-US" sz="1800" dirty="0"/>
              <a:t>Hospital-centric care delivery models</a:t>
            </a:r>
          </a:p>
          <a:p>
            <a:pPr marL="233363" indent="-233363"/>
            <a:r>
              <a:rPr lang="en-US" sz="1800" dirty="0"/>
              <a:t>Misaligned incentives between stakeholders (Fee-for-service environment)</a:t>
            </a:r>
          </a:p>
          <a:p>
            <a:pPr marL="233363" indent="-233363"/>
            <a:r>
              <a:rPr lang="en-US" sz="1800" dirty="0"/>
              <a:t>Variations in maturity of patient safety programs</a:t>
            </a:r>
          </a:p>
          <a:p>
            <a:pPr marL="233363" indent="-233363"/>
            <a:r>
              <a:rPr lang="en-US" sz="1800" dirty="0"/>
              <a:t>Unpredictable clinical operational logistics </a:t>
            </a:r>
          </a:p>
          <a:p>
            <a:pPr marL="0" indent="0">
              <a:buNone/>
            </a:pPr>
            <a:endParaRPr lang="en-US" dirty="0"/>
          </a:p>
        </p:txBody>
      </p:sp>
      <p:sp>
        <p:nvSpPr>
          <p:cNvPr id="4" name="Slide Number Placeholder 3"/>
          <p:cNvSpPr>
            <a:spLocks noGrp="1"/>
          </p:cNvSpPr>
          <p:nvPr>
            <p:ph type="sldNum" sz="quarter" idx="12"/>
          </p:nvPr>
        </p:nvSpPr>
        <p:spPr/>
        <p:txBody>
          <a:bodyPr/>
          <a:lstStyle/>
          <a:p>
            <a:fld id="{90F9BDA0-AF0E-4BA8-B742-3B9C92A3E6FE}" type="slidenum">
              <a:rPr lang="en-US" smtClean="0"/>
              <a:t>15</a:t>
            </a:fld>
            <a:endParaRPr lang="en-US" dirty="0"/>
          </a:p>
        </p:txBody>
      </p:sp>
    </p:spTree>
    <p:extLst>
      <p:ext uri="{BB962C8B-B14F-4D97-AF65-F5344CB8AC3E}">
        <p14:creationId xmlns:p14="http://schemas.microsoft.com/office/powerpoint/2010/main" val="43652307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75492" y="233362"/>
            <a:ext cx="8229600" cy="452438"/>
          </a:xfrm>
        </p:spPr>
        <p:txBody>
          <a:bodyPr>
            <a:noAutofit/>
          </a:bodyPr>
          <a:lstStyle/>
          <a:p>
            <a:r>
              <a:rPr lang="en-US" sz="2700" dirty="0"/>
              <a:t>Value </a:t>
            </a:r>
            <a:r>
              <a:rPr lang="en-US" sz="2700" dirty="0"/>
              <a:t>Proposition</a:t>
            </a:r>
          </a:p>
        </p:txBody>
      </p:sp>
      <p:sp>
        <p:nvSpPr>
          <p:cNvPr id="6" name="Oval 5"/>
          <p:cNvSpPr/>
          <p:nvPr/>
        </p:nvSpPr>
        <p:spPr>
          <a:xfrm>
            <a:off x="351692" y="1003183"/>
            <a:ext cx="3962400" cy="3145124"/>
          </a:xfrm>
          <a:prstGeom prst="ellipse">
            <a:avLst/>
          </a:prstGeom>
          <a:solidFill>
            <a:srgbClr val="005293"/>
          </a:solidFill>
          <a:ln w="25400" cap="flat" cmpd="sng" algn="ctr">
            <a:noFill/>
            <a:prstDash val="solid"/>
          </a:ln>
          <a:effectLst/>
        </p:spPr>
        <p:txBody>
          <a:bodyPr rtlCol="0" anchor="ctr"/>
          <a:lstStyle/>
          <a:p>
            <a:pPr algn="ctr">
              <a:defRPr/>
            </a:pPr>
            <a:endParaRPr lang="en-US" kern="0" dirty="0" smtClean="0">
              <a:solidFill>
                <a:srgbClr val="FFFFFF"/>
              </a:solidFill>
              <a:latin typeface="Graphik Regular"/>
              <a:ea typeface="ＭＳ Ｐゴシック" charset="-128"/>
            </a:endParaRPr>
          </a:p>
        </p:txBody>
      </p:sp>
      <p:sp>
        <p:nvSpPr>
          <p:cNvPr id="7" name="TextBox 6"/>
          <p:cNvSpPr txBox="1"/>
          <p:nvPr/>
        </p:nvSpPr>
        <p:spPr>
          <a:xfrm>
            <a:off x="3785210" y="986990"/>
            <a:ext cx="5287629" cy="1374735"/>
          </a:xfrm>
          <a:prstGeom prst="rect">
            <a:avLst/>
          </a:prstGeom>
          <a:noFill/>
        </p:spPr>
        <p:txBody>
          <a:bodyPr wrap="square" rtlCol="0">
            <a:spAutoFit/>
          </a:bodyPr>
          <a:lstStyle/>
          <a:p>
            <a:pPr algn="ctr" fontAlgn="base">
              <a:lnSpc>
                <a:spcPts val="2500"/>
              </a:lnSpc>
              <a:spcBef>
                <a:spcPct val="0"/>
              </a:spcBef>
              <a:spcAft>
                <a:spcPts val="600"/>
              </a:spcAft>
              <a:buClr>
                <a:srgbClr val="861F41"/>
              </a:buClr>
            </a:pPr>
            <a:r>
              <a:rPr lang="en-US" sz="2000" dirty="0">
                <a:solidFill>
                  <a:srgbClr val="424242"/>
                </a:solidFill>
                <a:ea typeface="ＭＳ Ｐゴシック" charset="-128"/>
              </a:rPr>
              <a:t>Improve healthcare for the people and systems we serve by </a:t>
            </a:r>
            <a:r>
              <a:rPr lang="en-US" sz="2000" b="1" dirty="0">
                <a:solidFill>
                  <a:srgbClr val="424242"/>
                </a:solidFill>
                <a:ea typeface="ＭＳ Ｐゴシック" charset="-128"/>
              </a:rPr>
              <a:t>harnessing global capabilities </a:t>
            </a:r>
            <a:r>
              <a:rPr lang="en-US" sz="2000" dirty="0">
                <a:solidFill>
                  <a:srgbClr val="424242"/>
                </a:solidFill>
                <a:ea typeface="ＭＳ Ｐゴシック" charset="-128"/>
              </a:rPr>
              <a:t>together with </a:t>
            </a:r>
            <a:r>
              <a:rPr lang="en-US" sz="2000" b="1" dirty="0">
                <a:solidFill>
                  <a:srgbClr val="424242"/>
                </a:solidFill>
                <a:ea typeface="ＭＳ Ｐゴシック" charset="-128"/>
              </a:rPr>
              <a:t>local market </a:t>
            </a:r>
            <a:r>
              <a:rPr lang="en-US" sz="2000" b="1" dirty="0" smtClean="0">
                <a:solidFill>
                  <a:srgbClr val="424242"/>
                </a:solidFill>
                <a:ea typeface="ＭＳ Ｐゴシック" charset="-128"/>
              </a:rPr>
              <a:t>understanding</a:t>
            </a:r>
            <a:endParaRPr lang="en-US" altLang="en-US" sz="2000" b="1" kern="0" dirty="0">
              <a:solidFill>
                <a:srgbClr val="424242"/>
              </a:solidFill>
              <a:ea typeface="ＭＳ Ｐゴシック" charset="-128"/>
              <a:cs typeface="Arial" panose="020B0604020202020204" pitchFamily="34" charset="0"/>
            </a:endParaRPr>
          </a:p>
        </p:txBody>
      </p:sp>
      <p:sp>
        <p:nvSpPr>
          <p:cNvPr id="8" name="Rectangle 7"/>
          <p:cNvSpPr/>
          <p:nvPr/>
        </p:nvSpPr>
        <p:spPr>
          <a:xfrm>
            <a:off x="4036698" y="2621819"/>
            <a:ext cx="4784651" cy="1695336"/>
          </a:xfrm>
          <a:prstGeom prst="rect">
            <a:avLst/>
          </a:prstGeom>
        </p:spPr>
        <p:txBody>
          <a:bodyPr wrap="square">
            <a:spAutoFit/>
          </a:bodyPr>
          <a:lstStyle/>
          <a:p>
            <a:pPr algn="ctr" fontAlgn="base">
              <a:lnSpc>
                <a:spcPts val="2500"/>
              </a:lnSpc>
              <a:spcBef>
                <a:spcPct val="0"/>
              </a:spcBef>
              <a:spcAft>
                <a:spcPct val="0"/>
              </a:spcAft>
            </a:pPr>
            <a:r>
              <a:rPr lang="en-US" sz="2000" dirty="0">
                <a:solidFill>
                  <a:srgbClr val="424242"/>
                </a:solidFill>
                <a:ea typeface="ＭＳ Ｐゴシック" charset="-128"/>
              </a:rPr>
              <a:t>Advance local </a:t>
            </a:r>
            <a:r>
              <a:rPr lang="en-US" sz="2000" dirty="0" smtClean="0">
                <a:solidFill>
                  <a:srgbClr val="424242"/>
                </a:solidFill>
                <a:ea typeface="ＭＳ Ｐゴシック" charset="-128"/>
              </a:rPr>
              <a:t>healthcare                     </a:t>
            </a:r>
            <a:r>
              <a:rPr lang="en-US" sz="2000" b="1" dirty="0" smtClean="0">
                <a:solidFill>
                  <a:srgbClr val="424242"/>
                </a:solidFill>
                <a:ea typeface="ＭＳ Ｐゴシック" charset="-128"/>
              </a:rPr>
              <a:t>access</a:t>
            </a:r>
            <a:r>
              <a:rPr lang="en-US" sz="2000" b="1" dirty="0">
                <a:solidFill>
                  <a:srgbClr val="424242"/>
                </a:solidFill>
                <a:ea typeface="ＭＳ Ｐゴシック" charset="-128"/>
              </a:rPr>
              <a:t>, affordability and outcomes </a:t>
            </a:r>
            <a:r>
              <a:rPr lang="en-US" sz="2000" b="1" dirty="0" smtClean="0">
                <a:solidFill>
                  <a:srgbClr val="424242"/>
                </a:solidFill>
                <a:ea typeface="ＭＳ Ｐゴシック" charset="-128"/>
              </a:rPr>
              <a:t>         </a:t>
            </a:r>
            <a:r>
              <a:rPr lang="en-US" sz="2000" dirty="0" smtClean="0">
                <a:solidFill>
                  <a:srgbClr val="424242"/>
                </a:solidFill>
                <a:ea typeface="ＭＳ Ｐゴシック" charset="-128"/>
              </a:rPr>
              <a:t>by </a:t>
            </a:r>
            <a:r>
              <a:rPr lang="en-US" sz="2000" dirty="0">
                <a:solidFill>
                  <a:srgbClr val="424242"/>
                </a:solidFill>
                <a:ea typeface="ＭＳ Ｐゴシック" charset="-128"/>
              </a:rPr>
              <a:t>leveraging foundational </a:t>
            </a:r>
            <a:r>
              <a:rPr lang="en-US" sz="2000" dirty="0" smtClean="0">
                <a:solidFill>
                  <a:srgbClr val="424242"/>
                </a:solidFill>
                <a:ea typeface="ＭＳ Ｐゴシック" charset="-128"/>
              </a:rPr>
              <a:t>competencies </a:t>
            </a:r>
            <a:r>
              <a:rPr lang="en-US" sz="2000" dirty="0">
                <a:solidFill>
                  <a:srgbClr val="424242"/>
                </a:solidFill>
                <a:ea typeface="ＭＳ Ｐゴシック" charset="-128"/>
              </a:rPr>
              <a:t>in </a:t>
            </a:r>
            <a:r>
              <a:rPr lang="en-US" sz="2000" dirty="0" smtClean="0">
                <a:solidFill>
                  <a:srgbClr val="424242"/>
                </a:solidFill>
                <a:ea typeface="ＭＳ Ｐゴシック" charset="-128"/>
              </a:rPr>
              <a:t>data </a:t>
            </a:r>
            <a:r>
              <a:rPr lang="en-US" sz="2000" dirty="0">
                <a:solidFill>
                  <a:srgbClr val="424242"/>
                </a:solidFill>
                <a:ea typeface="ＭＳ Ｐゴシック" charset="-128"/>
              </a:rPr>
              <a:t>analytics, technology and clinical insights</a:t>
            </a:r>
          </a:p>
        </p:txBody>
      </p:sp>
      <p:cxnSp>
        <p:nvCxnSpPr>
          <p:cNvPr id="9" name="Straight Connector 8"/>
          <p:cNvCxnSpPr/>
          <p:nvPr/>
        </p:nvCxnSpPr>
        <p:spPr>
          <a:xfrm>
            <a:off x="1051415" y="2565327"/>
            <a:ext cx="2523058" cy="0"/>
          </a:xfrm>
          <a:prstGeom prst="line">
            <a:avLst/>
          </a:prstGeom>
          <a:noFill/>
          <a:ln w="57150" cap="flat" cmpd="sng" algn="ctr">
            <a:solidFill>
              <a:schemeClr val="tx1">
                <a:lumMod val="40000"/>
                <a:lumOff val="60000"/>
              </a:schemeClr>
            </a:solidFill>
            <a:prstDash val="solid"/>
          </a:ln>
          <a:effectLst/>
        </p:spPr>
      </p:cxnSp>
      <p:sp>
        <p:nvSpPr>
          <p:cNvPr id="10" name="TextBox 9"/>
          <p:cNvSpPr txBox="1"/>
          <p:nvPr/>
        </p:nvSpPr>
        <p:spPr>
          <a:xfrm>
            <a:off x="0" y="1950434"/>
            <a:ext cx="4647580" cy="523220"/>
          </a:xfrm>
          <a:prstGeom prst="rect">
            <a:avLst/>
          </a:prstGeom>
          <a:noFill/>
        </p:spPr>
        <p:txBody>
          <a:bodyPr wrap="square" rtlCol="0">
            <a:spAutoFit/>
          </a:bodyPr>
          <a:lstStyle/>
          <a:p>
            <a:pPr algn="ctr" fontAlgn="base">
              <a:spcBef>
                <a:spcPct val="0"/>
              </a:spcBef>
              <a:spcAft>
                <a:spcPct val="0"/>
              </a:spcAft>
            </a:pPr>
            <a:r>
              <a:rPr lang="en-US" sz="2800" b="1" dirty="0" smtClean="0">
                <a:solidFill>
                  <a:srgbClr val="FFFFFF"/>
                </a:solidFill>
                <a:ea typeface="Arial" charset="0"/>
                <a:cs typeface="Arial" charset="0"/>
              </a:rPr>
              <a:t>THINK GLOBAL</a:t>
            </a:r>
            <a:endParaRPr lang="en-US" sz="2800" b="1" dirty="0">
              <a:solidFill>
                <a:srgbClr val="FFFFFF"/>
              </a:solidFill>
              <a:ea typeface="Arial" charset="0"/>
              <a:cs typeface="Arial" charset="0"/>
            </a:endParaRPr>
          </a:p>
        </p:txBody>
      </p:sp>
      <p:sp>
        <p:nvSpPr>
          <p:cNvPr id="11" name="TextBox 10"/>
          <p:cNvSpPr txBox="1"/>
          <p:nvPr/>
        </p:nvSpPr>
        <p:spPr>
          <a:xfrm>
            <a:off x="10635" y="2627177"/>
            <a:ext cx="4647576" cy="646331"/>
          </a:xfrm>
          <a:prstGeom prst="rect">
            <a:avLst/>
          </a:prstGeom>
          <a:noFill/>
        </p:spPr>
        <p:txBody>
          <a:bodyPr wrap="square" rtlCol="0">
            <a:spAutoFit/>
          </a:bodyPr>
          <a:lstStyle/>
          <a:p>
            <a:pPr algn="ctr" fontAlgn="base">
              <a:spcBef>
                <a:spcPct val="0"/>
              </a:spcBef>
              <a:spcAft>
                <a:spcPct val="0"/>
              </a:spcAft>
            </a:pPr>
            <a:r>
              <a:rPr lang="en-US" sz="3600" b="1" dirty="0" smtClean="0">
                <a:solidFill>
                  <a:srgbClr val="FFFFFF"/>
                </a:solidFill>
                <a:ea typeface="Arial" charset="0"/>
                <a:cs typeface="Arial" charset="0"/>
              </a:rPr>
              <a:t>ACT LOCAL</a:t>
            </a:r>
            <a:endParaRPr lang="en-US" sz="3600" b="1" dirty="0">
              <a:solidFill>
                <a:srgbClr val="FFFFFF"/>
              </a:solidFill>
              <a:ea typeface="Arial" charset="0"/>
              <a:cs typeface="Arial" charset="0"/>
            </a:endParaRPr>
          </a:p>
        </p:txBody>
      </p:sp>
    </p:spTree>
    <p:extLst>
      <p:ext uri="{BB962C8B-B14F-4D97-AF65-F5344CB8AC3E}">
        <p14:creationId xmlns:p14="http://schemas.microsoft.com/office/powerpoint/2010/main" val="17451254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5D7DF536-E867-234C-8EFA-1DEA2313A8CB}"/>
              </a:ext>
            </a:extLst>
          </p:cNvPr>
          <p:cNvSpPr/>
          <p:nvPr/>
        </p:nvSpPr>
        <p:spPr>
          <a:xfrm>
            <a:off x="222191" y="0"/>
            <a:ext cx="9128897" cy="5143500"/>
          </a:xfrm>
          <a:prstGeom prst="rect">
            <a:avLst/>
          </a:prstGeom>
          <a:solidFill>
            <a:srgbClr val="003DA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4" name="Title 1">
            <a:extLst>
              <a:ext uri="{FF2B5EF4-FFF2-40B4-BE49-F238E27FC236}">
                <a16:creationId xmlns:a16="http://schemas.microsoft.com/office/drawing/2014/main" xmlns="" id="{FA012EC9-8FD6-C34B-947E-A5EE2EE362A6}"/>
              </a:ext>
            </a:extLst>
          </p:cNvPr>
          <p:cNvSpPr txBox="1">
            <a:spLocks/>
          </p:cNvSpPr>
          <p:nvPr/>
        </p:nvSpPr>
        <p:spPr>
          <a:xfrm>
            <a:off x="627184" y="171450"/>
            <a:ext cx="5943600" cy="592934"/>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lang="en-US" sz="1800" b="1" kern="1200">
                <a:solidFill>
                  <a:schemeClr val="accent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a:ln>
                  <a:noFill/>
                </a:ln>
                <a:solidFill>
                  <a:srgbClr val="003DA1"/>
                </a:solidFill>
                <a:effectLst/>
                <a:uLnTx/>
                <a:uFillTx/>
                <a:latin typeface="Arial"/>
                <a:ea typeface="+mj-ea"/>
                <a:cs typeface="+mj-cs"/>
              </a:rPr>
              <a:t>Today’s Topics</a:t>
            </a:r>
            <a:endParaRPr kumimoji="0" lang="en-US" sz="1800" b="1" i="0" u="none" strike="noStrike" kern="1200" cap="none" spc="0" normalizeH="0" baseline="0" noProof="0" dirty="0">
              <a:ln>
                <a:noFill/>
              </a:ln>
              <a:solidFill>
                <a:srgbClr val="003DA1"/>
              </a:solidFill>
              <a:effectLst/>
              <a:uLnTx/>
              <a:uFillTx/>
              <a:latin typeface="Arial"/>
              <a:ea typeface="+mj-ea"/>
              <a:cs typeface="+mj-cs"/>
            </a:endParaRPr>
          </a:p>
        </p:txBody>
      </p:sp>
      <p:sp>
        <p:nvSpPr>
          <p:cNvPr id="5" name="Slide Number Placeholder 3">
            <a:extLst>
              <a:ext uri="{FF2B5EF4-FFF2-40B4-BE49-F238E27FC236}">
                <a16:creationId xmlns:a16="http://schemas.microsoft.com/office/drawing/2014/main" xmlns="" id="{E5DF6140-C2F2-524D-B8A6-B008882CFA80}"/>
              </a:ext>
            </a:extLst>
          </p:cNvPr>
          <p:cNvSpPr txBox="1">
            <a:spLocks/>
          </p:cNvSpPr>
          <p:nvPr/>
        </p:nvSpPr>
        <p:spPr>
          <a:xfrm>
            <a:off x="7620000" y="4896195"/>
            <a:ext cx="1066800" cy="125885"/>
          </a:xfrm>
          <a:prstGeom prst="rect">
            <a:avLst/>
          </a:prstGeom>
        </p:spPr>
        <p:txBody>
          <a:bodyPr vert="horz" lIns="0" tIns="0" rIns="0" bIns="0" rtlCol="0" anchor="b"/>
          <a:lstStyle>
            <a:defPPr>
              <a:defRPr lang="en-US"/>
            </a:defPPr>
            <a:lvl1pPr marL="0" algn="r" defTabSz="914400" rtl="0" eaLnBrk="1" latinLnBrk="0" hangingPunct="1">
              <a:defRPr sz="675"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0F9BDA0-AF0E-4BA8-B742-3B9C92A3E6FE}" type="slidenum">
              <a:rPr lang="en-US" smtClean="0">
                <a:solidFill>
                  <a:srgbClr val="8C9599"/>
                </a:solidFill>
                <a:latin typeface="Arial"/>
              </a:rPr>
              <a:pPr/>
              <a:t>17</a:t>
            </a:fld>
            <a:endParaRPr lang="en-US" dirty="0">
              <a:solidFill>
                <a:srgbClr val="8C9599"/>
              </a:solidFill>
              <a:latin typeface="Arial"/>
            </a:endParaRPr>
          </a:p>
        </p:txBody>
      </p:sp>
      <p:sp>
        <p:nvSpPr>
          <p:cNvPr id="6" name="TextBox 5">
            <a:extLst>
              <a:ext uri="{FF2B5EF4-FFF2-40B4-BE49-F238E27FC236}">
                <a16:creationId xmlns:a16="http://schemas.microsoft.com/office/drawing/2014/main" xmlns="" id="{776363D4-0B12-2445-AC89-10E74AAADC99}"/>
              </a:ext>
            </a:extLst>
          </p:cNvPr>
          <p:cNvSpPr txBox="1"/>
          <p:nvPr/>
        </p:nvSpPr>
        <p:spPr>
          <a:xfrm>
            <a:off x="782365" y="1971045"/>
            <a:ext cx="2787964" cy="954107"/>
          </a:xfrm>
          <a:prstGeom prst="rect">
            <a:avLst/>
          </a:prstGeom>
          <a:noFill/>
        </p:spPr>
        <p:txBody>
          <a:bodyPr wrap="square" rtlCol="0">
            <a:spAutoFit/>
          </a:bodyPr>
          <a:lstStyle/>
          <a:p>
            <a:pPr>
              <a:spcAft>
                <a:spcPts val="400"/>
              </a:spcAft>
              <a:buClr>
                <a:srgbClr val="00A8F7"/>
              </a:buClr>
            </a:pPr>
            <a:r>
              <a:rPr lang="en-US" sz="2800" b="1" dirty="0">
                <a:solidFill>
                  <a:srgbClr val="2CA6F8"/>
                </a:solidFill>
              </a:rPr>
              <a:t>A Case Study:</a:t>
            </a:r>
            <a:r>
              <a:rPr lang="en-US" sz="2800" b="1" dirty="0">
                <a:solidFill>
                  <a:schemeClr val="bg1"/>
                </a:solidFill>
              </a:rPr>
              <a:t/>
            </a:r>
            <a:br>
              <a:rPr lang="en-US" sz="2800" b="1" dirty="0">
                <a:solidFill>
                  <a:schemeClr val="bg1"/>
                </a:solidFill>
              </a:rPr>
            </a:br>
            <a:endParaRPr lang="en-US" sz="2800" b="1" dirty="0">
              <a:solidFill>
                <a:schemeClr val="bg1"/>
              </a:solidFill>
              <a:latin typeface="Arial"/>
            </a:endParaRPr>
          </a:p>
        </p:txBody>
      </p:sp>
      <p:cxnSp>
        <p:nvCxnSpPr>
          <p:cNvPr id="7" name="Straight Connector 6">
            <a:extLst>
              <a:ext uri="{FF2B5EF4-FFF2-40B4-BE49-F238E27FC236}">
                <a16:creationId xmlns:a16="http://schemas.microsoft.com/office/drawing/2014/main" xmlns="" id="{C1DB97D9-8A13-0240-B9A7-359B7D1385AC}"/>
              </a:ext>
            </a:extLst>
          </p:cNvPr>
          <p:cNvCxnSpPr/>
          <p:nvPr/>
        </p:nvCxnSpPr>
        <p:spPr>
          <a:xfrm>
            <a:off x="739588" y="2583402"/>
            <a:ext cx="7772400" cy="0"/>
          </a:xfrm>
          <a:prstGeom prst="line">
            <a:avLst/>
          </a:prstGeom>
          <a:noFill/>
          <a:ln w="9525" cap="flat" cmpd="sng" algn="ctr">
            <a:solidFill>
              <a:srgbClr val="FFFFFF"/>
            </a:solidFill>
            <a:prstDash val="solid"/>
          </a:ln>
          <a:effectLst/>
        </p:spPr>
      </p:cxnSp>
      <p:sp>
        <p:nvSpPr>
          <p:cNvPr id="9" name="Rectangle 8">
            <a:extLst>
              <a:ext uri="{FF2B5EF4-FFF2-40B4-BE49-F238E27FC236}">
                <a16:creationId xmlns:a16="http://schemas.microsoft.com/office/drawing/2014/main" xmlns="" id="{C59C79CD-5C51-914C-8AD1-9C2DD3585760}"/>
              </a:ext>
            </a:extLst>
          </p:cNvPr>
          <p:cNvSpPr/>
          <p:nvPr/>
        </p:nvSpPr>
        <p:spPr>
          <a:xfrm>
            <a:off x="782365" y="2579684"/>
            <a:ext cx="7833315" cy="954107"/>
          </a:xfrm>
          <a:prstGeom prst="rect">
            <a:avLst/>
          </a:prstGeom>
        </p:spPr>
        <p:txBody>
          <a:bodyPr wrap="square">
            <a:spAutoFit/>
          </a:bodyPr>
          <a:lstStyle/>
          <a:p>
            <a:r>
              <a:rPr lang="en-US" sz="2800" b="1" dirty="0">
                <a:solidFill>
                  <a:schemeClr val="bg1"/>
                </a:solidFill>
              </a:rPr>
              <a:t>Advancing Evidence-Based Care In Brazil</a:t>
            </a:r>
            <a:br>
              <a:rPr lang="en-US" sz="2800" b="1" dirty="0">
                <a:solidFill>
                  <a:schemeClr val="bg1"/>
                </a:solidFill>
              </a:rPr>
            </a:br>
            <a:endParaRPr lang="en-US" sz="2800" dirty="0"/>
          </a:p>
        </p:txBody>
      </p:sp>
    </p:spTree>
    <p:extLst>
      <p:ext uri="{BB962C8B-B14F-4D97-AF65-F5344CB8AC3E}">
        <p14:creationId xmlns:p14="http://schemas.microsoft.com/office/powerpoint/2010/main" val="256172000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504" y="171450"/>
            <a:ext cx="5943600" cy="592934"/>
          </a:xfrm>
        </p:spPr>
        <p:txBody>
          <a:bodyPr>
            <a:normAutofit/>
          </a:bodyPr>
          <a:lstStyle/>
          <a:p>
            <a:pPr marL="176236" indent="-176236" defTabSz="914362">
              <a:spcBef>
                <a:spcPct val="20000"/>
              </a:spcBef>
              <a:buClr>
                <a:schemeClr val="tx1"/>
              </a:buClr>
            </a:pPr>
            <a:r>
              <a:rPr lang="en-US" sz="2700" dirty="0">
                <a:solidFill>
                  <a:srgbClr val="424242"/>
                </a:solidFill>
                <a:latin typeface="Arial" pitchFamily="34" charset="0"/>
                <a:ea typeface="Arial" charset="0"/>
                <a:cs typeface="Arial" pitchFamily="34" charset="0"/>
              </a:rPr>
              <a:t>Challenges</a:t>
            </a:r>
          </a:p>
        </p:txBody>
      </p:sp>
      <p:sp>
        <p:nvSpPr>
          <p:cNvPr id="4" name="Slide Number Placeholder 3"/>
          <p:cNvSpPr>
            <a:spLocks noGrp="1"/>
          </p:cNvSpPr>
          <p:nvPr>
            <p:ph type="sldNum" sz="quarter" idx="12"/>
          </p:nvPr>
        </p:nvSpPr>
        <p:spPr/>
        <p:txBody>
          <a:bodyPr/>
          <a:lstStyle/>
          <a:p>
            <a:fld id="{90F9BDA0-AF0E-4BA8-B742-3B9C92A3E6FE}" type="slidenum">
              <a:rPr lang="en-US" smtClean="0"/>
              <a:t>18</a:t>
            </a:fld>
            <a:endParaRPr lang="en-US" dirty="0"/>
          </a:p>
        </p:txBody>
      </p:sp>
      <p:sp>
        <p:nvSpPr>
          <p:cNvPr id="3" name="Content Placeholder 2"/>
          <p:cNvSpPr>
            <a:spLocks noGrp="1"/>
          </p:cNvSpPr>
          <p:nvPr>
            <p:ph idx="4294967295"/>
          </p:nvPr>
        </p:nvSpPr>
        <p:spPr>
          <a:xfrm>
            <a:off x="1098550" y="1028700"/>
            <a:ext cx="8045450" cy="3600450"/>
          </a:xfrm>
        </p:spPr>
        <p:txBody>
          <a:bodyPr/>
          <a:lstStyle/>
          <a:p>
            <a:pPr marL="0" lvl="0" indent="0">
              <a:buNone/>
            </a:pPr>
            <a:endParaRPr lang="en-US" sz="1600" b="1" dirty="0"/>
          </a:p>
          <a:p>
            <a:pPr marL="0" lvl="0" indent="0">
              <a:buNone/>
            </a:pPr>
            <a:endParaRPr lang="en-US" sz="1600" dirty="0"/>
          </a:p>
        </p:txBody>
      </p:sp>
      <p:sp>
        <p:nvSpPr>
          <p:cNvPr id="6" name="Rectangle 5">
            <a:extLst>
              <a:ext uri="{FF2B5EF4-FFF2-40B4-BE49-F238E27FC236}">
                <a16:creationId xmlns:a16="http://schemas.microsoft.com/office/drawing/2014/main" xmlns="" id="{B03DE2DC-5C30-A44E-9DFA-8408F6D0CB88}"/>
              </a:ext>
            </a:extLst>
          </p:cNvPr>
          <p:cNvSpPr/>
          <p:nvPr/>
        </p:nvSpPr>
        <p:spPr>
          <a:xfrm>
            <a:off x="535744" y="1194429"/>
            <a:ext cx="2491936" cy="1518773"/>
          </a:xfrm>
          <a:prstGeom prst="rect">
            <a:avLst/>
          </a:prstGeom>
          <a:solidFill>
            <a:srgbClr val="003D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5B037BF5-C779-F241-B1DA-7C7753D8F8DF}"/>
              </a:ext>
            </a:extLst>
          </p:cNvPr>
          <p:cNvSpPr/>
          <p:nvPr/>
        </p:nvSpPr>
        <p:spPr>
          <a:xfrm>
            <a:off x="679352" y="1364476"/>
            <a:ext cx="2204720" cy="784830"/>
          </a:xfrm>
          <a:prstGeom prst="rect">
            <a:avLst/>
          </a:prstGeom>
        </p:spPr>
        <p:txBody>
          <a:bodyPr wrap="square">
            <a:spAutoFit/>
          </a:bodyPr>
          <a:lstStyle/>
          <a:p>
            <a:pPr lvl="0"/>
            <a:r>
              <a:rPr lang="en-US" sz="1500" b="1" dirty="0">
                <a:solidFill>
                  <a:schemeClr val="bg1"/>
                </a:solidFill>
              </a:rPr>
              <a:t>Challenge: </a:t>
            </a:r>
            <a:br>
              <a:rPr lang="en-US" sz="1500" b="1" dirty="0">
                <a:solidFill>
                  <a:schemeClr val="bg1"/>
                </a:solidFill>
              </a:rPr>
            </a:br>
            <a:r>
              <a:rPr lang="en-US" sz="1500" dirty="0">
                <a:solidFill>
                  <a:schemeClr val="bg1"/>
                </a:solidFill>
              </a:rPr>
              <a:t>Variations in quality of care in Brazil</a:t>
            </a:r>
          </a:p>
        </p:txBody>
      </p:sp>
      <p:sp>
        <p:nvSpPr>
          <p:cNvPr id="9" name="Rectangle 8">
            <a:extLst>
              <a:ext uri="{FF2B5EF4-FFF2-40B4-BE49-F238E27FC236}">
                <a16:creationId xmlns:a16="http://schemas.microsoft.com/office/drawing/2014/main" xmlns="" id="{F9574828-5D19-B441-8FA3-210808D1C173}"/>
              </a:ext>
            </a:extLst>
          </p:cNvPr>
          <p:cNvSpPr/>
          <p:nvPr/>
        </p:nvSpPr>
        <p:spPr>
          <a:xfrm>
            <a:off x="3553264" y="1194429"/>
            <a:ext cx="2491936" cy="1518773"/>
          </a:xfrm>
          <a:prstGeom prst="rect">
            <a:avLst/>
          </a:prstGeom>
          <a:solidFill>
            <a:srgbClr val="003D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B591CDD6-4654-6D41-B136-C4D4FEC5A504}"/>
              </a:ext>
            </a:extLst>
          </p:cNvPr>
          <p:cNvSpPr/>
          <p:nvPr/>
        </p:nvSpPr>
        <p:spPr>
          <a:xfrm>
            <a:off x="3656330" y="1308412"/>
            <a:ext cx="2532478" cy="1246495"/>
          </a:xfrm>
          <a:prstGeom prst="rect">
            <a:avLst/>
          </a:prstGeom>
        </p:spPr>
        <p:txBody>
          <a:bodyPr wrap="square">
            <a:spAutoFit/>
          </a:bodyPr>
          <a:lstStyle/>
          <a:p>
            <a:r>
              <a:rPr lang="en-US" sz="1500" b="1" dirty="0">
                <a:solidFill>
                  <a:schemeClr val="bg1"/>
                </a:solidFill>
              </a:rPr>
              <a:t>Action: </a:t>
            </a:r>
            <a:br>
              <a:rPr lang="en-US" sz="1500" b="1" dirty="0">
                <a:solidFill>
                  <a:schemeClr val="bg1"/>
                </a:solidFill>
              </a:rPr>
            </a:br>
            <a:r>
              <a:rPr lang="en-US" sz="1500" dirty="0">
                <a:solidFill>
                  <a:schemeClr val="bg1"/>
                </a:solidFill>
              </a:rPr>
              <a:t>Ensure patients have </a:t>
            </a:r>
            <a:r>
              <a:rPr lang="en-US" sz="1500" b="1" dirty="0">
                <a:solidFill>
                  <a:srgbClr val="2CA6F8"/>
                </a:solidFill>
              </a:rPr>
              <a:t>consistent access to </a:t>
            </a:r>
            <a:br>
              <a:rPr lang="en-US" sz="1500" b="1" dirty="0">
                <a:solidFill>
                  <a:srgbClr val="2CA6F8"/>
                </a:solidFill>
              </a:rPr>
            </a:br>
            <a:r>
              <a:rPr lang="en-US" sz="1500" b="1" dirty="0">
                <a:solidFill>
                  <a:srgbClr val="2CA6F8"/>
                </a:solidFill>
              </a:rPr>
              <a:t>high quality health care</a:t>
            </a:r>
          </a:p>
          <a:p>
            <a:pPr lvl="0"/>
            <a:endParaRPr lang="en-US" sz="1500" dirty="0">
              <a:solidFill>
                <a:schemeClr val="bg1"/>
              </a:solidFill>
            </a:endParaRPr>
          </a:p>
        </p:txBody>
      </p:sp>
      <p:sp>
        <p:nvSpPr>
          <p:cNvPr id="11" name="Rectangle 10">
            <a:extLst>
              <a:ext uri="{FF2B5EF4-FFF2-40B4-BE49-F238E27FC236}">
                <a16:creationId xmlns:a16="http://schemas.microsoft.com/office/drawing/2014/main" xmlns="" id="{DF074181-CB61-9244-9B21-1B336896D384}"/>
              </a:ext>
            </a:extLst>
          </p:cNvPr>
          <p:cNvSpPr/>
          <p:nvPr/>
        </p:nvSpPr>
        <p:spPr>
          <a:xfrm>
            <a:off x="6479344" y="1194429"/>
            <a:ext cx="2491936" cy="15187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68A14688-415F-3C4A-B915-62797D537AD2}"/>
              </a:ext>
            </a:extLst>
          </p:cNvPr>
          <p:cNvSpPr/>
          <p:nvPr/>
        </p:nvSpPr>
        <p:spPr>
          <a:xfrm>
            <a:off x="6579526" y="1333253"/>
            <a:ext cx="2320634" cy="1246495"/>
          </a:xfrm>
          <a:prstGeom prst="rect">
            <a:avLst/>
          </a:prstGeom>
        </p:spPr>
        <p:txBody>
          <a:bodyPr wrap="square">
            <a:spAutoFit/>
          </a:bodyPr>
          <a:lstStyle/>
          <a:p>
            <a:pPr lvl="0"/>
            <a:r>
              <a:rPr lang="en-US" sz="1500" b="1" dirty="0">
                <a:solidFill>
                  <a:schemeClr val="accent1"/>
                </a:solidFill>
              </a:rPr>
              <a:t>Steps: </a:t>
            </a:r>
            <a:br>
              <a:rPr lang="en-US" sz="1500" b="1" dirty="0">
                <a:solidFill>
                  <a:schemeClr val="accent1"/>
                </a:solidFill>
              </a:rPr>
            </a:br>
            <a:r>
              <a:rPr lang="en-US" sz="1500" dirty="0">
                <a:solidFill>
                  <a:schemeClr val="accent1"/>
                </a:solidFill>
              </a:rPr>
              <a:t>Implementation and rigorous application of evidence-based care guidelines</a:t>
            </a:r>
          </a:p>
        </p:txBody>
      </p:sp>
      <p:sp>
        <p:nvSpPr>
          <p:cNvPr id="13" name="Right Arrow 12">
            <a:extLst>
              <a:ext uri="{FF2B5EF4-FFF2-40B4-BE49-F238E27FC236}">
                <a16:creationId xmlns:a16="http://schemas.microsoft.com/office/drawing/2014/main" xmlns="" id="{7805A54B-AE0D-B94E-A05B-A602B6894153}"/>
              </a:ext>
            </a:extLst>
          </p:cNvPr>
          <p:cNvSpPr/>
          <p:nvPr/>
        </p:nvSpPr>
        <p:spPr>
          <a:xfrm>
            <a:off x="3130648" y="1756891"/>
            <a:ext cx="365760" cy="350986"/>
          </a:xfrm>
          <a:prstGeom prst="rightArrow">
            <a:avLst/>
          </a:prstGeom>
          <a:solidFill>
            <a:srgbClr val="00A8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a:extLst>
              <a:ext uri="{FF2B5EF4-FFF2-40B4-BE49-F238E27FC236}">
                <a16:creationId xmlns:a16="http://schemas.microsoft.com/office/drawing/2014/main" xmlns="" id="{C891100D-4662-424B-94F1-369138170069}"/>
              </a:ext>
            </a:extLst>
          </p:cNvPr>
          <p:cNvSpPr/>
          <p:nvPr/>
        </p:nvSpPr>
        <p:spPr>
          <a:xfrm>
            <a:off x="6097368" y="1756891"/>
            <a:ext cx="365760" cy="350986"/>
          </a:xfrm>
          <a:prstGeom prst="rightArrow">
            <a:avLst/>
          </a:prstGeom>
          <a:solidFill>
            <a:srgbClr val="00A8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xmlns="" id="{CFC9DEA0-BD4C-CF45-8255-713E1B543582}"/>
              </a:ext>
            </a:extLst>
          </p:cNvPr>
          <p:cNvSpPr/>
          <p:nvPr/>
        </p:nvSpPr>
        <p:spPr>
          <a:xfrm>
            <a:off x="535744" y="3087457"/>
            <a:ext cx="2491936" cy="1518773"/>
          </a:xfrm>
          <a:prstGeom prst="rect">
            <a:avLst/>
          </a:prstGeom>
          <a:solidFill>
            <a:srgbClr val="003D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xmlns="" id="{5DBA1F32-E7D4-334C-AC11-504552C32122}"/>
              </a:ext>
            </a:extLst>
          </p:cNvPr>
          <p:cNvSpPr/>
          <p:nvPr/>
        </p:nvSpPr>
        <p:spPr>
          <a:xfrm>
            <a:off x="679352" y="3257504"/>
            <a:ext cx="2204720" cy="1477328"/>
          </a:xfrm>
          <a:prstGeom prst="rect">
            <a:avLst/>
          </a:prstGeom>
        </p:spPr>
        <p:txBody>
          <a:bodyPr wrap="square">
            <a:spAutoFit/>
          </a:bodyPr>
          <a:lstStyle/>
          <a:p>
            <a:r>
              <a:rPr lang="en-US" sz="1500" b="1" dirty="0">
                <a:solidFill>
                  <a:schemeClr val="bg1"/>
                </a:solidFill>
              </a:rPr>
              <a:t>Challenge: </a:t>
            </a:r>
            <a:br>
              <a:rPr lang="en-US" sz="1500" b="1" dirty="0">
                <a:solidFill>
                  <a:schemeClr val="bg1"/>
                </a:solidFill>
              </a:rPr>
            </a:br>
            <a:r>
              <a:rPr lang="en-US" sz="1500" dirty="0">
                <a:solidFill>
                  <a:schemeClr val="bg1"/>
                </a:solidFill>
              </a:rPr>
              <a:t>Inconsistent provider adherence to evidence-based practice standards</a:t>
            </a:r>
          </a:p>
          <a:p>
            <a:pPr lvl="0"/>
            <a:endParaRPr lang="en-US" sz="1500" dirty="0">
              <a:solidFill>
                <a:schemeClr val="bg1"/>
              </a:solidFill>
            </a:endParaRPr>
          </a:p>
        </p:txBody>
      </p:sp>
      <p:sp>
        <p:nvSpPr>
          <p:cNvPr id="17" name="Rectangle 16">
            <a:extLst>
              <a:ext uri="{FF2B5EF4-FFF2-40B4-BE49-F238E27FC236}">
                <a16:creationId xmlns:a16="http://schemas.microsoft.com/office/drawing/2014/main" xmlns="" id="{B9DFAF5E-9C51-E740-A912-B6550015E805}"/>
              </a:ext>
            </a:extLst>
          </p:cNvPr>
          <p:cNvSpPr/>
          <p:nvPr/>
        </p:nvSpPr>
        <p:spPr>
          <a:xfrm>
            <a:off x="3553264" y="3087457"/>
            <a:ext cx="2491936" cy="1518773"/>
          </a:xfrm>
          <a:prstGeom prst="rect">
            <a:avLst/>
          </a:prstGeom>
          <a:solidFill>
            <a:srgbClr val="003D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0378F8DF-C782-9C43-BEB0-FE1B1EF2CB58}"/>
              </a:ext>
            </a:extLst>
          </p:cNvPr>
          <p:cNvSpPr/>
          <p:nvPr/>
        </p:nvSpPr>
        <p:spPr>
          <a:xfrm>
            <a:off x="3656330" y="3201440"/>
            <a:ext cx="2532478" cy="1246495"/>
          </a:xfrm>
          <a:prstGeom prst="rect">
            <a:avLst/>
          </a:prstGeom>
        </p:spPr>
        <p:txBody>
          <a:bodyPr wrap="square">
            <a:spAutoFit/>
          </a:bodyPr>
          <a:lstStyle/>
          <a:p>
            <a:r>
              <a:rPr lang="en-US" sz="1500" b="1" dirty="0">
                <a:solidFill>
                  <a:schemeClr val="bg1"/>
                </a:solidFill>
              </a:rPr>
              <a:t>Action: </a:t>
            </a:r>
            <a:br>
              <a:rPr lang="en-US" sz="1500" b="1" dirty="0">
                <a:solidFill>
                  <a:schemeClr val="bg1"/>
                </a:solidFill>
              </a:rPr>
            </a:br>
            <a:r>
              <a:rPr lang="en-US" sz="1500" dirty="0">
                <a:solidFill>
                  <a:schemeClr val="bg1"/>
                </a:solidFill>
              </a:rPr>
              <a:t>Support </a:t>
            </a:r>
            <a:r>
              <a:rPr lang="en-US" sz="1500" b="1" dirty="0">
                <a:solidFill>
                  <a:srgbClr val="2CA6F8"/>
                </a:solidFill>
              </a:rPr>
              <a:t>high quality health care access and delivery </a:t>
            </a:r>
            <a:r>
              <a:rPr lang="en-US" sz="1500" dirty="0">
                <a:solidFill>
                  <a:schemeClr val="bg1"/>
                </a:solidFill>
              </a:rPr>
              <a:t>in Brazil</a:t>
            </a:r>
            <a:endParaRPr lang="en-US" sz="1500" b="1" dirty="0">
              <a:solidFill>
                <a:srgbClr val="2CA6F8"/>
              </a:solidFill>
            </a:endParaRPr>
          </a:p>
          <a:p>
            <a:pPr lvl="0"/>
            <a:endParaRPr lang="en-US" sz="1500" dirty="0">
              <a:solidFill>
                <a:schemeClr val="bg1"/>
              </a:solidFill>
            </a:endParaRPr>
          </a:p>
        </p:txBody>
      </p:sp>
      <p:sp>
        <p:nvSpPr>
          <p:cNvPr id="19" name="Rectangle 18">
            <a:extLst>
              <a:ext uri="{FF2B5EF4-FFF2-40B4-BE49-F238E27FC236}">
                <a16:creationId xmlns:a16="http://schemas.microsoft.com/office/drawing/2014/main" xmlns="" id="{59E751C9-6702-1B4B-A423-C5AA8B85AFFD}"/>
              </a:ext>
            </a:extLst>
          </p:cNvPr>
          <p:cNvSpPr/>
          <p:nvPr/>
        </p:nvSpPr>
        <p:spPr>
          <a:xfrm>
            <a:off x="6479344" y="3087457"/>
            <a:ext cx="2491936" cy="15187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xmlns="" id="{0B16664A-B14A-2F45-BFBC-8274F764942E}"/>
              </a:ext>
            </a:extLst>
          </p:cNvPr>
          <p:cNvSpPr/>
          <p:nvPr/>
        </p:nvSpPr>
        <p:spPr>
          <a:xfrm>
            <a:off x="6579526" y="3226281"/>
            <a:ext cx="2320634" cy="1015663"/>
          </a:xfrm>
          <a:prstGeom prst="rect">
            <a:avLst/>
          </a:prstGeom>
        </p:spPr>
        <p:txBody>
          <a:bodyPr wrap="square">
            <a:spAutoFit/>
          </a:bodyPr>
          <a:lstStyle/>
          <a:p>
            <a:pPr lvl="0"/>
            <a:r>
              <a:rPr lang="en-US" sz="1500" b="1" dirty="0">
                <a:solidFill>
                  <a:schemeClr val="accent1"/>
                </a:solidFill>
              </a:rPr>
              <a:t>Steps: </a:t>
            </a:r>
            <a:br>
              <a:rPr lang="en-US" sz="1500" b="1" dirty="0">
                <a:solidFill>
                  <a:schemeClr val="accent1"/>
                </a:solidFill>
              </a:rPr>
            </a:br>
            <a:r>
              <a:rPr lang="en-US" sz="1500" dirty="0">
                <a:solidFill>
                  <a:schemeClr val="accent1"/>
                </a:solidFill>
              </a:rPr>
              <a:t>Educate providers; ’share the evidence’; </a:t>
            </a:r>
            <a:r>
              <a:rPr lang="en-US" sz="1500" b="1" dirty="0">
                <a:solidFill>
                  <a:schemeClr val="accent1"/>
                </a:solidFill>
              </a:rPr>
              <a:t>influence and negotiate</a:t>
            </a:r>
          </a:p>
        </p:txBody>
      </p:sp>
      <p:sp>
        <p:nvSpPr>
          <p:cNvPr id="21" name="Right Arrow 20">
            <a:extLst>
              <a:ext uri="{FF2B5EF4-FFF2-40B4-BE49-F238E27FC236}">
                <a16:creationId xmlns:a16="http://schemas.microsoft.com/office/drawing/2014/main" xmlns="" id="{EDBE9FD8-AC0F-E444-9540-5B4CDC7ECA1D}"/>
              </a:ext>
            </a:extLst>
          </p:cNvPr>
          <p:cNvSpPr/>
          <p:nvPr/>
        </p:nvSpPr>
        <p:spPr>
          <a:xfrm>
            <a:off x="3130648" y="3649919"/>
            <a:ext cx="365760" cy="350986"/>
          </a:xfrm>
          <a:prstGeom prst="rightArrow">
            <a:avLst/>
          </a:prstGeom>
          <a:solidFill>
            <a:srgbClr val="00A8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Arrow 21">
            <a:extLst>
              <a:ext uri="{FF2B5EF4-FFF2-40B4-BE49-F238E27FC236}">
                <a16:creationId xmlns:a16="http://schemas.microsoft.com/office/drawing/2014/main" xmlns="" id="{87B54DA5-F6BD-C149-B1CD-B00EDDDAC0E1}"/>
              </a:ext>
            </a:extLst>
          </p:cNvPr>
          <p:cNvSpPr/>
          <p:nvPr/>
        </p:nvSpPr>
        <p:spPr>
          <a:xfrm>
            <a:off x="6097368" y="3649919"/>
            <a:ext cx="365760" cy="350986"/>
          </a:xfrm>
          <a:prstGeom prst="rightArrow">
            <a:avLst/>
          </a:prstGeom>
          <a:solidFill>
            <a:srgbClr val="00A8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082138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484" y="1073150"/>
            <a:ext cx="8212016" cy="592934"/>
          </a:xfrm>
        </p:spPr>
        <p:txBody>
          <a:bodyPr>
            <a:noAutofit/>
          </a:bodyPr>
          <a:lstStyle/>
          <a:p>
            <a:pPr marL="176236" indent="-176236" defTabSz="914362">
              <a:spcBef>
                <a:spcPct val="20000"/>
              </a:spcBef>
              <a:buClr>
                <a:schemeClr val="tx1"/>
              </a:buClr>
            </a:pPr>
            <a:r>
              <a:rPr lang="en-US" sz="2700" dirty="0">
                <a:solidFill>
                  <a:srgbClr val="424242"/>
                </a:solidFill>
                <a:latin typeface="Arial" pitchFamily="34" charset="0"/>
                <a:ea typeface="Arial" charset="0"/>
                <a:cs typeface="Arial" pitchFamily="34" charset="0"/>
              </a:rPr>
              <a:t>Leverage evidence-based guidelines to improve </a:t>
            </a:r>
            <a:r>
              <a:rPr lang="en-US" sz="2700" dirty="0" smtClean="0">
                <a:solidFill>
                  <a:srgbClr val="424242"/>
                </a:solidFill>
                <a:latin typeface="Arial" pitchFamily="34" charset="0"/>
                <a:ea typeface="Arial" charset="0"/>
                <a:cs typeface="Arial" pitchFamily="34" charset="0"/>
              </a:rPr>
              <a:t> critical </a:t>
            </a:r>
            <a:r>
              <a:rPr lang="en-US" sz="2700" dirty="0">
                <a:solidFill>
                  <a:srgbClr val="424242"/>
                </a:solidFill>
                <a:latin typeface="Arial" pitchFamily="34" charset="0"/>
                <a:ea typeface="Arial" charset="0"/>
                <a:cs typeface="Arial" pitchFamily="34" charset="0"/>
              </a:rPr>
              <a:t>care clinical outcomes in Amil members</a:t>
            </a:r>
            <a:br>
              <a:rPr lang="en-US" sz="2700" dirty="0">
                <a:solidFill>
                  <a:srgbClr val="424242"/>
                </a:solidFill>
                <a:latin typeface="Arial" pitchFamily="34" charset="0"/>
                <a:ea typeface="Arial" charset="0"/>
                <a:cs typeface="Arial" pitchFamily="34" charset="0"/>
              </a:rPr>
            </a:br>
            <a:endParaRPr lang="en-US" sz="2700" dirty="0">
              <a:solidFill>
                <a:srgbClr val="424242"/>
              </a:solidFill>
              <a:latin typeface="Arial" pitchFamily="34" charset="0"/>
              <a:ea typeface="Arial" charset="0"/>
              <a:cs typeface="Arial" pitchFamily="34" charset="0"/>
            </a:endParaRPr>
          </a:p>
        </p:txBody>
      </p:sp>
      <p:sp>
        <p:nvSpPr>
          <p:cNvPr id="4" name="Slide Number Placeholder 3"/>
          <p:cNvSpPr>
            <a:spLocks noGrp="1"/>
          </p:cNvSpPr>
          <p:nvPr>
            <p:ph type="sldNum" sz="quarter" idx="12"/>
          </p:nvPr>
        </p:nvSpPr>
        <p:spPr/>
        <p:txBody>
          <a:bodyPr/>
          <a:lstStyle/>
          <a:p>
            <a:fld id="{90F9BDA0-AF0E-4BA8-B742-3B9C92A3E6FE}" type="slidenum">
              <a:rPr lang="en-US" smtClean="0"/>
              <a:t>19</a:t>
            </a:fld>
            <a:endParaRPr lang="en-US" dirty="0"/>
          </a:p>
        </p:txBody>
      </p:sp>
      <p:sp>
        <p:nvSpPr>
          <p:cNvPr id="6" name="Rectangle 5">
            <a:extLst>
              <a:ext uri="{FF2B5EF4-FFF2-40B4-BE49-F238E27FC236}">
                <a16:creationId xmlns:a16="http://schemas.microsoft.com/office/drawing/2014/main" xmlns="" id="{D5B41D3B-F8E1-BE41-811B-4EAE3F0049EF}"/>
              </a:ext>
            </a:extLst>
          </p:cNvPr>
          <p:cNvSpPr/>
          <p:nvPr/>
        </p:nvSpPr>
        <p:spPr>
          <a:xfrm>
            <a:off x="-1102995" y="1666084"/>
            <a:ext cx="10246995" cy="2508892"/>
          </a:xfrm>
          <a:prstGeom prst="rect">
            <a:avLst/>
          </a:prstGeom>
        </p:spPr>
        <p:txBody>
          <a:bodyPr wrap="square">
            <a:spAutoFit/>
          </a:bodyPr>
          <a:lstStyle/>
          <a:p>
            <a:pPr marL="2114550" lvl="4" indent="-285750">
              <a:lnSpc>
                <a:spcPct val="110000"/>
              </a:lnSpc>
              <a:buFont typeface="Arial" panose="020B0604020202020204" pitchFamily="34" charset="0"/>
              <a:buChar char="•"/>
            </a:pPr>
            <a:r>
              <a:rPr lang="en-US" sz="1600" b="1" i="1" dirty="0">
                <a:solidFill>
                  <a:srgbClr val="000000"/>
                </a:solidFill>
              </a:rPr>
              <a:t>MCG Care guidelines </a:t>
            </a:r>
            <a:r>
              <a:rPr lang="en-US" sz="1600" dirty="0">
                <a:solidFill>
                  <a:srgbClr val="000000"/>
                </a:solidFill>
              </a:rPr>
              <a:t>were adopted and implemented as the evidence-based clinical </a:t>
            </a:r>
            <a:br>
              <a:rPr lang="en-US" sz="1600" dirty="0">
                <a:solidFill>
                  <a:srgbClr val="000000"/>
                </a:solidFill>
              </a:rPr>
            </a:br>
            <a:r>
              <a:rPr lang="en-US" sz="1600" dirty="0">
                <a:solidFill>
                  <a:srgbClr val="000000"/>
                </a:solidFill>
              </a:rPr>
              <a:t>care management resource</a:t>
            </a:r>
            <a:br>
              <a:rPr lang="en-US" sz="1600" dirty="0">
                <a:solidFill>
                  <a:srgbClr val="000000"/>
                </a:solidFill>
              </a:rPr>
            </a:br>
            <a:endParaRPr lang="en-US" sz="1600" dirty="0">
              <a:solidFill>
                <a:srgbClr val="000000"/>
              </a:solidFill>
            </a:endParaRPr>
          </a:p>
          <a:p>
            <a:pPr marL="2114550" lvl="4" indent="-285750">
              <a:lnSpc>
                <a:spcPct val="110000"/>
              </a:lnSpc>
              <a:buFont typeface="Arial" panose="020B0604020202020204" pitchFamily="34" charset="0"/>
              <a:buChar char="•"/>
            </a:pPr>
            <a:r>
              <a:rPr lang="en-US" sz="1600" dirty="0">
                <a:solidFill>
                  <a:srgbClr val="000000"/>
                </a:solidFill>
              </a:rPr>
              <a:t>MCG offer access to evidence-based best practices and care-planning tools that support </a:t>
            </a:r>
            <a:br>
              <a:rPr lang="en-US" sz="1600" dirty="0">
                <a:solidFill>
                  <a:srgbClr val="000000"/>
                </a:solidFill>
              </a:rPr>
            </a:br>
            <a:r>
              <a:rPr lang="en-US" sz="1600" dirty="0">
                <a:solidFill>
                  <a:srgbClr val="000000"/>
                </a:solidFill>
              </a:rPr>
              <a:t>clinical decision-making and enable efficient transitions between care settings. </a:t>
            </a:r>
            <a:br>
              <a:rPr lang="en-US" sz="1600" dirty="0">
                <a:solidFill>
                  <a:srgbClr val="000000"/>
                </a:solidFill>
              </a:rPr>
            </a:br>
            <a:endParaRPr lang="en-US" sz="1600" dirty="0">
              <a:solidFill>
                <a:srgbClr val="000000"/>
              </a:solidFill>
            </a:endParaRPr>
          </a:p>
          <a:p>
            <a:pPr marL="2114550" lvl="4" indent="-285750">
              <a:lnSpc>
                <a:spcPct val="110000"/>
              </a:lnSpc>
              <a:buFont typeface="Arial" panose="020B0604020202020204" pitchFamily="34" charset="0"/>
              <a:buChar char="•"/>
            </a:pPr>
            <a:r>
              <a:rPr lang="en-US" sz="1600" dirty="0">
                <a:solidFill>
                  <a:srgbClr val="000000"/>
                </a:solidFill>
              </a:rPr>
              <a:t>MCG provides insight into critical benchmarks such as length of stay, re-admissions, </a:t>
            </a:r>
            <a:br>
              <a:rPr lang="en-US" sz="1600" dirty="0">
                <a:solidFill>
                  <a:srgbClr val="000000"/>
                </a:solidFill>
              </a:rPr>
            </a:br>
            <a:r>
              <a:rPr lang="en-US" sz="1600" dirty="0">
                <a:solidFill>
                  <a:srgbClr val="000000"/>
                </a:solidFill>
              </a:rPr>
              <a:t>and skilled nursing facility/inpatient rehabilitation admission rates.</a:t>
            </a:r>
          </a:p>
        </p:txBody>
      </p:sp>
      <p:sp>
        <p:nvSpPr>
          <p:cNvPr id="7" name="TextBox 6">
            <a:extLst>
              <a:ext uri="{FF2B5EF4-FFF2-40B4-BE49-F238E27FC236}">
                <a16:creationId xmlns:a16="http://schemas.microsoft.com/office/drawing/2014/main" xmlns="" id="{5D6D297F-E5CC-B045-A0F1-195EF87D71A9}"/>
              </a:ext>
            </a:extLst>
          </p:cNvPr>
          <p:cNvSpPr txBox="1"/>
          <p:nvPr/>
        </p:nvSpPr>
        <p:spPr>
          <a:xfrm>
            <a:off x="435610" y="4174976"/>
            <a:ext cx="8340090" cy="369332"/>
          </a:xfrm>
          <a:prstGeom prst="rect">
            <a:avLst/>
          </a:prstGeom>
          <a:noFill/>
        </p:spPr>
        <p:txBody>
          <a:bodyPr wrap="square" rtlCol="0">
            <a:spAutoFit/>
          </a:bodyPr>
          <a:lstStyle/>
          <a:p>
            <a:pPr marL="171450" indent="-171450">
              <a:spcAft>
                <a:spcPts val="400"/>
              </a:spcAft>
              <a:buClr>
                <a:schemeClr val="accent3"/>
              </a:buClr>
              <a:buFont typeface="Arial" panose="020B0604020202020204" pitchFamily="34" charset="0"/>
              <a:buChar char="•"/>
            </a:pPr>
            <a:r>
              <a:rPr lang="en-US" b="1" dirty="0">
                <a:solidFill>
                  <a:schemeClr val="tx2"/>
                </a:solidFill>
              </a:rPr>
              <a:t>Amil is the first managed care organization to use MCG </a:t>
            </a:r>
            <a:r>
              <a:rPr lang="en-US" b="1" dirty="0" smtClean="0">
                <a:solidFill>
                  <a:schemeClr val="tx2"/>
                </a:solidFill>
              </a:rPr>
              <a:t>in </a:t>
            </a:r>
            <a:r>
              <a:rPr lang="en-US" b="1" dirty="0">
                <a:solidFill>
                  <a:schemeClr val="tx2"/>
                </a:solidFill>
              </a:rPr>
              <a:t>South America</a:t>
            </a:r>
          </a:p>
        </p:txBody>
      </p:sp>
    </p:spTree>
    <p:extLst>
      <p:ext uri="{BB962C8B-B14F-4D97-AF65-F5344CB8AC3E}">
        <p14:creationId xmlns:p14="http://schemas.microsoft.com/office/powerpoint/2010/main" val="309323359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dirty="0">
                <a:solidFill>
                  <a:srgbClr val="424242"/>
                </a:solidFill>
                <a:latin typeface="Arial" pitchFamily="34" charset="0"/>
                <a:ea typeface="Arial" charset="0"/>
                <a:cs typeface="Arial" pitchFamily="34" charset="0"/>
              </a:rPr>
              <a:t>Implementation Process Overview</a:t>
            </a:r>
          </a:p>
        </p:txBody>
      </p:sp>
      <p:sp>
        <p:nvSpPr>
          <p:cNvPr id="3" name="Content Placeholder 2"/>
          <p:cNvSpPr>
            <a:spLocks noGrp="1"/>
          </p:cNvSpPr>
          <p:nvPr>
            <p:ph idx="1"/>
          </p:nvPr>
        </p:nvSpPr>
        <p:spPr>
          <a:xfrm>
            <a:off x="641350" y="1130853"/>
            <a:ext cx="8045450" cy="3435476"/>
          </a:xfrm>
        </p:spPr>
        <p:txBody>
          <a:bodyPr/>
          <a:lstStyle/>
          <a:p>
            <a:r>
              <a:rPr lang="en-US" sz="1800" dirty="0"/>
              <a:t>Implemented MCG Care Guidelines in 108 hospitals in Brazil:</a:t>
            </a:r>
          </a:p>
          <a:p>
            <a:pPr marL="1114425" lvl="4" indent="-428625">
              <a:spcBef>
                <a:spcPts val="750"/>
              </a:spcBef>
              <a:buClr>
                <a:srgbClr val="025893"/>
              </a:buClr>
              <a:buFont typeface="Wingdings" panose="05000000000000000000" pitchFamily="2" charset="2"/>
              <a:buChar char="ü"/>
            </a:pPr>
            <a:r>
              <a:rPr lang="en-US" sz="1800" dirty="0"/>
              <a:t>Inpatient Medical &amp; Surgical guidelines in June 2015 </a:t>
            </a:r>
          </a:p>
          <a:p>
            <a:pPr marL="1114425" lvl="4" indent="-428625">
              <a:spcBef>
                <a:spcPts val="750"/>
              </a:spcBef>
              <a:buClr>
                <a:srgbClr val="025893"/>
              </a:buClr>
              <a:buFont typeface="Wingdings" panose="05000000000000000000" pitchFamily="2" charset="2"/>
              <a:buChar char="ü"/>
            </a:pPr>
            <a:r>
              <a:rPr lang="en-US" sz="1800" dirty="0"/>
              <a:t>Intensive care guidelines in July 2016 </a:t>
            </a:r>
          </a:p>
          <a:p>
            <a:pPr marL="1114425" lvl="4" indent="-428625">
              <a:spcBef>
                <a:spcPts val="750"/>
              </a:spcBef>
              <a:buClr>
                <a:srgbClr val="025893"/>
              </a:buClr>
              <a:buFont typeface="Wingdings" panose="05000000000000000000" pitchFamily="2" charset="2"/>
              <a:buChar char="ü"/>
            </a:pPr>
            <a:endParaRPr lang="en-US" sz="1800" dirty="0"/>
          </a:p>
          <a:p>
            <a:r>
              <a:rPr lang="en-US" sz="1800" dirty="0"/>
              <a:t>All Amil Care Management Physicians and Nurses received formal training in MCG application</a:t>
            </a:r>
          </a:p>
          <a:p>
            <a:pPr marL="0" indent="0">
              <a:buNone/>
            </a:pPr>
            <a:endParaRPr lang="en-US" sz="1800" dirty="0"/>
          </a:p>
          <a:p>
            <a:r>
              <a:rPr lang="en-US" sz="1800" dirty="0"/>
              <a:t>MCG Guidelines were used by the Amil team to engage intensive care physicians and facilitate evidence-based care of critically ill patients</a:t>
            </a:r>
          </a:p>
          <a:p>
            <a:endParaRPr lang="en-US" sz="1200" dirty="0"/>
          </a:p>
        </p:txBody>
      </p:sp>
      <p:sp>
        <p:nvSpPr>
          <p:cNvPr id="4" name="Slide Number Placeholder 3"/>
          <p:cNvSpPr>
            <a:spLocks noGrp="1"/>
          </p:cNvSpPr>
          <p:nvPr>
            <p:ph type="sldNum" sz="quarter" idx="12"/>
          </p:nvPr>
        </p:nvSpPr>
        <p:spPr/>
        <p:txBody>
          <a:bodyPr/>
          <a:lstStyle/>
          <a:p>
            <a:fld id="{90F9BDA0-AF0E-4BA8-B742-3B9C92A3E6FE}" type="slidenum">
              <a:rPr lang="en-US" smtClean="0"/>
              <a:t>20</a:t>
            </a:fld>
            <a:endParaRPr lang="en-US" dirty="0"/>
          </a:p>
        </p:txBody>
      </p:sp>
    </p:spTree>
    <p:extLst>
      <p:ext uri="{BB962C8B-B14F-4D97-AF65-F5344CB8AC3E}">
        <p14:creationId xmlns:p14="http://schemas.microsoft.com/office/powerpoint/2010/main" val="86701979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dirty="0">
                <a:solidFill>
                  <a:srgbClr val="424242"/>
                </a:solidFill>
                <a:latin typeface="Arial" pitchFamily="34" charset="0"/>
                <a:ea typeface="Arial" charset="0"/>
                <a:cs typeface="Arial" pitchFamily="34" charset="0"/>
              </a:rPr>
              <a:t>Results</a:t>
            </a:r>
          </a:p>
        </p:txBody>
      </p:sp>
      <p:sp>
        <p:nvSpPr>
          <p:cNvPr id="3" name="Content Placeholder 2"/>
          <p:cNvSpPr>
            <a:spLocks noGrp="1"/>
          </p:cNvSpPr>
          <p:nvPr>
            <p:ph idx="1"/>
          </p:nvPr>
        </p:nvSpPr>
        <p:spPr>
          <a:xfrm>
            <a:off x="641350" y="1295745"/>
            <a:ext cx="8045450" cy="3600450"/>
          </a:xfrm>
        </p:spPr>
        <p:txBody>
          <a:bodyPr/>
          <a:lstStyle/>
          <a:p>
            <a:pPr>
              <a:lnSpc>
                <a:spcPct val="110000"/>
              </a:lnSpc>
            </a:pPr>
            <a:r>
              <a:rPr lang="en-US" sz="1800" dirty="0">
                <a:solidFill>
                  <a:srgbClr val="44555F"/>
                </a:solidFill>
              </a:rPr>
              <a:t>Reviewed 423,196 adult hospital admissions between June 2015 - June 2017 comprising 59,394 ICU admissions [14% (</a:t>
            </a:r>
            <a:r>
              <a:rPr lang="en-US" sz="1800" i="1" dirty="0">
                <a:solidFill>
                  <a:srgbClr val="44555F"/>
                </a:solidFill>
              </a:rPr>
              <a:t>80% medical admissions</a:t>
            </a:r>
            <a:r>
              <a:rPr lang="en-US" sz="1800" dirty="0">
                <a:solidFill>
                  <a:srgbClr val="44555F"/>
                </a:solidFill>
              </a:rPr>
              <a:t>)]</a:t>
            </a:r>
          </a:p>
          <a:p>
            <a:pPr>
              <a:lnSpc>
                <a:spcPct val="110000"/>
              </a:lnSpc>
            </a:pPr>
            <a:endParaRPr lang="en-US" sz="1800" dirty="0">
              <a:solidFill>
                <a:srgbClr val="44555F"/>
              </a:solidFill>
            </a:endParaRPr>
          </a:p>
          <a:p>
            <a:pPr>
              <a:lnSpc>
                <a:spcPct val="110000"/>
              </a:lnSpc>
            </a:pPr>
            <a:r>
              <a:rPr lang="pt-BR" sz="1800" b="1" dirty="0">
                <a:solidFill>
                  <a:srgbClr val="44555F"/>
                </a:solidFill>
              </a:rPr>
              <a:t>Outcome measures: </a:t>
            </a:r>
          </a:p>
          <a:p>
            <a:pPr lvl="2">
              <a:lnSpc>
                <a:spcPct val="110000"/>
              </a:lnSpc>
              <a:buFont typeface="Wingdings" panose="05000000000000000000" pitchFamily="2" charset="2"/>
              <a:buChar char="ü"/>
            </a:pPr>
            <a:r>
              <a:rPr lang="pt-BR" sz="1800" dirty="0">
                <a:solidFill>
                  <a:srgbClr val="44555F"/>
                </a:solidFill>
              </a:rPr>
              <a:t>  Length of stay</a:t>
            </a:r>
          </a:p>
          <a:p>
            <a:pPr lvl="2">
              <a:lnSpc>
                <a:spcPct val="110000"/>
              </a:lnSpc>
              <a:buFont typeface="Wingdings" panose="05000000000000000000" pitchFamily="2" charset="2"/>
              <a:buChar char="ü"/>
            </a:pPr>
            <a:r>
              <a:rPr lang="pt-BR" sz="1800" dirty="0">
                <a:solidFill>
                  <a:srgbClr val="44555F"/>
                </a:solidFill>
              </a:rPr>
              <a:t>  </a:t>
            </a:r>
            <a:r>
              <a:rPr lang="pt-BR" sz="1800" dirty="0" err="1">
                <a:solidFill>
                  <a:srgbClr val="44555F"/>
                </a:solidFill>
              </a:rPr>
              <a:t>Mortality</a:t>
            </a:r>
            <a:endParaRPr lang="pt-BR" sz="1800" dirty="0">
              <a:solidFill>
                <a:srgbClr val="44555F"/>
              </a:solidFill>
            </a:endParaRPr>
          </a:p>
          <a:p>
            <a:pPr lvl="2">
              <a:lnSpc>
                <a:spcPct val="110000"/>
              </a:lnSpc>
              <a:buFont typeface="Wingdings" panose="05000000000000000000" pitchFamily="2" charset="2"/>
              <a:buChar char="ü"/>
            </a:pPr>
            <a:r>
              <a:rPr lang="pt-BR" sz="1800" dirty="0">
                <a:solidFill>
                  <a:srgbClr val="44555F"/>
                </a:solidFill>
              </a:rPr>
              <a:t>  </a:t>
            </a:r>
            <a:r>
              <a:rPr lang="pt-BR" sz="1800" dirty="0" err="1">
                <a:solidFill>
                  <a:srgbClr val="44555F"/>
                </a:solidFill>
              </a:rPr>
              <a:t>Readmission</a:t>
            </a:r>
            <a:r>
              <a:rPr lang="pt-BR" sz="1800" dirty="0">
                <a:solidFill>
                  <a:srgbClr val="44555F"/>
                </a:solidFill>
              </a:rPr>
              <a:t> rates </a:t>
            </a:r>
          </a:p>
          <a:p>
            <a:pPr lvl="2">
              <a:lnSpc>
                <a:spcPct val="110000"/>
              </a:lnSpc>
              <a:buFont typeface="Wingdings" panose="05000000000000000000" pitchFamily="2" charset="2"/>
              <a:buChar char="ü"/>
            </a:pPr>
            <a:r>
              <a:rPr lang="pt-BR" sz="1800" dirty="0">
                <a:solidFill>
                  <a:srgbClr val="44555F"/>
                </a:solidFill>
              </a:rPr>
              <a:t>  </a:t>
            </a:r>
            <a:r>
              <a:rPr lang="pt-BR" sz="1800" dirty="0" err="1">
                <a:solidFill>
                  <a:srgbClr val="44555F"/>
                </a:solidFill>
              </a:rPr>
              <a:t>Cost</a:t>
            </a:r>
            <a:r>
              <a:rPr lang="pt-BR" sz="1800" dirty="0">
                <a:solidFill>
                  <a:srgbClr val="44555F"/>
                </a:solidFill>
              </a:rPr>
              <a:t> per admission</a:t>
            </a:r>
          </a:p>
          <a:p>
            <a:endParaRPr lang="en-US" dirty="0"/>
          </a:p>
        </p:txBody>
      </p:sp>
      <p:sp>
        <p:nvSpPr>
          <p:cNvPr id="4" name="Slide Number Placeholder 3"/>
          <p:cNvSpPr>
            <a:spLocks noGrp="1"/>
          </p:cNvSpPr>
          <p:nvPr>
            <p:ph type="sldNum" sz="quarter" idx="12"/>
          </p:nvPr>
        </p:nvSpPr>
        <p:spPr/>
        <p:txBody>
          <a:bodyPr/>
          <a:lstStyle/>
          <a:p>
            <a:fld id="{90F9BDA0-AF0E-4BA8-B742-3B9C92A3E6FE}" type="slidenum">
              <a:rPr lang="en-US" smtClean="0"/>
              <a:t>21</a:t>
            </a:fld>
            <a:endParaRPr lang="en-US" dirty="0"/>
          </a:p>
        </p:txBody>
      </p:sp>
    </p:spTree>
    <p:extLst>
      <p:ext uri="{BB962C8B-B14F-4D97-AF65-F5344CB8AC3E}">
        <p14:creationId xmlns:p14="http://schemas.microsoft.com/office/powerpoint/2010/main" val="30347680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dirty="0">
                <a:solidFill>
                  <a:srgbClr val="424242"/>
                </a:solidFill>
                <a:latin typeface="Arial" pitchFamily="34" charset="0"/>
                <a:ea typeface="Arial" charset="0"/>
                <a:cs typeface="Arial" pitchFamily="34" charset="0"/>
              </a:rPr>
              <a:t>Deep Dive: Results</a:t>
            </a:r>
          </a:p>
        </p:txBody>
      </p:sp>
      <p:sp>
        <p:nvSpPr>
          <p:cNvPr id="4" name="Slide Number Placeholder 3"/>
          <p:cNvSpPr>
            <a:spLocks noGrp="1"/>
          </p:cNvSpPr>
          <p:nvPr>
            <p:ph type="sldNum" sz="quarter" idx="12"/>
          </p:nvPr>
        </p:nvSpPr>
        <p:spPr/>
        <p:txBody>
          <a:bodyPr/>
          <a:lstStyle/>
          <a:p>
            <a:fld id="{90F9BDA0-AF0E-4BA8-B742-3B9C92A3E6FE}" type="slidenum">
              <a:rPr lang="en-US" smtClean="0"/>
              <a:t>22</a:t>
            </a:fld>
            <a:endParaRPr lang="en-US" dirty="0"/>
          </a:p>
        </p:txBody>
      </p:sp>
      <p:graphicFrame>
        <p:nvGraphicFramePr>
          <p:cNvPr id="5" name="Tabela 5">
            <a:extLst>
              <a:ext uri="{FF2B5EF4-FFF2-40B4-BE49-F238E27FC236}">
                <a16:creationId xmlns:a16="http://schemas.microsoft.com/office/drawing/2014/main" xmlns="" id="{00F5F204-BA56-4390-846D-1CA63B383FAF}"/>
              </a:ext>
            </a:extLst>
          </p:cNvPr>
          <p:cNvGraphicFramePr>
            <a:graphicFrameLocks noGrp="1"/>
          </p:cNvGraphicFramePr>
          <p:nvPr>
            <p:extLst>
              <p:ext uri="{D42A27DB-BD31-4B8C-83A1-F6EECF244321}">
                <p14:modId xmlns:p14="http://schemas.microsoft.com/office/powerpoint/2010/main" val="1841514231"/>
              </p:ext>
            </p:extLst>
          </p:nvPr>
        </p:nvGraphicFramePr>
        <p:xfrm>
          <a:off x="315884" y="892846"/>
          <a:ext cx="8675717" cy="3869217"/>
        </p:xfrm>
        <a:graphic>
          <a:graphicData uri="http://schemas.openxmlformats.org/drawingml/2006/table">
            <a:tbl>
              <a:tblPr firstRow="1" bandRow="1">
                <a:tableStyleId>{5C22544A-7EE6-4342-B048-85BDC9FD1C3A}</a:tableStyleId>
              </a:tblPr>
              <a:tblGrid>
                <a:gridCol w="3645348">
                  <a:extLst>
                    <a:ext uri="{9D8B030D-6E8A-4147-A177-3AD203B41FA5}">
                      <a16:colId xmlns:a16="http://schemas.microsoft.com/office/drawing/2014/main" xmlns="" val="674250696"/>
                    </a:ext>
                  </a:extLst>
                </a:gridCol>
                <a:gridCol w="2222065">
                  <a:extLst>
                    <a:ext uri="{9D8B030D-6E8A-4147-A177-3AD203B41FA5}">
                      <a16:colId xmlns:a16="http://schemas.microsoft.com/office/drawing/2014/main" xmlns="" val="3255325135"/>
                    </a:ext>
                  </a:extLst>
                </a:gridCol>
                <a:gridCol w="1767552">
                  <a:extLst>
                    <a:ext uri="{9D8B030D-6E8A-4147-A177-3AD203B41FA5}">
                      <a16:colId xmlns:a16="http://schemas.microsoft.com/office/drawing/2014/main" xmlns="" val="3334682739"/>
                    </a:ext>
                  </a:extLst>
                </a:gridCol>
                <a:gridCol w="1040752">
                  <a:extLst>
                    <a:ext uri="{9D8B030D-6E8A-4147-A177-3AD203B41FA5}">
                      <a16:colId xmlns:a16="http://schemas.microsoft.com/office/drawing/2014/main" xmlns="" val="1348697472"/>
                    </a:ext>
                  </a:extLst>
                </a:gridCol>
              </a:tblGrid>
              <a:tr h="611606">
                <a:tc>
                  <a:txBody>
                    <a:bodyPr/>
                    <a:lstStyle/>
                    <a:p>
                      <a:pPr algn="l"/>
                      <a:endParaRPr lang="pt-BR" sz="1500" b="1" dirty="0"/>
                    </a:p>
                  </a:txBody>
                  <a:tcPr marL="68580" marR="68580" marT="34290" marB="34290" anchor="ctr"/>
                </a:tc>
                <a:tc>
                  <a:txBody>
                    <a:bodyPr/>
                    <a:lstStyle/>
                    <a:p>
                      <a:pPr algn="ctr"/>
                      <a:r>
                        <a:rPr lang="pt-BR" sz="1500" b="1" dirty="0"/>
                        <a:t>Pre-implementation</a:t>
                      </a:r>
                    </a:p>
                  </a:txBody>
                  <a:tcPr marL="68580" marR="68580" marT="34290" marB="34290" anchor="ctr"/>
                </a:tc>
                <a:tc>
                  <a:txBody>
                    <a:bodyPr/>
                    <a:lstStyle/>
                    <a:p>
                      <a:pPr algn="ctr"/>
                      <a:r>
                        <a:rPr lang="pt-BR" sz="1500" b="1" dirty="0"/>
                        <a:t>Post-implementation</a:t>
                      </a:r>
                    </a:p>
                  </a:txBody>
                  <a:tcPr marL="68580" marR="68580" marT="34290" marB="34290" anchor="ctr"/>
                </a:tc>
                <a:tc>
                  <a:txBody>
                    <a:bodyPr/>
                    <a:lstStyle/>
                    <a:p>
                      <a:pPr algn="ctr"/>
                      <a:r>
                        <a:rPr lang="pt-BR" sz="1500" b="1" dirty="0"/>
                        <a:t>P-</a:t>
                      </a:r>
                      <a:r>
                        <a:rPr lang="pt-BR" sz="1500" b="1" dirty="0" err="1"/>
                        <a:t>value</a:t>
                      </a:r>
                      <a:endParaRPr lang="pt-BR" sz="1500" b="1" dirty="0"/>
                    </a:p>
                  </a:txBody>
                  <a:tcPr marL="68580" marR="68580" marT="34290" marB="34290" anchor="ctr"/>
                </a:tc>
                <a:extLst>
                  <a:ext uri="{0D108BD9-81ED-4DB2-BD59-A6C34878D82A}">
                    <a16:rowId xmlns:a16="http://schemas.microsoft.com/office/drawing/2014/main" xmlns="" val="179651189"/>
                  </a:ext>
                </a:extLst>
              </a:tr>
              <a:tr h="453492">
                <a:tc>
                  <a:txBody>
                    <a:bodyPr/>
                    <a:lstStyle/>
                    <a:p>
                      <a:pPr lvl="0" algn="l"/>
                      <a:r>
                        <a:rPr lang="pt-BR" sz="1500" b="0" dirty="0">
                          <a:solidFill>
                            <a:schemeClr val="tx2"/>
                          </a:solidFill>
                        </a:rPr>
                        <a:t>Age (</a:t>
                      </a:r>
                      <a:r>
                        <a:rPr lang="pt-BR" sz="1500" b="0" dirty="0" err="1">
                          <a:solidFill>
                            <a:schemeClr val="tx2"/>
                          </a:solidFill>
                        </a:rPr>
                        <a:t>years</a:t>
                      </a:r>
                      <a:r>
                        <a:rPr lang="pt-BR" sz="1500" b="0" dirty="0">
                          <a:solidFill>
                            <a:schemeClr val="tx2"/>
                          </a:solidFill>
                        </a:rPr>
                        <a:t>)</a:t>
                      </a:r>
                    </a:p>
                  </a:txBody>
                  <a:tcPr marL="274320" marR="182880" marT="34290" marB="34290" anchor="ctr"/>
                </a:tc>
                <a:tc>
                  <a:txBody>
                    <a:bodyPr/>
                    <a:lstStyle/>
                    <a:p>
                      <a:pPr algn="ctr"/>
                      <a:r>
                        <a:rPr lang="en-US" sz="1500" b="0" dirty="0">
                          <a:solidFill>
                            <a:schemeClr val="tx2"/>
                          </a:solidFill>
                        </a:rPr>
                        <a:t>63.2±19.6</a:t>
                      </a:r>
                      <a:endParaRPr lang="pt-BR" sz="1500" b="0" dirty="0">
                        <a:solidFill>
                          <a:schemeClr val="tx2"/>
                        </a:solidFill>
                      </a:endParaRPr>
                    </a:p>
                  </a:txBody>
                  <a:tcPr marL="68580" marR="68580" marT="34290" marB="34290" anchor="ctr"/>
                </a:tc>
                <a:tc>
                  <a:txBody>
                    <a:bodyPr/>
                    <a:lstStyle/>
                    <a:p>
                      <a:pPr algn="ctr"/>
                      <a:r>
                        <a:rPr lang="pt-BR" sz="1500" b="0" dirty="0">
                          <a:solidFill>
                            <a:schemeClr val="tx2"/>
                          </a:solidFill>
                        </a:rPr>
                        <a:t>63.4</a:t>
                      </a:r>
                      <a:r>
                        <a:rPr lang="en-US" sz="1500" b="0" dirty="0">
                          <a:solidFill>
                            <a:schemeClr val="tx2"/>
                          </a:solidFill>
                        </a:rPr>
                        <a:t>±19.7</a:t>
                      </a:r>
                      <a:endParaRPr lang="pt-BR" sz="1500" b="0" dirty="0">
                        <a:solidFill>
                          <a:schemeClr val="tx2"/>
                        </a:solidFill>
                      </a:endParaRPr>
                    </a:p>
                  </a:txBody>
                  <a:tcPr marL="68580" marR="68580" marT="34290" marB="34290" anchor="ctr"/>
                </a:tc>
                <a:tc>
                  <a:txBody>
                    <a:bodyPr/>
                    <a:lstStyle/>
                    <a:p>
                      <a:pPr algn="ctr"/>
                      <a:r>
                        <a:rPr lang="pt-BR" sz="1500" b="0" dirty="0">
                          <a:solidFill>
                            <a:schemeClr val="tx2"/>
                          </a:solidFill>
                        </a:rPr>
                        <a:t>0.46</a:t>
                      </a:r>
                    </a:p>
                  </a:txBody>
                  <a:tcPr marL="68580" marR="68580" marT="34290" marB="34290" anchor="ctr"/>
                </a:tc>
                <a:extLst>
                  <a:ext uri="{0D108BD9-81ED-4DB2-BD59-A6C34878D82A}">
                    <a16:rowId xmlns:a16="http://schemas.microsoft.com/office/drawing/2014/main" xmlns="" val="1178737634"/>
                  </a:ext>
                </a:extLst>
              </a:tr>
              <a:tr h="449102">
                <a:tc>
                  <a:txBody>
                    <a:bodyPr/>
                    <a:lstStyle/>
                    <a:p>
                      <a:pPr lvl="0" algn="l"/>
                      <a:r>
                        <a:rPr lang="pt-BR" sz="1500" b="0" dirty="0">
                          <a:solidFill>
                            <a:schemeClr val="tx2"/>
                          </a:solidFill>
                        </a:rPr>
                        <a:t>Male (%)</a:t>
                      </a:r>
                    </a:p>
                  </a:txBody>
                  <a:tcPr marL="274320" marR="182880" marT="34290" marB="34290" anchor="ctr"/>
                </a:tc>
                <a:tc>
                  <a:txBody>
                    <a:bodyPr/>
                    <a:lstStyle/>
                    <a:p>
                      <a:pPr algn="ctr"/>
                      <a:r>
                        <a:rPr lang="pt-BR" sz="1500" b="0" dirty="0">
                          <a:solidFill>
                            <a:schemeClr val="tx2"/>
                          </a:solidFill>
                        </a:rPr>
                        <a:t>47.2%</a:t>
                      </a:r>
                    </a:p>
                  </a:txBody>
                  <a:tcPr marL="68580" marR="68580" marT="34290" marB="34290" anchor="ctr"/>
                </a:tc>
                <a:tc>
                  <a:txBody>
                    <a:bodyPr/>
                    <a:lstStyle/>
                    <a:p>
                      <a:pPr algn="ctr"/>
                      <a:r>
                        <a:rPr lang="pt-BR" sz="1500" b="0" dirty="0">
                          <a:solidFill>
                            <a:schemeClr val="tx2"/>
                          </a:solidFill>
                        </a:rPr>
                        <a:t>47.5%</a:t>
                      </a:r>
                    </a:p>
                  </a:txBody>
                  <a:tcPr marL="68580" marR="68580" marT="34290" marB="34290" anchor="ctr"/>
                </a:tc>
                <a:tc>
                  <a:txBody>
                    <a:bodyPr/>
                    <a:lstStyle/>
                    <a:p>
                      <a:pPr algn="ctr"/>
                      <a:r>
                        <a:rPr lang="pt-BR" sz="1500" b="0" dirty="0">
                          <a:solidFill>
                            <a:schemeClr val="tx2"/>
                          </a:solidFill>
                        </a:rPr>
                        <a:t>0.65</a:t>
                      </a:r>
                    </a:p>
                  </a:txBody>
                  <a:tcPr marL="68580" marR="68580" marT="34290" marB="34290" anchor="ctr"/>
                </a:tc>
                <a:extLst>
                  <a:ext uri="{0D108BD9-81ED-4DB2-BD59-A6C34878D82A}">
                    <a16:rowId xmlns:a16="http://schemas.microsoft.com/office/drawing/2014/main" xmlns="" val="1721477216"/>
                  </a:ext>
                </a:extLst>
              </a:tr>
              <a:tr h="1143437">
                <a:tc>
                  <a:txBody>
                    <a:bodyPr/>
                    <a:lstStyle/>
                    <a:p>
                      <a:pPr lvl="0" algn="l"/>
                      <a:r>
                        <a:rPr lang="pt-BR" sz="1500" b="0" dirty="0">
                          <a:solidFill>
                            <a:schemeClr val="tx2"/>
                          </a:solidFill>
                        </a:rPr>
                        <a:t>Medical </a:t>
                      </a:r>
                      <a:r>
                        <a:rPr lang="pt-BR" sz="1500" b="0" dirty="0" err="1">
                          <a:solidFill>
                            <a:schemeClr val="tx2"/>
                          </a:solidFill>
                        </a:rPr>
                        <a:t>diagnosis</a:t>
                      </a:r>
                      <a:r>
                        <a:rPr lang="pt-BR" sz="1500" b="0" dirty="0">
                          <a:solidFill>
                            <a:schemeClr val="tx2"/>
                          </a:solidFill>
                        </a:rPr>
                        <a:t> (%)</a:t>
                      </a:r>
                    </a:p>
                    <a:p>
                      <a:pPr lvl="0" algn="l"/>
                      <a:r>
                        <a:rPr lang="pt-BR" sz="1500" b="0" dirty="0">
                          <a:solidFill>
                            <a:schemeClr val="tx2"/>
                          </a:solidFill>
                        </a:rPr>
                        <a:t>  </a:t>
                      </a:r>
                      <a:r>
                        <a:rPr lang="pt-BR" sz="1500" b="0" dirty="0" err="1">
                          <a:solidFill>
                            <a:schemeClr val="tx2"/>
                          </a:solidFill>
                        </a:rPr>
                        <a:t>Community-acquired</a:t>
                      </a:r>
                      <a:r>
                        <a:rPr lang="pt-BR" sz="1500" b="0" dirty="0">
                          <a:solidFill>
                            <a:schemeClr val="tx2"/>
                          </a:solidFill>
                        </a:rPr>
                        <a:t> pneumonia/</a:t>
                      </a:r>
                      <a:r>
                        <a:rPr lang="pt-BR" sz="1500" b="0" dirty="0" err="1">
                          <a:solidFill>
                            <a:schemeClr val="tx2"/>
                          </a:solidFill>
                        </a:rPr>
                        <a:t>sepsis</a:t>
                      </a:r>
                      <a:endParaRPr lang="pt-BR" sz="1500" b="0" dirty="0">
                        <a:solidFill>
                          <a:schemeClr val="tx2"/>
                        </a:solidFill>
                      </a:endParaRPr>
                    </a:p>
                    <a:p>
                      <a:pPr lvl="0" algn="l"/>
                      <a:r>
                        <a:rPr lang="pt-BR" sz="1500" b="0" dirty="0">
                          <a:solidFill>
                            <a:schemeClr val="tx2"/>
                          </a:solidFill>
                        </a:rPr>
                        <a:t>  </a:t>
                      </a:r>
                      <a:r>
                        <a:rPr lang="pt-BR" sz="1500" b="0" dirty="0" err="1">
                          <a:solidFill>
                            <a:schemeClr val="tx2"/>
                          </a:solidFill>
                        </a:rPr>
                        <a:t>Acute</a:t>
                      </a:r>
                      <a:r>
                        <a:rPr lang="pt-BR" sz="1500" b="0" dirty="0">
                          <a:solidFill>
                            <a:schemeClr val="tx2"/>
                          </a:solidFill>
                        </a:rPr>
                        <a:t> </a:t>
                      </a:r>
                      <a:r>
                        <a:rPr lang="pt-BR" sz="1500" b="0" dirty="0" err="1">
                          <a:solidFill>
                            <a:schemeClr val="tx2"/>
                          </a:solidFill>
                        </a:rPr>
                        <a:t>coronary</a:t>
                      </a:r>
                      <a:r>
                        <a:rPr lang="pt-BR" sz="1500" b="0" dirty="0">
                          <a:solidFill>
                            <a:schemeClr val="tx2"/>
                          </a:solidFill>
                        </a:rPr>
                        <a:t> </a:t>
                      </a:r>
                      <a:r>
                        <a:rPr lang="pt-BR" sz="1500" b="0" dirty="0" err="1">
                          <a:solidFill>
                            <a:schemeClr val="tx2"/>
                          </a:solidFill>
                        </a:rPr>
                        <a:t>syndrome</a:t>
                      </a:r>
                      <a:endParaRPr lang="pt-BR" sz="1500" b="0" dirty="0">
                        <a:solidFill>
                          <a:schemeClr val="tx2"/>
                        </a:solidFill>
                      </a:endParaRPr>
                    </a:p>
                    <a:p>
                      <a:pPr lvl="0" algn="l"/>
                      <a:r>
                        <a:rPr lang="pt-BR" sz="1500" b="0" dirty="0">
                          <a:solidFill>
                            <a:schemeClr val="tx2"/>
                          </a:solidFill>
                        </a:rPr>
                        <a:t>  </a:t>
                      </a:r>
                      <a:r>
                        <a:rPr lang="pt-BR" sz="1500" b="0" dirty="0" err="1">
                          <a:solidFill>
                            <a:schemeClr val="tx2"/>
                          </a:solidFill>
                        </a:rPr>
                        <a:t>Stroke</a:t>
                      </a:r>
                      <a:endParaRPr lang="pt-BR" sz="1500" b="0" dirty="0">
                        <a:solidFill>
                          <a:schemeClr val="tx2"/>
                        </a:solidFill>
                      </a:endParaRPr>
                    </a:p>
                  </a:txBody>
                  <a:tcPr marL="274320" marR="182880" marT="34290" marB="34290" anchor="ctr"/>
                </a:tc>
                <a:tc>
                  <a:txBody>
                    <a:bodyPr/>
                    <a:lstStyle/>
                    <a:p>
                      <a:pPr algn="ctr"/>
                      <a:r>
                        <a:rPr lang="pt-BR" sz="1500" b="0" dirty="0">
                          <a:solidFill>
                            <a:schemeClr val="tx2"/>
                          </a:solidFill>
                        </a:rPr>
                        <a:t>79.1%</a:t>
                      </a:r>
                    </a:p>
                    <a:p>
                      <a:pPr marL="0" marR="0" lvl="0" indent="0" algn="ctr" defTabSz="914400" rtl="0" eaLnBrk="1" fontAlgn="auto" latinLnBrk="0" hangingPunct="1">
                        <a:lnSpc>
                          <a:spcPct val="100000"/>
                        </a:lnSpc>
                        <a:spcBef>
                          <a:spcPts val="0"/>
                        </a:spcBef>
                        <a:spcAft>
                          <a:spcPts val="0"/>
                        </a:spcAft>
                        <a:buClrTx/>
                        <a:buSzTx/>
                        <a:buFontTx/>
                        <a:buNone/>
                        <a:tabLst/>
                        <a:defRPr/>
                      </a:pPr>
                      <a:r>
                        <a:rPr lang="pt-BR" sz="1500" b="0" dirty="0">
                          <a:solidFill>
                            <a:schemeClr val="tx2"/>
                          </a:solidFill>
                        </a:rPr>
                        <a:t>1355</a:t>
                      </a:r>
                    </a:p>
                    <a:p>
                      <a:pPr algn="ctr"/>
                      <a:r>
                        <a:rPr lang="pt-BR" sz="1500" b="0" dirty="0">
                          <a:solidFill>
                            <a:schemeClr val="tx2"/>
                          </a:solidFill>
                        </a:rPr>
                        <a:t>1123</a:t>
                      </a:r>
                    </a:p>
                    <a:p>
                      <a:pPr algn="ctr"/>
                      <a:r>
                        <a:rPr lang="pt-BR" sz="1500" b="0" dirty="0">
                          <a:solidFill>
                            <a:schemeClr val="tx2"/>
                          </a:solidFill>
                        </a:rPr>
                        <a:t>592</a:t>
                      </a:r>
                    </a:p>
                  </a:txBody>
                  <a:tcPr marL="68580" marR="68580" marT="34290" marB="34290" anchor="ctr"/>
                </a:tc>
                <a:tc>
                  <a:txBody>
                    <a:bodyPr/>
                    <a:lstStyle/>
                    <a:p>
                      <a:pPr algn="ctr"/>
                      <a:r>
                        <a:rPr lang="pt-BR" sz="1500" b="0" dirty="0">
                          <a:solidFill>
                            <a:schemeClr val="tx2"/>
                          </a:solidFill>
                        </a:rPr>
                        <a:t>79.6%</a:t>
                      </a:r>
                    </a:p>
                    <a:p>
                      <a:pPr marL="0" marR="0" lvl="0" indent="0" algn="ctr" defTabSz="914400" rtl="0" eaLnBrk="1" fontAlgn="auto" latinLnBrk="0" hangingPunct="1">
                        <a:lnSpc>
                          <a:spcPct val="100000"/>
                        </a:lnSpc>
                        <a:spcBef>
                          <a:spcPts val="0"/>
                        </a:spcBef>
                        <a:spcAft>
                          <a:spcPts val="0"/>
                        </a:spcAft>
                        <a:buClrTx/>
                        <a:buSzTx/>
                        <a:buFontTx/>
                        <a:buNone/>
                        <a:tabLst/>
                        <a:defRPr/>
                      </a:pPr>
                      <a:r>
                        <a:rPr lang="pt-BR" sz="1500" b="0" dirty="0">
                          <a:solidFill>
                            <a:schemeClr val="tx2"/>
                          </a:solidFill>
                        </a:rPr>
                        <a:t>1450</a:t>
                      </a:r>
                    </a:p>
                    <a:p>
                      <a:pPr algn="ctr"/>
                      <a:r>
                        <a:rPr lang="pt-BR" sz="1500" b="0" dirty="0">
                          <a:solidFill>
                            <a:schemeClr val="tx2"/>
                          </a:solidFill>
                        </a:rPr>
                        <a:t>1124</a:t>
                      </a:r>
                    </a:p>
                    <a:p>
                      <a:pPr algn="ctr"/>
                      <a:r>
                        <a:rPr lang="pt-BR" sz="1500" b="0" dirty="0">
                          <a:solidFill>
                            <a:schemeClr val="tx2"/>
                          </a:solidFill>
                        </a:rPr>
                        <a:t>598</a:t>
                      </a:r>
                    </a:p>
                  </a:txBody>
                  <a:tcPr marL="68580" marR="68580" marT="34290" marB="34290" anchor="ctr"/>
                </a:tc>
                <a:tc>
                  <a:txBody>
                    <a:bodyPr/>
                    <a:lstStyle/>
                    <a:p>
                      <a:pPr algn="ctr"/>
                      <a:r>
                        <a:rPr lang="pt-BR" sz="1500" b="0" dirty="0">
                          <a:solidFill>
                            <a:schemeClr val="tx2"/>
                          </a:solidFill>
                        </a:rPr>
                        <a:t>0.42</a:t>
                      </a:r>
                    </a:p>
                    <a:p>
                      <a:pPr algn="ctr"/>
                      <a:endParaRPr lang="pt-BR" sz="1500" b="0" dirty="0">
                        <a:solidFill>
                          <a:schemeClr val="tx2"/>
                        </a:solidFill>
                      </a:endParaRPr>
                    </a:p>
                    <a:p>
                      <a:pPr algn="ctr"/>
                      <a:endParaRPr lang="pt-BR" sz="1500" b="0" dirty="0">
                        <a:solidFill>
                          <a:schemeClr val="tx2"/>
                        </a:solidFill>
                      </a:endParaRPr>
                    </a:p>
                    <a:p>
                      <a:pPr algn="ctr"/>
                      <a:endParaRPr lang="pt-BR" sz="1500" b="0" dirty="0">
                        <a:solidFill>
                          <a:schemeClr val="tx2"/>
                        </a:solidFill>
                      </a:endParaRPr>
                    </a:p>
                  </a:txBody>
                  <a:tcPr marL="68580" marR="68580" marT="34290" marB="34290" anchor="ctr"/>
                </a:tc>
                <a:extLst>
                  <a:ext uri="{0D108BD9-81ED-4DB2-BD59-A6C34878D82A}">
                    <a16:rowId xmlns:a16="http://schemas.microsoft.com/office/drawing/2014/main" xmlns="" val="3750789685"/>
                  </a:ext>
                </a:extLst>
              </a:tr>
              <a:tr h="1143437">
                <a:tc>
                  <a:txBody>
                    <a:bodyPr/>
                    <a:lstStyle/>
                    <a:p>
                      <a:pPr lvl="0" algn="l"/>
                      <a:r>
                        <a:rPr lang="pt-BR" sz="1500" b="0" dirty="0" err="1">
                          <a:solidFill>
                            <a:schemeClr val="tx2"/>
                          </a:solidFill>
                        </a:rPr>
                        <a:t>Surgical</a:t>
                      </a:r>
                      <a:r>
                        <a:rPr lang="pt-BR" sz="1500" b="0" dirty="0">
                          <a:solidFill>
                            <a:schemeClr val="tx2"/>
                          </a:solidFill>
                        </a:rPr>
                        <a:t> </a:t>
                      </a:r>
                      <a:r>
                        <a:rPr lang="pt-BR" sz="1500" b="0" dirty="0" err="1">
                          <a:solidFill>
                            <a:schemeClr val="tx2"/>
                          </a:solidFill>
                        </a:rPr>
                        <a:t>diagnosis</a:t>
                      </a:r>
                      <a:r>
                        <a:rPr lang="pt-BR" sz="1500" b="0" dirty="0">
                          <a:solidFill>
                            <a:schemeClr val="tx2"/>
                          </a:solidFill>
                        </a:rPr>
                        <a:t> (%)</a:t>
                      </a:r>
                    </a:p>
                    <a:p>
                      <a:pPr lvl="0" algn="l"/>
                      <a:r>
                        <a:rPr lang="pt-BR" sz="1500" b="0" dirty="0">
                          <a:solidFill>
                            <a:schemeClr val="tx2"/>
                          </a:solidFill>
                        </a:rPr>
                        <a:t>  </a:t>
                      </a:r>
                      <a:r>
                        <a:rPr lang="pt-BR" sz="1500" b="0" dirty="0" err="1">
                          <a:solidFill>
                            <a:schemeClr val="tx2"/>
                          </a:solidFill>
                        </a:rPr>
                        <a:t>Cardio-thoracic</a:t>
                      </a:r>
                      <a:endParaRPr lang="pt-BR" sz="1500" b="0" dirty="0">
                        <a:solidFill>
                          <a:schemeClr val="tx2"/>
                        </a:solidFill>
                      </a:endParaRPr>
                    </a:p>
                    <a:p>
                      <a:pPr lvl="0" algn="l"/>
                      <a:r>
                        <a:rPr lang="pt-BR" sz="1500" b="0" dirty="0">
                          <a:solidFill>
                            <a:schemeClr val="tx2"/>
                          </a:solidFill>
                        </a:rPr>
                        <a:t>  </a:t>
                      </a:r>
                      <a:r>
                        <a:rPr lang="pt-BR" sz="1500" b="0" dirty="0" err="1">
                          <a:solidFill>
                            <a:schemeClr val="tx2"/>
                          </a:solidFill>
                        </a:rPr>
                        <a:t>Orthopedic</a:t>
                      </a:r>
                      <a:endParaRPr lang="pt-BR" sz="1500" b="0" dirty="0">
                        <a:solidFill>
                          <a:schemeClr val="tx2"/>
                        </a:solidFill>
                      </a:endParaRPr>
                    </a:p>
                    <a:p>
                      <a:pPr lvl="0" algn="l"/>
                      <a:r>
                        <a:rPr lang="pt-BR" sz="1500" b="0" dirty="0">
                          <a:solidFill>
                            <a:schemeClr val="tx2"/>
                          </a:solidFill>
                        </a:rPr>
                        <a:t>  </a:t>
                      </a:r>
                      <a:r>
                        <a:rPr lang="pt-BR" sz="1500" b="0" dirty="0" err="1">
                          <a:solidFill>
                            <a:schemeClr val="tx2"/>
                          </a:solidFill>
                        </a:rPr>
                        <a:t>Craniotomy</a:t>
                      </a:r>
                      <a:endParaRPr lang="pt-BR" sz="1500" b="0" dirty="0">
                        <a:solidFill>
                          <a:schemeClr val="tx2"/>
                        </a:solidFill>
                      </a:endParaRPr>
                    </a:p>
                  </a:txBody>
                  <a:tcPr marL="274320" marR="182880" marT="34290" marB="34290" anchor="ctr"/>
                </a:tc>
                <a:tc>
                  <a:txBody>
                    <a:bodyPr/>
                    <a:lstStyle/>
                    <a:p>
                      <a:pPr algn="ctr"/>
                      <a:r>
                        <a:rPr lang="pt-BR" sz="1500" b="0" dirty="0">
                          <a:solidFill>
                            <a:schemeClr val="tx2"/>
                          </a:solidFill>
                        </a:rPr>
                        <a:t>20.9%</a:t>
                      </a:r>
                    </a:p>
                    <a:p>
                      <a:pPr algn="ctr"/>
                      <a:r>
                        <a:rPr lang="pt-BR" sz="1500" b="0" dirty="0">
                          <a:solidFill>
                            <a:schemeClr val="tx2"/>
                          </a:solidFill>
                        </a:rPr>
                        <a:t>358</a:t>
                      </a:r>
                    </a:p>
                    <a:p>
                      <a:pPr algn="ctr"/>
                      <a:r>
                        <a:rPr lang="pt-BR" sz="1500" b="0" dirty="0">
                          <a:solidFill>
                            <a:schemeClr val="tx2"/>
                          </a:solidFill>
                        </a:rPr>
                        <a:t>273</a:t>
                      </a:r>
                    </a:p>
                    <a:p>
                      <a:pPr algn="ctr"/>
                      <a:r>
                        <a:rPr lang="pt-BR" sz="1500" b="0" dirty="0">
                          <a:solidFill>
                            <a:schemeClr val="tx2"/>
                          </a:solidFill>
                        </a:rPr>
                        <a:t>152</a:t>
                      </a:r>
                    </a:p>
                  </a:txBody>
                  <a:tcPr marL="68580" marR="68580" marT="34290" marB="34290" anchor="ctr"/>
                </a:tc>
                <a:tc>
                  <a:txBody>
                    <a:bodyPr/>
                    <a:lstStyle/>
                    <a:p>
                      <a:pPr algn="ctr"/>
                      <a:r>
                        <a:rPr lang="pt-BR" sz="1500" b="0" dirty="0">
                          <a:solidFill>
                            <a:schemeClr val="tx2"/>
                          </a:solidFill>
                        </a:rPr>
                        <a:t>20.4%</a:t>
                      </a:r>
                    </a:p>
                    <a:p>
                      <a:pPr algn="ctr"/>
                      <a:r>
                        <a:rPr lang="pt-BR" sz="1500" b="0" dirty="0">
                          <a:solidFill>
                            <a:schemeClr val="tx2"/>
                          </a:solidFill>
                        </a:rPr>
                        <a:t>330</a:t>
                      </a:r>
                    </a:p>
                    <a:p>
                      <a:pPr algn="ctr"/>
                      <a:r>
                        <a:rPr lang="pt-BR" sz="1500" b="0" dirty="0">
                          <a:solidFill>
                            <a:schemeClr val="tx2"/>
                          </a:solidFill>
                        </a:rPr>
                        <a:t>282</a:t>
                      </a:r>
                    </a:p>
                    <a:p>
                      <a:pPr algn="ctr"/>
                      <a:r>
                        <a:rPr lang="pt-BR" sz="1500" b="0" dirty="0">
                          <a:solidFill>
                            <a:schemeClr val="tx2"/>
                          </a:solidFill>
                        </a:rPr>
                        <a:t>131</a:t>
                      </a:r>
                    </a:p>
                  </a:txBody>
                  <a:tcPr marL="68580" marR="68580" marT="34290" marB="34290" anchor="ctr"/>
                </a:tc>
                <a:tc>
                  <a:txBody>
                    <a:bodyPr/>
                    <a:lstStyle/>
                    <a:p>
                      <a:pPr algn="ctr"/>
                      <a:r>
                        <a:rPr lang="pt-BR" sz="1500" b="0" dirty="0">
                          <a:solidFill>
                            <a:schemeClr val="tx2"/>
                          </a:solidFill>
                        </a:rPr>
                        <a:t>0.41</a:t>
                      </a:r>
                    </a:p>
                  </a:txBody>
                  <a:tcPr marL="68580" marR="68580" marT="34290" marB="34290"/>
                </a:tc>
                <a:extLst>
                  <a:ext uri="{0D108BD9-81ED-4DB2-BD59-A6C34878D82A}">
                    <a16:rowId xmlns:a16="http://schemas.microsoft.com/office/drawing/2014/main" xmlns="" val="2614751185"/>
                  </a:ext>
                </a:extLst>
              </a:tr>
            </a:tbl>
          </a:graphicData>
        </a:graphic>
      </p:graphicFrame>
    </p:spTree>
    <p:extLst>
      <p:ext uri="{BB962C8B-B14F-4D97-AF65-F5344CB8AC3E}">
        <p14:creationId xmlns:p14="http://schemas.microsoft.com/office/powerpoint/2010/main" val="158490994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dirty="0">
                <a:solidFill>
                  <a:srgbClr val="424242"/>
                </a:solidFill>
                <a:latin typeface="Arial" pitchFamily="34" charset="0"/>
                <a:ea typeface="Arial" charset="0"/>
                <a:cs typeface="Arial" pitchFamily="34" charset="0"/>
              </a:rPr>
              <a:t>Deep Dive: Results</a:t>
            </a:r>
          </a:p>
        </p:txBody>
      </p:sp>
      <p:sp>
        <p:nvSpPr>
          <p:cNvPr id="4" name="Slide Number Placeholder 3"/>
          <p:cNvSpPr>
            <a:spLocks noGrp="1"/>
          </p:cNvSpPr>
          <p:nvPr>
            <p:ph type="sldNum" sz="quarter" idx="12"/>
          </p:nvPr>
        </p:nvSpPr>
        <p:spPr/>
        <p:txBody>
          <a:bodyPr/>
          <a:lstStyle/>
          <a:p>
            <a:fld id="{90F9BDA0-AF0E-4BA8-B742-3B9C92A3E6FE}" type="slidenum">
              <a:rPr lang="en-US" smtClean="0"/>
              <a:t>23</a:t>
            </a:fld>
            <a:endParaRPr lang="en-US" dirty="0"/>
          </a:p>
        </p:txBody>
      </p:sp>
      <p:graphicFrame>
        <p:nvGraphicFramePr>
          <p:cNvPr id="5" name="Tabela 5">
            <a:extLst>
              <a:ext uri="{FF2B5EF4-FFF2-40B4-BE49-F238E27FC236}">
                <a16:creationId xmlns:a16="http://schemas.microsoft.com/office/drawing/2014/main" xmlns="" id="{00F5F204-BA56-4390-846D-1CA63B383FAF}"/>
              </a:ext>
            </a:extLst>
          </p:cNvPr>
          <p:cNvGraphicFramePr>
            <a:graphicFrameLocks noGrp="1"/>
          </p:cNvGraphicFramePr>
          <p:nvPr>
            <p:extLst>
              <p:ext uri="{D42A27DB-BD31-4B8C-83A1-F6EECF244321}">
                <p14:modId xmlns:p14="http://schemas.microsoft.com/office/powerpoint/2010/main" val="1475946627"/>
              </p:ext>
            </p:extLst>
          </p:nvPr>
        </p:nvGraphicFramePr>
        <p:xfrm>
          <a:off x="416560" y="1036320"/>
          <a:ext cx="8575041" cy="3616960"/>
        </p:xfrm>
        <a:graphic>
          <a:graphicData uri="http://schemas.openxmlformats.org/drawingml/2006/table">
            <a:tbl>
              <a:tblPr firstRow="1" bandRow="1">
                <a:tableStyleId>{5C22544A-7EE6-4342-B048-85BDC9FD1C3A}</a:tableStyleId>
              </a:tblPr>
              <a:tblGrid>
                <a:gridCol w="2631440">
                  <a:extLst>
                    <a:ext uri="{9D8B030D-6E8A-4147-A177-3AD203B41FA5}">
                      <a16:colId xmlns:a16="http://schemas.microsoft.com/office/drawing/2014/main" xmlns="" val="674250696"/>
                    </a:ext>
                  </a:extLst>
                </a:gridCol>
                <a:gridCol w="2115399">
                  <a:extLst>
                    <a:ext uri="{9D8B030D-6E8A-4147-A177-3AD203B41FA5}">
                      <a16:colId xmlns:a16="http://schemas.microsoft.com/office/drawing/2014/main" xmlns="" val="3255325135"/>
                    </a:ext>
                  </a:extLst>
                </a:gridCol>
                <a:gridCol w="1847793">
                  <a:extLst>
                    <a:ext uri="{9D8B030D-6E8A-4147-A177-3AD203B41FA5}">
                      <a16:colId xmlns:a16="http://schemas.microsoft.com/office/drawing/2014/main" xmlns="" val="3334682739"/>
                    </a:ext>
                  </a:extLst>
                </a:gridCol>
                <a:gridCol w="901363">
                  <a:extLst>
                    <a:ext uri="{9D8B030D-6E8A-4147-A177-3AD203B41FA5}">
                      <a16:colId xmlns:a16="http://schemas.microsoft.com/office/drawing/2014/main" xmlns="" val="1348697472"/>
                    </a:ext>
                  </a:extLst>
                </a:gridCol>
                <a:gridCol w="1079046">
                  <a:extLst>
                    <a:ext uri="{9D8B030D-6E8A-4147-A177-3AD203B41FA5}">
                      <a16:colId xmlns:a16="http://schemas.microsoft.com/office/drawing/2014/main" xmlns="" val="394338208"/>
                    </a:ext>
                  </a:extLst>
                </a:gridCol>
              </a:tblGrid>
              <a:tr h="687260">
                <a:tc>
                  <a:txBody>
                    <a:bodyPr/>
                    <a:lstStyle/>
                    <a:p>
                      <a:pPr algn="l"/>
                      <a:endParaRPr lang="pt-BR" sz="1600" b="1" dirty="0"/>
                    </a:p>
                  </a:txBody>
                  <a:tcPr marL="68580" marR="68580" marT="34290" marB="34290" anchor="ctr"/>
                </a:tc>
                <a:tc>
                  <a:txBody>
                    <a:bodyPr/>
                    <a:lstStyle/>
                    <a:p>
                      <a:pPr algn="ctr"/>
                      <a:r>
                        <a:rPr lang="pt-BR" sz="1600" b="1" dirty="0"/>
                        <a:t>Pre-implementation</a:t>
                      </a:r>
                    </a:p>
                  </a:txBody>
                  <a:tcPr marL="68580" marR="68580" marT="34290" marB="34290" anchor="ctr"/>
                </a:tc>
                <a:tc>
                  <a:txBody>
                    <a:bodyPr/>
                    <a:lstStyle/>
                    <a:p>
                      <a:pPr algn="ctr"/>
                      <a:r>
                        <a:rPr lang="pt-BR" sz="1600" b="1" dirty="0"/>
                        <a:t>Post-implementation</a:t>
                      </a:r>
                    </a:p>
                  </a:txBody>
                  <a:tcPr marL="68580" marR="68580" marT="34290" marB="34290" anchor="ctr"/>
                </a:tc>
                <a:tc>
                  <a:txBody>
                    <a:bodyPr/>
                    <a:lstStyle/>
                    <a:p>
                      <a:pPr algn="ctr"/>
                      <a:r>
                        <a:rPr lang="pt-BR" sz="1600" b="1" dirty="0"/>
                        <a:t>Trend</a:t>
                      </a:r>
                    </a:p>
                  </a:txBody>
                  <a:tcPr marL="68580" marR="68580" marT="34290" marB="34290" anchor="ctr"/>
                </a:tc>
                <a:tc>
                  <a:txBody>
                    <a:bodyPr/>
                    <a:lstStyle/>
                    <a:p>
                      <a:pPr algn="ctr"/>
                      <a:r>
                        <a:rPr lang="pt-BR" sz="1600" b="1" dirty="0"/>
                        <a:t>P-</a:t>
                      </a:r>
                      <a:r>
                        <a:rPr lang="pt-BR" sz="1600" b="1" dirty="0" err="1"/>
                        <a:t>value</a:t>
                      </a:r>
                      <a:endParaRPr lang="pt-BR" sz="1600" b="1" dirty="0"/>
                    </a:p>
                  </a:txBody>
                  <a:tcPr marL="68580" marR="68580" marT="34290" marB="34290" anchor="ctr"/>
                </a:tc>
                <a:extLst>
                  <a:ext uri="{0D108BD9-81ED-4DB2-BD59-A6C34878D82A}">
                    <a16:rowId xmlns:a16="http://schemas.microsoft.com/office/drawing/2014/main" xmlns="" val="179651189"/>
                  </a:ext>
                </a:extLst>
              </a:tr>
              <a:tr h="541781">
                <a:tc>
                  <a:txBody>
                    <a:bodyPr/>
                    <a:lstStyle/>
                    <a:p>
                      <a:pPr algn="l"/>
                      <a:r>
                        <a:rPr lang="pt-BR" sz="1600" b="0" dirty="0">
                          <a:solidFill>
                            <a:schemeClr val="tx2"/>
                          </a:solidFill>
                        </a:rPr>
                        <a:t>ICU LOS (</a:t>
                      </a:r>
                      <a:r>
                        <a:rPr lang="pt-BR" sz="1600" b="0" dirty="0" err="1">
                          <a:solidFill>
                            <a:schemeClr val="tx2"/>
                          </a:solidFill>
                        </a:rPr>
                        <a:t>days</a:t>
                      </a:r>
                      <a:r>
                        <a:rPr lang="pt-BR" sz="1600" b="0" dirty="0">
                          <a:solidFill>
                            <a:schemeClr val="tx2"/>
                          </a:solidFill>
                        </a:rPr>
                        <a:t>)</a:t>
                      </a:r>
                    </a:p>
                  </a:txBody>
                  <a:tcPr marL="68580" marR="68580" marT="34290" marB="34290" anchor="ctr"/>
                </a:tc>
                <a:tc>
                  <a:txBody>
                    <a:bodyPr/>
                    <a:lstStyle/>
                    <a:p>
                      <a:pPr algn="ctr"/>
                      <a:r>
                        <a:rPr lang="en-US" sz="1600" b="1" dirty="0">
                          <a:solidFill>
                            <a:schemeClr val="tx2"/>
                          </a:solidFill>
                        </a:rPr>
                        <a:t>4.2±0.2</a:t>
                      </a:r>
                      <a:endParaRPr lang="pt-BR" sz="1600" b="1" dirty="0">
                        <a:solidFill>
                          <a:schemeClr val="tx2"/>
                        </a:solidFill>
                      </a:endParaRPr>
                    </a:p>
                  </a:txBody>
                  <a:tcPr marL="68580" marR="68580" marT="34290" marB="34290" anchor="ctr"/>
                </a:tc>
                <a:tc>
                  <a:txBody>
                    <a:bodyPr/>
                    <a:lstStyle/>
                    <a:p>
                      <a:pPr algn="ctr"/>
                      <a:r>
                        <a:rPr lang="en-US" sz="1600" b="1" dirty="0">
                          <a:solidFill>
                            <a:schemeClr val="tx2"/>
                          </a:solidFill>
                        </a:rPr>
                        <a:t>3.5±0.6</a:t>
                      </a:r>
                      <a:endParaRPr lang="pt-BR" sz="1600" b="1" dirty="0">
                        <a:solidFill>
                          <a:schemeClr val="tx2"/>
                        </a:solidFill>
                      </a:endParaRPr>
                    </a:p>
                  </a:txBody>
                  <a:tcPr marL="68580" marR="68580" marT="34290" marB="34290" anchor="ctr"/>
                </a:tc>
                <a:tc>
                  <a:txBody>
                    <a:bodyPr/>
                    <a:lstStyle/>
                    <a:p>
                      <a:pPr algn="ctr"/>
                      <a:r>
                        <a:rPr lang="pt-BR" sz="1600" b="1" dirty="0">
                          <a:solidFill>
                            <a:schemeClr val="tx2"/>
                          </a:solidFill>
                        </a:rPr>
                        <a:t>-16%</a:t>
                      </a:r>
                    </a:p>
                  </a:txBody>
                  <a:tcPr marL="68580" marR="68580" marT="34290" marB="34290" anchor="ctr"/>
                </a:tc>
                <a:tc>
                  <a:txBody>
                    <a:bodyPr/>
                    <a:lstStyle/>
                    <a:p>
                      <a:pPr algn="ctr"/>
                      <a:r>
                        <a:rPr lang="pt-BR" sz="1600" b="1" dirty="0">
                          <a:solidFill>
                            <a:schemeClr val="tx2"/>
                          </a:solidFill>
                        </a:rPr>
                        <a:t>&lt;0.001</a:t>
                      </a:r>
                    </a:p>
                  </a:txBody>
                  <a:tcPr marL="68580" marR="68580" marT="34290" marB="34290" anchor="ctr"/>
                </a:tc>
                <a:extLst>
                  <a:ext uri="{0D108BD9-81ED-4DB2-BD59-A6C34878D82A}">
                    <a16:rowId xmlns:a16="http://schemas.microsoft.com/office/drawing/2014/main" xmlns="" val="1178737634"/>
                  </a:ext>
                </a:extLst>
              </a:tr>
              <a:tr h="541781">
                <a:tc>
                  <a:txBody>
                    <a:bodyPr/>
                    <a:lstStyle/>
                    <a:p>
                      <a:pPr algn="l"/>
                      <a:r>
                        <a:rPr lang="pt-BR" sz="1600" b="0" dirty="0">
                          <a:solidFill>
                            <a:schemeClr val="tx2"/>
                          </a:solidFill>
                        </a:rPr>
                        <a:t>ALOS-GLOS ICU (</a:t>
                      </a:r>
                      <a:r>
                        <a:rPr lang="pt-BR" sz="1600" b="0" dirty="0" err="1">
                          <a:solidFill>
                            <a:schemeClr val="tx2"/>
                          </a:solidFill>
                        </a:rPr>
                        <a:t>days</a:t>
                      </a:r>
                      <a:r>
                        <a:rPr lang="pt-BR" sz="1600" b="0" dirty="0">
                          <a:solidFill>
                            <a:schemeClr val="tx2"/>
                          </a:solidFill>
                        </a:rPr>
                        <a:t>)</a:t>
                      </a:r>
                    </a:p>
                  </a:txBody>
                  <a:tcPr marL="68580" marR="68580" marT="34290" marB="34290" anchor="ctr"/>
                </a:tc>
                <a:tc>
                  <a:txBody>
                    <a:bodyPr/>
                    <a:lstStyle/>
                    <a:p>
                      <a:pPr algn="ctr"/>
                      <a:r>
                        <a:rPr lang="en-US" sz="1600" b="1" dirty="0">
                          <a:solidFill>
                            <a:schemeClr val="tx2"/>
                          </a:solidFill>
                        </a:rPr>
                        <a:t>1.7±0.2</a:t>
                      </a:r>
                      <a:endParaRPr lang="pt-BR" sz="1600" b="1" dirty="0">
                        <a:solidFill>
                          <a:schemeClr val="tx2"/>
                        </a:solidFill>
                      </a:endParaRPr>
                    </a:p>
                  </a:txBody>
                  <a:tcPr marL="68580" marR="68580" marT="34290" marB="34290" anchor="ctr"/>
                </a:tc>
                <a:tc>
                  <a:txBody>
                    <a:bodyPr/>
                    <a:lstStyle/>
                    <a:p>
                      <a:pPr algn="ctr"/>
                      <a:r>
                        <a:rPr lang="en-US" sz="1600" b="1" dirty="0">
                          <a:solidFill>
                            <a:schemeClr val="tx2"/>
                          </a:solidFill>
                        </a:rPr>
                        <a:t>1.5±0.3</a:t>
                      </a:r>
                      <a:endParaRPr lang="pt-BR" sz="1600" b="1" dirty="0">
                        <a:solidFill>
                          <a:schemeClr val="tx2"/>
                        </a:solidFill>
                      </a:endParaRPr>
                    </a:p>
                  </a:txBody>
                  <a:tcPr marL="68580" marR="68580" marT="34290" marB="34290" anchor="ctr"/>
                </a:tc>
                <a:tc>
                  <a:txBody>
                    <a:bodyPr/>
                    <a:lstStyle/>
                    <a:p>
                      <a:pPr algn="ctr"/>
                      <a:r>
                        <a:rPr lang="pt-BR" sz="1600" b="1" dirty="0">
                          <a:solidFill>
                            <a:schemeClr val="tx2"/>
                          </a:solidFill>
                        </a:rPr>
                        <a:t>-9%</a:t>
                      </a:r>
                    </a:p>
                  </a:txBody>
                  <a:tcPr marL="68580" marR="68580" marT="34290" marB="34290" anchor="ctr"/>
                </a:tc>
                <a:tc>
                  <a:txBody>
                    <a:bodyPr/>
                    <a:lstStyle/>
                    <a:p>
                      <a:pPr algn="ctr"/>
                      <a:r>
                        <a:rPr lang="pt-BR" sz="1600" b="1" dirty="0">
                          <a:solidFill>
                            <a:schemeClr val="tx2"/>
                          </a:solidFill>
                        </a:rPr>
                        <a:t>0.38</a:t>
                      </a:r>
                    </a:p>
                  </a:txBody>
                  <a:tcPr marL="68580" marR="68580" marT="34290" marB="34290" anchor="ctr"/>
                </a:tc>
                <a:extLst>
                  <a:ext uri="{0D108BD9-81ED-4DB2-BD59-A6C34878D82A}">
                    <a16:rowId xmlns:a16="http://schemas.microsoft.com/office/drawing/2014/main" xmlns="" val="1721477216"/>
                  </a:ext>
                </a:extLst>
              </a:tr>
              <a:tr h="541781">
                <a:tc>
                  <a:txBody>
                    <a:bodyPr/>
                    <a:lstStyle/>
                    <a:p>
                      <a:pPr algn="l"/>
                      <a:r>
                        <a:rPr lang="pt-BR" sz="1600" b="0" dirty="0">
                          <a:solidFill>
                            <a:schemeClr val="tx2"/>
                          </a:solidFill>
                        </a:rPr>
                        <a:t>Hospital LOS (</a:t>
                      </a:r>
                      <a:r>
                        <a:rPr lang="pt-BR" sz="1600" b="0" dirty="0" err="1">
                          <a:solidFill>
                            <a:schemeClr val="tx2"/>
                          </a:solidFill>
                        </a:rPr>
                        <a:t>days</a:t>
                      </a:r>
                      <a:r>
                        <a:rPr lang="pt-BR" sz="1600" b="0" dirty="0">
                          <a:solidFill>
                            <a:schemeClr val="tx2"/>
                          </a:solidFill>
                        </a:rPr>
                        <a:t>)</a:t>
                      </a:r>
                    </a:p>
                  </a:txBody>
                  <a:tcPr marL="68580" marR="68580" marT="34290" marB="34290" anchor="ctr"/>
                </a:tc>
                <a:tc>
                  <a:txBody>
                    <a:bodyPr/>
                    <a:lstStyle/>
                    <a:p>
                      <a:pPr algn="ctr"/>
                      <a:r>
                        <a:rPr lang="en-US" sz="1600" b="1" dirty="0">
                          <a:solidFill>
                            <a:schemeClr val="tx2"/>
                          </a:solidFill>
                        </a:rPr>
                        <a:t>17.2±2.1</a:t>
                      </a:r>
                      <a:endParaRPr lang="pt-BR" sz="1600" b="1" dirty="0">
                        <a:solidFill>
                          <a:schemeClr val="tx2"/>
                        </a:solidFill>
                      </a:endParaRPr>
                    </a:p>
                  </a:txBody>
                  <a:tcPr marL="68580" marR="68580" marT="34290" marB="34290" anchor="ctr"/>
                </a:tc>
                <a:tc>
                  <a:txBody>
                    <a:bodyPr/>
                    <a:lstStyle/>
                    <a:p>
                      <a:pPr algn="ctr"/>
                      <a:r>
                        <a:rPr lang="en-US" sz="1600" b="1" dirty="0">
                          <a:solidFill>
                            <a:schemeClr val="tx2"/>
                          </a:solidFill>
                        </a:rPr>
                        <a:t>12.7±0.9</a:t>
                      </a:r>
                      <a:endParaRPr lang="pt-BR" sz="1600" b="1" dirty="0">
                        <a:solidFill>
                          <a:schemeClr val="tx2"/>
                        </a:solidFill>
                      </a:endParaRPr>
                    </a:p>
                  </a:txBody>
                  <a:tcPr marL="68580" marR="68580" marT="34290" marB="34290" anchor="ctr"/>
                </a:tc>
                <a:tc>
                  <a:txBody>
                    <a:bodyPr/>
                    <a:lstStyle/>
                    <a:p>
                      <a:pPr algn="ctr"/>
                      <a:r>
                        <a:rPr lang="pt-BR" sz="1600" b="1" dirty="0">
                          <a:solidFill>
                            <a:schemeClr val="tx2"/>
                          </a:solidFill>
                        </a:rPr>
                        <a:t>-26%</a:t>
                      </a:r>
                    </a:p>
                  </a:txBody>
                  <a:tcPr marL="68580" marR="68580" marT="34290" marB="34290" anchor="ctr"/>
                </a:tc>
                <a:tc>
                  <a:txBody>
                    <a:bodyPr/>
                    <a:lstStyle/>
                    <a:p>
                      <a:pPr algn="ctr"/>
                      <a:r>
                        <a:rPr lang="pt-BR" sz="1600" b="1" dirty="0">
                          <a:solidFill>
                            <a:schemeClr val="tx2"/>
                          </a:solidFill>
                        </a:rPr>
                        <a:t>&lt;0.001</a:t>
                      </a:r>
                    </a:p>
                  </a:txBody>
                  <a:tcPr marL="68580" marR="68580" marT="34290" marB="34290" anchor="ctr"/>
                </a:tc>
                <a:extLst>
                  <a:ext uri="{0D108BD9-81ED-4DB2-BD59-A6C34878D82A}">
                    <a16:rowId xmlns:a16="http://schemas.microsoft.com/office/drawing/2014/main" xmlns="" val="3750789685"/>
                  </a:ext>
                </a:extLst>
              </a:tr>
              <a:tr h="541781">
                <a:tc>
                  <a:txBody>
                    <a:bodyPr/>
                    <a:lstStyle/>
                    <a:p>
                      <a:pPr algn="l"/>
                      <a:r>
                        <a:rPr lang="pt-BR" sz="1600" b="0" dirty="0">
                          <a:solidFill>
                            <a:schemeClr val="tx2"/>
                          </a:solidFill>
                        </a:rPr>
                        <a:t>30-day readmission (%)</a:t>
                      </a:r>
                    </a:p>
                  </a:txBody>
                  <a:tcPr marL="68580" marR="68580" marT="34290" marB="34290" anchor="ctr"/>
                </a:tc>
                <a:tc>
                  <a:txBody>
                    <a:bodyPr/>
                    <a:lstStyle/>
                    <a:p>
                      <a:pPr algn="ctr"/>
                      <a:r>
                        <a:rPr lang="en-US" sz="1600" b="1" dirty="0">
                          <a:solidFill>
                            <a:schemeClr val="tx2"/>
                          </a:solidFill>
                        </a:rPr>
                        <a:t>13.7±0.7%</a:t>
                      </a:r>
                      <a:endParaRPr lang="pt-BR" sz="1600" b="1" dirty="0">
                        <a:solidFill>
                          <a:schemeClr val="tx2"/>
                        </a:solidFill>
                      </a:endParaRPr>
                    </a:p>
                  </a:txBody>
                  <a:tcPr marL="68580" marR="68580" marT="34290" marB="34290" anchor="ctr"/>
                </a:tc>
                <a:tc>
                  <a:txBody>
                    <a:bodyPr/>
                    <a:lstStyle/>
                    <a:p>
                      <a:pPr algn="ctr"/>
                      <a:r>
                        <a:rPr lang="en-US" sz="1600" b="1" dirty="0">
                          <a:solidFill>
                            <a:schemeClr val="tx2"/>
                          </a:solidFill>
                        </a:rPr>
                        <a:t>13.4%±0.3% </a:t>
                      </a:r>
                      <a:endParaRPr lang="pt-BR" sz="1600" b="1" dirty="0">
                        <a:solidFill>
                          <a:schemeClr val="tx2"/>
                        </a:solidFill>
                      </a:endParaRPr>
                    </a:p>
                  </a:txBody>
                  <a:tcPr marL="68580" marR="68580" marT="34290" marB="34290" anchor="ctr"/>
                </a:tc>
                <a:tc>
                  <a:txBody>
                    <a:bodyPr/>
                    <a:lstStyle/>
                    <a:p>
                      <a:pPr algn="ctr"/>
                      <a:r>
                        <a:rPr lang="pt-BR" sz="1600" b="1" dirty="0">
                          <a:solidFill>
                            <a:schemeClr val="tx2"/>
                          </a:solidFill>
                        </a:rPr>
                        <a:t>-2%</a:t>
                      </a:r>
                    </a:p>
                  </a:txBody>
                  <a:tcPr marL="68580" marR="68580" marT="34290" marB="34290" anchor="ctr"/>
                </a:tc>
                <a:tc>
                  <a:txBody>
                    <a:bodyPr/>
                    <a:lstStyle/>
                    <a:p>
                      <a:pPr algn="ctr"/>
                      <a:r>
                        <a:rPr lang="pt-BR" sz="1600" b="1" dirty="0">
                          <a:solidFill>
                            <a:schemeClr val="tx2"/>
                          </a:solidFill>
                        </a:rPr>
                        <a:t>0.21</a:t>
                      </a:r>
                    </a:p>
                  </a:txBody>
                  <a:tcPr marL="68580" marR="68580" marT="34290" marB="34290" anchor="ctr"/>
                </a:tc>
                <a:extLst>
                  <a:ext uri="{0D108BD9-81ED-4DB2-BD59-A6C34878D82A}">
                    <a16:rowId xmlns:a16="http://schemas.microsoft.com/office/drawing/2014/main" xmlns="" val="4046036943"/>
                  </a:ext>
                </a:extLst>
              </a:tr>
              <a:tr h="762576">
                <a:tc>
                  <a:txBody>
                    <a:bodyPr/>
                    <a:lstStyle/>
                    <a:p>
                      <a:pPr algn="l"/>
                      <a:r>
                        <a:rPr lang="pt-BR" sz="1600" b="0" dirty="0">
                          <a:solidFill>
                            <a:schemeClr val="tx2"/>
                          </a:solidFill>
                        </a:rPr>
                        <a:t>Hospital mortality rate (%)</a:t>
                      </a:r>
                    </a:p>
                  </a:txBody>
                  <a:tcPr marL="68580" marR="68580" marT="34290" marB="34290" anchor="ctr"/>
                </a:tc>
                <a:tc>
                  <a:txBody>
                    <a:bodyPr/>
                    <a:lstStyle/>
                    <a:p>
                      <a:pPr algn="ctr"/>
                      <a:r>
                        <a:rPr lang="en-US" sz="1600" b="1" dirty="0">
                          <a:solidFill>
                            <a:schemeClr val="tx2"/>
                          </a:solidFill>
                        </a:rPr>
                        <a:t>9.0%±0.5%</a:t>
                      </a:r>
                      <a:endParaRPr lang="pt-BR" sz="1600" b="1" dirty="0">
                        <a:solidFill>
                          <a:schemeClr val="tx2"/>
                        </a:solidFill>
                      </a:endParaRPr>
                    </a:p>
                  </a:txBody>
                  <a:tcPr marL="68580" marR="68580" marT="34290" marB="34290" anchor="ctr"/>
                </a:tc>
                <a:tc>
                  <a:txBody>
                    <a:bodyPr/>
                    <a:lstStyle/>
                    <a:p>
                      <a:pPr algn="ctr"/>
                      <a:r>
                        <a:rPr lang="en-US" sz="1600" b="1" dirty="0">
                          <a:solidFill>
                            <a:schemeClr val="tx2"/>
                          </a:solidFill>
                        </a:rPr>
                        <a:t>8.7%±0.2%</a:t>
                      </a:r>
                      <a:endParaRPr lang="pt-BR" sz="1600" b="1" dirty="0">
                        <a:solidFill>
                          <a:schemeClr val="tx2"/>
                        </a:solidFill>
                      </a:endParaRPr>
                    </a:p>
                  </a:txBody>
                  <a:tcPr marL="68580" marR="68580" marT="34290" marB="34290" anchor="ctr"/>
                </a:tc>
                <a:tc>
                  <a:txBody>
                    <a:bodyPr/>
                    <a:lstStyle/>
                    <a:p>
                      <a:pPr algn="ctr"/>
                      <a:r>
                        <a:rPr lang="pt-BR" sz="1600" b="1" dirty="0">
                          <a:solidFill>
                            <a:schemeClr val="tx2"/>
                          </a:solidFill>
                        </a:rPr>
                        <a:t>-3%</a:t>
                      </a:r>
                    </a:p>
                  </a:txBody>
                  <a:tcPr marL="68580" marR="68580" marT="34290" marB="34290" anchor="ctr"/>
                </a:tc>
                <a:tc>
                  <a:txBody>
                    <a:bodyPr/>
                    <a:lstStyle/>
                    <a:p>
                      <a:pPr algn="ctr"/>
                      <a:r>
                        <a:rPr lang="pt-BR" sz="1600" b="1" dirty="0">
                          <a:solidFill>
                            <a:schemeClr val="tx2"/>
                          </a:solidFill>
                        </a:rPr>
                        <a:t>0.75</a:t>
                      </a:r>
                    </a:p>
                  </a:txBody>
                  <a:tcPr marL="68580" marR="68580" marT="34290" marB="34290" anchor="ctr"/>
                </a:tc>
                <a:extLst>
                  <a:ext uri="{0D108BD9-81ED-4DB2-BD59-A6C34878D82A}">
                    <a16:rowId xmlns:a16="http://schemas.microsoft.com/office/drawing/2014/main" xmlns="" val="4160994860"/>
                  </a:ext>
                </a:extLst>
              </a:tr>
            </a:tbl>
          </a:graphicData>
        </a:graphic>
      </p:graphicFrame>
    </p:spTree>
    <p:extLst>
      <p:ext uri="{BB962C8B-B14F-4D97-AF65-F5344CB8AC3E}">
        <p14:creationId xmlns:p14="http://schemas.microsoft.com/office/powerpoint/2010/main" val="342131606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EC800513-E73E-AA46-AE4D-151902583997}"/>
              </a:ext>
            </a:extLst>
          </p:cNvPr>
          <p:cNvSpPr/>
          <p:nvPr/>
        </p:nvSpPr>
        <p:spPr>
          <a:xfrm>
            <a:off x="4913900" y="1175133"/>
            <a:ext cx="4108666" cy="623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xmlns="" id="{405574A6-989C-BC4F-8F44-FD5EBAD80CA8}"/>
              </a:ext>
            </a:extLst>
          </p:cNvPr>
          <p:cNvSpPr/>
          <p:nvPr/>
        </p:nvSpPr>
        <p:spPr>
          <a:xfrm>
            <a:off x="524780" y="1175133"/>
            <a:ext cx="4108666" cy="623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90F9BDA0-AF0E-4BA8-B742-3B9C92A3E6FE}" type="slidenum">
              <a:rPr lang="en-US" smtClean="0"/>
              <a:t>24</a:t>
            </a:fld>
            <a:endParaRPr lang="en-US" dirty="0"/>
          </a:p>
        </p:txBody>
      </p:sp>
      <p:pic>
        <p:nvPicPr>
          <p:cNvPr id="5" name="Imagem 6">
            <a:extLst>
              <a:ext uri="{FF2B5EF4-FFF2-40B4-BE49-F238E27FC236}">
                <a16:creationId xmlns:a16="http://schemas.microsoft.com/office/drawing/2014/main" xmlns="" id="{1AEBB00A-96D8-40B9-B1F0-84140B0A18E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24780" y="1807699"/>
            <a:ext cx="4108666" cy="2666694"/>
          </a:xfrm>
          <a:prstGeom prst="rect">
            <a:avLst/>
          </a:prstGeom>
          <a:noFill/>
          <a:ln>
            <a:solidFill>
              <a:schemeClr val="accent1"/>
            </a:solidFill>
          </a:ln>
        </p:spPr>
      </p:pic>
      <p:pic>
        <p:nvPicPr>
          <p:cNvPr id="6" name="Imagem 7">
            <a:extLst>
              <a:ext uri="{FF2B5EF4-FFF2-40B4-BE49-F238E27FC236}">
                <a16:creationId xmlns:a16="http://schemas.microsoft.com/office/drawing/2014/main" xmlns="" id="{E5BA08E0-EC62-4FBD-B307-1E8EE03F75D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956819" y="1807699"/>
            <a:ext cx="4042082" cy="2666694"/>
          </a:xfrm>
          <a:prstGeom prst="rect">
            <a:avLst/>
          </a:prstGeom>
          <a:noFill/>
          <a:ln>
            <a:solidFill>
              <a:schemeClr val="accent1"/>
            </a:solidFill>
          </a:ln>
        </p:spPr>
      </p:pic>
      <p:sp>
        <p:nvSpPr>
          <p:cNvPr id="7" name="CaixaDeTexto 8"/>
          <p:cNvSpPr txBox="1"/>
          <p:nvPr/>
        </p:nvSpPr>
        <p:spPr>
          <a:xfrm>
            <a:off x="514146" y="1304713"/>
            <a:ext cx="4119299" cy="346249"/>
          </a:xfrm>
          <a:prstGeom prst="rect">
            <a:avLst/>
          </a:prstGeom>
          <a:noFill/>
        </p:spPr>
        <p:txBody>
          <a:bodyPr wrap="square" lIns="68580" tIns="34290" rIns="68580" bIns="34290" rtlCol="0" anchor="ctr">
            <a:spAutoFit/>
          </a:bodyPr>
          <a:lstStyle/>
          <a:p>
            <a:pPr algn="ctr"/>
            <a:r>
              <a:rPr lang="pt-BR" b="1" dirty="0">
                <a:solidFill>
                  <a:schemeClr val="bg1"/>
                </a:solidFill>
              </a:rPr>
              <a:t>LENGTH OF STAY</a:t>
            </a:r>
          </a:p>
        </p:txBody>
      </p:sp>
      <p:sp>
        <p:nvSpPr>
          <p:cNvPr id="8" name="CaixaDeTexto 9"/>
          <p:cNvSpPr txBox="1"/>
          <p:nvPr/>
        </p:nvSpPr>
        <p:spPr>
          <a:xfrm>
            <a:off x="4956819" y="1175133"/>
            <a:ext cx="4042083" cy="623248"/>
          </a:xfrm>
          <a:prstGeom prst="rect">
            <a:avLst/>
          </a:prstGeom>
          <a:noFill/>
        </p:spPr>
        <p:txBody>
          <a:bodyPr wrap="square" lIns="68580" tIns="34290" rIns="68580" bIns="34290" rtlCol="0" anchor="ctr">
            <a:spAutoFit/>
          </a:bodyPr>
          <a:lstStyle/>
          <a:p>
            <a:pPr algn="ctr"/>
            <a:r>
              <a:rPr lang="pt-BR" b="1" dirty="0">
                <a:solidFill>
                  <a:schemeClr val="bg1"/>
                </a:solidFill>
              </a:rPr>
              <a:t>READMISSION RATE </a:t>
            </a:r>
            <a:br>
              <a:rPr lang="pt-BR" b="1" dirty="0">
                <a:solidFill>
                  <a:schemeClr val="bg1"/>
                </a:solidFill>
              </a:rPr>
            </a:br>
            <a:r>
              <a:rPr lang="pt-BR" b="1" dirty="0">
                <a:solidFill>
                  <a:schemeClr val="bg1"/>
                </a:solidFill>
              </a:rPr>
              <a:t>AND MORTALITY</a:t>
            </a:r>
          </a:p>
        </p:txBody>
      </p:sp>
      <p:sp>
        <p:nvSpPr>
          <p:cNvPr id="9" name="Title 1"/>
          <p:cNvSpPr>
            <a:spLocks noGrp="1"/>
          </p:cNvSpPr>
          <p:nvPr>
            <p:ph type="title"/>
          </p:nvPr>
        </p:nvSpPr>
        <p:spPr>
          <a:xfrm>
            <a:off x="627184" y="171450"/>
            <a:ext cx="5943600" cy="592934"/>
          </a:xfrm>
        </p:spPr>
        <p:txBody>
          <a:bodyPr>
            <a:normAutofit/>
          </a:bodyPr>
          <a:lstStyle/>
          <a:p>
            <a:r>
              <a:rPr lang="en-US" sz="2700" dirty="0">
                <a:solidFill>
                  <a:srgbClr val="424242"/>
                </a:solidFill>
                <a:latin typeface="Arial" pitchFamily="34" charset="0"/>
                <a:ea typeface="Arial" charset="0"/>
                <a:cs typeface="Arial" pitchFamily="34" charset="0"/>
              </a:rPr>
              <a:t>Deep Dive: Results</a:t>
            </a:r>
          </a:p>
        </p:txBody>
      </p:sp>
    </p:spTree>
    <p:extLst>
      <p:ext uri="{BB962C8B-B14F-4D97-AF65-F5344CB8AC3E}">
        <p14:creationId xmlns:p14="http://schemas.microsoft.com/office/powerpoint/2010/main" val="41112695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F9BDA0-AF0E-4BA8-B742-3B9C92A3E6FE}" type="slidenum">
              <a:rPr lang="en-US" smtClean="0"/>
              <a:t>25</a:t>
            </a:fld>
            <a:endParaRPr lang="en-US" dirty="0"/>
          </a:p>
        </p:txBody>
      </p:sp>
      <p:sp>
        <p:nvSpPr>
          <p:cNvPr id="9" name="Title 1"/>
          <p:cNvSpPr>
            <a:spLocks noGrp="1"/>
          </p:cNvSpPr>
          <p:nvPr>
            <p:ph type="title"/>
          </p:nvPr>
        </p:nvSpPr>
        <p:spPr>
          <a:xfrm>
            <a:off x="627184" y="171450"/>
            <a:ext cx="5943600" cy="592934"/>
          </a:xfrm>
        </p:spPr>
        <p:txBody>
          <a:bodyPr>
            <a:normAutofit/>
          </a:bodyPr>
          <a:lstStyle/>
          <a:p>
            <a:r>
              <a:rPr lang="en-US" sz="2700" dirty="0">
                <a:solidFill>
                  <a:srgbClr val="424242"/>
                </a:solidFill>
                <a:latin typeface="Arial" pitchFamily="34" charset="0"/>
                <a:ea typeface="Arial" charset="0"/>
                <a:cs typeface="Arial" pitchFamily="34" charset="0"/>
              </a:rPr>
              <a:t>Results Highlights</a:t>
            </a:r>
          </a:p>
        </p:txBody>
      </p:sp>
      <p:sp>
        <p:nvSpPr>
          <p:cNvPr id="11" name="Content Placeholder 2">
            <a:extLst>
              <a:ext uri="{FF2B5EF4-FFF2-40B4-BE49-F238E27FC236}">
                <a16:creationId xmlns:a16="http://schemas.microsoft.com/office/drawing/2014/main" xmlns="" id="{C25ADEE5-ABD6-9D40-9858-0AE423FE98EA}"/>
              </a:ext>
            </a:extLst>
          </p:cNvPr>
          <p:cNvSpPr>
            <a:spLocks noGrp="1"/>
          </p:cNvSpPr>
          <p:nvPr>
            <p:ph idx="1"/>
          </p:nvPr>
        </p:nvSpPr>
        <p:spPr>
          <a:xfrm>
            <a:off x="469537" y="1141859"/>
            <a:ext cx="6101247" cy="3434210"/>
          </a:xfrm>
        </p:spPr>
        <p:txBody>
          <a:bodyPr anchor="ctr">
            <a:normAutofit/>
          </a:bodyPr>
          <a:lstStyle/>
          <a:p>
            <a:pPr>
              <a:lnSpc>
                <a:spcPct val="150000"/>
              </a:lnSpc>
            </a:pPr>
            <a:r>
              <a:rPr lang="en-US" sz="1800" dirty="0"/>
              <a:t>Decreased ICU mortality rate by 6%</a:t>
            </a:r>
          </a:p>
          <a:p>
            <a:pPr>
              <a:lnSpc>
                <a:spcPct val="150000"/>
              </a:lnSpc>
            </a:pPr>
            <a:r>
              <a:rPr lang="en-US" sz="1800" dirty="0"/>
              <a:t>Reducing ICU length-of-stay by 16%</a:t>
            </a:r>
          </a:p>
          <a:p>
            <a:pPr>
              <a:lnSpc>
                <a:spcPct val="150000"/>
              </a:lnSpc>
            </a:pPr>
            <a:r>
              <a:rPr lang="en-US" sz="1800" dirty="0"/>
              <a:t>Decreased total hospital length-of-stay by 26%</a:t>
            </a:r>
          </a:p>
          <a:p>
            <a:pPr>
              <a:lnSpc>
                <a:spcPct val="150000"/>
              </a:lnSpc>
            </a:pPr>
            <a:r>
              <a:rPr lang="en-US" sz="1800" dirty="0"/>
              <a:t>Lowered cost per admission by 7%</a:t>
            </a:r>
          </a:p>
        </p:txBody>
      </p:sp>
      <p:pic>
        <p:nvPicPr>
          <p:cNvPr id="1026" name="Picture 2" descr="MCG Health Doyle Awa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1624" y="2316529"/>
            <a:ext cx="2918296" cy="1828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5320" y="1008450"/>
            <a:ext cx="2581275"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569309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184" y="311150"/>
            <a:ext cx="5943600" cy="592934"/>
          </a:xfrm>
        </p:spPr>
        <p:txBody>
          <a:bodyPr>
            <a:noAutofit/>
          </a:bodyPr>
          <a:lstStyle/>
          <a:p>
            <a:pPr lvl="0"/>
            <a:r>
              <a:rPr lang="en-US" sz="2700" dirty="0">
                <a:solidFill>
                  <a:srgbClr val="424242"/>
                </a:solidFill>
                <a:latin typeface="Arial" pitchFamily="34" charset="0"/>
                <a:ea typeface="Arial" charset="0"/>
                <a:cs typeface="Arial" pitchFamily="34" charset="0"/>
              </a:rPr>
              <a:t>Qualitative </a:t>
            </a:r>
            <a:r>
              <a:rPr lang="en-US" sz="2700" dirty="0" smtClean="0">
                <a:solidFill>
                  <a:srgbClr val="424242"/>
                </a:solidFill>
                <a:latin typeface="Arial" pitchFamily="34" charset="0"/>
                <a:ea typeface="Arial" charset="0"/>
                <a:cs typeface="Arial" pitchFamily="34" charset="0"/>
              </a:rPr>
              <a:t>Impact</a:t>
            </a:r>
            <a:endParaRPr lang="en-US" sz="2700" dirty="0">
              <a:solidFill>
                <a:srgbClr val="424242"/>
              </a:solidFill>
              <a:latin typeface="Arial" pitchFamily="34" charset="0"/>
              <a:ea typeface="Arial" charset="0"/>
              <a:cs typeface="Arial" pitchFamily="34" charset="0"/>
            </a:endParaRPr>
          </a:p>
        </p:txBody>
      </p:sp>
      <p:sp>
        <p:nvSpPr>
          <p:cNvPr id="3" name="Content Placeholder 2"/>
          <p:cNvSpPr>
            <a:spLocks noGrp="1"/>
          </p:cNvSpPr>
          <p:nvPr>
            <p:ph idx="1"/>
          </p:nvPr>
        </p:nvSpPr>
        <p:spPr/>
        <p:txBody>
          <a:bodyPr/>
          <a:lstStyle/>
          <a:p>
            <a:r>
              <a:rPr lang="en-US" sz="1800" dirty="0">
                <a:solidFill>
                  <a:srgbClr val="000000"/>
                </a:solidFill>
              </a:rPr>
              <a:t>Eliminated myths and misperceptions regarding global care standards</a:t>
            </a:r>
          </a:p>
          <a:p>
            <a:r>
              <a:rPr lang="en-US" sz="1800" dirty="0">
                <a:solidFill>
                  <a:srgbClr val="000000"/>
                </a:solidFill>
              </a:rPr>
              <a:t>Supported shift from an access-based to a quality-based global model  </a:t>
            </a:r>
          </a:p>
          <a:p>
            <a:r>
              <a:rPr lang="en-US" sz="1800" dirty="0">
                <a:solidFill>
                  <a:srgbClr val="000000"/>
                </a:solidFill>
              </a:rPr>
              <a:t>Increased decision-making confidence and competence of reviewers</a:t>
            </a:r>
          </a:p>
          <a:p>
            <a:r>
              <a:rPr lang="en-US" sz="1800" dirty="0">
                <a:solidFill>
                  <a:srgbClr val="000000"/>
                </a:solidFill>
              </a:rPr>
              <a:t>Increased awareness of impact of variations in care</a:t>
            </a:r>
          </a:p>
          <a:p>
            <a:r>
              <a:rPr lang="en-US" sz="1800" dirty="0">
                <a:solidFill>
                  <a:srgbClr val="000000"/>
                </a:solidFill>
              </a:rPr>
              <a:t>Enhanced provider engagement and relationships</a:t>
            </a:r>
          </a:p>
          <a:p>
            <a:r>
              <a:rPr lang="en-US" sz="1800" dirty="0">
                <a:solidFill>
                  <a:srgbClr val="000000"/>
                </a:solidFill>
              </a:rPr>
              <a:t>Enhanced thought leadership in global health care arena </a:t>
            </a:r>
          </a:p>
          <a:p>
            <a:r>
              <a:rPr lang="en-US" sz="1800" dirty="0">
                <a:solidFill>
                  <a:srgbClr val="000000"/>
                </a:solidFill>
              </a:rPr>
              <a:t>Enhanced organizational clinical value proposition </a:t>
            </a:r>
          </a:p>
          <a:p>
            <a:endParaRPr lang="en-US" sz="1600" dirty="0">
              <a:solidFill>
                <a:schemeClr val="tx2"/>
              </a:solidFill>
            </a:endParaRPr>
          </a:p>
        </p:txBody>
      </p:sp>
      <p:sp>
        <p:nvSpPr>
          <p:cNvPr id="4" name="Slide Number Placeholder 3"/>
          <p:cNvSpPr>
            <a:spLocks noGrp="1"/>
          </p:cNvSpPr>
          <p:nvPr>
            <p:ph type="sldNum" sz="quarter" idx="12"/>
          </p:nvPr>
        </p:nvSpPr>
        <p:spPr/>
        <p:txBody>
          <a:bodyPr/>
          <a:lstStyle/>
          <a:p>
            <a:fld id="{90F9BDA0-AF0E-4BA8-B742-3B9C92A3E6FE}" type="slidenum">
              <a:rPr lang="en-US" smtClean="0"/>
              <a:t>26</a:t>
            </a:fld>
            <a:endParaRPr lang="en-US" dirty="0"/>
          </a:p>
        </p:txBody>
      </p:sp>
      <p:pic>
        <p:nvPicPr>
          <p:cNvPr id="1026" name="Picture 2" descr="H:\Global UHC\Milliman Care Guidelines\Client Forum\2014\Images\evidence based.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6575" y="3001962"/>
            <a:ext cx="1647825" cy="164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126808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350" y="171450"/>
            <a:ext cx="5943600" cy="592934"/>
          </a:xfrm>
        </p:spPr>
        <p:txBody>
          <a:bodyPr>
            <a:noAutofit/>
          </a:bodyPr>
          <a:lstStyle/>
          <a:p>
            <a:r>
              <a:rPr lang="en-US" sz="2700" dirty="0">
                <a:solidFill>
                  <a:srgbClr val="424242"/>
                </a:solidFill>
                <a:latin typeface="Arial" pitchFamily="34" charset="0"/>
                <a:ea typeface="Arial" charset="0"/>
                <a:cs typeface="Arial" pitchFamily="34" charset="0"/>
              </a:rPr>
              <a:t>Critical </a:t>
            </a:r>
            <a:r>
              <a:rPr lang="en-US" sz="2700" dirty="0" smtClean="0">
                <a:solidFill>
                  <a:srgbClr val="424242"/>
                </a:solidFill>
                <a:latin typeface="Arial" pitchFamily="34" charset="0"/>
                <a:ea typeface="Arial" charset="0"/>
                <a:cs typeface="Arial" pitchFamily="34" charset="0"/>
              </a:rPr>
              <a:t>Learnings</a:t>
            </a:r>
            <a:endParaRPr lang="en-US" sz="2700" dirty="0">
              <a:solidFill>
                <a:srgbClr val="424242"/>
              </a:solidFill>
              <a:latin typeface="Arial" pitchFamily="34" charset="0"/>
              <a:ea typeface="Arial" charset="0"/>
              <a:cs typeface="Arial" pitchFamily="34" charset="0"/>
            </a:endParaRPr>
          </a:p>
        </p:txBody>
      </p:sp>
      <p:sp>
        <p:nvSpPr>
          <p:cNvPr id="3" name="Content Placeholder 2"/>
          <p:cNvSpPr>
            <a:spLocks noGrp="1"/>
          </p:cNvSpPr>
          <p:nvPr>
            <p:ph idx="1"/>
          </p:nvPr>
        </p:nvSpPr>
        <p:spPr/>
        <p:txBody>
          <a:bodyPr/>
          <a:lstStyle/>
          <a:p>
            <a:r>
              <a:rPr lang="en-US" sz="1800" dirty="0">
                <a:solidFill>
                  <a:srgbClr val="000000"/>
                </a:solidFill>
              </a:rPr>
              <a:t>Leverage high-quality, evidence-based data and benchmarks</a:t>
            </a:r>
          </a:p>
          <a:p>
            <a:r>
              <a:rPr lang="en-US" sz="1800" dirty="0">
                <a:solidFill>
                  <a:srgbClr val="000000"/>
                </a:solidFill>
              </a:rPr>
              <a:t>Recognize and address cultural nuances</a:t>
            </a:r>
          </a:p>
          <a:p>
            <a:r>
              <a:rPr lang="en-US" sz="1800" dirty="0">
                <a:solidFill>
                  <a:srgbClr val="000000"/>
                </a:solidFill>
              </a:rPr>
              <a:t>Engage the providers at point-of-service</a:t>
            </a:r>
          </a:p>
          <a:p>
            <a:r>
              <a:rPr lang="en-US" sz="1800" dirty="0">
                <a:solidFill>
                  <a:srgbClr val="000000"/>
                </a:solidFill>
              </a:rPr>
              <a:t>Utilize accessible, evidence-based care pathways that align with workflow process</a:t>
            </a:r>
          </a:p>
          <a:p>
            <a:r>
              <a:rPr lang="en-US" sz="1800" dirty="0">
                <a:solidFill>
                  <a:srgbClr val="000000"/>
                </a:solidFill>
              </a:rPr>
              <a:t>Communicate, train and socialize </a:t>
            </a:r>
          </a:p>
          <a:p>
            <a:r>
              <a:rPr lang="en-US" sz="1800" dirty="0">
                <a:solidFill>
                  <a:srgbClr val="000000"/>
                </a:solidFill>
              </a:rPr>
              <a:t>Define specific objectives </a:t>
            </a:r>
          </a:p>
          <a:p>
            <a:r>
              <a:rPr lang="en-US" sz="1800" dirty="0">
                <a:solidFill>
                  <a:srgbClr val="000000"/>
                </a:solidFill>
              </a:rPr>
              <a:t>Anticipate resistance </a:t>
            </a:r>
          </a:p>
          <a:p>
            <a:r>
              <a:rPr lang="en-US" sz="1800" dirty="0">
                <a:solidFill>
                  <a:srgbClr val="000000"/>
                </a:solidFill>
              </a:rPr>
              <a:t>Identify internal and external stakeholders</a:t>
            </a:r>
          </a:p>
          <a:p>
            <a:r>
              <a:rPr lang="en-US" sz="1800" dirty="0">
                <a:solidFill>
                  <a:srgbClr val="000000"/>
                </a:solidFill>
              </a:rPr>
              <a:t>Secure visible leadership buy-in </a:t>
            </a:r>
          </a:p>
          <a:p>
            <a:r>
              <a:rPr lang="en-US" sz="1800" dirty="0">
                <a:solidFill>
                  <a:srgbClr val="000000"/>
                </a:solidFill>
              </a:rPr>
              <a:t>Leverage globalization champions </a:t>
            </a:r>
          </a:p>
          <a:p>
            <a:endParaRPr lang="en-US" sz="1600" dirty="0">
              <a:solidFill>
                <a:schemeClr val="tx2"/>
              </a:solidFill>
            </a:endParaRPr>
          </a:p>
        </p:txBody>
      </p:sp>
      <p:sp>
        <p:nvSpPr>
          <p:cNvPr id="4" name="Slide Number Placeholder 3"/>
          <p:cNvSpPr>
            <a:spLocks noGrp="1"/>
          </p:cNvSpPr>
          <p:nvPr>
            <p:ph type="sldNum" sz="quarter" idx="12"/>
          </p:nvPr>
        </p:nvSpPr>
        <p:spPr/>
        <p:txBody>
          <a:bodyPr/>
          <a:lstStyle/>
          <a:p>
            <a:fld id="{90F9BDA0-AF0E-4BA8-B742-3B9C92A3E6FE}" type="slidenum">
              <a:rPr lang="en-US" smtClean="0"/>
              <a:t>27</a:t>
            </a:fld>
            <a:endParaRPr lang="en-US" dirty="0"/>
          </a:p>
        </p:txBody>
      </p:sp>
      <p:pic>
        <p:nvPicPr>
          <p:cNvPr id="5" name="Picture 2" descr="H:\Global UHC\Milliman Care Guidelines\Client Forum\2014\Images\evidence based.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6575" y="3001962"/>
            <a:ext cx="1647825" cy="164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902655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00" dirty="0">
                <a:solidFill>
                  <a:srgbClr val="424242"/>
                </a:solidFill>
                <a:latin typeface="Arial" pitchFamily="34" charset="0"/>
                <a:ea typeface="Arial" charset="0"/>
                <a:cs typeface="Arial" pitchFamily="34" charset="0"/>
              </a:rPr>
              <a:t>Critical </a:t>
            </a:r>
            <a:r>
              <a:rPr lang="en-US" sz="2700" dirty="0" smtClean="0">
                <a:solidFill>
                  <a:srgbClr val="424242"/>
                </a:solidFill>
                <a:latin typeface="Arial" pitchFamily="34" charset="0"/>
                <a:ea typeface="Arial" charset="0"/>
                <a:cs typeface="Arial" pitchFamily="34" charset="0"/>
              </a:rPr>
              <a:t>Learnings</a:t>
            </a:r>
            <a:endParaRPr lang="en-US" sz="2700" dirty="0">
              <a:solidFill>
                <a:srgbClr val="424242"/>
              </a:solidFill>
              <a:latin typeface="Arial" pitchFamily="34" charset="0"/>
              <a:ea typeface="Arial" charset="0"/>
              <a:cs typeface="Arial" pitchFamily="34" charset="0"/>
            </a:endParaRPr>
          </a:p>
        </p:txBody>
      </p:sp>
      <p:sp>
        <p:nvSpPr>
          <p:cNvPr id="3" name="Content Placeholder 2"/>
          <p:cNvSpPr>
            <a:spLocks noGrp="1"/>
          </p:cNvSpPr>
          <p:nvPr>
            <p:ph idx="1"/>
          </p:nvPr>
        </p:nvSpPr>
        <p:spPr/>
        <p:txBody>
          <a:bodyPr/>
          <a:lstStyle/>
          <a:p>
            <a:r>
              <a:rPr lang="en-US" sz="1800" dirty="0">
                <a:solidFill>
                  <a:srgbClr val="000000"/>
                </a:solidFill>
              </a:rPr>
              <a:t>Articulate a clear mission, vision and common purpose</a:t>
            </a:r>
          </a:p>
          <a:p>
            <a:r>
              <a:rPr lang="en-US" sz="1800" dirty="0">
                <a:solidFill>
                  <a:srgbClr val="000000"/>
                </a:solidFill>
              </a:rPr>
              <a:t>Generate supportive corporate culture </a:t>
            </a:r>
          </a:p>
          <a:p>
            <a:r>
              <a:rPr lang="en-US" sz="1800" dirty="0">
                <a:solidFill>
                  <a:srgbClr val="000000"/>
                </a:solidFill>
              </a:rPr>
              <a:t>Develop a dynamic training program </a:t>
            </a:r>
          </a:p>
          <a:p>
            <a:r>
              <a:rPr lang="en-US" sz="1800" dirty="0">
                <a:solidFill>
                  <a:srgbClr val="000000"/>
                </a:solidFill>
              </a:rPr>
              <a:t>Define performance / outcome measures </a:t>
            </a:r>
          </a:p>
          <a:p>
            <a:r>
              <a:rPr lang="en-US" sz="1800" dirty="0">
                <a:solidFill>
                  <a:srgbClr val="000000"/>
                </a:solidFill>
              </a:rPr>
              <a:t>Encourage innovation and flexibility</a:t>
            </a:r>
          </a:p>
          <a:p>
            <a:r>
              <a:rPr lang="en-US" sz="1800" dirty="0">
                <a:solidFill>
                  <a:srgbClr val="000000"/>
                </a:solidFill>
              </a:rPr>
              <a:t>Implement continuous quality improvement </a:t>
            </a:r>
          </a:p>
          <a:p>
            <a:r>
              <a:rPr lang="en-US" sz="1800" dirty="0">
                <a:solidFill>
                  <a:srgbClr val="000000"/>
                </a:solidFill>
              </a:rPr>
              <a:t>Conduct robust data analysis to sustain positive outcome</a:t>
            </a:r>
            <a:endParaRPr lang="en-US" sz="1600" dirty="0">
              <a:solidFill>
                <a:srgbClr val="000000"/>
              </a:solidFill>
            </a:endParaRPr>
          </a:p>
        </p:txBody>
      </p:sp>
      <p:sp>
        <p:nvSpPr>
          <p:cNvPr id="4" name="Slide Number Placeholder 3"/>
          <p:cNvSpPr>
            <a:spLocks noGrp="1"/>
          </p:cNvSpPr>
          <p:nvPr>
            <p:ph type="sldNum" sz="quarter" idx="12"/>
          </p:nvPr>
        </p:nvSpPr>
        <p:spPr/>
        <p:txBody>
          <a:bodyPr/>
          <a:lstStyle/>
          <a:p>
            <a:fld id="{90F9BDA0-AF0E-4BA8-B742-3B9C92A3E6FE}" type="slidenum">
              <a:rPr lang="en-US" smtClean="0"/>
              <a:t>28</a:t>
            </a:fld>
            <a:endParaRPr lang="en-US" dirty="0"/>
          </a:p>
        </p:txBody>
      </p:sp>
      <p:pic>
        <p:nvPicPr>
          <p:cNvPr id="5" name="Picture 2" descr="H:\Global UHC\Milliman Care Guidelines\Client Forum\2014\Images\evidence based.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6575" y="3001962"/>
            <a:ext cx="1647825" cy="164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1588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45661" y="2280904"/>
            <a:ext cx="4933950" cy="1200329"/>
          </a:xfrm>
          <a:prstGeom prst="rect">
            <a:avLst/>
          </a:prstGeom>
        </p:spPr>
        <p:txBody>
          <a:bodyPr wrap="square" anchor="ctr">
            <a:spAutoFit/>
          </a:bodyPr>
          <a:lstStyle/>
          <a:p>
            <a:pPr lvl="1">
              <a:lnSpc>
                <a:spcPct val="200000"/>
              </a:lnSpc>
              <a:buClr>
                <a:srgbClr val="00B0F0"/>
              </a:buClr>
              <a:buSzPct val="140000"/>
            </a:pPr>
            <a:r>
              <a:rPr lang="en-US" sz="3600" b="1" dirty="0">
                <a:solidFill>
                  <a:srgbClr val="FFFFFF"/>
                </a:solidFill>
              </a:rPr>
              <a:t>Thank you!</a:t>
            </a:r>
          </a:p>
        </p:txBody>
      </p:sp>
      <p:cxnSp>
        <p:nvCxnSpPr>
          <p:cNvPr id="5" name="Straight Connector 4"/>
          <p:cNvCxnSpPr/>
          <p:nvPr/>
        </p:nvCxnSpPr>
        <p:spPr>
          <a:xfrm flipH="1">
            <a:off x="1256122" y="2638000"/>
            <a:ext cx="6834581" cy="0"/>
          </a:xfrm>
          <a:prstGeom prst="line">
            <a:avLst/>
          </a:prstGeom>
          <a:ln w="19050">
            <a:solidFill>
              <a:srgbClr val="00A8F7"/>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xmlns="" id="{C6AC24E8-38D7-564D-A24A-832DAF6E1C2F}"/>
              </a:ext>
            </a:extLst>
          </p:cNvPr>
          <p:cNvSpPr txBox="1"/>
          <p:nvPr/>
        </p:nvSpPr>
        <p:spPr>
          <a:xfrm>
            <a:off x="1107440" y="1853170"/>
            <a:ext cx="3708400" cy="784830"/>
          </a:xfrm>
          <a:prstGeom prst="rect">
            <a:avLst/>
          </a:prstGeom>
          <a:noFill/>
        </p:spPr>
        <p:txBody>
          <a:bodyPr wrap="square" rtlCol="0">
            <a:spAutoFit/>
          </a:bodyPr>
          <a:lstStyle/>
          <a:p>
            <a:pPr>
              <a:spcAft>
                <a:spcPts val="400"/>
              </a:spcAft>
              <a:buClr>
                <a:schemeClr val="accent3"/>
              </a:buClr>
            </a:pPr>
            <a:r>
              <a:rPr lang="en-US" sz="4500" b="1" dirty="0">
                <a:solidFill>
                  <a:schemeClr val="bg1"/>
                </a:solidFill>
              </a:rPr>
              <a:t>Q&amp;A</a:t>
            </a:r>
          </a:p>
        </p:txBody>
      </p:sp>
    </p:spTree>
    <p:extLst>
      <p:ext uri="{BB962C8B-B14F-4D97-AF65-F5344CB8AC3E}">
        <p14:creationId xmlns:p14="http://schemas.microsoft.com/office/powerpoint/2010/main" val="307488992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theme/theme1.xml><?xml version="1.0" encoding="utf-8"?>
<a:theme xmlns:a="http://schemas.openxmlformats.org/drawingml/2006/main" name="UnitedHealthcare">
  <a:themeElements>
    <a:clrScheme name="UnitedHealthcare_AllColors_3.0">
      <a:dk1>
        <a:srgbClr val="8C9599"/>
      </a:dk1>
      <a:lt1>
        <a:srgbClr val="FFFFFF"/>
      </a:lt1>
      <a:dk2>
        <a:srgbClr val="122377"/>
      </a:dk2>
      <a:lt2>
        <a:srgbClr val="C0E9FF"/>
      </a:lt2>
      <a:accent1>
        <a:srgbClr val="003DA1"/>
      </a:accent1>
      <a:accent2>
        <a:srgbClr val="FF5F0E"/>
      </a:accent2>
      <a:accent3>
        <a:srgbClr val="00A8F7"/>
      </a:accent3>
      <a:accent4>
        <a:srgbClr val="9521AD"/>
      </a:accent4>
      <a:accent5>
        <a:srgbClr val="21B01E"/>
      </a:accent5>
      <a:accent6>
        <a:srgbClr val="E91B18"/>
      </a:accent6>
      <a:hlink>
        <a:srgbClr val="003DA1"/>
      </a:hlink>
      <a:folHlink>
        <a:srgbClr val="00A8F7"/>
      </a:folHlink>
    </a:clrScheme>
    <a:fontScheme name="UnitedHealthcar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A8F7"/>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00A8F7"/>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171450" indent="-171450">
          <a:spcAft>
            <a:spcPts val="400"/>
          </a:spcAft>
          <a:buClr>
            <a:schemeClr val="accent3"/>
          </a:buClr>
          <a:buFont typeface="Arial" panose="020B0604020202020204" pitchFamily="34" charset="0"/>
          <a:buChar char="•"/>
          <a:defRPr dirty="0" smtClean="0">
            <a:solidFill>
              <a:srgbClr val="4D4D4D"/>
            </a:solidFill>
          </a:defRPr>
        </a:defPPr>
      </a:lstStyle>
    </a:txDef>
  </a:objectDefaults>
  <a:extraClrSchemeLst/>
</a:theme>
</file>

<file path=ppt/theme/theme2.xml><?xml version="1.0" encoding="utf-8"?>
<a:theme xmlns:a="http://schemas.openxmlformats.org/drawingml/2006/main" name="1_Office Theme">
  <a:themeElements>
    <a:clrScheme name="UHG_Colors_NEW">
      <a:dk1>
        <a:srgbClr val="003C71"/>
      </a:dk1>
      <a:lt1>
        <a:srgbClr val="FFFFFF"/>
      </a:lt1>
      <a:dk2>
        <a:srgbClr val="0066F5"/>
      </a:dk2>
      <a:lt2>
        <a:srgbClr val="009104"/>
      </a:lt2>
      <a:accent1>
        <a:srgbClr val="AACE15"/>
      </a:accent1>
      <a:accent2>
        <a:srgbClr val="FCAE00"/>
      </a:accent2>
      <a:accent3>
        <a:srgbClr val="FFDA03"/>
      </a:accent3>
      <a:accent4>
        <a:srgbClr val="424242"/>
      </a:accent4>
      <a:accent5>
        <a:srgbClr val="999999"/>
      </a:accent5>
      <a:accent6>
        <a:srgbClr val="DADADA"/>
      </a:accent6>
      <a:hlink>
        <a:srgbClr val="009104"/>
      </a:hlink>
      <a:folHlink>
        <a:srgbClr val="0066F5"/>
      </a:folHlink>
    </a:clrScheme>
    <a:fontScheme name="UHG Graphik">
      <a:majorFont>
        <a:latin typeface="Graphik Regular"/>
        <a:ea typeface=""/>
        <a:cs typeface=""/>
      </a:majorFont>
      <a:minorFont>
        <a:latin typeface="Graphik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UHG New">
      <a:dk1>
        <a:srgbClr val="003C71"/>
      </a:dk1>
      <a:lt1>
        <a:srgbClr val="FFFFFF"/>
      </a:lt1>
      <a:dk2>
        <a:srgbClr val="0066F5"/>
      </a:dk2>
      <a:lt2>
        <a:srgbClr val="009104"/>
      </a:lt2>
      <a:accent1>
        <a:srgbClr val="AACE15"/>
      </a:accent1>
      <a:accent2>
        <a:srgbClr val="FCAE00"/>
      </a:accent2>
      <a:accent3>
        <a:srgbClr val="FFDA03"/>
      </a:accent3>
      <a:accent4>
        <a:srgbClr val="424242"/>
      </a:accent4>
      <a:accent5>
        <a:srgbClr val="999999"/>
      </a:accent5>
      <a:accent6>
        <a:srgbClr val="EEEEEE"/>
      </a:accent6>
      <a:hlink>
        <a:srgbClr val="009104"/>
      </a:hlink>
      <a:folHlink>
        <a:srgbClr val="0066F5"/>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ustom Design">
  <a:themeElements>
    <a:clrScheme name="UHG New">
      <a:dk1>
        <a:srgbClr val="003C71"/>
      </a:dk1>
      <a:lt1>
        <a:srgbClr val="FFFFFF"/>
      </a:lt1>
      <a:dk2>
        <a:srgbClr val="0066F5"/>
      </a:dk2>
      <a:lt2>
        <a:srgbClr val="009104"/>
      </a:lt2>
      <a:accent1>
        <a:srgbClr val="AACE15"/>
      </a:accent1>
      <a:accent2>
        <a:srgbClr val="FCAE00"/>
      </a:accent2>
      <a:accent3>
        <a:srgbClr val="FFDA03"/>
      </a:accent3>
      <a:accent4>
        <a:srgbClr val="424242"/>
      </a:accent4>
      <a:accent5>
        <a:srgbClr val="999999"/>
      </a:accent5>
      <a:accent6>
        <a:srgbClr val="EEEEEE"/>
      </a:accent6>
      <a:hlink>
        <a:srgbClr val="009104"/>
      </a:hlink>
      <a:folHlink>
        <a:srgbClr val="0066F5"/>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ontent - Blue Headers">
  <a:themeElements>
    <a:clrScheme name="Custom 1">
      <a:dk1>
        <a:srgbClr val="333333"/>
      </a:dk1>
      <a:lt1>
        <a:srgbClr val="FFFFFF"/>
      </a:lt1>
      <a:dk2>
        <a:srgbClr val="0F499A"/>
      </a:dk2>
      <a:lt2>
        <a:srgbClr val="DCE9F4"/>
      </a:lt2>
      <a:accent1>
        <a:srgbClr val="26A3DF"/>
      </a:accent1>
      <a:accent2>
        <a:srgbClr val="B7559A"/>
      </a:accent2>
      <a:accent3>
        <a:srgbClr val="F7A02F"/>
      </a:accent3>
      <a:accent4>
        <a:srgbClr val="95C756"/>
      </a:accent4>
      <a:accent5>
        <a:srgbClr val="E95A94"/>
      </a:accent5>
      <a:accent6>
        <a:srgbClr val="7DCDE7"/>
      </a:accent6>
      <a:hlink>
        <a:srgbClr val="26A3DF"/>
      </a:hlink>
      <a:folHlink>
        <a:srgbClr val="0F499A"/>
      </a:folHlink>
    </a:clrScheme>
    <a:fontScheme name="BLANK Title (NO) images">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F499A"/>
        </a:solidFill>
        <a:ln>
          <a:noFill/>
        </a:ln>
        <a:effectLst/>
        <a:extLst/>
      </a:spPr>
      <a:bodyPr vert="horz" wrap="square" lIns="91440" tIns="45720" rIns="91440" bIns="45720" numCol="1" rtlCol="0" anchor="ctr" anchorCtr="0" compatLnSpc="1">
        <a:prstTxWarp prst="textNoShape">
          <a:avLst/>
        </a:prstTxWarp>
      </a:bodyPr>
      <a:lstStyle>
        <a:defPPr algn="ctr" defTabSz="914400" fontAlgn="base">
          <a:spcBef>
            <a:spcPct val="0"/>
          </a:spcBef>
          <a:spcAft>
            <a:spcPct val="0"/>
          </a:spcAft>
          <a:defRPr sz="2200" smtClean="0">
            <a:solidFill>
              <a:srgbClr val="646D72"/>
            </a:solidFill>
            <a:latin typeface="Arial"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smtClean="0">
            <a:ln>
              <a:noFill/>
            </a:ln>
            <a:solidFill>
              <a:srgbClr val="646D72"/>
            </a:solidFill>
            <a:effectLst/>
            <a:latin typeface="Arial" charset="0"/>
            <a:ea typeface="ＭＳ Ｐゴシック" pitchFamily="34" charset="-128"/>
          </a:defRPr>
        </a:defPPr>
      </a:lstStyle>
    </a:lnDef>
  </a:objectDefaults>
  <a:extraClrSchemeLst>
    <a:extraClrScheme>
      <a:clrScheme name="BLANK Title (NO) images 1">
        <a:dk1>
          <a:srgbClr val="646D72"/>
        </a:dk1>
        <a:lt1>
          <a:srgbClr val="FFFFFF"/>
        </a:lt1>
        <a:dk2>
          <a:srgbClr val="222C80"/>
        </a:dk2>
        <a:lt2>
          <a:srgbClr val="879196"/>
        </a:lt2>
        <a:accent1>
          <a:srgbClr val="006778"/>
        </a:accent1>
        <a:accent2>
          <a:srgbClr val="005293"/>
        </a:accent2>
        <a:accent3>
          <a:srgbClr val="FFFFFF"/>
        </a:accent3>
        <a:accent4>
          <a:srgbClr val="545C60"/>
        </a:accent4>
        <a:accent5>
          <a:srgbClr val="AAB8BE"/>
        </a:accent5>
        <a:accent6>
          <a:srgbClr val="004985"/>
        </a:accent6>
        <a:hlink>
          <a:srgbClr val="553782"/>
        </a:hlink>
        <a:folHlink>
          <a:srgbClr val="253E51"/>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4_UnitedHealthcare">
  <a:themeElements>
    <a:clrScheme name="UnitedHealthcare_AllColors_3.0">
      <a:dk1>
        <a:srgbClr val="8C9599"/>
      </a:dk1>
      <a:lt1>
        <a:srgbClr val="FFFFFF"/>
      </a:lt1>
      <a:dk2>
        <a:srgbClr val="122377"/>
      </a:dk2>
      <a:lt2>
        <a:srgbClr val="C0E9FF"/>
      </a:lt2>
      <a:accent1>
        <a:srgbClr val="003DA1"/>
      </a:accent1>
      <a:accent2>
        <a:srgbClr val="FF5F0E"/>
      </a:accent2>
      <a:accent3>
        <a:srgbClr val="00A8F7"/>
      </a:accent3>
      <a:accent4>
        <a:srgbClr val="9521AD"/>
      </a:accent4>
      <a:accent5>
        <a:srgbClr val="21B01E"/>
      </a:accent5>
      <a:accent6>
        <a:srgbClr val="E91B18"/>
      </a:accent6>
      <a:hlink>
        <a:srgbClr val="003DA1"/>
      </a:hlink>
      <a:folHlink>
        <a:srgbClr val="00A8F7"/>
      </a:folHlink>
    </a:clrScheme>
    <a:fontScheme name="UnitedHealthcar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A8F7"/>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00A8F7"/>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171450" indent="-171450">
          <a:spcAft>
            <a:spcPts val="400"/>
          </a:spcAft>
          <a:buClr>
            <a:schemeClr val="accent3"/>
          </a:buClr>
          <a:buFont typeface="Arial" panose="020B0604020202020204" pitchFamily="34" charset="0"/>
          <a:buChar char="•"/>
          <a:defRPr dirty="0" smtClean="0">
            <a:solidFill>
              <a:srgbClr val="4D4D4D"/>
            </a:solidFill>
          </a:defRPr>
        </a:defPPr>
      </a:lstStyle>
    </a:txDef>
  </a:objectDefaults>
  <a:extraClrSchemeLst/>
</a:theme>
</file>

<file path=ppt/theme/theme7.xml><?xml version="1.0" encoding="utf-8"?>
<a:theme xmlns:a="http://schemas.openxmlformats.org/drawingml/2006/main" name="15_UnitedHealthcare">
  <a:themeElements>
    <a:clrScheme name="UnitedHealthcare_AllColors_3.0">
      <a:dk1>
        <a:srgbClr val="8C9599"/>
      </a:dk1>
      <a:lt1>
        <a:srgbClr val="FFFFFF"/>
      </a:lt1>
      <a:dk2>
        <a:srgbClr val="122377"/>
      </a:dk2>
      <a:lt2>
        <a:srgbClr val="C0E9FF"/>
      </a:lt2>
      <a:accent1>
        <a:srgbClr val="003DA1"/>
      </a:accent1>
      <a:accent2>
        <a:srgbClr val="FF5F0E"/>
      </a:accent2>
      <a:accent3>
        <a:srgbClr val="00A8F7"/>
      </a:accent3>
      <a:accent4>
        <a:srgbClr val="9521AD"/>
      </a:accent4>
      <a:accent5>
        <a:srgbClr val="21B01E"/>
      </a:accent5>
      <a:accent6>
        <a:srgbClr val="E91B18"/>
      </a:accent6>
      <a:hlink>
        <a:srgbClr val="003DA1"/>
      </a:hlink>
      <a:folHlink>
        <a:srgbClr val="00A8F7"/>
      </a:folHlink>
    </a:clrScheme>
    <a:fontScheme name="UnitedHealthcar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A8F7"/>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00A8F7"/>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171450" indent="-171450">
          <a:spcAft>
            <a:spcPts val="400"/>
          </a:spcAft>
          <a:buClr>
            <a:schemeClr val="accent3"/>
          </a:buClr>
          <a:buFont typeface="Arial" panose="020B0604020202020204" pitchFamily="34" charset="0"/>
          <a:buChar char="•"/>
          <a:defRPr dirty="0" smtClean="0">
            <a:solidFill>
              <a:srgbClr val="4D4D4D"/>
            </a:solidFill>
          </a:defRPr>
        </a:defPPr>
      </a:lstStyle>
    </a:txDef>
  </a:objectDefaults>
  <a:extraClrSchemeLst/>
</a:theme>
</file>

<file path=ppt/theme/theme8.xml><?xml version="1.0" encoding="utf-8"?>
<a:theme xmlns:a="http://schemas.openxmlformats.org/drawingml/2006/main" name="12_UnitedHealthcare">
  <a:themeElements>
    <a:clrScheme name="UnitedHealthcare_AllColors_3.0">
      <a:dk1>
        <a:srgbClr val="8C9599"/>
      </a:dk1>
      <a:lt1>
        <a:srgbClr val="FFFFFF"/>
      </a:lt1>
      <a:dk2>
        <a:srgbClr val="122377"/>
      </a:dk2>
      <a:lt2>
        <a:srgbClr val="C0E9FF"/>
      </a:lt2>
      <a:accent1>
        <a:srgbClr val="003DA1"/>
      </a:accent1>
      <a:accent2>
        <a:srgbClr val="FF5F0E"/>
      </a:accent2>
      <a:accent3>
        <a:srgbClr val="00A8F7"/>
      </a:accent3>
      <a:accent4>
        <a:srgbClr val="9521AD"/>
      </a:accent4>
      <a:accent5>
        <a:srgbClr val="21B01E"/>
      </a:accent5>
      <a:accent6>
        <a:srgbClr val="E91B18"/>
      </a:accent6>
      <a:hlink>
        <a:srgbClr val="003DA1"/>
      </a:hlink>
      <a:folHlink>
        <a:srgbClr val="00A8F7"/>
      </a:folHlink>
    </a:clrScheme>
    <a:fontScheme name="UnitedHealthcar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A8F7"/>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00A8F7"/>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171450" indent="-171450">
          <a:spcAft>
            <a:spcPts val="400"/>
          </a:spcAft>
          <a:buClr>
            <a:schemeClr val="accent3"/>
          </a:buClr>
          <a:buFont typeface="Arial" panose="020B0604020202020204" pitchFamily="34" charset="0"/>
          <a:buChar char="•"/>
          <a:defRPr dirty="0" smtClean="0">
            <a:solidFill>
              <a:srgbClr val="4D4D4D"/>
            </a:solidFill>
          </a:defRPr>
        </a:defPPr>
      </a:lstStyle>
    </a:txDef>
  </a:objectDefaults>
  <a:extraClrSchemeLst/>
</a:theme>
</file>

<file path=ppt/theme/theme9.xml><?xml version="1.0" encoding="utf-8"?>
<a:theme xmlns:a="http://schemas.openxmlformats.org/drawingml/2006/main" name="Office Theme">
  <a:themeElements>
    <a:clrScheme name="UnitedHealthcare_AllColors_3.0">
      <a:dk1>
        <a:srgbClr val="8C9599"/>
      </a:dk1>
      <a:lt1>
        <a:srgbClr val="FFFFFF"/>
      </a:lt1>
      <a:dk2>
        <a:srgbClr val="122377"/>
      </a:dk2>
      <a:lt2>
        <a:srgbClr val="C0E9FF"/>
      </a:lt2>
      <a:accent1>
        <a:srgbClr val="003DA1"/>
      </a:accent1>
      <a:accent2>
        <a:srgbClr val="FF5F0E"/>
      </a:accent2>
      <a:accent3>
        <a:srgbClr val="00A8F7"/>
      </a:accent3>
      <a:accent4>
        <a:srgbClr val="9521AD"/>
      </a:accent4>
      <a:accent5>
        <a:srgbClr val="21B01E"/>
      </a:accent5>
      <a:accent6>
        <a:srgbClr val="E91B18"/>
      </a:accent6>
      <a:hlink>
        <a:srgbClr val="003DA1"/>
      </a:hlink>
      <a:folHlink>
        <a:srgbClr val="00A8F7"/>
      </a:folHlink>
    </a:clrScheme>
    <a:fontScheme name="UnitedHealthcar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UnitedHealthcare_AllColors_3.0">
      <a:dk1>
        <a:srgbClr val="8C9599"/>
      </a:dk1>
      <a:lt1>
        <a:srgbClr val="FFFFFF"/>
      </a:lt1>
      <a:dk2>
        <a:srgbClr val="122377"/>
      </a:dk2>
      <a:lt2>
        <a:srgbClr val="C0E9FF"/>
      </a:lt2>
      <a:accent1>
        <a:srgbClr val="003DA1"/>
      </a:accent1>
      <a:accent2>
        <a:srgbClr val="FF5F0E"/>
      </a:accent2>
      <a:accent3>
        <a:srgbClr val="00A8F7"/>
      </a:accent3>
      <a:accent4>
        <a:srgbClr val="9521AD"/>
      </a:accent4>
      <a:accent5>
        <a:srgbClr val="21B01E"/>
      </a:accent5>
      <a:accent6>
        <a:srgbClr val="E91B18"/>
      </a:accent6>
      <a:hlink>
        <a:srgbClr val="003DA1"/>
      </a:hlink>
      <a:folHlink>
        <a:srgbClr val="00A8F7"/>
      </a:folHlink>
    </a:clrScheme>
    <a:fontScheme name="UnitedHealthcar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9E30C7E3807845836FE04EDEB44627" ma:contentTypeVersion="1" ma:contentTypeDescription="Create a new document." ma:contentTypeScope="" ma:versionID="4e4146f9fc0b46525ce821da40fe5664">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E5677E9-84F1-44A0-BA33-A6DB04BE50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BFA4AC-D2F1-4963-B7BE-F940B04558DC}">
  <ds:schemaRefs>
    <ds:schemaRef ds:uri="http://purl.org/dc/dcmitype/"/>
    <ds:schemaRef ds:uri="http://www.w3.org/XML/1998/namespace"/>
    <ds:schemaRef ds:uri="http://schemas.microsoft.com/office/2006/metadata/properties"/>
    <ds:schemaRef ds:uri="http://schemas.microsoft.com/sharepoint/v3"/>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C240B72C-72A0-4D09-AB40-FB79B96769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Default Theme</Template>
  <TotalTime>10838</TotalTime>
  <Words>3737</Words>
  <Application>Microsoft Office PowerPoint</Application>
  <PresentationFormat>On-screen Show (16:9)</PresentationFormat>
  <Paragraphs>485</Paragraphs>
  <Slides>29</Slides>
  <Notes>21</Notes>
  <HiddenSlides>0</HiddenSlides>
  <MMClips>0</MMClips>
  <ScaleCrop>false</ScaleCrop>
  <HeadingPairs>
    <vt:vector size="4" baseType="variant">
      <vt:variant>
        <vt:lpstr>Theme</vt:lpstr>
      </vt:variant>
      <vt:variant>
        <vt:i4>8</vt:i4>
      </vt:variant>
      <vt:variant>
        <vt:lpstr>Slide Titles</vt:lpstr>
      </vt:variant>
      <vt:variant>
        <vt:i4>29</vt:i4>
      </vt:variant>
    </vt:vector>
  </HeadingPairs>
  <TitlesOfParts>
    <vt:vector size="37" baseType="lpstr">
      <vt:lpstr>UnitedHealthcare</vt:lpstr>
      <vt:lpstr>1_Office Theme</vt:lpstr>
      <vt:lpstr>Custom Design</vt:lpstr>
      <vt:lpstr>1_Custom Design</vt:lpstr>
      <vt:lpstr>Content - Blue Headers</vt:lpstr>
      <vt:lpstr>14_UnitedHealthcare</vt:lpstr>
      <vt:lpstr>15_UnitedHealthcare</vt:lpstr>
      <vt:lpstr>12_UnitedHealthcare</vt:lpstr>
      <vt:lpstr>The Role of Evidence-based Medicine  in Eliminating Clinical Waste and  Improving Outcomes.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Global Healthcare Management Nuances</vt:lpstr>
      <vt:lpstr>PowerPoint Presentation</vt:lpstr>
      <vt:lpstr>PowerPoint Presentation</vt:lpstr>
      <vt:lpstr>Challenges</vt:lpstr>
      <vt:lpstr>Leverage evidence-based guidelines to improve  critical care clinical outcomes in Amil members </vt:lpstr>
      <vt:lpstr>Implementation Process Overview</vt:lpstr>
      <vt:lpstr>Results</vt:lpstr>
      <vt:lpstr>Deep Dive: Results</vt:lpstr>
      <vt:lpstr>Deep Dive: Results</vt:lpstr>
      <vt:lpstr>Deep Dive: Results</vt:lpstr>
      <vt:lpstr>Results Highlights</vt:lpstr>
      <vt:lpstr>Qualitative Impact</vt:lpstr>
      <vt:lpstr>Critical Learnings</vt:lpstr>
      <vt:lpstr>Critical Learnings</vt:lpstr>
      <vt:lpstr>PowerPoint Presentation</vt:lpstr>
    </vt:vector>
  </TitlesOfParts>
  <Company>UnitedHealth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Charts, Moira K</dc:creator>
  <cp:lastModifiedBy>Wilson, Margaret-mary G</cp:lastModifiedBy>
  <cp:revision>522</cp:revision>
  <cp:lastPrinted>2018-08-06T17:59:19Z</cp:lastPrinted>
  <dcterms:created xsi:type="dcterms:W3CDTF">2017-04-30T13:48:41Z</dcterms:created>
  <dcterms:modified xsi:type="dcterms:W3CDTF">2018-11-01T23:29:38Z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0x0101005F9E30C7E3807845836FE04EDEB44627</vt:lpwstr>
  </property>
</Properties>
</file>