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v" ContentType="video/x-ms-wmv"/>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822" r:id="rId1"/>
  </p:sldMasterIdLst>
  <p:notesMasterIdLst>
    <p:notesMasterId r:id="rId35"/>
  </p:notesMasterIdLst>
  <p:handoutMasterIdLst>
    <p:handoutMasterId r:id="rId36"/>
  </p:handoutMasterIdLst>
  <p:sldIdLst>
    <p:sldId id="916" r:id="rId2"/>
    <p:sldId id="917" r:id="rId3"/>
    <p:sldId id="918" r:id="rId4"/>
    <p:sldId id="939" r:id="rId5"/>
    <p:sldId id="347" r:id="rId6"/>
    <p:sldId id="941" r:id="rId7"/>
    <p:sldId id="940" r:id="rId8"/>
    <p:sldId id="920" r:id="rId9"/>
    <p:sldId id="933" r:id="rId10"/>
    <p:sldId id="931" r:id="rId11"/>
    <p:sldId id="932" r:id="rId12"/>
    <p:sldId id="880" r:id="rId13"/>
    <p:sldId id="881" r:id="rId14"/>
    <p:sldId id="882" r:id="rId15"/>
    <p:sldId id="898" r:id="rId16"/>
    <p:sldId id="925" r:id="rId17"/>
    <p:sldId id="926" r:id="rId18"/>
    <p:sldId id="924" r:id="rId19"/>
    <p:sldId id="891" r:id="rId20"/>
    <p:sldId id="888" r:id="rId21"/>
    <p:sldId id="892" r:id="rId22"/>
    <p:sldId id="935" r:id="rId23"/>
    <p:sldId id="893" r:id="rId24"/>
    <p:sldId id="927" r:id="rId25"/>
    <p:sldId id="901" r:id="rId26"/>
    <p:sldId id="904" r:id="rId27"/>
    <p:sldId id="909" r:id="rId28"/>
    <p:sldId id="911" r:id="rId29"/>
    <p:sldId id="912" r:id="rId30"/>
    <p:sldId id="936" r:id="rId31"/>
    <p:sldId id="937" r:id="rId32"/>
    <p:sldId id="938" r:id="rId33"/>
    <p:sldId id="928" r:id="rId34"/>
  </p:sldIdLst>
  <p:sldSz cx="12192000" cy="6858000"/>
  <p:notesSz cx="6742113" cy="9872663"/>
  <p:defaultTextStyle>
    <a:defPPr>
      <a:defRPr lang="en-US"/>
    </a:defPPr>
    <a:lvl1pPr algn="l" rtl="0" fontAlgn="base">
      <a:spcBef>
        <a:spcPct val="0"/>
      </a:spcBef>
      <a:spcAft>
        <a:spcPct val="0"/>
      </a:spcAft>
      <a:defRPr sz="1200" kern="1200">
        <a:solidFill>
          <a:schemeClr val="tx1"/>
        </a:solidFill>
        <a:latin typeface="Arial" charset="0"/>
        <a:ea typeface="+mn-ea"/>
        <a:cs typeface="Arial" charset="0"/>
      </a:defRPr>
    </a:lvl1pPr>
    <a:lvl2pPr marL="457200" algn="l" rtl="0" fontAlgn="base">
      <a:spcBef>
        <a:spcPct val="0"/>
      </a:spcBef>
      <a:spcAft>
        <a:spcPct val="0"/>
      </a:spcAft>
      <a:defRPr sz="1200" kern="1200">
        <a:solidFill>
          <a:schemeClr val="tx1"/>
        </a:solidFill>
        <a:latin typeface="Arial" charset="0"/>
        <a:ea typeface="+mn-ea"/>
        <a:cs typeface="Arial" charset="0"/>
      </a:defRPr>
    </a:lvl2pPr>
    <a:lvl3pPr marL="914400" algn="l" rtl="0" fontAlgn="base">
      <a:spcBef>
        <a:spcPct val="0"/>
      </a:spcBef>
      <a:spcAft>
        <a:spcPct val="0"/>
      </a:spcAft>
      <a:defRPr sz="1200" kern="1200">
        <a:solidFill>
          <a:schemeClr val="tx1"/>
        </a:solidFill>
        <a:latin typeface="Arial" charset="0"/>
        <a:ea typeface="+mn-ea"/>
        <a:cs typeface="Arial" charset="0"/>
      </a:defRPr>
    </a:lvl3pPr>
    <a:lvl4pPr marL="1371600" algn="l" rtl="0" fontAlgn="base">
      <a:spcBef>
        <a:spcPct val="0"/>
      </a:spcBef>
      <a:spcAft>
        <a:spcPct val="0"/>
      </a:spcAft>
      <a:defRPr sz="1200" kern="1200">
        <a:solidFill>
          <a:schemeClr val="tx1"/>
        </a:solidFill>
        <a:latin typeface="Arial" charset="0"/>
        <a:ea typeface="+mn-ea"/>
        <a:cs typeface="Arial" charset="0"/>
      </a:defRPr>
    </a:lvl4pPr>
    <a:lvl5pPr marL="1828800" algn="l" rtl="0" fontAlgn="base">
      <a:spcBef>
        <a:spcPct val="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Arial" charset="0"/>
        <a:ea typeface="+mn-ea"/>
        <a:cs typeface="Arial" charset="0"/>
      </a:defRPr>
    </a:lvl6pPr>
    <a:lvl7pPr marL="2743200" algn="l" defTabSz="914400" rtl="0" eaLnBrk="1" latinLnBrk="0" hangingPunct="1">
      <a:defRPr sz="1200" kern="1200">
        <a:solidFill>
          <a:schemeClr val="tx1"/>
        </a:solidFill>
        <a:latin typeface="Arial" charset="0"/>
        <a:ea typeface="+mn-ea"/>
        <a:cs typeface="Arial" charset="0"/>
      </a:defRPr>
    </a:lvl7pPr>
    <a:lvl8pPr marL="3200400" algn="l" defTabSz="914400" rtl="0" eaLnBrk="1" latinLnBrk="0" hangingPunct="1">
      <a:defRPr sz="1200" kern="1200">
        <a:solidFill>
          <a:schemeClr val="tx1"/>
        </a:solidFill>
        <a:latin typeface="Arial" charset="0"/>
        <a:ea typeface="+mn-ea"/>
        <a:cs typeface="Arial" charset="0"/>
      </a:defRPr>
    </a:lvl8pPr>
    <a:lvl9pPr marL="3657600" algn="l" defTabSz="914400" rtl="0" eaLnBrk="1" latinLnBrk="0" hangingPunct="1">
      <a:defRPr sz="12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userDrawn="1">
          <p15:clr>
            <a:srgbClr val="A4A3A4"/>
          </p15:clr>
        </p15:guide>
        <p15:guide id="2" pos="332" userDrawn="1">
          <p15:clr>
            <a:srgbClr val="A4A3A4"/>
          </p15:clr>
        </p15:guide>
        <p15:guide id="3" pos="4324" userDrawn="1">
          <p15:clr>
            <a:srgbClr val="A4A3A4"/>
          </p15:clr>
        </p15:guide>
        <p15:guide id="4" pos="1844" userDrawn="1">
          <p15:clr>
            <a:srgbClr val="A4A3A4"/>
          </p15:clr>
        </p15:guide>
        <p15:guide id="5" pos="7348" userDrawn="1">
          <p15:clr>
            <a:srgbClr val="A4A3A4"/>
          </p15:clr>
        </p15:guide>
      </p15:sldGuideLst>
    </p:ext>
    <p:ext uri="{2D200454-40CA-4A62-9FC3-DE9A4176ACB9}">
      <p15:notesGuideLst xmlns:p15="http://schemas.microsoft.com/office/powerpoint/2012/main">
        <p15:guide id="1" orient="horz" pos="3110" userDrawn="1">
          <p15:clr>
            <a:srgbClr val="A4A3A4"/>
          </p15:clr>
        </p15:guide>
        <p15:guide id="2" pos="212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003399"/>
    <a:srgbClr val="1B0CE2"/>
    <a:srgbClr val="FF9900"/>
    <a:srgbClr val="FF0000"/>
    <a:srgbClr val="FF6600"/>
    <a:srgbClr val="FF6801"/>
    <a:srgbClr val="FA6500"/>
    <a:srgbClr val="FF860D"/>
    <a:srgbClr val="FF76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2838BEF-8BB2-4498-84A7-C5851F593DF1}" styleName="Estilo medio 4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0660B408-B3CF-4A94-85FC-2B1E0A45F4A2}" styleName="Estilo oscuro 2 - Énfasis 1/Énfasis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46F890A9-2807-4EBB-B81D-B2AA78EC7F39}" styleName="Estilo oscuro 2 - Énfasis 5/Énfasis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Estilo oscuro 2 - Énfasis 3/Énfasis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202B0CA-FC54-4496-8BCA-5EF66A818D29}" styleName="Estilo oscuro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825" autoAdjust="0"/>
    <p:restoredTop sz="86357" autoAdjust="0"/>
  </p:normalViewPr>
  <p:slideViewPr>
    <p:cSldViewPr>
      <p:cViewPr varScale="1">
        <p:scale>
          <a:sx n="72" d="100"/>
          <a:sy n="72" d="100"/>
        </p:scale>
        <p:origin x="828" y="84"/>
      </p:cViewPr>
      <p:guideLst>
        <p:guide orient="horz"/>
        <p:guide pos="332"/>
        <p:guide pos="4324"/>
        <p:guide pos="1844"/>
        <p:guide pos="7348"/>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0" d="100"/>
          <a:sy n="60" d="100"/>
        </p:scale>
        <p:origin x="-3354" y="-90"/>
      </p:cViewPr>
      <p:guideLst>
        <p:guide orient="horz" pos="3110"/>
        <p:guide pos="212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_rels/viewProps.xml.rels><?xml version="1.0" encoding="UTF-8" standalone="yes"?>
<Relationships xmlns="http://schemas.openxmlformats.org/package/2006/relationships"><Relationship Id="rId3" Type="http://schemas.openxmlformats.org/officeDocument/2006/relationships/slide" Target="slides/slide24.xml"/><Relationship Id="rId2" Type="http://schemas.openxmlformats.org/officeDocument/2006/relationships/slide" Target="slides/slide18.xml"/><Relationship Id="rId1" Type="http://schemas.openxmlformats.org/officeDocument/2006/relationships/slide" Target="slides/slide5.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image" Target="../media/image24.jpeg"/></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8360655737704916E-2"/>
          <c:y val="7.2332730560578659E-3"/>
          <c:w val="0.85597189695550346"/>
          <c:h val="0.82097649186256783"/>
        </c:manualLayout>
      </c:layout>
      <c:lineChart>
        <c:grouping val="standard"/>
        <c:varyColors val="0"/>
        <c:ser>
          <c:idx val="0"/>
          <c:order val="0"/>
          <c:tx>
            <c:strRef>
              <c:f>Sheet1!$A$2</c:f>
              <c:strCache>
                <c:ptCount val="1"/>
                <c:pt idx="0">
                  <c:v>COSTE MODO TRADICIONAL</c:v>
                </c:pt>
              </c:strCache>
            </c:strRef>
          </c:tx>
          <c:spPr>
            <a:ln w="36770">
              <a:solidFill>
                <a:srgbClr val="008000"/>
              </a:solidFill>
              <a:prstDash val="solid"/>
            </a:ln>
          </c:spPr>
          <c:marker>
            <c:symbol val="none"/>
          </c:marker>
          <c:dLbls>
            <c:dLbl>
              <c:idx val="6"/>
              <c:layout>
                <c:manualLayout>
                  <c:x val="-2.3350502562980546E-2"/>
                  <c:y val="-9.4210479634976793E-2"/>
                </c:manualLayout>
              </c:layout>
              <c:numFmt formatCode="#,##0" sourceLinked="0"/>
              <c:spPr>
                <a:noFill/>
                <a:ln w="24513">
                  <a:noFill/>
                </a:ln>
              </c:spPr>
              <c:txPr>
                <a:bodyPr/>
                <a:lstStyle/>
                <a:p>
                  <a:pPr>
                    <a:defRPr sz="1737" b="1" i="0" u="none" strike="noStrike" baseline="0">
                      <a:solidFill>
                        <a:srgbClr val="000000"/>
                      </a:solidFill>
                      <a:latin typeface="Garamond"/>
                      <a:ea typeface="Garamond"/>
                      <a:cs typeface="Garamond"/>
                    </a:defRPr>
                  </a:pPr>
                  <a:endParaRPr lang="pt-BR"/>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9A6-48B2-A51C-96274697B0B9}"/>
                </c:ext>
              </c:extLst>
            </c:dLbl>
            <c:dLbl>
              <c:idx val="7"/>
              <c:layout>
                <c:manualLayout>
                  <c:x val="-2.5334846370512754E-3"/>
                  <c:y val="-5.7359691740660079E-2"/>
                </c:manualLayout>
              </c:layout>
              <c:numFmt formatCode="#,##0" sourceLinked="0"/>
              <c:spPr>
                <a:noFill/>
                <a:ln w="24513">
                  <a:noFill/>
                </a:ln>
              </c:spPr>
              <c:txPr>
                <a:bodyPr/>
                <a:lstStyle/>
                <a:p>
                  <a:pPr>
                    <a:defRPr sz="1737" b="1" i="0" u="none" strike="noStrike" baseline="0">
                      <a:solidFill>
                        <a:srgbClr val="000000"/>
                      </a:solidFill>
                      <a:latin typeface="Garamond"/>
                      <a:ea typeface="Garamond"/>
                      <a:cs typeface="Garamond"/>
                    </a:defRPr>
                  </a:pPr>
                  <a:endParaRPr lang="pt-BR"/>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9A6-48B2-A51C-96274697B0B9}"/>
                </c:ext>
              </c:extLst>
            </c:dLbl>
            <c:numFmt formatCode="#,##0" sourceLinked="0"/>
            <c:spPr>
              <a:noFill/>
              <a:ln w="24513">
                <a:noFill/>
              </a:ln>
            </c:spPr>
            <c:txPr>
              <a:bodyPr wrap="square" lIns="38100" tIns="19050" rIns="38100" bIns="19050" anchor="ctr">
                <a:spAutoFit/>
              </a:bodyPr>
              <a:lstStyle/>
              <a:p>
                <a:pPr>
                  <a:defRPr sz="1737" b="1" i="0" u="none" strike="noStrike" baseline="0">
                    <a:solidFill>
                      <a:srgbClr val="000000"/>
                    </a:solidFill>
                    <a:latin typeface="Garamond"/>
                    <a:ea typeface="Garamond"/>
                    <a:cs typeface="Garamond"/>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Sheet1!$B$1:$K$1</c:f>
              <c:numCache>
                <c:formatCode>General</c:formatCode>
                <c:ptCount val="10"/>
                <c:pt idx="0">
                  <c:v>2008</c:v>
                </c:pt>
                <c:pt idx="1">
                  <c:v>2009</c:v>
                </c:pt>
                <c:pt idx="2">
                  <c:v>2010</c:v>
                </c:pt>
                <c:pt idx="3">
                  <c:v>2011</c:v>
                </c:pt>
                <c:pt idx="4">
                  <c:v>2012</c:v>
                </c:pt>
                <c:pt idx="5">
                  <c:v>2013</c:v>
                </c:pt>
                <c:pt idx="6">
                  <c:v>2014</c:v>
                </c:pt>
                <c:pt idx="7">
                  <c:v>2015</c:v>
                </c:pt>
                <c:pt idx="8">
                  <c:v>2016</c:v>
                </c:pt>
                <c:pt idx="9">
                  <c:v>2017</c:v>
                </c:pt>
              </c:numCache>
            </c:numRef>
          </c:cat>
          <c:val>
            <c:numRef>
              <c:f>Sheet1!$B$2:$K$2</c:f>
              <c:numCache>
                <c:formatCode>#,##0</c:formatCode>
                <c:ptCount val="10"/>
                <c:pt idx="0">
                  <c:v>41100</c:v>
                </c:pt>
                <c:pt idx="1">
                  <c:v>53250</c:v>
                </c:pt>
                <c:pt idx="2">
                  <c:v>103650</c:v>
                </c:pt>
                <c:pt idx="3">
                  <c:v>110550</c:v>
                </c:pt>
                <c:pt idx="4">
                  <c:v>115050</c:v>
                </c:pt>
                <c:pt idx="5">
                  <c:v>126450</c:v>
                </c:pt>
                <c:pt idx="6" formatCode="General">
                  <c:v>134660</c:v>
                </c:pt>
                <c:pt idx="7" formatCode="General">
                  <c:v>141393</c:v>
                </c:pt>
                <c:pt idx="8" formatCode="General">
                  <c:v>135737</c:v>
                </c:pt>
              </c:numCache>
            </c:numRef>
          </c:val>
          <c:smooth val="0"/>
          <c:extLst>
            <c:ext xmlns:c16="http://schemas.microsoft.com/office/drawing/2014/chart" uri="{C3380CC4-5D6E-409C-BE32-E72D297353CC}">
              <c16:uniqueId val="{00000002-B9A6-48B2-A51C-96274697B0B9}"/>
            </c:ext>
          </c:extLst>
        </c:ser>
        <c:ser>
          <c:idx val="1"/>
          <c:order val="1"/>
          <c:tx>
            <c:strRef>
              <c:f>Sheet1!$A$3</c:f>
              <c:strCache>
                <c:ptCount val="1"/>
              </c:strCache>
            </c:strRef>
          </c:tx>
          <c:spPr>
            <a:ln w="12257">
              <a:solidFill>
                <a:srgbClr val="00FF00"/>
              </a:solidFill>
              <a:prstDash val="solid"/>
            </a:ln>
          </c:spPr>
          <c:marker>
            <c:symbol val="square"/>
            <c:size val="4"/>
            <c:spPr>
              <a:solidFill>
                <a:srgbClr val="FFFF00"/>
              </a:solidFill>
              <a:ln>
                <a:solidFill>
                  <a:srgbClr val="99CC00"/>
                </a:solidFill>
                <a:prstDash val="solid"/>
              </a:ln>
            </c:spPr>
          </c:marker>
          <c:cat>
            <c:numRef>
              <c:f>Sheet1!$B$1:$K$1</c:f>
              <c:numCache>
                <c:formatCode>General</c:formatCode>
                <c:ptCount val="10"/>
                <c:pt idx="0">
                  <c:v>2008</c:v>
                </c:pt>
                <c:pt idx="1">
                  <c:v>2009</c:v>
                </c:pt>
                <c:pt idx="2">
                  <c:v>2010</c:v>
                </c:pt>
                <c:pt idx="3">
                  <c:v>2011</c:v>
                </c:pt>
                <c:pt idx="4">
                  <c:v>2012</c:v>
                </c:pt>
                <c:pt idx="5">
                  <c:v>2013</c:v>
                </c:pt>
                <c:pt idx="6">
                  <c:v>2014</c:v>
                </c:pt>
                <c:pt idx="7">
                  <c:v>2015</c:v>
                </c:pt>
                <c:pt idx="8">
                  <c:v>2016</c:v>
                </c:pt>
                <c:pt idx="9">
                  <c:v>2017</c:v>
                </c:pt>
              </c:numCache>
            </c:numRef>
          </c:cat>
          <c:val>
            <c:numRef>
              <c:f>Sheet1!$B$3:$K$3</c:f>
              <c:numCache>
                <c:formatCode>General</c:formatCode>
                <c:ptCount val="10"/>
              </c:numCache>
            </c:numRef>
          </c:val>
          <c:smooth val="0"/>
          <c:extLst>
            <c:ext xmlns:c16="http://schemas.microsoft.com/office/drawing/2014/chart" uri="{C3380CC4-5D6E-409C-BE32-E72D297353CC}">
              <c16:uniqueId val="{00000003-B9A6-48B2-A51C-96274697B0B9}"/>
            </c:ext>
          </c:extLst>
        </c:ser>
        <c:ser>
          <c:idx val="2"/>
          <c:order val="2"/>
          <c:tx>
            <c:strRef>
              <c:f>Sheet1!$A$4</c:f>
              <c:strCache>
                <c:ptCount val="1"/>
                <c:pt idx="0">
                  <c:v>TELECONSULTA</c:v>
                </c:pt>
              </c:strCache>
            </c:strRef>
          </c:tx>
          <c:spPr>
            <a:ln w="36770">
              <a:solidFill>
                <a:srgbClr val="FF6600"/>
              </a:solidFill>
              <a:prstDash val="solid"/>
            </a:ln>
          </c:spPr>
          <c:marker>
            <c:symbol val="none"/>
          </c:marker>
          <c:trendline>
            <c:spPr>
              <a:ln w="36770">
                <a:solidFill>
                  <a:srgbClr val="FF6600"/>
                </a:solidFill>
                <a:prstDash val="solid"/>
              </a:ln>
            </c:spPr>
            <c:trendlineType val="log"/>
            <c:dispRSqr val="0"/>
            <c:dispEq val="0"/>
          </c:trendline>
          <c:cat>
            <c:numRef>
              <c:f>Sheet1!$B$1:$K$1</c:f>
              <c:numCache>
                <c:formatCode>General</c:formatCode>
                <c:ptCount val="10"/>
                <c:pt idx="0">
                  <c:v>2008</c:v>
                </c:pt>
                <c:pt idx="1">
                  <c:v>2009</c:v>
                </c:pt>
                <c:pt idx="2">
                  <c:v>2010</c:v>
                </c:pt>
                <c:pt idx="3">
                  <c:v>2011</c:v>
                </c:pt>
                <c:pt idx="4">
                  <c:v>2012</c:v>
                </c:pt>
                <c:pt idx="5">
                  <c:v>2013</c:v>
                </c:pt>
                <c:pt idx="6">
                  <c:v>2014</c:v>
                </c:pt>
                <c:pt idx="7">
                  <c:v>2015</c:v>
                </c:pt>
                <c:pt idx="8">
                  <c:v>2016</c:v>
                </c:pt>
                <c:pt idx="9">
                  <c:v>2017</c:v>
                </c:pt>
              </c:numCache>
            </c:numRef>
          </c:cat>
          <c:val>
            <c:numRef>
              <c:f>Sheet1!$B$4:$K$4</c:f>
              <c:numCache>
                <c:formatCode>#,##0</c:formatCode>
                <c:ptCount val="10"/>
                <c:pt idx="0">
                  <c:v>32725</c:v>
                </c:pt>
                <c:pt idx="1">
                  <c:v>32725</c:v>
                </c:pt>
                <c:pt idx="2">
                  <c:v>32725</c:v>
                </c:pt>
                <c:pt idx="3">
                  <c:v>32725</c:v>
                </c:pt>
                <c:pt idx="4">
                  <c:v>32725</c:v>
                </c:pt>
                <c:pt idx="5">
                  <c:v>32725</c:v>
                </c:pt>
                <c:pt idx="6" formatCode="General">
                  <c:v>32725</c:v>
                </c:pt>
                <c:pt idx="7" formatCode="General">
                  <c:v>32725</c:v>
                </c:pt>
                <c:pt idx="8" formatCode="General">
                  <c:v>32725</c:v>
                </c:pt>
              </c:numCache>
            </c:numRef>
          </c:val>
          <c:smooth val="0"/>
          <c:extLst>
            <c:ext xmlns:c16="http://schemas.microsoft.com/office/drawing/2014/chart" uri="{C3380CC4-5D6E-409C-BE32-E72D297353CC}">
              <c16:uniqueId val="{00000005-B9A6-48B2-A51C-96274697B0B9}"/>
            </c:ext>
          </c:extLst>
        </c:ser>
        <c:ser>
          <c:idx val="3"/>
          <c:order val="3"/>
          <c:tx>
            <c:strRef>
              <c:f>Sheet1!$A$6</c:f>
              <c:strCache>
                <c:ptCount val="1"/>
                <c:pt idx="0">
                  <c:v>COSTE EVITADO</c:v>
                </c:pt>
              </c:strCache>
            </c:strRef>
          </c:tx>
          <c:spPr>
            <a:ln w="36770">
              <a:solidFill>
                <a:srgbClr val="FF0000"/>
              </a:solidFill>
              <a:prstDash val="solid"/>
            </a:ln>
          </c:spPr>
          <c:marker>
            <c:symbol val="none"/>
          </c:marker>
          <c:dLbls>
            <c:numFmt formatCode="#,##0;[Red]#,##0" sourceLinked="0"/>
            <c:spPr>
              <a:noFill/>
              <a:ln w="24513">
                <a:noFill/>
              </a:ln>
            </c:spPr>
            <c:txPr>
              <a:bodyPr wrap="square" lIns="38100" tIns="19050" rIns="38100" bIns="19050" anchor="ctr">
                <a:spAutoFit/>
              </a:bodyPr>
              <a:lstStyle/>
              <a:p>
                <a:pPr>
                  <a:defRPr sz="1737" b="1" i="0" u="none" strike="noStrike" baseline="0">
                    <a:solidFill>
                      <a:srgbClr val="000000"/>
                    </a:solidFill>
                    <a:latin typeface="Garamond"/>
                    <a:ea typeface="Garamond"/>
                    <a:cs typeface="Garamond"/>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Sheet1!$B$1:$K$1</c:f>
              <c:numCache>
                <c:formatCode>General</c:formatCode>
                <c:ptCount val="10"/>
                <c:pt idx="0">
                  <c:v>2008</c:v>
                </c:pt>
                <c:pt idx="1">
                  <c:v>2009</c:v>
                </c:pt>
                <c:pt idx="2">
                  <c:v>2010</c:v>
                </c:pt>
                <c:pt idx="3">
                  <c:v>2011</c:v>
                </c:pt>
                <c:pt idx="4">
                  <c:v>2012</c:v>
                </c:pt>
                <c:pt idx="5">
                  <c:v>2013</c:v>
                </c:pt>
                <c:pt idx="6">
                  <c:v>2014</c:v>
                </c:pt>
                <c:pt idx="7">
                  <c:v>2015</c:v>
                </c:pt>
                <c:pt idx="8">
                  <c:v>2016</c:v>
                </c:pt>
                <c:pt idx="9">
                  <c:v>2017</c:v>
                </c:pt>
              </c:numCache>
            </c:numRef>
          </c:cat>
          <c:val>
            <c:numRef>
              <c:f>Sheet1!$B$6:$K$6</c:f>
              <c:numCache>
                <c:formatCode>#,##0</c:formatCode>
                <c:ptCount val="10"/>
                <c:pt idx="0">
                  <c:v>8375</c:v>
                </c:pt>
                <c:pt idx="1">
                  <c:v>20525</c:v>
                </c:pt>
                <c:pt idx="2">
                  <c:v>70925</c:v>
                </c:pt>
                <c:pt idx="3">
                  <c:v>77825</c:v>
                </c:pt>
                <c:pt idx="4">
                  <c:v>82325</c:v>
                </c:pt>
                <c:pt idx="5">
                  <c:v>93725</c:v>
                </c:pt>
                <c:pt idx="6" formatCode="General">
                  <c:v>102560</c:v>
                </c:pt>
                <c:pt idx="7" formatCode="General">
                  <c:v>107688</c:v>
                </c:pt>
                <c:pt idx="8" formatCode="General">
                  <c:v>103380</c:v>
                </c:pt>
              </c:numCache>
            </c:numRef>
          </c:val>
          <c:smooth val="0"/>
          <c:extLst>
            <c:ext xmlns:c16="http://schemas.microsoft.com/office/drawing/2014/chart" uri="{C3380CC4-5D6E-409C-BE32-E72D297353CC}">
              <c16:uniqueId val="{00000006-B9A6-48B2-A51C-96274697B0B9}"/>
            </c:ext>
          </c:extLst>
        </c:ser>
        <c:dLbls>
          <c:showLegendKey val="0"/>
          <c:showVal val="0"/>
          <c:showCatName val="0"/>
          <c:showSerName val="0"/>
          <c:showPercent val="0"/>
          <c:showBubbleSize val="0"/>
        </c:dLbls>
        <c:smooth val="0"/>
        <c:axId val="250868112"/>
        <c:axId val="250866936"/>
      </c:lineChart>
      <c:catAx>
        <c:axId val="250868112"/>
        <c:scaling>
          <c:orientation val="minMax"/>
        </c:scaling>
        <c:delete val="0"/>
        <c:axPos val="b"/>
        <c:numFmt formatCode="General" sourceLinked="1"/>
        <c:majorTickMark val="out"/>
        <c:minorTickMark val="none"/>
        <c:tickLblPos val="nextTo"/>
        <c:spPr>
          <a:ln w="3064">
            <a:solidFill>
              <a:srgbClr val="000000"/>
            </a:solidFill>
            <a:prstDash val="solid"/>
          </a:ln>
        </c:spPr>
        <c:txPr>
          <a:bodyPr rot="0" vert="horz"/>
          <a:lstStyle/>
          <a:p>
            <a:pPr>
              <a:defRPr sz="1737" b="1" i="0" u="none" strike="noStrike" baseline="0">
                <a:solidFill>
                  <a:srgbClr val="000000"/>
                </a:solidFill>
                <a:latin typeface="Garamond"/>
                <a:ea typeface="Garamond"/>
                <a:cs typeface="Garamond"/>
              </a:defRPr>
            </a:pPr>
            <a:endParaRPr lang="pt-BR"/>
          </a:p>
        </c:txPr>
        <c:crossAx val="250866936"/>
        <c:crosses val="autoZero"/>
        <c:auto val="1"/>
        <c:lblAlgn val="ctr"/>
        <c:lblOffset val="100"/>
        <c:tickLblSkip val="1"/>
        <c:tickMarkSkip val="1"/>
        <c:noMultiLvlLbl val="0"/>
      </c:catAx>
      <c:valAx>
        <c:axId val="250866936"/>
        <c:scaling>
          <c:orientation val="minMax"/>
          <c:max val="150000"/>
          <c:min val="0"/>
        </c:scaling>
        <c:delete val="0"/>
        <c:axPos val="l"/>
        <c:majorGridlines>
          <c:spPr>
            <a:ln w="3064">
              <a:solidFill>
                <a:srgbClr val="000000"/>
              </a:solidFill>
              <a:prstDash val="solid"/>
            </a:ln>
          </c:spPr>
        </c:majorGridlines>
        <c:numFmt formatCode="#,##0" sourceLinked="1"/>
        <c:majorTickMark val="out"/>
        <c:minorTickMark val="none"/>
        <c:tickLblPos val="nextTo"/>
        <c:spPr>
          <a:ln w="3064">
            <a:solidFill>
              <a:srgbClr val="000000"/>
            </a:solidFill>
            <a:prstDash val="solid"/>
          </a:ln>
        </c:spPr>
        <c:txPr>
          <a:bodyPr rot="-2640000" vert="horz"/>
          <a:lstStyle/>
          <a:p>
            <a:pPr>
              <a:defRPr sz="1062" b="1" i="0" u="none" strike="noStrike" baseline="0">
                <a:solidFill>
                  <a:srgbClr val="000000"/>
                </a:solidFill>
                <a:latin typeface="Garamond"/>
                <a:ea typeface="Garamond"/>
                <a:cs typeface="Garamond"/>
              </a:defRPr>
            </a:pPr>
            <a:endParaRPr lang="pt-BR"/>
          </a:p>
        </c:txPr>
        <c:crossAx val="250868112"/>
        <c:crosses val="autoZero"/>
        <c:crossBetween val="midCat"/>
        <c:majorUnit val="10000"/>
        <c:minorUnit val="500"/>
      </c:valAx>
      <c:spPr>
        <a:blipFill dpi="0" rotWithShape="0">
          <a:blip xmlns:r="http://schemas.openxmlformats.org/officeDocument/2006/relationships" r:embed="rId1"/>
          <a:srcRect/>
          <a:tile tx="0" ty="0" sx="100000" sy="100000" flip="none" algn="tl"/>
        </a:blipFill>
        <a:ln w="12257">
          <a:solidFill>
            <a:srgbClr val="000000"/>
          </a:solidFill>
          <a:prstDash val="solid"/>
        </a:ln>
      </c:spPr>
    </c:plotArea>
    <c:legend>
      <c:legendPos val="r"/>
      <c:legendEntry>
        <c:idx val="0"/>
        <c:txPr>
          <a:bodyPr/>
          <a:lstStyle/>
          <a:p>
            <a:pPr>
              <a:defRPr sz="1062" b="1" i="0" u="none" strike="noStrike" baseline="0">
                <a:solidFill>
                  <a:srgbClr val="008000"/>
                </a:solidFill>
                <a:latin typeface="Garamond"/>
                <a:ea typeface="Garamond"/>
                <a:cs typeface="Garamond"/>
              </a:defRPr>
            </a:pPr>
            <a:endParaRPr lang="pt-BR"/>
          </a:p>
        </c:txPr>
      </c:legendEntry>
      <c:legendEntry>
        <c:idx val="2"/>
        <c:txPr>
          <a:bodyPr/>
          <a:lstStyle/>
          <a:p>
            <a:pPr>
              <a:defRPr sz="1062" b="1" i="0" u="none" strike="noStrike" baseline="0">
                <a:solidFill>
                  <a:srgbClr val="FFC000"/>
                </a:solidFill>
                <a:latin typeface="Garamond"/>
                <a:ea typeface="Garamond"/>
                <a:cs typeface="Garamond"/>
              </a:defRPr>
            </a:pPr>
            <a:endParaRPr lang="pt-BR"/>
          </a:p>
        </c:txPr>
      </c:legendEntry>
      <c:legendEntry>
        <c:idx val="3"/>
        <c:txPr>
          <a:bodyPr/>
          <a:lstStyle/>
          <a:p>
            <a:pPr>
              <a:defRPr sz="1597" b="1" i="0" u="none" strike="noStrike" baseline="0">
                <a:solidFill>
                  <a:srgbClr val="FF0000"/>
                </a:solidFill>
                <a:latin typeface="Garamond"/>
                <a:ea typeface="Garamond"/>
                <a:cs typeface="Garamond"/>
              </a:defRPr>
            </a:pPr>
            <a:endParaRPr lang="pt-BR"/>
          </a:p>
        </c:txPr>
      </c:legendEntry>
      <c:legendEntry>
        <c:idx val="4"/>
        <c:delete val="1"/>
      </c:legendEntry>
      <c:layout>
        <c:manualLayout>
          <c:xMode val="edge"/>
          <c:yMode val="edge"/>
          <c:x val="0"/>
          <c:y val="0.95251162872449313"/>
          <c:w val="0.99180327868852458"/>
          <c:h val="4.748837127550691E-2"/>
        </c:manualLayout>
      </c:layout>
      <c:overlay val="0"/>
      <c:spPr>
        <a:noFill/>
        <a:ln w="24513">
          <a:solidFill>
            <a:srgbClr val="FFCC00"/>
          </a:solidFill>
          <a:prstDash val="solid"/>
        </a:ln>
      </c:spPr>
      <c:txPr>
        <a:bodyPr/>
        <a:lstStyle/>
        <a:p>
          <a:pPr>
            <a:defRPr sz="1062" b="1" i="0" u="none" strike="noStrike" baseline="0">
              <a:solidFill>
                <a:srgbClr val="FFFF00"/>
              </a:solidFill>
              <a:latin typeface="Garamond"/>
              <a:ea typeface="Garamond"/>
              <a:cs typeface="Garamond"/>
            </a:defRPr>
          </a:pPr>
          <a:endParaRPr lang="pt-BR"/>
        </a:p>
      </c:txPr>
    </c:legend>
    <c:plotVisOnly val="1"/>
    <c:dispBlanksAs val="gap"/>
    <c:showDLblsOverMax val="0"/>
  </c:chart>
  <c:spPr>
    <a:noFill/>
    <a:ln>
      <a:noFill/>
    </a:ln>
  </c:spPr>
  <c:txPr>
    <a:bodyPr/>
    <a:lstStyle/>
    <a:p>
      <a:pPr>
        <a:defRPr sz="1737" b="1" i="0" u="none" strike="noStrike" baseline="0">
          <a:solidFill>
            <a:srgbClr val="000000"/>
          </a:solidFill>
          <a:latin typeface="Garamond"/>
          <a:ea typeface="Garamond"/>
          <a:cs typeface="Garamond"/>
        </a:defRPr>
      </a:pPr>
      <a:endParaRPr lang="pt-BR"/>
    </a:p>
  </c:txPr>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1" y="2"/>
            <a:ext cx="2921783" cy="493097"/>
          </a:xfrm>
          <a:prstGeom prst="rect">
            <a:avLst/>
          </a:prstGeom>
        </p:spPr>
        <p:txBody>
          <a:bodyPr vert="horz" lIns="87252" tIns="43626" rIns="87252" bIns="43626" rtlCol="0"/>
          <a:lstStyle>
            <a:lvl1pPr algn="l">
              <a:defRPr sz="1100"/>
            </a:lvl1pPr>
          </a:lstStyle>
          <a:p>
            <a:endParaRPr lang="es-ES" dirty="0"/>
          </a:p>
        </p:txBody>
      </p:sp>
    </p:spTree>
    <p:extLst>
      <p:ext uri="{BB962C8B-B14F-4D97-AF65-F5344CB8AC3E}">
        <p14:creationId xmlns:p14="http://schemas.microsoft.com/office/powerpoint/2010/main" val="20446702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23292" cy="491566"/>
          </a:xfrm>
          <a:prstGeom prst="rect">
            <a:avLst/>
          </a:prstGeom>
          <a:noFill/>
          <a:ln w="9525">
            <a:noFill/>
            <a:miter lim="800000"/>
            <a:headEnd/>
            <a:tailEnd/>
          </a:ln>
        </p:spPr>
        <p:txBody>
          <a:bodyPr vert="horz" wrap="square" lIns="19671" tIns="0" rIns="19671" bIns="0" numCol="1" anchor="t" anchorCtr="0" compatLnSpc="1">
            <a:prstTxWarp prst="textNoShape">
              <a:avLst/>
            </a:prstTxWarp>
          </a:bodyPr>
          <a:lstStyle>
            <a:lvl1pPr defTabSz="941820" eaLnBrk="0" hangingPunct="0">
              <a:defRPr sz="1100" i="1">
                <a:latin typeface="Arial" charset="0"/>
                <a:cs typeface="+mn-cs"/>
              </a:defRPr>
            </a:lvl1pPr>
          </a:lstStyle>
          <a:p>
            <a:pPr>
              <a:defRPr/>
            </a:pPr>
            <a:endParaRPr lang="es-ES" dirty="0"/>
          </a:p>
        </p:txBody>
      </p:sp>
      <p:sp>
        <p:nvSpPr>
          <p:cNvPr id="2051" name="Rectangle 3"/>
          <p:cNvSpPr>
            <a:spLocks noGrp="1" noChangeArrowheads="1"/>
          </p:cNvSpPr>
          <p:nvPr>
            <p:ph type="dt" idx="1"/>
          </p:nvPr>
        </p:nvSpPr>
        <p:spPr bwMode="auto">
          <a:xfrm>
            <a:off x="3818822" y="0"/>
            <a:ext cx="2923291" cy="491566"/>
          </a:xfrm>
          <a:prstGeom prst="rect">
            <a:avLst/>
          </a:prstGeom>
          <a:noFill/>
          <a:ln w="9525">
            <a:noFill/>
            <a:miter lim="800000"/>
            <a:headEnd/>
            <a:tailEnd/>
          </a:ln>
        </p:spPr>
        <p:txBody>
          <a:bodyPr vert="horz" wrap="square" lIns="19671" tIns="0" rIns="19671" bIns="0" numCol="1" anchor="t" anchorCtr="0" compatLnSpc="1">
            <a:prstTxWarp prst="textNoShape">
              <a:avLst/>
            </a:prstTxWarp>
          </a:bodyPr>
          <a:lstStyle>
            <a:lvl1pPr algn="r" defTabSz="941820" eaLnBrk="0" hangingPunct="0">
              <a:defRPr sz="1100" i="1">
                <a:latin typeface="Arial" charset="0"/>
                <a:cs typeface="+mn-cs"/>
              </a:defRPr>
            </a:lvl1pPr>
          </a:lstStyle>
          <a:p>
            <a:pPr>
              <a:defRPr/>
            </a:pPr>
            <a:endParaRPr lang="es-ES" dirty="0"/>
          </a:p>
        </p:txBody>
      </p:sp>
      <p:sp>
        <p:nvSpPr>
          <p:cNvPr id="15364" name="Rectangle 4"/>
          <p:cNvSpPr>
            <a:spLocks noGrp="1" noRot="1" noChangeAspect="1" noChangeArrowheads="1" noTextEdit="1"/>
          </p:cNvSpPr>
          <p:nvPr>
            <p:ph type="sldImg" idx="2"/>
          </p:nvPr>
        </p:nvSpPr>
        <p:spPr bwMode="auto">
          <a:xfrm>
            <a:off x="95250" y="747713"/>
            <a:ext cx="6554788" cy="3687762"/>
          </a:xfrm>
          <a:prstGeom prst="rect">
            <a:avLst/>
          </a:prstGeom>
          <a:noFill/>
          <a:ln w="12700">
            <a:solidFill>
              <a:schemeClr val="tx1"/>
            </a:solidFill>
            <a:miter lim="800000"/>
            <a:headEnd/>
            <a:tailEnd/>
          </a:ln>
        </p:spPr>
      </p:sp>
      <p:sp>
        <p:nvSpPr>
          <p:cNvPr id="2053" name="Rectangle 5"/>
          <p:cNvSpPr>
            <a:spLocks noGrp="1" noChangeArrowheads="1"/>
          </p:cNvSpPr>
          <p:nvPr>
            <p:ph type="body" sz="quarter" idx="3"/>
          </p:nvPr>
        </p:nvSpPr>
        <p:spPr bwMode="auto">
          <a:xfrm>
            <a:off x="898547" y="4687487"/>
            <a:ext cx="4945020" cy="4442468"/>
          </a:xfrm>
          <a:prstGeom prst="rect">
            <a:avLst/>
          </a:prstGeom>
          <a:noFill/>
          <a:ln w="9525">
            <a:noFill/>
            <a:miter lim="800000"/>
            <a:headEnd/>
            <a:tailEnd/>
          </a:ln>
        </p:spPr>
        <p:txBody>
          <a:bodyPr vert="horz" wrap="square" lIns="95073" tIns="47535" rIns="95073" bIns="47535"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5" name="Rectangle 7"/>
          <p:cNvSpPr>
            <a:spLocks noGrp="1" noChangeArrowheads="1"/>
          </p:cNvSpPr>
          <p:nvPr>
            <p:ph type="sldNum" sz="quarter" idx="5"/>
          </p:nvPr>
        </p:nvSpPr>
        <p:spPr bwMode="auto">
          <a:xfrm>
            <a:off x="3818822" y="9381097"/>
            <a:ext cx="2923291" cy="491566"/>
          </a:xfrm>
          <a:prstGeom prst="rect">
            <a:avLst/>
          </a:prstGeom>
          <a:noFill/>
          <a:ln w="9525">
            <a:noFill/>
            <a:miter lim="800000"/>
            <a:headEnd/>
            <a:tailEnd/>
          </a:ln>
        </p:spPr>
        <p:txBody>
          <a:bodyPr vert="horz" wrap="square" lIns="19671" tIns="0" rIns="19671" bIns="0" numCol="1" anchor="b" anchorCtr="0" compatLnSpc="1">
            <a:prstTxWarp prst="textNoShape">
              <a:avLst/>
            </a:prstTxWarp>
          </a:bodyPr>
          <a:lstStyle>
            <a:lvl1pPr algn="r" defTabSz="941820" eaLnBrk="0" hangingPunct="0">
              <a:defRPr sz="1100" i="1">
                <a:latin typeface="Arial" charset="0"/>
                <a:cs typeface="+mn-cs"/>
              </a:defRPr>
            </a:lvl1pPr>
          </a:lstStyle>
          <a:p>
            <a:pPr>
              <a:defRPr/>
            </a:pPr>
            <a:fld id="{9181CD04-B37B-4410-B99E-24A6EE0C9CEC}" type="slidenum">
              <a:rPr lang="en-US"/>
              <a:pPr>
                <a:defRPr/>
              </a:pPr>
              <a:t>‹nº›</a:t>
            </a:fld>
            <a:endParaRPr lang="en-US" dirty="0"/>
          </a:p>
        </p:txBody>
      </p:sp>
      <p:sp>
        <p:nvSpPr>
          <p:cNvPr id="9" name="8 Marcador de pie de página"/>
          <p:cNvSpPr>
            <a:spLocks noGrp="1"/>
          </p:cNvSpPr>
          <p:nvPr>
            <p:ph type="ftr" sz="quarter" idx="4"/>
          </p:nvPr>
        </p:nvSpPr>
        <p:spPr bwMode="auto">
          <a:xfrm>
            <a:off x="0" y="9378036"/>
            <a:ext cx="2923292" cy="493097"/>
          </a:xfrm>
          <a:prstGeom prst="rect">
            <a:avLst/>
          </a:prstGeom>
          <a:noFill/>
          <a:ln w="9525">
            <a:noFill/>
            <a:miter lim="800000"/>
            <a:headEnd/>
            <a:tailEnd/>
          </a:ln>
        </p:spPr>
        <p:txBody>
          <a:bodyPr vert="horz" wrap="square" lIns="89704" tIns="44852" rIns="89704" bIns="44852" numCol="1" anchor="b" anchorCtr="0" compatLnSpc="1">
            <a:prstTxWarp prst="textNoShape">
              <a:avLst/>
            </a:prstTxWarp>
          </a:bodyPr>
          <a:lstStyle>
            <a:lvl1pPr defTabSz="898646">
              <a:defRPr sz="1200">
                <a:latin typeface="Arial" charset="0"/>
                <a:cs typeface="+mn-cs"/>
              </a:defRPr>
            </a:lvl1pPr>
          </a:lstStyle>
          <a:p>
            <a:pPr>
              <a:defRPr/>
            </a:pPr>
            <a:endParaRPr lang="es-ES" dirty="0"/>
          </a:p>
        </p:txBody>
      </p:sp>
    </p:spTree>
    <p:extLst>
      <p:ext uri="{BB962C8B-B14F-4D97-AF65-F5344CB8AC3E}">
        <p14:creationId xmlns:p14="http://schemas.microsoft.com/office/powerpoint/2010/main" val="160538526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2" name="Rectangle 26"/>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89F8F262-7261-44CF-955B-B4F568199B80}" type="slidenum">
              <a:rPr lang="es-AR" altLang="es-ES" smtClean="0">
                <a:latin typeface="Arial" panose="020B0604020202020204" pitchFamily="34" charset="0"/>
              </a:rPr>
              <a:pPr>
                <a:spcBef>
                  <a:spcPct val="0"/>
                </a:spcBef>
                <a:buClrTx/>
                <a:buFontTx/>
                <a:buNone/>
              </a:pPr>
              <a:t>1</a:t>
            </a:fld>
            <a:endParaRPr lang="es-AR" altLang="es-ES">
              <a:latin typeface="Arial" panose="020B0604020202020204" pitchFamily="34" charset="0"/>
            </a:endParaRPr>
          </a:p>
        </p:txBody>
      </p:sp>
      <p:sp>
        <p:nvSpPr>
          <p:cNvPr id="5123" name="Text Box 1"/>
          <p:cNvSpPr txBox="1">
            <a:spLocks noChangeArrowheads="1"/>
          </p:cNvSpPr>
          <p:nvPr/>
        </p:nvSpPr>
        <p:spPr bwMode="auto">
          <a:xfrm>
            <a:off x="3884613" y="8685213"/>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6FF6E686-CC8A-4517-86BC-FA43623C943B}" type="slidenum">
              <a:rPr lang="es-AR" altLang="es-ES">
                <a:latin typeface="Arial" panose="020B0604020202020204" pitchFamily="34" charset="0"/>
              </a:rPr>
              <a:pPr algn="r" eaLnBrk="1" hangingPunct="1">
                <a:spcBef>
                  <a:spcPct val="0"/>
                </a:spcBef>
                <a:buClrTx/>
                <a:buFontTx/>
                <a:buNone/>
              </a:pPr>
              <a:t>1</a:t>
            </a:fld>
            <a:endParaRPr lang="es-AR" altLang="es-ES">
              <a:latin typeface="Arial" panose="020B0604020202020204" pitchFamily="34" charset="0"/>
            </a:endParaRPr>
          </a:p>
        </p:txBody>
      </p:sp>
      <p:sp>
        <p:nvSpPr>
          <p:cNvPr id="5124" name="Rectangle 2"/>
          <p:cNvSpPr>
            <a:spLocks noGrp="1" noRot="1" noChangeAspect="1" noChangeArrowheads="1" noTextEdit="1"/>
          </p:cNvSpPr>
          <p:nvPr>
            <p:ph type="sldImg"/>
          </p:nvPr>
        </p:nvSpPr>
        <p:spPr>
          <a:xfrm>
            <a:off x="381000" y="685800"/>
            <a:ext cx="6096000" cy="3429000"/>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125" name="Rectangle 3"/>
          <p:cNvSpPr>
            <a:spLocks noGrp="1" noChangeArrowheads="1"/>
          </p:cNvSpPr>
          <p:nvPr>
            <p:ph type="body" idx="1"/>
          </p:nvPr>
        </p:nvSpPr>
        <p:spPr>
          <a:xfrm>
            <a:off x="685800" y="4343400"/>
            <a:ext cx="5486400" cy="4114800"/>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tLang="es-ES"/>
          </a:p>
        </p:txBody>
      </p:sp>
    </p:spTree>
    <p:extLst>
      <p:ext uri="{BB962C8B-B14F-4D97-AF65-F5344CB8AC3E}">
        <p14:creationId xmlns:p14="http://schemas.microsoft.com/office/powerpoint/2010/main" val="3582043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70" name="Rectangle 26"/>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8733C4E9-B818-4411-87A4-8EF621135E3F}" type="slidenum">
              <a:rPr lang="es-AR" altLang="es-ES" smtClean="0">
                <a:latin typeface="Arial" panose="020B0604020202020204" pitchFamily="34" charset="0"/>
              </a:rPr>
              <a:pPr>
                <a:spcBef>
                  <a:spcPct val="0"/>
                </a:spcBef>
                <a:buClrTx/>
                <a:buFontTx/>
                <a:buNone/>
              </a:pPr>
              <a:t>2</a:t>
            </a:fld>
            <a:endParaRPr lang="es-AR" altLang="es-ES">
              <a:latin typeface="Arial" panose="020B0604020202020204" pitchFamily="34" charset="0"/>
            </a:endParaRPr>
          </a:p>
        </p:txBody>
      </p:sp>
      <p:sp>
        <p:nvSpPr>
          <p:cNvPr id="7171" name="Text Box 1"/>
          <p:cNvSpPr txBox="1">
            <a:spLocks noChangeArrowheads="1"/>
          </p:cNvSpPr>
          <p:nvPr/>
        </p:nvSpPr>
        <p:spPr bwMode="auto">
          <a:xfrm>
            <a:off x="3884613" y="8685213"/>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7FD09B1F-7348-4321-9F84-1AEE32D77512}" type="slidenum">
              <a:rPr lang="es-AR" altLang="es-ES">
                <a:latin typeface="Arial" panose="020B0604020202020204" pitchFamily="34" charset="0"/>
              </a:rPr>
              <a:pPr algn="r" eaLnBrk="1" hangingPunct="1">
                <a:spcBef>
                  <a:spcPct val="0"/>
                </a:spcBef>
                <a:buClrTx/>
                <a:buFontTx/>
                <a:buNone/>
              </a:pPr>
              <a:t>2</a:t>
            </a:fld>
            <a:endParaRPr lang="es-AR" altLang="es-ES">
              <a:latin typeface="Arial" panose="020B0604020202020204" pitchFamily="34" charset="0"/>
            </a:endParaRPr>
          </a:p>
        </p:txBody>
      </p:sp>
      <p:sp>
        <p:nvSpPr>
          <p:cNvPr id="7172" name="Rectangle 2"/>
          <p:cNvSpPr>
            <a:spLocks noGrp="1" noRot="1" noChangeAspect="1" noChangeArrowheads="1" noTextEdit="1"/>
          </p:cNvSpPr>
          <p:nvPr>
            <p:ph type="sldImg"/>
          </p:nvPr>
        </p:nvSpPr>
        <p:spPr>
          <a:xfrm>
            <a:off x="381000" y="685800"/>
            <a:ext cx="6096000" cy="3429000"/>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173" name="Rectangle 3"/>
          <p:cNvSpPr>
            <a:spLocks noGrp="1" noChangeArrowheads="1"/>
          </p:cNvSpPr>
          <p:nvPr>
            <p:ph type="body" idx="1"/>
          </p:nvPr>
        </p:nvSpPr>
        <p:spPr>
          <a:xfrm>
            <a:off x="685800" y="4343400"/>
            <a:ext cx="5486400" cy="4114800"/>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tLang="es-ES"/>
          </a:p>
        </p:txBody>
      </p:sp>
    </p:spTree>
    <p:extLst>
      <p:ext uri="{BB962C8B-B14F-4D97-AF65-F5344CB8AC3E}">
        <p14:creationId xmlns:p14="http://schemas.microsoft.com/office/powerpoint/2010/main" val="22430551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8" name="Rectangle 26"/>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09A7C1CA-EDBE-4FDA-BC1C-2538DC2C2946}" type="slidenum">
              <a:rPr lang="es-AR" altLang="es-ES" smtClean="0">
                <a:latin typeface="Arial" panose="020B0604020202020204" pitchFamily="34" charset="0"/>
              </a:rPr>
              <a:pPr>
                <a:spcBef>
                  <a:spcPct val="0"/>
                </a:spcBef>
                <a:buClrTx/>
                <a:buFontTx/>
                <a:buNone/>
              </a:pPr>
              <a:t>3</a:t>
            </a:fld>
            <a:endParaRPr lang="es-AR" altLang="es-ES">
              <a:latin typeface="Arial" panose="020B0604020202020204" pitchFamily="34" charset="0"/>
            </a:endParaRPr>
          </a:p>
        </p:txBody>
      </p:sp>
      <p:sp>
        <p:nvSpPr>
          <p:cNvPr id="9219" name="Text Box 1"/>
          <p:cNvSpPr txBox="1">
            <a:spLocks noChangeArrowheads="1"/>
          </p:cNvSpPr>
          <p:nvPr/>
        </p:nvSpPr>
        <p:spPr bwMode="auto">
          <a:xfrm>
            <a:off x="3884613" y="8685213"/>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3D3C46EF-B5E2-4E54-8290-501BF4E6E531}" type="slidenum">
              <a:rPr lang="es-AR" altLang="es-ES">
                <a:latin typeface="Arial" panose="020B0604020202020204" pitchFamily="34" charset="0"/>
              </a:rPr>
              <a:pPr algn="r" eaLnBrk="1" hangingPunct="1">
                <a:spcBef>
                  <a:spcPct val="0"/>
                </a:spcBef>
                <a:buClrTx/>
                <a:buFontTx/>
                <a:buNone/>
              </a:pPr>
              <a:t>3</a:t>
            </a:fld>
            <a:endParaRPr lang="es-AR" altLang="es-ES">
              <a:latin typeface="Arial" panose="020B0604020202020204" pitchFamily="34" charset="0"/>
            </a:endParaRPr>
          </a:p>
        </p:txBody>
      </p:sp>
      <p:sp>
        <p:nvSpPr>
          <p:cNvPr id="9220" name="Rectangle 2"/>
          <p:cNvSpPr>
            <a:spLocks noGrp="1" noRot="1" noChangeAspect="1" noChangeArrowheads="1" noTextEdit="1"/>
          </p:cNvSpPr>
          <p:nvPr>
            <p:ph type="sldImg"/>
          </p:nvPr>
        </p:nvSpPr>
        <p:spPr>
          <a:xfrm>
            <a:off x="381000" y="685800"/>
            <a:ext cx="6096000" cy="3429000"/>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221" name="Rectangle 3"/>
          <p:cNvSpPr>
            <a:spLocks noGrp="1" noChangeArrowheads="1"/>
          </p:cNvSpPr>
          <p:nvPr>
            <p:ph type="body" idx="1"/>
          </p:nvPr>
        </p:nvSpPr>
        <p:spPr>
          <a:xfrm>
            <a:off x="685800" y="4343400"/>
            <a:ext cx="5486400" cy="4114800"/>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tLang="es-ES"/>
          </a:p>
        </p:txBody>
      </p:sp>
    </p:spTree>
    <p:extLst>
      <p:ext uri="{BB962C8B-B14F-4D97-AF65-F5344CB8AC3E}">
        <p14:creationId xmlns:p14="http://schemas.microsoft.com/office/powerpoint/2010/main" val="32130798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6" name="Rectangle 26"/>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91C49EE1-9BF1-47AA-ACB1-3FC4DB4F9C29}" type="slidenum">
              <a:rPr lang="es-AR" altLang="es-ES" smtClean="0">
                <a:latin typeface="Arial" panose="020B0604020202020204" pitchFamily="34" charset="0"/>
              </a:rPr>
              <a:pPr>
                <a:spcBef>
                  <a:spcPct val="0"/>
                </a:spcBef>
                <a:buClrTx/>
                <a:buFontTx/>
                <a:buNone/>
              </a:pPr>
              <a:t>4</a:t>
            </a:fld>
            <a:endParaRPr lang="es-AR" altLang="es-ES">
              <a:latin typeface="Arial" panose="020B0604020202020204" pitchFamily="34" charset="0"/>
            </a:endParaRPr>
          </a:p>
        </p:txBody>
      </p:sp>
      <p:sp>
        <p:nvSpPr>
          <p:cNvPr id="11267" name="Text Box 1"/>
          <p:cNvSpPr txBox="1">
            <a:spLocks noChangeArrowheads="1"/>
          </p:cNvSpPr>
          <p:nvPr/>
        </p:nvSpPr>
        <p:spPr bwMode="auto">
          <a:xfrm>
            <a:off x="3884613" y="8685213"/>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89302205-7354-44AB-B869-3C412B55883D}" type="slidenum">
              <a:rPr lang="es-AR" altLang="es-ES">
                <a:latin typeface="Arial" panose="020B0604020202020204" pitchFamily="34" charset="0"/>
              </a:rPr>
              <a:pPr algn="r" eaLnBrk="1" hangingPunct="1">
                <a:spcBef>
                  <a:spcPct val="0"/>
                </a:spcBef>
                <a:buClrTx/>
                <a:buFontTx/>
                <a:buNone/>
              </a:pPr>
              <a:t>4</a:t>
            </a:fld>
            <a:endParaRPr lang="es-AR" altLang="es-ES">
              <a:latin typeface="Arial" panose="020B0604020202020204" pitchFamily="34" charset="0"/>
            </a:endParaRPr>
          </a:p>
        </p:txBody>
      </p:sp>
      <p:sp>
        <p:nvSpPr>
          <p:cNvPr id="11268" name="Rectangle 2"/>
          <p:cNvSpPr>
            <a:spLocks noGrp="1" noRot="1" noChangeAspect="1" noChangeArrowheads="1" noTextEdit="1"/>
          </p:cNvSpPr>
          <p:nvPr>
            <p:ph type="sldImg"/>
          </p:nvPr>
        </p:nvSpPr>
        <p:spPr>
          <a:xfrm>
            <a:off x="381000" y="685800"/>
            <a:ext cx="6096000" cy="3429000"/>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269" name="Rectangle 3"/>
          <p:cNvSpPr>
            <a:spLocks noGrp="1" noChangeArrowheads="1"/>
          </p:cNvSpPr>
          <p:nvPr>
            <p:ph type="body" idx="1"/>
          </p:nvPr>
        </p:nvSpPr>
        <p:spPr>
          <a:xfrm>
            <a:off x="685800" y="4343400"/>
            <a:ext cx="5486400" cy="4114800"/>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tLang="es-ES"/>
          </a:p>
        </p:txBody>
      </p:sp>
    </p:spTree>
    <p:extLst>
      <p:ext uri="{BB962C8B-B14F-4D97-AF65-F5344CB8AC3E}">
        <p14:creationId xmlns:p14="http://schemas.microsoft.com/office/powerpoint/2010/main" val="2785832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spect="1" noChangeArrowheads="1" noTextEdit="1"/>
          </p:cNvSpPr>
          <p:nvPr>
            <p:ph type="sldImg"/>
          </p:nvPr>
        </p:nvSpPr>
        <p:spPr>
          <a:xfrm>
            <a:off x="85725" y="742950"/>
            <a:ext cx="6580188" cy="3702050"/>
          </a:xfrm>
          <a:ln/>
        </p:spPr>
      </p:sp>
      <p:sp>
        <p:nvSpPr>
          <p:cNvPr id="16387" name="Rectangle 3"/>
          <p:cNvSpPr>
            <a:spLocks noGrp="1" noChangeArrowheads="1"/>
          </p:cNvSpPr>
          <p:nvPr>
            <p:ph type="body" idx="1"/>
          </p:nvPr>
        </p:nvSpPr>
        <p:spPr>
          <a:xfrm>
            <a:off x="898547" y="4692080"/>
            <a:ext cx="4945020" cy="4437874"/>
          </a:xfrm>
          <a:noFill/>
          <a:ln/>
        </p:spPr>
        <p:txBody>
          <a:bodyPr/>
          <a:lstStyle/>
          <a:p>
            <a:endParaRPr lang="es-ES" dirty="0"/>
          </a:p>
        </p:txBody>
      </p:sp>
    </p:spTree>
    <p:extLst>
      <p:ext uri="{BB962C8B-B14F-4D97-AF65-F5344CB8AC3E}">
        <p14:creationId xmlns:p14="http://schemas.microsoft.com/office/powerpoint/2010/main" val="28990006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70" name="Rectangle 26"/>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8733C4E9-B818-4411-87A4-8EF621135E3F}" type="slidenum">
              <a:rPr lang="es-AR" altLang="es-ES" smtClean="0">
                <a:latin typeface="Arial" panose="020B0604020202020204" pitchFamily="34" charset="0"/>
              </a:rPr>
              <a:pPr>
                <a:spcBef>
                  <a:spcPct val="0"/>
                </a:spcBef>
                <a:buClrTx/>
                <a:buFontTx/>
                <a:buNone/>
              </a:pPr>
              <a:t>7</a:t>
            </a:fld>
            <a:endParaRPr lang="es-AR" altLang="es-ES">
              <a:latin typeface="Arial" panose="020B0604020202020204" pitchFamily="34" charset="0"/>
            </a:endParaRPr>
          </a:p>
        </p:txBody>
      </p:sp>
      <p:sp>
        <p:nvSpPr>
          <p:cNvPr id="7171" name="Text Box 1"/>
          <p:cNvSpPr txBox="1">
            <a:spLocks noChangeArrowheads="1"/>
          </p:cNvSpPr>
          <p:nvPr/>
        </p:nvSpPr>
        <p:spPr bwMode="auto">
          <a:xfrm>
            <a:off x="3884613" y="8685213"/>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7FD09B1F-7348-4321-9F84-1AEE32D77512}" type="slidenum">
              <a:rPr lang="es-AR" altLang="es-ES">
                <a:latin typeface="Arial" panose="020B0604020202020204" pitchFamily="34" charset="0"/>
              </a:rPr>
              <a:pPr algn="r" eaLnBrk="1" hangingPunct="1">
                <a:spcBef>
                  <a:spcPct val="0"/>
                </a:spcBef>
                <a:buClrTx/>
                <a:buFontTx/>
                <a:buNone/>
              </a:pPr>
              <a:t>7</a:t>
            </a:fld>
            <a:endParaRPr lang="es-AR" altLang="es-ES">
              <a:latin typeface="Arial" panose="020B0604020202020204" pitchFamily="34" charset="0"/>
            </a:endParaRPr>
          </a:p>
        </p:txBody>
      </p:sp>
      <p:sp>
        <p:nvSpPr>
          <p:cNvPr id="7172" name="Rectangle 2"/>
          <p:cNvSpPr>
            <a:spLocks noGrp="1" noRot="1" noChangeAspect="1" noChangeArrowheads="1" noTextEdit="1"/>
          </p:cNvSpPr>
          <p:nvPr>
            <p:ph type="sldImg"/>
          </p:nvPr>
        </p:nvSpPr>
        <p:spPr>
          <a:xfrm>
            <a:off x="381000" y="685800"/>
            <a:ext cx="6096000" cy="3429000"/>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173" name="Rectangle 3"/>
          <p:cNvSpPr>
            <a:spLocks noGrp="1" noChangeArrowheads="1"/>
          </p:cNvSpPr>
          <p:nvPr>
            <p:ph type="body" idx="1"/>
          </p:nvPr>
        </p:nvSpPr>
        <p:spPr>
          <a:xfrm>
            <a:off x="685800" y="4343400"/>
            <a:ext cx="5486400" cy="4114800"/>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tLang="es-ES"/>
          </a:p>
        </p:txBody>
      </p:sp>
    </p:spTree>
    <p:extLst>
      <p:ext uri="{BB962C8B-B14F-4D97-AF65-F5344CB8AC3E}">
        <p14:creationId xmlns:p14="http://schemas.microsoft.com/office/powerpoint/2010/main" val="11172201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Rectangle 26"/>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EF62574C-7430-4488-BBA1-120FFC6180E9}" type="slidenum">
              <a:rPr lang="es-AR" altLang="es-ES" smtClean="0">
                <a:latin typeface="Arial" panose="020B0604020202020204" pitchFamily="34" charset="0"/>
              </a:rPr>
              <a:pPr>
                <a:spcBef>
                  <a:spcPct val="0"/>
                </a:spcBef>
                <a:buClrTx/>
                <a:buFontTx/>
                <a:buNone/>
              </a:pPr>
              <a:t>8</a:t>
            </a:fld>
            <a:endParaRPr lang="es-AR" altLang="es-ES">
              <a:latin typeface="Arial" panose="020B0604020202020204" pitchFamily="34" charset="0"/>
            </a:endParaRPr>
          </a:p>
        </p:txBody>
      </p:sp>
      <p:sp>
        <p:nvSpPr>
          <p:cNvPr id="13315" name="Text Box 1"/>
          <p:cNvSpPr txBox="1">
            <a:spLocks noChangeArrowheads="1"/>
          </p:cNvSpPr>
          <p:nvPr/>
        </p:nvSpPr>
        <p:spPr bwMode="auto">
          <a:xfrm>
            <a:off x="0" y="0"/>
            <a:ext cx="2887663" cy="49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4680" tIns="47520" rIns="94680" bIns="47520"/>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buClrTx/>
              <a:buFontTx/>
              <a:buNone/>
            </a:pPr>
            <a:r>
              <a:rPr lang="es-ES" altLang="es-ES">
                <a:solidFill>
                  <a:srgbClr val="FFFFFF"/>
                </a:solidFill>
                <a:latin typeface="Arial" panose="020B0604020202020204" pitchFamily="34" charset="0"/>
              </a:rPr>
              <a:t>A importância da telemedicina num Hospital de Cuidados Continuados</a:t>
            </a:r>
          </a:p>
        </p:txBody>
      </p:sp>
      <p:sp>
        <p:nvSpPr>
          <p:cNvPr id="13316" name="Text Box 2"/>
          <p:cNvSpPr txBox="1">
            <a:spLocks noChangeArrowheads="1"/>
          </p:cNvSpPr>
          <p:nvPr/>
        </p:nvSpPr>
        <p:spPr bwMode="auto">
          <a:xfrm>
            <a:off x="3773488" y="9429750"/>
            <a:ext cx="2887662" cy="49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4680" tIns="47520" rIns="94680" bIns="47520" anchor="b"/>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6990A29D-DF07-4C62-8A08-D3453B3EEAE4}" type="slidenum">
              <a:rPr lang="es-ES" altLang="es-ES">
                <a:solidFill>
                  <a:srgbClr val="FFFFFF"/>
                </a:solidFill>
                <a:latin typeface="Arial" panose="020B0604020202020204" pitchFamily="34" charset="0"/>
              </a:rPr>
              <a:pPr algn="r" eaLnBrk="1" hangingPunct="1">
                <a:spcBef>
                  <a:spcPct val="0"/>
                </a:spcBef>
                <a:buClrTx/>
                <a:buFontTx/>
                <a:buNone/>
              </a:pPr>
              <a:t>8</a:t>
            </a:fld>
            <a:endParaRPr lang="es-ES" altLang="es-ES">
              <a:solidFill>
                <a:srgbClr val="FFFFFF"/>
              </a:solidFill>
              <a:latin typeface="Arial" panose="020B0604020202020204" pitchFamily="34" charset="0"/>
            </a:endParaRPr>
          </a:p>
        </p:txBody>
      </p:sp>
      <p:sp>
        <p:nvSpPr>
          <p:cNvPr id="13317" name="Rectangle 3"/>
          <p:cNvSpPr>
            <a:spLocks noGrp="1" noRot="1" noChangeAspect="1" noChangeArrowheads="1" noTextEdit="1"/>
          </p:cNvSpPr>
          <p:nvPr>
            <p:ph type="sldImg"/>
          </p:nvPr>
        </p:nvSpPr>
        <p:spPr>
          <a:xfrm>
            <a:off x="23813" y="746125"/>
            <a:ext cx="6615112" cy="3721100"/>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318" name="Rectangle 4"/>
          <p:cNvSpPr>
            <a:spLocks noGrp="1" noChangeArrowheads="1"/>
          </p:cNvSpPr>
          <p:nvPr>
            <p:ph type="body" idx="1"/>
          </p:nvPr>
        </p:nvSpPr>
        <p:spPr>
          <a:xfrm>
            <a:off x="665163" y="4714875"/>
            <a:ext cx="5332412" cy="4465638"/>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tLang="es-ES"/>
          </a:p>
        </p:txBody>
      </p:sp>
    </p:spTree>
    <p:extLst>
      <p:ext uri="{BB962C8B-B14F-4D97-AF65-F5344CB8AC3E}">
        <p14:creationId xmlns:p14="http://schemas.microsoft.com/office/powerpoint/2010/main" val="4543035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26"/>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1pPr>
            <a:lvl2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2pPr>
            <a:lvl3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3pPr>
            <a:lvl4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4pPr>
            <a:lvl5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9pPr>
          </a:lstStyle>
          <a:p>
            <a:pPr>
              <a:buClrTx/>
              <a:buFontTx/>
              <a:buNone/>
            </a:pPr>
            <a:fld id="{B2B7375A-BB36-436E-B83F-C2CC85CDDC2A}" type="slidenum">
              <a:rPr lang="es-AR" altLang="es-ES">
                <a:solidFill>
                  <a:srgbClr val="000000"/>
                </a:solidFill>
              </a:rPr>
              <a:pPr>
                <a:buClrTx/>
                <a:buFontTx/>
                <a:buNone/>
              </a:pPr>
              <a:t>9</a:t>
            </a:fld>
            <a:endParaRPr lang="es-AR" altLang="es-ES">
              <a:solidFill>
                <a:srgbClr val="000000"/>
              </a:solidFill>
            </a:endParaRPr>
          </a:p>
        </p:txBody>
      </p:sp>
      <p:sp>
        <p:nvSpPr>
          <p:cNvPr id="19459" name="Rectangle 1"/>
          <p:cNvSpPr txBox="1">
            <a:spLocks noGrp="1" noRot="1" noChangeAspect="1" noChangeArrowheads="1" noTextEdit="1"/>
          </p:cNvSpPr>
          <p:nvPr>
            <p:ph type="sldImg"/>
          </p:nvPr>
        </p:nvSpPr>
        <p:spPr>
          <a:xfrm>
            <a:off x="387350" y="685800"/>
            <a:ext cx="6069013" cy="3414713"/>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9460" name="Rectangle 2"/>
          <p:cNvSpPr txBox="1">
            <a:spLocks noGrp="1" noChangeArrowheads="1"/>
          </p:cNvSpPr>
          <p:nvPr>
            <p:ph type="body" idx="1"/>
          </p:nvPr>
        </p:nvSpPr>
        <p:spPr>
          <a:xfrm>
            <a:off x="685800" y="4343400"/>
            <a:ext cx="5472113" cy="4100513"/>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tLang="es-ES"/>
          </a:p>
        </p:txBody>
      </p:sp>
    </p:spTree>
    <p:extLst>
      <p:ext uri="{BB962C8B-B14F-4D97-AF65-F5344CB8AC3E}">
        <p14:creationId xmlns:p14="http://schemas.microsoft.com/office/powerpoint/2010/main" val="41715693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26"/>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1pPr>
            <a:lvl2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2pPr>
            <a:lvl3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3pPr>
            <a:lvl4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4pPr>
            <a:lvl5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9pPr>
          </a:lstStyle>
          <a:p>
            <a:pPr>
              <a:buClrTx/>
              <a:buFontTx/>
              <a:buNone/>
            </a:pPr>
            <a:fld id="{0D0EE34E-ADEF-4564-BF62-287B0F6BC688}" type="slidenum">
              <a:rPr lang="es-AR" altLang="es-ES">
                <a:solidFill>
                  <a:srgbClr val="000000"/>
                </a:solidFill>
              </a:rPr>
              <a:pPr>
                <a:buClrTx/>
                <a:buFontTx/>
                <a:buNone/>
              </a:pPr>
              <a:t>10</a:t>
            </a:fld>
            <a:endParaRPr lang="es-AR" altLang="es-ES">
              <a:solidFill>
                <a:srgbClr val="000000"/>
              </a:solidFill>
            </a:endParaRPr>
          </a:p>
        </p:txBody>
      </p:sp>
      <p:sp>
        <p:nvSpPr>
          <p:cNvPr id="60419" name="Rectangle 1"/>
          <p:cNvSpPr txBox="1">
            <a:spLocks noGrp="1" noRot="1" noChangeAspect="1" noChangeArrowheads="1" noTextEdit="1"/>
          </p:cNvSpPr>
          <p:nvPr>
            <p:ph type="sldImg"/>
          </p:nvPr>
        </p:nvSpPr>
        <p:spPr>
          <a:xfrm>
            <a:off x="387350" y="685800"/>
            <a:ext cx="6069013" cy="3414713"/>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0420" name="Rectangle 2"/>
          <p:cNvSpPr txBox="1">
            <a:spLocks noGrp="1" noChangeArrowheads="1"/>
          </p:cNvSpPr>
          <p:nvPr>
            <p:ph type="body" idx="1"/>
          </p:nvPr>
        </p:nvSpPr>
        <p:spPr>
          <a:xfrm>
            <a:off x="685800" y="4343400"/>
            <a:ext cx="5472113" cy="4100513"/>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tLang="es-ES"/>
          </a:p>
        </p:txBody>
      </p:sp>
    </p:spTree>
    <p:extLst>
      <p:ext uri="{BB962C8B-B14F-4D97-AF65-F5344CB8AC3E}">
        <p14:creationId xmlns:p14="http://schemas.microsoft.com/office/powerpoint/2010/main" val="735958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466" name="Rectangle 26"/>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1pPr>
            <a:lvl2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2pPr>
            <a:lvl3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3pPr>
            <a:lvl4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4pPr>
            <a:lvl5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9pPr>
          </a:lstStyle>
          <a:p>
            <a:pPr>
              <a:buClrTx/>
              <a:buFontTx/>
              <a:buNone/>
            </a:pPr>
            <a:fld id="{7AEC9475-B03D-4C67-B4B6-2ABA8B328EA5}" type="slidenum">
              <a:rPr lang="es-AR" altLang="es-ES">
                <a:solidFill>
                  <a:srgbClr val="000000"/>
                </a:solidFill>
              </a:rPr>
              <a:pPr>
                <a:buClrTx/>
                <a:buFontTx/>
                <a:buNone/>
              </a:pPr>
              <a:t>11</a:t>
            </a:fld>
            <a:endParaRPr lang="es-AR" altLang="es-ES">
              <a:solidFill>
                <a:srgbClr val="000000"/>
              </a:solidFill>
            </a:endParaRPr>
          </a:p>
        </p:txBody>
      </p:sp>
      <p:sp>
        <p:nvSpPr>
          <p:cNvPr id="62467" name="Text Box 1"/>
          <p:cNvSpPr txBox="1">
            <a:spLocks noChangeArrowheads="1"/>
          </p:cNvSpPr>
          <p:nvPr/>
        </p:nvSpPr>
        <p:spPr bwMode="auto">
          <a:xfrm>
            <a:off x="3884613" y="8685213"/>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1pPr>
            <a:lvl2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2pPr>
            <a:lvl3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3pPr>
            <a:lvl4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4pPr>
            <a:lvl5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9pPr>
          </a:lstStyle>
          <a:p>
            <a:pPr algn="r" eaLnBrk="1" hangingPunct="1">
              <a:buClrTx/>
              <a:buFontTx/>
              <a:buNone/>
            </a:pPr>
            <a:fld id="{17FDDA65-A93F-431A-90E6-5D735359D8A8}" type="slidenum">
              <a:rPr lang="es-AR" altLang="es-ES" sz="1200">
                <a:solidFill>
                  <a:srgbClr val="000000"/>
                </a:solidFill>
              </a:rPr>
              <a:pPr algn="r" eaLnBrk="1" hangingPunct="1">
                <a:buClrTx/>
                <a:buFontTx/>
                <a:buNone/>
              </a:pPr>
              <a:t>11</a:t>
            </a:fld>
            <a:endParaRPr lang="es-AR" altLang="es-ES" sz="1200">
              <a:solidFill>
                <a:srgbClr val="000000"/>
              </a:solidFill>
            </a:endParaRPr>
          </a:p>
        </p:txBody>
      </p:sp>
      <p:sp>
        <p:nvSpPr>
          <p:cNvPr id="62468" name="Rectangle 2"/>
          <p:cNvSpPr txBox="1">
            <a:spLocks noGrp="1" noRot="1" noChangeAspect="1" noChangeArrowheads="1" noTextEdit="1"/>
          </p:cNvSpPr>
          <p:nvPr>
            <p:ph type="sldImg"/>
          </p:nvPr>
        </p:nvSpPr>
        <p:spPr>
          <a:xfrm>
            <a:off x="381000" y="685800"/>
            <a:ext cx="6096000" cy="3429000"/>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2469" name="Rectangle 3"/>
          <p:cNvSpPr txBox="1">
            <a:spLocks noGrp="1" noChangeArrowheads="1"/>
          </p:cNvSpPr>
          <p:nvPr>
            <p:ph type="body" idx="1"/>
          </p:nvPr>
        </p:nvSpPr>
        <p:spPr>
          <a:xfrm>
            <a:off x="685800" y="4343400"/>
            <a:ext cx="5486400" cy="4114800"/>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tLang="es-ES"/>
          </a:p>
        </p:txBody>
      </p:sp>
    </p:spTree>
    <p:extLst>
      <p:ext uri="{BB962C8B-B14F-4D97-AF65-F5344CB8AC3E}">
        <p14:creationId xmlns:p14="http://schemas.microsoft.com/office/powerpoint/2010/main" val="25482786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Marcador de imagen de diapositiva"/>
          <p:cNvSpPr>
            <a:spLocks noGrp="1" noRot="1" noChangeAspect="1" noTextEdit="1"/>
          </p:cNvSpPr>
          <p:nvPr>
            <p:ph type="sldImg"/>
          </p:nvPr>
        </p:nvSpPr>
        <p:spPr bwMode="auto">
          <a:xfrm>
            <a:off x="95250" y="747713"/>
            <a:ext cx="6554788" cy="3687762"/>
          </a:xfrm>
          <a:noFill/>
          <a:ln>
            <a:solidFill>
              <a:srgbClr val="000000"/>
            </a:solidFill>
            <a:miter lim="800000"/>
            <a:headEnd/>
            <a:tailEnd/>
          </a:ln>
        </p:spPr>
      </p:sp>
      <p:sp>
        <p:nvSpPr>
          <p:cNvPr id="28675" name="2 Marcador de notas"/>
          <p:cNvSpPr>
            <a:spLocks noGrp="1"/>
          </p:cNvSpPr>
          <p:nvPr>
            <p:ph type="body" idx="1"/>
          </p:nvPr>
        </p:nvSpPr>
        <p:spPr bwMode="auto">
          <a:noFill/>
        </p:spPr>
        <p:txBody>
          <a:bodyPr wrap="square" numCol="1" anchor="t" anchorCtr="0" compatLnSpc="1">
            <a:prstTxWarp prst="textNoShape">
              <a:avLst/>
            </a:prstTxWarp>
          </a:bodyPr>
          <a:lstStyle/>
          <a:p>
            <a:endParaRPr lang="es-ES" altLang="es-ES" dirty="0">
              <a:latin typeface="Arial" charset="0"/>
            </a:endParaRPr>
          </a:p>
        </p:txBody>
      </p:sp>
      <p:sp>
        <p:nvSpPr>
          <p:cNvPr id="28676" name="3 Marcador de número de diapositiva"/>
          <p:cNvSpPr>
            <a:spLocks noGrp="1"/>
          </p:cNvSpPr>
          <p:nvPr>
            <p:ph type="sldNum" sz="quarter" idx="5"/>
          </p:nvPr>
        </p:nvSpPr>
        <p:spPr bwMode="auto">
          <a:noFill/>
          <a:ln>
            <a:miter lim="800000"/>
            <a:headEnd/>
            <a:tailEnd/>
          </a:ln>
        </p:spPr>
        <p:txBody>
          <a:bodyPr/>
          <a:lstStyle/>
          <a:p>
            <a:pPr defTabSz="952391"/>
            <a:fld id="{BC28C2E8-CFBB-414E-BAAA-6F1E54BCD125}" type="slidenum">
              <a:rPr lang="en-US" altLang="es-ES" smtClean="0"/>
              <a:pPr defTabSz="952391"/>
              <a:t>16</a:t>
            </a:fld>
            <a:endParaRPr lang="en-US" altLang="es-ES" dirty="0"/>
          </a:p>
        </p:txBody>
      </p:sp>
    </p:spTree>
    <p:extLst>
      <p:ext uri="{BB962C8B-B14F-4D97-AF65-F5344CB8AC3E}">
        <p14:creationId xmlns:p14="http://schemas.microsoft.com/office/powerpoint/2010/main" val="32817047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spect="1" noChangeArrowheads="1" noTextEdit="1"/>
          </p:cNvSpPr>
          <p:nvPr>
            <p:ph type="sldImg"/>
          </p:nvPr>
        </p:nvSpPr>
        <p:spPr>
          <a:xfrm>
            <a:off x="85725" y="742950"/>
            <a:ext cx="6580188" cy="3702050"/>
          </a:xfrm>
          <a:ln/>
        </p:spPr>
      </p:sp>
      <p:sp>
        <p:nvSpPr>
          <p:cNvPr id="16387" name="Rectangle 3"/>
          <p:cNvSpPr>
            <a:spLocks noGrp="1" noChangeArrowheads="1"/>
          </p:cNvSpPr>
          <p:nvPr>
            <p:ph type="body" idx="1"/>
          </p:nvPr>
        </p:nvSpPr>
        <p:spPr>
          <a:xfrm>
            <a:off x="898547" y="4692080"/>
            <a:ext cx="4945020" cy="4437874"/>
          </a:xfrm>
          <a:noFill/>
          <a:ln/>
        </p:spPr>
        <p:txBody>
          <a:bodyPr/>
          <a:lstStyle/>
          <a:p>
            <a:endParaRPr lang="es-ES" dirty="0"/>
          </a:p>
        </p:txBody>
      </p:sp>
    </p:spTree>
    <p:extLst>
      <p:ext uri="{BB962C8B-B14F-4D97-AF65-F5344CB8AC3E}">
        <p14:creationId xmlns:p14="http://schemas.microsoft.com/office/powerpoint/2010/main" val="8650624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spect="1" noChangeArrowheads="1" noTextEdit="1"/>
          </p:cNvSpPr>
          <p:nvPr>
            <p:ph type="sldImg"/>
          </p:nvPr>
        </p:nvSpPr>
        <p:spPr>
          <a:xfrm>
            <a:off x="85725" y="742950"/>
            <a:ext cx="6580188" cy="3702050"/>
          </a:xfrm>
          <a:ln/>
        </p:spPr>
      </p:sp>
      <p:sp>
        <p:nvSpPr>
          <p:cNvPr id="16387" name="Rectangle 3"/>
          <p:cNvSpPr>
            <a:spLocks noGrp="1" noChangeArrowheads="1"/>
          </p:cNvSpPr>
          <p:nvPr>
            <p:ph type="body" idx="1"/>
          </p:nvPr>
        </p:nvSpPr>
        <p:spPr>
          <a:xfrm>
            <a:off x="898547" y="4692080"/>
            <a:ext cx="4945020" cy="4437874"/>
          </a:xfrm>
          <a:noFill/>
          <a:ln/>
        </p:spPr>
        <p:txBody>
          <a:bodyPr/>
          <a:lstStyle/>
          <a:p>
            <a:endParaRPr lang="es-ES" dirty="0"/>
          </a:p>
        </p:txBody>
      </p:sp>
    </p:spTree>
    <p:extLst>
      <p:ext uri="{BB962C8B-B14F-4D97-AF65-F5344CB8AC3E}">
        <p14:creationId xmlns:p14="http://schemas.microsoft.com/office/powerpoint/2010/main" val="4066463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Marcador de imagen de diapositiva"/>
          <p:cNvSpPr>
            <a:spLocks noGrp="1" noRot="1" noChangeAspect="1" noTextEdit="1"/>
          </p:cNvSpPr>
          <p:nvPr>
            <p:ph type="sldImg"/>
          </p:nvPr>
        </p:nvSpPr>
        <p:spPr>
          <a:xfrm>
            <a:off x="-3175" y="735013"/>
            <a:ext cx="6550025" cy="3684587"/>
          </a:xfrm>
          <a:ln/>
        </p:spPr>
      </p:sp>
      <p:sp>
        <p:nvSpPr>
          <p:cNvPr id="19459" name="2 Marcador de notas"/>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a:t>¿Quién puede prescribir en el MUP?</a:t>
            </a:r>
          </a:p>
          <a:p>
            <a:endParaRPr lang="es-ES" altLang="es-ES"/>
          </a:p>
          <a:p>
            <a:r>
              <a:rPr lang="es-ES" altLang="es-ES"/>
              <a:t>En esta diapositiva se puede incidir en que el médico de AH podrá realizar las mismas acciones que el médico de AP, salvo la renovación de las fechas de dispensación de las prescripciones crónicas. Es decir, podrá prescribir un medicamento de manera crónica, este se incorporará a las prescripciones crónicas del paciente pero únicamente el médico de AP podrá modificar las fechas de renovación de estos tratamientos.</a:t>
            </a:r>
          </a:p>
          <a:p>
            <a:endParaRPr lang="es-ES" altLang="es-ES"/>
          </a:p>
          <a:p>
            <a:r>
              <a:rPr lang="es-ES" altLang="es-ES"/>
              <a:t>En el tema urgencias decir que incluye hospitalarias, SUMMA, SAR, etc</a:t>
            </a:r>
          </a:p>
          <a:p>
            <a:endParaRPr lang="es-ES" altLang="es-ES"/>
          </a:p>
          <a:p>
            <a:r>
              <a:rPr lang="es-ES" altLang="es-ES"/>
              <a:t>De los residentes ya sabes…</a:t>
            </a:r>
          </a:p>
          <a:p>
            <a:endParaRPr lang="es-ES" altLang="es-ES"/>
          </a:p>
          <a:p>
            <a:r>
              <a:rPr lang="es-ES" altLang="es-ES"/>
              <a:t>Y a futuro, el objetivo es que en el MUP pueda prescribir cualquier profesional capacitado para ello que deba generarle prescripciones a un paciente</a:t>
            </a:r>
          </a:p>
        </p:txBody>
      </p:sp>
    </p:spTree>
    <p:extLst>
      <p:ext uri="{BB962C8B-B14F-4D97-AF65-F5344CB8AC3E}">
        <p14:creationId xmlns:p14="http://schemas.microsoft.com/office/powerpoint/2010/main" val="2285266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xfrm>
            <a:off x="-3175" y="735013"/>
            <a:ext cx="6550025" cy="3684587"/>
          </a:xfrm>
          <a:ln/>
        </p:spPr>
      </p:sp>
      <p:sp>
        <p:nvSpPr>
          <p:cNvPr id="24579" name="2 Marcador de notas"/>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a:t>Por no pisar mucho lo de Marta y Mª Luz, quizá solo hablar de que desde la SGFyPS hemos coordinado la elaboración del curso on-line. En este curso ha participado activamente AP y contiene módulos formativos diseñados específicamente para cada uno de los perfiles profesionales.</a:t>
            </a:r>
          </a:p>
        </p:txBody>
      </p:sp>
    </p:spTree>
    <p:extLst>
      <p:ext uri="{BB962C8B-B14F-4D97-AF65-F5344CB8AC3E}">
        <p14:creationId xmlns:p14="http://schemas.microsoft.com/office/powerpoint/2010/main" val="23368182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3426" name="Rectangle 26"/>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190C9E71-83F2-45D1-84DF-D638A25DA064}" type="slidenum">
              <a:rPr lang="es-AR" altLang="es-ES" smtClean="0">
                <a:latin typeface="Arial" panose="020B0604020202020204" pitchFamily="34" charset="0"/>
              </a:rPr>
              <a:pPr>
                <a:spcBef>
                  <a:spcPct val="0"/>
                </a:spcBef>
                <a:buClrTx/>
                <a:buFontTx/>
                <a:buNone/>
              </a:pPr>
              <a:t>30</a:t>
            </a:fld>
            <a:endParaRPr lang="es-AR" altLang="es-ES">
              <a:latin typeface="Arial" panose="020B0604020202020204" pitchFamily="34" charset="0"/>
            </a:endParaRPr>
          </a:p>
        </p:txBody>
      </p:sp>
      <p:sp>
        <p:nvSpPr>
          <p:cNvPr id="103427" name="Text Box 1"/>
          <p:cNvSpPr txBox="1">
            <a:spLocks noChangeArrowheads="1"/>
          </p:cNvSpPr>
          <p:nvPr/>
        </p:nvSpPr>
        <p:spPr bwMode="auto">
          <a:xfrm>
            <a:off x="3884613" y="8685213"/>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26FAE5FB-5800-402C-80D5-ABD0D9CBBA11}" type="slidenum">
              <a:rPr lang="es-AR" altLang="es-ES">
                <a:latin typeface="Arial" panose="020B0604020202020204" pitchFamily="34" charset="0"/>
              </a:rPr>
              <a:pPr algn="r" eaLnBrk="1" hangingPunct="1">
                <a:spcBef>
                  <a:spcPct val="0"/>
                </a:spcBef>
                <a:buClrTx/>
                <a:buFontTx/>
                <a:buNone/>
              </a:pPr>
              <a:t>30</a:t>
            </a:fld>
            <a:endParaRPr lang="es-AR" altLang="es-ES">
              <a:latin typeface="Arial" panose="020B0604020202020204" pitchFamily="34" charset="0"/>
            </a:endParaRPr>
          </a:p>
        </p:txBody>
      </p:sp>
      <p:sp>
        <p:nvSpPr>
          <p:cNvPr id="103428" name="Rectangle 2"/>
          <p:cNvSpPr>
            <a:spLocks noGrp="1" noRot="1" noChangeAspect="1" noChangeArrowheads="1" noTextEdit="1"/>
          </p:cNvSpPr>
          <p:nvPr>
            <p:ph type="sldImg"/>
          </p:nvPr>
        </p:nvSpPr>
        <p:spPr>
          <a:xfrm>
            <a:off x="381000" y="685800"/>
            <a:ext cx="6096000" cy="3429000"/>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3429" name="Rectangle 3"/>
          <p:cNvSpPr>
            <a:spLocks noGrp="1" noChangeArrowheads="1"/>
          </p:cNvSpPr>
          <p:nvPr>
            <p:ph type="body" idx="1"/>
          </p:nvPr>
        </p:nvSpPr>
        <p:spPr>
          <a:xfrm>
            <a:off x="685800" y="4343400"/>
            <a:ext cx="5484813" cy="411321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tLang="es-ES"/>
          </a:p>
        </p:txBody>
      </p:sp>
    </p:spTree>
    <p:extLst>
      <p:ext uri="{BB962C8B-B14F-4D97-AF65-F5344CB8AC3E}">
        <p14:creationId xmlns:p14="http://schemas.microsoft.com/office/powerpoint/2010/main" val="1329352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5474" name="Rectangle 26"/>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A9CED130-B689-48E4-B98F-AF7455999E88}" type="slidenum">
              <a:rPr lang="es-AR" altLang="es-ES" smtClean="0">
                <a:latin typeface="Arial" panose="020B0604020202020204" pitchFamily="34" charset="0"/>
              </a:rPr>
              <a:pPr>
                <a:spcBef>
                  <a:spcPct val="0"/>
                </a:spcBef>
                <a:buClrTx/>
                <a:buFontTx/>
                <a:buNone/>
              </a:pPr>
              <a:t>31</a:t>
            </a:fld>
            <a:endParaRPr lang="es-AR" altLang="es-ES">
              <a:latin typeface="Arial" panose="020B0604020202020204" pitchFamily="34" charset="0"/>
            </a:endParaRPr>
          </a:p>
        </p:txBody>
      </p:sp>
      <p:sp>
        <p:nvSpPr>
          <p:cNvPr id="105475" name="Text Box 1"/>
          <p:cNvSpPr txBox="1">
            <a:spLocks noChangeArrowheads="1"/>
          </p:cNvSpPr>
          <p:nvPr/>
        </p:nvSpPr>
        <p:spPr bwMode="auto">
          <a:xfrm>
            <a:off x="3884613" y="8685213"/>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E196BEC0-698E-4A2E-B2B7-B1D9CA18E257}" type="slidenum">
              <a:rPr lang="es-AR" altLang="es-ES">
                <a:latin typeface="Arial" panose="020B0604020202020204" pitchFamily="34" charset="0"/>
              </a:rPr>
              <a:pPr algn="r" eaLnBrk="1" hangingPunct="1">
                <a:spcBef>
                  <a:spcPct val="0"/>
                </a:spcBef>
                <a:buClrTx/>
                <a:buFontTx/>
                <a:buNone/>
              </a:pPr>
              <a:t>31</a:t>
            </a:fld>
            <a:endParaRPr lang="es-AR" altLang="es-ES">
              <a:latin typeface="Arial" panose="020B0604020202020204" pitchFamily="34" charset="0"/>
            </a:endParaRPr>
          </a:p>
        </p:txBody>
      </p:sp>
      <p:sp>
        <p:nvSpPr>
          <p:cNvPr id="105476" name="Rectangle 2"/>
          <p:cNvSpPr>
            <a:spLocks noGrp="1" noRot="1" noChangeAspect="1" noChangeArrowheads="1" noTextEdit="1"/>
          </p:cNvSpPr>
          <p:nvPr>
            <p:ph type="sldImg"/>
          </p:nvPr>
        </p:nvSpPr>
        <p:spPr>
          <a:xfrm>
            <a:off x="381000" y="685800"/>
            <a:ext cx="6096000" cy="3429000"/>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5477" name="Rectangle 3"/>
          <p:cNvSpPr>
            <a:spLocks noGrp="1" noChangeArrowheads="1"/>
          </p:cNvSpPr>
          <p:nvPr>
            <p:ph type="body" idx="1"/>
          </p:nvPr>
        </p:nvSpPr>
        <p:spPr>
          <a:xfrm>
            <a:off x="685800" y="4343400"/>
            <a:ext cx="5484813" cy="411321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tLang="es-ES"/>
          </a:p>
        </p:txBody>
      </p:sp>
    </p:spTree>
    <p:extLst>
      <p:ext uri="{BB962C8B-B14F-4D97-AF65-F5344CB8AC3E}">
        <p14:creationId xmlns:p14="http://schemas.microsoft.com/office/powerpoint/2010/main" val="42730530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5474" name="Rectangle 26"/>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A9CED130-B689-48E4-B98F-AF7455999E88}" type="slidenum">
              <a:rPr lang="es-AR" altLang="es-ES" smtClean="0">
                <a:latin typeface="Arial" panose="020B0604020202020204" pitchFamily="34" charset="0"/>
              </a:rPr>
              <a:pPr>
                <a:spcBef>
                  <a:spcPct val="0"/>
                </a:spcBef>
                <a:buClrTx/>
                <a:buFontTx/>
                <a:buNone/>
              </a:pPr>
              <a:t>32</a:t>
            </a:fld>
            <a:endParaRPr lang="es-AR" altLang="es-ES">
              <a:latin typeface="Arial" panose="020B0604020202020204" pitchFamily="34" charset="0"/>
            </a:endParaRPr>
          </a:p>
        </p:txBody>
      </p:sp>
      <p:sp>
        <p:nvSpPr>
          <p:cNvPr id="105475" name="Text Box 1"/>
          <p:cNvSpPr txBox="1">
            <a:spLocks noChangeArrowheads="1"/>
          </p:cNvSpPr>
          <p:nvPr/>
        </p:nvSpPr>
        <p:spPr bwMode="auto">
          <a:xfrm>
            <a:off x="3884613" y="8685213"/>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E196BEC0-698E-4A2E-B2B7-B1D9CA18E257}" type="slidenum">
              <a:rPr lang="es-AR" altLang="es-ES">
                <a:latin typeface="Arial" panose="020B0604020202020204" pitchFamily="34" charset="0"/>
              </a:rPr>
              <a:pPr algn="r" eaLnBrk="1" hangingPunct="1">
                <a:spcBef>
                  <a:spcPct val="0"/>
                </a:spcBef>
                <a:buClrTx/>
                <a:buFontTx/>
                <a:buNone/>
              </a:pPr>
              <a:t>32</a:t>
            </a:fld>
            <a:endParaRPr lang="es-AR" altLang="es-ES">
              <a:latin typeface="Arial" panose="020B0604020202020204" pitchFamily="34" charset="0"/>
            </a:endParaRPr>
          </a:p>
        </p:txBody>
      </p:sp>
      <p:sp>
        <p:nvSpPr>
          <p:cNvPr id="105476" name="Rectangle 2"/>
          <p:cNvSpPr>
            <a:spLocks noGrp="1" noRot="1" noChangeAspect="1" noChangeArrowheads="1" noTextEdit="1"/>
          </p:cNvSpPr>
          <p:nvPr>
            <p:ph type="sldImg"/>
          </p:nvPr>
        </p:nvSpPr>
        <p:spPr>
          <a:xfrm>
            <a:off x="381000" y="685800"/>
            <a:ext cx="6096000" cy="3429000"/>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5477" name="Rectangle 3"/>
          <p:cNvSpPr>
            <a:spLocks noGrp="1" noChangeArrowheads="1"/>
          </p:cNvSpPr>
          <p:nvPr>
            <p:ph type="body" idx="1"/>
          </p:nvPr>
        </p:nvSpPr>
        <p:spPr>
          <a:xfrm>
            <a:off x="685800" y="4343400"/>
            <a:ext cx="5484813" cy="411321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tLang="es-ES"/>
          </a:p>
        </p:txBody>
      </p:sp>
    </p:spTree>
    <p:extLst>
      <p:ext uri="{BB962C8B-B14F-4D97-AF65-F5344CB8AC3E}">
        <p14:creationId xmlns:p14="http://schemas.microsoft.com/office/powerpoint/2010/main" val="9644778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2" name="Rectangle 26"/>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89F8F262-7261-44CF-955B-B4F568199B80}" type="slidenum">
              <a:rPr lang="es-AR" altLang="es-ES" smtClean="0">
                <a:latin typeface="Arial" panose="020B0604020202020204" pitchFamily="34" charset="0"/>
              </a:rPr>
              <a:pPr>
                <a:spcBef>
                  <a:spcPct val="0"/>
                </a:spcBef>
                <a:buClrTx/>
                <a:buFontTx/>
                <a:buNone/>
              </a:pPr>
              <a:t>33</a:t>
            </a:fld>
            <a:endParaRPr lang="es-AR" altLang="es-ES">
              <a:latin typeface="Arial" panose="020B0604020202020204" pitchFamily="34" charset="0"/>
            </a:endParaRPr>
          </a:p>
        </p:txBody>
      </p:sp>
      <p:sp>
        <p:nvSpPr>
          <p:cNvPr id="5123" name="Text Box 1"/>
          <p:cNvSpPr txBox="1">
            <a:spLocks noChangeArrowheads="1"/>
          </p:cNvSpPr>
          <p:nvPr/>
        </p:nvSpPr>
        <p:spPr bwMode="auto">
          <a:xfrm>
            <a:off x="3884613" y="8685213"/>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6FF6E686-CC8A-4517-86BC-FA43623C943B}" type="slidenum">
              <a:rPr lang="es-AR" altLang="es-ES">
                <a:latin typeface="Arial" panose="020B0604020202020204" pitchFamily="34" charset="0"/>
              </a:rPr>
              <a:pPr algn="r" eaLnBrk="1" hangingPunct="1">
                <a:spcBef>
                  <a:spcPct val="0"/>
                </a:spcBef>
                <a:buClrTx/>
                <a:buFontTx/>
                <a:buNone/>
              </a:pPr>
              <a:t>33</a:t>
            </a:fld>
            <a:endParaRPr lang="es-AR" altLang="es-ES">
              <a:latin typeface="Arial" panose="020B0604020202020204" pitchFamily="34" charset="0"/>
            </a:endParaRPr>
          </a:p>
        </p:txBody>
      </p:sp>
      <p:sp>
        <p:nvSpPr>
          <p:cNvPr id="5124" name="Rectangle 2"/>
          <p:cNvSpPr>
            <a:spLocks noGrp="1" noRot="1" noChangeAspect="1" noChangeArrowheads="1" noTextEdit="1"/>
          </p:cNvSpPr>
          <p:nvPr>
            <p:ph type="sldImg"/>
          </p:nvPr>
        </p:nvSpPr>
        <p:spPr>
          <a:xfrm>
            <a:off x="381000" y="685800"/>
            <a:ext cx="6096000" cy="3429000"/>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125" name="Rectangle 3"/>
          <p:cNvSpPr>
            <a:spLocks noGrp="1" noChangeArrowheads="1"/>
          </p:cNvSpPr>
          <p:nvPr>
            <p:ph type="body" idx="1"/>
          </p:nvPr>
        </p:nvSpPr>
        <p:spPr>
          <a:xfrm>
            <a:off x="685800" y="4343400"/>
            <a:ext cx="5486400" cy="4114800"/>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tLang="es-ES"/>
          </a:p>
        </p:txBody>
      </p:sp>
    </p:spTree>
    <p:extLst>
      <p:ext uri="{BB962C8B-B14F-4D97-AF65-F5344CB8AC3E}">
        <p14:creationId xmlns:p14="http://schemas.microsoft.com/office/powerpoint/2010/main" val="5831681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2.jpe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 name="Picture 11" descr="portada_v6.jpg"/>
          <p:cNvPicPr>
            <a:picLocks noChangeAspect="1"/>
          </p:cNvPicPr>
          <p:nvPr userDrawn="1"/>
        </p:nvPicPr>
        <p:blipFill>
          <a:blip r:embed="rId2" cstate="print"/>
          <a:srcRect/>
          <a:stretch>
            <a:fillRect/>
          </a:stretch>
        </p:blipFill>
        <p:spPr bwMode="auto">
          <a:xfrm>
            <a:off x="1" y="1330326"/>
            <a:ext cx="4559300" cy="5527675"/>
          </a:xfrm>
          <a:prstGeom prst="rect">
            <a:avLst/>
          </a:prstGeom>
          <a:noFill/>
          <a:ln w="9525">
            <a:noFill/>
            <a:miter lim="800000"/>
            <a:headEnd/>
            <a:tailEnd/>
          </a:ln>
        </p:spPr>
      </p:pic>
      <p:pic>
        <p:nvPicPr>
          <p:cNvPr id="3" name="Picture 13" descr="fons1a"/>
          <p:cNvPicPr>
            <a:picLocks noChangeAspect="1" noChangeArrowheads="1"/>
          </p:cNvPicPr>
          <p:nvPr userDrawn="1"/>
        </p:nvPicPr>
        <p:blipFill>
          <a:blip r:embed="rId3" cstate="print"/>
          <a:srcRect l="4848" t="11472" r="57880" b="33774"/>
          <a:stretch>
            <a:fillRect/>
          </a:stretch>
        </p:blipFill>
        <p:spPr bwMode="auto">
          <a:xfrm>
            <a:off x="4559301" y="1"/>
            <a:ext cx="7632700" cy="5446713"/>
          </a:xfrm>
          <a:prstGeom prst="rect">
            <a:avLst/>
          </a:prstGeom>
          <a:noFill/>
          <a:ln w="9525">
            <a:noFill/>
            <a:miter lim="800000"/>
            <a:headEnd/>
            <a:tailEnd/>
          </a:ln>
        </p:spPr>
      </p:pic>
      <p:sp>
        <p:nvSpPr>
          <p:cNvPr id="5" name="Text Box 9"/>
          <p:cNvSpPr txBox="1">
            <a:spLocks noChangeArrowheads="1"/>
          </p:cNvSpPr>
          <p:nvPr userDrawn="1"/>
        </p:nvSpPr>
        <p:spPr bwMode="auto">
          <a:xfrm>
            <a:off x="5122333" y="5788025"/>
            <a:ext cx="5613400" cy="336550"/>
          </a:xfrm>
          <a:prstGeom prst="rect">
            <a:avLst/>
          </a:prstGeom>
          <a:noFill/>
          <a:ln>
            <a:noFill/>
          </a:ln>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s-ES" sz="1600" dirty="0">
              <a:solidFill>
                <a:srgbClr val="000000"/>
              </a:solidFill>
              <a:cs typeface="+mn-cs"/>
            </a:endParaRPr>
          </a:p>
        </p:txBody>
      </p:sp>
      <p:sp>
        <p:nvSpPr>
          <p:cNvPr id="6" name="Text Box 48"/>
          <p:cNvSpPr txBox="1">
            <a:spLocks noChangeArrowheads="1"/>
          </p:cNvSpPr>
          <p:nvPr userDrawn="1"/>
        </p:nvSpPr>
        <p:spPr bwMode="auto">
          <a:xfrm>
            <a:off x="5122333" y="5788025"/>
            <a:ext cx="5613400" cy="369332"/>
          </a:xfrm>
          <a:prstGeom prst="rect">
            <a:avLst/>
          </a:prstGeom>
          <a:noFill/>
          <a:ln>
            <a:noFill/>
          </a:ln>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s-ES" sz="1800" dirty="0">
              <a:cs typeface="+mn-cs"/>
            </a:endParaRPr>
          </a:p>
        </p:txBody>
      </p:sp>
      <p:pic>
        <p:nvPicPr>
          <p:cNvPr id="8" name="7 Imagen"/>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391478" y="404664"/>
            <a:ext cx="1632181" cy="792088"/>
          </a:xfrm>
          <a:prstGeom prst="rect">
            <a:avLst/>
          </a:prstGeom>
          <a:noFill/>
          <a:ln>
            <a:noFill/>
          </a:ln>
        </p:spPr>
      </p:pic>
      <p:pic>
        <p:nvPicPr>
          <p:cNvPr id="9" name="8 Imagen" descr="Servicio Marileño.jpg"/>
          <p:cNvPicPr>
            <a:picLocks noChangeAspect="1"/>
          </p:cNvPicPr>
          <p:nvPr userDrawn="1"/>
        </p:nvPicPr>
        <p:blipFill>
          <a:blip r:embed="rId5" cstate="print"/>
          <a:stretch>
            <a:fillRect/>
          </a:stretch>
        </p:blipFill>
        <p:spPr>
          <a:xfrm>
            <a:off x="6096000" y="5786454"/>
            <a:ext cx="5060933" cy="785818"/>
          </a:xfrm>
          <a:prstGeom prst="rect">
            <a:avLst/>
          </a:prstGeom>
        </p:spPr>
      </p:pic>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150284" y="254000"/>
            <a:ext cx="10479616" cy="488950"/>
          </a:xfrm>
          <a:prstGeom prst="rect">
            <a:avLst/>
          </a:prstGeom>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Tree>
    <p:extLst>
      <p:ext uri="{BB962C8B-B14F-4D97-AF65-F5344CB8AC3E}">
        <p14:creationId xmlns:p14="http://schemas.microsoft.com/office/powerpoint/2010/main" val="3230150591"/>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Rectangle 3"/>
          <p:cNvSpPr>
            <a:spLocks noChangeArrowheads="1"/>
          </p:cNvSpPr>
          <p:nvPr userDrawn="1"/>
        </p:nvSpPr>
        <p:spPr bwMode="auto">
          <a:xfrm>
            <a:off x="0" y="0"/>
            <a:ext cx="12192000" cy="742950"/>
          </a:xfrm>
          <a:prstGeom prst="rect">
            <a:avLst/>
          </a:prstGeom>
          <a:solidFill>
            <a:srgbClr val="A4C5E5"/>
          </a:solidFill>
          <a:ln w="12700">
            <a:noFill/>
            <a:miter lim="800000"/>
            <a:headEnd type="none" w="sm" len="sm"/>
            <a:tailEnd type="none" w="sm" len="sm"/>
          </a:ln>
        </p:spPr>
        <p:txBody>
          <a:bodyPr wrap="none" anchor="ctr"/>
          <a:lstStyle/>
          <a:p>
            <a:pPr algn="ctr">
              <a:spcBef>
                <a:spcPct val="20000"/>
              </a:spcBef>
              <a:buClr>
                <a:srgbClr val="FFFFFF"/>
              </a:buClr>
              <a:buFont typeface="Arial" pitchFamily="34" charset="0"/>
              <a:buChar char="•"/>
              <a:defRPr/>
            </a:pPr>
            <a:endParaRPr lang="es-ES" sz="1600" dirty="0">
              <a:solidFill>
                <a:srgbClr val="000000"/>
              </a:solidFill>
              <a:latin typeface="Arial" pitchFamily="34" charset="0"/>
              <a:cs typeface="+mn-cs"/>
            </a:endParaRPr>
          </a:p>
        </p:txBody>
      </p:sp>
      <p:sp>
        <p:nvSpPr>
          <p:cNvPr id="1030" name="Rectangle 9"/>
          <p:cNvSpPr>
            <a:spLocks noChangeArrowheads="1"/>
          </p:cNvSpPr>
          <p:nvPr/>
        </p:nvSpPr>
        <p:spPr bwMode="auto">
          <a:xfrm>
            <a:off x="0" y="736600"/>
            <a:ext cx="12192000" cy="71438"/>
          </a:xfrm>
          <a:prstGeom prst="rect">
            <a:avLst/>
          </a:prstGeom>
          <a:gradFill rotWithShape="1">
            <a:gsLst>
              <a:gs pos="0">
                <a:srgbClr val="336699"/>
              </a:gs>
              <a:gs pos="100000">
                <a:schemeClr val="bg1">
                  <a:alpha val="1999"/>
                </a:schemeClr>
              </a:gs>
            </a:gsLst>
            <a:lin ang="5400000" scaled="1"/>
          </a:gradFill>
          <a:ln w="12700">
            <a:noFill/>
            <a:miter lim="800000"/>
            <a:headEnd type="none" w="sm" len="sm"/>
            <a:tailEnd type="none" w="sm" len="sm"/>
          </a:ln>
        </p:spPr>
        <p:txBody>
          <a:bodyPr wrap="none" anchor="ctr"/>
          <a:lstStyle/>
          <a:p>
            <a:pPr algn="ctr">
              <a:spcBef>
                <a:spcPct val="20000"/>
              </a:spcBef>
              <a:buClr>
                <a:srgbClr val="FFFFFF"/>
              </a:buClr>
              <a:buFont typeface="Arial" pitchFamily="34" charset="0"/>
              <a:buChar char="•"/>
              <a:defRPr/>
            </a:pPr>
            <a:endParaRPr lang="es-ES" sz="1600" dirty="0">
              <a:solidFill>
                <a:srgbClr val="000000"/>
              </a:solidFill>
              <a:latin typeface="Arial" pitchFamily="34" charset="0"/>
              <a:cs typeface="+mn-cs"/>
            </a:endParaRPr>
          </a:p>
        </p:txBody>
      </p:sp>
      <p:sp>
        <p:nvSpPr>
          <p:cNvPr id="1031" name="Rectangle 3"/>
          <p:cNvSpPr>
            <a:spLocks noGrp="1" noChangeArrowheads="1"/>
          </p:cNvSpPr>
          <p:nvPr>
            <p:ph type="body" idx="1"/>
          </p:nvPr>
        </p:nvSpPr>
        <p:spPr bwMode="auto">
          <a:xfrm>
            <a:off x="321734" y="901701"/>
            <a:ext cx="11654367" cy="4327525"/>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2" name="Rectangle 15"/>
          <p:cNvSpPr>
            <a:spLocks noChangeArrowheads="1"/>
          </p:cNvSpPr>
          <p:nvPr userDrawn="1"/>
        </p:nvSpPr>
        <p:spPr bwMode="auto">
          <a:xfrm>
            <a:off x="2893484" y="6492875"/>
            <a:ext cx="9336616" cy="274638"/>
          </a:xfrm>
          <a:prstGeom prst="rect">
            <a:avLst/>
          </a:prstGeom>
          <a:noFill/>
          <a:ln w="9525" algn="ctr">
            <a:noFill/>
            <a:miter lim="800000"/>
            <a:headEnd/>
            <a:tailEnd/>
          </a:ln>
        </p:spPr>
        <p:txBody>
          <a:bodyPr>
            <a:spAutoFit/>
          </a:bodyPr>
          <a:lstStyle/>
          <a:p>
            <a:pPr algn="r">
              <a:spcBef>
                <a:spcPct val="20000"/>
              </a:spcBef>
              <a:buClr>
                <a:srgbClr val="FFFFFF"/>
              </a:buClr>
              <a:buFont typeface="Arial" charset="0"/>
              <a:buNone/>
              <a:defRPr/>
            </a:pPr>
            <a:r>
              <a:rPr lang="es-ES_tradnl" sz="1200" dirty="0">
                <a:solidFill>
                  <a:srgbClr val="969696"/>
                </a:solidFill>
                <a:cs typeface="+mn-cs"/>
              </a:rPr>
              <a:t>SACSyS </a:t>
            </a:r>
            <a:r>
              <a:rPr lang="es-ES_tradnl" altLang="en-US" sz="1200" dirty="0">
                <a:solidFill>
                  <a:srgbClr val="4D4D4D"/>
                </a:solidFill>
                <a:cs typeface="+mn-cs"/>
              </a:rPr>
              <a:t>| </a:t>
            </a:r>
            <a:r>
              <a:rPr lang="es-ES" sz="1200" dirty="0">
                <a:solidFill>
                  <a:srgbClr val="969696"/>
                </a:solidFill>
                <a:cs typeface="+mn-cs"/>
              </a:rPr>
              <a:t>Página </a:t>
            </a:r>
            <a:fld id="{74D0B0B0-EF82-4A07-8FC6-A44AA301028F}" type="slidenum">
              <a:rPr lang="es-ES" sz="1200">
                <a:solidFill>
                  <a:srgbClr val="969696"/>
                </a:solidFill>
                <a:cs typeface="+mn-cs"/>
              </a:rPr>
              <a:pPr algn="r">
                <a:spcBef>
                  <a:spcPct val="20000"/>
                </a:spcBef>
                <a:buClr>
                  <a:srgbClr val="FFFFFF"/>
                </a:buClr>
                <a:buFont typeface="Arial" charset="0"/>
                <a:buNone/>
                <a:defRPr/>
              </a:pPr>
              <a:t>‹nº›</a:t>
            </a:fld>
            <a:endParaRPr lang="es-ES_tradnl" sz="1200" dirty="0">
              <a:solidFill>
                <a:srgbClr val="969696"/>
              </a:solidFill>
              <a:cs typeface="+mn-cs"/>
            </a:endParaRPr>
          </a:p>
        </p:txBody>
      </p:sp>
      <p:sp>
        <p:nvSpPr>
          <p:cNvPr id="1033" name="Line 30"/>
          <p:cNvSpPr>
            <a:spLocks noChangeShapeType="1"/>
          </p:cNvSpPr>
          <p:nvPr userDrawn="1"/>
        </p:nvSpPr>
        <p:spPr bwMode="auto">
          <a:xfrm>
            <a:off x="0" y="6248400"/>
            <a:ext cx="12192000" cy="0"/>
          </a:xfrm>
          <a:prstGeom prst="line">
            <a:avLst/>
          </a:prstGeom>
          <a:noFill/>
          <a:ln w="12700">
            <a:solidFill>
              <a:srgbClr val="DDDDDD"/>
            </a:solidFill>
            <a:round/>
            <a:headEnd type="none" w="sm" len="sm"/>
            <a:tailEnd type="none" w="sm" len="sm"/>
          </a:ln>
        </p:spPr>
        <p:txBody>
          <a:bodyPr/>
          <a:lstStyle/>
          <a:p>
            <a:pPr>
              <a:defRPr/>
            </a:pPr>
            <a:endParaRPr lang="es-ES" sz="1600" dirty="0">
              <a:latin typeface="Arial" pitchFamily="34" charset="0"/>
              <a:cs typeface="+mn-cs"/>
            </a:endParaRPr>
          </a:p>
        </p:txBody>
      </p:sp>
      <p:pic>
        <p:nvPicPr>
          <p:cNvPr id="12" name="11 Imagen"/>
          <p:cNvPicPr>
            <a:picLocks noChangeAspect="1"/>
          </p:cNvPicPr>
          <p:nvPr userDrawn="1"/>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880599" y="31899"/>
            <a:ext cx="1268869" cy="684000"/>
          </a:xfrm>
          <a:prstGeom prst="rect">
            <a:avLst/>
          </a:prstGeom>
          <a:noFill/>
          <a:ln>
            <a:noFill/>
          </a:ln>
        </p:spPr>
      </p:pic>
      <p:pic>
        <p:nvPicPr>
          <p:cNvPr id="13" name="12 Imagen" descr="Servicio Marileño.jpg"/>
          <p:cNvPicPr>
            <a:picLocks noChangeAspect="1"/>
          </p:cNvPicPr>
          <p:nvPr userDrawn="1"/>
        </p:nvPicPr>
        <p:blipFill>
          <a:blip r:embed="rId6" cstate="print"/>
          <a:stretch>
            <a:fillRect/>
          </a:stretch>
        </p:blipFill>
        <p:spPr>
          <a:xfrm>
            <a:off x="47329" y="6333009"/>
            <a:ext cx="3014079" cy="468000"/>
          </a:xfrm>
          <a:prstGeom prst="rect">
            <a:avLst/>
          </a:prstGeom>
          <a:ln>
            <a:noFill/>
          </a:ln>
          <a:effectLst/>
        </p:spPr>
      </p:pic>
      <p:sp>
        <p:nvSpPr>
          <p:cNvPr id="15" name="Rectangle 2"/>
          <p:cNvSpPr txBox="1">
            <a:spLocks noChangeArrowheads="1"/>
          </p:cNvSpPr>
          <p:nvPr userDrawn="1"/>
        </p:nvSpPr>
        <p:spPr>
          <a:xfrm>
            <a:off x="46568" y="88674"/>
            <a:ext cx="10657945" cy="387998"/>
          </a:xfrm>
          <a:prstGeom prst="rect">
            <a:avLst/>
          </a:prstGeom>
        </p:spPr>
        <p:txBody>
          <a:bodyPr anchor="ctr"/>
          <a:lstStyle/>
          <a:p>
            <a:pPr>
              <a:lnSpc>
                <a:spcPts val="1800"/>
              </a:lnSpc>
              <a:defRPr/>
            </a:pPr>
            <a:r>
              <a:rPr lang="es-ES" sz="2400" b="1" dirty="0">
                <a:solidFill>
                  <a:schemeClr val="bg1"/>
                </a:solidFill>
                <a:effectLst>
                  <a:outerShdw blurRad="38100" dist="38100" dir="2700000" algn="tl">
                    <a:srgbClr val="000000">
                      <a:alpha val="43137"/>
                    </a:srgbClr>
                  </a:outerShdw>
                </a:effectLst>
              </a:rPr>
              <a:t>Telemedicina de la Comunidad de Madrid </a:t>
            </a:r>
            <a:endParaRPr lang="en-US" sz="2400" b="1" dirty="0">
              <a:solidFill>
                <a:schemeClr val="bg1"/>
              </a:solidFill>
              <a:effectLst>
                <a:outerShdw blurRad="38100" dist="38100" dir="2700000" algn="tl">
                  <a:srgbClr val="000000">
                    <a:alpha val="43137"/>
                  </a:srgbClr>
                </a:outerShdw>
              </a:effectLst>
            </a:endParaRPr>
          </a:p>
        </p:txBody>
      </p:sp>
      <p:sp>
        <p:nvSpPr>
          <p:cNvPr id="16" name="Rectangle 2"/>
          <p:cNvSpPr txBox="1">
            <a:spLocks noChangeArrowheads="1"/>
          </p:cNvSpPr>
          <p:nvPr userDrawn="1"/>
        </p:nvSpPr>
        <p:spPr bwMode="auto">
          <a:xfrm>
            <a:off x="71968" y="438151"/>
            <a:ext cx="10479617" cy="258763"/>
          </a:xfrm>
          <a:prstGeom prst="rect">
            <a:avLst/>
          </a:prstGeom>
          <a:noFill/>
          <a:ln w="9525">
            <a:noFill/>
            <a:miter lim="800000"/>
            <a:headEnd/>
            <a:tailEnd/>
          </a:ln>
        </p:spPr>
        <p:txBody>
          <a:bodyPr lIns="92075" tIns="46038" rIns="92075" bIns="46038" anchor="ctr"/>
          <a:lstStyle/>
          <a:p>
            <a:pPr>
              <a:spcBef>
                <a:spcPts val="0"/>
              </a:spcBef>
              <a:buClr>
                <a:schemeClr val="bg2"/>
              </a:buClr>
              <a:buSzPct val="140000"/>
              <a:buFont typeface="Wingdings" pitchFamily="2" charset="2"/>
              <a:buNone/>
              <a:defRPr/>
            </a:pPr>
            <a:r>
              <a:rPr lang="es-ES" sz="1800" b="1" dirty="0">
                <a:solidFill>
                  <a:schemeClr val="bg1"/>
                </a:solidFill>
                <a:effectLst>
                  <a:outerShdw blurRad="38100" dist="38100" dir="2700000" algn="tl">
                    <a:srgbClr val="000000">
                      <a:alpha val="43137"/>
                    </a:srgbClr>
                  </a:outerShdw>
                </a:effectLst>
              </a:rPr>
              <a:t>Hospitales</a:t>
            </a:r>
          </a:p>
        </p:txBody>
      </p:sp>
    </p:spTree>
  </p:cSld>
  <p:clrMap bg1="lt1" tx1="dk1" bg2="lt2" tx2="dk2" accent1="accent1" accent2="accent2" accent3="accent3" accent4="accent4" accent5="accent5" accent6="accent6" hlink="hlink" folHlink="folHlink"/>
  <p:sldLayoutIdLst>
    <p:sldLayoutId id="2147485146" r:id="rId1"/>
    <p:sldLayoutId id="2147485141" r:id="rId2"/>
    <p:sldLayoutId id="2147485147" r:id="rId3"/>
  </p:sldLayoutIdLst>
  <p:transition/>
  <p:txStyles>
    <p:titleStyle>
      <a:lvl1pPr algn="l" rtl="0" eaLnBrk="0" fontAlgn="base" hangingPunct="0">
        <a:spcBef>
          <a:spcPct val="0"/>
        </a:spcBef>
        <a:spcAft>
          <a:spcPct val="0"/>
        </a:spcAft>
        <a:defRPr sz="1600" b="1" i="1">
          <a:solidFill>
            <a:schemeClr val="bg1"/>
          </a:solidFill>
          <a:effectLst>
            <a:outerShdw blurRad="38100" dist="38100" dir="2700000" algn="tl">
              <a:srgbClr val="C0C0C0"/>
            </a:outerShdw>
          </a:effectLst>
          <a:latin typeface="+mj-lt"/>
          <a:ea typeface="ＭＳ Ｐゴシック" charset="0"/>
          <a:cs typeface="ＭＳ Ｐゴシック" charset="0"/>
        </a:defRPr>
      </a:lvl1pPr>
      <a:lvl2pPr algn="l" rtl="0" eaLnBrk="0" fontAlgn="base" hangingPunct="0">
        <a:spcBef>
          <a:spcPct val="0"/>
        </a:spcBef>
        <a:spcAft>
          <a:spcPct val="0"/>
        </a:spcAft>
        <a:defRPr sz="1600" b="1" i="1">
          <a:solidFill>
            <a:schemeClr val="bg1"/>
          </a:solidFill>
          <a:effectLst>
            <a:outerShdw blurRad="38100" dist="38100" dir="2700000" algn="tl">
              <a:srgbClr val="C0C0C0"/>
            </a:outerShdw>
          </a:effectLst>
          <a:latin typeface="Arial" charset="0"/>
          <a:ea typeface="ＭＳ Ｐゴシック" charset="0"/>
          <a:cs typeface="ＭＳ Ｐゴシック" charset="0"/>
        </a:defRPr>
      </a:lvl2pPr>
      <a:lvl3pPr algn="l" rtl="0" eaLnBrk="0" fontAlgn="base" hangingPunct="0">
        <a:spcBef>
          <a:spcPct val="0"/>
        </a:spcBef>
        <a:spcAft>
          <a:spcPct val="0"/>
        </a:spcAft>
        <a:defRPr sz="1600" b="1" i="1">
          <a:solidFill>
            <a:schemeClr val="bg1"/>
          </a:solidFill>
          <a:effectLst>
            <a:outerShdw blurRad="38100" dist="38100" dir="2700000" algn="tl">
              <a:srgbClr val="C0C0C0"/>
            </a:outerShdw>
          </a:effectLst>
          <a:latin typeface="Arial" charset="0"/>
          <a:ea typeface="ＭＳ Ｐゴシック" charset="0"/>
          <a:cs typeface="ＭＳ Ｐゴシック" charset="0"/>
        </a:defRPr>
      </a:lvl3pPr>
      <a:lvl4pPr algn="l" rtl="0" eaLnBrk="0" fontAlgn="base" hangingPunct="0">
        <a:spcBef>
          <a:spcPct val="0"/>
        </a:spcBef>
        <a:spcAft>
          <a:spcPct val="0"/>
        </a:spcAft>
        <a:defRPr sz="1600" b="1" i="1">
          <a:solidFill>
            <a:schemeClr val="bg1"/>
          </a:solidFill>
          <a:effectLst>
            <a:outerShdw blurRad="38100" dist="38100" dir="2700000" algn="tl">
              <a:srgbClr val="C0C0C0"/>
            </a:outerShdw>
          </a:effectLst>
          <a:latin typeface="Arial" charset="0"/>
          <a:ea typeface="ＭＳ Ｐゴシック" charset="0"/>
          <a:cs typeface="ＭＳ Ｐゴシック" charset="0"/>
        </a:defRPr>
      </a:lvl4pPr>
      <a:lvl5pPr algn="l" rtl="0" eaLnBrk="0" fontAlgn="base" hangingPunct="0">
        <a:spcBef>
          <a:spcPct val="0"/>
        </a:spcBef>
        <a:spcAft>
          <a:spcPct val="0"/>
        </a:spcAft>
        <a:defRPr sz="1600" b="1" i="1">
          <a:solidFill>
            <a:schemeClr val="bg1"/>
          </a:solidFill>
          <a:effectLst>
            <a:outerShdw blurRad="38100" dist="38100" dir="2700000" algn="tl">
              <a:srgbClr val="C0C0C0"/>
            </a:outerShdw>
          </a:effectLst>
          <a:latin typeface="Arial" charset="0"/>
          <a:ea typeface="ＭＳ Ｐゴシック" charset="0"/>
          <a:cs typeface="ＭＳ Ｐゴシック" charset="0"/>
        </a:defRPr>
      </a:lvl5pPr>
      <a:lvl6pPr marL="457200" algn="l" rtl="0" fontAlgn="base">
        <a:spcBef>
          <a:spcPct val="0"/>
        </a:spcBef>
        <a:spcAft>
          <a:spcPct val="0"/>
        </a:spcAft>
        <a:defRPr sz="1600" b="1" i="1">
          <a:solidFill>
            <a:schemeClr val="bg1"/>
          </a:solidFill>
          <a:effectLst>
            <a:outerShdw blurRad="38100" dist="38100" dir="2700000" algn="tl">
              <a:srgbClr val="C0C0C0"/>
            </a:outerShdw>
          </a:effectLst>
          <a:latin typeface="Arial" charset="0"/>
        </a:defRPr>
      </a:lvl6pPr>
      <a:lvl7pPr marL="914400" algn="l" rtl="0" fontAlgn="base">
        <a:spcBef>
          <a:spcPct val="0"/>
        </a:spcBef>
        <a:spcAft>
          <a:spcPct val="0"/>
        </a:spcAft>
        <a:defRPr sz="1600" b="1" i="1">
          <a:solidFill>
            <a:schemeClr val="bg1"/>
          </a:solidFill>
          <a:effectLst>
            <a:outerShdw blurRad="38100" dist="38100" dir="2700000" algn="tl">
              <a:srgbClr val="C0C0C0"/>
            </a:outerShdw>
          </a:effectLst>
          <a:latin typeface="Arial" charset="0"/>
        </a:defRPr>
      </a:lvl7pPr>
      <a:lvl8pPr marL="1371600" algn="l" rtl="0" fontAlgn="base">
        <a:spcBef>
          <a:spcPct val="0"/>
        </a:spcBef>
        <a:spcAft>
          <a:spcPct val="0"/>
        </a:spcAft>
        <a:defRPr sz="1600" b="1" i="1">
          <a:solidFill>
            <a:schemeClr val="bg1"/>
          </a:solidFill>
          <a:effectLst>
            <a:outerShdw blurRad="38100" dist="38100" dir="2700000" algn="tl">
              <a:srgbClr val="C0C0C0"/>
            </a:outerShdw>
          </a:effectLst>
          <a:latin typeface="Arial" charset="0"/>
        </a:defRPr>
      </a:lvl8pPr>
      <a:lvl9pPr marL="1828800" algn="l" rtl="0" fontAlgn="base">
        <a:spcBef>
          <a:spcPct val="0"/>
        </a:spcBef>
        <a:spcAft>
          <a:spcPct val="0"/>
        </a:spcAft>
        <a:defRPr sz="1600" b="1" i="1">
          <a:solidFill>
            <a:schemeClr val="bg1"/>
          </a:solidFill>
          <a:effectLst>
            <a:outerShdw blurRad="38100" dist="38100" dir="2700000" algn="tl">
              <a:srgbClr val="C0C0C0"/>
            </a:outerShdw>
          </a:effectLst>
          <a:latin typeface="Arial" charset="0"/>
        </a:defRPr>
      </a:lvl9pPr>
    </p:titleStyle>
    <p:bodyStyle>
      <a:lvl1pPr marL="342900" indent="-342900" algn="just" rtl="0" eaLnBrk="0" fontAlgn="base" hangingPunct="0">
        <a:spcBef>
          <a:spcPct val="20000"/>
        </a:spcBef>
        <a:spcAft>
          <a:spcPct val="50000"/>
        </a:spcAft>
        <a:buClr>
          <a:srgbClr val="FF0000"/>
        </a:buClr>
        <a:buChar char="•"/>
        <a:defRPr sz="2000" b="1">
          <a:solidFill>
            <a:srgbClr val="000000"/>
          </a:solidFill>
          <a:latin typeface="+mn-lt"/>
          <a:ea typeface="ＭＳ Ｐゴシック" charset="0"/>
          <a:cs typeface="ＭＳ Ｐゴシック" charset="0"/>
        </a:defRPr>
      </a:lvl1pPr>
      <a:lvl2pPr marL="358775" indent="-179388" algn="just" rtl="0" eaLnBrk="0" fontAlgn="base" hangingPunct="0">
        <a:spcBef>
          <a:spcPct val="0"/>
        </a:spcBef>
        <a:spcAft>
          <a:spcPct val="20000"/>
        </a:spcAft>
        <a:buClr>
          <a:srgbClr val="FF0000"/>
        </a:buClr>
        <a:buFont typeface="Wingdings" pitchFamily="2" charset="2"/>
        <a:buChar char="§"/>
        <a:defRPr sz="1600">
          <a:solidFill>
            <a:srgbClr val="000000"/>
          </a:solidFill>
          <a:latin typeface="+mn-lt"/>
          <a:ea typeface="ＭＳ Ｐゴシック" charset="0"/>
          <a:cs typeface="ＭＳ Ｐゴシック"/>
        </a:defRPr>
      </a:lvl2pPr>
      <a:lvl3pPr marL="711200" indent="-173038" algn="just" rtl="0" eaLnBrk="0" fontAlgn="base" hangingPunct="0">
        <a:spcBef>
          <a:spcPct val="0"/>
        </a:spcBef>
        <a:spcAft>
          <a:spcPct val="20000"/>
        </a:spcAft>
        <a:buClr>
          <a:srgbClr val="2E7DA6"/>
        </a:buClr>
        <a:buFont typeface="Wingdings" pitchFamily="2" charset="2"/>
        <a:buChar char="§"/>
        <a:defRPr sz="1600">
          <a:solidFill>
            <a:srgbClr val="000000"/>
          </a:solidFill>
          <a:latin typeface="+mn-lt"/>
          <a:ea typeface="ＭＳ Ｐゴシック" charset="0"/>
          <a:cs typeface="ＭＳ Ｐゴシック"/>
        </a:defRPr>
      </a:lvl3pPr>
      <a:lvl4pPr marL="1089025" indent="-180975" algn="just" rtl="0" eaLnBrk="0" fontAlgn="base" hangingPunct="0">
        <a:spcBef>
          <a:spcPct val="0"/>
        </a:spcBef>
        <a:spcAft>
          <a:spcPct val="20000"/>
        </a:spcAft>
        <a:buClr>
          <a:srgbClr val="2E7DA6"/>
        </a:buClr>
        <a:buSzPct val="110000"/>
        <a:buChar char="•"/>
        <a:defRPr sz="1600">
          <a:solidFill>
            <a:srgbClr val="000000"/>
          </a:solidFill>
          <a:latin typeface="+mn-lt"/>
          <a:ea typeface="ＭＳ Ｐゴシック" charset="0"/>
          <a:cs typeface="ＭＳ Ｐゴシック"/>
        </a:defRPr>
      </a:lvl4pPr>
      <a:lvl5pPr marL="1471613" indent="-207963" algn="just" rtl="0" eaLnBrk="0" fontAlgn="base" hangingPunct="0">
        <a:spcBef>
          <a:spcPct val="0"/>
        </a:spcBef>
        <a:spcAft>
          <a:spcPct val="20000"/>
        </a:spcAft>
        <a:buClr>
          <a:srgbClr val="2E7DA6"/>
        </a:buClr>
        <a:buFont typeface="Arial" charset="0"/>
        <a:buChar char="–"/>
        <a:defRPr sz="1600">
          <a:solidFill>
            <a:srgbClr val="000000"/>
          </a:solidFill>
          <a:latin typeface="+mn-lt"/>
          <a:ea typeface="ＭＳ Ｐゴシック" charset="0"/>
          <a:cs typeface="ＭＳ Ｐゴシック"/>
        </a:defRPr>
      </a:lvl5pPr>
      <a:lvl6pPr marL="1928813" indent="-207963" algn="just" rtl="0" fontAlgn="base">
        <a:spcBef>
          <a:spcPct val="0"/>
        </a:spcBef>
        <a:spcAft>
          <a:spcPct val="20000"/>
        </a:spcAft>
        <a:buClr>
          <a:srgbClr val="2E7DA6"/>
        </a:buClr>
        <a:buFont typeface="Arial" charset="0"/>
        <a:buChar char="–"/>
        <a:defRPr sz="1600">
          <a:solidFill>
            <a:srgbClr val="000000"/>
          </a:solidFill>
          <a:latin typeface="+mn-lt"/>
        </a:defRPr>
      </a:lvl6pPr>
      <a:lvl7pPr marL="2386013" indent="-207963" algn="just" rtl="0" fontAlgn="base">
        <a:spcBef>
          <a:spcPct val="0"/>
        </a:spcBef>
        <a:spcAft>
          <a:spcPct val="20000"/>
        </a:spcAft>
        <a:buClr>
          <a:srgbClr val="2E7DA6"/>
        </a:buClr>
        <a:buFont typeface="Arial" charset="0"/>
        <a:buChar char="–"/>
        <a:defRPr sz="1600">
          <a:solidFill>
            <a:srgbClr val="000000"/>
          </a:solidFill>
          <a:latin typeface="+mn-lt"/>
        </a:defRPr>
      </a:lvl7pPr>
      <a:lvl8pPr marL="2843213" indent="-207963" algn="just" rtl="0" fontAlgn="base">
        <a:spcBef>
          <a:spcPct val="0"/>
        </a:spcBef>
        <a:spcAft>
          <a:spcPct val="20000"/>
        </a:spcAft>
        <a:buClr>
          <a:srgbClr val="2E7DA6"/>
        </a:buClr>
        <a:buFont typeface="Arial" charset="0"/>
        <a:buChar char="–"/>
        <a:defRPr sz="1600">
          <a:solidFill>
            <a:srgbClr val="000000"/>
          </a:solidFill>
          <a:latin typeface="+mn-lt"/>
        </a:defRPr>
      </a:lvl8pPr>
      <a:lvl9pPr marL="3300413" indent="-207963" algn="just" rtl="0" fontAlgn="base">
        <a:spcBef>
          <a:spcPct val="0"/>
        </a:spcBef>
        <a:spcAft>
          <a:spcPct val="20000"/>
        </a:spcAft>
        <a:buClr>
          <a:srgbClr val="2E7DA6"/>
        </a:buClr>
        <a:buFont typeface="Arial" charset="0"/>
        <a:buChar char="–"/>
        <a:defRPr sz="16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notesSlide" Target="../notesSlides/notesSlide1.xml"/><Relationship Id="rId7"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7.jpeg"/><Relationship Id="rId11" Type="http://schemas.openxmlformats.org/officeDocument/2006/relationships/image" Target="../media/image12.jpg"/><Relationship Id="rId5" Type="http://schemas.openxmlformats.org/officeDocument/2006/relationships/image" Target="../media/image6.png"/><Relationship Id="rId10" Type="http://schemas.openxmlformats.org/officeDocument/2006/relationships/image" Target="../media/image11.jpg"/><Relationship Id="rId4" Type="http://schemas.openxmlformats.org/officeDocument/2006/relationships/oleObject" Target="../embeddings/oleObject1.bin"/><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30.emf"/></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campusvirtual.mup.farmacoterapia-sanidadmadrid.org/login/index.php"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hyperlink" Target="mailto:manuel.grandal@salud.madrid.org" TargetMode="External"/><Relationship Id="rId7" Type="http://schemas.openxmlformats.org/officeDocument/2006/relationships/image" Target="../media/image11.jp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hyperlink" Target="mailto:manuelgrandal@movistar.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9" name="Object 2"/>
          <p:cNvGraphicFramePr>
            <a:graphicFrameLocks noChangeAspect="1"/>
          </p:cNvGraphicFramePr>
          <p:nvPr>
            <p:extLst>
              <p:ext uri="{D42A27DB-BD31-4B8C-83A1-F6EECF244321}">
                <p14:modId xmlns:p14="http://schemas.microsoft.com/office/powerpoint/2010/main" val="3738565700"/>
              </p:ext>
            </p:extLst>
          </p:nvPr>
        </p:nvGraphicFramePr>
        <p:xfrm>
          <a:off x="1594973" y="5293535"/>
          <a:ext cx="3455988" cy="676275"/>
        </p:xfrm>
        <a:graphic>
          <a:graphicData uri="http://schemas.openxmlformats.org/presentationml/2006/ole">
            <mc:AlternateContent xmlns:mc="http://schemas.openxmlformats.org/markup-compatibility/2006">
              <mc:Choice xmlns:v="urn:schemas-microsoft-com:vml" Requires="v">
                <p:oleObj spid="_x0000_s2166" r:id="rId4" imgW="10085714" imgH="1971950" progId="">
                  <p:embed/>
                </p:oleObj>
              </mc:Choice>
              <mc:Fallback>
                <p:oleObj r:id="rId4" imgW="10085714" imgH="197195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94973" y="5293535"/>
                        <a:ext cx="3455988" cy="6762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410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92345" y="5356087"/>
            <a:ext cx="915987" cy="6731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Text Box 4"/>
          <p:cNvSpPr txBox="1">
            <a:spLocks noChangeArrowheads="1"/>
          </p:cNvSpPr>
          <p:nvPr/>
        </p:nvSpPr>
        <p:spPr bwMode="auto">
          <a:xfrm>
            <a:off x="1991543" y="2504516"/>
            <a:ext cx="2676956" cy="27787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342900" indent="-31115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FFFFFF"/>
                </a:solidFill>
                <a:latin typeface="Arial" panose="020B0604020202020204" pitchFamily="34" charset="0"/>
                <a:ea typeface="Microsoft YaHei" panose="020B0503020204020204" pitchFamily="34" charset="-122"/>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FFFFFF"/>
                </a:solidFill>
                <a:latin typeface="Arial" panose="020B0604020202020204" pitchFamily="34" charset="0"/>
                <a:ea typeface="Microsoft YaHei" panose="020B0503020204020204" pitchFamily="34" charset="-122"/>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FFFFFF"/>
                </a:solidFill>
                <a:latin typeface="Arial" panose="020B0604020202020204" pitchFamily="34" charset="0"/>
                <a:ea typeface="Microsoft YaHei" panose="020B0503020204020204" pitchFamily="34" charset="-122"/>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FFFFFF"/>
                </a:solidFill>
                <a:latin typeface="Arial" panose="020B0604020202020204" pitchFamily="34" charset="0"/>
                <a:ea typeface="Microsoft YaHei" panose="020B0503020204020204" pitchFamily="34" charset="-122"/>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FFFFFF"/>
                </a:solidFill>
                <a:latin typeface="Arial" panose="020B0604020202020204" pitchFamily="34" charset="0"/>
                <a:ea typeface="Microsoft YaHei" panose="020B0503020204020204" pitchFamily="34" charset="-122"/>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FFFFFF"/>
                </a:solidFill>
                <a:latin typeface="Arial" panose="020B0604020202020204" pitchFamily="34" charset="0"/>
                <a:ea typeface="Microsoft YaHei" panose="020B0503020204020204" pitchFamily="34" charset="-122"/>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FFFFFF"/>
                </a:solidFill>
                <a:latin typeface="Arial" panose="020B0604020202020204" pitchFamily="34" charset="0"/>
                <a:ea typeface="Microsoft YaHei" panose="020B0503020204020204" pitchFamily="34" charset="-122"/>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FFFFFF"/>
                </a:solidFill>
                <a:latin typeface="Arial" panose="020B0604020202020204" pitchFamily="34" charset="0"/>
                <a:ea typeface="Microsoft YaHei" panose="020B0503020204020204" pitchFamily="34" charset="-122"/>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FFFFFF"/>
                </a:solidFill>
                <a:latin typeface="Arial" panose="020B0604020202020204" pitchFamily="34" charset="0"/>
                <a:ea typeface="Microsoft YaHei" panose="020B0503020204020204" pitchFamily="34" charset="-122"/>
              </a:defRPr>
            </a:lvl9pPr>
          </a:lstStyle>
          <a:p>
            <a:pPr algn="ctr">
              <a:lnSpc>
                <a:spcPct val="90000"/>
              </a:lnSpc>
              <a:spcBef>
                <a:spcPts val="700"/>
              </a:spcBef>
              <a:buSzPct val="70000"/>
              <a:defRPr/>
            </a:pPr>
            <a:r>
              <a:rPr lang="es-ES" altLang="es-ES" sz="1400" dirty="0">
                <a:solidFill>
                  <a:srgbClr val="0070C0"/>
                </a:solidFill>
                <a:latin typeface="Arial Unicode MS" panose="020B0604020202020204" pitchFamily="34" charset="-128"/>
              </a:rPr>
              <a:t>Dr. Manuel Grandal Martín</a:t>
            </a:r>
          </a:p>
          <a:p>
            <a:pPr algn="ctr">
              <a:lnSpc>
                <a:spcPct val="90000"/>
              </a:lnSpc>
              <a:spcBef>
                <a:spcPts val="700"/>
              </a:spcBef>
              <a:buSzPct val="70000"/>
              <a:defRPr/>
            </a:pPr>
            <a:r>
              <a:rPr lang="es-ES" altLang="es-ES" sz="1400" dirty="0">
                <a:solidFill>
                  <a:srgbClr val="0070C0"/>
                </a:solidFill>
                <a:latin typeface="Arial Unicode MS" panose="020B0604020202020204" pitchFamily="34" charset="-128"/>
              </a:rPr>
              <a:t>Prof, PhD, Msc, MD</a:t>
            </a:r>
          </a:p>
          <a:p>
            <a:pPr algn="ctr">
              <a:lnSpc>
                <a:spcPct val="90000"/>
              </a:lnSpc>
              <a:spcBef>
                <a:spcPts val="700"/>
              </a:spcBef>
              <a:buSzPct val="70000"/>
              <a:defRPr/>
            </a:pPr>
            <a:endParaRPr lang="es-ES" altLang="es-ES" sz="400" dirty="0">
              <a:latin typeface="Arial Unicode MS" panose="020B0604020202020204" pitchFamily="34" charset="-128"/>
            </a:endParaRPr>
          </a:p>
          <a:p>
            <a:pPr>
              <a:lnSpc>
                <a:spcPct val="90000"/>
              </a:lnSpc>
              <a:spcBef>
                <a:spcPts val="700"/>
              </a:spcBef>
              <a:buSzPct val="100000"/>
              <a:defRPr/>
            </a:pPr>
            <a:r>
              <a:rPr lang="es-ES" altLang="es-ES" sz="1050" dirty="0">
                <a:solidFill>
                  <a:srgbClr val="003399"/>
                </a:solidFill>
                <a:latin typeface="Arial Unicode MS" panose="020B0604020202020204" pitchFamily="34" charset="-128"/>
              </a:rPr>
              <a:t>Adjunto Gerencia de Hospitales</a:t>
            </a:r>
          </a:p>
          <a:p>
            <a:pPr>
              <a:lnSpc>
                <a:spcPct val="90000"/>
              </a:lnSpc>
              <a:spcBef>
                <a:spcPts val="700"/>
              </a:spcBef>
              <a:buSzPct val="100000"/>
              <a:defRPr/>
            </a:pPr>
            <a:r>
              <a:rPr lang="es-ES" altLang="es-ES" sz="1050" dirty="0">
                <a:solidFill>
                  <a:srgbClr val="003399"/>
                </a:solidFill>
                <a:latin typeface="Arial Unicode MS" panose="020B0604020202020204" pitchFamily="34" charset="-128"/>
              </a:rPr>
              <a:t>Coordinador Asistencial Telemedicina</a:t>
            </a:r>
          </a:p>
          <a:p>
            <a:pPr>
              <a:lnSpc>
                <a:spcPct val="90000"/>
              </a:lnSpc>
              <a:spcBef>
                <a:spcPts val="700"/>
              </a:spcBef>
              <a:buSzPct val="100000"/>
              <a:defRPr/>
            </a:pPr>
            <a:r>
              <a:rPr lang="es-ES" altLang="es-ES" sz="1050" dirty="0">
                <a:solidFill>
                  <a:srgbClr val="003399"/>
                </a:solidFill>
                <a:latin typeface="Arial Unicode MS" panose="020B0604020202020204" pitchFamily="34" charset="-128"/>
              </a:rPr>
              <a:t>Director Médico e Innovación, Hospital Virgen de la Poveda - SERMAS </a:t>
            </a:r>
          </a:p>
          <a:p>
            <a:pPr>
              <a:lnSpc>
                <a:spcPct val="90000"/>
              </a:lnSpc>
              <a:spcBef>
                <a:spcPts val="700"/>
              </a:spcBef>
              <a:buSzPct val="100000"/>
              <a:defRPr/>
            </a:pPr>
            <a:r>
              <a:rPr lang="es-ES" altLang="es-ES" sz="1050" dirty="0">
                <a:solidFill>
                  <a:srgbClr val="003399"/>
                </a:solidFill>
                <a:latin typeface="Arial Unicode MS" panose="020B0604020202020204" pitchFamily="34" charset="-128"/>
              </a:rPr>
              <a:t>Profesor Asociado Medicina, Univ. Privada Alfonso X el Sabio - UAX</a:t>
            </a:r>
          </a:p>
          <a:p>
            <a:pPr>
              <a:lnSpc>
                <a:spcPct val="90000"/>
              </a:lnSpc>
              <a:spcBef>
                <a:spcPts val="700"/>
              </a:spcBef>
              <a:buSzPct val="100000"/>
              <a:defRPr/>
            </a:pPr>
            <a:r>
              <a:rPr lang="es-ES" altLang="es-ES" sz="1050" dirty="0" err="1">
                <a:solidFill>
                  <a:srgbClr val="003399"/>
                </a:solidFill>
                <a:latin typeface="Arial Unicode MS" panose="020B0604020202020204" pitchFamily="34" charset="-128"/>
              </a:rPr>
              <a:t>VicePresidente</a:t>
            </a:r>
            <a:r>
              <a:rPr lang="es-ES" altLang="es-ES" sz="1050" dirty="0">
                <a:solidFill>
                  <a:srgbClr val="003399"/>
                </a:solidFill>
                <a:latin typeface="Arial Unicode MS" panose="020B0604020202020204" pitchFamily="34" charset="-128"/>
              </a:rPr>
              <a:t> de la Sociedad Ibérica de Telemedicina y </a:t>
            </a:r>
            <a:r>
              <a:rPr lang="es-ES" altLang="es-ES" sz="1050" dirty="0" err="1">
                <a:solidFill>
                  <a:srgbClr val="003399"/>
                </a:solidFill>
                <a:latin typeface="Arial Unicode MS" panose="020B0604020202020204" pitchFamily="34" charset="-128"/>
              </a:rPr>
              <a:t>Telesalud</a:t>
            </a:r>
            <a:r>
              <a:rPr lang="es-ES" altLang="es-ES" sz="1050" dirty="0">
                <a:solidFill>
                  <a:srgbClr val="003399"/>
                </a:solidFill>
                <a:latin typeface="Arial Unicode MS" panose="020B0604020202020204" pitchFamily="34" charset="-128"/>
              </a:rPr>
              <a:t> - SITT</a:t>
            </a:r>
          </a:p>
        </p:txBody>
      </p:sp>
      <p:pic>
        <p:nvPicPr>
          <p:cNvPr id="4102"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32084" y="5339061"/>
            <a:ext cx="1294237" cy="7172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Text Box 6"/>
          <p:cNvSpPr txBox="1">
            <a:spLocks noChangeArrowheads="1"/>
          </p:cNvSpPr>
          <p:nvPr/>
        </p:nvSpPr>
        <p:spPr bwMode="auto">
          <a:xfrm>
            <a:off x="112186" y="765204"/>
            <a:ext cx="11881320" cy="434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9pPr>
          </a:lstStyle>
          <a:p>
            <a:pPr algn="ctr" eaLnBrk="1" hangingPunct="1">
              <a:buSzPct val="100000"/>
              <a:defRPr/>
            </a:pPr>
            <a:r>
              <a:rPr lang="es-ES" altLang="es-ES" sz="2400" b="1" dirty="0">
                <a:solidFill>
                  <a:srgbClr val="FA6500"/>
                </a:solidFill>
                <a:latin typeface="Arial Unicode MS" panose="020B0604020202020204" pitchFamily="34" charset="-128"/>
              </a:rPr>
              <a:t>Eficiencia de la Telemedicina como Soporte Clínico en Hospitales de 1</a:t>
            </a:r>
            <a:r>
              <a:rPr lang="es-ES" altLang="es-ES" sz="2400" b="1" baseline="30000" dirty="0">
                <a:solidFill>
                  <a:srgbClr val="FA6500"/>
                </a:solidFill>
                <a:latin typeface="Arial Unicode MS" panose="020B0604020202020204" pitchFamily="34" charset="-128"/>
              </a:rPr>
              <a:t>er</a:t>
            </a:r>
            <a:r>
              <a:rPr lang="es-ES" altLang="es-ES" sz="2400" b="1" dirty="0">
                <a:solidFill>
                  <a:srgbClr val="FA6500"/>
                </a:solidFill>
                <a:latin typeface="Arial Unicode MS" panose="020B0604020202020204" pitchFamily="34" charset="-128"/>
              </a:rPr>
              <a:t> Nivel</a:t>
            </a:r>
          </a:p>
        </p:txBody>
      </p:sp>
      <p:pic>
        <p:nvPicPr>
          <p:cNvPr id="4" name="Imagen 3"/>
          <p:cNvPicPr>
            <a:picLocks noChangeAspect="1"/>
          </p:cNvPicPr>
          <p:nvPr/>
        </p:nvPicPr>
        <p:blipFill>
          <a:blip r:embed="rId8"/>
          <a:stretch>
            <a:fillRect/>
          </a:stretch>
        </p:blipFill>
        <p:spPr>
          <a:xfrm>
            <a:off x="5314658" y="2504516"/>
            <a:ext cx="4434852" cy="2555812"/>
          </a:xfrm>
          <a:prstGeom prst="rect">
            <a:avLst/>
          </a:prstGeom>
        </p:spPr>
      </p:pic>
      <p:pic>
        <p:nvPicPr>
          <p:cNvPr id="5" name="Imagen 4"/>
          <p:cNvPicPr>
            <a:picLocks noChangeAspect="1"/>
          </p:cNvPicPr>
          <p:nvPr/>
        </p:nvPicPr>
        <p:blipFill>
          <a:blip r:embed="rId9"/>
          <a:stretch>
            <a:fillRect/>
          </a:stretch>
        </p:blipFill>
        <p:spPr>
          <a:xfrm>
            <a:off x="5141574" y="5339062"/>
            <a:ext cx="2019300" cy="752475"/>
          </a:xfrm>
          <a:prstGeom prst="rect">
            <a:avLst/>
          </a:prstGeom>
        </p:spPr>
      </p:pic>
      <p:sp>
        <p:nvSpPr>
          <p:cNvPr id="6" name="CuadroTexto 5"/>
          <p:cNvSpPr txBox="1"/>
          <p:nvPr/>
        </p:nvSpPr>
        <p:spPr>
          <a:xfrm>
            <a:off x="2167493" y="1531225"/>
            <a:ext cx="2501006" cy="584775"/>
          </a:xfrm>
          <a:prstGeom prst="rect">
            <a:avLst/>
          </a:prstGeom>
          <a:noFill/>
        </p:spPr>
        <p:txBody>
          <a:bodyPr wrap="none" rtlCol="0">
            <a:spAutoFit/>
          </a:bodyPr>
          <a:lstStyle/>
          <a:p>
            <a:pPr algn="ctr"/>
            <a:r>
              <a:rPr lang="es-ES" sz="1600" b="1" dirty="0">
                <a:solidFill>
                  <a:srgbClr val="1B0CE2"/>
                </a:solidFill>
              </a:rPr>
              <a:t>Sao Paulo – Brasil</a:t>
            </a:r>
          </a:p>
          <a:p>
            <a:pPr algn="ctr"/>
            <a:r>
              <a:rPr lang="es-ES" sz="1600" b="1" dirty="0">
                <a:solidFill>
                  <a:srgbClr val="1B0CE2"/>
                </a:solidFill>
              </a:rPr>
              <a:t>7, 8 y 9 Noviembre 2018</a:t>
            </a:r>
          </a:p>
        </p:txBody>
      </p:sp>
      <p:pic>
        <p:nvPicPr>
          <p:cNvPr id="7" name="Imagen 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314659" y="1369497"/>
            <a:ext cx="1476375" cy="1000125"/>
          </a:xfrm>
          <a:prstGeom prst="rect">
            <a:avLst/>
          </a:prstGeom>
        </p:spPr>
      </p:pic>
      <p:pic>
        <p:nvPicPr>
          <p:cNvPr id="8" name="Imagen 7"/>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330286" y="1365025"/>
            <a:ext cx="1419225" cy="1000125"/>
          </a:xfrm>
          <a:prstGeom prst="rect">
            <a:avLst/>
          </a:prstGeom>
        </p:spPr>
      </p:pic>
    </p:spTree>
    <p:extLst>
      <p:ext uri="{BB962C8B-B14F-4D97-AF65-F5344CB8AC3E}">
        <p14:creationId xmlns:p14="http://schemas.microsoft.com/office/powerpoint/2010/main" val="339806395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1991544" y="1052736"/>
            <a:ext cx="8229600" cy="49685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9pPr>
          </a:lstStyle>
          <a:p>
            <a:pPr algn="ctr">
              <a:lnSpc>
                <a:spcPct val="80000"/>
              </a:lnSpc>
              <a:spcBef>
                <a:spcPts val="500"/>
              </a:spcBef>
              <a:buSzPct val="70000"/>
              <a:defRPr/>
            </a:pPr>
            <a:r>
              <a:rPr lang="es-ES" altLang="es-ES" sz="4000" b="1" dirty="0">
                <a:solidFill>
                  <a:srgbClr val="00B050"/>
                </a:solidFill>
                <a:latin typeface="Calibri" panose="020F0502020204030204" pitchFamily="34" charset="0"/>
              </a:rPr>
              <a:t>Estrategia de Eficiencia</a:t>
            </a:r>
            <a:endParaRPr lang="es-ES" altLang="es-ES" sz="4000" dirty="0">
              <a:solidFill>
                <a:srgbClr val="00B050"/>
              </a:solidFill>
              <a:latin typeface="Calibri" panose="020F0502020204030204" pitchFamily="34" charset="0"/>
            </a:endParaRPr>
          </a:p>
          <a:p>
            <a:pPr algn="just">
              <a:lnSpc>
                <a:spcPct val="80000"/>
              </a:lnSpc>
              <a:spcBef>
                <a:spcPts val="500"/>
              </a:spcBef>
              <a:buSzPct val="70000"/>
              <a:defRPr/>
            </a:pPr>
            <a:endParaRPr lang="es-ES" altLang="es-ES" b="1" dirty="0">
              <a:solidFill>
                <a:schemeClr val="tx1"/>
              </a:solidFill>
              <a:latin typeface="Calibri" panose="020F0502020204030204" pitchFamily="34" charset="0"/>
            </a:endParaRPr>
          </a:p>
          <a:p>
            <a:pPr algn="just">
              <a:lnSpc>
                <a:spcPct val="80000"/>
              </a:lnSpc>
              <a:spcBef>
                <a:spcPts val="500"/>
              </a:spcBef>
              <a:buSzPct val="70000"/>
              <a:defRPr/>
            </a:pPr>
            <a:r>
              <a:rPr lang="es-ES" altLang="es-ES" sz="2800" b="1" dirty="0">
                <a:solidFill>
                  <a:schemeClr val="tx1"/>
                </a:solidFill>
                <a:latin typeface="Calibri" panose="020F0502020204030204" pitchFamily="34" charset="0"/>
              </a:rPr>
              <a:t>La Dirección General de Hospitales </a:t>
            </a:r>
            <a:r>
              <a:rPr lang="es-ES" altLang="es-ES" sz="2800" dirty="0">
                <a:solidFill>
                  <a:schemeClr val="tx1"/>
                </a:solidFill>
                <a:latin typeface="Calibri" panose="020F0502020204030204" pitchFamily="34" charset="0"/>
              </a:rPr>
              <a:t>del Servicio Madrileño de Salud, implementa a través de las </a:t>
            </a:r>
            <a:r>
              <a:rPr lang="es-ES" altLang="es-ES" sz="2800" dirty="0" err="1">
                <a:solidFill>
                  <a:schemeClr val="tx1"/>
                </a:solidFill>
                <a:latin typeface="Calibri" panose="020F0502020204030204" pitchFamily="34" charset="0"/>
              </a:rPr>
              <a:t>TIC’s</a:t>
            </a:r>
            <a:r>
              <a:rPr lang="es-ES" altLang="es-ES" sz="2800" dirty="0">
                <a:solidFill>
                  <a:schemeClr val="tx1"/>
                </a:solidFill>
                <a:latin typeface="Calibri" panose="020F0502020204030204" pitchFamily="34" charset="0"/>
              </a:rPr>
              <a:t>, un sistema integrado de </a:t>
            </a:r>
            <a:r>
              <a:rPr lang="es-ES" altLang="es-ES" sz="2800" b="1" dirty="0">
                <a:solidFill>
                  <a:schemeClr val="tx1"/>
                </a:solidFill>
                <a:latin typeface="Calibri" panose="020F0502020204030204" pitchFamily="34" charset="0"/>
              </a:rPr>
              <a:t>Telemedicina</a:t>
            </a:r>
            <a:r>
              <a:rPr lang="es-ES" altLang="es-ES" sz="2800" dirty="0">
                <a:solidFill>
                  <a:schemeClr val="tx1"/>
                </a:solidFill>
                <a:latin typeface="Calibri" panose="020F0502020204030204" pitchFamily="34" charset="0"/>
              </a:rPr>
              <a:t> con un triple objetivo:</a:t>
            </a:r>
          </a:p>
          <a:p>
            <a:pPr>
              <a:lnSpc>
                <a:spcPct val="80000"/>
              </a:lnSpc>
              <a:spcBef>
                <a:spcPts val="500"/>
              </a:spcBef>
              <a:buSzPct val="70000"/>
              <a:defRPr/>
            </a:pPr>
            <a:endParaRPr lang="es-ES" altLang="es-ES" dirty="0">
              <a:solidFill>
                <a:schemeClr val="tx1"/>
              </a:solidFill>
              <a:effectLst>
                <a:outerShdw blurRad="38100" dist="38100" dir="2700000" algn="tl">
                  <a:srgbClr val="000000"/>
                </a:outerShdw>
              </a:effectLst>
              <a:latin typeface="Calibri" panose="020F0502020204030204" pitchFamily="34" charset="0"/>
            </a:endParaRPr>
          </a:p>
          <a:p>
            <a:pPr marL="514350" indent="-514350">
              <a:lnSpc>
                <a:spcPct val="80000"/>
              </a:lnSpc>
              <a:spcBef>
                <a:spcPts val="500"/>
              </a:spcBef>
              <a:buSzPct val="70000"/>
              <a:buFont typeface="+mj-lt"/>
              <a:buAutoNum type="arabicPeriod"/>
              <a:defRPr/>
            </a:pPr>
            <a:r>
              <a:rPr lang="es-ES" altLang="es-ES" sz="2800" b="1" dirty="0">
                <a:solidFill>
                  <a:schemeClr val="tx1"/>
                </a:solidFill>
                <a:effectLst>
                  <a:outerShdw blurRad="38100" dist="38100" dir="2700000" algn="tl">
                    <a:srgbClr val="000000"/>
                  </a:outerShdw>
                </a:effectLst>
                <a:latin typeface="Calibri" panose="020F0502020204030204" pitchFamily="34" charset="0"/>
                <a:cs typeface="Arial Unicode MS" panose="020B0604020202020204" pitchFamily="34" charset="-128"/>
              </a:rPr>
              <a:t>■ </a:t>
            </a:r>
            <a:r>
              <a:rPr lang="es-ES" altLang="es-ES" sz="2800" b="1" dirty="0">
                <a:solidFill>
                  <a:schemeClr val="tx1"/>
                </a:solidFill>
                <a:latin typeface="Calibri" panose="020F0502020204030204" pitchFamily="34" charset="0"/>
                <a:cs typeface="Arial Unicode MS" panose="020B0604020202020204" pitchFamily="34" charset="-128"/>
              </a:rPr>
              <a:t>La Conexión Interhospitalaria: Teleconsulta</a:t>
            </a:r>
          </a:p>
          <a:p>
            <a:pPr marL="514350" indent="-514350">
              <a:lnSpc>
                <a:spcPct val="80000"/>
              </a:lnSpc>
              <a:spcBef>
                <a:spcPts val="500"/>
              </a:spcBef>
              <a:buSzPct val="70000"/>
              <a:buFont typeface="+mj-lt"/>
              <a:buAutoNum type="arabicPeriod"/>
              <a:defRPr/>
            </a:pPr>
            <a:endParaRPr lang="es-ES" altLang="es-ES" sz="2800" b="1" dirty="0">
              <a:solidFill>
                <a:schemeClr val="tx1"/>
              </a:solidFill>
              <a:latin typeface="Calibri" panose="020F0502020204030204" pitchFamily="34" charset="0"/>
              <a:cs typeface="Arial Unicode MS" panose="020B0604020202020204" pitchFamily="34" charset="-128"/>
            </a:endParaRPr>
          </a:p>
          <a:p>
            <a:pPr marL="514350" indent="-514350">
              <a:lnSpc>
                <a:spcPct val="80000"/>
              </a:lnSpc>
              <a:spcBef>
                <a:spcPts val="500"/>
              </a:spcBef>
              <a:buSzPct val="70000"/>
              <a:buFont typeface="+mj-lt"/>
              <a:buAutoNum type="arabicPeriod"/>
              <a:defRPr/>
            </a:pPr>
            <a:r>
              <a:rPr lang="es-ES" altLang="es-ES" sz="2800" b="1" dirty="0">
                <a:solidFill>
                  <a:schemeClr val="tx1"/>
                </a:solidFill>
                <a:latin typeface="Calibri" panose="020F0502020204030204" pitchFamily="34" charset="0"/>
                <a:cs typeface="Arial Unicode MS" panose="020B0604020202020204" pitchFamily="34" charset="-128"/>
              </a:rPr>
              <a:t>■ Código TeleICTUS</a:t>
            </a:r>
          </a:p>
          <a:p>
            <a:pPr marL="514350" indent="-514350">
              <a:lnSpc>
                <a:spcPct val="80000"/>
              </a:lnSpc>
              <a:spcBef>
                <a:spcPts val="500"/>
              </a:spcBef>
              <a:buSzPct val="70000"/>
              <a:buFont typeface="+mj-lt"/>
              <a:buAutoNum type="arabicPeriod"/>
              <a:defRPr/>
            </a:pPr>
            <a:endParaRPr lang="es-ES" altLang="es-ES" sz="2800" b="1" dirty="0">
              <a:solidFill>
                <a:schemeClr val="tx1"/>
              </a:solidFill>
              <a:latin typeface="Calibri" panose="020F0502020204030204" pitchFamily="34" charset="0"/>
              <a:cs typeface="Arial Unicode MS" panose="020B0604020202020204" pitchFamily="34" charset="-128"/>
            </a:endParaRPr>
          </a:p>
          <a:p>
            <a:pPr marL="514350" indent="-514350">
              <a:lnSpc>
                <a:spcPct val="80000"/>
              </a:lnSpc>
              <a:spcBef>
                <a:spcPts val="500"/>
              </a:spcBef>
              <a:buSzPct val="70000"/>
              <a:buFont typeface="+mj-lt"/>
              <a:buAutoNum type="arabicPeriod"/>
              <a:defRPr/>
            </a:pPr>
            <a:r>
              <a:rPr lang="es-ES" altLang="es-ES" sz="2800" b="1" dirty="0">
                <a:solidFill>
                  <a:schemeClr val="tx1"/>
                </a:solidFill>
                <a:latin typeface="Calibri" panose="020F0502020204030204" pitchFamily="34" charset="0"/>
                <a:cs typeface="Arial Unicode MS" panose="020B0604020202020204" pitchFamily="34" charset="-128"/>
              </a:rPr>
              <a:t>■ Receta Médica Online</a:t>
            </a:r>
          </a:p>
          <a:p>
            <a:pPr>
              <a:lnSpc>
                <a:spcPct val="80000"/>
              </a:lnSpc>
              <a:spcBef>
                <a:spcPts val="500"/>
              </a:spcBef>
              <a:buSzPct val="70000"/>
              <a:defRPr/>
            </a:pPr>
            <a:endParaRPr lang="es-ES" altLang="es-ES" sz="2800" dirty="0">
              <a:solidFill>
                <a:schemeClr val="tx1"/>
              </a:solidFill>
              <a:latin typeface="Calibri" panose="020F0502020204030204" pitchFamily="34" charset="0"/>
              <a:cs typeface="Arial Unicode MS" panose="020B0604020202020204" pitchFamily="34" charset="-128"/>
            </a:endParaRPr>
          </a:p>
        </p:txBody>
      </p:sp>
    </p:spTree>
    <p:extLst>
      <p:ext uri="{BB962C8B-B14F-4D97-AF65-F5344CB8AC3E}">
        <p14:creationId xmlns:p14="http://schemas.microsoft.com/office/powerpoint/2010/main" val="11076591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0994" y="2420888"/>
            <a:ext cx="4762500" cy="37401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 name="Imagen 1"/>
          <p:cNvPicPr>
            <a:picLocks noChangeAspect="1"/>
          </p:cNvPicPr>
          <p:nvPr/>
        </p:nvPicPr>
        <p:blipFill>
          <a:blip r:embed="rId4"/>
          <a:stretch>
            <a:fillRect/>
          </a:stretch>
        </p:blipFill>
        <p:spPr>
          <a:xfrm>
            <a:off x="1524000" y="908720"/>
            <a:ext cx="5445176" cy="1368152"/>
          </a:xfrm>
          <a:prstGeom prst="rect">
            <a:avLst/>
          </a:prstGeom>
        </p:spPr>
      </p:pic>
      <p:pic>
        <p:nvPicPr>
          <p:cNvPr id="4" name="Imagen 3"/>
          <p:cNvPicPr>
            <a:picLocks noChangeAspect="1"/>
          </p:cNvPicPr>
          <p:nvPr/>
        </p:nvPicPr>
        <p:blipFill>
          <a:blip r:embed="rId5"/>
          <a:stretch>
            <a:fillRect/>
          </a:stretch>
        </p:blipFill>
        <p:spPr>
          <a:xfrm>
            <a:off x="6955236" y="874934"/>
            <a:ext cx="3652609" cy="1296146"/>
          </a:xfrm>
          <a:prstGeom prst="rect">
            <a:avLst/>
          </a:prstGeom>
        </p:spPr>
      </p:pic>
      <p:sp>
        <p:nvSpPr>
          <p:cNvPr id="5" name="Rectángulo redondeado 4"/>
          <p:cNvSpPr/>
          <p:nvPr/>
        </p:nvSpPr>
        <p:spPr bwMode="auto">
          <a:xfrm>
            <a:off x="9039115" y="4290963"/>
            <a:ext cx="2353004" cy="919401"/>
          </a:xfrm>
          <a:prstGeom prst="roundRect">
            <a:avLst/>
          </a:prstGeom>
          <a:ln>
            <a:solidFill>
              <a:srgbClr val="003399"/>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a:spcBef>
                <a:spcPct val="20000"/>
              </a:spcBef>
              <a:buClr>
                <a:schemeClr val="bg1"/>
              </a:buClr>
              <a:buFont typeface="Arial" charset="0"/>
              <a:buChar char="•"/>
            </a:pPr>
            <a:r>
              <a:rPr lang="es-ES" sz="2400" dirty="0">
                <a:ln w="0"/>
                <a:solidFill>
                  <a:schemeClr val="tx1"/>
                </a:solidFill>
                <a:effectLst>
                  <a:outerShdw blurRad="38100" dist="19050" dir="2700000" algn="tl" rotWithShape="0">
                    <a:schemeClr val="dk1">
                      <a:alpha val="40000"/>
                    </a:schemeClr>
                  </a:outerShdw>
                </a:effectLst>
                <a:latin typeface="Arial" charset="0"/>
              </a:rPr>
              <a:t>Proveedores Privados</a:t>
            </a:r>
          </a:p>
        </p:txBody>
      </p:sp>
      <p:sp>
        <p:nvSpPr>
          <p:cNvPr id="6" name="Elipse 5"/>
          <p:cNvSpPr/>
          <p:nvPr/>
        </p:nvSpPr>
        <p:spPr bwMode="auto">
          <a:xfrm>
            <a:off x="10092444" y="1509870"/>
            <a:ext cx="576064" cy="476071"/>
          </a:xfrm>
          <a:prstGeom prst="ellipse">
            <a:avLst/>
          </a:prstGeom>
          <a:noFill/>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a:spcBef>
                <a:spcPct val="20000"/>
              </a:spcBef>
              <a:buClr>
                <a:schemeClr val="bg1"/>
              </a:buClr>
              <a:buFont typeface="Arial" charset="0"/>
              <a:buChar char="•"/>
            </a:pPr>
            <a:endParaRPr lang="es-ES" sz="1600" b="1">
              <a:solidFill>
                <a:schemeClr val="tx1"/>
              </a:solidFill>
              <a:latin typeface="Arial" charset="0"/>
            </a:endParaRPr>
          </a:p>
        </p:txBody>
      </p:sp>
      <p:cxnSp>
        <p:nvCxnSpPr>
          <p:cNvPr id="7" name="Conector recto de flecha 6"/>
          <p:cNvCxnSpPr/>
          <p:nvPr/>
        </p:nvCxnSpPr>
        <p:spPr bwMode="auto">
          <a:xfrm flipH="1">
            <a:off x="10380476" y="2276872"/>
            <a:ext cx="108012" cy="1828952"/>
          </a:xfrm>
          <a:prstGeom prst="straightConnector1">
            <a:avLst/>
          </a:prstGeom>
          <a:noFill/>
          <a:ln w="76200" cap="flat" cmpd="sng" algn="ctr">
            <a:solidFill>
              <a:srgbClr val="1B0CE2"/>
            </a:solidFill>
            <a:prstDash val="solid"/>
            <a:round/>
            <a:headEnd type="none" w="med" len="med"/>
            <a:tailEnd type="triangle" w="med" len="med"/>
          </a:ln>
          <a:effectLst/>
        </p:spPr>
      </p:cxnSp>
    </p:spTree>
    <p:extLst>
      <p:ext uri="{BB962C8B-B14F-4D97-AF65-F5344CB8AC3E}">
        <p14:creationId xmlns:p14="http://schemas.microsoft.com/office/powerpoint/2010/main" val="90070232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8673" y="1596965"/>
            <a:ext cx="5303838" cy="38592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244" name="Text Box 3"/>
          <p:cNvSpPr txBox="1">
            <a:spLocks noChangeArrowheads="1"/>
          </p:cNvSpPr>
          <p:nvPr/>
        </p:nvSpPr>
        <p:spPr bwMode="auto">
          <a:xfrm>
            <a:off x="1561609" y="953397"/>
            <a:ext cx="8558212" cy="8331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spcBef>
                <a:spcPts val="8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FFFFFF"/>
                </a:solidFill>
                <a:latin typeface="Garamond" panose="02020404030301010803" pitchFamily="18"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FFFFFF"/>
                </a:solidFill>
                <a:latin typeface="Garamond" panose="02020404030301010803" pitchFamily="18"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FFFFFF"/>
                </a:solidFill>
                <a:latin typeface="Garamond" panose="02020404030301010803" pitchFamily="18"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Garamond" panose="02020404030301010803" pitchFamily="18"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Garamond" panose="02020404030301010803" pitchFamily="18"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Garamond" panose="02020404030301010803" pitchFamily="18"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Garamond" panose="02020404030301010803" pitchFamily="18"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Garamond" panose="02020404030301010803" pitchFamily="18"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Garamond" panose="02020404030301010803" pitchFamily="18" charset="0"/>
                <a:ea typeface="Microsoft YaHei" panose="020B0503020204020204" pitchFamily="34" charset="-122"/>
              </a:defRPr>
            </a:lvl9pPr>
          </a:lstStyle>
          <a:p>
            <a:pPr eaLnBrk="1" hangingPunct="1">
              <a:spcBef>
                <a:spcPct val="0"/>
              </a:spcBef>
              <a:buClrTx/>
              <a:buFontTx/>
              <a:buNone/>
            </a:pPr>
            <a:r>
              <a:rPr lang="es-ES" altLang="es-ES" sz="2800" b="1" dirty="0">
                <a:solidFill>
                  <a:schemeClr val="tx1"/>
                </a:solidFill>
                <a:latin typeface="Calibri" panose="020F0502020204030204" pitchFamily="34" charset="0"/>
              </a:rPr>
              <a:t>31 Hospitales de agudos</a:t>
            </a:r>
            <a:r>
              <a:rPr lang="es-ES" altLang="es-ES" sz="2000" b="1" dirty="0">
                <a:solidFill>
                  <a:schemeClr val="tx1"/>
                </a:solidFill>
                <a:latin typeface="Calibri" panose="020F0502020204030204" pitchFamily="34" charset="0"/>
              </a:rPr>
              <a:t>  (con urgencias y con gran número de especialidades) de los que:</a:t>
            </a:r>
          </a:p>
        </p:txBody>
      </p:sp>
      <p:pic>
        <p:nvPicPr>
          <p:cNvPr id="10246"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6944" y="5733257"/>
            <a:ext cx="4747954" cy="104131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247" name="Text Box 6"/>
          <p:cNvSpPr txBox="1">
            <a:spLocks noChangeArrowheads="1"/>
          </p:cNvSpPr>
          <p:nvPr/>
        </p:nvSpPr>
        <p:spPr bwMode="auto">
          <a:xfrm>
            <a:off x="1556945" y="3861049"/>
            <a:ext cx="8302309" cy="20027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a:spcBef>
                <a:spcPts val="8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FFFFFF"/>
                </a:solidFill>
                <a:latin typeface="Garamond" panose="02020404030301010803" pitchFamily="18"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FFFFFF"/>
                </a:solidFill>
                <a:latin typeface="Garamond" panose="02020404030301010803" pitchFamily="18"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FFFFFF"/>
                </a:solidFill>
                <a:latin typeface="Garamond" panose="02020404030301010803" pitchFamily="18"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Garamond" panose="02020404030301010803" pitchFamily="18"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Garamond" panose="02020404030301010803" pitchFamily="18"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Garamond" panose="02020404030301010803" pitchFamily="18"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Garamond" panose="02020404030301010803" pitchFamily="18"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Garamond" panose="02020404030301010803" pitchFamily="18"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Garamond" panose="02020404030301010803" pitchFamily="18" charset="0"/>
                <a:ea typeface="Microsoft YaHei" panose="020B0503020204020204" pitchFamily="34" charset="-122"/>
              </a:defRPr>
            </a:lvl9pPr>
          </a:lstStyle>
          <a:p>
            <a:pPr eaLnBrk="1" hangingPunct="1">
              <a:spcBef>
                <a:spcPct val="0"/>
              </a:spcBef>
              <a:buClrTx/>
              <a:buFontTx/>
              <a:buNone/>
            </a:pPr>
            <a:r>
              <a:rPr lang="es-ES" altLang="es-ES" sz="2200" b="1" dirty="0">
                <a:solidFill>
                  <a:schemeClr val="tx1"/>
                </a:solidFill>
                <a:latin typeface="Calibri" panose="020F0502020204030204" pitchFamily="34" charset="0"/>
              </a:rPr>
              <a:t>    </a:t>
            </a:r>
            <a:r>
              <a:rPr lang="es-ES" altLang="es-ES" sz="2800" b="1" dirty="0">
                <a:solidFill>
                  <a:schemeClr val="tx1"/>
                </a:solidFill>
                <a:latin typeface="Calibri" panose="020F0502020204030204" pitchFamily="34" charset="0"/>
              </a:rPr>
              <a:t>6 Hospitales</a:t>
            </a:r>
            <a:r>
              <a:rPr lang="es-ES" altLang="es-ES" sz="2800" dirty="0">
                <a:solidFill>
                  <a:schemeClr val="tx1"/>
                </a:solidFill>
                <a:latin typeface="Calibri" panose="020F0502020204030204" pitchFamily="34" charset="0"/>
              </a:rPr>
              <a:t> </a:t>
            </a:r>
            <a:r>
              <a:rPr lang="es-ES" altLang="es-ES" sz="2800" b="1" dirty="0">
                <a:solidFill>
                  <a:schemeClr val="tx1"/>
                </a:solidFill>
                <a:latin typeface="Calibri" panose="020F0502020204030204" pitchFamily="34" charset="0"/>
              </a:rPr>
              <a:t>de Apoyo</a:t>
            </a:r>
          </a:p>
          <a:p>
            <a:pPr eaLnBrk="1" hangingPunct="1">
              <a:spcBef>
                <a:spcPct val="0"/>
              </a:spcBef>
              <a:buClrTx/>
              <a:buFontTx/>
              <a:buNone/>
            </a:pPr>
            <a:r>
              <a:rPr lang="es-ES" altLang="es-ES" sz="2800" b="1" dirty="0">
                <a:solidFill>
                  <a:schemeClr val="tx1"/>
                </a:solidFill>
                <a:latin typeface="Calibri" panose="020F0502020204030204" pitchFamily="34" charset="0"/>
              </a:rPr>
              <a:t> </a:t>
            </a:r>
            <a:r>
              <a:rPr lang="es-ES" altLang="es-ES" sz="2000" b="1" dirty="0">
                <a:solidFill>
                  <a:schemeClr val="tx1"/>
                </a:solidFill>
                <a:latin typeface="Calibri" panose="020F0502020204030204" pitchFamily="34" charset="0"/>
              </a:rPr>
              <a:t>(con Rehabilitación, </a:t>
            </a:r>
          </a:p>
          <a:p>
            <a:pPr eaLnBrk="1" hangingPunct="1">
              <a:spcBef>
                <a:spcPct val="0"/>
              </a:spcBef>
              <a:buClrTx/>
              <a:buFontTx/>
              <a:buNone/>
            </a:pPr>
            <a:r>
              <a:rPr lang="es-ES" altLang="es-ES" sz="2000" b="1" dirty="0">
                <a:solidFill>
                  <a:schemeClr val="tx1"/>
                </a:solidFill>
                <a:latin typeface="Calibri" panose="020F0502020204030204" pitchFamily="34" charset="0"/>
              </a:rPr>
              <a:t>Cuidados Continuados y </a:t>
            </a:r>
          </a:p>
          <a:p>
            <a:pPr eaLnBrk="1" hangingPunct="1">
              <a:spcBef>
                <a:spcPct val="0"/>
              </a:spcBef>
              <a:buClrTx/>
              <a:buFontTx/>
              <a:buNone/>
            </a:pPr>
            <a:r>
              <a:rPr lang="es-ES" altLang="es-ES" sz="2000" b="1" dirty="0">
                <a:solidFill>
                  <a:schemeClr val="tx1"/>
                </a:solidFill>
                <a:latin typeface="Calibri" panose="020F0502020204030204" pitchFamily="34" charset="0"/>
              </a:rPr>
              <a:t>Cuidados Paliativos)</a:t>
            </a:r>
          </a:p>
          <a:p>
            <a:pPr eaLnBrk="1" hangingPunct="1">
              <a:spcBef>
                <a:spcPct val="0"/>
              </a:spcBef>
              <a:buClrTx/>
              <a:buFontTx/>
              <a:buNone/>
            </a:pPr>
            <a:r>
              <a:rPr lang="es-ES" altLang="es-ES" sz="2800" b="1" dirty="0">
                <a:solidFill>
                  <a:srgbClr val="FF9900"/>
                </a:solidFill>
                <a:latin typeface="Calibri" panose="020F0502020204030204" pitchFamily="34" charset="0"/>
              </a:rPr>
              <a:t>Además hay otros 5 hospitales privados concesionados</a:t>
            </a:r>
          </a:p>
        </p:txBody>
      </p:sp>
      <p:sp>
        <p:nvSpPr>
          <p:cNvPr id="7" name="Text Box 3"/>
          <p:cNvSpPr txBox="1">
            <a:spLocks noChangeArrowheads="1"/>
          </p:cNvSpPr>
          <p:nvPr/>
        </p:nvSpPr>
        <p:spPr bwMode="auto">
          <a:xfrm>
            <a:off x="1824832" y="1735049"/>
            <a:ext cx="3400612" cy="15718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a:spcBef>
                <a:spcPts val="8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FFFFFF"/>
                </a:solidFill>
                <a:latin typeface="Garamond" panose="02020404030301010803" pitchFamily="18"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FFFFFF"/>
                </a:solidFill>
                <a:latin typeface="Garamond" panose="02020404030301010803" pitchFamily="18"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FFFFFF"/>
                </a:solidFill>
                <a:latin typeface="Garamond" panose="02020404030301010803" pitchFamily="18"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Garamond" panose="02020404030301010803" pitchFamily="18"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Garamond" panose="02020404030301010803" pitchFamily="18"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Garamond" panose="02020404030301010803" pitchFamily="18"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Garamond" panose="02020404030301010803" pitchFamily="18"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Garamond" panose="02020404030301010803" pitchFamily="18"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Garamond" panose="02020404030301010803" pitchFamily="18" charset="0"/>
                <a:ea typeface="Microsoft YaHei" panose="020B0503020204020204" pitchFamily="34" charset="-122"/>
              </a:defRPr>
            </a:lvl9pPr>
          </a:lstStyle>
          <a:p>
            <a:pPr eaLnBrk="1" hangingPunct="1">
              <a:spcBef>
                <a:spcPct val="0"/>
              </a:spcBef>
              <a:buClrTx/>
              <a:buFontTx/>
              <a:buNone/>
            </a:pPr>
            <a:r>
              <a:rPr lang="es-ES" altLang="es-ES" b="1" dirty="0">
                <a:solidFill>
                  <a:srgbClr val="FF9900"/>
                </a:solidFill>
                <a:latin typeface="Calibri" panose="020F0502020204030204" pitchFamily="34" charset="0"/>
              </a:rPr>
              <a:t>5 son de Gestión Privada,</a:t>
            </a:r>
          </a:p>
          <a:p>
            <a:pPr eaLnBrk="1" hangingPunct="1">
              <a:spcBef>
                <a:spcPct val="0"/>
              </a:spcBef>
              <a:buClrTx/>
              <a:buFontTx/>
              <a:buNone/>
            </a:pPr>
            <a:r>
              <a:rPr lang="es-ES" altLang="es-ES" b="1" dirty="0">
                <a:solidFill>
                  <a:srgbClr val="FF9900"/>
                </a:solidFill>
                <a:latin typeface="Calibri" panose="020F0502020204030204" pitchFamily="34" charset="0"/>
              </a:rPr>
              <a:t> y 1 Militar</a:t>
            </a:r>
          </a:p>
        </p:txBody>
      </p:sp>
    </p:spTree>
    <p:extLst>
      <p:ext uri="{BB962C8B-B14F-4D97-AF65-F5344CB8AC3E}">
        <p14:creationId xmlns:p14="http://schemas.microsoft.com/office/powerpoint/2010/main" val="3086884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9913141" y="4643090"/>
            <a:ext cx="1481685" cy="720725"/>
          </a:xfrm>
          <a:prstGeom prst="rect">
            <a:avLst/>
          </a:prstGeom>
          <a:noFill/>
          <a:ln w="9525">
            <a:noFill/>
            <a:miter lim="800000"/>
            <a:headEnd/>
            <a:tailEnd/>
          </a:ln>
        </p:spPr>
        <p:txBody>
          <a:bodyPr/>
          <a:lstStyle/>
          <a:p>
            <a:pPr algn="r" eaLnBrk="0" hangingPunct="0"/>
            <a:r>
              <a:rPr lang="es-ES" sz="1800" b="1" dirty="0">
                <a:solidFill>
                  <a:schemeClr val="accent3"/>
                </a:solidFill>
              </a:rPr>
              <a:t>Octubre</a:t>
            </a:r>
          </a:p>
          <a:p>
            <a:pPr algn="r" eaLnBrk="0" hangingPunct="0"/>
            <a:r>
              <a:rPr lang="es-ES" sz="1800" b="1" dirty="0">
                <a:solidFill>
                  <a:schemeClr val="accent3"/>
                </a:solidFill>
              </a:rPr>
              <a:t> 2018</a:t>
            </a:r>
          </a:p>
        </p:txBody>
      </p:sp>
      <p:sp>
        <p:nvSpPr>
          <p:cNvPr id="15362" name="Rectangle 3"/>
          <p:cNvSpPr>
            <a:spLocks noChangeArrowheads="1"/>
          </p:cNvSpPr>
          <p:nvPr/>
        </p:nvSpPr>
        <p:spPr bwMode="auto">
          <a:xfrm>
            <a:off x="5777129" y="2448907"/>
            <a:ext cx="5653088" cy="2308324"/>
          </a:xfrm>
          <a:prstGeom prst="rect">
            <a:avLst/>
          </a:prstGeom>
          <a:noFill/>
          <a:ln w="9525">
            <a:noFill/>
            <a:miter lim="800000"/>
            <a:headEnd/>
            <a:tailEnd/>
          </a:ln>
        </p:spPr>
        <p:txBody>
          <a:bodyPr wrap="square">
            <a:spAutoFit/>
          </a:bodyPr>
          <a:lstStyle/>
          <a:p>
            <a:pPr algn="ctr">
              <a:spcBef>
                <a:spcPts val="0"/>
              </a:spcBef>
              <a:buClr>
                <a:schemeClr val="bg2"/>
              </a:buClr>
              <a:buSzPct val="140000"/>
              <a:defRPr/>
            </a:pPr>
            <a:r>
              <a:rPr lang="es-ES" sz="3600" dirty="0">
                <a:solidFill>
                  <a:srgbClr val="FF7619"/>
                </a:solidFill>
                <a:effectLst>
                  <a:outerShdw blurRad="38100" dist="38100" dir="2700000" algn="tl">
                    <a:srgbClr val="000000">
                      <a:alpha val="43137"/>
                    </a:srgbClr>
                  </a:outerShdw>
                </a:effectLst>
                <a:cs typeface="+mn-cs"/>
              </a:rPr>
              <a:t> </a:t>
            </a:r>
            <a:r>
              <a:rPr lang="es-ES" sz="3600" dirty="0">
                <a:solidFill>
                  <a:srgbClr val="008000"/>
                </a:solidFill>
                <a:effectLst>
                  <a:outerShdw blurRad="38100" dist="38100" dir="2700000" algn="tl">
                    <a:srgbClr val="000000">
                      <a:alpha val="43137"/>
                    </a:srgbClr>
                  </a:outerShdw>
                </a:effectLst>
                <a:cs typeface="+mn-cs"/>
              </a:rPr>
              <a:t>Telemedicina en Hospitales de la </a:t>
            </a:r>
          </a:p>
          <a:p>
            <a:pPr algn="ctr">
              <a:spcBef>
                <a:spcPts val="0"/>
              </a:spcBef>
              <a:buClr>
                <a:schemeClr val="bg2"/>
              </a:buClr>
              <a:buSzPct val="140000"/>
              <a:defRPr/>
            </a:pPr>
            <a:r>
              <a:rPr lang="es-ES" sz="3600" dirty="0">
                <a:solidFill>
                  <a:srgbClr val="008000"/>
                </a:solidFill>
                <a:effectLst>
                  <a:outerShdw blurRad="38100" dist="38100" dir="2700000" algn="tl">
                    <a:srgbClr val="000000">
                      <a:alpha val="43137"/>
                    </a:srgbClr>
                  </a:outerShdw>
                </a:effectLst>
                <a:cs typeface="+mn-cs"/>
              </a:rPr>
              <a:t>Comunidad de Madrid - España</a:t>
            </a:r>
          </a:p>
        </p:txBody>
      </p:sp>
      <p:pic>
        <p:nvPicPr>
          <p:cNvPr id="4" name="Imagen 3"/>
          <p:cNvPicPr>
            <a:picLocks noChangeAspect="1"/>
          </p:cNvPicPr>
          <p:nvPr/>
        </p:nvPicPr>
        <p:blipFill>
          <a:blip r:embed="rId3"/>
          <a:stretch>
            <a:fillRect/>
          </a:stretch>
        </p:blipFill>
        <p:spPr>
          <a:xfrm>
            <a:off x="6816080" y="90400"/>
            <a:ext cx="3837904" cy="2211790"/>
          </a:xfrm>
          <a:prstGeom prst="rect">
            <a:avLst/>
          </a:prstGeom>
        </p:spPr>
      </p:pic>
      <p:pic>
        <p:nvPicPr>
          <p:cNvPr id="5" name="Imagen 4"/>
          <p:cNvPicPr>
            <a:picLocks noChangeAspect="1"/>
          </p:cNvPicPr>
          <p:nvPr/>
        </p:nvPicPr>
        <p:blipFill>
          <a:blip r:embed="rId4"/>
          <a:stretch>
            <a:fillRect/>
          </a:stretch>
        </p:blipFill>
        <p:spPr>
          <a:xfrm>
            <a:off x="4439816" y="505577"/>
            <a:ext cx="2019300" cy="752475"/>
          </a:xfrm>
          <a:prstGeom prst="rect">
            <a:avLst/>
          </a:prstGeom>
        </p:spPr>
      </p:pic>
    </p:spTree>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6"/>
          <p:cNvSpPr txBox="1">
            <a:spLocks noChangeArrowheads="1"/>
          </p:cNvSpPr>
          <p:nvPr/>
        </p:nvSpPr>
        <p:spPr bwMode="auto">
          <a:xfrm>
            <a:off x="0" y="980728"/>
            <a:ext cx="11881320" cy="434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9pPr>
          </a:lstStyle>
          <a:p>
            <a:pPr algn="ctr" eaLnBrk="1" hangingPunct="1">
              <a:buSzPct val="100000"/>
              <a:defRPr/>
            </a:pPr>
            <a:r>
              <a:rPr lang="es-ES" altLang="es-ES" sz="3200" b="1" dirty="0">
                <a:solidFill>
                  <a:srgbClr val="FA6500"/>
                </a:solidFill>
                <a:latin typeface="Arial Unicode MS" panose="020B0604020202020204" pitchFamily="34" charset="-128"/>
              </a:rPr>
              <a:t>La Conexión Interhospitalaria a través de Telemedicina</a:t>
            </a:r>
          </a:p>
        </p:txBody>
      </p:sp>
      <p:pic>
        <p:nvPicPr>
          <p:cNvPr id="4" name="Telemedicina Modelo Poveda, La Conexión Interhospitalaria">
            <a:hlinkClick r:id="" action="ppaction://media"/>
            <a:extLst>
              <a:ext uri="{FF2B5EF4-FFF2-40B4-BE49-F238E27FC236}">
                <a16:creationId xmlns:a16="http://schemas.microsoft.com/office/drawing/2014/main" id="{E98FB7D5-AC4E-429F-8127-3B70A44860B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993544" y="1415393"/>
            <a:ext cx="5307319" cy="4245855"/>
          </a:xfrm>
          <a:prstGeom prst="rect">
            <a:avLst/>
          </a:prstGeom>
        </p:spPr>
      </p:pic>
    </p:spTree>
    <p:extLst>
      <p:ext uri="{BB962C8B-B14F-4D97-AF65-F5344CB8AC3E}">
        <p14:creationId xmlns:p14="http://schemas.microsoft.com/office/powerpoint/2010/main" val="10675099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7419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1487488" y="836613"/>
            <a:ext cx="9073008" cy="56880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9pPr>
          </a:lstStyle>
          <a:p>
            <a:pPr algn="just">
              <a:lnSpc>
                <a:spcPct val="80000"/>
              </a:lnSpc>
              <a:spcBef>
                <a:spcPts val="500"/>
              </a:spcBef>
              <a:buSzPct val="70000"/>
              <a:defRPr/>
            </a:pPr>
            <a:r>
              <a:rPr lang="es-ES" altLang="es-ES" sz="3600" dirty="0">
                <a:solidFill>
                  <a:srgbClr val="008000"/>
                </a:solidFill>
                <a:latin typeface="Arial Unicode MS" panose="020B0604020202020204" pitchFamily="34" charset="-128"/>
              </a:rPr>
              <a:t>En el año 2007</a:t>
            </a:r>
            <a:r>
              <a:rPr lang="es-ES" altLang="es-ES" sz="3600" dirty="0">
                <a:solidFill>
                  <a:schemeClr val="tx1"/>
                </a:solidFill>
                <a:latin typeface="Arial Unicode MS" panose="020B0604020202020204" pitchFamily="34" charset="-128"/>
              </a:rPr>
              <a:t>, </a:t>
            </a:r>
          </a:p>
          <a:p>
            <a:pPr algn="just">
              <a:lnSpc>
                <a:spcPct val="80000"/>
              </a:lnSpc>
              <a:spcBef>
                <a:spcPts val="500"/>
              </a:spcBef>
              <a:buSzPct val="70000"/>
              <a:defRPr/>
            </a:pPr>
            <a:endParaRPr lang="es-ES" altLang="es-ES" sz="2400" dirty="0">
              <a:solidFill>
                <a:schemeClr val="tx1"/>
              </a:solidFill>
              <a:latin typeface="Arial Unicode MS" panose="020B0604020202020204" pitchFamily="34" charset="-128"/>
            </a:endParaRPr>
          </a:p>
          <a:p>
            <a:pPr algn="just">
              <a:lnSpc>
                <a:spcPct val="80000"/>
              </a:lnSpc>
              <a:spcBef>
                <a:spcPts val="500"/>
              </a:spcBef>
              <a:buSzPct val="70000"/>
              <a:defRPr/>
            </a:pPr>
            <a:r>
              <a:rPr lang="es-ES" altLang="es-ES" sz="2400" dirty="0">
                <a:solidFill>
                  <a:schemeClr val="tx1"/>
                </a:solidFill>
                <a:latin typeface="Arial Unicode MS" panose="020B0604020202020204" pitchFamily="34" charset="-128"/>
              </a:rPr>
              <a:t>SERMAS dotó a 3 Hospitales de Apoyo de Media Estancia y a 3 Hospitales de Agudos de un Sistema Integrado de Telemedicina con un triple objetivo:</a:t>
            </a:r>
          </a:p>
          <a:p>
            <a:pPr>
              <a:lnSpc>
                <a:spcPct val="80000"/>
              </a:lnSpc>
              <a:spcBef>
                <a:spcPts val="500"/>
              </a:spcBef>
              <a:buSzPct val="70000"/>
              <a:defRPr/>
            </a:pPr>
            <a:endParaRPr lang="es-ES" altLang="es-ES" sz="2400" dirty="0">
              <a:solidFill>
                <a:schemeClr val="tx1"/>
              </a:solidFill>
              <a:effectLst>
                <a:outerShdw blurRad="38100" dist="38100" dir="2700000" algn="tl">
                  <a:srgbClr val="000000"/>
                </a:outerShdw>
              </a:effectLst>
              <a:latin typeface="Arial Unicode MS" panose="020B0604020202020204" pitchFamily="34" charset="-128"/>
            </a:endParaRPr>
          </a:p>
          <a:p>
            <a:pPr>
              <a:lnSpc>
                <a:spcPct val="80000"/>
              </a:lnSpc>
              <a:spcBef>
                <a:spcPts val="500"/>
              </a:spcBef>
              <a:buSzPct val="70000"/>
              <a:defRPr/>
            </a:pPr>
            <a:r>
              <a:rPr lang="es-ES" altLang="es-ES" sz="2400" dirty="0">
                <a:solidFill>
                  <a:schemeClr val="tx1"/>
                </a:solidFill>
                <a:effectLst>
                  <a:outerShdw blurRad="38100" dist="38100" dir="2700000" algn="tl">
                    <a:srgbClr val="000000"/>
                  </a:outerShdw>
                </a:effectLst>
                <a:latin typeface="Arial Unicode MS" panose="020B0604020202020204" pitchFamily="34" charset="-128"/>
                <a:cs typeface="Arial Unicode MS" panose="020B0604020202020204" pitchFamily="34" charset="-128"/>
              </a:rPr>
              <a:t>■ </a:t>
            </a:r>
            <a:r>
              <a:rPr lang="es-ES" altLang="es-ES" sz="2400" dirty="0">
                <a:solidFill>
                  <a:schemeClr val="tx1"/>
                </a:solidFill>
                <a:latin typeface="Arial Unicode MS" panose="020B0604020202020204" pitchFamily="34" charset="-128"/>
                <a:cs typeface="Arial Unicode MS" panose="020B0604020202020204" pitchFamily="34" charset="-128"/>
              </a:rPr>
              <a:t>Mejorar las Carteras de Servicio al permitirles realizar interconsultas con los Servicios Clínicos de otros Hospitales</a:t>
            </a:r>
          </a:p>
          <a:p>
            <a:pPr>
              <a:lnSpc>
                <a:spcPct val="80000"/>
              </a:lnSpc>
              <a:spcBef>
                <a:spcPts val="500"/>
              </a:spcBef>
              <a:buSzPct val="70000"/>
              <a:defRPr/>
            </a:pPr>
            <a:endParaRPr lang="es-ES" altLang="es-ES" sz="2400" dirty="0">
              <a:solidFill>
                <a:schemeClr val="tx1"/>
              </a:solidFill>
              <a:latin typeface="Arial Unicode MS" panose="020B0604020202020204" pitchFamily="34" charset="-128"/>
              <a:cs typeface="Arial Unicode MS" panose="020B0604020202020204" pitchFamily="34" charset="-128"/>
            </a:endParaRPr>
          </a:p>
          <a:p>
            <a:pPr>
              <a:lnSpc>
                <a:spcPct val="80000"/>
              </a:lnSpc>
              <a:spcBef>
                <a:spcPts val="500"/>
              </a:spcBef>
              <a:buSzPct val="70000"/>
              <a:defRPr/>
            </a:pPr>
            <a:r>
              <a:rPr lang="es-ES" altLang="es-ES" sz="2400" dirty="0">
                <a:solidFill>
                  <a:schemeClr val="tx1"/>
                </a:solidFill>
                <a:latin typeface="Arial Unicode MS" panose="020B0604020202020204" pitchFamily="34" charset="-128"/>
                <a:cs typeface="Arial Unicode MS" panose="020B0604020202020204" pitchFamily="34" charset="-128"/>
              </a:rPr>
              <a:t>■ Ahorrar costes e incrementar la eficiencia del sistema hospitalario al disminuir la necesidad de Transporte Sanitario y de frecuentación Hospitalaria.</a:t>
            </a:r>
          </a:p>
          <a:p>
            <a:pPr>
              <a:lnSpc>
                <a:spcPct val="80000"/>
              </a:lnSpc>
              <a:spcBef>
                <a:spcPts val="500"/>
              </a:spcBef>
              <a:buSzPct val="70000"/>
              <a:defRPr/>
            </a:pPr>
            <a:endParaRPr lang="es-ES" altLang="es-ES" sz="2400" dirty="0">
              <a:solidFill>
                <a:schemeClr val="tx1"/>
              </a:solidFill>
              <a:latin typeface="Arial Unicode MS" panose="020B0604020202020204" pitchFamily="34" charset="-128"/>
              <a:cs typeface="Arial Unicode MS" panose="020B0604020202020204" pitchFamily="34" charset="-128"/>
            </a:endParaRPr>
          </a:p>
          <a:p>
            <a:pPr>
              <a:lnSpc>
                <a:spcPct val="80000"/>
              </a:lnSpc>
              <a:spcBef>
                <a:spcPts val="500"/>
              </a:spcBef>
              <a:buSzPct val="70000"/>
              <a:defRPr/>
            </a:pPr>
            <a:r>
              <a:rPr lang="es-ES" altLang="es-ES" sz="2400" dirty="0">
                <a:solidFill>
                  <a:schemeClr val="tx1"/>
                </a:solidFill>
                <a:latin typeface="Arial Unicode MS" panose="020B0604020202020204" pitchFamily="34" charset="-128"/>
                <a:cs typeface="Arial Unicode MS" panose="020B0604020202020204" pitchFamily="34" charset="-128"/>
              </a:rPr>
              <a:t>■ Mejorar la estrategia en la Seguridad del Paciente.</a:t>
            </a:r>
          </a:p>
        </p:txBody>
      </p:sp>
    </p:spTree>
    <p:extLst>
      <p:ext uri="{BB962C8B-B14F-4D97-AF65-F5344CB8AC3E}">
        <p14:creationId xmlns:p14="http://schemas.microsoft.com/office/powerpoint/2010/main" val="308148209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2152651" y="717434"/>
            <a:ext cx="7470775" cy="7673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9pPr>
          </a:lstStyle>
          <a:p>
            <a:pPr algn="ctr" eaLnBrk="1" hangingPunct="1">
              <a:buSzPct val="100000"/>
              <a:defRPr/>
            </a:pPr>
            <a:r>
              <a:rPr lang="pt-PT" altLang="es-ES" sz="4000" b="1" dirty="0">
                <a:solidFill>
                  <a:srgbClr val="00B050"/>
                </a:solidFill>
                <a:effectLst>
                  <a:outerShdw blurRad="38100" dist="38100" dir="2700000" algn="tl">
                    <a:srgbClr val="000000"/>
                  </a:outerShdw>
                </a:effectLst>
                <a:latin typeface="Arial Unicode MS" panose="020B0604020202020204" pitchFamily="34" charset="-128"/>
              </a:rPr>
              <a:t>Colaboración </a:t>
            </a:r>
            <a:r>
              <a:rPr lang="pt-BR" altLang="es-ES" sz="4000" b="1" dirty="0">
                <a:solidFill>
                  <a:srgbClr val="00B050"/>
                </a:solidFill>
                <a:effectLst>
                  <a:outerShdw blurRad="38100" dist="38100" dir="2700000" algn="tl">
                    <a:srgbClr val="000000"/>
                  </a:outerShdw>
                </a:effectLst>
                <a:latin typeface="Arial Unicode MS" panose="020B0604020202020204" pitchFamily="34" charset="-128"/>
              </a:rPr>
              <a:t>entre </a:t>
            </a:r>
            <a:r>
              <a:rPr lang="pt-BR" altLang="es-ES" sz="4000" b="1" dirty="0" err="1">
                <a:solidFill>
                  <a:srgbClr val="00B050"/>
                </a:solidFill>
                <a:effectLst>
                  <a:outerShdw blurRad="38100" dist="38100" dir="2700000" algn="tl">
                    <a:srgbClr val="000000"/>
                  </a:outerShdw>
                </a:effectLst>
                <a:latin typeface="Arial Unicode MS" panose="020B0604020202020204" pitchFamily="34" charset="-128"/>
              </a:rPr>
              <a:t>Hospitales</a:t>
            </a:r>
            <a:endParaRPr lang="pt-BR" altLang="es-ES" sz="4000" b="1" dirty="0">
              <a:solidFill>
                <a:srgbClr val="00B050"/>
              </a:solidFill>
              <a:effectLst>
                <a:outerShdw blurRad="38100" dist="38100" dir="2700000" algn="tl">
                  <a:srgbClr val="000000"/>
                </a:outerShdw>
              </a:effectLst>
              <a:latin typeface="Arial Unicode MS" panose="020B0604020202020204" pitchFamily="34" charset="-128"/>
            </a:endParaRPr>
          </a:p>
        </p:txBody>
      </p:sp>
      <p:pic>
        <p:nvPicPr>
          <p:cNvPr id="1229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3592" y="1729887"/>
            <a:ext cx="3670300" cy="20161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293"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63953" y="4015087"/>
            <a:ext cx="3813175" cy="23574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83632" y="4152878"/>
            <a:ext cx="2775804" cy="208185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68009" y="1817199"/>
            <a:ext cx="2500313" cy="19288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37613927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3232" y="1397099"/>
            <a:ext cx="3046413" cy="40481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268" name="Text Box 4"/>
          <p:cNvSpPr txBox="1">
            <a:spLocks noChangeArrowheads="1"/>
          </p:cNvSpPr>
          <p:nvPr/>
        </p:nvSpPr>
        <p:spPr bwMode="auto">
          <a:xfrm>
            <a:off x="1703512" y="1192488"/>
            <a:ext cx="5112568" cy="19476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t"/>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9pPr>
          </a:lstStyle>
          <a:p>
            <a:pPr algn="ctr" eaLnBrk="1" hangingPunct="1">
              <a:buSzPct val="100000"/>
              <a:defRPr/>
            </a:pPr>
            <a:r>
              <a:rPr lang="es-MX" altLang="es-ES" sz="3200" dirty="0">
                <a:solidFill>
                  <a:srgbClr val="008000"/>
                </a:solidFill>
                <a:latin typeface="Calibri" panose="020F0502020204030204" pitchFamily="34" charset="0"/>
              </a:rPr>
              <a:t>Inversión realizada 2007</a:t>
            </a:r>
          </a:p>
          <a:p>
            <a:pPr algn="ctr" eaLnBrk="1" hangingPunct="1">
              <a:buSzPct val="100000"/>
              <a:defRPr/>
            </a:pPr>
            <a:endParaRPr lang="es-MX" altLang="es-ES" sz="2400" dirty="0">
              <a:solidFill>
                <a:srgbClr val="002060"/>
              </a:solidFill>
              <a:latin typeface="Calibri" panose="020F0502020204030204" pitchFamily="34" charset="0"/>
            </a:endParaRPr>
          </a:p>
          <a:p>
            <a:pPr algn="ctr">
              <a:buSzPct val="100000"/>
              <a:defRPr/>
            </a:pPr>
            <a:r>
              <a:rPr lang="es-MX" altLang="es-ES" sz="2400" dirty="0">
                <a:solidFill>
                  <a:srgbClr val="002060"/>
                </a:solidFill>
                <a:latin typeface="Calibri" panose="020F0502020204030204" pitchFamily="34" charset="0"/>
              </a:rPr>
              <a:t>Hospital Emisor: 130.242  </a:t>
            </a:r>
            <a:r>
              <a:rPr lang="pt-BR" altLang="es-ES" sz="2400" dirty="0">
                <a:solidFill>
                  <a:srgbClr val="002060"/>
                </a:solidFill>
                <a:latin typeface="Calibri" panose="020F0502020204030204" pitchFamily="34" charset="0"/>
              </a:rPr>
              <a:t>€</a:t>
            </a:r>
          </a:p>
          <a:p>
            <a:pPr algn="ctr" eaLnBrk="1" hangingPunct="1">
              <a:buSzPct val="100000"/>
              <a:defRPr/>
            </a:pPr>
            <a:r>
              <a:rPr lang="es-MX" altLang="es-ES" sz="2400" dirty="0">
                <a:solidFill>
                  <a:srgbClr val="002060"/>
                </a:solidFill>
                <a:latin typeface="Calibri" panose="020F0502020204030204" pitchFamily="34" charset="0"/>
              </a:rPr>
              <a:t>Hospital Receptor: 22.267 </a:t>
            </a:r>
            <a:r>
              <a:rPr lang="pt-BR" altLang="es-ES" sz="2400" dirty="0">
                <a:solidFill>
                  <a:srgbClr val="002060"/>
                </a:solidFill>
                <a:latin typeface="Calibri" panose="020F0502020204030204" pitchFamily="34" charset="0"/>
              </a:rPr>
              <a:t>€</a:t>
            </a:r>
            <a:endParaRPr lang="es-MX" altLang="es-ES" sz="2400" dirty="0">
              <a:solidFill>
                <a:srgbClr val="002060"/>
              </a:solidFill>
              <a:latin typeface="Calibri" panose="020F0502020204030204" pitchFamily="34" charset="0"/>
            </a:endParaRPr>
          </a:p>
          <a:p>
            <a:pPr algn="ctr" eaLnBrk="1" hangingPunct="1">
              <a:buSzPct val="100000"/>
              <a:defRPr/>
            </a:pPr>
            <a:r>
              <a:rPr lang="es-MX" altLang="es-ES" sz="2400" dirty="0">
                <a:solidFill>
                  <a:srgbClr val="002060"/>
                </a:solidFill>
                <a:latin typeface="Calibri" panose="020F0502020204030204" pitchFamily="34" charset="0"/>
              </a:rPr>
              <a:t>TOTAL: 152.509  </a:t>
            </a:r>
            <a:r>
              <a:rPr lang="pt-BR" altLang="es-ES" sz="2400" dirty="0">
                <a:solidFill>
                  <a:srgbClr val="002060"/>
                </a:solidFill>
                <a:latin typeface="Calibri" panose="020F0502020204030204" pitchFamily="34" charset="0"/>
              </a:rPr>
              <a:t>€</a:t>
            </a:r>
            <a:endParaRPr lang="es-MX" altLang="es-ES" sz="2400" dirty="0">
              <a:solidFill>
                <a:srgbClr val="002060"/>
              </a:solidFill>
              <a:latin typeface="Calibri" panose="020F0502020204030204" pitchFamily="34" charset="0"/>
            </a:endParaRPr>
          </a:p>
          <a:p>
            <a:pPr algn="ctr">
              <a:buSzPct val="100000"/>
              <a:defRPr/>
            </a:pPr>
            <a:endParaRPr lang="es-MX" altLang="es-ES" sz="2400" dirty="0">
              <a:solidFill>
                <a:srgbClr val="002060"/>
              </a:solidFill>
              <a:latin typeface="Calibri" panose="020F0502020204030204" pitchFamily="34" charset="0"/>
            </a:endParaRPr>
          </a:p>
        </p:txBody>
      </p:sp>
      <p:sp>
        <p:nvSpPr>
          <p:cNvPr id="18438" name="Text Box 5"/>
          <p:cNvSpPr txBox="1">
            <a:spLocks noChangeArrowheads="1"/>
          </p:cNvSpPr>
          <p:nvPr/>
        </p:nvSpPr>
        <p:spPr bwMode="auto">
          <a:xfrm>
            <a:off x="3303589" y="644525"/>
            <a:ext cx="6499225" cy="679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1pPr>
            <a:lvl2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2pPr>
            <a:lvl3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3pPr>
            <a:lvl4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4pPr>
            <a:lvl5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9pPr>
          </a:lstStyle>
          <a:p>
            <a:pPr>
              <a:spcBef>
                <a:spcPts val="600"/>
              </a:spcBef>
              <a:buClrTx/>
            </a:pPr>
            <a:r>
              <a:rPr lang="es-ES" altLang="es-ES" sz="2400">
                <a:solidFill>
                  <a:srgbClr val="FFFFFF"/>
                </a:solidFill>
                <a:latin typeface="Arial Unicode MS" panose="020B0604020202020204" pitchFamily="34" charset="-128"/>
              </a:rPr>
              <a:t>Estación Clínica de Telemedicina Emisora</a:t>
            </a:r>
          </a:p>
        </p:txBody>
      </p:sp>
      <p:sp>
        <p:nvSpPr>
          <p:cNvPr id="8" name="Text Box 4"/>
          <p:cNvSpPr txBox="1">
            <a:spLocks noChangeArrowheads="1"/>
          </p:cNvSpPr>
          <p:nvPr/>
        </p:nvSpPr>
        <p:spPr bwMode="auto">
          <a:xfrm>
            <a:off x="1703512" y="3688089"/>
            <a:ext cx="5112568" cy="19476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t"/>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9pPr>
          </a:lstStyle>
          <a:p>
            <a:pPr algn="ctr" eaLnBrk="1" hangingPunct="1">
              <a:buSzPct val="100000"/>
              <a:defRPr/>
            </a:pPr>
            <a:r>
              <a:rPr lang="es-MX" altLang="es-ES" sz="3200" dirty="0">
                <a:solidFill>
                  <a:srgbClr val="008000"/>
                </a:solidFill>
                <a:latin typeface="Calibri" panose="020F0502020204030204" pitchFamily="34" charset="0"/>
              </a:rPr>
              <a:t>¡¡ Inversión hoy 2018 !!</a:t>
            </a:r>
          </a:p>
          <a:p>
            <a:pPr algn="ctr" eaLnBrk="1" hangingPunct="1">
              <a:buSzPct val="100000"/>
              <a:defRPr/>
            </a:pPr>
            <a:endParaRPr lang="es-MX" altLang="es-ES" sz="2400" dirty="0">
              <a:solidFill>
                <a:srgbClr val="002060"/>
              </a:solidFill>
              <a:latin typeface="Calibri" panose="020F0502020204030204" pitchFamily="34" charset="0"/>
            </a:endParaRPr>
          </a:p>
          <a:p>
            <a:pPr algn="ctr">
              <a:buSzPct val="100000"/>
              <a:defRPr/>
            </a:pPr>
            <a:r>
              <a:rPr lang="es-MX" altLang="es-ES" sz="2400" dirty="0">
                <a:solidFill>
                  <a:srgbClr val="002060"/>
                </a:solidFill>
                <a:latin typeface="Calibri" panose="020F0502020204030204" pitchFamily="34" charset="0"/>
              </a:rPr>
              <a:t>Hospital Emisor: 6.242  </a:t>
            </a:r>
            <a:r>
              <a:rPr lang="pt-BR" altLang="es-ES" sz="2400" dirty="0">
                <a:solidFill>
                  <a:srgbClr val="002060"/>
                </a:solidFill>
                <a:latin typeface="Calibri" panose="020F0502020204030204" pitchFamily="34" charset="0"/>
              </a:rPr>
              <a:t>€</a:t>
            </a:r>
          </a:p>
          <a:p>
            <a:pPr algn="ctr" eaLnBrk="1" hangingPunct="1">
              <a:buSzPct val="100000"/>
              <a:defRPr/>
            </a:pPr>
            <a:r>
              <a:rPr lang="es-MX" altLang="es-ES" sz="2400" dirty="0">
                <a:solidFill>
                  <a:srgbClr val="002060"/>
                </a:solidFill>
                <a:latin typeface="Calibri" panose="020F0502020204030204" pitchFamily="34" charset="0"/>
              </a:rPr>
              <a:t>Hospital Receptor: 444 </a:t>
            </a:r>
            <a:r>
              <a:rPr lang="pt-BR" altLang="es-ES" sz="2400" dirty="0">
                <a:solidFill>
                  <a:srgbClr val="002060"/>
                </a:solidFill>
                <a:latin typeface="Calibri" panose="020F0502020204030204" pitchFamily="34" charset="0"/>
              </a:rPr>
              <a:t>€</a:t>
            </a:r>
            <a:endParaRPr lang="es-MX" altLang="es-ES" sz="2400" dirty="0">
              <a:solidFill>
                <a:srgbClr val="002060"/>
              </a:solidFill>
              <a:latin typeface="Calibri" panose="020F0502020204030204" pitchFamily="34" charset="0"/>
            </a:endParaRPr>
          </a:p>
          <a:p>
            <a:pPr algn="ctr" eaLnBrk="1" hangingPunct="1">
              <a:buSzPct val="100000"/>
              <a:defRPr/>
            </a:pPr>
            <a:r>
              <a:rPr lang="es-MX" altLang="es-ES" sz="2400" dirty="0">
                <a:solidFill>
                  <a:srgbClr val="002060"/>
                </a:solidFill>
                <a:latin typeface="Calibri" panose="020F0502020204030204" pitchFamily="34" charset="0"/>
              </a:rPr>
              <a:t>TOTAL: 6.686  </a:t>
            </a:r>
            <a:r>
              <a:rPr lang="pt-BR" altLang="es-ES" sz="2400" dirty="0">
                <a:solidFill>
                  <a:srgbClr val="002060"/>
                </a:solidFill>
                <a:latin typeface="Calibri" panose="020F0502020204030204" pitchFamily="34" charset="0"/>
              </a:rPr>
              <a:t>€</a:t>
            </a:r>
            <a:endParaRPr lang="es-MX" altLang="es-ES" sz="2400" dirty="0">
              <a:solidFill>
                <a:srgbClr val="002060"/>
              </a:solidFill>
              <a:latin typeface="Calibri" panose="020F0502020204030204" pitchFamily="34" charset="0"/>
            </a:endParaRPr>
          </a:p>
          <a:p>
            <a:pPr algn="ctr">
              <a:buSzPct val="100000"/>
              <a:defRPr/>
            </a:pPr>
            <a:endParaRPr lang="es-MX" altLang="es-ES" sz="2400" dirty="0">
              <a:solidFill>
                <a:srgbClr val="002060"/>
              </a:solidFill>
              <a:latin typeface="Calibri" panose="020F0502020204030204" pitchFamily="34" charset="0"/>
            </a:endParaRPr>
          </a:p>
        </p:txBody>
      </p:sp>
    </p:spTree>
    <p:extLst>
      <p:ext uri="{BB962C8B-B14F-4D97-AF65-F5344CB8AC3E}">
        <p14:creationId xmlns:p14="http://schemas.microsoft.com/office/powerpoint/2010/main" val="318436438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1"/>
          <p:cNvSpPr txBox="1">
            <a:spLocks noChangeArrowheads="1"/>
          </p:cNvSpPr>
          <p:nvPr/>
        </p:nvSpPr>
        <p:spPr bwMode="auto">
          <a:xfrm>
            <a:off x="695400" y="836712"/>
            <a:ext cx="10441160" cy="5400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446088" indent="-366713">
              <a:buClr>
                <a:srgbClr val="000000"/>
              </a:buClr>
              <a:buSzPct val="100000"/>
              <a:buFont typeface="Times New Roman" panose="02020603050405020304" pitchFamily="18" charset="0"/>
              <a:tabLst>
                <a:tab pos="446088"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 pos="9429750" algn="l"/>
              </a:tabLst>
              <a:defRPr>
                <a:solidFill>
                  <a:schemeClr val="bg1"/>
                </a:solidFill>
                <a:latin typeface="Arial" panose="020B0604020202020204" pitchFamily="34" charset="0"/>
                <a:ea typeface="Microsoft YaHei" panose="020B0503020204020204" pitchFamily="34" charset="-122"/>
              </a:defRPr>
            </a:lvl1pPr>
            <a:lvl2pPr>
              <a:buClr>
                <a:srgbClr val="000000"/>
              </a:buClr>
              <a:buSzPct val="100000"/>
              <a:buFont typeface="Times New Roman" panose="02020603050405020304" pitchFamily="18" charset="0"/>
              <a:tabLst>
                <a:tab pos="446088"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 pos="9429750" algn="l"/>
              </a:tabLst>
              <a:defRPr>
                <a:solidFill>
                  <a:schemeClr val="bg1"/>
                </a:solidFill>
                <a:latin typeface="Arial" panose="020B0604020202020204" pitchFamily="34" charset="0"/>
                <a:ea typeface="Microsoft YaHei" panose="020B0503020204020204" pitchFamily="34" charset="-122"/>
              </a:defRPr>
            </a:lvl2pPr>
            <a:lvl3pPr>
              <a:buClr>
                <a:srgbClr val="000000"/>
              </a:buClr>
              <a:buSzPct val="100000"/>
              <a:buFont typeface="Times New Roman" panose="02020603050405020304" pitchFamily="18" charset="0"/>
              <a:tabLst>
                <a:tab pos="446088"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 pos="9429750" algn="l"/>
              </a:tabLst>
              <a:defRPr>
                <a:solidFill>
                  <a:schemeClr val="bg1"/>
                </a:solidFill>
                <a:latin typeface="Arial" panose="020B0604020202020204" pitchFamily="34" charset="0"/>
                <a:ea typeface="Microsoft YaHei" panose="020B0503020204020204" pitchFamily="34" charset="-122"/>
              </a:defRPr>
            </a:lvl3pPr>
            <a:lvl4pPr>
              <a:buClr>
                <a:srgbClr val="000000"/>
              </a:buClr>
              <a:buSzPct val="100000"/>
              <a:buFont typeface="Times New Roman" panose="02020603050405020304" pitchFamily="18" charset="0"/>
              <a:tabLst>
                <a:tab pos="446088"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 pos="9429750" algn="l"/>
              </a:tabLst>
              <a:defRPr>
                <a:solidFill>
                  <a:schemeClr val="bg1"/>
                </a:solidFill>
                <a:latin typeface="Arial" panose="020B0604020202020204" pitchFamily="34" charset="0"/>
                <a:ea typeface="Microsoft YaHei" panose="020B0503020204020204" pitchFamily="34" charset="-122"/>
              </a:defRPr>
            </a:lvl4pPr>
            <a:lvl5pPr>
              <a:buClr>
                <a:srgbClr val="000000"/>
              </a:buClr>
              <a:buSzPct val="100000"/>
              <a:buFont typeface="Times New Roman" panose="02020603050405020304" pitchFamily="18" charset="0"/>
              <a:tabLst>
                <a:tab pos="446088"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 pos="9429750" algn="l"/>
              </a:tabLst>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446088"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 pos="9429750" algn="l"/>
              </a:tabLs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446088"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 pos="9429750" algn="l"/>
              </a:tabLs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446088"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 pos="9429750" algn="l"/>
              </a:tabLs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446088"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 pos="9429750" algn="l"/>
              </a:tabLst>
              <a:defRPr>
                <a:solidFill>
                  <a:schemeClr val="bg1"/>
                </a:solidFill>
                <a:latin typeface="Arial" panose="020B0604020202020204" pitchFamily="34" charset="0"/>
                <a:ea typeface="Microsoft YaHei" panose="020B0503020204020204" pitchFamily="34" charset="-122"/>
              </a:defRPr>
            </a:lvl9pPr>
          </a:lstStyle>
          <a:p>
            <a:pPr algn="ctr">
              <a:spcBef>
                <a:spcPts val="600"/>
              </a:spcBef>
              <a:spcAft>
                <a:spcPts val="1425"/>
              </a:spcAft>
              <a:buClrTx/>
              <a:buSzPct val="38000"/>
            </a:pPr>
            <a:r>
              <a:rPr lang="es-ES" altLang="es-ES" sz="4000" b="1" dirty="0">
                <a:solidFill>
                  <a:srgbClr val="00B050"/>
                </a:solidFill>
                <a:latin typeface="Calibri" panose="020F0502020204030204" pitchFamily="34" charset="0"/>
              </a:rPr>
              <a:t>Telemedicina:  Análisis Económico</a:t>
            </a:r>
          </a:p>
          <a:p>
            <a:pPr algn="ctr">
              <a:spcBef>
                <a:spcPts val="600"/>
              </a:spcBef>
              <a:spcAft>
                <a:spcPts val="1425"/>
              </a:spcAft>
              <a:buClrTx/>
              <a:buSzPct val="38000"/>
            </a:pPr>
            <a:endParaRPr lang="es-ES" altLang="es-ES" sz="800" b="1" dirty="0">
              <a:solidFill>
                <a:srgbClr val="002060"/>
              </a:solidFill>
              <a:latin typeface="Calibri" panose="020F0502020204030204" pitchFamily="34" charset="0"/>
            </a:endParaRPr>
          </a:p>
          <a:p>
            <a:pPr>
              <a:spcBef>
                <a:spcPts val="600"/>
              </a:spcBef>
              <a:spcAft>
                <a:spcPts val="1425"/>
              </a:spcAft>
              <a:buClrTx/>
              <a:buSzPct val="76000"/>
            </a:pPr>
            <a:r>
              <a:rPr lang="es-ES" altLang="es-ES" sz="2400" dirty="0">
                <a:solidFill>
                  <a:srgbClr val="002060"/>
                </a:solidFill>
                <a:latin typeface="Calibri" panose="020F0502020204030204" pitchFamily="34" charset="0"/>
              </a:rPr>
              <a:t>A)	</a:t>
            </a:r>
            <a:r>
              <a:rPr lang="es-ES" altLang="es-ES" sz="2400" b="1" dirty="0">
                <a:solidFill>
                  <a:srgbClr val="002060"/>
                </a:solidFill>
                <a:latin typeface="Calibri" panose="020F0502020204030204" pitchFamily="34" charset="0"/>
              </a:rPr>
              <a:t>El costo / año </a:t>
            </a:r>
            <a:r>
              <a:rPr lang="es-ES" altLang="es-ES" sz="2400" dirty="0">
                <a:solidFill>
                  <a:srgbClr val="002060"/>
                </a:solidFill>
                <a:latin typeface="Calibri" panose="020F0502020204030204" pitchFamily="34" charset="0"/>
              </a:rPr>
              <a:t>para los primeros 6 años, fue: 47.841 €.</a:t>
            </a:r>
          </a:p>
          <a:p>
            <a:pPr>
              <a:spcBef>
                <a:spcPts val="600"/>
              </a:spcBef>
              <a:spcAft>
                <a:spcPts val="1425"/>
              </a:spcAft>
              <a:buClrTx/>
              <a:buSzPct val="42000"/>
            </a:pPr>
            <a:r>
              <a:rPr lang="es-ES" altLang="es-ES" sz="2400" dirty="0">
                <a:solidFill>
                  <a:srgbClr val="002060"/>
                </a:solidFill>
                <a:latin typeface="Calibri" panose="020F0502020204030204" pitchFamily="34" charset="0"/>
              </a:rPr>
              <a:t>		Las 2.824 </a:t>
            </a:r>
            <a:r>
              <a:rPr lang="es-ES" altLang="es-ES" sz="2400" dirty="0" err="1">
                <a:solidFill>
                  <a:srgbClr val="002060"/>
                </a:solidFill>
                <a:latin typeface="Calibri" panose="020F0502020204030204" pitchFamily="34" charset="0"/>
              </a:rPr>
              <a:t>TeleConsultas</a:t>
            </a:r>
            <a:r>
              <a:rPr lang="es-ES" altLang="es-ES" sz="2400" dirty="0">
                <a:solidFill>
                  <a:srgbClr val="002060"/>
                </a:solidFill>
                <a:latin typeface="Calibri" panose="020F0502020204030204" pitchFamily="34" charset="0"/>
              </a:rPr>
              <a:t> realizadas en los </a:t>
            </a:r>
            <a:r>
              <a:rPr lang="es-ES" altLang="es-ES" sz="2400" b="1" dirty="0">
                <a:solidFill>
                  <a:srgbClr val="002060"/>
                </a:solidFill>
                <a:latin typeface="Calibri" panose="020F0502020204030204" pitchFamily="34" charset="0"/>
              </a:rPr>
              <a:t>primeros 6 años (2007-2012) </a:t>
            </a:r>
            <a:r>
              <a:rPr lang="es-ES" altLang="es-ES" sz="2400" dirty="0">
                <a:solidFill>
                  <a:srgbClr val="002060"/>
                </a:solidFill>
                <a:latin typeface="Calibri" panose="020F0502020204030204" pitchFamily="34" charset="0"/>
              </a:rPr>
              <a:t>tuvieron un coste individual de:          </a:t>
            </a:r>
            <a:r>
              <a:rPr lang="es-ES" altLang="es-ES" sz="2400" b="1" dirty="0">
                <a:solidFill>
                  <a:srgbClr val="002060"/>
                </a:solidFill>
                <a:latin typeface="Calibri" panose="020F0502020204030204" pitchFamily="34" charset="0"/>
              </a:rPr>
              <a:t>101,6 € / </a:t>
            </a:r>
            <a:r>
              <a:rPr lang="es-ES" altLang="es-ES" sz="2400" b="1" dirty="0" err="1">
                <a:solidFill>
                  <a:srgbClr val="002060"/>
                </a:solidFill>
                <a:latin typeface="Calibri" panose="020F0502020204030204" pitchFamily="34" charset="0"/>
              </a:rPr>
              <a:t>teleconsulta</a:t>
            </a:r>
            <a:r>
              <a:rPr lang="es-ES" altLang="es-ES" sz="2400" dirty="0">
                <a:solidFill>
                  <a:srgbClr val="002060"/>
                </a:solidFill>
                <a:latin typeface="Calibri" panose="020F0502020204030204" pitchFamily="34" charset="0"/>
              </a:rPr>
              <a:t>.</a:t>
            </a:r>
          </a:p>
          <a:p>
            <a:pPr>
              <a:spcBef>
                <a:spcPts val="600"/>
              </a:spcBef>
              <a:spcAft>
                <a:spcPts val="1425"/>
              </a:spcAft>
              <a:buClrTx/>
              <a:buSzPct val="76000"/>
            </a:pPr>
            <a:endParaRPr lang="es-ES" altLang="es-ES" sz="800" dirty="0">
              <a:solidFill>
                <a:srgbClr val="002060"/>
              </a:solidFill>
              <a:latin typeface="Calibri" panose="020F0502020204030204" pitchFamily="34" charset="0"/>
            </a:endParaRPr>
          </a:p>
          <a:p>
            <a:pPr>
              <a:spcBef>
                <a:spcPts val="600"/>
              </a:spcBef>
              <a:spcAft>
                <a:spcPts val="1425"/>
              </a:spcAft>
              <a:buClrTx/>
              <a:buSzPct val="76000"/>
            </a:pPr>
            <a:r>
              <a:rPr lang="es-ES" altLang="es-ES" sz="2400" dirty="0">
                <a:solidFill>
                  <a:srgbClr val="002060"/>
                </a:solidFill>
                <a:latin typeface="Calibri" panose="020F0502020204030204" pitchFamily="34" charset="0"/>
              </a:rPr>
              <a:t>B)	</a:t>
            </a:r>
            <a:r>
              <a:rPr lang="es-ES" altLang="es-ES" sz="2400" b="1" dirty="0">
                <a:solidFill>
                  <a:srgbClr val="002060"/>
                </a:solidFill>
                <a:latin typeface="Calibri" panose="020F0502020204030204" pitchFamily="34" charset="0"/>
              </a:rPr>
              <a:t>El costo / año </a:t>
            </a:r>
            <a:r>
              <a:rPr lang="es-ES" altLang="es-ES" sz="2400" dirty="0">
                <a:solidFill>
                  <a:srgbClr val="002060"/>
                </a:solidFill>
                <a:latin typeface="Calibri" panose="020F0502020204030204" pitchFamily="34" charset="0"/>
              </a:rPr>
              <a:t>para 2013 y años siguientes fue de 7.800 € </a:t>
            </a:r>
          </a:p>
          <a:p>
            <a:pPr>
              <a:spcBef>
                <a:spcPts val="600"/>
              </a:spcBef>
              <a:spcAft>
                <a:spcPts val="1425"/>
              </a:spcAft>
              <a:buClrTx/>
              <a:buSzPct val="42000"/>
            </a:pPr>
            <a:r>
              <a:rPr lang="es-ES" altLang="es-ES" sz="2400" dirty="0">
                <a:solidFill>
                  <a:srgbClr val="002060"/>
                </a:solidFill>
                <a:latin typeface="Calibri" panose="020F0502020204030204" pitchFamily="34" charset="0"/>
              </a:rPr>
              <a:t>		Las  3.427 </a:t>
            </a:r>
            <a:r>
              <a:rPr lang="es-ES" altLang="es-ES" sz="2400" dirty="0" err="1">
                <a:solidFill>
                  <a:srgbClr val="002060"/>
                </a:solidFill>
                <a:latin typeface="Calibri" panose="020F0502020204030204" pitchFamily="34" charset="0"/>
              </a:rPr>
              <a:t>TeleConsultas</a:t>
            </a:r>
            <a:r>
              <a:rPr lang="es-ES" altLang="es-ES" sz="2400" dirty="0">
                <a:solidFill>
                  <a:srgbClr val="002060"/>
                </a:solidFill>
                <a:latin typeface="Calibri" panose="020F0502020204030204" pitchFamily="34" charset="0"/>
              </a:rPr>
              <a:t> realizadas entre los </a:t>
            </a:r>
            <a:r>
              <a:rPr lang="es-ES" altLang="es-ES" sz="2400" b="1" dirty="0">
                <a:solidFill>
                  <a:srgbClr val="002060"/>
                </a:solidFill>
                <a:latin typeface="Calibri" panose="020F0502020204030204" pitchFamily="34" charset="0"/>
              </a:rPr>
              <a:t>años 2013-2017  </a:t>
            </a:r>
            <a:r>
              <a:rPr lang="es-ES" altLang="es-ES" sz="2400" dirty="0">
                <a:solidFill>
                  <a:srgbClr val="002060"/>
                </a:solidFill>
                <a:latin typeface="Calibri" panose="020F0502020204030204" pitchFamily="34" charset="0"/>
              </a:rPr>
              <a:t>sólo han costado: 		</a:t>
            </a:r>
            <a:r>
              <a:rPr lang="es-ES" altLang="es-ES" sz="2400" b="1" dirty="0">
                <a:solidFill>
                  <a:srgbClr val="002060"/>
                </a:solidFill>
                <a:latin typeface="Calibri" panose="020F0502020204030204" pitchFamily="34" charset="0"/>
              </a:rPr>
              <a:t>9,10 € / </a:t>
            </a:r>
            <a:r>
              <a:rPr lang="es-ES" altLang="es-ES" sz="2400" b="1" dirty="0" err="1">
                <a:solidFill>
                  <a:srgbClr val="002060"/>
                </a:solidFill>
                <a:latin typeface="Calibri" panose="020F0502020204030204" pitchFamily="34" charset="0"/>
              </a:rPr>
              <a:t>teleconsulta</a:t>
            </a:r>
            <a:r>
              <a:rPr lang="es-ES" altLang="es-ES" sz="2400" dirty="0">
                <a:solidFill>
                  <a:srgbClr val="002060"/>
                </a:solidFill>
                <a:latin typeface="Calibri" panose="020F0502020204030204" pitchFamily="34" charset="0"/>
              </a:rPr>
              <a:t>.</a:t>
            </a:r>
          </a:p>
          <a:p>
            <a:pPr algn="ctr">
              <a:spcBef>
                <a:spcPts val="600"/>
              </a:spcBef>
              <a:spcAft>
                <a:spcPts val="1425"/>
              </a:spcAft>
              <a:buClrTx/>
            </a:pPr>
            <a:endParaRPr lang="es-ES" altLang="es-ES" sz="2200" dirty="0">
              <a:solidFill>
                <a:srgbClr val="FFFFFF"/>
              </a:solidFill>
              <a:latin typeface="Century Gothic" panose="020B0502020202020204" pitchFamily="34" charset="0"/>
            </a:endParaRPr>
          </a:p>
        </p:txBody>
      </p:sp>
    </p:spTree>
    <p:extLst>
      <p:ext uri="{BB962C8B-B14F-4D97-AF65-F5344CB8AC3E}">
        <p14:creationId xmlns:p14="http://schemas.microsoft.com/office/powerpoint/2010/main" val="323366230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ext Box 1"/>
          <p:cNvSpPr txBox="1">
            <a:spLocks noChangeArrowheads="1"/>
          </p:cNvSpPr>
          <p:nvPr/>
        </p:nvSpPr>
        <p:spPr bwMode="auto">
          <a:xfrm>
            <a:off x="1524000" y="692696"/>
            <a:ext cx="91440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9pPr>
          </a:lstStyle>
          <a:p>
            <a:pPr algn="ctr" eaLnBrk="1" hangingPunct="1">
              <a:buSzPct val="100000"/>
              <a:defRPr/>
            </a:pPr>
            <a:r>
              <a:rPr lang="es-ES" altLang="es-ES" sz="2400" b="1" dirty="0">
                <a:solidFill>
                  <a:srgbClr val="00B050"/>
                </a:solidFill>
                <a:latin typeface="Calibri" panose="020F0502020204030204" pitchFamily="34" charset="0"/>
              </a:rPr>
              <a:t>COSTE EVITADO  -EN EUROS-  POR LA ACTIVIDAD DE TELEMEDICINA</a:t>
            </a:r>
          </a:p>
          <a:p>
            <a:pPr algn="ctr" eaLnBrk="1" hangingPunct="1">
              <a:buSzPct val="100000"/>
              <a:defRPr/>
            </a:pPr>
            <a:r>
              <a:rPr lang="es-ES" altLang="es-ES" sz="1800" dirty="0">
                <a:solidFill>
                  <a:srgbClr val="00B050"/>
                </a:solidFill>
                <a:latin typeface="Calibri" panose="020F0502020204030204" pitchFamily="34" charset="0"/>
              </a:rPr>
              <a:t>2007-2016          (COSTE DEL TRANSPORTE SANITARIO- COSTE TELECONSULTA)</a:t>
            </a:r>
          </a:p>
        </p:txBody>
      </p:sp>
      <p:graphicFrame>
        <p:nvGraphicFramePr>
          <p:cNvPr id="2" name="Object 2"/>
          <p:cNvGraphicFramePr>
            <a:graphicFrameLocks noChangeAspect="1"/>
          </p:cNvGraphicFramePr>
          <p:nvPr>
            <p:extLst>
              <p:ext uri="{D42A27DB-BD31-4B8C-83A1-F6EECF244321}">
                <p14:modId xmlns:p14="http://schemas.microsoft.com/office/powerpoint/2010/main" val="3389577282"/>
              </p:ext>
            </p:extLst>
          </p:nvPr>
        </p:nvGraphicFramePr>
        <p:xfrm>
          <a:off x="1981200" y="1772816"/>
          <a:ext cx="8045450" cy="443771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5311604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0 Flecha abajo"/>
          <p:cNvSpPr/>
          <p:nvPr/>
        </p:nvSpPr>
        <p:spPr bwMode="auto">
          <a:xfrm rot="16200000">
            <a:off x="5018909" y="3000606"/>
            <a:ext cx="857256" cy="416100"/>
          </a:xfrm>
          <a:prstGeom prst="downArrow">
            <a:avLst>
              <a:gd name="adj1" fmla="val 50000"/>
              <a:gd name="adj2" fmla="val 40305"/>
            </a:avLst>
          </a:prstGeom>
          <a:solidFill>
            <a:schemeClr val="accent1">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algn="ctr">
              <a:spcBef>
                <a:spcPct val="20000"/>
              </a:spcBef>
              <a:buClr>
                <a:schemeClr val="bg1"/>
              </a:buClr>
              <a:buFont typeface="Arial" charset="0"/>
              <a:buChar char="•"/>
            </a:pPr>
            <a:endParaRPr lang="es-ES" sz="2400" b="1" dirty="0"/>
          </a:p>
        </p:txBody>
      </p:sp>
      <p:pic>
        <p:nvPicPr>
          <p:cNvPr id="7" name="Picture 2"/>
          <p:cNvPicPr>
            <a:picLocks noChangeAspect="1" noChangeArrowheads="1"/>
          </p:cNvPicPr>
          <p:nvPr/>
        </p:nvPicPr>
        <p:blipFill>
          <a:blip r:embed="rId2" cstate="print"/>
          <a:srcRect/>
          <a:stretch>
            <a:fillRect/>
          </a:stretch>
        </p:blipFill>
        <p:spPr bwMode="auto">
          <a:xfrm>
            <a:off x="5726357" y="1731603"/>
            <a:ext cx="4754191" cy="2796782"/>
          </a:xfrm>
          <a:prstGeom prst="rect">
            <a:avLst/>
          </a:prstGeom>
          <a:noFill/>
          <a:ln w="9525">
            <a:noFill/>
            <a:miter lim="800000"/>
            <a:headEnd/>
            <a:tailEnd/>
          </a:ln>
          <a:effectLst/>
        </p:spPr>
      </p:pic>
      <p:sp>
        <p:nvSpPr>
          <p:cNvPr id="8" name="Elipse 7"/>
          <p:cNvSpPr/>
          <p:nvPr/>
        </p:nvSpPr>
        <p:spPr bwMode="auto">
          <a:xfrm>
            <a:off x="7104112" y="2525554"/>
            <a:ext cx="2147700" cy="756010"/>
          </a:xfrm>
          <a:prstGeom prst="ellipse">
            <a:avLst/>
          </a:prstGeom>
          <a:gradFill>
            <a:gsLst>
              <a:gs pos="0">
                <a:srgbClr val="006600"/>
              </a:gs>
              <a:gs pos="80000">
                <a:schemeClr val="accent1">
                  <a:shade val="93000"/>
                  <a:satMod val="130000"/>
                </a:schemeClr>
              </a:gs>
              <a:gs pos="100000">
                <a:schemeClr val="accent1">
                  <a:shade val="94000"/>
                  <a:satMod val="135000"/>
                </a:schemeClr>
              </a:gs>
            </a:gsLst>
            <a:lin ang="21594000" scaled="0"/>
          </a:gra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ct val="20000"/>
              </a:spcBef>
              <a:buClr>
                <a:schemeClr val="bg1"/>
              </a:buClr>
            </a:pPr>
            <a:r>
              <a:rPr lang="es-ES" b="1" dirty="0">
                <a:solidFill>
                  <a:schemeClr val="bg1"/>
                </a:solidFill>
                <a:latin typeface="Arial" charset="0"/>
              </a:rPr>
              <a:t>Comunicación</a:t>
            </a:r>
          </a:p>
        </p:txBody>
      </p:sp>
      <p:sp>
        <p:nvSpPr>
          <p:cNvPr id="11" name="5 Rectángulo redondeado"/>
          <p:cNvSpPr/>
          <p:nvPr/>
        </p:nvSpPr>
        <p:spPr>
          <a:xfrm>
            <a:off x="1703512" y="1450712"/>
            <a:ext cx="3384376" cy="360000"/>
          </a:xfrm>
          <a:prstGeom prst="roundRect">
            <a:avLst/>
          </a:prstGeom>
          <a:solidFill>
            <a:schemeClr val="accent5">
              <a:lumMod val="75000"/>
            </a:schemeClr>
          </a:solidFill>
        </p:spPr>
        <p:style>
          <a:lnRef idx="0">
            <a:schemeClr val="accent1"/>
          </a:lnRef>
          <a:fillRef idx="3">
            <a:schemeClr val="accent1"/>
          </a:fillRef>
          <a:effectRef idx="3">
            <a:schemeClr val="accent1"/>
          </a:effectRef>
          <a:fontRef idx="minor">
            <a:schemeClr val="lt1"/>
          </a:fontRef>
        </p:style>
        <p:txBody>
          <a:bodyPr anchor="ctr"/>
          <a:lstStyle/>
          <a:p>
            <a:pPr algn="ctr">
              <a:defRPr/>
            </a:pPr>
            <a:r>
              <a:rPr lang="es-ES_tradnl" sz="1400" b="1" dirty="0"/>
              <a:t>e-Consulta</a:t>
            </a:r>
          </a:p>
        </p:txBody>
      </p:sp>
      <p:sp>
        <p:nvSpPr>
          <p:cNvPr id="12" name="8 Rectángulo redondeado"/>
          <p:cNvSpPr/>
          <p:nvPr/>
        </p:nvSpPr>
        <p:spPr>
          <a:xfrm>
            <a:off x="1703512" y="1890198"/>
            <a:ext cx="3384376" cy="360000"/>
          </a:xfrm>
          <a:prstGeom prst="roundRect">
            <a:avLst/>
          </a:prstGeom>
          <a:solidFill>
            <a:srgbClr val="C00000"/>
          </a:solidFill>
        </p:spPr>
        <p:style>
          <a:lnRef idx="0">
            <a:schemeClr val="accent1"/>
          </a:lnRef>
          <a:fillRef idx="3">
            <a:schemeClr val="accent1"/>
          </a:fillRef>
          <a:effectRef idx="3">
            <a:schemeClr val="accent1"/>
          </a:effectRef>
          <a:fontRef idx="minor">
            <a:schemeClr val="lt1"/>
          </a:fontRef>
        </p:style>
        <p:txBody>
          <a:bodyPr anchor="ctr"/>
          <a:lstStyle/>
          <a:p>
            <a:pPr algn="ctr" eaLnBrk="0" hangingPunct="0"/>
            <a:r>
              <a:rPr lang="es-ES_tradnl" sz="1400" b="1" dirty="0"/>
              <a:t>Tele-Consulta</a:t>
            </a:r>
          </a:p>
        </p:txBody>
      </p:sp>
      <p:sp>
        <p:nvSpPr>
          <p:cNvPr id="13" name="9 Rectángulo redondeado"/>
          <p:cNvSpPr/>
          <p:nvPr/>
        </p:nvSpPr>
        <p:spPr>
          <a:xfrm>
            <a:off x="1703512" y="5406086"/>
            <a:ext cx="3384376" cy="360000"/>
          </a:xfrm>
          <a:prstGeom prst="roundRect">
            <a:avLst/>
          </a:prstGeom>
          <a:solidFill>
            <a:srgbClr val="002060"/>
          </a:solidFill>
        </p:spPr>
        <p:style>
          <a:lnRef idx="0">
            <a:schemeClr val="accent1"/>
          </a:lnRef>
          <a:fillRef idx="3">
            <a:schemeClr val="accent1"/>
          </a:fillRef>
          <a:effectRef idx="3">
            <a:schemeClr val="accent1"/>
          </a:effectRef>
          <a:fontRef idx="minor">
            <a:schemeClr val="lt1"/>
          </a:fontRef>
        </p:style>
        <p:txBody>
          <a:bodyPr anchor="ctr"/>
          <a:lstStyle/>
          <a:p>
            <a:pPr algn="ctr" eaLnBrk="0" hangingPunct="0"/>
            <a:r>
              <a:rPr lang="es-ES_tradnl" sz="1400" b="1" dirty="0">
                <a:solidFill>
                  <a:schemeClr val="bg1"/>
                </a:solidFill>
              </a:rPr>
              <a:t>Red Sociosanitaria del Paciente</a:t>
            </a:r>
          </a:p>
        </p:txBody>
      </p:sp>
      <p:sp>
        <p:nvSpPr>
          <p:cNvPr id="14" name="11 Rectángulo redondeado"/>
          <p:cNvSpPr/>
          <p:nvPr/>
        </p:nvSpPr>
        <p:spPr>
          <a:xfrm>
            <a:off x="1703512" y="4966600"/>
            <a:ext cx="3384376" cy="360000"/>
          </a:xfrm>
          <a:prstGeom prst="roundRect">
            <a:avLst/>
          </a:prstGeom>
          <a:solidFill>
            <a:srgbClr val="002060"/>
          </a:solidFill>
        </p:spPr>
        <p:style>
          <a:lnRef idx="0">
            <a:schemeClr val="accent1"/>
          </a:lnRef>
          <a:fillRef idx="3">
            <a:schemeClr val="accent1"/>
          </a:fillRef>
          <a:effectRef idx="3">
            <a:schemeClr val="accent1"/>
          </a:effectRef>
          <a:fontRef idx="minor">
            <a:schemeClr val="lt1"/>
          </a:fontRef>
        </p:style>
        <p:txBody>
          <a:bodyPr anchor="ctr"/>
          <a:lstStyle/>
          <a:p>
            <a:pPr algn="ctr" eaLnBrk="0" hangingPunct="0"/>
            <a:r>
              <a:rPr lang="es-ES_tradnl" sz="1400" b="1" dirty="0">
                <a:solidFill>
                  <a:schemeClr val="bg1"/>
                </a:solidFill>
              </a:rPr>
              <a:t>Tele-Monitorización</a:t>
            </a:r>
          </a:p>
        </p:txBody>
      </p:sp>
      <p:sp>
        <p:nvSpPr>
          <p:cNvPr id="15" name="13 Rectángulo redondeado"/>
          <p:cNvSpPr/>
          <p:nvPr/>
        </p:nvSpPr>
        <p:spPr>
          <a:xfrm>
            <a:off x="1703512" y="2769170"/>
            <a:ext cx="3384376" cy="360000"/>
          </a:xfrm>
          <a:prstGeom prst="roundRect">
            <a:avLst/>
          </a:prstGeom>
          <a:solidFill>
            <a:srgbClr val="C00000"/>
          </a:solidFill>
        </p:spPr>
        <p:style>
          <a:lnRef idx="0">
            <a:schemeClr val="accent1"/>
          </a:lnRef>
          <a:fillRef idx="3">
            <a:schemeClr val="accent1"/>
          </a:fillRef>
          <a:effectRef idx="3">
            <a:schemeClr val="accent1"/>
          </a:effectRef>
          <a:fontRef idx="minor">
            <a:schemeClr val="lt1"/>
          </a:fontRef>
        </p:style>
        <p:txBody>
          <a:bodyPr anchor="ctr"/>
          <a:lstStyle/>
          <a:p>
            <a:pPr algn="ctr" eaLnBrk="0" hangingPunct="0"/>
            <a:r>
              <a:rPr lang="es-ES_tradnl" sz="1400" b="1" dirty="0"/>
              <a:t>Tele-Sesiones</a:t>
            </a:r>
          </a:p>
        </p:txBody>
      </p:sp>
      <p:sp>
        <p:nvSpPr>
          <p:cNvPr id="16" name="14 Rectángulo redondeado"/>
          <p:cNvSpPr/>
          <p:nvPr/>
        </p:nvSpPr>
        <p:spPr>
          <a:xfrm>
            <a:off x="1703512" y="2329684"/>
            <a:ext cx="3384376" cy="360000"/>
          </a:xfrm>
          <a:prstGeom prst="roundRect">
            <a:avLst/>
          </a:prstGeom>
          <a:solidFill>
            <a:srgbClr val="C00000"/>
          </a:solidFill>
        </p:spPr>
        <p:style>
          <a:lnRef idx="0">
            <a:schemeClr val="accent1"/>
          </a:lnRef>
          <a:fillRef idx="3">
            <a:schemeClr val="accent1"/>
          </a:fillRef>
          <a:effectRef idx="3">
            <a:schemeClr val="accent1"/>
          </a:effectRef>
          <a:fontRef idx="minor">
            <a:schemeClr val="lt1"/>
          </a:fontRef>
        </p:style>
        <p:txBody>
          <a:bodyPr anchor="ctr"/>
          <a:lstStyle/>
          <a:p>
            <a:pPr algn="ctr" eaLnBrk="0" hangingPunct="0">
              <a:defRPr/>
            </a:pPr>
            <a:r>
              <a:rPr lang="es-ES_tradnl" sz="1400" b="1" dirty="0"/>
              <a:t>Tele-Formación</a:t>
            </a:r>
          </a:p>
        </p:txBody>
      </p:sp>
      <p:sp>
        <p:nvSpPr>
          <p:cNvPr id="17" name="15 Rectángulo redondeado"/>
          <p:cNvSpPr/>
          <p:nvPr/>
        </p:nvSpPr>
        <p:spPr>
          <a:xfrm>
            <a:off x="1703512" y="3208656"/>
            <a:ext cx="3384376" cy="360000"/>
          </a:xfrm>
          <a:prstGeom prst="roundRect">
            <a:avLst/>
          </a:prstGeom>
          <a:solidFill>
            <a:srgbClr val="C00000"/>
          </a:solidFill>
        </p:spPr>
        <p:style>
          <a:lnRef idx="0">
            <a:schemeClr val="accent1"/>
          </a:lnRef>
          <a:fillRef idx="3">
            <a:schemeClr val="accent1"/>
          </a:fillRef>
          <a:effectRef idx="3">
            <a:schemeClr val="accent1"/>
          </a:effectRef>
          <a:fontRef idx="minor">
            <a:schemeClr val="lt1"/>
          </a:fontRef>
        </p:style>
        <p:txBody>
          <a:bodyPr anchor="ctr"/>
          <a:lstStyle/>
          <a:p>
            <a:pPr algn="ctr" eaLnBrk="0" hangingPunct="0"/>
            <a:r>
              <a:rPr lang="es-ES_tradnl" sz="1400" b="1" dirty="0"/>
              <a:t>Tele-Ictus</a:t>
            </a:r>
          </a:p>
        </p:txBody>
      </p:sp>
      <p:sp>
        <p:nvSpPr>
          <p:cNvPr id="18" name="16 Rectángulo redondeado"/>
          <p:cNvSpPr/>
          <p:nvPr/>
        </p:nvSpPr>
        <p:spPr>
          <a:xfrm>
            <a:off x="1703512" y="5845570"/>
            <a:ext cx="3384376" cy="360000"/>
          </a:xfrm>
          <a:prstGeom prst="roundRect">
            <a:avLst/>
          </a:prstGeom>
          <a:solidFill>
            <a:srgbClr val="002060"/>
          </a:solidFill>
        </p:spPr>
        <p:style>
          <a:lnRef idx="0">
            <a:schemeClr val="accent1"/>
          </a:lnRef>
          <a:fillRef idx="3">
            <a:schemeClr val="accent1"/>
          </a:fillRef>
          <a:effectRef idx="3">
            <a:schemeClr val="accent1"/>
          </a:effectRef>
          <a:fontRef idx="minor">
            <a:schemeClr val="lt1"/>
          </a:fontRef>
        </p:style>
        <p:txBody>
          <a:bodyPr anchor="ctr"/>
          <a:lstStyle/>
          <a:p>
            <a:pPr algn="ctr" eaLnBrk="0" hangingPunct="0"/>
            <a:r>
              <a:rPr lang="es-ES_tradnl" sz="1400" b="1" dirty="0">
                <a:solidFill>
                  <a:schemeClr val="bg1"/>
                </a:solidFill>
              </a:rPr>
              <a:t>Red Social Clínica Profesional</a:t>
            </a:r>
          </a:p>
        </p:txBody>
      </p:sp>
      <p:sp>
        <p:nvSpPr>
          <p:cNvPr id="19" name="17 Rectángulo redondeado"/>
          <p:cNvSpPr/>
          <p:nvPr/>
        </p:nvSpPr>
        <p:spPr>
          <a:xfrm>
            <a:off x="1703512" y="3648142"/>
            <a:ext cx="3384376" cy="360000"/>
          </a:xfrm>
          <a:prstGeom prst="roundRect">
            <a:avLst/>
          </a:prstGeom>
          <a:solidFill>
            <a:srgbClr val="C00000"/>
          </a:solidFill>
        </p:spPr>
        <p:style>
          <a:lnRef idx="0">
            <a:schemeClr val="accent1"/>
          </a:lnRef>
          <a:fillRef idx="3">
            <a:schemeClr val="accent1"/>
          </a:fillRef>
          <a:effectRef idx="3">
            <a:schemeClr val="accent1"/>
          </a:effectRef>
          <a:fontRef idx="minor">
            <a:schemeClr val="lt1"/>
          </a:fontRef>
        </p:style>
        <p:txBody>
          <a:bodyPr anchor="ctr"/>
          <a:lstStyle/>
          <a:p>
            <a:pPr algn="ctr" eaLnBrk="0" hangingPunct="0"/>
            <a:r>
              <a:rPr lang="es-ES_tradnl" sz="1400" b="1" dirty="0"/>
              <a:t>Tele-Juzgados</a:t>
            </a:r>
          </a:p>
        </p:txBody>
      </p:sp>
      <p:sp>
        <p:nvSpPr>
          <p:cNvPr id="20" name="18 Rectángulo redondeado"/>
          <p:cNvSpPr/>
          <p:nvPr/>
        </p:nvSpPr>
        <p:spPr>
          <a:xfrm>
            <a:off x="1703512" y="4087628"/>
            <a:ext cx="3384376" cy="360000"/>
          </a:xfrm>
          <a:prstGeom prst="roundRect">
            <a:avLst/>
          </a:prstGeom>
          <a:solidFill>
            <a:srgbClr val="002060"/>
          </a:solidFill>
        </p:spPr>
        <p:style>
          <a:lnRef idx="0">
            <a:schemeClr val="accent1"/>
          </a:lnRef>
          <a:fillRef idx="3">
            <a:schemeClr val="accent1"/>
          </a:fillRef>
          <a:effectRef idx="3">
            <a:schemeClr val="accent1"/>
          </a:effectRef>
          <a:fontRef idx="minor">
            <a:schemeClr val="lt1"/>
          </a:fontRef>
        </p:style>
        <p:txBody>
          <a:bodyPr anchor="ctr"/>
          <a:lstStyle/>
          <a:p>
            <a:pPr algn="ctr" eaLnBrk="0" hangingPunct="0">
              <a:defRPr/>
            </a:pPr>
            <a:r>
              <a:rPr lang="es-ES_tradnl" sz="1400" b="1" dirty="0">
                <a:solidFill>
                  <a:schemeClr val="bg1"/>
                </a:solidFill>
              </a:rPr>
              <a:t>Tele-Interpretación</a:t>
            </a:r>
          </a:p>
        </p:txBody>
      </p:sp>
      <p:sp>
        <p:nvSpPr>
          <p:cNvPr id="21" name="11 Rectángulo redondeado"/>
          <p:cNvSpPr/>
          <p:nvPr/>
        </p:nvSpPr>
        <p:spPr>
          <a:xfrm>
            <a:off x="1703512" y="4527114"/>
            <a:ext cx="3384376" cy="360000"/>
          </a:xfrm>
          <a:prstGeom prst="roundRect">
            <a:avLst/>
          </a:prstGeom>
          <a:solidFill>
            <a:srgbClr val="002060"/>
          </a:solidFill>
        </p:spPr>
        <p:style>
          <a:lnRef idx="0">
            <a:schemeClr val="accent1"/>
          </a:lnRef>
          <a:fillRef idx="3">
            <a:schemeClr val="accent1"/>
          </a:fillRef>
          <a:effectRef idx="3">
            <a:schemeClr val="accent1"/>
          </a:effectRef>
          <a:fontRef idx="minor">
            <a:schemeClr val="lt1"/>
          </a:fontRef>
        </p:style>
        <p:txBody>
          <a:bodyPr anchor="ctr"/>
          <a:lstStyle/>
          <a:p>
            <a:pPr algn="ctr" eaLnBrk="0" hangingPunct="0">
              <a:defRPr/>
            </a:pPr>
            <a:r>
              <a:rPr lang="es-ES_tradnl" sz="1400" b="1" dirty="0">
                <a:solidFill>
                  <a:schemeClr val="bg1"/>
                </a:solidFill>
              </a:rPr>
              <a:t>Tele-Coordinación</a:t>
            </a:r>
          </a:p>
        </p:txBody>
      </p:sp>
      <p:sp>
        <p:nvSpPr>
          <p:cNvPr id="22" name="85 CuadroTexto"/>
          <p:cNvSpPr txBox="1"/>
          <p:nvPr/>
        </p:nvSpPr>
        <p:spPr>
          <a:xfrm>
            <a:off x="6380131" y="4604121"/>
            <a:ext cx="3600000" cy="288000"/>
          </a:xfrm>
          <a:prstGeom prst="rect">
            <a:avLst/>
          </a:prstGeom>
          <a:solidFill>
            <a:srgbClr val="002060"/>
          </a:solidFill>
          <a:ln/>
        </p:spPr>
        <p:style>
          <a:lnRef idx="0">
            <a:schemeClr val="accent1"/>
          </a:lnRef>
          <a:fillRef idx="3">
            <a:schemeClr val="accent1"/>
          </a:fillRef>
          <a:effectRef idx="3">
            <a:schemeClr val="accent1"/>
          </a:effectRef>
          <a:fontRef idx="minor">
            <a:schemeClr val="lt1"/>
          </a:fontRef>
        </p:style>
        <p:txBody>
          <a:bodyPr wrap="square" rtlCol="0" anchor="ctr">
            <a:noAutofit/>
          </a:bodyPr>
          <a:lstStyle/>
          <a:p>
            <a:pPr algn="ctr"/>
            <a:r>
              <a:rPr lang="es-ES" sz="1100" b="1" dirty="0">
                <a:solidFill>
                  <a:schemeClr val="bg1"/>
                </a:solidFill>
              </a:rPr>
              <a:t>Centros del Servicio Madrileño de Salud</a:t>
            </a:r>
          </a:p>
        </p:txBody>
      </p:sp>
      <p:sp>
        <p:nvSpPr>
          <p:cNvPr id="23" name="85 CuadroTexto"/>
          <p:cNvSpPr txBox="1"/>
          <p:nvPr/>
        </p:nvSpPr>
        <p:spPr>
          <a:xfrm>
            <a:off x="6380131" y="4971674"/>
            <a:ext cx="3600000" cy="288000"/>
          </a:xfrm>
          <a:prstGeom prst="rect">
            <a:avLst/>
          </a:prstGeom>
          <a:solidFill>
            <a:srgbClr val="006600"/>
          </a:solidFill>
          <a:ln/>
        </p:spPr>
        <p:style>
          <a:lnRef idx="0">
            <a:schemeClr val="accent1"/>
          </a:lnRef>
          <a:fillRef idx="3">
            <a:schemeClr val="accent1"/>
          </a:fillRef>
          <a:effectRef idx="3">
            <a:schemeClr val="accent1"/>
          </a:effectRef>
          <a:fontRef idx="minor">
            <a:schemeClr val="lt1"/>
          </a:fontRef>
        </p:style>
        <p:txBody>
          <a:bodyPr wrap="square" rtlCol="0" anchor="ctr">
            <a:noAutofit/>
          </a:bodyPr>
          <a:lstStyle/>
          <a:p>
            <a:pPr algn="ctr"/>
            <a:r>
              <a:rPr lang="es-ES" sz="1100" b="1" dirty="0">
                <a:solidFill>
                  <a:schemeClr val="bg1"/>
                </a:solidFill>
              </a:rPr>
              <a:t>Centros Agencia Madrileña de Atención Social</a:t>
            </a:r>
          </a:p>
        </p:txBody>
      </p:sp>
      <p:sp>
        <p:nvSpPr>
          <p:cNvPr id="24" name="85 CuadroTexto"/>
          <p:cNvSpPr txBox="1"/>
          <p:nvPr/>
        </p:nvSpPr>
        <p:spPr>
          <a:xfrm>
            <a:off x="6380131" y="5850796"/>
            <a:ext cx="3600000" cy="288000"/>
          </a:xfrm>
          <a:prstGeom prst="rect">
            <a:avLst/>
          </a:prstGeom>
          <a:solidFill>
            <a:srgbClr val="996633"/>
          </a:solidFill>
          <a:ln/>
        </p:spPr>
        <p:style>
          <a:lnRef idx="0">
            <a:schemeClr val="accent1"/>
          </a:lnRef>
          <a:fillRef idx="3">
            <a:schemeClr val="accent1"/>
          </a:fillRef>
          <a:effectRef idx="3">
            <a:schemeClr val="accent1"/>
          </a:effectRef>
          <a:fontRef idx="minor">
            <a:schemeClr val="lt1"/>
          </a:fontRef>
        </p:style>
        <p:txBody>
          <a:bodyPr wrap="square" rtlCol="0" anchor="ctr">
            <a:noAutofit/>
          </a:bodyPr>
          <a:lstStyle/>
          <a:p>
            <a:pPr algn="ctr"/>
            <a:r>
              <a:rPr lang="es-ES" sz="1100" b="1" dirty="0">
                <a:solidFill>
                  <a:schemeClr val="bg1"/>
                </a:solidFill>
              </a:rPr>
              <a:t>Ministerio Interior - Centros Penitenciarios</a:t>
            </a:r>
          </a:p>
        </p:txBody>
      </p:sp>
      <p:sp>
        <p:nvSpPr>
          <p:cNvPr id="25" name="22 Rectángulo"/>
          <p:cNvSpPr/>
          <p:nvPr/>
        </p:nvSpPr>
        <p:spPr>
          <a:xfrm rot="1160836">
            <a:off x="9290557" y="1728321"/>
            <a:ext cx="2734237" cy="523220"/>
          </a:xfrm>
          <a:prstGeom prst="rect">
            <a:avLst/>
          </a:prstGeom>
        </p:spPr>
        <p:txBody>
          <a:bodyPr wrap="square">
            <a:spAutoFit/>
          </a:bodyPr>
          <a:lstStyle/>
          <a:p>
            <a:r>
              <a:rPr lang="es-ES" sz="1400" b="1" dirty="0"/>
              <a:t>La mayoría de los usos son/serán “PROGRAMADOS”</a:t>
            </a:r>
            <a:endParaRPr lang="es-ES" sz="1400" dirty="0"/>
          </a:p>
        </p:txBody>
      </p:sp>
      <p:sp>
        <p:nvSpPr>
          <p:cNvPr id="26" name="85 CuadroTexto"/>
          <p:cNvSpPr txBox="1"/>
          <p:nvPr/>
        </p:nvSpPr>
        <p:spPr>
          <a:xfrm>
            <a:off x="6380131" y="5339227"/>
            <a:ext cx="3600000" cy="432016"/>
          </a:xfrm>
          <a:prstGeom prst="rect">
            <a:avLst/>
          </a:prstGeom>
          <a:solidFill>
            <a:srgbClr val="003300"/>
          </a:solidFill>
          <a:ln/>
        </p:spPr>
        <p:style>
          <a:lnRef idx="0">
            <a:schemeClr val="accent1"/>
          </a:lnRef>
          <a:fillRef idx="3">
            <a:schemeClr val="accent1"/>
          </a:fillRef>
          <a:effectRef idx="3">
            <a:schemeClr val="accent1"/>
          </a:effectRef>
          <a:fontRef idx="minor">
            <a:schemeClr val="lt1"/>
          </a:fontRef>
        </p:style>
        <p:txBody>
          <a:bodyPr wrap="square" rtlCol="0" anchor="ctr">
            <a:noAutofit/>
          </a:bodyPr>
          <a:lstStyle/>
          <a:p>
            <a:pPr algn="ctr"/>
            <a:r>
              <a:rPr lang="es-ES" sz="1100" b="1" dirty="0">
                <a:solidFill>
                  <a:schemeClr val="bg1"/>
                </a:solidFill>
              </a:rPr>
              <a:t>Agencia C. M. Reeducación y Reinserción</a:t>
            </a:r>
          </a:p>
          <a:p>
            <a:pPr algn="ctr"/>
            <a:r>
              <a:rPr lang="es-ES" sz="1100" b="1" dirty="0">
                <a:solidFill>
                  <a:schemeClr val="bg1"/>
                </a:solidFill>
              </a:rPr>
              <a:t>del Menor Infractor</a:t>
            </a:r>
          </a:p>
        </p:txBody>
      </p:sp>
      <p:sp>
        <p:nvSpPr>
          <p:cNvPr id="2" name="CuadroTexto 1"/>
          <p:cNvSpPr txBox="1"/>
          <p:nvPr/>
        </p:nvSpPr>
        <p:spPr>
          <a:xfrm>
            <a:off x="147060" y="834903"/>
            <a:ext cx="12044940" cy="461665"/>
          </a:xfrm>
          <a:prstGeom prst="rect">
            <a:avLst/>
          </a:prstGeom>
          <a:noFill/>
        </p:spPr>
        <p:txBody>
          <a:bodyPr wrap="square" rtlCol="0">
            <a:spAutoFit/>
          </a:bodyPr>
          <a:lstStyle/>
          <a:p>
            <a:r>
              <a:rPr lang="es-ES_tradnl" sz="2400" dirty="0">
                <a:solidFill>
                  <a:srgbClr val="008000"/>
                </a:solidFill>
              </a:rPr>
              <a:t>Líneas de la Estrategia Telemedicina Eficiencia / Eficacia identificados posteriormente: </a:t>
            </a:r>
            <a:endParaRPr lang="es-ES" sz="2400" dirty="0">
              <a:solidFill>
                <a:srgbClr val="008000"/>
              </a:solidFill>
            </a:endParaRPr>
          </a:p>
        </p:txBody>
      </p:sp>
    </p:spTree>
    <p:extLst>
      <p:ext uri="{BB962C8B-B14F-4D97-AF65-F5344CB8AC3E}">
        <p14:creationId xmlns:p14="http://schemas.microsoft.com/office/powerpoint/2010/main" val="136789720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18 CuadroTexto"/>
          <p:cNvSpPr txBox="1"/>
          <p:nvPr/>
        </p:nvSpPr>
        <p:spPr>
          <a:xfrm>
            <a:off x="229257" y="772516"/>
            <a:ext cx="8856984" cy="523220"/>
          </a:xfrm>
          <a:prstGeom prst="rect">
            <a:avLst/>
          </a:prstGeom>
          <a:noFill/>
          <a:ln w="28575">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s-ES_tradnl" sz="2800" dirty="0">
                <a:solidFill>
                  <a:srgbClr val="008000"/>
                </a:solidFill>
              </a:rPr>
              <a:t>Principales relaciones entre Centros Médicos</a:t>
            </a:r>
            <a:endParaRPr lang="es-ES" sz="2800" dirty="0">
              <a:solidFill>
                <a:srgbClr val="008000"/>
              </a:solidFill>
            </a:endParaRPr>
          </a:p>
        </p:txBody>
      </p:sp>
      <p:sp>
        <p:nvSpPr>
          <p:cNvPr id="4" name="85 CuadroTexto"/>
          <p:cNvSpPr txBox="1"/>
          <p:nvPr/>
        </p:nvSpPr>
        <p:spPr>
          <a:xfrm>
            <a:off x="5593409" y="2482633"/>
            <a:ext cx="1080000" cy="288000"/>
          </a:xfrm>
          <a:prstGeom prst="rect">
            <a:avLst/>
          </a:prstGeom>
          <a:solidFill>
            <a:srgbClr val="002060"/>
          </a:solidFill>
          <a:ln/>
        </p:spPr>
        <p:style>
          <a:lnRef idx="0">
            <a:schemeClr val="accent1"/>
          </a:lnRef>
          <a:fillRef idx="3">
            <a:schemeClr val="accent1"/>
          </a:fillRef>
          <a:effectRef idx="3">
            <a:schemeClr val="accent1"/>
          </a:effectRef>
          <a:fontRef idx="minor">
            <a:schemeClr val="lt1"/>
          </a:fontRef>
        </p:style>
        <p:txBody>
          <a:bodyPr wrap="square" rtlCol="0" anchor="ctr">
            <a:noAutofit/>
          </a:bodyPr>
          <a:lstStyle/>
          <a:p>
            <a:pPr algn="ctr"/>
            <a:r>
              <a:rPr lang="es-ES" sz="1000" b="1" dirty="0">
                <a:solidFill>
                  <a:schemeClr val="bg1"/>
                </a:solidFill>
              </a:rPr>
              <a:t>H-R</a:t>
            </a:r>
          </a:p>
        </p:txBody>
      </p:sp>
      <p:sp>
        <p:nvSpPr>
          <p:cNvPr id="5" name="85 CuadroTexto"/>
          <p:cNvSpPr txBox="1"/>
          <p:nvPr/>
        </p:nvSpPr>
        <p:spPr>
          <a:xfrm>
            <a:off x="7465617" y="1595559"/>
            <a:ext cx="1080000" cy="288000"/>
          </a:xfrm>
          <a:prstGeom prst="rect">
            <a:avLst/>
          </a:prstGeom>
          <a:solidFill>
            <a:srgbClr val="002060"/>
          </a:solidFill>
          <a:ln/>
        </p:spPr>
        <p:style>
          <a:lnRef idx="0">
            <a:schemeClr val="accent1"/>
          </a:lnRef>
          <a:fillRef idx="3">
            <a:schemeClr val="accent1"/>
          </a:fillRef>
          <a:effectRef idx="3">
            <a:schemeClr val="accent1"/>
          </a:effectRef>
          <a:fontRef idx="minor">
            <a:schemeClr val="lt1"/>
          </a:fontRef>
        </p:style>
        <p:txBody>
          <a:bodyPr wrap="square" rtlCol="0" anchor="ctr">
            <a:noAutofit/>
          </a:bodyPr>
          <a:lstStyle/>
          <a:p>
            <a:pPr algn="ctr"/>
            <a:r>
              <a:rPr lang="es-ES" sz="1000" b="1" dirty="0">
                <a:solidFill>
                  <a:schemeClr val="bg1"/>
                </a:solidFill>
              </a:rPr>
              <a:t>H-E</a:t>
            </a:r>
          </a:p>
        </p:txBody>
      </p:sp>
      <p:sp>
        <p:nvSpPr>
          <p:cNvPr id="6" name="85 CuadroTexto"/>
          <p:cNvSpPr txBox="1"/>
          <p:nvPr/>
        </p:nvSpPr>
        <p:spPr>
          <a:xfrm>
            <a:off x="7465617" y="2114113"/>
            <a:ext cx="1080000" cy="288000"/>
          </a:xfrm>
          <a:prstGeom prst="rect">
            <a:avLst/>
          </a:prstGeom>
          <a:solidFill>
            <a:srgbClr val="002060"/>
          </a:solidFill>
          <a:ln/>
        </p:spPr>
        <p:style>
          <a:lnRef idx="0">
            <a:schemeClr val="accent1"/>
          </a:lnRef>
          <a:fillRef idx="3">
            <a:schemeClr val="accent1"/>
          </a:fillRef>
          <a:effectRef idx="3">
            <a:schemeClr val="accent1"/>
          </a:effectRef>
          <a:fontRef idx="minor">
            <a:schemeClr val="lt1"/>
          </a:fontRef>
        </p:style>
        <p:txBody>
          <a:bodyPr wrap="square" rtlCol="0" anchor="ctr">
            <a:noAutofit/>
          </a:bodyPr>
          <a:lstStyle/>
          <a:p>
            <a:pPr algn="ctr"/>
            <a:r>
              <a:rPr lang="es-ES" sz="1000" b="1" dirty="0">
                <a:solidFill>
                  <a:schemeClr val="bg1"/>
                </a:solidFill>
              </a:rPr>
              <a:t>CEP</a:t>
            </a:r>
          </a:p>
        </p:txBody>
      </p:sp>
      <p:sp>
        <p:nvSpPr>
          <p:cNvPr id="7" name="85 CuadroTexto"/>
          <p:cNvSpPr txBox="1"/>
          <p:nvPr/>
        </p:nvSpPr>
        <p:spPr>
          <a:xfrm>
            <a:off x="7465617" y="2632667"/>
            <a:ext cx="1080000" cy="288000"/>
          </a:xfrm>
          <a:prstGeom prst="rect">
            <a:avLst/>
          </a:prstGeom>
          <a:solidFill>
            <a:srgbClr val="002060"/>
          </a:solidFill>
          <a:ln/>
        </p:spPr>
        <p:style>
          <a:lnRef idx="0">
            <a:schemeClr val="accent1"/>
          </a:lnRef>
          <a:fillRef idx="3">
            <a:schemeClr val="accent1"/>
          </a:fillRef>
          <a:effectRef idx="3">
            <a:schemeClr val="accent1"/>
          </a:effectRef>
          <a:fontRef idx="minor">
            <a:schemeClr val="lt1"/>
          </a:fontRef>
        </p:style>
        <p:txBody>
          <a:bodyPr wrap="square" rtlCol="0" anchor="ctr">
            <a:noAutofit/>
          </a:bodyPr>
          <a:lstStyle/>
          <a:p>
            <a:pPr algn="ctr"/>
            <a:r>
              <a:rPr lang="es-ES" sz="1000" b="1" dirty="0">
                <a:solidFill>
                  <a:schemeClr val="bg1"/>
                </a:solidFill>
              </a:rPr>
              <a:t>HPs</a:t>
            </a:r>
          </a:p>
        </p:txBody>
      </p:sp>
      <p:sp>
        <p:nvSpPr>
          <p:cNvPr id="8" name="85 CuadroTexto"/>
          <p:cNvSpPr txBox="1"/>
          <p:nvPr/>
        </p:nvSpPr>
        <p:spPr>
          <a:xfrm>
            <a:off x="7465617" y="3151221"/>
            <a:ext cx="1080000" cy="288000"/>
          </a:xfrm>
          <a:prstGeom prst="rect">
            <a:avLst/>
          </a:prstGeom>
          <a:solidFill>
            <a:srgbClr val="002060"/>
          </a:solidFill>
          <a:ln/>
        </p:spPr>
        <p:style>
          <a:lnRef idx="0">
            <a:schemeClr val="accent1"/>
          </a:lnRef>
          <a:fillRef idx="3">
            <a:schemeClr val="accent1"/>
          </a:fillRef>
          <a:effectRef idx="3">
            <a:schemeClr val="accent1"/>
          </a:effectRef>
          <a:fontRef idx="minor">
            <a:schemeClr val="lt1"/>
          </a:fontRef>
        </p:style>
        <p:txBody>
          <a:bodyPr wrap="square" rtlCol="0" anchor="ctr">
            <a:noAutofit/>
          </a:bodyPr>
          <a:lstStyle/>
          <a:p>
            <a:pPr algn="ctr"/>
            <a:r>
              <a:rPr lang="es-ES" sz="1000" b="1" dirty="0">
                <a:solidFill>
                  <a:schemeClr val="bg1"/>
                </a:solidFill>
              </a:rPr>
              <a:t>CSM</a:t>
            </a:r>
          </a:p>
        </p:txBody>
      </p:sp>
      <p:sp>
        <p:nvSpPr>
          <p:cNvPr id="9" name="85 CuadroTexto"/>
          <p:cNvSpPr txBox="1"/>
          <p:nvPr/>
        </p:nvSpPr>
        <p:spPr>
          <a:xfrm>
            <a:off x="3498762" y="2246814"/>
            <a:ext cx="1080000" cy="288000"/>
          </a:xfrm>
          <a:prstGeom prst="rect">
            <a:avLst/>
          </a:prstGeom>
          <a:ln/>
        </p:spPr>
        <p:style>
          <a:lnRef idx="0">
            <a:schemeClr val="accent1"/>
          </a:lnRef>
          <a:fillRef idx="3">
            <a:schemeClr val="accent1"/>
          </a:fillRef>
          <a:effectRef idx="3">
            <a:schemeClr val="accent1"/>
          </a:effectRef>
          <a:fontRef idx="minor">
            <a:schemeClr val="lt1"/>
          </a:fontRef>
        </p:style>
        <p:txBody>
          <a:bodyPr wrap="square" rtlCol="0" anchor="ctr">
            <a:noAutofit/>
          </a:bodyPr>
          <a:lstStyle>
            <a:defPPr>
              <a:defRPr lang="en-US"/>
            </a:defPPr>
            <a:lvl1pPr algn="ctr">
              <a:defRPr sz="1000" b="1">
                <a:solidFill>
                  <a:schemeClr val="bg1"/>
                </a:solidFill>
              </a:defRPr>
            </a:lvl1pPr>
          </a:lstStyle>
          <a:p>
            <a:r>
              <a:rPr lang="es-ES" dirty="0"/>
              <a:t>CS</a:t>
            </a:r>
          </a:p>
        </p:txBody>
      </p:sp>
      <p:sp>
        <p:nvSpPr>
          <p:cNvPr id="10" name="85 CuadroTexto"/>
          <p:cNvSpPr txBox="1"/>
          <p:nvPr/>
        </p:nvSpPr>
        <p:spPr>
          <a:xfrm>
            <a:off x="3498762" y="2765368"/>
            <a:ext cx="1080000" cy="288000"/>
          </a:xfrm>
          <a:prstGeom prst="rect">
            <a:avLst/>
          </a:prstGeom>
          <a:ln/>
        </p:spPr>
        <p:style>
          <a:lnRef idx="0">
            <a:schemeClr val="accent1"/>
          </a:lnRef>
          <a:fillRef idx="3">
            <a:schemeClr val="accent1"/>
          </a:fillRef>
          <a:effectRef idx="3">
            <a:schemeClr val="accent1"/>
          </a:effectRef>
          <a:fontRef idx="minor">
            <a:schemeClr val="lt1"/>
          </a:fontRef>
        </p:style>
        <p:txBody>
          <a:bodyPr wrap="square" rtlCol="0" anchor="ctr">
            <a:noAutofit/>
          </a:bodyPr>
          <a:lstStyle>
            <a:defPPr>
              <a:defRPr lang="en-US"/>
            </a:defPPr>
            <a:lvl1pPr algn="ctr">
              <a:defRPr sz="1000" b="1">
                <a:solidFill>
                  <a:schemeClr val="bg1"/>
                </a:solidFill>
              </a:defRPr>
            </a:lvl1pPr>
          </a:lstStyle>
          <a:p>
            <a:r>
              <a:rPr lang="es-ES" dirty="0"/>
              <a:t>CL</a:t>
            </a:r>
          </a:p>
        </p:txBody>
      </p:sp>
      <p:sp>
        <p:nvSpPr>
          <p:cNvPr id="11" name="85 CuadroTexto"/>
          <p:cNvSpPr txBox="1"/>
          <p:nvPr/>
        </p:nvSpPr>
        <p:spPr>
          <a:xfrm>
            <a:off x="1738469" y="2496339"/>
            <a:ext cx="1080000" cy="288000"/>
          </a:xfrm>
          <a:prstGeom prst="rect">
            <a:avLst/>
          </a:prstGeom>
          <a:ln/>
        </p:spPr>
        <p:style>
          <a:lnRef idx="0">
            <a:schemeClr val="accent1"/>
          </a:lnRef>
          <a:fillRef idx="3">
            <a:schemeClr val="accent1"/>
          </a:fillRef>
          <a:effectRef idx="3">
            <a:schemeClr val="accent1"/>
          </a:effectRef>
          <a:fontRef idx="minor">
            <a:schemeClr val="lt1"/>
          </a:fontRef>
        </p:style>
        <p:txBody>
          <a:bodyPr wrap="square" rtlCol="0" anchor="ctr">
            <a:noAutofit/>
          </a:bodyPr>
          <a:lstStyle>
            <a:defPPr>
              <a:defRPr lang="en-US"/>
            </a:defPPr>
            <a:lvl1pPr algn="ctr">
              <a:defRPr sz="1000" b="1">
                <a:solidFill>
                  <a:schemeClr val="bg1"/>
                </a:solidFill>
              </a:defRPr>
            </a:lvl1pPr>
          </a:lstStyle>
          <a:p>
            <a:r>
              <a:rPr lang="es-ES" dirty="0"/>
              <a:t>DA</a:t>
            </a:r>
          </a:p>
        </p:txBody>
      </p:sp>
      <p:sp>
        <p:nvSpPr>
          <p:cNvPr id="12" name="85 CuadroTexto"/>
          <p:cNvSpPr txBox="1"/>
          <p:nvPr/>
        </p:nvSpPr>
        <p:spPr>
          <a:xfrm>
            <a:off x="7464152" y="5157192"/>
            <a:ext cx="1080000" cy="288000"/>
          </a:xfrm>
          <a:prstGeom prst="rect">
            <a:avLst/>
          </a:prstGeom>
          <a:solidFill>
            <a:srgbClr val="C00000"/>
          </a:solidFill>
          <a:ln/>
        </p:spPr>
        <p:style>
          <a:lnRef idx="0">
            <a:schemeClr val="accent1"/>
          </a:lnRef>
          <a:fillRef idx="3">
            <a:schemeClr val="accent1"/>
          </a:fillRef>
          <a:effectRef idx="3">
            <a:schemeClr val="accent1"/>
          </a:effectRef>
          <a:fontRef idx="minor">
            <a:schemeClr val="lt1"/>
          </a:fontRef>
        </p:style>
        <p:txBody>
          <a:bodyPr wrap="square" rtlCol="0" anchor="ctr">
            <a:noAutofit/>
          </a:bodyPr>
          <a:lstStyle/>
          <a:p>
            <a:pPr algn="ctr"/>
            <a:r>
              <a:rPr lang="es-ES" sz="1000" b="1" dirty="0">
                <a:solidFill>
                  <a:schemeClr val="bg1"/>
                </a:solidFill>
              </a:rPr>
              <a:t>BA</a:t>
            </a:r>
          </a:p>
        </p:txBody>
      </p:sp>
      <p:sp>
        <p:nvSpPr>
          <p:cNvPr id="13" name="85 CuadroTexto"/>
          <p:cNvSpPr txBox="1"/>
          <p:nvPr/>
        </p:nvSpPr>
        <p:spPr>
          <a:xfrm>
            <a:off x="7464152" y="4581128"/>
            <a:ext cx="1080000" cy="288000"/>
          </a:xfrm>
          <a:prstGeom prst="rect">
            <a:avLst/>
          </a:prstGeom>
          <a:solidFill>
            <a:srgbClr val="C00000"/>
          </a:solidFill>
          <a:ln/>
        </p:spPr>
        <p:style>
          <a:lnRef idx="0">
            <a:schemeClr val="accent1"/>
          </a:lnRef>
          <a:fillRef idx="3">
            <a:schemeClr val="accent1"/>
          </a:fillRef>
          <a:effectRef idx="3">
            <a:schemeClr val="accent1"/>
          </a:effectRef>
          <a:fontRef idx="minor">
            <a:schemeClr val="lt1"/>
          </a:fontRef>
        </p:style>
        <p:txBody>
          <a:bodyPr wrap="square" rtlCol="0" anchor="ctr">
            <a:noAutofit/>
          </a:bodyPr>
          <a:lstStyle/>
          <a:p>
            <a:pPr algn="ctr"/>
            <a:r>
              <a:rPr lang="es-ES" sz="1000" b="1" dirty="0">
                <a:solidFill>
                  <a:schemeClr val="bg1"/>
                </a:solidFill>
              </a:rPr>
              <a:t>CUE</a:t>
            </a:r>
          </a:p>
        </p:txBody>
      </p:sp>
      <p:sp>
        <p:nvSpPr>
          <p:cNvPr id="14" name="85 CuadroTexto"/>
          <p:cNvSpPr txBox="1"/>
          <p:nvPr/>
        </p:nvSpPr>
        <p:spPr>
          <a:xfrm>
            <a:off x="7464152" y="4005064"/>
            <a:ext cx="1080000" cy="288000"/>
          </a:xfrm>
          <a:prstGeom prst="rect">
            <a:avLst/>
          </a:prstGeom>
          <a:solidFill>
            <a:srgbClr val="C00000"/>
          </a:solidFill>
          <a:ln/>
        </p:spPr>
        <p:style>
          <a:lnRef idx="0">
            <a:schemeClr val="accent1"/>
          </a:lnRef>
          <a:fillRef idx="3">
            <a:schemeClr val="accent1"/>
          </a:fillRef>
          <a:effectRef idx="3">
            <a:schemeClr val="accent1"/>
          </a:effectRef>
          <a:fontRef idx="minor">
            <a:schemeClr val="lt1"/>
          </a:fontRef>
        </p:style>
        <p:txBody>
          <a:bodyPr wrap="square" rtlCol="0" anchor="ctr">
            <a:noAutofit/>
          </a:bodyPr>
          <a:lstStyle/>
          <a:p>
            <a:pPr algn="ctr"/>
            <a:r>
              <a:rPr lang="es-ES" sz="1000" b="1" dirty="0">
                <a:solidFill>
                  <a:schemeClr val="bg1"/>
                </a:solidFill>
              </a:rPr>
              <a:t>SUAP</a:t>
            </a:r>
          </a:p>
        </p:txBody>
      </p:sp>
      <p:sp>
        <p:nvSpPr>
          <p:cNvPr id="15" name="85 CuadroTexto"/>
          <p:cNvSpPr txBox="1"/>
          <p:nvPr/>
        </p:nvSpPr>
        <p:spPr>
          <a:xfrm>
            <a:off x="9336360" y="4484002"/>
            <a:ext cx="1080000" cy="288000"/>
          </a:xfrm>
          <a:prstGeom prst="rect">
            <a:avLst/>
          </a:prstGeom>
          <a:solidFill>
            <a:srgbClr val="C00000"/>
          </a:solidFill>
          <a:ln/>
        </p:spPr>
        <p:style>
          <a:lnRef idx="0">
            <a:schemeClr val="accent1"/>
          </a:lnRef>
          <a:fillRef idx="3">
            <a:schemeClr val="accent1"/>
          </a:fillRef>
          <a:effectRef idx="3">
            <a:schemeClr val="accent1"/>
          </a:effectRef>
          <a:fontRef idx="minor">
            <a:schemeClr val="lt1"/>
          </a:fontRef>
        </p:style>
        <p:txBody>
          <a:bodyPr wrap="square" rtlCol="0" anchor="ctr">
            <a:noAutofit/>
          </a:bodyPr>
          <a:lstStyle/>
          <a:p>
            <a:pPr algn="ctr"/>
            <a:r>
              <a:rPr lang="es-ES" sz="1000" b="1" dirty="0">
                <a:solidFill>
                  <a:schemeClr val="bg1"/>
                </a:solidFill>
              </a:rPr>
              <a:t>CC</a:t>
            </a:r>
          </a:p>
        </p:txBody>
      </p:sp>
      <p:sp>
        <p:nvSpPr>
          <p:cNvPr id="16" name="85 CuadroTexto"/>
          <p:cNvSpPr txBox="1"/>
          <p:nvPr/>
        </p:nvSpPr>
        <p:spPr>
          <a:xfrm>
            <a:off x="3468226" y="3501008"/>
            <a:ext cx="1080000" cy="288000"/>
          </a:xfrm>
          <a:prstGeom prst="rect">
            <a:avLst/>
          </a:prstGeom>
          <a:solidFill>
            <a:srgbClr val="006600"/>
          </a:solidFill>
          <a:ln/>
        </p:spPr>
        <p:style>
          <a:lnRef idx="0">
            <a:schemeClr val="accent1"/>
          </a:lnRef>
          <a:fillRef idx="3">
            <a:schemeClr val="accent1"/>
          </a:fillRef>
          <a:effectRef idx="3">
            <a:schemeClr val="accent1"/>
          </a:effectRef>
          <a:fontRef idx="minor">
            <a:schemeClr val="lt1"/>
          </a:fontRef>
        </p:style>
        <p:txBody>
          <a:bodyPr wrap="square" rtlCol="0" anchor="ctr">
            <a:noAutofit/>
          </a:bodyPr>
          <a:lstStyle/>
          <a:p>
            <a:pPr algn="ctr"/>
            <a:r>
              <a:rPr lang="es-ES" sz="1000" b="1" dirty="0">
                <a:solidFill>
                  <a:schemeClr val="bg1"/>
                </a:solidFill>
              </a:rPr>
              <a:t>RM</a:t>
            </a:r>
          </a:p>
        </p:txBody>
      </p:sp>
      <p:sp>
        <p:nvSpPr>
          <p:cNvPr id="17" name="85 CuadroTexto"/>
          <p:cNvSpPr txBox="1"/>
          <p:nvPr/>
        </p:nvSpPr>
        <p:spPr>
          <a:xfrm>
            <a:off x="3468226" y="4005064"/>
            <a:ext cx="1080000" cy="288000"/>
          </a:xfrm>
          <a:prstGeom prst="rect">
            <a:avLst/>
          </a:prstGeom>
          <a:solidFill>
            <a:srgbClr val="006600"/>
          </a:solidFill>
          <a:ln/>
        </p:spPr>
        <p:style>
          <a:lnRef idx="0">
            <a:schemeClr val="accent1"/>
          </a:lnRef>
          <a:fillRef idx="3">
            <a:schemeClr val="accent1"/>
          </a:fillRef>
          <a:effectRef idx="3">
            <a:schemeClr val="accent1"/>
          </a:effectRef>
          <a:fontRef idx="minor">
            <a:schemeClr val="lt1"/>
          </a:fontRef>
        </p:style>
        <p:txBody>
          <a:bodyPr wrap="square" rtlCol="0" anchor="ctr">
            <a:noAutofit/>
          </a:bodyPr>
          <a:lstStyle/>
          <a:p>
            <a:pPr algn="ctr"/>
            <a:r>
              <a:rPr lang="es-ES" sz="1000" b="1" dirty="0">
                <a:solidFill>
                  <a:schemeClr val="bg1"/>
                </a:solidFill>
              </a:rPr>
              <a:t>Rm</a:t>
            </a:r>
          </a:p>
        </p:txBody>
      </p:sp>
      <p:sp>
        <p:nvSpPr>
          <p:cNvPr id="18" name="85 CuadroTexto"/>
          <p:cNvSpPr txBox="1"/>
          <p:nvPr/>
        </p:nvSpPr>
        <p:spPr>
          <a:xfrm>
            <a:off x="3468226" y="4509120"/>
            <a:ext cx="1080000" cy="288000"/>
          </a:xfrm>
          <a:prstGeom prst="rect">
            <a:avLst/>
          </a:prstGeom>
          <a:solidFill>
            <a:srgbClr val="006600"/>
          </a:solidFill>
          <a:ln/>
        </p:spPr>
        <p:style>
          <a:lnRef idx="0">
            <a:schemeClr val="accent1"/>
          </a:lnRef>
          <a:fillRef idx="3">
            <a:schemeClr val="accent1"/>
          </a:fillRef>
          <a:effectRef idx="3">
            <a:schemeClr val="accent1"/>
          </a:effectRef>
          <a:fontRef idx="minor">
            <a:schemeClr val="lt1"/>
          </a:fontRef>
        </p:style>
        <p:txBody>
          <a:bodyPr wrap="square" rtlCol="0" anchor="ctr">
            <a:noAutofit/>
          </a:bodyPr>
          <a:lstStyle/>
          <a:p>
            <a:pPr algn="ctr"/>
            <a:r>
              <a:rPr lang="es-ES" sz="1000" b="1" dirty="0">
                <a:solidFill>
                  <a:schemeClr val="bg1"/>
                </a:solidFill>
              </a:rPr>
              <a:t>CADP</a:t>
            </a:r>
          </a:p>
        </p:txBody>
      </p:sp>
      <p:sp>
        <p:nvSpPr>
          <p:cNvPr id="20" name="85 CuadroTexto"/>
          <p:cNvSpPr txBox="1"/>
          <p:nvPr/>
        </p:nvSpPr>
        <p:spPr>
          <a:xfrm>
            <a:off x="3468226" y="5013176"/>
            <a:ext cx="1080000" cy="288000"/>
          </a:xfrm>
          <a:prstGeom prst="rect">
            <a:avLst/>
          </a:prstGeom>
          <a:solidFill>
            <a:srgbClr val="006600"/>
          </a:solidFill>
          <a:ln/>
        </p:spPr>
        <p:style>
          <a:lnRef idx="0">
            <a:schemeClr val="accent1"/>
          </a:lnRef>
          <a:fillRef idx="3">
            <a:schemeClr val="accent1"/>
          </a:fillRef>
          <a:effectRef idx="3">
            <a:schemeClr val="accent1"/>
          </a:effectRef>
          <a:fontRef idx="minor">
            <a:schemeClr val="lt1"/>
          </a:fontRef>
        </p:style>
        <p:txBody>
          <a:bodyPr wrap="square" rtlCol="0" anchor="ctr">
            <a:noAutofit/>
          </a:bodyPr>
          <a:lstStyle/>
          <a:p>
            <a:pPr algn="ctr"/>
            <a:r>
              <a:rPr lang="es-ES" sz="1000" b="1" dirty="0">
                <a:solidFill>
                  <a:schemeClr val="bg1"/>
                </a:solidFill>
              </a:rPr>
              <a:t>CO</a:t>
            </a:r>
          </a:p>
        </p:txBody>
      </p:sp>
      <p:sp>
        <p:nvSpPr>
          <p:cNvPr id="21" name="85 CuadroTexto"/>
          <p:cNvSpPr txBox="1"/>
          <p:nvPr/>
        </p:nvSpPr>
        <p:spPr>
          <a:xfrm>
            <a:off x="6081352" y="5834260"/>
            <a:ext cx="1080000" cy="288000"/>
          </a:xfrm>
          <a:prstGeom prst="rect">
            <a:avLst/>
          </a:prstGeom>
          <a:solidFill>
            <a:srgbClr val="996633"/>
          </a:solidFill>
          <a:ln/>
        </p:spPr>
        <p:style>
          <a:lnRef idx="0">
            <a:schemeClr val="accent1"/>
          </a:lnRef>
          <a:fillRef idx="3">
            <a:schemeClr val="accent1"/>
          </a:fillRef>
          <a:effectRef idx="3">
            <a:schemeClr val="accent1"/>
          </a:effectRef>
          <a:fontRef idx="minor">
            <a:schemeClr val="lt1"/>
          </a:fontRef>
        </p:style>
        <p:txBody>
          <a:bodyPr wrap="square" rtlCol="0" anchor="ctr">
            <a:noAutofit/>
          </a:bodyPr>
          <a:lstStyle/>
          <a:p>
            <a:pPr algn="ctr"/>
            <a:r>
              <a:rPr lang="es-ES" sz="1000" b="1" dirty="0">
                <a:solidFill>
                  <a:schemeClr val="bg1"/>
                </a:solidFill>
              </a:rPr>
              <a:t>CP</a:t>
            </a:r>
          </a:p>
        </p:txBody>
      </p:sp>
      <p:cxnSp>
        <p:nvCxnSpPr>
          <p:cNvPr id="22" name="Conector recto 21"/>
          <p:cNvCxnSpPr>
            <a:stCxn id="15" idx="1"/>
            <a:endCxn id="14" idx="3"/>
          </p:cNvCxnSpPr>
          <p:nvPr/>
        </p:nvCxnSpPr>
        <p:spPr bwMode="auto">
          <a:xfrm flipH="1" flipV="1">
            <a:off x="8544152" y="4149064"/>
            <a:ext cx="792208" cy="478938"/>
          </a:xfrm>
          <a:prstGeom prst="line">
            <a:avLst/>
          </a:prstGeom>
          <a:noFill/>
          <a:ln w="28575" cap="flat" cmpd="sng" algn="ctr">
            <a:solidFill>
              <a:srgbClr val="C00000"/>
            </a:solidFill>
            <a:prstDash val="solid"/>
            <a:round/>
            <a:headEnd type="none" w="med" len="med"/>
            <a:tailEnd type="none" w="med" len="med"/>
          </a:ln>
          <a:effectLst/>
        </p:spPr>
      </p:cxnSp>
      <p:cxnSp>
        <p:nvCxnSpPr>
          <p:cNvPr id="23" name="Conector recto 22"/>
          <p:cNvCxnSpPr/>
          <p:nvPr/>
        </p:nvCxnSpPr>
        <p:spPr bwMode="auto">
          <a:xfrm flipH="1">
            <a:off x="8544152" y="4628002"/>
            <a:ext cx="792208" cy="0"/>
          </a:xfrm>
          <a:prstGeom prst="line">
            <a:avLst/>
          </a:prstGeom>
          <a:noFill/>
          <a:ln w="28575" cap="flat" cmpd="sng" algn="ctr">
            <a:solidFill>
              <a:srgbClr val="C00000"/>
            </a:solidFill>
            <a:prstDash val="solid"/>
            <a:round/>
            <a:headEnd type="none" w="med" len="med"/>
            <a:tailEnd type="none" w="med" len="med"/>
          </a:ln>
          <a:effectLst/>
        </p:spPr>
      </p:cxnSp>
      <p:cxnSp>
        <p:nvCxnSpPr>
          <p:cNvPr id="24" name="Conector recto 23"/>
          <p:cNvCxnSpPr>
            <a:stCxn id="15" idx="1"/>
            <a:endCxn id="12" idx="3"/>
          </p:cNvCxnSpPr>
          <p:nvPr/>
        </p:nvCxnSpPr>
        <p:spPr bwMode="auto">
          <a:xfrm flipH="1">
            <a:off x="8544152" y="4628002"/>
            <a:ext cx="792208" cy="673190"/>
          </a:xfrm>
          <a:prstGeom prst="line">
            <a:avLst/>
          </a:prstGeom>
          <a:noFill/>
          <a:ln w="28575" cap="flat" cmpd="sng" algn="ctr">
            <a:solidFill>
              <a:srgbClr val="C00000"/>
            </a:solidFill>
            <a:prstDash val="solid"/>
            <a:round/>
            <a:headEnd type="none" w="med" len="med"/>
            <a:tailEnd type="none" w="med" len="med"/>
          </a:ln>
          <a:effectLst/>
        </p:spPr>
      </p:cxnSp>
      <p:sp>
        <p:nvSpPr>
          <p:cNvPr id="25" name="85 CuadroTexto"/>
          <p:cNvSpPr txBox="1"/>
          <p:nvPr/>
        </p:nvSpPr>
        <p:spPr>
          <a:xfrm>
            <a:off x="1703512" y="4293096"/>
            <a:ext cx="1080000" cy="288000"/>
          </a:xfrm>
          <a:prstGeom prst="rect">
            <a:avLst/>
          </a:prstGeom>
          <a:solidFill>
            <a:srgbClr val="006600"/>
          </a:solidFill>
          <a:ln/>
        </p:spPr>
        <p:style>
          <a:lnRef idx="0">
            <a:schemeClr val="accent1"/>
          </a:lnRef>
          <a:fillRef idx="3">
            <a:schemeClr val="accent1"/>
          </a:fillRef>
          <a:effectRef idx="3">
            <a:schemeClr val="accent1"/>
          </a:effectRef>
          <a:fontRef idx="minor">
            <a:schemeClr val="lt1"/>
          </a:fontRef>
        </p:style>
        <p:txBody>
          <a:bodyPr wrap="square" rtlCol="0" anchor="ctr">
            <a:noAutofit/>
          </a:bodyPr>
          <a:lstStyle/>
          <a:p>
            <a:pPr algn="ctr"/>
            <a:r>
              <a:rPr lang="es-ES" sz="1000" b="1" dirty="0">
                <a:solidFill>
                  <a:schemeClr val="bg1"/>
                </a:solidFill>
              </a:rPr>
              <a:t>Coor. Med.</a:t>
            </a:r>
          </a:p>
        </p:txBody>
      </p:sp>
      <p:cxnSp>
        <p:nvCxnSpPr>
          <p:cNvPr id="26" name="Conector recto 25"/>
          <p:cNvCxnSpPr>
            <a:stCxn id="11" idx="3"/>
            <a:endCxn id="9" idx="1"/>
          </p:cNvCxnSpPr>
          <p:nvPr/>
        </p:nvCxnSpPr>
        <p:spPr bwMode="auto">
          <a:xfrm flipV="1">
            <a:off x="2818470" y="2390815"/>
            <a:ext cx="680293" cy="249525"/>
          </a:xfrm>
          <a:prstGeom prst="line">
            <a:avLst/>
          </a:prstGeom>
          <a:noFill/>
          <a:ln w="28575" cap="flat" cmpd="sng" algn="ctr">
            <a:solidFill>
              <a:srgbClr val="0070C0"/>
            </a:solidFill>
            <a:prstDash val="solid"/>
            <a:round/>
            <a:headEnd type="none" w="med" len="med"/>
            <a:tailEnd type="none" w="med" len="med"/>
          </a:ln>
          <a:effectLst/>
        </p:spPr>
      </p:cxnSp>
      <p:cxnSp>
        <p:nvCxnSpPr>
          <p:cNvPr id="28" name="Conector recto 27"/>
          <p:cNvCxnSpPr>
            <a:stCxn id="11" idx="3"/>
            <a:endCxn id="10" idx="1"/>
          </p:cNvCxnSpPr>
          <p:nvPr/>
        </p:nvCxnSpPr>
        <p:spPr bwMode="auto">
          <a:xfrm>
            <a:off x="2818470" y="2640340"/>
            <a:ext cx="680293" cy="269029"/>
          </a:xfrm>
          <a:prstGeom prst="line">
            <a:avLst/>
          </a:prstGeom>
          <a:noFill/>
          <a:ln w="28575" cap="flat" cmpd="sng" algn="ctr">
            <a:solidFill>
              <a:srgbClr val="0070C0"/>
            </a:solidFill>
            <a:prstDash val="solid"/>
            <a:round/>
            <a:headEnd type="none" w="med" len="med"/>
            <a:tailEnd type="none" w="med" len="med"/>
          </a:ln>
          <a:effectLst/>
        </p:spPr>
      </p:cxnSp>
      <p:cxnSp>
        <p:nvCxnSpPr>
          <p:cNvPr id="29" name="Conector recto 28"/>
          <p:cNvCxnSpPr>
            <a:stCxn id="25" idx="3"/>
            <a:endCxn id="16" idx="1"/>
          </p:cNvCxnSpPr>
          <p:nvPr/>
        </p:nvCxnSpPr>
        <p:spPr bwMode="auto">
          <a:xfrm flipV="1">
            <a:off x="2783512" y="3645008"/>
            <a:ext cx="684714" cy="792088"/>
          </a:xfrm>
          <a:prstGeom prst="line">
            <a:avLst/>
          </a:prstGeom>
          <a:noFill/>
          <a:ln w="28575" cap="flat" cmpd="sng" algn="ctr">
            <a:solidFill>
              <a:srgbClr val="006600"/>
            </a:solidFill>
            <a:prstDash val="solid"/>
            <a:round/>
            <a:headEnd type="none" w="med" len="med"/>
            <a:tailEnd type="none" w="med" len="med"/>
          </a:ln>
          <a:effectLst/>
        </p:spPr>
      </p:cxnSp>
      <p:cxnSp>
        <p:nvCxnSpPr>
          <p:cNvPr id="30" name="Conector recto 29"/>
          <p:cNvCxnSpPr>
            <a:stCxn id="25" idx="3"/>
            <a:endCxn id="17" idx="1"/>
          </p:cNvCxnSpPr>
          <p:nvPr/>
        </p:nvCxnSpPr>
        <p:spPr bwMode="auto">
          <a:xfrm flipV="1">
            <a:off x="2783512" y="4149064"/>
            <a:ext cx="684714" cy="288032"/>
          </a:xfrm>
          <a:prstGeom prst="line">
            <a:avLst/>
          </a:prstGeom>
          <a:noFill/>
          <a:ln w="28575" cap="flat" cmpd="sng" algn="ctr">
            <a:solidFill>
              <a:srgbClr val="006600"/>
            </a:solidFill>
            <a:prstDash val="solid"/>
            <a:round/>
            <a:headEnd type="none" w="med" len="med"/>
            <a:tailEnd type="none" w="med" len="med"/>
          </a:ln>
          <a:effectLst/>
        </p:spPr>
      </p:cxnSp>
      <p:cxnSp>
        <p:nvCxnSpPr>
          <p:cNvPr id="31" name="Conector recto 30"/>
          <p:cNvCxnSpPr>
            <a:stCxn id="25" idx="3"/>
            <a:endCxn id="18" idx="1"/>
          </p:cNvCxnSpPr>
          <p:nvPr/>
        </p:nvCxnSpPr>
        <p:spPr bwMode="auto">
          <a:xfrm>
            <a:off x="2783512" y="4437096"/>
            <a:ext cx="684714" cy="216024"/>
          </a:xfrm>
          <a:prstGeom prst="line">
            <a:avLst/>
          </a:prstGeom>
          <a:noFill/>
          <a:ln w="28575" cap="flat" cmpd="sng" algn="ctr">
            <a:solidFill>
              <a:srgbClr val="006600"/>
            </a:solidFill>
            <a:prstDash val="solid"/>
            <a:round/>
            <a:headEnd type="none" w="med" len="med"/>
            <a:tailEnd type="none" w="med" len="med"/>
          </a:ln>
          <a:effectLst/>
        </p:spPr>
      </p:cxnSp>
      <p:cxnSp>
        <p:nvCxnSpPr>
          <p:cNvPr id="32" name="Conector recto 31"/>
          <p:cNvCxnSpPr>
            <a:endCxn id="20" idx="1"/>
          </p:cNvCxnSpPr>
          <p:nvPr/>
        </p:nvCxnSpPr>
        <p:spPr bwMode="auto">
          <a:xfrm>
            <a:off x="2783512" y="4437096"/>
            <a:ext cx="684714" cy="720080"/>
          </a:xfrm>
          <a:prstGeom prst="line">
            <a:avLst/>
          </a:prstGeom>
          <a:noFill/>
          <a:ln w="28575" cap="flat" cmpd="sng" algn="ctr">
            <a:solidFill>
              <a:srgbClr val="006600"/>
            </a:solidFill>
            <a:prstDash val="solid"/>
            <a:round/>
            <a:headEnd type="none" w="med" len="med"/>
            <a:tailEnd type="none" w="med" len="med"/>
          </a:ln>
          <a:effectLst/>
        </p:spPr>
      </p:cxnSp>
      <p:sp>
        <p:nvSpPr>
          <p:cNvPr id="33" name="85 CuadroTexto"/>
          <p:cNvSpPr txBox="1"/>
          <p:nvPr/>
        </p:nvSpPr>
        <p:spPr>
          <a:xfrm>
            <a:off x="9336360" y="3151221"/>
            <a:ext cx="1080000" cy="288000"/>
          </a:xfrm>
          <a:prstGeom prst="rect">
            <a:avLst/>
          </a:prstGeom>
          <a:solidFill>
            <a:srgbClr val="006666"/>
          </a:solidFill>
          <a:ln/>
        </p:spPr>
        <p:style>
          <a:lnRef idx="0">
            <a:schemeClr val="accent1"/>
          </a:lnRef>
          <a:fillRef idx="3">
            <a:schemeClr val="accent1"/>
          </a:fillRef>
          <a:effectRef idx="3">
            <a:schemeClr val="accent1"/>
          </a:effectRef>
          <a:fontRef idx="minor">
            <a:schemeClr val="lt1"/>
          </a:fontRef>
        </p:style>
        <p:txBody>
          <a:bodyPr wrap="square" rtlCol="0" anchor="ctr">
            <a:noAutofit/>
          </a:bodyPr>
          <a:lstStyle/>
          <a:p>
            <a:pPr algn="ctr"/>
            <a:r>
              <a:rPr lang="es-ES" sz="1000" b="1" dirty="0">
                <a:solidFill>
                  <a:schemeClr val="bg1"/>
                </a:solidFill>
              </a:rPr>
              <a:t>CAID</a:t>
            </a:r>
          </a:p>
        </p:txBody>
      </p:sp>
      <p:cxnSp>
        <p:nvCxnSpPr>
          <p:cNvPr id="34" name="Conector recto 33"/>
          <p:cNvCxnSpPr>
            <a:stCxn id="4" idx="3"/>
            <a:endCxn id="8" idx="1"/>
          </p:cNvCxnSpPr>
          <p:nvPr/>
        </p:nvCxnSpPr>
        <p:spPr bwMode="auto">
          <a:xfrm>
            <a:off x="6673409" y="2626633"/>
            <a:ext cx="792208" cy="668588"/>
          </a:xfrm>
          <a:prstGeom prst="line">
            <a:avLst/>
          </a:prstGeom>
          <a:noFill/>
          <a:ln w="28575" cap="flat" cmpd="sng" algn="ctr">
            <a:solidFill>
              <a:srgbClr val="002060"/>
            </a:solidFill>
            <a:prstDash val="solid"/>
            <a:round/>
            <a:headEnd type="none" w="med" len="med"/>
            <a:tailEnd type="none" w="med" len="med"/>
          </a:ln>
          <a:effectLst/>
        </p:spPr>
      </p:cxnSp>
      <p:cxnSp>
        <p:nvCxnSpPr>
          <p:cNvPr id="35" name="Conector recto 34"/>
          <p:cNvCxnSpPr>
            <a:stCxn id="4" idx="3"/>
            <a:endCxn id="7" idx="1"/>
          </p:cNvCxnSpPr>
          <p:nvPr/>
        </p:nvCxnSpPr>
        <p:spPr bwMode="auto">
          <a:xfrm>
            <a:off x="6673409" y="2626633"/>
            <a:ext cx="792208" cy="150034"/>
          </a:xfrm>
          <a:prstGeom prst="line">
            <a:avLst/>
          </a:prstGeom>
          <a:noFill/>
          <a:ln w="28575" cap="flat" cmpd="sng" algn="ctr">
            <a:solidFill>
              <a:srgbClr val="002060"/>
            </a:solidFill>
            <a:prstDash val="solid"/>
            <a:round/>
            <a:headEnd type="none" w="med" len="med"/>
            <a:tailEnd type="none" w="med" len="med"/>
          </a:ln>
          <a:effectLst/>
        </p:spPr>
      </p:cxnSp>
      <p:cxnSp>
        <p:nvCxnSpPr>
          <p:cNvPr id="36" name="Conector recto 35"/>
          <p:cNvCxnSpPr>
            <a:stCxn id="4" idx="3"/>
            <a:endCxn id="6" idx="1"/>
          </p:cNvCxnSpPr>
          <p:nvPr/>
        </p:nvCxnSpPr>
        <p:spPr bwMode="auto">
          <a:xfrm flipV="1">
            <a:off x="6673409" y="2258113"/>
            <a:ext cx="792208" cy="368520"/>
          </a:xfrm>
          <a:prstGeom prst="line">
            <a:avLst/>
          </a:prstGeom>
          <a:noFill/>
          <a:ln w="28575" cap="flat" cmpd="sng" algn="ctr">
            <a:solidFill>
              <a:srgbClr val="002060"/>
            </a:solidFill>
            <a:prstDash val="solid"/>
            <a:round/>
            <a:headEnd type="none" w="med" len="med"/>
            <a:tailEnd type="none" w="med" len="med"/>
          </a:ln>
          <a:effectLst/>
        </p:spPr>
      </p:cxnSp>
      <p:cxnSp>
        <p:nvCxnSpPr>
          <p:cNvPr id="37" name="Conector recto 36"/>
          <p:cNvCxnSpPr>
            <a:stCxn id="4" idx="3"/>
            <a:endCxn id="5" idx="1"/>
          </p:cNvCxnSpPr>
          <p:nvPr/>
        </p:nvCxnSpPr>
        <p:spPr bwMode="auto">
          <a:xfrm flipV="1">
            <a:off x="6673409" y="1739559"/>
            <a:ext cx="792208" cy="887074"/>
          </a:xfrm>
          <a:prstGeom prst="line">
            <a:avLst/>
          </a:prstGeom>
          <a:noFill/>
          <a:ln w="28575" cap="flat" cmpd="sng" algn="ctr">
            <a:solidFill>
              <a:srgbClr val="002060"/>
            </a:solidFill>
            <a:prstDash val="solid"/>
            <a:round/>
            <a:headEnd type="none" w="med" len="med"/>
            <a:tailEnd type="none" w="med" len="med"/>
          </a:ln>
          <a:effectLst/>
        </p:spPr>
      </p:cxnSp>
      <p:cxnSp>
        <p:nvCxnSpPr>
          <p:cNvPr id="38" name="Conector recto 37"/>
          <p:cNvCxnSpPr>
            <a:stCxn id="9" idx="3"/>
            <a:endCxn id="4" idx="1"/>
          </p:cNvCxnSpPr>
          <p:nvPr/>
        </p:nvCxnSpPr>
        <p:spPr bwMode="auto">
          <a:xfrm>
            <a:off x="4578763" y="2390815"/>
            <a:ext cx="1014647" cy="235819"/>
          </a:xfrm>
          <a:prstGeom prst="line">
            <a:avLst/>
          </a:prstGeom>
          <a:noFill/>
          <a:ln w="28575" cap="flat" cmpd="sng" algn="ctr">
            <a:solidFill>
              <a:srgbClr val="0070C0"/>
            </a:solidFill>
            <a:prstDash val="solid"/>
            <a:round/>
            <a:headEnd type="none" w="med" len="med"/>
            <a:tailEnd type="none" w="med" len="med"/>
          </a:ln>
          <a:effectLst/>
        </p:spPr>
      </p:cxnSp>
      <p:cxnSp>
        <p:nvCxnSpPr>
          <p:cNvPr id="39" name="Conector recto 38"/>
          <p:cNvCxnSpPr>
            <a:stCxn id="10" idx="3"/>
            <a:endCxn id="4" idx="1"/>
          </p:cNvCxnSpPr>
          <p:nvPr/>
        </p:nvCxnSpPr>
        <p:spPr bwMode="auto">
          <a:xfrm flipV="1">
            <a:off x="4578763" y="2626634"/>
            <a:ext cx="1014647" cy="282735"/>
          </a:xfrm>
          <a:prstGeom prst="line">
            <a:avLst/>
          </a:prstGeom>
          <a:noFill/>
          <a:ln w="28575" cap="flat" cmpd="sng" algn="ctr">
            <a:solidFill>
              <a:srgbClr val="0070C0"/>
            </a:solidFill>
            <a:prstDash val="solid"/>
            <a:round/>
            <a:headEnd type="none" w="med" len="med"/>
            <a:tailEnd type="none" w="med" len="med"/>
          </a:ln>
          <a:effectLst/>
        </p:spPr>
      </p:cxnSp>
      <p:cxnSp>
        <p:nvCxnSpPr>
          <p:cNvPr id="40" name="Conector recto 39"/>
          <p:cNvCxnSpPr>
            <a:stCxn id="16" idx="3"/>
            <a:endCxn id="4" idx="2"/>
          </p:cNvCxnSpPr>
          <p:nvPr/>
        </p:nvCxnSpPr>
        <p:spPr bwMode="auto">
          <a:xfrm flipV="1">
            <a:off x="4548227" y="2770634"/>
            <a:ext cx="1585183" cy="874375"/>
          </a:xfrm>
          <a:prstGeom prst="line">
            <a:avLst/>
          </a:prstGeom>
          <a:noFill/>
          <a:ln w="28575" cap="flat" cmpd="sng" algn="ctr">
            <a:solidFill>
              <a:srgbClr val="006600"/>
            </a:solidFill>
            <a:prstDash val="solid"/>
            <a:round/>
            <a:headEnd type="none" w="med" len="med"/>
            <a:tailEnd type="none" w="med" len="med"/>
          </a:ln>
          <a:effectLst/>
        </p:spPr>
      </p:cxnSp>
      <p:cxnSp>
        <p:nvCxnSpPr>
          <p:cNvPr id="41" name="Conector recto 40"/>
          <p:cNvCxnSpPr>
            <a:stCxn id="17" idx="3"/>
            <a:endCxn id="4" idx="2"/>
          </p:cNvCxnSpPr>
          <p:nvPr/>
        </p:nvCxnSpPr>
        <p:spPr bwMode="auto">
          <a:xfrm flipV="1">
            <a:off x="4548227" y="2770634"/>
            <a:ext cx="1585183" cy="1378431"/>
          </a:xfrm>
          <a:prstGeom prst="line">
            <a:avLst/>
          </a:prstGeom>
          <a:noFill/>
          <a:ln w="28575" cap="flat" cmpd="sng" algn="ctr">
            <a:solidFill>
              <a:srgbClr val="006600"/>
            </a:solidFill>
            <a:prstDash val="solid"/>
            <a:round/>
            <a:headEnd type="none" w="med" len="med"/>
            <a:tailEnd type="none" w="med" len="med"/>
          </a:ln>
          <a:effectLst/>
        </p:spPr>
      </p:cxnSp>
      <p:cxnSp>
        <p:nvCxnSpPr>
          <p:cNvPr id="42" name="Conector recto 41"/>
          <p:cNvCxnSpPr>
            <a:stCxn id="18" idx="3"/>
            <a:endCxn id="4" idx="2"/>
          </p:cNvCxnSpPr>
          <p:nvPr/>
        </p:nvCxnSpPr>
        <p:spPr bwMode="auto">
          <a:xfrm flipV="1">
            <a:off x="4548227" y="2770634"/>
            <a:ext cx="1585183" cy="1882487"/>
          </a:xfrm>
          <a:prstGeom prst="line">
            <a:avLst/>
          </a:prstGeom>
          <a:noFill/>
          <a:ln w="28575" cap="flat" cmpd="sng" algn="ctr">
            <a:solidFill>
              <a:srgbClr val="006600"/>
            </a:solidFill>
            <a:prstDash val="solid"/>
            <a:round/>
            <a:headEnd type="none" w="med" len="med"/>
            <a:tailEnd type="none" w="med" len="med"/>
          </a:ln>
          <a:effectLst/>
        </p:spPr>
      </p:cxnSp>
      <p:cxnSp>
        <p:nvCxnSpPr>
          <p:cNvPr id="43" name="Conector recto 42"/>
          <p:cNvCxnSpPr>
            <a:stCxn id="20" idx="3"/>
            <a:endCxn id="4" idx="2"/>
          </p:cNvCxnSpPr>
          <p:nvPr/>
        </p:nvCxnSpPr>
        <p:spPr bwMode="auto">
          <a:xfrm flipV="1">
            <a:off x="4548227" y="2770634"/>
            <a:ext cx="1585183" cy="2386543"/>
          </a:xfrm>
          <a:prstGeom prst="line">
            <a:avLst/>
          </a:prstGeom>
          <a:noFill/>
          <a:ln w="28575" cap="flat" cmpd="sng" algn="ctr">
            <a:solidFill>
              <a:srgbClr val="006600"/>
            </a:solidFill>
            <a:prstDash val="solid"/>
            <a:round/>
            <a:headEnd type="none" w="med" len="med"/>
            <a:tailEnd type="none" w="med" len="med"/>
          </a:ln>
          <a:effectLst/>
        </p:spPr>
      </p:cxnSp>
      <p:cxnSp>
        <p:nvCxnSpPr>
          <p:cNvPr id="44" name="Conector recto 43"/>
          <p:cNvCxnSpPr>
            <a:stCxn id="21" idx="0"/>
            <a:endCxn id="4" idx="2"/>
          </p:cNvCxnSpPr>
          <p:nvPr/>
        </p:nvCxnSpPr>
        <p:spPr bwMode="auto">
          <a:xfrm flipH="1" flipV="1">
            <a:off x="6133410" y="2770634"/>
            <a:ext cx="487943" cy="3063627"/>
          </a:xfrm>
          <a:prstGeom prst="line">
            <a:avLst/>
          </a:prstGeom>
          <a:noFill/>
          <a:ln w="28575" cap="flat" cmpd="sng" algn="ctr">
            <a:solidFill>
              <a:srgbClr val="996633"/>
            </a:solidFill>
            <a:prstDash val="solid"/>
            <a:round/>
            <a:headEnd type="none" w="med" len="med"/>
            <a:tailEnd type="none" w="med" len="med"/>
          </a:ln>
          <a:effectLst/>
        </p:spPr>
      </p:cxnSp>
      <p:cxnSp>
        <p:nvCxnSpPr>
          <p:cNvPr id="45" name="Conector recto 44"/>
          <p:cNvCxnSpPr>
            <a:stCxn id="13" idx="1"/>
            <a:endCxn id="4" idx="2"/>
          </p:cNvCxnSpPr>
          <p:nvPr/>
        </p:nvCxnSpPr>
        <p:spPr bwMode="auto">
          <a:xfrm flipH="1" flipV="1">
            <a:off x="6133410" y="2770634"/>
            <a:ext cx="1330743" cy="1954495"/>
          </a:xfrm>
          <a:prstGeom prst="line">
            <a:avLst/>
          </a:prstGeom>
          <a:noFill/>
          <a:ln w="28575" cap="flat" cmpd="sng" algn="ctr">
            <a:solidFill>
              <a:srgbClr val="C00000"/>
            </a:solidFill>
            <a:prstDash val="sysDash"/>
            <a:round/>
            <a:headEnd type="none" w="med" len="med"/>
            <a:tailEnd type="none" w="med" len="med"/>
          </a:ln>
          <a:effectLst/>
        </p:spPr>
      </p:cxnSp>
      <p:cxnSp>
        <p:nvCxnSpPr>
          <p:cNvPr id="46" name="Conector recto 45"/>
          <p:cNvCxnSpPr>
            <a:stCxn id="8" idx="3"/>
          </p:cNvCxnSpPr>
          <p:nvPr/>
        </p:nvCxnSpPr>
        <p:spPr bwMode="auto">
          <a:xfrm>
            <a:off x="8545618" y="3295221"/>
            <a:ext cx="790743" cy="16464"/>
          </a:xfrm>
          <a:prstGeom prst="line">
            <a:avLst/>
          </a:prstGeom>
          <a:noFill/>
          <a:ln w="28575" cap="flat" cmpd="sng" algn="ctr">
            <a:solidFill>
              <a:srgbClr val="002060"/>
            </a:solidFill>
            <a:prstDash val="solid"/>
            <a:round/>
            <a:headEnd type="none" w="med" len="med"/>
            <a:tailEnd type="none" w="med" len="med"/>
          </a:ln>
          <a:effectLst/>
        </p:spPr>
      </p:cxnSp>
      <p:cxnSp>
        <p:nvCxnSpPr>
          <p:cNvPr id="47" name="Conector recto 46"/>
          <p:cNvCxnSpPr>
            <a:stCxn id="7" idx="2"/>
            <a:endCxn id="8" idx="0"/>
          </p:cNvCxnSpPr>
          <p:nvPr/>
        </p:nvCxnSpPr>
        <p:spPr bwMode="auto">
          <a:xfrm>
            <a:off x="8005617" y="2920667"/>
            <a:ext cx="0" cy="230554"/>
          </a:xfrm>
          <a:prstGeom prst="line">
            <a:avLst/>
          </a:prstGeom>
          <a:noFill/>
          <a:ln w="28575" cap="flat" cmpd="sng" algn="ctr">
            <a:solidFill>
              <a:srgbClr val="002060"/>
            </a:solidFill>
            <a:prstDash val="solid"/>
            <a:round/>
            <a:headEnd type="none" w="med" len="med"/>
            <a:tailEnd type="none" w="med" len="med"/>
          </a:ln>
          <a:effectLst/>
        </p:spPr>
      </p:cxnSp>
      <p:pic>
        <p:nvPicPr>
          <p:cNvPr id="49" name="Picture 8"/>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716836" y="1556792"/>
            <a:ext cx="811213" cy="906462"/>
          </a:xfrm>
          <a:prstGeom prst="rect">
            <a:avLst/>
          </a:prstGeom>
          <a:noFill/>
          <a:ln w="9525">
            <a:noFill/>
            <a:miter lim="800000"/>
            <a:headEnd/>
            <a:tailEnd/>
          </a:ln>
        </p:spPr>
      </p:pic>
      <p:sp>
        <p:nvSpPr>
          <p:cNvPr id="50" name="18 CuadroTexto"/>
          <p:cNvSpPr txBox="1"/>
          <p:nvPr/>
        </p:nvSpPr>
        <p:spPr>
          <a:xfrm>
            <a:off x="5015880" y="1249016"/>
            <a:ext cx="2113078" cy="307777"/>
          </a:xfrm>
          <a:prstGeom prst="rect">
            <a:avLst/>
          </a:prstGeom>
          <a:ln w="28575">
            <a:no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none" rtlCol="0">
            <a:spAutoFit/>
          </a:bodyPr>
          <a:lstStyle/>
          <a:p>
            <a:pPr algn="ctr"/>
            <a:r>
              <a:rPr lang="es-ES" sz="1400" b="1" dirty="0">
                <a:solidFill>
                  <a:schemeClr val="accent5">
                    <a:lumMod val="50000"/>
                  </a:schemeClr>
                </a:solidFill>
              </a:rPr>
              <a:t>Hospital de Referencia</a:t>
            </a:r>
          </a:p>
        </p:txBody>
      </p:sp>
      <p:sp>
        <p:nvSpPr>
          <p:cNvPr id="48" name="85 CuadroTexto"/>
          <p:cNvSpPr txBox="1"/>
          <p:nvPr/>
        </p:nvSpPr>
        <p:spPr>
          <a:xfrm>
            <a:off x="4780855" y="5838328"/>
            <a:ext cx="1080000" cy="288000"/>
          </a:xfrm>
          <a:prstGeom prst="rect">
            <a:avLst/>
          </a:prstGeom>
          <a:solidFill>
            <a:srgbClr val="333300"/>
          </a:solidFill>
          <a:ln/>
        </p:spPr>
        <p:style>
          <a:lnRef idx="0">
            <a:schemeClr val="accent1"/>
          </a:lnRef>
          <a:fillRef idx="3">
            <a:schemeClr val="accent1"/>
          </a:fillRef>
          <a:effectRef idx="3">
            <a:schemeClr val="accent1"/>
          </a:effectRef>
          <a:fontRef idx="minor">
            <a:schemeClr val="lt1"/>
          </a:fontRef>
        </p:style>
        <p:txBody>
          <a:bodyPr wrap="square" rtlCol="0" anchor="ctr">
            <a:noAutofit/>
          </a:bodyPr>
          <a:lstStyle/>
          <a:p>
            <a:pPr algn="ctr"/>
            <a:r>
              <a:rPr lang="es-ES_tradnl" sz="1000" b="1" dirty="0">
                <a:solidFill>
                  <a:schemeClr val="bg1"/>
                </a:solidFill>
              </a:rPr>
              <a:t>C .R. Menores</a:t>
            </a:r>
            <a:endParaRPr lang="es-ES" sz="1000" b="1" dirty="0">
              <a:solidFill>
                <a:schemeClr val="bg1"/>
              </a:solidFill>
            </a:endParaRPr>
          </a:p>
        </p:txBody>
      </p:sp>
      <p:cxnSp>
        <p:nvCxnSpPr>
          <p:cNvPr id="51" name="Conector recto 50"/>
          <p:cNvCxnSpPr>
            <a:stCxn id="48" idx="0"/>
          </p:cNvCxnSpPr>
          <p:nvPr/>
        </p:nvCxnSpPr>
        <p:spPr bwMode="auto">
          <a:xfrm flipV="1">
            <a:off x="5320855" y="2776668"/>
            <a:ext cx="806768" cy="3061661"/>
          </a:xfrm>
          <a:prstGeom prst="line">
            <a:avLst/>
          </a:prstGeom>
          <a:noFill/>
          <a:ln w="28575" cap="flat" cmpd="sng" algn="ctr">
            <a:solidFill>
              <a:srgbClr val="996633"/>
            </a:solidFill>
            <a:prstDash val="solid"/>
            <a:round/>
            <a:headEnd type="none" w="med" len="med"/>
            <a:tailEnd type="none" w="med" len="med"/>
          </a:ln>
          <a:effectLst/>
        </p:spPr>
      </p:cxnSp>
      <p:sp>
        <p:nvSpPr>
          <p:cNvPr id="2" name="Rectángulo 1"/>
          <p:cNvSpPr/>
          <p:nvPr/>
        </p:nvSpPr>
        <p:spPr bwMode="auto">
          <a:xfrm>
            <a:off x="1559376" y="2010023"/>
            <a:ext cx="3168472" cy="1141198"/>
          </a:xfrm>
          <a:prstGeom prst="rect">
            <a:avLst/>
          </a:prstGeom>
          <a:solidFill>
            <a:schemeClr val="accent2">
              <a:lumMod val="40000"/>
              <a:lumOff val="60000"/>
              <a:alpha val="50000"/>
            </a:schemeClr>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algn="ctr">
              <a:spcBef>
                <a:spcPct val="20000"/>
              </a:spcBef>
              <a:buClr>
                <a:schemeClr val="bg1"/>
              </a:buClr>
              <a:buFont typeface="Arial" charset="0"/>
              <a:buChar char="•"/>
            </a:pPr>
            <a:endParaRPr lang="es-ES" sz="1600" b="1" dirty="0"/>
          </a:p>
        </p:txBody>
      </p:sp>
      <p:sp>
        <p:nvSpPr>
          <p:cNvPr id="52" name="Rectángulo 51"/>
          <p:cNvSpPr/>
          <p:nvPr/>
        </p:nvSpPr>
        <p:spPr bwMode="auto">
          <a:xfrm>
            <a:off x="1559376" y="3381775"/>
            <a:ext cx="3168472" cy="2135457"/>
          </a:xfrm>
          <a:prstGeom prst="rect">
            <a:avLst/>
          </a:prstGeom>
          <a:solidFill>
            <a:srgbClr val="CCFF99">
              <a:alpha val="50000"/>
            </a:srgbClr>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algn="ctr">
              <a:spcBef>
                <a:spcPct val="20000"/>
              </a:spcBef>
              <a:buClr>
                <a:schemeClr val="bg1"/>
              </a:buClr>
              <a:buFont typeface="Arial" charset="0"/>
              <a:buChar char="•"/>
            </a:pPr>
            <a:endParaRPr lang="es-ES" sz="1600" b="1" dirty="0"/>
          </a:p>
        </p:txBody>
      </p:sp>
      <p:sp>
        <p:nvSpPr>
          <p:cNvPr id="53" name="Rectángulo 52"/>
          <p:cNvSpPr/>
          <p:nvPr/>
        </p:nvSpPr>
        <p:spPr bwMode="auto">
          <a:xfrm>
            <a:off x="7274319" y="1491217"/>
            <a:ext cx="3168472" cy="2135457"/>
          </a:xfrm>
          <a:prstGeom prst="rect">
            <a:avLst/>
          </a:prstGeom>
          <a:solidFill>
            <a:schemeClr val="accent6">
              <a:lumMod val="60000"/>
              <a:lumOff val="40000"/>
              <a:alpha val="50000"/>
            </a:schemeClr>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algn="ctr">
              <a:spcBef>
                <a:spcPct val="20000"/>
              </a:spcBef>
              <a:buClr>
                <a:schemeClr val="bg1"/>
              </a:buClr>
              <a:buFont typeface="Arial" charset="0"/>
              <a:buChar char="•"/>
            </a:pPr>
            <a:endParaRPr lang="es-ES" sz="1600" b="1" dirty="0"/>
          </a:p>
        </p:txBody>
      </p:sp>
      <p:sp>
        <p:nvSpPr>
          <p:cNvPr id="54" name="Rectángulo 53"/>
          <p:cNvSpPr/>
          <p:nvPr/>
        </p:nvSpPr>
        <p:spPr bwMode="auto">
          <a:xfrm>
            <a:off x="7274319" y="3813824"/>
            <a:ext cx="3168472" cy="1804413"/>
          </a:xfrm>
          <a:prstGeom prst="rect">
            <a:avLst/>
          </a:prstGeom>
          <a:solidFill>
            <a:srgbClr val="FFCCCC">
              <a:alpha val="49804"/>
            </a:srgbClr>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algn="ctr">
              <a:spcBef>
                <a:spcPct val="20000"/>
              </a:spcBef>
              <a:buClr>
                <a:schemeClr val="bg1"/>
              </a:buClr>
              <a:buFont typeface="Arial" charset="0"/>
              <a:buChar char="•"/>
            </a:pPr>
            <a:endParaRPr lang="es-ES" sz="1600" b="1" dirty="0"/>
          </a:p>
        </p:txBody>
      </p:sp>
      <p:sp>
        <p:nvSpPr>
          <p:cNvPr id="55" name="Rectángulo 54"/>
          <p:cNvSpPr/>
          <p:nvPr/>
        </p:nvSpPr>
        <p:spPr bwMode="auto">
          <a:xfrm>
            <a:off x="4657749" y="5618237"/>
            <a:ext cx="2628528" cy="699159"/>
          </a:xfrm>
          <a:prstGeom prst="rect">
            <a:avLst/>
          </a:prstGeom>
          <a:solidFill>
            <a:srgbClr val="FFE07D">
              <a:alpha val="49804"/>
            </a:srgbClr>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algn="ctr">
              <a:spcBef>
                <a:spcPct val="20000"/>
              </a:spcBef>
              <a:buClr>
                <a:schemeClr val="bg1"/>
              </a:buClr>
              <a:buFont typeface="Arial" charset="0"/>
              <a:buChar char="•"/>
            </a:pPr>
            <a:endParaRPr lang="es-ES" sz="1600" b="1" dirty="0"/>
          </a:p>
        </p:txBody>
      </p:sp>
      <p:sp>
        <p:nvSpPr>
          <p:cNvPr id="57" name="CuadroTexto 56"/>
          <p:cNvSpPr txBox="1"/>
          <p:nvPr/>
        </p:nvSpPr>
        <p:spPr>
          <a:xfrm>
            <a:off x="1628019" y="2060815"/>
            <a:ext cx="1394934" cy="276999"/>
          </a:xfrm>
          <a:prstGeom prst="rect">
            <a:avLst/>
          </a:prstGeom>
          <a:noFill/>
        </p:spPr>
        <p:txBody>
          <a:bodyPr wrap="none" rtlCol="0">
            <a:spAutoFit/>
          </a:bodyPr>
          <a:lstStyle/>
          <a:p>
            <a:r>
              <a:rPr lang="es-ES" dirty="0">
                <a:solidFill>
                  <a:srgbClr val="002060"/>
                </a:solidFill>
              </a:rPr>
              <a:t>Atención Primaria</a:t>
            </a:r>
          </a:p>
        </p:txBody>
      </p:sp>
      <p:sp>
        <p:nvSpPr>
          <p:cNvPr id="58" name="CuadroTexto 57"/>
          <p:cNvSpPr txBox="1"/>
          <p:nvPr/>
        </p:nvSpPr>
        <p:spPr>
          <a:xfrm>
            <a:off x="8783326" y="1595560"/>
            <a:ext cx="1632178" cy="276999"/>
          </a:xfrm>
          <a:prstGeom prst="rect">
            <a:avLst/>
          </a:prstGeom>
          <a:noFill/>
        </p:spPr>
        <p:txBody>
          <a:bodyPr wrap="none" rtlCol="0">
            <a:spAutoFit/>
          </a:bodyPr>
          <a:lstStyle/>
          <a:p>
            <a:r>
              <a:rPr lang="es-ES" dirty="0">
                <a:solidFill>
                  <a:srgbClr val="002060"/>
                </a:solidFill>
              </a:rPr>
              <a:t>Atención Hospitalaria</a:t>
            </a:r>
          </a:p>
        </p:txBody>
      </p:sp>
      <p:sp>
        <p:nvSpPr>
          <p:cNvPr id="59" name="CuadroTexto 58"/>
          <p:cNvSpPr txBox="1"/>
          <p:nvPr/>
        </p:nvSpPr>
        <p:spPr>
          <a:xfrm>
            <a:off x="9606599" y="3851418"/>
            <a:ext cx="756938" cy="276999"/>
          </a:xfrm>
          <a:prstGeom prst="rect">
            <a:avLst/>
          </a:prstGeom>
          <a:noFill/>
        </p:spPr>
        <p:txBody>
          <a:bodyPr wrap="none" rtlCol="0">
            <a:spAutoFit/>
          </a:bodyPr>
          <a:lstStyle/>
          <a:p>
            <a:r>
              <a:rPr lang="es-ES" dirty="0">
                <a:solidFill>
                  <a:srgbClr val="002060"/>
                </a:solidFill>
              </a:rPr>
              <a:t>SUMMA</a:t>
            </a:r>
          </a:p>
        </p:txBody>
      </p:sp>
      <p:sp>
        <p:nvSpPr>
          <p:cNvPr id="60" name="CuadroTexto 59"/>
          <p:cNvSpPr txBox="1"/>
          <p:nvPr/>
        </p:nvSpPr>
        <p:spPr>
          <a:xfrm>
            <a:off x="1638098" y="3480790"/>
            <a:ext cx="620683" cy="276999"/>
          </a:xfrm>
          <a:prstGeom prst="rect">
            <a:avLst/>
          </a:prstGeom>
          <a:noFill/>
        </p:spPr>
        <p:txBody>
          <a:bodyPr wrap="none" rtlCol="0">
            <a:spAutoFit/>
          </a:bodyPr>
          <a:lstStyle/>
          <a:p>
            <a:r>
              <a:rPr lang="es-ES" dirty="0">
                <a:solidFill>
                  <a:srgbClr val="002060"/>
                </a:solidFill>
              </a:rPr>
              <a:t>AMAS</a:t>
            </a:r>
          </a:p>
        </p:txBody>
      </p:sp>
    </p:spTree>
    <p:extLst>
      <p:ext uri="{BB962C8B-B14F-4D97-AF65-F5344CB8AC3E}">
        <p14:creationId xmlns:p14="http://schemas.microsoft.com/office/powerpoint/2010/main" val="2667510476"/>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18 CuadroTexto"/>
          <p:cNvSpPr txBox="1"/>
          <p:nvPr/>
        </p:nvSpPr>
        <p:spPr>
          <a:xfrm>
            <a:off x="623392" y="817548"/>
            <a:ext cx="7327647" cy="523220"/>
          </a:xfrm>
          <a:prstGeom prst="rect">
            <a:avLst/>
          </a:prstGeom>
          <a:noFill/>
          <a:ln w="28575">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s-ES_tradnl" sz="2800" dirty="0">
                <a:solidFill>
                  <a:srgbClr val="008000"/>
                </a:solidFill>
              </a:rPr>
              <a:t>Centros susceptibles de inclusión</a:t>
            </a:r>
            <a:endParaRPr lang="es-ES" sz="2800" dirty="0">
              <a:solidFill>
                <a:srgbClr val="008000"/>
              </a:solidFill>
            </a:endParaRPr>
          </a:p>
        </p:txBody>
      </p:sp>
      <p:graphicFrame>
        <p:nvGraphicFramePr>
          <p:cNvPr id="27" name="1 Tabla"/>
          <p:cNvGraphicFramePr>
            <a:graphicFrameLocks noGrp="1"/>
          </p:cNvGraphicFramePr>
          <p:nvPr>
            <p:extLst>
              <p:ext uri="{D42A27DB-BD31-4B8C-83A1-F6EECF244321}">
                <p14:modId xmlns:p14="http://schemas.microsoft.com/office/powerpoint/2010/main" val="1396608314"/>
              </p:ext>
            </p:extLst>
          </p:nvPr>
        </p:nvGraphicFramePr>
        <p:xfrm>
          <a:off x="3283494" y="1340768"/>
          <a:ext cx="5760640" cy="5167571"/>
        </p:xfrm>
        <a:graphic>
          <a:graphicData uri="http://schemas.openxmlformats.org/drawingml/2006/table">
            <a:tbl>
              <a:tblPr/>
              <a:tblGrid>
                <a:gridCol w="1296144">
                  <a:extLst>
                    <a:ext uri="{9D8B030D-6E8A-4147-A177-3AD203B41FA5}">
                      <a16:colId xmlns:a16="http://schemas.microsoft.com/office/drawing/2014/main" val="20000"/>
                    </a:ext>
                  </a:extLst>
                </a:gridCol>
                <a:gridCol w="1224136">
                  <a:extLst>
                    <a:ext uri="{9D8B030D-6E8A-4147-A177-3AD203B41FA5}">
                      <a16:colId xmlns:a16="http://schemas.microsoft.com/office/drawing/2014/main" val="20001"/>
                    </a:ext>
                  </a:extLst>
                </a:gridCol>
                <a:gridCol w="2434255">
                  <a:extLst>
                    <a:ext uri="{9D8B030D-6E8A-4147-A177-3AD203B41FA5}">
                      <a16:colId xmlns:a16="http://schemas.microsoft.com/office/drawing/2014/main" val="20002"/>
                    </a:ext>
                  </a:extLst>
                </a:gridCol>
                <a:gridCol w="806105">
                  <a:extLst>
                    <a:ext uri="{9D8B030D-6E8A-4147-A177-3AD203B41FA5}">
                      <a16:colId xmlns:a16="http://schemas.microsoft.com/office/drawing/2014/main" val="20003"/>
                    </a:ext>
                  </a:extLst>
                </a:gridCol>
              </a:tblGrid>
              <a:tr h="341307">
                <a:tc>
                  <a:txBody>
                    <a:bodyPr/>
                    <a:lstStyle/>
                    <a:p>
                      <a:pPr algn="ctr" fontAlgn="t"/>
                      <a:r>
                        <a:rPr lang="es-ES" sz="1200" b="1" i="0" u="none" strike="noStrike" dirty="0">
                          <a:solidFill>
                            <a:srgbClr val="000000"/>
                          </a:solidFill>
                          <a:effectLst/>
                          <a:latin typeface="+mn-lt"/>
                        </a:rPr>
                        <a:t>Depend.</a:t>
                      </a:r>
                      <a:endParaRPr lang="es-ES" sz="1200" b="1" i="0" u="none" strike="noStrike" dirty="0">
                        <a:solidFill>
                          <a:srgbClr val="000000"/>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40000"/>
                        <a:lumOff val="60000"/>
                      </a:schemeClr>
                    </a:solidFill>
                  </a:tcPr>
                </a:tc>
                <a:tc gridSpan="2">
                  <a:txBody>
                    <a:bodyPr/>
                    <a:lstStyle/>
                    <a:p>
                      <a:pPr algn="ctr" fontAlgn="t"/>
                      <a:r>
                        <a:rPr lang="es-ES" sz="1200" b="1" i="0" u="none" strike="noStrike" dirty="0">
                          <a:solidFill>
                            <a:srgbClr val="000000"/>
                          </a:solidFill>
                          <a:effectLst/>
                          <a:latin typeface="Arial"/>
                        </a:rPr>
                        <a:t> Centros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40000"/>
                        <a:lumOff val="60000"/>
                      </a:schemeClr>
                    </a:solidFill>
                  </a:tcPr>
                </a:tc>
                <a:tc hMerge="1">
                  <a:txBody>
                    <a:bodyPr/>
                    <a:lstStyle/>
                    <a:p>
                      <a:pPr algn="ctr" fontAlgn="t"/>
                      <a:endParaRPr lang="es-ES" sz="1200" b="1" i="0" u="none" strike="noStrike" dirty="0">
                        <a:solidFill>
                          <a:srgbClr val="000000"/>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BE9"/>
                    </a:solidFill>
                  </a:tcPr>
                </a:tc>
                <a:tc>
                  <a:txBody>
                    <a:bodyPr/>
                    <a:lstStyle/>
                    <a:p>
                      <a:pPr algn="ctr" rtl="0" fontAlgn="ctr"/>
                      <a:r>
                        <a:rPr lang="es-ES" sz="1200" b="1" i="0" u="none" strike="noStrike" dirty="0">
                          <a:solidFill>
                            <a:srgbClr val="000000"/>
                          </a:solidFill>
                          <a:effectLst/>
                          <a:latin typeface="Arial"/>
                        </a:rPr>
                        <a:t>Núm.</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40000"/>
                        <a:lumOff val="60000"/>
                      </a:schemeClr>
                    </a:solidFill>
                  </a:tcPr>
                </a:tc>
                <a:extLst>
                  <a:ext uri="{0D108BD9-81ED-4DB2-BD59-A6C34878D82A}">
                    <a16:rowId xmlns:a16="http://schemas.microsoft.com/office/drawing/2014/main" val="10000"/>
                  </a:ext>
                </a:extLst>
              </a:tr>
              <a:tr h="237880">
                <a:tc rowSpan="13">
                  <a:txBody>
                    <a:bodyPr/>
                    <a:lstStyle/>
                    <a:p>
                      <a:pPr algn="ctr" rtl="0" fontAlgn="ctr"/>
                      <a:r>
                        <a:rPr lang="es-ES" sz="1200" b="1" i="0" u="none" strike="noStrike" dirty="0">
                          <a:solidFill>
                            <a:srgbClr val="002060"/>
                          </a:solidFill>
                          <a:effectLst/>
                          <a:latin typeface="Arial"/>
                        </a:rPr>
                        <a:t>SERMAS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20000"/>
                        <a:lumOff val="80000"/>
                      </a:schemeClr>
                    </a:solidFill>
                  </a:tcPr>
                </a:tc>
                <a:tc rowSpan="3">
                  <a:txBody>
                    <a:bodyPr/>
                    <a:lstStyle/>
                    <a:p>
                      <a:pPr algn="l" rtl="0" fontAlgn="ctr"/>
                      <a:r>
                        <a:rPr lang="es-ES" sz="1200" b="1" i="0" u="none" strike="noStrike" dirty="0">
                          <a:solidFill>
                            <a:srgbClr val="FFFFFF"/>
                          </a:solidFill>
                          <a:effectLst/>
                          <a:latin typeface="Arial"/>
                        </a:rPr>
                        <a:t>Atención Primaria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8DC2"/>
                    </a:solidFill>
                  </a:tcPr>
                </a:tc>
                <a:tc>
                  <a:txBody>
                    <a:bodyPr/>
                    <a:lstStyle/>
                    <a:p>
                      <a:pPr algn="l" rtl="0" fontAlgn="ctr"/>
                      <a:r>
                        <a:rPr lang="es-ES" sz="1200" b="1" i="0" u="none" strike="noStrike" dirty="0">
                          <a:solidFill>
                            <a:srgbClr val="FFFFFF"/>
                          </a:solidFill>
                          <a:effectLst/>
                          <a:latin typeface="Arial"/>
                        </a:rPr>
                        <a:t>Centros Salud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8DC2"/>
                    </a:solidFill>
                  </a:tcPr>
                </a:tc>
                <a:tc>
                  <a:txBody>
                    <a:bodyPr/>
                    <a:lstStyle/>
                    <a:p>
                      <a:pPr algn="ctr" rtl="0" fontAlgn="ctr"/>
                      <a:r>
                        <a:rPr lang="es-ES" sz="1200" b="1" i="0" u="none" strike="noStrike" dirty="0">
                          <a:solidFill>
                            <a:srgbClr val="FFFFFF"/>
                          </a:solidFill>
                          <a:effectLst/>
                          <a:latin typeface="Arial"/>
                        </a:rPr>
                        <a:t>262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8DC2"/>
                    </a:solidFill>
                  </a:tcPr>
                </a:tc>
                <a:extLst>
                  <a:ext uri="{0D108BD9-81ED-4DB2-BD59-A6C34878D82A}">
                    <a16:rowId xmlns:a16="http://schemas.microsoft.com/office/drawing/2014/main" val="10001"/>
                  </a:ext>
                </a:extLst>
              </a:tr>
              <a:tr h="237880">
                <a:tc vMerge="1">
                  <a:txBody>
                    <a:bodyPr/>
                    <a:lstStyle/>
                    <a:p>
                      <a:pPr algn="l" rtl="0" fontAlgn="ctr"/>
                      <a:endParaRPr lang="es-ES" sz="1200" b="1" i="0" u="none" strike="noStrike" dirty="0">
                        <a:solidFill>
                          <a:srgbClr val="FFFFFF"/>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8DC2"/>
                    </a:solidFill>
                  </a:tcPr>
                </a:tc>
                <a:tc vMerge="1">
                  <a:txBody>
                    <a:bodyPr/>
                    <a:lstStyle/>
                    <a:p>
                      <a:pPr algn="l" rtl="0" fontAlgn="ctr"/>
                      <a:endParaRPr lang="es-ES" sz="1200" b="1" i="0" u="none" strike="noStrike" dirty="0">
                        <a:solidFill>
                          <a:srgbClr val="FFFFFF"/>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8DC2"/>
                    </a:solidFill>
                  </a:tcPr>
                </a:tc>
                <a:tc>
                  <a:txBody>
                    <a:bodyPr/>
                    <a:lstStyle/>
                    <a:p>
                      <a:pPr algn="l" rtl="0" fontAlgn="ctr"/>
                      <a:r>
                        <a:rPr lang="es-ES" sz="1200" b="1" i="0" u="none" strike="noStrike" dirty="0">
                          <a:solidFill>
                            <a:srgbClr val="FFFFFF"/>
                          </a:solidFill>
                          <a:effectLst/>
                          <a:latin typeface="Arial"/>
                        </a:rPr>
                        <a:t>Consultorios Locales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8DC2"/>
                    </a:solidFill>
                  </a:tcPr>
                </a:tc>
                <a:tc>
                  <a:txBody>
                    <a:bodyPr/>
                    <a:lstStyle/>
                    <a:p>
                      <a:pPr algn="ctr" rtl="0" fontAlgn="ctr"/>
                      <a:r>
                        <a:rPr lang="es-ES" sz="1200" b="1" i="0" u="none" strike="noStrike" dirty="0">
                          <a:solidFill>
                            <a:srgbClr val="FFFFFF"/>
                          </a:solidFill>
                          <a:effectLst/>
                          <a:latin typeface="Arial"/>
                        </a:rPr>
                        <a:t>162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8DC2"/>
                    </a:solidFill>
                  </a:tcPr>
                </a:tc>
                <a:extLst>
                  <a:ext uri="{0D108BD9-81ED-4DB2-BD59-A6C34878D82A}">
                    <a16:rowId xmlns:a16="http://schemas.microsoft.com/office/drawing/2014/main" val="10002"/>
                  </a:ext>
                </a:extLst>
              </a:tr>
              <a:tr h="227538">
                <a:tc vMerge="1">
                  <a:txBody>
                    <a:bodyPr/>
                    <a:lstStyle/>
                    <a:p>
                      <a:pPr algn="l" rtl="0" fontAlgn="ctr"/>
                      <a:endParaRPr lang="es-ES" sz="1200" b="1" i="0" u="none" strike="noStrike" dirty="0">
                        <a:solidFill>
                          <a:srgbClr val="FFFFFF"/>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8DC2"/>
                    </a:solidFill>
                  </a:tcPr>
                </a:tc>
                <a:tc vMerge="1">
                  <a:txBody>
                    <a:bodyPr/>
                    <a:lstStyle/>
                    <a:p>
                      <a:pPr algn="l" rtl="0" fontAlgn="ctr"/>
                      <a:endParaRPr lang="es-ES" sz="1200" b="1" i="0" u="none" strike="noStrike" dirty="0">
                        <a:solidFill>
                          <a:srgbClr val="FFFFFF"/>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8DC2"/>
                    </a:solidFill>
                  </a:tcPr>
                </a:tc>
                <a:tc>
                  <a:txBody>
                    <a:bodyPr/>
                    <a:lstStyle/>
                    <a:p>
                      <a:pPr algn="l" rtl="0" fontAlgn="ctr"/>
                      <a:r>
                        <a:rPr lang="es-ES" sz="1200" b="1" i="0" u="none" strike="noStrike" dirty="0">
                          <a:solidFill>
                            <a:srgbClr val="FFFFFF"/>
                          </a:solidFill>
                          <a:effectLst/>
                          <a:latin typeface="Arial"/>
                        </a:rPr>
                        <a:t>Direcciones Asistenciales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8DC2"/>
                    </a:solidFill>
                  </a:tcPr>
                </a:tc>
                <a:tc>
                  <a:txBody>
                    <a:bodyPr/>
                    <a:lstStyle/>
                    <a:p>
                      <a:pPr algn="ctr" rtl="0" fontAlgn="ctr"/>
                      <a:r>
                        <a:rPr lang="es-ES" sz="1200" b="1" i="0" u="none" strike="noStrike" dirty="0">
                          <a:solidFill>
                            <a:srgbClr val="FFFFFF"/>
                          </a:solidFill>
                          <a:effectLst/>
                          <a:latin typeface="Arial"/>
                        </a:rPr>
                        <a:t>7</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8DC2"/>
                    </a:solidFill>
                  </a:tcPr>
                </a:tc>
                <a:extLst>
                  <a:ext uri="{0D108BD9-81ED-4DB2-BD59-A6C34878D82A}">
                    <a16:rowId xmlns:a16="http://schemas.microsoft.com/office/drawing/2014/main" val="10003"/>
                  </a:ext>
                </a:extLst>
              </a:tr>
              <a:tr h="237880">
                <a:tc vMerge="1">
                  <a:txBody>
                    <a:bodyPr/>
                    <a:lstStyle/>
                    <a:p>
                      <a:pPr algn="l" rtl="0" fontAlgn="ctr"/>
                      <a:endParaRPr lang="es-ES" sz="1200" b="1" i="0" u="none" strike="noStrike" dirty="0">
                        <a:solidFill>
                          <a:srgbClr val="FFFFFF"/>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2060"/>
                    </a:solidFill>
                  </a:tcPr>
                </a:tc>
                <a:tc rowSpan="5">
                  <a:txBody>
                    <a:bodyPr/>
                    <a:lstStyle/>
                    <a:p>
                      <a:pPr algn="l" rtl="0" fontAlgn="ctr"/>
                      <a:r>
                        <a:rPr lang="es-ES" sz="1200" b="1" i="0" u="none" strike="noStrike" dirty="0">
                          <a:solidFill>
                            <a:srgbClr val="FFFFFF"/>
                          </a:solidFill>
                          <a:effectLst/>
                          <a:latin typeface="Arial"/>
                        </a:rPr>
                        <a:t>Atención Hospitalaria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2060"/>
                    </a:solidFill>
                  </a:tcPr>
                </a:tc>
                <a:tc>
                  <a:txBody>
                    <a:bodyPr/>
                    <a:lstStyle/>
                    <a:p>
                      <a:pPr algn="l" rtl="0" fontAlgn="ctr"/>
                      <a:r>
                        <a:rPr lang="es-ES" sz="1200" b="1" i="0" u="none" strike="noStrike" dirty="0">
                          <a:solidFill>
                            <a:srgbClr val="FFFFFF"/>
                          </a:solidFill>
                          <a:effectLst/>
                          <a:latin typeface="Arial"/>
                        </a:rPr>
                        <a:t>Hospitales Receptores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2060"/>
                    </a:solidFill>
                  </a:tcPr>
                </a:tc>
                <a:tc>
                  <a:txBody>
                    <a:bodyPr/>
                    <a:lstStyle/>
                    <a:p>
                      <a:pPr algn="ctr" rtl="0" fontAlgn="ctr"/>
                      <a:r>
                        <a:rPr lang="es-ES" sz="1200" b="1" i="0" u="none" strike="noStrike" dirty="0">
                          <a:solidFill>
                            <a:srgbClr val="FFFFFF"/>
                          </a:solidFill>
                          <a:effectLst/>
                          <a:latin typeface="Arial"/>
                        </a:rPr>
                        <a:t>26</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2060"/>
                    </a:solidFill>
                  </a:tcPr>
                </a:tc>
                <a:extLst>
                  <a:ext uri="{0D108BD9-81ED-4DB2-BD59-A6C34878D82A}">
                    <a16:rowId xmlns:a16="http://schemas.microsoft.com/office/drawing/2014/main" val="10004"/>
                  </a:ext>
                </a:extLst>
              </a:tr>
              <a:tr h="302466">
                <a:tc vMerge="1">
                  <a:txBody>
                    <a:bodyPr/>
                    <a:lstStyle/>
                    <a:p>
                      <a:pPr algn="l" rtl="0" fontAlgn="ctr"/>
                      <a:endParaRPr lang="es-ES" sz="1200" b="1" i="0" u="none" strike="noStrike" dirty="0">
                        <a:solidFill>
                          <a:srgbClr val="FFFFFF"/>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2060"/>
                    </a:solidFill>
                  </a:tcPr>
                </a:tc>
                <a:tc vMerge="1">
                  <a:txBody>
                    <a:bodyPr/>
                    <a:lstStyle/>
                    <a:p>
                      <a:pPr algn="l" rtl="0" fontAlgn="ctr"/>
                      <a:endParaRPr lang="es-ES" sz="1200" b="1" i="0" u="none" strike="noStrike" dirty="0">
                        <a:solidFill>
                          <a:srgbClr val="FFFFFF"/>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2060"/>
                    </a:solidFill>
                  </a:tcPr>
                </a:tc>
                <a:tc>
                  <a:txBody>
                    <a:bodyPr/>
                    <a:lstStyle/>
                    <a:p>
                      <a:pPr algn="l" rtl="0" fontAlgn="ctr"/>
                      <a:r>
                        <a:rPr lang="es-ES" sz="1200" b="1" i="0" u="none" strike="noStrike" dirty="0">
                          <a:solidFill>
                            <a:srgbClr val="FFFFFF"/>
                          </a:solidFill>
                          <a:effectLst/>
                          <a:latin typeface="Arial"/>
                        </a:rPr>
                        <a:t>Hospitales Emisores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2060"/>
                    </a:solidFill>
                  </a:tcPr>
                </a:tc>
                <a:tc>
                  <a:txBody>
                    <a:bodyPr/>
                    <a:lstStyle/>
                    <a:p>
                      <a:pPr algn="ctr" rtl="0" fontAlgn="ctr"/>
                      <a:r>
                        <a:rPr lang="es-ES" sz="1200" b="1" i="0" u="none" strike="noStrike" dirty="0">
                          <a:solidFill>
                            <a:srgbClr val="FFFFFF"/>
                          </a:solidFill>
                          <a:effectLst/>
                          <a:latin typeface="Arial"/>
                        </a:rPr>
                        <a:t>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2060"/>
                    </a:solidFill>
                  </a:tcPr>
                </a:tc>
                <a:extLst>
                  <a:ext uri="{0D108BD9-81ED-4DB2-BD59-A6C34878D82A}">
                    <a16:rowId xmlns:a16="http://schemas.microsoft.com/office/drawing/2014/main" val="10005"/>
                  </a:ext>
                </a:extLst>
              </a:tr>
              <a:tr h="237880">
                <a:tc vMerge="1">
                  <a:txBody>
                    <a:bodyPr/>
                    <a:lstStyle/>
                    <a:p>
                      <a:pPr algn="l" rtl="0" fontAlgn="ctr"/>
                      <a:endParaRPr lang="es-ES" sz="1200" b="1" i="0" u="none" strike="noStrike" dirty="0">
                        <a:solidFill>
                          <a:srgbClr val="FFFFFF"/>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2060"/>
                    </a:solidFill>
                  </a:tcPr>
                </a:tc>
                <a:tc vMerge="1">
                  <a:txBody>
                    <a:bodyPr/>
                    <a:lstStyle/>
                    <a:p>
                      <a:pPr algn="l" rtl="0" fontAlgn="ctr"/>
                      <a:endParaRPr lang="es-ES" sz="1200" b="1" i="0" u="none" strike="noStrike" dirty="0">
                        <a:solidFill>
                          <a:srgbClr val="FFFFFF"/>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2060"/>
                    </a:solidFill>
                  </a:tcPr>
                </a:tc>
                <a:tc>
                  <a:txBody>
                    <a:bodyPr/>
                    <a:lstStyle/>
                    <a:p>
                      <a:pPr algn="l" rtl="0" fontAlgn="ctr"/>
                      <a:r>
                        <a:rPr lang="es-ES" sz="1200" b="1" i="0" u="none" strike="noStrike" dirty="0">
                          <a:solidFill>
                            <a:srgbClr val="FFFFFF"/>
                          </a:solidFill>
                          <a:effectLst/>
                          <a:latin typeface="Arial"/>
                        </a:rPr>
                        <a:t>Hospitales Psiquiátrico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2060"/>
                    </a:solidFill>
                  </a:tcPr>
                </a:tc>
                <a:tc>
                  <a:txBody>
                    <a:bodyPr/>
                    <a:lstStyle/>
                    <a:p>
                      <a:pPr algn="ctr" rtl="0" fontAlgn="ctr"/>
                      <a:r>
                        <a:rPr lang="es-ES" sz="1200" b="1" i="0" u="none" strike="noStrike" dirty="0">
                          <a:solidFill>
                            <a:srgbClr val="FFFFFF"/>
                          </a:solidFill>
                          <a:effectLst/>
                          <a:latin typeface="Arial"/>
                        </a:rPr>
                        <a:t>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2060"/>
                    </a:solidFill>
                  </a:tcPr>
                </a:tc>
                <a:extLst>
                  <a:ext uri="{0D108BD9-81ED-4DB2-BD59-A6C34878D82A}">
                    <a16:rowId xmlns:a16="http://schemas.microsoft.com/office/drawing/2014/main" val="10006"/>
                  </a:ext>
                </a:extLst>
              </a:tr>
              <a:tr h="227538">
                <a:tc vMerge="1">
                  <a:txBody>
                    <a:bodyPr/>
                    <a:lstStyle/>
                    <a:p>
                      <a:pPr algn="l" rtl="0" fontAlgn="ctr"/>
                      <a:endParaRPr lang="es-ES" sz="1200" b="1" i="0" u="none" strike="noStrike" dirty="0">
                        <a:solidFill>
                          <a:srgbClr val="FFFFFF"/>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2060"/>
                    </a:solidFill>
                  </a:tcPr>
                </a:tc>
                <a:tc vMerge="1">
                  <a:txBody>
                    <a:bodyPr/>
                    <a:lstStyle/>
                    <a:p>
                      <a:pPr algn="l" rtl="0" fontAlgn="ctr"/>
                      <a:endParaRPr lang="es-ES" sz="1200" b="1" i="0" u="none" strike="noStrike" dirty="0">
                        <a:solidFill>
                          <a:srgbClr val="FFFFFF"/>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2060"/>
                    </a:solidFill>
                  </a:tcPr>
                </a:tc>
                <a:tc>
                  <a:txBody>
                    <a:bodyPr/>
                    <a:lstStyle/>
                    <a:p>
                      <a:pPr algn="l" rtl="0" fontAlgn="ctr"/>
                      <a:r>
                        <a:rPr lang="es-ES" sz="1200" b="1" i="0" u="none" strike="noStrike" dirty="0">
                          <a:solidFill>
                            <a:srgbClr val="FFFFFF"/>
                          </a:solidFill>
                          <a:effectLst/>
                          <a:latin typeface="Arial"/>
                        </a:rPr>
                        <a:t>Centros</a:t>
                      </a:r>
                      <a:r>
                        <a:rPr lang="es-ES" sz="1200" b="1" i="0" u="none" strike="noStrike" baseline="0" dirty="0">
                          <a:solidFill>
                            <a:srgbClr val="FFFFFF"/>
                          </a:solidFill>
                          <a:effectLst/>
                          <a:latin typeface="Arial"/>
                        </a:rPr>
                        <a:t> Especialidades</a:t>
                      </a:r>
                      <a:endParaRPr lang="es-ES" sz="1200" b="1" i="0" u="none" strike="noStrike" dirty="0">
                        <a:solidFill>
                          <a:srgbClr val="FFFFFF"/>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2060"/>
                    </a:solidFill>
                  </a:tcPr>
                </a:tc>
                <a:tc>
                  <a:txBody>
                    <a:bodyPr/>
                    <a:lstStyle/>
                    <a:p>
                      <a:pPr algn="ctr" rtl="0" fontAlgn="ctr"/>
                      <a:r>
                        <a:rPr lang="es-ES" sz="1200" b="1" i="0" u="none" strike="noStrike" dirty="0">
                          <a:solidFill>
                            <a:srgbClr val="FFFFFF"/>
                          </a:solidFill>
                          <a:effectLst/>
                          <a:latin typeface="Arial"/>
                        </a:rPr>
                        <a:t>28</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2060"/>
                    </a:solidFill>
                  </a:tcPr>
                </a:tc>
                <a:extLst>
                  <a:ext uri="{0D108BD9-81ED-4DB2-BD59-A6C34878D82A}">
                    <a16:rowId xmlns:a16="http://schemas.microsoft.com/office/drawing/2014/main" val="10007"/>
                  </a:ext>
                </a:extLst>
              </a:tr>
              <a:tr h="227538">
                <a:tc vMerge="1">
                  <a:txBody>
                    <a:bodyPr/>
                    <a:lstStyle/>
                    <a:p>
                      <a:pPr algn="l" rtl="0" fontAlgn="ctr"/>
                      <a:endParaRPr lang="es-ES" sz="1200" b="1" i="0" u="none" strike="noStrike" dirty="0">
                        <a:solidFill>
                          <a:srgbClr val="FFFFFF"/>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2060"/>
                    </a:solidFill>
                  </a:tcPr>
                </a:tc>
                <a:tc vMerge="1">
                  <a:txBody>
                    <a:bodyPr/>
                    <a:lstStyle/>
                    <a:p>
                      <a:pPr algn="l" rtl="0" fontAlgn="ctr"/>
                      <a:endParaRPr lang="es-ES" sz="1200" b="1" i="0" u="none" strike="noStrike" dirty="0">
                        <a:solidFill>
                          <a:srgbClr val="FFFFFF"/>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2060"/>
                    </a:solidFill>
                  </a:tcPr>
                </a:tc>
                <a:tc>
                  <a:txBody>
                    <a:bodyPr/>
                    <a:lstStyle/>
                    <a:p>
                      <a:pPr algn="l" rtl="0" fontAlgn="ctr"/>
                      <a:r>
                        <a:rPr lang="es-ES" sz="1200" b="1" i="0" u="none" strike="noStrike" dirty="0">
                          <a:solidFill>
                            <a:srgbClr val="FFFFFF"/>
                          </a:solidFill>
                          <a:effectLst/>
                          <a:latin typeface="Arial"/>
                        </a:rPr>
                        <a:t>C. S. Mental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2060"/>
                    </a:solidFill>
                  </a:tcPr>
                </a:tc>
                <a:tc>
                  <a:txBody>
                    <a:bodyPr/>
                    <a:lstStyle/>
                    <a:p>
                      <a:pPr algn="ctr" rtl="0" fontAlgn="ctr"/>
                      <a:r>
                        <a:rPr lang="es-ES" sz="1200" b="1" i="0" u="none" strike="noStrike" dirty="0">
                          <a:solidFill>
                            <a:srgbClr val="FFFFFF"/>
                          </a:solidFill>
                          <a:effectLst/>
                          <a:latin typeface="Arial"/>
                        </a:rPr>
                        <a:t>44</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2060"/>
                    </a:solidFill>
                  </a:tcPr>
                </a:tc>
                <a:extLst>
                  <a:ext uri="{0D108BD9-81ED-4DB2-BD59-A6C34878D82A}">
                    <a16:rowId xmlns:a16="http://schemas.microsoft.com/office/drawing/2014/main" val="10008"/>
                  </a:ext>
                </a:extLst>
              </a:tr>
              <a:tr h="227538">
                <a:tc vMerge="1">
                  <a:txBody>
                    <a:bodyPr/>
                    <a:lstStyle/>
                    <a:p>
                      <a:pPr algn="l" rtl="0" fontAlgn="ctr"/>
                      <a:endParaRPr lang="es-ES" sz="1200" b="1" i="0" u="none" strike="noStrike" dirty="0">
                        <a:solidFill>
                          <a:srgbClr val="FFFFFF"/>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rowSpan="4">
                  <a:txBody>
                    <a:bodyPr/>
                    <a:lstStyle/>
                    <a:p>
                      <a:pPr algn="l" rtl="0" fontAlgn="ctr"/>
                      <a:r>
                        <a:rPr lang="es-ES" sz="1200" b="1" i="0" u="none" strike="noStrike" dirty="0">
                          <a:solidFill>
                            <a:srgbClr val="FFFFFF"/>
                          </a:solidFill>
                          <a:effectLst/>
                          <a:latin typeface="Arial"/>
                        </a:rPr>
                        <a:t>Urgencias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l" rtl="0" fontAlgn="ctr"/>
                      <a:r>
                        <a:rPr lang="es-ES" sz="1200" b="1" i="0" u="none" strike="noStrike" dirty="0">
                          <a:solidFill>
                            <a:srgbClr val="FFFFFF"/>
                          </a:solidFill>
                          <a:effectLst/>
                          <a:latin typeface="Arial"/>
                        </a:rPr>
                        <a:t>Centro Coord. SUMMA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ctr"/>
                      <a:r>
                        <a:rPr lang="es-ES" sz="1200" b="1" i="0" u="none" strike="noStrike" dirty="0">
                          <a:solidFill>
                            <a:srgbClr val="FFFFFF"/>
                          </a:solidFill>
                          <a:effectLst/>
                          <a:latin typeface="Arial"/>
                        </a:rPr>
                        <a:t>1</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extLst>
                  <a:ext uri="{0D108BD9-81ED-4DB2-BD59-A6C34878D82A}">
                    <a16:rowId xmlns:a16="http://schemas.microsoft.com/office/drawing/2014/main" val="10009"/>
                  </a:ext>
                </a:extLst>
              </a:tr>
              <a:tr h="227538">
                <a:tc vMerge="1">
                  <a:txBody>
                    <a:bodyPr/>
                    <a:lstStyle/>
                    <a:p>
                      <a:pPr algn="l" rtl="0" fontAlgn="ctr"/>
                      <a:endParaRPr lang="es-ES" sz="1200" b="1" i="0" u="none" strike="noStrike" dirty="0">
                        <a:solidFill>
                          <a:srgbClr val="FFFFFF"/>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vMerge="1">
                  <a:txBody>
                    <a:bodyPr/>
                    <a:lstStyle/>
                    <a:p>
                      <a:pPr algn="l" rtl="0" fontAlgn="ctr"/>
                      <a:endParaRPr lang="es-ES" sz="1200" b="1" i="0" u="none" strike="noStrike" dirty="0">
                        <a:solidFill>
                          <a:srgbClr val="FFFFFF"/>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l" rtl="0" fontAlgn="ctr"/>
                      <a:r>
                        <a:rPr lang="es-ES" sz="1200" b="1" i="0" u="none" strike="noStrike" dirty="0">
                          <a:solidFill>
                            <a:srgbClr val="FFFFFF"/>
                          </a:solidFill>
                          <a:effectLst/>
                          <a:latin typeface="Arial"/>
                        </a:rPr>
                        <a:t>C. Urg. y Emerg. SUMMA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ctr"/>
                      <a:r>
                        <a:rPr lang="es-ES" sz="1200" b="1" i="0" u="none" strike="noStrike" dirty="0">
                          <a:solidFill>
                            <a:srgbClr val="FFFFFF"/>
                          </a:solidFill>
                          <a:effectLst/>
                          <a:latin typeface="Arial"/>
                        </a:rPr>
                        <a:t>1</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extLst>
                  <a:ext uri="{0D108BD9-81ED-4DB2-BD59-A6C34878D82A}">
                    <a16:rowId xmlns:a16="http://schemas.microsoft.com/office/drawing/2014/main" val="10010"/>
                  </a:ext>
                </a:extLst>
              </a:tr>
              <a:tr h="227538">
                <a:tc vMerge="1">
                  <a:txBody>
                    <a:bodyPr/>
                    <a:lstStyle/>
                    <a:p>
                      <a:pPr algn="l" rtl="0" fontAlgn="ctr"/>
                      <a:endParaRPr lang="es-ES" sz="1200" b="1" i="0" u="none" strike="noStrike" dirty="0">
                        <a:solidFill>
                          <a:srgbClr val="FFFFFF"/>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vMerge="1">
                  <a:txBody>
                    <a:bodyPr/>
                    <a:lstStyle/>
                    <a:p>
                      <a:pPr algn="l" rtl="0" fontAlgn="ctr"/>
                      <a:endParaRPr lang="es-ES" sz="1200" b="1" i="0" u="none" strike="noStrike" dirty="0">
                        <a:solidFill>
                          <a:srgbClr val="FFFFFF"/>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l" rtl="0" fontAlgn="ctr"/>
                      <a:r>
                        <a:rPr lang="es-ES" sz="1200" b="1" i="0" u="none" strike="noStrike" dirty="0">
                          <a:solidFill>
                            <a:srgbClr val="FFFFFF"/>
                          </a:solidFill>
                          <a:effectLst/>
                          <a:latin typeface="Arial"/>
                        </a:rPr>
                        <a:t>Bases SUMMA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ctr"/>
                      <a:r>
                        <a:rPr lang="es-ES" sz="1200" b="1" i="0" u="none" strike="noStrike" dirty="0">
                          <a:solidFill>
                            <a:schemeClr val="bg1"/>
                          </a:solidFill>
                          <a:effectLst/>
                          <a:latin typeface="Arial"/>
                        </a:rPr>
                        <a:t>43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extLst>
                  <a:ext uri="{0D108BD9-81ED-4DB2-BD59-A6C34878D82A}">
                    <a16:rowId xmlns:a16="http://schemas.microsoft.com/office/drawing/2014/main" val="10011"/>
                  </a:ext>
                </a:extLst>
              </a:tr>
              <a:tr h="227538">
                <a:tc vMerge="1">
                  <a:txBody>
                    <a:bodyPr/>
                    <a:lstStyle/>
                    <a:p>
                      <a:pPr algn="l" rtl="0" fontAlgn="ctr"/>
                      <a:endParaRPr lang="es-ES" sz="1200" b="1" i="0" u="none" strike="noStrike" dirty="0">
                        <a:solidFill>
                          <a:srgbClr val="FFFFFF"/>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vMerge="1">
                  <a:txBody>
                    <a:bodyPr/>
                    <a:lstStyle/>
                    <a:p>
                      <a:pPr algn="l" rtl="0" fontAlgn="ctr"/>
                      <a:endParaRPr lang="es-ES" sz="1200" b="1" i="0" u="none" strike="noStrike" dirty="0">
                        <a:solidFill>
                          <a:srgbClr val="FFFFFF"/>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l" rtl="0" fontAlgn="ctr"/>
                      <a:r>
                        <a:rPr lang="es-ES" sz="1200" b="1" i="0" u="none" strike="noStrike" dirty="0">
                          <a:solidFill>
                            <a:srgbClr val="FFFFFF"/>
                          </a:solidFill>
                          <a:effectLst/>
                          <a:latin typeface="Arial"/>
                        </a:rPr>
                        <a:t>SUAP SUMMA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ctr"/>
                      <a:r>
                        <a:rPr lang="es-ES" sz="1200" b="1" i="0" u="none" strike="noStrike" dirty="0">
                          <a:solidFill>
                            <a:schemeClr val="bg1"/>
                          </a:solidFill>
                          <a:effectLst/>
                          <a:latin typeface="Arial"/>
                        </a:rPr>
                        <a:t>37</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extLst>
                  <a:ext uri="{0D108BD9-81ED-4DB2-BD59-A6C34878D82A}">
                    <a16:rowId xmlns:a16="http://schemas.microsoft.com/office/drawing/2014/main" val="10012"/>
                  </a:ext>
                </a:extLst>
              </a:tr>
              <a:tr h="227538">
                <a:tc vMerge="1">
                  <a:txBody>
                    <a:bodyPr/>
                    <a:lstStyle/>
                    <a:p>
                      <a:pPr algn="ctr" rtl="0" fontAlgn="ctr"/>
                      <a:endParaRPr lang="es-ES" sz="1200" b="1" i="0" u="none" strike="noStrike" dirty="0">
                        <a:solidFill>
                          <a:srgbClr val="FFFFFF"/>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8DC2"/>
                    </a:solidFill>
                  </a:tcPr>
                </a:tc>
                <a:tc>
                  <a:txBody>
                    <a:bodyPr/>
                    <a:lstStyle/>
                    <a:p>
                      <a:pPr algn="l" rtl="0" fontAlgn="ctr"/>
                      <a:r>
                        <a:rPr lang="es-ES" sz="1200" b="1" i="0" u="none" strike="noStrike" dirty="0">
                          <a:solidFill>
                            <a:srgbClr val="FFFFFF"/>
                          </a:solidFill>
                          <a:effectLst/>
                          <a:latin typeface="Arial"/>
                        </a:rPr>
                        <a:t>CAID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6666"/>
                    </a:solidFill>
                  </a:tcPr>
                </a:tc>
                <a:tc>
                  <a:txBody>
                    <a:bodyPr/>
                    <a:lstStyle/>
                    <a:p>
                      <a:pPr algn="l" rtl="0" fontAlgn="ctr"/>
                      <a:r>
                        <a:rPr lang="es-ES" sz="1200" b="1" i="0" u="none" strike="noStrike" dirty="0">
                          <a:solidFill>
                            <a:srgbClr val="FFFFFF"/>
                          </a:solidFill>
                          <a:effectLst/>
                          <a:latin typeface="Arial"/>
                        </a:rPr>
                        <a:t>Centros At. Drogodepen.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6666"/>
                    </a:solidFill>
                  </a:tcPr>
                </a:tc>
                <a:tc>
                  <a:txBody>
                    <a:bodyPr/>
                    <a:lstStyle/>
                    <a:p>
                      <a:pPr algn="ctr" rtl="0" fontAlgn="ctr"/>
                      <a:r>
                        <a:rPr lang="es-ES" sz="1200" b="1" i="0" u="none" strike="noStrike" dirty="0">
                          <a:solidFill>
                            <a:schemeClr val="bg1"/>
                          </a:solidFill>
                          <a:effectLst/>
                          <a:latin typeface="Arial"/>
                        </a:rPr>
                        <a:t>24</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6666"/>
                    </a:solidFill>
                  </a:tcPr>
                </a:tc>
                <a:extLst>
                  <a:ext uri="{0D108BD9-81ED-4DB2-BD59-A6C34878D82A}">
                    <a16:rowId xmlns:a16="http://schemas.microsoft.com/office/drawing/2014/main" val="10013"/>
                  </a:ext>
                </a:extLst>
              </a:tr>
              <a:tr h="227538">
                <a:tc rowSpan="4">
                  <a:txBody>
                    <a:bodyPr/>
                    <a:lstStyle/>
                    <a:p>
                      <a:pPr algn="ctr" rtl="0" fontAlgn="ctr"/>
                      <a:r>
                        <a:rPr lang="es-ES" sz="1200" b="1" i="0" u="none" strike="noStrike" dirty="0">
                          <a:solidFill>
                            <a:srgbClr val="006666"/>
                          </a:solidFill>
                          <a:effectLst/>
                          <a:latin typeface="Arial"/>
                        </a:rPr>
                        <a:t>AMAS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FFCC"/>
                    </a:solidFill>
                  </a:tcPr>
                </a:tc>
                <a:tc rowSpan="4">
                  <a:txBody>
                    <a:bodyPr/>
                    <a:lstStyle/>
                    <a:p>
                      <a:pPr algn="l" rtl="0" fontAlgn="ctr"/>
                      <a:r>
                        <a:rPr lang="es-ES" sz="1200" b="1" i="0" u="none" strike="noStrike" dirty="0">
                          <a:solidFill>
                            <a:srgbClr val="FFFFFF"/>
                          </a:solidFill>
                          <a:effectLst/>
                          <a:latin typeface="Arial"/>
                        </a:rPr>
                        <a:t>Sociosanitario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39933"/>
                    </a:solidFill>
                  </a:tcPr>
                </a:tc>
                <a:tc>
                  <a:txBody>
                    <a:bodyPr/>
                    <a:lstStyle/>
                    <a:p>
                      <a:pPr algn="l" rtl="0" fontAlgn="ctr"/>
                      <a:r>
                        <a:rPr lang="es-ES" sz="1200" b="1" i="0" u="none" strike="noStrike" dirty="0">
                          <a:solidFill>
                            <a:srgbClr val="FFFFFF"/>
                          </a:solidFill>
                          <a:effectLst/>
                          <a:latin typeface="Arial"/>
                        </a:rPr>
                        <a:t>Residencias Mayores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39933"/>
                    </a:solidFill>
                  </a:tcPr>
                </a:tc>
                <a:tc>
                  <a:txBody>
                    <a:bodyPr/>
                    <a:lstStyle/>
                    <a:p>
                      <a:pPr algn="ctr" rtl="0" fontAlgn="ctr"/>
                      <a:r>
                        <a:rPr lang="es-ES" sz="1200" b="1" i="0" u="none" strike="noStrike" dirty="0">
                          <a:solidFill>
                            <a:srgbClr val="FFFFFF"/>
                          </a:solidFill>
                          <a:effectLst/>
                          <a:latin typeface="Arial"/>
                        </a:rPr>
                        <a:t>25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39933"/>
                    </a:solidFill>
                  </a:tcPr>
                </a:tc>
                <a:extLst>
                  <a:ext uri="{0D108BD9-81ED-4DB2-BD59-A6C34878D82A}">
                    <a16:rowId xmlns:a16="http://schemas.microsoft.com/office/drawing/2014/main" val="10014"/>
                  </a:ext>
                </a:extLst>
              </a:tr>
              <a:tr h="227538">
                <a:tc vMerge="1">
                  <a:txBody>
                    <a:bodyPr/>
                    <a:lstStyle/>
                    <a:p>
                      <a:pPr algn="l" rtl="0" fontAlgn="ctr"/>
                      <a:endParaRPr lang="es-ES" sz="1200" b="1" i="0" u="none" strike="noStrike" dirty="0">
                        <a:solidFill>
                          <a:srgbClr val="FFFFFF"/>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39933"/>
                    </a:solidFill>
                  </a:tcPr>
                </a:tc>
                <a:tc vMerge="1">
                  <a:txBody>
                    <a:bodyPr/>
                    <a:lstStyle/>
                    <a:p>
                      <a:pPr algn="l" rtl="0" fontAlgn="ctr"/>
                      <a:endParaRPr lang="es-ES" sz="1200" b="1" i="0" u="none" strike="noStrike" dirty="0">
                        <a:solidFill>
                          <a:srgbClr val="FFFFFF"/>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39933"/>
                    </a:solidFill>
                  </a:tcPr>
                </a:tc>
                <a:tc>
                  <a:txBody>
                    <a:bodyPr/>
                    <a:lstStyle/>
                    <a:p>
                      <a:pPr algn="l" rtl="0" fontAlgn="ctr"/>
                      <a:r>
                        <a:rPr lang="es-ES" sz="1200" b="1" i="0" u="none" strike="noStrike" dirty="0">
                          <a:solidFill>
                            <a:srgbClr val="FFFFFF"/>
                          </a:solidFill>
                          <a:effectLst/>
                          <a:latin typeface="Arial"/>
                        </a:rPr>
                        <a:t>Residencias Menores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39933"/>
                    </a:solidFill>
                  </a:tcPr>
                </a:tc>
                <a:tc>
                  <a:txBody>
                    <a:bodyPr/>
                    <a:lstStyle/>
                    <a:p>
                      <a:pPr algn="ctr" rtl="0" fontAlgn="ctr"/>
                      <a:r>
                        <a:rPr lang="es-ES" sz="1200" b="1" i="0" u="none" strike="noStrike" dirty="0">
                          <a:solidFill>
                            <a:srgbClr val="FFFFFF"/>
                          </a:solidFill>
                          <a:effectLst/>
                          <a:latin typeface="Arial"/>
                        </a:rPr>
                        <a:t>12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39933"/>
                    </a:solidFill>
                  </a:tcPr>
                </a:tc>
                <a:extLst>
                  <a:ext uri="{0D108BD9-81ED-4DB2-BD59-A6C34878D82A}">
                    <a16:rowId xmlns:a16="http://schemas.microsoft.com/office/drawing/2014/main" val="10015"/>
                  </a:ext>
                </a:extLst>
              </a:tr>
              <a:tr h="227538">
                <a:tc vMerge="1">
                  <a:txBody>
                    <a:bodyPr/>
                    <a:lstStyle/>
                    <a:p>
                      <a:pPr algn="l" rtl="0" fontAlgn="ctr"/>
                      <a:endParaRPr lang="es-ES" sz="1200" b="1" i="0" u="none" strike="noStrike" dirty="0">
                        <a:solidFill>
                          <a:srgbClr val="FFFFFF"/>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39933"/>
                    </a:solidFill>
                  </a:tcPr>
                </a:tc>
                <a:tc vMerge="1">
                  <a:txBody>
                    <a:bodyPr/>
                    <a:lstStyle/>
                    <a:p>
                      <a:pPr algn="l" rtl="0" fontAlgn="ctr"/>
                      <a:endParaRPr lang="es-ES" sz="1200" b="1" i="0" u="none" strike="noStrike" dirty="0">
                        <a:solidFill>
                          <a:srgbClr val="FFFFFF"/>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39933"/>
                    </a:solidFill>
                  </a:tcPr>
                </a:tc>
                <a:tc>
                  <a:txBody>
                    <a:bodyPr/>
                    <a:lstStyle/>
                    <a:p>
                      <a:pPr algn="l" rtl="0" fontAlgn="ctr"/>
                      <a:r>
                        <a:rPr lang="es-ES" sz="1200" b="1" i="0" u="none" strike="noStrike" dirty="0">
                          <a:solidFill>
                            <a:srgbClr val="FFFFFF"/>
                          </a:solidFill>
                          <a:effectLst/>
                          <a:latin typeface="Arial"/>
                        </a:rPr>
                        <a:t>C. Atención Discapac.</a:t>
                      </a:r>
                      <a:r>
                        <a:rPr lang="es-ES" sz="1200" b="1" i="0" u="none" strike="noStrike" baseline="0" dirty="0">
                          <a:solidFill>
                            <a:srgbClr val="FFFFFF"/>
                          </a:solidFill>
                          <a:effectLst/>
                          <a:latin typeface="Arial"/>
                        </a:rPr>
                        <a:t> </a:t>
                      </a:r>
                      <a:r>
                        <a:rPr lang="es-ES" sz="1200" b="1" i="0" u="none" strike="noStrike" dirty="0">
                          <a:solidFill>
                            <a:srgbClr val="FFFFFF"/>
                          </a:solidFill>
                          <a:effectLst/>
                          <a:latin typeface="Arial"/>
                        </a:rPr>
                        <a:t>Psiq.</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39933"/>
                    </a:solidFill>
                  </a:tcPr>
                </a:tc>
                <a:tc>
                  <a:txBody>
                    <a:bodyPr/>
                    <a:lstStyle/>
                    <a:p>
                      <a:pPr algn="ctr" rtl="0" fontAlgn="ctr"/>
                      <a:r>
                        <a:rPr lang="es-ES" sz="1200" b="1" i="0" u="none" strike="noStrike" dirty="0">
                          <a:solidFill>
                            <a:srgbClr val="FFFFFF"/>
                          </a:solidFill>
                          <a:effectLst/>
                          <a:latin typeface="Arial"/>
                        </a:rPr>
                        <a:t>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39933"/>
                    </a:solidFill>
                  </a:tcPr>
                </a:tc>
                <a:extLst>
                  <a:ext uri="{0D108BD9-81ED-4DB2-BD59-A6C34878D82A}">
                    <a16:rowId xmlns:a16="http://schemas.microsoft.com/office/drawing/2014/main" val="10016"/>
                  </a:ext>
                </a:extLst>
              </a:tr>
              <a:tr h="283320">
                <a:tc vMerge="1">
                  <a:txBody>
                    <a:bodyPr/>
                    <a:lstStyle/>
                    <a:p>
                      <a:pPr algn="l" rtl="0" fontAlgn="ctr"/>
                      <a:endParaRPr lang="es-ES" sz="1200" b="1" i="0" u="none" strike="noStrike" dirty="0">
                        <a:solidFill>
                          <a:srgbClr val="FFFFFF"/>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39933"/>
                    </a:solidFill>
                  </a:tcPr>
                </a:tc>
                <a:tc vMerge="1">
                  <a:txBody>
                    <a:bodyPr/>
                    <a:lstStyle/>
                    <a:p>
                      <a:pPr algn="l" rtl="0" fontAlgn="ctr"/>
                      <a:endParaRPr lang="es-ES" sz="1200" b="1" i="0" u="none" strike="noStrike" dirty="0">
                        <a:solidFill>
                          <a:srgbClr val="FFFFFF"/>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39933"/>
                    </a:solidFill>
                  </a:tcPr>
                </a:tc>
                <a:tc>
                  <a:txBody>
                    <a:bodyPr/>
                    <a:lstStyle/>
                    <a:p>
                      <a:pPr algn="l" rtl="0" fontAlgn="ctr"/>
                      <a:r>
                        <a:rPr lang="es-ES" sz="1200" b="1" i="0" u="none" strike="noStrike" dirty="0">
                          <a:solidFill>
                            <a:srgbClr val="FFFFFF"/>
                          </a:solidFill>
                          <a:effectLst/>
                          <a:latin typeface="Arial"/>
                        </a:rPr>
                        <a:t>C. Ocupacionales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39933"/>
                    </a:solidFill>
                  </a:tcPr>
                </a:tc>
                <a:tc>
                  <a:txBody>
                    <a:bodyPr/>
                    <a:lstStyle/>
                    <a:p>
                      <a:pPr algn="ctr" rtl="0" fontAlgn="ctr"/>
                      <a:r>
                        <a:rPr lang="es-ES" sz="1200" b="1" i="0" u="none" strike="noStrike" dirty="0">
                          <a:solidFill>
                            <a:srgbClr val="FFFFFF"/>
                          </a:solidFill>
                          <a:effectLst/>
                          <a:latin typeface="Arial"/>
                        </a:rPr>
                        <a:t>8</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39933"/>
                    </a:solidFill>
                  </a:tcPr>
                </a:tc>
                <a:extLst>
                  <a:ext uri="{0D108BD9-81ED-4DB2-BD59-A6C34878D82A}">
                    <a16:rowId xmlns:a16="http://schemas.microsoft.com/office/drawing/2014/main" val="10017"/>
                  </a:ext>
                </a:extLst>
              </a:tr>
              <a:tr h="227538">
                <a:tc>
                  <a:txBody>
                    <a:bodyPr/>
                    <a:lstStyle/>
                    <a:p>
                      <a:pPr algn="ctr" rtl="0" fontAlgn="ctr"/>
                      <a:r>
                        <a:rPr lang="es-ES" sz="1200" b="1" i="0" u="none" strike="noStrike" dirty="0">
                          <a:solidFill>
                            <a:srgbClr val="996633"/>
                          </a:solidFill>
                          <a:effectLst/>
                          <a:latin typeface="Arial"/>
                        </a:rPr>
                        <a:t>ARRMI</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algn="l" rtl="0" fontAlgn="ctr"/>
                      <a:endParaRPr lang="es-ES" sz="1200" b="1" i="0" u="none" strike="noStrike" dirty="0">
                        <a:solidFill>
                          <a:srgbClr val="FFFFFF"/>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6600"/>
                    </a:solidFill>
                  </a:tcPr>
                </a:tc>
                <a:tc>
                  <a:txBody>
                    <a:bodyPr/>
                    <a:lstStyle/>
                    <a:p>
                      <a:pPr algn="l" rtl="0" fontAlgn="ctr"/>
                      <a:r>
                        <a:rPr lang="es-ES" sz="1200" b="1" i="0" u="none" strike="noStrike" dirty="0">
                          <a:solidFill>
                            <a:srgbClr val="FFFFFF"/>
                          </a:solidFill>
                          <a:effectLst/>
                          <a:latin typeface="Arial"/>
                        </a:rPr>
                        <a:t>Centros Reinserción Menores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6600"/>
                    </a:solidFill>
                  </a:tcPr>
                </a:tc>
                <a:tc>
                  <a:txBody>
                    <a:bodyPr/>
                    <a:lstStyle/>
                    <a:p>
                      <a:pPr algn="ctr" rtl="0" fontAlgn="ctr"/>
                      <a:r>
                        <a:rPr lang="es-ES" sz="1200" b="1" i="0" u="none" strike="noStrike" dirty="0">
                          <a:solidFill>
                            <a:schemeClr val="bg1"/>
                          </a:solidFill>
                          <a:effectLst/>
                          <a:latin typeface="Arial"/>
                        </a:rPr>
                        <a:t>6</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6600"/>
                    </a:solidFill>
                  </a:tcPr>
                </a:tc>
                <a:extLst>
                  <a:ext uri="{0D108BD9-81ED-4DB2-BD59-A6C34878D82A}">
                    <a16:rowId xmlns:a16="http://schemas.microsoft.com/office/drawing/2014/main" val="10018"/>
                  </a:ext>
                </a:extLst>
              </a:tr>
              <a:tr h="227538">
                <a:tc>
                  <a:txBody>
                    <a:bodyPr/>
                    <a:lstStyle/>
                    <a:p>
                      <a:pPr algn="ctr" rtl="0" fontAlgn="ctr"/>
                      <a:r>
                        <a:rPr lang="es-ES" sz="1200" b="1" i="0" u="none" strike="noStrike" dirty="0">
                          <a:solidFill>
                            <a:srgbClr val="996633"/>
                          </a:solidFill>
                          <a:effectLst/>
                          <a:latin typeface="Arial"/>
                        </a:rPr>
                        <a:t>M. Interior</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CC"/>
                    </a:solidFill>
                  </a:tcPr>
                </a:tc>
                <a:tc>
                  <a:txBody>
                    <a:bodyPr/>
                    <a:lstStyle/>
                    <a:p>
                      <a:pPr algn="l" rtl="0" fontAlgn="ctr"/>
                      <a:endParaRPr lang="es-ES" sz="1200" b="1" i="0" u="none" strike="noStrike" dirty="0">
                        <a:solidFill>
                          <a:srgbClr val="FFFFFF"/>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9900"/>
                    </a:solidFill>
                  </a:tcPr>
                </a:tc>
                <a:tc>
                  <a:txBody>
                    <a:bodyPr/>
                    <a:lstStyle/>
                    <a:p>
                      <a:pPr algn="l" rtl="0" fontAlgn="ctr"/>
                      <a:r>
                        <a:rPr lang="es-ES" sz="1200" b="1" i="0" u="none" strike="noStrike" dirty="0">
                          <a:solidFill>
                            <a:srgbClr val="FFFFFF"/>
                          </a:solidFill>
                          <a:effectLst/>
                          <a:latin typeface="Arial"/>
                        </a:rPr>
                        <a:t>Centros Penitenciarios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9900"/>
                    </a:solidFill>
                  </a:tcPr>
                </a:tc>
                <a:tc>
                  <a:txBody>
                    <a:bodyPr/>
                    <a:lstStyle/>
                    <a:p>
                      <a:pPr algn="ctr" rtl="0" fontAlgn="ctr"/>
                      <a:r>
                        <a:rPr lang="es-ES" sz="1200" b="1" i="0" u="none" strike="noStrike" dirty="0">
                          <a:solidFill>
                            <a:schemeClr val="bg1"/>
                          </a:solidFill>
                          <a:effectLst/>
                          <a:latin typeface="Arial"/>
                        </a:rPr>
                        <a:t>7</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9900"/>
                    </a:solidFill>
                  </a:tcPr>
                </a:tc>
                <a:extLst>
                  <a:ext uri="{0D108BD9-81ED-4DB2-BD59-A6C34878D82A}">
                    <a16:rowId xmlns:a16="http://schemas.microsoft.com/office/drawing/2014/main" val="10019"/>
                  </a:ext>
                </a:extLst>
              </a:tr>
              <a:tr h="330964">
                <a:tc>
                  <a:txBody>
                    <a:bodyPr/>
                    <a:lstStyle/>
                    <a:p>
                      <a:pPr algn="l" rtl="0" fontAlgn="ctr"/>
                      <a:endParaRPr lang="es-ES" sz="1100" b="1" i="0" u="none" strike="noStrike" dirty="0">
                        <a:solidFill>
                          <a:srgbClr val="FFFFFF"/>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F7F7F"/>
                    </a:solidFill>
                  </a:tcPr>
                </a:tc>
                <a:tc>
                  <a:txBody>
                    <a:bodyPr/>
                    <a:lstStyle/>
                    <a:p>
                      <a:pPr algn="l" rtl="0" fontAlgn="ctr"/>
                      <a:endParaRPr lang="es-ES" sz="1100" b="1" i="0" u="none" strike="noStrike" dirty="0">
                        <a:solidFill>
                          <a:srgbClr val="FFFFFF"/>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F7F7F"/>
                    </a:solidFill>
                  </a:tcPr>
                </a:tc>
                <a:tc>
                  <a:txBody>
                    <a:bodyPr/>
                    <a:lstStyle/>
                    <a:p>
                      <a:pPr algn="l" rtl="0" fontAlgn="ctr"/>
                      <a:r>
                        <a:rPr lang="es-ES" sz="1100" b="1" i="0" u="none" strike="noStrike" dirty="0">
                          <a:solidFill>
                            <a:srgbClr val="FFFFFF"/>
                          </a:solidFill>
                          <a:effectLst/>
                          <a:latin typeface="Arial"/>
                        </a:rPr>
                        <a:t>TOTALES Máximos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F7F7F"/>
                    </a:solidFill>
                  </a:tcPr>
                </a:tc>
                <a:tc>
                  <a:txBody>
                    <a:bodyPr/>
                    <a:lstStyle/>
                    <a:p>
                      <a:pPr algn="ctr" rtl="0" fontAlgn="ctr"/>
                      <a:r>
                        <a:rPr lang="es-ES" sz="1200" b="1" i="1" u="none" strike="noStrike" dirty="0">
                          <a:solidFill>
                            <a:srgbClr val="FFFFFF"/>
                          </a:solidFill>
                          <a:effectLst/>
                          <a:latin typeface="Arial"/>
                        </a:rPr>
                        <a:t>705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F7F7F"/>
                    </a:solidFill>
                  </a:tcPr>
                </a:tc>
                <a:extLst>
                  <a:ext uri="{0D108BD9-81ED-4DB2-BD59-A6C34878D82A}">
                    <a16:rowId xmlns:a16="http://schemas.microsoft.com/office/drawing/2014/main" val="10020"/>
                  </a:ext>
                </a:extLst>
              </a:tr>
            </a:tbl>
          </a:graphicData>
        </a:graphic>
      </p:graphicFrame>
      <p:sp>
        <p:nvSpPr>
          <p:cNvPr id="4" name="3 Cerrar corchete"/>
          <p:cNvSpPr/>
          <p:nvPr/>
        </p:nvSpPr>
        <p:spPr bwMode="auto">
          <a:xfrm>
            <a:off x="9075405" y="2420888"/>
            <a:ext cx="144016" cy="504056"/>
          </a:xfrm>
          <a:prstGeom prst="rightBracket">
            <a:avLst/>
          </a:prstGeom>
          <a:noFill/>
          <a:ln w="76200" cap="flat" cmpd="sng" algn="ctr">
            <a:solidFill>
              <a:srgbClr val="C0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algn="ctr">
              <a:spcBef>
                <a:spcPct val="20000"/>
              </a:spcBef>
              <a:buClr>
                <a:schemeClr val="bg1"/>
              </a:buClr>
              <a:buFont typeface="Arial" charset="0"/>
              <a:buChar char="•"/>
            </a:pPr>
            <a:endParaRPr lang="es-ES" sz="1600" b="1" dirty="0"/>
          </a:p>
        </p:txBody>
      </p:sp>
      <p:sp>
        <p:nvSpPr>
          <p:cNvPr id="2" name="Rectángulo redondeado 1"/>
          <p:cNvSpPr/>
          <p:nvPr/>
        </p:nvSpPr>
        <p:spPr bwMode="auto">
          <a:xfrm>
            <a:off x="8438216" y="5877272"/>
            <a:ext cx="284121" cy="364748"/>
          </a:xfrm>
          <a:prstGeom prst="roundRect">
            <a:avLst/>
          </a:prstGeom>
          <a:no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algn="ctr">
              <a:spcBef>
                <a:spcPct val="20000"/>
              </a:spcBef>
              <a:buClr>
                <a:schemeClr val="bg1"/>
              </a:buClr>
              <a:buFont typeface="Arial" charset="0"/>
              <a:buChar char="•"/>
            </a:pPr>
            <a:endParaRPr lang="es-ES" sz="1600" b="1"/>
          </a:p>
        </p:txBody>
      </p:sp>
      <p:sp>
        <p:nvSpPr>
          <p:cNvPr id="6" name="Rectángulo redondeado 5"/>
          <p:cNvSpPr/>
          <p:nvPr/>
        </p:nvSpPr>
        <p:spPr bwMode="auto">
          <a:xfrm>
            <a:off x="9408368" y="3079848"/>
            <a:ext cx="2353004" cy="1341644"/>
          </a:xfrm>
          <a:prstGeom prst="roundRect">
            <a:avLst/>
          </a:prstGeom>
          <a:ln>
            <a:solidFill>
              <a:srgbClr val="003399"/>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a:spcBef>
                <a:spcPct val="20000"/>
              </a:spcBef>
              <a:buClr>
                <a:schemeClr val="bg1"/>
              </a:buClr>
              <a:buFont typeface="Arial" charset="0"/>
              <a:buChar char="•"/>
            </a:pPr>
            <a:r>
              <a:rPr lang="es-ES" sz="1600" dirty="0">
                <a:ln w="0"/>
                <a:solidFill>
                  <a:schemeClr val="tx1"/>
                </a:solidFill>
                <a:effectLst>
                  <a:outerShdw blurRad="38100" dist="19050" dir="2700000" algn="tl" rotWithShape="0">
                    <a:schemeClr val="dk1">
                      <a:alpha val="40000"/>
                    </a:schemeClr>
                  </a:outerShdw>
                </a:effectLst>
                <a:latin typeface="Arial" charset="0"/>
              </a:rPr>
              <a:t>Coordinación Niveles Asistenciales:</a:t>
            </a:r>
          </a:p>
          <a:p>
            <a:pPr algn="ctr">
              <a:spcBef>
                <a:spcPct val="20000"/>
              </a:spcBef>
              <a:buClr>
                <a:schemeClr val="bg1"/>
              </a:buClr>
              <a:buFont typeface="Arial" charset="0"/>
              <a:buChar char="•"/>
            </a:pPr>
            <a:endParaRPr lang="es-ES" sz="1600" dirty="0">
              <a:ln w="0"/>
              <a:solidFill>
                <a:schemeClr val="tx1"/>
              </a:solidFill>
              <a:effectLst>
                <a:outerShdw blurRad="38100" dist="19050" dir="2700000" algn="tl" rotWithShape="0">
                  <a:schemeClr val="dk1">
                    <a:alpha val="40000"/>
                  </a:schemeClr>
                </a:outerShdw>
              </a:effectLst>
              <a:latin typeface="Arial" charset="0"/>
            </a:endParaRPr>
          </a:p>
          <a:p>
            <a:pPr algn="ctr">
              <a:spcBef>
                <a:spcPct val="20000"/>
              </a:spcBef>
              <a:buClr>
                <a:schemeClr val="bg1"/>
              </a:buClr>
              <a:buFont typeface="Arial" charset="0"/>
              <a:buChar char="•"/>
            </a:pPr>
            <a:r>
              <a:rPr lang="es-ES" sz="1800" dirty="0">
                <a:ln w="0"/>
                <a:solidFill>
                  <a:schemeClr val="tx1"/>
                </a:solidFill>
                <a:effectLst>
                  <a:outerShdw blurRad="38100" dist="19050" dir="2700000" algn="tl" rotWithShape="0">
                    <a:schemeClr val="dk1">
                      <a:alpha val="40000"/>
                    </a:schemeClr>
                  </a:outerShdw>
                </a:effectLst>
                <a:latin typeface="Arial" charset="0"/>
              </a:rPr>
              <a:t>705 centros</a:t>
            </a:r>
          </a:p>
        </p:txBody>
      </p:sp>
      <p:sp>
        <p:nvSpPr>
          <p:cNvPr id="7" name="Elipse 6"/>
          <p:cNvSpPr/>
          <p:nvPr/>
        </p:nvSpPr>
        <p:spPr bwMode="auto">
          <a:xfrm>
            <a:off x="8416826" y="6167433"/>
            <a:ext cx="576064" cy="476071"/>
          </a:xfrm>
          <a:prstGeom prst="ellipse">
            <a:avLst/>
          </a:prstGeom>
          <a:noFill/>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a:spcBef>
                <a:spcPct val="20000"/>
              </a:spcBef>
              <a:buClr>
                <a:schemeClr val="bg1"/>
              </a:buClr>
              <a:buFont typeface="Arial" charset="0"/>
              <a:buChar char="•"/>
            </a:pPr>
            <a:endParaRPr lang="es-ES" sz="1600" b="1">
              <a:solidFill>
                <a:schemeClr val="tx1"/>
              </a:solidFill>
              <a:latin typeface="Arial" charset="0"/>
            </a:endParaRPr>
          </a:p>
        </p:txBody>
      </p:sp>
      <p:cxnSp>
        <p:nvCxnSpPr>
          <p:cNvPr id="8" name="Conector recto de flecha 7"/>
          <p:cNvCxnSpPr/>
          <p:nvPr/>
        </p:nvCxnSpPr>
        <p:spPr bwMode="auto">
          <a:xfrm flipV="1">
            <a:off x="9064898" y="4576396"/>
            <a:ext cx="504056" cy="1368152"/>
          </a:xfrm>
          <a:prstGeom prst="straightConnector1">
            <a:avLst/>
          </a:prstGeom>
          <a:noFill/>
          <a:ln w="76200" cap="flat" cmpd="sng" algn="ctr">
            <a:solidFill>
              <a:srgbClr val="1B0CE2"/>
            </a:solidFill>
            <a:prstDash val="solid"/>
            <a:round/>
            <a:headEnd type="none" w="med" len="med"/>
            <a:tailEnd type="triangle" w="med" len="med"/>
          </a:ln>
          <a:effectLst/>
        </p:spPr>
      </p:cxnSp>
    </p:spTree>
    <p:extLst>
      <p:ext uri="{BB962C8B-B14F-4D97-AF65-F5344CB8AC3E}">
        <p14:creationId xmlns:p14="http://schemas.microsoft.com/office/powerpoint/2010/main" val="675671976"/>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551384" y="823252"/>
            <a:ext cx="8856984" cy="400110"/>
          </a:xfrm>
          <a:prstGeom prst="rect">
            <a:avLst/>
          </a:prstGeom>
          <a:noFill/>
        </p:spPr>
        <p:txBody>
          <a:bodyPr wrap="square" rtlCol="0">
            <a:spAutoFit/>
          </a:bodyPr>
          <a:lstStyle/>
          <a:p>
            <a:r>
              <a:rPr lang="es-ES_tradnl" sz="2000" b="1" dirty="0">
                <a:solidFill>
                  <a:srgbClr val="008000"/>
                </a:solidFill>
              </a:rPr>
              <a:t>67 Kits Básicos (nuevos) de Centros de Salud por Hospitales</a:t>
            </a:r>
            <a:endParaRPr lang="es-ES" sz="2000" b="1" dirty="0">
              <a:solidFill>
                <a:srgbClr val="008000"/>
              </a:solidFill>
            </a:endParaRPr>
          </a:p>
        </p:txBody>
      </p:sp>
      <p:graphicFrame>
        <p:nvGraphicFramePr>
          <p:cNvPr id="4" name="Tabla 3"/>
          <p:cNvGraphicFramePr>
            <a:graphicFrameLocks noGrp="1"/>
          </p:cNvGraphicFramePr>
          <p:nvPr>
            <p:extLst/>
          </p:nvPr>
        </p:nvGraphicFramePr>
        <p:xfrm>
          <a:off x="3791744" y="1340768"/>
          <a:ext cx="4104456" cy="4752534"/>
        </p:xfrm>
        <a:graphic>
          <a:graphicData uri="http://schemas.openxmlformats.org/drawingml/2006/table">
            <a:tbl>
              <a:tblPr firstRow="1" firstCol="1" bandRow="1">
                <a:tableStyleId>{5C22544A-7EE6-4342-B048-85BDC9FD1C3A}</a:tableStyleId>
              </a:tblPr>
              <a:tblGrid>
                <a:gridCol w="1879149">
                  <a:extLst>
                    <a:ext uri="{9D8B030D-6E8A-4147-A177-3AD203B41FA5}">
                      <a16:colId xmlns:a16="http://schemas.microsoft.com/office/drawing/2014/main" val="20000"/>
                    </a:ext>
                  </a:extLst>
                </a:gridCol>
                <a:gridCol w="741769">
                  <a:extLst>
                    <a:ext uri="{9D8B030D-6E8A-4147-A177-3AD203B41FA5}">
                      <a16:colId xmlns:a16="http://schemas.microsoft.com/office/drawing/2014/main" val="20001"/>
                    </a:ext>
                  </a:extLst>
                </a:gridCol>
                <a:gridCol w="741769">
                  <a:extLst>
                    <a:ext uri="{9D8B030D-6E8A-4147-A177-3AD203B41FA5}">
                      <a16:colId xmlns:a16="http://schemas.microsoft.com/office/drawing/2014/main" val="20002"/>
                    </a:ext>
                  </a:extLst>
                </a:gridCol>
                <a:gridCol w="741769">
                  <a:extLst>
                    <a:ext uri="{9D8B030D-6E8A-4147-A177-3AD203B41FA5}">
                      <a16:colId xmlns:a16="http://schemas.microsoft.com/office/drawing/2014/main" val="20003"/>
                    </a:ext>
                  </a:extLst>
                </a:gridCol>
              </a:tblGrid>
              <a:tr h="272030">
                <a:tc>
                  <a:txBody>
                    <a:bodyPr/>
                    <a:lstStyle/>
                    <a:p>
                      <a:pPr algn="ctr">
                        <a:spcAft>
                          <a:spcPts val="0"/>
                        </a:spcAft>
                      </a:pPr>
                      <a:r>
                        <a:rPr lang="es-ES" sz="800" dirty="0">
                          <a:effectLst/>
                        </a:rPr>
                        <a:t>Hospital</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ctr"/>
                </a:tc>
                <a:tc>
                  <a:txBody>
                    <a:bodyPr/>
                    <a:lstStyle/>
                    <a:p>
                      <a:pPr algn="ctr">
                        <a:spcAft>
                          <a:spcPts val="0"/>
                        </a:spcAft>
                      </a:pPr>
                      <a:r>
                        <a:rPr lang="es-ES" sz="800">
                          <a:effectLst/>
                        </a:rPr>
                        <a:t>C.S.</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ctr"/>
                </a:tc>
                <a:tc>
                  <a:txBody>
                    <a:bodyPr/>
                    <a:lstStyle/>
                    <a:p>
                      <a:pPr algn="ctr">
                        <a:spcAft>
                          <a:spcPts val="0"/>
                        </a:spcAft>
                      </a:pPr>
                      <a:r>
                        <a:rPr lang="es-ES" sz="800">
                          <a:effectLst/>
                        </a:rPr>
                        <a:t>C.L.</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ctr"/>
                </a:tc>
                <a:tc>
                  <a:txBody>
                    <a:bodyPr/>
                    <a:lstStyle/>
                    <a:p>
                      <a:pPr algn="ctr">
                        <a:spcAft>
                          <a:spcPts val="0"/>
                        </a:spcAft>
                      </a:pPr>
                      <a:r>
                        <a:rPr lang="es-ES" sz="800">
                          <a:effectLst/>
                        </a:rPr>
                        <a:t>Total</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ctr"/>
                </a:tc>
                <a:extLst>
                  <a:ext uri="{0D108BD9-81ED-4DB2-BD59-A6C34878D82A}">
                    <a16:rowId xmlns:a16="http://schemas.microsoft.com/office/drawing/2014/main" val="10000"/>
                  </a:ext>
                </a:extLst>
              </a:tr>
              <a:tr h="160018">
                <a:tc>
                  <a:txBody>
                    <a:bodyPr/>
                    <a:lstStyle/>
                    <a:p>
                      <a:pPr>
                        <a:spcAft>
                          <a:spcPts val="0"/>
                        </a:spcAft>
                      </a:pPr>
                      <a:r>
                        <a:rPr lang="es-ES" sz="800">
                          <a:effectLst/>
                        </a:rPr>
                        <a:t>H. CLINICO SAN CARLOS</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solidFill>
                      <a:srgbClr val="00B050"/>
                    </a:solidFill>
                  </a:tcPr>
                </a:tc>
                <a:tc>
                  <a:txBody>
                    <a:bodyPr/>
                    <a:lstStyle/>
                    <a:p>
                      <a:pPr algn="r">
                        <a:spcAft>
                          <a:spcPts val="0"/>
                        </a:spcAft>
                      </a:pPr>
                      <a:r>
                        <a:rPr lang="es-ES" sz="800" dirty="0">
                          <a:effectLst/>
                        </a:rPr>
                        <a:t>14</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solidFill>
                      <a:srgbClr val="00B050"/>
                    </a:solidFill>
                  </a:tcPr>
                </a:tc>
                <a:tc>
                  <a:txBody>
                    <a:bodyPr/>
                    <a:lstStyle/>
                    <a:p>
                      <a:pPr algn="r">
                        <a:spcAft>
                          <a:spcPts val="0"/>
                        </a:spcAft>
                      </a:pPr>
                      <a:r>
                        <a:rPr lang="es-ES" sz="800">
                          <a:effectLst/>
                        </a:rPr>
                        <a:t>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14</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extLst>
                  <a:ext uri="{0D108BD9-81ED-4DB2-BD59-A6C34878D82A}">
                    <a16:rowId xmlns:a16="http://schemas.microsoft.com/office/drawing/2014/main" val="10001"/>
                  </a:ext>
                </a:extLst>
              </a:tr>
              <a:tr h="160018">
                <a:tc>
                  <a:txBody>
                    <a:bodyPr/>
                    <a:lstStyle/>
                    <a:p>
                      <a:pPr>
                        <a:spcAft>
                          <a:spcPts val="0"/>
                        </a:spcAft>
                      </a:pPr>
                      <a:r>
                        <a:rPr lang="es-ES" sz="800">
                          <a:effectLst/>
                        </a:rPr>
                        <a:t>H. DEL HENARES</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8</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2</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10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extLst>
                  <a:ext uri="{0D108BD9-81ED-4DB2-BD59-A6C34878D82A}">
                    <a16:rowId xmlns:a16="http://schemas.microsoft.com/office/drawing/2014/main" val="10002"/>
                  </a:ext>
                </a:extLst>
              </a:tr>
              <a:tr h="160018">
                <a:tc>
                  <a:txBody>
                    <a:bodyPr/>
                    <a:lstStyle/>
                    <a:p>
                      <a:pPr>
                        <a:spcAft>
                          <a:spcPts val="0"/>
                        </a:spcAft>
                      </a:pPr>
                      <a:r>
                        <a:rPr lang="es-ES" sz="800">
                          <a:effectLst/>
                        </a:rPr>
                        <a:t>H. DEL SURESTE</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7</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19</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26</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extLst>
                  <a:ext uri="{0D108BD9-81ED-4DB2-BD59-A6C34878D82A}">
                    <a16:rowId xmlns:a16="http://schemas.microsoft.com/office/drawing/2014/main" val="10003"/>
                  </a:ext>
                </a:extLst>
              </a:tr>
              <a:tr h="160018">
                <a:tc>
                  <a:txBody>
                    <a:bodyPr/>
                    <a:lstStyle/>
                    <a:p>
                      <a:pPr>
                        <a:spcAft>
                          <a:spcPts val="0"/>
                        </a:spcAft>
                      </a:pPr>
                      <a:r>
                        <a:rPr lang="es-ES" sz="800">
                          <a:effectLst/>
                        </a:rPr>
                        <a:t>H. DEL TAJO</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3</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3</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6</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extLst>
                  <a:ext uri="{0D108BD9-81ED-4DB2-BD59-A6C34878D82A}">
                    <a16:rowId xmlns:a16="http://schemas.microsoft.com/office/drawing/2014/main" val="10004"/>
                  </a:ext>
                </a:extLst>
              </a:tr>
              <a:tr h="160018">
                <a:tc>
                  <a:txBody>
                    <a:bodyPr/>
                    <a:lstStyle/>
                    <a:p>
                      <a:pPr>
                        <a:spcAft>
                          <a:spcPts val="0"/>
                        </a:spcAft>
                      </a:pPr>
                      <a:r>
                        <a:rPr lang="es-ES" sz="800">
                          <a:effectLst/>
                        </a:rPr>
                        <a:t>H. EL ESCORIAL</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3</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13</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16</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extLst>
                  <a:ext uri="{0D108BD9-81ED-4DB2-BD59-A6C34878D82A}">
                    <a16:rowId xmlns:a16="http://schemas.microsoft.com/office/drawing/2014/main" val="10005"/>
                  </a:ext>
                </a:extLst>
              </a:tr>
              <a:tr h="160018">
                <a:tc>
                  <a:txBody>
                    <a:bodyPr/>
                    <a:lstStyle/>
                    <a:p>
                      <a:pPr>
                        <a:spcAft>
                          <a:spcPts val="0"/>
                        </a:spcAft>
                      </a:pPr>
                      <a:r>
                        <a:rPr lang="es-ES" sz="800">
                          <a:effectLst/>
                        </a:rPr>
                        <a:t>H. FUNDACION JIMENEZ DIAZ</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23</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1</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24</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extLst>
                  <a:ext uri="{0D108BD9-81ED-4DB2-BD59-A6C34878D82A}">
                    <a16:rowId xmlns:a16="http://schemas.microsoft.com/office/drawing/2014/main" val="10006"/>
                  </a:ext>
                </a:extLst>
              </a:tr>
              <a:tr h="160018">
                <a:tc>
                  <a:txBody>
                    <a:bodyPr/>
                    <a:lstStyle/>
                    <a:p>
                      <a:pPr>
                        <a:spcAft>
                          <a:spcPts val="0"/>
                        </a:spcAft>
                      </a:pPr>
                      <a:r>
                        <a:rPr lang="es-ES" sz="800">
                          <a:effectLst/>
                        </a:rPr>
                        <a:t>H. GÓMEZ ULLA</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3</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3</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extLst>
                  <a:ext uri="{0D108BD9-81ED-4DB2-BD59-A6C34878D82A}">
                    <a16:rowId xmlns:a16="http://schemas.microsoft.com/office/drawing/2014/main" val="10007"/>
                  </a:ext>
                </a:extLst>
              </a:tr>
              <a:tr h="160018">
                <a:tc>
                  <a:txBody>
                    <a:bodyPr/>
                    <a:lstStyle/>
                    <a:p>
                      <a:pPr>
                        <a:spcAft>
                          <a:spcPts val="0"/>
                        </a:spcAft>
                      </a:pPr>
                      <a:r>
                        <a:rPr lang="es-ES" sz="800">
                          <a:effectLst/>
                        </a:rPr>
                        <a:t>H. INFANTA CRISTINA</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5</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6</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11</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extLst>
                  <a:ext uri="{0D108BD9-81ED-4DB2-BD59-A6C34878D82A}">
                    <a16:rowId xmlns:a16="http://schemas.microsoft.com/office/drawing/2014/main" val="10008"/>
                  </a:ext>
                </a:extLst>
              </a:tr>
              <a:tr h="160018">
                <a:tc>
                  <a:txBody>
                    <a:bodyPr/>
                    <a:lstStyle/>
                    <a:p>
                      <a:pPr>
                        <a:spcAft>
                          <a:spcPts val="0"/>
                        </a:spcAft>
                      </a:pPr>
                      <a:r>
                        <a:rPr lang="es-ES" sz="800">
                          <a:effectLst/>
                        </a:rPr>
                        <a:t>H. INFANTA ELENA</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4</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1</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5</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extLst>
                  <a:ext uri="{0D108BD9-81ED-4DB2-BD59-A6C34878D82A}">
                    <a16:rowId xmlns:a16="http://schemas.microsoft.com/office/drawing/2014/main" val="10009"/>
                  </a:ext>
                </a:extLst>
              </a:tr>
              <a:tr h="160018">
                <a:tc>
                  <a:txBody>
                    <a:bodyPr/>
                    <a:lstStyle/>
                    <a:p>
                      <a:pPr>
                        <a:spcAft>
                          <a:spcPts val="0"/>
                        </a:spcAft>
                      </a:pPr>
                      <a:r>
                        <a:rPr lang="es-ES" sz="800">
                          <a:effectLst/>
                        </a:rPr>
                        <a:t>H. INFANTA LEONOR</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13</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13</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extLst>
                  <a:ext uri="{0D108BD9-81ED-4DB2-BD59-A6C34878D82A}">
                    <a16:rowId xmlns:a16="http://schemas.microsoft.com/office/drawing/2014/main" val="10010"/>
                  </a:ext>
                </a:extLst>
              </a:tr>
              <a:tr h="160018">
                <a:tc>
                  <a:txBody>
                    <a:bodyPr/>
                    <a:lstStyle/>
                    <a:p>
                      <a:pPr>
                        <a:spcAft>
                          <a:spcPts val="0"/>
                        </a:spcAft>
                      </a:pPr>
                      <a:r>
                        <a:rPr lang="es-ES" sz="800">
                          <a:effectLst/>
                        </a:rPr>
                        <a:t>H. INFANTA SOFIA</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solidFill>
                      <a:srgbClr val="00B050"/>
                    </a:solidFill>
                  </a:tcPr>
                </a:tc>
                <a:tc>
                  <a:txBody>
                    <a:bodyPr/>
                    <a:lstStyle/>
                    <a:p>
                      <a:pPr algn="r">
                        <a:spcAft>
                          <a:spcPts val="0"/>
                        </a:spcAft>
                      </a:pPr>
                      <a:r>
                        <a:rPr lang="es-ES" sz="800" dirty="0">
                          <a:effectLst/>
                        </a:rPr>
                        <a:t>15</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solidFill>
                      <a:srgbClr val="00B050"/>
                    </a:solidFill>
                  </a:tcPr>
                </a:tc>
                <a:tc>
                  <a:txBody>
                    <a:bodyPr/>
                    <a:lstStyle/>
                    <a:p>
                      <a:pPr algn="r">
                        <a:spcAft>
                          <a:spcPts val="0"/>
                        </a:spcAft>
                      </a:pPr>
                      <a:r>
                        <a:rPr lang="es-ES" sz="800">
                          <a:effectLst/>
                        </a:rPr>
                        <a:t>70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85</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extLst>
                  <a:ext uri="{0D108BD9-81ED-4DB2-BD59-A6C34878D82A}">
                    <a16:rowId xmlns:a16="http://schemas.microsoft.com/office/drawing/2014/main" val="10011"/>
                  </a:ext>
                </a:extLst>
              </a:tr>
              <a:tr h="160018">
                <a:tc>
                  <a:txBody>
                    <a:bodyPr/>
                    <a:lstStyle/>
                    <a:p>
                      <a:pPr>
                        <a:spcAft>
                          <a:spcPts val="0"/>
                        </a:spcAft>
                      </a:pPr>
                      <a:r>
                        <a:rPr lang="es-ES" sz="800">
                          <a:effectLst/>
                        </a:rPr>
                        <a:t>H. REY JUAN CARLOS</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8</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11</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19</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extLst>
                  <a:ext uri="{0D108BD9-81ED-4DB2-BD59-A6C34878D82A}">
                    <a16:rowId xmlns:a16="http://schemas.microsoft.com/office/drawing/2014/main" val="10012"/>
                  </a:ext>
                </a:extLst>
              </a:tr>
              <a:tr h="160018">
                <a:tc>
                  <a:txBody>
                    <a:bodyPr/>
                    <a:lstStyle/>
                    <a:p>
                      <a:pPr>
                        <a:spcAft>
                          <a:spcPts val="0"/>
                        </a:spcAft>
                      </a:pPr>
                      <a:r>
                        <a:rPr lang="es-ES" sz="800">
                          <a:effectLst/>
                        </a:rPr>
                        <a:t>H. TORREJÓN</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6</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6</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extLst>
                  <a:ext uri="{0D108BD9-81ED-4DB2-BD59-A6C34878D82A}">
                    <a16:rowId xmlns:a16="http://schemas.microsoft.com/office/drawing/2014/main" val="10013"/>
                  </a:ext>
                </a:extLst>
              </a:tr>
              <a:tr h="160018">
                <a:tc>
                  <a:txBody>
                    <a:bodyPr/>
                    <a:lstStyle/>
                    <a:p>
                      <a:pPr>
                        <a:spcAft>
                          <a:spcPts val="0"/>
                        </a:spcAft>
                      </a:pPr>
                      <a:r>
                        <a:rPr lang="es-ES" sz="800">
                          <a:effectLst/>
                        </a:rPr>
                        <a:t>H. VILLALBA</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5</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6</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11</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extLst>
                  <a:ext uri="{0D108BD9-81ED-4DB2-BD59-A6C34878D82A}">
                    <a16:rowId xmlns:a16="http://schemas.microsoft.com/office/drawing/2014/main" val="10014"/>
                  </a:ext>
                </a:extLst>
              </a:tr>
              <a:tr h="160018">
                <a:tc>
                  <a:txBody>
                    <a:bodyPr/>
                    <a:lstStyle/>
                    <a:p>
                      <a:pPr>
                        <a:spcAft>
                          <a:spcPts val="0"/>
                        </a:spcAft>
                      </a:pPr>
                      <a:r>
                        <a:rPr lang="es-ES" sz="800">
                          <a:effectLst/>
                        </a:rPr>
                        <a:t>H.G.U. GREGORIO MARAÑON</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11</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11</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extLst>
                  <a:ext uri="{0D108BD9-81ED-4DB2-BD59-A6C34878D82A}">
                    <a16:rowId xmlns:a16="http://schemas.microsoft.com/office/drawing/2014/main" val="10015"/>
                  </a:ext>
                </a:extLst>
              </a:tr>
              <a:tr h="160018">
                <a:tc>
                  <a:txBody>
                    <a:bodyPr/>
                    <a:lstStyle/>
                    <a:p>
                      <a:pPr>
                        <a:spcAft>
                          <a:spcPts val="0"/>
                        </a:spcAft>
                      </a:pPr>
                      <a:r>
                        <a:rPr lang="es-ES" sz="800">
                          <a:effectLst/>
                        </a:rPr>
                        <a:t>H.I.U. NIÑO JESUS</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endParaRPr lang="es-ES" sz="800">
                        <a:effectLst/>
                        <a:latin typeface="Times New Roman" panose="02020603050405020304" pitchFamily="18" charset="0"/>
                      </a:endParaRPr>
                    </a:p>
                  </a:txBody>
                  <a:tcPr marL="33999" marR="33999" marT="0" marB="0" anchor="b"/>
                </a:tc>
                <a:tc>
                  <a:txBody>
                    <a:bodyPr/>
                    <a:lstStyle/>
                    <a:p>
                      <a:endParaRPr lang="es-ES" sz="800">
                        <a:effectLst/>
                        <a:latin typeface="Times New Roman" panose="02020603050405020304" pitchFamily="18" charset="0"/>
                      </a:endParaRPr>
                    </a:p>
                  </a:txBody>
                  <a:tcPr marL="33999" marR="33999" marT="0" marB="0" anchor="b"/>
                </a:tc>
                <a:tc>
                  <a:txBody>
                    <a:bodyPr/>
                    <a:lstStyle/>
                    <a:p>
                      <a:pPr algn="r">
                        <a:spcAft>
                          <a:spcPts val="0"/>
                        </a:spcAft>
                      </a:pPr>
                      <a:r>
                        <a:rPr lang="es-ES" sz="800">
                          <a:effectLst/>
                        </a:rPr>
                        <a:t>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extLst>
                  <a:ext uri="{0D108BD9-81ED-4DB2-BD59-A6C34878D82A}">
                    <a16:rowId xmlns:a16="http://schemas.microsoft.com/office/drawing/2014/main" val="10016"/>
                  </a:ext>
                </a:extLst>
              </a:tr>
              <a:tr h="160018">
                <a:tc>
                  <a:txBody>
                    <a:bodyPr/>
                    <a:lstStyle/>
                    <a:p>
                      <a:pPr>
                        <a:spcAft>
                          <a:spcPts val="0"/>
                        </a:spcAft>
                      </a:pPr>
                      <a:r>
                        <a:rPr lang="es-ES" sz="800">
                          <a:effectLst/>
                        </a:rPr>
                        <a:t>H.U. 12 DE OCTUBRE</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18</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1</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19</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extLst>
                  <a:ext uri="{0D108BD9-81ED-4DB2-BD59-A6C34878D82A}">
                    <a16:rowId xmlns:a16="http://schemas.microsoft.com/office/drawing/2014/main" val="10017"/>
                  </a:ext>
                </a:extLst>
              </a:tr>
              <a:tr h="160018">
                <a:tc>
                  <a:txBody>
                    <a:bodyPr/>
                    <a:lstStyle/>
                    <a:p>
                      <a:pPr>
                        <a:spcAft>
                          <a:spcPts val="0"/>
                        </a:spcAft>
                      </a:pPr>
                      <a:r>
                        <a:rPr lang="es-ES" sz="800">
                          <a:effectLst/>
                        </a:rPr>
                        <a:t>H.U. DE FUENLABRADA</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8</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3</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11</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extLst>
                  <a:ext uri="{0D108BD9-81ED-4DB2-BD59-A6C34878D82A}">
                    <a16:rowId xmlns:a16="http://schemas.microsoft.com/office/drawing/2014/main" val="10018"/>
                  </a:ext>
                </a:extLst>
              </a:tr>
              <a:tr h="160018">
                <a:tc>
                  <a:txBody>
                    <a:bodyPr/>
                    <a:lstStyle/>
                    <a:p>
                      <a:pPr>
                        <a:spcAft>
                          <a:spcPts val="0"/>
                        </a:spcAft>
                      </a:pPr>
                      <a:r>
                        <a:rPr lang="es-ES" sz="800" dirty="0">
                          <a:effectLst/>
                        </a:rPr>
                        <a:t>H.U. DE GETAFE</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solidFill>
                      <a:srgbClr val="00B050"/>
                    </a:solidFill>
                  </a:tcPr>
                </a:tc>
                <a:tc>
                  <a:txBody>
                    <a:bodyPr/>
                    <a:lstStyle/>
                    <a:p>
                      <a:pPr algn="r">
                        <a:spcAft>
                          <a:spcPts val="0"/>
                        </a:spcAft>
                      </a:pPr>
                      <a:r>
                        <a:rPr lang="es-ES" sz="800">
                          <a:effectLst/>
                        </a:rPr>
                        <a:t>10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solidFill>
                      <a:srgbClr val="00B050"/>
                    </a:solidFill>
                  </a:tcPr>
                </a:tc>
                <a:tc>
                  <a:txBody>
                    <a:bodyPr/>
                    <a:lstStyle/>
                    <a:p>
                      <a:pPr algn="r">
                        <a:spcAft>
                          <a:spcPts val="0"/>
                        </a:spcAft>
                      </a:pPr>
                      <a:r>
                        <a:rPr lang="es-ES" sz="800">
                          <a:effectLst/>
                        </a:rPr>
                        <a:t>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10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extLst>
                  <a:ext uri="{0D108BD9-81ED-4DB2-BD59-A6C34878D82A}">
                    <a16:rowId xmlns:a16="http://schemas.microsoft.com/office/drawing/2014/main" val="10019"/>
                  </a:ext>
                </a:extLst>
              </a:tr>
              <a:tr h="160018">
                <a:tc>
                  <a:txBody>
                    <a:bodyPr/>
                    <a:lstStyle/>
                    <a:p>
                      <a:pPr>
                        <a:spcAft>
                          <a:spcPts val="0"/>
                        </a:spcAft>
                      </a:pPr>
                      <a:r>
                        <a:rPr lang="es-ES" sz="800" dirty="0">
                          <a:effectLst/>
                        </a:rPr>
                        <a:t>H.U. FUNDACIÓN ALCORCON</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solidFill>
                      <a:srgbClr val="00B050"/>
                    </a:solidFill>
                  </a:tcPr>
                </a:tc>
                <a:tc>
                  <a:txBody>
                    <a:bodyPr/>
                    <a:lstStyle/>
                    <a:p>
                      <a:pPr algn="r">
                        <a:spcAft>
                          <a:spcPts val="0"/>
                        </a:spcAft>
                      </a:pPr>
                      <a:r>
                        <a:rPr lang="es-ES" sz="800" dirty="0">
                          <a:effectLst/>
                        </a:rPr>
                        <a:t>8</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solidFill>
                      <a:srgbClr val="00B050"/>
                    </a:solidFill>
                  </a:tcPr>
                </a:tc>
                <a:tc>
                  <a:txBody>
                    <a:bodyPr/>
                    <a:lstStyle/>
                    <a:p>
                      <a:pPr algn="r">
                        <a:spcAft>
                          <a:spcPts val="0"/>
                        </a:spcAft>
                      </a:pPr>
                      <a:r>
                        <a:rPr lang="es-ES" sz="800">
                          <a:effectLst/>
                        </a:rPr>
                        <a:t>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8</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extLst>
                  <a:ext uri="{0D108BD9-81ED-4DB2-BD59-A6C34878D82A}">
                    <a16:rowId xmlns:a16="http://schemas.microsoft.com/office/drawing/2014/main" val="10020"/>
                  </a:ext>
                </a:extLst>
              </a:tr>
              <a:tr h="160018">
                <a:tc>
                  <a:txBody>
                    <a:bodyPr/>
                    <a:lstStyle/>
                    <a:p>
                      <a:pPr>
                        <a:spcAft>
                          <a:spcPts val="0"/>
                        </a:spcAft>
                      </a:pPr>
                      <a:r>
                        <a:rPr lang="es-ES" sz="800" dirty="0">
                          <a:effectLst/>
                        </a:rPr>
                        <a:t>H.U. LA PAZ</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solidFill>
                      <a:srgbClr val="00B050"/>
                    </a:solidFill>
                  </a:tcPr>
                </a:tc>
                <a:tc>
                  <a:txBody>
                    <a:bodyPr/>
                    <a:lstStyle/>
                    <a:p>
                      <a:pPr algn="r">
                        <a:spcAft>
                          <a:spcPts val="0"/>
                        </a:spcAft>
                      </a:pPr>
                      <a:r>
                        <a:rPr lang="es-ES" sz="800" dirty="0">
                          <a:effectLst/>
                        </a:rPr>
                        <a:t>20</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solidFill>
                      <a:srgbClr val="00B050"/>
                    </a:solidFill>
                  </a:tcPr>
                </a:tc>
                <a:tc>
                  <a:txBody>
                    <a:bodyPr/>
                    <a:lstStyle/>
                    <a:p>
                      <a:pPr algn="r">
                        <a:spcAft>
                          <a:spcPts val="0"/>
                        </a:spcAft>
                      </a:pPr>
                      <a:r>
                        <a:rPr lang="es-ES" sz="800">
                          <a:effectLst/>
                        </a:rPr>
                        <a:t>7</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27</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extLst>
                  <a:ext uri="{0D108BD9-81ED-4DB2-BD59-A6C34878D82A}">
                    <a16:rowId xmlns:a16="http://schemas.microsoft.com/office/drawing/2014/main" val="10021"/>
                  </a:ext>
                </a:extLst>
              </a:tr>
              <a:tr h="160018">
                <a:tc>
                  <a:txBody>
                    <a:bodyPr/>
                    <a:lstStyle/>
                    <a:p>
                      <a:pPr>
                        <a:spcAft>
                          <a:spcPts val="0"/>
                        </a:spcAft>
                      </a:pPr>
                      <a:r>
                        <a:rPr lang="es-ES" sz="800">
                          <a:effectLst/>
                        </a:rPr>
                        <a:t>H.U. LA PRINCESA</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dirty="0">
                          <a:effectLst/>
                        </a:rPr>
                        <a:t>13</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13</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extLst>
                  <a:ext uri="{0D108BD9-81ED-4DB2-BD59-A6C34878D82A}">
                    <a16:rowId xmlns:a16="http://schemas.microsoft.com/office/drawing/2014/main" val="10022"/>
                  </a:ext>
                </a:extLst>
              </a:tr>
              <a:tr h="160018">
                <a:tc>
                  <a:txBody>
                    <a:bodyPr/>
                    <a:lstStyle/>
                    <a:p>
                      <a:pPr>
                        <a:spcAft>
                          <a:spcPts val="0"/>
                        </a:spcAft>
                      </a:pPr>
                      <a:r>
                        <a:rPr lang="es-ES" sz="800">
                          <a:effectLst/>
                        </a:rPr>
                        <a:t>H.U. MOSTOLES</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6</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1</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7</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extLst>
                  <a:ext uri="{0D108BD9-81ED-4DB2-BD59-A6C34878D82A}">
                    <a16:rowId xmlns:a16="http://schemas.microsoft.com/office/drawing/2014/main" val="10023"/>
                  </a:ext>
                </a:extLst>
              </a:tr>
              <a:tr h="160018">
                <a:tc>
                  <a:txBody>
                    <a:bodyPr/>
                    <a:lstStyle/>
                    <a:p>
                      <a:pPr>
                        <a:spcAft>
                          <a:spcPts val="0"/>
                        </a:spcAft>
                      </a:pPr>
                      <a:r>
                        <a:rPr lang="es-ES" sz="800">
                          <a:effectLst/>
                        </a:rPr>
                        <a:t>H.U. PRINCIPE DE ASTURIAS</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12</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11</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23</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extLst>
                  <a:ext uri="{0D108BD9-81ED-4DB2-BD59-A6C34878D82A}">
                    <a16:rowId xmlns:a16="http://schemas.microsoft.com/office/drawing/2014/main" val="10024"/>
                  </a:ext>
                </a:extLst>
              </a:tr>
              <a:tr h="160018">
                <a:tc>
                  <a:txBody>
                    <a:bodyPr/>
                    <a:lstStyle/>
                    <a:p>
                      <a:pPr>
                        <a:spcAft>
                          <a:spcPts val="0"/>
                        </a:spcAft>
                      </a:pPr>
                      <a:r>
                        <a:rPr lang="es-ES" sz="800">
                          <a:effectLst/>
                        </a:rPr>
                        <a:t>H.U. PUERTA DE HIERRO</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11</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7</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18</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extLst>
                  <a:ext uri="{0D108BD9-81ED-4DB2-BD59-A6C34878D82A}">
                    <a16:rowId xmlns:a16="http://schemas.microsoft.com/office/drawing/2014/main" val="10025"/>
                  </a:ext>
                </a:extLst>
              </a:tr>
              <a:tr h="160018">
                <a:tc>
                  <a:txBody>
                    <a:bodyPr/>
                    <a:lstStyle/>
                    <a:p>
                      <a:pPr>
                        <a:spcAft>
                          <a:spcPts val="0"/>
                        </a:spcAft>
                      </a:pPr>
                      <a:r>
                        <a:rPr lang="es-ES" sz="800">
                          <a:effectLst/>
                        </a:rPr>
                        <a:t>H.U. RAMON Y CAJAL</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20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20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extLst>
                  <a:ext uri="{0D108BD9-81ED-4DB2-BD59-A6C34878D82A}">
                    <a16:rowId xmlns:a16="http://schemas.microsoft.com/office/drawing/2014/main" val="10026"/>
                  </a:ext>
                </a:extLst>
              </a:tr>
              <a:tr h="160018">
                <a:tc>
                  <a:txBody>
                    <a:bodyPr/>
                    <a:lstStyle/>
                    <a:p>
                      <a:pPr>
                        <a:spcAft>
                          <a:spcPts val="0"/>
                        </a:spcAft>
                      </a:pPr>
                      <a:r>
                        <a:rPr lang="es-ES" sz="800">
                          <a:effectLst/>
                        </a:rPr>
                        <a:t>H.U. SEVERO OCHOA</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9</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dirty="0">
                          <a:effectLst/>
                        </a:rPr>
                        <a:t>9</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extLst>
                  <a:ext uri="{0D108BD9-81ED-4DB2-BD59-A6C34878D82A}">
                    <a16:rowId xmlns:a16="http://schemas.microsoft.com/office/drawing/2014/main" val="10027"/>
                  </a:ext>
                </a:extLst>
              </a:tr>
              <a:tr h="160018">
                <a:tc>
                  <a:txBody>
                    <a:bodyPr/>
                    <a:lstStyle/>
                    <a:p>
                      <a:pPr algn="r">
                        <a:spcAft>
                          <a:spcPts val="0"/>
                        </a:spcAft>
                      </a:pPr>
                      <a:r>
                        <a:rPr lang="es-ES" sz="800">
                          <a:effectLst/>
                        </a:rPr>
                        <a:t>TOTAL:</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263</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a:effectLst/>
                        </a:rPr>
                        <a:t>162</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tc>
                  <a:txBody>
                    <a:bodyPr/>
                    <a:lstStyle/>
                    <a:p>
                      <a:pPr algn="r">
                        <a:spcAft>
                          <a:spcPts val="0"/>
                        </a:spcAft>
                      </a:pPr>
                      <a:r>
                        <a:rPr lang="es-ES" sz="800" dirty="0">
                          <a:effectLst/>
                        </a:rPr>
                        <a:t>425</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3999" marR="33999" marT="0" marB="0" anchor="b"/>
                </a:tc>
                <a:extLst>
                  <a:ext uri="{0D108BD9-81ED-4DB2-BD59-A6C34878D82A}">
                    <a16:rowId xmlns:a16="http://schemas.microsoft.com/office/drawing/2014/main" val="10028"/>
                  </a:ext>
                </a:extLst>
              </a:tr>
            </a:tbl>
          </a:graphicData>
        </a:graphic>
      </p:graphicFrame>
      <p:sp>
        <p:nvSpPr>
          <p:cNvPr id="2" name="Rectángulo redondeado 1"/>
          <p:cNvSpPr/>
          <p:nvPr/>
        </p:nvSpPr>
        <p:spPr bwMode="auto">
          <a:xfrm>
            <a:off x="8112224" y="2348880"/>
            <a:ext cx="2353004" cy="1709404"/>
          </a:xfrm>
          <a:prstGeom prst="roundRect">
            <a:avLst/>
          </a:prstGeom>
          <a:ln>
            <a:solidFill>
              <a:srgbClr val="003399"/>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a:spcBef>
                <a:spcPct val="20000"/>
              </a:spcBef>
              <a:buClr>
                <a:schemeClr val="bg1"/>
              </a:buClr>
              <a:buFont typeface="Arial" charset="0"/>
              <a:buChar char="•"/>
            </a:pPr>
            <a:r>
              <a:rPr lang="es-ES" sz="1600" dirty="0">
                <a:ln w="0"/>
                <a:solidFill>
                  <a:schemeClr val="tx1"/>
                </a:solidFill>
                <a:effectLst>
                  <a:outerShdw blurRad="38100" dist="19050" dir="2700000" algn="tl" rotWithShape="0">
                    <a:schemeClr val="dk1">
                      <a:alpha val="40000"/>
                    </a:schemeClr>
                  </a:outerShdw>
                </a:effectLst>
                <a:latin typeface="Arial" charset="0"/>
              </a:rPr>
              <a:t>Coordinación Nivel Asistencial:</a:t>
            </a:r>
          </a:p>
          <a:p>
            <a:pPr algn="ctr">
              <a:spcBef>
                <a:spcPct val="20000"/>
              </a:spcBef>
              <a:buClr>
                <a:schemeClr val="bg1"/>
              </a:buClr>
              <a:buFont typeface="Arial" charset="0"/>
              <a:buChar char="•"/>
            </a:pPr>
            <a:endParaRPr lang="es-ES" sz="1600" dirty="0">
              <a:ln w="0"/>
              <a:solidFill>
                <a:schemeClr val="tx1"/>
              </a:solidFill>
              <a:effectLst>
                <a:outerShdw blurRad="38100" dist="19050" dir="2700000" algn="tl" rotWithShape="0">
                  <a:schemeClr val="dk1">
                    <a:alpha val="40000"/>
                  </a:schemeClr>
                </a:outerShdw>
              </a:effectLst>
              <a:latin typeface="Arial" charset="0"/>
            </a:endParaRPr>
          </a:p>
          <a:p>
            <a:pPr algn="ctr">
              <a:spcBef>
                <a:spcPct val="20000"/>
              </a:spcBef>
              <a:buClr>
                <a:schemeClr val="bg1"/>
              </a:buClr>
              <a:buFont typeface="Arial" charset="0"/>
              <a:buChar char="•"/>
            </a:pPr>
            <a:r>
              <a:rPr lang="es-ES" sz="1600" dirty="0">
                <a:ln w="0"/>
                <a:solidFill>
                  <a:schemeClr val="tx1"/>
                </a:solidFill>
                <a:effectLst>
                  <a:outerShdw blurRad="38100" dist="19050" dir="2700000" algn="tl" rotWithShape="0">
                    <a:schemeClr val="dk1">
                      <a:alpha val="40000"/>
                    </a:schemeClr>
                  </a:outerShdw>
                </a:effectLst>
                <a:latin typeface="Arial" charset="0"/>
              </a:rPr>
              <a:t> </a:t>
            </a:r>
            <a:r>
              <a:rPr lang="es-ES" sz="1800" dirty="0">
                <a:ln w="0"/>
                <a:solidFill>
                  <a:schemeClr val="tx1"/>
                </a:solidFill>
                <a:effectLst>
                  <a:outerShdw blurRad="38100" dist="19050" dir="2700000" algn="tl" rotWithShape="0">
                    <a:schemeClr val="dk1">
                      <a:alpha val="40000"/>
                    </a:schemeClr>
                  </a:outerShdw>
                </a:effectLst>
                <a:latin typeface="Arial" charset="0"/>
              </a:rPr>
              <a:t>Atención Primaria</a:t>
            </a:r>
          </a:p>
          <a:p>
            <a:pPr algn="ctr">
              <a:spcBef>
                <a:spcPct val="20000"/>
              </a:spcBef>
              <a:buClr>
                <a:schemeClr val="bg1"/>
              </a:buClr>
              <a:buFont typeface="Arial" charset="0"/>
              <a:buChar char="•"/>
            </a:pPr>
            <a:r>
              <a:rPr lang="es-ES" sz="1800" dirty="0">
                <a:ln w="0"/>
                <a:solidFill>
                  <a:schemeClr val="tx1"/>
                </a:solidFill>
                <a:effectLst>
                  <a:outerShdw blurRad="38100" dist="19050" dir="2700000" algn="tl" rotWithShape="0">
                    <a:schemeClr val="dk1">
                      <a:alpha val="40000"/>
                    </a:schemeClr>
                  </a:outerShdw>
                </a:effectLst>
                <a:latin typeface="Arial" charset="0"/>
              </a:rPr>
              <a:t>425 centros</a:t>
            </a:r>
          </a:p>
        </p:txBody>
      </p:sp>
      <p:sp>
        <p:nvSpPr>
          <p:cNvPr id="6" name="Elipse 5"/>
          <p:cNvSpPr/>
          <p:nvPr/>
        </p:nvSpPr>
        <p:spPr bwMode="auto">
          <a:xfrm>
            <a:off x="7536160" y="5884133"/>
            <a:ext cx="576064" cy="476071"/>
          </a:xfrm>
          <a:prstGeom prst="ellipse">
            <a:avLst/>
          </a:prstGeom>
          <a:noFill/>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a:spcBef>
                <a:spcPct val="20000"/>
              </a:spcBef>
              <a:buClr>
                <a:schemeClr val="bg1"/>
              </a:buClr>
              <a:buFont typeface="Arial" charset="0"/>
              <a:buChar char="•"/>
            </a:pPr>
            <a:endParaRPr lang="es-ES" sz="1600" b="1">
              <a:solidFill>
                <a:schemeClr val="tx1"/>
              </a:solidFill>
              <a:latin typeface="Arial" charset="0"/>
            </a:endParaRPr>
          </a:p>
        </p:txBody>
      </p:sp>
      <p:cxnSp>
        <p:nvCxnSpPr>
          <p:cNvPr id="8" name="Conector recto de flecha 7"/>
          <p:cNvCxnSpPr/>
          <p:nvPr/>
        </p:nvCxnSpPr>
        <p:spPr bwMode="auto">
          <a:xfrm flipV="1">
            <a:off x="8184232" y="4293096"/>
            <a:ext cx="504056" cy="1368152"/>
          </a:xfrm>
          <a:prstGeom prst="straightConnector1">
            <a:avLst/>
          </a:prstGeom>
          <a:noFill/>
          <a:ln w="76200" cap="flat" cmpd="sng" algn="ctr">
            <a:solidFill>
              <a:srgbClr val="1B0CE2"/>
            </a:solidFill>
            <a:prstDash val="solid"/>
            <a:round/>
            <a:headEnd type="none" w="med" len="med"/>
            <a:tailEnd type="triangle" w="med" len="med"/>
          </a:ln>
          <a:effectLst/>
        </p:spPr>
      </p:cxnSp>
    </p:spTree>
    <p:extLst>
      <p:ext uri="{BB962C8B-B14F-4D97-AF65-F5344CB8AC3E}">
        <p14:creationId xmlns:p14="http://schemas.microsoft.com/office/powerpoint/2010/main" val="3747960833"/>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 name="Picture 6" descr="http://www.madridmapa.com/fotos/contorno-mapa-comunidad-de-madrid-color-morado-im3-size300.jpg"/>
          <p:cNvPicPr>
            <a:picLocks noChangeAspect="1" noChangeArrowheads="1"/>
          </p:cNvPicPr>
          <p:nvPr/>
        </p:nvPicPr>
        <p:blipFill>
          <a:blip r:embed="rId3" cstate="print">
            <a:duotone>
              <a:schemeClr val="accent3">
                <a:shade val="45000"/>
                <a:satMod val="135000"/>
              </a:schemeClr>
              <a:prstClr val="white"/>
            </a:duotone>
          </a:blip>
          <a:srcRect/>
          <a:stretch>
            <a:fillRect/>
          </a:stretch>
        </p:blipFill>
        <p:spPr bwMode="auto">
          <a:xfrm>
            <a:off x="3273309" y="1206278"/>
            <a:ext cx="4816135" cy="4816135"/>
          </a:xfrm>
          <a:prstGeom prst="rect">
            <a:avLst/>
          </a:prstGeom>
          <a:noFill/>
          <a:ln w="38100">
            <a:noFill/>
          </a:ln>
          <a:effectLst/>
        </p:spPr>
      </p:pic>
      <p:sp>
        <p:nvSpPr>
          <p:cNvPr id="104" name="103 CuadroTexto"/>
          <p:cNvSpPr txBox="1"/>
          <p:nvPr/>
        </p:nvSpPr>
        <p:spPr>
          <a:xfrm>
            <a:off x="6780216" y="3915080"/>
            <a:ext cx="1260000" cy="234000"/>
          </a:xfrm>
          <a:prstGeom prst="rect">
            <a:avLst/>
          </a:prstGeom>
          <a:gradFill>
            <a:gsLst>
              <a:gs pos="0">
                <a:srgbClr val="006666"/>
              </a:gs>
              <a:gs pos="80000">
                <a:srgbClr val="006666"/>
              </a:gs>
              <a:gs pos="100000">
                <a:srgbClr val="006666"/>
              </a:gs>
            </a:gsLst>
          </a:gradFill>
          <a:ln/>
        </p:spPr>
        <p:style>
          <a:lnRef idx="0">
            <a:schemeClr val="accent1"/>
          </a:lnRef>
          <a:fillRef idx="3">
            <a:schemeClr val="accent1"/>
          </a:fillRef>
          <a:effectRef idx="3">
            <a:schemeClr val="accent1"/>
          </a:effectRef>
          <a:fontRef idx="minor">
            <a:schemeClr val="lt1"/>
          </a:fontRef>
        </p:style>
        <p:txBody>
          <a:bodyPr wrap="square" lIns="36000" rIns="36000" rtlCol="0">
            <a:noAutofit/>
          </a:bodyPr>
          <a:lstStyle>
            <a:defPPr>
              <a:defRPr lang="en-US"/>
            </a:defPPr>
            <a:lvl1pPr algn="ctr">
              <a:defRPr sz="900" b="1" spc="-50">
                <a:solidFill>
                  <a:schemeClr val="bg1"/>
                </a:solidFill>
              </a:defRPr>
            </a:lvl1pPr>
          </a:lstStyle>
          <a:p>
            <a:r>
              <a:rPr lang="es-ES" dirty="0"/>
              <a:t>R. M. Goya</a:t>
            </a:r>
          </a:p>
        </p:txBody>
      </p:sp>
      <p:sp>
        <p:nvSpPr>
          <p:cNvPr id="48" name="18 CuadroTexto"/>
          <p:cNvSpPr txBox="1"/>
          <p:nvPr/>
        </p:nvSpPr>
        <p:spPr>
          <a:xfrm>
            <a:off x="74818" y="750835"/>
            <a:ext cx="7455457" cy="384168"/>
          </a:xfrm>
          <a:prstGeom prst="rect">
            <a:avLst/>
          </a:prstGeom>
          <a:noFill/>
          <a:ln w="28575">
            <a:noFill/>
          </a:ln>
        </p:spPr>
        <p:style>
          <a:lnRef idx="2">
            <a:schemeClr val="accent2"/>
          </a:lnRef>
          <a:fillRef idx="1">
            <a:schemeClr val="lt1"/>
          </a:fillRef>
          <a:effectRef idx="0">
            <a:schemeClr val="accent2"/>
          </a:effectRef>
          <a:fontRef idx="minor">
            <a:schemeClr val="dk1"/>
          </a:fontRef>
        </p:style>
        <p:txBody>
          <a:bodyPr wrap="square" lIns="0" rIns="0" rtlCol="0">
            <a:noAutofit/>
          </a:bodyPr>
          <a:lstStyle/>
          <a:p>
            <a:r>
              <a:rPr lang="es-ES" sz="2400" dirty="0">
                <a:solidFill>
                  <a:srgbClr val="008000"/>
                </a:solidFill>
              </a:rPr>
              <a:t>Relaciones Centros AMAS / Hospitales</a:t>
            </a:r>
          </a:p>
        </p:txBody>
      </p:sp>
      <p:sp>
        <p:nvSpPr>
          <p:cNvPr id="66" name="65 CuadroTexto"/>
          <p:cNvSpPr txBox="1"/>
          <p:nvPr/>
        </p:nvSpPr>
        <p:spPr>
          <a:xfrm>
            <a:off x="6924216" y="3562020"/>
            <a:ext cx="972000" cy="238016"/>
          </a:xfrm>
          <a:prstGeom prst="rect">
            <a:avLst/>
          </a:prstGeom>
          <a:ln/>
        </p:spPr>
        <p:style>
          <a:lnRef idx="0">
            <a:schemeClr val="accent1"/>
          </a:lnRef>
          <a:fillRef idx="3">
            <a:schemeClr val="accent1"/>
          </a:fillRef>
          <a:effectRef idx="3">
            <a:schemeClr val="accent1"/>
          </a:effectRef>
          <a:fontRef idx="minor">
            <a:schemeClr val="lt1"/>
          </a:fontRef>
        </p:style>
        <p:txBody>
          <a:bodyPr wrap="square" rtlCol="0" anchor="ctr">
            <a:noAutofit/>
          </a:bodyPr>
          <a:lstStyle/>
          <a:p>
            <a:pPr algn="ctr"/>
            <a:r>
              <a:rPr lang="es-ES" sz="1000" b="1" dirty="0">
                <a:solidFill>
                  <a:schemeClr val="bg1"/>
                </a:solidFill>
              </a:rPr>
              <a:t>La Princesa</a:t>
            </a:r>
          </a:p>
        </p:txBody>
      </p:sp>
      <p:sp>
        <p:nvSpPr>
          <p:cNvPr id="113" name="112 CuadroTexto"/>
          <p:cNvSpPr txBox="1"/>
          <p:nvPr/>
        </p:nvSpPr>
        <p:spPr>
          <a:xfrm>
            <a:off x="6780216" y="3212976"/>
            <a:ext cx="1260000" cy="234000"/>
          </a:xfrm>
          <a:prstGeom prst="rect">
            <a:avLst/>
          </a:prstGeom>
          <a:gradFill>
            <a:gsLst>
              <a:gs pos="0">
                <a:srgbClr val="006666"/>
              </a:gs>
              <a:gs pos="80000">
                <a:srgbClr val="006666"/>
              </a:gs>
              <a:gs pos="100000">
                <a:srgbClr val="006666"/>
              </a:gs>
            </a:gsLst>
          </a:gradFill>
          <a:ln/>
        </p:spPr>
        <p:style>
          <a:lnRef idx="0">
            <a:schemeClr val="accent1"/>
          </a:lnRef>
          <a:fillRef idx="3">
            <a:schemeClr val="accent1"/>
          </a:fillRef>
          <a:effectRef idx="3">
            <a:schemeClr val="accent1"/>
          </a:effectRef>
          <a:fontRef idx="minor">
            <a:schemeClr val="lt1"/>
          </a:fontRef>
        </p:style>
        <p:txBody>
          <a:bodyPr wrap="square" lIns="36000" rIns="36000" rtlCol="0">
            <a:noAutofit/>
          </a:bodyPr>
          <a:lstStyle>
            <a:defPPr>
              <a:defRPr lang="en-US"/>
            </a:defPPr>
            <a:lvl1pPr algn="ctr">
              <a:defRPr sz="900" b="1" spc="-50">
                <a:solidFill>
                  <a:schemeClr val="bg1"/>
                </a:solidFill>
              </a:defRPr>
            </a:lvl1pPr>
          </a:lstStyle>
          <a:p>
            <a:r>
              <a:rPr lang="es-ES" dirty="0"/>
              <a:t>C. O. Angel de la Guarda</a:t>
            </a:r>
          </a:p>
        </p:txBody>
      </p:sp>
      <p:sp>
        <p:nvSpPr>
          <p:cNvPr id="141" name="140 CuadroTexto"/>
          <p:cNvSpPr txBox="1"/>
          <p:nvPr/>
        </p:nvSpPr>
        <p:spPr>
          <a:xfrm>
            <a:off x="4737041" y="3181793"/>
            <a:ext cx="1080000" cy="234000"/>
          </a:xfrm>
          <a:prstGeom prst="rect">
            <a:avLst/>
          </a:prstGeom>
          <a:gradFill>
            <a:gsLst>
              <a:gs pos="0">
                <a:srgbClr val="006666"/>
              </a:gs>
              <a:gs pos="80000">
                <a:srgbClr val="006666"/>
              </a:gs>
              <a:gs pos="100000">
                <a:srgbClr val="006666"/>
              </a:gs>
            </a:gsLst>
          </a:gradFill>
          <a:ln/>
        </p:spPr>
        <p:style>
          <a:lnRef idx="0">
            <a:schemeClr val="accent1"/>
          </a:lnRef>
          <a:fillRef idx="3">
            <a:schemeClr val="accent1"/>
          </a:fillRef>
          <a:effectRef idx="3">
            <a:schemeClr val="accent1"/>
          </a:effectRef>
          <a:fontRef idx="minor">
            <a:schemeClr val="lt1"/>
          </a:fontRef>
        </p:style>
        <p:txBody>
          <a:bodyPr wrap="square" lIns="36000" rIns="36000" rtlCol="0">
            <a:noAutofit/>
          </a:bodyPr>
          <a:lstStyle>
            <a:defPPr>
              <a:defRPr lang="en-US"/>
            </a:defPPr>
            <a:lvl1pPr algn="ctr">
              <a:defRPr sz="900" b="1" spc="-50">
                <a:solidFill>
                  <a:schemeClr val="bg1"/>
                </a:solidFill>
              </a:defRPr>
            </a:lvl1pPr>
          </a:lstStyle>
          <a:p>
            <a:r>
              <a:rPr lang="es-ES" dirty="0"/>
              <a:t>C.O. J. de Austria</a:t>
            </a:r>
          </a:p>
        </p:txBody>
      </p:sp>
      <p:sp>
        <p:nvSpPr>
          <p:cNvPr id="142" name="141 CuadroTexto"/>
          <p:cNvSpPr txBox="1"/>
          <p:nvPr/>
        </p:nvSpPr>
        <p:spPr>
          <a:xfrm>
            <a:off x="3485409" y="2482604"/>
            <a:ext cx="1080000" cy="238016"/>
          </a:xfrm>
          <a:prstGeom prst="rect">
            <a:avLst/>
          </a:prstGeom>
          <a:ln/>
        </p:spPr>
        <p:style>
          <a:lnRef idx="0">
            <a:schemeClr val="accent1"/>
          </a:lnRef>
          <a:fillRef idx="3">
            <a:schemeClr val="accent1"/>
          </a:fillRef>
          <a:effectRef idx="3">
            <a:schemeClr val="accent1"/>
          </a:effectRef>
          <a:fontRef idx="minor">
            <a:schemeClr val="lt1"/>
          </a:fontRef>
        </p:style>
        <p:txBody>
          <a:bodyPr wrap="square" rtlCol="0" anchor="ctr">
            <a:noAutofit/>
          </a:bodyPr>
          <a:lstStyle/>
          <a:p>
            <a:pPr algn="ctr"/>
            <a:r>
              <a:rPr lang="es-ES" sz="1000" b="1" dirty="0">
                <a:solidFill>
                  <a:schemeClr val="bg1"/>
                </a:solidFill>
              </a:rPr>
              <a:t>Ramón y Cajal</a:t>
            </a:r>
          </a:p>
        </p:txBody>
      </p:sp>
      <p:sp>
        <p:nvSpPr>
          <p:cNvPr id="146" name="145 CuadroTexto"/>
          <p:cNvSpPr txBox="1"/>
          <p:nvPr/>
        </p:nvSpPr>
        <p:spPr>
          <a:xfrm>
            <a:off x="1991664" y="2488141"/>
            <a:ext cx="1080000" cy="234000"/>
          </a:xfrm>
          <a:prstGeom prst="rect">
            <a:avLst/>
          </a:prstGeom>
          <a:gradFill>
            <a:gsLst>
              <a:gs pos="0">
                <a:srgbClr val="006666"/>
              </a:gs>
              <a:gs pos="80000">
                <a:srgbClr val="006666"/>
              </a:gs>
              <a:gs pos="100000">
                <a:srgbClr val="006666"/>
              </a:gs>
            </a:gsLst>
          </a:gradFill>
          <a:ln/>
        </p:spPr>
        <p:style>
          <a:lnRef idx="0">
            <a:schemeClr val="accent1"/>
          </a:lnRef>
          <a:fillRef idx="3">
            <a:schemeClr val="accent1"/>
          </a:fillRef>
          <a:effectRef idx="3">
            <a:schemeClr val="accent1"/>
          </a:effectRef>
          <a:fontRef idx="minor">
            <a:schemeClr val="lt1"/>
          </a:fontRef>
        </p:style>
        <p:txBody>
          <a:bodyPr wrap="square" lIns="36000" rIns="36000" rtlCol="0">
            <a:noAutofit/>
          </a:bodyPr>
          <a:lstStyle>
            <a:defPPr>
              <a:defRPr lang="en-US"/>
            </a:defPPr>
            <a:lvl1pPr algn="ctr">
              <a:defRPr sz="900" b="1" spc="-50">
                <a:solidFill>
                  <a:schemeClr val="bg1"/>
                </a:solidFill>
              </a:defRPr>
            </a:lvl1pPr>
          </a:lstStyle>
          <a:p>
            <a:r>
              <a:rPr lang="es-ES" dirty="0"/>
              <a:t>C.A.D.P. 2 Mayo</a:t>
            </a:r>
          </a:p>
        </p:txBody>
      </p:sp>
      <p:cxnSp>
        <p:nvCxnSpPr>
          <p:cNvPr id="148" name="91 Conector recto"/>
          <p:cNvCxnSpPr>
            <a:stCxn id="142" idx="2"/>
          </p:cNvCxnSpPr>
          <p:nvPr/>
        </p:nvCxnSpPr>
        <p:spPr bwMode="auto">
          <a:xfrm rot="16200000" flipH="1">
            <a:off x="4103227" y="2642802"/>
            <a:ext cx="564364" cy="720000"/>
          </a:xfrm>
          <a:prstGeom prst="bentConnector2">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cxnSp>
      <p:cxnSp>
        <p:nvCxnSpPr>
          <p:cNvPr id="151" name="91 Conector recto"/>
          <p:cNvCxnSpPr>
            <a:stCxn id="142" idx="1"/>
            <a:endCxn id="146" idx="3"/>
          </p:cNvCxnSpPr>
          <p:nvPr/>
        </p:nvCxnSpPr>
        <p:spPr bwMode="auto">
          <a:xfrm flipH="1">
            <a:off x="3071665" y="2601613"/>
            <a:ext cx="413745" cy="3529"/>
          </a:xfrm>
          <a:prstGeom prst="straightConnector1">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cxnSp>
      <p:sp>
        <p:nvSpPr>
          <p:cNvPr id="155" name="154 CuadroTexto"/>
          <p:cNvSpPr txBox="1"/>
          <p:nvPr/>
        </p:nvSpPr>
        <p:spPr>
          <a:xfrm>
            <a:off x="4737041" y="2887554"/>
            <a:ext cx="1080000" cy="234000"/>
          </a:xfrm>
          <a:prstGeom prst="rect">
            <a:avLst/>
          </a:prstGeom>
          <a:gradFill>
            <a:gsLst>
              <a:gs pos="0">
                <a:srgbClr val="006666"/>
              </a:gs>
              <a:gs pos="80000">
                <a:srgbClr val="006666"/>
              </a:gs>
              <a:gs pos="100000">
                <a:srgbClr val="006666"/>
              </a:gs>
            </a:gsLst>
          </a:gradFill>
          <a:ln/>
        </p:spPr>
        <p:style>
          <a:lnRef idx="0">
            <a:schemeClr val="accent1"/>
          </a:lnRef>
          <a:fillRef idx="3">
            <a:schemeClr val="accent1"/>
          </a:fillRef>
          <a:effectRef idx="3">
            <a:schemeClr val="accent1"/>
          </a:effectRef>
          <a:fontRef idx="minor">
            <a:schemeClr val="lt1"/>
          </a:fontRef>
        </p:style>
        <p:txBody>
          <a:bodyPr wrap="square" lIns="36000" rIns="36000" rtlCol="0">
            <a:noAutofit/>
          </a:bodyPr>
          <a:lstStyle>
            <a:defPPr>
              <a:defRPr lang="en-US"/>
            </a:defPPr>
            <a:lvl1pPr algn="ctr">
              <a:defRPr sz="900" b="1" spc="-50">
                <a:solidFill>
                  <a:schemeClr val="bg1"/>
                </a:solidFill>
              </a:defRPr>
            </a:lvl1pPr>
          </a:lstStyle>
          <a:p>
            <a:r>
              <a:rPr lang="es-ES" dirty="0"/>
              <a:t>C.O. Barajas</a:t>
            </a:r>
          </a:p>
        </p:txBody>
      </p:sp>
      <p:cxnSp>
        <p:nvCxnSpPr>
          <p:cNvPr id="162" name="91 Conector recto"/>
          <p:cNvCxnSpPr>
            <a:stCxn id="142" idx="2"/>
          </p:cNvCxnSpPr>
          <p:nvPr/>
        </p:nvCxnSpPr>
        <p:spPr bwMode="auto">
          <a:xfrm rot="16200000" flipH="1">
            <a:off x="4246299" y="2499731"/>
            <a:ext cx="278223" cy="720000"/>
          </a:xfrm>
          <a:prstGeom prst="bentConnector2">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cxnSp>
      <p:cxnSp>
        <p:nvCxnSpPr>
          <p:cNvPr id="176" name="91 Conector recto"/>
          <p:cNvCxnSpPr>
            <a:stCxn id="142" idx="0"/>
            <a:endCxn id="195" idx="2"/>
          </p:cNvCxnSpPr>
          <p:nvPr/>
        </p:nvCxnSpPr>
        <p:spPr bwMode="auto">
          <a:xfrm rot="5400000" flipH="1" flipV="1">
            <a:off x="4237670" y="2100380"/>
            <a:ext cx="169964" cy="594487"/>
          </a:xfrm>
          <a:prstGeom prst="bentConnector3">
            <a:avLst>
              <a:gd name="adj1" fmla="val 50000"/>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cxnSp>
      <p:cxnSp>
        <p:nvCxnSpPr>
          <p:cNvPr id="180" name="91 Conector recto"/>
          <p:cNvCxnSpPr>
            <a:stCxn id="142" idx="0"/>
            <a:endCxn id="187" idx="2"/>
          </p:cNvCxnSpPr>
          <p:nvPr/>
        </p:nvCxnSpPr>
        <p:spPr bwMode="auto">
          <a:xfrm rot="16200000" flipV="1">
            <a:off x="3625663" y="2082858"/>
            <a:ext cx="169964" cy="629529"/>
          </a:xfrm>
          <a:prstGeom prst="bentConnector3">
            <a:avLst>
              <a:gd name="adj1" fmla="val 50000"/>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cxnSp>
      <p:cxnSp>
        <p:nvCxnSpPr>
          <p:cNvPr id="183" name="182 Conector recto"/>
          <p:cNvCxnSpPr>
            <a:stCxn id="186" idx="2"/>
            <a:endCxn id="142" idx="0"/>
          </p:cNvCxnSpPr>
          <p:nvPr/>
        </p:nvCxnSpPr>
        <p:spPr bwMode="auto">
          <a:xfrm>
            <a:off x="4011621" y="1729188"/>
            <a:ext cx="13788" cy="753416"/>
          </a:xfrm>
          <a:prstGeom prst="line">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cxnSp>
      <p:sp>
        <p:nvSpPr>
          <p:cNvPr id="186" name="185 CuadroTexto"/>
          <p:cNvSpPr txBox="1"/>
          <p:nvPr/>
        </p:nvSpPr>
        <p:spPr>
          <a:xfrm>
            <a:off x="3471621" y="1495188"/>
            <a:ext cx="1080000" cy="234000"/>
          </a:xfrm>
          <a:prstGeom prst="rect">
            <a:avLst/>
          </a:prstGeom>
          <a:gradFill>
            <a:gsLst>
              <a:gs pos="0">
                <a:srgbClr val="006666"/>
              </a:gs>
              <a:gs pos="80000">
                <a:srgbClr val="006666"/>
              </a:gs>
              <a:gs pos="100000">
                <a:srgbClr val="006666"/>
              </a:gs>
            </a:gsLst>
          </a:gradFill>
          <a:ln/>
        </p:spPr>
        <p:style>
          <a:lnRef idx="0">
            <a:schemeClr val="accent1"/>
          </a:lnRef>
          <a:fillRef idx="3">
            <a:schemeClr val="accent1"/>
          </a:fillRef>
          <a:effectRef idx="3">
            <a:schemeClr val="accent1"/>
          </a:effectRef>
          <a:fontRef idx="minor">
            <a:schemeClr val="lt1"/>
          </a:fontRef>
        </p:style>
        <p:txBody>
          <a:bodyPr wrap="square" lIns="36000" rIns="36000" rtlCol="0">
            <a:noAutofit/>
          </a:bodyPr>
          <a:lstStyle>
            <a:defPPr>
              <a:defRPr lang="en-US"/>
            </a:defPPr>
            <a:lvl1pPr algn="ctr">
              <a:defRPr sz="900" b="1" spc="-50">
                <a:solidFill>
                  <a:schemeClr val="bg1"/>
                </a:solidFill>
              </a:defRPr>
            </a:lvl1pPr>
          </a:lstStyle>
          <a:p>
            <a:r>
              <a:rPr lang="es-ES" dirty="0"/>
              <a:t>C.O. Ciudad Lineal</a:t>
            </a:r>
          </a:p>
        </p:txBody>
      </p:sp>
      <p:sp>
        <p:nvSpPr>
          <p:cNvPr id="187" name="186 CuadroTexto"/>
          <p:cNvSpPr txBox="1"/>
          <p:nvPr/>
        </p:nvSpPr>
        <p:spPr>
          <a:xfrm>
            <a:off x="2855880" y="2078640"/>
            <a:ext cx="1080000" cy="234000"/>
          </a:xfrm>
          <a:prstGeom prst="rect">
            <a:avLst/>
          </a:prstGeom>
          <a:gradFill>
            <a:gsLst>
              <a:gs pos="0">
                <a:srgbClr val="006666"/>
              </a:gs>
              <a:gs pos="80000">
                <a:srgbClr val="006666"/>
              </a:gs>
              <a:gs pos="100000">
                <a:srgbClr val="006666"/>
              </a:gs>
            </a:gsLst>
          </a:gradFill>
          <a:ln/>
        </p:spPr>
        <p:style>
          <a:lnRef idx="0">
            <a:schemeClr val="accent1"/>
          </a:lnRef>
          <a:fillRef idx="3">
            <a:schemeClr val="accent1"/>
          </a:fillRef>
          <a:effectRef idx="3">
            <a:schemeClr val="accent1"/>
          </a:effectRef>
          <a:fontRef idx="minor">
            <a:schemeClr val="lt1"/>
          </a:fontRef>
        </p:style>
        <p:txBody>
          <a:bodyPr wrap="square" lIns="36000" rIns="36000" rtlCol="0">
            <a:noAutofit/>
          </a:bodyPr>
          <a:lstStyle>
            <a:defPPr>
              <a:defRPr lang="en-US"/>
            </a:defPPr>
            <a:lvl1pPr algn="ctr">
              <a:defRPr sz="900" b="1" spc="-50">
                <a:solidFill>
                  <a:schemeClr val="bg1"/>
                </a:solidFill>
              </a:defRPr>
            </a:lvl1pPr>
          </a:lstStyle>
          <a:p>
            <a:r>
              <a:rPr lang="es-ES" dirty="0"/>
              <a:t>R.M. A. Suárez</a:t>
            </a:r>
          </a:p>
        </p:txBody>
      </p:sp>
      <p:sp>
        <p:nvSpPr>
          <p:cNvPr id="218" name="217 CuadroTexto"/>
          <p:cNvSpPr txBox="1"/>
          <p:nvPr/>
        </p:nvSpPr>
        <p:spPr>
          <a:xfrm>
            <a:off x="7536288" y="2508381"/>
            <a:ext cx="1152000" cy="234000"/>
          </a:xfrm>
          <a:prstGeom prst="rect">
            <a:avLst/>
          </a:prstGeom>
          <a:gradFill>
            <a:gsLst>
              <a:gs pos="0">
                <a:srgbClr val="006666"/>
              </a:gs>
              <a:gs pos="80000">
                <a:srgbClr val="006666"/>
              </a:gs>
              <a:gs pos="100000">
                <a:srgbClr val="006666"/>
              </a:gs>
            </a:gsLst>
          </a:gradFill>
          <a:ln/>
        </p:spPr>
        <p:style>
          <a:lnRef idx="0">
            <a:schemeClr val="accent1"/>
          </a:lnRef>
          <a:fillRef idx="3">
            <a:schemeClr val="accent1"/>
          </a:fillRef>
          <a:effectRef idx="3">
            <a:schemeClr val="accent1"/>
          </a:effectRef>
          <a:fontRef idx="minor">
            <a:schemeClr val="lt1"/>
          </a:fontRef>
        </p:style>
        <p:txBody>
          <a:bodyPr wrap="square" lIns="36000" rIns="36000" rtlCol="0">
            <a:noAutofit/>
          </a:bodyPr>
          <a:lstStyle>
            <a:defPPr>
              <a:defRPr lang="en-US"/>
            </a:defPPr>
            <a:lvl1pPr algn="ctr">
              <a:defRPr sz="900" b="1" spc="-50">
                <a:solidFill>
                  <a:schemeClr val="bg1"/>
                </a:solidFill>
              </a:defRPr>
            </a:lvl1pPr>
          </a:lstStyle>
          <a:p>
            <a:r>
              <a:rPr lang="es-ES" dirty="0"/>
              <a:t>R.M. Colmenar Viejo</a:t>
            </a:r>
          </a:p>
        </p:txBody>
      </p:sp>
      <p:cxnSp>
        <p:nvCxnSpPr>
          <p:cNvPr id="220" name="116 Conector recto"/>
          <p:cNvCxnSpPr>
            <a:stCxn id="221" idx="3"/>
            <a:endCxn id="218" idx="1"/>
          </p:cNvCxnSpPr>
          <p:nvPr/>
        </p:nvCxnSpPr>
        <p:spPr bwMode="auto">
          <a:xfrm>
            <a:off x="6816000" y="2395881"/>
            <a:ext cx="720288" cy="229501"/>
          </a:xfrm>
          <a:prstGeom prst="bentConnector3">
            <a:avLst>
              <a:gd name="adj1" fmla="val 50000"/>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cxnSp>
      <p:sp>
        <p:nvSpPr>
          <p:cNvPr id="221" name="220 CuadroTexto"/>
          <p:cNvSpPr txBox="1"/>
          <p:nvPr/>
        </p:nvSpPr>
        <p:spPr>
          <a:xfrm>
            <a:off x="6096000" y="2276872"/>
            <a:ext cx="720000" cy="238016"/>
          </a:xfrm>
          <a:prstGeom prst="rect">
            <a:avLst/>
          </a:prstGeom>
          <a:ln/>
        </p:spPr>
        <p:style>
          <a:lnRef idx="0">
            <a:schemeClr val="accent1"/>
          </a:lnRef>
          <a:fillRef idx="3">
            <a:schemeClr val="accent1"/>
          </a:fillRef>
          <a:effectRef idx="3">
            <a:schemeClr val="accent1"/>
          </a:effectRef>
          <a:fontRef idx="minor">
            <a:schemeClr val="lt1"/>
          </a:fontRef>
        </p:style>
        <p:txBody>
          <a:bodyPr wrap="square" rtlCol="0" anchor="ctr">
            <a:noAutofit/>
          </a:bodyPr>
          <a:lstStyle/>
          <a:p>
            <a:pPr algn="ctr"/>
            <a:r>
              <a:rPr lang="es-ES" sz="1000" b="1" dirty="0">
                <a:solidFill>
                  <a:schemeClr val="bg1"/>
                </a:solidFill>
              </a:rPr>
              <a:t>La Paz</a:t>
            </a:r>
          </a:p>
        </p:txBody>
      </p:sp>
      <p:sp>
        <p:nvSpPr>
          <p:cNvPr id="225" name="224 CuadroTexto"/>
          <p:cNvSpPr txBox="1"/>
          <p:nvPr/>
        </p:nvSpPr>
        <p:spPr>
          <a:xfrm>
            <a:off x="7536288" y="1772816"/>
            <a:ext cx="1152000" cy="234000"/>
          </a:xfrm>
          <a:prstGeom prst="rect">
            <a:avLst/>
          </a:prstGeom>
          <a:gradFill>
            <a:gsLst>
              <a:gs pos="0">
                <a:srgbClr val="006666"/>
              </a:gs>
              <a:gs pos="80000">
                <a:srgbClr val="006666"/>
              </a:gs>
              <a:gs pos="100000">
                <a:srgbClr val="006666"/>
              </a:gs>
            </a:gsLst>
          </a:gradFill>
          <a:ln/>
        </p:spPr>
        <p:style>
          <a:lnRef idx="0">
            <a:schemeClr val="accent1"/>
          </a:lnRef>
          <a:fillRef idx="3">
            <a:schemeClr val="accent1"/>
          </a:fillRef>
          <a:effectRef idx="3">
            <a:schemeClr val="accent1"/>
          </a:effectRef>
          <a:fontRef idx="minor">
            <a:schemeClr val="lt1"/>
          </a:fontRef>
        </p:style>
        <p:txBody>
          <a:bodyPr wrap="square" lIns="36000" rIns="36000" rtlCol="0">
            <a:noAutofit/>
          </a:bodyPr>
          <a:lstStyle>
            <a:defPPr>
              <a:defRPr lang="en-US"/>
            </a:defPPr>
            <a:lvl1pPr algn="ctr">
              <a:defRPr sz="900" b="1" spc="-50">
                <a:solidFill>
                  <a:schemeClr val="bg1"/>
                </a:solidFill>
              </a:defRPr>
            </a:lvl1pPr>
          </a:lstStyle>
          <a:p>
            <a:r>
              <a:rPr lang="es-ES" dirty="0"/>
              <a:t>R.M. Nª Sª Carmen</a:t>
            </a:r>
          </a:p>
        </p:txBody>
      </p:sp>
      <p:cxnSp>
        <p:nvCxnSpPr>
          <p:cNvPr id="227" name="116 Conector recto"/>
          <p:cNvCxnSpPr>
            <a:stCxn id="221" idx="3"/>
            <a:endCxn id="225" idx="1"/>
          </p:cNvCxnSpPr>
          <p:nvPr/>
        </p:nvCxnSpPr>
        <p:spPr bwMode="auto">
          <a:xfrm flipV="1">
            <a:off x="6816000" y="1889816"/>
            <a:ext cx="720288" cy="506064"/>
          </a:xfrm>
          <a:prstGeom prst="bentConnector3">
            <a:avLst>
              <a:gd name="adj1" fmla="val 50000"/>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cxnSp>
      <p:sp>
        <p:nvSpPr>
          <p:cNvPr id="238" name="237 CuadroTexto"/>
          <p:cNvSpPr txBox="1"/>
          <p:nvPr/>
        </p:nvSpPr>
        <p:spPr>
          <a:xfrm>
            <a:off x="7519161" y="2851865"/>
            <a:ext cx="1152000" cy="234000"/>
          </a:xfrm>
          <a:prstGeom prst="rect">
            <a:avLst/>
          </a:prstGeom>
          <a:solidFill>
            <a:srgbClr val="B08600"/>
          </a:solidFill>
          <a:ln/>
        </p:spPr>
        <p:style>
          <a:lnRef idx="0">
            <a:schemeClr val="accent1"/>
          </a:lnRef>
          <a:fillRef idx="3">
            <a:schemeClr val="accent1"/>
          </a:fillRef>
          <a:effectRef idx="3">
            <a:schemeClr val="accent1"/>
          </a:effectRef>
          <a:fontRef idx="minor">
            <a:schemeClr val="lt1"/>
          </a:fontRef>
        </p:style>
        <p:txBody>
          <a:bodyPr wrap="square" lIns="36000" rIns="36000" rtlCol="0">
            <a:noAutofit/>
          </a:bodyPr>
          <a:lstStyle>
            <a:defPPr>
              <a:defRPr lang="en-US"/>
            </a:defPPr>
            <a:lvl1pPr algn="ctr">
              <a:defRPr sz="900" b="1" spc="-50">
                <a:solidFill>
                  <a:schemeClr val="bg1"/>
                </a:solidFill>
              </a:defRPr>
            </a:lvl1pPr>
          </a:lstStyle>
          <a:p>
            <a:r>
              <a:rPr lang="es-ES" dirty="0"/>
              <a:t>CADP Mirasierra</a:t>
            </a:r>
          </a:p>
        </p:txBody>
      </p:sp>
      <p:cxnSp>
        <p:nvCxnSpPr>
          <p:cNvPr id="241" name="116 Conector recto"/>
          <p:cNvCxnSpPr>
            <a:stCxn id="221" idx="3"/>
            <a:endCxn id="238" idx="1"/>
          </p:cNvCxnSpPr>
          <p:nvPr/>
        </p:nvCxnSpPr>
        <p:spPr bwMode="auto">
          <a:xfrm>
            <a:off x="6816001" y="2395881"/>
            <a:ext cx="703161" cy="572985"/>
          </a:xfrm>
          <a:prstGeom prst="bentConnector3">
            <a:avLst>
              <a:gd name="adj1" fmla="val 50000"/>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cxnSp>
      <p:sp>
        <p:nvSpPr>
          <p:cNvPr id="245" name="244 CuadroTexto"/>
          <p:cNvSpPr txBox="1"/>
          <p:nvPr/>
        </p:nvSpPr>
        <p:spPr>
          <a:xfrm>
            <a:off x="7536288" y="2060848"/>
            <a:ext cx="1152000" cy="234000"/>
          </a:xfrm>
          <a:prstGeom prst="rect">
            <a:avLst/>
          </a:prstGeom>
          <a:gradFill>
            <a:gsLst>
              <a:gs pos="0">
                <a:srgbClr val="006666"/>
              </a:gs>
              <a:gs pos="80000">
                <a:srgbClr val="006666"/>
              </a:gs>
              <a:gs pos="100000">
                <a:srgbClr val="006666"/>
              </a:gs>
            </a:gsLst>
          </a:gradFill>
          <a:ln/>
        </p:spPr>
        <p:style>
          <a:lnRef idx="0">
            <a:schemeClr val="accent1"/>
          </a:lnRef>
          <a:fillRef idx="3">
            <a:schemeClr val="accent1"/>
          </a:fillRef>
          <a:effectRef idx="3">
            <a:schemeClr val="accent1"/>
          </a:effectRef>
          <a:fontRef idx="minor">
            <a:schemeClr val="lt1"/>
          </a:fontRef>
        </p:style>
        <p:txBody>
          <a:bodyPr wrap="square" lIns="36000" rIns="36000" rtlCol="0">
            <a:noAutofit/>
          </a:bodyPr>
          <a:lstStyle>
            <a:defPPr>
              <a:defRPr lang="en-US"/>
            </a:defPPr>
            <a:lvl1pPr algn="ctr">
              <a:defRPr sz="900" b="1" spc="-50">
                <a:solidFill>
                  <a:schemeClr val="bg1"/>
                </a:solidFill>
              </a:defRPr>
            </a:lvl1pPr>
          </a:lstStyle>
          <a:p>
            <a:r>
              <a:rPr lang="es-ES" dirty="0"/>
              <a:t>R.M. Dr. Glez. Bueno</a:t>
            </a:r>
          </a:p>
        </p:txBody>
      </p:sp>
      <p:sp>
        <p:nvSpPr>
          <p:cNvPr id="252" name="251 CuadroTexto"/>
          <p:cNvSpPr txBox="1"/>
          <p:nvPr/>
        </p:nvSpPr>
        <p:spPr>
          <a:xfrm>
            <a:off x="5663952" y="1916832"/>
            <a:ext cx="1080000" cy="238016"/>
          </a:xfrm>
          <a:prstGeom prst="rect">
            <a:avLst/>
          </a:prstGeom>
          <a:ln/>
        </p:spPr>
        <p:style>
          <a:lnRef idx="0">
            <a:schemeClr val="accent1"/>
          </a:lnRef>
          <a:fillRef idx="3">
            <a:schemeClr val="accent1"/>
          </a:fillRef>
          <a:effectRef idx="3">
            <a:schemeClr val="accent1"/>
          </a:effectRef>
          <a:fontRef idx="minor">
            <a:schemeClr val="lt1"/>
          </a:fontRef>
        </p:style>
        <p:txBody>
          <a:bodyPr wrap="square" rtlCol="0" anchor="ctr">
            <a:noAutofit/>
          </a:bodyPr>
          <a:lstStyle/>
          <a:p>
            <a:pPr algn="ctr"/>
            <a:r>
              <a:rPr lang="es-ES" sz="1000" b="1" dirty="0">
                <a:solidFill>
                  <a:schemeClr val="bg1"/>
                </a:solidFill>
              </a:rPr>
              <a:t>Infanta Sofía</a:t>
            </a:r>
          </a:p>
        </p:txBody>
      </p:sp>
      <p:sp>
        <p:nvSpPr>
          <p:cNvPr id="255" name="254 CuadroTexto"/>
          <p:cNvSpPr txBox="1"/>
          <p:nvPr/>
        </p:nvSpPr>
        <p:spPr>
          <a:xfrm>
            <a:off x="5196008" y="1211434"/>
            <a:ext cx="972000" cy="234000"/>
          </a:xfrm>
          <a:prstGeom prst="rect">
            <a:avLst/>
          </a:prstGeom>
          <a:gradFill>
            <a:gsLst>
              <a:gs pos="0">
                <a:srgbClr val="006666"/>
              </a:gs>
              <a:gs pos="80000">
                <a:srgbClr val="006666"/>
              </a:gs>
              <a:gs pos="100000">
                <a:srgbClr val="006666"/>
              </a:gs>
            </a:gsLst>
          </a:gradFill>
          <a:ln/>
        </p:spPr>
        <p:style>
          <a:lnRef idx="0">
            <a:schemeClr val="accent1"/>
          </a:lnRef>
          <a:fillRef idx="3">
            <a:schemeClr val="accent1"/>
          </a:fillRef>
          <a:effectRef idx="3">
            <a:schemeClr val="accent1"/>
          </a:effectRef>
          <a:fontRef idx="minor">
            <a:schemeClr val="lt1"/>
          </a:fontRef>
        </p:style>
        <p:txBody>
          <a:bodyPr wrap="square" lIns="36000" rIns="36000" rtlCol="0">
            <a:noAutofit/>
          </a:bodyPr>
          <a:lstStyle>
            <a:defPPr>
              <a:defRPr lang="en-US"/>
            </a:defPPr>
            <a:lvl1pPr algn="ctr">
              <a:defRPr sz="900" b="1" spc="-50">
                <a:solidFill>
                  <a:schemeClr val="bg1"/>
                </a:solidFill>
              </a:defRPr>
            </a:lvl1pPr>
          </a:lstStyle>
          <a:p>
            <a:r>
              <a:rPr lang="es-ES" dirty="0"/>
              <a:t>R.M. Torrelaguna</a:t>
            </a:r>
          </a:p>
        </p:txBody>
      </p:sp>
      <p:sp>
        <p:nvSpPr>
          <p:cNvPr id="256" name="255 CuadroTexto"/>
          <p:cNvSpPr txBox="1"/>
          <p:nvPr/>
        </p:nvSpPr>
        <p:spPr>
          <a:xfrm>
            <a:off x="6276128" y="1211434"/>
            <a:ext cx="972000" cy="234000"/>
          </a:xfrm>
          <a:prstGeom prst="rect">
            <a:avLst/>
          </a:prstGeom>
          <a:gradFill>
            <a:gsLst>
              <a:gs pos="0">
                <a:srgbClr val="006666"/>
              </a:gs>
              <a:gs pos="80000">
                <a:srgbClr val="006666"/>
              </a:gs>
              <a:gs pos="100000">
                <a:srgbClr val="006666"/>
              </a:gs>
            </a:gsLst>
          </a:gradFill>
          <a:ln/>
        </p:spPr>
        <p:style>
          <a:lnRef idx="0">
            <a:schemeClr val="accent1"/>
          </a:lnRef>
          <a:fillRef idx="3">
            <a:schemeClr val="accent1"/>
          </a:fillRef>
          <a:effectRef idx="3">
            <a:schemeClr val="accent1"/>
          </a:effectRef>
          <a:fontRef idx="minor">
            <a:schemeClr val="lt1"/>
          </a:fontRef>
        </p:style>
        <p:txBody>
          <a:bodyPr wrap="square" lIns="36000" rIns="36000" rtlCol="0">
            <a:noAutofit/>
          </a:bodyPr>
          <a:lstStyle>
            <a:defPPr>
              <a:defRPr lang="en-US"/>
            </a:defPPr>
            <a:lvl1pPr algn="ctr">
              <a:defRPr sz="900" b="1" spc="-50">
                <a:solidFill>
                  <a:schemeClr val="bg1"/>
                </a:solidFill>
              </a:defRPr>
            </a:lvl1pPr>
          </a:lstStyle>
          <a:p>
            <a:r>
              <a:rPr lang="es-ES" dirty="0"/>
              <a:t>R.M. Gastón Baq.</a:t>
            </a:r>
          </a:p>
        </p:txBody>
      </p:sp>
      <p:sp>
        <p:nvSpPr>
          <p:cNvPr id="272" name="271 CuadroTexto"/>
          <p:cNvSpPr txBox="1"/>
          <p:nvPr/>
        </p:nvSpPr>
        <p:spPr>
          <a:xfrm>
            <a:off x="3102682" y="5516883"/>
            <a:ext cx="1080000" cy="238016"/>
          </a:xfrm>
          <a:prstGeom prst="rect">
            <a:avLst/>
          </a:prstGeom>
          <a:ln/>
        </p:spPr>
        <p:style>
          <a:lnRef idx="0">
            <a:schemeClr val="accent1"/>
          </a:lnRef>
          <a:fillRef idx="1003">
            <a:schemeClr val="dk2"/>
          </a:fillRef>
          <a:effectRef idx="3">
            <a:schemeClr val="accent1"/>
          </a:effectRef>
          <a:fontRef idx="minor">
            <a:schemeClr val="lt1"/>
          </a:fontRef>
        </p:style>
        <p:txBody>
          <a:bodyPr wrap="square" rtlCol="0" anchor="ctr">
            <a:noAutofit/>
          </a:bodyPr>
          <a:lstStyle>
            <a:defPPr>
              <a:defRPr lang="en-US"/>
            </a:defPPr>
            <a:lvl1pPr algn="ctr">
              <a:defRPr sz="1000" b="1">
                <a:solidFill>
                  <a:schemeClr val="bg1"/>
                </a:solidFill>
              </a:defRPr>
            </a:lvl1pPr>
          </a:lstStyle>
          <a:p>
            <a:r>
              <a:rPr lang="es-ES" dirty="0"/>
              <a:t>R. Juan Carlos</a:t>
            </a:r>
          </a:p>
        </p:txBody>
      </p:sp>
      <p:sp>
        <p:nvSpPr>
          <p:cNvPr id="284" name="283 CuadroTexto"/>
          <p:cNvSpPr txBox="1"/>
          <p:nvPr/>
        </p:nvSpPr>
        <p:spPr>
          <a:xfrm>
            <a:off x="2103893" y="4175974"/>
            <a:ext cx="972000" cy="238016"/>
          </a:xfrm>
          <a:prstGeom prst="rect">
            <a:avLst/>
          </a:prstGeom>
          <a:ln/>
        </p:spPr>
        <p:style>
          <a:lnRef idx="0">
            <a:schemeClr val="accent1"/>
          </a:lnRef>
          <a:fillRef idx="3">
            <a:schemeClr val="accent1"/>
          </a:fillRef>
          <a:effectRef idx="3">
            <a:schemeClr val="accent1"/>
          </a:effectRef>
          <a:fontRef idx="minor">
            <a:schemeClr val="lt1"/>
          </a:fontRef>
        </p:style>
        <p:txBody>
          <a:bodyPr wrap="square" lIns="0" rIns="0" rtlCol="0" anchor="ctr">
            <a:noAutofit/>
          </a:bodyPr>
          <a:lstStyle/>
          <a:p>
            <a:pPr algn="ctr"/>
            <a:r>
              <a:rPr lang="es-ES" sz="1000" b="1" dirty="0">
                <a:solidFill>
                  <a:schemeClr val="bg1"/>
                </a:solidFill>
              </a:rPr>
              <a:t>Fund. Alcorcón</a:t>
            </a:r>
          </a:p>
        </p:txBody>
      </p:sp>
      <p:sp>
        <p:nvSpPr>
          <p:cNvPr id="286" name="285 CuadroTexto"/>
          <p:cNvSpPr txBox="1"/>
          <p:nvPr/>
        </p:nvSpPr>
        <p:spPr>
          <a:xfrm>
            <a:off x="2080428" y="4598864"/>
            <a:ext cx="972000" cy="234000"/>
          </a:xfrm>
          <a:prstGeom prst="rect">
            <a:avLst/>
          </a:prstGeom>
          <a:gradFill>
            <a:gsLst>
              <a:gs pos="0">
                <a:srgbClr val="006666"/>
              </a:gs>
              <a:gs pos="80000">
                <a:srgbClr val="006666"/>
              </a:gs>
              <a:gs pos="100000">
                <a:srgbClr val="006666"/>
              </a:gs>
            </a:gsLst>
          </a:gradFill>
          <a:ln/>
        </p:spPr>
        <p:style>
          <a:lnRef idx="0">
            <a:schemeClr val="accent1"/>
          </a:lnRef>
          <a:fillRef idx="3">
            <a:schemeClr val="accent1"/>
          </a:fillRef>
          <a:effectRef idx="3">
            <a:schemeClr val="accent1"/>
          </a:effectRef>
          <a:fontRef idx="minor">
            <a:schemeClr val="lt1"/>
          </a:fontRef>
        </p:style>
        <p:txBody>
          <a:bodyPr wrap="square" lIns="36000" rIns="36000" rtlCol="0">
            <a:noAutofit/>
          </a:bodyPr>
          <a:lstStyle>
            <a:defPPr>
              <a:defRPr lang="en-US"/>
            </a:defPPr>
            <a:lvl1pPr algn="ctr">
              <a:defRPr sz="900" b="1" spc="-50">
                <a:solidFill>
                  <a:schemeClr val="bg1"/>
                </a:solidFill>
              </a:defRPr>
            </a:lvl1pPr>
          </a:lstStyle>
          <a:p>
            <a:r>
              <a:rPr lang="es-ES" dirty="0"/>
              <a:t>R.M. Alcorcón</a:t>
            </a:r>
          </a:p>
        </p:txBody>
      </p:sp>
      <p:cxnSp>
        <p:nvCxnSpPr>
          <p:cNvPr id="291" name="290 Conector recto"/>
          <p:cNvCxnSpPr>
            <a:endCxn id="286" idx="0"/>
          </p:cNvCxnSpPr>
          <p:nvPr/>
        </p:nvCxnSpPr>
        <p:spPr bwMode="auto">
          <a:xfrm>
            <a:off x="2566428" y="4440792"/>
            <a:ext cx="0" cy="158072"/>
          </a:xfrm>
          <a:prstGeom prst="line">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cxnSp>
      <p:cxnSp>
        <p:nvCxnSpPr>
          <p:cNvPr id="296" name="116 Conector recto"/>
          <p:cNvCxnSpPr>
            <a:stCxn id="272" idx="0"/>
            <a:endCxn id="357" idx="2"/>
          </p:cNvCxnSpPr>
          <p:nvPr/>
        </p:nvCxnSpPr>
        <p:spPr bwMode="auto">
          <a:xfrm rot="5400000" flipH="1" flipV="1">
            <a:off x="3797776" y="5153217"/>
            <a:ext cx="208572" cy="518760"/>
          </a:xfrm>
          <a:prstGeom prst="bentConnector3">
            <a:avLst>
              <a:gd name="adj1" fmla="val 50000"/>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cxnSp>
      <p:cxnSp>
        <p:nvCxnSpPr>
          <p:cNvPr id="305" name="116 Conector recto"/>
          <p:cNvCxnSpPr>
            <a:stCxn id="272" idx="0"/>
            <a:endCxn id="354" idx="2"/>
          </p:cNvCxnSpPr>
          <p:nvPr/>
        </p:nvCxnSpPr>
        <p:spPr bwMode="auto">
          <a:xfrm rot="16200000" flipV="1">
            <a:off x="3277962" y="5152163"/>
            <a:ext cx="208572" cy="520869"/>
          </a:xfrm>
          <a:prstGeom prst="bentConnector3">
            <a:avLst>
              <a:gd name="adj1" fmla="val 50000"/>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cxnSp>
      <p:sp>
        <p:nvSpPr>
          <p:cNvPr id="346" name="345 CuadroTexto"/>
          <p:cNvSpPr txBox="1"/>
          <p:nvPr/>
        </p:nvSpPr>
        <p:spPr>
          <a:xfrm>
            <a:off x="2635813" y="5952705"/>
            <a:ext cx="972000" cy="234000"/>
          </a:xfrm>
          <a:prstGeom prst="rect">
            <a:avLst/>
          </a:prstGeom>
          <a:gradFill>
            <a:gsLst>
              <a:gs pos="0">
                <a:srgbClr val="006666"/>
              </a:gs>
              <a:gs pos="80000">
                <a:srgbClr val="006666"/>
              </a:gs>
              <a:gs pos="100000">
                <a:srgbClr val="006666"/>
              </a:gs>
            </a:gsLst>
          </a:gradFill>
          <a:ln/>
        </p:spPr>
        <p:style>
          <a:lnRef idx="0">
            <a:schemeClr val="accent1"/>
          </a:lnRef>
          <a:fillRef idx="3">
            <a:schemeClr val="accent1"/>
          </a:fillRef>
          <a:effectRef idx="3">
            <a:schemeClr val="accent1"/>
          </a:effectRef>
          <a:fontRef idx="minor">
            <a:schemeClr val="lt1"/>
          </a:fontRef>
        </p:style>
        <p:txBody>
          <a:bodyPr wrap="square" lIns="36000" rIns="36000" rtlCol="0">
            <a:noAutofit/>
          </a:bodyPr>
          <a:lstStyle>
            <a:defPPr>
              <a:defRPr lang="en-US"/>
            </a:defPPr>
            <a:lvl1pPr algn="ctr">
              <a:defRPr sz="900" b="1" spc="-50">
                <a:solidFill>
                  <a:schemeClr val="bg1"/>
                </a:solidFill>
              </a:defRPr>
            </a:lvl1pPr>
          </a:lstStyle>
          <a:p>
            <a:r>
              <a:rPr lang="es-ES" dirty="0"/>
              <a:t>R. M. S. Martín V.</a:t>
            </a:r>
          </a:p>
        </p:txBody>
      </p:sp>
      <p:sp>
        <p:nvSpPr>
          <p:cNvPr id="347" name="346 CuadroTexto"/>
          <p:cNvSpPr txBox="1"/>
          <p:nvPr/>
        </p:nvSpPr>
        <p:spPr>
          <a:xfrm>
            <a:off x="3639443" y="5952705"/>
            <a:ext cx="845715" cy="299514"/>
          </a:xfrm>
          <a:prstGeom prst="rect">
            <a:avLst/>
          </a:prstGeom>
          <a:gradFill>
            <a:gsLst>
              <a:gs pos="0">
                <a:srgbClr val="006666"/>
              </a:gs>
              <a:gs pos="80000">
                <a:srgbClr val="006666"/>
              </a:gs>
              <a:gs pos="100000">
                <a:srgbClr val="006666"/>
              </a:gs>
            </a:gsLst>
          </a:gradFill>
          <a:ln/>
        </p:spPr>
        <p:style>
          <a:lnRef idx="0">
            <a:schemeClr val="accent1"/>
          </a:lnRef>
          <a:fillRef idx="3">
            <a:schemeClr val="accent1"/>
          </a:fillRef>
          <a:effectRef idx="3">
            <a:schemeClr val="accent1"/>
          </a:effectRef>
          <a:fontRef idx="minor">
            <a:schemeClr val="lt1"/>
          </a:fontRef>
        </p:style>
        <p:txBody>
          <a:bodyPr wrap="square" lIns="36000" tIns="36000" rIns="36000" bIns="36000" rtlCol="0">
            <a:noAutofit/>
          </a:bodyPr>
          <a:lstStyle>
            <a:defPPr>
              <a:defRPr lang="en-US"/>
            </a:defPPr>
            <a:lvl1pPr algn="ctr">
              <a:defRPr sz="900" b="1" spc="-50">
                <a:solidFill>
                  <a:schemeClr val="bg1"/>
                </a:solidFill>
              </a:defRPr>
            </a:lvl1pPr>
          </a:lstStyle>
          <a:p>
            <a:r>
              <a:rPr lang="es-ES" dirty="0"/>
              <a:t>C.A.D.P. Reina Sofía</a:t>
            </a:r>
          </a:p>
        </p:txBody>
      </p:sp>
      <p:cxnSp>
        <p:nvCxnSpPr>
          <p:cNvPr id="348" name="91 Conector recto"/>
          <p:cNvCxnSpPr>
            <a:stCxn id="272" idx="2"/>
            <a:endCxn id="347" idx="0"/>
          </p:cNvCxnSpPr>
          <p:nvPr/>
        </p:nvCxnSpPr>
        <p:spPr bwMode="auto">
          <a:xfrm rot="16200000" flipH="1">
            <a:off x="3753588" y="5643993"/>
            <a:ext cx="197806" cy="419618"/>
          </a:xfrm>
          <a:prstGeom prst="bentConnector3">
            <a:avLst>
              <a:gd name="adj1" fmla="val 50000"/>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cxnSp>
      <p:cxnSp>
        <p:nvCxnSpPr>
          <p:cNvPr id="351" name="91 Conector recto"/>
          <p:cNvCxnSpPr>
            <a:stCxn id="272" idx="2"/>
            <a:endCxn id="346" idx="0"/>
          </p:cNvCxnSpPr>
          <p:nvPr/>
        </p:nvCxnSpPr>
        <p:spPr bwMode="auto">
          <a:xfrm rot="5400000">
            <a:off x="3283345" y="5593369"/>
            <a:ext cx="197806" cy="520869"/>
          </a:xfrm>
          <a:prstGeom prst="bentConnector3">
            <a:avLst>
              <a:gd name="adj1" fmla="val 50000"/>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cxnSp>
      <p:sp>
        <p:nvSpPr>
          <p:cNvPr id="354" name="353 CuadroTexto"/>
          <p:cNvSpPr txBox="1"/>
          <p:nvPr/>
        </p:nvSpPr>
        <p:spPr>
          <a:xfrm>
            <a:off x="2635813" y="5074311"/>
            <a:ext cx="972000" cy="234000"/>
          </a:xfrm>
          <a:prstGeom prst="rect">
            <a:avLst/>
          </a:prstGeom>
          <a:gradFill>
            <a:gsLst>
              <a:gs pos="0">
                <a:srgbClr val="006666"/>
              </a:gs>
              <a:gs pos="80000">
                <a:srgbClr val="006666"/>
              </a:gs>
              <a:gs pos="100000">
                <a:srgbClr val="006666"/>
              </a:gs>
            </a:gsLst>
          </a:gradFill>
          <a:ln/>
        </p:spPr>
        <p:style>
          <a:lnRef idx="0">
            <a:schemeClr val="accent1"/>
          </a:lnRef>
          <a:fillRef idx="3">
            <a:schemeClr val="accent1"/>
          </a:fillRef>
          <a:effectRef idx="3">
            <a:schemeClr val="accent1"/>
          </a:effectRef>
          <a:fontRef idx="minor">
            <a:schemeClr val="lt1"/>
          </a:fontRef>
        </p:style>
        <p:txBody>
          <a:bodyPr wrap="square" lIns="36000" rIns="36000" rtlCol="0">
            <a:noAutofit/>
          </a:bodyPr>
          <a:lstStyle>
            <a:defPPr>
              <a:defRPr lang="en-US"/>
            </a:defPPr>
            <a:lvl1pPr algn="ctr">
              <a:defRPr sz="900" b="1" spc="-50">
                <a:solidFill>
                  <a:schemeClr val="bg1"/>
                </a:solidFill>
              </a:defRPr>
            </a:lvl1pPr>
          </a:lstStyle>
          <a:p>
            <a:r>
              <a:rPr lang="es-ES" dirty="0"/>
              <a:t>R.M. Villaviciosa O.</a:t>
            </a:r>
          </a:p>
        </p:txBody>
      </p:sp>
      <p:sp>
        <p:nvSpPr>
          <p:cNvPr id="357" name="356 CuadroTexto"/>
          <p:cNvSpPr txBox="1"/>
          <p:nvPr/>
        </p:nvSpPr>
        <p:spPr>
          <a:xfrm>
            <a:off x="3675442" y="5074311"/>
            <a:ext cx="972000" cy="234000"/>
          </a:xfrm>
          <a:prstGeom prst="rect">
            <a:avLst/>
          </a:prstGeom>
          <a:gradFill>
            <a:gsLst>
              <a:gs pos="0">
                <a:srgbClr val="006666"/>
              </a:gs>
              <a:gs pos="80000">
                <a:srgbClr val="006666"/>
              </a:gs>
              <a:gs pos="100000">
                <a:srgbClr val="006666"/>
              </a:gs>
            </a:gsLst>
          </a:gradFill>
          <a:ln/>
        </p:spPr>
        <p:style>
          <a:lnRef idx="0">
            <a:schemeClr val="accent1"/>
          </a:lnRef>
          <a:fillRef idx="3">
            <a:schemeClr val="accent1"/>
          </a:fillRef>
          <a:effectRef idx="3">
            <a:schemeClr val="accent1"/>
          </a:effectRef>
          <a:fontRef idx="minor">
            <a:schemeClr val="lt1"/>
          </a:fontRef>
        </p:style>
        <p:txBody>
          <a:bodyPr wrap="square" lIns="36000" rIns="36000" rtlCol="0">
            <a:noAutofit/>
          </a:bodyPr>
          <a:lstStyle>
            <a:defPPr>
              <a:defRPr lang="en-US"/>
            </a:defPPr>
            <a:lvl1pPr algn="ctr">
              <a:defRPr sz="900" b="1" spc="-50">
                <a:solidFill>
                  <a:schemeClr val="bg1"/>
                </a:solidFill>
              </a:defRPr>
            </a:lvl1pPr>
          </a:lstStyle>
          <a:p>
            <a:r>
              <a:rPr lang="es-ES" dirty="0"/>
              <a:t>R.M. Navalcarnero</a:t>
            </a:r>
          </a:p>
        </p:txBody>
      </p:sp>
      <p:sp>
        <p:nvSpPr>
          <p:cNvPr id="360" name="359 CuadroTexto"/>
          <p:cNvSpPr txBox="1"/>
          <p:nvPr/>
        </p:nvSpPr>
        <p:spPr>
          <a:xfrm>
            <a:off x="2063552" y="3139453"/>
            <a:ext cx="972000" cy="234000"/>
          </a:xfrm>
          <a:prstGeom prst="rect">
            <a:avLst/>
          </a:prstGeom>
          <a:gradFill>
            <a:gsLst>
              <a:gs pos="0">
                <a:srgbClr val="006666"/>
              </a:gs>
              <a:gs pos="80000">
                <a:srgbClr val="006666"/>
              </a:gs>
              <a:gs pos="100000">
                <a:srgbClr val="006666"/>
              </a:gs>
            </a:gsLst>
          </a:gradFill>
          <a:ln/>
        </p:spPr>
        <p:style>
          <a:lnRef idx="0">
            <a:schemeClr val="accent1"/>
          </a:lnRef>
          <a:fillRef idx="3">
            <a:schemeClr val="accent1"/>
          </a:fillRef>
          <a:effectRef idx="3">
            <a:schemeClr val="accent1"/>
          </a:effectRef>
          <a:fontRef idx="minor">
            <a:schemeClr val="lt1"/>
          </a:fontRef>
        </p:style>
        <p:txBody>
          <a:bodyPr wrap="square" lIns="36000" rIns="36000" rtlCol="0">
            <a:noAutofit/>
          </a:bodyPr>
          <a:lstStyle/>
          <a:p>
            <a:pPr algn="ctr"/>
            <a:r>
              <a:rPr lang="es-ES" sz="900" b="1" spc="-50" dirty="0">
                <a:solidFill>
                  <a:schemeClr val="bg1"/>
                </a:solidFill>
              </a:rPr>
              <a:t>R.M. Reina Sofía</a:t>
            </a:r>
          </a:p>
        </p:txBody>
      </p:sp>
      <p:sp>
        <p:nvSpPr>
          <p:cNvPr id="361" name="360 CuadroTexto"/>
          <p:cNvSpPr txBox="1"/>
          <p:nvPr/>
        </p:nvSpPr>
        <p:spPr>
          <a:xfrm>
            <a:off x="2051560" y="3582691"/>
            <a:ext cx="1008000" cy="238016"/>
          </a:xfrm>
          <a:prstGeom prst="rect">
            <a:avLst/>
          </a:prstGeom>
          <a:ln/>
        </p:spPr>
        <p:style>
          <a:lnRef idx="0">
            <a:schemeClr val="accent1"/>
          </a:lnRef>
          <a:fillRef idx="3">
            <a:schemeClr val="accent1"/>
          </a:fillRef>
          <a:effectRef idx="3">
            <a:schemeClr val="accent1"/>
          </a:effectRef>
          <a:fontRef idx="minor">
            <a:schemeClr val="lt1"/>
          </a:fontRef>
        </p:style>
        <p:txBody>
          <a:bodyPr wrap="square" lIns="0" rIns="0" rtlCol="0" anchor="ctr">
            <a:noAutofit/>
          </a:bodyPr>
          <a:lstStyle/>
          <a:p>
            <a:pPr algn="ctr"/>
            <a:r>
              <a:rPr lang="es-ES" sz="1000" b="1" spc="-50" dirty="0">
                <a:solidFill>
                  <a:schemeClr val="bg1"/>
                </a:solidFill>
              </a:rPr>
              <a:t>Puerta de Hierro</a:t>
            </a:r>
          </a:p>
        </p:txBody>
      </p:sp>
      <p:cxnSp>
        <p:nvCxnSpPr>
          <p:cNvPr id="453" name="452 Conector recto"/>
          <p:cNvCxnSpPr>
            <a:stCxn id="360" idx="2"/>
            <a:endCxn id="361" idx="0"/>
          </p:cNvCxnSpPr>
          <p:nvPr/>
        </p:nvCxnSpPr>
        <p:spPr bwMode="auto">
          <a:xfrm>
            <a:off x="2549552" y="3373453"/>
            <a:ext cx="6008" cy="209238"/>
          </a:xfrm>
          <a:prstGeom prst="line">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cxnSp>
      <p:sp>
        <p:nvSpPr>
          <p:cNvPr id="185" name="184 CuadroTexto"/>
          <p:cNvSpPr txBox="1"/>
          <p:nvPr/>
        </p:nvSpPr>
        <p:spPr>
          <a:xfrm>
            <a:off x="7583785" y="1206277"/>
            <a:ext cx="1080000" cy="238016"/>
          </a:xfrm>
          <a:prstGeom prst="rect">
            <a:avLst/>
          </a:prstGeom>
          <a:solidFill>
            <a:schemeClr val="accent1">
              <a:lumMod val="40000"/>
              <a:lumOff val="60000"/>
            </a:schemeClr>
          </a:solidFill>
          <a:ln/>
        </p:spPr>
        <p:style>
          <a:lnRef idx="0">
            <a:schemeClr val="accent1"/>
          </a:lnRef>
          <a:fillRef idx="3">
            <a:schemeClr val="accent1"/>
          </a:fillRef>
          <a:effectRef idx="3">
            <a:schemeClr val="accent1"/>
          </a:effectRef>
          <a:fontRef idx="minor">
            <a:schemeClr val="lt1"/>
          </a:fontRef>
        </p:style>
        <p:txBody>
          <a:bodyPr wrap="square" lIns="0" rIns="0" rtlCol="0" anchor="ctr">
            <a:noAutofit/>
          </a:bodyPr>
          <a:lstStyle/>
          <a:p>
            <a:pPr algn="ctr"/>
            <a:r>
              <a:rPr lang="es-ES" sz="1000" b="1" dirty="0">
                <a:solidFill>
                  <a:srgbClr val="002060"/>
                </a:solidFill>
              </a:rPr>
              <a:t>Cruz Roja</a:t>
            </a:r>
          </a:p>
        </p:txBody>
      </p:sp>
      <p:cxnSp>
        <p:nvCxnSpPr>
          <p:cNvPr id="177" name="116 Conector recto"/>
          <p:cNvCxnSpPr>
            <a:stCxn id="221" idx="3"/>
            <a:endCxn id="245" idx="1"/>
          </p:cNvCxnSpPr>
          <p:nvPr/>
        </p:nvCxnSpPr>
        <p:spPr bwMode="auto">
          <a:xfrm flipV="1">
            <a:off x="6816000" y="2177848"/>
            <a:ext cx="720288" cy="218032"/>
          </a:xfrm>
          <a:prstGeom prst="bentConnector3">
            <a:avLst>
              <a:gd name="adj1" fmla="val 50000"/>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cxnSp>
      <p:cxnSp>
        <p:nvCxnSpPr>
          <p:cNvPr id="190" name="116 Conector recto"/>
          <p:cNvCxnSpPr>
            <a:stCxn id="66" idx="0"/>
            <a:endCxn id="113" idx="2"/>
          </p:cNvCxnSpPr>
          <p:nvPr/>
        </p:nvCxnSpPr>
        <p:spPr bwMode="auto">
          <a:xfrm flipV="1">
            <a:off x="7410216" y="3446976"/>
            <a:ext cx="0" cy="115044"/>
          </a:xfrm>
          <a:prstGeom prst="straightConnector1">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cxnSp>
      <p:cxnSp>
        <p:nvCxnSpPr>
          <p:cNvPr id="197" name="116 Conector recto"/>
          <p:cNvCxnSpPr>
            <a:stCxn id="66" idx="2"/>
            <a:endCxn id="104" idx="0"/>
          </p:cNvCxnSpPr>
          <p:nvPr/>
        </p:nvCxnSpPr>
        <p:spPr bwMode="auto">
          <a:xfrm>
            <a:off x="7410216" y="3800036"/>
            <a:ext cx="0" cy="115044"/>
          </a:xfrm>
          <a:prstGeom prst="straightConnector1">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cxnSp>
      <p:sp>
        <p:nvSpPr>
          <p:cNvPr id="195" name="194 CuadroTexto"/>
          <p:cNvSpPr txBox="1"/>
          <p:nvPr/>
        </p:nvSpPr>
        <p:spPr>
          <a:xfrm>
            <a:off x="4079896" y="2078640"/>
            <a:ext cx="1080000" cy="234000"/>
          </a:xfrm>
          <a:prstGeom prst="rect">
            <a:avLst/>
          </a:prstGeom>
          <a:gradFill>
            <a:gsLst>
              <a:gs pos="0">
                <a:srgbClr val="006666"/>
              </a:gs>
              <a:gs pos="80000">
                <a:srgbClr val="006666"/>
              </a:gs>
              <a:gs pos="100000">
                <a:srgbClr val="006666"/>
              </a:gs>
            </a:gsLst>
          </a:gradFill>
          <a:ln/>
        </p:spPr>
        <p:style>
          <a:lnRef idx="0">
            <a:schemeClr val="accent1"/>
          </a:lnRef>
          <a:fillRef idx="3">
            <a:schemeClr val="accent1"/>
          </a:fillRef>
          <a:effectRef idx="3">
            <a:schemeClr val="accent1"/>
          </a:effectRef>
          <a:fontRef idx="minor">
            <a:schemeClr val="lt1"/>
          </a:fontRef>
        </p:style>
        <p:txBody>
          <a:bodyPr wrap="square" lIns="36000" rIns="36000" rtlCol="0">
            <a:noAutofit/>
          </a:bodyPr>
          <a:lstStyle>
            <a:defPPr>
              <a:defRPr lang="en-US"/>
            </a:defPPr>
            <a:lvl1pPr algn="ctr">
              <a:defRPr sz="900" b="1" spc="-50">
                <a:solidFill>
                  <a:schemeClr val="bg1"/>
                </a:solidFill>
              </a:defRPr>
            </a:lvl1pPr>
          </a:lstStyle>
          <a:p>
            <a:r>
              <a:rPr lang="es-ES" dirty="0"/>
              <a:t>R.M. Manoteras</a:t>
            </a:r>
          </a:p>
        </p:txBody>
      </p:sp>
      <p:sp>
        <p:nvSpPr>
          <p:cNvPr id="349" name="348 CuadroTexto"/>
          <p:cNvSpPr txBox="1"/>
          <p:nvPr/>
        </p:nvSpPr>
        <p:spPr>
          <a:xfrm>
            <a:off x="9048328" y="2276872"/>
            <a:ext cx="1152000" cy="234000"/>
          </a:xfrm>
          <a:prstGeom prst="rect">
            <a:avLst/>
          </a:prstGeom>
          <a:solidFill>
            <a:srgbClr val="92D050"/>
          </a:solidFill>
          <a:ln/>
        </p:spPr>
        <p:style>
          <a:lnRef idx="0">
            <a:schemeClr val="accent1"/>
          </a:lnRef>
          <a:fillRef idx="3">
            <a:schemeClr val="accent1"/>
          </a:fillRef>
          <a:effectRef idx="3">
            <a:schemeClr val="accent1"/>
          </a:effectRef>
          <a:fontRef idx="minor">
            <a:schemeClr val="lt1"/>
          </a:fontRef>
        </p:style>
        <p:txBody>
          <a:bodyPr wrap="square" lIns="0" rIns="0" rtlCol="0">
            <a:noAutofit/>
          </a:bodyPr>
          <a:lstStyle/>
          <a:p>
            <a:pPr algn="ctr"/>
            <a:r>
              <a:rPr lang="es-ES" sz="1000" b="1" spc="-70" dirty="0">
                <a:solidFill>
                  <a:schemeClr val="tx1"/>
                </a:solidFill>
              </a:rPr>
              <a:t>R. Acogida Hortaleza</a:t>
            </a:r>
          </a:p>
        </p:txBody>
      </p:sp>
      <p:sp>
        <p:nvSpPr>
          <p:cNvPr id="359" name="358 Elipse"/>
          <p:cNvSpPr/>
          <p:nvPr/>
        </p:nvSpPr>
        <p:spPr bwMode="auto">
          <a:xfrm>
            <a:off x="8683600" y="2372787"/>
            <a:ext cx="0" cy="476071"/>
          </a:xfrm>
          <a:prstGeom prst="ellipse">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ctr">
              <a:spcBef>
                <a:spcPct val="20000"/>
              </a:spcBef>
              <a:buClr>
                <a:schemeClr val="bg1"/>
              </a:buClr>
              <a:buFont typeface="Arial" charset="0"/>
              <a:buChar char="•"/>
            </a:pPr>
            <a:endParaRPr lang="es-ES" sz="1600" b="1" dirty="0"/>
          </a:p>
        </p:txBody>
      </p:sp>
      <p:cxnSp>
        <p:nvCxnSpPr>
          <p:cNvPr id="364" name="116 Conector recto"/>
          <p:cNvCxnSpPr>
            <a:stCxn id="221" idx="3"/>
            <a:endCxn id="349" idx="1"/>
          </p:cNvCxnSpPr>
          <p:nvPr/>
        </p:nvCxnSpPr>
        <p:spPr bwMode="auto">
          <a:xfrm flipV="1">
            <a:off x="6816000" y="2393872"/>
            <a:ext cx="2232328" cy="2008"/>
          </a:xfrm>
          <a:prstGeom prst="straightConnector1">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cxnSp>
      <p:sp>
        <p:nvSpPr>
          <p:cNvPr id="370" name="369 CuadroTexto"/>
          <p:cNvSpPr txBox="1"/>
          <p:nvPr/>
        </p:nvSpPr>
        <p:spPr>
          <a:xfrm>
            <a:off x="9048328" y="2618936"/>
            <a:ext cx="1152000" cy="234000"/>
          </a:xfrm>
          <a:prstGeom prst="rect">
            <a:avLst/>
          </a:prstGeom>
          <a:solidFill>
            <a:srgbClr val="92D050"/>
          </a:solidFill>
          <a:ln/>
        </p:spPr>
        <p:style>
          <a:lnRef idx="0">
            <a:schemeClr val="accent1"/>
          </a:lnRef>
          <a:fillRef idx="3">
            <a:schemeClr val="accent1"/>
          </a:fillRef>
          <a:effectRef idx="3">
            <a:schemeClr val="accent1"/>
          </a:effectRef>
          <a:fontRef idx="minor">
            <a:schemeClr val="lt1"/>
          </a:fontRef>
        </p:style>
        <p:txBody>
          <a:bodyPr wrap="square" lIns="0" rIns="0" rtlCol="0">
            <a:noAutofit/>
          </a:bodyPr>
          <a:lstStyle/>
          <a:p>
            <a:pPr algn="ctr"/>
            <a:r>
              <a:rPr lang="es-ES" sz="1000" b="1" spc="-70" dirty="0">
                <a:solidFill>
                  <a:schemeClr val="tx1"/>
                </a:solidFill>
              </a:rPr>
              <a:t>R. Acogida I.C.E.</a:t>
            </a:r>
          </a:p>
        </p:txBody>
      </p:sp>
      <p:cxnSp>
        <p:nvCxnSpPr>
          <p:cNvPr id="371" name="116 Conector recto"/>
          <p:cNvCxnSpPr>
            <a:stCxn id="221" idx="3"/>
            <a:endCxn id="370" idx="1"/>
          </p:cNvCxnSpPr>
          <p:nvPr/>
        </p:nvCxnSpPr>
        <p:spPr bwMode="auto">
          <a:xfrm>
            <a:off x="6816000" y="2395880"/>
            <a:ext cx="2232328" cy="340056"/>
          </a:xfrm>
          <a:prstGeom prst="bentConnector3">
            <a:avLst>
              <a:gd name="adj1" fmla="val 93949"/>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cxnSp>
      <p:sp>
        <p:nvSpPr>
          <p:cNvPr id="378" name="377 CuadroTexto"/>
          <p:cNvSpPr txBox="1"/>
          <p:nvPr/>
        </p:nvSpPr>
        <p:spPr>
          <a:xfrm>
            <a:off x="9048456" y="1916832"/>
            <a:ext cx="1152000" cy="234000"/>
          </a:xfrm>
          <a:prstGeom prst="rect">
            <a:avLst/>
          </a:prstGeom>
          <a:solidFill>
            <a:srgbClr val="92D050"/>
          </a:solidFill>
          <a:ln/>
        </p:spPr>
        <p:style>
          <a:lnRef idx="0">
            <a:schemeClr val="accent1"/>
          </a:lnRef>
          <a:fillRef idx="3">
            <a:schemeClr val="accent1"/>
          </a:fillRef>
          <a:effectRef idx="3">
            <a:schemeClr val="accent1"/>
          </a:effectRef>
          <a:fontRef idx="minor">
            <a:schemeClr val="lt1"/>
          </a:fontRef>
        </p:style>
        <p:txBody>
          <a:bodyPr wrap="square" lIns="0" rIns="0" rtlCol="0">
            <a:noAutofit/>
          </a:bodyPr>
          <a:lstStyle/>
          <a:p>
            <a:pPr algn="ctr"/>
            <a:r>
              <a:rPr lang="es-ES" sz="1000" b="1" spc="-70" dirty="0">
                <a:solidFill>
                  <a:schemeClr val="tx1"/>
                </a:solidFill>
              </a:rPr>
              <a:t>R. Casa de los Niños</a:t>
            </a:r>
          </a:p>
        </p:txBody>
      </p:sp>
      <p:cxnSp>
        <p:nvCxnSpPr>
          <p:cNvPr id="379" name="116 Conector recto"/>
          <p:cNvCxnSpPr>
            <a:stCxn id="221" idx="3"/>
            <a:endCxn id="378" idx="1"/>
          </p:cNvCxnSpPr>
          <p:nvPr/>
        </p:nvCxnSpPr>
        <p:spPr bwMode="auto">
          <a:xfrm flipV="1">
            <a:off x="6816000" y="2033832"/>
            <a:ext cx="2232456" cy="362048"/>
          </a:xfrm>
          <a:prstGeom prst="bentConnector3">
            <a:avLst>
              <a:gd name="adj1" fmla="val 93946"/>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cxnSp>
      <p:sp>
        <p:nvSpPr>
          <p:cNvPr id="389" name="388 CuadroTexto"/>
          <p:cNvSpPr txBox="1"/>
          <p:nvPr/>
        </p:nvSpPr>
        <p:spPr>
          <a:xfrm>
            <a:off x="5218909" y="2482604"/>
            <a:ext cx="792000" cy="234000"/>
          </a:xfrm>
          <a:prstGeom prst="rect">
            <a:avLst/>
          </a:prstGeom>
          <a:solidFill>
            <a:srgbClr val="92D050"/>
          </a:solidFill>
          <a:ln/>
        </p:spPr>
        <p:style>
          <a:lnRef idx="0">
            <a:schemeClr val="accent1"/>
          </a:lnRef>
          <a:fillRef idx="3">
            <a:schemeClr val="accent1"/>
          </a:fillRef>
          <a:effectRef idx="3">
            <a:schemeClr val="accent1"/>
          </a:effectRef>
          <a:fontRef idx="minor">
            <a:schemeClr val="lt1"/>
          </a:fontRef>
        </p:style>
        <p:txBody>
          <a:bodyPr wrap="square" lIns="0" rIns="0" rtlCol="0">
            <a:noAutofit/>
          </a:bodyPr>
          <a:lstStyle/>
          <a:p>
            <a:pPr algn="ctr"/>
            <a:r>
              <a:rPr lang="es-ES" sz="1000" b="1" spc="-70" dirty="0">
                <a:solidFill>
                  <a:schemeClr val="tx1"/>
                </a:solidFill>
              </a:rPr>
              <a:t>R. Inf. Rosa</a:t>
            </a:r>
          </a:p>
        </p:txBody>
      </p:sp>
      <p:cxnSp>
        <p:nvCxnSpPr>
          <p:cNvPr id="390" name="389 Conector recto"/>
          <p:cNvCxnSpPr>
            <a:stCxn id="389" idx="1"/>
            <a:endCxn id="142" idx="3"/>
          </p:cNvCxnSpPr>
          <p:nvPr/>
        </p:nvCxnSpPr>
        <p:spPr bwMode="auto">
          <a:xfrm flipH="1">
            <a:off x="4565409" y="2599604"/>
            <a:ext cx="653500" cy="2008"/>
          </a:xfrm>
          <a:prstGeom prst="line">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cxnSp>
      <p:cxnSp>
        <p:nvCxnSpPr>
          <p:cNvPr id="8" name="Conector angular 7"/>
          <p:cNvCxnSpPr>
            <a:stCxn id="256" idx="2"/>
            <a:endCxn id="252" idx="0"/>
          </p:cNvCxnSpPr>
          <p:nvPr/>
        </p:nvCxnSpPr>
        <p:spPr bwMode="auto">
          <a:xfrm rot="5400000">
            <a:off x="6247341" y="1402045"/>
            <a:ext cx="471398" cy="558176"/>
          </a:xfrm>
          <a:prstGeom prst="bentConnector3">
            <a:avLst>
              <a:gd name="adj1" fmla="val 50000"/>
            </a:avLst>
          </a:prstGeom>
          <a:noFill/>
          <a:ln w="41275" cap="flat" cmpd="sng" algn="ctr">
            <a:solidFill>
              <a:schemeClr val="accent1"/>
            </a:solidFill>
            <a:prstDash val="solid"/>
            <a:round/>
            <a:headEnd type="none" w="med" len="med"/>
            <a:tailEnd type="none" w="med" len="med"/>
          </a:ln>
          <a:effectLst/>
        </p:spPr>
      </p:cxnSp>
      <p:cxnSp>
        <p:nvCxnSpPr>
          <p:cNvPr id="115" name="Conector angular 114"/>
          <p:cNvCxnSpPr>
            <a:stCxn id="255" idx="2"/>
            <a:endCxn id="252" idx="0"/>
          </p:cNvCxnSpPr>
          <p:nvPr/>
        </p:nvCxnSpPr>
        <p:spPr bwMode="auto">
          <a:xfrm rot="16200000" flipH="1">
            <a:off x="5707281" y="1420161"/>
            <a:ext cx="471398" cy="521944"/>
          </a:xfrm>
          <a:prstGeom prst="bentConnector3">
            <a:avLst>
              <a:gd name="adj1" fmla="val 50000"/>
            </a:avLst>
          </a:prstGeom>
          <a:noFill/>
          <a:ln w="41275" cap="flat" cmpd="sng" algn="ctr">
            <a:solidFill>
              <a:schemeClr val="accent1"/>
            </a:solidFill>
            <a:prstDash val="solid"/>
            <a:round/>
            <a:headEnd type="none" w="med" len="med"/>
            <a:tailEnd type="none" w="med" len="med"/>
          </a:ln>
          <a:effectLst/>
        </p:spPr>
      </p:cxnSp>
      <p:sp>
        <p:nvSpPr>
          <p:cNvPr id="23" name="Rectángulo redondeado 22"/>
          <p:cNvSpPr/>
          <p:nvPr/>
        </p:nvSpPr>
        <p:spPr bwMode="auto">
          <a:xfrm>
            <a:off x="5110690" y="1099921"/>
            <a:ext cx="2281454" cy="425016"/>
          </a:xfrm>
          <a:prstGeom prst="roundRect">
            <a:avLst/>
          </a:prstGeom>
          <a:noFill/>
          <a:ln w="28575" cap="flat" cmpd="sng" algn="ctr">
            <a:solidFill>
              <a:srgbClr val="00FF00"/>
            </a:solidFill>
            <a:prstDash val="sysDash"/>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algn="ctr">
              <a:spcBef>
                <a:spcPct val="20000"/>
              </a:spcBef>
              <a:buClr>
                <a:schemeClr val="bg1"/>
              </a:buClr>
              <a:buFont typeface="Arial" charset="0"/>
              <a:buChar char="•"/>
            </a:pPr>
            <a:endParaRPr lang="es-ES" sz="1600" b="1" dirty="0"/>
          </a:p>
        </p:txBody>
      </p:sp>
      <p:cxnSp>
        <p:nvCxnSpPr>
          <p:cNvPr id="25" name="Conector recto de flecha 24"/>
          <p:cNvCxnSpPr>
            <a:stCxn id="23" idx="3"/>
            <a:endCxn id="185" idx="1"/>
          </p:cNvCxnSpPr>
          <p:nvPr/>
        </p:nvCxnSpPr>
        <p:spPr bwMode="auto">
          <a:xfrm>
            <a:off x="7392145" y="1312429"/>
            <a:ext cx="191641" cy="12856"/>
          </a:xfrm>
          <a:prstGeom prst="straightConnector1">
            <a:avLst/>
          </a:prstGeom>
          <a:noFill/>
          <a:ln w="28575" cap="flat" cmpd="sng" algn="ctr">
            <a:solidFill>
              <a:srgbClr val="0070C0"/>
            </a:solidFill>
            <a:prstDash val="sysDash"/>
            <a:round/>
            <a:headEnd type="none" w="med" len="med"/>
            <a:tailEnd type="none" w="med" len="med"/>
          </a:ln>
          <a:effectLst/>
        </p:spPr>
      </p:cxnSp>
      <p:sp>
        <p:nvSpPr>
          <p:cNvPr id="134" name="Rectángulo redondeado 133"/>
          <p:cNvSpPr/>
          <p:nvPr/>
        </p:nvSpPr>
        <p:spPr bwMode="auto">
          <a:xfrm>
            <a:off x="7410072" y="1705319"/>
            <a:ext cx="1422232" cy="1092515"/>
          </a:xfrm>
          <a:prstGeom prst="roundRect">
            <a:avLst/>
          </a:prstGeom>
          <a:noFill/>
          <a:ln w="28575" cap="flat" cmpd="sng" algn="ctr">
            <a:solidFill>
              <a:srgbClr val="00FF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algn="ctr">
              <a:spcBef>
                <a:spcPct val="20000"/>
              </a:spcBef>
              <a:buClr>
                <a:schemeClr val="bg1"/>
              </a:buClr>
              <a:buFont typeface="Arial" charset="0"/>
              <a:buChar char="•"/>
            </a:pPr>
            <a:endParaRPr lang="es-ES" sz="1600" b="1" dirty="0"/>
          </a:p>
        </p:txBody>
      </p:sp>
      <p:cxnSp>
        <p:nvCxnSpPr>
          <p:cNvPr id="136" name="Conector recto de flecha 135"/>
          <p:cNvCxnSpPr>
            <a:stCxn id="134" idx="0"/>
            <a:endCxn id="185" idx="2"/>
          </p:cNvCxnSpPr>
          <p:nvPr/>
        </p:nvCxnSpPr>
        <p:spPr bwMode="auto">
          <a:xfrm flipV="1">
            <a:off x="8121189" y="1444294"/>
            <a:ext cx="2597" cy="261025"/>
          </a:xfrm>
          <a:prstGeom prst="straightConnector1">
            <a:avLst/>
          </a:prstGeom>
          <a:noFill/>
          <a:ln w="28575" cap="flat" cmpd="sng" algn="ctr">
            <a:solidFill>
              <a:srgbClr val="0070C0"/>
            </a:solidFill>
            <a:prstDash val="sysDash"/>
            <a:round/>
            <a:headEnd type="none" w="med" len="med"/>
            <a:tailEnd type="none" w="med" len="med"/>
          </a:ln>
          <a:effectLst/>
        </p:spPr>
      </p:cxnSp>
      <p:sp>
        <p:nvSpPr>
          <p:cNvPr id="57" name="Abrir llave 56"/>
          <p:cNvSpPr/>
          <p:nvPr/>
        </p:nvSpPr>
        <p:spPr bwMode="auto">
          <a:xfrm>
            <a:off x="1863987" y="2964000"/>
            <a:ext cx="219240" cy="348377"/>
          </a:xfrm>
          <a:prstGeom prst="leftBrace">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ctr">
              <a:spcBef>
                <a:spcPct val="20000"/>
              </a:spcBef>
              <a:buClr>
                <a:schemeClr val="bg1"/>
              </a:buClr>
              <a:buFont typeface="Arial" charset="0"/>
              <a:buChar char="•"/>
            </a:pPr>
            <a:endParaRPr lang="es-ES" sz="1600" b="1" dirty="0"/>
          </a:p>
        </p:txBody>
      </p:sp>
      <p:sp>
        <p:nvSpPr>
          <p:cNvPr id="59" name="CuadroTexto 58"/>
          <p:cNvSpPr txBox="1"/>
          <p:nvPr/>
        </p:nvSpPr>
        <p:spPr>
          <a:xfrm rot="16200000">
            <a:off x="1284036" y="3269206"/>
            <a:ext cx="993101" cy="253916"/>
          </a:xfrm>
          <a:prstGeom prst="rect">
            <a:avLst/>
          </a:prstGeom>
          <a:noFill/>
        </p:spPr>
        <p:txBody>
          <a:bodyPr wrap="square" rtlCol="0">
            <a:spAutoFit/>
          </a:bodyPr>
          <a:lstStyle/>
          <a:p>
            <a:r>
              <a:rPr lang="es-ES_tradnl" sz="1050" i="1" dirty="0"/>
              <a:t>Spontania</a:t>
            </a:r>
            <a:endParaRPr lang="es-ES" sz="1050" i="1" dirty="0"/>
          </a:p>
        </p:txBody>
      </p:sp>
      <p:sp>
        <p:nvSpPr>
          <p:cNvPr id="173" name="CuadroTexto 172"/>
          <p:cNvSpPr txBox="1"/>
          <p:nvPr/>
        </p:nvSpPr>
        <p:spPr>
          <a:xfrm>
            <a:off x="3607813" y="6321927"/>
            <a:ext cx="943808" cy="180425"/>
          </a:xfrm>
          <a:prstGeom prst="rect">
            <a:avLst/>
          </a:prstGeom>
          <a:noFill/>
        </p:spPr>
        <p:txBody>
          <a:bodyPr wrap="square" lIns="36000" tIns="36000" rIns="36000" bIns="36000" rtlCol="0">
            <a:spAutoFit/>
          </a:bodyPr>
          <a:lstStyle/>
          <a:p>
            <a:r>
              <a:rPr lang="es-ES_tradnl" sz="700" b="1" i="1" dirty="0">
                <a:solidFill>
                  <a:srgbClr val="C00000"/>
                </a:solidFill>
              </a:rPr>
              <a:t>Dotación AMAS</a:t>
            </a:r>
            <a:endParaRPr lang="es-ES" sz="700" b="1" i="1" dirty="0">
              <a:solidFill>
                <a:srgbClr val="C00000"/>
              </a:solidFill>
            </a:endParaRPr>
          </a:p>
        </p:txBody>
      </p:sp>
      <p:sp>
        <p:nvSpPr>
          <p:cNvPr id="114" name="Rectángulo redondeado 113"/>
          <p:cNvSpPr/>
          <p:nvPr/>
        </p:nvSpPr>
        <p:spPr bwMode="auto">
          <a:xfrm>
            <a:off x="2521431" y="5004861"/>
            <a:ext cx="2281454" cy="425016"/>
          </a:xfrm>
          <a:prstGeom prst="roundRect">
            <a:avLst/>
          </a:prstGeom>
          <a:noFill/>
          <a:ln w="28575" cap="flat" cmpd="sng" algn="ctr">
            <a:solidFill>
              <a:srgbClr val="00FF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algn="ctr">
              <a:spcBef>
                <a:spcPct val="20000"/>
              </a:spcBef>
              <a:buClr>
                <a:schemeClr val="bg1"/>
              </a:buClr>
              <a:buFont typeface="Arial" charset="0"/>
              <a:buChar char="•"/>
            </a:pPr>
            <a:endParaRPr lang="es-ES" sz="1600" b="1" dirty="0"/>
          </a:p>
        </p:txBody>
      </p:sp>
      <p:sp>
        <p:nvSpPr>
          <p:cNvPr id="116" name="Rectángulo redondeado 115"/>
          <p:cNvSpPr/>
          <p:nvPr/>
        </p:nvSpPr>
        <p:spPr bwMode="auto">
          <a:xfrm>
            <a:off x="3567282" y="5896910"/>
            <a:ext cx="993784" cy="425016"/>
          </a:xfrm>
          <a:prstGeom prst="roundRect">
            <a:avLst/>
          </a:prstGeom>
          <a:noFill/>
          <a:ln w="28575" cap="flat" cmpd="sng" algn="ctr">
            <a:solidFill>
              <a:srgbClr val="00FF00"/>
            </a:solidFill>
            <a:prstDash val="sysDash"/>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algn="ctr">
              <a:spcBef>
                <a:spcPct val="20000"/>
              </a:spcBef>
              <a:buClr>
                <a:schemeClr val="bg1"/>
              </a:buClr>
              <a:buFont typeface="Arial" charset="0"/>
              <a:buChar char="•"/>
            </a:pPr>
            <a:endParaRPr lang="es-ES" sz="1600" b="1" dirty="0"/>
          </a:p>
        </p:txBody>
      </p:sp>
      <p:sp>
        <p:nvSpPr>
          <p:cNvPr id="118" name="Rectángulo redondeado 117"/>
          <p:cNvSpPr/>
          <p:nvPr/>
        </p:nvSpPr>
        <p:spPr bwMode="auto">
          <a:xfrm>
            <a:off x="2587844" y="5910648"/>
            <a:ext cx="993784" cy="367750"/>
          </a:xfrm>
          <a:prstGeom prst="roundRect">
            <a:avLst/>
          </a:prstGeom>
          <a:noFill/>
          <a:ln w="28575" cap="flat" cmpd="sng" algn="ctr">
            <a:solidFill>
              <a:srgbClr val="00FF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algn="ctr">
              <a:spcBef>
                <a:spcPct val="20000"/>
              </a:spcBef>
              <a:buClr>
                <a:schemeClr val="bg1"/>
              </a:buClr>
              <a:buFont typeface="Arial" charset="0"/>
              <a:buChar char="•"/>
            </a:pPr>
            <a:endParaRPr lang="es-ES" sz="1600" b="1" dirty="0"/>
          </a:p>
        </p:txBody>
      </p:sp>
      <p:sp>
        <p:nvSpPr>
          <p:cNvPr id="119" name="Rectángulo redondeado 118"/>
          <p:cNvSpPr/>
          <p:nvPr/>
        </p:nvSpPr>
        <p:spPr bwMode="auto">
          <a:xfrm>
            <a:off x="9434315" y="5512496"/>
            <a:ext cx="993784" cy="284516"/>
          </a:xfrm>
          <a:prstGeom prst="roundRect">
            <a:avLst/>
          </a:prstGeom>
          <a:noFill/>
          <a:ln w="28575" cap="flat" cmpd="sng" algn="ctr">
            <a:solidFill>
              <a:srgbClr val="00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algn="ctr">
              <a:spcBef>
                <a:spcPct val="20000"/>
              </a:spcBef>
              <a:buClr>
                <a:schemeClr val="bg1"/>
              </a:buClr>
              <a:buFont typeface="Arial" charset="0"/>
              <a:buChar char="•"/>
            </a:pPr>
            <a:r>
              <a:rPr lang="es-ES" sz="1050" b="1" dirty="0"/>
              <a:t>Implantado/s</a:t>
            </a:r>
          </a:p>
        </p:txBody>
      </p:sp>
      <p:sp>
        <p:nvSpPr>
          <p:cNvPr id="121" name="Rectángulo redondeado 120"/>
          <p:cNvSpPr/>
          <p:nvPr/>
        </p:nvSpPr>
        <p:spPr bwMode="auto">
          <a:xfrm>
            <a:off x="2031886" y="4088752"/>
            <a:ext cx="1074691" cy="807303"/>
          </a:xfrm>
          <a:prstGeom prst="roundRect">
            <a:avLst/>
          </a:prstGeom>
          <a:noFill/>
          <a:ln w="28575" cap="flat" cmpd="sng" algn="ctr">
            <a:solidFill>
              <a:srgbClr val="00FF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algn="ctr">
              <a:spcBef>
                <a:spcPct val="20000"/>
              </a:spcBef>
              <a:buClr>
                <a:schemeClr val="bg1"/>
              </a:buClr>
              <a:buFont typeface="Arial" charset="0"/>
              <a:buChar char="•"/>
            </a:pPr>
            <a:endParaRPr lang="es-ES" sz="1600" b="1" dirty="0"/>
          </a:p>
        </p:txBody>
      </p:sp>
      <p:sp>
        <p:nvSpPr>
          <p:cNvPr id="126" name="Elipse 125"/>
          <p:cNvSpPr/>
          <p:nvPr/>
        </p:nvSpPr>
        <p:spPr bwMode="auto">
          <a:xfrm>
            <a:off x="5576178" y="1768248"/>
            <a:ext cx="211459" cy="198684"/>
          </a:xfrm>
          <a:prstGeom prst="ellipse">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algn="ctr">
              <a:spcBef>
                <a:spcPct val="20000"/>
              </a:spcBef>
              <a:buClr>
                <a:schemeClr val="bg1"/>
              </a:buClr>
              <a:buFont typeface="Arial" charset="0"/>
              <a:buChar char="•"/>
            </a:pPr>
            <a:endParaRPr lang="es-ES" sz="1600" b="1" dirty="0"/>
          </a:p>
        </p:txBody>
      </p:sp>
      <p:sp>
        <p:nvSpPr>
          <p:cNvPr id="127" name="Elipse 126"/>
          <p:cNvSpPr/>
          <p:nvPr/>
        </p:nvSpPr>
        <p:spPr bwMode="auto">
          <a:xfrm>
            <a:off x="6013478" y="2181192"/>
            <a:ext cx="211459" cy="198684"/>
          </a:xfrm>
          <a:prstGeom prst="ellipse">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algn="ctr">
              <a:spcBef>
                <a:spcPct val="20000"/>
              </a:spcBef>
              <a:buClr>
                <a:schemeClr val="bg1"/>
              </a:buClr>
              <a:buFont typeface="Arial" charset="0"/>
              <a:buChar char="•"/>
            </a:pPr>
            <a:endParaRPr lang="es-ES" sz="1600" b="1" dirty="0"/>
          </a:p>
        </p:txBody>
      </p:sp>
      <p:sp>
        <p:nvSpPr>
          <p:cNvPr id="128" name="Elipse 127"/>
          <p:cNvSpPr/>
          <p:nvPr/>
        </p:nvSpPr>
        <p:spPr bwMode="auto">
          <a:xfrm>
            <a:off x="7479604" y="1071149"/>
            <a:ext cx="211459" cy="198684"/>
          </a:xfrm>
          <a:prstGeom prst="ellipse">
            <a:avLst/>
          </a:prstGeom>
          <a:solidFill>
            <a:srgbClr val="00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algn="ctr">
              <a:spcBef>
                <a:spcPct val="20000"/>
              </a:spcBef>
              <a:buClr>
                <a:schemeClr val="bg1"/>
              </a:buClr>
              <a:buFont typeface="Arial" charset="0"/>
              <a:buChar char="•"/>
            </a:pPr>
            <a:endParaRPr lang="es-ES" sz="1600" b="1" dirty="0"/>
          </a:p>
        </p:txBody>
      </p:sp>
      <p:sp>
        <p:nvSpPr>
          <p:cNvPr id="129" name="Elipse 128"/>
          <p:cNvSpPr/>
          <p:nvPr/>
        </p:nvSpPr>
        <p:spPr bwMode="auto">
          <a:xfrm>
            <a:off x="3004222" y="5466996"/>
            <a:ext cx="211459" cy="198684"/>
          </a:xfrm>
          <a:prstGeom prst="ellipse">
            <a:avLst/>
          </a:prstGeom>
          <a:solidFill>
            <a:srgbClr val="00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algn="ctr">
              <a:spcBef>
                <a:spcPct val="20000"/>
              </a:spcBef>
              <a:buClr>
                <a:schemeClr val="bg1"/>
              </a:buClr>
              <a:buFont typeface="Arial" charset="0"/>
              <a:buChar char="•"/>
            </a:pPr>
            <a:endParaRPr lang="es-ES" sz="1600" b="1" dirty="0"/>
          </a:p>
        </p:txBody>
      </p:sp>
      <p:sp>
        <p:nvSpPr>
          <p:cNvPr id="130" name="Elipse 129"/>
          <p:cNvSpPr/>
          <p:nvPr/>
        </p:nvSpPr>
        <p:spPr bwMode="auto">
          <a:xfrm>
            <a:off x="1936066" y="4066941"/>
            <a:ext cx="211459" cy="198684"/>
          </a:xfrm>
          <a:prstGeom prst="ellipse">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algn="ctr">
              <a:spcBef>
                <a:spcPct val="20000"/>
              </a:spcBef>
              <a:buClr>
                <a:schemeClr val="bg1"/>
              </a:buClr>
              <a:buFont typeface="Arial" charset="0"/>
              <a:buChar char="•"/>
            </a:pPr>
            <a:endParaRPr lang="es-ES" sz="1600" b="1" dirty="0"/>
          </a:p>
        </p:txBody>
      </p:sp>
      <p:sp>
        <p:nvSpPr>
          <p:cNvPr id="131" name="Rectángulo redondeado 130"/>
          <p:cNvSpPr/>
          <p:nvPr/>
        </p:nvSpPr>
        <p:spPr bwMode="auto">
          <a:xfrm>
            <a:off x="9421610" y="5862326"/>
            <a:ext cx="993784" cy="284516"/>
          </a:xfrm>
          <a:prstGeom prst="roundRect">
            <a:avLst/>
          </a:prstGeom>
          <a:noFill/>
          <a:ln w="28575" cap="flat" cmpd="sng" algn="ctr">
            <a:solidFill>
              <a:srgbClr val="E7763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algn="ctr">
              <a:spcBef>
                <a:spcPct val="20000"/>
              </a:spcBef>
              <a:buClr>
                <a:schemeClr val="bg1"/>
              </a:buClr>
              <a:buFont typeface="Arial" charset="0"/>
              <a:buChar char="•"/>
            </a:pPr>
            <a:r>
              <a:rPr lang="es-ES" sz="1050" b="1" dirty="0"/>
              <a:t>Próximos</a:t>
            </a:r>
          </a:p>
        </p:txBody>
      </p:sp>
      <p:sp>
        <p:nvSpPr>
          <p:cNvPr id="135" name="Rectángulo redondeado 134"/>
          <p:cNvSpPr/>
          <p:nvPr/>
        </p:nvSpPr>
        <p:spPr bwMode="auto">
          <a:xfrm flipH="1">
            <a:off x="2021925" y="3046596"/>
            <a:ext cx="1148641" cy="410831"/>
          </a:xfrm>
          <a:prstGeom prst="roundRect">
            <a:avLst/>
          </a:prstGeom>
          <a:noFill/>
          <a:ln w="28575" cap="flat" cmpd="sng" algn="ctr">
            <a:solidFill>
              <a:srgbClr val="E7763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algn="ctr">
              <a:spcBef>
                <a:spcPct val="20000"/>
              </a:spcBef>
              <a:buClr>
                <a:schemeClr val="bg1"/>
              </a:buClr>
              <a:buFont typeface="Arial" charset="0"/>
              <a:buChar char="•"/>
            </a:pPr>
            <a:endParaRPr lang="es-ES" sz="1050" b="1" dirty="0"/>
          </a:p>
        </p:txBody>
      </p:sp>
      <p:sp>
        <p:nvSpPr>
          <p:cNvPr id="137" name="Rectángulo redondeado 136"/>
          <p:cNvSpPr/>
          <p:nvPr/>
        </p:nvSpPr>
        <p:spPr bwMode="auto">
          <a:xfrm flipH="1">
            <a:off x="2783616" y="1992215"/>
            <a:ext cx="2359281" cy="387891"/>
          </a:xfrm>
          <a:prstGeom prst="roundRect">
            <a:avLst/>
          </a:prstGeom>
          <a:noFill/>
          <a:ln w="28575" cap="flat" cmpd="sng" algn="ctr">
            <a:solidFill>
              <a:srgbClr val="E7763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algn="ctr">
              <a:spcBef>
                <a:spcPct val="20000"/>
              </a:spcBef>
              <a:buClr>
                <a:schemeClr val="bg1"/>
              </a:buClr>
              <a:buFont typeface="Arial" charset="0"/>
              <a:buChar char="•"/>
            </a:pPr>
            <a:endParaRPr lang="es-ES" sz="1050" b="1" dirty="0"/>
          </a:p>
        </p:txBody>
      </p:sp>
      <p:sp>
        <p:nvSpPr>
          <p:cNvPr id="144" name="Rectángulo redondeado 143"/>
          <p:cNvSpPr/>
          <p:nvPr/>
        </p:nvSpPr>
        <p:spPr bwMode="auto">
          <a:xfrm flipH="1">
            <a:off x="1945590" y="2392290"/>
            <a:ext cx="1148641" cy="410831"/>
          </a:xfrm>
          <a:prstGeom prst="roundRect">
            <a:avLst/>
          </a:prstGeom>
          <a:noFill/>
          <a:ln w="28575" cap="flat" cmpd="sng" algn="ctr">
            <a:solidFill>
              <a:srgbClr val="E7763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algn="ctr">
              <a:spcBef>
                <a:spcPct val="20000"/>
              </a:spcBef>
              <a:buClr>
                <a:schemeClr val="bg1"/>
              </a:buClr>
              <a:buFont typeface="Arial" charset="0"/>
              <a:buChar char="•"/>
            </a:pPr>
            <a:endParaRPr lang="es-ES" sz="1050" b="1" dirty="0"/>
          </a:p>
        </p:txBody>
      </p:sp>
      <p:sp>
        <p:nvSpPr>
          <p:cNvPr id="132" name="CuadroTexto 131"/>
          <p:cNvSpPr txBox="1"/>
          <p:nvPr/>
        </p:nvSpPr>
        <p:spPr>
          <a:xfrm>
            <a:off x="5817041" y="908721"/>
            <a:ext cx="943808" cy="180425"/>
          </a:xfrm>
          <a:prstGeom prst="rect">
            <a:avLst/>
          </a:prstGeom>
          <a:noFill/>
        </p:spPr>
        <p:txBody>
          <a:bodyPr wrap="square" lIns="36000" tIns="36000" rIns="36000" bIns="36000" rtlCol="0">
            <a:spAutoFit/>
          </a:bodyPr>
          <a:lstStyle/>
          <a:p>
            <a:r>
              <a:rPr lang="es-ES_tradnl" sz="700" b="1" i="1" dirty="0">
                <a:solidFill>
                  <a:srgbClr val="C00000"/>
                </a:solidFill>
              </a:rPr>
              <a:t>Dotación AMAS</a:t>
            </a:r>
            <a:endParaRPr lang="es-ES" sz="700" b="1" i="1" dirty="0">
              <a:solidFill>
                <a:srgbClr val="C00000"/>
              </a:solidFill>
            </a:endParaRPr>
          </a:p>
        </p:txBody>
      </p:sp>
      <p:sp>
        <p:nvSpPr>
          <p:cNvPr id="133" name="Elipse 132"/>
          <p:cNvSpPr/>
          <p:nvPr/>
        </p:nvSpPr>
        <p:spPr bwMode="auto">
          <a:xfrm>
            <a:off x="3375878" y="2355829"/>
            <a:ext cx="211459" cy="198684"/>
          </a:xfrm>
          <a:prstGeom prst="ellipse">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algn="ctr">
              <a:spcBef>
                <a:spcPct val="20000"/>
              </a:spcBef>
              <a:buClr>
                <a:schemeClr val="bg1"/>
              </a:buClr>
              <a:buFont typeface="Arial" charset="0"/>
              <a:buChar char="•"/>
            </a:pPr>
            <a:endParaRPr lang="es-ES" sz="1600" b="1" dirty="0"/>
          </a:p>
        </p:txBody>
      </p:sp>
      <p:sp>
        <p:nvSpPr>
          <p:cNvPr id="138" name="Elipse 137"/>
          <p:cNvSpPr/>
          <p:nvPr/>
        </p:nvSpPr>
        <p:spPr bwMode="auto">
          <a:xfrm>
            <a:off x="1950697" y="3488046"/>
            <a:ext cx="211459" cy="198684"/>
          </a:xfrm>
          <a:prstGeom prst="ellipse">
            <a:avLst/>
          </a:prstGeom>
          <a:solidFill>
            <a:srgbClr val="00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algn="ctr">
              <a:spcBef>
                <a:spcPct val="20000"/>
              </a:spcBef>
              <a:buClr>
                <a:schemeClr val="bg1"/>
              </a:buClr>
              <a:buFont typeface="Arial" charset="0"/>
              <a:buChar char="•"/>
            </a:pPr>
            <a:endParaRPr lang="es-ES" sz="1600" b="1" dirty="0"/>
          </a:p>
        </p:txBody>
      </p:sp>
      <p:sp>
        <p:nvSpPr>
          <p:cNvPr id="139" name="Abrir llave 138"/>
          <p:cNvSpPr/>
          <p:nvPr/>
        </p:nvSpPr>
        <p:spPr bwMode="auto">
          <a:xfrm>
            <a:off x="6612573" y="3582691"/>
            <a:ext cx="231628" cy="348377"/>
          </a:xfrm>
          <a:prstGeom prst="leftBrace">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ctr">
              <a:spcBef>
                <a:spcPct val="20000"/>
              </a:spcBef>
              <a:buClr>
                <a:schemeClr val="bg1"/>
              </a:buClr>
              <a:buFont typeface="Arial" charset="0"/>
              <a:buChar char="•"/>
            </a:pPr>
            <a:endParaRPr lang="es-ES" sz="1600" b="1" dirty="0"/>
          </a:p>
        </p:txBody>
      </p:sp>
      <p:sp>
        <p:nvSpPr>
          <p:cNvPr id="140" name="CuadroTexto 139"/>
          <p:cNvSpPr txBox="1"/>
          <p:nvPr/>
        </p:nvSpPr>
        <p:spPr>
          <a:xfrm rot="16200000">
            <a:off x="6138822" y="3324913"/>
            <a:ext cx="993101" cy="253916"/>
          </a:xfrm>
          <a:prstGeom prst="rect">
            <a:avLst/>
          </a:prstGeom>
          <a:noFill/>
        </p:spPr>
        <p:txBody>
          <a:bodyPr wrap="square" rtlCol="0">
            <a:spAutoFit/>
          </a:bodyPr>
          <a:lstStyle/>
          <a:p>
            <a:r>
              <a:rPr lang="es-ES_tradnl" sz="1050" i="1" dirty="0"/>
              <a:t>Propio</a:t>
            </a:r>
            <a:endParaRPr lang="es-ES" sz="1050" i="1" dirty="0"/>
          </a:p>
        </p:txBody>
      </p:sp>
      <p:sp>
        <p:nvSpPr>
          <p:cNvPr id="143" name="Elipse 142"/>
          <p:cNvSpPr/>
          <p:nvPr/>
        </p:nvSpPr>
        <p:spPr bwMode="auto">
          <a:xfrm>
            <a:off x="6784894" y="3466611"/>
            <a:ext cx="211459" cy="198684"/>
          </a:xfrm>
          <a:prstGeom prst="ellipse">
            <a:avLst/>
          </a:prstGeom>
          <a:solidFill>
            <a:srgbClr val="00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algn="ctr">
              <a:spcBef>
                <a:spcPct val="20000"/>
              </a:spcBef>
              <a:buClr>
                <a:schemeClr val="bg1"/>
              </a:buClr>
              <a:buFont typeface="Arial" charset="0"/>
              <a:buChar char="•"/>
            </a:pPr>
            <a:endParaRPr lang="es-ES" sz="1600" b="1" dirty="0"/>
          </a:p>
        </p:txBody>
      </p:sp>
    </p:spTree>
    <p:extLst>
      <p:ext uri="{BB962C8B-B14F-4D97-AF65-F5344CB8AC3E}">
        <p14:creationId xmlns:p14="http://schemas.microsoft.com/office/powerpoint/2010/main" val="3370238161"/>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http://www.madridmapa.com/fotos/contorno-mapa-comunidad-de-madrid-color-morado-im3-size300.jpg"/>
          <p:cNvPicPr>
            <a:picLocks noChangeAspect="1" noChangeArrowheads="1"/>
          </p:cNvPicPr>
          <p:nvPr/>
        </p:nvPicPr>
        <p:blipFill>
          <a:blip r:embed="rId2" cstate="print">
            <a:duotone>
              <a:schemeClr val="accent3">
                <a:shade val="45000"/>
                <a:satMod val="135000"/>
              </a:schemeClr>
              <a:prstClr val="white"/>
            </a:duotone>
          </a:blip>
          <a:srcRect/>
          <a:stretch>
            <a:fillRect/>
          </a:stretch>
        </p:blipFill>
        <p:spPr bwMode="auto">
          <a:xfrm>
            <a:off x="3345725" y="1207540"/>
            <a:ext cx="4824536" cy="4824536"/>
          </a:xfrm>
          <a:prstGeom prst="rect">
            <a:avLst/>
          </a:prstGeom>
          <a:noFill/>
          <a:ln w="38100">
            <a:noFill/>
          </a:ln>
          <a:effectLst/>
        </p:spPr>
      </p:pic>
      <p:sp>
        <p:nvSpPr>
          <p:cNvPr id="26" name="18 CuadroTexto"/>
          <p:cNvSpPr txBox="1"/>
          <p:nvPr/>
        </p:nvSpPr>
        <p:spPr>
          <a:xfrm>
            <a:off x="983432" y="836713"/>
            <a:ext cx="9577064" cy="461665"/>
          </a:xfrm>
          <a:prstGeom prst="rect">
            <a:avLst/>
          </a:prstGeom>
          <a:ln w="28575">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s-ES" sz="2400" b="1" dirty="0">
                <a:solidFill>
                  <a:srgbClr val="008000"/>
                </a:solidFill>
              </a:rPr>
              <a:t>Esquema de Centros Penitenciarios y Hospitales de Referencia</a:t>
            </a:r>
          </a:p>
        </p:txBody>
      </p:sp>
      <p:cxnSp>
        <p:nvCxnSpPr>
          <p:cNvPr id="29" name="Conector recto de flecha 6"/>
          <p:cNvCxnSpPr>
            <a:stCxn id="35" idx="1"/>
            <a:endCxn id="45" idx="2"/>
          </p:cNvCxnSpPr>
          <p:nvPr/>
        </p:nvCxnSpPr>
        <p:spPr bwMode="auto">
          <a:xfrm rot="10800000">
            <a:off x="4115688" y="4293096"/>
            <a:ext cx="328" cy="1558960"/>
          </a:xfrm>
          <a:prstGeom prst="bentConnector2">
            <a:avLst/>
          </a:prstGeom>
          <a:ln>
            <a:solidFill>
              <a:srgbClr val="00B050"/>
            </a:solidFill>
            <a:headEnd type="none" w="med" len="med"/>
            <a:tailEnd type="none" w="med" len="med"/>
          </a:ln>
        </p:spPr>
        <p:style>
          <a:lnRef idx="3">
            <a:schemeClr val="accent1"/>
          </a:lnRef>
          <a:fillRef idx="0">
            <a:schemeClr val="accent1"/>
          </a:fillRef>
          <a:effectRef idx="2">
            <a:schemeClr val="accent1"/>
          </a:effectRef>
          <a:fontRef idx="minor">
            <a:schemeClr val="tx1"/>
          </a:fontRef>
        </p:style>
      </p:cxnSp>
      <p:sp>
        <p:nvSpPr>
          <p:cNvPr id="30" name="29 CuadroTexto"/>
          <p:cNvSpPr txBox="1"/>
          <p:nvPr/>
        </p:nvSpPr>
        <p:spPr>
          <a:xfrm>
            <a:off x="6023992" y="3140968"/>
            <a:ext cx="1584000" cy="237600"/>
          </a:xfrm>
          <a:prstGeom prst="rect">
            <a:avLst/>
          </a:prstGeom>
          <a:solidFill>
            <a:srgbClr val="002060"/>
          </a:solidFill>
          <a:ln/>
        </p:spPr>
        <p:style>
          <a:lnRef idx="0">
            <a:schemeClr val="accent1"/>
          </a:lnRef>
          <a:fillRef idx="3">
            <a:schemeClr val="accent1"/>
          </a:fillRef>
          <a:effectRef idx="3">
            <a:schemeClr val="accent1"/>
          </a:effectRef>
          <a:fontRef idx="minor">
            <a:schemeClr val="lt1"/>
          </a:fontRef>
        </p:style>
        <p:txBody>
          <a:bodyPr wrap="square" lIns="0" rIns="0" rtlCol="0" anchor="ctr">
            <a:noAutofit/>
          </a:bodyPr>
          <a:lstStyle/>
          <a:p>
            <a:pPr algn="ctr"/>
            <a:r>
              <a:rPr lang="es-ES" b="1" dirty="0">
                <a:solidFill>
                  <a:schemeClr val="bg1"/>
                </a:solidFill>
                <a:latin typeface="Arial" pitchFamily="34" charset="0"/>
                <a:cs typeface="Arial" pitchFamily="34" charset="0"/>
              </a:rPr>
              <a:t>Príncipe de Asturias</a:t>
            </a:r>
          </a:p>
        </p:txBody>
      </p:sp>
      <p:sp>
        <p:nvSpPr>
          <p:cNvPr id="31" name="30 CuadroTexto"/>
          <p:cNvSpPr txBox="1"/>
          <p:nvPr/>
        </p:nvSpPr>
        <p:spPr>
          <a:xfrm>
            <a:off x="7904509" y="2852936"/>
            <a:ext cx="2376000" cy="237600"/>
          </a:xfrm>
          <a:prstGeom prst="rect">
            <a:avLst/>
          </a:prstGeom>
          <a:gradFill>
            <a:gsLst>
              <a:gs pos="0">
                <a:srgbClr val="CC9900"/>
              </a:gs>
              <a:gs pos="80000">
                <a:srgbClr val="CC9900"/>
              </a:gs>
              <a:gs pos="100000">
                <a:srgbClr val="CC9900"/>
              </a:gs>
            </a:gsLst>
          </a:gradFill>
          <a:ln/>
        </p:spPr>
        <p:style>
          <a:lnRef idx="0">
            <a:schemeClr val="accent1"/>
          </a:lnRef>
          <a:fillRef idx="3">
            <a:schemeClr val="accent1"/>
          </a:fillRef>
          <a:effectRef idx="3">
            <a:schemeClr val="accent1"/>
          </a:effectRef>
          <a:fontRef idx="minor">
            <a:schemeClr val="lt1"/>
          </a:fontRef>
        </p:style>
        <p:txBody>
          <a:bodyPr wrap="square" lIns="0" rIns="0" rtlCol="0">
            <a:noAutofit/>
          </a:bodyPr>
          <a:lstStyle/>
          <a:p>
            <a:pPr algn="ctr"/>
            <a:r>
              <a:rPr lang="es-ES" b="1" dirty="0">
                <a:solidFill>
                  <a:schemeClr val="tx1"/>
                </a:solidFill>
                <a:latin typeface="Arial" pitchFamily="34" charset="0"/>
                <a:cs typeface="Arial" pitchFamily="34" charset="0"/>
              </a:rPr>
              <a:t>Alcalá Meco Mujeres (Madrid I)</a:t>
            </a:r>
          </a:p>
        </p:txBody>
      </p:sp>
      <p:cxnSp>
        <p:nvCxnSpPr>
          <p:cNvPr id="32" name="116 Conector recto"/>
          <p:cNvCxnSpPr>
            <a:stCxn id="30" idx="3"/>
            <a:endCxn id="31" idx="1"/>
          </p:cNvCxnSpPr>
          <p:nvPr/>
        </p:nvCxnSpPr>
        <p:spPr bwMode="auto">
          <a:xfrm flipV="1">
            <a:off x="7607993" y="2971736"/>
            <a:ext cx="296517" cy="288032"/>
          </a:xfrm>
          <a:prstGeom prst="bentConnector3">
            <a:avLst>
              <a:gd name="adj1" fmla="val 50000"/>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cxnSp>
      <p:sp>
        <p:nvSpPr>
          <p:cNvPr id="33" name="32 CuadroTexto"/>
          <p:cNvSpPr txBox="1"/>
          <p:nvPr/>
        </p:nvSpPr>
        <p:spPr>
          <a:xfrm>
            <a:off x="7896200" y="3501008"/>
            <a:ext cx="2376000" cy="237600"/>
          </a:xfrm>
          <a:prstGeom prst="rect">
            <a:avLst/>
          </a:prstGeom>
          <a:gradFill>
            <a:gsLst>
              <a:gs pos="0">
                <a:srgbClr val="CC9900"/>
              </a:gs>
              <a:gs pos="80000">
                <a:srgbClr val="CC9900"/>
              </a:gs>
              <a:gs pos="100000">
                <a:srgbClr val="CC9900"/>
              </a:gs>
            </a:gsLst>
          </a:gradFill>
          <a:ln/>
        </p:spPr>
        <p:style>
          <a:lnRef idx="0">
            <a:schemeClr val="accent1"/>
          </a:lnRef>
          <a:fillRef idx="3">
            <a:schemeClr val="accent1"/>
          </a:fillRef>
          <a:effectRef idx="3">
            <a:schemeClr val="accent1"/>
          </a:effectRef>
          <a:fontRef idx="minor">
            <a:schemeClr val="lt1"/>
          </a:fontRef>
        </p:style>
        <p:txBody>
          <a:bodyPr wrap="square" lIns="0" rIns="0" rtlCol="0">
            <a:noAutofit/>
          </a:bodyPr>
          <a:lstStyle/>
          <a:p>
            <a:pPr algn="ctr"/>
            <a:r>
              <a:rPr lang="es-ES" b="1" dirty="0">
                <a:solidFill>
                  <a:schemeClr val="tx1"/>
                </a:solidFill>
                <a:latin typeface="Arial" pitchFamily="34" charset="0"/>
                <a:cs typeface="Arial" pitchFamily="34" charset="0"/>
              </a:rPr>
              <a:t>Alcalá Meco Hombres (Madrid II)</a:t>
            </a:r>
          </a:p>
        </p:txBody>
      </p:sp>
      <p:cxnSp>
        <p:nvCxnSpPr>
          <p:cNvPr id="34" name="116 Conector recto"/>
          <p:cNvCxnSpPr>
            <a:stCxn id="30" idx="3"/>
            <a:endCxn id="33" idx="1"/>
          </p:cNvCxnSpPr>
          <p:nvPr/>
        </p:nvCxnSpPr>
        <p:spPr bwMode="auto">
          <a:xfrm>
            <a:off x="7607992" y="3259768"/>
            <a:ext cx="288208" cy="360040"/>
          </a:xfrm>
          <a:prstGeom prst="bentConnector3">
            <a:avLst>
              <a:gd name="adj1" fmla="val 50000"/>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cxnSp>
      <p:sp>
        <p:nvSpPr>
          <p:cNvPr id="35" name="34 CuadroTexto"/>
          <p:cNvSpPr txBox="1"/>
          <p:nvPr/>
        </p:nvSpPr>
        <p:spPr>
          <a:xfrm>
            <a:off x="4116016" y="5733256"/>
            <a:ext cx="2124000" cy="237600"/>
          </a:xfrm>
          <a:prstGeom prst="rect">
            <a:avLst/>
          </a:prstGeom>
          <a:gradFill>
            <a:gsLst>
              <a:gs pos="0">
                <a:srgbClr val="CC9900"/>
              </a:gs>
              <a:gs pos="80000">
                <a:srgbClr val="CC9900"/>
              </a:gs>
              <a:gs pos="100000">
                <a:srgbClr val="CC9900"/>
              </a:gs>
            </a:gsLst>
          </a:gradFill>
          <a:ln/>
        </p:spPr>
        <p:style>
          <a:lnRef idx="0">
            <a:schemeClr val="accent1"/>
          </a:lnRef>
          <a:fillRef idx="3">
            <a:schemeClr val="accent1"/>
          </a:fillRef>
          <a:effectRef idx="3">
            <a:schemeClr val="accent1"/>
          </a:effectRef>
          <a:fontRef idx="minor">
            <a:schemeClr val="lt1"/>
          </a:fontRef>
        </p:style>
        <p:txBody>
          <a:bodyPr wrap="square" lIns="0" rIns="0" rtlCol="0">
            <a:noAutofit/>
          </a:bodyPr>
          <a:lstStyle/>
          <a:p>
            <a:pPr algn="ctr"/>
            <a:r>
              <a:rPr lang="es-ES" b="1" dirty="0">
                <a:solidFill>
                  <a:schemeClr val="tx1"/>
                </a:solidFill>
                <a:latin typeface="Arial" pitchFamily="34" charset="0"/>
                <a:cs typeface="Arial" pitchFamily="34" charset="0"/>
              </a:rPr>
              <a:t>Aranjuez (Madrid VI)</a:t>
            </a:r>
          </a:p>
        </p:txBody>
      </p:sp>
      <p:cxnSp>
        <p:nvCxnSpPr>
          <p:cNvPr id="36" name="116 Conector recto"/>
          <p:cNvCxnSpPr>
            <a:endCxn id="35" idx="0"/>
          </p:cNvCxnSpPr>
          <p:nvPr/>
        </p:nvCxnSpPr>
        <p:spPr bwMode="auto">
          <a:xfrm rot="16200000" flipH="1">
            <a:off x="3988093" y="4543333"/>
            <a:ext cx="1461390" cy="918456"/>
          </a:xfrm>
          <a:prstGeom prst="bentConnector3">
            <a:avLst>
              <a:gd name="adj1" fmla="val 82205"/>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cxnSp>
      <p:sp>
        <p:nvSpPr>
          <p:cNvPr id="37" name="36 CuadroTexto"/>
          <p:cNvSpPr txBox="1"/>
          <p:nvPr/>
        </p:nvSpPr>
        <p:spPr>
          <a:xfrm>
            <a:off x="3842150" y="2665985"/>
            <a:ext cx="2124000" cy="237600"/>
          </a:xfrm>
          <a:prstGeom prst="rect">
            <a:avLst/>
          </a:prstGeom>
          <a:gradFill>
            <a:gsLst>
              <a:gs pos="0">
                <a:srgbClr val="CC9900"/>
              </a:gs>
              <a:gs pos="80000">
                <a:srgbClr val="CC9900"/>
              </a:gs>
              <a:gs pos="100000">
                <a:srgbClr val="CC9900"/>
              </a:gs>
            </a:gsLst>
          </a:gradFill>
          <a:ln/>
        </p:spPr>
        <p:style>
          <a:lnRef idx="0">
            <a:schemeClr val="accent1"/>
          </a:lnRef>
          <a:fillRef idx="3">
            <a:schemeClr val="accent1"/>
          </a:fillRef>
          <a:effectRef idx="3">
            <a:schemeClr val="accent1"/>
          </a:effectRef>
          <a:fontRef idx="minor">
            <a:schemeClr val="lt1"/>
          </a:fontRef>
        </p:style>
        <p:txBody>
          <a:bodyPr wrap="square" lIns="0" rIns="0" rtlCol="0">
            <a:noAutofit/>
          </a:bodyPr>
          <a:lstStyle/>
          <a:p>
            <a:pPr algn="ctr"/>
            <a:r>
              <a:rPr lang="es-ES" b="1" dirty="0">
                <a:solidFill>
                  <a:schemeClr val="tx1"/>
                </a:solidFill>
                <a:latin typeface="Arial" pitchFamily="34" charset="0"/>
                <a:cs typeface="Arial" pitchFamily="34" charset="0"/>
              </a:rPr>
              <a:t>Soto del Real (Madrid V)</a:t>
            </a:r>
          </a:p>
        </p:txBody>
      </p:sp>
      <p:cxnSp>
        <p:nvCxnSpPr>
          <p:cNvPr id="38" name="116 Conector recto"/>
          <p:cNvCxnSpPr>
            <a:stCxn id="37" idx="2"/>
            <a:endCxn id="40" idx="0"/>
          </p:cNvCxnSpPr>
          <p:nvPr/>
        </p:nvCxnSpPr>
        <p:spPr bwMode="auto">
          <a:xfrm rot="16200000" flipH="1">
            <a:off x="5262375" y="2545361"/>
            <a:ext cx="1273667" cy="1990114"/>
          </a:xfrm>
          <a:prstGeom prst="bentConnector3">
            <a:avLst>
              <a:gd name="adj1" fmla="val 50000"/>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cxnSp>
      <p:sp>
        <p:nvSpPr>
          <p:cNvPr id="39" name="38 CuadroTexto"/>
          <p:cNvSpPr txBox="1"/>
          <p:nvPr/>
        </p:nvSpPr>
        <p:spPr>
          <a:xfrm>
            <a:off x="8436496" y="5157192"/>
            <a:ext cx="2124000" cy="237600"/>
          </a:xfrm>
          <a:prstGeom prst="rect">
            <a:avLst/>
          </a:prstGeom>
          <a:gradFill>
            <a:gsLst>
              <a:gs pos="0">
                <a:srgbClr val="CC9900"/>
              </a:gs>
              <a:gs pos="80000">
                <a:srgbClr val="CC9900"/>
              </a:gs>
              <a:gs pos="100000">
                <a:srgbClr val="CC9900"/>
              </a:gs>
            </a:gsLst>
          </a:gradFill>
          <a:ln/>
        </p:spPr>
        <p:style>
          <a:lnRef idx="0">
            <a:schemeClr val="accent1"/>
          </a:lnRef>
          <a:fillRef idx="3">
            <a:schemeClr val="accent1"/>
          </a:fillRef>
          <a:effectRef idx="3">
            <a:schemeClr val="accent1"/>
          </a:effectRef>
          <a:fontRef idx="minor">
            <a:schemeClr val="lt1"/>
          </a:fontRef>
        </p:style>
        <p:txBody>
          <a:bodyPr wrap="square" lIns="0" rIns="0" rtlCol="0">
            <a:noAutofit/>
          </a:bodyPr>
          <a:lstStyle/>
          <a:p>
            <a:pPr algn="ctr"/>
            <a:r>
              <a:rPr lang="es-ES" b="1" dirty="0">
                <a:solidFill>
                  <a:schemeClr val="tx1"/>
                </a:solidFill>
                <a:latin typeface="Arial" pitchFamily="34" charset="0"/>
                <a:cs typeface="Arial" pitchFamily="34" charset="0"/>
              </a:rPr>
              <a:t>Estremera (Madrid VII)</a:t>
            </a:r>
          </a:p>
        </p:txBody>
      </p:sp>
      <p:sp>
        <p:nvSpPr>
          <p:cNvPr id="40" name="39 CuadroTexto"/>
          <p:cNvSpPr txBox="1"/>
          <p:nvPr/>
        </p:nvSpPr>
        <p:spPr>
          <a:xfrm>
            <a:off x="6138264" y="4177252"/>
            <a:ext cx="1512000" cy="237600"/>
          </a:xfrm>
          <a:prstGeom prst="rect">
            <a:avLst/>
          </a:prstGeom>
          <a:solidFill>
            <a:srgbClr val="002060"/>
          </a:solidFill>
          <a:ln/>
        </p:spPr>
        <p:style>
          <a:lnRef idx="0">
            <a:schemeClr val="accent1"/>
          </a:lnRef>
          <a:fillRef idx="3">
            <a:schemeClr val="accent1"/>
          </a:fillRef>
          <a:effectRef idx="3">
            <a:schemeClr val="accent1"/>
          </a:effectRef>
          <a:fontRef idx="minor">
            <a:schemeClr val="lt1"/>
          </a:fontRef>
        </p:style>
        <p:txBody>
          <a:bodyPr wrap="square" rtlCol="0" anchor="ctr">
            <a:noAutofit/>
          </a:bodyPr>
          <a:lstStyle/>
          <a:p>
            <a:pPr algn="ctr"/>
            <a:r>
              <a:rPr lang="es-ES" b="1" dirty="0">
                <a:solidFill>
                  <a:schemeClr val="bg1"/>
                </a:solidFill>
                <a:latin typeface="Arial" pitchFamily="34" charset="0"/>
                <a:cs typeface="Arial" pitchFamily="34" charset="0"/>
              </a:rPr>
              <a:t>Gregorio Marañón</a:t>
            </a:r>
          </a:p>
        </p:txBody>
      </p:sp>
      <p:cxnSp>
        <p:nvCxnSpPr>
          <p:cNvPr id="41" name="116 Conector recto"/>
          <p:cNvCxnSpPr>
            <a:stCxn id="40" idx="2"/>
            <a:endCxn id="39" idx="0"/>
          </p:cNvCxnSpPr>
          <p:nvPr/>
        </p:nvCxnSpPr>
        <p:spPr bwMode="auto">
          <a:xfrm rot="16200000" flipH="1">
            <a:off x="7825210" y="3483906"/>
            <a:ext cx="742340" cy="2604232"/>
          </a:xfrm>
          <a:prstGeom prst="bentConnector3">
            <a:avLst>
              <a:gd name="adj1" fmla="val 50000"/>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cxnSp>
      <p:sp>
        <p:nvSpPr>
          <p:cNvPr id="42" name="41 CuadroTexto"/>
          <p:cNvSpPr txBox="1"/>
          <p:nvPr/>
        </p:nvSpPr>
        <p:spPr>
          <a:xfrm>
            <a:off x="5035663" y="4682594"/>
            <a:ext cx="1470812" cy="237600"/>
          </a:xfrm>
          <a:prstGeom prst="rect">
            <a:avLst/>
          </a:prstGeom>
          <a:solidFill>
            <a:srgbClr val="002060"/>
          </a:solidFill>
          <a:ln/>
        </p:spPr>
        <p:style>
          <a:lnRef idx="0">
            <a:schemeClr val="accent1"/>
          </a:lnRef>
          <a:fillRef idx="3">
            <a:schemeClr val="accent1"/>
          </a:fillRef>
          <a:effectRef idx="3">
            <a:schemeClr val="accent1"/>
          </a:effectRef>
          <a:fontRef idx="minor">
            <a:schemeClr val="lt1"/>
          </a:fontRef>
        </p:style>
        <p:txBody>
          <a:bodyPr wrap="square" rtlCol="0" anchor="ctr">
            <a:noAutofit/>
          </a:bodyPr>
          <a:lstStyle/>
          <a:p>
            <a:pPr algn="ctr"/>
            <a:r>
              <a:rPr lang="es-ES" b="1" dirty="0">
                <a:solidFill>
                  <a:schemeClr val="bg1"/>
                </a:solidFill>
                <a:latin typeface="Arial" pitchFamily="34" charset="0"/>
                <a:cs typeface="Arial" pitchFamily="34" charset="0"/>
              </a:rPr>
              <a:t>Doce de Octubre</a:t>
            </a:r>
          </a:p>
        </p:txBody>
      </p:sp>
      <p:sp>
        <p:nvSpPr>
          <p:cNvPr id="43" name="42 CuadroTexto"/>
          <p:cNvSpPr txBox="1"/>
          <p:nvPr/>
        </p:nvSpPr>
        <p:spPr>
          <a:xfrm>
            <a:off x="4720147" y="5047873"/>
            <a:ext cx="2124000" cy="237600"/>
          </a:xfrm>
          <a:prstGeom prst="rect">
            <a:avLst/>
          </a:prstGeom>
          <a:gradFill>
            <a:gsLst>
              <a:gs pos="0">
                <a:srgbClr val="CC9900"/>
              </a:gs>
              <a:gs pos="80000">
                <a:srgbClr val="CC9900"/>
              </a:gs>
              <a:gs pos="100000">
                <a:srgbClr val="CC9900"/>
              </a:gs>
            </a:gsLst>
          </a:gradFill>
          <a:ln/>
        </p:spPr>
        <p:style>
          <a:lnRef idx="0">
            <a:schemeClr val="accent1"/>
          </a:lnRef>
          <a:fillRef idx="3">
            <a:schemeClr val="accent1"/>
          </a:fillRef>
          <a:effectRef idx="3">
            <a:schemeClr val="accent1"/>
          </a:effectRef>
          <a:fontRef idx="minor">
            <a:schemeClr val="lt1"/>
          </a:fontRef>
        </p:style>
        <p:txBody>
          <a:bodyPr wrap="square" lIns="0" rIns="0" rtlCol="0">
            <a:noAutofit/>
          </a:bodyPr>
          <a:lstStyle/>
          <a:p>
            <a:pPr algn="ctr"/>
            <a:r>
              <a:rPr lang="es-ES" b="1" dirty="0">
                <a:solidFill>
                  <a:schemeClr val="tx1"/>
                </a:solidFill>
                <a:latin typeface="Arial" pitchFamily="34" charset="0"/>
                <a:cs typeface="Arial" pitchFamily="34" charset="0"/>
              </a:rPr>
              <a:t>Valdemoro (Madrid III)</a:t>
            </a:r>
          </a:p>
        </p:txBody>
      </p:sp>
      <p:cxnSp>
        <p:nvCxnSpPr>
          <p:cNvPr id="44" name="116 Conector recto"/>
          <p:cNvCxnSpPr>
            <a:stCxn id="42" idx="2"/>
            <a:endCxn id="43" idx="0"/>
          </p:cNvCxnSpPr>
          <p:nvPr/>
        </p:nvCxnSpPr>
        <p:spPr bwMode="auto">
          <a:xfrm rot="16200000" flipH="1">
            <a:off x="5712770" y="4978494"/>
            <a:ext cx="127679" cy="11078"/>
          </a:xfrm>
          <a:prstGeom prst="bentConnector3">
            <a:avLst>
              <a:gd name="adj1" fmla="val 50000"/>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cxnSp>
      <p:sp>
        <p:nvSpPr>
          <p:cNvPr id="45" name="44 CuadroTexto"/>
          <p:cNvSpPr txBox="1"/>
          <p:nvPr/>
        </p:nvSpPr>
        <p:spPr>
          <a:xfrm>
            <a:off x="3287688" y="4055496"/>
            <a:ext cx="1656000" cy="237600"/>
          </a:xfrm>
          <a:prstGeom prst="rect">
            <a:avLst/>
          </a:prstGeom>
          <a:solidFill>
            <a:srgbClr val="002060"/>
          </a:solidFill>
          <a:ln/>
        </p:spPr>
        <p:style>
          <a:lnRef idx="0">
            <a:schemeClr val="accent1"/>
          </a:lnRef>
          <a:fillRef idx="3">
            <a:schemeClr val="accent1"/>
          </a:fillRef>
          <a:effectRef idx="3">
            <a:schemeClr val="accent1"/>
          </a:effectRef>
          <a:fontRef idx="minor">
            <a:schemeClr val="lt1"/>
          </a:fontRef>
        </p:style>
        <p:txBody>
          <a:bodyPr wrap="square" rtlCol="0" anchor="ctr">
            <a:noAutofit/>
          </a:bodyPr>
          <a:lstStyle/>
          <a:p>
            <a:pPr algn="ctr"/>
            <a:r>
              <a:rPr lang="es-ES" b="1" dirty="0">
                <a:solidFill>
                  <a:schemeClr val="bg1"/>
                </a:solidFill>
                <a:latin typeface="Arial" pitchFamily="34" charset="0"/>
                <a:cs typeface="Arial" pitchFamily="34" charset="0"/>
              </a:rPr>
              <a:t>Fundación Alcorcón</a:t>
            </a:r>
          </a:p>
        </p:txBody>
      </p:sp>
      <p:sp>
        <p:nvSpPr>
          <p:cNvPr id="46" name="45 CuadroTexto"/>
          <p:cNvSpPr txBox="1"/>
          <p:nvPr/>
        </p:nvSpPr>
        <p:spPr>
          <a:xfrm>
            <a:off x="1847528" y="4509120"/>
            <a:ext cx="2124000" cy="237600"/>
          </a:xfrm>
          <a:prstGeom prst="rect">
            <a:avLst/>
          </a:prstGeom>
          <a:gradFill>
            <a:gsLst>
              <a:gs pos="0">
                <a:srgbClr val="CC9900"/>
              </a:gs>
              <a:gs pos="80000">
                <a:srgbClr val="CC9900"/>
              </a:gs>
              <a:gs pos="100000">
                <a:srgbClr val="CC9900"/>
              </a:gs>
            </a:gsLst>
          </a:gradFill>
          <a:ln/>
        </p:spPr>
        <p:style>
          <a:lnRef idx="0">
            <a:schemeClr val="accent1"/>
          </a:lnRef>
          <a:fillRef idx="3">
            <a:schemeClr val="accent1"/>
          </a:fillRef>
          <a:effectRef idx="3">
            <a:schemeClr val="accent1"/>
          </a:effectRef>
          <a:fontRef idx="minor">
            <a:schemeClr val="lt1"/>
          </a:fontRef>
        </p:style>
        <p:txBody>
          <a:bodyPr wrap="square" lIns="0" rIns="0" rtlCol="0">
            <a:noAutofit/>
          </a:bodyPr>
          <a:lstStyle/>
          <a:p>
            <a:pPr algn="ctr"/>
            <a:r>
              <a:rPr lang="es-ES" b="1" dirty="0">
                <a:solidFill>
                  <a:schemeClr val="tx1"/>
                </a:solidFill>
                <a:latin typeface="Arial" pitchFamily="34" charset="0"/>
                <a:cs typeface="Arial" pitchFamily="34" charset="0"/>
              </a:rPr>
              <a:t>Navalcarnero (Madrid IV)</a:t>
            </a:r>
          </a:p>
        </p:txBody>
      </p:sp>
      <p:cxnSp>
        <p:nvCxnSpPr>
          <p:cNvPr id="47" name="116 Conector recto"/>
          <p:cNvCxnSpPr>
            <a:stCxn id="45" idx="1"/>
            <a:endCxn id="46" idx="0"/>
          </p:cNvCxnSpPr>
          <p:nvPr/>
        </p:nvCxnSpPr>
        <p:spPr bwMode="auto">
          <a:xfrm rot="10800000" flipV="1">
            <a:off x="2909528" y="4174296"/>
            <a:ext cx="378160" cy="334824"/>
          </a:xfrm>
          <a:prstGeom prst="bentConnector2">
            <a:avLst/>
          </a:prstGeom>
          <a:ln>
            <a:solidFill>
              <a:srgbClr val="00B050"/>
            </a:solidFill>
            <a:headEnd type="none" w="med" len="med"/>
            <a:tailEnd type="none" w="med" len="med"/>
          </a:ln>
        </p:spPr>
        <p:style>
          <a:lnRef idx="3">
            <a:schemeClr val="accent1"/>
          </a:lnRef>
          <a:fillRef idx="0">
            <a:schemeClr val="accent1"/>
          </a:fillRef>
          <a:effectRef idx="2">
            <a:schemeClr val="accent1"/>
          </a:effectRef>
          <a:fontRef idx="minor">
            <a:schemeClr val="tx1"/>
          </a:fontRef>
        </p:style>
      </p:cxnSp>
      <p:cxnSp>
        <p:nvCxnSpPr>
          <p:cNvPr id="48" name="116 Conector recto"/>
          <p:cNvCxnSpPr/>
          <p:nvPr/>
        </p:nvCxnSpPr>
        <p:spPr bwMode="auto">
          <a:xfrm flipH="1">
            <a:off x="1847528" y="2081753"/>
            <a:ext cx="1166622" cy="0"/>
          </a:xfrm>
          <a:prstGeom prst="straightConnector1">
            <a:avLst/>
          </a:prstGeom>
          <a:ln>
            <a:solidFill>
              <a:srgbClr val="00B050"/>
            </a:solidFill>
            <a:headEnd type="none" w="med" len="med"/>
            <a:tailEnd type="none" w="med" len="med"/>
          </a:ln>
        </p:spPr>
        <p:style>
          <a:lnRef idx="3">
            <a:schemeClr val="accent1"/>
          </a:lnRef>
          <a:fillRef idx="0">
            <a:schemeClr val="accent1"/>
          </a:fillRef>
          <a:effectRef idx="2">
            <a:schemeClr val="accent1"/>
          </a:effectRef>
          <a:fontRef idx="minor">
            <a:schemeClr val="tx1"/>
          </a:fontRef>
        </p:style>
      </p:cxnSp>
      <p:sp>
        <p:nvSpPr>
          <p:cNvPr id="49" name="48 Rectángulo"/>
          <p:cNvSpPr/>
          <p:nvPr/>
        </p:nvSpPr>
        <p:spPr>
          <a:xfrm>
            <a:off x="3071665" y="1943254"/>
            <a:ext cx="1963999" cy="261610"/>
          </a:xfrm>
          <a:prstGeom prst="rect">
            <a:avLst/>
          </a:prstGeom>
        </p:spPr>
        <p:txBody>
          <a:bodyPr wrap="none">
            <a:spAutoFit/>
          </a:bodyPr>
          <a:lstStyle/>
          <a:p>
            <a:r>
              <a:rPr lang="es-ES" sz="1100" b="1" dirty="0">
                <a:latin typeface="Arial" pitchFamily="34" charset="0"/>
                <a:cs typeface="Arial" pitchFamily="34" charset="0"/>
              </a:rPr>
              <a:t>Conexión de Telemedicina</a:t>
            </a:r>
          </a:p>
        </p:txBody>
      </p:sp>
      <p:cxnSp>
        <p:nvCxnSpPr>
          <p:cNvPr id="50" name="116 Conector recto"/>
          <p:cNvCxnSpPr/>
          <p:nvPr/>
        </p:nvCxnSpPr>
        <p:spPr bwMode="auto">
          <a:xfrm flipH="1">
            <a:off x="1847528" y="1672283"/>
            <a:ext cx="1166622" cy="0"/>
          </a:xfrm>
          <a:prstGeom prst="straightConnector1">
            <a:avLst/>
          </a:prstGeom>
          <a:ln>
            <a:solidFill>
              <a:schemeClr val="accent1"/>
            </a:solidFill>
            <a:headEnd type="none" w="med" len="med"/>
            <a:tailEnd type="none" w="med" len="med"/>
          </a:ln>
        </p:spPr>
        <p:style>
          <a:lnRef idx="3">
            <a:schemeClr val="accent1"/>
          </a:lnRef>
          <a:fillRef idx="0">
            <a:schemeClr val="accent1"/>
          </a:fillRef>
          <a:effectRef idx="2">
            <a:schemeClr val="accent1"/>
          </a:effectRef>
          <a:fontRef idx="minor">
            <a:schemeClr val="tx1"/>
          </a:fontRef>
        </p:style>
      </p:cxnSp>
      <p:sp>
        <p:nvSpPr>
          <p:cNvPr id="51" name="50 Rectángulo"/>
          <p:cNvSpPr/>
          <p:nvPr/>
        </p:nvSpPr>
        <p:spPr>
          <a:xfrm>
            <a:off x="3071664" y="1533785"/>
            <a:ext cx="1980000" cy="430887"/>
          </a:xfrm>
          <a:prstGeom prst="rect">
            <a:avLst/>
          </a:prstGeom>
        </p:spPr>
        <p:txBody>
          <a:bodyPr wrap="square">
            <a:spAutoFit/>
          </a:bodyPr>
          <a:lstStyle/>
          <a:p>
            <a:r>
              <a:rPr lang="es-ES" sz="1100" b="1" dirty="0">
                <a:latin typeface="Arial" pitchFamily="34" charset="0"/>
                <a:cs typeface="Arial" pitchFamily="34" charset="0"/>
              </a:rPr>
              <a:t>Derivación de internos a Hospital de Referencia</a:t>
            </a:r>
          </a:p>
        </p:txBody>
      </p:sp>
      <p:cxnSp>
        <p:nvCxnSpPr>
          <p:cNvPr id="52" name="116 Conector recto"/>
          <p:cNvCxnSpPr>
            <a:stCxn id="45" idx="0"/>
            <a:endCxn id="46" idx="1"/>
          </p:cNvCxnSpPr>
          <p:nvPr/>
        </p:nvCxnSpPr>
        <p:spPr bwMode="auto">
          <a:xfrm rot="16200000" flipH="1" flipV="1">
            <a:off x="2695396" y="3207628"/>
            <a:ext cx="572424" cy="2268160"/>
          </a:xfrm>
          <a:prstGeom prst="bentConnector4">
            <a:avLst>
              <a:gd name="adj1" fmla="val -39935"/>
              <a:gd name="adj2" fmla="val 110079"/>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cxnSp>
      <p:sp>
        <p:nvSpPr>
          <p:cNvPr id="28" name="Elipse 27"/>
          <p:cNvSpPr/>
          <p:nvPr/>
        </p:nvSpPr>
        <p:spPr bwMode="auto">
          <a:xfrm>
            <a:off x="3196192" y="3894935"/>
            <a:ext cx="211459" cy="198684"/>
          </a:xfrm>
          <a:prstGeom prst="ellipse">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algn="ctr">
              <a:spcBef>
                <a:spcPct val="20000"/>
              </a:spcBef>
              <a:buClr>
                <a:schemeClr val="bg1"/>
              </a:buClr>
              <a:buFont typeface="Arial" charset="0"/>
              <a:buChar char="•"/>
            </a:pPr>
            <a:endParaRPr lang="es-ES" sz="1600" b="1" dirty="0"/>
          </a:p>
        </p:txBody>
      </p:sp>
      <p:sp>
        <p:nvSpPr>
          <p:cNvPr id="53" name="Elipse 52"/>
          <p:cNvSpPr/>
          <p:nvPr/>
        </p:nvSpPr>
        <p:spPr bwMode="auto">
          <a:xfrm>
            <a:off x="6018304" y="4011589"/>
            <a:ext cx="211459" cy="198684"/>
          </a:xfrm>
          <a:prstGeom prst="ellipse">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algn="ctr">
              <a:spcBef>
                <a:spcPct val="20000"/>
              </a:spcBef>
              <a:buClr>
                <a:schemeClr val="bg1"/>
              </a:buClr>
              <a:buFont typeface="Arial" charset="0"/>
              <a:buChar char="•"/>
            </a:pPr>
            <a:endParaRPr lang="es-ES" sz="1600" b="1" dirty="0"/>
          </a:p>
        </p:txBody>
      </p:sp>
    </p:spTree>
    <p:extLst>
      <p:ext uri="{BB962C8B-B14F-4D97-AF65-F5344CB8AC3E}">
        <p14:creationId xmlns:p14="http://schemas.microsoft.com/office/powerpoint/2010/main" val="188665611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9913142" y="4718795"/>
            <a:ext cx="1481684" cy="720725"/>
          </a:xfrm>
          <a:prstGeom prst="rect">
            <a:avLst/>
          </a:prstGeom>
          <a:noFill/>
          <a:ln w="9525">
            <a:noFill/>
            <a:miter lim="800000"/>
            <a:headEnd/>
            <a:tailEnd/>
          </a:ln>
        </p:spPr>
        <p:txBody>
          <a:bodyPr/>
          <a:lstStyle/>
          <a:p>
            <a:pPr algn="r" eaLnBrk="0" hangingPunct="0"/>
            <a:r>
              <a:rPr lang="es-ES" sz="1800" b="1" dirty="0">
                <a:solidFill>
                  <a:schemeClr val="accent3"/>
                </a:solidFill>
              </a:rPr>
              <a:t>Octubre</a:t>
            </a:r>
          </a:p>
          <a:p>
            <a:pPr algn="r" eaLnBrk="0" hangingPunct="0"/>
            <a:r>
              <a:rPr lang="es-ES" sz="1800" b="1" dirty="0">
                <a:solidFill>
                  <a:schemeClr val="accent3"/>
                </a:solidFill>
              </a:rPr>
              <a:t> 2018</a:t>
            </a:r>
          </a:p>
        </p:txBody>
      </p:sp>
      <p:sp>
        <p:nvSpPr>
          <p:cNvPr id="15362" name="Rectangle 3"/>
          <p:cNvSpPr>
            <a:spLocks noChangeArrowheads="1"/>
          </p:cNvSpPr>
          <p:nvPr/>
        </p:nvSpPr>
        <p:spPr bwMode="auto">
          <a:xfrm>
            <a:off x="5449466" y="2709278"/>
            <a:ext cx="5653088" cy="2369880"/>
          </a:xfrm>
          <a:prstGeom prst="rect">
            <a:avLst/>
          </a:prstGeom>
          <a:noFill/>
          <a:ln w="9525">
            <a:noFill/>
            <a:miter lim="800000"/>
            <a:headEnd/>
            <a:tailEnd/>
          </a:ln>
        </p:spPr>
        <p:txBody>
          <a:bodyPr wrap="square">
            <a:spAutoFit/>
          </a:bodyPr>
          <a:lstStyle/>
          <a:p>
            <a:pPr algn="ctr">
              <a:spcBef>
                <a:spcPts val="0"/>
              </a:spcBef>
              <a:buClr>
                <a:schemeClr val="bg2"/>
              </a:buClr>
              <a:buSzPct val="140000"/>
              <a:defRPr/>
            </a:pPr>
            <a:r>
              <a:rPr lang="es-ES" sz="4000" b="1" dirty="0">
                <a:solidFill>
                  <a:srgbClr val="008000"/>
                </a:solidFill>
                <a:cs typeface="+mn-cs"/>
              </a:rPr>
              <a:t>TELEICTUS</a:t>
            </a:r>
          </a:p>
          <a:p>
            <a:pPr algn="ctr">
              <a:spcBef>
                <a:spcPts val="0"/>
              </a:spcBef>
              <a:buClr>
                <a:schemeClr val="bg2"/>
              </a:buClr>
              <a:buSzPct val="140000"/>
              <a:defRPr/>
            </a:pPr>
            <a:endParaRPr lang="es-ES" sz="2000" b="1" dirty="0">
              <a:solidFill>
                <a:srgbClr val="008000"/>
              </a:solidFill>
              <a:cs typeface="+mn-cs"/>
            </a:endParaRPr>
          </a:p>
          <a:p>
            <a:pPr algn="ctr">
              <a:spcBef>
                <a:spcPts val="0"/>
              </a:spcBef>
              <a:buClr>
                <a:schemeClr val="bg2"/>
              </a:buClr>
              <a:buSzPct val="140000"/>
              <a:defRPr/>
            </a:pPr>
            <a:endParaRPr lang="es-ES" sz="800" b="1" dirty="0">
              <a:solidFill>
                <a:srgbClr val="FF6600"/>
              </a:solidFill>
              <a:effectLst>
                <a:outerShdw blurRad="38100" dist="38100" dir="2700000" algn="tl">
                  <a:srgbClr val="000000">
                    <a:alpha val="43137"/>
                  </a:srgbClr>
                </a:outerShdw>
              </a:effectLst>
              <a:cs typeface="+mn-cs"/>
            </a:endParaRPr>
          </a:p>
          <a:p>
            <a:pPr algn="ctr">
              <a:spcBef>
                <a:spcPts val="0"/>
              </a:spcBef>
              <a:buClr>
                <a:schemeClr val="bg2"/>
              </a:buClr>
              <a:buSzPct val="140000"/>
              <a:defRPr/>
            </a:pPr>
            <a:r>
              <a:rPr lang="es-ES" sz="2000" dirty="0">
                <a:solidFill>
                  <a:srgbClr val="FF6600"/>
                </a:solidFill>
                <a:effectLst>
                  <a:outerShdw blurRad="38100" dist="38100" dir="2700000" algn="tl">
                    <a:srgbClr val="000000">
                      <a:alpha val="43137"/>
                    </a:srgbClr>
                  </a:outerShdw>
                </a:effectLst>
                <a:cs typeface="+mn-cs"/>
              </a:rPr>
              <a:t>Telemedicina de la </a:t>
            </a:r>
          </a:p>
          <a:p>
            <a:pPr algn="ctr">
              <a:spcBef>
                <a:spcPts val="0"/>
              </a:spcBef>
              <a:buClr>
                <a:schemeClr val="bg2"/>
              </a:buClr>
              <a:buSzPct val="140000"/>
              <a:defRPr/>
            </a:pPr>
            <a:r>
              <a:rPr lang="es-ES" sz="2000" dirty="0">
                <a:solidFill>
                  <a:srgbClr val="FF6600"/>
                </a:solidFill>
                <a:effectLst>
                  <a:outerShdw blurRad="38100" dist="38100" dir="2700000" algn="tl">
                    <a:srgbClr val="000000">
                      <a:alpha val="43137"/>
                    </a:srgbClr>
                  </a:outerShdw>
                </a:effectLst>
                <a:cs typeface="+mn-cs"/>
              </a:rPr>
              <a:t>Comunidad de Madrid - España</a:t>
            </a:r>
          </a:p>
          <a:p>
            <a:pPr algn="ctr">
              <a:spcBef>
                <a:spcPts val="0"/>
              </a:spcBef>
              <a:buClr>
                <a:schemeClr val="bg2"/>
              </a:buClr>
              <a:buSzPct val="140000"/>
              <a:defRPr/>
            </a:pPr>
            <a:endParaRPr lang="es-ES" sz="2000" dirty="0">
              <a:solidFill>
                <a:srgbClr val="FF6600"/>
              </a:solidFill>
              <a:effectLst>
                <a:outerShdw blurRad="38100" dist="38100" dir="2700000" algn="tl">
                  <a:srgbClr val="000000">
                    <a:alpha val="43137"/>
                  </a:srgbClr>
                </a:outerShdw>
              </a:effectLst>
              <a:cs typeface="+mn-cs"/>
            </a:endParaRPr>
          </a:p>
          <a:p>
            <a:pPr algn="ctr">
              <a:spcBef>
                <a:spcPts val="0"/>
              </a:spcBef>
              <a:buClr>
                <a:schemeClr val="bg2"/>
              </a:buClr>
              <a:buSzPct val="140000"/>
              <a:defRPr/>
            </a:pPr>
            <a:r>
              <a:rPr lang="es-ES" sz="2000" dirty="0">
                <a:solidFill>
                  <a:srgbClr val="FF6600"/>
                </a:solidFill>
                <a:effectLst>
                  <a:outerShdw blurRad="38100" dist="38100" dir="2700000" algn="tl">
                    <a:srgbClr val="000000">
                      <a:alpha val="43137"/>
                    </a:srgbClr>
                  </a:outerShdw>
                </a:effectLst>
                <a:cs typeface="+mn-cs"/>
              </a:rPr>
              <a:t>- Hospitales </a:t>
            </a:r>
            <a:r>
              <a:rPr lang="es-ES" sz="2000" dirty="0">
                <a:solidFill>
                  <a:srgbClr val="FF6600"/>
                </a:solidFill>
                <a:cs typeface="+mn-cs"/>
              </a:rPr>
              <a:t>-</a:t>
            </a:r>
          </a:p>
        </p:txBody>
      </p:sp>
      <p:pic>
        <p:nvPicPr>
          <p:cNvPr id="4" name="Imagen 3"/>
          <p:cNvPicPr>
            <a:picLocks noChangeAspect="1"/>
          </p:cNvPicPr>
          <p:nvPr/>
        </p:nvPicPr>
        <p:blipFill>
          <a:blip r:embed="rId3"/>
          <a:stretch>
            <a:fillRect/>
          </a:stretch>
        </p:blipFill>
        <p:spPr>
          <a:xfrm>
            <a:off x="6816080" y="90400"/>
            <a:ext cx="3837904" cy="2211790"/>
          </a:xfrm>
          <a:prstGeom prst="rect">
            <a:avLst/>
          </a:prstGeom>
        </p:spPr>
      </p:pic>
      <p:pic>
        <p:nvPicPr>
          <p:cNvPr id="5" name="Imagen 4"/>
          <p:cNvPicPr>
            <a:picLocks noChangeAspect="1"/>
          </p:cNvPicPr>
          <p:nvPr/>
        </p:nvPicPr>
        <p:blipFill>
          <a:blip r:embed="rId4"/>
          <a:stretch>
            <a:fillRect/>
          </a:stretch>
        </p:blipFill>
        <p:spPr>
          <a:xfrm>
            <a:off x="4439816" y="505577"/>
            <a:ext cx="2019300" cy="752475"/>
          </a:xfrm>
          <a:prstGeom prst="rect">
            <a:avLst/>
          </a:prstGeom>
        </p:spPr>
      </p:pic>
    </p:spTree>
    <p:extLst>
      <p:ext uri="{BB962C8B-B14F-4D97-AF65-F5344CB8AC3E}">
        <p14:creationId xmlns:p14="http://schemas.microsoft.com/office/powerpoint/2010/main" val="708627033"/>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767408" y="1196752"/>
            <a:ext cx="10225136" cy="4339650"/>
          </a:xfrm>
          <a:prstGeom prst="rect">
            <a:avLst/>
          </a:prstGeom>
          <a:noFill/>
        </p:spPr>
        <p:txBody>
          <a:bodyPr wrap="square" rtlCol="0">
            <a:spAutoFit/>
          </a:bodyPr>
          <a:lstStyle/>
          <a:p>
            <a:pPr algn="just"/>
            <a:r>
              <a:rPr lang="es-ES" sz="2000" dirty="0">
                <a:solidFill>
                  <a:schemeClr val="accent5">
                    <a:lumMod val="50000"/>
                  </a:schemeClr>
                </a:solidFill>
                <a:latin typeface="Calibri" panose="020F0502020204030204" pitchFamily="34" charset="0"/>
              </a:rPr>
              <a:t>	</a:t>
            </a:r>
            <a:r>
              <a:rPr lang="es-ES" sz="3600" dirty="0">
                <a:solidFill>
                  <a:srgbClr val="008000"/>
                </a:solidFill>
                <a:latin typeface="Calibri" panose="020F0502020204030204" pitchFamily="34" charset="0"/>
              </a:rPr>
              <a:t>En 2014</a:t>
            </a:r>
            <a:r>
              <a:rPr lang="es-ES" sz="2000" dirty="0">
                <a:solidFill>
                  <a:schemeClr val="accent5">
                    <a:lumMod val="50000"/>
                  </a:schemeClr>
                </a:solidFill>
                <a:latin typeface="Calibri" panose="020F0502020204030204" pitchFamily="34" charset="0"/>
              </a:rPr>
              <a:t>, el Servicio Madrileño de Salud – SERMAS publicó el documento “Atención a los pacientes con Ictus en la Comunidad de Madrid”. </a:t>
            </a:r>
          </a:p>
          <a:p>
            <a:pPr algn="just"/>
            <a:endParaRPr lang="es-ES" sz="2000" dirty="0">
              <a:solidFill>
                <a:schemeClr val="accent5">
                  <a:lumMod val="50000"/>
                </a:schemeClr>
              </a:solidFill>
              <a:latin typeface="Calibri" panose="020F0502020204030204" pitchFamily="34" charset="0"/>
            </a:endParaRPr>
          </a:p>
          <a:p>
            <a:pPr algn="just"/>
            <a:r>
              <a:rPr lang="es-ES" sz="2000" dirty="0">
                <a:solidFill>
                  <a:schemeClr val="accent5">
                    <a:lumMod val="50000"/>
                  </a:schemeClr>
                </a:solidFill>
                <a:latin typeface="Calibri" panose="020F0502020204030204" pitchFamily="34" charset="0"/>
              </a:rPr>
              <a:t>Para “</a:t>
            </a:r>
            <a:r>
              <a:rPr lang="es-ES" sz="2000" i="1" dirty="0">
                <a:solidFill>
                  <a:schemeClr val="accent5">
                    <a:lumMod val="50000"/>
                  </a:schemeClr>
                </a:solidFill>
                <a:latin typeface="Calibri" panose="020F0502020204030204" pitchFamily="34" charset="0"/>
              </a:rPr>
              <a:t>la aplicación de un </a:t>
            </a:r>
            <a:r>
              <a:rPr lang="es-ES" sz="2000" b="1" i="1" dirty="0">
                <a:solidFill>
                  <a:schemeClr val="accent5">
                    <a:lumMod val="50000"/>
                  </a:schemeClr>
                </a:solidFill>
                <a:latin typeface="Calibri" panose="020F0502020204030204" pitchFamily="34" charset="0"/>
              </a:rPr>
              <a:t>tratamiento adecuado precoz mejora significativamente la evolución de los pacientes</a:t>
            </a:r>
            <a:r>
              <a:rPr lang="es-ES" sz="2000" i="1" dirty="0">
                <a:solidFill>
                  <a:schemeClr val="accent5">
                    <a:lumMod val="50000"/>
                  </a:schemeClr>
                </a:solidFill>
                <a:latin typeface="Calibri" panose="020F0502020204030204" pitchFamily="34" charset="0"/>
              </a:rPr>
              <a:t>, ya que reduce la mortalidad y la probabilidad de dependencia”.</a:t>
            </a:r>
          </a:p>
          <a:p>
            <a:pPr algn="just"/>
            <a:endParaRPr lang="es-ES" sz="2000" dirty="0">
              <a:solidFill>
                <a:schemeClr val="accent5">
                  <a:lumMod val="50000"/>
                </a:schemeClr>
              </a:solidFill>
              <a:latin typeface="Calibri" panose="020F0502020204030204" pitchFamily="34" charset="0"/>
            </a:endParaRPr>
          </a:p>
          <a:p>
            <a:pPr algn="just"/>
            <a:r>
              <a:rPr lang="es-ES" sz="2000" dirty="0">
                <a:solidFill>
                  <a:schemeClr val="accent5">
                    <a:lumMod val="50000"/>
                  </a:schemeClr>
                </a:solidFill>
                <a:latin typeface="Calibri" panose="020F0502020204030204" pitchFamily="34" charset="0"/>
              </a:rPr>
              <a:t>	En este sentido se menciona que </a:t>
            </a:r>
            <a:r>
              <a:rPr lang="es-ES" sz="2000" b="1" dirty="0">
                <a:solidFill>
                  <a:schemeClr val="accent5">
                    <a:lumMod val="50000"/>
                  </a:schemeClr>
                </a:solidFill>
                <a:latin typeface="Calibri" panose="020F0502020204030204" pitchFamily="34" charset="0"/>
              </a:rPr>
              <a:t>el Tele-Ictus está demostrando su efectividad,</a:t>
            </a:r>
            <a:r>
              <a:rPr lang="es-ES" sz="2000" dirty="0">
                <a:solidFill>
                  <a:schemeClr val="accent5">
                    <a:lumMod val="50000"/>
                  </a:schemeClr>
                </a:solidFill>
                <a:latin typeface="Calibri" panose="020F0502020204030204" pitchFamily="34" charset="0"/>
              </a:rPr>
              <a:t> ya que permite la comunicación en directo entre centros hospitalarios que no disponen de atención neurológica continuada y hospitales de referencia con Unidad de Ictus. </a:t>
            </a:r>
          </a:p>
          <a:p>
            <a:pPr algn="just"/>
            <a:endParaRPr lang="es-ES" sz="2000" dirty="0">
              <a:solidFill>
                <a:schemeClr val="accent5">
                  <a:lumMod val="50000"/>
                </a:schemeClr>
              </a:solidFill>
              <a:latin typeface="Calibri" panose="020F0502020204030204" pitchFamily="34" charset="0"/>
            </a:endParaRPr>
          </a:p>
          <a:p>
            <a:pPr algn="just"/>
            <a:r>
              <a:rPr lang="es-ES" sz="2000" dirty="0">
                <a:solidFill>
                  <a:schemeClr val="accent5">
                    <a:lumMod val="50000"/>
                  </a:schemeClr>
                </a:solidFill>
                <a:latin typeface="Calibri" panose="020F0502020204030204" pitchFamily="34" charset="0"/>
              </a:rPr>
              <a:t>	En el SERMAS se está desplegando una </a:t>
            </a:r>
            <a:r>
              <a:rPr lang="es-ES" sz="2000" b="1" dirty="0">
                <a:solidFill>
                  <a:schemeClr val="accent5">
                    <a:lumMod val="50000"/>
                  </a:schemeClr>
                </a:solidFill>
                <a:latin typeface="Calibri" panose="020F0502020204030204" pitchFamily="34" charset="0"/>
              </a:rPr>
              <a:t>solución unificada de Tele-Ictus en todos los Hospitales de la red pública del SERMAS</a:t>
            </a:r>
            <a:r>
              <a:rPr lang="es-ES" sz="2000" dirty="0">
                <a:solidFill>
                  <a:schemeClr val="accent5">
                    <a:lumMod val="50000"/>
                  </a:schemeClr>
                </a:solidFill>
                <a:latin typeface="Calibri" panose="020F0502020204030204" pitchFamily="34" charset="0"/>
              </a:rPr>
              <a:t>, partiendo del modelo ya implementado entre el Hospital Universitario La Paz (HULP) y el Hospital Universitario Infanta Sofía (HUIS) desde 2014.</a:t>
            </a:r>
          </a:p>
        </p:txBody>
      </p:sp>
    </p:spTree>
    <p:extLst>
      <p:ext uri="{BB962C8B-B14F-4D97-AF65-F5344CB8AC3E}">
        <p14:creationId xmlns:p14="http://schemas.microsoft.com/office/powerpoint/2010/main" val="3837140639"/>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 name="Picture 6" descr="http://www.madridmapa.com/fotos/contorno-mapa-comunidad-de-madrid-color-morado-im3-size300.jpg"/>
          <p:cNvPicPr>
            <a:picLocks noChangeAspect="1" noChangeArrowheads="1"/>
          </p:cNvPicPr>
          <p:nvPr/>
        </p:nvPicPr>
        <p:blipFill>
          <a:blip r:embed="rId2" cstate="print">
            <a:duotone>
              <a:schemeClr val="accent3">
                <a:shade val="45000"/>
                <a:satMod val="135000"/>
              </a:schemeClr>
              <a:prstClr val="white"/>
            </a:duotone>
          </a:blip>
          <a:srcRect/>
          <a:stretch>
            <a:fillRect/>
          </a:stretch>
        </p:blipFill>
        <p:spPr bwMode="auto">
          <a:xfrm>
            <a:off x="3287688" y="942255"/>
            <a:ext cx="5040560" cy="5040560"/>
          </a:xfrm>
          <a:prstGeom prst="rect">
            <a:avLst/>
          </a:prstGeom>
          <a:noFill/>
          <a:ln w="38100">
            <a:noFill/>
          </a:ln>
          <a:effectLst/>
        </p:spPr>
      </p:pic>
      <p:cxnSp>
        <p:nvCxnSpPr>
          <p:cNvPr id="79" name="174 Conector recto"/>
          <p:cNvCxnSpPr>
            <a:stCxn id="85" idx="3"/>
            <a:endCxn id="110" idx="1"/>
          </p:cNvCxnSpPr>
          <p:nvPr/>
        </p:nvCxnSpPr>
        <p:spPr bwMode="auto">
          <a:xfrm flipV="1">
            <a:off x="2711624" y="3318503"/>
            <a:ext cx="576184" cy="45008"/>
          </a:xfrm>
          <a:prstGeom prst="line">
            <a:avLst/>
          </a:prstGeom>
          <a:noFill/>
          <a:ln w="38100" cap="flat" cmpd="sng" algn="ctr">
            <a:solidFill>
              <a:schemeClr val="bg2">
                <a:lumMod val="75000"/>
              </a:schemeClr>
            </a:solidFill>
            <a:prstDash val="solid"/>
            <a:round/>
            <a:headEnd type="none" w="med" len="med"/>
            <a:tailEnd type="none" w="med" len="med"/>
          </a:ln>
          <a:effectLst>
            <a:outerShdw blurRad="50800" dist="38100" dir="2700000" algn="tl" rotWithShape="0">
              <a:prstClr val="black">
                <a:alpha val="40000"/>
              </a:prstClr>
            </a:outerShdw>
          </a:effectLst>
        </p:spPr>
      </p:cxnSp>
      <p:cxnSp>
        <p:nvCxnSpPr>
          <p:cNvPr id="80" name="88 Conector recto"/>
          <p:cNvCxnSpPr>
            <a:stCxn id="89" idx="2"/>
            <a:endCxn id="90" idx="0"/>
          </p:cNvCxnSpPr>
          <p:nvPr/>
        </p:nvCxnSpPr>
        <p:spPr bwMode="auto">
          <a:xfrm>
            <a:off x="5555880" y="2958447"/>
            <a:ext cx="0" cy="360040"/>
          </a:xfrm>
          <a:prstGeom prst="line">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cxnSp>
      <p:cxnSp>
        <p:nvCxnSpPr>
          <p:cNvPr id="81" name="17 Conector recto"/>
          <p:cNvCxnSpPr>
            <a:stCxn id="82" idx="0"/>
            <a:endCxn id="113" idx="2"/>
          </p:cNvCxnSpPr>
          <p:nvPr/>
        </p:nvCxnSpPr>
        <p:spPr bwMode="auto">
          <a:xfrm flipV="1">
            <a:off x="6132064" y="1588587"/>
            <a:ext cx="0" cy="382669"/>
          </a:xfrm>
          <a:prstGeom prst="line">
            <a:avLst/>
          </a:prstGeom>
          <a:ln>
            <a:solidFill>
              <a:srgbClr val="008000"/>
            </a:solidFill>
            <a:headEnd type="none" w="med" len="med"/>
            <a:tailEnd type="none" w="med" len="med"/>
          </a:ln>
        </p:spPr>
        <p:style>
          <a:lnRef idx="3">
            <a:schemeClr val="accent1"/>
          </a:lnRef>
          <a:fillRef idx="0">
            <a:schemeClr val="accent1"/>
          </a:fillRef>
          <a:effectRef idx="2">
            <a:schemeClr val="accent1"/>
          </a:effectRef>
          <a:fontRef idx="minor">
            <a:schemeClr val="tx1"/>
          </a:fontRef>
        </p:style>
      </p:cxnSp>
      <p:sp>
        <p:nvSpPr>
          <p:cNvPr id="82" name="41 CuadroTexto"/>
          <p:cNvSpPr txBox="1"/>
          <p:nvPr/>
        </p:nvSpPr>
        <p:spPr>
          <a:xfrm>
            <a:off x="5592064" y="1971255"/>
            <a:ext cx="1080000" cy="288000"/>
          </a:xfrm>
          <a:prstGeom prst="rect">
            <a:avLst/>
          </a:prstGeom>
          <a:ln/>
        </p:spPr>
        <p:style>
          <a:lnRef idx="0">
            <a:schemeClr val="accent1"/>
          </a:lnRef>
          <a:fillRef idx="3">
            <a:schemeClr val="accent1"/>
          </a:fillRef>
          <a:effectRef idx="3">
            <a:schemeClr val="accent1"/>
          </a:effectRef>
          <a:fontRef idx="minor">
            <a:schemeClr val="lt1"/>
          </a:fontRef>
        </p:style>
        <p:txBody>
          <a:bodyPr wrap="square" rtlCol="0" anchor="ctr">
            <a:noAutofit/>
          </a:bodyPr>
          <a:lstStyle/>
          <a:p>
            <a:pPr algn="ctr"/>
            <a:r>
              <a:rPr lang="es-ES" sz="1000" b="1" dirty="0">
                <a:solidFill>
                  <a:schemeClr val="bg1"/>
                </a:solidFill>
              </a:rPr>
              <a:t>La Paz</a:t>
            </a:r>
          </a:p>
        </p:txBody>
      </p:sp>
      <p:cxnSp>
        <p:nvCxnSpPr>
          <p:cNvPr id="83" name="49 Conector recto"/>
          <p:cNvCxnSpPr>
            <a:stCxn id="115" idx="1"/>
            <a:endCxn id="107" idx="3"/>
          </p:cNvCxnSpPr>
          <p:nvPr/>
        </p:nvCxnSpPr>
        <p:spPr bwMode="auto">
          <a:xfrm flipH="1" flipV="1">
            <a:off x="8370720" y="3567607"/>
            <a:ext cx="1037649" cy="732008"/>
          </a:xfrm>
          <a:prstGeom prst="line">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cxnSp>
      <p:cxnSp>
        <p:nvCxnSpPr>
          <p:cNvPr id="84" name="53 Conector recto"/>
          <p:cNvCxnSpPr>
            <a:stCxn id="114" idx="1"/>
            <a:endCxn id="107" idx="3"/>
          </p:cNvCxnSpPr>
          <p:nvPr/>
        </p:nvCxnSpPr>
        <p:spPr bwMode="auto">
          <a:xfrm flipH="1" flipV="1">
            <a:off x="8370720" y="3567607"/>
            <a:ext cx="1037649" cy="1380080"/>
          </a:xfrm>
          <a:prstGeom prst="line">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cxnSp>
      <p:sp>
        <p:nvSpPr>
          <p:cNvPr id="85" name="61 CuadroTexto"/>
          <p:cNvSpPr txBox="1"/>
          <p:nvPr/>
        </p:nvSpPr>
        <p:spPr>
          <a:xfrm>
            <a:off x="1631624" y="3246511"/>
            <a:ext cx="1080000" cy="234000"/>
          </a:xfrm>
          <a:prstGeom prst="rect">
            <a:avLst/>
          </a:prstGeom>
          <a:ln/>
        </p:spPr>
        <p:style>
          <a:lnRef idx="0">
            <a:schemeClr val="accent1"/>
          </a:lnRef>
          <a:fillRef idx="1003">
            <a:schemeClr val="dk2"/>
          </a:fillRef>
          <a:effectRef idx="3">
            <a:schemeClr val="accent1"/>
          </a:effectRef>
          <a:fontRef idx="minor">
            <a:schemeClr val="lt1"/>
          </a:fontRef>
        </p:style>
        <p:txBody>
          <a:bodyPr wrap="square" rtlCol="0" anchor="ctr">
            <a:noAutofit/>
          </a:bodyPr>
          <a:lstStyle/>
          <a:p>
            <a:pPr algn="ctr"/>
            <a:r>
              <a:rPr lang="es-ES" sz="1000" b="1" dirty="0">
                <a:solidFill>
                  <a:srgbClr val="FFE07D"/>
                </a:solidFill>
              </a:rPr>
              <a:t>F. J. Díaz</a:t>
            </a:r>
          </a:p>
        </p:txBody>
      </p:sp>
      <p:sp>
        <p:nvSpPr>
          <p:cNvPr id="86" name="75 CuadroTexto"/>
          <p:cNvSpPr txBox="1"/>
          <p:nvPr/>
        </p:nvSpPr>
        <p:spPr>
          <a:xfrm>
            <a:off x="3503712" y="2094383"/>
            <a:ext cx="1080000" cy="288000"/>
          </a:xfrm>
          <a:prstGeom prst="rect">
            <a:avLst/>
          </a:prstGeom>
          <a:ln/>
        </p:spPr>
        <p:style>
          <a:lnRef idx="0">
            <a:schemeClr val="accent1"/>
          </a:lnRef>
          <a:fillRef idx="3">
            <a:schemeClr val="accent1"/>
          </a:fillRef>
          <a:effectRef idx="3">
            <a:schemeClr val="accent1"/>
          </a:effectRef>
          <a:fontRef idx="minor">
            <a:schemeClr val="lt1"/>
          </a:fontRef>
        </p:style>
        <p:txBody>
          <a:bodyPr wrap="square" rtlCol="0" anchor="ctr">
            <a:noAutofit/>
          </a:bodyPr>
          <a:lstStyle/>
          <a:p>
            <a:pPr algn="ctr"/>
            <a:r>
              <a:rPr lang="es-ES" sz="1000" b="1" dirty="0">
                <a:solidFill>
                  <a:schemeClr val="bg1"/>
                </a:solidFill>
              </a:rPr>
              <a:t>Puerta Hierro</a:t>
            </a:r>
          </a:p>
        </p:txBody>
      </p:sp>
      <p:sp>
        <p:nvSpPr>
          <p:cNvPr id="87" name="77 CuadroTexto"/>
          <p:cNvSpPr txBox="1"/>
          <p:nvPr/>
        </p:nvSpPr>
        <p:spPr>
          <a:xfrm>
            <a:off x="1991544" y="2120602"/>
            <a:ext cx="1080000" cy="234000"/>
          </a:xfrm>
          <a:prstGeom prst="rect">
            <a:avLst/>
          </a:prstGeom>
          <a:ln/>
        </p:spPr>
        <p:style>
          <a:lnRef idx="0">
            <a:schemeClr val="accent1"/>
          </a:lnRef>
          <a:fillRef idx="3">
            <a:schemeClr val="accent1"/>
          </a:fillRef>
          <a:effectRef idx="3">
            <a:schemeClr val="accent1"/>
          </a:effectRef>
          <a:fontRef idx="minor">
            <a:schemeClr val="lt1"/>
          </a:fontRef>
        </p:style>
        <p:txBody>
          <a:bodyPr wrap="square" rtlCol="0">
            <a:noAutofit/>
          </a:bodyPr>
          <a:lstStyle/>
          <a:p>
            <a:pPr algn="ctr"/>
            <a:r>
              <a:rPr lang="es-ES" sz="1000" dirty="0">
                <a:solidFill>
                  <a:schemeClr val="tx1"/>
                </a:solidFill>
              </a:rPr>
              <a:t>Escorial</a:t>
            </a:r>
          </a:p>
        </p:txBody>
      </p:sp>
      <p:cxnSp>
        <p:nvCxnSpPr>
          <p:cNvPr id="88" name="78 Conector recto"/>
          <p:cNvCxnSpPr>
            <a:stCxn id="86" idx="1"/>
            <a:endCxn id="87" idx="3"/>
          </p:cNvCxnSpPr>
          <p:nvPr/>
        </p:nvCxnSpPr>
        <p:spPr bwMode="auto">
          <a:xfrm flipH="1" flipV="1">
            <a:off x="3071544" y="2237603"/>
            <a:ext cx="432168" cy="781"/>
          </a:xfrm>
          <a:prstGeom prst="line">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cxnSp>
      <p:sp>
        <p:nvSpPr>
          <p:cNvPr id="89" name="85 CuadroTexto"/>
          <p:cNvSpPr txBox="1"/>
          <p:nvPr/>
        </p:nvSpPr>
        <p:spPr>
          <a:xfrm>
            <a:off x="5015880" y="2670447"/>
            <a:ext cx="1080000" cy="288000"/>
          </a:xfrm>
          <a:prstGeom prst="rect">
            <a:avLst/>
          </a:prstGeom>
          <a:ln/>
        </p:spPr>
        <p:style>
          <a:lnRef idx="0">
            <a:schemeClr val="accent1"/>
          </a:lnRef>
          <a:fillRef idx="3">
            <a:schemeClr val="accent1"/>
          </a:fillRef>
          <a:effectRef idx="3">
            <a:schemeClr val="accent1"/>
          </a:effectRef>
          <a:fontRef idx="minor">
            <a:schemeClr val="lt1"/>
          </a:fontRef>
        </p:style>
        <p:txBody>
          <a:bodyPr wrap="square" rtlCol="0" anchor="ctr">
            <a:noAutofit/>
          </a:bodyPr>
          <a:lstStyle/>
          <a:p>
            <a:pPr algn="ctr"/>
            <a:r>
              <a:rPr lang="es-ES" sz="1000" b="1" dirty="0">
                <a:solidFill>
                  <a:schemeClr val="bg1"/>
                </a:solidFill>
              </a:rPr>
              <a:t>Ramón y Cajal</a:t>
            </a:r>
          </a:p>
        </p:txBody>
      </p:sp>
      <p:sp>
        <p:nvSpPr>
          <p:cNvPr id="90" name="87 CuadroTexto"/>
          <p:cNvSpPr txBox="1"/>
          <p:nvPr/>
        </p:nvSpPr>
        <p:spPr>
          <a:xfrm>
            <a:off x="5015880" y="3318487"/>
            <a:ext cx="1080000" cy="234000"/>
          </a:xfrm>
          <a:prstGeom prst="rect">
            <a:avLst/>
          </a:prstGeom>
          <a:ln/>
        </p:spPr>
        <p:style>
          <a:lnRef idx="0">
            <a:schemeClr val="accent1"/>
          </a:lnRef>
          <a:fillRef idx="3">
            <a:schemeClr val="accent1"/>
          </a:fillRef>
          <a:effectRef idx="3">
            <a:schemeClr val="accent1"/>
          </a:effectRef>
          <a:fontRef idx="minor">
            <a:schemeClr val="lt1"/>
          </a:fontRef>
        </p:style>
        <p:txBody>
          <a:bodyPr wrap="square" rtlCol="0">
            <a:noAutofit/>
          </a:bodyPr>
          <a:lstStyle/>
          <a:p>
            <a:pPr algn="ctr"/>
            <a:r>
              <a:rPr lang="es-ES" sz="1000" dirty="0">
                <a:solidFill>
                  <a:schemeClr val="tx1"/>
                </a:solidFill>
              </a:rPr>
              <a:t>S. Ochoa</a:t>
            </a:r>
          </a:p>
        </p:txBody>
      </p:sp>
      <p:sp>
        <p:nvSpPr>
          <p:cNvPr id="91" name="98 CuadroTexto"/>
          <p:cNvSpPr txBox="1"/>
          <p:nvPr/>
        </p:nvSpPr>
        <p:spPr>
          <a:xfrm>
            <a:off x="5416004" y="4688738"/>
            <a:ext cx="1080000" cy="234000"/>
          </a:xfrm>
          <a:prstGeom prst="rect">
            <a:avLst/>
          </a:prstGeom>
          <a:ln/>
        </p:spPr>
        <p:style>
          <a:lnRef idx="0">
            <a:schemeClr val="accent1"/>
          </a:lnRef>
          <a:fillRef idx="3">
            <a:schemeClr val="accent1"/>
          </a:fillRef>
          <a:effectRef idx="3">
            <a:schemeClr val="accent1"/>
          </a:effectRef>
          <a:fontRef idx="minor">
            <a:schemeClr val="lt1"/>
          </a:fontRef>
        </p:style>
        <p:txBody>
          <a:bodyPr wrap="square" rtlCol="0">
            <a:noAutofit/>
          </a:bodyPr>
          <a:lstStyle/>
          <a:p>
            <a:pPr algn="ctr"/>
            <a:r>
              <a:rPr lang="es-ES" sz="1000" dirty="0">
                <a:solidFill>
                  <a:schemeClr val="tx1"/>
                </a:solidFill>
              </a:rPr>
              <a:t>Fuenlabrada</a:t>
            </a:r>
          </a:p>
        </p:txBody>
      </p:sp>
      <p:sp>
        <p:nvSpPr>
          <p:cNvPr id="92" name="101 CuadroTexto"/>
          <p:cNvSpPr txBox="1"/>
          <p:nvPr/>
        </p:nvSpPr>
        <p:spPr>
          <a:xfrm>
            <a:off x="7104763" y="5448848"/>
            <a:ext cx="1080000" cy="234000"/>
          </a:xfrm>
          <a:prstGeom prst="rect">
            <a:avLst/>
          </a:prstGeom>
          <a:ln/>
        </p:spPr>
        <p:style>
          <a:lnRef idx="0">
            <a:schemeClr val="accent1"/>
          </a:lnRef>
          <a:fillRef idx="3">
            <a:schemeClr val="accent1"/>
          </a:fillRef>
          <a:effectRef idx="3">
            <a:schemeClr val="accent1"/>
          </a:effectRef>
          <a:fontRef idx="minor">
            <a:schemeClr val="lt1"/>
          </a:fontRef>
        </p:style>
        <p:txBody>
          <a:bodyPr wrap="square" rtlCol="0">
            <a:noAutofit/>
          </a:bodyPr>
          <a:lstStyle/>
          <a:p>
            <a:pPr algn="ctr"/>
            <a:r>
              <a:rPr lang="es-ES" sz="1000" dirty="0">
                <a:solidFill>
                  <a:schemeClr val="tx1"/>
                </a:solidFill>
              </a:rPr>
              <a:t>Tajo</a:t>
            </a:r>
          </a:p>
        </p:txBody>
      </p:sp>
      <p:cxnSp>
        <p:nvCxnSpPr>
          <p:cNvPr id="93" name="106 Conector recto"/>
          <p:cNvCxnSpPr>
            <a:stCxn id="108" idx="2"/>
            <a:endCxn id="91" idx="0"/>
          </p:cNvCxnSpPr>
          <p:nvPr/>
        </p:nvCxnSpPr>
        <p:spPr bwMode="auto">
          <a:xfrm flipH="1">
            <a:off x="5956005" y="4326632"/>
            <a:ext cx="1256711" cy="362107"/>
          </a:xfrm>
          <a:prstGeom prst="line">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cxnSp>
      <p:cxnSp>
        <p:nvCxnSpPr>
          <p:cNvPr id="94" name="109 Conector recto"/>
          <p:cNvCxnSpPr>
            <a:stCxn id="108" idx="2"/>
            <a:endCxn id="124" idx="0"/>
          </p:cNvCxnSpPr>
          <p:nvPr/>
        </p:nvCxnSpPr>
        <p:spPr bwMode="auto">
          <a:xfrm flipH="1">
            <a:off x="6420627" y="4326631"/>
            <a:ext cx="792088" cy="846120"/>
          </a:xfrm>
          <a:prstGeom prst="line">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cxnSp>
      <p:cxnSp>
        <p:nvCxnSpPr>
          <p:cNvPr id="95" name="113 Conector recto"/>
          <p:cNvCxnSpPr>
            <a:stCxn id="108" idx="2"/>
            <a:endCxn id="123" idx="0"/>
          </p:cNvCxnSpPr>
          <p:nvPr/>
        </p:nvCxnSpPr>
        <p:spPr bwMode="auto">
          <a:xfrm>
            <a:off x="7212716" y="4326631"/>
            <a:ext cx="961625" cy="720080"/>
          </a:xfrm>
          <a:prstGeom prst="line">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cxnSp>
      <p:cxnSp>
        <p:nvCxnSpPr>
          <p:cNvPr id="96" name="116 Conector recto"/>
          <p:cNvCxnSpPr>
            <a:stCxn id="108" idx="2"/>
            <a:endCxn id="92" idx="0"/>
          </p:cNvCxnSpPr>
          <p:nvPr/>
        </p:nvCxnSpPr>
        <p:spPr bwMode="auto">
          <a:xfrm>
            <a:off x="7212715" y="4326632"/>
            <a:ext cx="432048" cy="1122217"/>
          </a:xfrm>
          <a:prstGeom prst="line">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cxnSp>
      <p:cxnSp>
        <p:nvCxnSpPr>
          <p:cNvPr id="97" name="136 Conector recto"/>
          <p:cNvCxnSpPr>
            <a:stCxn id="105" idx="3"/>
            <a:endCxn id="98" idx="1"/>
          </p:cNvCxnSpPr>
          <p:nvPr/>
        </p:nvCxnSpPr>
        <p:spPr bwMode="auto">
          <a:xfrm flipV="1">
            <a:off x="7962958" y="1779336"/>
            <a:ext cx="581314" cy="1127805"/>
          </a:xfrm>
          <a:prstGeom prst="line">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cxnSp>
      <p:sp>
        <p:nvSpPr>
          <p:cNvPr id="98" name="142 CuadroTexto"/>
          <p:cNvSpPr txBox="1"/>
          <p:nvPr/>
        </p:nvSpPr>
        <p:spPr>
          <a:xfrm>
            <a:off x="8544272" y="1662335"/>
            <a:ext cx="1080000" cy="234000"/>
          </a:xfrm>
          <a:prstGeom prst="rect">
            <a:avLst/>
          </a:prstGeom>
          <a:ln/>
        </p:spPr>
        <p:style>
          <a:lnRef idx="0">
            <a:schemeClr val="accent1"/>
          </a:lnRef>
          <a:fillRef idx="1003">
            <a:schemeClr val="dk2"/>
          </a:fillRef>
          <a:effectRef idx="3">
            <a:schemeClr val="accent1"/>
          </a:effectRef>
          <a:fontRef idx="minor">
            <a:schemeClr val="lt1"/>
          </a:fontRef>
        </p:style>
        <p:txBody>
          <a:bodyPr wrap="square" rtlCol="0" anchor="ctr">
            <a:noAutofit/>
          </a:bodyPr>
          <a:lstStyle>
            <a:defPPr>
              <a:defRPr lang="en-US"/>
            </a:defPPr>
            <a:lvl1pPr algn="ctr">
              <a:defRPr sz="1000" b="1">
                <a:solidFill>
                  <a:schemeClr val="tx1"/>
                </a:solidFill>
              </a:defRPr>
            </a:lvl1pPr>
          </a:lstStyle>
          <a:p>
            <a:r>
              <a:rPr lang="es-ES" dirty="0"/>
              <a:t>Torrejón</a:t>
            </a:r>
          </a:p>
        </p:txBody>
      </p:sp>
      <p:cxnSp>
        <p:nvCxnSpPr>
          <p:cNvPr id="99" name="146 Conector recto"/>
          <p:cNvCxnSpPr>
            <a:stCxn id="105" idx="3"/>
            <a:endCxn id="111" idx="1"/>
          </p:cNvCxnSpPr>
          <p:nvPr/>
        </p:nvCxnSpPr>
        <p:spPr bwMode="auto">
          <a:xfrm>
            <a:off x="7962958" y="2907141"/>
            <a:ext cx="869346" cy="312355"/>
          </a:xfrm>
          <a:prstGeom prst="line">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cxnSp>
      <p:sp>
        <p:nvSpPr>
          <p:cNvPr id="100" name="157 CuadroTexto"/>
          <p:cNvSpPr txBox="1"/>
          <p:nvPr/>
        </p:nvSpPr>
        <p:spPr>
          <a:xfrm>
            <a:off x="2639616" y="4758679"/>
            <a:ext cx="1080000" cy="234000"/>
          </a:xfrm>
          <a:prstGeom prst="rect">
            <a:avLst/>
          </a:prstGeom>
          <a:ln/>
        </p:spPr>
        <p:style>
          <a:lnRef idx="0">
            <a:schemeClr val="accent1"/>
          </a:lnRef>
          <a:fillRef idx="3">
            <a:schemeClr val="accent1"/>
          </a:fillRef>
          <a:effectRef idx="3">
            <a:schemeClr val="accent1"/>
          </a:effectRef>
          <a:fontRef idx="minor">
            <a:schemeClr val="lt1"/>
          </a:fontRef>
        </p:style>
        <p:txBody>
          <a:bodyPr wrap="square" rtlCol="0">
            <a:noAutofit/>
          </a:bodyPr>
          <a:lstStyle/>
          <a:p>
            <a:pPr algn="ctr"/>
            <a:r>
              <a:rPr lang="es-ES" sz="1000" dirty="0">
                <a:solidFill>
                  <a:schemeClr val="tx1"/>
                </a:solidFill>
              </a:rPr>
              <a:t>Móstoles</a:t>
            </a:r>
          </a:p>
        </p:txBody>
      </p:sp>
      <p:cxnSp>
        <p:nvCxnSpPr>
          <p:cNvPr id="101" name="158 Conector recto"/>
          <p:cNvCxnSpPr>
            <a:stCxn id="106" idx="2"/>
            <a:endCxn id="100" idx="0"/>
          </p:cNvCxnSpPr>
          <p:nvPr/>
        </p:nvCxnSpPr>
        <p:spPr bwMode="auto">
          <a:xfrm>
            <a:off x="3179616" y="4470615"/>
            <a:ext cx="0" cy="288064"/>
          </a:xfrm>
          <a:prstGeom prst="line">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cxnSp>
      <p:sp>
        <p:nvSpPr>
          <p:cNvPr id="102" name="168 CuadroTexto"/>
          <p:cNvSpPr txBox="1"/>
          <p:nvPr/>
        </p:nvSpPr>
        <p:spPr>
          <a:xfrm>
            <a:off x="1631504" y="3822575"/>
            <a:ext cx="1080000" cy="234000"/>
          </a:xfrm>
          <a:prstGeom prst="rect">
            <a:avLst/>
          </a:prstGeom>
          <a:ln/>
        </p:spPr>
        <p:style>
          <a:lnRef idx="0">
            <a:schemeClr val="accent1"/>
          </a:lnRef>
          <a:fillRef idx="1003">
            <a:schemeClr val="dk2"/>
          </a:fillRef>
          <a:effectRef idx="3">
            <a:schemeClr val="accent1"/>
          </a:effectRef>
          <a:fontRef idx="minor">
            <a:schemeClr val="lt1"/>
          </a:fontRef>
        </p:style>
        <p:txBody>
          <a:bodyPr wrap="square" rtlCol="0" anchor="ctr">
            <a:noAutofit/>
          </a:bodyPr>
          <a:lstStyle/>
          <a:p>
            <a:pPr algn="ctr"/>
            <a:r>
              <a:rPr lang="es-ES" sz="1000" b="1" dirty="0">
                <a:solidFill>
                  <a:srgbClr val="FFE07D"/>
                </a:solidFill>
              </a:rPr>
              <a:t>I. Elena</a:t>
            </a:r>
          </a:p>
        </p:txBody>
      </p:sp>
      <p:sp>
        <p:nvSpPr>
          <p:cNvPr id="103" name="192 CuadroTexto"/>
          <p:cNvSpPr txBox="1"/>
          <p:nvPr/>
        </p:nvSpPr>
        <p:spPr>
          <a:xfrm>
            <a:off x="1631504" y="2721568"/>
            <a:ext cx="1080000" cy="234000"/>
          </a:xfrm>
          <a:prstGeom prst="rect">
            <a:avLst/>
          </a:prstGeom>
          <a:ln/>
        </p:spPr>
        <p:style>
          <a:lnRef idx="0">
            <a:schemeClr val="accent1"/>
          </a:lnRef>
          <a:fillRef idx="1003">
            <a:schemeClr val="dk2"/>
          </a:fillRef>
          <a:effectRef idx="3">
            <a:schemeClr val="accent1"/>
          </a:effectRef>
          <a:fontRef idx="minor">
            <a:schemeClr val="lt1"/>
          </a:fontRef>
        </p:style>
        <p:txBody>
          <a:bodyPr wrap="square" rtlCol="0" anchor="ctr">
            <a:noAutofit/>
          </a:bodyPr>
          <a:lstStyle/>
          <a:p>
            <a:pPr algn="ctr"/>
            <a:r>
              <a:rPr lang="es-ES" sz="1000" b="1" dirty="0">
                <a:solidFill>
                  <a:srgbClr val="FFE07D"/>
                </a:solidFill>
              </a:rPr>
              <a:t>Villalba</a:t>
            </a:r>
          </a:p>
        </p:txBody>
      </p:sp>
      <p:cxnSp>
        <p:nvCxnSpPr>
          <p:cNvPr id="104" name="196 Conector recto"/>
          <p:cNvCxnSpPr>
            <a:stCxn id="110" idx="1"/>
            <a:endCxn id="103" idx="3"/>
          </p:cNvCxnSpPr>
          <p:nvPr/>
        </p:nvCxnSpPr>
        <p:spPr bwMode="auto">
          <a:xfrm flipH="1" flipV="1">
            <a:off x="2711504" y="2838569"/>
            <a:ext cx="576304" cy="479935"/>
          </a:xfrm>
          <a:prstGeom prst="line">
            <a:avLst/>
          </a:prstGeom>
          <a:noFill/>
          <a:ln w="38100" cap="flat" cmpd="sng" algn="ctr">
            <a:solidFill>
              <a:schemeClr val="bg2">
                <a:lumMod val="75000"/>
              </a:schemeClr>
            </a:solidFill>
            <a:prstDash val="solid"/>
            <a:round/>
            <a:headEnd type="none" w="med" len="med"/>
            <a:tailEnd type="none" w="med" len="med"/>
          </a:ln>
          <a:effectLst>
            <a:outerShdw blurRad="50800" dist="38100" dir="2700000" algn="tl" rotWithShape="0">
              <a:prstClr val="black">
                <a:alpha val="40000"/>
              </a:prstClr>
            </a:outerShdw>
          </a:effectLst>
        </p:spPr>
      </p:cxnSp>
      <p:sp>
        <p:nvSpPr>
          <p:cNvPr id="105" name="118 CuadroTexto"/>
          <p:cNvSpPr txBox="1"/>
          <p:nvPr/>
        </p:nvSpPr>
        <p:spPr>
          <a:xfrm>
            <a:off x="6882958" y="2763140"/>
            <a:ext cx="1080000" cy="288000"/>
          </a:xfrm>
          <a:prstGeom prst="rect">
            <a:avLst/>
          </a:prstGeom>
          <a:ln/>
        </p:spPr>
        <p:style>
          <a:lnRef idx="0">
            <a:schemeClr val="accent1"/>
          </a:lnRef>
          <a:fillRef idx="3">
            <a:schemeClr val="accent1"/>
          </a:fillRef>
          <a:effectRef idx="3">
            <a:schemeClr val="accent1"/>
          </a:effectRef>
          <a:fontRef idx="minor">
            <a:schemeClr val="lt1"/>
          </a:fontRef>
        </p:style>
        <p:txBody>
          <a:bodyPr wrap="square" rtlCol="0" anchor="ctr">
            <a:noAutofit/>
          </a:bodyPr>
          <a:lstStyle/>
          <a:p>
            <a:pPr algn="ctr"/>
            <a:r>
              <a:rPr lang="es-ES" sz="1000" b="1" dirty="0">
                <a:solidFill>
                  <a:schemeClr val="bg1"/>
                </a:solidFill>
              </a:rPr>
              <a:t>La Princesa</a:t>
            </a:r>
          </a:p>
        </p:txBody>
      </p:sp>
      <p:sp>
        <p:nvSpPr>
          <p:cNvPr id="106" name="162 CuadroTexto"/>
          <p:cNvSpPr txBox="1"/>
          <p:nvPr/>
        </p:nvSpPr>
        <p:spPr>
          <a:xfrm>
            <a:off x="2639616" y="4182615"/>
            <a:ext cx="1080000" cy="288000"/>
          </a:xfrm>
          <a:prstGeom prst="rect">
            <a:avLst/>
          </a:prstGeom>
          <a:ln/>
        </p:spPr>
        <p:style>
          <a:lnRef idx="0">
            <a:schemeClr val="accent1"/>
          </a:lnRef>
          <a:fillRef idx="3">
            <a:schemeClr val="accent1"/>
          </a:fillRef>
          <a:effectRef idx="3">
            <a:schemeClr val="accent1"/>
          </a:effectRef>
          <a:fontRef idx="minor">
            <a:schemeClr val="lt1"/>
          </a:fontRef>
        </p:style>
        <p:txBody>
          <a:bodyPr wrap="square" rtlCol="0" anchor="ctr">
            <a:noAutofit/>
          </a:bodyPr>
          <a:lstStyle/>
          <a:p>
            <a:pPr algn="ctr"/>
            <a:r>
              <a:rPr lang="es-ES" sz="1000" b="1" dirty="0">
                <a:solidFill>
                  <a:schemeClr val="bg1"/>
                </a:solidFill>
              </a:rPr>
              <a:t>F. Alcorcón</a:t>
            </a:r>
          </a:p>
        </p:txBody>
      </p:sp>
      <p:sp>
        <p:nvSpPr>
          <p:cNvPr id="107" name="172 CuadroTexto"/>
          <p:cNvSpPr txBox="1"/>
          <p:nvPr/>
        </p:nvSpPr>
        <p:spPr>
          <a:xfrm>
            <a:off x="7290719" y="3423607"/>
            <a:ext cx="1080000" cy="288000"/>
          </a:xfrm>
          <a:prstGeom prst="rect">
            <a:avLst/>
          </a:prstGeom>
          <a:ln/>
        </p:spPr>
        <p:style>
          <a:lnRef idx="0">
            <a:schemeClr val="accent1"/>
          </a:lnRef>
          <a:fillRef idx="3">
            <a:schemeClr val="accent1"/>
          </a:fillRef>
          <a:effectRef idx="3">
            <a:schemeClr val="accent1"/>
          </a:effectRef>
          <a:fontRef idx="minor">
            <a:schemeClr val="lt1"/>
          </a:fontRef>
        </p:style>
        <p:txBody>
          <a:bodyPr wrap="square" rtlCol="0" anchor="ctr">
            <a:noAutofit/>
          </a:bodyPr>
          <a:lstStyle/>
          <a:p>
            <a:pPr algn="ctr"/>
            <a:r>
              <a:rPr lang="es-ES" sz="1000" b="1" dirty="0">
                <a:solidFill>
                  <a:schemeClr val="bg1"/>
                </a:solidFill>
              </a:rPr>
              <a:t>G. Marañón</a:t>
            </a:r>
          </a:p>
        </p:txBody>
      </p:sp>
      <p:sp>
        <p:nvSpPr>
          <p:cNvPr id="108" name="195 CuadroTexto"/>
          <p:cNvSpPr txBox="1"/>
          <p:nvPr/>
        </p:nvSpPr>
        <p:spPr>
          <a:xfrm>
            <a:off x="6672715" y="4088615"/>
            <a:ext cx="1080000" cy="238016"/>
          </a:xfrm>
          <a:prstGeom prst="rect">
            <a:avLst/>
          </a:prstGeom>
          <a:ln/>
        </p:spPr>
        <p:style>
          <a:lnRef idx="0">
            <a:schemeClr val="accent1"/>
          </a:lnRef>
          <a:fillRef idx="3">
            <a:schemeClr val="accent1"/>
          </a:fillRef>
          <a:effectRef idx="3">
            <a:schemeClr val="accent1"/>
          </a:effectRef>
          <a:fontRef idx="minor">
            <a:schemeClr val="lt1"/>
          </a:fontRef>
        </p:style>
        <p:txBody>
          <a:bodyPr wrap="square" rtlCol="0" anchor="ctr">
            <a:noAutofit/>
          </a:bodyPr>
          <a:lstStyle/>
          <a:p>
            <a:pPr algn="ctr"/>
            <a:r>
              <a:rPr lang="es-ES" sz="1000" b="1" dirty="0">
                <a:solidFill>
                  <a:schemeClr val="bg1"/>
                </a:solidFill>
              </a:rPr>
              <a:t>12 Octubre</a:t>
            </a:r>
          </a:p>
        </p:txBody>
      </p:sp>
      <p:cxnSp>
        <p:nvCxnSpPr>
          <p:cNvPr id="109" name="198 Conector recto"/>
          <p:cNvCxnSpPr>
            <a:stCxn id="110" idx="1"/>
            <a:endCxn id="102" idx="3"/>
          </p:cNvCxnSpPr>
          <p:nvPr/>
        </p:nvCxnSpPr>
        <p:spPr bwMode="auto">
          <a:xfrm flipH="1">
            <a:off x="2711504" y="3318503"/>
            <a:ext cx="576304" cy="621072"/>
          </a:xfrm>
          <a:prstGeom prst="line">
            <a:avLst/>
          </a:prstGeom>
          <a:noFill/>
          <a:ln w="38100" cap="flat" cmpd="sng" algn="ctr">
            <a:solidFill>
              <a:schemeClr val="bg2">
                <a:lumMod val="75000"/>
              </a:schemeClr>
            </a:solidFill>
            <a:prstDash val="solid"/>
            <a:round/>
            <a:headEnd type="none" w="med" len="med"/>
            <a:tailEnd type="none" w="med" len="med"/>
          </a:ln>
          <a:effectLst>
            <a:outerShdw blurRad="50800" dist="38100" dir="2700000" algn="tl" rotWithShape="0">
              <a:prstClr val="black">
                <a:alpha val="40000"/>
              </a:prstClr>
            </a:outerShdw>
          </a:effectLst>
        </p:spPr>
      </p:cxnSp>
      <p:sp>
        <p:nvSpPr>
          <p:cNvPr id="110" name="204 CuadroTexto"/>
          <p:cNvSpPr txBox="1"/>
          <p:nvPr/>
        </p:nvSpPr>
        <p:spPr>
          <a:xfrm>
            <a:off x="3287808" y="3174503"/>
            <a:ext cx="1080000" cy="288000"/>
          </a:xfrm>
          <a:prstGeom prst="rect">
            <a:avLst/>
          </a:prstGeom>
          <a:ln/>
        </p:spPr>
        <p:style>
          <a:lnRef idx="0">
            <a:schemeClr val="accent1"/>
          </a:lnRef>
          <a:fillRef idx="1003">
            <a:schemeClr val="dk2"/>
          </a:fillRef>
          <a:effectRef idx="3">
            <a:schemeClr val="accent1"/>
          </a:effectRef>
          <a:fontRef idx="minor">
            <a:schemeClr val="lt1"/>
          </a:fontRef>
        </p:style>
        <p:txBody>
          <a:bodyPr wrap="square" rtlCol="0" anchor="ctr">
            <a:noAutofit/>
          </a:bodyPr>
          <a:lstStyle/>
          <a:p>
            <a:pPr algn="ctr"/>
            <a:r>
              <a:rPr lang="es-ES" sz="1000" b="1" dirty="0">
                <a:solidFill>
                  <a:schemeClr val="bg1"/>
                </a:solidFill>
              </a:rPr>
              <a:t>Rey J. Carlos</a:t>
            </a:r>
          </a:p>
        </p:txBody>
      </p:sp>
      <p:sp>
        <p:nvSpPr>
          <p:cNvPr id="111" name="206 CuadroTexto"/>
          <p:cNvSpPr txBox="1"/>
          <p:nvPr/>
        </p:nvSpPr>
        <p:spPr>
          <a:xfrm>
            <a:off x="8832304" y="3102495"/>
            <a:ext cx="1080000" cy="234000"/>
          </a:xfrm>
          <a:prstGeom prst="rect">
            <a:avLst/>
          </a:prstGeom>
          <a:ln/>
        </p:spPr>
        <p:style>
          <a:lnRef idx="0">
            <a:schemeClr val="accent1"/>
          </a:lnRef>
          <a:fillRef idx="3">
            <a:schemeClr val="accent1"/>
          </a:fillRef>
          <a:effectRef idx="3">
            <a:schemeClr val="accent1"/>
          </a:effectRef>
          <a:fontRef idx="minor">
            <a:schemeClr val="lt1"/>
          </a:fontRef>
        </p:style>
        <p:txBody>
          <a:bodyPr wrap="square" rtlCol="0">
            <a:noAutofit/>
          </a:bodyPr>
          <a:lstStyle/>
          <a:p>
            <a:pPr algn="ctr"/>
            <a:r>
              <a:rPr lang="es-ES" sz="1000" dirty="0">
                <a:solidFill>
                  <a:schemeClr val="tx1"/>
                </a:solidFill>
              </a:rPr>
              <a:t>Henares</a:t>
            </a:r>
          </a:p>
        </p:txBody>
      </p:sp>
      <p:sp>
        <p:nvSpPr>
          <p:cNvPr id="112" name="207 CuadroTexto"/>
          <p:cNvSpPr txBox="1"/>
          <p:nvPr/>
        </p:nvSpPr>
        <p:spPr>
          <a:xfrm>
            <a:off x="9192344" y="2310407"/>
            <a:ext cx="1080000" cy="234000"/>
          </a:xfrm>
          <a:prstGeom prst="rect">
            <a:avLst/>
          </a:prstGeom>
          <a:ln/>
        </p:spPr>
        <p:style>
          <a:lnRef idx="0">
            <a:schemeClr val="accent1"/>
          </a:lnRef>
          <a:fillRef idx="3">
            <a:schemeClr val="accent1"/>
          </a:fillRef>
          <a:effectRef idx="3">
            <a:schemeClr val="accent1"/>
          </a:effectRef>
          <a:fontRef idx="minor">
            <a:schemeClr val="lt1"/>
          </a:fontRef>
        </p:style>
        <p:txBody>
          <a:bodyPr wrap="square" rtlCol="0">
            <a:noAutofit/>
          </a:bodyPr>
          <a:lstStyle/>
          <a:p>
            <a:pPr algn="ctr"/>
            <a:r>
              <a:rPr lang="es-ES" sz="1000" b="1" dirty="0">
                <a:solidFill>
                  <a:schemeClr val="bg1"/>
                </a:solidFill>
              </a:rPr>
              <a:t>P. Asturias</a:t>
            </a:r>
          </a:p>
        </p:txBody>
      </p:sp>
      <p:sp>
        <p:nvSpPr>
          <p:cNvPr id="113" name="212 CuadroTexto"/>
          <p:cNvSpPr txBox="1"/>
          <p:nvPr/>
        </p:nvSpPr>
        <p:spPr>
          <a:xfrm>
            <a:off x="5592064" y="1354586"/>
            <a:ext cx="1080000" cy="234000"/>
          </a:xfrm>
          <a:prstGeom prst="rect">
            <a:avLst/>
          </a:prstGeom>
          <a:ln/>
        </p:spPr>
        <p:style>
          <a:lnRef idx="0">
            <a:schemeClr val="accent1"/>
          </a:lnRef>
          <a:fillRef idx="3">
            <a:schemeClr val="accent1"/>
          </a:fillRef>
          <a:effectRef idx="3">
            <a:schemeClr val="accent1"/>
          </a:effectRef>
          <a:fontRef idx="minor">
            <a:schemeClr val="lt1"/>
          </a:fontRef>
        </p:style>
        <p:txBody>
          <a:bodyPr wrap="square" rtlCol="0">
            <a:noAutofit/>
          </a:bodyPr>
          <a:lstStyle/>
          <a:p>
            <a:pPr algn="ctr"/>
            <a:r>
              <a:rPr lang="es-ES" sz="1000" dirty="0">
                <a:solidFill>
                  <a:schemeClr val="tx1"/>
                </a:solidFill>
              </a:rPr>
              <a:t>I. Sofía</a:t>
            </a:r>
          </a:p>
        </p:txBody>
      </p:sp>
      <p:sp>
        <p:nvSpPr>
          <p:cNvPr id="114" name="221 CuadroTexto"/>
          <p:cNvSpPr txBox="1"/>
          <p:nvPr/>
        </p:nvSpPr>
        <p:spPr>
          <a:xfrm>
            <a:off x="9408368" y="4830687"/>
            <a:ext cx="1080000" cy="234000"/>
          </a:xfrm>
          <a:prstGeom prst="rect">
            <a:avLst/>
          </a:prstGeom>
          <a:ln/>
        </p:spPr>
        <p:style>
          <a:lnRef idx="0">
            <a:schemeClr val="accent1"/>
          </a:lnRef>
          <a:fillRef idx="3">
            <a:schemeClr val="accent1"/>
          </a:fillRef>
          <a:effectRef idx="3">
            <a:schemeClr val="accent1"/>
          </a:effectRef>
          <a:fontRef idx="minor">
            <a:schemeClr val="lt1"/>
          </a:fontRef>
        </p:style>
        <p:txBody>
          <a:bodyPr wrap="square" rtlCol="0">
            <a:noAutofit/>
          </a:bodyPr>
          <a:lstStyle/>
          <a:p>
            <a:pPr algn="ctr"/>
            <a:r>
              <a:rPr lang="es-ES" sz="1000" dirty="0">
                <a:solidFill>
                  <a:schemeClr val="tx1"/>
                </a:solidFill>
              </a:rPr>
              <a:t>Sureste</a:t>
            </a:r>
          </a:p>
        </p:txBody>
      </p:sp>
      <p:sp>
        <p:nvSpPr>
          <p:cNvPr id="115" name="222 CuadroTexto"/>
          <p:cNvSpPr txBox="1"/>
          <p:nvPr/>
        </p:nvSpPr>
        <p:spPr>
          <a:xfrm>
            <a:off x="9408368" y="4182615"/>
            <a:ext cx="1080000" cy="234000"/>
          </a:xfrm>
          <a:prstGeom prst="rect">
            <a:avLst/>
          </a:prstGeom>
          <a:ln/>
        </p:spPr>
        <p:style>
          <a:lnRef idx="0">
            <a:schemeClr val="accent1"/>
          </a:lnRef>
          <a:fillRef idx="3">
            <a:schemeClr val="accent1"/>
          </a:fillRef>
          <a:effectRef idx="3">
            <a:schemeClr val="accent1"/>
          </a:effectRef>
          <a:fontRef idx="minor">
            <a:schemeClr val="lt1"/>
          </a:fontRef>
        </p:style>
        <p:txBody>
          <a:bodyPr wrap="square" rtlCol="0">
            <a:noAutofit/>
          </a:bodyPr>
          <a:lstStyle/>
          <a:p>
            <a:pPr algn="ctr"/>
            <a:r>
              <a:rPr lang="es-ES" sz="1000" dirty="0">
                <a:solidFill>
                  <a:schemeClr val="tx1"/>
                </a:solidFill>
              </a:rPr>
              <a:t>I. Leonor</a:t>
            </a:r>
          </a:p>
        </p:txBody>
      </p:sp>
      <p:sp>
        <p:nvSpPr>
          <p:cNvPr id="117" name="Elipse 116"/>
          <p:cNvSpPr/>
          <p:nvPr/>
        </p:nvSpPr>
        <p:spPr bwMode="auto">
          <a:xfrm>
            <a:off x="5398602" y="1164716"/>
            <a:ext cx="1484357" cy="1277550"/>
          </a:xfrm>
          <a:prstGeom prst="ellipse">
            <a:avLst/>
          </a:prstGeom>
          <a:noFill/>
          <a:ln w="38100" cap="flat" cmpd="sng" algn="ctr">
            <a:solidFill>
              <a:srgbClr val="FFC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algn="ctr">
              <a:spcBef>
                <a:spcPct val="20000"/>
              </a:spcBef>
              <a:buClr>
                <a:schemeClr val="bg1"/>
              </a:buClr>
              <a:buFont typeface="Arial" charset="0"/>
              <a:buChar char="•"/>
            </a:pPr>
            <a:endParaRPr lang="es-ES" sz="1600" b="1" dirty="0"/>
          </a:p>
        </p:txBody>
      </p:sp>
      <p:sp>
        <p:nvSpPr>
          <p:cNvPr id="119" name="CuadroTexto 118"/>
          <p:cNvSpPr txBox="1"/>
          <p:nvPr/>
        </p:nvSpPr>
        <p:spPr>
          <a:xfrm>
            <a:off x="1625779" y="4783020"/>
            <a:ext cx="757387" cy="276999"/>
          </a:xfrm>
          <a:prstGeom prst="rect">
            <a:avLst/>
          </a:prstGeom>
          <a:noFill/>
          <a:ln w="38100">
            <a:solidFill>
              <a:srgbClr val="FFC000"/>
            </a:solidFill>
          </a:ln>
        </p:spPr>
        <p:txBody>
          <a:bodyPr wrap="none" rtlCol="0">
            <a:spAutoFit/>
          </a:bodyPr>
          <a:lstStyle/>
          <a:p>
            <a:r>
              <a:rPr lang="es-ES" b="1" dirty="0"/>
              <a:t>PILOTO</a:t>
            </a:r>
          </a:p>
        </p:txBody>
      </p:sp>
      <p:sp>
        <p:nvSpPr>
          <p:cNvPr id="120" name="Elipse 119"/>
          <p:cNvSpPr/>
          <p:nvPr/>
        </p:nvSpPr>
        <p:spPr bwMode="auto">
          <a:xfrm>
            <a:off x="5484052" y="1863281"/>
            <a:ext cx="215904" cy="476071"/>
          </a:xfrm>
          <a:prstGeom prst="ellipse">
            <a:avLst/>
          </a:prstGeom>
          <a:solidFill>
            <a:srgbClr val="00B050"/>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ctr">
              <a:spcBef>
                <a:spcPct val="20000"/>
              </a:spcBef>
              <a:buClr>
                <a:schemeClr val="bg1"/>
              </a:buClr>
              <a:buFont typeface="Arial" charset="0"/>
              <a:buChar char="•"/>
            </a:pPr>
            <a:endParaRPr lang="es-ES" sz="1600" b="1" dirty="0"/>
          </a:p>
        </p:txBody>
      </p:sp>
      <p:sp>
        <p:nvSpPr>
          <p:cNvPr id="121" name="Elipse 120"/>
          <p:cNvSpPr/>
          <p:nvPr/>
        </p:nvSpPr>
        <p:spPr bwMode="auto">
          <a:xfrm>
            <a:off x="6528699" y="3944600"/>
            <a:ext cx="215904" cy="476071"/>
          </a:xfrm>
          <a:prstGeom prst="ellipse">
            <a:avLst/>
          </a:prstGeom>
          <a:solidFill>
            <a:srgbClr val="E77637"/>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ctr">
              <a:spcBef>
                <a:spcPct val="20000"/>
              </a:spcBef>
              <a:buClr>
                <a:schemeClr val="bg1"/>
              </a:buClr>
              <a:buFont typeface="Arial" charset="0"/>
              <a:buChar char="•"/>
            </a:pPr>
            <a:endParaRPr lang="es-ES" sz="1600" b="1" dirty="0"/>
          </a:p>
        </p:txBody>
      </p:sp>
      <p:sp>
        <p:nvSpPr>
          <p:cNvPr id="122" name="Elipse 60"/>
          <p:cNvSpPr/>
          <p:nvPr/>
        </p:nvSpPr>
        <p:spPr bwMode="auto">
          <a:xfrm>
            <a:off x="5544646" y="1280906"/>
            <a:ext cx="215904" cy="476071"/>
          </a:xfrm>
          <a:prstGeom prst="ellipse">
            <a:avLst/>
          </a:prstGeom>
          <a:solidFill>
            <a:srgbClr val="00B050"/>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ctr">
              <a:spcBef>
                <a:spcPct val="20000"/>
              </a:spcBef>
              <a:buClr>
                <a:schemeClr val="bg1"/>
              </a:buClr>
              <a:buFont typeface="Arial" charset="0"/>
              <a:buChar char="•"/>
            </a:pPr>
            <a:endParaRPr lang="es-ES" sz="1600" b="1" dirty="0"/>
          </a:p>
        </p:txBody>
      </p:sp>
      <p:sp>
        <p:nvSpPr>
          <p:cNvPr id="123" name="103 CuadroTexto"/>
          <p:cNvSpPr txBox="1"/>
          <p:nvPr/>
        </p:nvSpPr>
        <p:spPr>
          <a:xfrm>
            <a:off x="7634340" y="5046711"/>
            <a:ext cx="1080000" cy="234000"/>
          </a:xfrm>
          <a:prstGeom prst="rect">
            <a:avLst/>
          </a:prstGeom>
          <a:ln/>
        </p:spPr>
        <p:style>
          <a:lnRef idx="0">
            <a:schemeClr val="accent1"/>
          </a:lnRef>
          <a:fillRef idx="3">
            <a:schemeClr val="accent1"/>
          </a:fillRef>
          <a:effectRef idx="3">
            <a:schemeClr val="accent1"/>
          </a:effectRef>
          <a:fontRef idx="minor">
            <a:schemeClr val="lt1"/>
          </a:fontRef>
        </p:style>
        <p:txBody>
          <a:bodyPr wrap="square" rtlCol="0">
            <a:noAutofit/>
          </a:bodyPr>
          <a:lstStyle/>
          <a:p>
            <a:pPr algn="ctr"/>
            <a:r>
              <a:rPr lang="es-ES" sz="1000" dirty="0">
                <a:solidFill>
                  <a:schemeClr val="tx1"/>
                </a:solidFill>
              </a:rPr>
              <a:t>I. Cristina</a:t>
            </a:r>
          </a:p>
        </p:txBody>
      </p:sp>
      <p:sp>
        <p:nvSpPr>
          <p:cNvPr id="124" name="105 CuadroTexto"/>
          <p:cNvSpPr txBox="1"/>
          <p:nvPr/>
        </p:nvSpPr>
        <p:spPr>
          <a:xfrm>
            <a:off x="5880627" y="5172751"/>
            <a:ext cx="1080000" cy="234000"/>
          </a:xfrm>
          <a:prstGeom prst="rect">
            <a:avLst/>
          </a:prstGeom>
          <a:ln/>
        </p:spPr>
        <p:style>
          <a:lnRef idx="0">
            <a:schemeClr val="accent1"/>
          </a:lnRef>
          <a:fillRef idx="3">
            <a:schemeClr val="accent1"/>
          </a:fillRef>
          <a:effectRef idx="3">
            <a:schemeClr val="accent1"/>
          </a:effectRef>
          <a:fontRef idx="minor">
            <a:schemeClr val="lt1"/>
          </a:fontRef>
        </p:style>
        <p:txBody>
          <a:bodyPr wrap="square" rtlCol="0">
            <a:noAutofit/>
          </a:bodyPr>
          <a:lstStyle/>
          <a:p>
            <a:pPr algn="ctr"/>
            <a:r>
              <a:rPr lang="es-ES" sz="1000" dirty="0">
                <a:solidFill>
                  <a:schemeClr val="tx1"/>
                </a:solidFill>
              </a:rPr>
              <a:t>Getafe</a:t>
            </a:r>
          </a:p>
        </p:txBody>
      </p:sp>
      <p:sp>
        <p:nvSpPr>
          <p:cNvPr id="126" name="144 CuadroTexto"/>
          <p:cNvSpPr txBox="1"/>
          <p:nvPr/>
        </p:nvSpPr>
        <p:spPr>
          <a:xfrm>
            <a:off x="3906654" y="3848556"/>
            <a:ext cx="1080000" cy="288000"/>
          </a:xfrm>
          <a:prstGeom prst="rect">
            <a:avLst/>
          </a:prstGeom>
          <a:gradFill rotWithShape="1">
            <a:gsLst>
              <a:gs pos="0">
                <a:srgbClr val="5B8DC2">
                  <a:shade val="51000"/>
                  <a:satMod val="130000"/>
                </a:srgbClr>
              </a:gs>
              <a:gs pos="80000">
                <a:srgbClr val="5B8DC2">
                  <a:shade val="93000"/>
                  <a:satMod val="130000"/>
                </a:srgbClr>
              </a:gs>
              <a:gs pos="100000">
                <a:srgbClr val="5B8DC2">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square" rtlCol="0" anchor="ctr">
            <a:noAutofit/>
          </a:bodyPr>
          <a:lstStyle/>
          <a:p>
            <a:pPr algn="ctr" fontAlgn="auto">
              <a:spcBef>
                <a:spcPts val="0"/>
              </a:spcBef>
              <a:spcAft>
                <a:spcPts val="0"/>
              </a:spcAft>
              <a:defRPr/>
            </a:pPr>
            <a:r>
              <a:rPr lang="es-ES" sz="1000" b="1" kern="0" dirty="0">
                <a:solidFill>
                  <a:srgbClr val="FFFFFF"/>
                </a:solidFill>
                <a:latin typeface="Arial"/>
                <a:cs typeface="+mn-cs"/>
              </a:rPr>
              <a:t>H. Clínico</a:t>
            </a:r>
          </a:p>
        </p:txBody>
      </p:sp>
      <p:sp>
        <p:nvSpPr>
          <p:cNvPr id="127" name="145 CuadroTexto"/>
          <p:cNvSpPr txBox="1"/>
          <p:nvPr/>
        </p:nvSpPr>
        <p:spPr>
          <a:xfrm>
            <a:off x="3906654" y="4359776"/>
            <a:ext cx="1080000" cy="234000"/>
          </a:xfrm>
          <a:prstGeom prst="rect">
            <a:avLst/>
          </a:prstGeom>
          <a:gradFill rotWithShape="1">
            <a:gsLst>
              <a:gs pos="0">
                <a:srgbClr val="000000">
                  <a:tint val="80000"/>
                  <a:satMod val="300000"/>
                </a:srgbClr>
              </a:gs>
              <a:gs pos="100000">
                <a:srgbClr val="000000">
                  <a:shade val="30000"/>
                  <a:satMod val="200000"/>
                </a:srgbClr>
              </a:gs>
            </a:gsLst>
            <a:path path="circle">
              <a:fillToRect l="50000" t="50000" r="50000" b="50000"/>
            </a:path>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square" rtlCol="0" anchor="ctr">
            <a:noAutofit/>
          </a:bodyPr>
          <a:lstStyle>
            <a:defPPr>
              <a:defRPr lang="es-ES"/>
            </a:defPPr>
            <a:lvl1pPr marR="0" lvl="0" indent="0" algn="ctr" fontAlgn="auto">
              <a:lnSpc>
                <a:spcPct val="100000"/>
              </a:lnSpc>
              <a:spcBef>
                <a:spcPts val="0"/>
              </a:spcBef>
              <a:spcAft>
                <a:spcPts val="0"/>
              </a:spcAft>
              <a:buClrTx/>
              <a:buSzTx/>
              <a:buFontTx/>
              <a:buNone/>
              <a:tabLst/>
              <a:defRPr kumimoji="0" sz="1000" b="1" i="0" u="none" strike="noStrike" kern="0" cap="none" spc="0" normalizeH="0" baseline="0">
                <a:ln>
                  <a:noFill/>
                </a:ln>
                <a:solidFill>
                  <a:srgbClr val="000000"/>
                </a:solidFill>
                <a:effectLst/>
                <a:uLnTx/>
                <a:uFillTx/>
                <a:latin typeface="Arial"/>
              </a:defRPr>
            </a:lvl1pPr>
          </a:lstStyle>
          <a:p>
            <a:r>
              <a:rPr lang="es-ES" dirty="0">
                <a:solidFill>
                  <a:srgbClr val="FFE07D"/>
                </a:solidFill>
              </a:rPr>
              <a:t>HCD G. Ulla</a:t>
            </a:r>
          </a:p>
        </p:txBody>
      </p:sp>
      <p:cxnSp>
        <p:nvCxnSpPr>
          <p:cNvPr id="128" name="158 Conector recto"/>
          <p:cNvCxnSpPr>
            <a:stCxn id="126" idx="2"/>
            <a:endCxn id="127" idx="0"/>
          </p:cNvCxnSpPr>
          <p:nvPr/>
        </p:nvCxnSpPr>
        <p:spPr bwMode="auto">
          <a:xfrm>
            <a:off x="4446654" y="4136556"/>
            <a:ext cx="0" cy="223220"/>
          </a:xfrm>
          <a:prstGeom prst="line">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cxnSp>
      <p:sp>
        <p:nvSpPr>
          <p:cNvPr id="129" name="Elipse 128"/>
          <p:cNvSpPr/>
          <p:nvPr/>
        </p:nvSpPr>
        <p:spPr bwMode="auto">
          <a:xfrm>
            <a:off x="7496261" y="4899941"/>
            <a:ext cx="215904" cy="476071"/>
          </a:xfrm>
          <a:prstGeom prst="ellipse">
            <a:avLst/>
          </a:prstGeom>
          <a:solidFill>
            <a:srgbClr val="E77637"/>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ctr">
              <a:spcBef>
                <a:spcPct val="20000"/>
              </a:spcBef>
              <a:buClr>
                <a:schemeClr val="bg1"/>
              </a:buClr>
              <a:buFont typeface="Arial" charset="0"/>
              <a:buChar char="•"/>
            </a:pPr>
            <a:endParaRPr lang="es-ES" sz="1600" b="1" dirty="0"/>
          </a:p>
        </p:txBody>
      </p:sp>
      <p:sp>
        <p:nvSpPr>
          <p:cNvPr id="132" name="Elipse 131"/>
          <p:cNvSpPr/>
          <p:nvPr/>
        </p:nvSpPr>
        <p:spPr bwMode="auto">
          <a:xfrm>
            <a:off x="7070520" y="5348209"/>
            <a:ext cx="215904" cy="476071"/>
          </a:xfrm>
          <a:prstGeom prst="ellipse">
            <a:avLst/>
          </a:prstGeom>
          <a:solidFill>
            <a:srgbClr val="E77637"/>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ctr">
              <a:spcBef>
                <a:spcPct val="20000"/>
              </a:spcBef>
              <a:buClr>
                <a:schemeClr val="bg1"/>
              </a:buClr>
              <a:buFont typeface="Arial" charset="0"/>
              <a:buChar char="•"/>
            </a:pPr>
            <a:endParaRPr lang="es-ES" sz="1600" b="1" dirty="0"/>
          </a:p>
        </p:txBody>
      </p:sp>
      <p:sp>
        <p:nvSpPr>
          <p:cNvPr id="133" name="Elipse 132"/>
          <p:cNvSpPr/>
          <p:nvPr/>
        </p:nvSpPr>
        <p:spPr bwMode="auto">
          <a:xfrm>
            <a:off x="1622764" y="5190728"/>
            <a:ext cx="215904" cy="476071"/>
          </a:xfrm>
          <a:prstGeom prst="ellipse">
            <a:avLst/>
          </a:prstGeom>
          <a:solidFill>
            <a:srgbClr val="00B050"/>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ctr">
              <a:spcBef>
                <a:spcPct val="20000"/>
              </a:spcBef>
              <a:buClr>
                <a:schemeClr val="bg1"/>
              </a:buClr>
              <a:buFont typeface="Arial" charset="0"/>
              <a:buChar char="•"/>
            </a:pPr>
            <a:endParaRPr lang="es-ES" sz="1600" b="1" dirty="0"/>
          </a:p>
        </p:txBody>
      </p:sp>
      <p:sp>
        <p:nvSpPr>
          <p:cNvPr id="134" name="CuadroTexto 133"/>
          <p:cNvSpPr txBox="1"/>
          <p:nvPr/>
        </p:nvSpPr>
        <p:spPr>
          <a:xfrm>
            <a:off x="1861711" y="5190728"/>
            <a:ext cx="1524776" cy="276999"/>
          </a:xfrm>
          <a:prstGeom prst="rect">
            <a:avLst/>
          </a:prstGeom>
          <a:noFill/>
        </p:spPr>
        <p:txBody>
          <a:bodyPr wrap="none" rtlCol="0">
            <a:spAutoFit/>
          </a:bodyPr>
          <a:lstStyle/>
          <a:p>
            <a:r>
              <a:rPr lang="es-ES_tradnl" dirty="0"/>
              <a:t>Operativo – En Uso</a:t>
            </a:r>
            <a:endParaRPr lang="es-ES" dirty="0"/>
          </a:p>
        </p:txBody>
      </p:sp>
      <p:sp>
        <p:nvSpPr>
          <p:cNvPr id="137" name="Elipse 60"/>
          <p:cNvSpPr/>
          <p:nvPr/>
        </p:nvSpPr>
        <p:spPr bwMode="auto">
          <a:xfrm>
            <a:off x="1622764" y="5743044"/>
            <a:ext cx="215904" cy="476071"/>
          </a:xfrm>
          <a:prstGeom prst="ellipse">
            <a:avLst/>
          </a:prstGeom>
          <a:solidFill>
            <a:srgbClr val="FFE07D"/>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ctr">
              <a:spcBef>
                <a:spcPct val="20000"/>
              </a:spcBef>
              <a:buClr>
                <a:schemeClr val="bg1"/>
              </a:buClr>
              <a:buFont typeface="Arial" charset="0"/>
              <a:buChar char="•"/>
            </a:pPr>
            <a:endParaRPr lang="es-ES" sz="1600" b="1" dirty="0"/>
          </a:p>
        </p:txBody>
      </p:sp>
      <p:sp>
        <p:nvSpPr>
          <p:cNvPr id="138" name="CuadroTexto 137"/>
          <p:cNvSpPr txBox="1"/>
          <p:nvPr/>
        </p:nvSpPr>
        <p:spPr>
          <a:xfrm>
            <a:off x="1861712" y="5703458"/>
            <a:ext cx="2105063" cy="276999"/>
          </a:xfrm>
          <a:prstGeom prst="rect">
            <a:avLst/>
          </a:prstGeom>
          <a:noFill/>
        </p:spPr>
        <p:txBody>
          <a:bodyPr wrap="none" rtlCol="0">
            <a:spAutoFit/>
          </a:bodyPr>
          <a:lstStyle/>
          <a:p>
            <a:r>
              <a:rPr lang="es-ES_tradnl" dirty="0"/>
              <a:t>Instalado – Pdte. Formación</a:t>
            </a:r>
            <a:endParaRPr lang="es-ES" dirty="0"/>
          </a:p>
        </p:txBody>
      </p:sp>
      <p:sp>
        <p:nvSpPr>
          <p:cNvPr id="139" name="Elipse 60"/>
          <p:cNvSpPr/>
          <p:nvPr/>
        </p:nvSpPr>
        <p:spPr bwMode="auto">
          <a:xfrm>
            <a:off x="9408368" y="3968142"/>
            <a:ext cx="215904" cy="476071"/>
          </a:xfrm>
          <a:prstGeom prst="ellipse">
            <a:avLst/>
          </a:prstGeom>
          <a:solidFill>
            <a:srgbClr val="FFE07D"/>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ctr">
              <a:spcBef>
                <a:spcPct val="20000"/>
              </a:spcBef>
              <a:buClr>
                <a:schemeClr val="bg1"/>
              </a:buClr>
              <a:buFont typeface="Arial" charset="0"/>
              <a:buChar char="•"/>
            </a:pPr>
            <a:endParaRPr lang="es-ES" sz="1600" b="1" dirty="0"/>
          </a:p>
        </p:txBody>
      </p:sp>
      <p:sp>
        <p:nvSpPr>
          <p:cNvPr id="140" name="Elipse 60"/>
          <p:cNvSpPr/>
          <p:nvPr/>
        </p:nvSpPr>
        <p:spPr bwMode="auto">
          <a:xfrm>
            <a:off x="9367941" y="4698706"/>
            <a:ext cx="215904" cy="476071"/>
          </a:xfrm>
          <a:prstGeom prst="ellipse">
            <a:avLst/>
          </a:prstGeom>
          <a:solidFill>
            <a:srgbClr val="FFE07D"/>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ctr">
              <a:spcBef>
                <a:spcPct val="20000"/>
              </a:spcBef>
              <a:buClr>
                <a:schemeClr val="bg1"/>
              </a:buClr>
              <a:buFont typeface="Arial" charset="0"/>
              <a:buChar char="•"/>
            </a:pPr>
            <a:endParaRPr lang="es-ES" sz="1600" b="1" dirty="0"/>
          </a:p>
        </p:txBody>
      </p:sp>
      <p:sp>
        <p:nvSpPr>
          <p:cNvPr id="141" name="Elipse 60"/>
          <p:cNvSpPr/>
          <p:nvPr/>
        </p:nvSpPr>
        <p:spPr bwMode="auto">
          <a:xfrm>
            <a:off x="7212715" y="3303242"/>
            <a:ext cx="215904" cy="476071"/>
          </a:xfrm>
          <a:prstGeom prst="ellipse">
            <a:avLst/>
          </a:prstGeom>
          <a:solidFill>
            <a:srgbClr val="FFE07D"/>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ctr">
              <a:spcBef>
                <a:spcPct val="20000"/>
              </a:spcBef>
              <a:buClr>
                <a:schemeClr val="bg1"/>
              </a:buClr>
              <a:buFont typeface="Arial" charset="0"/>
              <a:buChar char="•"/>
            </a:pPr>
            <a:endParaRPr lang="es-ES" sz="1600" b="1" dirty="0"/>
          </a:p>
        </p:txBody>
      </p:sp>
      <p:sp>
        <p:nvSpPr>
          <p:cNvPr id="142" name="Elipse 60"/>
          <p:cNvSpPr/>
          <p:nvPr/>
        </p:nvSpPr>
        <p:spPr bwMode="auto">
          <a:xfrm>
            <a:off x="2528603" y="4203142"/>
            <a:ext cx="215904" cy="476071"/>
          </a:xfrm>
          <a:prstGeom prst="ellipse">
            <a:avLst/>
          </a:prstGeom>
          <a:solidFill>
            <a:srgbClr val="FFFF00"/>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ctr">
              <a:spcBef>
                <a:spcPct val="20000"/>
              </a:spcBef>
              <a:buClr>
                <a:schemeClr val="bg1"/>
              </a:buClr>
              <a:buFont typeface="Arial" charset="0"/>
              <a:buChar char="•"/>
            </a:pPr>
            <a:endParaRPr lang="es-ES" sz="1600" b="1" dirty="0"/>
          </a:p>
        </p:txBody>
      </p:sp>
      <p:sp>
        <p:nvSpPr>
          <p:cNvPr id="143" name="Elipse 142"/>
          <p:cNvSpPr/>
          <p:nvPr/>
        </p:nvSpPr>
        <p:spPr bwMode="auto">
          <a:xfrm>
            <a:off x="1622764" y="5466886"/>
            <a:ext cx="215904" cy="476071"/>
          </a:xfrm>
          <a:prstGeom prst="ellipse">
            <a:avLst/>
          </a:prstGeom>
          <a:solidFill>
            <a:srgbClr val="E77637"/>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ctr">
              <a:spcBef>
                <a:spcPct val="20000"/>
              </a:spcBef>
              <a:buClr>
                <a:schemeClr val="bg1"/>
              </a:buClr>
              <a:buFont typeface="Arial" charset="0"/>
              <a:buChar char="•"/>
            </a:pPr>
            <a:endParaRPr lang="es-ES" sz="1600" b="1" dirty="0"/>
          </a:p>
        </p:txBody>
      </p:sp>
      <p:sp>
        <p:nvSpPr>
          <p:cNvPr id="144" name="CuadroTexto 143"/>
          <p:cNvSpPr txBox="1"/>
          <p:nvPr/>
        </p:nvSpPr>
        <p:spPr>
          <a:xfrm>
            <a:off x="1861711" y="5447093"/>
            <a:ext cx="2582758" cy="276999"/>
          </a:xfrm>
          <a:prstGeom prst="rect">
            <a:avLst/>
          </a:prstGeom>
          <a:noFill/>
        </p:spPr>
        <p:txBody>
          <a:bodyPr wrap="none" rtlCol="0">
            <a:spAutoFit/>
          </a:bodyPr>
          <a:lstStyle/>
          <a:p>
            <a:r>
              <a:rPr lang="es-ES_tradnl" dirty="0"/>
              <a:t>Operativo – Pdte. Protocolo interno</a:t>
            </a:r>
            <a:endParaRPr lang="es-ES" dirty="0"/>
          </a:p>
        </p:txBody>
      </p:sp>
      <p:sp>
        <p:nvSpPr>
          <p:cNvPr id="145" name="Elipse 144"/>
          <p:cNvSpPr/>
          <p:nvPr/>
        </p:nvSpPr>
        <p:spPr bwMode="auto">
          <a:xfrm>
            <a:off x="5408152" y="4587754"/>
            <a:ext cx="215904" cy="476071"/>
          </a:xfrm>
          <a:prstGeom prst="ellipse">
            <a:avLst/>
          </a:prstGeom>
          <a:solidFill>
            <a:srgbClr val="E77637"/>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ctr">
              <a:spcBef>
                <a:spcPct val="20000"/>
              </a:spcBef>
              <a:buClr>
                <a:schemeClr val="bg1"/>
              </a:buClr>
              <a:buFont typeface="Arial" charset="0"/>
              <a:buChar char="•"/>
            </a:pPr>
            <a:endParaRPr lang="es-ES" sz="1600" b="1" dirty="0"/>
          </a:p>
        </p:txBody>
      </p:sp>
      <p:sp>
        <p:nvSpPr>
          <p:cNvPr id="146" name="Elipse 145"/>
          <p:cNvSpPr/>
          <p:nvPr/>
        </p:nvSpPr>
        <p:spPr bwMode="auto">
          <a:xfrm>
            <a:off x="5774651" y="5063966"/>
            <a:ext cx="215904" cy="476071"/>
          </a:xfrm>
          <a:prstGeom prst="ellipse">
            <a:avLst/>
          </a:prstGeom>
          <a:solidFill>
            <a:srgbClr val="E77637"/>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ctr">
              <a:spcBef>
                <a:spcPct val="20000"/>
              </a:spcBef>
              <a:buClr>
                <a:schemeClr val="bg1"/>
              </a:buClr>
              <a:buFont typeface="Arial" charset="0"/>
              <a:buChar char="•"/>
            </a:pPr>
            <a:endParaRPr lang="es-ES" sz="1600" b="1" dirty="0"/>
          </a:p>
        </p:txBody>
      </p:sp>
      <p:sp>
        <p:nvSpPr>
          <p:cNvPr id="72" name="Elipse 2"/>
          <p:cNvSpPr/>
          <p:nvPr/>
        </p:nvSpPr>
        <p:spPr bwMode="auto">
          <a:xfrm rot="3117463">
            <a:off x="6084950" y="4201259"/>
            <a:ext cx="2767841" cy="1531288"/>
          </a:xfrm>
          <a:prstGeom prst="ellipse">
            <a:avLst/>
          </a:prstGeom>
          <a:noFill/>
          <a:ln w="38100" cap="flat" cmpd="sng" algn="ctr">
            <a:solidFill>
              <a:srgbClr val="FFC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algn="ctr">
              <a:spcBef>
                <a:spcPct val="20000"/>
              </a:spcBef>
              <a:buClr>
                <a:schemeClr val="bg1"/>
              </a:buClr>
              <a:buFont typeface="Arial" charset="0"/>
              <a:buChar char="•"/>
            </a:pPr>
            <a:endParaRPr lang="es-ES" sz="1600" b="1" dirty="0"/>
          </a:p>
        </p:txBody>
      </p:sp>
      <p:sp>
        <p:nvSpPr>
          <p:cNvPr id="74" name="Elipse 60"/>
          <p:cNvSpPr/>
          <p:nvPr/>
        </p:nvSpPr>
        <p:spPr bwMode="auto">
          <a:xfrm>
            <a:off x="6837307" y="2583623"/>
            <a:ext cx="215904" cy="476071"/>
          </a:xfrm>
          <a:prstGeom prst="ellipse">
            <a:avLst/>
          </a:prstGeom>
          <a:solidFill>
            <a:srgbClr val="FFE07D"/>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ctr">
              <a:spcBef>
                <a:spcPct val="20000"/>
              </a:spcBef>
              <a:buClr>
                <a:schemeClr val="bg1"/>
              </a:buClr>
              <a:buFont typeface="Arial" charset="0"/>
              <a:buChar char="•"/>
            </a:pPr>
            <a:endParaRPr lang="es-ES" sz="1600" b="1" dirty="0"/>
          </a:p>
        </p:txBody>
      </p:sp>
      <p:sp>
        <p:nvSpPr>
          <p:cNvPr id="75" name="Elipse 60"/>
          <p:cNvSpPr/>
          <p:nvPr/>
        </p:nvSpPr>
        <p:spPr bwMode="auto">
          <a:xfrm>
            <a:off x="8796360" y="2964400"/>
            <a:ext cx="215904" cy="476071"/>
          </a:xfrm>
          <a:prstGeom prst="ellipse">
            <a:avLst/>
          </a:prstGeom>
          <a:solidFill>
            <a:srgbClr val="FFE07D"/>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ctr">
              <a:spcBef>
                <a:spcPct val="20000"/>
              </a:spcBef>
              <a:buClr>
                <a:schemeClr val="bg1"/>
              </a:buClr>
              <a:buFont typeface="Arial" charset="0"/>
              <a:buChar char="•"/>
            </a:pPr>
            <a:endParaRPr lang="es-ES" sz="1600" b="1" dirty="0"/>
          </a:p>
        </p:txBody>
      </p:sp>
      <p:sp>
        <p:nvSpPr>
          <p:cNvPr id="70" name="Elipse 60"/>
          <p:cNvSpPr/>
          <p:nvPr/>
        </p:nvSpPr>
        <p:spPr bwMode="auto">
          <a:xfrm>
            <a:off x="1622764" y="6019202"/>
            <a:ext cx="215904" cy="476071"/>
          </a:xfrm>
          <a:prstGeom prst="ellipse">
            <a:avLst/>
          </a:prstGeom>
          <a:solidFill>
            <a:srgbClr val="FFFF00"/>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ctr">
              <a:spcBef>
                <a:spcPct val="20000"/>
              </a:spcBef>
              <a:buClr>
                <a:schemeClr val="bg1"/>
              </a:buClr>
              <a:buFont typeface="Arial" charset="0"/>
              <a:buChar char="•"/>
            </a:pPr>
            <a:endParaRPr lang="es-ES" sz="1600" b="1" dirty="0"/>
          </a:p>
        </p:txBody>
      </p:sp>
      <p:sp>
        <p:nvSpPr>
          <p:cNvPr id="71" name="CuadroTexto 70"/>
          <p:cNvSpPr txBox="1"/>
          <p:nvPr/>
        </p:nvSpPr>
        <p:spPr>
          <a:xfrm>
            <a:off x="1872022" y="5987535"/>
            <a:ext cx="1999715" cy="276999"/>
          </a:xfrm>
          <a:prstGeom prst="rect">
            <a:avLst/>
          </a:prstGeom>
          <a:noFill/>
        </p:spPr>
        <p:txBody>
          <a:bodyPr wrap="none" rtlCol="0">
            <a:spAutoFit/>
          </a:bodyPr>
          <a:lstStyle/>
          <a:p>
            <a:r>
              <a:rPr lang="es-ES_tradnl" dirty="0"/>
              <a:t>Visitado - Pdte. Instalación</a:t>
            </a:r>
            <a:endParaRPr lang="es-ES" dirty="0"/>
          </a:p>
        </p:txBody>
      </p:sp>
      <p:sp>
        <p:nvSpPr>
          <p:cNvPr id="19" name="18 CuadroTexto"/>
          <p:cNvSpPr txBox="1"/>
          <p:nvPr/>
        </p:nvSpPr>
        <p:spPr>
          <a:xfrm>
            <a:off x="1532267" y="785533"/>
            <a:ext cx="9217024" cy="523220"/>
          </a:xfrm>
          <a:prstGeom prst="rect">
            <a:avLst/>
          </a:prstGeom>
          <a:noFill/>
          <a:ln w="28575">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s-ES_tradnl" sz="2800" b="1" dirty="0">
                <a:solidFill>
                  <a:srgbClr val="008000"/>
                </a:solidFill>
              </a:rPr>
              <a:t>Tele-Ictus</a:t>
            </a:r>
            <a:endParaRPr lang="es-ES" sz="2800" b="1" dirty="0">
              <a:solidFill>
                <a:srgbClr val="008000"/>
              </a:solidFill>
            </a:endParaRPr>
          </a:p>
        </p:txBody>
      </p:sp>
    </p:spTree>
    <p:extLst>
      <p:ext uri="{BB962C8B-B14F-4D97-AF65-F5344CB8AC3E}">
        <p14:creationId xmlns:p14="http://schemas.microsoft.com/office/powerpoint/2010/main" val="736023501"/>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80 Rectángulo redondeado"/>
          <p:cNvSpPr/>
          <p:nvPr/>
        </p:nvSpPr>
        <p:spPr bwMode="auto">
          <a:xfrm>
            <a:off x="839416" y="1166746"/>
            <a:ext cx="10369152" cy="5128766"/>
          </a:xfrm>
          <a:prstGeom prst="roundRect">
            <a:avLst>
              <a:gd name="adj" fmla="val 10578"/>
            </a:avLst>
          </a:prstGeom>
          <a:noFill/>
          <a:ln w="9525" cap="flat" cmpd="sng" algn="ctr">
            <a:noFill/>
            <a:prstDash val="solid"/>
            <a:round/>
            <a:headEnd type="none" w="med" len="med"/>
            <a:tailEnd type="none" w="med" len="med"/>
          </a:ln>
          <a:effectLst/>
        </p:spPr>
        <p:txBody>
          <a:bodyPr wrap="square" lIns="36000" rIns="36000">
            <a:spAutoFit/>
          </a:bodyPr>
          <a:lstStyle/>
          <a:p>
            <a:pPr algn="just">
              <a:spcBef>
                <a:spcPts val="600"/>
              </a:spcBef>
              <a:spcAft>
                <a:spcPts val="600"/>
              </a:spcAft>
              <a:buClr>
                <a:schemeClr val="bg1"/>
              </a:buClr>
              <a:defRPr/>
            </a:pPr>
            <a:r>
              <a:rPr lang="es-ES" sz="2200" dirty="0">
                <a:solidFill>
                  <a:schemeClr val="accent5">
                    <a:lumMod val="50000"/>
                  </a:schemeClr>
                </a:solidFill>
                <a:latin typeface="Calibri" panose="020F0502020204030204" pitchFamily="34" charset="0"/>
                <a:cs typeface="+mn-cs"/>
              </a:rPr>
              <a:t>	Tele-ICTUS es un sistema de Telemedicina que permite la </a:t>
            </a:r>
            <a:r>
              <a:rPr lang="es-ES" sz="2200" b="1" dirty="0">
                <a:solidFill>
                  <a:schemeClr val="accent5">
                    <a:lumMod val="50000"/>
                  </a:schemeClr>
                </a:solidFill>
                <a:latin typeface="Calibri" panose="020F0502020204030204" pitchFamily="34" charset="0"/>
                <a:cs typeface="+mn-cs"/>
              </a:rPr>
              <a:t>comunicación bidireccional </a:t>
            </a:r>
            <a:r>
              <a:rPr lang="es-ES" sz="2200" dirty="0">
                <a:solidFill>
                  <a:schemeClr val="accent5">
                    <a:lumMod val="50000"/>
                  </a:schemeClr>
                </a:solidFill>
                <a:latin typeface="Calibri" panose="020F0502020204030204" pitchFamily="34" charset="0"/>
                <a:cs typeface="+mn-cs"/>
              </a:rPr>
              <a:t>en tiempo real, </a:t>
            </a:r>
            <a:r>
              <a:rPr lang="es-ES" sz="2200" b="1" dirty="0">
                <a:solidFill>
                  <a:schemeClr val="accent5">
                    <a:lumMod val="50000"/>
                  </a:schemeClr>
                </a:solidFill>
                <a:latin typeface="Calibri" panose="020F0502020204030204" pitchFamily="34" charset="0"/>
                <a:cs typeface="+mn-cs"/>
              </a:rPr>
              <a:t>entre un Hospital</a:t>
            </a:r>
            <a:r>
              <a:rPr lang="es-ES" sz="2200" dirty="0">
                <a:solidFill>
                  <a:schemeClr val="accent5">
                    <a:lumMod val="50000"/>
                  </a:schemeClr>
                </a:solidFill>
                <a:latin typeface="Calibri" panose="020F0502020204030204" pitchFamily="34" charset="0"/>
                <a:cs typeface="+mn-cs"/>
              </a:rPr>
              <a:t>, que no dispone de atención neurológica continuada, </a:t>
            </a:r>
            <a:r>
              <a:rPr lang="es-ES" sz="2200" b="1" dirty="0">
                <a:solidFill>
                  <a:schemeClr val="accent5">
                    <a:lumMod val="50000"/>
                  </a:schemeClr>
                </a:solidFill>
                <a:latin typeface="Calibri" panose="020F0502020204030204" pitchFamily="34" charset="0"/>
                <a:cs typeface="+mn-cs"/>
              </a:rPr>
              <a:t>y un Hospital de referencia con Unidad de Ictus</a:t>
            </a:r>
            <a:r>
              <a:rPr lang="es-ES" sz="2200" dirty="0">
                <a:solidFill>
                  <a:schemeClr val="accent5">
                    <a:lumMod val="50000"/>
                  </a:schemeClr>
                </a:solidFill>
                <a:latin typeface="Calibri" panose="020F0502020204030204" pitchFamily="34" charset="0"/>
                <a:cs typeface="+mn-cs"/>
              </a:rPr>
              <a:t>, con neurología de guardia. </a:t>
            </a:r>
          </a:p>
          <a:p>
            <a:pPr algn="just">
              <a:spcBef>
                <a:spcPts val="600"/>
              </a:spcBef>
              <a:spcAft>
                <a:spcPts val="600"/>
              </a:spcAft>
              <a:buClr>
                <a:schemeClr val="bg1"/>
              </a:buClr>
              <a:defRPr/>
            </a:pPr>
            <a:endParaRPr lang="es-ES" sz="2200" dirty="0">
              <a:solidFill>
                <a:schemeClr val="accent5">
                  <a:lumMod val="50000"/>
                </a:schemeClr>
              </a:solidFill>
              <a:latin typeface="Calibri" panose="020F0502020204030204" pitchFamily="34" charset="0"/>
              <a:cs typeface="+mn-cs"/>
            </a:endParaRPr>
          </a:p>
          <a:p>
            <a:pPr algn="just">
              <a:spcBef>
                <a:spcPts val="600"/>
              </a:spcBef>
              <a:spcAft>
                <a:spcPts val="600"/>
              </a:spcAft>
              <a:buClr>
                <a:schemeClr val="bg1"/>
              </a:buClr>
              <a:defRPr/>
            </a:pPr>
            <a:r>
              <a:rPr lang="es-ES" sz="2200" dirty="0">
                <a:solidFill>
                  <a:schemeClr val="accent5">
                    <a:lumMod val="50000"/>
                  </a:schemeClr>
                </a:solidFill>
                <a:latin typeface="Calibri" panose="020F0502020204030204" pitchFamily="34" charset="0"/>
                <a:cs typeface="+mn-cs"/>
              </a:rPr>
              <a:t>	Así es posible diagnosticar los casos reales, minimizando así el tiempo transcurrido entre que se produce la sospecha y el inicio del tratamiento y evitando traslados innecesarios entre centros.</a:t>
            </a:r>
          </a:p>
          <a:p>
            <a:pPr algn="just">
              <a:spcBef>
                <a:spcPts val="600"/>
              </a:spcBef>
              <a:spcAft>
                <a:spcPts val="600"/>
              </a:spcAft>
              <a:buClr>
                <a:schemeClr val="bg1"/>
              </a:buClr>
              <a:defRPr/>
            </a:pPr>
            <a:endParaRPr lang="es-ES" sz="2200" dirty="0">
              <a:solidFill>
                <a:schemeClr val="accent5">
                  <a:lumMod val="50000"/>
                </a:schemeClr>
              </a:solidFill>
              <a:latin typeface="Calibri" panose="020F0502020204030204" pitchFamily="34" charset="0"/>
              <a:cs typeface="+mn-cs"/>
            </a:endParaRPr>
          </a:p>
          <a:p>
            <a:pPr algn="just">
              <a:spcBef>
                <a:spcPts val="1200"/>
              </a:spcBef>
              <a:spcAft>
                <a:spcPts val="1200"/>
              </a:spcAft>
              <a:buClr>
                <a:schemeClr val="bg1"/>
              </a:buClr>
              <a:defRPr/>
            </a:pPr>
            <a:r>
              <a:rPr lang="es-ES" sz="2200" dirty="0">
                <a:solidFill>
                  <a:schemeClr val="accent5">
                    <a:lumMod val="50000"/>
                  </a:schemeClr>
                </a:solidFill>
                <a:latin typeface="Calibri" panose="020F0502020204030204" pitchFamily="34" charset="0"/>
                <a:cs typeface="+mn-cs"/>
              </a:rPr>
              <a:t>	Actualmente, en la red hospitalaria SERMAS, se han identificado </a:t>
            </a:r>
            <a:r>
              <a:rPr lang="es-ES" sz="2200" b="1" dirty="0">
                <a:solidFill>
                  <a:schemeClr val="accent5">
                    <a:lumMod val="50000"/>
                  </a:schemeClr>
                </a:solidFill>
                <a:latin typeface="Calibri" panose="020F0502020204030204" pitchFamily="34" charset="0"/>
                <a:cs typeface="+mn-cs"/>
              </a:rPr>
              <a:t>10 Hospitales </a:t>
            </a:r>
            <a:r>
              <a:rPr lang="es-ES" sz="2200" dirty="0">
                <a:solidFill>
                  <a:schemeClr val="accent5">
                    <a:lumMod val="50000"/>
                  </a:schemeClr>
                </a:solidFill>
                <a:latin typeface="Calibri" panose="020F0502020204030204" pitchFamily="34" charset="0"/>
                <a:cs typeface="+mn-cs"/>
              </a:rPr>
              <a:t>de Referencia, que actuarán como </a:t>
            </a:r>
            <a:r>
              <a:rPr lang="es-ES" sz="2200" b="1" dirty="0">
                <a:solidFill>
                  <a:schemeClr val="accent5">
                    <a:lumMod val="50000"/>
                  </a:schemeClr>
                </a:solidFill>
                <a:latin typeface="Calibri" panose="020F0502020204030204" pitchFamily="34" charset="0"/>
                <a:cs typeface="+mn-cs"/>
              </a:rPr>
              <a:t>Receptores</a:t>
            </a:r>
            <a:r>
              <a:rPr lang="es-ES" sz="2200" dirty="0">
                <a:solidFill>
                  <a:schemeClr val="accent5">
                    <a:lumMod val="50000"/>
                  </a:schemeClr>
                </a:solidFill>
                <a:latin typeface="Calibri" panose="020F0502020204030204" pitchFamily="34" charset="0"/>
                <a:cs typeface="+mn-cs"/>
              </a:rPr>
              <a:t>, que darán soporte a un total de </a:t>
            </a:r>
            <a:r>
              <a:rPr lang="es-ES" sz="2200" b="1" dirty="0">
                <a:solidFill>
                  <a:schemeClr val="accent5">
                    <a:lumMod val="50000"/>
                  </a:schemeClr>
                </a:solidFill>
                <a:latin typeface="Calibri" panose="020F0502020204030204" pitchFamily="34" charset="0"/>
                <a:cs typeface="+mn-cs"/>
              </a:rPr>
              <a:t>14 Hospitales</a:t>
            </a:r>
            <a:r>
              <a:rPr lang="es-ES" sz="2200" dirty="0">
                <a:solidFill>
                  <a:schemeClr val="accent5">
                    <a:lumMod val="50000"/>
                  </a:schemeClr>
                </a:solidFill>
                <a:latin typeface="Calibri" panose="020F0502020204030204" pitchFamily="34" charset="0"/>
                <a:cs typeface="+mn-cs"/>
              </a:rPr>
              <a:t> de su entorno, que actuarán como </a:t>
            </a:r>
            <a:r>
              <a:rPr lang="es-ES" sz="2200" b="1" dirty="0">
                <a:solidFill>
                  <a:schemeClr val="accent5">
                    <a:lumMod val="50000"/>
                  </a:schemeClr>
                </a:solidFill>
                <a:latin typeface="Calibri" panose="020F0502020204030204" pitchFamily="34" charset="0"/>
                <a:cs typeface="+mn-cs"/>
              </a:rPr>
              <a:t>Emisores</a:t>
            </a:r>
            <a:r>
              <a:rPr lang="es-ES" sz="2200" dirty="0">
                <a:solidFill>
                  <a:schemeClr val="accent5">
                    <a:lumMod val="50000"/>
                  </a:schemeClr>
                </a:solidFill>
                <a:latin typeface="Calibri" panose="020F0502020204030204" pitchFamily="34" charset="0"/>
                <a:cs typeface="+mn-cs"/>
              </a:rPr>
              <a:t>.</a:t>
            </a:r>
          </a:p>
        </p:txBody>
      </p:sp>
    </p:spTree>
    <p:extLst>
      <p:ext uri="{BB962C8B-B14F-4D97-AF65-F5344CB8AC3E}">
        <p14:creationId xmlns:p14="http://schemas.microsoft.com/office/powerpoint/2010/main" val="838902754"/>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839416" y="1580734"/>
            <a:ext cx="10297144" cy="4725909"/>
          </a:xfrm>
          <a:prstGeom prst="rect">
            <a:avLst/>
          </a:prstGeom>
          <a:noFill/>
        </p:spPr>
        <p:txBody>
          <a:bodyPr wrap="square" rtlCol="0">
            <a:spAutoFit/>
          </a:bodyPr>
          <a:lstStyle/>
          <a:p>
            <a:pPr marL="228600" indent="-228600" algn="just">
              <a:lnSpc>
                <a:spcPct val="114000"/>
              </a:lnSpc>
              <a:spcBef>
                <a:spcPts val="300"/>
              </a:spcBef>
              <a:spcAft>
                <a:spcPts val="300"/>
              </a:spcAft>
              <a:buFont typeface="Wingdings" panose="05000000000000000000" pitchFamily="2" charset="2"/>
              <a:buChar char="ü"/>
            </a:pPr>
            <a:r>
              <a:rPr lang="es-ES_tradnl" sz="1600" b="1" dirty="0">
                <a:solidFill>
                  <a:schemeClr val="accent5">
                    <a:lumMod val="50000"/>
                  </a:schemeClr>
                </a:solidFill>
                <a:latin typeface="Calibri" panose="020F0502020204030204" pitchFamily="34" charset="0"/>
              </a:rPr>
              <a:t>Gerencia Asistencial de Atención Hospitalaria (GAAH) </a:t>
            </a:r>
            <a:r>
              <a:rPr lang="es-ES" sz="1600" b="1" dirty="0">
                <a:solidFill>
                  <a:schemeClr val="accent5">
                    <a:lumMod val="50000"/>
                  </a:schemeClr>
                </a:solidFill>
                <a:latin typeface="Calibri" panose="020F0502020204030204" pitchFamily="34" charset="0"/>
              </a:rPr>
              <a:t>comunica oficialmente a la Gerencia del Hospital</a:t>
            </a:r>
            <a:r>
              <a:rPr lang="es-ES" sz="1600" dirty="0">
                <a:solidFill>
                  <a:schemeClr val="accent5">
                    <a:lumMod val="50000"/>
                  </a:schemeClr>
                </a:solidFill>
                <a:latin typeface="Calibri" panose="020F0502020204030204" pitchFamily="34" charset="0"/>
              </a:rPr>
              <a:t>.</a:t>
            </a:r>
          </a:p>
          <a:p>
            <a:pPr marL="228600" indent="-228600" algn="just">
              <a:lnSpc>
                <a:spcPct val="114000"/>
              </a:lnSpc>
              <a:spcBef>
                <a:spcPts val="300"/>
              </a:spcBef>
              <a:spcAft>
                <a:spcPts val="300"/>
              </a:spcAft>
              <a:buFont typeface="Wingdings" panose="05000000000000000000" pitchFamily="2" charset="2"/>
              <a:buChar char="ü"/>
            </a:pPr>
            <a:r>
              <a:rPr lang="es-ES" sz="1600" b="1" dirty="0">
                <a:solidFill>
                  <a:schemeClr val="accent5">
                    <a:lumMod val="50000"/>
                  </a:schemeClr>
                </a:solidFill>
                <a:latin typeface="Calibri" panose="020F0502020204030204" pitchFamily="34" charset="0"/>
              </a:rPr>
              <a:t>Reunión explicativa</a:t>
            </a:r>
            <a:r>
              <a:rPr lang="es-ES" sz="1600" dirty="0">
                <a:solidFill>
                  <a:schemeClr val="accent5">
                    <a:lumMod val="50000"/>
                  </a:schemeClr>
                </a:solidFill>
                <a:latin typeface="Calibri" panose="020F0502020204030204" pitchFamily="34" charset="0"/>
              </a:rPr>
              <a:t>:</a:t>
            </a:r>
          </a:p>
          <a:p>
            <a:pPr marL="685800" lvl="1" indent="-228600" algn="just">
              <a:lnSpc>
                <a:spcPct val="114000"/>
              </a:lnSpc>
              <a:spcBef>
                <a:spcPts val="300"/>
              </a:spcBef>
              <a:spcAft>
                <a:spcPts val="300"/>
              </a:spcAft>
              <a:buFont typeface="Arial" pitchFamily="34" charset="0"/>
              <a:buChar char="•"/>
            </a:pPr>
            <a:r>
              <a:rPr lang="es-ES" sz="1600" dirty="0">
                <a:solidFill>
                  <a:schemeClr val="accent5">
                    <a:lumMod val="50000"/>
                  </a:schemeClr>
                </a:solidFill>
                <a:latin typeface="Calibri" panose="020F0502020204030204" pitchFamily="34" charset="0"/>
              </a:rPr>
              <a:t>Agrupando Hospitales Receptores y Emisores</a:t>
            </a:r>
          </a:p>
          <a:p>
            <a:pPr marL="685800" lvl="1" indent="-228600" algn="just">
              <a:lnSpc>
                <a:spcPct val="114000"/>
              </a:lnSpc>
              <a:spcBef>
                <a:spcPts val="300"/>
              </a:spcBef>
              <a:spcAft>
                <a:spcPts val="300"/>
              </a:spcAft>
              <a:buFont typeface="Arial" pitchFamily="34" charset="0"/>
              <a:buChar char="•"/>
            </a:pPr>
            <a:r>
              <a:rPr lang="es-ES" sz="1600" dirty="0">
                <a:solidFill>
                  <a:schemeClr val="accent5">
                    <a:lumMod val="50000"/>
                  </a:schemeClr>
                </a:solidFill>
                <a:latin typeface="Calibri" panose="020F0502020204030204" pitchFamily="34" charset="0"/>
              </a:rPr>
              <a:t>Participantes: Servicios de Informática del hospital, GAAH, Oficina Telemedicina (OT) y Madrid Digital</a:t>
            </a:r>
          </a:p>
          <a:p>
            <a:pPr marL="685800" lvl="1" indent="-228600" algn="just">
              <a:lnSpc>
                <a:spcPct val="114000"/>
              </a:lnSpc>
              <a:spcBef>
                <a:spcPts val="300"/>
              </a:spcBef>
              <a:spcAft>
                <a:spcPts val="300"/>
              </a:spcAft>
              <a:buFont typeface="Arial" pitchFamily="34" charset="0"/>
              <a:buChar char="•"/>
            </a:pPr>
            <a:endParaRPr lang="es-ES" sz="800" dirty="0">
              <a:solidFill>
                <a:schemeClr val="accent5">
                  <a:lumMod val="50000"/>
                </a:schemeClr>
              </a:solidFill>
              <a:latin typeface="Calibri" panose="020F0502020204030204" pitchFamily="34" charset="0"/>
            </a:endParaRPr>
          </a:p>
          <a:p>
            <a:pPr marL="228600" indent="-228600" algn="just">
              <a:lnSpc>
                <a:spcPct val="114000"/>
              </a:lnSpc>
              <a:spcBef>
                <a:spcPts val="300"/>
              </a:spcBef>
              <a:spcAft>
                <a:spcPts val="300"/>
              </a:spcAft>
              <a:buFont typeface="+mj-lt"/>
              <a:buAutoNum type="arabicPeriod"/>
            </a:pPr>
            <a:r>
              <a:rPr lang="es-ES" sz="1600" b="1" dirty="0">
                <a:solidFill>
                  <a:schemeClr val="accent5">
                    <a:lumMod val="50000"/>
                  </a:schemeClr>
                </a:solidFill>
                <a:latin typeface="Calibri" panose="020F0502020204030204" pitchFamily="34" charset="0"/>
              </a:rPr>
              <a:t>Localización de punto de instalación </a:t>
            </a:r>
          </a:p>
          <a:p>
            <a:pPr marL="228600" indent="-228600" algn="just">
              <a:lnSpc>
                <a:spcPct val="114000"/>
              </a:lnSpc>
              <a:spcBef>
                <a:spcPts val="300"/>
              </a:spcBef>
              <a:spcAft>
                <a:spcPts val="300"/>
              </a:spcAft>
              <a:buFont typeface="+mj-lt"/>
              <a:buAutoNum type="arabicPeriod"/>
            </a:pPr>
            <a:r>
              <a:rPr lang="es-ES" sz="1600" b="1" dirty="0">
                <a:solidFill>
                  <a:schemeClr val="accent5">
                    <a:lumMod val="50000"/>
                  </a:schemeClr>
                </a:solidFill>
                <a:latin typeface="Calibri" panose="020F0502020204030204" pitchFamily="34" charset="0"/>
              </a:rPr>
              <a:t>Visita técnica de replanteo al hospital</a:t>
            </a:r>
            <a:r>
              <a:rPr lang="es-ES" sz="1600" dirty="0">
                <a:solidFill>
                  <a:schemeClr val="accent5">
                    <a:lumMod val="50000"/>
                  </a:schemeClr>
                </a:solidFill>
                <a:latin typeface="Calibri" panose="020F0502020204030204" pitchFamily="34" charset="0"/>
              </a:rPr>
              <a:t>, previa a la instalación del equipamiento</a:t>
            </a:r>
          </a:p>
          <a:p>
            <a:pPr marL="228600" indent="-228600" algn="just">
              <a:lnSpc>
                <a:spcPct val="114000"/>
              </a:lnSpc>
              <a:spcBef>
                <a:spcPts val="300"/>
              </a:spcBef>
              <a:spcAft>
                <a:spcPts val="300"/>
              </a:spcAft>
              <a:buFont typeface="+mj-lt"/>
              <a:buAutoNum type="arabicPeriod"/>
            </a:pPr>
            <a:r>
              <a:rPr lang="es-ES" sz="1600" b="1" dirty="0">
                <a:solidFill>
                  <a:schemeClr val="accent5">
                    <a:lumMod val="50000"/>
                  </a:schemeClr>
                </a:solidFill>
                <a:latin typeface="Calibri" panose="020F0502020204030204" pitchFamily="34" charset="0"/>
              </a:rPr>
              <a:t>Instalación</a:t>
            </a:r>
            <a:r>
              <a:rPr lang="es-ES" sz="1600" dirty="0">
                <a:solidFill>
                  <a:schemeClr val="accent5">
                    <a:lumMod val="50000"/>
                  </a:schemeClr>
                </a:solidFill>
                <a:latin typeface="Calibri" panose="020F0502020204030204" pitchFamily="34" charset="0"/>
              </a:rPr>
              <a:t> física</a:t>
            </a:r>
          </a:p>
          <a:p>
            <a:pPr marL="228600" indent="-228600" algn="just">
              <a:lnSpc>
                <a:spcPct val="114000"/>
              </a:lnSpc>
              <a:spcBef>
                <a:spcPts val="300"/>
              </a:spcBef>
              <a:spcAft>
                <a:spcPts val="300"/>
              </a:spcAft>
              <a:buFont typeface="+mj-lt"/>
              <a:buAutoNum type="arabicPeriod"/>
            </a:pPr>
            <a:r>
              <a:rPr lang="es-ES" sz="1600" b="1" dirty="0">
                <a:solidFill>
                  <a:schemeClr val="accent5">
                    <a:lumMod val="50000"/>
                  </a:schemeClr>
                </a:solidFill>
                <a:latin typeface="Calibri" panose="020F0502020204030204" pitchFamily="34" charset="0"/>
              </a:rPr>
              <a:t>Pruebas técnicas </a:t>
            </a:r>
            <a:r>
              <a:rPr lang="es-ES" sz="1600" dirty="0">
                <a:solidFill>
                  <a:schemeClr val="accent5">
                    <a:lumMod val="50000"/>
                  </a:schemeClr>
                </a:solidFill>
                <a:latin typeface="Calibri" panose="020F0502020204030204" pitchFamily="34" charset="0"/>
              </a:rPr>
              <a:t>de conexión con otros Hospitales</a:t>
            </a:r>
          </a:p>
          <a:p>
            <a:pPr marL="228600" indent="-228600" algn="just">
              <a:lnSpc>
                <a:spcPct val="114000"/>
              </a:lnSpc>
              <a:spcBef>
                <a:spcPts val="300"/>
              </a:spcBef>
              <a:spcAft>
                <a:spcPts val="300"/>
              </a:spcAft>
              <a:buFont typeface="+mj-lt"/>
              <a:buAutoNum type="arabicPeriod"/>
            </a:pPr>
            <a:r>
              <a:rPr lang="es-ES" sz="1600" b="1" dirty="0">
                <a:solidFill>
                  <a:schemeClr val="accent5">
                    <a:lumMod val="50000"/>
                  </a:schemeClr>
                </a:solidFill>
                <a:latin typeface="Calibri" panose="020F0502020204030204" pitchFamily="34" charset="0"/>
              </a:rPr>
              <a:t>Formación</a:t>
            </a:r>
            <a:r>
              <a:rPr lang="es-ES" sz="1600" dirty="0">
                <a:solidFill>
                  <a:schemeClr val="accent5">
                    <a:lumMod val="50000"/>
                  </a:schemeClr>
                </a:solidFill>
                <a:latin typeface="Calibri" panose="020F0502020204030204" pitchFamily="34" charset="0"/>
              </a:rPr>
              <a:t> al personal asistencial del hospital que serán usuarios</a:t>
            </a:r>
          </a:p>
          <a:p>
            <a:pPr marL="228600" indent="-228600" algn="just">
              <a:lnSpc>
                <a:spcPct val="114000"/>
              </a:lnSpc>
              <a:spcBef>
                <a:spcPts val="300"/>
              </a:spcBef>
              <a:spcAft>
                <a:spcPts val="300"/>
              </a:spcAft>
              <a:buFont typeface="+mj-lt"/>
              <a:buAutoNum type="arabicPeriod"/>
            </a:pPr>
            <a:r>
              <a:rPr lang="es-ES" sz="1600" b="1" dirty="0">
                <a:solidFill>
                  <a:schemeClr val="accent5">
                    <a:lumMod val="50000"/>
                  </a:schemeClr>
                </a:solidFill>
                <a:latin typeface="Calibri" panose="020F0502020204030204" pitchFamily="34" charset="0"/>
              </a:rPr>
              <a:t>Prueba funcional </a:t>
            </a:r>
            <a:r>
              <a:rPr lang="es-ES" sz="1600" dirty="0">
                <a:solidFill>
                  <a:schemeClr val="accent5">
                    <a:lumMod val="50000"/>
                  </a:schemeClr>
                </a:solidFill>
                <a:latin typeface="Calibri" panose="020F0502020204030204" pitchFamily="34" charset="0"/>
              </a:rPr>
              <a:t>(simulacro) con otro Hospital</a:t>
            </a:r>
          </a:p>
          <a:p>
            <a:pPr marL="228600" indent="-228600" algn="just">
              <a:lnSpc>
                <a:spcPct val="114000"/>
              </a:lnSpc>
              <a:spcBef>
                <a:spcPts val="300"/>
              </a:spcBef>
              <a:spcAft>
                <a:spcPts val="300"/>
              </a:spcAft>
              <a:buFont typeface="+mj-lt"/>
              <a:buAutoNum type="arabicPeriod"/>
            </a:pPr>
            <a:r>
              <a:rPr lang="es-ES" sz="1600" b="1" dirty="0">
                <a:solidFill>
                  <a:schemeClr val="accent5">
                    <a:lumMod val="50000"/>
                  </a:schemeClr>
                </a:solidFill>
                <a:latin typeface="Calibri" panose="020F0502020204030204" pitchFamily="34" charset="0"/>
              </a:rPr>
              <a:t>Arranque</a:t>
            </a:r>
            <a:r>
              <a:rPr lang="es-ES" sz="1600" dirty="0">
                <a:solidFill>
                  <a:schemeClr val="accent5">
                    <a:lumMod val="50000"/>
                  </a:schemeClr>
                </a:solidFill>
                <a:latin typeface="Calibri" panose="020F0502020204030204" pitchFamily="34" charset="0"/>
              </a:rPr>
              <a:t> en producción del sistema</a:t>
            </a:r>
          </a:p>
          <a:p>
            <a:pPr marL="228600" indent="-228600" algn="just">
              <a:lnSpc>
                <a:spcPct val="114000"/>
              </a:lnSpc>
              <a:spcBef>
                <a:spcPts val="300"/>
              </a:spcBef>
              <a:spcAft>
                <a:spcPts val="300"/>
              </a:spcAft>
              <a:buFont typeface="+mj-lt"/>
              <a:buAutoNum type="arabicPeriod"/>
            </a:pPr>
            <a:endParaRPr lang="es-ES" sz="800" dirty="0">
              <a:solidFill>
                <a:schemeClr val="accent5">
                  <a:lumMod val="50000"/>
                </a:schemeClr>
              </a:solidFill>
              <a:latin typeface="Calibri" panose="020F0502020204030204" pitchFamily="34" charset="0"/>
            </a:endParaRPr>
          </a:p>
          <a:p>
            <a:pPr marL="228600" indent="-228600" algn="just">
              <a:lnSpc>
                <a:spcPct val="114000"/>
              </a:lnSpc>
              <a:spcBef>
                <a:spcPts val="300"/>
              </a:spcBef>
              <a:spcAft>
                <a:spcPts val="300"/>
              </a:spcAft>
              <a:buFont typeface="+mj-lt"/>
              <a:buAutoNum type="arabicPeriod"/>
            </a:pPr>
            <a:r>
              <a:rPr lang="es-ES" sz="1600" b="1" dirty="0">
                <a:solidFill>
                  <a:schemeClr val="accent5">
                    <a:lumMod val="50000"/>
                  </a:schemeClr>
                </a:solidFill>
                <a:latin typeface="Calibri" panose="020F0502020204030204" pitchFamily="34" charset="0"/>
              </a:rPr>
              <a:t>Soporte a usuarios</a:t>
            </a:r>
          </a:p>
        </p:txBody>
      </p:sp>
      <p:sp>
        <p:nvSpPr>
          <p:cNvPr id="3" name="2 Cerrar corchete"/>
          <p:cNvSpPr/>
          <p:nvPr/>
        </p:nvSpPr>
        <p:spPr bwMode="auto">
          <a:xfrm>
            <a:off x="7398877" y="3346936"/>
            <a:ext cx="425315" cy="2120810"/>
          </a:xfrm>
          <a:prstGeom prst="rightBracket">
            <a:avLst/>
          </a:prstGeom>
          <a:noFill/>
          <a:ln w="28575" cap="flat" cmpd="sng" algn="ctr">
            <a:solidFill>
              <a:srgbClr val="C0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algn="ctr">
              <a:spcBef>
                <a:spcPct val="20000"/>
              </a:spcBef>
              <a:buClr>
                <a:schemeClr val="bg1"/>
              </a:buClr>
              <a:buFont typeface="Arial" charset="0"/>
              <a:buChar char="•"/>
            </a:pPr>
            <a:endParaRPr lang="es-ES" sz="1600" b="1"/>
          </a:p>
        </p:txBody>
      </p:sp>
      <p:sp>
        <p:nvSpPr>
          <p:cNvPr id="4" name="3 Rectángulo"/>
          <p:cNvSpPr/>
          <p:nvPr/>
        </p:nvSpPr>
        <p:spPr>
          <a:xfrm>
            <a:off x="8168748" y="4407341"/>
            <a:ext cx="3153951" cy="276999"/>
          </a:xfrm>
          <a:prstGeom prst="rect">
            <a:avLst/>
          </a:prstGeom>
        </p:spPr>
        <p:txBody>
          <a:bodyPr wrap="square">
            <a:spAutoFit/>
          </a:bodyPr>
          <a:lstStyle/>
          <a:p>
            <a:pPr algn="ctr"/>
            <a:r>
              <a:rPr lang="es-ES" b="1" dirty="0">
                <a:solidFill>
                  <a:srgbClr val="C00000"/>
                </a:solidFill>
              </a:rPr>
              <a:t>Colaboración Informática de Hospitales</a:t>
            </a:r>
          </a:p>
        </p:txBody>
      </p:sp>
      <p:sp>
        <p:nvSpPr>
          <p:cNvPr id="5" name="Rectángulo 4"/>
          <p:cNvSpPr/>
          <p:nvPr/>
        </p:nvSpPr>
        <p:spPr>
          <a:xfrm>
            <a:off x="526704" y="770481"/>
            <a:ext cx="11665296" cy="658835"/>
          </a:xfrm>
          <a:prstGeom prst="rect">
            <a:avLst/>
          </a:prstGeom>
        </p:spPr>
        <p:txBody>
          <a:bodyPr wrap="square">
            <a:spAutoFit/>
          </a:bodyPr>
          <a:lstStyle/>
          <a:p>
            <a:pPr algn="just">
              <a:lnSpc>
                <a:spcPct val="150000"/>
              </a:lnSpc>
            </a:pPr>
            <a:r>
              <a:rPr lang="es-ES_tradnl" sz="2800" b="1" dirty="0">
                <a:solidFill>
                  <a:srgbClr val="00B050"/>
                </a:solidFill>
              </a:rPr>
              <a:t>Tareas a realizar para la implantación de Sala en cada Hospital</a:t>
            </a:r>
          </a:p>
        </p:txBody>
      </p:sp>
      <p:sp>
        <p:nvSpPr>
          <p:cNvPr id="6" name="3 Rectángulo"/>
          <p:cNvSpPr/>
          <p:nvPr/>
        </p:nvSpPr>
        <p:spPr>
          <a:xfrm>
            <a:off x="8112224" y="4054633"/>
            <a:ext cx="3024336" cy="276999"/>
          </a:xfrm>
          <a:prstGeom prst="rect">
            <a:avLst/>
          </a:prstGeom>
        </p:spPr>
        <p:txBody>
          <a:bodyPr wrap="square">
            <a:spAutoFit/>
          </a:bodyPr>
          <a:lstStyle/>
          <a:p>
            <a:pPr algn="ctr"/>
            <a:r>
              <a:rPr lang="es-ES" b="1" dirty="0">
                <a:solidFill>
                  <a:srgbClr val="C00000"/>
                </a:solidFill>
              </a:rPr>
              <a:t> Coordinado por OT y Madrid Digital</a:t>
            </a:r>
          </a:p>
        </p:txBody>
      </p:sp>
    </p:spTree>
    <p:extLst>
      <p:ext uri="{BB962C8B-B14F-4D97-AF65-F5344CB8AC3E}">
        <p14:creationId xmlns:p14="http://schemas.microsoft.com/office/powerpoint/2010/main" val="3774190396"/>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8 CuadroTexto"/>
          <p:cNvSpPr txBox="1"/>
          <p:nvPr/>
        </p:nvSpPr>
        <p:spPr>
          <a:xfrm>
            <a:off x="4189074" y="771147"/>
            <a:ext cx="2266967" cy="461665"/>
          </a:xfrm>
          <a:prstGeom prst="rect">
            <a:avLst/>
          </a:prstGeom>
          <a:ln w="28575">
            <a:noFill/>
          </a:ln>
        </p:spPr>
        <p:style>
          <a:lnRef idx="2">
            <a:schemeClr val="accent2"/>
          </a:lnRef>
          <a:fillRef idx="1">
            <a:schemeClr val="lt1"/>
          </a:fillRef>
          <a:effectRef idx="0">
            <a:schemeClr val="accent2"/>
          </a:effectRef>
          <a:fontRef idx="minor">
            <a:schemeClr val="dk1"/>
          </a:fontRef>
        </p:style>
        <p:txBody>
          <a:bodyPr wrap="none" rtlCol="0">
            <a:spAutoFit/>
          </a:bodyPr>
          <a:lstStyle/>
          <a:p>
            <a:pPr algn="ctr"/>
            <a:r>
              <a:rPr lang="es-ES" sz="2400" b="1" dirty="0">
                <a:solidFill>
                  <a:srgbClr val="00B050"/>
                </a:solidFill>
              </a:rPr>
              <a:t>Funcionalidad</a:t>
            </a:r>
          </a:p>
        </p:txBody>
      </p:sp>
      <p:sp>
        <p:nvSpPr>
          <p:cNvPr id="12" name="18 CuadroTexto"/>
          <p:cNvSpPr txBox="1"/>
          <p:nvPr/>
        </p:nvSpPr>
        <p:spPr>
          <a:xfrm>
            <a:off x="839416" y="1359255"/>
            <a:ext cx="10369152" cy="1323439"/>
          </a:xfrm>
          <a:prstGeom prst="rect">
            <a:avLst/>
          </a:prstGeom>
          <a:noFill/>
          <a:ln w="285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just"/>
            <a:r>
              <a:rPr lang="es-ES" sz="2000" dirty="0">
                <a:solidFill>
                  <a:schemeClr val="accent5">
                    <a:lumMod val="50000"/>
                  </a:schemeClr>
                </a:solidFill>
              </a:rPr>
              <a:t>	Cuando entra un paciente en urgencias de un Hospital Emisor (Equipo Ictus pero sin Unidad Ictus), ante la sospecha de un código ictus, o bien, sufre un ictus intrahospitalario, el Servicio de Urgencias conectará en tiempo real con el Hospital Receptor (con Unidad Ictus), a través de una plataforma de Video-Colaboración.</a:t>
            </a:r>
          </a:p>
        </p:txBody>
      </p:sp>
      <p:pic>
        <p:nvPicPr>
          <p:cNvPr id="15" name="6 Imagen" descr="20170306_121253.jpg"/>
          <p:cNvPicPr>
            <a:picLocks noChangeAspect="1"/>
          </p:cNvPicPr>
          <p:nvPr/>
        </p:nvPicPr>
        <p:blipFill>
          <a:blip r:embed="rId2" cstate="print"/>
          <a:srcRect l="14721" r="12244" b="13442"/>
          <a:stretch>
            <a:fillRect/>
          </a:stretch>
        </p:blipFill>
        <p:spPr>
          <a:xfrm>
            <a:off x="4278222" y="2965105"/>
            <a:ext cx="3600400" cy="2400267"/>
          </a:xfrm>
          <a:prstGeom prst="rect">
            <a:avLst/>
          </a:prstGeom>
          <a:ln>
            <a:noFill/>
          </a:ln>
          <a:effectLst>
            <a:outerShdw blurRad="292100" dist="139700" dir="2700000" algn="tl" rotWithShape="0">
              <a:srgbClr val="333333">
                <a:alpha val="65000"/>
              </a:srgbClr>
            </a:outerShdw>
          </a:effectLst>
        </p:spPr>
      </p:pic>
      <p:pic>
        <p:nvPicPr>
          <p:cNvPr id="19" name="14 Imagen" descr="20171010_102205_1511993051273.jpg"/>
          <p:cNvPicPr>
            <a:picLocks noChangeAspect="1"/>
          </p:cNvPicPr>
          <p:nvPr/>
        </p:nvPicPr>
        <p:blipFill>
          <a:blip r:embed="rId3" cstate="print"/>
          <a:srcRect r="12502"/>
          <a:stretch>
            <a:fillRect/>
          </a:stretch>
        </p:blipFill>
        <p:spPr>
          <a:xfrm>
            <a:off x="1758119" y="4592409"/>
            <a:ext cx="2664296" cy="1712795"/>
          </a:xfrm>
          <a:prstGeom prst="rect">
            <a:avLst/>
          </a:prstGeom>
          <a:ln>
            <a:noFill/>
          </a:ln>
          <a:effectLst>
            <a:outerShdw blurRad="292100" dist="139700" dir="2700000" algn="tl" rotWithShape="0">
              <a:srgbClr val="333333">
                <a:alpha val="65000"/>
              </a:srgbClr>
            </a:outerShdw>
          </a:effectLst>
        </p:spPr>
      </p:pic>
      <p:sp>
        <p:nvSpPr>
          <p:cNvPr id="21" name="16 Rectángulo redondeado"/>
          <p:cNvSpPr/>
          <p:nvPr/>
        </p:nvSpPr>
        <p:spPr bwMode="auto">
          <a:xfrm>
            <a:off x="6065170" y="3933056"/>
            <a:ext cx="284120" cy="364748"/>
          </a:xfrm>
          <a:prstGeom prst="roundRect">
            <a:avLst/>
          </a:prstGeom>
          <a:solidFill>
            <a:srgbClr val="C00000"/>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algn="ctr">
              <a:spcBef>
                <a:spcPct val="20000"/>
              </a:spcBef>
              <a:buClr>
                <a:schemeClr val="bg1"/>
              </a:buClr>
              <a:buFont typeface="Arial" charset="0"/>
              <a:buChar char="•"/>
            </a:pPr>
            <a:endParaRPr lang="es-ES" sz="1600" b="1"/>
          </a:p>
        </p:txBody>
      </p:sp>
      <p:pic>
        <p:nvPicPr>
          <p:cNvPr id="2" name="Imagen 1"/>
          <p:cNvPicPr>
            <a:picLocks noChangeAspect="1"/>
          </p:cNvPicPr>
          <p:nvPr/>
        </p:nvPicPr>
        <p:blipFill>
          <a:blip r:embed="rId4"/>
          <a:stretch>
            <a:fillRect/>
          </a:stretch>
        </p:blipFill>
        <p:spPr>
          <a:xfrm>
            <a:off x="7768438" y="4487945"/>
            <a:ext cx="2880320" cy="181725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49371903"/>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8904312" y="4794925"/>
            <a:ext cx="1481684" cy="720725"/>
          </a:xfrm>
          <a:prstGeom prst="rect">
            <a:avLst/>
          </a:prstGeom>
          <a:noFill/>
          <a:ln w="9525">
            <a:noFill/>
            <a:miter lim="800000"/>
            <a:headEnd/>
            <a:tailEnd/>
          </a:ln>
        </p:spPr>
        <p:txBody>
          <a:bodyPr/>
          <a:lstStyle/>
          <a:p>
            <a:pPr algn="r" eaLnBrk="0" hangingPunct="0"/>
            <a:r>
              <a:rPr lang="es-ES" sz="1800" b="1" dirty="0">
                <a:solidFill>
                  <a:schemeClr val="accent3"/>
                </a:solidFill>
              </a:rPr>
              <a:t>Febrero</a:t>
            </a:r>
          </a:p>
          <a:p>
            <a:pPr algn="r" eaLnBrk="0" hangingPunct="0"/>
            <a:r>
              <a:rPr lang="es-ES" sz="1800" b="1" dirty="0">
                <a:solidFill>
                  <a:schemeClr val="accent3"/>
                </a:solidFill>
              </a:rPr>
              <a:t> 2018</a:t>
            </a:r>
          </a:p>
        </p:txBody>
      </p:sp>
      <p:sp>
        <p:nvSpPr>
          <p:cNvPr id="15362" name="Rectangle 3"/>
          <p:cNvSpPr>
            <a:spLocks noChangeArrowheads="1"/>
          </p:cNvSpPr>
          <p:nvPr/>
        </p:nvSpPr>
        <p:spPr bwMode="auto">
          <a:xfrm>
            <a:off x="5377458" y="2564904"/>
            <a:ext cx="5653088" cy="2554545"/>
          </a:xfrm>
          <a:prstGeom prst="rect">
            <a:avLst/>
          </a:prstGeom>
          <a:noFill/>
          <a:ln w="9525">
            <a:noFill/>
            <a:miter lim="800000"/>
            <a:headEnd/>
            <a:tailEnd/>
          </a:ln>
        </p:spPr>
        <p:txBody>
          <a:bodyPr wrap="square">
            <a:spAutoFit/>
          </a:bodyPr>
          <a:lstStyle/>
          <a:p>
            <a:pPr algn="ctr"/>
            <a:r>
              <a:rPr lang="es-ES" altLang="es-ES" sz="3200" b="1" dirty="0">
                <a:solidFill>
                  <a:srgbClr val="008000"/>
                </a:solidFill>
              </a:rPr>
              <a:t>RECETA MÉDICA ONLINE</a:t>
            </a:r>
          </a:p>
          <a:p>
            <a:pPr algn="ctr"/>
            <a:r>
              <a:rPr lang="es-ES" altLang="es-ES" sz="3200" b="1" dirty="0">
                <a:solidFill>
                  <a:srgbClr val="008000"/>
                </a:solidFill>
              </a:rPr>
              <a:t>- MUP</a:t>
            </a:r>
          </a:p>
          <a:p>
            <a:pPr algn="ctr"/>
            <a:endParaRPr lang="es-ES" altLang="es-ES" sz="800" dirty="0">
              <a:solidFill>
                <a:srgbClr val="FF6600"/>
              </a:solidFill>
            </a:endParaRPr>
          </a:p>
          <a:p>
            <a:pPr algn="ctr"/>
            <a:endParaRPr lang="es-ES" altLang="es-ES" sz="800" dirty="0">
              <a:solidFill>
                <a:srgbClr val="FF6600"/>
              </a:solidFill>
            </a:endParaRPr>
          </a:p>
          <a:p>
            <a:pPr algn="ctr">
              <a:spcBef>
                <a:spcPts val="0"/>
              </a:spcBef>
              <a:buClr>
                <a:schemeClr val="bg2"/>
              </a:buClr>
              <a:buSzPct val="140000"/>
              <a:defRPr/>
            </a:pPr>
            <a:r>
              <a:rPr lang="es-ES" sz="2000" dirty="0">
                <a:solidFill>
                  <a:srgbClr val="FF6600"/>
                </a:solidFill>
                <a:effectLst>
                  <a:outerShdw blurRad="38100" dist="38100" dir="2700000" algn="tl">
                    <a:srgbClr val="000000">
                      <a:alpha val="43137"/>
                    </a:srgbClr>
                  </a:outerShdw>
                </a:effectLst>
                <a:cs typeface="+mn-cs"/>
              </a:rPr>
              <a:t>Telemedicina de la </a:t>
            </a:r>
          </a:p>
          <a:p>
            <a:pPr algn="ctr">
              <a:spcBef>
                <a:spcPts val="0"/>
              </a:spcBef>
              <a:buClr>
                <a:schemeClr val="bg2"/>
              </a:buClr>
              <a:buSzPct val="140000"/>
              <a:defRPr/>
            </a:pPr>
            <a:r>
              <a:rPr lang="es-ES" sz="2000" dirty="0">
                <a:solidFill>
                  <a:srgbClr val="FF6600"/>
                </a:solidFill>
                <a:effectLst>
                  <a:outerShdw blurRad="38100" dist="38100" dir="2700000" algn="tl">
                    <a:srgbClr val="000000">
                      <a:alpha val="43137"/>
                    </a:srgbClr>
                  </a:outerShdw>
                </a:effectLst>
                <a:cs typeface="+mn-cs"/>
              </a:rPr>
              <a:t>Comunidad de Madrid - España</a:t>
            </a:r>
          </a:p>
          <a:p>
            <a:pPr algn="ctr">
              <a:spcBef>
                <a:spcPts val="0"/>
              </a:spcBef>
              <a:buClr>
                <a:schemeClr val="bg2"/>
              </a:buClr>
              <a:buSzPct val="140000"/>
              <a:defRPr/>
            </a:pPr>
            <a:endParaRPr lang="es-ES" sz="2000" b="1" dirty="0">
              <a:solidFill>
                <a:srgbClr val="FF6600"/>
              </a:solidFill>
              <a:effectLst>
                <a:outerShdw blurRad="38100" dist="38100" dir="2700000" algn="tl">
                  <a:srgbClr val="000000">
                    <a:alpha val="43137"/>
                  </a:srgbClr>
                </a:outerShdw>
              </a:effectLst>
              <a:cs typeface="+mn-cs"/>
            </a:endParaRPr>
          </a:p>
          <a:p>
            <a:pPr algn="ctr">
              <a:spcBef>
                <a:spcPts val="0"/>
              </a:spcBef>
              <a:buClr>
                <a:schemeClr val="bg2"/>
              </a:buClr>
              <a:buSzPct val="140000"/>
              <a:defRPr/>
            </a:pPr>
            <a:r>
              <a:rPr lang="es-ES" sz="2000" dirty="0">
                <a:solidFill>
                  <a:srgbClr val="FF6600"/>
                </a:solidFill>
                <a:effectLst>
                  <a:outerShdw blurRad="38100" dist="38100" dir="2700000" algn="tl">
                    <a:srgbClr val="000000">
                      <a:alpha val="43137"/>
                    </a:srgbClr>
                  </a:outerShdw>
                </a:effectLst>
                <a:cs typeface="+mn-cs"/>
              </a:rPr>
              <a:t>- Hospitales -</a:t>
            </a:r>
          </a:p>
        </p:txBody>
      </p:sp>
      <p:pic>
        <p:nvPicPr>
          <p:cNvPr id="4" name="Imagen 3"/>
          <p:cNvPicPr>
            <a:picLocks noChangeAspect="1"/>
          </p:cNvPicPr>
          <p:nvPr/>
        </p:nvPicPr>
        <p:blipFill>
          <a:blip r:embed="rId3"/>
          <a:stretch>
            <a:fillRect/>
          </a:stretch>
        </p:blipFill>
        <p:spPr>
          <a:xfrm>
            <a:off x="6557635" y="151701"/>
            <a:ext cx="3837904" cy="2211790"/>
          </a:xfrm>
          <a:prstGeom prst="rect">
            <a:avLst/>
          </a:prstGeom>
        </p:spPr>
      </p:pic>
      <p:pic>
        <p:nvPicPr>
          <p:cNvPr id="5" name="Imagen 4"/>
          <p:cNvPicPr>
            <a:picLocks noChangeAspect="1"/>
          </p:cNvPicPr>
          <p:nvPr/>
        </p:nvPicPr>
        <p:blipFill>
          <a:blip r:embed="rId4"/>
          <a:stretch>
            <a:fillRect/>
          </a:stretch>
        </p:blipFill>
        <p:spPr>
          <a:xfrm>
            <a:off x="4367808" y="881359"/>
            <a:ext cx="2019300" cy="752475"/>
          </a:xfrm>
          <a:prstGeom prst="rect">
            <a:avLst/>
          </a:prstGeom>
        </p:spPr>
      </p:pic>
    </p:spTree>
    <p:extLst>
      <p:ext uri="{BB962C8B-B14F-4D97-AF65-F5344CB8AC3E}">
        <p14:creationId xmlns:p14="http://schemas.microsoft.com/office/powerpoint/2010/main" val="3862149236"/>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4"/>
          <p:cNvSpPr/>
          <p:nvPr/>
        </p:nvSpPr>
        <p:spPr bwMode="auto">
          <a:xfrm>
            <a:off x="911424" y="1052736"/>
            <a:ext cx="10009112" cy="5040560"/>
          </a:xfrm>
          <a:prstGeom prst="roundRect">
            <a:avLst/>
          </a:prstGeom>
          <a:noFill/>
          <a:ln w="25400" cap="flat" cmpd="sng" algn="ctr">
            <a:noFill/>
            <a:prstDash val="solid"/>
          </a:ln>
          <a:effectLst/>
          <a:scene3d>
            <a:camera prst="orthographicFront">
              <a:rot lat="0" lon="0" rev="0"/>
            </a:camera>
            <a:lightRig rig="balanced" dir="t">
              <a:rot lat="0" lon="0" rev="8700000"/>
            </a:lightRig>
          </a:scene3d>
          <a:sp3d>
            <a:bevelT w="190500" h="38100"/>
          </a:sp3d>
        </p:spPr>
        <p:txBody>
          <a:bodyPr anchor="ctr"/>
          <a:lstStyle/>
          <a:p>
            <a:pPr algn="just">
              <a:buClr>
                <a:srgbClr val="00B050"/>
              </a:buClr>
              <a:buFont typeface="Wingdings" pitchFamily="2" charset="2"/>
              <a:buChar char="ü"/>
              <a:defRPr/>
            </a:pPr>
            <a:r>
              <a:rPr lang="es-ES_tradnl" sz="2400" dirty="0">
                <a:solidFill>
                  <a:schemeClr val="bg2"/>
                </a:solidFill>
                <a:latin typeface="Calibri" panose="020F0502020204030204" pitchFamily="34" charset="0"/>
                <a:cs typeface="Times New Roman" pitchFamily="18" charset="0"/>
              </a:rPr>
              <a:t> Creación de la </a:t>
            </a:r>
            <a:r>
              <a:rPr lang="es-ES_tradnl" sz="2400" i="1" dirty="0">
                <a:solidFill>
                  <a:srgbClr val="00B0F0"/>
                </a:solidFill>
                <a:latin typeface="Calibri" panose="020F0502020204030204" pitchFamily="34" charset="0"/>
                <a:cs typeface="Times New Roman" pitchFamily="18" charset="0"/>
              </a:rPr>
              <a:t>historia farmacoterapéutica única </a:t>
            </a:r>
            <a:r>
              <a:rPr lang="es-ES_tradnl" sz="2400" dirty="0">
                <a:solidFill>
                  <a:schemeClr val="bg2"/>
                </a:solidFill>
                <a:latin typeface="Calibri" panose="020F0502020204030204" pitchFamily="34" charset="0"/>
                <a:cs typeface="Times New Roman" pitchFamily="18" charset="0"/>
              </a:rPr>
              <a:t>del paciente integrada en la </a:t>
            </a:r>
            <a:r>
              <a:rPr lang="es-ES_tradnl" sz="2400" i="1" dirty="0">
                <a:solidFill>
                  <a:srgbClr val="00B0F0"/>
                </a:solidFill>
                <a:latin typeface="Calibri" panose="020F0502020204030204" pitchFamily="34" charset="0"/>
                <a:cs typeface="Times New Roman" pitchFamily="18" charset="0"/>
              </a:rPr>
              <a:t>Historia Clínica Común</a:t>
            </a:r>
            <a:r>
              <a:rPr lang="es-ES_tradnl" sz="2400" i="1" dirty="0">
                <a:solidFill>
                  <a:schemeClr val="bg2"/>
                </a:solidFill>
                <a:latin typeface="Calibri" panose="020F0502020204030204" pitchFamily="34" charset="0"/>
                <a:cs typeface="Times New Roman" pitchFamily="18" charset="0"/>
              </a:rPr>
              <a:t>.</a:t>
            </a:r>
            <a:endParaRPr lang="es-ES_tradnl" sz="2400" dirty="0">
              <a:solidFill>
                <a:schemeClr val="bg2"/>
              </a:solidFill>
              <a:latin typeface="Calibri" panose="020F0502020204030204" pitchFamily="34" charset="0"/>
              <a:cs typeface="Times New Roman" pitchFamily="18" charset="0"/>
            </a:endParaRPr>
          </a:p>
          <a:p>
            <a:pPr algn="just">
              <a:buClr>
                <a:srgbClr val="00B050"/>
              </a:buClr>
              <a:buFont typeface="Wingdings" pitchFamily="2" charset="2"/>
              <a:buChar char="ü"/>
              <a:defRPr/>
            </a:pPr>
            <a:endParaRPr lang="es-ES_tradnl" sz="2400" dirty="0">
              <a:solidFill>
                <a:schemeClr val="bg2"/>
              </a:solidFill>
              <a:latin typeface="Calibri" panose="020F0502020204030204" pitchFamily="34" charset="0"/>
              <a:cs typeface="Times New Roman" pitchFamily="18" charset="0"/>
            </a:endParaRPr>
          </a:p>
          <a:p>
            <a:pPr algn="just">
              <a:buClr>
                <a:srgbClr val="00B050"/>
              </a:buClr>
              <a:buFont typeface="Wingdings" pitchFamily="2" charset="2"/>
              <a:buChar char="ü"/>
              <a:defRPr/>
            </a:pPr>
            <a:r>
              <a:rPr lang="es-ES_tradnl" sz="2400" dirty="0">
                <a:solidFill>
                  <a:schemeClr val="bg2"/>
                </a:solidFill>
                <a:latin typeface="Calibri" panose="020F0502020204030204" pitchFamily="34" charset="0"/>
                <a:cs typeface="Times New Roman" pitchFamily="18" charset="0"/>
              </a:rPr>
              <a:t> Existencia de un </a:t>
            </a:r>
            <a:r>
              <a:rPr lang="es-ES_tradnl" sz="2400" i="1" dirty="0">
                <a:solidFill>
                  <a:srgbClr val="00B0F0"/>
                </a:solidFill>
                <a:latin typeface="Calibri" panose="020F0502020204030204" pitchFamily="34" charset="0"/>
                <a:cs typeface="Times New Roman" pitchFamily="18" charset="0"/>
              </a:rPr>
              <a:t>único punto de generación de prescripciones </a:t>
            </a:r>
            <a:r>
              <a:rPr lang="es-ES_tradnl" sz="2400" dirty="0">
                <a:solidFill>
                  <a:schemeClr val="bg2"/>
                </a:solidFill>
                <a:latin typeface="Calibri" panose="020F0502020204030204" pitchFamily="34" charset="0"/>
                <a:cs typeface="Times New Roman" pitchFamily="18" charset="0"/>
              </a:rPr>
              <a:t>de medicamentos por receta</a:t>
            </a:r>
          </a:p>
          <a:p>
            <a:pPr algn="just">
              <a:buClr>
                <a:srgbClr val="00B050"/>
              </a:buClr>
              <a:buFont typeface="Wingdings" pitchFamily="2" charset="2"/>
              <a:buChar char="ü"/>
              <a:defRPr/>
            </a:pPr>
            <a:endParaRPr lang="es-ES_tradnl" sz="2400" dirty="0">
              <a:solidFill>
                <a:schemeClr val="bg2"/>
              </a:solidFill>
              <a:latin typeface="Calibri" panose="020F0502020204030204" pitchFamily="34" charset="0"/>
              <a:cs typeface="Times New Roman" pitchFamily="18" charset="0"/>
            </a:endParaRPr>
          </a:p>
          <a:p>
            <a:pPr algn="just">
              <a:buClr>
                <a:srgbClr val="00B050"/>
              </a:buClr>
              <a:buFont typeface="Wingdings" pitchFamily="2" charset="2"/>
              <a:buChar char="ü"/>
              <a:defRPr/>
            </a:pPr>
            <a:r>
              <a:rPr lang="es-ES_tradnl" sz="2400" dirty="0">
                <a:solidFill>
                  <a:schemeClr val="bg2"/>
                </a:solidFill>
                <a:latin typeface="Calibri" panose="020F0502020204030204" pitchFamily="34" charset="0"/>
                <a:cs typeface="Times New Roman" pitchFamily="18" charset="0"/>
              </a:rPr>
              <a:t> </a:t>
            </a:r>
            <a:r>
              <a:rPr lang="es-ES_tradnl" sz="2400" i="1" dirty="0">
                <a:solidFill>
                  <a:srgbClr val="00B0F0"/>
                </a:solidFill>
                <a:latin typeface="Calibri" panose="020F0502020204030204" pitchFamily="34" charset="0"/>
                <a:cs typeface="Times New Roman" pitchFamily="18" charset="0"/>
              </a:rPr>
              <a:t>Incrementar la seguridad </a:t>
            </a:r>
            <a:r>
              <a:rPr lang="es-ES_tradnl" sz="2400" dirty="0">
                <a:solidFill>
                  <a:schemeClr val="bg2"/>
                </a:solidFill>
                <a:latin typeface="Calibri" panose="020F0502020204030204" pitchFamily="34" charset="0"/>
                <a:cs typeface="Times New Roman" pitchFamily="18" charset="0"/>
              </a:rPr>
              <a:t>en la prescripción a partir del sistema de prescripción electrónica asistida.</a:t>
            </a:r>
          </a:p>
          <a:p>
            <a:pPr algn="just">
              <a:buClr>
                <a:srgbClr val="00B050"/>
              </a:buClr>
              <a:buFont typeface="Wingdings" pitchFamily="2" charset="2"/>
              <a:buChar char="ü"/>
              <a:defRPr/>
            </a:pPr>
            <a:endParaRPr lang="es-ES_tradnl" sz="2400" dirty="0">
              <a:solidFill>
                <a:schemeClr val="bg2"/>
              </a:solidFill>
              <a:latin typeface="Calibri" panose="020F0502020204030204" pitchFamily="34" charset="0"/>
              <a:cs typeface="Times New Roman" pitchFamily="18" charset="0"/>
            </a:endParaRPr>
          </a:p>
          <a:p>
            <a:pPr algn="just">
              <a:buClr>
                <a:srgbClr val="00B050"/>
              </a:buClr>
              <a:buFont typeface="Wingdings" pitchFamily="2" charset="2"/>
              <a:buChar char="ü"/>
              <a:defRPr/>
            </a:pPr>
            <a:r>
              <a:rPr lang="es-ES_tradnl" sz="2400" dirty="0">
                <a:solidFill>
                  <a:schemeClr val="bg2"/>
                </a:solidFill>
                <a:latin typeface="Calibri" panose="020F0502020204030204" pitchFamily="34" charset="0"/>
                <a:cs typeface="Times New Roman" pitchFamily="18" charset="0"/>
              </a:rPr>
              <a:t> </a:t>
            </a:r>
            <a:r>
              <a:rPr lang="es-ES_tradnl" sz="2400" i="1" dirty="0">
                <a:solidFill>
                  <a:srgbClr val="00B0F0"/>
                </a:solidFill>
                <a:latin typeface="Calibri" panose="020F0502020204030204" pitchFamily="34" charset="0"/>
                <a:cs typeface="Times New Roman" pitchFamily="18" charset="0"/>
              </a:rPr>
              <a:t>Estandarización</a:t>
            </a:r>
            <a:r>
              <a:rPr lang="es-ES_tradnl" sz="2400" dirty="0">
                <a:solidFill>
                  <a:schemeClr val="bg2"/>
                </a:solidFill>
                <a:latin typeface="Calibri" panose="020F0502020204030204" pitchFamily="34" charset="0"/>
                <a:cs typeface="Times New Roman" pitchFamily="18" charset="0"/>
              </a:rPr>
              <a:t> de la información farmacológica a través de la base de datos de medicamentos del Ministerio Sanidad.</a:t>
            </a:r>
          </a:p>
        </p:txBody>
      </p:sp>
    </p:spTree>
    <p:extLst>
      <p:ext uri="{BB962C8B-B14F-4D97-AF65-F5344CB8AC3E}">
        <p14:creationId xmlns:p14="http://schemas.microsoft.com/office/powerpoint/2010/main" val="4158942282"/>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 Marcador de texto"/>
          <p:cNvSpPr txBox="1">
            <a:spLocks/>
          </p:cNvSpPr>
          <p:nvPr/>
        </p:nvSpPr>
        <p:spPr>
          <a:xfrm>
            <a:off x="2351585" y="868379"/>
            <a:ext cx="6972299" cy="813594"/>
          </a:xfrm>
          <a:prstGeom prst="rect">
            <a:avLst/>
          </a:prstGeom>
        </p:spPr>
        <p:txBody>
          <a:bodyPr/>
          <a:lstStyle/>
          <a:p>
            <a:pPr marL="457200" indent="-457200" fontAlgn="auto">
              <a:lnSpc>
                <a:spcPct val="120000"/>
              </a:lnSpc>
              <a:spcBef>
                <a:spcPts val="0"/>
              </a:spcBef>
              <a:spcAft>
                <a:spcPts val="0"/>
              </a:spcAft>
              <a:defRPr/>
            </a:pPr>
            <a:r>
              <a:rPr lang="es-ES" sz="3600" kern="0" dirty="0">
                <a:solidFill>
                  <a:srgbClr val="00B050"/>
                </a:solidFill>
                <a:latin typeface="Calibri" panose="020F0502020204030204" pitchFamily="34" charset="0"/>
                <a:sym typeface="Arial"/>
              </a:rPr>
              <a:t>¿Quién puede prescribir en el MUP?</a:t>
            </a:r>
          </a:p>
        </p:txBody>
      </p:sp>
      <p:sp>
        <p:nvSpPr>
          <p:cNvPr id="4" name="4 Marcador de texto"/>
          <p:cNvSpPr txBox="1">
            <a:spLocks/>
          </p:cNvSpPr>
          <p:nvPr/>
        </p:nvSpPr>
        <p:spPr>
          <a:xfrm>
            <a:off x="1919623" y="1675772"/>
            <a:ext cx="7092280" cy="525462"/>
          </a:xfrm>
          <a:prstGeom prst="rect">
            <a:avLst/>
          </a:prstGeom>
        </p:spPr>
        <p:txBody>
          <a:bodyPr/>
          <a:lstStyle/>
          <a:p>
            <a:pPr lvl="1" indent="-457200">
              <a:lnSpc>
                <a:spcPct val="130000"/>
              </a:lnSpc>
              <a:defRPr/>
            </a:pPr>
            <a:r>
              <a:rPr lang="es-ES" sz="2400" kern="0" dirty="0">
                <a:latin typeface="Calibri" panose="020F0502020204030204" pitchFamily="34" charset="0"/>
                <a:sym typeface="Arial"/>
              </a:rPr>
              <a:t>En el momento actual: 21.000 Médicos Prescriptores</a:t>
            </a:r>
          </a:p>
        </p:txBody>
      </p:sp>
      <p:sp>
        <p:nvSpPr>
          <p:cNvPr id="5" name="4 Marcador de texto"/>
          <p:cNvSpPr txBox="1">
            <a:spLocks/>
          </p:cNvSpPr>
          <p:nvPr/>
        </p:nvSpPr>
        <p:spPr>
          <a:xfrm>
            <a:off x="1784350" y="2419351"/>
            <a:ext cx="8383588" cy="1681163"/>
          </a:xfrm>
          <a:prstGeom prst="rect">
            <a:avLst/>
          </a:prstGeom>
        </p:spPr>
        <p:txBody>
          <a:bodyPr/>
          <a:lstStyle/>
          <a:p>
            <a:pPr lvl="2" indent="-457200" fontAlgn="auto">
              <a:lnSpc>
                <a:spcPct val="140000"/>
              </a:lnSpc>
              <a:spcBef>
                <a:spcPts val="0"/>
              </a:spcBef>
              <a:spcAft>
                <a:spcPts val="0"/>
              </a:spcAft>
              <a:buFont typeface="+mj-lt"/>
              <a:buAutoNum type="arabicPeriod"/>
              <a:defRPr/>
            </a:pPr>
            <a:r>
              <a:rPr lang="es-ES" sz="1800" dirty="0">
                <a:solidFill>
                  <a:schemeClr val="bg2"/>
                </a:solidFill>
                <a:latin typeface="Karla"/>
              </a:rPr>
              <a:t>Médicos de </a:t>
            </a:r>
            <a:r>
              <a:rPr lang="es-ES" sz="1800" dirty="0">
                <a:solidFill>
                  <a:srgbClr val="00B0F0"/>
                </a:solidFill>
                <a:latin typeface="Karla"/>
              </a:rPr>
              <a:t>Atención Primaria</a:t>
            </a:r>
            <a:endParaRPr lang="es-ES" sz="1800" kern="0" dirty="0">
              <a:solidFill>
                <a:srgbClr val="00B0F0"/>
              </a:solidFill>
              <a:latin typeface="Karla"/>
              <a:sym typeface="Arial"/>
            </a:endParaRPr>
          </a:p>
          <a:p>
            <a:pPr lvl="2" indent="-457200" fontAlgn="auto">
              <a:lnSpc>
                <a:spcPct val="140000"/>
              </a:lnSpc>
              <a:spcBef>
                <a:spcPts val="0"/>
              </a:spcBef>
              <a:spcAft>
                <a:spcPts val="0"/>
              </a:spcAft>
              <a:buFont typeface="+mj-lt"/>
              <a:buAutoNum type="arabicPeriod"/>
              <a:defRPr/>
            </a:pPr>
            <a:r>
              <a:rPr lang="es-ES" sz="1800" dirty="0">
                <a:solidFill>
                  <a:schemeClr val="bg2"/>
                </a:solidFill>
                <a:latin typeface="Karla"/>
              </a:rPr>
              <a:t>Médicos de </a:t>
            </a:r>
            <a:r>
              <a:rPr lang="es-ES" sz="1800" dirty="0">
                <a:solidFill>
                  <a:srgbClr val="00B0F0"/>
                </a:solidFill>
                <a:latin typeface="Karla"/>
              </a:rPr>
              <a:t>Atención Hospitalaria</a:t>
            </a:r>
          </a:p>
          <a:p>
            <a:pPr lvl="2" indent="-457200" fontAlgn="auto">
              <a:lnSpc>
                <a:spcPct val="140000"/>
              </a:lnSpc>
              <a:spcBef>
                <a:spcPts val="0"/>
              </a:spcBef>
              <a:spcAft>
                <a:spcPts val="0"/>
              </a:spcAft>
              <a:buFont typeface="+mj-lt"/>
              <a:buAutoNum type="arabicPeriod"/>
              <a:defRPr/>
            </a:pPr>
            <a:r>
              <a:rPr lang="es-ES" sz="1800" kern="0" dirty="0">
                <a:solidFill>
                  <a:schemeClr val="bg2"/>
                </a:solidFill>
                <a:latin typeface="Karla"/>
                <a:sym typeface="Arial"/>
              </a:rPr>
              <a:t>Médicos de </a:t>
            </a:r>
            <a:r>
              <a:rPr lang="es-ES" sz="1800" dirty="0">
                <a:solidFill>
                  <a:srgbClr val="00B0F0"/>
                </a:solidFill>
                <a:latin typeface="Karla"/>
              </a:rPr>
              <a:t>S</a:t>
            </a:r>
            <a:r>
              <a:rPr lang="es-ES" sz="1800" kern="0" dirty="0">
                <a:solidFill>
                  <a:srgbClr val="00B0F0"/>
                </a:solidFill>
                <a:latin typeface="Karla"/>
                <a:sym typeface="Arial"/>
              </a:rPr>
              <a:t>ervicios de Urgencia </a:t>
            </a:r>
            <a:r>
              <a:rPr lang="es-ES" sz="1800" kern="0" dirty="0">
                <a:solidFill>
                  <a:schemeClr val="bg2"/>
                </a:solidFill>
                <a:latin typeface="Karla"/>
                <a:sym typeface="Arial"/>
              </a:rPr>
              <a:t>(</a:t>
            </a:r>
            <a:r>
              <a:rPr lang="es-ES" sz="1800" kern="0" dirty="0" err="1">
                <a:solidFill>
                  <a:schemeClr val="bg2"/>
                </a:solidFill>
                <a:latin typeface="Karla"/>
                <a:sym typeface="Arial"/>
              </a:rPr>
              <a:t>intra</a:t>
            </a:r>
            <a:r>
              <a:rPr lang="es-ES" sz="1800" kern="0" dirty="0">
                <a:solidFill>
                  <a:schemeClr val="bg2"/>
                </a:solidFill>
                <a:latin typeface="Karla"/>
                <a:sym typeface="Arial"/>
              </a:rPr>
              <a:t> o </a:t>
            </a:r>
            <a:r>
              <a:rPr lang="es-ES" sz="1800" kern="0" dirty="0" err="1">
                <a:solidFill>
                  <a:schemeClr val="bg2"/>
                </a:solidFill>
                <a:latin typeface="Karla"/>
                <a:sym typeface="Arial"/>
              </a:rPr>
              <a:t>extrahospitalarios</a:t>
            </a:r>
            <a:r>
              <a:rPr lang="es-ES" sz="1800" kern="0" dirty="0">
                <a:solidFill>
                  <a:schemeClr val="bg2"/>
                </a:solidFill>
                <a:latin typeface="Karla"/>
                <a:sym typeface="Arial"/>
              </a:rPr>
              <a:t>)</a:t>
            </a:r>
          </a:p>
          <a:p>
            <a:pPr lvl="2" indent="-457200" fontAlgn="auto">
              <a:lnSpc>
                <a:spcPct val="140000"/>
              </a:lnSpc>
              <a:spcBef>
                <a:spcPts val="0"/>
              </a:spcBef>
              <a:spcAft>
                <a:spcPts val="0"/>
              </a:spcAft>
              <a:buFont typeface="+mj-lt"/>
              <a:buAutoNum type="arabicPeriod"/>
              <a:defRPr/>
            </a:pPr>
            <a:r>
              <a:rPr lang="es-ES" sz="1800" dirty="0">
                <a:solidFill>
                  <a:schemeClr val="bg2"/>
                </a:solidFill>
                <a:latin typeface="Karla"/>
              </a:rPr>
              <a:t>Médicos </a:t>
            </a:r>
            <a:r>
              <a:rPr lang="es-ES" sz="1800" dirty="0">
                <a:solidFill>
                  <a:srgbClr val="00B0F0"/>
                </a:solidFill>
                <a:latin typeface="Karla"/>
              </a:rPr>
              <a:t>Residentes</a:t>
            </a:r>
            <a:r>
              <a:rPr lang="es-ES" sz="1800" dirty="0">
                <a:solidFill>
                  <a:schemeClr val="bg2"/>
                </a:solidFill>
                <a:latin typeface="Karla"/>
              </a:rPr>
              <a:t> (a partir de 2º año)</a:t>
            </a:r>
            <a:endParaRPr lang="es-ES" sz="1800" kern="0" dirty="0">
              <a:solidFill>
                <a:srgbClr val="00B0F0"/>
              </a:solidFill>
              <a:latin typeface="Karla"/>
              <a:sym typeface="Arial"/>
            </a:endParaRPr>
          </a:p>
        </p:txBody>
      </p:sp>
      <p:sp>
        <p:nvSpPr>
          <p:cNvPr id="6" name="4 Marcador de texto"/>
          <p:cNvSpPr txBox="1">
            <a:spLocks/>
          </p:cNvSpPr>
          <p:nvPr/>
        </p:nvSpPr>
        <p:spPr>
          <a:xfrm>
            <a:off x="2083751" y="4159940"/>
            <a:ext cx="1887190" cy="525463"/>
          </a:xfrm>
          <a:prstGeom prst="rect">
            <a:avLst/>
          </a:prstGeom>
        </p:spPr>
        <p:txBody>
          <a:bodyPr/>
          <a:lstStyle/>
          <a:p>
            <a:pPr lvl="1" indent="-457200">
              <a:lnSpc>
                <a:spcPct val="130000"/>
              </a:lnSpc>
              <a:defRPr/>
            </a:pPr>
            <a:r>
              <a:rPr lang="es-ES" sz="2400" kern="0" dirty="0">
                <a:latin typeface="Karla"/>
                <a:sym typeface="Arial"/>
              </a:rPr>
              <a:t>A futuro</a:t>
            </a:r>
          </a:p>
        </p:txBody>
      </p:sp>
      <p:sp>
        <p:nvSpPr>
          <p:cNvPr id="7" name="4 Marcador de texto"/>
          <p:cNvSpPr txBox="1">
            <a:spLocks/>
          </p:cNvSpPr>
          <p:nvPr/>
        </p:nvSpPr>
        <p:spPr>
          <a:xfrm>
            <a:off x="1979613" y="4794251"/>
            <a:ext cx="6972300" cy="847725"/>
          </a:xfrm>
          <a:prstGeom prst="rect">
            <a:avLst/>
          </a:prstGeom>
        </p:spPr>
        <p:txBody>
          <a:bodyPr/>
          <a:lstStyle/>
          <a:p>
            <a:pPr lvl="2" indent="-457200" fontAlgn="auto">
              <a:lnSpc>
                <a:spcPct val="140000"/>
              </a:lnSpc>
              <a:spcBef>
                <a:spcPts val="0"/>
              </a:spcBef>
              <a:spcAft>
                <a:spcPts val="0"/>
              </a:spcAft>
              <a:buFont typeface="+mj-lt"/>
              <a:buAutoNum type="arabicPeriod"/>
              <a:defRPr/>
            </a:pPr>
            <a:r>
              <a:rPr lang="es-ES" sz="1800" dirty="0">
                <a:solidFill>
                  <a:schemeClr val="bg2"/>
                </a:solidFill>
                <a:latin typeface="Karla"/>
              </a:rPr>
              <a:t>Médicos de </a:t>
            </a:r>
            <a:r>
              <a:rPr lang="es-ES" sz="1800" dirty="0">
                <a:solidFill>
                  <a:srgbClr val="00B0F0"/>
                </a:solidFill>
                <a:latin typeface="Karla"/>
              </a:rPr>
              <a:t>Residencias Geriátricas</a:t>
            </a:r>
            <a:endParaRPr lang="es-ES" sz="1800" kern="0" dirty="0">
              <a:solidFill>
                <a:srgbClr val="00B0F0"/>
              </a:solidFill>
              <a:latin typeface="Karla"/>
              <a:sym typeface="Arial"/>
            </a:endParaRPr>
          </a:p>
          <a:p>
            <a:pPr lvl="2" indent="-457200" fontAlgn="auto">
              <a:lnSpc>
                <a:spcPct val="140000"/>
              </a:lnSpc>
              <a:spcBef>
                <a:spcPts val="0"/>
              </a:spcBef>
              <a:spcAft>
                <a:spcPts val="0"/>
              </a:spcAft>
              <a:buFont typeface="+mj-lt"/>
              <a:buAutoNum type="arabicPeriod"/>
              <a:defRPr/>
            </a:pPr>
            <a:r>
              <a:rPr lang="es-ES" sz="1800" dirty="0">
                <a:solidFill>
                  <a:schemeClr val="bg2"/>
                </a:solidFill>
                <a:latin typeface="Karla"/>
              </a:rPr>
              <a:t>Cualquier otro Médico Prescriptor</a:t>
            </a:r>
            <a:endParaRPr lang="es-ES" sz="1800" kern="0" dirty="0">
              <a:solidFill>
                <a:srgbClr val="00B0F0"/>
              </a:solidFill>
              <a:latin typeface="Karla"/>
              <a:sym typeface="Arial"/>
            </a:endParaRPr>
          </a:p>
        </p:txBody>
      </p:sp>
      <p:sp>
        <p:nvSpPr>
          <p:cNvPr id="8" name="7 CuadroTexto"/>
          <p:cNvSpPr txBox="1">
            <a:spLocks noChangeArrowheads="1"/>
          </p:cNvSpPr>
          <p:nvPr/>
        </p:nvSpPr>
        <p:spPr bwMode="auto">
          <a:xfrm rot="-1206511">
            <a:off x="3830622" y="3336149"/>
            <a:ext cx="5178425" cy="585787"/>
          </a:xfrm>
          <a:prstGeom prst="rect">
            <a:avLst/>
          </a:prstGeom>
          <a:solidFill>
            <a:srgbClr val="00B050"/>
          </a:solidFill>
          <a:ln w="9525">
            <a:solidFill>
              <a:srgbClr val="009688"/>
            </a:solidFill>
            <a:miter lim="800000"/>
            <a:headEnd/>
            <a:tailEnd/>
          </a:ln>
        </p:spPr>
        <p:txBody>
          <a:bodyPr>
            <a:spAutoFit/>
          </a:bodyPr>
          <a:lstStyle>
            <a:lvl1pPr>
              <a:defRPr sz="1600" b="1">
                <a:solidFill>
                  <a:schemeClr val="tx1"/>
                </a:solidFill>
                <a:latin typeface="Arial" panose="020B0604020202020204" pitchFamily="34" charset="0"/>
              </a:defRPr>
            </a:lvl1pPr>
            <a:lvl2pPr marL="742950" indent="-285750">
              <a:defRPr sz="1600" b="1">
                <a:solidFill>
                  <a:schemeClr val="tx1"/>
                </a:solidFill>
                <a:latin typeface="Arial" panose="020B0604020202020204" pitchFamily="34" charset="0"/>
              </a:defRPr>
            </a:lvl2pPr>
            <a:lvl3pPr marL="1143000" indent="-228600">
              <a:defRPr sz="1600" b="1">
                <a:solidFill>
                  <a:schemeClr val="tx1"/>
                </a:solidFill>
                <a:latin typeface="Arial" panose="020B0604020202020204" pitchFamily="34" charset="0"/>
              </a:defRPr>
            </a:lvl3pPr>
            <a:lvl4pPr marL="1600200" indent="-228600">
              <a:defRPr sz="1600" b="1">
                <a:solidFill>
                  <a:schemeClr val="tx1"/>
                </a:solidFill>
                <a:latin typeface="Arial" panose="020B0604020202020204" pitchFamily="34" charset="0"/>
              </a:defRPr>
            </a:lvl4pPr>
            <a:lvl5pPr marL="2057400" indent="-228600">
              <a:defRPr sz="1600" b="1">
                <a:solidFill>
                  <a:schemeClr val="tx1"/>
                </a:solidFill>
                <a:latin typeface="Arial" panose="020B0604020202020204" pitchFamily="34" charset="0"/>
              </a:defRPr>
            </a:lvl5pPr>
            <a:lvl6pPr marL="2514600" indent="-228600" eaLnBrk="0" fontAlgn="base" hangingPunct="0">
              <a:spcBef>
                <a:spcPct val="0"/>
              </a:spcBef>
              <a:spcAft>
                <a:spcPct val="0"/>
              </a:spcAft>
              <a:defRPr sz="1600" b="1">
                <a:solidFill>
                  <a:schemeClr val="tx1"/>
                </a:solidFill>
                <a:latin typeface="Arial" panose="020B0604020202020204" pitchFamily="34" charset="0"/>
              </a:defRPr>
            </a:lvl6pPr>
            <a:lvl7pPr marL="2971800" indent="-228600" eaLnBrk="0" fontAlgn="base" hangingPunct="0">
              <a:spcBef>
                <a:spcPct val="0"/>
              </a:spcBef>
              <a:spcAft>
                <a:spcPct val="0"/>
              </a:spcAft>
              <a:defRPr sz="1600" b="1">
                <a:solidFill>
                  <a:schemeClr val="tx1"/>
                </a:solidFill>
                <a:latin typeface="Arial" panose="020B0604020202020204" pitchFamily="34" charset="0"/>
              </a:defRPr>
            </a:lvl7pPr>
            <a:lvl8pPr marL="3429000" indent="-228600" eaLnBrk="0" fontAlgn="base" hangingPunct="0">
              <a:spcBef>
                <a:spcPct val="0"/>
              </a:spcBef>
              <a:spcAft>
                <a:spcPct val="0"/>
              </a:spcAft>
              <a:defRPr sz="1600" b="1">
                <a:solidFill>
                  <a:schemeClr val="tx1"/>
                </a:solidFill>
                <a:latin typeface="Arial" panose="020B0604020202020204" pitchFamily="34" charset="0"/>
              </a:defRPr>
            </a:lvl8pPr>
            <a:lvl9pPr marL="3886200" indent="-228600" eaLnBrk="0" fontAlgn="base" hangingPunct="0">
              <a:spcBef>
                <a:spcPct val="0"/>
              </a:spcBef>
              <a:spcAft>
                <a:spcPct val="0"/>
              </a:spcAft>
              <a:defRPr sz="1600" b="1">
                <a:solidFill>
                  <a:schemeClr val="tx1"/>
                </a:solidFill>
                <a:latin typeface="Arial" panose="020B0604020202020204" pitchFamily="34" charset="0"/>
              </a:defRPr>
            </a:lvl9pPr>
          </a:lstStyle>
          <a:p>
            <a:r>
              <a:rPr lang="es-ES" altLang="es-ES" sz="3200" dirty="0">
                <a:solidFill>
                  <a:schemeClr val="bg1"/>
                </a:solidFill>
                <a:latin typeface="Karla"/>
              </a:rPr>
              <a:t>CAMBIOS NORMATIVOS</a:t>
            </a:r>
          </a:p>
        </p:txBody>
      </p:sp>
    </p:spTree>
    <p:extLst>
      <p:ext uri="{BB962C8B-B14F-4D97-AF65-F5344CB8AC3E}">
        <p14:creationId xmlns:p14="http://schemas.microsoft.com/office/powerpoint/2010/main" val="416547506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 Marcador de texto"/>
          <p:cNvSpPr txBox="1">
            <a:spLocks/>
          </p:cNvSpPr>
          <p:nvPr/>
        </p:nvSpPr>
        <p:spPr>
          <a:xfrm>
            <a:off x="2567608" y="858458"/>
            <a:ext cx="6192688" cy="608013"/>
          </a:xfrm>
          <a:prstGeom prst="rect">
            <a:avLst/>
          </a:prstGeom>
          <a:noFill/>
          <a:ln>
            <a:noFill/>
          </a:ln>
        </p:spPr>
        <p:style>
          <a:lnRef idx="1">
            <a:schemeClr val="dk1"/>
          </a:lnRef>
          <a:fillRef idx="2">
            <a:schemeClr val="dk1"/>
          </a:fillRef>
          <a:effectRef idx="1">
            <a:schemeClr val="dk1"/>
          </a:effectRef>
          <a:fontRef idx="minor">
            <a:schemeClr val="dk1"/>
          </a:fontRef>
        </p:style>
        <p:txBody>
          <a:bodyPr lIns="91425" tIns="91425" rIns="91425" bIns="91425"/>
          <a:lstStyle/>
          <a:p>
            <a:pPr algn="ctr" fontAlgn="auto">
              <a:buClr>
                <a:srgbClr val="666666"/>
              </a:buClr>
              <a:buSzPct val="100000"/>
              <a:defRPr/>
            </a:pPr>
            <a:r>
              <a:rPr lang="es-ES" sz="3600" dirty="0">
                <a:solidFill>
                  <a:srgbClr val="00B050"/>
                </a:solidFill>
                <a:latin typeface="Karla"/>
                <a:ea typeface="Karla"/>
                <a:cs typeface="Karla"/>
                <a:sym typeface="Karla"/>
              </a:rPr>
              <a:t>Curso de formación Online</a:t>
            </a:r>
          </a:p>
        </p:txBody>
      </p:sp>
      <p:sp>
        <p:nvSpPr>
          <p:cNvPr id="14339" name="2 Subtítulo"/>
          <p:cNvSpPr txBox="1">
            <a:spLocks/>
          </p:cNvSpPr>
          <p:nvPr/>
        </p:nvSpPr>
        <p:spPr bwMode="auto">
          <a:xfrm>
            <a:off x="1770064" y="1755775"/>
            <a:ext cx="8550275" cy="106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lvl1pPr marL="609600" indent="-609600">
              <a:defRPr sz="1600" b="1">
                <a:solidFill>
                  <a:schemeClr val="tx1"/>
                </a:solidFill>
                <a:latin typeface="Arial" panose="020B0604020202020204" pitchFamily="34" charset="0"/>
              </a:defRPr>
            </a:lvl1pPr>
            <a:lvl2pPr marL="742950" indent="-285750">
              <a:defRPr sz="1600" b="1">
                <a:solidFill>
                  <a:schemeClr val="tx1"/>
                </a:solidFill>
                <a:latin typeface="Arial" panose="020B0604020202020204" pitchFamily="34" charset="0"/>
              </a:defRPr>
            </a:lvl2pPr>
            <a:lvl3pPr marL="1143000" indent="-228600">
              <a:defRPr sz="1600" b="1">
                <a:solidFill>
                  <a:schemeClr val="tx1"/>
                </a:solidFill>
                <a:latin typeface="Arial" panose="020B0604020202020204" pitchFamily="34" charset="0"/>
              </a:defRPr>
            </a:lvl3pPr>
            <a:lvl4pPr marL="1600200" indent="-228600">
              <a:defRPr sz="1600" b="1">
                <a:solidFill>
                  <a:schemeClr val="tx1"/>
                </a:solidFill>
                <a:latin typeface="Arial" panose="020B0604020202020204" pitchFamily="34" charset="0"/>
              </a:defRPr>
            </a:lvl4pPr>
            <a:lvl5pPr marL="2057400" indent="-228600">
              <a:defRPr sz="1600" b="1">
                <a:solidFill>
                  <a:schemeClr val="tx1"/>
                </a:solidFill>
                <a:latin typeface="Arial" panose="020B0604020202020204" pitchFamily="34" charset="0"/>
              </a:defRPr>
            </a:lvl5pPr>
            <a:lvl6pPr marL="2514600" indent="-228600" eaLnBrk="0" fontAlgn="base" hangingPunct="0">
              <a:spcBef>
                <a:spcPct val="0"/>
              </a:spcBef>
              <a:spcAft>
                <a:spcPct val="0"/>
              </a:spcAft>
              <a:defRPr sz="1600" b="1">
                <a:solidFill>
                  <a:schemeClr val="tx1"/>
                </a:solidFill>
                <a:latin typeface="Arial" panose="020B0604020202020204" pitchFamily="34" charset="0"/>
              </a:defRPr>
            </a:lvl6pPr>
            <a:lvl7pPr marL="2971800" indent="-228600" eaLnBrk="0" fontAlgn="base" hangingPunct="0">
              <a:spcBef>
                <a:spcPct val="0"/>
              </a:spcBef>
              <a:spcAft>
                <a:spcPct val="0"/>
              </a:spcAft>
              <a:defRPr sz="1600" b="1">
                <a:solidFill>
                  <a:schemeClr val="tx1"/>
                </a:solidFill>
                <a:latin typeface="Arial" panose="020B0604020202020204" pitchFamily="34" charset="0"/>
              </a:defRPr>
            </a:lvl7pPr>
            <a:lvl8pPr marL="3429000" indent="-228600" eaLnBrk="0" fontAlgn="base" hangingPunct="0">
              <a:spcBef>
                <a:spcPct val="0"/>
              </a:spcBef>
              <a:spcAft>
                <a:spcPct val="0"/>
              </a:spcAft>
              <a:defRPr sz="1600" b="1">
                <a:solidFill>
                  <a:schemeClr val="tx1"/>
                </a:solidFill>
                <a:latin typeface="Arial" panose="020B0604020202020204" pitchFamily="34" charset="0"/>
              </a:defRPr>
            </a:lvl8pPr>
            <a:lvl9pPr marL="3886200" indent="-228600" eaLnBrk="0" fontAlgn="base" hangingPunct="0">
              <a:spcBef>
                <a:spcPct val="0"/>
              </a:spcBef>
              <a:spcAft>
                <a:spcPct val="0"/>
              </a:spcAft>
              <a:defRPr sz="1600" b="1">
                <a:solidFill>
                  <a:schemeClr val="tx1"/>
                </a:solidFill>
                <a:latin typeface="Arial" panose="020B0604020202020204" pitchFamily="34" charset="0"/>
              </a:defRPr>
            </a:lvl9pPr>
          </a:lstStyle>
          <a:p>
            <a:pPr eaLnBrk="1" hangingPunct="1">
              <a:lnSpc>
                <a:spcPct val="130000"/>
              </a:lnSpc>
              <a:buClr>
                <a:srgbClr val="666666"/>
              </a:buClr>
              <a:buFont typeface="Karla"/>
              <a:buNone/>
            </a:pPr>
            <a:r>
              <a:rPr lang="es-ES" altLang="es-ES" sz="1800" u="sng" dirty="0">
                <a:latin typeface="Karla"/>
                <a:sym typeface="Karla"/>
              </a:rPr>
              <a:t>Acceso a la plataforma </a:t>
            </a:r>
            <a:r>
              <a:rPr lang="es-ES" altLang="es-ES" sz="1800" b="0" dirty="0">
                <a:latin typeface="Karla"/>
                <a:sym typeface="Karla"/>
              </a:rPr>
              <a:t>a través de la siguiente URL:</a:t>
            </a:r>
          </a:p>
          <a:p>
            <a:pPr eaLnBrk="1" hangingPunct="1">
              <a:lnSpc>
                <a:spcPct val="130000"/>
              </a:lnSpc>
              <a:buClr>
                <a:srgbClr val="666666"/>
              </a:buClr>
              <a:buFont typeface="Wingdings" panose="05000000000000000000" pitchFamily="2" charset="2"/>
              <a:buNone/>
            </a:pPr>
            <a:r>
              <a:rPr lang="es-ES" altLang="es-ES" sz="1800" b="0" dirty="0">
                <a:solidFill>
                  <a:schemeClr val="bg2"/>
                </a:solidFill>
                <a:latin typeface="Karla"/>
                <a:sym typeface="Karla"/>
                <a:hlinkClick r:id="rId3"/>
              </a:rPr>
              <a:t>https://</a:t>
            </a:r>
            <a:r>
              <a:rPr lang="es-ES" altLang="es-ES" sz="2400" b="0" dirty="0">
                <a:solidFill>
                  <a:schemeClr val="bg2"/>
                </a:solidFill>
                <a:latin typeface="Karla"/>
                <a:sym typeface="Karla"/>
                <a:hlinkClick r:id="rId3"/>
              </a:rPr>
              <a:t>campusvirtual</a:t>
            </a:r>
            <a:r>
              <a:rPr lang="es-ES" altLang="es-ES" sz="1800" b="0" dirty="0">
                <a:solidFill>
                  <a:schemeClr val="bg2"/>
                </a:solidFill>
                <a:latin typeface="Karla"/>
                <a:sym typeface="Karla"/>
                <a:hlinkClick r:id="rId3"/>
              </a:rPr>
              <a:t>.mup.farmacoterapia-sanidadmadrid.org/login/index.php</a:t>
            </a:r>
            <a:r>
              <a:rPr lang="es-ES" altLang="es-ES" sz="1800" b="0" dirty="0">
                <a:solidFill>
                  <a:schemeClr val="bg2"/>
                </a:solidFill>
                <a:latin typeface="Karla"/>
                <a:sym typeface="Karla"/>
              </a:rPr>
              <a:t> </a:t>
            </a:r>
          </a:p>
        </p:txBody>
      </p:sp>
      <p:pic>
        <p:nvPicPr>
          <p:cNvPr id="14340" name="Imagen 1"/>
          <p:cNvPicPr>
            <a:picLocks noChangeAspect="1"/>
          </p:cNvPicPr>
          <p:nvPr/>
        </p:nvPicPr>
        <p:blipFill>
          <a:blip r:embed="rId4">
            <a:extLst>
              <a:ext uri="{28A0092B-C50C-407E-A947-70E740481C1C}">
                <a14:useLocalDpi xmlns:a14="http://schemas.microsoft.com/office/drawing/2010/main" val="0"/>
              </a:ext>
            </a:extLst>
          </a:blip>
          <a:srcRect b="28735"/>
          <a:stretch>
            <a:fillRect/>
          </a:stretch>
        </p:blipFill>
        <p:spPr bwMode="auto">
          <a:xfrm>
            <a:off x="2373313" y="3082926"/>
            <a:ext cx="6837362" cy="226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CuadroTexto"/>
          <p:cNvSpPr txBox="1">
            <a:spLocks noChangeArrowheads="1"/>
          </p:cNvSpPr>
          <p:nvPr/>
        </p:nvSpPr>
        <p:spPr bwMode="auto">
          <a:xfrm>
            <a:off x="2297114" y="5514975"/>
            <a:ext cx="7496175" cy="523220"/>
          </a:xfrm>
          <a:prstGeom prst="rect">
            <a:avLst/>
          </a:prstGeom>
          <a:solidFill>
            <a:srgbClr val="00B0F0"/>
          </a:solidFill>
          <a:ln w="9525">
            <a:solidFill>
              <a:schemeClr val="accent1"/>
            </a:solidFill>
            <a:miter lim="800000"/>
            <a:headEnd/>
            <a:tailEnd/>
          </a:ln>
        </p:spPr>
        <p:txBody>
          <a:bodyPr>
            <a:spAutoFit/>
          </a:bodyPr>
          <a:lstStyle>
            <a:lvl1pPr>
              <a:defRPr sz="1600" b="1">
                <a:solidFill>
                  <a:schemeClr val="tx1"/>
                </a:solidFill>
                <a:latin typeface="Arial" panose="020B0604020202020204" pitchFamily="34" charset="0"/>
              </a:defRPr>
            </a:lvl1pPr>
            <a:lvl2pPr marL="742950" indent="-285750">
              <a:defRPr sz="1600" b="1">
                <a:solidFill>
                  <a:schemeClr val="tx1"/>
                </a:solidFill>
                <a:latin typeface="Arial" panose="020B0604020202020204" pitchFamily="34" charset="0"/>
              </a:defRPr>
            </a:lvl2pPr>
            <a:lvl3pPr marL="1143000" indent="-228600">
              <a:defRPr sz="1600" b="1">
                <a:solidFill>
                  <a:schemeClr val="tx1"/>
                </a:solidFill>
                <a:latin typeface="Arial" panose="020B0604020202020204" pitchFamily="34" charset="0"/>
              </a:defRPr>
            </a:lvl3pPr>
            <a:lvl4pPr marL="1600200" indent="-228600">
              <a:defRPr sz="1600" b="1">
                <a:solidFill>
                  <a:schemeClr val="tx1"/>
                </a:solidFill>
                <a:latin typeface="Arial" panose="020B0604020202020204" pitchFamily="34" charset="0"/>
              </a:defRPr>
            </a:lvl4pPr>
            <a:lvl5pPr marL="2057400" indent="-228600">
              <a:defRPr sz="1600" b="1">
                <a:solidFill>
                  <a:schemeClr val="tx1"/>
                </a:solidFill>
                <a:latin typeface="Arial" panose="020B0604020202020204" pitchFamily="34" charset="0"/>
              </a:defRPr>
            </a:lvl5pPr>
            <a:lvl6pPr marL="2514600" indent="-228600" eaLnBrk="0" fontAlgn="base" hangingPunct="0">
              <a:spcBef>
                <a:spcPct val="0"/>
              </a:spcBef>
              <a:spcAft>
                <a:spcPct val="0"/>
              </a:spcAft>
              <a:defRPr sz="1600" b="1">
                <a:solidFill>
                  <a:schemeClr val="tx1"/>
                </a:solidFill>
                <a:latin typeface="Arial" panose="020B0604020202020204" pitchFamily="34" charset="0"/>
              </a:defRPr>
            </a:lvl6pPr>
            <a:lvl7pPr marL="2971800" indent="-228600" eaLnBrk="0" fontAlgn="base" hangingPunct="0">
              <a:spcBef>
                <a:spcPct val="0"/>
              </a:spcBef>
              <a:spcAft>
                <a:spcPct val="0"/>
              </a:spcAft>
              <a:defRPr sz="1600" b="1">
                <a:solidFill>
                  <a:schemeClr val="tx1"/>
                </a:solidFill>
                <a:latin typeface="Arial" panose="020B0604020202020204" pitchFamily="34" charset="0"/>
              </a:defRPr>
            </a:lvl7pPr>
            <a:lvl8pPr marL="3429000" indent="-228600" eaLnBrk="0" fontAlgn="base" hangingPunct="0">
              <a:spcBef>
                <a:spcPct val="0"/>
              </a:spcBef>
              <a:spcAft>
                <a:spcPct val="0"/>
              </a:spcAft>
              <a:defRPr sz="1600" b="1">
                <a:solidFill>
                  <a:schemeClr val="tx1"/>
                </a:solidFill>
                <a:latin typeface="Arial" panose="020B0604020202020204" pitchFamily="34" charset="0"/>
              </a:defRPr>
            </a:lvl8pPr>
            <a:lvl9pPr marL="3886200" indent="-228600" eaLnBrk="0" fontAlgn="base" hangingPunct="0">
              <a:spcBef>
                <a:spcPct val="0"/>
              </a:spcBef>
              <a:spcAft>
                <a:spcPct val="0"/>
              </a:spcAft>
              <a:defRPr sz="1600" b="1">
                <a:solidFill>
                  <a:schemeClr val="tx1"/>
                </a:solidFill>
                <a:latin typeface="Arial" panose="020B0604020202020204" pitchFamily="34" charset="0"/>
              </a:defRPr>
            </a:lvl9pPr>
          </a:lstStyle>
          <a:p>
            <a:r>
              <a:rPr lang="es-ES" altLang="es-ES" sz="2000" dirty="0">
                <a:solidFill>
                  <a:schemeClr val="bg1"/>
                </a:solidFill>
                <a:latin typeface="Karla"/>
              </a:rPr>
              <a:t>Curso </a:t>
            </a:r>
            <a:r>
              <a:rPr lang="es-ES" altLang="es-ES" sz="2800" dirty="0">
                <a:solidFill>
                  <a:schemeClr val="bg1"/>
                </a:solidFill>
                <a:latin typeface="Karla"/>
              </a:rPr>
              <a:t>adaptado</a:t>
            </a:r>
            <a:r>
              <a:rPr lang="es-ES" altLang="es-ES" sz="2000" dirty="0">
                <a:solidFill>
                  <a:schemeClr val="bg1"/>
                </a:solidFill>
                <a:latin typeface="Karla"/>
              </a:rPr>
              <a:t> a las necesidades de cada perfil profesional</a:t>
            </a:r>
          </a:p>
        </p:txBody>
      </p:sp>
    </p:spTree>
    <p:extLst>
      <p:ext uri="{BB962C8B-B14F-4D97-AF65-F5344CB8AC3E}">
        <p14:creationId xmlns:p14="http://schemas.microsoft.com/office/powerpoint/2010/main" val="16653553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Box 3"/>
          <p:cNvSpPr txBox="1">
            <a:spLocks noChangeArrowheads="1"/>
          </p:cNvSpPr>
          <p:nvPr/>
        </p:nvSpPr>
        <p:spPr bwMode="auto">
          <a:xfrm>
            <a:off x="1199456" y="969327"/>
            <a:ext cx="1036915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600" b="1">
                <a:solidFill>
                  <a:schemeClr val="tx1"/>
                </a:solidFill>
                <a:latin typeface="Arial" panose="020B0604020202020204" pitchFamily="34" charset="0"/>
              </a:defRPr>
            </a:lvl1pPr>
            <a:lvl2pPr marL="742950" indent="-285750">
              <a:defRPr sz="1600" b="1">
                <a:solidFill>
                  <a:schemeClr val="tx1"/>
                </a:solidFill>
                <a:latin typeface="Arial" panose="020B0604020202020204" pitchFamily="34" charset="0"/>
              </a:defRPr>
            </a:lvl2pPr>
            <a:lvl3pPr marL="1143000" indent="-228600">
              <a:defRPr sz="1600" b="1">
                <a:solidFill>
                  <a:schemeClr val="tx1"/>
                </a:solidFill>
                <a:latin typeface="Arial" panose="020B0604020202020204" pitchFamily="34" charset="0"/>
              </a:defRPr>
            </a:lvl3pPr>
            <a:lvl4pPr marL="1600200" indent="-228600">
              <a:defRPr sz="1600" b="1">
                <a:solidFill>
                  <a:schemeClr val="tx1"/>
                </a:solidFill>
                <a:latin typeface="Arial" panose="020B0604020202020204" pitchFamily="34" charset="0"/>
              </a:defRPr>
            </a:lvl4pPr>
            <a:lvl5pPr marL="2057400" indent="-228600">
              <a:defRPr sz="1600" b="1">
                <a:solidFill>
                  <a:schemeClr val="tx1"/>
                </a:solidFill>
                <a:latin typeface="Arial" panose="020B0604020202020204" pitchFamily="34" charset="0"/>
              </a:defRPr>
            </a:lvl5pPr>
            <a:lvl6pPr marL="2514600" indent="-228600" eaLnBrk="0" fontAlgn="base" hangingPunct="0">
              <a:spcBef>
                <a:spcPct val="0"/>
              </a:spcBef>
              <a:spcAft>
                <a:spcPct val="0"/>
              </a:spcAft>
              <a:defRPr sz="1600" b="1">
                <a:solidFill>
                  <a:schemeClr val="tx1"/>
                </a:solidFill>
                <a:latin typeface="Arial" panose="020B0604020202020204" pitchFamily="34" charset="0"/>
              </a:defRPr>
            </a:lvl6pPr>
            <a:lvl7pPr marL="2971800" indent="-228600" eaLnBrk="0" fontAlgn="base" hangingPunct="0">
              <a:spcBef>
                <a:spcPct val="0"/>
              </a:spcBef>
              <a:spcAft>
                <a:spcPct val="0"/>
              </a:spcAft>
              <a:defRPr sz="1600" b="1">
                <a:solidFill>
                  <a:schemeClr val="tx1"/>
                </a:solidFill>
                <a:latin typeface="Arial" panose="020B0604020202020204" pitchFamily="34" charset="0"/>
              </a:defRPr>
            </a:lvl7pPr>
            <a:lvl8pPr marL="3429000" indent="-228600" eaLnBrk="0" fontAlgn="base" hangingPunct="0">
              <a:spcBef>
                <a:spcPct val="0"/>
              </a:spcBef>
              <a:spcAft>
                <a:spcPct val="0"/>
              </a:spcAft>
              <a:defRPr sz="1600" b="1">
                <a:solidFill>
                  <a:schemeClr val="tx1"/>
                </a:solidFill>
                <a:latin typeface="Arial" panose="020B0604020202020204" pitchFamily="34" charset="0"/>
              </a:defRPr>
            </a:lvl8pPr>
            <a:lvl9pPr marL="3886200" indent="-228600" eaLnBrk="0" fontAlgn="base" hangingPunct="0">
              <a:spcBef>
                <a:spcPct val="0"/>
              </a:spcBef>
              <a:spcAft>
                <a:spcPct val="0"/>
              </a:spcAft>
              <a:defRPr sz="1600" b="1">
                <a:solidFill>
                  <a:schemeClr val="tx1"/>
                </a:solidFill>
                <a:latin typeface="Arial" panose="020B0604020202020204" pitchFamily="34" charset="0"/>
              </a:defRPr>
            </a:lvl9pPr>
          </a:lstStyle>
          <a:p>
            <a:r>
              <a:rPr lang="es-ES_tradnl" altLang="es-ES" sz="2400" dirty="0">
                <a:solidFill>
                  <a:srgbClr val="00B050"/>
                </a:solidFill>
              </a:rPr>
              <a:t>PLAN DE IMPLANTACIÓN / COMUNICACIÓN EN HOSPITALES</a:t>
            </a:r>
            <a:endParaRPr lang="es-ES" altLang="es-ES" sz="2400" dirty="0">
              <a:solidFill>
                <a:srgbClr val="00B050"/>
              </a:solidFill>
            </a:endParaRPr>
          </a:p>
        </p:txBody>
      </p:sp>
      <p:sp>
        <p:nvSpPr>
          <p:cNvPr id="5" name="Rectángulo redondeado 76">
            <a:extLst/>
          </p:cNvPr>
          <p:cNvSpPr/>
          <p:nvPr/>
        </p:nvSpPr>
        <p:spPr bwMode="auto">
          <a:xfrm>
            <a:off x="767408" y="1556792"/>
            <a:ext cx="10116000" cy="4752000"/>
          </a:xfrm>
          <a:prstGeom prst="roundRect">
            <a:avLst/>
          </a:prstGeom>
          <a:noFill/>
          <a:ln w="19050" cap="flat" cmpd="sng" algn="ctr">
            <a:solidFill>
              <a:schemeClr val="accent1">
                <a:lumMod val="50000"/>
              </a:schemeClr>
            </a:solidFill>
            <a:prstDash val="sysDash"/>
            <a:round/>
            <a:headEnd type="none" w="med" len="med"/>
            <a:tailEnd type="none" w="med" len="med"/>
          </a:ln>
          <a:effectLst/>
        </p:spPr>
        <p:txBody>
          <a:bodyPr wrap="square">
            <a:spAutoFit/>
          </a:bodyPr>
          <a:lstStyle/>
          <a:p>
            <a:pPr algn="ctr" eaLnBrk="1" hangingPunct="1">
              <a:spcBef>
                <a:spcPct val="20000"/>
              </a:spcBef>
              <a:buClr>
                <a:schemeClr val="bg1"/>
              </a:buClr>
              <a:buFont typeface="Arial" charset="0"/>
              <a:buChar char="•"/>
              <a:defRPr/>
            </a:pPr>
            <a:endParaRPr lang="es-ES" dirty="0"/>
          </a:p>
          <a:p>
            <a:pPr algn="ctr" eaLnBrk="1" hangingPunct="1">
              <a:spcBef>
                <a:spcPct val="20000"/>
              </a:spcBef>
              <a:buClr>
                <a:schemeClr val="bg1"/>
              </a:buClr>
              <a:buFont typeface="Arial" charset="0"/>
              <a:buChar char="•"/>
              <a:defRPr/>
            </a:pPr>
            <a:endParaRPr lang="es-ES" dirty="0"/>
          </a:p>
          <a:p>
            <a:pPr algn="ctr" eaLnBrk="1" hangingPunct="1">
              <a:spcBef>
                <a:spcPct val="20000"/>
              </a:spcBef>
              <a:buClr>
                <a:schemeClr val="bg1"/>
              </a:buClr>
              <a:buFont typeface="Arial" charset="0"/>
              <a:buChar char="•"/>
              <a:defRPr/>
            </a:pPr>
            <a:endParaRPr lang="es-ES" dirty="0"/>
          </a:p>
          <a:p>
            <a:pPr algn="ctr" eaLnBrk="1" hangingPunct="1">
              <a:spcBef>
                <a:spcPct val="20000"/>
              </a:spcBef>
              <a:buClr>
                <a:schemeClr val="bg1"/>
              </a:buClr>
              <a:buFont typeface="Arial" charset="0"/>
              <a:buChar char="•"/>
              <a:defRPr/>
            </a:pPr>
            <a:endParaRPr lang="es-ES" dirty="0"/>
          </a:p>
          <a:p>
            <a:pPr algn="ctr" eaLnBrk="1" hangingPunct="1">
              <a:spcBef>
                <a:spcPct val="20000"/>
              </a:spcBef>
              <a:buClr>
                <a:schemeClr val="bg1"/>
              </a:buClr>
              <a:buFont typeface="Arial" charset="0"/>
              <a:buChar char="•"/>
              <a:defRPr/>
            </a:pPr>
            <a:endParaRPr lang="es-ES" dirty="0"/>
          </a:p>
          <a:p>
            <a:pPr algn="ctr" eaLnBrk="1" hangingPunct="1">
              <a:spcBef>
                <a:spcPct val="20000"/>
              </a:spcBef>
              <a:buClr>
                <a:schemeClr val="bg1"/>
              </a:buClr>
              <a:buFont typeface="Arial" charset="0"/>
              <a:buChar char="•"/>
              <a:defRPr/>
            </a:pPr>
            <a:endParaRPr lang="es-ES" dirty="0"/>
          </a:p>
          <a:p>
            <a:pPr algn="ctr" eaLnBrk="1" hangingPunct="1">
              <a:spcBef>
                <a:spcPct val="20000"/>
              </a:spcBef>
              <a:buClr>
                <a:schemeClr val="bg1"/>
              </a:buClr>
              <a:buFont typeface="Arial" charset="0"/>
              <a:buChar char="•"/>
              <a:defRPr/>
            </a:pPr>
            <a:endParaRPr lang="es-ES" dirty="0"/>
          </a:p>
          <a:p>
            <a:pPr algn="ctr" eaLnBrk="1" hangingPunct="1">
              <a:spcBef>
                <a:spcPct val="20000"/>
              </a:spcBef>
              <a:buClr>
                <a:schemeClr val="bg1"/>
              </a:buClr>
              <a:buFont typeface="Arial" charset="0"/>
              <a:buChar char="•"/>
              <a:defRPr/>
            </a:pPr>
            <a:endParaRPr lang="es-ES" dirty="0"/>
          </a:p>
          <a:p>
            <a:pPr algn="ctr" eaLnBrk="1" hangingPunct="1">
              <a:spcBef>
                <a:spcPct val="20000"/>
              </a:spcBef>
              <a:buClr>
                <a:schemeClr val="bg1"/>
              </a:buClr>
              <a:buFont typeface="Arial" charset="0"/>
              <a:buChar char="•"/>
              <a:defRPr/>
            </a:pPr>
            <a:endParaRPr lang="es-ES" dirty="0"/>
          </a:p>
          <a:p>
            <a:pPr algn="ctr" eaLnBrk="1" hangingPunct="1">
              <a:spcBef>
                <a:spcPct val="20000"/>
              </a:spcBef>
              <a:buClr>
                <a:schemeClr val="bg1"/>
              </a:buClr>
              <a:buFont typeface="Arial" charset="0"/>
              <a:buChar char="•"/>
              <a:defRPr/>
            </a:pPr>
            <a:endParaRPr lang="es-ES" dirty="0"/>
          </a:p>
          <a:p>
            <a:pPr algn="ctr" eaLnBrk="1" hangingPunct="1">
              <a:spcBef>
                <a:spcPct val="20000"/>
              </a:spcBef>
              <a:buClr>
                <a:schemeClr val="bg1"/>
              </a:buClr>
              <a:buFont typeface="Arial" charset="0"/>
              <a:buChar char="•"/>
              <a:defRPr/>
            </a:pPr>
            <a:endParaRPr lang="es-ES" dirty="0"/>
          </a:p>
          <a:p>
            <a:pPr algn="ctr" eaLnBrk="1" hangingPunct="1">
              <a:spcBef>
                <a:spcPct val="20000"/>
              </a:spcBef>
              <a:buClr>
                <a:schemeClr val="bg1"/>
              </a:buClr>
              <a:buFont typeface="Arial" charset="0"/>
              <a:buChar char="•"/>
              <a:defRPr/>
            </a:pPr>
            <a:endParaRPr lang="es-ES" dirty="0"/>
          </a:p>
          <a:p>
            <a:pPr algn="ctr" eaLnBrk="1" hangingPunct="1">
              <a:spcBef>
                <a:spcPct val="20000"/>
              </a:spcBef>
              <a:buClr>
                <a:schemeClr val="bg1"/>
              </a:buClr>
              <a:buFont typeface="Arial" charset="0"/>
              <a:buChar char="•"/>
              <a:defRPr/>
            </a:pPr>
            <a:endParaRPr lang="es-ES" dirty="0"/>
          </a:p>
        </p:txBody>
      </p:sp>
      <p:sp>
        <p:nvSpPr>
          <p:cNvPr id="6" name="TextBox 3">
            <a:extLst/>
          </p:cNvPr>
          <p:cNvSpPr txBox="1"/>
          <p:nvPr/>
        </p:nvSpPr>
        <p:spPr>
          <a:xfrm>
            <a:off x="2106613" y="1766857"/>
            <a:ext cx="7934325" cy="4462760"/>
          </a:xfrm>
          <a:prstGeom prst="rect">
            <a:avLst/>
          </a:prstGeom>
          <a:noFill/>
        </p:spPr>
        <p:txBody>
          <a:bodyPr lIns="0" tIns="0" rIns="0" bIns="0" rtlCol="1">
            <a:spAutoFit/>
          </a:bodyPr>
          <a:lstStyle/>
          <a:p>
            <a:pPr marL="285750" indent="-285750">
              <a:spcAft>
                <a:spcPts val="300"/>
              </a:spcAft>
              <a:buFont typeface="Wingdings" panose="05000000000000000000" pitchFamily="2" charset="2"/>
              <a:buChar char="v"/>
              <a:defRPr/>
            </a:pPr>
            <a:r>
              <a:rPr lang="es-ES_tradnl" sz="2000" dirty="0">
                <a:solidFill>
                  <a:srgbClr val="333333"/>
                </a:solidFill>
                <a:latin typeface="Calibri" panose="020F0502020204030204" pitchFamily="34" charset="0"/>
              </a:rPr>
              <a:t>Constitución del Grupo Funcional del Hospital y nombramiento de Coordinador MUP</a:t>
            </a:r>
          </a:p>
          <a:p>
            <a:pPr marL="285750" indent="-285750">
              <a:spcAft>
                <a:spcPts val="300"/>
              </a:spcAft>
              <a:buFont typeface="Wingdings" panose="05000000000000000000" pitchFamily="2" charset="2"/>
              <a:buChar char="v"/>
              <a:defRPr/>
            </a:pPr>
            <a:endParaRPr lang="es-ES" sz="800" dirty="0">
              <a:solidFill>
                <a:schemeClr val="accent1">
                  <a:lumMod val="75000"/>
                </a:schemeClr>
              </a:solidFill>
              <a:latin typeface="Calibri" panose="020F0502020204030204" pitchFamily="34" charset="0"/>
            </a:endParaRPr>
          </a:p>
          <a:p>
            <a:pPr marL="285750" indent="-285750">
              <a:spcAft>
                <a:spcPts val="300"/>
              </a:spcAft>
              <a:buFont typeface="Wingdings" panose="05000000000000000000" pitchFamily="2" charset="2"/>
              <a:buChar char="v"/>
              <a:defRPr/>
            </a:pPr>
            <a:r>
              <a:rPr lang="es-ES_tradnl" sz="2000" dirty="0">
                <a:solidFill>
                  <a:srgbClr val="333333"/>
                </a:solidFill>
                <a:latin typeface="Calibri" panose="020F0502020204030204" pitchFamily="34" charset="0"/>
              </a:rPr>
              <a:t>Reunión con el Grupo Funcional MUP del Hospital.</a:t>
            </a:r>
          </a:p>
          <a:p>
            <a:pPr marL="742950" lvl="1" indent="-285750">
              <a:spcAft>
                <a:spcPts val="300"/>
              </a:spcAft>
              <a:buFont typeface="Wingdings" panose="05000000000000000000" pitchFamily="2" charset="2"/>
              <a:buChar char="ü"/>
              <a:defRPr/>
            </a:pPr>
            <a:r>
              <a:rPr lang="es-ES_tradnl" sz="2000" dirty="0">
                <a:solidFill>
                  <a:srgbClr val="333333"/>
                </a:solidFill>
                <a:latin typeface="Calibri" panose="020F0502020204030204" pitchFamily="34" charset="0"/>
              </a:rPr>
              <a:t>Confirmar que ya esta completa la plantilla de Certificados Centralizados y de Firmas Digitales de médicos dispensadores.</a:t>
            </a:r>
          </a:p>
          <a:p>
            <a:pPr marL="742950" lvl="1" indent="-285750">
              <a:spcAft>
                <a:spcPts val="300"/>
              </a:spcAft>
              <a:buFont typeface="Wingdings" panose="05000000000000000000" pitchFamily="2" charset="2"/>
              <a:buChar char="ü"/>
              <a:defRPr/>
            </a:pPr>
            <a:r>
              <a:rPr lang="es-ES_tradnl" sz="2000" dirty="0">
                <a:solidFill>
                  <a:srgbClr val="333333"/>
                </a:solidFill>
                <a:latin typeface="Calibri" panose="020F0502020204030204" pitchFamily="34" charset="0"/>
              </a:rPr>
              <a:t>Confirmar que ya esta completa la plantilla en Astare y en MUP.</a:t>
            </a:r>
          </a:p>
          <a:p>
            <a:pPr marL="742950" lvl="1" indent="-285750">
              <a:spcAft>
                <a:spcPts val="300"/>
              </a:spcAft>
              <a:buFont typeface="Wingdings" panose="05000000000000000000" pitchFamily="2" charset="2"/>
              <a:buChar char="ü"/>
              <a:defRPr/>
            </a:pPr>
            <a:endParaRPr lang="es-ES_tradnl" sz="800" dirty="0">
              <a:solidFill>
                <a:schemeClr val="accent1">
                  <a:lumMod val="75000"/>
                </a:schemeClr>
              </a:solidFill>
              <a:latin typeface="Calibri" panose="020F0502020204030204" pitchFamily="34" charset="0"/>
            </a:endParaRPr>
          </a:p>
          <a:p>
            <a:pPr marL="285750" indent="-285750">
              <a:spcAft>
                <a:spcPts val="300"/>
              </a:spcAft>
              <a:buFont typeface="Wingdings" panose="05000000000000000000" pitchFamily="2" charset="2"/>
              <a:buChar char="v"/>
              <a:defRPr/>
            </a:pPr>
            <a:r>
              <a:rPr lang="es-ES_tradnl" sz="2000" dirty="0">
                <a:solidFill>
                  <a:srgbClr val="333333"/>
                </a:solidFill>
                <a:latin typeface="Calibri" panose="020F0502020204030204" pitchFamily="34" charset="0"/>
              </a:rPr>
              <a:t>Inicio de la Formación Online a todos los facultativos del Hospital</a:t>
            </a:r>
            <a:r>
              <a:rPr lang="es-ES_tradnl" sz="2000" dirty="0">
                <a:latin typeface="Calibri Light" panose="020F0302020204030204" pitchFamily="34" charset="0"/>
              </a:rPr>
              <a:t>.</a:t>
            </a:r>
          </a:p>
          <a:p>
            <a:pPr>
              <a:spcAft>
                <a:spcPts val="300"/>
              </a:spcAft>
              <a:defRPr/>
            </a:pPr>
            <a:endParaRPr lang="es-ES_tradnl" sz="800" dirty="0">
              <a:solidFill>
                <a:schemeClr val="accent1">
                  <a:lumMod val="75000"/>
                </a:schemeClr>
              </a:solidFill>
              <a:latin typeface="Calibri" panose="020F0502020204030204" pitchFamily="34" charset="0"/>
            </a:endParaRPr>
          </a:p>
          <a:p>
            <a:pPr marL="285750" indent="-285750">
              <a:spcAft>
                <a:spcPts val="300"/>
              </a:spcAft>
              <a:buFont typeface="Wingdings" panose="05000000000000000000" pitchFamily="2" charset="2"/>
              <a:buChar char="v"/>
              <a:defRPr/>
            </a:pPr>
            <a:r>
              <a:rPr lang="es-ES_tradnl" sz="2000" dirty="0">
                <a:solidFill>
                  <a:srgbClr val="333333"/>
                </a:solidFill>
                <a:latin typeface="Calibri" panose="020F0502020204030204" pitchFamily="34" charset="0"/>
              </a:rPr>
              <a:t>Comprobar que ya están resueltos los certificados centralizados las firmas digitales, la inclusión en Astare y en MUP</a:t>
            </a:r>
            <a:r>
              <a:rPr lang="es-ES_tradnl" sz="2000" dirty="0">
                <a:latin typeface="Calibri Light" panose="020F0302020204030204" pitchFamily="34" charset="0"/>
              </a:rPr>
              <a:t>.</a:t>
            </a:r>
          </a:p>
          <a:p>
            <a:pPr marL="285750" indent="-285750">
              <a:spcAft>
                <a:spcPts val="300"/>
              </a:spcAft>
              <a:buFont typeface="Wingdings" panose="05000000000000000000" pitchFamily="2" charset="2"/>
              <a:buChar char="v"/>
              <a:defRPr/>
            </a:pPr>
            <a:endParaRPr lang="es-ES_tradnl" sz="800" dirty="0">
              <a:latin typeface="Calibri Light" panose="020F0302020204030204" pitchFamily="34" charset="0"/>
            </a:endParaRPr>
          </a:p>
          <a:p>
            <a:pPr marL="285750" indent="-285750">
              <a:spcAft>
                <a:spcPts val="300"/>
              </a:spcAft>
              <a:buFont typeface="Wingdings" panose="05000000000000000000" pitchFamily="2" charset="2"/>
              <a:buChar char="v"/>
              <a:defRPr/>
            </a:pPr>
            <a:r>
              <a:rPr lang="es-ES_tradnl" sz="2000" dirty="0">
                <a:solidFill>
                  <a:srgbClr val="333333"/>
                </a:solidFill>
                <a:latin typeface="Calibri" panose="020F0502020204030204" pitchFamily="34" charset="0"/>
              </a:rPr>
              <a:t>Reunión previa a inicio de MUP</a:t>
            </a:r>
          </a:p>
          <a:p>
            <a:pPr marL="285750" indent="-285750">
              <a:spcAft>
                <a:spcPts val="300"/>
              </a:spcAft>
              <a:buFont typeface="Wingdings" panose="05000000000000000000" pitchFamily="2" charset="2"/>
              <a:buChar char="v"/>
              <a:defRPr/>
            </a:pPr>
            <a:endParaRPr lang="es-ES_tradnl" sz="800" dirty="0">
              <a:latin typeface="Calibri Light" panose="020F0302020204030204" pitchFamily="34" charset="0"/>
            </a:endParaRPr>
          </a:p>
          <a:p>
            <a:pPr marL="285750" indent="-285750">
              <a:spcAft>
                <a:spcPts val="300"/>
              </a:spcAft>
              <a:buFont typeface="Wingdings" panose="05000000000000000000" pitchFamily="2" charset="2"/>
              <a:buChar char="v"/>
              <a:defRPr/>
            </a:pPr>
            <a:r>
              <a:rPr lang="es-ES_tradnl" sz="2000" dirty="0">
                <a:solidFill>
                  <a:srgbClr val="333333"/>
                </a:solidFill>
                <a:latin typeface="Calibri" panose="020F0502020204030204" pitchFamily="34" charset="0"/>
              </a:rPr>
              <a:t>Puesta en producción del MUP</a:t>
            </a:r>
            <a:r>
              <a:rPr lang="es-ES_tradnl" sz="2000" dirty="0">
                <a:latin typeface="Calibri Light" panose="020F0302020204030204" pitchFamily="34" charset="0"/>
              </a:rPr>
              <a:t>.</a:t>
            </a:r>
          </a:p>
        </p:txBody>
      </p:sp>
    </p:spTree>
    <p:extLst>
      <p:ext uri="{BB962C8B-B14F-4D97-AF65-F5344CB8AC3E}">
        <p14:creationId xmlns:p14="http://schemas.microsoft.com/office/powerpoint/2010/main" val="2709988002"/>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ángulo redondeado 76">
            <a:extLst/>
          </p:cNvPr>
          <p:cNvSpPr/>
          <p:nvPr/>
        </p:nvSpPr>
        <p:spPr bwMode="auto">
          <a:xfrm>
            <a:off x="2020888" y="1501774"/>
            <a:ext cx="9187680" cy="5220000"/>
          </a:xfrm>
          <a:prstGeom prst="roundRect">
            <a:avLst/>
          </a:prstGeom>
          <a:noFill/>
          <a:ln w="19050" cap="flat" cmpd="sng" algn="ctr">
            <a:solidFill>
              <a:schemeClr val="accent1">
                <a:lumMod val="50000"/>
              </a:schemeClr>
            </a:solidFill>
            <a:prstDash val="sysDash"/>
            <a:round/>
            <a:headEnd type="none" w="med" len="med"/>
            <a:tailEnd type="none" w="med" len="med"/>
          </a:ln>
          <a:effectLst/>
        </p:spPr>
        <p:txBody>
          <a:bodyPr wrap="square">
            <a:spAutoFit/>
          </a:bodyPr>
          <a:lstStyle/>
          <a:p>
            <a:pPr algn="ctr" eaLnBrk="1" hangingPunct="1">
              <a:spcBef>
                <a:spcPct val="20000"/>
              </a:spcBef>
              <a:buClr>
                <a:schemeClr val="bg1"/>
              </a:buClr>
              <a:defRPr/>
            </a:pPr>
            <a:endParaRPr lang="es-ES_tradnl" dirty="0"/>
          </a:p>
          <a:p>
            <a:pPr algn="ctr" eaLnBrk="1" hangingPunct="1">
              <a:spcBef>
                <a:spcPct val="20000"/>
              </a:spcBef>
              <a:buClr>
                <a:schemeClr val="bg1"/>
              </a:buClr>
              <a:defRPr/>
            </a:pPr>
            <a:endParaRPr lang="es-ES_tradnl" dirty="0"/>
          </a:p>
          <a:p>
            <a:pPr algn="ctr" eaLnBrk="1" hangingPunct="1">
              <a:spcBef>
                <a:spcPct val="20000"/>
              </a:spcBef>
              <a:buClr>
                <a:schemeClr val="bg1"/>
              </a:buClr>
              <a:defRPr/>
            </a:pPr>
            <a:endParaRPr lang="es-ES_tradnl" dirty="0"/>
          </a:p>
          <a:p>
            <a:pPr algn="ctr" eaLnBrk="1" hangingPunct="1">
              <a:spcBef>
                <a:spcPct val="20000"/>
              </a:spcBef>
              <a:buClr>
                <a:schemeClr val="bg1"/>
              </a:buClr>
              <a:defRPr/>
            </a:pPr>
            <a:endParaRPr lang="es-ES_tradnl" dirty="0"/>
          </a:p>
          <a:p>
            <a:pPr algn="ctr" eaLnBrk="1" hangingPunct="1">
              <a:spcBef>
                <a:spcPct val="20000"/>
              </a:spcBef>
              <a:buClr>
                <a:schemeClr val="bg1"/>
              </a:buClr>
              <a:defRPr/>
            </a:pPr>
            <a:endParaRPr lang="es-ES_tradnl" dirty="0"/>
          </a:p>
          <a:p>
            <a:pPr algn="ctr" eaLnBrk="1" hangingPunct="1">
              <a:spcBef>
                <a:spcPct val="20000"/>
              </a:spcBef>
              <a:buClr>
                <a:schemeClr val="bg1"/>
              </a:buClr>
              <a:defRPr/>
            </a:pPr>
            <a:endParaRPr lang="es-ES_tradnl" dirty="0"/>
          </a:p>
          <a:p>
            <a:pPr algn="ctr" eaLnBrk="1" hangingPunct="1">
              <a:spcBef>
                <a:spcPct val="20000"/>
              </a:spcBef>
              <a:buClr>
                <a:schemeClr val="bg1"/>
              </a:buClr>
              <a:defRPr/>
            </a:pPr>
            <a:endParaRPr lang="es-ES_tradnl" dirty="0"/>
          </a:p>
          <a:p>
            <a:pPr algn="ctr" eaLnBrk="1" hangingPunct="1">
              <a:spcBef>
                <a:spcPct val="20000"/>
              </a:spcBef>
              <a:buClr>
                <a:schemeClr val="bg1"/>
              </a:buClr>
              <a:defRPr/>
            </a:pPr>
            <a:endParaRPr lang="es-ES_tradnl" dirty="0"/>
          </a:p>
          <a:p>
            <a:pPr algn="ctr" eaLnBrk="1" hangingPunct="1">
              <a:spcBef>
                <a:spcPct val="20000"/>
              </a:spcBef>
              <a:buClr>
                <a:schemeClr val="bg1"/>
              </a:buClr>
              <a:defRPr/>
            </a:pPr>
            <a:endParaRPr lang="es-ES_tradnl" dirty="0"/>
          </a:p>
          <a:p>
            <a:pPr algn="ctr" eaLnBrk="1" hangingPunct="1">
              <a:spcBef>
                <a:spcPct val="20000"/>
              </a:spcBef>
              <a:buClr>
                <a:schemeClr val="bg1"/>
              </a:buClr>
              <a:defRPr/>
            </a:pPr>
            <a:endParaRPr lang="es-ES_tradnl" dirty="0"/>
          </a:p>
          <a:p>
            <a:pPr algn="ctr" eaLnBrk="1" hangingPunct="1">
              <a:spcBef>
                <a:spcPct val="20000"/>
              </a:spcBef>
              <a:buClr>
                <a:schemeClr val="bg1"/>
              </a:buClr>
              <a:defRPr/>
            </a:pPr>
            <a:endParaRPr lang="es-ES_tradnl" dirty="0"/>
          </a:p>
          <a:p>
            <a:pPr algn="ctr" eaLnBrk="1" hangingPunct="1">
              <a:spcBef>
                <a:spcPct val="20000"/>
              </a:spcBef>
              <a:buClr>
                <a:schemeClr val="bg1"/>
              </a:buClr>
              <a:defRPr/>
            </a:pPr>
            <a:endParaRPr lang="es-ES_tradnl" dirty="0"/>
          </a:p>
          <a:p>
            <a:pPr algn="ctr" eaLnBrk="1" hangingPunct="1">
              <a:spcBef>
                <a:spcPct val="20000"/>
              </a:spcBef>
              <a:buClr>
                <a:schemeClr val="bg1"/>
              </a:buClr>
              <a:defRPr/>
            </a:pPr>
            <a:endParaRPr lang="es-ES_tradnl" dirty="0"/>
          </a:p>
          <a:p>
            <a:pPr algn="ctr" eaLnBrk="1" hangingPunct="1">
              <a:spcBef>
                <a:spcPct val="20000"/>
              </a:spcBef>
              <a:buClr>
                <a:schemeClr val="bg1"/>
              </a:buClr>
              <a:defRPr/>
            </a:pPr>
            <a:endParaRPr lang="es-ES" dirty="0"/>
          </a:p>
        </p:txBody>
      </p:sp>
      <p:sp>
        <p:nvSpPr>
          <p:cNvPr id="60" name="TextBox 3">
            <a:extLst/>
          </p:cNvPr>
          <p:cNvSpPr txBox="1"/>
          <p:nvPr/>
        </p:nvSpPr>
        <p:spPr>
          <a:xfrm>
            <a:off x="2639617" y="1724902"/>
            <a:ext cx="9307884" cy="4773743"/>
          </a:xfrm>
          <a:prstGeom prst="rect">
            <a:avLst/>
          </a:prstGeom>
          <a:noFill/>
        </p:spPr>
        <p:txBody>
          <a:bodyPr wrap="square" lIns="0" tIns="0" rIns="0" bIns="0" rtlCol="1">
            <a:spAutoFit/>
          </a:bodyPr>
          <a:lstStyle/>
          <a:p>
            <a:pPr>
              <a:lnSpc>
                <a:spcPts val="1000"/>
              </a:lnSpc>
              <a:spcAft>
                <a:spcPts val="300"/>
              </a:spcAft>
              <a:defRPr/>
            </a:pPr>
            <a:endParaRPr lang="es-ES_tradnl" sz="1800" dirty="0">
              <a:solidFill>
                <a:srgbClr val="00463C"/>
              </a:solidFill>
              <a:latin typeface="Calibri" panose="020F0502020204030204" pitchFamily="34" charset="0"/>
              <a:ea typeface="Open Sans" pitchFamily="34" charset="0"/>
              <a:cs typeface="Segoe UI Semibold" panose="020B0702040204020203" pitchFamily="34" charset="0"/>
            </a:endParaRPr>
          </a:p>
          <a:p>
            <a:pPr>
              <a:lnSpc>
                <a:spcPts val="1000"/>
              </a:lnSpc>
              <a:spcAft>
                <a:spcPts val="300"/>
              </a:spcAft>
              <a:defRPr/>
            </a:pPr>
            <a:r>
              <a:rPr lang="es-ES_tradnl" sz="1800" dirty="0">
                <a:solidFill>
                  <a:srgbClr val="00463C"/>
                </a:solidFill>
                <a:latin typeface="Calibri" panose="020F0502020204030204" pitchFamily="34" charset="0"/>
                <a:ea typeface="Open Sans" pitchFamily="34" charset="0"/>
                <a:cs typeface="Segoe UI Semibold" panose="020B0702040204020203" pitchFamily="34" charset="0"/>
              </a:rPr>
              <a:t>El </a:t>
            </a:r>
            <a:r>
              <a:rPr lang="es-ES_tradnl" sz="1800" u="sng" dirty="0">
                <a:solidFill>
                  <a:srgbClr val="00463C"/>
                </a:solidFill>
                <a:latin typeface="Calibri" panose="020F0502020204030204" pitchFamily="34" charset="0"/>
                <a:ea typeface="Open Sans" pitchFamily="34" charset="0"/>
                <a:cs typeface="Segoe UI Semibold" panose="020B0702040204020203" pitchFamily="34" charset="0"/>
              </a:rPr>
              <a:t>Grupo Funcional MUP del Hospital </a:t>
            </a:r>
            <a:r>
              <a:rPr lang="es-ES_tradnl" sz="1800" dirty="0">
                <a:solidFill>
                  <a:srgbClr val="00463C"/>
                </a:solidFill>
                <a:latin typeface="Calibri" panose="020F0502020204030204" pitchFamily="34" charset="0"/>
                <a:ea typeface="Open Sans" pitchFamily="34" charset="0"/>
                <a:cs typeface="Segoe UI Semibold" panose="020B0702040204020203" pitchFamily="34" charset="0"/>
              </a:rPr>
              <a:t>constará de las siguientes figuras:</a:t>
            </a:r>
          </a:p>
          <a:p>
            <a:pPr marL="714375" indent="3175">
              <a:lnSpc>
                <a:spcPts val="1000"/>
              </a:lnSpc>
              <a:spcAft>
                <a:spcPts val="300"/>
              </a:spcAft>
              <a:tabLst>
                <a:tab pos="714375" algn="l"/>
              </a:tabLst>
              <a:defRPr/>
            </a:pPr>
            <a:endParaRPr lang="es-ES" sz="1800" dirty="0">
              <a:solidFill>
                <a:schemeClr val="accent1">
                  <a:lumMod val="75000"/>
                </a:schemeClr>
              </a:solidFill>
              <a:latin typeface="Calibri" panose="020F0502020204030204" pitchFamily="34" charset="0"/>
            </a:endParaRPr>
          </a:p>
          <a:p>
            <a:pPr marL="1000125" indent="-285750">
              <a:lnSpc>
                <a:spcPts val="1200"/>
              </a:lnSpc>
              <a:spcAft>
                <a:spcPts val="300"/>
              </a:spcAft>
              <a:buFont typeface="Arial" panose="020B0604020202020204" pitchFamily="34" charset="0"/>
              <a:buChar char="•"/>
              <a:tabLst>
                <a:tab pos="714375" algn="l"/>
              </a:tabLst>
              <a:defRPr/>
            </a:pPr>
            <a:endParaRPr lang="es-ES" sz="1800" dirty="0">
              <a:solidFill>
                <a:schemeClr val="accent1">
                  <a:lumMod val="75000"/>
                </a:schemeClr>
              </a:solidFill>
              <a:latin typeface="Calibri" panose="020F0502020204030204" pitchFamily="34" charset="0"/>
            </a:endParaRPr>
          </a:p>
          <a:p>
            <a:pPr marL="1000125" indent="-285750">
              <a:lnSpc>
                <a:spcPts val="1200"/>
              </a:lnSpc>
              <a:spcAft>
                <a:spcPts val="300"/>
              </a:spcAft>
              <a:buFont typeface="Arial" panose="020B0604020202020204" pitchFamily="34" charset="0"/>
              <a:buChar char="•"/>
              <a:tabLst>
                <a:tab pos="714375" algn="l"/>
              </a:tabLst>
              <a:defRPr/>
            </a:pPr>
            <a:r>
              <a:rPr lang="es-ES" sz="1800" dirty="0">
                <a:solidFill>
                  <a:schemeClr val="accent1">
                    <a:lumMod val="75000"/>
                  </a:schemeClr>
                </a:solidFill>
                <a:latin typeface="Calibri" panose="020F0502020204030204" pitchFamily="34" charset="0"/>
              </a:rPr>
              <a:t>Director Médico y Subdirectores.</a:t>
            </a:r>
          </a:p>
          <a:p>
            <a:pPr marL="1000125" indent="-285750">
              <a:lnSpc>
                <a:spcPts val="1200"/>
              </a:lnSpc>
              <a:spcAft>
                <a:spcPts val="300"/>
              </a:spcAft>
              <a:buFont typeface="Arial" panose="020B0604020202020204" pitchFamily="34" charset="0"/>
              <a:buChar char="•"/>
              <a:tabLst>
                <a:tab pos="714375" algn="l"/>
              </a:tabLst>
              <a:defRPr/>
            </a:pPr>
            <a:endParaRPr lang="es-ES" sz="1800" dirty="0">
              <a:solidFill>
                <a:schemeClr val="accent1">
                  <a:lumMod val="75000"/>
                </a:schemeClr>
              </a:solidFill>
              <a:latin typeface="Calibri" panose="020F0502020204030204" pitchFamily="34" charset="0"/>
            </a:endParaRPr>
          </a:p>
          <a:p>
            <a:pPr marL="1000125" indent="-285750">
              <a:lnSpc>
                <a:spcPts val="1200"/>
              </a:lnSpc>
              <a:spcAft>
                <a:spcPts val="300"/>
              </a:spcAft>
              <a:buFont typeface="Arial" panose="020B0604020202020204" pitchFamily="34" charset="0"/>
              <a:buChar char="•"/>
              <a:tabLst>
                <a:tab pos="714375" algn="l"/>
              </a:tabLst>
              <a:defRPr/>
            </a:pPr>
            <a:r>
              <a:rPr lang="es-ES" sz="1800" dirty="0">
                <a:solidFill>
                  <a:schemeClr val="accent1">
                    <a:lumMod val="75000"/>
                  </a:schemeClr>
                </a:solidFill>
                <a:latin typeface="Calibri" panose="020F0502020204030204" pitchFamily="34" charset="0"/>
              </a:rPr>
              <a:t>Director de Gestión y Subdirectores (Sistemas de Información, Gestión Técnica, Informática, Sistemas, Operaciones).</a:t>
            </a:r>
          </a:p>
          <a:p>
            <a:pPr marL="1000125" indent="-285750">
              <a:lnSpc>
                <a:spcPts val="1200"/>
              </a:lnSpc>
              <a:spcAft>
                <a:spcPts val="300"/>
              </a:spcAft>
              <a:buFont typeface="Arial" panose="020B0604020202020204" pitchFamily="34" charset="0"/>
              <a:buChar char="•"/>
              <a:tabLst>
                <a:tab pos="714375" algn="l"/>
              </a:tabLst>
              <a:defRPr/>
            </a:pPr>
            <a:endParaRPr lang="es-ES" sz="1800" dirty="0">
              <a:solidFill>
                <a:srgbClr val="333333"/>
              </a:solidFill>
              <a:latin typeface="Calibri" panose="020F0502020204030204" pitchFamily="34" charset="0"/>
            </a:endParaRPr>
          </a:p>
          <a:p>
            <a:pPr marL="1000125" indent="-285750">
              <a:lnSpc>
                <a:spcPts val="1000"/>
              </a:lnSpc>
              <a:spcAft>
                <a:spcPts val="300"/>
              </a:spcAft>
              <a:buFont typeface="Arial" panose="020B0604020202020204" pitchFamily="34" charset="0"/>
              <a:buChar char="•"/>
              <a:tabLst>
                <a:tab pos="714375" algn="l"/>
              </a:tabLst>
              <a:defRPr/>
            </a:pPr>
            <a:r>
              <a:rPr lang="es-ES_tradnl" sz="1800" dirty="0">
                <a:solidFill>
                  <a:schemeClr val="accent1">
                    <a:lumMod val="75000"/>
                  </a:schemeClr>
                </a:solidFill>
                <a:latin typeface="Calibri" panose="020F0502020204030204" pitchFamily="34" charset="0"/>
              </a:rPr>
              <a:t>Director de Continuidad Asistencial. </a:t>
            </a:r>
          </a:p>
          <a:p>
            <a:pPr marL="1000125" indent="-285750">
              <a:lnSpc>
                <a:spcPts val="1000"/>
              </a:lnSpc>
              <a:spcAft>
                <a:spcPts val="300"/>
              </a:spcAft>
              <a:buFont typeface="Arial" panose="020B0604020202020204" pitchFamily="34" charset="0"/>
              <a:buChar char="•"/>
              <a:tabLst>
                <a:tab pos="714375" algn="l"/>
              </a:tabLst>
              <a:defRPr/>
            </a:pPr>
            <a:endParaRPr lang="es-ES_tradnl" sz="1800" dirty="0">
              <a:solidFill>
                <a:schemeClr val="accent1">
                  <a:lumMod val="75000"/>
                </a:schemeClr>
              </a:solidFill>
              <a:latin typeface="Calibri" panose="020F0502020204030204" pitchFamily="34" charset="0"/>
            </a:endParaRPr>
          </a:p>
          <a:p>
            <a:pPr marL="1000125" indent="-285750">
              <a:lnSpc>
                <a:spcPts val="1000"/>
              </a:lnSpc>
              <a:spcAft>
                <a:spcPts val="300"/>
              </a:spcAft>
              <a:buFont typeface="Arial" panose="020B0604020202020204" pitchFamily="34" charset="0"/>
              <a:buChar char="•"/>
              <a:tabLst>
                <a:tab pos="714375" algn="l"/>
              </a:tabLst>
              <a:defRPr/>
            </a:pPr>
            <a:r>
              <a:rPr lang="pt-BR" sz="1800" dirty="0">
                <a:solidFill>
                  <a:schemeClr val="accent1">
                    <a:lumMod val="75000"/>
                  </a:schemeClr>
                </a:solidFill>
                <a:latin typeface="Calibri" panose="020F0502020204030204" pitchFamily="34" charset="0"/>
              </a:rPr>
              <a:t>1 Representante por cada </a:t>
            </a:r>
            <a:r>
              <a:rPr lang="pt-BR" sz="1800" dirty="0" err="1">
                <a:solidFill>
                  <a:schemeClr val="accent1">
                    <a:lumMod val="75000"/>
                  </a:schemeClr>
                </a:solidFill>
                <a:latin typeface="Calibri" panose="020F0502020204030204" pitchFamily="34" charset="0"/>
              </a:rPr>
              <a:t>Servicio</a:t>
            </a:r>
            <a:r>
              <a:rPr lang="pt-BR" sz="1800" dirty="0">
                <a:solidFill>
                  <a:schemeClr val="accent1">
                    <a:lumMod val="75000"/>
                  </a:schemeClr>
                </a:solidFill>
                <a:latin typeface="Calibri" panose="020F0502020204030204" pitchFamily="34" charset="0"/>
              </a:rPr>
              <a:t> Clínico.</a:t>
            </a:r>
          </a:p>
          <a:p>
            <a:pPr marL="1000125" indent="-285750">
              <a:lnSpc>
                <a:spcPts val="1000"/>
              </a:lnSpc>
              <a:spcAft>
                <a:spcPts val="300"/>
              </a:spcAft>
              <a:buFont typeface="Arial" panose="020B0604020202020204" pitchFamily="34" charset="0"/>
              <a:buChar char="•"/>
              <a:tabLst>
                <a:tab pos="714375" algn="l"/>
              </a:tabLst>
              <a:defRPr/>
            </a:pPr>
            <a:endParaRPr lang="es-ES_tradnl" sz="1800" dirty="0">
              <a:solidFill>
                <a:schemeClr val="accent1">
                  <a:lumMod val="75000"/>
                </a:schemeClr>
              </a:solidFill>
              <a:latin typeface="Calibri" panose="020F0502020204030204" pitchFamily="34" charset="0"/>
            </a:endParaRPr>
          </a:p>
          <a:p>
            <a:pPr marL="1000125" indent="-285750">
              <a:lnSpc>
                <a:spcPts val="1000"/>
              </a:lnSpc>
              <a:spcAft>
                <a:spcPts val="300"/>
              </a:spcAft>
              <a:buFont typeface="Arial" panose="020B0604020202020204" pitchFamily="34" charset="0"/>
              <a:buChar char="•"/>
              <a:tabLst>
                <a:tab pos="714375" algn="l"/>
              </a:tabLst>
              <a:defRPr/>
            </a:pPr>
            <a:r>
              <a:rPr lang="es-ES_tradnl" sz="1800" dirty="0">
                <a:solidFill>
                  <a:schemeClr val="accent1">
                    <a:lumMod val="75000"/>
                  </a:schemeClr>
                </a:solidFill>
                <a:latin typeface="Calibri" panose="020F0502020204030204" pitchFamily="34" charset="0"/>
              </a:rPr>
              <a:t>1 Representante por cada Servicio Quirúrgico.</a:t>
            </a:r>
          </a:p>
          <a:p>
            <a:pPr marL="1000125" indent="-285750">
              <a:lnSpc>
                <a:spcPts val="1000"/>
              </a:lnSpc>
              <a:spcAft>
                <a:spcPts val="300"/>
              </a:spcAft>
              <a:buFont typeface="Arial" panose="020B0604020202020204" pitchFamily="34" charset="0"/>
              <a:buChar char="•"/>
              <a:tabLst>
                <a:tab pos="714375" algn="l"/>
              </a:tabLst>
              <a:defRPr/>
            </a:pPr>
            <a:endParaRPr lang="es-ES_tradnl" sz="1800" dirty="0">
              <a:solidFill>
                <a:schemeClr val="accent1">
                  <a:lumMod val="75000"/>
                </a:schemeClr>
              </a:solidFill>
              <a:latin typeface="Calibri" panose="020F0502020204030204" pitchFamily="34" charset="0"/>
            </a:endParaRPr>
          </a:p>
          <a:p>
            <a:pPr marL="1000125" indent="-285750">
              <a:lnSpc>
                <a:spcPts val="1000"/>
              </a:lnSpc>
              <a:spcAft>
                <a:spcPts val="300"/>
              </a:spcAft>
              <a:buFont typeface="Arial" panose="020B0604020202020204" pitchFamily="34" charset="0"/>
              <a:buChar char="•"/>
              <a:tabLst>
                <a:tab pos="714375" algn="l"/>
              </a:tabLst>
              <a:defRPr/>
            </a:pPr>
            <a:r>
              <a:rPr lang="es-ES_tradnl" sz="1800" dirty="0">
                <a:solidFill>
                  <a:schemeClr val="accent1">
                    <a:lumMod val="75000"/>
                  </a:schemeClr>
                </a:solidFill>
                <a:latin typeface="Calibri" panose="020F0502020204030204" pitchFamily="34" charset="0"/>
              </a:rPr>
              <a:t>1 Representante del Servicio de Urgencias.</a:t>
            </a:r>
          </a:p>
          <a:p>
            <a:pPr marL="714375">
              <a:lnSpc>
                <a:spcPts val="1000"/>
              </a:lnSpc>
              <a:spcAft>
                <a:spcPts val="300"/>
              </a:spcAft>
              <a:tabLst>
                <a:tab pos="714375" algn="l"/>
              </a:tabLst>
              <a:defRPr/>
            </a:pPr>
            <a:endParaRPr lang="es-ES_tradnl" sz="1800" dirty="0">
              <a:solidFill>
                <a:schemeClr val="accent1">
                  <a:lumMod val="75000"/>
                </a:schemeClr>
              </a:solidFill>
              <a:latin typeface="Calibri" panose="020F0502020204030204" pitchFamily="34" charset="0"/>
            </a:endParaRPr>
          </a:p>
          <a:p>
            <a:pPr marL="1000125" indent="-285750">
              <a:lnSpc>
                <a:spcPts val="1000"/>
              </a:lnSpc>
              <a:spcAft>
                <a:spcPts val="300"/>
              </a:spcAft>
              <a:buFont typeface="Arial" panose="020B0604020202020204" pitchFamily="34" charset="0"/>
              <a:buChar char="•"/>
              <a:tabLst>
                <a:tab pos="714375" algn="l"/>
              </a:tabLst>
              <a:defRPr/>
            </a:pPr>
            <a:r>
              <a:rPr lang="es-ES_tradnl" sz="1800" dirty="0">
                <a:solidFill>
                  <a:schemeClr val="accent1">
                    <a:lumMod val="75000"/>
                  </a:schemeClr>
                </a:solidFill>
                <a:latin typeface="Calibri" panose="020F0502020204030204" pitchFamily="34" charset="0"/>
              </a:rPr>
              <a:t>Coordinador MUP.</a:t>
            </a:r>
          </a:p>
          <a:p>
            <a:pPr marL="1000125" indent="-285750">
              <a:lnSpc>
                <a:spcPts val="1000"/>
              </a:lnSpc>
              <a:spcAft>
                <a:spcPts val="300"/>
              </a:spcAft>
              <a:buFont typeface="Arial" panose="020B0604020202020204" pitchFamily="34" charset="0"/>
              <a:buChar char="•"/>
              <a:tabLst>
                <a:tab pos="714375" algn="l"/>
              </a:tabLst>
              <a:defRPr/>
            </a:pPr>
            <a:endParaRPr lang="es-ES_tradnl" sz="1800" dirty="0">
              <a:solidFill>
                <a:schemeClr val="accent1">
                  <a:lumMod val="75000"/>
                </a:schemeClr>
              </a:solidFill>
              <a:latin typeface="Calibri" panose="020F0502020204030204" pitchFamily="34" charset="0"/>
            </a:endParaRPr>
          </a:p>
          <a:p>
            <a:pPr marL="1000125" indent="-285750">
              <a:lnSpc>
                <a:spcPts val="1000"/>
              </a:lnSpc>
              <a:spcAft>
                <a:spcPts val="300"/>
              </a:spcAft>
              <a:buFont typeface="Arial" panose="020B0604020202020204" pitchFamily="34" charset="0"/>
              <a:buChar char="•"/>
              <a:tabLst>
                <a:tab pos="714375" algn="l"/>
              </a:tabLst>
              <a:defRPr/>
            </a:pPr>
            <a:r>
              <a:rPr lang="es-ES_tradnl" sz="1800" dirty="0">
                <a:solidFill>
                  <a:schemeClr val="accent1">
                    <a:lumMod val="75000"/>
                  </a:schemeClr>
                </a:solidFill>
                <a:latin typeface="Calibri" panose="020F0502020204030204" pitchFamily="34" charset="0"/>
              </a:rPr>
              <a:t>1 Representante de Farmacia Hospitalaria.</a:t>
            </a:r>
          </a:p>
          <a:p>
            <a:pPr marL="1000125" indent="-285750">
              <a:lnSpc>
                <a:spcPts val="1000"/>
              </a:lnSpc>
              <a:spcAft>
                <a:spcPts val="300"/>
              </a:spcAft>
              <a:buFont typeface="Arial" panose="020B0604020202020204" pitchFamily="34" charset="0"/>
              <a:buChar char="•"/>
              <a:tabLst>
                <a:tab pos="714375" algn="l"/>
              </a:tabLst>
              <a:defRPr/>
            </a:pPr>
            <a:endParaRPr lang="es-ES_tradnl" sz="1800" dirty="0">
              <a:solidFill>
                <a:schemeClr val="accent1">
                  <a:lumMod val="75000"/>
                </a:schemeClr>
              </a:solidFill>
              <a:latin typeface="Calibri" panose="020F0502020204030204" pitchFamily="34" charset="0"/>
            </a:endParaRPr>
          </a:p>
          <a:p>
            <a:pPr marL="1000125" indent="-285750">
              <a:lnSpc>
                <a:spcPts val="1000"/>
              </a:lnSpc>
              <a:spcAft>
                <a:spcPts val="300"/>
              </a:spcAft>
              <a:buFont typeface="Arial" panose="020B0604020202020204" pitchFamily="34" charset="0"/>
              <a:buChar char="•"/>
              <a:tabLst>
                <a:tab pos="714375" algn="l"/>
              </a:tabLst>
              <a:defRPr/>
            </a:pPr>
            <a:r>
              <a:rPr lang="es-ES_tradnl" sz="1800" dirty="0">
                <a:solidFill>
                  <a:schemeClr val="accent1">
                    <a:lumMod val="75000"/>
                  </a:schemeClr>
                </a:solidFill>
                <a:latin typeface="Calibri" panose="020F0502020204030204" pitchFamily="34" charset="0"/>
              </a:rPr>
              <a:t>1 Representante de CPD /Informática/SIS.</a:t>
            </a:r>
          </a:p>
          <a:p>
            <a:pPr marL="714375">
              <a:lnSpc>
                <a:spcPts val="1000"/>
              </a:lnSpc>
              <a:spcAft>
                <a:spcPts val="300"/>
              </a:spcAft>
              <a:tabLst>
                <a:tab pos="714375" algn="l"/>
              </a:tabLst>
              <a:defRPr/>
            </a:pPr>
            <a:endParaRPr lang="es-ES_tradnl" sz="1800" dirty="0">
              <a:solidFill>
                <a:schemeClr val="accent1">
                  <a:lumMod val="75000"/>
                </a:schemeClr>
              </a:solidFill>
              <a:latin typeface="Calibri" panose="020F0502020204030204" pitchFamily="34" charset="0"/>
            </a:endParaRPr>
          </a:p>
          <a:p>
            <a:pPr marL="1000125" indent="-285750">
              <a:lnSpc>
                <a:spcPts val="1000"/>
              </a:lnSpc>
              <a:spcAft>
                <a:spcPts val="300"/>
              </a:spcAft>
              <a:buFont typeface="Arial" panose="020B0604020202020204" pitchFamily="34" charset="0"/>
              <a:buChar char="•"/>
              <a:tabLst>
                <a:tab pos="714375" algn="l"/>
              </a:tabLst>
              <a:defRPr/>
            </a:pPr>
            <a:r>
              <a:rPr lang="es-ES_tradnl" sz="1800" dirty="0">
                <a:solidFill>
                  <a:schemeClr val="accent1">
                    <a:lumMod val="75000"/>
                  </a:schemeClr>
                </a:solidFill>
                <a:latin typeface="Calibri" panose="020F0502020204030204" pitchFamily="34" charset="0"/>
              </a:rPr>
              <a:t>Coordinador Formación y de Docencia.</a:t>
            </a:r>
          </a:p>
          <a:p>
            <a:pPr marL="1000125" indent="-285750">
              <a:lnSpc>
                <a:spcPts val="1000"/>
              </a:lnSpc>
              <a:spcAft>
                <a:spcPts val="300"/>
              </a:spcAft>
              <a:buFont typeface="Arial" panose="020B0604020202020204" pitchFamily="34" charset="0"/>
              <a:buChar char="•"/>
              <a:tabLst>
                <a:tab pos="714375" algn="l"/>
              </a:tabLst>
              <a:defRPr/>
            </a:pPr>
            <a:endParaRPr lang="es-ES_tradnl" sz="1800" dirty="0">
              <a:solidFill>
                <a:schemeClr val="accent1">
                  <a:lumMod val="75000"/>
                </a:schemeClr>
              </a:solidFill>
              <a:latin typeface="Calibri" panose="020F0502020204030204" pitchFamily="34" charset="0"/>
            </a:endParaRPr>
          </a:p>
          <a:p>
            <a:pPr marL="1000125" indent="-285750">
              <a:lnSpc>
                <a:spcPts val="1000"/>
              </a:lnSpc>
              <a:spcAft>
                <a:spcPts val="300"/>
              </a:spcAft>
              <a:buFont typeface="Arial" panose="020B0604020202020204" pitchFamily="34" charset="0"/>
              <a:buChar char="•"/>
              <a:tabLst>
                <a:tab pos="714375" algn="l"/>
              </a:tabLst>
              <a:defRPr/>
            </a:pPr>
            <a:r>
              <a:rPr lang="es-ES_tradnl" sz="1800" dirty="0">
                <a:solidFill>
                  <a:schemeClr val="accent1">
                    <a:lumMod val="75000"/>
                  </a:schemeClr>
                </a:solidFill>
                <a:latin typeface="Calibri" panose="020F0502020204030204" pitchFamily="34" charset="0"/>
              </a:rPr>
              <a:t>1 Administrador de Certificados Centralizados.</a:t>
            </a:r>
          </a:p>
          <a:p>
            <a:pPr marL="714375" indent="3175">
              <a:lnSpc>
                <a:spcPts val="1000"/>
              </a:lnSpc>
              <a:spcAft>
                <a:spcPts val="300"/>
              </a:spcAft>
              <a:tabLst>
                <a:tab pos="714375" algn="l"/>
              </a:tabLst>
              <a:defRPr/>
            </a:pPr>
            <a:endParaRPr lang="es-ES_tradnl" sz="1800" dirty="0">
              <a:solidFill>
                <a:schemeClr val="accent1">
                  <a:lumMod val="75000"/>
                </a:schemeClr>
              </a:solidFill>
              <a:latin typeface="Calibri Light" panose="020F0302020204030204" pitchFamily="34" charset="0"/>
            </a:endParaRPr>
          </a:p>
          <a:p>
            <a:pPr marL="714375" indent="3175">
              <a:lnSpc>
                <a:spcPts val="1000"/>
              </a:lnSpc>
              <a:spcAft>
                <a:spcPts val="300"/>
              </a:spcAft>
              <a:tabLst>
                <a:tab pos="714375" algn="l"/>
              </a:tabLst>
              <a:defRPr/>
            </a:pPr>
            <a:endParaRPr lang="es-ES" sz="1800" dirty="0">
              <a:solidFill>
                <a:schemeClr val="accent1">
                  <a:lumMod val="75000"/>
                </a:schemeClr>
              </a:solidFill>
              <a:latin typeface="Calibri Light" panose="020F0302020204030204" pitchFamily="34" charset="0"/>
            </a:endParaRPr>
          </a:p>
        </p:txBody>
      </p:sp>
      <p:pic>
        <p:nvPicPr>
          <p:cNvPr id="8196" name="Imagen 5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76956" y="3548471"/>
            <a:ext cx="1081087" cy="108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 name="Shape 1242">
            <a:extLst/>
          </p:cNvPr>
          <p:cNvSpPr/>
          <p:nvPr/>
        </p:nvSpPr>
        <p:spPr>
          <a:xfrm>
            <a:off x="1221380" y="4627970"/>
            <a:ext cx="1390650" cy="444500"/>
          </a:xfrm>
          <a:prstGeom prst="rect">
            <a:avLst/>
          </a:prstGeom>
          <a:solidFill>
            <a:schemeClr val="accent1">
              <a:lumMod val="75000"/>
            </a:schemeClr>
          </a:solidFill>
          <a:ln w="12700" cap="flat">
            <a:noFill/>
            <a:miter lim="400000"/>
          </a:ln>
          <a:effectLst/>
          <a:extLst>
            <a:ext uri="{C572A759-6A51-4108-AA02-DFA0A04FC94B}"/>
          </a:extLst>
        </p:spPr>
        <p:txBody>
          <a:bodyPr lIns="0" tIns="0" rIns="0" bIns="0" anchor="ctr"/>
          <a:lstStyle/>
          <a:p>
            <a:pPr algn="ctr" eaLnBrk="1" hangingPunct="1">
              <a:defRPr sz="1800"/>
            </a:pPr>
            <a:r>
              <a:rPr lang="es-ES_tradnl" sz="1400" dirty="0">
                <a:solidFill>
                  <a:srgbClr val="FFFFFF"/>
                </a:solidFill>
                <a:latin typeface="Calibri Light" panose="020F0302020204030204" pitchFamily="34" charset="0"/>
                <a:ea typeface="Lato Italic"/>
                <a:cs typeface="Lato Italic"/>
                <a:sym typeface="Lato Black"/>
              </a:rPr>
              <a:t>Grupo funcional MUP del Hospital</a:t>
            </a:r>
            <a:endParaRPr sz="1400" dirty="0">
              <a:solidFill>
                <a:srgbClr val="FFFFFF"/>
              </a:solidFill>
              <a:latin typeface="Calibri Light" panose="020F0302020204030204" pitchFamily="34" charset="0"/>
              <a:ea typeface="Lato Italic"/>
              <a:cs typeface="Lato Italic"/>
              <a:sym typeface="Lato Italic"/>
            </a:endParaRPr>
          </a:p>
        </p:txBody>
      </p:sp>
      <p:sp>
        <p:nvSpPr>
          <p:cNvPr id="8198" name="TextBox 6"/>
          <p:cNvSpPr txBox="1">
            <a:spLocks noChangeArrowheads="1"/>
          </p:cNvSpPr>
          <p:nvPr/>
        </p:nvSpPr>
        <p:spPr bwMode="auto">
          <a:xfrm>
            <a:off x="2639617" y="953085"/>
            <a:ext cx="62362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600" b="1">
                <a:solidFill>
                  <a:schemeClr val="tx1"/>
                </a:solidFill>
                <a:latin typeface="Arial" panose="020B0604020202020204" pitchFamily="34" charset="0"/>
              </a:defRPr>
            </a:lvl1pPr>
            <a:lvl2pPr marL="742950" indent="-285750">
              <a:defRPr sz="1600" b="1">
                <a:solidFill>
                  <a:schemeClr val="tx1"/>
                </a:solidFill>
                <a:latin typeface="Arial" panose="020B0604020202020204" pitchFamily="34" charset="0"/>
              </a:defRPr>
            </a:lvl2pPr>
            <a:lvl3pPr marL="1143000" indent="-228600">
              <a:defRPr sz="1600" b="1">
                <a:solidFill>
                  <a:schemeClr val="tx1"/>
                </a:solidFill>
                <a:latin typeface="Arial" panose="020B0604020202020204" pitchFamily="34" charset="0"/>
              </a:defRPr>
            </a:lvl3pPr>
            <a:lvl4pPr marL="1600200" indent="-228600">
              <a:defRPr sz="1600" b="1">
                <a:solidFill>
                  <a:schemeClr val="tx1"/>
                </a:solidFill>
                <a:latin typeface="Arial" panose="020B0604020202020204" pitchFamily="34" charset="0"/>
              </a:defRPr>
            </a:lvl4pPr>
            <a:lvl5pPr marL="2057400" indent="-228600">
              <a:defRPr sz="1600" b="1">
                <a:solidFill>
                  <a:schemeClr val="tx1"/>
                </a:solidFill>
                <a:latin typeface="Arial" panose="020B0604020202020204" pitchFamily="34" charset="0"/>
              </a:defRPr>
            </a:lvl5pPr>
            <a:lvl6pPr marL="2514600" indent="-228600" eaLnBrk="0" fontAlgn="base" hangingPunct="0">
              <a:spcBef>
                <a:spcPct val="0"/>
              </a:spcBef>
              <a:spcAft>
                <a:spcPct val="0"/>
              </a:spcAft>
              <a:defRPr sz="1600" b="1">
                <a:solidFill>
                  <a:schemeClr val="tx1"/>
                </a:solidFill>
                <a:latin typeface="Arial" panose="020B0604020202020204" pitchFamily="34" charset="0"/>
              </a:defRPr>
            </a:lvl6pPr>
            <a:lvl7pPr marL="2971800" indent="-228600" eaLnBrk="0" fontAlgn="base" hangingPunct="0">
              <a:spcBef>
                <a:spcPct val="0"/>
              </a:spcBef>
              <a:spcAft>
                <a:spcPct val="0"/>
              </a:spcAft>
              <a:defRPr sz="1600" b="1">
                <a:solidFill>
                  <a:schemeClr val="tx1"/>
                </a:solidFill>
                <a:latin typeface="Arial" panose="020B0604020202020204" pitchFamily="34" charset="0"/>
              </a:defRPr>
            </a:lvl7pPr>
            <a:lvl8pPr marL="3429000" indent="-228600" eaLnBrk="0" fontAlgn="base" hangingPunct="0">
              <a:spcBef>
                <a:spcPct val="0"/>
              </a:spcBef>
              <a:spcAft>
                <a:spcPct val="0"/>
              </a:spcAft>
              <a:defRPr sz="1600" b="1">
                <a:solidFill>
                  <a:schemeClr val="tx1"/>
                </a:solidFill>
                <a:latin typeface="Arial" panose="020B0604020202020204" pitchFamily="34" charset="0"/>
              </a:defRPr>
            </a:lvl8pPr>
            <a:lvl9pPr marL="3886200" indent="-228600" eaLnBrk="0" fontAlgn="base" hangingPunct="0">
              <a:spcBef>
                <a:spcPct val="0"/>
              </a:spcBef>
              <a:spcAft>
                <a:spcPct val="0"/>
              </a:spcAft>
              <a:defRPr sz="1600" b="1">
                <a:solidFill>
                  <a:schemeClr val="tx1"/>
                </a:solidFill>
                <a:latin typeface="Arial" panose="020B0604020202020204" pitchFamily="34" charset="0"/>
              </a:defRPr>
            </a:lvl9pPr>
          </a:lstStyle>
          <a:p>
            <a:r>
              <a:rPr lang="es-ES_tradnl" altLang="es-ES" dirty="0">
                <a:solidFill>
                  <a:srgbClr val="00B050"/>
                </a:solidFill>
              </a:rPr>
              <a:t>PLAN DE IMPLANTACIÓN / COMUNICACIÓN EN HOSPITALES</a:t>
            </a:r>
            <a:endParaRPr lang="es-ES" altLang="es-ES" dirty="0">
              <a:solidFill>
                <a:srgbClr val="00B050"/>
              </a:solidFill>
            </a:endParaRPr>
          </a:p>
        </p:txBody>
      </p:sp>
    </p:spTree>
    <p:extLst>
      <p:ext uri="{BB962C8B-B14F-4D97-AF65-F5344CB8AC3E}">
        <p14:creationId xmlns:p14="http://schemas.microsoft.com/office/powerpoint/2010/main" val="240529553"/>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p:cNvSpPr txBox="1">
            <a:spLocks noChangeArrowheads="1"/>
          </p:cNvSpPr>
          <p:nvPr/>
        </p:nvSpPr>
        <p:spPr bwMode="auto">
          <a:xfrm>
            <a:off x="695400" y="1916832"/>
            <a:ext cx="10225136" cy="4392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9pPr>
          </a:lstStyle>
          <a:p>
            <a:pPr algn="just">
              <a:lnSpc>
                <a:spcPct val="80000"/>
              </a:lnSpc>
              <a:spcBef>
                <a:spcPts val="600"/>
              </a:spcBef>
              <a:buClr>
                <a:srgbClr val="FFCC00"/>
              </a:buClr>
              <a:buSzPct val="70000"/>
              <a:buFont typeface="Wingdings" panose="05000000000000000000" pitchFamily="2" charset="2"/>
              <a:buChar char=""/>
              <a:defRPr/>
            </a:pPr>
            <a:r>
              <a:rPr lang="es-MX" altLang="es-ES" sz="2800" i="1" dirty="0">
                <a:solidFill>
                  <a:schemeClr val="tx1"/>
                </a:solidFill>
                <a:latin typeface="Calibri" panose="020F0502020204030204" pitchFamily="34" charset="0"/>
              </a:rPr>
              <a:t>     </a:t>
            </a:r>
            <a:r>
              <a:rPr lang="es-ES" altLang="es-ES" sz="2800" i="1" dirty="0">
                <a:solidFill>
                  <a:schemeClr val="tx1"/>
                </a:solidFill>
                <a:latin typeface="Calibri" panose="020F0502020204030204" pitchFamily="34" charset="0"/>
              </a:rPr>
              <a:t>La Telemedicina </a:t>
            </a:r>
            <a:r>
              <a:rPr lang="es-ES" altLang="es-ES" sz="2800" b="1" i="1" dirty="0">
                <a:solidFill>
                  <a:schemeClr val="tx1"/>
                </a:solidFill>
                <a:latin typeface="Calibri" panose="020F0502020204030204" pitchFamily="34" charset="0"/>
              </a:rPr>
              <a:t>mantiene un nivel de efectividad </a:t>
            </a:r>
            <a:r>
              <a:rPr lang="es-ES" altLang="es-ES" sz="2800" i="1" dirty="0">
                <a:solidFill>
                  <a:schemeClr val="tx1"/>
                </a:solidFill>
                <a:latin typeface="Calibri" panose="020F0502020204030204" pitchFamily="34" charset="0"/>
              </a:rPr>
              <a:t>clínica similar a la de las consultas presenciales.</a:t>
            </a:r>
          </a:p>
          <a:p>
            <a:pPr algn="just">
              <a:lnSpc>
                <a:spcPct val="80000"/>
              </a:lnSpc>
              <a:spcBef>
                <a:spcPts val="600"/>
              </a:spcBef>
              <a:buClr>
                <a:srgbClr val="FFCC00"/>
              </a:buClr>
              <a:buSzPct val="70000"/>
              <a:buFont typeface="Wingdings" panose="05000000000000000000" pitchFamily="2" charset="2"/>
              <a:buChar char=""/>
              <a:defRPr/>
            </a:pPr>
            <a:endParaRPr lang="es-MX" altLang="es-ES" sz="800" i="1" dirty="0">
              <a:solidFill>
                <a:schemeClr val="tx1"/>
              </a:solidFill>
              <a:latin typeface="Calibri" panose="020F0502020204030204" pitchFamily="34" charset="0"/>
            </a:endParaRPr>
          </a:p>
          <a:p>
            <a:pPr algn="just">
              <a:lnSpc>
                <a:spcPct val="80000"/>
              </a:lnSpc>
              <a:spcBef>
                <a:spcPts val="600"/>
              </a:spcBef>
              <a:buClr>
                <a:srgbClr val="FFCC00"/>
              </a:buClr>
              <a:buSzPct val="70000"/>
              <a:buFont typeface="Wingdings" panose="05000000000000000000" pitchFamily="2" charset="2"/>
              <a:buChar char=""/>
              <a:defRPr/>
            </a:pPr>
            <a:r>
              <a:rPr lang="es-MX" altLang="es-ES" sz="2800" i="1" dirty="0">
                <a:solidFill>
                  <a:schemeClr val="tx1"/>
                </a:solidFill>
                <a:latin typeface="Calibri" panose="020F0502020204030204" pitchFamily="34" charset="0"/>
              </a:rPr>
              <a:t>      Además, </a:t>
            </a:r>
            <a:r>
              <a:rPr lang="es-MX" altLang="es-ES" sz="2800" b="1" i="1" dirty="0">
                <a:solidFill>
                  <a:schemeClr val="tx1"/>
                </a:solidFill>
                <a:latin typeface="Calibri" panose="020F0502020204030204" pitchFamily="34" charset="0"/>
              </a:rPr>
              <a:t>estimula el afán </a:t>
            </a:r>
            <a:r>
              <a:rPr lang="es-MX" altLang="es-ES" sz="2800" i="1" dirty="0">
                <a:solidFill>
                  <a:schemeClr val="tx1"/>
                </a:solidFill>
                <a:latin typeface="Calibri" panose="020F0502020204030204" pitchFamily="34" charset="0"/>
              </a:rPr>
              <a:t>científico y de formación, especialmente entre los trabajadores de los Hospitales pequeños y periféricos, que dejan de sentirse “desterrados” al poder intercambiar conocimientos con sus iguales de otros Hospitales.</a:t>
            </a:r>
          </a:p>
          <a:p>
            <a:pPr algn="just">
              <a:lnSpc>
                <a:spcPct val="80000"/>
              </a:lnSpc>
              <a:spcBef>
                <a:spcPts val="600"/>
              </a:spcBef>
              <a:buClr>
                <a:srgbClr val="FFCC00"/>
              </a:buClr>
              <a:buSzPct val="70000"/>
              <a:buFont typeface="Wingdings" panose="05000000000000000000" pitchFamily="2" charset="2"/>
              <a:buChar char=""/>
              <a:defRPr/>
            </a:pPr>
            <a:endParaRPr lang="es-MX" altLang="es-ES" sz="800" i="1" dirty="0">
              <a:solidFill>
                <a:schemeClr val="tx1"/>
              </a:solidFill>
              <a:latin typeface="Calibri" panose="020F0502020204030204" pitchFamily="34" charset="0"/>
            </a:endParaRPr>
          </a:p>
          <a:p>
            <a:pPr algn="just">
              <a:lnSpc>
                <a:spcPct val="80000"/>
              </a:lnSpc>
              <a:spcBef>
                <a:spcPts val="600"/>
              </a:spcBef>
              <a:buClr>
                <a:srgbClr val="FFCC00"/>
              </a:buClr>
              <a:buSzPct val="70000"/>
              <a:buFont typeface="Wingdings" panose="05000000000000000000" pitchFamily="2" charset="2"/>
              <a:buChar char=""/>
              <a:defRPr/>
            </a:pPr>
            <a:r>
              <a:rPr lang="es-MX" altLang="es-ES" sz="2800" i="1" dirty="0">
                <a:solidFill>
                  <a:schemeClr val="tx1"/>
                </a:solidFill>
                <a:latin typeface="Calibri" panose="020F0502020204030204" pitchFamily="34" charset="0"/>
              </a:rPr>
              <a:t>     Los </a:t>
            </a:r>
            <a:r>
              <a:rPr lang="es-MX" altLang="es-ES" sz="2800" b="1" i="1" dirty="0">
                <a:solidFill>
                  <a:schemeClr val="tx1"/>
                </a:solidFill>
                <a:latin typeface="Calibri" panose="020F0502020204030204" pitchFamily="34" charset="0"/>
              </a:rPr>
              <a:t>Hospitales Públicos de Gestión Privada </a:t>
            </a:r>
            <a:r>
              <a:rPr lang="es-MX" altLang="es-ES" sz="2800" i="1" dirty="0">
                <a:solidFill>
                  <a:schemeClr val="tx1"/>
                </a:solidFill>
                <a:latin typeface="Calibri" panose="020F0502020204030204" pitchFamily="34" charset="0"/>
              </a:rPr>
              <a:t>son líderes en aprovechamiento de la Telemedicina. Y el Seguro Privado esta ganando terreno al Sistema Publico de Salud. Cada año la población paga mas de su propio bolsillo.</a:t>
            </a:r>
          </a:p>
        </p:txBody>
      </p:sp>
      <p:sp>
        <p:nvSpPr>
          <p:cNvPr id="4" name="Text Box 1"/>
          <p:cNvSpPr txBox="1">
            <a:spLocks noChangeArrowheads="1"/>
          </p:cNvSpPr>
          <p:nvPr/>
        </p:nvSpPr>
        <p:spPr bwMode="auto">
          <a:xfrm>
            <a:off x="2162175" y="836712"/>
            <a:ext cx="7772400" cy="7200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9pPr>
          </a:lstStyle>
          <a:p>
            <a:pPr algn="ctr" eaLnBrk="1" hangingPunct="1">
              <a:buSzPct val="100000"/>
              <a:defRPr/>
            </a:pPr>
            <a:r>
              <a:rPr lang="es-MX" altLang="es-ES" sz="4000" dirty="0">
                <a:solidFill>
                  <a:srgbClr val="00B050"/>
                </a:solidFill>
                <a:latin typeface="Arial Unicode MS" panose="020B0604020202020204" pitchFamily="34" charset="-128"/>
              </a:rPr>
              <a:t>Conclusiones</a:t>
            </a:r>
          </a:p>
        </p:txBody>
      </p:sp>
    </p:spTree>
    <p:extLst>
      <p:ext uri="{BB962C8B-B14F-4D97-AF65-F5344CB8AC3E}">
        <p14:creationId xmlns:p14="http://schemas.microsoft.com/office/powerpoint/2010/main" val="55284173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ext Box 1"/>
          <p:cNvSpPr txBox="1">
            <a:spLocks noChangeArrowheads="1"/>
          </p:cNvSpPr>
          <p:nvPr/>
        </p:nvSpPr>
        <p:spPr bwMode="auto">
          <a:xfrm>
            <a:off x="2162174" y="836712"/>
            <a:ext cx="7772400" cy="7200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9pPr>
          </a:lstStyle>
          <a:p>
            <a:pPr algn="ctr" eaLnBrk="1" hangingPunct="1">
              <a:buSzPct val="100000"/>
              <a:defRPr/>
            </a:pPr>
            <a:r>
              <a:rPr lang="es-MX" altLang="es-ES" sz="4000" dirty="0">
                <a:solidFill>
                  <a:srgbClr val="00B050"/>
                </a:solidFill>
                <a:latin typeface="Arial Unicode MS" panose="020B0604020202020204" pitchFamily="34" charset="-128"/>
              </a:rPr>
              <a:t>Conclusiones</a:t>
            </a:r>
          </a:p>
        </p:txBody>
      </p:sp>
      <p:sp>
        <p:nvSpPr>
          <p:cNvPr id="50178" name="Text Box 2"/>
          <p:cNvSpPr txBox="1">
            <a:spLocks noChangeArrowheads="1"/>
          </p:cNvSpPr>
          <p:nvPr/>
        </p:nvSpPr>
        <p:spPr bwMode="auto">
          <a:xfrm>
            <a:off x="1127448" y="1772817"/>
            <a:ext cx="10009111" cy="39290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9pPr>
          </a:lstStyle>
          <a:p>
            <a:pPr algn="just">
              <a:lnSpc>
                <a:spcPct val="80000"/>
              </a:lnSpc>
              <a:spcBef>
                <a:spcPts val="600"/>
              </a:spcBef>
              <a:buClr>
                <a:srgbClr val="FFCC00"/>
              </a:buClr>
              <a:buSzPct val="59000"/>
              <a:buBlip>
                <a:blip r:embed="rId3"/>
              </a:buBlip>
              <a:defRPr/>
            </a:pPr>
            <a:r>
              <a:rPr lang="es-ES" altLang="es-ES" sz="2800" b="1" i="1" dirty="0">
                <a:solidFill>
                  <a:schemeClr val="tx1"/>
                </a:solidFill>
                <a:latin typeface="Calibri" panose="020F0502020204030204" pitchFamily="34" charset="0"/>
              </a:rPr>
              <a:t>    </a:t>
            </a:r>
            <a:r>
              <a:rPr lang="es-MX" altLang="es-ES" sz="2800" i="1" dirty="0">
                <a:solidFill>
                  <a:schemeClr val="tx1"/>
                </a:solidFill>
                <a:latin typeface="Calibri" panose="020F0502020204030204" pitchFamily="34" charset="0"/>
              </a:rPr>
              <a:t>La Telemedicina permite y anima a realizar </a:t>
            </a:r>
            <a:r>
              <a:rPr lang="es-MX" altLang="es-ES" sz="2800" b="1" i="1" dirty="0">
                <a:solidFill>
                  <a:schemeClr val="tx1"/>
                </a:solidFill>
                <a:latin typeface="Calibri" panose="020F0502020204030204" pitchFamily="34" charset="0"/>
              </a:rPr>
              <a:t>Business </a:t>
            </a:r>
            <a:r>
              <a:rPr lang="es-MX" altLang="es-ES" sz="2800" b="1" i="1" dirty="0" err="1">
                <a:solidFill>
                  <a:schemeClr val="tx1"/>
                </a:solidFill>
                <a:latin typeface="Calibri" panose="020F0502020204030204" pitchFamily="34" charset="0"/>
              </a:rPr>
              <a:t>Plans</a:t>
            </a:r>
            <a:r>
              <a:rPr lang="es-MX" altLang="es-ES" sz="2800" b="1" i="1" dirty="0">
                <a:solidFill>
                  <a:schemeClr val="tx1"/>
                </a:solidFill>
                <a:latin typeface="Calibri" panose="020F0502020204030204" pitchFamily="34" charset="0"/>
              </a:rPr>
              <a:t> </a:t>
            </a:r>
            <a:r>
              <a:rPr lang="es-MX" altLang="es-ES" sz="2800" b="1" i="1" dirty="0" err="1">
                <a:solidFill>
                  <a:schemeClr val="tx1"/>
                </a:solidFill>
                <a:latin typeface="Calibri" panose="020F0502020204030204" pitchFamily="34" charset="0"/>
              </a:rPr>
              <a:t>intercentros</a:t>
            </a:r>
            <a:r>
              <a:rPr lang="es-MX" altLang="es-ES" sz="2800" i="1" dirty="0">
                <a:solidFill>
                  <a:schemeClr val="tx1"/>
                </a:solidFill>
                <a:latin typeface="Calibri" panose="020F0502020204030204" pitchFamily="34" charset="0"/>
              </a:rPr>
              <a:t>, mejorando así el intercambio de conocimiento entre los Hospitales y con los otros niveles asistenciales conectados. </a:t>
            </a:r>
          </a:p>
          <a:p>
            <a:pPr algn="just">
              <a:lnSpc>
                <a:spcPct val="80000"/>
              </a:lnSpc>
              <a:spcBef>
                <a:spcPts val="600"/>
              </a:spcBef>
              <a:buClr>
                <a:srgbClr val="FFCC00"/>
              </a:buClr>
              <a:buSzPct val="59000"/>
              <a:buBlip>
                <a:blip r:embed="rId3"/>
              </a:buBlip>
              <a:defRPr/>
            </a:pPr>
            <a:endParaRPr lang="es-MX" altLang="es-ES" sz="2800" i="1" dirty="0">
              <a:solidFill>
                <a:schemeClr val="tx1"/>
              </a:solidFill>
              <a:latin typeface="Calibri" panose="020F0502020204030204" pitchFamily="34" charset="0"/>
            </a:endParaRPr>
          </a:p>
          <a:p>
            <a:pPr algn="just">
              <a:lnSpc>
                <a:spcPct val="80000"/>
              </a:lnSpc>
              <a:spcBef>
                <a:spcPts val="600"/>
              </a:spcBef>
              <a:buClr>
                <a:srgbClr val="FFCC00"/>
              </a:buClr>
              <a:buSzPct val="59000"/>
              <a:buBlip>
                <a:blip r:embed="rId3"/>
              </a:buBlip>
              <a:defRPr/>
            </a:pPr>
            <a:r>
              <a:rPr lang="es-ES" altLang="es-ES" sz="2800" i="1" dirty="0">
                <a:solidFill>
                  <a:schemeClr val="tx1"/>
                </a:solidFill>
                <a:latin typeface="Calibri" panose="020F0502020204030204" pitchFamily="34" charset="0"/>
              </a:rPr>
              <a:t>    Este sistema es  </a:t>
            </a:r>
            <a:r>
              <a:rPr lang="es-ES" altLang="es-ES" sz="2800" b="1" i="1" dirty="0">
                <a:solidFill>
                  <a:schemeClr val="tx1"/>
                </a:solidFill>
                <a:latin typeface="Calibri" panose="020F0502020204030204" pitchFamily="34" charset="0"/>
              </a:rPr>
              <a:t>económicamente rentable por su Coste/Beneficio</a:t>
            </a:r>
            <a:r>
              <a:rPr lang="es-ES" altLang="es-ES" sz="2800" i="1" dirty="0">
                <a:solidFill>
                  <a:schemeClr val="tx1"/>
                </a:solidFill>
                <a:latin typeface="Calibri" panose="020F0502020204030204" pitchFamily="34" charset="0"/>
              </a:rPr>
              <a:t>; con un ahorro para el Hospital en 10 años de 713.315,30 € (71.331,50 €/año) </a:t>
            </a:r>
          </a:p>
          <a:p>
            <a:pPr algn="just">
              <a:lnSpc>
                <a:spcPct val="80000"/>
              </a:lnSpc>
              <a:spcBef>
                <a:spcPts val="600"/>
              </a:spcBef>
              <a:buSzPct val="59000"/>
              <a:defRPr/>
            </a:pPr>
            <a:endParaRPr lang="es-ES" altLang="es-ES" sz="2800" i="1" dirty="0">
              <a:solidFill>
                <a:schemeClr val="tx1"/>
              </a:solidFill>
              <a:latin typeface="Calibri" panose="020F0502020204030204" pitchFamily="34" charset="0"/>
            </a:endParaRPr>
          </a:p>
          <a:p>
            <a:pPr algn="just">
              <a:lnSpc>
                <a:spcPct val="80000"/>
              </a:lnSpc>
              <a:spcBef>
                <a:spcPts val="600"/>
              </a:spcBef>
              <a:buClr>
                <a:srgbClr val="FFCC00"/>
              </a:buClr>
              <a:buSzPct val="59000"/>
              <a:buBlip>
                <a:blip r:embed="rId3"/>
              </a:buBlip>
              <a:defRPr/>
            </a:pPr>
            <a:r>
              <a:rPr lang="es-MX" altLang="es-ES" sz="2800" i="1" dirty="0">
                <a:solidFill>
                  <a:schemeClr val="tx1"/>
                </a:solidFill>
                <a:latin typeface="Calibri" panose="020F0502020204030204" pitchFamily="34" charset="0"/>
              </a:rPr>
              <a:t>    La Telemedicina </a:t>
            </a:r>
            <a:r>
              <a:rPr lang="es-MX" altLang="es-ES" sz="2800" b="1" i="1" dirty="0">
                <a:solidFill>
                  <a:schemeClr val="tx1"/>
                </a:solidFill>
                <a:latin typeface="Calibri" panose="020F0502020204030204" pitchFamily="34" charset="0"/>
              </a:rPr>
              <a:t>resuelve problemas </a:t>
            </a:r>
            <a:r>
              <a:rPr lang="es-MX" altLang="es-ES" sz="2800" i="1" dirty="0">
                <a:solidFill>
                  <a:schemeClr val="tx1"/>
                </a:solidFill>
                <a:latin typeface="Calibri" panose="020F0502020204030204" pitchFamily="34" charset="0"/>
              </a:rPr>
              <a:t>y permite un nuevo  entorno mas libre en tarifas y cobranzas.</a:t>
            </a:r>
          </a:p>
        </p:txBody>
      </p:sp>
    </p:spTree>
    <p:extLst>
      <p:ext uri="{BB962C8B-B14F-4D97-AF65-F5344CB8AC3E}">
        <p14:creationId xmlns:p14="http://schemas.microsoft.com/office/powerpoint/2010/main" val="39601469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ext Box 1"/>
          <p:cNvSpPr txBox="1">
            <a:spLocks noChangeArrowheads="1"/>
          </p:cNvSpPr>
          <p:nvPr/>
        </p:nvSpPr>
        <p:spPr bwMode="auto">
          <a:xfrm>
            <a:off x="2162174" y="836712"/>
            <a:ext cx="7772400" cy="7200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9pPr>
          </a:lstStyle>
          <a:p>
            <a:pPr algn="ctr" eaLnBrk="1" hangingPunct="1">
              <a:buSzPct val="100000"/>
              <a:defRPr/>
            </a:pPr>
            <a:r>
              <a:rPr lang="es-MX" altLang="es-ES" sz="4000" dirty="0">
                <a:solidFill>
                  <a:srgbClr val="00B050"/>
                </a:solidFill>
                <a:latin typeface="Arial Unicode MS" panose="020B0604020202020204" pitchFamily="34" charset="-128"/>
              </a:rPr>
              <a:t>Conclusiones</a:t>
            </a:r>
          </a:p>
        </p:txBody>
      </p:sp>
      <p:sp>
        <p:nvSpPr>
          <p:cNvPr id="50178" name="Text Box 2"/>
          <p:cNvSpPr txBox="1">
            <a:spLocks noChangeArrowheads="1"/>
          </p:cNvSpPr>
          <p:nvPr/>
        </p:nvSpPr>
        <p:spPr bwMode="auto">
          <a:xfrm>
            <a:off x="695400" y="1556793"/>
            <a:ext cx="10297144" cy="39290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9pPr>
          </a:lstStyle>
          <a:p>
            <a:pPr algn="just">
              <a:lnSpc>
                <a:spcPct val="80000"/>
              </a:lnSpc>
              <a:spcBef>
                <a:spcPts val="600"/>
              </a:spcBef>
              <a:buClr>
                <a:srgbClr val="FFCC00"/>
              </a:buClr>
              <a:buSzPct val="59000"/>
              <a:defRPr/>
            </a:pPr>
            <a:endParaRPr lang="es-ES" sz="2800" i="1" dirty="0">
              <a:solidFill>
                <a:schemeClr val="tx1"/>
              </a:solidFill>
              <a:latin typeface="Calibri" panose="020F0502020204030204" pitchFamily="34" charset="0"/>
            </a:endParaRPr>
          </a:p>
          <a:p>
            <a:pPr algn="just">
              <a:lnSpc>
                <a:spcPct val="80000"/>
              </a:lnSpc>
              <a:spcBef>
                <a:spcPts val="600"/>
              </a:spcBef>
              <a:buClr>
                <a:srgbClr val="FFCC00"/>
              </a:buClr>
              <a:buSzPct val="59000"/>
              <a:buBlip>
                <a:blip r:embed="rId3"/>
              </a:buBlip>
              <a:defRPr/>
            </a:pPr>
            <a:r>
              <a:rPr lang="es-ES" sz="2800" i="1" dirty="0">
                <a:solidFill>
                  <a:schemeClr val="tx1"/>
                </a:solidFill>
                <a:latin typeface="Calibri" panose="020F0502020204030204" pitchFamily="34" charset="0"/>
              </a:rPr>
              <a:t>     La Telemedicina estar </a:t>
            </a:r>
            <a:r>
              <a:rPr lang="es-ES" sz="2800" b="1" i="1" dirty="0">
                <a:solidFill>
                  <a:schemeClr val="tx1"/>
                </a:solidFill>
                <a:latin typeface="Calibri" panose="020F0502020204030204" pitchFamily="34" charset="0"/>
              </a:rPr>
              <a:t>preparada para una implantación más amplia</a:t>
            </a:r>
            <a:r>
              <a:rPr lang="es-ES" sz="2800" i="1" dirty="0">
                <a:solidFill>
                  <a:schemeClr val="tx1"/>
                </a:solidFill>
                <a:latin typeface="Calibri" panose="020F0502020204030204" pitchFamily="34" charset="0"/>
              </a:rPr>
              <a:t>. Aunque la evidencia de investigación existente es útil, con ahorros del 20 al 80 % ; la adopción de la Telemedicina como practica médica de rutina en los sistemas de salud esta siendo lenta.</a:t>
            </a:r>
          </a:p>
          <a:p>
            <a:pPr algn="just">
              <a:lnSpc>
                <a:spcPct val="80000"/>
              </a:lnSpc>
              <a:spcBef>
                <a:spcPts val="600"/>
              </a:spcBef>
              <a:buClr>
                <a:srgbClr val="FFCC00"/>
              </a:buClr>
              <a:buSzPct val="59000"/>
              <a:buBlip>
                <a:blip r:embed="rId3"/>
              </a:buBlip>
              <a:defRPr/>
            </a:pPr>
            <a:endParaRPr lang="es-MX" sz="2800" i="1" dirty="0">
              <a:solidFill>
                <a:schemeClr val="tx1"/>
              </a:solidFill>
              <a:latin typeface="Calibri" panose="020F0502020204030204" pitchFamily="34" charset="0"/>
            </a:endParaRPr>
          </a:p>
          <a:p>
            <a:pPr algn="just">
              <a:lnSpc>
                <a:spcPct val="80000"/>
              </a:lnSpc>
              <a:spcBef>
                <a:spcPts val="600"/>
              </a:spcBef>
              <a:buClr>
                <a:srgbClr val="FFCC00"/>
              </a:buClr>
              <a:buSzPct val="59000"/>
              <a:buBlip>
                <a:blip r:embed="rId3"/>
              </a:buBlip>
              <a:defRPr/>
            </a:pPr>
            <a:r>
              <a:rPr lang="es-MX" altLang="es-ES" sz="2800" i="1" dirty="0">
                <a:solidFill>
                  <a:schemeClr val="tx1"/>
                </a:solidFill>
                <a:latin typeface="Calibri" panose="020F0502020204030204" pitchFamily="34" charset="0"/>
              </a:rPr>
              <a:t> La Telemedicina es, y será, una de las innovaciones tecnológicas que mas va a contribuir a la atención de los pacientes </a:t>
            </a:r>
            <a:r>
              <a:rPr lang="es-MX" altLang="es-ES" sz="2800" b="1" i="1" dirty="0">
                <a:solidFill>
                  <a:schemeClr val="tx1"/>
                </a:solidFill>
                <a:latin typeface="Calibri" panose="020F0502020204030204" pitchFamily="34" charset="0"/>
              </a:rPr>
              <a:t>con criterios de eficiencia y calidad. Siendo un motor  de crecimiento, empleo e innovación.</a:t>
            </a:r>
          </a:p>
        </p:txBody>
      </p:sp>
    </p:spTree>
    <p:extLst>
      <p:ext uri="{BB962C8B-B14F-4D97-AF65-F5344CB8AC3E}">
        <p14:creationId xmlns:p14="http://schemas.microsoft.com/office/powerpoint/2010/main" val="100796005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1796082" y="3212976"/>
            <a:ext cx="2676956" cy="8958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342900" indent="-31115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FFFFFF"/>
                </a:solidFill>
                <a:latin typeface="Arial" panose="020B0604020202020204" pitchFamily="34" charset="0"/>
                <a:ea typeface="Microsoft YaHei" panose="020B0503020204020204" pitchFamily="34" charset="-122"/>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FFFFFF"/>
                </a:solidFill>
                <a:latin typeface="Arial" panose="020B0604020202020204" pitchFamily="34" charset="0"/>
                <a:ea typeface="Microsoft YaHei" panose="020B0503020204020204" pitchFamily="34" charset="-122"/>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FFFFFF"/>
                </a:solidFill>
                <a:latin typeface="Arial" panose="020B0604020202020204" pitchFamily="34" charset="0"/>
                <a:ea typeface="Microsoft YaHei" panose="020B0503020204020204" pitchFamily="34" charset="-122"/>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FFFFFF"/>
                </a:solidFill>
                <a:latin typeface="Arial" panose="020B0604020202020204" pitchFamily="34" charset="0"/>
                <a:ea typeface="Microsoft YaHei" panose="020B0503020204020204" pitchFamily="34" charset="-122"/>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FFFFFF"/>
                </a:solidFill>
                <a:latin typeface="Arial" panose="020B0604020202020204" pitchFamily="34" charset="0"/>
                <a:ea typeface="Microsoft YaHei" panose="020B0503020204020204" pitchFamily="34" charset="-122"/>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FFFFFF"/>
                </a:solidFill>
                <a:latin typeface="Arial" panose="020B0604020202020204" pitchFamily="34" charset="0"/>
                <a:ea typeface="Microsoft YaHei" panose="020B0503020204020204" pitchFamily="34" charset="-122"/>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FFFFFF"/>
                </a:solidFill>
                <a:latin typeface="Arial" panose="020B0604020202020204" pitchFamily="34" charset="0"/>
                <a:ea typeface="Microsoft YaHei" panose="020B0503020204020204" pitchFamily="34" charset="-122"/>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FFFFFF"/>
                </a:solidFill>
                <a:latin typeface="Arial" panose="020B0604020202020204" pitchFamily="34" charset="0"/>
                <a:ea typeface="Microsoft YaHei" panose="020B0503020204020204" pitchFamily="34" charset="-122"/>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FFFFFF"/>
                </a:solidFill>
                <a:latin typeface="Arial" panose="020B0604020202020204" pitchFamily="34" charset="0"/>
                <a:ea typeface="Microsoft YaHei" panose="020B0503020204020204" pitchFamily="34" charset="-122"/>
              </a:defRPr>
            </a:lvl9pPr>
          </a:lstStyle>
          <a:p>
            <a:pPr algn="ctr">
              <a:lnSpc>
                <a:spcPct val="90000"/>
              </a:lnSpc>
              <a:spcBef>
                <a:spcPts val="700"/>
              </a:spcBef>
              <a:buSzPct val="70000"/>
              <a:defRPr/>
            </a:pPr>
            <a:r>
              <a:rPr lang="es-ES" altLang="es-ES" sz="1800" dirty="0">
                <a:solidFill>
                  <a:srgbClr val="0070C0"/>
                </a:solidFill>
                <a:latin typeface="Arial Unicode MS" panose="020B0604020202020204" pitchFamily="34" charset="-128"/>
              </a:rPr>
              <a:t>Dr. Manuel Grandal Martín</a:t>
            </a:r>
          </a:p>
          <a:p>
            <a:pPr algn="ctr">
              <a:lnSpc>
                <a:spcPct val="90000"/>
              </a:lnSpc>
              <a:spcBef>
                <a:spcPts val="700"/>
              </a:spcBef>
              <a:buSzPct val="70000"/>
              <a:defRPr/>
            </a:pPr>
            <a:r>
              <a:rPr lang="es-ES" altLang="es-ES" sz="1800" dirty="0">
                <a:solidFill>
                  <a:srgbClr val="0070C0"/>
                </a:solidFill>
                <a:latin typeface="Arial Unicode MS" panose="020B0604020202020204" pitchFamily="34" charset="-128"/>
              </a:rPr>
              <a:t>Prof, PhD, Msc, MD</a:t>
            </a:r>
          </a:p>
          <a:p>
            <a:pPr algn="ctr">
              <a:lnSpc>
                <a:spcPct val="90000"/>
              </a:lnSpc>
              <a:spcBef>
                <a:spcPts val="700"/>
              </a:spcBef>
              <a:buSzPct val="70000"/>
              <a:defRPr/>
            </a:pPr>
            <a:endParaRPr lang="es-ES" altLang="es-ES" sz="1800" dirty="0">
              <a:solidFill>
                <a:srgbClr val="0070C0"/>
              </a:solidFill>
              <a:latin typeface="Arial Unicode MS" panose="020B0604020202020204" pitchFamily="34" charset="-128"/>
            </a:endParaRPr>
          </a:p>
          <a:p>
            <a:pPr algn="ctr">
              <a:lnSpc>
                <a:spcPct val="90000"/>
              </a:lnSpc>
              <a:spcBef>
                <a:spcPts val="700"/>
              </a:spcBef>
              <a:buSzPct val="70000"/>
              <a:defRPr/>
            </a:pPr>
            <a:r>
              <a:rPr lang="es-ES" altLang="es-ES" dirty="0">
                <a:solidFill>
                  <a:srgbClr val="0070C0"/>
                </a:solidFill>
                <a:latin typeface="Arial Unicode MS" panose="020B0604020202020204" pitchFamily="34" charset="-128"/>
                <a:hlinkClick r:id="rId3"/>
              </a:rPr>
              <a:t>manuel.grandal@salud.madrid.org</a:t>
            </a:r>
            <a:endParaRPr lang="es-ES" altLang="es-ES" dirty="0">
              <a:solidFill>
                <a:srgbClr val="0070C0"/>
              </a:solidFill>
              <a:latin typeface="Arial Unicode MS" panose="020B0604020202020204" pitchFamily="34" charset="-128"/>
            </a:endParaRPr>
          </a:p>
          <a:p>
            <a:pPr algn="ctr">
              <a:lnSpc>
                <a:spcPct val="90000"/>
              </a:lnSpc>
              <a:spcBef>
                <a:spcPts val="700"/>
              </a:spcBef>
              <a:buSzPct val="70000"/>
              <a:defRPr/>
            </a:pPr>
            <a:r>
              <a:rPr lang="es-ES" altLang="es-ES" dirty="0">
                <a:solidFill>
                  <a:srgbClr val="0070C0"/>
                </a:solidFill>
                <a:latin typeface="Arial Unicode MS" panose="020B0604020202020204" pitchFamily="34" charset="-128"/>
                <a:hlinkClick r:id="rId4"/>
              </a:rPr>
              <a:t>manuelgrandal@movistar.es</a:t>
            </a:r>
            <a:endParaRPr lang="es-ES" altLang="es-ES" dirty="0">
              <a:solidFill>
                <a:srgbClr val="0070C0"/>
              </a:solidFill>
              <a:latin typeface="Arial Unicode MS" panose="020B0604020202020204" pitchFamily="34" charset="-128"/>
            </a:endParaRPr>
          </a:p>
          <a:p>
            <a:pPr algn="ctr">
              <a:lnSpc>
                <a:spcPct val="90000"/>
              </a:lnSpc>
              <a:spcBef>
                <a:spcPts val="700"/>
              </a:spcBef>
              <a:buSzPct val="70000"/>
              <a:defRPr/>
            </a:pPr>
            <a:endParaRPr lang="es-ES" altLang="es-ES" dirty="0">
              <a:solidFill>
                <a:srgbClr val="0070C0"/>
              </a:solidFill>
              <a:latin typeface="Arial Unicode MS" panose="020B0604020202020204" pitchFamily="34" charset="-128"/>
            </a:endParaRPr>
          </a:p>
          <a:p>
            <a:pPr algn="ctr">
              <a:lnSpc>
                <a:spcPct val="90000"/>
              </a:lnSpc>
              <a:spcBef>
                <a:spcPts val="700"/>
              </a:spcBef>
              <a:buSzPct val="70000"/>
              <a:defRPr/>
            </a:pPr>
            <a:endParaRPr lang="es-ES" altLang="es-ES" sz="400" dirty="0">
              <a:latin typeface="Arial Unicode MS" panose="020B0604020202020204" pitchFamily="34" charset="-128"/>
            </a:endParaRPr>
          </a:p>
        </p:txBody>
      </p:sp>
      <p:pic>
        <p:nvPicPr>
          <p:cNvPr id="4" name="Imagen 3"/>
          <p:cNvPicPr>
            <a:picLocks noChangeAspect="1"/>
          </p:cNvPicPr>
          <p:nvPr/>
        </p:nvPicPr>
        <p:blipFill>
          <a:blip r:embed="rId5"/>
          <a:stretch>
            <a:fillRect/>
          </a:stretch>
        </p:blipFill>
        <p:spPr>
          <a:xfrm>
            <a:off x="5019837" y="3122905"/>
            <a:ext cx="4974241" cy="2866663"/>
          </a:xfrm>
          <a:prstGeom prst="rect">
            <a:avLst/>
          </a:prstGeom>
        </p:spPr>
      </p:pic>
      <p:pic>
        <p:nvPicPr>
          <p:cNvPr id="5" name="Imagen 4"/>
          <p:cNvPicPr>
            <a:picLocks noChangeAspect="1"/>
          </p:cNvPicPr>
          <p:nvPr/>
        </p:nvPicPr>
        <p:blipFill>
          <a:blip r:embed="rId6"/>
          <a:stretch>
            <a:fillRect/>
          </a:stretch>
        </p:blipFill>
        <p:spPr>
          <a:xfrm>
            <a:off x="5145990" y="2130943"/>
            <a:ext cx="2019300" cy="752475"/>
          </a:xfrm>
          <a:prstGeom prst="rect">
            <a:avLst/>
          </a:prstGeom>
        </p:spPr>
      </p:pic>
      <p:sp>
        <p:nvSpPr>
          <p:cNvPr id="6" name="CuadroTexto 5"/>
          <p:cNvSpPr txBox="1"/>
          <p:nvPr/>
        </p:nvSpPr>
        <p:spPr>
          <a:xfrm>
            <a:off x="2027114" y="5229201"/>
            <a:ext cx="2501006" cy="584775"/>
          </a:xfrm>
          <a:prstGeom prst="rect">
            <a:avLst/>
          </a:prstGeom>
          <a:noFill/>
        </p:spPr>
        <p:txBody>
          <a:bodyPr wrap="none" rtlCol="0">
            <a:spAutoFit/>
          </a:bodyPr>
          <a:lstStyle/>
          <a:p>
            <a:pPr algn="ctr"/>
            <a:r>
              <a:rPr lang="es-ES" sz="1600" dirty="0">
                <a:solidFill>
                  <a:srgbClr val="1B0CE2"/>
                </a:solidFill>
              </a:rPr>
              <a:t>Sao Paulo – Brasil</a:t>
            </a:r>
          </a:p>
          <a:p>
            <a:pPr algn="ctr"/>
            <a:r>
              <a:rPr lang="es-ES" sz="1600" dirty="0">
                <a:solidFill>
                  <a:srgbClr val="1B0CE2"/>
                </a:solidFill>
              </a:rPr>
              <a:t>7, 8 y 9 Noviembre 2018</a:t>
            </a:r>
          </a:p>
        </p:txBody>
      </p:sp>
      <p:pic>
        <p:nvPicPr>
          <p:cNvPr id="7" name="Imagen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83632" y="948517"/>
            <a:ext cx="1656184" cy="1121931"/>
          </a:xfrm>
          <a:prstGeom prst="rect">
            <a:avLst/>
          </a:prstGeom>
        </p:spPr>
      </p:pic>
      <p:pic>
        <p:nvPicPr>
          <p:cNvPr id="8" name="Imagen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709516" y="948516"/>
            <a:ext cx="1677919" cy="1182426"/>
          </a:xfrm>
          <a:prstGeom prst="rect">
            <a:avLst/>
          </a:prstGeom>
        </p:spPr>
      </p:pic>
      <p:sp>
        <p:nvSpPr>
          <p:cNvPr id="10" name="CuadroTexto 9"/>
          <p:cNvSpPr txBox="1"/>
          <p:nvPr/>
        </p:nvSpPr>
        <p:spPr>
          <a:xfrm>
            <a:off x="2250070" y="2307125"/>
            <a:ext cx="2525050" cy="400110"/>
          </a:xfrm>
          <a:prstGeom prst="rect">
            <a:avLst/>
          </a:prstGeom>
          <a:noFill/>
        </p:spPr>
        <p:txBody>
          <a:bodyPr wrap="none" rtlCol="0">
            <a:spAutoFit/>
          </a:bodyPr>
          <a:lstStyle/>
          <a:p>
            <a:r>
              <a:rPr lang="es-ES" sz="2000" dirty="0">
                <a:solidFill>
                  <a:srgbClr val="FA6500"/>
                </a:solidFill>
              </a:rPr>
              <a:t>MUCHAS GRACIAS</a:t>
            </a:r>
          </a:p>
        </p:txBody>
      </p:sp>
      <p:sp>
        <p:nvSpPr>
          <p:cNvPr id="11" name="CuadroTexto 10"/>
          <p:cNvSpPr txBox="1"/>
          <p:nvPr/>
        </p:nvSpPr>
        <p:spPr>
          <a:xfrm>
            <a:off x="7536161" y="2307125"/>
            <a:ext cx="2457917" cy="400110"/>
          </a:xfrm>
          <a:prstGeom prst="rect">
            <a:avLst/>
          </a:prstGeom>
          <a:noFill/>
        </p:spPr>
        <p:txBody>
          <a:bodyPr wrap="none" rtlCol="0">
            <a:spAutoFit/>
          </a:bodyPr>
          <a:lstStyle/>
          <a:p>
            <a:r>
              <a:rPr lang="es-ES" sz="2000" dirty="0">
                <a:solidFill>
                  <a:srgbClr val="FA6500"/>
                </a:solidFill>
              </a:rPr>
              <a:t>MUITO OBRIGADO</a:t>
            </a:r>
          </a:p>
        </p:txBody>
      </p:sp>
    </p:spTree>
    <p:extLst>
      <p:ext uri="{BB962C8B-B14F-4D97-AF65-F5344CB8AC3E}">
        <p14:creationId xmlns:p14="http://schemas.microsoft.com/office/powerpoint/2010/main" val="53246410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4_Blank">
  <a:themeElements>
    <a:clrScheme name="4_Blank 7">
      <a:dk1>
        <a:srgbClr val="000000"/>
      </a:dk1>
      <a:lt1>
        <a:srgbClr val="FFFFFF"/>
      </a:lt1>
      <a:dk2>
        <a:srgbClr val="000000"/>
      </a:dk2>
      <a:lt2>
        <a:srgbClr val="969696"/>
      </a:lt2>
      <a:accent1>
        <a:srgbClr val="5B8DC2"/>
      </a:accent1>
      <a:accent2>
        <a:srgbClr val="98AFCC"/>
      </a:accent2>
      <a:accent3>
        <a:srgbClr val="FFFFFF"/>
      </a:accent3>
      <a:accent4>
        <a:srgbClr val="000000"/>
      </a:accent4>
      <a:accent5>
        <a:srgbClr val="B5C5DD"/>
      </a:accent5>
      <a:accent6>
        <a:srgbClr val="899EB9"/>
      </a:accent6>
      <a:hlink>
        <a:srgbClr val="DF9221"/>
      </a:hlink>
      <a:folHlink>
        <a:srgbClr val="E8B05E"/>
      </a:folHlink>
    </a:clrScheme>
    <a:fontScheme name="4_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20000"/>
          </a:spcBef>
          <a:spcAft>
            <a:spcPct val="0"/>
          </a:spcAft>
          <a:buClr>
            <a:schemeClr val="bg1"/>
          </a:buClr>
          <a:buSzTx/>
          <a:buFont typeface="Arial" charset="0"/>
          <a:buChar char="•"/>
          <a:tabLst/>
          <a:defRPr kumimoji="0" lang="es-ES_tradnl" sz="16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20000"/>
          </a:spcBef>
          <a:spcAft>
            <a:spcPct val="0"/>
          </a:spcAft>
          <a:buClr>
            <a:schemeClr val="bg1"/>
          </a:buClr>
          <a:buSzTx/>
          <a:buFont typeface="Arial" charset="0"/>
          <a:buChar char="•"/>
          <a:tabLst/>
          <a:defRPr kumimoji="0" lang="es-ES_tradnl" sz="1600" b="1" i="0" u="none" strike="noStrike" cap="none" normalizeH="0" baseline="0" smtClean="0">
            <a:ln>
              <a:noFill/>
            </a:ln>
            <a:solidFill>
              <a:schemeClr val="tx1"/>
            </a:solidFill>
            <a:effectLst/>
            <a:latin typeface="Arial" charset="0"/>
          </a:defRPr>
        </a:defPPr>
      </a:lstStyle>
    </a:lnDef>
  </a:objectDefaults>
  <a:extraClrSchemeLst>
    <a:extraClrScheme>
      <a:clrScheme name="4_Blank 1">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Blank 2">
        <a:dk1>
          <a:srgbClr val="000000"/>
        </a:dk1>
        <a:lt1>
          <a:srgbClr val="FFFFFF"/>
        </a:lt1>
        <a:dk2>
          <a:srgbClr val="000000"/>
        </a:dk2>
        <a:lt2>
          <a:srgbClr val="969696"/>
        </a:lt2>
        <a:accent1>
          <a:srgbClr val="006699"/>
        </a:accent1>
        <a:accent2>
          <a:srgbClr val="FF6600"/>
        </a:accent2>
        <a:accent3>
          <a:srgbClr val="FFFFFF"/>
        </a:accent3>
        <a:accent4>
          <a:srgbClr val="000000"/>
        </a:accent4>
        <a:accent5>
          <a:srgbClr val="AAB8CA"/>
        </a:accent5>
        <a:accent6>
          <a:srgbClr val="E75C00"/>
        </a:accent6>
        <a:hlink>
          <a:srgbClr val="663399"/>
        </a:hlink>
        <a:folHlink>
          <a:srgbClr val="FF0000"/>
        </a:folHlink>
      </a:clrScheme>
      <a:clrMap bg1="lt1" tx1="dk1" bg2="lt2" tx2="dk2" accent1="accent1" accent2="accent2" accent3="accent3" accent4="accent4" accent5="accent5" accent6="accent6" hlink="hlink" folHlink="folHlink"/>
    </a:extraClrScheme>
    <a:extraClrScheme>
      <a:clrScheme name="4_Blank 3">
        <a:dk1>
          <a:srgbClr val="000000"/>
        </a:dk1>
        <a:lt1>
          <a:srgbClr val="FFFFFF"/>
        </a:lt1>
        <a:dk2>
          <a:srgbClr val="000000"/>
        </a:dk2>
        <a:lt2>
          <a:srgbClr val="969696"/>
        </a:lt2>
        <a:accent1>
          <a:srgbClr val="336633"/>
        </a:accent1>
        <a:accent2>
          <a:srgbClr val="336666"/>
        </a:accent2>
        <a:accent3>
          <a:srgbClr val="FFFFFF"/>
        </a:accent3>
        <a:accent4>
          <a:srgbClr val="000000"/>
        </a:accent4>
        <a:accent5>
          <a:srgbClr val="ADB8AD"/>
        </a:accent5>
        <a:accent6>
          <a:srgbClr val="2D5C5C"/>
        </a:accent6>
        <a:hlink>
          <a:srgbClr val="990033"/>
        </a:hlink>
        <a:folHlink>
          <a:srgbClr val="666633"/>
        </a:folHlink>
      </a:clrScheme>
      <a:clrMap bg1="lt1" tx1="dk1" bg2="lt2" tx2="dk2" accent1="accent1" accent2="accent2" accent3="accent3" accent4="accent4" accent5="accent5" accent6="accent6" hlink="hlink" folHlink="folHlink"/>
    </a:extraClrScheme>
    <a:extraClrScheme>
      <a:clrScheme name="4_Blank 4">
        <a:dk1>
          <a:srgbClr val="000000"/>
        </a:dk1>
        <a:lt1>
          <a:srgbClr val="FFFFFF"/>
        </a:lt1>
        <a:dk2>
          <a:srgbClr val="000000"/>
        </a:dk2>
        <a:lt2>
          <a:srgbClr val="969696"/>
        </a:lt2>
        <a:accent1>
          <a:srgbClr val="CCCC33"/>
        </a:accent1>
        <a:accent2>
          <a:srgbClr val="66CC00"/>
        </a:accent2>
        <a:accent3>
          <a:srgbClr val="FFFFFF"/>
        </a:accent3>
        <a:accent4>
          <a:srgbClr val="000000"/>
        </a:accent4>
        <a:accent5>
          <a:srgbClr val="E2E2AD"/>
        </a:accent5>
        <a:accent6>
          <a:srgbClr val="5CB900"/>
        </a:accent6>
        <a:hlink>
          <a:srgbClr val="0099CC"/>
        </a:hlink>
        <a:folHlink>
          <a:srgbClr val="666699"/>
        </a:folHlink>
      </a:clrScheme>
      <a:clrMap bg1="lt1" tx1="dk1" bg2="lt2" tx2="dk2" accent1="accent1" accent2="accent2" accent3="accent3" accent4="accent4" accent5="accent5" accent6="accent6" hlink="hlink" folHlink="folHlink"/>
    </a:extraClrScheme>
    <a:extraClrScheme>
      <a:clrScheme name="4_Blank 5">
        <a:dk1>
          <a:srgbClr val="000000"/>
        </a:dk1>
        <a:lt1>
          <a:srgbClr val="FFFFFF"/>
        </a:lt1>
        <a:dk2>
          <a:srgbClr val="000000"/>
        </a:dk2>
        <a:lt2>
          <a:srgbClr val="969696"/>
        </a:lt2>
        <a:accent1>
          <a:srgbClr val="3636CE"/>
        </a:accent1>
        <a:accent2>
          <a:srgbClr val="FB9123"/>
        </a:accent2>
        <a:accent3>
          <a:srgbClr val="FFFFFF"/>
        </a:accent3>
        <a:accent4>
          <a:srgbClr val="000000"/>
        </a:accent4>
        <a:accent5>
          <a:srgbClr val="AEAEE3"/>
        </a:accent5>
        <a:accent6>
          <a:srgbClr val="E3831F"/>
        </a:accent6>
        <a:hlink>
          <a:srgbClr val="DF9221"/>
        </a:hlink>
        <a:folHlink>
          <a:srgbClr val="FF0000"/>
        </a:folHlink>
      </a:clrScheme>
      <a:clrMap bg1="lt1" tx1="dk1" bg2="lt2" tx2="dk2" accent1="accent1" accent2="accent2" accent3="accent3" accent4="accent4" accent5="accent5" accent6="accent6" hlink="hlink" folHlink="folHlink"/>
    </a:extraClrScheme>
    <a:extraClrScheme>
      <a:clrScheme name="4_Blank 6">
        <a:dk1>
          <a:srgbClr val="000000"/>
        </a:dk1>
        <a:lt1>
          <a:srgbClr val="FFFFFF"/>
        </a:lt1>
        <a:dk2>
          <a:srgbClr val="000000"/>
        </a:dk2>
        <a:lt2>
          <a:srgbClr val="969696"/>
        </a:lt2>
        <a:accent1>
          <a:srgbClr val="3636CE"/>
        </a:accent1>
        <a:accent2>
          <a:srgbClr val="FB9123"/>
        </a:accent2>
        <a:accent3>
          <a:srgbClr val="FFFFFF"/>
        </a:accent3>
        <a:accent4>
          <a:srgbClr val="000000"/>
        </a:accent4>
        <a:accent5>
          <a:srgbClr val="AEAEE3"/>
        </a:accent5>
        <a:accent6>
          <a:srgbClr val="E3831F"/>
        </a:accent6>
        <a:hlink>
          <a:srgbClr val="DF9221"/>
        </a:hlink>
        <a:folHlink>
          <a:srgbClr val="E8B05E"/>
        </a:folHlink>
      </a:clrScheme>
      <a:clrMap bg1="lt1" tx1="dk1" bg2="lt2" tx2="dk2" accent1="accent1" accent2="accent2" accent3="accent3" accent4="accent4" accent5="accent5" accent6="accent6" hlink="hlink" folHlink="folHlink"/>
    </a:extraClrScheme>
    <a:extraClrScheme>
      <a:clrScheme name="4_Blank 7">
        <a:dk1>
          <a:srgbClr val="000000"/>
        </a:dk1>
        <a:lt1>
          <a:srgbClr val="FFFFFF"/>
        </a:lt1>
        <a:dk2>
          <a:srgbClr val="000000"/>
        </a:dk2>
        <a:lt2>
          <a:srgbClr val="969696"/>
        </a:lt2>
        <a:accent1>
          <a:srgbClr val="5B8DC2"/>
        </a:accent1>
        <a:accent2>
          <a:srgbClr val="98AFCC"/>
        </a:accent2>
        <a:accent3>
          <a:srgbClr val="FFFFFF"/>
        </a:accent3>
        <a:accent4>
          <a:srgbClr val="000000"/>
        </a:accent4>
        <a:accent5>
          <a:srgbClr val="B5C5DD"/>
        </a:accent5>
        <a:accent6>
          <a:srgbClr val="899EB9"/>
        </a:accent6>
        <a:hlink>
          <a:srgbClr val="DF9221"/>
        </a:hlink>
        <a:folHlink>
          <a:srgbClr val="E8B05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PlantillaSanidadMadrid</Template>
  <TotalTime>53109</TotalTime>
  <Words>2190</Words>
  <Application>Microsoft Office PowerPoint</Application>
  <PresentationFormat>Widescreen</PresentationFormat>
  <Paragraphs>566</Paragraphs>
  <Slides>33</Slides>
  <Notes>19</Notes>
  <HiddenSlides>0</HiddenSlides>
  <MMClips>1</MMClips>
  <ScaleCrop>false</ScaleCrop>
  <HeadingPairs>
    <vt:vector size="8" baseType="variant">
      <vt:variant>
        <vt:lpstr>Fontes usadas</vt:lpstr>
      </vt:variant>
      <vt:variant>
        <vt:i4>14</vt:i4>
      </vt:variant>
      <vt:variant>
        <vt:lpstr>Tema</vt:lpstr>
      </vt:variant>
      <vt:variant>
        <vt:i4>1</vt:i4>
      </vt:variant>
      <vt:variant>
        <vt:lpstr>Servidores OLE inseridos</vt:lpstr>
      </vt:variant>
      <vt:variant>
        <vt:i4>0</vt:i4>
      </vt:variant>
      <vt:variant>
        <vt:lpstr>Títulos de slides</vt:lpstr>
      </vt:variant>
      <vt:variant>
        <vt:i4>33</vt:i4>
      </vt:variant>
    </vt:vector>
  </HeadingPairs>
  <TitlesOfParts>
    <vt:vector size="48" baseType="lpstr">
      <vt:lpstr>Arial Unicode MS</vt:lpstr>
      <vt:lpstr>Microsoft YaHei</vt:lpstr>
      <vt:lpstr>ＭＳ Ｐゴシック</vt:lpstr>
      <vt:lpstr>Arial</vt:lpstr>
      <vt:lpstr>Calibri</vt:lpstr>
      <vt:lpstr>Calibri Light</vt:lpstr>
      <vt:lpstr>Century Gothic</vt:lpstr>
      <vt:lpstr>Karla</vt:lpstr>
      <vt:lpstr>Lato Black</vt:lpstr>
      <vt:lpstr>Lato Italic</vt:lpstr>
      <vt:lpstr>Open Sans</vt:lpstr>
      <vt:lpstr>Segoe UI Semibold</vt:lpstr>
      <vt:lpstr>Times New Roman</vt:lpstr>
      <vt:lpstr>Wingdings</vt:lpstr>
      <vt:lpstr>4_Blank</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OTPrimaria</dc:creator>
  <cp:lastModifiedBy>C &amp; I</cp:lastModifiedBy>
  <cp:revision>2733</cp:revision>
  <cp:lastPrinted>2018-06-07T08:28:13Z</cp:lastPrinted>
  <dcterms:created xsi:type="dcterms:W3CDTF">2008-03-10T10:38:30Z</dcterms:created>
  <dcterms:modified xsi:type="dcterms:W3CDTF">2018-11-07T20:31:18Z</dcterms:modified>
</cp:coreProperties>
</file>