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1" r:id="rId5"/>
    <p:sldMasterId id="2147483678" r:id="rId6"/>
    <p:sldMasterId id="2147483696" r:id="rId7"/>
    <p:sldMasterId id="2147483710" r:id="rId8"/>
  </p:sldMasterIdLst>
  <p:notesMasterIdLst>
    <p:notesMasterId r:id="rId33"/>
  </p:notesMasterIdLst>
  <p:sldIdLst>
    <p:sldId id="256" r:id="rId9"/>
    <p:sldId id="449" r:id="rId10"/>
    <p:sldId id="451" r:id="rId11"/>
    <p:sldId id="259" r:id="rId12"/>
    <p:sldId id="427" r:id="rId13"/>
    <p:sldId id="437" r:id="rId14"/>
    <p:sldId id="439" r:id="rId15"/>
    <p:sldId id="435" r:id="rId16"/>
    <p:sldId id="425" r:id="rId17"/>
    <p:sldId id="429" r:id="rId18"/>
    <p:sldId id="430" r:id="rId19"/>
    <p:sldId id="431" r:id="rId20"/>
    <p:sldId id="432" r:id="rId21"/>
    <p:sldId id="433" r:id="rId22"/>
    <p:sldId id="441" r:id="rId23"/>
    <p:sldId id="442" r:id="rId24"/>
    <p:sldId id="443" r:id="rId25"/>
    <p:sldId id="448" r:id="rId26"/>
    <p:sldId id="345" r:id="rId27"/>
    <p:sldId id="434" r:id="rId28"/>
    <p:sldId id="450" r:id="rId29"/>
    <p:sldId id="424" r:id="rId30"/>
    <p:sldId id="438" r:id="rId31"/>
    <p:sldId id="42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BEF0"/>
    <a:srgbClr val="93529D"/>
    <a:srgbClr val="73B369"/>
    <a:srgbClr val="004F9B"/>
    <a:srgbClr val="D190BD"/>
    <a:srgbClr val="008FD7"/>
    <a:srgbClr val="00733E"/>
    <a:srgbClr val="CACBB2"/>
    <a:srgbClr val="7F7F7F"/>
    <a:srgbClr val="9A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343" autoAdjust="0"/>
  </p:normalViewPr>
  <p:slideViewPr>
    <p:cSldViewPr snapToGrid="0" snapToObjects="1">
      <p:cViewPr varScale="1">
        <p:scale>
          <a:sx n="69" d="100"/>
          <a:sy n="69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flaise\AppData\Local\Microsoft\Windows\Temporary%20Internet%20Files\Content.Outlook\H4877BQ3\dados%20Regula%20+%20Brasi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068203636496987"/>
          <c:y val="0.18184594243835409"/>
          <c:w val="0.41628133279723184"/>
          <c:h val="0.79297127406322987"/>
        </c:manualLayout>
      </c:layout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Regulados</c:v>
                </c:pt>
              </c:strCache>
            </c:strRef>
          </c:tx>
          <c:dPt>
            <c:idx val="0"/>
            <c:bubble3D val="0"/>
            <c:spPr>
              <a:solidFill>
                <a:srgbClr val="9352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0D-47FA-AE8E-0C6CD516BD0F}"/>
              </c:ext>
            </c:extLst>
          </c:dPt>
          <c:dPt>
            <c:idx val="1"/>
            <c:bubble3D val="0"/>
            <c:spPr>
              <a:solidFill>
                <a:srgbClr val="73B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0D-47FA-AE8E-0C6CD516BD0F}"/>
              </c:ext>
            </c:extLst>
          </c:dPt>
          <c:dPt>
            <c:idx val="2"/>
            <c:bubble3D val="0"/>
            <c:spPr>
              <a:solidFill>
                <a:srgbClr val="2DBE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0D-47FA-AE8E-0C6CD516BD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Planilha1!$A$2:$A$4</c:f>
              <c:strCache>
                <c:ptCount val="3"/>
                <c:pt idx="0">
                  <c:v>Reumatologia/BH</c:v>
                </c:pt>
                <c:pt idx="1">
                  <c:v>Cardiologia/DF</c:v>
                </c:pt>
                <c:pt idx="2">
                  <c:v>Endocrinologia/DF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191</c:v>
                </c:pt>
                <c:pt idx="1">
                  <c:v>1091</c:v>
                </c:pt>
                <c:pt idx="2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0D-47FA-AE8E-0C6CD516BD0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18462759499539644"/>
          <c:y val="0.43433091484806252"/>
          <c:w val="0.21273612149771393"/>
          <c:h val="0.249979916642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rgbClr val="2DBE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6B4-49BD-80D0-209CA8A742AA}"/>
              </c:ext>
            </c:extLst>
          </c:dPt>
          <c:dPt>
            <c:idx val="1"/>
            <c:bubble3D val="0"/>
            <c:spPr>
              <a:solidFill>
                <a:srgbClr val="73B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6B4-49BD-80D0-209CA8A742AA}"/>
              </c:ext>
            </c:extLst>
          </c:dPt>
          <c:dPt>
            <c:idx val="2"/>
            <c:bubble3D val="0"/>
            <c:spPr>
              <a:solidFill>
                <a:srgbClr val="9352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6B4-49BD-80D0-209CA8A742AA}"/>
              </c:ext>
            </c:extLst>
          </c:dPt>
          <c:dLbls>
            <c:dLbl>
              <c:idx val="0"/>
              <c:layout>
                <c:manualLayout>
                  <c:x val="-9.6575683387223291E-2"/>
                  <c:y val="0.10266242329055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6B4-49BD-80D0-209CA8A742AA}"/>
                </c:ext>
              </c:extLst>
            </c:dLbl>
            <c:dLbl>
              <c:idx val="1"/>
              <c:layout>
                <c:manualLayout>
                  <c:x val="6.2275810121445188E-2"/>
                  <c:y val="-0.146108110748097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defRPr>
                    </a:pPr>
                    <a:fld id="{C5844F39-6B1D-41D7-89F3-ECC1C61AA683}" type="VALUE">
                      <a:rPr lang="en-US" sz="1400">
                        <a:latin typeface="Verdana" panose="020B0604030504040204" pitchFamily="34" charset="0"/>
                        <a:ea typeface="Verdana" panose="020B0604030504040204" pitchFamily="34" charset="0"/>
                      </a:rPr>
                      <a:pPr>
                        <a:defRPr sz="1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6B4-49BD-80D0-209CA8A742AA}"/>
                </c:ext>
              </c:extLst>
            </c:dLbl>
            <c:dLbl>
              <c:idx val="2"/>
              <c:layout>
                <c:manualLayout>
                  <c:x val="6.3460038993946824E-2"/>
                  <c:y val="0.130173717785888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6B4-49BD-80D0-209CA8A742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Planilha1!$A$2:$A$4</c:f>
              <c:strCache>
                <c:ptCount val="3"/>
                <c:pt idx="0">
                  <c:v>Reumatologia</c:v>
                </c:pt>
                <c:pt idx="1">
                  <c:v>Cardiologia/DF</c:v>
                </c:pt>
                <c:pt idx="2">
                  <c:v>Endocrinologia/DF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84</c:v>
                </c:pt>
                <c:pt idx="1">
                  <c:v>155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B4-49BD-80D0-209CA8A742A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2079C-7D5E-4802-ACA7-CC5D7B283D4D}" type="datetimeFigureOut">
              <a:rPr lang="pt-BR" smtClean="0"/>
              <a:t>09/11/2018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F000B-5CBB-4C0A-A856-795624919F3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0375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pt-BR" dirty="0"/>
              <a:t>O Projeto Sala de comando visa apoiar o </a:t>
            </a:r>
            <a:r>
              <a:rPr lang="pt-BR" sz="1200" dirty="0">
                <a:solidFill>
                  <a:srgbClr val="64646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processo de governança e tomada de decisão, além da</a:t>
            </a:r>
            <a:r>
              <a:rPr lang="pt-BR" sz="1400" dirty="0">
                <a:solidFill>
                  <a:srgbClr val="64646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implementação dos demais indicadores estratégicos e operacionais de relevância para acompanhamento centralizado das ações relacionados à saúde.</a:t>
            </a:r>
          </a:p>
          <a:p>
            <a:pPr algn="just"/>
            <a:r>
              <a:rPr lang="pt-BR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Entregas:</a:t>
            </a:r>
          </a:p>
          <a:p>
            <a:pPr marL="0" lvl="2" algn="just">
              <a:spcBef>
                <a:spcPct val="0"/>
              </a:spcBef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Dashboards: 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Indicadores estratégicos e operacionais aprovados;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institutos do RJ implantados e aprovados;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Indicadores do Lean nas Emergências implantados e aprovados;</a:t>
            </a:r>
          </a:p>
          <a:p>
            <a:pPr marL="285750" lvl="2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 física aprovada;</a:t>
            </a:r>
          </a:p>
          <a:p>
            <a:pPr marL="285750" lvl="2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Documento de Governança de Informações aprovado;</a:t>
            </a:r>
          </a:p>
          <a:p>
            <a:pPr marL="285750" lvl="2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Rotina Governança aprovada.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50000"/>
              </a:lnSpc>
              <a:spcBef>
                <a:spcPts val="600"/>
              </a:spcBef>
            </a:pPr>
            <a:endParaRPr lang="pt-BR" sz="1400" dirty="0">
              <a:solidFill>
                <a:srgbClr val="64646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583E93-1556-4D1D-AD31-24802C560F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767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pt-BR" dirty="0"/>
              <a:t>O Projeto Sala de comando visa apoiar o </a:t>
            </a:r>
            <a:r>
              <a:rPr lang="pt-BR" sz="1200" dirty="0">
                <a:solidFill>
                  <a:srgbClr val="64646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processo de governança e tomada de decisão, além da</a:t>
            </a:r>
            <a:r>
              <a:rPr lang="pt-BR" sz="1400" dirty="0">
                <a:solidFill>
                  <a:srgbClr val="64646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implementação dos demais indicadores estratégicos e operacionais de relevância para acompanhamento centralizado das ações relacionados à saúde.</a:t>
            </a:r>
          </a:p>
          <a:p>
            <a:pPr algn="just"/>
            <a:r>
              <a:rPr lang="pt-BR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Entregas:</a:t>
            </a:r>
          </a:p>
          <a:p>
            <a:pPr marL="0" lvl="2" algn="just">
              <a:spcBef>
                <a:spcPct val="0"/>
              </a:spcBef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Dashboards: 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Indicadores estratégicos e operacionais aprovados;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institutos do RJ implantados e aprovados;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Indicadores do Lean nas Emergências implantados e aprovados;</a:t>
            </a:r>
          </a:p>
          <a:p>
            <a:pPr marL="285750" lvl="2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 física aprovada;</a:t>
            </a:r>
          </a:p>
          <a:p>
            <a:pPr marL="285750" lvl="2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Documento de Governança de Informações aprovado;</a:t>
            </a:r>
          </a:p>
          <a:p>
            <a:pPr marL="285750" lvl="2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Rotina Governança aprovada.</a:t>
            </a:r>
          </a:p>
          <a:p>
            <a:pPr marL="0" lvl="3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50000"/>
              </a:lnSpc>
              <a:spcBef>
                <a:spcPts val="600"/>
              </a:spcBef>
            </a:pPr>
            <a:endParaRPr lang="pt-BR" sz="1400" dirty="0">
              <a:solidFill>
                <a:srgbClr val="64646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583E93-1556-4D1D-AD31-24802C560F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87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81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6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716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74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2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46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848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0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76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0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38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328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28773" y="5620452"/>
            <a:ext cx="1444809" cy="3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7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3598063" y="6524392"/>
            <a:ext cx="7040605" cy="411784"/>
          </a:xfrm>
          <a:prstGeom prst="rect">
            <a:avLst/>
          </a:prstGeom>
        </p:spPr>
        <p:txBody>
          <a:bodyPr vert="horz" lIns="121920" tIns="60960" rIns="121920" bIns="60960" rtlCol="0" anchor="ctr"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Material confidencial, proibida reprodução © 2018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70C0"/>
              </a:clrFrom>
              <a:clrTo>
                <a:srgbClr val="007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01904" y="6602571"/>
            <a:ext cx="756293" cy="22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778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35282-1842-4286-973C-6062CE2060B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478E6-EB1E-453A-B224-70CFA15B8DA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11768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3142B-42EC-46BE-9121-D98BBEBD596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978B5-A770-4A94-A351-9741BE86F069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52580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21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5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0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85A2D-CA7A-4568-9F4C-D74F3F683AD4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A896D-9076-486F-AB09-0F218E2D46BE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74905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80DFF-6E2E-4F6E-8B34-4EAC3314D0F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E6E06-0A2F-4F03-93B7-65C4ED8F0B11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81328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6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6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EC141-1D43-4BA7-BEB3-6051FF87826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5DEBC-305D-4292-BB0E-C6E419CEBE7B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4007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433F2-9892-45B7-8D3B-B0668DC6501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EDBB7-6646-49AF-BC8D-B93828A04DCF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22083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E3864-09F5-4235-82FB-8F91D271564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513F9-23FE-4C44-BCFF-F1C97B73B233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3547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9" y="273060"/>
            <a:ext cx="6815668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55" indent="0">
              <a:buNone/>
              <a:defRPr sz="1600"/>
            </a:lvl2pPr>
            <a:lvl3pPr marL="1219108" indent="0">
              <a:buNone/>
              <a:defRPr sz="1333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6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1E961-6778-4935-A06C-43C1C08EDED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DB74C-89FC-4902-AE8C-31D2BF1725B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8884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55" indent="0">
              <a:buNone/>
              <a:defRPr sz="3733"/>
            </a:lvl2pPr>
            <a:lvl3pPr marL="1219108" indent="0">
              <a:buNone/>
              <a:defRPr sz="3200"/>
            </a:lvl3pPr>
            <a:lvl4pPr marL="1828664" indent="0">
              <a:buNone/>
              <a:defRPr sz="2667"/>
            </a:lvl4pPr>
            <a:lvl5pPr marL="2438218" indent="0">
              <a:buNone/>
              <a:defRPr sz="2667"/>
            </a:lvl5pPr>
            <a:lvl6pPr marL="3047772" indent="0">
              <a:buNone/>
              <a:defRPr sz="2667"/>
            </a:lvl6pPr>
            <a:lvl7pPr marL="3657326" indent="0">
              <a:buNone/>
              <a:defRPr sz="2667"/>
            </a:lvl7pPr>
            <a:lvl8pPr marL="4266880" indent="0">
              <a:buNone/>
              <a:defRPr sz="2667"/>
            </a:lvl8pPr>
            <a:lvl9pPr marL="4876435" indent="0">
              <a:buNone/>
              <a:defRPr sz="2667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55" indent="0">
              <a:buNone/>
              <a:defRPr sz="1600"/>
            </a:lvl2pPr>
            <a:lvl3pPr marL="1219108" indent="0">
              <a:buNone/>
              <a:defRPr sz="1333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6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E83F5-38CE-4687-AFC8-2395A33355C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E0A40-D1E5-41BB-8B20-8A6EB36947B3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9412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D4A9C-3C7B-4E2A-9D58-3C7076DC85E1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FEE1A-5690-498F-A0E5-ECD3A0C6413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6672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9865D-8835-47DD-A4FB-FE59129836E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43C40-2C14-4C35-8DFC-19D0C2F4288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5833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527054" y="1412878"/>
            <a:ext cx="11137900" cy="467995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A049F4-A602-474F-91A0-6EA8459E3D2D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 dirty="0">
                <a:solidFill>
                  <a:prstClr val="black">
                    <a:tint val="75000"/>
                  </a:prstClr>
                </a:solidFill>
              </a:rPr>
              <a:t>Rodapé</a:t>
            </a:r>
          </a:p>
        </p:txBody>
      </p:sp>
      <p:sp>
        <p:nvSpPr>
          <p:cNvPr id="6" name="Espaço Reservado para Número de Slid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1792C3-2DD0-4A00-9B04-7BF630CB06B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4872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076" y="115889"/>
            <a:ext cx="7522633" cy="720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270933" y="1125540"/>
            <a:ext cx="11042651" cy="5400675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459229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sh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711200" y="152400"/>
            <a:ext cx="5384800" cy="5334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304800"/>
            <a:ext cx="47752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867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400800" y="381000"/>
            <a:ext cx="5080000" cy="152400"/>
          </a:xfrm>
          <a:prstGeom prst="rect">
            <a:avLst/>
          </a:prstGeom>
        </p:spPr>
        <p:txBody>
          <a:bodyPr/>
          <a:lstStyle>
            <a:lvl1pPr>
              <a:buNone/>
              <a:defRPr sz="1067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/>
          </p:nvPr>
        </p:nvSpPr>
        <p:spPr>
          <a:xfrm>
            <a:off x="6400800" y="1143000"/>
            <a:ext cx="5080000" cy="2133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7"/>
          </p:nvPr>
        </p:nvSpPr>
        <p:spPr>
          <a:xfrm>
            <a:off x="-406400" y="3962400"/>
            <a:ext cx="71120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2" name="Table Placeholder 21"/>
          <p:cNvSpPr>
            <a:spLocks noGrp="1"/>
          </p:cNvSpPr>
          <p:nvPr>
            <p:ph type="tbl" sz="quarter" idx="19"/>
          </p:nvPr>
        </p:nvSpPr>
        <p:spPr>
          <a:xfrm>
            <a:off x="-406400" y="5105400"/>
            <a:ext cx="7112000" cy="990600"/>
          </a:xfrm>
          <a:prstGeom prst="rect">
            <a:avLst/>
          </a:prstGeo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6" name="Table Placeholder 25"/>
          <p:cNvSpPr>
            <a:spLocks noGrp="1"/>
          </p:cNvSpPr>
          <p:nvPr>
            <p:ph type="tbl" sz="quarter" idx="21"/>
          </p:nvPr>
        </p:nvSpPr>
        <p:spPr>
          <a:xfrm>
            <a:off x="6400800" y="3276600"/>
            <a:ext cx="5080000" cy="3124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6096000" cy="381000"/>
          </a:xfrm>
          <a:prstGeom prst="rect">
            <a:avLst/>
          </a:prstGeom>
        </p:spPr>
        <p:txBody>
          <a:bodyPr/>
          <a:lstStyle>
            <a:lvl1pPr algn="l">
              <a:defRPr sz="2933" b="1">
                <a:solidFill>
                  <a:srgbClr val="E01B2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711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6299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711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5"/>
          </p:nvPr>
        </p:nvSpPr>
        <p:spPr>
          <a:xfrm>
            <a:off x="711200" y="3886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711200" y="5029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3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299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86035997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ash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711200" y="152400"/>
            <a:ext cx="5384800" cy="5334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304800"/>
            <a:ext cx="47752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867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400800" y="381000"/>
            <a:ext cx="5080000" cy="152400"/>
          </a:xfrm>
          <a:prstGeom prst="rect">
            <a:avLst/>
          </a:prstGeom>
        </p:spPr>
        <p:txBody>
          <a:bodyPr/>
          <a:lstStyle>
            <a:lvl1pPr>
              <a:buNone/>
              <a:defRPr sz="1067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/>
          </p:nvPr>
        </p:nvSpPr>
        <p:spPr>
          <a:xfrm>
            <a:off x="6400800" y="1143000"/>
            <a:ext cx="5080000" cy="2133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7"/>
          </p:nvPr>
        </p:nvSpPr>
        <p:spPr>
          <a:xfrm>
            <a:off x="-406400" y="3962400"/>
            <a:ext cx="71120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2" name="Table Placeholder 21"/>
          <p:cNvSpPr>
            <a:spLocks noGrp="1"/>
          </p:cNvSpPr>
          <p:nvPr>
            <p:ph type="tbl" sz="quarter" idx="19"/>
          </p:nvPr>
        </p:nvSpPr>
        <p:spPr>
          <a:xfrm>
            <a:off x="-406400" y="5105400"/>
            <a:ext cx="7112000" cy="990600"/>
          </a:xfrm>
          <a:prstGeom prst="rect">
            <a:avLst/>
          </a:prstGeo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6" name="Table Placeholder 25"/>
          <p:cNvSpPr>
            <a:spLocks noGrp="1"/>
          </p:cNvSpPr>
          <p:nvPr>
            <p:ph type="tbl" sz="quarter" idx="21"/>
          </p:nvPr>
        </p:nvSpPr>
        <p:spPr>
          <a:xfrm>
            <a:off x="6400800" y="3276600"/>
            <a:ext cx="5080000" cy="3124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6096000" cy="381000"/>
          </a:xfrm>
          <a:prstGeom prst="rect">
            <a:avLst/>
          </a:prstGeom>
        </p:spPr>
        <p:txBody>
          <a:bodyPr/>
          <a:lstStyle>
            <a:lvl1pPr algn="l">
              <a:defRPr sz="2933" b="1">
                <a:solidFill>
                  <a:srgbClr val="E01B2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711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6299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711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5"/>
          </p:nvPr>
        </p:nvSpPr>
        <p:spPr>
          <a:xfrm>
            <a:off x="711200" y="3886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711200" y="5029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3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299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6864614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CEC14-43D4-42F2-A332-55A7295D34CA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solidFill>
            <a:srgbClr val="E1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algn="ctr" defTabSz="1219140" rtl="0" eaLnBrk="1" latinLnBrk="0" hangingPunct="1">
              <a:defRPr lang="pt-BR" sz="1067" kern="1200" smtClean="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11122D8-97FC-42A7-9138-644ECDDBCAAD}" type="slidenum">
              <a:rPr>
                <a:solidFill>
                  <a:srgbClr val="8064A2">
                    <a:lumMod val="50000"/>
                  </a:srgbClr>
                </a:solidFill>
              </a:rPr>
              <a:pPr/>
              <a:t>‹nº›</a:t>
            </a:fld>
            <a:endParaRPr dirty="0">
              <a:solidFill>
                <a:srgbClr val="8064A2">
                  <a:lumMod val="50000"/>
                </a:srgbClr>
              </a:solidFill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3"/>
          </p:nvPr>
        </p:nvSpPr>
        <p:spPr>
          <a:xfrm rot="16200000">
            <a:off x="9577254" y="3795380"/>
            <a:ext cx="4932548" cy="239349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200" b="1" i="0" spc="400">
                <a:solidFill>
                  <a:srgbClr val="6C72A8"/>
                </a:solidFill>
                <a:latin typeface="Lucida Sans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pt-BR" dirty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668467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35282-1842-4286-973C-6062CE2060B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478E6-EB1E-453A-B224-70CFA15B8DA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122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3142B-42EC-46BE-9121-D98BBEBD596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978B5-A770-4A94-A351-9741BE86F069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0007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21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5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0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85A2D-CA7A-4568-9F4C-D74F3F683AD4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A896D-9076-486F-AB09-0F218E2D46BE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41031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80DFF-6E2E-4F6E-8B34-4EAC3314D0F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E6E06-0A2F-4F03-93B7-65C4ED8F0B11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49286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6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6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EC141-1D43-4BA7-BEB3-6051FF87826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5DEBC-305D-4292-BB0E-C6E419CEBE7B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087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433F2-9892-45B7-8D3B-B0668DC6501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EDBB7-6646-49AF-BC8D-B93828A04DCF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700002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E3864-09F5-4235-82FB-8F91D271564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513F9-23FE-4C44-BCFF-F1C97B73B233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16246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9" y="273060"/>
            <a:ext cx="6815668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55" indent="0">
              <a:buNone/>
              <a:defRPr sz="1600"/>
            </a:lvl2pPr>
            <a:lvl3pPr marL="1219108" indent="0">
              <a:buNone/>
              <a:defRPr sz="1333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6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1E961-6778-4935-A06C-43C1C08EDED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DB74C-89FC-4902-AE8C-31D2BF1725B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67532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55" indent="0">
              <a:buNone/>
              <a:defRPr sz="3733"/>
            </a:lvl2pPr>
            <a:lvl3pPr marL="1219108" indent="0">
              <a:buNone/>
              <a:defRPr sz="3200"/>
            </a:lvl3pPr>
            <a:lvl4pPr marL="1828664" indent="0">
              <a:buNone/>
              <a:defRPr sz="2667"/>
            </a:lvl4pPr>
            <a:lvl5pPr marL="2438218" indent="0">
              <a:buNone/>
              <a:defRPr sz="2667"/>
            </a:lvl5pPr>
            <a:lvl6pPr marL="3047772" indent="0">
              <a:buNone/>
              <a:defRPr sz="2667"/>
            </a:lvl6pPr>
            <a:lvl7pPr marL="3657326" indent="0">
              <a:buNone/>
              <a:defRPr sz="2667"/>
            </a:lvl7pPr>
            <a:lvl8pPr marL="4266880" indent="0">
              <a:buNone/>
              <a:defRPr sz="2667"/>
            </a:lvl8pPr>
            <a:lvl9pPr marL="4876435" indent="0">
              <a:buNone/>
              <a:defRPr sz="2667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55" indent="0">
              <a:buNone/>
              <a:defRPr sz="1600"/>
            </a:lvl2pPr>
            <a:lvl3pPr marL="1219108" indent="0">
              <a:buNone/>
              <a:defRPr sz="1333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6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E83F5-38CE-4687-AFC8-2395A33355C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E0A40-D1E5-41BB-8B20-8A6EB36947B3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298645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D4A9C-3C7B-4E2A-9D58-3C7076DC85E1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FEE1A-5690-498F-A0E5-ECD3A0C6413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1307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9865D-8835-47DD-A4FB-FE59129836E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43C40-2C14-4C35-8DFC-19D0C2F4288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6109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527054" y="1412878"/>
            <a:ext cx="11137900" cy="467995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A049F4-A602-474F-91A0-6EA8459E3D2D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 dirty="0">
                <a:solidFill>
                  <a:prstClr val="black">
                    <a:tint val="75000"/>
                  </a:prstClr>
                </a:solidFill>
              </a:rPr>
              <a:t>Rodapé</a:t>
            </a:r>
          </a:p>
        </p:txBody>
      </p:sp>
      <p:sp>
        <p:nvSpPr>
          <p:cNvPr id="6" name="Espaço Reservado para Número de Slid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1792C3-2DD0-4A00-9B04-7BF630CB06B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82880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076" y="115889"/>
            <a:ext cx="7522633" cy="720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270933" y="1125540"/>
            <a:ext cx="11042651" cy="5400675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5198724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sh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711200" y="152400"/>
            <a:ext cx="5384800" cy="5334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304800"/>
            <a:ext cx="47752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867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400800" y="381000"/>
            <a:ext cx="5080000" cy="152400"/>
          </a:xfrm>
          <a:prstGeom prst="rect">
            <a:avLst/>
          </a:prstGeom>
        </p:spPr>
        <p:txBody>
          <a:bodyPr/>
          <a:lstStyle>
            <a:lvl1pPr>
              <a:buNone/>
              <a:defRPr sz="1067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/>
          </p:nvPr>
        </p:nvSpPr>
        <p:spPr>
          <a:xfrm>
            <a:off x="6400800" y="1143000"/>
            <a:ext cx="5080000" cy="2133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7"/>
          </p:nvPr>
        </p:nvSpPr>
        <p:spPr>
          <a:xfrm>
            <a:off x="-406400" y="3962400"/>
            <a:ext cx="71120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2" name="Table Placeholder 21"/>
          <p:cNvSpPr>
            <a:spLocks noGrp="1"/>
          </p:cNvSpPr>
          <p:nvPr>
            <p:ph type="tbl" sz="quarter" idx="19"/>
          </p:nvPr>
        </p:nvSpPr>
        <p:spPr>
          <a:xfrm>
            <a:off x="-406400" y="5105400"/>
            <a:ext cx="7112000" cy="990600"/>
          </a:xfrm>
          <a:prstGeom prst="rect">
            <a:avLst/>
          </a:prstGeo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6" name="Table Placeholder 25"/>
          <p:cNvSpPr>
            <a:spLocks noGrp="1"/>
          </p:cNvSpPr>
          <p:nvPr>
            <p:ph type="tbl" sz="quarter" idx="21"/>
          </p:nvPr>
        </p:nvSpPr>
        <p:spPr>
          <a:xfrm>
            <a:off x="6400800" y="3276600"/>
            <a:ext cx="5080000" cy="3124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6096000" cy="381000"/>
          </a:xfrm>
          <a:prstGeom prst="rect">
            <a:avLst/>
          </a:prstGeom>
        </p:spPr>
        <p:txBody>
          <a:bodyPr/>
          <a:lstStyle>
            <a:lvl1pPr algn="l">
              <a:defRPr sz="2933" b="1">
                <a:solidFill>
                  <a:srgbClr val="E01B2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711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6299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711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5"/>
          </p:nvPr>
        </p:nvSpPr>
        <p:spPr>
          <a:xfrm>
            <a:off x="711200" y="3886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711200" y="5029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3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299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737401737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ash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711200" y="152400"/>
            <a:ext cx="5384800" cy="5334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304800"/>
            <a:ext cx="47752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867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400800" y="381000"/>
            <a:ext cx="5080000" cy="152400"/>
          </a:xfrm>
          <a:prstGeom prst="rect">
            <a:avLst/>
          </a:prstGeom>
        </p:spPr>
        <p:txBody>
          <a:bodyPr/>
          <a:lstStyle>
            <a:lvl1pPr>
              <a:buNone/>
              <a:defRPr sz="1067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/>
          </p:nvPr>
        </p:nvSpPr>
        <p:spPr>
          <a:xfrm>
            <a:off x="6400800" y="1143000"/>
            <a:ext cx="5080000" cy="2133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7"/>
          </p:nvPr>
        </p:nvSpPr>
        <p:spPr>
          <a:xfrm>
            <a:off x="-406400" y="3962400"/>
            <a:ext cx="71120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2" name="Table Placeholder 21"/>
          <p:cNvSpPr>
            <a:spLocks noGrp="1"/>
          </p:cNvSpPr>
          <p:nvPr>
            <p:ph type="tbl" sz="quarter" idx="19"/>
          </p:nvPr>
        </p:nvSpPr>
        <p:spPr>
          <a:xfrm>
            <a:off x="-406400" y="5105400"/>
            <a:ext cx="7112000" cy="990600"/>
          </a:xfrm>
          <a:prstGeom prst="rect">
            <a:avLst/>
          </a:prstGeo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6" name="Table Placeholder 25"/>
          <p:cNvSpPr>
            <a:spLocks noGrp="1"/>
          </p:cNvSpPr>
          <p:nvPr>
            <p:ph type="tbl" sz="quarter" idx="21"/>
          </p:nvPr>
        </p:nvSpPr>
        <p:spPr>
          <a:xfrm>
            <a:off x="6400800" y="3276600"/>
            <a:ext cx="5080000" cy="3124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6096000" cy="381000"/>
          </a:xfrm>
          <a:prstGeom prst="rect">
            <a:avLst/>
          </a:prstGeom>
        </p:spPr>
        <p:txBody>
          <a:bodyPr/>
          <a:lstStyle>
            <a:lvl1pPr algn="l">
              <a:defRPr sz="2933" b="1">
                <a:solidFill>
                  <a:srgbClr val="E01B2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711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6299200" y="7620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711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867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5"/>
          </p:nvPr>
        </p:nvSpPr>
        <p:spPr>
          <a:xfrm>
            <a:off x="711200" y="3886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711200" y="50292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3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299200" y="3581400"/>
            <a:ext cx="3759200" cy="304800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1418879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CEC14-43D4-42F2-A332-55A7295D34CA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solidFill>
            <a:srgbClr val="E1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algn="ctr" defTabSz="1219140" rtl="0" eaLnBrk="1" latinLnBrk="0" hangingPunct="1">
              <a:defRPr lang="pt-BR" sz="1067" kern="1200" smtClean="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11122D8-97FC-42A7-9138-644ECDDBCAAD}" type="slidenum">
              <a:rPr>
                <a:solidFill>
                  <a:srgbClr val="8064A2">
                    <a:lumMod val="50000"/>
                  </a:srgbClr>
                </a:solidFill>
              </a:rPr>
              <a:pPr/>
              <a:t>‹nº›</a:t>
            </a:fld>
            <a:endParaRPr dirty="0">
              <a:solidFill>
                <a:srgbClr val="8064A2">
                  <a:lumMod val="50000"/>
                </a:srgbClr>
              </a:solidFill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3"/>
          </p:nvPr>
        </p:nvSpPr>
        <p:spPr>
          <a:xfrm rot="16200000">
            <a:off x="9577254" y="3795380"/>
            <a:ext cx="4932548" cy="239349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200" b="1" i="0" spc="400">
                <a:solidFill>
                  <a:srgbClr val="6C72A8"/>
                </a:solidFill>
                <a:latin typeface="Lucida Sans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pt-BR" dirty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474825248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1489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6832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8083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1272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8258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3672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2221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9289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1745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263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B75058-D080-F34F-8E7E-A909663E38ED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11/9/2018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CCE56-2ABF-B54E-AAEE-1031575E964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28773" y="5620452"/>
            <a:ext cx="1444809" cy="3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683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3598062" y="6524392"/>
            <a:ext cx="7040605" cy="411784"/>
          </a:xfrm>
          <a:prstGeom prst="rect">
            <a:avLst/>
          </a:prstGeom>
        </p:spPr>
        <p:txBody>
          <a:bodyPr vert="horz" lIns="121920" tIns="60960" rIns="121920" bIns="6096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Material confidencial, proibida reprodução © 2018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70C0"/>
              </a:clrFrom>
              <a:clrTo>
                <a:srgbClr val="007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01903" y="6602570"/>
            <a:ext cx="756293" cy="22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2408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521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002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5636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725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285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048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7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4570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443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90" y="336020"/>
            <a:ext cx="1444809" cy="392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8477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7" name="Rectangle 5"/>
          <p:cNvSpPr/>
          <p:nvPr userDrawn="1"/>
        </p:nvSpPr>
        <p:spPr>
          <a:xfrm>
            <a:off x="947894" y="1387762"/>
            <a:ext cx="790963" cy="54525"/>
          </a:xfrm>
          <a:prstGeom prst="rect">
            <a:avLst/>
          </a:prstGeom>
          <a:solidFill>
            <a:srgbClr val="1FC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1513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75058-D080-F34F-8E7E-A909663E38ED}" type="datetimeFigureOut">
              <a:rPr lang="en-US" smtClean="0">
                <a:solidFill>
                  <a:srgbClr val="646464"/>
                </a:solidFill>
              </a:rPr>
              <a:pPr/>
              <a:t>11/9/2018</a:t>
            </a:fld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CCE56-2ABF-B54E-AAEE-1031575E9644}" type="slidenum">
              <a:rPr lang="en-US" smtClean="0">
                <a:solidFill>
                  <a:srgbClr val="646464"/>
                </a:solidFill>
              </a:rPr>
              <a:pPr/>
              <a:t>‹nº›</a:t>
            </a:fld>
            <a:endParaRPr lang="en-US" dirty="0">
              <a:solidFill>
                <a:srgbClr val="646464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28773" y="5620452"/>
            <a:ext cx="1444809" cy="3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1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54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95" r:id="rId8"/>
    <p:sldLayoutId id="2147483656" r:id="rId9"/>
    <p:sldLayoutId id="2147483657" r:id="rId10"/>
    <p:sldLayoutId id="2147483658" r:id="rId11"/>
    <p:sldLayoutId id="2147483659" r:id="rId12"/>
    <p:sldLayoutId id="214748372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TÍTULO MESTRE</a:t>
            </a:r>
          </a:p>
        </p:txBody>
      </p:sp>
      <p:sp>
        <p:nvSpPr>
          <p:cNvPr id="11161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39CB52-A1F1-4A5C-A02F-263A04865383}" type="datetimeFigureOut">
              <a:rPr lang="pt-BR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6BE988-5B72-4ED0-AA9D-520C5B3A5E5F}" type="slidenum">
              <a:rPr lang="pt-BR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8" name="Picture 7" descr="Logos-1.pn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611" y="6265036"/>
            <a:ext cx="1668500" cy="45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2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rgbClr val="0070C0"/>
          </a:solidFill>
          <a:latin typeface="Century Gothic"/>
          <a:ea typeface="+mj-ea"/>
          <a:cs typeface="Century Gothic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5pPr>
      <a:lvl6pPr marL="60955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10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66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21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66" indent="-45716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1pPr>
      <a:lvl2pPr marL="990526" indent="-380973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2pPr>
      <a:lvl3pPr marL="1523885" indent="-30477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3pPr>
      <a:lvl4pPr marL="2133440" indent="-30477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4pPr>
      <a:lvl5pPr marL="2742994" indent="-30477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5pPr>
      <a:lvl6pPr marL="3352548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6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0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6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TÍTULO MESTRE</a:t>
            </a:r>
          </a:p>
        </p:txBody>
      </p:sp>
      <p:sp>
        <p:nvSpPr>
          <p:cNvPr id="11161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39CB52-A1F1-4A5C-A02F-263A04865383}" type="datetimeFigureOut">
              <a:rPr lang="pt-BR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6BE988-5B72-4ED0-AA9D-520C5B3A5E5F}" type="slidenum">
              <a:rPr lang="pt-BR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8" name="Picture 7" descr="Logos-1.pn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611" y="6265036"/>
            <a:ext cx="1668500" cy="45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62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rgbClr val="0070C0"/>
          </a:solidFill>
          <a:latin typeface="Century Gothic"/>
          <a:ea typeface="+mj-ea"/>
          <a:cs typeface="Century Gothic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5pPr>
      <a:lvl6pPr marL="60955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10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66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21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66" indent="-45716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1pPr>
      <a:lvl2pPr marL="990526" indent="-380973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2pPr>
      <a:lvl3pPr marL="1523885" indent="-30477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3pPr>
      <a:lvl4pPr marL="2133440" indent="-30477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4pPr>
      <a:lvl5pPr marL="2742994" indent="-30477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867" kern="1200">
          <a:solidFill>
            <a:schemeClr val="tx1">
              <a:lumMod val="75000"/>
              <a:lumOff val="25000"/>
            </a:schemeClr>
          </a:solidFill>
          <a:latin typeface="Century Gothic"/>
          <a:ea typeface="+mn-ea"/>
          <a:cs typeface="Century Gothic"/>
        </a:defRPr>
      </a:lvl5pPr>
      <a:lvl6pPr marL="3352548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6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0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6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09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825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0.xml"/><Relationship Id="rId18" Type="http://schemas.openxmlformats.org/officeDocument/2006/relationships/slide" Target="slide14.xml"/><Relationship Id="rId3" Type="http://schemas.openxmlformats.org/officeDocument/2006/relationships/slide" Target="slide15.xml"/><Relationship Id="rId21" Type="http://schemas.openxmlformats.org/officeDocument/2006/relationships/slide" Target="slide4.xml"/><Relationship Id="rId7" Type="http://schemas.openxmlformats.org/officeDocument/2006/relationships/slide" Target="slide13.xml"/><Relationship Id="rId12" Type="http://schemas.openxmlformats.org/officeDocument/2006/relationships/slide" Target="slide21.xml"/><Relationship Id="rId17" Type="http://schemas.openxmlformats.org/officeDocument/2006/relationships/slide" Target="slide18.xml"/><Relationship Id="rId2" Type="http://schemas.openxmlformats.org/officeDocument/2006/relationships/image" Target="../media/image10.png"/><Relationship Id="rId16" Type="http://schemas.openxmlformats.org/officeDocument/2006/relationships/slide" Target="slide19.xml"/><Relationship Id="rId20" Type="http://schemas.openxmlformats.org/officeDocument/2006/relationships/slide" Target="slide5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2.xml"/><Relationship Id="rId11" Type="http://schemas.openxmlformats.org/officeDocument/2006/relationships/slide" Target="slide22.xml"/><Relationship Id="rId5" Type="http://schemas.openxmlformats.org/officeDocument/2006/relationships/slide" Target="slide10.xml"/><Relationship Id="rId15" Type="http://schemas.openxmlformats.org/officeDocument/2006/relationships/slide" Target="slide16.xml"/><Relationship Id="rId10" Type="http://schemas.openxmlformats.org/officeDocument/2006/relationships/slide" Target="slide7.xml"/><Relationship Id="rId19" Type="http://schemas.openxmlformats.org/officeDocument/2006/relationships/slide" Target="slide6.xml"/><Relationship Id="rId4" Type="http://schemas.openxmlformats.org/officeDocument/2006/relationships/slide" Target="slide11.xml"/><Relationship Id="rId9" Type="http://schemas.openxmlformats.org/officeDocument/2006/relationships/slide" Target="slide8.xml"/><Relationship Id="rId14" Type="http://schemas.openxmlformats.org/officeDocument/2006/relationships/slide" Target="slide17.xml"/><Relationship Id="rId22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2.xml"/><Relationship Id="rId7" Type="http://schemas.openxmlformats.org/officeDocument/2006/relationships/image" Target="../media/image17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17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4.xml"/><Relationship Id="rId7" Type="http://schemas.openxmlformats.org/officeDocument/2006/relationships/image" Target="../media/image17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7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7.png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7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7.pn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7.png"/><Relationship Id="rId4" Type="http://schemas.openxmlformats.org/officeDocument/2006/relationships/image" Target="../media/image4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7.pn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1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17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7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77765" y="1986947"/>
            <a:ext cx="9144000" cy="1442053"/>
          </a:xfrm>
        </p:spPr>
        <p:txBody>
          <a:bodyPr/>
          <a:lstStyle/>
          <a:p>
            <a:pPr algn="l"/>
            <a:r>
              <a:rPr lang="pt-BR" sz="4800" b="1" dirty="0">
                <a:solidFill>
                  <a:srgbClr val="2DBEF0"/>
                </a:solidFill>
                <a:latin typeface="Verdana" charset="0"/>
                <a:ea typeface="Verdana" charset="0"/>
                <a:cs typeface="Verdana" charset="0"/>
              </a:rPr>
              <a:t>PROADI-SUS</a:t>
            </a:r>
            <a:r>
              <a:rPr lang="pt-BR" sz="4800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/>
            </a:r>
            <a:br>
              <a:rPr lang="pt-BR" sz="4800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pt-BR" sz="4800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Hospital Sírio-Libanês</a:t>
            </a:r>
            <a:endParaRPr lang="en-US" sz="4800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777765" y="3521076"/>
            <a:ext cx="3783725" cy="535607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2DBEF0"/>
                </a:solidFill>
                <a:latin typeface="Verdana" charset="0"/>
                <a:ea typeface="Verdana" charset="0"/>
                <a:cs typeface="Verdana" charset="0"/>
              </a:rPr>
              <a:t>Novembro de 2018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5" y="5375902"/>
            <a:ext cx="1973543" cy="53560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4133287-9713-457C-8014-4EA2CCF5F0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58" r="35235" b="52452"/>
          <a:stretch/>
        </p:blipFill>
        <p:spPr>
          <a:xfrm>
            <a:off x="3050299" y="4998946"/>
            <a:ext cx="1784459" cy="93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1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60282">
            <a:off x="1113644" y="1140067"/>
            <a:ext cx="3290022" cy="4803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2" name="CaixaDeTexto 11"/>
          <p:cNvSpPr txBox="1"/>
          <p:nvPr/>
        </p:nvSpPr>
        <p:spPr>
          <a:xfrm>
            <a:off x="5116404" y="1789127"/>
            <a:ext cx="605443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Century Gothic"/>
              </a:rPr>
              <a:t>“Em </a:t>
            </a:r>
            <a:r>
              <a:rPr kumimoji="0" lang="pt-BR" sz="2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Century Gothic"/>
              </a:rPr>
              <a:t>nossa pátria, devemos criar instituições dignas de nossa coletividade, para nos tornarmos verdadeiramente merecedores da estima que nos tributam.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Verdana" panose="020B0604030504040204" pitchFamily="34" charset="0"/>
              <a:cs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Century Gothic"/>
              </a:rPr>
              <a:t>A primeira instituição cuja fundação se impunha em caráter urgente era a de um hospital que atendesse a todas as classes sociais</a:t>
            </a:r>
            <a:r>
              <a:rPr kumimoji="0" lang="pt-B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Century Gothic"/>
              </a:rPr>
              <a:t>.”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Verdana" panose="020B0604030504040204" pitchFamily="34" charset="0"/>
              <a:cs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entury Gothic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Century Gothic"/>
              </a:rPr>
              <a:t>Adma Jafet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Century Gothic"/>
              </a:rPr>
              <a:t>(1886-1956)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Century Gothic"/>
              </a:rPr>
              <a:t>Fundadora da Sociedade Beneficente de Senhoras Hospital Sírio-Libanês</a:t>
            </a:r>
          </a:p>
        </p:txBody>
      </p:sp>
      <p:pic>
        <p:nvPicPr>
          <p:cNvPr id="13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686" y="156406"/>
            <a:ext cx="1626310" cy="44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5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ela 68">
            <a:extLst>
              <a:ext uri="{FF2B5EF4-FFF2-40B4-BE49-F238E27FC236}">
                <a16:creationId xmlns:a16="http://schemas.microsoft.com/office/drawing/2014/main" id="{0F7EA983-45CB-4EE3-8F2A-F5F230992D6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71780" y="343960"/>
          <a:ext cx="3652598" cy="57600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58987">
                  <a:extLst>
                    <a:ext uri="{9D8B030D-6E8A-4147-A177-3AD203B41FA5}">
                      <a16:colId xmlns:a16="http://schemas.microsoft.com/office/drawing/2014/main" val="3515085000"/>
                    </a:ext>
                  </a:extLst>
                </a:gridCol>
                <a:gridCol w="3293611">
                  <a:extLst>
                    <a:ext uri="{9D8B030D-6E8A-4147-A177-3AD203B41FA5}">
                      <a16:colId xmlns:a16="http://schemas.microsoft.com/office/drawing/2014/main" val="80900442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Projetos</a:t>
                      </a:r>
                      <a:endParaRPr lang="pt-BR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7041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smtClean="0">
                          <a:effectLst/>
                        </a:rPr>
                        <a:t>Banco de Cordão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18C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8160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smtClean="0">
                          <a:effectLst/>
                        </a:rPr>
                        <a:t>Bioengenharia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417867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Câncer de Mama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252893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u="none" strike="noStrike" dirty="0" smtClean="0">
                          <a:effectLst/>
                        </a:rPr>
                        <a:t>Consultoria de Gestão em Hospitais (BP </a:t>
                      </a:r>
                      <a:r>
                        <a:rPr lang="pt-BR" sz="900" u="none" strike="noStrike" dirty="0" err="1" smtClean="0">
                          <a:effectLst/>
                        </a:rPr>
                        <a:t>PoA</a:t>
                      </a:r>
                      <a:r>
                        <a:rPr lang="pt-BR" sz="900" u="none" strike="noStrike" dirty="0" smtClean="0">
                          <a:effectLst/>
                        </a:rPr>
                        <a:t>, HGNI, HCTP e HBSC)</a:t>
                      </a:r>
                      <a:endParaRPr lang="pt-B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388504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smtClean="0">
                          <a:effectLst/>
                        </a:rPr>
                        <a:t>Curso EAD </a:t>
                      </a:r>
                      <a:r>
                        <a:rPr lang="pt-BR" sz="900" u="none" strike="noStrike" dirty="0">
                          <a:effectLst/>
                        </a:rPr>
                        <a:t>para Capacitação em </a:t>
                      </a:r>
                      <a:r>
                        <a:rPr lang="pt-BR" sz="900" u="none" strike="noStrike" dirty="0" smtClean="0">
                          <a:effectLst/>
                        </a:rPr>
                        <a:t>Sangue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94062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DGPSUS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48077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DIGISUS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931958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Escola de Transplantes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7546635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err="1">
                          <a:effectLst/>
                        </a:rPr>
                        <a:t>Lean</a:t>
                      </a:r>
                      <a:r>
                        <a:rPr lang="pt-BR" sz="900" u="none" strike="noStrike" dirty="0">
                          <a:effectLst/>
                        </a:rPr>
                        <a:t> nas Emergências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8792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smtClean="0">
                          <a:effectLst/>
                        </a:rPr>
                        <a:t>Saúde em Nossas</a:t>
                      </a:r>
                      <a:r>
                        <a:rPr lang="pt-BR" sz="900" u="none" strike="noStrike" baseline="0" dirty="0" smtClean="0">
                          <a:effectLst/>
                        </a:rPr>
                        <a:t> Mãos - Colaborativa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613476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Plasma Rico em </a:t>
                      </a:r>
                      <a:r>
                        <a:rPr lang="pt-BR" sz="900" u="none" strike="noStrike" dirty="0" smtClean="0">
                          <a:effectLst/>
                        </a:rPr>
                        <a:t>Plaquetas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09841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smtClean="0">
                          <a:effectLst/>
                        </a:rPr>
                        <a:t>ESPIE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99835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smtClean="0">
                          <a:effectLst/>
                        </a:rPr>
                        <a:t>Radioterapia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90711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Rede Sentinelas em Ação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6433264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err="1" smtClean="0">
                          <a:effectLst/>
                        </a:rPr>
                        <a:t>Regula+Brasil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264373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Residências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8897482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>
                          <a:effectLst/>
                        </a:rPr>
                        <a:t>Sala de comando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0366935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900" u="none" strike="noStrike" dirty="0" smtClean="0">
                          <a:effectLst/>
                        </a:rPr>
                        <a:t>Terminologias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pt-BR" sz="11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pt-B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CNJ - BNDES</a:t>
                      </a:r>
                      <a:endParaRPr lang="pt-BR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15735995"/>
                  </a:ext>
                </a:extLst>
              </a:tr>
            </a:tbl>
          </a:graphicData>
        </a:graphic>
      </p:graphicFrame>
      <p:pic>
        <p:nvPicPr>
          <p:cNvPr id="38" name="Imagem 37">
            <a:extLst>
              <a:ext uri="{FF2B5EF4-FFF2-40B4-BE49-F238E27FC236}">
                <a16:creationId xmlns:a16="http://schemas.microsoft.com/office/drawing/2014/main" id="{C2397AE6-90F7-4FF6-A1AF-729235C4C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90573" y="106074"/>
            <a:ext cx="8936928" cy="6347129"/>
          </a:xfrm>
          <a:prstGeom prst="rect">
            <a:avLst/>
          </a:prstGeom>
        </p:spPr>
      </p:pic>
      <p:sp>
        <p:nvSpPr>
          <p:cNvPr id="89" name="Title 1"/>
          <p:cNvSpPr txBox="1">
            <a:spLocks/>
          </p:cNvSpPr>
          <p:nvPr/>
        </p:nvSpPr>
        <p:spPr>
          <a:xfrm>
            <a:off x="448430" y="3631079"/>
            <a:ext cx="3970007" cy="21146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endParaRPr lang="pt-BR" dirty="0"/>
          </a:p>
          <a:p>
            <a:r>
              <a:rPr lang="pt-BR" dirty="0"/>
              <a:t>Projetos PROADI-SUS pelo Brasil</a:t>
            </a:r>
          </a:p>
        </p:txBody>
      </p:sp>
      <p:sp>
        <p:nvSpPr>
          <p:cNvPr id="23" name="CaixaDeTexto 22">
            <a:hlinkClick r:id="rId3" action="ppaction://hlinksldjump"/>
            <a:extLst>
              <a:ext uri="{FF2B5EF4-FFF2-40B4-BE49-F238E27FC236}">
                <a16:creationId xmlns:a16="http://schemas.microsoft.com/office/drawing/2014/main" id="{1A11C7B0-C904-4020-A310-CEA7F67B9D90}"/>
              </a:ext>
            </a:extLst>
          </p:cNvPr>
          <p:cNvSpPr txBox="1"/>
          <p:nvPr/>
        </p:nvSpPr>
        <p:spPr>
          <a:xfrm>
            <a:off x="5122943" y="3219962"/>
            <a:ext cx="53265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33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DF</a:t>
            </a:r>
          </a:p>
        </p:txBody>
      </p:sp>
      <p:sp>
        <p:nvSpPr>
          <p:cNvPr id="77" name="Retângulo 76">
            <a:hlinkClick r:id="" action="ppaction://noaction"/>
            <a:extLst>
              <a:ext uri="{FF2B5EF4-FFF2-40B4-BE49-F238E27FC236}">
                <a16:creationId xmlns:a16="http://schemas.microsoft.com/office/drawing/2014/main" id="{6331780E-C318-4D51-A04A-0B996C8715CD}"/>
              </a:ext>
            </a:extLst>
          </p:cNvPr>
          <p:cNvSpPr/>
          <p:nvPr/>
        </p:nvSpPr>
        <p:spPr>
          <a:xfrm>
            <a:off x="5027523" y="2015231"/>
            <a:ext cx="490181" cy="8103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prstClr val="white"/>
              </a:solidFill>
            </a:endParaRPr>
          </a:p>
        </p:txBody>
      </p:sp>
      <p:sp>
        <p:nvSpPr>
          <p:cNvPr id="83" name="Retângulo 82">
            <a:hlinkClick r:id="" action="ppaction://noaction"/>
            <a:extLst>
              <a:ext uri="{FF2B5EF4-FFF2-40B4-BE49-F238E27FC236}">
                <a16:creationId xmlns:a16="http://schemas.microsoft.com/office/drawing/2014/main" id="{6DE6283B-B594-4A46-A476-D0C09E4D2B20}"/>
              </a:ext>
            </a:extLst>
          </p:cNvPr>
          <p:cNvSpPr/>
          <p:nvPr/>
        </p:nvSpPr>
        <p:spPr>
          <a:xfrm>
            <a:off x="4327543" y="3219966"/>
            <a:ext cx="947076" cy="680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prstClr val="white"/>
              </a:solidFill>
            </a:endParaRPr>
          </a:p>
        </p:txBody>
      </p:sp>
      <p:sp>
        <p:nvSpPr>
          <p:cNvPr id="87" name="Retângulo 86">
            <a:hlinkClick r:id="" action="ppaction://noaction"/>
            <a:extLst>
              <a:ext uri="{FF2B5EF4-FFF2-40B4-BE49-F238E27FC236}">
                <a16:creationId xmlns:a16="http://schemas.microsoft.com/office/drawing/2014/main" id="{50D4A1BC-7F04-403C-B3CA-8D33EB2ABA1F}"/>
              </a:ext>
            </a:extLst>
          </p:cNvPr>
          <p:cNvSpPr/>
          <p:nvPr/>
        </p:nvSpPr>
        <p:spPr>
          <a:xfrm>
            <a:off x="5955415" y="4026041"/>
            <a:ext cx="623332" cy="5454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prstClr val="white"/>
              </a:solidFill>
            </a:endParaRPr>
          </a:p>
        </p:txBody>
      </p:sp>
      <p:sp>
        <p:nvSpPr>
          <p:cNvPr id="86" name="Retângulo 85">
            <a:hlinkClick r:id="" action="ppaction://noaction"/>
            <a:extLst>
              <a:ext uri="{FF2B5EF4-FFF2-40B4-BE49-F238E27FC236}">
                <a16:creationId xmlns:a16="http://schemas.microsoft.com/office/drawing/2014/main" id="{293B5694-365A-4124-96E7-234784987F79}"/>
              </a:ext>
            </a:extLst>
          </p:cNvPr>
          <p:cNvSpPr/>
          <p:nvPr/>
        </p:nvSpPr>
        <p:spPr>
          <a:xfrm>
            <a:off x="3910613" y="5245139"/>
            <a:ext cx="1005175" cy="692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prstClr val="white"/>
              </a:solidFill>
            </a:endParaRPr>
          </a:p>
        </p:txBody>
      </p:sp>
      <p:grpSp>
        <p:nvGrpSpPr>
          <p:cNvPr id="3" name="Agrupar 2"/>
          <p:cNvGrpSpPr/>
          <p:nvPr/>
        </p:nvGrpSpPr>
        <p:grpSpPr>
          <a:xfrm>
            <a:off x="4250876" y="5280071"/>
            <a:ext cx="469011" cy="192000"/>
            <a:chOff x="5415848" y="3144369"/>
            <a:chExt cx="351758" cy="144000"/>
          </a:xfrm>
        </p:grpSpPr>
        <p:grpSp>
          <p:nvGrpSpPr>
            <p:cNvPr id="169" name="Agrupar 168"/>
            <p:cNvGrpSpPr/>
            <p:nvPr/>
          </p:nvGrpSpPr>
          <p:grpSpPr>
            <a:xfrm>
              <a:off x="5415848" y="3144369"/>
              <a:ext cx="144000" cy="144000"/>
              <a:chOff x="10838375" y="3228398"/>
              <a:chExt cx="504000" cy="503185"/>
            </a:xfrm>
          </p:grpSpPr>
          <p:sp>
            <p:nvSpPr>
              <p:cNvPr id="170" name="Lágrima 169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E46C0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171" name="Elipse 170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172" name="Agrupar 171"/>
            <p:cNvGrpSpPr/>
            <p:nvPr/>
          </p:nvGrpSpPr>
          <p:grpSpPr>
            <a:xfrm>
              <a:off x="5518438" y="3144369"/>
              <a:ext cx="144000" cy="144000"/>
              <a:chOff x="10838375" y="3228398"/>
              <a:chExt cx="504000" cy="503185"/>
            </a:xfrm>
          </p:grpSpPr>
          <p:sp>
            <p:nvSpPr>
              <p:cNvPr id="173" name="Lágrima 172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174" name="Elipse 173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178" name="Agrupar 177"/>
            <p:cNvGrpSpPr/>
            <p:nvPr/>
          </p:nvGrpSpPr>
          <p:grpSpPr>
            <a:xfrm>
              <a:off x="5623606" y="3144369"/>
              <a:ext cx="144000" cy="144000"/>
              <a:chOff x="10488310" y="3228395"/>
              <a:chExt cx="504000" cy="503185"/>
            </a:xfrm>
          </p:grpSpPr>
          <p:sp>
            <p:nvSpPr>
              <p:cNvPr id="179" name="Lágrima 178"/>
              <p:cNvSpPr/>
              <p:nvPr/>
            </p:nvSpPr>
            <p:spPr>
              <a:xfrm rot="8079409">
                <a:off x="10488717" y="3227988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180" name="Elipse 179"/>
              <p:cNvSpPr/>
              <p:nvPr/>
            </p:nvSpPr>
            <p:spPr>
              <a:xfrm>
                <a:off x="10645803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</p:grpSp>
      <p:grpSp>
        <p:nvGrpSpPr>
          <p:cNvPr id="181" name="Agrupar 180"/>
          <p:cNvGrpSpPr/>
          <p:nvPr/>
        </p:nvGrpSpPr>
        <p:grpSpPr>
          <a:xfrm>
            <a:off x="5030108" y="5000179"/>
            <a:ext cx="192000" cy="192000"/>
            <a:chOff x="10838375" y="3228398"/>
            <a:chExt cx="504000" cy="503185"/>
          </a:xfrm>
        </p:grpSpPr>
        <p:sp>
          <p:nvSpPr>
            <p:cNvPr id="182" name="Lágrima 181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83" name="Elipse 182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4" name="Agrupar 3"/>
          <p:cNvGrpSpPr/>
          <p:nvPr/>
        </p:nvGrpSpPr>
        <p:grpSpPr>
          <a:xfrm>
            <a:off x="4488124" y="4409864"/>
            <a:ext cx="329675" cy="192000"/>
            <a:chOff x="5746579" y="2290845"/>
            <a:chExt cx="247256" cy="144000"/>
          </a:xfrm>
        </p:grpSpPr>
        <p:grpSp>
          <p:nvGrpSpPr>
            <p:cNvPr id="184" name="Agrupar 183"/>
            <p:cNvGrpSpPr/>
            <p:nvPr/>
          </p:nvGrpSpPr>
          <p:grpSpPr>
            <a:xfrm>
              <a:off x="5746579" y="2290845"/>
              <a:ext cx="144000" cy="144000"/>
              <a:chOff x="10838375" y="3228398"/>
              <a:chExt cx="504000" cy="503185"/>
            </a:xfrm>
          </p:grpSpPr>
          <p:sp>
            <p:nvSpPr>
              <p:cNvPr id="185" name="Lágrima 184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186" name="Elipse 185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187" name="Agrupar 186"/>
            <p:cNvGrpSpPr/>
            <p:nvPr/>
          </p:nvGrpSpPr>
          <p:grpSpPr>
            <a:xfrm>
              <a:off x="5849835" y="2290845"/>
              <a:ext cx="144000" cy="144000"/>
              <a:chOff x="10838375" y="3228398"/>
              <a:chExt cx="504000" cy="503185"/>
            </a:xfrm>
          </p:grpSpPr>
          <p:sp>
            <p:nvSpPr>
              <p:cNvPr id="188" name="Lágrima 187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189" name="Elipse 188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</p:grpSp>
      <p:grpSp>
        <p:nvGrpSpPr>
          <p:cNvPr id="6" name="Agrupar 5"/>
          <p:cNvGrpSpPr/>
          <p:nvPr/>
        </p:nvGrpSpPr>
        <p:grpSpPr>
          <a:xfrm>
            <a:off x="6116985" y="4044148"/>
            <a:ext cx="324483" cy="192000"/>
            <a:chOff x="6160970" y="2186538"/>
            <a:chExt cx="243362" cy="144000"/>
          </a:xfrm>
        </p:grpSpPr>
        <p:grpSp>
          <p:nvGrpSpPr>
            <p:cNvPr id="190" name="Agrupar 189"/>
            <p:cNvGrpSpPr/>
            <p:nvPr/>
          </p:nvGrpSpPr>
          <p:grpSpPr>
            <a:xfrm>
              <a:off x="6160970" y="2186538"/>
              <a:ext cx="144000" cy="144000"/>
              <a:chOff x="10838375" y="3228398"/>
              <a:chExt cx="504000" cy="503185"/>
            </a:xfrm>
          </p:grpSpPr>
          <p:sp>
            <p:nvSpPr>
              <p:cNvPr id="191" name="Lágrima 190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192" name="Elipse 191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193" name="Agrupar 192"/>
            <p:cNvGrpSpPr/>
            <p:nvPr/>
          </p:nvGrpSpPr>
          <p:grpSpPr>
            <a:xfrm>
              <a:off x="6260332" y="2186538"/>
              <a:ext cx="144000" cy="144000"/>
              <a:chOff x="10838375" y="3228398"/>
              <a:chExt cx="504000" cy="503185"/>
            </a:xfrm>
          </p:grpSpPr>
          <p:sp>
            <p:nvSpPr>
              <p:cNvPr id="194" name="Lágrima 193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E46C0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195" name="Elipse 194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</p:grpSp>
      <p:grpSp>
        <p:nvGrpSpPr>
          <p:cNvPr id="196" name="Agrupar 195"/>
          <p:cNvGrpSpPr/>
          <p:nvPr/>
        </p:nvGrpSpPr>
        <p:grpSpPr>
          <a:xfrm>
            <a:off x="6449212" y="3485720"/>
            <a:ext cx="192000" cy="192000"/>
            <a:chOff x="10838375" y="3228398"/>
            <a:chExt cx="504000" cy="503185"/>
          </a:xfrm>
        </p:grpSpPr>
        <p:sp>
          <p:nvSpPr>
            <p:cNvPr id="197" name="Lágrima 196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98" name="Elipse 197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199" name="Agrupar 198"/>
          <p:cNvGrpSpPr/>
          <p:nvPr/>
        </p:nvGrpSpPr>
        <p:grpSpPr>
          <a:xfrm>
            <a:off x="7067284" y="2082547"/>
            <a:ext cx="192000" cy="192000"/>
            <a:chOff x="10838375" y="3228398"/>
            <a:chExt cx="504000" cy="503185"/>
          </a:xfrm>
        </p:grpSpPr>
        <p:sp>
          <p:nvSpPr>
            <p:cNvPr id="200" name="Lágrima 199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01" name="Elipse 200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202" name="Agrupar 201"/>
          <p:cNvGrpSpPr/>
          <p:nvPr/>
        </p:nvGrpSpPr>
        <p:grpSpPr>
          <a:xfrm>
            <a:off x="6421084" y="1351523"/>
            <a:ext cx="192000" cy="192000"/>
            <a:chOff x="10838375" y="3228398"/>
            <a:chExt cx="504000" cy="503185"/>
          </a:xfrm>
        </p:grpSpPr>
        <p:sp>
          <p:nvSpPr>
            <p:cNvPr id="203" name="Lágrima 202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04" name="Elipse 203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205" name="Agrupar 204"/>
          <p:cNvGrpSpPr/>
          <p:nvPr/>
        </p:nvGrpSpPr>
        <p:grpSpPr>
          <a:xfrm>
            <a:off x="5568091" y="1291523"/>
            <a:ext cx="192000" cy="192000"/>
            <a:chOff x="10838375" y="3228398"/>
            <a:chExt cx="504000" cy="503185"/>
          </a:xfrm>
        </p:grpSpPr>
        <p:sp>
          <p:nvSpPr>
            <p:cNvPr id="206" name="Lágrima 205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07" name="Elipse 206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208" name="Agrupar 207"/>
          <p:cNvGrpSpPr/>
          <p:nvPr/>
        </p:nvGrpSpPr>
        <p:grpSpPr>
          <a:xfrm>
            <a:off x="2603017" y="1173253"/>
            <a:ext cx="192000" cy="192000"/>
            <a:chOff x="10838375" y="3228398"/>
            <a:chExt cx="504000" cy="503185"/>
          </a:xfrm>
        </p:grpSpPr>
        <p:sp>
          <p:nvSpPr>
            <p:cNvPr id="209" name="Lágrima 208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10" name="Elipse 209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211" name="Agrupar 210"/>
          <p:cNvGrpSpPr/>
          <p:nvPr/>
        </p:nvGrpSpPr>
        <p:grpSpPr>
          <a:xfrm>
            <a:off x="4070024" y="2493240"/>
            <a:ext cx="192000" cy="192000"/>
            <a:chOff x="10838375" y="3228398"/>
            <a:chExt cx="504000" cy="503185"/>
          </a:xfrm>
        </p:grpSpPr>
        <p:sp>
          <p:nvSpPr>
            <p:cNvPr id="212" name="Lágrima 211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13" name="Elipse 212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214" name="Agrupar 213"/>
          <p:cNvGrpSpPr/>
          <p:nvPr/>
        </p:nvGrpSpPr>
        <p:grpSpPr>
          <a:xfrm>
            <a:off x="5161703" y="2082547"/>
            <a:ext cx="192000" cy="192000"/>
            <a:chOff x="10838375" y="3228398"/>
            <a:chExt cx="504000" cy="503185"/>
          </a:xfrm>
        </p:grpSpPr>
        <p:sp>
          <p:nvSpPr>
            <p:cNvPr id="215" name="Lágrima 214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16" name="Elipse 215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217" name="Agrupar 216"/>
          <p:cNvGrpSpPr/>
          <p:nvPr/>
        </p:nvGrpSpPr>
        <p:grpSpPr>
          <a:xfrm>
            <a:off x="4739301" y="3361372"/>
            <a:ext cx="192000" cy="192000"/>
            <a:chOff x="10838375" y="3228398"/>
            <a:chExt cx="504000" cy="503185"/>
          </a:xfrm>
        </p:grpSpPr>
        <p:sp>
          <p:nvSpPr>
            <p:cNvPr id="218" name="Lágrima 217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19" name="Elipse 218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7" name="Agrupar 6"/>
          <p:cNvGrpSpPr/>
          <p:nvPr/>
        </p:nvGrpSpPr>
        <p:grpSpPr>
          <a:xfrm>
            <a:off x="5794846" y="3368339"/>
            <a:ext cx="334340" cy="192000"/>
            <a:chOff x="5198313" y="2298472"/>
            <a:chExt cx="250755" cy="144000"/>
          </a:xfrm>
        </p:grpSpPr>
        <p:grpSp>
          <p:nvGrpSpPr>
            <p:cNvPr id="223" name="Agrupar 222"/>
            <p:cNvGrpSpPr/>
            <p:nvPr/>
          </p:nvGrpSpPr>
          <p:grpSpPr>
            <a:xfrm>
              <a:off x="5198313" y="2298472"/>
              <a:ext cx="144000" cy="144000"/>
              <a:chOff x="10838375" y="3228398"/>
              <a:chExt cx="504000" cy="503185"/>
            </a:xfrm>
          </p:grpSpPr>
          <p:sp>
            <p:nvSpPr>
              <p:cNvPr id="224" name="Lágrima 223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25" name="Elipse 224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20" name="Agrupar 219"/>
            <p:cNvGrpSpPr/>
            <p:nvPr/>
          </p:nvGrpSpPr>
          <p:grpSpPr>
            <a:xfrm>
              <a:off x="5305068" y="2298472"/>
              <a:ext cx="144000" cy="144000"/>
              <a:chOff x="10838375" y="3228398"/>
              <a:chExt cx="504000" cy="503185"/>
            </a:xfrm>
          </p:grpSpPr>
          <p:sp>
            <p:nvSpPr>
              <p:cNvPr id="221" name="Lágrima 220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22" name="Elipse 221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</p:grpSp>
      <p:grpSp>
        <p:nvGrpSpPr>
          <p:cNvPr id="226" name="Agrupar 225"/>
          <p:cNvGrpSpPr/>
          <p:nvPr/>
        </p:nvGrpSpPr>
        <p:grpSpPr>
          <a:xfrm>
            <a:off x="3070424" y="222083"/>
            <a:ext cx="192000" cy="192000"/>
            <a:chOff x="10838375" y="3228398"/>
            <a:chExt cx="504000" cy="503185"/>
          </a:xfrm>
        </p:grpSpPr>
        <p:sp>
          <p:nvSpPr>
            <p:cNvPr id="227" name="Lágrima 226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28" name="Elipse 227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16" name="Agrupar 15"/>
          <p:cNvGrpSpPr/>
          <p:nvPr/>
        </p:nvGrpSpPr>
        <p:grpSpPr>
          <a:xfrm>
            <a:off x="5056622" y="3013957"/>
            <a:ext cx="617071" cy="192000"/>
            <a:chOff x="6506572" y="2888860"/>
            <a:chExt cx="462803" cy="144000"/>
          </a:xfrm>
        </p:grpSpPr>
        <p:grpSp>
          <p:nvGrpSpPr>
            <p:cNvPr id="238" name="Agrupar 237"/>
            <p:cNvGrpSpPr/>
            <p:nvPr/>
          </p:nvGrpSpPr>
          <p:grpSpPr>
            <a:xfrm>
              <a:off x="6506572" y="2888860"/>
              <a:ext cx="144000" cy="144000"/>
              <a:chOff x="10838375" y="3228398"/>
              <a:chExt cx="504000" cy="503185"/>
            </a:xfrm>
          </p:grpSpPr>
          <p:sp>
            <p:nvSpPr>
              <p:cNvPr id="239" name="Lágrima 238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40" name="Elipse 239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35" name="Agrupar 234"/>
            <p:cNvGrpSpPr/>
            <p:nvPr/>
          </p:nvGrpSpPr>
          <p:grpSpPr>
            <a:xfrm>
              <a:off x="6608884" y="2888860"/>
              <a:ext cx="144000" cy="144000"/>
              <a:chOff x="10838375" y="3228398"/>
              <a:chExt cx="504000" cy="503185"/>
            </a:xfrm>
          </p:grpSpPr>
          <p:sp>
            <p:nvSpPr>
              <p:cNvPr id="236" name="Lágrima 235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37" name="Elipse 236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32" name="Agrupar 231"/>
            <p:cNvGrpSpPr/>
            <p:nvPr/>
          </p:nvGrpSpPr>
          <p:grpSpPr>
            <a:xfrm>
              <a:off x="6712428" y="2888860"/>
              <a:ext cx="144000" cy="144000"/>
              <a:chOff x="10838375" y="3228398"/>
              <a:chExt cx="504000" cy="503185"/>
            </a:xfrm>
          </p:grpSpPr>
          <p:sp>
            <p:nvSpPr>
              <p:cNvPr id="233" name="Lágrima 232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34" name="Elipse 233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41" name="Agrupar 240"/>
            <p:cNvGrpSpPr/>
            <p:nvPr/>
          </p:nvGrpSpPr>
          <p:grpSpPr>
            <a:xfrm>
              <a:off x="6825375" y="2888860"/>
              <a:ext cx="144000" cy="144000"/>
              <a:chOff x="10838375" y="3228398"/>
              <a:chExt cx="504000" cy="503185"/>
            </a:xfrm>
          </p:grpSpPr>
          <p:sp>
            <p:nvSpPr>
              <p:cNvPr id="242" name="Lágrima 241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0808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43" name="Elipse 242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</p:grpSp>
      <p:grpSp>
        <p:nvGrpSpPr>
          <p:cNvPr id="20" name="Agrupar 19"/>
          <p:cNvGrpSpPr/>
          <p:nvPr/>
        </p:nvGrpSpPr>
        <p:grpSpPr>
          <a:xfrm>
            <a:off x="4685800" y="4004385"/>
            <a:ext cx="736057" cy="192000"/>
            <a:chOff x="6449137" y="2989139"/>
            <a:chExt cx="552043" cy="144000"/>
          </a:xfrm>
        </p:grpSpPr>
        <p:grpSp>
          <p:nvGrpSpPr>
            <p:cNvPr id="256" name="Agrupar 255"/>
            <p:cNvGrpSpPr/>
            <p:nvPr/>
          </p:nvGrpSpPr>
          <p:grpSpPr>
            <a:xfrm>
              <a:off x="6449137" y="2989139"/>
              <a:ext cx="144000" cy="144000"/>
              <a:chOff x="10838375" y="3228398"/>
              <a:chExt cx="504000" cy="503185"/>
            </a:xfrm>
          </p:grpSpPr>
          <p:sp>
            <p:nvSpPr>
              <p:cNvPr id="257" name="Lágrima 256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FEAC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58" name="Elipse 257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53" name="Agrupar 252"/>
            <p:cNvGrpSpPr/>
            <p:nvPr/>
          </p:nvGrpSpPr>
          <p:grpSpPr>
            <a:xfrm>
              <a:off x="6544142" y="2989139"/>
              <a:ext cx="144000" cy="144000"/>
              <a:chOff x="10838375" y="3228398"/>
              <a:chExt cx="504000" cy="503185"/>
            </a:xfrm>
          </p:grpSpPr>
          <p:sp>
            <p:nvSpPr>
              <p:cNvPr id="254" name="Lágrima 253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55" name="Elipse 254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50" name="Agrupar 249"/>
            <p:cNvGrpSpPr/>
            <p:nvPr/>
          </p:nvGrpSpPr>
          <p:grpSpPr>
            <a:xfrm>
              <a:off x="6648465" y="2989139"/>
              <a:ext cx="144000" cy="144000"/>
              <a:chOff x="10838375" y="3228398"/>
              <a:chExt cx="504000" cy="503185"/>
            </a:xfrm>
          </p:grpSpPr>
          <p:sp>
            <p:nvSpPr>
              <p:cNvPr id="251" name="Lágrima 250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948A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52" name="Elipse 251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47" name="Agrupar 246"/>
            <p:cNvGrpSpPr/>
            <p:nvPr/>
          </p:nvGrpSpPr>
          <p:grpSpPr>
            <a:xfrm>
              <a:off x="6753906" y="2989139"/>
              <a:ext cx="144000" cy="144000"/>
              <a:chOff x="10838375" y="3228398"/>
              <a:chExt cx="504000" cy="503185"/>
            </a:xfrm>
          </p:grpSpPr>
          <p:sp>
            <p:nvSpPr>
              <p:cNvPr id="248" name="Lágrima 247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49" name="Elipse 248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244" name="Agrupar 243"/>
            <p:cNvGrpSpPr/>
            <p:nvPr/>
          </p:nvGrpSpPr>
          <p:grpSpPr>
            <a:xfrm>
              <a:off x="6857180" y="2989139"/>
              <a:ext cx="144000" cy="144000"/>
              <a:chOff x="10838375" y="3228398"/>
              <a:chExt cx="504000" cy="503185"/>
            </a:xfrm>
          </p:grpSpPr>
          <p:sp>
            <p:nvSpPr>
              <p:cNvPr id="245" name="Lágrima 244"/>
              <p:cNvSpPr/>
              <p:nvPr/>
            </p:nvSpPr>
            <p:spPr>
              <a:xfrm rot="8079409">
                <a:off x="10838782" y="3227991"/>
                <a:ext cx="503185" cy="504000"/>
              </a:xfrm>
              <a:prstGeom prst="teardrop">
                <a:avLst>
                  <a:gd name="adj" fmla="val 139368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246" name="Elipse 245"/>
              <p:cNvSpPr/>
              <p:nvPr/>
            </p:nvSpPr>
            <p:spPr>
              <a:xfrm>
                <a:off x="10995875" y="3385644"/>
                <a:ext cx="189000" cy="1886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</p:grpSp>
      <p:sp>
        <p:nvSpPr>
          <p:cNvPr id="22" name="Retângulo 21">
            <a:hlinkClick r:id="rId4" action="ppaction://hlinksldjump"/>
          </p:cNvPr>
          <p:cNvSpPr/>
          <p:nvPr/>
        </p:nvSpPr>
        <p:spPr>
          <a:xfrm>
            <a:off x="2130090" y="1162052"/>
            <a:ext cx="1072335" cy="827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59" name="Retângulo 258">
            <a:hlinkClick r:id="rId5" action="ppaction://hlinksldjump"/>
          </p:cNvPr>
          <p:cNvSpPr/>
          <p:nvPr/>
        </p:nvSpPr>
        <p:spPr>
          <a:xfrm>
            <a:off x="3030661" y="241022"/>
            <a:ext cx="401728" cy="623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0" name="Retângulo 259">
            <a:hlinkClick r:id="rId6" action="ppaction://hlinksldjump"/>
          </p:cNvPr>
          <p:cNvSpPr/>
          <p:nvPr/>
        </p:nvSpPr>
        <p:spPr>
          <a:xfrm>
            <a:off x="3536209" y="2424625"/>
            <a:ext cx="1072335" cy="827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1" name="Retângulo 260">
            <a:hlinkClick r:id="rId7" action="ppaction://hlinksldjump"/>
          </p:cNvPr>
          <p:cNvSpPr/>
          <p:nvPr/>
        </p:nvSpPr>
        <p:spPr>
          <a:xfrm>
            <a:off x="5102597" y="2039909"/>
            <a:ext cx="383577" cy="827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2" name="Retângulo 261">
            <a:hlinkClick r:id="rId8" action="ppaction://hlinksldjump"/>
          </p:cNvPr>
          <p:cNvSpPr/>
          <p:nvPr/>
        </p:nvSpPr>
        <p:spPr>
          <a:xfrm>
            <a:off x="5479799" y="1188094"/>
            <a:ext cx="440584" cy="827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3" name="Retângulo 262">
            <a:hlinkClick r:id="rId9" action="ppaction://hlinksldjump"/>
          </p:cNvPr>
          <p:cNvSpPr/>
          <p:nvPr/>
        </p:nvSpPr>
        <p:spPr>
          <a:xfrm>
            <a:off x="6437185" y="1428193"/>
            <a:ext cx="332647" cy="419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4" name="Retângulo 263">
            <a:hlinkClick r:id="rId10" action="ppaction://hlinksldjump"/>
          </p:cNvPr>
          <p:cNvSpPr/>
          <p:nvPr/>
        </p:nvSpPr>
        <p:spPr>
          <a:xfrm>
            <a:off x="6915670" y="2356644"/>
            <a:ext cx="341047" cy="1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5" name="Retângulo 264">
            <a:hlinkClick r:id="rId11" action="ppaction://hlinksldjump"/>
          </p:cNvPr>
          <p:cNvSpPr/>
          <p:nvPr/>
        </p:nvSpPr>
        <p:spPr>
          <a:xfrm>
            <a:off x="4129096" y="5345983"/>
            <a:ext cx="653165" cy="490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6" name="Retângulo 265">
            <a:hlinkClick r:id="rId12" action="ppaction://hlinksldjump"/>
          </p:cNvPr>
          <p:cNvSpPr/>
          <p:nvPr/>
        </p:nvSpPr>
        <p:spPr>
          <a:xfrm>
            <a:off x="4576654" y="5054514"/>
            <a:ext cx="626239" cy="196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7" name="Retângulo 266">
            <a:hlinkClick r:id="rId13" action="ppaction://hlinksldjump"/>
          </p:cNvPr>
          <p:cNvSpPr/>
          <p:nvPr/>
        </p:nvSpPr>
        <p:spPr>
          <a:xfrm>
            <a:off x="4342823" y="4512996"/>
            <a:ext cx="659532" cy="453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8" name="Retângulo 267">
            <a:hlinkClick r:id="rId14" action="ppaction://hlinksldjump"/>
          </p:cNvPr>
          <p:cNvSpPr/>
          <p:nvPr/>
        </p:nvSpPr>
        <p:spPr>
          <a:xfrm rot="2119208">
            <a:off x="4771225" y="4171957"/>
            <a:ext cx="741792" cy="3779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69" name="Retângulo 268">
            <a:hlinkClick r:id="rId15" action="ppaction://hlinksldjump"/>
          </p:cNvPr>
          <p:cNvSpPr/>
          <p:nvPr/>
        </p:nvSpPr>
        <p:spPr>
          <a:xfrm>
            <a:off x="5618693" y="3350440"/>
            <a:ext cx="487891" cy="76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70" name="Retângulo 269">
            <a:hlinkClick r:id="rId16" action="ppaction://hlinksldjump"/>
          </p:cNvPr>
          <p:cNvSpPr/>
          <p:nvPr/>
        </p:nvSpPr>
        <p:spPr>
          <a:xfrm rot="3853773">
            <a:off x="6069819" y="4031969"/>
            <a:ext cx="207552" cy="6118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71" name="Retângulo 270">
            <a:hlinkClick r:id="rId17" action="ppaction://hlinksldjump"/>
          </p:cNvPr>
          <p:cNvSpPr/>
          <p:nvPr/>
        </p:nvSpPr>
        <p:spPr>
          <a:xfrm rot="5740710">
            <a:off x="6321717" y="3746315"/>
            <a:ext cx="389209" cy="285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73" name="Retângulo 272">
            <a:hlinkClick r:id="rId18" action="ppaction://hlinksldjump"/>
          </p:cNvPr>
          <p:cNvSpPr/>
          <p:nvPr/>
        </p:nvSpPr>
        <p:spPr>
          <a:xfrm>
            <a:off x="4721043" y="3286767"/>
            <a:ext cx="410052" cy="465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87" name="Retângulo 286">
            <a:hlinkClick r:id="rId3" action="ppaction://hlinksldjump"/>
          </p:cNvPr>
          <p:cNvSpPr/>
          <p:nvPr/>
        </p:nvSpPr>
        <p:spPr>
          <a:xfrm>
            <a:off x="5071672" y="2977905"/>
            <a:ext cx="572027" cy="277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2475148" y="6391960"/>
          <a:ext cx="4136928" cy="32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056">
                  <a:extLst>
                    <a:ext uri="{9D8B030D-6E8A-4147-A177-3AD203B41FA5}">
                      <a16:colId xmlns:a16="http://schemas.microsoft.com/office/drawing/2014/main" val="2882807545"/>
                    </a:ext>
                  </a:extLst>
                </a:gridCol>
                <a:gridCol w="2344872">
                  <a:extLst>
                    <a:ext uri="{9D8B030D-6E8A-4147-A177-3AD203B41FA5}">
                      <a16:colId xmlns:a16="http://schemas.microsoft.com/office/drawing/2014/main" val="3518673378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Abrangência</a:t>
                      </a:r>
                      <a:r>
                        <a:rPr lang="pt-BR" sz="11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Nacional</a:t>
                      </a:r>
                      <a:endParaRPr lang="pt-BR" sz="11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84B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300" dirty="0"/>
                    </a:p>
                  </a:txBody>
                  <a:tcPr marL="60960" marR="6096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84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979979"/>
                  </a:ext>
                </a:extLst>
              </a:tr>
            </a:tbl>
          </a:graphicData>
        </a:graphic>
      </p:graphicFrame>
      <p:grpSp>
        <p:nvGrpSpPr>
          <p:cNvPr id="289" name="Agrupar 288"/>
          <p:cNvGrpSpPr/>
          <p:nvPr/>
        </p:nvGrpSpPr>
        <p:grpSpPr>
          <a:xfrm>
            <a:off x="5013068" y="6429271"/>
            <a:ext cx="192000" cy="192000"/>
            <a:chOff x="10838375" y="3228398"/>
            <a:chExt cx="504000" cy="503185"/>
          </a:xfrm>
        </p:grpSpPr>
        <p:sp>
          <p:nvSpPr>
            <p:cNvPr id="290" name="Lágrima 289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91" name="Elipse 290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31" name="Agrupar 30"/>
          <p:cNvGrpSpPr/>
          <p:nvPr/>
        </p:nvGrpSpPr>
        <p:grpSpPr>
          <a:xfrm>
            <a:off x="8049873" y="676898"/>
            <a:ext cx="145803" cy="5315351"/>
            <a:chOff x="6037405" y="507673"/>
            <a:chExt cx="109352" cy="3986513"/>
          </a:xfrm>
        </p:grpSpPr>
        <p:sp>
          <p:nvSpPr>
            <p:cNvPr id="91" name="Lágrima 90"/>
            <p:cNvSpPr/>
            <p:nvPr/>
          </p:nvSpPr>
          <p:spPr>
            <a:xfrm rot="8079409">
              <a:off x="6037405" y="940204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FEAC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92" name="Elipse 91"/>
            <p:cNvSpPr/>
            <p:nvPr/>
          </p:nvSpPr>
          <p:spPr>
            <a:xfrm>
              <a:off x="6071155" y="973954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02" name="Lágrima 101"/>
            <p:cNvSpPr/>
            <p:nvPr/>
          </p:nvSpPr>
          <p:spPr>
            <a:xfrm rot="8079409">
              <a:off x="6037405" y="2433567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07" name="Elipse 106"/>
            <p:cNvSpPr/>
            <p:nvPr/>
          </p:nvSpPr>
          <p:spPr>
            <a:xfrm>
              <a:off x="6071155" y="2467317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09" name="Lágrima 108"/>
            <p:cNvSpPr/>
            <p:nvPr/>
          </p:nvSpPr>
          <p:spPr>
            <a:xfrm rot="8079409">
              <a:off x="6037405" y="2011665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948A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10" name="Elipse 109"/>
            <p:cNvSpPr/>
            <p:nvPr/>
          </p:nvSpPr>
          <p:spPr>
            <a:xfrm>
              <a:off x="6071155" y="2045415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12" name="Lágrima 111"/>
            <p:cNvSpPr/>
            <p:nvPr/>
          </p:nvSpPr>
          <p:spPr>
            <a:xfrm rot="8079409">
              <a:off x="6037405" y="2222613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13" name="Elipse 112"/>
            <p:cNvSpPr/>
            <p:nvPr/>
          </p:nvSpPr>
          <p:spPr>
            <a:xfrm>
              <a:off x="6071155" y="2256363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15" name="Lágrima 114"/>
            <p:cNvSpPr/>
            <p:nvPr/>
          </p:nvSpPr>
          <p:spPr>
            <a:xfrm rot="8079409">
              <a:off x="6037405" y="3087678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FF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16" name="Elipse 115"/>
            <p:cNvSpPr/>
            <p:nvPr/>
          </p:nvSpPr>
          <p:spPr>
            <a:xfrm>
              <a:off x="6071155" y="3121428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18" name="Lágrima 117"/>
            <p:cNvSpPr/>
            <p:nvPr/>
          </p:nvSpPr>
          <p:spPr>
            <a:xfrm rot="8079409">
              <a:off x="6037405" y="3530847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19" name="Elipse 118"/>
            <p:cNvSpPr/>
            <p:nvPr/>
          </p:nvSpPr>
          <p:spPr>
            <a:xfrm>
              <a:off x="6071155" y="3564597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21" name="Lágrima 120"/>
            <p:cNvSpPr/>
            <p:nvPr/>
          </p:nvSpPr>
          <p:spPr>
            <a:xfrm rot="8079409">
              <a:off x="6037405" y="1794633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767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22" name="Elipse 121"/>
            <p:cNvSpPr/>
            <p:nvPr/>
          </p:nvSpPr>
          <p:spPr>
            <a:xfrm>
              <a:off x="6071155" y="1828383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24" name="Lágrima 123"/>
            <p:cNvSpPr/>
            <p:nvPr/>
          </p:nvSpPr>
          <p:spPr>
            <a:xfrm rot="8079409">
              <a:off x="6037405" y="1594317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1DAF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25" name="Elipse 124"/>
            <p:cNvSpPr/>
            <p:nvPr/>
          </p:nvSpPr>
          <p:spPr>
            <a:xfrm>
              <a:off x="6071155" y="1628067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27" name="Lágrima 126"/>
            <p:cNvSpPr/>
            <p:nvPr/>
          </p:nvSpPr>
          <p:spPr>
            <a:xfrm rot="8079409">
              <a:off x="6037405" y="1151153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28" name="Elipse 127"/>
            <p:cNvSpPr/>
            <p:nvPr/>
          </p:nvSpPr>
          <p:spPr>
            <a:xfrm>
              <a:off x="6071155" y="1184903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30" name="Lágrima 129"/>
            <p:cNvSpPr/>
            <p:nvPr/>
          </p:nvSpPr>
          <p:spPr>
            <a:xfrm rot="8079409">
              <a:off x="6037405" y="718622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31" name="Elipse 130"/>
            <p:cNvSpPr/>
            <p:nvPr/>
          </p:nvSpPr>
          <p:spPr>
            <a:xfrm>
              <a:off x="6071155" y="752372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33" name="Lágrima 132"/>
            <p:cNvSpPr/>
            <p:nvPr/>
          </p:nvSpPr>
          <p:spPr>
            <a:xfrm rot="8079409">
              <a:off x="6037405" y="3942122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0808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34" name="Elipse 133"/>
            <p:cNvSpPr/>
            <p:nvPr/>
          </p:nvSpPr>
          <p:spPr>
            <a:xfrm>
              <a:off x="6071155" y="3975872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59" name="Lágrima 158"/>
            <p:cNvSpPr/>
            <p:nvPr/>
          </p:nvSpPr>
          <p:spPr>
            <a:xfrm rot="8079409">
              <a:off x="6037405" y="507673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60" name="Elipse 159"/>
            <p:cNvSpPr/>
            <p:nvPr/>
          </p:nvSpPr>
          <p:spPr>
            <a:xfrm>
              <a:off x="6071155" y="541423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62" name="Lágrima 161"/>
            <p:cNvSpPr/>
            <p:nvPr/>
          </p:nvSpPr>
          <p:spPr>
            <a:xfrm rot="8079409">
              <a:off x="6037405" y="1372735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63" name="Elipse 162"/>
            <p:cNvSpPr/>
            <p:nvPr/>
          </p:nvSpPr>
          <p:spPr>
            <a:xfrm>
              <a:off x="6071155" y="1406485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68" name="Lágrima 167"/>
            <p:cNvSpPr/>
            <p:nvPr/>
          </p:nvSpPr>
          <p:spPr>
            <a:xfrm rot="8079409">
              <a:off x="6037405" y="2866100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B686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72" name="Elipse 271"/>
            <p:cNvSpPr/>
            <p:nvPr/>
          </p:nvSpPr>
          <p:spPr>
            <a:xfrm>
              <a:off x="6071155" y="2899850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78" name="Lágrima 277"/>
            <p:cNvSpPr/>
            <p:nvPr/>
          </p:nvSpPr>
          <p:spPr>
            <a:xfrm rot="8079409">
              <a:off x="6037405" y="2655147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79" name="Elipse 278"/>
            <p:cNvSpPr/>
            <p:nvPr/>
          </p:nvSpPr>
          <p:spPr>
            <a:xfrm>
              <a:off x="6071155" y="2688897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1" name="Lágrima 280"/>
            <p:cNvSpPr/>
            <p:nvPr/>
          </p:nvSpPr>
          <p:spPr>
            <a:xfrm rot="8079409">
              <a:off x="6037405" y="3720529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2" name="Elipse 281"/>
            <p:cNvSpPr/>
            <p:nvPr/>
          </p:nvSpPr>
          <p:spPr>
            <a:xfrm>
              <a:off x="6071155" y="3754279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4" name="Lágrima 283"/>
            <p:cNvSpPr/>
            <p:nvPr/>
          </p:nvSpPr>
          <p:spPr>
            <a:xfrm rot="8079409">
              <a:off x="6037405" y="4163696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5" name="Elipse 284"/>
            <p:cNvSpPr/>
            <p:nvPr/>
          </p:nvSpPr>
          <p:spPr>
            <a:xfrm>
              <a:off x="6071155" y="4197446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6" name="Lágrima 285"/>
            <p:cNvSpPr/>
            <p:nvPr/>
          </p:nvSpPr>
          <p:spPr>
            <a:xfrm rot="8079409">
              <a:off x="6037405" y="4386186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7B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8" name="Elipse 287"/>
            <p:cNvSpPr/>
            <p:nvPr/>
          </p:nvSpPr>
          <p:spPr>
            <a:xfrm>
              <a:off x="6071155" y="4419936"/>
              <a:ext cx="40500" cy="4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93" name="Lágrima 292"/>
            <p:cNvSpPr/>
            <p:nvPr/>
          </p:nvSpPr>
          <p:spPr>
            <a:xfrm rot="8079409">
              <a:off x="6038757" y="3315614"/>
              <a:ext cx="108000" cy="108000"/>
            </a:xfrm>
            <a:prstGeom prst="teardrop">
              <a:avLst>
                <a:gd name="adj" fmla="val 139368"/>
              </a:avLst>
            </a:prstGeom>
            <a:solidFill>
              <a:srgbClr val="006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pt-BR" sz="3733" kern="0">
                <a:solidFill>
                  <a:srgbClr val="FFFFFF"/>
                </a:solidFill>
              </a:endParaRPr>
            </a:p>
          </p:txBody>
        </p:sp>
        <p:sp>
          <p:nvSpPr>
            <p:cNvPr id="294" name="Elipse 293"/>
            <p:cNvSpPr/>
            <p:nvPr/>
          </p:nvSpPr>
          <p:spPr>
            <a:xfrm>
              <a:off x="6072507" y="3349364"/>
              <a:ext cx="40500" cy="405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pt-BR" sz="3733" kern="0">
                <a:solidFill>
                  <a:srgbClr val="FFFFFF"/>
                </a:solidFill>
              </a:endParaRPr>
            </a:p>
          </p:txBody>
        </p:sp>
      </p:grpSp>
      <p:grpSp>
        <p:nvGrpSpPr>
          <p:cNvPr id="295" name="Agrupar 294"/>
          <p:cNvGrpSpPr/>
          <p:nvPr/>
        </p:nvGrpSpPr>
        <p:grpSpPr>
          <a:xfrm>
            <a:off x="5267229" y="6429271"/>
            <a:ext cx="192000" cy="192000"/>
            <a:chOff x="10838375" y="3228398"/>
            <a:chExt cx="504000" cy="503185"/>
          </a:xfrm>
        </p:grpSpPr>
        <p:sp>
          <p:nvSpPr>
            <p:cNvPr id="296" name="Lágrima 295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6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pt-BR" sz="3733" kern="0">
                <a:solidFill>
                  <a:srgbClr val="FFFFFF"/>
                </a:solidFill>
              </a:endParaRPr>
            </a:p>
          </p:txBody>
        </p:sp>
        <p:sp>
          <p:nvSpPr>
            <p:cNvPr id="297" name="Elipse 296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pt-BR" sz="3733" kern="0">
                <a:solidFill>
                  <a:srgbClr val="FFFFFF"/>
                </a:solidFill>
              </a:endParaRPr>
            </a:p>
          </p:txBody>
        </p:sp>
      </p:grpSp>
      <p:grpSp>
        <p:nvGrpSpPr>
          <p:cNvPr id="298" name="Agrupar 297"/>
          <p:cNvGrpSpPr/>
          <p:nvPr/>
        </p:nvGrpSpPr>
        <p:grpSpPr>
          <a:xfrm>
            <a:off x="5521391" y="6429271"/>
            <a:ext cx="192000" cy="192000"/>
            <a:chOff x="10838375" y="3228398"/>
            <a:chExt cx="504000" cy="503185"/>
          </a:xfrm>
        </p:grpSpPr>
        <p:sp>
          <p:nvSpPr>
            <p:cNvPr id="299" name="Lágrima 298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7B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300" name="Elipse 299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176" name="Agrupar 175"/>
          <p:cNvGrpSpPr/>
          <p:nvPr/>
        </p:nvGrpSpPr>
        <p:grpSpPr>
          <a:xfrm>
            <a:off x="6472363" y="2469712"/>
            <a:ext cx="192000" cy="192000"/>
            <a:chOff x="10838375" y="3228398"/>
            <a:chExt cx="504000" cy="503185"/>
          </a:xfrm>
        </p:grpSpPr>
        <p:sp>
          <p:nvSpPr>
            <p:cNvPr id="177" name="Lágrima 176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74" name="Elipse 273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75" name="Retângulo 274">
            <a:hlinkClick r:id="rId19" action="ppaction://hlinksldjump"/>
          </p:cNvPr>
          <p:cNvSpPr/>
          <p:nvPr/>
        </p:nvSpPr>
        <p:spPr>
          <a:xfrm>
            <a:off x="5955830" y="2448666"/>
            <a:ext cx="822005" cy="643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grpSp>
        <p:nvGrpSpPr>
          <p:cNvPr id="276" name="Agrupar 275"/>
          <p:cNvGrpSpPr/>
          <p:nvPr/>
        </p:nvGrpSpPr>
        <p:grpSpPr>
          <a:xfrm>
            <a:off x="4697307" y="1305253"/>
            <a:ext cx="192000" cy="192000"/>
            <a:chOff x="10838375" y="3228398"/>
            <a:chExt cx="504000" cy="503185"/>
          </a:xfrm>
        </p:grpSpPr>
        <p:sp>
          <p:nvSpPr>
            <p:cNvPr id="277" name="Lágrima 276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0" name="Elipse 279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83" name="Retângulo 282">
            <a:hlinkClick r:id="rId20" action="ppaction://hlinksldjump"/>
          </p:cNvPr>
          <p:cNvSpPr/>
          <p:nvPr/>
        </p:nvSpPr>
        <p:spPr>
          <a:xfrm>
            <a:off x="4014760" y="1089073"/>
            <a:ext cx="1138728" cy="801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grpSp>
        <p:nvGrpSpPr>
          <p:cNvPr id="292" name="Agrupar 291"/>
          <p:cNvGrpSpPr/>
          <p:nvPr/>
        </p:nvGrpSpPr>
        <p:grpSpPr>
          <a:xfrm>
            <a:off x="6621688" y="1907008"/>
            <a:ext cx="192000" cy="192000"/>
            <a:chOff x="10838375" y="3228398"/>
            <a:chExt cx="504000" cy="503185"/>
          </a:xfrm>
        </p:grpSpPr>
        <p:sp>
          <p:nvSpPr>
            <p:cNvPr id="301" name="Lágrima 300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302" name="Elipse 301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03" name="Retângulo 302">
            <a:hlinkClick r:id="rId21" action="ppaction://hlinksldjump"/>
          </p:cNvPr>
          <p:cNvSpPr/>
          <p:nvPr/>
        </p:nvSpPr>
        <p:spPr>
          <a:xfrm rot="304830">
            <a:off x="6500413" y="2045299"/>
            <a:ext cx="557403" cy="164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grpSp>
        <p:nvGrpSpPr>
          <p:cNvPr id="304" name="Agrupar 303"/>
          <p:cNvGrpSpPr/>
          <p:nvPr/>
        </p:nvGrpSpPr>
        <p:grpSpPr>
          <a:xfrm>
            <a:off x="6152985" y="1653491"/>
            <a:ext cx="192000" cy="192000"/>
            <a:chOff x="10838375" y="3228398"/>
            <a:chExt cx="504000" cy="503185"/>
          </a:xfrm>
        </p:grpSpPr>
        <p:sp>
          <p:nvSpPr>
            <p:cNvPr id="305" name="Lágrima 304"/>
            <p:cNvSpPr/>
            <p:nvPr/>
          </p:nvSpPr>
          <p:spPr>
            <a:xfrm rot="8079409">
              <a:off x="10838782" y="3227991"/>
              <a:ext cx="503185" cy="504000"/>
            </a:xfrm>
            <a:prstGeom prst="teardrop">
              <a:avLst>
                <a:gd name="adj" fmla="val 13936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306" name="Elipse 305"/>
            <p:cNvSpPr/>
            <p:nvPr/>
          </p:nvSpPr>
          <p:spPr>
            <a:xfrm>
              <a:off x="10995875" y="3385644"/>
              <a:ext cx="189000" cy="18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07" name="Retângulo 306">
            <a:hlinkClick r:id="rId22" action="ppaction://hlinksldjump"/>
          </p:cNvPr>
          <p:cNvSpPr/>
          <p:nvPr/>
        </p:nvSpPr>
        <p:spPr>
          <a:xfrm rot="1948157">
            <a:off x="5957805" y="1658768"/>
            <a:ext cx="275980" cy="727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125123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10" descr="odilon2.jpg">
            <a:extLst>
              <a:ext uri="{FF2B5EF4-FFF2-40B4-BE49-F238E27FC236}">
                <a16:creationId xmlns:a16="http://schemas.microsoft.com/office/drawing/2014/main" id="{21DECDC0-721F-4E9D-BC59-8ECA0D96A0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26401" r="19182" b="-3251"/>
          <a:stretch/>
        </p:blipFill>
        <p:spPr>
          <a:xfrm>
            <a:off x="7868108" y="4122629"/>
            <a:ext cx="3165416" cy="1926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" name="Picture 5" descr="sao_jose___hospital_regional_20150804_1426461949-3096222.jpg">
            <a:extLst>
              <a:ext uri="{FF2B5EF4-FFF2-40B4-BE49-F238E27FC236}">
                <a16:creationId xmlns:a16="http://schemas.microsoft.com/office/drawing/2014/main" id="{3ABBB08A-73EA-4BEA-A9FD-8A3594D051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t="18847" r="10218" b="6809"/>
          <a:stretch/>
        </p:blipFill>
        <p:spPr>
          <a:xfrm>
            <a:off x="4365890" y="4122629"/>
            <a:ext cx="3176113" cy="1890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Picture 3" descr="grajau1.png">
            <a:extLst>
              <a:ext uri="{FF2B5EF4-FFF2-40B4-BE49-F238E27FC236}">
                <a16:creationId xmlns:a16="http://schemas.microsoft.com/office/drawing/2014/main" id="{326491C4-A76B-4B50-8A1E-155D5621D5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 t="5358" r="4244" b="19905"/>
          <a:stretch/>
        </p:blipFill>
        <p:spPr>
          <a:xfrm>
            <a:off x="952500" y="4122629"/>
            <a:ext cx="3194012" cy="1890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Picture 7" descr="messajana.jpg">
            <a:extLst>
              <a:ext uri="{FF2B5EF4-FFF2-40B4-BE49-F238E27FC236}">
                <a16:creationId xmlns:a16="http://schemas.microsoft.com/office/drawing/2014/main" id="{2BF2F351-169C-4C75-9DB6-F4382A9904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" t="9151" r="25516" b="14574"/>
          <a:stretch/>
        </p:blipFill>
        <p:spPr>
          <a:xfrm>
            <a:off x="7868108" y="1651017"/>
            <a:ext cx="3173887" cy="1917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Picture 2" descr="hugol.jpg">
            <a:extLst>
              <a:ext uri="{FF2B5EF4-FFF2-40B4-BE49-F238E27FC236}">
                <a16:creationId xmlns:a16="http://schemas.microsoft.com/office/drawing/2014/main" id="{F7CDBE6B-4482-4E99-99B8-51488D8E30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" t="18177" r="7833" b="5431"/>
          <a:stretch/>
        </p:blipFill>
        <p:spPr>
          <a:xfrm>
            <a:off x="4365890" y="1651017"/>
            <a:ext cx="3169089" cy="1917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Picture 1" descr="palmas.jpg">
            <a:extLst>
              <a:ext uri="{FF2B5EF4-FFF2-40B4-BE49-F238E27FC236}">
                <a16:creationId xmlns:a16="http://schemas.microsoft.com/office/drawing/2014/main" id="{635F49E1-4F30-4314-A3B9-A3590A096DA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9" b="12309"/>
          <a:stretch/>
        </p:blipFill>
        <p:spPr>
          <a:xfrm>
            <a:off x="958411" y="1651018"/>
            <a:ext cx="3169089" cy="1917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EA1FD8A-3C9E-444A-893F-10F6A881A803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Hospitais que participaram do Ciclo 0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Fase de controle e melhoria contínua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64ADC7D-173F-4518-9F56-F0FFC4D5A4B9}"/>
              </a:ext>
            </a:extLst>
          </p:cNvPr>
          <p:cNvSpPr/>
          <p:nvPr/>
        </p:nvSpPr>
        <p:spPr>
          <a:xfrm>
            <a:off x="1074634" y="3429001"/>
            <a:ext cx="2958127" cy="303846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C5989286-C8D0-4421-8372-C2AA459D984F}"/>
              </a:ext>
            </a:extLst>
          </p:cNvPr>
          <p:cNvSpPr/>
          <p:nvPr/>
        </p:nvSpPr>
        <p:spPr>
          <a:xfrm>
            <a:off x="990779" y="3441971"/>
            <a:ext cx="3089065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Geral de Palmas (TO)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F63CCA9-061E-4205-B6BF-76A51B8C12C7}"/>
              </a:ext>
            </a:extLst>
          </p:cNvPr>
          <p:cNvSpPr/>
          <p:nvPr/>
        </p:nvSpPr>
        <p:spPr>
          <a:xfrm>
            <a:off x="4372913" y="3428999"/>
            <a:ext cx="3169090" cy="460401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464C6568-2706-4A59-B277-A6DFDFE54005}"/>
              </a:ext>
            </a:extLst>
          </p:cNvPr>
          <p:cNvSpPr/>
          <p:nvPr/>
        </p:nvSpPr>
        <p:spPr>
          <a:xfrm>
            <a:off x="4369563" y="3441971"/>
            <a:ext cx="3165416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HUGOL - Hospital de Urgências Governador Otávio Lage de Siqueira (GO)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5A7D5CB-582A-4B7F-BC11-071634B7A07E}"/>
              </a:ext>
            </a:extLst>
          </p:cNvPr>
          <p:cNvSpPr/>
          <p:nvPr/>
        </p:nvSpPr>
        <p:spPr>
          <a:xfrm>
            <a:off x="7989385" y="3424409"/>
            <a:ext cx="2910587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1A0582F-3DAA-4FF6-9092-ABDC0860F2BD}"/>
              </a:ext>
            </a:extLst>
          </p:cNvPr>
          <p:cNvSpPr/>
          <p:nvPr/>
        </p:nvSpPr>
        <p:spPr>
          <a:xfrm>
            <a:off x="7925458" y="3437380"/>
            <a:ext cx="3052609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de Messejana (CE)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73610D63-B5DC-408A-A841-EA6D2E5C7667}"/>
              </a:ext>
            </a:extLst>
          </p:cNvPr>
          <p:cNvSpPr/>
          <p:nvPr/>
        </p:nvSpPr>
        <p:spPr>
          <a:xfrm>
            <a:off x="1074635" y="5845756"/>
            <a:ext cx="2965150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6B6E9100-B608-4530-B8D8-CE8363BC8429}"/>
              </a:ext>
            </a:extLst>
          </p:cNvPr>
          <p:cNvSpPr/>
          <p:nvPr/>
        </p:nvSpPr>
        <p:spPr>
          <a:xfrm>
            <a:off x="1017541" y="5858727"/>
            <a:ext cx="3070888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Geral do Grajaú (SP)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AC5C1BD-5462-4161-AF0E-A1B5A17AA26F}"/>
              </a:ext>
            </a:extLst>
          </p:cNvPr>
          <p:cNvSpPr/>
          <p:nvPr/>
        </p:nvSpPr>
        <p:spPr>
          <a:xfrm>
            <a:off x="4472617" y="5839858"/>
            <a:ext cx="2965150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F92F99EA-0C3B-4CAF-80C0-BE26FEEE68FC}"/>
              </a:ext>
            </a:extLst>
          </p:cNvPr>
          <p:cNvSpPr/>
          <p:nvPr/>
        </p:nvSpPr>
        <p:spPr>
          <a:xfrm>
            <a:off x="4430932" y="5852829"/>
            <a:ext cx="3006834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Regional São José (SC)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9CB9A995-20A9-44D5-B4F7-27672B18A7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48" name="Retângulo 47">
            <a:extLst>
              <a:ext uri="{FF2B5EF4-FFF2-40B4-BE49-F238E27FC236}">
                <a16:creationId xmlns:a16="http://schemas.microsoft.com/office/drawing/2014/main" id="{F5C78C6B-EB28-4770-9E4C-86B81EDE3908}"/>
              </a:ext>
            </a:extLst>
          </p:cNvPr>
          <p:cNvSpPr/>
          <p:nvPr/>
        </p:nvSpPr>
        <p:spPr>
          <a:xfrm>
            <a:off x="7861531" y="5839858"/>
            <a:ext cx="3176113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1E4E188E-EF4C-4DA8-9254-B3A6DE18009C}"/>
              </a:ext>
            </a:extLst>
          </p:cNvPr>
          <p:cNvSpPr/>
          <p:nvPr/>
        </p:nvSpPr>
        <p:spPr>
          <a:xfrm>
            <a:off x="7715519" y="5852829"/>
            <a:ext cx="3458940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Metropolitano Odilon Behrens (MG)</a:t>
            </a:r>
          </a:p>
        </p:txBody>
      </p:sp>
    </p:spTree>
    <p:extLst>
      <p:ext uri="{BB962C8B-B14F-4D97-AF65-F5344CB8AC3E}">
        <p14:creationId xmlns:p14="http://schemas.microsoft.com/office/powerpoint/2010/main" val="188633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o 1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Slide do think-cell" r:id="rId5" imgW="421" imgH="423" progId="TCLayout.ActiveDocument.1">
                  <p:embed/>
                </p:oleObj>
              </mc:Choice>
              <mc:Fallback>
                <p:oleObj name="Slide do think-cell" r:id="rId5" imgW="421" imgH="423" progId="TCLayout.ActiveDocument.1">
                  <p:embed/>
                  <p:pic>
                    <p:nvPicPr>
                      <p:cNvPr id="14" name="Objeto 1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303859" y="6253270"/>
            <a:ext cx="10542816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Verdana" panose="020B0604030504040204" pitchFamily="34" charset="0"/>
              <a:buChar char="*"/>
            </a:pPr>
            <a:r>
              <a:rPr lang="pt-BR" sz="8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Sobrecarga de atendimento após a greve dos médicos do Hospital de Pronto-Socorro João XXIII, um dos maiores do Estado. Aumento de 10% na demanda de casos graves</a:t>
            </a:r>
            <a:r>
              <a:rPr lang="pt-BR" sz="85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pt-BR" sz="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2D0C7425-DAC8-40FE-9F9E-56ED0822A4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BEA925E4-9BF6-49EC-869A-2B5D628AEEFE}"/>
              </a:ext>
            </a:extLst>
          </p:cNvPr>
          <p:cNvSpPr txBox="1">
            <a:spLocks/>
          </p:cNvSpPr>
          <p:nvPr/>
        </p:nvSpPr>
        <p:spPr>
          <a:xfrm>
            <a:off x="837432" y="372571"/>
            <a:ext cx="10009243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Projeto Lean nas Emergências - Indicador NEDOCS </a:t>
            </a:r>
          </a:p>
          <a:p>
            <a:pPr lvl="0">
              <a:lnSpc>
                <a:spcPct val="100000"/>
              </a:lnSpc>
              <a:defRPr/>
            </a:pPr>
            <a:r>
              <a:rPr lang="pt-B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(tempo de superlotação em minutos)</a:t>
            </a:r>
          </a:p>
        </p:txBody>
      </p:sp>
      <p:sp>
        <p:nvSpPr>
          <p:cNvPr id="39" name="Rounded Rectangle 18">
            <a:extLst>
              <a:ext uri="{FF2B5EF4-FFF2-40B4-BE49-F238E27FC236}">
                <a16:creationId xmlns:a16="http://schemas.microsoft.com/office/drawing/2014/main" id="{23182CE9-78F9-42AB-BA93-0131BC338474}"/>
              </a:ext>
            </a:extLst>
          </p:cNvPr>
          <p:cNvSpPr/>
          <p:nvPr/>
        </p:nvSpPr>
        <p:spPr>
          <a:xfrm>
            <a:off x="8317865" y="1551027"/>
            <a:ext cx="3554038" cy="4265167"/>
          </a:xfrm>
          <a:prstGeom prst="roundRect">
            <a:avLst>
              <a:gd name="adj" fmla="val 2399"/>
            </a:avLst>
          </a:prstGeom>
          <a:noFill/>
          <a:ln w="19050">
            <a:solidFill>
              <a:srgbClr val="065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dirty="0">
              <a:solidFill>
                <a:srgbClr val="06519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F80523D-3F5E-44BC-BF07-204A4D74A83B}"/>
              </a:ext>
            </a:extLst>
          </p:cNvPr>
          <p:cNvSpPr/>
          <p:nvPr/>
        </p:nvSpPr>
        <p:spPr>
          <a:xfrm>
            <a:off x="1177159" y="1241954"/>
            <a:ext cx="1051034" cy="334598"/>
          </a:xfrm>
          <a:prstGeom prst="rect">
            <a:avLst/>
          </a:prstGeom>
          <a:solidFill>
            <a:srgbClr val="00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CICLO 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23DCC88-B420-42A2-8579-1650E7A84C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834" y="250787"/>
            <a:ext cx="10339900" cy="5816194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A1C9940D-6C40-4A31-85D5-85709BD456C6}"/>
              </a:ext>
            </a:extLst>
          </p:cNvPr>
          <p:cNvSpPr txBox="1"/>
          <p:nvPr/>
        </p:nvSpPr>
        <p:spPr>
          <a:xfrm>
            <a:off x="8497957" y="1747790"/>
            <a:ext cx="3155209" cy="365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Objetivo:</a:t>
            </a:r>
            <a:r>
              <a:rPr lang="pt-BR" sz="1200" b="1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melhorias no atendimento hospitalar de urgências e emergências de hospital públicos e filantrópicos.</a:t>
            </a:r>
          </a:p>
          <a:p>
            <a:pPr>
              <a:lnSpc>
                <a:spcPct val="150000"/>
              </a:lnSpc>
            </a:pPr>
            <a:endParaRPr lang="pt-BR" sz="1200" b="1" dirty="0">
              <a:solidFill>
                <a:srgbClr val="06519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1ª fase: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ago a nov/2017 em 6 hospitais / </a:t>
            </a:r>
            <a:r>
              <a:rPr lang="pt-BR" sz="1200" b="1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2ª fase: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 a set/18 em 10 hospitais / </a:t>
            </a:r>
            <a:r>
              <a:rPr lang="pt-BR" sz="1200" b="1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3ª fase: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nov/18 a abr/19 em 20 hospitais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Intervenção: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hospitais, entre 2018 e 2020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Comunidade Lean: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plataforma digital para troca de experiências</a:t>
            </a:r>
          </a:p>
        </p:txBody>
      </p:sp>
    </p:spTree>
    <p:extLst>
      <p:ext uri="{BB962C8B-B14F-4D97-AF65-F5344CB8AC3E}">
        <p14:creationId xmlns:p14="http://schemas.microsoft.com/office/powerpoint/2010/main" val="5460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13">
            <a:extLst>
              <a:ext uri="{FF2B5EF4-FFF2-40B4-BE49-F238E27FC236}">
                <a16:creationId xmlns:a16="http://schemas.microsoft.com/office/drawing/2014/main" id="{E2392F9C-E752-43A4-9BA0-972CC72393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0" b="-1573"/>
          <a:stretch/>
        </p:blipFill>
        <p:spPr>
          <a:xfrm>
            <a:off x="5983347" y="4122629"/>
            <a:ext cx="3135929" cy="1808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Imagem 12">
            <a:extLst>
              <a:ext uri="{FF2B5EF4-FFF2-40B4-BE49-F238E27FC236}">
                <a16:creationId xmlns:a16="http://schemas.microsoft.com/office/drawing/2014/main" id="{E84EC1ED-128B-4E3C-8DF4-58DD9D3C9F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0445" r="1300" b="1751"/>
          <a:stretch/>
        </p:blipFill>
        <p:spPr>
          <a:xfrm>
            <a:off x="2519220" y="4122629"/>
            <a:ext cx="3194012" cy="1808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Imagem 8">
            <a:extLst>
              <a:ext uri="{FF2B5EF4-FFF2-40B4-BE49-F238E27FC236}">
                <a16:creationId xmlns:a16="http://schemas.microsoft.com/office/drawing/2014/main" id="{75114972-89B0-41DC-BD5A-471353CE8B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4" b="1573"/>
          <a:stretch/>
        </p:blipFill>
        <p:spPr>
          <a:xfrm>
            <a:off x="7861530" y="1674809"/>
            <a:ext cx="3175000" cy="1906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Imagem 10">
            <a:extLst>
              <a:ext uri="{FF2B5EF4-FFF2-40B4-BE49-F238E27FC236}">
                <a16:creationId xmlns:a16="http://schemas.microsoft.com/office/drawing/2014/main" id="{7B5B004F-9396-4533-8450-B42F0ABFF4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842"/>
          <a:stretch/>
        </p:blipFill>
        <p:spPr>
          <a:xfrm>
            <a:off x="4369563" y="1674811"/>
            <a:ext cx="3172440" cy="1906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DC328F78-4A1F-40C8-A9CC-83AF2D2B4F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" y="1651018"/>
            <a:ext cx="3175000" cy="1930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EA1FD8A-3C9E-444A-893F-10F6A881A803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Hospitais participaram do Ciclo 1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64ADC7D-173F-4518-9F56-F0FFC4D5A4B9}"/>
              </a:ext>
            </a:extLst>
          </p:cNvPr>
          <p:cNvSpPr/>
          <p:nvPr/>
        </p:nvSpPr>
        <p:spPr>
          <a:xfrm>
            <a:off x="1029498" y="3429000"/>
            <a:ext cx="3005738" cy="460401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C5989286-C8D0-4421-8372-C2AA459D984F}"/>
              </a:ext>
            </a:extLst>
          </p:cNvPr>
          <p:cNvSpPr/>
          <p:nvPr/>
        </p:nvSpPr>
        <p:spPr>
          <a:xfrm>
            <a:off x="1483276" y="3441971"/>
            <a:ext cx="2071888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Instituto Hospital de Base do Distrito Federal (DF)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F63CCA9-061E-4205-B6BF-76A51B8C12C7}"/>
              </a:ext>
            </a:extLst>
          </p:cNvPr>
          <p:cNvSpPr/>
          <p:nvPr/>
        </p:nvSpPr>
        <p:spPr>
          <a:xfrm>
            <a:off x="4447027" y="3428999"/>
            <a:ext cx="3005738" cy="460401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464C6568-2706-4A59-B277-A6DFDFE54005}"/>
              </a:ext>
            </a:extLst>
          </p:cNvPr>
          <p:cNvSpPr/>
          <p:nvPr/>
        </p:nvSpPr>
        <p:spPr>
          <a:xfrm>
            <a:off x="4868031" y="3441971"/>
            <a:ext cx="2172943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Estadual Dr. Jayme Santos Neves (ES)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5A7D5CB-582A-4B7F-BC11-071634B7A07E}"/>
              </a:ext>
            </a:extLst>
          </p:cNvPr>
          <p:cNvSpPr/>
          <p:nvPr/>
        </p:nvSpPr>
        <p:spPr>
          <a:xfrm>
            <a:off x="7953794" y="3424409"/>
            <a:ext cx="3005739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1A0582F-3DAA-4FF6-9092-ABDC0860F2BD}"/>
              </a:ext>
            </a:extLst>
          </p:cNvPr>
          <p:cNvSpPr/>
          <p:nvPr/>
        </p:nvSpPr>
        <p:spPr>
          <a:xfrm>
            <a:off x="7925458" y="3437380"/>
            <a:ext cx="3052609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Regional de Ceilândia (DF)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73610D63-B5DC-408A-A841-EA6D2E5C7667}"/>
              </a:ext>
            </a:extLst>
          </p:cNvPr>
          <p:cNvSpPr/>
          <p:nvPr/>
        </p:nvSpPr>
        <p:spPr>
          <a:xfrm>
            <a:off x="2625220" y="5878124"/>
            <a:ext cx="3006835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6B6E9100-B608-4530-B8D8-CE8363BC8429}"/>
              </a:ext>
            </a:extLst>
          </p:cNvPr>
          <p:cNvSpPr/>
          <p:nvPr/>
        </p:nvSpPr>
        <p:spPr>
          <a:xfrm>
            <a:off x="2584261" y="5891095"/>
            <a:ext cx="3070888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Geral de Guarulhos (SP)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AC5C1BD-5462-4161-AF0E-A1B5A17AA26F}"/>
              </a:ext>
            </a:extLst>
          </p:cNvPr>
          <p:cNvSpPr/>
          <p:nvPr/>
        </p:nvSpPr>
        <p:spPr>
          <a:xfrm>
            <a:off x="6048388" y="5872226"/>
            <a:ext cx="3006835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F92F99EA-0C3B-4CAF-80C0-BE26FEEE68FC}"/>
              </a:ext>
            </a:extLst>
          </p:cNvPr>
          <p:cNvSpPr/>
          <p:nvPr/>
        </p:nvSpPr>
        <p:spPr>
          <a:xfrm>
            <a:off x="6048389" y="5885197"/>
            <a:ext cx="3006834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Santa Casa de São Paulo (SP)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9CB9A995-20A9-44D5-B4F7-27672B18A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9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485" r="-93" b="3581"/>
          <a:stretch/>
        </p:blipFill>
        <p:spPr>
          <a:xfrm>
            <a:off x="7859000" y="1674810"/>
            <a:ext cx="3175000" cy="1798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m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" b="12652"/>
          <a:stretch/>
        </p:blipFill>
        <p:spPr>
          <a:xfrm>
            <a:off x="5970246" y="4122629"/>
            <a:ext cx="3149031" cy="1798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m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0"/>
          <a:stretch/>
        </p:blipFill>
        <p:spPr>
          <a:xfrm>
            <a:off x="2519220" y="4122629"/>
            <a:ext cx="3194012" cy="1798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m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306" b="-161"/>
          <a:stretch/>
        </p:blipFill>
        <p:spPr>
          <a:xfrm>
            <a:off x="952500" y="1674810"/>
            <a:ext cx="3175000" cy="1818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6" name="Picture 2" descr="Resultado de imagem para hospital universitÃ¡rio estadual de londrin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563" y="1672627"/>
            <a:ext cx="3175200" cy="1820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EA1FD8A-3C9E-444A-893F-10F6A881A803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Hospitais participaram do Ciclo 1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64ADC7D-173F-4518-9F56-F0FFC4D5A4B9}"/>
              </a:ext>
            </a:extLst>
          </p:cNvPr>
          <p:cNvSpPr/>
          <p:nvPr/>
        </p:nvSpPr>
        <p:spPr>
          <a:xfrm>
            <a:off x="1050614" y="3388540"/>
            <a:ext cx="2997975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C5989286-C8D0-4421-8372-C2AA459D984F}"/>
              </a:ext>
            </a:extLst>
          </p:cNvPr>
          <p:cNvSpPr/>
          <p:nvPr/>
        </p:nvSpPr>
        <p:spPr>
          <a:xfrm>
            <a:off x="1017541" y="3401511"/>
            <a:ext cx="3052609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Geral de Roraima (RR)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F63CCA9-061E-4205-B6BF-76A51B8C12C7}"/>
              </a:ext>
            </a:extLst>
          </p:cNvPr>
          <p:cNvSpPr/>
          <p:nvPr/>
        </p:nvSpPr>
        <p:spPr>
          <a:xfrm>
            <a:off x="4454792" y="3388540"/>
            <a:ext cx="3020984" cy="312724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464C6568-2706-4A59-B277-A6DFDFE54005}"/>
              </a:ext>
            </a:extLst>
          </p:cNvPr>
          <p:cNvSpPr/>
          <p:nvPr/>
        </p:nvSpPr>
        <p:spPr>
          <a:xfrm>
            <a:off x="4423166" y="3401511"/>
            <a:ext cx="3052609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Univ. Estadual de Londrina (PR)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5A7D5CB-582A-4B7F-BC11-071634B7A07E}"/>
              </a:ext>
            </a:extLst>
          </p:cNvPr>
          <p:cNvSpPr/>
          <p:nvPr/>
        </p:nvSpPr>
        <p:spPr>
          <a:xfrm>
            <a:off x="7950966" y="3392827"/>
            <a:ext cx="3020984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1A0582F-3DAA-4FF6-9092-ABDC0860F2BD}"/>
              </a:ext>
            </a:extLst>
          </p:cNvPr>
          <p:cNvSpPr/>
          <p:nvPr/>
        </p:nvSpPr>
        <p:spPr>
          <a:xfrm>
            <a:off x="7925458" y="3405798"/>
            <a:ext cx="3052609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da Cidade de Passo Fundo (RS)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73610D63-B5DC-408A-A841-EA6D2E5C7667}"/>
              </a:ext>
            </a:extLst>
          </p:cNvPr>
          <p:cNvSpPr/>
          <p:nvPr/>
        </p:nvSpPr>
        <p:spPr>
          <a:xfrm>
            <a:off x="2584261" y="5813388"/>
            <a:ext cx="3070888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6B6E9100-B608-4530-B8D8-CE8363BC8429}"/>
              </a:ext>
            </a:extLst>
          </p:cNvPr>
          <p:cNvSpPr/>
          <p:nvPr/>
        </p:nvSpPr>
        <p:spPr>
          <a:xfrm>
            <a:off x="2584261" y="5826359"/>
            <a:ext cx="3070888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do Trabalhador (PR)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AC5C1BD-5462-4161-AF0E-A1B5A17AA26F}"/>
              </a:ext>
            </a:extLst>
          </p:cNvPr>
          <p:cNvSpPr/>
          <p:nvPr/>
        </p:nvSpPr>
        <p:spPr>
          <a:xfrm>
            <a:off x="6048390" y="5807490"/>
            <a:ext cx="3006834" cy="308437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F92F99EA-0C3B-4CAF-80C0-BE26FEEE68FC}"/>
              </a:ext>
            </a:extLst>
          </p:cNvPr>
          <p:cNvSpPr/>
          <p:nvPr/>
        </p:nvSpPr>
        <p:spPr>
          <a:xfrm>
            <a:off x="6048389" y="5820461"/>
            <a:ext cx="3006834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de Clínicas de Uberlândia (MG)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9CB9A995-20A9-44D5-B4F7-27672B18A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o 1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Slide do think-cell" r:id="rId5" imgW="421" imgH="423" progId="TCLayout.ActiveDocument.1">
                  <p:embed/>
                </p:oleObj>
              </mc:Choice>
              <mc:Fallback>
                <p:oleObj name="Slide do think-cell" r:id="rId5" imgW="421" imgH="423" progId="TCLayout.ActiveDocument.1">
                  <p:embed/>
                  <p:pic>
                    <p:nvPicPr>
                      <p:cNvPr id="14" name="Objeto 1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2D0C7425-DAC8-40FE-9F9E-56ED0822A4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BEA925E4-9BF6-49EC-869A-2B5D628AEEFE}"/>
              </a:ext>
            </a:extLst>
          </p:cNvPr>
          <p:cNvSpPr txBox="1">
            <a:spLocks/>
          </p:cNvSpPr>
          <p:nvPr/>
        </p:nvSpPr>
        <p:spPr>
          <a:xfrm>
            <a:off x="837432" y="372571"/>
            <a:ext cx="10009243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Projeto Lean nas Emergências - Indicador NEDOCS </a:t>
            </a:r>
          </a:p>
          <a:p>
            <a:pPr lvl="0">
              <a:lnSpc>
                <a:spcPct val="100000"/>
              </a:lnSpc>
              <a:defRPr/>
            </a:pPr>
            <a:r>
              <a:rPr lang="pt-B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(tempo de superlotação em minutos)</a:t>
            </a:r>
          </a:p>
        </p:txBody>
      </p:sp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EF29EEB5-EDFE-415A-8C56-F645B0EECB2E}"/>
              </a:ext>
            </a:extLst>
          </p:cNvPr>
          <p:cNvSpPr/>
          <p:nvPr/>
        </p:nvSpPr>
        <p:spPr>
          <a:xfrm>
            <a:off x="8317865" y="1551027"/>
            <a:ext cx="3554038" cy="4265167"/>
          </a:xfrm>
          <a:prstGeom prst="roundRect">
            <a:avLst>
              <a:gd name="adj" fmla="val 2399"/>
            </a:avLst>
          </a:prstGeom>
          <a:noFill/>
          <a:ln w="19050">
            <a:solidFill>
              <a:srgbClr val="065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dirty="0">
              <a:solidFill>
                <a:srgbClr val="06519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7AC9B76-D329-4643-B3F0-AB6B387C870C}"/>
              </a:ext>
            </a:extLst>
          </p:cNvPr>
          <p:cNvSpPr/>
          <p:nvPr/>
        </p:nvSpPr>
        <p:spPr>
          <a:xfrm>
            <a:off x="1177159" y="1241954"/>
            <a:ext cx="1051034" cy="334598"/>
          </a:xfrm>
          <a:prstGeom prst="rect">
            <a:avLst/>
          </a:prstGeom>
          <a:solidFill>
            <a:srgbClr val="00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CICLO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548D70C-AF53-47A4-B3A1-8F6B373F7E40}"/>
              </a:ext>
            </a:extLst>
          </p:cNvPr>
          <p:cNvSpPr txBox="1"/>
          <p:nvPr/>
        </p:nvSpPr>
        <p:spPr>
          <a:xfrm>
            <a:off x="303859" y="6253270"/>
            <a:ext cx="1054281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t-BR" sz="8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** Revisão e separação de algumas áreas do PS para outros setores Hospitalares e a readequação desses pontos de cuidado ainda em fase de estabilização.</a:t>
            </a:r>
            <a:endParaRPr lang="pt-BR" sz="85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88882A7-AF37-4AA1-9EF6-FF4C2718E5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09" y="449345"/>
            <a:ext cx="10594328" cy="595931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989F9EA1-4CD3-40EF-996B-EF1F57AF709F}"/>
              </a:ext>
            </a:extLst>
          </p:cNvPr>
          <p:cNvSpPr txBox="1"/>
          <p:nvPr/>
        </p:nvSpPr>
        <p:spPr>
          <a:xfrm>
            <a:off x="8497957" y="1747790"/>
            <a:ext cx="3155209" cy="365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Objetivo:</a:t>
            </a:r>
            <a:r>
              <a:rPr lang="pt-BR" sz="1200" b="1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melhorias no atendimento hospitalar de urgências e emergências de hospital públicos e filantrópicos.</a:t>
            </a:r>
          </a:p>
          <a:p>
            <a:pPr>
              <a:lnSpc>
                <a:spcPct val="150000"/>
              </a:lnSpc>
            </a:pPr>
            <a:endParaRPr lang="pt-BR" sz="1200" b="1" dirty="0">
              <a:solidFill>
                <a:srgbClr val="06519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1ª fase: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ago a nov/2017 em 6 hospitais / </a:t>
            </a:r>
            <a:r>
              <a:rPr lang="pt-BR" sz="1200" b="1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2ª fase: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 a set/18 em 10 hospitais / </a:t>
            </a:r>
            <a:r>
              <a:rPr lang="pt-BR" sz="1200" b="1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3ª fase: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nov/18 a abr/19 em 20 hospitais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Intervenção: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hospitais, entre 2018 e 2020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rgbClr val="D190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Comunidade Lean: </a:t>
            </a:r>
            <a:r>
              <a:rPr lang="pt-BR" sz="1200" dirty="0">
                <a:solidFill>
                  <a:srgbClr val="0651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plataforma digital para troca de experiências</a:t>
            </a:r>
          </a:p>
        </p:txBody>
      </p:sp>
    </p:spTree>
    <p:extLst>
      <p:ext uri="{BB962C8B-B14F-4D97-AF65-F5344CB8AC3E}">
        <p14:creationId xmlns:p14="http://schemas.microsoft.com/office/powerpoint/2010/main" val="39572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F4C47E5-7DDF-4611-B661-F916459710DA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Universitário de Londrina – PR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Corredor do Hospital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796E5D-0821-4871-B78E-106F5D00FE85}"/>
              </a:ext>
            </a:extLst>
          </p:cNvPr>
          <p:cNvGrpSpPr/>
          <p:nvPr/>
        </p:nvGrpSpPr>
        <p:grpSpPr>
          <a:xfrm>
            <a:off x="968722" y="2029553"/>
            <a:ext cx="10904680" cy="3475706"/>
            <a:chOff x="1881973" y="2296685"/>
            <a:chExt cx="10066581" cy="3208574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2"/>
            <a:srcRect b="26186"/>
            <a:stretch/>
          </p:blipFill>
          <p:spPr>
            <a:xfrm>
              <a:off x="5467117" y="2296687"/>
              <a:ext cx="3249700" cy="3208572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" t="5833" r="915" b="21265"/>
            <a:stretch/>
          </p:blipFill>
          <p:spPr>
            <a:xfrm>
              <a:off x="2083272" y="2296687"/>
              <a:ext cx="3247939" cy="3198730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13" b="3617"/>
            <a:stretch/>
          </p:blipFill>
          <p:spPr>
            <a:xfrm>
              <a:off x="8869242" y="2296687"/>
              <a:ext cx="3079312" cy="3208572"/>
            </a:xfrm>
            <a:prstGeom prst="rect">
              <a:avLst/>
            </a:prstGeom>
          </p:spPr>
        </p:pic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C6B5B16D-F8C5-4956-BBAA-0C7223431B60}"/>
                </a:ext>
              </a:extLst>
            </p:cNvPr>
            <p:cNvGrpSpPr/>
            <p:nvPr/>
          </p:nvGrpSpPr>
          <p:grpSpPr>
            <a:xfrm>
              <a:off x="1881973" y="2296685"/>
              <a:ext cx="347296" cy="3208573"/>
              <a:chOff x="923278" y="2296685"/>
              <a:chExt cx="347296" cy="3208573"/>
            </a:xfrm>
          </p:grpSpPr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DE624179-8BF6-4B50-B58F-4FAB0BBDAA1D}"/>
                  </a:ext>
                </a:extLst>
              </p:cNvPr>
              <p:cNvSpPr/>
              <p:nvPr/>
            </p:nvSpPr>
            <p:spPr>
              <a:xfrm>
                <a:off x="923278" y="2296685"/>
                <a:ext cx="223337" cy="3208573"/>
              </a:xfrm>
              <a:prstGeom prst="rect">
                <a:avLst/>
              </a:prstGeom>
              <a:solidFill>
                <a:srgbClr val="008F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6" name="Triângulo isósceles 5">
                <a:extLst>
                  <a:ext uri="{FF2B5EF4-FFF2-40B4-BE49-F238E27FC236}">
                    <a16:creationId xmlns:a16="http://schemas.microsoft.com/office/drawing/2014/main" id="{6665587A-F023-4E2C-8DD2-D67BDEECE988}"/>
                  </a:ext>
                </a:extLst>
              </p:cNvPr>
              <p:cNvSpPr/>
              <p:nvPr/>
            </p:nvSpPr>
            <p:spPr>
              <a:xfrm rot="5400000">
                <a:off x="-390770" y="3834073"/>
                <a:ext cx="3198729" cy="123958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Retângulo 22">
                <a:extLst>
                  <a:ext uri="{FF2B5EF4-FFF2-40B4-BE49-F238E27FC236}">
                    <a16:creationId xmlns:a16="http://schemas.microsoft.com/office/drawing/2014/main" id="{E03DA9B0-BE63-4A96-8FA9-89525D92E073}"/>
                  </a:ext>
                </a:extLst>
              </p:cNvPr>
              <p:cNvSpPr/>
              <p:nvPr/>
            </p:nvSpPr>
            <p:spPr>
              <a:xfrm rot="16200000">
                <a:off x="-495382" y="3736375"/>
                <a:ext cx="318715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4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ANTES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85049C23-36F9-433F-8731-447C75298AC4}"/>
                </a:ext>
              </a:extLst>
            </p:cNvPr>
            <p:cNvGrpSpPr/>
            <p:nvPr/>
          </p:nvGrpSpPr>
          <p:grpSpPr>
            <a:xfrm>
              <a:off x="5446094" y="2296685"/>
              <a:ext cx="347296" cy="3208573"/>
              <a:chOff x="923278" y="2296685"/>
              <a:chExt cx="347296" cy="3208573"/>
            </a:xfrm>
          </p:grpSpPr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4C1C40CF-4171-478E-BAC1-CDE6DA1FD566}"/>
                  </a:ext>
                </a:extLst>
              </p:cNvPr>
              <p:cNvSpPr/>
              <p:nvPr/>
            </p:nvSpPr>
            <p:spPr>
              <a:xfrm>
                <a:off x="923278" y="2296685"/>
                <a:ext cx="223337" cy="3208573"/>
              </a:xfrm>
              <a:prstGeom prst="rect">
                <a:avLst/>
              </a:prstGeom>
              <a:solidFill>
                <a:srgbClr val="D190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26" name="Triângulo isósceles 25">
                <a:extLst>
                  <a:ext uri="{FF2B5EF4-FFF2-40B4-BE49-F238E27FC236}">
                    <a16:creationId xmlns:a16="http://schemas.microsoft.com/office/drawing/2014/main" id="{82A61F60-B6EA-4920-84EC-B346B825C875}"/>
                  </a:ext>
                </a:extLst>
              </p:cNvPr>
              <p:cNvSpPr/>
              <p:nvPr/>
            </p:nvSpPr>
            <p:spPr>
              <a:xfrm rot="5400000">
                <a:off x="-390770" y="3834073"/>
                <a:ext cx="3198729" cy="123958"/>
              </a:xfrm>
              <a:prstGeom prst="triangle">
                <a:avLst/>
              </a:prstGeom>
              <a:solidFill>
                <a:srgbClr val="D190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Retângulo 26">
                <a:extLst>
                  <a:ext uri="{FF2B5EF4-FFF2-40B4-BE49-F238E27FC236}">
                    <a16:creationId xmlns:a16="http://schemas.microsoft.com/office/drawing/2014/main" id="{6F81817D-E994-4B21-9A4A-3C4BA3175916}"/>
                  </a:ext>
                </a:extLst>
              </p:cNvPr>
              <p:cNvSpPr/>
              <p:nvPr/>
            </p:nvSpPr>
            <p:spPr>
              <a:xfrm rot="16200000">
                <a:off x="-495382" y="3736375"/>
                <a:ext cx="318715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4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DURANTE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75B28FB5-A356-4969-A3FD-7D880311E931}"/>
                </a:ext>
              </a:extLst>
            </p:cNvPr>
            <p:cNvGrpSpPr/>
            <p:nvPr/>
          </p:nvGrpSpPr>
          <p:grpSpPr>
            <a:xfrm>
              <a:off x="8840776" y="2296685"/>
              <a:ext cx="347296" cy="3208573"/>
              <a:chOff x="923278" y="2296685"/>
              <a:chExt cx="347296" cy="3208573"/>
            </a:xfrm>
          </p:grpSpPr>
          <p:sp>
            <p:nvSpPr>
              <p:cNvPr id="29" name="Retângulo 28">
                <a:extLst>
                  <a:ext uri="{FF2B5EF4-FFF2-40B4-BE49-F238E27FC236}">
                    <a16:creationId xmlns:a16="http://schemas.microsoft.com/office/drawing/2014/main" id="{67756AB9-4ED1-4758-90F0-44DA526C6B38}"/>
                  </a:ext>
                </a:extLst>
              </p:cNvPr>
              <p:cNvSpPr/>
              <p:nvPr/>
            </p:nvSpPr>
            <p:spPr>
              <a:xfrm>
                <a:off x="923278" y="2296685"/>
                <a:ext cx="223337" cy="3208573"/>
              </a:xfrm>
              <a:prstGeom prst="rect">
                <a:avLst/>
              </a:prstGeom>
              <a:solidFill>
                <a:srgbClr val="73B3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30" name="Triângulo isósceles 29">
                <a:extLst>
                  <a:ext uri="{FF2B5EF4-FFF2-40B4-BE49-F238E27FC236}">
                    <a16:creationId xmlns:a16="http://schemas.microsoft.com/office/drawing/2014/main" id="{A5B15D92-9D66-4E9B-94AA-5396CBD2D95A}"/>
                  </a:ext>
                </a:extLst>
              </p:cNvPr>
              <p:cNvSpPr/>
              <p:nvPr/>
            </p:nvSpPr>
            <p:spPr>
              <a:xfrm rot="5400000">
                <a:off x="-390770" y="3834073"/>
                <a:ext cx="3198729" cy="123958"/>
              </a:xfrm>
              <a:prstGeom prst="triangle">
                <a:avLst/>
              </a:prstGeom>
              <a:solidFill>
                <a:srgbClr val="73B3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tângulo 30">
                <a:extLst>
                  <a:ext uri="{FF2B5EF4-FFF2-40B4-BE49-F238E27FC236}">
                    <a16:creationId xmlns:a16="http://schemas.microsoft.com/office/drawing/2014/main" id="{DD1A3507-98ED-4878-A383-D3DA805A4C65}"/>
                  </a:ext>
                </a:extLst>
              </p:cNvPr>
              <p:cNvSpPr/>
              <p:nvPr/>
            </p:nvSpPr>
            <p:spPr>
              <a:xfrm rot="16200000">
                <a:off x="-495382" y="3736375"/>
                <a:ext cx="318715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4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OUTUBRO/18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2" name="Imagem 31">
            <a:extLst>
              <a:ext uri="{FF2B5EF4-FFF2-40B4-BE49-F238E27FC236}">
                <a16:creationId xmlns:a16="http://schemas.microsoft.com/office/drawing/2014/main" id="{1F870385-7AD9-491E-913F-5D7FE8372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C43050E4-C50F-4F8E-BC80-3D39189F2B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00" r="13406"/>
          <a:stretch/>
        </p:blipFill>
        <p:spPr>
          <a:xfrm>
            <a:off x="8556151" y="2023871"/>
            <a:ext cx="3317250" cy="348138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4C47E5-7DDF-4611-B661-F916459710DA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Regional de Ceilândia - DF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Corredor do Hospital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696" y="2029555"/>
            <a:ext cx="3519561" cy="347570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489" y="2029555"/>
            <a:ext cx="3492929" cy="3465042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C6B5B16D-F8C5-4956-BBAA-0C7223431B60}"/>
              </a:ext>
            </a:extLst>
          </p:cNvPr>
          <p:cNvGrpSpPr/>
          <p:nvPr/>
        </p:nvGrpSpPr>
        <p:grpSpPr>
          <a:xfrm>
            <a:off x="968722" y="2029553"/>
            <a:ext cx="376210" cy="3475705"/>
            <a:chOff x="923278" y="2296685"/>
            <a:chExt cx="347296" cy="3208573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E624179-8BF6-4B50-B58F-4FAB0BBDAA1D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008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6665587A-F023-4E2C-8DD2-D67BDEECE988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03DA9B0-BE63-4A96-8FA9-89525D92E073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ANTES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5049C23-36F9-433F-8731-447C75298AC4}"/>
              </a:ext>
            </a:extLst>
          </p:cNvPr>
          <p:cNvGrpSpPr/>
          <p:nvPr/>
        </p:nvGrpSpPr>
        <p:grpSpPr>
          <a:xfrm>
            <a:off x="4829576" y="2029553"/>
            <a:ext cx="376210" cy="3475705"/>
            <a:chOff x="923278" y="2296685"/>
            <a:chExt cx="347296" cy="3208573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4C1C40CF-4171-478E-BAC1-CDE6DA1FD566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26" name="Triângulo isósceles 25">
              <a:extLst>
                <a:ext uri="{FF2B5EF4-FFF2-40B4-BE49-F238E27FC236}">
                  <a16:creationId xmlns:a16="http://schemas.microsoft.com/office/drawing/2014/main" id="{82A61F60-B6EA-4920-84EC-B346B825C875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6F81817D-E994-4B21-9A4A-3C4BA3175916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DURANTE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75B28FB5-A356-4969-A3FD-7D880311E931}"/>
              </a:ext>
            </a:extLst>
          </p:cNvPr>
          <p:cNvGrpSpPr/>
          <p:nvPr/>
        </p:nvGrpSpPr>
        <p:grpSpPr>
          <a:xfrm>
            <a:off x="8506884" y="2029553"/>
            <a:ext cx="376210" cy="3475705"/>
            <a:chOff x="923278" y="2296685"/>
            <a:chExt cx="347296" cy="3208573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67756AB9-4ED1-4758-90F0-44DA526C6B38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30" name="Triângulo isósceles 29">
              <a:extLst>
                <a:ext uri="{FF2B5EF4-FFF2-40B4-BE49-F238E27FC236}">
                  <a16:creationId xmlns:a16="http://schemas.microsoft.com/office/drawing/2014/main" id="{A5B15D92-9D66-4E9B-94AA-5396CBD2D95A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D1A3507-98ED-4878-A383-D3DA805A4C65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OUTUBRO/18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EA98D6F0-0A58-4AEF-8C77-21E50EEFC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EE2393F6-EEF2-4C70-AD31-4C12CDC80A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" t="2780" r="12241" b="25156"/>
          <a:stretch/>
        </p:blipFill>
        <p:spPr>
          <a:xfrm>
            <a:off x="8621133" y="2029555"/>
            <a:ext cx="3252268" cy="347570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1C65DF5-001A-445C-990F-640340D6B8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9" t="2041" r="1084" b="2915"/>
          <a:stretch/>
        </p:blipFill>
        <p:spPr>
          <a:xfrm>
            <a:off x="4891048" y="2029555"/>
            <a:ext cx="3475702" cy="3475704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FB0C19B-725E-4F98-8656-08B61ABCF2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4" t="579" r="1307" b="5508"/>
          <a:stretch/>
        </p:blipFill>
        <p:spPr>
          <a:xfrm>
            <a:off x="1199489" y="2029554"/>
            <a:ext cx="3494732" cy="346267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4C47E5-7DDF-4611-B661-F916459710DA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do Trabalhador – PR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Corredor do Hospital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6B5B16D-F8C5-4956-BBAA-0C7223431B60}"/>
              </a:ext>
            </a:extLst>
          </p:cNvPr>
          <p:cNvGrpSpPr/>
          <p:nvPr/>
        </p:nvGrpSpPr>
        <p:grpSpPr>
          <a:xfrm>
            <a:off x="968722" y="2029553"/>
            <a:ext cx="376210" cy="3475705"/>
            <a:chOff x="923278" y="2296685"/>
            <a:chExt cx="347296" cy="3208573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E624179-8BF6-4B50-B58F-4FAB0BBDAA1D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008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6665587A-F023-4E2C-8DD2-D67BDEECE988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03DA9B0-BE63-4A96-8FA9-89525D92E073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ANTES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5049C23-36F9-433F-8731-447C75298AC4}"/>
              </a:ext>
            </a:extLst>
          </p:cNvPr>
          <p:cNvGrpSpPr/>
          <p:nvPr/>
        </p:nvGrpSpPr>
        <p:grpSpPr>
          <a:xfrm>
            <a:off x="4829576" y="2029553"/>
            <a:ext cx="376210" cy="3475705"/>
            <a:chOff x="923278" y="2296685"/>
            <a:chExt cx="347296" cy="3208573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4C1C40CF-4171-478E-BAC1-CDE6DA1FD566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26" name="Triângulo isósceles 25">
              <a:extLst>
                <a:ext uri="{FF2B5EF4-FFF2-40B4-BE49-F238E27FC236}">
                  <a16:creationId xmlns:a16="http://schemas.microsoft.com/office/drawing/2014/main" id="{82A61F60-B6EA-4920-84EC-B346B825C875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6F81817D-E994-4B21-9A4A-3C4BA3175916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DURANTE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75B28FB5-A356-4969-A3FD-7D880311E931}"/>
              </a:ext>
            </a:extLst>
          </p:cNvPr>
          <p:cNvGrpSpPr/>
          <p:nvPr/>
        </p:nvGrpSpPr>
        <p:grpSpPr>
          <a:xfrm>
            <a:off x="8506884" y="2029553"/>
            <a:ext cx="376210" cy="3475705"/>
            <a:chOff x="923278" y="2296685"/>
            <a:chExt cx="347296" cy="3208573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67756AB9-4ED1-4758-90F0-44DA526C6B38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30" name="Triângulo isósceles 29">
              <a:extLst>
                <a:ext uri="{FF2B5EF4-FFF2-40B4-BE49-F238E27FC236}">
                  <a16:creationId xmlns:a16="http://schemas.microsoft.com/office/drawing/2014/main" id="{A5B15D92-9D66-4E9B-94AA-5396CBD2D95A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D1A3507-98ED-4878-A383-D3DA805A4C65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OUTUBRO/18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EA98D6F0-0A58-4AEF-8C77-21E50EEFC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0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>
            <a:extLst>
              <a:ext uri="{FF2B5EF4-FFF2-40B4-BE49-F238E27FC236}">
                <a16:creationId xmlns:a16="http://schemas.microsoft.com/office/drawing/2014/main" id="{EC774736-3717-459F-B879-7AA6232DB7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" t="4496" r="518" b="17395"/>
          <a:stretch/>
        </p:blipFill>
        <p:spPr>
          <a:xfrm>
            <a:off x="8621132" y="2029555"/>
            <a:ext cx="3252269" cy="3475704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E137FC6E-2AAB-491B-AFBF-9836A9C2AC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" t="9058" r="906" b="16842"/>
          <a:stretch/>
        </p:blipFill>
        <p:spPr>
          <a:xfrm>
            <a:off x="4928061" y="2029555"/>
            <a:ext cx="3438689" cy="347570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EA8AEA47-2C23-4FF6-BA5C-44965D6A0A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8" t="600" r="8865" b="912"/>
          <a:stretch/>
        </p:blipFill>
        <p:spPr>
          <a:xfrm rot="5400000">
            <a:off x="1220407" y="2008245"/>
            <a:ext cx="3452504" cy="349512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4C47E5-7DDF-4611-B661-F916459710DA}"/>
              </a:ext>
            </a:extLst>
          </p:cNvPr>
          <p:cNvSpPr txBox="1">
            <a:spLocks/>
          </p:cNvSpPr>
          <p:nvPr/>
        </p:nvSpPr>
        <p:spPr>
          <a:xfrm>
            <a:off x="837432" y="341041"/>
            <a:ext cx="9473215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Irmandade Santa Casa de Misericórdia - SP Corredor do Hospital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6B5B16D-F8C5-4956-BBAA-0C7223431B60}"/>
              </a:ext>
            </a:extLst>
          </p:cNvPr>
          <p:cNvGrpSpPr/>
          <p:nvPr/>
        </p:nvGrpSpPr>
        <p:grpSpPr>
          <a:xfrm>
            <a:off x="968722" y="2029553"/>
            <a:ext cx="376210" cy="3475705"/>
            <a:chOff x="923278" y="2296685"/>
            <a:chExt cx="347296" cy="3208573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E624179-8BF6-4B50-B58F-4FAB0BBDAA1D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008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6665587A-F023-4E2C-8DD2-D67BDEECE988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03DA9B0-BE63-4A96-8FA9-89525D92E073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ANTES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5049C23-36F9-433F-8731-447C75298AC4}"/>
              </a:ext>
            </a:extLst>
          </p:cNvPr>
          <p:cNvGrpSpPr/>
          <p:nvPr/>
        </p:nvGrpSpPr>
        <p:grpSpPr>
          <a:xfrm>
            <a:off x="4829576" y="2029553"/>
            <a:ext cx="376210" cy="3475705"/>
            <a:chOff x="923278" y="2296685"/>
            <a:chExt cx="347296" cy="3208573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4C1C40CF-4171-478E-BAC1-CDE6DA1FD566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26" name="Triângulo isósceles 25">
              <a:extLst>
                <a:ext uri="{FF2B5EF4-FFF2-40B4-BE49-F238E27FC236}">
                  <a16:creationId xmlns:a16="http://schemas.microsoft.com/office/drawing/2014/main" id="{82A61F60-B6EA-4920-84EC-B346B825C875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6F81817D-E994-4B21-9A4A-3C4BA3175916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DURANTE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75B28FB5-A356-4969-A3FD-7D880311E931}"/>
              </a:ext>
            </a:extLst>
          </p:cNvPr>
          <p:cNvGrpSpPr/>
          <p:nvPr/>
        </p:nvGrpSpPr>
        <p:grpSpPr>
          <a:xfrm>
            <a:off x="8506884" y="2029553"/>
            <a:ext cx="376210" cy="3475705"/>
            <a:chOff x="923278" y="2296685"/>
            <a:chExt cx="347296" cy="3208573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67756AB9-4ED1-4758-90F0-44DA526C6B38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30" name="Triângulo isósceles 29">
              <a:extLst>
                <a:ext uri="{FF2B5EF4-FFF2-40B4-BE49-F238E27FC236}">
                  <a16:creationId xmlns:a16="http://schemas.microsoft.com/office/drawing/2014/main" id="{A5B15D92-9D66-4E9B-94AA-5396CBD2D95A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D1A3507-98ED-4878-A383-D3DA805A4C65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OUTUBRO/18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EA98D6F0-0A58-4AEF-8C77-21E50EEFC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9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>
            <a:extLst>
              <a:ext uri="{FF2B5EF4-FFF2-40B4-BE49-F238E27FC236}">
                <a16:creationId xmlns:a16="http://schemas.microsoft.com/office/drawing/2014/main" id="{7F519076-BE9C-4FB6-A38F-FB69F2B59B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3"/>
          <a:stretch/>
        </p:blipFill>
        <p:spPr>
          <a:xfrm>
            <a:off x="8620902" y="2029552"/>
            <a:ext cx="3252500" cy="3474048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C616EEB7-B2B4-48AC-9F19-5CF30DC734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7" b="681"/>
          <a:stretch/>
        </p:blipFill>
        <p:spPr>
          <a:xfrm>
            <a:off x="4894327" y="2029552"/>
            <a:ext cx="3472423" cy="347570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C62FEA79-A65B-4311-84A5-4AF369891A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9" t="8569" r="8067" b="7610"/>
          <a:stretch/>
        </p:blipFill>
        <p:spPr>
          <a:xfrm>
            <a:off x="1201701" y="2029555"/>
            <a:ext cx="3455294" cy="347570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4C47E5-7DDF-4611-B661-F916459710DA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911382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Est. Dr. Jayme Santos Neves – ES Sala Amarela 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6B5B16D-F8C5-4956-BBAA-0C7223431B60}"/>
              </a:ext>
            </a:extLst>
          </p:cNvPr>
          <p:cNvGrpSpPr/>
          <p:nvPr/>
        </p:nvGrpSpPr>
        <p:grpSpPr>
          <a:xfrm>
            <a:off x="968722" y="2029553"/>
            <a:ext cx="376210" cy="3475705"/>
            <a:chOff x="923278" y="2296685"/>
            <a:chExt cx="347296" cy="3208573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E624179-8BF6-4B50-B58F-4FAB0BBDAA1D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008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6665587A-F023-4E2C-8DD2-D67BDEECE988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03DA9B0-BE63-4A96-8FA9-89525D92E073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ANTES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5049C23-36F9-433F-8731-447C75298AC4}"/>
              </a:ext>
            </a:extLst>
          </p:cNvPr>
          <p:cNvGrpSpPr/>
          <p:nvPr/>
        </p:nvGrpSpPr>
        <p:grpSpPr>
          <a:xfrm>
            <a:off x="4829576" y="2029553"/>
            <a:ext cx="376210" cy="3475705"/>
            <a:chOff x="923278" y="2296685"/>
            <a:chExt cx="347296" cy="3208573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4C1C40CF-4171-478E-BAC1-CDE6DA1FD566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26" name="Triângulo isósceles 25">
              <a:extLst>
                <a:ext uri="{FF2B5EF4-FFF2-40B4-BE49-F238E27FC236}">
                  <a16:creationId xmlns:a16="http://schemas.microsoft.com/office/drawing/2014/main" id="{82A61F60-B6EA-4920-84EC-B346B825C875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6F81817D-E994-4B21-9A4A-3C4BA3175916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DURANTE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75B28FB5-A356-4969-A3FD-7D880311E931}"/>
              </a:ext>
            </a:extLst>
          </p:cNvPr>
          <p:cNvGrpSpPr/>
          <p:nvPr/>
        </p:nvGrpSpPr>
        <p:grpSpPr>
          <a:xfrm>
            <a:off x="8506884" y="2029553"/>
            <a:ext cx="376210" cy="3475705"/>
            <a:chOff x="923278" y="2296685"/>
            <a:chExt cx="347296" cy="3208573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67756AB9-4ED1-4758-90F0-44DA526C6B38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30" name="Triângulo isósceles 29">
              <a:extLst>
                <a:ext uri="{FF2B5EF4-FFF2-40B4-BE49-F238E27FC236}">
                  <a16:creationId xmlns:a16="http://schemas.microsoft.com/office/drawing/2014/main" id="{A5B15D92-9D66-4E9B-94AA-5396CBD2D95A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D1A3507-98ED-4878-A383-D3DA805A4C65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OUTUBRO/18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EA98D6F0-0A58-4AEF-8C77-21E50EEFC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5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59A3F5A-BD24-47B5-BE2F-5E405426A5C1}"/>
              </a:ext>
            </a:extLst>
          </p:cNvPr>
          <p:cNvSpPr/>
          <p:nvPr/>
        </p:nvSpPr>
        <p:spPr>
          <a:xfrm>
            <a:off x="991500" y="3909848"/>
            <a:ext cx="3655537" cy="1599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E25B3B6F-1D86-4F89-AD3C-1F8723A837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01" r="35732"/>
          <a:stretch/>
        </p:blipFill>
        <p:spPr>
          <a:xfrm>
            <a:off x="8572066" y="2029554"/>
            <a:ext cx="3301335" cy="346262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00438595-59C8-4367-8991-0BBADBAD6A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932"/>
          <a:stretch/>
        </p:blipFill>
        <p:spPr>
          <a:xfrm>
            <a:off x="4866191" y="2029555"/>
            <a:ext cx="3500560" cy="3479623"/>
          </a:xfrm>
          <a:prstGeom prst="rect">
            <a:avLst/>
          </a:prstGeom>
        </p:spPr>
      </p:pic>
      <p:pic>
        <p:nvPicPr>
          <p:cNvPr id="21" name="Espaço Reservado para Conteúdo 3">
            <a:extLst>
              <a:ext uri="{FF2B5EF4-FFF2-40B4-BE49-F238E27FC236}">
                <a16:creationId xmlns:a16="http://schemas.microsoft.com/office/drawing/2014/main" id="{BFBFCC0D-CBB3-457D-83C7-0AB8FBF371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4" t="2537" r="27288" b="50873"/>
          <a:stretch/>
        </p:blipFill>
        <p:spPr>
          <a:xfrm>
            <a:off x="1210653" y="2029553"/>
            <a:ext cx="3436384" cy="239967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4C47E5-7DDF-4611-B661-F916459710DA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911382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da Cidade de Passo Fundo – RS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Corredor do Hospital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6B5B16D-F8C5-4956-BBAA-0C7223431B60}"/>
              </a:ext>
            </a:extLst>
          </p:cNvPr>
          <p:cNvGrpSpPr/>
          <p:nvPr/>
        </p:nvGrpSpPr>
        <p:grpSpPr>
          <a:xfrm>
            <a:off x="968722" y="2029553"/>
            <a:ext cx="376210" cy="3475705"/>
            <a:chOff x="923278" y="2296685"/>
            <a:chExt cx="347296" cy="3208573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E624179-8BF6-4B50-B58F-4FAB0BBDAA1D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008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6665587A-F023-4E2C-8DD2-D67BDEECE988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03DA9B0-BE63-4A96-8FA9-89525D92E073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ANTES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5049C23-36F9-433F-8731-447C75298AC4}"/>
              </a:ext>
            </a:extLst>
          </p:cNvPr>
          <p:cNvGrpSpPr/>
          <p:nvPr/>
        </p:nvGrpSpPr>
        <p:grpSpPr>
          <a:xfrm>
            <a:off x="4829576" y="2029553"/>
            <a:ext cx="376210" cy="3475705"/>
            <a:chOff x="923278" y="2296685"/>
            <a:chExt cx="347296" cy="3208573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4C1C40CF-4171-478E-BAC1-CDE6DA1FD566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26" name="Triângulo isósceles 25">
              <a:extLst>
                <a:ext uri="{FF2B5EF4-FFF2-40B4-BE49-F238E27FC236}">
                  <a16:creationId xmlns:a16="http://schemas.microsoft.com/office/drawing/2014/main" id="{82A61F60-B6EA-4920-84EC-B346B825C875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D190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6F81817D-E994-4B21-9A4A-3C4BA3175916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DURANTE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75B28FB5-A356-4969-A3FD-7D880311E931}"/>
              </a:ext>
            </a:extLst>
          </p:cNvPr>
          <p:cNvGrpSpPr/>
          <p:nvPr/>
        </p:nvGrpSpPr>
        <p:grpSpPr>
          <a:xfrm>
            <a:off x="8506884" y="2029553"/>
            <a:ext cx="376210" cy="3475705"/>
            <a:chOff x="923278" y="2296685"/>
            <a:chExt cx="347296" cy="3208573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67756AB9-4ED1-4758-90F0-44DA526C6B38}"/>
                </a:ext>
              </a:extLst>
            </p:cNvPr>
            <p:cNvSpPr/>
            <p:nvPr/>
          </p:nvSpPr>
          <p:spPr>
            <a:xfrm>
              <a:off x="923278" y="2296685"/>
              <a:ext cx="223337" cy="3208573"/>
            </a:xfrm>
            <a:prstGeom prst="rect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30" name="Triângulo isósceles 29">
              <a:extLst>
                <a:ext uri="{FF2B5EF4-FFF2-40B4-BE49-F238E27FC236}">
                  <a16:creationId xmlns:a16="http://schemas.microsoft.com/office/drawing/2014/main" id="{A5B15D92-9D66-4E9B-94AA-5396CBD2D95A}"/>
                </a:ext>
              </a:extLst>
            </p:cNvPr>
            <p:cNvSpPr/>
            <p:nvPr/>
          </p:nvSpPr>
          <p:spPr>
            <a:xfrm rot="5400000">
              <a:off x="-390770" y="3834073"/>
              <a:ext cx="3198729" cy="123958"/>
            </a:xfrm>
            <a:prstGeom prst="triangle">
              <a:avLst/>
            </a:prstGeom>
            <a:solidFill>
              <a:srgbClr val="73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D1A3507-98ED-4878-A383-D3DA805A4C65}"/>
                </a:ext>
              </a:extLst>
            </p:cNvPr>
            <p:cNvSpPr/>
            <p:nvPr/>
          </p:nvSpPr>
          <p:spPr>
            <a:xfrm rot="16200000">
              <a:off x="-495382" y="3736375"/>
              <a:ext cx="31871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OUTUBRO/18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EA98D6F0-0A58-4AEF-8C77-21E50EEFC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FD4284D5-26BA-4127-A61C-15C35DFB7003}"/>
              </a:ext>
            </a:extLst>
          </p:cNvPr>
          <p:cNvSpPr txBox="1"/>
          <p:nvPr/>
        </p:nvSpPr>
        <p:spPr>
          <a:xfrm>
            <a:off x="1564542" y="4540145"/>
            <a:ext cx="2761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Antiga Sala de Emergência,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após mudança de layout proposta no projeto, transformada em Sala Vermelha.</a:t>
            </a:r>
          </a:p>
        </p:txBody>
      </p:sp>
    </p:spTree>
    <p:extLst>
      <p:ext uri="{BB962C8B-B14F-4D97-AF65-F5344CB8AC3E}">
        <p14:creationId xmlns:p14="http://schemas.microsoft.com/office/powerpoint/2010/main" val="410364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Resultado de imagem para Hospital Geral do Estado de Alagoas - Prof. Osvaldo BrandÃ£o Vilela">
            <a:extLst>
              <a:ext uri="{FF2B5EF4-FFF2-40B4-BE49-F238E27FC236}">
                <a16:creationId xmlns:a16="http://schemas.microsoft.com/office/drawing/2014/main" id="{63825A25-2790-4F0B-AFFC-E15778986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9" b="8476"/>
          <a:stretch/>
        </p:blipFill>
        <p:spPr bwMode="auto">
          <a:xfrm>
            <a:off x="465802" y="1782907"/>
            <a:ext cx="2694164" cy="1546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E7E44A7A-62E3-48FC-A24C-237EA734B9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26" b="10622"/>
          <a:stretch/>
        </p:blipFill>
        <p:spPr>
          <a:xfrm>
            <a:off x="3364339" y="1782907"/>
            <a:ext cx="2657536" cy="1528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26EAD041-9D95-4FBE-B013-E52BCFDECC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0" t="3510" r="3701"/>
          <a:stretch/>
        </p:blipFill>
        <p:spPr>
          <a:xfrm>
            <a:off x="6264276" y="1811406"/>
            <a:ext cx="2657003" cy="1517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45FC16C5-43A8-4BC7-81A3-2F4E71F222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600" b="9281"/>
          <a:stretch/>
        </p:blipFill>
        <p:spPr>
          <a:xfrm>
            <a:off x="6230980" y="4105228"/>
            <a:ext cx="2690299" cy="1561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E39FC9CE-777D-407C-A58C-CFF501D638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804" t="19781" r="22174" b="17132"/>
          <a:stretch/>
        </p:blipFill>
        <p:spPr>
          <a:xfrm>
            <a:off x="9150500" y="1791961"/>
            <a:ext cx="2705486" cy="1546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724D3B4A-BD92-4865-A238-992B4863AB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325"/>
          <a:stretch/>
        </p:blipFill>
        <p:spPr>
          <a:xfrm>
            <a:off x="456155" y="4105228"/>
            <a:ext cx="2711616" cy="1546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79B665B8-6393-4AD7-AED0-7857AACA05F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959"/>
          <a:stretch/>
        </p:blipFill>
        <p:spPr>
          <a:xfrm>
            <a:off x="3342990" y="4105228"/>
            <a:ext cx="2669984" cy="1546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E60B266A-E040-4E4F-ABB9-47526E7461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381" r="381" b="12091"/>
          <a:stretch/>
        </p:blipFill>
        <p:spPr>
          <a:xfrm>
            <a:off x="9158898" y="4105228"/>
            <a:ext cx="2674492" cy="1563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EA1FD8A-3C9E-444A-893F-10F6A881A803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 Novos Hospitais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o Ciclo 2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9CB9A995-20A9-44D5-B4F7-27672B18A7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64ADC7D-173F-4518-9F56-F0FFC4D5A4B9}"/>
              </a:ext>
            </a:extLst>
          </p:cNvPr>
          <p:cNvSpPr/>
          <p:nvPr/>
        </p:nvSpPr>
        <p:spPr>
          <a:xfrm>
            <a:off x="555599" y="3239767"/>
            <a:ext cx="2529550" cy="45837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C5989286-C8D0-4421-8372-C2AA459D984F}"/>
              </a:ext>
            </a:extLst>
          </p:cNvPr>
          <p:cNvSpPr/>
          <p:nvPr/>
        </p:nvSpPr>
        <p:spPr>
          <a:xfrm>
            <a:off x="527694" y="3250712"/>
            <a:ext cx="2575647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Geral do Estado de Alagoas (AL)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F63CCA9-061E-4205-B6BF-76A51B8C12C7}"/>
              </a:ext>
            </a:extLst>
          </p:cNvPr>
          <p:cNvSpPr/>
          <p:nvPr/>
        </p:nvSpPr>
        <p:spPr>
          <a:xfrm>
            <a:off x="3427883" y="3239766"/>
            <a:ext cx="2548963" cy="469319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464C6568-2706-4A59-B277-A6DFDFE54005}"/>
              </a:ext>
            </a:extLst>
          </p:cNvPr>
          <p:cNvSpPr/>
          <p:nvPr/>
        </p:nvSpPr>
        <p:spPr>
          <a:xfrm>
            <a:off x="3401199" y="3250712"/>
            <a:ext cx="2575647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Municipal de Salvador (BA)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5A7D5CB-582A-4B7F-BC11-071634B7A07E}"/>
              </a:ext>
            </a:extLst>
          </p:cNvPr>
          <p:cNvSpPr/>
          <p:nvPr/>
        </p:nvSpPr>
        <p:spPr>
          <a:xfrm>
            <a:off x="6332820" y="3243384"/>
            <a:ext cx="2548963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1A0582F-3DAA-4FF6-9092-ABDC0860F2BD}"/>
              </a:ext>
            </a:extLst>
          </p:cNvPr>
          <p:cNvSpPr/>
          <p:nvPr/>
        </p:nvSpPr>
        <p:spPr>
          <a:xfrm>
            <a:off x="6311297" y="3227170"/>
            <a:ext cx="2575647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do Subúrbio (BA)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73610D63-B5DC-408A-A841-EA6D2E5C7667}"/>
              </a:ext>
            </a:extLst>
          </p:cNvPr>
          <p:cNvSpPr/>
          <p:nvPr/>
        </p:nvSpPr>
        <p:spPr>
          <a:xfrm>
            <a:off x="527694" y="5548286"/>
            <a:ext cx="2591070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6B6E9100-B608-4530-B8D8-CE8363BC8429}"/>
              </a:ext>
            </a:extLst>
          </p:cNvPr>
          <p:cNvSpPr/>
          <p:nvPr/>
        </p:nvSpPr>
        <p:spPr>
          <a:xfrm>
            <a:off x="527694" y="5541125"/>
            <a:ext cx="2591070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Geral Dr. César Cals (CE)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AC5C1BD-5462-4161-AF0E-A1B5A17AA26F}"/>
              </a:ext>
            </a:extLst>
          </p:cNvPr>
          <p:cNvSpPr/>
          <p:nvPr/>
        </p:nvSpPr>
        <p:spPr>
          <a:xfrm>
            <a:off x="3421905" y="5543310"/>
            <a:ext cx="2537024" cy="458374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F92F99EA-0C3B-4CAF-80C0-BE26FEEE68FC}"/>
              </a:ext>
            </a:extLst>
          </p:cNvPr>
          <p:cNvSpPr/>
          <p:nvPr/>
        </p:nvSpPr>
        <p:spPr>
          <a:xfrm>
            <a:off x="3421905" y="5536148"/>
            <a:ext cx="2537024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Regional de Taguatinga 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(DF)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A95069C-6377-4448-8AC2-B7AA746A3EA2}"/>
              </a:ext>
            </a:extLst>
          </p:cNvPr>
          <p:cNvSpPr/>
          <p:nvPr/>
        </p:nvSpPr>
        <p:spPr>
          <a:xfrm>
            <a:off x="6321157" y="5536864"/>
            <a:ext cx="2537024" cy="447430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B5DE4352-CE8A-4A0B-893F-198CD60F0330}"/>
              </a:ext>
            </a:extLst>
          </p:cNvPr>
          <p:cNvSpPr/>
          <p:nvPr/>
        </p:nvSpPr>
        <p:spPr>
          <a:xfrm>
            <a:off x="6321156" y="5529702"/>
            <a:ext cx="2537024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Antônio Bezerra de Farias (ES)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CA4E3EA3-D241-4227-80B1-78AE45D7E68E}"/>
              </a:ext>
            </a:extLst>
          </p:cNvPr>
          <p:cNvSpPr/>
          <p:nvPr/>
        </p:nvSpPr>
        <p:spPr>
          <a:xfrm>
            <a:off x="9253984" y="3243384"/>
            <a:ext cx="2548963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C6B3CE2E-AE56-4F13-89D2-040E86C2A0A3}"/>
              </a:ext>
            </a:extLst>
          </p:cNvPr>
          <p:cNvSpPr/>
          <p:nvPr/>
        </p:nvSpPr>
        <p:spPr>
          <a:xfrm>
            <a:off x="9232461" y="3227170"/>
            <a:ext cx="2575647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Roberto Santos (BA)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D78FE727-7BA2-48EF-AA34-C0C13DBA7DA1}"/>
              </a:ext>
            </a:extLst>
          </p:cNvPr>
          <p:cNvSpPr/>
          <p:nvPr/>
        </p:nvSpPr>
        <p:spPr>
          <a:xfrm>
            <a:off x="9242321" y="5536864"/>
            <a:ext cx="2537024" cy="447430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C5D8211E-AA12-4173-BE3F-E958151A7800}"/>
              </a:ext>
            </a:extLst>
          </p:cNvPr>
          <p:cNvSpPr/>
          <p:nvPr/>
        </p:nvSpPr>
        <p:spPr>
          <a:xfrm>
            <a:off x="9242320" y="5529702"/>
            <a:ext cx="2537024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Estadual de Urgência e Emergência (ES)</a:t>
            </a:r>
          </a:p>
        </p:txBody>
      </p:sp>
    </p:spTree>
    <p:extLst>
      <p:ext uri="{BB962C8B-B14F-4D97-AF65-F5344CB8AC3E}">
        <p14:creationId xmlns:p14="http://schemas.microsoft.com/office/powerpoint/2010/main" val="66092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m 46">
            <a:extLst>
              <a:ext uri="{FF2B5EF4-FFF2-40B4-BE49-F238E27FC236}">
                <a16:creationId xmlns:a16="http://schemas.microsoft.com/office/drawing/2014/main" id="{04D94F63-F915-494B-90A6-46C976991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12" b="30204"/>
          <a:stretch/>
        </p:blipFill>
        <p:spPr>
          <a:xfrm>
            <a:off x="6221861" y="4062260"/>
            <a:ext cx="2699418" cy="1607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001BE2CE-7D83-498D-8FEA-920B0758B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234"/>
          <a:stretch/>
        </p:blipFill>
        <p:spPr>
          <a:xfrm>
            <a:off x="3334541" y="4074186"/>
            <a:ext cx="2678434" cy="1595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99E08A22-EA79-4158-8AF7-DE78CC52C7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778"/>
          <a:stretch/>
        </p:blipFill>
        <p:spPr>
          <a:xfrm>
            <a:off x="442783" y="4074186"/>
            <a:ext cx="2717183" cy="1559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C90453FC-45CB-4C55-90F0-4A852E4103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356"/>
          <a:stretch/>
        </p:blipFill>
        <p:spPr>
          <a:xfrm>
            <a:off x="450995" y="1803956"/>
            <a:ext cx="2716776" cy="1561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CFE24710-610B-4966-8EFF-27D6BFCEB8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290"/>
          <a:stretch/>
        </p:blipFill>
        <p:spPr>
          <a:xfrm>
            <a:off x="3336017" y="1773355"/>
            <a:ext cx="2685858" cy="1592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BF9E6C6D-5A6F-454A-888D-DC38F0E69A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359"/>
          <a:stretch/>
        </p:blipFill>
        <p:spPr>
          <a:xfrm>
            <a:off x="6246570" y="1803769"/>
            <a:ext cx="2705100" cy="1561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738262C4-F766-4590-A528-E5EBFC23C6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4895"/>
          <a:stretch/>
        </p:blipFill>
        <p:spPr>
          <a:xfrm>
            <a:off x="9127616" y="1803768"/>
            <a:ext cx="2754928" cy="156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D614CB31-ABFC-4376-B6D5-90888782F56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5011"/>
          <a:stretch/>
        </p:blipFill>
        <p:spPr>
          <a:xfrm>
            <a:off x="9143091" y="4074186"/>
            <a:ext cx="2690299" cy="1603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EA1FD8A-3C9E-444A-893F-10F6A881A803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 Novos Hospitais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o Ciclo 2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9CB9A995-20A9-44D5-B4F7-27672B18A7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64ADC7D-173F-4518-9F56-F0FFC4D5A4B9}"/>
              </a:ext>
            </a:extLst>
          </p:cNvPr>
          <p:cNvSpPr/>
          <p:nvPr/>
        </p:nvSpPr>
        <p:spPr>
          <a:xfrm>
            <a:off x="555599" y="3266926"/>
            <a:ext cx="2529550" cy="447430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C5989286-C8D0-4421-8372-C2AA459D984F}"/>
              </a:ext>
            </a:extLst>
          </p:cNvPr>
          <p:cNvSpPr/>
          <p:nvPr/>
        </p:nvSpPr>
        <p:spPr>
          <a:xfrm>
            <a:off x="527694" y="3259765"/>
            <a:ext cx="2575647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das Clínicas da Univ. Federal de Minas Gerais (MG)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F63CCA9-061E-4205-B6BF-76A51B8C12C7}"/>
              </a:ext>
            </a:extLst>
          </p:cNvPr>
          <p:cNvSpPr/>
          <p:nvPr/>
        </p:nvSpPr>
        <p:spPr>
          <a:xfrm>
            <a:off x="3427883" y="3266925"/>
            <a:ext cx="2548963" cy="474111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464C6568-2706-4A59-B277-A6DFDFE54005}"/>
              </a:ext>
            </a:extLst>
          </p:cNvPr>
          <p:cNvSpPr/>
          <p:nvPr/>
        </p:nvSpPr>
        <p:spPr>
          <a:xfrm>
            <a:off x="3401199" y="3277871"/>
            <a:ext cx="2575647" cy="431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0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Irmandade Santa Casa de Misericórdia de Montes Claros (MG)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5A7D5CB-582A-4B7F-BC11-071634B7A07E}"/>
              </a:ext>
            </a:extLst>
          </p:cNvPr>
          <p:cNvSpPr/>
          <p:nvPr/>
        </p:nvSpPr>
        <p:spPr>
          <a:xfrm>
            <a:off x="6332820" y="3270543"/>
            <a:ext cx="2548963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1A0582F-3DAA-4FF6-9092-ABDC0860F2BD}"/>
              </a:ext>
            </a:extLst>
          </p:cNvPr>
          <p:cNvSpPr/>
          <p:nvPr/>
        </p:nvSpPr>
        <p:spPr>
          <a:xfrm>
            <a:off x="6311297" y="3263382"/>
            <a:ext cx="2575647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Ophir Loyola (PA)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73610D63-B5DC-408A-A841-EA6D2E5C7667}"/>
              </a:ext>
            </a:extLst>
          </p:cNvPr>
          <p:cNvSpPr/>
          <p:nvPr/>
        </p:nvSpPr>
        <p:spPr>
          <a:xfrm>
            <a:off x="527694" y="5530176"/>
            <a:ext cx="2591070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6B6E9100-B608-4530-B8D8-CE8363BC8429}"/>
              </a:ext>
            </a:extLst>
          </p:cNvPr>
          <p:cNvSpPr/>
          <p:nvPr/>
        </p:nvSpPr>
        <p:spPr>
          <a:xfrm>
            <a:off x="440329" y="5523015"/>
            <a:ext cx="2759763" cy="253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0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de Urgência de Teresina (PI)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AC5C1BD-5462-4161-AF0E-A1B5A17AA26F}"/>
              </a:ext>
            </a:extLst>
          </p:cNvPr>
          <p:cNvSpPr/>
          <p:nvPr/>
        </p:nvSpPr>
        <p:spPr>
          <a:xfrm>
            <a:off x="3421905" y="5525200"/>
            <a:ext cx="2537024" cy="451928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F92F99EA-0C3B-4CAF-80C0-BE26FEEE68FC}"/>
              </a:ext>
            </a:extLst>
          </p:cNvPr>
          <p:cNvSpPr/>
          <p:nvPr/>
        </p:nvSpPr>
        <p:spPr>
          <a:xfrm>
            <a:off x="3421905" y="5518038"/>
            <a:ext cx="2537024" cy="431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0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Irmandade da Santa Casa de Misericórdia de Londrina (PR)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A95069C-6377-4448-8AC2-B7AA746A3EA2}"/>
              </a:ext>
            </a:extLst>
          </p:cNvPr>
          <p:cNvSpPr/>
          <p:nvPr/>
        </p:nvSpPr>
        <p:spPr>
          <a:xfrm>
            <a:off x="6321157" y="5518754"/>
            <a:ext cx="2537024" cy="447430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B5DE4352-CE8A-4A0B-893F-198CD60F0330}"/>
              </a:ext>
            </a:extLst>
          </p:cNvPr>
          <p:cNvSpPr/>
          <p:nvPr/>
        </p:nvSpPr>
        <p:spPr>
          <a:xfrm>
            <a:off x="6321156" y="5511592"/>
            <a:ext cx="2537024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Universitário do Oeste do Paraná (PR)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CA4E3EA3-D241-4227-80B1-78AE45D7E68E}"/>
              </a:ext>
            </a:extLst>
          </p:cNvPr>
          <p:cNvSpPr/>
          <p:nvPr/>
        </p:nvSpPr>
        <p:spPr>
          <a:xfrm>
            <a:off x="9253984" y="3270543"/>
            <a:ext cx="2548963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C6B3CE2E-AE56-4F13-89D2-040E86C2A0A3}"/>
              </a:ext>
            </a:extLst>
          </p:cNvPr>
          <p:cNvSpPr/>
          <p:nvPr/>
        </p:nvSpPr>
        <p:spPr>
          <a:xfrm>
            <a:off x="9232461" y="3263382"/>
            <a:ext cx="2575647" cy="253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0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Agamenon Magalhães (PE)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D78FE727-7BA2-48EF-AA34-C0C13DBA7DA1}"/>
              </a:ext>
            </a:extLst>
          </p:cNvPr>
          <p:cNvSpPr/>
          <p:nvPr/>
        </p:nvSpPr>
        <p:spPr>
          <a:xfrm>
            <a:off x="9242321" y="5518754"/>
            <a:ext cx="2537024" cy="447430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C5D8211E-AA12-4173-BE3F-E958151A7800}"/>
              </a:ext>
            </a:extLst>
          </p:cNvPr>
          <p:cNvSpPr/>
          <p:nvPr/>
        </p:nvSpPr>
        <p:spPr>
          <a:xfrm>
            <a:off x="9242320" y="5511592"/>
            <a:ext cx="2537024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Municipal Dr. Clementino Moura (MA)</a:t>
            </a:r>
          </a:p>
        </p:txBody>
      </p:sp>
    </p:spTree>
    <p:extLst>
      <p:ext uri="{BB962C8B-B14F-4D97-AF65-F5344CB8AC3E}">
        <p14:creationId xmlns:p14="http://schemas.microsoft.com/office/powerpoint/2010/main" val="10175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m 42">
            <a:extLst>
              <a:ext uri="{FF2B5EF4-FFF2-40B4-BE49-F238E27FC236}">
                <a16:creationId xmlns:a16="http://schemas.microsoft.com/office/drawing/2014/main" id="{348B5E84-8E2B-4519-93EC-4EF3B840D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8" t="16837" r="6110" b="16975"/>
          <a:stretch/>
        </p:blipFill>
        <p:spPr>
          <a:xfrm>
            <a:off x="6192796" y="2629191"/>
            <a:ext cx="2728483" cy="1595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E6EE6868-2CDE-4D90-A457-443F442556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3" t="1954" r="2985" b="1230"/>
          <a:stretch/>
        </p:blipFill>
        <p:spPr>
          <a:xfrm>
            <a:off x="3352631" y="2627036"/>
            <a:ext cx="2660344" cy="1595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F1C6A013-3BD0-4C64-93E3-64B0E5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63"/>
          <a:stretch/>
        </p:blipFill>
        <p:spPr>
          <a:xfrm>
            <a:off x="9143091" y="2637886"/>
            <a:ext cx="2690298" cy="1595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564AA4FD-CB7D-4E2F-A121-FD12E4E4C9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782" r="2715" b="5622"/>
          <a:stretch/>
        </p:blipFill>
        <p:spPr>
          <a:xfrm>
            <a:off x="412656" y="2615110"/>
            <a:ext cx="2700074" cy="1636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EA1FD8A-3C9E-444A-893F-10F6A881A803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 Novos Hospitais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o Ciclo 2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9CB9A995-20A9-44D5-B4F7-27672B18A7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26" name="Rectangle 6">
            <a:extLst>
              <a:ext uri="{FF2B5EF4-FFF2-40B4-BE49-F238E27FC236}">
                <a16:creationId xmlns:a16="http://schemas.microsoft.com/office/drawing/2014/main" id="{464C6568-2706-4A59-B277-A6DFDFE54005}"/>
              </a:ext>
            </a:extLst>
          </p:cNvPr>
          <p:cNvSpPr/>
          <p:nvPr/>
        </p:nvSpPr>
        <p:spPr>
          <a:xfrm>
            <a:off x="3401199" y="2047999"/>
            <a:ext cx="2575647" cy="633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Irmandade Santa Casa de Misericórdia de Montes Claros (MG)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73610D63-B5DC-408A-A841-EA6D2E5C7667}"/>
              </a:ext>
            </a:extLst>
          </p:cNvPr>
          <p:cNvSpPr/>
          <p:nvPr/>
        </p:nvSpPr>
        <p:spPr>
          <a:xfrm>
            <a:off x="527694" y="4083026"/>
            <a:ext cx="2591070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6B6E9100-B608-4530-B8D8-CE8363BC8429}"/>
              </a:ext>
            </a:extLst>
          </p:cNvPr>
          <p:cNvSpPr/>
          <p:nvPr/>
        </p:nvSpPr>
        <p:spPr>
          <a:xfrm>
            <a:off x="527694" y="4093971"/>
            <a:ext cx="2591070" cy="26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Municipal São José (SC)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AC5C1BD-5462-4161-AF0E-A1B5A17AA26F}"/>
              </a:ext>
            </a:extLst>
          </p:cNvPr>
          <p:cNvSpPr/>
          <p:nvPr/>
        </p:nvSpPr>
        <p:spPr>
          <a:xfrm>
            <a:off x="3421905" y="4078050"/>
            <a:ext cx="2537024" cy="451928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F92F99EA-0C3B-4CAF-80C0-BE26FEEE68FC}"/>
              </a:ext>
            </a:extLst>
          </p:cNvPr>
          <p:cNvSpPr/>
          <p:nvPr/>
        </p:nvSpPr>
        <p:spPr>
          <a:xfrm>
            <a:off x="3421905" y="4088994"/>
            <a:ext cx="2537024" cy="633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de Clínicas de Porto Alegre (RS)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(DF)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A95069C-6377-4448-8AC2-B7AA746A3EA2}"/>
              </a:ext>
            </a:extLst>
          </p:cNvPr>
          <p:cNvSpPr/>
          <p:nvPr/>
        </p:nvSpPr>
        <p:spPr>
          <a:xfrm>
            <a:off x="6321157" y="4071604"/>
            <a:ext cx="2537024" cy="260245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B5DE4352-CE8A-4A0B-893F-198CD60F0330}"/>
              </a:ext>
            </a:extLst>
          </p:cNvPr>
          <p:cNvSpPr/>
          <p:nvPr/>
        </p:nvSpPr>
        <p:spPr>
          <a:xfrm>
            <a:off x="6321156" y="4082548"/>
            <a:ext cx="2537024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pt-BR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Associação Hospitalar Vila Nova (RS)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D78FE727-7BA2-48EF-AA34-C0C13DBA7DA1}"/>
              </a:ext>
            </a:extLst>
          </p:cNvPr>
          <p:cNvSpPr/>
          <p:nvPr/>
        </p:nvSpPr>
        <p:spPr>
          <a:xfrm>
            <a:off x="9242321" y="4071604"/>
            <a:ext cx="2537024" cy="458374"/>
          </a:xfrm>
          <a:prstGeom prst="rect">
            <a:avLst/>
          </a:prstGeom>
          <a:solidFill>
            <a:srgbClr val="2DB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C5D8211E-AA12-4173-BE3F-E958151A7800}"/>
              </a:ext>
            </a:extLst>
          </p:cNvPr>
          <p:cNvSpPr/>
          <p:nvPr/>
        </p:nvSpPr>
        <p:spPr>
          <a:xfrm>
            <a:off x="9242320" y="4082548"/>
            <a:ext cx="2537024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de-DE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Regional Hans Dieter Schmidt (SC)</a:t>
            </a:r>
          </a:p>
        </p:txBody>
      </p:sp>
    </p:spTree>
    <p:extLst>
      <p:ext uri="{BB962C8B-B14F-4D97-AF65-F5344CB8AC3E}">
        <p14:creationId xmlns:p14="http://schemas.microsoft.com/office/powerpoint/2010/main" val="35102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7975DE6E-B4A0-4FC5-8A5B-0860D87978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0" r="103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6B3023C-413A-4B67-986B-31E0C5A8AE36}"/>
              </a:ext>
            </a:extLst>
          </p:cNvPr>
          <p:cNvSpPr/>
          <p:nvPr/>
        </p:nvSpPr>
        <p:spPr>
          <a:xfrm>
            <a:off x="-1043608" y="5395864"/>
            <a:ext cx="3585912" cy="64862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D7268623-AAB1-4EAC-876E-738B1F21FF7C}"/>
              </a:ext>
            </a:extLst>
          </p:cNvPr>
          <p:cNvSpPr txBox="1">
            <a:spLocks/>
          </p:cNvSpPr>
          <p:nvPr/>
        </p:nvSpPr>
        <p:spPr>
          <a:xfrm>
            <a:off x="133343" y="5395865"/>
            <a:ext cx="3237186" cy="47447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400" b="1" dirty="0">
                <a:solidFill>
                  <a:srgbClr val="004F9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EQUIPE DO PROJETO</a:t>
            </a:r>
            <a:endParaRPr lang="en-US" sz="105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8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8137420" y="1457260"/>
            <a:ext cx="3782290" cy="3974821"/>
            <a:chOff x="304802" y="1705539"/>
            <a:chExt cx="5336496" cy="3014335"/>
          </a:xfrm>
        </p:grpSpPr>
        <p:sp>
          <p:nvSpPr>
            <p:cNvPr id="14" name="Retângulo 13"/>
            <p:cNvSpPr/>
            <p:nvPr/>
          </p:nvSpPr>
          <p:spPr>
            <a:xfrm>
              <a:off x="304802" y="1705539"/>
              <a:ext cx="5336496" cy="3014335"/>
            </a:xfrm>
            <a:prstGeom prst="rect">
              <a:avLst/>
            </a:prstGeom>
            <a:noFill/>
            <a:ln w="31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 dirty="0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507312" y="1808756"/>
              <a:ext cx="5133984" cy="2737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200" b="1" dirty="0">
                  <a:solidFill>
                    <a:srgbClr val="008FD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AMPLIAÇÃO REGULA SUS PARA 4 CAPITAIS + DF</a:t>
              </a:r>
            </a:p>
            <a:p>
              <a:pPr>
                <a:lnSpc>
                  <a:spcPct val="150000"/>
                </a:lnSpc>
              </a:pPr>
              <a:r>
                <a:rPr lang="pt-BR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(EXPANSAO DO CASE DE SUCESSO DO TELESSAÚDE RS)</a:t>
              </a:r>
            </a:p>
            <a:p>
              <a:pPr>
                <a:lnSpc>
                  <a:spcPct val="150000"/>
                </a:lnSpc>
              </a:pPr>
              <a:endPara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pt-BR" sz="1200" b="1" dirty="0">
                  <a:solidFill>
                    <a:srgbClr val="008FD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Parceria com Telessaúde RS UFRGS:</a:t>
              </a:r>
            </a:p>
            <a:p>
              <a:pPr>
                <a:lnSpc>
                  <a:spcPct val="150000"/>
                </a:lnSpc>
              </a:pPr>
              <a:r>
                <a:rPr lang="pt-BR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- Protocolos validados</a:t>
              </a:r>
            </a:p>
            <a:p>
              <a:pPr>
                <a:lnSpc>
                  <a:spcPct val="150000"/>
                </a:lnSpc>
              </a:pPr>
              <a:r>
                <a:rPr lang="pt-BR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- Estrutura de telecomunicação integrada</a:t>
              </a:r>
            </a:p>
            <a:p>
              <a:pPr>
                <a:lnSpc>
                  <a:spcPct val="150000"/>
                </a:lnSpc>
              </a:pPr>
              <a:endPara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pt-BR" sz="1200" b="1" dirty="0">
                  <a:solidFill>
                    <a:srgbClr val="008FD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Expansão em 3 fases:</a:t>
              </a:r>
            </a:p>
            <a:p>
              <a:pPr>
                <a:lnSpc>
                  <a:spcPct val="150000"/>
                </a:lnSpc>
              </a:pPr>
              <a:r>
                <a:rPr lang="pt-BR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- Iniciado BH e DF em Out/18</a:t>
              </a:r>
            </a:p>
            <a:p>
              <a:pPr>
                <a:lnSpc>
                  <a:spcPct val="150000"/>
                </a:lnSpc>
              </a:pPr>
              <a:r>
                <a:rPr lang="pt-BR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- POA em Dez/18</a:t>
              </a:r>
            </a:p>
            <a:p>
              <a:pPr>
                <a:lnSpc>
                  <a:spcPct val="150000"/>
                </a:lnSpc>
              </a:pPr>
              <a:r>
                <a:rPr lang="pt-BR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- Manaus / Maceió – 1ª Sem 2019 </a:t>
              </a:r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1D483530-8D06-4466-B41E-6E298E949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E7B789F-2B13-461E-9BD3-F36C2DE7E88F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Regula +Brasil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52B7A2A-CDE8-4DC6-B6B7-6E38228C5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34" y="1083379"/>
            <a:ext cx="7176201" cy="506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2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691615"/>
              </p:ext>
            </p:extLst>
          </p:nvPr>
        </p:nvGraphicFramePr>
        <p:xfrm>
          <a:off x="-648071" y="1746725"/>
          <a:ext cx="7110141" cy="373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CaixaDeTexto 32"/>
          <p:cNvSpPr txBox="1"/>
          <p:nvPr/>
        </p:nvSpPr>
        <p:spPr>
          <a:xfrm>
            <a:off x="837433" y="6331540"/>
            <a:ext cx="21976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Dados Out e Nov/18. </a:t>
            </a:r>
          </a:p>
        </p:txBody>
      </p:sp>
      <p:sp>
        <p:nvSpPr>
          <p:cNvPr id="34" name="Retângulo Arredondado 33"/>
          <p:cNvSpPr/>
          <p:nvPr/>
        </p:nvSpPr>
        <p:spPr>
          <a:xfrm>
            <a:off x="9987379" y="2598505"/>
            <a:ext cx="1886022" cy="2391462"/>
          </a:xfrm>
          <a:prstGeom prst="roundRect">
            <a:avLst/>
          </a:prstGeom>
          <a:solidFill>
            <a:srgbClr val="008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Próxima etapa:</a:t>
            </a:r>
            <a:r>
              <a:rPr lang="pt-BR" sz="1600" dirty="0"/>
              <a:t> teleconsultoria dos casos regulados que não foram encaminhados ao especialista.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AB4CB6D-749C-4216-AA43-833CDC759B22}"/>
              </a:ext>
            </a:extLst>
          </p:cNvPr>
          <p:cNvSpPr txBox="1">
            <a:spLocks/>
          </p:cNvSpPr>
          <p:nvPr/>
        </p:nvSpPr>
        <p:spPr>
          <a:xfrm>
            <a:off x="837433" y="341041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Regula +Brasil</a:t>
            </a:r>
          </a:p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Indicadores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AB89393-D6A1-45FD-8743-8871D97B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2B4746AE-F710-4F5E-9E7D-CFCB6AB2C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5166238"/>
              </p:ext>
            </p:extLst>
          </p:nvPr>
        </p:nvGraphicFramePr>
        <p:xfrm>
          <a:off x="4777542" y="2042453"/>
          <a:ext cx="5655151" cy="3770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41ABCEE-7987-42A0-B180-0023820E364C}"/>
              </a:ext>
            </a:extLst>
          </p:cNvPr>
          <p:cNvSpPr/>
          <p:nvPr/>
        </p:nvSpPr>
        <p:spPr>
          <a:xfrm>
            <a:off x="6024931" y="1785364"/>
            <a:ext cx="31603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1" i="0" u="none" strike="noStrike" kern="1200" spc="0" baseline="0">
                <a:solidFill>
                  <a:srgbClr val="008FD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pt-BR" b="1" dirty="0">
                <a:solidFill>
                  <a:srgbClr val="008FD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b="1" dirty="0">
                <a:solidFill>
                  <a:srgbClr val="008FD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ncaminhados </a:t>
            </a:r>
            <a:r>
              <a:rPr lang="pt-BR" b="1" dirty="0">
                <a:solidFill>
                  <a:srgbClr val="008FD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ao especialista</a:t>
            </a:r>
            <a:endParaRPr lang="en-US" b="1" dirty="0">
              <a:solidFill>
                <a:srgbClr val="008FD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7F8EA8E-68FA-48E9-876F-B0341CCE7F1A}"/>
              </a:ext>
            </a:extLst>
          </p:cNvPr>
          <p:cNvSpPr/>
          <p:nvPr/>
        </p:nvSpPr>
        <p:spPr>
          <a:xfrm>
            <a:off x="2763307" y="1921879"/>
            <a:ext cx="21291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008FD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pt-BR" b="1" dirty="0">
                <a:solidFill>
                  <a:srgbClr val="008FD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Casos Regulados</a:t>
            </a:r>
            <a:endParaRPr lang="en-US" b="1" dirty="0">
              <a:solidFill>
                <a:srgbClr val="008FD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Seta para Baixo 30">
            <a:extLst>
              <a:ext uri="{FF2B5EF4-FFF2-40B4-BE49-F238E27FC236}">
                <a16:creationId xmlns:a16="http://schemas.microsoft.com/office/drawing/2014/main" id="{0B0A4E47-9C53-42DF-9C16-4A73FD6F64C1}"/>
              </a:ext>
            </a:extLst>
          </p:cNvPr>
          <p:cNvSpPr/>
          <p:nvPr/>
        </p:nvSpPr>
        <p:spPr>
          <a:xfrm rot="16200000">
            <a:off x="5237784" y="3758034"/>
            <a:ext cx="945271" cy="333360"/>
          </a:xfrm>
          <a:prstGeom prst="downArrow">
            <a:avLst>
              <a:gd name="adj1" fmla="val 58925"/>
              <a:gd name="adj2" fmla="val 100000"/>
            </a:avLst>
          </a:prstGeom>
          <a:solidFill>
            <a:srgbClr val="008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Seta para Baixo 30">
            <a:extLst>
              <a:ext uri="{FF2B5EF4-FFF2-40B4-BE49-F238E27FC236}">
                <a16:creationId xmlns:a16="http://schemas.microsoft.com/office/drawing/2014/main" id="{FCC748FB-C7DA-4F1F-A368-12FF26318B18}"/>
              </a:ext>
            </a:extLst>
          </p:cNvPr>
          <p:cNvSpPr/>
          <p:nvPr/>
        </p:nvSpPr>
        <p:spPr>
          <a:xfrm rot="16200000">
            <a:off x="9074980" y="3758035"/>
            <a:ext cx="945271" cy="333360"/>
          </a:xfrm>
          <a:prstGeom prst="downArrow">
            <a:avLst>
              <a:gd name="adj1" fmla="val 58925"/>
              <a:gd name="adj2" fmla="val 100000"/>
            </a:avLst>
          </a:prstGeom>
          <a:solidFill>
            <a:srgbClr val="008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8864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" t="2626" r="750" b="-375"/>
          <a:stretch/>
        </p:blipFill>
        <p:spPr>
          <a:xfrm>
            <a:off x="0" y="0"/>
            <a:ext cx="12199172" cy="8412480"/>
          </a:xfrm>
          <a:prstGeom prst="rect">
            <a:avLst/>
          </a:prstGeom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6B3023C-413A-4B67-986B-31E0C5A8AE36}"/>
              </a:ext>
            </a:extLst>
          </p:cNvPr>
          <p:cNvSpPr/>
          <p:nvPr/>
        </p:nvSpPr>
        <p:spPr>
          <a:xfrm>
            <a:off x="-1043608" y="5395864"/>
            <a:ext cx="3585912" cy="64862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D7268623-AAB1-4EAC-876E-738B1F21FF7C}"/>
              </a:ext>
            </a:extLst>
          </p:cNvPr>
          <p:cNvSpPr txBox="1">
            <a:spLocks/>
          </p:cNvSpPr>
          <p:nvPr/>
        </p:nvSpPr>
        <p:spPr>
          <a:xfrm>
            <a:off x="133343" y="5395865"/>
            <a:ext cx="3237186" cy="47447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400" b="1" dirty="0">
                <a:solidFill>
                  <a:srgbClr val="004F9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EQUIPE DO PROJETO</a:t>
            </a:r>
            <a:endParaRPr lang="en-US" sz="105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97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701133" y="1173303"/>
            <a:ext cx="1347186" cy="369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978541" y="658061"/>
            <a:ext cx="3110059" cy="489252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3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125981" y="8424832"/>
            <a:ext cx="11343148" cy="189288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A0EC29E-174C-438C-B97E-CE799A36365A}"/>
              </a:ext>
            </a:extLst>
          </p:cNvPr>
          <p:cNvSpPr/>
          <p:nvPr/>
        </p:nvSpPr>
        <p:spPr>
          <a:xfrm>
            <a:off x="0" y="5042778"/>
            <a:ext cx="12192000" cy="1040709"/>
          </a:xfrm>
          <a:prstGeom prst="rect">
            <a:avLst/>
          </a:prstGeom>
          <a:solidFill>
            <a:srgbClr val="008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F9114AB-856E-467E-A365-124A76A6076A}"/>
              </a:ext>
            </a:extLst>
          </p:cNvPr>
          <p:cNvSpPr txBox="1"/>
          <p:nvPr/>
        </p:nvSpPr>
        <p:spPr>
          <a:xfrm>
            <a:off x="821597" y="5154426"/>
            <a:ext cx="10377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 de decisão, localizada na sede do Ministério da Saúde, para apoiar a implantação de um processo de governança das informações já disponíveis e a implementação de indicadores estratégicos e operacionais para acompanhamento centralizado das ações relacionadas à saúde.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7BA435B-0AF3-4EF6-A438-918106FD6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2386" y="6231347"/>
            <a:ext cx="1451015" cy="371138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7D79D3FF-F86F-42F8-980A-A988F8481F8E}"/>
              </a:ext>
            </a:extLst>
          </p:cNvPr>
          <p:cNvSpPr txBox="1">
            <a:spLocks/>
          </p:cNvSpPr>
          <p:nvPr/>
        </p:nvSpPr>
        <p:spPr>
          <a:xfrm>
            <a:off x="308796" y="292525"/>
            <a:ext cx="7259006" cy="96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rgbClr val="137CC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>
              <a:lnSpc>
                <a:spcPts val="3500"/>
              </a:lnSpc>
              <a:defRPr/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 de Comando</a:t>
            </a:r>
          </a:p>
        </p:txBody>
      </p:sp>
    </p:spTree>
    <p:extLst>
      <p:ext uri="{BB962C8B-B14F-4D97-AF65-F5344CB8AC3E}">
        <p14:creationId xmlns:p14="http://schemas.microsoft.com/office/powerpoint/2010/main" val="19904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713BDCF-D7FD-4D9B-BA39-92F6A0C6DB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21795" b="32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D55A9490-E411-441C-BB8D-3CE547572938}"/>
              </a:ext>
            </a:extLst>
          </p:cNvPr>
          <p:cNvSpPr/>
          <p:nvPr/>
        </p:nvSpPr>
        <p:spPr>
          <a:xfrm>
            <a:off x="-1043608" y="5395864"/>
            <a:ext cx="3585912" cy="64862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2422272-11F7-4335-939A-DCE982B14455}"/>
              </a:ext>
            </a:extLst>
          </p:cNvPr>
          <p:cNvSpPr txBox="1">
            <a:spLocks/>
          </p:cNvSpPr>
          <p:nvPr/>
        </p:nvSpPr>
        <p:spPr>
          <a:xfrm>
            <a:off x="133343" y="5395865"/>
            <a:ext cx="3237186" cy="47447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400" b="1" dirty="0">
                <a:solidFill>
                  <a:srgbClr val="004F9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SALA DE </a:t>
            </a:r>
            <a:r>
              <a:rPr lang="pt-BR" sz="1400" b="1" dirty="0" smtClean="0">
                <a:solidFill>
                  <a:srgbClr val="004F9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COMANDO</a:t>
            </a:r>
            <a:endParaRPr lang="en-US" sz="105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22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15017" y="4284403"/>
            <a:ext cx="1561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</a:rPr>
              <a:t>www.hsl.org.br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672" y="2974327"/>
            <a:ext cx="3350656" cy="90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8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EP3IFuoTO6IzCh7qeg1E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EP3IFuoTO6IzCh7qeg1EA"/>
</p:tagLst>
</file>

<file path=ppt/theme/theme1.xml><?xml version="1.0" encoding="utf-8"?>
<a:theme xmlns:a="http://schemas.openxmlformats.org/drawingml/2006/main" name="Office Theme">
  <a:themeElements>
    <a:clrScheme name="HSL 2018">
      <a:dk1>
        <a:srgbClr val="646464"/>
      </a:dk1>
      <a:lt1>
        <a:srgbClr val="FFFFFF"/>
      </a:lt1>
      <a:dk2>
        <a:srgbClr val="004F9A"/>
      </a:dk2>
      <a:lt2>
        <a:srgbClr val="E7E6E6"/>
      </a:lt2>
      <a:accent1>
        <a:srgbClr val="008FD7"/>
      </a:accent1>
      <a:accent2>
        <a:srgbClr val="2AA7E0"/>
      </a:accent2>
      <a:accent3>
        <a:srgbClr val="83C1E9"/>
      </a:accent3>
      <a:accent4>
        <a:srgbClr val="C7E1F5"/>
      </a:accent4>
      <a:accent5>
        <a:srgbClr val="23BEF0"/>
      </a:accent5>
      <a:accent6>
        <a:srgbClr val="618CBD"/>
      </a:accent6>
      <a:hlink>
        <a:srgbClr val="23BEF0"/>
      </a:hlink>
      <a:folHlink>
        <a:srgbClr val="969696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9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0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HSL 2018">
      <a:dk1>
        <a:srgbClr val="646464"/>
      </a:dk1>
      <a:lt1>
        <a:srgbClr val="FFFFFF"/>
      </a:lt1>
      <a:dk2>
        <a:srgbClr val="004F9A"/>
      </a:dk2>
      <a:lt2>
        <a:srgbClr val="E7E6E6"/>
      </a:lt2>
      <a:accent1>
        <a:srgbClr val="008FD7"/>
      </a:accent1>
      <a:accent2>
        <a:srgbClr val="2AA7E0"/>
      </a:accent2>
      <a:accent3>
        <a:srgbClr val="83C1E9"/>
      </a:accent3>
      <a:accent4>
        <a:srgbClr val="C7E1F5"/>
      </a:accent4>
      <a:accent5>
        <a:srgbClr val="23BEF0"/>
      </a:accent5>
      <a:accent6>
        <a:srgbClr val="618CBD"/>
      </a:accent6>
      <a:hlink>
        <a:srgbClr val="23BEF0"/>
      </a:hlink>
      <a:folHlink>
        <a:srgbClr val="969696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HSL 2018">
      <a:dk1>
        <a:srgbClr val="646464"/>
      </a:dk1>
      <a:lt1>
        <a:srgbClr val="FFFFFF"/>
      </a:lt1>
      <a:dk2>
        <a:srgbClr val="004F9A"/>
      </a:dk2>
      <a:lt2>
        <a:srgbClr val="E7E6E6"/>
      </a:lt2>
      <a:accent1>
        <a:srgbClr val="008FD7"/>
      </a:accent1>
      <a:accent2>
        <a:srgbClr val="2AA7E0"/>
      </a:accent2>
      <a:accent3>
        <a:srgbClr val="83C1E9"/>
      </a:accent3>
      <a:accent4>
        <a:srgbClr val="C7E1F5"/>
      </a:accent4>
      <a:accent5>
        <a:srgbClr val="23BEF0"/>
      </a:accent5>
      <a:accent6>
        <a:srgbClr val="618CBD"/>
      </a:accent6>
      <a:hlink>
        <a:srgbClr val="23BEF0"/>
      </a:hlink>
      <a:folHlink>
        <a:srgbClr val="969696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386F9F5F6A70147BA25F4F55F6E6760" ma:contentTypeVersion="0" ma:contentTypeDescription="Crie um novo documento." ma:contentTypeScope="" ma:versionID="0e6a1c11ff1a5e451bdac33fc249938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b358bd3c4937f8c29cf3e1e721863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2DBCCA-D034-4294-A875-19A371600C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F17BE90-3239-45E4-8E7C-04C1ECDC6112}">
  <ds:schemaRefs>
    <ds:schemaRef ds:uri="http://purl.org/dc/terms/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6787597-DDBA-41B4-A0C3-4E2D2241CA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1817</TotalTime>
  <Words>1107</Words>
  <Application>Microsoft Office PowerPoint</Application>
  <PresentationFormat>Widescreen</PresentationFormat>
  <Paragraphs>178</Paragraphs>
  <Slides>24</Slides>
  <Notes>2</Notes>
  <HiddenSlides>1</HiddenSlides>
  <MMClips>0</MMClips>
  <ScaleCrop>false</ScaleCrop>
  <HeadingPairs>
    <vt:vector size="8" baseType="variant">
      <vt:variant>
        <vt:lpstr>Fontes usadas</vt:lpstr>
      </vt:variant>
      <vt:variant>
        <vt:i4>10</vt:i4>
      </vt:variant>
      <vt:variant>
        <vt:lpstr>Tema</vt:lpstr>
      </vt:variant>
      <vt:variant>
        <vt:i4>5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40" baseType="lpstr">
      <vt:lpstr>ＭＳ Ｐゴシック</vt:lpstr>
      <vt:lpstr>Arial</vt:lpstr>
      <vt:lpstr>Arial Narrow</vt:lpstr>
      <vt:lpstr>Calibri</vt:lpstr>
      <vt:lpstr>Calibri Light</vt:lpstr>
      <vt:lpstr>Century Gothic</vt:lpstr>
      <vt:lpstr>Courier New</vt:lpstr>
      <vt:lpstr>Lucida Sans</vt:lpstr>
      <vt:lpstr>Tahoma</vt:lpstr>
      <vt:lpstr>Verdana</vt:lpstr>
      <vt:lpstr>Office Theme</vt:lpstr>
      <vt:lpstr>19_Personalizar design</vt:lpstr>
      <vt:lpstr>20_Personalizar design</vt:lpstr>
      <vt:lpstr>2_Office Theme</vt:lpstr>
      <vt:lpstr>3_Office Theme</vt:lpstr>
      <vt:lpstr>Slide do think-cell</vt:lpstr>
      <vt:lpstr>PROADI-SUS Hospital Sírio-Libanês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Verdana 60</dc:title>
  <dc:creator>Microsoft Office User</dc:creator>
  <cp:lastModifiedBy>Vania Rodrigues Bezerra</cp:lastModifiedBy>
  <cp:revision>207</cp:revision>
  <dcterms:created xsi:type="dcterms:W3CDTF">2018-05-17T15:34:44Z</dcterms:created>
  <dcterms:modified xsi:type="dcterms:W3CDTF">2018-11-09T10:21:23Z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0x0101008386F9F5F6A70147BA25F4F55F6E6760</vt:lpwstr>
  </property>
</Properties>
</file>