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3.xml" ContentType="application/vnd.openxmlformats-officedocument.drawingml.chart+xml"/>
  <Override PartName="/ppt/notesSlides/notesSlide14.xml" ContentType="application/vnd.openxmlformats-officedocument.presentationml.notesSlide+xml"/>
  <Override PartName="/ppt/charts/chart4.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Override PartName="/ppt/charts/style3.xml" ContentType="application/vnd.ms-office.chartstyle+xml"/>
  <Override PartName="/ppt/charts/colors3.xml" ContentType="application/vnd.ms-office.chartcolorstyle+xml"/>
  <Override PartName="/ppt/charts/style4.xml" ContentType="application/vnd.ms-office.chartstyle+xml"/>
  <Override PartName="/ppt/charts/colors4.xml" ContentType="application/vnd.ms-office.chartcolorstyle+xml"/>
  <Override PartName="/ppt/charts/style5.xml" ContentType="application/vnd.ms-office.chartstyle+xml"/>
  <Override PartName="/ppt/charts/colors5.xml" ContentType="application/vnd.ms-office.chartcolorstyle+xml"/>
  <Override PartName="/ppt/charts/style6.xml" ContentType="application/vnd.ms-office.chartstyle+xml"/>
  <Override PartName="/ppt/charts/colors6.xml" ContentType="application/vnd.ms-office.chartcolorstyle+xml"/>
  <Override PartName="/ppt/charts/style7.xml" ContentType="application/vnd.ms-office.chartstyle+xml"/>
  <Override PartName="/ppt/charts/colors7.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0" r:id="rId1"/>
  </p:sldMasterIdLst>
  <p:notesMasterIdLst>
    <p:notesMasterId r:id="rId52"/>
  </p:notesMasterIdLst>
  <p:sldIdLst>
    <p:sldId id="257" r:id="rId2"/>
    <p:sldId id="494" r:id="rId3"/>
    <p:sldId id="495" r:id="rId4"/>
    <p:sldId id="496" r:id="rId5"/>
    <p:sldId id="549" r:id="rId6"/>
    <p:sldId id="525" r:id="rId7"/>
    <p:sldId id="526" r:id="rId8"/>
    <p:sldId id="527" r:id="rId9"/>
    <p:sldId id="524" r:id="rId10"/>
    <p:sldId id="550" r:id="rId11"/>
    <p:sldId id="569" r:id="rId12"/>
    <p:sldId id="570" r:id="rId13"/>
    <p:sldId id="439" r:id="rId14"/>
    <p:sldId id="493" r:id="rId15"/>
    <p:sldId id="538" r:id="rId16"/>
    <p:sldId id="540" r:id="rId17"/>
    <p:sldId id="562" r:id="rId18"/>
    <p:sldId id="555" r:id="rId19"/>
    <p:sldId id="535" r:id="rId20"/>
    <p:sldId id="557" r:id="rId21"/>
    <p:sldId id="547" r:id="rId22"/>
    <p:sldId id="542" r:id="rId23"/>
    <p:sldId id="543" r:id="rId24"/>
    <p:sldId id="544" r:id="rId25"/>
    <p:sldId id="563" r:id="rId26"/>
    <p:sldId id="564" r:id="rId27"/>
    <p:sldId id="566" r:id="rId28"/>
    <p:sldId id="568" r:id="rId29"/>
    <p:sldId id="458" r:id="rId30"/>
    <p:sldId id="481" r:id="rId31"/>
    <p:sldId id="482" r:id="rId32"/>
    <p:sldId id="561" r:id="rId33"/>
    <p:sldId id="560" r:id="rId34"/>
    <p:sldId id="567" r:id="rId35"/>
    <p:sldId id="517" r:id="rId36"/>
    <p:sldId id="474" r:id="rId37"/>
    <p:sldId id="475" r:id="rId38"/>
    <p:sldId id="476" r:id="rId39"/>
    <p:sldId id="483" r:id="rId40"/>
    <p:sldId id="485" r:id="rId41"/>
    <p:sldId id="484" r:id="rId42"/>
    <p:sldId id="486" r:id="rId43"/>
    <p:sldId id="487" r:id="rId44"/>
    <p:sldId id="551" r:id="rId45"/>
    <p:sldId id="552" r:id="rId46"/>
    <p:sldId id="553" r:id="rId47"/>
    <p:sldId id="554" r:id="rId48"/>
    <p:sldId id="471" r:id="rId49"/>
    <p:sldId id="472" r:id="rId50"/>
    <p:sldId id="473" r:id="rId5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9" pos="984" userDrawn="1">
          <p15:clr>
            <a:srgbClr val="A4A3A4"/>
          </p15:clr>
        </p15:guide>
        <p15:guide id="10" pos="6480" userDrawn="1">
          <p15:clr>
            <a:srgbClr val="A4A3A4"/>
          </p15:clr>
        </p15:guide>
        <p15:guide id="11" orient="horz" pos="432" userDrawn="1">
          <p15:clr>
            <a:srgbClr val="A4A3A4"/>
          </p15:clr>
        </p15:guide>
        <p15:guide id="12" pos="1056" userDrawn="1">
          <p15:clr>
            <a:srgbClr val="A4A3A4"/>
          </p15:clr>
        </p15:guide>
        <p15:guide id="13" pos="112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04878"/>
    <a:srgbClr val="135AA4"/>
    <a:srgbClr val="B91946"/>
    <a:srgbClr val="00568A"/>
    <a:srgbClr val="0076BA"/>
    <a:srgbClr val="EBEB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75" autoAdjust="0"/>
    <p:restoredTop sz="78915"/>
  </p:normalViewPr>
  <p:slideViewPr>
    <p:cSldViewPr snapToGrid="0" snapToObjects="1" showGuides="1">
      <p:cViewPr varScale="1">
        <p:scale>
          <a:sx n="71" d="100"/>
          <a:sy n="71" d="100"/>
        </p:scale>
        <p:origin x="-832" y="-104"/>
      </p:cViewPr>
      <p:guideLst>
        <p:guide orient="horz" pos="432"/>
        <p:guide pos="984"/>
        <p:guide pos="6480"/>
        <p:guide pos="1056"/>
        <p:guide pos="1128"/>
      </p:guideLst>
    </p:cSldViewPr>
  </p:slideViewPr>
  <p:notesTextViewPr>
    <p:cViewPr>
      <p:scale>
        <a:sx n="85" d="100"/>
        <a:sy n="85"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notesMaster" Target="notesMasters/notesMaster1.xml"/><Relationship Id="rId53" Type="http://schemas.openxmlformats.org/officeDocument/2006/relationships/printerSettings" Target="printerSettings/printerSettings1.bin"/><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amol\Google%20Drive\Amol%20&amp;%20Josh%20Projects\PROJECTS\Baptist%20-%20YOY_CJR\Tables%20and%20Figures\Draft%20Figures%20v3.xlsx" TargetMode="External"/><Relationship Id="rId2" Type="http://schemas.microsoft.com/office/2011/relationships/chartStyle" Target="style1.xml"/><Relationship Id="rId3" Type="http://schemas.microsoft.com/office/2011/relationships/chartColorStyle" Target="colors1.xml"/></Relationships>
</file>

<file path=ppt/charts/_rels/chart2.xml.rels><?xml version="1.0" encoding="UTF-8" standalone="yes"?>
<Relationships xmlns="http://schemas.openxmlformats.org/package/2006/relationships"><Relationship Id="rId1" Type="http://schemas.openxmlformats.org/officeDocument/2006/relationships/oleObject" Target="file:///C:\Users\amol\Google%20Drive\Amol%20&amp;%20Josh%20Projects\PROJECTS\Baptist%20-%20YOY_CJR\Tables%20and%20Figures\Draft%20Figures%20v3.xlsx" TargetMode="External"/><Relationship Id="rId2" Type="http://schemas.microsoft.com/office/2011/relationships/chartStyle" Target="style2.xml"/><Relationship Id="rId3" Type="http://schemas.microsoft.com/office/2011/relationships/chartColorStyle" Target="colors2.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1.xlsx"/><Relationship Id="rId2" Type="http://schemas.microsoft.com/office/2011/relationships/chartStyle" Target="style3.xml"/><Relationship Id="rId3" Type="http://schemas.microsoft.com/office/2011/relationships/chartColorStyle" Target="colors3.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2.xlsx"/><Relationship Id="rId2" Type="http://schemas.microsoft.com/office/2011/relationships/chartStyle" Target="style4.xml"/><Relationship Id="rId3" Type="http://schemas.microsoft.com/office/2011/relationships/chartColorStyle" Target="colors4.xml"/></Relationships>
</file>

<file path=ppt/charts/_rels/chart5.xml.rels><?xml version="1.0" encoding="UTF-8" standalone="yes"?>
<Relationships xmlns="http://schemas.openxmlformats.org/package/2006/relationships"><Relationship Id="rId1" Type="http://schemas.openxmlformats.org/officeDocument/2006/relationships/oleObject" Target="file:///C:\Users\emilygu\Dropbox\Zeke\Research\Hospital%20Admissions%20&amp;%20Outpatient%20Visits%20per%20Thousand.xlsx" TargetMode="External"/><Relationship Id="rId2" Type="http://schemas.microsoft.com/office/2011/relationships/chartStyle" Target="style5.xml"/><Relationship Id="rId3" Type="http://schemas.microsoft.com/office/2011/relationships/chartColorStyle" Target="colors5.xml"/></Relationships>
</file>

<file path=ppt/charts/_rels/chart6.xml.rels><?xml version="1.0" encoding="UTF-8" standalone="yes"?>
<Relationships xmlns="http://schemas.openxmlformats.org/package/2006/relationships"><Relationship Id="rId1" Type="http://schemas.openxmlformats.org/officeDocument/2006/relationships/oleObject" Target="file:///C:\Users\emilygu\Dropbox\Zeke\Research\Hospital%20Admissions%20&amp;%20Outpatient%20Visits\Hospitals%20&amp;%20Beds%20per%20100,000.xlsx" TargetMode="External"/><Relationship Id="rId2" Type="http://schemas.microsoft.com/office/2011/relationships/chartStyle" Target="style6.xml"/><Relationship Id="rId3" Type="http://schemas.microsoft.com/office/2011/relationships/chartColorStyle" Target="colors6.xml"/></Relationships>
</file>

<file path=ppt/charts/_rels/chart7.xml.rels><?xml version="1.0" encoding="UTF-8" standalone="yes"?>
<Relationships xmlns="http://schemas.openxmlformats.org/package/2006/relationships"><Relationship Id="rId1" Type="http://schemas.openxmlformats.org/officeDocument/2006/relationships/oleObject" Target="file:///C:\Users\emilygu\Dropbox\Zeke\Research\Hospital%20Admissions%20&amp;%20Outpatient%20Visits\Hospital%20Admissions%20&amp;%20Outpatient%20Visits%20per%20Thousand.xlsx" TargetMode="External"/><Relationship Id="rId2" Type="http://schemas.microsoft.com/office/2011/relationships/chartStyle" Target="style7.xml"/><Relationship Id="rId3" Type="http://schemas.microsoft.com/office/2011/relationships/chartColorStyle" Target="colors7.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22306636670416"/>
          <c:y val="0.0444765753838292"/>
          <c:w val="0.549016197975253"/>
          <c:h val="0.937521891621954"/>
        </c:manualLayout>
      </c:layout>
      <c:barChart>
        <c:barDir val="col"/>
        <c:grouping val="stacked"/>
        <c:varyColors val="0"/>
        <c:ser>
          <c:idx val="0"/>
          <c:order val="0"/>
          <c:tx>
            <c:strRef>
              <c:f>'Figure 3 DVC'!$B$16</c:f>
              <c:strCache>
                <c:ptCount val="1"/>
                <c:pt idx="0">
                  <c:v>Implant</c:v>
                </c:pt>
              </c:strCache>
            </c:strRef>
          </c:tx>
          <c:spPr>
            <a:solidFill>
              <a:schemeClr val="accent1"/>
            </a:solidFill>
            <a:ln>
              <a:noFill/>
            </a:ln>
            <a:effectLst/>
          </c:spPr>
          <c:invertIfNegative val="0"/>
          <c:cat>
            <c:strRef>
              <c:f>'Figure 3 DVC'!$A$17:$A$18</c:f>
              <c:strCache>
                <c:ptCount val="2"/>
                <c:pt idx="0">
                  <c:v>ACE </c:v>
                </c:pt>
                <c:pt idx="1">
                  <c:v>BPCI</c:v>
                </c:pt>
              </c:strCache>
            </c:strRef>
          </c:cat>
          <c:val>
            <c:numRef>
              <c:f>'Figure 3 DVC'!$B$17:$B$18</c:f>
              <c:numCache>
                <c:formatCode>0%</c:formatCode>
                <c:ptCount val="2"/>
                <c:pt idx="0">
                  <c:v>0.81</c:v>
                </c:pt>
                <c:pt idx="1">
                  <c:v>0.273261273</c:v>
                </c:pt>
              </c:numCache>
            </c:numRef>
          </c:val>
          <c:extLst xmlns:c16r2="http://schemas.microsoft.com/office/drawing/2015/06/chart">
            <c:ext xmlns:c16="http://schemas.microsoft.com/office/drawing/2014/chart" uri="{C3380CC4-5D6E-409C-BE32-E72D297353CC}">
              <c16:uniqueId val="{00000000-3021-4EA6-9399-A0E0EFBCD0AF}"/>
            </c:ext>
          </c:extLst>
        </c:ser>
        <c:ser>
          <c:idx val="1"/>
          <c:order val="1"/>
          <c:tx>
            <c:strRef>
              <c:f>'Figure 3 DVC'!$C$16</c:f>
              <c:strCache>
                <c:ptCount val="1"/>
                <c:pt idx="0">
                  <c:v>Supply</c:v>
                </c:pt>
              </c:strCache>
            </c:strRef>
          </c:tx>
          <c:spPr>
            <a:solidFill>
              <a:schemeClr val="accent3"/>
            </a:solidFill>
            <a:ln>
              <a:noFill/>
            </a:ln>
            <a:effectLst/>
          </c:spPr>
          <c:invertIfNegative val="0"/>
          <c:cat>
            <c:strRef>
              <c:f>'Figure 3 DVC'!$A$17:$A$18</c:f>
              <c:strCache>
                <c:ptCount val="2"/>
                <c:pt idx="0">
                  <c:v>ACE </c:v>
                </c:pt>
                <c:pt idx="1">
                  <c:v>BPCI</c:v>
                </c:pt>
              </c:strCache>
            </c:strRef>
          </c:cat>
          <c:val>
            <c:numRef>
              <c:f>'Figure 3 DVC'!$C$17:$C$18</c:f>
              <c:numCache>
                <c:formatCode>0%</c:formatCode>
                <c:ptCount val="2"/>
                <c:pt idx="0">
                  <c:v>0.27</c:v>
                </c:pt>
                <c:pt idx="1">
                  <c:v>0.060689575</c:v>
                </c:pt>
              </c:numCache>
            </c:numRef>
          </c:val>
          <c:extLst xmlns:c16r2="http://schemas.microsoft.com/office/drawing/2015/06/chart">
            <c:ext xmlns:c16="http://schemas.microsoft.com/office/drawing/2014/chart" uri="{C3380CC4-5D6E-409C-BE32-E72D297353CC}">
              <c16:uniqueId val="{00000001-3021-4EA6-9399-A0E0EFBCD0AF}"/>
            </c:ext>
          </c:extLst>
        </c:ser>
        <c:ser>
          <c:idx val="2"/>
          <c:order val="2"/>
          <c:tx>
            <c:strRef>
              <c:f>'Figure 3 DVC'!$D$16</c:f>
              <c:strCache>
                <c:ptCount val="1"/>
                <c:pt idx="0">
                  <c:v>Room and board</c:v>
                </c:pt>
              </c:strCache>
            </c:strRef>
          </c:tx>
          <c:spPr>
            <a:solidFill>
              <a:schemeClr val="accent5"/>
            </a:solidFill>
            <a:ln>
              <a:noFill/>
            </a:ln>
            <a:effectLst/>
          </c:spPr>
          <c:invertIfNegative val="0"/>
          <c:cat>
            <c:strRef>
              <c:f>'Figure 3 DVC'!$A$17:$A$18</c:f>
              <c:strCache>
                <c:ptCount val="2"/>
                <c:pt idx="0">
                  <c:v>ACE </c:v>
                </c:pt>
                <c:pt idx="1">
                  <c:v>BPCI</c:v>
                </c:pt>
              </c:strCache>
            </c:strRef>
          </c:cat>
          <c:val>
            <c:numRef>
              <c:f>'Figure 3 DVC'!$D$17:$D$18</c:f>
              <c:numCache>
                <c:formatCode>0%</c:formatCode>
                <c:ptCount val="2"/>
                <c:pt idx="0">
                  <c:v>0.14</c:v>
                </c:pt>
                <c:pt idx="1">
                  <c:v>0.067138714</c:v>
                </c:pt>
              </c:numCache>
            </c:numRef>
          </c:val>
          <c:extLst xmlns:c16r2="http://schemas.microsoft.com/office/drawing/2015/06/chart">
            <c:ext xmlns:c16="http://schemas.microsoft.com/office/drawing/2014/chart" uri="{C3380CC4-5D6E-409C-BE32-E72D297353CC}">
              <c16:uniqueId val="{00000002-3021-4EA6-9399-A0E0EFBCD0AF}"/>
            </c:ext>
          </c:extLst>
        </c:ser>
        <c:ser>
          <c:idx val="3"/>
          <c:order val="3"/>
          <c:tx>
            <c:strRef>
              <c:f>'Figure 3 DVC'!$E$16</c:f>
              <c:strCache>
                <c:ptCount val="1"/>
                <c:pt idx="0">
                  <c:v>Rx</c:v>
                </c:pt>
              </c:strCache>
            </c:strRef>
          </c:tx>
          <c:spPr>
            <a:solidFill>
              <a:schemeClr val="accent1">
                <a:lumMod val="60000"/>
              </a:schemeClr>
            </a:solidFill>
            <a:ln>
              <a:noFill/>
            </a:ln>
            <a:effectLst/>
          </c:spPr>
          <c:invertIfNegative val="0"/>
          <c:cat>
            <c:strRef>
              <c:f>'Figure 3 DVC'!$A$17:$A$18</c:f>
              <c:strCache>
                <c:ptCount val="2"/>
                <c:pt idx="0">
                  <c:v>ACE </c:v>
                </c:pt>
                <c:pt idx="1">
                  <c:v>BPCI</c:v>
                </c:pt>
              </c:strCache>
            </c:strRef>
          </c:cat>
          <c:val>
            <c:numRef>
              <c:f>'Figure 3 DVC'!$E$17:$E$18</c:f>
              <c:numCache>
                <c:formatCode>0%</c:formatCode>
                <c:ptCount val="2"/>
                <c:pt idx="0">
                  <c:v>0.02</c:v>
                </c:pt>
                <c:pt idx="1">
                  <c:v>0.015268705</c:v>
                </c:pt>
              </c:numCache>
            </c:numRef>
          </c:val>
          <c:extLst xmlns:c16r2="http://schemas.microsoft.com/office/drawing/2015/06/chart">
            <c:ext xmlns:c16="http://schemas.microsoft.com/office/drawing/2014/chart" uri="{C3380CC4-5D6E-409C-BE32-E72D297353CC}">
              <c16:uniqueId val="{00000003-3021-4EA6-9399-A0E0EFBCD0AF}"/>
            </c:ext>
          </c:extLst>
        </c:ser>
        <c:ser>
          <c:idx val="4"/>
          <c:order val="4"/>
          <c:tx>
            <c:strRef>
              <c:f>'Figure 3 DVC'!$F$16</c:f>
              <c:strCache>
                <c:ptCount val="1"/>
                <c:pt idx="0">
                  <c:v>Blood</c:v>
                </c:pt>
              </c:strCache>
            </c:strRef>
          </c:tx>
          <c:spPr>
            <a:solidFill>
              <a:schemeClr val="accent3">
                <a:lumMod val="60000"/>
              </a:schemeClr>
            </a:solidFill>
            <a:ln>
              <a:noFill/>
            </a:ln>
            <a:effectLst/>
          </c:spPr>
          <c:invertIfNegative val="0"/>
          <c:cat>
            <c:strRef>
              <c:f>'Figure 3 DVC'!$A$17:$A$18</c:f>
              <c:strCache>
                <c:ptCount val="2"/>
                <c:pt idx="0">
                  <c:v>ACE </c:v>
                </c:pt>
                <c:pt idx="1">
                  <c:v>BPCI</c:v>
                </c:pt>
              </c:strCache>
            </c:strRef>
          </c:cat>
          <c:val>
            <c:numRef>
              <c:f>'Figure 3 DVC'!$F$17:$F$18</c:f>
              <c:numCache>
                <c:formatCode>0%</c:formatCode>
                <c:ptCount val="2"/>
                <c:pt idx="0">
                  <c:v>0.01</c:v>
                </c:pt>
                <c:pt idx="1">
                  <c:v>0.010599282</c:v>
                </c:pt>
              </c:numCache>
            </c:numRef>
          </c:val>
          <c:extLst xmlns:c16r2="http://schemas.microsoft.com/office/drawing/2015/06/chart">
            <c:ext xmlns:c16="http://schemas.microsoft.com/office/drawing/2014/chart" uri="{C3380CC4-5D6E-409C-BE32-E72D297353CC}">
              <c16:uniqueId val="{00000004-3021-4EA6-9399-A0E0EFBCD0AF}"/>
            </c:ext>
          </c:extLst>
        </c:ser>
        <c:ser>
          <c:idx val="5"/>
          <c:order val="5"/>
          <c:tx>
            <c:strRef>
              <c:f>'Figure 3 DVC'!$G$16</c:f>
              <c:strCache>
                <c:ptCount val="1"/>
                <c:pt idx="0">
                  <c:v>ICU</c:v>
                </c:pt>
              </c:strCache>
            </c:strRef>
          </c:tx>
          <c:spPr>
            <a:solidFill>
              <a:schemeClr val="accent5">
                <a:lumMod val="60000"/>
              </a:schemeClr>
            </a:solidFill>
            <a:ln>
              <a:noFill/>
            </a:ln>
            <a:effectLst/>
          </c:spPr>
          <c:invertIfNegative val="0"/>
          <c:cat>
            <c:strRef>
              <c:f>'Figure 3 DVC'!$A$17:$A$18</c:f>
              <c:strCache>
                <c:ptCount val="2"/>
                <c:pt idx="0">
                  <c:v>ACE </c:v>
                </c:pt>
                <c:pt idx="1">
                  <c:v>BPCI</c:v>
                </c:pt>
              </c:strCache>
            </c:strRef>
          </c:cat>
          <c:val>
            <c:numRef>
              <c:f>'Figure 3 DVC'!$G$17:$G$18</c:f>
              <c:numCache>
                <c:formatCode>0.00%</c:formatCode>
                <c:ptCount val="2"/>
                <c:pt idx="0" formatCode="0%">
                  <c:v>0.01</c:v>
                </c:pt>
                <c:pt idx="1">
                  <c:v>0.01169188</c:v>
                </c:pt>
              </c:numCache>
            </c:numRef>
          </c:val>
          <c:extLst xmlns:c16r2="http://schemas.microsoft.com/office/drawing/2015/06/chart">
            <c:ext xmlns:c16="http://schemas.microsoft.com/office/drawing/2014/chart" uri="{C3380CC4-5D6E-409C-BE32-E72D297353CC}">
              <c16:uniqueId val="{00000005-3021-4EA6-9399-A0E0EFBCD0AF}"/>
            </c:ext>
          </c:extLst>
        </c:ser>
        <c:ser>
          <c:idx val="6"/>
          <c:order val="6"/>
          <c:tx>
            <c:strRef>
              <c:f>'Figure 3 DVC'!$H$16</c:f>
              <c:strCache>
                <c:ptCount val="1"/>
                <c:pt idx="0">
                  <c:v>PAC</c:v>
                </c:pt>
              </c:strCache>
            </c:strRef>
          </c:tx>
          <c:spPr>
            <a:solidFill>
              <a:schemeClr val="accent1">
                <a:lumMod val="80000"/>
                <a:lumOff val="20000"/>
              </a:schemeClr>
            </a:solidFill>
            <a:ln>
              <a:noFill/>
            </a:ln>
            <a:effectLst/>
          </c:spPr>
          <c:invertIfNegative val="0"/>
          <c:cat>
            <c:strRef>
              <c:f>'Figure 3 DVC'!$A$17:$A$18</c:f>
              <c:strCache>
                <c:ptCount val="2"/>
                <c:pt idx="0">
                  <c:v>ACE </c:v>
                </c:pt>
                <c:pt idx="1">
                  <c:v>BPCI</c:v>
                </c:pt>
              </c:strCache>
            </c:strRef>
          </c:cat>
          <c:val>
            <c:numRef>
              <c:f>'Figure 3 DVC'!$H$17:$H$18</c:f>
              <c:numCache>
                <c:formatCode>0%</c:formatCode>
                <c:ptCount val="2"/>
                <c:pt idx="0">
                  <c:v>0.0</c:v>
                </c:pt>
                <c:pt idx="1">
                  <c:v>0.48</c:v>
                </c:pt>
              </c:numCache>
            </c:numRef>
          </c:val>
          <c:extLst xmlns:c16r2="http://schemas.microsoft.com/office/drawing/2015/06/chart">
            <c:ext xmlns:c16="http://schemas.microsoft.com/office/drawing/2014/chart" uri="{C3380CC4-5D6E-409C-BE32-E72D297353CC}">
              <c16:uniqueId val="{00000006-3021-4EA6-9399-A0E0EFBCD0AF}"/>
            </c:ext>
          </c:extLst>
        </c:ser>
        <c:ser>
          <c:idx val="7"/>
          <c:order val="7"/>
          <c:tx>
            <c:strRef>
              <c:f>'Figure 3 DVC'!$I$16</c:f>
              <c:strCache>
                <c:ptCount val="1"/>
                <c:pt idx="0">
                  <c:v>OR</c:v>
                </c:pt>
              </c:strCache>
            </c:strRef>
          </c:tx>
          <c:spPr>
            <a:solidFill>
              <a:schemeClr val="accent3">
                <a:lumMod val="80000"/>
                <a:lumOff val="20000"/>
              </a:schemeClr>
            </a:solidFill>
            <a:ln>
              <a:noFill/>
            </a:ln>
            <a:effectLst/>
          </c:spPr>
          <c:invertIfNegative val="0"/>
          <c:cat>
            <c:strRef>
              <c:f>'Figure 3 DVC'!$A$17:$A$18</c:f>
              <c:strCache>
                <c:ptCount val="2"/>
                <c:pt idx="0">
                  <c:v>ACE </c:v>
                </c:pt>
                <c:pt idx="1">
                  <c:v>BPCI</c:v>
                </c:pt>
              </c:strCache>
            </c:strRef>
          </c:cat>
          <c:val>
            <c:numRef>
              <c:f>'Figure 3 DVC'!$I$17:$I$18</c:f>
              <c:numCache>
                <c:formatCode>0%</c:formatCode>
                <c:ptCount val="2"/>
                <c:pt idx="0">
                  <c:v>-0.26</c:v>
                </c:pt>
                <c:pt idx="1">
                  <c:v>0.081543316</c:v>
                </c:pt>
              </c:numCache>
            </c:numRef>
          </c:val>
          <c:extLst xmlns:c16r2="http://schemas.microsoft.com/office/drawing/2015/06/chart">
            <c:ext xmlns:c16="http://schemas.microsoft.com/office/drawing/2014/chart" uri="{C3380CC4-5D6E-409C-BE32-E72D297353CC}">
              <c16:uniqueId val="{00000007-3021-4EA6-9399-A0E0EFBCD0AF}"/>
            </c:ext>
          </c:extLst>
        </c:ser>
        <c:dLbls>
          <c:showLegendKey val="0"/>
          <c:showVal val="0"/>
          <c:showCatName val="0"/>
          <c:showSerName val="0"/>
          <c:showPercent val="0"/>
          <c:showBubbleSize val="0"/>
        </c:dLbls>
        <c:gapWidth val="55"/>
        <c:overlap val="100"/>
        <c:axId val="-2137531496"/>
        <c:axId val="-2137546760"/>
      </c:barChart>
      <c:catAx>
        <c:axId val="-2137531496"/>
        <c:scaling>
          <c:orientation val="minMax"/>
        </c:scaling>
        <c:delete val="0"/>
        <c:axPos val="b"/>
        <c:numFmt formatCode="General" sourceLinked="0"/>
        <c:majorTickMark val="none"/>
        <c:minorTickMark val="none"/>
        <c:tickLblPos val="none"/>
        <c:spPr>
          <a:noFill/>
          <a:ln w="22225" cap="flat" cmpd="sng" algn="ctr">
            <a:solidFill>
              <a:schemeClr val="tx1"/>
            </a:solidFill>
            <a:prstDash val="solid"/>
            <a:round/>
          </a:ln>
          <a:effectLst/>
        </c:spPr>
        <c:txPr>
          <a:bodyPr rot="0" spcFirstLastPara="1" vertOverflow="ellipsis" wrap="square" anchor="ctr" anchorCtr="1"/>
          <a:lstStyle/>
          <a:p>
            <a:pPr>
              <a:defRPr sz="1000" b="0" i="0" u="none" strike="noStrike" kern="1200" baseline="0">
                <a:solidFill>
                  <a:schemeClr val="tx1"/>
                </a:solidFill>
                <a:latin typeface="+mn-lt"/>
                <a:ea typeface="+mn-ea"/>
                <a:cs typeface="+mn-cs"/>
              </a:defRPr>
            </a:pPr>
            <a:endParaRPr lang="en-US"/>
          </a:p>
        </c:txPr>
        <c:crossAx val="-2137546760"/>
        <c:crosses val="autoZero"/>
        <c:auto val="1"/>
        <c:lblAlgn val="ctr"/>
        <c:lblOffset val="1000"/>
        <c:noMultiLvlLbl val="0"/>
      </c:catAx>
      <c:valAx>
        <c:axId val="-2137546760"/>
        <c:scaling>
          <c:orientation val="minMax"/>
          <c:max val="1.3"/>
          <c:min val="-0.3"/>
        </c:scaling>
        <c:delete val="0"/>
        <c:axPos val="l"/>
        <c:majorGridlines>
          <c:spPr>
            <a:ln w="6350" cap="flat" cmpd="sng" algn="ctr">
              <a:solidFill>
                <a:schemeClr val="tx1">
                  <a:tint val="75000"/>
                </a:schemeClr>
              </a:solidFill>
              <a:prstDash val="solid"/>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sz="1800" b="0" dirty="0">
                    <a:latin typeface="Franklin Gothic Book" panose="020B0503020102020204" pitchFamily="34" charset="0"/>
                  </a:rPr>
                  <a:t>Percent of total</a:t>
                </a:r>
                <a:r>
                  <a:rPr lang="en-US" sz="1800" b="0" baseline="0" dirty="0">
                    <a:latin typeface="Franklin Gothic Book" panose="020B0503020102020204" pitchFamily="34" charset="0"/>
                  </a:rPr>
                  <a:t> s</a:t>
                </a:r>
                <a:r>
                  <a:rPr lang="en-US" sz="1800" b="0" dirty="0">
                    <a:latin typeface="Franklin Gothic Book" panose="020B0503020102020204" pitchFamily="34" charset="0"/>
                  </a:rPr>
                  <a:t>avings</a:t>
                </a:r>
              </a:p>
            </c:rich>
          </c:tx>
          <c:layout>
            <c:manualLayout>
              <c:xMode val="edge"/>
              <c:yMode val="edge"/>
              <c:x val="0.242012561999829"/>
              <c:y val="0.175613187418544"/>
            </c:manualLayout>
          </c:layout>
          <c:overlay val="0"/>
          <c:spPr>
            <a:noFill/>
            <a:ln>
              <a:noFill/>
            </a:ln>
            <a:effectLst/>
          </c:spPr>
        </c:title>
        <c:numFmt formatCode="0%" sourceLinked="0"/>
        <c:majorTickMark val="none"/>
        <c:minorTickMark val="none"/>
        <c:tickLblPos val="nextTo"/>
        <c:spPr>
          <a:noFill/>
          <a:ln w="22225" cap="flat" cmpd="sng" algn="ctr">
            <a:solidFill>
              <a:schemeClr val="tx1"/>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Franklin Gothic Book" panose="020B0503020102020204" pitchFamily="34" charset="0"/>
                <a:ea typeface="+mn-ea"/>
                <a:cs typeface="+mn-cs"/>
              </a:defRPr>
            </a:pPr>
            <a:endParaRPr lang="en-US"/>
          </a:p>
        </c:txPr>
        <c:crossAx val="-2137531496"/>
        <c:crossesAt val="1.0"/>
        <c:crossBetween val="between"/>
      </c:valAx>
      <c:spPr>
        <a:noFill/>
        <a:ln>
          <a:noFill/>
        </a:ln>
        <a:effectLst/>
      </c:spPr>
    </c:plotArea>
    <c:legend>
      <c:legendPos val="r"/>
      <c:layout>
        <c:manualLayout>
          <c:xMode val="edge"/>
          <c:yMode val="edge"/>
          <c:x val="0.0336535433070866"/>
          <c:y val="0.105977041189447"/>
          <c:w val="0.190598987626547"/>
          <c:h val="0.814231567434658"/>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Franklin Gothic Book" panose="020B0503020102020204" pitchFamily="34" charset="0"/>
              <a:ea typeface="+mn-ea"/>
              <a:cs typeface="+mn-cs"/>
            </a:defRPr>
          </a:pPr>
          <a:endParaRPr lang="en-US"/>
        </a:p>
      </c:txPr>
    </c:legend>
    <c:plotVisOnly val="1"/>
    <c:dispBlanksAs val="gap"/>
    <c:showDLblsOverMax val="0"/>
  </c:chart>
  <c:spPr>
    <a:noFill/>
    <a:ln w="6350" cap="flat" cmpd="sng" algn="ctr">
      <a:noFill/>
      <a:prstDash val="solid"/>
      <a:miter lim="800000"/>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9958943040617"/>
          <c:y val="0.0325348562198956"/>
          <c:w val="0.471065822654521"/>
          <c:h val="0.811853364483286"/>
        </c:manualLayout>
      </c:layout>
      <c:barChart>
        <c:barDir val="col"/>
        <c:grouping val="stacked"/>
        <c:varyColors val="0"/>
        <c:ser>
          <c:idx val="0"/>
          <c:order val="0"/>
          <c:tx>
            <c:strRef>
              <c:f>'Figure 3 PAC'!$B$17</c:f>
              <c:strCache>
                <c:ptCount val="1"/>
                <c:pt idx="0">
                  <c:v>IRF</c:v>
                </c:pt>
              </c:strCache>
            </c:strRef>
          </c:tx>
          <c:spPr>
            <a:solidFill>
              <a:schemeClr val="accent6"/>
            </a:solidFill>
            <a:ln>
              <a:noFill/>
            </a:ln>
            <a:effectLst/>
          </c:spPr>
          <c:invertIfNegative val="0"/>
          <c:cat>
            <c:strRef>
              <c:f>'Figure 3 PAC'!$A$18</c:f>
              <c:strCache>
                <c:ptCount val="1"/>
                <c:pt idx="0">
                  <c:v>BPCI</c:v>
                </c:pt>
              </c:strCache>
            </c:strRef>
          </c:cat>
          <c:val>
            <c:numRef>
              <c:f>'Figure 3 PAC'!$B$18</c:f>
              <c:numCache>
                <c:formatCode>0.0%</c:formatCode>
                <c:ptCount val="1"/>
                <c:pt idx="0">
                  <c:v>0.275766442112114</c:v>
                </c:pt>
              </c:numCache>
            </c:numRef>
          </c:val>
          <c:extLst xmlns:c16r2="http://schemas.microsoft.com/office/drawing/2015/06/chart">
            <c:ext xmlns:c16="http://schemas.microsoft.com/office/drawing/2014/chart" uri="{C3380CC4-5D6E-409C-BE32-E72D297353CC}">
              <c16:uniqueId val="{00000000-F863-4AB5-A74C-709563A98254}"/>
            </c:ext>
          </c:extLst>
        </c:ser>
        <c:ser>
          <c:idx val="1"/>
          <c:order val="1"/>
          <c:tx>
            <c:strRef>
              <c:f>'Figure 3 PAC'!$C$17</c:f>
              <c:strCache>
                <c:ptCount val="1"/>
                <c:pt idx="0">
                  <c:v>SNF</c:v>
                </c:pt>
              </c:strCache>
            </c:strRef>
          </c:tx>
          <c:spPr>
            <a:solidFill>
              <a:schemeClr val="accent5"/>
            </a:solidFill>
            <a:ln>
              <a:noFill/>
            </a:ln>
            <a:effectLst/>
          </c:spPr>
          <c:invertIfNegative val="0"/>
          <c:cat>
            <c:strRef>
              <c:f>'Figure 3 PAC'!$A$18</c:f>
              <c:strCache>
                <c:ptCount val="1"/>
                <c:pt idx="0">
                  <c:v>BPCI</c:v>
                </c:pt>
              </c:strCache>
            </c:strRef>
          </c:cat>
          <c:val>
            <c:numRef>
              <c:f>'Figure 3 PAC'!$C$18</c:f>
              <c:numCache>
                <c:formatCode>0.0%</c:formatCode>
                <c:ptCount val="1"/>
                <c:pt idx="0">
                  <c:v>0.11710397224191</c:v>
                </c:pt>
              </c:numCache>
            </c:numRef>
          </c:val>
          <c:extLst xmlns:c16r2="http://schemas.microsoft.com/office/drawing/2015/06/chart">
            <c:ext xmlns:c16="http://schemas.microsoft.com/office/drawing/2014/chart" uri="{C3380CC4-5D6E-409C-BE32-E72D297353CC}">
              <c16:uniqueId val="{00000001-F863-4AB5-A74C-709563A98254}"/>
            </c:ext>
          </c:extLst>
        </c:ser>
        <c:ser>
          <c:idx val="2"/>
          <c:order val="2"/>
          <c:tx>
            <c:strRef>
              <c:f>'Figure 3 PAC'!$D$17</c:f>
              <c:strCache>
                <c:ptCount val="1"/>
                <c:pt idx="0">
                  <c:v>Readmission</c:v>
                </c:pt>
              </c:strCache>
            </c:strRef>
          </c:tx>
          <c:spPr>
            <a:solidFill>
              <a:schemeClr val="accent4"/>
            </a:solidFill>
            <a:ln>
              <a:noFill/>
            </a:ln>
            <a:effectLst/>
          </c:spPr>
          <c:invertIfNegative val="0"/>
          <c:cat>
            <c:strRef>
              <c:f>'Figure 3 PAC'!$A$18</c:f>
              <c:strCache>
                <c:ptCount val="1"/>
                <c:pt idx="0">
                  <c:v>BPCI</c:v>
                </c:pt>
              </c:strCache>
            </c:strRef>
          </c:cat>
          <c:val>
            <c:numRef>
              <c:f>'Figure 3 PAC'!$D$18</c:f>
              <c:numCache>
                <c:formatCode>0.0%</c:formatCode>
                <c:ptCount val="1"/>
                <c:pt idx="0">
                  <c:v>0.0631115066509895</c:v>
                </c:pt>
              </c:numCache>
            </c:numRef>
          </c:val>
          <c:extLst xmlns:c16r2="http://schemas.microsoft.com/office/drawing/2015/06/chart">
            <c:ext xmlns:c16="http://schemas.microsoft.com/office/drawing/2014/chart" uri="{C3380CC4-5D6E-409C-BE32-E72D297353CC}">
              <c16:uniqueId val="{00000002-F863-4AB5-A74C-709563A98254}"/>
            </c:ext>
          </c:extLst>
        </c:ser>
        <c:ser>
          <c:idx val="3"/>
          <c:order val="3"/>
          <c:tx>
            <c:strRef>
              <c:f>'Figure 3 PAC'!$E$17</c:f>
              <c:strCache>
                <c:ptCount val="1"/>
                <c:pt idx="0">
                  <c:v>Professional</c:v>
                </c:pt>
              </c:strCache>
            </c:strRef>
          </c:tx>
          <c:spPr>
            <a:solidFill>
              <a:schemeClr val="accent6">
                <a:lumMod val="60000"/>
              </a:schemeClr>
            </a:solidFill>
            <a:ln>
              <a:noFill/>
            </a:ln>
            <a:effectLst/>
          </c:spPr>
          <c:invertIfNegative val="0"/>
          <c:cat>
            <c:strRef>
              <c:f>'Figure 3 PAC'!$A$18</c:f>
              <c:strCache>
                <c:ptCount val="1"/>
                <c:pt idx="0">
                  <c:v>BPCI</c:v>
                </c:pt>
              </c:strCache>
            </c:strRef>
          </c:cat>
          <c:val>
            <c:numRef>
              <c:f>'Figure 3 PAC'!$E$18</c:f>
              <c:numCache>
                <c:formatCode>0.0%</c:formatCode>
                <c:ptCount val="1"/>
                <c:pt idx="0">
                  <c:v>0.0288890287500301</c:v>
                </c:pt>
              </c:numCache>
            </c:numRef>
          </c:val>
          <c:extLst xmlns:c16r2="http://schemas.microsoft.com/office/drawing/2015/06/chart">
            <c:ext xmlns:c16="http://schemas.microsoft.com/office/drawing/2014/chart" uri="{C3380CC4-5D6E-409C-BE32-E72D297353CC}">
              <c16:uniqueId val="{00000003-F863-4AB5-A74C-709563A98254}"/>
            </c:ext>
          </c:extLst>
        </c:ser>
        <c:ser>
          <c:idx val="4"/>
          <c:order val="4"/>
          <c:tx>
            <c:strRef>
              <c:f>'Figure 3 PAC'!$F$17</c:f>
              <c:strCache>
                <c:ptCount val="1"/>
                <c:pt idx="0">
                  <c:v>LTAC</c:v>
                </c:pt>
              </c:strCache>
            </c:strRef>
          </c:tx>
          <c:spPr>
            <a:solidFill>
              <a:schemeClr val="accent5">
                <a:lumMod val="60000"/>
              </a:schemeClr>
            </a:solidFill>
            <a:ln>
              <a:noFill/>
            </a:ln>
            <a:effectLst/>
          </c:spPr>
          <c:invertIfNegative val="0"/>
          <c:cat>
            <c:strRef>
              <c:f>'Figure 3 PAC'!$A$18</c:f>
              <c:strCache>
                <c:ptCount val="1"/>
                <c:pt idx="0">
                  <c:v>BPCI</c:v>
                </c:pt>
              </c:strCache>
            </c:strRef>
          </c:cat>
          <c:val>
            <c:numRef>
              <c:f>'Figure 3 PAC'!$F$18</c:f>
              <c:numCache>
                <c:formatCode>0.0%</c:formatCode>
                <c:ptCount val="1"/>
                <c:pt idx="0">
                  <c:v>0.0250218494558057</c:v>
                </c:pt>
              </c:numCache>
            </c:numRef>
          </c:val>
          <c:extLst xmlns:c16r2="http://schemas.microsoft.com/office/drawing/2015/06/chart">
            <c:ext xmlns:c16="http://schemas.microsoft.com/office/drawing/2014/chart" uri="{C3380CC4-5D6E-409C-BE32-E72D297353CC}">
              <c16:uniqueId val="{00000004-F863-4AB5-A74C-709563A98254}"/>
            </c:ext>
          </c:extLst>
        </c:ser>
        <c:ser>
          <c:idx val="5"/>
          <c:order val="5"/>
          <c:tx>
            <c:strRef>
              <c:f>'Figure 3 PAC'!$G$17</c:f>
              <c:strCache>
                <c:ptCount val="1"/>
                <c:pt idx="0">
                  <c:v>OP</c:v>
                </c:pt>
              </c:strCache>
            </c:strRef>
          </c:tx>
          <c:spPr>
            <a:solidFill>
              <a:schemeClr val="accent4">
                <a:lumMod val="60000"/>
              </a:schemeClr>
            </a:solidFill>
            <a:ln>
              <a:noFill/>
            </a:ln>
            <a:effectLst/>
          </c:spPr>
          <c:invertIfNegative val="0"/>
          <c:cat>
            <c:strRef>
              <c:f>'Figure 3 PAC'!$A$18</c:f>
              <c:strCache>
                <c:ptCount val="1"/>
                <c:pt idx="0">
                  <c:v>BPCI</c:v>
                </c:pt>
              </c:strCache>
            </c:strRef>
          </c:cat>
          <c:val>
            <c:numRef>
              <c:f>'Figure 3 PAC'!$G$18</c:f>
              <c:numCache>
                <c:formatCode>0.0%</c:formatCode>
                <c:ptCount val="1"/>
                <c:pt idx="0">
                  <c:v>0.00493251261334178</c:v>
                </c:pt>
              </c:numCache>
            </c:numRef>
          </c:val>
          <c:extLst xmlns:c16r2="http://schemas.microsoft.com/office/drawing/2015/06/chart">
            <c:ext xmlns:c16="http://schemas.microsoft.com/office/drawing/2014/chart" uri="{C3380CC4-5D6E-409C-BE32-E72D297353CC}">
              <c16:uniqueId val="{00000005-F863-4AB5-A74C-709563A98254}"/>
            </c:ext>
          </c:extLst>
        </c:ser>
        <c:ser>
          <c:idx val="6"/>
          <c:order val="6"/>
          <c:tx>
            <c:strRef>
              <c:f>'Figure 3 PAC'!$H$17</c:f>
              <c:strCache>
                <c:ptCount val="1"/>
                <c:pt idx="0">
                  <c:v>DME</c:v>
                </c:pt>
              </c:strCache>
            </c:strRef>
          </c:tx>
          <c:spPr>
            <a:solidFill>
              <a:schemeClr val="accent6">
                <a:lumMod val="80000"/>
                <a:lumOff val="20000"/>
              </a:schemeClr>
            </a:solidFill>
            <a:ln>
              <a:noFill/>
            </a:ln>
            <a:effectLst/>
          </c:spPr>
          <c:invertIfNegative val="0"/>
          <c:cat>
            <c:strRef>
              <c:f>'Figure 3 PAC'!$A$18</c:f>
              <c:strCache>
                <c:ptCount val="1"/>
                <c:pt idx="0">
                  <c:v>BPCI</c:v>
                </c:pt>
              </c:strCache>
            </c:strRef>
          </c:cat>
          <c:val>
            <c:numRef>
              <c:f>'Figure 3 PAC'!$H$18</c:f>
              <c:numCache>
                <c:formatCode>0.0%</c:formatCode>
                <c:ptCount val="1"/>
                <c:pt idx="0">
                  <c:v>0.00427498091400215</c:v>
                </c:pt>
              </c:numCache>
            </c:numRef>
          </c:val>
          <c:extLst xmlns:c16r2="http://schemas.microsoft.com/office/drawing/2015/06/chart">
            <c:ext xmlns:c16="http://schemas.microsoft.com/office/drawing/2014/chart" uri="{C3380CC4-5D6E-409C-BE32-E72D297353CC}">
              <c16:uniqueId val="{00000006-F863-4AB5-A74C-709563A98254}"/>
            </c:ext>
          </c:extLst>
        </c:ser>
        <c:ser>
          <c:idx val="7"/>
          <c:order val="7"/>
          <c:tx>
            <c:strRef>
              <c:f>'Figure 3 PAC'!$I$17</c:f>
              <c:strCache>
                <c:ptCount val="1"/>
                <c:pt idx="0">
                  <c:v>ER</c:v>
                </c:pt>
              </c:strCache>
            </c:strRef>
          </c:tx>
          <c:spPr>
            <a:solidFill>
              <a:schemeClr val="accent5">
                <a:lumMod val="80000"/>
                <a:lumOff val="20000"/>
              </a:schemeClr>
            </a:solidFill>
            <a:ln>
              <a:noFill/>
            </a:ln>
            <a:effectLst/>
          </c:spPr>
          <c:invertIfNegative val="0"/>
          <c:dPt>
            <c:idx val="0"/>
            <c:invertIfNegative val="0"/>
            <c:bubble3D val="0"/>
            <c:extLst xmlns:c16r2="http://schemas.microsoft.com/office/drawing/2015/06/chart">
              <c:ext xmlns:c16="http://schemas.microsoft.com/office/drawing/2014/chart" uri="{C3380CC4-5D6E-409C-BE32-E72D297353CC}">
                <c16:uniqueId val="{00000007-F863-4AB5-A74C-709563A98254}"/>
              </c:ext>
            </c:extLst>
          </c:dPt>
          <c:cat>
            <c:strRef>
              <c:f>'Figure 3 PAC'!$A$18</c:f>
              <c:strCache>
                <c:ptCount val="1"/>
                <c:pt idx="0">
                  <c:v>BPCI</c:v>
                </c:pt>
              </c:strCache>
            </c:strRef>
          </c:cat>
          <c:val>
            <c:numRef>
              <c:f>'Figure 3 PAC'!$I$18</c:f>
              <c:numCache>
                <c:formatCode>0.0%</c:formatCode>
                <c:ptCount val="1"/>
                <c:pt idx="0">
                  <c:v>-0.00268279188097933</c:v>
                </c:pt>
              </c:numCache>
            </c:numRef>
          </c:val>
          <c:extLst xmlns:c16r2="http://schemas.microsoft.com/office/drawing/2015/06/chart">
            <c:ext xmlns:c16="http://schemas.microsoft.com/office/drawing/2014/chart" uri="{C3380CC4-5D6E-409C-BE32-E72D297353CC}">
              <c16:uniqueId val="{00000008-F863-4AB5-A74C-709563A98254}"/>
            </c:ext>
          </c:extLst>
        </c:ser>
        <c:ser>
          <c:idx val="8"/>
          <c:order val="8"/>
          <c:tx>
            <c:strRef>
              <c:f>'Figure 3 PAC'!$J$17</c:f>
              <c:strCache>
                <c:ptCount val="1"/>
                <c:pt idx="0">
                  <c:v>HH</c:v>
                </c:pt>
              </c:strCache>
            </c:strRef>
          </c:tx>
          <c:spPr>
            <a:solidFill>
              <a:schemeClr val="accent4">
                <a:lumMod val="80000"/>
                <a:lumOff val="20000"/>
              </a:schemeClr>
            </a:solidFill>
            <a:ln>
              <a:noFill/>
            </a:ln>
            <a:effectLst/>
          </c:spPr>
          <c:invertIfNegative val="0"/>
          <c:cat>
            <c:strRef>
              <c:f>'Figure 3 PAC'!$A$18</c:f>
              <c:strCache>
                <c:ptCount val="1"/>
                <c:pt idx="0">
                  <c:v>BPCI</c:v>
                </c:pt>
              </c:strCache>
            </c:strRef>
          </c:cat>
          <c:val>
            <c:numRef>
              <c:f>'Figure 3 PAC'!$J$18</c:f>
              <c:numCache>
                <c:formatCode>0.0%</c:formatCode>
                <c:ptCount val="1"/>
                <c:pt idx="0">
                  <c:v>-0.0366102458975992</c:v>
                </c:pt>
              </c:numCache>
            </c:numRef>
          </c:val>
          <c:extLst xmlns:c16r2="http://schemas.microsoft.com/office/drawing/2015/06/chart">
            <c:ext xmlns:c16="http://schemas.microsoft.com/office/drawing/2014/chart" uri="{C3380CC4-5D6E-409C-BE32-E72D297353CC}">
              <c16:uniqueId val="{00000009-F863-4AB5-A74C-709563A98254}"/>
            </c:ext>
          </c:extLst>
        </c:ser>
        <c:dLbls>
          <c:showLegendKey val="0"/>
          <c:showVal val="0"/>
          <c:showCatName val="0"/>
          <c:showSerName val="0"/>
          <c:showPercent val="0"/>
          <c:showBubbleSize val="0"/>
        </c:dLbls>
        <c:gapWidth val="150"/>
        <c:overlap val="100"/>
        <c:axId val="-2135718360"/>
        <c:axId val="-2135714936"/>
      </c:barChart>
      <c:catAx>
        <c:axId val="-2135718360"/>
        <c:scaling>
          <c:orientation val="minMax"/>
        </c:scaling>
        <c:delete val="0"/>
        <c:axPos val="b"/>
        <c:numFmt formatCode="General" sourceLinked="1"/>
        <c:majorTickMark val="none"/>
        <c:minorTickMark val="none"/>
        <c:tickLblPos val="none"/>
        <c:spPr>
          <a:noFill/>
          <a:ln w="22225" cap="flat" cmpd="sng" algn="ctr">
            <a:solidFill>
              <a:schemeClr val="tx1"/>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2135714936"/>
        <c:crosses val="autoZero"/>
        <c:auto val="1"/>
        <c:lblAlgn val="ctr"/>
        <c:lblOffset val="700"/>
        <c:noMultiLvlLbl val="0"/>
      </c:catAx>
      <c:valAx>
        <c:axId val="-2135714936"/>
        <c:scaling>
          <c:orientation val="minMax"/>
        </c:scaling>
        <c:delete val="0"/>
        <c:axPos val="l"/>
        <c:majorGridlines>
          <c:spPr>
            <a:ln w="6350" cap="flat" cmpd="sng" algn="ctr">
              <a:solidFill>
                <a:schemeClr val="tx1">
                  <a:tint val="75000"/>
                </a:schemeClr>
              </a:solidFill>
              <a:prstDash val="solid"/>
              <a:round/>
            </a:ln>
            <a:effectLst/>
          </c:spPr>
        </c:majorGridlines>
        <c:numFmt formatCode="0.0%" sourceLinked="1"/>
        <c:majorTickMark val="none"/>
        <c:minorTickMark val="none"/>
        <c:tickLblPos val="nextTo"/>
        <c:spPr>
          <a:noFill/>
          <a:ln w="22225" cap="flat" cmpd="sng" algn="ctr">
            <a:solidFill>
              <a:schemeClr val="tx1"/>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Franklin Gothic Book" panose="020B0503020102020204" pitchFamily="34" charset="0"/>
                <a:ea typeface="+mn-ea"/>
                <a:cs typeface="+mn-cs"/>
              </a:defRPr>
            </a:pPr>
            <a:endParaRPr lang="en-US"/>
          </a:p>
        </c:txPr>
        <c:crossAx val="-2135718360"/>
        <c:crossesAt val="1.0"/>
        <c:crossBetween val="between"/>
      </c:valAx>
      <c:spPr>
        <a:noFill/>
        <a:ln>
          <a:noFill/>
        </a:ln>
        <a:effectLst/>
      </c:spPr>
    </c:plotArea>
    <c:legend>
      <c:legendPos val="r"/>
      <c:layout>
        <c:manualLayout>
          <c:xMode val="edge"/>
          <c:yMode val="edge"/>
          <c:x val="0.695436273080244"/>
          <c:y val="0.0699613236374566"/>
          <c:w val="0.296984995001898"/>
          <c:h val="0.7720408825641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Franklin Gothic Book" panose="020B0503020102020204" pitchFamily="34" charset="0"/>
              <a:ea typeface="+mn-ea"/>
              <a:cs typeface="+mn-cs"/>
            </a:defRPr>
          </a:pPr>
          <a:endParaRPr lang="en-US"/>
        </a:p>
      </c:txPr>
    </c:legend>
    <c:plotVisOnly val="1"/>
    <c:dispBlanksAs val="gap"/>
    <c:showDLblsOverMax val="0"/>
  </c:chart>
  <c:spPr>
    <a:noFill/>
    <a:ln w="6350" cap="flat" cmpd="sng" algn="ctr">
      <a:noFill/>
      <a:prstDash val="solid"/>
      <a:miter lim="800000"/>
    </a:ln>
    <a:effectLst/>
  </c:spPr>
  <c:txPr>
    <a:bodyPr/>
    <a:lstStyle/>
    <a:p>
      <a:pPr>
        <a:defRPr sz="12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Franklin Gothic Medium" charset="0"/>
                    <a:ea typeface="Franklin Gothic Medium" charset="0"/>
                    <a:cs typeface="Franklin Gothic Medium" charset="0"/>
                  </a:defRPr>
                </a:pPr>
                <a:endParaRPr lang="en-US"/>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2009.0</c:v>
                </c:pt>
                <c:pt idx="1">
                  <c:v>2010.0</c:v>
                </c:pt>
                <c:pt idx="2">
                  <c:v>2011.0</c:v>
                </c:pt>
                <c:pt idx="3">
                  <c:v>2012.0</c:v>
                </c:pt>
              </c:numCache>
            </c:numRef>
          </c:cat>
          <c:val>
            <c:numRef>
              <c:f>Sheet1!$B$2:$B$5</c:f>
              <c:numCache>
                <c:formatCode>General</c:formatCode>
                <c:ptCount val="4"/>
                <c:pt idx="0">
                  <c:v>6.8</c:v>
                </c:pt>
                <c:pt idx="1">
                  <c:v>8.8</c:v>
                </c:pt>
                <c:pt idx="2">
                  <c:v>9.1</c:v>
                </c:pt>
                <c:pt idx="3">
                  <c:v>5.8</c:v>
                </c:pt>
              </c:numCache>
            </c:numRef>
          </c:val>
          <c:extLst xmlns:c16r2="http://schemas.microsoft.com/office/drawing/2015/06/chart">
            <c:ext xmlns:c16="http://schemas.microsoft.com/office/drawing/2014/chart" uri="{C3380CC4-5D6E-409C-BE32-E72D297353CC}">
              <c16:uniqueId val="{00000000-E0D9-49C5-A89B-CAEE142EB09B}"/>
            </c:ext>
          </c:extLst>
        </c:ser>
        <c:dLbls>
          <c:showLegendKey val="0"/>
          <c:showVal val="0"/>
          <c:showCatName val="0"/>
          <c:showSerName val="0"/>
          <c:showPercent val="0"/>
          <c:showBubbleSize val="0"/>
        </c:dLbls>
        <c:gapWidth val="25"/>
        <c:axId val="-2134454744"/>
        <c:axId val="-2134451144"/>
      </c:barChart>
      <c:catAx>
        <c:axId val="-2134454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Franklin Gothic Medium" charset="0"/>
                <a:ea typeface="Franklin Gothic Medium" charset="0"/>
                <a:cs typeface="Franklin Gothic Medium" charset="0"/>
              </a:defRPr>
            </a:pPr>
            <a:endParaRPr lang="en-US"/>
          </a:p>
        </c:txPr>
        <c:crossAx val="-2134451144"/>
        <c:crosses val="autoZero"/>
        <c:auto val="1"/>
        <c:lblAlgn val="ctr"/>
        <c:lblOffset val="100"/>
        <c:noMultiLvlLbl val="0"/>
      </c:catAx>
      <c:valAx>
        <c:axId val="-2134451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Franklin Gothic Medium" charset="0"/>
                <a:ea typeface="Franklin Gothic Medium" charset="0"/>
                <a:cs typeface="Franklin Gothic Medium" charset="0"/>
              </a:defRPr>
            </a:pPr>
            <a:endParaRPr lang="en-US"/>
          </a:p>
        </c:txPr>
        <c:crossAx val="-21344547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Health Spending by Category (2016)</a:t>
            </a:r>
          </a:p>
        </c:rich>
      </c:tx>
      <c:layout/>
      <c:overlay val="0"/>
      <c:spPr>
        <a:noFill/>
        <a:ln>
          <a:noFill/>
        </a:ln>
        <a:effectLst/>
      </c:spPr>
    </c:title>
    <c:autoTitleDeleted val="0"/>
    <c:plotArea>
      <c:layout/>
      <c:barChart>
        <c:barDir val="col"/>
        <c:grouping val="clustered"/>
        <c:varyColors val="0"/>
        <c:ser>
          <c:idx val="0"/>
          <c:order val="0"/>
          <c:tx>
            <c:strRef>
              <c:f>Sheet1!$B$1</c:f>
              <c:strCache>
                <c:ptCount val="1"/>
                <c:pt idx="0">
                  <c:v>Percent of Total Health Spending</c:v>
                </c:pt>
              </c:strCache>
            </c:strRef>
          </c:tx>
          <c:spPr>
            <a:solidFill>
              <a:schemeClr val="accent1"/>
            </a:solidFill>
            <a:ln>
              <a:noFill/>
            </a:ln>
            <a:effectLst/>
          </c:spPr>
          <c:invertIfNegative val="0"/>
          <c:dPt>
            <c:idx val="0"/>
            <c:invertIfNegative val="0"/>
            <c:bubble3D val="0"/>
            <c:spPr>
              <a:solidFill>
                <a:schemeClr val="accent2"/>
              </a:solidFill>
              <a:ln>
                <a:noFill/>
              </a:ln>
              <a:effectLst/>
            </c:spPr>
            <c:extLst xmlns:c16r2="http://schemas.microsoft.com/office/drawing/2015/06/chart">
              <c:ext xmlns:c16="http://schemas.microsoft.com/office/drawing/2014/chart" uri="{C3380CC4-5D6E-409C-BE32-E72D297353CC}">
                <c16:uniqueId val="{00000003-AA99-4072-9974-0A15A9924925}"/>
              </c:ext>
            </c:extLst>
          </c:dPt>
          <c:cat>
            <c:strRef>
              <c:f>Sheet1!$A$2:$A$9</c:f>
              <c:strCache>
                <c:ptCount val="8"/>
                <c:pt idx="0">
                  <c:v>Hospital</c:v>
                </c:pt>
                <c:pt idx="1">
                  <c:v>Physician &amp; clinical services</c:v>
                </c:pt>
                <c:pt idx="2">
                  <c:v>Other health spending</c:v>
                </c:pt>
                <c:pt idx="3">
                  <c:v>Remaining personal health care</c:v>
                </c:pt>
                <c:pt idx="4">
                  <c:v>Prescription drugs</c:v>
                </c:pt>
                <c:pt idx="5">
                  <c:v>Nursing care</c:v>
                </c:pt>
                <c:pt idx="6">
                  <c:v>Dental services</c:v>
                </c:pt>
                <c:pt idx="7">
                  <c:v>Home health care</c:v>
                </c:pt>
              </c:strCache>
            </c:strRef>
          </c:cat>
          <c:val>
            <c:numRef>
              <c:f>Sheet1!$B$2:$B$9</c:f>
              <c:numCache>
                <c:formatCode>0%</c:formatCode>
                <c:ptCount val="8"/>
                <c:pt idx="0">
                  <c:v>0.32</c:v>
                </c:pt>
                <c:pt idx="1">
                  <c:v>0.2</c:v>
                </c:pt>
                <c:pt idx="2">
                  <c:v>0.15</c:v>
                </c:pt>
                <c:pt idx="3">
                  <c:v>0.11</c:v>
                </c:pt>
                <c:pt idx="4">
                  <c:v>0.1</c:v>
                </c:pt>
                <c:pt idx="5">
                  <c:v>0.05</c:v>
                </c:pt>
                <c:pt idx="6">
                  <c:v>0.04</c:v>
                </c:pt>
                <c:pt idx="7">
                  <c:v>0.03</c:v>
                </c:pt>
              </c:numCache>
            </c:numRef>
          </c:val>
          <c:extLst xmlns:c16r2="http://schemas.microsoft.com/office/drawing/2015/06/chart">
            <c:ext xmlns:c16="http://schemas.microsoft.com/office/drawing/2014/chart" uri="{C3380CC4-5D6E-409C-BE32-E72D297353CC}">
              <c16:uniqueId val="{00000000-AA99-4072-9974-0A15A9924925}"/>
            </c:ext>
          </c:extLst>
        </c:ser>
        <c:dLbls>
          <c:showLegendKey val="0"/>
          <c:showVal val="0"/>
          <c:showCatName val="0"/>
          <c:showSerName val="0"/>
          <c:showPercent val="0"/>
          <c:showBubbleSize val="0"/>
        </c:dLbls>
        <c:gapWidth val="219"/>
        <c:overlap val="-27"/>
        <c:axId val="-2133372616"/>
        <c:axId val="-2133273432"/>
      </c:barChart>
      <c:catAx>
        <c:axId val="-2133372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3273432"/>
        <c:crosses val="autoZero"/>
        <c:auto val="1"/>
        <c:lblAlgn val="ctr"/>
        <c:lblOffset val="100"/>
        <c:noMultiLvlLbl val="0"/>
      </c:catAx>
      <c:valAx>
        <c:axId val="-213327343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Percent of total health spending</a:t>
                </a:r>
              </a:p>
            </c:rich>
          </c:tx>
          <c:layout/>
          <c:overlay val="0"/>
          <c:spPr>
            <a:noFill/>
            <a:ln>
              <a:noFill/>
            </a:ln>
            <a:effectLst/>
          </c:sp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33726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0" dirty="0">
                <a:latin typeface="+mj-lt"/>
              </a:rPr>
              <a:t>Hospital Admissions per 1,000, 1946-2014</a:t>
            </a:r>
          </a:p>
        </c:rich>
      </c:tx>
      <c:layout/>
      <c:overlay val="0"/>
      <c:spPr>
        <a:noFill/>
        <a:ln>
          <a:noFill/>
        </a:ln>
        <a:effectLst/>
      </c:spPr>
    </c:title>
    <c:autoTitleDeleted val="0"/>
    <c:plotArea>
      <c:layout/>
      <c:lineChart>
        <c:grouping val="standard"/>
        <c:varyColors val="0"/>
        <c:ser>
          <c:idx val="5"/>
          <c:order val="0"/>
          <c:tx>
            <c:strRef>
              <c:f>Sheet1!$G$1</c:f>
              <c:strCache>
                <c:ptCount val="1"/>
                <c:pt idx="0">
                  <c:v>Hospital admissions per 1,000</c:v>
                </c:pt>
              </c:strCache>
            </c:strRef>
          </c:tx>
          <c:spPr>
            <a:ln w="28575" cap="rnd">
              <a:solidFill>
                <a:schemeClr val="accent5">
                  <a:lumMod val="60000"/>
                </a:schemeClr>
              </a:solidFill>
              <a:round/>
            </a:ln>
            <a:effectLst/>
          </c:spPr>
          <c:marker>
            <c:symbol val="none"/>
          </c:marker>
          <c:dLbls>
            <c:dLbl>
              <c:idx val="1"/>
              <c:delete val="1"/>
              <c:extLst xmlns:c16r2="http://schemas.microsoft.com/office/drawing/2015/06/chart">
                <c:ext xmlns:c16="http://schemas.microsoft.com/office/drawing/2014/chart" uri="{C3380CC4-5D6E-409C-BE32-E72D297353CC}">
                  <c16:uniqueId val="{00000003-077B-4485-AE39-D2EC11496B92}"/>
                </c:ext>
                <c:ext xmlns:c15="http://schemas.microsoft.com/office/drawing/2012/chart" uri="{CE6537A1-D6FC-4f65-9D91-7224C49458BB}"/>
              </c:extLst>
            </c:dLbl>
            <c:dLbl>
              <c:idx val="2"/>
              <c:delete val="1"/>
              <c:extLst xmlns:c16r2="http://schemas.microsoft.com/office/drawing/2015/06/chart">
                <c:ext xmlns:c16="http://schemas.microsoft.com/office/drawing/2014/chart" uri="{C3380CC4-5D6E-409C-BE32-E72D297353CC}">
                  <c16:uniqueId val="{00000002-077B-4485-AE39-D2EC11496B92}"/>
                </c:ext>
                <c:ext xmlns:c15="http://schemas.microsoft.com/office/drawing/2012/chart" uri="{CE6537A1-D6FC-4f65-9D91-7224C49458BB}"/>
              </c:extLst>
            </c:dLbl>
            <c:dLbl>
              <c:idx val="3"/>
              <c:delete val="1"/>
              <c:extLst xmlns:c16r2="http://schemas.microsoft.com/office/drawing/2015/06/chart">
                <c:ext xmlns:c16="http://schemas.microsoft.com/office/drawing/2014/chart" uri="{C3380CC4-5D6E-409C-BE32-E72D297353CC}">
                  <c16:uniqueId val="{00000001-077B-4485-AE39-D2EC11496B92}"/>
                </c:ext>
                <c:ext xmlns:c15="http://schemas.microsoft.com/office/drawing/2012/chart" uri="{CE6537A1-D6FC-4f65-9D91-7224C49458BB}"/>
              </c:extLst>
            </c:dLbl>
            <c:dLbl>
              <c:idx val="4"/>
              <c:delete val="1"/>
              <c:extLst xmlns:c16r2="http://schemas.microsoft.com/office/drawing/2015/06/chart">
                <c:ext xmlns:c16="http://schemas.microsoft.com/office/drawing/2014/chart" uri="{C3380CC4-5D6E-409C-BE32-E72D297353CC}">
                  <c16:uniqueId val="{0000002D-077B-4485-AE39-D2EC11496B92}"/>
                </c:ext>
                <c:ext xmlns:c15="http://schemas.microsoft.com/office/drawing/2012/chart" uri="{CE6537A1-D6FC-4f65-9D91-7224C49458BB}"/>
              </c:extLst>
            </c:dLbl>
            <c:dLbl>
              <c:idx val="5"/>
              <c:delete val="1"/>
              <c:extLst xmlns:c16r2="http://schemas.microsoft.com/office/drawing/2015/06/chart">
                <c:ext xmlns:c16="http://schemas.microsoft.com/office/drawing/2014/chart" uri="{C3380CC4-5D6E-409C-BE32-E72D297353CC}">
                  <c16:uniqueId val="{00000004-077B-4485-AE39-D2EC11496B92}"/>
                </c:ext>
                <c:ext xmlns:c15="http://schemas.microsoft.com/office/drawing/2012/chart" uri="{CE6537A1-D6FC-4f65-9D91-7224C49458BB}"/>
              </c:extLst>
            </c:dLbl>
            <c:dLbl>
              <c:idx val="6"/>
              <c:delete val="1"/>
              <c:extLst xmlns:c16r2="http://schemas.microsoft.com/office/drawing/2015/06/chart">
                <c:ext xmlns:c16="http://schemas.microsoft.com/office/drawing/2014/chart" uri="{C3380CC4-5D6E-409C-BE32-E72D297353CC}">
                  <c16:uniqueId val="{00000006-077B-4485-AE39-D2EC11496B92}"/>
                </c:ext>
                <c:ext xmlns:c15="http://schemas.microsoft.com/office/drawing/2012/chart" uri="{CE6537A1-D6FC-4f65-9D91-7224C49458BB}"/>
              </c:extLst>
            </c:dLbl>
            <c:dLbl>
              <c:idx val="7"/>
              <c:delete val="1"/>
              <c:extLst xmlns:c16r2="http://schemas.microsoft.com/office/drawing/2015/06/chart">
                <c:ext xmlns:c16="http://schemas.microsoft.com/office/drawing/2014/chart" uri="{C3380CC4-5D6E-409C-BE32-E72D297353CC}">
                  <c16:uniqueId val="{00000005-077B-4485-AE39-D2EC11496B92}"/>
                </c:ext>
                <c:ext xmlns:c15="http://schemas.microsoft.com/office/drawing/2012/chart" uri="{CE6537A1-D6FC-4f65-9D91-7224C49458BB}"/>
              </c:extLst>
            </c:dLbl>
            <c:dLbl>
              <c:idx val="8"/>
              <c:delete val="1"/>
              <c:extLst xmlns:c16r2="http://schemas.microsoft.com/office/drawing/2015/06/chart">
                <c:ext xmlns:c16="http://schemas.microsoft.com/office/drawing/2014/chart" uri="{C3380CC4-5D6E-409C-BE32-E72D297353CC}">
                  <c16:uniqueId val="{00000007-077B-4485-AE39-D2EC11496B92}"/>
                </c:ext>
                <c:ext xmlns:c15="http://schemas.microsoft.com/office/drawing/2012/chart" uri="{CE6537A1-D6FC-4f65-9D91-7224C49458BB}"/>
              </c:extLst>
            </c:dLbl>
            <c:dLbl>
              <c:idx val="9"/>
              <c:delete val="1"/>
              <c:extLst xmlns:c16r2="http://schemas.microsoft.com/office/drawing/2015/06/chart">
                <c:ext xmlns:c16="http://schemas.microsoft.com/office/drawing/2014/chart" uri="{C3380CC4-5D6E-409C-BE32-E72D297353CC}">
                  <c16:uniqueId val="{0000000F-077B-4485-AE39-D2EC11496B92}"/>
                </c:ext>
                <c:ext xmlns:c15="http://schemas.microsoft.com/office/drawing/2012/chart" uri="{CE6537A1-D6FC-4f65-9D91-7224C49458BB}"/>
              </c:extLst>
            </c:dLbl>
            <c:dLbl>
              <c:idx val="10"/>
              <c:delete val="1"/>
              <c:extLst xmlns:c16r2="http://schemas.microsoft.com/office/drawing/2015/06/chart">
                <c:ext xmlns:c16="http://schemas.microsoft.com/office/drawing/2014/chart" uri="{C3380CC4-5D6E-409C-BE32-E72D297353CC}">
                  <c16:uniqueId val="{0000000E-077B-4485-AE39-D2EC11496B92}"/>
                </c:ext>
                <c:ext xmlns:c15="http://schemas.microsoft.com/office/drawing/2012/chart" uri="{CE6537A1-D6FC-4f65-9D91-7224C49458BB}"/>
              </c:extLst>
            </c:dLbl>
            <c:dLbl>
              <c:idx val="11"/>
              <c:delete val="1"/>
              <c:extLst xmlns:c16r2="http://schemas.microsoft.com/office/drawing/2015/06/chart">
                <c:ext xmlns:c16="http://schemas.microsoft.com/office/drawing/2014/chart" uri="{C3380CC4-5D6E-409C-BE32-E72D297353CC}">
                  <c16:uniqueId val="{0000000D-077B-4485-AE39-D2EC11496B92}"/>
                </c:ext>
                <c:ext xmlns:c15="http://schemas.microsoft.com/office/drawing/2012/chart" uri="{CE6537A1-D6FC-4f65-9D91-7224C49458BB}"/>
              </c:extLst>
            </c:dLbl>
            <c:dLbl>
              <c:idx val="12"/>
              <c:delete val="1"/>
              <c:extLst xmlns:c16r2="http://schemas.microsoft.com/office/drawing/2015/06/chart">
                <c:ext xmlns:c16="http://schemas.microsoft.com/office/drawing/2014/chart" uri="{C3380CC4-5D6E-409C-BE32-E72D297353CC}">
                  <c16:uniqueId val="{0000000C-077B-4485-AE39-D2EC11496B92}"/>
                </c:ext>
                <c:ext xmlns:c15="http://schemas.microsoft.com/office/drawing/2012/chart" uri="{CE6537A1-D6FC-4f65-9D91-7224C49458BB}"/>
              </c:extLst>
            </c:dLbl>
            <c:dLbl>
              <c:idx val="13"/>
              <c:delete val="1"/>
              <c:extLst xmlns:c16r2="http://schemas.microsoft.com/office/drawing/2015/06/chart">
                <c:ext xmlns:c16="http://schemas.microsoft.com/office/drawing/2014/chart" uri="{C3380CC4-5D6E-409C-BE32-E72D297353CC}">
                  <c16:uniqueId val="{0000000B-077B-4485-AE39-D2EC11496B92}"/>
                </c:ext>
                <c:ext xmlns:c15="http://schemas.microsoft.com/office/drawing/2012/chart" uri="{CE6537A1-D6FC-4f65-9D91-7224C49458BB}"/>
              </c:extLst>
            </c:dLbl>
            <c:dLbl>
              <c:idx val="14"/>
              <c:delete val="1"/>
              <c:extLst xmlns:c16r2="http://schemas.microsoft.com/office/drawing/2015/06/chart">
                <c:ext xmlns:c16="http://schemas.microsoft.com/office/drawing/2014/chart" uri="{C3380CC4-5D6E-409C-BE32-E72D297353CC}">
                  <c16:uniqueId val="{0000000A-077B-4485-AE39-D2EC11496B92}"/>
                </c:ext>
                <c:ext xmlns:c15="http://schemas.microsoft.com/office/drawing/2012/chart" uri="{CE6537A1-D6FC-4f65-9D91-7224C49458BB}"/>
              </c:extLst>
            </c:dLbl>
            <c:dLbl>
              <c:idx val="15"/>
              <c:delete val="1"/>
              <c:extLst xmlns:c16r2="http://schemas.microsoft.com/office/drawing/2015/06/chart">
                <c:ext xmlns:c16="http://schemas.microsoft.com/office/drawing/2014/chart" uri="{C3380CC4-5D6E-409C-BE32-E72D297353CC}">
                  <c16:uniqueId val="{00000010-077B-4485-AE39-D2EC11496B92}"/>
                </c:ext>
                <c:ext xmlns:c15="http://schemas.microsoft.com/office/drawing/2012/chart" uri="{CE6537A1-D6FC-4f65-9D91-7224C49458BB}"/>
              </c:extLst>
            </c:dLbl>
            <c:dLbl>
              <c:idx val="17"/>
              <c:delete val="1"/>
              <c:extLst xmlns:c16r2="http://schemas.microsoft.com/office/drawing/2015/06/chart">
                <c:ext xmlns:c16="http://schemas.microsoft.com/office/drawing/2014/chart" uri="{C3380CC4-5D6E-409C-BE32-E72D297353CC}">
                  <c16:uniqueId val="{00000009-077B-4485-AE39-D2EC11496B92}"/>
                </c:ext>
                <c:ext xmlns:c15="http://schemas.microsoft.com/office/drawing/2012/chart" uri="{CE6537A1-D6FC-4f65-9D91-7224C49458BB}"/>
              </c:extLst>
            </c:dLbl>
            <c:dLbl>
              <c:idx val="18"/>
              <c:delete val="1"/>
              <c:extLst xmlns:c16r2="http://schemas.microsoft.com/office/drawing/2015/06/chart">
                <c:ext xmlns:c16="http://schemas.microsoft.com/office/drawing/2014/chart" uri="{C3380CC4-5D6E-409C-BE32-E72D297353CC}">
                  <c16:uniqueId val="{00000008-077B-4485-AE39-D2EC11496B92}"/>
                </c:ext>
                <c:ext xmlns:c15="http://schemas.microsoft.com/office/drawing/2012/chart" uri="{CE6537A1-D6FC-4f65-9D91-7224C49458BB}"/>
              </c:extLst>
            </c:dLbl>
            <c:dLbl>
              <c:idx val="19"/>
              <c:delete val="1"/>
              <c:extLst xmlns:c16r2="http://schemas.microsoft.com/office/drawing/2015/06/chart">
                <c:ext xmlns:c16="http://schemas.microsoft.com/office/drawing/2014/chart" uri="{C3380CC4-5D6E-409C-BE32-E72D297353CC}">
                  <c16:uniqueId val="{00000011-077B-4485-AE39-D2EC11496B92}"/>
                </c:ext>
                <c:ext xmlns:c15="http://schemas.microsoft.com/office/drawing/2012/chart" uri="{CE6537A1-D6FC-4f65-9D91-7224C49458BB}"/>
              </c:extLst>
            </c:dLbl>
            <c:dLbl>
              <c:idx val="20"/>
              <c:delete val="1"/>
              <c:extLst xmlns:c16r2="http://schemas.microsoft.com/office/drawing/2015/06/chart">
                <c:ext xmlns:c16="http://schemas.microsoft.com/office/drawing/2014/chart" uri="{C3380CC4-5D6E-409C-BE32-E72D297353CC}">
                  <c16:uniqueId val="{00000012-077B-4485-AE39-D2EC11496B92}"/>
                </c:ext>
                <c:ext xmlns:c15="http://schemas.microsoft.com/office/drawing/2012/chart" uri="{CE6537A1-D6FC-4f65-9D91-7224C49458BB}"/>
              </c:extLst>
            </c:dLbl>
            <c:dLbl>
              <c:idx val="21"/>
              <c:delete val="1"/>
              <c:extLst xmlns:c16r2="http://schemas.microsoft.com/office/drawing/2015/06/chart">
                <c:ext xmlns:c16="http://schemas.microsoft.com/office/drawing/2014/chart" uri="{C3380CC4-5D6E-409C-BE32-E72D297353CC}">
                  <c16:uniqueId val="{00000013-077B-4485-AE39-D2EC11496B92}"/>
                </c:ext>
                <c:ext xmlns:c15="http://schemas.microsoft.com/office/drawing/2012/chart" uri="{CE6537A1-D6FC-4f65-9D91-7224C49458BB}"/>
              </c:extLst>
            </c:dLbl>
            <c:dLbl>
              <c:idx val="22"/>
              <c:delete val="1"/>
              <c:extLst xmlns:c16r2="http://schemas.microsoft.com/office/drawing/2015/06/chart">
                <c:ext xmlns:c16="http://schemas.microsoft.com/office/drawing/2014/chart" uri="{C3380CC4-5D6E-409C-BE32-E72D297353CC}">
                  <c16:uniqueId val="{00000014-077B-4485-AE39-D2EC11496B92}"/>
                </c:ext>
                <c:ext xmlns:c15="http://schemas.microsoft.com/office/drawing/2012/chart" uri="{CE6537A1-D6FC-4f65-9D91-7224C49458BB}"/>
              </c:extLst>
            </c:dLbl>
            <c:dLbl>
              <c:idx val="23"/>
              <c:delete val="1"/>
              <c:extLst xmlns:c16r2="http://schemas.microsoft.com/office/drawing/2015/06/chart">
                <c:ext xmlns:c16="http://schemas.microsoft.com/office/drawing/2014/chart" uri="{C3380CC4-5D6E-409C-BE32-E72D297353CC}">
                  <c16:uniqueId val="{0000002B-077B-4485-AE39-D2EC11496B92}"/>
                </c:ext>
                <c:ext xmlns:c15="http://schemas.microsoft.com/office/drawing/2012/chart" uri="{CE6537A1-D6FC-4f65-9D91-7224C49458BB}"/>
              </c:extLst>
            </c:dLbl>
            <c:dLbl>
              <c:idx val="24"/>
              <c:delete val="1"/>
              <c:extLst xmlns:c16r2="http://schemas.microsoft.com/office/drawing/2015/06/chart">
                <c:ext xmlns:c16="http://schemas.microsoft.com/office/drawing/2014/chart" uri="{C3380CC4-5D6E-409C-BE32-E72D297353CC}">
                  <c16:uniqueId val="{0000002A-077B-4485-AE39-D2EC11496B92}"/>
                </c:ext>
                <c:ext xmlns:c15="http://schemas.microsoft.com/office/drawing/2012/chart" uri="{CE6537A1-D6FC-4f65-9D91-7224C49458BB}"/>
              </c:extLst>
            </c:dLbl>
            <c:dLbl>
              <c:idx val="26"/>
              <c:delete val="1"/>
              <c:extLst xmlns:c16r2="http://schemas.microsoft.com/office/drawing/2015/06/chart">
                <c:ext xmlns:c16="http://schemas.microsoft.com/office/drawing/2014/chart" uri="{C3380CC4-5D6E-409C-BE32-E72D297353CC}">
                  <c16:uniqueId val="{00000029-077B-4485-AE39-D2EC11496B92}"/>
                </c:ext>
                <c:ext xmlns:c15="http://schemas.microsoft.com/office/drawing/2012/chart" uri="{CE6537A1-D6FC-4f65-9D91-7224C49458BB}"/>
              </c:extLst>
            </c:dLbl>
            <c:dLbl>
              <c:idx val="27"/>
              <c:delete val="1"/>
              <c:extLst xmlns:c16r2="http://schemas.microsoft.com/office/drawing/2015/06/chart">
                <c:ext xmlns:c16="http://schemas.microsoft.com/office/drawing/2014/chart" uri="{C3380CC4-5D6E-409C-BE32-E72D297353CC}">
                  <c16:uniqueId val="{00000028-077B-4485-AE39-D2EC11496B92}"/>
                </c:ext>
                <c:ext xmlns:c15="http://schemas.microsoft.com/office/drawing/2012/chart" uri="{CE6537A1-D6FC-4f65-9D91-7224C49458BB}"/>
              </c:extLst>
            </c:dLbl>
            <c:dLbl>
              <c:idx val="28"/>
              <c:delete val="1"/>
              <c:extLst xmlns:c16r2="http://schemas.microsoft.com/office/drawing/2015/06/chart">
                <c:ext xmlns:c16="http://schemas.microsoft.com/office/drawing/2014/chart" uri="{C3380CC4-5D6E-409C-BE32-E72D297353CC}">
                  <c16:uniqueId val="{00000027-077B-4485-AE39-D2EC11496B92}"/>
                </c:ext>
                <c:ext xmlns:c15="http://schemas.microsoft.com/office/drawing/2012/chart" uri="{CE6537A1-D6FC-4f65-9D91-7224C49458BB}"/>
              </c:extLst>
            </c:dLbl>
            <c:dLbl>
              <c:idx val="29"/>
              <c:delete val="1"/>
              <c:extLst xmlns:c16r2="http://schemas.microsoft.com/office/drawing/2015/06/chart">
                <c:ext xmlns:c16="http://schemas.microsoft.com/office/drawing/2014/chart" uri="{C3380CC4-5D6E-409C-BE32-E72D297353CC}">
                  <c16:uniqueId val="{00000026-077B-4485-AE39-D2EC11496B92}"/>
                </c:ext>
                <c:ext xmlns:c15="http://schemas.microsoft.com/office/drawing/2012/chart" uri="{CE6537A1-D6FC-4f65-9D91-7224C49458BB}"/>
              </c:extLst>
            </c:dLbl>
            <c:dLbl>
              <c:idx val="30"/>
              <c:delete val="1"/>
              <c:extLst xmlns:c16r2="http://schemas.microsoft.com/office/drawing/2015/06/chart">
                <c:ext xmlns:c16="http://schemas.microsoft.com/office/drawing/2014/chart" uri="{C3380CC4-5D6E-409C-BE32-E72D297353CC}">
                  <c16:uniqueId val="{00000025-077B-4485-AE39-D2EC11496B92}"/>
                </c:ext>
                <c:ext xmlns:c15="http://schemas.microsoft.com/office/drawing/2012/chart" uri="{CE6537A1-D6FC-4f65-9D91-7224C49458BB}"/>
              </c:extLst>
            </c:dLbl>
            <c:dLbl>
              <c:idx val="31"/>
              <c:delete val="1"/>
              <c:extLst xmlns:c16r2="http://schemas.microsoft.com/office/drawing/2015/06/chart">
                <c:ext xmlns:c16="http://schemas.microsoft.com/office/drawing/2014/chart" uri="{C3380CC4-5D6E-409C-BE32-E72D297353CC}">
                  <c16:uniqueId val="{00000024-077B-4485-AE39-D2EC11496B92}"/>
                </c:ext>
                <c:ext xmlns:c15="http://schemas.microsoft.com/office/drawing/2012/chart" uri="{CE6537A1-D6FC-4f65-9D91-7224C49458BB}"/>
              </c:extLst>
            </c:dLbl>
            <c:dLbl>
              <c:idx val="32"/>
              <c:delete val="1"/>
              <c:extLst xmlns:c16r2="http://schemas.microsoft.com/office/drawing/2015/06/chart">
                <c:ext xmlns:c16="http://schemas.microsoft.com/office/drawing/2014/chart" uri="{C3380CC4-5D6E-409C-BE32-E72D297353CC}">
                  <c16:uniqueId val="{00000023-077B-4485-AE39-D2EC11496B92}"/>
                </c:ext>
                <c:ext xmlns:c15="http://schemas.microsoft.com/office/drawing/2012/chart" uri="{CE6537A1-D6FC-4f65-9D91-7224C49458BB}"/>
              </c:extLst>
            </c:dLbl>
            <c:dLbl>
              <c:idx val="33"/>
              <c:delete val="1"/>
              <c:extLst xmlns:c16r2="http://schemas.microsoft.com/office/drawing/2015/06/chart">
                <c:ext xmlns:c16="http://schemas.microsoft.com/office/drawing/2014/chart" uri="{C3380CC4-5D6E-409C-BE32-E72D297353CC}">
                  <c16:uniqueId val="{00000022-077B-4485-AE39-D2EC11496B92}"/>
                </c:ext>
                <c:ext xmlns:c15="http://schemas.microsoft.com/office/drawing/2012/chart" uri="{CE6537A1-D6FC-4f65-9D91-7224C49458BB}"/>
              </c:extLst>
            </c:dLbl>
            <c:dLbl>
              <c:idx val="34"/>
              <c:delete val="1"/>
              <c:extLst xmlns:c16r2="http://schemas.microsoft.com/office/drawing/2015/06/chart">
                <c:ext xmlns:c16="http://schemas.microsoft.com/office/drawing/2014/chart" uri="{C3380CC4-5D6E-409C-BE32-E72D297353CC}">
                  <c16:uniqueId val="{00000021-077B-4485-AE39-D2EC11496B92}"/>
                </c:ext>
                <c:ext xmlns:c15="http://schemas.microsoft.com/office/drawing/2012/chart" uri="{CE6537A1-D6FC-4f65-9D91-7224C49458BB}"/>
              </c:extLst>
            </c:dLbl>
            <c:dLbl>
              <c:idx val="36"/>
              <c:delete val="1"/>
              <c:extLst xmlns:c16r2="http://schemas.microsoft.com/office/drawing/2015/06/chart">
                <c:ext xmlns:c16="http://schemas.microsoft.com/office/drawing/2014/chart" uri="{C3380CC4-5D6E-409C-BE32-E72D297353CC}">
                  <c16:uniqueId val="{00000020-077B-4485-AE39-D2EC11496B92}"/>
                </c:ext>
                <c:ext xmlns:c15="http://schemas.microsoft.com/office/drawing/2012/chart" uri="{CE6537A1-D6FC-4f65-9D91-7224C49458BB}"/>
              </c:extLst>
            </c:dLbl>
            <c:dLbl>
              <c:idx val="37"/>
              <c:delete val="1"/>
              <c:extLst xmlns:c16r2="http://schemas.microsoft.com/office/drawing/2015/06/chart">
                <c:ext xmlns:c16="http://schemas.microsoft.com/office/drawing/2014/chart" uri="{C3380CC4-5D6E-409C-BE32-E72D297353CC}">
                  <c16:uniqueId val="{0000001F-077B-4485-AE39-D2EC11496B92}"/>
                </c:ext>
                <c:ext xmlns:c15="http://schemas.microsoft.com/office/drawing/2012/chart" uri="{CE6537A1-D6FC-4f65-9D91-7224C49458BB}"/>
              </c:extLst>
            </c:dLbl>
            <c:dLbl>
              <c:idx val="38"/>
              <c:delete val="1"/>
              <c:extLst xmlns:c16r2="http://schemas.microsoft.com/office/drawing/2015/06/chart">
                <c:ext xmlns:c16="http://schemas.microsoft.com/office/drawing/2014/chart" uri="{C3380CC4-5D6E-409C-BE32-E72D297353CC}">
                  <c16:uniqueId val="{0000001E-077B-4485-AE39-D2EC11496B92}"/>
                </c:ext>
                <c:ext xmlns:c15="http://schemas.microsoft.com/office/drawing/2012/chart" uri="{CE6537A1-D6FC-4f65-9D91-7224C49458BB}"/>
              </c:extLst>
            </c:dLbl>
            <c:dLbl>
              <c:idx val="39"/>
              <c:delete val="1"/>
              <c:extLst xmlns:c16r2="http://schemas.microsoft.com/office/drawing/2015/06/chart">
                <c:ext xmlns:c16="http://schemas.microsoft.com/office/drawing/2014/chart" uri="{C3380CC4-5D6E-409C-BE32-E72D297353CC}">
                  <c16:uniqueId val="{0000001D-077B-4485-AE39-D2EC11496B92}"/>
                </c:ext>
                <c:ext xmlns:c15="http://schemas.microsoft.com/office/drawing/2012/chart" uri="{CE6537A1-D6FC-4f65-9D91-7224C49458BB}"/>
              </c:extLst>
            </c:dLbl>
            <c:dLbl>
              <c:idx val="40"/>
              <c:delete val="1"/>
              <c:extLst xmlns:c16r2="http://schemas.microsoft.com/office/drawing/2015/06/chart">
                <c:ext xmlns:c16="http://schemas.microsoft.com/office/drawing/2014/chart" uri="{C3380CC4-5D6E-409C-BE32-E72D297353CC}">
                  <c16:uniqueId val="{0000001C-077B-4485-AE39-D2EC11496B92}"/>
                </c:ext>
                <c:ext xmlns:c15="http://schemas.microsoft.com/office/drawing/2012/chart" uri="{CE6537A1-D6FC-4f65-9D91-7224C49458BB}"/>
              </c:extLst>
            </c:dLbl>
            <c:dLbl>
              <c:idx val="41"/>
              <c:delete val="1"/>
              <c:extLst xmlns:c16r2="http://schemas.microsoft.com/office/drawing/2015/06/chart">
                <c:ext xmlns:c16="http://schemas.microsoft.com/office/drawing/2014/chart" uri="{C3380CC4-5D6E-409C-BE32-E72D297353CC}">
                  <c16:uniqueId val="{0000001B-077B-4485-AE39-D2EC11496B92}"/>
                </c:ext>
                <c:ext xmlns:c15="http://schemas.microsoft.com/office/drawing/2012/chart" uri="{CE6537A1-D6FC-4f65-9D91-7224C49458BB}"/>
              </c:extLst>
            </c:dLbl>
            <c:dLbl>
              <c:idx val="42"/>
              <c:delete val="1"/>
              <c:extLst xmlns:c16r2="http://schemas.microsoft.com/office/drawing/2015/06/chart">
                <c:ext xmlns:c16="http://schemas.microsoft.com/office/drawing/2014/chart" uri="{C3380CC4-5D6E-409C-BE32-E72D297353CC}">
                  <c16:uniqueId val="{0000001A-077B-4485-AE39-D2EC11496B92}"/>
                </c:ext>
                <c:ext xmlns:c15="http://schemas.microsoft.com/office/drawing/2012/chart" uri="{CE6537A1-D6FC-4f65-9D91-7224C49458BB}"/>
              </c:extLst>
            </c:dLbl>
            <c:dLbl>
              <c:idx val="44"/>
              <c:delete val="1"/>
              <c:extLst xmlns:c16r2="http://schemas.microsoft.com/office/drawing/2015/06/chart">
                <c:ext xmlns:c16="http://schemas.microsoft.com/office/drawing/2014/chart" uri="{C3380CC4-5D6E-409C-BE32-E72D297353CC}">
                  <c16:uniqueId val="{00000019-077B-4485-AE39-D2EC11496B92}"/>
                </c:ext>
                <c:ext xmlns:c15="http://schemas.microsoft.com/office/drawing/2012/chart" uri="{CE6537A1-D6FC-4f65-9D91-7224C49458BB}"/>
              </c:extLst>
            </c:dLbl>
            <c:dLbl>
              <c:idx val="45"/>
              <c:delete val="1"/>
              <c:extLst xmlns:c16r2="http://schemas.microsoft.com/office/drawing/2015/06/chart">
                <c:ext xmlns:c16="http://schemas.microsoft.com/office/drawing/2014/chart" uri="{C3380CC4-5D6E-409C-BE32-E72D297353CC}">
                  <c16:uniqueId val="{00000018-077B-4485-AE39-D2EC11496B92}"/>
                </c:ext>
                <c:ext xmlns:c15="http://schemas.microsoft.com/office/drawing/2012/chart" uri="{CE6537A1-D6FC-4f65-9D91-7224C49458BB}"/>
              </c:extLst>
            </c:dLbl>
            <c:dLbl>
              <c:idx val="46"/>
              <c:delete val="1"/>
              <c:extLst xmlns:c16r2="http://schemas.microsoft.com/office/drawing/2015/06/chart">
                <c:ext xmlns:c16="http://schemas.microsoft.com/office/drawing/2014/chart" uri="{C3380CC4-5D6E-409C-BE32-E72D297353CC}">
                  <c16:uniqueId val="{00000017-077B-4485-AE39-D2EC11496B92}"/>
                </c:ext>
                <c:ext xmlns:c15="http://schemas.microsoft.com/office/drawing/2012/chart" uri="{CE6537A1-D6FC-4f65-9D91-7224C49458BB}"/>
              </c:extLst>
            </c:dLbl>
            <c:dLbl>
              <c:idx val="47"/>
              <c:delete val="1"/>
              <c:extLst xmlns:c16r2="http://schemas.microsoft.com/office/drawing/2015/06/chart">
                <c:ext xmlns:c16="http://schemas.microsoft.com/office/drawing/2014/chart" uri="{C3380CC4-5D6E-409C-BE32-E72D297353CC}">
                  <c16:uniqueId val="{00000016-077B-4485-AE39-D2EC11496B92}"/>
                </c:ext>
                <c:ext xmlns:c15="http://schemas.microsoft.com/office/drawing/2012/chart" uri="{CE6537A1-D6FC-4f65-9D91-7224C49458BB}"/>
              </c:extLst>
            </c:dLbl>
            <c:dLbl>
              <c:idx val="48"/>
              <c:delete val="1"/>
              <c:extLst xmlns:c16r2="http://schemas.microsoft.com/office/drawing/2015/06/chart">
                <c:ext xmlns:c16="http://schemas.microsoft.com/office/drawing/2014/chart" uri="{C3380CC4-5D6E-409C-BE32-E72D297353CC}">
                  <c16:uniqueId val="{00000015-077B-4485-AE39-D2EC11496B92}"/>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j-lt"/>
                    <a:ea typeface="+mn-ea"/>
                    <a:cs typeface="+mn-cs"/>
                  </a:defRPr>
                </a:pPr>
                <a:endParaRPr lang="en-US"/>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Sheet1!$A$2:$A$51</c:f>
              <c:strCache>
                <c:ptCount val="50"/>
                <c:pt idx="0">
                  <c:v>1946</c:v>
                </c:pt>
                <c:pt idx="1">
                  <c:v>1950</c:v>
                </c:pt>
                <c:pt idx="2">
                  <c:v>1955</c:v>
                </c:pt>
                <c:pt idx="3">
                  <c:v>1960</c:v>
                </c:pt>
                <c:pt idx="4">
                  <c:v>1965</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strCache>
            </c:strRef>
          </c:cat>
          <c:val>
            <c:numRef>
              <c:f>Sheet1!$G$2:$G$51</c:f>
              <c:numCache>
                <c:formatCode>0</c:formatCode>
                <c:ptCount val="50"/>
                <c:pt idx="0">
                  <c:v>110.8635688521112</c:v>
                </c:pt>
                <c:pt idx="1">
                  <c:v>121.3830695475143</c:v>
                </c:pt>
                <c:pt idx="2">
                  <c:v>126.9993370698487</c:v>
                </c:pt>
                <c:pt idx="3">
                  <c:v>138.5232744783306</c:v>
                </c:pt>
                <c:pt idx="4">
                  <c:v>148.2861554297477</c:v>
                </c:pt>
                <c:pt idx="5">
                  <c:v>154.884174591563</c:v>
                </c:pt>
                <c:pt idx="6">
                  <c:v>157.2955793123375</c:v>
                </c:pt>
                <c:pt idx="7">
                  <c:v>158.480228680324</c:v>
                </c:pt>
                <c:pt idx="8">
                  <c:v>162.1065546694351</c:v>
                </c:pt>
                <c:pt idx="9">
                  <c:v>166.0322656067337</c:v>
                </c:pt>
                <c:pt idx="10">
                  <c:v>167.4167708478029</c:v>
                </c:pt>
                <c:pt idx="11">
                  <c:v>168.6662997615116</c:v>
                </c:pt>
                <c:pt idx="12">
                  <c:v>168.2709771158736</c:v>
                </c:pt>
                <c:pt idx="13">
                  <c:v>167.3241081858208</c:v>
                </c:pt>
                <c:pt idx="14">
                  <c:v>167.9640984626322</c:v>
                </c:pt>
                <c:pt idx="15">
                  <c:v>171.1645101663577</c:v>
                </c:pt>
                <c:pt idx="16">
                  <c:v>170.693336819628</c:v>
                </c:pt>
                <c:pt idx="17">
                  <c:v>168.7602520935854</c:v>
                </c:pt>
                <c:pt idx="18">
                  <c:v>166.3330339193294</c:v>
                </c:pt>
                <c:pt idx="19">
                  <c:v>160.8769400390128</c:v>
                </c:pt>
                <c:pt idx="20">
                  <c:v>152.5891055817081</c:v>
                </c:pt>
                <c:pt idx="21">
                  <c:v>146.6663890392704</c:v>
                </c:pt>
                <c:pt idx="22">
                  <c:v>142.1395847950801</c:v>
                </c:pt>
                <c:pt idx="23">
                  <c:v>139.4969325153374</c:v>
                </c:pt>
                <c:pt idx="24">
                  <c:v>136.7069119196175</c:v>
                </c:pt>
                <c:pt idx="25">
                  <c:v>135.3016585209518</c:v>
                </c:pt>
                <c:pt idx="26">
                  <c:v>132.6863783698316</c:v>
                </c:pt>
                <c:pt idx="27">
                  <c:v>130.7395423180382</c:v>
                </c:pt>
                <c:pt idx="28">
                  <c:v>127.7354570637119</c:v>
                </c:pt>
                <c:pt idx="29">
                  <c:v>125.8883441644814</c:v>
                </c:pt>
                <c:pt idx="30">
                  <c:v>124.9887336638126</c:v>
                </c:pt>
                <c:pt idx="31">
                  <c:v>123.6385908905305</c:v>
                </c:pt>
                <c:pt idx="32">
                  <c:v>123.3229415000917</c:v>
                </c:pt>
                <c:pt idx="33">
                  <c:v>122.4071053108574</c:v>
                </c:pt>
                <c:pt idx="34">
                  <c:v>122.4949827981652</c:v>
                </c:pt>
                <c:pt idx="35">
                  <c:v>123.6567904734902</c:v>
                </c:pt>
                <c:pt idx="36">
                  <c:v>125.0798329648735</c:v>
                </c:pt>
                <c:pt idx="37">
                  <c:v>126.2941974063902</c:v>
                </c:pt>
                <c:pt idx="38">
                  <c:v>126.196959773879</c:v>
                </c:pt>
                <c:pt idx="39">
                  <c:v>126.1637239165329</c:v>
                </c:pt>
                <c:pt idx="40">
                  <c:v>125.2233351380617</c:v>
                </c:pt>
                <c:pt idx="41">
                  <c:v>124.6363697298747</c:v>
                </c:pt>
                <c:pt idx="42">
                  <c:v>123.2280981309962</c:v>
                </c:pt>
                <c:pt idx="43">
                  <c:v>123.4141208194942</c:v>
                </c:pt>
                <c:pt idx="44">
                  <c:v>122.1762232291293</c:v>
                </c:pt>
                <c:pt idx="45">
                  <c:v>119.3308550185874</c:v>
                </c:pt>
                <c:pt idx="46">
                  <c:v>117.3233652056729</c:v>
                </c:pt>
                <c:pt idx="47">
                  <c:v>115.1464968152866</c:v>
                </c:pt>
                <c:pt idx="48">
                  <c:v>112.0050600885515</c:v>
                </c:pt>
                <c:pt idx="49">
                  <c:v>109.4895781014565</c:v>
                </c:pt>
              </c:numCache>
            </c:numRef>
          </c:val>
          <c:smooth val="0"/>
          <c:extLst xmlns:c16r2="http://schemas.microsoft.com/office/drawing/2015/06/chart">
            <c:ext xmlns:c16="http://schemas.microsoft.com/office/drawing/2014/chart" uri="{C3380CC4-5D6E-409C-BE32-E72D297353CC}">
              <c16:uniqueId val="{00000000-077B-4485-AE39-D2EC11496B92}"/>
            </c:ext>
          </c:extLst>
        </c:ser>
        <c:dLbls>
          <c:dLblPos val="t"/>
          <c:showLegendKey val="0"/>
          <c:showVal val="1"/>
          <c:showCatName val="0"/>
          <c:showSerName val="0"/>
          <c:showPercent val="0"/>
          <c:showBubbleSize val="0"/>
        </c:dLbls>
        <c:marker val="1"/>
        <c:smooth val="0"/>
        <c:axId val="-2138783032"/>
        <c:axId val="-2138791512"/>
      </c:lineChart>
      <c:catAx>
        <c:axId val="-2138783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j-lt"/>
                <a:ea typeface="+mn-ea"/>
                <a:cs typeface="+mn-cs"/>
              </a:defRPr>
            </a:pPr>
            <a:endParaRPr lang="en-US"/>
          </a:p>
        </c:txPr>
        <c:crossAx val="-2138791512"/>
        <c:crosses val="autoZero"/>
        <c:auto val="1"/>
        <c:lblAlgn val="ctr"/>
        <c:lblOffset val="100"/>
        <c:noMultiLvlLbl val="0"/>
      </c:catAx>
      <c:valAx>
        <c:axId val="-213879151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dirty="0">
                    <a:latin typeface="+mj-lt"/>
                  </a:rPr>
                  <a:t>Hospital Admissions per 1,000</a:t>
                </a:r>
              </a:p>
            </c:rich>
          </c:tx>
          <c:layout/>
          <c:overlay val="0"/>
          <c:spPr>
            <a:noFill/>
            <a:ln>
              <a:noFill/>
            </a:ln>
            <a:effectLst/>
          </c:sp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j-lt"/>
                <a:ea typeface="+mn-ea"/>
                <a:cs typeface="+mn-cs"/>
              </a:defRPr>
            </a:pPr>
            <a:endParaRPr lang="en-US"/>
          </a:p>
        </c:txPr>
        <c:crossAx val="-21387830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j-lt"/>
                <a:ea typeface="+mn-ea"/>
                <a:cs typeface="+mn-cs"/>
              </a:defRPr>
            </a:pPr>
            <a:r>
              <a:rPr lang="en-US" b="0" dirty="0">
                <a:latin typeface="+mj-lt"/>
              </a:rPr>
              <a:t>Annual Number of Nonfederal Beds, 1975-2014</a:t>
            </a:r>
          </a:p>
        </c:rich>
      </c:tx>
      <c:layout/>
      <c:overlay val="0"/>
      <c:spPr>
        <a:noFill/>
        <a:ln>
          <a:noFill/>
        </a:ln>
        <a:effectLst/>
      </c:spPr>
    </c:title>
    <c:autoTitleDeleted val="0"/>
    <c:plotArea>
      <c:layout/>
      <c:lineChart>
        <c:grouping val="standard"/>
        <c:varyColors val="0"/>
        <c:ser>
          <c:idx val="10"/>
          <c:order val="0"/>
          <c:tx>
            <c:strRef>
              <c:f>Data!$K$1</c:f>
              <c:strCache>
                <c:ptCount val="1"/>
                <c:pt idx="0">
                  <c:v>Number of Nonfederal Beds</c:v>
                </c:pt>
              </c:strCache>
            </c:strRef>
          </c:tx>
          <c:spPr>
            <a:ln w="28575" cap="rnd">
              <a:solidFill>
                <a:schemeClr val="accent5">
                  <a:lumMod val="60000"/>
                </a:schemeClr>
              </a:solidFill>
              <a:round/>
            </a:ln>
            <a:effectLst/>
          </c:spPr>
          <c:marker>
            <c:symbol val="none"/>
          </c:marker>
          <c:dLbls>
            <c:dLbl>
              <c:idx val="0"/>
              <c:layout>
                <c:manualLayout>
                  <c:x val="-0.0109009402950845"/>
                  <c:y val="-0.0289256173075453"/>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1D33-4E69-894A-5BB4F12B2EC1}"/>
                </c:ext>
                <c:ext xmlns:c15="http://schemas.microsoft.com/office/drawing/2012/chart" uri="{CE6537A1-D6FC-4f65-9D91-7224C49458BB}">
                  <c15:layout/>
                </c:ext>
              </c:extLst>
            </c:dLbl>
            <c:dLbl>
              <c:idx val="5"/>
              <c:delete val="1"/>
              <c:extLst xmlns:c16r2="http://schemas.microsoft.com/office/drawing/2015/06/chart">
                <c:ext xmlns:c16="http://schemas.microsoft.com/office/drawing/2014/chart" uri="{C3380CC4-5D6E-409C-BE32-E72D297353CC}">
                  <c16:uniqueId val="{00000000-1D33-4E69-894A-5BB4F12B2EC1}"/>
                </c:ext>
                <c:ext xmlns:c15="http://schemas.microsoft.com/office/drawing/2012/chart" uri="{CE6537A1-D6FC-4f65-9D91-7224C49458BB}"/>
              </c:extLst>
            </c:dLbl>
            <c:dLbl>
              <c:idx val="15"/>
              <c:delete val="1"/>
              <c:extLst xmlns:c16r2="http://schemas.microsoft.com/office/drawing/2015/06/chart">
                <c:ext xmlns:c16="http://schemas.microsoft.com/office/drawing/2014/chart" uri="{C3380CC4-5D6E-409C-BE32-E72D297353CC}">
                  <c16:uniqueId val="{00000001-1D33-4E69-894A-5BB4F12B2EC1}"/>
                </c:ext>
                <c:ext xmlns:c15="http://schemas.microsoft.com/office/drawing/2012/chart" uri="{CE6537A1-D6FC-4f65-9D91-7224C49458BB}"/>
              </c:extLst>
            </c:dLbl>
            <c:dLbl>
              <c:idx val="25"/>
              <c:delete val="1"/>
              <c:extLst xmlns:c16r2="http://schemas.microsoft.com/office/drawing/2015/06/chart">
                <c:ext xmlns:c16="http://schemas.microsoft.com/office/drawing/2014/chart" uri="{C3380CC4-5D6E-409C-BE32-E72D297353CC}">
                  <c16:uniqueId val="{00000000-57A7-44C9-866D-4E577C9D4540}"/>
                </c:ext>
                <c:ext xmlns:c15="http://schemas.microsoft.com/office/drawing/2012/chart" uri="{CE6537A1-D6FC-4f65-9D91-7224C49458BB}"/>
              </c:extLst>
            </c:dLbl>
            <c:dLbl>
              <c:idx val="32"/>
              <c:delete val="1"/>
              <c:extLst xmlns:c16r2="http://schemas.microsoft.com/office/drawing/2015/06/chart">
                <c:ext xmlns:c16="http://schemas.microsoft.com/office/drawing/2014/chart" uri="{C3380CC4-5D6E-409C-BE32-E72D297353CC}">
                  <c16:uniqueId val="{00000002-1D33-4E69-894A-5BB4F12B2EC1}"/>
                </c:ext>
                <c:ext xmlns:c15="http://schemas.microsoft.com/office/drawing/2012/chart" uri="{CE6537A1-D6FC-4f65-9D91-7224C49458BB}"/>
              </c:extLst>
            </c:dLbl>
            <c:dLbl>
              <c:idx val="33"/>
              <c:delete val="1"/>
              <c:extLst xmlns:c16r2="http://schemas.microsoft.com/office/drawing/2015/06/chart">
                <c:ext xmlns:c16="http://schemas.microsoft.com/office/drawing/2014/chart" uri="{C3380CC4-5D6E-409C-BE32-E72D297353CC}">
                  <c16:uniqueId val="{00000004-1D33-4E69-894A-5BB4F12B2EC1}"/>
                </c:ext>
                <c:ext xmlns:c15="http://schemas.microsoft.com/office/drawing/2012/chart" uri="{CE6537A1-D6FC-4f65-9D91-7224C49458BB}"/>
              </c:extLst>
            </c:dLbl>
            <c:dLbl>
              <c:idx val="34"/>
              <c:delete val="1"/>
              <c:extLst xmlns:c16r2="http://schemas.microsoft.com/office/drawing/2015/06/chart">
                <c:ext xmlns:c16="http://schemas.microsoft.com/office/drawing/2014/chart" uri="{C3380CC4-5D6E-409C-BE32-E72D297353CC}">
                  <c16:uniqueId val="{00000003-1D33-4E69-894A-5BB4F12B2EC1}"/>
                </c:ext>
                <c:ext xmlns:c15="http://schemas.microsoft.com/office/drawing/2012/chart" uri="{CE6537A1-D6FC-4f65-9D91-7224C49458BB}"/>
              </c:extLst>
            </c:dLbl>
            <c:dLbl>
              <c:idx val="35"/>
              <c:delete val="1"/>
              <c:extLst xmlns:c16r2="http://schemas.microsoft.com/office/drawing/2015/06/chart">
                <c:ext xmlns:c16="http://schemas.microsoft.com/office/drawing/2014/chart" uri="{C3380CC4-5D6E-409C-BE32-E72D297353CC}">
                  <c16:uniqueId val="{00000005-1D33-4E69-894A-5BB4F12B2EC1}"/>
                </c:ext>
                <c:ext xmlns:c15="http://schemas.microsoft.com/office/drawing/2012/chart" uri="{CE6537A1-D6FC-4f65-9D91-7224C49458BB}"/>
              </c:extLst>
            </c:dLbl>
            <c:dLbl>
              <c:idx val="36"/>
              <c:delete val="1"/>
              <c:extLst xmlns:c16r2="http://schemas.microsoft.com/office/drawing/2015/06/chart">
                <c:ext xmlns:c16="http://schemas.microsoft.com/office/drawing/2014/chart" uri="{C3380CC4-5D6E-409C-BE32-E72D297353CC}">
                  <c16:uniqueId val="{00000007-1D33-4E69-894A-5BB4F12B2EC1}"/>
                </c:ext>
                <c:ext xmlns:c15="http://schemas.microsoft.com/office/drawing/2012/chart" uri="{CE6537A1-D6FC-4f65-9D91-7224C49458BB}"/>
              </c:extLst>
            </c:dLbl>
            <c:dLbl>
              <c:idx val="37"/>
              <c:delete val="1"/>
              <c:extLst xmlns:c16r2="http://schemas.microsoft.com/office/drawing/2015/06/chart">
                <c:ext xmlns:c16="http://schemas.microsoft.com/office/drawing/2014/chart" uri="{C3380CC4-5D6E-409C-BE32-E72D297353CC}">
                  <c16:uniqueId val="{00000006-1D33-4E69-894A-5BB4F12B2EC1}"/>
                </c:ext>
                <c:ext xmlns:c15="http://schemas.microsoft.com/office/drawing/2012/chart" uri="{CE6537A1-D6FC-4f65-9D91-7224C49458BB}"/>
              </c:extLst>
            </c:dLbl>
            <c:dLbl>
              <c:idx val="38"/>
              <c:delete val="1"/>
              <c:extLst xmlns:c16r2="http://schemas.microsoft.com/office/drawing/2015/06/chart">
                <c:ext xmlns:c16="http://schemas.microsoft.com/office/drawing/2014/chart" uri="{C3380CC4-5D6E-409C-BE32-E72D297353CC}">
                  <c16:uniqueId val="{00000008-1D33-4E69-894A-5BB4F12B2EC1}"/>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j-lt"/>
                    <a:ea typeface="+mn-ea"/>
                    <a:cs typeface="+mn-cs"/>
                  </a:defRPr>
                </a:pPr>
                <a:endParaRPr lang="en-US"/>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trendline>
            <c:spPr>
              <a:ln w="44450" cap="rnd">
                <a:solidFill>
                  <a:schemeClr val="accent1">
                    <a:lumMod val="50000"/>
                  </a:schemeClr>
                </a:solidFill>
                <a:prstDash val="solid"/>
              </a:ln>
              <a:effectLst/>
            </c:spPr>
            <c:trendlineType val="movingAvg"/>
            <c:period val="2"/>
            <c:dispRSqr val="0"/>
            <c:dispEq val="0"/>
          </c:trendline>
          <c:cat>
            <c:strRef>
              <c:f>Data!$A$2:$A$41</c:f>
              <c:strCache>
                <c:ptCount val="40"/>
                <c:pt idx="0">
                  <c:v>1975</c:v>
                </c:pt>
                <c:pt idx="1">
                  <c:v>1976</c:v>
                </c:pt>
                <c:pt idx="2">
                  <c:v>1977</c:v>
                </c:pt>
                <c:pt idx="3">
                  <c:v>1978</c:v>
                </c:pt>
                <c:pt idx="4">
                  <c:v>1979</c:v>
                </c:pt>
                <c:pt idx="5">
                  <c:v>1980</c:v>
                </c:pt>
                <c:pt idx="6">
                  <c:v>1981</c:v>
                </c:pt>
                <c:pt idx="7">
                  <c:v>1982</c:v>
                </c:pt>
                <c:pt idx="8">
                  <c:v>1983</c:v>
                </c:pt>
                <c:pt idx="9">
                  <c:v>1984</c:v>
                </c:pt>
                <c:pt idx="10">
                  <c:v>1985</c:v>
                </c:pt>
                <c:pt idx="11">
                  <c:v>1986</c:v>
                </c:pt>
                <c:pt idx="12">
                  <c:v>1987</c:v>
                </c:pt>
                <c:pt idx="13">
                  <c:v>1988</c:v>
                </c:pt>
                <c:pt idx="14">
                  <c:v>1989</c:v>
                </c:pt>
                <c:pt idx="15">
                  <c:v>1990</c:v>
                </c:pt>
                <c:pt idx="16">
                  <c:v>1991</c:v>
                </c:pt>
                <c:pt idx="17">
                  <c:v>1992</c:v>
                </c:pt>
                <c:pt idx="18">
                  <c:v>1993</c:v>
                </c:pt>
                <c:pt idx="19">
                  <c:v>1994</c:v>
                </c:pt>
                <c:pt idx="20">
                  <c:v>1995</c:v>
                </c:pt>
                <c:pt idx="21">
                  <c:v>1996</c:v>
                </c:pt>
                <c:pt idx="22">
                  <c:v>1997</c:v>
                </c:pt>
                <c:pt idx="23">
                  <c:v>1998</c:v>
                </c:pt>
                <c:pt idx="24">
                  <c:v>1999</c:v>
                </c:pt>
                <c:pt idx="25">
                  <c:v>2000</c:v>
                </c:pt>
                <c:pt idx="26">
                  <c:v>2001</c:v>
                </c:pt>
                <c:pt idx="27">
                  <c:v>2002</c:v>
                </c:pt>
                <c:pt idx="28">
                  <c:v>2003</c:v>
                </c:pt>
                <c:pt idx="29">
                  <c:v>2004</c:v>
                </c:pt>
                <c:pt idx="30">
                  <c:v>2005</c:v>
                </c:pt>
                <c:pt idx="31">
                  <c:v>2006</c:v>
                </c:pt>
                <c:pt idx="32">
                  <c:v>2007</c:v>
                </c:pt>
                <c:pt idx="33">
                  <c:v>2008</c:v>
                </c:pt>
                <c:pt idx="34">
                  <c:v>2009</c:v>
                </c:pt>
                <c:pt idx="35">
                  <c:v>2010</c:v>
                </c:pt>
                <c:pt idx="36">
                  <c:v>2011</c:v>
                </c:pt>
                <c:pt idx="37">
                  <c:v>2012</c:v>
                </c:pt>
                <c:pt idx="38">
                  <c:v>2013</c:v>
                </c:pt>
                <c:pt idx="39">
                  <c:v>2014</c:v>
                </c:pt>
              </c:strCache>
            </c:strRef>
          </c:cat>
          <c:val>
            <c:numRef>
              <c:f>Data!$K$2:$K$42</c:f>
              <c:numCache>
                <c:formatCode>General</c:formatCode>
                <c:ptCount val="41"/>
                <c:pt idx="0" formatCode="0">
                  <c:v>1.333882E6</c:v>
                </c:pt>
                <c:pt idx="5" formatCode="0">
                  <c:v>1.247188E6</c:v>
                </c:pt>
                <c:pt idx="15" formatCode="0">
                  <c:v>1.115072E6</c:v>
                </c:pt>
                <c:pt idx="20" formatCode="0">
                  <c:v>1.003522E6</c:v>
                </c:pt>
                <c:pt idx="25" formatCode="0">
                  <c:v>930561.0</c:v>
                </c:pt>
                <c:pt idx="32" formatCode="0">
                  <c:v>899455.0</c:v>
                </c:pt>
                <c:pt idx="33" formatCode="0">
                  <c:v>905053.0</c:v>
                </c:pt>
                <c:pt idx="34" formatCode="0">
                  <c:v>899505.0</c:v>
                </c:pt>
                <c:pt idx="35" formatCode="0">
                  <c:v>897055.0</c:v>
                </c:pt>
                <c:pt idx="36" formatCode="0">
                  <c:v>886268.0</c:v>
                </c:pt>
                <c:pt idx="37" formatCode="0">
                  <c:v>882272.0</c:v>
                </c:pt>
                <c:pt idx="38" formatCode="0">
                  <c:v>875766.0</c:v>
                </c:pt>
                <c:pt idx="39" formatCode="0">
                  <c:v>863309.0</c:v>
                </c:pt>
              </c:numCache>
            </c:numRef>
          </c:val>
          <c:smooth val="0"/>
          <c:extLst xmlns:c16r2="http://schemas.microsoft.com/office/drawing/2015/06/chart">
            <c:ext xmlns:c16="http://schemas.microsoft.com/office/drawing/2014/chart" uri="{C3380CC4-5D6E-409C-BE32-E72D297353CC}">
              <c16:uniqueId val="{00000000-72F6-409C-A92A-B82D8BF2CA15}"/>
            </c:ext>
          </c:extLst>
        </c:ser>
        <c:dLbls>
          <c:dLblPos val="t"/>
          <c:showLegendKey val="0"/>
          <c:showVal val="1"/>
          <c:showCatName val="0"/>
          <c:showSerName val="0"/>
          <c:showPercent val="0"/>
          <c:showBubbleSize val="0"/>
        </c:dLbls>
        <c:marker val="1"/>
        <c:smooth val="0"/>
        <c:axId val="-2138445272"/>
        <c:axId val="-2138515352"/>
      </c:lineChart>
      <c:catAx>
        <c:axId val="-2138445272"/>
        <c:scaling>
          <c:orientation val="minMax"/>
        </c:scaling>
        <c:delete val="0"/>
        <c:axPos val="b"/>
        <c:numFmt formatCode="General" sourceLinked="1"/>
        <c:majorTickMark val="out"/>
        <c:minorTickMark val="out"/>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j-lt"/>
                <a:ea typeface="+mn-ea"/>
                <a:cs typeface="+mn-cs"/>
              </a:defRPr>
            </a:pPr>
            <a:endParaRPr lang="en-US"/>
          </a:p>
        </c:txPr>
        <c:crossAx val="-2138515352"/>
        <c:crosses val="autoZero"/>
        <c:auto val="1"/>
        <c:lblAlgn val="ctr"/>
        <c:lblOffset val="100"/>
        <c:noMultiLvlLbl val="0"/>
      </c:catAx>
      <c:valAx>
        <c:axId val="-21385153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j-lt"/>
                    <a:ea typeface="+mn-ea"/>
                    <a:cs typeface="+mn-cs"/>
                  </a:defRPr>
                </a:pPr>
                <a:r>
                  <a:rPr lang="en-US">
                    <a:latin typeface="+mj-lt"/>
                  </a:rPr>
                  <a:t>Number of Nonfederal Beds</a:t>
                </a:r>
              </a:p>
            </c:rich>
          </c:tx>
          <c:layout/>
          <c:overlay val="0"/>
          <c:spPr>
            <a:noFill/>
            <a:ln>
              <a:noFill/>
            </a:ln>
            <a:effectLst/>
          </c:sp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j-lt"/>
                <a:ea typeface="+mn-ea"/>
                <a:cs typeface="+mn-cs"/>
              </a:defRPr>
            </a:pPr>
            <a:endParaRPr lang="en-US"/>
          </a:p>
        </c:txPr>
        <c:crossAx val="-21384452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j-lt"/>
                <a:ea typeface="+mn-ea"/>
                <a:cs typeface="+mn-cs"/>
              </a:defRPr>
            </a:pPr>
            <a:r>
              <a:rPr lang="en-US" b="0">
                <a:latin typeface="+mj-lt"/>
              </a:rPr>
              <a:t>Annual Outpatient Visits, 1975-2014</a:t>
            </a:r>
          </a:p>
        </c:rich>
      </c:tx>
      <c:layout/>
      <c:overlay val="0"/>
      <c:spPr>
        <a:noFill/>
        <a:ln>
          <a:noFill/>
        </a:ln>
        <a:effectLst/>
      </c:spPr>
    </c:title>
    <c:autoTitleDeleted val="0"/>
    <c:plotArea>
      <c:layout/>
      <c:lineChart>
        <c:grouping val="standard"/>
        <c:varyColors val="0"/>
        <c:ser>
          <c:idx val="0"/>
          <c:order val="0"/>
          <c:tx>
            <c:strRef>
              <c:f>Sheet1!$I$1</c:f>
              <c:strCache>
                <c:ptCount val="1"/>
                <c:pt idx="0">
                  <c:v>Outpatient visits</c:v>
                </c:pt>
              </c:strCache>
            </c:strRef>
          </c:tx>
          <c:spPr>
            <a:ln w="28575" cap="rnd">
              <a:solidFill>
                <a:schemeClr val="accent1"/>
              </a:solidFill>
              <a:round/>
            </a:ln>
            <a:effectLst/>
          </c:spPr>
          <c:marker>
            <c:symbol val="none"/>
          </c:marker>
          <c:dLbls>
            <c:dLbl>
              <c:idx val="5"/>
              <c:delete val="1"/>
              <c:extLst xmlns:c16r2="http://schemas.microsoft.com/office/drawing/2015/06/chart">
                <c:ext xmlns:c16="http://schemas.microsoft.com/office/drawing/2014/chart" uri="{C3380CC4-5D6E-409C-BE32-E72D297353CC}">
                  <c16:uniqueId val="{00000000-6F2B-4B7A-9646-B06987C9A507}"/>
                </c:ext>
                <c:ext xmlns:c15="http://schemas.microsoft.com/office/drawing/2012/chart" uri="{CE6537A1-D6FC-4f65-9D91-7224C49458BB}"/>
              </c:extLst>
            </c:dLbl>
            <c:dLbl>
              <c:idx val="15"/>
              <c:delete val="1"/>
              <c:extLst xmlns:c16r2="http://schemas.microsoft.com/office/drawing/2015/06/chart">
                <c:ext xmlns:c16="http://schemas.microsoft.com/office/drawing/2014/chart" uri="{C3380CC4-5D6E-409C-BE32-E72D297353CC}">
                  <c16:uniqueId val="{00000001-6F2B-4B7A-9646-B06987C9A507}"/>
                </c:ext>
                <c:ext xmlns:c15="http://schemas.microsoft.com/office/drawing/2012/chart" uri="{CE6537A1-D6FC-4f65-9D91-7224C49458BB}"/>
              </c:extLst>
            </c:dLbl>
            <c:dLbl>
              <c:idx val="30"/>
              <c:delete val="1"/>
              <c:extLst xmlns:c16r2="http://schemas.microsoft.com/office/drawing/2015/06/chart">
                <c:ext xmlns:c16="http://schemas.microsoft.com/office/drawing/2014/chart" uri="{C3380CC4-5D6E-409C-BE32-E72D297353CC}">
                  <c16:uniqueId val="{00000002-6F2B-4B7A-9646-B06987C9A507}"/>
                </c:ext>
                <c:ext xmlns:c15="http://schemas.microsoft.com/office/drawing/2012/chart" uri="{CE6537A1-D6FC-4f65-9D91-7224C49458BB}"/>
              </c:extLst>
            </c:dLbl>
            <c:dLbl>
              <c:idx val="32"/>
              <c:delete val="1"/>
              <c:extLst xmlns:c16r2="http://schemas.microsoft.com/office/drawing/2015/06/chart">
                <c:ext xmlns:c16="http://schemas.microsoft.com/office/drawing/2014/chart" uri="{C3380CC4-5D6E-409C-BE32-E72D297353CC}">
                  <c16:uniqueId val="{00000003-6F2B-4B7A-9646-B06987C9A507}"/>
                </c:ext>
                <c:ext xmlns:c15="http://schemas.microsoft.com/office/drawing/2012/chart" uri="{CE6537A1-D6FC-4f65-9D91-7224C49458BB}"/>
              </c:extLst>
            </c:dLbl>
            <c:dLbl>
              <c:idx val="34"/>
              <c:delete val="1"/>
              <c:extLst xmlns:c16r2="http://schemas.microsoft.com/office/drawing/2015/06/chart">
                <c:ext xmlns:c16="http://schemas.microsoft.com/office/drawing/2014/chart" uri="{C3380CC4-5D6E-409C-BE32-E72D297353CC}">
                  <c16:uniqueId val="{00000004-6F2B-4B7A-9646-B06987C9A507}"/>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j-lt"/>
                    <a:ea typeface="+mn-ea"/>
                    <a:cs typeface="+mn-cs"/>
                  </a:defRPr>
                </a:pPr>
                <a:endParaRPr lang="en-US"/>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trendline>
            <c:spPr>
              <a:ln w="19050" cap="flat" cmpd="sng" algn="ctr">
                <a:solidFill>
                  <a:schemeClr val="accent1">
                    <a:shade val="95000"/>
                    <a:satMod val="105000"/>
                  </a:schemeClr>
                </a:solidFill>
                <a:prstDash val="solid"/>
              </a:ln>
              <a:effectLst/>
            </c:spPr>
            <c:trendlineType val="movingAvg"/>
            <c:period val="2"/>
            <c:dispRSqr val="0"/>
            <c:dispEq val="0"/>
          </c:trendline>
          <c:cat>
            <c:strRef>
              <c:f>Sheet1!$A$12:$A$51</c:f>
              <c:strCache>
                <c:ptCount val="40"/>
                <c:pt idx="0">
                  <c:v>1975</c:v>
                </c:pt>
                <c:pt idx="1">
                  <c:v>1976</c:v>
                </c:pt>
                <c:pt idx="2">
                  <c:v>1977</c:v>
                </c:pt>
                <c:pt idx="3">
                  <c:v>1978</c:v>
                </c:pt>
                <c:pt idx="4">
                  <c:v>1979</c:v>
                </c:pt>
                <c:pt idx="5">
                  <c:v>1980</c:v>
                </c:pt>
                <c:pt idx="6">
                  <c:v>1981</c:v>
                </c:pt>
                <c:pt idx="7">
                  <c:v>1982</c:v>
                </c:pt>
                <c:pt idx="8">
                  <c:v>1983</c:v>
                </c:pt>
                <c:pt idx="9">
                  <c:v>1984</c:v>
                </c:pt>
                <c:pt idx="10">
                  <c:v>1985</c:v>
                </c:pt>
                <c:pt idx="11">
                  <c:v>1986</c:v>
                </c:pt>
                <c:pt idx="12">
                  <c:v>1987</c:v>
                </c:pt>
                <c:pt idx="13">
                  <c:v>1988</c:v>
                </c:pt>
                <c:pt idx="14">
                  <c:v>1989</c:v>
                </c:pt>
                <c:pt idx="15">
                  <c:v>1990</c:v>
                </c:pt>
                <c:pt idx="16">
                  <c:v>1991</c:v>
                </c:pt>
                <c:pt idx="17">
                  <c:v>1992</c:v>
                </c:pt>
                <c:pt idx="18">
                  <c:v>1993</c:v>
                </c:pt>
                <c:pt idx="19">
                  <c:v>1994</c:v>
                </c:pt>
                <c:pt idx="20">
                  <c:v>1995</c:v>
                </c:pt>
                <c:pt idx="21">
                  <c:v>1996</c:v>
                </c:pt>
                <c:pt idx="22">
                  <c:v>1997</c:v>
                </c:pt>
                <c:pt idx="23">
                  <c:v>1998</c:v>
                </c:pt>
                <c:pt idx="24">
                  <c:v>1999</c:v>
                </c:pt>
                <c:pt idx="25">
                  <c:v>2000</c:v>
                </c:pt>
                <c:pt idx="26">
                  <c:v>2001</c:v>
                </c:pt>
                <c:pt idx="27">
                  <c:v>2002</c:v>
                </c:pt>
                <c:pt idx="28">
                  <c:v>2003</c:v>
                </c:pt>
                <c:pt idx="29">
                  <c:v>2004</c:v>
                </c:pt>
                <c:pt idx="30">
                  <c:v>2005</c:v>
                </c:pt>
                <c:pt idx="31">
                  <c:v>2006</c:v>
                </c:pt>
                <c:pt idx="32">
                  <c:v>2007</c:v>
                </c:pt>
                <c:pt idx="33">
                  <c:v>2008</c:v>
                </c:pt>
                <c:pt idx="34">
                  <c:v>2009</c:v>
                </c:pt>
                <c:pt idx="35">
                  <c:v>2010</c:v>
                </c:pt>
                <c:pt idx="36">
                  <c:v>2011</c:v>
                </c:pt>
                <c:pt idx="37">
                  <c:v>2012</c:v>
                </c:pt>
                <c:pt idx="38">
                  <c:v>2013</c:v>
                </c:pt>
                <c:pt idx="39">
                  <c:v>2014</c:v>
                </c:pt>
              </c:strCache>
            </c:strRef>
          </c:cat>
          <c:val>
            <c:numRef>
              <c:f>Sheet1!$I$12:$I$51</c:f>
              <c:numCache>
                <c:formatCode>General</c:formatCode>
                <c:ptCount val="40"/>
                <c:pt idx="0" formatCode="0">
                  <c:v>2.54844E8</c:v>
                </c:pt>
                <c:pt idx="5" formatCode="0">
                  <c:v>2.62951E8</c:v>
                </c:pt>
                <c:pt idx="15" formatCode="0">
                  <c:v>3.68184E8</c:v>
                </c:pt>
                <c:pt idx="20" formatCode="0">
                  <c:v>4.83195E8</c:v>
                </c:pt>
                <c:pt idx="25" formatCode="0">
                  <c:v>5.92673E8</c:v>
                </c:pt>
                <c:pt idx="30" formatCode="0">
                  <c:v>6.73689E8</c:v>
                </c:pt>
                <c:pt idx="32" formatCode="0">
                  <c:v>6.9351E8</c:v>
                </c:pt>
                <c:pt idx="34" formatCode="0">
                  <c:v>7.41551E8</c:v>
                </c:pt>
                <c:pt idx="39" formatCode="0">
                  <c:v>1.0E9</c:v>
                </c:pt>
              </c:numCache>
            </c:numRef>
          </c:val>
          <c:smooth val="0"/>
          <c:extLst xmlns:c16r2="http://schemas.microsoft.com/office/drawing/2015/06/chart">
            <c:ext xmlns:c16="http://schemas.microsoft.com/office/drawing/2014/chart" uri="{C3380CC4-5D6E-409C-BE32-E72D297353CC}">
              <c16:uniqueId val="{00000000-A3FD-4022-9A4D-1BFA2AF3B775}"/>
            </c:ext>
          </c:extLst>
        </c:ser>
        <c:dLbls>
          <c:dLblPos val="t"/>
          <c:showLegendKey val="0"/>
          <c:showVal val="1"/>
          <c:showCatName val="0"/>
          <c:showSerName val="0"/>
          <c:showPercent val="0"/>
          <c:showBubbleSize val="0"/>
        </c:dLbls>
        <c:marker val="1"/>
        <c:smooth val="0"/>
        <c:axId val="-2138672344"/>
        <c:axId val="-2138669240"/>
      </c:lineChart>
      <c:catAx>
        <c:axId val="-2138672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j-lt"/>
                <a:ea typeface="+mn-ea"/>
                <a:cs typeface="+mn-cs"/>
              </a:defRPr>
            </a:pPr>
            <a:endParaRPr lang="en-US"/>
          </a:p>
        </c:txPr>
        <c:crossAx val="-2138669240"/>
        <c:crosses val="autoZero"/>
        <c:auto val="1"/>
        <c:lblAlgn val="ctr"/>
        <c:lblOffset val="100"/>
        <c:noMultiLvlLbl val="0"/>
      </c:catAx>
      <c:valAx>
        <c:axId val="-21386692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j-lt"/>
                    <a:ea typeface="+mn-ea"/>
                    <a:cs typeface="+mn-cs"/>
                  </a:defRPr>
                </a:pPr>
                <a:r>
                  <a:rPr lang="en-US">
                    <a:latin typeface="+mj-lt"/>
                  </a:rPr>
                  <a:t>Total Outpatient Visits per Year</a:t>
                </a:r>
              </a:p>
            </c:rich>
          </c:tx>
          <c:layout/>
          <c:overlay val="0"/>
          <c:spPr>
            <a:noFill/>
            <a:ln>
              <a:noFill/>
            </a:ln>
            <a:effectLst/>
          </c:sp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j-lt"/>
                <a:ea typeface="+mn-ea"/>
                <a:cs typeface="+mn-cs"/>
              </a:defRPr>
            </a:pPr>
            <a:endParaRPr lang="en-US"/>
          </a:p>
        </c:txPr>
        <c:crossAx val="-21386723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834BD1D-47B6-D643-80EB-C9C21B431ADC}" type="datetimeFigureOut">
              <a:rPr lang="en-US" smtClean="0"/>
              <a:t>11/7/18</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25E15CF-4295-EB40-A9DB-242E38692A28}" type="slidenum">
              <a:rPr lang="en-US" smtClean="0"/>
              <a:t>‹#›</a:t>
            </a:fld>
            <a:endParaRPr lang="en-US"/>
          </a:p>
        </p:txBody>
      </p:sp>
    </p:spTree>
    <p:extLst>
      <p:ext uri="{BB962C8B-B14F-4D97-AF65-F5344CB8AC3E}">
        <p14:creationId xmlns:p14="http://schemas.microsoft.com/office/powerpoint/2010/main" val="2140350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5E15CF-4295-EB40-A9DB-242E38692A28}" type="slidenum">
              <a:rPr lang="en-US" smtClean="0"/>
              <a:t>1</a:t>
            </a:fld>
            <a:endParaRPr lang="en-US"/>
          </a:p>
        </p:txBody>
      </p:sp>
    </p:spTree>
    <p:extLst>
      <p:ext uri="{BB962C8B-B14F-4D97-AF65-F5344CB8AC3E}">
        <p14:creationId xmlns:p14="http://schemas.microsoft.com/office/powerpoint/2010/main" val="1716185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1600" dirty="0"/>
              <a:t>https://</a:t>
            </a:r>
            <a:r>
              <a:rPr lang="en-US" sz="1600" dirty="0" err="1"/>
              <a:t>data.oecd.org</a:t>
            </a:r>
            <a:r>
              <a:rPr lang="en-US" sz="1600" dirty="0"/>
              <a:t>/</a:t>
            </a:r>
            <a:r>
              <a:rPr lang="en-US" sz="1600" dirty="0" err="1"/>
              <a:t>healthstat</a:t>
            </a:r>
            <a:r>
              <a:rPr lang="en-US" sz="1600" dirty="0"/>
              <a:t>/potential-years-of-life-</a:t>
            </a:r>
            <a:r>
              <a:rPr lang="en-US" sz="1600" dirty="0" err="1"/>
              <a:t>lost.htm</a:t>
            </a:r>
            <a:endParaRPr lang="en-US" sz="1600" dirty="0"/>
          </a:p>
          <a:p>
            <a:endParaRPr lang="en-US" sz="1400" dirty="0"/>
          </a:p>
        </p:txBody>
      </p:sp>
      <p:sp>
        <p:nvSpPr>
          <p:cNvPr id="4" name="Slide Number Placeholder 3"/>
          <p:cNvSpPr>
            <a:spLocks noGrp="1"/>
          </p:cNvSpPr>
          <p:nvPr>
            <p:ph type="sldNum" sz="quarter" idx="10"/>
          </p:nvPr>
        </p:nvSpPr>
        <p:spPr/>
        <p:txBody>
          <a:bodyPr/>
          <a:lstStyle/>
          <a:p>
            <a:fld id="{74070C4D-412C-9D47-B4E4-16EE9D2B42F8}" type="slidenum">
              <a:rPr lang="en-US" smtClean="0"/>
              <a:t>3</a:t>
            </a:fld>
            <a:endParaRPr lang="en-US"/>
          </a:p>
        </p:txBody>
      </p:sp>
    </p:spTree>
    <p:extLst>
      <p:ext uri="{BB962C8B-B14F-4D97-AF65-F5344CB8AC3E}">
        <p14:creationId xmlns:p14="http://schemas.microsoft.com/office/powerpoint/2010/main" val="27991870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a:t>
            </a:r>
          </a:p>
          <a:p>
            <a:r>
              <a:rPr lang="en-US" dirty="0"/>
              <a:t>http://www.rwjf.org/en/library/research/2016/06/the-widespread-slowdown-in-health-spending-growth-implications-f.html</a:t>
            </a:r>
          </a:p>
          <a:p>
            <a:r>
              <a:rPr lang="en-US" dirty="0"/>
              <a:t>https://www.hhs.gov/about/news/2016/09/14/new-data-show-major-improvements-health-care-access-affordability-and-quality-under-affordable-care </a:t>
            </a:r>
          </a:p>
        </p:txBody>
      </p:sp>
      <p:sp>
        <p:nvSpPr>
          <p:cNvPr id="4" name="Slide Number Placeholder 3"/>
          <p:cNvSpPr>
            <a:spLocks noGrp="1"/>
          </p:cNvSpPr>
          <p:nvPr>
            <p:ph type="sldNum" sz="quarter" idx="10"/>
          </p:nvPr>
        </p:nvSpPr>
        <p:spPr/>
        <p:txBody>
          <a:bodyPr/>
          <a:lstStyle/>
          <a:p>
            <a:fld id="{429F6617-4F37-49E4-B6B4-0C5C48900320}" type="slidenum">
              <a:rPr lang="en-US" smtClean="0"/>
              <a:t>4</a:t>
            </a:fld>
            <a:endParaRPr lang="en-US"/>
          </a:p>
        </p:txBody>
      </p:sp>
    </p:spTree>
    <p:extLst>
      <p:ext uri="{BB962C8B-B14F-4D97-AF65-F5344CB8AC3E}">
        <p14:creationId xmlns:p14="http://schemas.microsoft.com/office/powerpoint/2010/main" val="3410024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9F6617-4F37-49E4-B6B4-0C5C48900320}" type="slidenum">
              <a:rPr lang="en-US" smtClean="0"/>
              <a:t>5</a:t>
            </a:fld>
            <a:endParaRPr lang="en-US"/>
          </a:p>
        </p:txBody>
      </p:sp>
    </p:spTree>
    <p:extLst>
      <p:ext uri="{BB962C8B-B14F-4D97-AF65-F5344CB8AC3E}">
        <p14:creationId xmlns:p14="http://schemas.microsoft.com/office/powerpoint/2010/main" val="26399765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https://www.ncbi.nlm.nih.gov/pubmed/12165639</a:t>
            </a:r>
            <a:endParaRPr lang="en-US" dirty="0"/>
          </a:p>
        </p:txBody>
      </p:sp>
      <p:sp>
        <p:nvSpPr>
          <p:cNvPr id="4" name="Slide Number Placeholder 3"/>
          <p:cNvSpPr>
            <a:spLocks noGrp="1"/>
          </p:cNvSpPr>
          <p:nvPr>
            <p:ph type="sldNum" sz="quarter" idx="10"/>
          </p:nvPr>
        </p:nvSpPr>
        <p:spPr/>
        <p:txBody>
          <a:bodyPr/>
          <a:lstStyle/>
          <a:p>
            <a:fld id="{429F6617-4F37-49E4-B6B4-0C5C48900320}" type="slidenum">
              <a:rPr lang="en-US" smtClean="0"/>
              <a:t>6</a:t>
            </a:fld>
            <a:endParaRPr lang="en-US"/>
          </a:p>
        </p:txBody>
      </p:sp>
    </p:spTree>
    <p:extLst>
      <p:ext uri="{BB962C8B-B14F-4D97-AF65-F5344CB8AC3E}">
        <p14:creationId xmlns:p14="http://schemas.microsoft.com/office/powerpoint/2010/main" val="31811978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https://www.ncbi.nlm.nih.gov/pubmed/12165639</a:t>
            </a:r>
            <a:endParaRPr lang="en-US" dirty="0"/>
          </a:p>
        </p:txBody>
      </p:sp>
      <p:sp>
        <p:nvSpPr>
          <p:cNvPr id="4" name="Slide Number Placeholder 3"/>
          <p:cNvSpPr>
            <a:spLocks noGrp="1"/>
          </p:cNvSpPr>
          <p:nvPr>
            <p:ph type="sldNum" sz="quarter" idx="10"/>
          </p:nvPr>
        </p:nvSpPr>
        <p:spPr/>
        <p:txBody>
          <a:bodyPr/>
          <a:lstStyle/>
          <a:p>
            <a:fld id="{429F6617-4F37-49E4-B6B4-0C5C48900320}" type="slidenum">
              <a:rPr lang="en-US" smtClean="0"/>
              <a:t>8</a:t>
            </a:fld>
            <a:endParaRPr lang="en-US"/>
          </a:p>
        </p:txBody>
      </p:sp>
    </p:spTree>
    <p:extLst>
      <p:ext uri="{BB962C8B-B14F-4D97-AF65-F5344CB8AC3E}">
        <p14:creationId xmlns:p14="http://schemas.microsoft.com/office/powerpoint/2010/main" val="18677197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4070C4D-412C-9D47-B4E4-16EE9D2B42F8}" type="slidenum">
              <a:rPr lang="en-US" smtClean="0"/>
              <a:t>9</a:t>
            </a:fld>
            <a:endParaRPr lang="en-US"/>
          </a:p>
        </p:txBody>
      </p:sp>
    </p:spTree>
    <p:extLst>
      <p:ext uri="{BB962C8B-B14F-4D97-AF65-F5344CB8AC3E}">
        <p14:creationId xmlns:p14="http://schemas.microsoft.com/office/powerpoint/2010/main" val="42497183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https://khn.org/morning-breakout/iom-report/</a:t>
            </a:r>
          </a:p>
          <a:p>
            <a:r>
              <a:rPr lang="en-US" dirty="0" smtClean="0"/>
              <a:t>https://www.nap.edu/read/13444/chapter/3#13</a:t>
            </a:r>
            <a:endParaRPr lang="en-US" dirty="0"/>
          </a:p>
        </p:txBody>
      </p:sp>
      <p:sp>
        <p:nvSpPr>
          <p:cNvPr id="4" name="Slide Number Placeholder 3"/>
          <p:cNvSpPr>
            <a:spLocks noGrp="1"/>
          </p:cNvSpPr>
          <p:nvPr>
            <p:ph type="sldNum" sz="quarter" idx="10"/>
          </p:nvPr>
        </p:nvSpPr>
        <p:spPr/>
        <p:txBody>
          <a:bodyPr/>
          <a:lstStyle/>
          <a:p>
            <a:fld id="{429F6617-4F37-49E4-B6B4-0C5C48900320}" type="slidenum">
              <a:rPr lang="en-US" smtClean="0"/>
              <a:t>10</a:t>
            </a:fld>
            <a:endParaRPr lang="en-US"/>
          </a:p>
        </p:txBody>
      </p:sp>
    </p:spTree>
    <p:extLst>
      <p:ext uri="{BB962C8B-B14F-4D97-AF65-F5344CB8AC3E}">
        <p14:creationId xmlns:p14="http://schemas.microsoft.com/office/powerpoint/2010/main" val="4021133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err="1" smtClean="0"/>
              <a:t>Dummit</a:t>
            </a:r>
            <a:r>
              <a:rPr lang="en-US" altLang="en-US" sz="1200" dirty="0" smtClean="0"/>
              <a:t> LA, </a:t>
            </a:r>
            <a:r>
              <a:rPr lang="en-US" altLang="en-US" sz="1200" dirty="0" err="1" smtClean="0"/>
              <a:t>Kahvecioglu</a:t>
            </a:r>
            <a:r>
              <a:rPr lang="en-US" altLang="en-US" sz="1200" dirty="0" smtClean="0"/>
              <a:t> D, </a:t>
            </a:r>
            <a:r>
              <a:rPr lang="en-US" altLang="en-US" sz="1200" dirty="0" err="1" smtClean="0"/>
              <a:t>Marrufo</a:t>
            </a:r>
            <a:r>
              <a:rPr lang="en-US" altLang="en-US" sz="1200" dirty="0" smtClean="0"/>
              <a:t> G, et al. Association Between Hospital Participation in a Medicare Bundled Payment Initiative and Payments and Quality Outcomes for Lower Extremity Joint Replacement Episodes. JAMA. Published online September 19, 2016.</a:t>
            </a:r>
          </a:p>
          <a:p>
            <a:endParaRPr lang="en-US" dirty="0"/>
          </a:p>
        </p:txBody>
      </p:sp>
      <p:sp>
        <p:nvSpPr>
          <p:cNvPr id="4" name="Slide Number Placeholder 3"/>
          <p:cNvSpPr>
            <a:spLocks noGrp="1"/>
          </p:cNvSpPr>
          <p:nvPr>
            <p:ph type="sldNum" sz="quarter" idx="10"/>
          </p:nvPr>
        </p:nvSpPr>
        <p:spPr/>
        <p:txBody>
          <a:bodyPr/>
          <a:lstStyle/>
          <a:p>
            <a:fld id="{525E15CF-4295-EB40-A9DB-242E38692A28}" type="slidenum">
              <a:rPr lang="en-US" smtClean="0"/>
              <a:t>16</a:t>
            </a:fld>
            <a:endParaRPr lang="en-US"/>
          </a:p>
        </p:txBody>
      </p:sp>
    </p:spTree>
    <p:extLst>
      <p:ext uri="{BB962C8B-B14F-4D97-AF65-F5344CB8AC3E}">
        <p14:creationId xmlns:p14="http://schemas.microsoft.com/office/powerpoint/2010/main" val="39766335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356B6A-FCBB-4B42-8D0E-49DB0F666B4D}" type="slidenum">
              <a:rPr lang="en-US" smtClean="0"/>
              <a:t>17</a:t>
            </a:fld>
            <a:endParaRPr lang="en-US"/>
          </a:p>
        </p:txBody>
      </p:sp>
    </p:spTree>
    <p:extLst>
      <p:ext uri="{BB962C8B-B14F-4D97-AF65-F5344CB8AC3E}">
        <p14:creationId xmlns:p14="http://schemas.microsoft.com/office/powerpoint/2010/main" val="6831773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July 2008 - June 2015, average Medicare episode expenditures declined 20.8%, from $26 785 to $21 208 for 3738 episodes of joint replacement.</a:t>
            </a:r>
          </a:p>
          <a:p>
            <a:endParaRPr lang="en-US" dirty="0"/>
          </a:p>
        </p:txBody>
      </p:sp>
      <p:sp>
        <p:nvSpPr>
          <p:cNvPr id="4" name="Slide Number Placeholder 3"/>
          <p:cNvSpPr>
            <a:spLocks noGrp="1"/>
          </p:cNvSpPr>
          <p:nvPr>
            <p:ph type="sldNum" sz="quarter" idx="10"/>
          </p:nvPr>
        </p:nvSpPr>
        <p:spPr/>
        <p:txBody>
          <a:bodyPr/>
          <a:lstStyle/>
          <a:p>
            <a:fld id="{D5356B6A-FCBB-4B42-8D0E-49DB0F666B4D}" type="slidenum">
              <a:rPr lang="en-US" smtClean="0"/>
              <a:t>20</a:t>
            </a:fld>
            <a:endParaRPr lang="en-US"/>
          </a:p>
        </p:txBody>
      </p:sp>
    </p:spTree>
    <p:extLst>
      <p:ext uri="{BB962C8B-B14F-4D97-AF65-F5344CB8AC3E}">
        <p14:creationId xmlns:p14="http://schemas.microsoft.com/office/powerpoint/2010/main" val="34254379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a:ln/>
        </p:spPr>
      </p:sp>
      <p:sp>
        <p:nvSpPr>
          <p:cNvPr id="4710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4" name="Footer Placeholder 3"/>
          <p:cNvSpPr>
            <a:spLocks noGrp="1"/>
          </p:cNvSpPr>
          <p:nvPr>
            <p:ph type="ftr" sz="quarter" idx="4"/>
          </p:nvPr>
        </p:nvSpPr>
        <p:spPr/>
        <p:txBody>
          <a:bodyPr/>
          <a:lstStyle/>
          <a:p>
            <a:pPr marL="0" marR="0" lvl="0" indent="0" algn="l" defTabSz="927202"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rPr>
              <a:t>CHERP 2004</a:t>
            </a:r>
          </a:p>
        </p:txBody>
      </p:sp>
      <p:sp>
        <p:nvSpPr>
          <p:cNvPr id="47108"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defRPr>
                <a:solidFill>
                  <a:schemeClr val="tx1"/>
                </a:solidFill>
                <a:latin typeface="Arial" panose="020B0604020202020204" pitchFamily="34" charset="0"/>
                <a:ea typeface="MS PGothic" panose="020B0600070205080204" pitchFamily="34" charset="-128"/>
              </a:defRPr>
            </a:lvl1pPr>
            <a:lvl2pPr marL="742950" indent="-285750" defTabSz="927100">
              <a:defRPr>
                <a:solidFill>
                  <a:schemeClr val="tx1"/>
                </a:solidFill>
                <a:latin typeface="Arial" panose="020B0604020202020204" pitchFamily="34" charset="0"/>
                <a:ea typeface="MS PGothic" panose="020B0600070205080204" pitchFamily="34" charset="-128"/>
              </a:defRPr>
            </a:lvl2pPr>
            <a:lvl3pPr marL="1143000" indent="-228600" defTabSz="927100">
              <a:defRPr>
                <a:solidFill>
                  <a:schemeClr val="tx1"/>
                </a:solidFill>
                <a:latin typeface="Arial" panose="020B0604020202020204" pitchFamily="34" charset="0"/>
                <a:ea typeface="MS PGothic" panose="020B0600070205080204" pitchFamily="34" charset="-128"/>
              </a:defRPr>
            </a:lvl3pPr>
            <a:lvl4pPr marL="1600200" indent="-228600" defTabSz="927100">
              <a:defRPr>
                <a:solidFill>
                  <a:schemeClr val="tx1"/>
                </a:solidFill>
                <a:latin typeface="Arial" panose="020B0604020202020204" pitchFamily="34" charset="0"/>
                <a:ea typeface="MS PGothic" panose="020B0600070205080204" pitchFamily="34" charset="-128"/>
              </a:defRPr>
            </a:lvl4pPr>
            <a:lvl5pPr marL="2057400" indent="-228600" defTabSz="927100">
              <a:defRPr>
                <a:solidFill>
                  <a:schemeClr val="tx1"/>
                </a:solidFill>
                <a:latin typeface="Arial" panose="020B0604020202020204" pitchFamily="34" charset="0"/>
                <a:ea typeface="MS PGothic" panose="020B0600070205080204" pitchFamily="34" charset="-128"/>
              </a:defRPr>
            </a:lvl5pPr>
            <a:lvl6pPr marL="2514600" indent="-228600" defTabSz="9271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271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271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271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r" defTabSz="927100" rtl="0" eaLnBrk="0" fontAlgn="base" latinLnBrk="0" hangingPunct="0">
              <a:lnSpc>
                <a:spcPct val="100000"/>
              </a:lnSpc>
              <a:spcBef>
                <a:spcPct val="0"/>
              </a:spcBef>
              <a:spcAft>
                <a:spcPct val="0"/>
              </a:spcAft>
              <a:buClrTx/>
              <a:buSzTx/>
              <a:buFontTx/>
              <a:buNone/>
              <a:tabLst/>
              <a:defRPr/>
            </a:pPr>
            <a:fld id="{665B6C41-126D-42C6-8A60-C9D3DBFA9947}"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S PGothic" panose="020B0600070205080204" pitchFamily="34" charset="-128"/>
                <a:cs typeface="+mn-cs"/>
              </a:rPr>
              <a:pPr marL="0" marR="0" lvl="0" indent="0" algn="r" defTabSz="927100" rtl="0" eaLnBrk="0" fontAlgn="base" latinLnBrk="0" hangingPunct="0">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endParaRPr>
          </a:p>
        </p:txBody>
      </p:sp>
    </p:spTree>
    <p:extLst>
      <p:ext uri="{BB962C8B-B14F-4D97-AF65-F5344CB8AC3E}">
        <p14:creationId xmlns:p14="http://schemas.microsoft.com/office/powerpoint/2010/main" val="19799685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a:ln/>
        </p:spPr>
      </p:sp>
      <p:sp>
        <p:nvSpPr>
          <p:cNvPr id="5529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eaLnBrk="1" hangingPunct="1">
              <a:spcBef>
                <a:spcPct val="0"/>
              </a:spcBef>
            </a:pPr>
            <a:r>
              <a:rPr lang="en-US" altLang="en-US">
                <a:latin typeface="Arial" panose="020B0604020202020204" pitchFamily="34" charset="0"/>
              </a:rPr>
              <a:t>Unadjusted claims spending in the 2009 AQC cohort grew slower after entering the contract, as compared with the control group (Fig. 1). In the adjusted analysis, medical spending grew an average of $62.21 per enrollee per quarter less in the AQC cohort than in the control group during the 4-year postintervention period which was an average savings of 6.8% as compared with the average postintervention claims spending level in the AQC cohort (Table 2). Preintervention trends did not differ significantly between the AQC group and the control group (difference, −$4.57; P=0.86), suggesting that differences in postintervention spending were not driven by inherently different trajectories of spending. No differential changes in the DxCG risk scores were found between the AQC group and the control group (difference, −0.0015; P=0.57), suggesting that coding behavior did not meaningfully affect the results.</a:t>
            </a:r>
            <a:endParaRPr lang="en-US" altLang="en-US">
              <a:latin typeface="Calibri" panose="020F0502020204030204" pitchFamily="34" charset="0"/>
            </a:endParaRPr>
          </a:p>
          <a:p>
            <a:pPr defTabSz="457200"/>
            <a:endParaRPr lang="en-US" altLang="en-US">
              <a:latin typeface="Arial" panose="020B0604020202020204" pitchFamily="34" charset="0"/>
            </a:endParaRPr>
          </a:p>
        </p:txBody>
      </p:sp>
      <p:sp>
        <p:nvSpPr>
          <p:cNvPr id="5529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defRPr>
                <a:solidFill>
                  <a:schemeClr val="tx1"/>
                </a:solidFill>
                <a:latin typeface="Arial" panose="020B0604020202020204" pitchFamily="34" charset="0"/>
                <a:ea typeface="MS PGothic" panose="020B0600070205080204" pitchFamily="34" charset="-128"/>
              </a:defRPr>
            </a:lvl1pPr>
            <a:lvl2pPr marL="742950" indent="-285750" defTabSz="927100">
              <a:defRPr>
                <a:solidFill>
                  <a:schemeClr val="tx1"/>
                </a:solidFill>
                <a:latin typeface="Arial" panose="020B0604020202020204" pitchFamily="34" charset="0"/>
                <a:ea typeface="MS PGothic" panose="020B0600070205080204" pitchFamily="34" charset="-128"/>
              </a:defRPr>
            </a:lvl2pPr>
            <a:lvl3pPr marL="1143000" indent="-228600" defTabSz="927100">
              <a:defRPr>
                <a:solidFill>
                  <a:schemeClr val="tx1"/>
                </a:solidFill>
                <a:latin typeface="Arial" panose="020B0604020202020204" pitchFamily="34" charset="0"/>
                <a:ea typeface="MS PGothic" panose="020B0600070205080204" pitchFamily="34" charset="-128"/>
              </a:defRPr>
            </a:lvl3pPr>
            <a:lvl4pPr marL="1600200" indent="-228600" defTabSz="927100">
              <a:defRPr>
                <a:solidFill>
                  <a:schemeClr val="tx1"/>
                </a:solidFill>
                <a:latin typeface="Arial" panose="020B0604020202020204" pitchFamily="34" charset="0"/>
                <a:ea typeface="MS PGothic" panose="020B0600070205080204" pitchFamily="34" charset="-128"/>
              </a:defRPr>
            </a:lvl4pPr>
            <a:lvl5pPr marL="2057400" indent="-228600" defTabSz="927100">
              <a:defRPr>
                <a:solidFill>
                  <a:schemeClr val="tx1"/>
                </a:solidFill>
                <a:latin typeface="Arial" panose="020B0604020202020204" pitchFamily="34" charset="0"/>
                <a:ea typeface="MS PGothic" panose="020B0600070205080204" pitchFamily="34" charset="-128"/>
              </a:defRPr>
            </a:lvl5pPr>
            <a:lvl6pPr marL="2514600" indent="-228600" defTabSz="9271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271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271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271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r" defTabSz="927100" rtl="0" eaLnBrk="0" fontAlgn="base" latinLnBrk="0" hangingPunct="0">
              <a:lnSpc>
                <a:spcPct val="100000"/>
              </a:lnSpc>
              <a:spcBef>
                <a:spcPct val="0"/>
              </a:spcBef>
              <a:spcAft>
                <a:spcPct val="0"/>
              </a:spcAft>
              <a:buClrTx/>
              <a:buSzTx/>
              <a:buFontTx/>
              <a:buNone/>
              <a:tabLst/>
              <a:defRPr/>
            </a:pPr>
            <a:fld id="{A839C0D3-0024-498F-B8F1-3061359B53F7}"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S PGothic" panose="020B0600070205080204" pitchFamily="34" charset="-128"/>
                <a:cs typeface="+mn-cs"/>
              </a:rPr>
              <a:pPr marL="0" marR="0" lvl="0" indent="0" algn="r" defTabSz="927100" rtl="0" eaLnBrk="0" fontAlgn="base" latinLnBrk="0" hangingPunct="0">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endParaRPr>
          </a:p>
        </p:txBody>
      </p:sp>
    </p:spTree>
    <p:extLst>
      <p:ext uri="{BB962C8B-B14F-4D97-AF65-F5344CB8AC3E}">
        <p14:creationId xmlns:p14="http://schemas.microsoft.com/office/powerpoint/2010/main" val="42315663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https://altarum.org/sites/default/files/uploaded-related-files/CSHS-Spending-Brief_February_2017.pdf</a:t>
            </a:r>
          </a:p>
        </p:txBody>
      </p:sp>
      <p:sp>
        <p:nvSpPr>
          <p:cNvPr id="4" name="Slide Number Placeholder 3"/>
          <p:cNvSpPr>
            <a:spLocks noGrp="1"/>
          </p:cNvSpPr>
          <p:nvPr>
            <p:ph type="sldNum" sz="quarter" idx="10"/>
          </p:nvPr>
        </p:nvSpPr>
        <p:spPr/>
        <p:txBody>
          <a:bodyPr/>
          <a:lstStyle/>
          <a:p>
            <a:fld id="{525E15CF-4295-EB40-A9DB-242E38692A28}" type="slidenum">
              <a:rPr lang="en-US" smtClean="0"/>
              <a:t>30</a:t>
            </a:fld>
            <a:endParaRPr lang="en-US"/>
          </a:p>
        </p:txBody>
      </p:sp>
    </p:spTree>
    <p:extLst>
      <p:ext uri="{BB962C8B-B14F-4D97-AF65-F5344CB8AC3E}">
        <p14:creationId xmlns:p14="http://schemas.microsoft.com/office/powerpoint/2010/main" val="16452360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https://altarum.org/sites/default/files/uploaded-related-files/CSHS-Spending-Brief_February_2017.pdf</a:t>
            </a:r>
          </a:p>
        </p:txBody>
      </p:sp>
      <p:sp>
        <p:nvSpPr>
          <p:cNvPr id="4" name="Slide Number Placeholder 3"/>
          <p:cNvSpPr>
            <a:spLocks noGrp="1"/>
          </p:cNvSpPr>
          <p:nvPr>
            <p:ph type="sldNum" sz="quarter" idx="10"/>
          </p:nvPr>
        </p:nvSpPr>
        <p:spPr/>
        <p:txBody>
          <a:bodyPr/>
          <a:lstStyle/>
          <a:p>
            <a:fld id="{525E15CF-4295-EB40-A9DB-242E38692A28}" type="slidenum">
              <a:rPr lang="en-US" smtClean="0"/>
              <a:t>31</a:t>
            </a:fld>
            <a:endParaRPr lang="en-US"/>
          </a:p>
        </p:txBody>
      </p:sp>
    </p:spTree>
    <p:extLst>
      <p:ext uri="{BB962C8B-B14F-4D97-AF65-F5344CB8AC3E}">
        <p14:creationId xmlns:p14="http://schemas.microsoft.com/office/powerpoint/2010/main" val="34776927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http://www.clevelandclinicmeded.com/live/courses/cisummit/post-syllabus/1500%20Goodman%20Rm%20207%20Goodman%20Lean%20FINAL.pdf</a:t>
            </a:r>
            <a:endParaRPr lang="en-US" dirty="0"/>
          </a:p>
        </p:txBody>
      </p:sp>
      <p:sp>
        <p:nvSpPr>
          <p:cNvPr id="4" name="Slide Number Placeholder 3"/>
          <p:cNvSpPr>
            <a:spLocks noGrp="1"/>
          </p:cNvSpPr>
          <p:nvPr>
            <p:ph type="sldNum" sz="quarter" idx="10"/>
          </p:nvPr>
        </p:nvSpPr>
        <p:spPr/>
        <p:txBody>
          <a:bodyPr/>
          <a:lstStyle/>
          <a:p>
            <a:fld id="{525E15CF-4295-EB40-A9DB-242E38692A28}" type="slidenum">
              <a:rPr lang="en-US" smtClean="0"/>
              <a:t>32</a:t>
            </a:fld>
            <a:endParaRPr lang="en-US"/>
          </a:p>
        </p:txBody>
      </p:sp>
    </p:spTree>
    <p:extLst>
      <p:ext uri="{BB962C8B-B14F-4D97-AF65-F5344CB8AC3E}">
        <p14:creationId xmlns:p14="http://schemas.microsoft.com/office/powerpoint/2010/main" val="13074732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http://www.clevelandclinicmeded.com/live/courses/cisummit/post-syllabus/1500%20Goodman%20Rm%20207%20Goodman%20Lean%20FINAL.pdf</a:t>
            </a:r>
            <a:endParaRPr lang="en-US" dirty="0"/>
          </a:p>
        </p:txBody>
      </p:sp>
      <p:sp>
        <p:nvSpPr>
          <p:cNvPr id="4" name="Slide Number Placeholder 3"/>
          <p:cNvSpPr>
            <a:spLocks noGrp="1"/>
          </p:cNvSpPr>
          <p:nvPr>
            <p:ph type="sldNum" sz="quarter" idx="10"/>
          </p:nvPr>
        </p:nvSpPr>
        <p:spPr/>
        <p:txBody>
          <a:bodyPr/>
          <a:lstStyle/>
          <a:p>
            <a:fld id="{525E15CF-4295-EB40-A9DB-242E38692A28}" type="slidenum">
              <a:rPr lang="en-US" smtClean="0"/>
              <a:t>33</a:t>
            </a:fld>
            <a:endParaRPr lang="en-US"/>
          </a:p>
        </p:txBody>
      </p:sp>
    </p:spTree>
    <p:extLst>
      <p:ext uri="{BB962C8B-B14F-4D97-AF65-F5344CB8AC3E}">
        <p14:creationId xmlns:p14="http://schemas.microsoft.com/office/powerpoint/2010/main" val="11896296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https://www.kff.org/health-costs/poll-finding/kaiser-health-tracking-poll-june-2015/</a:t>
            </a:r>
          </a:p>
          <a:p>
            <a:r>
              <a:rPr lang="en-US" dirty="0"/>
              <a:t>https://aspe.hhs.gov/system/files/pdf/187586/Drugspending.pdf</a:t>
            </a:r>
          </a:p>
        </p:txBody>
      </p:sp>
      <p:sp>
        <p:nvSpPr>
          <p:cNvPr id="4" name="Slide Number Placeholder 3"/>
          <p:cNvSpPr>
            <a:spLocks noGrp="1"/>
          </p:cNvSpPr>
          <p:nvPr>
            <p:ph type="sldNum" sz="quarter" idx="10"/>
          </p:nvPr>
        </p:nvSpPr>
        <p:spPr/>
        <p:txBody>
          <a:bodyPr/>
          <a:lstStyle/>
          <a:p>
            <a:fld id="{429F6617-4F37-49E4-B6B4-0C5C48900320}" type="slidenum">
              <a:rPr lang="en-US" smtClean="0"/>
              <a:t>39</a:t>
            </a:fld>
            <a:endParaRPr lang="en-US"/>
          </a:p>
        </p:txBody>
      </p:sp>
    </p:spTree>
    <p:extLst>
      <p:ext uri="{BB962C8B-B14F-4D97-AF65-F5344CB8AC3E}">
        <p14:creationId xmlns:p14="http://schemas.microsoft.com/office/powerpoint/2010/main" val="16320284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https://www.kff.org/health-costs/poll-finding/kaiser-health-tracking-poll-june-2015/</a:t>
            </a:r>
          </a:p>
          <a:p>
            <a:r>
              <a:rPr lang="en-US" dirty="0"/>
              <a:t>https://aspe.hhs.gov/system/files/pdf/187586/Drugspending.pdf</a:t>
            </a:r>
          </a:p>
        </p:txBody>
      </p:sp>
      <p:sp>
        <p:nvSpPr>
          <p:cNvPr id="4" name="Slide Number Placeholder 3"/>
          <p:cNvSpPr>
            <a:spLocks noGrp="1"/>
          </p:cNvSpPr>
          <p:nvPr>
            <p:ph type="sldNum" sz="quarter" idx="10"/>
          </p:nvPr>
        </p:nvSpPr>
        <p:spPr/>
        <p:txBody>
          <a:bodyPr/>
          <a:lstStyle/>
          <a:p>
            <a:fld id="{429F6617-4F37-49E4-B6B4-0C5C48900320}" type="slidenum">
              <a:rPr lang="en-US" smtClean="0"/>
              <a:t>40</a:t>
            </a:fld>
            <a:endParaRPr lang="en-US"/>
          </a:p>
        </p:txBody>
      </p:sp>
    </p:spTree>
    <p:extLst>
      <p:ext uri="{BB962C8B-B14F-4D97-AF65-F5344CB8AC3E}">
        <p14:creationId xmlns:p14="http://schemas.microsoft.com/office/powerpoint/2010/main" val="4788470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https://www.kff.org/health-costs/poll-finding/kaiser-health-tracking-poll-june-2015/</a:t>
            </a:r>
          </a:p>
          <a:p>
            <a:r>
              <a:rPr lang="en-US" dirty="0"/>
              <a:t>https://aspe.hhs.gov/system/files/pdf/187586/Drugspending.pdf</a:t>
            </a:r>
          </a:p>
        </p:txBody>
      </p:sp>
      <p:sp>
        <p:nvSpPr>
          <p:cNvPr id="4" name="Slide Number Placeholder 3"/>
          <p:cNvSpPr>
            <a:spLocks noGrp="1"/>
          </p:cNvSpPr>
          <p:nvPr>
            <p:ph type="sldNum" sz="quarter" idx="10"/>
          </p:nvPr>
        </p:nvSpPr>
        <p:spPr/>
        <p:txBody>
          <a:bodyPr/>
          <a:lstStyle/>
          <a:p>
            <a:fld id="{429F6617-4F37-49E4-B6B4-0C5C48900320}" type="slidenum">
              <a:rPr lang="en-US" smtClean="0"/>
              <a:t>41</a:t>
            </a:fld>
            <a:endParaRPr lang="en-US"/>
          </a:p>
        </p:txBody>
      </p:sp>
    </p:spTree>
    <p:extLst>
      <p:ext uri="{BB962C8B-B14F-4D97-AF65-F5344CB8AC3E}">
        <p14:creationId xmlns:p14="http://schemas.microsoft.com/office/powerpoint/2010/main" val="39432331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9F6617-4F37-49E4-B6B4-0C5C48900320}" type="slidenum">
              <a:rPr lang="en-US" smtClean="0"/>
              <a:t>42</a:t>
            </a:fld>
            <a:endParaRPr lang="en-US"/>
          </a:p>
        </p:txBody>
      </p:sp>
    </p:spTree>
    <p:extLst>
      <p:ext uri="{BB962C8B-B14F-4D97-AF65-F5344CB8AC3E}">
        <p14:creationId xmlns:p14="http://schemas.microsoft.com/office/powerpoint/2010/main" val="35953693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9F6617-4F37-49E4-B6B4-0C5C48900320}" type="slidenum">
              <a:rPr lang="en-US" smtClean="0"/>
              <a:t>43</a:t>
            </a:fld>
            <a:endParaRPr lang="en-US"/>
          </a:p>
        </p:txBody>
      </p:sp>
    </p:spTree>
    <p:extLst>
      <p:ext uri="{BB962C8B-B14F-4D97-AF65-F5344CB8AC3E}">
        <p14:creationId xmlns:p14="http://schemas.microsoft.com/office/powerpoint/2010/main" val="31603788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matter.health</a:t>
            </a:r>
            <a:r>
              <a:rPr lang="en-US" dirty="0" smtClean="0"/>
              <a:t>/news/the-accidental-entrepreneur-brad-smiths-journey-from-politics-to-business/</a:t>
            </a:r>
            <a:endParaRPr lang="en-US" dirty="0"/>
          </a:p>
        </p:txBody>
      </p:sp>
      <p:sp>
        <p:nvSpPr>
          <p:cNvPr id="4" name="Slide Number Placeholder 3"/>
          <p:cNvSpPr>
            <a:spLocks noGrp="1"/>
          </p:cNvSpPr>
          <p:nvPr>
            <p:ph type="sldNum" sz="quarter" idx="10"/>
          </p:nvPr>
        </p:nvSpPr>
        <p:spPr/>
        <p:txBody>
          <a:bodyPr/>
          <a:lstStyle/>
          <a:p>
            <a:fld id="{525E15CF-4295-EB40-A9DB-242E38692A28}" type="slidenum">
              <a:rPr lang="en-US" smtClean="0"/>
              <a:t>44</a:t>
            </a:fld>
            <a:endParaRPr lang="en-US"/>
          </a:p>
        </p:txBody>
      </p:sp>
    </p:spTree>
    <p:extLst>
      <p:ext uri="{BB962C8B-B14F-4D97-AF65-F5344CB8AC3E}">
        <p14:creationId xmlns:p14="http://schemas.microsoft.com/office/powerpoint/2010/main" val="1532686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57875"/>
            <a:ext cx="12192000" cy="829730"/>
          </a:xfrm>
        </p:spPr>
        <p:txBody>
          <a:bodyPr anchor="b">
            <a:normAutofit/>
          </a:bodyPr>
          <a:lstStyle>
            <a:lvl1pPr algn="ctr">
              <a:defRPr sz="3600" b="0" i="0">
                <a:latin typeface="Open Sans Light" charset="0"/>
                <a:ea typeface="Open Sans Light" charset="0"/>
                <a:cs typeface="Open Sans Light" charset="0"/>
              </a:defRPr>
            </a:lvl1pPr>
          </a:lstStyle>
          <a:p>
            <a:r>
              <a:rPr lang="en-US"/>
              <a:t>Click to edit Master title style</a:t>
            </a:r>
            <a:endParaRPr lang="en-US" dirty="0"/>
          </a:p>
        </p:txBody>
      </p:sp>
      <p:sp>
        <p:nvSpPr>
          <p:cNvPr id="6" name="Slide Number Placeholder 5"/>
          <p:cNvSpPr>
            <a:spLocks noGrp="1"/>
          </p:cNvSpPr>
          <p:nvPr>
            <p:ph type="sldNum" sz="quarter" idx="12"/>
          </p:nvPr>
        </p:nvSpPr>
        <p:spPr>
          <a:xfrm>
            <a:off x="9364133" y="6381750"/>
            <a:ext cx="2743200" cy="365125"/>
          </a:xfrm>
        </p:spPr>
        <p:txBody>
          <a:bodyPr/>
          <a:lstStyle>
            <a:lvl1pPr>
              <a:defRPr b="0" i="0">
                <a:solidFill>
                  <a:schemeClr val="bg1"/>
                </a:solidFill>
                <a:effectLst/>
                <a:latin typeface="Open Sans Light" charset="0"/>
                <a:ea typeface="Open Sans Light" charset="0"/>
                <a:cs typeface="Open Sans Light" charset="0"/>
              </a:defRPr>
            </a:lvl1pPr>
          </a:lstStyle>
          <a:p>
            <a:r>
              <a:rPr lang="en-US" dirty="0"/>
              <a:t>Source</a:t>
            </a:r>
          </a:p>
        </p:txBody>
      </p:sp>
    </p:spTree>
    <p:extLst/>
  </p:cSld>
  <p:clrMapOvr>
    <a:masterClrMapping/>
  </p:clrMapOvr>
  <p:transition xmlns:p14="http://schemas.microsoft.com/office/powerpoint/2010/mai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10768" y="1295273"/>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5"/>
          <p:cNvSpPr>
            <a:spLocks noGrp="1"/>
          </p:cNvSpPr>
          <p:nvPr>
            <p:ph type="sldNum" sz="quarter" idx="12"/>
          </p:nvPr>
        </p:nvSpPr>
        <p:spPr>
          <a:xfrm>
            <a:off x="9364133" y="6381750"/>
            <a:ext cx="2743200" cy="365125"/>
          </a:xfrm>
        </p:spPr>
        <p:txBody>
          <a:bodyPr/>
          <a:lstStyle>
            <a:lvl1pPr>
              <a:defRPr b="0" i="0">
                <a:solidFill>
                  <a:schemeClr val="bg1"/>
                </a:solidFill>
                <a:effectLst/>
                <a:latin typeface="Open Sans Light" charset="0"/>
                <a:ea typeface="Open Sans Light" charset="0"/>
                <a:cs typeface="Open Sans Light" charset="0"/>
              </a:defRPr>
            </a:lvl1pPr>
          </a:lstStyle>
          <a:p>
            <a:r>
              <a:rPr lang="en-US"/>
              <a:t>Source</a:t>
            </a:r>
            <a:endParaRPr lang="en-US" dirty="0"/>
          </a:p>
        </p:txBody>
      </p:sp>
      <p:sp>
        <p:nvSpPr>
          <p:cNvPr id="12" name="Title 1"/>
          <p:cNvSpPr>
            <a:spLocks noGrp="1"/>
          </p:cNvSpPr>
          <p:nvPr>
            <p:ph type="ctrTitle"/>
          </p:nvPr>
        </p:nvSpPr>
        <p:spPr>
          <a:xfrm>
            <a:off x="0" y="57875"/>
            <a:ext cx="12192000" cy="829730"/>
          </a:xfrm>
        </p:spPr>
        <p:txBody>
          <a:bodyPr anchor="b">
            <a:normAutofit/>
          </a:bodyPr>
          <a:lstStyle>
            <a:lvl1pPr algn="ctr">
              <a:defRPr sz="3600" b="0" i="0">
                <a:latin typeface="Open Sans Light" charset="0"/>
                <a:ea typeface="Open Sans Light" charset="0"/>
                <a:cs typeface="Open Sans Light" charset="0"/>
              </a:defRPr>
            </a:lvl1pPr>
          </a:lstStyle>
          <a:p>
            <a:r>
              <a:rPr lang="en-US"/>
              <a:t>Click to edit Master title style</a:t>
            </a:r>
            <a:endParaRPr lang="en-US" dirty="0"/>
          </a:p>
        </p:txBody>
      </p:sp>
    </p:spTree>
    <p:extLst/>
  </p:cSld>
  <p:clrMapOvr>
    <a:masterClrMapping/>
  </p:clrMapOvr>
  <p:transition xmlns:p14="http://schemas.microsoft.com/office/powerpoint/2010/mai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Slide Number Placeholder 5"/>
          <p:cNvSpPr>
            <a:spLocks noGrp="1"/>
          </p:cNvSpPr>
          <p:nvPr>
            <p:ph type="sldNum" sz="quarter" idx="12"/>
          </p:nvPr>
        </p:nvSpPr>
        <p:spPr>
          <a:xfrm>
            <a:off x="9364133" y="6381750"/>
            <a:ext cx="2743200" cy="365125"/>
          </a:xfrm>
        </p:spPr>
        <p:txBody>
          <a:bodyPr/>
          <a:lstStyle>
            <a:lvl1pPr>
              <a:defRPr b="0" i="0">
                <a:solidFill>
                  <a:schemeClr val="bg1"/>
                </a:solidFill>
                <a:effectLst/>
                <a:latin typeface="Open Sans Light" charset="0"/>
                <a:ea typeface="Open Sans Light" charset="0"/>
                <a:cs typeface="Open Sans Light" charset="0"/>
              </a:defRPr>
            </a:lvl1pPr>
          </a:lstStyle>
          <a:p>
            <a:r>
              <a:rPr lang="en-US" dirty="0"/>
              <a:t>Source</a:t>
            </a:r>
          </a:p>
        </p:txBody>
      </p:sp>
    </p:spTree>
    <p:extLst/>
  </p:cSld>
  <p:clrMapOvr>
    <a:masterClrMapping/>
  </p:clrMapOvr>
  <p:transition xmlns:p14="http://schemas.microsoft.com/office/powerpoint/2010/mai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ADD8A8-73E1-D442-8483-E301C5277692}" type="datetimeFigureOut">
              <a:rPr lang="en-US" smtClean="0"/>
              <a:t>11/7/18</a:t>
            </a:fld>
            <a:endParaRPr lang="en-US"/>
          </a:p>
        </p:txBody>
      </p:sp>
      <p:sp>
        <p:nvSpPr>
          <p:cNvPr id="6" name="Footer Placeholder 5"/>
          <p:cNvSpPr>
            <a:spLocks noGrp="1"/>
          </p:cNvSpPr>
          <p:nvPr>
            <p:ph type="ftr" sz="quarter" idx="11"/>
          </p:nvPr>
        </p:nvSpPr>
        <p:spPr/>
        <p:txBody>
          <a:bodyPr/>
          <a:lstStyle/>
          <a:p>
            <a:endParaRPr lang="en-US"/>
          </a:p>
        </p:txBody>
      </p:sp>
      <p:sp>
        <p:nvSpPr>
          <p:cNvPr id="8" name="Slide Number Placeholder 5"/>
          <p:cNvSpPr>
            <a:spLocks noGrp="1"/>
          </p:cNvSpPr>
          <p:nvPr>
            <p:ph type="sldNum" sz="quarter" idx="12"/>
          </p:nvPr>
        </p:nvSpPr>
        <p:spPr>
          <a:xfrm>
            <a:off x="9364133" y="6381750"/>
            <a:ext cx="2743200" cy="365125"/>
          </a:xfrm>
        </p:spPr>
        <p:txBody>
          <a:bodyPr/>
          <a:lstStyle>
            <a:lvl1pPr>
              <a:defRPr b="0" i="0">
                <a:solidFill>
                  <a:schemeClr val="bg1"/>
                </a:solidFill>
                <a:effectLst/>
                <a:latin typeface="Open Sans Light" charset="0"/>
                <a:ea typeface="Open Sans Light" charset="0"/>
                <a:cs typeface="Open Sans Light" charset="0"/>
              </a:defRPr>
            </a:lvl1pPr>
          </a:lstStyle>
          <a:p>
            <a:r>
              <a:rPr lang="en-US" dirty="0"/>
              <a:t>Source</a:t>
            </a:r>
          </a:p>
        </p:txBody>
      </p:sp>
    </p:spTree>
    <p:extLst/>
  </p:cSld>
  <p:clrMapOvr>
    <a:masterClrMapping/>
  </p:clrMapOvr>
  <p:transition xmlns:p14="http://schemas.microsoft.com/office/powerpoint/2010/mai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BADD8A8-73E1-D442-8483-E301C5277692}" type="datetimeFigureOut">
              <a:rPr lang="en-US" smtClean="0"/>
              <a:t>11/7/18</a:t>
            </a:fld>
            <a:endParaRPr lang="en-US"/>
          </a:p>
        </p:txBody>
      </p:sp>
      <p:sp>
        <p:nvSpPr>
          <p:cNvPr id="8" name="Footer Placeholder 7"/>
          <p:cNvSpPr>
            <a:spLocks noGrp="1"/>
          </p:cNvSpPr>
          <p:nvPr>
            <p:ph type="ftr" sz="quarter" idx="11"/>
          </p:nvPr>
        </p:nvSpPr>
        <p:spPr/>
        <p:txBody>
          <a:bodyPr/>
          <a:lstStyle/>
          <a:p>
            <a:endParaRPr lang="en-US"/>
          </a:p>
        </p:txBody>
      </p:sp>
      <p:sp>
        <p:nvSpPr>
          <p:cNvPr id="10" name="Slide Number Placeholder 5"/>
          <p:cNvSpPr>
            <a:spLocks noGrp="1"/>
          </p:cNvSpPr>
          <p:nvPr>
            <p:ph type="sldNum" sz="quarter" idx="12"/>
          </p:nvPr>
        </p:nvSpPr>
        <p:spPr>
          <a:xfrm>
            <a:off x="9364133" y="6381750"/>
            <a:ext cx="2743200" cy="365125"/>
          </a:xfrm>
        </p:spPr>
        <p:txBody>
          <a:bodyPr/>
          <a:lstStyle>
            <a:lvl1pPr>
              <a:defRPr b="0" i="0">
                <a:solidFill>
                  <a:schemeClr val="bg1"/>
                </a:solidFill>
                <a:effectLst/>
                <a:latin typeface="Open Sans Light" charset="0"/>
                <a:ea typeface="Open Sans Light" charset="0"/>
                <a:cs typeface="Open Sans Light" charset="0"/>
              </a:defRPr>
            </a:lvl1pPr>
          </a:lstStyle>
          <a:p>
            <a:r>
              <a:rPr lang="en-US" dirty="0"/>
              <a:t>Source</a:t>
            </a:r>
          </a:p>
        </p:txBody>
      </p:sp>
    </p:spTree>
    <p:extLst/>
  </p:cSld>
  <p:clrMapOvr>
    <a:masterClrMapping/>
  </p:clrMapOvr>
  <p:transition xmlns:p14="http://schemas.microsoft.com/office/powerpoint/2010/mai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Slide Number Placeholder 5"/>
          <p:cNvSpPr>
            <a:spLocks noGrp="1"/>
          </p:cNvSpPr>
          <p:nvPr>
            <p:ph type="sldNum" sz="quarter" idx="12"/>
          </p:nvPr>
        </p:nvSpPr>
        <p:spPr>
          <a:xfrm>
            <a:off x="9364133" y="6381750"/>
            <a:ext cx="2743200" cy="365125"/>
          </a:xfrm>
        </p:spPr>
        <p:txBody>
          <a:bodyPr/>
          <a:lstStyle>
            <a:lvl1pPr>
              <a:defRPr b="0" i="0">
                <a:solidFill>
                  <a:schemeClr val="bg1"/>
                </a:solidFill>
                <a:effectLst/>
                <a:latin typeface="Open Sans Light" charset="0"/>
                <a:ea typeface="Open Sans Light" charset="0"/>
                <a:cs typeface="Open Sans Light" charset="0"/>
              </a:defRPr>
            </a:lvl1pPr>
          </a:lstStyle>
          <a:p>
            <a:r>
              <a:rPr lang="en-US"/>
              <a:t>Source</a:t>
            </a:r>
            <a:endParaRPr lang="en-US" dirty="0"/>
          </a:p>
        </p:txBody>
      </p:sp>
    </p:spTree>
    <p:extLst/>
  </p:cSld>
  <p:clrMapOvr>
    <a:masterClrMapping/>
  </p:clrMapOvr>
  <p:transition xmlns:p14="http://schemas.microsoft.com/office/powerpoint/2010/mai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a:xfrm>
            <a:off x="9364133" y="6381750"/>
            <a:ext cx="2743200" cy="365125"/>
          </a:xfrm>
        </p:spPr>
        <p:txBody>
          <a:bodyPr/>
          <a:lstStyle>
            <a:lvl1pPr>
              <a:defRPr b="0" i="0">
                <a:solidFill>
                  <a:schemeClr val="bg1"/>
                </a:solidFill>
                <a:effectLst/>
                <a:latin typeface="Open Sans Light" charset="0"/>
                <a:ea typeface="Open Sans Light" charset="0"/>
                <a:cs typeface="Open Sans Light" charset="0"/>
              </a:defRPr>
            </a:lvl1pPr>
          </a:lstStyle>
          <a:p>
            <a:r>
              <a:rPr lang="en-US"/>
              <a:t>Source</a:t>
            </a:r>
            <a:endParaRPr lang="en-US" dirty="0"/>
          </a:p>
        </p:txBody>
      </p:sp>
    </p:spTree>
    <p:extLst/>
  </p:cSld>
  <p:clrMapOvr>
    <a:masterClrMapping/>
  </p:clrMapOvr>
  <p:transition xmlns:p14="http://schemas.microsoft.com/office/powerpoint/2010/mai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5"/>
          <p:cNvSpPr>
            <a:spLocks noGrp="1"/>
          </p:cNvSpPr>
          <p:nvPr>
            <p:ph type="sldNum" sz="quarter" idx="12"/>
          </p:nvPr>
        </p:nvSpPr>
        <p:spPr>
          <a:xfrm>
            <a:off x="9364133" y="6381750"/>
            <a:ext cx="2743200" cy="365125"/>
          </a:xfrm>
        </p:spPr>
        <p:txBody>
          <a:bodyPr/>
          <a:lstStyle>
            <a:lvl1pPr>
              <a:defRPr b="0" i="0">
                <a:solidFill>
                  <a:schemeClr val="bg1"/>
                </a:solidFill>
                <a:effectLst/>
                <a:latin typeface="Open Sans Light" charset="0"/>
                <a:ea typeface="Open Sans Light" charset="0"/>
                <a:cs typeface="Open Sans Light" charset="0"/>
              </a:defRPr>
            </a:lvl1pPr>
          </a:lstStyle>
          <a:p>
            <a:r>
              <a:rPr lang="en-US" dirty="0"/>
              <a:t>Source</a:t>
            </a:r>
          </a:p>
        </p:txBody>
      </p:sp>
    </p:spTree>
    <p:extLst/>
  </p:cSld>
  <p:clrMapOvr>
    <a:masterClrMapping/>
  </p:clrMapOvr>
  <p:transition xmlns:p14="http://schemas.microsoft.com/office/powerpoint/2010/mai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5"/>
          <p:cNvSpPr txBox="1">
            <a:spLocks/>
          </p:cNvSpPr>
          <p:nvPr/>
        </p:nvSpPr>
        <p:spPr>
          <a:xfrm>
            <a:off x="9364133" y="63817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bg1"/>
                </a:solidFill>
                <a:effectLst/>
                <a:latin typeface="Open Sans Light" charset="0"/>
                <a:ea typeface="Open Sans Light" charset="0"/>
                <a:cs typeface="Open Sans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Source</a:t>
            </a:r>
            <a:endParaRPr lang="en-US" dirty="0"/>
          </a:p>
        </p:txBody>
      </p:sp>
    </p:spTree>
    <p:extLst/>
  </p:cSld>
  <p:clrMapOvr>
    <a:masterClrMapping/>
  </p:clrMapOvr>
  <p:transition xmlns:p14="http://schemas.microsoft.com/office/powerpoint/2010/mai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2"/>
          </p:nvPr>
        </p:nvSpPr>
        <p:spPr>
          <a:xfrm>
            <a:off x="9364133" y="6381750"/>
            <a:ext cx="2743200" cy="365125"/>
          </a:xfrm>
        </p:spPr>
        <p:txBody>
          <a:bodyPr/>
          <a:lstStyle>
            <a:lvl1pPr>
              <a:defRPr b="0" i="0">
                <a:solidFill>
                  <a:schemeClr val="bg1"/>
                </a:solidFill>
                <a:effectLst/>
                <a:latin typeface="Open Sans Light" charset="0"/>
                <a:ea typeface="Open Sans Light" charset="0"/>
                <a:cs typeface="Open Sans Light" charset="0"/>
              </a:defRPr>
            </a:lvl1pPr>
          </a:lstStyle>
          <a:p>
            <a:r>
              <a:rPr lang="en-US" dirty="0"/>
              <a:t>Source</a:t>
            </a:r>
          </a:p>
        </p:txBody>
      </p:sp>
    </p:spTree>
    <p:extLst/>
  </p:cSld>
  <p:clrMapOvr>
    <a:masterClrMapping/>
  </p:clrMapOvr>
  <p:transition xmlns:p14="http://schemas.microsoft.com/office/powerpoint/2010/mai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ADD8A8-73E1-D442-8483-E301C5277692}" type="datetimeFigureOut">
              <a:rPr lang="en-US" smtClean="0"/>
              <a:t>11/7/18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A159A0-A371-704C-BCBF-4D907E1F207E}" type="slidenum">
              <a:rPr lang="en-US" smtClean="0"/>
              <a:t>‹#›</a:t>
            </a:fld>
            <a:endParaRPr lang="en-US"/>
          </a:p>
        </p:txBody>
      </p:sp>
    </p:spTree>
    <p:extLst/>
  </p:cSld>
  <p:clrMapOvr>
    <a:masterClrMapping/>
  </p:clrMapOvr>
  <p:transition xmlns:p14="http://schemas.microsoft.com/office/powerpoint/2010/mai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57875"/>
            <a:ext cx="12192000" cy="829730"/>
          </a:xfrm>
          <a:prstGeom prst="rect">
            <a:avLst/>
          </a:prstGeom>
        </p:spPr>
        <p:txBody>
          <a:bodyPr anchor="b">
            <a:normAutofit/>
          </a:bodyPr>
          <a:lstStyle>
            <a:lvl1pPr algn="ctr">
              <a:defRPr sz="3600" b="0" i="0">
                <a:latin typeface="Calibri Light" charset="0"/>
                <a:ea typeface="Calibri Light" charset="0"/>
                <a:cs typeface="Calibri Light" charset="0"/>
              </a:defRPr>
            </a:lvl1pPr>
          </a:lstStyle>
          <a:p>
            <a:r>
              <a:rPr lang="en-US" dirty="0"/>
              <a:t>Click to edit Master title style</a:t>
            </a:r>
          </a:p>
        </p:txBody>
      </p:sp>
      <p:sp>
        <p:nvSpPr>
          <p:cNvPr id="6" name="Slide Number Placeholder 5"/>
          <p:cNvSpPr>
            <a:spLocks noGrp="1"/>
          </p:cNvSpPr>
          <p:nvPr>
            <p:ph type="sldNum" sz="quarter" idx="12"/>
          </p:nvPr>
        </p:nvSpPr>
        <p:spPr>
          <a:xfrm>
            <a:off x="9364133" y="6381750"/>
            <a:ext cx="2743200" cy="365125"/>
          </a:xfrm>
          <a:prstGeom prst="rect">
            <a:avLst/>
          </a:prstGeom>
        </p:spPr>
        <p:txBody>
          <a:bodyPr/>
          <a:lstStyle>
            <a:lvl1pPr>
              <a:defRPr b="0" i="0">
                <a:solidFill>
                  <a:schemeClr val="bg1"/>
                </a:solidFill>
                <a:effectLst/>
                <a:latin typeface="Calibri Light" charset="0"/>
                <a:ea typeface="Calibri Light" charset="0"/>
                <a:cs typeface="Calibri Light" charset="0"/>
              </a:defRPr>
            </a:lvl1pPr>
          </a:lstStyle>
          <a:p>
            <a:r>
              <a:rPr lang="en-US" dirty="0"/>
              <a:t>Source</a:t>
            </a:r>
          </a:p>
        </p:txBody>
      </p:sp>
    </p:spTree>
    <p:extLst>
      <p:ext uri="{BB962C8B-B14F-4D97-AF65-F5344CB8AC3E}">
        <p14:creationId xmlns:p14="http://schemas.microsoft.com/office/powerpoint/2010/main" val="760284699"/>
      </p:ext>
    </p:extLst>
  </p:cSld>
  <p:clrMapOvr>
    <a:masterClrMapping/>
  </p:clrMapOvr>
  <p:transition xmlns:p14="http://schemas.microsoft.com/office/powerpoint/2010/mai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57875"/>
            <a:ext cx="12192000" cy="829730"/>
          </a:xfrm>
          <a:prstGeom prst="rect">
            <a:avLst/>
          </a:prstGeom>
        </p:spPr>
        <p:txBody>
          <a:bodyPr anchor="b">
            <a:normAutofit/>
          </a:bodyPr>
          <a:lstStyle>
            <a:lvl1pPr algn="ctr">
              <a:defRPr sz="3600" b="0" i="0">
                <a:latin typeface="Open Sans Light" charset="0"/>
                <a:ea typeface="Open Sans Light" charset="0"/>
                <a:cs typeface="Open Sans Light" charset="0"/>
              </a:defRPr>
            </a:lvl1pPr>
          </a:lstStyle>
          <a:p>
            <a:r>
              <a:rPr lang="en-US" dirty="0"/>
              <a:t>Click to edit Master title style</a:t>
            </a:r>
          </a:p>
        </p:txBody>
      </p:sp>
      <p:sp>
        <p:nvSpPr>
          <p:cNvPr id="4" name="Slide Number Placeholder 5"/>
          <p:cNvSpPr>
            <a:spLocks noGrp="1"/>
          </p:cNvSpPr>
          <p:nvPr>
            <p:ph type="sldNum" sz="quarter" idx="12"/>
          </p:nvPr>
        </p:nvSpPr>
        <p:spPr>
          <a:xfrm>
            <a:off x="9364133" y="6381750"/>
            <a:ext cx="2743200" cy="365125"/>
          </a:xfrm>
          <a:prstGeom prst="rect">
            <a:avLst/>
          </a:prstGeom>
        </p:spPr>
        <p:txBody>
          <a:bodyPr/>
          <a:lstStyle>
            <a:lvl1pPr>
              <a:defRPr b="0" i="0">
                <a:solidFill>
                  <a:schemeClr val="bg1"/>
                </a:solidFill>
                <a:effectLst/>
                <a:latin typeface="Calibri Light" charset="0"/>
                <a:ea typeface="Calibri Light" charset="0"/>
                <a:cs typeface="Calibri Light" charset="0"/>
              </a:defRPr>
            </a:lvl1pPr>
          </a:lstStyle>
          <a:p>
            <a:r>
              <a:rPr lang="en-US"/>
              <a:t>Source</a:t>
            </a:r>
            <a:endParaRPr lang="en-US" dirty="0"/>
          </a:p>
        </p:txBody>
      </p:sp>
    </p:spTree>
    <p:extLst>
      <p:ext uri="{BB962C8B-B14F-4D97-AF65-F5344CB8AC3E}">
        <p14:creationId xmlns:p14="http://schemas.microsoft.com/office/powerpoint/2010/main" val="2035489919"/>
      </p:ext>
    </p:extLst>
  </p:cSld>
  <p:clrMapOvr>
    <a:masterClrMapping/>
  </p:clrMapOvr>
  <p:transition xmlns:p14="http://schemas.microsoft.com/office/powerpoint/2010/mai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7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57875"/>
            <a:ext cx="12192000" cy="829730"/>
          </a:xfrm>
          <a:prstGeom prst="rect">
            <a:avLst/>
          </a:prstGeom>
        </p:spPr>
        <p:txBody>
          <a:bodyPr anchor="b">
            <a:normAutofit/>
          </a:bodyPr>
          <a:lstStyle>
            <a:lvl1pPr algn="ctr">
              <a:defRPr sz="3600" b="0" i="0">
                <a:latin typeface="Calibri Light" charset="0"/>
                <a:ea typeface="Calibri Light" charset="0"/>
                <a:cs typeface="Calibri Light" charset="0"/>
              </a:defRPr>
            </a:lvl1pPr>
          </a:lstStyle>
          <a:p>
            <a:r>
              <a:rPr lang="en-US" dirty="0"/>
              <a:t>Click to edit Master title style</a:t>
            </a:r>
          </a:p>
        </p:txBody>
      </p:sp>
      <p:sp>
        <p:nvSpPr>
          <p:cNvPr id="6" name="Slide Number Placeholder 5"/>
          <p:cNvSpPr>
            <a:spLocks noGrp="1"/>
          </p:cNvSpPr>
          <p:nvPr>
            <p:ph type="sldNum" sz="quarter" idx="12"/>
          </p:nvPr>
        </p:nvSpPr>
        <p:spPr>
          <a:xfrm>
            <a:off x="9364133" y="6381750"/>
            <a:ext cx="2743200" cy="365125"/>
          </a:xfrm>
          <a:prstGeom prst="rect">
            <a:avLst/>
          </a:prstGeom>
        </p:spPr>
        <p:txBody>
          <a:bodyPr/>
          <a:lstStyle>
            <a:lvl1pPr>
              <a:defRPr b="0" i="0">
                <a:solidFill>
                  <a:schemeClr val="bg1"/>
                </a:solidFill>
                <a:effectLst/>
                <a:latin typeface="Open Sans Light" charset="0"/>
                <a:ea typeface="Open Sans Light" charset="0"/>
                <a:cs typeface="Open Sans Light" charset="0"/>
              </a:defRPr>
            </a:lvl1pPr>
          </a:lstStyle>
          <a:p>
            <a:r>
              <a:rPr lang="en-US" dirty="0"/>
              <a:t>Source</a:t>
            </a:r>
          </a:p>
        </p:txBody>
      </p:sp>
    </p:spTree>
    <p:extLst>
      <p:ext uri="{BB962C8B-B14F-4D97-AF65-F5344CB8AC3E}">
        <p14:creationId xmlns:p14="http://schemas.microsoft.com/office/powerpoint/2010/main" val="151906735"/>
      </p:ext>
    </p:extLst>
  </p:cSld>
  <p:clrMapOvr>
    <a:masterClrMapping/>
  </p:clrMapOvr>
  <p:transition xmlns:p14="http://schemas.microsoft.com/office/powerpoint/2010/mai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57875"/>
            <a:ext cx="12192000" cy="829730"/>
          </a:xfrm>
          <a:prstGeom prst="rect">
            <a:avLst/>
          </a:prstGeom>
        </p:spPr>
        <p:txBody>
          <a:bodyPr anchor="b">
            <a:normAutofit/>
          </a:bodyPr>
          <a:lstStyle>
            <a:lvl1pPr algn="ctr">
              <a:defRPr sz="3600" b="0" i="0">
                <a:latin typeface="Open Sans Light" charset="0"/>
                <a:ea typeface="Open Sans Light" charset="0"/>
                <a:cs typeface="Open Sans Light" charset="0"/>
              </a:defRPr>
            </a:lvl1pPr>
          </a:lstStyle>
          <a:p>
            <a:r>
              <a:rPr lang="en-US" dirty="0"/>
              <a:t>Click to edit Master title style</a:t>
            </a:r>
          </a:p>
        </p:txBody>
      </p:sp>
      <p:sp>
        <p:nvSpPr>
          <p:cNvPr id="6" name="Slide Number Placeholder 5"/>
          <p:cNvSpPr>
            <a:spLocks noGrp="1"/>
          </p:cNvSpPr>
          <p:nvPr>
            <p:ph type="sldNum" sz="quarter" idx="12"/>
          </p:nvPr>
        </p:nvSpPr>
        <p:spPr>
          <a:xfrm>
            <a:off x="9364133" y="6381750"/>
            <a:ext cx="2743200" cy="365125"/>
          </a:xfrm>
          <a:prstGeom prst="rect">
            <a:avLst/>
          </a:prstGeom>
        </p:spPr>
        <p:txBody>
          <a:bodyPr/>
          <a:lstStyle>
            <a:lvl1pPr>
              <a:defRPr b="0" i="0">
                <a:solidFill>
                  <a:schemeClr val="bg1"/>
                </a:solidFill>
                <a:effectLst/>
                <a:latin typeface="Open Sans Light" charset="0"/>
                <a:ea typeface="Open Sans Light" charset="0"/>
                <a:cs typeface="Open Sans Light" charset="0"/>
              </a:defRPr>
            </a:lvl1pPr>
          </a:lstStyle>
          <a:p>
            <a:r>
              <a:rPr lang="en-US" dirty="0"/>
              <a:t>Source</a:t>
            </a:r>
          </a:p>
        </p:txBody>
      </p:sp>
    </p:spTree>
    <p:extLst>
      <p:ext uri="{BB962C8B-B14F-4D97-AF65-F5344CB8AC3E}">
        <p14:creationId xmlns:p14="http://schemas.microsoft.com/office/powerpoint/2010/main" val="102672162"/>
      </p:ext>
    </p:extLst>
  </p:cSld>
  <p:clrMapOvr>
    <a:masterClrMapping/>
  </p:clrMapOvr>
  <p:transition xmlns:p14="http://schemas.microsoft.com/office/powerpoint/2010/mai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069951" y="362223"/>
            <a:ext cx="9144000" cy="2387600"/>
          </a:xfrm>
          <a:prstGeom prst="rect">
            <a:avLst/>
          </a:prstGeom>
        </p:spPr>
        <p:txBody>
          <a:bodyPr anchor="b"/>
          <a:lstStyle>
            <a:lvl1pPr algn="l">
              <a:defRPr sz="3600" b="1">
                <a:latin typeface="+mn-lt"/>
              </a:defRPr>
            </a:lvl1pPr>
          </a:lstStyle>
          <a:p>
            <a:r>
              <a:rPr lang="en-US"/>
              <a:t>Click to edit Master title style</a:t>
            </a:r>
            <a:endParaRPr lang="en-US" dirty="0"/>
          </a:p>
        </p:txBody>
      </p:sp>
      <p:sp>
        <p:nvSpPr>
          <p:cNvPr id="7" name="Slide Number Placeholder 5"/>
          <p:cNvSpPr>
            <a:spLocks noGrp="1"/>
          </p:cNvSpPr>
          <p:nvPr>
            <p:ph type="sldNum" sz="quarter" idx="12"/>
          </p:nvPr>
        </p:nvSpPr>
        <p:spPr>
          <a:xfrm>
            <a:off x="9364133" y="6381750"/>
            <a:ext cx="2743200" cy="365125"/>
          </a:xfrm>
          <a:prstGeom prst="rect">
            <a:avLst/>
          </a:prstGeom>
        </p:spPr>
        <p:txBody>
          <a:bodyPr anchor="ctr" anchorCtr="0"/>
          <a:lstStyle>
            <a:lvl1pPr algn="r">
              <a:defRPr sz="1200" b="0" i="0">
                <a:solidFill>
                  <a:schemeClr val="bg1"/>
                </a:solidFill>
                <a:effectLst/>
                <a:latin typeface="+mn-lt"/>
                <a:ea typeface="Open Sans Light" charset="0"/>
                <a:cs typeface="Open Sans Light" charset="0"/>
              </a:defRPr>
            </a:lvl1pPr>
          </a:lstStyle>
          <a:p>
            <a:r>
              <a:rPr lang="en-US" dirty="0"/>
              <a:t>Source</a:t>
            </a:r>
          </a:p>
        </p:txBody>
      </p:sp>
      <p:cxnSp>
        <p:nvCxnSpPr>
          <p:cNvPr id="6" name="Straight Connector 5"/>
          <p:cNvCxnSpPr/>
          <p:nvPr userDrawn="1"/>
        </p:nvCxnSpPr>
        <p:spPr>
          <a:xfrm>
            <a:off x="2069951" y="2834601"/>
            <a:ext cx="872374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8" name="Text Placeholder 2"/>
          <p:cNvSpPr>
            <a:spLocks noGrp="1"/>
          </p:cNvSpPr>
          <p:nvPr>
            <p:ph type="body" idx="1"/>
          </p:nvPr>
        </p:nvSpPr>
        <p:spPr>
          <a:xfrm>
            <a:off x="2083398" y="2993009"/>
            <a:ext cx="9747241" cy="1500187"/>
          </a:xfrm>
          <a:prstGeom prst="rect">
            <a:avLst/>
          </a:prstGeom>
        </p:spPr>
        <p:txBody>
          <a:bodyPr/>
          <a:lstStyle>
            <a:lvl1pPr marL="0" indent="0">
              <a:buNone/>
              <a:defRPr sz="3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1" name="Content Placeholder 10"/>
          <p:cNvSpPr>
            <a:spLocks noGrp="1"/>
          </p:cNvSpPr>
          <p:nvPr>
            <p:ph sz="quarter" idx="13"/>
          </p:nvPr>
        </p:nvSpPr>
        <p:spPr>
          <a:xfrm>
            <a:off x="2092825" y="3568799"/>
            <a:ext cx="6383337" cy="1625600"/>
          </a:xfrm>
          <a:prstGeom prst="rect">
            <a:avLst/>
          </a:prstGeom>
        </p:spPr>
        <p:txBody>
          <a:bodyPr/>
          <a:lstStyle>
            <a:lvl1pPr marL="0" indent="0">
              <a:buFontTx/>
              <a:buNone/>
              <a:defRPr sz="2400">
                <a:latin typeface="+mj-lt"/>
              </a:defRPr>
            </a:lvl1pPr>
          </a:lstStyle>
          <a:p>
            <a:pPr lvl="0"/>
            <a:r>
              <a:rPr lang="en-US"/>
              <a:t>Click to edit Master text styles</a:t>
            </a:r>
          </a:p>
        </p:txBody>
      </p:sp>
    </p:spTree>
    <p:extLst>
      <p:ext uri="{BB962C8B-B14F-4D97-AF65-F5344CB8AC3E}">
        <p14:creationId xmlns:p14="http://schemas.microsoft.com/office/powerpoint/2010/main" val="1153859929"/>
      </p:ext>
    </p:extLst>
  </p:cSld>
  <p:clrMapOvr>
    <a:masterClrMapping/>
  </p:clrMapOvr>
  <p:transition xmlns:p14="http://schemas.microsoft.com/office/powerpoint/2010/mai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156321"/>
            <a:ext cx="10515600" cy="4351338"/>
          </a:xfrm>
          <a:prstGeom prst="rect">
            <a:avLst/>
          </a:prstGeom>
        </p:spPr>
        <p:txBody>
          <a:bodyPr/>
          <a:lstStyle>
            <a:lvl1pPr marL="228600" indent="-228600">
              <a:buFont typeface="Wingdings" charset="2"/>
              <a:buChar char="§"/>
              <a:defRPr/>
            </a:lvl1pPr>
            <a:lvl2pPr marL="685800" indent="-228600">
              <a:buFont typeface="Wingdings" charset="2"/>
              <a:buChar char="§"/>
              <a:defRPr/>
            </a:lvl2pPr>
            <a:lvl3pPr marL="1143000" indent="-228600">
              <a:buFont typeface="Wingdings" charset="2"/>
              <a:buChar char="§"/>
              <a:defRPr/>
            </a:lvl3pPr>
            <a:lvl4pPr marL="1600200" indent="-228600">
              <a:buFont typeface="Wingdings" charset="2"/>
              <a:buChar char="§"/>
              <a:defRPr/>
            </a:lvl4pPr>
            <a:lvl5pPr marL="2057400" indent="-228600">
              <a:buFont typeface="Wingdings"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p:cNvSpPr>
            <a:spLocks noGrp="1"/>
          </p:cNvSpPr>
          <p:nvPr>
            <p:ph type="title"/>
          </p:nvPr>
        </p:nvSpPr>
        <p:spPr>
          <a:xfrm>
            <a:off x="838200" y="44614"/>
            <a:ext cx="10515600" cy="615262"/>
          </a:xfrm>
          <a:prstGeom prst="rect">
            <a:avLst/>
          </a:prstGeom>
        </p:spPr>
        <p:txBody>
          <a:bodyPr anchor="t" anchorCtr="0"/>
          <a:lstStyle>
            <a:lvl1pPr algn="ctr">
              <a:defRPr sz="3600"/>
            </a:lvl1pPr>
          </a:lstStyle>
          <a:p>
            <a:r>
              <a:rPr lang="en-US"/>
              <a:t>Click to edit Master title style</a:t>
            </a:r>
            <a:endParaRPr lang="en-US" dirty="0"/>
          </a:p>
        </p:txBody>
      </p:sp>
      <p:sp>
        <p:nvSpPr>
          <p:cNvPr id="8" name="Slide Number Placeholder 5"/>
          <p:cNvSpPr>
            <a:spLocks noGrp="1"/>
          </p:cNvSpPr>
          <p:nvPr>
            <p:ph type="sldNum" sz="quarter" idx="12"/>
          </p:nvPr>
        </p:nvSpPr>
        <p:spPr>
          <a:xfrm>
            <a:off x="9364133" y="6381750"/>
            <a:ext cx="2743200" cy="365125"/>
          </a:xfrm>
          <a:prstGeom prst="rect">
            <a:avLst/>
          </a:prstGeom>
        </p:spPr>
        <p:txBody>
          <a:bodyPr anchor="ctr" anchorCtr="0"/>
          <a:lstStyle>
            <a:lvl1pPr algn="r">
              <a:defRPr sz="1200" b="0" i="0">
                <a:solidFill>
                  <a:schemeClr val="bg1"/>
                </a:solidFill>
                <a:effectLst/>
                <a:latin typeface="+mn-lt"/>
                <a:ea typeface="Open Sans Light" charset="0"/>
                <a:cs typeface="Open Sans Light" charset="0"/>
              </a:defRPr>
            </a:lvl1pPr>
          </a:lstStyle>
          <a:p>
            <a:r>
              <a:rPr lang="en-US" dirty="0"/>
              <a:t>Source</a:t>
            </a:r>
          </a:p>
        </p:txBody>
      </p:sp>
    </p:spTree>
    <p:extLst>
      <p:ext uri="{BB962C8B-B14F-4D97-AF65-F5344CB8AC3E}">
        <p14:creationId xmlns:p14="http://schemas.microsoft.com/office/powerpoint/2010/main" val="1146494293"/>
      </p:ext>
    </p:extLst>
  </p:cSld>
  <p:clrMapOvr>
    <a:masterClrMapping/>
  </p:clrMapOvr>
  <p:transition xmlns:p14="http://schemas.microsoft.com/office/powerpoint/2010/mai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6172200" y="1825625"/>
            <a:ext cx="5181600" cy="4351338"/>
          </a:xfrm>
          <a:prstGeom prst="rect">
            <a:avLst/>
          </a:prstGeom>
        </p:spPr>
        <p:txBody>
          <a:bodyPr/>
          <a:lstStyle>
            <a:lvl1pPr marL="0" indent="0">
              <a:buFontTx/>
              <a:buNone/>
              <a:defRPr/>
            </a:lvl1pPr>
            <a:lvl2pPr marL="685800" indent="-228600">
              <a:buFont typeface="Wingdings" charset="2"/>
              <a:buChar char="§"/>
              <a:defRPr/>
            </a:lvl2pPr>
            <a:lvl3pPr marL="1143000" indent="-228600">
              <a:buFont typeface="Wingdings" charset="2"/>
              <a:buChar char="§"/>
              <a:defRPr/>
            </a:lvl3pPr>
            <a:lvl4pPr marL="1600200" indent="-228600">
              <a:buFont typeface="Wingdings" charset="2"/>
              <a:buChar char="§"/>
              <a:defRPr/>
            </a:lvl4pPr>
            <a:lvl5pPr marL="2057400" indent="-228600">
              <a:buFont typeface="Wingdings"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10"/>
          <p:cNvSpPr>
            <a:spLocks noGrp="1"/>
          </p:cNvSpPr>
          <p:nvPr>
            <p:ph type="pic" sz="quarter" idx="13"/>
          </p:nvPr>
        </p:nvSpPr>
        <p:spPr>
          <a:xfrm>
            <a:off x="838200" y="1870075"/>
            <a:ext cx="4678363" cy="3627438"/>
          </a:xfrm>
          <a:prstGeom prst="rect">
            <a:avLst/>
          </a:prstGeom>
        </p:spPr>
        <p:txBody>
          <a:bodyPr/>
          <a:lstStyle/>
          <a:p>
            <a:r>
              <a:rPr lang="en-US"/>
              <a:t>Drag picture to placeholder or click icon to add</a:t>
            </a:r>
            <a:endParaRPr lang="en-US" dirty="0"/>
          </a:p>
        </p:txBody>
      </p:sp>
      <p:sp>
        <p:nvSpPr>
          <p:cNvPr id="12" name="Slide Number Placeholder 5"/>
          <p:cNvSpPr txBox="1">
            <a:spLocks/>
          </p:cNvSpPr>
          <p:nvPr userDrawn="1"/>
        </p:nvSpPr>
        <p:spPr>
          <a:xfrm>
            <a:off x="9364133" y="6381750"/>
            <a:ext cx="2743200" cy="365125"/>
          </a:xfrm>
          <a:prstGeom prst="rect">
            <a:avLst/>
          </a:prstGeom>
        </p:spPr>
        <p:txBody>
          <a:bodyPr anchor="ctr" anchorCtr="0"/>
          <a:lstStyle>
            <a:defPPr>
              <a:defRPr lang="en-US"/>
            </a:defPPr>
            <a:lvl1pPr marL="0" algn="r" defTabSz="914400" rtl="0" eaLnBrk="1" latinLnBrk="0" hangingPunct="1">
              <a:defRPr sz="1200" b="0" i="0" kern="1200">
                <a:solidFill>
                  <a:schemeClr val="bg1"/>
                </a:solidFill>
                <a:effectLst/>
                <a:latin typeface="+mn-lt"/>
                <a:ea typeface="Open Sans Light" charset="0"/>
                <a:cs typeface="Open Sans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Source</a:t>
            </a:r>
            <a:endParaRPr lang="en-US" dirty="0"/>
          </a:p>
        </p:txBody>
      </p:sp>
      <p:sp>
        <p:nvSpPr>
          <p:cNvPr id="13" name="Title 1"/>
          <p:cNvSpPr>
            <a:spLocks noGrp="1"/>
          </p:cNvSpPr>
          <p:nvPr>
            <p:ph type="title"/>
          </p:nvPr>
        </p:nvSpPr>
        <p:spPr>
          <a:xfrm>
            <a:off x="838200" y="44614"/>
            <a:ext cx="10515600" cy="615262"/>
          </a:xfrm>
          <a:prstGeom prst="rect">
            <a:avLst/>
          </a:prstGeom>
        </p:spPr>
        <p:txBody>
          <a:bodyPr anchor="t" anchorCtr="0"/>
          <a:lstStyle>
            <a:lvl1pPr algn="ctr">
              <a:defRPr sz="3600"/>
            </a:lvl1pPr>
          </a:lstStyle>
          <a:p>
            <a:r>
              <a:rPr lang="en-US"/>
              <a:t>Click to edit Master title style</a:t>
            </a:r>
            <a:endParaRPr lang="en-US" dirty="0"/>
          </a:p>
        </p:txBody>
      </p:sp>
    </p:spTree>
    <p:extLst>
      <p:ext uri="{BB962C8B-B14F-4D97-AF65-F5344CB8AC3E}">
        <p14:creationId xmlns:p14="http://schemas.microsoft.com/office/powerpoint/2010/main" val="901906976"/>
      </p:ext>
    </p:extLst>
  </p:cSld>
  <p:clrMapOvr>
    <a:masterClrMapping/>
  </p:clrMapOvr>
  <p:transition xmlns:p14="http://schemas.microsoft.com/office/powerpoint/2010/main" spd="med">
    <p:fad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image" Target="../media/image1.png"/><Relationship Id="rId21" Type="http://schemas.openxmlformats.org/officeDocument/2006/relationships/image" Target="../media/image2.png"/><Relationship Id="rId22" Type="http://schemas.microsoft.com/office/2007/relationships/hdphoto" Target="../media/hdphoto1.wdp"/><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BEBE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ADD8A8-73E1-D442-8483-E301C5277692}" type="datetimeFigureOut">
              <a:rPr lang="en-US" smtClean="0"/>
              <a:t>11/7/18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A159A0-A371-704C-BCBF-4D907E1F207E}" type="slidenum">
              <a:rPr lang="en-US" smtClean="0"/>
              <a:t>‹#›</a:t>
            </a:fld>
            <a:endParaRPr lang="en-US"/>
          </a:p>
        </p:txBody>
      </p:sp>
      <p:sp>
        <p:nvSpPr>
          <p:cNvPr id="7" name="Rectangle 6"/>
          <p:cNvSpPr/>
          <p:nvPr/>
        </p:nvSpPr>
        <p:spPr>
          <a:xfrm>
            <a:off x="0" y="6339840"/>
            <a:ext cx="12192000" cy="518160"/>
          </a:xfrm>
          <a:prstGeom prst="rect">
            <a:avLst/>
          </a:prstGeom>
          <a:solidFill>
            <a:srgbClr val="0056AE"/>
          </a:solidFill>
          <a:ln>
            <a:solidFill>
              <a:srgbClr val="0056A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59991" y="6399382"/>
            <a:ext cx="343372" cy="384372"/>
          </a:xfrm>
          <a:prstGeom prst="rect">
            <a:avLst/>
          </a:prstGeom>
        </p:spPr>
      </p:pic>
      <p:pic>
        <p:nvPicPr>
          <p:cNvPr id="9" name="Picture 8"/>
          <p:cNvPicPr>
            <a:picLocks noChangeAspect="1"/>
          </p:cNvPicPr>
          <p:nvPr/>
        </p:nvPicPr>
        <p:blipFill>
          <a:blip r:embed="rId21">
            <a:alphaModFix amt="65000"/>
            <a:extLst>
              <a:ext uri="{BEBA8EAE-BF5A-486C-A8C5-ECC9F3942E4B}">
                <a14:imgProps xmlns:a14="http://schemas.microsoft.com/office/drawing/2010/main">
                  <a14:imgLayer r:embed="rId22">
                    <a14:imgEffect>
                      <a14:saturation sat="0"/>
                    </a14:imgEffect>
                  </a14:imgLayer>
                </a14:imgProps>
              </a:ext>
              <a:ext uri="{28A0092B-C50C-407E-A947-70E740481C1C}">
                <a14:useLocalDpi xmlns:a14="http://schemas.microsoft.com/office/drawing/2010/main" val="0"/>
              </a:ext>
            </a:extLst>
          </a:blip>
          <a:stretch>
            <a:fillRect/>
          </a:stretch>
        </p:blipFill>
        <p:spPr>
          <a:xfrm>
            <a:off x="682905" y="6448702"/>
            <a:ext cx="884433" cy="314000"/>
          </a:xfrm>
          <a:prstGeom prst="rect">
            <a:avLst/>
          </a:prstGeom>
          <a:effectLst/>
        </p:spPr>
      </p:pic>
      <p:sp>
        <p:nvSpPr>
          <p:cNvPr id="10" name="Rectangle 9"/>
          <p:cNvSpPr/>
          <p:nvPr userDrawn="1"/>
        </p:nvSpPr>
        <p:spPr>
          <a:xfrm>
            <a:off x="0" y="6339840"/>
            <a:ext cx="12192000" cy="518160"/>
          </a:xfrm>
          <a:prstGeom prst="rect">
            <a:avLst/>
          </a:prstGeom>
          <a:solidFill>
            <a:srgbClr val="0056AE"/>
          </a:solidFill>
          <a:ln>
            <a:solidFill>
              <a:srgbClr val="0056A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259991" y="6399382"/>
            <a:ext cx="343372" cy="384372"/>
          </a:xfrm>
          <a:prstGeom prst="rect">
            <a:avLst/>
          </a:prstGeom>
        </p:spPr>
      </p:pic>
      <p:pic>
        <p:nvPicPr>
          <p:cNvPr id="12" name="Picture 11"/>
          <p:cNvPicPr>
            <a:picLocks noChangeAspect="1"/>
          </p:cNvPicPr>
          <p:nvPr userDrawn="1"/>
        </p:nvPicPr>
        <p:blipFill>
          <a:blip r:embed="rId21">
            <a:alphaModFix amt="65000"/>
            <a:extLst>
              <a:ext uri="{BEBA8EAE-BF5A-486C-A8C5-ECC9F3942E4B}">
                <a14:imgProps xmlns:a14="http://schemas.microsoft.com/office/drawing/2010/main">
                  <a14:imgLayer r:embed="rId22">
                    <a14:imgEffect>
                      <a14:saturation sat="0"/>
                    </a14:imgEffect>
                  </a14:imgLayer>
                </a14:imgProps>
              </a:ext>
              <a:ext uri="{28A0092B-C50C-407E-A947-70E740481C1C}">
                <a14:useLocalDpi xmlns:a14="http://schemas.microsoft.com/office/drawing/2010/main" val="0"/>
              </a:ext>
            </a:extLst>
          </a:blip>
          <a:stretch>
            <a:fillRect/>
          </a:stretch>
        </p:blipFill>
        <p:spPr>
          <a:xfrm>
            <a:off x="682905" y="6448702"/>
            <a:ext cx="884433" cy="314000"/>
          </a:xfrm>
          <a:prstGeom prst="rect">
            <a:avLst/>
          </a:prstGeom>
          <a:effectLst/>
        </p:spPr>
      </p:pic>
    </p:spTree>
    <p:extLst>
      <p:ext uri="{BB962C8B-B14F-4D97-AF65-F5344CB8AC3E}">
        <p14:creationId xmlns:p14="http://schemas.microsoft.com/office/powerpoint/2010/main" val="882063420"/>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5" r:id="rId13"/>
    <p:sldLayoutId id="2147483688" r:id="rId14"/>
    <p:sldLayoutId id="2147483692" r:id="rId15"/>
    <p:sldLayoutId id="2147483649" r:id="rId16"/>
    <p:sldLayoutId id="2147483650" r:id="rId17"/>
    <p:sldLayoutId id="2147483652" r:id="rId18"/>
  </p:sldLayoutIdLst>
  <p:transition xmlns:p14="http://schemas.microsoft.com/office/powerpoint/2010/main" spd="med">
    <p:fade/>
  </p:transition>
  <p:txStyles>
    <p:titleStyle>
      <a:lvl1pPr algn="ctr" defTabSz="914400" rtl="0" eaLnBrk="1" latinLnBrk="0" hangingPunct="1">
        <a:lnSpc>
          <a:spcPct val="90000"/>
        </a:lnSpc>
        <a:spcBef>
          <a:spcPct val="0"/>
        </a:spcBef>
        <a:buNone/>
        <a:defRPr sz="4400" b="0" i="0" kern="1200">
          <a:solidFill>
            <a:schemeClr val="tx1"/>
          </a:solidFill>
          <a:latin typeface="Open Sans Light" charset="0"/>
          <a:ea typeface="Open Sans Light" charset="0"/>
          <a:cs typeface="Open Sans Light" charset="0"/>
        </a:defRPr>
      </a:lvl1pPr>
    </p:titleStyle>
    <p:body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2400" b="0" i="0" kern="1200">
          <a:solidFill>
            <a:schemeClr val="tx1"/>
          </a:solidFill>
          <a:latin typeface="Open Sans" charset="0"/>
          <a:ea typeface="Open Sans" charset="0"/>
          <a:cs typeface="Open Sans" charset="0"/>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Open Sans" charset="0"/>
          <a:ea typeface="Open Sans" charset="0"/>
          <a:cs typeface="Open Sans" charset="0"/>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8.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chart" Target="../charts/chart2.xml"/><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chart" Target="../charts/chart4.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0.png"/></Relationships>
</file>

<file path=ppt/slides/_rels/slide50.xml.rels><?xml version="1.0" encoding="UTF-8" standalone="yes"?>
<Relationships xmlns="http://schemas.openxmlformats.org/package/2006/relationships"><Relationship Id="rId3" Type="http://schemas.openxmlformats.org/officeDocument/2006/relationships/image" Target="../media/image22.jp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5.png"/><Relationship Id="rId1" Type="http://schemas.openxmlformats.org/officeDocument/2006/relationships/slideLayout" Target="../slideLayouts/slideLayout6.xml"/><Relationship Id="rId2"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a:xfrm>
          <a:off x="0" y="0"/>
          <a:ext cx="0" cy="0"/>
          <a:chOff x="0" y="0"/>
          <a:chExt cx="0" cy="0"/>
        </a:xfrm>
      </p:grpSpPr>
      <p:sp>
        <p:nvSpPr>
          <p:cNvPr id="6" name="TextBox 5"/>
          <p:cNvSpPr txBox="1"/>
          <p:nvPr/>
        </p:nvSpPr>
        <p:spPr>
          <a:xfrm>
            <a:off x="2069951" y="1706219"/>
            <a:ext cx="9277495" cy="1077218"/>
          </a:xfrm>
          <a:prstGeom prst="rect">
            <a:avLst/>
          </a:prstGeom>
          <a:noFill/>
        </p:spPr>
        <p:txBody>
          <a:bodyPr wrap="square" rtlCol="0">
            <a:spAutoFit/>
          </a:bodyPr>
          <a:lstStyle/>
          <a:p>
            <a:r>
              <a:rPr lang="en-US" sz="3200" b="1" dirty="0">
                <a:latin typeface="Calibri" charset="0"/>
                <a:ea typeface="Calibri" charset="0"/>
                <a:cs typeface="Calibri" charset="0"/>
              </a:rPr>
              <a:t>Looking Ahead:</a:t>
            </a:r>
          </a:p>
          <a:p>
            <a:r>
              <a:rPr lang="en-US" sz="3200" b="1" dirty="0" smtClean="0">
                <a:latin typeface="Calibri" charset="0"/>
                <a:ea typeface="Calibri" charset="0"/>
                <a:cs typeface="Calibri" charset="0"/>
              </a:rPr>
              <a:t>Waste and the Future of Health Care</a:t>
            </a:r>
            <a:endParaRPr lang="en-US" sz="3200" b="1" dirty="0">
              <a:latin typeface="Calibri" charset="0"/>
              <a:ea typeface="Calibri" charset="0"/>
              <a:cs typeface="Calibri" charset="0"/>
            </a:endParaRPr>
          </a:p>
        </p:txBody>
      </p:sp>
      <p:cxnSp>
        <p:nvCxnSpPr>
          <p:cNvPr id="8" name="Straight Connector 7"/>
          <p:cNvCxnSpPr/>
          <p:nvPr/>
        </p:nvCxnSpPr>
        <p:spPr>
          <a:xfrm>
            <a:off x="2069951" y="2834601"/>
            <a:ext cx="7328647"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075234" y="2946213"/>
            <a:ext cx="9277495" cy="523220"/>
          </a:xfrm>
          <a:prstGeom prst="rect">
            <a:avLst/>
          </a:prstGeom>
          <a:noFill/>
        </p:spPr>
        <p:txBody>
          <a:bodyPr wrap="square" rtlCol="0">
            <a:spAutoFit/>
          </a:bodyPr>
          <a:lstStyle/>
          <a:p>
            <a:r>
              <a:rPr lang="en-US" sz="2800" dirty="0">
                <a:latin typeface="Calibri" charset="0"/>
                <a:ea typeface="Calibri" charset="0"/>
                <a:cs typeface="Calibri" charset="0"/>
              </a:rPr>
              <a:t>Ezekiel J. Emanuel, M.D., Ph.D.</a:t>
            </a:r>
          </a:p>
        </p:txBody>
      </p:sp>
      <p:sp>
        <p:nvSpPr>
          <p:cNvPr id="11" name="TextBox 10"/>
          <p:cNvSpPr txBox="1"/>
          <p:nvPr/>
        </p:nvSpPr>
        <p:spPr>
          <a:xfrm>
            <a:off x="2083398" y="3520816"/>
            <a:ext cx="9277495" cy="430887"/>
          </a:xfrm>
          <a:prstGeom prst="rect">
            <a:avLst/>
          </a:prstGeom>
          <a:noFill/>
        </p:spPr>
        <p:txBody>
          <a:bodyPr wrap="square" rtlCol="0">
            <a:spAutoFit/>
          </a:bodyPr>
          <a:lstStyle/>
          <a:p>
            <a:r>
              <a:rPr lang="en-US" sz="2200" dirty="0">
                <a:latin typeface="Calibri Light" charset="0"/>
                <a:ea typeface="Calibri Light" charset="0"/>
                <a:cs typeface="Calibri Light" charset="0"/>
              </a:rPr>
              <a:t>University of Pennsylvania</a:t>
            </a:r>
          </a:p>
        </p:txBody>
      </p:sp>
    </p:spTree>
    <p:extLst>
      <p:ext uri="{BB962C8B-B14F-4D97-AF65-F5344CB8AC3E}">
        <p14:creationId xmlns:p14="http://schemas.microsoft.com/office/powerpoint/2010/main" val="89844138"/>
      </p:ext>
    </p:extLst>
  </p:cSld>
  <p:clrMapOvr>
    <a:masterClrMapping/>
  </p:clrMapOvr>
  <p:transition xmlns:p14="http://schemas.microsoft.com/office/powerpoint/2010/mai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6061435" cy="633481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12573" b="4577"/>
          <a:stretch/>
        </p:blipFill>
        <p:spPr>
          <a:xfrm>
            <a:off x="292231" y="433633"/>
            <a:ext cx="5766911" cy="5420412"/>
          </a:xfrm>
          <a:prstGeom prst="rect">
            <a:avLst/>
          </a:prstGeom>
        </p:spPr>
      </p:pic>
      <p:sp>
        <p:nvSpPr>
          <p:cNvPr id="9" name="TextBox 8"/>
          <p:cNvSpPr txBox="1"/>
          <p:nvPr/>
        </p:nvSpPr>
        <p:spPr>
          <a:xfrm>
            <a:off x="6195853" y="1508288"/>
            <a:ext cx="4430958" cy="1015663"/>
          </a:xfrm>
          <a:prstGeom prst="rect">
            <a:avLst/>
          </a:prstGeom>
          <a:noFill/>
        </p:spPr>
        <p:txBody>
          <a:bodyPr wrap="square" rtlCol="0">
            <a:spAutoFit/>
          </a:bodyPr>
          <a:lstStyle/>
          <a:p>
            <a:r>
              <a:rPr lang="en-US" sz="3000" dirty="0">
                <a:latin typeface="+mj-lt"/>
                <a:ea typeface="Open Sans Light" charset="0"/>
                <a:cs typeface="Open Sans Light" charset="0"/>
              </a:rPr>
              <a:t>Life Expectancy vs. Health Spending (1970-2014)</a:t>
            </a: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3041" y="150829"/>
            <a:ext cx="707552" cy="451146"/>
          </a:xfrm>
          <a:prstGeom prst="rect">
            <a:avLst/>
          </a:prstGeom>
        </p:spPr>
      </p:pic>
      <p:sp>
        <p:nvSpPr>
          <p:cNvPr id="8" name="Rectangle 7"/>
          <p:cNvSpPr/>
          <p:nvPr/>
        </p:nvSpPr>
        <p:spPr>
          <a:xfrm>
            <a:off x="6573842" y="6348582"/>
            <a:ext cx="5578323" cy="492443"/>
          </a:xfrm>
          <a:prstGeom prst="rect">
            <a:avLst/>
          </a:prstGeom>
        </p:spPr>
        <p:txBody>
          <a:bodyPr wrap="none">
            <a:spAutoFit/>
          </a:bodyPr>
          <a:lstStyle/>
          <a:p>
            <a:pPr algn="r"/>
            <a:r>
              <a:rPr lang="en-US" sz="1300" dirty="0">
                <a:solidFill>
                  <a:schemeClr val="bg1"/>
                </a:solidFill>
                <a:latin typeface="+mj-lt"/>
                <a:ea typeface="Open Sans Light" charset="0"/>
                <a:cs typeface="Open Sans Light" charset="0"/>
              </a:rPr>
              <a:t>Source: health expenditure from the OECD; life expectancy from the World Bank.</a:t>
            </a:r>
          </a:p>
          <a:p>
            <a:pPr algn="r"/>
            <a:r>
              <a:rPr lang="en-US" sz="1300" dirty="0">
                <a:solidFill>
                  <a:schemeClr val="bg1"/>
                </a:solidFill>
                <a:latin typeface="+mj-lt"/>
                <a:ea typeface="Open Sans Light" charset="0"/>
                <a:cs typeface="Open Sans Light" charset="0"/>
              </a:rPr>
              <a:t>Licensed under CC-BY-SA by the author Max </a:t>
            </a:r>
            <a:r>
              <a:rPr lang="en-US" sz="1300" dirty="0" err="1">
                <a:solidFill>
                  <a:schemeClr val="bg1"/>
                </a:solidFill>
                <a:latin typeface="+mj-lt"/>
                <a:ea typeface="Open Sans Light" charset="0"/>
                <a:cs typeface="Open Sans Light" charset="0"/>
              </a:rPr>
              <a:t>Roser</a:t>
            </a:r>
            <a:endParaRPr lang="en-US" sz="1300" dirty="0">
              <a:solidFill>
                <a:schemeClr val="bg1"/>
              </a:solidFill>
              <a:latin typeface="+mj-lt"/>
              <a:ea typeface="Open Sans Light" charset="0"/>
              <a:cs typeface="Open Sans Light" charset="0"/>
            </a:endParaRPr>
          </a:p>
        </p:txBody>
      </p:sp>
    </p:spTree>
    <p:extLst>
      <p:ext uri="{BB962C8B-B14F-4D97-AF65-F5344CB8AC3E}">
        <p14:creationId xmlns:p14="http://schemas.microsoft.com/office/powerpoint/2010/main" val="3222810341"/>
      </p:ext>
    </p:extLst>
  </p:cSld>
  <p:clrMapOvr>
    <a:masterClrMapping/>
  </p:clrMapOvr>
  <p:transition xmlns:p14="http://schemas.microsoft.com/office/powerpoint/2010/mai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548341" y="1109513"/>
            <a:ext cx="9370215" cy="3673894"/>
            <a:chOff x="1548341" y="1109512"/>
            <a:chExt cx="9370215" cy="4176628"/>
          </a:xfrm>
        </p:grpSpPr>
        <p:sp>
          <p:nvSpPr>
            <p:cNvPr id="6" name="Rectangle 5"/>
            <p:cNvSpPr/>
            <p:nvPr/>
          </p:nvSpPr>
          <p:spPr>
            <a:xfrm>
              <a:off x="1548341" y="1120145"/>
              <a:ext cx="9370215" cy="4165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48341" y="1109512"/>
              <a:ext cx="9370215" cy="528281"/>
            </a:xfrm>
            <a:prstGeom prst="rect">
              <a:avLst/>
            </a:prstGeom>
            <a:solidFill>
              <a:srgbClr val="0079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4" name="Content Placeholder 3"/>
          <p:cNvGraphicFramePr>
            <a:graphicFrameLocks noGrp="1"/>
          </p:cNvGraphicFramePr>
          <p:nvPr>
            <p:ph idx="1"/>
            <p:extLst>
              <p:ext uri="{D42A27DB-BD31-4B8C-83A1-F6EECF244321}">
                <p14:modId xmlns:p14="http://schemas.microsoft.com/office/powerpoint/2010/main" val="1196423064"/>
              </p:ext>
            </p:extLst>
          </p:nvPr>
        </p:nvGraphicFramePr>
        <p:xfrm>
          <a:off x="1643516" y="1192951"/>
          <a:ext cx="9197164" cy="3516970"/>
        </p:xfrm>
        <a:graphic>
          <a:graphicData uri="http://schemas.openxmlformats.org/drawingml/2006/table">
            <a:tbl>
              <a:tblPr firstRow="1" bandRow="1">
                <a:tableStyleId>{93296810-A885-4BE3-A3E7-6D5BEEA58F35}</a:tableStyleId>
              </a:tblPr>
              <a:tblGrid>
                <a:gridCol w="3259660">
                  <a:extLst>
                    <a:ext uri="{9D8B030D-6E8A-4147-A177-3AD203B41FA5}">
                      <a16:colId xmlns="" xmlns:a16="http://schemas.microsoft.com/office/drawing/2014/main" val="20000"/>
                    </a:ext>
                  </a:extLst>
                </a:gridCol>
                <a:gridCol w="2077206">
                  <a:extLst>
                    <a:ext uri="{9D8B030D-6E8A-4147-A177-3AD203B41FA5}">
                      <a16:colId xmlns="" xmlns:a16="http://schemas.microsoft.com/office/drawing/2014/main" val="20001"/>
                    </a:ext>
                  </a:extLst>
                </a:gridCol>
                <a:gridCol w="1943730">
                  <a:extLst>
                    <a:ext uri="{9D8B030D-6E8A-4147-A177-3AD203B41FA5}">
                      <a16:colId xmlns="" xmlns:a16="http://schemas.microsoft.com/office/drawing/2014/main" val="20002"/>
                    </a:ext>
                  </a:extLst>
                </a:gridCol>
                <a:gridCol w="1916568">
                  <a:extLst>
                    <a:ext uri="{9D8B030D-6E8A-4147-A177-3AD203B41FA5}">
                      <a16:colId xmlns="" xmlns:a16="http://schemas.microsoft.com/office/drawing/2014/main" val="20003"/>
                    </a:ext>
                  </a:extLst>
                </a:gridCol>
              </a:tblGrid>
              <a:tr h="392619">
                <a:tc>
                  <a:txBody>
                    <a:bodyPr/>
                    <a:lstStyle/>
                    <a:p>
                      <a:pPr algn="l"/>
                      <a:r>
                        <a:rPr lang="en-US" sz="1800" b="1" i="0" dirty="0">
                          <a:solidFill>
                            <a:schemeClr val="bg1"/>
                          </a:solidFill>
                          <a:latin typeface="+mn-lt"/>
                          <a:ea typeface="Open Sans" charset="0"/>
                          <a:cs typeface="Open Sans" charset="0"/>
                        </a:rPr>
                        <a:t>Measure</a:t>
                      </a:r>
                    </a:p>
                  </a:txBody>
                  <a:tcPr marL="182880" marR="81542" marT="40771" marB="40771"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800" b="1" i="0" dirty="0">
                          <a:solidFill>
                            <a:schemeClr val="bg1"/>
                          </a:solidFill>
                          <a:latin typeface="+mn-lt"/>
                          <a:ea typeface="Open Sans" charset="0"/>
                          <a:cs typeface="Open Sans" charset="0"/>
                        </a:rPr>
                        <a:t>USA</a:t>
                      </a:r>
                    </a:p>
                  </a:txBody>
                  <a:tcPr marL="81542" marR="81542" marT="40771" marB="40771"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800" b="1" i="0" dirty="0">
                          <a:solidFill>
                            <a:schemeClr val="bg1"/>
                          </a:solidFill>
                          <a:latin typeface="+mn-lt"/>
                          <a:ea typeface="Open Sans" charset="0"/>
                          <a:cs typeface="Open Sans" charset="0"/>
                        </a:rPr>
                        <a:t>FRANCE</a:t>
                      </a:r>
                    </a:p>
                  </a:txBody>
                  <a:tcPr marL="81542" marR="81542" marT="40771" marB="40771"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800" b="1" i="0" dirty="0" smtClean="0">
                          <a:solidFill>
                            <a:schemeClr val="bg1"/>
                          </a:solidFill>
                          <a:latin typeface="+mn-lt"/>
                          <a:ea typeface="Open Sans" charset="0"/>
                          <a:cs typeface="Open Sans" charset="0"/>
                        </a:rPr>
                        <a:t>BRAZIL</a:t>
                      </a:r>
                      <a:endParaRPr lang="en-US" sz="1800" b="1" i="0" dirty="0">
                        <a:solidFill>
                          <a:schemeClr val="bg1"/>
                        </a:solidFill>
                        <a:latin typeface="+mn-lt"/>
                        <a:ea typeface="Open Sans" charset="0"/>
                        <a:cs typeface="Open Sans" charset="0"/>
                      </a:endParaRPr>
                    </a:p>
                  </a:txBody>
                  <a:tcPr marL="81542" marR="81542" marT="40771" marB="40771"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0"/>
                  </a:ext>
                </a:extLst>
              </a:tr>
              <a:tr h="597407">
                <a:tc>
                  <a:txBody>
                    <a:bodyPr/>
                    <a:lstStyle/>
                    <a:p>
                      <a:r>
                        <a:rPr lang="en-US" sz="1400" b="0" i="0" dirty="0">
                          <a:latin typeface="+mn-lt"/>
                          <a:ea typeface="Open Sans" charset="0"/>
                          <a:cs typeface="Open Sans" charset="0"/>
                        </a:rPr>
                        <a:t>Health Care Cost</a:t>
                      </a:r>
                      <a:r>
                        <a:rPr lang="en-US" sz="1400" b="0" i="0" baseline="0" dirty="0">
                          <a:latin typeface="+mn-lt"/>
                          <a:ea typeface="Open Sans" charset="0"/>
                          <a:cs typeface="Open Sans" charset="0"/>
                        </a:rPr>
                        <a:t> </a:t>
                      </a:r>
                      <a:r>
                        <a:rPr lang="en-US" sz="1400" b="0" i="0" dirty="0">
                          <a:latin typeface="+mn-lt"/>
                          <a:ea typeface="Open Sans" charset="0"/>
                          <a:cs typeface="Open Sans" charset="0"/>
                        </a:rPr>
                        <a:t>per person </a:t>
                      </a:r>
                      <a:br>
                        <a:rPr lang="en-US" sz="1400" b="0" i="0" dirty="0">
                          <a:latin typeface="+mn-lt"/>
                          <a:ea typeface="Open Sans" charset="0"/>
                          <a:cs typeface="Open Sans" charset="0"/>
                        </a:rPr>
                      </a:br>
                      <a:r>
                        <a:rPr lang="en-US" sz="1400" b="0" i="0" dirty="0">
                          <a:latin typeface="+mn-lt"/>
                          <a:ea typeface="Open Sans" charset="0"/>
                          <a:cs typeface="Open Sans" charset="0"/>
                        </a:rPr>
                        <a:t>(2015, PPP)</a:t>
                      </a:r>
                    </a:p>
                  </a:txBody>
                  <a:tcPr marL="182880" marT="91440" marB="9144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400" b="0" i="0" dirty="0">
                          <a:latin typeface="+mn-lt"/>
                          <a:ea typeface="Open Sans" charset="0"/>
                          <a:cs typeface="Open Sans" charset="0"/>
                        </a:rPr>
                        <a:t>$9,451</a:t>
                      </a:r>
                    </a:p>
                  </a:txBody>
                  <a:tcPr marL="182880" marT="91440" marB="9144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400" b="0" i="0" dirty="0">
                          <a:latin typeface="+mn-lt"/>
                          <a:ea typeface="Open Sans" charset="0"/>
                          <a:cs typeface="Open Sans" charset="0"/>
                        </a:rPr>
                        <a:t>$4,407</a:t>
                      </a:r>
                    </a:p>
                  </a:txBody>
                  <a:tcPr marL="182880" marT="91440" marB="9144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400" b="0" i="0" dirty="0" smtClean="0">
                          <a:latin typeface="+mn-lt"/>
                          <a:ea typeface="Open Sans" charset="0"/>
                          <a:cs typeface="Open Sans" charset="0"/>
                        </a:rPr>
                        <a:t>$780</a:t>
                      </a:r>
                      <a:endParaRPr lang="en-US" sz="1400" b="0" i="0" dirty="0">
                        <a:latin typeface="+mn-lt"/>
                        <a:ea typeface="Open Sans" charset="0"/>
                        <a:cs typeface="Open Sans" charset="0"/>
                      </a:endParaRPr>
                    </a:p>
                  </a:txBody>
                  <a:tcPr marL="182880" marT="91440" marB="9144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1"/>
                  </a:ext>
                </a:extLst>
              </a:tr>
              <a:tr h="412287">
                <a:tc>
                  <a:txBody>
                    <a:bodyPr/>
                    <a:lstStyle/>
                    <a:p>
                      <a:r>
                        <a:rPr lang="en-US" sz="1400" b="0" i="0" dirty="0">
                          <a:latin typeface="+mn-lt"/>
                          <a:ea typeface="Open Sans" charset="0"/>
                          <a:cs typeface="Open Sans" charset="0"/>
                        </a:rPr>
                        <a:t>Average Life Expectancy</a:t>
                      </a:r>
                    </a:p>
                  </a:txBody>
                  <a:tcPr marL="182880" marT="91440" marB="9144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400" b="0" i="0" dirty="0">
                          <a:latin typeface="+mn-lt"/>
                          <a:ea typeface="Open Sans" charset="0"/>
                          <a:cs typeface="Open Sans" charset="0"/>
                        </a:rPr>
                        <a:t>79.3  (31</a:t>
                      </a:r>
                      <a:r>
                        <a:rPr lang="en-US" sz="1400" b="0" i="0" baseline="30000" dirty="0">
                          <a:latin typeface="+mn-lt"/>
                          <a:ea typeface="Open Sans" charset="0"/>
                          <a:cs typeface="Open Sans" charset="0"/>
                        </a:rPr>
                        <a:t>st</a:t>
                      </a:r>
                      <a:r>
                        <a:rPr lang="en-US" sz="1400" b="0" i="0" dirty="0">
                          <a:latin typeface="+mn-lt"/>
                          <a:ea typeface="Open Sans" charset="0"/>
                          <a:cs typeface="Open Sans" charset="0"/>
                        </a:rPr>
                        <a:t>)</a:t>
                      </a:r>
                    </a:p>
                  </a:txBody>
                  <a:tcPr marL="182880" marT="91440" marB="9144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400" b="0" i="0" dirty="0">
                          <a:latin typeface="+mn-lt"/>
                          <a:ea typeface="Open Sans" charset="0"/>
                          <a:cs typeface="Open Sans" charset="0"/>
                        </a:rPr>
                        <a:t>82.4 (9</a:t>
                      </a:r>
                      <a:r>
                        <a:rPr lang="en-US" sz="1400" b="0" i="0" baseline="30000" dirty="0">
                          <a:latin typeface="+mn-lt"/>
                          <a:ea typeface="Open Sans" charset="0"/>
                          <a:cs typeface="Open Sans" charset="0"/>
                        </a:rPr>
                        <a:t>th</a:t>
                      </a:r>
                      <a:r>
                        <a:rPr lang="en-US" sz="1400" b="0" i="0" dirty="0">
                          <a:latin typeface="+mn-lt"/>
                          <a:ea typeface="Open Sans" charset="0"/>
                          <a:cs typeface="Open Sans" charset="0"/>
                        </a:rPr>
                        <a:t>)</a:t>
                      </a:r>
                    </a:p>
                  </a:txBody>
                  <a:tcPr marL="182880" marT="91440" marB="9144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400" b="0" i="0" dirty="0" smtClean="0">
                          <a:latin typeface="+mn-lt"/>
                          <a:ea typeface="Open Sans" charset="0"/>
                          <a:cs typeface="Open Sans" charset="0"/>
                        </a:rPr>
                        <a:t>75.1 (67</a:t>
                      </a:r>
                      <a:r>
                        <a:rPr lang="en-US" sz="1400" b="0" i="0" baseline="30000" dirty="0" smtClean="0">
                          <a:latin typeface="+mn-lt"/>
                          <a:ea typeface="Open Sans" charset="0"/>
                          <a:cs typeface="Open Sans" charset="0"/>
                        </a:rPr>
                        <a:t>th</a:t>
                      </a:r>
                      <a:r>
                        <a:rPr lang="en-US" sz="1400" b="0" i="0" baseline="0" dirty="0" smtClean="0">
                          <a:latin typeface="+mn-lt"/>
                          <a:ea typeface="Open Sans" charset="0"/>
                          <a:cs typeface="Open Sans" charset="0"/>
                        </a:rPr>
                        <a:t>)</a:t>
                      </a:r>
                      <a:endParaRPr lang="en-US" sz="1400" b="0" i="0" dirty="0">
                        <a:latin typeface="+mn-lt"/>
                        <a:ea typeface="Open Sans" charset="0"/>
                        <a:cs typeface="Open Sans" charset="0"/>
                      </a:endParaRPr>
                    </a:p>
                  </a:txBody>
                  <a:tcPr marL="182880" marT="91440" marB="9144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2"/>
                  </a:ext>
                </a:extLst>
              </a:tr>
              <a:tr h="468738">
                <a:tc>
                  <a:txBody>
                    <a:bodyPr/>
                    <a:lstStyle/>
                    <a:p>
                      <a:r>
                        <a:rPr lang="en-US" sz="1400" b="0" i="0" dirty="0">
                          <a:latin typeface="+mn-lt"/>
                          <a:ea typeface="Open Sans" charset="0"/>
                          <a:cs typeface="Open Sans" charset="0"/>
                        </a:rPr>
                        <a:t>Infant Mortality</a:t>
                      </a:r>
                      <a:r>
                        <a:rPr lang="en-US" sz="1400" b="0" i="0" baseline="0" dirty="0">
                          <a:latin typeface="+mn-lt"/>
                          <a:ea typeface="Open Sans" charset="0"/>
                          <a:cs typeface="Open Sans" charset="0"/>
                        </a:rPr>
                        <a:t> </a:t>
                      </a:r>
                      <a:r>
                        <a:rPr lang="en-US" sz="1400" b="0" i="0" dirty="0">
                          <a:latin typeface="+mn-lt"/>
                          <a:ea typeface="Open Sans" charset="0"/>
                          <a:cs typeface="Open Sans" charset="0"/>
                        </a:rPr>
                        <a:t>(per 1,000 births)</a:t>
                      </a:r>
                    </a:p>
                  </a:txBody>
                  <a:tcPr marL="182880" marT="91440" marB="9144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400" b="0" i="0" dirty="0">
                          <a:latin typeface="+mn-lt"/>
                          <a:ea typeface="Open Sans" charset="0"/>
                          <a:cs typeface="Open Sans" charset="0"/>
                        </a:rPr>
                        <a:t>5.80</a:t>
                      </a:r>
                    </a:p>
                  </a:txBody>
                  <a:tcPr marL="182880" marT="91440" marB="9144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400" b="0" i="0" dirty="0">
                          <a:latin typeface="+mn-lt"/>
                          <a:ea typeface="Open Sans" charset="0"/>
                          <a:cs typeface="Open Sans" charset="0"/>
                        </a:rPr>
                        <a:t>3.30</a:t>
                      </a:r>
                    </a:p>
                  </a:txBody>
                  <a:tcPr marL="182880" marT="91440" marB="9144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400" b="0" i="0" dirty="0" smtClean="0">
                          <a:latin typeface="+mn-lt"/>
                          <a:ea typeface="Open Sans" charset="0"/>
                          <a:cs typeface="Open Sans" charset="0"/>
                        </a:rPr>
                        <a:t>14</a:t>
                      </a:r>
                      <a:endParaRPr lang="en-US" sz="1400" b="0" i="0" dirty="0">
                        <a:latin typeface="+mn-lt"/>
                        <a:ea typeface="Open Sans" charset="0"/>
                        <a:cs typeface="Open Sans" charset="0"/>
                      </a:endParaRPr>
                    </a:p>
                  </a:txBody>
                  <a:tcPr marL="182880" marT="91440" marB="9144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3"/>
                  </a:ext>
                </a:extLst>
              </a:tr>
              <a:tr h="984864">
                <a:tc>
                  <a:txBody>
                    <a:bodyPr/>
                    <a:lstStyle/>
                    <a:p>
                      <a:r>
                        <a:rPr lang="en-US" sz="1400" b="0" i="0" dirty="0">
                          <a:latin typeface="+mn-lt"/>
                          <a:ea typeface="Open Sans" charset="0"/>
                          <a:cs typeface="Open Sans" charset="0"/>
                        </a:rPr>
                        <a:t>Cancer 5-year</a:t>
                      </a:r>
                      <a:r>
                        <a:rPr lang="en-US" sz="1400" b="0" i="0" baseline="0" dirty="0">
                          <a:latin typeface="+mn-lt"/>
                          <a:ea typeface="Open Sans" charset="0"/>
                          <a:cs typeface="Open Sans" charset="0"/>
                        </a:rPr>
                        <a:t> survival</a:t>
                      </a:r>
                    </a:p>
                    <a:p>
                      <a:pPr lvl="1"/>
                      <a:r>
                        <a:rPr lang="en-US" sz="1400" b="0" i="0" baseline="0" dirty="0">
                          <a:latin typeface="+mn-lt"/>
                          <a:ea typeface="Open Sans" charset="0"/>
                          <a:cs typeface="Open Sans" charset="0"/>
                        </a:rPr>
                        <a:t>Breast</a:t>
                      </a:r>
                    </a:p>
                    <a:p>
                      <a:pPr lvl="1"/>
                      <a:r>
                        <a:rPr lang="en-US" sz="1400" b="0" i="0" baseline="0" dirty="0">
                          <a:latin typeface="+mn-lt"/>
                          <a:ea typeface="Open Sans" charset="0"/>
                          <a:cs typeface="Open Sans" charset="0"/>
                        </a:rPr>
                        <a:t>Colon</a:t>
                      </a:r>
                    </a:p>
                    <a:p>
                      <a:pPr lvl="1"/>
                      <a:r>
                        <a:rPr lang="en-US" sz="1400" b="0" i="0" baseline="0" dirty="0">
                          <a:latin typeface="+mn-lt"/>
                          <a:ea typeface="Open Sans" charset="0"/>
                          <a:cs typeface="Open Sans" charset="0"/>
                        </a:rPr>
                        <a:t>Childhood Leukemia</a:t>
                      </a:r>
                      <a:endParaRPr lang="en-US" sz="1400" b="0" i="0" dirty="0">
                        <a:latin typeface="+mn-lt"/>
                        <a:ea typeface="Open Sans" charset="0"/>
                        <a:cs typeface="Open Sans" charset="0"/>
                      </a:endParaRPr>
                    </a:p>
                  </a:txBody>
                  <a:tcPr marL="182880" marT="91440" marB="9144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1400" b="0" i="0" dirty="0">
                        <a:latin typeface="+mn-lt"/>
                        <a:ea typeface="Open Sans" charset="0"/>
                        <a:cs typeface="Open Sans" charset="0"/>
                      </a:endParaRPr>
                    </a:p>
                    <a:p>
                      <a:pPr algn="ctr"/>
                      <a:r>
                        <a:rPr lang="en-US" sz="1400" b="0" i="0" dirty="0">
                          <a:latin typeface="+mn-lt"/>
                          <a:ea typeface="Open Sans" charset="0"/>
                          <a:cs typeface="Open Sans" charset="0"/>
                        </a:rPr>
                        <a:t>88.6%</a:t>
                      </a:r>
                    </a:p>
                    <a:p>
                      <a:pPr algn="ctr"/>
                      <a:r>
                        <a:rPr lang="en-US" sz="1400" b="0" i="0" dirty="0">
                          <a:latin typeface="+mn-lt"/>
                          <a:ea typeface="Open Sans" charset="0"/>
                          <a:cs typeface="Open Sans" charset="0"/>
                        </a:rPr>
                        <a:t>64.7%</a:t>
                      </a:r>
                    </a:p>
                    <a:p>
                      <a:pPr algn="ctr"/>
                      <a:r>
                        <a:rPr lang="en-US" sz="1400" b="0" i="0" dirty="0">
                          <a:latin typeface="+mn-lt"/>
                          <a:ea typeface="Open Sans" charset="0"/>
                          <a:cs typeface="Open Sans" charset="0"/>
                        </a:rPr>
                        <a:t>87.7%</a:t>
                      </a:r>
                    </a:p>
                  </a:txBody>
                  <a:tcPr marL="182880" marT="91440" marB="9144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1400" b="0" i="0" dirty="0">
                        <a:latin typeface="+mn-lt"/>
                        <a:ea typeface="Open Sans" charset="0"/>
                        <a:cs typeface="Open Sans" charset="0"/>
                      </a:endParaRPr>
                    </a:p>
                    <a:p>
                      <a:pPr algn="ctr"/>
                      <a:r>
                        <a:rPr lang="en-US" sz="1400" b="0" i="0" dirty="0">
                          <a:latin typeface="+mn-lt"/>
                          <a:ea typeface="Open Sans" charset="0"/>
                          <a:cs typeface="Open Sans" charset="0"/>
                        </a:rPr>
                        <a:t>86.9%</a:t>
                      </a:r>
                    </a:p>
                    <a:p>
                      <a:pPr algn="ctr"/>
                      <a:r>
                        <a:rPr lang="en-US" sz="1400" b="0" i="0" dirty="0">
                          <a:latin typeface="+mn-lt"/>
                          <a:ea typeface="Open Sans" charset="0"/>
                          <a:cs typeface="Open Sans" charset="0"/>
                        </a:rPr>
                        <a:t>59.8%</a:t>
                      </a:r>
                    </a:p>
                    <a:p>
                      <a:pPr algn="ctr"/>
                      <a:r>
                        <a:rPr lang="en-US" sz="1400" b="0" i="0" dirty="0">
                          <a:latin typeface="+mn-lt"/>
                          <a:ea typeface="Open Sans" charset="0"/>
                          <a:cs typeface="Open Sans" charset="0"/>
                        </a:rPr>
                        <a:t>89.2%</a:t>
                      </a:r>
                    </a:p>
                  </a:txBody>
                  <a:tcPr marL="182880" marT="91440" marB="9144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1400" b="0" i="0" dirty="0" smtClean="0">
                        <a:latin typeface="+mn-lt"/>
                        <a:ea typeface="Open Sans" charset="0"/>
                        <a:cs typeface="Open Sans" charset="0"/>
                      </a:endParaRPr>
                    </a:p>
                    <a:p>
                      <a:pPr algn="ctr"/>
                      <a:r>
                        <a:rPr lang="en-US" sz="1400" b="0" i="0" dirty="0" smtClean="0">
                          <a:latin typeface="+mn-lt"/>
                          <a:ea typeface="Open Sans" charset="0"/>
                          <a:cs typeface="Open Sans" charset="0"/>
                        </a:rPr>
                        <a:t>75.2%</a:t>
                      </a:r>
                    </a:p>
                    <a:p>
                      <a:pPr algn="ctr"/>
                      <a:r>
                        <a:rPr lang="en-US" sz="1400" b="0" i="0" dirty="0" smtClean="0">
                          <a:latin typeface="+mn-lt"/>
                          <a:ea typeface="Open Sans" charset="0"/>
                          <a:cs typeface="Open Sans" charset="0"/>
                        </a:rPr>
                        <a:t>42.9%</a:t>
                      </a:r>
                    </a:p>
                    <a:p>
                      <a:pPr algn="ctr"/>
                      <a:r>
                        <a:rPr lang="en-US" sz="1400" b="0" i="0" dirty="0" smtClean="0">
                          <a:latin typeface="+mn-lt"/>
                          <a:ea typeface="Open Sans" charset="0"/>
                          <a:cs typeface="Open Sans" charset="0"/>
                        </a:rPr>
                        <a:t>66.0%</a:t>
                      </a:r>
                      <a:endParaRPr lang="en-US" sz="1400" b="0" i="0" dirty="0">
                        <a:latin typeface="+mn-lt"/>
                        <a:ea typeface="Open Sans" charset="0"/>
                        <a:cs typeface="Open Sans" charset="0"/>
                      </a:endParaRPr>
                    </a:p>
                  </a:txBody>
                  <a:tcPr marL="182880" marT="91440" marB="9144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4"/>
                  </a:ext>
                </a:extLst>
              </a:tr>
              <a:tr h="597407">
                <a:tc>
                  <a:txBody>
                    <a:bodyPr/>
                    <a:lstStyle/>
                    <a:p>
                      <a:r>
                        <a:rPr lang="en-US" sz="1400" b="0" i="0" dirty="0">
                          <a:latin typeface="+mn-lt"/>
                          <a:ea typeface="Open Sans" charset="0"/>
                          <a:cs typeface="Open Sans" charset="0"/>
                        </a:rPr>
                        <a:t>WHO Health System Ranking*</a:t>
                      </a:r>
                    </a:p>
                  </a:txBody>
                  <a:tcPr marL="182880" marT="91440" marB="9144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400" b="0" i="0" dirty="0">
                          <a:latin typeface="+mn-lt"/>
                          <a:ea typeface="Open Sans" charset="0"/>
                          <a:cs typeface="Open Sans" charset="0"/>
                        </a:rPr>
                        <a:t>37</a:t>
                      </a:r>
                    </a:p>
                  </a:txBody>
                  <a:tcPr marL="182880" marT="91440" marB="9144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400" b="0" i="0" dirty="0">
                          <a:latin typeface="+mn-lt"/>
                          <a:ea typeface="Open Sans" charset="0"/>
                          <a:cs typeface="Open Sans" charset="0"/>
                        </a:rPr>
                        <a:t>1</a:t>
                      </a:r>
                    </a:p>
                  </a:txBody>
                  <a:tcPr marL="182880" marT="91440" marB="9144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400" b="0" i="0" dirty="0" smtClean="0">
                          <a:latin typeface="+mn-lt"/>
                          <a:ea typeface="Open Sans" charset="0"/>
                          <a:cs typeface="Open Sans" charset="0"/>
                        </a:rPr>
                        <a:t>125</a:t>
                      </a:r>
                      <a:endParaRPr lang="en-US" sz="1400" b="0" i="0" dirty="0">
                        <a:latin typeface="+mn-lt"/>
                        <a:ea typeface="Open Sans" charset="0"/>
                        <a:cs typeface="Open Sans" charset="0"/>
                      </a:endParaRPr>
                    </a:p>
                  </a:txBody>
                  <a:tcPr marL="182880" marT="91440" marB="9144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5"/>
                  </a:ext>
                </a:extLst>
              </a:tr>
            </a:tbl>
          </a:graphicData>
        </a:graphic>
      </p:graphicFrame>
      <p:sp>
        <p:nvSpPr>
          <p:cNvPr id="3" name="Rectangle 2"/>
          <p:cNvSpPr/>
          <p:nvPr/>
        </p:nvSpPr>
        <p:spPr>
          <a:xfrm>
            <a:off x="1578147" y="4993989"/>
            <a:ext cx="10405533" cy="246221"/>
          </a:xfrm>
          <a:prstGeom prst="rect">
            <a:avLst/>
          </a:prstGeom>
        </p:spPr>
        <p:txBody>
          <a:bodyPr wrap="square">
            <a:spAutoFit/>
          </a:bodyPr>
          <a:lstStyle/>
          <a:p>
            <a:r>
              <a:rPr lang="en-US" sz="1000" dirty="0">
                <a:latin typeface="+mj-lt"/>
                <a:ea typeface="Open Sans Light" charset="0"/>
                <a:cs typeface="Open Sans Light" charset="0"/>
              </a:rPr>
              <a:t>* Based on a composite score of health, health inequality, responsiveness-level, responsiveness distribution, and fair financing.</a:t>
            </a:r>
          </a:p>
        </p:txBody>
      </p:sp>
      <p:cxnSp>
        <p:nvCxnSpPr>
          <p:cNvPr id="12" name="Straight Connector 11"/>
          <p:cNvCxnSpPr/>
          <p:nvPr/>
        </p:nvCxnSpPr>
        <p:spPr>
          <a:xfrm>
            <a:off x="1548341" y="1633804"/>
            <a:ext cx="9371020" cy="0"/>
          </a:xfrm>
          <a:prstGeom prst="line">
            <a:avLst/>
          </a:prstGeom>
          <a:ln w="22225">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548341" y="2240394"/>
            <a:ext cx="9371926" cy="0"/>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1548341" y="3073238"/>
            <a:ext cx="9371926" cy="0"/>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1548341" y="4055352"/>
            <a:ext cx="9371926" cy="0"/>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548341" y="4783406"/>
            <a:ext cx="9371926" cy="0"/>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1548341" y="4894085"/>
            <a:ext cx="9371926" cy="0"/>
          </a:xfrm>
          <a:prstGeom prst="line">
            <a:avLst/>
          </a:prstGeom>
          <a:ln w="190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1548341" y="1109512"/>
            <a:ext cx="9371926" cy="0"/>
          </a:xfrm>
          <a:prstGeom prst="line">
            <a:avLst/>
          </a:prstGeom>
          <a:ln w="22225">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1548341" y="2656833"/>
            <a:ext cx="9371926" cy="0"/>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sp>
        <p:nvSpPr>
          <p:cNvPr id="22" name="Title 1"/>
          <p:cNvSpPr txBox="1">
            <a:spLocks/>
          </p:cNvSpPr>
          <p:nvPr/>
        </p:nvSpPr>
        <p:spPr>
          <a:xfrm>
            <a:off x="0" y="172375"/>
            <a:ext cx="12191999" cy="8506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tx1"/>
                </a:solidFill>
                <a:latin typeface="Open Sans Light" charset="0"/>
                <a:ea typeface="Open Sans Light" charset="0"/>
                <a:cs typeface="Open Sans Light" charset="0"/>
              </a:defRPr>
            </a:lvl1pPr>
          </a:lstStyle>
          <a:p>
            <a:pPr algn="ctr"/>
            <a:r>
              <a:rPr lang="en-US" sz="3600" dirty="0">
                <a:latin typeface="+mj-lt"/>
              </a:rPr>
              <a:t>Two Trends</a:t>
            </a:r>
            <a:endParaRPr lang="en-US" sz="1600" b="1" dirty="0">
              <a:latin typeface="+mj-lt"/>
              <a:ea typeface="Open Sans" charset="0"/>
              <a:cs typeface="Open Sans" charset="0"/>
            </a:endParaRPr>
          </a:p>
        </p:txBody>
      </p:sp>
    </p:spTree>
    <p:extLst>
      <p:ext uri="{BB962C8B-B14F-4D97-AF65-F5344CB8AC3E}">
        <p14:creationId xmlns:p14="http://schemas.microsoft.com/office/powerpoint/2010/main" val="1822347113"/>
      </p:ext>
    </p:extLst>
  </p:cSld>
  <p:clrMapOvr>
    <a:masterClrMapping/>
  </p:clrMapOvr>
  <p:transition xmlns:p14="http://schemas.microsoft.com/office/powerpoint/2010/mai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3200" dirty="0">
                <a:latin typeface="+mn-lt"/>
              </a:rPr>
              <a:t>The difference between the </a:t>
            </a:r>
            <a:r>
              <a:rPr lang="en-US" sz="3200" dirty="0" smtClean="0">
                <a:latin typeface="+mn-lt"/>
              </a:rPr>
              <a:t>USA, France, and Brazil </a:t>
            </a:r>
            <a:r>
              <a:rPr lang="en-US" sz="3200" dirty="0">
                <a:latin typeface="+mn-lt"/>
              </a:rPr>
              <a:t>is </a:t>
            </a:r>
            <a:r>
              <a:rPr lang="en-US" sz="3200" b="1" dirty="0">
                <a:latin typeface="+mn-lt"/>
              </a:rPr>
              <a:t>NOT:</a:t>
            </a:r>
          </a:p>
          <a:p>
            <a:pPr lvl="1"/>
            <a:r>
              <a:rPr lang="en-US" sz="3200" dirty="0">
                <a:latin typeface="+mn-lt"/>
              </a:rPr>
              <a:t>Discovery of a master gene</a:t>
            </a:r>
          </a:p>
          <a:p>
            <a:pPr lvl="1"/>
            <a:r>
              <a:rPr lang="en-US" sz="3200" dirty="0">
                <a:latin typeface="+mn-lt"/>
              </a:rPr>
              <a:t>Deployment of an advanced high technology machine</a:t>
            </a:r>
          </a:p>
          <a:p>
            <a:pPr lvl="1"/>
            <a:r>
              <a:rPr lang="en-US" sz="3200" dirty="0">
                <a:latin typeface="+mn-lt"/>
              </a:rPr>
              <a:t>Access to a new </a:t>
            </a:r>
            <a:r>
              <a:rPr lang="en-US" sz="3200" dirty="0" smtClean="0">
                <a:latin typeface="+mn-lt"/>
              </a:rPr>
              <a:t>drug</a:t>
            </a:r>
            <a:endParaRPr lang="en-US" sz="3200" dirty="0">
              <a:latin typeface="+mn-lt"/>
            </a:endParaRPr>
          </a:p>
          <a:p>
            <a:pPr lvl="1"/>
            <a:endParaRPr lang="en-US" sz="3200" dirty="0">
              <a:latin typeface="+mn-lt"/>
            </a:endParaRPr>
          </a:p>
          <a:p>
            <a:r>
              <a:rPr lang="en-US" sz="3200" dirty="0">
                <a:latin typeface="+mn-lt"/>
              </a:rPr>
              <a:t>The difference is HOW care is </a:t>
            </a:r>
            <a:r>
              <a:rPr lang="en-US" sz="3200" dirty="0" smtClean="0">
                <a:latin typeface="+mn-lt"/>
              </a:rPr>
              <a:t>delivered.</a:t>
            </a:r>
            <a:endParaRPr lang="en-US" sz="3200" dirty="0">
              <a:latin typeface="+mn-lt"/>
            </a:endParaRPr>
          </a:p>
        </p:txBody>
      </p:sp>
      <p:sp>
        <p:nvSpPr>
          <p:cNvPr id="2" name="Title 1"/>
          <p:cNvSpPr>
            <a:spLocks noGrp="1"/>
          </p:cNvSpPr>
          <p:nvPr>
            <p:ph type="ctrTitle"/>
          </p:nvPr>
        </p:nvSpPr>
        <p:spPr/>
        <p:txBody>
          <a:bodyPr/>
          <a:lstStyle/>
          <a:p>
            <a:r>
              <a:rPr lang="en-US" dirty="0">
                <a:latin typeface="+mj-lt"/>
              </a:rPr>
              <a:t>The Difference</a:t>
            </a:r>
          </a:p>
        </p:txBody>
      </p:sp>
    </p:spTree>
    <p:extLst>
      <p:ext uri="{BB962C8B-B14F-4D97-AF65-F5344CB8AC3E}">
        <p14:creationId xmlns:p14="http://schemas.microsoft.com/office/powerpoint/2010/main" val="1888980367"/>
      </p:ext>
    </p:extLst>
  </p:cSld>
  <p:clrMapOvr>
    <a:masterClrMapping/>
  </p:clrMapOvr>
  <p:transition xmlns:p14="http://schemas.microsoft.com/office/powerpoint/2010/mai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3200" i="1" dirty="0" smtClean="0">
                <a:latin typeface="+mn-lt"/>
              </a:rPr>
              <a:t>Inefficient care </a:t>
            </a:r>
            <a:r>
              <a:rPr lang="en-US" sz="3200" dirty="0" smtClean="0">
                <a:latin typeface="+mn-lt"/>
              </a:rPr>
              <a:t>is care that is more expensive but leads to the same clinical outcome</a:t>
            </a:r>
          </a:p>
          <a:p>
            <a:pPr lvl="1"/>
            <a:endParaRPr lang="en-US" sz="2800" dirty="0">
              <a:latin typeface="+mn-lt"/>
            </a:endParaRPr>
          </a:p>
          <a:p>
            <a:r>
              <a:rPr lang="en-US" sz="3200" i="1" dirty="0" smtClean="0">
                <a:latin typeface="+mn-lt"/>
              </a:rPr>
              <a:t>Unnecessary care</a:t>
            </a:r>
            <a:r>
              <a:rPr lang="en-US" sz="3200" dirty="0" smtClean="0">
                <a:latin typeface="+mn-lt"/>
              </a:rPr>
              <a:t> does not add to health and simply creates more expense. </a:t>
            </a:r>
          </a:p>
          <a:p>
            <a:pPr marL="0" indent="0">
              <a:buNone/>
            </a:pPr>
            <a:endParaRPr lang="en-US" sz="3200" dirty="0">
              <a:latin typeface="+mn-lt"/>
            </a:endParaRPr>
          </a:p>
        </p:txBody>
      </p:sp>
      <p:sp>
        <p:nvSpPr>
          <p:cNvPr id="2" name="Title 1"/>
          <p:cNvSpPr>
            <a:spLocks noGrp="1"/>
          </p:cNvSpPr>
          <p:nvPr>
            <p:ph type="ctrTitle"/>
          </p:nvPr>
        </p:nvSpPr>
        <p:spPr/>
        <p:txBody>
          <a:bodyPr/>
          <a:lstStyle/>
          <a:p>
            <a:r>
              <a:rPr lang="en-US" dirty="0" smtClean="0">
                <a:latin typeface="+mj-lt"/>
              </a:rPr>
              <a:t>Definitions</a:t>
            </a:r>
            <a:endParaRPr lang="en-US" dirty="0">
              <a:latin typeface="+mj-lt"/>
            </a:endParaRPr>
          </a:p>
        </p:txBody>
      </p:sp>
    </p:spTree>
    <p:extLst>
      <p:ext uri="{BB962C8B-B14F-4D97-AF65-F5344CB8AC3E}">
        <p14:creationId xmlns:p14="http://schemas.microsoft.com/office/powerpoint/2010/main" val="179500766"/>
      </p:ext>
    </p:extLst>
  </p:cSld>
  <p:clrMapOvr>
    <a:masterClrMapping/>
  </p:clrMapOvr>
  <p:transition xmlns:p14="http://schemas.microsoft.com/office/powerpoint/2010/mai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a:stretch>
            <a:fillRect/>
          </a:stretch>
        </p:blipFill>
        <p:spPr>
          <a:xfrm>
            <a:off x="2749550" y="1394619"/>
            <a:ext cx="6638925" cy="4152900"/>
          </a:xfrm>
          <a:prstGeom prst="rect">
            <a:avLst/>
          </a:prstGeom>
        </p:spPr>
      </p:pic>
      <p:sp>
        <p:nvSpPr>
          <p:cNvPr id="4" name="Title 3"/>
          <p:cNvSpPr>
            <a:spLocks noGrp="1"/>
          </p:cNvSpPr>
          <p:nvPr>
            <p:ph type="ctrTitle"/>
          </p:nvPr>
        </p:nvSpPr>
        <p:spPr/>
        <p:txBody>
          <a:bodyPr/>
          <a:lstStyle/>
          <a:p>
            <a:r>
              <a:rPr lang="en-US" dirty="0" smtClean="0">
                <a:latin typeface="+mj-lt"/>
              </a:rPr>
              <a:t>Inefficient Care</a:t>
            </a:r>
            <a:endParaRPr lang="en-US" dirty="0">
              <a:latin typeface="+mj-lt"/>
            </a:endParaRPr>
          </a:p>
        </p:txBody>
      </p:sp>
    </p:spTree>
    <p:extLst>
      <p:ext uri="{BB962C8B-B14F-4D97-AF65-F5344CB8AC3E}">
        <p14:creationId xmlns:p14="http://schemas.microsoft.com/office/powerpoint/2010/main" val="1844550434"/>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j-lt"/>
              </a:rPr>
              <a:t>Inefficient Care</a:t>
            </a:r>
            <a:endParaRPr lang="en-US" dirty="0">
              <a:latin typeface="+mj-lt"/>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9037" y="1367126"/>
            <a:ext cx="7273925" cy="44196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a:spLocks noChangeArrowheads="1"/>
          </p:cNvSpPr>
          <p:nvPr/>
        </p:nvSpPr>
        <p:spPr bwMode="auto">
          <a:xfrm>
            <a:off x="7586930" y="6405145"/>
            <a:ext cx="460507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a:r>
              <a:rPr lang="en-US" sz="1050" dirty="0">
                <a:solidFill>
                  <a:schemeClr val="bg1"/>
                </a:solidFill>
                <a:latin typeface="+mn-lt"/>
              </a:rPr>
              <a:t>Source: Justin </a:t>
            </a:r>
            <a:r>
              <a:rPr lang="en-US" sz="1050" dirty="0" err="1">
                <a:solidFill>
                  <a:schemeClr val="bg1"/>
                </a:solidFill>
                <a:latin typeface="+mn-lt"/>
              </a:rPr>
              <a:t>Bekelman</a:t>
            </a:r>
            <a:r>
              <a:rPr lang="en-US" sz="1050" dirty="0">
                <a:solidFill>
                  <a:schemeClr val="bg1"/>
                </a:solidFill>
                <a:latin typeface="+mn-lt"/>
              </a:rPr>
              <a:t>. Toward Accountable Care in Radiation Oncology. IOM Affordable Cancer Care Workshop. 8 Oct, 2012. </a:t>
            </a:r>
          </a:p>
        </p:txBody>
      </p:sp>
    </p:spTree>
    <p:extLst>
      <p:ext uri="{BB962C8B-B14F-4D97-AF65-F5344CB8AC3E}">
        <p14:creationId xmlns:p14="http://schemas.microsoft.com/office/powerpoint/2010/main" val="10504461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latin typeface="+mj-lt"/>
              </a:rPr>
              <a:t>Inefficient Care</a:t>
            </a:r>
            <a:endParaRPr lang="en-US" dirty="0">
              <a:latin typeface="+mj-lt"/>
            </a:endParaRPr>
          </a:p>
        </p:txBody>
      </p:sp>
      <p:graphicFrame>
        <p:nvGraphicFramePr>
          <p:cNvPr id="5" name="Table 4"/>
          <p:cNvGraphicFramePr>
            <a:graphicFrameLocks noGrp="1"/>
          </p:cNvGraphicFramePr>
          <p:nvPr>
            <p:extLst/>
          </p:nvPr>
        </p:nvGraphicFramePr>
        <p:xfrm>
          <a:off x="2133600" y="1828800"/>
          <a:ext cx="7924800" cy="3362959"/>
        </p:xfrm>
        <a:graphic>
          <a:graphicData uri="http://schemas.openxmlformats.org/drawingml/2006/table">
            <a:tbl>
              <a:tblPr firstRow="1" bandRow="1">
                <a:tableStyleId>{5C22544A-7EE6-4342-B048-85BDC9FD1C3A}</a:tableStyleId>
              </a:tblPr>
              <a:tblGrid>
                <a:gridCol w="2641600">
                  <a:extLst>
                    <a:ext uri="{9D8B030D-6E8A-4147-A177-3AD203B41FA5}">
                      <a16:colId xmlns="" xmlns:a16="http://schemas.microsoft.com/office/drawing/2014/main" val="829809778"/>
                    </a:ext>
                  </a:extLst>
                </a:gridCol>
                <a:gridCol w="2641600">
                  <a:extLst>
                    <a:ext uri="{9D8B030D-6E8A-4147-A177-3AD203B41FA5}">
                      <a16:colId xmlns="" xmlns:a16="http://schemas.microsoft.com/office/drawing/2014/main" val="443558826"/>
                    </a:ext>
                  </a:extLst>
                </a:gridCol>
                <a:gridCol w="2641600">
                  <a:extLst>
                    <a:ext uri="{9D8B030D-6E8A-4147-A177-3AD203B41FA5}">
                      <a16:colId xmlns="" xmlns:a16="http://schemas.microsoft.com/office/drawing/2014/main" val="1759944441"/>
                    </a:ext>
                  </a:extLst>
                </a:gridCol>
              </a:tblGrid>
              <a:tr h="370840">
                <a:tc>
                  <a:txBody>
                    <a:bodyPr/>
                    <a:lstStyle/>
                    <a:p>
                      <a:endParaRPr lang="en-US" dirty="0">
                        <a:latin typeface="+mj-lt"/>
                      </a:endParaRPr>
                    </a:p>
                  </a:txBody>
                  <a:tcPr/>
                </a:tc>
                <a:tc>
                  <a:txBody>
                    <a:bodyPr/>
                    <a:lstStyle/>
                    <a:p>
                      <a:pPr algn="ctr"/>
                      <a:r>
                        <a:rPr lang="en-US" dirty="0" smtClean="0">
                          <a:latin typeface="+mj-lt"/>
                        </a:rPr>
                        <a:t>3 Weeks</a:t>
                      </a:r>
                      <a:endParaRPr lang="en-US" dirty="0">
                        <a:latin typeface="+mj-lt"/>
                      </a:endParaRPr>
                    </a:p>
                  </a:txBody>
                  <a:tcPr/>
                </a:tc>
                <a:tc>
                  <a:txBody>
                    <a:bodyPr/>
                    <a:lstStyle/>
                    <a:p>
                      <a:pPr algn="ctr"/>
                      <a:r>
                        <a:rPr lang="en-US" dirty="0" smtClean="0">
                          <a:latin typeface="+mj-lt"/>
                        </a:rPr>
                        <a:t>7 Weeks</a:t>
                      </a:r>
                      <a:endParaRPr lang="en-US" dirty="0">
                        <a:latin typeface="+mj-lt"/>
                      </a:endParaRPr>
                    </a:p>
                  </a:txBody>
                  <a:tcPr/>
                </a:tc>
                <a:extLst>
                  <a:ext uri="{0D108BD9-81ED-4DB2-BD59-A6C34878D82A}">
                    <a16:rowId xmlns="" xmlns:a16="http://schemas.microsoft.com/office/drawing/2014/main" val="1778710439"/>
                  </a:ext>
                </a:extLst>
              </a:tr>
              <a:tr h="792480">
                <a:tc>
                  <a:txBody>
                    <a:bodyPr/>
                    <a:lstStyle/>
                    <a:p>
                      <a:r>
                        <a:rPr lang="en-US" b="1" dirty="0" smtClean="0">
                          <a:latin typeface="+mj-lt"/>
                        </a:rPr>
                        <a:t>5-year local recurrence-free survival</a:t>
                      </a:r>
                      <a:endParaRPr lang="en-US" b="1" dirty="0">
                        <a:latin typeface="+mj-lt"/>
                      </a:endParaRPr>
                    </a:p>
                  </a:txBody>
                  <a:tcPr/>
                </a:tc>
                <a:tc>
                  <a:txBody>
                    <a:bodyPr/>
                    <a:lstStyle/>
                    <a:p>
                      <a:pPr algn="ctr"/>
                      <a:r>
                        <a:rPr lang="en-US" dirty="0" smtClean="0">
                          <a:latin typeface="+mj-lt"/>
                        </a:rPr>
                        <a:t>97.2%</a:t>
                      </a:r>
                      <a:endParaRPr lang="en-US" dirty="0">
                        <a:latin typeface="+mj-lt"/>
                      </a:endParaRPr>
                    </a:p>
                  </a:txBody>
                  <a:tcPr anchor="ctr"/>
                </a:tc>
                <a:tc>
                  <a:txBody>
                    <a:bodyPr/>
                    <a:lstStyle/>
                    <a:p>
                      <a:pPr algn="ctr"/>
                      <a:r>
                        <a:rPr lang="en-US" dirty="0" smtClean="0">
                          <a:latin typeface="+mj-lt"/>
                        </a:rPr>
                        <a:t>96.8%</a:t>
                      </a:r>
                      <a:endParaRPr lang="en-US" dirty="0">
                        <a:latin typeface="+mj-lt"/>
                      </a:endParaRPr>
                    </a:p>
                  </a:txBody>
                  <a:tcPr anchor="ctr"/>
                </a:tc>
                <a:extLst>
                  <a:ext uri="{0D108BD9-81ED-4DB2-BD59-A6C34878D82A}">
                    <a16:rowId xmlns="" xmlns:a16="http://schemas.microsoft.com/office/drawing/2014/main" val="475526128"/>
                  </a:ext>
                </a:extLst>
              </a:tr>
              <a:tr h="370840">
                <a:tc>
                  <a:txBody>
                    <a:bodyPr/>
                    <a:lstStyle/>
                    <a:p>
                      <a:r>
                        <a:rPr lang="en-US" b="1" dirty="0" smtClean="0">
                          <a:latin typeface="+mj-lt"/>
                        </a:rPr>
                        <a:t>Excellent/good global cosmetic</a:t>
                      </a:r>
                      <a:r>
                        <a:rPr lang="en-US" b="1" baseline="0" dirty="0" smtClean="0">
                          <a:latin typeface="+mj-lt"/>
                        </a:rPr>
                        <a:t> outcome at 3 years</a:t>
                      </a:r>
                      <a:endParaRPr lang="en-US" b="1" dirty="0">
                        <a:latin typeface="+mj-lt"/>
                      </a:endParaRPr>
                    </a:p>
                  </a:txBody>
                  <a:tcPr/>
                </a:tc>
                <a:tc>
                  <a:txBody>
                    <a:bodyPr/>
                    <a:lstStyle/>
                    <a:p>
                      <a:pPr algn="ctr"/>
                      <a:r>
                        <a:rPr lang="en-US" dirty="0" smtClean="0">
                          <a:latin typeface="+mj-lt"/>
                        </a:rPr>
                        <a:t>76.8%</a:t>
                      </a:r>
                      <a:endParaRPr lang="en-US" dirty="0">
                        <a:latin typeface="+mj-lt"/>
                      </a:endParaRPr>
                    </a:p>
                  </a:txBody>
                  <a:tcPr anchor="ctr"/>
                </a:tc>
                <a:tc>
                  <a:txBody>
                    <a:bodyPr/>
                    <a:lstStyle/>
                    <a:p>
                      <a:pPr algn="ctr"/>
                      <a:r>
                        <a:rPr lang="en-US" dirty="0" smtClean="0">
                          <a:latin typeface="+mj-lt"/>
                        </a:rPr>
                        <a:t>77.0%</a:t>
                      </a:r>
                      <a:endParaRPr lang="en-US" dirty="0">
                        <a:latin typeface="+mj-lt"/>
                      </a:endParaRPr>
                    </a:p>
                  </a:txBody>
                  <a:tcPr anchor="ctr"/>
                </a:tc>
                <a:extLst>
                  <a:ext uri="{0D108BD9-81ED-4DB2-BD59-A6C34878D82A}">
                    <a16:rowId xmlns="" xmlns:a16="http://schemas.microsoft.com/office/drawing/2014/main" val="202463044"/>
                  </a:ext>
                </a:extLst>
              </a:tr>
              <a:tr h="370840">
                <a:tc>
                  <a:txBody>
                    <a:bodyPr/>
                    <a:lstStyle/>
                    <a:p>
                      <a:r>
                        <a:rPr lang="en-US" b="1" dirty="0" smtClean="0">
                          <a:latin typeface="+mj-lt"/>
                        </a:rPr>
                        <a:t>Excellent/good</a:t>
                      </a:r>
                      <a:r>
                        <a:rPr lang="en-US" b="1" baseline="0" dirty="0" smtClean="0">
                          <a:latin typeface="+mj-lt"/>
                        </a:rPr>
                        <a:t> global cosmetic outcomes at 5 years</a:t>
                      </a:r>
                      <a:endParaRPr lang="en-US" b="1" dirty="0">
                        <a:latin typeface="+mj-lt"/>
                      </a:endParaRPr>
                    </a:p>
                  </a:txBody>
                  <a:tcPr/>
                </a:tc>
                <a:tc>
                  <a:txBody>
                    <a:bodyPr/>
                    <a:lstStyle/>
                    <a:p>
                      <a:pPr algn="ctr"/>
                      <a:r>
                        <a:rPr lang="en-US" dirty="0" smtClean="0">
                          <a:latin typeface="+mj-lt"/>
                        </a:rPr>
                        <a:t>76.8%</a:t>
                      </a:r>
                      <a:endParaRPr lang="en-US" dirty="0">
                        <a:latin typeface="+mj-lt"/>
                      </a:endParaRPr>
                    </a:p>
                  </a:txBody>
                  <a:tcPr anchor="ctr"/>
                </a:tc>
                <a:tc>
                  <a:txBody>
                    <a:bodyPr/>
                    <a:lstStyle/>
                    <a:p>
                      <a:pPr algn="ctr"/>
                      <a:r>
                        <a:rPr lang="en-US" dirty="0" smtClean="0">
                          <a:latin typeface="+mj-lt"/>
                        </a:rPr>
                        <a:t>77.4%</a:t>
                      </a:r>
                      <a:endParaRPr lang="en-US" dirty="0">
                        <a:latin typeface="+mj-lt"/>
                      </a:endParaRPr>
                    </a:p>
                  </a:txBody>
                  <a:tcPr anchor="ctr"/>
                </a:tc>
                <a:extLst>
                  <a:ext uri="{0D108BD9-81ED-4DB2-BD59-A6C34878D82A}">
                    <a16:rowId xmlns="" xmlns:a16="http://schemas.microsoft.com/office/drawing/2014/main" val="10033312"/>
                  </a:ext>
                </a:extLst>
              </a:tr>
              <a:tr h="370840">
                <a:tc>
                  <a:txBody>
                    <a:bodyPr/>
                    <a:lstStyle/>
                    <a:p>
                      <a:r>
                        <a:rPr lang="en-US" b="1" dirty="0" smtClean="0">
                          <a:latin typeface="+mj-lt"/>
                        </a:rPr>
                        <a:t>% Women receiving</a:t>
                      </a:r>
                      <a:endParaRPr lang="en-US" b="1" dirty="0">
                        <a:latin typeface="+mj-lt"/>
                      </a:endParaRPr>
                    </a:p>
                  </a:txBody>
                  <a:tcPr/>
                </a:tc>
                <a:tc>
                  <a:txBody>
                    <a:bodyPr/>
                    <a:lstStyle/>
                    <a:p>
                      <a:pPr algn="ctr"/>
                      <a:r>
                        <a:rPr lang="en-US" dirty="0" smtClean="0">
                          <a:latin typeface="+mj-lt"/>
                        </a:rPr>
                        <a:t>34.5%</a:t>
                      </a:r>
                      <a:endParaRPr lang="en-US" dirty="0">
                        <a:latin typeface="+mj-lt"/>
                      </a:endParaRPr>
                    </a:p>
                  </a:txBody>
                  <a:tcPr anchor="ctr"/>
                </a:tc>
                <a:tc>
                  <a:txBody>
                    <a:bodyPr/>
                    <a:lstStyle/>
                    <a:p>
                      <a:pPr algn="ctr"/>
                      <a:r>
                        <a:rPr lang="en-US" dirty="0" smtClean="0">
                          <a:latin typeface="+mj-lt"/>
                        </a:rPr>
                        <a:t>65.5%</a:t>
                      </a:r>
                      <a:endParaRPr lang="en-US" dirty="0">
                        <a:latin typeface="+mj-lt"/>
                      </a:endParaRPr>
                    </a:p>
                  </a:txBody>
                  <a:tcPr anchor="ctr"/>
                </a:tc>
                <a:extLst>
                  <a:ext uri="{0D108BD9-81ED-4DB2-BD59-A6C34878D82A}">
                    <a16:rowId xmlns="" xmlns:a16="http://schemas.microsoft.com/office/drawing/2014/main" val="2393250489"/>
                  </a:ext>
                </a:extLst>
              </a:tr>
            </a:tbl>
          </a:graphicData>
        </a:graphic>
      </p:graphicFrame>
      <p:sp>
        <p:nvSpPr>
          <p:cNvPr id="6" name="TextBox 5"/>
          <p:cNvSpPr txBox="1"/>
          <p:nvPr/>
        </p:nvSpPr>
        <p:spPr>
          <a:xfrm>
            <a:off x="2133600" y="1459468"/>
            <a:ext cx="5698740" cy="369332"/>
          </a:xfrm>
          <a:prstGeom prst="rect">
            <a:avLst/>
          </a:prstGeom>
          <a:noFill/>
        </p:spPr>
        <p:txBody>
          <a:bodyPr wrap="none" rtlCol="0">
            <a:spAutoFit/>
          </a:bodyPr>
          <a:lstStyle/>
          <a:p>
            <a:r>
              <a:rPr lang="en-US" dirty="0">
                <a:latin typeface="+mj-lt"/>
              </a:rPr>
              <a:t>Breast Cancer Irradiation Outcomes by Treatment Duration</a:t>
            </a:r>
          </a:p>
        </p:txBody>
      </p:sp>
      <p:sp>
        <p:nvSpPr>
          <p:cNvPr id="7" name="TextBox 6"/>
          <p:cNvSpPr txBox="1"/>
          <p:nvPr/>
        </p:nvSpPr>
        <p:spPr>
          <a:xfrm>
            <a:off x="2133601" y="5310704"/>
            <a:ext cx="5526385" cy="307777"/>
          </a:xfrm>
          <a:prstGeom prst="rect">
            <a:avLst/>
          </a:prstGeom>
          <a:noFill/>
        </p:spPr>
        <p:txBody>
          <a:bodyPr wrap="none" rtlCol="0">
            <a:spAutoFit/>
          </a:bodyPr>
          <a:lstStyle/>
          <a:p>
            <a:r>
              <a:rPr lang="en-US" sz="1400" i="1" dirty="0">
                <a:latin typeface="+mj-lt"/>
              </a:rPr>
              <a:t>*No difference in overall survival rates was detected between study arms.</a:t>
            </a:r>
          </a:p>
        </p:txBody>
      </p:sp>
      <p:sp>
        <p:nvSpPr>
          <p:cNvPr id="9" name="TextBox 8"/>
          <p:cNvSpPr txBox="1"/>
          <p:nvPr/>
        </p:nvSpPr>
        <p:spPr>
          <a:xfrm>
            <a:off x="7620000" y="6396335"/>
            <a:ext cx="4572000" cy="461665"/>
          </a:xfrm>
          <a:prstGeom prst="rect">
            <a:avLst/>
          </a:prstGeom>
          <a:noFill/>
        </p:spPr>
        <p:txBody>
          <a:bodyPr wrap="square" rtlCol="0">
            <a:spAutoFit/>
          </a:bodyPr>
          <a:lstStyle/>
          <a:p>
            <a:pPr algn="r"/>
            <a:r>
              <a:rPr lang="en-US" sz="800" dirty="0">
                <a:solidFill>
                  <a:schemeClr val="bg1"/>
                </a:solidFill>
              </a:rPr>
              <a:t>Whelan T, </a:t>
            </a:r>
            <a:r>
              <a:rPr lang="en-US" sz="800" dirty="0" err="1">
                <a:solidFill>
                  <a:schemeClr val="bg1"/>
                </a:solidFill>
              </a:rPr>
              <a:t>MacKenzie</a:t>
            </a:r>
            <a:r>
              <a:rPr lang="en-US" sz="800" dirty="0">
                <a:solidFill>
                  <a:schemeClr val="bg1"/>
                </a:solidFill>
              </a:rPr>
              <a:t> R, Julian J et al. Randomized trial of breast cancer irradiation schedules after lumpectomy for women with lymph node-negative breast cancer. </a:t>
            </a:r>
            <a:r>
              <a:rPr lang="en-US" sz="800" i="1" dirty="0">
                <a:solidFill>
                  <a:schemeClr val="bg1"/>
                </a:solidFill>
              </a:rPr>
              <a:t>J Natl Cancer Inst</a:t>
            </a:r>
            <a:r>
              <a:rPr lang="en-US" sz="800" dirty="0">
                <a:solidFill>
                  <a:schemeClr val="bg1"/>
                </a:solidFill>
              </a:rPr>
              <a:t>. 2002; 94(15):1143-50.</a:t>
            </a:r>
          </a:p>
        </p:txBody>
      </p:sp>
    </p:spTree>
    <p:extLst>
      <p:ext uri="{BB962C8B-B14F-4D97-AF65-F5344CB8AC3E}">
        <p14:creationId xmlns:p14="http://schemas.microsoft.com/office/powerpoint/2010/main" val="3340469780"/>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0" y="28354"/>
            <a:ext cx="12191999" cy="850612"/>
          </a:xfrm>
        </p:spPr>
        <p:txBody>
          <a:bodyPr>
            <a:normAutofit/>
          </a:bodyPr>
          <a:lstStyle/>
          <a:p>
            <a:pPr algn="ctr"/>
            <a:r>
              <a:rPr lang="en-US" sz="3600" dirty="0" smtClean="0">
                <a:latin typeface="+mj-lt"/>
              </a:rPr>
              <a:t>Unnecessary Services</a:t>
            </a:r>
            <a:endParaRPr lang="en-US" sz="1600" b="1" dirty="0">
              <a:latin typeface="+mj-lt"/>
              <a:ea typeface="Open Sans" charset="0"/>
              <a:cs typeface="Open Sans" charset="0"/>
            </a:endParaRPr>
          </a:p>
        </p:txBody>
      </p:sp>
      <p:sp>
        <p:nvSpPr>
          <p:cNvPr id="8" name="Rectangle 7"/>
          <p:cNvSpPr/>
          <p:nvPr/>
        </p:nvSpPr>
        <p:spPr>
          <a:xfrm>
            <a:off x="4369744" y="6487067"/>
            <a:ext cx="7708585" cy="276999"/>
          </a:xfrm>
          <a:prstGeom prst="rect">
            <a:avLst/>
          </a:prstGeom>
        </p:spPr>
        <p:txBody>
          <a:bodyPr wrap="none">
            <a:spAutoFit/>
          </a:bodyPr>
          <a:lstStyle/>
          <a:p>
            <a:pPr algn="r"/>
            <a:r>
              <a:rPr lang="en-US" sz="1200" dirty="0">
                <a:solidFill>
                  <a:schemeClr val="bg1"/>
                </a:solidFill>
                <a:latin typeface="+mj-lt"/>
              </a:rPr>
              <a:t>Source: Scott Ramsey. How Should We Define Value in Cancer Care. IOM Affordable Cancer Care Workshop. 8 Oct, 2012. </a:t>
            </a:r>
          </a:p>
        </p:txBody>
      </p:sp>
      <p:pic>
        <p:nvPicPr>
          <p:cNvPr id="7" name="Picture 6"/>
          <p:cNvPicPr>
            <a:picLocks noChangeAspect="1"/>
          </p:cNvPicPr>
          <p:nvPr/>
        </p:nvPicPr>
        <p:blipFill rotWithShape="1">
          <a:blip cstate="email">
            <a:extLst>
              <a:ext uri="{28A0092B-C50C-407E-A947-70E740481C1C}">
                <a14:useLocalDpi xmlns:a14="http://schemas.microsoft.com/office/drawing/2010/main"/>
              </a:ext>
            </a:extLst>
          </a:blip>
          <a:srcRect l="485" t="19657" r="803" b="1503"/>
          <a:stretch/>
        </p:blipFill>
        <p:spPr>
          <a:xfrm>
            <a:off x="2302933" y="1718490"/>
            <a:ext cx="7984068" cy="4030377"/>
          </a:xfrm>
          <a:prstGeom prst="rect">
            <a:avLst/>
          </a:prstGeom>
          <a:ln>
            <a:solidFill>
              <a:schemeClr val="tx1"/>
            </a:solidFill>
          </a:ln>
          <a:effectLst/>
        </p:spPr>
      </p:pic>
      <p:sp>
        <p:nvSpPr>
          <p:cNvPr id="12" name="Rectangle 11"/>
          <p:cNvSpPr/>
          <p:nvPr/>
        </p:nvSpPr>
        <p:spPr>
          <a:xfrm>
            <a:off x="0" y="838200"/>
            <a:ext cx="12191999" cy="877163"/>
          </a:xfrm>
          <a:prstGeom prst="rect">
            <a:avLst/>
          </a:prstGeom>
        </p:spPr>
        <p:txBody>
          <a:bodyPr wrap="square">
            <a:spAutoFit/>
          </a:bodyPr>
          <a:lstStyle/>
          <a:p>
            <a:pPr algn="ctr"/>
            <a:r>
              <a:rPr lang="en-US" sz="1700" b="1" dirty="0" smtClean="0">
                <a:ea typeface="Open Sans" charset="0"/>
                <a:cs typeface="Open Sans" charset="0"/>
              </a:rPr>
              <a:t>PET/CT scans ordered during diagnosis and staging </a:t>
            </a:r>
          </a:p>
          <a:p>
            <a:pPr algn="ctr"/>
            <a:r>
              <a:rPr lang="en-US" sz="1700" b="1" dirty="0" smtClean="0">
                <a:ea typeface="Open Sans" charset="0"/>
                <a:cs typeface="Open Sans" charset="0"/>
              </a:rPr>
              <a:t>Local stage breast cancer, 0-2 comorbidity</a:t>
            </a:r>
          </a:p>
          <a:p>
            <a:pPr algn="ctr"/>
            <a:r>
              <a:rPr lang="en-US" sz="1700" b="1" dirty="0" smtClean="0">
                <a:ea typeface="Open Sans" charset="0"/>
                <a:cs typeface="Open Sans" charset="0"/>
              </a:rPr>
              <a:t>High volume oncology clinics, Puget Sound</a:t>
            </a:r>
            <a:endParaRPr lang="en-US" sz="1700" dirty="0"/>
          </a:p>
        </p:txBody>
      </p:sp>
    </p:spTree>
    <p:extLst>
      <p:ext uri="{BB962C8B-B14F-4D97-AF65-F5344CB8AC3E}">
        <p14:creationId xmlns:p14="http://schemas.microsoft.com/office/powerpoint/2010/main" val="1205202817"/>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16563" y="1597781"/>
            <a:ext cx="8958874" cy="4351338"/>
          </a:xfrm>
        </p:spPr>
        <p:txBody>
          <a:bodyPr/>
          <a:lstStyle/>
          <a:p>
            <a:pPr marL="0" indent="0" algn="ctr">
              <a:buNone/>
            </a:pPr>
            <a:r>
              <a:rPr lang="en-US" sz="4400" dirty="0" smtClean="0">
                <a:latin typeface="+mn-lt"/>
              </a:rPr>
              <a:t>The Institute of Medicine estimates that </a:t>
            </a:r>
            <a:r>
              <a:rPr lang="en-US" sz="4400" dirty="0" smtClean="0">
                <a:solidFill>
                  <a:srgbClr val="FF0000"/>
                </a:solidFill>
                <a:latin typeface="+mn-lt"/>
              </a:rPr>
              <a:t>30% </a:t>
            </a:r>
            <a:r>
              <a:rPr lang="en-US" sz="4400" dirty="0" smtClean="0">
                <a:latin typeface="+mn-lt"/>
              </a:rPr>
              <a:t>of all money spent on health care in the US is wasted. </a:t>
            </a:r>
          </a:p>
          <a:p>
            <a:pPr marL="0" indent="0" algn="ctr">
              <a:buNone/>
            </a:pPr>
            <a:endParaRPr lang="en-US" sz="4400" dirty="0">
              <a:latin typeface="+mn-lt"/>
            </a:endParaRPr>
          </a:p>
          <a:p>
            <a:pPr marL="0" indent="0" algn="ctr">
              <a:buNone/>
            </a:pPr>
            <a:r>
              <a:rPr lang="en-US" sz="4400" dirty="0" smtClean="0">
                <a:latin typeface="+mn-lt"/>
              </a:rPr>
              <a:t>Inefficiency: 17%</a:t>
            </a:r>
          </a:p>
          <a:p>
            <a:pPr marL="0" indent="0" algn="ctr">
              <a:buNone/>
            </a:pPr>
            <a:r>
              <a:rPr lang="en-US" sz="4400" dirty="0" smtClean="0">
                <a:latin typeface="+mn-lt"/>
              </a:rPr>
              <a:t>Unnecessary care: 28%</a:t>
            </a:r>
            <a:endParaRPr lang="en-US" sz="4400" dirty="0">
              <a:latin typeface="+mn-lt"/>
            </a:endParaRPr>
          </a:p>
        </p:txBody>
      </p:sp>
      <p:sp>
        <p:nvSpPr>
          <p:cNvPr id="2" name="Title 1"/>
          <p:cNvSpPr>
            <a:spLocks noGrp="1"/>
          </p:cNvSpPr>
          <p:nvPr>
            <p:ph type="ctrTitle"/>
          </p:nvPr>
        </p:nvSpPr>
        <p:spPr/>
        <p:txBody>
          <a:bodyPr>
            <a:normAutofit/>
          </a:bodyPr>
          <a:lstStyle/>
          <a:p>
            <a:r>
              <a:rPr lang="en-US" sz="4400" dirty="0" smtClean="0">
                <a:latin typeface="+mj-lt"/>
              </a:rPr>
              <a:t>The Impact</a:t>
            </a:r>
            <a:endParaRPr lang="en-US" sz="4400" dirty="0">
              <a:latin typeface="+mj-lt"/>
            </a:endParaRPr>
          </a:p>
        </p:txBody>
      </p:sp>
    </p:spTree>
    <p:extLst>
      <p:ext uri="{BB962C8B-B14F-4D97-AF65-F5344CB8AC3E}">
        <p14:creationId xmlns:p14="http://schemas.microsoft.com/office/powerpoint/2010/main" val="3003229652"/>
      </p:ext>
    </p:extLst>
  </p:cSld>
  <p:clrMapOvr>
    <a:masterClrMapping/>
  </p:clrMapOvr>
  <p:transition xmlns:p14="http://schemas.microsoft.com/office/powerpoint/2010/mai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0" y="99064"/>
            <a:ext cx="12192000" cy="829730"/>
          </a:xfrm>
        </p:spPr>
        <p:txBody>
          <a:bodyPr>
            <a:normAutofit/>
          </a:bodyPr>
          <a:lstStyle/>
          <a:p>
            <a:r>
              <a:rPr lang="en-US" sz="4000" dirty="0" smtClean="0">
                <a:latin typeface="+mj-lt"/>
              </a:rPr>
              <a:t>Future Trends of High-Value Care</a:t>
            </a:r>
            <a:endParaRPr lang="en-US" sz="4000" dirty="0">
              <a:latin typeface="+mj-lt"/>
            </a:endParaRPr>
          </a:p>
        </p:txBody>
      </p:sp>
      <p:sp>
        <p:nvSpPr>
          <p:cNvPr id="2" name="TextBox 1"/>
          <p:cNvSpPr txBox="1"/>
          <p:nvPr/>
        </p:nvSpPr>
        <p:spPr>
          <a:xfrm>
            <a:off x="1116957" y="1251661"/>
            <a:ext cx="10357412" cy="4616648"/>
          </a:xfrm>
          <a:prstGeom prst="rect">
            <a:avLst/>
          </a:prstGeom>
          <a:noFill/>
        </p:spPr>
        <p:txBody>
          <a:bodyPr wrap="square" rtlCol="0">
            <a:spAutoFit/>
          </a:bodyPr>
          <a:lstStyle/>
          <a:p>
            <a:pPr marL="342900" indent="-342900">
              <a:spcBef>
                <a:spcPts val="1200"/>
              </a:spcBef>
              <a:buFont typeface="+mj-lt"/>
              <a:buAutoNum type="arabicPeriod"/>
            </a:pPr>
            <a:r>
              <a:rPr lang="en-US" sz="2800" b="1" dirty="0" smtClean="0"/>
              <a:t>Private-sector driven</a:t>
            </a:r>
            <a:r>
              <a:rPr lang="en-US" sz="2800" dirty="0" smtClean="0"/>
              <a:t> changes.</a:t>
            </a:r>
          </a:p>
          <a:p>
            <a:pPr marL="342900" indent="-342900">
              <a:spcBef>
                <a:spcPts val="1200"/>
              </a:spcBef>
              <a:buFont typeface="+mj-lt"/>
              <a:buAutoNum type="arabicPeriod"/>
            </a:pPr>
            <a:r>
              <a:rPr lang="en-US" sz="2800" dirty="0" smtClean="0"/>
              <a:t>Shift towards </a:t>
            </a:r>
            <a:r>
              <a:rPr lang="en-US" sz="2800" b="1" dirty="0" smtClean="0"/>
              <a:t>value-based payment.</a:t>
            </a:r>
          </a:p>
          <a:p>
            <a:pPr marL="342900" indent="-342900">
              <a:spcBef>
                <a:spcPts val="1200"/>
              </a:spcBef>
              <a:buFont typeface="+mj-lt"/>
              <a:buAutoNum type="arabicPeriod"/>
            </a:pPr>
            <a:r>
              <a:rPr lang="en-US" sz="2800" dirty="0" smtClean="0"/>
              <a:t>VIP care for </a:t>
            </a:r>
            <a:r>
              <a:rPr lang="en-US" sz="2800" b="1" dirty="0" smtClean="0"/>
              <a:t>chronic conditions.</a:t>
            </a:r>
          </a:p>
          <a:p>
            <a:pPr marL="342900" indent="-342900">
              <a:spcBef>
                <a:spcPts val="1200"/>
              </a:spcBef>
              <a:buFont typeface="+mj-lt"/>
              <a:buAutoNum type="arabicPeriod"/>
            </a:pPr>
            <a:r>
              <a:rPr lang="en-US" sz="2800" dirty="0" smtClean="0"/>
              <a:t>Greater use of </a:t>
            </a:r>
            <a:r>
              <a:rPr lang="en-US" sz="2800" b="1" dirty="0" smtClean="0"/>
              <a:t>non-physician providers.</a:t>
            </a:r>
          </a:p>
          <a:p>
            <a:pPr marL="342900" indent="-342900">
              <a:spcBef>
                <a:spcPts val="1200"/>
              </a:spcBef>
              <a:buFont typeface="+mj-lt"/>
              <a:buAutoNum type="arabicPeriod"/>
            </a:pPr>
            <a:r>
              <a:rPr lang="en-US" sz="2800" dirty="0" smtClean="0"/>
              <a:t>The </a:t>
            </a:r>
            <a:r>
              <a:rPr lang="en-US" sz="2800" b="1" dirty="0" smtClean="0"/>
              <a:t>deinstitutionalization</a:t>
            </a:r>
            <a:r>
              <a:rPr lang="en-US" sz="2800" dirty="0" smtClean="0"/>
              <a:t> of care.</a:t>
            </a:r>
          </a:p>
          <a:p>
            <a:pPr marL="342900" indent="-342900">
              <a:spcBef>
                <a:spcPts val="1200"/>
              </a:spcBef>
              <a:buFont typeface="+mj-lt"/>
              <a:buAutoNum type="arabicPeriod"/>
            </a:pPr>
            <a:r>
              <a:rPr lang="en-US" sz="2800" dirty="0" smtClean="0"/>
              <a:t>The </a:t>
            </a:r>
            <a:r>
              <a:rPr lang="en-US" sz="2800" b="1" dirty="0" smtClean="0"/>
              <a:t>performance measurement </a:t>
            </a:r>
            <a:r>
              <a:rPr lang="en-US" sz="2800" dirty="0" smtClean="0"/>
              <a:t>of physicians and other providers.</a:t>
            </a:r>
          </a:p>
          <a:p>
            <a:pPr marL="342900" indent="-342900">
              <a:spcBef>
                <a:spcPts val="1200"/>
              </a:spcBef>
              <a:buFont typeface="+mj-lt"/>
              <a:buAutoNum type="arabicPeriod"/>
            </a:pPr>
            <a:r>
              <a:rPr lang="en-US" sz="2800" dirty="0" smtClean="0"/>
              <a:t>The </a:t>
            </a:r>
            <a:r>
              <a:rPr lang="en-US" sz="2800" b="1" dirty="0" smtClean="0"/>
              <a:t>incorporation of behavioral health</a:t>
            </a:r>
            <a:r>
              <a:rPr lang="en-US" sz="2800" dirty="0" smtClean="0"/>
              <a:t> in regular care.</a:t>
            </a:r>
          </a:p>
          <a:p>
            <a:pPr marL="342900" indent="-342900">
              <a:spcBef>
                <a:spcPts val="1200"/>
              </a:spcBef>
              <a:buFont typeface="+mj-lt"/>
              <a:buAutoNum type="arabicPeriod"/>
            </a:pPr>
            <a:r>
              <a:rPr lang="en-US" sz="2800" dirty="0" smtClean="0"/>
              <a:t>Excessively high </a:t>
            </a:r>
            <a:r>
              <a:rPr lang="en-US" sz="2800" b="1" dirty="0" smtClean="0"/>
              <a:t>drug prices. </a:t>
            </a:r>
          </a:p>
        </p:txBody>
      </p:sp>
    </p:spTree>
    <p:extLst>
      <p:ext uri="{BB962C8B-B14F-4D97-AF65-F5344CB8AC3E}">
        <p14:creationId xmlns:p14="http://schemas.microsoft.com/office/powerpoint/2010/main" val="976260001"/>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lgn="ctr">
              <a:buNone/>
            </a:pPr>
            <a:endParaRPr lang="en-US" sz="3600" b="1" dirty="0" smtClean="0">
              <a:latin typeface="Calibri"/>
              <a:cs typeface="Calibri"/>
            </a:endParaRPr>
          </a:p>
          <a:p>
            <a:pPr marL="0" indent="0" algn="ctr">
              <a:buNone/>
            </a:pPr>
            <a:endParaRPr lang="en-US" sz="3600" b="1" dirty="0" smtClean="0">
              <a:latin typeface="Calibri"/>
              <a:cs typeface="Calibri"/>
            </a:endParaRPr>
          </a:p>
          <a:p>
            <a:pPr marL="0" indent="0" algn="ctr">
              <a:buNone/>
            </a:pPr>
            <a:r>
              <a:rPr lang="en-US" sz="4000" b="1" dirty="0" smtClean="0">
                <a:latin typeface="Calibri"/>
                <a:cs typeface="Calibri"/>
              </a:rPr>
              <a:t>86%</a:t>
            </a:r>
            <a:r>
              <a:rPr lang="en-US" sz="4000" dirty="0" smtClean="0">
                <a:latin typeface="Calibri"/>
                <a:cs typeface="Calibri"/>
              </a:rPr>
              <a:t> of all health care spending is for patients with chronic illnesses. </a:t>
            </a:r>
          </a:p>
          <a:p>
            <a:pPr marL="0" indent="0" algn="ctr">
              <a:buNone/>
            </a:pPr>
            <a:endParaRPr lang="en-US" sz="3600" dirty="0">
              <a:latin typeface="Calibri"/>
              <a:cs typeface="Calibri"/>
            </a:endParaRPr>
          </a:p>
        </p:txBody>
      </p:sp>
      <p:sp>
        <p:nvSpPr>
          <p:cNvPr id="3" name="Title 2"/>
          <p:cNvSpPr>
            <a:spLocks noGrp="1"/>
          </p:cNvSpPr>
          <p:nvPr>
            <p:ph type="ctrTitle"/>
          </p:nvPr>
        </p:nvSpPr>
        <p:spPr>
          <a:xfrm>
            <a:off x="0" y="261950"/>
            <a:ext cx="12192000" cy="829730"/>
          </a:xfrm>
        </p:spPr>
        <p:txBody>
          <a:bodyPr>
            <a:normAutofit/>
          </a:bodyPr>
          <a:lstStyle/>
          <a:p>
            <a:r>
              <a:rPr lang="en-US" sz="4000" dirty="0" smtClean="0">
                <a:latin typeface="Calibri Light"/>
                <a:cs typeface="Calibri Light"/>
              </a:rPr>
              <a:t>High-Cost Care</a:t>
            </a:r>
            <a:endParaRPr lang="en-US" sz="4000" dirty="0">
              <a:latin typeface="Calibri Light"/>
              <a:cs typeface="Calibri Light"/>
            </a:endParaRPr>
          </a:p>
        </p:txBody>
      </p:sp>
    </p:spTree>
    <p:extLst>
      <p:ext uri="{BB962C8B-B14F-4D97-AF65-F5344CB8AC3E}">
        <p14:creationId xmlns:p14="http://schemas.microsoft.com/office/powerpoint/2010/main" val="2589475001"/>
      </p:ext>
    </p:extLst>
  </p:cSld>
  <p:clrMapOvr>
    <a:masterClrMapping/>
  </p:clrMapOvr>
  <p:transition xmlns:p14="http://schemas.microsoft.com/office/powerpoint/2010/mai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0" y="99064"/>
            <a:ext cx="12192000" cy="925339"/>
          </a:xfrm>
        </p:spPr>
        <p:txBody>
          <a:bodyPr>
            <a:normAutofit/>
          </a:bodyPr>
          <a:lstStyle/>
          <a:p>
            <a:r>
              <a:rPr lang="en-US" sz="4000" dirty="0" smtClean="0">
                <a:latin typeface="+mj-lt"/>
              </a:rPr>
              <a:t>How do we eliminate inefficiency and unnecessary care?</a:t>
            </a:r>
            <a:endParaRPr lang="en-US" sz="4000" dirty="0">
              <a:latin typeface="+mj-lt"/>
            </a:endParaRPr>
          </a:p>
        </p:txBody>
      </p:sp>
      <p:sp>
        <p:nvSpPr>
          <p:cNvPr id="4" name="TextBox 3"/>
          <p:cNvSpPr txBox="1"/>
          <p:nvPr/>
        </p:nvSpPr>
        <p:spPr>
          <a:xfrm>
            <a:off x="2578713" y="3264825"/>
            <a:ext cx="5035233" cy="646331"/>
          </a:xfrm>
          <a:prstGeom prst="rect">
            <a:avLst/>
          </a:prstGeom>
          <a:noFill/>
        </p:spPr>
        <p:txBody>
          <a:bodyPr wrap="square" rtlCol="0">
            <a:spAutoFit/>
          </a:bodyPr>
          <a:lstStyle/>
          <a:p>
            <a:r>
              <a:rPr lang="en-US" sz="3600" dirty="0">
                <a:ea typeface="Open Sans Light" charset="0"/>
                <a:cs typeface="Open Sans Light" charset="0"/>
              </a:rPr>
              <a:t>3. </a:t>
            </a:r>
            <a:r>
              <a:rPr lang="en-US" sz="3600" dirty="0" smtClean="0">
                <a:ea typeface="Open Sans Light" charset="0"/>
                <a:cs typeface="Open Sans Light" charset="0"/>
              </a:rPr>
              <a:t>Process changes</a:t>
            </a:r>
            <a:endParaRPr lang="en-US" sz="3600" dirty="0">
              <a:ea typeface="Open Sans Light" charset="0"/>
              <a:cs typeface="Open Sans Light" charset="0"/>
            </a:endParaRPr>
          </a:p>
        </p:txBody>
      </p:sp>
      <p:sp>
        <p:nvSpPr>
          <p:cNvPr id="17" name="TextBox 16"/>
          <p:cNvSpPr txBox="1"/>
          <p:nvPr/>
        </p:nvSpPr>
        <p:spPr>
          <a:xfrm>
            <a:off x="2578713" y="1972163"/>
            <a:ext cx="8421587" cy="646331"/>
          </a:xfrm>
          <a:prstGeom prst="rect">
            <a:avLst/>
          </a:prstGeom>
          <a:noFill/>
        </p:spPr>
        <p:txBody>
          <a:bodyPr wrap="square" rtlCol="0">
            <a:spAutoFit/>
          </a:bodyPr>
          <a:lstStyle/>
          <a:p>
            <a:r>
              <a:rPr lang="en-US" sz="3600" dirty="0">
                <a:ea typeface="Open Sans Light" charset="0"/>
                <a:cs typeface="Open Sans Light" charset="0"/>
              </a:rPr>
              <a:t>1</a:t>
            </a:r>
            <a:r>
              <a:rPr lang="en-US" sz="3600" dirty="0" smtClean="0">
                <a:ea typeface="Open Sans Light" charset="0"/>
                <a:cs typeface="Open Sans Light" charset="0"/>
              </a:rPr>
              <a:t>. Macro incentives – payment reform </a:t>
            </a:r>
            <a:endParaRPr lang="en-US" sz="3600" dirty="0">
              <a:ea typeface="Open Sans Light" charset="0"/>
              <a:cs typeface="Open Sans Light" charset="0"/>
            </a:endParaRPr>
          </a:p>
        </p:txBody>
      </p:sp>
      <p:sp>
        <p:nvSpPr>
          <p:cNvPr id="7" name="TextBox 6">
            <a:extLst>
              <a:ext uri="{FF2B5EF4-FFF2-40B4-BE49-F238E27FC236}">
                <a16:creationId xmlns="" xmlns:a16="http://schemas.microsoft.com/office/drawing/2014/main" id="{D05AFEF1-3344-AC4B-853E-0B54C71AE9A1}"/>
              </a:ext>
            </a:extLst>
          </p:cNvPr>
          <p:cNvSpPr txBox="1"/>
          <p:nvPr/>
        </p:nvSpPr>
        <p:spPr>
          <a:xfrm>
            <a:off x="2578713" y="2618494"/>
            <a:ext cx="5592997" cy="646331"/>
          </a:xfrm>
          <a:prstGeom prst="rect">
            <a:avLst/>
          </a:prstGeom>
          <a:noFill/>
        </p:spPr>
        <p:txBody>
          <a:bodyPr wrap="square" rtlCol="0">
            <a:spAutoFit/>
          </a:bodyPr>
          <a:lstStyle/>
          <a:p>
            <a:r>
              <a:rPr lang="en-US" sz="3600" dirty="0">
                <a:ea typeface="Open Sans Light" charset="0"/>
                <a:cs typeface="Open Sans Light" charset="0"/>
              </a:rPr>
              <a:t>2. </a:t>
            </a:r>
            <a:r>
              <a:rPr lang="en-US" sz="3600" dirty="0" smtClean="0">
                <a:ea typeface="Open Sans Light" charset="0"/>
                <a:cs typeface="Open Sans Light" charset="0"/>
              </a:rPr>
              <a:t>Lean implementation</a:t>
            </a:r>
            <a:endParaRPr lang="en-US" sz="3600" dirty="0">
              <a:ea typeface="Open Sans Light" charset="0"/>
              <a:cs typeface="Open Sans Light" charset="0"/>
            </a:endParaRPr>
          </a:p>
        </p:txBody>
      </p:sp>
    </p:spTree>
    <p:extLst>
      <p:ext uri="{BB962C8B-B14F-4D97-AF65-F5344CB8AC3E}">
        <p14:creationId xmlns:p14="http://schemas.microsoft.com/office/powerpoint/2010/main" val="2335555215"/>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7"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38225" y="2297505"/>
            <a:ext cx="9839325" cy="707886"/>
          </a:xfrm>
          <a:prstGeom prst="rect">
            <a:avLst/>
          </a:prstGeom>
          <a:noFill/>
        </p:spPr>
        <p:txBody>
          <a:bodyPr wrap="square" rtlCol="0">
            <a:spAutoFit/>
          </a:bodyPr>
          <a:lstStyle/>
          <a:p>
            <a:pPr algn="ctr"/>
            <a:r>
              <a:rPr lang="en-US" sz="4000" b="1" dirty="0" smtClean="0">
                <a:ea typeface="Open Sans Light" charset="0"/>
                <a:cs typeface="Open Sans Light" charset="0"/>
              </a:rPr>
              <a:t>Macro Incentives: Payment </a:t>
            </a:r>
            <a:r>
              <a:rPr lang="en-US" sz="4000" b="1" dirty="0">
                <a:ea typeface="Open Sans Light" charset="0"/>
                <a:cs typeface="Open Sans Light" charset="0"/>
              </a:rPr>
              <a:t>R</a:t>
            </a:r>
            <a:r>
              <a:rPr lang="en-US" sz="4000" b="1" dirty="0" smtClean="0">
                <a:ea typeface="Open Sans Light" charset="0"/>
                <a:cs typeface="Open Sans Light" charset="0"/>
              </a:rPr>
              <a:t>eform</a:t>
            </a:r>
          </a:p>
        </p:txBody>
      </p:sp>
    </p:spTree>
    <p:extLst>
      <p:ext uri="{BB962C8B-B14F-4D97-AF65-F5344CB8AC3E}">
        <p14:creationId xmlns:p14="http://schemas.microsoft.com/office/powerpoint/2010/main" val="676588596"/>
      </p:ext>
    </p:extLst>
  </p:cSld>
  <p:clrMapOvr>
    <a:masterClrMapping/>
  </p:clrMapOvr>
  <p:transition xmlns:p14="http://schemas.microsoft.com/office/powerpoint/2010/mai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88" y="422263"/>
            <a:ext cx="12188825" cy="461665"/>
          </a:xfrm>
        </p:spPr>
        <p:txBody>
          <a:bodyPr>
            <a:noAutofit/>
          </a:bodyPr>
          <a:lstStyle/>
          <a:p>
            <a:r>
              <a:rPr lang="en-US" sz="4000" dirty="0">
                <a:latin typeface="+mj-lt"/>
              </a:rPr>
              <a:t>Value-Based Payments: Bundles</a:t>
            </a:r>
          </a:p>
        </p:txBody>
      </p:sp>
      <p:sp>
        <p:nvSpPr>
          <p:cNvPr id="9" name="TextBox 8"/>
          <p:cNvSpPr txBox="1"/>
          <p:nvPr/>
        </p:nvSpPr>
        <p:spPr>
          <a:xfrm>
            <a:off x="10204615" y="6486661"/>
            <a:ext cx="1909497" cy="253916"/>
          </a:xfrm>
          <a:prstGeom prst="rect">
            <a:avLst/>
          </a:prstGeom>
          <a:noFill/>
        </p:spPr>
        <p:txBody>
          <a:bodyPr wrap="none" rtlCol="0">
            <a:spAutoFit/>
          </a:bodyPr>
          <a:lstStyle/>
          <a:p>
            <a:r>
              <a:rPr lang="en-US" sz="1050" dirty="0">
                <a:solidFill>
                  <a:schemeClr val="bg1"/>
                </a:solidFill>
                <a:latin typeface="+mj-lt"/>
              </a:rPr>
              <a:t>Source: Linder et al, JAMA 2017</a:t>
            </a: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83296" y="1390097"/>
            <a:ext cx="5371451" cy="4161922"/>
          </a:xfrm>
          <a:prstGeom prst="rect">
            <a:avLst/>
          </a:prstGeom>
        </p:spPr>
      </p:pic>
      <p:pic>
        <p:nvPicPr>
          <p:cNvPr id="5" name="Picture 4" descr="https://www.strykerperformancesolutions.com/files/assets/images/large/1396453183_Slide8_HCR_Grap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6451" y="1169043"/>
            <a:ext cx="8362275" cy="4703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8888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88" y="247898"/>
            <a:ext cx="12188825" cy="461665"/>
          </a:xfrm>
        </p:spPr>
        <p:txBody>
          <a:bodyPr>
            <a:normAutofit fontScale="90000"/>
          </a:bodyPr>
          <a:lstStyle/>
          <a:p>
            <a:r>
              <a:rPr lang="en-US" dirty="0">
                <a:latin typeface="+mj-lt"/>
              </a:rPr>
              <a:t>Value-Based Payments: Bundles</a:t>
            </a:r>
          </a:p>
        </p:txBody>
      </p:sp>
      <p:sp>
        <p:nvSpPr>
          <p:cNvPr id="9" name="TextBox 8"/>
          <p:cNvSpPr txBox="1"/>
          <p:nvPr/>
        </p:nvSpPr>
        <p:spPr>
          <a:xfrm>
            <a:off x="10204615" y="6486661"/>
            <a:ext cx="1909497" cy="253916"/>
          </a:xfrm>
          <a:prstGeom prst="rect">
            <a:avLst/>
          </a:prstGeom>
          <a:noFill/>
        </p:spPr>
        <p:txBody>
          <a:bodyPr wrap="none" rtlCol="0">
            <a:spAutoFit/>
          </a:bodyPr>
          <a:lstStyle/>
          <a:p>
            <a:r>
              <a:rPr lang="en-US" sz="1050" dirty="0">
                <a:solidFill>
                  <a:schemeClr val="bg1"/>
                </a:solidFill>
                <a:latin typeface="+mj-lt"/>
              </a:rPr>
              <a:t>Source: Linder et al, JAMA 2017</a:t>
            </a:r>
          </a:p>
        </p:txBody>
      </p:sp>
      <p:graphicFrame>
        <p:nvGraphicFramePr>
          <p:cNvPr id="6" name="Table 5"/>
          <p:cNvGraphicFramePr>
            <a:graphicFrameLocks noGrp="1"/>
          </p:cNvGraphicFramePr>
          <p:nvPr>
            <p:extLst/>
          </p:nvPr>
        </p:nvGraphicFramePr>
        <p:xfrm>
          <a:off x="3301048" y="1251995"/>
          <a:ext cx="5593080" cy="4421513"/>
        </p:xfrm>
        <a:graphic>
          <a:graphicData uri="http://schemas.openxmlformats.org/drawingml/2006/table">
            <a:tbl>
              <a:tblPr firstRow="1" bandRow="1"/>
              <a:tblGrid>
                <a:gridCol w="2796540">
                  <a:extLst>
                    <a:ext uri="{9D8B030D-6E8A-4147-A177-3AD203B41FA5}">
                      <a16:colId xmlns="" xmlns:a16="http://schemas.microsoft.com/office/drawing/2014/main" val="20000"/>
                    </a:ext>
                  </a:extLst>
                </a:gridCol>
                <a:gridCol w="2796540">
                  <a:extLst>
                    <a:ext uri="{9D8B030D-6E8A-4147-A177-3AD203B41FA5}">
                      <a16:colId xmlns="" xmlns:a16="http://schemas.microsoft.com/office/drawing/2014/main" val="20001"/>
                    </a:ext>
                  </a:extLst>
                </a:gridCol>
              </a:tblGrid>
              <a:tr h="718668">
                <a:tc>
                  <a:txBody>
                    <a:bodyPr/>
                    <a:lstStyle>
                      <a:lvl1pPr marL="0" algn="l" defTabSz="457200" rtl="0" eaLnBrk="1" latinLnBrk="0" hangingPunct="1">
                        <a:defRPr sz="1800" b="1" kern="1200">
                          <a:solidFill>
                            <a:schemeClr val="lt1"/>
                          </a:solidFill>
                          <a:latin typeface="Calibri" panose="020F0502020204030204"/>
                        </a:defRPr>
                      </a:lvl1pPr>
                      <a:lvl2pPr marL="457200" algn="l" defTabSz="457200" rtl="0" eaLnBrk="1" latinLnBrk="0" hangingPunct="1">
                        <a:defRPr sz="1800" b="1" kern="1200">
                          <a:solidFill>
                            <a:schemeClr val="lt1"/>
                          </a:solidFill>
                          <a:latin typeface="Calibri" panose="020F0502020204030204"/>
                        </a:defRPr>
                      </a:lvl2pPr>
                      <a:lvl3pPr marL="914400" algn="l" defTabSz="457200" rtl="0" eaLnBrk="1" latinLnBrk="0" hangingPunct="1">
                        <a:defRPr sz="1800" b="1" kern="1200">
                          <a:solidFill>
                            <a:schemeClr val="lt1"/>
                          </a:solidFill>
                          <a:latin typeface="Calibri" panose="020F0502020204030204"/>
                        </a:defRPr>
                      </a:lvl3pPr>
                      <a:lvl4pPr marL="1371600" algn="l" defTabSz="457200" rtl="0" eaLnBrk="1" latinLnBrk="0" hangingPunct="1">
                        <a:defRPr sz="1800" b="1" kern="1200">
                          <a:solidFill>
                            <a:schemeClr val="lt1"/>
                          </a:solidFill>
                          <a:latin typeface="Calibri" panose="020F0502020204030204"/>
                        </a:defRPr>
                      </a:lvl4pPr>
                      <a:lvl5pPr marL="1828800" algn="l" defTabSz="457200" rtl="0" eaLnBrk="1" latinLnBrk="0" hangingPunct="1">
                        <a:defRPr sz="1800" b="1" kern="1200">
                          <a:solidFill>
                            <a:schemeClr val="lt1"/>
                          </a:solidFill>
                          <a:latin typeface="Calibri" panose="020F0502020204030204"/>
                        </a:defRPr>
                      </a:lvl5pPr>
                      <a:lvl6pPr marL="2286000" algn="l" defTabSz="457200" rtl="0" eaLnBrk="1" latinLnBrk="0" hangingPunct="1">
                        <a:defRPr sz="1800" b="1" kern="1200">
                          <a:solidFill>
                            <a:schemeClr val="lt1"/>
                          </a:solidFill>
                          <a:latin typeface="Calibri" panose="020F0502020204030204"/>
                        </a:defRPr>
                      </a:lvl6pPr>
                      <a:lvl7pPr marL="2743200" algn="l" defTabSz="457200" rtl="0" eaLnBrk="1" latinLnBrk="0" hangingPunct="1">
                        <a:defRPr sz="1800" b="1" kern="1200">
                          <a:solidFill>
                            <a:schemeClr val="lt1"/>
                          </a:solidFill>
                          <a:latin typeface="Calibri" panose="020F0502020204030204"/>
                        </a:defRPr>
                      </a:lvl7pPr>
                      <a:lvl8pPr marL="3200400" algn="l" defTabSz="457200" rtl="0" eaLnBrk="1" latinLnBrk="0" hangingPunct="1">
                        <a:defRPr sz="1800" b="1" kern="1200">
                          <a:solidFill>
                            <a:schemeClr val="lt1"/>
                          </a:solidFill>
                          <a:latin typeface="Calibri" panose="020F0502020204030204"/>
                        </a:defRPr>
                      </a:lvl8pPr>
                      <a:lvl9pPr marL="3657600" algn="l" defTabSz="457200" rtl="0" eaLnBrk="1" latinLnBrk="0" hangingPunct="1">
                        <a:defRPr sz="1800" b="1" kern="1200">
                          <a:solidFill>
                            <a:schemeClr val="lt1"/>
                          </a:solidFill>
                          <a:latin typeface="Calibri" panose="020F0502020204030204"/>
                        </a:defRPr>
                      </a:lvl9pPr>
                    </a:lstStyle>
                    <a:p>
                      <a:pPr algn="ctr"/>
                      <a:r>
                        <a:rPr lang="en-US" sz="1600" dirty="0"/>
                        <a:t>Dimension</a:t>
                      </a:r>
                      <a:endParaRPr lang="en-US" sz="1600" dirty="0">
                        <a:solidFill>
                          <a:schemeClr val="bg1"/>
                        </a:solidFill>
                      </a:endParaRPr>
                    </a:p>
                  </a:txBody>
                  <a:tcPr marL="99679" marR="99679" marT="49846" marB="49846"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solidFill>
                  </a:tcPr>
                </a:tc>
                <a:tc>
                  <a:txBody>
                    <a:bodyPr/>
                    <a:lstStyle>
                      <a:lvl1pPr marL="0" algn="l" defTabSz="457200" rtl="0" eaLnBrk="1" latinLnBrk="0" hangingPunct="1">
                        <a:defRPr sz="1800" b="1" kern="1200">
                          <a:solidFill>
                            <a:schemeClr val="lt1"/>
                          </a:solidFill>
                          <a:latin typeface="Calibri" panose="020F0502020204030204"/>
                        </a:defRPr>
                      </a:lvl1pPr>
                      <a:lvl2pPr marL="457200" algn="l" defTabSz="457200" rtl="0" eaLnBrk="1" latinLnBrk="0" hangingPunct="1">
                        <a:defRPr sz="1800" b="1" kern="1200">
                          <a:solidFill>
                            <a:schemeClr val="lt1"/>
                          </a:solidFill>
                          <a:latin typeface="Calibri" panose="020F0502020204030204"/>
                        </a:defRPr>
                      </a:lvl2pPr>
                      <a:lvl3pPr marL="914400" algn="l" defTabSz="457200" rtl="0" eaLnBrk="1" latinLnBrk="0" hangingPunct="1">
                        <a:defRPr sz="1800" b="1" kern="1200">
                          <a:solidFill>
                            <a:schemeClr val="lt1"/>
                          </a:solidFill>
                          <a:latin typeface="Calibri" panose="020F0502020204030204"/>
                        </a:defRPr>
                      </a:lvl3pPr>
                      <a:lvl4pPr marL="1371600" algn="l" defTabSz="457200" rtl="0" eaLnBrk="1" latinLnBrk="0" hangingPunct="1">
                        <a:defRPr sz="1800" b="1" kern="1200">
                          <a:solidFill>
                            <a:schemeClr val="lt1"/>
                          </a:solidFill>
                          <a:latin typeface="Calibri" panose="020F0502020204030204"/>
                        </a:defRPr>
                      </a:lvl4pPr>
                      <a:lvl5pPr marL="1828800" algn="l" defTabSz="457200" rtl="0" eaLnBrk="1" latinLnBrk="0" hangingPunct="1">
                        <a:defRPr sz="1800" b="1" kern="1200">
                          <a:solidFill>
                            <a:schemeClr val="lt1"/>
                          </a:solidFill>
                          <a:latin typeface="Calibri" panose="020F0502020204030204"/>
                        </a:defRPr>
                      </a:lvl5pPr>
                      <a:lvl6pPr marL="2286000" algn="l" defTabSz="457200" rtl="0" eaLnBrk="1" latinLnBrk="0" hangingPunct="1">
                        <a:defRPr sz="1800" b="1" kern="1200">
                          <a:solidFill>
                            <a:schemeClr val="lt1"/>
                          </a:solidFill>
                          <a:latin typeface="Calibri" panose="020F0502020204030204"/>
                        </a:defRPr>
                      </a:lvl6pPr>
                      <a:lvl7pPr marL="2743200" algn="l" defTabSz="457200" rtl="0" eaLnBrk="1" latinLnBrk="0" hangingPunct="1">
                        <a:defRPr sz="1800" b="1" kern="1200">
                          <a:solidFill>
                            <a:schemeClr val="lt1"/>
                          </a:solidFill>
                          <a:latin typeface="Calibri" panose="020F0502020204030204"/>
                        </a:defRPr>
                      </a:lvl7pPr>
                      <a:lvl8pPr marL="3200400" algn="l" defTabSz="457200" rtl="0" eaLnBrk="1" latinLnBrk="0" hangingPunct="1">
                        <a:defRPr sz="1800" b="1" kern="1200">
                          <a:solidFill>
                            <a:schemeClr val="lt1"/>
                          </a:solidFill>
                          <a:latin typeface="Calibri" panose="020F0502020204030204"/>
                        </a:defRPr>
                      </a:lvl8pPr>
                      <a:lvl9pPr marL="3657600" algn="l" defTabSz="457200" rtl="0" eaLnBrk="1" latinLnBrk="0" hangingPunct="1">
                        <a:defRPr sz="1800" b="1" kern="1200">
                          <a:solidFill>
                            <a:schemeClr val="lt1"/>
                          </a:solidFill>
                          <a:latin typeface="Calibri" panose="020F0502020204030204"/>
                        </a:defRPr>
                      </a:lvl9pPr>
                    </a:lstStyle>
                    <a:p>
                      <a:pPr algn="ctr"/>
                      <a:r>
                        <a:rPr lang="en-US" sz="1600" dirty="0"/>
                        <a:t>Effect of Bundled Payment</a:t>
                      </a:r>
                      <a:endParaRPr lang="en-US" sz="1600" dirty="0">
                        <a:solidFill>
                          <a:schemeClr val="bg1"/>
                        </a:solidFill>
                      </a:endParaRPr>
                    </a:p>
                  </a:txBody>
                  <a:tcPr marL="99679" marR="99679" marT="49846" marB="49846"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solidFill>
                  </a:tcPr>
                </a:tc>
                <a:extLst>
                  <a:ext uri="{0D108BD9-81ED-4DB2-BD59-A6C34878D82A}">
                    <a16:rowId xmlns="" xmlns:a16="http://schemas.microsoft.com/office/drawing/2014/main" val="10000"/>
                  </a:ext>
                </a:extLst>
              </a:tr>
              <a:tr h="740569">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sz="1600" dirty="0"/>
                        <a:t>Mortality</a:t>
                      </a:r>
                    </a:p>
                  </a:txBody>
                  <a:tcPr marL="99679" marR="99679" marT="49846" marB="49846"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endParaRPr lang="en-US" sz="1600" dirty="0"/>
                    </a:p>
                  </a:txBody>
                  <a:tcPr marL="99679" marR="99679" marT="49846" marB="49846">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extLst>
                  <a:ext uri="{0D108BD9-81ED-4DB2-BD59-A6C34878D82A}">
                    <a16:rowId xmlns="" xmlns:a16="http://schemas.microsoft.com/office/drawing/2014/main" val="10001"/>
                  </a:ext>
                </a:extLst>
              </a:tr>
              <a:tr h="740569">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sz="1600" dirty="0"/>
                        <a:t>Readmission/</a:t>
                      </a:r>
                      <a:r>
                        <a:rPr lang="en-US" sz="1600" baseline="0" dirty="0"/>
                        <a:t>ER Use</a:t>
                      </a:r>
                      <a:endParaRPr lang="en-US" sz="1600" dirty="0"/>
                    </a:p>
                  </a:txBody>
                  <a:tcPr marL="99679" marR="99679" marT="49846" marB="49846"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2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endParaRPr lang="en-US" sz="1600" dirty="0"/>
                    </a:p>
                  </a:txBody>
                  <a:tcPr marL="99679" marR="99679" marT="49846" marB="49846">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20000"/>
                      </a:srgbClr>
                    </a:solidFill>
                  </a:tcPr>
                </a:tc>
                <a:extLst>
                  <a:ext uri="{0D108BD9-81ED-4DB2-BD59-A6C34878D82A}">
                    <a16:rowId xmlns="" xmlns:a16="http://schemas.microsoft.com/office/drawing/2014/main" val="10002"/>
                  </a:ext>
                </a:extLst>
              </a:tr>
              <a:tr h="740569">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sz="1600" dirty="0"/>
                        <a:t>Walking up and down 12 stairs</a:t>
                      </a:r>
                    </a:p>
                  </a:txBody>
                  <a:tcPr marL="99679" marR="99679" marT="49846" marB="49846"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endParaRPr lang="en-US" sz="1600" dirty="0"/>
                    </a:p>
                  </a:txBody>
                  <a:tcPr marL="99679" marR="99679" marT="49846" marB="49846">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extLst>
                  <a:ext uri="{0D108BD9-81ED-4DB2-BD59-A6C34878D82A}">
                    <a16:rowId xmlns="" xmlns:a16="http://schemas.microsoft.com/office/drawing/2014/main" val="10003"/>
                  </a:ext>
                </a:extLst>
              </a:tr>
              <a:tr h="740569">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sz="1600" baseline="0" dirty="0"/>
                        <a:t>Pain limiting activity</a:t>
                      </a:r>
                      <a:endParaRPr lang="en-US" sz="1600" dirty="0"/>
                    </a:p>
                  </a:txBody>
                  <a:tcPr marL="99679" marR="99679" marT="49846" marB="49846"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2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endParaRPr lang="en-US" sz="1600" dirty="0"/>
                    </a:p>
                  </a:txBody>
                  <a:tcPr marL="99679" marR="99679" marT="49846" marB="49846">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20000"/>
                      </a:srgbClr>
                    </a:solidFill>
                  </a:tcPr>
                </a:tc>
                <a:extLst>
                  <a:ext uri="{0D108BD9-81ED-4DB2-BD59-A6C34878D82A}">
                    <a16:rowId xmlns="" xmlns:a16="http://schemas.microsoft.com/office/drawing/2014/main" val="10004"/>
                  </a:ext>
                </a:extLst>
              </a:tr>
              <a:tr h="740569">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sz="1600" dirty="0"/>
                        <a:t>Patient</a:t>
                      </a:r>
                      <a:r>
                        <a:rPr lang="en-US" sz="1600" baseline="0" dirty="0"/>
                        <a:t> Satisfaction</a:t>
                      </a:r>
                      <a:endParaRPr lang="en-US" sz="1600" dirty="0"/>
                    </a:p>
                  </a:txBody>
                  <a:tcPr marL="99679" marR="99679" marT="49846" marB="49846"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endParaRPr lang="en-US" sz="1600" dirty="0"/>
                    </a:p>
                  </a:txBody>
                  <a:tcPr marL="99679" marR="99679" marT="49846" marB="49846">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extLst>
                  <a:ext uri="{0D108BD9-81ED-4DB2-BD59-A6C34878D82A}">
                    <a16:rowId xmlns="" xmlns:a16="http://schemas.microsoft.com/office/drawing/2014/main" val="10005"/>
                  </a:ext>
                </a:extLst>
              </a:tr>
            </a:tbl>
          </a:graphicData>
        </a:graphic>
      </p:graphicFrame>
      <p:graphicFrame>
        <p:nvGraphicFramePr>
          <p:cNvPr id="7" name="Table 6"/>
          <p:cNvGraphicFramePr>
            <a:graphicFrameLocks noGrp="1"/>
          </p:cNvGraphicFramePr>
          <p:nvPr>
            <p:extLst/>
          </p:nvPr>
        </p:nvGraphicFramePr>
        <p:xfrm>
          <a:off x="3301048" y="1251995"/>
          <a:ext cx="5593080" cy="4421513"/>
        </p:xfrm>
        <a:graphic>
          <a:graphicData uri="http://schemas.openxmlformats.org/drawingml/2006/table">
            <a:tbl>
              <a:tblPr firstRow="1" bandRow="1">
                <a:tableStyleId>{21E4AEA4-8DFA-4A89-87EB-49C32662AFE0}</a:tableStyleId>
              </a:tblPr>
              <a:tblGrid>
                <a:gridCol w="2796540">
                  <a:extLst>
                    <a:ext uri="{9D8B030D-6E8A-4147-A177-3AD203B41FA5}">
                      <a16:colId xmlns="" xmlns:a16="http://schemas.microsoft.com/office/drawing/2014/main" val="20000"/>
                    </a:ext>
                  </a:extLst>
                </a:gridCol>
                <a:gridCol w="2796540">
                  <a:extLst>
                    <a:ext uri="{9D8B030D-6E8A-4147-A177-3AD203B41FA5}">
                      <a16:colId xmlns="" xmlns:a16="http://schemas.microsoft.com/office/drawing/2014/main" val="20001"/>
                    </a:ext>
                  </a:extLst>
                </a:gridCol>
              </a:tblGrid>
              <a:tr h="718668">
                <a:tc>
                  <a:txBody>
                    <a:bodyPr/>
                    <a:lstStyle/>
                    <a:p>
                      <a:pPr algn="ctr"/>
                      <a:r>
                        <a:rPr lang="en-US" sz="1600" dirty="0"/>
                        <a:t>Dimension</a:t>
                      </a:r>
                      <a:endParaRPr lang="en-US" sz="1600" dirty="0">
                        <a:solidFill>
                          <a:schemeClr val="bg1"/>
                        </a:solidFill>
                      </a:endParaRPr>
                    </a:p>
                  </a:txBody>
                  <a:tcPr marL="99679" marR="99679" marT="49846" marB="49846" anchor="ctr"/>
                </a:tc>
                <a:tc>
                  <a:txBody>
                    <a:bodyPr/>
                    <a:lstStyle/>
                    <a:p>
                      <a:pPr algn="ctr"/>
                      <a:r>
                        <a:rPr lang="en-US" sz="1600" dirty="0"/>
                        <a:t>Effect of Bundled Payment</a:t>
                      </a:r>
                      <a:endParaRPr lang="en-US" sz="1600" dirty="0">
                        <a:solidFill>
                          <a:schemeClr val="bg1"/>
                        </a:solidFill>
                      </a:endParaRPr>
                    </a:p>
                  </a:txBody>
                  <a:tcPr marL="99679" marR="99679" marT="49846" marB="49846" anchor="ctr"/>
                </a:tc>
                <a:extLst>
                  <a:ext uri="{0D108BD9-81ED-4DB2-BD59-A6C34878D82A}">
                    <a16:rowId xmlns="" xmlns:a16="http://schemas.microsoft.com/office/drawing/2014/main" val="10000"/>
                  </a:ext>
                </a:extLst>
              </a:tr>
              <a:tr h="740569">
                <a:tc>
                  <a:txBody>
                    <a:bodyPr/>
                    <a:lstStyle/>
                    <a:p>
                      <a:pPr algn="ctr"/>
                      <a:r>
                        <a:rPr lang="en-US" sz="1600" dirty="0"/>
                        <a:t>Mortality</a:t>
                      </a:r>
                    </a:p>
                  </a:txBody>
                  <a:tcPr marL="99679" marR="99679" marT="49846" marB="49846" anchor="ctr"/>
                </a:tc>
                <a:tc>
                  <a:txBody>
                    <a:bodyPr/>
                    <a:lstStyle/>
                    <a:p>
                      <a:endParaRPr lang="en-US" sz="1600" dirty="0"/>
                    </a:p>
                  </a:txBody>
                  <a:tcPr marL="99679" marR="99679" marT="49846" marB="49846"/>
                </a:tc>
                <a:extLst>
                  <a:ext uri="{0D108BD9-81ED-4DB2-BD59-A6C34878D82A}">
                    <a16:rowId xmlns="" xmlns:a16="http://schemas.microsoft.com/office/drawing/2014/main" val="10001"/>
                  </a:ext>
                </a:extLst>
              </a:tr>
              <a:tr h="740569">
                <a:tc>
                  <a:txBody>
                    <a:bodyPr/>
                    <a:lstStyle/>
                    <a:p>
                      <a:pPr algn="ctr"/>
                      <a:r>
                        <a:rPr lang="en-US" sz="1600" dirty="0"/>
                        <a:t>Readmission/</a:t>
                      </a:r>
                      <a:r>
                        <a:rPr lang="en-US" sz="1600" baseline="0" dirty="0"/>
                        <a:t>ER Use</a:t>
                      </a:r>
                      <a:endParaRPr lang="en-US" sz="1600" dirty="0"/>
                    </a:p>
                  </a:txBody>
                  <a:tcPr marL="99679" marR="99679" marT="49846" marB="49846" anchor="ctr"/>
                </a:tc>
                <a:tc>
                  <a:txBody>
                    <a:bodyPr/>
                    <a:lstStyle/>
                    <a:p>
                      <a:endParaRPr lang="en-US" sz="1600" dirty="0"/>
                    </a:p>
                  </a:txBody>
                  <a:tcPr marL="99679" marR="99679" marT="49846" marB="49846"/>
                </a:tc>
                <a:extLst>
                  <a:ext uri="{0D108BD9-81ED-4DB2-BD59-A6C34878D82A}">
                    <a16:rowId xmlns="" xmlns:a16="http://schemas.microsoft.com/office/drawing/2014/main" val="10002"/>
                  </a:ext>
                </a:extLst>
              </a:tr>
              <a:tr h="740569">
                <a:tc>
                  <a:txBody>
                    <a:bodyPr/>
                    <a:lstStyle/>
                    <a:p>
                      <a:pPr algn="ctr"/>
                      <a:r>
                        <a:rPr lang="en-US" sz="1600" dirty="0"/>
                        <a:t>Walking up and down 12 stairs</a:t>
                      </a:r>
                    </a:p>
                  </a:txBody>
                  <a:tcPr marL="99679" marR="99679" marT="49846" marB="49846" anchor="ctr"/>
                </a:tc>
                <a:tc>
                  <a:txBody>
                    <a:bodyPr/>
                    <a:lstStyle/>
                    <a:p>
                      <a:endParaRPr lang="en-US" sz="1600" dirty="0"/>
                    </a:p>
                  </a:txBody>
                  <a:tcPr marL="99679" marR="99679" marT="49846" marB="49846"/>
                </a:tc>
                <a:extLst>
                  <a:ext uri="{0D108BD9-81ED-4DB2-BD59-A6C34878D82A}">
                    <a16:rowId xmlns="" xmlns:a16="http://schemas.microsoft.com/office/drawing/2014/main" val="10003"/>
                  </a:ext>
                </a:extLst>
              </a:tr>
              <a:tr h="740569">
                <a:tc>
                  <a:txBody>
                    <a:bodyPr/>
                    <a:lstStyle/>
                    <a:p>
                      <a:pPr algn="ctr"/>
                      <a:r>
                        <a:rPr lang="en-US" sz="1600" baseline="0" dirty="0"/>
                        <a:t>Pain limiting activity</a:t>
                      </a:r>
                      <a:endParaRPr lang="en-US" sz="1600" dirty="0"/>
                    </a:p>
                  </a:txBody>
                  <a:tcPr marL="99679" marR="99679" marT="49846" marB="49846" anchor="ctr"/>
                </a:tc>
                <a:tc>
                  <a:txBody>
                    <a:bodyPr/>
                    <a:lstStyle/>
                    <a:p>
                      <a:endParaRPr lang="en-US" sz="1600" dirty="0"/>
                    </a:p>
                  </a:txBody>
                  <a:tcPr marL="99679" marR="99679" marT="49846" marB="49846"/>
                </a:tc>
                <a:extLst>
                  <a:ext uri="{0D108BD9-81ED-4DB2-BD59-A6C34878D82A}">
                    <a16:rowId xmlns="" xmlns:a16="http://schemas.microsoft.com/office/drawing/2014/main" val="10004"/>
                  </a:ext>
                </a:extLst>
              </a:tr>
              <a:tr h="740569">
                <a:tc>
                  <a:txBody>
                    <a:bodyPr/>
                    <a:lstStyle/>
                    <a:p>
                      <a:pPr algn="ctr"/>
                      <a:r>
                        <a:rPr lang="en-US" sz="1600" dirty="0"/>
                        <a:t>Patient</a:t>
                      </a:r>
                      <a:r>
                        <a:rPr lang="en-US" sz="1600" baseline="0" dirty="0"/>
                        <a:t> Satisfaction</a:t>
                      </a:r>
                      <a:endParaRPr lang="en-US" sz="1600" dirty="0"/>
                    </a:p>
                  </a:txBody>
                  <a:tcPr marL="99679" marR="99679" marT="49846" marB="49846" anchor="ctr"/>
                </a:tc>
                <a:tc>
                  <a:txBody>
                    <a:bodyPr/>
                    <a:lstStyle/>
                    <a:p>
                      <a:endParaRPr lang="en-US" sz="1600" dirty="0"/>
                    </a:p>
                  </a:txBody>
                  <a:tcPr marL="99679" marR="99679" marT="49846" marB="49846"/>
                </a:tc>
                <a:extLst>
                  <a:ext uri="{0D108BD9-81ED-4DB2-BD59-A6C34878D82A}">
                    <a16:rowId xmlns="" xmlns:a16="http://schemas.microsoft.com/office/drawing/2014/main" val="10005"/>
                  </a:ext>
                </a:extLst>
              </a:tr>
            </a:tbl>
          </a:graphicData>
        </a:graphic>
      </p:graphicFrame>
      <p:sp>
        <p:nvSpPr>
          <p:cNvPr id="8" name="Left-Right Arrow 7"/>
          <p:cNvSpPr/>
          <p:nvPr/>
        </p:nvSpPr>
        <p:spPr>
          <a:xfrm>
            <a:off x="7050974" y="2144359"/>
            <a:ext cx="914400" cy="365760"/>
          </a:xfrm>
          <a:prstGeom prst="lef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anchor="ctr"/>
          <a:lstStyle/>
          <a:p>
            <a:pPr algn="ctr">
              <a:defRPr/>
            </a:pPr>
            <a:endParaRPr lang="en-US"/>
          </a:p>
        </p:txBody>
      </p:sp>
      <p:sp>
        <p:nvSpPr>
          <p:cNvPr id="11" name="Left-Right Arrow 10"/>
          <p:cNvSpPr/>
          <p:nvPr/>
        </p:nvSpPr>
        <p:spPr>
          <a:xfrm>
            <a:off x="7050974" y="2959236"/>
            <a:ext cx="914400" cy="365760"/>
          </a:xfrm>
          <a:prstGeom prst="lef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anchor="ctr"/>
          <a:lstStyle/>
          <a:p>
            <a:pPr algn="ctr">
              <a:defRPr/>
            </a:pPr>
            <a:endParaRPr lang="en-US"/>
          </a:p>
        </p:txBody>
      </p:sp>
      <p:sp>
        <p:nvSpPr>
          <p:cNvPr id="12" name="Left-Right Arrow 11"/>
          <p:cNvSpPr/>
          <p:nvPr/>
        </p:nvSpPr>
        <p:spPr>
          <a:xfrm>
            <a:off x="7050974" y="5108293"/>
            <a:ext cx="914400" cy="365760"/>
          </a:xfrm>
          <a:prstGeom prst="lef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anchor="ctr"/>
          <a:lstStyle/>
          <a:p>
            <a:pPr algn="ctr">
              <a:defRPr/>
            </a:pPr>
            <a:endParaRPr lang="en-US"/>
          </a:p>
        </p:txBody>
      </p:sp>
      <p:grpSp>
        <p:nvGrpSpPr>
          <p:cNvPr id="13" name="Group 12"/>
          <p:cNvGrpSpPr/>
          <p:nvPr/>
        </p:nvGrpSpPr>
        <p:grpSpPr>
          <a:xfrm>
            <a:off x="7050974" y="3660657"/>
            <a:ext cx="1097280" cy="457200"/>
            <a:chOff x="5852160" y="3703002"/>
            <a:chExt cx="1097280" cy="457200"/>
          </a:xfrm>
        </p:grpSpPr>
        <p:sp>
          <p:nvSpPr>
            <p:cNvPr id="14" name="Up Arrow 13"/>
            <p:cNvSpPr/>
            <p:nvPr/>
          </p:nvSpPr>
          <p:spPr>
            <a:xfrm>
              <a:off x="5852160" y="3703002"/>
              <a:ext cx="365760" cy="457200"/>
            </a:xfrm>
            <a:prstGeom prst="upArrow">
              <a:avLst/>
            </a:prstGeom>
            <a:solidFill>
              <a:srgbClr val="339933"/>
            </a:solidFill>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anchor="ctr"/>
            <a:lstStyle/>
            <a:p>
              <a:pPr algn="ctr">
                <a:defRPr/>
              </a:pPr>
              <a:endParaRPr lang="en-US"/>
            </a:p>
          </p:txBody>
        </p:sp>
        <p:sp>
          <p:nvSpPr>
            <p:cNvPr id="15" name="TextBox 14"/>
            <p:cNvSpPr txBox="1">
              <a:spLocks noChangeArrowheads="1"/>
            </p:cNvSpPr>
            <p:nvPr/>
          </p:nvSpPr>
          <p:spPr bwMode="auto">
            <a:xfrm>
              <a:off x="6217920" y="3703002"/>
              <a:ext cx="731520"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28" tIns="54864" rIns="109728" bIns="54864">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en-US" dirty="0"/>
                <a:t>6%</a:t>
              </a:r>
            </a:p>
          </p:txBody>
        </p:sp>
      </p:grpSp>
      <p:grpSp>
        <p:nvGrpSpPr>
          <p:cNvPr id="16" name="Group 15"/>
          <p:cNvGrpSpPr/>
          <p:nvPr/>
        </p:nvGrpSpPr>
        <p:grpSpPr>
          <a:xfrm>
            <a:off x="7050974" y="4299825"/>
            <a:ext cx="1097280" cy="457200"/>
            <a:chOff x="5852160" y="4525962"/>
            <a:chExt cx="1097280" cy="457200"/>
          </a:xfrm>
        </p:grpSpPr>
        <p:sp>
          <p:nvSpPr>
            <p:cNvPr id="17" name="Down Arrow 16"/>
            <p:cNvSpPr/>
            <p:nvPr/>
          </p:nvSpPr>
          <p:spPr>
            <a:xfrm>
              <a:off x="5852160" y="4525962"/>
              <a:ext cx="365760" cy="457200"/>
            </a:xfrm>
            <a:prstGeom prst="downArrow">
              <a:avLst/>
            </a:prstGeom>
            <a:solidFill>
              <a:srgbClr val="339933"/>
            </a:solidFill>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anchor="ctr"/>
            <a:lstStyle/>
            <a:p>
              <a:pPr algn="ctr">
                <a:defRPr/>
              </a:pPr>
              <a:endParaRPr lang="en-US"/>
            </a:p>
          </p:txBody>
        </p:sp>
        <p:sp>
          <p:nvSpPr>
            <p:cNvPr id="18" name="TextBox 10"/>
            <p:cNvSpPr txBox="1">
              <a:spLocks noChangeArrowheads="1"/>
            </p:cNvSpPr>
            <p:nvPr/>
          </p:nvSpPr>
          <p:spPr bwMode="auto">
            <a:xfrm>
              <a:off x="6217920" y="4525962"/>
              <a:ext cx="731520"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28" tIns="54864" rIns="109728" bIns="54864">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en-US" dirty="0"/>
                <a:t>4%</a:t>
              </a:r>
            </a:p>
          </p:txBody>
        </p:sp>
      </p:grpSp>
    </p:spTree>
    <p:extLst>
      <p:ext uri="{BB962C8B-B14F-4D97-AF65-F5344CB8AC3E}">
        <p14:creationId xmlns:p14="http://schemas.microsoft.com/office/powerpoint/2010/main" val="401856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latin typeface="+mj-lt"/>
              </a:rPr>
              <a:t>Results of CJR</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1200" y="1584510"/>
            <a:ext cx="8229600" cy="4088210"/>
          </a:xfrm>
          <a:prstGeom prst="rect">
            <a:avLst/>
          </a:prstGeom>
        </p:spPr>
      </p:pic>
      <p:sp>
        <p:nvSpPr>
          <p:cNvPr id="6" name="TextBox 5"/>
          <p:cNvSpPr txBox="1"/>
          <p:nvPr/>
        </p:nvSpPr>
        <p:spPr>
          <a:xfrm>
            <a:off x="2657398" y="6457626"/>
            <a:ext cx="6877204" cy="338554"/>
          </a:xfrm>
          <a:prstGeom prst="rect">
            <a:avLst/>
          </a:prstGeom>
          <a:noFill/>
        </p:spPr>
        <p:txBody>
          <a:bodyPr wrap="none" rtlCol="0">
            <a:spAutoFit/>
          </a:bodyPr>
          <a:lstStyle/>
          <a:p>
            <a:pPr algn="ctr"/>
            <a:r>
              <a:rPr lang="en-US" altLang="en-US" sz="800" dirty="0" err="1">
                <a:latin typeface="Franklin Gothic Book" panose="020B0503020102020204" pitchFamily="34" charset="0"/>
                <a:ea typeface="Karla" panose="020B0604020202020204" charset="0"/>
              </a:rPr>
              <a:t>Navathe</a:t>
            </a:r>
            <a:r>
              <a:rPr lang="en-US" altLang="en-US" sz="800" dirty="0">
                <a:latin typeface="Franklin Gothic Book" panose="020B0503020102020204" pitchFamily="34" charset="0"/>
                <a:ea typeface="Karla" panose="020B0604020202020204" charset="0"/>
              </a:rPr>
              <a:t> AS, Liao JM, Shah Y, et al. Characteristics of Hospitals Earning Savings in the First Year of Mandatory Bundled Payment for Hip and Knee Surgery. </a:t>
            </a:r>
          </a:p>
          <a:p>
            <a:pPr algn="ctr"/>
            <a:r>
              <a:rPr lang="en-US" altLang="en-US" sz="800" i="1" dirty="0">
                <a:latin typeface="Franklin Gothic Book" panose="020B0503020102020204" pitchFamily="34" charset="0"/>
                <a:ea typeface="Karla" panose="020B0604020202020204" charset="0"/>
              </a:rPr>
              <a:t>JAMA</a:t>
            </a:r>
            <a:r>
              <a:rPr lang="en-US" altLang="en-US" sz="800" dirty="0">
                <a:latin typeface="Franklin Gothic Book" panose="020B0503020102020204" pitchFamily="34" charset="0"/>
                <a:ea typeface="Karla" panose="020B0604020202020204" charset="0"/>
              </a:rPr>
              <a:t>. 2018;319(9):930–932. doi:10.1001/jama.2018.0678</a:t>
            </a:r>
          </a:p>
        </p:txBody>
      </p:sp>
    </p:spTree>
    <p:extLst>
      <p:ext uri="{BB962C8B-B14F-4D97-AF65-F5344CB8AC3E}">
        <p14:creationId xmlns:p14="http://schemas.microsoft.com/office/powerpoint/2010/main" val="887323449"/>
      </p:ext>
    </p:extLst>
  </p:cSld>
  <p:clrMapOvr>
    <a:masterClrMapping/>
  </p:clrMapOvr>
  <p:transition xmlns:p14="http://schemas.microsoft.com/office/powerpoint/2010/mai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lgn="ctr">
              <a:buNone/>
            </a:pPr>
            <a:endParaRPr lang="en-US" sz="3600" dirty="0" smtClean="0">
              <a:latin typeface="+mn-lt"/>
            </a:endParaRPr>
          </a:p>
          <a:p>
            <a:pPr marL="0" indent="0" algn="ctr">
              <a:buNone/>
            </a:pPr>
            <a:r>
              <a:rPr lang="en-US" sz="3600" dirty="0" smtClean="0">
                <a:latin typeface="+mn-lt"/>
              </a:rPr>
              <a:t>Cost = Price * Volume</a:t>
            </a:r>
          </a:p>
          <a:p>
            <a:pPr marL="0" indent="0" algn="ctr">
              <a:buNone/>
            </a:pPr>
            <a:endParaRPr lang="en-US" sz="3600" dirty="0" smtClean="0">
              <a:latin typeface="+mn-lt"/>
            </a:endParaRPr>
          </a:p>
          <a:p>
            <a:pPr marL="0" indent="0" algn="ctr">
              <a:buNone/>
            </a:pPr>
            <a:r>
              <a:rPr lang="en-US" sz="3600" dirty="0" smtClean="0">
                <a:latin typeface="+mn-lt"/>
              </a:rPr>
              <a:t>Bundles affect the prices </a:t>
            </a:r>
            <a:r>
              <a:rPr lang="en-US" sz="3600" i="1" dirty="0" smtClean="0">
                <a:latin typeface="+mn-lt"/>
              </a:rPr>
              <a:t>and</a:t>
            </a:r>
            <a:r>
              <a:rPr lang="en-US" sz="3600" dirty="0" smtClean="0">
                <a:latin typeface="+mn-lt"/>
              </a:rPr>
              <a:t> the volume of expensive procedures and services. </a:t>
            </a:r>
            <a:endParaRPr lang="en-US" sz="3600" dirty="0">
              <a:latin typeface="+mn-lt"/>
            </a:endParaRPr>
          </a:p>
        </p:txBody>
      </p:sp>
      <p:sp>
        <p:nvSpPr>
          <p:cNvPr id="3" name="Title 2"/>
          <p:cNvSpPr>
            <a:spLocks noGrp="1"/>
          </p:cNvSpPr>
          <p:nvPr>
            <p:ph type="ctrTitle"/>
          </p:nvPr>
        </p:nvSpPr>
        <p:spPr/>
        <p:txBody>
          <a:bodyPr>
            <a:normAutofit/>
          </a:bodyPr>
          <a:lstStyle/>
          <a:p>
            <a:r>
              <a:rPr lang="en-US" sz="4000" dirty="0" smtClean="0">
                <a:latin typeface="+mj-lt"/>
              </a:rPr>
              <a:t>Value-Based Payments: Bundles</a:t>
            </a:r>
            <a:endParaRPr lang="en-US" sz="4000" dirty="0">
              <a:latin typeface="+mj-lt"/>
            </a:endParaRPr>
          </a:p>
        </p:txBody>
      </p:sp>
    </p:spTree>
    <p:extLst>
      <p:ext uri="{BB962C8B-B14F-4D97-AF65-F5344CB8AC3E}">
        <p14:creationId xmlns:p14="http://schemas.microsoft.com/office/powerpoint/2010/main" val="745249560"/>
      </p:ext>
    </p:extLst>
  </p:cSld>
  <p:clrMapOvr>
    <a:masterClrMapping/>
  </p:clrMapOvr>
  <p:transition xmlns:p14="http://schemas.microsoft.com/office/powerpoint/2010/mai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latin typeface="+mj-lt"/>
              </a:rPr>
              <a:t>What </a:t>
            </a:r>
            <a:r>
              <a:rPr lang="en-US" sz="4000" dirty="0" smtClean="0">
                <a:latin typeface="+mj-lt"/>
              </a:rPr>
              <a:t>are </a:t>
            </a:r>
            <a:r>
              <a:rPr lang="en-US" sz="4000" dirty="0">
                <a:latin typeface="+mj-lt"/>
              </a:rPr>
              <a:t>bundled </a:t>
            </a:r>
            <a:r>
              <a:rPr lang="en-US" sz="4000" dirty="0" smtClean="0">
                <a:latin typeface="+mj-lt"/>
              </a:rPr>
              <a:t>payments?</a:t>
            </a:r>
            <a:endParaRPr lang="en-US" sz="4000" dirty="0">
              <a:latin typeface="+mj-lt"/>
            </a:endParaRPr>
          </a:p>
        </p:txBody>
      </p:sp>
      <p:pic>
        <p:nvPicPr>
          <p:cNvPr id="5" name="Picture 4"/>
          <p:cNvPicPr>
            <a:picLocks noChangeAspect="1"/>
          </p:cNvPicPr>
          <p:nvPr/>
        </p:nvPicPr>
        <p:blipFill>
          <a:blip r:embed="rId2"/>
          <a:stretch>
            <a:fillRect/>
          </a:stretch>
        </p:blipFill>
        <p:spPr>
          <a:xfrm>
            <a:off x="1982911" y="1394138"/>
            <a:ext cx="8229600" cy="4065457"/>
          </a:xfrm>
          <a:prstGeom prst="rect">
            <a:avLst/>
          </a:prstGeom>
        </p:spPr>
      </p:pic>
      <p:sp>
        <p:nvSpPr>
          <p:cNvPr id="6" name="TextBox 5"/>
          <p:cNvSpPr txBox="1"/>
          <p:nvPr/>
        </p:nvSpPr>
        <p:spPr>
          <a:xfrm>
            <a:off x="8944004" y="6488608"/>
            <a:ext cx="2113079" cy="215444"/>
          </a:xfrm>
          <a:prstGeom prst="rect">
            <a:avLst/>
          </a:prstGeom>
          <a:noFill/>
        </p:spPr>
        <p:txBody>
          <a:bodyPr wrap="none" rtlCol="0">
            <a:spAutoFit/>
          </a:bodyPr>
          <a:lstStyle/>
          <a:p>
            <a:r>
              <a:rPr lang="en-US" sz="800" dirty="0">
                <a:latin typeface="Franklin Gothic Book" panose="020B0503020102020204" pitchFamily="34" charset="0"/>
              </a:rPr>
              <a:t>Source: The Advisory Board Company. 2015.</a:t>
            </a:r>
          </a:p>
        </p:txBody>
      </p:sp>
    </p:spTree>
    <p:extLst>
      <p:ext uri="{BB962C8B-B14F-4D97-AF65-F5344CB8AC3E}">
        <p14:creationId xmlns:p14="http://schemas.microsoft.com/office/powerpoint/2010/main" val="3531410573"/>
      </p:ext>
    </p:extLst>
  </p:cSld>
  <p:clrMapOvr>
    <a:masterClrMapping/>
  </p:clrMapOvr>
  <p:transition xmlns:p14="http://schemas.microsoft.com/office/powerpoint/2010/mai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7875"/>
            <a:ext cx="12192000" cy="747953"/>
          </a:xfrm>
        </p:spPr>
        <p:txBody>
          <a:bodyPr>
            <a:normAutofit/>
          </a:bodyPr>
          <a:lstStyle/>
          <a:p>
            <a:r>
              <a:rPr lang="en-US" sz="4000" dirty="0">
                <a:latin typeface="+mj-lt"/>
              </a:rPr>
              <a:t>Hospital </a:t>
            </a:r>
            <a:r>
              <a:rPr lang="en-US" sz="4000" dirty="0" smtClean="0">
                <a:latin typeface="+mj-lt"/>
              </a:rPr>
              <a:t>View </a:t>
            </a:r>
            <a:r>
              <a:rPr lang="en-US" sz="4000" dirty="0">
                <a:latin typeface="+mj-lt"/>
              </a:rPr>
              <a:t>of </a:t>
            </a:r>
            <a:r>
              <a:rPr lang="en-US" sz="4000" dirty="0" smtClean="0">
                <a:latin typeface="+mj-lt"/>
              </a:rPr>
              <a:t>Savings</a:t>
            </a:r>
            <a:endParaRPr lang="en-US" sz="4000" dirty="0">
              <a:latin typeface="+mj-lt"/>
            </a:endParaRPr>
          </a:p>
        </p:txBody>
      </p:sp>
      <p:sp>
        <p:nvSpPr>
          <p:cNvPr id="19" name="TextBox 18"/>
          <p:cNvSpPr txBox="1"/>
          <p:nvPr/>
        </p:nvSpPr>
        <p:spPr>
          <a:xfrm>
            <a:off x="2846804" y="6467933"/>
            <a:ext cx="6522940" cy="338554"/>
          </a:xfrm>
          <a:prstGeom prst="rect">
            <a:avLst/>
          </a:prstGeom>
          <a:noFill/>
        </p:spPr>
        <p:txBody>
          <a:bodyPr wrap="none" rtlCol="0">
            <a:spAutoFit/>
          </a:bodyPr>
          <a:lstStyle/>
          <a:p>
            <a:r>
              <a:rPr lang="en-US" altLang="en-US" sz="800" dirty="0" err="1">
                <a:latin typeface="Franklin Gothic Book" panose="020B0503020102020204" pitchFamily="34" charset="0"/>
                <a:ea typeface="Karla" panose="020B0604020202020204" charset="0"/>
              </a:rPr>
              <a:t>Navathe</a:t>
            </a:r>
            <a:r>
              <a:rPr lang="en-US" altLang="en-US" sz="800" dirty="0">
                <a:latin typeface="Franklin Gothic Book" panose="020B0503020102020204" pitchFamily="34" charset="0"/>
                <a:ea typeface="Karla" panose="020B0604020202020204" charset="0"/>
              </a:rPr>
              <a:t> AS, </a:t>
            </a:r>
            <a:r>
              <a:rPr lang="en-US" altLang="en-US" sz="800" dirty="0" err="1">
                <a:latin typeface="Franklin Gothic Book" panose="020B0503020102020204" pitchFamily="34" charset="0"/>
                <a:ea typeface="Karla" panose="020B0604020202020204" charset="0"/>
              </a:rPr>
              <a:t>Troxel</a:t>
            </a:r>
            <a:r>
              <a:rPr lang="en-US" altLang="en-US" sz="800" dirty="0">
                <a:latin typeface="Franklin Gothic Book" panose="020B0503020102020204" pitchFamily="34" charset="0"/>
                <a:ea typeface="Karla" panose="020B0604020202020204" charset="0"/>
              </a:rPr>
              <a:t> AB, Liao JM, Nan N, Zhu J, </a:t>
            </a:r>
            <a:r>
              <a:rPr lang="en-US" altLang="en-US" sz="800" dirty="0" err="1">
                <a:latin typeface="Franklin Gothic Book" panose="020B0503020102020204" pitchFamily="34" charset="0"/>
                <a:ea typeface="Karla" panose="020B0604020202020204" charset="0"/>
              </a:rPr>
              <a:t>Zhong</a:t>
            </a:r>
            <a:r>
              <a:rPr lang="en-US" altLang="en-US" sz="800" dirty="0">
                <a:latin typeface="Franklin Gothic Book" panose="020B0503020102020204" pitchFamily="34" charset="0"/>
                <a:ea typeface="Karla" panose="020B0604020202020204" charset="0"/>
              </a:rPr>
              <a:t> W, Emanuel EJ. Cost of Joint Replacement Using Bundled Payment Models.</a:t>
            </a:r>
            <a:r>
              <a:rPr lang="en-US" altLang="en-US" sz="800" i="1" dirty="0">
                <a:latin typeface="Franklin Gothic Book" panose="020B0503020102020204" pitchFamily="34" charset="0"/>
                <a:ea typeface="Karla" panose="020B0604020202020204" charset="0"/>
              </a:rPr>
              <a:t> JAMA Intern Med. </a:t>
            </a:r>
          </a:p>
          <a:p>
            <a:pPr algn="ctr"/>
            <a:r>
              <a:rPr lang="en-US" altLang="en-US" sz="800" dirty="0">
                <a:latin typeface="Franklin Gothic Book" panose="020B0503020102020204" pitchFamily="34" charset="0"/>
                <a:ea typeface="Karla" panose="020B0604020202020204" charset="0"/>
              </a:rPr>
              <a:t>2017;177(2):214–222. doi:10.1001/jamainternmed.2016.8263</a:t>
            </a:r>
          </a:p>
        </p:txBody>
      </p:sp>
      <p:grpSp>
        <p:nvGrpSpPr>
          <p:cNvPr id="20" name="Group 19"/>
          <p:cNvGrpSpPr/>
          <p:nvPr/>
        </p:nvGrpSpPr>
        <p:grpSpPr>
          <a:xfrm>
            <a:off x="1775791" y="822896"/>
            <a:ext cx="8229600" cy="5253882"/>
            <a:chOff x="-143436" y="-163129"/>
            <a:chExt cx="9697011" cy="5253882"/>
          </a:xfrm>
        </p:grpSpPr>
        <p:graphicFrame>
          <p:nvGraphicFramePr>
            <p:cNvPr id="21" name="Chart 20"/>
            <p:cNvGraphicFramePr>
              <a:graphicFrameLocks/>
            </p:cNvGraphicFramePr>
            <p:nvPr>
              <p:extLst/>
            </p:nvPr>
          </p:nvGraphicFramePr>
          <p:xfrm>
            <a:off x="-143436" y="810809"/>
            <a:ext cx="5334000" cy="397912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2" name="Chart 21"/>
            <p:cNvGraphicFramePr>
              <a:graphicFrameLocks/>
            </p:cNvGraphicFramePr>
            <p:nvPr>
              <p:extLst/>
            </p:nvPr>
          </p:nvGraphicFramePr>
          <p:xfrm>
            <a:off x="5181600" y="1050820"/>
            <a:ext cx="4371975" cy="3832832"/>
          </p:xfrm>
          <a:graphic>
            <a:graphicData uri="http://schemas.openxmlformats.org/drawingml/2006/chart">
              <c:chart xmlns:c="http://schemas.openxmlformats.org/drawingml/2006/chart" xmlns:r="http://schemas.openxmlformats.org/officeDocument/2006/relationships" r:id="rId4"/>
            </a:graphicData>
          </a:graphic>
        </p:graphicFrame>
        <p:cxnSp>
          <p:nvCxnSpPr>
            <p:cNvPr id="23" name="Straight Connector 22"/>
            <p:cNvCxnSpPr/>
            <p:nvPr/>
          </p:nvCxnSpPr>
          <p:spPr>
            <a:xfrm flipV="1">
              <a:off x="4580962" y="983784"/>
              <a:ext cx="753040" cy="91104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4581798" y="2984032"/>
              <a:ext cx="752204" cy="142986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2119361" y="4723638"/>
              <a:ext cx="1467725" cy="359420"/>
            </a:xfrm>
            <a:prstGeom prst="rect">
              <a:avLst/>
            </a:prstGeom>
            <a:noFill/>
          </p:spPr>
          <p:txBody>
            <a:bodyPr wrap="square" lIns="81625" tIns="40812" rIns="81625" bIns="40812" rtlCol="0">
              <a:spAutoFit/>
            </a:bodyPr>
            <a:lstStyle/>
            <a:p>
              <a:pPr defTabSz="816255"/>
              <a:r>
                <a:rPr lang="en-US" dirty="0">
                  <a:solidFill>
                    <a:prstClr val="black"/>
                  </a:solidFill>
                  <a:latin typeface="Franklin Gothic Book" panose="020B0503020102020204" pitchFamily="34" charset="0"/>
                </a:rPr>
                <a:t>ACE Year 3</a:t>
              </a:r>
            </a:p>
          </p:txBody>
        </p:sp>
        <p:sp>
          <p:nvSpPr>
            <p:cNvPr id="26" name="TextBox 25"/>
            <p:cNvSpPr txBox="1"/>
            <p:nvPr/>
          </p:nvSpPr>
          <p:spPr>
            <a:xfrm>
              <a:off x="3730524" y="4731333"/>
              <a:ext cx="1603477" cy="359420"/>
            </a:xfrm>
            <a:prstGeom prst="rect">
              <a:avLst/>
            </a:prstGeom>
            <a:noFill/>
          </p:spPr>
          <p:txBody>
            <a:bodyPr wrap="square" lIns="81625" tIns="40812" rIns="81625" bIns="40812" rtlCol="0">
              <a:spAutoFit/>
            </a:bodyPr>
            <a:lstStyle/>
            <a:p>
              <a:pPr defTabSz="816255"/>
              <a:r>
                <a:rPr lang="en-US" dirty="0">
                  <a:solidFill>
                    <a:prstClr val="black"/>
                  </a:solidFill>
                  <a:latin typeface="Franklin Gothic Book" panose="020B0503020102020204" pitchFamily="34" charset="0"/>
                </a:rPr>
                <a:t>BPCI Year 2</a:t>
              </a:r>
            </a:p>
          </p:txBody>
        </p:sp>
        <p:sp>
          <p:nvSpPr>
            <p:cNvPr id="27" name="TextBox 26"/>
            <p:cNvSpPr txBox="1"/>
            <p:nvPr/>
          </p:nvSpPr>
          <p:spPr>
            <a:xfrm>
              <a:off x="6453189" y="4354831"/>
              <a:ext cx="1558651" cy="359420"/>
            </a:xfrm>
            <a:prstGeom prst="rect">
              <a:avLst/>
            </a:prstGeom>
            <a:noFill/>
          </p:spPr>
          <p:txBody>
            <a:bodyPr wrap="square" lIns="81625" tIns="40812" rIns="81625" bIns="40812" rtlCol="0">
              <a:spAutoFit/>
            </a:bodyPr>
            <a:lstStyle/>
            <a:p>
              <a:pPr defTabSz="816255"/>
              <a:r>
                <a:rPr lang="en-US" dirty="0">
                  <a:solidFill>
                    <a:prstClr val="black"/>
                  </a:solidFill>
                  <a:latin typeface="Franklin Gothic Book" panose="020B0503020102020204" pitchFamily="34" charset="0"/>
                </a:rPr>
                <a:t>BPCI Year 2</a:t>
              </a:r>
            </a:p>
          </p:txBody>
        </p:sp>
        <p:sp>
          <p:nvSpPr>
            <p:cNvPr id="28" name="TextBox 27"/>
            <p:cNvSpPr txBox="1"/>
            <p:nvPr/>
          </p:nvSpPr>
          <p:spPr>
            <a:xfrm>
              <a:off x="1687082" y="-163129"/>
              <a:ext cx="3546566" cy="913418"/>
            </a:xfrm>
            <a:prstGeom prst="rect">
              <a:avLst/>
            </a:prstGeom>
            <a:noFill/>
          </p:spPr>
          <p:txBody>
            <a:bodyPr wrap="square" lIns="81625" tIns="40812" rIns="81625" bIns="40812" rtlCol="0">
              <a:spAutoFit/>
            </a:bodyPr>
            <a:lstStyle/>
            <a:p>
              <a:pPr defTabSz="816255"/>
              <a:r>
                <a:rPr lang="en-US" dirty="0">
                  <a:solidFill>
                    <a:prstClr val="black"/>
                  </a:solidFill>
                  <a:latin typeface="Franklin Gothic Book" panose="020B0503020102020204" pitchFamily="34" charset="0"/>
                </a:rPr>
                <a:t>Panel A: Internal hospital cost components and post-acute care spending</a:t>
              </a:r>
            </a:p>
          </p:txBody>
        </p:sp>
        <p:sp>
          <p:nvSpPr>
            <p:cNvPr id="29" name="TextBox 28"/>
            <p:cNvSpPr txBox="1"/>
            <p:nvPr/>
          </p:nvSpPr>
          <p:spPr>
            <a:xfrm>
              <a:off x="5334001" y="-158059"/>
              <a:ext cx="3238500" cy="913418"/>
            </a:xfrm>
            <a:prstGeom prst="rect">
              <a:avLst/>
            </a:prstGeom>
            <a:noFill/>
          </p:spPr>
          <p:txBody>
            <a:bodyPr wrap="square" lIns="81625" tIns="40812" rIns="81625" bIns="40812" rtlCol="0">
              <a:spAutoFit/>
            </a:bodyPr>
            <a:lstStyle/>
            <a:p>
              <a:pPr defTabSz="816255"/>
              <a:r>
                <a:rPr lang="en-US" dirty="0">
                  <a:solidFill>
                    <a:prstClr val="black"/>
                  </a:solidFill>
                  <a:latin typeface="Franklin Gothic Book" panose="020B0503020102020204" pitchFamily="34" charset="0"/>
                </a:rPr>
                <a:t>Panel B: Post-acute care spending components</a:t>
              </a:r>
            </a:p>
            <a:p>
              <a:pPr defTabSz="816255"/>
              <a:endParaRPr lang="en-US" dirty="0">
                <a:solidFill>
                  <a:prstClr val="black"/>
                </a:solidFill>
                <a:latin typeface="Franklin Gothic Book" panose="020B0503020102020204" pitchFamily="34" charset="0"/>
              </a:endParaRPr>
            </a:p>
          </p:txBody>
        </p:sp>
        <p:cxnSp>
          <p:nvCxnSpPr>
            <p:cNvPr id="30" name="Straight Connector 29"/>
            <p:cNvCxnSpPr/>
            <p:nvPr/>
          </p:nvCxnSpPr>
          <p:spPr>
            <a:xfrm>
              <a:off x="1739131" y="788670"/>
              <a:ext cx="344246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5453339" y="788670"/>
              <a:ext cx="344246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60698972"/>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887605"/>
            <a:ext cx="10515600" cy="4505330"/>
          </a:xfrm>
        </p:spPr>
        <p:txBody>
          <a:bodyPr/>
          <a:lstStyle/>
          <a:p>
            <a:pPr marL="457200" indent="-457200">
              <a:buFont typeface="+mj-lt"/>
              <a:buAutoNum type="arabicPeriod"/>
            </a:pPr>
            <a:r>
              <a:rPr lang="en-US" sz="3200" dirty="0" smtClean="0">
                <a:latin typeface="+mn-lt"/>
              </a:rPr>
              <a:t>Prices:</a:t>
            </a:r>
          </a:p>
          <a:p>
            <a:pPr marL="914400" lvl="1" indent="-457200">
              <a:buFont typeface="+mj-lt"/>
              <a:buAutoNum type="arabicPeriod"/>
            </a:pPr>
            <a:r>
              <a:rPr lang="en-US" sz="2800" dirty="0" smtClean="0">
                <a:latin typeface="+mn-lt"/>
              </a:rPr>
              <a:t>Reduced prices for implants and inputs.</a:t>
            </a:r>
          </a:p>
          <a:p>
            <a:pPr marL="2286000" lvl="4" indent="-457200">
              <a:buFont typeface="+mj-lt"/>
              <a:buAutoNum type="arabicPeriod"/>
            </a:pPr>
            <a:endParaRPr lang="en-US" sz="2200" dirty="0" smtClean="0">
              <a:latin typeface="+mn-lt"/>
            </a:endParaRPr>
          </a:p>
          <a:p>
            <a:pPr marL="457200" indent="-457200">
              <a:buFont typeface="+mj-lt"/>
              <a:buAutoNum type="arabicPeriod"/>
            </a:pPr>
            <a:r>
              <a:rPr lang="en-US" sz="3200" dirty="0" smtClean="0">
                <a:latin typeface="+mn-lt"/>
              </a:rPr>
              <a:t>Volume</a:t>
            </a:r>
          </a:p>
          <a:p>
            <a:pPr marL="914400" lvl="1" indent="-457200">
              <a:buFont typeface="+mj-lt"/>
              <a:buAutoNum type="arabicPeriod"/>
            </a:pPr>
            <a:r>
              <a:rPr lang="en-US" sz="2800" dirty="0">
                <a:latin typeface="+mn-lt"/>
              </a:rPr>
              <a:t>Shift of post-acute care from institutions to home</a:t>
            </a:r>
            <a:r>
              <a:rPr lang="en-US" sz="2800" dirty="0" smtClean="0">
                <a:latin typeface="+mn-lt"/>
              </a:rPr>
              <a:t>.</a:t>
            </a:r>
          </a:p>
          <a:p>
            <a:pPr marL="914400" lvl="1" indent="-457200">
              <a:buFont typeface="+mj-lt"/>
              <a:buAutoNum type="arabicPeriod"/>
            </a:pPr>
            <a:endParaRPr lang="en-US" sz="2800" dirty="0" smtClean="0">
              <a:latin typeface="+mn-lt"/>
            </a:endParaRPr>
          </a:p>
          <a:p>
            <a:pPr marL="457200" indent="-457200">
              <a:buFont typeface="+mj-lt"/>
              <a:buAutoNum type="arabicPeriod"/>
            </a:pPr>
            <a:r>
              <a:rPr lang="en-US" sz="3200" dirty="0" smtClean="0">
                <a:latin typeface="+mn-lt"/>
              </a:rPr>
              <a:t>Efficiency</a:t>
            </a:r>
          </a:p>
          <a:p>
            <a:pPr marL="914400" lvl="1" indent="-457200">
              <a:buFont typeface="+mj-lt"/>
              <a:buAutoNum type="arabicPeriod"/>
            </a:pPr>
            <a:r>
              <a:rPr lang="en-US" sz="2800" dirty="0" smtClean="0">
                <a:latin typeface="+mn-lt"/>
              </a:rPr>
              <a:t>Increased efficiency due to shorter procedure durations.</a:t>
            </a:r>
          </a:p>
          <a:p>
            <a:pPr marL="914400" lvl="1" indent="-457200">
              <a:buFont typeface="+mj-lt"/>
              <a:buAutoNum type="arabicPeriod"/>
            </a:pPr>
            <a:r>
              <a:rPr lang="en-US" sz="2800" dirty="0" smtClean="0">
                <a:latin typeface="+mn-lt"/>
              </a:rPr>
              <a:t>Shifting procedures towards lower-cost facilities (ex: from hospital to ambulatory surgical centers</a:t>
            </a:r>
            <a:r>
              <a:rPr lang="en-US" sz="2800" dirty="0">
                <a:latin typeface="+mn-lt"/>
              </a:rPr>
              <a:t>)</a:t>
            </a:r>
          </a:p>
        </p:txBody>
      </p:sp>
      <p:sp>
        <p:nvSpPr>
          <p:cNvPr id="3" name="Title 2"/>
          <p:cNvSpPr>
            <a:spLocks noGrp="1"/>
          </p:cNvSpPr>
          <p:nvPr>
            <p:ph type="ctrTitle"/>
          </p:nvPr>
        </p:nvSpPr>
        <p:spPr/>
        <p:txBody>
          <a:bodyPr>
            <a:normAutofit/>
          </a:bodyPr>
          <a:lstStyle/>
          <a:p>
            <a:r>
              <a:rPr lang="en-US" dirty="0" smtClean="0">
                <a:latin typeface="+mj-lt"/>
              </a:rPr>
              <a:t>Savings in Bundled Payment</a:t>
            </a:r>
            <a:endParaRPr lang="en-US" dirty="0">
              <a:latin typeface="+mj-lt"/>
            </a:endParaRPr>
          </a:p>
        </p:txBody>
      </p:sp>
    </p:spTree>
    <p:extLst>
      <p:ext uri="{BB962C8B-B14F-4D97-AF65-F5344CB8AC3E}">
        <p14:creationId xmlns:p14="http://schemas.microsoft.com/office/powerpoint/2010/main" val="2949941448"/>
      </p:ext>
    </p:extLst>
  </p:cSld>
  <p:clrMapOvr>
    <a:masterClrMapping/>
  </p:clrMapOvr>
  <p:transition xmlns:p14="http://schemas.microsoft.com/office/powerpoint/2010/mai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latin typeface="+mj-lt"/>
              </a:rPr>
              <a:t>Capitation for PCP</a:t>
            </a:r>
          </a:p>
        </p:txBody>
      </p:sp>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r="37666"/>
          <a:stretch/>
        </p:blipFill>
        <p:spPr bwMode="auto">
          <a:xfrm>
            <a:off x="3420752" y="1082409"/>
            <a:ext cx="5350496" cy="5022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5079160" y="1052746"/>
            <a:ext cx="963934" cy="369236"/>
          </a:xfrm>
          <a:prstGeom prst="rect">
            <a:avLst/>
          </a:prstGeom>
          <a:noFill/>
        </p:spPr>
        <p:txBody>
          <a:bodyPr wrap="square" rtlCol="0">
            <a:spAutoFit/>
          </a:bodyPr>
          <a:lstStyle/>
          <a:p>
            <a:r>
              <a:rPr lang="en-US" sz="1799" b="1" dirty="0">
                <a:solidFill>
                  <a:srgbClr val="FF0000"/>
                </a:solidFill>
              </a:rPr>
              <a:t>2015</a:t>
            </a:r>
          </a:p>
        </p:txBody>
      </p:sp>
      <p:sp>
        <p:nvSpPr>
          <p:cNvPr id="6" name="TextBox 5"/>
          <p:cNvSpPr txBox="1"/>
          <p:nvPr/>
        </p:nvSpPr>
        <p:spPr>
          <a:xfrm>
            <a:off x="8686126" y="1052746"/>
            <a:ext cx="1069062" cy="369204"/>
          </a:xfrm>
          <a:prstGeom prst="rect">
            <a:avLst/>
          </a:prstGeom>
          <a:noFill/>
        </p:spPr>
        <p:txBody>
          <a:bodyPr wrap="square" rtlCol="0">
            <a:spAutoFit/>
          </a:bodyPr>
          <a:lstStyle/>
          <a:p>
            <a:r>
              <a:rPr lang="en-US" sz="1799" b="1" dirty="0">
                <a:solidFill>
                  <a:srgbClr val="FF0000"/>
                </a:solidFill>
              </a:rPr>
              <a:t>2016+</a:t>
            </a:r>
          </a:p>
        </p:txBody>
      </p:sp>
    </p:spTree>
    <p:extLst>
      <p:ext uri="{BB962C8B-B14F-4D97-AF65-F5344CB8AC3E}">
        <p14:creationId xmlns:p14="http://schemas.microsoft.com/office/powerpoint/2010/main" val="3558403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latin typeface="+mj-lt"/>
              </a:rPr>
              <a:t>Member Engagement Changes</a:t>
            </a:r>
          </a:p>
        </p:txBody>
      </p:sp>
      <p:pic>
        <p:nvPicPr>
          <p:cNvPr id="4" name="Picture 3"/>
          <p:cNvPicPr>
            <a:picLocks noChangeAspect="1"/>
          </p:cNvPicPr>
          <p:nvPr/>
        </p:nvPicPr>
        <p:blipFill>
          <a:blip r:embed="rId2"/>
          <a:stretch>
            <a:fillRect/>
          </a:stretch>
        </p:blipFill>
        <p:spPr>
          <a:xfrm>
            <a:off x="2890061" y="1524331"/>
            <a:ext cx="6411878" cy="3809338"/>
          </a:xfrm>
          <a:prstGeom prst="rect">
            <a:avLst/>
          </a:prstGeom>
        </p:spPr>
      </p:pic>
    </p:spTree>
    <p:extLst>
      <p:ext uri="{BB962C8B-B14F-4D97-AF65-F5344CB8AC3E}">
        <p14:creationId xmlns:p14="http://schemas.microsoft.com/office/powerpoint/2010/main" val="2822359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latin typeface="+mj-lt"/>
              </a:rPr>
              <a:t>Quality: 2015 vs. 2016</a:t>
            </a:r>
          </a:p>
        </p:txBody>
      </p:sp>
      <p:pic>
        <p:nvPicPr>
          <p:cNvPr id="4" name="Picture 3"/>
          <p:cNvPicPr>
            <a:picLocks noChangeAspect="1"/>
          </p:cNvPicPr>
          <p:nvPr/>
        </p:nvPicPr>
        <p:blipFill>
          <a:blip r:embed="rId2"/>
          <a:stretch>
            <a:fillRect/>
          </a:stretch>
        </p:blipFill>
        <p:spPr>
          <a:xfrm>
            <a:off x="2489919" y="1311327"/>
            <a:ext cx="7212165" cy="4233413"/>
          </a:xfrm>
          <a:prstGeom prst="rect">
            <a:avLst/>
          </a:prstGeom>
        </p:spPr>
      </p:pic>
      <p:cxnSp>
        <p:nvCxnSpPr>
          <p:cNvPr id="5" name="Straight Arrow Connector 4"/>
          <p:cNvCxnSpPr/>
          <p:nvPr/>
        </p:nvCxnSpPr>
        <p:spPr>
          <a:xfrm>
            <a:off x="8633022" y="2471675"/>
            <a:ext cx="152360" cy="22854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6" name="TextBox 5"/>
          <p:cNvSpPr txBox="1"/>
          <p:nvPr/>
        </p:nvSpPr>
        <p:spPr>
          <a:xfrm>
            <a:off x="8709203" y="2404244"/>
            <a:ext cx="655595" cy="276927"/>
          </a:xfrm>
          <a:prstGeom prst="rect">
            <a:avLst/>
          </a:prstGeom>
          <a:noFill/>
        </p:spPr>
        <p:txBody>
          <a:bodyPr wrap="square" rtlCol="0">
            <a:spAutoFit/>
          </a:bodyPr>
          <a:lstStyle/>
          <a:p>
            <a:r>
              <a:rPr lang="en-US" sz="1200" dirty="0">
                <a:solidFill>
                  <a:srgbClr val="C00000"/>
                </a:solidFill>
              </a:rPr>
              <a:t>4.09%</a:t>
            </a:r>
          </a:p>
        </p:txBody>
      </p:sp>
      <p:sp>
        <p:nvSpPr>
          <p:cNvPr id="7" name="TextBox 6"/>
          <p:cNvSpPr txBox="1"/>
          <p:nvPr/>
        </p:nvSpPr>
        <p:spPr>
          <a:xfrm>
            <a:off x="7784971" y="3749164"/>
            <a:ext cx="655595" cy="276927"/>
          </a:xfrm>
          <a:prstGeom prst="rect">
            <a:avLst/>
          </a:prstGeom>
          <a:noFill/>
        </p:spPr>
        <p:txBody>
          <a:bodyPr wrap="square" rtlCol="0">
            <a:spAutoFit/>
          </a:bodyPr>
          <a:lstStyle/>
          <a:p>
            <a:r>
              <a:rPr lang="en-US" sz="1200" dirty="0">
                <a:solidFill>
                  <a:srgbClr val="C00000"/>
                </a:solidFill>
              </a:rPr>
              <a:t>0.97%</a:t>
            </a:r>
          </a:p>
        </p:txBody>
      </p:sp>
      <p:cxnSp>
        <p:nvCxnSpPr>
          <p:cNvPr id="8" name="Straight Arrow Connector 7"/>
          <p:cNvCxnSpPr/>
          <p:nvPr/>
        </p:nvCxnSpPr>
        <p:spPr>
          <a:xfrm>
            <a:off x="7755815" y="3805709"/>
            <a:ext cx="78829" cy="230446"/>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84763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0" y="284756"/>
            <a:ext cx="12192000" cy="829730"/>
          </a:xfrm>
        </p:spPr>
        <p:txBody>
          <a:bodyPr>
            <a:normAutofit/>
          </a:bodyPr>
          <a:lstStyle/>
          <a:p>
            <a:r>
              <a:rPr lang="en-US" altLang="en-US" sz="4000" dirty="0">
                <a:latin typeface="+mj-lt"/>
              </a:rPr>
              <a:t>Massachusetts AQC</a:t>
            </a:r>
          </a:p>
        </p:txBody>
      </p:sp>
      <p:sp>
        <p:nvSpPr>
          <p:cNvPr id="46082" name="Content Placeholder 2"/>
          <p:cNvSpPr>
            <a:spLocks noGrp="1"/>
          </p:cNvSpPr>
          <p:nvPr>
            <p:ph idx="1"/>
          </p:nvPr>
        </p:nvSpPr>
        <p:spPr>
          <a:xfrm>
            <a:off x="1022863" y="1515879"/>
            <a:ext cx="10146274" cy="4351338"/>
          </a:xfrm>
        </p:spPr>
        <p:txBody>
          <a:bodyPr>
            <a:noAutofit/>
          </a:bodyPr>
          <a:lstStyle/>
          <a:p>
            <a:r>
              <a:rPr lang="en-US" altLang="en-US" sz="3000" dirty="0">
                <a:latin typeface="+mn-lt"/>
              </a:rPr>
              <a:t>In 2009, Blue Cross Blue Shield of Massachusetts (BCBS) implemented Alternative Quality Contract (AQC), beginning with 20% of BCBS HMO </a:t>
            </a:r>
            <a:r>
              <a:rPr lang="en-US" altLang="en-US" sz="3000" dirty="0" smtClean="0">
                <a:latin typeface="+mn-lt"/>
              </a:rPr>
              <a:t>members</a:t>
            </a:r>
          </a:p>
          <a:p>
            <a:pPr lvl="2"/>
            <a:endParaRPr lang="en-US" altLang="en-US" sz="2200" dirty="0">
              <a:latin typeface="+mn-lt"/>
            </a:endParaRPr>
          </a:p>
          <a:p>
            <a:r>
              <a:rPr lang="en-US" altLang="en-US" sz="3000" dirty="0">
                <a:latin typeface="+mn-lt"/>
              </a:rPr>
              <a:t>By 2012, 85% of physicians in the BCBS HMO network were in an </a:t>
            </a:r>
            <a:r>
              <a:rPr lang="en-US" altLang="en-US" sz="3000" dirty="0" smtClean="0">
                <a:latin typeface="+mn-lt"/>
              </a:rPr>
              <a:t>AQC</a:t>
            </a:r>
          </a:p>
          <a:p>
            <a:pPr lvl="2"/>
            <a:endParaRPr lang="en-US" altLang="en-US" sz="2200" dirty="0">
              <a:latin typeface="+mn-lt"/>
            </a:endParaRPr>
          </a:p>
          <a:p>
            <a:r>
              <a:rPr lang="en-US" altLang="en-US" sz="3000" dirty="0">
                <a:latin typeface="+mn-lt"/>
              </a:rPr>
              <a:t>Tufts Health Plan and CMS’ Pioneer ACO Model followed suit in 2012 and brought 72% of its managed care enrollees under global budgets </a:t>
            </a:r>
          </a:p>
        </p:txBody>
      </p:sp>
    </p:spTree>
    <p:extLst>
      <p:ext uri="{BB962C8B-B14F-4D97-AF65-F5344CB8AC3E}">
        <p14:creationId xmlns:p14="http://schemas.microsoft.com/office/powerpoint/2010/main" val="229905437"/>
      </p:ext>
    </p:extLst>
  </p:cSld>
  <p:clrMapOvr>
    <a:masterClrMapping/>
  </p:clrMapOvr>
  <p:transition xmlns:p14="http://schemas.microsoft.com/office/powerpoint/2010/mai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0" y="406776"/>
            <a:ext cx="12192000" cy="829730"/>
          </a:xfrm>
        </p:spPr>
        <p:txBody>
          <a:bodyPr>
            <a:noAutofit/>
          </a:bodyPr>
          <a:lstStyle/>
          <a:p>
            <a:r>
              <a:rPr lang="en-US" altLang="en-US" dirty="0">
                <a:latin typeface="+mj-lt"/>
              </a:rPr>
              <a:t>AQC spending grew $62 per enrollee per </a:t>
            </a:r>
            <a:r>
              <a:rPr lang="en-US" altLang="en-US" dirty="0" smtClean="0">
                <a:latin typeface="+mj-lt"/>
              </a:rPr>
              <a:t>quarter, </a:t>
            </a:r>
            <a:br>
              <a:rPr lang="en-US" altLang="en-US" dirty="0" smtClean="0">
                <a:latin typeface="+mj-lt"/>
              </a:rPr>
            </a:br>
            <a:r>
              <a:rPr lang="en-US" altLang="en-US" dirty="0" smtClean="0">
                <a:latin typeface="+mj-lt"/>
              </a:rPr>
              <a:t>less </a:t>
            </a:r>
            <a:r>
              <a:rPr lang="en-US" altLang="en-US" dirty="0">
                <a:latin typeface="+mj-lt"/>
              </a:rPr>
              <a:t>than control for 6.8% savings</a:t>
            </a:r>
          </a:p>
        </p:txBody>
      </p:sp>
      <p:pic>
        <p:nvPicPr>
          <p:cNvPr id="54274" name="Picture 3"/>
          <p:cNvPicPr>
            <a:picLocks noChangeAspect="1"/>
          </p:cNvPicPr>
          <p:nvPr/>
        </p:nvPicPr>
        <p:blipFill>
          <a:blip>
            <a:extLst>
              <a:ext uri="{28A0092B-C50C-407E-A947-70E740481C1C}">
                <a14:useLocalDpi xmlns:a14="http://schemas.microsoft.com/office/drawing/2010/main" val="0"/>
              </a:ext>
            </a:extLst>
          </a:blip>
          <a:srcRect t="1294" b="55386"/>
          <a:stretch>
            <a:fillRect/>
          </a:stretch>
        </p:blipFill>
        <p:spPr bwMode="auto">
          <a:xfrm>
            <a:off x="1981200" y="1325386"/>
            <a:ext cx="8229600" cy="4606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2690260" y="6435592"/>
            <a:ext cx="6811480" cy="215444"/>
          </a:xfrm>
          <a:prstGeom prst="rect">
            <a:avLst/>
          </a:prstGeom>
          <a:noFill/>
        </p:spPr>
        <p:txBody>
          <a:bodyPr wrap="none" rtlCol="0">
            <a:spAutoFit/>
          </a:bodyPr>
          <a:lstStyle/>
          <a:p>
            <a:pPr algn="ctr"/>
            <a:r>
              <a:rPr lang="en-US" altLang="en-US" sz="800" dirty="0">
                <a:latin typeface="Franklin Gothic Book" panose="020B0503020102020204" pitchFamily="34" charset="0"/>
                <a:ea typeface="Karla" panose="020B0604020202020204" charset="0"/>
              </a:rPr>
              <a:t>Source: Song Z, </a:t>
            </a:r>
            <a:r>
              <a:rPr lang="en-US" altLang="en-US" sz="800" dirty="0" err="1">
                <a:latin typeface="Franklin Gothic Book" panose="020B0503020102020204" pitchFamily="34" charset="0"/>
                <a:ea typeface="Karla" panose="020B0604020202020204" charset="0"/>
              </a:rPr>
              <a:t>Safran</a:t>
            </a:r>
            <a:r>
              <a:rPr lang="en-US" altLang="en-US" sz="800" dirty="0">
                <a:latin typeface="Franklin Gothic Book" panose="020B0503020102020204" pitchFamily="34" charset="0"/>
                <a:ea typeface="Karla" panose="020B0604020202020204" charset="0"/>
              </a:rPr>
              <a:t> DG, et al. Change in health care spending and quality 4 years into global payment. N </a:t>
            </a:r>
            <a:r>
              <a:rPr lang="en-US" altLang="en-US" sz="800" dirty="0" err="1">
                <a:latin typeface="Franklin Gothic Book" panose="020B0503020102020204" pitchFamily="34" charset="0"/>
                <a:ea typeface="Karla" panose="020B0604020202020204" charset="0"/>
              </a:rPr>
              <a:t>Engl</a:t>
            </a:r>
            <a:r>
              <a:rPr lang="en-US" altLang="en-US" sz="800" dirty="0">
                <a:latin typeface="Franklin Gothic Book" panose="020B0503020102020204" pitchFamily="34" charset="0"/>
                <a:ea typeface="Karla" panose="020B0604020202020204" charset="0"/>
              </a:rPr>
              <a:t> J Med. 2014 Oct 30;371(18):17044-14</a:t>
            </a:r>
          </a:p>
        </p:txBody>
      </p:sp>
    </p:spTree>
    <p:extLst>
      <p:ext uri="{BB962C8B-B14F-4D97-AF65-F5344CB8AC3E}">
        <p14:creationId xmlns:p14="http://schemas.microsoft.com/office/powerpoint/2010/main" val="3372336690"/>
      </p:ext>
    </p:extLst>
  </p:cSld>
  <p:clrMapOvr>
    <a:masterClrMapping/>
  </p:clrMapOvr>
  <p:transition xmlns:p14="http://schemas.microsoft.com/office/powerpoint/2010/mai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p:txBody>
          <a:bodyPr>
            <a:normAutofit/>
          </a:bodyPr>
          <a:lstStyle/>
          <a:p>
            <a:r>
              <a:rPr lang="en-US" altLang="en-US" sz="4000" dirty="0">
                <a:latin typeface="+mj-lt"/>
              </a:rPr>
              <a:t>Total MA AQC savings </a:t>
            </a:r>
          </a:p>
        </p:txBody>
      </p:sp>
      <p:graphicFrame>
        <p:nvGraphicFramePr>
          <p:cNvPr id="3" name="Chart 2"/>
          <p:cNvGraphicFramePr/>
          <p:nvPr>
            <p:extLst/>
          </p:nvPr>
        </p:nvGraphicFramePr>
        <p:xfrm>
          <a:off x="1981200" y="1143000"/>
          <a:ext cx="8229600" cy="4572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07677702"/>
      </p:ext>
    </p:extLst>
  </p:cSld>
  <p:clrMapOvr>
    <a:masterClrMapping/>
  </p:clrMapOvr>
  <p:transition xmlns:p14="http://schemas.microsoft.com/office/powerpoint/2010/mai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latin typeface="+mn-lt"/>
              </a:rPr>
              <a:t>Early in the program (years 1-4), 60% of savings came from lower prices, mainly by going to lower cost hospitals and other providers. 40% came from reduced utilization.</a:t>
            </a:r>
          </a:p>
          <a:p>
            <a:endParaRPr lang="en-US" dirty="0">
              <a:latin typeface="+mn-lt"/>
            </a:endParaRPr>
          </a:p>
          <a:p>
            <a:r>
              <a:rPr lang="en-US" dirty="0" smtClean="0">
                <a:latin typeface="+mn-lt"/>
              </a:rPr>
              <a:t>But later (years 4-8), about 60% of the savings accrued from reduced utilization, and only 40% from </a:t>
            </a:r>
            <a:r>
              <a:rPr lang="en-US" smtClean="0">
                <a:latin typeface="+mn-lt"/>
              </a:rPr>
              <a:t>pricess. </a:t>
            </a:r>
            <a:endParaRPr lang="en-US" dirty="0">
              <a:latin typeface="+mn-lt"/>
            </a:endParaRPr>
          </a:p>
        </p:txBody>
      </p:sp>
      <p:sp>
        <p:nvSpPr>
          <p:cNvPr id="3" name="Title 2"/>
          <p:cNvSpPr>
            <a:spLocks noGrp="1"/>
          </p:cNvSpPr>
          <p:nvPr>
            <p:ph type="ctrTitle"/>
          </p:nvPr>
        </p:nvSpPr>
        <p:spPr/>
        <p:txBody>
          <a:bodyPr>
            <a:normAutofit/>
          </a:bodyPr>
          <a:lstStyle/>
          <a:p>
            <a:r>
              <a:rPr lang="en-US" sz="4000" dirty="0" smtClean="0">
                <a:latin typeface="+mj-lt"/>
              </a:rPr>
              <a:t>MA AQC Savings</a:t>
            </a:r>
            <a:endParaRPr lang="en-US" sz="4000" dirty="0">
              <a:latin typeface="+mj-lt"/>
            </a:endParaRPr>
          </a:p>
        </p:txBody>
      </p:sp>
    </p:spTree>
    <p:extLst>
      <p:ext uri="{BB962C8B-B14F-4D97-AF65-F5344CB8AC3E}">
        <p14:creationId xmlns:p14="http://schemas.microsoft.com/office/powerpoint/2010/main" val="2782273198"/>
      </p:ext>
    </p:extLst>
  </p:cSld>
  <p:clrMapOvr>
    <a:masterClrMapping/>
  </p:clrMapOvr>
  <p:transition xmlns:p14="http://schemas.microsoft.com/office/powerpoint/2010/mai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2422812" y="2521537"/>
            <a:ext cx="7346376" cy="769441"/>
          </a:xfrm>
          <a:prstGeom prst="rect">
            <a:avLst/>
          </a:prstGeom>
          <a:noFill/>
        </p:spPr>
        <p:txBody>
          <a:bodyPr wrap="square" rtlCol="0">
            <a:spAutoFit/>
          </a:bodyPr>
          <a:lstStyle/>
          <a:p>
            <a:pPr algn="ctr"/>
            <a:r>
              <a:rPr lang="en-US" sz="4400" b="1" smtClean="0">
                <a:ea typeface="Open Sans Light" charset="0"/>
                <a:cs typeface="Open Sans Light" charset="0"/>
              </a:rPr>
              <a:t>Lean Implementation</a:t>
            </a:r>
            <a:endParaRPr lang="en-US" sz="4400" b="1" dirty="0">
              <a:ea typeface="Open Sans Light" charset="0"/>
              <a:cs typeface="Open Sans Light" charset="0"/>
            </a:endParaRPr>
          </a:p>
        </p:txBody>
      </p:sp>
      <p:sp>
        <p:nvSpPr>
          <p:cNvPr id="2" name="Title 1"/>
          <p:cNvSpPr>
            <a:spLocks noGrp="1"/>
          </p:cNvSpPr>
          <p:nvPr>
            <p:ph type="ctrTitle"/>
          </p:nvPr>
        </p:nvSpPr>
        <p:spPr/>
        <p:txBody>
          <a:bodyPr/>
          <a:lstStyle/>
          <a:p>
            <a:endParaRPr lang="en-US" dirty="0"/>
          </a:p>
        </p:txBody>
      </p:sp>
    </p:spTree>
    <p:extLst>
      <p:ext uri="{BB962C8B-B14F-4D97-AF65-F5344CB8AC3E}">
        <p14:creationId xmlns:p14="http://schemas.microsoft.com/office/powerpoint/2010/main" val="399422016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latin typeface="+mj-lt"/>
              </a:rPr>
              <a:t>Hospitals Consume a Massive Proportion of Health Spending</a:t>
            </a:r>
          </a:p>
        </p:txBody>
      </p:sp>
      <p:sp>
        <p:nvSpPr>
          <p:cNvPr id="5" name="TextBox 4"/>
          <p:cNvSpPr txBox="1"/>
          <p:nvPr/>
        </p:nvSpPr>
        <p:spPr>
          <a:xfrm>
            <a:off x="5910522" y="6389178"/>
            <a:ext cx="6173447" cy="253916"/>
          </a:xfrm>
          <a:prstGeom prst="rect">
            <a:avLst/>
          </a:prstGeom>
          <a:noFill/>
        </p:spPr>
        <p:txBody>
          <a:bodyPr wrap="square" rtlCol="0">
            <a:spAutoFit/>
          </a:bodyPr>
          <a:lstStyle/>
          <a:p>
            <a:pPr algn="r" defTabSz="914400">
              <a:spcAft>
                <a:spcPts val="400"/>
              </a:spcAft>
              <a:defRPr/>
            </a:pPr>
            <a:r>
              <a:rPr lang="en-US" sz="1050" dirty="0">
                <a:solidFill>
                  <a:schemeClr val="bg1"/>
                </a:solidFill>
              </a:rPr>
              <a:t>Source: </a:t>
            </a:r>
            <a:r>
              <a:rPr lang="en-US" sz="1050" dirty="0" err="1">
                <a:solidFill>
                  <a:schemeClr val="bg1"/>
                </a:solidFill>
              </a:rPr>
              <a:t>Altarum</a:t>
            </a:r>
            <a:r>
              <a:rPr lang="en-US" sz="1050" dirty="0">
                <a:solidFill>
                  <a:schemeClr val="bg1"/>
                </a:solidFill>
              </a:rPr>
              <a:t> Institute, 2016</a:t>
            </a:r>
          </a:p>
        </p:txBody>
      </p:sp>
      <p:graphicFrame>
        <p:nvGraphicFramePr>
          <p:cNvPr id="8" name="Content Placeholder 7"/>
          <p:cNvGraphicFramePr>
            <a:graphicFrameLocks noGrp="1"/>
          </p:cNvGraphicFramePr>
          <p:nvPr>
            <p:ph idx="1"/>
            <p:extLst/>
          </p:nvPr>
        </p:nvGraphicFramePr>
        <p:xfrm>
          <a:off x="811213" y="1295400"/>
          <a:ext cx="10515600"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03907135"/>
      </p:ext>
    </p:extLst>
  </p:cSld>
  <p:clrMapOvr>
    <a:masterClrMapping/>
  </p:clrMapOvr>
  <p:transition xmlns:p14="http://schemas.microsoft.com/office/powerpoint/2010/mai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fontScale="90000"/>
          </a:bodyPr>
          <a:lstStyle/>
          <a:p>
            <a:r>
              <a:rPr lang="en-US" dirty="0">
                <a:latin typeface="+mj-lt"/>
              </a:rPr>
              <a:t>Adapt and Implement LEAN Production Practices for Inpatient Care</a:t>
            </a:r>
          </a:p>
        </p:txBody>
      </p:sp>
      <p:pic>
        <p:nvPicPr>
          <p:cNvPr id="6" name="Picture 5"/>
          <p:cNvPicPr>
            <a:picLocks noChangeAspect="1"/>
          </p:cNvPicPr>
          <p:nvPr/>
        </p:nvPicPr>
        <p:blipFill>
          <a:blip r:embed="rId3"/>
          <a:stretch>
            <a:fillRect/>
          </a:stretch>
        </p:blipFill>
        <p:spPr>
          <a:xfrm>
            <a:off x="3953507" y="1501622"/>
            <a:ext cx="4284985" cy="3720885"/>
          </a:xfrm>
          <a:prstGeom prst="rect">
            <a:avLst/>
          </a:prstGeom>
        </p:spPr>
      </p:pic>
      <p:pic>
        <p:nvPicPr>
          <p:cNvPr id="9" name="Picture 8"/>
          <p:cNvPicPr>
            <a:picLocks noChangeAspect="1"/>
          </p:cNvPicPr>
          <p:nvPr/>
        </p:nvPicPr>
        <p:blipFill>
          <a:blip r:embed="rId4"/>
          <a:stretch>
            <a:fillRect/>
          </a:stretch>
        </p:blipFill>
        <p:spPr>
          <a:xfrm>
            <a:off x="4691981" y="5222507"/>
            <a:ext cx="2808035" cy="494916"/>
          </a:xfrm>
          <a:prstGeom prst="rect">
            <a:avLst/>
          </a:prstGeom>
        </p:spPr>
      </p:pic>
    </p:spTree>
    <p:extLst>
      <p:ext uri="{BB962C8B-B14F-4D97-AF65-F5344CB8AC3E}">
        <p14:creationId xmlns:p14="http://schemas.microsoft.com/office/powerpoint/2010/main" val="2994420002"/>
      </p:ext>
    </p:extLst>
  </p:cSld>
  <p:clrMapOvr>
    <a:masterClrMapping/>
  </p:clrMapOvr>
  <p:transition xmlns:p14="http://schemas.microsoft.com/office/powerpoint/2010/mai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59560" y="1332266"/>
            <a:ext cx="7072879" cy="4321377"/>
          </a:xfrm>
        </p:spPr>
      </p:pic>
      <p:sp>
        <p:nvSpPr>
          <p:cNvPr id="3" name="Title 2"/>
          <p:cNvSpPr>
            <a:spLocks noGrp="1"/>
          </p:cNvSpPr>
          <p:nvPr>
            <p:ph type="ctrTitle"/>
          </p:nvPr>
        </p:nvSpPr>
        <p:spPr/>
        <p:txBody>
          <a:bodyPr>
            <a:normAutofit/>
          </a:bodyPr>
          <a:lstStyle/>
          <a:p>
            <a:r>
              <a:rPr lang="en-US" sz="4000" dirty="0" smtClean="0">
                <a:latin typeface="+mj-lt"/>
              </a:rPr>
              <a:t>Example: Denver Health System</a:t>
            </a:r>
            <a:endParaRPr lang="en-US" sz="4000" dirty="0">
              <a:latin typeface="+mj-lt"/>
            </a:endParaRPr>
          </a:p>
        </p:txBody>
      </p:sp>
    </p:spTree>
    <p:extLst>
      <p:ext uri="{BB962C8B-B14F-4D97-AF65-F5344CB8AC3E}">
        <p14:creationId xmlns:p14="http://schemas.microsoft.com/office/powerpoint/2010/main" val="1486503964"/>
      </p:ext>
    </p:extLst>
  </p:cSld>
  <p:clrMapOvr>
    <a:masterClrMapping/>
  </p:clrMapOvr>
  <p:transition xmlns:p14="http://schemas.microsoft.com/office/powerpoint/2010/mai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10035" y="1392269"/>
            <a:ext cx="6971929" cy="4179948"/>
          </a:xfrm>
        </p:spPr>
      </p:pic>
      <p:sp>
        <p:nvSpPr>
          <p:cNvPr id="3" name="Title 2"/>
          <p:cNvSpPr>
            <a:spLocks noGrp="1"/>
          </p:cNvSpPr>
          <p:nvPr>
            <p:ph type="ctrTitle"/>
          </p:nvPr>
        </p:nvSpPr>
        <p:spPr/>
        <p:txBody>
          <a:bodyPr>
            <a:normAutofit/>
          </a:bodyPr>
          <a:lstStyle/>
          <a:p>
            <a:r>
              <a:rPr lang="en-US" sz="4000" dirty="0" smtClean="0">
                <a:latin typeface="+mj-lt"/>
              </a:rPr>
              <a:t>Example: Denver Health System</a:t>
            </a:r>
            <a:endParaRPr lang="en-US" sz="4000" dirty="0">
              <a:latin typeface="+mj-lt"/>
            </a:endParaRPr>
          </a:p>
        </p:txBody>
      </p:sp>
    </p:spTree>
    <p:extLst>
      <p:ext uri="{BB962C8B-B14F-4D97-AF65-F5344CB8AC3E}">
        <p14:creationId xmlns:p14="http://schemas.microsoft.com/office/powerpoint/2010/main" val="1540834202"/>
      </p:ext>
    </p:extLst>
  </p:cSld>
  <p:clrMapOvr>
    <a:masterClrMapping/>
  </p:clrMapOvr>
  <p:transition xmlns:p14="http://schemas.microsoft.com/office/powerpoint/2010/mai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3200" dirty="0" smtClean="0">
                <a:latin typeface="+mn-lt"/>
              </a:rPr>
              <a:t>Increased outpatient volume by 5%</a:t>
            </a:r>
          </a:p>
          <a:p>
            <a:pPr lvl="3"/>
            <a:endParaRPr lang="en-US" sz="2200" dirty="0">
              <a:latin typeface="+mn-lt"/>
            </a:endParaRPr>
          </a:p>
          <a:p>
            <a:r>
              <a:rPr lang="en-US" sz="3200" dirty="0" smtClean="0">
                <a:latin typeface="+mn-lt"/>
              </a:rPr>
              <a:t>$160 million in savings over 5 years</a:t>
            </a:r>
          </a:p>
          <a:p>
            <a:pPr lvl="3"/>
            <a:endParaRPr lang="en-US" sz="2200" dirty="0" smtClean="0">
              <a:latin typeface="+mn-lt"/>
            </a:endParaRPr>
          </a:p>
          <a:p>
            <a:r>
              <a:rPr lang="en-US" sz="3200" dirty="0" smtClean="0">
                <a:latin typeface="+mn-lt"/>
              </a:rPr>
              <a:t>No one laid off</a:t>
            </a:r>
            <a:endParaRPr lang="en-US" sz="3200" dirty="0">
              <a:latin typeface="+mn-lt"/>
            </a:endParaRPr>
          </a:p>
        </p:txBody>
      </p:sp>
      <p:sp>
        <p:nvSpPr>
          <p:cNvPr id="3" name="Title 2"/>
          <p:cNvSpPr>
            <a:spLocks noGrp="1"/>
          </p:cNvSpPr>
          <p:nvPr>
            <p:ph type="ctrTitle"/>
          </p:nvPr>
        </p:nvSpPr>
        <p:spPr/>
        <p:txBody>
          <a:bodyPr>
            <a:normAutofit/>
          </a:bodyPr>
          <a:lstStyle/>
          <a:p>
            <a:r>
              <a:rPr lang="en-US" sz="4000" dirty="0" smtClean="0">
                <a:latin typeface="+mj-lt"/>
              </a:rPr>
              <a:t>Example: Denver Health System</a:t>
            </a:r>
            <a:endParaRPr lang="en-US" sz="4000" dirty="0">
              <a:latin typeface="+mj-lt"/>
            </a:endParaRPr>
          </a:p>
        </p:txBody>
      </p:sp>
    </p:spTree>
    <p:extLst>
      <p:ext uri="{BB962C8B-B14F-4D97-AF65-F5344CB8AC3E}">
        <p14:creationId xmlns:p14="http://schemas.microsoft.com/office/powerpoint/2010/main" val="4078608806"/>
      </p:ext>
    </p:extLst>
  </p:cSld>
  <p:clrMapOvr>
    <a:masterClrMapping/>
  </p:clrMapOvr>
  <p:transition xmlns:p14="http://schemas.microsoft.com/office/powerpoint/2010/mai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2422812" y="2487129"/>
            <a:ext cx="7346376" cy="707886"/>
          </a:xfrm>
          <a:prstGeom prst="rect">
            <a:avLst/>
          </a:prstGeom>
          <a:noFill/>
        </p:spPr>
        <p:txBody>
          <a:bodyPr wrap="square" rtlCol="0">
            <a:spAutoFit/>
          </a:bodyPr>
          <a:lstStyle/>
          <a:p>
            <a:pPr algn="ctr"/>
            <a:r>
              <a:rPr lang="en-US" sz="4000" b="1" dirty="0" smtClean="0">
                <a:ea typeface="Open Sans Light" charset="0"/>
                <a:cs typeface="Open Sans Light" charset="0"/>
              </a:rPr>
              <a:t>Process Changes</a:t>
            </a:r>
            <a:endParaRPr lang="en-US" sz="4000" b="1" dirty="0">
              <a:ea typeface="Open Sans Light" charset="0"/>
              <a:cs typeface="Open Sans Light" charset="0"/>
            </a:endParaRPr>
          </a:p>
        </p:txBody>
      </p:sp>
      <p:sp>
        <p:nvSpPr>
          <p:cNvPr id="2" name="Title 1"/>
          <p:cNvSpPr>
            <a:spLocks noGrp="1"/>
          </p:cNvSpPr>
          <p:nvPr>
            <p:ph type="ctrTitle"/>
          </p:nvPr>
        </p:nvSpPr>
        <p:spPr/>
        <p:txBody>
          <a:bodyPr/>
          <a:lstStyle/>
          <a:p>
            <a:endParaRPr lang="en-US" dirty="0"/>
          </a:p>
        </p:txBody>
      </p:sp>
    </p:spTree>
    <p:extLst>
      <p:ext uri="{BB962C8B-B14F-4D97-AF65-F5344CB8AC3E}">
        <p14:creationId xmlns:p14="http://schemas.microsoft.com/office/powerpoint/2010/main" val="3709601600"/>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dirty="0">
                <a:latin typeface="+mj-lt"/>
              </a:rPr>
              <a:t>Deinstitutionalization – USA </a:t>
            </a:r>
          </a:p>
        </p:txBody>
      </p:sp>
      <p:graphicFrame>
        <p:nvGraphicFramePr>
          <p:cNvPr id="4" name="Chart 3"/>
          <p:cNvGraphicFramePr>
            <a:graphicFrameLocks/>
          </p:cNvGraphicFramePr>
          <p:nvPr>
            <p:extLst/>
          </p:nvPr>
        </p:nvGraphicFramePr>
        <p:xfrm>
          <a:off x="995778" y="1109709"/>
          <a:ext cx="10200443" cy="480434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91604189"/>
      </p:ext>
    </p:extLst>
  </p:cSld>
  <p:clrMapOvr>
    <a:masterClrMapping/>
  </p:clrMapOvr>
  <p:transition xmlns:p14="http://schemas.microsoft.com/office/powerpoint/2010/mai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dirty="0">
                <a:latin typeface="+mj-lt"/>
              </a:rPr>
              <a:t>Deinstitutionalization – USA </a:t>
            </a:r>
          </a:p>
        </p:txBody>
      </p:sp>
      <p:graphicFrame>
        <p:nvGraphicFramePr>
          <p:cNvPr id="3" name="Chart 2"/>
          <p:cNvGraphicFramePr>
            <a:graphicFrameLocks/>
          </p:cNvGraphicFramePr>
          <p:nvPr>
            <p:extLst/>
          </p:nvPr>
        </p:nvGraphicFramePr>
        <p:xfrm>
          <a:off x="1057182" y="1073435"/>
          <a:ext cx="10077635" cy="49053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00802015"/>
      </p:ext>
    </p:extLst>
  </p:cSld>
  <p:clrMapOvr>
    <a:masterClrMapping/>
  </p:clrMapOvr>
  <p:transition xmlns:p14="http://schemas.microsoft.com/office/powerpoint/2010/mai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dirty="0">
                <a:latin typeface="+mj-lt"/>
              </a:rPr>
              <a:t>Deinstitutionalization – USA </a:t>
            </a:r>
          </a:p>
        </p:txBody>
      </p:sp>
      <p:graphicFrame>
        <p:nvGraphicFramePr>
          <p:cNvPr id="5" name="Chart 4"/>
          <p:cNvGraphicFramePr>
            <a:graphicFrameLocks/>
          </p:cNvGraphicFramePr>
          <p:nvPr>
            <p:extLst/>
          </p:nvPr>
        </p:nvGraphicFramePr>
        <p:xfrm>
          <a:off x="898125" y="1003178"/>
          <a:ext cx="10395750" cy="48720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0393687"/>
      </p:ext>
    </p:extLst>
  </p:cSld>
  <p:clrMapOvr>
    <a:masterClrMapping/>
  </p:clrMapOvr>
  <p:transition xmlns:p14="http://schemas.microsoft.com/office/powerpoint/2010/mai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0"/>
            <a:ext cx="10515600" cy="809705"/>
          </a:xfrm>
        </p:spPr>
        <p:txBody>
          <a:bodyPr>
            <a:normAutofit fontScale="90000"/>
          </a:bodyPr>
          <a:lstStyle/>
          <a:p>
            <a:r>
              <a:rPr lang="en-US" sz="4000" dirty="0">
                <a:latin typeface="+mj-lt"/>
              </a:rPr>
              <a:t>Move Care Out of Hospitals Into Ambulatory Centers</a:t>
            </a:r>
          </a:p>
        </p:txBody>
      </p:sp>
      <p:sp>
        <p:nvSpPr>
          <p:cNvPr id="4" name="Content Placeholder 3"/>
          <p:cNvSpPr>
            <a:spLocks noGrp="1"/>
          </p:cNvSpPr>
          <p:nvPr>
            <p:ph sz="half" idx="1"/>
          </p:nvPr>
        </p:nvSpPr>
        <p:spPr>
          <a:xfrm>
            <a:off x="1660916" y="1564912"/>
            <a:ext cx="2489521" cy="4351338"/>
          </a:xfrm>
        </p:spPr>
        <p:txBody>
          <a:bodyPr/>
          <a:lstStyle/>
          <a:p>
            <a:pPr marL="0" indent="0">
              <a:buNone/>
            </a:pPr>
            <a:r>
              <a:rPr lang="en-US" dirty="0">
                <a:latin typeface="+mn-lt"/>
              </a:rPr>
              <a:t>Surgery</a:t>
            </a:r>
          </a:p>
          <a:p>
            <a:endParaRPr lang="en-US" dirty="0">
              <a:latin typeface="+mn-lt"/>
            </a:endParaRPr>
          </a:p>
          <a:p>
            <a:pPr marL="0" indent="0">
              <a:buNone/>
            </a:pPr>
            <a:r>
              <a:rPr lang="en-US" dirty="0">
                <a:latin typeface="+mn-lt"/>
              </a:rPr>
              <a:t>Radiology</a:t>
            </a:r>
          </a:p>
          <a:p>
            <a:endParaRPr lang="en-US" dirty="0">
              <a:latin typeface="+mn-lt"/>
            </a:endParaRPr>
          </a:p>
          <a:p>
            <a:pPr marL="0" indent="0">
              <a:buNone/>
            </a:pPr>
            <a:r>
              <a:rPr lang="en-US" dirty="0">
                <a:latin typeface="+mn-lt"/>
              </a:rPr>
              <a:t>Rehab</a:t>
            </a:r>
          </a:p>
          <a:p>
            <a:endParaRPr lang="en-US" dirty="0" smtClean="0">
              <a:latin typeface="+mn-lt"/>
            </a:endParaRPr>
          </a:p>
          <a:p>
            <a:pPr marL="0" indent="0">
              <a:buNone/>
            </a:pPr>
            <a:r>
              <a:rPr lang="en-US" dirty="0" smtClean="0">
                <a:latin typeface="+mn-lt"/>
              </a:rPr>
              <a:t>Oncology</a:t>
            </a:r>
            <a:endParaRPr lang="en-US" dirty="0">
              <a:latin typeface="+mn-lt"/>
            </a:endParaRPr>
          </a:p>
          <a:p>
            <a:endParaRPr lang="en-US" dirty="0">
              <a:latin typeface="+mn-lt"/>
            </a:endParaRPr>
          </a:p>
        </p:txBody>
      </p:sp>
      <p:sp>
        <p:nvSpPr>
          <p:cNvPr id="3" name="Content Placeholder 2"/>
          <p:cNvSpPr>
            <a:spLocks noGrp="1"/>
          </p:cNvSpPr>
          <p:nvPr>
            <p:ph sz="half" idx="2"/>
          </p:nvPr>
        </p:nvSpPr>
        <p:spPr>
          <a:xfrm>
            <a:off x="6858913" y="1564912"/>
            <a:ext cx="4581400" cy="4351338"/>
          </a:xfrm>
        </p:spPr>
        <p:txBody>
          <a:bodyPr/>
          <a:lstStyle/>
          <a:p>
            <a:pPr marL="0" indent="0">
              <a:buNone/>
            </a:pPr>
            <a:r>
              <a:rPr lang="en-US" sz="2600" dirty="0">
                <a:latin typeface="+mn-lt"/>
              </a:rPr>
              <a:t>Ambulatory surgical centers</a:t>
            </a:r>
          </a:p>
          <a:p>
            <a:pPr marL="0" indent="0">
              <a:buNone/>
            </a:pPr>
            <a:endParaRPr lang="en-US" dirty="0">
              <a:latin typeface="+mn-lt"/>
            </a:endParaRPr>
          </a:p>
          <a:p>
            <a:pPr marL="0" indent="0">
              <a:buNone/>
            </a:pPr>
            <a:r>
              <a:rPr lang="en-US" dirty="0">
                <a:latin typeface="+mn-lt"/>
              </a:rPr>
              <a:t>Ambulatory imaging</a:t>
            </a:r>
          </a:p>
          <a:p>
            <a:pPr marL="0" indent="0">
              <a:buNone/>
            </a:pPr>
            <a:endParaRPr lang="en-US" dirty="0">
              <a:latin typeface="+mn-lt"/>
            </a:endParaRPr>
          </a:p>
          <a:p>
            <a:pPr marL="0" indent="0">
              <a:buNone/>
            </a:pPr>
            <a:r>
              <a:rPr lang="en-US" dirty="0">
                <a:latin typeface="+mn-lt"/>
              </a:rPr>
              <a:t>Ambulatory physical </a:t>
            </a:r>
            <a:r>
              <a:rPr lang="en-US" dirty="0" smtClean="0">
                <a:latin typeface="+mn-lt"/>
              </a:rPr>
              <a:t>therapy</a:t>
            </a:r>
          </a:p>
          <a:p>
            <a:pPr marL="0" indent="0">
              <a:buNone/>
            </a:pPr>
            <a:endParaRPr lang="en-US" dirty="0" smtClean="0">
              <a:latin typeface="+mn-lt"/>
            </a:endParaRPr>
          </a:p>
          <a:p>
            <a:pPr marL="0" indent="0">
              <a:buNone/>
            </a:pPr>
            <a:r>
              <a:rPr lang="en-US" dirty="0" smtClean="0">
                <a:latin typeface="+mn-lt"/>
              </a:rPr>
              <a:t>Office or home </a:t>
            </a:r>
            <a:endParaRPr lang="en-US" dirty="0">
              <a:latin typeface="+mn-lt"/>
            </a:endParaRPr>
          </a:p>
        </p:txBody>
      </p:sp>
      <p:sp>
        <p:nvSpPr>
          <p:cNvPr id="5" name="Right Arrow 4"/>
          <p:cNvSpPr/>
          <p:nvPr/>
        </p:nvSpPr>
        <p:spPr>
          <a:xfrm>
            <a:off x="4150437" y="1487065"/>
            <a:ext cx="2181828" cy="6771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p:cNvSpPr/>
          <p:nvPr/>
        </p:nvSpPr>
        <p:spPr>
          <a:xfrm>
            <a:off x="4150437" y="2502985"/>
            <a:ext cx="2181828" cy="6771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a:off x="4176479" y="3518905"/>
            <a:ext cx="2181828" cy="6771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a:off x="4150437" y="4534825"/>
            <a:ext cx="2181828" cy="6771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25058361"/>
      </p:ext>
    </p:extLst>
  </p:cSld>
  <p:clrMapOvr>
    <a:masterClrMapping/>
  </p:clrMapOvr>
  <p:transition xmlns:p14="http://schemas.microsoft.com/office/powerpoint/2010/mai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endParaRPr lang="en-US" dirty="0">
              <a:latin typeface="+mn-lt"/>
            </a:endParaRPr>
          </a:p>
          <a:p>
            <a:endParaRPr lang="en-US" dirty="0"/>
          </a:p>
        </p:txBody>
      </p:sp>
      <p:sp>
        <p:nvSpPr>
          <p:cNvPr id="2" name="Title 1"/>
          <p:cNvSpPr>
            <a:spLocks noGrp="1"/>
          </p:cNvSpPr>
          <p:nvPr>
            <p:ph type="ctrTitle"/>
          </p:nvPr>
        </p:nvSpPr>
        <p:spPr/>
        <p:txBody>
          <a:bodyPr/>
          <a:lstStyle/>
          <a:p>
            <a:r>
              <a:rPr lang="en-US" dirty="0">
                <a:latin typeface="+mj-lt"/>
              </a:rPr>
              <a:t>Hospital @ Home</a:t>
            </a:r>
          </a:p>
        </p:txBody>
      </p:sp>
      <p:graphicFrame>
        <p:nvGraphicFramePr>
          <p:cNvPr id="5" name="Content Placeholder 8"/>
          <p:cNvGraphicFramePr>
            <a:graphicFrameLocks/>
          </p:cNvGraphicFramePr>
          <p:nvPr>
            <p:extLst/>
          </p:nvPr>
        </p:nvGraphicFramePr>
        <p:xfrm>
          <a:off x="1975619" y="1527751"/>
          <a:ext cx="8240761" cy="4093134"/>
        </p:xfrm>
        <a:graphic>
          <a:graphicData uri="http://schemas.openxmlformats.org/drawingml/2006/table">
            <a:tbl>
              <a:tblPr firstRow="1" bandRow="1">
                <a:tableStyleId>{6E25E649-3F16-4E02-A733-19D2CDBF48F0}</a:tableStyleId>
              </a:tblPr>
              <a:tblGrid>
                <a:gridCol w="4230773">
                  <a:extLst>
                    <a:ext uri="{9D8B030D-6E8A-4147-A177-3AD203B41FA5}">
                      <a16:colId xmlns="" xmlns:a16="http://schemas.microsoft.com/office/drawing/2014/main" val="20000"/>
                    </a:ext>
                  </a:extLst>
                </a:gridCol>
                <a:gridCol w="1957419">
                  <a:extLst>
                    <a:ext uri="{9D8B030D-6E8A-4147-A177-3AD203B41FA5}">
                      <a16:colId xmlns="" xmlns:a16="http://schemas.microsoft.com/office/drawing/2014/main" val="20001"/>
                    </a:ext>
                  </a:extLst>
                </a:gridCol>
                <a:gridCol w="2052569">
                  <a:extLst>
                    <a:ext uri="{9D8B030D-6E8A-4147-A177-3AD203B41FA5}">
                      <a16:colId xmlns="" xmlns:a16="http://schemas.microsoft.com/office/drawing/2014/main" val="20002"/>
                    </a:ext>
                  </a:extLst>
                </a:gridCol>
              </a:tblGrid>
              <a:tr h="914424">
                <a:tc>
                  <a:txBody>
                    <a:bodyPr/>
                    <a:lstStyle/>
                    <a:p>
                      <a:endParaRPr lang="en-US" sz="2100" dirty="0"/>
                    </a:p>
                  </a:txBody>
                  <a:tcPr marL="109040" marR="109040" marT="54520" marB="54520" anchor="ctr"/>
                </a:tc>
                <a:tc>
                  <a:txBody>
                    <a:bodyPr/>
                    <a:lstStyle/>
                    <a:p>
                      <a:pPr algn="ctr"/>
                      <a:r>
                        <a:rPr lang="en-US" sz="2100" dirty="0"/>
                        <a:t>Hospital @ Home</a:t>
                      </a:r>
                      <a:endParaRPr lang="en-US" sz="2100" dirty="0">
                        <a:solidFill>
                          <a:schemeClr val="bg1"/>
                        </a:solidFill>
                      </a:endParaRPr>
                    </a:p>
                  </a:txBody>
                  <a:tcPr marL="109040" marR="109040" marT="54520" marB="54520" anchor="ctr"/>
                </a:tc>
                <a:tc>
                  <a:txBody>
                    <a:bodyPr/>
                    <a:lstStyle/>
                    <a:p>
                      <a:pPr algn="ctr"/>
                      <a:r>
                        <a:rPr lang="en-US" sz="2100" dirty="0"/>
                        <a:t>Inpatient</a:t>
                      </a:r>
                      <a:endParaRPr lang="en-US" sz="2100" dirty="0">
                        <a:solidFill>
                          <a:schemeClr val="bg1"/>
                        </a:solidFill>
                      </a:endParaRPr>
                    </a:p>
                  </a:txBody>
                  <a:tcPr marL="109040" marR="109040" marT="54520" marB="54520" anchor="ctr"/>
                </a:tc>
                <a:extLst>
                  <a:ext uri="{0D108BD9-81ED-4DB2-BD59-A6C34878D82A}">
                    <a16:rowId xmlns="" xmlns:a16="http://schemas.microsoft.com/office/drawing/2014/main" val="10000"/>
                  </a:ext>
                </a:extLst>
              </a:tr>
              <a:tr h="529785">
                <a:tc>
                  <a:txBody>
                    <a:bodyPr/>
                    <a:lstStyle/>
                    <a:p>
                      <a:r>
                        <a:rPr lang="en-US" sz="2100" dirty="0"/>
                        <a:t>Mean length</a:t>
                      </a:r>
                      <a:r>
                        <a:rPr lang="en-US" sz="2100" baseline="0" dirty="0"/>
                        <a:t> of stay</a:t>
                      </a:r>
                      <a:endParaRPr lang="en-US" sz="2100" dirty="0"/>
                    </a:p>
                  </a:txBody>
                  <a:tcPr marL="109040" marR="109040" marT="54520" marB="54520" anchor="ctr"/>
                </a:tc>
                <a:tc>
                  <a:txBody>
                    <a:bodyPr/>
                    <a:lstStyle/>
                    <a:p>
                      <a:pPr algn="ctr"/>
                      <a:r>
                        <a:rPr lang="en-US" sz="2100" dirty="0"/>
                        <a:t>3.3 days</a:t>
                      </a:r>
                    </a:p>
                  </a:txBody>
                  <a:tcPr marL="109040" marR="109040" marT="54520" marB="54520" anchor="ctr"/>
                </a:tc>
                <a:tc>
                  <a:txBody>
                    <a:bodyPr/>
                    <a:lstStyle/>
                    <a:p>
                      <a:pPr algn="ctr"/>
                      <a:r>
                        <a:rPr lang="en-US" sz="2100" dirty="0"/>
                        <a:t>4.5 days</a:t>
                      </a:r>
                    </a:p>
                  </a:txBody>
                  <a:tcPr marL="109040" marR="109040" marT="54520" marB="54520" anchor="ctr"/>
                </a:tc>
                <a:extLst>
                  <a:ext uri="{0D108BD9-81ED-4DB2-BD59-A6C34878D82A}">
                    <a16:rowId xmlns="" xmlns:a16="http://schemas.microsoft.com/office/drawing/2014/main" val="10001"/>
                  </a:ext>
                </a:extLst>
              </a:tr>
              <a:tr h="529785">
                <a:tc>
                  <a:txBody>
                    <a:bodyPr/>
                    <a:lstStyle/>
                    <a:p>
                      <a:r>
                        <a:rPr lang="en-US" sz="2100" dirty="0"/>
                        <a:t>Quality metric</a:t>
                      </a:r>
                      <a:r>
                        <a:rPr lang="en-US" sz="2100" baseline="0" dirty="0"/>
                        <a:t> compliance</a:t>
                      </a:r>
                      <a:endParaRPr lang="en-US" sz="2100" dirty="0"/>
                    </a:p>
                  </a:txBody>
                  <a:tcPr marL="109040" marR="109040" marT="54520" marB="54520" anchor="ctr"/>
                </a:tc>
                <a:tc>
                  <a:txBody>
                    <a:bodyPr/>
                    <a:lstStyle/>
                    <a:p>
                      <a:pPr algn="ctr"/>
                      <a:r>
                        <a:rPr lang="en-US" sz="2100" dirty="0"/>
                        <a:t>100%</a:t>
                      </a:r>
                    </a:p>
                  </a:txBody>
                  <a:tcPr marL="109040" marR="109040" marT="54520" marB="54520" anchor="ctr"/>
                </a:tc>
                <a:tc>
                  <a:txBody>
                    <a:bodyPr/>
                    <a:lstStyle/>
                    <a:p>
                      <a:pPr algn="ctr"/>
                      <a:r>
                        <a:rPr lang="en-US" sz="2100" dirty="0"/>
                        <a:t>91-97%</a:t>
                      </a:r>
                    </a:p>
                  </a:txBody>
                  <a:tcPr marL="109040" marR="109040" marT="54520" marB="54520" anchor="ctr"/>
                </a:tc>
                <a:extLst>
                  <a:ext uri="{0D108BD9-81ED-4DB2-BD59-A6C34878D82A}">
                    <a16:rowId xmlns="" xmlns:a16="http://schemas.microsoft.com/office/drawing/2014/main" val="10002"/>
                  </a:ext>
                </a:extLst>
              </a:tr>
              <a:tr h="529785">
                <a:tc>
                  <a:txBody>
                    <a:bodyPr/>
                    <a:lstStyle/>
                    <a:p>
                      <a:r>
                        <a:rPr lang="en-US" sz="2100" dirty="0"/>
                        <a:t>Rates of falls</a:t>
                      </a:r>
                    </a:p>
                  </a:txBody>
                  <a:tcPr marL="109040" marR="109040" marT="54520" marB="54520" anchor="ctr"/>
                </a:tc>
                <a:tc>
                  <a:txBody>
                    <a:bodyPr/>
                    <a:lstStyle/>
                    <a:p>
                      <a:pPr algn="ctr"/>
                      <a:r>
                        <a:rPr lang="en-US" sz="2100" dirty="0"/>
                        <a:t>0%</a:t>
                      </a:r>
                    </a:p>
                  </a:txBody>
                  <a:tcPr marL="109040" marR="109040" marT="54520" marB="54520" anchor="ctr"/>
                </a:tc>
                <a:tc>
                  <a:txBody>
                    <a:bodyPr/>
                    <a:lstStyle/>
                    <a:p>
                      <a:pPr algn="ctr"/>
                      <a:r>
                        <a:rPr lang="en-US" sz="2100" dirty="0"/>
                        <a:t>0.8%</a:t>
                      </a:r>
                    </a:p>
                  </a:txBody>
                  <a:tcPr marL="109040" marR="109040" marT="54520" marB="54520" anchor="ctr"/>
                </a:tc>
                <a:extLst>
                  <a:ext uri="{0D108BD9-81ED-4DB2-BD59-A6C34878D82A}">
                    <a16:rowId xmlns="" xmlns:a16="http://schemas.microsoft.com/office/drawing/2014/main" val="10003"/>
                  </a:ext>
                </a:extLst>
              </a:tr>
              <a:tr h="529785">
                <a:tc>
                  <a:txBody>
                    <a:bodyPr/>
                    <a:lstStyle/>
                    <a:p>
                      <a:r>
                        <a:rPr lang="en-US" sz="2100" dirty="0"/>
                        <a:t>Rat</a:t>
                      </a:r>
                      <a:r>
                        <a:rPr lang="en-US" sz="2100" baseline="0" dirty="0"/>
                        <a:t>e of readmission with 30 days</a:t>
                      </a:r>
                      <a:endParaRPr lang="en-US" sz="2100" dirty="0"/>
                    </a:p>
                  </a:txBody>
                  <a:tcPr marL="109040" marR="109040" marT="54520" marB="54520" anchor="ctr"/>
                </a:tc>
                <a:tc>
                  <a:txBody>
                    <a:bodyPr/>
                    <a:lstStyle/>
                    <a:p>
                      <a:pPr algn="ctr"/>
                      <a:r>
                        <a:rPr lang="en-US" sz="2100" dirty="0"/>
                        <a:t>10.8%</a:t>
                      </a:r>
                    </a:p>
                  </a:txBody>
                  <a:tcPr marL="109040" marR="109040" marT="54520" marB="54520" anchor="ctr"/>
                </a:tc>
                <a:tc>
                  <a:txBody>
                    <a:bodyPr/>
                    <a:lstStyle/>
                    <a:p>
                      <a:pPr algn="ctr"/>
                      <a:r>
                        <a:rPr lang="en-US" sz="2100" dirty="0"/>
                        <a:t>10.5%</a:t>
                      </a:r>
                    </a:p>
                  </a:txBody>
                  <a:tcPr marL="109040" marR="109040" marT="54520" marB="54520" anchor="ctr"/>
                </a:tc>
                <a:extLst>
                  <a:ext uri="{0D108BD9-81ED-4DB2-BD59-A6C34878D82A}">
                    <a16:rowId xmlns="" xmlns:a16="http://schemas.microsoft.com/office/drawing/2014/main" val="10004"/>
                  </a:ext>
                </a:extLst>
              </a:tr>
              <a:tr h="529785">
                <a:tc>
                  <a:txBody>
                    <a:bodyPr/>
                    <a:lstStyle/>
                    <a:p>
                      <a:r>
                        <a:rPr lang="en-US" sz="2100" dirty="0"/>
                        <a:t>Mortality</a:t>
                      </a:r>
                    </a:p>
                  </a:txBody>
                  <a:tcPr marL="109040" marR="109040" marT="54520" marB="54520" anchor="ctr"/>
                </a:tc>
                <a:tc>
                  <a:txBody>
                    <a:bodyPr/>
                    <a:lstStyle/>
                    <a:p>
                      <a:pPr algn="ctr"/>
                      <a:r>
                        <a:rPr lang="en-US" sz="2100" dirty="0"/>
                        <a:t>0.93%</a:t>
                      </a:r>
                    </a:p>
                  </a:txBody>
                  <a:tcPr marL="109040" marR="109040" marT="54520" marB="54520" anchor="ctr"/>
                </a:tc>
                <a:tc>
                  <a:txBody>
                    <a:bodyPr/>
                    <a:lstStyle/>
                    <a:p>
                      <a:pPr algn="ctr"/>
                      <a:r>
                        <a:rPr lang="en-US" sz="2100" dirty="0"/>
                        <a:t>3.4%</a:t>
                      </a:r>
                    </a:p>
                  </a:txBody>
                  <a:tcPr marL="109040" marR="109040" marT="54520" marB="54520" anchor="ctr"/>
                </a:tc>
                <a:extLst>
                  <a:ext uri="{0D108BD9-81ED-4DB2-BD59-A6C34878D82A}">
                    <a16:rowId xmlns="" xmlns:a16="http://schemas.microsoft.com/office/drawing/2014/main" val="10005"/>
                  </a:ext>
                </a:extLst>
              </a:tr>
              <a:tr h="529785">
                <a:tc>
                  <a:txBody>
                    <a:bodyPr/>
                    <a:lstStyle/>
                    <a:p>
                      <a:r>
                        <a:rPr lang="en-US" sz="2100" dirty="0"/>
                        <a:t>Patient satisfaction score</a:t>
                      </a:r>
                    </a:p>
                  </a:txBody>
                  <a:tcPr marL="109040" marR="109040" marT="54520" marB="54520" anchor="ctr"/>
                </a:tc>
                <a:tc>
                  <a:txBody>
                    <a:bodyPr/>
                    <a:lstStyle/>
                    <a:p>
                      <a:pPr algn="ctr"/>
                      <a:r>
                        <a:rPr lang="en-US" sz="2100" dirty="0"/>
                        <a:t>90.7</a:t>
                      </a:r>
                    </a:p>
                  </a:txBody>
                  <a:tcPr marL="109040" marR="109040" marT="54520" marB="54520" anchor="ctr"/>
                </a:tc>
                <a:tc>
                  <a:txBody>
                    <a:bodyPr/>
                    <a:lstStyle/>
                    <a:p>
                      <a:pPr algn="ctr"/>
                      <a:r>
                        <a:rPr lang="en-US" sz="2100" dirty="0"/>
                        <a:t>83.9</a:t>
                      </a:r>
                    </a:p>
                  </a:txBody>
                  <a:tcPr marL="109040" marR="109040" marT="54520" marB="54520" anchor="ctr"/>
                </a:tc>
                <a:extLst>
                  <a:ext uri="{0D108BD9-81ED-4DB2-BD59-A6C34878D82A}">
                    <a16:rowId xmlns="" xmlns:a16="http://schemas.microsoft.com/office/drawing/2014/main" val="10006"/>
                  </a:ext>
                </a:extLst>
              </a:tr>
            </a:tbl>
          </a:graphicData>
        </a:graphic>
      </p:graphicFrame>
      <p:sp>
        <p:nvSpPr>
          <p:cNvPr id="3" name="TextBox 2"/>
          <p:cNvSpPr txBox="1"/>
          <p:nvPr/>
        </p:nvSpPr>
        <p:spPr>
          <a:xfrm>
            <a:off x="3567979" y="1180477"/>
            <a:ext cx="5001177" cy="369332"/>
          </a:xfrm>
          <a:prstGeom prst="rect">
            <a:avLst/>
          </a:prstGeom>
          <a:noFill/>
        </p:spPr>
        <p:txBody>
          <a:bodyPr wrap="none" rtlCol="0">
            <a:spAutoFit/>
          </a:bodyPr>
          <a:lstStyle/>
          <a:p>
            <a:r>
              <a:rPr lang="en-US" b="1" dirty="0">
                <a:solidFill>
                  <a:srgbClr val="C00000"/>
                </a:solidFill>
              </a:rPr>
              <a:t>At Presbyterian Health Services, Albuquerque, NM</a:t>
            </a:r>
          </a:p>
        </p:txBody>
      </p:sp>
      <p:sp>
        <p:nvSpPr>
          <p:cNvPr id="6" name="TextBox 5"/>
          <p:cNvSpPr txBox="1"/>
          <p:nvPr/>
        </p:nvSpPr>
        <p:spPr>
          <a:xfrm>
            <a:off x="6926624" y="6391668"/>
            <a:ext cx="5167293" cy="415498"/>
          </a:xfrm>
          <a:prstGeom prst="rect">
            <a:avLst/>
          </a:prstGeom>
          <a:noFill/>
        </p:spPr>
        <p:txBody>
          <a:bodyPr wrap="square" rtlCol="0">
            <a:spAutoFit/>
          </a:bodyPr>
          <a:lstStyle/>
          <a:p>
            <a:pPr algn="r"/>
            <a:r>
              <a:rPr lang="en-US" sz="1050" u="sng" dirty="0">
                <a:solidFill>
                  <a:schemeClr val="bg1"/>
                </a:solidFill>
                <a:cs typeface="Arial" panose="020B0604020202020204" pitchFamily="34" charset="0"/>
              </a:rPr>
              <a:t>E.A. Mann</a:t>
            </a:r>
            <a:r>
              <a:rPr lang="en-US" sz="1050" baseline="30000" dirty="0">
                <a:solidFill>
                  <a:schemeClr val="bg1"/>
                </a:solidFill>
                <a:cs typeface="Arial" panose="020B0604020202020204" pitchFamily="34" charset="0"/>
              </a:rPr>
              <a:t>;</a:t>
            </a:r>
            <a:r>
              <a:rPr lang="en-US" sz="1050" dirty="0">
                <a:solidFill>
                  <a:schemeClr val="bg1"/>
                </a:solidFill>
                <a:cs typeface="Arial" panose="020B0604020202020204" pitchFamily="34" charset="0"/>
              </a:rPr>
              <a:t> M.A. Haggerty; A. Feinberg; R.K. </a:t>
            </a:r>
            <a:r>
              <a:rPr lang="en-US" sz="1050" dirty="0" err="1">
                <a:solidFill>
                  <a:schemeClr val="bg1"/>
                </a:solidFill>
                <a:cs typeface="Arial" panose="020B0604020202020204" pitchFamily="34" charset="0"/>
              </a:rPr>
              <a:t>Miller;J</a:t>
            </a:r>
            <a:r>
              <a:rPr lang="en-US" sz="1050" dirty="0">
                <a:solidFill>
                  <a:schemeClr val="bg1"/>
                </a:solidFill>
                <a:cs typeface="Arial" panose="020B0604020202020204" pitchFamily="34" charset="0"/>
              </a:rPr>
              <a:t>. Hammond; B. </a:t>
            </a:r>
            <a:r>
              <a:rPr lang="en-US" sz="1050" dirty="0" err="1">
                <a:solidFill>
                  <a:schemeClr val="bg1"/>
                </a:solidFill>
                <a:cs typeface="Arial" panose="020B0604020202020204" pitchFamily="34" charset="0"/>
              </a:rPr>
              <a:t>Kinosian</a:t>
            </a:r>
            <a:r>
              <a:rPr lang="en-US" sz="1050" dirty="0">
                <a:solidFill>
                  <a:schemeClr val="bg1"/>
                </a:solidFill>
                <a:cs typeface="Arial" panose="020B0604020202020204" pitchFamily="34" charset="0"/>
              </a:rPr>
              <a:t>. Delivering hospital at home services safely and inexpensively through community partnerships. </a:t>
            </a:r>
            <a:endParaRPr lang="en-US" sz="1050" baseline="30000" dirty="0">
              <a:solidFill>
                <a:schemeClr val="bg1"/>
              </a:solidFill>
              <a:cs typeface="Arial" panose="020B0604020202020204" pitchFamily="34" charset="0"/>
            </a:endParaRPr>
          </a:p>
        </p:txBody>
      </p:sp>
    </p:spTree>
    <p:extLst>
      <p:ext uri="{BB962C8B-B14F-4D97-AF65-F5344CB8AC3E}">
        <p14:creationId xmlns:p14="http://schemas.microsoft.com/office/powerpoint/2010/main" val="4277497920"/>
      </p:ext>
    </p:extLst>
  </p:cSld>
  <p:clrMapOvr>
    <a:masterClrMapping/>
  </p:clrMapOvr>
  <p:transition xmlns:p14="http://schemas.microsoft.com/office/powerpoint/2010/mai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a:latin typeface="+mn-lt"/>
              </a:rPr>
              <a:t>The next phase is moving care out of ambulatory facilities – both imaging centers and physician offices – and into the home.</a:t>
            </a:r>
          </a:p>
          <a:p>
            <a:pPr lvl="1"/>
            <a:endParaRPr lang="en-US" dirty="0">
              <a:latin typeface="+mn-lt"/>
            </a:endParaRPr>
          </a:p>
          <a:p>
            <a:r>
              <a:rPr lang="en-US" dirty="0">
                <a:latin typeface="+mn-lt"/>
              </a:rPr>
              <a:t>Routine office visits, for example, could easily be made at home.</a:t>
            </a:r>
          </a:p>
          <a:p>
            <a:pPr lvl="1"/>
            <a:endParaRPr lang="en-US" dirty="0">
              <a:latin typeface="+mn-lt"/>
            </a:endParaRPr>
          </a:p>
          <a:p>
            <a:r>
              <a:rPr lang="en-US" dirty="0">
                <a:latin typeface="+mn-lt"/>
              </a:rPr>
              <a:t>Several practices may be adopted to facilitate this transition:</a:t>
            </a:r>
          </a:p>
          <a:p>
            <a:pPr lvl="1"/>
            <a:r>
              <a:rPr lang="en-US" dirty="0">
                <a:latin typeface="+mn-lt"/>
              </a:rPr>
              <a:t>Telephone and internet triage</a:t>
            </a:r>
          </a:p>
          <a:p>
            <a:pPr lvl="1"/>
            <a:r>
              <a:rPr lang="en-US" dirty="0">
                <a:latin typeface="+mn-lt"/>
              </a:rPr>
              <a:t>More providers offering 24/7 access</a:t>
            </a:r>
          </a:p>
          <a:p>
            <a:pPr lvl="1"/>
            <a:r>
              <a:rPr lang="en-US" dirty="0">
                <a:latin typeface="+mn-lt"/>
              </a:rPr>
              <a:t>Uptick in house calls and providing hospital services in the home</a:t>
            </a:r>
          </a:p>
          <a:p>
            <a:endParaRPr lang="en-US" dirty="0">
              <a:latin typeface="+mn-lt"/>
            </a:endParaRPr>
          </a:p>
        </p:txBody>
      </p:sp>
      <p:sp>
        <p:nvSpPr>
          <p:cNvPr id="2" name="Title 1"/>
          <p:cNvSpPr>
            <a:spLocks noGrp="1"/>
          </p:cNvSpPr>
          <p:nvPr>
            <p:ph type="ctrTitle"/>
          </p:nvPr>
        </p:nvSpPr>
        <p:spPr/>
        <p:txBody>
          <a:bodyPr/>
          <a:lstStyle/>
          <a:p>
            <a:r>
              <a:rPr lang="en-US" dirty="0">
                <a:latin typeface="+mj-lt"/>
              </a:rPr>
              <a:t>Move Care Out Ambulatory Centers to Home</a:t>
            </a:r>
          </a:p>
        </p:txBody>
      </p:sp>
    </p:spTree>
    <p:extLst>
      <p:ext uri="{BB962C8B-B14F-4D97-AF65-F5344CB8AC3E}">
        <p14:creationId xmlns:p14="http://schemas.microsoft.com/office/powerpoint/2010/main" val="2906193179"/>
      </p:ext>
    </p:extLst>
  </p:cSld>
  <p:clrMapOvr>
    <a:masterClrMapping/>
  </p:clrMapOvr>
  <p:transition xmlns:p14="http://schemas.microsoft.com/office/powerpoint/2010/mai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a:latin typeface="+mn-lt"/>
              </a:rPr>
              <a:t>CMS’ Independence at Home Demonstration provides chronically ill patients with primary care services in the home setting.</a:t>
            </a:r>
          </a:p>
          <a:p>
            <a:pPr lvl="1"/>
            <a:endParaRPr lang="en-US" dirty="0">
              <a:latin typeface="+mn-lt"/>
            </a:endParaRPr>
          </a:p>
          <a:p>
            <a:r>
              <a:rPr lang="en-US" dirty="0">
                <a:latin typeface="+mn-lt"/>
              </a:rPr>
              <a:t>Patients are eligible if they are:</a:t>
            </a:r>
          </a:p>
          <a:p>
            <a:pPr lvl="1"/>
            <a:r>
              <a:rPr lang="en-US" dirty="0">
                <a:latin typeface="+mn-lt"/>
              </a:rPr>
              <a:t>Enrolled in Medicare</a:t>
            </a:r>
          </a:p>
          <a:p>
            <a:pPr lvl="1"/>
            <a:r>
              <a:rPr lang="en-US" dirty="0">
                <a:latin typeface="+mn-lt"/>
              </a:rPr>
              <a:t>Have 2+ chronic conditions</a:t>
            </a:r>
          </a:p>
          <a:p>
            <a:pPr lvl="1"/>
            <a:r>
              <a:rPr lang="en-US" dirty="0">
                <a:latin typeface="+mn-lt"/>
              </a:rPr>
              <a:t>Have had a hospital admission within the past 12 months</a:t>
            </a:r>
          </a:p>
          <a:p>
            <a:pPr lvl="1"/>
            <a:r>
              <a:rPr lang="en-US" dirty="0">
                <a:latin typeface="+mn-lt"/>
              </a:rPr>
              <a:t>Have received acute/sub-acute rehabilitation services within the past 12 months</a:t>
            </a:r>
          </a:p>
          <a:p>
            <a:pPr lvl="1"/>
            <a:r>
              <a:rPr lang="en-US" dirty="0">
                <a:latin typeface="+mn-lt"/>
              </a:rPr>
              <a:t>Require assistance of another person for 2+ activities of daily living (ADL)</a:t>
            </a:r>
          </a:p>
          <a:p>
            <a:endParaRPr lang="en-US" dirty="0">
              <a:latin typeface="+mn-lt"/>
            </a:endParaRPr>
          </a:p>
        </p:txBody>
      </p:sp>
      <p:sp>
        <p:nvSpPr>
          <p:cNvPr id="2" name="Title 1"/>
          <p:cNvSpPr>
            <a:spLocks noGrp="1"/>
          </p:cNvSpPr>
          <p:nvPr>
            <p:ph type="ctrTitle"/>
          </p:nvPr>
        </p:nvSpPr>
        <p:spPr/>
        <p:txBody>
          <a:bodyPr/>
          <a:lstStyle/>
          <a:p>
            <a:r>
              <a:rPr lang="en-US" dirty="0">
                <a:latin typeface="+mj-lt"/>
              </a:rPr>
              <a:t>Independence at Home</a:t>
            </a:r>
          </a:p>
        </p:txBody>
      </p:sp>
    </p:spTree>
    <p:extLst>
      <p:ext uri="{BB962C8B-B14F-4D97-AF65-F5344CB8AC3E}">
        <p14:creationId xmlns:p14="http://schemas.microsoft.com/office/powerpoint/2010/main" val="3008911923"/>
      </p:ext>
    </p:extLst>
  </p:cSld>
  <p:clrMapOvr>
    <a:masterClrMapping/>
  </p:clrMapOvr>
  <p:transition xmlns:p14="http://schemas.microsoft.com/office/powerpoint/2010/mai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a:latin typeface="+mn-lt"/>
              </a:rPr>
              <a:t>The 6% of Medicare patients eligible for Independence at Home account for nearly </a:t>
            </a:r>
            <a:r>
              <a:rPr lang="en-US" b="1" dirty="0">
                <a:latin typeface="+mn-lt"/>
              </a:rPr>
              <a:t>30% of Medicare spending</a:t>
            </a:r>
            <a:r>
              <a:rPr lang="en-US" dirty="0">
                <a:latin typeface="+mn-lt"/>
              </a:rPr>
              <a:t>.</a:t>
            </a:r>
          </a:p>
          <a:p>
            <a:endParaRPr lang="en-US" dirty="0">
              <a:latin typeface="+mn-lt"/>
            </a:endParaRPr>
          </a:p>
          <a:p>
            <a:r>
              <a:rPr lang="en-US" dirty="0">
                <a:latin typeface="+mn-lt"/>
              </a:rPr>
              <a:t>In 2016, the 15 participating practices saved </a:t>
            </a:r>
            <a:r>
              <a:rPr lang="en-US" b="1" dirty="0">
                <a:latin typeface="+mn-lt"/>
              </a:rPr>
              <a:t>$7,821,374 </a:t>
            </a:r>
            <a:r>
              <a:rPr lang="en-US" dirty="0">
                <a:latin typeface="+mn-lt"/>
              </a:rPr>
              <a:t>in aggregate.</a:t>
            </a:r>
          </a:p>
          <a:p>
            <a:endParaRPr lang="en-US" dirty="0">
              <a:latin typeface="+mn-lt"/>
            </a:endParaRPr>
          </a:p>
          <a:p>
            <a:r>
              <a:rPr lang="en-US" dirty="0">
                <a:latin typeface="+mn-lt"/>
              </a:rPr>
              <a:t>Savings primarily resulted from fewer ER visits and hospitalizations, and shorter lengths of stay.</a:t>
            </a:r>
          </a:p>
          <a:p>
            <a:endParaRPr lang="en-US" dirty="0">
              <a:latin typeface="+mn-lt"/>
            </a:endParaRPr>
          </a:p>
        </p:txBody>
      </p:sp>
      <p:sp>
        <p:nvSpPr>
          <p:cNvPr id="2" name="Title 1"/>
          <p:cNvSpPr>
            <a:spLocks noGrp="1"/>
          </p:cNvSpPr>
          <p:nvPr>
            <p:ph type="ctrTitle"/>
          </p:nvPr>
        </p:nvSpPr>
        <p:spPr/>
        <p:txBody>
          <a:bodyPr/>
          <a:lstStyle/>
          <a:p>
            <a:r>
              <a:rPr lang="en-US" dirty="0">
                <a:latin typeface="+mj-lt"/>
              </a:rPr>
              <a:t>Independence at Home</a:t>
            </a:r>
          </a:p>
        </p:txBody>
      </p:sp>
    </p:spTree>
    <p:extLst>
      <p:ext uri="{BB962C8B-B14F-4D97-AF65-F5344CB8AC3E}">
        <p14:creationId xmlns:p14="http://schemas.microsoft.com/office/powerpoint/2010/main" val="3277131286"/>
      </p:ext>
    </p:extLst>
  </p:cSld>
  <p:clrMapOvr>
    <a:masterClrMapping/>
  </p:clrMapOvr>
  <p:transition xmlns:p14="http://schemas.microsoft.com/office/powerpoint/2010/mai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8348"/>
            <a:ext cx="12192000" cy="829730"/>
          </a:xfrm>
        </p:spPr>
        <p:txBody>
          <a:bodyPr/>
          <a:lstStyle/>
          <a:p>
            <a:r>
              <a:rPr lang="en-US" dirty="0" smtClean="0">
                <a:latin typeface="+mj-lt"/>
              </a:rPr>
              <a:t>Palliative Care</a:t>
            </a:r>
            <a:endParaRPr lang="en-US" dirty="0">
              <a:latin typeface="+mj-lt"/>
            </a:endParaRPr>
          </a:p>
        </p:txBody>
      </p:sp>
      <p:sp>
        <p:nvSpPr>
          <p:cNvPr id="4" name="Rectangle 3"/>
          <p:cNvSpPr/>
          <p:nvPr/>
        </p:nvSpPr>
        <p:spPr>
          <a:xfrm>
            <a:off x="1573427" y="1029729"/>
            <a:ext cx="9111049" cy="3987113"/>
          </a:xfrm>
          <a:prstGeom prst="rect">
            <a:avLst/>
          </a:prstGeom>
          <a:solidFill>
            <a:schemeClr val="bg1"/>
          </a:solidFill>
          <a:ln>
            <a:noFill/>
          </a:ln>
          <a:effectLst>
            <a:outerShdw blurRad="88900" dir="1200000" algn="ctr" rotWithShape="0">
              <a:schemeClr val="tx1">
                <a:alpha val="21000"/>
              </a:schemeClr>
            </a:outerShdw>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843791" y="1401338"/>
            <a:ext cx="8603271" cy="2985433"/>
          </a:xfrm>
          <a:prstGeom prst="rect">
            <a:avLst/>
          </a:prstGeom>
          <a:noFill/>
        </p:spPr>
        <p:txBody>
          <a:bodyPr wrap="square" rtlCol="0">
            <a:spAutoFit/>
          </a:bodyPr>
          <a:lstStyle/>
          <a:p>
            <a:r>
              <a:rPr lang="en-US" sz="2600" i="1" dirty="0" smtClean="0">
                <a:latin typeface="Times" charset="0"/>
                <a:ea typeface="Times" charset="0"/>
                <a:cs typeface="Times" charset="0"/>
              </a:rPr>
              <a:t>“If you ask a doctor, ‘Would you be surprised if this patient passed away in the next year?’ and the answer is no, then they’re a good fit for palliative care</a:t>
            </a:r>
            <a:r>
              <a:rPr lang="mr-IN" sz="2600" i="1" dirty="0" smtClean="0">
                <a:latin typeface="Times" charset="0"/>
                <a:ea typeface="Times" charset="0"/>
                <a:cs typeface="Times" charset="0"/>
              </a:rPr>
              <a:t>…</a:t>
            </a:r>
            <a:r>
              <a:rPr lang="en-US" sz="2600" i="1" dirty="0" smtClean="0">
                <a:latin typeface="Times" charset="0"/>
                <a:ea typeface="Times" charset="0"/>
                <a:cs typeface="Times" charset="0"/>
              </a:rPr>
              <a:t>We have the privilege to walk with people through a really difficult part of life.”</a:t>
            </a:r>
          </a:p>
          <a:p>
            <a:endParaRPr lang="en-US" sz="2600" i="1" dirty="0">
              <a:latin typeface="Times" charset="0"/>
              <a:ea typeface="Times" charset="0"/>
              <a:cs typeface="Times" charset="0"/>
            </a:endParaRPr>
          </a:p>
          <a:p>
            <a:pPr algn="r">
              <a:spcBef>
                <a:spcPts val="1200"/>
              </a:spcBef>
            </a:pPr>
            <a:r>
              <a:rPr lang="en-US" sz="2400" i="1" dirty="0" smtClean="0">
                <a:latin typeface="Times" charset="0"/>
                <a:ea typeface="Times" charset="0"/>
                <a:cs typeface="Times" charset="0"/>
              </a:rPr>
              <a:t>~ Brad Smith</a:t>
            </a:r>
            <a:endParaRPr lang="en-US" sz="2400" i="1" dirty="0">
              <a:latin typeface="Times" charset="0"/>
              <a:ea typeface="Times" charset="0"/>
              <a:cs typeface="Times" charset="0"/>
            </a:endParaRPr>
          </a:p>
          <a:p>
            <a:pPr algn="r"/>
            <a:r>
              <a:rPr lang="en-US" sz="2400" i="1" dirty="0" smtClean="0">
                <a:latin typeface="Times" charset="0"/>
                <a:ea typeface="Times" charset="0"/>
                <a:cs typeface="Times" charset="0"/>
              </a:rPr>
              <a:t>Aspire Health founder</a:t>
            </a:r>
            <a:endParaRPr lang="en-US" sz="2400" i="1" dirty="0">
              <a:latin typeface="Times" charset="0"/>
              <a:ea typeface="Times" charset="0"/>
              <a:cs typeface="Times" charset="0"/>
            </a:endParaRPr>
          </a:p>
        </p:txBody>
      </p:sp>
    </p:spTree>
    <p:extLst>
      <p:ext uri="{BB962C8B-B14F-4D97-AF65-F5344CB8AC3E}">
        <p14:creationId xmlns:p14="http://schemas.microsoft.com/office/powerpoint/2010/main" val="2588542606"/>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182"/>
            <a:ext cx="10515600" cy="1325563"/>
          </a:xfrm>
        </p:spPr>
        <p:txBody>
          <a:bodyPr>
            <a:normAutofit/>
          </a:bodyPr>
          <a:lstStyle/>
          <a:p>
            <a:r>
              <a:rPr lang="en-US" sz="3600" dirty="0" smtClean="0">
                <a:latin typeface="+mj-lt"/>
              </a:rPr>
              <a:t>Palliative Care</a:t>
            </a:r>
            <a:endParaRPr lang="en-US" sz="3600" dirty="0">
              <a:latin typeface="+mj-lt"/>
            </a:endParaRPr>
          </a:p>
        </p:txBody>
      </p:sp>
      <p:sp>
        <p:nvSpPr>
          <p:cNvPr id="9" name="Content Placeholder 8"/>
          <p:cNvSpPr>
            <a:spLocks noGrp="1"/>
          </p:cNvSpPr>
          <p:nvPr>
            <p:ph sz="half" idx="1"/>
          </p:nvPr>
        </p:nvSpPr>
        <p:spPr>
          <a:xfrm>
            <a:off x="838200" y="1470682"/>
            <a:ext cx="5181600" cy="4351338"/>
          </a:xfrm>
        </p:spPr>
        <p:txBody>
          <a:bodyPr/>
          <a:lstStyle/>
          <a:p>
            <a:r>
              <a:rPr lang="en-US" sz="2400" dirty="0" smtClean="0">
                <a:latin typeface="Calibri"/>
                <a:cs typeface="Calibri"/>
              </a:rPr>
              <a:t>Aspire Health is a for-profit company that specializes in providing palliative </a:t>
            </a:r>
            <a:r>
              <a:rPr lang="mr-IN" sz="2400" dirty="0" smtClean="0">
                <a:latin typeface="Calibri"/>
                <a:cs typeface="Calibri"/>
              </a:rPr>
              <a:t>–</a:t>
            </a:r>
            <a:r>
              <a:rPr lang="en-US" sz="2400" dirty="0" smtClean="0">
                <a:latin typeface="Calibri"/>
                <a:cs typeface="Calibri"/>
              </a:rPr>
              <a:t> but not hospice </a:t>
            </a:r>
            <a:r>
              <a:rPr lang="mr-IN" sz="2400" dirty="0" smtClean="0">
                <a:latin typeface="Calibri"/>
                <a:cs typeface="Calibri"/>
              </a:rPr>
              <a:t>–</a:t>
            </a:r>
            <a:r>
              <a:rPr lang="en-US" sz="2400" dirty="0" smtClean="0">
                <a:latin typeface="Calibri"/>
                <a:cs typeface="Calibri"/>
              </a:rPr>
              <a:t> care to patients who have a life expectancy of 1 year or less.</a:t>
            </a:r>
          </a:p>
          <a:p>
            <a:pPr lvl="1"/>
            <a:endParaRPr lang="en-US" sz="2000" dirty="0">
              <a:latin typeface="Calibri"/>
              <a:cs typeface="Calibri"/>
            </a:endParaRPr>
          </a:p>
          <a:p>
            <a:r>
              <a:rPr lang="en-US" sz="2400" dirty="0" smtClean="0">
                <a:latin typeface="Calibri"/>
                <a:cs typeface="Calibri"/>
              </a:rPr>
              <a:t>Aspire hires palliative care specialists who oversee </a:t>
            </a:r>
            <a:r>
              <a:rPr lang="en-US" sz="2400" b="1" dirty="0" smtClean="0">
                <a:latin typeface="Calibri"/>
                <a:cs typeface="Calibri"/>
              </a:rPr>
              <a:t>palliative care NPs</a:t>
            </a:r>
            <a:r>
              <a:rPr lang="en-US" sz="2400" dirty="0" smtClean="0">
                <a:latin typeface="Calibri"/>
                <a:cs typeface="Calibri"/>
              </a:rPr>
              <a:t>.</a:t>
            </a:r>
          </a:p>
          <a:p>
            <a:pPr lvl="1"/>
            <a:endParaRPr lang="en-US" sz="2000" dirty="0">
              <a:latin typeface="Calibri"/>
              <a:cs typeface="Calibri"/>
            </a:endParaRPr>
          </a:p>
          <a:p>
            <a:r>
              <a:rPr lang="en-US" sz="2400" dirty="0" smtClean="0">
                <a:latin typeface="Calibri"/>
                <a:cs typeface="Calibri"/>
              </a:rPr>
              <a:t>The model allows patients to stay at home and </a:t>
            </a:r>
            <a:r>
              <a:rPr lang="en-US" sz="2400" b="1" dirty="0" smtClean="0">
                <a:latin typeface="Calibri"/>
                <a:cs typeface="Calibri"/>
              </a:rPr>
              <a:t>access care 24/7</a:t>
            </a:r>
            <a:r>
              <a:rPr lang="en-US" sz="2400" dirty="0" smtClean="0">
                <a:latin typeface="Calibri"/>
                <a:cs typeface="Calibri"/>
              </a:rPr>
              <a:t>.</a:t>
            </a:r>
          </a:p>
        </p:txBody>
      </p:sp>
      <p:pic>
        <p:nvPicPr>
          <p:cNvPr id="4" name="Content Placeholder 3" descr="Aspire_Health_Logo.png"/>
          <p:cNvPicPr>
            <a:picLocks noGrp="1" noChangeAspect="1"/>
          </p:cNvPicPr>
          <p:nvPr>
            <p:ph sz="half" idx="2"/>
          </p:nvPr>
        </p:nvPicPr>
        <p:blipFill>
          <a:blip r:embed="rId2">
            <a:extLst>
              <a:ext uri="{28A0092B-C50C-407E-A947-70E740481C1C}">
                <a14:useLocalDpi xmlns:a14="http://schemas.microsoft.com/office/drawing/2010/main" val="0"/>
              </a:ext>
            </a:extLst>
          </a:blip>
          <a:srcRect t="8012" b="8012"/>
          <a:stretch>
            <a:fillRect/>
          </a:stretch>
        </p:blipFill>
        <p:spPr>
          <a:xfrm>
            <a:off x="6172200" y="1470682"/>
            <a:ext cx="5181600" cy="4351338"/>
          </a:xfrm>
        </p:spPr>
      </p:pic>
    </p:spTree>
    <p:extLst>
      <p:ext uri="{BB962C8B-B14F-4D97-AF65-F5344CB8AC3E}">
        <p14:creationId xmlns:p14="http://schemas.microsoft.com/office/powerpoint/2010/main" val="2903502540"/>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p:txBody>
          <a:bodyPr/>
          <a:lstStyle/>
          <a:p>
            <a:r>
              <a:rPr lang="en-US" sz="2600" dirty="0" smtClean="0">
                <a:latin typeface="Calibri"/>
                <a:cs typeface="Calibri"/>
              </a:rPr>
              <a:t>Aspire NPs play a crucial role, responsible for such tasks as:</a:t>
            </a:r>
          </a:p>
          <a:p>
            <a:pPr lvl="1"/>
            <a:r>
              <a:rPr lang="en-US" dirty="0" smtClean="0">
                <a:latin typeface="Calibri"/>
                <a:cs typeface="Calibri"/>
              </a:rPr>
              <a:t>Visiting patients in their homes</a:t>
            </a:r>
          </a:p>
          <a:p>
            <a:pPr lvl="3"/>
            <a:endParaRPr lang="en-US" dirty="0" smtClean="0">
              <a:latin typeface="Calibri"/>
              <a:cs typeface="Calibri"/>
            </a:endParaRPr>
          </a:p>
          <a:p>
            <a:pPr lvl="1"/>
            <a:r>
              <a:rPr lang="en-US" dirty="0" smtClean="0">
                <a:latin typeface="Calibri"/>
                <a:cs typeface="Calibri"/>
              </a:rPr>
              <a:t>Addressing patients’ symptoms and concerns</a:t>
            </a:r>
          </a:p>
          <a:p>
            <a:pPr lvl="3"/>
            <a:endParaRPr lang="en-US" dirty="0" smtClean="0">
              <a:latin typeface="Calibri"/>
              <a:cs typeface="Calibri"/>
            </a:endParaRPr>
          </a:p>
          <a:p>
            <a:pPr lvl="1"/>
            <a:r>
              <a:rPr lang="en-US" dirty="0" smtClean="0">
                <a:latin typeface="Calibri"/>
                <a:cs typeface="Calibri"/>
              </a:rPr>
              <a:t>Helping patients fill out advanced care directives and POLST forms</a:t>
            </a:r>
          </a:p>
          <a:p>
            <a:pPr lvl="3"/>
            <a:endParaRPr lang="en-US" dirty="0" smtClean="0">
              <a:latin typeface="Calibri"/>
              <a:cs typeface="Calibri"/>
            </a:endParaRPr>
          </a:p>
          <a:p>
            <a:pPr lvl="1"/>
            <a:r>
              <a:rPr lang="en-US" dirty="0" smtClean="0">
                <a:latin typeface="Calibri"/>
                <a:cs typeface="Calibri"/>
              </a:rPr>
              <a:t>Ensuring the patients have and take their medications</a:t>
            </a:r>
          </a:p>
          <a:p>
            <a:pPr lvl="3"/>
            <a:endParaRPr lang="en-US" dirty="0" smtClean="0">
              <a:latin typeface="Calibri"/>
              <a:cs typeface="Calibri"/>
            </a:endParaRPr>
          </a:p>
          <a:p>
            <a:pPr lvl="1"/>
            <a:r>
              <a:rPr lang="en-US" dirty="0" smtClean="0">
                <a:latin typeface="Calibri"/>
                <a:cs typeface="Calibri"/>
              </a:rPr>
              <a:t>Educating the family about what to do in the case of an emergency</a:t>
            </a:r>
          </a:p>
          <a:p>
            <a:pPr lvl="3"/>
            <a:endParaRPr lang="en-US" dirty="0" smtClean="0">
              <a:latin typeface="Calibri"/>
              <a:cs typeface="Calibri"/>
            </a:endParaRPr>
          </a:p>
          <a:p>
            <a:pPr lvl="1"/>
            <a:r>
              <a:rPr lang="en-US" dirty="0" smtClean="0">
                <a:latin typeface="Calibri"/>
                <a:cs typeface="Calibri"/>
              </a:rPr>
              <a:t>Consulting with the PCPs to initiative hospice care when necessary</a:t>
            </a:r>
          </a:p>
        </p:txBody>
      </p:sp>
      <p:sp>
        <p:nvSpPr>
          <p:cNvPr id="2" name="Title 1"/>
          <p:cNvSpPr>
            <a:spLocks noGrp="1"/>
          </p:cNvSpPr>
          <p:nvPr>
            <p:ph type="ctrTitle"/>
          </p:nvPr>
        </p:nvSpPr>
        <p:spPr/>
        <p:txBody>
          <a:bodyPr>
            <a:normAutofit/>
          </a:bodyPr>
          <a:lstStyle/>
          <a:p>
            <a:r>
              <a:rPr lang="en-US" sz="3600" dirty="0" smtClean="0">
                <a:latin typeface="+mj-lt"/>
              </a:rPr>
              <a:t>Palliative Care</a:t>
            </a:r>
            <a:endParaRPr lang="en-US" sz="3600" dirty="0">
              <a:latin typeface="+mj-lt"/>
            </a:endParaRPr>
          </a:p>
        </p:txBody>
      </p:sp>
    </p:spTree>
    <p:extLst>
      <p:ext uri="{BB962C8B-B14F-4D97-AF65-F5344CB8AC3E}">
        <p14:creationId xmlns:p14="http://schemas.microsoft.com/office/powerpoint/2010/main" val="2028022937"/>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p:txBody>
          <a:bodyPr/>
          <a:lstStyle/>
          <a:p>
            <a:r>
              <a:rPr lang="en-US" b="1" dirty="0" smtClean="0">
                <a:latin typeface="Calibri"/>
                <a:cs typeface="Calibri"/>
              </a:rPr>
              <a:t>&lt; 5% </a:t>
            </a:r>
            <a:r>
              <a:rPr lang="en-US" dirty="0" smtClean="0">
                <a:latin typeface="Calibri"/>
                <a:cs typeface="Calibri"/>
              </a:rPr>
              <a:t>of Aspire patients die in hospital, compared to over 20% of Medicare patients with cancer.</a:t>
            </a:r>
          </a:p>
          <a:p>
            <a:pPr lvl="1"/>
            <a:endParaRPr lang="en-US" dirty="0">
              <a:latin typeface="Calibri"/>
              <a:cs typeface="Calibri"/>
            </a:endParaRPr>
          </a:p>
          <a:p>
            <a:r>
              <a:rPr lang="en-US" b="1" dirty="0" smtClean="0">
                <a:latin typeface="Calibri"/>
                <a:cs typeface="Calibri"/>
              </a:rPr>
              <a:t>&lt; 50%</a:t>
            </a:r>
            <a:r>
              <a:rPr lang="en-US" dirty="0" smtClean="0">
                <a:latin typeface="Calibri"/>
                <a:cs typeface="Calibri"/>
              </a:rPr>
              <a:t> the hospital admissions in last year of life compared to control patients.</a:t>
            </a:r>
          </a:p>
          <a:p>
            <a:pPr lvl="1"/>
            <a:endParaRPr lang="en-US" dirty="0">
              <a:latin typeface="Calibri"/>
              <a:cs typeface="Calibri"/>
            </a:endParaRPr>
          </a:p>
          <a:p>
            <a:r>
              <a:rPr lang="en-US" b="1" dirty="0" smtClean="0">
                <a:latin typeface="Calibri"/>
                <a:cs typeface="Calibri"/>
              </a:rPr>
              <a:t>15-20% </a:t>
            </a:r>
            <a:r>
              <a:rPr lang="en-US" dirty="0" smtClean="0">
                <a:latin typeface="Calibri"/>
                <a:cs typeface="Calibri"/>
              </a:rPr>
              <a:t>cost savings in the last year of life.</a:t>
            </a:r>
          </a:p>
        </p:txBody>
      </p:sp>
      <p:sp>
        <p:nvSpPr>
          <p:cNvPr id="2" name="Title 1"/>
          <p:cNvSpPr>
            <a:spLocks noGrp="1"/>
          </p:cNvSpPr>
          <p:nvPr>
            <p:ph type="ctrTitle"/>
          </p:nvPr>
        </p:nvSpPr>
        <p:spPr/>
        <p:txBody>
          <a:bodyPr>
            <a:normAutofit/>
          </a:bodyPr>
          <a:lstStyle/>
          <a:p>
            <a:r>
              <a:rPr lang="en-US" sz="3600" dirty="0" smtClean="0">
                <a:latin typeface="+mj-lt"/>
              </a:rPr>
              <a:t>Palliative Care</a:t>
            </a:r>
            <a:endParaRPr lang="en-US" sz="3600" dirty="0">
              <a:latin typeface="+mj-lt"/>
            </a:endParaRPr>
          </a:p>
        </p:txBody>
      </p:sp>
    </p:spTree>
    <p:extLst>
      <p:ext uri="{BB962C8B-B14F-4D97-AF65-F5344CB8AC3E}">
        <p14:creationId xmlns:p14="http://schemas.microsoft.com/office/powerpoint/2010/main" val="3926165860"/>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latin typeface="+mj-lt"/>
              </a:rPr>
              <a:t>Timeline of Transformation</a:t>
            </a:r>
          </a:p>
        </p:txBody>
      </p:sp>
      <p:pic>
        <p:nvPicPr>
          <p:cNvPr id="5"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95750" y="1325302"/>
            <a:ext cx="4000500" cy="4191000"/>
          </a:xfrm>
        </p:spPr>
      </p:pic>
    </p:spTree>
    <p:extLst>
      <p:ext uri="{BB962C8B-B14F-4D97-AF65-F5344CB8AC3E}">
        <p14:creationId xmlns:p14="http://schemas.microsoft.com/office/powerpoint/2010/main" val="365927816"/>
      </p:ext>
    </p:extLst>
  </p:cSld>
  <p:clrMapOvr>
    <a:masterClrMapping/>
  </p:clrMapOvr>
  <p:transition xmlns:p14="http://schemas.microsoft.com/office/powerpoint/2010/mai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7875"/>
            <a:ext cx="12192000" cy="829730"/>
          </a:xfrm>
        </p:spPr>
        <p:txBody>
          <a:bodyPr/>
          <a:lstStyle/>
          <a:p>
            <a:r>
              <a:rPr lang="en-US" dirty="0">
                <a:latin typeface="+mj-lt"/>
              </a:rPr>
              <a:t>Conclusion</a:t>
            </a:r>
          </a:p>
        </p:txBody>
      </p:sp>
      <p:pic>
        <p:nvPicPr>
          <p:cNvPr id="4" name="Picture 3"/>
          <p:cNvPicPr>
            <a:picLocks noChangeAspect="1"/>
          </p:cNvPicPr>
          <p:nvPr/>
        </p:nvPicPr>
        <p:blipFill>
          <a:blip r:embed="rId2"/>
          <a:stretch>
            <a:fillRect/>
          </a:stretch>
        </p:blipFill>
        <p:spPr>
          <a:xfrm>
            <a:off x="4581537" y="1112108"/>
            <a:ext cx="3028925" cy="4696646"/>
          </a:xfrm>
          <a:prstGeom prst="rect">
            <a:avLst/>
          </a:prstGeom>
          <a:ln>
            <a:solidFill>
              <a:schemeClr val="bg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32524204"/>
      </p:ext>
    </p:extLst>
  </p:cSld>
  <p:clrMapOvr>
    <a:masterClrMapping/>
  </p:clrMapOvr>
  <p:transition xmlns:p14="http://schemas.microsoft.com/office/powerpoint/2010/mai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 xmlns:a16="http://schemas.microsoft.com/office/drawing/2014/main" id="{52360968-7FAE-784B-90FD-07F561F6741B}"/>
              </a:ext>
            </a:extLst>
          </p:cNvPr>
          <p:cNvPicPr>
            <a:picLocks noChangeAspect="1"/>
          </p:cNvPicPr>
          <p:nvPr/>
        </p:nvPicPr>
        <p:blipFill>
          <a:blip r:embed="rId2">
            <a:alphaModFix amt="38000"/>
          </a:blip>
          <a:stretch>
            <a:fillRect/>
          </a:stretch>
        </p:blipFill>
        <p:spPr>
          <a:xfrm>
            <a:off x="2613059" y="3536995"/>
            <a:ext cx="336277" cy="848699"/>
          </a:xfrm>
          <a:prstGeom prst="rect">
            <a:avLst/>
          </a:prstGeom>
        </p:spPr>
      </p:pic>
      <p:grpSp>
        <p:nvGrpSpPr>
          <p:cNvPr id="3" name="Group 2"/>
          <p:cNvGrpSpPr/>
          <p:nvPr/>
        </p:nvGrpSpPr>
        <p:grpSpPr>
          <a:xfrm>
            <a:off x="0" y="5472"/>
            <a:ext cx="12192000" cy="6856274"/>
            <a:chOff x="2474452" y="1397000"/>
            <a:chExt cx="7226709" cy="4064001"/>
          </a:xfrm>
        </p:grpSpPr>
        <p:sp>
          <p:nvSpPr>
            <p:cNvPr id="5" name="Rectangle 4">
              <a:extLst>
                <a:ext uri="{FF2B5EF4-FFF2-40B4-BE49-F238E27FC236}">
                  <a16:creationId xmlns="" xmlns:a16="http://schemas.microsoft.com/office/drawing/2014/main" id="{32FD7509-280D-854E-BE07-10870F159FD9}"/>
                </a:ext>
              </a:extLst>
            </p:cNvPr>
            <p:cNvSpPr/>
            <p:nvPr/>
          </p:nvSpPr>
          <p:spPr>
            <a:xfrm>
              <a:off x="2481962" y="1397000"/>
              <a:ext cx="7217833" cy="4064000"/>
            </a:xfrm>
            <a:prstGeom prst="rect">
              <a:avLst/>
            </a:prstGeom>
            <a:solidFill>
              <a:srgbClr val="A400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64476"/>
              <a:endParaRPr lang="en-US" sz="1833" dirty="0">
                <a:solidFill>
                  <a:prstClr val="white"/>
                </a:solidFill>
                <a:latin typeface="Calibri"/>
              </a:endParaRPr>
            </a:p>
          </p:txBody>
        </p:sp>
        <p:grpSp>
          <p:nvGrpSpPr>
            <p:cNvPr id="2" name="Group 1"/>
            <p:cNvGrpSpPr/>
            <p:nvPr/>
          </p:nvGrpSpPr>
          <p:grpSpPr>
            <a:xfrm>
              <a:off x="2474452" y="1555412"/>
              <a:ext cx="7226709" cy="3905589"/>
              <a:chOff x="2474452" y="1555412"/>
              <a:chExt cx="7226709" cy="3905589"/>
            </a:xfrm>
          </p:grpSpPr>
          <p:sp>
            <p:nvSpPr>
              <p:cNvPr id="16" name="Freeform 15">
                <a:extLst>
                  <a:ext uri="{FF2B5EF4-FFF2-40B4-BE49-F238E27FC236}">
                    <a16:creationId xmlns="" xmlns:a16="http://schemas.microsoft.com/office/drawing/2014/main" id="{F36673F6-E863-5942-8ED0-CEF0992D0102}"/>
                  </a:ext>
                </a:extLst>
              </p:cNvPr>
              <p:cNvSpPr/>
              <p:nvPr/>
            </p:nvSpPr>
            <p:spPr>
              <a:xfrm>
                <a:off x="2474452" y="2150807"/>
                <a:ext cx="7226709" cy="3310194"/>
              </a:xfrm>
              <a:custGeom>
                <a:avLst/>
                <a:gdLst>
                  <a:gd name="connsiteX0" fmla="*/ 13008077 w 13008077"/>
                  <a:gd name="connsiteY0" fmla="*/ 5810865 h 5810865"/>
                  <a:gd name="connsiteX1" fmla="*/ 0 w 13008077"/>
                  <a:gd name="connsiteY1" fmla="*/ 5810865 h 5810865"/>
                  <a:gd name="connsiteX2" fmla="*/ 0 w 13008077"/>
                  <a:gd name="connsiteY2" fmla="*/ 3087329 h 5810865"/>
                  <a:gd name="connsiteX3" fmla="*/ 12988413 w 13008077"/>
                  <a:gd name="connsiteY3" fmla="*/ 0 h 5810865"/>
                  <a:gd name="connsiteX4" fmla="*/ 13008077 w 13008077"/>
                  <a:gd name="connsiteY4" fmla="*/ 5810865 h 5810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8077" h="5810865">
                    <a:moveTo>
                      <a:pt x="13008077" y="5810865"/>
                    </a:moveTo>
                    <a:lnTo>
                      <a:pt x="0" y="5810865"/>
                    </a:lnTo>
                    <a:lnTo>
                      <a:pt x="0" y="3087329"/>
                    </a:lnTo>
                    <a:lnTo>
                      <a:pt x="12988413" y="0"/>
                    </a:lnTo>
                    <a:cubicBezTo>
                      <a:pt x="12994968" y="1936955"/>
                      <a:pt x="13001522" y="3873910"/>
                      <a:pt x="13008077" y="5810865"/>
                    </a:cubicBezTo>
                    <a:close/>
                  </a:path>
                </a:pathLst>
              </a:custGeom>
              <a:solidFill>
                <a:srgbClr val="001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64476"/>
                <a:r>
                  <a:rPr lang="en-US" sz="1833" dirty="0">
                    <a:solidFill>
                      <a:prstClr val="white"/>
                    </a:solidFill>
                    <a:latin typeface="Calibri"/>
                  </a:rPr>
                  <a:t>  </a:t>
                </a:r>
              </a:p>
            </p:txBody>
          </p:sp>
          <p:sp>
            <p:nvSpPr>
              <p:cNvPr id="8" name="TextBox 7"/>
              <p:cNvSpPr txBox="1"/>
              <p:nvPr/>
            </p:nvSpPr>
            <p:spPr>
              <a:xfrm>
                <a:off x="2770768" y="4721246"/>
                <a:ext cx="3831459" cy="434286"/>
              </a:xfrm>
              <a:prstGeom prst="rect">
                <a:avLst/>
              </a:prstGeom>
              <a:noFill/>
            </p:spPr>
            <p:txBody>
              <a:bodyPr wrap="square" rtlCol="0">
                <a:spAutoFit/>
              </a:bodyPr>
              <a:lstStyle/>
              <a:p>
                <a:pPr defTabSz="464476"/>
                <a:r>
                  <a:rPr lang="en-US" sz="2222" b="1" dirty="0" err="1">
                    <a:solidFill>
                      <a:prstClr val="white"/>
                    </a:solidFill>
                    <a:latin typeface="Calibri"/>
                  </a:rPr>
                  <a:t>www.improvinghealthcare.net</a:t>
                </a:r>
                <a:endParaRPr lang="en-US" sz="2222" b="1" dirty="0">
                  <a:solidFill>
                    <a:prstClr val="white"/>
                  </a:solidFill>
                  <a:latin typeface="Calibri"/>
                </a:endParaRPr>
              </a:p>
            </p:txBody>
          </p:sp>
          <p:sp>
            <p:nvSpPr>
              <p:cNvPr id="11" name="TextBox 10">
                <a:extLst>
                  <a:ext uri="{FF2B5EF4-FFF2-40B4-BE49-F238E27FC236}">
                    <a16:creationId xmlns="" xmlns:a16="http://schemas.microsoft.com/office/drawing/2014/main" id="{F3EF8074-D1E8-FD45-AC94-9DD29E6D45F1}"/>
                  </a:ext>
                </a:extLst>
              </p:cNvPr>
              <p:cNvSpPr txBox="1"/>
              <p:nvPr/>
            </p:nvSpPr>
            <p:spPr>
              <a:xfrm>
                <a:off x="2734295" y="2374003"/>
                <a:ext cx="4077274" cy="693242"/>
              </a:xfrm>
              <a:prstGeom prst="rect">
                <a:avLst/>
              </a:prstGeom>
              <a:noFill/>
            </p:spPr>
            <p:txBody>
              <a:bodyPr wrap="square" rtlCol="0">
                <a:spAutoFit/>
              </a:bodyPr>
              <a:lstStyle/>
              <a:p>
                <a:pPr defTabSz="464476"/>
                <a:r>
                  <a:rPr lang="en-US" sz="1400" dirty="0">
                    <a:solidFill>
                      <a:prstClr val="white"/>
                    </a:solidFill>
                    <a:latin typeface="Open Sans" panose="020B0606030504020204" pitchFamily="34" charset="0"/>
                    <a:ea typeface="Open Sans" panose="020B0606030504020204" pitchFamily="34" charset="0"/>
                    <a:cs typeface="Open Sans" panose="020B0606030504020204" pitchFamily="34" charset="0"/>
                  </a:rPr>
                  <a:t>Receive specialized training in health care innovation from the </a:t>
                </a:r>
                <a:r>
                  <a:rPr lang="en-US" sz="1400" b="1" dirty="0">
                    <a:solidFill>
                      <a:prstClr val="white"/>
                    </a:solidFill>
                    <a:latin typeface="Open Sans" panose="020B0606030504020204" pitchFamily="34" charset="0"/>
                    <a:ea typeface="Open Sans" panose="020B0606030504020204" pitchFamily="34" charset="0"/>
                    <a:cs typeface="Open Sans" panose="020B0606030504020204" pitchFamily="34" charset="0"/>
                  </a:rPr>
                  <a:t>University of Pennsylvania</a:t>
                </a:r>
                <a:r>
                  <a:rPr lang="en-US" sz="1400" dirty="0">
                    <a:solidFill>
                      <a:prstClr val="white"/>
                    </a:solidFill>
                    <a:latin typeface="Open Sans" panose="020B0606030504020204" pitchFamily="34" charset="0"/>
                    <a:ea typeface="Open Sans" panose="020B0606030504020204" pitchFamily="34" charset="0"/>
                    <a:cs typeface="Open Sans" panose="020B0606030504020204" pitchFamily="34" charset="0"/>
                  </a:rPr>
                  <a:t>, through </a:t>
                </a:r>
                <a:r>
                  <a:rPr lang="en-US" sz="1400" b="1" dirty="0">
                    <a:solidFill>
                      <a:prstClr val="white"/>
                    </a:solidFill>
                    <a:latin typeface="Open Sans" panose="020B0606030504020204" pitchFamily="34" charset="0"/>
                    <a:ea typeface="Open Sans" panose="020B0606030504020204" pitchFamily="34" charset="0"/>
                    <a:cs typeface="Open Sans" panose="020B0606030504020204" pitchFamily="34" charset="0"/>
                  </a:rPr>
                  <a:t>online courses </a:t>
                </a:r>
                <a:r>
                  <a:rPr lang="en-US" sz="1400" dirty="0">
                    <a:solidFill>
                      <a:prstClr val="white"/>
                    </a:solidFill>
                    <a:latin typeface="Open Sans" panose="020B0606030504020204" pitchFamily="34" charset="0"/>
                    <a:ea typeface="Open Sans" panose="020B0606030504020204" pitchFamily="34" charset="0"/>
                    <a:cs typeface="Open Sans" panose="020B0606030504020204" pitchFamily="34" charset="0"/>
                  </a:rPr>
                  <a:t>designed for working professionals who can immediately put their new knowledge into practice. Complete four courses in one year to earn a </a:t>
                </a:r>
                <a:r>
                  <a:rPr lang="en-US" sz="1400" b="1" dirty="0">
                    <a:solidFill>
                      <a:prstClr val="white"/>
                    </a:solidFill>
                    <a:latin typeface="Open Sans" panose="020B0606030504020204" pitchFamily="34" charset="0"/>
                    <a:ea typeface="Open Sans" panose="020B0606030504020204" pitchFamily="34" charset="0"/>
                    <a:cs typeface="Open Sans" panose="020B0606030504020204" pitchFamily="34" charset="0"/>
                  </a:rPr>
                  <a:t>Professional Development Certificate </a:t>
                </a:r>
                <a:r>
                  <a:rPr lang="en-US" sz="1400" dirty="0">
                    <a:solidFill>
                      <a:prstClr val="white"/>
                    </a:solidFill>
                    <a:latin typeface="Open Sans" panose="020B0606030504020204" pitchFamily="34" charset="0"/>
                    <a:ea typeface="Open Sans" panose="020B0606030504020204" pitchFamily="34" charset="0"/>
                    <a:cs typeface="Open Sans" panose="020B0606030504020204" pitchFamily="34" charset="0"/>
                  </a:rPr>
                  <a:t>in </a:t>
                </a:r>
                <a:br>
                  <a:rPr lang="en-US" sz="1400" dirty="0">
                    <a:solidFill>
                      <a:prstClr val="white"/>
                    </a:solidFill>
                    <a:latin typeface="Open Sans" panose="020B0606030504020204" pitchFamily="34" charset="0"/>
                    <a:ea typeface="Open Sans" panose="020B0606030504020204" pitchFamily="34" charset="0"/>
                    <a:cs typeface="Open Sans" panose="020B0606030504020204" pitchFamily="34" charset="0"/>
                  </a:rPr>
                </a:br>
                <a:r>
                  <a:rPr lang="en-US" sz="1400" dirty="0">
                    <a:solidFill>
                      <a:prstClr val="white"/>
                    </a:solidFill>
                    <a:latin typeface="Open Sans" panose="020B0606030504020204" pitchFamily="34" charset="0"/>
                    <a:ea typeface="Open Sans" panose="020B0606030504020204" pitchFamily="34" charset="0"/>
                    <a:cs typeface="Open Sans" panose="020B0606030504020204" pitchFamily="34" charset="0"/>
                  </a:rPr>
                  <a:t>Health Care Innovation.</a:t>
                </a:r>
              </a:p>
            </p:txBody>
          </p:sp>
          <p:grpSp>
            <p:nvGrpSpPr>
              <p:cNvPr id="22" name="Group 21">
                <a:extLst>
                  <a:ext uri="{FF2B5EF4-FFF2-40B4-BE49-F238E27FC236}">
                    <a16:creationId xmlns="" xmlns:a16="http://schemas.microsoft.com/office/drawing/2014/main" id="{A912EBBE-7E70-084A-8838-413CF10CF4E1}"/>
                  </a:ext>
                </a:extLst>
              </p:cNvPr>
              <p:cNvGrpSpPr/>
              <p:nvPr/>
            </p:nvGrpSpPr>
            <p:grpSpPr>
              <a:xfrm>
                <a:off x="7119162" y="2030632"/>
                <a:ext cx="2297954" cy="3270858"/>
                <a:chOff x="12362211" y="816077"/>
                <a:chExt cx="4136318" cy="5887545"/>
              </a:xfrm>
            </p:grpSpPr>
            <p:sp>
              <p:nvSpPr>
                <p:cNvPr id="15" name="Rectangle 14">
                  <a:extLst>
                    <a:ext uri="{FF2B5EF4-FFF2-40B4-BE49-F238E27FC236}">
                      <a16:creationId xmlns="" xmlns:a16="http://schemas.microsoft.com/office/drawing/2014/main" id="{BAD05381-9697-0743-A80D-C98DD1A46E56}"/>
                    </a:ext>
                  </a:extLst>
                </p:cNvPr>
                <p:cNvSpPr/>
                <p:nvPr/>
              </p:nvSpPr>
              <p:spPr>
                <a:xfrm>
                  <a:off x="12362211" y="816077"/>
                  <a:ext cx="4136318" cy="58875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64476"/>
                  <a:endParaRPr lang="en-US" sz="1833">
                    <a:solidFill>
                      <a:prstClr val="white"/>
                    </a:solidFill>
                    <a:latin typeface="Calibri"/>
                  </a:endParaRPr>
                </a:p>
              </p:txBody>
            </p:sp>
            <p:sp>
              <p:nvSpPr>
                <p:cNvPr id="12" name="TextBox 11">
                  <a:extLst>
                    <a:ext uri="{FF2B5EF4-FFF2-40B4-BE49-F238E27FC236}">
                      <a16:creationId xmlns="" xmlns:a16="http://schemas.microsoft.com/office/drawing/2014/main" id="{95DAFC8A-C595-E746-A992-B825CAF68715}"/>
                    </a:ext>
                  </a:extLst>
                </p:cNvPr>
                <p:cNvSpPr txBox="1"/>
                <p:nvPr/>
              </p:nvSpPr>
              <p:spPr>
                <a:xfrm>
                  <a:off x="12409511" y="4154454"/>
                  <a:ext cx="4079184" cy="2109827"/>
                </a:xfrm>
                <a:prstGeom prst="rect">
                  <a:avLst/>
                </a:prstGeom>
                <a:noFill/>
              </p:spPr>
              <p:txBody>
                <a:bodyPr wrap="square" rtlCol="0">
                  <a:spAutoFit/>
                </a:bodyPr>
                <a:lstStyle/>
                <a:p>
                  <a:pPr defTabSz="464476"/>
                  <a:r>
                    <a:rPr lang="en-US" sz="1100" dirty="0">
                      <a:solidFill>
                        <a:srgbClr val="001E5B"/>
                      </a:solidFill>
                      <a:latin typeface="Open Sans" panose="020B0606030504020204" pitchFamily="34" charset="0"/>
                      <a:ea typeface="Open Sans" panose="020B0606030504020204" pitchFamily="34" charset="0"/>
                      <a:cs typeface="Open Sans" panose="020B0606030504020204" pitchFamily="34" charset="0"/>
                    </a:rPr>
                    <a:t>Take courses taught by internationally recognized leaders from the </a:t>
                  </a:r>
                  <a:r>
                    <a:rPr lang="en-US" sz="1100" b="1" dirty="0">
                      <a:solidFill>
                        <a:srgbClr val="001E5B"/>
                      </a:solidFill>
                      <a:latin typeface="Open Sans" panose="020B0606030504020204" pitchFamily="34" charset="0"/>
                      <a:ea typeface="Open Sans" panose="020B0606030504020204" pitchFamily="34" charset="0"/>
                      <a:cs typeface="Open Sans" panose="020B0606030504020204" pitchFamily="34" charset="0"/>
                    </a:rPr>
                    <a:t>Perelman School of Medicine </a:t>
                  </a:r>
                  <a:r>
                    <a:rPr lang="en-US" sz="1100" dirty="0">
                      <a:solidFill>
                        <a:srgbClr val="001E5B"/>
                      </a:solidFill>
                      <a:latin typeface="Open Sans" panose="020B0606030504020204" pitchFamily="34" charset="0"/>
                      <a:ea typeface="Open Sans" panose="020B0606030504020204" pitchFamily="34" charset="0"/>
                      <a:cs typeface="Open Sans" panose="020B0606030504020204" pitchFamily="34" charset="0"/>
                    </a:rPr>
                    <a:t>and </a:t>
                  </a:r>
                  <a:r>
                    <a:rPr lang="en-US" sz="1100" b="1" dirty="0">
                      <a:solidFill>
                        <a:srgbClr val="001E5B"/>
                      </a:solidFill>
                      <a:latin typeface="Open Sans" panose="020B0606030504020204" pitchFamily="34" charset="0"/>
                      <a:ea typeface="Open Sans" panose="020B0606030504020204" pitchFamily="34" charset="0"/>
                      <a:cs typeface="Open Sans" panose="020B0606030504020204" pitchFamily="34" charset="0"/>
                    </a:rPr>
                    <a:t>The Wharton School</a:t>
                  </a:r>
                  <a:r>
                    <a:rPr lang="en-US" sz="1100" dirty="0">
                      <a:solidFill>
                        <a:srgbClr val="001E5B"/>
                      </a:solidFill>
                      <a:latin typeface="Open Sans" panose="020B0606030504020204" pitchFamily="34" charset="0"/>
                      <a:ea typeface="Open Sans" panose="020B0606030504020204" pitchFamily="34" charset="0"/>
                      <a:cs typeface="Open Sans" panose="020B0606030504020204" pitchFamily="34" charset="0"/>
                    </a:rPr>
                    <a:t>. </a:t>
                  </a:r>
                </a:p>
                <a:p>
                  <a:pPr defTabSz="464476">
                    <a:spcBef>
                      <a:spcPts val="333"/>
                    </a:spcBef>
                  </a:pPr>
                  <a:r>
                    <a:rPr lang="en-US" sz="1100" dirty="0">
                      <a:solidFill>
                        <a:srgbClr val="001E5B"/>
                      </a:solidFill>
                      <a:latin typeface="Open Sans" panose="020B0606030504020204" pitchFamily="34" charset="0"/>
                      <a:ea typeface="Open Sans" panose="020B0606030504020204" pitchFamily="34" charset="0"/>
                      <a:cs typeface="Open Sans" panose="020B0606030504020204" pitchFamily="34" charset="0"/>
                    </a:rPr>
                    <a:t>Courses include:</a:t>
                  </a:r>
                </a:p>
                <a:p>
                  <a:pPr defTabSz="464476">
                    <a:spcBef>
                      <a:spcPts val="167"/>
                    </a:spcBef>
                  </a:pPr>
                  <a:r>
                    <a:rPr lang="en-US" sz="1100" dirty="0">
                      <a:solidFill>
                        <a:srgbClr val="001E5B"/>
                      </a:solidFill>
                      <a:latin typeface="Open Sans" panose="020B0606030504020204" pitchFamily="34" charset="0"/>
                      <a:ea typeface="Open Sans" panose="020B0606030504020204" pitchFamily="34" charset="0"/>
                      <a:cs typeface="Open Sans" panose="020B0606030504020204" pitchFamily="34" charset="0"/>
                    </a:rPr>
                    <a:t>The American Health Care System </a:t>
                  </a:r>
                </a:p>
                <a:p>
                  <a:pPr defTabSz="464476">
                    <a:spcBef>
                      <a:spcPts val="167"/>
                    </a:spcBef>
                  </a:pPr>
                  <a:r>
                    <a:rPr lang="en-US" sz="1100" dirty="0">
                      <a:solidFill>
                        <a:srgbClr val="001E5B"/>
                      </a:solidFill>
                      <a:latin typeface="Open Sans" panose="020B0606030504020204" pitchFamily="34" charset="0"/>
                      <a:ea typeface="Open Sans" panose="020B0606030504020204" pitchFamily="34" charset="0"/>
                      <a:cs typeface="Open Sans" panose="020B0606030504020204" pitchFamily="34" charset="0"/>
                    </a:rPr>
                    <a:t>Behavioral Economics and Decision Making</a:t>
                  </a:r>
                </a:p>
                <a:p>
                  <a:pPr defTabSz="464476">
                    <a:spcBef>
                      <a:spcPts val="167"/>
                    </a:spcBef>
                  </a:pPr>
                  <a:r>
                    <a:rPr lang="en-US" sz="1100" dirty="0">
                      <a:solidFill>
                        <a:srgbClr val="001E5B"/>
                      </a:solidFill>
                      <a:latin typeface="Open Sans" panose="020B0606030504020204" pitchFamily="34" charset="0"/>
                      <a:ea typeface="Open Sans" panose="020B0606030504020204" pitchFamily="34" charset="0"/>
                      <a:cs typeface="Open Sans" panose="020B0606030504020204" pitchFamily="34" charset="0"/>
                    </a:rPr>
                    <a:t>Evaluating Health Policy and Programs  </a:t>
                  </a:r>
                </a:p>
                <a:p>
                  <a:pPr defTabSz="464476">
                    <a:spcBef>
                      <a:spcPts val="167"/>
                    </a:spcBef>
                  </a:pPr>
                  <a:r>
                    <a:rPr lang="en-US" sz="1100" dirty="0">
                      <a:solidFill>
                        <a:srgbClr val="001E5B"/>
                      </a:solidFill>
                      <a:latin typeface="Open Sans" panose="020B0606030504020204" pitchFamily="34" charset="0"/>
                      <a:ea typeface="Open Sans" panose="020B0606030504020204" pitchFamily="34" charset="0"/>
                      <a:cs typeface="Open Sans" panose="020B0606030504020204" pitchFamily="34" charset="0"/>
                    </a:rPr>
                    <a:t>Health Care Operations </a:t>
                  </a:r>
                </a:p>
                <a:p>
                  <a:pPr defTabSz="464476">
                    <a:spcBef>
                      <a:spcPts val="167"/>
                    </a:spcBef>
                  </a:pPr>
                  <a:r>
                    <a:rPr lang="en-US" sz="1100" dirty="0">
                      <a:solidFill>
                        <a:srgbClr val="001E5B"/>
                      </a:solidFill>
                      <a:latin typeface="Open Sans" panose="020B0606030504020204" pitchFamily="34" charset="0"/>
                      <a:ea typeface="Open Sans" panose="020B0606030504020204" pitchFamily="34" charset="0"/>
                      <a:cs typeface="Open Sans" panose="020B0606030504020204" pitchFamily="34" charset="0"/>
                    </a:rPr>
                    <a:t>Health Economics </a:t>
                  </a:r>
                </a:p>
                <a:p>
                  <a:pPr defTabSz="464476">
                    <a:spcBef>
                      <a:spcPts val="167"/>
                    </a:spcBef>
                  </a:pPr>
                  <a:r>
                    <a:rPr lang="en-US" sz="1100" dirty="0">
                      <a:solidFill>
                        <a:srgbClr val="001E5B"/>
                      </a:solidFill>
                      <a:latin typeface="Open Sans" panose="020B0606030504020204" pitchFamily="34" charset="0"/>
                      <a:ea typeface="Open Sans" panose="020B0606030504020204" pitchFamily="34" charset="0"/>
                      <a:cs typeface="Open Sans" panose="020B0606030504020204" pitchFamily="34" charset="0"/>
                    </a:rPr>
                    <a:t>Translating Ideas into Outcomes </a:t>
                  </a:r>
                </a:p>
              </p:txBody>
            </p:sp>
            <p:pic>
              <p:nvPicPr>
                <p:cNvPr id="14" name="Picture 13">
                  <a:extLst>
                    <a:ext uri="{FF2B5EF4-FFF2-40B4-BE49-F238E27FC236}">
                      <a16:creationId xmlns="" xmlns:a16="http://schemas.microsoft.com/office/drawing/2014/main" id="{FDB8F5EE-7CE5-EC40-9030-382179782830}"/>
                    </a:ext>
                  </a:extLst>
                </p:cNvPr>
                <p:cNvPicPr>
                  <a:picLocks noChangeAspect="1"/>
                </p:cNvPicPr>
                <p:nvPr/>
              </p:nvPicPr>
              <p:blipFill>
                <a:blip r:embed="rId3"/>
                <a:stretch>
                  <a:fillRect/>
                </a:stretch>
              </p:blipFill>
              <p:spPr>
                <a:xfrm>
                  <a:off x="12369053" y="821512"/>
                  <a:ext cx="4099979" cy="3288753"/>
                </a:xfrm>
                <a:prstGeom prst="rect">
                  <a:avLst/>
                </a:prstGeom>
              </p:spPr>
            </p:pic>
          </p:grpSp>
          <p:sp>
            <p:nvSpPr>
              <p:cNvPr id="17" name="TextBox 16">
                <a:extLst>
                  <a:ext uri="{FF2B5EF4-FFF2-40B4-BE49-F238E27FC236}">
                    <a16:creationId xmlns="" xmlns:a16="http://schemas.microsoft.com/office/drawing/2014/main" id="{9E2399A5-4712-554E-8F52-53D955A82002}"/>
                  </a:ext>
                </a:extLst>
              </p:cNvPr>
              <p:cNvSpPr txBox="1"/>
              <p:nvPr/>
            </p:nvSpPr>
            <p:spPr>
              <a:xfrm>
                <a:off x="2845892" y="3674806"/>
                <a:ext cx="3692558" cy="820945"/>
              </a:xfrm>
              <a:prstGeom prst="rect">
                <a:avLst/>
              </a:prstGeom>
              <a:noFill/>
            </p:spPr>
            <p:txBody>
              <a:bodyPr wrap="square" rtlCol="0">
                <a:spAutoFit/>
              </a:bodyPr>
              <a:lstStyle/>
              <a:p>
                <a:pPr defTabSz="464476"/>
                <a:r>
                  <a:rPr lang="en-US" sz="2000" i="1" dirty="0">
                    <a:solidFill>
                      <a:prstClr val="white"/>
                    </a:solidFill>
                    <a:latin typeface="Gentium Basic" panose="02000503060000020004" pitchFamily="2" charset="77"/>
                    <a:ea typeface="Open Sans" panose="020B0606030504020204" pitchFamily="34" charset="0"/>
                    <a:cs typeface="Open Sans" panose="020B0606030504020204" pitchFamily="34" charset="0"/>
                  </a:rPr>
                  <a:t> I now have the right tools required in my role </a:t>
                </a:r>
              </a:p>
              <a:p>
                <a:pPr defTabSz="464476"/>
                <a:r>
                  <a:rPr lang="en-US" sz="2000" i="1" dirty="0">
                    <a:solidFill>
                      <a:prstClr val="white"/>
                    </a:solidFill>
                    <a:latin typeface="Gentium Basic" panose="02000503060000020004" pitchFamily="2" charset="77"/>
                    <a:ea typeface="Open Sans" panose="020B0606030504020204" pitchFamily="34" charset="0"/>
                    <a:cs typeface="Open Sans" panose="020B0606030504020204" pitchFamily="34" charset="0"/>
                  </a:rPr>
                  <a:t>and much more confidence to lead change in my organization</a:t>
                </a:r>
                <a:r>
                  <a:rPr lang="en-US" sz="2000" i="1" dirty="0">
                    <a:solidFill>
                      <a:prstClr val="white"/>
                    </a:solidFill>
                    <a:latin typeface="Open Sans" panose="020B0606030504020204" pitchFamily="34" charset="0"/>
                    <a:ea typeface="Open Sans" panose="020B0606030504020204" pitchFamily="34" charset="0"/>
                    <a:cs typeface="Open Sans" panose="020B0606030504020204" pitchFamily="34" charset="0"/>
                  </a:rPr>
                  <a:t>.</a:t>
                </a:r>
              </a:p>
              <a:p>
                <a:pPr algn="r" defTabSz="464476"/>
                <a:r>
                  <a:rPr lang="en-US" sz="1200" i="1" dirty="0">
                    <a:solidFill>
                      <a:prstClr val="white"/>
                    </a:solidFill>
                    <a:latin typeface="Gentium Basic" panose="02000503060000020004" pitchFamily="2" charset="77"/>
                    <a:ea typeface="Open Sans" panose="020B0606030504020204" pitchFamily="34" charset="0"/>
                    <a:cs typeface="Open Sans" panose="020B0606030504020204" pitchFamily="34" charset="0"/>
                  </a:rPr>
                  <a:t>– Diane Pearce</a:t>
                </a:r>
              </a:p>
              <a:p>
                <a:pPr algn="r" defTabSz="464476"/>
                <a:r>
                  <a:rPr lang="en-US" sz="1200" i="1" dirty="0">
                    <a:solidFill>
                      <a:prstClr val="white"/>
                    </a:solidFill>
                    <a:latin typeface="Gentium Basic" panose="02000503060000020004" pitchFamily="2" charset="77"/>
                    <a:ea typeface="Open Sans" panose="020B0606030504020204" pitchFamily="34" charset="0"/>
                    <a:cs typeface="Open Sans" panose="020B0606030504020204" pitchFamily="34" charset="0"/>
                  </a:rPr>
                  <a:t>Manager, Business Change, </a:t>
                </a:r>
                <a:r>
                  <a:rPr lang="en-US" sz="1200" i="1" dirty="0" err="1">
                    <a:solidFill>
                      <a:prstClr val="white"/>
                    </a:solidFill>
                    <a:latin typeface="Gentium Basic" panose="02000503060000020004" pitchFamily="2" charset="77"/>
                    <a:ea typeface="Open Sans" panose="020B0606030504020204" pitchFamily="34" charset="0"/>
                    <a:cs typeface="Open Sans" panose="020B0606030504020204" pitchFamily="34" charset="0"/>
                  </a:rPr>
                  <a:t>CareMore</a:t>
                </a:r>
                <a:endParaRPr lang="en-US" sz="1200" i="1" dirty="0">
                  <a:solidFill>
                    <a:prstClr val="white"/>
                  </a:solidFill>
                  <a:latin typeface="Gentium Basic" panose="02000503060000020004" pitchFamily="2" charset="77"/>
                  <a:ea typeface="Open Sans" panose="020B0606030504020204" pitchFamily="34" charset="0"/>
                  <a:cs typeface="Open Sans" panose="020B0606030504020204" pitchFamily="34" charset="0"/>
                </a:endParaRPr>
              </a:p>
            </p:txBody>
          </p:sp>
          <p:pic>
            <p:nvPicPr>
              <p:cNvPr id="26" name="Picture 25">
                <a:extLst>
                  <a:ext uri="{FF2B5EF4-FFF2-40B4-BE49-F238E27FC236}">
                    <a16:creationId xmlns="" xmlns:a16="http://schemas.microsoft.com/office/drawing/2014/main" id="{188AE7FB-8CA7-8446-B40B-76763FBC7D15}"/>
                  </a:ext>
                </a:extLst>
              </p:cNvPr>
              <p:cNvPicPr>
                <a:picLocks noChangeAspect="1"/>
              </p:cNvPicPr>
              <p:nvPr/>
            </p:nvPicPr>
            <p:blipFill>
              <a:blip r:embed="rId4"/>
              <a:stretch>
                <a:fillRect/>
              </a:stretch>
            </p:blipFill>
            <p:spPr>
              <a:xfrm>
                <a:off x="2763161" y="1806223"/>
                <a:ext cx="3676968" cy="328930"/>
              </a:xfrm>
              <a:prstGeom prst="rect">
                <a:avLst/>
              </a:prstGeom>
            </p:spPr>
          </p:pic>
          <p:pic>
            <p:nvPicPr>
              <p:cNvPr id="28" name="Picture 27">
                <a:extLst>
                  <a:ext uri="{FF2B5EF4-FFF2-40B4-BE49-F238E27FC236}">
                    <a16:creationId xmlns="" xmlns:a16="http://schemas.microsoft.com/office/drawing/2014/main" id="{3AE3F489-351A-604F-A2D7-74D37F1F9773}"/>
                  </a:ext>
                </a:extLst>
              </p:cNvPr>
              <p:cNvPicPr>
                <a:picLocks noChangeAspect="1"/>
              </p:cNvPicPr>
              <p:nvPr/>
            </p:nvPicPr>
            <p:blipFill>
              <a:blip r:embed="rId5"/>
              <a:stretch>
                <a:fillRect/>
              </a:stretch>
            </p:blipFill>
            <p:spPr>
              <a:xfrm>
                <a:off x="2763956" y="1555412"/>
                <a:ext cx="3881102" cy="218039"/>
              </a:xfrm>
              <a:prstGeom prst="rect">
                <a:avLst/>
              </a:prstGeom>
            </p:spPr>
          </p:pic>
          <p:pic>
            <p:nvPicPr>
              <p:cNvPr id="30" name="Picture 29">
                <a:extLst>
                  <a:ext uri="{FF2B5EF4-FFF2-40B4-BE49-F238E27FC236}">
                    <a16:creationId xmlns="" xmlns:a16="http://schemas.microsoft.com/office/drawing/2014/main" id="{33355F15-F7D6-9D44-B69A-D2E32F7961D9}"/>
                  </a:ext>
                </a:extLst>
              </p:cNvPr>
              <p:cNvPicPr>
                <a:picLocks noChangeAspect="1"/>
              </p:cNvPicPr>
              <p:nvPr/>
            </p:nvPicPr>
            <p:blipFill>
              <a:blip r:embed="rId6"/>
              <a:stretch>
                <a:fillRect/>
              </a:stretch>
            </p:blipFill>
            <p:spPr>
              <a:xfrm>
                <a:off x="7132185" y="1560483"/>
                <a:ext cx="2263082" cy="284431"/>
              </a:xfrm>
              <a:prstGeom prst="rect">
                <a:avLst/>
              </a:prstGeom>
            </p:spPr>
          </p:pic>
        </p:grpSp>
      </p:grpSp>
      <p:pic>
        <p:nvPicPr>
          <p:cNvPr id="18" name="Picture 17">
            <a:extLst>
              <a:ext uri="{FF2B5EF4-FFF2-40B4-BE49-F238E27FC236}">
                <a16:creationId xmlns="" xmlns:a16="http://schemas.microsoft.com/office/drawing/2014/main" id="{52360968-7FAE-784B-90FD-07F561F6741B}"/>
              </a:ext>
            </a:extLst>
          </p:cNvPr>
          <p:cNvPicPr>
            <a:picLocks noChangeAspect="1"/>
          </p:cNvPicPr>
          <p:nvPr/>
        </p:nvPicPr>
        <p:blipFill>
          <a:blip r:embed="rId2">
            <a:alphaModFix amt="38000"/>
          </a:blip>
          <a:stretch>
            <a:fillRect/>
          </a:stretch>
        </p:blipFill>
        <p:spPr>
          <a:xfrm>
            <a:off x="197257" y="3528828"/>
            <a:ext cx="605299" cy="1527659"/>
          </a:xfrm>
          <a:prstGeom prst="rect">
            <a:avLst/>
          </a:prstGeom>
        </p:spPr>
      </p:pic>
      <p:pic>
        <p:nvPicPr>
          <p:cNvPr id="19" name="Picture 18">
            <a:extLst>
              <a:ext uri="{FF2B5EF4-FFF2-40B4-BE49-F238E27FC236}">
                <a16:creationId xmlns="" xmlns:a16="http://schemas.microsoft.com/office/drawing/2014/main" id="{FED9E78F-614E-F745-8F09-74BA59543474}"/>
              </a:ext>
            </a:extLst>
          </p:cNvPr>
          <p:cNvPicPr>
            <a:picLocks noChangeAspect="1"/>
          </p:cNvPicPr>
          <p:nvPr/>
        </p:nvPicPr>
        <p:blipFill>
          <a:blip r:embed="rId2">
            <a:alphaModFix amt="38000"/>
          </a:blip>
          <a:stretch>
            <a:fillRect/>
          </a:stretch>
        </p:blipFill>
        <p:spPr>
          <a:xfrm rot="10800000">
            <a:off x="6014977" y="3069718"/>
            <a:ext cx="605299" cy="1527659"/>
          </a:xfrm>
          <a:prstGeom prst="rect">
            <a:avLst/>
          </a:prstGeom>
        </p:spPr>
      </p:pic>
    </p:spTree>
    <p:extLst>
      <p:ext uri="{BB962C8B-B14F-4D97-AF65-F5344CB8AC3E}">
        <p14:creationId xmlns:p14="http://schemas.microsoft.com/office/powerpoint/2010/main" val="381347709"/>
      </p:ext>
    </p:extLst>
  </p:cSld>
  <p:clrMapOvr>
    <a:masterClrMapping/>
  </p:clrMapOvr>
  <p:transition xmlns:p14="http://schemas.microsoft.com/office/powerpoint/2010/main" spd="med">
    <p:fade/>
  </p:transition>
</p:sld>
</file>

<file path=ppt/theme/theme1.xml><?xml version="1.0" encoding="utf-8"?>
<a:theme xmlns:a="http://schemas.openxmlformats.org/drawingml/2006/main" name="MEHP2018">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MEHP2018" id="{AE15C576-0448-3D45-9829-7C99D8259919}" vid="{8175D509-9E4E-DB47-A293-C26FC3A3486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MEHP2018</Template>
  <TotalTime>3035</TotalTime>
  <Words>2541</Words>
  <Application>Microsoft Macintosh PowerPoint</Application>
  <PresentationFormat>Custom</PresentationFormat>
  <Paragraphs>355</Paragraphs>
  <Slides>50</Slides>
  <Notes>23</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MEHP2018</vt:lpstr>
      <vt:lpstr>PowerPoint Presentation</vt:lpstr>
      <vt:lpstr>PowerPoint Presentation</vt:lpstr>
      <vt:lpstr>PowerPoint Presentation</vt:lpstr>
      <vt:lpstr>The Difference</vt:lpstr>
      <vt:lpstr>Definitions</vt:lpstr>
      <vt:lpstr>Inefficient Care</vt:lpstr>
      <vt:lpstr>Inefficient Care</vt:lpstr>
      <vt:lpstr>Inefficient Care</vt:lpstr>
      <vt:lpstr>Unnecessary Services</vt:lpstr>
      <vt:lpstr>The Impact</vt:lpstr>
      <vt:lpstr>Future Trends of High-Value Care</vt:lpstr>
      <vt:lpstr>High-Cost Care</vt:lpstr>
      <vt:lpstr>How do we eliminate inefficiency and unnecessary care?</vt:lpstr>
      <vt:lpstr>PowerPoint Presentation</vt:lpstr>
      <vt:lpstr>Value-Based Payments: Bundles</vt:lpstr>
      <vt:lpstr>Value-Based Payments: Bundles</vt:lpstr>
      <vt:lpstr>Results of CJR</vt:lpstr>
      <vt:lpstr>Value-Based Payments: Bundles</vt:lpstr>
      <vt:lpstr>What are bundled payments?</vt:lpstr>
      <vt:lpstr>Hospital View of Savings</vt:lpstr>
      <vt:lpstr>Savings in Bundled Payment</vt:lpstr>
      <vt:lpstr>Capitation for PCP</vt:lpstr>
      <vt:lpstr>Member Engagement Changes</vt:lpstr>
      <vt:lpstr>Quality: 2015 vs. 2016</vt:lpstr>
      <vt:lpstr>Massachusetts AQC</vt:lpstr>
      <vt:lpstr>AQC spending grew $62 per enrollee per quarter,  less than control for 6.8% savings</vt:lpstr>
      <vt:lpstr>Total MA AQC savings </vt:lpstr>
      <vt:lpstr>MA AQC Savings</vt:lpstr>
      <vt:lpstr>PowerPoint Presentation</vt:lpstr>
      <vt:lpstr>Hospitals Consume a Massive Proportion of Health Spending</vt:lpstr>
      <vt:lpstr>Adapt and Implement LEAN Production Practices for Inpatient Care</vt:lpstr>
      <vt:lpstr>Example: Denver Health System</vt:lpstr>
      <vt:lpstr>Example: Denver Health System</vt:lpstr>
      <vt:lpstr>Example: Denver Health System</vt:lpstr>
      <vt:lpstr>PowerPoint Presentation</vt:lpstr>
      <vt:lpstr>Deinstitutionalization – USA </vt:lpstr>
      <vt:lpstr>Deinstitutionalization – USA </vt:lpstr>
      <vt:lpstr>Deinstitutionalization – USA </vt:lpstr>
      <vt:lpstr>Move Care Out of Hospitals Into Ambulatory Centers</vt:lpstr>
      <vt:lpstr>Hospital @ Home</vt:lpstr>
      <vt:lpstr>Move Care Out Ambulatory Centers to Home</vt:lpstr>
      <vt:lpstr>Independence at Home</vt:lpstr>
      <vt:lpstr>Independence at Home</vt:lpstr>
      <vt:lpstr>Palliative Care</vt:lpstr>
      <vt:lpstr>Palliative Care</vt:lpstr>
      <vt:lpstr>Palliative Care</vt:lpstr>
      <vt:lpstr>Palliative Care</vt:lpstr>
      <vt:lpstr>Timeline of Transformation</vt:lpstr>
      <vt:lpstr>Conclusion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Leonard, Mary</dc:creator>
  <cp:lastModifiedBy>Sarah DiMagno</cp:lastModifiedBy>
  <cp:revision>205</cp:revision>
  <cp:lastPrinted>2018-07-19T21:02:16Z</cp:lastPrinted>
  <dcterms:created xsi:type="dcterms:W3CDTF">2017-11-01T14:48:13Z</dcterms:created>
  <dcterms:modified xsi:type="dcterms:W3CDTF">2018-11-07T18:49:48Z</dcterms:modified>
</cp:coreProperties>
</file>