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334" r:id="rId2"/>
    <p:sldId id="269" r:id="rId3"/>
    <p:sldId id="267" r:id="rId4"/>
    <p:sldId id="336" r:id="rId5"/>
    <p:sldId id="349" r:id="rId6"/>
    <p:sldId id="337" r:id="rId7"/>
    <p:sldId id="369" r:id="rId8"/>
    <p:sldId id="303" r:id="rId9"/>
    <p:sldId id="276" r:id="rId10"/>
    <p:sldId id="373" r:id="rId11"/>
    <p:sldId id="305" r:id="rId12"/>
    <p:sldId id="380" r:id="rId13"/>
    <p:sldId id="379" r:id="rId14"/>
    <p:sldId id="289" r:id="rId15"/>
    <p:sldId id="376" r:id="rId16"/>
    <p:sldId id="377" r:id="rId17"/>
    <p:sldId id="299" r:id="rId18"/>
    <p:sldId id="3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 userDrawn="1">
          <p15:clr>
            <a:srgbClr val="A4A3A4"/>
          </p15:clr>
        </p15:guide>
        <p15:guide id="2" pos="4021" userDrawn="1">
          <p15:clr>
            <a:srgbClr val="A4A3A4"/>
          </p15:clr>
        </p15:guide>
        <p15:guide id="3" pos="7499" userDrawn="1">
          <p15:clr>
            <a:srgbClr val="A4A3A4"/>
          </p15:clr>
        </p15:guide>
        <p15:guide id="4" pos="5120" userDrawn="1">
          <p15:clr>
            <a:srgbClr val="A4A3A4"/>
          </p15:clr>
        </p15:guide>
        <p15:guide id="5" orient="horz" pos="30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ccarini" initials="P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62CAEF"/>
    <a:srgbClr val="FCC633"/>
    <a:srgbClr val="FF5E4C"/>
    <a:srgbClr val="2C3F4F"/>
    <a:srgbClr val="E9F2FA"/>
    <a:srgbClr val="010101"/>
    <a:srgbClr val="E6E6E6"/>
    <a:srgbClr val="FDFDF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 autoAdjust="0"/>
    <p:restoredTop sz="94580"/>
  </p:normalViewPr>
  <p:slideViewPr>
    <p:cSldViewPr snapToGrid="0" showGuides="1">
      <p:cViewPr varScale="1">
        <p:scale>
          <a:sx n="68" d="100"/>
          <a:sy n="68" d="100"/>
        </p:scale>
        <p:origin x="882" y="60"/>
      </p:cViewPr>
      <p:guideLst>
        <p:guide orient="horz" pos="928"/>
        <p:guide pos="4021"/>
        <p:guide pos="7499"/>
        <p:guide pos="5120"/>
        <p:guide orient="horz" pos="3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7333-13E9-4078-9D8C-E237975E4A93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3DFEE-A2C2-4034-8B17-4C272DBCC2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8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12E-66CC-42BF-9C8E-F97F38565D1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01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3DFEE-A2C2-4034-8B17-4C272DBCC2C1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8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28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12E-66CC-42BF-9C8E-F97F38565D1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0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12E-66CC-42BF-9C8E-F97F38565D1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35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12E-66CC-42BF-9C8E-F97F38565D1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35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12E-66CC-42BF-9C8E-F97F38565D1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35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3DFEE-A2C2-4034-8B17-4C272DBCC2C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19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3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5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4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5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9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1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0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4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B80C-90A5-4212-B594-703A0C868C8B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A339C-D097-4946-9F9D-CD6CB1600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08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5C588-AD38-4961-943A-B7413DC48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6 </a:t>
            </a:r>
            <a:r>
              <a:rPr lang="pt-BR" dirty="0" err="1"/>
              <a:t>conahp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A817F6-65D1-418D-8374-23698A1E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lipse 222">
            <a:extLst>
              <a:ext uri="{FF2B5EF4-FFF2-40B4-BE49-F238E27FC236}">
                <a16:creationId xmlns:a16="http://schemas.microsoft.com/office/drawing/2014/main" id="{483935B7-2D20-4AAF-AFA7-92C1CE8EBF50}"/>
              </a:ext>
            </a:extLst>
          </p:cNvPr>
          <p:cNvSpPr/>
          <p:nvPr/>
        </p:nvSpPr>
        <p:spPr>
          <a:xfrm>
            <a:off x="2776403" y="3893405"/>
            <a:ext cx="1662248" cy="1662246"/>
          </a:xfrm>
          <a:prstGeom prst="ellipse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4" name="Elipse 223">
            <a:extLst>
              <a:ext uri="{FF2B5EF4-FFF2-40B4-BE49-F238E27FC236}">
                <a16:creationId xmlns:a16="http://schemas.microsoft.com/office/drawing/2014/main" id="{B80533E2-6EB7-4044-9A48-7E633B4A6529}"/>
              </a:ext>
            </a:extLst>
          </p:cNvPr>
          <p:cNvSpPr/>
          <p:nvPr/>
        </p:nvSpPr>
        <p:spPr>
          <a:xfrm>
            <a:off x="5336248" y="3893405"/>
            <a:ext cx="1662248" cy="1662246"/>
          </a:xfrm>
          <a:prstGeom prst="ellipse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5" name="Elipse 224">
            <a:extLst>
              <a:ext uri="{FF2B5EF4-FFF2-40B4-BE49-F238E27FC236}">
                <a16:creationId xmlns:a16="http://schemas.microsoft.com/office/drawing/2014/main" id="{C4546770-7D21-4EDE-9E49-8E8ED21E6E89}"/>
              </a:ext>
            </a:extLst>
          </p:cNvPr>
          <p:cNvSpPr/>
          <p:nvPr/>
        </p:nvSpPr>
        <p:spPr>
          <a:xfrm>
            <a:off x="7897265" y="3893405"/>
            <a:ext cx="1662248" cy="1662246"/>
          </a:xfrm>
          <a:prstGeom prst="ellipse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6" name="Elipse 225">
            <a:extLst>
              <a:ext uri="{FF2B5EF4-FFF2-40B4-BE49-F238E27FC236}">
                <a16:creationId xmlns:a16="http://schemas.microsoft.com/office/drawing/2014/main" id="{553FAE20-4C6A-461C-BBC9-1A4DA1A89510}"/>
              </a:ext>
            </a:extLst>
          </p:cNvPr>
          <p:cNvSpPr/>
          <p:nvPr/>
        </p:nvSpPr>
        <p:spPr>
          <a:xfrm>
            <a:off x="2776403" y="1092950"/>
            <a:ext cx="1662248" cy="1662246"/>
          </a:xfrm>
          <a:prstGeom prst="ellipse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7" name="Elipse 226">
            <a:extLst>
              <a:ext uri="{FF2B5EF4-FFF2-40B4-BE49-F238E27FC236}">
                <a16:creationId xmlns:a16="http://schemas.microsoft.com/office/drawing/2014/main" id="{A796568E-9632-4ADF-A4A8-011E32209363}"/>
              </a:ext>
            </a:extLst>
          </p:cNvPr>
          <p:cNvSpPr/>
          <p:nvPr/>
        </p:nvSpPr>
        <p:spPr>
          <a:xfrm>
            <a:off x="5336248" y="1092950"/>
            <a:ext cx="1662248" cy="1662246"/>
          </a:xfrm>
          <a:prstGeom prst="ellipse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8" name="Elipse 227">
            <a:extLst>
              <a:ext uri="{FF2B5EF4-FFF2-40B4-BE49-F238E27FC236}">
                <a16:creationId xmlns:a16="http://schemas.microsoft.com/office/drawing/2014/main" id="{F9771358-9276-4748-9191-2C524505437F}"/>
              </a:ext>
            </a:extLst>
          </p:cNvPr>
          <p:cNvSpPr/>
          <p:nvPr/>
        </p:nvSpPr>
        <p:spPr>
          <a:xfrm>
            <a:off x="7897265" y="1092950"/>
            <a:ext cx="1662248" cy="1662246"/>
          </a:xfrm>
          <a:prstGeom prst="ellipse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5CAE46C-B2ED-4B9E-B574-E67A39EA5867}"/>
              </a:ext>
            </a:extLst>
          </p:cNvPr>
          <p:cNvSpPr/>
          <p:nvPr/>
        </p:nvSpPr>
        <p:spPr>
          <a:xfrm>
            <a:off x="1770955" y="519161"/>
            <a:ext cx="41681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dirty="0">
                <a:solidFill>
                  <a:srgbClr val="2C3F4F"/>
                </a:solidFill>
                <a:latin typeface="Century Gothic" panose="020B0502020202020204" pitchFamily="34" charset="0"/>
              </a:rPr>
              <a:t>Agenda do Contratante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FADF54-6B08-4E72-8D64-9A0E54A32E1C}"/>
              </a:ext>
            </a:extLst>
          </p:cNvPr>
          <p:cNvSpPr txBox="1"/>
          <p:nvPr/>
        </p:nvSpPr>
        <p:spPr>
          <a:xfrm>
            <a:off x="1770954" y="153809"/>
            <a:ext cx="775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Contexto Da Saúde Suplementar Para Indústria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6F59A10B-112F-4614-99B5-4FB412CF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1888E81-2E8A-41D4-9FE7-5C17D0DC26C0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0C1B5E7-0980-42DC-9DFB-6CCABAAB090B}"/>
              </a:ext>
            </a:extLst>
          </p:cNvPr>
          <p:cNvCxnSpPr>
            <a:cxnSpLocks/>
          </p:cNvCxnSpPr>
          <p:nvPr/>
        </p:nvCxnSpPr>
        <p:spPr>
          <a:xfrm>
            <a:off x="1523434" y="2669187"/>
            <a:ext cx="7695854" cy="0"/>
          </a:xfrm>
          <a:prstGeom prst="line">
            <a:avLst/>
          </a:prstGeom>
          <a:ln w="38100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to 200">
            <a:extLst>
              <a:ext uri="{FF2B5EF4-FFF2-40B4-BE49-F238E27FC236}">
                <a16:creationId xmlns:a16="http://schemas.microsoft.com/office/drawing/2014/main" id="{AA69D10F-7454-4810-AFBA-A63E8D3B551F}"/>
              </a:ext>
            </a:extLst>
          </p:cNvPr>
          <p:cNvCxnSpPr>
            <a:cxnSpLocks/>
            <a:stCxn id="202" idx="2"/>
          </p:cNvCxnSpPr>
          <p:nvPr/>
        </p:nvCxnSpPr>
        <p:spPr>
          <a:xfrm flipV="1">
            <a:off x="2629332" y="3858307"/>
            <a:ext cx="6589957" cy="1606"/>
          </a:xfrm>
          <a:prstGeom prst="line">
            <a:avLst/>
          </a:prstGeom>
          <a:ln w="38100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Arco 201">
            <a:extLst>
              <a:ext uri="{FF2B5EF4-FFF2-40B4-BE49-F238E27FC236}">
                <a16:creationId xmlns:a16="http://schemas.microsoft.com/office/drawing/2014/main" id="{8C6B9E2F-1A5E-4D3E-A55B-B5030FB92AB5}"/>
              </a:ext>
            </a:extLst>
          </p:cNvPr>
          <p:cNvSpPr/>
          <p:nvPr/>
        </p:nvSpPr>
        <p:spPr>
          <a:xfrm rot="10800000">
            <a:off x="1881524" y="3859913"/>
            <a:ext cx="1495614" cy="1495614"/>
          </a:xfrm>
          <a:prstGeom prst="arc">
            <a:avLst>
              <a:gd name="adj1" fmla="val 16200000"/>
              <a:gd name="adj2" fmla="val 5400002"/>
            </a:avLst>
          </a:prstGeom>
          <a:ln w="38100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3" name="Conector reto 202">
            <a:extLst>
              <a:ext uri="{FF2B5EF4-FFF2-40B4-BE49-F238E27FC236}">
                <a16:creationId xmlns:a16="http://schemas.microsoft.com/office/drawing/2014/main" id="{D773287C-A4CD-4990-A9D9-41EE94A5E57C}"/>
              </a:ext>
            </a:extLst>
          </p:cNvPr>
          <p:cNvCxnSpPr>
            <a:cxnSpLocks/>
          </p:cNvCxnSpPr>
          <p:nvPr/>
        </p:nvCxnSpPr>
        <p:spPr>
          <a:xfrm>
            <a:off x="2607350" y="5355595"/>
            <a:ext cx="8060651" cy="22"/>
          </a:xfrm>
          <a:prstGeom prst="line">
            <a:avLst/>
          </a:prstGeom>
          <a:ln w="38100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0" name="Agrupar 299">
            <a:extLst>
              <a:ext uri="{FF2B5EF4-FFF2-40B4-BE49-F238E27FC236}">
                <a16:creationId xmlns:a16="http://schemas.microsoft.com/office/drawing/2014/main" id="{5B396BE8-04C4-41D2-91DC-5F8E4670A3D2}"/>
              </a:ext>
            </a:extLst>
          </p:cNvPr>
          <p:cNvGrpSpPr/>
          <p:nvPr/>
        </p:nvGrpSpPr>
        <p:grpSpPr>
          <a:xfrm>
            <a:off x="2711448" y="1376955"/>
            <a:ext cx="1792156" cy="2225694"/>
            <a:chOff x="1187448" y="1376955"/>
            <a:chExt cx="1792156" cy="2225694"/>
          </a:xfrm>
        </p:grpSpPr>
        <p:sp>
          <p:nvSpPr>
            <p:cNvPr id="204" name="Elipse 203">
              <a:extLst>
                <a:ext uri="{FF2B5EF4-FFF2-40B4-BE49-F238E27FC236}">
                  <a16:creationId xmlns:a16="http://schemas.microsoft.com/office/drawing/2014/main" id="{5E9CF04B-F462-4CB6-A726-1B2CCC3CB7E6}"/>
                </a:ext>
              </a:extLst>
            </p:cNvPr>
            <p:cNvSpPr/>
            <p:nvPr/>
          </p:nvSpPr>
          <p:spPr>
            <a:xfrm>
              <a:off x="1822392" y="2399342"/>
              <a:ext cx="522268" cy="522268"/>
            </a:xfrm>
            <a:prstGeom prst="ellipse">
              <a:avLst/>
            </a:prstGeom>
            <a:solidFill>
              <a:srgbClr val="FF5E4C"/>
            </a:solidFill>
            <a:ln w="28575">
              <a:solidFill>
                <a:srgbClr val="2C3F4F"/>
              </a:solidFill>
            </a:ln>
            <a:effectLst>
              <a:outerShdw blurRad="635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13" name="Retângulo 212">
              <a:extLst>
                <a:ext uri="{FF2B5EF4-FFF2-40B4-BE49-F238E27FC236}">
                  <a16:creationId xmlns:a16="http://schemas.microsoft.com/office/drawing/2014/main" id="{4396E2AD-3FF6-426A-B1F4-18AE729A509A}"/>
                </a:ext>
              </a:extLst>
            </p:cNvPr>
            <p:cNvSpPr/>
            <p:nvPr/>
          </p:nvSpPr>
          <p:spPr>
            <a:xfrm>
              <a:off x="1187448" y="3039418"/>
              <a:ext cx="1792156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pt-BR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Gestão de </a:t>
              </a:r>
              <a:r>
                <a:rPr lang="pt-BR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tecnologias</a:t>
              </a:r>
            </a:p>
          </p:txBody>
        </p: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DD0FDAEB-C839-46BE-8050-0CB7826865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29562" y="1376955"/>
              <a:ext cx="1107928" cy="1020460"/>
              <a:chOff x="2650" y="1950"/>
              <a:chExt cx="456" cy="420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E599460E-5C7C-4084-ADC8-8417A1879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950"/>
                <a:ext cx="285" cy="285"/>
              </a:xfrm>
              <a:custGeom>
                <a:avLst/>
                <a:gdLst>
                  <a:gd name="T0" fmla="*/ 143 w 150"/>
                  <a:gd name="T1" fmla="*/ 37 h 150"/>
                  <a:gd name="T2" fmla="*/ 126 w 150"/>
                  <a:gd name="T3" fmla="*/ 40 h 150"/>
                  <a:gd name="T4" fmla="*/ 112 w 150"/>
                  <a:gd name="T5" fmla="*/ 29 h 150"/>
                  <a:gd name="T6" fmla="*/ 115 w 150"/>
                  <a:gd name="T7" fmla="*/ 12 h 150"/>
                  <a:gd name="T8" fmla="*/ 96 w 150"/>
                  <a:gd name="T9" fmla="*/ 0 h 150"/>
                  <a:gd name="T10" fmla="*/ 86 w 150"/>
                  <a:gd name="T11" fmla="*/ 14 h 150"/>
                  <a:gd name="T12" fmla="*/ 68 w 150"/>
                  <a:gd name="T13" fmla="*/ 17 h 150"/>
                  <a:gd name="T14" fmla="*/ 59 w 150"/>
                  <a:gd name="T15" fmla="*/ 2 h 150"/>
                  <a:gd name="T16" fmla="*/ 37 w 150"/>
                  <a:gd name="T17" fmla="*/ 7 h 150"/>
                  <a:gd name="T18" fmla="*/ 40 w 150"/>
                  <a:gd name="T19" fmla="*/ 25 h 150"/>
                  <a:gd name="T20" fmla="*/ 29 w 150"/>
                  <a:gd name="T21" fmla="*/ 39 h 150"/>
                  <a:gd name="T22" fmla="*/ 12 w 150"/>
                  <a:gd name="T23" fmla="*/ 35 h 150"/>
                  <a:gd name="T24" fmla="*/ 0 w 150"/>
                  <a:gd name="T25" fmla="*/ 54 h 150"/>
                  <a:gd name="T26" fmla="*/ 14 w 150"/>
                  <a:gd name="T27" fmla="*/ 64 h 150"/>
                  <a:gd name="T28" fmla="*/ 17 w 150"/>
                  <a:gd name="T29" fmla="*/ 82 h 150"/>
                  <a:gd name="T30" fmla="*/ 2 w 150"/>
                  <a:gd name="T31" fmla="*/ 91 h 150"/>
                  <a:gd name="T32" fmla="*/ 7 w 150"/>
                  <a:gd name="T33" fmla="*/ 113 h 150"/>
                  <a:gd name="T34" fmla="*/ 24 w 150"/>
                  <a:gd name="T35" fmla="*/ 110 h 150"/>
                  <a:gd name="T36" fmla="*/ 38 w 150"/>
                  <a:gd name="T37" fmla="*/ 121 h 150"/>
                  <a:gd name="T38" fmla="*/ 35 w 150"/>
                  <a:gd name="T39" fmla="*/ 138 h 150"/>
                  <a:gd name="T40" fmla="*/ 54 w 150"/>
                  <a:gd name="T41" fmla="*/ 150 h 150"/>
                  <a:gd name="T42" fmla="*/ 64 w 150"/>
                  <a:gd name="T43" fmla="*/ 136 h 150"/>
                  <a:gd name="T44" fmla="*/ 82 w 150"/>
                  <a:gd name="T45" fmla="*/ 133 h 150"/>
                  <a:gd name="T46" fmla="*/ 91 w 150"/>
                  <a:gd name="T47" fmla="*/ 148 h 150"/>
                  <a:gd name="T48" fmla="*/ 113 w 150"/>
                  <a:gd name="T49" fmla="*/ 143 h 150"/>
                  <a:gd name="T50" fmla="*/ 110 w 150"/>
                  <a:gd name="T51" fmla="*/ 126 h 150"/>
                  <a:gd name="T52" fmla="*/ 121 w 150"/>
                  <a:gd name="T53" fmla="*/ 112 h 150"/>
                  <a:gd name="T54" fmla="*/ 138 w 150"/>
                  <a:gd name="T55" fmla="*/ 116 h 150"/>
                  <a:gd name="T56" fmla="*/ 150 w 150"/>
                  <a:gd name="T57" fmla="*/ 96 h 150"/>
                  <a:gd name="T58" fmla="*/ 136 w 150"/>
                  <a:gd name="T59" fmla="*/ 86 h 150"/>
                  <a:gd name="T60" fmla="*/ 133 w 150"/>
                  <a:gd name="T61" fmla="*/ 69 h 150"/>
                  <a:gd name="T62" fmla="*/ 148 w 150"/>
                  <a:gd name="T63" fmla="*/ 5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" h="150">
                    <a:moveTo>
                      <a:pt x="150" y="54"/>
                    </a:moveTo>
                    <a:cubicBezTo>
                      <a:pt x="143" y="37"/>
                      <a:pt x="143" y="37"/>
                      <a:pt x="143" y="37"/>
                    </a:cubicBezTo>
                    <a:cubicBezTo>
                      <a:pt x="141" y="36"/>
                      <a:pt x="140" y="36"/>
                      <a:pt x="138" y="35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4" y="39"/>
                      <a:pt x="123" y="39"/>
                      <a:pt x="121" y="39"/>
                    </a:cubicBezTo>
                    <a:cubicBezTo>
                      <a:pt x="118" y="35"/>
                      <a:pt x="115" y="32"/>
                      <a:pt x="112" y="29"/>
                    </a:cubicBezTo>
                    <a:cubicBezTo>
                      <a:pt x="111" y="27"/>
                      <a:pt x="111" y="26"/>
                      <a:pt x="110" y="25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4" y="1"/>
                      <a:pt x="93" y="1"/>
                      <a:pt x="91" y="2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4" y="15"/>
                      <a:pt x="83" y="16"/>
                      <a:pt x="82" y="17"/>
                    </a:cubicBezTo>
                    <a:cubicBezTo>
                      <a:pt x="77" y="16"/>
                      <a:pt x="73" y="16"/>
                      <a:pt x="68" y="17"/>
                    </a:cubicBezTo>
                    <a:cubicBezTo>
                      <a:pt x="67" y="16"/>
                      <a:pt x="66" y="15"/>
                      <a:pt x="64" y="14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6" y="9"/>
                      <a:pt x="35" y="10"/>
                      <a:pt x="35" y="1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39" y="26"/>
                      <a:pt x="39" y="27"/>
                      <a:pt x="38" y="29"/>
                    </a:cubicBezTo>
                    <a:cubicBezTo>
                      <a:pt x="35" y="32"/>
                      <a:pt x="32" y="35"/>
                      <a:pt x="29" y="39"/>
                    </a:cubicBezTo>
                    <a:cubicBezTo>
                      <a:pt x="27" y="39"/>
                      <a:pt x="26" y="39"/>
                      <a:pt x="24" y="40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0" y="36"/>
                      <a:pt x="9" y="36"/>
                      <a:pt x="7" y="3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1" y="57"/>
                      <a:pt x="2" y="59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6"/>
                      <a:pt x="16" y="67"/>
                      <a:pt x="17" y="69"/>
                    </a:cubicBezTo>
                    <a:cubicBezTo>
                      <a:pt x="16" y="73"/>
                      <a:pt x="16" y="77"/>
                      <a:pt x="17" y="82"/>
                    </a:cubicBezTo>
                    <a:cubicBezTo>
                      <a:pt x="16" y="83"/>
                      <a:pt x="15" y="84"/>
                      <a:pt x="14" y="86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1" y="93"/>
                      <a:pt x="1" y="94"/>
                      <a:pt x="0" y="96"/>
                    </a:cubicBezTo>
                    <a:cubicBezTo>
                      <a:pt x="7" y="113"/>
                      <a:pt x="7" y="113"/>
                      <a:pt x="7" y="113"/>
                    </a:cubicBezTo>
                    <a:cubicBezTo>
                      <a:pt x="9" y="114"/>
                      <a:pt x="10" y="115"/>
                      <a:pt x="12" y="116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6" y="111"/>
                      <a:pt x="27" y="111"/>
                      <a:pt x="29" y="112"/>
                    </a:cubicBezTo>
                    <a:cubicBezTo>
                      <a:pt x="32" y="115"/>
                      <a:pt x="35" y="118"/>
                      <a:pt x="38" y="121"/>
                    </a:cubicBezTo>
                    <a:cubicBezTo>
                      <a:pt x="39" y="123"/>
                      <a:pt x="39" y="124"/>
                      <a:pt x="40" y="126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40"/>
                      <a:pt x="36" y="141"/>
                      <a:pt x="37" y="143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6" y="150"/>
                      <a:pt x="57" y="149"/>
                      <a:pt x="59" y="148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66" y="135"/>
                      <a:pt x="67" y="134"/>
                      <a:pt x="68" y="133"/>
                    </a:cubicBezTo>
                    <a:cubicBezTo>
                      <a:pt x="73" y="134"/>
                      <a:pt x="77" y="134"/>
                      <a:pt x="82" y="133"/>
                    </a:cubicBezTo>
                    <a:cubicBezTo>
                      <a:pt x="83" y="134"/>
                      <a:pt x="84" y="135"/>
                      <a:pt x="86" y="136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3" y="149"/>
                      <a:pt x="94" y="150"/>
                      <a:pt x="96" y="150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4" y="141"/>
                      <a:pt x="115" y="140"/>
                      <a:pt x="115" y="138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1" y="124"/>
                      <a:pt x="111" y="123"/>
                      <a:pt x="112" y="121"/>
                    </a:cubicBezTo>
                    <a:cubicBezTo>
                      <a:pt x="115" y="118"/>
                      <a:pt x="118" y="115"/>
                      <a:pt x="121" y="112"/>
                    </a:cubicBezTo>
                    <a:cubicBezTo>
                      <a:pt x="123" y="111"/>
                      <a:pt x="124" y="111"/>
                      <a:pt x="126" y="11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40" y="115"/>
                      <a:pt x="141" y="114"/>
                      <a:pt x="143" y="113"/>
                    </a:cubicBezTo>
                    <a:cubicBezTo>
                      <a:pt x="150" y="96"/>
                      <a:pt x="150" y="96"/>
                      <a:pt x="150" y="96"/>
                    </a:cubicBezTo>
                    <a:cubicBezTo>
                      <a:pt x="149" y="94"/>
                      <a:pt x="149" y="93"/>
                      <a:pt x="148" y="91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5" y="84"/>
                      <a:pt x="134" y="83"/>
                      <a:pt x="133" y="82"/>
                    </a:cubicBezTo>
                    <a:cubicBezTo>
                      <a:pt x="134" y="77"/>
                      <a:pt x="134" y="73"/>
                      <a:pt x="133" y="69"/>
                    </a:cubicBezTo>
                    <a:cubicBezTo>
                      <a:pt x="134" y="67"/>
                      <a:pt x="135" y="66"/>
                      <a:pt x="136" y="64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9" y="57"/>
                      <a:pt x="149" y="56"/>
                      <a:pt x="150" y="54"/>
                    </a:cubicBezTo>
                    <a:close/>
                  </a:path>
                </a:pathLst>
              </a:custGeom>
              <a:solidFill>
                <a:srgbClr val="FF5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176A7ACF-5523-450E-AF6A-D48101E5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169"/>
                <a:ext cx="194" cy="193"/>
              </a:xfrm>
              <a:custGeom>
                <a:avLst/>
                <a:gdLst>
                  <a:gd name="T0" fmla="*/ 98 w 102"/>
                  <a:gd name="T1" fmla="*/ 26 h 102"/>
                  <a:gd name="T2" fmla="*/ 86 w 102"/>
                  <a:gd name="T3" fmla="*/ 26 h 102"/>
                  <a:gd name="T4" fmla="*/ 76 w 102"/>
                  <a:gd name="T5" fmla="*/ 20 h 102"/>
                  <a:gd name="T6" fmla="*/ 78 w 102"/>
                  <a:gd name="T7" fmla="*/ 9 h 102"/>
                  <a:gd name="T8" fmla="*/ 66 w 102"/>
                  <a:gd name="T9" fmla="*/ 0 h 102"/>
                  <a:gd name="T10" fmla="*/ 58 w 102"/>
                  <a:gd name="T11" fmla="*/ 8 h 102"/>
                  <a:gd name="T12" fmla="*/ 47 w 102"/>
                  <a:gd name="T13" fmla="*/ 11 h 102"/>
                  <a:gd name="T14" fmla="*/ 40 w 102"/>
                  <a:gd name="T15" fmla="*/ 2 h 102"/>
                  <a:gd name="T16" fmla="*/ 26 w 102"/>
                  <a:gd name="T17" fmla="*/ 4 h 102"/>
                  <a:gd name="T18" fmla="*/ 26 w 102"/>
                  <a:gd name="T19" fmla="*/ 15 h 102"/>
                  <a:gd name="T20" fmla="*/ 20 w 102"/>
                  <a:gd name="T21" fmla="*/ 25 h 102"/>
                  <a:gd name="T22" fmla="*/ 9 w 102"/>
                  <a:gd name="T23" fmla="*/ 24 h 102"/>
                  <a:gd name="T24" fmla="*/ 0 w 102"/>
                  <a:gd name="T25" fmla="*/ 35 h 102"/>
                  <a:gd name="T26" fmla="*/ 8 w 102"/>
                  <a:gd name="T27" fmla="*/ 43 h 102"/>
                  <a:gd name="T28" fmla="*/ 11 w 102"/>
                  <a:gd name="T29" fmla="*/ 54 h 102"/>
                  <a:gd name="T30" fmla="*/ 2 w 102"/>
                  <a:gd name="T31" fmla="*/ 61 h 102"/>
                  <a:gd name="T32" fmla="*/ 4 w 102"/>
                  <a:gd name="T33" fmla="*/ 76 h 102"/>
                  <a:gd name="T34" fmla="*/ 15 w 102"/>
                  <a:gd name="T35" fmla="*/ 75 h 102"/>
                  <a:gd name="T36" fmla="*/ 25 w 102"/>
                  <a:gd name="T37" fmla="*/ 82 h 102"/>
                  <a:gd name="T38" fmla="*/ 24 w 102"/>
                  <a:gd name="T39" fmla="*/ 93 h 102"/>
                  <a:gd name="T40" fmla="*/ 35 w 102"/>
                  <a:gd name="T41" fmla="*/ 102 h 102"/>
                  <a:gd name="T42" fmla="*/ 43 w 102"/>
                  <a:gd name="T43" fmla="*/ 93 h 102"/>
                  <a:gd name="T44" fmla="*/ 54 w 102"/>
                  <a:gd name="T45" fmla="*/ 91 h 102"/>
                  <a:gd name="T46" fmla="*/ 61 w 102"/>
                  <a:gd name="T47" fmla="*/ 100 h 102"/>
                  <a:gd name="T48" fmla="*/ 76 w 102"/>
                  <a:gd name="T49" fmla="*/ 98 h 102"/>
                  <a:gd name="T50" fmla="*/ 75 w 102"/>
                  <a:gd name="T51" fmla="*/ 86 h 102"/>
                  <a:gd name="T52" fmla="*/ 81 w 102"/>
                  <a:gd name="T53" fmla="*/ 76 h 102"/>
                  <a:gd name="T54" fmla="*/ 93 w 102"/>
                  <a:gd name="T55" fmla="*/ 78 h 102"/>
                  <a:gd name="T56" fmla="*/ 102 w 102"/>
                  <a:gd name="T57" fmla="*/ 66 h 102"/>
                  <a:gd name="T58" fmla="*/ 93 w 102"/>
                  <a:gd name="T59" fmla="*/ 58 h 102"/>
                  <a:gd name="T60" fmla="*/ 91 w 102"/>
                  <a:gd name="T61" fmla="*/ 47 h 102"/>
                  <a:gd name="T62" fmla="*/ 100 w 102"/>
                  <a:gd name="T63" fmla="*/ 4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02">
                    <a:moveTo>
                      <a:pt x="102" y="35"/>
                    </a:moveTo>
                    <a:cubicBezTo>
                      <a:pt x="98" y="26"/>
                      <a:pt x="98" y="26"/>
                      <a:pt x="98" y="26"/>
                    </a:cubicBezTo>
                    <a:cubicBezTo>
                      <a:pt x="96" y="25"/>
                      <a:pt x="95" y="24"/>
                      <a:pt x="93" y="24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4" y="26"/>
                      <a:pt x="83" y="25"/>
                      <a:pt x="81" y="25"/>
                    </a:cubicBezTo>
                    <a:cubicBezTo>
                      <a:pt x="80" y="23"/>
                      <a:pt x="78" y="21"/>
                      <a:pt x="76" y="20"/>
                    </a:cubicBezTo>
                    <a:cubicBezTo>
                      <a:pt x="76" y="18"/>
                      <a:pt x="76" y="17"/>
                      <a:pt x="75" y="15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7" y="7"/>
                      <a:pt x="77" y="6"/>
                      <a:pt x="76" y="4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4" y="1"/>
                      <a:pt x="63" y="1"/>
                      <a:pt x="61" y="2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9"/>
                      <a:pt x="56" y="10"/>
                      <a:pt x="54" y="11"/>
                    </a:cubicBezTo>
                    <a:cubicBezTo>
                      <a:pt x="52" y="11"/>
                      <a:pt x="50" y="11"/>
                      <a:pt x="47" y="11"/>
                    </a:cubicBezTo>
                    <a:cubicBezTo>
                      <a:pt x="46" y="10"/>
                      <a:pt x="44" y="9"/>
                      <a:pt x="43" y="8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7" y="1"/>
                      <a:pt x="35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6"/>
                      <a:pt x="24" y="7"/>
                      <a:pt x="24" y="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7"/>
                      <a:pt x="25" y="18"/>
                      <a:pt x="25" y="20"/>
                    </a:cubicBezTo>
                    <a:cubicBezTo>
                      <a:pt x="23" y="21"/>
                      <a:pt x="21" y="23"/>
                      <a:pt x="20" y="25"/>
                    </a:cubicBezTo>
                    <a:cubicBezTo>
                      <a:pt x="18" y="25"/>
                      <a:pt x="17" y="26"/>
                      <a:pt x="15" y="2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4"/>
                      <a:pt x="6" y="25"/>
                      <a:pt x="4" y="2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2" y="40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5"/>
                      <a:pt x="10" y="46"/>
                      <a:pt x="11" y="47"/>
                    </a:cubicBezTo>
                    <a:cubicBezTo>
                      <a:pt x="10" y="50"/>
                      <a:pt x="10" y="52"/>
                      <a:pt x="11" y="54"/>
                    </a:cubicBezTo>
                    <a:cubicBezTo>
                      <a:pt x="10" y="56"/>
                      <a:pt x="9" y="57"/>
                      <a:pt x="8" y="58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1" y="63"/>
                      <a:pt x="1" y="64"/>
                      <a:pt x="0" y="6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6" y="77"/>
                      <a:pt x="7" y="77"/>
                      <a:pt x="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7" y="76"/>
                      <a:pt x="18" y="76"/>
                      <a:pt x="20" y="76"/>
                    </a:cubicBezTo>
                    <a:cubicBezTo>
                      <a:pt x="21" y="78"/>
                      <a:pt x="23" y="80"/>
                      <a:pt x="25" y="82"/>
                    </a:cubicBezTo>
                    <a:cubicBezTo>
                      <a:pt x="25" y="83"/>
                      <a:pt x="26" y="84"/>
                      <a:pt x="26" y="86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4" y="95"/>
                      <a:pt x="25" y="96"/>
                      <a:pt x="26" y="98"/>
                    </a:cubicBezTo>
                    <a:cubicBezTo>
                      <a:pt x="35" y="102"/>
                      <a:pt x="35" y="102"/>
                      <a:pt x="35" y="102"/>
                    </a:cubicBezTo>
                    <a:cubicBezTo>
                      <a:pt x="37" y="101"/>
                      <a:pt x="38" y="100"/>
                      <a:pt x="40" y="100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5" y="92"/>
                      <a:pt x="46" y="92"/>
                      <a:pt x="47" y="91"/>
                    </a:cubicBezTo>
                    <a:cubicBezTo>
                      <a:pt x="49" y="91"/>
                      <a:pt x="52" y="91"/>
                      <a:pt x="54" y="91"/>
                    </a:cubicBezTo>
                    <a:cubicBezTo>
                      <a:pt x="56" y="92"/>
                      <a:pt x="57" y="92"/>
                      <a:pt x="58" y="93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3" y="100"/>
                      <a:pt x="64" y="101"/>
                      <a:pt x="66" y="102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7" y="96"/>
                      <a:pt x="77" y="95"/>
                      <a:pt x="78" y="93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6" y="84"/>
                      <a:pt x="76" y="83"/>
                      <a:pt x="76" y="82"/>
                    </a:cubicBezTo>
                    <a:cubicBezTo>
                      <a:pt x="78" y="80"/>
                      <a:pt x="80" y="78"/>
                      <a:pt x="81" y="76"/>
                    </a:cubicBezTo>
                    <a:cubicBezTo>
                      <a:pt x="83" y="76"/>
                      <a:pt x="84" y="76"/>
                      <a:pt x="86" y="75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95" y="77"/>
                      <a:pt x="96" y="77"/>
                      <a:pt x="98" y="76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1" y="64"/>
                      <a:pt x="100" y="63"/>
                      <a:pt x="100" y="61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2" y="57"/>
                      <a:pt x="92" y="56"/>
                      <a:pt x="91" y="54"/>
                    </a:cubicBezTo>
                    <a:cubicBezTo>
                      <a:pt x="91" y="52"/>
                      <a:pt x="91" y="50"/>
                      <a:pt x="91" y="47"/>
                    </a:cubicBezTo>
                    <a:cubicBezTo>
                      <a:pt x="92" y="46"/>
                      <a:pt x="92" y="45"/>
                      <a:pt x="93" y="43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38"/>
                      <a:pt x="101" y="37"/>
                      <a:pt x="10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FAB77CA5-7FB8-4C23-8BD1-D3F4D8E0F0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7" y="2161"/>
                <a:ext cx="209" cy="209"/>
              </a:xfrm>
              <a:custGeom>
                <a:avLst/>
                <a:gdLst>
                  <a:gd name="T0" fmla="*/ 61 w 110"/>
                  <a:gd name="T1" fmla="*/ 105 h 110"/>
                  <a:gd name="T2" fmla="*/ 50 w 110"/>
                  <a:gd name="T3" fmla="*/ 100 h 110"/>
                  <a:gd name="T4" fmla="*/ 38 w 110"/>
                  <a:gd name="T5" fmla="*/ 109 h 110"/>
                  <a:gd name="T6" fmla="*/ 24 w 110"/>
                  <a:gd name="T7" fmla="*/ 95 h 110"/>
                  <a:gd name="T8" fmla="*/ 19 w 110"/>
                  <a:gd name="T9" fmla="*/ 83 h 110"/>
                  <a:gd name="T10" fmla="*/ 4 w 110"/>
                  <a:gd name="T11" fmla="*/ 81 h 110"/>
                  <a:gd name="T12" fmla="*/ 4 w 110"/>
                  <a:gd name="T13" fmla="*/ 61 h 110"/>
                  <a:gd name="T14" fmla="*/ 9 w 110"/>
                  <a:gd name="T15" fmla="*/ 50 h 110"/>
                  <a:gd name="T16" fmla="*/ 0 w 110"/>
                  <a:gd name="T17" fmla="*/ 38 h 110"/>
                  <a:gd name="T18" fmla="*/ 14 w 110"/>
                  <a:gd name="T19" fmla="*/ 24 h 110"/>
                  <a:gd name="T20" fmla="*/ 26 w 110"/>
                  <a:gd name="T21" fmla="*/ 20 h 110"/>
                  <a:gd name="T22" fmla="*/ 28 w 110"/>
                  <a:gd name="T23" fmla="*/ 4 h 110"/>
                  <a:gd name="T24" fmla="*/ 48 w 110"/>
                  <a:gd name="T25" fmla="*/ 4 h 110"/>
                  <a:gd name="T26" fmla="*/ 59 w 110"/>
                  <a:gd name="T27" fmla="*/ 10 h 110"/>
                  <a:gd name="T28" fmla="*/ 72 w 110"/>
                  <a:gd name="T29" fmla="*/ 0 h 110"/>
                  <a:gd name="T30" fmla="*/ 86 w 110"/>
                  <a:gd name="T31" fmla="*/ 14 h 110"/>
                  <a:gd name="T32" fmla="*/ 90 w 110"/>
                  <a:gd name="T33" fmla="*/ 26 h 110"/>
                  <a:gd name="T34" fmla="*/ 106 w 110"/>
                  <a:gd name="T35" fmla="*/ 28 h 110"/>
                  <a:gd name="T36" fmla="*/ 105 w 110"/>
                  <a:gd name="T37" fmla="*/ 48 h 110"/>
                  <a:gd name="T38" fmla="*/ 100 w 110"/>
                  <a:gd name="T39" fmla="*/ 59 h 110"/>
                  <a:gd name="T40" fmla="*/ 109 w 110"/>
                  <a:gd name="T41" fmla="*/ 72 h 110"/>
                  <a:gd name="T42" fmla="*/ 95 w 110"/>
                  <a:gd name="T43" fmla="*/ 86 h 110"/>
                  <a:gd name="T44" fmla="*/ 83 w 110"/>
                  <a:gd name="T45" fmla="*/ 90 h 110"/>
                  <a:gd name="T46" fmla="*/ 81 w 110"/>
                  <a:gd name="T47" fmla="*/ 106 h 110"/>
                  <a:gd name="T48" fmla="*/ 70 w 110"/>
                  <a:gd name="T49" fmla="*/ 101 h 110"/>
                  <a:gd name="T50" fmla="*/ 75 w 110"/>
                  <a:gd name="T51" fmla="*/ 89 h 110"/>
                  <a:gd name="T52" fmla="*/ 84 w 110"/>
                  <a:gd name="T53" fmla="*/ 77 h 110"/>
                  <a:gd name="T54" fmla="*/ 99 w 110"/>
                  <a:gd name="T55" fmla="*/ 77 h 110"/>
                  <a:gd name="T56" fmla="*/ 94 w 110"/>
                  <a:gd name="T57" fmla="*/ 64 h 110"/>
                  <a:gd name="T58" fmla="*/ 91 w 110"/>
                  <a:gd name="T59" fmla="*/ 49 h 110"/>
                  <a:gd name="T60" fmla="*/ 101 w 110"/>
                  <a:gd name="T61" fmla="*/ 39 h 110"/>
                  <a:gd name="T62" fmla="*/ 89 w 110"/>
                  <a:gd name="T63" fmla="*/ 34 h 110"/>
                  <a:gd name="T64" fmla="*/ 77 w 110"/>
                  <a:gd name="T65" fmla="*/ 25 h 110"/>
                  <a:gd name="T66" fmla="*/ 77 w 110"/>
                  <a:gd name="T67" fmla="*/ 11 h 110"/>
                  <a:gd name="T68" fmla="*/ 64 w 110"/>
                  <a:gd name="T69" fmla="*/ 16 h 110"/>
                  <a:gd name="T70" fmla="*/ 49 w 110"/>
                  <a:gd name="T71" fmla="*/ 18 h 110"/>
                  <a:gd name="T72" fmla="*/ 39 w 110"/>
                  <a:gd name="T73" fmla="*/ 8 h 110"/>
                  <a:gd name="T74" fmla="*/ 34 w 110"/>
                  <a:gd name="T75" fmla="*/ 20 h 110"/>
                  <a:gd name="T76" fmla="*/ 25 w 110"/>
                  <a:gd name="T77" fmla="*/ 33 h 110"/>
                  <a:gd name="T78" fmla="*/ 11 w 110"/>
                  <a:gd name="T79" fmla="*/ 33 h 110"/>
                  <a:gd name="T80" fmla="*/ 16 w 110"/>
                  <a:gd name="T81" fmla="*/ 45 h 110"/>
                  <a:gd name="T82" fmla="*/ 18 w 110"/>
                  <a:gd name="T83" fmla="*/ 60 h 110"/>
                  <a:gd name="T84" fmla="*/ 8 w 110"/>
                  <a:gd name="T85" fmla="*/ 70 h 110"/>
                  <a:gd name="T86" fmla="*/ 20 w 110"/>
                  <a:gd name="T87" fmla="*/ 75 h 110"/>
                  <a:gd name="T88" fmla="*/ 33 w 110"/>
                  <a:gd name="T89" fmla="*/ 84 h 110"/>
                  <a:gd name="T90" fmla="*/ 33 w 110"/>
                  <a:gd name="T91" fmla="*/ 99 h 110"/>
                  <a:gd name="T92" fmla="*/ 45 w 110"/>
                  <a:gd name="T93" fmla="*/ 94 h 110"/>
                  <a:gd name="T94" fmla="*/ 60 w 110"/>
                  <a:gd name="T95" fmla="*/ 9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110">
                    <a:moveTo>
                      <a:pt x="70" y="110"/>
                    </a:moveTo>
                    <a:cubicBezTo>
                      <a:pt x="70" y="110"/>
                      <a:pt x="69" y="110"/>
                      <a:pt x="69" y="109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3" y="107"/>
                      <a:pt x="62" y="106"/>
                      <a:pt x="61" y="105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6" y="99"/>
                      <a:pt x="54" y="99"/>
                      <a:pt x="52" y="99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6"/>
                      <a:pt x="47" y="107"/>
                      <a:pt x="46" y="107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0" y="110"/>
                      <a:pt x="38" y="110"/>
                      <a:pt x="38" y="109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7" y="105"/>
                      <a:pt x="26" y="104"/>
                      <a:pt x="26" y="103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3" y="97"/>
                      <a:pt x="23" y="96"/>
                      <a:pt x="24" y="95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4" y="87"/>
                      <a:pt x="23" y="85"/>
                      <a:pt x="22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83"/>
                      <a:pt x="4" y="82"/>
                      <a:pt x="4" y="8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1"/>
                      <a:pt x="0" y="70"/>
                      <a:pt x="0" y="69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3" y="63"/>
                      <a:pt x="3" y="62"/>
                      <a:pt x="4" y="61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6"/>
                      <a:pt x="11" y="54"/>
                      <a:pt x="11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7"/>
                      <a:pt x="2" y="4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39"/>
                      <a:pt x="0" y="3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7"/>
                      <a:pt x="5" y="26"/>
                      <a:pt x="6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3" y="23"/>
                      <a:pt x="14" y="2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4"/>
                      <a:pt x="24" y="23"/>
                      <a:pt x="25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3"/>
                      <a:pt x="23" y="12"/>
                      <a:pt x="24" y="11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5"/>
                      <a:pt x="27" y="4"/>
                      <a:pt x="28" y="4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40" y="0"/>
                      <a:pt x="41" y="0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3"/>
                      <a:pt x="48" y="3"/>
                      <a:pt x="48" y="4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6" y="11"/>
                      <a:pt x="57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2" y="3"/>
                      <a:pt x="63" y="3"/>
                      <a:pt x="64" y="2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0"/>
                      <a:pt x="71" y="0"/>
                      <a:pt x="72" y="0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2" y="4"/>
                      <a:pt x="83" y="5"/>
                      <a:pt x="83" y="6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2"/>
                      <a:pt x="86" y="13"/>
                      <a:pt x="86" y="14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5" y="23"/>
                      <a:pt x="87" y="24"/>
                      <a:pt x="88" y="2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6" y="23"/>
                      <a:pt x="97" y="23"/>
                      <a:pt x="98" y="24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4" y="26"/>
                      <a:pt x="105" y="27"/>
                      <a:pt x="106" y="2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10" y="39"/>
                      <a:pt x="110" y="40"/>
                      <a:pt x="109" y="41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6" y="48"/>
                      <a:pt x="105" y="48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4"/>
                      <a:pt x="99" y="56"/>
                      <a:pt x="99" y="57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6" y="62"/>
                      <a:pt x="107" y="63"/>
                      <a:pt x="107" y="6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10" y="70"/>
                      <a:pt x="110" y="71"/>
                      <a:pt x="109" y="72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5" y="82"/>
                      <a:pt x="104" y="83"/>
                      <a:pt x="103" y="83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7" y="86"/>
                      <a:pt x="96" y="86"/>
                      <a:pt x="95" y="86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5"/>
                      <a:pt x="85" y="87"/>
                      <a:pt x="84" y="88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6" y="95"/>
                      <a:pt x="86" y="95"/>
                      <a:pt x="86" y="95"/>
                    </a:cubicBezTo>
                    <a:cubicBezTo>
                      <a:pt x="86" y="96"/>
                      <a:pt x="86" y="97"/>
                      <a:pt x="86" y="98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3" y="104"/>
                      <a:pt x="82" y="105"/>
                      <a:pt x="81" y="106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1" y="110"/>
                      <a:pt x="71" y="110"/>
                      <a:pt x="70" y="110"/>
                    </a:cubicBezTo>
                    <a:close/>
                    <a:moveTo>
                      <a:pt x="68" y="101"/>
                    </a:moveTo>
                    <a:cubicBezTo>
                      <a:pt x="70" y="101"/>
                      <a:pt x="70" y="101"/>
                      <a:pt x="70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6" y="92"/>
                      <a:pt x="76" y="92"/>
                      <a:pt x="76" y="92"/>
                    </a:cubicBezTo>
                    <a:cubicBezTo>
                      <a:pt x="75" y="91"/>
                      <a:pt x="75" y="90"/>
                      <a:pt x="75" y="89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84"/>
                      <a:pt x="77" y="83"/>
                      <a:pt x="78" y="82"/>
                    </a:cubicBezTo>
                    <a:cubicBezTo>
                      <a:pt x="80" y="81"/>
                      <a:pt x="81" y="80"/>
                      <a:pt x="82" y="78"/>
                    </a:cubicBezTo>
                    <a:cubicBezTo>
                      <a:pt x="83" y="77"/>
                      <a:pt x="84" y="77"/>
                      <a:pt x="84" y="77"/>
                    </a:cubicBezTo>
                    <a:cubicBezTo>
                      <a:pt x="89" y="75"/>
                      <a:pt x="89" y="75"/>
                      <a:pt x="89" y="75"/>
                    </a:cubicBezTo>
                    <a:cubicBezTo>
                      <a:pt x="90" y="75"/>
                      <a:pt x="91" y="75"/>
                      <a:pt x="92" y="76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5" y="66"/>
                      <a:pt x="94" y="65"/>
                      <a:pt x="94" y="64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1" y="60"/>
                      <a:pt x="91" y="59"/>
                      <a:pt x="91" y="58"/>
                    </a:cubicBezTo>
                    <a:cubicBezTo>
                      <a:pt x="91" y="56"/>
                      <a:pt x="91" y="54"/>
                      <a:pt x="91" y="52"/>
                    </a:cubicBezTo>
                    <a:cubicBezTo>
                      <a:pt x="91" y="51"/>
                      <a:pt x="91" y="50"/>
                      <a:pt x="91" y="49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94" y="44"/>
                      <a:pt x="95" y="44"/>
                      <a:pt x="96" y="43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1" y="34"/>
                      <a:pt x="90" y="34"/>
                      <a:pt x="89" y="34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3" y="32"/>
                      <a:pt x="82" y="32"/>
                    </a:cubicBezTo>
                    <a:cubicBezTo>
                      <a:pt x="81" y="30"/>
                      <a:pt x="80" y="28"/>
                      <a:pt x="78" y="27"/>
                    </a:cubicBezTo>
                    <a:cubicBezTo>
                      <a:pt x="77" y="26"/>
                      <a:pt x="77" y="26"/>
                      <a:pt x="77" y="25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19"/>
                      <a:pt x="75" y="19"/>
                      <a:pt x="76" y="1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5"/>
                      <a:pt x="65" y="15"/>
                      <a:pt x="64" y="16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9"/>
                      <a:pt x="59" y="19"/>
                      <a:pt x="58" y="19"/>
                    </a:cubicBezTo>
                    <a:cubicBezTo>
                      <a:pt x="56" y="19"/>
                      <a:pt x="54" y="19"/>
                      <a:pt x="51" y="19"/>
                    </a:cubicBezTo>
                    <a:cubicBezTo>
                      <a:pt x="51" y="19"/>
                      <a:pt x="50" y="19"/>
                      <a:pt x="49" y="18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5"/>
                      <a:pt x="44" y="15"/>
                      <a:pt x="43" y="14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20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6"/>
                      <a:pt x="32" y="26"/>
                      <a:pt x="32" y="27"/>
                    </a:cubicBezTo>
                    <a:cubicBezTo>
                      <a:pt x="30" y="28"/>
                      <a:pt x="28" y="30"/>
                      <a:pt x="27" y="32"/>
                    </a:cubicBezTo>
                    <a:cubicBezTo>
                      <a:pt x="26" y="32"/>
                      <a:pt x="26" y="33"/>
                      <a:pt x="25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4"/>
                      <a:pt x="18" y="34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5" y="44"/>
                      <a:pt x="15" y="44"/>
                      <a:pt x="16" y="45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9" y="50"/>
                      <a:pt x="19" y="51"/>
                      <a:pt x="19" y="52"/>
                    </a:cubicBezTo>
                    <a:cubicBezTo>
                      <a:pt x="19" y="54"/>
                      <a:pt x="18" y="56"/>
                      <a:pt x="19" y="58"/>
                    </a:cubicBezTo>
                    <a:cubicBezTo>
                      <a:pt x="19" y="59"/>
                      <a:pt x="19" y="60"/>
                      <a:pt x="18" y="60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5" y="65"/>
                      <a:pt x="15" y="66"/>
                      <a:pt x="14" y="66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9" y="75"/>
                      <a:pt x="20" y="75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6" y="77"/>
                      <a:pt x="27" y="78"/>
                    </a:cubicBezTo>
                    <a:cubicBezTo>
                      <a:pt x="28" y="80"/>
                      <a:pt x="30" y="81"/>
                      <a:pt x="32" y="82"/>
                    </a:cubicBezTo>
                    <a:cubicBezTo>
                      <a:pt x="32" y="83"/>
                      <a:pt x="33" y="84"/>
                      <a:pt x="33" y="8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90"/>
                      <a:pt x="34" y="91"/>
                      <a:pt x="34" y="92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4" y="95"/>
                      <a:pt x="44" y="94"/>
                      <a:pt x="45" y="94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50" y="91"/>
                      <a:pt x="51" y="91"/>
                      <a:pt x="51" y="91"/>
                    </a:cubicBezTo>
                    <a:cubicBezTo>
                      <a:pt x="54" y="91"/>
                      <a:pt x="56" y="91"/>
                      <a:pt x="58" y="91"/>
                    </a:cubicBezTo>
                    <a:cubicBezTo>
                      <a:pt x="59" y="91"/>
                      <a:pt x="60" y="91"/>
                      <a:pt x="60" y="91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5" y="94"/>
                      <a:pt x="66" y="95"/>
                      <a:pt x="66" y="96"/>
                    </a:cubicBezTo>
                    <a:lnTo>
                      <a:pt x="68" y="101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685C75A2-1BCF-42E3-B559-4B640645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2227"/>
                <a:ext cx="76" cy="76"/>
              </a:xfrm>
              <a:custGeom>
                <a:avLst/>
                <a:gdLst>
                  <a:gd name="T0" fmla="*/ 36 w 40"/>
                  <a:gd name="T1" fmla="*/ 13 h 40"/>
                  <a:gd name="T2" fmla="*/ 26 w 40"/>
                  <a:gd name="T3" fmla="*/ 36 h 40"/>
                  <a:gd name="T4" fmla="*/ 3 w 40"/>
                  <a:gd name="T5" fmla="*/ 26 h 40"/>
                  <a:gd name="T6" fmla="*/ 13 w 40"/>
                  <a:gd name="T7" fmla="*/ 3 h 40"/>
                  <a:gd name="T8" fmla="*/ 36 w 40"/>
                  <a:gd name="T9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36" y="13"/>
                    </a:moveTo>
                    <a:cubicBezTo>
                      <a:pt x="40" y="22"/>
                      <a:pt x="35" y="32"/>
                      <a:pt x="26" y="36"/>
                    </a:cubicBezTo>
                    <a:cubicBezTo>
                      <a:pt x="17" y="40"/>
                      <a:pt x="7" y="35"/>
                      <a:pt x="3" y="26"/>
                    </a:cubicBezTo>
                    <a:cubicBezTo>
                      <a:pt x="0" y="17"/>
                      <a:pt x="4" y="7"/>
                      <a:pt x="13" y="3"/>
                    </a:cubicBezTo>
                    <a:cubicBezTo>
                      <a:pt x="22" y="0"/>
                      <a:pt x="32" y="4"/>
                      <a:pt x="3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9">
                <a:extLst>
                  <a:ext uri="{FF2B5EF4-FFF2-40B4-BE49-F238E27FC236}">
                    <a16:creationId xmlns:a16="http://schemas.microsoft.com/office/drawing/2014/main" id="{BCD69E11-E77A-4019-BF8D-9E7C19D5C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4" y="2224"/>
                <a:ext cx="89" cy="81"/>
              </a:xfrm>
              <a:custGeom>
                <a:avLst/>
                <a:gdLst>
                  <a:gd name="T0" fmla="*/ 25 w 47"/>
                  <a:gd name="T1" fmla="*/ 43 h 43"/>
                  <a:gd name="T2" fmla="*/ 5 w 47"/>
                  <a:gd name="T3" fmla="*/ 30 h 43"/>
                  <a:gd name="T4" fmla="*/ 16 w 47"/>
                  <a:gd name="T5" fmla="*/ 2 h 43"/>
                  <a:gd name="T6" fmla="*/ 25 w 47"/>
                  <a:gd name="T7" fmla="*/ 0 h 43"/>
                  <a:gd name="T8" fmla="*/ 45 w 47"/>
                  <a:gd name="T9" fmla="*/ 13 h 43"/>
                  <a:gd name="T10" fmla="*/ 45 w 47"/>
                  <a:gd name="T11" fmla="*/ 30 h 43"/>
                  <a:gd name="T12" fmla="*/ 33 w 47"/>
                  <a:gd name="T13" fmla="*/ 42 h 43"/>
                  <a:gd name="T14" fmla="*/ 25 w 47"/>
                  <a:gd name="T15" fmla="*/ 43 h 43"/>
                  <a:gd name="T16" fmla="*/ 25 w 47"/>
                  <a:gd name="T17" fmla="*/ 8 h 43"/>
                  <a:gd name="T18" fmla="*/ 19 w 47"/>
                  <a:gd name="T19" fmla="*/ 9 h 43"/>
                  <a:gd name="T20" fmla="*/ 12 w 47"/>
                  <a:gd name="T21" fmla="*/ 27 h 43"/>
                  <a:gd name="T22" fmla="*/ 25 w 47"/>
                  <a:gd name="T23" fmla="*/ 35 h 43"/>
                  <a:gd name="T24" fmla="*/ 30 w 47"/>
                  <a:gd name="T25" fmla="*/ 34 h 43"/>
                  <a:gd name="T26" fmla="*/ 37 w 47"/>
                  <a:gd name="T27" fmla="*/ 27 h 43"/>
                  <a:gd name="T28" fmla="*/ 37 w 47"/>
                  <a:gd name="T29" fmla="*/ 17 h 43"/>
                  <a:gd name="T30" fmla="*/ 25 w 47"/>
                  <a:gd name="T31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43">
                    <a:moveTo>
                      <a:pt x="25" y="43"/>
                    </a:moveTo>
                    <a:cubicBezTo>
                      <a:pt x="16" y="43"/>
                      <a:pt x="8" y="38"/>
                      <a:pt x="5" y="30"/>
                    </a:cubicBezTo>
                    <a:cubicBezTo>
                      <a:pt x="0" y="19"/>
                      <a:pt x="5" y="6"/>
                      <a:pt x="16" y="2"/>
                    </a:cubicBezTo>
                    <a:cubicBezTo>
                      <a:pt x="19" y="1"/>
                      <a:pt x="22" y="0"/>
                      <a:pt x="25" y="0"/>
                    </a:cubicBezTo>
                    <a:cubicBezTo>
                      <a:pt x="33" y="0"/>
                      <a:pt x="41" y="5"/>
                      <a:pt x="45" y="13"/>
                    </a:cubicBezTo>
                    <a:cubicBezTo>
                      <a:pt x="47" y="19"/>
                      <a:pt x="47" y="25"/>
                      <a:pt x="45" y="30"/>
                    </a:cubicBezTo>
                    <a:cubicBezTo>
                      <a:pt x="42" y="35"/>
                      <a:pt x="38" y="39"/>
                      <a:pt x="33" y="42"/>
                    </a:cubicBezTo>
                    <a:cubicBezTo>
                      <a:pt x="30" y="43"/>
                      <a:pt x="28" y="43"/>
                      <a:pt x="25" y="43"/>
                    </a:cubicBezTo>
                    <a:close/>
                    <a:moveTo>
                      <a:pt x="25" y="8"/>
                    </a:moveTo>
                    <a:cubicBezTo>
                      <a:pt x="23" y="8"/>
                      <a:pt x="21" y="8"/>
                      <a:pt x="19" y="9"/>
                    </a:cubicBezTo>
                    <a:cubicBezTo>
                      <a:pt x="13" y="12"/>
                      <a:pt x="9" y="20"/>
                      <a:pt x="12" y="27"/>
                    </a:cubicBezTo>
                    <a:cubicBezTo>
                      <a:pt x="14" y="32"/>
                      <a:pt x="19" y="35"/>
                      <a:pt x="25" y="35"/>
                    </a:cubicBezTo>
                    <a:cubicBezTo>
                      <a:pt x="26" y="35"/>
                      <a:pt x="28" y="35"/>
                      <a:pt x="30" y="34"/>
                    </a:cubicBezTo>
                    <a:cubicBezTo>
                      <a:pt x="33" y="33"/>
                      <a:pt x="36" y="30"/>
                      <a:pt x="37" y="27"/>
                    </a:cubicBezTo>
                    <a:cubicBezTo>
                      <a:pt x="39" y="24"/>
                      <a:pt x="39" y="20"/>
                      <a:pt x="37" y="17"/>
                    </a:cubicBezTo>
                    <a:cubicBezTo>
                      <a:pt x="35" y="11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Oval 10">
                <a:extLst>
                  <a:ext uri="{FF2B5EF4-FFF2-40B4-BE49-F238E27FC236}">
                    <a16:creationId xmlns:a16="http://schemas.microsoft.com/office/drawing/2014/main" id="{DE55999E-60B6-41C6-9DBE-80F05E42C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038"/>
                <a:ext cx="106" cy="1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11">
                <a:extLst>
                  <a:ext uri="{FF2B5EF4-FFF2-40B4-BE49-F238E27FC236}">
                    <a16:creationId xmlns:a16="http://schemas.microsoft.com/office/drawing/2014/main" id="{92159D8B-4FDE-47F1-B3F4-6CA1F4D447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" y="2030"/>
                <a:ext cx="122" cy="121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8 h 64"/>
                  <a:gd name="T12" fmla="*/ 8 w 64"/>
                  <a:gd name="T13" fmla="*/ 32 h 64"/>
                  <a:gd name="T14" fmla="*/ 32 w 64"/>
                  <a:gd name="T15" fmla="*/ 56 h 64"/>
                  <a:gd name="T16" fmla="*/ 56 w 64"/>
                  <a:gd name="T17" fmla="*/ 32 h 64"/>
                  <a:gd name="T18" fmla="*/ 32 w 64"/>
                  <a:gd name="T1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5" y="64"/>
                      <a:pt x="0" y="50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1" name="Agrupar 300">
            <a:extLst>
              <a:ext uri="{FF2B5EF4-FFF2-40B4-BE49-F238E27FC236}">
                <a16:creationId xmlns:a16="http://schemas.microsoft.com/office/drawing/2014/main" id="{6674BFC8-95D9-49A8-ABCF-85337D56B4A2}"/>
              </a:ext>
            </a:extLst>
          </p:cNvPr>
          <p:cNvGrpSpPr/>
          <p:nvPr/>
        </p:nvGrpSpPr>
        <p:grpSpPr>
          <a:xfrm>
            <a:off x="5425665" y="1308319"/>
            <a:ext cx="1483412" cy="2318647"/>
            <a:chOff x="3901665" y="1308318"/>
            <a:chExt cx="1483412" cy="2318647"/>
          </a:xfrm>
        </p:grpSpPr>
        <p:sp>
          <p:nvSpPr>
            <p:cNvPr id="205" name="Elipse 204">
              <a:extLst>
                <a:ext uri="{FF2B5EF4-FFF2-40B4-BE49-F238E27FC236}">
                  <a16:creationId xmlns:a16="http://schemas.microsoft.com/office/drawing/2014/main" id="{EA456BA9-EBBE-43EB-8175-83B360958DE1}"/>
                </a:ext>
              </a:extLst>
            </p:cNvPr>
            <p:cNvSpPr/>
            <p:nvPr/>
          </p:nvSpPr>
          <p:spPr>
            <a:xfrm>
              <a:off x="4382237" y="2399342"/>
              <a:ext cx="522268" cy="522268"/>
            </a:xfrm>
            <a:prstGeom prst="ellipse">
              <a:avLst/>
            </a:prstGeom>
            <a:solidFill>
              <a:srgbClr val="FF5E4C"/>
            </a:solidFill>
            <a:ln w="28575">
              <a:solidFill>
                <a:srgbClr val="2C3F4F"/>
              </a:solidFill>
            </a:ln>
            <a:effectLst>
              <a:outerShdw blurRad="635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15" name="Retângulo 214">
              <a:extLst>
                <a:ext uri="{FF2B5EF4-FFF2-40B4-BE49-F238E27FC236}">
                  <a16:creationId xmlns:a16="http://schemas.microsoft.com/office/drawing/2014/main" id="{ACE69F51-2637-4945-9E21-0D773F2508A7}"/>
                </a:ext>
              </a:extLst>
            </p:cNvPr>
            <p:cNvSpPr/>
            <p:nvPr/>
          </p:nvSpPr>
          <p:spPr>
            <a:xfrm>
              <a:off x="3901665" y="3063734"/>
              <a:ext cx="1483412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pt-BR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Base de </a:t>
              </a:r>
              <a:r>
                <a:rPr lang="pt-BR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dados</a:t>
              </a:r>
            </a:p>
          </p:txBody>
        </p:sp>
        <p:grpSp>
          <p:nvGrpSpPr>
            <p:cNvPr id="118" name="Group 14">
              <a:extLst>
                <a:ext uri="{FF2B5EF4-FFF2-40B4-BE49-F238E27FC236}">
                  <a16:creationId xmlns:a16="http://schemas.microsoft.com/office/drawing/2014/main" id="{7FEB36FD-DB97-4C0D-A18E-37CFF6CBFF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03051" y="1308318"/>
              <a:ext cx="1080640" cy="987481"/>
              <a:chOff x="2662" y="1962"/>
              <a:chExt cx="1160" cy="1060"/>
            </a:xfrm>
          </p:grpSpPr>
          <p:sp>
            <p:nvSpPr>
              <p:cNvPr id="120" name="Freeform 15">
                <a:extLst>
                  <a:ext uri="{FF2B5EF4-FFF2-40B4-BE49-F238E27FC236}">
                    <a16:creationId xmlns:a16="http://schemas.microsoft.com/office/drawing/2014/main" id="{E5513B9F-33A7-4269-9BCD-B2186A50A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2216"/>
                <a:ext cx="463" cy="706"/>
              </a:xfrm>
              <a:custGeom>
                <a:avLst/>
                <a:gdLst>
                  <a:gd name="T0" fmla="*/ 93 w 93"/>
                  <a:gd name="T1" fmla="*/ 41 h 142"/>
                  <a:gd name="T2" fmla="*/ 85 w 93"/>
                  <a:gd name="T3" fmla="*/ 0 h 142"/>
                  <a:gd name="T4" fmla="*/ 72 w 93"/>
                  <a:gd name="T5" fmla="*/ 10 h 142"/>
                  <a:gd name="T6" fmla="*/ 69 w 93"/>
                  <a:gd name="T7" fmla="*/ 34 h 142"/>
                  <a:gd name="T8" fmla="*/ 64 w 93"/>
                  <a:gd name="T9" fmla="*/ 53 h 142"/>
                  <a:gd name="T10" fmla="*/ 54 w 93"/>
                  <a:gd name="T11" fmla="*/ 56 h 142"/>
                  <a:gd name="T12" fmla="*/ 37 w 93"/>
                  <a:gd name="T13" fmla="*/ 73 h 142"/>
                  <a:gd name="T14" fmla="*/ 20 w 93"/>
                  <a:gd name="T15" fmla="*/ 78 h 142"/>
                  <a:gd name="T16" fmla="*/ 6 w 93"/>
                  <a:gd name="T17" fmla="*/ 92 h 142"/>
                  <a:gd name="T18" fmla="*/ 0 w 93"/>
                  <a:gd name="T19" fmla="*/ 110 h 142"/>
                  <a:gd name="T20" fmla="*/ 0 w 93"/>
                  <a:gd name="T21" fmla="*/ 142 h 142"/>
                  <a:gd name="T22" fmla="*/ 46 w 93"/>
                  <a:gd name="T23" fmla="*/ 142 h 142"/>
                  <a:gd name="T24" fmla="*/ 49 w 93"/>
                  <a:gd name="T25" fmla="*/ 124 h 142"/>
                  <a:gd name="T26" fmla="*/ 89 w 93"/>
                  <a:gd name="T27" fmla="*/ 84 h 142"/>
                  <a:gd name="T28" fmla="*/ 93 w 93"/>
                  <a:gd name="T29" fmla="*/ 4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142">
                    <a:moveTo>
                      <a:pt x="93" y="41"/>
                    </a:moveTo>
                    <a:cubicBezTo>
                      <a:pt x="93" y="37"/>
                      <a:pt x="89" y="9"/>
                      <a:pt x="85" y="0"/>
                    </a:cubicBezTo>
                    <a:cubicBezTo>
                      <a:pt x="81" y="0"/>
                      <a:pt x="76" y="3"/>
                      <a:pt x="72" y="10"/>
                    </a:cubicBezTo>
                    <a:cubicBezTo>
                      <a:pt x="68" y="16"/>
                      <a:pt x="66" y="24"/>
                      <a:pt x="69" y="34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1" y="52"/>
                      <a:pt x="57" y="53"/>
                      <a:pt x="54" y="56"/>
                    </a:cubicBezTo>
                    <a:cubicBezTo>
                      <a:pt x="51" y="59"/>
                      <a:pt x="46" y="64"/>
                      <a:pt x="37" y="73"/>
                    </a:cubicBezTo>
                    <a:cubicBezTo>
                      <a:pt x="35" y="75"/>
                      <a:pt x="24" y="74"/>
                      <a:pt x="20" y="78"/>
                    </a:cubicBezTo>
                    <a:cubicBezTo>
                      <a:pt x="18" y="80"/>
                      <a:pt x="10" y="88"/>
                      <a:pt x="6" y="92"/>
                    </a:cubicBezTo>
                    <a:cubicBezTo>
                      <a:pt x="2" y="96"/>
                      <a:pt x="0" y="105"/>
                      <a:pt x="0" y="110"/>
                    </a:cubicBezTo>
                    <a:cubicBezTo>
                      <a:pt x="0" y="119"/>
                      <a:pt x="0" y="142"/>
                      <a:pt x="0" y="142"/>
                    </a:cubicBezTo>
                    <a:cubicBezTo>
                      <a:pt x="0" y="142"/>
                      <a:pt x="39" y="142"/>
                      <a:pt x="46" y="142"/>
                    </a:cubicBezTo>
                    <a:cubicBezTo>
                      <a:pt x="46" y="134"/>
                      <a:pt x="45" y="128"/>
                      <a:pt x="49" y="124"/>
                    </a:cubicBezTo>
                    <a:cubicBezTo>
                      <a:pt x="53" y="120"/>
                      <a:pt x="85" y="88"/>
                      <a:pt x="89" y="84"/>
                    </a:cubicBezTo>
                    <a:cubicBezTo>
                      <a:pt x="90" y="79"/>
                      <a:pt x="93" y="46"/>
                      <a:pt x="93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16">
                <a:extLst>
                  <a:ext uri="{FF2B5EF4-FFF2-40B4-BE49-F238E27FC236}">
                    <a16:creationId xmlns:a16="http://schemas.microsoft.com/office/drawing/2014/main" id="{58E79F5B-7415-4A78-BDF9-49D6DE1B16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9" y="2155"/>
                <a:ext cx="503" cy="751"/>
              </a:xfrm>
              <a:custGeom>
                <a:avLst/>
                <a:gdLst>
                  <a:gd name="T0" fmla="*/ 54 w 101"/>
                  <a:gd name="T1" fmla="*/ 151 h 151"/>
                  <a:gd name="T2" fmla="*/ 0 w 101"/>
                  <a:gd name="T3" fmla="*/ 151 h 151"/>
                  <a:gd name="T4" fmla="*/ 0 w 101"/>
                  <a:gd name="T5" fmla="*/ 115 h 151"/>
                  <a:gd name="T6" fmla="*/ 7 w 101"/>
                  <a:gd name="T7" fmla="*/ 94 h 151"/>
                  <a:gd name="T8" fmla="*/ 16 w 101"/>
                  <a:gd name="T9" fmla="*/ 85 h 151"/>
                  <a:gd name="T10" fmla="*/ 21 w 101"/>
                  <a:gd name="T11" fmla="*/ 80 h 151"/>
                  <a:gd name="T12" fmla="*/ 34 w 101"/>
                  <a:gd name="T13" fmla="*/ 76 h 151"/>
                  <a:gd name="T14" fmla="*/ 39 w 101"/>
                  <a:gd name="T15" fmla="*/ 75 h 151"/>
                  <a:gd name="T16" fmla="*/ 55 w 101"/>
                  <a:gd name="T17" fmla="*/ 58 h 151"/>
                  <a:gd name="T18" fmla="*/ 65 w 101"/>
                  <a:gd name="T19" fmla="*/ 53 h 151"/>
                  <a:gd name="T20" fmla="*/ 69 w 101"/>
                  <a:gd name="T21" fmla="*/ 39 h 151"/>
                  <a:gd name="T22" fmla="*/ 72 w 101"/>
                  <a:gd name="T23" fmla="*/ 13 h 151"/>
                  <a:gd name="T24" fmla="*/ 90 w 101"/>
                  <a:gd name="T25" fmla="*/ 1 h 151"/>
                  <a:gd name="T26" fmla="*/ 92 w 101"/>
                  <a:gd name="T27" fmla="*/ 2 h 151"/>
                  <a:gd name="T28" fmla="*/ 93 w 101"/>
                  <a:gd name="T29" fmla="*/ 4 h 151"/>
                  <a:gd name="T30" fmla="*/ 101 w 101"/>
                  <a:gd name="T31" fmla="*/ 46 h 151"/>
                  <a:gd name="T32" fmla="*/ 97 w 101"/>
                  <a:gd name="T33" fmla="*/ 90 h 151"/>
                  <a:gd name="T34" fmla="*/ 96 w 101"/>
                  <a:gd name="T35" fmla="*/ 91 h 151"/>
                  <a:gd name="T36" fmla="*/ 96 w 101"/>
                  <a:gd name="T37" fmla="*/ 92 h 151"/>
                  <a:gd name="T38" fmla="*/ 84 w 101"/>
                  <a:gd name="T39" fmla="*/ 104 h 151"/>
                  <a:gd name="T40" fmla="*/ 56 w 101"/>
                  <a:gd name="T41" fmla="*/ 132 h 151"/>
                  <a:gd name="T42" fmla="*/ 54 w 101"/>
                  <a:gd name="T43" fmla="*/ 142 h 151"/>
                  <a:gd name="T44" fmla="*/ 54 w 101"/>
                  <a:gd name="T45" fmla="*/ 147 h 151"/>
                  <a:gd name="T46" fmla="*/ 54 w 101"/>
                  <a:gd name="T47" fmla="*/ 151 h 151"/>
                  <a:gd name="T48" fmla="*/ 8 w 101"/>
                  <a:gd name="T49" fmla="*/ 143 h 151"/>
                  <a:gd name="T50" fmla="*/ 46 w 101"/>
                  <a:gd name="T51" fmla="*/ 143 h 151"/>
                  <a:gd name="T52" fmla="*/ 50 w 101"/>
                  <a:gd name="T53" fmla="*/ 126 h 151"/>
                  <a:gd name="T54" fmla="*/ 78 w 101"/>
                  <a:gd name="T55" fmla="*/ 98 h 151"/>
                  <a:gd name="T56" fmla="*/ 89 w 101"/>
                  <a:gd name="T57" fmla="*/ 87 h 151"/>
                  <a:gd name="T58" fmla="*/ 93 w 101"/>
                  <a:gd name="T59" fmla="*/ 47 h 151"/>
                  <a:gd name="T60" fmla="*/ 87 w 101"/>
                  <a:gd name="T61" fmla="*/ 10 h 151"/>
                  <a:gd name="T62" fmla="*/ 79 w 101"/>
                  <a:gd name="T63" fmla="*/ 17 h 151"/>
                  <a:gd name="T64" fmla="*/ 77 w 101"/>
                  <a:gd name="T65" fmla="*/ 38 h 151"/>
                  <a:gd name="T66" fmla="*/ 78 w 101"/>
                  <a:gd name="T67" fmla="*/ 39 h 151"/>
                  <a:gd name="T68" fmla="*/ 73 w 101"/>
                  <a:gd name="T69" fmla="*/ 55 h 151"/>
                  <a:gd name="T70" fmla="*/ 77 w 101"/>
                  <a:gd name="T71" fmla="*/ 58 h 151"/>
                  <a:gd name="T72" fmla="*/ 81 w 101"/>
                  <a:gd name="T73" fmla="*/ 68 h 151"/>
                  <a:gd name="T74" fmla="*/ 76 w 101"/>
                  <a:gd name="T75" fmla="*/ 80 h 151"/>
                  <a:gd name="T76" fmla="*/ 53 w 101"/>
                  <a:gd name="T77" fmla="*/ 103 h 151"/>
                  <a:gd name="T78" fmla="*/ 48 w 101"/>
                  <a:gd name="T79" fmla="*/ 97 h 151"/>
                  <a:gd name="T80" fmla="*/ 71 w 101"/>
                  <a:gd name="T81" fmla="*/ 74 h 151"/>
                  <a:gd name="T82" fmla="*/ 71 w 101"/>
                  <a:gd name="T83" fmla="*/ 64 h 151"/>
                  <a:gd name="T84" fmla="*/ 66 w 101"/>
                  <a:gd name="T85" fmla="*/ 61 h 151"/>
                  <a:gd name="T86" fmla="*/ 61 w 101"/>
                  <a:gd name="T87" fmla="*/ 64 h 151"/>
                  <a:gd name="T88" fmla="*/ 44 w 101"/>
                  <a:gd name="T89" fmla="*/ 81 h 151"/>
                  <a:gd name="T90" fmla="*/ 35 w 101"/>
                  <a:gd name="T91" fmla="*/ 84 h 151"/>
                  <a:gd name="T92" fmla="*/ 27 w 101"/>
                  <a:gd name="T93" fmla="*/ 86 h 151"/>
                  <a:gd name="T94" fmla="*/ 22 w 101"/>
                  <a:gd name="T95" fmla="*/ 91 h 151"/>
                  <a:gd name="T96" fmla="*/ 13 w 101"/>
                  <a:gd name="T97" fmla="*/ 100 h 151"/>
                  <a:gd name="T98" fmla="*/ 8 w 101"/>
                  <a:gd name="T99" fmla="*/ 115 h 151"/>
                  <a:gd name="T100" fmla="*/ 8 w 101"/>
                  <a:gd name="T10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" h="151">
                    <a:moveTo>
                      <a:pt x="54" y="15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0"/>
                      <a:pt x="2" y="100"/>
                      <a:pt x="7" y="94"/>
                    </a:cubicBezTo>
                    <a:cubicBezTo>
                      <a:pt x="10" y="92"/>
                      <a:pt x="13" y="88"/>
                      <a:pt x="16" y="85"/>
                    </a:cubicBezTo>
                    <a:cubicBezTo>
                      <a:pt x="18" y="83"/>
                      <a:pt x="20" y="81"/>
                      <a:pt x="21" y="80"/>
                    </a:cubicBezTo>
                    <a:cubicBezTo>
                      <a:pt x="24" y="77"/>
                      <a:pt x="29" y="76"/>
                      <a:pt x="34" y="76"/>
                    </a:cubicBezTo>
                    <a:cubicBezTo>
                      <a:pt x="35" y="75"/>
                      <a:pt x="38" y="75"/>
                      <a:pt x="39" y="75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9" y="55"/>
                      <a:pt x="63" y="54"/>
                      <a:pt x="65" y="5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6" y="29"/>
                      <a:pt x="67" y="21"/>
                      <a:pt x="72" y="13"/>
                    </a:cubicBezTo>
                    <a:cubicBezTo>
                      <a:pt x="77" y="5"/>
                      <a:pt x="84" y="0"/>
                      <a:pt x="90" y="1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7" y="13"/>
                      <a:pt x="101" y="41"/>
                      <a:pt x="101" y="46"/>
                    </a:cubicBezTo>
                    <a:cubicBezTo>
                      <a:pt x="101" y="52"/>
                      <a:pt x="98" y="85"/>
                      <a:pt x="97" y="90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4" y="93"/>
                      <a:pt x="90" y="98"/>
                      <a:pt x="84" y="104"/>
                    </a:cubicBezTo>
                    <a:cubicBezTo>
                      <a:pt x="73" y="115"/>
                      <a:pt x="59" y="129"/>
                      <a:pt x="56" y="132"/>
                    </a:cubicBezTo>
                    <a:cubicBezTo>
                      <a:pt x="54" y="134"/>
                      <a:pt x="54" y="137"/>
                      <a:pt x="54" y="142"/>
                    </a:cubicBezTo>
                    <a:cubicBezTo>
                      <a:pt x="54" y="144"/>
                      <a:pt x="54" y="145"/>
                      <a:pt x="54" y="147"/>
                    </a:cubicBezTo>
                    <a:lnTo>
                      <a:pt x="54" y="151"/>
                    </a:lnTo>
                    <a:close/>
                    <a:moveTo>
                      <a:pt x="8" y="143"/>
                    </a:moveTo>
                    <a:cubicBezTo>
                      <a:pt x="46" y="143"/>
                      <a:pt x="46" y="143"/>
                      <a:pt x="46" y="143"/>
                    </a:cubicBezTo>
                    <a:cubicBezTo>
                      <a:pt x="46" y="137"/>
                      <a:pt x="46" y="131"/>
                      <a:pt x="50" y="126"/>
                    </a:cubicBezTo>
                    <a:cubicBezTo>
                      <a:pt x="53" y="124"/>
                      <a:pt x="67" y="109"/>
                      <a:pt x="78" y="98"/>
                    </a:cubicBezTo>
                    <a:cubicBezTo>
                      <a:pt x="83" y="93"/>
                      <a:pt x="87" y="89"/>
                      <a:pt x="89" y="87"/>
                    </a:cubicBezTo>
                    <a:cubicBezTo>
                      <a:pt x="91" y="80"/>
                      <a:pt x="93" y="51"/>
                      <a:pt x="93" y="47"/>
                    </a:cubicBezTo>
                    <a:cubicBezTo>
                      <a:pt x="93" y="42"/>
                      <a:pt x="90" y="20"/>
                      <a:pt x="87" y="10"/>
                    </a:cubicBezTo>
                    <a:cubicBezTo>
                      <a:pt x="84" y="10"/>
                      <a:pt x="82" y="13"/>
                      <a:pt x="79" y="17"/>
                    </a:cubicBezTo>
                    <a:cubicBezTo>
                      <a:pt x="75" y="23"/>
                      <a:pt x="75" y="30"/>
                      <a:pt x="77" y="38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4" y="56"/>
                      <a:pt x="76" y="57"/>
                      <a:pt x="77" y="58"/>
                    </a:cubicBezTo>
                    <a:cubicBezTo>
                      <a:pt x="79" y="61"/>
                      <a:pt x="81" y="64"/>
                      <a:pt x="81" y="68"/>
                    </a:cubicBezTo>
                    <a:cubicBezTo>
                      <a:pt x="81" y="72"/>
                      <a:pt x="80" y="77"/>
                      <a:pt x="76" y="80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5" y="70"/>
                      <a:pt x="73" y="65"/>
                      <a:pt x="71" y="64"/>
                    </a:cubicBezTo>
                    <a:cubicBezTo>
                      <a:pt x="70" y="62"/>
                      <a:pt x="68" y="62"/>
                      <a:pt x="66" y="61"/>
                    </a:cubicBezTo>
                    <a:cubicBezTo>
                      <a:pt x="64" y="61"/>
                      <a:pt x="62" y="62"/>
                      <a:pt x="61" y="64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2" y="83"/>
                      <a:pt x="39" y="83"/>
                      <a:pt x="35" y="84"/>
                    </a:cubicBezTo>
                    <a:cubicBezTo>
                      <a:pt x="32" y="84"/>
                      <a:pt x="28" y="85"/>
                      <a:pt x="27" y="86"/>
                    </a:cubicBezTo>
                    <a:cubicBezTo>
                      <a:pt x="26" y="87"/>
                      <a:pt x="24" y="88"/>
                      <a:pt x="22" y="91"/>
                    </a:cubicBezTo>
                    <a:cubicBezTo>
                      <a:pt x="19" y="94"/>
                      <a:pt x="15" y="97"/>
                      <a:pt x="13" y="100"/>
                    </a:cubicBezTo>
                    <a:cubicBezTo>
                      <a:pt x="10" y="103"/>
                      <a:pt x="8" y="110"/>
                      <a:pt x="8" y="115"/>
                    </a:cubicBezTo>
                    <a:lnTo>
                      <a:pt x="8" y="143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17">
                <a:extLst>
                  <a:ext uri="{FF2B5EF4-FFF2-40B4-BE49-F238E27FC236}">
                    <a16:creationId xmlns:a16="http://schemas.microsoft.com/office/drawing/2014/main" id="{E79A9BA0-7571-47FC-878F-E548599FA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863"/>
                <a:ext cx="359" cy="159"/>
              </a:xfrm>
              <a:custGeom>
                <a:avLst/>
                <a:gdLst>
                  <a:gd name="T0" fmla="*/ 359 w 359"/>
                  <a:gd name="T1" fmla="*/ 159 h 159"/>
                  <a:gd name="T2" fmla="*/ 319 w 359"/>
                  <a:gd name="T3" fmla="*/ 159 h 159"/>
                  <a:gd name="T4" fmla="*/ 319 w 359"/>
                  <a:gd name="T5" fmla="*/ 39 h 159"/>
                  <a:gd name="T6" fmla="*/ 40 w 359"/>
                  <a:gd name="T7" fmla="*/ 39 h 159"/>
                  <a:gd name="T8" fmla="*/ 40 w 359"/>
                  <a:gd name="T9" fmla="*/ 159 h 159"/>
                  <a:gd name="T10" fmla="*/ 0 w 359"/>
                  <a:gd name="T11" fmla="*/ 159 h 159"/>
                  <a:gd name="T12" fmla="*/ 0 w 359"/>
                  <a:gd name="T13" fmla="*/ 0 h 159"/>
                  <a:gd name="T14" fmla="*/ 359 w 359"/>
                  <a:gd name="T15" fmla="*/ 0 h 159"/>
                  <a:gd name="T16" fmla="*/ 359 w 359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59">
                    <a:moveTo>
                      <a:pt x="359" y="159"/>
                    </a:moveTo>
                    <a:lnTo>
                      <a:pt x="319" y="159"/>
                    </a:lnTo>
                    <a:lnTo>
                      <a:pt x="319" y="39"/>
                    </a:lnTo>
                    <a:lnTo>
                      <a:pt x="40" y="39"/>
                    </a:lnTo>
                    <a:lnTo>
                      <a:pt x="4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359" y="0"/>
                    </a:lnTo>
                    <a:lnTo>
                      <a:pt x="359" y="159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Rectangle 18">
                <a:extLst>
                  <a:ext uri="{FF2B5EF4-FFF2-40B4-BE49-F238E27FC236}">
                    <a16:creationId xmlns:a16="http://schemas.microsoft.com/office/drawing/2014/main" id="{63AFE183-E721-44E0-A784-D05925E19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2942"/>
                <a:ext cx="60" cy="40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19">
                <a:extLst>
                  <a:ext uri="{FF2B5EF4-FFF2-40B4-BE49-F238E27FC236}">
                    <a16:creationId xmlns:a16="http://schemas.microsoft.com/office/drawing/2014/main" id="{A61DD12B-274E-4A4C-ADDB-29C5144E4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2216"/>
                <a:ext cx="458" cy="706"/>
              </a:xfrm>
              <a:custGeom>
                <a:avLst/>
                <a:gdLst>
                  <a:gd name="T0" fmla="*/ 87 w 92"/>
                  <a:gd name="T1" fmla="*/ 92 h 142"/>
                  <a:gd name="T2" fmla="*/ 74 w 92"/>
                  <a:gd name="T3" fmla="*/ 78 h 142"/>
                  <a:gd name="T4" fmla="*/ 56 w 92"/>
                  <a:gd name="T5" fmla="*/ 73 h 142"/>
                  <a:gd name="T6" fmla="*/ 39 w 92"/>
                  <a:gd name="T7" fmla="*/ 56 h 142"/>
                  <a:gd name="T8" fmla="*/ 28 w 92"/>
                  <a:gd name="T9" fmla="*/ 53 h 142"/>
                  <a:gd name="T10" fmla="*/ 24 w 92"/>
                  <a:gd name="T11" fmla="*/ 34 h 142"/>
                  <a:gd name="T12" fmla="*/ 22 w 92"/>
                  <a:gd name="T13" fmla="*/ 10 h 142"/>
                  <a:gd name="T14" fmla="*/ 8 w 92"/>
                  <a:gd name="T15" fmla="*/ 0 h 142"/>
                  <a:gd name="T16" fmla="*/ 0 w 92"/>
                  <a:gd name="T17" fmla="*/ 41 h 142"/>
                  <a:gd name="T18" fmla="*/ 4 w 92"/>
                  <a:gd name="T19" fmla="*/ 84 h 142"/>
                  <a:gd name="T20" fmla="*/ 44 w 92"/>
                  <a:gd name="T21" fmla="*/ 124 h 142"/>
                  <a:gd name="T22" fmla="*/ 47 w 92"/>
                  <a:gd name="T23" fmla="*/ 142 h 142"/>
                  <a:gd name="T24" fmla="*/ 92 w 92"/>
                  <a:gd name="T25" fmla="*/ 142 h 142"/>
                  <a:gd name="T26" fmla="*/ 92 w 92"/>
                  <a:gd name="T27" fmla="*/ 110 h 142"/>
                  <a:gd name="T28" fmla="*/ 87 w 92"/>
                  <a:gd name="T29" fmla="*/ 9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142">
                    <a:moveTo>
                      <a:pt x="87" y="92"/>
                    </a:moveTo>
                    <a:cubicBezTo>
                      <a:pt x="83" y="88"/>
                      <a:pt x="75" y="80"/>
                      <a:pt x="74" y="78"/>
                    </a:cubicBezTo>
                    <a:cubicBezTo>
                      <a:pt x="70" y="74"/>
                      <a:pt x="58" y="75"/>
                      <a:pt x="56" y="73"/>
                    </a:cubicBezTo>
                    <a:cubicBezTo>
                      <a:pt x="48" y="64"/>
                      <a:pt x="43" y="59"/>
                      <a:pt x="39" y="56"/>
                    </a:cubicBezTo>
                    <a:cubicBezTo>
                      <a:pt x="36" y="53"/>
                      <a:pt x="32" y="52"/>
                      <a:pt x="28" y="5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7" y="24"/>
                      <a:pt x="26" y="16"/>
                      <a:pt x="22" y="10"/>
                    </a:cubicBezTo>
                    <a:cubicBezTo>
                      <a:pt x="17" y="3"/>
                      <a:pt x="12" y="0"/>
                      <a:pt x="8" y="0"/>
                    </a:cubicBezTo>
                    <a:cubicBezTo>
                      <a:pt x="4" y="9"/>
                      <a:pt x="1" y="37"/>
                      <a:pt x="0" y="41"/>
                    </a:cubicBezTo>
                    <a:cubicBezTo>
                      <a:pt x="0" y="46"/>
                      <a:pt x="3" y="79"/>
                      <a:pt x="4" y="84"/>
                    </a:cubicBezTo>
                    <a:cubicBezTo>
                      <a:pt x="8" y="88"/>
                      <a:pt x="40" y="120"/>
                      <a:pt x="44" y="124"/>
                    </a:cubicBezTo>
                    <a:cubicBezTo>
                      <a:pt x="48" y="128"/>
                      <a:pt x="47" y="134"/>
                      <a:pt x="47" y="142"/>
                    </a:cubicBezTo>
                    <a:cubicBezTo>
                      <a:pt x="54" y="142"/>
                      <a:pt x="92" y="142"/>
                      <a:pt x="92" y="142"/>
                    </a:cubicBezTo>
                    <a:cubicBezTo>
                      <a:pt x="92" y="142"/>
                      <a:pt x="92" y="119"/>
                      <a:pt x="92" y="110"/>
                    </a:cubicBezTo>
                    <a:cubicBezTo>
                      <a:pt x="92" y="105"/>
                      <a:pt x="91" y="96"/>
                      <a:pt x="8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20">
                <a:extLst>
                  <a:ext uri="{FF2B5EF4-FFF2-40B4-BE49-F238E27FC236}">
                    <a16:creationId xmlns:a16="http://schemas.microsoft.com/office/drawing/2014/main" id="{4CBC9FDF-A518-46C3-BC44-4435B0E6C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2155"/>
                <a:ext cx="498" cy="751"/>
              </a:xfrm>
              <a:custGeom>
                <a:avLst/>
                <a:gdLst>
                  <a:gd name="T0" fmla="*/ 100 w 100"/>
                  <a:gd name="T1" fmla="*/ 151 h 151"/>
                  <a:gd name="T2" fmla="*/ 47 w 100"/>
                  <a:gd name="T3" fmla="*/ 151 h 151"/>
                  <a:gd name="T4" fmla="*/ 47 w 100"/>
                  <a:gd name="T5" fmla="*/ 147 h 151"/>
                  <a:gd name="T6" fmla="*/ 47 w 100"/>
                  <a:gd name="T7" fmla="*/ 142 h 151"/>
                  <a:gd name="T8" fmla="*/ 45 w 100"/>
                  <a:gd name="T9" fmla="*/ 132 h 151"/>
                  <a:gd name="T10" fmla="*/ 17 w 100"/>
                  <a:gd name="T11" fmla="*/ 103 h 151"/>
                  <a:gd name="T12" fmla="*/ 5 w 100"/>
                  <a:gd name="T13" fmla="*/ 91 h 151"/>
                  <a:gd name="T14" fmla="*/ 5 w 100"/>
                  <a:gd name="T15" fmla="*/ 90 h 151"/>
                  <a:gd name="T16" fmla="*/ 0 w 100"/>
                  <a:gd name="T17" fmla="*/ 46 h 151"/>
                  <a:gd name="T18" fmla="*/ 8 w 100"/>
                  <a:gd name="T19" fmla="*/ 4 h 151"/>
                  <a:gd name="T20" fmla="*/ 9 w 100"/>
                  <a:gd name="T21" fmla="*/ 2 h 151"/>
                  <a:gd name="T22" fmla="*/ 11 w 100"/>
                  <a:gd name="T23" fmla="*/ 1 h 151"/>
                  <a:gd name="T24" fmla="*/ 29 w 100"/>
                  <a:gd name="T25" fmla="*/ 13 h 151"/>
                  <a:gd name="T26" fmla="*/ 32 w 100"/>
                  <a:gd name="T27" fmla="*/ 40 h 151"/>
                  <a:gd name="T28" fmla="*/ 35 w 100"/>
                  <a:gd name="T29" fmla="*/ 53 h 151"/>
                  <a:gd name="T30" fmla="*/ 46 w 100"/>
                  <a:gd name="T31" fmla="*/ 58 h 151"/>
                  <a:gd name="T32" fmla="*/ 63 w 100"/>
                  <a:gd name="T33" fmla="*/ 75 h 151"/>
                  <a:gd name="T34" fmla="*/ 67 w 100"/>
                  <a:gd name="T35" fmla="*/ 76 h 151"/>
                  <a:gd name="T36" fmla="*/ 80 w 100"/>
                  <a:gd name="T37" fmla="*/ 80 h 151"/>
                  <a:gd name="T38" fmla="*/ 85 w 100"/>
                  <a:gd name="T39" fmla="*/ 85 h 151"/>
                  <a:gd name="T40" fmla="*/ 94 w 100"/>
                  <a:gd name="T41" fmla="*/ 94 h 151"/>
                  <a:gd name="T42" fmla="*/ 100 w 100"/>
                  <a:gd name="T43" fmla="*/ 115 h 151"/>
                  <a:gd name="T44" fmla="*/ 100 w 100"/>
                  <a:gd name="T45" fmla="*/ 151 h 151"/>
                  <a:gd name="T46" fmla="*/ 55 w 100"/>
                  <a:gd name="T47" fmla="*/ 143 h 151"/>
                  <a:gd name="T48" fmla="*/ 92 w 100"/>
                  <a:gd name="T49" fmla="*/ 143 h 151"/>
                  <a:gd name="T50" fmla="*/ 92 w 100"/>
                  <a:gd name="T51" fmla="*/ 115 h 151"/>
                  <a:gd name="T52" fmla="*/ 88 w 100"/>
                  <a:gd name="T53" fmla="*/ 100 h 151"/>
                  <a:gd name="T54" fmla="*/ 79 w 100"/>
                  <a:gd name="T55" fmla="*/ 90 h 151"/>
                  <a:gd name="T56" fmla="*/ 75 w 100"/>
                  <a:gd name="T57" fmla="*/ 86 h 151"/>
                  <a:gd name="T58" fmla="*/ 66 w 100"/>
                  <a:gd name="T59" fmla="*/ 84 h 151"/>
                  <a:gd name="T60" fmla="*/ 57 w 100"/>
                  <a:gd name="T61" fmla="*/ 81 h 151"/>
                  <a:gd name="T62" fmla="*/ 41 w 100"/>
                  <a:gd name="T63" fmla="*/ 64 h 151"/>
                  <a:gd name="T64" fmla="*/ 35 w 100"/>
                  <a:gd name="T65" fmla="*/ 61 h 151"/>
                  <a:gd name="T66" fmla="*/ 30 w 100"/>
                  <a:gd name="T67" fmla="*/ 64 h 151"/>
                  <a:gd name="T68" fmla="*/ 31 w 100"/>
                  <a:gd name="T69" fmla="*/ 74 h 151"/>
                  <a:gd name="T70" fmla="*/ 54 w 100"/>
                  <a:gd name="T71" fmla="*/ 97 h 151"/>
                  <a:gd name="T72" fmla="*/ 48 w 100"/>
                  <a:gd name="T73" fmla="*/ 103 h 151"/>
                  <a:gd name="T74" fmla="*/ 25 w 100"/>
                  <a:gd name="T75" fmla="*/ 80 h 151"/>
                  <a:gd name="T76" fmla="*/ 25 w 100"/>
                  <a:gd name="T77" fmla="*/ 58 h 151"/>
                  <a:gd name="T78" fmla="*/ 27 w 100"/>
                  <a:gd name="T79" fmla="*/ 56 h 151"/>
                  <a:gd name="T80" fmla="*/ 24 w 100"/>
                  <a:gd name="T81" fmla="*/ 39 h 151"/>
                  <a:gd name="T82" fmla="*/ 24 w 100"/>
                  <a:gd name="T83" fmla="*/ 38 h 151"/>
                  <a:gd name="T84" fmla="*/ 22 w 100"/>
                  <a:gd name="T85" fmla="*/ 17 h 151"/>
                  <a:gd name="T86" fmla="*/ 15 w 100"/>
                  <a:gd name="T87" fmla="*/ 10 h 151"/>
                  <a:gd name="T88" fmla="*/ 8 w 100"/>
                  <a:gd name="T89" fmla="*/ 47 h 151"/>
                  <a:gd name="T90" fmla="*/ 12 w 100"/>
                  <a:gd name="T91" fmla="*/ 87 h 151"/>
                  <a:gd name="T92" fmla="*/ 22 w 100"/>
                  <a:gd name="T93" fmla="*/ 98 h 151"/>
                  <a:gd name="T94" fmla="*/ 51 w 100"/>
                  <a:gd name="T95" fmla="*/ 126 h 151"/>
                  <a:gd name="T96" fmla="*/ 55 w 100"/>
                  <a:gd name="T97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0" h="151">
                    <a:moveTo>
                      <a:pt x="100" y="151"/>
                    </a:moveTo>
                    <a:cubicBezTo>
                      <a:pt x="47" y="151"/>
                      <a:pt x="47" y="151"/>
                      <a:pt x="47" y="151"/>
                    </a:cubicBezTo>
                    <a:cubicBezTo>
                      <a:pt x="47" y="147"/>
                      <a:pt x="47" y="147"/>
                      <a:pt x="47" y="147"/>
                    </a:cubicBezTo>
                    <a:cubicBezTo>
                      <a:pt x="47" y="145"/>
                      <a:pt x="47" y="144"/>
                      <a:pt x="47" y="142"/>
                    </a:cubicBezTo>
                    <a:cubicBezTo>
                      <a:pt x="48" y="137"/>
                      <a:pt x="47" y="134"/>
                      <a:pt x="45" y="132"/>
                    </a:cubicBezTo>
                    <a:cubicBezTo>
                      <a:pt x="43" y="129"/>
                      <a:pt x="28" y="114"/>
                      <a:pt x="17" y="103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3" y="85"/>
                      <a:pt x="0" y="52"/>
                      <a:pt x="0" y="46"/>
                    </a:cubicBezTo>
                    <a:cubicBezTo>
                      <a:pt x="1" y="41"/>
                      <a:pt x="4" y="13"/>
                      <a:pt x="8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24" y="5"/>
                      <a:pt x="29" y="13"/>
                    </a:cubicBezTo>
                    <a:cubicBezTo>
                      <a:pt x="34" y="21"/>
                      <a:pt x="35" y="29"/>
                      <a:pt x="32" y="40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8" y="53"/>
                      <a:pt x="42" y="54"/>
                      <a:pt x="46" y="58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3" y="75"/>
                      <a:pt x="66" y="75"/>
                      <a:pt x="67" y="76"/>
                    </a:cubicBezTo>
                    <a:cubicBezTo>
                      <a:pt x="72" y="76"/>
                      <a:pt x="77" y="77"/>
                      <a:pt x="80" y="80"/>
                    </a:cubicBezTo>
                    <a:cubicBezTo>
                      <a:pt x="81" y="81"/>
                      <a:pt x="83" y="83"/>
                      <a:pt x="85" y="85"/>
                    </a:cubicBezTo>
                    <a:cubicBezTo>
                      <a:pt x="88" y="88"/>
                      <a:pt x="91" y="92"/>
                      <a:pt x="94" y="94"/>
                    </a:cubicBezTo>
                    <a:cubicBezTo>
                      <a:pt x="100" y="100"/>
                      <a:pt x="100" y="113"/>
                      <a:pt x="100" y="115"/>
                    </a:cubicBezTo>
                    <a:lnTo>
                      <a:pt x="100" y="151"/>
                    </a:lnTo>
                    <a:close/>
                    <a:moveTo>
                      <a:pt x="55" y="143"/>
                    </a:moveTo>
                    <a:cubicBezTo>
                      <a:pt x="92" y="143"/>
                      <a:pt x="92" y="143"/>
                      <a:pt x="92" y="143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10"/>
                      <a:pt x="91" y="103"/>
                      <a:pt x="88" y="100"/>
                    </a:cubicBezTo>
                    <a:cubicBezTo>
                      <a:pt x="86" y="97"/>
                      <a:pt x="82" y="93"/>
                      <a:pt x="79" y="90"/>
                    </a:cubicBezTo>
                    <a:cubicBezTo>
                      <a:pt x="77" y="88"/>
                      <a:pt x="75" y="87"/>
                      <a:pt x="75" y="86"/>
                    </a:cubicBezTo>
                    <a:cubicBezTo>
                      <a:pt x="73" y="85"/>
                      <a:pt x="69" y="84"/>
                      <a:pt x="66" y="84"/>
                    </a:cubicBezTo>
                    <a:cubicBezTo>
                      <a:pt x="62" y="83"/>
                      <a:pt x="59" y="83"/>
                      <a:pt x="57" y="81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39" y="62"/>
                      <a:pt x="37" y="61"/>
                      <a:pt x="35" y="61"/>
                    </a:cubicBezTo>
                    <a:cubicBezTo>
                      <a:pt x="33" y="62"/>
                      <a:pt x="32" y="62"/>
                      <a:pt x="30" y="64"/>
                    </a:cubicBezTo>
                    <a:cubicBezTo>
                      <a:pt x="28" y="65"/>
                      <a:pt x="26" y="70"/>
                      <a:pt x="31" y="74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18" y="73"/>
                      <a:pt x="19" y="63"/>
                      <a:pt x="25" y="58"/>
                    </a:cubicBezTo>
                    <a:cubicBezTo>
                      <a:pt x="26" y="57"/>
                      <a:pt x="26" y="56"/>
                      <a:pt x="27" y="56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7" y="30"/>
                      <a:pt x="26" y="23"/>
                      <a:pt x="22" y="17"/>
                    </a:cubicBezTo>
                    <a:cubicBezTo>
                      <a:pt x="20" y="13"/>
                      <a:pt x="17" y="10"/>
                      <a:pt x="15" y="10"/>
                    </a:cubicBezTo>
                    <a:cubicBezTo>
                      <a:pt x="12" y="20"/>
                      <a:pt x="9" y="42"/>
                      <a:pt x="8" y="47"/>
                    </a:cubicBezTo>
                    <a:cubicBezTo>
                      <a:pt x="8" y="51"/>
                      <a:pt x="11" y="80"/>
                      <a:pt x="12" y="8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33" y="109"/>
                      <a:pt x="48" y="124"/>
                      <a:pt x="51" y="126"/>
                    </a:cubicBezTo>
                    <a:cubicBezTo>
                      <a:pt x="56" y="131"/>
                      <a:pt x="56" y="137"/>
                      <a:pt x="55" y="143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21">
                <a:extLst>
                  <a:ext uri="{FF2B5EF4-FFF2-40B4-BE49-F238E27FC236}">
                    <a16:creationId xmlns:a16="http://schemas.microsoft.com/office/drawing/2014/main" id="{365621E5-60CB-4706-896A-E5BA873B3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863"/>
                <a:ext cx="359" cy="159"/>
              </a:xfrm>
              <a:custGeom>
                <a:avLst/>
                <a:gdLst>
                  <a:gd name="T0" fmla="*/ 359 w 359"/>
                  <a:gd name="T1" fmla="*/ 159 h 159"/>
                  <a:gd name="T2" fmla="*/ 319 w 359"/>
                  <a:gd name="T3" fmla="*/ 159 h 159"/>
                  <a:gd name="T4" fmla="*/ 319 w 359"/>
                  <a:gd name="T5" fmla="*/ 39 h 159"/>
                  <a:gd name="T6" fmla="*/ 40 w 359"/>
                  <a:gd name="T7" fmla="*/ 39 h 159"/>
                  <a:gd name="T8" fmla="*/ 40 w 359"/>
                  <a:gd name="T9" fmla="*/ 159 h 159"/>
                  <a:gd name="T10" fmla="*/ 0 w 359"/>
                  <a:gd name="T11" fmla="*/ 159 h 159"/>
                  <a:gd name="T12" fmla="*/ 0 w 359"/>
                  <a:gd name="T13" fmla="*/ 0 h 159"/>
                  <a:gd name="T14" fmla="*/ 359 w 359"/>
                  <a:gd name="T15" fmla="*/ 0 h 159"/>
                  <a:gd name="T16" fmla="*/ 359 w 359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59">
                    <a:moveTo>
                      <a:pt x="359" y="159"/>
                    </a:moveTo>
                    <a:lnTo>
                      <a:pt x="319" y="159"/>
                    </a:lnTo>
                    <a:lnTo>
                      <a:pt x="319" y="39"/>
                    </a:lnTo>
                    <a:lnTo>
                      <a:pt x="40" y="39"/>
                    </a:lnTo>
                    <a:lnTo>
                      <a:pt x="4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359" y="0"/>
                    </a:lnTo>
                    <a:lnTo>
                      <a:pt x="359" y="159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Rectangle 22">
                <a:extLst>
                  <a:ext uri="{FF2B5EF4-FFF2-40B4-BE49-F238E27FC236}">
                    <a16:creationId xmlns:a16="http://schemas.microsoft.com/office/drawing/2014/main" id="{7878F937-F8F5-4151-B7C9-89DF48AE0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2942"/>
                <a:ext cx="60" cy="40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23">
                <a:extLst>
                  <a:ext uri="{FF2B5EF4-FFF2-40B4-BE49-F238E27FC236}">
                    <a16:creationId xmlns:a16="http://schemas.microsoft.com/office/drawing/2014/main" id="{D1878490-439D-483A-A833-6A4082E08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987"/>
                <a:ext cx="478" cy="557"/>
              </a:xfrm>
              <a:custGeom>
                <a:avLst/>
                <a:gdLst>
                  <a:gd name="T0" fmla="*/ 239 w 478"/>
                  <a:gd name="T1" fmla="*/ 557 h 557"/>
                  <a:gd name="T2" fmla="*/ 478 w 478"/>
                  <a:gd name="T3" fmla="*/ 418 h 557"/>
                  <a:gd name="T4" fmla="*/ 478 w 478"/>
                  <a:gd name="T5" fmla="*/ 139 h 557"/>
                  <a:gd name="T6" fmla="*/ 239 w 478"/>
                  <a:gd name="T7" fmla="*/ 0 h 557"/>
                  <a:gd name="T8" fmla="*/ 0 w 478"/>
                  <a:gd name="T9" fmla="*/ 139 h 557"/>
                  <a:gd name="T10" fmla="*/ 0 w 478"/>
                  <a:gd name="T11" fmla="*/ 418 h 557"/>
                  <a:gd name="T12" fmla="*/ 239 w 478"/>
                  <a:gd name="T13" fmla="*/ 557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557">
                    <a:moveTo>
                      <a:pt x="239" y="557"/>
                    </a:moveTo>
                    <a:lnTo>
                      <a:pt x="478" y="418"/>
                    </a:lnTo>
                    <a:lnTo>
                      <a:pt x="478" y="139"/>
                    </a:lnTo>
                    <a:lnTo>
                      <a:pt x="239" y="0"/>
                    </a:lnTo>
                    <a:lnTo>
                      <a:pt x="0" y="139"/>
                    </a:lnTo>
                    <a:lnTo>
                      <a:pt x="0" y="418"/>
                    </a:lnTo>
                    <a:lnTo>
                      <a:pt x="239" y="557"/>
                    </a:lnTo>
                    <a:close/>
                  </a:path>
                </a:pathLst>
              </a:custGeom>
              <a:solidFill>
                <a:srgbClr val="FC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9" name="Freeform 24">
                <a:extLst>
                  <a:ext uri="{FF2B5EF4-FFF2-40B4-BE49-F238E27FC236}">
                    <a16:creationId xmlns:a16="http://schemas.microsoft.com/office/drawing/2014/main" id="{8B35D3F7-4053-42C1-94F7-90FB347713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0" y="1962"/>
                <a:ext cx="518" cy="602"/>
              </a:xfrm>
              <a:custGeom>
                <a:avLst/>
                <a:gdLst>
                  <a:gd name="T0" fmla="*/ 259 w 518"/>
                  <a:gd name="T1" fmla="*/ 602 h 602"/>
                  <a:gd name="T2" fmla="*/ 0 w 518"/>
                  <a:gd name="T3" fmla="*/ 453 h 602"/>
                  <a:gd name="T4" fmla="*/ 0 w 518"/>
                  <a:gd name="T5" fmla="*/ 154 h 602"/>
                  <a:gd name="T6" fmla="*/ 259 w 518"/>
                  <a:gd name="T7" fmla="*/ 0 h 602"/>
                  <a:gd name="T8" fmla="*/ 518 w 518"/>
                  <a:gd name="T9" fmla="*/ 154 h 602"/>
                  <a:gd name="T10" fmla="*/ 518 w 518"/>
                  <a:gd name="T11" fmla="*/ 453 h 602"/>
                  <a:gd name="T12" fmla="*/ 259 w 518"/>
                  <a:gd name="T13" fmla="*/ 602 h 602"/>
                  <a:gd name="T14" fmla="*/ 40 w 518"/>
                  <a:gd name="T15" fmla="*/ 428 h 602"/>
                  <a:gd name="T16" fmla="*/ 259 w 518"/>
                  <a:gd name="T17" fmla="*/ 557 h 602"/>
                  <a:gd name="T18" fmla="*/ 479 w 518"/>
                  <a:gd name="T19" fmla="*/ 428 h 602"/>
                  <a:gd name="T20" fmla="*/ 479 w 518"/>
                  <a:gd name="T21" fmla="*/ 179 h 602"/>
                  <a:gd name="T22" fmla="*/ 259 w 518"/>
                  <a:gd name="T23" fmla="*/ 45 h 602"/>
                  <a:gd name="T24" fmla="*/ 40 w 518"/>
                  <a:gd name="T25" fmla="*/ 179 h 602"/>
                  <a:gd name="T26" fmla="*/ 40 w 518"/>
                  <a:gd name="T27" fmla="*/ 428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8" h="602">
                    <a:moveTo>
                      <a:pt x="259" y="602"/>
                    </a:moveTo>
                    <a:lnTo>
                      <a:pt x="0" y="453"/>
                    </a:lnTo>
                    <a:lnTo>
                      <a:pt x="0" y="154"/>
                    </a:lnTo>
                    <a:lnTo>
                      <a:pt x="259" y="0"/>
                    </a:lnTo>
                    <a:lnTo>
                      <a:pt x="518" y="154"/>
                    </a:lnTo>
                    <a:lnTo>
                      <a:pt x="518" y="453"/>
                    </a:lnTo>
                    <a:lnTo>
                      <a:pt x="259" y="602"/>
                    </a:lnTo>
                    <a:close/>
                    <a:moveTo>
                      <a:pt x="40" y="428"/>
                    </a:moveTo>
                    <a:lnTo>
                      <a:pt x="259" y="557"/>
                    </a:lnTo>
                    <a:lnTo>
                      <a:pt x="479" y="428"/>
                    </a:lnTo>
                    <a:lnTo>
                      <a:pt x="479" y="179"/>
                    </a:lnTo>
                    <a:lnTo>
                      <a:pt x="259" y="45"/>
                    </a:lnTo>
                    <a:lnTo>
                      <a:pt x="40" y="179"/>
                    </a:lnTo>
                    <a:lnTo>
                      <a:pt x="40" y="428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9" name="Freeform 25">
                <a:extLst>
                  <a:ext uri="{FF2B5EF4-FFF2-40B4-BE49-F238E27FC236}">
                    <a16:creationId xmlns:a16="http://schemas.microsoft.com/office/drawing/2014/main" id="{2219D067-2F13-4C5C-8153-AC18429D4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2146"/>
                <a:ext cx="344" cy="144"/>
              </a:xfrm>
              <a:custGeom>
                <a:avLst/>
                <a:gdLst>
                  <a:gd name="T0" fmla="*/ 169 w 344"/>
                  <a:gd name="T1" fmla="*/ 144 h 144"/>
                  <a:gd name="T2" fmla="*/ 0 w 344"/>
                  <a:gd name="T3" fmla="*/ 35 h 144"/>
                  <a:gd name="T4" fmla="*/ 25 w 344"/>
                  <a:gd name="T5" fmla="*/ 0 h 144"/>
                  <a:gd name="T6" fmla="*/ 169 w 344"/>
                  <a:gd name="T7" fmla="*/ 95 h 144"/>
                  <a:gd name="T8" fmla="*/ 319 w 344"/>
                  <a:gd name="T9" fmla="*/ 0 h 144"/>
                  <a:gd name="T10" fmla="*/ 344 w 344"/>
                  <a:gd name="T11" fmla="*/ 35 h 144"/>
                  <a:gd name="T12" fmla="*/ 169 w 344"/>
                  <a:gd name="T1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144">
                    <a:moveTo>
                      <a:pt x="169" y="144"/>
                    </a:moveTo>
                    <a:lnTo>
                      <a:pt x="0" y="35"/>
                    </a:lnTo>
                    <a:lnTo>
                      <a:pt x="25" y="0"/>
                    </a:lnTo>
                    <a:lnTo>
                      <a:pt x="169" y="95"/>
                    </a:lnTo>
                    <a:lnTo>
                      <a:pt x="319" y="0"/>
                    </a:lnTo>
                    <a:lnTo>
                      <a:pt x="344" y="35"/>
                    </a:lnTo>
                    <a:lnTo>
                      <a:pt x="169" y="14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0" name="Rectangle 26">
                <a:extLst>
                  <a:ext uri="{FF2B5EF4-FFF2-40B4-BE49-F238E27FC236}">
                    <a16:creationId xmlns:a16="http://schemas.microsoft.com/office/drawing/2014/main" id="{C074E391-007B-4885-B96D-96902702D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9" y="2285"/>
                <a:ext cx="40" cy="179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2" name="Agrupar 301">
            <a:extLst>
              <a:ext uri="{FF2B5EF4-FFF2-40B4-BE49-F238E27FC236}">
                <a16:creationId xmlns:a16="http://schemas.microsoft.com/office/drawing/2014/main" id="{0E0EFD0D-0F40-4654-9C55-DCA9143130E8}"/>
              </a:ext>
            </a:extLst>
          </p:cNvPr>
          <p:cNvGrpSpPr/>
          <p:nvPr/>
        </p:nvGrpSpPr>
        <p:grpSpPr>
          <a:xfrm>
            <a:off x="7676622" y="1361221"/>
            <a:ext cx="2103532" cy="2466840"/>
            <a:chOff x="6152622" y="1361221"/>
            <a:chExt cx="2103532" cy="2466840"/>
          </a:xfrm>
        </p:grpSpPr>
        <p:sp>
          <p:nvSpPr>
            <p:cNvPr id="206" name="Elipse 205">
              <a:extLst>
                <a:ext uri="{FF2B5EF4-FFF2-40B4-BE49-F238E27FC236}">
                  <a16:creationId xmlns:a16="http://schemas.microsoft.com/office/drawing/2014/main" id="{EE2352C6-C6F5-4180-BB52-A3D04730063F}"/>
                </a:ext>
              </a:extLst>
            </p:cNvPr>
            <p:cNvSpPr/>
            <p:nvPr/>
          </p:nvSpPr>
          <p:spPr>
            <a:xfrm>
              <a:off x="6943254" y="2399342"/>
              <a:ext cx="522268" cy="522268"/>
            </a:xfrm>
            <a:prstGeom prst="ellipse">
              <a:avLst/>
            </a:prstGeom>
            <a:solidFill>
              <a:srgbClr val="FF5E4C"/>
            </a:solidFill>
            <a:ln w="28575">
              <a:solidFill>
                <a:srgbClr val="2C3F4F"/>
              </a:solidFill>
            </a:ln>
            <a:effectLst>
              <a:outerShdw blurRad="635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211" name="Retângulo 210">
              <a:extLst>
                <a:ext uri="{FF2B5EF4-FFF2-40B4-BE49-F238E27FC236}">
                  <a16:creationId xmlns:a16="http://schemas.microsoft.com/office/drawing/2014/main" id="{20794740-3796-40AA-81CA-5153E094ADFF}"/>
                </a:ext>
              </a:extLst>
            </p:cNvPr>
            <p:cNvSpPr/>
            <p:nvPr/>
          </p:nvSpPr>
          <p:spPr>
            <a:xfrm>
              <a:off x="6152622" y="3029381"/>
              <a:ext cx="2103532" cy="79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Remuneração </a:t>
              </a:r>
              <a:r>
                <a:rPr lang="pt-BR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baseada em valor</a:t>
              </a:r>
            </a:p>
          </p:txBody>
        </p:sp>
        <p:grpSp>
          <p:nvGrpSpPr>
            <p:cNvPr id="232" name="Group 29">
              <a:extLst>
                <a:ext uri="{FF2B5EF4-FFF2-40B4-BE49-F238E27FC236}">
                  <a16:creationId xmlns:a16="http://schemas.microsoft.com/office/drawing/2014/main" id="{CF09652B-5ADE-4B79-A84E-696AB22076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89244" y="1361221"/>
              <a:ext cx="1030288" cy="954088"/>
              <a:chOff x="2660" y="1960"/>
              <a:chExt cx="649" cy="601"/>
            </a:xfrm>
          </p:grpSpPr>
          <p:sp>
            <p:nvSpPr>
              <p:cNvPr id="234" name="Freeform 30">
                <a:extLst>
                  <a:ext uri="{FF2B5EF4-FFF2-40B4-BE49-F238E27FC236}">
                    <a16:creationId xmlns:a16="http://schemas.microsoft.com/office/drawing/2014/main" id="{24DB92B6-EDEA-4832-99AF-C34B79B4A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2385"/>
                <a:ext cx="57" cy="57"/>
              </a:xfrm>
              <a:custGeom>
                <a:avLst/>
                <a:gdLst>
                  <a:gd name="T0" fmla="*/ 14 w 57"/>
                  <a:gd name="T1" fmla="*/ 57 h 57"/>
                  <a:gd name="T2" fmla="*/ 0 w 57"/>
                  <a:gd name="T3" fmla="*/ 40 h 57"/>
                  <a:gd name="T4" fmla="*/ 40 w 57"/>
                  <a:gd name="T5" fmla="*/ 0 h 57"/>
                  <a:gd name="T6" fmla="*/ 57 w 57"/>
                  <a:gd name="T7" fmla="*/ 17 h 57"/>
                  <a:gd name="T8" fmla="*/ 14 w 57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14" y="57"/>
                    </a:moveTo>
                    <a:lnTo>
                      <a:pt x="0" y="40"/>
                    </a:lnTo>
                    <a:lnTo>
                      <a:pt x="40" y="0"/>
                    </a:lnTo>
                    <a:lnTo>
                      <a:pt x="57" y="17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5" name="Freeform 31">
                <a:extLst>
                  <a:ext uri="{FF2B5EF4-FFF2-40B4-BE49-F238E27FC236}">
                    <a16:creationId xmlns:a16="http://schemas.microsoft.com/office/drawing/2014/main" id="{61B4B471-5268-43DD-9E25-8047549B1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442"/>
                <a:ext cx="119" cy="119"/>
              </a:xfrm>
              <a:custGeom>
                <a:avLst/>
                <a:gdLst>
                  <a:gd name="T0" fmla="*/ 17 w 119"/>
                  <a:gd name="T1" fmla="*/ 119 h 119"/>
                  <a:gd name="T2" fmla="*/ 0 w 119"/>
                  <a:gd name="T3" fmla="*/ 105 h 119"/>
                  <a:gd name="T4" fmla="*/ 105 w 119"/>
                  <a:gd name="T5" fmla="*/ 0 h 119"/>
                  <a:gd name="T6" fmla="*/ 119 w 119"/>
                  <a:gd name="T7" fmla="*/ 17 h 119"/>
                  <a:gd name="T8" fmla="*/ 17 w 119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7" y="119"/>
                    </a:moveTo>
                    <a:lnTo>
                      <a:pt x="0" y="105"/>
                    </a:lnTo>
                    <a:lnTo>
                      <a:pt x="105" y="0"/>
                    </a:lnTo>
                    <a:lnTo>
                      <a:pt x="119" y="17"/>
                    </a:lnTo>
                    <a:lnTo>
                      <a:pt x="17" y="119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6" name="Freeform 32">
                <a:extLst>
                  <a:ext uri="{FF2B5EF4-FFF2-40B4-BE49-F238E27FC236}">
                    <a16:creationId xmlns:a16="http://schemas.microsoft.com/office/drawing/2014/main" id="{690D1516-C33B-432E-930F-72ED074B1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977"/>
                <a:ext cx="122" cy="119"/>
              </a:xfrm>
              <a:custGeom>
                <a:avLst/>
                <a:gdLst>
                  <a:gd name="T0" fmla="*/ 17 w 122"/>
                  <a:gd name="T1" fmla="*/ 119 h 119"/>
                  <a:gd name="T2" fmla="*/ 0 w 122"/>
                  <a:gd name="T3" fmla="*/ 105 h 119"/>
                  <a:gd name="T4" fmla="*/ 105 w 122"/>
                  <a:gd name="T5" fmla="*/ 0 h 119"/>
                  <a:gd name="T6" fmla="*/ 122 w 122"/>
                  <a:gd name="T7" fmla="*/ 17 h 119"/>
                  <a:gd name="T8" fmla="*/ 17 w 122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19">
                    <a:moveTo>
                      <a:pt x="17" y="119"/>
                    </a:moveTo>
                    <a:lnTo>
                      <a:pt x="0" y="105"/>
                    </a:lnTo>
                    <a:lnTo>
                      <a:pt x="105" y="0"/>
                    </a:lnTo>
                    <a:lnTo>
                      <a:pt x="122" y="17"/>
                    </a:lnTo>
                    <a:lnTo>
                      <a:pt x="17" y="119"/>
                    </a:ln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7" name="Freeform 33">
                <a:extLst>
                  <a:ext uri="{FF2B5EF4-FFF2-40B4-BE49-F238E27FC236}">
                    <a16:creationId xmlns:a16="http://schemas.microsoft.com/office/drawing/2014/main" id="{0EA03EBE-83CD-4E4D-B9A7-829133B5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2362"/>
                <a:ext cx="162" cy="159"/>
              </a:xfrm>
              <a:custGeom>
                <a:avLst/>
                <a:gdLst>
                  <a:gd name="T0" fmla="*/ 17 w 162"/>
                  <a:gd name="T1" fmla="*/ 159 h 159"/>
                  <a:gd name="T2" fmla="*/ 0 w 162"/>
                  <a:gd name="T3" fmla="*/ 145 h 159"/>
                  <a:gd name="T4" fmla="*/ 145 w 162"/>
                  <a:gd name="T5" fmla="*/ 0 h 159"/>
                  <a:gd name="T6" fmla="*/ 162 w 162"/>
                  <a:gd name="T7" fmla="*/ 15 h 159"/>
                  <a:gd name="T8" fmla="*/ 17 w 162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59">
                    <a:moveTo>
                      <a:pt x="17" y="159"/>
                    </a:moveTo>
                    <a:lnTo>
                      <a:pt x="0" y="145"/>
                    </a:lnTo>
                    <a:lnTo>
                      <a:pt x="145" y="0"/>
                    </a:lnTo>
                    <a:lnTo>
                      <a:pt x="162" y="15"/>
                    </a:lnTo>
                    <a:lnTo>
                      <a:pt x="17" y="159"/>
                    </a:ln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8" name="Freeform 34">
                <a:extLst>
                  <a:ext uri="{FF2B5EF4-FFF2-40B4-BE49-F238E27FC236}">
                    <a16:creationId xmlns:a16="http://schemas.microsoft.com/office/drawing/2014/main" id="{00767426-E356-4E31-A3CE-83A7EB173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442"/>
                <a:ext cx="34" cy="31"/>
              </a:xfrm>
              <a:custGeom>
                <a:avLst/>
                <a:gdLst>
                  <a:gd name="T0" fmla="*/ 17 w 34"/>
                  <a:gd name="T1" fmla="*/ 31 h 31"/>
                  <a:gd name="T2" fmla="*/ 0 w 34"/>
                  <a:gd name="T3" fmla="*/ 17 h 31"/>
                  <a:gd name="T4" fmla="*/ 17 w 34"/>
                  <a:gd name="T5" fmla="*/ 0 h 31"/>
                  <a:gd name="T6" fmla="*/ 34 w 34"/>
                  <a:gd name="T7" fmla="*/ 17 h 31"/>
                  <a:gd name="T8" fmla="*/ 17 w 3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1">
                    <a:moveTo>
                      <a:pt x="17" y="31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34" y="17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9" name="Freeform 35">
                <a:extLst>
                  <a:ext uri="{FF2B5EF4-FFF2-40B4-BE49-F238E27FC236}">
                    <a16:creationId xmlns:a16="http://schemas.microsoft.com/office/drawing/2014/main" id="{38941A3B-478D-494B-866D-629C31764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2104"/>
                <a:ext cx="31" cy="32"/>
              </a:xfrm>
              <a:custGeom>
                <a:avLst/>
                <a:gdLst>
                  <a:gd name="T0" fmla="*/ 17 w 31"/>
                  <a:gd name="T1" fmla="*/ 32 h 32"/>
                  <a:gd name="T2" fmla="*/ 0 w 31"/>
                  <a:gd name="T3" fmla="*/ 17 h 32"/>
                  <a:gd name="T4" fmla="*/ 17 w 31"/>
                  <a:gd name="T5" fmla="*/ 0 h 32"/>
                  <a:gd name="T6" fmla="*/ 31 w 31"/>
                  <a:gd name="T7" fmla="*/ 17 h 32"/>
                  <a:gd name="T8" fmla="*/ 17 w 3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7" y="32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31" y="17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0" name="Freeform 36">
                <a:extLst>
                  <a:ext uri="{FF2B5EF4-FFF2-40B4-BE49-F238E27FC236}">
                    <a16:creationId xmlns:a16="http://schemas.microsoft.com/office/drawing/2014/main" id="{A0538E66-1DB0-42FF-A9F9-B82335945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136"/>
                <a:ext cx="31" cy="34"/>
              </a:xfrm>
              <a:custGeom>
                <a:avLst/>
                <a:gdLst>
                  <a:gd name="T0" fmla="*/ 14 w 31"/>
                  <a:gd name="T1" fmla="*/ 34 h 34"/>
                  <a:gd name="T2" fmla="*/ 0 w 31"/>
                  <a:gd name="T3" fmla="*/ 17 h 34"/>
                  <a:gd name="T4" fmla="*/ 14 w 31"/>
                  <a:gd name="T5" fmla="*/ 0 h 34"/>
                  <a:gd name="T6" fmla="*/ 31 w 31"/>
                  <a:gd name="T7" fmla="*/ 17 h 34"/>
                  <a:gd name="T8" fmla="*/ 14 w 3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4" y="34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31" y="17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1" name="Freeform 37">
                <a:extLst>
                  <a:ext uri="{FF2B5EF4-FFF2-40B4-BE49-F238E27FC236}">
                    <a16:creationId xmlns:a16="http://schemas.microsoft.com/office/drawing/2014/main" id="{986C1DAF-B32F-495F-961E-09C11439E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" y="2170"/>
                <a:ext cx="34" cy="31"/>
              </a:xfrm>
              <a:custGeom>
                <a:avLst/>
                <a:gdLst>
                  <a:gd name="T0" fmla="*/ 17 w 34"/>
                  <a:gd name="T1" fmla="*/ 31 h 31"/>
                  <a:gd name="T2" fmla="*/ 0 w 34"/>
                  <a:gd name="T3" fmla="*/ 14 h 31"/>
                  <a:gd name="T4" fmla="*/ 17 w 34"/>
                  <a:gd name="T5" fmla="*/ 0 h 31"/>
                  <a:gd name="T6" fmla="*/ 34 w 34"/>
                  <a:gd name="T7" fmla="*/ 14 h 31"/>
                  <a:gd name="T8" fmla="*/ 17 w 3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1">
                    <a:moveTo>
                      <a:pt x="17" y="31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34" y="14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2" name="Freeform 38">
                <a:extLst>
                  <a:ext uri="{FF2B5EF4-FFF2-40B4-BE49-F238E27FC236}">
                    <a16:creationId xmlns:a16="http://schemas.microsoft.com/office/drawing/2014/main" id="{8FC7E116-9290-4933-89F3-CCD4C61FA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977"/>
                <a:ext cx="567" cy="570"/>
              </a:xfrm>
              <a:custGeom>
                <a:avLst/>
                <a:gdLst>
                  <a:gd name="T0" fmla="*/ 136 w 567"/>
                  <a:gd name="T1" fmla="*/ 496 h 570"/>
                  <a:gd name="T2" fmla="*/ 0 w 567"/>
                  <a:gd name="T3" fmla="*/ 360 h 570"/>
                  <a:gd name="T4" fmla="*/ 360 w 567"/>
                  <a:gd name="T5" fmla="*/ 0 h 570"/>
                  <a:gd name="T6" fmla="*/ 567 w 567"/>
                  <a:gd name="T7" fmla="*/ 207 h 570"/>
                  <a:gd name="T8" fmla="*/ 207 w 567"/>
                  <a:gd name="T9" fmla="*/ 570 h 570"/>
                  <a:gd name="T10" fmla="*/ 159 w 567"/>
                  <a:gd name="T11" fmla="*/ 522 h 570"/>
                  <a:gd name="T12" fmla="*/ 136 w 567"/>
                  <a:gd name="T13" fmla="*/ 49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7" h="570">
                    <a:moveTo>
                      <a:pt x="136" y="496"/>
                    </a:moveTo>
                    <a:lnTo>
                      <a:pt x="0" y="360"/>
                    </a:lnTo>
                    <a:lnTo>
                      <a:pt x="360" y="0"/>
                    </a:lnTo>
                    <a:lnTo>
                      <a:pt x="567" y="207"/>
                    </a:lnTo>
                    <a:lnTo>
                      <a:pt x="207" y="570"/>
                    </a:lnTo>
                    <a:lnTo>
                      <a:pt x="159" y="522"/>
                    </a:lnTo>
                    <a:lnTo>
                      <a:pt x="136" y="4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3" name="Freeform 39">
                <a:extLst>
                  <a:ext uri="{FF2B5EF4-FFF2-40B4-BE49-F238E27FC236}">
                    <a16:creationId xmlns:a16="http://schemas.microsoft.com/office/drawing/2014/main" id="{3AC8CCED-6694-439C-B83F-1BFC3C4F4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977"/>
                <a:ext cx="567" cy="570"/>
              </a:xfrm>
              <a:custGeom>
                <a:avLst/>
                <a:gdLst>
                  <a:gd name="T0" fmla="*/ 136 w 567"/>
                  <a:gd name="T1" fmla="*/ 496 h 570"/>
                  <a:gd name="T2" fmla="*/ 0 w 567"/>
                  <a:gd name="T3" fmla="*/ 360 h 570"/>
                  <a:gd name="T4" fmla="*/ 360 w 567"/>
                  <a:gd name="T5" fmla="*/ 0 h 570"/>
                  <a:gd name="T6" fmla="*/ 567 w 567"/>
                  <a:gd name="T7" fmla="*/ 207 h 570"/>
                  <a:gd name="T8" fmla="*/ 207 w 567"/>
                  <a:gd name="T9" fmla="*/ 570 h 570"/>
                  <a:gd name="T10" fmla="*/ 159 w 567"/>
                  <a:gd name="T11" fmla="*/ 52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570">
                    <a:moveTo>
                      <a:pt x="136" y="496"/>
                    </a:moveTo>
                    <a:lnTo>
                      <a:pt x="0" y="360"/>
                    </a:lnTo>
                    <a:lnTo>
                      <a:pt x="360" y="0"/>
                    </a:lnTo>
                    <a:lnTo>
                      <a:pt x="567" y="207"/>
                    </a:lnTo>
                    <a:lnTo>
                      <a:pt x="207" y="570"/>
                    </a:lnTo>
                    <a:lnTo>
                      <a:pt x="159" y="5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4" name="Freeform 40">
                <a:extLst>
                  <a:ext uri="{FF2B5EF4-FFF2-40B4-BE49-F238E27FC236}">
                    <a16:creationId xmlns:a16="http://schemas.microsoft.com/office/drawing/2014/main" id="{D3DF2C1C-4184-4F10-AD86-6AAF9BBA5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1960"/>
                <a:ext cx="601" cy="601"/>
              </a:xfrm>
              <a:custGeom>
                <a:avLst/>
                <a:gdLst>
                  <a:gd name="T0" fmla="*/ 224 w 601"/>
                  <a:gd name="T1" fmla="*/ 601 h 601"/>
                  <a:gd name="T2" fmla="*/ 168 w 601"/>
                  <a:gd name="T3" fmla="*/ 547 h 601"/>
                  <a:gd name="T4" fmla="*/ 185 w 601"/>
                  <a:gd name="T5" fmla="*/ 530 h 601"/>
                  <a:gd name="T6" fmla="*/ 224 w 601"/>
                  <a:gd name="T7" fmla="*/ 570 h 601"/>
                  <a:gd name="T8" fmla="*/ 570 w 601"/>
                  <a:gd name="T9" fmla="*/ 224 h 601"/>
                  <a:gd name="T10" fmla="*/ 377 w 601"/>
                  <a:gd name="T11" fmla="*/ 34 h 601"/>
                  <a:gd name="T12" fmla="*/ 32 w 601"/>
                  <a:gd name="T13" fmla="*/ 377 h 601"/>
                  <a:gd name="T14" fmla="*/ 159 w 601"/>
                  <a:gd name="T15" fmla="*/ 505 h 601"/>
                  <a:gd name="T16" fmla="*/ 145 w 601"/>
                  <a:gd name="T17" fmla="*/ 522 h 601"/>
                  <a:gd name="T18" fmla="*/ 0 w 601"/>
                  <a:gd name="T19" fmla="*/ 377 h 601"/>
                  <a:gd name="T20" fmla="*/ 377 w 601"/>
                  <a:gd name="T21" fmla="*/ 0 h 601"/>
                  <a:gd name="T22" fmla="*/ 601 w 601"/>
                  <a:gd name="T23" fmla="*/ 224 h 601"/>
                  <a:gd name="T24" fmla="*/ 224 w 601"/>
                  <a:gd name="T25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1" h="601">
                    <a:moveTo>
                      <a:pt x="224" y="601"/>
                    </a:moveTo>
                    <a:lnTo>
                      <a:pt x="168" y="547"/>
                    </a:lnTo>
                    <a:lnTo>
                      <a:pt x="185" y="530"/>
                    </a:lnTo>
                    <a:lnTo>
                      <a:pt x="224" y="570"/>
                    </a:lnTo>
                    <a:lnTo>
                      <a:pt x="570" y="224"/>
                    </a:lnTo>
                    <a:lnTo>
                      <a:pt x="377" y="34"/>
                    </a:lnTo>
                    <a:lnTo>
                      <a:pt x="32" y="377"/>
                    </a:lnTo>
                    <a:lnTo>
                      <a:pt x="159" y="505"/>
                    </a:lnTo>
                    <a:lnTo>
                      <a:pt x="145" y="522"/>
                    </a:lnTo>
                    <a:lnTo>
                      <a:pt x="0" y="377"/>
                    </a:lnTo>
                    <a:lnTo>
                      <a:pt x="377" y="0"/>
                    </a:lnTo>
                    <a:lnTo>
                      <a:pt x="601" y="224"/>
                    </a:lnTo>
                    <a:lnTo>
                      <a:pt x="224" y="601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5" name="Freeform 41">
                <a:extLst>
                  <a:ext uri="{FF2B5EF4-FFF2-40B4-BE49-F238E27FC236}">
                    <a16:creationId xmlns:a16="http://schemas.microsoft.com/office/drawing/2014/main" id="{931DE0F0-D804-4BE1-A6E1-D3B0E7679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082"/>
                <a:ext cx="363" cy="360"/>
              </a:xfrm>
              <a:custGeom>
                <a:avLst/>
                <a:gdLst>
                  <a:gd name="T0" fmla="*/ 128 w 128"/>
                  <a:gd name="T1" fmla="*/ 28 h 127"/>
                  <a:gd name="T2" fmla="*/ 99 w 128"/>
                  <a:gd name="T3" fmla="*/ 0 h 127"/>
                  <a:gd name="T4" fmla="*/ 82 w 128"/>
                  <a:gd name="T5" fmla="*/ 0 h 127"/>
                  <a:gd name="T6" fmla="*/ 0 w 128"/>
                  <a:gd name="T7" fmla="*/ 82 h 127"/>
                  <a:gd name="T8" fmla="*/ 0 w 128"/>
                  <a:gd name="T9" fmla="*/ 99 h 127"/>
                  <a:gd name="T10" fmla="*/ 29 w 128"/>
                  <a:gd name="T11" fmla="*/ 127 h 127"/>
                  <a:gd name="T12" fmla="*/ 46 w 128"/>
                  <a:gd name="T13" fmla="*/ 127 h 127"/>
                  <a:gd name="T14" fmla="*/ 128 w 128"/>
                  <a:gd name="T15" fmla="*/ 45 h 127"/>
                  <a:gd name="T16" fmla="*/ 128 w 128"/>
                  <a:gd name="T17" fmla="*/ 2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7">
                    <a:moveTo>
                      <a:pt x="128" y="28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5" y="4"/>
                      <a:pt x="87" y="4"/>
                      <a:pt x="82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5" y="86"/>
                      <a:pt x="5" y="94"/>
                      <a:pt x="0" y="99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33" y="122"/>
                      <a:pt x="41" y="122"/>
                      <a:pt x="46" y="12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3" y="40"/>
                      <a:pt x="123" y="33"/>
                      <a:pt x="128" y="28"/>
                    </a:cubicBezTo>
                    <a:close/>
                  </a:path>
                </a:pathLst>
              </a:custGeom>
              <a:solidFill>
                <a:srgbClr val="62C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6" name="Freeform 42">
                <a:extLst>
                  <a:ext uri="{FF2B5EF4-FFF2-40B4-BE49-F238E27FC236}">
                    <a16:creationId xmlns:a16="http://schemas.microsoft.com/office/drawing/2014/main" id="{E472382B-05E6-4DE1-B256-4A629FCE9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2328"/>
                <a:ext cx="31" cy="34"/>
              </a:xfrm>
              <a:custGeom>
                <a:avLst/>
                <a:gdLst>
                  <a:gd name="T0" fmla="*/ 14 w 31"/>
                  <a:gd name="T1" fmla="*/ 34 h 34"/>
                  <a:gd name="T2" fmla="*/ 0 w 31"/>
                  <a:gd name="T3" fmla="*/ 17 h 34"/>
                  <a:gd name="T4" fmla="*/ 14 w 31"/>
                  <a:gd name="T5" fmla="*/ 0 h 34"/>
                  <a:gd name="T6" fmla="*/ 31 w 31"/>
                  <a:gd name="T7" fmla="*/ 17 h 34"/>
                  <a:gd name="T8" fmla="*/ 14 w 3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4" y="34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31" y="17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7" name="Freeform 43">
                <a:extLst>
                  <a:ext uri="{FF2B5EF4-FFF2-40B4-BE49-F238E27FC236}">
                    <a16:creationId xmlns:a16="http://schemas.microsoft.com/office/drawing/2014/main" id="{DD2B1066-C2B8-466E-85A9-CC287242E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161"/>
                <a:ext cx="31" cy="31"/>
              </a:xfrm>
              <a:custGeom>
                <a:avLst/>
                <a:gdLst>
                  <a:gd name="T0" fmla="*/ 17 w 31"/>
                  <a:gd name="T1" fmla="*/ 31 h 31"/>
                  <a:gd name="T2" fmla="*/ 0 w 31"/>
                  <a:gd name="T3" fmla="*/ 17 h 31"/>
                  <a:gd name="T4" fmla="*/ 17 w 31"/>
                  <a:gd name="T5" fmla="*/ 0 h 31"/>
                  <a:gd name="T6" fmla="*/ 31 w 31"/>
                  <a:gd name="T7" fmla="*/ 17 h 31"/>
                  <a:gd name="T8" fmla="*/ 17 w 3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17" y="31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31" y="17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8" name="Freeform 44">
                <a:extLst>
                  <a:ext uri="{FF2B5EF4-FFF2-40B4-BE49-F238E27FC236}">
                    <a16:creationId xmlns:a16="http://schemas.microsoft.com/office/drawing/2014/main" id="{DC728E74-8370-414E-94C5-CCD33FFED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201"/>
                <a:ext cx="119" cy="119"/>
              </a:xfrm>
              <a:custGeom>
                <a:avLst/>
                <a:gdLst>
                  <a:gd name="T0" fmla="*/ 8 w 42"/>
                  <a:gd name="T1" fmla="*/ 34 h 42"/>
                  <a:gd name="T2" fmla="*/ 7 w 42"/>
                  <a:gd name="T3" fmla="*/ 7 h 42"/>
                  <a:gd name="T4" fmla="*/ 34 w 42"/>
                  <a:gd name="T5" fmla="*/ 9 h 42"/>
                  <a:gd name="T6" fmla="*/ 35 w 42"/>
                  <a:gd name="T7" fmla="*/ 35 h 42"/>
                  <a:gd name="T8" fmla="*/ 8 w 42"/>
                  <a:gd name="T9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8" y="34"/>
                    </a:moveTo>
                    <a:cubicBezTo>
                      <a:pt x="0" y="26"/>
                      <a:pt x="0" y="14"/>
                      <a:pt x="7" y="7"/>
                    </a:cubicBezTo>
                    <a:cubicBezTo>
                      <a:pt x="14" y="0"/>
                      <a:pt x="26" y="1"/>
                      <a:pt x="34" y="9"/>
                    </a:cubicBezTo>
                    <a:cubicBezTo>
                      <a:pt x="41" y="16"/>
                      <a:pt x="42" y="28"/>
                      <a:pt x="35" y="35"/>
                    </a:cubicBezTo>
                    <a:cubicBezTo>
                      <a:pt x="28" y="42"/>
                      <a:pt x="16" y="42"/>
                      <a:pt x="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9" name="Freeform 45">
                <a:extLst>
                  <a:ext uri="{FF2B5EF4-FFF2-40B4-BE49-F238E27FC236}">
                    <a16:creationId xmlns:a16="http://schemas.microsoft.com/office/drawing/2014/main" id="{889EE41B-96B5-4728-A0B4-66A2D50DDD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5" y="2195"/>
                <a:ext cx="139" cy="131"/>
              </a:xfrm>
              <a:custGeom>
                <a:avLst/>
                <a:gdLst>
                  <a:gd name="T0" fmla="*/ 28 w 49"/>
                  <a:gd name="T1" fmla="*/ 46 h 46"/>
                  <a:gd name="T2" fmla="*/ 10 w 49"/>
                  <a:gd name="T3" fmla="*/ 39 h 46"/>
                  <a:gd name="T4" fmla="*/ 9 w 49"/>
                  <a:gd name="T5" fmla="*/ 6 h 46"/>
                  <a:gd name="T6" fmla="*/ 24 w 49"/>
                  <a:gd name="T7" fmla="*/ 0 h 46"/>
                  <a:gd name="T8" fmla="*/ 42 w 49"/>
                  <a:gd name="T9" fmla="*/ 8 h 46"/>
                  <a:gd name="T10" fmla="*/ 49 w 49"/>
                  <a:gd name="T11" fmla="*/ 24 h 46"/>
                  <a:gd name="T12" fmla="*/ 43 w 49"/>
                  <a:gd name="T13" fmla="*/ 40 h 46"/>
                  <a:gd name="T14" fmla="*/ 28 w 49"/>
                  <a:gd name="T15" fmla="*/ 46 h 46"/>
                  <a:gd name="T16" fmla="*/ 24 w 49"/>
                  <a:gd name="T17" fmla="*/ 8 h 46"/>
                  <a:gd name="T18" fmla="*/ 15 w 49"/>
                  <a:gd name="T19" fmla="*/ 12 h 46"/>
                  <a:gd name="T20" fmla="*/ 16 w 49"/>
                  <a:gd name="T21" fmla="*/ 33 h 46"/>
                  <a:gd name="T22" fmla="*/ 28 w 49"/>
                  <a:gd name="T23" fmla="*/ 38 h 46"/>
                  <a:gd name="T24" fmla="*/ 37 w 49"/>
                  <a:gd name="T25" fmla="*/ 35 h 46"/>
                  <a:gd name="T26" fmla="*/ 41 w 49"/>
                  <a:gd name="T27" fmla="*/ 25 h 46"/>
                  <a:gd name="T28" fmla="*/ 36 w 49"/>
                  <a:gd name="T29" fmla="*/ 13 h 46"/>
                  <a:gd name="T30" fmla="*/ 24 w 49"/>
                  <a:gd name="T31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46">
                    <a:moveTo>
                      <a:pt x="28" y="46"/>
                    </a:moveTo>
                    <a:cubicBezTo>
                      <a:pt x="22" y="46"/>
                      <a:pt x="15" y="44"/>
                      <a:pt x="10" y="39"/>
                    </a:cubicBezTo>
                    <a:cubicBezTo>
                      <a:pt x="1" y="29"/>
                      <a:pt x="0" y="15"/>
                      <a:pt x="9" y="6"/>
                    </a:cubicBezTo>
                    <a:cubicBezTo>
                      <a:pt x="13" y="2"/>
                      <a:pt x="18" y="0"/>
                      <a:pt x="24" y="0"/>
                    </a:cubicBezTo>
                    <a:cubicBezTo>
                      <a:pt x="30" y="0"/>
                      <a:pt x="37" y="3"/>
                      <a:pt x="42" y="8"/>
                    </a:cubicBezTo>
                    <a:cubicBezTo>
                      <a:pt x="46" y="12"/>
                      <a:pt x="49" y="18"/>
                      <a:pt x="49" y="24"/>
                    </a:cubicBezTo>
                    <a:cubicBezTo>
                      <a:pt x="49" y="30"/>
                      <a:pt x="47" y="36"/>
                      <a:pt x="43" y="40"/>
                    </a:cubicBezTo>
                    <a:cubicBezTo>
                      <a:pt x="39" y="44"/>
                      <a:pt x="34" y="46"/>
                      <a:pt x="28" y="46"/>
                    </a:cubicBezTo>
                    <a:close/>
                    <a:moveTo>
                      <a:pt x="24" y="8"/>
                    </a:moveTo>
                    <a:cubicBezTo>
                      <a:pt x="20" y="8"/>
                      <a:pt x="17" y="10"/>
                      <a:pt x="15" y="12"/>
                    </a:cubicBezTo>
                    <a:cubicBezTo>
                      <a:pt x="9" y="17"/>
                      <a:pt x="10" y="27"/>
                      <a:pt x="16" y="33"/>
                    </a:cubicBezTo>
                    <a:cubicBezTo>
                      <a:pt x="19" y="36"/>
                      <a:pt x="24" y="38"/>
                      <a:pt x="28" y="38"/>
                    </a:cubicBezTo>
                    <a:cubicBezTo>
                      <a:pt x="32" y="38"/>
                      <a:pt x="35" y="37"/>
                      <a:pt x="37" y="35"/>
                    </a:cubicBezTo>
                    <a:cubicBezTo>
                      <a:pt x="40" y="32"/>
                      <a:pt x="41" y="28"/>
                      <a:pt x="41" y="25"/>
                    </a:cubicBezTo>
                    <a:cubicBezTo>
                      <a:pt x="41" y="20"/>
                      <a:pt x="39" y="16"/>
                      <a:pt x="36" y="13"/>
                    </a:cubicBezTo>
                    <a:cubicBezTo>
                      <a:pt x="33" y="10"/>
                      <a:pt x="28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0" name="Freeform 46">
                <a:extLst>
                  <a:ext uri="{FF2B5EF4-FFF2-40B4-BE49-F238E27FC236}">
                    <a16:creationId xmlns:a16="http://schemas.microsoft.com/office/drawing/2014/main" id="{15AB5546-2D29-4CAD-A199-DA571E4A9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2442"/>
                <a:ext cx="119" cy="119"/>
              </a:xfrm>
              <a:custGeom>
                <a:avLst/>
                <a:gdLst>
                  <a:gd name="T0" fmla="*/ 14 w 119"/>
                  <a:gd name="T1" fmla="*/ 119 h 119"/>
                  <a:gd name="T2" fmla="*/ 0 w 119"/>
                  <a:gd name="T3" fmla="*/ 105 h 119"/>
                  <a:gd name="T4" fmla="*/ 102 w 119"/>
                  <a:gd name="T5" fmla="*/ 0 h 119"/>
                  <a:gd name="T6" fmla="*/ 119 w 119"/>
                  <a:gd name="T7" fmla="*/ 17 h 119"/>
                  <a:gd name="T8" fmla="*/ 14 w 119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4" y="119"/>
                    </a:moveTo>
                    <a:lnTo>
                      <a:pt x="0" y="105"/>
                    </a:lnTo>
                    <a:lnTo>
                      <a:pt x="102" y="0"/>
                    </a:lnTo>
                    <a:lnTo>
                      <a:pt x="119" y="17"/>
                    </a:lnTo>
                    <a:lnTo>
                      <a:pt x="14" y="119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3" name="Agrupar 302">
            <a:extLst>
              <a:ext uri="{FF2B5EF4-FFF2-40B4-BE49-F238E27FC236}">
                <a16:creationId xmlns:a16="http://schemas.microsoft.com/office/drawing/2014/main" id="{62161CFF-F0A2-4420-A2DC-CC5715832739}"/>
              </a:ext>
            </a:extLst>
          </p:cNvPr>
          <p:cNvGrpSpPr/>
          <p:nvPr/>
        </p:nvGrpSpPr>
        <p:grpSpPr>
          <a:xfrm>
            <a:off x="2562097" y="4134959"/>
            <a:ext cx="2090861" cy="2184046"/>
            <a:chOff x="1038096" y="4134959"/>
            <a:chExt cx="2090861" cy="2184046"/>
          </a:xfrm>
        </p:grpSpPr>
        <p:sp>
          <p:nvSpPr>
            <p:cNvPr id="208" name="Elipse 207">
              <a:extLst>
                <a:ext uri="{FF2B5EF4-FFF2-40B4-BE49-F238E27FC236}">
                  <a16:creationId xmlns:a16="http://schemas.microsoft.com/office/drawing/2014/main" id="{F4DDC274-6141-4AE0-AE31-6829B7217555}"/>
                </a:ext>
              </a:extLst>
            </p:cNvPr>
            <p:cNvSpPr/>
            <p:nvPr/>
          </p:nvSpPr>
          <p:spPr>
            <a:xfrm>
              <a:off x="1822392" y="5060996"/>
              <a:ext cx="522268" cy="522268"/>
            </a:xfrm>
            <a:prstGeom prst="ellipse">
              <a:avLst/>
            </a:prstGeom>
            <a:solidFill>
              <a:srgbClr val="FF5E4C"/>
            </a:solidFill>
            <a:ln w="28575">
              <a:solidFill>
                <a:srgbClr val="2C3F4F"/>
              </a:solidFill>
            </a:ln>
            <a:effectLst>
              <a:outerShdw blurRad="635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8F081D7A-153D-42F4-A702-F37D5B7EBAF4}"/>
                </a:ext>
              </a:extLst>
            </p:cNvPr>
            <p:cNvSpPr/>
            <p:nvPr/>
          </p:nvSpPr>
          <p:spPr>
            <a:xfrm>
              <a:off x="1038096" y="5755774"/>
              <a:ext cx="2090861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Atenção </a:t>
              </a:r>
              <a:r>
                <a:rPr lang="pt-BR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primária</a:t>
              </a:r>
            </a:p>
          </p:txBody>
        </p:sp>
        <p:grpSp>
          <p:nvGrpSpPr>
            <p:cNvPr id="252" name="Group 49">
              <a:extLst>
                <a:ext uri="{FF2B5EF4-FFF2-40B4-BE49-F238E27FC236}">
                  <a16:creationId xmlns:a16="http://schemas.microsoft.com/office/drawing/2014/main" id="{27CE8CF6-CA5F-4958-A105-8DD7BBC2A40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9182" y="4134959"/>
              <a:ext cx="928688" cy="892175"/>
              <a:chOff x="2650" y="1941"/>
              <a:chExt cx="585" cy="562"/>
            </a:xfrm>
          </p:grpSpPr>
          <p:sp>
            <p:nvSpPr>
              <p:cNvPr id="254" name="Freeform 50">
                <a:extLst>
                  <a:ext uri="{FF2B5EF4-FFF2-40B4-BE49-F238E27FC236}">
                    <a16:creationId xmlns:a16="http://schemas.microsoft.com/office/drawing/2014/main" id="{195AF4F9-CCDA-4BA9-8B27-A4B0406E9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263"/>
                <a:ext cx="405" cy="226"/>
              </a:xfrm>
              <a:custGeom>
                <a:avLst/>
                <a:gdLst>
                  <a:gd name="T0" fmla="*/ 113 w 167"/>
                  <a:gd name="T1" fmla="*/ 93 h 93"/>
                  <a:gd name="T2" fmla="*/ 0 w 167"/>
                  <a:gd name="T3" fmla="*/ 2 h 93"/>
                  <a:gd name="T4" fmla="*/ 8 w 167"/>
                  <a:gd name="T5" fmla="*/ 0 h 93"/>
                  <a:gd name="T6" fmla="*/ 113 w 167"/>
                  <a:gd name="T7" fmla="*/ 85 h 93"/>
                  <a:gd name="T8" fmla="*/ 163 w 167"/>
                  <a:gd name="T9" fmla="*/ 73 h 93"/>
                  <a:gd name="T10" fmla="*/ 167 w 167"/>
                  <a:gd name="T11" fmla="*/ 80 h 93"/>
                  <a:gd name="T12" fmla="*/ 113 w 167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93">
                    <a:moveTo>
                      <a:pt x="113" y="93"/>
                    </a:moveTo>
                    <a:cubicBezTo>
                      <a:pt x="59" y="93"/>
                      <a:pt x="11" y="55"/>
                      <a:pt x="0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8" y="50"/>
                      <a:pt x="63" y="85"/>
                      <a:pt x="113" y="85"/>
                    </a:cubicBezTo>
                    <a:cubicBezTo>
                      <a:pt x="131" y="85"/>
                      <a:pt x="148" y="81"/>
                      <a:pt x="163" y="73"/>
                    </a:cubicBezTo>
                    <a:cubicBezTo>
                      <a:pt x="167" y="80"/>
                      <a:pt x="167" y="80"/>
                      <a:pt x="167" y="80"/>
                    </a:cubicBezTo>
                    <a:cubicBezTo>
                      <a:pt x="151" y="89"/>
                      <a:pt x="132" y="93"/>
                      <a:pt x="113" y="93"/>
                    </a:cubicBez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5" name="Freeform 51">
                <a:extLst>
                  <a:ext uri="{FF2B5EF4-FFF2-40B4-BE49-F238E27FC236}">
                    <a16:creationId xmlns:a16="http://schemas.microsoft.com/office/drawing/2014/main" id="{9E288136-914F-413B-8E2F-46133252C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1941"/>
                <a:ext cx="197" cy="388"/>
              </a:xfrm>
              <a:custGeom>
                <a:avLst/>
                <a:gdLst>
                  <a:gd name="T0" fmla="*/ 70 w 81"/>
                  <a:gd name="T1" fmla="*/ 160 h 160"/>
                  <a:gd name="T2" fmla="*/ 63 w 81"/>
                  <a:gd name="T3" fmla="*/ 156 h 160"/>
                  <a:gd name="T4" fmla="*/ 73 w 81"/>
                  <a:gd name="T5" fmla="*/ 110 h 160"/>
                  <a:gd name="T6" fmla="*/ 0 w 81"/>
                  <a:gd name="T7" fmla="*/ 8 h 160"/>
                  <a:gd name="T8" fmla="*/ 3 w 81"/>
                  <a:gd name="T9" fmla="*/ 0 h 160"/>
                  <a:gd name="T10" fmla="*/ 81 w 81"/>
                  <a:gd name="T11" fmla="*/ 110 h 160"/>
                  <a:gd name="T12" fmla="*/ 70 w 81"/>
                  <a:gd name="T1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60">
                    <a:moveTo>
                      <a:pt x="70" y="160"/>
                    </a:moveTo>
                    <a:cubicBezTo>
                      <a:pt x="63" y="156"/>
                      <a:pt x="63" y="156"/>
                      <a:pt x="63" y="156"/>
                    </a:cubicBezTo>
                    <a:cubicBezTo>
                      <a:pt x="70" y="142"/>
                      <a:pt x="73" y="126"/>
                      <a:pt x="73" y="110"/>
                    </a:cubicBezTo>
                    <a:cubicBezTo>
                      <a:pt x="73" y="64"/>
                      <a:pt x="44" y="23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0" y="16"/>
                      <a:pt x="81" y="60"/>
                      <a:pt x="81" y="110"/>
                    </a:cubicBezTo>
                    <a:cubicBezTo>
                      <a:pt x="81" y="128"/>
                      <a:pt x="77" y="144"/>
                      <a:pt x="70" y="160"/>
                    </a:cubicBez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6" name="Freeform 52">
                <a:extLst>
                  <a:ext uri="{FF2B5EF4-FFF2-40B4-BE49-F238E27FC236}">
                    <a16:creationId xmlns:a16="http://schemas.microsoft.com/office/drawing/2014/main" id="{EBA82746-86AB-414B-BCAB-C8F9B593E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2215"/>
                <a:ext cx="289" cy="288"/>
              </a:xfrm>
              <a:custGeom>
                <a:avLst/>
                <a:gdLst>
                  <a:gd name="T0" fmla="*/ 241 w 289"/>
                  <a:gd name="T1" fmla="*/ 288 h 288"/>
                  <a:gd name="T2" fmla="*/ 0 w 289"/>
                  <a:gd name="T3" fmla="*/ 48 h 288"/>
                  <a:gd name="T4" fmla="*/ 15 w 289"/>
                  <a:gd name="T5" fmla="*/ 34 h 288"/>
                  <a:gd name="T6" fmla="*/ 241 w 289"/>
                  <a:gd name="T7" fmla="*/ 262 h 288"/>
                  <a:gd name="T8" fmla="*/ 262 w 289"/>
                  <a:gd name="T9" fmla="*/ 240 h 288"/>
                  <a:gd name="T10" fmla="*/ 37 w 289"/>
                  <a:gd name="T11" fmla="*/ 15 h 288"/>
                  <a:gd name="T12" fmla="*/ 49 w 289"/>
                  <a:gd name="T13" fmla="*/ 0 h 288"/>
                  <a:gd name="T14" fmla="*/ 289 w 289"/>
                  <a:gd name="T15" fmla="*/ 240 h 288"/>
                  <a:gd name="T16" fmla="*/ 241 w 289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288">
                    <a:moveTo>
                      <a:pt x="241" y="288"/>
                    </a:moveTo>
                    <a:lnTo>
                      <a:pt x="0" y="48"/>
                    </a:lnTo>
                    <a:lnTo>
                      <a:pt x="15" y="34"/>
                    </a:lnTo>
                    <a:lnTo>
                      <a:pt x="241" y="262"/>
                    </a:lnTo>
                    <a:lnTo>
                      <a:pt x="262" y="240"/>
                    </a:lnTo>
                    <a:lnTo>
                      <a:pt x="37" y="15"/>
                    </a:lnTo>
                    <a:lnTo>
                      <a:pt x="49" y="0"/>
                    </a:lnTo>
                    <a:lnTo>
                      <a:pt x="289" y="240"/>
                    </a:lnTo>
                    <a:lnTo>
                      <a:pt x="241" y="288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7" name="Freeform 53">
                <a:extLst>
                  <a:ext uri="{FF2B5EF4-FFF2-40B4-BE49-F238E27FC236}">
                    <a16:creationId xmlns:a16="http://schemas.microsoft.com/office/drawing/2014/main" id="{B4EC5DC2-9C43-456D-A639-7911D1143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2242"/>
                <a:ext cx="226" cy="228"/>
              </a:xfrm>
              <a:custGeom>
                <a:avLst/>
                <a:gdLst>
                  <a:gd name="T0" fmla="*/ 226 w 226"/>
                  <a:gd name="T1" fmla="*/ 179 h 228"/>
                  <a:gd name="T2" fmla="*/ 178 w 226"/>
                  <a:gd name="T3" fmla="*/ 228 h 228"/>
                  <a:gd name="T4" fmla="*/ 0 w 226"/>
                  <a:gd name="T5" fmla="*/ 48 h 228"/>
                  <a:gd name="T6" fmla="*/ 49 w 226"/>
                  <a:gd name="T7" fmla="*/ 0 h 228"/>
                  <a:gd name="T8" fmla="*/ 226 w 226"/>
                  <a:gd name="T9" fmla="*/ 17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28">
                    <a:moveTo>
                      <a:pt x="226" y="179"/>
                    </a:moveTo>
                    <a:lnTo>
                      <a:pt x="178" y="228"/>
                    </a:lnTo>
                    <a:lnTo>
                      <a:pt x="0" y="48"/>
                    </a:lnTo>
                    <a:lnTo>
                      <a:pt x="49" y="0"/>
                    </a:lnTo>
                    <a:lnTo>
                      <a:pt x="226" y="179"/>
                    </a:lnTo>
                    <a:close/>
                  </a:path>
                </a:pathLst>
              </a:custGeom>
              <a:solidFill>
                <a:srgbClr val="FC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8" name="Freeform 54">
                <a:extLst>
                  <a:ext uri="{FF2B5EF4-FFF2-40B4-BE49-F238E27FC236}">
                    <a16:creationId xmlns:a16="http://schemas.microsoft.com/office/drawing/2014/main" id="{54BF0839-383D-4FEB-AE12-379EE7413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2263"/>
                <a:ext cx="63" cy="61"/>
              </a:xfrm>
              <a:custGeom>
                <a:avLst/>
                <a:gdLst>
                  <a:gd name="T0" fmla="*/ 14 w 63"/>
                  <a:gd name="T1" fmla="*/ 61 h 61"/>
                  <a:gd name="T2" fmla="*/ 0 w 63"/>
                  <a:gd name="T3" fmla="*/ 49 h 61"/>
                  <a:gd name="T4" fmla="*/ 48 w 63"/>
                  <a:gd name="T5" fmla="*/ 0 h 61"/>
                  <a:gd name="T6" fmla="*/ 63 w 63"/>
                  <a:gd name="T7" fmla="*/ 15 h 61"/>
                  <a:gd name="T8" fmla="*/ 14 w 63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1">
                    <a:moveTo>
                      <a:pt x="14" y="61"/>
                    </a:moveTo>
                    <a:lnTo>
                      <a:pt x="0" y="49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14" y="61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9" name="Freeform 55">
                <a:extLst>
                  <a:ext uri="{FF2B5EF4-FFF2-40B4-BE49-F238E27FC236}">
                    <a16:creationId xmlns:a16="http://schemas.microsoft.com/office/drawing/2014/main" id="{607FD83E-BDF7-49BD-8330-52FD1749B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380"/>
                <a:ext cx="63" cy="60"/>
              </a:xfrm>
              <a:custGeom>
                <a:avLst/>
                <a:gdLst>
                  <a:gd name="T0" fmla="*/ 15 w 63"/>
                  <a:gd name="T1" fmla="*/ 60 h 60"/>
                  <a:gd name="T2" fmla="*/ 0 w 63"/>
                  <a:gd name="T3" fmla="*/ 48 h 60"/>
                  <a:gd name="T4" fmla="*/ 49 w 63"/>
                  <a:gd name="T5" fmla="*/ 0 h 60"/>
                  <a:gd name="T6" fmla="*/ 63 w 63"/>
                  <a:gd name="T7" fmla="*/ 14 h 60"/>
                  <a:gd name="T8" fmla="*/ 15 w 63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0">
                    <a:moveTo>
                      <a:pt x="15" y="60"/>
                    </a:moveTo>
                    <a:lnTo>
                      <a:pt x="0" y="48"/>
                    </a:lnTo>
                    <a:lnTo>
                      <a:pt x="49" y="0"/>
                    </a:lnTo>
                    <a:lnTo>
                      <a:pt x="63" y="14"/>
                    </a:lnTo>
                    <a:lnTo>
                      <a:pt x="15" y="60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0" name="Oval 56">
                <a:extLst>
                  <a:ext uri="{FF2B5EF4-FFF2-40B4-BE49-F238E27FC236}">
                    <a16:creationId xmlns:a16="http://schemas.microsoft.com/office/drawing/2014/main" id="{6FC2720E-8349-438E-B965-B9C488312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1" y="1965"/>
                <a:ext cx="292" cy="2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1" name="Freeform 57">
                <a:extLst>
                  <a:ext uri="{FF2B5EF4-FFF2-40B4-BE49-F238E27FC236}">
                    <a16:creationId xmlns:a16="http://schemas.microsoft.com/office/drawing/2014/main" id="{24E7A13A-8CAE-43DF-A0C0-2BBC7F78B6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1" y="1956"/>
                <a:ext cx="311" cy="310"/>
              </a:xfrm>
              <a:custGeom>
                <a:avLst/>
                <a:gdLst>
                  <a:gd name="T0" fmla="*/ 64 w 128"/>
                  <a:gd name="T1" fmla="*/ 128 h 128"/>
                  <a:gd name="T2" fmla="*/ 0 w 128"/>
                  <a:gd name="T3" fmla="*/ 64 h 128"/>
                  <a:gd name="T4" fmla="*/ 64 w 128"/>
                  <a:gd name="T5" fmla="*/ 0 h 128"/>
                  <a:gd name="T6" fmla="*/ 109 w 128"/>
                  <a:gd name="T7" fmla="*/ 19 h 128"/>
                  <a:gd name="T8" fmla="*/ 128 w 128"/>
                  <a:gd name="T9" fmla="*/ 64 h 128"/>
                  <a:gd name="T10" fmla="*/ 64 w 128"/>
                  <a:gd name="T11" fmla="*/ 128 h 128"/>
                  <a:gd name="T12" fmla="*/ 64 w 128"/>
                  <a:gd name="T13" fmla="*/ 8 h 128"/>
                  <a:gd name="T14" fmla="*/ 8 w 128"/>
                  <a:gd name="T15" fmla="*/ 64 h 128"/>
                  <a:gd name="T16" fmla="*/ 64 w 128"/>
                  <a:gd name="T17" fmla="*/ 120 h 128"/>
                  <a:gd name="T18" fmla="*/ 120 w 128"/>
                  <a:gd name="T19" fmla="*/ 64 h 128"/>
                  <a:gd name="T20" fmla="*/ 104 w 128"/>
                  <a:gd name="T21" fmla="*/ 25 h 128"/>
                  <a:gd name="T22" fmla="*/ 64 w 128"/>
                  <a:gd name="T23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8">
                    <a:moveTo>
                      <a:pt x="64" y="128"/>
                    </a:move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ubicBezTo>
                      <a:pt x="81" y="0"/>
                      <a:pt x="97" y="7"/>
                      <a:pt x="109" y="19"/>
                    </a:cubicBezTo>
                    <a:cubicBezTo>
                      <a:pt x="122" y="31"/>
                      <a:pt x="128" y="47"/>
                      <a:pt x="128" y="64"/>
                    </a:cubicBezTo>
                    <a:cubicBezTo>
                      <a:pt x="128" y="100"/>
                      <a:pt x="99" y="128"/>
                      <a:pt x="64" y="128"/>
                    </a:cubicBezTo>
                    <a:close/>
                    <a:moveTo>
                      <a:pt x="64" y="8"/>
                    </a:moveTo>
                    <a:cubicBezTo>
                      <a:pt x="33" y="8"/>
                      <a:pt x="8" y="33"/>
                      <a:pt x="8" y="64"/>
                    </a:cubicBezTo>
                    <a:cubicBezTo>
                      <a:pt x="8" y="95"/>
                      <a:pt x="33" y="120"/>
                      <a:pt x="64" y="120"/>
                    </a:cubicBezTo>
                    <a:cubicBezTo>
                      <a:pt x="95" y="120"/>
                      <a:pt x="120" y="95"/>
                      <a:pt x="120" y="64"/>
                    </a:cubicBezTo>
                    <a:cubicBezTo>
                      <a:pt x="120" y="49"/>
                      <a:pt x="114" y="35"/>
                      <a:pt x="104" y="25"/>
                    </a:cubicBezTo>
                    <a:cubicBezTo>
                      <a:pt x="93" y="14"/>
                      <a:pt x="79" y="8"/>
                      <a:pt x="6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2" name="Freeform 58">
                <a:extLst>
                  <a:ext uri="{FF2B5EF4-FFF2-40B4-BE49-F238E27FC236}">
                    <a16:creationId xmlns:a16="http://schemas.microsoft.com/office/drawing/2014/main" id="{6E62BF25-D5E1-4B6C-9525-824065C8B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994"/>
                <a:ext cx="114" cy="100"/>
              </a:xfrm>
              <a:custGeom>
                <a:avLst/>
                <a:gdLst>
                  <a:gd name="T0" fmla="*/ 8 w 47"/>
                  <a:gd name="T1" fmla="*/ 41 h 41"/>
                  <a:gd name="T2" fmla="*/ 0 w 47"/>
                  <a:gd name="T3" fmla="*/ 39 h 41"/>
                  <a:gd name="T4" fmla="*/ 47 w 47"/>
                  <a:gd name="T5" fmla="*/ 0 h 41"/>
                  <a:gd name="T6" fmla="*/ 47 w 47"/>
                  <a:gd name="T7" fmla="*/ 0 h 41"/>
                  <a:gd name="T8" fmla="*/ 47 w 47"/>
                  <a:gd name="T9" fmla="*/ 8 h 41"/>
                  <a:gd name="T10" fmla="*/ 47 w 47"/>
                  <a:gd name="T11" fmla="*/ 8 h 41"/>
                  <a:gd name="T12" fmla="*/ 8 w 47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1">
                    <a:moveTo>
                      <a:pt x="8" y="41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4" y="17"/>
                      <a:pt x="24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28" y="8"/>
                      <a:pt x="11" y="22"/>
                      <a:pt x="8" y="41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3" name="Freeform 59">
                <a:extLst>
                  <a:ext uri="{FF2B5EF4-FFF2-40B4-BE49-F238E27FC236}">
                    <a16:creationId xmlns:a16="http://schemas.microsoft.com/office/drawing/2014/main" id="{4F46F74C-19BB-4389-8D9F-4F620C20E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128"/>
                <a:ext cx="73" cy="87"/>
              </a:xfrm>
              <a:custGeom>
                <a:avLst/>
                <a:gdLst>
                  <a:gd name="T0" fmla="*/ 4 w 30"/>
                  <a:gd name="T1" fmla="*/ 36 h 36"/>
                  <a:gd name="T2" fmla="*/ 0 w 30"/>
                  <a:gd name="T3" fmla="*/ 29 h 36"/>
                  <a:gd name="T4" fmla="*/ 22 w 30"/>
                  <a:gd name="T5" fmla="*/ 0 h 36"/>
                  <a:gd name="T6" fmla="*/ 30 w 30"/>
                  <a:gd name="T7" fmla="*/ 2 h 36"/>
                  <a:gd name="T8" fmla="*/ 4 w 3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4" y="3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2" y="24"/>
                      <a:pt x="20" y="13"/>
                      <a:pt x="22" y="0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7" y="17"/>
                      <a:pt x="18" y="30"/>
                      <a:pt x="4" y="36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4" name="Freeform 60">
                <a:extLst>
                  <a:ext uri="{FF2B5EF4-FFF2-40B4-BE49-F238E27FC236}">
                    <a16:creationId xmlns:a16="http://schemas.microsoft.com/office/drawing/2014/main" id="{7FE5807C-74AE-43CD-9804-BB165F00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2111"/>
                <a:ext cx="24" cy="31"/>
              </a:xfrm>
              <a:custGeom>
                <a:avLst/>
                <a:gdLst>
                  <a:gd name="T0" fmla="*/ 2 w 10"/>
                  <a:gd name="T1" fmla="*/ 13 h 13"/>
                  <a:gd name="T2" fmla="*/ 0 w 10"/>
                  <a:gd name="T3" fmla="*/ 0 h 13"/>
                  <a:gd name="T4" fmla="*/ 8 w 10"/>
                  <a:gd name="T5" fmla="*/ 0 h 13"/>
                  <a:gd name="T6" fmla="*/ 10 w 10"/>
                  <a:gd name="T7" fmla="*/ 11 h 13"/>
                  <a:gd name="T8" fmla="*/ 2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2" y="13"/>
                    </a:moveTo>
                    <a:cubicBezTo>
                      <a:pt x="1" y="9"/>
                      <a:pt x="0" y="5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4"/>
                      <a:pt x="9" y="8"/>
                      <a:pt x="10" y="11"/>
                    </a:cubicBez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4" name="Agrupar 303">
            <a:extLst>
              <a:ext uri="{FF2B5EF4-FFF2-40B4-BE49-F238E27FC236}">
                <a16:creationId xmlns:a16="http://schemas.microsoft.com/office/drawing/2014/main" id="{B054B660-2921-4C53-90A9-B1AFB65510D5}"/>
              </a:ext>
            </a:extLst>
          </p:cNvPr>
          <p:cNvGrpSpPr/>
          <p:nvPr/>
        </p:nvGrpSpPr>
        <p:grpSpPr>
          <a:xfrm>
            <a:off x="5288064" y="4121897"/>
            <a:ext cx="1758614" cy="2156697"/>
            <a:chOff x="3764064" y="4121896"/>
            <a:chExt cx="1758614" cy="2156697"/>
          </a:xfrm>
        </p:grpSpPr>
        <p:sp>
          <p:nvSpPr>
            <p:cNvPr id="209" name="Elipse 208">
              <a:extLst>
                <a:ext uri="{FF2B5EF4-FFF2-40B4-BE49-F238E27FC236}">
                  <a16:creationId xmlns:a16="http://schemas.microsoft.com/office/drawing/2014/main" id="{F78F619B-54D1-47F2-A21C-26F53304AA00}"/>
                </a:ext>
              </a:extLst>
            </p:cNvPr>
            <p:cNvSpPr/>
            <p:nvPr/>
          </p:nvSpPr>
          <p:spPr>
            <a:xfrm>
              <a:off x="4382237" y="5060996"/>
              <a:ext cx="522268" cy="522268"/>
            </a:xfrm>
            <a:prstGeom prst="ellipse">
              <a:avLst/>
            </a:prstGeom>
            <a:solidFill>
              <a:srgbClr val="FF5E4C"/>
            </a:solidFill>
            <a:ln w="28575">
              <a:solidFill>
                <a:srgbClr val="2C3F4F"/>
              </a:solidFill>
            </a:ln>
            <a:effectLst>
              <a:outerShdw blurRad="635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212" name="Retângulo 211">
              <a:extLst>
                <a:ext uri="{FF2B5EF4-FFF2-40B4-BE49-F238E27FC236}">
                  <a16:creationId xmlns:a16="http://schemas.microsoft.com/office/drawing/2014/main" id="{214A552B-A8FC-4F43-B194-8BC1AF314050}"/>
                </a:ext>
              </a:extLst>
            </p:cNvPr>
            <p:cNvSpPr/>
            <p:nvPr/>
          </p:nvSpPr>
          <p:spPr>
            <a:xfrm>
              <a:off x="3764064" y="5715362"/>
              <a:ext cx="1758614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pt-BR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Regulação </a:t>
              </a:r>
              <a:r>
                <a:rPr lang="pt-BR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dos contratos</a:t>
              </a:r>
            </a:p>
          </p:txBody>
        </p:sp>
        <p:grpSp>
          <p:nvGrpSpPr>
            <p:cNvPr id="266" name="Group 63">
              <a:extLst>
                <a:ext uri="{FF2B5EF4-FFF2-40B4-BE49-F238E27FC236}">
                  <a16:creationId xmlns:a16="http://schemas.microsoft.com/office/drawing/2014/main" id="{FC44F1CD-DE57-479A-9596-543F3552DFA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92579" y="4121896"/>
              <a:ext cx="1101584" cy="850959"/>
              <a:chOff x="2640" y="1974"/>
              <a:chExt cx="756" cy="584"/>
            </a:xfrm>
          </p:grpSpPr>
          <p:sp>
            <p:nvSpPr>
              <p:cNvPr id="268" name="Freeform 64">
                <a:extLst>
                  <a:ext uri="{FF2B5EF4-FFF2-40B4-BE49-F238E27FC236}">
                    <a16:creationId xmlns:a16="http://schemas.microsoft.com/office/drawing/2014/main" id="{1E13DD75-9B50-47A8-A393-403B0A7B8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974"/>
                <a:ext cx="194" cy="109"/>
              </a:xfrm>
              <a:custGeom>
                <a:avLst/>
                <a:gdLst>
                  <a:gd name="T0" fmla="*/ 64 w 64"/>
                  <a:gd name="T1" fmla="*/ 36 h 36"/>
                  <a:gd name="T2" fmla="*/ 28 w 64"/>
                  <a:gd name="T3" fmla="*/ 36 h 36"/>
                  <a:gd name="T4" fmla="*/ 28 w 64"/>
                  <a:gd name="T5" fmla="*/ 28 h 36"/>
                  <a:gd name="T6" fmla="*/ 55 w 64"/>
                  <a:gd name="T7" fmla="*/ 28 h 36"/>
                  <a:gd name="T8" fmla="*/ 37 w 64"/>
                  <a:gd name="T9" fmla="*/ 8 h 36"/>
                  <a:gd name="T10" fmla="*/ 0 w 64"/>
                  <a:gd name="T11" fmla="*/ 8 h 36"/>
                  <a:gd name="T12" fmla="*/ 0 w 64"/>
                  <a:gd name="T13" fmla="*/ 0 h 36"/>
                  <a:gd name="T14" fmla="*/ 37 w 64"/>
                  <a:gd name="T15" fmla="*/ 0 h 36"/>
                  <a:gd name="T16" fmla="*/ 64 w 64"/>
                  <a:gd name="T17" fmla="*/ 32 h 36"/>
                  <a:gd name="T18" fmla="*/ 64 w 64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36">
                    <a:moveTo>
                      <a:pt x="64" y="3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4" y="16"/>
                      <a:pt x="46" y="8"/>
                      <a:pt x="37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2" y="0"/>
                      <a:pt x="64" y="14"/>
                      <a:pt x="64" y="32"/>
                    </a:cubicBezTo>
                    <a:lnTo>
                      <a:pt x="64" y="36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9" name="Freeform 65">
                <a:extLst>
                  <a:ext uri="{FF2B5EF4-FFF2-40B4-BE49-F238E27FC236}">
                    <a16:creationId xmlns:a16="http://schemas.microsoft.com/office/drawing/2014/main" id="{C6543A53-63C0-4679-8EB9-3B1563392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1986"/>
                <a:ext cx="431" cy="560"/>
              </a:xfrm>
              <a:custGeom>
                <a:avLst/>
                <a:gdLst>
                  <a:gd name="T0" fmla="*/ 142 w 142"/>
                  <a:gd name="T1" fmla="*/ 0 h 184"/>
                  <a:gd name="T2" fmla="*/ 120 w 142"/>
                  <a:gd name="T3" fmla="*/ 23 h 184"/>
                  <a:gd name="T4" fmla="*/ 120 w 142"/>
                  <a:gd name="T5" fmla="*/ 159 h 184"/>
                  <a:gd name="T6" fmla="*/ 95 w 142"/>
                  <a:gd name="T7" fmla="*/ 184 h 184"/>
                  <a:gd name="T8" fmla="*/ 0 w 142"/>
                  <a:gd name="T9" fmla="*/ 184 h 184"/>
                  <a:gd name="T10" fmla="*/ 0 w 142"/>
                  <a:gd name="T11" fmla="*/ 129 h 184"/>
                  <a:gd name="T12" fmla="*/ 0 w 142"/>
                  <a:gd name="T13" fmla="*/ 23 h 184"/>
                  <a:gd name="T14" fmla="*/ 24 w 142"/>
                  <a:gd name="T15" fmla="*/ 0 h 184"/>
                  <a:gd name="T16" fmla="*/ 142 w 142"/>
                  <a:gd name="T1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84">
                    <a:moveTo>
                      <a:pt x="142" y="0"/>
                    </a:moveTo>
                    <a:cubicBezTo>
                      <a:pt x="130" y="0"/>
                      <a:pt x="120" y="11"/>
                      <a:pt x="120" y="23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20" y="172"/>
                      <a:pt x="108" y="184"/>
                      <a:pt x="95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142" y="0"/>
                      <a:pt x="142" y="0"/>
                      <a:pt x="1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0" name="Freeform 66">
                <a:extLst>
                  <a:ext uri="{FF2B5EF4-FFF2-40B4-BE49-F238E27FC236}">
                    <a16:creationId xmlns:a16="http://schemas.microsoft.com/office/drawing/2014/main" id="{EA951169-5B7B-455A-A980-0731AADBF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4" y="1974"/>
                <a:ext cx="443" cy="584"/>
              </a:xfrm>
              <a:custGeom>
                <a:avLst/>
                <a:gdLst>
                  <a:gd name="T0" fmla="*/ 99 w 146"/>
                  <a:gd name="T1" fmla="*/ 192 h 192"/>
                  <a:gd name="T2" fmla="*/ 0 w 146"/>
                  <a:gd name="T3" fmla="*/ 192 h 192"/>
                  <a:gd name="T4" fmla="*/ 0 w 146"/>
                  <a:gd name="T5" fmla="*/ 27 h 192"/>
                  <a:gd name="T6" fmla="*/ 28 w 146"/>
                  <a:gd name="T7" fmla="*/ 0 h 192"/>
                  <a:gd name="T8" fmla="*/ 146 w 146"/>
                  <a:gd name="T9" fmla="*/ 0 h 192"/>
                  <a:gd name="T10" fmla="*/ 146 w 146"/>
                  <a:gd name="T11" fmla="*/ 8 h 192"/>
                  <a:gd name="T12" fmla="*/ 128 w 146"/>
                  <a:gd name="T13" fmla="*/ 27 h 192"/>
                  <a:gd name="T14" fmla="*/ 128 w 146"/>
                  <a:gd name="T15" fmla="*/ 163 h 192"/>
                  <a:gd name="T16" fmla="*/ 99 w 146"/>
                  <a:gd name="T17" fmla="*/ 192 h 192"/>
                  <a:gd name="T18" fmla="*/ 8 w 146"/>
                  <a:gd name="T19" fmla="*/ 184 h 192"/>
                  <a:gd name="T20" fmla="*/ 99 w 146"/>
                  <a:gd name="T21" fmla="*/ 184 h 192"/>
                  <a:gd name="T22" fmla="*/ 120 w 146"/>
                  <a:gd name="T23" fmla="*/ 163 h 192"/>
                  <a:gd name="T24" fmla="*/ 120 w 146"/>
                  <a:gd name="T25" fmla="*/ 27 h 192"/>
                  <a:gd name="T26" fmla="*/ 128 w 146"/>
                  <a:gd name="T27" fmla="*/ 8 h 192"/>
                  <a:gd name="T28" fmla="*/ 28 w 146"/>
                  <a:gd name="T29" fmla="*/ 8 h 192"/>
                  <a:gd name="T30" fmla="*/ 8 w 146"/>
                  <a:gd name="T31" fmla="*/ 27 h 192"/>
                  <a:gd name="T32" fmla="*/ 8 w 146"/>
                  <a:gd name="T33" fmla="*/ 184 h 192"/>
                  <a:gd name="T34" fmla="*/ 146 w 146"/>
                  <a:gd name="T35" fmla="*/ 8 h 192"/>
                  <a:gd name="T36" fmla="*/ 146 w 146"/>
                  <a:gd name="T37" fmla="*/ 8 h 192"/>
                  <a:gd name="T38" fmla="*/ 146 w 146"/>
                  <a:gd name="T39" fmla="*/ 0 h 192"/>
                  <a:gd name="T40" fmla="*/ 146 w 146"/>
                  <a:gd name="T41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92">
                    <a:moveTo>
                      <a:pt x="99" y="192"/>
                    </a:move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36" y="8"/>
                      <a:pt x="128" y="17"/>
                      <a:pt x="128" y="27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8" y="178"/>
                      <a:pt x="114" y="192"/>
                      <a:pt x="99" y="192"/>
                    </a:cubicBezTo>
                    <a:close/>
                    <a:moveTo>
                      <a:pt x="8" y="184"/>
                    </a:moveTo>
                    <a:cubicBezTo>
                      <a:pt x="99" y="184"/>
                      <a:pt x="99" y="184"/>
                      <a:pt x="99" y="184"/>
                    </a:cubicBezTo>
                    <a:cubicBezTo>
                      <a:pt x="110" y="184"/>
                      <a:pt x="120" y="174"/>
                      <a:pt x="120" y="163"/>
                    </a:cubicBezTo>
                    <a:cubicBezTo>
                      <a:pt x="120" y="27"/>
                      <a:pt x="120" y="27"/>
                      <a:pt x="120" y="27"/>
                    </a:cubicBezTo>
                    <a:cubicBezTo>
                      <a:pt x="120" y="20"/>
                      <a:pt x="123" y="13"/>
                      <a:pt x="1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7" y="8"/>
                      <a:pt x="8" y="17"/>
                      <a:pt x="8" y="27"/>
                    </a:cubicBezTo>
                    <a:lnTo>
                      <a:pt x="8" y="184"/>
                    </a:lnTo>
                    <a:close/>
                    <a:moveTo>
                      <a:pt x="146" y="8"/>
                    </a:move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0"/>
                      <a:pt x="146" y="0"/>
                      <a:pt x="146" y="0"/>
                    </a:cubicBezTo>
                    <a:lnTo>
                      <a:pt x="146" y="8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1" name="Freeform 67">
                <a:extLst>
                  <a:ext uri="{FF2B5EF4-FFF2-40B4-BE49-F238E27FC236}">
                    <a16:creationId xmlns:a16="http://schemas.microsoft.com/office/drawing/2014/main" id="{2CAA8676-16F1-4E8F-BCDA-075EAC620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473"/>
                <a:ext cx="376" cy="73"/>
              </a:xfrm>
              <a:custGeom>
                <a:avLst/>
                <a:gdLst>
                  <a:gd name="T0" fmla="*/ 101 w 124"/>
                  <a:gd name="T1" fmla="*/ 0 h 24"/>
                  <a:gd name="T2" fmla="*/ 0 w 124"/>
                  <a:gd name="T3" fmla="*/ 0 h 24"/>
                  <a:gd name="T4" fmla="*/ 26 w 124"/>
                  <a:gd name="T5" fmla="*/ 24 h 24"/>
                  <a:gd name="T6" fmla="*/ 124 w 124"/>
                  <a:gd name="T7" fmla="*/ 24 h 24"/>
                  <a:gd name="T8" fmla="*/ 101 w 1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4">
                    <a:moveTo>
                      <a:pt x="1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2"/>
                      <a:pt x="15" y="24"/>
                      <a:pt x="26" y="24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13" y="24"/>
                      <a:pt x="104" y="12"/>
                      <a:pt x="101" y="0"/>
                    </a:cubicBezTo>
                    <a:close/>
                  </a:path>
                </a:pathLst>
              </a:custGeom>
              <a:solidFill>
                <a:srgbClr val="62C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2" name="Rectangle 68">
                <a:extLst>
                  <a:ext uri="{FF2B5EF4-FFF2-40B4-BE49-F238E27FC236}">
                    <a16:creationId xmlns:a16="http://schemas.microsoft.com/office/drawing/2014/main" id="{CD130933-2D6B-4240-B1B1-0A8A54F22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2096"/>
                <a:ext cx="218" cy="24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3" name="Rectangle 69">
                <a:extLst>
                  <a:ext uri="{FF2B5EF4-FFF2-40B4-BE49-F238E27FC236}">
                    <a16:creationId xmlns:a16="http://schemas.microsoft.com/office/drawing/2014/main" id="{E827E3C9-0B4C-4A4F-87BB-E9C066CD7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2144"/>
                <a:ext cx="218" cy="25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4" name="Rectangle 70">
                <a:extLst>
                  <a:ext uri="{FF2B5EF4-FFF2-40B4-BE49-F238E27FC236}">
                    <a16:creationId xmlns:a16="http://schemas.microsoft.com/office/drawing/2014/main" id="{FDB2AA79-6CE9-44D6-8B05-1EE3F330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2193"/>
                <a:ext cx="218" cy="24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5" name="Rectangle 71">
                <a:extLst>
                  <a:ext uri="{FF2B5EF4-FFF2-40B4-BE49-F238E27FC236}">
                    <a16:creationId xmlns:a16="http://schemas.microsoft.com/office/drawing/2014/main" id="{5AEF023F-888A-4684-94C5-157CA2A83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4" y="2388"/>
                <a:ext cx="73" cy="24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6" name="Freeform 72">
                <a:extLst>
                  <a:ext uri="{FF2B5EF4-FFF2-40B4-BE49-F238E27FC236}">
                    <a16:creationId xmlns:a16="http://schemas.microsoft.com/office/drawing/2014/main" id="{F245C6E9-3D55-478D-8EF9-4EDD5E58A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2044"/>
                <a:ext cx="337" cy="338"/>
              </a:xfrm>
              <a:custGeom>
                <a:avLst/>
                <a:gdLst>
                  <a:gd name="T0" fmla="*/ 111 w 111"/>
                  <a:gd name="T1" fmla="*/ 111 h 111"/>
                  <a:gd name="T2" fmla="*/ 99 w 111"/>
                  <a:gd name="T3" fmla="*/ 82 h 111"/>
                  <a:gd name="T4" fmla="*/ 22 w 111"/>
                  <a:gd name="T5" fmla="*/ 5 h 111"/>
                  <a:gd name="T6" fmla="*/ 5 w 111"/>
                  <a:gd name="T7" fmla="*/ 5 h 111"/>
                  <a:gd name="T8" fmla="*/ 5 w 111"/>
                  <a:gd name="T9" fmla="*/ 22 h 111"/>
                  <a:gd name="T10" fmla="*/ 82 w 111"/>
                  <a:gd name="T11" fmla="*/ 99 h 111"/>
                  <a:gd name="T12" fmla="*/ 111 w 111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1">
                    <a:moveTo>
                      <a:pt x="111" y="111"/>
                    </a:moveTo>
                    <a:cubicBezTo>
                      <a:pt x="111" y="111"/>
                      <a:pt x="109" y="92"/>
                      <a:pt x="99" y="82"/>
                    </a:cubicBezTo>
                    <a:cubicBezTo>
                      <a:pt x="89" y="72"/>
                      <a:pt x="22" y="5"/>
                      <a:pt x="22" y="5"/>
                    </a:cubicBezTo>
                    <a:cubicBezTo>
                      <a:pt x="17" y="0"/>
                      <a:pt x="10" y="0"/>
                      <a:pt x="5" y="5"/>
                    </a:cubicBezTo>
                    <a:cubicBezTo>
                      <a:pt x="0" y="10"/>
                      <a:pt x="0" y="17"/>
                      <a:pt x="5" y="22"/>
                    </a:cubicBezTo>
                    <a:cubicBezTo>
                      <a:pt x="5" y="22"/>
                      <a:pt x="72" y="89"/>
                      <a:pt x="82" y="99"/>
                    </a:cubicBezTo>
                    <a:cubicBezTo>
                      <a:pt x="92" y="109"/>
                      <a:pt x="111" y="111"/>
                      <a:pt x="111" y="111"/>
                    </a:cubicBezTo>
                    <a:close/>
                  </a:path>
                </a:pathLst>
              </a:custGeom>
              <a:solidFill>
                <a:srgbClr val="62C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" name="Freeform 73">
                <a:extLst>
                  <a:ext uri="{FF2B5EF4-FFF2-40B4-BE49-F238E27FC236}">
                    <a16:creationId xmlns:a16="http://schemas.microsoft.com/office/drawing/2014/main" id="{F28F1DA2-3188-476E-BF4F-3E830935A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2135"/>
                <a:ext cx="140" cy="137"/>
              </a:xfrm>
              <a:custGeom>
                <a:avLst/>
                <a:gdLst>
                  <a:gd name="T0" fmla="*/ 41 w 46"/>
                  <a:gd name="T1" fmla="*/ 45 h 45"/>
                  <a:gd name="T2" fmla="*/ 38 w 46"/>
                  <a:gd name="T3" fmla="*/ 44 h 45"/>
                  <a:gd name="T4" fmla="*/ 2 w 46"/>
                  <a:gd name="T5" fmla="*/ 7 h 45"/>
                  <a:gd name="T6" fmla="*/ 2 w 46"/>
                  <a:gd name="T7" fmla="*/ 1 h 45"/>
                  <a:gd name="T8" fmla="*/ 7 w 46"/>
                  <a:gd name="T9" fmla="*/ 1 h 45"/>
                  <a:gd name="T10" fmla="*/ 44 w 46"/>
                  <a:gd name="T11" fmla="*/ 38 h 45"/>
                  <a:gd name="T12" fmla="*/ 44 w 46"/>
                  <a:gd name="T13" fmla="*/ 44 h 45"/>
                  <a:gd name="T14" fmla="*/ 41 w 46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5">
                    <a:moveTo>
                      <a:pt x="41" y="45"/>
                    </a:moveTo>
                    <a:cubicBezTo>
                      <a:pt x="40" y="45"/>
                      <a:pt x="39" y="45"/>
                      <a:pt x="38" y="4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6" y="40"/>
                      <a:pt x="46" y="42"/>
                      <a:pt x="44" y="44"/>
                    </a:cubicBezTo>
                    <a:cubicBezTo>
                      <a:pt x="43" y="45"/>
                      <a:pt x="42" y="45"/>
                      <a:pt x="41" y="45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" name="Freeform 74">
                <a:extLst>
                  <a:ext uri="{FF2B5EF4-FFF2-40B4-BE49-F238E27FC236}">
                    <a16:creationId xmlns:a16="http://schemas.microsoft.com/office/drawing/2014/main" id="{E4C35445-1CA3-444D-96D8-7D4F14F6E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144"/>
                <a:ext cx="55" cy="49"/>
              </a:xfrm>
              <a:custGeom>
                <a:avLst/>
                <a:gdLst>
                  <a:gd name="T0" fmla="*/ 5 w 18"/>
                  <a:gd name="T1" fmla="*/ 16 h 16"/>
                  <a:gd name="T2" fmla="*/ 2 w 18"/>
                  <a:gd name="T3" fmla="*/ 15 h 16"/>
                  <a:gd name="T4" fmla="*/ 2 w 18"/>
                  <a:gd name="T5" fmla="*/ 10 h 16"/>
                  <a:gd name="T6" fmla="*/ 10 w 18"/>
                  <a:gd name="T7" fmla="*/ 1 h 16"/>
                  <a:gd name="T8" fmla="*/ 16 w 18"/>
                  <a:gd name="T9" fmla="*/ 1 h 16"/>
                  <a:gd name="T10" fmla="*/ 16 w 18"/>
                  <a:gd name="T11" fmla="*/ 7 h 16"/>
                  <a:gd name="T12" fmla="*/ 8 w 18"/>
                  <a:gd name="T13" fmla="*/ 15 h 16"/>
                  <a:gd name="T14" fmla="*/ 5 w 18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6">
                    <a:moveTo>
                      <a:pt x="5" y="16"/>
                    </a:moveTo>
                    <a:cubicBezTo>
                      <a:pt x="4" y="16"/>
                      <a:pt x="3" y="16"/>
                      <a:pt x="2" y="15"/>
                    </a:cubicBezTo>
                    <a:cubicBezTo>
                      <a:pt x="0" y="14"/>
                      <a:pt x="0" y="11"/>
                      <a:pt x="2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6" y="1"/>
                    </a:cubicBezTo>
                    <a:cubicBezTo>
                      <a:pt x="18" y="3"/>
                      <a:pt x="18" y="5"/>
                      <a:pt x="16" y="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6"/>
                      <a:pt x="5" y="16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" name="Freeform 75">
                <a:extLst>
                  <a:ext uri="{FF2B5EF4-FFF2-40B4-BE49-F238E27FC236}">
                    <a16:creationId xmlns:a16="http://schemas.microsoft.com/office/drawing/2014/main" id="{6355551C-FDE7-41C4-A5C9-00545D20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2366"/>
                <a:ext cx="46" cy="43"/>
              </a:xfrm>
              <a:custGeom>
                <a:avLst/>
                <a:gdLst>
                  <a:gd name="T0" fmla="*/ 10 w 15"/>
                  <a:gd name="T1" fmla="*/ 14 h 14"/>
                  <a:gd name="T2" fmla="*/ 7 w 15"/>
                  <a:gd name="T3" fmla="*/ 13 h 14"/>
                  <a:gd name="T4" fmla="*/ 2 w 15"/>
                  <a:gd name="T5" fmla="*/ 7 h 14"/>
                  <a:gd name="T6" fmla="*/ 2 w 15"/>
                  <a:gd name="T7" fmla="*/ 2 h 14"/>
                  <a:gd name="T8" fmla="*/ 7 w 15"/>
                  <a:gd name="T9" fmla="*/ 2 h 14"/>
                  <a:gd name="T10" fmla="*/ 13 w 15"/>
                  <a:gd name="T11" fmla="*/ 7 h 14"/>
                  <a:gd name="T12" fmla="*/ 13 w 15"/>
                  <a:gd name="T13" fmla="*/ 13 h 14"/>
                  <a:gd name="T14" fmla="*/ 10 w 15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4">
                    <a:moveTo>
                      <a:pt x="10" y="14"/>
                    </a:moveTo>
                    <a:cubicBezTo>
                      <a:pt x="9" y="14"/>
                      <a:pt x="8" y="14"/>
                      <a:pt x="7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5" y="9"/>
                      <a:pt x="15" y="11"/>
                      <a:pt x="13" y="13"/>
                    </a:cubicBezTo>
                    <a:cubicBezTo>
                      <a:pt x="12" y="14"/>
                      <a:pt x="11" y="14"/>
                      <a:pt x="10" y="14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" name="Freeform 76">
                <a:extLst>
                  <a:ext uri="{FF2B5EF4-FFF2-40B4-BE49-F238E27FC236}">
                    <a16:creationId xmlns:a16="http://schemas.microsoft.com/office/drawing/2014/main" id="{1A121067-7318-4DFA-A4CB-380497437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281"/>
                <a:ext cx="79" cy="76"/>
              </a:xfrm>
              <a:custGeom>
                <a:avLst/>
                <a:gdLst>
                  <a:gd name="T0" fmla="*/ 4 w 26"/>
                  <a:gd name="T1" fmla="*/ 25 h 25"/>
                  <a:gd name="T2" fmla="*/ 1 w 26"/>
                  <a:gd name="T3" fmla="*/ 24 h 25"/>
                  <a:gd name="T4" fmla="*/ 1 w 26"/>
                  <a:gd name="T5" fmla="*/ 18 h 25"/>
                  <a:gd name="T6" fmla="*/ 18 w 26"/>
                  <a:gd name="T7" fmla="*/ 1 h 25"/>
                  <a:gd name="T8" fmla="*/ 24 w 26"/>
                  <a:gd name="T9" fmla="*/ 1 h 25"/>
                  <a:gd name="T10" fmla="*/ 24 w 26"/>
                  <a:gd name="T11" fmla="*/ 7 h 25"/>
                  <a:gd name="T12" fmla="*/ 7 w 26"/>
                  <a:gd name="T13" fmla="*/ 24 h 25"/>
                  <a:gd name="T14" fmla="*/ 4 w 26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">
                    <a:moveTo>
                      <a:pt x="4" y="25"/>
                    </a:moveTo>
                    <a:cubicBezTo>
                      <a:pt x="3" y="25"/>
                      <a:pt x="2" y="25"/>
                      <a:pt x="1" y="24"/>
                    </a:cubicBezTo>
                    <a:cubicBezTo>
                      <a:pt x="0" y="22"/>
                      <a:pt x="0" y="20"/>
                      <a:pt x="1" y="18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6" y="3"/>
                      <a:pt x="26" y="5"/>
                      <a:pt x="24" y="7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5" y="25"/>
                      <a:pt x="4" y="25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" name="Freeform 77">
                <a:extLst>
                  <a:ext uri="{FF2B5EF4-FFF2-40B4-BE49-F238E27FC236}">
                    <a16:creationId xmlns:a16="http://schemas.microsoft.com/office/drawing/2014/main" id="{56C99E16-418E-4712-A273-1D35217E9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083"/>
                <a:ext cx="76" cy="77"/>
              </a:xfrm>
              <a:custGeom>
                <a:avLst/>
                <a:gdLst>
                  <a:gd name="T0" fmla="*/ 4 w 25"/>
                  <a:gd name="T1" fmla="*/ 25 h 25"/>
                  <a:gd name="T2" fmla="*/ 1 w 25"/>
                  <a:gd name="T3" fmla="*/ 24 h 25"/>
                  <a:gd name="T4" fmla="*/ 1 w 25"/>
                  <a:gd name="T5" fmla="*/ 18 h 25"/>
                  <a:gd name="T6" fmla="*/ 18 w 25"/>
                  <a:gd name="T7" fmla="*/ 1 h 25"/>
                  <a:gd name="T8" fmla="*/ 24 w 25"/>
                  <a:gd name="T9" fmla="*/ 1 h 25"/>
                  <a:gd name="T10" fmla="*/ 24 w 25"/>
                  <a:gd name="T11" fmla="*/ 7 h 25"/>
                  <a:gd name="T12" fmla="*/ 7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3" y="25"/>
                      <a:pt x="2" y="25"/>
                      <a:pt x="1" y="24"/>
                    </a:cubicBezTo>
                    <a:cubicBezTo>
                      <a:pt x="0" y="22"/>
                      <a:pt x="0" y="20"/>
                      <a:pt x="1" y="18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5" y="3"/>
                      <a:pt x="25" y="5"/>
                      <a:pt x="24" y="7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5" y="25"/>
                      <a:pt x="4" y="25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" name="Rectangle 78">
                <a:extLst>
                  <a:ext uri="{FF2B5EF4-FFF2-40B4-BE49-F238E27FC236}">
                    <a16:creationId xmlns:a16="http://schemas.microsoft.com/office/drawing/2014/main" id="{38DC41B1-56FB-4B1C-B602-5383E9B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6" y="2388"/>
                <a:ext cx="24" cy="24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5" name="Agrupar 304">
            <a:extLst>
              <a:ext uri="{FF2B5EF4-FFF2-40B4-BE49-F238E27FC236}">
                <a16:creationId xmlns:a16="http://schemas.microsoft.com/office/drawing/2014/main" id="{C9B159B1-F800-4707-B7C4-CE412E12793B}"/>
              </a:ext>
            </a:extLst>
          </p:cNvPr>
          <p:cNvGrpSpPr/>
          <p:nvPr/>
        </p:nvGrpSpPr>
        <p:grpSpPr>
          <a:xfrm>
            <a:off x="7306028" y="4136559"/>
            <a:ext cx="2844720" cy="2326051"/>
            <a:chOff x="5782028" y="4136558"/>
            <a:chExt cx="2844720" cy="2326051"/>
          </a:xfrm>
        </p:grpSpPr>
        <p:sp>
          <p:nvSpPr>
            <p:cNvPr id="210" name="Elipse 209">
              <a:extLst>
                <a:ext uri="{FF2B5EF4-FFF2-40B4-BE49-F238E27FC236}">
                  <a16:creationId xmlns:a16="http://schemas.microsoft.com/office/drawing/2014/main" id="{E35E534B-A37B-4004-B61E-BBD102A77EFB}"/>
                </a:ext>
              </a:extLst>
            </p:cNvPr>
            <p:cNvSpPr/>
            <p:nvPr/>
          </p:nvSpPr>
          <p:spPr>
            <a:xfrm>
              <a:off x="6943254" y="5060996"/>
              <a:ext cx="522268" cy="522268"/>
            </a:xfrm>
            <a:prstGeom prst="ellipse">
              <a:avLst/>
            </a:prstGeom>
            <a:solidFill>
              <a:srgbClr val="FF5E4C"/>
            </a:solidFill>
            <a:ln w="28575">
              <a:solidFill>
                <a:srgbClr val="2C3F4F"/>
              </a:solidFill>
            </a:ln>
            <a:effectLst>
              <a:outerShdw blurRad="635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16" name="Retângulo 215">
              <a:extLst>
                <a:ext uri="{FF2B5EF4-FFF2-40B4-BE49-F238E27FC236}">
                  <a16:creationId xmlns:a16="http://schemas.microsoft.com/office/drawing/2014/main" id="{9549936B-F130-48D9-AD46-E848586D8736}"/>
                </a:ext>
              </a:extLst>
            </p:cNvPr>
            <p:cNvSpPr/>
            <p:nvPr/>
          </p:nvSpPr>
          <p:spPr>
            <a:xfrm>
              <a:off x="5782028" y="5663929"/>
              <a:ext cx="2844720" cy="79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pt-BR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Negociação coletiva </a:t>
              </a:r>
              <a:r>
                <a:rPr lang="pt-BR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com prestadores e operadoras</a:t>
              </a:r>
            </a:p>
          </p:txBody>
        </p:sp>
        <p:grpSp>
          <p:nvGrpSpPr>
            <p:cNvPr id="284" name="Group 81">
              <a:extLst>
                <a:ext uri="{FF2B5EF4-FFF2-40B4-BE49-F238E27FC236}">
                  <a16:creationId xmlns:a16="http://schemas.microsoft.com/office/drawing/2014/main" id="{98204957-B30D-40EF-BB79-0B27583AA7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62571" y="4136558"/>
              <a:ext cx="883635" cy="874886"/>
              <a:chOff x="2678" y="1958"/>
              <a:chExt cx="404" cy="400"/>
            </a:xfrm>
          </p:grpSpPr>
          <p:sp>
            <p:nvSpPr>
              <p:cNvPr id="286" name="Freeform 82">
                <a:extLst>
                  <a:ext uri="{FF2B5EF4-FFF2-40B4-BE49-F238E27FC236}">
                    <a16:creationId xmlns:a16="http://schemas.microsoft.com/office/drawing/2014/main" id="{B413D9EA-398F-427D-852C-CCBFAE257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1966"/>
                <a:ext cx="69" cy="85"/>
              </a:xfrm>
              <a:custGeom>
                <a:avLst/>
                <a:gdLst>
                  <a:gd name="T0" fmla="*/ 18 w 36"/>
                  <a:gd name="T1" fmla="*/ 45 h 45"/>
                  <a:gd name="T2" fmla="*/ 0 w 36"/>
                  <a:gd name="T3" fmla="*/ 26 h 45"/>
                  <a:gd name="T4" fmla="*/ 0 w 36"/>
                  <a:gd name="T5" fmla="*/ 19 h 45"/>
                  <a:gd name="T6" fmla="*/ 18 w 36"/>
                  <a:gd name="T7" fmla="*/ 0 h 45"/>
                  <a:gd name="T8" fmla="*/ 36 w 36"/>
                  <a:gd name="T9" fmla="*/ 19 h 45"/>
                  <a:gd name="T10" fmla="*/ 36 w 36"/>
                  <a:gd name="T11" fmla="*/ 26 h 45"/>
                  <a:gd name="T12" fmla="*/ 18 w 36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5">
                    <a:moveTo>
                      <a:pt x="18" y="45"/>
                    </a:moveTo>
                    <a:cubicBezTo>
                      <a:pt x="7" y="45"/>
                      <a:pt x="0" y="36"/>
                      <a:pt x="0" y="2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7" y="0"/>
                      <a:pt x="18" y="0"/>
                    </a:cubicBezTo>
                    <a:cubicBezTo>
                      <a:pt x="29" y="0"/>
                      <a:pt x="36" y="8"/>
                      <a:pt x="36" y="19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36"/>
                      <a:pt x="29" y="45"/>
                      <a:pt x="18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" name="Freeform 83">
                <a:extLst>
                  <a:ext uri="{FF2B5EF4-FFF2-40B4-BE49-F238E27FC236}">
                    <a16:creationId xmlns:a16="http://schemas.microsoft.com/office/drawing/2014/main" id="{E3970EF9-B906-4345-BDF3-552D63707D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2" y="1958"/>
                <a:ext cx="84" cy="101"/>
              </a:xfrm>
              <a:custGeom>
                <a:avLst/>
                <a:gdLst>
                  <a:gd name="T0" fmla="*/ 22 w 44"/>
                  <a:gd name="T1" fmla="*/ 53 h 53"/>
                  <a:gd name="T2" fmla="*/ 0 w 44"/>
                  <a:gd name="T3" fmla="*/ 30 h 53"/>
                  <a:gd name="T4" fmla="*/ 0 w 44"/>
                  <a:gd name="T5" fmla="*/ 23 h 53"/>
                  <a:gd name="T6" fmla="*/ 22 w 44"/>
                  <a:gd name="T7" fmla="*/ 0 h 53"/>
                  <a:gd name="T8" fmla="*/ 44 w 44"/>
                  <a:gd name="T9" fmla="*/ 23 h 53"/>
                  <a:gd name="T10" fmla="*/ 44 w 44"/>
                  <a:gd name="T11" fmla="*/ 30 h 53"/>
                  <a:gd name="T12" fmla="*/ 22 w 44"/>
                  <a:gd name="T13" fmla="*/ 53 h 53"/>
                  <a:gd name="T14" fmla="*/ 22 w 44"/>
                  <a:gd name="T15" fmla="*/ 8 h 53"/>
                  <a:gd name="T16" fmla="*/ 8 w 44"/>
                  <a:gd name="T17" fmla="*/ 23 h 53"/>
                  <a:gd name="T18" fmla="*/ 8 w 44"/>
                  <a:gd name="T19" fmla="*/ 30 h 53"/>
                  <a:gd name="T20" fmla="*/ 22 w 44"/>
                  <a:gd name="T21" fmla="*/ 45 h 53"/>
                  <a:gd name="T22" fmla="*/ 36 w 44"/>
                  <a:gd name="T23" fmla="*/ 30 h 53"/>
                  <a:gd name="T24" fmla="*/ 36 w 44"/>
                  <a:gd name="T25" fmla="*/ 23 h 53"/>
                  <a:gd name="T26" fmla="*/ 22 w 44"/>
                  <a:gd name="T27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3">
                    <a:moveTo>
                      <a:pt x="22" y="53"/>
                    </a:moveTo>
                    <a:cubicBezTo>
                      <a:pt x="9" y="53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9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43"/>
                      <a:pt x="34" y="53"/>
                      <a:pt x="22" y="53"/>
                    </a:cubicBezTo>
                    <a:close/>
                    <a:moveTo>
                      <a:pt x="22" y="8"/>
                    </a:moveTo>
                    <a:cubicBezTo>
                      <a:pt x="14" y="8"/>
                      <a:pt x="8" y="14"/>
                      <a:pt x="8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9"/>
                      <a:pt x="14" y="45"/>
                      <a:pt x="22" y="45"/>
                    </a:cubicBezTo>
                    <a:cubicBezTo>
                      <a:pt x="30" y="45"/>
                      <a:pt x="36" y="39"/>
                      <a:pt x="36" y="30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14"/>
                      <a:pt x="30" y="8"/>
                      <a:pt x="22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" name="Freeform 84">
                <a:extLst>
                  <a:ext uri="{FF2B5EF4-FFF2-40B4-BE49-F238E27FC236}">
                    <a16:creationId xmlns:a16="http://schemas.microsoft.com/office/drawing/2014/main" id="{B8D703BB-AF92-42C3-AD5D-DAC3BADA0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076"/>
                <a:ext cx="179" cy="282"/>
              </a:xfrm>
              <a:custGeom>
                <a:avLst/>
                <a:gdLst>
                  <a:gd name="T0" fmla="*/ 70 w 94"/>
                  <a:gd name="T1" fmla="*/ 0 h 148"/>
                  <a:gd name="T2" fmla="*/ 30 w 94"/>
                  <a:gd name="T3" fmla="*/ 0 h 148"/>
                  <a:gd name="T4" fmla="*/ 7 w 94"/>
                  <a:gd name="T5" fmla="*/ 19 h 148"/>
                  <a:gd name="T6" fmla="*/ 0 w 94"/>
                  <a:gd name="T7" fmla="*/ 32 h 148"/>
                  <a:gd name="T8" fmla="*/ 26 w 94"/>
                  <a:gd name="T9" fmla="*/ 49 h 148"/>
                  <a:gd name="T10" fmla="*/ 26 w 94"/>
                  <a:gd name="T11" fmla="*/ 148 h 148"/>
                  <a:gd name="T12" fmla="*/ 74 w 94"/>
                  <a:gd name="T13" fmla="*/ 148 h 148"/>
                  <a:gd name="T14" fmla="*/ 74 w 94"/>
                  <a:gd name="T15" fmla="*/ 80 h 148"/>
                  <a:gd name="T16" fmla="*/ 78 w 94"/>
                  <a:gd name="T17" fmla="*/ 80 h 148"/>
                  <a:gd name="T18" fmla="*/ 94 w 94"/>
                  <a:gd name="T19" fmla="*/ 64 h 148"/>
                  <a:gd name="T20" fmla="*/ 94 w 94"/>
                  <a:gd name="T21" fmla="*/ 29 h 148"/>
                  <a:gd name="T22" fmla="*/ 70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6" y="0"/>
                      <a:pt x="9" y="15"/>
                      <a:pt x="7" y="19"/>
                    </a:cubicBezTo>
                    <a:cubicBezTo>
                      <a:pt x="5" y="23"/>
                      <a:pt x="0" y="32"/>
                      <a:pt x="0" y="3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74" y="148"/>
                      <a:pt x="74" y="148"/>
                      <a:pt x="74" y="148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87" y="80"/>
                      <a:pt x="94" y="73"/>
                      <a:pt x="94" y="64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82" y="0"/>
                      <a:pt x="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" name="Freeform 85">
                <a:extLst>
                  <a:ext uri="{FF2B5EF4-FFF2-40B4-BE49-F238E27FC236}">
                    <a16:creationId xmlns:a16="http://schemas.microsoft.com/office/drawing/2014/main" id="{B6C19404-BB54-4154-8627-7FDA06DB4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2069"/>
                <a:ext cx="192" cy="167"/>
              </a:xfrm>
              <a:custGeom>
                <a:avLst/>
                <a:gdLst>
                  <a:gd name="T0" fmla="*/ 81 w 101"/>
                  <a:gd name="T1" fmla="*/ 88 h 88"/>
                  <a:gd name="T2" fmla="*/ 77 w 101"/>
                  <a:gd name="T3" fmla="*/ 88 h 88"/>
                  <a:gd name="T4" fmla="*/ 77 w 101"/>
                  <a:gd name="T5" fmla="*/ 80 h 88"/>
                  <a:gd name="T6" fmla="*/ 81 w 101"/>
                  <a:gd name="T7" fmla="*/ 80 h 88"/>
                  <a:gd name="T8" fmla="*/ 93 w 101"/>
                  <a:gd name="T9" fmla="*/ 68 h 88"/>
                  <a:gd name="T10" fmla="*/ 93 w 101"/>
                  <a:gd name="T11" fmla="*/ 33 h 88"/>
                  <a:gd name="T12" fmla="*/ 73 w 101"/>
                  <a:gd name="T13" fmla="*/ 8 h 88"/>
                  <a:gd name="T14" fmla="*/ 33 w 101"/>
                  <a:gd name="T15" fmla="*/ 8 h 88"/>
                  <a:gd name="T16" fmla="*/ 14 w 101"/>
                  <a:gd name="T17" fmla="*/ 24 h 88"/>
                  <a:gd name="T18" fmla="*/ 13 w 101"/>
                  <a:gd name="T19" fmla="*/ 25 h 88"/>
                  <a:gd name="T20" fmla="*/ 7 w 101"/>
                  <a:gd name="T21" fmla="*/ 38 h 88"/>
                  <a:gd name="T22" fmla="*/ 0 w 101"/>
                  <a:gd name="T23" fmla="*/ 35 h 88"/>
                  <a:gd name="T24" fmla="*/ 6 w 101"/>
                  <a:gd name="T25" fmla="*/ 21 h 88"/>
                  <a:gd name="T26" fmla="*/ 7 w 101"/>
                  <a:gd name="T27" fmla="*/ 21 h 88"/>
                  <a:gd name="T28" fmla="*/ 33 w 101"/>
                  <a:gd name="T29" fmla="*/ 0 h 88"/>
                  <a:gd name="T30" fmla="*/ 73 w 101"/>
                  <a:gd name="T31" fmla="*/ 0 h 88"/>
                  <a:gd name="T32" fmla="*/ 101 w 101"/>
                  <a:gd name="T33" fmla="*/ 33 h 88"/>
                  <a:gd name="T34" fmla="*/ 101 w 101"/>
                  <a:gd name="T35" fmla="*/ 68 h 88"/>
                  <a:gd name="T36" fmla="*/ 81 w 101"/>
                  <a:gd name="T3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8">
                    <a:moveTo>
                      <a:pt x="81" y="88"/>
                    </a:move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7" y="80"/>
                      <a:pt x="93" y="75"/>
                      <a:pt x="93" y="68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18"/>
                      <a:pt x="82" y="8"/>
                      <a:pt x="7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23" y="8"/>
                      <a:pt x="17" y="17"/>
                      <a:pt x="14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9"/>
                      <a:pt x="7" y="38"/>
                      <a:pt x="7" y="3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4" y="25"/>
                      <a:pt x="6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16"/>
                      <a:pt x="17" y="0"/>
                      <a:pt x="3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8" y="0"/>
                      <a:pt x="101" y="15"/>
                      <a:pt x="101" y="33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1" y="79"/>
                      <a:pt x="92" y="88"/>
                      <a:pt x="81" y="8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" name="Freeform 86">
                <a:extLst>
                  <a:ext uri="{FF2B5EF4-FFF2-40B4-BE49-F238E27FC236}">
                    <a16:creationId xmlns:a16="http://schemas.microsoft.com/office/drawing/2014/main" id="{3383A4C4-57F6-47E2-8BFB-B633B6245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124"/>
                <a:ext cx="51" cy="234"/>
              </a:xfrm>
              <a:custGeom>
                <a:avLst/>
                <a:gdLst>
                  <a:gd name="T0" fmla="*/ 51 w 51"/>
                  <a:gd name="T1" fmla="*/ 234 h 234"/>
                  <a:gd name="T2" fmla="*/ 36 w 51"/>
                  <a:gd name="T3" fmla="*/ 234 h 234"/>
                  <a:gd name="T4" fmla="*/ 36 w 51"/>
                  <a:gd name="T5" fmla="*/ 40 h 234"/>
                  <a:gd name="T6" fmla="*/ 11 w 51"/>
                  <a:gd name="T7" fmla="*/ 68 h 234"/>
                  <a:gd name="T8" fmla="*/ 0 w 51"/>
                  <a:gd name="T9" fmla="*/ 59 h 234"/>
                  <a:gd name="T10" fmla="*/ 51 w 51"/>
                  <a:gd name="T11" fmla="*/ 0 h 234"/>
                  <a:gd name="T12" fmla="*/ 51 w 51"/>
                  <a:gd name="T13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34">
                    <a:moveTo>
                      <a:pt x="51" y="234"/>
                    </a:moveTo>
                    <a:lnTo>
                      <a:pt x="36" y="234"/>
                    </a:lnTo>
                    <a:lnTo>
                      <a:pt x="36" y="40"/>
                    </a:lnTo>
                    <a:lnTo>
                      <a:pt x="11" y="68"/>
                    </a:lnTo>
                    <a:lnTo>
                      <a:pt x="0" y="59"/>
                    </a:lnTo>
                    <a:lnTo>
                      <a:pt x="51" y="0"/>
                    </a:lnTo>
                    <a:lnTo>
                      <a:pt x="51" y="23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" name="Rectangle 87">
                <a:extLst>
                  <a:ext uri="{FF2B5EF4-FFF2-40B4-BE49-F238E27FC236}">
                    <a16:creationId xmlns:a16="http://schemas.microsoft.com/office/drawing/2014/main" id="{0337DD2F-7F80-4A8A-A1AD-9DF819F7F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2130"/>
                <a:ext cx="15" cy="228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2" name="Rectangle 88">
                <a:extLst>
                  <a:ext uri="{FF2B5EF4-FFF2-40B4-BE49-F238E27FC236}">
                    <a16:creationId xmlns:a16="http://schemas.microsoft.com/office/drawing/2014/main" id="{D13EFEB7-8AC4-4729-BC33-2731889BA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2229"/>
                <a:ext cx="15" cy="129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3" name="Freeform 89">
                <a:extLst>
                  <a:ext uri="{FF2B5EF4-FFF2-40B4-BE49-F238E27FC236}">
                    <a16:creationId xmlns:a16="http://schemas.microsoft.com/office/drawing/2014/main" id="{F8E38205-DA4D-48CC-A507-E05199808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1966"/>
                <a:ext cx="76" cy="85"/>
              </a:xfrm>
              <a:custGeom>
                <a:avLst/>
                <a:gdLst>
                  <a:gd name="T0" fmla="*/ 20 w 40"/>
                  <a:gd name="T1" fmla="*/ 45 h 45"/>
                  <a:gd name="T2" fmla="*/ 40 w 40"/>
                  <a:gd name="T3" fmla="*/ 26 h 45"/>
                  <a:gd name="T4" fmla="*/ 40 w 40"/>
                  <a:gd name="T5" fmla="*/ 19 h 45"/>
                  <a:gd name="T6" fmla="*/ 20 w 40"/>
                  <a:gd name="T7" fmla="*/ 0 h 45"/>
                  <a:gd name="T8" fmla="*/ 0 w 40"/>
                  <a:gd name="T9" fmla="*/ 19 h 45"/>
                  <a:gd name="T10" fmla="*/ 0 w 40"/>
                  <a:gd name="T11" fmla="*/ 26 h 45"/>
                  <a:gd name="T12" fmla="*/ 20 w 40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5">
                    <a:moveTo>
                      <a:pt x="20" y="45"/>
                    </a:moveTo>
                    <a:cubicBezTo>
                      <a:pt x="31" y="45"/>
                      <a:pt x="40" y="36"/>
                      <a:pt x="40" y="26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8"/>
                      <a:pt x="31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6"/>
                      <a:pt x="9" y="45"/>
                      <a:pt x="20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4" name="Freeform 90">
                <a:extLst>
                  <a:ext uri="{FF2B5EF4-FFF2-40B4-BE49-F238E27FC236}">
                    <a16:creationId xmlns:a16="http://schemas.microsoft.com/office/drawing/2014/main" id="{E08AEB9F-03AC-4D6D-900C-E61AE592EA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4" y="1958"/>
                <a:ext cx="91" cy="101"/>
              </a:xfrm>
              <a:custGeom>
                <a:avLst/>
                <a:gdLst>
                  <a:gd name="T0" fmla="*/ 24 w 48"/>
                  <a:gd name="T1" fmla="*/ 53 h 53"/>
                  <a:gd name="T2" fmla="*/ 0 w 48"/>
                  <a:gd name="T3" fmla="*/ 30 h 53"/>
                  <a:gd name="T4" fmla="*/ 0 w 48"/>
                  <a:gd name="T5" fmla="*/ 23 h 53"/>
                  <a:gd name="T6" fmla="*/ 24 w 48"/>
                  <a:gd name="T7" fmla="*/ 0 h 53"/>
                  <a:gd name="T8" fmla="*/ 48 w 48"/>
                  <a:gd name="T9" fmla="*/ 23 h 53"/>
                  <a:gd name="T10" fmla="*/ 48 w 48"/>
                  <a:gd name="T11" fmla="*/ 30 h 53"/>
                  <a:gd name="T12" fmla="*/ 24 w 48"/>
                  <a:gd name="T13" fmla="*/ 53 h 53"/>
                  <a:gd name="T14" fmla="*/ 24 w 48"/>
                  <a:gd name="T15" fmla="*/ 8 h 53"/>
                  <a:gd name="T16" fmla="*/ 8 w 48"/>
                  <a:gd name="T17" fmla="*/ 23 h 53"/>
                  <a:gd name="T18" fmla="*/ 8 w 48"/>
                  <a:gd name="T19" fmla="*/ 30 h 53"/>
                  <a:gd name="T20" fmla="*/ 24 w 48"/>
                  <a:gd name="T21" fmla="*/ 45 h 53"/>
                  <a:gd name="T22" fmla="*/ 40 w 48"/>
                  <a:gd name="T23" fmla="*/ 30 h 53"/>
                  <a:gd name="T24" fmla="*/ 40 w 48"/>
                  <a:gd name="T25" fmla="*/ 23 h 53"/>
                  <a:gd name="T26" fmla="*/ 24 w 48"/>
                  <a:gd name="T27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3">
                    <a:moveTo>
                      <a:pt x="24" y="53"/>
                    </a:moveTo>
                    <a:cubicBezTo>
                      <a:pt x="11" y="53"/>
                      <a:pt x="0" y="42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42"/>
                      <a:pt x="37" y="53"/>
                      <a:pt x="24" y="53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5"/>
                      <a:pt x="8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8"/>
                      <a:pt x="15" y="45"/>
                      <a:pt x="24" y="45"/>
                    </a:cubicBezTo>
                    <a:cubicBezTo>
                      <a:pt x="32" y="45"/>
                      <a:pt x="40" y="38"/>
                      <a:pt x="40" y="30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15"/>
                      <a:pt x="32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5" name="Freeform 91">
                <a:extLst>
                  <a:ext uri="{FF2B5EF4-FFF2-40B4-BE49-F238E27FC236}">
                    <a16:creationId xmlns:a16="http://schemas.microsoft.com/office/drawing/2014/main" id="{21FC0B70-47F5-429B-816C-AA8BD7477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076"/>
                <a:ext cx="221" cy="282"/>
              </a:xfrm>
              <a:custGeom>
                <a:avLst/>
                <a:gdLst>
                  <a:gd name="T0" fmla="*/ 93 w 116"/>
                  <a:gd name="T1" fmla="*/ 26 h 148"/>
                  <a:gd name="T2" fmla="*/ 60 w 116"/>
                  <a:gd name="T3" fmla="*/ 0 h 148"/>
                  <a:gd name="T4" fmla="*/ 28 w 116"/>
                  <a:gd name="T5" fmla="*/ 0 h 148"/>
                  <a:gd name="T6" fmla="*/ 0 w 116"/>
                  <a:gd name="T7" fmla="*/ 28 h 148"/>
                  <a:gd name="T8" fmla="*/ 0 w 116"/>
                  <a:gd name="T9" fmla="*/ 60 h 148"/>
                  <a:gd name="T10" fmla="*/ 20 w 116"/>
                  <a:gd name="T11" fmla="*/ 80 h 148"/>
                  <a:gd name="T12" fmla="*/ 20 w 116"/>
                  <a:gd name="T13" fmla="*/ 148 h 148"/>
                  <a:gd name="T14" fmla="*/ 68 w 116"/>
                  <a:gd name="T15" fmla="*/ 148 h 148"/>
                  <a:gd name="T16" fmla="*/ 68 w 116"/>
                  <a:gd name="T17" fmla="*/ 36 h 148"/>
                  <a:gd name="T18" fmla="*/ 95 w 116"/>
                  <a:gd name="T19" fmla="*/ 63 h 148"/>
                  <a:gd name="T20" fmla="*/ 111 w 116"/>
                  <a:gd name="T21" fmla="*/ 63 h 148"/>
                  <a:gd name="T22" fmla="*/ 116 w 116"/>
                  <a:gd name="T23" fmla="*/ 59 h 148"/>
                  <a:gd name="T24" fmla="*/ 93 w 116"/>
                  <a:gd name="T25" fmla="*/ 2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48">
                    <a:moveTo>
                      <a:pt x="93" y="26"/>
                    </a:moveTo>
                    <a:cubicBezTo>
                      <a:pt x="87" y="18"/>
                      <a:pt x="79" y="0"/>
                      <a:pt x="6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0"/>
                      <a:pt x="0" y="12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9"/>
                      <a:pt x="11" y="80"/>
                      <a:pt x="20" y="80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68" y="148"/>
                      <a:pt x="68" y="148"/>
                      <a:pt x="68" y="148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9" y="68"/>
                      <a:pt x="107" y="68"/>
                      <a:pt x="111" y="63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99" y="34"/>
                      <a:pt x="93" y="26"/>
                    </a:cubicBezTo>
                    <a:close/>
                  </a:path>
                </a:pathLst>
              </a:custGeom>
              <a:solidFill>
                <a:srgbClr val="FF5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6" name="Freeform 92">
                <a:extLst>
                  <a:ext uri="{FF2B5EF4-FFF2-40B4-BE49-F238E27FC236}">
                    <a16:creationId xmlns:a16="http://schemas.microsoft.com/office/drawing/2014/main" id="{A60DC6DF-393A-4147-9CD7-5D27D6EAB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069"/>
                <a:ext cx="238" cy="289"/>
              </a:xfrm>
              <a:custGeom>
                <a:avLst/>
                <a:gdLst>
                  <a:gd name="T0" fmla="*/ 76 w 125"/>
                  <a:gd name="T1" fmla="*/ 152 h 152"/>
                  <a:gd name="T2" fmla="*/ 68 w 125"/>
                  <a:gd name="T3" fmla="*/ 152 h 152"/>
                  <a:gd name="T4" fmla="*/ 68 w 125"/>
                  <a:gd name="T5" fmla="*/ 31 h 152"/>
                  <a:gd name="T6" fmla="*/ 102 w 125"/>
                  <a:gd name="T7" fmla="*/ 65 h 152"/>
                  <a:gd name="T8" fmla="*/ 107 w 125"/>
                  <a:gd name="T9" fmla="*/ 67 h 152"/>
                  <a:gd name="T10" fmla="*/ 107 w 125"/>
                  <a:gd name="T11" fmla="*/ 67 h 152"/>
                  <a:gd name="T12" fmla="*/ 112 w 125"/>
                  <a:gd name="T13" fmla="*/ 65 h 152"/>
                  <a:gd name="T14" fmla="*/ 115 w 125"/>
                  <a:gd name="T15" fmla="*/ 62 h 152"/>
                  <a:gd name="T16" fmla="*/ 94 w 125"/>
                  <a:gd name="T17" fmla="*/ 32 h 152"/>
                  <a:gd name="T18" fmla="*/ 91 w 125"/>
                  <a:gd name="T19" fmla="*/ 28 h 152"/>
                  <a:gd name="T20" fmla="*/ 64 w 125"/>
                  <a:gd name="T21" fmla="*/ 8 h 152"/>
                  <a:gd name="T22" fmla="*/ 32 w 125"/>
                  <a:gd name="T23" fmla="*/ 8 h 152"/>
                  <a:gd name="T24" fmla="*/ 8 w 125"/>
                  <a:gd name="T25" fmla="*/ 32 h 152"/>
                  <a:gd name="T26" fmla="*/ 8 w 125"/>
                  <a:gd name="T27" fmla="*/ 64 h 152"/>
                  <a:gd name="T28" fmla="*/ 24 w 125"/>
                  <a:gd name="T29" fmla="*/ 80 h 152"/>
                  <a:gd name="T30" fmla="*/ 24 w 125"/>
                  <a:gd name="T31" fmla="*/ 88 h 152"/>
                  <a:gd name="T32" fmla="*/ 0 w 125"/>
                  <a:gd name="T33" fmla="*/ 64 h 152"/>
                  <a:gd name="T34" fmla="*/ 0 w 125"/>
                  <a:gd name="T35" fmla="*/ 32 h 152"/>
                  <a:gd name="T36" fmla="*/ 32 w 125"/>
                  <a:gd name="T37" fmla="*/ 0 h 152"/>
                  <a:gd name="T38" fmla="*/ 64 w 125"/>
                  <a:gd name="T39" fmla="*/ 0 h 152"/>
                  <a:gd name="T40" fmla="*/ 98 w 125"/>
                  <a:gd name="T41" fmla="*/ 24 h 152"/>
                  <a:gd name="T42" fmla="*/ 101 w 125"/>
                  <a:gd name="T43" fmla="*/ 28 h 152"/>
                  <a:gd name="T44" fmla="*/ 123 w 125"/>
                  <a:gd name="T45" fmla="*/ 60 h 152"/>
                  <a:gd name="T46" fmla="*/ 125 w 125"/>
                  <a:gd name="T47" fmla="*/ 63 h 152"/>
                  <a:gd name="T48" fmla="*/ 118 w 125"/>
                  <a:gd name="T49" fmla="*/ 70 h 152"/>
                  <a:gd name="T50" fmla="*/ 107 w 125"/>
                  <a:gd name="T51" fmla="*/ 75 h 152"/>
                  <a:gd name="T52" fmla="*/ 107 w 125"/>
                  <a:gd name="T53" fmla="*/ 75 h 152"/>
                  <a:gd name="T54" fmla="*/ 96 w 125"/>
                  <a:gd name="T55" fmla="*/ 70 h 152"/>
                  <a:gd name="T56" fmla="*/ 76 w 125"/>
                  <a:gd name="T57" fmla="*/ 50 h 152"/>
                  <a:gd name="T58" fmla="*/ 76 w 125"/>
                  <a:gd name="T5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5" h="152">
                    <a:moveTo>
                      <a:pt x="76" y="152"/>
                    </a:move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3" y="66"/>
                      <a:pt x="105" y="67"/>
                      <a:pt x="107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9" y="67"/>
                      <a:pt x="111" y="66"/>
                      <a:pt x="112" y="65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0" y="55"/>
                      <a:pt x="99" y="39"/>
                      <a:pt x="94" y="32"/>
                    </a:cubicBezTo>
                    <a:cubicBezTo>
                      <a:pt x="93" y="31"/>
                      <a:pt x="92" y="30"/>
                      <a:pt x="91" y="28"/>
                    </a:cubicBezTo>
                    <a:cubicBezTo>
                      <a:pt x="86" y="20"/>
                      <a:pt x="78" y="8"/>
                      <a:pt x="64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2" y="8"/>
                      <a:pt x="8" y="18"/>
                      <a:pt x="8" y="3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71"/>
                      <a:pt x="17" y="80"/>
                      <a:pt x="24" y="80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13" y="88"/>
                      <a:pt x="0" y="76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7" y="0"/>
                      <a:pt x="32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82" y="0"/>
                      <a:pt x="92" y="15"/>
                      <a:pt x="98" y="24"/>
                    </a:cubicBezTo>
                    <a:cubicBezTo>
                      <a:pt x="99" y="25"/>
                      <a:pt x="100" y="27"/>
                      <a:pt x="101" y="28"/>
                    </a:cubicBezTo>
                    <a:cubicBezTo>
                      <a:pt x="106" y="36"/>
                      <a:pt x="123" y="59"/>
                      <a:pt x="123" y="60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18" y="70"/>
                      <a:pt x="118" y="70"/>
                      <a:pt x="118" y="70"/>
                    </a:cubicBezTo>
                    <a:cubicBezTo>
                      <a:pt x="115" y="73"/>
                      <a:pt x="111" y="75"/>
                      <a:pt x="107" y="75"/>
                    </a:cubicBezTo>
                    <a:cubicBezTo>
                      <a:pt x="107" y="75"/>
                      <a:pt x="107" y="75"/>
                      <a:pt x="107" y="75"/>
                    </a:cubicBezTo>
                    <a:cubicBezTo>
                      <a:pt x="103" y="75"/>
                      <a:pt x="99" y="73"/>
                      <a:pt x="96" y="70"/>
                    </a:cubicBezTo>
                    <a:cubicBezTo>
                      <a:pt x="76" y="50"/>
                      <a:pt x="76" y="50"/>
                      <a:pt x="76" y="50"/>
                    </a:cubicBez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7" name="Rectangle 93">
                <a:extLst>
                  <a:ext uri="{FF2B5EF4-FFF2-40B4-BE49-F238E27FC236}">
                    <a16:creationId xmlns:a16="http://schemas.microsoft.com/office/drawing/2014/main" id="{4987C693-B431-436E-8C68-83C72C18F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2130"/>
                <a:ext cx="16" cy="228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8" name="Rectangle 94">
                <a:extLst>
                  <a:ext uri="{FF2B5EF4-FFF2-40B4-BE49-F238E27FC236}">
                    <a16:creationId xmlns:a16="http://schemas.microsoft.com/office/drawing/2014/main" id="{D1BDDDEE-8F49-4B57-A0C8-F51EB37AC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" y="2229"/>
                <a:ext cx="15" cy="129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306" name="Arco 305">
            <a:extLst>
              <a:ext uri="{FF2B5EF4-FFF2-40B4-BE49-F238E27FC236}">
                <a16:creationId xmlns:a16="http://schemas.microsoft.com/office/drawing/2014/main" id="{478214DA-FA12-4FC8-AA4B-806505610DA7}"/>
              </a:ext>
            </a:extLst>
          </p:cNvPr>
          <p:cNvSpPr/>
          <p:nvPr/>
        </p:nvSpPr>
        <p:spPr>
          <a:xfrm>
            <a:off x="8625280" y="2674192"/>
            <a:ext cx="1188016" cy="1188016"/>
          </a:xfrm>
          <a:prstGeom prst="arc">
            <a:avLst>
              <a:gd name="adj1" fmla="val 16200000"/>
              <a:gd name="adj2" fmla="val 5400002"/>
            </a:avLst>
          </a:prstGeom>
          <a:ln w="38100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66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12" grpId="0"/>
      <p:bldP spid="15" grpId="0"/>
      <p:bldP spid="13" grpId="0" animBg="1"/>
      <p:bldP spid="202" grpId="0" animBg="1"/>
      <p:bldP spid="3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211C3F-69C7-4FB5-8328-475C6A1644CF}"/>
              </a:ext>
            </a:extLst>
          </p:cNvPr>
          <p:cNvSpPr txBox="1"/>
          <p:nvPr/>
        </p:nvSpPr>
        <p:spPr>
          <a:xfrm>
            <a:off x="1770955" y="332799"/>
            <a:ext cx="78678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1: Gestão de Tecnologias de saúde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48F7415-FFB7-4541-A4EA-6961934C8464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1F3AF0B-46A6-492F-9CB6-739BD96E9C38}"/>
              </a:ext>
            </a:extLst>
          </p:cNvPr>
          <p:cNvSpPr/>
          <p:nvPr/>
        </p:nvSpPr>
        <p:spPr>
          <a:xfrm>
            <a:off x="1809750" y="2237871"/>
            <a:ext cx="8572500" cy="4422607"/>
          </a:xfrm>
          <a:prstGeom prst="roundRect">
            <a:avLst>
              <a:gd name="adj" fmla="val 3892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2C3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A66DD7B-F760-4F36-9951-0BD4993DAA69}"/>
              </a:ext>
            </a:extLst>
          </p:cNvPr>
          <p:cNvGrpSpPr/>
          <p:nvPr/>
        </p:nvGrpSpPr>
        <p:grpSpPr>
          <a:xfrm>
            <a:off x="2050121" y="2807119"/>
            <a:ext cx="1283178" cy="1090617"/>
            <a:chOff x="772864" y="2872580"/>
            <a:chExt cx="1283178" cy="109061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7D5AC470-E1EC-4748-AD0F-B09190DA8C7B}"/>
                </a:ext>
              </a:extLst>
            </p:cNvPr>
            <p:cNvSpPr/>
            <p:nvPr/>
          </p:nvSpPr>
          <p:spPr>
            <a:xfrm>
              <a:off x="772864" y="3501532"/>
              <a:ext cx="12831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Estudo Clínico RCT</a:t>
              </a:r>
              <a:endParaRPr lang="pt-BR" sz="1200" b="1" dirty="0">
                <a:solidFill>
                  <a:srgbClr val="2C3F4F"/>
                </a:solidFill>
              </a:endParaRP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A926FC35-77DB-4CFE-88B4-2D44B8749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t="34543" r="66717" b="51660"/>
            <a:stretch/>
          </p:blipFill>
          <p:spPr>
            <a:xfrm>
              <a:off x="1097653" y="2872580"/>
              <a:ext cx="647602" cy="612278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908255A-5164-4A6D-8B6F-CE555EAA7976}"/>
              </a:ext>
            </a:extLst>
          </p:cNvPr>
          <p:cNvGrpSpPr/>
          <p:nvPr/>
        </p:nvGrpSpPr>
        <p:grpSpPr>
          <a:xfrm>
            <a:off x="3574121" y="2807119"/>
            <a:ext cx="1283178" cy="1090617"/>
            <a:chOff x="2296864" y="2872580"/>
            <a:chExt cx="1283178" cy="1090617"/>
          </a:xfrm>
        </p:grpSpPr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55AAA9B1-E8D0-47E4-AFAB-8C8A76FF03CF}"/>
                </a:ext>
              </a:extLst>
            </p:cNvPr>
            <p:cNvSpPr/>
            <p:nvPr/>
          </p:nvSpPr>
          <p:spPr>
            <a:xfrm>
              <a:off x="2296864" y="3501532"/>
              <a:ext cx="12831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Revisão sistemática</a:t>
              </a:r>
              <a:endParaRPr lang="pt-BR" sz="1200" b="1" dirty="0">
                <a:solidFill>
                  <a:srgbClr val="2C3F4F"/>
                </a:solidFill>
              </a:endParaRP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1C9E3E0-CF82-4E94-BF92-FE8BB6AA1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7" t="33216" r="55374" b="52987"/>
            <a:stretch/>
          </p:blipFill>
          <p:spPr>
            <a:xfrm>
              <a:off x="2671410" y="2872580"/>
              <a:ext cx="647602" cy="612278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CF9DAE7-BDF5-419A-8B5A-320B8771643A}"/>
              </a:ext>
            </a:extLst>
          </p:cNvPr>
          <p:cNvGrpSpPr/>
          <p:nvPr/>
        </p:nvGrpSpPr>
        <p:grpSpPr>
          <a:xfrm>
            <a:off x="4887213" y="2807119"/>
            <a:ext cx="1781194" cy="1090617"/>
            <a:chOff x="3609956" y="2872580"/>
            <a:chExt cx="1781194" cy="1090617"/>
          </a:xfrm>
        </p:grpSpPr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48BD103-D7F6-4FE3-A9B0-1F1265E4F6BB}"/>
                </a:ext>
              </a:extLst>
            </p:cNvPr>
            <p:cNvSpPr/>
            <p:nvPr/>
          </p:nvSpPr>
          <p:spPr>
            <a:xfrm>
              <a:off x="3609956" y="3501532"/>
              <a:ext cx="17811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Análise Econômica AIO &amp; ACE</a:t>
              </a:r>
              <a:endParaRPr lang="pt-BR" sz="1200" b="1" dirty="0">
                <a:solidFill>
                  <a:srgbClr val="2C3F4F"/>
                </a:solidFill>
              </a:endParaRP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89322EA-79E5-44CB-A7DA-E8537C596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9" t="33481" r="46120" b="52722"/>
            <a:stretch/>
          </p:blipFill>
          <p:spPr>
            <a:xfrm>
              <a:off x="4224780" y="2872580"/>
              <a:ext cx="459210" cy="612278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39F17B8-8809-4177-91D4-67A3CA0424B2}"/>
              </a:ext>
            </a:extLst>
          </p:cNvPr>
          <p:cNvGrpSpPr/>
          <p:nvPr/>
        </p:nvGrpSpPr>
        <p:grpSpPr>
          <a:xfrm>
            <a:off x="6801958" y="2826169"/>
            <a:ext cx="1092576" cy="1256233"/>
            <a:chOff x="5441574" y="2891630"/>
            <a:chExt cx="1092576" cy="1256233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5823BF6B-ADB9-4390-8945-A0C0520D433A}"/>
                </a:ext>
              </a:extLst>
            </p:cNvPr>
            <p:cNvSpPr/>
            <p:nvPr/>
          </p:nvSpPr>
          <p:spPr>
            <a:xfrm>
              <a:off x="5441574" y="3501532"/>
              <a:ext cx="10925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Protocolo &amp; Diretrizes Clínicas</a:t>
              </a:r>
              <a:endParaRPr lang="pt-BR" sz="1200" b="1" dirty="0">
                <a:solidFill>
                  <a:srgbClr val="2C3F4F"/>
                </a:solidFill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BFAE4520-A6C2-4E08-96F6-CEC7FB03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4" t="33216" r="36418" b="52987"/>
            <a:stretch/>
          </p:blipFill>
          <p:spPr>
            <a:xfrm>
              <a:off x="5728346" y="2891630"/>
              <a:ext cx="506306" cy="612278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730B47F-C1D1-4929-97EB-F2A68BD592F5}"/>
              </a:ext>
            </a:extLst>
          </p:cNvPr>
          <p:cNvGrpSpPr/>
          <p:nvPr/>
        </p:nvGrpSpPr>
        <p:grpSpPr>
          <a:xfrm>
            <a:off x="7952448" y="2882277"/>
            <a:ext cx="1964438" cy="1569457"/>
            <a:chOff x="6718734" y="2947738"/>
            <a:chExt cx="1964438" cy="1569457"/>
          </a:xfrm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7178CE4A-6D71-4D7A-AC85-151C6391EBD3}"/>
                </a:ext>
              </a:extLst>
            </p:cNvPr>
            <p:cNvSpPr/>
            <p:nvPr/>
          </p:nvSpPr>
          <p:spPr>
            <a:xfrm>
              <a:off x="6718734" y="3501532"/>
              <a:ext cx="19644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Monitoramento dos custos e desfechos centrados no paciente </a:t>
              </a:r>
              <a:r>
                <a:rPr lang="pt-BR" sz="1200" b="1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Gestão Doenças Complexas</a:t>
              </a: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541FBE99-80CE-4ED8-93C9-25CA214CF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6" t="34808" r="25522" b="51926"/>
            <a:stretch/>
          </p:blipFill>
          <p:spPr>
            <a:xfrm>
              <a:off x="7393473" y="2947738"/>
              <a:ext cx="600502" cy="588728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E330F42-EC38-4B67-8E12-23B79A22D566}"/>
              </a:ext>
            </a:extLst>
          </p:cNvPr>
          <p:cNvGrpSpPr/>
          <p:nvPr/>
        </p:nvGrpSpPr>
        <p:grpSpPr>
          <a:xfrm>
            <a:off x="2381250" y="1809751"/>
            <a:ext cx="7429500" cy="903576"/>
            <a:chOff x="857250" y="1809751"/>
            <a:chExt cx="7429500" cy="903576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995F6B76-FA77-4D00-80B9-DF9268C1EC7D}"/>
                </a:ext>
              </a:extLst>
            </p:cNvPr>
            <p:cNvSpPr/>
            <p:nvPr/>
          </p:nvSpPr>
          <p:spPr>
            <a:xfrm>
              <a:off x="857250" y="1809751"/>
              <a:ext cx="7429500" cy="9035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C3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1AD1FF22-D345-40D2-8B09-2408881BFC45}"/>
                </a:ext>
              </a:extLst>
            </p:cNvPr>
            <p:cNvSpPr txBox="1"/>
            <p:nvPr/>
          </p:nvSpPr>
          <p:spPr>
            <a:xfrm>
              <a:off x="2091667" y="1920786"/>
              <a:ext cx="5829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Gerenciado por </a:t>
              </a:r>
            </a:p>
            <a:p>
              <a:r>
                <a:rPr lang="pt-BR" sz="20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Centro Coordenação vinculado à COSAÚDE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416EF1F-0B7D-4D4B-8CF7-FE4EE2ED0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79" t="4560" r="47612" b="78989"/>
            <a:stretch/>
          </p:blipFill>
          <p:spPr>
            <a:xfrm>
              <a:off x="1324417" y="1907329"/>
              <a:ext cx="647602" cy="730024"/>
            </a:xfrm>
            <a:prstGeom prst="rect">
              <a:avLst/>
            </a:prstGeom>
          </p:spPr>
        </p:pic>
      </p:grpSp>
      <p:sp>
        <p:nvSpPr>
          <p:cNvPr id="66" name="Retângulo 65">
            <a:extLst>
              <a:ext uri="{FF2B5EF4-FFF2-40B4-BE49-F238E27FC236}">
                <a16:creationId xmlns:a16="http://schemas.microsoft.com/office/drawing/2014/main" id="{26E3EB75-CEE9-4DCD-A7F3-23A057D24AED}"/>
              </a:ext>
            </a:extLst>
          </p:cNvPr>
          <p:cNvSpPr/>
          <p:nvPr/>
        </p:nvSpPr>
        <p:spPr>
          <a:xfrm>
            <a:off x="8529830" y="5831123"/>
            <a:ext cx="147523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2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Recomenda </a:t>
            </a:r>
            <a:r>
              <a:rPr lang="pt-BR" sz="1200" b="1" dirty="0">
                <a:solidFill>
                  <a:srgbClr val="006CB5"/>
                </a:solidFill>
                <a:latin typeface="Century Gothic" panose="020B0502020202020204" pitchFamily="34" charset="0"/>
              </a:rPr>
              <a:t>Incorporação Definitiva à ANS</a:t>
            </a:r>
            <a:endParaRPr lang="pt-BR" sz="1200" b="1" dirty="0">
              <a:solidFill>
                <a:srgbClr val="006CB5"/>
              </a:solidFill>
            </a:endParaRP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7C01640C-D07A-428C-8D61-4D4BA30E5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100" t="37102" r="62276" b="31633"/>
          <a:stretch/>
        </p:blipFill>
        <p:spPr>
          <a:xfrm>
            <a:off x="8216730" y="5959275"/>
            <a:ext cx="370480" cy="334627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16AFC5D-1D9E-4B60-8062-1A1F516ED4C1}"/>
              </a:ext>
            </a:extLst>
          </p:cNvPr>
          <p:cNvGrpSpPr/>
          <p:nvPr/>
        </p:nvGrpSpPr>
        <p:grpSpPr>
          <a:xfrm>
            <a:off x="7160786" y="5679527"/>
            <a:ext cx="1073076" cy="894120"/>
            <a:chOff x="5929303" y="5678902"/>
            <a:chExt cx="1073076" cy="894120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B11B0601-ABF7-4E1D-9D29-65E36737B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80" t="82831" r="28508" b="3903"/>
            <a:stretch/>
          </p:blipFill>
          <p:spPr>
            <a:xfrm>
              <a:off x="6210195" y="5678902"/>
              <a:ext cx="622206" cy="610007"/>
            </a:xfrm>
            <a:prstGeom prst="rect">
              <a:avLst/>
            </a:prstGeom>
          </p:spPr>
        </p:pic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940993AA-5F75-4CF2-B1AF-0FAE6F22A99E}"/>
                </a:ext>
              </a:extLst>
            </p:cNvPr>
            <p:cNvSpPr/>
            <p:nvPr/>
          </p:nvSpPr>
          <p:spPr>
            <a:xfrm>
              <a:off x="5929303" y="6203690"/>
              <a:ext cx="10730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0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Reavaliação em 1-2 anos</a:t>
              </a:r>
              <a:endParaRPr lang="pt-BR" sz="1000" b="1" dirty="0">
                <a:solidFill>
                  <a:srgbClr val="006CB5"/>
                </a:solidFill>
              </a:endParaRPr>
            </a:p>
          </p:txBody>
        </p:sp>
      </p:grpSp>
      <p:sp>
        <p:nvSpPr>
          <p:cNvPr id="70" name="Retângulo 69">
            <a:extLst>
              <a:ext uri="{FF2B5EF4-FFF2-40B4-BE49-F238E27FC236}">
                <a16:creationId xmlns:a16="http://schemas.microsoft.com/office/drawing/2014/main" id="{4E941040-4FCA-4F44-9139-0EEC5D557ECA}"/>
              </a:ext>
            </a:extLst>
          </p:cNvPr>
          <p:cNvSpPr/>
          <p:nvPr/>
        </p:nvSpPr>
        <p:spPr>
          <a:xfrm>
            <a:off x="2324406" y="1004715"/>
            <a:ext cx="7543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C3F4F"/>
                </a:solidFill>
                <a:latin typeface="Century Gothic" panose="020B0502020202020204" pitchFamily="34" charset="0"/>
              </a:rPr>
              <a:t>O processo de assistência à saúde de maneira holística, da ATS aos Cuidados à saúde centrados no paciente (VBC)</a:t>
            </a:r>
            <a:endParaRPr lang="pt-BR" sz="2000" dirty="0">
              <a:solidFill>
                <a:srgbClr val="2C3F4F"/>
              </a:solidFill>
            </a:endParaRPr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C8D5C9D6-0727-42DC-9FF1-7053A06CF3AE}"/>
              </a:ext>
            </a:extLst>
          </p:cNvPr>
          <p:cNvGrpSpPr/>
          <p:nvPr/>
        </p:nvGrpSpPr>
        <p:grpSpPr>
          <a:xfrm>
            <a:off x="2051941" y="3896682"/>
            <a:ext cx="4495148" cy="338554"/>
            <a:chOff x="774684" y="4058400"/>
            <a:chExt cx="4495148" cy="338554"/>
          </a:xfrm>
        </p:grpSpPr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9EACC2B1-557D-4205-B35D-55BD9694195C}"/>
                </a:ext>
              </a:extLst>
            </p:cNvPr>
            <p:cNvCxnSpPr>
              <a:cxnSpLocks/>
            </p:cNvCxnSpPr>
            <p:nvPr/>
          </p:nvCxnSpPr>
          <p:spPr>
            <a:xfrm>
              <a:off x="774684" y="4235115"/>
              <a:ext cx="4495148" cy="0"/>
            </a:xfrm>
            <a:prstGeom prst="line">
              <a:avLst/>
            </a:prstGeom>
            <a:ln w="28575">
              <a:solidFill>
                <a:srgbClr val="2C3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32A04952-14F6-4F3E-8CB3-3AEA655DA3C4}"/>
                </a:ext>
              </a:extLst>
            </p:cNvPr>
            <p:cNvSpPr txBox="1"/>
            <p:nvPr/>
          </p:nvSpPr>
          <p:spPr>
            <a:xfrm>
              <a:off x="1290857" y="4058400"/>
              <a:ext cx="3389428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Operação pelos NATS - REBRATS</a:t>
              </a:r>
            </a:p>
          </p:txBody>
        </p:sp>
      </p:grpSp>
      <p:pic>
        <p:nvPicPr>
          <p:cNvPr id="52" name="Picture 3">
            <a:extLst>
              <a:ext uri="{FF2B5EF4-FFF2-40B4-BE49-F238E27FC236}">
                <a16:creationId xmlns:a16="http://schemas.microsoft.com/office/drawing/2014/main" id="{8E891532-030C-45B0-9BF8-22C2073D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1C5B002-C902-4FC5-83D2-004607B0DB6E}"/>
              </a:ext>
            </a:extLst>
          </p:cNvPr>
          <p:cNvGrpSpPr/>
          <p:nvPr/>
        </p:nvGrpSpPr>
        <p:grpSpPr>
          <a:xfrm>
            <a:off x="2034915" y="4281048"/>
            <a:ext cx="6132742" cy="647700"/>
            <a:chOff x="510915" y="4281048"/>
            <a:chExt cx="6132742" cy="647700"/>
          </a:xfrm>
        </p:grpSpPr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id="{3A3B76A0-C26C-4FB0-AD60-D94B151FB7E3}"/>
                </a:ext>
              </a:extLst>
            </p:cNvPr>
            <p:cNvSpPr/>
            <p:nvPr/>
          </p:nvSpPr>
          <p:spPr>
            <a:xfrm>
              <a:off x="510915" y="4281048"/>
              <a:ext cx="6132742" cy="6477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C3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9" name="Imagem 158">
              <a:extLst>
                <a:ext uri="{FF2B5EF4-FFF2-40B4-BE49-F238E27FC236}">
                  <a16:creationId xmlns:a16="http://schemas.microsoft.com/office/drawing/2014/main" id="{D3A68645-7A50-4CBA-A838-1F889E10F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7" t="59217" r="51791" b="27517"/>
            <a:stretch/>
          </p:blipFill>
          <p:spPr>
            <a:xfrm>
              <a:off x="924269" y="4310520"/>
              <a:ext cx="585432" cy="573954"/>
            </a:xfrm>
            <a:prstGeom prst="rect">
              <a:avLst/>
            </a:prstGeom>
          </p:spPr>
        </p:pic>
        <p:sp>
          <p:nvSpPr>
            <p:cNvPr id="160" name="CaixaDeTexto 159">
              <a:extLst>
                <a:ext uri="{FF2B5EF4-FFF2-40B4-BE49-F238E27FC236}">
                  <a16:creationId xmlns:a16="http://schemas.microsoft.com/office/drawing/2014/main" id="{D6B1A42E-1573-44C4-990A-F1D25FFADB21}"/>
                </a:ext>
              </a:extLst>
            </p:cNvPr>
            <p:cNvSpPr txBox="1"/>
            <p:nvPr/>
          </p:nvSpPr>
          <p:spPr>
            <a:xfrm>
              <a:off x="1614998" y="4433196"/>
              <a:ext cx="4471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Avaliação Tecnologia Saúde (ATS)</a:t>
              </a:r>
              <a:endParaRPr lang="pt-BR" sz="2000" b="1" dirty="0">
                <a:solidFill>
                  <a:srgbClr val="2C3F4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358A8C0-9CC1-4D1A-B08E-E3EB4DEC1F35}"/>
              </a:ext>
            </a:extLst>
          </p:cNvPr>
          <p:cNvGrpSpPr/>
          <p:nvPr/>
        </p:nvGrpSpPr>
        <p:grpSpPr>
          <a:xfrm>
            <a:off x="5053001" y="4985898"/>
            <a:ext cx="4752956" cy="647700"/>
            <a:chOff x="3529001" y="4985898"/>
            <a:chExt cx="4752956" cy="647700"/>
          </a:xfrm>
        </p:grpSpPr>
        <p:sp>
          <p:nvSpPr>
            <p:cNvPr id="161" name="Retângulo 160">
              <a:extLst>
                <a:ext uri="{FF2B5EF4-FFF2-40B4-BE49-F238E27FC236}">
                  <a16:creationId xmlns:a16="http://schemas.microsoft.com/office/drawing/2014/main" id="{9967DD67-E2AE-4A05-BAA1-3285F5DD1555}"/>
                </a:ext>
              </a:extLst>
            </p:cNvPr>
            <p:cNvSpPr/>
            <p:nvPr/>
          </p:nvSpPr>
          <p:spPr>
            <a:xfrm>
              <a:off x="3529001" y="4985898"/>
              <a:ext cx="4752956" cy="6477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C3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CaixaDeTexto 161">
              <a:extLst>
                <a:ext uri="{FF2B5EF4-FFF2-40B4-BE49-F238E27FC236}">
                  <a16:creationId xmlns:a16="http://schemas.microsoft.com/office/drawing/2014/main" id="{DF3B7CD4-90EE-49D1-A9D1-D24D9C6CC3F3}"/>
                </a:ext>
              </a:extLst>
            </p:cNvPr>
            <p:cNvSpPr txBox="1"/>
            <p:nvPr/>
          </p:nvSpPr>
          <p:spPr>
            <a:xfrm>
              <a:off x="4214801" y="5118996"/>
              <a:ext cx="4067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err="1">
                  <a:solidFill>
                    <a:srgbClr val="2C3F4F"/>
                  </a:solidFill>
                  <a:latin typeface="Century Gothic" panose="020B0502020202020204" pitchFamily="34" charset="0"/>
                </a:rPr>
                <a:t>Value-based</a:t>
              </a:r>
              <a:r>
                <a:rPr lang="pt-BR" sz="20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 sz="2000" dirty="0" err="1">
                  <a:solidFill>
                    <a:srgbClr val="2C3F4F"/>
                  </a:solidFill>
                  <a:latin typeface="Century Gothic" panose="020B0502020202020204" pitchFamily="34" charset="0"/>
                </a:rPr>
                <a:t>health</a:t>
              </a:r>
              <a:r>
                <a:rPr lang="pt-BR" sz="20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 sz="2000" dirty="0" err="1">
                  <a:solidFill>
                    <a:srgbClr val="2C3F4F"/>
                  </a:solidFill>
                  <a:latin typeface="Century Gothic" panose="020B0502020202020204" pitchFamily="34" charset="0"/>
                </a:rPr>
                <a:t>care</a:t>
              </a:r>
              <a:r>
                <a:rPr lang="pt-BR" sz="20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 (VBC)</a:t>
              </a:r>
              <a:endParaRPr lang="pt-BR" sz="2000" b="1" dirty="0">
                <a:solidFill>
                  <a:srgbClr val="2C3F4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63" name="Imagem 162">
              <a:extLst>
                <a:ext uri="{FF2B5EF4-FFF2-40B4-BE49-F238E27FC236}">
                  <a16:creationId xmlns:a16="http://schemas.microsoft.com/office/drawing/2014/main" id="{241FA917-F79B-4F2F-AE25-107FDE56A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34" t="64789" r="29254" b="21945"/>
            <a:stretch/>
          </p:blipFill>
          <p:spPr>
            <a:xfrm>
              <a:off x="3661322" y="5045801"/>
              <a:ext cx="541260" cy="530648"/>
            </a:xfrm>
            <a:prstGeom prst="rect">
              <a:avLst/>
            </a:prstGeom>
          </p:spPr>
        </p:pic>
      </p:grpSp>
      <p:pic>
        <p:nvPicPr>
          <p:cNvPr id="164" name="Imagem 163">
            <a:extLst>
              <a:ext uri="{FF2B5EF4-FFF2-40B4-BE49-F238E27FC236}">
                <a16:creationId xmlns:a16="http://schemas.microsoft.com/office/drawing/2014/main" id="{71E853C2-5324-4881-A5FA-B73ABF329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100" t="37102" r="62276" b="31633"/>
          <a:stretch/>
        </p:blipFill>
        <p:spPr>
          <a:xfrm>
            <a:off x="6828801" y="5959275"/>
            <a:ext cx="370480" cy="334627"/>
          </a:xfrm>
          <a:prstGeom prst="rect">
            <a:avLst/>
          </a:prstGeom>
        </p:spPr>
      </p:pic>
      <p:sp>
        <p:nvSpPr>
          <p:cNvPr id="165" name="Retângulo 164">
            <a:extLst>
              <a:ext uri="{FF2B5EF4-FFF2-40B4-BE49-F238E27FC236}">
                <a16:creationId xmlns:a16="http://schemas.microsoft.com/office/drawing/2014/main" id="{FEE79C5F-1A52-41FC-82D5-D29EB156991F}"/>
              </a:ext>
            </a:extLst>
          </p:cNvPr>
          <p:cNvSpPr/>
          <p:nvPr/>
        </p:nvSpPr>
        <p:spPr>
          <a:xfrm>
            <a:off x="4283962" y="5766490"/>
            <a:ext cx="260070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BR" sz="12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Incorporação condicionada a desenvolvimento de evidência </a:t>
            </a:r>
            <a:r>
              <a:rPr lang="pt-BR" sz="1200" b="1" dirty="0">
                <a:solidFill>
                  <a:srgbClr val="006CB5"/>
                </a:solidFill>
                <a:latin typeface="Century Gothic" panose="020B0502020202020204" pitchFamily="34" charset="0"/>
              </a:rPr>
              <a:t>de desfechos e custos centrados nos pacientes</a:t>
            </a:r>
          </a:p>
        </p:txBody>
      </p:sp>
    </p:spTree>
    <p:extLst>
      <p:ext uri="{BB962C8B-B14F-4D97-AF65-F5344CB8AC3E}">
        <p14:creationId xmlns:p14="http://schemas.microsoft.com/office/powerpoint/2010/main" val="12924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2.59259E-6 L 0.00365 0.11828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5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2.59259E-6 L 0.00365 0.11828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590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2222E-6 2.59259E-6 L 0.00364 0.11828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59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3.7037E-6 L 0.00365 0.11829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5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3.33333E-6 -2.22222E-6 L 0.00364 0.11829 " pathEditMode="relative" rAng="0" ptsTypes="AA">
                                      <p:cBhvr>
                                        <p:cTn id="43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5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7.40741E-7 L -0.06997 7.40741E-7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8" grpId="0" animBg="1"/>
      <p:bldP spid="66" grpId="0"/>
      <p:bldP spid="70" grpId="0"/>
      <p:bldP spid="1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tângulo: Cantos Arredondados 49">
            <a:extLst>
              <a:ext uri="{FF2B5EF4-FFF2-40B4-BE49-F238E27FC236}">
                <a16:creationId xmlns:a16="http://schemas.microsoft.com/office/drawing/2014/main" id="{6833E672-72E8-44A4-A0DE-4537532225C3}"/>
              </a:ext>
            </a:extLst>
          </p:cNvPr>
          <p:cNvSpPr/>
          <p:nvPr/>
        </p:nvSpPr>
        <p:spPr>
          <a:xfrm>
            <a:off x="1898570" y="1971677"/>
            <a:ext cx="4149194" cy="4807494"/>
          </a:xfrm>
          <a:prstGeom prst="roundRect">
            <a:avLst>
              <a:gd name="adj" fmla="val 10936"/>
            </a:avLst>
          </a:prstGeo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rgbClr val="2C3F4F"/>
            </a:solidFill>
          </a:ln>
          <a:effectLst>
            <a:outerShdw blurRad="25400" dist="38100" dir="810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9CBB82D-F058-44B2-8CED-F10A93706012}"/>
              </a:ext>
            </a:extLst>
          </p:cNvPr>
          <p:cNvSpPr txBox="1"/>
          <p:nvPr/>
        </p:nvSpPr>
        <p:spPr>
          <a:xfrm>
            <a:off x="1770955" y="331498"/>
            <a:ext cx="2973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spc="-50" dirty="0">
                <a:solidFill>
                  <a:srgbClr val="2C3F4F"/>
                </a:solidFill>
                <a:latin typeface="Century Gothic" panose="020B0502020202020204" pitchFamily="34" charset="0"/>
              </a:rPr>
              <a:t>2- Base de dados  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5E854FB8-F143-49A5-B5D9-5BD5D10C305B}"/>
              </a:ext>
            </a:extLst>
          </p:cNvPr>
          <p:cNvSpPr/>
          <p:nvPr/>
        </p:nvSpPr>
        <p:spPr>
          <a:xfrm>
            <a:off x="2012691" y="951469"/>
            <a:ext cx="6721406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pt-BR" sz="2400" dirty="0">
                <a:solidFill>
                  <a:srgbClr val="2C3F4F"/>
                </a:solidFill>
                <a:latin typeface="Century Gothic" panose="020B0502020202020204" pitchFamily="34" charset="0"/>
              </a:rPr>
              <a:t>Propostas: </a:t>
            </a:r>
          </a:p>
          <a:p>
            <a:pPr marL="400050" indent="-400050">
              <a:lnSpc>
                <a:spcPts val="1900"/>
              </a:lnSpc>
              <a:buFont typeface="+mj-lt"/>
              <a:buAutoNum type="romanUcPeriod"/>
            </a:pPr>
            <a:r>
              <a:rPr lang="pt-BR" b="1" i="1" dirty="0">
                <a:solidFill>
                  <a:srgbClr val="2C3F4F"/>
                </a:solidFill>
                <a:latin typeface="Century Gothic" panose="020B0502020202020204" pitchFamily="34" charset="0"/>
              </a:rPr>
              <a:t>padronização e interoperabilidade de dados</a:t>
            </a:r>
          </a:p>
          <a:p>
            <a:pPr marL="400050" indent="-400050">
              <a:lnSpc>
                <a:spcPts val="1900"/>
              </a:lnSpc>
              <a:buFont typeface="+mj-lt"/>
              <a:buAutoNum type="romanUcPeriod"/>
            </a:pPr>
            <a:r>
              <a:rPr lang="pt-BR" b="1" i="1" dirty="0">
                <a:solidFill>
                  <a:srgbClr val="2C3F4F"/>
                </a:solidFill>
                <a:latin typeface="Century Gothic" panose="020B0502020202020204" pitchFamily="34" charset="0"/>
              </a:rPr>
              <a:t>Investimento em cultura de gestão de dados</a:t>
            </a:r>
          </a:p>
        </p:txBody>
      </p:sp>
      <p:sp>
        <p:nvSpPr>
          <p:cNvPr id="178" name="Retângulo: Cantos Arredondados 49">
            <a:extLst>
              <a:ext uri="{FF2B5EF4-FFF2-40B4-BE49-F238E27FC236}">
                <a16:creationId xmlns:a16="http://schemas.microsoft.com/office/drawing/2014/main" id="{6833E672-72E8-44A4-A0DE-4537532225C3}"/>
              </a:ext>
            </a:extLst>
          </p:cNvPr>
          <p:cNvSpPr/>
          <p:nvPr/>
        </p:nvSpPr>
        <p:spPr>
          <a:xfrm>
            <a:off x="6151081" y="1937581"/>
            <a:ext cx="4149194" cy="4841591"/>
          </a:xfrm>
          <a:prstGeom prst="roundRect">
            <a:avLst>
              <a:gd name="adj" fmla="val 10936"/>
            </a:avLst>
          </a:prstGeo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rgbClr val="2C3F4F"/>
            </a:solidFill>
          </a:ln>
          <a:effectLst>
            <a:outerShdw blurRad="25400" dist="38100" dir="810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2"/>
          <p:cNvGrpSpPr/>
          <p:nvPr/>
        </p:nvGrpSpPr>
        <p:grpSpPr>
          <a:xfrm>
            <a:off x="2078198" y="2989859"/>
            <a:ext cx="3789939" cy="3191673"/>
            <a:chOff x="554197" y="3323690"/>
            <a:chExt cx="3789939" cy="3191673"/>
          </a:xfrm>
        </p:grpSpPr>
        <p:sp>
          <p:nvSpPr>
            <p:cNvPr id="180" name="Retângulo 179"/>
            <p:cNvSpPr/>
            <p:nvPr/>
          </p:nvSpPr>
          <p:spPr>
            <a:xfrm>
              <a:off x="640130" y="3355524"/>
              <a:ext cx="3678481" cy="3159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/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Considerações gerais: </a:t>
              </a:r>
            </a:p>
            <a:p>
              <a:pPr marL="342900" indent="-342900" algn="ctr"/>
              <a:endParaRPr lang="pt-BR" sz="1600" b="1" dirty="0">
                <a:solidFill>
                  <a:srgbClr val="2C3F4F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pt-BR" sz="1400" dirty="0">
                  <a:latin typeface="Century Gothic" pitchFamily="34" charset="0"/>
                </a:rPr>
                <a:t>Recomendações para melhorar a disponibilização pelas operadoras de dados para contratantes e usuários,</a:t>
              </a:r>
            </a:p>
            <a:p>
              <a:pPr marL="342900" indent="-342900">
                <a:buFont typeface="+mj-lt"/>
                <a:buAutoNum type="arabicPeriod"/>
              </a:pPr>
              <a:endParaRPr lang="pt-BR" sz="1400" dirty="0">
                <a:latin typeface="Century Gothic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pt-BR" sz="1400" dirty="0">
                  <a:latin typeface="Century Gothic" pitchFamily="34" charset="0"/>
                </a:rPr>
                <a:t>Definição de identificador para </a:t>
              </a:r>
              <a:r>
                <a:rPr lang="pt-BR" sz="1400" dirty="0" err="1">
                  <a:latin typeface="Century Gothic" pitchFamily="34" charset="0"/>
                </a:rPr>
                <a:t>rastreabilidade</a:t>
              </a:r>
              <a:r>
                <a:rPr lang="pt-BR" sz="1400" dirty="0">
                  <a:latin typeface="Century Gothic" pitchFamily="34" charset="0"/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endParaRPr lang="pt-BR" sz="1400" dirty="0">
                <a:latin typeface="Century Gothic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pt-BR" sz="1400" dirty="0">
                  <a:latin typeface="Century Gothic" pitchFamily="34" charset="0"/>
                </a:rPr>
                <a:t>Usar linguagem de interoperabilidade em saúde já disponível.  </a:t>
              </a:r>
            </a:p>
            <a:p>
              <a:pPr algn="ctr">
                <a:lnSpc>
                  <a:spcPts val="1600"/>
                </a:lnSpc>
              </a:pPr>
              <a:endParaRPr lang="pt-BR" sz="1600" b="1" dirty="0">
                <a:solidFill>
                  <a:srgbClr val="2C3F4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81" name="Conector reto 180">
              <a:extLst>
                <a:ext uri="{FF2B5EF4-FFF2-40B4-BE49-F238E27FC236}">
                  <a16:creationId xmlns:a16="http://schemas.microsoft.com/office/drawing/2014/main" id="{38479453-DB86-4A59-A8DC-194D55587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197" y="3323690"/>
              <a:ext cx="3789939" cy="1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14"/>
          <p:cNvGrpSpPr/>
          <p:nvPr/>
        </p:nvGrpSpPr>
        <p:grpSpPr>
          <a:xfrm>
            <a:off x="6193204" y="2934993"/>
            <a:ext cx="3894392" cy="3999609"/>
            <a:chOff x="449744" y="5791687"/>
            <a:chExt cx="3894392" cy="3999609"/>
          </a:xfrm>
        </p:grpSpPr>
        <p:sp>
          <p:nvSpPr>
            <p:cNvPr id="184" name="Retângulo 183"/>
            <p:cNvSpPr/>
            <p:nvPr/>
          </p:nvSpPr>
          <p:spPr>
            <a:xfrm>
              <a:off x="449744" y="5841497"/>
              <a:ext cx="3879506" cy="3949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O que se espera:</a:t>
              </a:r>
            </a:p>
            <a:p>
              <a:pPr algn="ctr">
                <a:lnSpc>
                  <a:spcPts val="1600"/>
                </a:lnSpc>
              </a:pPr>
              <a:endParaRPr lang="pt-BR" sz="1600" b="1" dirty="0">
                <a:solidFill>
                  <a:srgbClr val="2C3F4F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pt-BR" sz="1400" dirty="0">
                  <a:latin typeface="Century Gothic" pitchFamily="34" charset="0"/>
                </a:rPr>
                <a:t>Adoção de protocolos para interface e integração de dados a partir da rede assistencial</a:t>
              </a:r>
            </a:p>
            <a:p>
              <a:pPr marL="342900" indent="-342900">
                <a:buFont typeface="+mj-lt"/>
                <a:buAutoNum type="arabicPeriod"/>
              </a:pPr>
              <a:endParaRPr lang="pt-BR" sz="1400" dirty="0">
                <a:latin typeface="Century Gothic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pt-BR" sz="1400" dirty="0">
                  <a:latin typeface="Century Gothic" pitchFamily="34" charset="0"/>
                </a:rPr>
                <a:t>Benchmarking com dados de saúde de populações (por operadora, por estado, por perfil sociodemográfico) .</a:t>
              </a:r>
            </a:p>
            <a:p>
              <a:pPr marL="342900" indent="-342900">
                <a:buFont typeface="+mj-lt"/>
                <a:buAutoNum type="arabicPeriod"/>
              </a:pPr>
              <a:endParaRPr lang="pt-BR" sz="1400" dirty="0">
                <a:latin typeface="Century Gothic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pt-BR" sz="1400" dirty="0">
                  <a:latin typeface="Century Gothic" pitchFamily="34" charset="0"/>
                </a:rPr>
                <a:t>Possibilidade de realização de estudos preditivos.</a:t>
              </a:r>
            </a:p>
            <a:p>
              <a:pPr marL="342900" indent="-342900">
                <a:buFont typeface="+mj-lt"/>
                <a:buAutoNum type="arabicPeriod"/>
              </a:pPr>
              <a:endParaRPr lang="pt-BR" sz="1400" dirty="0">
                <a:latin typeface="Century Gothic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pt-BR" sz="1400" dirty="0">
                  <a:latin typeface="Century Gothic" pitchFamily="34" charset="0"/>
                </a:rPr>
                <a:t>Parcerias com operadoras/seguradoras e redes assistenciais para realização de projetos pilotos fazer piloto</a:t>
              </a:r>
            </a:p>
            <a:p>
              <a:pPr marL="342900" indent="-342900">
                <a:buFont typeface="+mj-lt"/>
                <a:buAutoNum type="arabicPeriod"/>
              </a:pPr>
              <a:endParaRPr lang="pt-BR" sz="1400" dirty="0">
                <a:latin typeface="Century Gothic" pitchFamily="34" charset="0"/>
              </a:endParaRPr>
            </a:p>
          </p:txBody>
        </p:sp>
        <p:cxnSp>
          <p:nvCxnSpPr>
            <p:cNvPr id="185" name="Conector reto 184">
              <a:extLst>
                <a:ext uri="{FF2B5EF4-FFF2-40B4-BE49-F238E27FC236}">
                  <a16:creationId xmlns:a16="http://schemas.microsoft.com/office/drawing/2014/main" id="{38479453-DB86-4A59-A8DC-194D55587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197" y="5791687"/>
              <a:ext cx="3789939" cy="1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10" y="2037946"/>
            <a:ext cx="2040088" cy="79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72" y="2086638"/>
            <a:ext cx="1670696" cy="75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D78F3EE-ECC9-4023-9918-0643CB52BDAD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50" grpId="0"/>
      <p:bldP spid="151" grpId="0"/>
      <p:bldP spid="17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233E5BB2-069A-4DBC-95F7-3CF83B776A36}"/>
              </a:ext>
            </a:extLst>
          </p:cNvPr>
          <p:cNvSpPr/>
          <p:nvPr/>
        </p:nvSpPr>
        <p:spPr>
          <a:xfrm>
            <a:off x="1524000" y="1223320"/>
            <a:ext cx="9144000" cy="56346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2AB48B7-B76A-4A4D-8D09-A2543C4024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2973" y="1256533"/>
            <a:ext cx="1351256" cy="1133651"/>
            <a:chOff x="2641" y="1960"/>
            <a:chExt cx="1540" cy="1292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BE7AA5B9-2436-420A-8ADE-AD570FBA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358"/>
              <a:ext cx="122" cy="288"/>
            </a:xfrm>
            <a:custGeom>
              <a:avLst/>
              <a:gdLst>
                <a:gd name="T0" fmla="*/ 8 w 20"/>
                <a:gd name="T1" fmla="*/ 47 h 47"/>
                <a:gd name="T2" fmla="*/ 0 w 20"/>
                <a:gd name="T3" fmla="*/ 47 h 47"/>
                <a:gd name="T4" fmla="*/ 13 w 20"/>
                <a:gd name="T5" fmla="*/ 0 h 47"/>
                <a:gd name="T6" fmla="*/ 20 w 20"/>
                <a:gd name="T7" fmla="*/ 4 h 47"/>
                <a:gd name="T8" fmla="*/ 8 w 2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7">
                  <a:moveTo>
                    <a:pt x="8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0"/>
                    <a:pt x="5" y="14"/>
                    <a:pt x="13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2" y="17"/>
                    <a:pt x="8" y="32"/>
                    <a:pt x="8" y="47"/>
                  </a:cubicBez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C3B6D62-798F-4D8A-9E3F-68828188D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05"/>
              <a:ext cx="531" cy="404"/>
            </a:xfrm>
            <a:custGeom>
              <a:avLst/>
              <a:gdLst>
                <a:gd name="T0" fmla="*/ 0 w 87"/>
                <a:gd name="T1" fmla="*/ 66 h 66"/>
                <a:gd name="T2" fmla="*/ 0 w 87"/>
                <a:gd name="T3" fmla="*/ 58 h 66"/>
                <a:gd name="T4" fmla="*/ 80 w 87"/>
                <a:gd name="T5" fmla="*/ 0 h 66"/>
                <a:gd name="T6" fmla="*/ 87 w 87"/>
                <a:gd name="T7" fmla="*/ 3 h 66"/>
                <a:gd name="T8" fmla="*/ 0 w 87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6">
                  <a:moveTo>
                    <a:pt x="0" y="6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36" y="58"/>
                    <a:pt x="68" y="35"/>
                    <a:pt x="80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75" y="40"/>
                    <a:pt x="40" y="66"/>
                    <a:pt x="0" y="66"/>
                  </a:cubicBez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EDAEB3F2-3D21-498C-8885-8542D414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2401"/>
              <a:ext cx="104" cy="165"/>
            </a:xfrm>
            <a:custGeom>
              <a:avLst/>
              <a:gdLst>
                <a:gd name="T0" fmla="*/ 9 w 17"/>
                <a:gd name="T1" fmla="*/ 27 h 27"/>
                <a:gd name="T2" fmla="*/ 0 w 17"/>
                <a:gd name="T3" fmla="*/ 4 h 27"/>
                <a:gd name="T4" fmla="*/ 7 w 17"/>
                <a:gd name="T5" fmla="*/ 0 h 27"/>
                <a:gd name="T6" fmla="*/ 17 w 17"/>
                <a:gd name="T7" fmla="*/ 25 h 27"/>
                <a:gd name="T8" fmla="*/ 9 w 1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9" y="27"/>
                  </a:moveTo>
                  <a:cubicBezTo>
                    <a:pt x="8" y="19"/>
                    <a:pt x="5" y="11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8"/>
                    <a:pt x="15" y="16"/>
                    <a:pt x="17" y="25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AFB1B0A-AE7E-47B2-8F52-8AE2EC26F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193"/>
              <a:ext cx="886" cy="894"/>
            </a:xfrm>
            <a:custGeom>
              <a:avLst/>
              <a:gdLst>
                <a:gd name="T0" fmla="*/ 73 w 145"/>
                <a:gd name="T1" fmla="*/ 146 h 146"/>
                <a:gd name="T2" fmla="*/ 0 w 145"/>
                <a:gd name="T3" fmla="*/ 73 h 146"/>
                <a:gd name="T4" fmla="*/ 73 w 145"/>
                <a:gd name="T5" fmla="*/ 0 h 146"/>
                <a:gd name="T6" fmla="*/ 116 w 145"/>
                <a:gd name="T7" fmla="*/ 14 h 146"/>
                <a:gd name="T8" fmla="*/ 112 w 145"/>
                <a:gd name="T9" fmla="*/ 20 h 146"/>
                <a:gd name="T10" fmla="*/ 73 w 145"/>
                <a:gd name="T11" fmla="*/ 8 h 146"/>
                <a:gd name="T12" fmla="*/ 8 w 145"/>
                <a:gd name="T13" fmla="*/ 73 h 146"/>
                <a:gd name="T14" fmla="*/ 73 w 145"/>
                <a:gd name="T15" fmla="*/ 138 h 146"/>
                <a:gd name="T16" fmla="*/ 137 w 145"/>
                <a:gd name="T17" fmla="*/ 86 h 146"/>
                <a:gd name="T18" fmla="*/ 145 w 145"/>
                <a:gd name="T19" fmla="*/ 87 h 146"/>
                <a:gd name="T20" fmla="*/ 73 w 145"/>
                <a:gd name="T2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46">
                  <a:moveTo>
                    <a:pt x="73" y="146"/>
                  </a:moveTo>
                  <a:cubicBezTo>
                    <a:pt x="33" y="146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89" y="0"/>
                    <a:pt x="104" y="5"/>
                    <a:pt x="116" y="14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0" y="12"/>
                    <a:pt x="87" y="8"/>
                    <a:pt x="73" y="8"/>
                  </a:cubicBezTo>
                  <a:cubicBezTo>
                    <a:pt x="37" y="8"/>
                    <a:pt x="8" y="37"/>
                    <a:pt x="8" y="73"/>
                  </a:cubicBezTo>
                  <a:cubicBezTo>
                    <a:pt x="8" y="109"/>
                    <a:pt x="37" y="138"/>
                    <a:pt x="73" y="138"/>
                  </a:cubicBezTo>
                  <a:cubicBezTo>
                    <a:pt x="104" y="138"/>
                    <a:pt x="131" y="116"/>
                    <a:pt x="137" y="86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38" y="121"/>
                    <a:pt x="108" y="146"/>
                    <a:pt x="73" y="146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38E42E73-8CC0-44B6-9103-E8376A96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1960"/>
              <a:ext cx="660" cy="135"/>
            </a:xfrm>
            <a:custGeom>
              <a:avLst/>
              <a:gdLst>
                <a:gd name="T0" fmla="*/ 104 w 108"/>
                <a:gd name="T1" fmla="*/ 22 h 22"/>
                <a:gd name="T2" fmla="*/ 53 w 108"/>
                <a:gd name="T3" fmla="*/ 8 h 22"/>
                <a:gd name="T4" fmla="*/ 4 w 108"/>
                <a:gd name="T5" fmla="*/ 21 h 22"/>
                <a:gd name="T6" fmla="*/ 0 w 108"/>
                <a:gd name="T7" fmla="*/ 14 h 22"/>
                <a:gd name="T8" fmla="*/ 53 w 108"/>
                <a:gd name="T9" fmla="*/ 0 h 22"/>
                <a:gd name="T10" fmla="*/ 108 w 108"/>
                <a:gd name="T11" fmla="*/ 15 h 22"/>
                <a:gd name="T12" fmla="*/ 104 w 10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2">
                  <a:moveTo>
                    <a:pt x="104" y="22"/>
                  </a:moveTo>
                  <a:cubicBezTo>
                    <a:pt x="89" y="13"/>
                    <a:pt x="71" y="8"/>
                    <a:pt x="53" y="8"/>
                  </a:cubicBezTo>
                  <a:cubicBezTo>
                    <a:pt x="36" y="8"/>
                    <a:pt x="19" y="13"/>
                    <a:pt x="4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5"/>
                    <a:pt x="35" y="0"/>
                    <a:pt x="53" y="0"/>
                  </a:cubicBezTo>
                  <a:cubicBezTo>
                    <a:pt x="73" y="0"/>
                    <a:pt x="92" y="5"/>
                    <a:pt x="108" y="15"/>
                  </a:cubicBezTo>
                  <a:lnTo>
                    <a:pt x="104" y="22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A14D6025-2D1A-46AB-B937-0A2884BF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315"/>
              <a:ext cx="404" cy="937"/>
            </a:xfrm>
            <a:custGeom>
              <a:avLst/>
              <a:gdLst>
                <a:gd name="T0" fmla="*/ 62 w 66"/>
                <a:gd name="T1" fmla="*/ 153 h 153"/>
                <a:gd name="T2" fmla="*/ 0 w 66"/>
                <a:gd name="T3" fmla="*/ 53 h 153"/>
                <a:gd name="T4" fmla="*/ 14 w 66"/>
                <a:gd name="T5" fmla="*/ 0 h 153"/>
                <a:gd name="T6" fmla="*/ 21 w 66"/>
                <a:gd name="T7" fmla="*/ 3 h 153"/>
                <a:gd name="T8" fmla="*/ 8 w 66"/>
                <a:gd name="T9" fmla="*/ 53 h 153"/>
                <a:gd name="T10" fmla="*/ 66 w 66"/>
                <a:gd name="T11" fmla="*/ 146 h 153"/>
                <a:gd name="T12" fmla="*/ 62 w 66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53">
                  <a:moveTo>
                    <a:pt x="62" y="153"/>
                  </a:moveTo>
                  <a:cubicBezTo>
                    <a:pt x="24" y="134"/>
                    <a:pt x="0" y="96"/>
                    <a:pt x="0" y="53"/>
                  </a:cubicBezTo>
                  <a:cubicBezTo>
                    <a:pt x="0" y="34"/>
                    <a:pt x="5" y="16"/>
                    <a:pt x="14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3" y="19"/>
                    <a:pt x="8" y="36"/>
                    <a:pt x="8" y="53"/>
                  </a:cubicBezTo>
                  <a:cubicBezTo>
                    <a:pt x="8" y="93"/>
                    <a:pt x="30" y="128"/>
                    <a:pt x="66" y="146"/>
                  </a:cubicBezTo>
                  <a:lnTo>
                    <a:pt x="62" y="153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C6EDD35F-C31C-42D2-8D86-82D6B39A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2829"/>
              <a:ext cx="360" cy="417"/>
            </a:xfrm>
            <a:custGeom>
              <a:avLst/>
              <a:gdLst>
                <a:gd name="T0" fmla="*/ 4 w 59"/>
                <a:gd name="T1" fmla="*/ 68 h 68"/>
                <a:gd name="T2" fmla="*/ 0 w 59"/>
                <a:gd name="T3" fmla="*/ 61 h 68"/>
                <a:gd name="T4" fmla="*/ 51 w 59"/>
                <a:gd name="T5" fmla="*/ 0 h 68"/>
                <a:gd name="T6" fmla="*/ 59 w 59"/>
                <a:gd name="T7" fmla="*/ 3 h 68"/>
                <a:gd name="T8" fmla="*/ 4 w 5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8">
                  <a:moveTo>
                    <a:pt x="4" y="68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24" y="48"/>
                    <a:pt x="43" y="26"/>
                    <a:pt x="51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0" y="31"/>
                    <a:pt x="30" y="54"/>
                    <a:pt x="4" y="68"/>
                  </a:cubicBez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83472177-7033-42A4-B2B6-4DEA78C3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340"/>
              <a:ext cx="92" cy="140"/>
            </a:xfrm>
            <a:custGeom>
              <a:avLst/>
              <a:gdLst>
                <a:gd name="T0" fmla="*/ 7 w 15"/>
                <a:gd name="T1" fmla="*/ 23 h 23"/>
                <a:gd name="T2" fmla="*/ 0 w 15"/>
                <a:gd name="T3" fmla="*/ 3 h 23"/>
                <a:gd name="T4" fmla="*/ 7 w 15"/>
                <a:gd name="T5" fmla="*/ 0 h 23"/>
                <a:gd name="T6" fmla="*/ 15 w 15"/>
                <a:gd name="T7" fmla="*/ 21 h 23"/>
                <a:gd name="T8" fmla="*/ 7 w 1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7" y="23"/>
                  </a:moveTo>
                  <a:cubicBezTo>
                    <a:pt x="6" y="16"/>
                    <a:pt x="3" y="9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6"/>
                    <a:pt x="13" y="13"/>
                    <a:pt x="15" y="21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60C99C73-F5E1-4F7D-ADC3-1F0B0CA9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2493"/>
              <a:ext cx="73" cy="98"/>
            </a:xfrm>
            <a:custGeom>
              <a:avLst/>
              <a:gdLst>
                <a:gd name="T0" fmla="*/ 4 w 12"/>
                <a:gd name="T1" fmla="*/ 16 h 16"/>
                <a:gd name="T2" fmla="*/ 0 w 12"/>
                <a:gd name="T3" fmla="*/ 4 h 16"/>
                <a:gd name="T4" fmla="*/ 7 w 12"/>
                <a:gd name="T5" fmla="*/ 0 h 16"/>
                <a:gd name="T6" fmla="*/ 12 w 12"/>
                <a:gd name="T7" fmla="*/ 15 h 16"/>
                <a:gd name="T8" fmla="*/ 4 w 1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4" y="16"/>
                  </a:moveTo>
                  <a:cubicBezTo>
                    <a:pt x="3" y="12"/>
                    <a:pt x="2" y="8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5"/>
                    <a:pt x="11" y="10"/>
                    <a:pt x="12" y="15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BF1C1BEA-BD54-478D-8749-8834C85B8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340"/>
              <a:ext cx="587" cy="606"/>
            </a:xfrm>
            <a:custGeom>
              <a:avLst/>
              <a:gdLst>
                <a:gd name="T0" fmla="*/ 49 w 96"/>
                <a:gd name="T1" fmla="*/ 99 h 99"/>
                <a:gd name="T2" fmla="*/ 0 w 96"/>
                <a:gd name="T3" fmla="*/ 49 h 99"/>
                <a:gd name="T4" fmla="*/ 49 w 96"/>
                <a:gd name="T5" fmla="*/ 0 h 99"/>
                <a:gd name="T6" fmla="*/ 74 w 96"/>
                <a:gd name="T7" fmla="*/ 7 h 99"/>
                <a:gd name="T8" fmla="*/ 70 w 96"/>
                <a:gd name="T9" fmla="*/ 13 h 99"/>
                <a:gd name="T10" fmla="*/ 49 w 96"/>
                <a:gd name="T11" fmla="*/ 8 h 99"/>
                <a:gd name="T12" fmla="*/ 8 w 96"/>
                <a:gd name="T13" fmla="*/ 49 h 99"/>
                <a:gd name="T14" fmla="*/ 49 w 96"/>
                <a:gd name="T15" fmla="*/ 91 h 99"/>
                <a:gd name="T16" fmla="*/ 89 w 96"/>
                <a:gd name="T17" fmla="*/ 61 h 99"/>
                <a:gd name="T18" fmla="*/ 96 w 96"/>
                <a:gd name="T19" fmla="*/ 64 h 99"/>
                <a:gd name="T20" fmla="*/ 49 w 96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9">
                  <a:moveTo>
                    <a:pt x="49" y="99"/>
                  </a:moveTo>
                  <a:cubicBezTo>
                    <a:pt x="22" y="99"/>
                    <a:pt x="0" y="76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58" y="0"/>
                    <a:pt x="67" y="2"/>
                    <a:pt x="74" y="7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4" y="10"/>
                    <a:pt x="57" y="8"/>
                    <a:pt x="49" y="8"/>
                  </a:cubicBezTo>
                  <a:cubicBezTo>
                    <a:pt x="26" y="8"/>
                    <a:pt x="8" y="26"/>
                    <a:pt x="8" y="49"/>
                  </a:cubicBezTo>
                  <a:cubicBezTo>
                    <a:pt x="8" y="72"/>
                    <a:pt x="26" y="91"/>
                    <a:pt x="49" y="91"/>
                  </a:cubicBezTo>
                  <a:cubicBezTo>
                    <a:pt x="68" y="91"/>
                    <a:pt x="83" y="79"/>
                    <a:pt x="89" y="61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0" y="85"/>
                    <a:pt x="71" y="99"/>
                    <a:pt x="49" y="99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9EDA2387-9812-4EFE-8D57-211F2B87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474"/>
              <a:ext cx="317" cy="331"/>
            </a:xfrm>
            <a:custGeom>
              <a:avLst/>
              <a:gdLst>
                <a:gd name="T0" fmla="*/ 27 w 52"/>
                <a:gd name="T1" fmla="*/ 54 h 54"/>
                <a:gd name="T2" fmla="*/ 0 w 52"/>
                <a:gd name="T3" fmla="*/ 27 h 54"/>
                <a:gd name="T4" fmla="*/ 27 w 52"/>
                <a:gd name="T5" fmla="*/ 0 h 54"/>
                <a:gd name="T6" fmla="*/ 39 w 52"/>
                <a:gd name="T7" fmla="*/ 3 h 54"/>
                <a:gd name="T8" fmla="*/ 35 w 52"/>
                <a:gd name="T9" fmla="*/ 10 h 54"/>
                <a:gd name="T10" fmla="*/ 27 w 52"/>
                <a:gd name="T11" fmla="*/ 8 h 54"/>
                <a:gd name="T12" fmla="*/ 8 w 52"/>
                <a:gd name="T13" fmla="*/ 27 h 54"/>
                <a:gd name="T14" fmla="*/ 27 w 52"/>
                <a:gd name="T15" fmla="*/ 46 h 54"/>
                <a:gd name="T16" fmla="*/ 44 w 52"/>
                <a:gd name="T17" fmla="*/ 34 h 54"/>
                <a:gd name="T18" fmla="*/ 52 w 52"/>
                <a:gd name="T19" fmla="*/ 38 h 54"/>
                <a:gd name="T20" fmla="*/ 27 w 52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1" y="0"/>
                    <a:pt x="35" y="1"/>
                    <a:pt x="39" y="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0" y="8"/>
                    <a:pt x="27" y="8"/>
                  </a:cubicBezTo>
                  <a:cubicBezTo>
                    <a:pt x="17" y="8"/>
                    <a:pt x="8" y="17"/>
                    <a:pt x="8" y="27"/>
                  </a:cubicBezTo>
                  <a:cubicBezTo>
                    <a:pt x="8" y="38"/>
                    <a:pt x="17" y="46"/>
                    <a:pt x="27" y="46"/>
                  </a:cubicBezTo>
                  <a:cubicBezTo>
                    <a:pt x="35" y="46"/>
                    <a:pt x="42" y="41"/>
                    <a:pt x="44" y="34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8" y="48"/>
                    <a:pt x="38" y="54"/>
                    <a:pt x="27" y="54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" name="Rectangle 16">
              <a:extLst>
                <a:ext uri="{FF2B5EF4-FFF2-40B4-BE49-F238E27FC236}">
                  <a16:creationId xmlns:a16="http://schemas.microsoft.com/office/drawing/2014/main" id="{CF622E63-7B5F-4E5C-8FEE-066F0F21C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615"/>
              <a:ext cx="855" cy="4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820430D6-F46B-4107-BB7E-6D6F8321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542"/>
              <a:ext cx="220" cy="196"/>
            </a:xfrm>
            <a:custGeom>
              <a:avLst/>
              <a:gdLst>
                <a:gd name="T0" fmla="*/ 220 w 220"/>
                <a:gd name="T1" fmla="*/ 0 h 196"/>
                <a:gd name="T2" fmla="*/ 73 w 220"/>
                <a:gd name="T3" fmla="*/ 0 h 196"/>
                <a:gd name="T4" fmla="*/ 0 w 220"/>
                <a:gd name="T5" fmla="*/ 73 h 196"/>
                <a:gd name="T6" fmla="*/ 0 w 220"/>
                <a:gd name="T7" fmla="*/ 98 h 196"/>
                <a:gd name="T8" fmla="*/ 0 w 220"/>
                <a:gd name="T9" fmla="*/ 122 h 196"/>
                <a:gd name="T10" fmla="*/ 73 w 220"/>
                <a:gd name="T11" fmla="*/ 196 h 196"/>
                <a:gd name="T12" fmla="*/ 220 w 220"/>
                <a:gd name="T13" fmla="*/ 196 h 196"/>
                <a:gd name="T14" fmla="*/ 220 w 220"/>
                <a:gd name="T15" fmla="*/ 171 h 196"/>
                <a:gd name="T16" fmla="*/ 171 w 220"/>
                <a:gd name="T17" fmla="*/ 98 h 196"/>
                <a:gd name="T18" fmla="*/ 220 w 220"/>
                <a:gd name="T19" fmla="*/ 24 h 196"/>
                <a:gd name="T20" fmla="*/ 220 w 220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" h="196">
                  <a:moveTo>
                    <a:pt x="220" y="0"/>
                  </a:moveTo>
                  <a:lnTo>
                    <a:pt x="73" y="0"/>
                  </a:lnTo>
                  <a:lnTo>
                    <a:pt x="0" y="73"/>
                  </a:lnTo>
                  <a:lnTo>
                    <a:pt x="0" y="98"/>
                  </a:lnTo>
                  <a:lnTo>
                    <a:pt x="0" y="122"/>
                  </a:lnTo>
                  <a:lnTo>
                    <a:pt x="73" y="196"/>
                  </a:lnTo>
                  <a:lnTo>
                    <a:pt x="220" y="196"/>
                  </a:lnTo>
                  <a:lnTo>
                    <a:pt x="220" y="171"/>
                  </a:lnTo>
                  <a:lnTo>
                    <a:pt x="171" y="98"/>
                  </a:lnTo>
                  <a:lnTo>
                    <a:pt x="220" y="2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7EAF6926-4967-4AF9-9DE6-4F46B4B91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2040"/>
              <a:ext cx="630" cy="624"/>
            </a:xfrm>
            <a:custGeom>
              <a:avLst/>
              <a:gdLst>
                <a:gd name="T0" fmla="*/ 37 w 630"/>
                <a:gd name="T1" fmla="*/ 624 h 624"/>
                <a:gd name="T2" fmla="*/ 0 w 630"/>
                <a:gd name="T3" fmla="*/ 587 h 624"/>
                <a:gd name="T4" fmla="*/ 593 w 630"/>
                <a:gd name="T5" fmla="*/ 0 h 624"/>
                <a:gd name="T6" fmla="*/ 630 w 630"/>
                <a:gd name="T7" fmla="*/ 36 h 624"/>
                <a:gd name="T8" fmla="*/ 37 w 630"/>
                <a:gd name="T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624">
                  <a:moveTo>
                    <a:pt x="37" y="624"/>
                  </a:moveTo>
                  <a:lnTo>
                    <a:pt x="0" y="587"/>
                  </a:lnTo>
                  <a:lnTo>
                    <a:pt x="593" y="0"/>
                  </a:lnTo>
                  <a:lnTo>
                    <a:pt x="630" y="36"/>
                  </a:lnTo>
                  <a:lnTo>
                    <a:pt x="37" y="624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D4FCECE9-AA53-48E8-B968-5022E8E79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040"/>
              <a:ext cx="245" cy="232"/>
            </a:xfrm>
            <a:custGeom>
              <a:avLst/>
              <a:gdLst>
                <a:gd name="T0" fmla="*/ 104 w 245"/>
                <a:gd name="T1" fmla="*/ 0 h 232"/>
                <a:gd name="T2" fmla="*/ 0 w 245"/>
                <a:gd name="T3" fmla="*/ 104 h 232"/>
                <a:gd name="T4" fmla="*/ 0 w 245"/>
                <a:gd name="T5" fmla="*/ 208 h 232"/>
                <a:gd name="T6" fmla="*/ 19 w 245"/>
                <a:gd name="T7" fmla="*/ 220 h 232"/>
                <a:gd name="T8" fmla="*/ 37 w 245"/>
                <a:gd name="T9" fmla="*/ 232 h 232"/>
                <a:gd name="T10" fmla="*/ 141 w 245"/>
                <a:gd name="T11" fmla="*/ 232 h 232"/>
                <a:gd name="T12" fmla="*/ 245 w 245"/>
                <a:gd name="T13" fmla="*/ 134 h 232"/>
                <a:gd name="T14" fmla="*/ 227 w 245"/>
                <a:gd name="T15" fmla="*/ 122 h 232"/>
                <a:gd name="T16" fmla="*/ 141 w 245"/>
                <a:gd name="T17" fmla="*/ 104 h 232"/>
                <a:gd name="T18" fmla="*/ 123 w 245"/>
                <a:gd name="T19" fmla="*/ 18 h 232"/>
                <a:gd name="T20" fmla="*/ 104 w 245"/>
                <a:gd name="T2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32">
                  <a:moveTo>
                    <a:pt x="104" y="0"/>
                  </a:moveTo>
                  <a:lnTo>
                    <a:pt x="0" y="104"/>
                  </a:lnTo>
                  <a:lnTo>
                    <a:pt x="0" y="208"/>
                  </a:lnTo>
                  <a:lnTo>
                    <a:pt x="19" y="220"/>
                  </a:lnTo>
                  <a:lnTo>
                    <a:pt x="37" y="232"/>
                  </a:lnTo>
                  <a:lnTo>
                    <a:pt x="141" y="232"/>
                  </a:lnTo>
                  <a:lnTo>
                    <a:pt x="245" y="134"/>
                  </a:lnTo>
                  <a:lnTo>
                    <a:pt x="227" y="122"/>
                  </a:lnTo>
                  <a:lnTo>
                    <a:pt x="141" y="104"/>
                  </a:lnTo>
                  <a:lnTo>
                    <a:pt x="123" y="1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FB5816EB-4CEF-4C23-B58A-8A2D2BE630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0222" y="1289004"/>
            <a:ext cx="1247799" cy="1240973"/>
            <a:chOff x="2655" y="1929"/>
            <a:chExt cx="1097" cy="1091"/>
          </a:xfrm>
        </p:grpSpPr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976CC08B-6BBB-4BCD-A386-A9316ADDEC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2" y="2136"/>
              <a:ext cx="701" cy="700"/>
            </a:xfrm>
            <a:custGeom>
              <a:avLst/>
              <a:gdLst>
                <a:gd name="T0" fmla="*/ 76 w 152"/>
                <a:gd name="T1" fmla="*/ 152 h 152"/>
                <a:gd name="T2" fmla="*/ 0 w 152"/>
                <a:gd name="T3" fmla="*/ 76 h 152"/>
                <a:gd name="T4" fmla="*/ 76 w 152"/>
                <a:gd name="T5" fmla="*/ 0 h 152"/>
                <a:gd name="T6" fmla="*/ 152 w 152"/>
                <a:gd name="T7" fmla="*/ 76 h 152"/>
                <a:gd name="T8" fmla="*/ 76 w 152"/>
                <a:gd name="T9" fmla="*/ 152 h 152"/>
                <a:gd name="T10" fmla="*/ 76 w 152"/>
                <a:gd name="T11" fmla="*/ 8 h 152"/>
                <a:gd name="T12" fmla="*/ 8 w 152"/>
                <a:gd name="T13" fmla="*/ 76 h 152"/>
                <a:gd name="T14" fmla="*/ 76 w 152"/>
                <a:gd name="T15" fmla="*/ 144 h 152"/>
                <a:gd name="T16" fmla="*/ 144 w 152"/>
                <a:gd name="T17" fmla="*/ 76 h 152"/>
                <a:gd name="T18" fmla="*/ 76 w 152"/>
                <a:gd name="T1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2" y="34"/>
                    <a:pt x="152" y="76"/>
                  </a:cubicBezTo>
                  <a:cubicBezTo>
                    <a:pt x="152" y="118"/>
                    <a:pt x="118" y="152"/>
                    <a:pt x="76" y="152"/>
                  </a:cubicBezTo>
                  <a:close/>
                  <a:moveTo>
                    <a:pt x="76" y="8"/>
                  </a:moveTo>
                  <a:cubicBezTo>
                    <a:pt x="39" y="8"/>
                    <a:pt x="8" y="39"/>
                    <a:pt x="8" y="76"/>
                  </a:cubicBezTo>
                  <a:cubicBezTo>
                    <a:pt x="8" y="114"/>
                    <a:pt x="39" y="144"/>
                    <a:pt x="76" y="144"/>
                  </a:cubicBezTo>
                  <a:cubicBezTo>
                    <a:pt x="114" y="144"/>
                    <a:pt x="144" y="114"/>
                    <a:pt x="144" y="76"/>
                  </a:cubicBezTo>
                  <a:cubicBezTo>
                    <a:pt x="144" y="39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id="{4327F7C1-560E-4708-A194-7732E34AE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338"/>
              <a:ext cx="369" cy="313"/>
            </a:xfrm>
            <a:custGeom>
              <a:avLst/>
              <a:gdLst>
                <a:gd name="T0" fmla="*/ 55 w 369"/>
                <a:gd name="T1" fmla="*/ 129 h 313"/>
                <a:gd name="T2" fmla="*/ 129 w 369"/>
                <a:gd name="T3" fmla="*/ 203 h 313"/>
                <a:gd name="T4" fmla="*/ 313 w 369"/>
                <a:gd name="T5" fmla="*/ 0 h 313"/>
                <a:gd name="T6" fmla="*/ 369 w 369"/>
                <a:gd name="T7" fmla="*/ 56 h 313"/>
                <a:gd name="T8" fmla="*/ 129 w 369"/>
                <a:gd name="T9" fmla="*/ 313 h 313"/>
                <a:gd name="T10" fmla="*/ 0 w 369"/>
                <a:gd name="T11" fmla="*/ 185 h 313"/>
                <a:gd name="T12" fmla="*/ 55 w 369"/>
                <a:gd name="T13" fmla="*/ 12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13">
                  <a:moveTo>
                    <a:pt x="55" y="129"/>
                  </a:moveTo>
                  <a:lnTo>
                    <a:pt x="129" y="203"/>
                  </a:lnTo>
                  <a:lnTo>
                    <a:pt x="313" y="0"/>
                  </a:lnTo>
                  <a:lnTo>
                    <a:pt x="369" y="56"/>
                  </a:lnTo>
                  <a:lnTo>
                    <a:pt x="129" y="313"/>
                  </a:lnTo>
                  <a:lnTo>
                    <a:pt x="0" y="185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62C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79FEBD40-1701-49A4-BF46-2FD059E20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2417"/>
              <a:ext cx="530" cy="603"/>
            </a:xfrm>
            <a:custGeom>
              <a:avLst/>
              <a:gdLst>
                <a:gd name="T0" fmla="*/ 114 w 115"/>
                <a:gd name="T1" fmla="*/ 131 h 131"/>
                <a:gd name="T2" fmla="*/ 32 w 115"/>
                <a:gd name="T3" fmla="*/ 93 h 131"/>
                <a:gd name="T4" fmla="*/ 1 w 115"/>
                <a:gd name="T5" fmla="*/ 9 h 131"/>
                <a:gd name="T6" fmla="*/ 2 w 115"/>
                <a:gd name="T7" fmla="*/ 0 h 131"/>
                <a:gd name="T8" fmla="*/ 10 w 115"/>
                <a:gd name="T9" fmla="*/ 1 h 131"/>
                <a:gd name="T10" fmla="*/ 9 w 115"/>
                <a:gd name="T11" fmla="*/ 9 h 131"/>
                <a:gd name="T12" fmla="*/ 38 w 115"/>
                <a:gd name="T13" fmla="*/ 88 h 131"/>
                <a:gd name="T14" fmla="*/ 115 w 115"/>
                <a:gd name="T15" fmla="*/ 123 h 131"/>
                <a:gd name="T16" fmla="*/ 114 w 11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31">
                  <a:moveTo>
                    <a:pt x="114" y="131"/>
                  </a:moveTo>
                  <a:cubicBezTo>
                    <a:pt x="83" y="130"/>
                    <a:pt x="54" y="117"/>
                    <a:pt x="32" y="93"/>
                  </a:cubicBezTo>
                  <a:cubicBezTo>
                    <a:pt x="11" y="70"/>
                    <a:pt x="0" y="40"/>
                    <a:pt x="1" y="9"/>
                  </a:cubicBezTo>
                  <a:cubicBezTo>
                    <a:pt x="1" y="6"/>
                    <a:pt x="2" y="4"/>
                    <a:pt x="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4"/>
                    <a:pt x="9" y="7"/>
                    <a:pt x="9" y="9"/>
                  </a:cubicBezTo>
                  <a:cubicBezTo>
                    <a:pt x="8" y="38"/>
                    <a:pt x="18" y="66"/>
                    <a:pt x="38" y="88"/>
                  </a:cubicBezTo>
                  <a:cubicBezTo>
                    <a:pt x="58" y="110"/>
                    <a:pt x="85" y="122"/>
                    <a:pt x="115" y="123"/>
                  </a:cubicBezTo>
                  <a:lnTo>
                    <a:pt x="114" y="131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CBB121AF-26B1-406C-957D-32BA2DBE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228"/>
              <a:ext cx="346" cy="746"/>
            </a:xfrm>
            <a:custGeom>
              <a:avLst/>
              <a:gdLst>
                <a:gd name="T0" fmla="*/ 4 w 75"/>
                <a:gd name="T1" fmla="*/ 162 h 162"/>
                <a:gd name="T2" fmla="*/ 0 w 75"/>
                <a:gd name="T3" fmla="*/ 155 h 162"/>
                <a:gd name="T4" fmla="*/ 66 w 75"/>
                <a:gd name="T5" fmla="*/ 59 h 162"/>
                <a:gd name="T6" fmla="*/ 54 w 75"/>
                <a:gd name="T7" fmla="*/ 3 h 162"/>
                <a:gd name="T8" fmla="*/ 61 w 75"/>
                <a:gd name="T9" fmla="*/ 0 h 162"/>
                <a:gd name="T10" fmla="*/ 74 w 75"/>
                <a:gd name="T11" fmla="*/ 59 h 162"/>
                <a:gd name="T12" fmla="*/ 4 w 75"/>
                <a:gd name="T1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62">
                  <a:moveTo>
                    <a:pt x="4" y="162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39" y="138"/>
                    <a:pt x="64" y="101"/>
                    <a:pt x="66" y="59"/>
                  </a:cubicBezTo>
                  <a:cubicBezTo>
                    <a:pt x="67" y="40"/>
                    <a:pt x="63" y="20"/>
                    <a:pt x="54" y="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0" y="18"/>
                    <a:pt x="75" y="38"/>
                    <a:pt x="74" y="59"/>
                  </a:cubicBezTo>
                  <a:cubicBezTo>
                    <a:pt x="72" y="105"/>
                    <a:pt x="45" y="144"/>
                    <a:pt x="4" y="162"/>
                  </a:cubicBez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EC8802A5-D1BB-492A-83F1-6564DD788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929"/>
              <a:ext cx="783" cy="281"/>
            </a:xfrm>
            <a:custGeom>
              <a:avLst/>
              <a:gdLst>
                <a:gd name="T0" fmla="*/ 7 w 170"/>
                <a:gd name="T1" fmla="*/ 61 h 61"/>
                <a:gd name="T2" fmla="*/ 0 w 170"/>
                <a:gd name="T3" fmla="*/ 56 h 61"/>
                <a:gd name="T4" fmla="*/ 105 w 170"/>
                <a:gd name="T5" fmla="*/ 1 h 61"/>
                <a:gd name="T6" fmla="*/ 170 w 170"/>
                <a:gd name="T7" fmla="*/ 24 h 61"/>
                <a:gd name="T8" fmla="*/ 165 w 170"/>
                <a:gd name="T9" fmla="*/ 31 h 61"/>
                <a:gd name="T10" fmla="*/ 105 w 170"/>
                <a:gd name="T11" fmla="*/ 9 h 61"/>
                <a:gd name="T12" fmla="*/ 7 w 17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1">
                  <a:moveTo>
                    <a:pt x="7" y="61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23" y="21"/>
                    <a:pt x="63" y="0"/>
                    <a:pt x="105" y="1"/>
                  </a:cubicBezTo>
                  <a:cubicBezTo>
                    <a:pt x="129" y="2"/>
                    <a:pt x="151" y="10"/>
                    <a:pt x="170" y="24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48" y="18"/>
                    <a:pt x="127" y="10"/>
                    <a:pt x="105" y="9"/>
                  </a:cubicBezTo>
                  <a:cubicBezTo>
                    <a:pt x="65" y="8"/>
                    <a:pt x="28" y="27"/>
                    <a:pt x="7" y="61"/>
                  </a:cubicBez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0CBC9FDC-8D86-4C7B-AAAD-4A65533E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27"/>
              <a:ext cx="198" cy="649"/>
            </a:xfrm>
            <a:custGeom>
              <a:avLst/>
              <a:gdLst>
                <a:gd name="T0" fmla="*/ 27 w 43"/>
                <a:gd name="T1" fmla="*/ 141 h 141"/>
                <a:gd name="T2" fmla="*/ 2 w 43"/>
                <a:gd name="T3" fmla="*/ 72 h 141"/>
                <a:gd name="T4" fmla="*/ 33 w 43"/>
                <a:gd name="T5" fmla="*/ 5 h 141"/>
                <a:gd name="T6" fmla="*/ 38 w 43"/>
                <a:gd name="T7" fmla="*/ 0 h 141"/>
                <a:gd name="T8" fmla="*/ 43 w 43"/>
                <a:gd name="T9" fmla="*/ 7 h 141"/>
                <a:gd name="T10" fmla="*/ 38 w 43"/>
                <a:gd name="T11" fmla="*/ 11 h 141"/>
                <a:gd name="T12" fmla="*/ 10 w 43"/>
                <a:gd name="T13" fmla="*/ 72 h 141"/>
                <a:gd name="T14" fmla="*/ 33 w 43"/>
                <a:gd name="T15" fmla="*/ 136 h 141"/>
                <a:gd name="T16" fmla="*/ 27 w 43"/>
                <a:gd name="T1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41">
                  <a:moveTo>
                    <a:pt x="27" y="141"/>
                  </a:moveTo>
                  <a:cubicBezTo>
                    <a:pt x="10" y="122"/>
                    <a:pt x="0" y="98"/>
                    <a:pt x="2" y="72"/>
                  </a:cubicBezTo>
                  <a:cubicBezTo>
                    <a:pt x="3" y="46"/>
                    <a:pt x="14" y="22"/>
                    <a:pt x="33" y="5"/>
                  </a:cubicBezTo>
                  <a:cubicBezTo>
                    <a:pt x="34" y="3"/>
                    <a:pt x="36" y="2"/>
                    <a:pt x="38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8"/>
                    <a:pt x="40" y="9"/>
                    <a:pt x="38" y="11"/>
                  </a:cubicBezTo>
                  <a:cubicBezTo>
                    <a:pt x="21" y="27"/>
                    <a:pt x="10" y="49"/>
                    <a:pt x="10" y="72"/>
                  </a:cubicBezTo>
                  <a:cubicBezTo>
                    <a:pt x="9" y="96"/>
                    <a:pt x="17" y="119"/>
                    <a:pt x="33" y="136"/>
                  </a:cubicBezTo>
                  <a:lnTo>
                    <a:pt x="27" y="141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164" name="Conector reto 163">
            <a:extLst>
              <a:ext uri="{FF2B5EF4-FFF2-40B4-BE49-F238E27FC236}">
                <a16:creationId xmlns:a16="http://schemas.microsoft.com/office/drawing/2014/main" id="{0AB2CB29-5576-4726-B34D-ADED9B512B71}"/>
              </a:ext>
            </a:extLst>
          </p:cNvPr>
          <p:cNvCxnSpPr>
            <a:cxnSpLocks/>
          </p:cNvCxnSpPr>
          <p:nvPr/>
        </p:nvCxnSpPr>
        <p:spPr>
          <a:xfrm flipV="1">
            <a:off x="6096000" y="4608756"/>
            <a:ext cx="0" cy="1853053"/>
          </a:xfrm>
          <a:prstGeom prst="line">
            <a:avLst/>
          </a:prstGeom>
          <a:ln w="9525">
            <a:solidFill>
              <a:srgbClr val="2C3F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FADF54-6B08-4E72-8D64-9A0E54A32E1C}"/>
              </a:ext>
            </a:extLst>
          </p:cNvPr>
          <p:cNvSpPr txBox="1"/>
          <p:nvPr/>
        </p:nvSpPr>
        <p:spPr>
          <a:xfrm>
            <a:off x="1770954" y="153809"/>
            <a:ext cx="59362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3. Remuneração baseada em valor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6F59A10B-112F-4614-99B5-4FB412CF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1888E81-2E8A-41D4-9FE7-5C17D0DC26C0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6" name="Retângulo 165">
            <a:extLst>
              <a:ext uri="{FF2B5EF4-FFF2-40B4-BE49-F238E27FC236}">
                <a16:creationId xmlns:a16="http://schemas.microsoft.com/office/drawing/2014/main" id="{A1F3F657-D4C8-4757-A842-5C06F0098A4F}"/>
              </a:ext>
            </a:extLst>
          </p:cNvPr>
          <p:cNvSpPr/>
          <p:nvPr/>
        </p:nvSpPr>
        <p:spPr>
          <a:xfrm>
            <a:off x="1524000" y="3069772"/>
            <a:ext cx="9144000" cy="37882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9" name="Conector reto 138">
            <a:extLst>
              <a:ext uri="{FF2B5EF4-FFF2-40B4-BE49-F238E27FC236}">
                <a16:creationId xmlns:a16="http://schemas.microsoft.com/office/drawing/2014/main" id="{70C0C23E-9E96-4E92-B7CA-F404673299C0}"/>
              </a:ext>
            </a:extLst>
          </p:cNvPr>
          <p:cNvCxnSpPr>
            <a:cxnSpLocks/>
          </p:cNvCxnSpPr>
          <p:nvPr/>
        </p:nvCxnSpPr>
        <p:spPr>
          <a:xfrm>
            <a:off x="1805920" y="2428891"/>
            <a:ext cx="8580163" cy="0"/>
          </a:xfrm>
          <a:prstGeom prst="line">
            <a:avLst/>
          </a:prstGeom>
          <a:ln w="28575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139">
            <a:extLst>
              <a:ext uri="{FF2B5EF4-FFF2-40B4-BE49-F238E27FC236}">
                <a16:creationId xmlns:a16="http://schemas.microsoft.com/office/drawing/2014/main" id="{96BF78D4-4B96-45AB-AB68-9812E84CDE69}"/>
              </a:ext>
            </a:extLst>
          </p:cNvPr>
          <p:cNvGrpSpPr/>
          <p:nvPr/>
        </p:nvGrpSpPr>
        <p:grpSpPr>
          <a:xfrm>
            <a:off x="1539170" y="2364978"/>
            <a:ext cx="3368915" cy="4365043"/>
            <a:chOff x="381634" y="3088181"/>
            <a:chExt cx="3119069" cy="436504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1CE4C7E-22AB-47BF-AD35-D76E38C703F8}"/>
                </a:ext>
              </a:extLst>
            </p:cNvPr>
            <p:cNvSpPr/>
            <p:nvPr/>
          </p:nvSpPr>
          <p:spPr>
            <a:xfrm>
              <a:off x="381634" y="3088181"/>
              <a:ext cx="2894333" cy="5741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400" b="1" i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Desafios do sistema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FF70892-8D2D-42BE-8448-18DDF09AE918}"/>
                </a:ext>
              </a:extLst>
            </p:cNvPr>
            <p:cNvSpPr/>
            <p:nvPr/>
          </p:nvSpPr>
          <p:spPr>
            <a:xfrm>
              <a:off x="512574" y="3698350"/>
              <a:ext cx="2988129" cy="3754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1600" dirty="0">
                  <a:latin typeface="Century Gothic" panose="020B0502020202020204" pitchFamily="34" charset="0"/>
                </a:rPr>
                <a:t>Definição de indicadores de valor com olhar do contratante/usuário</a:t>
              </a:r>
            </a:p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1600" dirty="0">
                  <a:latin typeface="Century Gothic" panose="020B0502020202020204" pitchFamily="34" charset="0"/>
                </a:rPr>
                <a:t>Dados fragmentados e pouca informação útil.</a:t>
              </a:r>
            </a:p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1600" dirty="0">
                  <a:latin typeface="Century Gothic" panose="020B0502020202020204" pitchFamily="34" charset="0"/>
                </a:rPr>
                <a:t>Atenção desequilibrada: </a:t>
              </a:r>
              <a:r>
                <a:rPr lang="pt-BR" sz="1600" dirty="0" err="1">
                  <a:latin typeface="Century Gothic" panose="020B0502020202020204" pitchFamily="34" charset="0"/>
                </a:rPr>
                <a:t>hiperuso</a:t>
              </a:r>
              <a:r>
                <a:rPr lang="pt-BR" sz="1600" dirty="0">
                  <a:latin typeface="Century Gothic" panose="020B0502020202020204" pitchFamily="34" charset="0"/>
                </a:rPr>
                <a:t>/</a:t>
              </a:r>
              <a:r>
                <a:rPr lang="pt-BR" sz="1600" dirty="0" err="1">
                  <a:latin typeface="Century Gothic" panose="020B0502020202020204" pitchFamily="34" charset="0"/>
                </a:rPr>
                <a:t>subuso</a:t>
              </a:r>
              <a:r>
                <a:rPr lang="pt-BR" sz="1600" dirty="0">
                  <a:latin typeface="Century Gothic" panose="020B0502020202020204" pitchFamily="34" charset="0"/>
                </a:rPr>
                <a:t> ou </a:t>
              </a:r>
              <a:r>
                <a:rPr lang="pt-BR" sz="1600" dirty="0" err="1">
                  <a:latin typeface="Century Gothic" panose="020B0502020202020204" pitchFamily="34" charset="0"/>
                </a:rPr>
                <a:t>supertratamento</a:t>
              </a:r>
              <a:r>
                <a:rPr lang="pt-BR" sz="1600" dirty="0">
                  <a:latin typeface="Century Gothic" panose="020B0502020202020204" pitchFamily="34" charset="0"/>
                </a:rPr>
                <a:t>/</a:t>
              </a:r>
              <a:r>
                <a:rPr lang="pt-BR" sz="1600" dirty="0" err="1">
                  <a:latin typeface="Century Gothic" panose="020B0502020202020204" pitchFamily="34" charset="0"/>
                </a:rPr>
                <a:t>subtratamento</a:t>
              </a:r>
              <a:r>
                <a:rPr lang="pt-BR" sz="1600" dirty="0">
                  <a:latin typeface="Century Gothic" panose="020B0502020202020204" pitchFamily="34" charset="0"/>
                </a:rPr>
                <a:t>.</a:t>
              </a:r>
            </a:p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1600" dirty="0">
                  <a:latin typeface="Century Gothic" panose="020B0502020202020204" pitchFamily="34" charset="0"/>
                </a:rPr>
                <a:t>Alto custo e valor questionável – necessidade de gestão por parte dos contratantes</a:t>
              </a:r>
            </a:p>
          </p:txBody>
        </p:sp>
      </p:grpSp>
      <p:grpSp>
        <p:nvGrpSpPr>
          <p:cNvPr id="7" name="Agrupar 140">
            <a:extLst>
              <a:ext uri="{FF2B5EF4-FFF2-40B4-BE49-F238E27FC236}">
                <a16:creationId xmlns:a16="http://schemas.microsoft.com/office/drawing/2014/main" id="{DFA9B122-CDEC-4CF4-B221-562E60D5808C}"/>
              </a:ext>
            </a:extLst>
          </p:cNvPr>
          <p:cNvGrpSpPr/>
          <p:nvPr/>
        </p:nvGrpSpPr>
        <p:grpSpPr>
          <a:xfrm>
            <a:off x="6453099" y="2369847"/>
            <a:ext cx="4126451" cy="4334265"/>
            <a:chOff x="5407135" y="3088181"/>
            <a:chExt cx="3567448" cy="433426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FD2B238-49FB-4CE4-AE33-7641884C250B}"/>
                </a:ext>
              </a:extLst>
            </p:cNvPr>
            <p:cNvSpPr/>
            <p:nvPr/>
          </p:nvSpPr>
          <p:spPr>
            <a:xfrm>
              <a:off x="5407135" y="3088181"/>
              <a:ext cx="3567448" cy="654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800" b="1" i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O quê está sendo feito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5C2AB36-E7DD-4408-89BE-6C510CF73418}"/>
                </a:ext>
              </a:extLst>
            </p:cNvPr>
            <p:cNvSpPr/>
            <p:nvPr/>
          </p:nvSpPr>
          <p:spPr>
            <a:xfrm>
              <a:off x="5691890" y="3698350"/>
              <a:ext cx="3037114" cy="372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1600" dirty="0">
                  <a:latin typeface="Century Gothic" panose="020B0502020202020204" pitchFamily="34" charset="0"/>
                </a:rPr>
                <a:t>Construção de posicionamento para todo o sistema.</a:t>
              </a:r>
            </a:p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1600" dirty="0">
                  <a:latin typeface="Century Gothic" panose="020B0502020202020204" pitchFamily="34" charset="0"/>
                </a:rPr>
                <a:t>Projeto piloto com hospitais: </a:t>
              </a:r>
            </a:p>
            <a:p>
              <a:pPr marL="800100" lvl="1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Arial" pitchFamily="34" charset="0"/>
                <a:buChar char="•"/>
              </a:pPr>
              <a:r>
                <a:rPr lang="pt-BR" sz="1600" dirty="0">
                  <a:latin typeface="Century Gothic" panose="020B0502020202020204" pitchFamily="34" charset="0"/>
                </a:rPr>
                <a:t>Avaliar valor antes de propor modelo de remuneração. </a:t>
              </a:r>
            </a:p>
            <a:p>
              <a:pPr marL="800100" lvl="1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Arial" pitchFamily="34" charset="0"/>
                <a:buChar char="•"/>
              </a:pPr>
              <a:r>
                <a:rPr lang="pt-BR" sz="1600" dirty="0">
                  <a:latin typeface="Century Gothic" panose="020B0502020202020204" pitchFamily="34" charset="0"/>
                </a:rPr>
                <a:t>Definição de indicadores (ex: Taxa de conversão do PS para internação);</a:t>
              </a:r>
            </a:p>
            <a:p>
              <a:pPr marL="800100" lvl="1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Arial" pitchFamily="34" charset="0"/>
                <a:buChar char="•"/>
              </a:pPr>
              <a:r>
                <a:rPr lang="pt-BR" sz="1600" dirty="0">
                  <a:latin typeface="Century Gothic" panose="020B0502020202020204" pitchFamily="34" charset="0"/>
                </a:rPr>
                <a:t>8 hospitais em SP, RJ, BH, ES e MA.</a:t>
              </a:r>
            </a:p>
          </p:txBody>
        </p:sp>
      </p:grpSp>
      <p:grpSp>
        <p:nvGrpSpPr>
          <p:cNvPr id="8" name="Agrupar 141">
            <a:extLst>
              <a:ext uri="{FF2B5EF4-FFF2-40B4-BE49-F238E27FC236}">
                <a16:creationId xmlns:a16="http://schemas.microsoft.com/office/drawing/2014/main" id="{BE88E1FA-9ECA-408B-A98E-10D77C73315B}"/>
              </a:ext>
            </a:extLst>
          </p:cNvPr>
          <p:cNvGrpSpPr/>
          <p:nvPr/>
        </p:nvGrpSpPr>
        <p:grpSpPr>
          <a:xfrm>
            <a:off x="4910883" y="1680038"/>
            <a:ext cx="1603758" cy="4523014"/>
            <a:chOff x="3585187" y="1691055"/>
            <a:chExt cx="1973626" cy="4523014"/>
          </a:xfrm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F83D96D6-AF5C-4822-93DB-32489484828C}"/>
                </a:ext>
              </a:extLst>
            </p:cNvPr>
            <p:cNvSpPr/>
            <p:nvPr/>
          </p:nvSpPr>
          <p:spPr>
            <a:xfrm>
              <a:off x="3585187" y="1691055"/>
              <a:ext cx="1973626" cy="4523014"/>
            </a:xfrm>
            <a:prstGeom prst="roundRect">
              <a:avLst>
                <a:gd name="adj" fmla="val 10936"/>
              </a:avLst>
            </a:prstGeom>
            <a:solidFill>
              <a:srgbClr val="FCC633"/>
            </a:solidFill>
            <a:ln w="38100">
              <a:solidFill>
                <a:srgbClr val="2C3F4F"/>
              </a:solidFill>
            </a:ln>
            <a:effectLst>
              <a:outerShdw blurRad="127000" dist="381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pt-B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1" algn="ctr"/>
              <a:endParaRPr lang="pt-B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1" algn="ctr"/>
              <a:endParaRPr lang="pt-B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1" algn="ctr"/>
              <a:endParaRPr lang="pt-B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1" algn="ctr"/>
              <a:endParaRPr lang="pt-B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1" algn="ctr"/>
              <a:endParaRPr lang="pt-B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1" algn="ctr"/>
              <a:endParaRPr lang="pt-B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1" algn="ctr"/>
              <a:endParaRPr lang="pt-B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dirty="0"/>
            </a:p>
          </p:txBody>
        </p:sp>
        <p:pic>
          <p:nvPicPr>
            <p:cNvPr id="185" name="Picture 4">
              <a:extLst>
                <a:ext uri="{FF2B5EF4-FFF2-40B4-BE49-F238E27FC236}">
                  <a16:creationId xmlns:a16="http://schemas.microsoft.com/office/drawing/2014/main" id="{B3176D99-72F7-41DA-BA55-75DEC36021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72" r="14292"/>
            <a:stretch/>
          </p:blipFill>
          <p:spPr bwMode="auto">
            <a:xfrm>
              <a:off x="3729162" y="3253699"/>
              <a:ext cx="1628524" cy="1240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50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3" grpId="0" animBg="1"/>
      <p:bldP spid="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ângulo 79">
            <a:extLst>
              <a:ext uri="{FF2B5EF4-FFF2-40B4-BE49-F238E27FC236}">
                <a16:creationId xmlns:a16="http://schemas.microsoft.com/office/drawing/2014/main" id="{691F37BF-6602-4506-A271-C757B07C29BD}"/>
              </a:ext>
            </a:extLst>
          </p:cNvPr>
          <p:cNvSpPr/>
          <p:nvPr/>
        </p:nvSpPr>
        <p:spPr>
          <a:xfrm>
            <a:off x="1524000" y="1223320"/>
            <a:ext cx="9144000" cy="56346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52" name="Group 52">
            <a:extLst>
              <a:ext uri="{FF2B5EF4-FFF2-40B4-BE49-F238E27FC236}">
                <a16:creationId xmlns:a16="http://schemas.microsoft.com/office/drawing/2014/main" id="{0D01692C-BF20-4127-AA2B-1193918687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22982" y="1745799"/>
            <a:ext cx="1594034" cy="1534461"/>
            <a:chOff x="2649" y="1938"/>
            <a:chExt cx="883" cy="850"/>
          </a:xfrm>
        </p:grpSpPr>
        <p:sp>
          <p:nvSpPr>
            <p:cNvPr id="1054" name="Freeform 53">
              <a:extLst>
                <a:ext uri="{FF2B5EF4-FFF2-40B4-BE49-F238E27FC236}">
                  <a16:creationId xmlns:a16="http://schemas.microsoft.com/office/drawing/2014/main" id="{A6DC4BC9-91E9-46EA-A68D-FA6F0FA77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938"/>
              <a:ext cx="160" cy="459"/>
            </a:xfrm>
            <a:custGeom>
              <a:avLst/>
              <a:gdLst>
                <a:gd name="T0" fmla="*/ 44 w 44"/>
                <a:gd name="T1" fmla="*/ 127 h 127"/>
                <a:gd name="T2" fmla="*/ 36 w 44"/>
                <a:gd name="T3" fmla="*/ 127 h 127"/>
                <a:gd name="T4" fmla="*/ 36 w 44"/>
                <a:gd name="T5" fmla="*/ 82 h 127"/>
                <a:gd name="T6" fmla="*/ 0 w 44"/>
                <a:gd name="T7" fmla="*/ 6 h 127"/>
                <a:gd name="T8" fmla="*/ 5 w 44"/>
                <a:gd name="T9" fmla="*/ 0 h 127"/>
                <a:gd name="T10" fmla="*/ 44 w 44"/>
                <a:gd name="T11" fmla="*/ 82 h 127"/>
                <a:gd name="T12" fmla="*/ 44 w 44"/>
                <a:gd name="T1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7">
                  <a:moveTo>
                    <a:pt x="44" y="127"/>
                  </a:moveTo>
                  <a:cubicBezTo>
                    <a:pt x="36" y="127"/>
                    <a:pt x="36" y="127"/>
                    <a:pt x="36" y="127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52"/>
                    <a:pt x="22" y="23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9" y="18"/>
                    <a:pt x="44" y="50"/>
                    <a:pt x="44" y="82"/>
                  </a:cubicBezTo>
                  <a:lnTo>
                    <a:pt x="44" y="127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5" name="Rectangle 54">
              <a:extLst>
                <a:ext uri="{FF2B5EF4-FFF2-40B4-BE49-F238E27FC236}">
                  <a16:creationId xmlns:a16="http://schemas.microsoft.com/office/drawing/2014/main" id="{415F39CC-22AB-4459-BE70-F2D7B22C7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2426"/>
              <a:ext cx="29" cy="58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6" name="Rectangle 55">
              <a:extLst>
                <a:ext uri="{FF2B5EF4-FFF2-40B4-BE49-F238E27FC236}">
                  <a16:creationId xmlns:a16="http://schemas.microsoft.com/office/drawing/2014/main" id="{DF6C0CC6-3849-4C96-B95F-E3B9E82A9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2513"/>
              <a:ext cx="29" cy="29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7" name="Freeform 56">
              <a:extLst>
                <a:ext uri="{FF2B5EF4-FFF2-40B4-BE49-F238E27FC236}">
                  <a16:creationId xmlns:a16="http://schemas.microsoft.com/office/drawing/2014/main" id="{0AD9ED4C-29E8-4D21-B675-7E5D4213B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043"/>
              <a:ext cx="83" cy="354"/>
            </a:xfrm>
            <a:custGeom>
              <a:avLst/>
              <a:gdLst>
                <a:gd name="T0" fmla="*/ 8 w 23"/>
                <a:gd name="T1" fmla="*/ 98 h 98"/>
                <a:gd name="T2" fmla="*/ 0 w 23"/>
                <a:gd name="T3" fmla="*/ 98 h 98"/>
                <a:gd name="T4" fmla="*/ 0 w 23"/>
                <a:gd name="T5" fmla="*/ 53 h 98"/>
                <a:gd name="T6" fmla="*/ 16 w 23"/>
                <a:gd name="T7" fmla="*/ 0 h 98"/>
                <a:gd name="T8" fmla="*/ 23 w 23"/>
                <a:gd name="T9" fmla="*/ 5 h 98"/>
                <a:gd name="T10" fmla="*/ 8 w 23"/>
                <a:gd name="T11" fmla="*/ 53 h 98"/>
                <a:gd name="T12" fmla="*/ 8 w 23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8">
                  <a:moveTo>
                    <a:pt x="8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4"/>
                    <a:pt x="6" y="17"/>
                    <a:pt x="16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3" y="20"/>
                    <a:pt x="8" y="36"/>
                    <a:pt x="8" y="53"/>
                  </a:cubicBezTo>
                  <a:lnTo>
                    <a:pt x="8" y="98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8" name="Rectangle 57">
              <a:extLst>
                <a:ext uri="{FF2B5EF4-FFF2-40B4-BE49-F238E27FC236}">
                  <a16:creationId xmlns:a16="http://schemas.microsoft.com/office/drawing/2014/main" id="{55524A5D-1ECA-48D5-B399-5483C5E3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2426"/>
              <a:ext cx="29" cy="58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9" name="Rectangle 58">
              <a:extLst>
                <a:ext uri="{FF2B5EF4-FFF2-40B4-BE49-F238E27FC236}">
                  <a16:creationId xmlns:a16="http://schemas.microsoft.com/office/drawing/2014/main" id="{66FDE028-744C-4A6C-93F6-D05837157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2513"/>
              <a:ext cx="29" cy="29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0" name="Rectangle 59">
              <a:extLst>
                <a:ext uri="{FF2B5EF4-FFF2-40B4-BE49-F238E27FC236}">
                  <a16:creationId xmlns:a16="http://schemas.microsoft.com/office/drawing/2014/main" id="{F69FF141-D1F7-41D1-B96F-BD1C0F1E6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2484"/>
              <a:ext cx="29" cy="173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1" name="Rectangle 60">
              <a:extLst>
                <a:ext uri="{FF2B5EF4-FFF2-40B4-BE49-F238E27FC236}">
                  <a16:creationId xmlns:a16="http://schemas.microsoft.com/office/drawing/2014/main" id="{950D62F0-EAF9-4CC7-9BB0-5AD3F270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585"/>
              <a:ext cx="29" cy="87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2" name="Rectangle 61">
              <a:extLst>
                <a:ext uri="{FF2B5EF4-FFF2-40B4-BE49-F238E27FC236}">
                  <a16:creationId xmlns:a16="http://schemas.microsoft.com/office/drawing/2014/main" id="{12A4105B-BB7D-46E7-AB13-7F8DA0932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701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3" name="Rectangle 62">
              <a:extLst>
                <a:ext uri="{FF2B5EF4-FFF2-40B4-BE49-F238E27FC236}">
                  <a16:creationId xmlns:a16="http://schemas.microsoft.com/office/drawing/2014/main" id="{E7437E75-34D6-41D3-860A-E1A892E92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759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4" name="Rectangle 63">
              <a:extLst>
                <a:ext uri="{FF2B5EF4-FFF2-40B4-BE49-F238E27FC236}">
                  <a16:creationId xmlns:a16="http://schemas.microsoft.com/office/drawing/2014/main" id="{FBFC3FA6-86DA-4433-BB1C-87C86CA0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556"/>
              <a:ext cx="29" cy="87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5" name="Rectangle 64">
              <a:extLst>
                <a:ext uri="{FF2B5EF4-FFF2-40B4-BE49-F238E27FC236}">
                  <a16:creationId xmlns:a16="http://schemas.microsoft.com/office/drawing/2014/main" id="{D04EDEE2-4D6E-4F91-8967-D1318E9B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672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6" name="Freeform 65">
              <a:extLst>
                <a:ext uri="{FF2B5EF4-FFF2-40B4-BE49-F238E27FC236}">
                  <a16:creationId xmlns:a16="http://schemas.microsoft.com/office/drawing/2014/main" id="{824128E2-4221-4CB0-80B7-BB8DB0B4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007"/>
              <a:ext cx="297" cy="542"/>
            </a:xfrm>
            <a:custGeom>
              <a:avLst/>
              <a:gdLst>
                <a:gd name="T0" fmla="*/ 60 w 82"/>
                <a:gd name="T1" fmla="*/ 0 h 150"/>
                <a:gd name="T2" fmla="*/ 39 w 82"/>
                <a:gd name="T3" fmla="*/ 16 h 150"/>
                <a:gd name="T4" fmla="*/ 16 w 82"/>
                <a:gd name="T5" fmla="*/ 43 h 150"/>
                <a:gd name="T6" fmla="*/ 16 w 82"/>
                <a:gd name="T7" fmla="*/ 46 h 150"/>
                <a:gd name="T8" fmla="*/ 0 w 82"/>
                <a:gd name="T9" fmla="*/ 77 h 150"/>
                <a:gd name="T10" fmla="*/ 7 w 82"/>
                <a:gd name="T11" fmla="*/ 99 h 150"/>
                <a:gd name="T12" fmla="*/ 7 w 82"/>
                <a:gd name="T13" fmla="*/ 110 h 150"/>
                <a:gd name="T14" fmla="*/ 34 w 82"/>
                <a:gd name="T15" fmla="*/ 134 h 150"/>
                <a:gd name="T16" fmla="*/ 57 w 82"/>
                <a:gd name="T17" fmla="*/ 150 h 150"/>
                <a:gd name="T18" fmla="*/ 82 w 82"/>
                <a:gd name="T19" fmla="*/ 126 h 150"/>
                <a:gd name="T20" fmla="*/ 82 w 82"/>
                <a:gd name="T21" fmla="*/ 22 h 150"/>
                <a:gd name="T22" fmla="*/ 60 w 82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50">
                  <a:moveTo>
                    <a:pt x="60" y="0"/>
                  </a:moveTo>
                  <a:cubicBezTo>
                    <a:pt x="50" y="0"/>
                    <a:pt x="42" y="7"/>
                    <a:pt x="39" y="16"/>
                  </a:cubicBezTo>
                  <a:cubicBezTo>
                    <a:pt x="26" y="16"/>
                    <a:pt x="16" y="28"/>
                    <a:pt x="16" y="43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7" y="51"/>
                    <a:pt x="0" y="63"/>
                    <a:pt x="0" y="77"/>
                  </a:cubicBezTo>
                  <a:cubicBezTo>
                    <a:pt x="0" y="86"/>
                    <a:pt x="3" y="94"/>
                    <a:pt x="7" y="99"/>
                  </a:cubicBezTo>
                  <a:cubicBezTo>
                    <a:pt x="7" y="103"/>
                    <a:pt x="6" y="106"/>
                    <a:pt x="7" y="110"/>
                  </a:cubicBezTo>
                  <a:cubicBezTo>
                    <a:pt x="8" y="125"/>
                    <a:pt x="20" y="135"/>
                    <a:pt x="34" y="134"/>
                  </a:cubicBezTo>
                  <a:cubicBezTo>
                    <a:pt x="37" y="143"/>
                    <a:pt x="46" y="150"/>
                    <a:pt x="57" y="150"/>
                  </a:cubicBezTo>
                  <a:cubicBezTo>
                    <a:pt x="71" y="150"/>
                    <a:pt x="82" y="139"/>
                    <a:pt x="82" y="126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10"/>
                    <a:pt x="73" y="0"/>
                    <a:pt x="60" y="0"/>
                  </a:cubicBezTo>
                  <a:close/>
                </a:path>
              </a:pathLst>
            </a:custGeom>
            <a:solidFill>
              <a:srgbClr val="FF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7" name="Freeform 66">
              <a:extLst>
                <a:ext uri="{FF2B5EF4-FFF2-40B4-BE49-F238E27FC236}">
                  <a16:creationId xmlns:a16="http://schemas.microsoft.com/office/drawing/2014/main" id="{C712ED45-310A-41A6-A633-B924695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061"/>
              <a:ext cx="95" cy="123"/>
            </a:xfrm>
            <a:custGeom>
              <a:avLst/>
              <a:gdLst>
                <a:gd name="T0" fmla="*/ 26 w 26"/>
                <a:gd name="T1" fmla="*/ 34 h 34"/>
                <a:gd name="T2" fmla="*/ 0 w 26"/>
                <a:gd name="T3" fmla="*/ 7 h 34"/>
                <a:gd name="T4" fmla="*/ 1 w 26"/>
                <a:gd name="T5" fmla="*/ 0 h 34"/>
                <a:gd name="T6" fmla="*/ 8 w 26"/>
                <a:gd name="T7" fmla="*/ 2 h 34"/>
                <a:gd name="T8" fmla="*/ 8 w 26"/>
                <a:gd name="T9" fmla="*/ 7 h 34"/>
                <a:gd name="T10" fmla="*/ 26 w 26"/>
                <a:gd name="T11" fmla="*/ 26 h 34"/>
                <a:gd name="T12" fmla="*/ 26 w 26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4">
                  <a:moveTo>
                    <a:pt x="26" y="34"/>
                  </a:moveTo>
                  <a:cubicBezTo>
                    <a:pt x="11" y="34"/>
                    <a:pt x="0" y="22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6"/>
                    <a:pt x="8" y="7"/>
                  </a:cubicBezTo>
                  <a:cubicBezTo>
                    <a:pt x="8" y="17"/>
                    <a:pt x="16" y="26"/>
                    <a:pt x="26" y="26"/>
                  </a:cubicBezTo>
                  <a:lnTo>
                    <a:pt x="26" y="34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8" name="Freeform 67">
              <a:extLst>
                <a:ext uri="{FF2B5EF4-FFF2-40B4-BE49-F238E27FC236}">
                  <a16:creationId xmlns:a16="http://schemas.microsoft.com/office/drawing/2014/main" id="{75D66CF0-5291-4455-A63F-03E1974A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205"/>
              <a:ext cx="203" cy="87"/>
            </a:xfrm>
            <a:custGeom>
              <a:avLst/>
              <a:gdLst>
                <a:gd name="T0" fmla="*/ 6 w 56"/>
                <a:gd name="T1" fmla="*/ 24 h 24"/>
                <a:gd name="T2" fmla="*/ 0 w 56"/>
                <a:gd name="T3" fmla="*/ 24 h 24"/>
                <a:gd name="T4" fmla="*/ 1 w 56"/>
                <a:gd name="T5" fmla="*/ 16 h 24"/>
                <a:gd name="T6" fmla="*/ 21 w 56"/>
                <a:gd name="T7" fmla="*/ 10 h 24"/>
                <a:gd name="T8" fmla="*/ 37 w 56"/>
                <a:gd name="T9" fmla="*/ 0 h 24"/>
                <a:gd name="T10" fmla="*/ 53 w 56"/>
                <a:gd name="T11" fmla="*/ 8 h 24"/>
                <a:gd name="T12" fmla="*/ 56 w 56"/>
                <a:gd name="T13" fmla="*/ 17 h 24"/>
                <a:gd name="T14" fmla="*/ 48 w 56"/>
                <a:gd name="T15" fmla="*/ 17 h 24"/>
                <a:gd name="T16" fmla="*/ 47 w 56"/>
                <a:gd name="T17" fmla="*/ 13 h 24"/>
                <a:gd name="T18" fmla="*/ 37 w 56"/>
                <a:gd name="T19" fmla="*/ 8 h 24"/>
                <a:gd name="T20" fmla="*/ 27 w 56"/>
                <a:gd name="T21" fmla="*/ 14 h 24"/>
                <a:gd name="T22" fmla="*/ 6 w 56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4">
                  <a:moveTo>
                    <a:pt x="6" y="24"/>
                  </a:moveTo>
                  <a:cubicBezTo>
                    <a:pt x="4" y="24"/>
                    <a:pt x="2" y="24"/>
                    <a:pt x="0" y="2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0" y="17"/>
                    <a:pt x="17" y="15"/>
                    <a:pt x="21" y="10"/>
                  </a:cubicBezTo>
                  <a:cubicBezTo>
                    <a:pt x="27" y="2"/>
                    <a:pt x="33" y="0"/>
                    <a:pt x="37" y="0"/>
                  </a:cubicBezTo>
                  <a:cubicBezTo>
                    <a:pt x="43" y="0"/>
                    <a:pt x="49" y="3"/>
                    <a:pt x="53" y="8"/>
                  </a:cubicBezTo>
                  <a:cubicBezTo>
                    <a:pt x="55" y="11"/>
                    <a:pt x="56" y="14"/>
                    <a:pt x="56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6"/>
                    <a:pt x="48" y="14"/>
                    <a:pt x="47" y="13"/>
                  </a:cubicBezTo>
                  <a:cubicBezTo>
                    <a:pt x="45" y="11"/>
                    <a:pt x="42" y="8"/>
                    <a:pt x="37" y="8"/>
                  </a:cubicBezTo>
                  <a:cubicBezTo>
                    <a:pt x="34" y="8"/>
                    <a:pt x="30" y="10"/>
                    <a:pt x="27" y="14"/>
                  </a:cubicBezTo>
                  <a:cubicBezTo>
                    <a:pt x="22" y="21"/>
                    <a:pt x="15" y="24"/>
                    <a:pt x="6" y="24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9" name="Freeform 68">
              <a:extLst>
                <a:ext uri="{FF2B5EF4-FFF2-40B4-BE49-F238E27FC236}">
                  <a16:creationId xmlns:a16="http://schemas.microsoft.com/office/drawing/2014/main" id="{01EDD705-79B7-46AD-8A7B-0165FE4AD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072"/>
              <a:ext cx="98" cy="65"/>
            </a:xfrm>
            <a:custGeom>
              <a:avLst/>
              <a:gdLst>
                <a:gd name="T0" fmla="*/ 22 w 27"/>
                <a:gd name="T1" fmla="*/ 18 h 18"/>
                <a:gd name="T2" fmla="*/ 0 w 27"/>
                <a:gd name="T3" fmla="*/ 3 h 18"/>
                <a:gd name="T4" fmla="*/ 8 w 27"/>
                <a:gd name="T5" fmla="*/ 0 h 18"/>
                <a:gd name="T6" fmla="*/ 25 w 27"/>
                <a:gd name="T7" fmla="*/ 10 h 18"/>
                <a:gd name="T8" fmla="*/ 27 w 27"/>
                <a:gd name="T9" fmla="*/ 18 h 18"/>
                <a:gd name="T10" fmla="*/ 22 w 2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22" y="18"/>
                  </a:moveTo>
                  <a:cubicBezTo>
                    <a:pt x="12" y="18"/>
                    <a:pt x="4" y="12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7"/>
                    <a:pt x="18" y="12"/>
                    <a:pt x="25" y="1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18"/>
                    <a:pt x="24" y="18"/>
                    <a:pt x="22" y="18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0" name="Freeform 69">
              <a:extLst>
                <a:ext uri="{FF2B5EF4-FFF2-40B4-BE49-F238E27FC236}">
                  <a16:creationId xmlns:a16="http://schemas.microsoft.com/office/drawing/2014/main" id="{114F3CD5-B025-4446-9A6D-6B258A97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390"/>
              <a:ext cx="98" cy="72"/>
            </a:xfrm>
            <a:custGeom>
              <a:avLst/>
              <a:gdLst>
                <a:gd name="T0" fmla="*/ 8 w 27"/>
                <a:gd name="T1" fmla="*/ 20 h 20"/>
                <a:gd name="T2" fmla="*/ 0 w 27"/>
                <a:gd name="T3" fmla="*/ 18 h 20"/>
                <a:gd name="T4" fmla="*/ 27 w 27"/>
                <a:gd name="T5" fmla="*/ 2 h 20"/>
                <a:gd name="T6" fmla="*/ 25 w 27"/>
                <a:gd name="T7" fmla="*/ 10 h 20"/>
                <a:gd name="T8" fmla="*/ 8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8" y="2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6"/>
                    <a:pt x="15" y="0"/>
                    <a:pt x="27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18" y="9"/>
                    <a:pt x="10" y="13"/>
                    <a:pt x="8" y="2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1" name="Freeform 70">
              <a:extLst>
                <a:ext uri="{FF2B5EF4-FFF2-40B4-BE49-F238E27FC236}">
                  <a16:creationId xmlns:a16="http://schemas.microsoft.com/office/drawing/2014/main" id="{68AC6801-8A7F-4BFD-9887-CEE1FB0E0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130"/>
              <a:ext cx="65" cy="61"/>
            </a:xfrm>
            <a:custGeom>
              <a:avLst/>
              <a:gdLst>
                <a:gd name="T0" fmla="*/ 8 w 18"/>
                <a:gd name="T1" fmla="*/ 17 h 17"/>
                <a:gd name="T2" fmla="*/ 0 w 18"/>
                <a:gd name="T3" fmla="*/ 17 h 17"/>
                <a:gd name="T4" fmla="*/ 16 w 18"/>
                <a:gd name="T5" fmla="*/ 0 h 17"/>
                <a:gd name="T6" fmla="*/ 18 w 18"/>
                <a:gd name="T7" fmla="*/ 8 h 17"/>
                <a:gd name="T8" fmla="*/ 8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2"/>
                    <a:pt x="16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9"/>
                    <a:pt x="8" y="13"/>
                    <a:pt x="8" y="1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2" name="Freeform 71">
              <a:extLst>
                <a:ext uri="{FF2B5EF4-FFF2-40B4-BE49-F238E27FC236}">
                  <a16:creationId xmlns:a16="http://schemas.microsoft.com/office/drawing/2014/main" id="{AFF5AA82-6038-4DE9-B771-D75065BDA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365"/>
              <a:ext cx="61" cy="61"/>
            </a:xfrm>
            <a:custGeom>
              <a:avLst/>
              <a:gdLst>
                <a:gd name="T0" fmla="*/ 15 w 17"/>
                <a:gd name="T1" fmla="*/ 17 h 17"/>
                <a:gd name="T2" fmla="*/ 0 w 17"/>
                <a:gd name="T3" fmla="*/ 0 h 17"/>
                <a:gd name="T4" fmla="*/ 8 w 17"/>
                <a:gd name="T5" fmla="*/ 0 h 17"/>
                <a:gd name="T6" fmla="*/ 17 w 17"/>
                <a:gd name="T7" fmla="*/ 9 h 17"/>
                <a:gd name="T8" fmla="*/ 15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17"/>
                  </a:moveTo>
                  <a:cubicBezTo>
                    <a:pt x="7" y="15"/>
                    <a:pt x="0" y="9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12" y="8"/>
                    <a:pt x="17" y="9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3" name="Freeform 72">
              <a:extLst>
                <a:ext uri="{FF2B5EF4-FFF2-40B4-BE49-F238E27FC236}">
                  <a16:creationId xmlns:a16="http://schemas.microsoft.com/office/drawing/2014/main" id="{7675818C-9D01-45C4-9808-99254BE1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303"/>
              <a:ext cx="156" cy="210"/>
            </a:xfrm>
            <a:custGeom>
              <a:avLst/>
              <a:gdLst>
                <a:gd name="T0" fmla="*/ 4 w 43"/>
                <a:gd name="T1" fmla="*/ 58 h 58"/>
                <a:gd name="T2" fmla="*/ 0 w 43"/>
                <a:gd name="T3" fmla="*/ 44 h 58"/>
                <a:gd name="T4" fmla="*/ 26 w 43"/>
                <a:gd name="T5" fmla="*/ 16 h 58"/>
                <a:gd name="T6" fmla="*/ 43 w 43"/>
                <a:gd name="T7" fmla="*/ 0 h 58"/>
                <a:gd name="T8" fmla="*/ 43 w 43"/>
                <a:gd name="T9" fmla="*/ 8 h 58"/>
                <a:gd name="T10" fmla="*/ 34 w 43"/>
                <a:gd name="T11" fmla="*/ 17 h 58"/>
                <a:gd name="T12" fmla="*/ 34 w 43"/>
                <a:gd name="T13" fmla="*/ 24 h 58"/>
                <a:gd name="T14" fmla="*/ 30 w 43"/>
                <a:gd name="T15" fmla="*/ 24 h 58"/>
                <a:gd name="T16" fmla="*/ 8 w 43"/>
                <a:gd name="T17" fmla="*/ 44 h 58"/>
                <a:gd name="T18" fmla="*/ 11 w 43"/>
                <a:gd name="T19" fmla="*/ 54 h 58"/>
                <a:gd name="T20" fmla="*/ 4 w 43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8">
                  <a:moveTo>
                    <a:pt x="4" y="58"/>
                  </a:moveTo>
                  <a:cubicBezTo>
                    <a:pt x="2" y="54"/>
                    <a:pt x="0" y="49"/>
                    <a:pt x="0" y="44"/>
                  </a:cubicBezTo>
                  <a:cubicBezTo>
                    <a:pt x="0" y="29"/>
                    <a:pt x="11" y="18"/>
                    <a:pt x="26" y="16"/>
                  </a:cubicBezTo>
                  <a:cubicBezTo>
                    <a:pt x="27" y="6"/>
                    <a:pt x="35" y="0"/>
                    <a:pt x="43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9" y="8"/>
                    <a:pt x="34" y="11"/>
                    <a:pt x="34" y="17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7" y="24"/>
                    <a:pt x="8" y="32"/>
                    <a:pt x="8" y="44"/>
                  </a:cubicBezTo>
                  <a:cubicBezTo>
                    <a:pt x="8" y="48"/>
                    <a:pt x="9" y="51"/>
                    <a:pt x="11" y="54"/>
                  </a:cubicBezTo>
                  <a:lnTo>
                    <a:pt x="4" y="58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4" name="Freeform 73">
              <a:extLst>
                <a:ext uri="{FF2B5EF4-FFF2-40B4-BE49-F238E27FC236}">
                  <a16:creationId xmlns:a16="http://schemas.microsoft.com/office/drawing/2014/main" id="{DAC8E2BD-F8A2-4801-9E3C-1A304E5AF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24"/>
              <a:ext cx="57" cy="108"/>
            </a:xfrm>
            <a:custGeom>
              <a:avLst/>
              <a:gdLst>
                <a:gd name="T0" fmla="*/ 0 w 16"/>
                <a:gd name="T1" fmla="*/ 30 h 30"/>
                <a:gd name="T2" fmla="*/ 0 w 16"/>
                <a:gd name="T3" fmla="*/ 22 h 30"/>
                <a:gd name="T4" fmla="*/ 8 w 16"/>
                <a:gd name="T5" fmla="*/ 15 h 30"/>
                <a:gd name="T6" fmla="*/ 0 w 16"/>
                <a:gd name="T7" fmla="*/ 8 h 30"/>
                <a:gd name="T8" fmla="*/ 0 w 16"/>
                <a:gd name="T9" fmla="*/ 0 h 30"/>
                <a:gd name="T10" fmla="*/ 16 w 16"/>
                <a:gd name="T11" fmla="*/ 15 h 30"/>
                <a:gd name="T12" fmla="*/ 0 w 1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0">
                  <a:moveTo>
                    <a:pt x="0" y="3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8" y="19"/>
                    <a:pt x="8" y="15"/>
                  </a:cubicBezTo>
                  <a:cubicBezTo>
                    <a:pt x="8" y="11"/>
                    <a:pt x="4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7"/>
                    <a:pt x="16" y="15"/>
                  </a:cubicBezTo>
                  <a:cubicBezTo>
                    <a:pt x="16" y="23"/>
                    <a:pt x="9" y="30"/>
                    <a:pt x="0" y="3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5" name="Freeform 74">
              <a:extLst>
                <a:ext uri="{FF2B5EF4-FFF2-40B4-BE49-F238E27FC236}">
                  <a16:creationId xmlns:a16="http://schemas.microsoft.com/office/drawing/2014/main" id="{033CE6A9-B209-4D48-8C44-C8582A1B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007"/>
              <a:ext cx="303" cy="542"/>
            </a:xfrm>
            <a:custGeom>
              <a:avLst/>
              <a:gdLst>
                <a:gd name="T0" fmla="*/ 23 w 84"/>
                <a:gd name="T1" fmla="*/ 0 h 150"/>
                <a:gd name="T2" fmla="*/ 46 w 84"/>
                <a:gd name="T3" fmla="*/ 16 h 150"/>
                <a:gd name="T4" fmla="*/ 68 w 84"/>
                <a:gd name="T5" fmla="*/ 43 h 150"/>
                <a:gd name="T6" fmla="*/ 68 w 84"/>
                <a:gd name="T7" fmla="*/ 46 h 150"/>
                <a:gd name="T8" fmla="*/ 84 w 84"/>
                <a:gd name="T9" fmla="*/ 77 h 150"/>
                <a:gd name="T10" fmla="*/ 77 w 84"/>
                <a:gd name="T11" fmla="*/ 99 h 150"/>
                <a:gd name="T12" fmla="*/ 78 w 84"/>
                <a:gd name="T13" fmla="*/ 110 h 150"/>
                <a:gd name="T14" fmla="*/ 51 w 84"/>
                <a:gd name="T15" fmla="*/ 134 h 150"/>
                <a:gd name="T16" fmla="*/ 26 w 84"/>
                <a:gd name="T17" fmla="*/ 150 h 150"/>
                <a:gd name="T18" fmla="*/ 0 w 84"/>
                <a:gd name="T19" fmla="*/ 126 h 150"/>
                <a:gd name="T20" fmla="*/ 0 w 84"/>
                <a:gd name="T21" fmla="*/ 22 h 150"/>
                <a:gd name="T22" fmla="*/ 23 w 84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50">
                  <a:moveTo>
                    <a:pt x="23" y="0"/>
                  </a:moveTo>
                  <a:cubicBezTo>
                    <a:pt x="33" y="0"/>
                    <a:pt x="43" y="7"/>
                    <a:pt x="46" y="16"/>
                  </a:cubicBezTo>
                  <a:cubicBezTo>
                    <a:pt x="59" y="16"/>
                    <a:pt x="68" y="28"/>
                    <a:pt x="68" y="43"/>
                  </a:cubicBezTo>
                  <a:cubicBezTo>
                    <a:pt x="68" y="44"/>
                    <a:pt x="68" y="45"/>
                    <a:pt x="68" y="46"/>
                  </a:cubicBezTo>
                  <a:cubicBezTo>
                    <a:pt x="77" y="51"/>
                    <a:pt x="84" y="63"/>
                    <a:pt x="84" y="77"/>
                  </a:cubicBezTo>
                  <a:cubicBezTo>
                    <a:pt x="84" y="86"/>
                    <a:pt x="82" y="94"/>
                    <a:pt x="77" y="99"/>
                  </a:cubicBezTo>
                  <a:cubicBezTo>
                    <a:pt x="78" y="103"/>
                    <a:pt x="78" y="106"/>
                    <a:pt x="78" y="110"/>
                  </a:cubicBezTo>
                  <a:cubicBezTo>
                    <a:pt x="76" y="125"/>
                    <a:pt x="64" y="135"/>
                    <a:pt x="51" y="134"/>
                  </a:cubicBezTo>
                  <a:cubicBezTo>
                    <a:pt x="47" y="143"/>
                    <a:pt x="38" y="150"/>
                    <a:pt x="26" y="150"/>
                  </a:cubicBezTo>
                  <a:cubicBezTo>
                    <a:pt x="12" y="150"/>
                    <a:pt x="0" y="139"/>
                    <a:pt x="0" y="12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lose/>
                </a:path>
              </a:pathLst>
            </a:custGeom>
            <a:solidFill>
              <a:srgbClr val="FF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6" name="Freeform 75">
              <a:extLst>
                <a:ext uri="{FF2B5EF4-FFF2-40B4-BE49-F238E27FC236}">
                  <a16:creationId xmlns:a16="http://schemas.microsoft.com/office/drawing/2014/main" id="{D87E3EC2-BD24-472F-98BB-830A51BC6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15"/>
              <a:ext cx="36" cy="98"/>
            </a:xfrm>
            <a:custGeom>
              <a:avLst/>
              <a:gdLst>
                <a:gd name="T0" fmla="*/ 7 w 10"/>
                <a:gd name="T1" fmla="*/ 27 h 27"/>
                <a:gd name="T2" fmla="*/ 0 w 10"/>
                <a:gd name="T3" fmla="*/ 23 h 27"/>
                <a:gd name="T4" fmla="*/ 2 w 10"/>
                <a:gd name="T5" fmla="*/ 13 h 27"/>
                <a:gd name="T6" fmla="*/ 0 w 10"/>
                <a:gd name="T7" fmla="*/ 4 h 27"/>
                <a:gd name="T8" fmla="*/ 7 w 10"/>
                <a:gd name="T9" fmla="*/ 0 h 27"/>
                <a:gd name="T10" fmla="*/ 10 w 10"/>
                <a:gd name="T11" fmla="*/ 13 h 27"/>
                <a:gd name="T12" fmla="*/ 7 w 1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7">
                  <a:moveTo>
                    <a:pt x="7" y="2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2" y="17"/>
                    <a:pt x="2" y="13"/>
                  </a:cubicBezTo>
                  <a:cubicBezTo>
                    <a:pt x="2" y="10"/>
                    <a:pt x="1" y="6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4"/>
                    <a:pt x="10" y="8"/>
                    <a:pt x="10" y="13"/>
                  </a:cubicBezTo>
                  <a:cubicBezTo>
                    <a:pt x="10" y="18"/>
                    <a:pt x="9" y="23"/>
                    <a:pt x="7" y="2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7" name="Freeform 76">
              <a:extLst>
                <a:ext uri="{FF2B5EF4-FFF2-40B4-BE49-F238E27FC236}">
                  <a16:creationId xmlns:a16="http://schemas.microsoft.com/office/drawing/2014/main" id="{0A0B74B7-AE94-43AC-A773-E24047F8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130"/>
              <a:ext cx="65" cy="61"/>
            </a:xfrm>
            <a:custGeom>
              <a:avLst/>
              <a:gdLst>
                <a:gd name="T0" fmla="*/ 18 w 18"/>
                <a:gd name="T1" fmla="*/ 17 h 17"/>
                <a:gd name="T2" fmla="*/ 10 w 18"/>
                <a:gd name="T3" fmla="*/ 17 h 17"/>
                <a:gd name="T4" fmla="*/ 0 w 18"/>
                <a:gd name="T5" fmla="*/ 8 h 17"/>
                <a:gd name="T6" fmla="*/ 2 w 18"/>
                <a:gd name="T7" fmla="*/ 0 h 17"/>
                <a:gd name="T8" fmla="*/ 18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3"/>
                    <a:pt x="5" y="9"/>
                    <a:pt x="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2"/>
                    <a:pt x="18" y="8"/>
                    <a:pt x="18" y="1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8" name="Freeform 77">
              <a:extLst>
                <a:ext uri="{FF2B5EF4-FFF2-40B4-BE49-F238E27FC236}">
                  <a16:creationId xmlns:a16="http://schemas.microsoft.com/office/drawing/2014/main" id="{FCB4C792-F24E-4107-B623-7A2CC387D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104"/>
              <a:ext cx="112" cy="91"/>
            </a:xfrm>
            <a:custGeom>
              <a:avLst/>
              <a:gdLst>
                <a:gd name="T0" fmla="*/ 4 w 31"/>
                <a:gd name="T1" fmla="*/ 25 h 25"/>
                <a:gd name="T2" fmla="*/ 0 w 31"/>
                <a:gd name="T3" fmla="*/ 25 h 25"/>
                <a:gd name="T4" fmla="*/ 0 w 31"/>
                <a:gd name="T5" fmla="*/ 17 h 25"/>
                <a:gd name="T6" fmla="*/ 4 w 31"/>
                <a:gd name="T7" fmla="*/ 17 h 25"/>
                <a:gd name="T8" fmla="*/ 23 w 31"/>
                <a:gd name="T9" fmla="*/ 0 h 25"/>
                <a:gd name="T10" fmla="*/ 31 w 31"/>
                <a:gd name="T11" fmla="*/ 0 h 25"/>
                <a:gd name="T12" fmla="*/ 4 w 3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5">
                  <a:moveTo>
                    <a:pt x="4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5" y="17"/>
                    <a:pt x="23" y="9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4"/>
                    <a:pt x="19" y="25"/>
                    <a:pt x="4" y="25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9" name="Freeform 78">
              <a:extLst>
                <a:ext uri="{FF2B5EF4-FFF2-40B4-BE49-F238E27FC236}">
                  <a16:creationId xmlns:a16="http://schemas.microsoft.com/office/drawing/2014/main" id="{D95FF26B-E96C-4080-BFFE-2C421876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361"/>
              <a:ext cx="83" cy="98"/>
            </a:xfrm>
            <a:custGeom>
              <a:avLst/>
              <a:gdLst>
                <a:gd name="T0" fmla="*/ 8 w 23"/>
                <a:gd name="T1" fmla="*/ 27 h 27"/>
                <a:gd name="T2" fmla="*/ 0 w 23"/>
                <a:gd name="T3" fmla="*/ 27 h 27"/>
                <a:gd name="T4" fmla="*/ 23 w 23"/>
                <a:gd name="T5" fmla="*/ 0 h 27"/>
                <a:gd name="T6" fmla="*/ 23 w 23"/>
                <a:gd name="T7" fmla="*/ 8 h 27"/>
                <a:gd name="T8" fmla="*/ 8 w 2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0"/>
                    <a:pt x="8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8"/>
                    <a:pt x="8" y="8"/>
                    <a:pt x="8" y="2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0" name="Freeform 79">
              <a:extLst>
                <a:ext uri="{FF2B5EF4-FFF2-40B4-BE49-F238E27FC236}">
                  <a16:creationId xmlns:a16="http://schemas.microsoft.com/office/drawing/2014/main" id="{ED2BB5A2-18B2-48B7-A191-FC3A23EE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357"/>
              <a:ext cx="116" cy="58"/>
            </a:xfrm>
            <a:custGeom>
              <a:avLst/>
              <a:gdLst>
                <a:gd name="T0" fmla="*/ 26 w 32"/>
                <a:gd name="T1" fmla="*/ 16 h 16"/>
                <a:gd name="T2" fmla="*/ 1 w 32"/>
                <a:gd name="T3" fmla="*/ 9 h 16"/>
                <a:gd name="T4" fmla="*/ 0 w 32"/>
                <a:gd name="T5" fmla="*/ 2 h 16"/>
                <a:gd name="T6" fmla="*/ 32 w 32"/>
                <a:gd name="T7" fmla="*/ 11 h 16"/>
                <a:gd name="T8" fmla="*/ 26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16"/>
                  </a:moveTo>
                  <a:cubicBezTo>
                    <a:pt x="21" y="11"/>
                    <a:pt x="11" y="8"/>
                    <a:pt x="1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0"/>
                    <a:pt x="25" y="3"/>
                    <a:pt x="32" y="11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1" name="Freeform 80">
              <a:extLst>
                <a:ext uri="{FF2B5EF4-FFF2-40B4-BE49-F238E27FC236}">
                  <a16:creationId xmlns:a16="http://schemas.microsoft.com/office/drawing/2014/main" id="{1FD8D8BC-7A49-4C95-AC82-089E0A48B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140"/>
              <a:ext cx="94" cy="55"/>
            </a:xfrm>
            <a:custGeom>
              <a:avLst/>
              <a:gdLst>
                <a:gd name="T0" fmla="*/ 26 w 26"/>
                <a:gd name="T1" fmla="*/ 15 h 15"/>
                <a:gd name="T2" fmla="*/ 14 w 26"/>
                <a:gd name="T3" fmla="*/ 15 h 15"/>
                <a:gd name="T4" fmla="*/ 0 w 26"/>
                <a:gd name="T5" fmla="*/ 0 h 15"/>
                <a:gd name="T6" fmla="*/ 8 w 26"/>
                <a:gd name="T7" fmla="*/ 0 h 15"/>
                <a:gd name="T8" fmla="*/ 14 w 26"/>
                <a:gd name="T9" fmla="*/ 7 h 15"/>
                <a:gd name="T10" fmla="*/ 26 w 26"/>
                <a:gd name="T11" fmla="*/ 7 h 15"/>
                <a:gd name="T12" fmla="*/ 26 w 2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5">
                  <a:moveTo>
                    <a:pt x="26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10" y="7"/>
                    <a:pt x="14" y="7"/>
                  </a:cubicBezTo>
                  <a:cubicBezTo>
                    <a:pt x="26" y="7"/>
                    <a:pt x="26" y="7"/>
                    <a:pt x="26" y="7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2" name="Freeform 81">
              <a:extLst>
                <a:ext uri="{FF2B5EF4-FFF2-40B4-BE49-F238E27FC236}">
                  <a16:creationId xmlns:a16="http://schemas.microsoft.com/office/drawing/2014/main" id="{1903EEFA-C104-47A0-86B3-059CA709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234"/>
              <a:ext cx="58" cy="109"/>
            </a:xfrm>
            <a:custGeom>
              <a:avLst/>
              <a:gdLst>
                <a:gd name="T0" fmla="*/ 16 w 16"/>
                <a:gd name="T1" fmla="*/ 30 h 30"/>
                <a:gd name="T2" fmla="*/ 0 w 16"/>
                <a:gd name="T3" fmla="*/ 15 h 30"/>
                <a:gd name="T4" fmla="*/ 16 w 16"/>
                <a:gd name="T5" fmla="*/ 0 h 30"/>
                <a:gd name="T6" fmla="*/ 16 w 16"/>
                <a:gd name="T7" fmla="*/ 8 h 30"/>
                <a:gd name="T8" fmla="*/ 8 w 16"/>
                <a:gd name="T9" fmla="*/ 15 h 30"/>
                <a:gd name="T10" fmla="*/ 16 w 16"/>
                <a:gd name="T11" fmla="*/ 22 h 30"/>
                <a:gd name="T12" fmla="*/ 16 w 1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1"/>
                    <a:pt x="8" y="15"/>
                  </a:cubicBezTo>
                  <a:cubicBezTo>
                    <a:pt x="8" y="19"/>
                    <a:pt x="12" y="22"/>
                    <a:pt x="16" y="22"/>
                  </a:cubicBezTo>
                  <a:lnTo>
                    <a:pt x="16" y="30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3" name="Freeform 82">
              <a:extLst>
                <a:ext uri="{FF2B5EF4-FFF2-40B4-BE49-F238E27FC236}">
                  <a16:creationId xmlns:a16="http://schemas.microsoft.com/office/drawing/2014/main" id="{87C656E3-386F-4D6E-9A06-E307EF334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224"/>
              <a:ext cx="54" cy="108"/>
            </a:xfrm>
            <a:custGeom>
              <a:avLst/>
              <a:gdLst>
                <a:gd name="T0" fmla="*/ 0 w 15"/>
                <a:gd name="T1" fmla="*/ 30 h 30"/>
                <a:gd name="T2" fmla="*/ 0 w 15"/>
                <a:gd name="T3" fmla="*/ 22 h 30"/>
                <a:gd name="T4" fmla="*/ 7 w 15"/>
                <a:gd name="T5" fmla="*/ 15 h 30"/>
                <a:gd name="T6" fmla="*/ 0 w 15"/>
                <a:gd name="T7" fmla="*/ 8 h 30"/>
                <a:gd name="T8" fmla="*/ 0 w 15"/>
                <a:gd name="T9" fmla="*/ 0 h 30"/>
                <a:gd name="T10" fmla="*/ 15 w 15"/>
                <a:gd name="T11" fmla="*/ 15 h 30"/>
                <a:gd name="T12" fmla="*/ 0 w 15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7" y="19"/>
                    <a:pt x="7" y="15"/>
                  </a:cubicBezTo>
                  <a:cubicBezTo>
                    <a:pt x="7" y="11"/>
                    <a:pt x="4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7"/>
                    <a:pt x="15" y="15"/>
                  </a:cubicBezTo>
                  <a:cubicBezTo>
                    <a:pt x="15" y="23"/>
                    <a:pt x="8" y="30"/>
                    <a:pt x="0" y="3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4" name="Freeform 83">
              <a:extLst>
                <a:ext uri="{FF2B5EF4-FFF2-40B4-BE49-F238E27FC236}">
                  <a16:creationId xmlns:a16="http://schemas.microsoft.com/office/drawing/2014/main" id="{9E8E69AF-AD6C-4C8D-973A-94672A76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245"/>
              <a:ext cx="112" cy="47"/>
            </a:xfrm>
            <a:custGeom>
              <a:avLst/>
              <a:gdLst>
                <a:gd name="T0" fmla="*/ 24 w 31"/>
                <a:gd name="T1" fmla="*/ 13 h 13"/>
                <a:gd name="T2" fmla="*/ 17 w 31"/>
                <a:gd name="T3" fmla="*/ 9 h 13"/>
                <a:gd name="T4" fmla="*/ 4 w 31"/>
                <a:gd name="T5" fmla="*/ 11 h 13"/>
                <a:gd name="T6" fmla="*/ 0 w 31"/>
                <a:gd name="T7" fmla="*/ 4 h 13"/>
                <a:gd name="T8" fmla="*/ 19 w 31"/>
                <a:gd name="T9" fmla="*/ 1 h 13"/>
                <a:gd name="T10" fmla="*/ 31 w 31"/>
                <a:gd name="T11" fmla="*/ 8 h 13"/>
                <a:gd name="T12" fmla="*/ 24 w 3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">
                  <a:moveTo>
                    <a:pt x="24" y="13"/>
                  </a:moveTo>
                  <a:cubicBezTo>
                    <a:pt x="22" y="10"/>
                    <a:pt x="19" y="9"/>
                    <a:pt x="17" y="9"/>
                  </a:cubicBezTo>
                  <a:cubicBezTo>
                    <a:pt x="12" y="8"/>
                    <a:pt x="7" y="9"/>
                    <a:pt x="4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"/>
                    <a:pt x="12" y="0"/>
                    <a:pt x="19" y="1"/>
                  </a:cubicBezTo>
                  <a:cubicBezTo>
                    <a:pt x="24" y="2"/>
                    <a:pt x="28" y="5"/>
                    <a:pt x="31" y="8"/>
                  </a:cubicBezTo>
                  <a:lnTo>
                    <a:pt x="24" y="13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5" name="Freeform 84">
              <a:extLst>
                <a:ext uri="{FF2B5EF4-FFF2-40B4-BE49-F238E27FC236}">
                  <a16:creationId xmlns:a16="http://schemas.microsoft.com/office/drawing/2014/main" id="{D1AE156D-C447-4F15-8B15-9E90726D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357"/>
              <a:ext cx="62" cy="51"/>
            </a:xfrm>
            <a:custGeom>
              <a:avLst/>
              <a:gdLst>
                <a:gd name="T0" fmla="*/ 1 w 17"/>
                <a:gd name="T1" fmla="*/ 14 h 14"/>
                <a:gd name="T2" fmla="*/ 0 w 17"/>
                <a:gd name="T3" fmla="*/ 6 h 14"/>
                <a:gd name="T4" fmla="*/ 11 w 17"/>
                <a:gd name="T5" fmla="*/ 0 h 14"/>
                <a:gd name="T6" fmla="*/ 17 w 17"/>
                <a:gd name="T7" fmla="*/ 5 h 14"/>
                <a:gd name="T8" fmla="*/ 1 w 1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" y="1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5"/>
                    <a:pt x="8" y="3"/>
                    <a:pt x="11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10"/>
                    <a:pt x="7" y="13"/>
                    <a:pt x="1" y="14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6" name="Freeform 85">
              <a:extLst>
                <a:ext uri="{FF2B5EF4-FFF2-40B4-BE49-F238E27FC236}">
                  <a16:creationId xmlns:a16="http://schemas.microsoft.com/office/drawing/2014/main" id="{17FA1501-FC65-44E0-B7FD-4AC75C59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057"/>
              <a:ext cx="36" cy="40"/>
            </a:xfrm>
            <a:custGeom>
              <a:avLst/>
              <a:gdLst>
                <a:gd name="T0" fmla="*/ 25 w 36"/>
                <a:gd name="T1" fmla="*/ 40 h 40"/>
                <a:gd name="T2" fmla="*/ 0 w 36"/>
                <a:gd name="T3" fmla="*/ 29 h 40"/>
                <a:gd name="T4" fmla="*/ 10 w 36"/>
                <a:gd name="T5" fmla="*/ 0 h 40"/>
                <a:gd name="T6" fmla="*/ 36 w 36"/>
                <a:gd name="T7" fmla="*/ 15 h 40"/>
                <a:gd name="T8" fmla="*/ 25 w 3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25" y="40"/>
                  </a:moveTo>
                  <a:lnTo>
                    <a:pt x="0" y="29"/>
                  </a:lnTo>
                  <a:lnTo>
                    <a:pt x="10" y="0"/>
                  </a:lnTo>
                  <a:lnTo>
                    <a:pt x="36" y="15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28" name="Group 88">
            <a:extLst>
              <a:ext uri="{FF2B5EF4-FFF2-40B4-BE49-F238E27FC236}">
                <a16:creationId xmlns:a16="http://schemas.microsoft.com/office/drawing/2014/main" id="{B0DF307C-293A-46E3-8492-4F79994AF5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08006" y="1875912"/>
            <a:ext cx="1628971" cy="1273415"/>
            <a:chOff x="2646" y="1972"/>
            <a:chExt cx="1237" cy="967"/>
          </a:xfrm>
        </p:grpSpPr>
        <p:sp>
          <p:nvSpPr>
            <p:cNvPr id="130" name="Rectangle 89">
              <a:extLst>
                <a:ext uri="{FF2B5EF4-FFF2-40B4-BE49-F238E27FC236}">
                  <a16:creationId xmlns:a16="http://schemas.microsoft.com/office/drawing/2014/main" id="{8475834E-EFB8-4845-9DB4-11FFFC88F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475"/>
              <a:ext cx="362" cy="41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Rectangle 90">
              <a:extLst>
                <a:ext uri="{FF2B5EF4-FFF2-40B4-BE49-F238E27FC236}">
                  <a16:creationId xmlns:a16="http://schemas.microsoft.com/office/drawing/2014/main" id="{E1244ECB-0033-48CE-902B-6DA916B01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72"/>
              <a:ext cx="422" cy="40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Freeform 91">
              <a:extLst>
                <a:ext uri="{FF2B5EF4-FFF2-40B4-BE49-F238E27FC236}">
                  <a16:creationId xmlns:a16="http://schemas.microsoft.com/office/drawing/2014/main" id="{280B3D99-37A6-44CC-95E3-F9CDC1AD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108"/>
              <a:ext cx="226" cy="226"/>
            </a:xfrm>
            <a:custGeom>
              <a:avLst/>
              <a:gdLst>
                <a:gd name="T0" fmla="*/ 44 w 45"/>
                <a:gd name="T1" fmla="*/ 21 h 45"/>
                <a:gd name="T2" fmla="*/ 24 w 45"/>
                <a:gd name="T3" fmla="*/ 44 h 45"/>
                <a:gd name="T4" fmla="*/ 1 w 45"/>
                <a:gd name="T5" fmla="*/ 24 h 45"/>
                <a:gd name="T6" fmla="*/ 21 w 45"/>
                <a:gd name="T7" fmla="*/ 1 h 45"/>
                <a:gd name="T8" fmla="*/ 44 w 45"/>
                <a:gd name="T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4" y="21"/>
                  </a:moveTo>
                  <a:cubicBezTo>
                    <a:pt x="45" y="33"/>
                    <a:pt x="36" y="43"/>
                    <a:pt x="24" y="44"/>
                  </a:cubicBezTo>
                  <a:cubicBezTo>
                    <a:pt x="12" y="45"/>
                    <a:pt x="2" y="36"/>
                    <a:pt x="1" y="24"/>
                  </a:cubicBezTo>
                  <a:cubicBezTo>
                    <a:pt x="0" y="12"/>
                    <a:pt x="9" y="2"/>
                    <a:pt x="21" y="1"/>
                  </a:cubicBezTo>
                  <a:cubicBezTo>
                    <a:pt x="33" y="0"/>
                    <a:pt x="43" y="9"/>
                    <a:pt x="4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Freeform 92">
              <a:extLst>
                <a:ext uri="{FF2B5EF4-FFF2-40B4-BE49-F238E27FC236}">
                  <a16:creationId xmlns:a16="http://schemas.microsoft.com/office/drawing/2014/main" id="{C85ADA40-185D-4260-9E0A-768CAE3BF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2088"/>
              <a:ext cx="266" cy="262"/>
            </a:xfrm>
            <a:custGeom>
              <a:avLst/>
              <a:gdLst>
                <a:gd name="T0" fmla="*/ 26 w 53"/>
                <a:gd name="T1" fmla="*/ 52 h 52"/>
                <a:gd name="T2" fmla="*/ 1 w 53"/>
                <a:gd name="T3" fmla="*/ 28 h 52"/>
                <a:gd name="T4" fmla="*/ 24 w 53"/>
                <a:gd name="T5" fmla="*/ 1 h 52"/>
                <a:gd name="T6" fmla="*/ 52 w 53"/>
                <a:gd name="T7" fmla="*/ 24 h 52"/>
                <a:gd name="T8" fmla="*/ 28 w 53"/>
                <a:gd name="T9" fmla="*/ 52 h 52"/>
                <a:gd name="T10" fmla="*/ 26 w 53"/>
                <a:gd name="T11" fmla="*/ 52 h 52"/>
                <a:gd name="T12" fmla="*/ 26 w 53"/>
                <a:gd name="T13" fmla="*/ 9 h 52"/>
                <a:gd name="T14" fmla="*/ 25 w 53"/>
                <a:gd name="T15" fmla="*/ 9 h 52"/>
                <a:gd name="T16" fmla="*/ 9 w 53"/>
                <a:gd name="T17" fmla="*/ 28 h 52"/>
                <a:gd name="T18" fmla="*/ 28 w 53"/>
                <a:gd name="T19" fmla="*/ 44 h 52"/>
                <a:gd name="T20" fmla="*/ 44 w 53"/>
                <a:gd name="T21" fmla="*/ 25 h 52"/>
                <a:gd name="T22" fmla="*/ 26 w 53"/>
                <a:gd name="T2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2">
                  <a:moveTo>
                    <a:pt x="26" y="52"/>
                  </a:moveTo>
                  <a:cubicBezTo>
                    <a:pt x="13" y="52"/>
                    <a:pt x="2" y="42"/>
                    <a:pt x="1" y="28"/>
                  </a:cubicBezTo>
                  <a:cubicBezTo>
                    <a:pt x="0" y="14"/>
                    <a:pt x="10" y="2"/>
                    <a:pt x="24" y="1"/>
                  </a:cubicBezTo>
                  <a:cubicBezTo>
                    <a:pt x="39" y="0"/>
                    <a:pt x="51" y="10"/>
                    <a:pt x="52" y="24"/>
                  </a:cubicBezTo>
                  <a:cubicBezTo>
                    <a:pt x="53" y="39"/>
                    <a:pt x="42" y="51"/>
                    <a:pt x="28" y="52"/>
                  </a:cubicBezTo>
                  <a:cubicBezTo>
                    <a:pt x="28" y="52"/>
                    <a:pt x="27" y="52"/>
                    <a:pt x="26" y="52"/>
                  </a:cubicBezTo>
                  <a:close/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15" y="9"/>
                    <a:pt x="8" y="18"/>
                    <a:pt x="9" y="28"/>
                  </a:cubicBezTo>
                  <a:cubicBezTo>
                    <a:pt x="9" y="37"/>
                    <a:pt x="18" y="45"/>
                    <a:pt x="28" y="44"/>
                  </a:cubicBezTo>
                  <a:cubicBezTo>
                    <a:pt x="37" y="43"/>
                    <a:pt x="45" y="35"/>
                    <a:pt x="44" y="25"/>
                  </a:cubicBezTo>
                  <a:cubicBezTo>
                    <a:pt x="43" y="16"/>
                    <a:pt x="36" y="9"/>
                    <a:pt x="26" y="9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Freeform 93">
              <a:extLst>
                <a:ext uri="{FF2B5EF4-FFF2-40B4-BE49-F238E27FC236}">
                  <a16:creationId xmlns:a16="http://schemas.microsoft.com/office/drawing/2014/main" id="{26C9E192-132A-49EE-9A1F-791CB092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113"/>
              <a:ext cx="765" cy="806"/>
            </a:xfrm>
            <a:custGeom>
              <a:avLst/>
              <a:gdLst>
                <a:gd name="T0" fmla="*/ 112 w 152"/>
                <a:gd name="T1" fmla="*/ 70 h 160"/>
                <a:gd name="T2" fmla="*/ 90 w 152"/>
                <a:gd name="T3" fmla="*/ 23 h 160"/>
                <a:gd name="T4" fmla="*/ 60 w 152"/>
                <a:gd name="T5" fmla="*/ 0 h 160"/>
                <a:gd name="T6" fmla="*/ 0 w 152"/>
                <a:gd name="T7" fmla="*/ 0 h 160"/>
                <a:gd name="T8" fmla="*/ 21 w 152"/>
                <a:gd name="T9" fmla="*/ 17 h 160"/>
                <a:gd name="T10" fmla="*/ 50 w 152"/>
                <a:gd name="T11" fmla="*/ 21 h 160"/>
                <a:gd name="T12" fmla="*/ 63 w 152"/>
                <a:gd name="T13" fmla="*/ 37 h 160"/>
                <a:gd name="T14" fmla="*/ 37 w 152"/>
                <a:gd name="T15" fmla="*/ 64 h 160"/>
                <a:gd name="T16" fmla="*/ 35 w 152"/>
                <a:gd name="T17" fmla="*/ 66 h 160"/>
                <a:gd name="T18" fmla="*/ 44 w 152"/>
                <a:gd name="T19" fmla="*/ 111 h 160"/>
                <a:gd name="T20" fmla="*/ 59 w 152"/>
                <a:gd name="T21" fmla="*/ 126 h 160"/>
                <a:gd name="T22" fmla="*/ 19 w 152"/>
                <a:gd name="T23" fmla="*/ 150 h 160"/>
                <a:gd name="T24" fmla="*/ 25 w 152"/>
                <a:gd name="T25" fmla="*/ 160 h 160"/>
                <a:gd name="T26" fmla="*/ 84 w 152"/>
                <a:gd name="T27" fmla="*/ 141 h 160"/>
                <a:gd name="T28" fmla="*/ 89 w 152"/>
                <a:gd name="T29" fmla="*/ 125 h 160"/>
                <a:gd name="T30" fmla="*/ 66 w 152"/>
                <a:gd name="T31" fmla="*/ 91 h 160"/>
                <a:gd name="T32" fmla="*/ 85 w 152"/>
                <a:gd name="T33" fmla="*/ 72 h 160"/>
                <a:gd name="T34" fmla="*/ 100 w 152"/>
                <a:gd name="T35" fmla="*/ 92 h 160"/>
                <a:gd name="T36" fmla="*/ 129 w 152"/>
                <a:gd name="T37" fmla="*/ 92 h 160"/>
                <a:gd name="T38" fmla="*/ 152 w 152"/>
                <a:gd name="T39" fmla="*/ 76 h 160"/>
                <a:gd name="T40" fmla="*/ 112 w 152"/>
                <a:gd name="T41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60">
                  <a:moveTo>
                    <a:pt x="112" y="70"/>
                  </a:move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70" y="3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10" y="15"/>
                    <a:pt x="21" y="17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2" y="83"/>
                    <a:pt x="31" y="96"/>
                    <a:pt x="44" y="111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1" y="138"/>
                    <a:pt x="93" y="130"/>
                    <a:pt x="89" y="125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95" y="89"/>
                    <a:pt x="100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44" y="92"/>
                    <a:pt x="152" y="76"/>
                    <a:pt x="152" y="76"/>
                  </a:cubicBezTo>
                  <a:lnTo>
                    <a:pt x="112" y="70"/>
                  </a:lnTo>
                  <a:close/>
                </a:path>
              </a:pathLst>
            </a:custGeom>
            <a:solidFill>
              <a:srgbClr val="62C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94">
              <a:extLst>
                <a:ext uri="{FF2B5EF4-FFF2-40B4-BE49-F238E27FC236}">
                  <a16:creationId xmlns:a16="http://schemas.microsoft.com/office/drawing/2014/main" id="{F2A8F12B-E934-4CD8-BE68-918C18E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093"/>
              <a:ext cx="820" cy="846"/>
            </a:xfrm>
            <a:custGeom>
              <a:avLst/>
              <a:gdLst>
                <a:gd name="T0" fmla="*/ 31 w 163"/>
                <a:gd name="T1" fmla="*/ 168 h 168"/>
                <a:gd name="T2" fmla="*/ 28 w 163"/>
                <a:gd name="T3" fmla="*/ 160 h 168"/>
                <a:gd name="T4" fmla="*/ 88 w 163"/>
                <a:gd name="T5" fmla="*/ 141 h 168"/>
                <a:gd name="T6" fmla="*/ 92 w 163"/>
                <a:gd name="T7" fmla="*/ 137 h 168"/>
                <a:gd name="T8" fmla="*/ 91 w 163"/>
                <a:gd name="T9" fmla="*/ 131 h 168"/>
                <a:gd name="T10" fmla="*/ 66 w 163"/>
                <a:gd name="T11" fmla="*/ 94 h 168"/>
                <a:gd name="T12" fmla="*/ 90 w 163"/>
                <a:gd name="T13" fmla="*/ 70 h 168"/>
                <a:gd name="T14" fmla="*/ 93 w 163"/>
                <a:gd name="T15" fmla="*/ 74 h 168"/>
                <a:gd name="T16" fmla="*/ 107 w 163"/>
                <a:gd name="T17" fmla="*/ 92 h 168"/>
                <a:gd name="T18" fmla="*/ 134 w 163"/>
                <a:gd name="T19" fmla="*/ 92 h 168"/>
                <a:gd name="T20" fmla="*/ 151 w 163"/>
                <a:gd name="T21" fmla="*/ 83 h 168"/>
                <a:gd name="T22" fmla="*/ 114 w 163"/>
                <a:gd name="T23" fmla="*/ 77 h 168"/>
                <a:gd name="T24" fmla="*/ 92 w 163"/>
                <a:gd name="T25" fmla="*/ 29 h 168"/>
                <a:gd name="T26" fmla="*/ 65 w 163"/>
                <a:gd name="T27" fmla="*/ 8 h 168"/>
                <a:gd name="T28" fmla="*/ 11 w 163"/>
                <a:gd name="T29" fmla="*/ 8 h 168"/>
                <a:gd name="T30" fmla="*/ 27 w 163"/>
                <a:gd name="T31" fmla="*/ 17 h 168"/>
                <a:gd name="T32" fmla="*/ 57 w 163"/>
                <a:gd name="T33" fmla="*/ 21 h 168"/>
                <a:gd name="T34" fmla="*/ 73 w 163"/>
                <a:gd name="T35" fmla="*/ 42 h 168"/>
                <a:gd name="T36" fmla="*/ 45 w 163"/>
                <a:gd name="T37" fmla="*/ 71 h 168"/>
                <a:gd name="T38" fmla="*/ 44 w 163"/>
                <a:gd name="T39" fmla="*/ 73 h 168"/>
                <a:gd name="T40" fmla="*/ 52 w 163"/>
                <a:gd name="T41" fmla="*/ 112 h 168"/>
                <a:gd name="T42" fmla="*/ 70 w 163"/>
                <a:gd name="T43" fmla="*/ 131 h 168"/>
                <a:gd name="T44" fmla="*/ 26 w 163"/>
                <a:gd name="T45" fmla="*/ 157 h 168"/>
                <a:gd name="T46" fmla="*/ 22 w 163"/>
                <a:gd name="T47" fmla="*/ 150 h 168"/>
                <a:gd name="T48" fmla="*/ 57 w 163"/>
                <a:gd name="T49" fmla="*/ 129 h 168"/>
                <a:gd name="T50" fmla="*/ 46 w 163"/>
                <a:gd name="T51" fmla="*/ 118 h 168"/>
                <a:gd name="T52" fmla="*/ 37 w 163"/>
                <a:gd name="T53" fmla="*/ 68 h 168"/>
                <a:gd name="T54" fmla="*/ 39 w 163"/>
                <a:gd name="T55" fmla="*/ 66 h 168"/>
                <a:gd name="T56" fmla="*/ 63 w 163"/>
                <a:gd name="T57" fmla="*/ 41 h 168"/>
                <a:gd name="T58" fmla="*/ 53 w 163"/>
                <a:gd name="T59" fmla="*/ 28 h 168"/>
                <a:gd name="T60" fmla="*/ 25 w 163"/>
                <a:gd name="T61" fmla="*/ 25 h 168"/>
                <a:gd name="T62" fmla="*/ 1 w 163"/>
                <a:gd name="T63" fmla="*/ 5 h 168"/>
                <a:gd name="T64" fmla="*/ 0 w 163"/>
                <a:gd name="T65" fmla="*/ 0 h 168"/>
                <a:gd name="T66" fmla="*/ 66 w 163"/>
                <a:gd name="T67" fmla="*/ 0 h 168"/>
                <a:gd name="T68" fmla="*/ 98 w 163"/>
                <a:gd name="T69" fmla="*/ 24 h 168"/>
                <a:gd name="T70" fmla="*/ 99 w 163"/>
                <a:gd name="T71" fmla="*/ 24 h 168"/>
                <a:gd name="T72" fmla="*/ 120 w 163"/>
                <a:gd name="T73" fmla="*/ 70 h 168"/>
                <a:gd name="T74" fmla="*/ 163 w 163"/>
                <a:gd name="T75" fmla="*/ 77 h 168"/>
                <a:gd name="T76" fmla="*/ 161 w 163"/>
                <a:gd name="T77" fmla="*/ 82 h 168"/>
                <a:gd name="T78" fmla="*/ 134 w 163"/>
                <a:gd name="T79" fmla="*/ 100 h 168"/>
                <a:gd name="T80" fmla="*/ 104 w 163"/>
                <a:gd name="T81" fmla="*/ 100 h 168"/>
                <a:gd name="T82" fmla="*/ 103 w 163"/>
                <a:gd name="T83" fmla="*/ 99 h 168"/>
                <a:gd name="T84" fmla="*/ 89 w 163"/>
                <a:gd name="T85" fmla="*/ 82 h 168"/>
                <a:gd name="T86" fmla="*/ 77 w 163"/>
                <a:gd name="T87" fmla="*/ 95 h 168"/>
                <a:gd name="T88" fmla="*/ 98 w 163"/>
                <a:gd name="T89" fmla="*/ 126 h 168"/>
                <a:gd name="T90" fmla="*/ 100 w 163"/>
                <a:gd name="T91" fmla="*/ 139 h 168"/>
                <a:gd name="T92" fmla="*/ 90 w 163"/>
                <a:gd name="T93" fmla="*/ 149 h 168"/>
                <a:gd name="T94" fmla="*/ 31 w 163"/>
                <a:gd name="T9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168">
                  <a:moveTo>
                    <a:pt x="31" y="168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90" y="140"/>
                    <a:pt x="91" y="139"/>
                    <a:pt x="92" y="137"/>
                  </a:cubicBezTo>
                  <a:cubicBezTo>
                    <a:pt x="93" y="135"/>
                    <a:pt x="92" y="133"/>
                    <a:pt x="91" y="13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7" y="80"/>
                    <a:pt x="103" y="89"/>
                    <a:pt x="107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42" y="92"/>
                    <a:pt x="147" y="87"/>
                    <a:pt x="151" y="8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86" y="24"/>
                    <a:pt x="72" y="11"/>
                    <a:pt x="65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13"/>
                    <a:pt x="20" y="16"/>
                    <a:pt x="27" y="17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3" y="86"/>
                    <a:pt x="38" y="97"/>
                    <a:pt x="52" y="112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33" y="104"/>
                    <a:pt x="22" y="87"/>
                    <a:pt x="37" y="68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3" y="23"/>
                    <a:pt x="4" y="1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3"/>
                    <a:pt x="96" y="22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52" y="100"/>
                    <a:pt x="13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3" y="99"/>
                    <a:pt x="103" y="99"/>
                    <a:pt x="103" y="99"/>
                  </a:cubicBezTo>
                  <a:cubicBezTo>
                    <a:pt x="99" y="97"/>
                    <a:pt x="93" y="88"/>
                    <a:pt x="89" y="82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100" y="130"/>
                    <a:pt x="101" y="135"/>
                    <a:pt x="100" y="139"/>
                  </a:cubicBezTo>
                  <a:cubicBezTo>
                    <a:pt x="98" y="144"/>
                    <a:pt x="95" y="147"/>
                    <a:pt x="90" y="149"/>
                  </a:cubicBezTo>
                  <a:lnTo>
                    <a:pt x="31" y="168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Rectangle 95">
              <a:extLst>
                <a:ext uri="{FF2B5EF4-FFF2-40B4-BE49-F238E27FC236}">
                  <a16:creationId xmlns:a16="http://schemas.microsoft.com/office/drawing/2014/main" id="{991D93F0-3608-40A2-B26D-3F9EFEE3B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314"/>
              <a:ext cx="181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Rectangle 96">
              <a:extLst>
                <a:ext uri="{FF2B5EF4-FFF2-40B4-BE49-F238E27FC236}">
                  <a16:creationId xmlns:a16="http://schemas.microsoft.com/office/drawing/2014/main" id="{9BDBD245-894A-4546-80C0-C46E00C6E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314"/>
              <a:ext cx="81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" name="Rectangle 97">
              <a:extLst>
                <a:ext uri="{FF2B5EF4-FFF2-40B4-BE49-F238E27FC236}">
                  <a16:creationId xmlns:a16="http://schemas.microsoft.com/office/drawing/2014/main" id="{A27D039D-6046-4658-930D-AA7308A5B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314"/>
              <a:ext cx="40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" name="Freeform 98">
              <a:extLst>
                <a:ext uri="{FF2B5EF4-FFF2-40B4-BE49-F238E27FC236}">
                  <a16:creationId xmlns:a16="http://schemas.microsoft.com/office/drawing/2014/main" id="{36E1436B-4ED9-4686-BF85-A939308B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687"/>
              <a:ext cx="402" cy="222"/>
            </a:xfrm>
            <a:custGeom>
              <a:avLst/>
              <a:gdLst>
                <a:gd name="T0" fmla="*/ 15 w 402"/>
                <a:gd name="T1" fmla="*/ 222 h 222"/>
                <a:gd name="T2" fmla="*/ 0 w 402"/>
                <a:gd name="T3" fmla="*/ 186 h 222"/>
                <a:gd name="T4" fmla="*/ 387 w 402"/>
                <a:gd name="T5" fmla="*/ 0 h 222"/>
                <a:gd name="T6" fmla="*/ 402 w 402"/>
                <a:gd name="T7" fmla="*/ 35 h 222"/>
                <a:gd name="T8" fmla="*/ 15 w 402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2">
                  <a:moveTo>
                    <a:pt x="15" y="222"/>
                  </a:moveTo>
                  <a:lnTo>
                    <a:pt x="0" y="186"/>
                  </a:lnTo>
                  <a:lnTo>
                    <a:pt x="387" y="0"/>
                  </a:lnTo>
                  <a:lnTo>
                    <a:pt x="402" y="35"/>
                  </a:lnTo>
                  <a:lnTo>
                    <a:pt x="15" y="222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99">
              <a:extLst>
                <a:ext uri="{FF2B5EF4-FFF2-40B4-BE49-F238E27FC236}">
                  <a16:creationId xmlns:a16="http://schemas.microsoft.com/office/drawing/2014/main" id="{228611EA-E0CA-4DFA-9AA4-4614C183E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556"/>
              <a:ext cx="412" cy="307"/>
            </a:xfrm>
            <a:custGeom>
              <a:avLst/>
              <a:gdLst>
                <a:gd name="T0" fmla="*/ 25 w 412"/>
                <a:gd name="T1" fmla="*/ 307 h 307"/>
                <a:gd name="T2" fmla="*/ 0 w 412"/>
                <a:gd name="T3" fmla="*/ 272 h 307"/>
                <a:gd name="T4" fmla="*/ 387 w 412"/>
                <a:gd name="T5" fmla="*/ 0 h 307"/>
                <a:gd name="T6" fmla="*/ 412 w 412"/>
                <a:gd name="T7" fmla="*/ 35 h 307"/>
                <a:gd name="T8" fmla="*/ 25 w 412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07">
                  <a:moveTo>
                    <a:pt x="25" y="307"/>
                  </a:moveTo>
                  <a:lnTo>
                    <a:pt x="0" y="272"/>
                  </a:lnTo>
                  <a:lnTo>
                    <a:pt x="387" y="0"/>
                  </a:lnTo>
                  <a:lnTo>
                    <a:pt x="412" y="35"/>
                  </a:lnTo>
                  <a:lnTo>
                    <a:pt x="25" y="307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F32C88A4-A606-4408-9940-47B9C6416505}"/>
              </a:ext>
            </a:extLst>
          </p:cNvPr>
          <p:cNvSpPr txBox="1"/>
          <p:nvPr/>
        </p:nvSpPr>
        <p:spPr>
          <a:xfrm>
            <a:off x="1923983" y="190385"/>
            <a:ext cx="1012234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4. Atenção Primária à Saúde</a:t>
            </a:r>
            <a:endParaRPr lang="pt-BR" sz="3200" b="1" dirty="0">
              <a:solidFill>
                <a:srgbClr val="62CAE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AF199FD3-AEC9-4C71-92DE-C7FD6A628052}"/>
              </a:ext>
            </a:extLst>
          </p:cNvPr>
          <p:cNvCxnSpPr>
            <a:cxnSpLocks/>
          </p:cNvCxnSpPr>
          <p:nvPr/>
        </p:nvCxnSpPr>
        <p:spPr>
          <a:xfrm flipV="1">
            <a:off x="6096000" y="4608756"/>
            <a:ext cx="0" cy="1853053"/>
          </a:xfrm>
          <a:prstGeom prst="line">
            <a:avLst/>
          </a:prstGeom>
          <a:ln w="9525">
            <a:solidFill>
              <a:srgbClr val="2C3F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46DA7F43-B1DE-4CB1-8DF9-0B9862434FDB}"/>
              </a:ext>
            </a:extLst>
          </p:cNvPr>
          <p:cNvSpPr/>
          <p:nvPr/>
        </p:nvSpPr>
        <p:spPr>
          <a:xfrm>
            <a:off x="1524000" y="3069772"/>
            <a:ext cx="9144000" cy="37882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F4E8EBA5-1D25-45CF-84DD-CACFDD3A7A98}"/>
              </a:ext>
            </a:extLst>
          </p:cNvPr>
          <p:cNvCxnSpPr>
            <a:cxnSpLocks/>
          </p:cNvCxnSpPr>
          <p:nvPr/>
        </p:nvCxnSpPr>
        <p:spPr>
          <a:xfrm>
            <a:off x="1805920" y="3055339"/>
            <a:ext cx="8580163" cy="0"/>
          </a:xfrm>
          <a:prstGeom prst="line">
            <a:avLst/>
          </a:prstGeom>
          <a:ln w="28575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D6EED489-6677-4878-8F47-9070C59151D3}"/>
              </a:ext>
            </a:extLst>
          </p:cNvPr>
          <p:cNvGrpSpPr/>
          <p:nvPr/>
        </p:nvGrpSpPr>
        <p:grpSpPr>
          <a:xfrm>
            <a:off x="1428125" y="3274751"/>
            <a:ext cx="4023360" cy="3327122"/>
            <a:chOff x="-95875" y="3197909"/>
            <a:chExt cx="4023360" cy="3327122"/>
          </a:xfrm>
        </p:grpSpPr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id="{F85382CC-187D-42F2-B8D5-E0E867B0E929}"/>
                </a:ext>
              </a:extLst>
            </p:cNvPr>
            <p:cNvSpPr/>
            <p:nvPr/>
          </p:nvSpPr>
          <p:spPr>
            <a:xfrm>
              <a:off x="-95875" y="3197909"/>
              <a:ext cx="4023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000" b="1" i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Maior compreensão de contratantes sobre:</a:t>
              </a:r>
            </a:p>
          </p:txBody>
        </p: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1C37B4E3-3095-4EAB-A095-69520EF3CB2D}"/>
                </a:ext>
              </a:extLst>
            </p:cNvPr>
            <p:cNvSpPr/>
            <p:nvPr/>
          </p:nvSpPr>
          <p:spPr>
            <a:xfrm>
              <a:off x="281919" y="3881230"/>
              <a:ext cx="3081018" cy="264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anose="020B0502020202020204" pitchFamily="34" charset="0"/>
                </a:rPr>
                <a:t>Modelo de atenção à saúde integrado - SS e SUS.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anose="020B0502020202020204" pitchFamily="34" charset="0"/>
                </a:rPr>
                <a:t>Mecanismos, incentivos, regulações.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anose="020B0502020202020204" pitchFamily="34" charset="0"/>
                </a:rPr>
                <a:t>Possibilidades de articulação ocupacional e assistencial</a:t>
              </a:r>
            </a:p>
          </p:txBody>
        </p:sp>
      </p:grp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0DD447FE-540D-4AA9-8261-31AF3CC96274}"/>
              </a:ext>
            </a:extLst>
          </p:cNvPr>
          <p:cNvGrpSpPr/>
          <p:nvPr/>
        </p:nvGrpSpPr>
        <p:grpSpPr>
          <a:xfrm>
            <a:off x="7256788" y="3212803"/>
            <a:ext cx="3173558" cy="3920878"/>
            <a:chOff x="5765042" y="3325779"/>
            <a:chExt cx="3037114" cy="3920878"/>
          </a:xfrm>
        </p:grpSpPr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B4173950-9453-443B-878D-374E0ACA63FE}"/>
                </a:ext>
              </a:extLst>
            </p:cNvPr>
            <p:cNvSpPr/>
            <p:nvPr/>
          </p:nvSpPr>
          <p:spPr>
            <a:xfrm>
              <a:off x="6164436" y="3325779"/>
              <a:ext cx="1936321" cy="301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t-BR" sz="2000" b="1" i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Para atuar em:</a:t>
              </a:r>
            </a:p>
          </p:txBody>
        </p: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84A94A11-4362-467A-8A12-5A36AD5E8C89}"/>
                </a:ext>
              </a:extLst>
            </p:cNvPr>
            <p:cNvSpPr/>
            <p:nvPr/>
          </p:nvSpPr>
          <p:spPr>
            <a:xfrm>
              <a:off x="5765042" y="3734926"/>
              <a:ext cx="3037114" cy="351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anose="020B0502020202020204" pitchFamily="34" charset="0"/>
                </a:rPr>
                <a:t>Posicionamento com orientações para indústrias contratantes.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anose="020B0502020202020204" pitchFamily="34" charset="0"/>
                </a:rPr>
                <a:t>Informação e orientação para uso apropriado pelo beneficiário.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anose="020B0502020202020204" pitchFamily="34" charset="0"/>
                </a:rPr>
                <a:t>Proposição de melhorias para otimização dos processos. </a:t>
              </a:r>
            </a:p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endParaRPr lang="pt-BR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50" name="Agrupar 1049">
            <a:extLst>
              <a:ext uri="{FF2B5EF4-FFF2-40B4-BE49-F238E27FC236}">
                <a16:creationId xmlns:a16="http://schemas.microsoft.com/office/drawing/2014/main" id="{6FD7F744-F3AA-4BE6-AAAB-BBE879B62790}"/>
              </a:ext>
            </a:extLst>
          </p:cNvPr>
          <p:cNvGrpSpPr/>
          <p:nvPr/>
        </p:nvGrpSpPr>
        <p:grpSpPr>
          <a:xfrm>
            <a:off x="5046127" y="1691055"/>
            <a:ext cx="1973626" cy="4523014"/>
            <a:chOff x="3585187" y="1691055"/>
            <a:chExt cx="1973626" cy="4523014"/>
          </a:xfrm>
        </p:grpSpPr>
        <p:sp>
          <p:nvSpPr>
            <p:cNvPr id="108" name="Retângulo: Cantos Arredondados 107">
              <a:extLst>
                <a:ext uri="{FF2B5EF4-FFF2-40B4-BE49-F238E27FC236}">
                  <a16:creationId xmlns:a16="http://schemas.microsoft.com/office/drawing/2014/main" id="{2F0851FE-CFF4-4F42-A05F-2CDAD518CB20}"/>
                </a:ext>
              </a:extLst>
            </p:cNvPr>
            <p:cNvSpPr/>
            <p:nvPr/>
          </p:nvSpPr>
          <p:spPr>
            <a:xfrm>
              <a:off x="3585187" y="1691055"/>
              <a:ext cx="1973626" cy="4523014"/>
            </a:xfrm>
            <a:prstGeom prst="roundRect">
              <a:avLst>
                <a:gd name="adj" fmla="val 10936"/>
              </a:avLst>
            </a:prstGeom>
            <a:solidFill>
              <a:srgbClr val="FCC633"/>
            </a:solidFill>
            <a:ln w="38100">
              <a:solidFill>
                <a:srgbClr val="2C3F4F"/>
              </a:solidFill>
            </a:ln>
            <a:effectLst>
              <a:outerShdw blurRad="127000" dist="381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30" name="Group 31">
              <a:extLst>
                <a:ext uri="{FF2B5EF4-FFF2-40B4-BE49-F238E27FC236}">
                  <a16:creationId xmlns:a16="http://schemas.microsoft.com/office/drawing/2014/main" id="{56094E9C-5C42-4487-A9A0-7583DAC8A42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94919" y="3231044"/>
              <a:ext cx="1554162" cy="1443037"/>
              <a:chOff x="2587" y="3921"/>
              <a:chExt cx="979" cy="909"/>
            </a:xfrm>
          </p:grpSpPr>
          <p:sp>
            <p:nvSpPr>
              <p:cNvPr id="1032" name="Freeform 32">
                <a:extLst>
                  <a:ext uri="{FF2B5EF4-FFF2-40B4-BE49-F238E27FC236}">
                    <a16:creationId xmlns:a16="http://schemas.microsoft.com/office/drawing/2014/main" id="{47BB716E-EEBB-4F05-AFBE-278152955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4154"/>
                <a:ext cx="373" cy="264"/>
              </a:xfrm>
              <a:custGeom>
                <a:avLst/>
                <a:gdLst>
                  <a:gd name="T0" fmla="*/ 96 w 96"/>
                  <a:gd name="T1" fmla="*/ 68 h 68"/>
                  <a:gd name="T2" fmla="*/ 88 w 96"/>
                  <a:gd name="T3" fmla="*/ 68 h 68"/>
                  <a:gd name="T4" fmla="*/ 88 w 96"/>
                  <a:gd name="T5" fmla="*/ 28 h 68"/>
                  <a:gd name="T6" fmla="*/ 48 w 96"/>
                  <a:gd name="T7" fmla="*/ 8 h 68"/>
                  <a:gd name="T8" fmla="*/ 8 w 96"/>
                  <a:gd name="T9" fmla="*/ 28 h 68"/>
                  <a:gd name="T10" fmla="*/ 8 w 96"/>
                  <a:gd name="T11" fmla="*/ 68 h 68"/>
                  <a:gd name="T12" fmla="*/ 0 w 96"/>
                  <a:gd name="T13" fmla="*/ 68 h 68"/>
                  <a:gd name="T14" fmla="*/ 0 w 96"/>
                  <a:gd name="T15" fmla="*/ 28 h 68"/>
                  <a:gd name="T16" fmla="*/ 48 w 96"/>
                  <a:gd name="T17" fmla="*/ 0 h 68"/>
                  <a:gd name="T18" fmla="*/ 96 w 96"/>
                  <a:gd name="T19" fmla="*/ 28 h 68"/>
                  <a:gd name="T20" fmla="*/ 96 w 96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68">
                    <a:moveTo>
                      <a:pt x="96" y="68"/>
                    </a:move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16"/>
                      <a:pt x="62" y="8"/>
                      <a:pt x="48" y="8"/>
                    </a:cubicBezTo>
                    <a:cubicBezTo>
                      <a:pt x="34" y="8"/>
                      <a:pt x="8" y="16"/>
                      <a:pt x="8" y="2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0"/>
                      <a:pt x="31" y="0"/>
                      <a:pt x="48" y="0"/>
                    </a:cubicBezTo>
                    <a:cubicBezTo>
                      <a:pt x="65" y="0"/>
                      <a:pt x="96" y="10"/>
                      <a:pt x="96" y="28"/>
                    </a:cubicBezTo>
                    <a:lnTo>
                      <a:pt x="96" y="68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3" name="Rectangle 33">
                <a:extLst>
                  <a:ext uri="{FF2B5EF4-FFF2-40B4-BE49-F238E27FC236}">
                    <a16:creationId xmlns:a16="http://schemas.microsoft.com/office/drawing/2014/main" id="{C7C561D3-BC1A-4263-AA50-405A687C4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" y="4278"/>
                <a:ext cx="31" cy="140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4" name="Rectangle 34">
                <a:extLst>
                  <a:ext uri="{FF2B5EF4-FFF2-40B4-BE49-F238E27FC236}">
                    <a16:creationId xmlns:a16="http://schemas.microsoft.com/office/drawing/2014/main" id="{4E6B1925-DABD-4AE6-B6E8-F4E168901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4278"/>
                <a:ext cx="31" cy="140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5" name="Freeform 35">
                <a:extLst>
                  <a:ext uri="{FF2B5EF4-FFF2-40B4-BE49-F238E27FC236}">
                    <a16:creationId xmlns:a16="http://schemas.microsoft.com/office/drawing/2014/main" id="{E7FB422F-4180-442E-8588-D01DBEAD6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3936"/>
                <a:ext cx="155" cy="187"/>
              </a:xfrm>
              <a:custGeom>
                <a:avLst/>
                <a:gdLst>
                  <a:gd name="T0" fmla="*/ 20 w 40"/>
                  <a:gd name="T1" fmla="*/ 48 h 48"/>
                  <a:gd name="T2" fmla="*/ 40 w 40"/>
                  <a:gd name="T3" fmla="*/ 28 h 48"/>
                  <a:gd name="T4" fmla="*/ 40 w 40"/>
                  <a:gd name="T5" fmla="*/ 21 h 48"/>
                  <a:gd name="T6" fmla="*/ 20 w 40"/>
                  <a:gd name="T7" fmla="*/ 0 h 48"/>
                  <a:gd name="T8" fmla="*/ 0 w 40"/>
                  <a:gd name="T9" fmla="*/ 21 h 48"/>
                  <a:gd name="T10" fmla="*/ 0 w 40"/>
                  <a:gd name="T11" fmla="*/ 28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9"/>
                      <a:pt x="40" y="28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10"/>
                      <a:pt x="31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9"/>
                      <a:pt x="9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6" name="Freeform 36">
                <a:extLst>
                  <a:ext uri="{FF2B5EF4-FFF2-40B4-BE49-F238E27FC236}">
                    <a16:creationId xmlns:a16="http://schemas.microsoft.com/office/drawing/2014/main" id="{F5787160-823A-42BA-984D-91FC84061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5" y="3921"/>
                <a:ext cx="187" cy="218"/>
              </a:xfrm>
              <a:custGeom>
                <a:avLst/>
                <a:gdLst>
                  <a:gd name="T0" fmla="*/ 24 w 48"/>
                  <a:gd name="T1" fmla="*/ 56 h 56"/>
                  <a:gd name="T2" fmla="*/ 0 w 48"/>
                  <a:gd name="T3" fmla="*/ 32 h 56"/>
                  <a:gd name="T4" fmla="*/ 0 w 48"/>
                  <a:gd name="T5" fmla="*/ 25 h 56"/>
                  <a:gd name="T6" fmla="*/ 24 w 48"/>
                  <a:gd name="T7" fmla="*/ 0 h 56"/>
                  <a:gd name="T8" fmla="*/ 48 w 48"/>
                  <a:gd name="T9" fmla="*/ 25 h 56"/>
                  <a:gd name="T10" fmla="*/ 48 w 48"/>
                  <a:gd name="T11" fmla="*/ 32 h 56"/>
                  <a:gd name="T12" fmla="*/ 24 w 48"/>
                  <a:gd name="T13" fmla="*/ 56 h 56"/>
                  <a:gd name="T14" fmla="*/ 24 w 48"/>
                  <a:gd name="T15" fmla="*/ 8 h 56"/>
                  <a:gd name="T16" fmla="*/ 8 w 48"/>
                  <a:gd name="T17" fmla="*/ 25 h 56"/>
                  <a:gd name="T18" fmla="*/ 8 w 48"/>
                  <a:gd name="T19" fmla="*/ 32 h 56"/>
                  <a:gd name="T20" fmla="*/ 24 w 48"/>
                  <a:gd name="T21" fmla="*/ 48 h 56"/>
                  <a:gd name="T22" fmla="*/ 40 w 48"/>
                  <a:gd name="T23" fmla="*/ 32 h 56"/>
                  <a:gd name="T24" fmla="*/ 40 w 48"/>
                  <a:gd name="T25" fmla="*/ 25 h 56"/>
                  <a:gd name="T26" fmla="*/ 24 w 48"/>
                  <a:gd name="T2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24" y="56"/>
                    </a:moveTo>
                    <a:cubicBezTo>
                      <a:pt x="11" y="56"/>
                      <a:pt x="0" y="45"/>
                      <a:pt x="0" y="3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5"/>
                      <a:pt x="37" y="56"/>
                      <a:pt x="24" y="56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6"/>
                      <a:pt x="8" y="2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1"/>
                      <a:pt x="15" y="48"/>
                      <a:pt x="24" y="48"/>
                    </a:cubicBezTo>
                    <a:cubicBezTo>
                      <a:pt x="33" y="48"/>
                      <a:pt x="40" y="41"/>
                      <a:pt x="40" y="3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6"/>
                      <a:pt x="33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7" name="Freeform 37">
                <a:extLst>
                  <a:ext uri="{FF2B5EF4-FFF2-40B4-BE49-F238E27FC236}">
                    <a16:creationId xmlns:a16="http://schemas.microsoft.com/office/drawing/2014/main" id="{644476B6-4A76-4635-B405-B965D5DD1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4247"/>
                <a:ext cx="365" cy="575"/>
              </a:xfrm>
              <a:custGeom>
                <a:avLst/>
                <a:gdLst>
                  <a:gd name="T0" fmla="*/ 79 w 94"/>
                  <a:gd name="T1" fmla="*/ 82 h 148"/>
                  <a:gd name="T2" fmla="*/ 60 w 94"/>
                  <a:gd name="T3" fmla="*/ 68 h 148"/>
                  <a:gd name="T4" fmla="*/ 36 w 94"/>
                  <a:gd name="T5" fmla="*/ 68 h 148"/>
                  <a:gd name="T6" fmla="*/ 36 w 94"/>
                  <a:gd name="T7" fmla="*/ 40 h 148"/>
                  <a:gd name="T8" fmla="*/ 44 w 94"/>
                  <a:gd name="T9" fmla="*/ 48 h 148"/>
                  <a:gd name="T10" fmla="*/ 72 w 94"/>
                  <a:gd name="T11" fmla="*/ 48 h 148"/>
                  <a:gd name="T12" fmla="*/ 88 w 94"/>
                  <a:gd name="T13" fmla="*/ 28 h 148"/>
                  <a:gd name="T14" fmla="*/ 60 w 94"/>
                  <a:gd name="T15" fmla="*/ 28 h 148"/>
                  <a:gd name="T16" fmla="*/ 32 w 94"/>
                  <a:gd name="T17" fmla="*/ 0 h 148"/>
                  <a:gd name="T18" fmla="*/ 16 w 94"/>
                  <a:gd name="T19" fmla="*/ 0 h 148"/>
                  <a:gd name="T20" fmla="*/ 0 w 94"/>
                  <a:gd name="T21" fmla="*/ 16 h 148"/>
                  <a:gd name="T22" fmla="*/ 0 w 94"/>
                  <a:gd name="T23" fmla="*/ 76 h 148"/>
                  <a:gd name="T24" fmla="*/ 24 w 94"/>
                  <a:gd name="T25" fmla="*/ 100 h 148"/>
                  <a:gd name="T26" fmla="*/ 56 w 94"/>
                  <a:gd name="T27" fmla="*/ 100 h 148"/>
                  <a:gd name="T28" fmla="*/ 72 w 94"/>
                  <a:gd name="T29" fmla="*/ 148 h 148"/>
                  <a:gd name="T30" fmla="*/ 94 w 94"/>
                  <a:gd name="T31" fmla="*/ 148 h 148"/>
                  <a:gd name="T32" fmla="*/ 79 w 94"/>
                  <a:gd name="T33" fmla="*/ 8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8">
                    <a:moveTo>
                      <a:pt x="79" y="82"/>
                    </a:moveTo>
                    <a:cubicBezTo>
                      <a:pt x="76" y="74"/>
                      <a:pt x="68" y="68"/>
                      <a:pt x="60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61" y="48"/>
                      <a:pt x="72" y="48"/>
                    </a:cubicBezTo>
                    <a:cubicBezTo>
                      <a:pt x="90" y="48"/>
                      <a:pt x="88" y="28"/>
                      <a:pt x="88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90"/>
                      <a:pt x="11" y="100"/>
                      <a:pt x="24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94" y="148"/>
                      <a:pt x="94" y="148"/>
                      <a:pt x="94" y="148"/>
                    </a:cubicBezTo>
                    <a:lnTo>
                      <a:pt x="79" y="82"/>
                    </a:lnTo>
                    <a:close/>
                  </a:path>
                </a:pathLst>
              </a:custGeom>
              <a:solidFill>
                <a:srgbClr val="FF5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8" name="Freeform 38">
                <a:extLst>
                  <a:ext uri="{FF2B5EF4-FFF2-40B4-BE49-F238E27FC236}">
                    <a16:creationId xmlns:a16="http://schemas.microsoft.com/office/drawing/2014/main" id="{35F009E2-5ADC-450C-AEE0-F29BCEF99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4014"/>
                <a:ext cx="155" cy="187"/>
              </a:xfrm>
              <a:custGeom>
                <a:avLst/>
                <a:gdLst>
                  <a:gd name="T0" fmla="*/ 20 w 40"/>
                  <a:gd name="T1" fmla="*/ 48 h 48"/>
                  <a:gd name="T2" fmla="*/ 0 w 40"/>
                  <a:gd name="T3" fmla="*/ 28 h 48"/>
                  <a:gd name="T4" fmla="*/ 0 w 40"/>
                  <a:gd name="T5" fmla="*/ 21 h 48"/>
                  <a:gd name="T6" fmla="*/ 20 w 40"/>
                  <a:gd name="T7" fmla="*/ 0 h 48"/>
                  <a:gd name="T8" fmla="*/ 40 w 40"/>
                  <a:gd name="T9" fmla="*/ 21 h 48"/>
                  <a:gd name="T10" fmla="*/ 40 w 40"/>
                  <a:gd name="T11" fmla="*/ 28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9" y="48"/>
                      <a:pt x="0" y="39"/>
                      <a:pt x="0" y="2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ubicBezTo>
                      <a:pt x="31" y="0"/>
                      <a:pt x="40" y="10"/>
                      <a:pt x="40" y="21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39"/>
                      <a:pt x="31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9" name="Freeform 39">
                <a:extLst>
                  <a:ext uri="{FF2B5EF4-FFF2-40B4-BE49-F238E27FC236}">
                    <a16:creationId xmlns:a16="http://schemas.microsoft.com/office/drawing/2014/main" id="{134DB5A2-53E0-4A05-A33E-580BF618E9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0" y="3999"/>
                <a:ext cx="187" cy="217"/>
              </a:xfrm>
              <a:custGeom>
                <a:avLst/>
                <a:gdLst>
                  <a:gd name="T0" fmla="*/ 24 w 48"/>
                  <a:gd name="T1" fmla="*/ 56 h 56"/>
                  <a:gd name="T2" fmla="*/ 0 w 48"/>
                  <a:gd name="T3" fmla="*/ 32 h 56"/>
                  <a:gd name="T4" fmla="*/ 0 w 48"/>
                  <a:gd name="T5" fmla="*/ 25 h 56"/>
                  <a:gd name="T6" fmla="*/ 24 w 48"/>
                  <a:gd name="T7" fmla="*/ 0 h 56"/>
                  <a:gd name="T8" fmla="*/ 48 w 48"/>
                  <a:gd name="T9" fmla="*/ 25 h 56"/>
                  <a:gd name="T10" fmla="*/ 48 w 48"/>
                  <a:gd name="T11" fmla="*/ 32 h 56"/>
                  <a:gd name="T12" fmla="*/ 24 w 48"/>
                  <a:gd name="T13" fmla="*/ 56 h 56"/>
                  <a:gd name="T14" fmla="*/ 24 w 48"/>
                  <a:gd name="T15" fmla="*/ 8 h 56"/>
                  <a:gd name="T16" fmla="*/ 8 w 48"/>
                  <a:gd name="T17" fmla="*/ 25 h 56"/>
                  <a:gd name="T18" fmla="*/ 8 w 48"/>
                  <a:gd name="T19" fmla="*/ 32 h 56"/>
                  <a:gd name="T20" fmla="*/ 24 w 48"/>
                  <a:gd name="T21" fmla="*/ 48 h 56"/>
                  <a:gd name="T22" fmla="*/ 40 w 48"/>
                  <a:gd name="T23" fmla="*/ 32 h 56"/>
                  <a:gd name="T24" fmla="*/ 40 w 48"/>
                  <a:gd name="T25" fmla="*/ 25 h 56"/>
                  <a:gd name="T26" fmla="*/ 24 w 48"/>
                  <a:gd name="T2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24" y="56"/>
                    </a:moveTo>
                    <a:cubicBezTo>
                      <a:pt x="11" y="56"/>
                      <a:pt x="0" y="45"/>
                      <a:pt x="0" y="3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5"/>
                      <a:pt x="37" y="56"/>
                      <a:pt x="24" y="56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6"/>
                      <a:pt x="8" y="2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1"/>
                      <a:pt x="15" y="48"/>
                      <a:pt x="24" y="48"/>
                    </a:cubicBezTo>
                    <a:cubicBezTo>
                      <a:pt x="33" y="48"/>
                      <a:pt x="40" y="41"/>
                      <a:pt x="40" y="3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6"/>
                      <a:pt x="33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0" name="Freeform 40">
                <a:extLst>
                  <a:ext uri="{FF2B5EF4-FFF2-40B4-BE49-F238E27FC236}">
                    <a16:creationId xmlns:a16="http://schemas.microsoft.com/office/drawing/2014/main" id="{7ADEA981-1D84-446F-B87C-345D0F8C9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4232"/>
                <a:ext cx="377" cy="598"/>
              </a:xfrm>
              <a:custGeom>
                <a:avLst/>
                <a:gdLst>
                  <a:gd name="T0" fmla="*/ 72 w 97"/>
                  <a:gd name="T1" fmla="*/ 154 h 154"/>
                  <a:gd name="T2" fmla="*/ 57 w 97"/>
                  <a:gd name="T3" fmla="*/ 108 h 154"/>
                  <a:gd name="T4" fmla="*/ 28 w 97"/>
                  <a:gd name="T5" fmla="*/ 108 h 154"/>
                  <a:gd name="T6" fmla="*/ 0 w 97"/>
                  <a:gd name="T7" fmla="*/ 80 h 154"/>
                  <a:gd name="T8" fmla="*/ 0 w 97"/>
                  <a:gd name="T9" fmla="*/ 20 h 154"/>
                  <a:gd name="T10" fmla="*/ 20 w 97"/>
                  <a:gd name="T11" fmla="*/ 0 h 154"/>
                  <a:gd name="T12" fmla="*/ 37 w 97"/>
                  <a:gd name="T13" fmla="*/ 0 h 154"/>
                  <a:gd name="T14" fmla="*/ 65 w 97"/>
                  <a:gd name="T15" fmla="*/ 28 h 154"/>
                  <a:gd name="T16" fmla="*/ 95 w 97"/>
                  <a:gd name="T17" fmla="*/ 28 h 154"/>
                  <a:gd name="T18" fmla="*/ 96 w 97"/>
                  <a:gd name="T19" fmla="*/ 32 h 154"/>
                  <a:gd name="T20" fmla="*/ 91 w 97"/>
                  <a:gd name="T21" fmla="*/ 50 h 154"/>
                  <a:gd name="T22" fmla="*/ 76 w 97"/>
                  <a:gd name="T23" fmla="*/ 56 h 154"/>
                  <a:gd name="T24" fmla="*/ 46 w 97"/>
                  <a:gd name="T25" fmla="*/ 56 h 154"/>
                  <a:gd name="T26" fmla="*/ 21 w 97"/>
                  <a:gd name="T27" fmla="*/ 31 h 154"/>
                  <a:gd name="T28" fmla="*/ 27 w 97"/>
                  <a:gd name="T29" fmla="*/ 26 h 154"/>
                  <a:gd name="T30" fmla="*/ 49 w 97"/>
                  <a:gd name="T31" fmla="*/ 48 h 154"/>
                  <a:gd name="T32" fmla="*/ 76 w 97"/>
                  <a:gd name="T33" fmla="*/ 48 h 154"/>
                  <a:gd name="T34" fmla="*/ 85 w 97"/>
                  <a:gd name="T35" fmla="*/ 45 h 154"/>
                  <a:gd name="T36" fmla="*/ 88 w 97"/>
                  <a:gd name="T37" fmla="*/ 36 h 154"/>
                  <a:gd name="T38" fmla="*/ 62 w 97"/>
                  <a:gd name="T39" fmla="*/ 36 h 154"/>
                  <a:gd name="T40" fmla="*/ 34 w 97"/>
                  <a:gd name="T41" fmla="*/ 8 h 154"/>
                  <a:gd name="T42" fmla="*/ 20 w 97"/>
                  <a:gd name="T43" fmla="*/ 8 h 154"/>
                  <a:gd name="T44" fmla="*/ 8 w 97"/>
                  <a:gd name="T45" fmla="*/ 20 h 154"/>
                  <a:gd name="T46" fmla="*/ 8 w 97"/>
                  <a:gd name="T47" fmla="*/ 80 h 154"/>
                  <a:gd name="T48" fmla="*/ 28 w 97"/>
                  <a:gd name="T49" fmla="*/ 100 h 154"/>
                  <a:gd name="T50" fmla="*/ 63 w 97"/>
                  <a:gd name="T51" fmla="*/ 100 h 154"/>
                  <a:gd name="T52" fmla="*/ 80 w 97"/>
                  <a:gd name="T53" fmla="*/ 151 h 154"/>
                  <a:gd name="T54" fmla="*/ 72 w 97"/>
                  <a:gd name="T5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7" h="154">
                    <a:moveTo>
                      <a:pt x="72" y="154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12" y="108"/>
                      <a:pt x="0" y="96"/>
                      <a:pt x="0" y="8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2"/>
                      <a:pt x="97" y="43"/>
                      <a:pt x="91" y="50"/>
                    </a:cubicBezTo>
                    <a:cubicBezTo>
                      <a:pt x="87" y="54"/>
                      <a:pt x="82" y="56"/>
                      <a:pt x="7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0" y="48"/>
                      <a:pt x="83" y="47"/>
                      <a:pt x="85" y="45"/>
                    </a:cubicBezTo>
                    <a:cubicBezTo>
                      <a:pt x="87" y="43"/>
                      <a:pt x="88" y="39"/>
                      <a:pt x="88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91"/>
                      <a:pt x="17" y="100"/>
                      <a:pt x="28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80" y="151"/>
                      <a:pt x="80" y="151"/>
                      <a:pt x="80" y="151"/>
                    </a:cubicBezTo>
                    <a:lnTo>
                      <a:pt x="72" y="15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1" name="Freeform 41">
                <a:extLst>
                  <a:ext uri="{FF2B5EF4-FFF2-40B4-BE49-F238E27FC236}">
                    <a16:creationId xmlns:a16="http://schemas.microsoft.com/office/drawing/2014/main" id="{4A1E20FE-33BF-4FDC-B6C4-306CD42CA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4403"/>
                <a:ext cx="256" cy="423"/>
              </a:xfrm>
              <a:custGeom>
                <a:avLst/>
                <a:gdLst>
                  <a:gd name="T0" fmla="*/ 58 w 66"/>
                  <a:gd name="T1" fmla="*/ 109 h 109"/>
                  <a:gd name="T2" fmla="*/ 43 w 66"/>
                  <a:gd name="T3" fmla="*/ 43 h 109"/>
                  <a:gd name="T4" fmla="*/ 28 w 66"/>
                  <a:gd name="T5" fmla="*/ 32 h 109"/>
                  <a:gd name="T6" fmla="*/ 0 w 66"/>
                  <a:gd name="T7" fmla="*/ 32 h 109"/>
                  <a:gd name="T8" fmla="*/ 0 w 66"/>
                  <a:gd name="T9" fmla="*/ 0 h 109"/>
                  <a:gd name="T10" fmla="*/ 8 w 66"/>
                  <a:gd name="T11" fmla="*/ 0 h 109"/>
                  <a:gd name="T12" fmla="*/ 8 w 66"/>
                  <a:gd name="T13" fmla="*/ 24 h 109"/>
                  <a:gd name="T14" fmla="*/ 28 w 66"/>
                  <a:gd name="T15" fmla="*/ 24 h 109"/>
                  <a:gd name="T16" fmla="*/ 50 w 66"/>
                  <a:gd name="T17" fmla="*/ 40 h 109"/>
                  <a:gd name="T18" fmla="*/ 51 w 66"/>
                  <a:gd name="T19" fmla="*/ 41 h 109"/>
                  <a:gd name="T20" fmla="*/ 66 w 66"/>
                  <a:gd name="T21" fmla="*/ 108 h 109"/>
                  <a:gd name="T22" fmla="*/ 58 w 66"/>
                  <a:gd name="T2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09">
                    <a:moveTo>
                      <a:pt x="58" y="109"/>
                    </a:moveTo>
                    <a:cubicBezTo>
                      <a:pt x="43" y="43"/>
                      <a:pt x="43" y="43"/>
                      <a:pt x="43" y="43"/>
                    </a:cubicBezTo>
                    <a:cubicBezTo>
                      <a:pt x="41" y="37"/>
                      <a:pt x="35" y="32"/>
                      <a:pt x="28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8" y="24"/>
                      <a:pt x="47" y="31"/>
                      <a:pt x="50" y="40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58" y="109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2" name="Freeform 42">
                <a:extLst>
                  <a:ext uri="{FF2B5EF4-FFF2-40B4-BE49-F238E27FC236}">
                    <a16:creationId xmlns:a16="http://schemas.microsoft.com/office/drawing/2014/main" id="{52DBD0D6-DC7A-4B3A-8E49-81748C1B2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4247"/>
                <a:ext cx="373" cy="575"/>
              </a:xfrm>
              <a:custGeom>
                <a:avLst/>
                <a:gdLst>
                  <a:gd name="T0" fmla="*/ 78 w 96"/>
                  <a:gd name="T1" fmla="*/ 0 h 148"/>
                  <a:gd name="T2" fmla="*/ 62 w 96"/>
                  <a:gd name="T3" fmla="*/ 0 h 148"/>
                  <a:gd name="T4" fmla="*/ 34 w 96"/>
                  <a:gd name="T5" fmla="*/ 28 h 148"/>
                  <a:gd name="T6" fmla="*/ 6 w 96"/>
                  <a:gd name="T7" fmla="*/ 28 h 148"/>
                  <a:gd name="T8" fmla="*/ 22 w 96"/>
                  <a:gd name="T9" fmla="*/ 48 h 148"/>
                  <a:gd name="T10" fmla="*/ 50 w 96"/>
                  <a:gd name="T11" fmla="*/ 48 h 148"/>
                  <a:gd name="T12" fmla="*/ 60 w 96"/>
                  <a:gd name="T13" fmla="*/ 40 h 148"/>
                  <a:gd name="T14" fmla="*/ 60 w 96"/>
                  <a:gd name="T15" fmla="*/ 68 h 148"/>
                  <a:gd name="T16" fmla="*/ 34 w 96"/>
                  <a:gd name="T17" fmla="*/ 68 h 148"/>
                  <a:gd name="T18" fmla="*/ 15 w 96"/>
                  <a:gd name="T19" fmla="*/ 82 h 148"/>
                  <a:gd name="T20" fmla="*/ 0 w 96"/>
                  <a:gd name="T21" fmla="*/ 148 h 148"/>
                  <a:gd name="T22" fmla="*/ 22 w 96"/>
                  <a:gd name="T23" fmla="*/ 148 h 148"/>
                  <a:gd name="T24" fmla="*/ 38 w 96"/>
                  <a:gd name="T25" fmla="*/ 100 h 148"/>
                  <a:gd name="T26" fmla="*/ 70 w 96"/>
                  <a:gd name="T27" fmla="*/ 100 h 148"/>
                  <a:gd name="T28" fmla="*/ 96 w 96"/>
                  <a:gd name="T29" fmla="*/ 76 h 148"/>
                  <a:gd name="T30" fmla="*/ 96 w 96"/>
                  <a:gd name="T31" fmla="*/ 16 h 148"/>
                  <a:gd name="T32" fmla="*/ 78 w 96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48">
                    <a:moveTo>
                      <a:pt x="78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4" y="48"/>
                      <a:pt x="22" y="48"/>
                    </a:cubicBezTo>
                    <a:cubicBezTo>
                      <a:pt x="33" y="48"/>
                      <a:pt x="50" y="48"/>
                      <a:pt x="50" y="48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25" y="68"/>
                      <a:pt x="18" y="74"/>
                      <a:pt x="15" y="8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83" y="100"/>
                      <a:pt x="96" y="90"/>
                      <a:pt x="96" y="7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6" y="8"/>
                      <a:pt x="87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3" name="Freeform 43">
                <a:extLst>
                  <a:ext uri="{FF2B5EF4-FFF2-40B4-BE49-F238E27FC236}">
                    <a16:creationId xmlns:a16="http://schemas.microsoft.com/office/drawing/2014/main" id="{4FFA7832-EE23-4F08-BEC6-E08DD127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4014"/>
                <a:ext cx="155" cy="187"/>
              </a:xfrm>
              <a:custGeom>
                <a:avLst/>
                <a:gdLst>
                  <a:gd name="T0" fmla="*/ 20 w 40"/>
                  <a:gd name="T1" fmla="*/ 48 h 48"/>
                  <a:gd name="T2" fmla="*/ 40 w 40"/>
                  <a:gd name="T3" fmla="*/ 28 h 48"/>
                  <a:gd name="T4" fmla="*/ 40 w 40"/>
                  <a:gd name="T5" fmla="*/ 21 h 48"/>
                  <a:gd name="T6" fmla="*/ 20 w 40"/>
                  <a:gd name="T7" fmla="*/ 0 h 48"/>
                  <a:gd name="T8" fmla="*/ 0 w 40"/>
                  <a:gd name="T9" fmla="*/ 21 h 48"/>
                  <a:gd name="T10" fmla="*/ 0 w 40"/>
                  <a:gd name="T11" fmla="*/ 28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9"/>
                      <a:pt x="40" y="28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10"/>
                      <a:pt x="31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9"/>
                      <a:pt x="9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4" name="Freeform 44">
                <a:extLst>
                  <a:ext uri="{FF2B5EF4-FFF2-40B4-BE49-F238E27FC236}">
                    <a16:creationId xmlns:a16="http://schemas.microsoft.com/office/drawing/2014/main" id="{57EC0D21-C7E5-4888-8371-A5195B904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6" y="3999"/>
                <a:ext cx="187" cy="217"/>
              </a:xfrm>
              <a:custGeom>
                <a:avLst/>
                <a:gdLst>
                  <a:gd name="T0" fmla="*/ 24 w 48"/>
                  <a:gd name="T1" fmla="*/ 56 h 56"/>
                  <a:gd name="T2" fmla="*/ 0 w 48"/>
                  <a:gd name="T3" fmla="*/ 32 h 56"/>
                  <a:gd name="T4" fmla="*/ 0 w 48"/>
                  <a:gd name="T5" fmla="*/ 25 h 56"/>
                  <a:gd name="T6" fmla="*/ 24 w 48"/>
                  <a:gd name="T7" fmla="*/ 0 h 56"/>
                  <a:gd name="T8" fmla="*/ 48 w 48"/>
                  <a:gd name="T9" fmla="*/ 25 h 56"/>
                  <a:gd name="T10" fmla="*/ 48 w 48"/>
                  <a:gd name="T11" fmla="*/ 32 h 56"/>
                  <a:gd name="T12" fmla="*/ 24 w 48"/>
                  <a:gd name="T13" fmla="*/ 56 h 56"/>
                  <a:gd name="T14" fmla="*/ 24 w 48"/>
                  <a:gd name="T15" fmla="*/ 8 h 56"/>
                  <a:gd name="T16" fmla="*/ 8 w 48"/>
                  <a:gd name="T17" fmla="*/ 25 h 56"/>
                  <a:gd name="T18" fmla="*/ 8 w 48"/>
                  <a:gd name="T19" fmla="*/ 32 h 56"/>
                  <a:gd name="T20" fmla="*/ 24 w 48"/>
                  <a:gd name="T21" fmla="*/ 48 h 56"/>
                  <a:gd name="T22" fmla="*/ 40 w 48"/>
                  <a:gd name="T23" fmla="*/ 32 h 56"/>
                  <a:gd name="T24" fmla="*/ 40 w 48"/>
                  <a:gd name="T25" fmla="*/ 25 h 56"/>
                  <a:gd name="T26" fmla="*/ 24 w 48"/>
                  <a:gd name="T2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24" y="56"/>
                    </a:moveTo>
                    <a:cubicBezTo>
                      <a:pt x="11" y="56"/>
                      <a:pt x="0" y="45"/>
                      <a:pt x="0" y="3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5"/>
                      <a:pt x="37" y="56"/>
                      <a:pt x="24" y="56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6"/>
                      <a:pt x="8" y="2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1"/>
                      <a:pt x="15" y="48"/>
                      <a:pt x="24" y="48"/>
                    </a:cubicBezTo>
                    <a:cubicBezTo>
                      <a:pt x="33" y="48"/>
                      <a:pt x="40" y="41"/>
                      <a:pt x="40" y="3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6"/>
                      <a:pt x="33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5" name="Freeform 45">
                <a:extLst>
                  <a:ext uri="{FF2B5EF4-FFF2-40B4-BE49-F238E27FC236}">
                    <a16:creationId xmlns:a16="http://schemas.microsoft.com/office/drawing/2014/main" id="{B1EA6A9C-C249-45A5-8FE3-F90A06E9F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4232"/>
                <a:ext cx="385" cy="598"/>
              </a:xfrm>
              <a:custGeom>
                <a:avLst/>
                <a:gdLst>
                  <a:gd name="T0" fmla="*/ 25 w 99"/>
                  <a:gd name="T1" fmla="*/ 154 h 154"/>
                  <a:gd name="T2" fmla="*/ 17 w 99"/>
                  <a:gd name="T3" fmla="*/ 151 h 154"/>
                  <a:gd name="T4" fmla="*/ 34 w 99"/>
                  <a:gd name="T5" fmla="*/ 100 h 154"/>
                  <a:gd name="T6" fmla="*/ 69 w 99"/>
                  <a:gd name="T7" fmla="*/ 100 h 154"/>
                  <a:gd name="T8" fmla="*/ 91 w 99"/>
                  <a:gd name="T9" fmla="*/ 80 h 154"/>
                  <a:gd name="T10" fmla="*/ 91 w 99"/>
                  <a:gd name="T11" fmla="*/ 20 h 154"/>
                  <a:gd name="T12" fmla="*/ 77 w 99"/>
                  <a:gd name="T13" fmla="*/ 8 h 154"/>
                  <a:gd name="T14" fmla="*/ 63 w 99"/>
                  <a:gd name="T15" fmla="*/ 8 h 154"/>
                  <a:gd name="T16" fmla="*/ 35 w 99"/>
                  <a:gd name="T17" fmla="*/ 36 h 154"/>
                  <a:gd name="T18" fmla="*/ 9 w 99"/>
                  <a:gd name="T19" fmla="*/ 36 h 154"/>
                  <a:gd name="T20" fmla="*/ 12 w 99"/>
                  <a:gd name="T21" fmla="*/ 45 h 154"/>
                  <a:gd name="T22" fmla="*/ 21 w 99"/>
                  <a:gd name="T23" fmla="*/ 48 h 154"/>
                  <a:gd name="T24" fmla="*/ 47 w 99"/>
                  <a:gd name="T25" fmla="*/ 48 h 154"/>
                  <a:gd name="T26" fmla="*/ 70 w 99"/>
                  <a:gd name="T27" fmla="*/ 26 h 154"/>
                  <a:gd name="T28" fmla="*/ 76 w 99"/>
                  <a:gd name="T29" fmla="*/ 31 h 154"/>
                  <a:gd name="T30" fmla="*/ 51 w 99"/>
                  <a:gd name="T31" fmla="*/ 56 h 154"/>
                  <a:gd name="T32" fmla="*/ 21 w 99"/>
                  <a:gd name="T33" fmla="*/ 56 h 154"/>
                  <a:gd name="T34" fmla="*/ 6 w 99"/>
                  <a:gd name="T35" fmla="*/ 50 h 154"/>
                  <a:gd name="T36" fmla="*/ 1 w 99"/>
                  <a:gd name="T37" fmla="*/ 32 h 154"/>
                  <a:gd name="T38" fmla="*/ 1 w 99"/>
                  <a:gd name="T39" fmla="*/ 28 h 154"/>
                  <a:gd name="T40" fmla="*/ 31 w 99"/>
                  <a:gd name="T41" fmla="*/ 28 h 154"/>
                  <a:gd name="T42" fmla="*/ 59 w 99"/>
                  <a:gd name="T43" fmla="*/ 0 h 154"/>
                  <a:gd name="T44" fmla="*/ 77 w 99"/>
                  <a:gd name="T45" fmla="*/ 0 h 154"/>
                  <a:gd name="T46" fmla="*/ 99 w 99"/>
                  <a:gd name="T47" fmla="*/ 20 h 154"/>
                  <a:gd name="T48" fmla="*/ 99 w 99"/>
                  <a:gd name="T49" fmla="*/ 80 h 154"/>
                  <a:gd name="T50" fmla="*/ 69 w 99"/>
                  <a:gd name="T51" fmla="*/ 108 h 154"/>
                  <a:gd name="T52" fmla="*/ 40 w 99"/>
                  <a:gd name="T53" fmla="*/ 108 h 154"/>
                  <a:gd name="T54" fmla="*/ 25 w 99"/>
                  <a:gd name="T5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9" h="154">
                    <a:moveTo>
                      <a:pt x="25" y="154"/>
                    </a:moveTo>
                    <a:cubicBezTo>
                      <a:pt x="17" y="151"/>
                      <a:pt x="17" y="151"/>
                      <a:pt x="17" y="15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81" y="100"/>
                      <a:pt x="91" y="91"/>
                      <a:pt x="91" y="8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14"/>
                      <a:pt x="83" y="8"/>
                      <a:pt x="77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9"/>
                      <a:pt x="10" y="43"/>
                      <a:pt x="12" y="45"/>
                    </a:cubicBezTo>
                    <a:cubicBezTo>
                      <a:pt x="14" y="47"/>
                      <a:pt x="17" y="48"/>
                      <a:pt x="21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5" y="56"/>
                      <a:pt x="10" y="54"/>
                      <a:pt x="6" y="50"/>
                    </a:cubicBezTo>
                    <a:cubicBezTo>
                      <a:pt x="0" y="43"/>
                      <a:pt x="1" y="32"/>
                      <a:pt x="1" y="32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9" y="0"/>
                      <a:pt x="99" y="10"/>
                      <a:pt x="99" y="2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95"/>
                      <a:pt x="85" y="108"/>
                      <a:pt x="69" y="108"/>
                    </a:cubicBezTo>
                    <a:cubicBezTo>
                      <a:pt x="40" y="108"/>
                      <a:pt x="40" y="108"/>
                      <a:pt x="40" y="108"/>
                    </a:cubicBezTo>
                    <a:lnTo>
                      <a:pt x="25" y="15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6" name="Freeform 46">
                <a:extLst>
                  <a:ext uri="{FF2B5EF4-FFF2-40B4-BE49-F238E27FC236}">
                    <a16:creationId xmlns:a16="http://schemas.microsoft.com/office/drawing/2014/main" id="{8BA770A1-8E15-4EC1-A174-3C8F36422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4403"/>
                <a:ext cx="260" cy="423"/>
              </a:xfrm>
              <a:custGeom>
                <a:avLst/>
                <a:gdLst>
                  <a:gd name="T0" fmla="*/ 8 w 67"/>
                  <a:gd name="T1" fmla="*/ 109 h 109"/>
                  <a:gd name="T2" fmla="*/ 0 w 67"/>
                  <a:gd name="T3" fmla="*/ 108 h 109"/>
                  <a:gd name="T4" fmla="*/ 14 w 67"/>
                  <a:gd name="T5" fmla="*/ 40 h 109"/>
                  <a:gd name="T6" fmla="*/ 37 w 67"/>
                  <a:gd name="T7" fmla="*/ 24 h 109"/>
                  <a:gd name="T8" fmla="*/ 59 w 67"/>
                  <a:gd name="T9" fmla="*/ 24 h 109"/>
                  <a:gd name="T10" fmla="*/ 59 w 67"/>
                  <a:gd name="T11" fmla="*/ 0 h 109"/>
                  <a:gd name="T12" fmla="*/ 67 w 67"/>
                  <a:gd name="T13" fmla="*/ 0 h 109"/>
                  <a:gd name="T14" fmla="*/ 67 w 67"/>
                  <a:gd name="T15" fmla="*/ 32 h 109"/>
                  <a:gd name="T16" fmla="*/ 37 w 67"/>
                  <a:gd name="T17" fmla="*/ 32 h 109"/>
                  <a:gd name="T18" fmla="*/ 22 w 67"/>
                  <a:gd name="T19" fmla="*/ 43 h 109"/>
                  <a:gd name="T20" fmla="*/ 8 w 67"/>
                  <a:gd name="T21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9">
                    <a:moveTo>
                      <a:pt x="8" y="109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31"/>
                      <a:pt x="27" y="24"/>
                      <a:pt x="3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0" y="32"/>
                      <a:pt x="24" y="37"/>
                      <a:pt x="22" y="43"/>
                    </a:cubicBezTo>
                    <a:lnTo>
                      <a:pt x="8" y="109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7" name="Rectangle 47">
                <a:extLst>
                  <a:ext uri="{FF2B5EF4-FFF2-40B4-BE49-F238E27FC236}">
                    <a16:creationId xmlns:a16="http://schemas.microsoft.com/office/drawing/2014/main" id="{D729C9D7-638A-4E27-B602-9F3A6CC1C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4418"/>
                <a:ext cx="544" cy="31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8" name="Freeform 48">
                <a:extLst>
                  <a:ext uri="{FF2B5EF4-FFF2-40B4-BE49-F238E27FC236}">
                    <a16:creationId xmlns:a16="http://schemas.microsoft.com/office/drawing/2014/main" id="{9DB492AC-1EF3-4B4F-9AC1-2144A316B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4247"/>
                <a:ext cx="264" cy="467"/>
              </a:xfrm>
              <a:custGeom>
                <a:avLst/>
                <a:gdLst>
                  <a:gd name="T0" fmla="*/ 24 w 68"/>
                  <a:gd name="T1" fmla="*/ 120 h 120"/>
                  <a:gd name="T2" fmla="*/ 0 w 68"/>
                  <a:gd name="T3" fmla="*/ 120 h 120"/>
                  <a:gd name="T4" fmla="*/ 0 w 68"/>
                  <a:gd name="T5" fmla="*/ 112 h 120"/>
                  <a:gd name="T6" fmla="*/ 24 w 68"/>
                  <a:gd name="T7" fmla="*/ 112 h 120"/>
                  <a:gd name="T8" fmla="*/ 60 w 68"/>
                  <a:gd name="T9" fmla="*/ 76 h 120"/>
                  <a:gd name="T10" fmla="*/ 60 w 68"/>
                  <a:gd name="T11" fmla="*/ 0 h 120"/>
                  <a:gd name="T12" fmla="*/ 68 w 68"/>
                  <a:gd name="T13" fmla="*/ 0 h 120"/>
                  <a:gd name="T14" fmla="*/ 68 w 68"/>
                  <a:gd name="T15" fmla="*/ 76 h 120"/>
                  <a:gd name="T16" fmla="*/ 24 w 68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20">
                    <a:moveTo>
                      <a:pt x="24" y="120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44" y="112"/>
                      <a:pt x="60" y="96"/>
                      <a:pt x="60" y="7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101"/>
                      <a:pt x="48" y="120"/>
                      <a:pt x="24" y="120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9" name="Freeform 49">
                <a:extLst>
                  <a:ext uri="{FF2B5EF4-FFF2-40B4-BE49-F238E27FC236}">
                    <a16:creationId xmlns:a16="http://schemas.microsoft.com/office/drawing/2014/main" id="{6EB5C330-4A29-484C-BE20-E523A30D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4247"/>
                <a:ext cx="264" cy="467"/>
              </a:xfrm>
              <a:custGeom>
                <a:avLst/>
                <a:gdLst>
                  <a:gd name="T0" fmla="*/ 68 w 68"/>
                  <a:gd name="T1" fmla="*/ 120 h 120"/>
                  <a:gd name="T2" fmla="*/ 44 w 68"/>
                  <a:gd name="T3" fmla="*/ 120 h 120"/>
                  <a:gd name="T4" fmla="*/ 0 w 68"/>
                  <a:gd name="T5" fmla="*/ 76 h 120"/>
                  <a:gd name="T6" fmla="*/ 0 w 68"/>
                  <a:gd name="T7" fmla="*/ 0 h 120"/>
                  <a:gd name="T8" fmla="*/ 8 w 68"/>
                  <a:gd name="T9" fmla="*/ 0 h 120"/>
                  <a:gd name="T10" fmla="*/ 8 w 68"/>
                  <a:gd name="T11" fmla="*/ 76 h 120"/>
                  <a:gd name="T12" fmla="*/ 44 w 68"/>
                  <a:gd name="T13" fmla="*/ 112 h 120"/>
                  <a:gd name="T14" fmla="*/ 68 w 68"/>
                  <a:gd name="T15" fmla="*/ 112 h 120"/>
                  <a:gd name="T16" fmla="*/ 68 w 68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20">
                    <a:moveTo>
                      <a:pt x="68" y="120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20" y="120"/>
                      <a:pt x="0" y="101"/>
                      <a:pt x="0" y="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96"/>
                      <a:pt x="24" y="112"/>
                      <a:pt x="44" y="112"/>
                    </a:cubicBezTo>
                    <a:cubicBezTo>
                      <a:pt x="68" y="112"/>
                      <a:pt x="68" y="112"/>
                      <a:pt x="68" y="112"/>
                    </a:cubicBezTo>
                    <a:lnTo>
                      <a:pt x="68" y="120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78F3EE-ECC9-4023-9918-0643CB52BDAD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7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8" grpId="0"/>
      <p:bldP spid="10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ângulo 79">
            <a:extLst>
              <a:ext uri="{FF2B5EF4-FFF2-40B4-BE49-F238E27FC236}">
                <a16:creationId xmlns:a16="http://schemas.microsoft.com/office/drawing/2014/main" id="{691F37BF-6602-4506-A271-C757B07C29BD}"/>
              </a:ext>
            </a:extLst>
          </p:cNvPr>
          <p:cNvSpPr/>
          <p:nvPr/>
        </p:nvSpPr>
        <p:spPr>
          <a:xfrm>
            <a:off x="1524000" y="1223320"/>
            <a:ext cx="9144000" cy="56346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0D01692C-BF20-4127-AA2B-1193918687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22982" y="1745799"/>
            <a:ext cx="1594034" cy="1534461"/>
            <a:chOff x="2649" y="1938"/>
            <a:chExt cx="883" cy="850"/>
          </a:xfrm>
        </p:grpSpPr>
        <p:sp>
          <p:nvSpPr>
            <p:cNvPr id="1054" name="Freeform 53">
              <a:extLst>
                <a:ext uri="{FF2B5EF4-FFF2-40B4-BE49-F238E27FC236}">
                  <a16:creationId xmlns:a16="http://schemas.microsoft.com/office/drawing/2014/main" id="{A6DC4BC9-91E9-46EA-A68D-FA6F0FA77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938"/>
              <a:ext cx="160" cy="459"/>
            </a:xfrm>
            <a:custGeom>
              <a:avLst/>
              <a:gdLst>
                <a:gd name="T0" fmla="*/ 44 w 44"/>
                <a:gd name="T1" fmla="*/ 127 h 127"/>
                <a:gd name="T2" fmla="*/ 36 w 44"/>
                <a:gd name="T3" fmla="*/ 127 h 127"/>
                <a:gd name="T4" fmla="*/ 36 w 44"/>
                <a:gd name="T5" fmla="*/ 82 h 127"/>
                <a:gd name="T6" fmla="*/ 0 w 44"/>
                <a:gd name="T7" fmla="*/ 6 h 127"/>
                <a:gd name="T8" fmla="*/ 5 w 44"/>
                <a:gd name="T9" fmla="*/ 0 h 127"/>
                <a:gd name="T10" fmla="*/ 44 w 44"/>
                <a:gd name="T11" fmla="*/ 82 h 127"/>
                <a:gd name="T12" fmla="*/ 44 w 44"/>
                <a:gd name="T1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7">
                  <a:moveTo>
                    <a:pt x="44" y="127"/>
                  </a:moveTo>
                  <a:cubicBezTo>
                    <a:pt x="36" y="127"/>
                    <a:pt x="36" y="127"/>
                    <a:pt x="36" y="127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52"/>
                    <a:pt x="22" y="23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9" y="18"/>
                    <a:pt x="44" y="50"/>
                    <a:pt x="44" y="82"/>
                  </a:cubicBezTo>
                  <a:lnTo>
                    <a:pt x="44" y="127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5" name="Rectangle 54">
              <a:extLst>
                <a:ext uri="{FF2B5EF4-FFF2-40B4-BE49-F238E27FC236}">
                  <a16:creationId xmlns:a16="http://schemas.microsoft.com/office/drawing/2014/main" id="{415F39CC-22AB-4459-BE70-F2D7B22C7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2426"/>
              <a:ext cx="29" cy="58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6" name="Rectangle 55">
              <a:extLst>
                <a:ext uri="{FF2B5EF4-FFF2-40B4-BE49-F238E27FC236}">
                  <a16:creationId xmlns:a16="http://schemas.microsoft.com/office/drawing/2014/main" id="{DF6C0CC6-3849-4C96-B95F-E3B9E82A9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2513"/>
              <a:ext cx="29" cy="29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7" name="Freeform 56">
              <a:extLst>
                <a:ext uri="{FF2B5EF4-FFF2-40B4-BE49-F238E27FC236}">
                  <a16:creationId xmlns:a16="http://schemas.microsoft.com/office/drawing/2014/main" id="{0AD9ED4C-29E8-4D21-B675-7E5D4213B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043"/>
              <a:ext cx="83" cy="354"/>
            </a:xfrm>
            <a:custGeom>
              <a:avLst/>
              <a:gdLst>
                <a:gd name="T0" fmla="*/ 8 w 23"/>
                <a:gd name="T1" fmla="*/ 98 h 98"/>
                <a:gd name="T2" fmla="*/ 0 w 23"/>
                <a:gd name="T3" fmla="*/ 98 h 98"/>
                <a:gd name="T4" fmla="*/ 0 w 23"/>
                <a:gd name="T5" fmla="*/ 53 h 98"/>
                <a:gd name="T6" fmla="*/ 16 w 23"/>
                <a:gd name="T7" fmla="*/ 0 h 98"/>
                <a:gd name="T8" fmla="*/ 23 w 23"/>
                <a:gd name="T9" fmla="*/ 5 h 98"/>
                <a:gd name="T10" fmla="*/ 8 w 23"/>
                <a:gd name="T11" fmla="*/ 53 h 98"/>
                <a:gd name="T12" fmla="*/ 8 w 23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8">
                  <a:moveTo>
                    <a:pt x="8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4"/>
                    <a:pt x="6" y="17"/>
                    <a:pt x="16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3" y="20"/>
                    <a:pt x="8" y="36"/>
                    <a:pt x="8" y="53"/>
                  </a:cubicBezTo>
                  <a:lnTo>
                    <a:pt x="8" y="98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8" name="Rectangle 57">
              <a:extLst>
                <a:ext uri="{FF2B5EF4-FFF2-40B4-BE49-F238E27FC236}">
                  <a16:creationId xmlns:a16="http://schemas.microsoft.com/office/drawing/2014/main" id="{55524A5D-1ECA-48D5-B399-5483C5E3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2426"/>
              <a:ext cx="29" cy="58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9" name="Rectangle 58">
              <a:extLst>
                <a:ext uri="{FF2B5EF4-FFF2-40B4-BE49-F238E27FC236}">
                  <a16:creationId xmlns:a16="http://schemas.microsoft.com/office/drawing/2014/main" id="{66FDE028-744C-4A6C-93F6-D05837157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2513"/>
              <a:ext cx="29" cy="29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0" name="Rectangle 59">
              <a:extLst>
                <a:ext uri="{FF2B5EF4-FFF2-40B4-BE49-F238E27FC236}">
                  <a16:creationId xmlns:a16="http://schemas.microsoft.com/office/drawing/2014/main" id="{F69FF141-D1F7-41D1-B96F-BD1C0F1E6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2484"/>
              <a:ext cx="29" cy="173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1" name="Rectangle 60">
              <a:extLst>
                <a:ext uri="{FF2B5EF4-FFF2-40B4-BE49-F238E27FC236}">
                  <a16:creationId xmlns:a16="http://schemas.microsoft.com/office/drawing/2014/main" id="{950D62F0-EAF9-4CC7-9BB0-5AD3F270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585"/>
              <a:ext cx="29" cy="87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2" name="Rectangle 61">
              <a:extLst>
                <a:ext uri="{FF2B5EF4-FFF2-40B4-BE49-F238E27FC236}">
                  <a16:creationId xmlns:a16="http://schemas.microsoft.com/office/drawing/2014/main" id="{12A4105B-BB7D-46E7-AB13-7F8DA0932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701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3" name="Rectangle 62">
              <a:extLst>
                <a:ext uri="{FF2B5EF4-FFF2-40B4-BE49-F238E27FC236}">
                  <a16:creationId xmlns:a16="http://schemas.microsoft.com/office/drawing/2014/main" id="{E7437E75-34D6-41D3-860A-E1A892E92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759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4" name="Rectangle 63">
              <a:extLst>
                <a:ext uri="{FF2B5EF4-FFF2-40B4-BE49-F238E27FC236}">
                  <a16:creationId xmlns:a16="http://schemas.microsoft.com/office/drawing/2014/main" id="{FBFC3FA6-86DA-4433-BB1C-87C86CA0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556"/>
              <a:ext cx="29" cy="87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5" name="Rectangle 64">
              <a:extLst>
                <a:ext uri="{FF2B5EF4-FFF2-40B4-BE49-F238E27FC236}">
                  <a16:creationId xmlns:a16="http://schemas.microsoft.com/office/drawing/2014/main" id="{D04EDEE2-4D6E-4F91-8967-D1318E9B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672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6" name="Freeform 65">
              <a:extLst>
                <a:ext uri="{FF2B5EF4-FFF2-40B4-BE49-F238E27FC236}">
                  <a16:creationId xmlns:a16="http://schemas.microsoft.com/office/drawing/2014/main" id="{824128E2-4221-4CB0-80B7-BB8DB0B4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007"/>
              <a:ext cx="297" cy="542"/>
            </a:xfrm>
            <a:custGeom>
              <a:avLst/>
              <a:gdLst>
                <a:gd name="T0" fmla="*/ 60 w 82"/>
                <a:gd name="T1" fmla="*/ 0 h 150"/>
                <a:gd name="T2" fmla="*/ 39 w 82"/>
                <a:gd name="T3" fmla="*/ 16 h 150"/>
                <a:gd name="T4" fmla="*/ 16 w 82"/>
                <a:gd name="T5" fmla="*/ 43 h 150"/>
                <a:gd name="T6" fmla="*/ 16 w 82"/>
                <a:gd name="T7" fmla="*/ 46 h 150"/>
                <a:gd name="T8" fmla="*/ 0 w 82"/>
                <a:gd name="T9" fmla="*/ 77 h 150"/>
                <a:gd name="T10" fmla="*/ 7 w 82"/>
                <a:gd name="T11" fmla="*/ 99 h 150"/>
                <a:gd name="T12" fmla="*/ 7 w 82"/>
                <a:gd name="T13" fmla="*/ 110 h 150"/>
                <a:gd name="T14" fmla="*/ 34 w 82"/>
                <a:gd name="T15" fmla="*/ 134 h 150"/>
                <a:gd name="T16" fmla="*/ 57 w 82"/>
                <a:gd name="T17" fmla="*/ 150 h 150"/>
                <a:gd name="T18" fmla="*/ 82 w 82"/>
                <a:gd name="T19" fmla="*/ 126 h 150"/>
                <a:gd name="T20" fmla="*/ 82 w 82"/>
                <a:gd name="T21" fmla="*/ 22 h 150"/>
                <a:gd name="T22" fmla="*/ 60 w 82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50">
                  <a:moveTo>
                    <a:pt x="60" y="0"/>
                  </a:moveTo>
                  <a:cubicBezTo>
                    <a:pt x="50" y="0"/>
                    <a:pt x="42" y="7"/>
                    <a:pt x="39" y="16"/>
                  </a:cubicBezTo>
                  <a:cubicBezTo>
                    <a:pt x="26" y="16"/>
                    <a:pt x="16" y="28"/>
                    <a:pt x="16" y="43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7" y="51"/>
                    <a:pt x="0" y="63"/>
                    <a:pt x="0" y="77"/>
                  </a:cubicBezTo>
                  <a:cubicBezTo>
                    <a:pt x="0" y="86"/>
                    <a:pt x="3" y="94"/>
                    <a:pt x="7" y="99"/>
                  </a:cubicBezTo>
                  <a:cubicBezTo>
                    <a:pt x="7" y="103"/>
                    <a:pt x="6" y="106"/>
                    <a:pt x="7" y="110"/>
                  </a:cubicBezTo>
                  <a:cubicBezTo>
                    <a:pt x="8" y="125"/>
                    <a:pt x="20" y="135"/>
                    <a:pt x="34" y="134"/>
                  </a:cubicBezTo>
                  <a:cubicBezTo>
                    <a:pt x="37" y="143"/>
                    <a:pt x="46" y="150"/>
                    <a:pt x="57" y="150"/>
                  </a:cubicBezTo>
                  <a:cubicBezTo>
                    <a:pt x="71" y="150"/>
                    <a:pt x="82" y="139"/>
                    <a:pt x="82" y="126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10"/>
                    <a:pt x="73" y="0"/>
                    <a:pt x="60" y="0"/>
                  </a:cubicBezTo>
                  <a:close/>
                </a:path>
              </a:pathLst>
            </a:custGeom>
            <a:solidFill>
              <a:srgbClr val="FF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7" name="Freeform 66">
              <a:extLst>
                <a:ext uri="{FF2B5EF4-FFF2-40B4-BE49-F238E27FC236}">
                  <a16:creationId xmlns:a16="http://schemas.microsoft.com/office/drawing/2014/main" id="{C712ED45-310A-41A6-A633-B924695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061"/>
              <a:ext cx="95" cy="123"/>
            </a:xfrm>
            <a:custGeom>
              <a:avLst/>
              <a:gdLst>
                <a:gd name="T0" fmla="*/ 26 w 26"/>
                <a:gd name="T1" fmla="*/ 34 h 34"/>
                <a:gd name="T2" fmla="*/ 0 w 26"/>
                <a:gd name="T3" fmla="*/ 7 h 34"/>
                <a:gd name="T4" fmla="*/ 1 w 26"/>
                <a:gd name="T5" fmla="*/ 0 h 34"/>
                <a:gd name="T6" fmla="*/ 8 w 26"/>
                <a:gd name="T7" fmla="*/ 2 h 34"/>
                <a:gd name="T8" fmla="*/ 8 w 26"/>
                <a:gd name="T9" fmla="*/ 7 h 34"/>
                <a:gd name="T10" fmla="*/ 26 w 26"/>
                <a:gd name="T11" fmla="*/ 26 h 34"/>
                <a:gd name="T12" fmla="*/ 26 w 26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4">
                  <a:moveTo>
                    <a:pt x="26" y="34"/>
                  </a:moveTo>
                  <a:cubicBezTo>
                    <a:pt x="11" y="34"/>
                    <a:pt x="0" y="22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6"/>
                    <a:pt x="8" y="7"/>
                  </a:cubicBezTo>
                  <a:cubicBezTo>
                    <a:pt x="8" y="17"/>
                    <a:pt x="16" y="26"/>
                    <a:pt x="26" y="26"/>
                  </a:cubicBezTo>
                  <a:lnTo>
                    <a:pt x="26" y="34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8" name="Freeform 67">
              <a:extLst>
                <a:ext uri="{FF2B5EF4-FFF2-40B4-BE49-F238E27FC236}">
                  <a16:creationId xmlns:a16="http://schemas.microsoft.com/office/drawing/2014/main" id="{75D66CF0-5291-4455-A63F-03E1974A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205"/>
              <a:ext cx="203" cy="87"/>
            </a:xfrm>
            <a:custGeom>
              <a:avLst/>
              <a:gdLst>
                <a:gd name="T0" fmla="*/ 6 w 56"/>
                <a:gd name="T1" fmla="*/ 24 h 24"/>
                <a:gd name="T2" fmla="*/ 0 w 56"/>
                <a:gd name="T3" fmla="*/ 24 h 24"/>
                <a:gd name="T4" fmla="*/ 1 w 56"/>
                <a:gd name="T5" fmla="*/ 16 h 24"/>
                <a:gd name="T6" fmla="*/ 21 w 56"/>
                <a:gd name="T7" fmla="*/ 10 h 24"/>
                <a:gd name="T8" fmla="*/ 37 w 56"/>
                <a:gd name="T9" fmla="*/ 0 h 24"/>
                <a:gd name="T10" fmla="*/ 53 w 56"/>
                <a:gd name="T11" fmla="*/ 8 h 24"/>
                <a:gd name="T12" fmla="*/ 56 w 56"/>
                <a:gd name="T13" fmla="*/ 17 h 24"/>
                <a:gd name="T14" fmla="*/ 48 w 56"/>
                <a:gd name="T15" fmla="*/ 17 h 24"/>
                <a:gd name="T16" fmla="*/ 47 w 56"/>
                <a:gd name="T17" fmla="*/ 13 h 24"/>
                <a:gd name="T18" fmla="*/ 37 w 56"/>
                <a:gd name="T19" fmla="*/ 8 h 24"/>
                <a:gd name="T20" fmla="*/ 27 w 56"/>
                <a:gd name="T21" fmla="*/ 14 h 24"/>
                <a:gd name="T22" fmla="*/ 6 w 56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4">
                  <a:moveTo>
                    <a:pt x="6" y="24"/>
                  </a:moveTo>
                  <a:cubicBezTo>
                    <a:pt x="4" y="24"/>
                    <a:pt x="2" y="24"/>
                    <a:pt x="0" y="2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0" y="17"/>
                    <a:pt x="17" y="15"/>
                    <a:pt x="21" y="10"/>
                  </a:cubicBezTo>
                  <a:cubicBezTo>
                    <a:pt x="27" y="2"/>
                    <a:pt x="33" y="0"/>
                    <a:pt x="37" y="0"/>
                  </a:cubicBezTo>
                  <a:cubicBezTo>
                    <a:pt x="43" y="0"/>
                    <a:pt x="49" y="3"/>
                    <a:pt x="53" y="8"/>
                  </a:cubicBezTo>
                  <a:cubicBezTo>
                    <a:pt x="55" y="11"/>
                    <a:pt x="56" y="14"/>
                    <a:pt x="56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6"/>
                    <a:pt x="48" y="14"/>
                    <a:pt x="47" y="13"/>
                  </a:cubicBezTo>
                  <a:cubicBezTo>
                    <a:pt x="45" y="11"/>
                    <a:pt x="42" y="8"/>
                    <a:pt x="37" y="8"/>
                  </a:cubicBezTo>
                  <a:cubicBezTo>
                    <a:pt x="34" y="8"/>
                    <a:pt x="30" y="10"/>
                    <a:pt x="27" y="14"/>
                  </a:cubicBezTo>
                  <a:cubicBezTo>
                    <a:pt x="22" y="21"/>
                    <a:pt x="15" y="24"/>
                    <a:pt x="6" y="24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9" name="Freeform 68">
              <a:extLst>
                <a:ext uri="{FF2B5EF4-FFF2-40B4-BE49-F238E27FC236}">
                  <a16:creationId xmlns:a16="http://schemas.microsoft.com/office/drawing/2014/main" id="{01EDD705-79B7-46AD-8A7B-0165FE4AD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072"/>
              <a:ext cx="98" cy="65"/>
            </a:xfrm>
            <a:custGeom>
              <a:avLst/>
              <a:gdLst>
                <a:gd name="T0" fmla="*/ 22 w 27"/>
                <a:gd name="T1" fmla="*/ 18 h 18"/>
                <a:gd name="T2" fmla="*/ 0 w 27"/>
                <a:gd name="T3" fmla="*/ 3 h 18"/>
                <a:gd name="T4" fmla="*/ 8 w 27"/>
                <a:gd name="T5" fmla="*/ 0 h 18"/>
                <a:gd name="T6" fmla="*/ 25 w 27"/>
                <a:gd name="T7" fmla="*/ 10 h 18"/>
                <a:gd name="T8" fmla="*/ 27 w 27"/>
                <a:gd name="T9" fmla="*/ 18 h 18"/>
                <a:gd name="T10" fmla="*/ 22 w 2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22" y="18"/>
                  </a:moveTo>
                  <a:cubicBezTo>
                    <a:pt x="12" y="18"/>
                    <a:pt x="4" y="12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7"/>
                    <a:pt x="18" y="12"/>
                    <a:pt x="25" y="1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18"/>
                    <a:pt x="24" y="18"/>
                    <a:pt x="22" y="18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0" name="Freeform 69">
              <a:extLst>
                <a:ext uri="{FF2B5EF4-FFF2-40B4-BE49-F238E27FC236}">
                  <a16:creationId xmlns:a16="http://schemas.microsoft.com/office/drawing/2014/main" id="{114F3CD5-B025-4446-9A6D-6B258A97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390"/>
              <a:ext cx="98" cy="72"/>
            </a:xfrm>
            <a:custGeom>
              <a:avLst/>
              <a:gdLst>
                <a:gd name="T0" fmla="*/ 8 w 27"/>
                <a:gd name="T1" fmla="*/ 20 h 20"/>
                <a:gd name="T2" fmla="*/ 0 w 27"/>
                <a:gd name="T3" fmla="*/ 18 h 20"/>
                <a:gd name="T4" fmla="*/ 27 w 27"/>
                <a:gd name="T5" fmla="*/ 2 h 20"/>
                <a:gd name="T6" fmla="*/ 25 w 27"/>
                <a:gd name="T7" fmla="*/ 10 h 20"/>
                <a:gd name="T8" fmla="*/ 8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8" y="2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6"/>
                    <a:pt x="15" y="0"/>
                    <a:pt x="27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18" y="9"/>
                    <a:pt x="10" y="13"/>
                    <a:pt x="8" y="2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1" name="Freeform 70">
              <a:extLst>
                <a:ext uri="{FF2B5EF4-FFF2-40B4-BE49-F238E27FC236}">
                  <a16:creationId xmlns:a16="http://schemas.microsoft.com/office/drawing/2014/main" id="{68AC6801-8A7F-4BFD-9887-CEE1FB0E0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130"/>
              <a:ext cx="65" cy="61"/>
            </a:xfrm>
            <a:custGeom>
              <a:avLst/>
              <a:gdLst>
                <a:gd name="T0" fmla="*/ 8 w 18"/>
                <a:gd name="T1" fmla="*/ 17 h 17"/>
                <a:gd name="T2" fmla="*/ 0 w 18"/>
                <a:gd name="T3" fmla="*/ 17 h 17"/>
                <a:gd name="T4" fmla="*/ 16 w 18"/>
                <a:gd name="T5" fmla="*/ 0 h 17"/>
                <a:gd name="T6" fmla="*/ 18 w 18"/>
                <a:gd name="T7" fmla="*/ 8 h 17"/>
                <a:gd name="T8" fmla="*/ 8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2"/>
                    <a:pt x="16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9"/>
                    <a:pt x="8" y="13"/>
                    <a:pt x="8" y="1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2" name="Freeform 71">
              <a:extLst>
                <a:ext uri="{FF2B5EF4-FFF2-40B4-BE49-F238E27FC236}">
                  <a16:creationId xmlns:a16="http://schemas.microsoft.com/office/drawing/2014/main" id="{AFF5AA82-6038-4DE9-B771-D75065BDA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365"/>
              <a:ext cx="61" cy="61"/>
            </a:xfrm>
            <a:custGeom>
              <a:avLst/>
              <a:gdLst>
                <a:gd name="T0" fmla="*/ 15 w 17"/>
                <a:gd name="T1" fmla="*/ 17 h 17"/>
                <a:gd name="T2" fmla="*/ 0 w 17"/>
                <a:gd name="T3" fmla="*/ 0 h 17"/>
                <a:gd name="T4" fmla="*/ 8 w 17"/>
                <a:gd name="T5" fmla="*/ 0 h 17"/>
                <a:gd name="T6" fmla="*/ 17 w 17"/>
                <a:gd name="T7" fmla="*/ 9 h 17"/>
                <a:gd name="T8" fmla="*/ 15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17"/>
                  </a:moveTo>
                  <a:cubicBezTo>
                    <a:pt x="7" y="15"/>
                    <a:pt x="0" y="9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12" y="8"/>
                    <a:pt x="17" y="9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3" name="Freeform 72">
              <a:extLst>
                <a:ext uri="{FF2B5EF4-FFF2-40B4-BE49-F238E27FC236}">
                  <a16:creationId xmlns:a16="http://schemas.microsoft.com/office/drawing/2014/main" id="{7675818C-9D01-45C4-9808-99254BE1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303"/>
              <a:ext cx="156" cy="210"/>
            </a:xfrm>
            <a:custGeom>
              <a:avLst/>
              <a:gdLst>
                <a:gd name="T0" fmla="*/ 4 w 43"/>
                <a:gd name="T1" fmla="*/ 58 h 58"/>
                <a:gd name="T2" fmla="*/ 0 w 43"/>
                <a:gd name="T3" fmla="*/ 44 h 58"/>
                <a:gd name="T4" fmla="*/ 26 w 43"/>
                <a:gd name="T5" fmla="*/ 16 h 58"/>
                <a:gd name="T6" fmla="*/ 43 w 43"/>
                <a:gd name="T7" fmla="*/ 0 h 58"/>
                <a:gd name="T8" fmla="*/ 43 w 43"/>
                <a:gd name="T9" fmla="*/ 8 h 58"/>
                <a:gd name="T10" fmla="*/ 34 w 43"/>
                <a:gd name="T11" fmla="*/ 17 h 58"/>
                <a:gd name="T12" fmla="*/ 34 w 43"/>
                <a:gd name="T13" fmla="*/ 24 h 58"/>
                <a:gd name="T14" fmla="*/ 30 w 43"/>
                <a:gd name="T15" fmla="*/ 24 h 58"/>
                <a:gd name="T16" fmla="*/ 8 w 43"/>
                <a:gd name="T17" fmla="*/ 44 h 58"/>
                <a:gd name="T18" fmla="*/ 11 w 43"/>
                <a:gd name="T19" fmla="*/ 54 h 58"/>
                <a:gd name="T20" fmla="*/ 4 w 43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8">
                  <a:moveTo>
                    <a:pt x="4" y="58"/>
                  </a:moveTo>
                  <a:cubicBezTo>
                    <a:pt x="2" y="54"/>
                    <a:pt x="0" y="49"/>
                    <a:pt x="0" y="44"/>
                  </a:cubicBezTo>
                  <a:cubicBezTo>
                    <a:pt x="0" y="29"/>
                    <a:pt x="11" y="18"/>
                    <a:pt x="26" y="16"/>
                  </a:cubicBezTo>
                  <a:cubicBezTo>
                    <a:pt x="27" y="6"/>
                    <a:pt x="35" y="0"/>
                    <a:pt x="43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9" y="8"/>
                    <a:pt x="34" y="11"/>
                    <a:pt x="34" y="17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7" y="24"/>
                    <a:pt x="8" y="32"/>
                    <a:pt x="8" y="44"/>
                  </a:cubicBezTo>
                  <a:cubicBezTo>
                    <a:pt x="8" y="48"/>
                    <a:pt x="9" y="51"/>
                    <a:pt x="11" y="54"/>
                  </a:cubicBezTo>
                  <a:lnTo>
                    <a:pt x="4" y="58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4" name="Freeform 73">
              <a:extLst>
                <a:ext uri="{FF2B5EF4-FFF2-40B4-BE49-F238E27FC236}">
                  <a16:creationId xmlns:a16="http://schemas.microsoft.com/office/drawing/2014/main" id="{DAC8E2BD-F8A2-4801-9E3C-1A304E5AF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24"/>
              <a:ext cx="57" cy="108"/>
            </a:xfrm>
            <a:custGeom>
              <a:avLst/>
              <a:gdLst>
                <a:gd name="T0" fmla="*/ 0 w 16"/>
                <a:gd name="T1" fmla="*/ 30 h 30"/>
                <a:gd name="T2" fmla="*/ 0 w 16"/>
                <a:gd name="T3" fmla="*/ 22 h 30"/>
                <a:gd name="T4" fmla="*/ 8 w 16"/>
                <a:gd name="T5" fmla="*/ 15 h 30"/>
                <a:gd name="T6" fmla="*/ 0 w 16"/>
                <a:gd name="T7" fmla="*/ 8 h 30"/>
                <a:gd name="T8" fmla="*/ 0 w 16"/>
                <a:gd name="T9" fmla="*/ 0 h 30"/>
                <a:gd name="T10" fmla="*/ 16 w 16"/>
                <a:gd name="T11" fmla="*/ 15 h 30"/>
                <a:gd name="T12" fmla="*/ 0 w 1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0">
                  <a:moveTo>
                    <a:pt x="0" y="3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8" y="19"/>
                    <a:pt x="8" y="15"/>
                  </a:cubicBezTo>
                  <a:cubicBezTo>
                    <a:pt x="8" y="11"/>
                    <a:pt x="4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7"/>
                    <a:pt x="16" y="15"/>
                  </a:cubicBezTo>
                  <a:cubicBezTo>
                    <a:pt x="16" y="23"/>
                    <a:pt x="9" y="30"/>
                    <a:pt x="0" y="3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5" name="Freeform 74">
              <a:extLst>
                <a:ext uri="{FF2B5EF4-FFF2-40B4-BE49-F238E27FC236}">
                  <a16:creationId xmlns:a16="http://schemas.microsoft.com/office/drawing/2014/main" id="{033CE6A9-B209-4D48-8C44-C8582A1B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007"/>
              <a:ext cx="303" cy="542"/>
            </a:xfrm>
            <a:custGeom>
              <a:avLst/>
              <a:gdLst>
                <a:gd name="T0" fmla="*/ 23 w 84"/>
                <a:gd name="T1" fmla="*/ 0 h 150"/>
                <a:gd name="T2" fmla="*/ 46 w 84"/>
                <a:gd name="T3" fmla="*/ 16 h 150"/>
                <a:gd name="T4" fmla="*/ 68 w 84"/>
                <a:gd name="T5" fmla="*/ 43 h 150"/>
                <a:gd name="T6" fmla="*/ 68 w 84"/>
                <a:gd name="T7" fmla="*/ 46 h 150"/>
                <a:gd name="T8" fmla="*/ 84 w 84"/>
                <a:gd name="T9" fmla="*/ 77 h 150"/>
                <a:gd name="T10" fmla="*/ 77 w 84"/>
                <a:gd name="T11" fmla="*/ 99 h 150"/>
                <a:gd name="T12" fmla="*/ 78 w 84"/>
                <a:gd name="T13" fmla="*/ 110 h 150"/>
                <a:gd name="T14" fmla="*/ 51 w 84"/>
                <a:gd name="T15" fmla="*/ 134 h 150"/>
                <a:gd name="T16" fmla="*/ 26 w 84"/>
                <a:gd name="T17" fmla="*/ 150 h 150"/>
                <a:gd name="T18" fmla="*/ 0 w 84"/>
                <a:gd name="T19" fmla="*/ 126 h 150"/>
                <a:gd name="T20" fmla="*/ 0 w 84"/>
                <a:gd name="T21" fmla="*/ 22 h 150"/>
                <a:gd name="T22" fmla="*/ 23 w 84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50">
                  <a:moveTo>
                    <a:pt x="23" y="0"/>
                  </a:moveTo>
                  <a:cubicBezTo>
                    <a:pt x="33" y="0"/>
                    <a:pt x="43" y="7"/>
                    <a:pt x="46" y="16"/>
                  </a:cubicBezTo>
                  <a:cubicBezTo>
                    <a:pt x="59" y="16"/>
                    <a:pt x="68" y="28"/>
                    <a:pt x="68" y="43"/>
                  </a:cubicBezTo>
                  <a:cubicBezTo>
                    <a:pt x="68" y="44"/>
                    <a:pt x="68" y="45"/>
                    <a:pt x="68" y="46"/>
                  </a:cubicBezTo>
                  <a:cubicBezTo>
                    <a:pt x="77" y="51"/>
                    <a:pt x="84" y="63"/>
                    <a:pt x="84" y="77"/>
                  </a:cubicBezTo>
                  <a:cubicBezTo>
                    <a:pt x="84" y="86"/>
                    <a:pt x="82" y="94"/>
                    <a:pt x="77" y="99"/>
                  </a:cubicBezTo>
                  <a:cubicBezTo>
                    <a:pt x="78" y="103"/>
                    <a:pt x="78" y="106"/>
                    <a:pt x="78" y="110"/>
                  </a:cubicBezTo>
                  <a:cubicBezTo>
                    <a:pt x="76" y="125"/>
                    <a:pt x="64" y="135"/>
                    <a:pt x="51" y="134"/>
                  </a:cubicBezTo>
                  <a:cubicBezTo>
                    <a:pt x="47" y="143"/>
                    <a:pt x="38" y="150"/>
                    <a:pt x="26" y="150"/>
                  </a:cubicBezTo>
                  <a:cubicBezTo>
                    <a:pt x="12" y="150"/>
                    <a:pt x="0" y="139"/>
                    <a:pt x="0" y="12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lose/>
                </a:path>
              </a:pathLst>
            </a:custGeom>
            <a:solidFill>
              <a:srgbClr val="FF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6" name="Freeform 75">
              <a:extLst>
                <a:ext uri="{FF2B5EF4-FFF2-40B4-BE49-F238E27FC236}">
                  <a16:creationId xmlns:a16="http://schemas.microsoft.com/office/drawing/2014/main" id="{D87E3EC2-BD24-472F-98BB-830A51BC6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15"/>
              <a:ext cx="36" cy="98"/>
            </a:xfrm>
            <a:custGeom>
              <a:avLst/>
              <a:gdLst>
                <a:gd name="T0" fmla="*/ 7 w 10"/>
                <a:gd name="T1" fmla="*/ 27 h 27"/>
                <a:gd name="T2" fmla="*/ 0 w 10"/>
                <a:gd name="T3" fmla="*/ 23 h 27"/>
                <a:gd name="T4" fmla="*/ 2 w 10"/>
                <a:gd name="T5" fmla="*/ 13 h 27"/>
                <a:gd name="T6" fmla="*/ 0 w 10"/>
                <a:gd name="T7" fmla="*/ 4 h 27"/>
                <a:gd name="T8" fmla="*/ 7 w 10"/>
                <a:gd name="T9" fmla="*/ 0 h 27"/>
                <a:gd name="T10" fmla="*/ 10 w 10"/>
                <a:gd name="T11" fmla="*/ 13 h 27"/>
                <a:gd name="T12" fmla="*/ 7 w 1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7">
                  <a:moveTo>
                    <a:pt x="7" y="2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2" y="17"/>
                    <a:pt x="2" y="13"/>
                  </a:cubicBezTo>
                  <a:cubicBezTo>
                    <a:pt x="2" y="10"/>
                    <a:pt x="1" y="6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4"/>
                    <a:pt x="10" y="8"/>
                    <a:pt x="10" y="13"/>
                  </a:cubicBezTo>
                  <a:cubicBezTo>
                    <a:pt x="10" y="18"/>
                    <a:pt x="9" y="23"/>
                    <a:pt x="7" y="2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7" name="Freeform 76">
              <a:extLst>
                <a:ext uri="{FF2B5EF4-FFF2-40B4-BE49-F238E27FC236}">
                  <a16:creationId xmlns:a16="http://schemas.microsoft.com/office/drawing/2014/main" id="{0A0B74B7-AE94-43AC-A773-E24047F8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130"/>
              <a:ext cx="65" cy="61"/>
            </a:xfrm>
            <a:custGeom>
              <a:avLst/>
              <a:gdLst>
                <a:gd name="T0" fmla="*/ 18 w 18"/>
                <a:gd name="T1" fmla="*/ 17 h 17"/>
                <a:gd name="T2" fmla="*/ 10 w 18"/>
                <a:gd name="T3" fmla="*/ 17 h 17"/>
                <a:gd name="T4" fmla="*/ 0 w 18"/>
                <a:gd name="T5" fmla="*/ 8 h 17"/>
                <a:gd name="T6" fmla="*/ 2 w 18"/>
                <a:gd name="T7" fmla="*/ 0 h 17"/>
                <a:gd name="T8" fmla="*/ 18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3"/>
                    <a:pt x="5" y="9"/>
                    <a:pt x="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2"/>
                    <a:pt x="18" y="8"/>
                    <a:pt x="18" y="1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8" name="Freeform 77">
              <a:extLst>
                <a:ext uri="{FF2B5EF4-FFF2-40B4-BE49-F238E27FC236}">
                  <a16:creationId xmlns:a16="http://schemas.microsoft.com/office/drawing/2014/main" id="{FCB4C792-F24E-4107-B623-7A2CC387D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104"/>
              <a:ext cx="112" cy="91"/>
            </a:xfrm>
            <a:custGeom>
              <a:avLst/>
              <a:gdLst>
                <a:gd name="T0" fmla="*/ 4 w 31"/>
                <a:gd name="T1" fmla="*/ 25 h 25"/>
                <a:gd name="T2" fmla="*/ 0 w 31"/>
                <a:gd name="T3" fmla="*/ 25 h 25"/>
                <a:gd name="T4" fmla="*/ 0 w 31"/>
                <a:gd name="T5" fmla="*/ 17 h 25"/>
                <a:gd name="T6" fmla="*/ 4 w 31"/>
                <a:gd name="T7" fmla="*/ 17 h 25"/>
                <a:gd name="T8" fmla="*/ 23 w 31"/>
                <a:gd name="T9" fmla="*/ 0 h 25"/>
                <a:gd name="T10" fmla="*/ 31 w 31"/>
                <a:gd name="T11" fmla="*/ 0 h 25"/>
                <a:gd name="T12" fmla="*/ 4 w 3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5">
                  <a:moveTo>
                    <a:pt x="4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5" y="17"/>
                    <a:pt x="23" y="9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4"/>
                    <a:pt x="19" y="25"/>
                    <a:pt x="4" y="25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9" name="Freeform 78">
              <a:extLst>
                <a:ext uri="{FF2B5EF4-FFF2-40B4-BE49-F238E27FC236}">
                  <a16:creationId xmlns:a16="http://schemas.microsoft.com/office/drawing/2014/main" id="{D95FF26B-E96C-4080-BFFE-2C421876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361"/>
              <a:ext cx="83" cy="98"/>
            </a:xfrm>
            <a:custGeom>
              <a:avLst/>
              <a:gdLst>
                <a:gd name="T0" fmla="*/ 8 w 23"/>
                <a:gd name="T1" fmla="*/ 27 h 27"/>
                <a:gd name="T2" fmla="*/ 0 w 23"/>
                <a:gd name="T3" fmla="*/ 27 h 27"/>
                <a:gd name="T4" fmla="*/ 23 w 23"/>
                <a:gd name="T5" fmla="*/ 0 h 27"/>
                <a:gd name="T6" fmla="*/ 23 w 23"/>
                <a:gd name="T7" fmla="*/ 8 h 27"/>
                <a:gd name="T8" fmla="*/ 8 w 2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0"/>
                    <a:pt x="8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8"/>
                    <a:pt x="8" y="8"/>
                    <a:pt x="8" y="2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0" name="Freeform 79">
              <a:extLst>
                <a:ext uri="{FF2B5EF4-FFF2-40B4-BE49-F238E27FC236}">
                  <a16:creationId xmlns:a16="http://schemas.microsoft.com/office/drawing/2014/main" id="{ED2BB5A2-18B2-48B7-A191-FC3A23EE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357"/>
              <a:ext cx="116" cy="58"/>
            </a:xfrm>
            <a:custGeom>
              <a:avLst/>
              <a:gdLst>
                <a:gd name="T0" fmla="*/ 26 w 32"/>
                <a:gd name="T1" fmla="*/ 16 h 16"/>
                <a:gd name="T2" fmla="*/ 1 w 32"/>
                <a:gd name="T3" fmla="*/ 9 h 16"/>
                <a:gd name="T4" fmla="*/ 0 w 32"/>
                <a:gd name="T5" fmla="*/ 2 h 16"/>
                <a:gd name="T6" fmla="*/ 32 w 32"/>
                <a:gd name="T7" fmla="*/ 11 h 16"/>
                <a:gd name="T8" fmla="*/ 26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16"/>
                  </a:moveTo>
                  <a:cubicBezTo>
                    <a:pt x="21" y="11"/>
                    <a:pt x="11" y="8"/>
                    <a:pt x="1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0"/>
                    <a:pt x="25" y="3"/>
                    <a:pt x="32" y="11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1" name="Freeform 80">
              <a:extLst>
                <a:ext uri="{FF2B5EF4-FFF2-40B4-BE49-F238E27FC236}">
                  <a16:creationId xmlns:a16="http://schemas.microsoft.com/office/drawing/2014/main" id="{1FD8D8BC-7A49-4C95-AC82-089E0A48B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140"/>
              <a:ext cx="94" cy="55"/>
            </a:xfrm>
            <a:custGeom>
              <a:avLst/>
              <a:gdLst>
                <a:gd name="T0" fmla="*/ 26 w 26"/>
                <a:gd name="T1" fmla="*/ 15 h 15"/>
                <a:gd name="T2" fmla="*/ 14 w 26"/>
                <a:gd name="T3" fmla="*/ 15 h 15"/>
                <a:gd name="T4" fmla="*/ 0 w 26"/>
                <a:gd name="T5" fmla="*/ 0 h 15"/>
                <a:gd name="T6" fmla="*/ 8 w 26"/>
                <a:gd name="T7" fmla="*/ 0 h 15"/>
                <a:gd name="T8" fmla="*/ 14 w 26"/>
                <a:gd name="T9" fmla="*/ 7 h 15"/>
                <a:gd name="T10" fmla="*/ 26 w 26"/>
                <a:gd name="T11" fmla="*/ 7 h 15"/>
                <a:gd name="T12" fmla="*/ 26 w 2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5">
                  <a:moveTo>
                    <a:pt x="26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10" y="7"/>
                    <a:pt x="14" y="7"/>
                  </a:cubicBezTo>
                  <a:cubicBezTo>
                    <a:pt x="26" y="7"/>
                    <a:pt x="26" y="7"/>
                    <a:pt x="26" y="7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2" name="Freeform 81">
              <a:extLst>
                <a:ext uri="{FF2B5EF4-FFF2-40B4-BE49-F238E27FC236}">
                  <a16:creationId xmlns:a16="http://schemas.microsoft.com/office/drawing/2014/main" id="{1903EEFA-C104-47A0-86B3-059CA709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234"/>
              <a:ext cx="58" cy="109"/>
            </a:xfrm>
            <a:custGeom>
              <a:avLst/>
              <a:gdLst>
                <a:gd name="T0" fmla="*/ 16 w 16"/>
                <a:gd name="T1" fmla="*/ 30 h 30"/>
                <a:gd name="T2" fmla="*/ 0 w 16"/>
                <a:gd name="T3" fmla="*/ 15 h 30"/>
                <a:gd name="T4" fmla="*/ 16 w 16"/>
                <a:gd name="T5" fmla="*/ 0 h 30"/>
                <a:gd name="T6" fmla="*/ 16 w 16"/>
                <a:gd name="T7" fmla="*/ 8 h 30"/>
                <a:gd name="T8" fmla="*/ 8 w 16"/>
                <a:gd name="T9" fmla="*/ 15 h 30"/>
                <a:gd name="T10" fmla="*/ 16 w 16"/>
                <a:gd name="T11" fmla="*/ 22 h 30"/>
                <a:gd name="T12" fmla="*/ 16 w 1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1"/>
                    <a:pt x="8" y="15"/>
                  </a:cubicBezTo>
                  <a:cubicBezTo>
                    <a:pt x="8" y="19"/>
                    <a:pt x="12" y="22"/>
                    <a:pt x="16" y="22"/>
                  </a:cubicBezTo>
                  <a:lnTo>
                    <a:pt x="16" y="30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3" name="Freeform 82">
              <a:extLst>
                <a:ext uri="{FF2B5EF4-FFF2-40B4-BE49-F238E27FC236}">
                  <a16:creationId xmlns:a16="http://schemas.microsoft.com/office/drawing/2014/main" id="{87C656E3-386F-4D6E-9A06-E307EF334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224"/>
              <a:ext cx="54" cy="108"/>
            </a:xfrm>
            <a:custGeom>
              <a:avLst/>
              <a:gdLst>
                <a:gd name="T0" fmla="*/ 0 w 15"/>
                <a:gd name="T1" fmla="*/ 30 h 30"/>
                <a:gd name="T2" fmla="*/ 0 w 15"/>
                <a:gd name="T3" fmla="*/ 22 h 30"/>
                <a:gd name="T4" fmla="*/ 7 w 15"/>
                <a:gd name="T5" fmla="*/ 15 h 30"/>
                <a:gd name="T6" fmla="*/ 0 w 15"/>
                <a:gd name="T7" fmla="*/ 8 h 30"/>
                <a:gd name="T8" fmla="*/ 0 w 15"/>
                <a:gd name="T9" fmla="*/ 0 h 30"/>
                <a:gd name="T10" fmla="*/ 15 w 15"/>
                <a:gd name="T11" fmla="*/ 15 h 30"/>
                <a:gd name="T12" fmla="*/ 0 w 15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7" y="19"/>
                    <a:pt x="7" y="15"/>
                  </a:cubicBezTo>
                  <a:cubicBezTo>
                    <a:pt x="7" y="11"/>
                    <a:pt x="4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7"/>
                    <a:pt x="15" y="15"/>
                  </a:cubicBezTo>
                  <a:cubicBezTo>
                    <a:pt x="15" y="23"/>
                    <a:pt x="8" y="30"/>
                    <a:pt x="0" y="3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4" name="Freeform 83">
              <a:extLst>
                <a:ext uri="{FF2B5EF4-FFF2-40B4-BE49-F238E27FC236}">
                  <a16:creationId xmlns:a16="http://schemas.microsoft.com/office/drawing/2014/main" id="{9E8E69AF-AD6C-4C8D-973A-94672A76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245"/>
              <a:ext cx="112" cy="47"/>
            </a:xfrm>
            <a:custGeom>
              <a:avLst/>
              <a:gdLst>
                <a:gd name="T0" fmla="*/ 24 w 31"/>
                <a:gd name="T1" fmla="*/ 13 h 13"/>
                <a:gd name="T2" fmla="*/ 17 w 31"/>
                <a:gd name="T3" fmla="*/ 9 h 13"/>
                <a:gd name="T4" fmla="*/ 4 w 31"/>
                <a:gd name="T5" fmla="*/ 11 h 13"/>
                <a:gd name="T6" fmla="*/ 0 w 31"/>
                <a:gd name="T7" fmla="*/ 4 h 13"/>
                <a:gd name="T8" fmla="*/ 19 w 31"/>
                <a:gd name="T9" fmla="*/ 1 h 13"/>
                <a:gd name="T10" fmla="*/ 31 w 31"/>
                <a:gd name="T11" fmla="*/ 8 h 13"/>
                <a:gd name="T12" fmla="*/ 24 w 3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">
                  <a:moveTo>
                    <a:pt x="24" y="13"/>
                  </a:moveTo>
                  <a:cubicBezTo>
                    <a:pt x="22" y="10"/>
                    <a:pt x="19" y="9"/>
                    <a:pt x="17" y="9"/>
                  </a:cubicBezTo>
                  <a:cubicBezTo>
                    <a:pt x="12" y="8"/>
                    <a:pt x="7" y="9"/>
                    <a:pt x="4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"/>
                    <a:pt x="12" y="0"/>
                    <a:pt x="19" y="1"/>
                  </a:cubicBezTo>
                  <a:cubicBezTo>
                    <a:pt x="24" y="2"/>
                    <a:pt x="28" y="5"/>
                    <a:pt x="31" y="8"/>
                  </a:cubicBezTo>
                  <a:lnTo>
                    <a:pt x="24" y="13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5" name="Freeform 84">
              <a:extLst>
                <a:ext uri="{FF2B5EF4-FFF2-40B4-BE49-F238E27FC236}">
                  <a16:creationId xmlns:a16="http://schemas.microsoft.com/office/drawing/2014/main" id="{D1AE156D-C447-4F15-8B15-9E90726D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357"/>
              <a:ext cx="62" cy="51"/>
            </a:xfrm>
            <a:custGeom>
              <a:avLst/>
              <a:gdLst>
                <a:gd name="T0" fmla="*/ 1 w 17"/>
                <a:gd name="T1" fmla="*/ 14 h 14"/>
                <a:gd name="T2" fmla="*/ 0 w 17"/>
                <a:gd name="T3" fmla="*/ 6 h 14"/>
                <a:gd name="T4" fmla="*/ 11 w 17"/>
                <a:gd name="T5" fmla="*/ 0 h 14"/>
                <a:gd name="T6" fmla="*/ 17 w 17"/>
                <a:gd name="T7" fmla="*/ 5 h 14"/>
                <a:gd name="T8" fmla="*/ 1 w 1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" y="1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5"/>
                    <a:pt x="8" y="3"/>
                    <a:pt x="11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10"/>
                    <a:pt x="7" y="13"/>
                    <a:pt x="1" y="14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6" name="Freeform 85">
              <a:extLst>
                <a:ext uri="{FF2B5EF4-FFF2-40B4-BE49-F238E27FC236}">
                  <a16:creationId xmlns:a16="http://schemas.microsoft.com/office/drawing/2014/main" id="{17FA1501-FC65-44E0-B7FD-4AC75C59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057"/>
              <a:ext cx="36" cy="40"/>
            </a:xfrm>
            <a:custGeom>
              <a:avLst/>
              <a:gdLst>
                <a:gd name="T0" fmla="*/ 25 w 36"/>
                <a:gd name="T1" fmla="*/ 40 h 40"/>
                <a:gd name="T2" fmla="*/ 0 w 36"/>
                <a:gd name="T3" fmla="*/ 29 h 40"/>
                <a:gd name="T4" fmla="*/ 10 w 36"/>
                <a:gd name="T5" fmla="*/ 0 h 40"/>
                <a:gd name="T6" fmla="*/ 36 w 36"/>
                <a:gd name="T7" fmla="*/ 15 h 40"/>
                <a:gd name="T8" fmla="*/ 25 w 3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25" y="40"/>
                  </a:moveTo>
                  <a:lnTo>
                    <a:pt x="0" y="29"/>
                  </a:lnTo>
                  <a:lnTo>
                    <a:pt x="10" y="0"/>
                  </a:lnTo>
                  <a:lnTo>
                    <a:pt x="36" y="15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" name="Group 88">
            <a:extLst>
              <a:ext uri="{FF2B5EF4-FFF2-40B4-BE49-F238E27FC236}">
                <a16:creationId xmlns:a16="http://schemas.microsoft.com/office/drawing/2014/main" id="{B0DF307C-293A-46E3-8492-4F79994AF5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08006" y="1875912"/>
            <a:ext cx="1628971" cy="1273415"/>
            <a:chOff x="2646" y="1972"/>
            <a:chExt cx="1237" cy="967"/>
          </a:xfrm>
        </p:grpSpPr>
        <p:sp>
          <p:nvSpPr>
            <p:cNvPr id="130" name="Rectangle 89">
              <a:extLst>
                <a:ext uri="{FF2B5EF4-FFF2-40B4-BE49-F238E27FC236}">
                  <a16:creationId xmlns:a16="http://schemas.microsoft.com/office/drawing/2014/main" id="{8475834E-EFB8-4845-9DB4-11FFFC88F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475"/>
              <a:ext cx="362" cy="41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Rectangle 90">
              <a:extLst>
                <a:ext uri="{FF2B5EF4-FFF2-40B4-BE49-F238E27FC236}">
                  <a16:creationId xmlns:a16="http://schemas.microsoft.com/office/drawing/2014/main" id="{E1244ECB-0033-48CE-902B-6DA916B01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72"/>
              <a:ext cx="422" cy="40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Freeform 91">
              <a:extLst>
                <a:ext uri="{FF2B5EF4-FFF2-40B4-BE49-F238E27FC236}">
                  <a16:creationId xmlns:a16="http://schemas.microsoft.com/office/drawing/2014/main" id="{280B3D99-37A6-44CC-95E3-F9CDC1AD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108"/>
              <a:ext cx="226" cy="226"/>
            </a:xfrm>
            <a:custGeom>
              <a:avLst/>
              <a:gdLst>
                <a:gd name="T0" fmla="*/ 44 w 45"/>
                <a:gd name="T1" fmla="*/ 21 h 45"/>
                <a:gd name="T2" fmla="*/ 24 w 45"/>
                <a:gd name="T3" fmla="*/ 44 h 45"/>
                <a:gd name="T4" fmla="*/ 1 w 45"/>
                <a:gd name="T5" fmla="*/ 24 h 45"/>
                <a:gd name="T6" fmla="*/ 21 w 45"/>
                <a:gd name="T7" fmla="*/ 1 h 45"/>
                <a:gd name="T8" fmla="*/ 44 w 45"/>
                <a:gd name="T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4" y="21"/>
                  </a:moveTo>
                  <a:cubicBezTo>
                    <a:pt x="45" y="33"/>
                    <a:pt x="36" y="43"/>
                    <a:pt x="24" y="44"/>
                  </a:cubicBezTo>
                  <a:cubicBezTo>
                    <a:pt x="12" y="45"/>
                    <a:pt x="2" y="36"/>
                    <a:pt x="1" y="24"/>
                  </a:cubicBezTo>
                  <a:cubicBezTo>
                    <a:pt x="0" y="12"/>
                    <a:pt x="9" y="2"/>
                    <a:pt x="21" y="1"/>
                  </a:cubicBezTo>
                  <a:cubicBezTo>
                    <a:pt x="33" y="0"/>
                    <a:pt x="43" y="9"/>
                    <a:pt x="4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Freeform 92">
              <a:extLst>
                <a:ext uri="{FF2B5EF4-FFF2-40B4-BE49-F238E27FC236}">
                  <a16:creationId xmlns:a16="http://schemas.microsoft.com/office/drawing/2014/main" id="{C85ADA40-185D-4260-9E0A-768CAE3BF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2088"/>
              <a:ext cx="266" cy="262"/>
            </a:xfrm>
            <a:custGeom>
              <a:avLst/>
              <a:gdLst>
                <a:gd name="T0" fmla="*/ 26 w 53"/>
                <a:gd name="T1" fmla="*/ 52 h 52"/>
                <a:gd name="T2" fmla="*/ 1 w 53"/>
                <a:gd name="T3" fmla="*/ 28 h 52"/>
                <a:gd name="T4" fmla="*/ 24 w 53"/>
                <a:gd name="T5" fmla="*/ 1 h 52"/>
                <a:gd name="T6" fmla="*/ 52 w 53"/>
                <a:gd name="T7" fmla="*/ 24 h 52"/>
                <a:gd name="T8" fmla="*/ 28 w 53"/>
                <a:gd name="T9" fmla="*/ 52 h 52"/>
                <a:gd name="T10" fmla="*/ 26 w 53"/>
                <a:gd name="T11" fmla="*/ 52 h 52"/>
                <a:gd name="T12" fmla="*/ 26 w 53"/>
                <a:gd name="T13" fmla="*/ 9 h 52"/>
                <a:gd name="T14" fmla="*/ 25 w 53"/>
                <a:gd name="T15" fmla="*/ 9 h 52"/>
                <a:gd name="T16" fmla="*/ 9 w 53"/>
                <a:gd name="T17" fmla="*/ 28 h 52"/>
                <a:gd name="T18" fmla="*/ 28 w 53"/>
                <a:gd name="T19" fmla="*/ 44 h 52"/>
                <a:gd name="T20" fmla="*/ 44 w 53"/>
                <a:gd name="T21" fmla="*/ 25 h 52"/>
                <a:gd name="T22" fmla="*/ 26 w 53"/>
                <a:gd name="T2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2">
                  <a:moveTo>
                    <a:pt x="26" y="52"/>
                  </a:moveTo>
                  <a:cubicBezTo>
                    <a:pt x="13" y="52"/>
                    <a:pt x="2" y="42"/>
                    <a:pt x="1" y="28"/>
                  </a:cubicBezTo>
                  <a:cubicBezTo>
                    <a:pt x="0" y="14"/>
                    <a:pt x="10" y="2"/>
                    <a:pt x="24" y="1"/>
                  </a:cubicBezTo>
                  <a:cubicBezTo>
                    <a:pt x="39" y="0"/>
                    <a:pt x="51" y="10"/>
                    <a:pt x="52" y="24"/>
                  </a:cubicBezTo>
                  <a:cubicBezTo>
                    <a:pt x="53" y="39"/>
                    <a:pt x="42" y="51"/>
                    <a:pt x="28" y="52"/>
                  </a:cubicBezTo>
                  <a:cubicBezTo>
                    <a:pt x="28" y="52"/>
                    <a:pt x="27" y="52"/>
                    <a:pt x="26" y="52"/>
                  </a:cubicBezTo>
                  <a:close/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15" y="9"/>
                    <a:pt x="8" y="18"/>
                    <a:pt x="9" y="28"/>
                  </a:cubicBezTo>
                  <a:cubicBezTo>
                    <a:pt x="9" y="37"/>
                    <a:pt x="18" y="45"/>
                    <a:pt x="28" y="44"/>
                  </a:cubicBezTo>
                  <a:cubicBezTo>
                    <a:pt x="37" y="43"/>
                    <a:pt x="45" y="35"/>
                    <a:pt x="44" y="25"/>
                  </a:cubicBezTo>
                  <a:cubicBezTo>
                    <a:pt x="43" y="16"/>
                    <a:pt x="36" y="9"/>
                    <a:pt x="26" y="9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Freeform 93">
              <a:extLst>
                <a:ext uri="{FF2B5EF4-FFF2-40B4-BE49-F238E27FC236}">
                  <a16:creationId xmlns:a16="http://schemas.microsoft.com/office/drawing/2014/main" id="{26C9E192-132A-49EE-9A1F-791CB092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113"/>
              <a:ext cx="765" cy="806"/>
            </a:xfrm>
            <a:custGeom>
              <a:avLst/>
              <a:gdLst>
                <a:gd name="T0" fmla="*/ 112 w 152"/>
                <a:gd name="T1" fmla="*/ 70 h 160"/>
                <a:gd name="T2" fmla="*/ 90 w 152"/>
                <a:gd name="T3" fmla="*/ 23 h 160"/>
                <a:gd name="T4" fmla="*/ 60 w 152"/>
                <a:gd name="T5" fmla="*/ 0 h 160"/>
                <a:gd name="T6" fmla="*/ 0 w 152"/>
                <a:gd name="T7" fmla="*/ 0 h 160"/>
                <a:gd name="T8" fmla="*/ 21 w 152"/>
                <a:gd name="T9" fmla="*/ 17 h 160"/>
                <a:gd name="T10" fmla="*/ 50 w 152"/>
                <a:gd name="T11" fmla="*/ 21 h 160"/>
                <a:gd name="T12" fmla="*/ 63 w 152"/>
                <a:gd name="T13" fmla="*/ 37 h 160"/>
                <a:gd name="T14" fmla="*/ 37 w 152"/>
                <a:gd name="T15" fmla="*/ 64 h 160"/>
                <a:gd name="T16" fmla="*/ 35 w 152"/>
                <a:gd name="T17" fmla="*/ 66 h 160"/>
                <a:gd name="T18" fmla="*/ 44 w 152"/>
                <a:gd name="T19" fmla="*/ 111 h 160"/>
                <a:gd name="T20" fmla="*/ 59 w 152"/>
                <a:gd name="T21" fmla="*/ 126 h 160"/>
                <a:gd name="T22" fmla="*/ 19 w 152"/>
                <a:gd name="T23" fmla="*/ 150 h 160"/>
                <a:gd name="T24" fmla="*/ 25 w 152"/>
                <a:gd name="T25" fmla="*/ 160 h 160"/>
                <a:gd name="T26" fmla="*/ 84 w 152"/>
                <a:gd name="T27" fmla="*/ 141 h 160"/>
                <a:gd name="T28" fmla="*/ 89 w 152"/>
                <a:gd name="T29" fmla="*/ 125 h 160"/>
                <a:gd name="T30" fmla="*/ 66 w 152"/>
                <a:gd name="T31" fmla="*/ 91 h 160"/>
                <a:gd name="T32" fmla="*/ 85 w 152"/>
                <a:gd name="T33" fmla="*/ 72 h 160"/>
                <a:gd name="T34" fmla="*/ 100 w 152"/>
                <a:gd name="T35" fmla="*/ 92 h 160"/>
                <a:gd name="T36" fmla="*/ 129 w 152"/>
                <a:gd name="T37" fmla="*/ 92 h 160"/>
                <a:gd name="T38" fmla="*/ 152 w 152"/>
                <a:gd name="T39" fmla="*/ 76 h 160"/>
                <a:gd name="T40" fmla="*/ 112 w 152"/>
                <a:gd name="T41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60">
                  <a:moveTo>
                    <a:pt x="112" y="70"/>
                  </a:move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70" y="3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10" y="15"/>
                    <a:pt x="21" y="17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2" y="83"/>
                    <a:pt x="31" y="96"/>
                    <a:pt x="44" y="111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1" y="138"/>
                    <a:pt x="93" y="130"/>
                    <a:pt x="89" y="125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95" y="89"/>
                    <a:pt x="100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44" y="92"/>
                    <a:pt x="152" y="76"/>
                    <a:pt x="152" y="76"/>
                  </a:cubicBezTo>
                  <a:lnTo>
                    <a:pt x="112" y="70"/>
                  </a:lnTo>
                  <a:close/>
                </a:path>
              </a:pathLst>
            </a:custGeom>
            <a:solidFill>
              <a:srgbClr val="62C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94">
              <a:extLst>
                <a:ext uri="{FF2B5EF4-FFF2-40B4-BE49-F238E27FC236}">
                  <a16:creationId xmlns:a16="http://schemas.microsoft.com/office/drawing/2014/main" id="{F2A8F12B-E934-4CD8-BE68-918C18E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093"/>
              <a:ext cx="820" cy="846"/>
            </a:xfrm>
            <a:custGeom>
              <a:avLst/>
              <a:gdLst>
                <a:gd name="T0" fmla="*/ 31 w 163"/>
                <a:gd name="T1" fmla="*/ 168 h 168"/>
                <a:gd name="T2" fmla="*/ 28 w 163"/>
                <a:gd name="T3" fmla="*/ 160 h 168"/>
                <a:gd name="T4" fmla="*/ 88 w 163"/>
                <a:gd name="T5" fmla="*/ 141 h 168"/>
                <a:gd name="T6" fmla="*/ 92 w 163"/>
                <a:gd name="T7" fmla="*/ 137 h 168"/>
                <a:gd name="T8" fmla="*/ 91 w 163"/>
                <a:gd name="T9" fmla="*/ 131 h 168"/>
                <a:gd name="T10" fmla="*/ 66 w 163"/>
                <a:gd name="T11" fmla="*/ 94 h 168"/>
                <a:gd name="T12" fmla="*/ 90 w 163"/>
                <a:gd name="T13" fmla="*/ 70 h 168"/>
                <a:gd name="T14" fmla="*/ 93 w 163"/>
                <a:gd name="T15" fmla="*/ 74 h 168"/>
                <a:gd name="T16" fmla="*/ 107 w 163"/>
                <a:gd name="T17" fmla="*/ 92 h 168"/>
                <a:gd name="T18" fmla="*/ 134 w 163"/>
                <a:gd name="T19" fmla="*/ 92 h 168"/>
                <a:gd name="T20" fmla="*/ 151 w 163"/>
                <a:gd name="T21" fmla="*/ 83 h 168"/>
                <a:gd name="T22" fmla="*/ 114 w 163"/>
                <a:gd name="T23" fmla="*/ 77 h 168"/>
                <a:gd name="T24" fmla="*/ 92 w 163"/>
                <a:gd name="T25" fmla="*/ 29 h 168"/>
                <a:gd name="T26" fmla="*/ 65 w 163"/>
                <a:gd name="T27" fmla="*/ 8 h 168"/>
                <a:gd name="T28" fmla="*/ 11 w 163"/>
                <a:gd name="T29" fmla="*/ 8 h 168"/>
                <a:gd name="T30" fmla="*/ 27 w 163"/>
                <a:gd name="T31" fmla="*/ 17 h 168"/>
                <a:gd name="T32" fmla="*/ 57 w 163"/>
                <a:gd name="T33" fmla="*/ 21 h 168"/>
                <a:gd name="T34" fmla="*/ 73 w 163"/>
                <a:gd name="T35" fmla="*/ 42 h 168"/>
                <a:gd name="T36" fmla="*/ 45 w 163"/>
                <a:gd name="T37" fmla="*/ 71 h 168"/>
                <a:gd name="T38" fmla="*/ 44 w 163"/>
                <a:gd name="T39" fmla="*/ 73 h 168"/>
                <a:gd name="T40" fmla="*/ 52 w 163"/>
                <a:gd name="T41" fmla="*/ 112 h 168"/>
                <a:gd name="T42" fmla="*/ 70 w 163"/>
                <a:gd name="T43" fmla="*/ 131 h 168"/>
                <a:gd name="T44" fmla="*/ 26 w 163"/>
                <a:gd name="T45" fmla="*/ 157 h 168"/>
                <a:gd name="T46" fmla="*/ 22 w 163"/>
                <a:gd name="T47" fmla="*/ 150 h 168"/>
                <a:gd name="T48" fmla="*/ 57 w 163"/>
                <a:gd name="T49" fmla="*/ 129 h 168"/>
                <a:gd name="T50" fmla="*/ 46 w 163"/>
                <a:gd name="T51" fmla="*/ 118 h 168"/>
                <a:gd name="T52" fmla="*/ 37 w 163"/>
                <a:gd name="T53" fmla="*/ 68 h 168"/>
                <a:gd name="T54" fmla="*/ 39 w 163"/>
                <a:gd name="T55" fmla="*/ 66 h 168"/>
                <a:gd name="T56" fmla="*/ 63 w 163"/>
                <a:gd name="T57" fmla="*/ 41 h 168"/>
                <a:gd name="T58" fmla="*/ 53 w 163"/>
                <a:gd name="T59" fmla="*/ 28 h 168"/>
                <a:gd name="T60" fmla="*/ 25 w 163"/>
                <a:gd name="T61" fmla="*/ 25 h 168"/>
                <a:gd name="T62" fmla="*/ 1 w 163"/>
                <a:gd name="T63" fmla="*/ 5 h 168"/>
                <a:gd name="T64" fmla="*/ 0 w 163"/>
                <a:gd name="T65" fmla="*/ 0 h 168"/>
                <a:gd name="T66" fmla="*/ 66 w 163"/>
                <a:gd name="T67" fmla="*/ 0 h 168"/>
                <a:gd name="T68" fmla="*/ 98 w 163"/>
                <a:gd name="T69" fmla="*/ 24 h 168"/>
                <a:gd name="T70" fmla="*/ 99 w 163"/>
                <a:gd name="T71" fmla="*/ 24 h 168"/>
                <a:gd name="T72" fmla="*/ 120 w 163"/>
                <a:gd name="T73" fmla="*/ 70 h 168"/>
                <a:gd name="T74" fmla="*/ 163 w 163"/>
                <a:gd name="T75" fmla="*/ 77 h 168"/>
                <a:gd name="T76" fmla="*/ 161 w 163"/>
                <a:gd name="T77" fmla="*/ 82 h 168"/>
                <a:gd name="T78" fmla="*/ 134 w 163"/>
                <a:gd name="T79" fmla="*/ 100 h 168"/>
                <a:gd name="T80" fmla="*/ 104 w 163"/>
                <a:gd name="T81" fmla="*/ 100 h 168"/>
                <a:gd name="T82" fmla="*/ 103 w 163"/>
                <a:gd name="T83" fmla="*/ 99 h 168"/>
                <a:gd name="T84" fmla="*/ 89 w 163"/>
                <a:gd name="T85" fmla="*/ 82 h 168"/>
                <a:gd name="T86" fmla="*/ 77 w 163"/>
                <a:gd name="T87" fmla="*/ 95 h 168"/>
                <a:gd name="T88" fmla="*/ 98 w 163"/>
                <a:gd name="T89" fmla="*/ 126 h 168"/>
                <a:gd name="T90" fmla="*/ 100 w 163"/>
                <a:gd name="T91" fmla="*/ 139 h 168"/>
                <a:gd name="T92" fmla="*/ 90 w 163"/>
                <a:gd name="T93" fmla="*/ 149 h 168"/>
                <a:gd name="T94" fmla="*/ 31 w 163"/>
                <a:gd name="T9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168">
                  <a:moveTo>
                    <a:pt x="31" y="168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90" y="140"/>
                    <a:pt x="91" y="139"/>
                    <a:pt x="92" y="137"/>
                  </a:cubicBezTo>
                  <a:cubicBezTo>
                    <a:pt x="93" y="135"/>
                    <a:pt x="92" y="133"/>
                    <a:pt x="91" y="13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7" y="80"/>
                    <a:pt x="103" y="89"/>
                    <a:pt x="107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42" y="92"/>
                    <a:pt x="147" y="87"/>
                    <a:pt x="151" y="8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86" y="24"/>
                    <a:pt x="72" y="11"/>
                    <a:pt x="65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13"/>
                    <a:pt x="20" y="16"/>
                    <a:pt x="27" y="17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3" y="86"/>
                    <a:pt x="38" y="97"/>
                    <a:pt x="52" y="112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33" y="104"/>
                    <a:pt x="22" y="87"/>
                    <a:pt x="37" y="68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3" y="23"/>
                    <a:pt x="4" y="1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3"/>
                    <a:pt x="96" y="22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52" y="100"/>
                    <a:pt x="13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3" y="99"/>
                    <a:pt x="103" y="99"/>
                    <a:pt x="103" y="99"/>
                  </a:cubicBezTo>
                  <a:cubicBezTo>
                    <a:pt x="99" y="97"/>
                    <a:pt x="93" y="88"/>
                    <a:pt x="89" y="82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100" y="130"/>
                    <a:pt x="101" y="135"/>
                    <a:pt x="100" y="139"/>
                  </a:cubicBezTo>
                  <a:cubicBezTo>
                    <a:pt x="98" y="144"/>
                    <a:pt x="95" y="147"/>
                    <a:pt x="90" y="149"/>
                  </a:cubicBezTo>
                  <a:lnTo>
                    <a:pt x="31" y="168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Rectangle 95">
              <a:extLst>
                <a:ext uri="{FF2B5EF4-FFF2-40B4-BE49-F238E27FC236}">
                  <a16:creationId xmlns:a16="http://schemas.microsoft.com/office/drawing/2014/main" id="{991D93F0-3608-40A2-B26D-3F9EFEE3B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314"/>
              <a:ext cx="181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Rectangle 96">
              <a:extLst>
                <a:ext uri="{FF2B5EF4-FFF2-40B4-BE49-F238E27FC236}">
                  <a16:creationId xmlns:a16="http://schemas.microsoft.com/office/drawing/2014/main" id="{9BDBD245-894A-4546-80C0-C46E00C6E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314"/>
              <a:ext cx="81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" name="Rectangle 97">
              <a:extLst>
                <a:ext uri="{FF2B5EF4-FFF2-40B4-BE49-F238E27FC236}">
                  <a16:creationId xmlns:a16="http://schemas.microsoft.com/office/drawing/2014/main" id="{A27D039D-6046-4658-930D-AA7308A5B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314"/>
              <a:ext cx="40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" name="Freeform 98">
              <a:extLst>
                <a:ext uri="{FF2B5EF4-FFF2-40B4-BE49-F238E27FC236}">
                  <a16:creationId xmlns:a16="http://schemas.microsoft.com/office/drawing/2014/main" id="{36E1436B-4ED9-4686-BF85-A939308B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687"/>
              <a:ext cx="402" cy="222"/>
            </a:xfrm>
            <a:custGeom>
              <a:avLst/>
              <a:gdLst>
                <a:gd name="T0" fmla="*/ 15 w 402"/>
                <a:gd name="T1" fmla="*/ 222 h 222"/>
                <a:gd name="T2" fmla="*/ 0 w 402"/>
                <a:gd name="T3" fmla="*/ 186 h 222"/>
                <a:gd name="T4" fmla="*/ 387 w 402"/>
                <a:gd name="T5" fmla="*/ 0 h 222"/>
                <a:gd name="T6" fmla="*/ 402 w 402"/>
                <a:gd name="T7" fmla="*/ 35 h 222"/>
                <a:gd name="T8" fmla="*/ 15 w 402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2">
                  <a:moveTo>
                    <a:pt x="15" y="222"/>
                  </a:moveTo>
                  <a:lnTo>
                    <a:pt x="0" y="186"/>
                  </a:lnTo>
                  <a:lnTo>
                    <a:pt x="387" y="0"/>
                  </a:lnTo>
                  <a:lnTo>
                    <a:pt x="402" y="35"/>
                  </a:lnTo>
                  <a:lnTo>
                    <a:pt x="15" y="222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99">
              <a:extLst>
                <a:ext uri="{FF2B5EF4-FFF2-40B4-BE49-F238E27FC236}">
                  <a16:creationId xmlns:a16="http://schemas.microsoft.com/office/drawing/2014/main" id="{228611EA-E0CA-4DFA-9AA4-4614C183E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556"/>
              <a:ext cx="412" cy="307"/>
            </a:xfrm>
            <a:custGeom>
              <a:avLst/>
              <a:gdLst>
                <a:gd name="T0" fmla="*/ 25 w 412"/>
                <a:gd name="T1" fmla="*/ 307 h 307"/>
                <a:gd name="T2" fmla="*/ 0 w 412"/>
                <a:gd name="T3" fmla="*/ 272 h 307"/>
                <a:gd name="T4" fmla="*/ 387 w 412"/>
                <a:gd name="T5" fmla="*/ 0 h 307"/>
                <a:gd name="T6" fmla="*/ 412 w 412"/>
                <a:gd name="T7" fmla="*/ 35 h 307"/>
                <a:gd name="T8" fmla="*/ 25 w 412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07">
                  <a:moveTo>
                    <a:pt x="25" y="307"/>
                  </a:moveTo>
                  <a:lnTo>
                    <a:pt x="0" y="272"/>
                  </a:lnTo>
                  <a:lnTo>
                    <a:pt x="387" y="0"/>
                  </a:lnTo>
                  <a:lnTo>
                    <a:pt x="412" y="35"/>
                  </a:lnTo>
                  <a:lnTo>
                    <a:pt x="25" y="307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F32C88A4-A606-4408-9940-47B9C6416505}"/>
              </a:ext>
            </a:extLst>
          </p:cNvPr>
          <p:cNvSpPr txBox="1"/>
          <p:nvPr/>
        </p:nvSpPr>
        <p:spPr>
          <a:xfrm>
            <a:off x="1923983" y="190385"/>
            <a:ext cx="1012234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5. Regulação de contratos </a:t>
            </a:r>
            <a:r>
              <a:rPr lang="pt-BR" dirty="0">
                <a:solidFill>
                  <a:srgbClr val="2C3F4F"/>
                </a:solidFill>
                <a:latin typeface="Century Gothic" panose="020B0502020202020204" pitchFamily="34" charset="0"/>
              </a:rPr>
              <a:t>(Coparticipação e franquia)</a:t>
            </a:r>
            <a:endParaRPr lang="pt-BR" sz="2600" dirty="0">
              <a:solidFill>
                <a:srgbClr val="2C3F4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AF199FD3-AEC9-4C71-92DE-C7FD6A628052}"/>
              </a:ext>
            </a:extLst>
          </p:cNvPr>
          <p:cNvCxnSpPr>
            <a:cxnSpLocks/>
          </p:cNvCxnSpPr>
          <p:nvPr/>
        </p:nvCxnSpPr>
        <p:spPr>
          <a:xfrm flipV="1">
            <a:off x="6096000" y="4608756"/>
            <a:ext cx="0" cy="1853053"/>
          </a:xfrm>
          <a:prstGeom prst="line">
            <a:avLst/>
          </a:prstGeom>
          <a:ln w="9525">
            <a:solidFill>
              <a:srgbClr val="2C3F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46DA7F43-B1DE-4CB1-8DF9-0B9862434FDB}"/>
              </a:ext>
            </a:extLst>
          </p:cNvPr>
          <p:cNvSpPr/>
          <p:nvPr/>
        </p:nvSpPr>
        <p:spPr>
          <a:xfrm>
            <a:off x="1524000" y="3069772"/>
            <a:ext cx="9144000" cy="37882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F4E8EBA5-1D25-45CF-84DD-CACFDD3A7A98}"/>
              </a:ext>
            </a:extLst>
          </p:cNvPr>
          <p:cNvCxnSpPr>
            <a:cxnSpLocks/>
          </p:cNvCxnSpPr>
          <p:nvPr/>
        </p:nvCxnSpPr>
        <p:spPr>
          <a:xfrm>
            <a:off x="1805920" y="3055339"/>
            <a:ext cx="8580163" cy="0"/>
          </a:xfrm>
          <a:prstGeom prst="line">
            <a:avLst/>
          </a:prstGeom>
          <a:ln w="28575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109">
            <a:extLst>
              <a:ext uri="{FF2B5EF4-FFF2-40B4-BE49-F238E27FC236}">
                <a16:creationId xmlns:a16="http://schemas.microsoft.com/office/drawing/2014/main" id="{D6EED489-6677-4878-8F47-9070C59151D3}"/>
              </a:ext>
            </a:extLst>
          </p:cNvPr>
          <p:cNvGrpSpPr/>
          <p:nvPr/>
        </p:nvGrpSpPr>
        <p:grpSpPr>
          <a:xfrm>
            <a:off x="1240937" y="3054345"/>
            <a:ext cx="4429278" cy="3558629"/>
            <a:chOff x="-95875" y="3197909"/>
            <a:chExt cx="4023360" cy="3558629"/>
          </a:xfrm>
        </p:grpSpPr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id="{F85382CC-187D-42F2-B8D5-E0E867B0E929}"/>
                </a:ext>
              </a:extLst>
            </p:cNvPr>
            <p:cNvSpPr/>
            <p:nvPr/>
          </p:nvSpPr>
          <p:spPr>
            <a:xfrm>
              <a:off x="-95875" y="3197909"/>
              <a:ext cx="402336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i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Requisitos</a:t>
              </a:r>
            </a:p>
          </p:txBody>
        </p: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1C37B4E3-3095-4EAB-A095-69520EF3CB2D}"/>
                </a:ext>
              </a:extLst>
            </p:cNvPr>
            <p:cNvSpPr/>
            <p:nvPr/>
          </p:nvSpPr>
          <p:spPr>
            <a:xfrm>
              <a:off x="195294" y="3463329"/>
              <a:ext cx="2903165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itchFamily="34" charset="0"/>
                </a:rPr>
                <a:t>Mecanismos financeiros: fatores de apoio à gestão da saúde e não apenas moderadores de uso.</a:t>
              </a:r>
            </a:p>
            <a:p>
              <a:pPr marL="342900" indent="-342900"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itchFamily="34" charset="0"/>
                </a:rPr>
                <a:t>Transparência e acesso prévio aos custos e satisfação com os serviços – escolha de prestador por usuários e contratantes.</a:t>
              </a:r>
            </a:p>
          </p:txBody>
        </p:sp>
      </p:grpSp>
      <p:grpSp>
        <p:nvGrpSpPr>
          <p:cNvPr id="5" name="Agrupar 112">
            <a:extLst>
              <a:ext uri="{FF2B5EF4-FFF2-40B4-BE49-F238E27FC236}">
                <a16:creationId xmlns:a16="http://schemas.microsoft.com/office/drawing/2014/main" id="{0DD447FE-540D-4AA9-8261-31AF3CC96274}"/>
              </a:ext>
            </a:extLst>
          </p:cNvPr>
          <p:cNvGrpSpPr/>
          <p:nvPr/>
        </p:nvGrpSpPr>
        <p:grpSpPr>
          <a:xfrm>
            <a:off x="6643458" y="3193302"/>
            <a:ext cx="3671682" cy="2803649"/>
            <a:chOff x="5555605" y="3325779"/>
            <a:chExt cx="3246551" cy="2803649"/>
          </a:xfrm>
        </p:grpSpPr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B4173950-9453-443B-878D-374E0ACA63FE}"/>
                </a:ext>
              </a:extLst>
            </p:cNvPr>
            <p:cNvSpPr/>
            <p:nvPr/>
          </p:nvSpPr>
          <p:spPr>
            <a:xfrm>
              <a:off x="5555605" y="3325779"/>
              <a:ext cx="3153992" cy="312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t-BR" sz="2400" b="1" i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O que está sendo feito</a:t>
              </a:r>
              <a:endParaRPr lang="pt-BR" sz="2800" b="1" i="1" dirty="0">
                <a:solidFill>
                  <a:srgbClr val="2C3F4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84A94A11-4362-467A-8A12-5A36AD5E8C89}"/>
                </a:ext>
              </a:extLst>
            </p:cNvPr>
            <p:cNvSpPr/>
            <p:nvPr/>
          </p:nvSpPr>
          <p:spPr>
            <a:xfrm>
              <a:off x="5765042" y="3734926"/>
              <a:ext cx="3037114" cy="2394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itchFamily="34" charset="0"/>
                </a:rPr>
                <a:t>Recomendações de mecanismos em sintonia a modelo de atenção à saúde.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itchFamily="34" charset="0"/>
                </a:rPr>
                <a:t>Entrega à ANS e a gestores de empresas.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dirty="0">
                  <a:latin typeface="Century Gothic" pitchFamily="34" charset="0"/>
                </a:rPr>
                <a:t>Benchmarking entre empresas do GTSS. </a:t>
              </a:r>
            </a:p>
          </p:txBody>
        </p:sp>
      </p:grpSp>
      <p:grpSp>
        <p:nvGrpSpPr>
          <p:cNvPr id="6" name="Agrupar 1049">
            <a:extLst>
              <a:ext uri="{FF2B5EF4-FFF2-40B4-BE49-F238E27FC236}">
                <a16:creationId xmlns:a16="http://schemas.microsoft.com/office/drawing/2014/main" id="{6FD7F744-F3AA-4BE6-AAAB-BBE879B62790}"/>
              </a:ext>
            </a:extLst>
          </p:cNvPr>
          <p:cNvGrpSpPr/>
          <p:nvPr/>
        </p:nvGrpSpPr>
        <p:grpSpPr>
          <a:xfrm>
            <a:off x="4711566" y="1691055"/>
            <a:ext cx="1973626" cy="4523014"/>
            <a:chOff x="3585187" y="1691055"/>
            <a:chExt cx="1973626" cy="4523014"/>
          </a:xfrm>
        </p:grpSpPr>
        <p:sp>
          <p:nvSpPr>
            <p:cNvPr id="108" name="Retângulo: Cantos Arredondados 107">
              <a:extLst>
                <a:ext uri="{FF2B5EF4-FFF2-40B4-BE49-F238E27FC236}">
                  <a16:creationId xmlns:a16="http://schemas.microsoft.com/office/drawing/2014/main" id="{2F0851FE-CFF4-4F42-A05F-2CDAD518CB20}"/>
                </a:ext>
              </a:extLst>
            </p:cNvPr>
            <p:cNvSpPr/>
            <p:nvPr/>
          </p:nvSpPr>
          <p:spPr>
            <a:xfrm>
              <a:off x="3585187" y="1691055"/>
              <a:ext cx="1973626" cy="4523014"/>
            </a:xfrm>
            <a:prstGeom prst="roundRect">
              <a:avLst>
                <a:gd name="adj" fmla="val 10936"/>
              </a:avLst>
            </a:prstGeom>
            <a:solidFill>
              <a:srgbClr val="FCC633"/>
            </a:solidFill>
            <a:ln w="38100">
              <a:solidFill>
                <a:srgbClr val="2C3F4F"/>
              </a:solidFill>
            </a:ln>
            <a:effectLst>
              <a:outerShdw blurRad="127000" dist="381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Group 31">
              <a:extLst>
                <a:ext uri="{FF2B5EF4-FFF2-40B4-BE49-F238E27FC236}">
                  <a16:creationId xmlns:a16="http://schemas.microsoft.com/office/drawing/2014/main" id="{56094E9C-5C42-4487-A9A0-7583DAC8A42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94919" y="3231044"/>
              <a:ext cx="1554162" cy="1443037"/>
              <a:chOff x="2587" y="3921"/>
              <a:chExt cx="979" cy="909"/>
            </a:xfrm>
          </p:grpSpPr>
          <p:sp>
            <p:nvSpPr>
              <p:cNvPr id="1032" name="Freeform 32">
                <a:extLst>
                  <a:ext uri="{FF2B5EF4-FFF2-40B4-BE49-F238E27FC236}">
                    <a16:creationId xmlns:a16="http://schemas.microsoft.com/office/drawing/2014/main" id="{47BB716E-EEBB-4F05-AFBE-278152955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4154"/>
                <a:ext cx="373" cy="264"/>
              </a:xfrm>
              <a:custGeom>
                <a:avLst/>
                <a:gdLst>
                  <a:gd name="T0" fmla="*/ 96 w 96"/>
                  <a:gd name="T1" fmla="*/ 68 h 68"/>
                  <a:gd name="T2" fmla="*/ 88 w 96"/>
                  <a:gd name="T3" fmla="*/ 68 h 68"/>
                  <a:gd name="T4" fmla="*/ 88 w 96"/>
                  <a:gd name="T5" fmla="*/ 28 h 68"/>
                  <a:gd name="T6" fmla="*/ 48 w 96"/>
                  <a:gd name="T7" fmla="*/ 8 h 68"/>
                  <a:gd name="T8" fmla="*/ 8 w 96"/>
                  <a:gd name="T9" fmla="*/ 28 h 68"/>
                  <a:gd name="T10" fmla="*/ 8 w 96"/>
                  <a:gd name="T11" fmla="*/ 68 h 68"/>
                  <a:gd name="T12" fmla="*/ 0 w 96"/>
                  <a:gd name="T13" fmla="*/ 68 h 68"/>
                  <a:gd name="T14" fmla="*/ 0 w 96"/>
                  <a:gd name="T15" fmla="*/ 28 h 68"/>
                  <a:gd name="T16" fmla="*/ 48 w 96"/>
                  <a:gd name="T17" fmla="*/ 0 h 68"/>
                  <a:gd name="T18" fmla="*/ 96 w 96"/>
                  <a:gd name="T19" fmla="*/ 28 h 68"/>
                  <a:gd name="T20" fmla="*/ 96 w 96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68">
                    <a:moveTo>
                      <a:pt x="96" y="68"/>
                    </a:move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16"/>
                      <a:pt x="62" y="8"/>
                      <a:pt x="48" y="8"/>
                    </a:cubicBezTo>
                    <a:cubicBezTo>
                      <a:pt x="34" y="8"/>
                      <a:pt x="8" y="16"/>
                      <a:pt x="8" y="2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0"/>
                      <a:pt x="31" y="0"/>
                      <a:pt x="48" y="0"/>
                    </a:cubicBezTo>
                    <a:cubicBezTo>
                      <a:pt x="65" y="0"/>
                      <a:pt x="96" y="10"/>
                      <a:pt x="96" y="28"/>
                    </a:cubicBezTo>
                    <a:lnTo>
                      <a:pt x="96" y="68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3" name="Rectangle 33">
                <a:extLst>
                  <a:ext uri="{FF2B5EF4-FFF2-40B4-BE49-F238E27FC236}">
                    <a16:creationId xmlns:a16="http://schemas.microsoft.com/office/drawing/2014/main" id="{C7C561D3-BC1A-4263-AA50-405A687C4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" y="4278"/>
                <a:ext cx="31" cy="140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4" name="Rectangle 34">
                <a:extLst>
                  <a:ext uri="{FF2B5EF4-FFF2-40B4-BE49-F238E27FC236}">
                    <a16:creationId xmlns:a16="http://schemas.microsoft.com/office/drawing/2014/main" id="{4E6B1925-DABD-4AE6-B6E8-F4E168901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4278"/>
                <a:ext cx="31" cy="140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5" name="Freeform 35">
                <a:extLst>
                  <a:ext uri="{FF2B5EF4-FFF2-40B4-BE49-F238E27FC236}">
                    <a16:creationId xmlns:a16="http://schemas.microsoft.com/office/drawing/2014/main" id="{E7FB422F-4180-442E-8588-D01DBEAD6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3936"/>
                <a:ext cx="155" cy="187"/>
              </a:xfrm>
              <a:custGeom>
                <a:avLst/>
                <a:gdLst>
                  <a:gd name="T0" fmla="*/ 20 w 40"/>
                  <a:gd name="T1" fmla="*/ 48 h 48"/>
                  <a:gd name="T2" fmla="*/ 40 w 40"/>
                  <a:gd name="T3" fmla="*/ 28 h 48"/>
                  <a:gd name="T4" fmla="*/ 40 w 40"/>
                  <a:gd name="T5" fmla="*/ 21 h 48"/>
                  <a:gd name="T6" fmla="*/ 20 w 40"/>
                  <a:gd name="T7" fmla="*/ 0 h 48"/>
                  <a:gd name="T8" fmla="*/ 0 w 40"/>
                  <a:gd name="T9" fmla="*/ 21 h 48"/>
                  <a:gd name="T10" fmla="*/ 0 w 40"/>
                  <a:gd name="T11" fmla="*/ 28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9"/>
                      <a:pt x="40" y="28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10"/>
                      <a:pt x="31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9"/>
                      <a:pt x="9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6" name="Freeform 36">
                <a:extLst>
                  <a:ext uri="{FF2B5EF4-FFF2-40B4-BE49-F238E27FC236}">
                    <a16:creationId xmlns:a16="http://schemas.microsoft.com/office/drawing/2014/main" id="{F5787160-823A-42BA-984D-91FC84061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5" y="3921"/>
                <a:ext cx="187" cy="218"/>
              </a:xfrm>
              <a:custGeom>
                <a:avLst/>
                <a:gdLst>
                  <a:gd name="T0" fmla="*/ 24 w 48"/>
                  <a:gd name="T1" fmla="*/ 56 h 56"/>
                  <a:gd name="T2" fmla="*/ 0 w 48"/>
                  <a:gd name="T3" fmla="*/ 32 h 56"/>
                  <a:gd name="T4" fmla="*/ 0 w 48"/>
                  <a:gd name="T5" fmla="*/ 25 h 56"/>
                  <a:gd name="T6" fmla="*/ 24 w 48"/>
                  <a:gd name="T7" fmla="*/ 0 h 56"/>
                  <a:gd name="T8" fmla="*/ 48 w 48"/>
                  <a:gd name="T9" fmla="*/ 25 h 56"/>
                  <a:gd name="T10" fmla="*/ 48 w 48"/>
                  <a:gd name="T11" fmla="*/ 32 h 56"/>
                  <a:gd name="T12" fmla="*/ 24 w 48"/>
                  <a:gd name="T13" fmla="*/ 56 h 56"/>
                  <a:gd name="T14" fmla="*/ 24 w 48"/>
                  <a:gd name="T15" fmla="*/ 8 h 56"/>
                  <a:gd name="T16" fmla="*/ 8 w 48"/>
                  <a:gd name="T17" fmla="*/ 25 h 56"/>
                  <a:gd name="T18" fmla="*/ 8 w 48"/>
                  <a:gd name="T19" fmla="*/ 32 h 56"/>
                  <a:gd name="T20" fmla="*/ 24 w 48"/>
                  <a:gd name="T21" fmla="*/ 48 h 56"/>
                  <a:gd name="T22" fmla="*/ 40 w 48"/>
                  <a:gd name="T23" fmla="*/ 32 h 56"/>
                  <a:gd name="T24" fmla="*/ 40 w 48"/>
                  <a:gd name="T25" fmla="*/ 25 h 56"/>
                  <a:gd name="T26" fmla="*/ 24 w 48"/>
                  <a:gd name="T2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24" y="56"/>
                    </a:moveTo>
                    <a:cubicBezTo>
                      <a:pt x="11" y="56"/>
                      <a:pt x="0" y="45"/>
                      <a:pt x="0" y="3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5"/>
                      <a:pt x="37" y="56"/>
                      <a:pt x="24" y="56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6"/>
                      <a:pt x="8" y="2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1"/>
                      <a:pt x="15" y="48"/>
                      <a:pt x="24" y="48"/>
                    </a:cubicBezTo>
                    <a:cubicBezTo>
                      <a:pt x="33" y="48"/>
                      <a:pt x="40" y="41"/>
                      <a:pt x="40" y="3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6"/>
                      <a:pt x="33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7" name="Freeform 37">
                <a:extLst>
                  <a:ext uri="{FF2B5EF4-FFF2-40B4-BE49-F238E27FC236}">
                    <a16:creationId xmlns:a16="http://schemas.microsoft.com/office/drawing/2014/main" id="{644476B6-4A76-4635-B405-B965D5DD1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4247"/>
                <a:ext cx="365" cy="575"/>
              </a:xfrm>
              <a:custGeom>
                <a:avLst/>
                <a:gdLst>
                  <a:gd name="T0" fmla="*/ 79 w 94"/>
                  <a:gd name="T1" fmla="*/ 82 h 148"/>
                  <a:gd name="T2" fmla="*/ 60 w 94"/>
                  <a:gd name="T3" fmla="*/ 68 h 148"/>
                  <a:gd name="T4" fmla="*/ 36 w 94"/>
                  <a:gd name="T5" fmla="*/ 68 h 148"/>
                  <a:gd name="T6" fmla="*/ 36 w 94"/>
                  <a:gd name="T7" fmla="*/ 40 h 148"/>
                  <a:gd name="T8" fmla="*/ 44 w 94"/>
                  <a:gd name="T9" fmla="*/ 48 h 148"/>
                  <a:gd name="T10" fmla="*/ 72 w 94"/>
                  <a:gd name="T11" fmla="*/ 48 h 148"/>
                  <a:gd name="T12" fmla="*/ 88 w 94"/>
                  <a:gd name="T13" fmla="*/ 28 h 148"/>
                  <a:gd name="T14" fmla="*/ 60 w 94"/>
                  <a:gd name="T15" fmla="*/ 28 h 148"/>
                  <a:gd name="T16" fmla="*/ 32 w 94"/>
                  <a:gd name="T17" fmla="*/ 0 h 148"/>
                  <a:gd name="T18" fmla="*/ 16 w 94"/>
                  <a:gd name="T19" fmla="*/ 0 h 148"/>
                  <a:gd name="T20" fmla="*/ 0 w 94"/>
                  <a:gd name="T21" fmla="*/ 16 h 148"/>
                  <a:gd name="T22" fmla="*/ 0 w 94"/>
                  <a:gd name="T23" fmla="*/ 76 h 148"/>
                  <a:gd name="T24" fmla="*/ 24 w 94"/>
                  <a:gd name="T25" fmla="*/ 100 h 148"/>
                  <a:gd name="T26" fmla="*/ 56 w 94"/>
                  <a:gd name="T27" fmla="*/ 100 h 148"/>
                  <a:gd name="T28" fmla="*/ 72 w 94"/>
                  <a:gd name="T29" fmla="*/ 148 h 148"/>
                  <a:gd name="T30" fmla="*/ 94 w 94"/>
                  <a:gd name="T31" fmla="*/ 148 h 148"/>
                  <a:gd name="T32" fmla="*/ 79 w 94"/>
                  <a:gd name="T33" fmla="*/ 8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8">
                    <a:moveTo>
                      <a:pt x="79" y="82"/>
                    </a:moveTo>
                    <a:cubicBezTo>
                      <a:pt x="76" y="74"/>
                      <a:pt x="68" y="68"/>
                      <a:pt x="60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61" y="48"/>
                      <a:pt x="72" y="48"/>
                    </a:cubicBezTo>
                    <a:cubicBezTo>
                      <a:pt x="90" y="48"/>
                      <a:pt x="88" y="28"/>
                      <a:pt x="88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90"/>
                      <a:pt x="11" y="100"/>
                      <a:pt x="24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94" y="148"/>
                      <a:pt x="94" y="148"/>
                      <a:pt x="94" y="148"/>
                    </a:cubicBezTo>
                    <a:lnTo>
                      <a:pt x="79" y="82"/>
                    </a:lnTo>
                    <a:close/>
                  </a:path>
                </a:pathLst>
              </a:custGeom>
              <a:solidFill>
                <a:srgbClr val="FF5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8" name="Freeform 38">
                <a:extLst>
                  <a:ext uri="{FF2B5EF4-FFF2-40B4-BE49-F238E27FC236}">
                    <a16:creationId xmlns:a16="http://schemas.microsoft.com/office/drawing/2014/main" id="{35F009E2-5ADC-450C-AEE0-F29BCEF99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4014"/>
                <a:ext cx="155" cy="187"/>
              </a:xfrm>
              <a:custGeom>
                <a:avLst/>
                <a:gdLst>
                  <a:gd name="T0" fmla="*/ 20 w 40"/>
                  <a:gd name="T1" fmla="*/ 48 h 48"/>
                  <a:gd name="T2" fmla="*/ 0 w 40"/>
                  <a:gd name="T3" fmla="*/ 28 h 48"/>
                  <a:gd name="T4" fmla="*/ 0 w 40"/>
                  <a:gd name="T5" fmla="*/ 21 h 48"/>
                  <a:gd name="T6" fmla="*/ 20 w 40"/>
                  <a:gd name="T7" fmla="*/ 0 h 48"/>
                  <a:gd name="T8" fmla="*/ 40 w 40"/>
                  <a:gd name="T9" fmla="*/ 21 h 48"/>
                  <a:gd name="T10" fmla="*/ 40 w 40"/>
                  <a:gd name="T11" fmla="*/ 28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9" y="48"/>
                      <a:pt x="0" y="39"/>
                      <a:pt x="0" y="2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ubicBezTo>
                      <a:pt x="31" y="0"/>
                      <a:pt x="40" y="10"/>
                      <a:pt x="40" y="21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39"/>
                      <a:pt x="31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9" name="Freeform 39">
                <a:extLst>
                  <a:ext uri="{FF2B5EF4-FFF2-40B4-BE49-F238E27FC236}">
                    <a16:creationId xmlns:a16="http://schemas.microsoft.com/office/drawing/2014/main" id="{134DB5A2-53E0-4A05-A33E-580BF618E9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0" y="3999"/>
                <a:ext cx="187" cy="217"/>
              </a:xfrm>
              <a:custGeom>
                <a:avLst/>
                <a:gdLst>
                  <a:gd name="T0" fmla="*/ 24 w 48"/>
                  <a:gd name="T1" fmla="*/ 56 h 56"/>
                  <a:gd name="T2" fmla="*/ 0 w 48"/>
                  <a:gd name="T3" fmla="*/ 32 h 56"/>
                  <a:gd name="T4" fmla="*/ 0 w 48"/>
                  <a:gd name="T5" fmla="*/ 25 h 56"/>
                  <a:gd name="T6" fmla="*/ 24 w 48"/>
                  <a:gd name="T7" fmla="*/ 0 h 56"/>
                  <a:gd name="T8" fmla="*/ 48 w 48"/>
                  <a:gd name="T9" fmla="*/ 25 h 56"/>
                  <a:gd name="T10" fmla="*/ 48 w 48"/>
                  <a:gd name="T11" fmla="*/ 32 h 56"/>
                  <a:gd name="T12" fmla="*/ 24 w 48"/>
                  <a:gd name="T13" fmla="*/ 56 h 56"/>
                  <a:gd name="T14" fmla="*/ 24 w 48"/>
                  <a:gd name="T15" fmla="*/ 8 h 56"/>
                  <a:gd name="T16" fmla="*/ 8 w 48"/>
                  <a:gd name="T17" fmla="*/ 25 h 56"/>
                  <a:gd name="T18" fmla="*/ 8 w 48"/>
                  <a:gd name="T19" fmla="*/ 32 h 56"/>
                  <a:gd name="T20" fmla="*/ 24 w 48"/>
                  <a:gd name="T21" fmla="*/ 48 h 56"/>
                  <a:gd name="T22" fmla="*/ 40 w 48"/>
                  <a:gd name="T23" fmla="*/ 32 h 56"/>
                  <a:gd name="T24" fmla="*/ 40 w 48"/>
                  <a:gd name="T25" fmla="*/ 25 h 56"/>
                  <a:gd name="T26" fmla="*/ 24 w 48"/>
                  <a:gd name="T2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24" y="56"/>
                    </a:moveTo>
                    <a:cubicBezTo>
                      <a:pt x="11" y="56"/>
                      <a:pt x="0" y="45"/>
                      <a:pt x="0" y="3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5"/>
                      <a:pt x="37" y="56"/>
                      <a:pt x="24" y="56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6"/>
                      <a:pt x="8" y="2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1"/>
                      <a:pt x="15" y="48"/>
                      <a:pt x="24" y="48"/>
                    </a:cubicBezTo>
                    <a:cubicBezTo>
                      <a:pt x="33" y="48"/>
                      <a:pt x="40" y="41"/>
                      <a:pt x="40" y="3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6"/>
                      <a:pt x="33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0" name="Freeform 40">
                <a:extLst>
                  <a:ext uri="{FF2B5EF4-FFF2-40B4-BE49-F238E27FC236}">
                    <a16:creationId xmlns:a16="http://schemas.microsoft.com/office/drawing/2014/main" id="{7ADEA981-1D84-446F-B87C-345D0F8C9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4232"/>
                <a:ext cx="377" cy="598"/>
              </a:xfrm>
              <a:custGeom>
                <a:avLst/>
                <a:gdLst>
                  <a:gd name="T0" fmla="*/ 72 w 97"/>
                  <a:gd name="T1" fmla="*/ 154 h 154"/>
                  <a:gd name="T2" fmla="*/ 57 w 97"/>
                  <a:gd name="T3" fmla="*/ 108 h 154"/>
                  <a:gd name="T4" fmla="*/ 28 w 97"/>
                  <a:gd name="T5" fmla="*/ 108 h 154"/>
                  <a:gd name="T6" fmla="*/ 0 w 97"/>
                  <a:gd name="T7" fmla="*/ 80 h 154"/>
                  <a:gd name="T8" fmla="*/ 0 w 97"/>
                  <a:gd name="T9" fmla="*/ 20 h 154"/>
                  <a:gd name="T10" fmla="*/ 20 w 97"/>
                  <a:gd name="T11" fmla="*/ 0 h 154"/>
                  <a:gd name="T12" fmla="*/ 37 w 97"/>
                  <a:gd name="T13" fmla="*/ 0 h 154"/>
                  <a:gd name="T14" fmla="*/ 65 w 97"/>
                  <a:gd name="T15" fmla="*/ 28 h 154"/>
                  <a:gd name="T16" fmla="*/ 95 w 97"/>
                  <a:gd name="T17" fmla="*/ 28 h 154"/>
                  <a:gd name="T18" fmla="*/ 96 w 97"/>
                  <a:gd name="T19" fmla="*/ 32 h 154"/>
                  <a:gd name="T20" fmla="*/ 91 w 97"/>
                  <a:gd name="T21" fmla="*/ 50 h 154"/>
                  <a:gd name="T22" fmla="*/ 76 w 97"/>
                  <a:gd name="T23" fmla="*/ 56 h 154"/>
                  <a:gd name="T24" fmla="*/ 46 w 97"/>
                  <a:gd name="T25" fmla="*/ 56 h 154"/>
                  <a:gd name="T26" fmla="*/ 21 w 97"/>
                  <a:gd name="T27" fmla="*/ 31 h 154"/>
                  <a:gd name="T28" fmla="*/ 27 w 97"/>
                  <a:gd name="T29" fmla="*/ 26 h 154"/>
                  <a:gd name="T30" fmla="*/ 49 w 97"/>
                  <a:gd name="T31" fmla="*/ 48 h 154"/>
                  <a:gd name="T32" fmla="*/ 76 w 97"/>
                  <a:gd name="T33" fmla="*/ 48 h 154"/>
                  <a:gd name="T34" fmla="*/ 85 w 97"/>
                  <a:gd name="T35" fmla="*/ 45 h 154"/>
                  <a:gd name="T36" fmla="*/ 88 w 97"/>
                  <a:gd name="T37" fmla="*/ 36 h 154"/>
                  <a:gd name="T38" fmla="*/ 62 w 97"/>
                  <a:gd name="T39" fmla="*/ 36 h 154"/>
                  <a:gd name="T40" fmla="*/ 34 w 97"/>
                  <a:gd name="T41" fmla="*/ 8 h 154"/>
                  <a:gd name="T42" fmla="*/ 20 w 97"/>
                  <a:gd name="T43" fmla="*/ 8 h 154"/>
                  <a:gd name="T44" fmla="*/ 8 w 97"/>
                  <a:gd name="T45" fmla="*/ 20 h 154"/>
                  <a:gd name="T46" fmla="*/ 8 w 97"/>
                  <a:gd name="T47" fmla="*/ 80 h 154"/>
                  <a:gd name="T48" fmla="*/ 28 w 97"/>
                  <a:gd name="T49" fmla="*/ 100 h 154"/>
                  <a:gd name="T50" fmla="*/ 63 w 97"/>
                  <a:gd name="T51" fmla="*/ 100 h 154"/>
                  <a:gd name="T52" fmla="*/ 80 w 97"/>
                  <a:gd name="T53" fmla="*/ 151 h 154"/>
                  <a:gd name="T54" fmla="*/ 72 w 97"/>
                  <a:gd name="T5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7" h="154">
                    <a:moveTo>
                      <a:pt x="72" y="154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12" y="108"/>
                      <a:pt x="0" y="96"/>
                      <a:pt x="0" y="8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2"/>
                      <a:pt x="97" y="43"/>
                      <a:pt x="91" y="50"/>
                    </a:cubicBezTo>
                    <a:cubicBezTo>
                      <a:pt x="87" y="54"/>
                      <a:pt x="82" y="56"/>
                      <a:pt x="7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0" y="48"/>
                      <a:pt x="83" y="47"/>
                      <a:pt x="85" y="45"/>
                    </a:cubicBezTo>
                    <a:cubicBezTo>
                      <a:pt x="87" y="43"/>
                      <a:pt x="88" y="39"/>
                      <a:pt x="88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91"/>
                      <a:pt x="17" y="100"/>
                      <a:pt x="28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80" y="151"/>
                      <a:pt x="80" y="151"/>
                      <a:pt x="80" y="151"/>
                    </a:cubicBezTo>
                    <a:lnTo>
                      <a:pt x="72" y="15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1" name="Freeform 41">
                <a:extLst>
                  <a:ext uri="{FF2B5EF4-FFF2-40B4-BE49-F238E27FC236}">
                    <a16:creationId xmlns:a16="http://schemas.microsoft.com/office/drawing/2014/main" id="{4A1E20FE-33BF-4FDC-B6C4-306CD42CA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4403"/>
                <a:ext cx="256" cy="423"/>
              </a:xfrm>
              <a:custGeom>
                <a:avLst/>
                <a:gdLst>
                  <a:gd name="T0" fmla="*/ 58 w 66"/>
                  <a:gd name="T1" fmla="*/ 109 h 109"/>
                  <a:gd name="T2" fmla="*/ 43 w 66"/>
                  <a:gd name="T3" fmla="*/ 43 h 109"/>
                  <a:gd name="T4" fmla="*/ 28 w 66"/>
                  <a:gd name="T5" fmla="*/ 32 h 109"/>
                  <a:gd name="T6" fmla="*/ 0 w 66"/>
                  <a:gd name="T7" fmla="*/ 32 h 109"/>
                  <a:gd name="T8" fmla="*/ 0 w 66"/>
                  <a:gd name="T9" fmla="*/ 0 h 109"/>
                  <a:gd name="T10" fmla="*/ 8 w 66"/>
                  <a:gd name="T11" fmla="*/ 0 h 109"/>
                  <a:gd name="T12" fmla="*/ 8 w 66"/>
                  <a:gd name="T13" fmla="*/ 24 h 109"/>
                  <a:gd name="T14" fmla="*/ 28 w 66"/>
                  <a:gd name="T15" fmla="*/ 24 h 109"/>
                  <a:gd name="T16" fmla="*/ 50 w 66"/>
                  <a:gd name="T17" fmla="*/ 40 h 109"/>
                  <a:gd name="T18" fmla="*/ 51 w 66"/>
                  <a:gd name="T19" fmla="*/ 41 h 109"/>
                  <a:gd name="T20" fmla="*/ 66 w 66"/>
                  <a:gd name="T21" fmla="*/ 108 h 109"/>
                  <a:gd name="T22" fmla="*/ 58 w 66"/>
                  <a:gd name="T2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09">
                    <a:moveTo>
                      <a:pt x="58" y="109"/>
                    </a:moveTo>
                    <a:cubicBezTo>
                      <a:pt x="43" y="43"/>
                      <a:pt x="43" y="43"/>
                      <a:pt x="43" y="43"/>
                    </a:cubicBezTo>
                    <a:cubicBezTo>
                      <a:pt x="41" y="37"/>
                      <a:pt x="35" y="32"/>
                      <a:pt x="28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8" y="24"/>
                      <a:pt x="47" y="31"/>
                      <a:pt x="50" y="40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58" y="109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2" name="Freeform 42">
                <a:extLst>
                  <a:ext uri="{FF2B5EF4-FFF2-40B4-BE49-F238E27FC236}">
                    <a16:creationId xmlns:a16="http://schemas.microsoft.com/office/drawing/2014/main" id="{52DBD0D6-DC7A-4B3A-8E49-81748C1B2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4247"/>
                <a:ext cx="373" cy="575"/>
              </a:xfrm>
              <a:custGeom>
                <a:avLst/>
                <a:gdLst>
                  <a:gd name="T0" fmla="*/ 78 w 96"/>
                  <a:gd name="T1" fmla="*/ 0 h 148"/>
                  <a:gd name="T2" fmla="*/ 62 w 96"/>
                  <a:gd name="T3" fmla="*/ 0 h 148"/>
                  <a:gd name="T4" fmla="*/ 34 w 96"/>
                  <a:gd name="T5" fmla="*/ 28 h 148"/>
                  <a:gd name="T6" fmla="*/ 6 w 96"/>
                  <a:gd name="T7" fmla="*/ 28 h 148"/>
                  <a:gd name="T8" fmla="*/ 22 w 96"/>
                  <a:gd name="T9" fmla="*/ 48 h 148"/>
                  <a:gd name="T10" fmla="*/ 50 w 96"/>
                  <a:gd name="T11" fmla="*/ 48 h 148"/>
                  <a:gd name="T12" fmla="*/ 60 w 96"/>
                  <a:gd name="T13" fmla="*/ 40 h 148"/>
                  <a:gd name="T14" fmla="*/ 60 w 96"/>
                  <a:gd name="T15" fmla="*/ 68 h 148"/>
                  <a:gd name="T16" fmla="*/ 34 w 96"/>
                  <a:gd name="T17" fmla="*/ 68 h 148"/>
                  <a:gd name="T18" fmla="*/ 15 w 96"/>
                  <a:gd name="T19" fmla="*/ 82 h 148"/>
                  <a:gd name="T20" fmla="*/ 0 w 96"/>
                  <a:gd name="T21" fmla="*/ 148 h 148"/>
                  <a:gd name="T22" fmla="*/ 22 w 96"/>
                  <a:gd name="T23" fmla="*/ 148 h 148"/>
                  <a:gd name="T24" fmla="*/ 38 w 96"/>
                  <a:gd name="T25" fmla="*/ 100 h 148"/>
                  <a:gd name="T26" fmla="*/ 70 w 96"/>
                  <a:gd name="T27" fmla="*/ 100 h 148"/>
                  <a:gd name="T28" fmla="*/ 96 w 96"/>
                  <a:gd name="T29" fmla="*/ 76 h 148"/>
                  <a:gd name="T30" fmla="*/ 96 w 96"/>
                  <a:gd name="T31" fmla="*/ 16 h 148"/>
                  <a:gd name="T32" fmla="*/ 78 w 96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48">
                    <a:moveTo>
                      <a:pt x="78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4" y="48"/>
                      <a:pt x="22" y="48"/>
                    </a:cubicBezTo>
                    <a:cubicBezTo>
                      <a:pt x="33" y="48"/>
                      <a:pt x="50" y="48"/>
                      <a:pt x="50" y="48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25" y="68"/>
                      <a:pt x="18" y="74"/>
                      <a:pt x="15" y="8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83" y="100"/>
                      <a:pt x="96" y="90"/>
                      <a:pt x="96" y="7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6" y="8"/>
                      <a:pt x="87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3" name="Freeform 43">
                <a:extLst>
                  <a:ext uri="{FF2B5EF4-FFF2-40B4-BE49-F238E27FC236}">
                    <a16:creationId xmlns:a16="http://schemas.microsoft.com/office/drawing/2014/main" id="{4FFA7832-EE23-4F08-BEC6-E08DD127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4014"/>
                <a:ext cx="155" cy="187"/>
              </a:xfrm>
              <a:custGeom>
                <a:avLst/>
                <a:gdLst>
                  <a:gd name="T0" fmla="*/ 20 w 40"/>
                  <a:gd name="T1" fmla="*/ 48 h 48"/>
                  <a:gd name="T2" fmla="*/ 40 w 40"/>
                  <a:gd name="T3" fmla="*/ 28 h 48"/>
                  <a:gd name="T4" fmla="*/ 40 w 40"/>
                  <a:gd name="T5" fmla="*/ 21 h 48"/>
                  <a:gd name="T6" fmla="*/ 20 w 40"/>
                  <a:gd name="T7" fmla="*/ 0 h 48"/>
                  <a:gd name="T8" fmla="*/ 0 w 40"/>
                  <a:gd name="T9" fmla="*/ 21 h 48"/>
                  <a:gd name="T10" fmla="*/ 0 w 40"/>
                  <a:gd name="T11" fmla="*/ 28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9"/>
                      <a:pt x="40" y="28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10"/>
                      <a:pt x="31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9"/>
                      <a:pt x="9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4" name="Freeform 44">
                <a:extLst>
                  <a:ext uri="{FF2B5EF4-FFF2-40B4-BE49-F238E27FC236}">
                    <a16:creationId xmlns:a16="http://schemas.microsoft.com/office/drawing/2014/main" id="{57EC0D21-C7E5-4888-8371-A5195B904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6" y="3999"/>
                <a:ext cx="187" cy="217"/>
              </a:xfrm>
              <a:custGeom>
                <a:avLst/>
                <a:gdLst>
                  <a:gd name="T0" fmla="*/ 24 w 48"/>
                  <a:gd name="T1" fmla="*/ 56 h 56"/>
                  <a:gd name="T2" fmla="*/ 0 w 48"/>
                  <a:gd name="T3" fmla="*/ 32 h 56"/>
                  <a:gd name="T4" fmla="*/ 0 w 48"/>
                  <a:gd name="T5" fmla="*/ 25 h 56"/>
                  <a:gd name="T6" fmla="*/ 24 w 48"/>
                  <a:gd name="T7" fmla="*/ 0 h 56"/>
                  <a:gd name="T8" fmla="*/ 48 w 48"/>
                  <a:gd name="T9" fmla="*/ 25 h 56"/>
                  <a:gd name="T10" fmla="*/ 48 w 48"/>
                  <a:gd name="T11" fmla="*/ 32 h 56"/>
                  <a:gd name="T12" fmla="*/ 24 w 48"/>
                  <a:gd name="T13" fmla="*/ 56 h 56"/>
                  <a:gd name="T14" fmla="*/ 24 w 48"/>
                  <a:gd name="T15" fmla="*/ 8 h 56"/>
                  <a:gd name="T16" fmla="*/ 8 w 48"/>
                  <a:gd name="T17" fmla="*/ 25 h 56"/>
                  <a:gd name="T18" fmla="*/ 8 w 48"/>
                  <a:gd name="T19" fmla="*/ 32 h 56"/>
                  <a:gd name="T20" fmla="*/ 24 w 48"/>
                  <a:gd name="T21" fmla="*/ 48 h 56"/>
                  <a:gd name="T22" fmla="*/ 40 w 48"/>
                  <a:gd name="T23" fmla="*/ 32 h 56"/>
                  <a:gd name="T24" fmla="*/ 40 w 48"/>
                  <a:gd name="T25" fmla="*/ 25 h 56"/>
                  <a:gd name="T26" fmla="*/ 24 w 48"/>
                  <a:gd name="T2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24" y="56"/>
                    </a:moveTo>
                    <a:cubicBezTo>
                      <a:pt x="11" y="56"/>
                      <a:pt x="0" y="45"/>
                      <a:pt x="0" y="3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5"/>
                      <a:pt x="37" y="56"/>
                      <a:pt x="24" y="56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6"/>
                      <a:pt x="8" y="2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1"/>
                      <a:pt x="15" y="48"/>
                      <a:pt x="24" y="48"/>
                    </a:cubicBezTo>
                    <a:cubicBezTo>
                      <a:pt x="33" y="48"/>
                      <a:pt x="40" y="41"/>
                      <a:pt x="40" y="3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6"/>
                      <a:pt x="33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5" name="Freeform 45">
                <a:extLst>
                  <a:ext uri="{FF2B5EF4-FFF2-40B4-BE49-F238E27FC236}">
                    <a16:creationId xmlns:a16="http://schemas.microsoft.com/office/drawing/2014/main" id="{B1EA6A9C-C249-45A5-8FE3-F90A06E9F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4232"/>
                <a:ext cx="385" cy="598"/>
              </a:xfrm>
              <a:custGeom>
                <a:avLst/>
                <a:gdLst>
                  <a:gd name="T0" fmla="*/ 25 w 99"/>
                  <a:gd name="T1" fmla="*/ 154 h 154"/>
                  <a:gd name="T2" fmla="*/ 17 w 99"/>
                  <a:gd name="T3" fmla="*/ 151 h 154"/>
                  <a:gd name="T4" fmla="*/ 34 w 99"/>
                  <a:gd name="T5" fmla="*/ 100 h 154"/>
                  <a:gd name="T6" fmla="*/ 69 w 99"/>
                  <a:gd name="T7" fmla="*/ 100 h 154"/>
                  <a:gd name="T8" fmla="*/ 91 w 99"/>
                  <a:gd name="T9" fmla="*/ 80 h 154"/>
                  <a:gd name="T10" fmla="*/ 91 w 99"/>
                  <a:gd name="T11" fmla="*/ 20 h 154"/>
                  <a:gd name="T12" fmla="*/ 77 w 99"/>
                  <a:gd name="T13" fmla="*/ 8 h 154"/>
                  <a:gd name="T14" fmla="*/ 63 w 99"/>
                  <a:gd name="T15" fmla="*/ 8 h 154"/>
                  <a:gd name="T16" fmla="*/ 35 w 99"/>
                  <a:gd name="T17" fmla="*/ 36 h 154"/>
                  <a:gd name="T18" fmla="*/ 9 w 99"/>
                  <a:gd name="T19" fmla="*/ 36 h 154"/>
                  <a:gd name="T20" fmla="*/ 12 w 99"/>
                  <a:gd name="T21" fmla="*/ 45 h 154"/>
                  <a:gd name="T22" fmla="*/ 21 w 99"/>
                  <a:gd name="T23" fmla="*/ 48 h 154"/>
                  <a:gd name="T24" fmla="*/ 47 w 99"/>
                  <a:gd name="T25" fmla="*/ 48 h 154"/>
                  <a:gd name="T26" fmla="*/ 70 w 99"/>
                  <a:gd name="T27" fmla="*/ 26 h 154"/>
                  <a:gd name="T28" fmla="*/ 76 w 99"/>
                  <a:gd name="T29" fmla="*/ 31 h 154"/>
                  <a:gd name="T30" fmla="*/ 51 w 99"/>
                  <a:gd name="T31" fmla="*/ 56 h 154"/>
                  <a:gd name="T32" fmla="*/ 21 w 99"/>
                  <a:gd name="T33" fmla="*/ 56 h 154"/>
                  <a:gd name="T34" fmla="*/ 6 w 99"/>
                  <a:gd name="T35" fmla="*/ 50 h 154"/>
                  <a:gd name="T36" fmla="*/ 1 w 99"/>
                  <a:gd name="T37" fmla="*/ 32 h 154"/>
                  <a:gd name="T38" fmla="*/ 1 w 99"/>
                  <a:gd name="T39" fmla="*/ 28 h 154"/>
                  <a:gd name="T40" fmla="*/ 31 w 99"/>
                  <a:gd name="T41" fmla="*/ 28 h 154"/>
                  <a:gd name="T42" fmla="*/ 59 w 99"/>
                  <a:gd name="T43" fmla="*/ 0 h 154"/>
                  <a:gd name="T44" fmla="*/ 77 w 99"/>
                  <a:gd name="T45" fmla="*/ 0 h 154"/>
                  <a:gd name="T46" fmla="*/ 99 w 99"/>
                  <a:gd name="T47" fmla="*/ 20 h 154"/>
                  <a:gd name="T48" fmla="*/ 99 w 99"/>
                  <a:gd name="T49" fmla="*/ 80 h 154"/>
                  <a:gd name="T50" fmla="*/ 69 w 99"/>
                  <a:gd name="T51" fmla="*/ 108 h 154"/>
                  <a:gd name="T52" fmla="*/ 40 w 99"/>
                  <a:gd name="T53" fmla="*/ 108 h 154"/>
                  <a:gd name="T54" fmla="*/ 25 w 99"/>
                  <a:gd name="T5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9" h="154">
                    <a:moveTo>
                      <a:pt x="25" y="154"/>
                    </a:moveTo>
                    <a:cubicBezTo>
                      <a:pt x="17" y="151"/>
                      <a:pt x="17" y="151"/>
                      <a:pt x="17" y="15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81" y="100"/>
                      <a:pt x="91" y="91"/>
                      <a:pt x="91" y="8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14"/>
                      <a:pt x="83" y="8"/>
                      <a:pt x="77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9"/>
                      <a:pt x="10" y="43"/>
                      <a:pt x="12" y="45"/>
                    </a:cubicBezTo>
                    <a:cubicBezTo>
                      <a:pt x="14" y="47"/>
                      <a:pt x="17" y="48"/>
                      <a:pt x="21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5" y="56"/>
                      <a:pt x="10" y="54"/>
                      <a:pt x="6" y="50"/>
                    </a:cubicBezTo>
                    <a:cubicBezTo>
                      <a:pt x="0" y="43"/>
                      <a:pt x="1" y="32"/>
                      <a:pt x="1" y="32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9" y="0"/>
                      <a:pt x="99" y="10"/>
                      <a:pt x="99" y="2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95"/>
                      <a:pt x="85" y="108"/>
                      <a:pt x="69" y="108"/>
                    </a:cubicBezTo>
                    <a:cubicBezTo>
                      <a:pt x="40" y="108"/>
                      <a:pt x="40" y="108"/>
                      <a:pt x="40" y="108"/>
                    </a:cubicBezTo>
                    <a:lnTo>
                      <a:pt x="25" y="15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6" name="Freeform 46">
                <a:extLst>
                  <a:ext uri="{FF2B5EF4-FFF2-40B4-BE49-F238E27FC236}">
                    <a16:creationId xmlns:a16="http://schemas.microsoft.com/office/drawing/2014/main" id="{8BA770A1-8E15-4EC1-A174-3C8F36422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4403"/>
                <a:ext cx="260" cy="423"/>
              </a:xfrm>
              <a:custGeom>
                <a:avLst/>
                <a:gdLst>
                  <a:gd name="T0" fmla="*/ 8 w 67"/>
                  <a:gd name="T1" fmla="*/ 109 h 109"/>
                  <a:gd name="T2" fmla="*/ 0 w 67"/>
                  <a:gd name="T3" fmla="*/ 108 h 109"/>
                  <a:gd name="T4" fmla="*/ 14 w 67"/>
                  <a:gd name="T5" fmla="*/ 40 h 109"/>
                  <a:gd name="T6" fmla="*/ 37 w 67"/>
                  <a:gd name="T7" fmla="*/ 24 h 109"/>
                  <a:gd name="T8" fmla="*/ 59 w 67"/>
                  <a:gd name="T9" fmla="*/ 24 h 109"/>
                  <a:gd name="T10" fmla="*/ 59 w 67"/>
                  <a:gd name="T11" fmla="*/ 0 h 109"/>
                  <a:gd name="T12" fmla="*/ 67 w 67"/>
                  <a:gd name="T13" fmla="*/ 0 h 109"/>
                  <a:gd name="T14" fmla="*/ 67 w 67"/>
                  <a:gd name="T15" fmla="*/ 32 h 109"/>
                  <a:gd name="T16" fmla="*/ 37 w 67"/>
                  <a:gd name="T17" fmla="*/ 32 h 109"/>
                  <a:gd name="T18" fmla="*/ 22 w 67"/>
                  <a:gd name="T19" fmla="*/ 43 h 109"/>
                  <a:gd name="T20" fmla="*/ 8 w 67"/>
                  <a:gd name="T21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9">
                    <a:moveTo>
                      <a:pt x="8" y="109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31"/>
                      <a:pt x="27" y="24"/>
                      <a:pt x="3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0" y="32"/>
                      <a:pt x="24" y="37"/>
                      <a:pt x="22" y="43"/>
                    </a:cubicBezTo>
                    <a:lnTo>
                      <a:pt x="8" y="109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7" name="Rectangle 47">
                <a:extLst>
                  <a:ext uri="{FF2B5EF4-FFF2-40B4-BE49-F238E27FC236}">
                    <a16:creationId xmlns:a16="http://schemas.microsoft.com/office/drawing/2014/main" id="{D729C9D7-638A-4E27-B602-9F3A6CC1C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4418"/>
                <a:ext cx="544" cy="31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8" name="Freeform 48">
                <a:extLst>
                  <a:ext uri="{FF2B5EF4-FFF2-40B4-BE49-F238E27FC236}">
                    <a16:creationId xmlns:a16="http://schemas.microsoft.com/office/drawing/2014/main" id="{9DB492AC-1EF3-4B4F-9AC1-2144A316B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4247"/>
                <a:ext cx="264" cy="467"/>
              </a:xfrm>
              <a:custGeom>
                <a:avLst/>
                <a:gdLst>
                  <a:gd name="T0" fmla="*/ 24 w 68"/>
                  <a:gd name="T1" fmla="*/ 120 h 120"/>
                  <a:gd name="T2" fmla="*/ 0 w 68"/>
                  <a:gd name="T3" fmla="*/ 120 h 120"/>
                  <a:gd name="T4" fmla="*/ 0 w 68"/>
                  <a:gd name="T5" fmla="*/ 112 h 120"/>
                  <a:gd name="T6" fmla="*/ 24 w 68"/>
                  <a:gd name="T7" fmla="*/ 112 h 120"/>
                  <a:gd name="T8" fmla="*/ 60 w 68"/>
                  <a:gd name="T9" fmla="*/ 76 h 120"/>
                  <a:gd name="T10" fmla="*/ 60 w 68"/>
                  <a:gd name="T11" fmla="*/ 0 h 120"/>
                  <a:gd name="T12" fmla="*/ 68 w 68"/>
                  <a:gd name="T13" fmla="*/ 0 h 120"/>
                  <a:gd name="T14" fmla="*/ 68 w 68"/>
                  <a:gd name="T15" fmla="*/ 76 h 120"/>
                  <a:gd name="T16" fmla="*/ 24 w 68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20">
                    <a:moveTo>
                      <a:pt x="24" y="120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44" y="112"/>
                      <a:pt x="60" y="96"/>
                      <a:pt x="60" y="7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101"/>
                      <a:pt x="48" y="120"/>
                      <a:pt x="24" y="120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9" name="Freeform 49">
                <a:extLst>
                  <a:ext uri="{FF2B5EF4-FFF2-40B4-BE49-F238E27FC236}">
                    <a16:creationId xmlns:a16="http://schemas.microsoft.com/office/drawing/2014/main" id="{6EB5C330-4A29-484C-BE20-E523A30D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4247"/>
                <a:ext cx="264" cy="467"/>
              </a:xfrm>
              <a:custGeom>
                <a:avLst/>
                <a:gdLst>
                  <a:gd name="T0" fmla="*/ 68 w 68"/>
                  <a:gd name="T1" fmla="*/ 120 h 120"/>
                  <a:gd name="T2" fmla="*/ 44 w 68"/>
                  <a:gd name="T3" fmla="*/ 120 h 120"/>
                  <a:gd name="T4" fmla="*/ 0 w 68"/>
                  <a:gd name="T5" fmla="*/ 76 h 120"/>
                  <a:gd name="T6" fmla="*/ 0 w 68"/>
                  <a:gd name="T7" fmla="*/ 0 h 120"/>
                  <a:gd name="T8" fmla="*/ 8 w 68"/>
                  <a:gd name="T9" fmla="*/ 0 h 120"/>
                  <a:gd name="T10" fmla="*/ 8 w 68"/>
                  <a:gd name="T11" fmla="*/ 76 h 120"/>
                  <a:gd name="T12" fmla="*/ 44 w 68"/>
                  <a:gd name="T13" fmla="*/ 112 h 120"/>
                  <a:gd name="T14" fmla="*/ 68 w 68"/>
                  <a:gd name="T15" fmla="*/ 112 h 120"/>
                  <a:gd name="T16" fmla="*/ 68 w 68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20">
                    <a:moveTo>
                      <a:pt x="68" y="120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20" y="120"/>
                      <a:pt x="0" y="101"/>
                      <a:pt x="0" y="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96"/>
                      <a:pt x="24" y="112"/>
                      <a:pt x="44" y="112"/>
                    </a:cubicBezTo>
                    <a:cubicBezTo>
                      <a:pt x="68" y="112"/>
                      <a:pt x="68" y="112"/>
                      <a:pt x="68" y="112"/>
                    </a:cubicBezTo>
                    <a:lnTo>
                      <a:pt x="68" y="120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78F3EE-ECC9-4023-9918-0643CB52BDAD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D5CAE46C-B2ED-4B9E-B574-E67A39EA5867}"/>
              </a:ext>
            </a:extLst>
          </p:cNvPr>
          <p:cNvSpPr/>
          <p:nvPr/>
        </p:nvSpPr>
        <p:spPr>
          <a:xfrm>
            <a:off x="3247215" y="1191189"/>
            <a:ext cx="498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2C3F4F"/>
                </a:solidFill>
                <a:latin typeface="Century Gothic" panose="020B0502020202020204" pitchFamily="34" charset="0"/>
              </a:rPr>
              <a:t>Estratégia de atenção à saúde</a:t>
            </a:r>
          </a:p>
        </p:txBody>
      </p:sp>
    </p:spTree>
    <p:extLst>
      <p:ext uri="{BB962C8B-B14F-4D97-AF65-F5344CB8AC3E}">
        <p14:creationId xmlns:p14="http://schemas.microsoft.com/office/powerpoint/2010/main" val="5137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8" grpId="0"/>
      <p:bldP spid="105" grpId="0" animBg="1"/>
      <p:bldP spid="12" grpId="0" animBg="1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ângulo 79">
            <a:extLst>
              <a:ext uri="{FF2B5EF4-FFF2-40B4-BE49-F238E27FC236}">
                <a16:creationId xmlns:a16="http://schemas.microsoft.com/office/drawing/2014/main" id="{691F37BF-6602-4506-A271-C757B07C29BD}"/>
              </a:ext>
            </a:extLst>
          </p:cNvPr>
          <p:cNvSpPr/>
          <p:nvPr/>
        </p:nvSpPr>
        <p:spPr>
          <a:xfrm>
            <a:off x="1524000" y="835379"/>
            <a:ext cx="9144000" cy="602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0D01692C-BF20-4127-AA2B-1193918687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22982" y="1745799"/>
            <a:ext cx="1594034" cy="1534461"/>
            <a:chOff x="2649" y="1938"/>
            <a:chExt cx="883" cy="850"/>
          </a:xfrm>
        </p:grpSpPr>
        <p:sp>
          <p:nvSpPr>
            <p:cNvPr id="1054" name="Freeform 53">
              <a:extLst>
                <a:ext uri="{FF2B5EF4-FFF2-40B4-BE49-F238E27FC236}">
                  <a16:creationId xmlns:a16="http://schemas.microsoft.com/office/drawing/2014/main" id="{A6DC4BC9-91E9-46EA-A68D-FA6F0FA77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938"/>
              <a:ext cx="160" cy="459"/>
            </a:xfrm>
            <a:custGeom>
              <a:avLst/>
              <a:gdLst>
                <a:gd name="T0" fmla="*/ 44 w 44"/>
                <a:gd name="T1" fmla="*/ 127 h 127"/>
                <a:gd name="T2" fmla="*/ 36 w 44"/>
                <a:gd name="T3" fmla="*/ 127 h 127"/>
                <a:gd name="T4" fmla="*/ 36 w 44"/>
                <a:gd name="T5" fmla="*/ 82 h 127"/>
                <a:gd name="T6" fmla="*/ 0 w 44"/>
                <a:gd name="T7" fmla="*/ 6 h 127"/>
                <a:gd name="T8" fmla="*/ 5 w 44"/>
                <a:gd name="T9" fmla="*/ 0 h 127"/>
                <a:gd name="T10" fmla="*/ 44 w 44"/>
                <a:gd name="T11" fmla="*/ 82 h 127"/>
                <a:gd name="T12" fmla="*/ 44 w 44"/>
                <a:gd name="T1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7">
                  <a:moveTo>
                    <a:pt x="44" y="127"/>
                  </a:moveTo>
                  <a:cubicBezTo>
                    <a:pt x="36" y="127"/>
                    <a:pt x="36" y="127"/>
                    <a:pt x="36" y="127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52"/>
                    <a:pt x="22" y="23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9" y="18"/>
                    <a:pt x="44" y="50"/>
                    <a:pt x="44" y="82"/>
                  </a:cubicBezTo>
                  <a:lnTo>
                    <a:pt x="44" y="127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5" name="Rectangle 54">
              <a:extLst>
                <a:ext uri="{FF2B5EF4-FFF2-40B4-BE49-F238E27FC236}">
                  <a16:creationId xmlns:a16="http://schemas.microsoft.com/office/drawing/2014/main" id="{415F39CC-22AB-4459-BE70-F2D7B22C7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2426"/>
              <a:ext cx="29" cy="58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6" name="Rectangle 55">
              <a:extLst>
                <a:ext uri="{FF2B5EF4-FFF2-40B4-BE49-F238E27FC236}">
                  <a16:creationId xmlns:a16="http://schemas.microsoft.com/office/drawing/2014/main" id="{DF6C0CC6-3849-4C96-B95F-E3B9E82A9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2513"/>
              <a:ext cx="29" cy="29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7" name="Freeform 56">
              <a:extLst>
                <a:ext uri="{FF2B5EF4-FFF2-40B4-BE49-F238E27FC236}">
                  <a16:creationId xmlns:a16="http://schemas.microsoft.com/office/drawing/2014/main" id="{0AD9ED4C-29E8-4D21-B675-7E5D4213B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043"/>
              <a:ext cx="83" cy="354"/>
            </a:xfrm>
            <a:custGeom>
              <a:avLst/>
              <a:gdLst>
                <a:gd name="T0" fmla="*/ 8 w 23"/>
                <a:gd name="T1" fmla="*/ 98 h 98"/>
                <a:gd name="T2" fmla="*/ 0 w 23"/>
                <a:gd name="T3" fmla="*/ 98 h 98"/>
                <a:gd name="T4" fmla="*/ 0 w 23"/>
                <a:gd name="T5" fmla="*/ 53 h 98"/>
                <a:gd name="T6" fmla="*/ 16 w 23"/>
                <a:gd name="T7" fmla="*/ 0 h 98"/>
                <a:gd name="T8" fmla="*/ 23 w 23"/>
                <a:gd name="T9" fmla="*/ 5 h 98"/>
                <a:gd name="T10" fmla="*/ 8 w 23"/>
                <a:gd name="T11" fmla="*/ 53 h 98"/>
                <a:gd name="T12" fmla="*/ 8 w 23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8">
                  <a:moveTo>
                    <a:pt x="8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4"/>
                    <a:pt x="6" y="17"/>
                    <a:pt x="16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3" y="20"/>
                    <a:pt x="8" y="36"/>
                    <a:pt x="8" y="53"/>
                  </a:cubicBezTo>
                  <a:lnTo>
                    <a:pt x="8" y="98"/>
                  </a:lnTo>
                  <a:close/>
                </a:path>
              </a:pathLst>
            </a:cu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8" name="Rectangle 57">
              <a:extLst>
                <a:ext uri="{FF2B5EF4-FFF2-40B4-BE49-F238E27FC236}">
                  <a16:creationId xmlns:a16="http://schemas.microsoft.com/office/drawing/2014/main" id="{55524A5D-1ECA-48D5-B399-5483C5E3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2426"/>
              <a:ext cx="29" cy="58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9" name="Rectangle 58">
              <a:extLst>
                <a:ext uri="{FF2B5EF4-FFF2-40B4-BE49-F238E27FC236}">
                  <a16:creationId xmlns:a16="http://schemas.microsoft.com/office/drawing/2014/main" id="{66FDE028-744C-4A6C-93F6-D05837157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2513"/>
              <a:ext cx="29" cy="29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0" name="Rectangle 59">
              <a:extLst>
                <a:ext uri="{FF2B5EF4-FFF2-40B4-BE49-F238E27FC236}">
                  <a16:creationId xmlns:a16="http://schemas.microsoft.com/office/drawing/2014/main" id="{F69FF141-D1F7-41D1-B96F-BD1C0F1E6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2484"/>
              <a:ext cx="29" cy="173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1" name="Rectangle 60">
              <a:extLst>
                <a:ext uri="{FF2B5EF4-FFF2-40B4-BE49-F238E27FC236}">
                  <a16:creationId xmlns:a16="http://schemas.microsoft.com/office/drawing/2014/main" id="{950D62F0-EAF9-4CC7-9BB0-5AD3F270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585"/>
              <a:ext cx="29" cy="87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2" name="Rectangle 61">
              <a:extLst>
                <a:ext uri="{FF2B5EF4-FFF2-40B4-BE49-F238E27FC236}">
                  <a16:creationId xmlns:a16="http://schemas.microsoft.com/office/drawing/2014/main" id="{12A4105B-BB7D-46E7-AB13-7F8DA0932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701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3" name="Rectangle 62">
              <a:extLst>
                <a:ext uri="{FF2B5EF4-FFF2-40B4-BE49-F238E27FC236}">
                  <a16:creationId xmlns:a16="http://schemas.microsoft.com/office/drawing/2014/main" id="{E7437E75-34D6-41D3-860A-E1A892E92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759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4" name="Rectangle 63">
              <a:extLst>
                <a:ext uri="{FF2B5EF4-FFF2-40B4-BE49-F238E27FC236}">
                  <a16:creationId xmlns:a16="http://schemas.microsoft.com/office/drawing/2014/main" id="{FBFC3FA6-86DA-4433-BB1C-87C86CA0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556"/>
              <a:ext cx="29" cy="87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5" name="Rectangle 64">
              <a:extLst>
                <a:ext uri="{FF2B5EF4-FFF2-40B4-BE49-F238E27FC236}">
                  <a16:creationId xmlns:a16="http://schemas.microsoft.com/office/drawing/2014/main" id="{D04EDEE2-4D6E-4F91-8967-D1318E9B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672"/>
              <a:ext cx="29" cy="29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6" name="Freeform 65">
              <a:extLst>
                <a:ext uri="{FF2B5EF4-FFF2-40B4-BE49-F238E27FC236}">
                  <a16:creationId xmlns:a16="http://schemas.microsoft.com/office/drawing/2014/main" id="{824128E2-4221-4CB0-80B7-BB8DB0B4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007"/>
              <a:ext cx="297" cy="542"/>
            </a:xfrm>
            <a:custGeom>
              <a:avLst/>
              <a:gdLst>
                <a:gd name="T0" fmla="*/ 60 w 82"/>
                <a:gd name="T1" fmla="*/ 0 h 150"/>
                <a:gd name="T2" fmla="*/ 39 w 82"/>
                <a:gd name="T3" fmla="*/ 16 h 150"/>
                <a:gd name="T4" fmla="*/ 16 w 82"/>
                <a:gd name="T5" fmla="*/ 43 h 150"/>
                <a:gd name="T6" fmla="*/ 16 w 82"/>
                <a:gd name="T7" fmla="*/ 46 h 150"/>
                <a:gd name="T8" fmla="*/ 0 w 82"/>
                <a:gd name="T9" fmla="*/ 77 h 150"/>
                <a:gd name="T10" fmla="*/ 7 w 82"/>
                <a:gd name="T11" fmla="*/ 99 h 150"/>
                <a:gd name="T12" fmla="*/ 7 w 82"/>
                <a:gd name="T13" fmla="*/ 110 h 150"/>
                <a:gd name="T14" fmla="*/ 34 w 82"/>
                <a:gd name="T15" fmla="*/ 134 h 150"/>
                <a:gd name="T16" fmla="*/ 57 w 82"/>
                <a:gd name="T17" fmla="*/ 150 h 150"/>
                <a:gd name="T18" fmla="*/ 82 w 82"/>
                <a:gd name="T19" fmla="*/ 126 h 150"/>
                <a:gd name="T20" fmla="*/ 82 w 82"/>
                <a:gd name="T21" fmla="*/ 22 h 150"/>
                <a:gd name="T22" fmla="*/ 60 w 82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50">
                  <a:moveTo>
                    <a:pt x="60" y="0"/>
                  </a:moveTo>
                  <a:cubicBezTo>
                    <a:pt x="50" y="0"/>
                    <a:pt x="42" y="7"/>
                    <a:pt x="39" y="16"/>
                  </a:cubicBezTo>
                  <a:cubicBezTo>
                    <a:pt x="26" y="16"/>
                    <a:pt x="16" y="28"/>
                    <a:pt x="16" y="43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7" y="51"/>
                    <a:pt x="0" y="63"/>
                    <a:pt x="0" y="77"/>
                  </a:cubicBezTo>
                  <a:cubicBezTo>
                    <a:pt x="0" y="86"/>
                    <a:pt x="3" y="94"/>
                    <a:pt x="7" y="99"/>
                  </a:cubicBezTo>
                  <a:cubicBezTo>
                    <a:pt x="7" y="103"/>
                    <a:pt x="6" y="106"/>
                    <a:pt x="7" y="110"/>
                  </a:cubicBezTo>
                  <a:cubicBezTo>
                    <a:pt x="8" y="125"/>
                    <a:pt x="20" y="135"/>
                    <a:pt x="34" y="134"/>
                  </a:cubicBezTo>
                  <a:cubicBezTo>
                    <a:pt x="37" y="143"/>
                    <a:pt x="46" y="150"/>
                    <a:pt x="57" y="150"/>
                  </a:cubicBezTo>
                  <a:cubicBezTo>
                    <a:pt x="71" y="150"/>
                    <a:pt x="82" y="139"/>
                    <a:pt x="82" y="126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10"/>
                    <a:pt x="73" y="0"/>
                    <a:pt x="60" y="0"/>
                  </a:cubicBezTo>
                  <a:close/>
                </a:path>
              </a:pathLst>
            </a:custGeom>
            <a:solidFill>
              <a:srgbClr val="FF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7" name="Freeform 66">
              <a:extLst>
                <a:ext uri="{FF2B5EF4-FFF2-40B4-BE49-F238E27FC236}">
                  <a16:creationId xmlns:a16="http://schemas.microsoft.com/office/drawing/2014/main" id="{C712ED45-310A-41A6-A633-B924695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061"/>
              <a:ext cx="95" cy="123"/>
            </a:xfrm>
            <a:custGeom>
              <a:avLst/>
              <a:gdLst>
                <a:gd name="T0" fmla="*/ 26 w 26"/>
                <a:gd name="T1" fmla="*/ 34 h 34"/>
                <a:gd name="T2" fmla="*/ 0 w 26"/>
                <a:gd name="T3" fmla="*/ 7 h 34"/>
                <a:gd name="T4" fmla="*/ 1 w 26"/>
                <a:gd name="T5" fmla="*/ 0 h 34"/>
                <a:gd name="T6" fmla="*/ 8 w 26"/>
                <a:gd name="T7" fmla="*/ 2 h 34"/>
                <a:gd name="T8" fmla="*/ 8 w 26"/>
                <a:gd name="T9" fmla="*/ 7 h 34"/>
                <a:gd name="T10" fmla="*/ 26 w 26"/>
                <a:gd name="T11" fmla="*/ 26 h 34"/>
                <a:gd name="T12" fmla="*/ 26 w 26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4">
                  <a:moveTo>
                    <a:pt x="26" y="34"/>
                  </a:moveTo>
                  <a:cubicBezTo>
                    <a:pt x="11" y="34"/>
                    <a:pt x="0" y="22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6"/>
                    <a:pt x="8" y="7"/>
                  </a:cubicBezTo>
                  <a:cubicBezTo>
                    <a:pt x="8" y="17"/>
                    <a:pt x="16" y="26"/>
                    <a:pt x="26" y="26"/>
                  </a:cubicBezTo>
                  <a:lnTo>
                    <a:pt x="26" y="34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8" name="Freeform 67">
              <a:extLst>
                <a:ext uri="{FF2B5EF4-FFF2-40B4-BE49-F238E27FC236}">
                  <a16:creationId xmlns:a16="http://schemas.microsoft.com/office/drawing/2014/main" id="{75D66CF0-5291-4455-A63F-03E1974A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205"/>
              <a:ext cx="203" cy="87"/>
            </a:xfrm>
            <a:custGeom>
              <a:avLst/>
              <a:gdLst>
                <a:gd name="T0" fmla="*/ 6 w 56"/>
                <a:gd name="T1" fmla="*/ 24 h 24"/>
                <a:gd name="T2" fmla="*/ 0 w 56"/>
                <a:gd name="T3" fmla="*/ 24 h 24"/>
                <a:gd name="T4" fmla="*/ 1 w 56"/>
                <a:gd name="T5" fmla="*/ 16 h 24"/>
                <a:gd name="T6" fmla="*/ 21 w 56"/>
                <a:gd name="T7" fmla="*/ 10 h 24"/>
                <a:gd name="T8" fmla="*/ 37 w 56"/>
                <a:gd name="T9" fmla="*/ 0 h 24"/>
                <a:gd name="T10" fmla="*/ 53 w 56"/>
                <a:gd name="T11" fmla="*/ 8 h 24"/>
                <a:gd name="T12" fmla="*/ 56 w 56"/>
                <a:gd name="T13" fmla="*/ 17 h 24"/>
                <a:gd name="T14" fmla="*/ 48 w 56"/>
                <a:gd name="T15" fmla="*/ 17 h 24"/>
                <a:gd name="T16" fmla="*/ 47 w 56"/>
                <a:gd name="T17" fmla="*/ 13 h 24"/>
                <a:gd name="T18" fmla="*/ 37 w 56"/>
                <a:gd name="T19" fmla="*/ 8 h 24"/>
                <a:gd name="T20" fmla="*/ 27 w 56"/>
                <a:gd name="T21" fmla="*/ 14 h 24"/>
                <a:gd name="T22" fmla="*/ 6 w 56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4">
                  <a:moveTo>
                    <a:pt x="6" y="24"/>
                  </a:moveTo>
                  <a:cubicBezTo>
                    <a:pt x="4" y="24"/>
                    <a:pt x="2" y="24"/>
                    <a:pt x="0" y="2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0" y="17"/>
                    <a:pt x="17" y="15"/>
                    <a:pt x="21" y="10"/>
                  </a:cubicBezTo>
                  <a:cubicBezTo>
                    <a:pt x="27" y="2"/>
                    <a:pt x="33" y="0"/>
                    <a:pt x="37" y="0"/>
                  </a:cubicBezTo>
                  <a:cubicBezTo>
                    <a:pt x="43" y="0"/>
                    <a:pt x="49" y="3"/>
                    <a:pt x="53" y="8"/>
                  </a:cubicBezTo>
                  <a:cubicBezTo>
                    <a:pt x="55" y="11"/>
                    <a:pt x="56" y="14"/>
                    <a:pt x="56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6"/>
                    <a:pt x="48" y="14"/>
                    <a:pt x="47" y="13"/>
                  </a:cubicBezTo>
                  <a:cubicBezTo>
                    <a:pt x="45" y="11"/>
                    <a:pt x="42" y="8"/>
                    <a:pt x="37" y="8"/>
                  </a:cubicBezTo>
                  <a:cubicBezTo>
                    <a:pt x="34" y="8"/>
                    <a:pt x="30" y="10"/>
                    <a:pt x="27" y="14"/>
                  </a:cubicBezTo>
                  <a:cubicBezTo>
                    <a:pt x="22" y="21"/>
                    <a:pt x="15" y="24"/>
                    <a:pt x="6" y="24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9" name="Freeform 68">
              <a:extLst>
                <a:ext uri="{FF2B5EF4-FFF2-40B4-BE49-F238E27FC236}">
                  <a16:creationId xmlns:a16="http://schemas.microsoft.com/office/drawing/2014/main" id="{01EDD705-79B7-46AD-8A7B-0165FE4AD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072"/>
              <a:ext cx="98" cy="65"/>
            </a:xfrm>
            <a:custGeom>
              <a:avLst/>
              <a:gdLst>
                <a:gd name="T0" fmla="*/ 22 w 27"/>
                <a:gd name="T1" fmla="*/ 18 h 18"/>
                <a:gd name="T2" fmla="*/ 0 w 27"/>
                <a:gd name="T3" fmla="*/ 3 h 18"/>
                <a:gd name="T4" fmla="*/ 8 w 27"/>
                <a:gd name="T5" fmla="*/ 0 h 18"/>
                <a:gd name="T6" fmla="*/ 25 w 27"/>
                <a:gd name="T7" fmla="*/ 10 h 18"/>
                <a:gd name="T8" fmla="*/ 27 w 27"/>
                <a:gd name="T9" fmla="*/ 18 h 18"/>
                <a:gd name="T10" fmla="*/ 22 w 2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22" y="18"/>
                  </a:moveTo>
                  <a:cubicBezTo>
                    <a:pt x="12" y="18"/>
                    <a:pt x="4" y="12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7"/>
                    <a:pt x="18" y="12"/>
                    <a:pt x="25" y="1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18"/>
                    <a:pt x="24" y="18"/>
                    <a:pt x="22" y="18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0" name="Freeform 69">
              <a:extLst>
                <a:ext uri="{FF2B5EF4-FFF2-40B4-BE49-F238E27FC236}">
                  <a16:creationId xmlns:a16="http://schemas.microsoft.com/office/drawing/2014/main" id="{114F3CD5-B025-4446-9A6D-6B258A97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390"/>
              <a:ext cx="98" cy="72"/>
            </a:xfrm>
            <a:custGeom>
              <a:avLst/>
              <a:gdLst>
                <a:gd name="T0" fmla="*/ 8 w 27"/>
                <a:gd name="T1" fmla="*/ 20 h 20"/>
                <a:gd name="T2" fmla="*/ 0 w 27"/>
                <a:gd name="T3" fmla="*/ 18 h 20"/>
                <a:gd name="T4" fmla="*/ 27 w 27"/>
                <a:gd name="T5" fmla="*/ 2 h 20"/>
                <a:gd name="T6" fmla="*/ 25 w 27"/>
                <a:gd name="T7" fmla="*/ 10 h 20"/>
                <a:gd name="T8" fmla="*/ 8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8" y="2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6"/>
                    <a:pt x="15" y="0"/>
                    <a:pt x="27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18" y="9"/>
                    <a:pt x="10" y="13"/>
                    <a:pt x="8" y="2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1" name="Freeform 70">
              <a:extLst>
                <a:ext uri="{FF2B5EF4-FFF2-40B4-BE49-F238E27FC236}">
                  <a16:creationId xmlns:a16="http://schemas.microsoft.com/office/drawing/2014/main" id="{68AC6801-8A7F-4BFD-9887-CEE1FB0E0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130"/>
              <a:ext cx="65" cy="61"/>
            </a:xfrm>
            <a:custGeom>
              <a:avLst/>
              <a:gdLst>
                <a:gd name="T0" fmla="*/ 8 w 18"/>
                <a:gd name="T1" fmla="*/ 17 h 17"/>
                <a:gd name="T2" fmla="*/ 0 w 18"/>
                <a:gd name="T3" fmla="*/ 17 h 17"/>
                <a:gd name="T4" fmla="*/ 16 w 18"/>
                <a:gd name="T5" fmla="*/ 0 h 17"/>
                <a:gd name="T6" fmla="*/ 18 w 18"/>
                <a:gd name="T7" fmla="*/ 8 h 17"/>
                <a:gd name="T8" fmla="*/ 8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2"/>
                    <a:pt x="16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9"/>
                    <a:pt x="8" y="13"/>
                    <a:pt x="8" y="1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2" name="Freeform 71">
              <a:extLst>
                <a:ext uri="{FF2B5EF4-FFF2-40B4-BE49-F238E27FC236}">
                  <a16:creationId xmlns:a16="http://schemas.microsoft.com/office/drawing/2014/main" id="{AFF5AA82-6038-4DE9-B771-D75065BDA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365"/>
              <a:ext cx="61" cy="61"/>
            </a:xfrm>
            <a:custGeom>
              <a:avLst/>
              <a:gdLst>
                <a:gd name="T0" fmla="*/ 15 w 17"/>
                <a:gd name="T1" fmla="*/ 17 h 17"/>
                <a:gd name="T2" fmla="*/ 0 w 17"/>
                <a:gd name="T3" fmla="*/ 0 h 17"/>
                <a:gd name="T4" fmla="*/ 8 w 17"/>
                <a:gd name="T5" fmla="*/ 0 h 17"/>
                <a:gd name="T6" fmla="*/ 17 w 17"/>
                <a:gd name="T7" fmla="*/ 9 h 17"/>
                <a:gd name="T8" fmla="*/ 15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17"/>
                  </a:moveTo>
                  <a:cubicBezTo>
                    <a:pt x="7" y="15"/>
                    <a:pt x="0" y="9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12" y="8"/>
                    <a:pt x="17" y="9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3" name="Freeform 72">
              <a:extLst>
                <a:ext uri="{FF2B5EF4-FFF2-40B4-BE49-F238E27FC236}">
                  <a16:creationId xmlns:a16="http://schemas.microsoft.com/office/drawing/2014/main" id="{7675818C-9D01-45C4-9808-99254BE1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303"/>
              <a:ext cx="156" cy="210"/>
            </a:xfrm>
            <a:custGeom>
              <a:avLst/>
              <a:gdLst>
                <a:gd name="T0" fmla="*/ 4 w 43"/>
                <a:gd name="T1" fmla="*/ 58 h 58"/>
                <a:gd name="T2" fmla="*/ 0 w 43"/>
                <a:gd name="T3" fmla="*/ 44 h 58"/>
                <a:gd name="T4" fmla="*/ 26 w 43"/>
                <a:gd name="T5" fmla="*/ 16 h 58"/>
                <a:gd name="T6" fmla="*/ 43 w 43"/>
                <a:gd name="T7" fmla="*/ 0 h 58"/>
                <a:gd name="T8" fmla="*/ 43 w 43"/>
                <a:gd name="T9" fmla="*/ 8 h 58"/>
                <a:gd name="T10" fmla="*/ 34 w 43"/>
                <a:gd name="T11" fmla="*/ 17 h 58"/>
                <a:gd name="T12" fmla="*/ 34 w 43"/>
                <a:gd name="T13" fmla="*/ 24 h 58"/>
                <a:gd name="T14" fmla="*/ 30 w 43"/>
                <a:gd name="T15" fmla="*/ 24 h 58"/>
                <a:gd name="T16" fmla="*/ 8 w 43"/>
                <a:gd name="T17" fmla="*/ 44 h 58"/>
                <a:gd name="T18" fmla="*/ 11 w 43"/>
                <a:gd name="T19" fmla="*/ 54 h 58"/>
                <a:gd name="T20" fmla="*/ 4 w 43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8">
                  <a:moveTo>
                    <a:pt x="4" y="58"/>
                  </a:moveTo>
                  <a:cubicBezTo>
                    <a:pt x="2" y="54"/>
                    <a:pt x="0" y="49"/>
                    <a:pt x="0" y="44"/>
                  </a:cubicBezTo>
                  <a:cubicBezTo>
                    <a:pt x="0" y="29"/>
                    <a:pt x="11" y="18"/>
                    <a:pt x="26" y="16"/>
                  </a:cubicBezTo>
                  <a:cubicBezTo>
                    <a:pt x="27" y="6"/>
                    <a:pt x="35" y="0"/>
                    <a:pt x="43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9" y="8"/>
                    <a:pt x="34" y="11"/>
                    <a:pt x="34" y="17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7" y="24"/>
                    <a:pt x="8" y="32"/>
                    <a:pt x="8" y="44"/>
                  </a:cubicBezTo>
                  <a:cubicBezTo>
                    <a:pt x="8" y="48"/>
                    <a:pt x="9" y="51"/>
                    <a:pt x="11" y="54"/>
                  </a:cubicBezTo>
                  <a:lnTo>
                    <a:pt x="4" y="58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4" name="Freeform 73">
              <a:extLst>
                <a:ext uri="{FF2B5EF4-FFF2-40B4-BE49-F238E27FC236}">
                  <a16:creationId xmlns:a16="http://schemas.microsoft.com/office/drawing/2014/main" id="{DAC8E2BD-F8A2-4801-9E3C-1A304E5AF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24"/>
              <a:ext cx="57" cy="108"/>
            </a:xfrm>
            <a:custGeom>
              <a:avLst/>
              <a:gdLst>
                <a:gd name="T0" fmla="*/ 0 w 16"/>
                <a:gd name="T1" fmla="*/ 30 h 30"/>
                <a:gd name="T2" fmla="*/ 0 w 16"/>
                <a:gd name="T3" fmla="*/ 22 h 30"/>
                <a:gd name="T4" fmla="*/ 8 w 16"/>
                <a:gd name="T5" fmla="*/ 15 h 30"/>
                <a:gd name="T6" fmla="*/ 0 w 16"/>
                <a:gd name="T7" fmla="*/ 8 h 30"/>
                <a:gd name="T8" fmla="*/ 0 w 16"/>
                <a:gd name="T9" fmla="*/ 0 h 30"/>
                <a:gd name="T10" fmla="*/ 16 w 16"/>
                <a:gd name="T11" fmla="*/ 15 h 30"/>
                <a:gd name="T12" fmla="*/ 0 w 1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0">
                  <a:moveTo>
                    <a:pt x="0" y="3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8" y="19"/>
                    <a:pt x="8" y="15"/>
                  </a:cubicBezTo>
                  <a:cubicBezTo>
                    <a:pt x="8" y="11"/>
                    <a:pt x="4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7"/>
                    <a:pt x="16" y="15"/>
                  </a:cubicBezTo>
                  <a:cubicBezTo>
                    <a:pt x="16" y="23"/>
                    <a:pt x="9" y="30"/>
                    <a:pt x="0" y="3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5" name="Freeform 74">
              <a:extLst>
                <a:ext uri="{FF2B5EF4-FFF2-40B4-BE49-F238E27FC236}">
                  <a16:creationId xmlns:a16="http://schemas.microsoft.com/office/drawing/2014/main" id="{033CE6A9-B209-4D48-8C44-C8582A1B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007"/>
              <a:ext cx="303" cy="542"/>
            </a:xfrm>
            <a:custGeom>
              <a:avLst/>
              <a:gdLst>
                <a:gd name="T0" fmla="*/ 23 w 84"/>
                <a:gd name="T1" fmla="*/ 0 h 150"/>
                <a:gd name="T2" fmla="*/ 46 w 84"/>
                <a:gd name="T3" fmla="*/ 16 h 150"/>
                <a:gd name="T4" fmla="*/ 68 w 84"/>
                <a:gd name="T5" fmla="*/ 43 h 150"/>
                <a:gd name="T6" fmla="*/ 68 w 84"/>
                <a:gd name="T7" fmla="*/ 46 h 150"/>
                <a:gd name="T8" fmla="*/ 84 w 84"/>
                <a:gd name="T9" fmla="*/ 77 h 150"/>
                <a:gd name="T10" fmla="*/ 77 w 84"/>
                <a:gd name="T11" fmla="*/ 99 h 150"/>
                <a:gd name="T12" fmla="*/ 78 w 84"/>
                <a:gd name="T13" fmla="*/ 110 h 150"/>
                <a:gd name="T14" fmla="*/ 51 w 84"/>
                <a:gd name="T15" fmla="*/ 134 h 150"/>
                <a:gd name="T16" fmla="*/ 26 w 84"/>
                <a:gd name="T17" fmla="*/ 150 h 150"/>
                <a:gd name="T18" fmla="*/ 0 w 84"/>
                <a:gd name="T19" fmla="*/ 126 h 150"/>
                <a:gd name="T20" fmla="*/ 0 w 84"/>
                <a:gd name="T21" fmla="*/ 22 h 150"/>
                <a:gd name="T22" fmla="*/ 23 w 84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50">
                  <a:moveTo>
                    <a:pt x="23" y="0"/>
                  </a:moveTo>
                  <a:cubicBezTo>
                    <a:pt x="33" y="0"/>
                    <a:pt x="43" y="7"/>
                    <a:pt x="46" y="16"/>
                  </a:cubicBezTo>
                  <a:cubicBezTo>
                    <a:pt x="59" y="16"/>
                    <a:pt x="68" y="28"/>
                    <a:pt x="68" y="43"/>
                  </a:cubicBezTo>
                  <a:cubicBezTo>
                    <a:pt x="68" y="44"/>
                    <a:pt x="68" y="45"/>
                    <a:pt x="68" y="46"/>
                  </a:cubicBezTo>
                  <a:cubicBezTo>
                    <a:pt x="77" y="51"/>
                    <a:pt x="84" y="63"/>
                    <a:pt x="84" y="77"/>
                  </a:cubicBezTo>
                  <a:cubicBezTo>
                    <a:pt x="84" y="86"/>
                    <a:pt x="82" y="94"/>
                    <a:pt x="77" y="99"/>
                  </a:cubicBezTo>
                  <a:cubicBezTo>
                    <a:pt x="78" y="103"/>
                    <a:pt x="78" y="106"/>
                    <a:pt x="78" y="110"/>
                  </a:cubicBezTo>
                  <a:cubicBezTo>
                    <a:pt x="76" y="125"/>
                    <a:pt x="64" y="135"/>
                    <a:pt x="51" y="134"/>
                  </a:cubicBezTo>
                  <a:cubicBezTo>
                    <a:pt x="47" y="143"/>
                    <a:pt x="38" y="150"/>
                    <a:pt x="26" y="150"/>
                  </a:cubicBezTo>
                  <a:cubicBezTo>
                    <a:pt x="12" y="150"/>
                    <a:pt x="0" y="139"/>
                    <a:pt x="0" y="12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lose/>
                </a:path>
              </a:pathLst>
            </a:custGeom>
            <a:solidFill>
              <a:srgbClr val="FF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6" name="Freeform 75">
              <a:extLst>
                <a:ext uri="{FF2B5EF4-FFF2-40B4-BE49-F238E27FC236}">
                  <a16:creationId xmlns:a16="http://schemas.microsoft.com/office/drawing/2014/main" id="{D87E3EC2-BD24-472F-98BB-830A51BC6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15"/>
              <a:ext cx="36" cy="98"/>
            </a:xfrm>
            <a:custGeom>
              <a:avLst/>
              <a:gdLst>
                <a:gd name="T0" fmla="*/ 7 w 10"/>
                <a:gd name="T1" fmla="*/ 27 h 27"/>
                <a:gd name="T2" fmla="*/ 0 w 10"/>
                <a:gd name="T3" fmla="*/ 23 h 27"/>
                <a:gd name="T4" fmla="*/ 2 w 10"/>
                <a:gd name="T5" fmla="*/ 13 h 27"/>
                <a:gd name="T6" fmla="*/ 0 w 10"/>
                <a:gd name="T7" fmla="*/ 4 h 27"/>
                <a:gd name="T8" fmla="*/ 7 w 10"/>
                <a:gd name="T9" fmla="*/ 0 h 27"/>
                <a:gd name="T10" fmla="*/ 10 w 10"/>
                <a:gd name="T11" fmla="*/ 13 h 27"/>
                <a:gd name="T12" fmla="*/ 7 w 1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7">
                  <a:moveTo>
                    <a:pt x="7" y="2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2" y="17"/>
                    <a:pt x="2" y="13"/>
                  </a:cubicBezTo>
                  <a:cubicBezTo>
                    <a:pt x="2" y="10"/>
                    <a:pt x="1" y="6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4"/>
                    <a:pt x="10" y="8"/>
                    <a:pt x="10" y="13"/>
                  </a:cubicBezTo>
                  <a:cubicBezTo>
                    <a:pt x="10" y="18"/>
                    <a:pt x="9" y="23"/>
                    <a:pt x="7" y="2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7" name="Freeform 76">
              <a:extLst>
                <a:ext uri="{FF2B5EF4-FFF2-40B4-BE49-F238E27FC236}">
                  <a16:creationId xmlns:a16="http://schemas.microsoft.com/office/drawing/2014/main" id="{0A0B74B7-AE94-43AC-A773-E24047F8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130"/>
              <a:ext cx="65" cy="61"/>
            </a:xfrm>
            <a:custGeom>
              <a:avLst/>
              <a:gdLst>
                <a:gd name="T0" fmla="*/ 18 w 18"/>
                <a:gd name="T1" fmla="*/ 17 h 17"/>
                <a:gd name="T2" fmla="*/ 10 w 18"/>
                <a:gd name="T3" fmla="*/ 17 h 17"/>
                <a:gd name="T4" fmla="*/ 0 w 18"/>
                <a:gd name="T5" fmla="*/ 8 h 17"/>
                <a:gd name="T6" fmla="*/ 2 w 18"/>
                <a:gd name="T7" fmla="*/ 0 h 17"/>
                <a:gd name="T8" fmla="*/ 18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3"/>
                    <a:pt x="5" y="9"/>
                    <a:pt x="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2"/>
                    <a:pt x="18" y="8"/>
                    <a:pt x="18" y="1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8" name="Freeform 77">
              <a:extLst>
                <a:ext uri="{FF2B5EF4-FFF2-40B4-BE49-F238E27FC236}">
                  <a16:creationId xmlns:a16="http://schemas.microsoft.com/office/drawing/2014/main" id="{FCB4C792-F24E-4107-B623-7A2CC387D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104"/>
              <a:ext cx="112" cy="91"/>
            </a:xfrm>
            <a:custGeom>
              <a:avLst/>
              <a:gdLst>
                <a:gd name="T0" fmla="*/ 4 w 31"/>
                <a:gd name="T1" fmla="*/ 25 h 25"/>
                <a:gd name="T2" fmla="*/ 0 w 31"/>
                <a:gd name="T3" fmla="*/ 25 h 25"/>
                <a:gd name="T4" fmla="*/ 0 w 31"/>
                <a:gd name="T5" fmla="*/ 17 h 25"/>
                <a:gd name="T6" fmla="*/ 4 w 31"/>
                <a:gd name="T7" fmla="*/ 17 h 25"/>
                <a:gd name="T8" fmla="*/ 23 w 31"/>
                <a:gd name="T9" fmla="*/ 0 h 25"/>
                <a:gd name="T10" fmla="*/ 31 w 31"/>
                <a:gd name="T11" fmla="*/ 0 h 25"/>
                <a:gd name="T12" fmla="*/ 4 w 3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5">
                  <a:moveTo>
                    <a:pt x="4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5" y="17"/>
                    <a:pt x="23" y="9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4"/>
                    <a:pt x="19" y="25"/>
                    <a:pt x="4" y="25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9" name="Freeform 78">
              <a:extLst>
                <a:ext uri="{FF2B5EF4-FFF2-40B4-BE49-F238E27FC236}">
                  <a16:creationId xmlns:a16="http://schemas.microsoft.com/office/drawing/2014/main" id="{D95FF26B-E96C-4080-BFFE-2C421876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361"/>
              <a:ext cx="83" cy="98"/>
            </a:xfrm>
            <a:custGeom>
              <a:avLst/>
              <a:gdLst>
                <a:gd name="T0" fmla="*/ 8 w 23"/>
                <a:gd name="T1" fmla="*/ 27 h 27"/>
                <a:gd name="T2" fmla="*/ 0 w 23"/>
                <a:gd name="T3" fmla="*/ 27 h 27"/>
                <a:gd name="T4" fmla="*/ 23 w 23"/>
                <a:gd name="T5" fmla="*/ 0 h 27"/>
                <a:gd name="T6" fmla="*/ 23 w 23"/>
                <a:gd name="T7" fmla="*/ 8 h 27"/>
                <a:gd name="T8" fmla="*/ 8 w 2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0"/>
                    <a:pt x="8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8"/>
                    <a:pt x="8" y="8"/>
                    <a:pt x="8" y="27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0" name="Freeform 79">
              <a:extLst>
                <a:ext uri="{FF2B5EF4-FFF2-40B4-BE49-F238E27FC236}">
                  <a16:creationId xmlns:a16="http://schemas.microsoft.com/office/drawing/2014/main" id="{ED2BB5A2-18B2-48B7-A191-FC3A23EE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357"/>
              <a:ext cx="116" cy="58"/>
            </a:xfrm>
            <a:custGeom>
              <a:avLst/>
              <a:gdLst>
                <a:gd name="T0" fmla="*/ 26 w 32"/>
                <a:gd name="T1" fmla="*/ 16 h 16"/>
                <a:gd name="T2" fmla="*/ 1 w 32"/>
                <a:gd name="T3" fmla="*/ 9 h 16"/>
                <a:gd name="T4" fmla="*/ 0 w 32"/>
                <a:gd name="T5" fmla="*/ 2 h 16"/>
                <a:gd name="T6" fmla="*/ 32 w 32"/>
                <a:gd name="T7" fmla="*/ 11 h 16"/>
                <a:gd name="T8" fmla="*/ 26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16"/>
                  </a:moveTo>
                  <a:cubicBezTo>
                    <a:pt x="21" y="11"/>
                    <a:pt x="11" y="8"/>
                    <a:pt x="1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0"/>
                    <a:pt x="25" y="3"/>
                    <a:pt x="32" y="11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1" name="Freeform 80">
              <a:extLst>
                <a:ext uri="{FF2B5EF4-FFF2-40B4-BE49-F238E27FC236}">
                  <a16:creationId xmlns:a16="http://schemas.microsoft.com/office/drawing/2014/main" id="{1FD8D8BC-7A49-4C95-AC82-089E0A48B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140"/>
              <a:ext cx="94" cy="55"/>
            </a:xfrm>
            <a:custGeom>
              <a:avLst/>
              <a:gdLst>
                <a:gd name="T0" fmla="*/ 26 w 26"/>
                <a:gd name="T1" fmla="*/ 15 h 15"/>
                <a:gd name="T2" fmla="*/ 14 w 26"/>
                <a:gd name="T3" fmla="*/ 15 h 15"/>
                <a:gd name="T4" fmla="*/ 0 w 26"/>
                <a:gd name="T5" fmla="*/ 0 h 15"/>
                <a:gd name="T6" fmla="*/ 8 w 26"/>
                <a:gd name="T7" fmla="*/ 0 h 15"/>
                <a:gd name="T8" fmla="*/ 14 w 26"/>
                <a:gd name="T9" fmla="*/ 7 h 15"/>
                <a:gd name="T10" fmla="*/ 26 w 26"/>
                <a:gd name="T11" fmla="*/ 7 h 15"/>
                <a:gd name="T12" fmla="*/ 26 w 2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5">
                  <a:moveTo>
                    <a:pt x="26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10" y="7"/>
                    <a:pt x="14" y="7"/>
                  </a:cubicBezTo>
                  <a:cubicBezTo>
                    <a:pt x="26" y="7"/>
                    <a:pt x="26" y="7"/>
                    <a:pt x="26" y="7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2" name="Freeform 81">
              <a:extLst>
                <a:ext uri="{FF2B5EF4-FFF2-40B4-BE49-F238E27FC236}">
                  <a16:creationId xmlns:a16="http://schemas.microsoft.com/office/drawing/2014/main" id="{1903EEFA-C104-47A0-86B3-059CA709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234"/>
              <a:ext cx="58" cy="109"/>
            </a:xfrm>
            <a:custGeom>
              <a:avLst/>
              <a:gdLst>
                <a:gd name="T0" fmla="*/ 16 w 16"/>
                <a:gd name="T1" fmla="*/ 30 h 30"/>
                <a:gd name="T2" fmla="*/ 0 w 16"/>
                <a:gd name="T3" fmla="*/ 15 h 30"/>
                <a:gd name="T4" fmla="*/ 16 w 16"/>
                <a:gd name="T5" fmla="*/ 0 h 30"/>
                <a:gd name="T6" fmla="*/ 16 w 16"/>
                <a:gd name="T7" fmla="*/ 8 h 30"/>
                <a:gd name="T8" fmla="*/ 8 w 16"/>
                <a:gd name="T9" fmla="*/ 15 h 30"/>
                <a:gd name="T10" fmla="*/ 16 w 16"/>
                <a:gd name="T11" fmla="*/ 22 h 30"/>
                <a:gd name="T12" fmla="*/ 16 w 1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1"/>
                    <a:pt x="8" y="15"/>
                  </a:cubicBezTo>
                  <a:cubicBezTo>
                    <a:pt x="8" y="19"/>
                    <a:pt x="12" y="22"/>
                    <a:pt x="16" y="22"/>
                  </a:cubicBezTo>
                  <a:lnTo>
                    <a:pt x="16" y="30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3" name="Freeform 82">
              <a:extLst>
                <a:ext uri="{FF2B5EF4-FFF2-40B4-BE49-F238E27FC236}">
                  <a16:creationId xmlns:a16="http://schemas.microsoft.com/office/drawing/2014/main" id="{87C656E3-386F-4D6E-9A06-E307EF334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224"/>
              <a:ext cx="54" cy="108"/>
            </a:xfrm>
            <a:custGeom>
              <a:avLst/>
              <a:gdLst>
                <a:gd name="T0" fmla="*/ 0 w 15"/>
                <a:gd name="T1" fmla="*/ 30 h 30"/>
                <a:gd name="T2" fmla="*/ 0 w 15"/>
                <a:gd name="T3" fmla="*/ 22 h 30"/>
                <a:gd name="T4" fmla="*/ 7 w 15"/>
                <a:gd name="T5" fmla="*/ 15 h 30"/>
                <a:gd name="T6" fmla="*/ 0 w 15"/>
                <a:gd name="T7" fmla="*/ 8 h 30"/>
                <a:gd name="T8" fmla="*/ 0 w 15"/>
                <a:gd name="T9" fmla="*/ 0 h 30"/>
                <a:gd name="T10" fmla="*/ 15 w 15"/>
                <a:gd name="T11" fmla="*/ 15 h 30"/>
                <a:gd name="T12" fmla="*/ 0 w 15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7" y="19"/>
                    <a:pt x="7" y="15"/>
                  </a:cubicBezTo>
                  <a:cubicBezTo>
                    <a:pt x="7" y="11"/>
                    <a:pt x="4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7"/>
                    <a:pt x="15" y="15"/>
                  </a:cubicBezTo>
                  <a:cubicBezTo>
                    <a:pt x="15" y="23"/>
                    <a:pt x="8" y="30"/>
                    <a:pt x="0" y="30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4" name="Freeform 83">
              <a:extLst>
                <a:ext uri="{FF2B5EF4-FFF2-40B4-BE49-F238E27FC236}">
                  <a16:creationId xmlns:a16="http://schemas.microsoft.com/office/drawing/2014/main" id="{9E8E69AF-AD6C-4C8D-973A-94672A76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245"/>
              <a:ext cx="112" cy="47"/>
            </a:xfrm>
            <a:custGeom>
              <a:avLst/>
              <a:gdLst>
                <a:gd name="T0" fmla="*/ 24 w 31"/>
                <a:gd name="T1" fmla="*/ 13 h 13"/>
                <a:gd name="T2" fmla="*/ 17 w 31"/>
                <a:gd name="T3" fmla="*/ 9 h 13"/>
                <a:gd name="T4" fmla="*/ 4 w 31"/>
                <a:gd name="T5" fmla="*/ 11 h 13"/>
                <a:gd name="T6" fmla="*/ 0 w 31"/>
                <a:gd name="T7" fmla="*/ 4 h 13"/>
                <a:gd name="T8" fmla="*/ 19 w 31"/>
                <a:gd name="T9" fmla="*/ 1 h 13"/>
                <a:gd name="T10" fmla="*/ 31 w 31"/>
                <a:gd name="T11" fmla="*/ 8 h 13"/>
                <a:gd name="T12" fmla="*/ 24 w 3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">
                  <a:moveTo>
                    <a:pt x="24" y="13"/>
                  </a:moveTo>
                  <a:cubicBezTo>
                    <a:pt x="22" y="10"/>
                    <a:pt x="19" y="9"/>
                    <a:pt x="17" y="9"/>
                  </a:cubicBezTo>
                  <a:cubicBezTo>
                    <a:pt x="12" y="8"/>
                    <a:pt x="7" y="9"/>
                    <a:pt x="4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"/>
                    <a:pt x="12" y="0"/>
                    <a:pt x="19" y="1"/>
                  </a:cubicBezTo>
                  <a:cubicBezTo>
                    <a:pt x="24" y="2"/>
                    <a:pt x="28" y="5"/>
                    <a:pt x="31" y="8"/>
                  </a:cubicBezTo>
                  <a:lnTo>
                    <a:pt x="24" y="13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5" name="Freeform 84">
              <a:extLst>
                <a:ext uri="{FF2B5EF4-FFF2-40B4-BE49-F238E27FC236}">
                  <a16:creationId xmlns:a16="http://schemas.microsoft.com/office/drawing/2014/main" id="{D1AE156D-C447-4F15-8B15-9E90726D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357"/>
              <a:ext cx="62" cy="51"/>
            </a:xfrm>
            <a:custGeom>
              <a:avLst/>
              <a:gdLst>
                <a:gd name="T0" fmla="*/ 1 w 17"/>
                <a:gd name="T1" fmla="*/ 14 h 14"/>
                <a:gd name="T2" fmla="*/ 0 w 17"/>
                <a:gd name="T3" fmla="*/ 6 h 14"/>
                <a:gd name="T4" fmla="*/ 11 w 17"/>
                <a:gd name="T5" fmla="*/ 0 h 14"/>
                <a:gd name="T6" fmla="*/ 17 w 17"/>
                <a:gd name="T7" fmla="*/ 5 h 14"/>
                <a:gd name="T8" fmla="*/ 1 w 1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" y="1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5"/>
                    <a:pt x="8" y="3"/>
                    <a:pt x="11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10"/>
                    <a:pt x="7" y="13"/>
                    <a:pt x="1" y="14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6" name="Freeform 85">
              <a:extLst>
                <a:ext uri="{FF2B5EF4-FFF2-40B4-BE49-F238E27FC236}">
                  <a16:creationId xmlns:a16="http://schemas.microsoft.com/office/drawing/2014/main" id="{17FA1501-FC65-44E0-B7FD-4AC75C59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057"/>
              <a:ext cx="36" cy="40"/>
            </a:xfrm>
            <a:custGeom>
              <a:avLst/>
              <a:gdLst>
                <a:gd name="T0" fmla="*/ 25 w 36"/>
                <a:gd name="T1" fmla="*/ 40 h 40"/>
                <a:gd name="T2" fmla="*/ 0 w 36"/>
                <a:gd name="T3" fmla="*/ 29 h 40"/>
                <a:gd name="T4" fmla="*/ 10 w 36"/>
                <a:gd name="T5" fmla="*/ 0 h 40"/>
                <a:gd name="T6" fmla="*/ 36 w 36"/>
                <a:gd name="T7" fmla="*/ 15 h 40"/>
                <a:gd name="T8" fmla="*/ 25 w 3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25" y="40"/>
                  </a:moveTo>
                  <a:lnTo>
                    <a:pt x="0" y="29"/>
                  </a:lnTo>
                  <a:lnTo>
                    <a:pt x="10" y="0"/>
                  </a:lnTo>
                  <a:lnTo>
                    <a:pt x="36" y="15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" name="Group 88">
            <a:extLst>
              <a:ext uri="{FF2B5EF4-FFF2-40B4-BE49-F238E27FC236}">
                <a16:creationId xmlns:a16="http://schemas.microsoft.com/office/drawing/2014/main" id="{B0DF307C-293A-46E3-8492-4F79994AF5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08006" y="1875912"/>
            <a:ext cx="1628971" cy="1273415"/>
            <a:chOff x="2646" y="1972"/>
            <a:chExt cx="1237" cy="967"/>
          </a:xfrm>
        </p:grpSpPr>
        <p:sp>
          <p:nvSpPr>
            <p:cNvPr id="130" name="Rectangle 89">
              <a:extLst>
                <a:ext uri="{FF2B5EF4-FFF2-40B4-BE49-F238E27FC236}">
                  <a16:creationId xmlns:a16="http://schemas.microsoft.com/office/drawing/2014/main" id="{8475834E-EFB8-4845-9DB4-11FFFC88F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475"/>
              <a:ext cx="362" cy="41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Rectangle 90">
              <a:extLst>
                <a:ext uri="{FF2B5EF4-FFF2-40B4-BE49-F238E27FC236}">
                  <a16:creationId xmlns:a16="http://schemas.microsoft.com/office/drawing/2014/main" id="{E1244ECB-0033-48CE-902B-6DA916B01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72"/>
              <a:ext cx="422" cy="40"/>
            </a:xfrm>
            <a:prstGeom prst="rect">
              <a:avLst/>
            </a:prstGeom>
            <a:solidFill>
              <a:srgbClr val="BC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Freeform 91">
              <a:extLst>
                <a:ext uri="{FF2B5EF4-FFF2-40B4-BE49-F238E27FC236}">
                  <a16:creationId xmlns:a16="http://schemas.microsoft.com/office/drawing/2014/main" id="{280B3D99-37A6-44CC-95E3-F9CDC1AD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108"/>
              <a:ext cx="226" cy="226"/>
            </a:xfrm>
            <a:custGeom>
              <a:avLst/>
              <a:gdLst>
                <a:gd name="T0" fmla="*/ 44 w 45"/>
                <a:gd name="T1" fmla="*/ 21 h 45"/>
                <a:gd name="T2" fmla="*/ 24 w 45"/>
                <a:gd name="T3" fmla="*/ 44 h 45"/>
                <a:gd name="T4" fmla="*/ 1 w 45"/>
                <a:gd name="T5" fmla="*/ 24 h 45"/>
                <a:gd name="T6" fmla="*/ 21 w 45"/>
                <a:gd name="T7" fmla="*/ 1 h 45"/>
                <a:gd name="T8" fmla="*/ 44 w 45"/>
                <a:gd name="T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4" y="21"/>
                  </a:moveTo>
                  <a:cubicBezTo>
                    <a:pt x="45" y="33"/>
                    <a:pt x="36" y="43"/>
                    <a:pt x="24" y="44"/>
                  </a:cubicBezTo>
                  <a:cubicBezTo>
                    <a:pt x="12" y="45"/>
                    <a:pt x="2" y="36"/>
                    <a:pt x="1" y="24"/>
                  </a:cubicBezTo>
                  <a:cubicBezTo>
                    <a:pt x="0" y="12"/>
                    <a:pt x="9" y="2"/>
                    <a:pt x="21" y="1"/>
                  </a:cubicBezTo>
                  <a:cubicBezTo>
                    <a:pt x="33" y="0"/>
                    <a:pt x="43" y="9"/>
                    <a:pt x="4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Freeform 92">
              <a:extLst>
                <a:ext uri="{FF2B5EF4-FFF2-40B4-BE49-F238E27FC236}">
                  <a16:creationId xmlns:a16="http://schemas.microsoft.com/office/drawing/2014/main" id="{C85ADA40-185D-4260-9E0A-768CAE3BF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2088"/>
              <a:ext cx="266" cy="262"/>
            </a:xfrm>
            <a:custGeom>
              <a:avLst/>
              <a:gdLst>
                <a:gd name="T0" fmla="*/ 26 w 53"/>
                <a:gd name="T1" fmla="*/ 52 h 52"/>
                <a:gd name="T2" fmla="*/ 1 w 53"/>
                <a:gd name="T3" fmla="*/ 28 h 52"/>
                <a:gd name="T4" fmla="*/ 24 w 53"/>
                <a:gd name="T5" fmla="*/ 1 h 52"/>
                <a:gd name="T6" fmla="*/ 52 w 53"/>
                <a:gd name="T7" fmla="*/ 24 h 52"/>
                <a:gd name="T8" fmla="*/ 28 w 53"/>
                <a:gd name="T9" fmla="*/ 52 h 52"/>
                <a:gd name="T10" fmla="*/ 26 w 53"/>
                <a:gd name="T11" fmla="*/ 52 h 52"/>
                <a:gd name="T12" fmla="*/ 26 w 53"/>
                <a:gd name="T13" fmla="*/ 9 h 52"/>
                <a:gd name="T14" fmla="*/ 25 w 53"/>
                <a:gd name="T15" fmla="*/ 9 h 52"/>
                <a:gd name="T16" fmla="*/ 9 w 53"/>
                <a:gd name="T17" fmla="*/ 28 h 52"/>
                <a:gd name="T18" fmla="*/ 28 w 53"/>
                <a:gd name="T19" fmla="*/ 44 h 52"/>
                <a:gd name="T20" fmla="*/ 44 w 53"/>
                <a:gd name="T21" fmla="*/ 25 h 52"/>
                <a:gd name="T22" fmla="*/ 26 w 53"/>
                <a:gd name="T2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2">
                  <a:moveTo>
                    <a:pt x="26" y="52"/>
                  </a:moveTo>
                  <a:cubicBezTo>
                    <a:pt x="13" y="52"/>
                    <a:pt x="2" y="42"/>
                    <a:pt x="1" y="28"/>
                  </a:cubicBezTo>
                  <a:cubicBezTo>
                    <a:pt x="0" y="14"/>
                    <a:pt x="10" y="2"/>
                    <a:pt x="24" y="1"/>
                  </a:cubicBezTo>
                  <a:cubicBezTo>
                    <a:pt x="39" y="0"/>
                    <a:pt x="51" y="10"/>
                    <a:pt x="52" y="24"/>
                  </a:cubicBezTo>
                  <a:cubicBezTo>
                    <a:pt x="53" y="39"/>
                    <a:pt x="42" y="51"/>
                    <a:pt x="28" y="52"/>
                  </a:cubicBezTo>
                  <a:cubicBezTo>
                    <a:pt x="28" y="52"/>
                    <a:pt x="27" y="52"/>
                    <a:pt x="26" y="52"/>
                  </a:cubicBezTo>
                  <a:close/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15" y="9"/>
                    <a:pt x="8" y="18"/>
                    <a:pt x="9" y="28"/>
                  </a:cubicBezTo>
                  <a:cubicBezTo>
                    <a:pt x="9" y="37"/>
                    <a:pt x="18" y="45"/>
                    <a:pt x="28" y="44"/>
                  </a:cubicBezTo>
                  <a:cubicBezTo>
                    <a:pt x="37" y="43"/>
                    <a:pt x="45" y="35"/>
                    <a:pt x="44" y="25"/>
                  </a:cubicBezTo>
                  <a:cubicBezTo>
                    <a:pt x="43" y="16"/>
                    <a:pt x="36" y="9"/>
                    <a:pt x="26" y="9"/>
                  </a:cubicBez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Freeform 93">
              <a:extLst>
                <a:ext uri="{FF2B5EF4-FFF2-40B4-BE49-F238E27FC236}">
                  <a16:creationId xmlns:a16="http://schemas.microsoft.com/office/drawing/2014/main" id="{26C9E192-132A-49EE-9A1F-791CB092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113"/>
              <a:ext cx="765" cy="806"/>
            </a:xfrm>
            <a:custGeom>
              <a:avLst/>
              <a:gdLst>
                <a:gd name="T0" fmla="*/ 112 w 152"/>
                <a:gd name="T1" fmla="*/ 70 h 160"/>
                <a:gd name="T2" fmla="*/ 90 w 152"/>
                <a:gd name="T3" fmla="*/ 23 h 160"/>
                <a:gd name="T4" fmla="*/ 60 w 152"/>
                <a:gd name="T5" fmla="*/ 0 h 160"/>
                <a:gd name="T6" fmla="*/ 0 w 152"/>
                <a:gd name="T7" fmla="*/ 0 h 160"/>
                <a:gd name="T8" fmla="*/ 21 w 152"/>
                <a:gd name="T9" fmla="*/ 17 h 160"/>
                <a:gd name="T10" fmla="*/ 50 w 152"/>
                <a:gd name="T11" fmla="*/ 21 h 160"/>
                <a:gd name="T12" fmla="*/ 63 w 152"/>
                <a:gd name="T13" fmla="*/ 37 h 160"/>
                <a:gd name="T14" fmla="*/ 37 w 152"/>
                <a:gd name="T15" fmla="*/ 64 h 160"/>
                <a:gd name="T16" fmla="*/ 35 w 152"/>
                <a:gd name="T17" fmla="*/ 66 h 160"/>
                <a:gd name="T18" fmla="*/ 44 w 152"/>
                <a:gd name="T19" fmla="*/ 111 h 160"/>
                <a:gd name="T20" fmla="*/ 59 w 152"/>
                <a:gd name="T21" fmla="*/ 126 h 160"/>
                <a:gd name="T22" fmla="*/ 19 w 152"/>
                <a:gd name="T23" fmla="*/ 150 h 160"/>
                <a:gd name="T24" fmla="*/ 25 w 152"/>
                <a:gd name="T25" fmla="*/ 160 h 160"/>
                <a:gd name="T26" fmla="*/ 84 w 152"/>
                <a:gd name="T27" fmla="*/ 141 h 160"/>
                <a:gd name="T28" fmla="*/ 89 w 152"/>
                <a:gd name="T29" fmla="*/ 125 h 160"/>
                <a:gd name="T30" fmla="*/ 66 w 152"/>
                <a:gd name="T31" fmla="*/ 91 h 160"/>
                <a:gd name="T32" fmla="*/ 85 w 152"/>
                <a:gd name="T33" fmla="*/ 72 h 160"/>
                <a:gd name="T34" fmla="*/ 100 w 152"/>
                <a:gd name="T35" fmla="*/ 92 h 160"/>
                <a:gd name="T36" fmla="*/ 129 w 152"/>
                <a:gd name="T37" fmla="*/ 92 h 160"/>
                <a:gd name="T38" fmla="*/ 152 w 152"/>
                <a:gd name="T39" fmla="*/ 76 h 160"/>
                <a:gd name="T40" fmla="*/ 112 w 152"/>
                <a:gd name="T41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60">
                  <a:moveTo>
                    <a:pt x="112" y="70"/>
                  </a:move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70" y="3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10" y="15"/>
                    <a:pt x="21" y="17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2" y="83"/>
                    <a:pt x="31" y="96"/>
                    <a:pt x="44" y="111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1" y="138"/>
                    <a:pt x="93" y="130"/>
                    <a:pt x="89" y="125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95" y="89"/>
                    <a:pt x="100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44" y="92"/>
                    <a:pt x="152" y="76"/>
                    <a:pt x="152" y="76"/>
                  </a:cubicBezTo>
                  <a:lnTo>
                    <a:pt x="112" y="70"/>
                  </a:lnTo>
                  <a:close/>
                </a:path>
              </a:pathLst>
            </a:custGeom>
            <a:solidFill>
              <a:srgbClr val="62C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94">
              <a:extLst>
                <a:ext uri="{FF2B5EF4-FFF2-40B4-BE49-F238E27FC236}">
                  <a16:creationId xmlns:a16="http://schemas.microsoft.com/office/drawing/2014/main" id="{F2A8F12B-E934-4CD8-BE68-918C18E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093"/>
              <a:ext cx="820" cy="846"/>
            </a:xfrm>
            <a:custGeom>
              <a:avLst/>
              <a:gdLst>
                <a:gd name="T0" fmla="*/ 31 w 163"/>
                <a:gd name="T1" fmla="*/ 168 h 168"/>
                <a:gd name="T2" fmla="*/ 28 w 163"/>
                <a:gd name="T3" fmla="*/ 160 h 168"/>
                <a:gd name="T4" fmla="*/ 88 w 163"/>
                <a:gd name="T5" fmla="*/ 141 h 168"/>
                <a:gd name="T6" fmla="*/ 92 w 163"/>
                <a:gd name="T7" fmla="*/ 137 h 168"/>
                <a:gd name="T8" fmla="*/ 91 w 163"/>
                <a:gd name="T9" fmla="*/ 131 h 168"/>
                <a:gd name="T10" fmla="*/ 66 w 163"/>
                <a:gd name="T11" fmla="*/ 94 h 168"/>
                <a:gd name="T12" fmla="*/ 90 w 163"/>
                <a:gd name="T13" fmla="*/ 70 h 168"/>
                <a:gd name="T14" fmla="*/ 93 w 163"/>
                <a:gd name="T15" fmla="*/ 74 h 168"/>
                <a:gd name="T16" fmla="*/ 107 w 163"/>
                <a:gd name="T17" fmla="*/ 92 h 168"/>
                <a:gd name="T18" fmla="*/ 134 w 163"/>
                <a:gd name="T19" fmla="*/ 92 h 168"/>
                <a:gd name="T20" fmla="*/ 151 w 163"/>
                <a:gd name="T21" fmla="*/ 83 h 168"/>
                <a:gd name="T22" fmla="*/ 114 w 163"/>
                <a:gd name="T23" fmla="*/ 77 h 168"/>
                <a:gd name="T24" fmla="*/ 92 w 163"/>
                <a:gd name="T25" fmla="*/ 29 h 168"/>
                <a:gd name="T26" fmla="*/ 65 w 163"/>
                <a:gd name="T27" fmla="*/ 8 h 168"/>
                <a:gd name="T28" fmla="*/ 11 w 163"/>
                <a:gd name="T29" fmla="*/ 8 h 168"/>
                <a:gd name="T30" fmla="*/ 27 w 163"/>
                <a:gd name="T31" fmla="*/ 17 h 168"/>
                <a:gd name="T32" fmla="*/ 57 w 163"/>
                <a:gd name="T33" fmla="*/ 21 h 168"/>
                <a:gd name="T34" fmla="*/ 73 w 163"/>
                <a:gd name="T35" fmla="*/ 42 h 168"/>
                <a:gd name="T36" fmla="*/ 45 w 163"/>
                <a:gd name="T37" fmla="*/ 71 h 168"/>
                <a:gd name="T38" fmla="*/ 44 w 163"/>
                <a:gd name="T39" fmla="*/ 73 h 168"/>
                <a:gd name="T40" fmla="*/ 52 w 163"/>
                <a:gd name="T41" fmla="*/ 112 h 168"/>
                <a:gd name="T42" fmla="*/ 70 w 163"/>
                <a:gd name="T43" fmla="*/ 131 h 168"/>
                <a:gd name="T44" fmla="*/ 26 w 163"/>
                <a:gd name="T45" fmla="*/ 157 h 168"/>
                <a:gd name="T46" fmla="*/ 22 w 163"/>
                <a:gd name="T47" fmla="*/ 150 h 168"/>
                <a:gd name="T48" fmla="*/ 57 w 163"/>
                <a:gd name="T49" fmla="*/ 129 h 168"/>
                <a:gd name="T50" fmla="*/ 46 w 163"/>
                <a:gd name="T51" fmla="*/ 118 h 168"/>
                <a:gd name="T52" fmla="*/ 37 w 163"/>
                <a:gd name="T53" fmla="*/ 68 h 168"/>
                <a:gd name="T54" fmla="*/ 39 w 163"/>
                <a:gd name="T55" fmla="*/ 66 h 168"/>
                <a:gd name="T56" fmla="*/ 63 w 163"/>
                <a:gd name="T57" fmla="*/ 41 h 168"/>
                <a:gd name="T58" fmla="*/ 53 w 163"/>
                <a:gd name="T59" fmla="*/ 28 h 168"/>
                <a:gd name="T60" fmla="*/ 25 w 163"/>
                <a:gd name="T61" fmla="*/ 25 h 168"/>
                <a:gd name="T62" fmla="*/ 1 w 163"/>
                <a:gd name="T63" fmla="*/ 5 h 168"/>
                <a:gd name="T64" fmla="*/ 0 w 163"/>
                <a:gd name="T65" fmla="*/ 0 h 168"/>
                <a:gd name="T66" fmla="*/ 66 w 163"/>
                <a:gd name="T67" fmla="*/ 0 h 168"/>
                <a:gd name="T68" fmla="*/ 98 w 163"/>
                <a:gd name="T69" fmla="*/ 24 h 168"/>
                <a:gd name="T70" fmla="*/ 99 w 163"/>
                <a:gd name="T71" fmla="*/ 24 h 168"/>
                <a:gd name="T72" fmla="*/ 120 w 163"/>
                <a:gd name="T73" fmla="*/ 70 h 168"/>
                <a:gd name="T74" fmla="*/ 163 w 163"/>
                <a:gd name="T75" fmla="*/ 77 h 168"/>
                <a:gd name="T76" fmla="*/ 161 w 163"/>
                <a:gd name="T77" fmla="*/ 82 h 168"/>
                <a:gd name="T78" fmla="*/ 134 w 163"/>
                <a:gd name="T79" fmla="*/ 100 h 168"/>
                <a:gd name="T80" fmla="*/ 104 w 163"/>
                <a:gd name="T81" fmla="*/ 100 h 168"/>
                <a:gd name="T82" fmla="*/ 103 w 163"/>
                <a:gd name="T83" fmla="*/ 99 h 168"/>
                <a:gd name="T84" fmla="*/ 89 w 163"/>
                <a:gd name="T85" fmla="*/ 82 h 168"/>
                <a:gd name="T86" fmla="*/ 77 w 163"/>
                <a:gd name="T87" fmla="*/ 95 h 168"/>
                <a:gd name="T88" fmla="*/ 98 w 163"/>
                <a:gd name="T89" fmla="*/ 126 h 168"/>
                <a:gd name="T90" fmla="*/ 100 w 163"/>
                <a:gd name="T91" fmla="*/ 139 h 168"/>
                <a:gd name="T92" fmla="*/ 90 w 163"/>
                <a:gd name="T93" fmla="*/ 149 h 168"/>
                <a:gd name="T94" fmla="*/ 31 w 163"/>
                <a:gd name="T9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168">
                  <a:moveTo>
                    <a:pt x="31" y="168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90" y="140"/>
                    <a:pt x="91" y="139"/>
                    <a:pt x="92" y="137"/>
                  </a:cubicBezTo>
                  <a:cubicBezTo>
                    <a:pt x="93" y="135"/>
                    <a:pt x="92" y="133"/>
                    <a:pt x="91" y="13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7" y="80"/>
                    <a:pt x="103" y="89"/>
                    <a:pt x="107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42" y="92"/>
                    <a:pt x="147" y="87"/>
                    <a:pt x="151" y="8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86" y="24"/>
                    <a:pt x="72" y="11"/>
                    <a:pt x="65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13"/>
                    <a:pt x="20" y="16"/>
                    <a:pt x="27" y="17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3" y="86"/>
                    <a:pt x="38" y="97"/>
                    <a:pt x="52" y="112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33" y="104"/>
                    <a:pt x="22" y="87"/>
                    <a:pt x="37" y="68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3" y="23"/>
                    <a:pt x="4" y="1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3"/>
                    <a:pt x="96" y="22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52" y="100"/>
                    <a:pt x="13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3" y="99"/>
                    <a:pt x="103" y="99"/>
                    <a:pt x="103" y="99"/>
                  </a:cubicBezTo>
                  <a:cubicBezTo>
                    <a:pt x="99" y="97"/>
                    <a:pt x="93" y="88"/>
                    <a:pt x="89" y="82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100" y="130"/>
                    <a:pt x="101" y="135"/>
                    <a:pt x="100" y="139"/>
                  </a:cubicBezTo>
                  <a:cubicBezTo>
                    <a:pt x="98" y="144"/>
                    <a:pt x="95" y="147"/>
                    <a:pt x="90" y="149"/>
                  </a:cubicBezTo>
                  <a:lnTo>
                    <a:pt x="31" y="168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Rectangle 95">
              <a:extLst>
                <a:ext uri="{FF2B5EF4-FFF2-40B4-BE49-F238E27FC236}">
                  <a16:creationId xmlns:a16="http://schemas.microsoft.com/office/drawing/2014/main" id="{991D93F0-3608-40A2-B26D-3F9EFEE3B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314"/>
              <a:ext cx="181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Rectangle 96">
              <a:extLst>
                <a:ext uri="{FF2B5EF4-FFF2-40B4-BE49-F238E27FC236}">
                  <a16:creationId xmlns:a16="http://schemas.microsoft.com/office/drawing/2014/main" id="{9BDBD245-894A-4546-80C0-C46E00C6E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314"/>
              <a:ext cx="81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" name="Rectangle 97">
              <a:extLst>
                <a:ext uri="{FF2B5EF4-FFF2-40B4-BE49-F238E27FC236}">
                  <a16:creationId xmlns:a16="http://schemas.microsoft.com/office/drawing/2014/main" id="{A27D039D-6046-4658-930D-AA7308A5B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314"/>
              <a:ext cx="40" cy="41"/>
            </a:xfrm>
            <a:prstGeom prst="rect">
              <a:avLst/>
            </a:pr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" name="Freeform 98">
              <a:extLst>
                <a:ext uri="{FF2B5EF4-FFF2-40B4-BE49-F238E27FC236}">
                  <a16:creationId xmlns:a16="http://schemas.microsoft.com/office/drawing/2014/main" id="{36E1436B-4ED9-4686-BF85-A939308B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687"/>
              <a:ext cx="402" cy="222"/>
            </a:xfrm>
            <a:custGeom>
              <a:avLst/>
              <a:gdLst>
                <a:gd name="T0" fmla="*/ 15 w 402"/>
                <a:gd name="T1" fmla="*/ 222 h 222"/>
                <a:gd name="T2" fmla="*/ 0 w 402"/>
                <a:gd name="T3" fmla="*/ 186 h 222"/>
                <a:gd name="T4" fmla="*/ 387 w 402"/>
                <a:gd name="T5" fmla="*/ 0 h 222"/>
                <a:gd name="T6" fmla="*/ 402 w 402"/>
                <a:gd name="T7" fmla="*/ 35 h 222"/>
                <a:gd name="T8" fmla="*/ 15 w 402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2">
                  <a:moveTo>
                    <a:pt x="15" y="222"/>
                  </a:moveTo>
                  <a:lnTo>
                    <a:pt x="0" y="186"/>
                  </a:lnTo>
                  <a:lnTo>
                    <a:pt x="387" y="0"/>
                  </a:lnTo>
                  <a:lnTo>
                    <a:pt x="402" y="35"/>
                  </a:lnTo>
                  <a:lnTo>
                    <a:pt x="15" y="222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99">
              <a:extLst>
                <a:ext uri="{FF2B5EF4-FFF2-40B4-BE49-F238E27FC236}">
                  <a16:creationId xmlns:a16="http://schemas.microsoft.com/office/drawing/2014/main" id="{228611EA-E0CA-4DFA-9AA4-4614C183E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556"/>
              <a:ext cx="412" cy="307"/>
            </a:xfrm>
            <a:custGeom>
              <a:avLst/>
              <a:gdLst>
                <a:gd name="T0" fmla="*/ 25 w 412"/>
                <a:gd name="T1" fmla="*/ 307 h 307"/>
                <a:gd name="T2" fmla="*/ 0 w 412"/>
                <a:gd name="T3" fmla="*/ 272 h 307"/>
                <a:gd name="T4" fmla="*/ 387 w 412"/>
                <a:gd name="T5" fmla="*/ 0 h 307"/>
                <a:gd name="T6" fmla="*/ 412 w 412"/>
                <a:gd name="T7" fmla="*/ 35 h 307"/>
                <a:gd name="T8" fmla="*/ 25 w 412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07">
                  <a:moveTo>
                    <a:pt x="25" y="307"/>
                  </a:moveTo>
                  <a:lnTo>
                    <a:pt x="0" y="272"/>
                  </a:lnTo>
                  <a:lnTo>
                    <a:pt x="387" y="0"/>
                  </a:lnTo>
                  <a:lnTo>
                    <a:pt x="412" y="35"/>
                  </a:lnTo>
                  <a:lnTo>
                    <a:pt x="25" y="307"/>
                  </a:lnTo>
                  <a:close/>
                </a:path>
              </a:pathLst>
            </a:custGeom>
            <a:solidFill>
              <a:srgbClr val="2C3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F32C88A4-A606-4408-9940-47B9C6416505}"/>
              </a:ext>
            </a:extLst>
          </p:cNvPr>
          <p:cNvSpPr txBox="1"/>
          <p:nvPr/>
        </p:nvSpPr>
        <p:spPr>
          <a:xfrm>
            <a:off x="1923983" y="190385"/>
            <a:ext cx="1012234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6. Negociação Coletiva</a:t>
            </a:r>
            <a:endParaRPr lang="pt-BR" sz="2600" dirty="0">
              <a:solidFill>
                <a:srgbClr val="2C3F4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AF199FD3-AEC9-4C71-92DE-C7FD6A628052}"/>
              </a:ext>
            </a:extLst>
          </p:cNvPr>
          <p:cNvCxnSpPr>
            <a:cxnSpLocks/>
          </p:cNvCxnSpPr>
          <p:nvPr/>
        </p:nvCxnSpPr>
        <p:spPr>
          <a:xfrm flipV="1">
            <a:off x="6096000" y="4608756"/>
            <a:ext cx="0" cy="1853053"/>
          </a:xfrm>
          <a:prstGeom prst="line">
            <a:avLst/>
          </a:prstGeom>
          <a:ln w="9525">
            <a:solidFill>
              <a:srgbClr val="2C3F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46DA7F43-B1DE-4CB1-8DF9-0B9862434FDB}"/>
              </a:ext>
            </a:extLst>
          </p:cNvPr>
          <p:cNvSpPr/>
          <p:nvPr/>
        </p:nvSpPr>
        <p:spPr>
          <a:xfrm>
            <a:off x="1744338" y="3069772"/>
            <a:ext cx="8923663" cy="37882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F4E8EBA5-1D25-45CF-84DD-CACFDD3A7A98}"/>
              </a:ext>
            </a:extLst>
          </p:cNvPr>
          <p:cNvCxnSpPr>
            <a:cxnSpLocks/>
          </p:cNvCxnSpPr>
          <p:nvPr/>
        </p:nvCxnSpPr>
        <p:spPr>
          <a:xfrm>
            <a:off x="1805920" y="3055339"/>
            <a:ext cx="8580163" cy="0"/>
          </a:xfrm>
          <a:prstGeom prst="line">
            <a:avLst/>
          </a:prstGeom>
          <a:ln w="28575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112">
            <a:extLst>
              <a:ext uri="{FF2B5EF4-FFF2-40B4-BE49-F238E27FC236}">
                <a16:creationId xmlns:a16="http://schemas.microsoft.com/office/drawing/2014/main" id="{0DD447FE-540D-4AA9-8261-31AF3CC96274}"/>
              </a:ext>
            </a:extLst>
          </p:cNvPr>
          <p:cNvGrpSpPr/>
          <p:nvPr/>
        </p:nvGrpSpPr>
        <p:grpSpPr>
          <a:xfrm>
            <a:off x="2239570" y="3303470"/>
            <a:ext cx="7863986" cy="2748249"/>
            <a:chOff x="5765042" y="3325779"/>
            <a:chExt cx="3037114" cy="2748249"/>
          </a:xfrm>
        </p:grpSpPr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B4173950-9453-443B-878D-374E0ACA63FE}"/>
                </a:ext>
              </a:extLst>
            </p:cNvPr>
            <p:cNvSpPr/>
            <p:nvPr/>
          </p:nvSpPr>
          <p:spPr>
            <a:xfrm>
              <a:off x="6553690" y="3325779"/>
              <a:ext cx="1157820" cy="301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t-BR" sz="2000" b="1" i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O que está sendo feito</a:t>
              </a:r>
            </a:p>
          </p:txBody>
        </p: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84A94A11-4362-467A-8A12-5A36AD5E8C89}"/>
                </a:ext>
              </a:extLst>
            </p:cNvPr>
            <p:cNvSpPr/>
            <p:nvPr/>
          </p:nvSpPr>
          <p:spPr>
            <a:xfrm>
              <a:off x="5765042" y="3734926"/>
              <a:ext cx="3037114" cy="233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2800" dirty="0">
                  <a:latin typeface="Century Gothic" pitchFamily="34" charset="0"/>
                </a:rPr>
                <a:t>Recomendações para contratação de planos de saúde (ex: </a:t>
              </a:r>
              <a:r>
                <a:rPr lang="pt-BR" sz="2800" dirty="0" err="1">
                  <a:latin typeface="Century Gothic" pitchFamily="34" charset="0"/>
                </a:rPr>
                <a:t>Leapfrog</a:t>
              </a:r>
              <a:r>
                <a:rPr lang="pt-BR" sz="2800" dirty="0">
                  <a:latin typeface="Century Gothic" pitchFamily="34" charset="0"/>
                </a:rPr>
                <a:t> ) 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2800" dirty="0">
                  <a:latin typeface="Century Gothic" pitchFamily="34" charset="0"/>
                </a:rPr>
                <a:t>Benchmarking de boas práticas que estimulem a eficiência do prestador.  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Clr>
                  <a:srgbClr val="006CB5"/>
                </a:buClr>
                <a:buSzPct val="128000"/>
                <a:buFont typeface="+mj-lt"/>
                <a:buAutoNum type="arabicPeriod"/>
              </a:pPr>
              <a:r>
                <a:rPr lang="pt-BR" sz="2800" dirty="0" err="1">
                  <a:latin typeface="Century Gothic" pitchFamily="34" charset="0"/>
                </a:rPr>
                <a:t>Check</a:t>
              </a:r>
              <a:r>
                <a:rPr lang="pt-BR" sz="2800" dirty="0">
                  <a:latin typeface="Century Gothic" pitchFamily="34" charset="0"/>
                </a:rPr>
                <a:t> </a:t>
              </a:r>
              <a:r>
                <a:rPr lang="pt-BR" sz="2800" dirty="0" err="1">
                  <a:latin typeface="Century Gothic" pitchFamily="34" charset="0"/>
                </a:rPr>
                <a:t>list</a:t>
              </a:r>
              <a:r>
                <a:rPr lang="pt-BR" sz="2800" dirty="0">
                  <a:latin typeface="Century Gothic" pitchFamily="34" charset="0"/>
                </a:rPr>
                <a:t> de requisitos para contratação. </a:t>
              </a: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78F3EE-ECC9-4023-9918-0643CB52BDAD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D5CAE46C-B2ED-4B9E-B574-E67A39EA5867}"/>
              </a:ext>
            </a:extLst>
          </p:cNvPr>
          <p:cNvSpPr/>
          <p:nvPr/>
        </p:nvSpPr>
        <p:spPr>
          <a:xfrm>
            <a:off x="2256105" y="664690"/>
            <a:ext cx="7847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2C3F4F"/>
                </a:solidFill>
                <a:latin typeface="Century Gothic" panose="020B0502020202020204" pitchFamily="34" charset="0"/>
              </a:rPr>
              <a:t>Disseminação de boas práticas para contratantes de planos e de prestadores</a:t>
            </a:r>
          </a:p>
        </p:txBody>
      </p:sp>
    </p:spTree>
    <p:extLst>
      <p:ext uri="{BB962C8B-B14F-4D97-AF65-F5344CB8AC3E}">
        <p14:creationId xmlns:p14="http://schemas.microsoft.com/office/powerpoint/2010/main" val="5137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8" grpId="0"/>
      <p:bldP spid="105" grpId="0" animBg="1"/>
      <p:bldP spid="12" grpId="0" animBg="1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>
            <a:extLst>
              <a:ext uri="{FF2B5EF4-FFF2-40B4-BE49-F238E27FC236}">
                <a16:creationId xmlns:a16="http://schemas.microsoft.com/office/drawing/2014/main" id="{3354DC5D-A20A-47F1-B9F0-13B18CA422C0}"/>
              </a:ext>
            </a:extLst>
          </p:cNvPr>
          <p:cNvSpPr/>
          <p:nvPr/>
        </p:nvSpPr>
        <p:spPr>
          <a:xfrm>
            <a:off x="1524000" y="1107831"/>
            <a:ext cx="9144000" cy="57501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1F530458-D2C5-44B1-A64C-B8168A960E26}"/>
              </a:ext>
            </a:extLst>
          </p:cNvPr>
          <p:cNvSpPr txBox="1"/>
          <p:nvPr/>
        </p:nvSpPr>
        <p:spPr>
          <a:xfrm>
            <a:off x="1770954" y="335829"/>
            <a:ext cx="353654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O que esperar </a:t>
            </a:r>
          </a:p>
        </p:txBody>
      </p:sp>
      <p:pic>
        <p:nvPicPr>
          <p:cNvPr id="227" name="Picture 3">
            <a:extLst>
              <a:ext uri="{FF2B5EF4-FFF2-40B4-BE49-F238E27FC236}">
                <a16:creationId xmlns:a16="http://schemas.microsoft.com/office/drawing/2014/main" id="{6FE9FF8D-15F7-45AD-AED1-7C8A0AEF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" name="Agrupar 357">
            <a:extLst>
              <a:ext uri="{FF2B5EF4-FFF2-40B4-BE49-F238E27FC236}">
                <a16:creationId xmlns:a16="http://schemas.microsoft.com/office/drawing/2014/main" id="{698C59CF-6AD1-47CC-8A3B-18E0AC7A6A4A}"/>
              </a:ext>
            </a:extLst>
          </p:cNvPr>
          <p:cNvGrpSpPr/>
          <p:nvPr/>
        </p:nvGrpSpPr>
        <p:grpSpPr>
          <a:xfrm>
            <a:off x="1353016" y="1554913"/>
            <a:ext cx="2946272" cy="4564712"/>
            <a:chOff x="-170984" y="1554913"/>
            <a:chExt cx="2946272" cy="4564712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AFC863FB-6982-4A63-88EC-4B0FCCEA9244}"/>
                </a:ext>
              </a:extLst>
            </p:cNvPr>
            <p:cNvSpPr/>
            <p:nvPr/>
          </p:nvSpPr>
          <p:spPr>
            <a:xfrm>
              <a:off x="301534" y="2388319"/>
              <a:ext cx="2011489" cy="3731306"/>
            </a:xfrm>
            <a:prstGeom prst="roundRect">
              <a:avLst>
                <a:gd name="adj" fmla="val 10936"/>
              </a:avLst>
            </a:prstGeom>
            <a:pattFill prst="pct10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 w="3175">
              <a:solidFill>
                <a:srgbClr val="2C3F4F"/>
              </a:solidFill>
            </a:ln>
            <a:effectLst>
              <a:outerShdw blurRad="50800" dist="38100" dir="8100000" algn="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pt-BR" sz="20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D1B7A43F-6483-4633-9942-D359EDB01FAD}"/>
                </a:ext>
              </a:extLst>
            </p:cNvPr>
            <p:cNvSpPr/>
            <p:nvPr/>
          </p:nvSpPr>
          <p:spPr>
            <a:xfrm>
              <a:off x="353972" y="4406260"/>
              <a:ext cx="1906612" cy="1348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Conhecimento e compreensão </a:t>
              </a: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do sistema de saúde pelos gestores das empresa. </a:t>
              </a:r>
            </a:p>
          </p:txBody>
        </p:sp>
        <p:sp>
          <p:nvSpPr>
            <p:cNvPr id="309" name="Retângulo 308">
              <a:extLst>
                <a:ext uri="{FF2B5EF4-FFF2-40B4-BE49-F238E27FC236}">
                  <a16:creationId xmlns:a16="http://schemas.microsoft.com/office/drawing/2014/main" id="{6543CB84-2956-4E77-A0A1-541C388C7AA1}"/>
                </a:ext>
              </a:extLst>
            </p:cNvPr>
            <p:cNvSpPr/>
            <p:nvPr/>
          </p:nvSpPr>
          <p:spPr>
            <a:xfrm>
              <a:off x="-170984" y="1554913"/>
              <a:ext cx="294627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i="1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Mudança de paradigma</a:t>
              </a:r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53319D2A-A899-49C7-9D72-4BF2027FF5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03222" y="2848916"/>
              <a:ext cx="1408113" cy="1354138"/>
              <a:chOff x="542" y="1590"/>
              <a:chExt cx="887" cy="853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7F6451D9-7353-4BE1-8F27-718B5D4B6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1590"/>
                <a:ext cx="160" cy="461"/>
              </a:xfrm>
              <a:custGeom>
                <a:avLst/>
                <a:gdLst>
                  <a:gd name="T0" fmla="*/ 44 w 44"/>
                  <a:gd name="T1" fmla="*/ 127 h 127"/>
                  <a:gd name="T2" fmla="*/ 36 w 44"/>
                  <a:gd name="T3" fmla="*/ 127 h 127"/>
                  <a:gd name="T4" fmla="*/ 36 w 44"/>
                  <a:gd name="T5" fmla="*/ 82 h 127"/>
                  <a:gd name="T6" fmla="*/ 0 w 44"/>
                  <a:gd name="T7" fmla="*/ 6 h 127"/>
                  <a:gd name="T8" fmla="*/ 5 w 44"/>
                  <a:gd name="T9" fmla="*/ 0 h 127"/>
                  <a:gd name="T10" fmla="*/ 44 w 44"/>
                  <a:gd name="T11" fmla="*/ 82 h 127"/>
                  <a:gd name="T12" fmla="*/ 44 w 44"/>
                  <a:gd name="T1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27">
                    <a:moveTo>
                      <a:pt x="44" y="127"/>
                    </a:moveTo>
                    <a:cubicBezTo>
                      <a:pt x="36" y="127"/>
                      <a:pt x="36" y="127"/>
                      <a:pt x="36" y="127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52"/>
                      <a:pt x="22" y="23"/>
                      <a:pt x="0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9" y="18"/>
                      <a:pt x="44" y="50"/>
                      <a:pt x="44" y="82"/>
                    </a:cubicBezTo>
                    <a:lnTo>
                      <a:pt x="44" y="127"/>
                    </a:ln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ADF8A6D6-B9CD-41E3-95C4-B0532BB66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080"/>
                <a:ext cx="29" cy="58"/>
              </a:xfrm>
              <a:prstGeom prst="rect">
                <a:avLst/>
              </a:pr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Rectangle 7">
                <a:extLst>
                  <a:ext uri="{FF2B5EF4-FFF2-40B4-BE49-F238E27FC236}">
                    <a16:creationId xmlns:a16="http://schemas.microsoft.com/office/drawing/2014/main" id="{B5EF4F28-2B33-4A3A-9AB3-EDBB51DD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167"/>
                <a:ext cx="29" cy="29"/>
              </a:xfrm>
              <a:prstGeom prst="rect">
                <a:avLst/>
              </a:pr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AE5AAE8F-D205-4039-99C3-981470DF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695"/>
                <a:ext cx="83" cy="356"/>
              </a:xfrm>
              <a:custGeom>
                <a:avLst/>
                <a:gdLst>
                  <a:gd name="T0" fmla="*/ 8 w 23"/>
                  <a:gd name="T1" fmla="*/ 98 h 98"/>
                  <a:gd name="T2" fmla="*/ 0 w 23"/>
                  <a:gd name="T3" fmla="*/ 98 h 98"/>
                  <a:gd name="T4" fmla="*/ 0 w 23"/>
                  <a:gd name="T5" fmla="*/ 53 h 98"/>
                  <a:gd name="T6" fmla="*/ 16 w 23"/>
                  <a:gd name="T7" fmla="*/ 0 h 98"/>
                  <a:gd name="T8" fmla="*/ 23 w 23"/>
                  <a:gd name="T9" fmla="*/ 5 h 98"/>
                  <a:gd name="T10" fmla="*/ 8 w 23"/>
                  <a:gd name="T11" fmla="*/ 53 h 98"/>
                  <a:gd name="T12" fmla="*/ 8 w 23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98">
                    <a:moveTo>
                      <a:pt x="8" y="98"/>
                    </a:moveTo>
                    <a:cubicBezTo>
                      <a:pt x="0" y="98"/>
                      <a:pt x="0" y="98"/>
                      <a:pt x="0" y="98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34"/>
                      <a:pt x="6" y="17"/>
                      <a:pt x="16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3" y="20"/>
                      <a:pt x="8" y="36"/>
                      <a:pt x="8" y="53"/>
                    </a:cubicBezTo>
                    <a:lnTo>
                      <a:pt x="8" y="98"/>
                    </a:lnTo>
                    <a:close/>
                  </a:path>
                </a:pathLst>
              </a:cu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Rectangle 9">
                <a:extLst>
                  <a:ext uri="{FF2B5EF4-FFF2-40B4-BE49-F238E27FC236}">
                    <a16:creationId xmlns:a16="http://schemas.microsoft.com/office/drawing/2014/main" id="{5B4977DC-BE84-46C6-B4BA-CD33D9508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2080"/>
                <a:ext cx="29" cy="58"/>
              </a:xfrm>
              <a:prstGeom prst="rect">
                <a:avLst/>
              </a:pr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5FD47199-2AB4-432F-9AB6-1F3A361A8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2167"/>
                <a:ext cx="29" cy="29"/>
              </a:xfrm>
              <a:prstGeom prst="rect">
                <a:avLst/>
              </a:prstGeom>
              <a:solidFill>
                <a:srgbClr val="BC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Rectangle 11">
                <a:extLst>
                  <a:ext uri="{FF2B5EF4-FFF2-40B4-BE49-F238E27FC236}">
                    <a16:creationId xmlns:a16="http://schemas.microsoft.com/office/drawing/2014/main" id="{51EF8CBD-F64E-43EF-B292-338534E0A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2138"/>
                <a:ext cx="29" cy="174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Rectangle 12">
                <a:extLst>
                  <a:ext uri="{FF2B5EF4-FFF2-40B4-BE49-F238E27FC236}">
                    <a16:creationId xmlns:a16="http://schemas.microsoft.com/office/drawing/2014/main" id="{6AE398D9-CAB4-4D50-9137-00CAE1E47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239"/>
                <a:ext cx="29" cy="88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6065D568-F109-4B46-B3DC-5DE6DE185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356"/>
                <a:ext cx="29" cy="29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Rectangle 14">
                <a:extLst>
                  <a:ext uri="{FF2B5EF4-FFF2-40B4-BE49-F238E27FC236}">
                    <a16:creationId xmlns:a16="http://schemas.microsoft.com/office/drawing/2014/main" id="{0F0D509C-11AD-4D64-A53C-64E58004C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414"/>
                <a:ext cx="29" cy="29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Rectangle 15">
                <a:extLst>
                  <a:ext uri="{FF2B5EF4-FFF2-40B4-BE49-F238E27FC236}">
                    <a16:creationId xmlns:a16="http://schemas.microsoft.com/office/drawing/2014/main" id="{C5D47714-BCB7-43E0-95F5-772BE2520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210"/>
                <a:ext cx="29" cy="88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Rectangle 16">
                <a:extLst>
                  <a:ext uri="{FF2B5EF4-FFF2-40B4-BE49-F238E27FC236}">
                    <a16:creationId xmlns:a16="http://schemas.microsoft.com/office/drawing/2014/main" id="{4EE80EF4-1D24-4DC9-9C8E-25F01BEC0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327"/>
                <a:ext cx="29" cy="29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581CA0B4-BF09-438B-B32B-542054C58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" y="1659"/>
                <a:ext cx="298" cy="544"/>
              </a:xfrm>
              <a:custGeom>
                <a:avLst/>
                <a:gdLst>
                  <a:gd name="T0" fmla="*/ 60 w 82"/>
                  <a:gd name="T1" fmla="*/ 0 h 150"/>
                  <a:gd name="T2" fmla="*/ 39 w 82"/>
                  <a:gd name="T3" fmla="*/ 16 h 150"/>
                  <a:gd name="T4" fmla="*/ 16 w 82"/>
                  <a:gd name="T5" fmla="*/ 43 h 150"/>
                  <a:gd name="T6" fmla="*/ 16 w 82"/>
                  <a:gd name="T7" fmla="*/ 46 h 150"/>
                  <a:gd name="T8" fmla="*/ 0 w 82"/>
                  <a:gd name="T9" fmla="*/ 77 h 150"/>
                  <a:gd name="T10" fmla="*/ 7 w 82"/>
                  <a:gd name="T11" fmla="*/ 99 h 150"/>
                  <a:gd name="T12" fmla="*/ 7 w 82"/>
                  <a:gd name="T13" fmla="*/ 110 h 150"/>
                  <a:gd name="T14" fmla="*/ 34 w 82"/>
                  <a:gd name="T15" fmla="*/ 134 h 150"/>
                  <a:gd name="T16" fmla="*/ 57 w 82"/>
                  <a:gd name="T17" fmla="*/ 150 h 150"/>
                  <a:gd name="T18" fmla="*/ 82 w 82"/>
                  <a:gd name="T19" fmla="*/ 126 h 150"/>
                  <a:gd name="T20" fmla="*/ 82 w 82"/>
                  <a:gd name="T21" fmla="*/ 22 h 150"/>
                  <a:gd name="T22" fmla="*/ 60 w 82"/>
                  <a:gd name="T2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50">
                    <a:moveTo>
                      <a:pt x="60" y="0"/>
                    </a:moveTo>
                    <a:cubicBezTo>
                      <a:pt x="50" y="0"/>
                      <a:pt x="42" y="7"/>
                      <a:pt x="39" y="16"/>
                    </a:cubicBezTo>
                    <a:cubicBezTo>
                      <a:pt x="26" y="16"/>
                      <a:pt x="16" y="28"/>
                      <a:pt x="16" y="43"/>
                    </a:cubicBezTo>
                    <a:cubicBezTo>
                      <a:pt x="16" y="44"/>
                      <a:pt x="16" y="45"/>
                      <a:pt x="16" y="46"/>
                    </a:cubicBezTo>
                    <a:cubicBezTo>
                      <a:pt x="7" y="51"/>
                      <a:pt x="0" y="63"/>
                      <a:pt x="0" y="77"/>
                    </a:cubicBezTo>
                    <a:cubicBezTo>
                      <a:pt x="0" y="86"/>
                      <a:pt x="3" y="94"/>
                      <a:pt x="7" y="99"/>
                    </a:cubicBezTo>
                    <a:cubicBezTo>
                      <a:pt x="7" y="103"/>
                      <a:pt x="6" y="106"/>
                      <a:pt x="7" y="110"/>
                    </a:cubicBezTo>
                    <a:cubicBezTo>
                      <a:pt x="8" y="125"/>
                      <a:pt x="20" y="135"/>
                      <a:pt x="34" y="134"/>
                    </a:cubicBezTo>
                    <a:cubicBezTo>
                      <a:pt x="37" y="143"/>
                      <a:pt x="46" y="150"/>
                      <a:pt x="57" y="150"/>
                    </a:cubicBezTo>
                    <a:cubicBezTo>
                      <a:pt x="71" y="150"/>
                      <a:pt x="82" y="139"/>
                      <a:pt x="82" y="126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10"/>
                      <a:pt x="73" y="0"/>
                      <a:pt x="60" y="0"/>
                    </a:cubicBezTo>
                    <a:close/>
                  </a:path>
                </a:pathLst>
              </a:custGeom>
              <a:solidFill>
                <a:srgbClr val="62C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A809B84C-51A0-4521-A465-3E588F1C1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" y="1713"/>
                <a:ext cx="94" cy="124"/>
              </a:xfrm>
              <a:custGeom>
                <a:avLst/>
                <a:gdLst>
                  <a:gd name="T0" fmla="*/ 26 w 26"/>
                  <a:gd name="T1" fmla="*/ 34 h 34"/>
                  <a:gd name="T2" fmla="*/ 0 w 26"/>
                  <a:gd name="T3" fmla="*/ 7 h 34"/>
                  <a:gd name="T4" fmla="*/ 1 w 26"/>
                  <a:gd name="T5" fmla="*/ 0 h 34"/>
                  <a:gd name="T6" fmla="*/ 8 w 26"/>
                  <a:gd name="T7" fmla="*/ 2 h 34"/>
                  <a:gd name="T8" fmla="*/ 8 w 26"/>
                  <a:gd name="T9" fmla="*/ 7 h 34"/>
                  <a:gd name="T10" fmla="*/ 26 w 26"/>
                  <a:gd name="T11" fmla="*/ 26 h 34"/>
                  <a:gd name="T12" fmla="*/ 26 w 26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4">
                    <a:moveTo>
                      <a:pt x="26" y="34"/>
                    </a:moveTo>
                    <a:cubicBezTo>
                      <a:pt x="11" y="34"/>
                      <a:pt x="0" y="22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4"/>
                      <a:pt x="8" y="6"/>
                      <a:pt x="8" y="7"/>
                    </a:cubicBezTo>
                    <a:cubicBezTo>
                      <a:pt x="8" y="17"/>
                      <a:pt x="16" y="26"/>
                      <a:pt x="26" y="26"/>
                    </a:cubicBez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CC565F2C-68E2-445F-A23C-5CD664078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" y="1858"/>
                <a:ext cx="203" cy="87"/>
              </a:xfrm>
              <a:custGeom>
                <a:avLst/>
                <a:gdLst>
                  <a:gd name="T0" fmla="*/ 6 w 56"/>
                  <a:gd name="T1" fmla="*/ 24 h 24"/>
                  <a:gd name="T2" fmla="*/ 0 w 56"/>
                  <a:gd name="T3" fmla="*/ 24 h 24"/>
                  <a:gd name="T4" fmla="*/ 1 w 56"/>
                  <a:gd name="T5" fmla="*/ 16 h 24"/>
                  <a:gd name="T6" fmla="*/ 21 w 56"/>
                  <a:gd name="T7" fmla="*/ 10 h 24"/>
                  <a:gd name="T8" fmla="*/ 37 w 56"/>
                  <a:gd name="T9" fmla="*/ 0 h 24"/>
                  <a:gd name="T10" fmla="*/ 53 w 56"/>
                  <a:gd name="T11" fmla="*/ 8 h 24"/>
                  <a:gd name="T12" fmla="*/ 56 w 56"/>
                  <a:gd name="T13" fmla="*/ 17 h 24"/>
                  <a:gd name="T14" fmla="*/ 48 w 56"/>
                  <a:gd name="T15" fmla="*/ 17 h 24"/>
                  <a:gd name="T16" fmla="*/ 47 w 56"/>
                  <a:gd name="T17" fmla="*/ 13 h 24"/>
                  <a:gd name="T18" fmla="*/ 37 w 56"/>
                  <a:gd name="T19" fmla="*/ 8 h 24"/>
                  <a:gd name="T20" fmla="*/ 27 w 56"/>
                  <a:gd name="T21" fmla="*/ 14 h 24"/>
                  <a:gd name="T22" fmla="*/ 6 w 56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24">
                    <a:moveTo>
                      <a:pt x="6" y="24"/>
                    </a:moveTo>
                    <a:cubicBezTo>
                      <a:pt x="4" y="24"/>
                      <a:pt x="2" y="24"/>
                      <a:pt x="0" y="2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0" y="17"/>
                      <a:pt x="17" y="15"/>
                      <a:pt x="21" y="10"/>
                    </a:cubicBezTo>
                    <a:cubicBezTo>
                      <a:pt x="27" y="2"/>
                      <a:pt x="33" y="0"/>
                      <a:pt x="37" y="0"/>
                    </a:cubicBezTo>
                    <a:cubicBezTo>
                      <a:pt x="43" y="0"/>
                      <a:pt x="49" y="3"/>
                      <a:pt x="53" y="8"/>
                    </a:cubicBezTo>
                    <a:cubicBezTo>
                      <a:pt x="55" y="11"/>
                      <a:pt x="56" y="14"/>
                      <a:pt x="56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6"/>
                      <a:pt x="48" y="14"/>
                      <a:pt x="47" y="13"/>
                    </a:cubicBezTo>
                    <a:cubicBezTo>
                      <a:pt x="45" y="11"/>
                      <a:pt x="42" y="8"/>
                      <a:pt x="37" y="8"/>
                    </a:cubicBezTo>
                    <a:cubicBezTo>
                      <a:pt x="34" y="8"/>
                      <a:pt x="30" y="10"/>
                      <a:pt x="27" y="14"/>
                    </a:cubicBezTo>
                    <a:cubicBezTo>
                      <a:pt x="22" y="21"/>
                      <a:pt x="15" y="24"/>
                      <a:pt x="6" y="24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96CE42FB-52F1-4BF2-BAB5-BCE85906D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1724"/>
                <a:ext cx="98" cy="65"/>
              </a:xfrm>
              <a:custGeom>
                <a:avLst/>
                <a:gdLst>
                  <a:gd name="T0" fmla="*/ 22 w 27"/>
                  <a:gd name="T1" fmla="*/ 18 h 18"/>
                  <a:gd name="T2" fmla="*/ 0 w 27"/>
                  <a:gd name="T3" fmla="*/ 3 h 18"/>
                  <a:gd name="T4" fmla="*/ 8 w 27"/>
                  <a:gd name="T5" fmla="*/ 0 h 18"/>
                  <a:gd name="T6" fmla="*/ 25 w 27"/>
                  <a:gd name="T7" fmla="*/ 10 h 18"/>
                  <a:gd name="T8" fmla="*/ 27 w 27"/>
                  <a:gd name="T9" fmla="*/ 18 h 18"/>
                  <a:gd name="T10" fmla="*/ 22 w 2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22" y="18"/>
                    </a:moveTo>
                    <a:cubicBezTo>
                      <a:pt x="12" y="18"/>
                      <a:pt x="4" y="12"/>
                      <a:pt x="0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7"/>
                      <a:pt x="18" y="12"/>
                      <a:pt x="25" y="1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8"/>
                      <a:pt x="22" y="1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BF209F64-6E36-42DF-9E31-FAFB948FC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2043"/>
                <a:ext cx="98" cy="73"/>
              </a:xfrm>
              <a:custGeom>
                <a:avLst/>
                <a:gdLst>
                  <a:gd name="T0" fmla="*/ 8 w 27"/>
                  <a:gd name="T1" fmla="*/ 20 h 20"/>
                  <a:gd name="T2" fmla="*/ 0 w 27"/>
                  <a:gd name="T3" fmla="*/ 18 h 20"/>
                  <a:gd name="T4" fmla="*/ 27 w 27"/>
                  <a:gd name="T5" fmla="*/ 2 h 20"/>
                  <a:gd name="T6" fmla="*/ 25 w 27"/>
                  <a:gd name="T7" fmla="*/ 10 h 20"/>
                  <a:gd name="T8" fmla="*/ 8 w 2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8" y="2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4" y="6"/>
                      <a:pt x="15" y="0"/>
                      <a:pt x="27" y="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9"/>
                      <a:pt x="10" y="13"/>
                      <a:pt x="8" y="20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3582D0A4-397D-4F0D-A086-35FF93E96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" y="1782"/>
                <a:ext cx="66" cy="62"/>
              </a:xfrm>
              <a:custGeom>
                <a:avLst/>
                <a:gdLst>
                  <a:gd name="T0" fmla="*/ 8 w 18"/>
                  <a:gd name="T1" fmla="*/ 17 h 17"/>
                  <a:gd name="T2" fmla="*/ 0 w 18"/>
                  <a:gd name="T3" fmla="*/ 17 h 17"/>
                  <a:gd name="T4" fmla="*/ 16 w 18"/>
                  <a:gd name="T5" fmla="*/ 0 h 17"/>
                  <a:gd name="T6" fmla="*/ 18 w 18"/>
                  <a:gd name="T7" fmla="*/ 8 h 17"/>
                  <a:gd name="T8" fmla="*/ 8 w 1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8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2"/>
                      <a:pt x="16" y="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9"/>
                      <a:pt x="8" y="13"/>
                      <a:pt x="8" y="17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23">
                <a:extLst>
                  <a:ext uri="{FF2B5EF4-FFF2-40B4-BE49-F238E27FC236}">
                    <a16:creationId xmlns:a16="http://schemas.microsoft.com/office/drawing/2014/main" id="{F0AEAC45-F84D-4A5C-813A-A489CC6D6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2018"/>
                <a:ext cx="61" cy="62"/>
              </a:xfrm>
              <a:custGeom>
                <a:avLst/>
                <a:gdLst>
                  <a:gd name="T0" fmla="*/ 15 w 17"/>
                  <a:gd name="T1" fmla="*/ 17 h 17"/>
                  <a:gd name="T2" fmla="*/ 0 w 17"/>
                  <a:gd name="T3" fmla="*/ 0 h 17"/>
                  <a:gd name="T4" fmla="*/ 8 w 17"/>
                  <a:gd name="T5" fmla="*/ 0 h 17"/>
                  <a:gd name="T6" fmla="*/ 17 w 17"/>
                  <a:gd name="T7" fmla="*/ 9 h 17"/>
                  <a:gd name="T8" fmla="*/ 15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7" y="15"/>
                      <a:pt x="0" y="9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4"/>
                      <a:pt x="12" y="8"/>
                      <a:pt x="17" y="9"/>
                    </a:cubicBez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013445F6-8369-4F82-95A6-4B960E722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" y="1956"/>
                <a:ext cx="157" cy="211"/>
              </a:xfrm>
              <a:custGeom>
                <a:avLst/>
                <a:gdLst>
                  <a:gd name="T0" fmla="*/ 4 w 43"/>
                  <a:gd name="T1" fmla="*/ 58 h 58"/>
                  <a:gd name="T2" fmla="*/ 0 w 43"/>
                  <a:gd name="T3" fmla="*/ 44 h 58"/>
                  <a:gd name="T4" fmla="*/ 26 w 43"/>
                  <a:gd name="T5" fmla="*/ 16 h 58"/>
                  <a:gd name="T6" fmla="*/ 43 w 43"/>
                  <a:gd name="T7" fmla="*/ 0 h 58"/>
                  <a:gd name="T8" fmla="*/ 43 w 43"/>
                  <a:gd name="T9" fmla="*/ 8 h 58"/>
                  <a:gd name="T10" fmla="*/ 34 w 43"/>
                  <a:gd name="T11" fmla="*/ 17 h 58"/>
                  <a:gd name="T12" fmla="*/ 34 w 43"/>
                  <a:gd name="T13" fmla="*/ 24 h 58"/>
                  <a:gd name="T14" fmla="*/ 30 w 43"/>
                  <a:gd name="T15" fmla="*/ 24 h 58"/>
                  <a:gd name="T16" fmla="*/ 8 w 43"/>
                  <a:gd name="T17" fmla="*/ 44 h 58"/>
                  <a:gd name="T18" fmla="*/ 11 w 43"/>
                  <a:gd name="T19" fmla="*/ 54 h 58"/>
                  <a:gd name="T20" fmla="*/ 4 w 43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58">
                    <a:moveTo>
                      <a:pt x="4" y="58"/>
                    </a:moveTo>
                    <a:cubicBezTo>
                      <a:pt x="2" y="54"/>
                      <a:pt x="0" y="49"/>
                      <a:pt x="0" y="44"/>
                    </a:cubicBezTo>
                    <a:cubicBezTo>
                      <a:pt x="0" y="29"/>
                      <a:pt x="11" y="18"/>
                      <a:pt x="26" y="16"/>
                    </a:cubicBezTo>
                    <a:cubicBezTo>
                      <a:pt x="27" y="6"/>
                      <a:pt x="35" y="0"/>
                      <a:pt x="43" y="0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39" y="8"/>
                      <a:pt x="34" y="11"/>
                      <a:pt x="34" y="17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17" y="24"/>
                      <a:pt x="8" y="32"/>
                      <a:pt x="8" y="44"/>
                    </a:cubicBezTo>
                    <a:cubicBezTo>
                      <a:pt x="8" y="48"/>
                      <a:pt x="9" y="51"/>
                      <a:pt x="11" y="54"/>
                    </a:cubicBez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ED9AD3CD-D346-47DF-8732-69DCEF3CF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1877"/>
                <a:ext cx="58" cy="108"/>
              </a:xfrm>
              <a:custGeom>
                <a:avLst/>
                <a:gdLst>
                  <a:gd name="T0" fmla="*/ 0 w 16"/>
                  <a:gd name="T1" fmla="*/ 30 h 30"/>
                  <a:gd name="T2" fmla="*/ 0 w 16"/>
                  <a:gd name="T3" fmla="*/ 22 h 30"/>
                  <a:gd name="T4" fmla="*/ 8 w 16"/>
                  <a:gd name="T5" fmla="*/ 15 h 30"/>
                  <a:gd name="T6" fmla="*/ 0 w 16"/>
                  <a:gd name="T7" fmla="*/ 8 h 30"/>
                  <a:gd name="T8" fmla="*/ 0 w 16"/>
                  <a:gd name="T9" fmla="*/ 0 h 30"/>
                  <a:gd name="T10" fmla="*/ 16 w 16"/>
                  <a:gd name="T11" fmla="*/ 15 h 30"/>
                  <a:gd name="T12" fmla="*/ 0 w 16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0" y="3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8" y="19"/>
                      <a:pt x="8" y="15"/>
                    </a:cubicBezTo>
                    <a:cubicBezTo>
                      <a:pt x="8" y="11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7"/>
                      <a:pt x="16" y="15"/>
                    </a:cubicBezTo>
                    <a:cubicBezTo>
                      <a:pt x="16" y="23"/>
                      <a:pt x="9" y="30"/>
                      <a:pt x="0" y="30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3F318218-0CD8-4E64-89A0-69D772582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1659"/>
                <a:ext cx="305" cy="544"/>
              </a:xfrm>
              <a:custGeom>
                <a:avLst/>
                <a:gdLst>
                  <a:gd name="T0" fmla="*/ 23 w 84"/>
                  <a:gd name="T1" fmla="*/ 0 h 150"/>
                  <a:gd name="T2" fmla="*/ 46 w 84"/>
                  <a:gd name="T3" fmla="*/ 16 h 150"/>
                  <a:gd name="T4" fmla="*/ 68 w 84"/>
                  <a:gd name="T5" fmla="*/ 43 h 150"/>
                  <a:gd name="T6" fmla="*/ 68 w 84"/>
                  <a:gd name="T7" fmla="*/ 46 h 150"/>
                  <a:gd name="T8" fmla="*/ 84 w 84"/>
                  <a:gd name="T9" fmla="*/ 77 h 150"/>
                  <a:gd name="T10" fmla="*/ 77 w 84"/>
                  <a:gd name="T11" fmla="*/ 99 h 150"/>
                  <a:gd name="T12" fmla="*/ 78 w 84"/>
                  <a:gd name="T13" fmla="*/ 110 h 150"/>
                  <a:gd name="T14" fmla="*/ 51 w 84"/>
                  <a:gd name="T15" fmla="*/ 134 h 150"/>
                  <a:gd name="T16" fmla="*/ 26 w 84"/>
                  <a:gd name="T17" fmla="*/ 150 h 150"/>
                  <a:gd name="T18" fmla="*/ 0 w 84"/>
                  <a:gd name="T19" fmla="*/ 126 h 150"/>
                  <a:gd name="T20" fmla="*/ 0 w 84"/>
                  <a:gd name="T21" fmla="*/ 22 h 150"/>
                  <a:gd name="T22" fmla="*/ 23 w 84"/>
                  <a:gd name="T2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50">
                    <a:moveTo>
                      <a:pt x="23" y="0"/>
                    </a:moveTo>
                    <a:cubicBezTo>
                      <a:pt x="33" y="0"/>
                      <a:pt x="43" y="7"/>
                      <a:pt x="46" y="16"/>
                    </a:cubicBezTo>
                    <a:cubicBezTo>
                      <a:pt x="59" y="16"/>
                      <a:pt x="68" y="28"/>
                      <a:pt x="68" y="43"/>
                    </a:cubicBezTo>
                    <a:cubicBezTo>
                      <a:pt x="68" y="44"/>
                      <a:pt x="68" y="45"/>
                      <a:pt x="68" y="46"/>
                    </a:cubicBezTo>
                    <a:cubicBezTo>
                      <a:pt x="77" y="51"/>
                      <a:pt x="84" y="63"/>
                      <a:pt x="84" y="77"/>
                    </a:cubicBezTo>
                    <a:cubicBezTo>
                      <a:pt x="84" y="86"/>
                      <a:pt x="82" y="94"/>
                      <a:pt x="77" y="99"/>
                    </a:cubicBezTo>
                    <a:cubicBezTo>
                      <a:pt x="78" y="103"/>
                      <a:pt x="78" y="106"/>
                      <a:pt x="78" y="110"/>
                    </a:cubicBezTo>
                    <a:cubicBezTo>
                      <a:pt x="76" y="125"/>
                      <a:pt x="64" y="135"/>
                      <a:pt x="51" y="134"/>
                    </a:cubicBezTo>
                    <a:cubicBezTo>
                      <a:pt x="47" y="143"/>
                      <a:pt x="38" y="150"/>
                      <a:pt x="26" y="150"/>
                    </a:cubicBezTo>
                    <a:cubicBezTo>
                      <a:pt x="12" y="150"/>
                      <a:pt x="0" y="139"/>
                      <a:pt x="0" y="12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lose/>
                  </a:path>
                </a:pathLst>
              </a:custGeom>
              <a:solidFill>
                <a:srgbClr val="62C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813078E0-AE34-43C8-BE79-51E958014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069"/>
                <a:ext cx="36" cy="98"/>
              </a:xfrm>
              <a:custGeom>
                <a:avLst/>
                <a:gdLst>
                  <a:gd name="T0" fmla="*/ 7 w 10"/>
                  <a:gd name="T1" fmla="*/ 27 h 27"/>
                  <a:gd name="T2" fmla="*/ 0 w 10"/>
                  <a:gd name="T3" fmla="*/ 23 h 27"/>
                  <a:gd name="T4" fmla="*/ 2 w 10"/>
                  <a:gd name="T5" fmla="*/ 13 h 27"/>
                  <a:gd name="T6" fmla="*/ 0 w 10"/>
                  <a:gd name="T7" fmla="*/ 4 h 27"/>
                  <a:gd name="T8" fmla="*/ 7 w 10"/>
                  <a:gd name="T9" fmla="*/ 0 h 27"/>
                  <a:gd name="T10" fmla="*/ 10 w 10"/>
                  <a:gd name="T11" fmla="*/ 13 h 27"/>
                  <a:gd name="T12" fmla="*/ 7 w 10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7">
                    <a:moveTo>
                      <a:pt x="7" y="27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0"/>
                      <a:pt x="2" y="17"/>
                      <a:pt x="2" y="13"/>
                    </a:cubicBezTo>
                    <a:cubicBezTo>
                      <a:pt x="2" y="10"/>
                      <a:pt x="1" y="6"/>
                      <a:pt x="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4"/>
                      <a:pt x="10" y="8"/>
                      <a:pt x="10" y="13"/>
                    </a:cubicBezTo>
                    <a:cubicBezTo>
                      <a:pt x="10" y="18"/>
                      <a:pt x="9" y="23"/>
                      <a:pt x="7" y="27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9F86CB9A-DAA5-4F39-811A-67E4F18FE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1782"/>
                <a:ext cx="65" cy="62"/>
              </a:xfrm>
              <a:custGeom>
                <a:avLst/>
                <a:gdLst>
                  <a:gd name="T0" fmla="*/ 18 w 18"/>
                  <a:gd name="T1" fmla="*/ 17 h 17"/>
                  <a:gd name="T2" fmla="*/ 10 w 18"/>
                  <a:gd name="T3" fmla="*/ 17 h 17"/>
                  <a:gd name="T4" fmla="*/ 0 w 18"/>
                  <a:gd name="T5" fmla="*/ 8 h 17"/>
                  <a:gd name="T6" fmla="*/ 2 w 18"/>
                  <a:gd name="T7" fmla="*/ 0 h 17"/>
                  <a:gd name="T8" fmla="*/ 18 w 1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8" y="17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3"/>
                      <a:pt x="5" y="9"/>
                      <a:pt x="0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2"/>
                      <a:pt x="18" y="8"/>
                      <a:pt x="18" y="17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1E63E17B-C502-48B7-BE40-ACC9DA33D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1757"/>
                <a:ext cx="112" cy="91"/>
              </a:xfrm>
              <a:custGeom>
                <a:avLst/>
                <a:gdLst>
                  <a:gd name="T0" fmla="*/ 4 w 31"/>
                  <a:gd name="T1" fmla="*/ 25 h 25"/>
                  <a:gd name="T2" fmla="*/ 0 w 31"/>
                  <a:gd name="T3" fmla="*/ 25 h 25"/>
                  <a:gd name="T4" fmla="*/ 0 w 31"/>
                  <a:gd name="T5" fmla="*/ 17 h 25"/>
                  <a:gd name="T6" fmla="*/ 4 w 31"/>
                  <a:gd name="T7" fmla="*/ 17 h 25"/>
                  <a:gd name="T8" fmla="*/ 23 w 31"/>
                  <a:gd name="T9" fmla="*/ 0 h 25"/>
                  <a:gd name="T10" fmla="*/ 31 w 31"/>
                  <a:gd name="T11" fmla="*/ 0 h 25"/>
                  <a:gd name="T12" fmla="*/ 4 w 31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5">
                    <a:moveTo>
                      <a:pt x="4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5" y="17"/>
                      <a:pt x="23" y="9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4"/>
                      <a:pt x="19" y="25"/>
                      <a:pt x="4" y="25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5DB2E0B7-CB6C-47FA-8F6D-07D68E61F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014"/>
                <a:ext cx="84" cy="98"/>
              </a:xfrm>
              <a:custGeom>
                <a:avLst/>
                <a:gdLst>
                  <a:gd name="T0" fmla="*/ 8 w 23"/>
                  <a:gd name="T1" fmla="*/ 27 h 27"/>
                  <a:gd name="T2" fmla="*/ 0 w 23"/>
                  <a:gd name="T3" fmla="*/ 27 h 27"/>
                  <a:gd name="T4" fmla="*/ 23 w 23"/>
                  <a:gd name="T5" fmla="*/ 0 h 27"/>
                  <a:gd name="T6" fmla="*/ 23 w 23"/>
                  <a:gd name="T7" fmla="*/ 8 h 27"/>
                  <a:gd name="T8" fmla="*/ 8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8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10"/>
                      <a:pt x="8" y="0"/>
                      <a:pt x="23" y="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8"/>
                      <a:pt x="8" y="8"/>
                      <a:pt x="8" y="27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CECBC286-3E9E-45C3-A60D-E7E261ED8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2011"/>
                <a:ext cx="116" cy="58"/>
              </a:xfrm>
              <a:custGeom>
                <a:avLst/>
                <a:gdLst>
                  <a:gd name="T0" fmla="*/ 26 w 32"/>
                  <a:gd name="T1" fmla="*/ 16 h 16"/>
                  <a:gd name="T2" fmla="*/ 1 w 32"/>
                  <a:gd name="T3" fmla="*/ 9 h 16"/>
                  <a:gd name="T4" fmla="*/ 0 w 32"/>
                  <a:gd name="T5" fmla="*/ 2 h 16"/>
                  <a:gd name="T6" fmla="*/ 32 w 32"/>
                  <a:gd name="T7" fmla="*/ 11 h 16"/>
                  <a:gd name="T8" fmla="*/ 26 w 3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26" y="16"/>
                    </a:moveTo>
                    <a:cubicBezTo>
                      <a:pt x="21" y="11"/>
                      <a:pt x="11" y="8"/>
                      <a:pt x="1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3" y="0"/>
                      <a:pt x="25" y="3"/>
                      <a:pt x="32" y="11"/>
                    </a:cubicBez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32">
                <a:extLst>
                  <a:ext uri="{FF2B5EF4-FFF2-40B4-BE49-F238E27FC236}">
                    <a16:creationId xmlns:a16="http://schemas.microsoft.com/office/drawing/2014/main" id="{08A454D4-F493-489A-AFCE-05576D9FB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1793"/>
                <a:ext cx="94" cy="55"/>
              </a:xfrm>
              <a:custGeom>
                <a:avLst/>
                <a:gdLst>
                  <a:gd name="T0" fmla="*/ 26 w 26"/>
                  <a:gd name="T1" fmla="*/ 15 h 15"/>
                  <a:gd name="T2" fmla="*/ 14 w 26"/>
                  <a:gd name="T3" fmla="*/ 15 h 15"/>
                  <a:gd name="T4" fmla="*/ 0 w 26"/>
                  <a:gd name="T5" fmla="*/ 0 h 15"/>
                  <a:gd name="T6" fmla="*/ 8 w 26"/>
                  <a:gd name="T7" fmla="*/ 0 h 15"/>
                  <a:gd name="T8" fmla="*/ 14 w 26"/>
                  <a:gd name="T9" fmla="*/ 7 h 15"/>
                  <a:gd name="T10" fmla="*/ 26 w 26"/>
                  <a:gd name="T11" fmla="*/ 7 h 15"/>
                  <a:gd name="T12" fmla="*/ 26 w 26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5">
                    <a:moveTo>
                      <a:pt x="26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6" y="15"/>
                      <a:pt x="0" y="8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4"/>
                      <a:pt x="10" y="7"/>
                      <a:pt x="14" y="7"/>
                    </a:cubicBezTo>
                    <a:cubicBezTo>
                      <a:pt x="26" y="7"/>
                      <a:pt x="26" y="7"/>
                      <a:pt x="26" y="7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33">
                <a:extLst>
                  <a:ext uri="{FF2B5EF4-FFF2-40B4-BE49-F238E27FC236}">
                    <a16:creationId xmlns:a16="http://schemas.microsoft.com/office/drawing/2014/main" id="{86BD37D5-6CAC-4AD8-99BD-1AF31088E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" y="1887"/>
                <a:ext cx="58" cy="109"/>
              </a:xfrm>
              <a:custGeom>
                <a:avLst/>
                <a:gdLst>
                  <a:gd name="T0" fmla="*/ 16 w 16"/>
                  <a:gd name="T1" fmla="*/ 30 h 30"/>
                  <a:gd name="T2" fmla="*/ 0 w 16"/>
                  <a:gd name="T3" fmla="*/ 15 h 30"/>
                  <a:gd name="T4" fmla="*/ 16 w 16"/>
                  <a:gd name="T5" fmla="*/ 0 h 30"/>
                  <a:gd name="T6" fmla="*/ 16 w 16"/>
                  <a:gd name="T7" fmla="*/ 8 h 30"/>
                  <a:gd name="T8" fmla="*/ 8 w 16"/>
                  <a:gd name="T9" fmla="*/ 15 h 30"/>
                  <a:gd name="T10" fmla="*/ 16 w 16"/>
                  <a:gd name="T11" fmla="*/ 22 h 30"/>
                  <a:gd name="T12" fmla="*/ 16 w 16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16" y="30"/>
                    </a:moveTo>
                    <a:cubicBezTo>
                      <a:pt x="7" y="30"/>
                      <a:pt x="0" y="24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1"/>
                      <a:pt x="8" y="15"/>
                    </a:cubicBezTo>
                    <a:cubicBezTo>
                      <a:pt x="8" y="19"/>
                      <a:pt x="12" y="22"/>
                      <a:pt x="16" y="22"/>
                    </a:cubicBez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3116CDF7-E2C8-4B0C-B975-8FB0D243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877"/>
                <a:ext cx="55" cy="108"/>
              </a:xfrm>
              <a:custGeom>
                <a:avLst/>
                <a:gdLst>
                  <a:gd name="T0" fmla="*/ 0 w 15"/>
                  <a:gd name="T1" fmla="*/ 30 h 30"/>
                  <a:gd name="T2" fmla="*/ 0 w 15"/>
                  <a:gd name="T3" fmla="*/ 22 h 30"/>
                  <a:gd name="T4" fmla="*/ 7 w 15"/>
                  <a:gd name="T5" fmla="*/ 15 h 30"/>
                  <a:gd name="T6" fmla="*/ 0 w 15"/>
                  <a:gd name="T7" fmla="*/ 8 h 30"/>
                  <a:gd name="T8" fmla="*/ 0 w 15"/>
                  <a:gd name="T9" fmla="*/ 0 h 30"/>
                  <a:gd name="T10" fmla="*/ 15 w 15"/>
                  <a:gd name="T11" fmla="*/ 15 h 30"/>
                  <a:gd name="T12" fmla="*/ 0 w 15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0">
                    <a:moveTo>
                      <a:pt x="0" y="3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7" y="19"/>
                      <a:pt x="7" y="15"/>
                    </a:cubicBezTo>
                    <a:cubicBezTo>
                      <a:pt x="7" y="11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5" y="7"/>
                      <a:pt x="15" y="15"/>
                    </a:cubicBezTo>
                    <a:cubicBezTo>
                      <a:pt x="15" y="23"/>
                      <a:pt x="8" y="30"/>
                      <a:pt x="0" y="30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C7C9B596-D92B-437E-923A-36A4603ED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898"/>
                <a:ext cx="113" cy="47"/>
              </a:xfrm>
              <a:custGeom>
                <a:avLst/>
                <a:gdLst>
                  <a:gd name="T0" fmla="*/ 24 w 31"/>
                  <a:gd name="T1" fmla="*/ 13 h 13"/>
                  <a:gd name="T2" fmla="*/ 17 w 31"/>
                  <a:gd name="T3" fmla="*/ 9 h 13"/>
                  <a:gd name="T4" fmla="*/ 4 w 31"/>
                  <a:gd name="T5" fmla="*/ 11 h 13"/>
                  <a:gd name="T6" fmla="*/ 0 w 31"/>
                  <a:gd name="T7" fmla="*/ 4 h 13"/>
                  <a:gd name="T8" fmla="*/ 19 w 31"/>
                  <a:gd name="T9" fmla="*/ 1 h 13"/>
                  <a:gd name="T10" fmla="*/ 31 w 31"/>
                  <a:gd name="T11" fmla="*/ 8 h 13"/>
                  <a:gd name="T12" fmla="*/ 24 w 31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24" y="13"/>
                    </a:moveTo>
                    <a:cubicBezTo>
                      <a:pt x="22" y="10"/>
                      <a:pt x="19" y="9"/>
                      <a:pt x="17" y="9"/>
                    </a:cubicBezTo>
                    <a:cubicBezTo>
                      <a:pt x="12" y="8"/>
                      <a:pt x="7" y="9"/>
                      <a:pt x="4" y="1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1"/>
                      <a:pt x="12" y="0"/>
                      <a:pt x="19" y="1"/>
                    </a:cubicBezTo>
                    <a:cubicBezTo>
                      <a:pt x="24" y="2"/>
                      <a:pt x="28" y="5"/>
                      <a:pt x="31" y="8"/>
                    </a:cubicBez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3548CDAE-A0E6-4E9F-9D4F-57BB9D74E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011"/>
                <a:ext cx="62" cy="51"/>
              </a:xfrm>
              <a:custGeom>
                <a:avLst/>
                <a:gdLst>
                  <a:gd name="T0" fmla="*/ 1 w 17"/>
                  <a:gd name="T1" fmla="*/ 14 h 14"/>
                  <a:gd name="T2" fmla="*/ 0 w 17"/>
                  <a:gd name="T3" fmla="*/ 6 h 14"/>
                  <a:gd name="T4" fmla="*/ 11 w 17"/>
                  <a:gd name="T5" fmla="*/ 0 h 14"/>
                  <a:gd name="T6" fmla="*/ 17 w 17"/>
                  <a:gd name="T7" fmla="*/ 5 h 14"/>
                  <a:gd name="T8" fmla="*/ 1 w 17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" y="14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5"/>
                      <a:pt x="8" y="3"/>
                      <a:pt x="11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10"/>
                      <a:pt x="7" y="13"/>
                      <a:pt x="1" y="14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37">
                <a:extLst>
                  <a:ext uri="{FF2B5EF4-FFF2-40B4-BE49-F238E27FC236}">
                    <a16:creationId xmlns:a16="http://schemas.microsoft.com/office/drawing/2014/main" id="{5E1E6B29-0E92-4C8C-810A-4630ED0AD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1710"/>
                <a:ext cx="37" cy="40"/>
              </a:xfrm>
              <a:custGeom>
                <a:avLst/>
                <a:gdLst>
                  <a:gd name="T0" fmla="*/ 26 w 37"/>
                  <a:gd name="T1" fmla="*/ 40 h 40"/>
                  <a:gd name="T2" fmla="*/ 0 w 37"/>
                  <a:gd name="T3" fmla="*/ 29 h 40"/>
                  <a:gd name="T4" fmla="*/ 11 w 37"/>
                  <a:gd name="T5" fmla="*/ 0 h 40"/>
                  <a:gd name="T6" fmla="*/ 37 w 37"/>
                  <a:gd name="T7" fmla="*/ 14 h 40"/>
                  <a:gd name="T8" fmla="*/ 26 w 3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0">
                    <a:moveTo>
                      <a:pt x="26" y="40"/>
                    </a:moveTo>
                    <a:lnTo>
                      <a:pt x="0" y="29"/>
                    </a:lnTo>
                    <a:lnTo>
                      <a:pt x="11" y="0"/>
                    </a:lnTo>
                    <a:lnTo>
                      <a:pt x="37" y="14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59" name="Agrupar 358">
            <a:extLst>
              <a:ext uri="{FF2B5EF4-FFF2-40B4-BE49-F238E27FC236}">
                <a16:creationId xmlns:a16="http://schemas.microsoft.com/office/drawing/2014/main" id="{2F2E1A8E-7C91-4137-8774-0835820B9FC8}"/>
              </a:ext>
            </a:extLst>
          </p:cNvPr>
          <p:cNvGrpSpPr/>
          <p:nvPr/>
        </p:nvGrpSpPr>
        <p:grpSpPr>
          <a:xfrm>
            <a:off x="4002016" y="1554913"/>
            <a:ext cx="2011489" cy="4564712"/>
            <a:chOff x="2478015" y="1554913"/>
            <a:chExt cx="2011489" cy="4564712"/>
          </a:xfrm>
        </p:grpSpPr>
        <p:sp>
          <p:nvSpPr>
            <p:cNvPr id="120" name="Retângulo: Cantos Arredondados 119">
              <a:extLst>
                <a:ext uri="{FF2B5EF4-FFF2-40B4-BE49-F238E27FC236}">
                  <a16:creationId xmlns:a16="http://schemas.microsoft.com/office/drawing/2014/main" id="{BA90039A-72B8-478B-A3BD-95911C5B89F8}"/>
                </a:ext>
              </a:extLst>
            </p:cNvPr>
            <p:cNvSpPr/>
            <p:nvPr/>
          </p:nvSpPr>
          <p:spPr>
            <a:xfrm>
              <a:off x="2478015" y="2388319"/>
              <a:ext cx="2011489" cy="3731306"/>
            </a:xfrm>
            <a:prstGeom prst="roundRect">
              <a:avLst>
                <a:gd name="adj" fmla="val 10936"/>
              </a:avLst>
            </a:prstGeom>
            <a:pattFill prst="pct10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 w="3175">
              <a:solidFill>
                <a:srgbClr val="2C3F4F"/>
              </a:solidFill>
            </a:ln>
            <a:effectLst>
              <a:outerShdw blurRad="50800" dist="38100" dir="8100000" algn="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pt-BR" sz="2000"/>
            </a:p>
          </p:txBody>
        </p:sp>
        <p:sp>
          <p:nvSpPr>
            <p:cNvPr id="121" name="Retângulo 120">
              <a:extLst>
                <a:ext uri="{FF2B5EF4-FFF2-40B4-BE49-F238E27FC236}">
                  <a16:creationId xmlns:a16="http://schemas.microsoft.com/office/drawing/2014/main" id="{7735F451-43C2-419A-98EF-BFC46F20DFB3}"/>
                </a:ext>
              </a:extLst>
            </p:cNvPr>
            <p:cNvSpPr/>
            <p:nvPr/>
          </p:nvSpPr>
          <p:spPr>
            <a:xfrm>
              <a:off x="2531949" y="4301615"/>
              <a:ext cx="1906612" cy="1557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Inclusão dos trabalhadores e dependentes</a:t>
              </a: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 no debate sobre valor em saúde e uso racional do sistema</a:t>
              </a:r>
            </a:p>
          </p:txBody>
        </p:sp>
        <p:sp>
          <p:nvSpPr>
            <p:cNvPr id="310" name="Retângulo 309">
              <a:extLst>
                <a:ext uri="{FF2B5EF4-FFF2-40B4-BE49-F238E27FC236}">
                  <a16:creationId xmlns:a16="http://schemas.microsoft.com/office/drawing/2014/main" id="{AB25F96C-B2C1-4193-AE79-F41396B17135}"/>
                </a:ext>
              </a:extLst>
            </p:cNvPr>
            <p:cNvSpPr/>
            <p:nvPr/>
          </p:nvSpPr>
          <p:spPr>
            <a:xfrm>
              <a:off x="2659224" y="1554913"/>
              <a:ext cx="165206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i="1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Usuários ativos</a:t>
              </a:r>
            </a:p>
          </p:txBody>
        </p:sp>
        <p:grpSp>
          <p:nvGrpSpPr>
            <p:cNvPr id="67" name="Group 40">
              <a:extLst>
                <a:ext uri="{FF2B5EF4-FFF2-40B4-BE49-F238E27FC236}">
                  <a16:creationId xmlns:a16="http://schemas.microsoft.com/office/drawing/2014/main" id="{A4C262AE-587E-48B1-BFF2-162B493A78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69305" y="2812499"/>
              <a:ext cx="1231901" cy="1174749"/>
              <a:chOff x="2638" y="1926"/>
              <a:chExt cx="776" cy="740"/>
            </a:xfrm>
          </p:grpSpPr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246D72EE-B812-4811-81D5-5A30EED8A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217"/>
                <a:ext cx="267" cy="449"/>
              </a:xfrm>
              <a:custGeom>
                <a:avLst/>
                <a:gdLst>
                  <a:gd name="T0" fmla="*/ 60 w 88"/>
                  <a:gd name="T1" fmla="*/ 0 h 148"/>
                  <a:gd name="T2" fmla="*/ 28 w 88"/>
                  <a:gd name="T3" fmla="*/ 0 h 148"/>
                  <a:gd name="T4" fmla="*/ 0 w 88"/>
                  <a:gd name="T5" fmla="*/ 28 h 148"/>
                  <a:gd name="T6" fmla="*/ 0 w 88"/>
                  <a:gd name="T7" fmla="*/ 60 h 148"/>
                  <a:gd name="T8" fmla="*/ 19 w 88"/>
                  <a:gd name="T9" fmla="*/ 80 h 148"/>
                  <a:gd name="T10" fmla="*/ 20 w 88"/>
                  <a:gd name="T11" fmla="*/ 80 h 148"/>
                  <a:gd name="T12" fmla="*/ 20 w 88"/>
                  <a:gd name="T13" fmla="*/ 148 h 148"/>
                  <a:gd name="T14" fmla="*/ 68 w 88"/>
                  <a:gd name="T15" fmla="*/ 148 h 148"/>
                  <a:gd name="T16" fmla="*/ 68 w 88"/>
                  <a:gd name="T17" fmla="*/ 80 h 148"/>
                  <a:gd name="T18" fmla="*/ 88 w 88"/>
                  <a:gd name="T19" fmla="*/ 60 h 148"/>
                  <a:gd name="T20" fmla="*/ 88 w 88"/>
                  <a:gd name="T21" fmla="*/ 28 h 148"/>
                  <a:gd name="T22" fmla="*/ 60 w 88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5" y="0"/>
                      <a:pt x="0" y="12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9"/>
                      <a:pt x="10" y="80"/>
                      <a:pt x="19" y="8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68" y="148"/>
                      <a:pt x="68" y="148"/>
                      <a:pt x="68" y="148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77" y="80"/>
                      <a:pt x="88" y="69"/>
                      <a:pt x="88" y="60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12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42">
                <a:extLst>
                  <a:ext uri="{FF2B5EF4-FFF2-40B4-BE49-F238E27FC236}">
                    <a16:creationId xmlns:a16="http://schemas.microsoft.com/office/drawing/2014/main" id="{ACA64DDC-02A7-4896-9F78-3F29CABCA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035"/>
                <a:ext cx="121" cy="146"/>
              </a:xfrm>
              <a:custGeom>
                <a:avLst/>
                <a:gdLst>
                  <a:gd name="T0" fmla="*/ 20 w 40"/>
                  <a:gd name="T1" fmla="*/ 48 h 48"/>
                  <a:gd name="T2" fmla="*/ 40 w 40"/>
                  <a:gd name="T3" fmla="*/ 28 h 48"/>
                  <a:gd name="T4" fmla="*/ 40 w 40"/>
                  <a:gd name="T5" fmla="*/ 20 h 48"/>
                  <a:gd name="T6" fmla="*/ 20 w 40"/>
                  <a:gd name="T7" fmla="*/ 0 h 48"/>
                  <a:gd name="T8" fmla="*/ 0 w 40"/>
                  <a:gd name="T9" fmla="*/ 20 h 48"/>
                  <a:gd name="T10" fmla="*/ 0 w 40"/>
                  <a:gd name="T11" fmla="*/ 28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9"/>
                      <a:pt x="40" y="28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0"/>
                      <a:pt x="31" y="0"/>
                      <a:pt x="20" y="0"/>
                    </a:cubicBezTo>
                    <a:cubicBezTo>
                      <a:pt x="9" y="0"/>
                      <a:pt x="0" y="10"/>
                      <a:pt x="0" y="2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9"/>
                      <a:pt x="9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43">
                <a:extLst>
                  <a:ext uri="{FF2B5EF4-FFF2-40B4-BE49-F238E27FC236}">
                    <a16:creationId xmlns:a16="http://schemas.microsoft.com/office/drawing/2014/main" id="{40C85F7F-8FA0-4D93-99C3-F6C7A40A7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1" y="2023"/>
                <a:ext cx="145" cy="170"/>
              </a:xfrm>
              <a:custGeom>
                <a:avLst/>
                <a:gdLst>
                  <a:gd name="T0" fmla="*/ 24 w 48"/>
                  <a:gd name="T1" fmla="*/ 56 h 56"/>
                  <a:gd name="T2" fmla="*/ 0 w 48"/>
                  <a:gd name="T3" fmla="*/ 32 h 56"/>
                  <a:gd name="T4" fmla="*/ 0 w 48"/>
                  <a:gd name="T5" fmla="*/ 24 h 56"/>
                  <a:gd name="T6" fmla="*/ 24 w 48"/>
                  <a:gd name="T7" fmla="*/ 0 h 56"/>
                  <a:gd name="T8" fmla="*/ 48 w 48"/>
                  <a:gd name="T9" fmla="*/ 24 h 56"/>
                  <a:gd name="T10" fmla="*/ 48 w 48"/>
                  <a:gd name="T11" fmla="*/ 32 h 56"/>
                  <a:gd name="T12" fmla="*/ 24 w 48"/>
                  <a:gd name="T13" fmla="*/ 56 h 56"/>
                  <a:gd name="T14" fmla="*/ 24 w 48"/>
                  <a:gd name="T15" fmla="*/ 8 h 56"/>
                  <a:gd name="T16" fmla="*/ 8 w 48"/>
                  <a:gd name="T17" fmla="*/ 24 h 56"/>
                  <a:gd name="T18" fmla="*/ 8 w 48"/>
                  <a:gd name="T19" fmla="*/ 32 h 56"/>
                  <a:gd name="T20" fmla="*/ 24 w 48"/>
                  <a:gd name="T21" fmla="*/ 48 h 56"/>
                  <a:gd name="T22" fmla="*/ 40 w 48"/>
                  <a:gd name="T23" fmla="*/ 32 h 56"/>
                  <a:gd name="T24" fmla="*/ 40 w 48"/>
                  <a:gd name="T25" fmla="*/ 24 h 56"/>
                  <a:gd name="T26" fmla="*/ 24 w 48"/>
                  <a:gd name="T2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24" y="56"/>
                    </a:moveTo>
                    <a:cubicBezTo>
                      <a:pt x="11" y="56"/>
                      <a:pt x="0" y="45"/>
                      <a:pt x="0" y="3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5"/>
                      <a:pt x="37" y="56"/>
                      <a:pt x="24" y="56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6"/>
                      <a:pt x="8" y="2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1"/>
                      <a:pt x="15" y="48"/>
                      <a:pt x="24" y="48"/>
                    </a:cubicBezTo>
                    <a:cubicBezTo>
                      <a:pt x="32" y="48"/>
                      <a:pt x="40" y="41"/>
                      <a:pt x="40" y="32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16"/>
                      <a:pt x="32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44">
                <a:extLst>
                  <a:ext uri="{FF2B5EF4-FFF2-40B4-BE49-F238E27FC236}">
                    <a16:creationId xmlns:a16="http://schemas.microsoft.com/office/drawing/2014/main" id="{EAE8D3E2-9D93-411F-8A5E-8C9D6993C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2205"/>
                <a:ext cx="291" cy="267"/>
              </a:xfrm>
              <a:custGeom>
                <a:avLst/>
                <a:gdLst>
                  <a:gd name="T0" fmla="*/ 71 w 96"/>
                  <a:gd name="T1" fmla="*/ 88 h 88"/>
                  <a:gd name="T2" fmla="*/ 71 w 96"/>
                  <a:gd name="T3" fmla="*/ 80 h 88"/>
                  <a:gd name="T4" fmla="*/ 88 w 96"/>
                  <a:gd name="T5" fmla="*/ 64 h 88"/>
                  <a:gd name="T6" fmla="*/ 88 w 96"/>
                  <a:gd name="T7" fmla="*/ 32 h 88"/>
                  <a:gd name="T8" fmla="*/ 64 w 96"/>
                  <a:gd name="T9" fmla="*/ 8 h 88"/>
                  <a:gd name="T10" fmla="*/ 32 w 96"/>
                  <a:gd name="T11" fmla="*/ 8 h 88"/>
                  <a:gd name="T12" fmla="*/ 8 w 96"/>
                  <a:gd name="T13" fmla="*/ 32 h 88"/>
                  <a:gd name="T14" fmla="*/ 8 w 96"/>
                  <a:gd name="T15" fmla="*/ 64 h 88"/>
                  <a:gd name="T16" fmla="*/ 23 w 96"/>
                  <a:gd name="T17" fmla="*/ 80 h 88"/>
                  <a:gd name="T18" fmla="*/ 23 w 96"/>
                  <a:gd name="T19" fmla="*/ 88 h 88"/>
                  <a:gd name="T20" fmla="*/ 0 w 96"/>
                  <a:gd name="T21" fmla="*/ 64 h 88"/>
                  <a:gd name="T22" fmla="*/ 0 w 96"/>
                  <a:gd name="T23" fmla="*/ 32 h 88"/>
                  <a:gd name="T24" fmla="*/ 32 w 96"/>
                  <a:gd name="T25" fmla="*/ 0 h 88"/>
                  <a:gd name="T26" fmla="*/ 64 w 96"/>
                  <a:gd name="T27" fmla="*/ 0 h 88"/>
                  <a:gd name="T28" fmla="*/ 96 w 96"/>
                  <a:gd name="T29" fmla="*/ 32 h 88"/>
                  <a:gd name="T30" fmla="*/ 96 w 96"/>
                  <a:gd name="T31" fmla="*/ 64 h 88"/>
                  <a:gd name="T32" fmla="*/ 71 w 96"/>
                  <a:gd name="T3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88">
                    <a:moveTo>
                      <a:pt x="71" y="88"/>
                    </a:moveTo>
                    <a:cubicBezTo>
                      <a:pt x="71" y="80"/>
                      <a:pt x="71" y="80"/>
                      <a:pt x="71" y="80"/>
                    </a:cubicBezTo>
                    <a:cubicBezTo>
                      <a:pt x="78" y="80"/>
                      <a:pt x="88" y="71"/>
                      <a:pt x="88" y="64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18"/>
                      <a:pt x="74" y="8"/>
                      <a:pt x="64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2" y="8"/>
                      <a:pt x="8" y="18"/>
                      <a:pt x="8" y="3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71"/>
                      <a:pt x="16" y="80"/>
                      <a:pt x="23" y="80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12" y="88"/>
                      <a:pt x="0" y="76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7" y="0"/>
                      <a:pt x="32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9" y="0"/>
                      <a:pt x="96" y="14"/>
                      <a:pt x="96" y="32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75"/>
                      <a:pt x="82" y="88"/>
                      <a:pt x="71" y="8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Rectangle 45">
                <a:extLst>
                  <a:ext uri="{FF2B5EF4-FFF2-40B4-BE49-F238E27FC236}">
                    <a16:creationId xmlns:a16="http://schemas.microsoft.com/office/drawing/2014/main" id="{0065D04B-BFE5-41F4-A0FD-4CBB64694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" y="2302"/>
                <a:ext cx="24" cy="364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Rectangle 46">
                <a:extLst>
                  <a:ext uri="{FF2B5EF4-FFF2-40B4-BE49-F238E27FC236}">
                    <a16:creationId xmlns:a16="http://schemas.microsoft.com/office/drawing/2014/main" id="{C8CA4713-3013-40F8-8FEB-723D15917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2302"/>
                <a:ext cx="24" cy="364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Rectangle 47">
                <a:extLst>
                  <a:ext uri="{FF2B5EF4-FFF2-40B4-BE49-F238E27FC236}">
                    <a16:creationId xmlns:a16="http://schemas.microsoft.com/office/drawing/2014/main" id="{F207407B-0A17-4E4B-BD4C-37C85E1B4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2" y="2460"/>
                <a:ext cx="24" cy="206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48">
                <a:extLst>
                  <a:ext uri="{FF2B5EF4-FFF2-40B4-BE49-F238E27FC236}">
                    <a16:creationId xmlns:a16="http://schemas.microsoft.com/office/drawing/2014/main" id="{92EC06A6-3639-4DBE-9A4F-F2FC119EC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084"/>
                <a:ext cx="291" cy="318"/>
              </a:xfrm>
              <a:custGeom>
                <a:avLst/>
                <a:gdLst>
                  <a:gd name="T0" fmla="*/ 84 w 96"/>
                  <a:gd name="T1" fmla="*/ 0 h 105"/>
                  <a:gd name="T2" fmla="*/ 48 w 96"/>
                  <a:gd name="T3" fmla="*/ 0 h 105"/>
                  <a:gd name="T4" fmla="*/ 0 w 96"/>
                  <a:gd name="T5" fmla="*/ 32 h 105"/>
                  <a:gd name="T6" fmla="*/ 0 w 96"/>
                  <a:gd name="T7" fmla="*/ 64 h 105"/>
                  <a:gd name="T8" fmla="*/ 12 w 96"/>
                  <a:gd name="T9" fmla="*/ 76 h 105"/>
                  <a:gd name="T10" fmla="*/ 40 w 96"/>
                  <a:gd name="T11" fmla="*/ 76 h 105"/>
                  <a:gd name="T12" fmla="*/ 69 w 96"/>
                  <a:gd name="T13" fmla="*/ 102 h 105"/>
                  <a:gd name="T14" fmla="*/ 76 w 96"/>
                  <a:gd name="T15" fmla="*/ 99 h 105"/>
                  <a:gd name="T16" fmla="*/ 76 w 96"/>
                  <a:gd name="T17" fmla="*/ 76 h 105"/>
                  <a:gd name="T18" fmla="*/ 84 w 96"/>
                  <a:gd name="T19" fmla="*/ 76 h 105"/>
                  <a:gd name="T20" fmla="*/ 96 w 96"/>
                  <a:gd name="T21" fmla="*/ 64 h 105"/>
                  <a:gd name="T22" fmla="*/ 96 w 96"/>
                  <a:gd name="T23" fmla="*/ 12 h 105"/>
                  <a:gd name="T24" fmla="*/ 84 w 96"/>
                  <a:gd name="T2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105">
                    <a:moveTo>
                      <a:pt x="84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1"/>
                      <a:pt x="5" y="76"/>
                      <a:pt x="12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72" y="105"/>
                      <a:pt x="76" y="103"/>
                      <a:pt x="76" y="99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90" y="76"/>
                      <a:pt x="96" y="71"/>
                      <a:pt x="96" y="64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6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id="{D13FD65B-3C5B-4F1C-927C-805EF1E5F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2071"/>
                <a:ext cx="315" cy="340"/>
              </a:xfrm>
              <a:custGeom>
                <a:avLst/>
                <a:gdLst>
                  <a:gd name="T0" fmla="*/ 76 w 104"/>
                  <a:gd name="T1" fmla="*/ 112 h 112"/>
                  <a:gd name="T2" fmla="*/ 70 w 104"/>
                  <a:gd name="T3" fmla="*/ 109 h 112"/>
                  <a:gd name="T4" fmla="*/ 42 w 104"/>
                  <a:gd name="T5" fmla="*/ 84 h 112"/>
                  <a:gd name="T6" fmla="*/ 16 w 104"/>
                  <a:gd name="T7" fmla="*/ 84 h 112"/>
                  <a:gd name="T8" fmla="*/ 0 w 104"/>
                  <a:gd name="T9" fmla="*/ 68 h 112"/>
                  <a:gd name="T10" fmla="*/ 0 w 104"/>
                  <a:gd name="T11" fmla="*/ 36 h 112"/>
                  <a:gd name="T12" fmla="*/ 8 w 104"/>
                  <a:gd name="T13" fmla="*/ 36 h 112"/>
                  <a:gd name="T14" fmla="*/ 8 w 104"/>
                  <a:gd name="T15" fmla="*/ 68 h 112"/>
                  <a:gd name="T16" fmla="*/ 16 w 104"/>
                  <a:gd name="T17" fmla="*/ 76 h 112"/>
                  <a:gd name="T18" fmla="*/ 45 w 104"/>
                  <a:gd name="T19" fmla="*/ 76 h 112"/>
                  <a:gd name="T20" fmla="*/ 76 w 104"/>
                  <a:gd name="T21" fmla="*/ 103 h 112"/>
                  <a:gd name="T22" fmla="*/ 76 w 104"/>
                  <a:gd name="T23" fmla="*/ 76 h 112"/>
                  <a:gd name="T24" fmla="*/ 88 w 104"/>
                  <a:gd name="T25" fmla="*/ 76 h 112"/>
                  <a:gd name="T26" fmla="*/ 96 w 104"/>
                  <a:gd name="T27" fmla="*/ 68 h 112"/>
                  <a:gd name="T28" fmla="*/ 96 w 104"/>
                  <a:gd name="T29" fmla="*/ 16 h 112"/>
                  <a:gd name="T30" fmla="*/ 88 w 104"/>
                  <a:gd name="T31" fmla="*/ 8 h 112"/>
                  <a:gd name="T32" fmla="*/ 52 w 104"/>
                  <a:gd name="T33" fmla="*/ 8 h 112"/>
                  <a:gd name="T34" fmla="*/ 52 w 104"/>
                  <a:gd name="T35" fmla="*/ 0 h 112"/>
                  <a:gd name="T36" fmla="*/ 88 w 104"/>
                  <a:gd name="T37" fmla="*/ 0 h 112"/>
                  <a:gd name="T38" fmla="*/ 104 w 104"/>
                  <a:gd name="T39" fmla="*/ 16 h 112"/>
                  <a:gd name="T40" fmla="*/ 104 w 104"/>
                  <a:gd name="T41" fmla="*/ 68 h 112"/>
                  <a:gd name="T42" fmla="*/ 88 w 104"/>
                  <a:gd name="T43" fmla="*/ 84 h 112"/>
                  <a:gd name="T44" fmla="*/ 84 w 104"/>
                  <a:gd name="T45" fmla="*/ 84 h 112"/>
                  <a:gd name="T46" fmla="*/ 84 w 104"/>
                  <a:gd name="T47" fmla="*/ 103 h 112"/>
                  <a:gd name="T48" fmla="*/ 79 w 104"/>
                  <a:gd name="T49" fmla="*/ 111 h 112"/>
                  <a:gd name="T50" fmla="*/ 76 w 104"/>
                  <a:gd name="T5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112">
                    <a:moveTo>
                      <a:pt x="76" y="112"/>
                    </a:moveTo>
                    <a:cubicBezTo>
                      <a:pt x="74" y="112"/>
                      <a:pt x="72" y="111"/>
                      <a:pt x="70" y="109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7" y="84"/>
                      <a:pt x="0" y="77"/>
                      <a:pt x="0" y="6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73"/>
                      <a:pt x="11" y="76"/>
                      <a:pt x="16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92" y="76"/>
                      <a:pt x="96" y="73"/>
                      <a:pt x="96" y="6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6" y="12"/>
                      <a:pt x="92" y="8"/>
                      <a:pt x="8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7" y="0"/>
                      <a:pt x="104" y="8"/>
                      <a:pt x="104" y="16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4" y="77"/>
                      <a:pt x="97" y="84"/>
                      <a:pt x="88" y="84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7"/>
                      <a:pt x="82" y="109"/>
                      <a:pt x="79" y="111"/>
                    </a:cubicBezTo>
                    <a:cubicBezTo>
                      <a:pt x="78" y="111"/>
                      <a:pt x="77" y="112"/>
                      <a:pt x="76" y="112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id="{9167E92F-2A99-4719-BB91-FD427057F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938"/>
                <a:ext cx="351" cy="340"/>
              </a:xfrm>
              <a:custGeom>
                <a:avLst/>
                <a:gdLst>
                  <a:gd name="T0" fmla="*/ 0 w 116"/>
                  <a:gd name="T1" fmla="*/ 12 h 112"/>
                  <a:gd name="T2" fmla="*/ 0 w 116"/>
                  <a:gd name="T3" fmla="*/ 68 h 112"/>
                  <a:gd name="T4" fmla="*/ 12 w 116"/>
                  <a:gd name="T5" fmla="*/ 80 h 112"/>
                  <a:gd name="T6" fmla="*/ 20 w 116"/>
                  <a:gd name="T7" fmla="*/ 80 h 112"/>
                  <a:gd name="T8" fmla="*/ 20 w 116"/>
                  <a:gd name="T9" fmla="*/ 107 h 112"/>
                  <a:gd name="T10" fmla="*/ 27 w 116"/>
                  <a:gd name="T11" fmla="*/ 110 h 112"/>
                  <a:gd name="T12" fmla="*/ 56 w 116"/>
                  <a:gd name="T13" fmla="*/ 80 h 112"/>
                  <a:gd name="T14" fmla="*/ 104 w 116"/>
                  <a:gd name="T15" fmla="*/ 80 h 112"/>
                  <a:gd name="T16" fmla="*/ 116 w 116"/>
                  <a:gd name="T17" fmla="*/ 68 h 112"/>
                  <a:gd name="T18" fmla="*/ 116 w 116"/>
                  <a:gd name="T19" fmla="*/ 12 h 112"/>
                  <a:gd name="T20" fmla="*/ 104 w 116"/>
                  <a:gd name="T21" fmla="*/ 0 h 112"/>
                  <a:gd name="T22" fmla="*/ 12 w 116"/>
                  <a:gd name="T23" fmla="*/ 0 h 112"/>
                  <a:gd name="T24" fmla="*/ 0 w 116"/>
                  <a:gd name="T25" fmla="*/ 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12">
                    <a:moveTo>
                      <a:pt x="0" y="12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75"/>
                      <a:pt x="5" y="80"/>
                      <a:pt x="12" y="8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10"/>
                      <a:pt x="24" y="112"/>
                      <a:pt x="27" y="11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10" y="80"/>
                      <a:pt x="116" y="75"/>
                      <a:pt x="116" y="68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6"/>
                      <a:pt x="110" y="0"/>
                      <a:pt x="10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51">
                <a:extLst>
                  <a:ext uri="{FF2B5EF4-FFF2-40B4-BE49-F238E27FC236}">
                    <a16:creationId xmlns:a16="http://schemas.microsoft.com/office/drawing/2014/main" id="{9A797A90-89DB-4518-9A6B-1FF1F317F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3" y="1926"/>
                <a:ext cx="376" cy="361"/>
              </a:xfrm>
              <a:custGeom>
                <a:avLst/>
                <a:gdLst>
                  <a:gd name="T0" fmla="*/ 28 w 124"/>
                  <a:gd name="T1" fmla="*/ 119 h 119"/>
                  <a:gd name="T2" fmla="*/ 28 w 124"/>
                  <a:gd name="T3" fmla="*/ 119 h 119"/>
                  <a:gd name="T4" fmla="*/ 20 w 124"/>
                  <a:gd name="T5" fmla="*/ 111 h 119"/>
                  <a:gd name="T6" fmla="*/ 20 w 124"/>
                  <a:gd name="T7" fmla="*/ 88 h 119"/>
                  <a:gd name="T8" fmla="*/ 16 w 124"/>
                  <a:gd name="T9" fmla="*/ 88 h 119"/>
                  <a:gd name="T10" fmla="*/ 0 w 124"/>
                  <a:gd name="T11" fmla="*/ 72 h 119"/>
                  <a:gd name="T12" fmla="*/ 0 w 124"/>
                  <a:gd name="T13" fmla="*/ 16 h 119"/>
                  <a:gd name="T14" fmla="*/ 16 w 124"/>
                  <a:gd name="T15" fmla="*/ 0 h 119"/>
                  <a:gd name="T16" fmla="*/ 108 w 124"/>
                  <a:gd name="T17" fmla="*/ 0 h 119"/>
                  <a:gd name="T18" fmla="*/ 124 w 124"/>
                  <a:gd name="T19" fmla="*/ 16 h 119"/>
                  <a:gd name="T20" fmla="*/ 124 w 124"/>
                  <a:gd name="T21" fmla="*/ 72 h 119"/>
                  <a:gd name="T22" fmla="*/ 108 w 124"/>
                  <a:gd name="T23" fmla="*/ 88 h 119"/>
                  <a:gd name="T24" fmla="*/ 61 w 124"/>
                  <a:gd name="T25" fmla="*/ 88 h 119"/>
                  <a:gd name="T26" fmla="*/ 33 w 124"/>
                  <a:gd name="T27" fmla="*/ 116 h 119"/>
                  <a:gd name="T28" fmla="*/ 28 w 124"/>
                  <a:gd name="T29" fmla="*/ 119 h 119"/>
                  <a:gd name="T30" fmla="*/ 16 w 124"/>
                  <a:gd name="T31" fmla="*/ 8 h 119"/>
                  <a:gd name="T32" fmla="*/ 8 w 124"/>
                  <a:gd name="T33" fmla="*/ 16 h 119"/>
                  <a:gd name="T34" fmla="*/ 8 w 124"/>
                  <a:gd name="T35" fmla="*/ 72 h 119"/>
                  <a:gd name="T36" fmla="*/ 16 w 124"/>
                  <a:gd name="T37" fmla="*/ 80 h 119"/>
                  <a:gd name="T38" fmla="*/ 28 w 124"/>
                  <a:gd name="T39" fmla="*/ 80 h 119"/>
                  <a:gd name="T40" fmla="*/ 28 w 124"/>
                  <a:gd name="T41" fmla="*/ 111 h 119"/>
                  <a:gd name="T42" fmla="*/ 58 w 124"/>
                  <a:gd name="T43" fmla="*/ 80 h 119"/>
                  <a:gd name="T44" fmla="*/ 108 w 124"/>
                  <a:gd name="T45" fmla="*/ 80 h 119"/>
                  <a:gd name="T46" fmla="*/ 116 w 124"/>
                  <a:gd name="T47" fmla="*/ 72 h 119"/>
                  <a:gd name="T48" fmla="*/ 116 w 124"/>
                  <a:gd name="T49" fmla="*/ 16 h 119"/>
                  <a:gd name="T50" fmla="*/ 108 w 124"/>
                  <a:gd name="T51" fmla="*/ 8 h 119"/>
                  <a:gd name="T52" fmla="*/ 16 w 124"/>
                  <a:gd name="T53" fmla="*/ 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" h="119">
                    <a:moveTo>
                      <a:pt x="28" y="119"/>
                    </a:moveTo>
                    <a:cubicBezTo>
                      <a:pt x="28" y="119"/>
                      <a:pt x="28" y="119"/>
                      <a:pt x="28" y="119"/>
                    </a:cubicBezTo>
                    <a:cubicBezTo>
                      <a:pt x="23" y="119"/>
                      <a:pt x="20" y="115"/>
                      <a:pt x="20" y="111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7" y="88"/>
                      <a:pt x="0" y="81"/>
                      <a:pt x="0" y="7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7" y="0"/>
                      <a:pt x="124" y="8"/>
                      <a:pt x="124" y="16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4" y="81"/>
                      <a:pt x="117" y="88"/>
                      <a:pt x="108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2" y="118"/>
                      <a:pt x="30" y="119"/>
                      <a:pt x="28" y="119"/>
                    </a:cubicBezTo>
                    <a:close/>
                    <a:moveTo>
                      <a:pt x="16" y="8"/>
                    </a:moveTo>
                    <a:cubicBezTo>
                      <a:pt x="11" y="8"/>
                      <a:pt x="8" y="12"/>
                      <a:pt x="8" y="16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7"/>
                      <a:pt x="11" y="80"/>
                      <a:pt x="16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2" y="80"/>
                      <a:pt x="116" y="77"/>
                      <a:pt x="116" y="72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2"/>
                      <a:pt x="112" y="8"/>
                      <a:pt x="108" y="8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52">
                <a:extLst>
                  <a:ext uri="{FF2B5EF4-FFF2-40B4-BE49-F238E27FC236}">
                    <a16:creationId xmlns:a16="http://schemas.microsoft.com/office/drawing/2014/main" id="{F85B3661-1561-48B8-925E-F6B8EBAB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2071"/>
                <a:ext cx="121" cy="73"/>
              </a:xfrm>
              <a:custGeom>
                <a:avLst/>
                <a:gdLst>
                  <a:gd name="T0" fmla="*/ 8 w 40"/>
                  <a:gd name="T1" fmla="*/ 24 h 24"/>
                  <a:gd name="T2" fmla="*/ 0 w 40"/>
                  <a:gd name="T3" fmla="*/ 24 h 24"/>
                  <a:gd name="T4" fmla="*/ 0 w 40"/>
                  <a:gd name="T5" fmla="*/ 16 h 24"/>
                  <a:gd name="T6" fmla="*/ 16 w 40"/>
                  <a:gd name="T7" fmla="*/ 0 h 24"/>
                  <a:gd name="T8" fmla="*/ 40 w 40"/>
                  <a:gd name="T9" fmla="*/ 0 h 24"/>
                  <a:gd name="T10" fmla="*/ 40 w 40"/>
                  <a:gd name="T11" fmla="*/ 8 h 24"/>
                  <a:gd name="T12" fmla="*/ 16 w 40"/>
                  <a:gd name="T13" fmla="*/ 8 h 24"/>
                  <a:gd name="T14" fmla="*/ 8 w 40"/>
                  <a:gd name="T15" fmla="*/ 16 h 24"/>
                  <a:gd name="T16" fmla="*/ 8 w 40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4">
                    <a:moveTo>
                      <a:pt x="8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8"/>
                      <a:pt x="8" y="12"/>
                      <a:pt x="8" y="16"/>
                    </a:cubicBez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61" name="Agrupar 360">
            <a:extLst>
              <a:ext uri="{FF2B5EF4-FFF2-40B4-BE49-F238E27FC236}">
                <a16:creationId xmlns:a16="http://schemas.microsoft.com/office/drawing/2014/main" id="{CB288C9A-D781-42A4-9E36-D0452482C514}"/>
              </a:ext>
            </a:extLst>
          </p:cNvPr>
          <p:cNvGrpSpPr/>
          <p:nvPr/>
        </p:nvGrpSpPr>
        <p:grpSpPr>
          <a:xfrm>
            <a:off x="6162064" y="1554913"/>
            <a:ext cx="2106296" cy="4564712"/>
            <a:chOff x="4638064" y="1554913"/>
            <a:chExt cx="2106296" cy="4564712"/>
          </a:xfrm>
        </p:grpSpPr>
        <p:sp>
          <p:nvSpPr>
            <p:cNvPr id="162" name="Retângulo: Cantos Arredondados 161">
              <a:extLst>
                <a:ext uri="{FF2B5EF4-FFF2-40B4-BE49-F238E27FC236}">
                  <a16:creationId xmlns:a16="http://schemas.microsoft.com/office/drawing/2014/main" id="{14B285DB-19EE-4F89-9B53-14699C715F4D}"/>
                </a:ext>
              </a:extLst>
            </p:cNvPr>
            <p:cNvSpPr/>
            <p:nvPr/>
          </p:nvSpPr>
          <p:spPr>
            <a:xfrm>
              <a:off x="4654496" y="2388319"/>
              <a:ext cx="2011489" cy="3731306"/>
            </a:xfrm>
            <a:prstGeom prst="roundRect">
              <a:avLst>
                <a:gd name="adj" fmla="val 10936"/>
              </a:avLst>
            </a:prstGeom>
            <a:pattFill prst="pct10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 w="3175">
              <a:solidFill>
                <a:srgbClr val="2C3F4F"/>
              </a:solidFill>
            </a:ln>
            <a:effectLst>
              <a:outerShdw blurRad="50800" dist="38100" dir="8100000" algn="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pt-BR" sz="2000"/>
            </a:p>
          </p:txBody>
        </p:sp>
        <p:sp>
          <p:nvSpPr>
            <p:cNvPr id="163" name="Retângulo 162">
              <a:extLst>
                <a:ext uri="{FF2B5EF4-FFF2-40B4-BE49-F238E27FC236}">
                  <a16:creationId xmlns:a16="http://schemas.microsoft.com/office/drawing/2014/main" id="{BAB2FF7A-B952-486B-8EAD-B2069F0398D6}"/>
                </a:ext>
              </a:extLst>
            </p:cNvPr>
            <p:cNvSpPr/>
            <p:nvPr/>
          </p:nvSpPr>
          <p:spPr>
            <a:xfrm>
              <a:off x="4661980" y="4406260"/>
              <a:ext cx="2058464" cy="1348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Acesso e integração de programas </a:t>
              </a: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de saúde ocupacional e assistencial</a:t>
              </a:r>
            </a:p>
          </p:txBody>
        </p:sp>
        <p:sp>
          <p:nvSpPr>
            <p:cNvPr id="311" name="Retângulo 310">
              <a:extLst>
                <a:ext uri="{FF2B5EF4-FFF2-40B4-BE49-F238E27FC236}">
                  <a16:creationId xmlns:a16="http://schemas.microsoft.com/office/drawing/2014/main" id="{14E4FE25-D8F6-4C7C-999B-DC04C6DC86B7}"/>
                </a:ext>
              </a:extLst>
            </p:cNvPr>
            <p:cNvSpPr/>
            <p:nvPr/>
          </p:nvSpPr>
          <p:spPr>
            <a:xfrm>
              <a:off x="4638064" y="1554913"/>
              <a:ext cx="210629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i="1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Cultura de saúde</a:t>
              </a:r>
            </a:p>
          </p:txBody>
        </p:sp>
        <p:grpSp>
          <p:nvGrpSpPr>
            <p:cNvPr id="82" name="Group 55">
              <a:extLst>
                <a:ext uri="{FF2B5EF4-FFF2-40B4-BE49-F238E27FC236}">
                  <a16:creationId xmlns:a16="http://schemas.microsoft.com/office/drawing/2014/main" id="{0C5E263C-8A78-4357-8E69-75FC99FD4C1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92725" y="2913209"/>
              <a:ext cx="1196975" cy="1090613"/>
              <a:chOff x="2503" y="1811"/>
              <a:chExt cx="754" cy="687"/>
            </a:xfrm>
          </p:grpSpPr>
          <p:sp>
            <p:nvSpPr>
              <p:cNvPr id="84" name="Freeform 56">
                <a:extLst>
                  <a:ext uri="{FF2B5EF4-FFF2-40B4-BE49-F238E27FC236}">
                    <a16:creationId xmlns:a16="http://schemas.microsoft.com/office/drawing/2014/main" id="{6CB2FD88-1E79-43F5-8093-9C3C89910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998"/>
                <a:ext cx="97" cy="220"/>
              </a:xfrm>
              <a:custGeom>
                <a:avLst/>
                <a:gdLst>
                  <a:gd name="T0" fmla="*/ 51 w 51"/>
                  <a:gd name="T1" fmla="*/ 96 h 116"/>
                  <a:gd name="T2" fmla="*/ 34 w 51"/>
                  <a:gd name="T3" fmla="*/ 78 h 116"/>
                  <a:gd name="T4" fmla="*/ 34 w 51"/>
                  <a:gd name="T5" fmla="*/ 26 h 116"/>
                  <a:gd name="T6" fmla="*/ 9 w 51"/>
                  <a:gd name="T7" fmla="*/ 0 h 116"/>
                  <a:gd name="T8" fmla="*/ 1 w 51"/>
                  <a:gd name="T9" fmla="*/ 0 h 116"/>
                  <a:gd name="T10" fmla="*/ 0 w 51"/>
                  <a:gd name="T11" fmla="*/ 0 h 116"/>
                  <a:gd name="T12" fmla="*/ 1 w 51"/>
                  <a:gd name="T13" fmla="*/ 94 h 116"/>
                  <a:gd name="T14" fmla="*/ 14 w 51"/>
                  <a:gd name="T15" fmla="*/ 116 h 116"/>
                  <a:gd name="T16" fmla="*/ 51 w 51"/>
                  <a:gd name="T17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16">
                    <a:moveTo>
                      <a:pt x="51" y="96"/>
                    </a:move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2" y="13"/>
                      <a:pt x="22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28" y="114"/>
                      <a:pt x="41" y="107"/>
                      <a:pt x="51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57">
                <a:extLst>
                  <a:ext uri="{FF2B5EF4-FFF2-40B4-BE49-F238E27FC236}">
                    <a16:creationId xmlns:a16="http://schemas.microsoft.com/office/drawing/2014/main" id="{5F97A687-840F-4137-89FB-E26DD7EB05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4" y="1983"/>
                <a:ext cx="132" cy="250"/>
              </a:xfrm>
              <a:custGeom>
                <a:avLst/>
                <a:gdLst>
                  <a:gd name="T0" fmla="*/ 18 w 70"/>
                  <a:gd name="T1" fmla="*/ 132 h 132"/>
                  <a:gd name="T2" fmla="*/ 1 w 70"/>
                  <a:gd name="T3" fmla="*/ 104 h 132"/>
                  <a:gd name="T4" fmla="*/ 0 w 70"/>
                  <a:gd name="T5" fmla="*/ 1 h 132"/>
                  <a:gd name="T6" fmla="*/ 8 w 70"/>
                  <a:gd name="T7" fmla="*/ 0 h 132"/>
                  <a:gd name="T8" fmla="*/ 9 w 70"/>
                  <a:gd name="T9" fmla="*/ 0 h 132"/>
                  <a:gd name="T10" fmla="*/ 17 w 70"/>
                  <a:gd name="T11" fmla="*/ 0 h 132"/>
                  <a:gd name="T12" fmla="*/ 50 w 70"/>
                  <a:gd name="T13" fmla="*/ 33 h 132"/>
                  <a:gd name="T14" fmla="*/ 50 w 70"/>
                  <a:gd name="T15" fmla="*/ 34 h 132"/>
                  <a:gd name="T16" fmla="*/ 50 w 70"/>
                  <a:gd name="T17" fmla="*/ 83 h 132"/>
                  <a:gd name="T18" fmla="*/ 70 w 70"/>
                  <a:gd name="T19" fmla="*/ 104 h 132"/>
                  <a:gd name="T20" fmla="*/ 65 w 70"/>
                  <a:gd name="T21" fmla="*/ 110 h 132"/>
                  <a:gd name="T22" fmla="*/ 23 w 70"/>
                  <a:gd name="T23" fmla="*/ 131 h 132"/>
                  <a:gd name="T24" fmla="*/ 18 w 70"/>
                  <a:gd name="T25" fmla="*/ 132 h 132"/>
                  <a:gd name="T26" fmla="*/ 17 w 70"/>
                  <a:gd name="T27" fmla="*/ 100 h 132"/>
                  <a:gd name="T28" fmla="*/ 26 w 70"/>
                  <a:gd name="T29" fmla="*/ 115 h 132"/>
                  <a:gd name="T30" fmla="*/ 47 w 70"/>
                  <a:gd name="T31" fmla="*/ 104 h 132"/>
                  <a:gd name="T32" fmla="*/ 34 w 70"/>
                  <a:gd name="T33" fmla="*/ 89 h 132"/>
                  <a:gd name="T34" fmla="*/ 34 w 70"/>
                  <a:gd name="T35" fmla="*/ 35 h 132"/>
                  <a:gd name="T36" fmla="*/ 17 w 70"/>
                  <a:gd name="T37" fmla="*/ 16 h 132"/>
                  <a:gd name="T38" fmla="*/ 16 w 70"/>
                  <a:gd name="T39" fmla="*/ 16 h 132"/>
                  <a:gd name="T40" fmla="*/ 17 w 70"/>
                  <a:gd name="T41" fmla="*/ 10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132">
                    <a:moveTo>
                      <a:pt x="18" y="132"/>
                    </a:moveTo>
                    <a:cubicBezTo>
                      <a:pt x="1" y="104"/>
                      <a:pt x="1" y="104"/>
                      <a:pt x="1" y="10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35" y="0"/>
                      <a:pt x="47" y="17"/>
                      <a:pt x="50" y="33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3" y="122"/>
                      <a:pt x="38" y="129"/>
                      <a:pt x="23" y="131"/>
                    </a:cubicBezTo>
                    <a:lnTo>
                      <a:pt x="18" y="132"/>
                    </a:lnTo>
                    <a:close/>
                    <a:moveTo>
                      <a:pt x="17" y="100"/>
                    </a:moveTo>
                    <a:cubicBezTo>
                      <a:pt x="26" y="115"/>
                      <a:pt x="26" y="115"/>
                      <a:pt x="26" y="115"/>
                    </a:cubicBezTo>
                    <a:cubicBezTo>
                      <a:pt x="34" y="113"/>
                      <a:pt x="41" y="109"/>
                      <a:pt x="47" y="10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2" y="26"/>
                      <a:pt x="26" y="16"/>
                      <a:pt x="17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58">
                <a:extLst>
                  <a:ext uri="{FF2B5EF4-FFF2-40B4-BE49-F238E27FC236}">
                    <a16:creationId xmlns:a16="http://schemas.microsoft.com/office/drawing/2014/main" id="{3AC0997A-49D2-446D-BBD9-8FE904AD4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947"/>
                <a:ext cx="284" cy="411"/>
              </a:xfrm>
              <a:custGeom>
                <a:avLst/>
                <a:gdLst>
                  <a:gd name="T0" fmla="*/ 72 w 150"/>
                  <a:gd name="T1" fmla="*/ 212 h 217"/>
                  <a:gd name="T2" fmla="*/ 1 w 150"/>
                  <a:gd name="T3" fmla="*/ 93 h 217"/>
                  <a:gd name="T4" fmla="*/ 0 w 150"/>
                  <a:gd name="T5" fmla="*/ 0 h 217"/>
                  <a:gd name="T6" fmla="*/ 1 w 150"/>
                  <a:gd name="T7" fmla="*/ 0 h 217"/>
                  <a:gd name="T8" fmla="*/ 9 w 150"/>
                  <a:gd name="T9" fmla="*/ 0 h 217"/>
                  <a:gd name="T10" fmla="*/ 34 w 150"/>
                  <a:gd name="T11" fmla="*/ 25 h 217"/>
                  <a:gd name="T12" fmla="*/ 34 w 150"/>
                  <a:gd name="T13" fmla="*/ 78 h 217"/>
                  <a:gd name="T14" fmla="*/ 53 w 150"/>
                  <a:gd name="T15" fmla="*/ 98 h 217"/>
                  <a:gd name="T16" fmla="*/ 109 w 150"/>
                  <a:gd name="T17" fmla="*/ 154 h 217"/>
                  <a:gd name="T18" fmla="*/ 114 w 150"/>
                  <a:gd name="T19" fmla="*/ 149 h 217"/>
                  <a:gd name="T20" fmla="*/ 80 w 150"/>
                  <a:gd name="T21" fmla="*/ 114 h 217"/>
                  <a:gd name="T22" fmla="*/ 83 w 150"/>
                  <a:gd name="T23" fmla="*/ 80 h 217"/>
                  <a:gd name="T24" fmla="*/ 85 w 150"/>
                  <a:gd name="T25" fmla="*/ 78 h 217"/>
                  <a:gd name="T26" fmla="*/ 147 w 150"/>
                  <a:gd name="T27" fmla="*/ 139 h 217"/>
                  <a:gd name="T28" fmla="*/ 150 w 150"/>
                  <a:gd name="T29" fmla="*/ 184 h 217"/>
                  <a:gd name="T30" fmla="*/ 150 w 150"/>
                  <a:gd name="T3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217">
                    <a:moveTo>
                      <a:pt x="72" y="212"/>
                    </a:moveTo>
                    <a:cubicBezTo>
                      <a:pt x="1" y="93"/>
                      <a:pt x="1" y="93"/>
                      <a:pt x="1" y="9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2" y="0"/>
                      <a:pt x="32" y="12"/>
                      <a:pt x="34" y="2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109" y="154"/>
                      <a:pt x="109" y="154"/>
                      <a:pt x="109" y="154"/>
                    </a:cubicBezTo>
                    <a:cubicBezTo>
                      <a:pt x="114" y="149"/>
                      <a:pt x="114" y="149"/>
                      <a:pt x="114" y="149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71" y="105"/>
                      <a:pt x="74" y="88"/>
                      <a:pt x="83" y="80"/>
                    </a:cubicBezTo>
                    <a:cubicBezTo>
                      <a:pt x="83" y="80"/>
                      <a:pt x="85" y="78"/>
                      <a:pt x="85" y="78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50" y="184"/>
                      <a:pt x="150" y="184"/>
                      <a:pt x="150" y="184"/>
                    </a:cubicBezTo>
                    <a:cubicBezTo>
                      <a:pt x="150" y="217"/>
                      <a:pt x="150" y="217"/>
                      <a:pt x="150" y="2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id="{EC593858-0C2B-4F15-B8DF-1CF8B7E4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1932"/>
                <a:ext cx="315" cy="426"/>
              </a:xfrm>
              <a:custGeom>
                <a:avLst/>
                <a:gdLst>
                  <a:gd name="T0" fmla="*/ 166 w 166"/>
                  <a:gd name="T1" fmla="*/ 225 h 225"/>
                  <a:gd name="T2" fmla="*/ 150 w 166"/>
                  <a:gd name="T3" fmla="*/ 225 h 225"/>
                  <a:gd name="T4" fmla="*/ 150 w 166"/>
                  <a:gd name="T5" fmla="*/ 192 h 225"/>
                  <a:gd name="T6" fmla="*/ 147 w 166"/>
                  <a:gd name="T7" fmla="*/ 151 h 225"/>
                  <a:gd name="T8" fmla="*/ 93 w 166"/>
                  <a:gd name="T9" fmla="*/ 97 h 225"/>
                  <a:gd name="T10" fmla="*/ 93 w 166"/>
                  <a:gd name="T11" fmla="*/ 117 h 225"/>
                  <a:gd name="T12" fmla="*/ 133 w 166"/>
                  <a:gd name="T13" fmla="*/ 157 h 225"/>
                  <a:gd name="T14" fmla="*/ 117 w 166"/>
                  <a:gd name="T15" fmla="*/ 173 h 225"/>
                  <a:gd name="T16" fmla="*/ 56 w 166"/>
                  <a:gd name="T17" fmla="*/ 112 h 225"/>
                  <a:gd name="T18" fmla="*/ 34 w 166"/>
                  <a:gd name="T19" fmla="*/ 89 h 225"/>
                  <a:gd name="T20" fmla="*/ 34 w 166"/>
                  <a:gd name="T21" fmla="*/ 34 h 225"/>
                  <a:gd name="T22" fmla="*/ 17 w 166"/>
                  <a:gd name="T23" fmla="*/ 16 h 225"/>
                  <a:gd name="T24" fmla="*/ 16 w 166"/>
                  <a:gd name="T25" fmla="*/ 16 h 225"/>
                  <a:gd name="T26" fmla="*/ 17 w 166"/>
                  <a:gd name="T27" fmla="*/ 99 h 225"/>
                  <a:gd name="T28" fmla="*/ 87 w 166"/>
                  <a:gd name="T29" fmla="*/ 216 h 225"/>
                  <a:gd name="T30" fmla="*/ 73 w 166"/>
                  <a:gd name="T31" fmla="*/ 224 h 225"/>
                  <a:gd name="T32" fmla="*/ 1 w 166"/>
                  <a:gd name="T33" fmla="*/ 104 h 225"/>
                  <a:gd name="T34" fmla="*/ 0 w 166"/>
                  <a:gd name="T35" fmla="*/ 0 h 225"/>
                  <a:gd name="T36" fmla="*/ 8 w 166"/>
                  <a:gd name="T37" fmla="*/ 0 h 225"/>
                  <a:gd name="T38" fmla="*/ 9 w 166"/>
                  <a:gd name="T39" fmla="*/ 0 h 225"/>
                  <a:gd name="T40" fmla="*/ 17 w 166"/>
                  <a:gd name="T41" fmla="*/ 0 h 225"/>
                  <a:gd name="T42" fmla="*/ 50 w 166"/>
                  <a:gd name="T43" fmla="*/ 32 h 225"/>
                  <a:gd name="T44" fmla="*/ 50 w 166"/>
                  <a:gd name="T45" fmla="*/ 33 h 225"/>
                  <a:gd name="T46" fmla="*/ 50 w 166"/>
                  <a:gd name="T47" fmla="*/ 82 h 225"/>
                  <a:gd name="T48" fmla="*/ 67 w 166"/>
                  <a:gd name="T49" fmla="*/ 101 h 225"/>
                  <a:gd name="T50" fmla="*/ 74 w 166"/>
                  <a:gd name="T51" fmla="*/ 108 h 225"/>
                  <a:gd name="T52" fmla="*/ 85 w 166"/>
                  <a:gd name="T53" fmla="*/ 82 h 225"/>
                  <a:gd name="T54" fmla="*/ 86 w 166"/>
                  <a:gd name="T55" fmla="*/ 82 h 225"/>
                  <a:gd name="T56" fmla="*/ 94 w 166"/>
                  <a:gd name="T57" fmla="*/ 75 h 225"/>
                  <a:gd name="T58" fmla="*/ 163 w 166"/>
                  <a:gd name="T59" fmla="*/ 144 h 225"/>
                  <a:gd name="T60" fmla="*/ 166 w 166"/>
                  <a:gd name="T61" fmla="*/ 192 h 225"/>
                  <a:gd name="T62" fmla="*/ 166 w 166"/>
                  <a:gd name="T6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225">
                    <a:moveTo>
                      <a:pt x="166" y="225"/>
                    </a:moveTo>
                    <a:cubicBezTo>
                      <a:pt x="150" y="225"/>
                      <a:pt x="150" y="225"/>
                      <a:pt x="150" y="225"/>
                    </a:cubicBezTo>
                    <a:cubicBezTo>
                      <a:pt x="150" y="192"/>
                      <a:pt x="150" y="192"/>
                      <a:pt x="150" y="192"/>
                    </a:cubicBezTo>
                    <a:cubicBezTo>
                      <a:pt x="147" y="151"/>
                      <a:pt x="147" y="151"/>
                      <a:pt x="147" y="151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0" y="103"/>
                      <a:pt x="89" y="112"/>
                      <a:pt x="93" y="117"/>
                    </a:cubicBezTo>
                    <a:cubicBezTo>
                      <a:pt x="133" y="157"/>
                      <a:pt x="133" y="157"/>
                      <a:pt x="133" y="157"/>
                    </a:cubicBezTo>
                    <a:cubicBezTo>
                      <a:pt x="117" y="173"/>
                      <a:pt x="117" y="173"/>
                      <a:pt x="117" y="173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2" y="25"/>
                      <a:pt x="26" y="16"/>
                      <a:pt x="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87" y="216"/>
                      <a:pt x="87" y="216"/>
                      <a:pt x="87" y="216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35" y="0"/>
                      <a:pt x="47" y="16"/>
                      <a:pt x="50" y="32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5" y="98"/>
                      <a:pt x="79" y="88"/>
                      <a:pt x="85" y="82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163" y="144"/>
                      <a:pt x="163" y="144"/>
                      <a:pt x="163" y="144"/>
                    </a:cubicBezTo>
                    <a:cubicBezTo>
                      <a:pt x="166" y="192"/>
                      <a:pt x="166" y="192"/>
                      <a:pt x="166" y="192"/>
                    </a:cubicBezTo>
                    <a:lnTo>
                      <a:pt x="166" y="225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Rectangle 60">
                <a:extLst>
                  <a:ext uri="{FF2B5EF4-FFF2-40B4-BE49-F238E27FC236}">
                    <a16:creationId xmlns:a16="http://schemas.microsoft.com/office/drawing/2014/main" id="{100A6707-DFEF-4402-B483-9241D3AA0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" y="2379"/>
                <a:ext cx="235" cy="119"/>
              </a:xfrm>
              <a:prstGeom prst="rect">
                <a:avLst/>
              </a:prstGeom>
              <a:solidFill>
                <a:srgbClr val="AE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61">
                <a:extLst>
                  <a:ext uri="{FF2B5EF4-FFF2-40B4-BE49-F238E27FC236}">
                    <a16:creationId xmlns:a16="http://schemas.microsoft.com/office/drawing/2014/main" id="{1E38F811-8B1A-41C5-B0B4-37BCCB3F9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2379"/>
                <a:ext cx="235" cy="119"/>
              </a:xfrm>
              <a:custGeom>
                <a:avLst/>
                <a:gdLst>
                  <a:gd name="T0" fmla="*/ 235 w 235"/>
                  <a:gd name="T1" fmla="*/ 119 h 119"/>
                  <a:gd name="T2" fmla="*/ 235 w 235"/>
                  <a:gd name="T3" fmla="*/ 0 h 119"/>
                  <a:gd name="T4" fmla="*/ 0 w 235"/>
                  <a:gd name="T5" fmla="*/ 0 h 119"/>
                  <a:gd name="T6" fmla="*/ 0 w 235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119">
                    <a:moveTo>
                      <a:pt x="235" y="119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1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62">
                <a:extLst>
                  <a:ext uri="{FF2B5EF4-FFF2-40B4-BE49-F238E27FC236}">
                    <a16:creationId xmlns:a16="http://schemas.microsoft.com/office/drawing/2014/main" id="{D3B3E7FB-D88A-45D4-9C86-66377F361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1998"/>
                <a:ext cx="96" cy="220"/>
              </a:xfrm>
              <a:custGeom>
                <a:avLst/>
                <a:gdLst>
                  <a:gd name="T0" fmla="*/ 0 w 51"/>
                  <a:gd name="T1" fmla="*/ 96 h 116"/>
                  <a:gd name="T2" fmla="*/ 17 w 51"/>
                  <a:gd name="T3" fmla="*/ 78 h 116"/>
                  <a:gd name="T4" fmla="*/ 17 w 51"/>
                  <a:gd name="T5" fmla="*/ 26 h 116"/>
                  <a:gd name="T6" fmla="*/ 42 w 51"/>
                  <a:gd name="T7" fmla="*/ 0 h 116"/>
                  <a:gd name="T8" fmla="*/ 50 w 51"/>
                  <a:gd name="T9" fmla="*/ 0 h 116"/>
                  <a:gd name="T10" fmla="*/ 51 w 51"/>
                  <a:gd name="T11" fmla="*/ 0 h 116"/>
                  <a:gd name="T12" fmla="*/ 50 w 51"/>
                  <a:gd name="T13" fmla="*/ 94 h 116"/>
                  <a:gd name="T14" fmla="*/ 37 w 51"/>
                  <a:gd name="T15" fmla="*/ 116 h 116"/>
                  <a:gd name="T16" fmla="*/ 0 w 51"/>
                  <a:gd name="T17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16">
                    <a:moveTo>
                      <a:pt x="0" y="96"/>
                    </a:move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13"/>
                      <a:pt x="28" y="0"/>
                      <a:pt x="42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1" y="0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37" y="116"/>
                      <a:pt x="37" y="116"/>
                      <a:pt x="37" y="116"/>
                    </a:cubicBezTo>
                    <a:cubicBezTo>
                      <a:pt x="23" y="114"/>
                      <a:pt x="10" y="107"/>
                      <a:pt x="0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63">
                <a:extLst>
                  <a:ext uri="{FF2B5EF4-FFF2-40B4-BE49-F238E27FC236}">
                    <a16:creationId xmlns:a16="http://schemas.microsoft.com/office/drawing/2014/main" id="{90196155-98F8-46AC-9B02-D34DB0340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4" y="1983"/>
                <a:ext cx="132" cy="250"/>
              </a:xfrm>
              <a:custGeom>
                <a:avLst/>
                <a:gdLst>
                  <a:gd name="T0" fmla="*/ 52 w 70"/>
                  <a:gd name="T1" fmla="*/ 132 h 132"/>
                  <a:gd name="T2" fmla="*/ 47 w 70"/>
                  <a:gd name="T3" fmla="*/ 131 h 132"/>
                  <a:gd name="T4" fmla="*/ 5 w 70"/>
                  <a:gd name="T5" fmla="*/ 110 h 132"/>
                  <a:gd name="T6" fmla="*/ 0 w 70"/>
                  <a:gd name="T7" fmla="*/ 104 h 132"/>
                  <a:gd name="T8" fmla="*/ 20 w 70"/>
                  <a:gd name="T9" fmla="*/ 83 h 132"/>
                  <a:gd name="T10" fmla="*/ 20 w 70"/>
                  <a:gd name="T11" fmla="*/ 33 h 132"/>
                  <a:gd name="T12" fmla="*/ 53 w 70"/>
                  <a:gd name="T13" fmla="*/ 0 h 132"/>
                  <a:gd name="T14" fmla="*/ 61 w 70"/>
                  <a:gd name="T15" fmla="*/ 0 h 132"/>
                  <a:gd name="T16" fmla="*/ 62 w 70"/>
                  <a:gd name="T17" fmla="*/ 0 h 132"/>
                  <a:gd name="T18" fmla="*/ 69 w 70"/>
                  <a:gd name="T19" fmla="*/ 1 h 132"/>
                  <a:gd name="T20" fmla="*/ 70 w 70"/>
                  <a:gd name="T21" fmla="*/ 8 h 132"/>
                  <a:gd name="T22" fmla="*/ 69 w 70"/>
                  <a:gd name="T23" fmla="*/ 104 h 132"/>
                  <a:gd name="T24" fmla="*/ 52 w 70"/>
                  <a:gd name="T25" fmla="*/ 132 h 132"/>
                  <a:gd name="T26" fmla="*/ 22 w 70"/>
                  <a:gd name="T27" fmla="*/ 104 h 132"/>
                  <a:gd name="T28" fmla="*/ 44 w 70"/>
                  <a:gd name="T29" fmla="*/ 115 h 132"/>
                  <a:gd name="T30" fmla="*/ 53 w 70"/>
                  <a:gd name="T31" fmla="*/ 100 h 132"/>
                  <a:gd name="T32" fmla="*/ 54 w 70"/>
                  <a:gd name="T33" fmla="*/ 16 h 132"/>
                  <a:gd name="T34" fmla="*/ 53 w 70"/>
                  <a:gd name="T35" fmla="*/ 16 h 132"/>
                  <a:gd name="T36" fmla="*/ 36 w 70"/>
                  <a:gd name="T37" fmla="*/ 35 h 132"/>
                  <a:gd name="T38" fmla="*/ 36 w 70"/>
                  <a:gd name="T39" fmla="*/ 89 h 132"/>
                  <a:gd name="T40" fmla="*/ 22 w 70"/>
                  <a:gd name="T41" fmla="*/ 10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132">
                    <a:moveTo>
                      <a:pt x="52" y="132"/>
                    </a:moveTo>
                    <a:cubicBezTo>
                      <a:pt x="47" y="131"/>
                      <a:pt x="47" y="131"/>
                      <a:pt x="47" y="131"/>
                    </a:cubicBezTo>
                    <a:cubicBezTo>
                      <a:pt x="31" y="129"/>
                      <a:pt x="17" y="122"/>
                      <a:pt x="5" y="11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3" y="17"/>
                      <a:pt x="35" y="0"/>
                      <a:pt x="53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2" y="0"/>
                      <a:pt x="62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9" y="104"/>
                      <a:pt x="69" y="104"/>
                      <a:pt x="69" y="104"/>
                    </a:cubicBezTo>
                    <a:lnTo>
                      <a:pt x="52" y="132"/>
                    </a:lnTo>
                    <a:close/>
                    <a:moveTo>
                      <a:pt x="22" y="104"/>
                    </a:moveTo>
                    <a:cubicBezTo>
                      <a:pt x="29" y="109"/>
                      <a:pt x="36" y="113"/>
                      <a:pt x="44" y="115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44" y="16"/>
                      <a:pt x="38" y="26"/>
                      <a:pt x="36" y="35"/>
                    </a:cubicBezTo>
                    <a:cubicBezTo>
                      <a:pt x="36" y="89"/>
                      <a:pt x="36" y="89"/>
                      <a:pt x="36" y="89"/>
                    </a:cubicBezTo>
                    <a:lnTo>
                      <a:pt x="22" y="10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64">
                <a:extLst>
                  <a:ext uri="{FF2B5EF4-FFF2-40B4-BE49-F238E27FC236}">
                    <a16:creationId xmlns:a16="http://schemas.microsoft.com/office/drawing/2014/main" id="{F131893F-41AF-468F-8A33-06B46BEA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947"/>
                <a:ext cx="284" cy="411"/>
              </a:xfrm>
              <a:custGeom>
                <a:avLst/>
                <a:gdLst>
                  <a:gd name="T0" fmla="*/ 78 w 150"/>
                  <a:gd name="T1" fmla="*/ 212 h 217"/>
                  <a:gd name="T2" fmla="*/ 149 w 150"/>
                  <a:gd name="T3" fmla="*/ 93 h 217"/>
                  <a:gd name="T4" fmla="*/ 150 w 150"/>
                  <a:gd name="T5" fmla="*/ 0 h 217"/>
                  <a:gd name="T6" fmla="*/ 149 w 150"/>
                  <a:gd name="T7" fmla="*/ 0 h 217"/>
                  <a:gd name="T8" fmla="*/ 141 w 150"/>
                  <a:gd name="T9" fmla="*/ 0 h 217"/>
                  <a:gd name="T10" fmla="*/ 116 w 150"/>
                  <a:gd name="T11" fmla="*/ 25 h 217"/>
                  <a:gd name="T12" fmla="*/ 116 w 150"/>
                  <a:gd name="T13" fmla="*/ 78 h 217"/>
                  <a:gd name="T14" fmla="*/ 96 w 150"/>
                  <a:gd name="T15" fmla="*/ 98 h 217"/>
                  <a:gd name="T16" fmla="*/ 41 w 150"/>
                  <a:gd name="T17" fmla="*/ 154 h 217"/>
                  <a:gd name="T18" fmla="*/ 36 w 150"/>
                  <a:gd name="T19" fmla="*/ 149 h 217"/>
                  <a:gd name="T20" fmla="*/ 70 w 150"/>
                  <a:gd name="T21" fmla="*/ 114 h 217"/>
                  <a:gd name="T22" fmla="*/ 67 w 150"/>
                  <a:gd name="T23" fmla="*/ 80 h 217"/>
                  <a:gd name="T24" fmla="*/ 64 w 150"/>
                  <a:gd name="T25" fmla="*/ 78 h 217"/>
                  <a:gd name="T26" fmla="*/ 3 w 150"/>
                  <a:gd name="T27" fmla="*/ 139 h 217"/>
                  <a:gd name="T28" fmla="*/ 0 w 150"/>
                  <a:gd name="T29" fmla="*/ 184 h 217"/>
                  <a:gd name="T30" fmla="*/ 0 w 150"/>
                  <a:gd name="T3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217">
                    <a:moveTo>
                      <a:pt x="78" y="212"/>
                    </a:moveTo>
                    <a:cubicBezTo>
                      <a:pt x="149" y="93"/>
                      <a:pt x="149" y="93"/>
                      <a:pt x="149" y="93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7" y="0"/>
                      <a:pt x="118" y="12"/>
                      <a:pt x="116" y="25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96" y="98"/>
                      <a:pt x="96" y="98"/>
                      <a:pt x="96" y="98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70" y="114"/>
                      <a:pt x="70" y="114"/>
                      <a:pt x="70" y="114"/>
                    </a:cubicBezTo>
                    <a:cubicBezTo>
                      <a:pt x="79" y="105"/>
                      <a:pt x="76" y="88"/>
                      <a:pt x="67" y="80"/>
                    </a:cubicBezTo>
                    <a:cubicBezTo>
                      <a:pt x="67" y="80"/>
                      <a:pt x="65" y="78"/>
                      <a:pt x="64" y="78"/>
                    </a:cubicBezTo>
                    <a:cubicBezTo>
                      <a:pt x="3" y="139"/>
                      <a:pt x="3" y="139"/>
                      <a:pt x="3" y="139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217"/>
                      <a:pt x="0" y="217"/>
                      <a:pt x="0" y="2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65">
                <a:extLst>
                  <a:ext uri="{FF2B5EF4-FFF2-40B4-BE49-F238E27FC236}">
                    <a16:creationId xmlns:a16="http://schemas.microsoft.com/office/drawing/2014/main" id="{BC645E95-9FB3-447F-9723-C206228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1932"/>
                <a:ext cx="314" cy="426"/>
              </a:xfrm>
              <a:custGeom>
                <a:avLst/>
                <a:gdLst>
                  <a:gd name="T0" fmla="*/ 16 w 166"/>
                  <a:gd name="T1" fmla="*/ 225 h 225"/>
                  <a:gd name="T2" fmla="*/ 0 w 166"/>
                  <a:gd name="T3" fmla="*/ 225 h 225"/>
                  <a:gd name="T4" fmla="*/ 0 w 166"/>
                  <a:gd name="T5" fmla="*/ 191 h 225"/>
                  <a:gd name="T6" fmla="*/ 3 w 166"/>
                  <a:gd name="T7" fmla="*/ 144 h 225"/>
                  <a:gd name="T8" fmla="*/ 72 w 166"/>
                  <a:gd name="T9" fmla="*/ 75 h 225"/>
                  <a:gd name="T10" fmla="*/ 80 w 166"/>
                  <a:gd name="T11" fmla="*/ 82 h 225"/>
                  <a:gd name="T12" fmla="*/ 91 w 166"/>
                  <a:gd name="T13" fmla="*/ 108 h 225"/>
                  <a:gd name="T14" fmla="*/ 99 w 166"/>
                  <a:gd name="T15" fmla="*/ 100 h 225"/>
                  <a:gd name="T16" fmla="*/ 116 w 166"/>
                  <a:gd name="T17" fmla="*/ 82 h 225"/>
                  <a:gd name="T18" fmla="*/ 116 w 166"/>
                  <a:gd name="T19" fmla="*/ 32 h 225"/>
                  <a:gd name="T20" fmla="*/ 149 w 166"/>
                  <a:gd name="T21" fmla="*/ 0 h 225"/>
                  <a:gd name="T22" fmla="*/ 157 w 166"/>
                  <a:gd name="T23" fmla="*/ 0 h 225"/>
                  <a:gd name="T24" fmla="*/ 158 w 166"/>
                  <a:gd name="T25" fmla="*/ 0 h 225"/>
                  <a:gd name="T26" fmla="*/ 165 w 166"/>
                  <a:gd name="T27" fmla="*/ 0 h 225"/>
                  <a:gd name="T28" fmla="*/ 166 w 166"/>
                  <a:gd name="T29" fmla="*/ 8 h 225"/>
                  <a:gd name="T30" fmla="*/ 165 w 166"/>
                  <a:gd name="T31" fmla="*/ 104 h 225"/>
                  <a:gd name="T32" fmla="*/ 93 w 166"/>
                  <a:gd name="T33" fmla="*/ 224 h 225"/>
                  <a:gd name="T34" fmla="*/ 79 w 166"/>
                  <a:gd name="T35" fmla="*/ 216 h 225"/>
                  <a:gd name="T36" fmla="*/ 149 w 166"/>
                  <a:gd name="T37" fmla="*/ 99 h 225"/>
                  <a:gd name="T38" fmla="*/ 149 w 166"/>
                  <a:gd name="T39" fmla="*/ 16 h 225"/>
                  <a:gd name="T40" fmla="*/ 149 w 166"/>
                  <a:gd name="T41" fmla="*/ 16 h 225"/>
                  <a:gd name="T42" fmla="*/ 132 w 166"/>
                  <a:gd name="T43" fmla="*/ 34 h 225"/>
                  <a:gd name="T44" fmla="*/ 132 w 166"/>
                  <a:gd name="T45" fmla="*/ 89 h 225"/>
                  <a:gd name="T46" fmla="*/ 110 w 166"/>
                  <a:gd name="T47" fmla="*/ 112 h 225"/>
                  <a:gd name="T48" fmla="*/ 49 w 166"/>
                  <a:gd name="T49" fmla="*/ 173 h 225"/>
                  <a:gd name="T50" fmla="*/ 32 w 166"/>
                  <a:gd name="T51" fmla="*/ 157 h 225"/>
                  <a:gd name="T52" fmla="*/ 73 w 166"/>
                  <a:gd name="T53" fmla="*/ 117 h 225"/>
                  <a:gd name="T54" fmla="*/ 72 w 166"/>
                  <a:gd name="T55" fmla="*/ 97 h 225"/>
                  <a:gd name="T56" fmla="*/ 19 w 166"/>
                  <a:gd name="T57" fmla="*/ 151 h 225"/>
                  <a:gd name="T58" fmla="*/ 16 w 166"/>
                  <a:gd name="T59" fmla="*/ 192 h 225"/>
                  <a:gd name="T60" fmla="*/ 16 w 166"/>
                  <a:gd name="T61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6" h="225">
                    <a:moveTo>
                      <a:pt x="16" y="225"/>
                    </a:moveTo>
                    <a:cubicBezTo>
                      <a:pt x="0" y="225"/>
                      <a:pt x="0" y="225"/>
                      <a:pt x="0" y="225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3" y="144"/>
                      <a:pt x="3" y="144"/>
                      <a:pt x="3" y="14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7" y="88"/>
                      <a:pt x="91" y="98"/>
                      <a:pt x="91" y="108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9" y="16"/>
                      <a:pt x="131" y="0"/>
                      <a:pt x="149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8" y="0"/>
                      <a:pt x="158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6" y="8"/>
                      <a:pt x="166" y="8"/>
                      <a:pt x="166" y="8"/>
                    </a:cubicBezTo>
                    <a:cubicBezTo>
                      <a:pt x="165" y="104"/>
                      <a:pt x="165" y="104"/>
                      <a:pt x="165" y="104"/>
                    </a:cubicBezTo>
                    <a:cubicBezTo>
                      <a:pt x="93" y="224"/>
                      <a:pt x="93" y="224"/>
                      <a:pt x="93" y="224"/>
                    </a:cubicBezTo>
                    <a:cubicBezTo>
                      <a:pt x="79" y="216"/>
                      <a:pt x="79" y="216"/>
                      <a:pt x="79" y="216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0" y="16"/>
                      <a:pt x="133" y="25"/>
                      <a:pt x="132" y="34"/>
                    </a:cubicBezTo>
                    <a:cubicBezTo>
                      <a:pt x="132" y="89"/>
                      <a:pt x="132" y="89"/>
                      <a:pt x="132" y="89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49" y="173"/>
                      <a:pt x="49" y="173"/>
                      <a:pt x="49" y="173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7" y="112"/>
                      <a:pt x="76" y="103"/>
                      <a:pt x="72" y="97"/>
                    </a:cubicBezTo>
                    <a:cubicBezTo>
                      <a:pt x="19" y="151"/>
                      <a:pt x="19" y="151"/>
                      <a:pt x="19" y="151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225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Rectangle 66">
                <a:extLst>
                  <a:ext uri="{FF2B5EF4-FFF2-40B4-BE49-F238E27FC236}">
                    <a16:creationId xmlns:a16="http://schemas.microsoft.com/office/drawing/2014/main" id="{695E262C-8E34-4B7A-BBC8-8958EE781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2379"/>
                <a:ext cx="233" cy="119"/>
              </a:xfrm>
              <a:prstGeom prst="rect">
                <a:avLst/>
              </a:prstGeom>
              <a:solidFill>
                <a:srgbClr val="AE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Freeform 67">
                <a:extLst>
                  <a:ext uri="{FF2B5EF4-FFF2-40B4-BE49-F238E27FC236}">
                    <a16:creationId xmlns:a16="http://schemas.microsoft.com/office/drawing/2014/main" id="{1E988F32-A00D-46B4-8E3F-FACBCF5B6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2379"/>
                <a:ext cx="233" cy="119"/>
              </a:xfrm>
              <a:custGeom>
                <a:avLst/>
                <a:gdLst>
                  <a:gd name="T0" fmla="*/ 0 w 233"/>
                  <a:gd name="T1" fmla="*/ 119 h 119"/>
                  <a:gd name="T2" fmla="*/ 0 w 233"/>
                  <a:gd name="T3" fmla="*/ 0 h 119"/>
                  <a:gd name="T4" fmla="*/ 233 w 233"/>
                  <a:gd name="T5" fmla="*/ 0 h 119"/>
                  <a:gd name="T6" fmla="*/ 233 w 233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119">
                    <a:moveTo>
                      <a:pt x="0" y="119"/>
                    </a:moveTo>
                    <a:lnTo>
                      <a:pt x="0" y="0"/>
                    </a:lnTo>
                    <a:lnTo>
                      <a:pt x="233" y="0"/>
                    </a:lnTo>
                    <a:lnTo>
                      <a:pt x="233" y="1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3" name="Freeform 68">
                <a:extLst>
                  <a:ext uri="{FF2B5EF4-FFF2-40B4-BE49-F238E27FC236}">
                    <a16:creationId xmlns:a16="http://schemas.microsoft.com/office/drawing/2014/main" id="{8D4AA19E-B542-46CE-BE10-0B4B2A04F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1811"/>
                <a:ext cx="440" cy="382"/>
              </a:xfrm>
              <a:custGeom>
                <a:avLst/>
                <a:gdLst>
                  <a:gd name="T0" fmla="*/ 202 w 232"/>
                  <a:gd name="T1" fmla="*/ 116 h 202"/>
                  <a:gd name="T2" fmla="*/ 208 w 232"/>
                  <a:gd name="T3" fmla="*/ 110 h 202"/>
                  <a:gd name="T4" fmla="*/ 208 w 232"/>
                  <a:gd name="T5" fmla="*/ 25 h 202"/>
                  <a:gd name="T6" fmla="*/ 207 w 232"/>
                  <a:gd name="T7" fmla="*/ 24 h 202"/>
                  <a:gd name="T8" fmla="*/ 122 w 232"/>
                  <a:gd name="T9" fmla="*/ 24 h 202"/>
                  <a:gd name="T10" fmla="*/ 116 w 232"/>
                  <a:gd name="T11" fmla="*/ 30 h 202"/>
                  <a:gd name="T12" fmla="*/ 109 w 232"/>
                  <a:gd name="T13" fmla="*/ 24 h 202"/>
                  <a:gd name="T14" fmla="*/ 24 w 232"/>
                  <a:gd name="T15" fmla="*/ 24 h 202"/>
                  <a:gd name="T16" fmla="*/ 24 w 232"/>
                  <a:gd name="T17" fmla="*/ 25 h 202"/>
                  <a:gd name="T18" fmla="*/ 24 w 232"/>
                  <a:gd name="T19" fmla="*/ 110 h 202"/>
                  <a:gd name="T20" fmla="*/ 30 w 232"/>
                  <a:gd name="T21" fmla="*/ 116 h 202"/>
                  <a:gd name="T22" fmla="*/ 116 w 232"/>
                  <a:gd name="T23" fmla="*/ 202 h 202"/>
                  <a:gd name="T24" fmla="*/ 202 w 232"/>
                  <a:gd name="T25" fmla="*/ 11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02">
                    <a:moveTo>
                      <a:pt x="202" y="116"/>
                    </a:moveTo>
                    <a:cubicBezTo>
                      <a:pt x="208" y="110"/>
                      <a:pt x="208" y="110"/>
                      <a:pt x="208" y="110"/>
                    </a:cubicBezTo>
                    <a:cubicBezTo>
                      <a:pt x="232" y="86"/>
                      <a:pt x="232" y="48"/>
                      <a:pt x="208" y="25"/>
                    </a:cubicBezTo>
                    <a:cubicBezTo>
                      <a:pt x="207" y="24"/>
                      <a:pt x="207" y="24"/>
                      <a:pt x="207" y="24"/>
                    </a:cubicBezTo>
                    <a:cubicBezTo>
                      <a:pt x="184" y="0"/>
                      <a:pt x="146" y="0"/>
                      <a:pt x="122" y="24"/>
                    </a:cubicBezTo>
                    <a:cubicBezTo>
                      <a:pt x="116" y="30"/>
                      <a:pt x="116" y="30"/>
                      <a:pt x="116" y="30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86" y="0"/>
                      <a:pt x="48" y="0"/>
                      <a:pt x="24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0" y="48"/>
                      <a:pt x="0" y="86"/>
                      <a:pt x="24" y="110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116" y="202"/>
                      <a:pt x="116" y="202"/>
                      <a:pt x="116" y="202"/>
                    </a:cubicBezTo>
                    <a:lnTo>
                      <a:pt x="202" y="116"/>
                    </a:lnTo>
                    <a:close/>
                  </a:path>
                </a:pathLst>
              </a:custGeom>
              <a:solidFill>
                <a:srgbClr val="FF6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4" name="Freeform 69">
                <a:extLst>
                  <a:ext uri="{FF2B5EF4-FFF2-40B4-BE49-F238E27FC236}">
                    <a16:creationId xmlns:a16="http://schemas.microsoft.com/office/drawing/2014/main" id="{F3B8606B-BCC5-479A-9E91-6CFCAC39F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1850"/>
                <a:ext cx="93" cy="142"/>
              </a:xfrm>
              <a:custGeom>
                <a:avLst/>
                <a:gdLst>
                  <a:gd name="T0" fmla="*/ 17 w 49"/>
                  <a:gd name="T1" fmla="*/ 75 h 75"/>
                  <a:gd name="T2" fmla="*/ 17 w 49"/>
                  <a:gd name="T3" fmla="*/ 14 h 75"/>
                  <a:gd name="T4" fmla="*/ 18 w 49"/>
                  <a:gd name="T5" fmla="*/ 13 h 75"/>
                  <a:gd name="T6" fmla="*/ 49 w 49"/>
                  <a:gd name="T7" fmla="*/ 0 h 75"/>
                  <a:gd name="T8" fmla="*/ 49 w 49"/>
                  <a:gd name="T9" fmla="*/ 16 h 75"/>
                  <a:gd name="T10" fmla="*/ 29 w 49"/>
                  <a:gd name="T11" fmla="*/ 24 h 75"/>
                  <a:gd name="T12" fmla="*/ 29 w 49"/>
                  <a:gd name="T13" fmla="*/ 25 h 75"/>
                  <a:gd name="T14" fmla="*/ 29 w 49"/>
                  <a:gd name="T15" fmla="*/ 64 h 75"/>
                  <a:gd name="T16" fmla="*/ 17 w 4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75">
                    <a:moveTo>
                      <a:pt x="17" y="75"/>
                    </a:moveTo>
                    <a:cubicBezTo>
                      <a:pt x="0" y="58"/>
                      <a:pt x="0" y="31"/>
                      <a:pt x="17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6" y="5"/>
                      <a:pt x="37" y="0"/>
                      <a:pt x="49" y="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2" y="16"/>
                      <a:pt x="35" y="19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18" y="36"/>
                      <a:pt x="18" y="53"/>
                      <a:pt x="29" y="64"/>
                    </a:cubicBezTo>
                    <a:lnTo>
                      <a:pt x="17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62" name="Agrupar 361">
            <a:extLst>
              <a:ext uri="{FF2B5EF4-FFF2-40B4-BE49-F238E27FC236}">
                <a16:creationId xmlns:a16="http://schemas.microsoft.com/office/drawing/2014/main" id="{8869C505-5CC8-4F2F-8B80-9A32C8E28123}"/>
              </a:ext>
            </a:extLst>
          </p:cNvPr>
          <p:cNvGrpSpPr/>
          <p:nvPr/>
        </p:nvGrpSpPr>
        <p:grpSpPr>
          <a:xfrm>
            <a:off x="8305419" y="1554913"/>
            <a:ext cx="2106296" cy="4564712"/>
            <a:chOff x="6781419" y="1554913"/>
            <a:chExt cx="2106296" cy="4564712"/>
          </a:xfrm>
        </p:grpSpPr>
        <p:sp>
          <p:nvSpPr>
            <p:cNvPr id="262" name="Retângulo: Cantos Arredondados 261">
              <a:extLst>
                <a:ext uri="{FF2B5EF4-FFF2-40B4-BE49-F238E27FC236}">
                  <a16:creationId xmlns:a16="http://schemas.microsoft.com/office/drawing/2014/main" id="{8F0AEF4F-1D08-4E02-B8A1-47647E004CC3}"/>
                </a:ext>
              </a:extLst>
            </p:cNvPr>
            <p:cNvSpPr/>
            <p:nvPr/>
          </p:nvSpPr>
          <p:spPr>
            <a:xfrm>
              <a:off x="6830978" y="2388319"/>
              <a:ext cx="2011489" cy="3731306"/>
            </a:xfrm>
            <a:prstGeom prst="roundRect">
              <a:avLst>
                <a:gd name="adj" fmla="val 10936"/>
              </a:avLst>
            </a:prstGeom>
            <a:pattFill prst="pct10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 w="3175">
              <a:solidFill>
                <a:srgbClr val="2C3F4F"/>
              </a:solidFill>
            </a:ln>
            <a:effectLst>
              <a:outerShdw blurRad="50800" dist="38100" dir="8100000" algn="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pt-BR" sz="2000"/>
            </a:p>
          </p:txBody>
        </p:sp>
        <p:sp>
          <p:nvSpPr>
            <p:cNvPr id="263" name="Retângulo 262">
              <a:extLst>
                <a:ext uri="{FF2B5EF4-FFF2-40B4-BE49-F238E27FC236}">
                  <a16:creationId xmlns:a16="http://schemas.microsoft.com/office/drawing/2014/main" id="{0F9AFF7B-A13B-432C-93AE-7B246C58AE3D}"/>
                </a:ext>
              </a:extLst>
            </p:cNvPr>
            <p:cNvSpPr/>
            <p:nvPr/>
          </p:nvSpPr>
          <p:spPr>
            <a:xfrm>
              <a:off x="6828508" y="4510904"/>
              <a:ext cx="201211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Integração</a:t>
              </a:r>
            </a:p>
            <a:p>
              <a:pPr algn="ctr">
                <a:lnSpc>
                  <a:spcPct val="85000"/>
                </a:lnSpc>
              </a:pP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de dados </a:t>
              </a: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e promoção de parcerias com demais atores</a:t>
              </a:r>
            </a:p>
          </p:txBody>
        </p:sp>
        <p:sp>
          <p:nvSpPr>
            <p:cNvPr id="312" name="Retângulo 311">
              <a:extLst>
                <a:ext uri="{FF2B5EF4-FFF2-40B4-BE49-F238E27FC236}">
                  <a16:creationId xmlns:a16="http://schemas.microsoft.com/office/drawing/2014/main" id="{EFEA7651-E800-49A2-ADE2-90C08727134E}"/>
                </a:ext>
              </a:extLst>
            </p:cNvPr>
            <p:cNvSpPr/>
            <p:nvPr/>
          </p:nvSpPr>
          <p:spPr>
            <a:xfrm>
              <a:off x="6781419" y="1554913"/>
              <a:ext cx="210629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i="1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Sistemas ativos</a:t>
              </a:r>
            </a:p>
          </p:txBody>
        </p:sp>
        <p:grpSp>
          <p:nvGrpSpPr>
            <p:cNvPr id="336" name="Group 91">
              <a:extLst>
                <a:ext uri="{FF2B5EF4-FFF2-40B4-BE49-F238E27FC236}">
                  <a16:creationId xmlns:a16="http://schemas.microsoft.com/office/drawing/2014/main" id="{D19833F5-152A-47AF-869A-7D9E26A3C4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6382" y="3008892"/>
              <a:ext cx="1056371" cy="1063544"/>
              <a:chOff x="2674" y="1952"/>
              <a:chExt cx="589" cy="593"/>
            </a:xfrm>
          </p:grpSpPr>
          <p:sp>
            <p:nvSpPr>
              <p:cNvPr id="338" name="Freeform 92">
                <a:extLst>
                  <a:ext uri="{FF2B5EF4-FFF2-40B4-BE49-F238E27FC236}">
                    <a16:creationId xmlns:a16="http://schemas.microsoft.com/office/drawing/2014/main" id="{E5A96793-E176-4B7C-8569-7A19795CA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2121"/>
                <a:ext cx="240" cy="424"/>
              </a:xfrm>
              <a:custGeom>
                <a:avLst/>
                <a:gdLst>
                  <a:gd name="T0" fmla="*/ 20 w 88"/>
                  <a:gd name="T1" fmla="*/ 156 h 156"/>
                  <a:gd name="T2" fmla="*/ 20 w 88"/>
                  <a:gd name="T3" fmla="*/ 84 h 156"/>
                  <a:gd name="T4" fmla="*/ 0 w 88"/>
                  <a:gd name="T5" fmla="*/ 64 h 156"/>
                  <a:gd name="T6" fmla="*/ 0 w 88"/>
                  <a:gd name="T7" fmla="*/ 48 h 156"/>
                  <a:gd name="T8" fmla="*/ 0 w 88"/>
                  <a:gd name="T9" fmla="*/ 24 h 156"/>
                  <a:gd name="T10" fmla="*/ 28 w 88"/>
                  <a:gd name="T11" fmla="*/ 0 h 156"/>
                  <a:gd name="T12" fmla="*/ 60 w 88"/>
                  <a:gd name="T13" fmla="*/ 0 h 156"/>
                  <a:gd name="T14" fmla="*/ 88 w 88"/>
                  <a:gd name="T15" fmla="*/ 28 h 156"/>
                  <a:gd name="T16" fmla="*/ 88 w 88"/>
                  <a:gd name="T17" fmla="*/ 64 h 156"/>
                  <a:gd name="T18" fmla="*/ 68 w 88"/>
                  <a:gd name="T19" fmla="*/ 84 h 156"/>
                  <a:gd name="T20" fmla="*/ 68 w 88"/>
                  <a:gd name="T21" fmla="*/ 156 h 156"/>
                  <a:gd name="T22" fmla="*/ 20 w 88"/>
                  <a:gd name="T2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56">
                    <a:moveTo>
                      <a:pt x="20" y="156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1" y="84"/>
                      <a:pt x="0" y="73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4"/>
                      <a:pt x="14" y="0"/>
                      <a:pt x="2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2" y="0"/>
                      <a:pt x="88" y="12"/>
                      <a:pt x="88" y="28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3"/>
                      <a:pt x="77" y="84"/>
                      <a:pt x="68" y="84"/>
                    </a:cubicBezTo>
                    <a:cubicBezTo>
                      <a:pt x="68" y="156"/>
                      <a:pt x="68" y="156"/>
                      <a:pt x="68" y="156"/>
                    </a:cubicBezTo>
                    <a:lnTo>
                      <a:pt x="20" y="156"/>
                    </a:lnTo>
                    <a:close/>
                  </a:path>
                </a:pathLst>
              </a:custGeom>
              <a:solidFill>
                <a:srgbClr val="FC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9" name="Freeform 93">
                <a:extLst>
                  <a:ext uri="{FF2B5EF4-FFF2-40B4-BE49-F238E27FC236}">
                    <a16:creationId xmlns:a16="http://schemas.microsoft.com/office/drawing/2014/main" id="{989D59D7-F118-4E7A-B626-FD1C8E52E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2121"/>
                <a:ext cx="240" cy="424"/>
              </a:xfrm>
              <a:custGeom>
                <a:avLst/>
                <a:gdLst>
                  <a:gd name="T0" fmla="*/ 20 w 88"/>
                  <a:gd name="T1" fmla="*/ 156 h 156"/>
                  <a:gd name="T2" fmla="*/ 20 w 88"/>
                  <a:gd name="T3" fmla="*/ 84 h 156"/>
                  <a:gd name="T4" fmla="*/ 0 w 88"/>
                  <a:gd name="T5" fmla="*/ 64 h 156"/>
                  <a:gd name="T6" fmla="*/ 0 w 88"/>
                  <a:gd name="T7" fmla="*/ 48 h 156"/>
                  <a:gd name="T8" fmla="*/ 0 w 88"/>
                  <a:gd name="T9" fmla="*/ 24 h 156"/>
                  <a:gd name="T10" fmla="*/ 28 w 88"/>
                  <a:gd name="T11" fmla="*/ 0 h 156"/>
                  <a:gd name="T12" fmla="*/ 60 w 88"/>
                  <a:gd name="T13" fmla="*/ 0 h 156"/>
                  <a:gd name="T14" fmla="*/ 88 w 88"/>
                  <a:gd name="T15" fmla="*/ 28 h 156"/>
                  <a:gd name="T16" fmla="*/ 88 w 88"/>
                  <a:gd name="T17" fmla="*/ 64 h 156"/>
                  <a:gd name="T18" fmla="*/ 68 w 88"/>
                  <a:gd name="T19" fmla="*/ 84 h 156"/>
                  <a:gd name="T20" fmla="*/ 68 w 88"/>
                  <a:gd name="T21" fmla="*/ 156 h 156"/>
                  <a:gd name="T22" fmla="*/ 20 w 88"/>
                  <a:gd name="T2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56">
                    <a:moveTo>
                      <a:pt x="20" y="156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2" y="84"/>
                      <a:pt x="0" y="73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4"/>
                      <a:pt x="14" y="0"/>
                      <a:pt x="2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2" y="0"/>
                      <a:pt x="88" y="12"/>
                      <a:pt x="88" y="28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3"/>
                      <a:pt x="76" y="84"/>
                      <a:pt x="68" y="84"/>
                    </a:cubicBezTo>
                    <a:cubicBezTo>
                      <a:pt x="68" y="156"/>
                      <a:pt x="68" y="156"/>
                      <a:pt x="68" y="156"/>
                    </a:cubicBezTo>
                    <a:lnTo>
                      <a:pt x="20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0" name="Freeform 94">
                <a:extLst>
                  <a:ext uri="{FF2B5EF4-FFF2-40B4-BE49-F238E27FC236}">
                    <a16:creationId xmlns:a16="http://schemas.microsoft.com/office/drawing/2014/main" id="{AEF093FB-0B1F-405B-9EDB-867F857C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963"/>
                <a:ext cx="109" cy="123"/>
              </a:xfrm>
              <a:custGeom>
                <a:avLst/>
                <a:gdLst>
                  <a:gd name="T0" fmla="*/ 20 w 40"/>
                  <a:gd name="T1" fmla="*/ 45 h 45"/>
                  <a:gd name="T2" fmla="*/ 40 w 40"/>
                  <a:gd name="T3" fmla="*/ 26 h 45"/>
                  <a:gd name="T4" fmla="*/ 40 w 40"/>
                  <a:gd name="T5" fmla="*/ 19 h 45"/>
                  <a:gd name="T6" fmla="*/ 20 w 40"/>
                  <a:gd name="T7" fmla="*/ 0 h 45"/>
                  <a:gd name="T8" fmla="*/ 0 w 40"/>
                  <a:gd name="T9" fmla="*/ 19 h 45"/>
                  <a:gd name="T10" fmla="*/ 0 w 40"/>
                  <a:gd name="T11" fmla="*/ 26 h 45"/>
                  <a:gd name="T12" fmla="*/ 20 w 40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5">
                    <a:moveTo>
                      <a:pt x="20" y="45"/>
                    </a:moveTo>
                    <a:cubicBezTo>
                      <a:pt x="31" y="45"/>
                      <a:pt x="40" y="36"/>
                      <a:pt x="40" y="26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8"/>
                      <a:pt x="31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6"/>
                      <a:pt x="9" y="45"/>
                      <a:pt x="20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1" name="Freeform 95">
                <a:extLst>
                  <a:ext uri="{FF2B5EF4-FFF2-40B4-BE49-F238E27FC236}">
                    <a16:creationId xmlns:a16="http://schemas.microsoft.com/office/drawing/2014/main" id="{C07A11B3-0230-4E4C-A64B-1350CED96F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0" y="1952"/>
                <a:ext cx="130" cy="144"/>
              </a:xfrm>
              <a:custGeom>
                <a:avLst/>
                <a:gdLst>
                  <a:gd name="T0" fmla="*/ 24 w 48"/>
                  <a:gd name="T1" fmla="*/ 53 h 53"/>
                  <a:gd name="T2" fmla="*/ 0 w 48"/>
                  <a:gd name="T3" fmla="*/ 30 h 53"/>
                  <a:gd name="T4" fmla="*/ 0 w 48"/>
                  <a:gd name="T5" fmla="*/ 23 h 53"/>
                  <a:gd name="T6" fmla="*/ 24 w 48"/>
                  <a:gd name="T7" fmla="*/ 0 h 53"/>
                  <a:gd name="T8" fmla="*/ 48 w 48"/>
                  <a:gd name="T9" fmla="*/ 23 h 53"/>
                  <a:gd name="T10" fmla="*/ 48 w 48"/>
                  <a:gd name="T11" fmla="*/ 30 h 53"/>
                  <a:gd name="T12" fmla="*/ 24 w 48"/>
                  <a:gd name="T13" fmla="*/ 53 h 53"/>
                  <a:gd name="T14" fmla="*/ 24 w 48"/>
                  <a:gd name="T15" fmla="*/ 8 h 53"/>
                  <a:gd name="T16" fmla="*/ 8 w 48"/>
                  <a:gd name="T17" fmla="*/ 23 h 53"/>
                  <a:gd name="T18" fmla="*/ 8 w 48"/>
                  <a:gd name="T19" fmla="*/ 30 h 53"/>
                  <a:gd name="T20" fmla="*/ 24 w 48"/>
                  <a:gd name="T21" fmla="*/ 45 h 53"/>
                  <a:gd name="T22" fmla="*/ 40 w 48"/>
                  <a:gd name="T23" fmla="*/ 30 h 53"/>
                  <a:gd name="T24" fmla="*/ 40 w 48"/>
                  <a:gd name="T25" fmla="*/ 23 h 53"/>
                  <a:gd name="T26" fmla="*/ 24 w 48"/>
                  <a:gd name="T27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3">
                    <a:moveTo>
                      <a:pt x="24" y="53"/>
                    </a:moveTo>
                    <a:cubicBezTo>
                      <a:pt x="11" y="53"/>
                      <a:pt x="0" y="42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42"/>
                      <a:pt x="37" y="53"/>
                      <a:pt x="24" y="53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5"/>
                      <a:pt x="8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8"/>
                      <a:pt x="15" y="45"/>
                      <a:pt x="24" y="45"/>
                    </a:cubicBezTo>
                    <a:cubicBezTo>
                      <a:pt x="32" y="45"/>
                      <a:pt x="40" y="38"/>
                      <a:pt x="40" y="30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15"/>
                      <a:pt x="32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2" name="Freeform 96">
                <a:extLst>
                  <a:ext uri="{FF2B5EF4-FFF2-40B4-BE49-F238E27FC236}">
                    <a16:creationId xmlns:a16="http://schemas.microsoft.com/office/drawing/2014/main" id="{C0B29875-D8FC-4009-B4B4-B6C12585A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2110"/>
                <a:ext cx="262" cy="250"/>
              </a:xfrm>
              <a:custGeom>
                <a:avLst/>
                <a:gdLst>
                  <a:gd name="T0" fmla="*/ 24 w 96"/>
                  <a:gd name="T1" fmla="*/ 92 h 92"/>
                  <a:gd name="T2" fmla="*/ 0 w 96"/>
                  <a:gd name="T3" fmla="*/ 68 h 92"/>
                  <a:gd name="T4" fmla="*/ 0 w 96"/>
                  <a:gd name="T5" fmla="*/ 32 h 92"/>
                  <a:gd name="T6" fmla="*/ 32 w 96"/>
                  <a:gd name="T7" fmla="*/ 0 h 92"/>
                  <a:gd name="T8" fmla="*/ 64 w 96"/>
                  <a:gd name="T9" fmla="*/ 0 h 92"/>
                  <a:gd name="T10" fmla="*/ 96 w 96"/>
                  <a:gd name="T11" fmla="*/ 32 h 92"/>
                  <a:gd name="T12" fmla="*/ 88 w 96"/>
                  <a:gd name="T13" fmla="*/ 32 h 92"/>
                  <a:gd name="T14" fmla="*/ 64 w 96"/>
                  <a:gd name="T15" fmla="*/ 8 h 92"/>
                  <a:gd name="T16" fmla="*/ 32 w 96"/>
                  <a:gd name="T17" fmla="*/ 8 h 92"/>
                  <a:gd name="T18" fmla="*/ 8 w 96"/>
                  <a:gd name="T19" fmla="*/ 32 h 92"/>
                  <a:gd name="T20" fmla="*/ 8 w 96"/>
                  <a:gd name="T21" fmla="*/ 68 h 92"/>
                  <a:gd name="T22" fmla="*/ 24 w 96"/>
                  <a:gd name="T23" fmla="*/ 84 h 92"/>
                  <a:gd name="T24" fmla="*/ 24 w 96"/>
                  <a:gd name="T2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92">
                    <a:moveTo>
                      <a:pt x="24" y="92"/>
                    </a:moveTo>
                    <a:cubicBezTo>
                      <a:pt x="13" y="92"/>
                      <a:pt x="0" y="80"/>
                      <a:pt x="0" y="6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7" y="0"/>
                      <a:pt x="32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9" y="0"/>
                      <a:pt x="96" y="19"/>
                      <a:pt x="96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24"/>
                      <a:pt x="75" y="8"/>
                      <a:pt x="64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2" y="8"/>
                      <a:pt x="8" y="18"/>
                      <a:pt x="8" y="32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75"/>
                      <a:pt x="17" y="84"/>
                      <a:pt x="24" y="84"/>
                    </a:cubicBezTo>
                    <a:lnTo>
                      <a:pt x="24" y="92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3" name="Rectangle 97">
                <a:extLst>
                  <a:ext uri="{FF2B5EF4-FFF2-40B4-BE49-F238E27FC236}">
                    <a16:creationId xmlns:a16="http://schemas.microsoft.com/office/drawing/2014/main" id="{4DA143F9-739B-4C33-A6C8-7CBEA0C65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9" y="2197"/>
                <a:ext cx="22" cy="348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4" name="Freeform 98">
                <a:extLst>
                  <a:ext uri="{FF2B5EF4-FFF2-40B4-BE49-F238E27FC236}">
                    <a16:creationId xmlns:a16="http://schemas.microsoft.com/office/drawing/2014/main" id="{25CE3171-0238-48D0-A723-4552D390E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2262"/>
                <a:ext cx="76" cy="283"/>
              </a:xfrm>
              <a:custGeom>
                <a:avLst/>
                <a:gdLst>
                  <a:gd name="T0" fmla="*/ 8 w 28"/>
                  <a:gd name="T1" fmla="*/ 104 h 104"/>
                  <a:gd name="T2" fmla="*/ 0 w 28"/>
                  <a:gd name="T3" fmla="*/ 104 h 104"/>
                  <a:gd name="T4" fmla="*/ 0 w 28"/>
                  <a:gd name="T5" fmla="*/ 28 h 104"/>
                  <a:gd name="T6" fmla="*/ 4 w 28"/>
                  <a:gd name="T7" fmla="*/ 28 h 104"/>
                  <a:gd name="T8" fmla="*/ 20 w 28"/>
                  <a:gd name="T9" fmla="*/ 12 h 104"/>
                  <a:gd name="T10" fmla="*/ 20 w 28"/>
                  <a:gd name="T11" fmla="*/ 0 h 104"/>
                  <a:gd name="T12" fmla="*/ 28 w 28"/>
                  <a:gd name="T13" fmla="*/ 0 h 104"/>
                  <a:gd name="T14" fmla="*/ 28 w 28"/>
                  <a:gd name="T15" fmla="*/ 12 h 104"/>
                  <a:gd name="T16" fmla="*/ 8 w 28"/>
                  <a:gd name="T17" fmla="*/ 36 h 104"/>
                  <a:gd name="T18" fmla="*/ 8 w 28"/>
                  <a:gd name="T1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04">
                    <a:moveTo>
                      <a:pt x="8" y="104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1" y="28"/>
                      <a:pt x="20" y="19"/>
                      <a:pt x="20" y="1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22"/>
                      <a:pt x="18" y="33"/>
                      <a:pt x="8" y="36"/>
                    </a:cubicBezTo>
                    <a:lnTo>
                      <a:pt x="8" y="10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5" name="Rectangle 99">
                <a:extLst>
                  <a:ext uri="{FF2B5EF4-FFF2-40B4-BE49-F238E27FC236}">
                    <a16:creationId xmlns:a16="http://schemas.microsoft.com/office/drawing/2014/main" id="{5D4F29E7-93B3-474D-B046-E3248B870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349"/>
                <a:ext cx="22" cy="196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6" name="Rectangle 100">
                <a:extLst>
                  <a:ext uri="{FF2B5EF4-FFF2-40B4-BE49-F238E27FC236}">
                    <a16:creationId xmlns:a16="http://schemas.microsoft.com/office/drawing/2014/main" id="{1ACCFCD0-9FEF-44FA-9985-6806ACC7B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219"/>
                <a:ext cx="109" cy="21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7" name="Rectangle 101">
                <a:extLst>
                  <a:ext uri="{FF2B5EF4-FFF2-40B4-BE49-F238E27FC236}">
                    <a16:creationId xmlns:a16="http://schemas.microsoft.com/office/drawing/2014/main" id="{16EC4D1D-677E-4667-A48F-EB2E44B57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6" y="2219"/>
                <a:ext cx="22" cy="21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8" name="Freeform 102">
                <a:extLst>
                  <a:ext uri="{FF2B5EF4-FFF2-40B4-BE49-F238E27FC236}">
                    <a16:creationId xmlns:a16="http://schemas.microsoft.com/office/drawing/2014/main" id="{2CF27775-A4E9-4E24-8C98-31B363295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963"/>
                <a:ext cx="109" cy="123"/>
              </a:xfrm>
              <a:custGeom>
                <a:avLst/>
                <a:gdLst>
                  <a:gd name="T0" fmla="*/ 20 w 40"/>
                  <a:gd name="T1" fmla="*/ 45 h 45"/>
                  <a:gd name="T2" fmla="*/ 0 w 40"/>
                  <a:gd name="T3" fmla="*/ 26 h 45"/>
                  <a:gd name="T4" fmla="*/ 0 w 40"/>
                  <a:gd name="T5" fmla="*/ 19 h 45"/>
                  <a:gd name="T6" fmla="*/ 20 w 40"/>
                  <a:gd name="T7" fmla="*/ 0 h 45"/>
                  <a:gd name="T8" fmla="*/ 40 w 40"/>
                  <a:gd name="T9" fmla="*/ 19 h 45"/>
                  <a:gd name="T10" fmla="*/ 40 w 40"/>
                  <a:gd name="T11" fmla="*/ 26 h 45"/>
                  <a:gd name="T12" fmla="*/ 20 w 40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5">
                    <a:moveTo>
                      <a:pt x="20" y="45"/>
                    </a:moveTo>
                    <a:cubicBezTo>
                      <a:pt x="9" y="45"/>
                      <a:pt x="0" y="36"/>
                      <a:pt x="0" y="2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40" y="8"/>
                      <a:pt x="40" y="19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36"/>
                      <a:pt x="31" y="45"/>
                      <a:pt x="20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9" name="Freeform 103">
                <a:extLst>
                  <a:ext uri="{FF2B5EF4-FFF2-40B4-BE49-F238E27FC236}">
                    <a16:creationId xmlns:a16="http://schemas.microsoft.com/office/drawing/2014/main" id="{9154F420-1C48-41AB-B66E-1975480C44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7" y="1952"/>
                <a:ext cx="131" cy="144"/>
              </a:xfrm>
              <a:custGeom>
                <a:avLst/>
                <a:gdLst>
                  <a:gd name="T0" fmla="*/ 24 w 48"/>
                  <a:gd name="T1" fmla="*/ 53 h 53"/>
                  <a:gd name="T2" fmla="*/ 0 w 48"/>
                  <a:gd name="T3" fmla="*/ 30 h 53"/>
                  <a:gd name="T4" fmla="*/ 0 w 48"/>
                  <a:gd name="T5" fmla="*/ 23 h 53"/>
                  <a:gd name="T6" fmla="*/ 24 w 48"/>
                  <a:gd name="T7" fmla="*/ 0 h 53"/>
                  <a:gd name="T8" fmla="*/ 48 w 48"/>
                  <a:gd name="T9" fmla="*/ 23 h 53"/>
                  <a:gd name="T10" fmla="*/ 48 w 48"/>
                  <a:gd name="T11" fmla="*/ 30 h 53"/>
                  <a:gd name="T12" fmla="*/ 24 w 48"/>
                  <a:gd name="T13" fmla="*/ 53 h 53"/>
                  <a:gd name="T14" fmla="*/ 24 w 48"/>
                  <a:gd name="T15" fmla="*/ 8 h 53"/>
                  <a:gd name="T16" fmla="*/ 8 w 48"/>
                  <a:gd name="T17" fmla="*/ 23 h 53"/>
                  <a:gd name="T18" fmla="*/ 8 w 48"/>
                  <a:gd name="T19" fmla="*/ 30 h 53"/>
                  <a:gd name="T20" fmla="*/ 24 w 48"/>
                  <a:gd name="T21" fmla="*/ 45 h 53"/>
                  <a:gd name="T22" fmla="*/ 40 w 48"/>
                  <a:gd name="T23" fmla="*/ 30 h 53"/>
                  <a:gd name="T24" fmla="*/ 40 w 48"/>
                  <a:gd name="T25" fmla="*/ 23 h 53"/>
                  <a:gd name="T26" fmla="*/ 24 w 48"/>
                  <a:gd name="T27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3">
                    <a:moveTo>
                      <a:pt x="24" y="53"/>
                    </a:moveTo>
                    <a:cubicBezTo>
                      <a:pt x="11" y="53"/>
                      <a:pt x="0" y="42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42"/>
                      <a:pt x="37" y="53"/>
                      <a:pt x="24" y="53"/>
                    </a:cubicBezTo>
                    <a:close/>
                    <a:moveTo>
                      <a:pt x="24" y="8"/>
                    </a:moveTo>
                    <a:cubicBezTo>
                      <a:pt x="15" y="8"/>
                      <a:pt x="8" y="15"/>
                      <a:pt x="8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8"/>
                      <a:pt x="15" y="45"/>
                      <a:pt x="24" y="45"/>
                    </a:cubicBezTo>
                    <a:cubicBezTo>
                      <a:pt x="32" y="45"/>
                      <a:pt x="40" y="38"/>
                      <a:pt x="40" y="30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15"/>
                      <a:pt x="32" y="8"/>
                      <a:pt x="24" y="8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0" name="Freeform 104">
                <a:extLst>
                  <a:ext uri="{FF2B5EF4-FFF2-40B4-BE49-F238E27FC236}">
                    <a16:creationId xmlns:a16="http://schemas.microsoft.com/office/drawing/2014/main" id="{3481C56B-9BC5-468C-AFED-F0BF5DA46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2110"/>
                <a:ext cx="262" cy="250"/>
              </a:xfrm>
              <a:custGeom>
                <a:avLst/>
                <a:gdLst>
                  <a:gd name="T0" fmla="*/ 72 w 96"/>
                  <a:gd name="T1" fmla="*/ 92 h 92"/>
                  <a:gd name="T2" fmla="*/ 72 w 96"/>
                  <a:gd name="T3" fmla="*/ 84 h 92"/>
                  <a:gd name="T4" fmla="*/ 88 w 96"/>
                  <a:gd name="T5" fmla="*/ 68 h 92"/>
                  <a:gd name="T6" fmla="*/ 88 w 96"/>
                  <a:gd name="T7" fmla="*/ 32 h 92"/>
                  <a:gd name="T8" fmla="*/ 64 w 96"/>
                  <a:gd name="T9" fmla="*/ 8 h 92"/>
                  <a:gd name="T10" fmla="*/ 32 w 96"/>
                  <a:gd name="T11" fmla="*/ 8 h 92"/>
                  <a:gd name="T12" fmla="*/ 8 w 96"/>
                  <a:gd name="T13" fmla="*/ 32 h 92"/>
                  <a:gd name="T14" fmla="*/ 0 w 96"/>
                  <a:gd name="T15" fmla="*/ 32 h 92"/>
                  <a:gd name="T16" fmla="*/ 32 w 96"/>
                  <a:gd name="T17" fmla="*/ 0 h 92"/>
                  <a:gd name="T18" fmla="*/ 64 w 96"/>
                  <a:gd name="T19" fmla="*/ 0 h 92"/>
                  <a:gd name="T20" fmla="*/ 96 w 96"/>
                  <a:gd name="T21" fmla="*/ 32 h 92"/>
                  <a:gd name="T22" fmla="*/ 96 w 96"/>
                  <a:gd name="T23" fmla="*/ 68 h 92"/>
                  <a:gd name="T24" fmla="*/ 72 w 96"/>
                  <a:gd name="T2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92">
                    <a:moveTo>
                      <a:pt x="72" y="92"/>
                    </a:moveTo>
                    <a:cubicBezTo>
                      <a:pt x="72" y="84"/>
                      <a:pt x="72" y="84"/>
                      <a:pt x="72" y="84"/>
                    </a:cubicBezTo>
                    <a:cubicBezTo>
                      <a:pt x="79" y="84"/>
                      <a:pt x="88" y="75"/>
                      <a:pt x="88" y="68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18"/>
                      <a:pt x="74" y="8"/>
                      <a:pt x="64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1" y="8"/>
                      <a:pt x="8" y="24"/>
                      <a:pt x="8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9"/>
                      <a:pt x="16" y="0"/>
                      <a:pt x="32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9" y="0"/>
                      <a:pt x="96" y="14"/>
                      <a:pt x="96" y="32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80"/>
                      <a:pt x="83" y="92"/>
                      <a:pt x="72" y="92"/>
                    </a:cubicBez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1" name="Rectangle 105">
                <a:extLst>
                  <a:ext uri="{FF2B5EF4-FFF2-40B4-BE49-F238E27FC236}">
                    <a16:creationId xmlns:a16="http://schemas.microsoft.com/office/drawing/2014/main" id="{E2874721-218D-4163-90F3-E7B51F5CF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197"/>
                <a:ext cx="22" cy="348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2" name="Freeform 106">
                <a:extLst>
                  <a:ext uri="{FF2B5EF4-FFF2-40B4-BE49-F238E27FC236}">
                    <a16:creationId xmlns:a16="http://schemas.microsoft.com/office/drawing/2014/main" id="{2CD51290-F1FF-4DC1-AD60-26D49BCB1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2262"/>
                <a:ext cx="77" cy="283"/>
              </a:xfrm>
              <a:custGeom>
                <a:avLst/>
                <a:gdLst>
                  <a:gd name="T0" fmla="*/ 28 w 28"/>
                  <a:gd name="T1" fmla="*/ 104 h 104"/>
                  <a:gd name="T2" fmla="*/ 20 w 28"/>
                  <a:gd name="T3" fmla="*/ 104 h 104"/>
                  <a:gd name="T4" fmla="*/ 20 w 28"/>
                  <a:gd name="T5" fmla="*/ 36 h 104"/>
                  <a:gd name="T6" fmla="*/ 0 w 28"/>
                  <a:gd name="T7" fmla="*/ 12 h 104"/>
                  <a:gd name="T8" fmla="*/ 0 w 28"/>
                  <a:gd name="T9" fmla="*/ 0 h 104"/>
                  <a:gd name="T10" fmla="*/ 8 w 28"/>
                  <a:gd name="T11" fmla="*/ 0 h 104"/>
                  <a:gd name="T12" fmla="*/ 8 w 28"/>
                  <a:gd name="T13" fmla="*/ 12 h 104"/>
                  <a:gd name="T14" fmla="*/ 24 w 28"/>
                  <a:gd name="T15" fmla="*/ 28 h 104"/>
                  <a:gd name="T16" fmla="*/ 28 w 28"/>
                  <a:gd name="T17" fmla="*/ 28 h 104"/>
                  <a:gd name="T18" fmla="*/ 28 w 28"/>
                  <a:gd name="T1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04">
                    <a:moveTo>
                      <a:pt x="28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0" y="33"/>
                      <a:pt x="0" y="2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9"/>
                      <a:pt x="18" y="28"/>
                      <a:pt x="24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104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3" name="Rectangle 107">
                <a:extLst>
                  <a:ext uri="{FF2B5EF4-FFF2-40B4-BE49-F238E27FC236}">
                    <a16:creationId xmlns:a16="http://schemas.microsoft.com/office/drawing/2014/main" id="{C7997536-6D0B-4F01-9E5D-066FADB37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" y="2349"/>
                <a:ext cx="22" cy="196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4" name="Rectangle 108">
                <a:extLst>
                  <a:ext uri="{FF2B5EF4-FFF2-40B4-BE49-F238E27FC236}">
                    <a16:creationId xmlns:a16="http://schemas.microsoft.com/office/drawing/2014/main" id="{309B699F-5BDF-4B20-89A0-8A89F586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3" y="2219"/>
                <a:ext cx="109" cy="21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5" name="Freeform 109">
                <a:extLst>
                  <a:ext uri="{FF2B5EF4-FFF2-40B4-BE49-F238E27FC236}">
                    <a16:creationId xmlns:a16="http://schemas.microsoft.com/office/drawing/2014/main" id="{E4D14BD6-BD3A-4477-B65F-126F805C8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170"/>
                <a:ext cx="77" cy="122"/>
              </a:xfrm>
              <a:custGeom>
                <a:avLst/>
                <a:gdLst>
                  <a:gd name="T0" fmla="*/ 17 w 77"/>
                  <a:gd name="T1" fmla="*/ 122 h 122"/>
                  <a:gd name="T2" fmla="*/ 0 w 77"/>
                  <a:gd name="T3" fmla="*/ 108 h 122"/>
                  <a:gd name="T4" fmla="*/ 47 w 77"/>
                  <a:gd name="T5" fmla="*/ 60 h 122"/>
                  <a:gd name="T6" fmla="*/ 0 w 77"/>
                  <a:gd name="T7" fmla="*/ 13 h 122"/>
                  <a:gd name="T8" fmla="*/ 17 w 77"/>
                  <a:gd name="T9" fmla="*/ 0 h 122"/>
                  <a:gd name="T10" fmla="*/ 77 w 77"/>
                  <a:gd name="T11" fmla="*/ 60 h 122"/>
                  <a:gd name="T12" fmla="*/ 17 w 77"/>
                  <a:gd name="T1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2">
                    <a:moveTo>
                      <a:pt x="17" y="122"/>
                    </a:moveTo>
                    <a:lnTo>
                      <a:pt x="0" y="108"/>
                    </a:lnTo>
                    <a:lnTo>
                      <a:pt x="47" y="60"/>
                    </a:lnTo>
                    <a:lnTo>
                      <a:pt x="0" y="13"/>
                    </a:lnTo>
                    <a:lnTo>
                      <a:pt x="17" y="0"/>
                    </a:lnTo>
                    <a:lnTo>
                      <a:pt x="77" y="60"/>
                    </a:lnTo>
                    <a:lnTo>
                      <a:pt x="17" y="122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6" name="Freeform 110">
                <a:extLst>
                  <a:ext uri="{FF2B5EF4-FFF2-40B4-BE49-F238E27FC236}">
                    <a16:creationId xmlns:a16="http://schemas.microsoft.com/office/drawing/2014/main" id="{9461AAC4-E084-4D85-94E9-6F06F0B19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170"/>
                <a:ext cx="79" cy="122"/>
              </a:xfrm>
              <a:custGeom>
                <a:avLst/>
                <a:gdLst>
                  <a:gd name="T0" fmla="*/ 62 w 79"/>
                  <a:gd name="T1" fmla="*/ 122 h 122"/>
                  <a:gd name="T2" fmla="*/ 0 w 79"/>
                  <a:gd name="T3" fmla="*/ 60 h 122"/>
                  <a:gd name="T4" fmla="*/ 62 w 79"/>
                  <a:gd name="T5" fmla="*/ 0 h 122"/>
                  <a:gd name="T6" fmla="*/ 79 w 79"/>
                  <a:gd name="T7" fmla="*/ 13 h 122"/>
                  <a:gd name="T8" fmla="*/ 30 w 79"/>
                  <a:gd name="T9" fmla="*/ 60 h 122"/>
                  <a:gd name="T10" fmla="*/ 79 w 79"/>
                  <a:gd name="T11" fmla="*/ 108 h 122"/>
                  <a:gd name="T12" fmla="*/ 62 w 79"/>
                  <a:gd name="T1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22">
                    <a:moveTo>
                      <a:pt x="62" y="122"/>
                    </a:moveTo>
                    <a:lnTo>
                      <a:pt x="0" y="60"/>
                    </a:lnTo>
                    <a:lnTo>
                      <a:pt x="62" y="0"/>
                    </a:lnTo>
                    <a:lnTo>
                      <a:pt x="79" y="13"/>
                    </a:lnTo>
                    <a:lnTo>
                      <a:pt x="30" y="60"/>
                    </a:lnTo>
                    <a:lnTo>
                      <a:pt x="79" y="108"/>
                    </a:lnTo>
                    <a:lnTo>
                      <a:pt x="62" y="122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7" name="Rectangle 111">
                <a:extLst>
                  <a:ext uri="{FF2B5EF4-FFF2-40B4-BE49-F238E27FC236}">
                    <a16:creationId xmlns:a16="http://schemas.microsoft.com/office/drawing/2014/main" id="{D75AE906-B383-434B-8983-2B2C2C488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2219"/>
                <a:ext cx="21" cy="21"/>
              </a:xfrm>
              <a:prstGeom prst="rect">
                <a:avLst/>
              </a:pr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78F3EE-ECC9-4023-9918-0643CB52BDAD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6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048E5FAA-3CFD-44C2-B1E8-08201DDF035A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7FA9BDA-AFA9-4489-BADD-56B78777C364}"/>
              </a:ext>
            </a:extLst>
          </p:cNvPr>
          <p:cNvGrpSpPr/>
          <p:nvPr/>
        </p:nvGrpSpPr>
        <p:grpSpPr>
          <a:xfrm>
            <a:off x="-807343" y="3367678"/>
            <a:ext cx="24719614" cy="5886450"/>
            <a:chOff x="-3934430" y="3429000"/>
            <a:chExt cx="24719614" cy="5886450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0B0B0733-6AAD-4CAD-BEB2-239448208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934430" y="3429000"/>
              <a:ext cx="13365814" cy="5886450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494EE64F-C9AF-4EEC-81AA-18C1F6E0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9370" y="3429000"/>
              <a:ext cx="13365814" cy="5886450"/>
            </a:xfrm>
            <a:prstGeom prst="rect">
              <a:avLst/>
            </a:prstGeom>
          </p:spPr>
        </p:pic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E84CF0F9-915D-4C92-920B-46901B7530D8}"/>
              </a:ext>
            </a:extLst>
          </p:cNvPr>
          <p:cNvGrpSpPr/>
          <p:nvPr/>
        </p:nvGrpSpPr>
        <p:grpSpPr>
          <a:xfrm>
            <a:off x="2408464" y="3367678"/>
            <a:ext cx="19346636" cy="3392082"/>
            <a:chOff x="884464" y="3865968"/>
            <a:chExt cx="12982364" cy="3392082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1D9A873A-5465-40AB-8BE8-FC0E9BC7F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464" y="3865968"/>
              <a:ext cx="6448214" cy="3392082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6C9C6AAE-C7E8-480D-9D82-A703C347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8614" y="3865968"/>
              <a:ext cx="6448214" cy="3392082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E94DA02-8674-47A8-BC0F-97BC367E5CD4}"/>
              </a:ext>
            </a:extLst>
          </p:cNvPr>
          <p:cNvGrpSpPr/>
          <p:nvPr/>
        </p:nvGrpSpPr>
        <p:grpSpPr>
          <a:xfrm>
            <a:off x="1524000" y="0"/>
            <a:ext cx="9144000" cy="10515600"/>
            <a:chOff x="0" y="0"/>
            <a:chExt cx="9144000" cy="10515600"/>
          </a:xfrm>
        </p:grpSpPr>
        <p:sp>
          <p:nvSpPr>
            <p:cNvPr id="28" name="Círculo: Vazio 27">
              <a:extLst>
                <a:ext uri="{FF2B5EF4-FFF2-40B4-BE49-F238E27FC236}">
                  <a16:creationId xmlns:a16="http://schemas.microsoft.com/office/drawing/2014/main" id="{C93453BC-7A10-422A-8F49-9C0852568712}"/>
                </a:ext>
              </a:extLst>
            </p:cNvPr>
            <p:cNvSpPr/>
            <p:nvPr/>
          </p:nvSpPr>
          <p:spPr>
            <a:xfrm>
              <a:off x="933450" y="3238500"/>
              <a:ext cx="7277100" cy="7277100"/>
            </a:xfrm>
            <a:prstGeom prst="donut">
              <a:avLst>
                <a:gd name="adj" fmla="val 12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F45423F5-37DE-4E7C-B0F2-23B38E9B003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connsiteX0" fmla="*/ 0 w 9130937"/>
                <a:gd name="connsiteY0" fmla="*/ 0 h 6858000"/>
                <a:gd name="connsiteX1" fmla="*/ 9130937 w 9130937"/>
                <a:gd name="connsiteY1" fmla="*/ 0 h 6858000"/>
                <a:gd name="connsiteX2" fmla="*/ 9130937 w 9130937"/>
                <a:gd name="connsiteY2" fmla="*/ 6858000 h 6858000"/>
                <a:gd name="connsiteX3" fmla="*/ 8153400 w 9130937"/>
                <a:gd name="connsiteY3" fmla="*/ 6858000 h 6858000"/>
                <a:gd name="connsiteX4" fmla="*/ 4572000 w 9130937"/>
                <a:gd name="connsiteY4" fmla="*/ 3276600 h 6858000"/>
                <a:gd name="connsiteX5" fmla="*/ 990600 w 9130937"/>
                <a:gd name="connsiteY5" fmla="*/ 6858000 h 6858000"/>
                <a:gd name="connsiteX6" fmla="*/ 0 w 913093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0937" h="6858000">
                  <a:moveTo>
                    <a:pt x="0" y="0"/>
                  </a:moveTo>
                  <a:lnTo>
                    <a:pt x="9130937" y="0"/>
                  </a:lnTo>
                  <a:lnTo>
                    <a:pt x="9130937" y="6858000"/>
                  </a:lnTo>
                  <a:lnTo>
                    <a:pt x="8153400" y="6858000"/>
                  </a:lnTo>
                  <a:cubicBezTo>
                    <a:pt x="8153400" y="4880047"/>
                    <a:pt x="6549953" y="3276600"/>
                    <a:pt x="4572000" y="3276600"/>
                  </a:cubicBezTo>
                  <a:cubicBezTo>
                    <a:pt x="2594047" y="3276600"/>
                    <a:pt x="990600" y="4880047"/>
                    <a:pt x="990600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97ABEA34-E78A-4D11-A819-B75D2991EFC2}"/>
              </a:ext>
            </a:extLst>
          </p:cNvPr>
          <p:cNvSpPr/>
          <p:nvPr/>
        </p:nvSpPr>
        <p:spPr>
          <a:xfrm>
            <a:off x="6414440" y="580421"/>
            <a:ext cx="4760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C3F4F"/>
                </a:solidFill>
                <a:latin typeface="Century Gothic" panose="020B0502020202020204" pitchFamily="34" charset="0"/>
              </a:rPr>
              <a:t>6º Congresso </a:t>
            </a:r>
            <a:r>
              <a:rPr lang="pt-BR" sz="20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CONAHP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D05D59-C3B6-4FEA-8B28-BD51D3911590}"/>
              </a:ext>
            </a:extLst>
          </p:cNvPr>
          <p:cNvSpPr/>
          <p:nvPr/>
        </p:nvSpPr>
        <p:spPr>
          <a:xfrm>
            <a:off x="6502401" y="936978"/>
            <a:ext cx="331198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1400" b="1" dirty="0">
                <a:solidFill>
                  <a:srgbClr val="006CB5"/>
                </a:solidFill>
                <a:latin typeface="Century Gothic" panose="020B0502020202020204" pitchFamily="34" charset="0"/>
              </a:rPr>
              <a:t>Desafios para a Entrega de Valor para o novo Paciente</a:t>
            </a:r>
            <a:endParaRPr lang="pt-BR" sz="1400" dirty="0">
              <a:solidFill>
                <a:srgbClr val="2C3F4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12A5A90-41D1-4B41-8AEA-75590DC12938}"/>
              </a:ext>
            </a:extLst>
          </p:cNvPr>
          <p:cNvGrpSpPr/>
          <p:nvPr/>
        </p:nvGrpSpPr>
        <p:grpSpPr>
          <a:xfrm>
            <a:off x="6512636" y="1500087"/>
            <a:ext cx="2985248" cy="341632"/>
            <a:chOff x="5731790" y="1420537"/>
            <a:chExt cx="2985248" cy="341632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B120136B-151F-4F15-8B03-FDC51FF65F56}"/>
                </a:ext>
              </a:extLst>
            </p:cNvPr>
            <p:cNvSpPr/>
            <p:nvPr/>
          </p:nvSpPr>
          <p:spPr>
            <a:xfrm>
              <a:off x="5731790" y="1430328"/>
              <a:ext cx="2985248" cy="326950"/>
            </a:xfrm>
            <a:prstGeom prst="roundRect">
              <a:avLst>
                <a:gd name="adj" fmla="val 50000"/>
              </a:avLst>
            </a:prstGeom>
            <a:solidFill>
              <a:srgbClr val="62C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94FD2B90-7A91-4316-8A59-5B49C3A1810F}"/>
                </a:ext>
              </a:extLst>
            </p:cNvPr>
            <p:cNvSpPr/>
            <p:nvPr/>
          </p:nvSpPr>
          <p:spPr>
            <a:xfrm>
              <a:off x="5833746" y="1420537"/>
              <a:ext cx="278133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 visão do contratante</a:t>
              </a:r>
            </a:p>
          </p:txBody>
        </p:sp>
      </p:grp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C00062BD-07C1-4B94-93E4-F384303B5056}"/>
              </a:ext>
            </a:extLst>
          </p:cNvPr>
          <p:cNvCxnSpPr>
            <a:cxnSpLocks/>
          </p:cNvCxnSpPr>
          <p:nvPr/>
        </p:nvCxnSpPr>
        <p:spPr>
          <a:xfrm>
            <a:off x="6513863" y="933158"/>
            <a:ext cx="150526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C2FD7AE-EF16-4521-B934-23E72F6948B3}"/>
              </a:ext>
            </a:extLst>
          </p:cNvPr>
          <p:cNvGrpSpPr/>
          <p:nvPr/>
        </p:nvGrpSpPr>
        <p:grpSpPr>
          <a:xfrm>
            <a:off x="4133849" y="2796803"/>
            <a:ext cx="3924302" cy="1264394"/>
            <a:chOff x="1845056" y="928265"/>
            <a:chExt cx="5201477" cy="16758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CE27A1-71B2-4D5E-BD93-A1C0445AF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056" y="928265"/>
              <a:ext cx="5201477" cy="1675894"/>
            </a:xfrm>
            <a:custGeom>
              <a:avLst/>
              <a:gdLst>
                <a:gd name="T0" fmla="*/ 5028 w 5028"/>
                <a:gd name="T1" fmla="*/ 0 h 1620"/>
                <a:gd name="T2" fmla="*/ 0 w 5028"/>
                <a:gd name="T3" fmla="*/ 0 h 1620"/>
                <a:gd name="T4" fmla="*/ 0 w 5028"/>
                <a:gd name="T5" fmla="*/ 1620 h 1620"/>
                <a:gd name="T6" fmla="*/ 5028 w 5028"/>
                <a:gd name="T7" fmla="*/ 1620 h 1620"/>
                <a:gd name="T8" fmla="*/ 5028 w 5028"/>
                <a:gd name="T9" fmla="*/ 0 h 1620"/>
                <a:gd name="T10" fmla="*/ 5028 w 5028"/>
                <a:gd name="T1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8" h="1620">
                  <a:moveTo>
                    <a:pt x="5028" y="0"/>
                  </a:moveTo>
                  <a:lnTo>
                    <a:pt x="0" y="0"/>
                  </a:lnTo>
                  <a:lnTo>
                    <a:pt x="0" y="1620"/>
                  </a:lnTo>
                  <a:lnTo>
                    <a:pt x="5028" y="1620"/>
                  </a:lnTo>
                  <a:lnTo>
                    <a:pt x="5028" y="0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006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3F2DEF-FB96-4670-B3C0-CB98CAB8F5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056" y="1172407"/>
              <a:ext cx="353800" cy="1190712"/>
            </a:xfrm>
            <a:custGeom>
              <a:avLst/>
              <a:gdLst>
                <a:gd name="T0" fmla="*/ 0 w 342"/>
                <a:gd name="T1" fmla="*/ 1107 h 1151"/>
                <a:gd name="T2" fmla="*/ 342 w 342"/>
                <a:gd name="T3" fmla="*/ 1107 h 1151"/>
                <a:gd name="T4" fmla="*/ 342 w 342"/>
                <a:gd name="T5" fmla="*/ 1151 h 1151"/>
                <a:gd name="T6" fmla="*/ 0 w 342"/>
                <a:gd name="T7" fmla="*/ 1151 h 1151"/>
                <a:gd name="T8" fmla="*/ 0 w 342"/>
                <a:gd name="T9" fmla="*/ 1107 h 1151"/>
                <a:gd name="T10" fmla="*/ 0 w 342"/>
                <a:gd name="T11" fmla="*/ 1107 h 1151"/>
                <a:gd name="T12" fmla="*/ 0 w 342"/>
                <a:gd name="T13" fmla="*/ 834 h 1151"/>
                <a:gd name="T14" fmla="*/ 342 w 342"/>
                <a:gd name="T15" fmla="*/ 834 h 1151"/>
                <a:gd name="T16" fmla="*/ 342 w 342"/>
                <a:gd name="T17" fmla="*/ 877 h 1151"/>
                <a:gd name="T18" fmla="*/ 0 w 342"/>
                <a:gd name="T19" fmla="*/ 877 h 1151"/>
                <a:gd name="T20" fmla="*/ 0 w 342"/>
                <a:gd name="T21" fmla="*/ 834 h 1151"/>
                <a:gd name="T22" fmla="*/ 0 w 342"/>
                <a:gd name="T23" fmla="*/ 834 h 1151"/>
                <a:gd name="T24" fmla="*/ 0 w 342"/>
                <a:gd name="T25" fmla="*/ 551 h 1151"/>
                <a:gd name="T26" fmla="*/ 342 w 342"/>
                <a:gd name="T27" fmla="*/ 551 h 1151"/>
                <a:gd name="T28" fmla="*/ 342 w 342"/>
                <a:gd name="T29" fmla="*/ 594 h 1151"/>
                <a:gd name="T30" fmla="*/ 0 w 342"/>
                <a:gd name="T31" fmla="*/ 594 h 1151"/>
                <a:gd name="T32" fmla="*/ 0 w 342"/>
                <a:gd name="T33" fmla="*/ 551 h 1151"/>
                <a:gd name="T34" fmla="*/ 0 w 342"/>
                <a:gd name="T35" fmla="*/ 551 h 1151"/>
                <a:gd name="T36" fmla="*/ 0 w 342"/>
                <a:gd name="T37" fmla="*/ 272 h 1151"/>
                <a:gd name="T38" fmla="*/ 342 w 342"/>
                <a:gd name="T39" fmla="*/ 272 h 1151"/>
                <a:gd name="T40" fmla="*/ 342 w 342"/>
                <a:gd name="T41" fmla="*/ 315 h 1151"/>
                <a:gd name="T42" fmla="*/ 0 w 342"/>
                <a:gd name="T43" fmla="*/ 315 h 1151"/>
                <a:gd name="T44" fmla="*/ 0 w 342"/>
                <a:gd name="T45" fmla="*/ 272 h 1151"/>
                <a:gd name="T46" fmla="*/ 0 w 342"/>
                <a:gd name="T47" fmla="*/ 272 h 1151"/>
                <a:gd name="T48" fmla="*/ 0 w 342"/>
                <a:gd name="T49" fmla="*/ 0 h 1151"/>
                <a:gd name="T50" fmla="*/ 342 w 342"/>
                <a:gd name="T51" fmla="*/ 0 h 1151"/>
                <a:gd name="T52" fmla="*/ 342 w 342"/>
                <a:gd name="T53" fmla="*/ 42 h 1151"/>
                <a:gd name="T54" fmla="*/ 0 w 342"/>
                <a:gd name="T55" fmla="*/ 42 h 1151"/>
                <a:gd name="T56" fmla="*/ 0 w 342"/>
                <a:gd name="T57" fmla="*/ 0 h 1151"/>
                <a:gd name="T58" fmla="*/ 0 w 342"/>
                <a:gd name="T59" fmla="*/ 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1151">
                  <a:moveTo>
                    <a:pt x="0" y="1107"/>
                  </a:moveTo>
                  <a:lnTo>
                    <a:pt x="342" y="1107"/>
                  </a:lnTo>
                  <a:lnTo>
                    <a:pt x="342" y="1151"/>
                  </a:lnTo>
                  <a:lnTo>
                    <a:pt x="0" y="1151"/>
                  </a:lnTo>
                  <a:lnTo>
                    <a:pt x="0" y="1107"/>
                  </a:lnTo>
                  <a:lnTo>
                    <a:pt x="0" y="1107"/>
                  </a:lnTo>
                  <a:close/>
                  <a:moveTo>
                    <a:pt x="0" y="834"/>
                  </a:moveTo>
                  <a:lnTo>
                    <a:pt x="342" y="834"/>
                  </a:lnTo>
                  <a:lnTo>
                    <a:pt x="342" y="877"/>
                  </a:lnTo>
                  <a:lnTo>
                    <a:pt x="0" y="877"/>
                  </a:lnTo>
                  <a:lnTo>
                    <a:pt x="0" y="834"/>
                  </a:lnTo>
                  <a:lnTo>
                    <a:pt x="0" y="834"/>
                  </a:lnTo>
                  <a:close/>
                  <a:moveTo>
                    <a:pt x="0" y="551"/>
                  </a:moveTo>
                  <a:lnTo>
                    <a:pt x="342" y="551"/>
                  </a:lnTo>
                  <a:lnTo>
                    <a:pt x="342" y="594"/>
                  </a:lnTo>
                  <a:lnTo>
                    <a:pt x="0" y="594"/>
                  </a:lnTo>
                  <a:lnTo>
                    <a:pt x="0" y="551"/>
                  </a:lnTo>
                  <a:lnTo>
                    <a:pt x="0" y="551"/>
                  </a:lnTo>
                  <a:close/>
                  <a:moveTo>
                    <a:pt x="0" y="272"/>
                  </a:moveTo>
                  <a:lnTo>
                    <a:pt x="342" y="272"/>
                  </a:lnTo>
                  <a:lnTo>
                    <a:pt x="342" y="315"/>
                  </a:lnTo>
                  <a:lnTo>
                    <a:pt x="0" y="315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0" y="0"/>
                  </a:moveTo>
                  <a:lnTo>
                    <a:pt x="342" y="0"/>
                  </a:lnTo>
                  <a:lnTo>
                    <a:pt x="342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572C32A-1294-4A8C-90A8-3647ED43D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733" y="1172407"/>
              <a:ext cx="353800" cy="1190712"/>
            </a:xfrm>
            <a:custGeom>
              <a:avLst/>
              <a:gdLst>
                <a:gd name="T0" fmla="*/ 0 w 342"/>
                <a:gd name="T1" fmla="*/ 1107 h 1151"/>
                <a:gd name="T2" fmla="*/ 342 w 342"/>
                <a:gd name="T3" fmla="*/ 1107 h 1151"/>
                <a:gd name="T4" fmla="*/ 342 w 342"/>
                <a:gd name="T5" fmla="*/ 1151 h 1151"/>
                <a:gd name="T6" fmla="*/ 0 w 342"/>
                <a:gd name="T7" fmla="*/ 1151 h 1151"/>
                <a:gd name="T8" fmla="*/ 0 w 342"/>
                <a:gd name="T9" fmla="*/ 1107 h 1151"/>
                <a:gd name="T10" fmla="*/ 0 w 342"/>
                <a:gd name="T11" fmla="*/ 1107 h 1151"/>
                <a:gd name="T12" fmla="*/ 0 w 342"/>
                <a:gd name="T13" fmla="*/ 834 h 1151"/>
                <a:gd name="T14" fmla="*/ 342 w 342"/>
                <a:gd name="T15" fmla="*/ 834 h 1151"/>
                <a:gd name="T16" fmla="*/ 342 w 342"/>
                <a:gd name="T17" fmla="*/ 877 h 1151"/>
                <a:gd name="T18" fmla="*/ 0 w 342"/>
                <a:gd name="T19" fmla="*/ 877 h 1151"/>
                <a:gd name="T20" fmla="*/ 0 w 342"/>
                <a:gd name="T21" fmla="*/ 834 h 1151"/>
                <a:gd name="T22" fmla="*/ 0 w 342"/>
                <a:gd name="T23" fmla="*/ 834 h 1151"/>
                <a:gd name="T24" fmla="*/ 0 w 342"/>
                <a:gd name="T25" fmla="*/ 551 h 1151"/>
                <a:gd name="T26" fmla="*/ 342 w 342"/>
                <a:gd name="T27" fmla="*/ 551 h 1151"/>
                <a:gd name="T28" fmla="*/ 342 w 342"/>
                <a:gd name="T29" fmla="*/ 594 h 1151"/>
                <a:gd name="T30" fmla="*/ 0 w 342"/>
                <a:gd name="T31" fmla="*/ 594 h 1151"/>
                <a:gd name="T32" fmla="*/ 0 w 342"/>
                <a:gd name="T33" fmla="*/ 551 h 1151"/>
                <a:gd name="T34" fmla="*/ 0 w 342"/>
                <a:gd name="T35" fmla="*/ 551 h 1151"/>
                <a:gd name="T36" fmla="*/ 0 w 342"/>
                <a:gd name="T37" fmla="*/ 272 h 1151"/>
                <a:gd name="T38" fmla="*/ 342 w 342"/>
                <a:gd name="T39" fmla="*/ 272 h 1151"/>
                <a:gd name="T40" fmla="*/ 342 w 342"/>
                <a:gd name="T41" fmla="*/ 315 h 1151"/>
                <a:gd name="T42" fmla="*/ 0 w 342"/>
                <a:gd name="T43" fmla="*/ 315 h 1151"/>
                <a:gd name="T44" fmla="*/ 0 w 342"/>
                <a:gd name="T45" fmla="*/ 272 h 1151"/>
                <a:gd name="T46" fmla="*/ 0 w 342"/>
                <a:gd name="T47" fmla="*/ 272 h 1151"/>
                <a:gd name="T48" fmla="*/ 0 w 342"/>
                <a:gd name="T49" fmla="*/ 0 h 1151"/>
                <a:gd name="T50" fmla="*/ 342 w 342"/>
                <a:gd name="T51" fmla="*/ 0 h 1151"/>
                <a:gd name="T52" fmla="*/ 342 w 342"/>
                <a:gd name="T53" fmla="*/ 42 h 1151"/>
                <a:gd name="T54" fmla="*/ 0 w 342"/>
                <a:gd name="T55" fmla="*/ 42 h 1151"/>
                <a:gd name="T56" fmla="*/ 0 w 342"/>
                <a:gd name="T57" fmla="*/ 0 h 1151"/>
                <a:gd name="T58" fmla="*/ 0 w 342"/>
                <a:gd name="T59" fmla="*/ 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1151">
                  <a:moveTo>
                    <a:pt x="0" y="1107"/>
                  </a:moveTo>
                  <a:lnTo>
                    <a:pt x="342" y="1107"/>
                  </a:lnTo>
                  <a:lnTo>
                    <a:pt x="342" y="1151"/>
                  </a:lnTo>
                  <a:lnTo>
                    <a:pt x="0" y="1151"/>
                  </a:lnTo>
                  <a:lnTo>
                    <a:pt x="0" y="1107"/>
                  </a:lnTo>
                  <a:lnTo>
                    <a:pt x="0" y="1107"/>
                  </a:lnTo>
                  <a:close/>
                  <a:moveTo>
                    <a:pt x="0" y="834"/>
                  </a:moveTo>
                  <a:lnTo>
                    <a:pt x="342" y="834"/>
                  </a:lnTo>
                  <a:lnTo>
                    <a:pt x="342" y="877"/>
                  </a:lnTo>
                  <a:lnTo>
                    <a:pt x="0" y="877"/>
                  </a:lnTo>
                  <a:lnTo>
                    <a:pt x="0" y="834"/>
                  </a:lnTo>
                  <a:lnTo>
                    <a:pt x="0" y="834"/>
                  </a:lnTo>
                  <a:close/>
                  <a:moveTo>
                    <a:pt x="0" y="551"/>
                  </a:moveTo>
                  <a:lnTo>
                    <a:pt x="342" y="551"/>
                  </a:lnTo>
                  <a:lnTo>
                    <a:pt x="342" y="594"/>
                  </a:lnTo>
                  <a:lnTo>
                    <a:pt x="0" y="594"/>
                  </a:lnTo>
                  <a:lnTo>
                    <a:pt x="0" y="551"/>
                  </a:lnTo>
                  <a:lnTo>
                    <a:pt x="0" y="551"/>
                  </a:lnTo>
                  <a:close/>
                  <a:moveTo>
                    <a:pt x="0" y="272"/>
                  </a:moveTo>
                  <a:lnTo>
                    <a:pt x="342" y="272"/>
                  </a:lnTo>
                  <a:lnTo>
                    <a:pt x="342" y="315"/>
                  </a:lnTo>
                  <a:lnTo>
                    <a:pt x="0" y="315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0" y="0"/>
                  </a:moveTo>
                  <a:lnTo>
                    <a:pt x="342" y="0"/>
                  </a:lnTo>
                  <a:lnTo>
                    <a:pt x="342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1CEE21-38F5-46D8-80B9-0E9FD24F9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7133" y="1145511"/>
              <a:ext cx="4301460" cy="1304508"/>
            </a:xfrm>
            <a:custGeom>
              <a:avLst/>
              <a:gdLst>
                <a:gd name="T0" fmla="*/ 1571 w 5490"/>
                <a:gd name="T1" fmla="*/ 503 h 1666"/>
                <a:gd name="T2" fmla="*/ 1036 w 5490"/>
                <a:gd name="T3" fmla="*/ 0 h 1666"/>
                <a:gd name="T4" fmla="*/ 249 w 5490"/>
                <a:gd name="T5" fmla="*/ 483 h 1666"/>
                <a:gd name="T6" fmla="*/ 407 w 5490"/>
                <a:gd name="T7" fmla="*/ 873 h 1666"/>
                <a:gd name="T8" fmla="*/ 1014 w 5490"/>
                <a:gd name="T9" fmla="*/ 1196 h 1666"/>
                <a:gd name="T10" fmla="*/ 747 w 5490"/>
                <a:gd name="T11" fmla="*/ 1356 h 1666"/>
                <a:gd name="T12" fmla="*/ 529 w 5490"/>
                <a:gd name="T13" fmla="*/ 1123 h 1666"/>
                <a:gd name="T14" fmla="*/ 86 w 5490"/>
                <a:gd name="T15" fmla="*/ 1123 h 1666"/>
                <a:gd name="T16" fmla="*/ 677 w 5490"/>
                <a:gd name="T17" fmla="*/ 1666 h 1666"/>
                <a:gd name="T18" fmla="*/ 1485 w 5490"/>
                <a:gd name="T19" fmla="*/ 1169 h 1666"/>
                <a:gd name="T20" fmla="*/ 939 w 5490"/>
                <a:gd name="T21" fmla="*/ 642 h 1666"/>
                <a:gd name="T22" fmla="*/ 719 w 5490"/>
                <a:gd name="T23" fmla="*/ 456 h 1666"/>
                <a:gd name="T24" fmla="*/ 941 w 5490"/>
                <a:gd name="T25" fmla="*/ 310 h 1666"/>
                <a:gd name="T26" fmla="*/ 1101 w 5490"/>
                <a:gd name="T27" fmla="*/ 361 h 1666"/>
                <a:gd name="T28" fmla="*/ 1128 w 5490"/>
                <a:gd name="T29" fmla="*/ 503 h 1666"/>
                <a:gd name="T30" fmla="*/ 1571 w 5490"/>
                <a:gd name="T31" fmla="*/ 503 h 1666"/>
                <a:gd name="T32" fmla="*/ 2853 w 5490"/>
                <a:gd name="T33" fmla="*/ 1632 h 1666"/>
                <a:gd name="T34" fmla="*/ 2919 w 5490"/>
                <a:gd name="T35" fmla="*/ 1322 h 1666"/>
                <a:gd name="T36" fmla="*/ 2144 w 5490"/>
                <a:gd name="T37" fmla="*/ 1322 h 1666"/>
                <a:gd name="T38" fmla="*/ 2216 w 5490"/>
                <a:gd name="T39" fmla="*/ 983 h 1666"/>
                <a:gd name="T40" fmla="*/ 2929 w 5490"/>
                <a:gd name="T41" fmla="*/ 983 h 1666"/>
                <a:gd name="T42" fmla="*/ 2994 w 5490"/>
                <a:gd name="T43" fmla="*/ 673 h 1666"/>
                <a:gd name="T44" fmla="*/ 2281 w 5490"/>
                <a:gd name="T45" fmla="*/ 673 h 1666"/>
                <a:gd name="T46" fmla="*/ 2351 w 5490"/>
                <a:gd name="T47" fmla="*/ 343 h 1666"/>
                <a:gd name="T48" fmla="*/ 3127 w 5490"/>
                <a:gd name="T49" fmla="*/ 343 h 1666"/>
                <a:gd name="T50" fmla="*/ 3193 w 5490"/>
                <a:gd name="T51" fmla="*/ 33 h 1666"/>
                <a:gd name="T52" fmla="*/ 1974 w 5490"/>
                <a:gd name="T53" fmla="*/ 33 h 1666"/>
                <a:gd name="T54" fmla="*/ 1635 w 5490"/>
                <a:gd name="T55" fmla="*/ 1632 h 1666"/>
                <a:gd name="T56" fmla="*/ 2853 w 5490"/>
                <a:gd name="T57" fmla="*/ 1632 h 1666"/>
                <a:gd name="T58" fmla="*/ 4648 w 5490"/>
                <a:gd name="T59" fmla="*/ 503 h 1666"/>
                <a:gd name="T60" fmla="*/ 4112 w 5490"/>
                <a:gd name="T61" fmla="*/ 0 h 1666"/>
                <a:gd name="T62" fmla="*/ 3325 w 5490"/>
                <a:gd name="T63" fmla="*/ 483 h 1666"/>
                <a:gd name="T64" fmla="*/ 3484 w 5490"/>
                <a:gd name="T65" fmla="*/ 873 h 1666"/>
                <a:gd name="T66" fmla="*/ 4090 w 5490"/>
                <a:gd name="T67" fmla="*/ 1196 h 1666"/>
                <a:gd name="T68" fmla="*/ 3824 w 5490"/>
                <a:gd name="T69" fmla="*/ 1356 h 1666"/>
                <a:gd name="T70" fmla="*/ 3605 w 5490"/>
                <a:gd name="T71" fmla="*/ 1123 h 1666"/>
                <a:gd name="T72" fmla="*/ 3162 w 5490"/>
                <a:gd name="T73" fmla="*/ 1123 h 1666"/>
                <a:gd name="T74" fmla="*/ 3754 w 5490"/>
                <a:gd name="T75" fmla="*/ 1666 h 1666"/>
                <a:gd name="T76" fmla="*/ 4562 w 5490"/>
                <a:gd name="T77" fmla="*/ 1169 h 1666"/>
                <a:gd name="T78" fmla="*/ 4016 w 5490"/>
                <a:gd name="T79" fmla="*/ 642 h 1666"/>
                <a:gd name="T80" fmla="*/ 3796 w 5490"/>
                <a:gd name="T81" fmla="*/ 456 h 1666"/>
                <a:gd name="T82" fmla="*/ 4017 w 5490"/>
                <a:gd name="T83" fmla="*/ 310 h 1666"/>
                <a:gd name="T84" fmla="*/ 4177 w 5490"/>
                <a:gd name="T85" fmla="*/ 361 h 1666"/>
                <a:gd name="T86" fmla="*/ 4205 w 5490"/>
                <a:gd name="T87" fmla="*/ 503 h 1666"/>
                <a:gd name="T88" fmla="*/ 4648 w 5490"/>
                <a:gd name="T89" fmla="*/ 503 h 1666"/>
                <a:gd name="T90" fmla="*/ 5150 w 5490"/>
                <a:gd name="T91" fmla="*/ 1632 h 1666"/>
                <a:gd name="T92" fmla="*/ 5490 w 5490"/>
                <a:gd name="T93" fmla="*/ 33 h 1666"/>
                <a:gd name="T94" fmla="*/ 5047 w 5490"/>
                <a:gd name="T95" fmla="*/ 33 h 1666"/>
                <a:gd name="T96" fmla="*/ 4707 w 5490"/>
                <a:gd name="T97" fmla="*/ 1632 h 1666"/>
                <a:gd name="T98" fmla="*/ 5150 w 5490"/>
                <a:gd name="T99" fmla="*/ 1632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90" h="1666">
                  <a:moveTo>
                    <a:pt x="1571" y="503"/>
                  </a:moveTo>
                  <a:cubicBezTo>
                    <a:pt x="1680" y="117"/>
                    <a:pt x="1366" y="0"/>
                    <a:pt x="1036" y="0"/>
                  </a:cubicBezTo>
                  <a:cubicBezTo>
                    <a:pt x="701" y="0"/>
                    <a:pt x="347" y="104"/>
                    <a:pt x="249" y="483"/>
                  </a:cubicBezTo>
                  <a:cubicBezTo>
                    <a:pt x="212" y="656"/>
                    <a:pt x="261" y="802"/>
                    <a:pt x="407" y="873"/>
                  </a:cubicBezTo>
                  <a:cubicBezTo>
                    <a:pt x="722" y="1026"/>
                    <a:pt x="1060" y="979"/>
                    <a:pt x="1014" y="1196"/>
                  </a:cubicBezTo>
                  <a:cubicBezTo>
                    <a:pt x="991" y="1302"/>
                    <a:pt x="850" y="1356"/>
                    <a:pt x="747" y="1356"/>
                  </a:cubicBezTo>
                  <a:cubicBezTo>
                    <a:pt x="588" y="1356"/>
                    <a:pt x="495" y="1274"/>
                    <a:pt x="529" y="1123"/>
                  </a:cubicBezTo>
                  <a:cubicBezTo>
                    <a:pt x="86" y="1123"/>
                    <a:pt x="86" y="1123"/>
                    <a:pt x="86" y="1123"/>
                  </a:cubicBezTo>
                  <a:cubicBezTo>
                    <a:pt x="0" y="1557"/>
                    <a:pt x="305" y="1666"/>
                    <a:pt x="677" y="1666"/>
                  </a:cubicBezTo>
                  <a:cubicBezTo>
                    <a:pt x="1047" y="1666"/>
                    <a:pt x="1413" y="1506"/>
                    <a:pt x="1485" y="1169"/>
                  </a:cubicBezTo>
                  <a:cubicBezTo>
                    <a:pt x="1577" y="738"/>
                    <a:pt x="1193" y="711"/>
                    <a:pt x="939" y="642"/>
                  </a:cubicBezTo>
                  <a:cubicBezTo>
                    <a:pt x="828" y="611"/>
                    <a:pt x="695" y="574"/>
                    <a:pt x="719" y="456"/>
                  </a:cubicBezTo>
                  <a:cubicBezTo>
                    <a:pt x="736" y="377"/>
                    <a:pt x="839" y="310"/>
                    <a:pt x="941" y="310"/>
                  </a:cubicBezTo>
                  <a:cubicBezTo>
                    <a:pt x="1016" y="310"/>
                    <a:pt x="1070" y="328"/>
                    <a:pt x="1101" y="361"/>
                  </a:cubicBezTo>
                  <a:cubicBezTo>
                    <a:pt x="1134" y="394"/>
                    <a:pt x="1144" y="441"/>
                    <a:pt x="1128" y="503"/>
                  </a:cubicBezTo>
                  <a:cubicBezTo>
                    <a:pt x="1571" y="503"/>
                    <a:pt x="1571" y="503"/>
                    <a:pt x="1571" y="503"/>
                  </a:cubicBezTo>
                  <a:close/>
                  <a:moveTo>
                    <a:pt x="2853" y="1632"/>
                  </a:moveTo>
                  <a:cubicBezTo>
                    <a:pt x="2919" y="1322"/>
                    <a:pt x="2919" y="1322"/>
                    <a:pt x="2919" y="1322"/>
                  </a:cubicBezTo>
                  <a:cubicBezTo>
                    <a:pt x="2144" y="1322"/>
                    <a:pt x="2144" y="1322"/>
                    <a:pt x="2144" y="1322"/>
                  </a:cubicBezTo>
                  <a:cubicBezTo>
                    <a:pt x="2216" y="983"/>
                    <a:pt x="2216" y="983"/>
                    <a:pt x="2216" y="983"/>
                  </a:cubicBezTo>
                  <a:cubicBezTo>
                    <a:pt x="2929" y="983"/>
                    <a:pt x="2929" y="983"/>
                    <a:pt x="2929" y="983"/>
                  </a:cubicBezTo>
                  <a:cubicBezTo>
                    <a:pt x="2994" y="673"/>
                    <a:pt x="2994" y="673"/>
                    <a:pt x="2994" y="673"/>
                  </a:cubicBezTo>
                  <a:cubicBezTo>
                    <a:pt x="2281" y="673"/>
                    <a:pt x="2281" y="673"/>
                    <a:pt x="2281" y="673"/>
                  </a:cubicBezTo>
                  <a:cubicBezTo>
                    <a:pt x="2351" y="343"/>
                    <a:pt x="2351" y="343"/>
                    <a:pt x="2351" y="343"/>
                  </a:cubicBezTo>
                  <a:cubicBezTo>
                    <a:pt x="3127" y="343"/>
                    <a:pt x="3127" y="343"/>
                    <a:pt x="3127" y="343"/>
                  </a:cubicBezTo>
                  <a:cubicBezTo>
                    <a:pt x="3193" y="33"/>
                    <a:pt x="3193" y="33"/>
                    <a:pt x="3193" y="33"/>
                  </a:cubicBezTo>
                  <a:cubicBezTo>
                    <a:pt x="1974" y="33"/>
                    <a:pt x="1974" y="33"/>
                    <a:pt x="1974" y="33"/>
                  </a:cubicBezTo>
                  <a:cubicBezTo>
                    <a:pt x="1635" y="1632"/>
                    <a:pt x="1635" y="1632"/>
                    <a:pt x="1635" y="1632"/>
                  </a:cubicBezTo>
                  <a:cubicBezTo>
                    <a:pt x="2853" y="1632"/>
                    <a:pt x="2853" y="1632"/>
                    <a:pt x="2853" y="1632"/>
                  </a:cubicBezTo>
                  <a:close/>
                  <a:moveTo>
                    <a:pt x="4648" y="503"/>
                  </a:moveTo>
                  <a:cubicBezTo>
                    <a:pt x="4756" y="117"/>
                    <a:pt x="4442" y="0"/>
                    <a:pt x="4112" y="0"/>
                  </a:cubicBezTo>
                  <a:cubicBezTo>
                    <a:pt x="3778" y="0"/>
                    <a:pt x="3423" y="104"/>
                    <a:pt x="3325" y="483"/>
                  </a:cubicBezTo>
                  <a:cubicBezTo>
                    <a:pt x="3289" y="656"/>
                    <a:pt x="3337" y="802"/>
                    <a:pt x="3484" y="873"/>
                  </a:cubicBezTo>
                  <a:cubicBezTo>
                    <a:pt x="3799" y="1026"/>
                    <a:pt x="4137" y="979"/>
                    <a:pt x="4090" y="1196"/>
                  </a:cubicBezTo>
                  <a:cubicBezTo>
                    <a:pt x="4068" y="1302"/>
                    <a:pt x="3926" y="1356"/>
                    <a:pt x="3824" y="1356"/>
                  </a:cubicBezTo>
                  <a:cubicBezTo>
                    <a:pt x="3664" y="1356"/>
                    <a:pt x="3571" y="1274"/>
                    <a:pt x="3605" y="1123"/>
                  </a:cubicBezTo>
                  <a:cubicBezTo>
                    <a:pt x="3162" y="1123"/>
                    <a:pt x="3162" y="1123"/>
                    <a:pt x="3162" y="1123"/>
                  </a:cubicBezTo>
                  <a:cubicBezTo>
                    <a:pt x="3077" y="1557"/>
                    <a:pt x="3382" y="1666"/>
                    <a:pt x="3754" y="1666"/>
                  </a:cubicBezTo>
                  <a:cubicBezTo>
                    <a:pt x="4124" y="1666"/>
                    <a:pt x="4490" y="1506"/>
                    <a:pt x="4562" y="1169"/>
                  </a:cubicBezTo>
                  <a:cubicBezTo>
                    <a:pt x="4653" y="738"/>
                    <a:pt x="4269" y="711"/>
                    <a:pt x="4016" y="642"/>
                  </a:cubicBezTo>
                  <a:cubicBezTo>
                    <a:pt x="3905" y="611"/>
                    <a:pt x="3771" y="574"/>
                    <a:pt x="3796" y="456"/>
                  </a:cubicBezTo>
                  <a:cubicBezTo>
                    <a:pt x="3813" y="377"/>
                    <a:pt x="3916" y="310"/>
                    <a:pt x="4017" y="310"/>
                  </a:cubicBezTo>
                  <a:cubicBezTo>
                    <a:pt x="4093" y="310"/>
                    <a:pt x="4147" y="328"/>
                    <a:pt x="4177" y="361"/>
                  </a:cubicBezTo>
                  <a:cubicBezTo>
                    <a:pt x="4210" y="394"/>
                    <a:pt x="4220" y="441"/>
                    <a:pt x="4205" y="503"/>
                  </a:cubicBezTo>
                  <a:cubicBezTo>
                    <a:pt x="4648" y="503"/>
                    <a:pt x="4648" y="503"/>
                    <a:pt x="4648" y="503"/>
                  </a:cubicBezTo>
                  <a:close/>
                  <a:moveTo>
                    <a:pt x="5150" y="1632"/>
                  </a:moveTo>
                  <a:cubicBezTo>
                    <a:pt x="5490" y="33"/>
                    <a:pt x="5490" y="33"/>
                    <a:pt x="5490" y="33"/>
                  </a:cubicBezTo>
                  <a:cubicBezTo>
                    <a:pt x="5047" y="33"/>
                    <a:pt x="5047" y="33"/>
                    <a:pt x="5047" y="33"/>
                  </a:cubicBezTo>
                  <a:cubicBezTo>
                    <a:pt x="4707" y="1632"/>
                    <a:pt x="4707" y="1632"/>
                    <a:pt x="4707" y="1632"/>
                  </a:cubicBezTo>
                  <a:cubicBezTo>
                    <a:pt x="5150" y="1632"/>
                    <a:pt x="5150" y="1632"/>
                    <a:pt x="5150" y="1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7DE7BEC9-D7C2-476C-89DC-6DDD5740B7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912" r="92429" b="58709"/>
          <a:stretch/>
        </p:blipFill>
        <p:spPr>
          <a:xfrm>
            <a:off x="1983221" y="4177296"/>
            <a:ext cx="692331" cy="92746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3919076-079E-4A29-9E11-7F440FF97D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427" t="6909" r="72859" b="57712"/>
          <a:stretch/>
        </p:blipFill>
        <p:spPr>
          <a:xfrm>
            <a:off x="5185909" y="2194745"/>
            <a:ext cx="796834" cy="92746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C34D58A-100E-4303-ADBE-3040A93AC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1140" t="431" r="40146" b="64190"/>
          <a:stretch/>
        </p:blipFill>
        <p:spPr>
          <a:xfrm>
            <a:off x="7607447" y="2487111"/>
            <a:ext cx="796835" cy="92746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7E7E940-286B-4B7C-9DCD-DBEFF09F58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9996" t="3421" r="19719" b="63692"/>
          <a:stretch/>
        </p:blipFill>
        <p:spPr>
          <a:xfrm>
            <a:off x="9392351" y="4152258"/>
            <a:ext cx="940527" cy="86214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E06C270-B970-47CE-92ED-F16223A13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572" t="59728" r="89572" b="3398"/>
          <a:stretch/>
        </p:blipFill>
        <p:spPr>
          <a:xfrm>
            <a:off x="2457450" y="3077577"/>
            <a:ext cx="1005840" cy="96665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EEADEB7-CEA1-4F96-8D38-5F98B88DD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999" t="60226" r="71716" b="3897"/>
          <a:stretch/>
        </p:blipFill>
        <p:spPr>
          <a:xfrm>
            <a:off x="8529266" y="3131270"/>
            <a:ext cx="940525" cy="9405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09D2CF-6FA3-471A-A5FB-F2D5966F3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570" t="61721" r="52859" b="-588"/>
          <a:stretch/>
        </p:blipFill>
        <p:spPr>
          <a:xfrm>
            <a:off x="6437470" y="2133907"/>
            <a:ext cx="966651" cy="101890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0929638-9A92-4B3D-92BF-719D1C3F2D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2569" t="63714" r="37002" b="907"/>
          <a:stretch/>
        </p:blipFill>
        <p:spPr>
          <a:xfrm>
            <a:off x="3662735" y="2538456"/>
            <a:ext cx="953590" cy="9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-0.20538 -0.32153 " pathEditMode="relative" rAng="0" ptsTypes="AA">
                                      <p:cBhvr>
                                        <p:cTn id="14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-160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1.38889E-6 1.11111E-6 L -1.24219 1.11111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3.88889E-6 -4.44444E-6 L -1.06649 -4.44444E-6 " pathEditMode="relative" rAng="0" ptsTypes="AA">
                                      <p:cBhvr>
                                        <p:cTn id="58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3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54B98C6-0D5F-40D9-BF2D-F07DCB5A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"/>
            <a:ext cx="12201770" cy="68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5C588-AD38-4961-943A-B7413DC48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Vídeo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DC7345-9EF8-4AFD-A1BA-0DAC0236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"/>
            <a:ext cx="12201770" cy="68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5C588-AD38-4961-943A-B7413DC48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6 </a:t>
            </a:r>
            <a:r>
              <a:rPr lang="pt-BR" dirty="0" err="1"/>
              <a:t>conahp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A817F6-65D1-418D-8374-23698A1E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3E6BBA-8F35-4CBD-A393-857C69E6F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D88519-D658-4E64-ABAD-9E0A96C4C8CB}"/>
              </a:ext>
            </a:extLst>
          </p:cNvPr>
          <p:cNvSpPr txBox="1"/>
          <p:nvPr/>
        </p:nvSpPr>
        <p:spPr>
          <a:xfrm>
            <a:off x="3806868" y="3948049"/>
            <a:ext cx="4932124" cy="992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4"/>
                </a:solidFill>
              </a:rPr>
              <a:t>11 9 7618-5477</a:t>
            </a:r>
          </a:p>
          <a:p>
            <a:endParaRPr lang="pt-BR" sz="135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39E8625-C815-4DBF-9441-09454100A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048E5FAA-3CFD-44C2-B1E8-08201DDF035A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7FA9BDA-AFA9-4489-BADD-56B78777C364}"/>
              </a:ext>
            </a:extLst>
          </p:cNvPr>
          <p:cNvGrpSpPr/>
          <p:nvPr/>
        </p:nvGrpSpPr>
        <p:grpSpPr>
          <a:xfrm>
            <a:off x="-807343" y="3367678"/>
            <a:ext cx="24719614" cy="5886450"/>
            <a:chOff x="-3934430" y="3429000"/>
            <a:chExt cx="24719614" cy="5886450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0B0B0733-6AAD-4CAD-BEB2-239448208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934430" y="3429000"/>
              <a:ext cx="13365814" cy="5886450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494EE64F-C9AF-4EEC-81AA-18C1F6E0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9370" y="3429000"/>
              <a:ext cx="13365814" cy="5886450"/>
            </a:xfrm>
            <a:prstGeom prst="rect">
              <a:avLst/>
            </a:prstGeom>
          </p:spPr>
        </p:pic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E84CF0F9-915D-4C92-920B-46901B7530D8}"/>
              </a:ext>
            </a:extLst>
          </p:cNvPr>
          <p:cNvGrpSpPr/>
          <p:nvPr/>
        </p:nvGrpSpPr>
        <p:grpSpPr>
          <a:xfrm>
            <a:off x="2408464" y="3367678"/>
            <a:ext cx="19346636" cy="3392082"/>
            <a:chOff x="884464" y="3865968"/>
            <a:chExt cx="12982364" cy="3392082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1D9A873A-5465-40AB-8BE8-FC0E9BC7F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464" y="3865968"/>
              <a:ext cx="6448214" cy="3392082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6C9C6AAE-C7E8-480D-9D82-A703C347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8614" y="3865968"/>
              <a:ext cx="6448214" cy="3392082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E94DA02-8674-47A8-BC0F-97BC367E5CD4}"/>
              </a:ext>
            </a:extLst>
          </p:cNvPr>
          <p:cNvGrpSpPr/>
          <p:nvPr/>
        </p:nvGrpSpPr>
        <p:grpSpPr>
          <a:xfrm>
            <a:off x="1524000" y="0"/>
            <a:ext cx="9144000" cy="10515600"/>
            <a:chOff x="0" y="0"/>
            <a:chExt cx="9144000" cy="10515600"/>
          </a:xfrm>
        </p:grpSpPr>
        <p:sp>
          <p:nvSpPr>
            <p:cNvPr id="28" name="Círculo: Vazio 27">
              <a:extLst>
                <a:ext uri="{FF2B5EF4-FFF2-40B4-BE49-F238E27FC236}">
                  <a16:creationId xmlns:a16="http://schemas.microsoft.com/office/drawing/2014/main" id="{C93453BC-7A10-422A-8F49-9C0852568712}"/>
                </a:ext>
              </a:extLst>
            </p:cNvPr>
            <p:cNvSpPr/>
            <p:nvPr/>
          </p:nvSpPr>
          <p:spPr>
            <a:xfrm>
              <a:off x="933450" y="3238500"/>
              <a:ext cx="7277100" cy="7277100"/>
            </a:xfrm>
            <a:prstGeom prst="donut">
              <a:avLst>
                <a:gd name="adj" fmla="val 12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F45423F5-37DE-4E7C-B0F2-23B38E9B003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connsiteX0" fmla="*/ 0 w 9130937"/>
                <a:gd name="connsiteY0" fmla="*/ 0 h 6858000"/>
                <a:gd name="connsiteX1" fmla="*/ 9130937 w 9130937"/>
                <a:gd name="connsiteY1" fmla="*/ 0 h 6858000"/>
                <a:gd name="connsiteX2" fmla="*/ 9130937 w 9130937"/>
                <a:gd name="connsiteY2" fmla="*/ 6858000 h 6858000"/>
                <a:gd name="connsiteX3" fmla="*/ 8153400 w 9130937"/>
                <a:gd name="connsiteY3" fmla="*/ 6858000 h 6858000"/>
                <a:gd name="connsiteX4" fmla="*/ 4572000 w 9130937"/>
                <a:gd name="connsiteY4" fmla="*/ 3276600 h 6858000"/>
                <a:gd name="connsiteX5" fmla="*/ 990600 w 9130937"/>
                <a:gd name="connsiteY5" fmla="*/ 6858000 h 6858000"/>
                <a:gd name="connsiteX6" fmla="*/ 0 w 913093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0937" h="6858000">
                  <a:moveTo>
                    <a:pt x="0" y="0"/>
                  </a:moveTo>
                  <a:lnTo>
                    <a:pt x="9130937" y="0"/>
                  </a:lnTo>
                  <a:lnTo>
                    <a:pt x="9130937" y="6858000"/>
                  </a:lnTo>
                  <a:lnTo>
                    <a:pt x="8153400" y="6858000"/>
                  </a:lnTo>
                  <a:cubicBezTo>
                    <a:pt x="8153400" y="4880047"/>
                    <a:pt x="6549953" y="3276600"/>
                    <a:pt x="4572000" y="3276600"/>
                  </a:cubicBezTo>
                  <a:cubicBezTo>
                    <a:pt x="2594047" y="3276600"/>
                    <a:pt x="990600" y="4880047"/>
                    <a:pt x="990600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97ABEA34-E78A-4D11-A819-B75D2991EFC2}"/>
              </a:ext>
            </a:extLst>
          </p:cNvPr>
          <p:cNvSpPr/>
          <p:nvPr/>
        </p:nvSpPr>
        <p:spPr>
          <a:xfrm>
            <a:off x="6414440" y="580421"/>
            <a:ext cx="4760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C3F4F"/>
                </a:solidFill>
                <a:latin typeface="Century Gothic" panose="020B0502020202020204" pitchFamily="34" charset="0"/>
              </a:rPr>
              <a:t>6º Congresso </a:t>
            </a:r>
            <a:r>
              <a:rPr lang="pt-BR" sz="20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CONAHP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D05D59-C3B6-4FEA-8B28-BD51D3911590}"/>
              </a:ext>
            </a:extLst>
          </p:cNvPr>
          <p:cNvSpPr/>
          <p:nvPr/>
        </p:nvSpPr>
        <p:spPr>
          <a:xfrm>
            <a:off x="6440107" y="940920"/>
            <a:ext cx="337427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1400" b="1" dirty="0">
                <a:solidFill>
                  <a:srgbClr val="006CB5"/>
                </a:solidFill>
                <a:latin typeface="Century Gothic" panose="020B0502020202020204" pitchFamily="34" charset="0"/>
              </a:rPr>
              <a:t>Desafios para a Entrega de Valor para o novo Paciente</a:t>
            </a:r>
            <a:endParaRPr lang="pt-BR" sz="1400" dirty="0">
              <a:solidFill>
                <a:srgbClr val="2C3F4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12A5A90-41D1-4B41-8AEA-75590DC12938}"/>
              </a:ext>
            </a:extLst>
          </p:cNvPr>
          <p:cNvGrpSpPr/>
          <p:nvPr/>
        </p:nvGrpSpPr>
        <p:grpSpPr>
          <a:xfrm>
            <a:off x="6411035" y="1443642"/>
            <a:ext cx="2985248" cy="341632"/>
            <a:chOff x="5731790" y="1420537"/>
            <a:chExt cx="2985248" cy="341632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B120136B-151F-4F15-8B03-FDC51FF65F56}"/>
                </a:ext>
              </a:extLst>
            </p:cNvPr>
            <p:cNvSpPr/>
            <p:nvPr/>
          </p:nvSpPr>
          <p:spPr>
            <a:xfrm>
              <a:off x="5731790" y="1430328"/>
              <a:ext cx="2985248" cy="326950"/>
            </a:xfrm>
            <a:prstGeom prst="roundRect">
              <a:avLst>
                <a:gd name="adj" fmla="val 50000"/>
              </a:avLst>
            </a:prstGeom>
            <a:solidFill>
              <a:srgbClr val="62C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94FD2B90-7A91-4316-8A59-5B49C3A1810F}"/>
                </a:ext>
              </a:extLst>
            </p:cNvPr>
            <p:cNvSpPr/>
            <p:nvPr/>
          </p:nvSpPr>
          <p:spPr>
            <a:xfrm>
              <a:off x="5833746" y="1420537"/>
              <a:ext cx="278133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 visão do contratante</a:t>
              </a:r>
            </a:p>
          </p:txBody>
        </p:sp>
      </p:grp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C00062BD-07C1-4B94-93E4-F384303B5056}"/>
              </a:ext>
            </a:extLst>
          </p:cNvPr>
          <p:cNvCxnSpPr>
            <a:cxnSpLocks/>
          </p:cNvCxnSpPr>
          <p:nvPr/>
        </p:nvCxnSpPr>
        <p:spPr>
          <a:xfrm>
            <a:off x="6513863" y="933158"/>
            <a:ext cx="150526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C2FD7AE-EF16-4521-B934-23E72F6948B3}"/>
              </a:ext>
            </a:extLst>
          </p:cNvPr>
          <p:cNvGrpSpPr/>
          <p:nvPr/>
        </p:nvGrpSpPr>
        <p:grpSpPr>
          <a:xfrm>
            <a:off x="4133849" y="2796803"/>
            <a:ext cx="3924302" cy="1264394"/>
            <a:chOff x="1845056" y="928265"/>
            <a:chExt cx="5201477" cy="16758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CE27A1-71B2-4D5E-BD93-A1C0445AF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056" y="928265"/>
              <a:ext cx="5201477" cy="1675894"/>
            </a:xfrm>
            <a:custGeom>
              <a:avLst/>
              <a:gdLst>
                <a:gd name="T0" fmla="*/ 5028 w 5028"/>
                <a:gd name="T1" fmla="*/ 0 h 1620"/>
                <a:gd name="T2" fmla="*/ 0 w 5028"/>
                <a:gd name="T3" fmla="*/ 0 h 1620"/>
                <a:gd name="T4" fmla="*/ 0 w 5028"/>
                <a:gd name="T5" fmla="*/ 1620 h 1620"/>
                <a:gd name="T6" fmla="*/ 5028 w 5028"/>
                <a:gd name="T7" fmla="*/ 1620 h 1620"/>
                <a:gd name="T8" fmla="*/ 5028 w 5028"/>
                <a:gd name="T9" fmla="*/ 0 h 1620"/>
                <a:gd name="T10" fmla="*/ 5028 w 5028"/>
                <a:gd name="T1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8" h="1620">
                  <a:moveTo>
                    <a:pt x="5028" y="0"/>
                  </a:moveTo>
                  <a:lnTo>
                    <a:pt x="0" y="0"/>
                  </a:lnTo>
                  <a:lnTo>
                    <a:pt x="0" y="1620"/>
                  </a:lnTo>
                  <a:lnTo>
                    <a:pt x="5028" y="1620"/>
                  </a:lnTo>
                  <a:lnTo>
                    <a:pt x="5028" y="0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006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3F2DEF-FB96-4670-B3C0-CB98CAB8F5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056" y="1172407"/>
              <a:ext cx="353800" cy="1190712"/>
            </a:xfrm>
            <a:custGeom>
              <a:avLst/>
              <a:gdLst>
                <a:gd name="T0" fmla="*/ 0 w 342"/>
                <a:gd name="T1" fmla="*/ 1107 h 1151"/>
                <a:gd name="T2" fmla="*/ 342 w 342"/>
                <a:gd name="T3" fmla="*/ 1107 h 1151"/>
                <a:gd name="T4" fmla="*/ 342 w 342"/>
                <a:gd name="T5" fmla="*/ 1151 h 1151"/>
                <a:gd name="T6" fmla="*/ 0 w 342"/>
                <a:gd name="T7" fmla="*/ 1151 h 1151"/>
                <a:gd name="T8" fmla="*/ 0 w 342"/>
                <a:gd name="T9" fmla="*/ 1107 h 1151"/>
                <a:gd name="T10" fmla="*/ 0 w 342"/>
                <a:gd name="T11" fmla="*/ 1107 h 1151"/>
                <a:gd name="T12" fmla="*/ 0 w 342"/>
                <a:gd name="T13" fmla="*/ 834 h 1151"/>
                <a:gd name="T14" fmla="*/ 342 w 342"/>
                <a:gd name="T15" fmla="*/ 834 h 1151"/>
                <a:gd name="T16" fmla="*/ 342 w 342"/>
                <a:gd name="T17" fmla="*/ 877 h 1151"/>
                <a:gd name="T18" fmla="*/ 0 w 342"/>
                <a:gd name="T19" fmla="*/ 877 h 1151"/>
                <a:gd name="T20" fmla="*/ 0 w 342"/>
                <a:gd name="T21" fmla="*/ 834 h 1151"/>
                <a:gd name="T22" fmla="*/ 0 w 342"/>
                <a:gd name="T23" fmla="*/ 834 h 1151"/>
                <a:gd name="T24" fmla="*/ 0 w 342"/>
                <a:gd name="T25" fmla="*/ 551 h 1151"/>
                <a:gd name="T26" fmla="*/ 342 w 342"/>
                <a:gd name="T27" fmla="*/ 551 h 1151"/>
                <a:gd name="T28" fmla="*/ 342 w 342"/>
                <a:gd name="T29" fmla="*/ 594 h 1151"/>
                <a:gd name="T30" fmla="*/ 0 w 342"/>
                <a:gd name="T31" fmla="*/ 594 h 1151"/>
                <a:gd name="T32" fmla="*/ 0 w 342"/>
                <a:gd name="T33" fmla="*/ 551 h 1151"/>
                <a:gd name="T34" fmla="*/ 0 w 342"/>
                <a:gd name="T35" fmla="*/ 551 h 1151"/>
                <a:gd name="T36" fmla="*/ 0 w 342"/>
                <a:gd name="T37" fmla="*/ 272 h 1151"/>
                <a:gd name="T38" fmla="*/ 342 w 342"/>
                <a:gd name="T39" fmla="*/ 272 h 1151"/>
                <a:gd name="T40" fmla="*/ 342 w 342"/>
                <a:gd name="T41" fmla="*/ 315 h 1151"/>
                <a:gd name="T42" fmla="*/ 0 w 342"/>
                <a:gd name="T43" fmla="*/ 315 h 1151"/>
                <a:gd name="T44" fmla="*/ 0 w 342"/>
                <a:gd name="T45" fmla="*/ 272 h 1151"/>
                <a:gd name="T46" fmla="*/ 0 w 342"/>
                <a:gd name="T47" fmla="*/ 272 h 1151"/>
                <a:gd name="T48" fmla="*/ 0 w 342"/>
                <a:gd name="T49" fmla="*/ 0 h 1151"/>
                <a:gd name="T50" fmla="*/ 342 w 342"/>
                <a:gd name="T51" fmla="*/ 0 h 1151"/>
                <a:gd name="T52" fmla="*/ 342 w 342"/>
                <a:gd name="T53" fmla="*/ 42 h 1151"/>
                <a:gd name="T54" fmla="*/ 0 w 342"/>
                <a:gd name="T55" fmla="*/ 42 h 1151"/>
                <a:gd name="T56" fmla="*/ 0 w 342"/>
                <a:gd name="T57" fmla="*/ 0 h 1151"/>
                <a:gd name="T58" fmla="*/ 0 w 342"/>
                <a:gd name="T59" fmla="*/ 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1151">
                  <a:moveTo>
                    <a:pt x="0" y="1107"/>
                  </a:moveTo>
                  <a:lnTo>
                    <a:pt x="342" y="1107"/>
                  </a:lnTo>
                  <a:lnTo>
                    <a:pt x="342" y="1151"/>
                  </a:lnTo>
                  <a:lnTo>
                    <a:pt x="0" y="1151"/>
                  </a:lnTo>
                  <a:lnTo>
                    <a:pt x="0" y="1107"/>
                  </a:lnTo>
                  <a:lnTo>
                    <a:pt x="0" y="1107"/>
                  </a:lnTo>
                  <a:close/>
                  <a:moveTo>
                    <a:pt x="0" y="834"/>
                  </a:moveTo>
                  <a:lnTo>
                    <a:pt x="342" y="834"/>
                  </a:lnTo>
                  <a:lnTo>
                    <a:pt x="342" y="877"/>
                  </a:lnTo>
                  <a:lnTo>
                    <a:pt x="0" y="877"/>
                  </a:lnTo>
                  <a:lnTo>
                    <a:pt x="0" y="834"/>
                  </a:lnTo>
                  <a:lnTo>
                    <a:pt x="0" y="834"/>
                  </a:lnTo>
                  <a:close/>
                  <a:moveTo>
                    <a:pt x="0" y="551"/>
                  </a:moveTo>
                  <a:lnTo>
                    <a:pt x="342" y="551"/>
                  </a:lnTo>
                  <a:lnTo>
                    <a:pt x="342" y="594"/>
                  </a:lnTo>
                  <a:lnTo>
                    <a:pt x="0" y="594"/>
                  </a:lnTo>
                  <a:lnTo>
                    <a:pt x="0" y="551"/>
                  </a:lnTo>
                  <a:lnTo>
                    <a:pt x="0" y="551"/>
                  </a:lnTo>
                  <a:close/>
                  <a:moveTo>
                    <a:pt x="0" y="272"/>
                  </a:moveTo>
                  <a:lnTo>
                    <a:pt x="342" y="272"/>
                  </a:lnTo>
                  <a:lnTo>
                    <a:pt x="342" y="315"/>
                  </a:lnTo>
                  <a:lnTo>
                    <a:pt x="0" y="315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0" y="0"/>
                  </a:moveTo>
                  <a:lnTo>
                    <a:pt x="342" y="0"/>
                  </a:lnTo>
                  <a:lnTo>
                    <a:pt x="342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572C32A-1294-4A8C-90A8-3647ED43D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733" y="1172407"/>
              <a:ext cx="353800" cy="1190712"/>
            </a:xfrm>
            <a:custGeom>
              <a:avLst/>
              <a:gdLst>
                <a:gd name="T0" fmla="*/ 0 w 342"/>
                <a:gd name="T1" fmla="*/ 1107 h 1151"/>
                <a:gd name="T2" fmla="*/ 342 w 342"/>
                <a:gd name="T3" fmla="*/ 1107 h 1151"/>
                <a:gd name="T4" fmla="*/ 342 w 342"/>
                <a:gd name="T5" fmla="*/ 1151 h 1151"/>
                <a:gd name="T6" fmla="*/ 0 w 342"/>
                <a:gd name="T7" fmla="*/ 1151 h 1151"/>
                <a:gd name="T8" fmla="*/ 0 w 342"/>
                <a:gd name="T9" fmla="*/ 1107 h 1151"/>
                <a:gd name="T10" fmla="*/ 0 w 342"/>
                <a:gd name="T11" fmla="*/ 1107 h 1151"/>
                <a:gd name="T12" fmla="*/ 0 w 342"/>
                <a:gd name="T13" fmla="*/ 834 h 1151"/>
                <a:gd name="T14" fmla="*/ 342 w 342"/>
                <a:gd name="T15" fmla="*/ 834 h 1151"/>
                <a:gd name="T16" fmla="*/ 342 w 342"/>
                <a:gd name="T17" fmla="*/ 877 h 1151"/>
                <a:gd name="T18" fmla="*/ 0 w 342"/>
                <a:gd name="T19" fmla="*/ 877 h 1151"/>
                <a:gd name="T20" fmla="*/ 0 w 342"/>
                <a:gd name="T21" fmla="*/ 834 h 1151"/>
                <a:gd name="T22" fmla="*/ 0 w 342"/>
                <a:gd name="T23" fmla="*/ 834 h 1151"/>
                <a:gd name="T24" fmla="*/ 0 w 342"/>
                <a:gd name="T25" fmla="*/ 551 h 1151"/>
                <a:gd name="T26" fmla="*/ 342 w 342"/>
                <a:gd name="T27" fmla="*/ 551 h 1151"/>
                <a:gd name="T28" fmla="*/ 342 w 342"/>
                <a:gd name="T29" fmla="*/ 594 h 1151"/>
                <a:gd name="T30" fmla="*/ 0 w 342"/>
                <a:gd name="T31" fmla="*/ 594 h 1151"/>
                <a:gd name="T32" fmla="*/ 0 w 342"/>
                <a:gd name="T33" fmla="*/ 551 h 1151"/>
                <a:gd name="T34" fmla="*/ 0 w 342"/>
                <a:gd name="T35" fmla="*/ 551 h 1151"/>
                <a:gd name="T36" fmla="*/ 0 w 342"/>
                <a:gd name="T37" fmla="*/ 272 h 1151"/>
                <a:gd name="T38" fmla="*/ 342 w 342"/>
                <a:gd name="T39" fmla="*/ 272 h 1151"/>
                <a:gd name="T40" fmla="*/ 342 w 342"/>
                <a:gd name="T41" fmla="*/ 315 h 1151"/>
                <a:gd name="T42" fmla="*/ 0 w 342"/>
                <a:gd name="T43" fmla="*/ 315 h 1151"/>
                <a:gd name="T44" fmla="*/ 0 w 342"/>
                <a:gd name="T45" fmla="*/ 272 h 1151"/>
                <a:gd name="T46" fmla="*/ 0 w 342"/>
                <a:gd name="T47" fmla="*/ 272 h 1151"/>
                <a:gd name="T48" fmla="*/ 0 w 342"/>
                <a:gd name="T49" fmla="*/ 0 h 1151"/>
                <a:gd name="T50" fmla="*/ 342 w 342"/>
                <a:gd name="T51" fmla="*/ 0 h 1151"/>
                <a:gd name="T52" fmla="*/ 342 w 342"/>
                <a:gd name="T53" fmla="*/ 42 h 1151"/>
                <a:gd name="T54" fmla="*/ 0 w 342"/>
                <a:gd name="T55" fmla="*/ 42 h 1151"/>
                <a:gd name="T56" fmla="*/ 0 w 342"/>
                <a:gd name="T57" fmla="*/ 0 h 1151"/>
                <a:gd name="T58" fmla="*/ 0 w 342"/>
                <a:gd name="T59" fmla="*/ 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1151">
                  <a:moveTo>
                    <a:pt x="0" y="1107"/>
                  </a:moveTo>
                  <a:lnTo>
                    <a:pt x="342" y="1107"/>
                  </a:lnTo>
                  <a:lnTo>
                    <a:pt x="342" y="1151"/>
                  </a:lnTo>
                  <a:lnTo>
                    <a:pt x="0" y="1151"/>
                  </a:lnTo>
                  <a:lnTo>
                    <a:pt x="0" y="1107"/>
                  </a:lnTo>
                  <a:lnTo>
                    <a:pt x="0" y="1107"/>
                  </a:lnTo>
                  <a:close/>
                  <a:moveTo>
                    <a:pt x="0" y="834"/>
                  </a:moveTo>
                  <a:lnTo>
                    <a:pt x="342" y="834"/>
                  </a:lnTo>
                  <a:lnTo>
                    <a:pt x="342" y="877"/>
                  </a:lnTo>
                  <a:lnTo>
                    <a:pt x="0" y="877"/>
                  </a:lnTo>
                  <a:lnTo>
                    <a:pt x="0" y="834"/>
                  </a:lnTo>
                  <a:lnTo>
                    <a:pt x="0" y="834"/>
                  </a:lnTo>
                  <a:close/>
                  <a:moveTo>
                    <a:pt x="0" y="551"/>
                  </a:moveTo>
                  <a:lnTo>
                    <a:pt x="342" y="551"/>
                  </a:lnTo>
                  <a:lnTo>
                    <a:pt x="342" y="594"/>
                  </a:lnTo>
                  <a:lnTo>
                    <a:pt x="0" y="594"/>
                  </a:lnTo>
                  <a:lnTo>
                    <a:pt x="0" y="551"/>
                  </a:lnTo>
                  <a:lnTo>
                    <a:pt x="0" y="551"/>
                  </a:lnTo>
                  <a:close/>
                  <a:moveTo>
                    <a:pt x="0" y="272"/>
                  </a:moveTo>
                  <a:lnTo>
                    <a:pt x="342" y="272"/>
                  </a:lnTo>
                  <a:lnTo>
                    <a:pt x="342" y="315"/>
                  </a:lnTo>
                  <a:lnTo>
                    <a:pt x="0" y="315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0" y="0"/>
                  </a:moveTo>
                  <a:lnTo>
                    <a:pt x="342" y="0"/>
                  </a:lnTo>
                  <a:lnTo>
                    <a:pt x="342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1CEE21-38F5-46D8-80B9-0E9FD24F9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7133" y="1145511"/>
              <a:ext cx="4301460" cy="1304508"/>
            </a:xfrm>
            <a:custGeom>
              <a:avLst/>
              <a:gdLst>
                <a:gd name="T0" fmla="*/ 1571 w 5490"/>
                <a:gd name="T1" fmla="*/ 503 h 1666"/>
                <a:gd name="T2" fmla="*/ 1036 w 5490"/>
                <a:gd name="T3" fmla="*/ 0 h 1666"/>
                <a:gd name="T4" fmla="*/ 249 w 5490"/>
                <a:gd name="T5" fmla="*/ 483 h 1666"/>
                <a:gd name="T6" fmla="*/ 407 w 5490"/>
                <a:gd name="T7" fmla="*/ 873 h 1666"/>
                <a:gd name="T8" fmla="*/ 1014 w 5490"/>
                <a:gd name="T9" fmla="*/ 1196 h 1666"/>
                <a:gd name="T10" fmla="*/ 747 w 5490"/>
                <a:gd name="T11" fmla="*/ 1356 h 1666"/>
                <a:gd name="T12" fmla="*/ 529 w 5490"/>
                <a:gd name="T13" fmla="*/ 1123 h 1666"/>
                <a:gd name="T14" fmla="*/ 86 w 5490"/>
                <a:gd name="T15" fmla="*/ 1123 h 1666"/>
                <a:gd name="T16" fmla="*/ 677 w 5490"/>
                <a:gd name="T17" fmla="*/ 1666 h 1666"/>
                <a:gd name="T18" fmla="*/ 1485 w 5490"/>
                <a:gd name="T19" fmla="*/ 1169 h 1666"/>
                <a:gd name="T20" fmla="*/ 939 w 5490"/>
                <a:gd name="T21" fmla="*/ 642 h 1666"/>
                <a:gd name="T22" fmla="*/ 719 w 5490"/>
                <a:gd name="T23" fmla="*/ 456 h 1666"/>
                <a:gd name="T24" fmla="*/ 941 w 5490"/>
                <a:gd name="T25" fmla="*/ 310 h 1666"/>
                <a:gd name="T26" fmla="*/ 1101 w 5490"/>
                <a:gd name="T27" fmla="*/ 361 h 1666"/>
                <a:gd name="T28" fmla="*/ 1128 w 5490"/>
                <a:gd name="T29" fmla="*/ 503 h 1666"/>
                <a:gd name="T30" fmla="*/ 1571 w 5490"/>
                <a:gd name="T31" fmla="*/ 503 h 1666"/>
                <a:gd name="T32" fmla="*/ 2853 w 5490"/>
                <a:gd name="T33" fmla="*/ 1632 h 1666"/>
                <a:gd name="T34" fmla="*/ 2919 w 5490"/>
                <a:gd name="T35" fmla="*/ 1322 h 1666"/>
                <a:gd name="T36" fmla="*/ 2144 w 5490"/>
                <a:gd name="T37" fmla="*/ 1322 h 1666"/>
                <a:gd name="T38" fmla="*/ 2216 w 5490"/>
                <a:gd name="T39" fmla="*/ 983 h 1666"/>
                <a:gd name="T40" fmla="*/ 2929 w 5490"/>
                <a:gd name="T41" fmla="*/ 983 h 1666"/>
                <a:gd name="T42" fmla="*/ 2994 w 5490"/>
                <a:gd name="T43" fmla="*/ 673 h 1666"/>
                <a:gd name="T44" fmla="*/ 2281 w 5490"/>
                <a:gd name="T45" fmla="*/ 673 h 1666"/>
                <a:gd name="T46" fmla="*/ 2351 w 5490"/>
                <a:gd name="T47" fmla="*/ 343 h 1666"/>
                <a:gd name="T48" fmla="*/ 3127 w 5490"/>
                <a:gd name="T49" fmla="*/ 343 h 1666"/>
                <a:gd name="T50" fmla="*/ 3193 w 5490"/>
                <a:gd name="T51" fmla="*/ 33 h 1666"/>
                <a:gd name="T52" fmla="*/ 1974 w 5490"/>
                <a:gd name="T53" fmla="*/ 33 h 1666"/>
                <a:gd name="T54" fmla="*/ 1635 w 5490"/>
                <a:gd name="T55" fmla="*/ 1632 h 1666"/>
                <a:gd name="T56" fmla="*/ 2853 w 5490"/>
                <a:gd name="T57" fmla="*/ 1632 h 1666"/>
                <a:gd name="T58" fmla="*/ 4648 w 5490"/>
                <a:gd name="T59" fmla="*/ 503 h 1666"/>
                <a:gd name="T60" fmla="*/ 4112 w 5490"/>
                <a:gd name="T61" fmla="*/ 0 h 1666"/>
                <a:gd name="T62" fmla="*/ 3325 w 5490"/>
                <a:gd name="T63" fmla="*/ 483 h 1666"/>
                <a:gd name="T64" fmla="*/ 3484 w 5490"/>
                <a:gd name="T65" fmla="*/ 873 h 1666"/>
                <a:gd name="T66" fmla="*/ 4090 w 5490"/>
                <a:gd name="T67" fmla="*/ 1196 h 1666"/>
                <a:gd name="T68" fmla="*/ 3824 w 5490"/>
                <a:gd name="T69" fmla="*/ 1356 h 1666"/>
                <a:gd name="T70" fmla="*/ 3605 w 5490"/>
                <a:gd name="T71" fmla="*/ 1123 h 1666"/>
                <a:gd name="T72" fmla="*/ 3162 w 5490"/>
                <a:gd name="T73" fmla="*/ 1123 h 1666"/>
                <a:gd name="T74" fmla="*/ 3754 w 5490"/>
                <a:gd name="T75" fmla="*/ 1666 h 1666"/>
                <a:gd name="T76" fmla="*/ 4562 w 5490"/>
                <a:gd name="T77" fmla="*/ 1169 h 1666"/>
                <a:gd name="T78" fmla="*/ 4016 w 5490"/>
                <a:gd name="T79" fmla="*/ 642 h 1666"/>
                <a:gd name="T80" fmla="*/ 3796 w 5490"/>
                <a:gd name="T81" fmla="*/ 456 h 1666"/>
                <a:gd name="T82" fmla="*/ 4017 w 5490"/>
                <a:gd name="T83" fmla="*/ 310 h 1666"/>
                <a:gd name="T84" fmla="*/ 4177 w 5490"/>
                <a:gd name="T85" fmla="*/ 361 h 1666"/>
                <a:gd name="T86" fmla="*/ 4205 w 5490"/>
                <a:gd name="T87" fmla="*/ 503 h 1666"/>
                <a:gd name="T88" fmla="*/ 4648 w 5490"/>
                <a:gd name="T89" fmla="*/ 503 h 1666"/>
                <a:gd name="T90" fmla="*/ 5150 w 5490"/>
                <a:gd name="T91" fmla="*/ 1632 h 1666"/>
                <a:gd name="T92" fmla="*/ 5490 w 5490"/>
                <a:gd name="T93" fmla="*/ 33 h 1666"/>
                <a:gd name="T94" fmla="*/ 5047 w 5490"/>
                <a:gd name="T95" fmla="*/ 33 h 1666"/>
                <a:gd name="T96" fmla="*/ 4707 w 5490"/>
                <a:gd name="T97" fmla="*/ 1632 h 1666"/>
                <a:gd name="T98" fmla="*/ 5150 w 5490"/>
                <a:gd name="T99" fmla="*/ 1632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90" h="1666">
                  <a:moveTo>
                    <a:pt x="1571" y="503"/>
                  </a:moveTo>
                  <a:cubicBezTo>
                    <a:pt x="1680" y="117"/>
                    <a:pt x="1366" y="0"/>
                    <a:pt x="1036" y="0"/>
                  </a:cubicBezTo>
                  <a:cubicBezTo>
                    <a:pt x="701" y="0"/>
                    <a:pt x="347" y="104"/>
                    <a:pt x="249" y="483"/>
                  </a:cubicBezTo>
                  <a:cubicBezTo>
                    <a:pt x="212" y="656"/>
                    <a:pt x="261" y="802"/>
                    <a:pt x="407" y="873"/>
                  </a:cubicBezTo>
                  <a:cubicBezTo>
                    <a:pt x="722" y="1026"/>
                    <a:pt x="1060" y="979"/>
                    <a:pt x="1014" y="1196"/>
                  </a:cubicBezTo>
                  <a:cubicBezTo>
                    <a:pt x="991" y="1302"/>
                    <a:pt x="850" y="1356"/>
                    <a:pt x="747" y="1356"/>
                  </a:cubicBezTo>
                  <a:cubicBezTo>
                    <a:pt x="588" y="1356"/>
                    <a:pt x="495" y="1274"/>
                    <a:pt x="529" y="1123"/>
                  </a:cubicBezTo>
                  <a:cubicBezTo>
                    <a:pt x="86" y="1123"/>
                    <a:pt x="86" y="1123"/>
                    <a:pt x="86" y="1123"/>
                  </a:cubicBezTo>
                  <a:cubicBezTo>
                    <a:pt x="0" y="1557"/>
                    <a:pt x="305" y="1666"/>
                    <a:pt x="677" y="1666"/>
                  </a:cubicBezTo>
                  <a:cubicBezTo>
                    <a:pt x="1047" y="1666"/>
                    <a:pt x="1413" y="1506"/>
                    <a:pt x="1485" y="1169"/>
                  </a:cubicBezTo>
                  <a:cubicBezTo>
                    <a:pt x="1577" y="738"/>
                    <a:pt x="1193" y="711"/>
                    <a:pt x="939" y="642"/>
                  </a:cubicBezTo>
                  <a:cubicBezTo>
                    <a:pt x="828" y="611"/>
                    <a:pt x="695" y="574"/>
                    <a:pt x="719" y="456"/>
                  </a:cubicBezTo>
                  <a:cubicBezTo>
                    <a:pt x="736" y="377"/>
                    <a:pt x="839" y="310"/>
                    <a:pt x="941" y="310"/>
                  </a:cubicBezTo>
                  <a:cubicBezTo>
                    <a:pt x="1016" y="310"/>
                    <a:pt x="1070" y="328"/>
                    <a:pt x="1101" y="361"/>
                  </a:cubicBezTo>
                  <a:cubicBezTo>
                    <a:pt x="1134" y="394"/>
                    <a:pt x="1144" y="441"/>
                    <a:pt x="1128" y="503"/>
                  </a:cubicBezTo>
                  <a:cubicBezTo>
                    <a:pt x="1571" y="503"/>
                    <a:pt x="1571" y="503"/>
                    <a:pt x="1571" y="503"/>
                  </a:cubicBezTo>
                  <a:close/>
                  <a:moveTo>
                    <a:pt x="2853" y="1632"/>
                  </a:moveTo>
                  <a:cubicBezTo>
                    <a:pt x="2919" y="1322"/>
                    <a:pt x="2919" y="1322"/>
                    <a:pt x="2919" y="1322"/>
                  </a:cubicBezTo>
                  <a:cubicBezTo>
                    <a:pt x="2144" y="1322"/>
                    <a:pt x="2144" y="1322"/>
                    <a:pt x="2144" y="1322"/>
                  </a:cubicBezTo>
                  <a:cubicBezTo>
                    <a:pt x="2216" y="983"/>
                    <a:pt x="2216" y="983"/>
                    <a:pt x="2216" y="983"/>
                  </a:cubicBezTo>
                  <a:cubicBezTo>
                    <a:pt x="2929" y="983"/>
                    <a:pt x="2929" y="983"/>
                    <a:pt x="2929" y="983"/>
                  </a:cubicBezTo>
                  <a:cubicBezTo>
                    <a:pt x="2994" y="673"/>
                    <a:pt x="2994" y="673"/>
                    <a:pt x="2994" y="673"/>
                  </a:cubicBezTo>
                  <a:cubicBezTo>
                    <a:pt x="2281" y="673"/>
                    <a:pt x="2281" y="673"/>
                    <a:pt x="2281" y="673"/>
                  </a:cubicBezTo>
                  <a:cubicBezTo>
                    <a:pt x="2351" y="343"/>
                    <a:pt x="2351" y="343"/>
                    <a:pt x="2351" y="343"/>
                  </a:cubicBezTo>
                  <a:cubicBezTo>
                    <a:pt x="3127" y="343"/>
                    <a:pt x="3127" y="343"/>
                    <a:pt x="3127" y="343"/>
                  </a:cubicBezTo>
                  <a:cubicBezTo>
                    <a:pt x="3193" y="33"/>
                    <a:pt x="3193" y="33"/>
                    <a:pt x="3193" y="33"/>
                  </a:cubicBezTo>
                  <a:cubicBezTo>
                    <a:pt x="1974" y="33"/>
                    <a:pt x="1974" y="33"/>
                    <a:pt x="1974" y="33"/>
                  </a:cubicBezTo>
                  <a:cubicBezTo>
                    <a:pt x="1635" y="1632"/>
                    <a:pt x="1635" y="1632"/>
                    <a:pt x="1635" y="1632"/>
                  </a:cubicBezTo>
                  <a:cubicBezTo>
                    <a:pt x="2853" y="1632"/>
                    <a:pt x="2853" y="1632"/>
                    <a:pt x="2853" y="1632"/>
                  </a:cubicBezTo>
                  <a:close/>
                  <a:moveTo>
                    <a:pt x="4648" y="503"/>
                  </a:moveTo>
                  <a:cubicBezTo>
                    <a:pt x="4756" y="117"/>
                    <a:pt x="4442" y="0"/>
                    <a:pt x="4112" y="0"/>
                  </a:cubicBezTo>
                  <a:cubicBezTo>
                    <a:pt x="3778" y="0"/>
                    <a:pt x="3423" y="104"/>
                    <a:pt x="3325" y="483"/>
                  </a:cubicBezTo>
                  <a:cubicBezTo>
                    <a:pt x="3289" y="656"/>
                    <a:pt x="3337" y="802"/>
                    <a:pt x="3484" y="873"/>
                  </a:cubicBezTo>
                  <a:cubicBezTo>
                    <a:pt x="3799" y="1026"/>
                    <a:pt x="4137" y="979"/>
                    <a:pt x="4090" y="1196"/>
                  </a:cubicBezTo>
                  <a:cubicBezTo>
                    <a:pt x="4068" y="1302"/>
                    <a:pt x="3926" y="1356"/>
                    <a:pt x="3824" y="1356"/>
                  </a:cubicBezTo>
                  <a:cubicBezTo>
                    <a:pt x="3664" y="1356"/>
                    <a:pt x="3571" y="1274"/>
                    <a:pt x="3605" y="1123"/>
                  </a:cubicBezTo>
                  <a:cubicBezTo>
                    <a:pt x="3162" y="1123"/>
                    <a:pt x="3162" y="1123"/>
                    <a:pt x="3162" y="1123"/>
                  </a:cubicBezTo>
                  <a:cubicBezTo>
                    <a:pt x="3077" y="1557"/>
                    <a:pt x="3382" y="1666"/>
                    <a:pt x="3754" y="1666"/>
                  </a:cubicBezTo>
                  <a:cubicBezTo>
                    <a:pt x="4124" y="1666"/>
                    <a:pt x="4490" y="1506"/>
                    <a:pt x="4562" y="1169"/>
                  </a:cubicBezTo>
                  <a:cubicBezTo>
                    <a:pt x="4653" y="738"/>
                    <a:pt x="4269" y="711"/>
                    <a:pt x="4016" y="642"/>
                  </a:cubicBezTo>
                  <a:cubicBezTo>
                    <a:pt x="3905" y="611"/>
                    <a:pt x="3771" y="574"/>
                    <a:pt x="3796" y="456"/>
                  </a:cubicBezTo>
                  <a:cubicBezTo>
                    <a:pt x="3813" y="377"/>
                    <a:pt x="3916" y="310"/>
                    <a:pt x="4017" y="310"/>
                  </a:cubicBezTo>
                  <a:cubicBezTo>
                    <a:pt x="4093" y="310"/>
                    <a:pt x="4147" y="328"/>
                    <a:pt x="4177" y="361"/>
                  </a:cubicBezTo>
                  <a:cubicBezTo>
                    <a:pt x="4210" y="394"/>
                    <a:pt x="4220" y="441"/>
                    <a:pt x="4205" y="503"/>
                  </a:cubicBezTo>
                  <a:cubicBezTo>
                    <a:pt x="4648" y="503"/>
                    <a:pt x="4648" y="503"/>
                    <a:pt x="4648" y="503"/>
                  </a:cubicBezTo>
                  <a:close/>
                  <a:moveTo>
                    <a:pt x="5150" y="1632"/>
                  </a:moveTo>
                  <a:cubicBezTo>
                    <a:pt x="5490" y="33"/>
                    <a:pt x="5490" y="33"/>
                    <a:pt x="5490" y="33"/>
                  </a:cubicBezTo>
                  <a:cubicBezTo>
                    <a:pt x="5047" y="33"/>
                    <a:pt x="5047" y="33"/>
                    <a:pt x="5047" y="33"/>
                  </a:cubicBezTo>
                  <a:cubicBezTo>
                    <a:pt x="4707" y="1632"/>
                    <a:pt x="4707" y="1632"/>
                    <a:pt x="4707" y="1632"/>
                  </a:cubicBezTo>
                  <a:cubicBezTo>
                    <a:pt x="5150" y="1632"/>
                    <a:pt x="5150" y="1632"/>
                    <a:pt x="5150" y="1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7DE7BEC9-D7C2-476C-89DC-6DDD5740B7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912" r="92429" b="58709"/>
          <a:stretch/>
        </p:blipFill>
        <p:spPr>
          <a:xfrm>
            <a:off x="1983221" y="4177296"/>
            <a:ext cx="692331" cy="92746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3919076-079E-4A29-9E11-7F440FF97D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427" t="6909" r="72859" b="57712"/>
          <a:stretch/>
        </p:blipFill>
        <p:spPr>
          <a:xfrm>
            <a:off x="5185909" y="2194745"/>
            <a:ext cx="796834" cy="92746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C34D58A-100E-4303-ADBE-3040A93AC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1140" t="431" r="40146" b="64190"/>
          <a:stretch/>
        </p:blipFill>
        <p:spPr>
          <a:xfrm>
            <a:off x="7607447" y="2487111"/>
            <a:ext cx="796835" cy="92746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7E7E940-286B-4B7C-9DCD-DBEFF09F58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9996" t="3421" r="19719" b="63692"/>
          <a:stretch/>
        </p:blipFill>
        <p:spPr>
          <a:xfrm>
            <a:off x="9392351" y="4152258"/>
            <a:ext cx="940527" cy="86214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E06C270-B970-47CE-92ED-F16223A13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572" t="59728" r="89572" b="3398"/>
          <a:stretch/>
        </p:blipFill>
        <p:spPr>
          <a:xfrm>
            <a:off x="2457450" y="3077577"/>
            <a:ext cx="1005840" cy="96665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EEADEB7-CEA1-4F96-8D38-5F98B88DD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999" t="60226" r="71716" b="3897"/>
          <a:stretch/>
        </p:blipFill>
        <p:spPr>
          <a:xfrm>
            <a:off x="8529266" y="3131270"/>
            <a:ext cx="940525" cy="9405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09D2CF-6FA3-471A-A5FB-F2D5966F3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570" t="61721" r="52859" b="-588"/>
          <a:stretch/>
        </p:blipFill>
        <p:spPr>
          <a:xfrm>
            <a:off x="6437470" y="2133907"/>
            <a:ext cx="966651" cy="101890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0929638-9A92-4B3D-92BF-719D1C3F2D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2569" t="63714" r="37002" b="907"/>
          <a:stretch/>
        </p:blipFill>
        <p:spPr>
          <a:xfrm>
            <a:off x="3662735" y="2538456"/>
            <a:ext cx="953590" cy="9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-0.20538 -0.32153 " pathEditMode="relative" rAng="0" ptsTypes="AA">
                                      <p:cBhvr>
                                        <p:cTn id="14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-160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1.38889E-6 1.11111E-6 L -1.24219 1.11111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8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3.88889E-6 -4.44444E-6 L -1.06649 -4.44444E-6 " pathEditMode="relative" rAng="0" ptsTypes="AA">
                                      <p:cBhvr>
                                        <p:cTn id="58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3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9CBB82D-F058-44B2-8CED-F10A93706012}"/>
              </a:ext>
            </a:extLst>
          </p:cNvPr>
          <p:cNvSpPr txBox="1"/>
          <p:nvPr/>
        </p:nvSpPr>
        <p:spPr>
          <a:xfrm>
            <a:off x="1770954" y="153809"/>
            <a:ext cx="775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Contexto Da Saúde Suplementar Para Indústria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E854FB8-F143-49A5-B5D9-5BD5D10C305B}"/>
              </a:ext>
            </a:extLst>
          </p:cNvPr>
          <p:cNvSpPr/>
          <p:nvPr/>
        </p:nvSpPr>
        <p:spPr>
          <a:xfrm>
            <a:off x="1770954" y="519161"/>
            <a:ext cx="47387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dirty="0">
                <a:solidFill>
                  <a:srgbClr val="2C3F4F"/>
                </a:solidFill>
                <a:latin typeface="Century Gothic" panose="020B0502020202020204" pitchFamily="34" charset="0"/>
              </a:rPr>
              <a:t>Perspectiva do Contratante</a:t>
            </a:r>
            <a:endParaRPr lang="pt-BR" sz="2600" dirty="0">
              <a:solidFill>
                <a:srgbClr val="2C3F4F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78F3EE-ECC9-4023-9918-0643CB52BDAD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3" name="Retângulo 362">
            <a:extLst>
              <a:ext uri="{FF2B5EF4-FFF2-40B4-BE49-F238E27FC236}">
                <a16:creationId xmlns:a16="http://schemas.microsoft.com/office/drawing/2014/main" id="{656F219B-C1DD-47B8-8983-9ED58E9714DA}"/>
              </a:ext>
            </a:extLst>
          </p:cNvPr>
          <p:cNvSpPr/>
          <p:nvPr/>
        </p:nvSpPr>
        <p:spPr>
          <a:xfrm>
            <a:off x="3455675" y="6459509"/>
            <a:ext cx="5374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Fontes: Conta-Satélite de Saúde Brasil 2010-2015, que o Instituto Brasileiro de Geografia e Estatística (IBGE), 2017 - SIB/ANS/MS - 12/2010 e SIB/ANS/MS – 03/2017, AON, 2017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" name="Retângulo 230">
            <a:extLst>
              <a:ext uri="{FF2B5EF4-FFF2-40B4-BE49-F238E27FC236}">
                <a16:creationId xmlns:a16="http://schemas.microsoft.com/office/drawing/2014/main" id="{7B16E68D-EE0B-4A92-9BA4-7C60AFA2F29C}"/>
              </a:ext>
            </a:extLst>
          </p:cNvPr>
          <p:cNvSpPr/>
          <p:nvPr/>
        </p:nvSpPr>
        <p:spPr>
          <a:xfrm>
            <a:off x="2584635" y="1411614"/>
            <a:ext cx="691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pt-BR" sz="2000" b="1" spc="-50" dirty="0">
                <a:latin typeface="Century Gothic" panose="020B0502020202020204" pitchFamily="34" charset="0"/>
              </a:rPr>
              <a:t>Saúde suplementar</a:t>
            </a:r>
            <a:r>
              <a:rPr lang="pt-BR" sz="2000" spc="-50" dirty="0">
                <a:latin typeface="Century Gothic" panose="020B0502020202020204" pitchFamily="34" charset="0"/>
              </a:rPr>
              <a:t> é mantida por planos coletivos: </a:t>
            </a:r>
          </a:p>
        </p:txBody>
      </p:sp>
      <p:cxnSp>
        <p:nvCxnSpPr>
          <p:cNvPr id="234" name="Conector reto 233">
            <a:extLst>
              <a:ext uri="{FF2B5EF4-FFF2-40B4-BE49-F238E27FC236}">
                <a16:creationId xmlns:a16="http://schemas.microsoft.com/office/drawing/2014/main" id="{38479453-DB86-4A59-A8DC-194D55587B3D}"/>
              </a:ext>
            </a:extLst>
          </p:cNvPr>
          <p:cNvCxnSpPr>
            <a:cxnSpLocks/>
          </p:cNvCxnSpPr>
          <p:nvPr/>
        </p:nvCxnSpPr>
        <p:spPr>
          <a:xfrm flipH="1">
            <a:off x="1933966" y="3282912"/>
            <a:ext cx="8302234" cy="0"/>
          </a:xfrm>
          <a:prstGeom prst="line">
            <a:avLst/>
          </a:prstGeom>
          <a:ln w="38100" cap="rnd">
            <a:solidFill>
              <a:srgbClr val="2C3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o 123"/>
          <p:cNvGrpSpPr/>
          <p:nvPr/>
        </p:nvGrpSpPr>
        <p:grpSpPr>
          <a:xfrm>
            <a:off x="1891697" y="1773435"/>
            <a:ext cx="1750800" cy="1132581"/>
            <a:chOff x="2698203" y="4051548"/>
            <a:chExt cx="1750800" cy="1132581"/>
          </a:xfrm>
        </p:grpSpPr>
        <p:sp>
          <p:nvSpPr>
            <p:cNvPr id="233" name="Retângulo 232"/>
            <p:cNvSpPr/>
            <p:nvPr/>
          </p:nvSpPr>
          <p:spPr>
            <a:xfrm>
              <a:off x="2698203" y="4051548"/>
              <a:ext cx="175080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6600" b="1" spc="-15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80</a:t>
              </a:r>
              <a:r>
                <a:rPr lang="pt-BR" sz="660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%</a:t>
              </a:r>
              <a:endParaRPr lang="pt-BR" sz="6600" dirty="0">
                <a:solidFill>
                  <a:srgbClr val="006CB5"/>
                </a:solidFill>
              </a:endParaRPr>
            </a:p>
          </p:txBody>
        </p:sp>
        <p:sp>
          <p:nvSpPr>
            <p:cNvPr id="235" name="Retângulo 234">
              <a:extLst>
                <a:ext uri="{FF2B5EF4-FFF2-40B4-BE49-F238E27FC236}">
                  <a16:creationId xmlns:a16="http://schemas.microsoft.com/office/drawing/2014/main" id="{7B16E68D-EE0B-4A92-9BA4-7C60AFA2F29C}"/>
                </a:ext>
              </a:extLst>
            </p:cNvPr>
            <p:cNvSpPr/>
            <p:nvPr/>
          </p:nvSpPr>
          <p:spPr>
            <a:xfrm>
              <a:off x="2860471" y="4912260"/>
              <a:ext cx="1524767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r">
                <a:lnSpc>
                  <a:spcPts val="1400"/>
                </a:lnSpc>
              </a:pPr>
              <a:r>
                <a:rPr lang="pt-BR" sz="1400" dirty="0">
                  <a:latin typeface="Century Gothic" panose="020B0502020202020204" pitchFamily="34" charset="0"/>
                </a:rPr>
                <a:t>da cobertura</a:t>
              </a:r>
            </a:p>
          </p:txBody>
        </p:sp>
      </p:grpSp>
      <p:grpSp>
        <p:nvGrpSpPr>
          <p:cNvPr id="125" name="Grupo 124"/>
          <p:cNvGrpSpPr/>
          <p:nvPr/>
        </p:nvGrpSpPr>
        <p:grpSpPr>
          <a:xfrm>
            <a:off x="5806313" y="1760126"/>
            <a:ext cx="2038498" cy="1142106"/>
            <a:chOff x="2346740" y="5150718"/>
            <a:chExt cx="2038498" cy="1142106"/>
          </a:xfrm>
        </p:grpSpPr>
        <p:sp>
          <p:nvSpPr>
            <p:cNvPr id="236" name="Retângulo 235"/>
            <p:cNvSpPr/>
            <p:nvPr/>
          </p:nvSpPr>
          <p:spPr>
            <a:xfrm>
              <a:off x="2698203" y="5150718"/>
              <a:ext cx="109517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6600" b="1" spc="-15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38</a:t>
              </a:r>
              <a:endParaRPr lang="pt-BR" sz="6600" dirty="0">
                <a:solidFill>
                  <a:srgbClr val="006CB5"/>
                </a:solidFill>
              </a:endParaRPr>
            </a:p>
          </p:txBody>
        </p:sp>
        <p:sp>
          <p:nvSpPr>
            <p:cNvPr id="237" name="Retângulo 236">
              <a:extLst>
                <a:ext uri="{FF2B5EF4-FFF2-40B4-BE49-F238E27FC236}">
                  <a16:creationId xmlns:a16="http://schemas.microsoft.com/office/drawing/2014/main" id="{7B16E68D-EE0B-4A92-9BA4-7C60AFA2F29C}"/>
                </a:ext>
              </a:extLst>
            </p:cNvPr>
            <p:cNvSpPr/>
            <p:nvPr/>
          </p:nvSpPr>
          <p:spPr>
            <a:xfrm>
              <a:off x="2346740" y="6020955"/>
              <a:ext cx="2038498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r">
                <a:lnSpc>
                  <a:spcPts val="1400"/>
                </a:lnSpc>
              </a:pPr>
              <a:r>
                <a:rPr lang="pt-BR" sz="1400" dirty="0">
                  <a:latin typeface="Century Gothic" panose="020B0502020202020204" pitchFamily="34" charset="0"/>
                </a:rPr>
                <a:t>milhões de pessoas</a:t>
              </a:r>
            </a:p>
          </p:txBody>
        </p:sp>
      </p:grpSp>
      <p:pic>
        <p:nvPicPr>
          <p:cNvPr id="2137" name="Picture 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65" y="2160143"/>
            <a:ext cx="2310697" cy="66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9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21" y="2000533"/>
            <a:ext cx="2282975" cy="8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" name="Retângulo 242">
            <a:extLst>
              <a:ext uri="{FF2B5EF4-FFF2-40B4-BE49-F238E27FC236}">
                <a16:creationId xmlns:a16="http://schemas.microsoft.com/office/drawing/2014/main" id="{7B16E68D-EE0B-4A92-9BA4-7C60AFA2F29C}"/>
              </a:ext>
            </a:extLst>
          </p:cNvPr>
          <p:cNvSpPr/>
          <p:nvPr/>
        </p:nvSpPr>
        <p:spPr>
          <a:xfrm>
            <a:off x="2529508" y="3633606"/>
            <a:ext cx="749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pt-BR" sz="2000" b="1" dirty="0">
                <a:latin typeface="Century Gothic" panose="020B0502020202020204" pitchFamily="34" charset="0"/>
              </a:rPr>
              <a:t>A indústria</a:t>
            </a:r>
            <a:r>
              <a:rPr lang="pt-BR" sz="2000" dirty="0">
                <a:latin typeface="Century Gothic" panose="020B0502020202020204" pitchFamily="34" charset="0"/>
              </a:rPr>
              <a:t> é a principal contratante de planos de saúde:</a:t>
            </a:r>
          </a:p>
        </p:txBody>
      </p:sp>
      <p:grpSp>
        <p:nvGrpSpPr>
          <p:cNvPr id="126" name="Grupo 125"/>
          <p:cNvGrpSpPr/>
          <p:nvPr/>
        </p:nvGrpSpPr>
        <p:grpSpPr>
          <a:xfrm>
            <a:off x="1766869" y="3984320"/>
            <a:ext cx="2305439" cy="1186369"/>
            <a:chOff x="4860032" y="4051548"/>
            <a:chExt cx="2305439" cy="1186369"/>
          </a:xfrm>
        </p:grpSpPr>
        <p:sp>
          <p:nvSpPr>
            <p:cNvPr id="246" name="Retângulo 245"/>
            <p:cNvSpPr/>
            <p:nvPr/>
          </p:nvSpPr>
          <p:spPr>
            <a:xfrm>
              <a:off x="4860032" y="4051548"/>
              <a:ext cx="230543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6600" b="1" spc="-30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29</a:t>
              </a:r>
              <a:r>
                <a:rPr lang="pt-BR" sz="6600" spc="-30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,</a:t>
              </a:r>
              <a:r>
                <a:rPr lang="pt-BR" sz="6600" b="1" spc="-30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6</a:t>
              </a:r>
              <a:r>
                <a:rPr lang="pt-BR" sz="6600" spc="-30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%</a:t>
              </a:r>
              <a:endParaRPr lang="pt-BR" sz="6600" spc="-300" dirty="0">
                <a:solidFill>
                  <a:srgbClr val="006CB5"/>
                </a:solidFill>
              </a:endParaRPr>
            </a:p>
          </p:txBody>
        </p:sp>
        <p:sp>
          <p:nvSpPr>
            <p:cNvPr id="248" name="Retângulo 247">
              <a:extLst>
                <a:ext uri="{FF2B5EF4-FFF2-40B4-BE49-F238E27FC236}">
                  <a16:creationId xmlns:a16="http://schemas.microsoft.com/office/drawing/2014/main" id="{7B16E68D-EE0B-4A92-9BA4-7C60AFA2F29C}"/>
                </a:ext>
              </a:extLst>
            </p:cNvPr>
            <p:cNvSpPr/>
            <p:nvPr/>
          </p:nvSpPr>
          <p:spPr>
            <a:xfrm>
              <a:off x="4889748" y="4966048"/>
              <a:ext cx="2149574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ts val="1400"/>
                </a:lnSpc>
              </a:pPr>
              <a:r>
                <a:rPr lang="pt-BR" sz="1400" dirty="0">
                  <a:latin typeface="Century Gothic" panose="020B0502020202020204" pitchFamily="34" charset="0"/>
                </a:rPr>
                <a:t>dos beneficiários</a:t>
              </a:r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4953989" y="3947831"/>
            <a:ext cx="2176251" cy="1155553"/>
            <a:chOff x="4751995" y="5150718"/>
            <a:chExt cx="2176251" cy="1155553"/>
          </a:xfrm>
        </p:grpSpPr>
        <p:sp>
          <p:nvSpPr>
            <p:cNvPr id="247" name="Retângulo 246"/>
            <p:cNvSpPr/>
            <p:nvPr/>
          </p:nvSpPr>
          <p:spPr>
            <a:xfrm>
              <a:off x="4751995" y="5150718"/>
              <a:ext cx="195598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6600" b="1" spc="-70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1</a:t>
              </a:r>
              <a:r>
                <a:rPr lang="pt-BR" sz="6600" b="1" spc="-40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1</a:t>
              </a:r>
              <a:r>
                <a:rPr lang="pt-BR" sz="660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mi</a:t>
              </a:r>
              <a:endParaRPr lang="pt-BR" sz="6600" dirty="0">
                <a:solidFill>
                  <a:srgbClr val="006CB5"/>
                </a:solidFill>
              </a:endParaRPr>
            </a:p>
          </p:txBody>
        </p:sp>
        <p:sp>
          <p:nvSpPr>
            <p:cNvPr id="249" name="Retângulo 248">
              <a:extLst>
                <a:ext uri="{FF2B5EF4-FFF2-40B4-BE49-F238E27FC236}">
                  <a16:creationId xmlns:a16="http://schemas.microsoft.com/office/drawing/2014/main" id="{7B16E68D-EE0B-4A92-9BA4-7C60AFA2F29C}"/>
                </a:ext>
              </a:extLst>
            </p:cNvPr>
            <p:cNvSpPr/>
            <p:nvPr/>
          </p:nvSpPr>
          <p:spPr>
            <a:xfrm>
              <a:off x="4889748" y="6034402"/>
              <a:ext cx="2038498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ts val="1400"/>
                </a:lnSpc>
              </a:pPr>
              <a:r>
                <a:rPr lang="pt-BR" sz="1400" dirty="0">
                  <a:latin typeface="Century Gothic" panose="020B0502020202020204" pitchFamily="34" charset="0"/>
                </a:rPr>
                <a:t>de pessoas</a:t>
              </a:r>
            </a:p>
          </p:txBody>
        </p:sp>
      </p:grpSp>
      <p:pic>
        <p:nvPicPr>
          <p:cNvPr id="2140" name="Picture 9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7"/>
          <a:stretch/>
        </p:blipFill>
        <p:spPr bwMode="auto">
          <a:xfrm>
            <a:off x="9498884" y="4111503"/>
            <a:ext cx="905175" cy="86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1" name="Picture 9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6" r="26858"/>
          <a:stretch/>
        </p:blipFill>
        <p:spPr bwMode="auto">
          <a:xfrm>
            <a:off x="6980574" y="4079946"/>
            <a:ext cx="813560" cy="88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01"/>
          <p:cNvGrpSpPr>
            <a:grpSpLocks noChangeAspect="1"/>
          </p:cNvGrpSpPr>
          <p:nvPr/>
        </p:nvGrpSpPr>
        <p:grpSpPr bwMode="auto">
          <a:xfrm>
            <a:off x="2142924" y="1343869"/>
            <a:ext cx="437657" cy="418930"/>
            <a:chOff x="-394" y="1774"/>
            <a:chExt cx="444" cy="425"/>
          </a:xfrm>
          <a:solidFill>
            <a:srgbClr val="FCC633"/>
          </a:solidFill>
        </p:grpSpPr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-375" y="1831"/>
              <a:ext cx="63" cy="189"/>
            </a:xfrm>
            <a:custGeom>
              <a:avLst/>
              <a:gdLst>
                <a:gd name="T0" fmla="*/ 0 w 27"/>
                <a:gd name="T1" fmla="*/ 80 h 80"/>
                <a:gd name="T2" fmla="*/ 0 w 27"/>
                <a:gd name="T3" fmla="*/ 44 h 80"/>
                <a:gd name="T4" fmla="*/ 21 w 27"/>
                <a:gd name="T5" fmla="*/ 13 h 80"/>
                <a:gd name="T6" fmla="*/ 27 w 27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0">
                  <a:moveTo>
                    <a:pt x="0" y="8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3"/>
                    <a:pt x="13" y="18"/>
                    <a:pt x="21" y="13"/>
                  </a:cubicBezTo>
                  <a:cubicBezTo>
                    <a:pt x="26" y="10"/>
                    <a:pt x="27" y="6"/>
                    <a:pt x="27" y="0"/>
                  </a:cubicBezTo>
                </a:path>
              </a:pathLst>
            </a:cu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-111" y="1831"/>
              <a:ext cx="52" cy="56"/>
            </a:xfrm>
            <a:custGeom>
              <a:avLst/>
              <a:gdLst>
                <a:gd name="T0" fmla="*/ 0 w 22"/>
                <a:gd name="T1" fmla="*/ 0 h 24"/>
                <a:gd name="T2" fmla="*/ 6 w 22"/>
                <a:gd name="T3" fmla="*/ 13 h 24"/>
                <a:gd name="T4" fmla="*/ 22 w 22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cubicBezTo>
                    <a:pt x="0" y="6"/>
                    <a:pt x="1" y="10"/>
                    <a:pt x="6" y="13"/>
                  </a:cubicBezTo>
                  <a:cubicBezTo>
                    <a:pt x="11" y="16"/>
                    <a:pt x="17" y="18"/>
                    <a:pt x="22" y="24"/>
                  </a:cubicBezTo>
                </a:path>
              </a:pathLst>
            </a:cu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Freeform 104"/>
            <p:cNvSpPr>
              <a:spLocks/>
            </p:cNvSpPr>
            <p:nvPr/>
          </p:nvSpPr>
          <p:spPr bwMode="auto">
            <a:xfrm>
              <a:off x="-328" y="1774"/>
              <a:ext cx="236" cy="57"/>
            </a:xfrm>
            <a:custGeom>
              <a:avLst/>
              <a:gdLst>
                <a:gd name="T0" fmla="*/ 0 w 100"/>
                <a:gd name="T1" fmla="*/ 4 h 24"/>
                <a:gd name="T2" fmla="*/ 0 w 100"/>
                <a:gd name="T3" fmla="*/ 24 h 24"/>
                <a:gd name="T4" fmla="*/ 100 w 100"/>
                <a:gd name="T5" fmla="*/ 24 h 24"/>
                <a:gd name="T6" fmla="*/ 100 w 100"/>
                <a:gd name="T7" fmla="*/ 4 h 24"/>
                <a:gd name="T8" fmla="*/ 95 w 100"/>
                <a:gd name="T9" fmla="*/ 0 h 24"/>
                <a:gd name="T10" fmla="*/ 4 w 100"/>
                <a:gd name="T11" fmla="*/ 0 h 24"/>
                <a:gd name="T12" fmla="*/ 0 w 100"/>
                <a:gd name="T1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98" y="0"/>
                    <a:pt x="9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-139" y="1953"/>
              <a:ext cx="189" cy="246"/>
            </a:xfrm>
            <a:custGeom>
              <a:avLst/>
              <a:gdLst>
                <a:gd name="T0" fmla="*/ 20 w 80"/>
                <a:gd name="T1" fmla="*/ 0 h 104"/>
                <a:gd name="T2" fmla="*/ 15 w 80"/>
                <a:gd name="T3" fmla="*/ 10 h 104"/>
                <a:gd name="T4" fmla="*/ 0 w 80"/>
                <a:gd name="T5" fmla="*/ 31 h 104"/>
                <a:gd name="T6" fmla="*/ 0 w 80"/>
                <a:gd name="T7" fmla="*/ 92 h 104"/>
                <a:gd name="T8" fmla="*/ 12 w 80"/>
                <a:gd name="T9" fmla="*/ 104 h 104"/>
                <a:gd name="T10" fmla="*/ 28 w 80"/>
                <a:gd name="T11" fmla="*/ 104 h 104"/>
                <a:gd name="T12" fmla="*/ 67 w 80"/>
                <a:gd name="T13" fmla="*/ 104 h 104"/>
                <a:gd name="T14" fmla="*/ 79 w 80"/>
                <a:gd name="T15" fmla="*/ 92 h 104"/>
                <a:gd name="T16" fmla="*/ 79 w 80"/>
                <a:gd name="T17" fmla="*/ 31 h 104"/>
                <a:gd name="T18" fmla="*/ 65 w 80"/>
                <a:gd name="T19" fmla="*/ 10 h 104"/>
                <a:gd name="T20" fmla="*/ 60 w 80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04">
                  <a:moveTo>
                    <a:pt x="20" y="0"/>
                  </a:moveTo>
                  <a:cubicBezTo>
                    <a:pt x="19" y="4"/>
                    <a:pt x="18" y="8"/>
                    <a:pt x="15" y="10"/>
                  </a:cubicBezTo>
                  <a:cubicBezTo>
                    <a:pt x="9" y="14"/>
                    <a:pt x="0" y="16"/>
                    <a:pt x="0" y="31"/>
                  </a:cubicBezTo>
                  <a:cubicBezTo>
                    <a:pt x="0" y="31"/>
                    <a:pt x="0" y="69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4" y="104"/>
                    <a:pt x="79" y="99"/>
                    <a:pt x="79" y="92"/>
                  </a:cubicBezTo>
                  <a:cubicBezTo>
                    <a:pt x="80" y="69"/>
                    <a:pt x="79" y="31"/>
                    <a:pt x="79" y="31"/>
                  </a:cubicBezTo>
                  <a:cubicBezTo>
                    <a:pt x="79" y="16"/>
                    <a:pt x="70" y="14"/>
                    <a:pt x="65" y="10"/>
                  </a:cubicBezTo>
                  <a:cubicBezTo>
                    <a:pt x="61" y="8"/>
                    <a:pt x="60" y="4"/>
                    <a:pt x="60" y="0"/>
                  </a:cubicBezTo>
                </a:path>
              </a:pathLst>
            </a:cu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Freeform 106"/>
            <p:cNvSpPr>
              <a:spLocks/>
            </p:cNvSpPr>
            <p:nvPr/>
          </p:nvSpPr>
          <p:spPr bwMode="auto">
            <a:xfrm>
              <a:off x="-111" y="1906"/>
              <a:ext cx="133" cy="47"/>
            </a:xfrm>
            <a:custGeom>
              <a:avLst/>
              <a:gdLst>
                <a:gd name="T0" fmla="*/ 52 w 56"/>
                <a:gd name="T1" fmla="*/ 0 h 20"/>
                <a:gd name="T2" fmla="*/ 4 w 56"/>
                <a:gd name="T3" fmla="*/ 0 h 20"/>
                <a:gd name="T4" fmla="*/ 0 w 56"/>
                <a:gd name="T5" fmla="*/ 4 h 20"/>
                <a:gd name="T6" fmla="*/ 0 w 56"/>
                <a:gd name="T7" fmla="*/ 20 h 20"/>
                <a:gd name="T8" fmla="*/ 56 w 56"/>
                <a:gd name="T9" fmla="*/ 20 h 20"/>
                <a:gd name="T10" fmla="*/ 56 w 56"/>
                <a:gd name="T11" fmla="*/ 4 h 20"/>
                <a:gd name="T12" fmla="*/ 52 w 5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-394" y="2076"/>
              <a:ext cx="113" cy="123"/>
            </a:xfrm>
            <a:custGeom>
              <a:avLst/>
              <a:gdLst>
                <a:gd name="T0" fmla="*/ 40 w 48"/>
                <a:gd name="T1" fmla="*/ 0 h 52"/>
                <a:gd name="T2" fmla="*/ 48 w 48"/>
                <a:gd name="T3" fmla="*/ 12 h 52"/>
                <a:gd name="T4" fmla="*/ 48 w 48"/>
                <a:gd name="T5" fmla="*/ 44 h 52"/>
                <a:gd name="T6" fmla="*/ 40 w 48"/>
                <a:gd name="T7" fmla="*/ 52 h 52"/>
                <a:gd name="T8" fmla="*/ 8 w 48"/>
                <a:gd name="T9" fmla="*/ 52 h 52"/>
                <a:gd name="T10" fmla="*/ 0 w 48"/>
                <a:gd name="T11" fmla="*/ 44 h 52"/>
                <a:gd name="T12" fmla="*/ 0 w 48"/>
                <a:gd name="T13" fmla="*/ 12 h 52"/>
                <a:gd name="T14" fmla="*/ 8 w 48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2">
                  <a:moveTo>
                    <a:pt x="40" y="0"/>
                  </a:moveTo>
                  <a:cubicBezTo>
                    <a:pt x="44" y="0"/>
                    <a:pt x="48" y="8"/>
                    <a:pt x="48" y="12"/>
                  </a:cubicBezTo>
                  <a:cubicBezTo>
                    <a:pt x="48" y="33"/>
                    <a:pt x="48" y="34"/>
                    <a:pt x="48" y="44"/>
                  </a:cubicBezTo>
                  <a:cubicBezTo>
                    <a:pt x="48" y="48"/>
                    <a:pt x="44" y="52"/>
                    <a:pt x="4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2"/>
                    <a:pt x="0" y="48"/>
                    <a:pt x="0" y="44"/>
                  </a:cubicBezTo>
                  <a:cubicBezTo>
                    <a:pt x="0" y="34"/>
                    <a:pt x="0" y="33"/>
                    <a:pt x="0" y="12"/>
                  </a:cubicBezTo>
                  <a:cubicBezTo>
                    <a:pt x="0" y="8"/>
                    <a:pt x="4" y="0"/>
                    <a:pt x="8" y="0"/>
                  </a:cubicBezTo>
                </a:path>
              </a:pathLst>
            </a:cu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Rectangle 108"/>
            <p:cNvSpPr>
              <a:spLocks noChangeArrowheads="1"/>
            </p:cNvSpPr>
            <p:nvPr/>
          </p:nvSpPr>
          <p:spPr bwMode="auto">
            <a:xfrm>
              <a:off x="-394" y="2038"/>
              <a:ext cx="113" cy="38"/>
            </a:xfrm>
            <a:prstGeom prst="rect">
              <a:avLst/>
            </a:pr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Freeform 109"/>
            <p:cNvSpPr>
              <a:spLocks/>
            </p:cNvSpPr>
            <p:nvPr/>
          </p:nvSpPr>
          <p:spPr bwMode="auto">
            <a:xfrm>
              <a:off x="-375" y="1963"/>
              <a:ext cx="160" cy="160"/>
            </a:xfrm>
            <a:custGeom>
              <a:avLst/>
              <a:gdLst>
                <a:gd name="T0" fmla="*/ 0 w 160"/>
                <a:gd name="T1" fmla="*/ 0 h 160"/>
                <a:gd name="T2" fmla="*/ 160 w 160"/>
                <a:gd name="T3" fmla="*/ 0 h 160"/>
                <a:gd name="T4" fmla="*/ 160 w 160"/>
                <a:gd name="T5" fmla="*/ 160 h 160"/>
                <a:gd name="T6" fmla="*/ 113 w 16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0" y="0"/>
                  </a:moveTo>
                  <a:lnTo>
                    <a:pt x="160" y="0"/>
                  </a:lnTo>
                  <a:lnTo>
                    <a:pt x="160" y="160"/>
                  </a:lnTo>
                  <a:lnTo>
                    <a:pt x="113" y="160"/>
                  </a:lnTo>
                </a:path>
              </a:pathLst>
            </a:cu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Freeform 110"/>
            <p:cNvSpPr>
              <a:spLocks/>
            </p:cNvSpPr>
            <p:nvPr/>
          </p:nvSpPr>
          <p:spPr bwMode="auto">
            <a:xfrm>
              <a:off x="-45" y="2038"/>
              <a:ext cx="95" cy="114"/>
            </a:xfrm>
            <a:custGeom>
              <a:avLst/>
              <a:gdLst>
                <a:gd name="T0" fmla="*/ 95 w 95"/>
                <a:gd name="T1" fmla="*/ 0 h 114"/>
                <a:gd name="T2" fmla="*/ 0 w 95"/>
                <a:gd name="T3" fmla="*/ 0 h 114"/>
                <a:gd name="T4" fmla="*/ 0 w 95"/>
                <a:gd name="T5" fmla="*/ 114 h 114"/>
                <a:gd name="T6" fmla="*/ 95 w 95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4">
                  <a:moveTo>
                    <a:pt x="95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95" y="114"/>
                  </a:lnTo>
                </a:path>
              </a:pathLst>
            </a:cu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Line 111"/>
            <p:cNvSpPr>
              <a:spLocks noChangeShapeType="1"/>
            </p:cNvSpPr>
            <p:nvPr/>
          </p:nvSpPr>
          <p:spPr bwMode="auto">
            <a:xfrm>
              <a:off x="-271" y="2199"/>
              <a:ext cx="122" cy="0"/>
            </a:xfrm>
            <a:prstGeom prst="line">
              <a:avLst/>
            </a:prstGeom>
            <a:grpFill/>
            <a:ln w="1905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76" name="Grupo 175"/>
          <p:cNvGrpSpPr/>
          <p:nvPr/>
        </p:nvGrpSpPr>
        <p:grpSpPr>
          <a:xfrm>
            <a:off x="1995398" y="3493887"/>
            <a:ext cx="517526" cy="466726"/>
            <a:chOff x="4914405" y="3712796"/>
            <a:chExt cx="353476" cy="318779"/>
          </a:xfrm>
        </p:grpSpPr>
        <p:sp>
          <p:nvSpPr>
            <p:cNvPr id="175" name="Elipse 174"/>
            <p:cNvSpPr/>
            <p:nvPr/>
          </p:nvSpPr>
          <p:spPr>
            <a:xfrm>
              <a:off x="4995538" y="3737014"/>
              <a:ext cx="84950" cy="84950"/>
            </a:xfrm>
            <a:prstGeom prst="ellipse">
              <a:avLst/>
            </a:prstGeom>
            <a:solidFill>
              <a:srgbClr val="FCC633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1" name="Elipse 390"/>
            <p:cNvSpPr/>
            <p:nvPr/>
          </p:nvSpPr>
          <p:spPr>
            <a:xfrm>
              <a:off x="4959270" y="3790079"/>
              <a:ext cx="63824" cy="63824"/>
            </a:xfrm>
            <a:prstGeom prst="ellipse">
              <a:avLst/>
            </a:prstGeom>
            <a:solidFill>
              <a:srgbClr val="FCC633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2" name="Elipse 391"/>
            <p:cNvSpPr/>
            <p:nvPr/>
          </p:nvSpPr>
          <p:spPr>
            <a:xfrm>
              <a:off x="5090784" y="3738903"/>
              <a:ext cx="77227" cy="77227"/>
            </a:xfrm>
            <a:prstGeom prst="ellipse">
              <a:avLst/>
            </a:prstGeom>
            <a:solidFill>
              <a:srgbClr val="FCC633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3" name="Elipse 392"/>
            <p:cNvSpPr/>
            <p:nvPr/>
          </p:nvSpPr>
          <p:spPr>
            <a:xfrm>
              <a:off x="5152904" y="3753267"/>
              <a:ext cx="58022" cy="58022"/>
            </a:xfrm>
            <a:prstGeom prst="ellipse">
              <a:avLst/>
            </a:prstGeom>
            <a:solidFill>
              <a:srgbClr val="FCC633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4" name="Elipse 393"/>
            <p:cNvSpPr/>
            <p:nvPr/>
          </p:nvSpPr>
          <p:spPr>
            <a:xfrm>
              <a:off x="5076056" y="3738461"/>
              <a:ext cx="43593" cy="43593"/>
            </a:xfrm>
            <a:prstGeom prst="ellipse">
              <a:avLst/>
            </a:prstGeom>
            <a:solidFill>
              <a:srgbClr val="FCC633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74" name="Grupo 173"/>
            <p:cNvGrpSpPr/>
            <p:nvPr/>
          </p:nvGrpSpPr>
          <p:grpSpPr>
            <a:xfrm>
              <a:off x="4914405" y="3712796"/>
              <a:ext cx="353476" cy="318779"/>
              <a:chOff x="4914405" y="3712796"/>
              <a:chExt cx="353476" cy="318779"/>
            </a:xfrm>
          </p:grpSpPr>
          <p:sp>
            <p:nvSpPr>
              <p:cNvPr id="173" name="Retângulo 172"/>
              <p:cNvSpPr/>
              <p:nvPr/>
            </p:nvSpPr>
            <p:spPr>
              <a:xfrm>
                <a:off x="5033892" y="3929902"/>
                <a:ext cx="191486" cy="94432"/>
              </a:xfrm>
              <a:prstGeom prst="rect">
                <a:avLst/>
              </a:prstGeom>
              <a:solidFill>
                <a:srgbClr val="FC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58" name="Group 115"/>
              <p:cNvGrpSpPr>
                <a:grpSpLocks noChangeAspect="1"/>
              </p:cNvGrpSpPr>
              <p:nvPr/>
            </p:nvGrpSpPr>
            <p:grpSpPr bwMode="auto">
              <a:xfrm>
                <a:off x="4914405" y="3712796"/>
                <a:ext cx="353476" cy="318779"/>
                <a:chOff x="2716" y="2010"/>
                <a:chExt cx="326" cy="294"/>
              </a:xfrm>
              <a:solidFill>
                <a:srgbClr val="FCC633"/>
              </a:solidFill>
            </p:grpSpPr>
            <p:sp>
              <p:nvSpPr>
                <p:cNvPr id="160" name="Freeform 116"/>
                <p:cNvSpPr>
                  <a:spLocks/>
                </p:cNvSpPr>
                <p:nvPr/>
              </p:nvSpPr>
              <p:spPr bwMode="auto">
                <a:xfrm>
                  <a:off x="2745" y="2140"/>
                  <a:ext cx="85" cy="164"/>
                </a:xfrm>
                <a:custGeom>
                  <a:avLst/>
                  <a:gdLst>
                    <a:gd name="T0" fmla="*/ 0 w 85"/>
                    <a:gd name="T1" fmla="*/ 164 h 164"/>
                    <a:gd name="T2" fmla="*/ 0 w 85"/>
                    <a:gd name="T3" fmla="*/ 149 h 164"/>
                    <a:gd name="T4" fmla="*/ 14 w 85"/>
                    <a:gd name="T5" fmla="*/ 0 h 164"/>
                    <a:gd name="T6" fmla="*/ 70 w 85"/>
                    <a:gd name="T7" fmla="*/ 0 h 164"/>
                    <a:gd name="T8" fmla="*/ 85 w 85"/>
                    <a:gd name="T9" fmla="*/ 149 h 164"/>
                    <a:gd name="T10" fmla="*/ 85 w 85"/>
                    <a:gd name="T11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5" h="164">
                      <a:moveTo>
                        <a:pt x="0" y="164"/>
                      </a:moveTo>
                      <a:lnTo>
                        <a:pt x="0" y="149"/>
                      </a:lnTo>
                      <a:lnTo>
                        <a:pt x="14" y="0"/>
                      </a:lnTo>
                      <a:lnTo>
                        <a:pt x="70" y="0"/>
                      </a:lnTo>
                      <a:lnTo>
                        <a:pt x="85" y="149"/>
                      </a:lnTo>
                      <a:lnTo>
                        <a:pt x="85" y="164"/>
                      </a:ln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1" name="Freeform 117"/>
                <p:cNvSpPr>
                  <a:spLocks/>
                </p:cNvSpPr>
                <p:nvPr/>
              </p:nvSpPr>
              <p:spPr bwMode="auto">
                <a:xfrm>
                  <a:off x="2837" y="2176"/>
                  <a:ext cx="49" cy="42"/>
                </a:xfrm>
                <a:custGeom>
                  <a:avLst/>
                  <a:gdLst>
                    <a:gd name="T0" fmla="*/ 0 w 49"/>
                    <a:gd name="T1" fmla="*/ 28 h 42"/>
                    <a:gd name="T2" fmla="*/ 28 w 49"/>
                    <a:gd name="T3" fmla="*/ 0 h 42"/>
                    <a:gd name="T4" fmla="*/ 49 w 49"/>
                    <a:gd name="T5" fmla="*/ 0 h 42"/>
                    <a:gd name="T6" fmla="*/ 49 w 49"/>
                    <a:gd name="T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42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49" y="0"/>
                      </a:lnTo>
                      <a:lnTo>
                        <a:pt x="49" y="42"/>
                      </a:ln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2" name="Freeform 118"/>
                <p:cNvSpPr>
                  <a:spLocks/>
                </p:cNvSpPr>
                <p:nvPr/>
              </p:nvSpPr>
              <p:spPr bwMode="auto">
                <a:xfrm>
                  <a:off x="2900" y="2176"/>
                  <a:ext cx="50" cy="42"/>
                </a:xfrm>
                <a:custGeom>
                  <a:avLst/>
                  <a:gdLst>
                    <a:gd name="T0" fmla="*/ 0 w 50"/>
                    <a:gd name="T1" fmla="*/ 28 h 42"/>
                    <a:gd name="T2" fmla="*/ 29 w 50"/>
                    <a:gd name="T3" fmla="*/ 0 h 42"/>
                    <a:gd name="T4" fmla="*/ 50 w 50"/>
                    <a:gd name="T5" fmla="*/ 0 h 42"/>
                    <a:gd name="T6" fmla="*/ 50 w 50"/>
                    <a:gd name="T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42">
                      <a:moveTo>
                        <a:pt x="0" y="28"/>
                      </a:moveTo>
                      <a:lnTo>
                        <a:pt x="29" y="0"/>
                      </a:lnTo>
                      <a:lnTo>
                        <a:pt x="50" y="0"/>
                      </a:lnTo>
                      <a:lnTo>
                        <a:pt x="50" y="42"/>
                      </a:ln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3" name="Freeform 119"/>
                <p:cNvSpPr>
                  <a:spLocks/>
                </p:cNvSpPr>
                <p:nvPr/>
              </p:nvSpPr>
              <p:spPr bwMode="auto">
                <a:xfrm>
                  <a:off x="2964" y="2176"/>
                  <a:ext cx="50" cy="128"/>
                </a:xfrm>
                <a:custGeom>
                  <a:avLst/>
                  <a:gdLst>
                    <a:gd name="T0" fmla="*/ 0 w 50"/>
                    <a:gd name="T1" fmla="*/ 28 h 128"/>
                    <a:gd name="T2" fmla="*/ 28 w 50"/>
                    <a:gd name="T3" fmla="*/ 0 h 128"/>
                    <a:gd name="T4" fmla="*/ 50 w 50"/>
                    <a:gd name="T5" fmla="*/ 0 h 128"/>
                    <a:gd name="T6" fmla="*/ 50 w 50"/>
                    <a:gd name="T7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128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50" y="0"/>
                      </a:lnTo>
                      <a:lnTo>
                        <a:pt x="50" y="128"/>
                      </a:ln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4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2716" y="2304"/>
                  <a:ext cx="326" cy="0"/>
                </a:xfrm>
                <a:prstGeom prst="line">
                  <a:avLst/>
                </a:pr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5" name="Line 121"/>
                <p:cNvSpPr>
                  <a:spLocks noChangeShapeType="1"/>
                </p:cNvSpPr>
                <p:nvPr/>
              </p:nvSpPr>
              <p:spPr bwMode="auto">
                <a:xfrm>
                  <a:off x="2858" y="2261"/>
                  <a:ext cx="14" cy="0"/>
                </a:xfrm>
                <a:prstGeom prst="line">
                  <a:avLst/>
                </a:pr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6" name="Line 122"/>
                <p:cNvSpPr>
                  <a:spLocks noChangeShapeType="1"/>
                </p:cNvSpPr>
                <p:nvPr/>
              </p:nvSpPr>
              <p:spPr bwMode="auto">
                <a:xfrm>
                  <a:off x="2893" y="2261"/>
                  <a:ext cx="14" cy="0"/>
                </a:xfrm>
                <a:prstGeom prst="line">
                  <a:avLst/>
                </a:pr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7" name="Line 123"/>
                <p:cNvSpPr>
                  <a:spLocks noChangeShapeType="1"/>
                </p:cNvSpPr>
                <p:nvPr/>
              </p:nvSpPr>
              <p:spPr bwMode="auto">
                <a:xfrm>
                  <a:off x="2929" y="2261"/>
                  <a:ext cx="14" cy="0"/>
                </a:xfrm>
                <a:prstGeom prst="line">
                  <a:avLst/>
                </a:pr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8" name="Freeform 124"/>
                <p:cNvSpPr>
                  <a:spLocks/>
                </p:cNvSpPr>
                <p:nvPr/>
              </p:nvSpPr>
              <p:spPr bwMode="auto">
                <a:xfrm>
                  <a:off x="2815" y="2090"/>
                  <a:ext cx="15" cy="29"/>
                </a:xfrm>
                <a:custGeom>
                  <a:avLst/>
                  <a:gdLst>
                    <a:gd name="T0" fmla="*/ 6 w 8"/>
                    <a:gd name="T1" fmla="*/ 0 h 16"/>
                    <a:gd name="T2" fmla="*/ 8 w 8"/>
                    <a:gd name="T3" fmla="*/ 6 h 16"/>
                    <a:gd name="T4" fmla="*/ 0 w 8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6">
                      <a:moveTo>
                        <a:pt x="6" y="0"/>
                      </a:moveTo>
                      <a:cubicBezTo>
                        <a:pt x="7" y="2"/>
                        <a:pt x="8" y="4"/>
                        <a:pt x="8" y="6"/>
                      </a:cubicBezTo>
                      <a:cubicBezTo>
                        <a:pt x="8" y="11"/>
                        <a:pt x="4" y="15"/>
                        <a:pt x="0" y="16"/>
                      </a:cubicBez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9" name="Freeform 125"/>
                <p:cNvSpPr>
                  <a:spLocks/>
                </p:cNvSpPr>
                <p:nvPr/>
              </p:nvSpPr>
              <p:spPr bwMode="auto">
                <a:xfrm>
                  <a:off x="2828" y="2069"/>
                  <a:ext cx="51" cy="42"/>
                </a:xfrm>
                <a:custGeom>
                  <a:avLst/>
                  <a:gdLst>
                    <a:gd name="T0" fmla="*/ 29 w 29"/>
                    <a:gd name="T1" fmla="*/ 0 h 24"/>
                    <a:gd name="T2" fmla="*/ 29 w 29"/>
                    <a:gd name="T3" fmla="*/ 4 h 24"/>
                    <a:gd name="T4" fmla="*/ 9 w 29"/>
                    <a:gd name="T5" fmla="*/ 24 h 24"/>
                    <a:gd name="T6" fmla="*/ 0 w 29"/>
                    <a:gd name="T7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24">
                      <a:moveTo>
                        <a:pt x="29" y="0"/>
                      </a:moveTo>
                      <a:cubicBezTo>
                        <a:pt x="29" y="1"/>
                        <a:pt x="29" y="3"/>
                        <a:pt x="29" y="4"/>
                      </a:cubicBezTo>
                      <a:cubicBezTo>
                        <a:pt x="29" y="15"/>
                        <a:pt x="20" y="24"/>
                        <a:pt x="9" y="24"/>
                      </a:cubicBezTo>
                      <a:cubicBezTo>
                        <a:pt x="6" y="24"/>
                        <a:pt x="3" y="23"/>
                        <a:pt x="0" y="22"/>
                      </a:cubicBez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0" name="Freeform 126"/>
                <p:cNvSpPr>
                  <a:spLocks/>
                </p:cNvSpPr>
                <p:nvPr/>
              </p:nvSpPr>
              <p:spPr bwMode="auto">
                <a:xfrm>
                  <a:off x="2876" y="2087"/>
                  <a:ext cx="95" cy="21"/>
                </a:xfrm>
                <a:custGeom>
                  <a:avLst/>
                  <a:gdLst>
                    <a:gd name="T0" fmla="*/ 54 w 54"/>
                    <a:gd name="T1" fmla="*/ 5 h 12"/>
                    <a:gd name="T2" fmla="*/ 30 w 54"/>
                    <a:gd name="T3" fmla="*/ 12 h 12"/>
                    <a:gd name="T4" fmla="*/ 0 w 54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2">
                      <a:moveTo>
                        <a:pt x="54" y="5"/>
                      </a:moveTo>
                      <a:cubicBezTo>
                        <a:pt x="48" y="9"/>
                        <a:pt x="39" y="12"/>
                        <a:pt x="30" y="12"/>
                      </a:cubicBezTo>
                      <a:cubicBezTo>
                        <a:pt x="18" y="12"/>
                        <a:pt x="7" y="7"/>
                        <a:pt x="0" y="0"/>
                      </a:cubicBez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1" name="Freeform 127"/>
                <p:cNvSpPr>
                  <a:spLocks/>
                </p:cNvSpPr>
                <p:nvPr/>
              </p:nvSpPr>
              <p:spPr bwMode="auto">
                <a:xfrm>
                  <a:off x="2773" y="2010"/>
                  <a:ext cx="248" cy="59"/>
                </a:xfrm>
                <a:custGeom>
                  <a:avLst/>
                  <a:gdLst>
                    <a:gd name="T0" fmla="*/ 0 w 140"/>
                    <a:gd name="T1" fmla="*/ 33 h 33"/>
                    <a:gd name="T2" fmla="*/ 26 w 140"/>
                    <a:gd name="T3" fmla="*/ 7 h 33"/>
                    <a:gd name="T4" fmla="*/ 42 w 140"/>
                    <a:gd name="T5" fmla="*/ 13 h 33"/>
                    <a:gd name="T6" fmla="*/ 92 w 140"/>
                    <a:gd name="T7" fmla="*/ 12 h 33"/>
                    <a:gd name="T8" fmla="*/ 140 w 140"/>
                    <a:gd name="T9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33">
                      <a:moveTo>
                        <a:pt x="0" y="33"/>
                      </a:moveTo>
                      <a:cubicBezTo>
                        <a:pt x="0" y="19"/>
                        <a:pt x="12" y="7"/>
                        <a:pt x="26" y="7"/>
                      </a:cubicBezTo>
                      <a:cubicBezTo>
                        <a:pt x="32" y="7"/>
                        <a:pt x="37" y="9"/>
                        <a:pt x="42" y="13"/>
                      </a:cubicBezTo>
                      <a:cubicBezTo>
                        <a:pt x="51" y="7"/>
                        <a:pt x="69" y="0"/>
                        <a:pt x="92" y="12"/>
                      </a:cubicBezTo>
                      <a:cubicBezTo>
                        <a:pt x="105" y="18"/>
                        <a:pt x="113" y="30"/>
                        <a:pt x="140" y="23"/>
                      </a:cubicBez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2" name="Freeform 128"/>
                <p:cNvSpPr>
                  <a:spLocks/>
                </p:cNvSpPr>
                <p:nvPr/>
              </p:nvSpPr>
              <p:spPr bwMode="auto">
                <a:xfrm>
                  <a:off x="2759" y="2069"/>
                  <a:ext cx="35" cy="50"/>
                </a:xfrm>
                <a:custGeom>
                  <a:avLst/>
                  <a:gdLst>
                    <a:gd name="T0" fmla="*/ 5 w 20"/>
                    <a:gd name="T1" fmla="*/ 28 h 28"/>
                    <a:gd name="T2" fmla="*/ 0 w 20"/>
                    <a:gd name="T3" fmla="*/ 16 h 28"/>
                    <a:gd name="T4" fmla="*/ 16 w 20"/>
                    <a:gd name="T5" fmla="*/ 0 h 28"/>
                    <a:gd name="T6" fmla="*/ 20 w 20"/>
                    <a:gd name="T7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8">
                      <a:moveTo>
                        <a:pt x="5" y="28"/>
                      </a:moveTo>
                      <a:cubicBezTo>
                        <a:pt x="2" y="25"/>
                        <a:pt x="0" y="21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17" y="0"/>
                        <a:pt x="19" y="0"/>
                        <a:pt x="20" y="1"/>
                      </a:cubicBezTo>
                    </a:path>
                  </a:pathLst>
                </a:custGeom>
                <a:grpFill/>
                <a:ln w="22225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84" name="Grupo 126">
            <a:extLst>
              <a:ext uri="{FF2B5EF4-FFF2-40B4-BE49-F238E27FC236}">
                <a16:creationId xmlns:a16="http://schemas.microsoft.com/office/drawing/2014/main" id="{05A8E86B-9FAD-4992-8AA8-7E4F637F0F57}"/>
              </a:ext>
            </a:extLst>
          </p:cNvPr>
          <p:cNvGrpSpPr/>
          <p:nvPr/>
        </p:nvGrpSpPr>
        <p:grpSpPr>
          <a:xfrm>
            <a:off x="7776631" y="3816048"/>
            <a:ext cx="2238426" cy="1335305"/>
            <a:chOff x="4821932" y="5150718"/>
            <a:chExt cx="2238426" cy="1335305"/>
          </a:xfrm>
        </p:grpSpPr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9CD2DCC8-790F-466F-9C3E-3B62405231E1}"/>
                </a:ext>
              </a:extLst>
            </p:cNvPr>
            <p:cNvSpPr/>
            <p:nvPr/>
          </p:nvSpPr>
          <p:spPr>
            <a:xfrm>
              <a:off x="4821932" y="5150718"/>
              <a:ext cx="173156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6600" b="1" spc="-15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12</a:t>
              </a:r>
              <a:r>
                <a:rPr lang="pt-BR" sz="6600" spc="-150" dirty="0">
                  <a:solidFill>
                    <a:srgbClr val="006CB5"/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6599FED7-358A-4EAA-8A1D-6544E061F2AC}"/>
                </a:ext>
              </a:extLst>
            </p:cNvPr>
            <p:cNvSpPr/>
            <p:nvPr/>
          </p:nvSpPr>
          <p:spPr>
            <a:xfrm>
              <a:off x="5021860" y="6034617"/>
              <a:ext cx="2038498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0000"/>
                </a:lnSpc>
              </a:pPr>
              <a:r>
                <a:rPr lang="pt-BR" sz="1400" dirty="0">
                  <a:latin typeface="Century Gothic" panose="020B0502020202020204" pitchFamily="34" charset="0"/>
                </a:rPr>
                <a:t>da folha de pagamento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A33F62B-AA65-44AC-BD0D-9D3129450B3B}"/>
              </a:ext>
            </a:extLst>
          </p:cNvPr>
          <p:cNvGrpSpPr/>
          <p:nvPr/>
        </p:nvGrpSpPr>
        <p:grpSpPr>
          <a:xfrm>
            <a:off x="1819835" y="5249354"/>
            <a:ext cx="8552330" cy="789605"/>
            <a:chOff x="295835" y="5656785"/>
            <a:chExt cx="8552330" cy="789605"/>
          </a:xfrm>
        </p:grpSpPr>
        <p:sp>
          <p:nvSpPr>
            <p:cNvPr id="88" name="Retângulo: Cantos Arredondados 87">
              <a:extLst>
                <a:ext uri="{FF2B5EF4-FFF2-40B4-BE49-F238E27FC236}">
                  <a16:creationId xmlns:a16="http://schemas.microsoft.com/office/drawing/2014/main" id="{5769D49E-D650-4780-BE10-D3D82CCFFAF9}"/>
                </a:ext>
              </a:extLst>
            </p:cNvPr>
            <p:cNvSpPr/>
            <p:nvPr/>
          </p:nvSpPr>
          <p:spPr>
            <a:xfrm>
              <a:off x="365258" y="5656785"/>
              <a:ext cx="8413484" cy="789605"/>
            </a:xfrm>
            <a:prstGeom prst="roundRect">
              <a:avLst>
                <a:gd name="adj" fmla="val 50000"/>
              </a:avLst>
            </a:prstGeom>
            <a:solidFill>
              <a:srgbClr val="FF5E4C"/>
            </a:solidFill>
            <a:ln w="19050">
              <a:solidFill>
                <a:srgbClr val="2C3F4F"/>
              </a:solidFill>
            </a:ln>
            <a:effectLst>
              <a:outerShdw blurRad="635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2569BFCE-A051-4496-8B12-F2941BB486DB}"/>
                </a:ext>
              </a:extLst>
            </p:cNvPr>
            <p:cNvSpPr/>
            <p:nvPr/>
          </p:nvSpPr>
          <p:spPr>
            <a:xfrm>
              <a:off x="295835" y="5765206"/>
              <a:ext cx="8552330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A situação atual é crítica </a:t>
              </a:r>
              <a:r>
                <a:rPr lang="pt-BR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e ameaça a manutenção do benefício de saúde suplementar aos trabalhadores pelas empresas contratantes.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ECBCCC32-38BC-425C-875D-CF46393A38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0325" y="4165771"/>
            <a:ext cx="799371" cy="581263"/>
            <a:chOff x="2508" y="1883"/>
            <a:chExt cx="744" cy="541"/>
          </a:xfrm>
          <a:solidFill>
            <a:srgbClr val="010101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B67FE4E-8FDC-46C5-96F5-B5EBF2876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883"/>
              <a:ext cx="309" cy="104"/>
            </a:xfrm>
            <a:custGeom>
              <a:avLst/>
              <a:gdLst>
                <a:gd name="T0" fmla="*/ 16 w 163"/>
                <a:gd name="T1" fmla="*/ 55 h 55"/>
                <a:gd name="T2" fmla="*/ 0 w 163"/>
                <a:gd name="T3" fmla="*/ 53 h 55"/>
                <a:gd name="T4" fmla="*/ 5 w 163"/>
                <a:gd name="T5" fmla="*/ 19 h 55"/>
                <a:gd name="T6" fmla="*/ 26 w 163"/>
                <a:gd name="T7" fmla="*/ 0 h 55"/>
                <a:gd name="T8" fmla="*/ 137 w 163"/>
                <a:gd name="T9" fmla="*/ 0 h 55"/>
                <a:gd name="T10" fmla="*/ 158 w 163"/>
                <a:gd name="T11" fmla="*/ 18 h 55"/>
                <a:gd name="T12" fmla="*/ 163 w 163"/>
                <a:gd name="T13" fmla="*/ 53 h 55"/>
                <a:gd name="T14" fmla="*/ 147 w 163"/>
                <a:gd name="T15" fmla="*/ 55 h 55"/>
                <a:gd name="T16" fmla="*/ 142 w 163"/>
                <a:gd name="T17" fmla="*/ 21 h 55"/>
                <a:gd name="T18" fmla="*/ 137 w 163"/>
                <a:gd name="T19" fmla="*/ 16 h 55"/>
                <a:gd name="T20" fmla="*/ 26 w 163"/>
                <a:gd name="T21" fmla="*/ 16 h 55"/>
                <a:gd name="T22" fmla="*/ 21 w 163"/>
                <a:gd name="T23" fmla="*/ 21 h 55"/>
                <a:gd name="T24" fmla="*/ 16 w 163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55">
                  <a:moveTo>
                    <a:pt x="16" y="55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8"/>
                    <a:pt x="16" y="0"/>
                    <a:pt x="2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7" y="0"/>
                    <a:pt x="156" y="8"/>
                    <a:pt x="158" y="18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18"/>
                    <a:pt x="139" y="16"/>
                    <a:pt x="13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6"/>
                    <a:pt x="22" y="18"/>
                    <a:pt x="21" y="21"/>
                  </a:cubicBezTo>
                  <a:lnTo>
                    <a:pt x="1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A0A7880-BFB0-4188-99EF-DF3B02CE8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1959"/>
              <a:ext cx="661" cy="450"/>
            </a:xfrm>
            <a:custGeom>
              <a:avLst/>
              <a:gdLst>
                <a:gd name="T0" fmla="*/ 341 w 349"/>
                <a:gd name="T1" fmla="*/ 0 h 238"/>
                <a:gd name="T2" fmla="*/ 249 w 349"/>
                <a:gd name="T3" fmla="*/ 0 h 238"/>
                <a:gd name="T4" fmla="*/ 245 w 349"/>
                <a:gd name="T5" fmla="*/ 16 h 238"/>
                <a:gd name="T6" fmla="*/ 239 w 349"/>
                <a:gd name="T7" fmla="*/ 24 h 238"/>
                <a:gd name="T8" fmla="*/ 110 w 349"/>
                <a:gd name="T9" fmla="*/ 24 h 238"/>
                <a:gd name="T10" fmla="*/ 104 w 349"/>
                <a:gd name="T11" fmla="*/ 16 h 238"/>
                <a:gd name="T12" fmla="*/ 100 w 349"/>
                <a:gd name="T13" fmla="*/ 0 h 238"/>
                <a:gd name="T14" fmla="*/ 8 w 349"/>
                <a:gd name="T15" fmla="*/ 0 h 238"/>
                <a:gd name="T16" fmla="*/ 0 w 349"/>
                <a:gd name="T17" fmla="*/ 8 h 238"/>
                <a:gd name="T18" fmla="*/ 0 w 349"/>
                <a:gd name="T19" fmla="*/ 230 h 238"/>
                <a:gd name="T20" fmla="*/ 8 w 349"/>
                <a:gd name="T21" fmla="*/ 238 h 238"/>
                <a:gd name="T22" fmla="*/ 341 w 349"/>
                <a:gd name="T23" fmla="*/ 238 h 238"/>
                <a:gd name="T24" fmla="*/ 349 w 349"/>
                <a:gd name="T25" fmla="*/ 230 h 238"/>
                <a:gd name="T26" fmla="*/ 349 w 349"/>
                <a:gd name="T27" fmla="*/ 8 h 238"/>
                <a:gd name="T28" fmla="*/ 341 w 349"/>
                <a:gd name="T2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238">
                  <a:moveTo>
                    <a:pt x="341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6"/>
                    <a:pt x="246" y="11"/>
                    <a:pt x="245" y="16"/>
                  </a:cubicBezTo>
                  <a:cubicBezTo>
                    <a:pt x="243" y="20"/>
                    <a:pt x="241" y="24"/>
                    <a:pt x="239" y="24"/>
                  </a:cubicBezTo>
                  <a:cubicBezTo>
                    <a:pt x="196" y="24"/>
                    <a:pt x="153" y="24"/>
                    <a:pt x="110" y="24"/>
                  </a:cubicBezTo>
                  <a:cubicBezTo>
                    <a:pt x="108" y="24"/>
                    <a:pt x="106" y="20"/>
                    <a:pt x="104" y="16"/>
                  </a:cubicBezTo>
                  <a:cubicBezTo>
                    <a:pt x="103" y="11"/>
                    <a:pt x="101" y="6"/>
                    <a:pt x="10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3" y="238"/>
                    <a:pt x="8" y="238"/>
                  </a:cubicBezTo>
                  <a:cubicBezTo>
                    <a:pt x="341" y="238"/>
                    <a:pt x="341" y="238"/>
                    <a:pt x="341" y="238"/>
                  </a:cubicBezTo>
                  <a:cubicBezTo>
                    <a:pt x="346" y="238"/>
                    <a:pt x="349" y="234"/>
                    <a:pt x="349" y="23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4"/>
                    <a:pt x="346" y="0"/>
                    <a:pt x="3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1090AF4-EA1F-413D-9F0A-D9FCA9AD4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" y="1943"/>
              <a:ext cx="691" cy="481"/>
            </a:xfrm>
            <a:custGeom>
              <a:avLst/>
              <a:gdLst>
                <a:gd name="T0" fmla="*/ 349 w 365"/>
                <a:gd name="T1" fmla="*/ 254 h 254"/>
                <a:gd name="T2" fmla="*/ 16 w 365"/>
                <a:gd name="T3" fmla="*/ 254 h 254"/>
                <a:gd name="T4" fmla="*/ 0 w 365"/>
                <a:gd name="T5" fmla="*/ 238 h 254"/>
                <a:gd name="T6" fmla="*/ 0 w 365"/>
                <a:gd name="T7" fmla="*/ 16 h 254"/>
                <a:gd name="T8" fmla="*/ 16 w 365"/>
                <a:gd name="T9" fmla="*/ 0 h 254"/>
                <a:gd name="T10" fmla="*/ 114 w 365"/>
                <a:gd name="T11" fmla="*/ 0 h 254"/>
                <a:gd name="T12" fmla="*/ 120 w 365"/>
                <a:gd name="T13" fmla="*/ 21 h 254"/>
                <a:gd name="T14" fmla="*/ 121 w 365"/>
                <a:gd name="T15" fmla="*/ 24 h 254"/>
                <a:gd name="T16" fmla="*/ 244 w 365"/>
                <a:gd name="T17" fmla="*/ 24 h 254"/>
                <a:gd name="T18" fmla="*/ 245 w 365"/>
                <a:gd name="T19" fmla="*/ 21 h 254"/>
                <a:gd name="T20" fmla="*/ 251 w 365"/>
                <a:gd name="T21" fmla="*/ 0 h 254"/>
                <a:gd name="T22" fmla="*/ 349 w 365"/>
                <a:gd name="T23" fmla="*/ 0 h 254"/>
                <a:gd name="T24" fmla="*/ 365 w 365"/>
                <a:gd name="T25" fmla="*/ 16 h 254"/>
                <a:gd name="T26" fmla="*/ 365 w 365"/>
                <a:gd name="T27" fmla="*/ 238 h 254"/>
                <a:gd name="T28" fmla="*/ 349 w 365"/>
                <a:gd name="T29" fmla="*/ 254 h 254"/>
                <a:gd name="T30" fmla="*/ 16 w 365"/>
                <a:gd name="T31" fmla="*/ 16 h 254"/>
                <a:gd name="T32" fmla="*/ 16 w 365"/>
                <a:gd name="T33" fmla="*/ 238 h 254"/>
                <a:gd name="T34" fmla="*/ 349 w 365"/>
                <a:gd name="T35" fmla="*/ 238 h 254"/>
                <a:gd name="T36" fmla="*/ 349 w 365"/>
                <a:gd name="T37" fmla="*/ 16 h 254"/>
                <a:gd name="T38" fmla="*/ 263 w 365"/>
                <a:gd name="T39" fmla="*/ 16 h 254"/>
                <a:gd name="T40" fmla="*/ 260 w 365"/>
                <a:gd name="T41" fmla="*/ 26 h 254"/>
                <a:gd name="T42" fmla="*/ 247 w 365"/>
                <a:gd name="T43" fmla="*/ 40 h 254"/>
                <a:gd name="T44" fmla="*/ 118 w 365"/>
                <a:gd name="T45" fmla="*/ 40 h 254"/>
                <a:gd name="T46" fmla="*/ 105 w 365"/>
                <a:gd name="T47" fmla="*/ 26 h 254"/>
                <a:gd name="T48" fmla="*/ 102 w 365"/>
                <a:gd name="T49" fmla="*/ 16 h 254"/>
                <a:gd name="T50" fmla="*/ 16 w 365"/>
                <a:gd name="T51" fmla="*/ 1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5" h="254">
                  <a:moveTo>
                    <a:pt x="349" y="254"/>
                  </a:moveTo>
                  <a:cubicBezTo>
                    <a:pt x="16" y="254"/>
                    <a:pt x="16" y="254"/>
                    <a:pt x="16" y="254"/>
                  </a:cubicBezTo>
                  <a:cubicBezTo>
                    <a:pt x="7" y="254"/>
                    <a:pt x="0" y="247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2"/>
                    <a:pt x="121" y="23"/>
                    <a:pt x="121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44" y="23"/>
                    <a:pt x="245" y="22"/>
                    <a:pt x="245" y="2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8" y="0"/>
                    <a:pt x="365" y="8"/>
                    <a:pt x="365" y="16"/>
                  </a:cubicBezTo>
                  <a:cubicBezTo>
                    <a:pt x="365" y="238"/>
                    <a:pt x="365" y="238"/>
                    <a:pt x="365" y="238"/>
                  </a:cubicBezTo>
                  <a:cubicBezTo>
                    <a:pt x="365" y="247"/>
                    <a:pt x="358" y="254"/>
                    <a:pt x="349" y="254"/>
                  </a:cubicBezTo>
                  <a:close/>
                  <a:moveTo>
                    <a:pt x="16" y="16"/>
                  </a:moveTo>
                  <a:cubicBezTo>
                    <a:pt x="16" y="238"/>
                    <a:pt x="16" y="238"/>
                    <a:pt x="16" y="238"/>
                  </a:cubicBezTo>
                  <a:cubicBezTo>
                    <a:pt x="349" y="238"/>
                    <a:pt x="349" y="238"/>
                    <a:pt x="349" y="23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263" y="16"/>
                    <a:pt x="263" y="16"/>
                    <a:pt x="263" y="16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9"/>
                    <a:pt x="256" y="40"/>
                    <a:pt x="247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09" y="40"/>
                    <a:pt x="106" y="29"/>
                    <a:pt x="105" y="26"/>
                  </a:cubicBezTo>
                  <a:cubicBezTo>
                    <a:pt x="102" y="16"/>
                    <a:pt x="102" y="16"/>
                    <a:pt x="10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080E88-FA3C-4906-B04C-E1DB1EB6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959"/>
              <a:ext cx="661" cy="450"/>
            </a:xfrm>
            <a:custGeom>
              <a:avLst/>
              <a:gdLst>
                <a:gd name="T0" fmla="*/ 341 w 349"/>
                <a:gd name="T1" fmla="*/ 0 h 238"/>
                <a:gd name="T2" fmla="*/ 249 w 349"/>
                <a:gd name="T3" fmla="*/ 0 h 238"/>
                <a:gd name="T4" fmla="*/ 245 w 349"/>
                <a:gd name="T5" fmla="*/ 16 h 238"/>
                <a:gd name="T6" fmla="*/ 239 w 349"/>
                <a:gd name="T7" fmla="*/ 24 h 238"/>
                <a:gd name="T8" fmla="*/ 110 w 349"/>
                <a:gd name="T9" fmla="*/ 24 h 238"/>
                <a:gd name="T10" fmla="*/ 104 w 349"/>
                <a:gd name="T11" fmla="*/ 16 h 238"/>
                <a:gd name="T12" fmla="*/ 100 w 349"/>
                <a:gd name="T13" fmla="*/ 0 h 238"/>
                <a:gd name="T14" fmla="*/ 8 w 349"/>
                <a:gd name="T15" fmla="*/ 0 h 238"/>
                <a:gd name="T16" fmla="*/ 0 w 349"/>
                <a:gd name="T17" fmla="*/ 8 h 238"/>
                <a:gd name="T18" fmla="*/ 0 w 349"/>
                <a:gd name="T19" fmla="*/ 230 h 238"/>
                <a:gd name="T20" fmla="*/ 8 w 349"/>
                <a:gd name="T21" fmla="*/ 238 h 238"/>
                <a:gd name="T22" fmla="*/ 341 w 349"/>
                <a:gd name="T23" fmla="*/ 238 h 238"/>
                <a:gd name="T24" fmla="*/ 349 w 349"/>
                <a:gd name="T25" fmla="*/ 230 h 238"/>
                <a:gd name="T26" fmla="*/ 349 w 349"/>
                <a:gd name="T27" fmla="*/ 8 h 238"/>
                <a:gd name="T28" fmla="*/ 341 w 349"/>
                <a:gd name="T2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238">
                  <a:moveTo>
                    <a:pt x="341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6"/>
                    <a:pt x="246" y="11"/>
                    <a:pt x="245" y="16"/>
                  </a:cubicBezTo>
                  <a:cubicBezTo>
                    <a:pt x="243" y="20"/>
                    <a:pt x="241" y="24"/>
                    <a:pt x="239" y="24"/>
                  </a:cubicBezTo>
                  <a:cubicBezTo>
                    <a:pt x="196" y="24"/>
                    <a:pt x="153" y="24"/>
                    <a:pt x="110" y="24"/>
                  </a:cubicBezTo>
                  <a:cubicBezTo>
                    <a:pt x="108" y="24"/>
                    <a:pt x="106" y="20"/>
                    <a:pt x="104" y="16"/>
                  </a:cubicBezTo>
                  <a:cubicBezTo>
                    <a:pt x="103" y="11"/>
                    <a:pt x="101" y="6"/>
                    <a:pt x="10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3" y="238"/>
                    <a:pt x="8" y="238"/>
                  </a:cubicBezTo>
                  <a:cubicBezTo>
                    <a:pt x="341" y="238"/>
                    <a:pt x="341" y="238"/>
                    <a:pt x="341" y="238"/>
                  </a:cubicBezTo>
                  <a:cubicBezTo>
                    <a:pt x="346" y="238"/>
                    <a:pt x="349" y="234"/>
                    <a:pt x="349" y="23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4"/>
                    <a:pt x="346" y="0"/>
                    <a:pt x="3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F7812BC-F455-46A6-A6EB-AAD229E57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8" y="1943"/>
              <a:ext cx="691" cy="481"/>
            </a:xfrm>
            <a:custGeom>
              <a:avLst/>
              <a:gdLst>
                <a:gd name="T0" fmla="*/ 349 w 365"/>
                <a:gd name="T1" fmla="*/ 254 h 254"/>
                <a:gd name="T2" fmla="*/ 16 w 365"/>
                <a:gd name="T3" fmla="*/ 254 h 254"/>
                <a:gd name="T4" fmla="*/ 0 w 365"/>
                <a:gd name="T5" fmla="*/ 238 h 254"/>
                <a:gd name="T6" fmla="*/ 0 w 365"/>
                <a:gd name="T7" fmla="*/ 16 h 254"/>
                <a:gd name="T8" fmla="*/ 16 w 365"/>
                <a:gd name="T9" fmla="*/ 0 h 254"/>
                <a:gd name="T10" fmla="*/ 114 w 365"/>
                <a:gd name="T11" fmla="*/ 0 h 254"/>
                <a:gd name="T12" fmla="*/ 120 w 365"/>
                <a:gd name="T13" fmla="*/ 21 h 254"/>
                <a:gd name="T14" fmla="*/ 121 w 365"/>
                <a:gd name="T15" fmla="*/ 24 h 254"/>
                <a:gd name="T16" fmla="*/ 244 w 365"/>
                <a:gd name="T17" fmla="*/ 24 h 254"/>
                <a:gd name="T18" fmla="*/ 245 w 365"/>
                <a:gd name="T19" fmla="*/ 21 h 254"/>
                <a:gd name="T20" fmla="*/ 251 w 365"/>
                <a:gd name="T21" fmla="*/ 0 h 254"/>
                <a:gd name="T22" fmla="*/ 349 w 365"/>
                <a:gd name="T23" fmla="*/ 0 h 254"/>
                <a:gd name="T24" fmla="*/ 365 w 365"/>
                <a:gd name="T25" fmla="*/ 16 h 254"/>
                <a:gd name="T26" fmla="*/ 365 w 365"/>
                <a:gd name="T27" fmla="*/ 238 h 254"/>
                <a:gd name="T28" fmla="*/ 349 w 365"/>
                <a:gd name="T29" fmla="*/ 254 h 254"/>
                <a:gd name="T30" fmla="*/ 16 w 365"/>
                <a:gd name="T31" fmla="*/ 16 h 254"/>
                <a:gd name="T32" fmla="*/ 16 w 365"/>
                <a:gd name="T33" fmla="*/ 238 h 254"/>
                <a:gd name="T34" fmla="*/ 349 w 365"/>
                <a:gd name="T35" fmla="*/ 238 h 254"/>
                <a:gd name="T36" fmla="*/ 349 w 365"/>
                <a:gd name="T37" fmla="*/ 16 h 254"/>
                <a:gd name="T38" fmla="*/ 263 w 365"/>
                <a:gd name="T39" fmla="*/ 16 h 254"/>
                <a:gd name="T40" fmla="*/ 260 w 365"/>
                <a:gd name="T41" fmla="*/ 26 h 254"/>
                <a:gd name="T42" fmla="*/ 247 w 365"/>
                <a:gd name="T43" fmla="*/ 40 h 254"/>
                <a:gd name="T44" fmla="*/ 118 w 365"/>
                <a:gd name="T45" fmla="*/ 40 h 254"/>
                <a:gd name="T46" fmla="*/ 105 w 365"/>
                <a:gd name="T47" fmla="*/ 26 h 254"/>
                <a:gd name="T48" fmla="*/ 102 w 365"/>
                <a:gd name="T49" fmla="*/ 16 h 254"/>
                <a:gd name="T50" fmla="*/ 16 w 365"/>
                <a:gd name="T51" fmla="*/ 1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5" h="254">
                  <a:moveTo>
                    <a:pt x="349" y="254"/>
                  </a:moveTo>
                  <a:cubicBezTo>
                    <a:pt x="16" y="254"/>
                    <a:pt x="16" y="254"/>
                    <a:pt x="16" y="254"/>
                  </a:cubicBezTo>
                  <a:cubicBezTo>
                    <a:pt x="7" y="254"/>
                    <a:pt x="0" y="247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2"/>
                    <a:pt x="121" y="23"/>
                    <a:pt x="121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44" y="23"/>
                    <a:pt x="245" y="22"/>
                    <a:pt x="245" y="2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8" y="0"/>
                    <a:pt x="365" y="8"/>
                    <a:pt x="365" y="16"/>
                  </a:cubicBezTo>
                  <a:cubicBezTo>
                    <a:pt x="365" y="238"/>
                    <a:pt x="365" y="238"/>
                    <a:pt x="365" y="238"/>
                  </a:cubicBezTo>
                  <a:cubicBezTo>
                    <a:pt x="365" y="247"/>
                    <a:pt x="358" y="254"/>
                    <a:pt x="349" y="254"/>
                  </a:cubicBezTo>
                  <a:close/>
                  <a:moveTo>
                    <a:pt x="16" y="16"/>
                  </a:moveTo>
                  <a:cubicBezTo>
                    <a:pt x="16" y="238"/>
                    <a:pt x="16" y="238"/>
                    <a:pt x="16" y="238"/>
                  </a:cubicBezTo>
                  <a:cubicBezTo>
                    <a:pt x="349" y="238"/>
                    <a:pt x="349" y="238"/>
                    <a:pt x="349" y="23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263" y="16"/>
                    <a:pt x="263" y="16"/>
                    <a:pt x="263" y="16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9"/>
                    <a:pt x="256" y="40"/>
                    <a:pt x="247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09" y="40"/>
                    <a:pt x="106" y="29"/>
                    <a:pt x="105" y="26"/>
                  </a:cubicBezTo>
                  <a:cubicBezTo>
                    <a:pt x="102" y="16"/>
                    <a:pt x="102" y="16"/>
                    <a:pt x="10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9016651-B57A-480F-9CF4-380AD49F4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004"/>
              <a:ext cx="570" cy="359"/>
            </a:xfrm>
            <a:custGeom>
              <a:avLst/>
              <a:gdLst>
                <a:gd name="T0" fmla="*/ 0 w 301"/>
                <a:gd name="T1" fmla="*/ 190 h 190"/>
                <a:gd name="T2" fmla="*/ 0 w 301"/>
                <a:gd name="T3" fmla="*/ 0 h 190"/>
                <a:gd name="T4" fmla="*/ 58 w 301"/>
                <a:gd name="T5" fmla="*/ 0 h 190"/>
                <a:gd name="T6" fmla="*/ 86 w 301"/>
                <a:gd name="T7" fmla="*/ 24 h 190"/>
                <a:gd name="T8" fmla="*/ 215 w 301"/>
                <a:gd name="T9" fmla="*/ 24 h 190"/>
                <a:gd name="T10" fmla="*/ 243 w 301"/>
                <a:gd name="T11" fmla="*/ 0 h 190"/>
                <a:gd name="T12" fmla="*/ 301 w 301"/>
                <a:gd name="T13" fmla="*/ 0 h 190"/>
                <a:gd name="T14" fmla="*/ 301 w 301"/>
                <a:gd name="T15" fmla="*/ 190 h 190"/>
                <a:gd name="T16" fmla="*/ 0 w 301"/>
                <a:gd name="T1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90">
                  <a:moveTo>
                    <a:pt x="0" y="19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3" y="15"/>
                    <a:pt x="73" y="24"/>
                    <a:pt x="86" y="24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228" y="24"/>
                    <a:pt x="238" y="15"/>
                    <a:pt x="243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190"/>
                    <a:pt x="301" y="190"/>
                    <a:pt x="301" y="190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006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174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/>
      <p:bldP spid="231" grpId="0"/>
      <p:bldP spid="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3747BE61-1133-4A04-8769-5810268979E6}"/>
              </a:ext>
            </a:extLst>
          </p:cNvPr>
          <p:cNvSpPr/>
          <p:nvPr/>
        </p:nvSpPr>
        <p:spPr>
          <a:xfrm>
            <a:off x="1842655" y="3587036"/>
            <a:ext cx="4190150" cy="2854515"/>
          </a:xfrm>
          <a:prstGeom prst="roundRect">
            <a:avLst>
              <a:gd name="adj" fmla="val 10936"/>
            </a:avLst>
          </a:prstGeom>
          <a:pattFill prst="pct1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19050">
            <a:solidFill>
              <a:srgbClr val="2C3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0" name="Retângulo: Cantos Arredondados 319">
            <a:extLst>
              <a:ext uri="{FF2B5EF4-FFF2-40B4-BE49-F238E27FC236}">
                <a16:creationId xmlns:a16="http://schemas.microsoft.com/office/drawing/2014/main" id="{3572F899-E9F3-4177-87BD-CD74FCBF171C}"/>
              </a:ext>
            </a:extLst>
          </p:cNvPr>
          <p:cNvSpPr/>
          <p:nvPr/>
        </p:nvSpPr>
        <p:spPr>
          <a:xfrm>
            <a:off x="6159195" y="3587036"/>
            <a:ext cx="4190150" cy="2854515"/>
          </a:xfrm>
          <a:prstGeom prst="roundRect">
            <a:avLst>
              <a:gd name="adj" fmla="val 10936"/>
            </a:avLst>
          </a:prstGeom>
          <a:pattFill prst="pct1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19050">
            <a:solidFill>
              <a:srgbClr val="2C3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CBB82D-F058-44B2-8CED-F10A93706012}"/>
              </a:ext>
            </a:extLst>
          </p:cNvPr>
          <p:cNvSpPr txBox="1"/>
          <p:nvPr/>
        </p:nvSpPr>
        <p:spPr>
          <a:xfrm>
            <a:off x="1770955" y="215452"/>
            <a:ext cx="6276405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600" b="1" dirty="0">
                <a:solidFill>
                  <a:srgbClr val="2C3F4F"/>
                </a:solidFill>
                <a:latin typeface="Century Gothic" panose="020B0502020202020204" pitchFamily="34" charset="0"/>
              </a:rPr>
              <a:t>Grupo de Trabalho da Indústria sobre Saúde Suplementar -</a:t>
            </a:r>
            <a:r>
              <a:rPr lang="pt-BR" sz="2600" b="1" dirty="0">
                <a:solidFill>
                  <a:srgbClr val="FF5E4C"/>
                </a:solidFill>
                <a:latin typeface="Century Gothic" panose="020B0502020202020204" pitchFamily="34" charset="0"/>
              </a:rPr>
              <a:t> GTSS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78F3EE-ECC9-4023-9918-0643CB52BDAD}"/>
              </a:ext>
            </a:extLst>
          </p:cNvPr>
          <p:cNvSpPr/>
          <p:nvPr/>
        </p:nvSpPr>
        <p:spPr>
          <a:xfrm>
            <a:off x="1523435" y="276646"/>
            <a:ext cx="157163" cy="585366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AEF2A7B1-D87E-4205-9B00-904DD462CDFB}"/>
              </a:ext>
            </a:extLst>
          </p:cNvPr>
          <p:cNvSpPr/>
          <p:nvPr/>
        </p:nvSpPr>
        <p:spPr>
          <a:xfrm>
            <a:off x="1906608" y="1590951"/>
            <a:ext cx="8416886" cy="1409006"/>
          </a:xfrm>
          <a:prstGeom prst="roundRect">
            <a:avLst>
              <a:gd name="adj" fmla="val 10936"/>
            </a:avLst>
          </a:prstGeom>
          <a:solidFill>
            <a:srgbClr val="006CB5"/>
          </a:solidFill>
          <a:ln w="19050">
            <a:solidFill>
              <a:srgbClr val="2C3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615FC27-FA15-4BD2-A2F7-31400B27789A}"/>
              </a:ext>
            </a:extLst>
          </p:cNvPr>
          <p:cNvSpPr/>
          <p:nvPr/>
        </p:nvSpPr>
        <p:spPr>
          <a:xfrm>
            <a:off x="1801091" y="1181767"/>
            <a:ext cx="98090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b="1" i="1" dirty="0">
                <a:solidFill>
                  <a:srgbClr val="2C3F4F"/>
                </a:solidFill>
                <a:latin typeface="Century Gothic" panose="020B0502020202020204" pitchFamily="34" charset="0"/>
              </a:rPr>
              <a:t>Experiência de construção de uma agenda para a indústria contratante</a:t>
            </a:r>
            <a:endParaRPr lang="pt-BR" b="1" dirty="0">
              <a:solidFill>
                <a:srgbClr val="2C3F4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3" name="Agrupar 172">
            <a:extLst>
              <a:ext uri="{FF2B5EF4-FFF2-40B4-BE49-F238E27FC236}">
                <a16:creationId xmlns:a16="http://schemas.microsoft.com/office/drawing/2014/main" id="{45DE9ED2-A2F3-49A5-85DA-307F38B8BA24}"/>
              </a:ext>
            </a:extLst>
          </p:cNvPr>
          <p:cNvGrpSpPr/>
          <p:nvPr/>
        </p:nvGrpSpPr>
        <p:grpSpPr>
          <a:xfrm>
            <a:off x="7603569" y="1788413"/>
            <a:ext cx="2753636" cy="1025002"/>
            <a:chOff x="6263142" y="1900012"/>
            <a:chExt cx="2753636" cy="1025002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B5E33A83-01E6-4CF8-906F-3C459F4D28E1}"/>
                </a:ext>
              </a:extLst>
            </p:cNvPr>
            <p:cNvGrpSpPr/>
            <p:nvPr/>
          </p:nvGrpSpPr>
          <p:grpSpPr>
            <a:xfrm>
              <a:off x="6981924" y="1900012"/>
              <a:ext cx="2034854" cy="1025002"/>
              <a:chOff x="6713969" y="2618493"/>
              <a:chExt cx="2034854" cy="1025002"/>
            </a:xfrm>
          </p:grpSpPr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F0D1552-E73D-4293-9038-AE8938909F2F}"/>
                  </a:ext>
                </a:extLst>
              </p:cNvPr>
              <p:cNvSpPr/>
              <p:nvPr/>
            </p:nvSpPr>
            <p:spPr>
              <a:xfrm>
                <a:off x="7378388" y="3104501"/>
                <a:ext cx="1370435" cy="538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   milhão</a:t>
                </a:r>
              </a:p>
              <a:p>
                <a:pPr>
                  <a:lnSpc>
                    <a:spcPct val="8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 vidas 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BDD61D7A-1349-4A1E-9986-0F0D0D7BEE94}"/>
                  </a:ext>
                </a:extLst>
              </p:cNvPr>
              <p:cNvSpPr/>
              <p:nvPr/>
            </p:nvSpPr>
            <p:spPr>
              <a:xfrm flipH="1">
                <a:off x="6713969" y="2618493"/>
                <a:ext cx="137043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5400" b="1" spc="-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1,8 </a:t>
                </a:r>
                <a:endParaRPr lang="pt-BR" sz="5400" spc="-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1E508709-5C8E-4D84-A09B-A01EC6456EDC}"/>
                </a:ext>
              </a:extLst>
            </p:cNvPr>
            <p:cNvGrpSpPr/>
            <p:nvPr/>
          </p:nvGrpSpPr>
          <p:grpSpPr>
            <a:xfrm>
              <a:off x="6263142" y="2101350"/>
              <a:ext cx="727975" cy="631251"/>
              <a:chOff x="4013102" y="4265758"/>
              <a:chExt cx="1156987" cy="1003262"/>
            </a:xfrm>
          </p:grpSpPr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715F3903-B3A1-43DA-B652-C4D35805E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3102" y="4265758"/>
                <a:ext cx="1156987" cy="1003262"/>
              </a:xfrm>
              <a:custGeom>
                <a:avLst/>
                <a:gdLst>
                  <a:gd name="T0" fmla="*/ 197 w 227"/>
                  <a:gd name="T1" fmla="*/ 113 h 197"/>
                  <a:gd name="T2" fmla="*/ 204 w 227"/>
                  <a:gd name="T3" fmla="*/ 107 h 197"/>
                  <a:gd name="T4" fmla="*/ 204 w 227"/>
                  <a:gd name="T5" fmla="*/ 23 h 197"/>
                  <a:gd name="T6" fmla="*/ 203 w 227"/>
                  <a:gd name="T7" fmla="*/ 23 h 197"/>
                  <a:gd name="T8" fmla="*/ 120 w 227"/>
                  <a:gd name="T9" fmla="*/ 23 h 197"/>
                  <a:gd name="T10" fmla="*/ 113 w 227"/>
                  <a:gd name="T11" fmla="*/ 29 h 197"/>
                  <a:gd name="T12" fmla="*/ 107 w 227"/>
                  <a:gd name="T13" fmla="*/ 23 h 197"/>
                  <a:gd name="T14" fmla="*/ 24 w 227"/>
                  <a:gd name="T15" fmla="*/ 23 h 197"/>
                  <a:gd name="T16" fmla="*/ 23 w 227"/>
                  <a:gd name="T17" fmla="*/ 23 h 197"/>
                  <a:gd name="T18" fmla="*/ 23 w 227"/>
                  <a:gd name="T19" fmla="*/ 107 h 197"/>
                  <a:gd name="T20" fmla="*/ 29 w 227"/>
                  <a:gd name="T21" fmla="*/ 113 h 197"/>
                  <a:gd name="T22" fmla="*/ 113 w 227"/>
                  <a:gd name="T23" fmla="*/ 197 h 197"/>
                  <a:gd name="T24" fmla="*/ 197 w 227"/>
                  <a:gd name="T25" fmla="*/ 11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97">
                    <a:moveTo>
                      <a:pt x="197" y="113"/>
                    </a:moveTo>
                    <a:cubicBezTo>
                      <a:pt x="204" y="107"/>
                      <a:pt x="204" y="107"/>
                      <a:pt x="204" y="107"/>
                    </a:cubicBezTo>
                    <a:cubicBezTo>
                      <a:pt x="227" y="84"/>
                      <a:pt x="227" y="46"/>
                      <a:pt x="204" y="23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180" y="0"/>
                      <a:pt x="143" y="0"/>
                      <a:pt x="120" y="23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84" y="0"/>
                      <a:pt x="47" y="0"/>
                      <a:pt x="24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0" y="46"/>
                      <a:pt x="0" y="84"/>
                      <a:pt x="23" y="107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113" y="197"/>
                      <a:pt x="113" y="197"/>
                      <a:pt x="113" y="197"/>
                    </a:cubicBezTo>
                    <a:lnTo>
                      <a:pt x="197" y="113"/>
                    </a:lnTo>
                    <a:close/>
                  </a:path>
                </a:pathLst>
              </a:custGeom>
              <a:solidFill>
                <a:srgbClr val="FF5E4C"/>
              </a:solidFill>
              <a:ln w="28575">
                <a:solidFill>
                  <a:srgbClr val="2C3F4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BCD70575-16B9-42ED-81C2-0BA6B827A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404" y="4368242"/>
                <a:ext cx="245422" cy="377572"/>
              </a:xfrm>
              <a:custGeom>
                <a:avLst/>
                <a:gdLst>
                  <a:gd name="T0" fmla="*/ 17 w 48"/>
                  <a:gd name="T1" fmla="*/ 74 h 74"/>
                  <a:gd name="T2" fmla="*/ 17 w 48"/>
                  <a:gd name="T3" fmla="*/ 13 h 74"/>
                  <a:gd name="T4" fmla="*/ 18 w 48"/>
                  <a:gd name="T5" fmla="*/ 12 h 74"/>
                  <a:gd name="T6" fmla="*/ 48 w 48"/>
                  <a:gd name="T7" fmla="*/ 0 h 74"/>
                  <a:gd name="T8" fmla="*/ 48 w 48"/>
                  <a:gd name="T9" fmla="*/ 16 h 74"/>
                  <a:gd name="T10" fmla="*/ 29 w 48"/>
                  <a:gd name="T11" fmla="*/ 24 h 74"/>
                  <a:gd name="T12" fmla="*/ 28 w 48"/>
                  <a:gd name="T13" fmla="*/ 24 h 74"/>
                  <a:gd name="T14" fmla="*/ 28 w 48"/>
                  <a:gd name="T15" fmla="*/ 62 h 74"/>
                  <a:gd name="T16" fmla="*/ 17 w 48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74">
                    <a:moveTo>
                      <a:pt x="17" y="74"/>
                    </a:moveTo>
                    <a:cubicBezTo>
                      <a:pt x="0" y="57"/>
                      <a:pt x="0" y="30"/>
                      <a:pt x="17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6" y="4"/>
                      <a:pt x="37" y="0"/>
                      <a:pt x="48" y="0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1" y="16"/>
                      <a:pt x="34" y="18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18" y="35"/>
                      <a:pt x="18" y="52"/>
                      <a:pt x="28" y="62"/>
                    </a:cubicBezTo>
                    <a:lnTo>
                      <a:pt x="17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172" name="Agrupar 171">
            <a:extLst>
              <a:ext uri="{FF2B5EF4-FFF2-40B4-BE49-F238E27FC236}">
                <a16:creationId xmlns:a16="http://schemas.microsoft.com/office/drawing/2014/main" id="{891879A5-612F-49CB-92B3-1789092F7033}"/>
              </a:ext>
            </a:extLst>
          </p:cNvPr>
          <p:cNvGrpSpPr/>
          <p:nvPr/>
        </p:nvGrpSpPr>
        <p:grpSpPr>
          <a:xfrm>
            <a:off x="5597355" y="1860724"/>
            <a:ext cx="2137725" cy="968654"/>
            <a:chOff x="4159196" y="1972323"/>
            <a:chExt cx="2137725" cy="968654"/>
          </a:xfrm>
        </p:grpSpPr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2DB32F34-EEF6-4715-A1DE-34320BB35998}"/>
                </a:ext>
              </a:extLst>
            </p:cNvPr>
            <p:cNvGrpSpPr/>
            <p:nvPr/>
          </p:nvGrpSpPr>
          <p:grpSpPr>
            <a:xfrm>
              <a:off x="4994967" y="2224951"/>
              <a:ext cx="1301954" cy="716026"/>
              <a:chOff x="4544444" y="3010689"/>
              <a:chExt cx="1301954" cy="716026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EBC38E03-6EDC-4C76-A667-D6A34DB7EBC5}"/>
                  </a:ext>
                </a:extLst>
              </p:cNvPr>
              <p:cNvSpPr/>
              <p:nvPr/>
            </p:nvSpPr>
            <p:spPr>
              <a:xfrm>
                <a:off x="4579705" y="3461258"/>
                <a:ext cx="1266693" cy="265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55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indústrias 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CF1B7F6-28C3-454F-ABB8-53B33FAF7C99}"/>
                  </a:ext>
                </a:extLst>
              </p:cNvPr>
              <p:cNvSpPr/>
              <p:nvPr/>
            </p:nvSpPr>
            <p:spPr>
              <a:xfrm>
                <a:off x="4544444" y="3010689"/>
                <a:ext cx="960519" cy="586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55000"/>
                  </a:lnSpc>
                </a:pPr>
                <a:r>
                  <a:rPr lang="pt-BR" sz="5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53</a:t>
                </a:r>
              </a:p>
            </p:txBody>
          </p:sp>
        </p:grpSp>
        <p:grpSp>
          <p:nvGrpSpPr>
            <p:cNvPr id="85" name="Group 21">
              <a:extLst>
                <a:ext uri="{FF2B5EF4-FFF2-40B4-BE49-F238E27FC236}">
                  <a16:creationId xmlns:a16="http://schemas.microsoft.com/office/drawing/2014/main" id="{8561CFD1-0ECA-41B4-93F5-FB4D974F4D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59196" y="1972323"/>
              <a:ext cx="761038" cy="872023"/>
              <a:chOff x="2495" y="1719"/>
              <a:chExt cx="768" cy="880"/>
            </a:xfrm>
            <a:solidFill>
              <a:srgbClr val="2C3F4F"/>
            </a:solidFill>
          </p:grpSpPr>
          <p:sp>
            <p:nvSpPr>
              <p:cNvPr id="87" name="Freeform 22">
                <a:extLst>
                  <a:ext uri="{FF2B5EF4-FFF2-40B4-BE49-F238E27FC236}">
                    <a16:creationId xmlns:a16="http://schemas.microsoft.com/office/drawing/2014/main" id="{DB888F0C-C999-4A71-981B-7AF5C0167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9" y="2272"/>
                <a:ext cx="683" cy="316"/>
              </a:xfrm>
              <a:custGeom>
                <a:avLst/>
                <a:gdLst>
                  <a:gd name="T0" fmla="*/ 683 w 683"/>
                  <a:gd name="T1" fmla="*/ 0 h 316"/>
                  <a:gd name="T2" fmla="*/ 683 w 683"/>
                  <a:gd name="T3" fmla="*/ 316 h 316"/>
                  <a:gd name="T4" fmla="*/ 0 w 683"/>
                  <a:gd name="T5" fmla="*/ 316 h 316"/>
                  <a:gd name="T6" fmla="*/ 0 w 683"/>
                  <a:gd name="T7" fmla="*/ 0 h 316"/>
                  <a:gd name="T8" fmla="*/ 62 w 683"/>
                  <a:gd name="T9" fmla="*/ 0 h 316"/>
                  <a:gd name="T10" fmla="*/ 204 w 683"/>
                  <a:gd name="T11" fmla="*/ 0 h 316"/>
                  <a:gd name="T12" fmla="*/ 246 w 683"/>
                  <a:gd name="T13" fmla="*/ 0 h 316"/>
                  <a:gd name="T14" fmla="*/ 388 w 683"/>
                  <a:gd name="T15" fmla="*/ 0 h 316"/>
                  <a:gd name="T16" fmla="*/ 683 w 683"/>
                  <a:gd name="T17" fmla="*/ 0 h 316"/>
                  <a:gd name="T18" fmla="*/ 613 w 683"/>
                  <a:gd name="T19" fmla="*/ 250 h 316"/>
                  <a:gd name="T20" fmla="*/ 613 w 683"/>
                  <a:gd name="T21" fmla="*/ 195 h 316"/>
                  <a:gd name="T22" fmla="*/ 537 w 683"/>
                  <a:gd name="T23" fmla="*/ 195 h 316"/>
                  <a:gd name="T24" fmla="*/ 537 w 683"/>
                  <a:gd name="T25" fmla="*/ 250 h 316"/>
                  <a:gd name="T26" fmla="*/ 613 w 683"/>
                  <a:gd name="T27" fmla="*/ 250 h 316"/>
                  <a:gd name="T28" fmla="*/ 613 w 683"/>
                  <a:gd name="T29" fmla="*/ 119 h 316"/>
                  <a:gd name="T30" fmla="*/ 613 w 683"/>
                  <a:gd name="T31" fmla="*/ 66 h 316"/>
                  <a:gd name="T32" fmla="*/ 537 w 683"/>
                  <a:gd name="T33" fmla="*/ 66 h 316"/>
                  <a:gd name="T34" fmla="*/ 537 w 683"/>
                  <a:gd name="T35" fmla="*/ 119 h 316"/>
                  <a:gd name="T36" fmla="*/ 613 w 683"/>
                  <a:gd name="T37" fmla="*/ 119 h 316"/>
                  <a:gd name="T38" fmla="*/ 458 w 683"/>
                  <a:gd name="T39" fmla="*/ 250 h 316"/>
                  <a:gd name="T40" fmla="*/ 458 w 683"/>
                  <a:gd name="T41" fmla="*/ 195 h 316"/>
                  <a:gd name="T42" fmla="*/ 382 w 683"/>
                  <a:gd name="T43" fmla="*/ 195 h 316"/>
                  <a:gd name="T44" fmla="*/ 382 w 683"/>
                  <a:gd name="T45" fmla="*/ 250 h 316"/>
                  <a:gd name="T46" fmla="*/ 458 w 683"/>
                  <a:gd name="T47" fmla="*/ 250 h 316"/>
                  <a:gd name="T48" fmla="*/ 458 w 683"/>
                  <a:gd name="T49" fmla="*/ 119 h 316"/>
                  <a:gd name="T50" fmla="*/ 458 w 683"/>
                  <a:gd name="T51" fmla="*/ 66 h 316"/>
                  <a:gd name="T52" fmla="*/ 382 w 683"/>
                  <a:gd name="T53" fmla="*/ 66 h 316"/>
                  <a:gd name="T54" fmla="*/ 382 w 683"/>
                  <a:gd name="T55" fmla="*/ 119 h 316"/>
                  <a:gd name="T56" fmla="*/ 458 w 683"/>
                  <a:gd name="T57" fmla="*/ 119 h 316"/>
                  <a:gd name="T58" fmla="*/ 303 w 683"/>
                  <a:gd name="T59" fmla="*/ 250 h 316"/>
                  <a:gd name="T60" fmla="*/ 303 w 683"/>
                  <a:gd name="T61" fmla="*/ 195 h 316"/>
                  <a:gd name="T62" fmla="*/ 225 w 683"/>
                  <a:gd name="T63" fmla="*/ 195 h 316"/>
                  <a:gd name="T64" fmla="*/ 225 w 683"/>
                  <a:gd name="T65" fmla="*/ 250 h 316"/>
                  <a:gd name="T66" fmla="*/ 303 w 683"/>
                  <a:gd name="T67" fmla="*/ 250 h 316"/>
                  <a:gd name="T68" fmla="*/ 303 w 683"/>
                  <a:gd name="T69" fmla="*/ 119 h 316"/>
                  <a:gd name="T70" fmla="*/ 303 w 683"/>
                  <a:gd name="T71" fmla="*/ 66 h 316"/>
                  <a:gd name="T72" fmla="*/ 225 w 683"/>
                  <a:gd name="T73" fmla="*/ 66 h 316"/>
                  <a:gd name="T74" fmla="*/ 225 w 683"/>
                  <a:gd name="T75" fmla="*/ 119 h 316"/>
                  <a:gd name="T76" fmla="*/ 303 w 683"/>
                  <a:gd name="T77" fmla="*/ 119 h 316"/>
                  <a:gd name="T78" fmla="*/ 147 w 683"/>
                  <a:gd name="T79" fmla="*/ 250 h 316"/>
                  <a:gd name="T80" fmla="*/ 147 w 683"/>
                  <a:gd name="T81" fmla="*/ 195 h 316"/>
                  <a:gd name="T82" fmla="*/ 70 w 683"/>
                  <a:gd name="T83" fmla="*/ 195 h 316"/>
                  <a:gd name="T84" fmla="*/ 70 w 683"/>
                  <a:gd name="T85" fmla="*/ 250 h 316"/>
                  <a:gd name="T86" fmla="*/ 147 w 683"/>
                  <a:gd name="T87" fmla="*/ 250 h 316"/>
                  <a:gd name="T88" fmla="*/ 147 w 683"/>
                  <a:gd name="T89" fmla="*/ 119 h 316"/>
                  <a:gd name="T90" fmla="*/ 147 w 683"/>
                  <a:gd name="T91" fmla="*/ 66 h 316"/>
                  <a:gd name="T92" fmla="*/ 70 w 683"/>
                  <a:gd name="T93" fmla="*/ 66 h 316"/>
                  <a:gd name="T94" fmla="*/ 70 w 683"/>
                  <a:gd name="T95" fmla="*/ 119 h 316"/>
                  <a:gd name="T96" fmla="*/ 147 w 683"/>
                  <a:gd name="T97" fmla="*/ 11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3" h="316">
                    <a:moveTo>
                      <a:pt x="683" y="0"/>
                    </a:moveTo>
                    <a:lnTo>
                      <a:pt x="683" y="316"/>
                    </a:lnTo>
                    <a:lnTo>
                      <a:pt x="0" y="316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204" y="0"/>
                    </a:lnTo>
                    <a:lnTo>
                      <a:pt x="246" y="0"/>
                    </a:lnTo>
                    <a:lnTo>
                      <a:pt x="388" y="0"/>
                    </a:lnTo>
                    <a:lnTo>
                      <a:pt x="683" y="0"/>
                    </a:lnTo>
                    <a:close/>
                    <a:moveTo>
                      <a:pt x="613" y="250"/>
                    </a:moveTo>
                    <a:lnTo>
                      <a:pt x="613" y="195"/>
                    </a:lnTo>
                    <a:lnTo>
                      <a:pt x="537" y="195"/>
                    </a:lnTo>
                    <a:lnTo>
                      <a:pt x="537" y="250"/>
                    </a:lnTo>
                    <a:lnTo>
                      <a:pt x="613" y="250"/>
                    </a:lnTo>
                    <a:close/>
                    <a:moveTo>
                      <a:pt x="613" y="119"/>
                    </a:moveTo>
                    <a:lnTo>
                      <a:pt x="613" y="66"/>
                    </a:lnTo>
                    <a:lnTo>
                      <a:pt x="537" y="66"/>
                    </a:lnTo>
                    <a:lnTo>
                      <a:pt x="537" y="119"/>
                    </a:lnTo>
                    <a:lnTo>
                      <a:pt x="613" y="119"/>
                    </a:lnTo>
                    <a:close/>
                    <a:moveTo>
                      <a:pt x="458" y="250"/>
                    </a:moveTo>
                    <a:lnTo>
                      <a:pt x="458" y="195"/>
                    </a:lnTo>
                    <a:lnTo>
                      <a:pt x="382" y="195"/>
                    </a:lnTo>
                    <a:lnTo>
                      <a:pt x="382" y="250"/>
                    </a:lnTo>
                    <a:lnTo>
                      <a:pt x="458" y="250"/>
                    </a:lnTo>
                    <a:close/>
                    <a:moveTo>
                      <a:pt x="458" y="119"/>
                    </a:moveTo>
                    <a:lnTo>
                      <a:pt x="458" y="66"/>
                    </a:lnTo>
                    <a:lnTo>
                      <a:pt x="382" y="66"/>
                    </a:lnTo>
                    <a:lnTo>
                      <a:pt x="382" y="119"/>
                    </a:lnTo>
                    <a:lnTo>
                      <a:pt x="458" y="119"/>
                    </a:lnTo>
                    <a:close/>
                    <a:moveTo>
                      <a:pt x="303" y="250"/>
                    </a:moveTo>
                    <a:lnTo>
                      <a:pt x="303" y="195"/>
                    </a:lnTo>
                    <a:lnTo>
                      <a:pt x="225" y="195"/>
                    </a:lnTo>
                    <a:lnTo>
                      <a:pt x="225" y="250"/>
                    </a:lnTo>
                    <a:lnTo>
                      <a:pt x="303" y="250"/>
                    </a:lnTo>
                    <a:close/>
                    <a:moveTo>
                      <a:pt x="303" y="119"/>
                    </a:moveTo>
                    <a:lnTo>
                      <a:pt x="303" y="66"/>
                    </a:lnTo>
                    <a:lnTo>
                      <a:pt x="225" y="66"/>
                    </a:lnTo>
                    <a:lnTo>
                      <a:pt x="225" y="119"/>
                    </a:lnTo>
                    <a:lnTo>
                      <a:pt x="303" y="119"/>
                    </a:lnTo>
                    <a:close/>
                    <a:moveTo>
                      <a:pt x="147" y="250"/>
                    </a:moveTo>
                    <a:lnTo>
                      <a:pt x="147" y="195"/>
                    </a:lnTo>
                    <a:lnTo>
                      <a:pt x="70" y="195"/>
                    </a:lnTo>
                    <a:lnTo>
                      <a:pt x="70" y="250"/>
                    </a:lnTo>
                    <a:lnTo>
                      <a:pt x="147" y="250"/>
                    </a:lnTo>
                    <a:close/>
                    <a:moveTo>
                      <a:pt x="147" y="119"/>
                    </a:moveTo>
                    <a:lnTo>
                      <a:pt x="147" y="66"/>
                    </a:lnTo>
                    <a:lnTo>
                      <a:pt x="70" y="66"/>
                    </a:lnTo>
                    <a:lnTo>
                      <a:pt x="70" y="119"/>
                    </a:lnTo>
                    <a:lnTo>
                      <a:pt x="147" y="119"/>
                    </a:lnTo>
                    <a:close/>
                  </a:path>
                </a:pathLst>
              </a:custGeom>
              <a:solidFill>
                <a:srgbClr val="FC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23">
                <a:extLst>
                  <a:ext uri="{FF2B5EF4-FFF2-40B4-BE49-F238E27FC236}">
                    <a16:creationId xmlns:a16="http://schemas.microsoft.com/office/drawing/2014/main" id="{3958D65A-1522-4448-8124-78BBAEBD1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1957"/>
                <a:ext cx="142" cy="315"/>
              </a:xfrm>
              <a:custGeom>
                <a:avLst/>
                <a:gdLst>
                  <a:gd name="T0" fmla="*/ 108 w 142"/>
                  <a:gd name="T1" fmla="*/ 0 h 315"/>
                  <a:gd name="T2" fmla="*/ 142 w 142"/>
                  <a:gd name="T3" fmla="*/ 315 h 315"/>
                  <a:gd name="T4" fmla="*/ 0 w 142"/>
                  <a:gd name="T5" fmla="*/ 315 h 315"/>
                  <a:gd name="T6" fmla="*/ 34 w 142"/>
                  <a:gd name="T7" fmla="*/ 0 h 315"/>
                  <a:gd name="T8" fmla="*/ 48 w 142"/>
                  <a:gd name="T9" fmla="*/ 0 h 315"/>
                  <a:gd name="T10" fmla="*/ 108 w 142"/>
                  <a:gd name="T11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315">
                    <a:moveTo>
                      <a:pt x="108" y="0"/>
                    </a:moveTo>
                    <a:lnTo>
                      <a:pt x="142" y="315"/>
                    </a:lnTo>
                    <a:lnTo>
                      <a:pt x="0" y="31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C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3CC28BBC-5799-4E2B-A796-7A5CADC22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1957"/>
                <a:ext cx="142" cy="315"/>
              </a:xfrm>
              <a:custGeom>
                <a:avLst/>
                <a:gdLst>
                  <a:gd name="T0" fmla="*/ 108 w 142"/>
                  <a:gd name="T1" fmla="*/ 0 h 315"/>
                  <a:gd name="T2" fmla="*/ 142 w 142"/>
                  <a:gd name="T3" fmla="*/ 315 h 315"/>
                  <a:gd name="T4" fmla="*/ 0 w 142"/>
                  <a:gd name="T5" fmla="*/ 315 h 315"/>
                  <a:gd name="T6" fmla="*/ 34 w 142"/>
                  <a:gd name="T7" fmla="*/ 0 h 315"/>
                  <a:gd name="T8" fmla="*/ 47 w 142"/>
                  <a:gd name="T9" fmla="*/ 0 h 315"/>
                  <a:gd name="T10" fmla="*/ 108 w 142"/>
                  <a:gd name="T11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315">
                    <a:moveTo>
                      <a:pt x="108" y="0"/>
                    </a:moveTo>
                    <a:lnTo>
                      <a:pt x="142" y="315"/>
                    </a:lnTo>
                    <a:lnTo>
                      <a:pt x="0" y="315"/>
                    </a:lnTo>
                    <a:lnTo>
                      <a:pt x="34" y="0"/>
                    </a:lnTo>
                    <a:lnTo>
                      <a:pt x="47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C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25">
                <a:extLst>
                  <a:ext uri="{FF2B5EF4-FFF2-40B4-BE49-F238E27FC236}">
                    <a16:creationId xmlns:a16="http://schemas.microsoft.com/office/drawing/2014/main" id="{61E98AA8-A1AC-4F65-A088-4D4D2E11C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1734"/>
                <a:ext cx="83" cy="55"/>
              </a:xfrm>
              <a:custGeom>
                <a:avLst/>
                <a:gdLst>
                  <a:gd name="T0" fmla="*/ 30 w 44"/>
                  <a:gd name="T1" fmla="*/ 0 h 29"/>
                  <a:gd name="T2" fmla="*/ 44 w 44"/>
                  <a:gd name="T3" fmla="*/ 15 h 29"/>
                  <a:gd name="T4" fmla="*/ 30 w 44"/>
                  <a:gd name="T5" fmla="*/ 29 h 29"/>
                  <a:gd name="T6" fmla="*/ 15 w 44"/>
                  <a:gd name="T7" fmla="*/ 29 h 29"/>
                  <a:gd name="T8" fmla="*/ 0 w 44"/>
                  <a:gd name="T9" fmla="*/ 15 h 29"/>
                  <a:gd name="T10" fmla="*/ 15 w 44"/>
                  <a:gd name="T11" fmla="*/ 0 h 29"/>
                  <a:gd name="T12" fmla="*/ 30 w 44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9">
                    <a:moveTo>
                      <a:pt x="30" y="0"/>
                    </a:moveTo>
                    <a:cubicBezTo>
                      <a:pt x="38" y="0"/>
                      <a:pt x="44" y="7"/>
                      <a:pt x="44" y="15"/>
                    </a:cubicBezTo>
                    <a:cubicBezTo>
                      <a:pt x="44" y="23"/>
                      <a:pt x="38" y="29"/>
                      <a:pt x="3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1" name="Freeform 26">
                <a:extLst>
                  <a:ext uri="{FF2B5EF4-FFF2-40B4-BE49-F238E27FC236}">
                    <a16:creationId xmlns:a16="http://schemas.microsoft.com/office/drawing/2014/main" id="{503D0C6E-21CA-4F33-99BC-858F56844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730"/>
                <a:ext cx="573" cy="225"/>
              </a:xfrm>
              <a:custGeom>
                <a:avLst/>
                <a:gdLst>
                  <a:gd name="T0" fmla="*/ 288 w 303"/>
                  <a:gd name="T1" fmla="*/ 58 h 119"/>
                  <a:gd name="T2" fmla="*/ 303 w 303"/>
                  <a:gd name="T3" fmla="*/ 73 h 119"/>
                  <a:gd name="T4" fmla="*/ 288 w 303"/>
                  <a:gd name="T5" fmla="*/ 88 h 119"/>
                  <a:gd name="T6" fmla="*/ 202 w 303"/>
                  <a:gd name="T7" fmla="*/ 88 h 119"/>
                  <a:gd name="T8" fmla="*/ 202 w 303"/>
                  <a:gd name="T9" fmla="*/ 119 h 119"/>
                  <a:gd name="T10" fmla="*/ 176 w 303"/>
                  <a:gd name="T11" fmla="*/ 119 h 119"/>
                  <a:gd name="T12" fmla="*/ 176 w 303"/>
                  <a:gd name="T13" fmla="*/ 88 h 119"/>
                  <a:gd name="T14" fmla="*/ 105 w 303"/>
                  <a:gd name="T15" fmla="*/ 88 h 119"/>
                  <a:gd name="T16" fmla="*/ 105 w 303"/>
                  <a:gd name="T17" fmla="*/ 119 h 119"/>
                  <a:gd name="T18" fmla="*/ 79 w 303"/>
                  <a:gd name="T19" fmla="*/ 119 h 119"/>
                  <a:gd name="T20" fmla="*/ 79 w 303"/>
                  <a:gd name="T21" fmla="*/ 88 h 119"/>
                  <a:gd name="T22" fmla="*/ 15 w 303"/>
                  <a:gd name="T23" fmla="*/ 88 h 119"/>
                  <a:gd name="T24" fmla="*/ 0 w 303"/>
                  <a:gd name="T25" fmla="*/ 73 h 119"/>
                  <a:gd name="T26" fmla="*/ 15 w 303"/>
                  <a:gd name="T27" fmla="*/ 58 h 119"/>
                  <a:gd name="T28" fmla="*/ 157 w 303"/>
                  <a:gd name="T29" fmla="*/ 58 h 119"/>
                  <a:gd name="T30" fmla="*/ 172 w 303"/>
                  <a:gd name="T31" fmla="*/ 44 h 119"/>
                  <a:gd name="T32" fmla="*/ 157 w 303"/>
                  <a:gd name="T33" fmla="*/ 29 h 119"/>
                  <a:gd name="T34" fmla="*/ 69 w 303"/>
                  <a:gd name="T35" fmla="*/ 29 h 119"/>
                  <a:gd name="T36" fmla="*/ 54 w 303"/>
                  <a:gd name="T37" fmla="*/ 14 h 119"/>
                  <a:gd name="T38" fmla="*/ 69 w 303"/>
                  <a:gd name="T39" fmla="*/ 0 h 119"/>
                  <a:gd name="T40" fmla="*/ 264 w 303"/>
                  <a:gd name="T41" fmla="*/ 0 h 119"/>
                  <a:gd name="T42" fmla="*/ 279 w 303"/>
                  <a:gd name="T43" fmla="*/ 14 h 119"/>
                  <a:gd name="T44" fmla="*/ 264 w 303"/>
                  <a:gd name="T45" fmla="*/ 29 h 119"/>
                  <a:gd name="T46" fmla="*/ 239 w 303"/>
                  <a:gd name="T47" fmla="*/ 29 h 119"/>
                  <a:gd name="T48" fmla="*/ 225 w 303"/>
                  <a:gd name="T49" fmla="*/ 44 h 119"/>
                  <a:gd name="T50" fmla="*/ 239 w 303"/>
                  <a:gd name="T51" fmla="*/ 58 h 119"/>
                  <a:gd name="T52" fmla="*/ 288 w 303"/>
                  <a:gd name="T53" fmla="*/ 5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3" h="119">
                    <a:moveTo>
                      <a:pt x="288" y="58"/>
                    </a:moveTo>
                    <a:cubicBezTo>
                      <a:pt x="296" y="58"/>
                      <a:pt x="303" y="65"/>
                      <a:pt x="303" y="73"/>
                    </a:cubicBezTo>
                    <a:cubicBezTo>
                      <a:pt x="303" y="81"/>
                      <a:pt x="296" y="88"/>
                      <a:pt x="288" y="88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2" y="119"/>
                      <a:pt x="202" y="119"/>
                      <a:pt x="202" y="119"/>
                    </a:cubicBezTo>
                    <a:cubicBezTo>
                      <a:pt x="176" y="119"/>
                      <a:pt x="176" y="119"/>
                      <a:pt x="176" y="11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119"/>
                      <a:pt x="105" y="119"/>
                      <a:pt x="105" y="119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7" y="88"/>
                      <a:pt x="0" y="81"/>
                      <a:pt x="0" y="73"/>
                    </a:cubicBezTo>
                    <a:cubicBezTo>
                      <a:pt x="0" y="65"/>
                      <a:pt x="7" y="58"/>
                      <a:pt x="15" y="58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65" y="58"/>
                      <a:pt x="172" y="52"/>
                      <a:pt x="172" y="44"/>
                    </a:cubicBezTo>
                    <a:cubicBezTo>
                      <a:pt x="172" y="35"/>
                      <a:pt x="165" y="29"/>
                      <a:pt x="157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1" y="29"/>
                      <a:pt x="54" y="22"/>
                      <a:pt x="54" y="14"/>
                    </a:cubicBezTo>
                    <a:cubicBezTo>
                      <a:pt x="54" y="6"/>
                      <a:pt x="61" y="0"/>
                      <a:pt x="69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72" y="0"/>
                      <a:pt x="279" y="6"/>
                      <a:pt x="279" y="14"/>
                    </a:cubicBezTo>
                    <a:cubicBezTo>
                      <a:pt x="279" y="22"/>
                      <a:pt x="272" y="29"/>
                      <a:pt x="264" y="29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1" y="29"/>
                      <a:pt x="225" y="35"/>
                      <a:pt x="225" y="44"/>
                    </a:cubicBezTo>
                    <a:cubicBezTo>
                      <a:pt x="225" y="52"/>
                      <a:pt x="231" y="58"/>
                      <a:pt x="239" y="58"/>
                    </a:cubicBezTo>
                    <a:lnTo>
                      <a:pt x="288" y="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27">
                <a:extLst>
                  <a:ext uri="{FF2B5EF4-FFF2-40B4-BE49-F238E27FC236}">
                    <a16:creationId xmlns:a16="http://schemas.microsoft.com/office/drawing/2014/main" id="{8EC686F4-EE88-40FB-8FC5-D4C5F2049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5" y="1723"/>
                <a:ext cx="106" cy="77"/>
              </a:xfrm>
              <a:custGeom>
                <a:avLst/>
                <a:gdLst>
                  <a:gd name="T0" fmla="*/ 36 w 56"/>
                  <a:gd name="T1" fmla="*/ 41 h 41"/>
                  <a:gd name="T2" fmla="*/ 21 w 56"/>
                  <a:gd name="T3" fmla="*/ 41 h 41"/>
                  <a:gd name="T4" fmla="*/ 0 w 56"/>
                  <a:gd name="T5" fmla="*/ 21 h 41"/>
                  <a:gd name="T6" fmla="*/ 21 w 56"/>
                  <a:gd name="T7" fmla="*/ 0 h 41"/>
                  <a:gd name="T8" fmla="*/ 36 w 56"/>
                  <a:gd name="T9" fmla="*/ 0 h 41"/>
                  <a:gd name="T10" fmla="*/ 56 w 56"/>
                  <a:gd name="T11" fmla="*/ 21 h 41"/>
                  <a:gd name="T12" fmla="*/ 36 w 56"/>
                  <a:gd name="T13" fmla="*/ 41 h 41"/>
                  <a:gd name="T14" fmla="*/ 21 w 56"/>
                  <a:gd name="T15" fmla="*/ 12 h 41"/>
                  <a:gd name="T16" fmla="*/ 12 w 56"/>
                  <a:gd name="T17" fmla="*/ 21 h 41"/>
                  <a:gd name="T18" fmla="*/ 21 w 56"/>
                  <a:gd name="T19" fmla="*/ 29 h 41"/>
                  <a:gd name="T20" fmla="*/ 36 w 56"/>
                  <a:gd name="T21" fmla="*/ 29 h 41"/>
                  <a:gd name="T22" fmla="*/ 44 w 56"/>
                  <a:gd name="T23" fmla="*/ 21 h 41"/>
                  <a:gd name="T24" fmla="*/ 36 w 56"/>
                  <a:gd name="T25" fmla="*/ 12 h 41"/>
                  <a:gd name="T26" fmla="*/ 21 w 56"/>
                  <a:gd name="T27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41">
                    <a:moveTo>
                      <a:pt x="36" y="41"/>
                    </a:moveTo>
                    <a:cubicBezTo>
                      <a:pt x="21" y="41"/>
                      <a:pt x="21" y="41"/>
                      <a:pt x="21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7" y="0"/>
                      <a:pt x="56" y="9"/>
                      <a:pt x="56" y="21"/>
                    </a:cubicBezTo>
                    <a:cubicBezTo>
                      <a:pt x="56" y="32"/>
                      <a:pt x="47" y="41"/>
                      <a:pt x="36" y="41"/>
                    </a:cubicBezTo>
                    <a:close/>
                    <a:moveTo>
                      <a:pt x="21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29"/>
                      <a:pt x="21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1" y="29"/>
                      <a:pt x="44" y="26"/>
                      <a:pt x="44" y="21"/>
                    </a:cubicBezTo>
                    <a:cubicBezTo>
                      <a:pt x="44" y="16"/>
                      <a:pt x="41" y="12"/>
                      <a:pt x="36" y="12"/>
                    </a:cubicBezTo>
                    <a:lnTo>
                      <a:pt x="21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28">
                <a:extLst>
                  <a:ext uri="{FF2B5EF4-FFF2-40B4-BE49-F238E27FC236}">
                    <a16:creationId xmlns:a16="http://schemas.microsoft.com/office/drawing/2014/main" id="{DABEEB2E-55CF-43CF-99B0-52013E7E2B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8" y="1719"/>
                <a:ext cx="596" cy="247"/>
              </a:xfrm>
              <a:custGeom>
                <a:avLst/>
                <a:gdLst>
                  <a:gd name="T0" fmla="*/ 208 w 315"/>
                  <a:gd name="T1" fmla="*/ 131 h 131"/>
                  <a:gd name="T2" fmla="*/ 182 w 315"/>
                  <a:gd name="T3" fmla="*/ 131 h 131"/>
                  <a:gd name="T4" fmla="*/ 176 w 315"/>
                  <a:gd name="T5" fmla="*/ 125 h 131"/>
                  <a:gd name="T6" fmla="*/ 176 w 315"/>
                  <a:gd name="T7" fmla="*/ 100 h 131"/>
                  <a:gd name="T8" fmla="*/ 117 w 315"/>
                  <a:gd name="T9" fmla="*/ 100 h 131"/>
                  <a:gd name="T10" fmla="*/ 117 w 315"/>
                  <a:gd name="T11" fmla="*/ 125 h 131"/>
                  <a:gd name="T12" fmla="*/ 111 w 315"/>
                  <a:gd name="T13" fmla="*/ 131 h 131"/>
                  <a:gd name="T14" fmla="*/ 85 w 315"/>
                  <a:gd name="T15" fmla="*/ 131 h 131"/>
                  <a:gd name="T16" fmla="*/ 79 w 315"/>
                  <a:gd name="T17" fmla="*/ 125 h 131"/>
                  <a:gd name="T18" fmla="*/ 79 w 315"/>
                  <a:gd name="T19" fmla="*/ 100 h 131"/>
                  <a:gd name="T20" fmla="*/ 21 w 315"/>
                  <a:gd name="T21" fmla="*/ 100 h 131"/>
                  <a:gd name="T22" fmla="*/ 0 w 315"/>
                  <a:gd name="T23" fmla="*/ 79 h 131"/>
                  <a:gd name="T24" fmla="*/ 21 w 315"/>
                  <a:gd name="T25" fmla="*/ 58 h 131"/>
                  <a:gd name="T26" fmla="*/ 163 w 315"/>
                  <a:gd name="T27" fmla="*/ 58 h 131"/>
                  <a:gd name="T28" fmla="*/ 172 w 315"/>
                  <a:gd name="T29" fmla="*/ 50 h 131"/>
                  <a:gd name="T30" fmla="*/ 163 w 315"/>
                  <a:gd name="T31" fmla="*/ 41 h 131"/>
                  <a:gd name="T32" fmla="*/ 75 w 315"/>
                  <a:gd name="T33" fmla="*/ 41 h 131"/>
                  <a:gd name="T34" fmla="*/ 54 w 315"/>
                  <a:gd name="T35" fmla="*/ 20 h 131"/>
                  <a:gd name="T36" fmla="*/ 75 w 315"/>
                  <a:gd name="T37" fmla="*/ 0 h 131"/>
                  <a:gd name="T38" fmla="*/ 270 w 315"/>
                  <a:gd name="T39" fmla="*/ 0 h 131"/>
                  <a:gd name="T40" fmla="*/ 291 w 315"/>
                  <a:gd name="T41" fmla="*/ 20 h 131"/>
                  <a:gd name="T42" fmla="*/ 270 w 315"/>
                  <a:gd name="T43" fmla="*/ 41 h 131"/>
                  <a:gd name="T44" fmla="*/ 245 w 315"/>
                  <a:gd name="T45" fmla="*/ 41 h 131"/>
                  <a:gd name="T46" fmla="*/ 237 w 315"/>
                  <a:gd name="T47" fmla="*/ 50 h 131"/>
                  <a:gd name="T48" fmla="*/ 245 w 315"/>
                  <a:gd name="T49" fmla="*/ 58 h 131"/>
                  <a:gd name="T50" fmla="*/ 294 w 315"/>
                  <a:gd name="T51" fmla="*/ 58 h 131"/>
                  <a:gd name="T52" fmla="*/ 315 w 315"/>
                  <a:gd name="T53" fmla="*/ 79 h 131"/>
                  <a:gd name="T54" fmla="*/ 294 w 315"/>
                  <a:gd name="T55" fmla="*/ 100 h 131"/>
                  <a:gd name="T56" fmla="*/ 214 w 315"/>
                  <a:gd name="T57" fmla="*/ 100 h 131"/>
                  <a:gd name="T58" fmla="*/ 214 w 315"/>
                  <a:gd name="T59" fmla="*/ 125 h 131"/>
                  <a:gd name="T60" fmla="*/ 208 w 315"/>
                  <a:gd name="T61" fmla="*/ 131 h 131"/>
                  <a:gd name="T62" fmla="*/ 188 w 315"/>
                  <a:gd name="T63" fmla="*/ 119 h 131"/>
                  <a:gd name="T64" fmla="*/ 202 w 315"/>
                  <a:gd name="T65" fmla="*/ 119 h 131"/>
                  <a:gd name="T66" fmla="*/ 202 w 315"/>
                  <a:gd name="T67" fmla="*/ 94 h 131"/>
                  <a:gd name="T68" fmla="*/ 208 w 315"/>
                  <a:gd name="T69" fmla="*/ 88 h 131"/>
                  <a:gd name="T70" fmla="*/ 294 w 315"/>
                  <a:gd name="T71" fmla="*/ 88 h 131"/>
                  <a:gd name="T72" fmla="*/ 303 w 315"/>
                  <a:gd name="T73" fmla="*/ 79 h 131"/>
                  <a:gd name="T74" fmla="*/ 294 w 315"/>
                  <a:gd name="T75" fmla="*/ 70 h 131"/>
                  <a:gd name="T76" fmla="*/ 245 w 315"/>
                  <a:gd name="T77" fmla="*/ 70 h 131"/>
                  <a:gd name="T78" fmla="*/ 225 w 315"/>
                  <a:gd name="T79" fmla="*/ 50 h 131"/>
                  <a:gd name="T80" fmla="*/ 245 w 315"/>
                  <a:gd name="T81" fmla="*/ 29 h 131"/>
                  <a:gd name="T82" fmla="*/ 270 w 315"/>
                  <a:gd name="T83" fmla="*/ 29 h 131"/>
                  <a:gd name="T84" fmla="*/ 279 w 315"/>
                  <a:gd name="T85" fmla="*/ 20 h 131"/>
                  <a:gd name="T86" fmla="*/ 270 w 315"/>
                  <a:gd name="T87" fmla="*/ 12 h 131"/>
                  <a:gd name="T88" fmla="*/ 75 w 315"/>
                  <a:gd name="T89" fmla="*/ 12 h 131"/>
                  <a:gd name="T90" fmla="*/ 66 w 315"/>
                  <a:gd name="T91" fmla="*/ 20 h 131"/>
                  <a:gd name="T92" fmla="*/ 75 w 315"/>
                  <a:gd name="T93" fmla="*/ 29 h 131"/>
                  <a:gd name="T94" fmla="*/ 163 w 315"/>
                  <a:gd name="T95" fmla="*/ 29 h 131"/>
                  <a:gd name="T96" fmla="*/ 184 w 315"/>
                  <a:gd name="T97" fmla="*/ 50 h 131"/>
                  <a:gd name="T98" fmla="*/ 163 w 315"/>
                  <a:gd name="T99" fmla="*/ 70 h 131"/>
                  <a:gd name="T100" fmla="*/ 21 w 315"/>
                  <a:gd name="T101" fmla="*/ 70 h 131"/>
                  <a:gd name="T102" fmla="*/ 12 w 315"/>
                  <a:gd name="T103" fmla="*/ 79 h 131"/>
                  <a:gd name="T104" fmla="*/ 21 w 315"/>
                  <a:gd name="T105" fmla="*/ 88 h 131"/>
                  <a:gd name="T106" fmla="*/ 85 w 315"/>
                  <a:gd name="T107" fmla="*/ 88 h 131"/>
                  <a:gd name="T108" fmla="*/ 91 w 315"/>
                  <a:gd name="T109" fmla="*/ 94 h 131"/>
                  <a:gd name="T110" fmla="*/ 91 w 315"/>
                  <a:gd name="T111" fmla="*/ 119 h 131"/>
                  <a:gd name="T112" fmla="*/ 105 w 315"/>
                  <a:gd name="T113" fmla="*/ 119 h 131"/>
                  <a:gd name="T114" fmla="*/ 105 w 315"/>
                  <a:gd name="T115" fmla="*/ 94 h 131"/>
                  <a:gd name="T116" fmla="*/ 111 w 315"/>
                  <a:gd name="T117" fmla="*/ 88 h 131"/>
                  <a:gd name="T118" fmla="*/ 182 w 315"/>
                  <a:gd name="T119" fmla="*/ 88 h 131"/>
                  <a:gd name="T120" fmla="*/ 188 w 315"/>
                  <a:gd name="T121" fmla="*/ 94 h 131"/>
                  <a:gd name="T122" fmla="*/ 188 w 315"/>
                  <a:gd name="T123" fmla="*/ 1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5" h="131">
                    <a:moveTo>
                      <a:pt x="208" y="131"/>
                    </a:move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79" y="131"/>
                      <a:pt x="176" y="129"/>
                      <a:pt x="176" y="125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7" y="125"/>
                      <a:pt x="117" y="125"/>
                      <a:pt x="117" y="125"/>
                    </a:cubicBezTo>
                    <a:cubicBezTo>
                      <a:pt x="117" y="129"/>
                      <a:pt x="114" y="131"/>
                      <a:pt x="111" y="131"/>
                    </a:cubicBezTo>
                    <a:cubicBezTo>
                      <a:pt x="85" y="131"/>
                      <a:pt x="85" y="131"/>
                      <a:pt x="85" y="131"/>
                    </a:cubicBezTo>
                    <a:cubicBezTo>
                      <a:pt x="81" y="131"/>
                      <a:pt x="79" y="129"/>
                      <a:pt x="79" y="125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10" y="100"/>
                      <a:pt x="0" y="90"/>
                      <a:pt x="0" y="79"/>
                    </a:cubicBezTo>
                    <a:cubicBezTo>
                      <a:pt x="0" y="67"/>
                      <a:pt x="10" y="58"/>
                      <a:pt x="21" y="58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8" y="58"/>
                      <a:pt x="172" y="54"/>
                      <a:pt x="172" y="50"/>
                    </a:cubicBezTo>
                    <a:cubicBezTo>
                      <a:pt x="172" y="45"/>
                      <a:pt x="168" y="41"/>
                      <a:pt x="163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64" y="41"/>
                      <a:pt x="54" y="32"/>
                      <a:pt x="54" y="20"/>
                    </a:cubicBezTo>
                    <a:cubicBezTo>
                      <a:pt x="54" y="9"/>
                      <a:pt x="64" y="0"/>
                      <a:pt x="75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81" y="0"/>
                      <a:pt x="291" y="9"/>
                      <a:pt x="291" y="20"/>
                    </a:cubicBezTo>
                    <a:cubicBezTo>
                      <a:pt x="291" y="32"/>
                      <a:pt x="281" y="41"/>
                      <a:pt x="270" y="41"/>
                    </a:cubicBezTo>
                    <a:cubicBezTo>
                      <a:pt x="245" y="41"/>
                      <a:pt x="245" y="41"/>
                      <a:pt x="245" y="41"/>
                    </a:cubicBezTo>
                    <a:cubicBezTo>
                      <a:pt x="241" y="41"/>
                      <a:pt x="237" y="45"/>
                      <a:pt x="237" y="50"/>
                    </a:cubicBezTo>
                    <a:cubicBezTo>
                      <a:pt x="237" y="54"/>
                      <a:pt x="241" y="58"/>
                      <a:pt x="245" y="58"/>
                    </a:cubicBezTo>
                    <a:cubicBezTo>
                      <a:pt x="294" y="58"/>
                      <a:pt x="294" y="58"/>
                      <a:pt x="294" y="58"/>
                    </a:cubicBezTo>
                    <a:cubicBezTo>
                      <a:pt x="306" y="58"/>
                      <a:pt x="315" y="67"/>
                      <a:pt x="315" y="79"/>
                    </a:cubicBezTo>
                    <a:cubicBezTo>
                      <a:pt x="315" y="90"/>
                      <a:pt x="306" y="100"/>
                      <a:pt x="294" y="100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4" y="125"/>
                      <a:pt x="214" y="125"/>
                      <a:pt x="214" y="125"/>
                    </a:cubicBezTo>
                    <a:cubicBezTo>
                      <a:pt x="214" y="129"/>
                      <a:pt x="211" y="131"/>
                      <a:pt x="208" y="131"/>
                    </a:cubicBezTo>
                    <a:close/>
                    <a:moveTo>
                      <a:pt x="188" y="119"/>
                    </a:moveTo>
                    <a:cubicBezTo>
                      <a:pt x="202" y="119"/>
                      <a:pt x="202" y="119"/>
                      <a:pt x="202" y="119"/>
                    </a:cubicBezTo>
                    <a:cubicBezTo>
                      <a:pt x="202" y="94"/>
                      <a:pt x="202" y="94"/>
                      <a:pt x="202" y="94"/>
                    </a:cubicBezTo>
                    <a:cubicBezTo>
                      <a:pt x="202" y="90"/>
                      <a:pt x="204" y="88"/>
                      <a:pt x="208" y="88"/>
                    </a:cubicBezTo>
                    <a:cubicBezTo>
                      <a:pt x="294" y="88"/>
                      <a:pt x="294" y="88"/>
                      <a:pt x="294" y="88"/>
                    </a:cubicBezTo>
                    <a:cubicBezTo>
                      <a:pt x="299" y="88"/>
                      <a:pt x="303" y="84"/>
                      <a:pt x="303" y="79"/>
                    </a:cubicBezTo>
                    <a:cubicBezTo>
                      <a:pt x="303" y="74"/>
                      <a:pt x="299" y="70"/>
                      <a:pt x="294" y="70"/>
                    </a:cubicBezTo>
                    <a:cubicBezTo>
                      <a:pt x="245" y="70"/>
                      <a:pt x="245" y="70"/>
                      <a:pt x="245" y="70"/>
                    </a:cubicBezTo>
                    <a:cubicBezTo>
                      <a:pt x="234" y="70"/>
                      <a:pt x="225" y="61"/>
                      <a:pt x="225" y="50"/>
                    </a:cubicBezTo>
                    <a:cubicBezTo>
                      <a:pt x="225" y="38"/>
                      <a:pt x="234" y="29"/>
                      <a:pt x="245" y="29"/>
                    </a:cubicBezTo>
                    <a:cubicBezTo>
                      <a:pt x="270" y="29"/>
                      <a:pt x="270" y="29"/>
                      <a:pt x="270" y="29"/>
                    </a:cubicBezTo>
                    <a:cubicBezTo>
                      <a:pt x="275" y="29"/>
                      <a:pt x="279" y="25"/>
                      <a:pt x="279" y="20"/>
                    </a:cubicBezTo>
                    <a:cubicBezTo>
                      <a:pt x="279" y="15"/>
                      <a:pt x="275" y="12"/>
                      <a:pt x="270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0" y="12"/>
                      <a:pt x="66" y="15"/>
                      <a:pt x="66" y="20"/>
                    </a:cubicBezTo>
                    <a:cubicBezTo>
                      <a:pt x="66" y="25"/>
                      <a:pt x="70" y="29"/>
                      <a:pt x="75" y="29"/>
                    </a:cubicBezTo>
                    <a:cubicBezTo>
                      <a:pt x="163" y="29"/>
                      <a:pt x="163" y="29"/>
                      <a:pt x="163" y="29"/>
                    </a:cubicBezTo>
                    <a:cubicBezTo>
                      <a:pt x="174" y="29"/>
                      <a:pt x="184" y="38"/>
                      <a:pt x="184" y="50"/>
                    </a:cubicBezTo>
                    <a:cubicBezTo>
                      <a:pt x="184" y="61"/>
                      <a:pt x="174" y="70"/>
                      <a:pt x="163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6" y="70"/>
                      <a:pt x="12" y="74"/>
                      <a:pt x="12" y="79"/>
                    </a:cubicBezTo>
                    <a:cubicBezTo>
                      <a:pt x="12" y="84"/>
                      <a:pt x="16" y="88"/>
                      <a:pt x="21" y="88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8" y="88"/>
                      <a:pt x="91" y="90"/>
                      <a:pt x="91" y="94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05" y="119"/>
                      <a:pt x="105" y="119"/>
                      <a:pt x="105" y="11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5" y="90"/>
                      <a:pt x="107" y="88"/>
                      <a:pt x="111" y="88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85" y="88"/>
                      <a:pt x="188" y="90"/>
                      <a:pt x="188" y="94"/>
                    </a:cubicBezTo>
                    <a:lnTo>
                      <a:pt x="18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Rectangle 29">
                <a:extLst>
                  <a:ext uri="{FF2B5EF4-FFF2-40B4-BE49-F238E27FC236}">
                    <a16:creationId xmlns:a16="http://schemas.microsoft.com/office/drawing/2014/main" id="{366BFF86-342F-4EE4-88D7-3B84BCD32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3" y="2261"/>
                <a:ext cx="42" cy="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Freeform 30">
                <a:extLst>
                  <a:ext uri="{FF2B5EF4-FFF2-40B4-BE49-F238E27FC236}">
                    <a16:creationId xmlns:a16="http://schemas.microsoft.com/office/drawing/2014/main" id="{9901F90B-0F98-4C36-96BC-1717D886E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261"/>
                <a:ext cx="705" cy="338"/>
              </a:xfrm>
              <a:custGeom>
                <a:avLst/>
                <a:gdLst>
                  <a:gd name="T0" fmla="*/ 367 w 373"/>
                  <a:gd name="T1" fmla="*/ 179 h 179"/>
                  <a:gd name="T2" fmla="*/ 6 w 373"/>
                  <a:gd name="T3" fmla="*/ 179 h 179"/>
                  <a:gd name="T4" fmla="*/ 0 w 373"/>
                  <a:gd name="T5" fmla="*/ 173 h 179"/>
                  <a:gd name="T6" fmla="*/ 0 w 373"/>
                  <a:gd name="T7" fmla="*/ 6 h 179"/>
                  <a:gd name="T8" fmla="*/ 6 w 373"/>
                  <a:gd name="T9" fmla="*/ 0 h 179"/>
                  <a:gd name="T10" fmla="*/ 39 w 373"/>
                  <a:gd name="T11" fmla="*/ 0 h 179"/>
                  <a:gd name="T12" fmla="*/ 39 w 373"/>
                  <a:gd name="T13" fmla="*/ 12 h 179"/>
                  <a:gd name="T14" fmla="*/ 12 w 373"/>
                  <a:gd name="T15" fmla="*/ 12 h 179"/>
                  <a:gd name="T16" fmla="*/ 12 w 373"/>
                  <a:gd name="T17" fmla="*/ 167 h 179"/>
                  <a:gd name="T18" fmla="*/ 361 w 373"/>
                  <a:gd name="T19" fmla="*/ 167 h 179"/>
                  <a:gd name="T20" fmla="*/ 361 w 373"/>
                  <a:gd name="T21" fmla="*/ 12 h 179"/>
                  <a:gd name="T22" fmla="*/ 211 w 373"/>
                  <a:gd name="T23" fmla="*/ 12 h 179"/>
                  <a:gd name="T24" fmla="*/ 211 w 373"/>
                  <a:gd name="T25" fmla="*/ 0 h 179"/>
                  <a:gd name="T26" fmla="*/ 367 w 373"/>
                  <a:gd name="T27" fmla="*/ 0 h 179"/>
                  <a:gd name="T28" fmla="*/ 373 w 373"/>
                  <a:gd name="T29" fmla="*/ 6 h 179"/>
                  <a:gd name="T30" fmla="*/ 373 w 373"/>
                  <a:gd name="T31" fmla="*/ 173 h 179"/>
                  <a:gd name="T32" fmla="*/ 367 w 373"/>
                  <a:gd name="T3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179">
                    <a:moveTo>
                      <a:pt x="367" y="179"/>
                    </a:moveTo>
                    <a:cubicBezTo>
                      <a:pt x="6" y="179"/>
                      <a:pt x="6" y="179"/>
                      <a:pt x="6" y="179"/>
                    </a:cubicBezTo>
                    <a:cubicBezTo>
                      <a:pt x="3" y="179"/>
                      <a:pt x="0" y="176"/>
                      <a:pt x="0" y="17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361" y="167"/>
                      <a:pt x="361" y="167"/>
                      <a:pt x="361" y="167"/>
                    </a:cubicBezTo>
                    <a:cubicBezTo>
                      <a:pt x="361" y="12"/>
                      <a:pt x="361" y="12"/>
                      <a:pt x="361" y="12"/>
                    </a:cubicBezTo>
                    <a:cubicBezTo>
                      <a:pt x="211" y="12"/>
                      <a:pt x="211" y="12"/>
                      <a:pt x="211" y="12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371" y="0"/>
                      <a:pt x="373" y="2"/>
                      <a:pt x="373" y="6"/>
                    </a:cubicBezTo>
                    <a:cubicBezTo>
                      <a:pt x="373" y="173"/>
                      <a:pt x="373" y="173"/>
                      <a:pt x="373" y="173"/>
                    </a:cubicBezTo>
                    <a:cubicBezTo>
                      <a:pt x="373" y="176"/>
                      <a:pt x="371" y="179"/>
                      <a:pt x="367" y="1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Freeform 31">
                <a:extLst>
                  <a:ext uri="{FF2B5EF4-FFF2-40B4-BE49-F238E27FC236}">
                    <a16:creationId xmlns:a16="http://schemas.microsoft.com/office/drawing/2014/main" id="{18E2D3B1-4DE1-4C74-B94C-BD549BB781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8" y="2327"/>
                <a:ext cx="100" cy="76"/>
              </a:xfrm>
              <a:custGeom>
                <a:avLst/>
                <a:gdLst>
                  <a:gd name="T0" fmla="*/ 47 w 53"/>
                  <a:gd name="T1" fmla="*/ 40 h 40"/>
                  <a:gd name="T2" fmla="*/ 6 w 53"/>
                  <a:gd name="T3" fmla="*/ 40 h 40"/>
                  <a:gd name="T4" fmla="*/ 0 w 53"/>
                  <a:gd name="T5" fmla="*/ 34 h 40"/>
                  <a:gd name="T6" fmla="*/ 0 w 53"/>
                  <a:gd name="T7" fmla="*/ 6 h 40"/>
                  <a:gd name="T8" fmla="*/ 6 w 53"/>
                  <a:gd name="T9" fmla="*/ 0 h 40"/>
                  <a:gd name="T10" fmla="*/ 47 w 53"/>
                  <a:gd name="T11" fmla="*/ 0 h 40"/>
                  <a:gd name="T12" fmla="*/ 53 w 53"/>
                  <a:gd name="T13" fmla="*/ 6 h 40"/>
                  <a:gd name="T14" fmla="*/ 53 w 53"/>
                  <a:gd name="T15" fmla="*/ 34 h 40"/>
                  <a:gd name="T16" fmla="*/ 47 w 53"/>
                  <a:gd name="T17" fmla="*/ 40 h 40"/>
                  <a:gd name="T18" fmla="*/ 12 w 53"/>
                  <a:gd name="T19" fmla="*/ 28 h 40"/>
                  <a:gd name="T20" fmla="*/ 41 w 53"/>
                  <a:gd name="T21" fmla="*/ 28 h 40"/>
                  <a:gd name="T22" fmla="*/ 41 w 53"/>
                  <a:gd name="T23" fmla="*/ 12 h 40"/>
                  <a:gd name="T24" fmla="*/ 12 w 53"/>
                  <a:gd name="T25" fmla="*/ 12 h 40"/>
                  <a:gd name="T26" fmla="*/ 12 w 53"/>
                  <a:gd name="T27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40">
                    <a:moveTo>
                      <a:pt x="47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3" y="2"/>
                      <a:pt x="53" y="6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7"/>
                      <a:pt x="50" y="40"/>
                      <a:pt x="47" y="40"/>
                    </a:cubicBezTo>
                    <a:close/>
                    <a:moveTo>
                      <a:pt x="12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Freeform 32">
                <a:extLst>
                  <a:ext uri="{FF2B5EF4-FFF2-40B4-BE49-F238E27FC236}">
                    <a16:creationId xmlns:a16="http://schemas.microsoft.com/office/drawing/2014/main" id="{D8E1423E-CF1B-498B-AE09-3C161B9173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3" y="2327"/>
                <a:ext cx="100" cy="76"/>
              </a:xfrm>
              <a:custGeom>
                <a:avLst/>
                <a:gdLst>
                  <a:gd name="T0" fmla="*/ 47 w 53"/>
                  <a:gd name="T1" fmla="*/ 40 h 40"/>
                  <a:gd name="T2" fmla="*/ 6 w 53"/>
                  <a:gd name="T3" fmla="*/ 40 h 40"/>
                  <a:gd name="T4" fmla="*/ 0 w 53"/>
                  <a:gd name="T5" fmla="*/ 34 h 40"/>
                  <a:gd name="T6" fmla="*/ 0 w 53"/>
                  <a:gd name="T7" fmla="*/ 6 h 40"/>
                  <a:gd name="T8" fmla="*/ 6 w 53"/>
                  <a:gd name="T9" fmla="*/ 0 h 40"/>
                  <a:gd name="T10" fmla="*/ 47 w 53"/>
                  <a:gd name="T11" fmla="*/ 0 h 40"/>
                  <a:gd name="T12" fmla="*/ 53 w 53"/>
                  <a:gd name="T13" fmla="*/ 6 h 40"/>
                  <a:gd name="T14" fmla="*/ 53 w 53"/>
                  <a:gd name="T15" fmla="*/ 34 h 40"/>
                  <a:gd name="T16" fmla="*/ 47 w 53"/>
                  <a:gd name="T17" fmla="*/ 40 h 40"/>
                  <a:gd name="T18" fmla="*/ 12 w 53"/>
                  <a:gd name="T19" fmla="*/ 28 h 40"/>
                  <a:gd name="T20" fmla="*/ 41 w 53"/>
                  <a:gd name="T21" fmla="*/ 28 h 40"/>
                  <a:gd name="T22" fmla="*/ 41 w 53"/>
                  <a:gd name="T23" fmla="*/ 12 h 40"/>
                  <a:gd name="T24" fmla="*/ 12 w 53"/>
                  <a:gd name="T25" fmla="*/ 12 h 40"/>
                  <a:gd name="T26" fmla="*/ 12 w 53"/>
                  <a:gd name="T27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40">
                    <a:moveTo>
                      <a:pt x="47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3" y="2"/>
                      <a:pt x="53" y="6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7"/>
                      <a:pt x="50" y="40"/>
                      <a:pt x="47" y="40"/>
                    </a:cubicBezTo>
                    <a:close/>
                    <a:moveTo>
                      <a:pt x="12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Freeform 33">
                <a:extLst>
                  <a:ext uri="{FF2B5EF4-FFF2-40B4-BE49-F238E27FC236}">
                    <a16:creationId xmlns:a16="http://schemas.microsoft.com/office/drawing/2014/main" id="{30132061-AAF4-4044-916D-9161F8715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0" y="2327"/>
                <a:ext cx="98" cy="76"/>
              </a:xfrm>
              <a:custGeom>
                <a:avLst/>
                <a:gdLst>
                  <a:gd name="T0" fmla="*/ 46 w 52"/>
                  <a:gd name="T1" fmla="*/ 40 h 40"/>
                  <a:gd name="T2" fmla="*/ 6 w 52"/>
                  <a:gd name="T3" fmla="*/ 40 h 40"/>
                  <a:gd name="T4" fmla="*/ 0 w 52"/>
                  <a:gd name="T5" fmla="*/ 34 h 40"/>
                  <a:gd name="T6" fmla="*/ 0 w 52"/>
                  <a:gd name="T7" fmla="*/ 6 h 40"/>
                  <a:gd name="T8" fmla="*/ 6 w 52"/>
                  <a:gd name="T9" fmla="*/ 0 h 40"/>
                  <a:gd name="T10" fmla="*/ 46 w 52"/>
                  <a:gd name="T11" fmla="*/ 0 h 40"/>
                  <a:gd name="T12" fmla="*/ 52 w 52"/>
                  <a:gd name="T13" fmla="*/ 6 h 40"/>
                  <a:gd name="T14" fmla="*/ 52 w 52"/>
                  <a:gd name="T15" fmla="*/ 34 h 40"/>
                  <a:gd name="T16" fmla="*/ 46 w 52"/>
                  <a:gd name="T17" fmla="*/ 40 h 40"/>
                  <a:gd name="T18" fmla="*/ 12 w 52"/>
                  <a:gd name="T19" fmla="*/ 28 h 40"/>
                  <a:gd name="T20" fmla="*/ 40 w 52"/>
                  <a:gd name="T21" fmla="*/ 28 h 40"/>
                  <a:gd name="T22" fmla="*/ 40 w 52"/>
                  <a:gd name="T23" fmla="*/ 12 h 40"/>
                  <a:gd name="T24" fmla="*/ 12 w 52"/>
                  <a:gd name="T25" fmla="*/ 12 h 40"/>
                  <a:gd name="T26" fmla="*/ 12 w 52"/>
                  <a:gd name="T27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0">
                    <a:moveTo>
                      <a:pt x="46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0" y="0"/>
                      <a:pt x="52" y="2"/>
                      <a:pt x="52" y="6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7"/>
                      <a:pt x="50" y="40"/>
                      <a:pt x="46" y="40"/>
                    </a:cubicBezTo>
                    <a:close/>
                    <a:moveTo>
                      <a:pt x="12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Freeform 34">
                <a:extLst>
                  <a:ext uri="{FF2B5EF4-FFF2-40B4-BE49-F238E27FC236}">
                    <a16:creationId xmlns:a16="http://schemas.microsoft.com/office/drawing/2014/main" id="{7C207174-109E-4780-8BF3-17D4BB2738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5" y="2327"/>
                <a:ext cx="98" cy="76"/>
              </a:xfrm>
              <a:custGeom>
                <a:avLst/>
                <a:gdLst>
                  <a:gd name="T0" fmla="*/ 46 w 52"/>
                  <a:gd name="T1" fmla="*/ 40 h 40"/>
                  <a:gd name="T2" fmla="*/ 6 w 52"/>
                  <a:gd name="T3" fmla="*/ 40 h 40"/>
                  <a:gd name="T4" fmla="*/ 0 w 52"/>
                  <a:gd name="T5" fmla="*/ 34 h 40"/>
                  <a:gd name="T6" fmla="*/ 0 w 52"/>
                  <a:gd name="T7" fmla="*/ 6 h 40"/>
                  <a:gd name="T8" fmla="*/ 6 w 52"/>
                  <a:gd name="T9" fmla="*/ 0 h 40"/>
                  <a:gd name="T10" fmla="*/ 46 w 52"/>
                  <a:gd name="T11" fmla="*/ 0 h 40"/>
                  <a:gd name="T12" fmla="*/ 52 w 52"/>
                  <a:gd name="T13" fmla="*/ 6 h 40"/>
                  <a:gd name="T14" fmla="*/ 52 w 52"/>
                  <a:gd name="T15" fmla="*/ 34 h 40"/>
                  <a:gd name="T16" fmla="*/ 46 w 52"/>
                  <a:gd name="T17" fmla="*/ 40 h 40"/>
                  <a:gd name="T18" fmla="*/ 12 w 52"/>
                  <a:gd name="T19" fmla="*/ 28 h 40"/>
                  <a:gd name="T20" fmla="*/ 40 w 52"/>
                  <a:gd name="T21" fmla="*/ 28 h 40"/>
                  <a:gd name="T22" fmla="*/ 40 w 52"/>
                  <a:gd name="T23" fmla="*/ 12 h 40"/>
                  <a:gd name="T24" fmla="*/ 12 w 52"/>
                  <a:gd name="T25" fmla="*/ 12 h 40"/>
                  <a:gd name="T26" fmla="*/ 12 w 52"/>
                  <a:gd name="T27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0">
                    <a:moveTo>
                      <a:pt x="46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0" y="0"/>
                      <a:pt x="52" y="2"/>
                      <a:pt x="52" y="6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7"/>
                      <a:pt x="50" y="40"/>
                      <a:pt x="46" y="40"/>
                    </a:cubicBezTo>
                    <a:close/>
                    <a:moveTo>
                      <a:pt x="12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" name="Freeform 35">
                <a:extLst>
                  <a:ext uri="{FF2B5EF4-FFF2-40B4-BE49-F238E27FC236}">
                    <a16:creationId xmlns:a16="http://schemas.microsoft.com/office/drawing/2014/main" id="{F1CCCDEC-8218-41B8-86A3-0F5984E1C2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8" y="2456"/>
                <a:ext cx="100" cy="77"/>
              </a:xfrm>
              <a:custGeom>
                <a:avLst/>
                <a:gdLst>
                  <a:gd name="T0" fmla="*/ 47 w 53"/>
                  <a:gd name="T1" fmla="*/ 41 h 41"/>
                  <a:gd name="T2" fmla="*/ 6 w 53"/>
                  <a:gd name="T3" fmla="*/ 41 h 41"/>
                  <a:gd name="T4" fmla="*/ 0 w 53"/>
                  <a:gd name="T5" fmla="*/ 35 h 41"/>
                  <a:gd name="T6" fmla="*/ 0 w 53"/>
                  <a:gd name="T7" fmla="*/ 6 h 41"/>
                  <a:gd name="T8" fmla="*/ 6 w 53"/>
                  <a:gd name="T9" fmla="*/ 0 h 41"/>
                  <a:gd name="T10" fmla="*/ 47 w 53"/>
                  <a:gd name="T11" fmla="*/ 0 h 41"/>
                  <a:gd name="T12" fmla="*/ 53 w 53"/>
                  <a:gd name="T13" fmla="*/ 6 h 41"/>
                  <a:gd name="T14" fmla="*/ 53 w 53"/>
                  <a:gd name="T15" fmla="*/ 35 h 41"/>
                  <a:gd name="T16" fmla="*/ 47 w 53"/>
                  <a:gd name="T17" fmla="*/ 41 h 41"/>
                  <a:gd name="T18" fmla="*/ 12 w 53"/>
                  <a:gd name="T19" fmla="*/ 29 h 41"/>
                  <a:gd name="T20" fmla="*/ 41 w 53"/>
                  <a:gd name="T21" fmla="*/ 29 h 41"/>
                  <a:gd name="T22" fmla="*/ 41 w 53"/>
                  <a:gd name="T23" fmla="*/ 12 h 41"/>
                  <a:gd name="T24" fmla="*/ 12 w 53"/>
                  <a:gd name="T25" fmla="*/ 12 h 41"/>
                  <a:gd name="T26" fmla="*/ 12 w 53"/>
                  <a:gd name="T2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41">
                    <a:moveTo>
                      <a:pt x="47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3" y="41"/>
                      <a:pt x="0" y="38"/>
                      <a:pt x="0" y="3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3" y="3"/>
                      <a:pt x="53" y="6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8"/>
                      <a:pt x="50" y="41"/>
                      <a:pt x="47" y="41"/>
                    </a:cubicBezTo>
                    <a:close/>
                    <a:moveTo>
                      <a:pt x="12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Freeform 36">
                <a:extLst>
                  <a:ext uri="{FF2B5EF4-FFF2-40B4-BE49-F238E27FC236}">
                    <a16:creationId xmlns:a16="http://schemas.microsoft.com/office/drawing/2014/main" id="{1FC3B726-78F3-4DBE-9D50-07D1E4BF3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3" y="2456"/>
                <a:ext cx="100" cy="77"/>
              </a:xfrm>
              <a:custGeom>
                <a:avLst/>
                <a:gdLst>
                  <a:gd name="T0" fmla="*/ 47 w 53"/>
                  <a:gd name="T1" fmla="*/ 41 h 41"/>
                  <a:gd name="T2" fmla="*/ 6 w 53"/>
                  <a:gd name="T3" fmla="*/ 41 h 41"/>
                  <a:gd name="T4" fmla="*/ 0 w 53"/>
                  <a:gd name="T5" fmla="*/ 35 h 41"/>
                  <a:gd name="T6" fmla="*/ 0 w 53"/>
                  <a:gd name="T7" fmla="*/ 6 h 41"/>
                  <a:gd name="T8" fmla="*/ 6 w 53"/>
                  <a:gd name="T9" fmla="*/ 0 h 41"/>
                  <a:gd name="T10" fmla="*/ 47 w 53"/>
                  <a:gd name="T11" fmla="*/ 0 h 41"/>
                  <a:gd name="T12" fmla="*/ 53 w 53"/>
                  <a:gd name="T13" fmla="*/ 6 h 41"/>
                  <a:gd name="T14" fmla="*/ 53 w 53"/>
                  <a:gd name="T15" fmla="*/ 35 h 41"/>
                  <a:gd name="T16" fmla="*/ 47 w 53"/>
                  <a:gd name="T17" fmla="*/ 41 h 41"/>
                  <a:gd name="T18" fmla="*/ 12 w 53"/>
                  <a:gd name="T19" fmla="*/ 29 h 41"/>
                  <a:gd name="T20" fmla="*/ 41 w 53"/>
                  <a:gd name="T21" fmla="*/ 29 h 41"/>
                  <a:gd name="T22" fmla="*/ 41 w 53"/>
                  <a:gd name="T23" fmla="*/ 12 h 41"/>
                  <a:gd name="T24" fmla="*/ 12 w 53"/>
                  <a:gd name="T25" fmla="*/ 12 h 41"/>
                  <a:gd name="T26" fmla="*/ 12 w 53"/>
                  <a:gd name="T2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41">
                    <a:moveTo>
                      <a:pt x="47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3" y="41"/>
                      <a:pt x="0" y="38"/>
                      <a:pt x="0" y="3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3" y="3"/>
                      <a:pt x="53" y="6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8"/>
                      <a:pt x="50" y="41"/>
                      <a:pt x="47" y="41"/>
                    </a:cubicBezTo>
                    <a:close/>
                    <a:moveTo>
                      <a:pt x="12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64D90A34-093F-42C4-B983-FD357AAA5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0" y="2456"/>
                <a:ext cx="98" cy="77"/>
              </a:xfrm>
              <a:custGeom>
                <a:avLst/>
                <a:gdLst>
                  <a:gd name="T0" fmla="*/ 46 w 52"/>
                  <a:gd name="T1" fmla="*/ 41 h 41"/>
                  <a:gd name="T2" fmla="*/ 6 w 52"/>
                  <a:gd name="T3" fmla="*/ 41 h 41"/>
                  <a:gd name="T4" fmla="*/ 0 w 52"/>
                  <a:gd name="T5" fmla="*/ 35 h 41"/>
                  <a:gd name="T6" fmla="*/ 0 w 52"/>
                  <a:gd name="T7" fmla="*/ 6 h 41"/>
                  <a:gd name="T8" fmla="*/ 6 w 52"/>
                  <a:gd name="T9" fmla="*/ 0 h 41"/>
                  <a:gd name="T10" fmla="*/ 46 w 52"/>
                  <a:gd name="T11" fmla="*/ 0 h 41"/>
                  <a:gd name="T12" fmla="*/ 52 w 52"/>
                  <a:gd name="T13" fmla="*/ 6 h 41"/>
                  <a:gd name="T14" fmla="*/ 52 w 52"/>
                  <a:gd name="T15" fmla="*/ 35 h 41"/>
                  <a:gd name="T16" fmla="*/ 46 w 52"/>
                  <a:gd name="T17" fmla="*/ 41 h 41"/>
                  <a:gd name="T18" fmla="*/ 12 w 52"/>
                  <a:gd name="T19" fmla="*/ 29 h 41"/>
                  <a:gd name="T20" fmla="*/ 40 w 52"/>
                  <a:gd name="T21" fmla="*/ 29 h 41"/>
                  <a:gd name="T22" fmla="*/ 40 w 52"/>
                  <a:gd name="T23" fmla="*/ 12 h 41"/>
                  <a:gd name="T24" fmla="*/ 12 w 52"/>
                  <a:gd name="T25" fmla="*/ 12 h 41"/>
                  <a:gd name="T26" fmla="*/ 12 w 52"/>
                  <a:gd name="T2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1">
                    <a:moveTo>
                      <a:pt x="46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0" y="0"/>
                      <a:pt x="52" y="3"/>
                      <a:pt x="52" y="6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8"/>
                      <a:pt x="50" y="41"/>
                      <a:pt x="46" y="41"/>
                    </a:cubicBezTo>
                    <a:close/>
                    <a:moveTo>
                      <a:pt x="12" y="29"/>
                    </a:move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" name="Freeform 38">
                <a:extLst>
                  <a:ext uri="{FF2B5EF4-FFF2-40B4-BE49-F238E27FC236}">
                    <a16:creationId xmlns:a16="http://schemas.microsoft.com/office/drawing/2014/main" id="{4E5B48BB-03FB-4C79-B536-1DAC5D88DD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5" y="2456"/>
                <a:ext cx="98" cy="77"/>
              </a:xfrm>
              <a:custGeom>
                <a:avLst/>
                <a:gdLst>
                  <a:gd name="T0" fmla="*/ 46 w 52"/>
                  <a:gd name="T1" fmla="*/ 41 h 41"/>
                  <a:gd name="T2" fmla="*/ 6 w 52"/>
                  <a:gd name="T3" fmla="*/ 41 h 41"/>
                  <a:gd name="T4" fmla="*/ 0 w 52"/>
                  <a:gd name="T5" fmla="*/ 35 h 41"/>
                  <a:gd name="T6" fmla="*/ 0 w 52"/>
                  <a:gd name="T7" fmla="*/ 6 h 41"/>
                  <a:gd name="T8" fmla="*/ 6 w 52"/>
                  <a:gd name="T9" fmla="*/ 0 h 41"/>
                  <a:gd name="T10" fmla="*/ 46 w 52"/>
                  <a:gd name="T11" fmla="*/ 0 h 41"/>
                  <a:gd name="T12" fmla="*/ 52 w 52"/>
                  <a:gd name="T13" fmla="*/ 6 h 41"/>
                  <a:gd name="T14" fmla="*/ 52 w 52"/>
                  <a:gd name="T15" fmla="*/ 35 h 41"/>
                  <a:gd name="T16" fmla="*/ 46 w 52"/>
                  <a:gd name="T17" fmla="*/ 41 h 41"/>
                  <a:gd name="T18" fmla="*/ 12 w 52"/>
                  <a:gd name="T19" fmla="*/ 29 h 41"/>
                  <a:gd name="T20" fmla="*/ 40 w 52"/>
                  <a:gd name="T21" fmla="*/ 29 h 41"/>
                  <a:gd name="T22" fmla="*/ 40 w 52"/>
                  <a:gd name="T23" fmla="*/ 12 h 41"/>
                  <a:gd name="T24" fmla="*/ 12 w 52"/>
                  <a:gd name="T25" fmla="*/ 12 h 41"/>
                  <a:gd name="T26" fmla="*/ 12 w 52"/>
                  <a:gd name="T2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1">
                    <a:moveTo>
                      <a:pt x="46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3" y="41"/>
                      <a:pt x="0" y="38"/>
                      <a:pt x="0" y="3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0" y="0"/>
                      <a:pt x="52" y="3"/>
                      <a:pt x="52" y="6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8"/>
                      <a:pt x="50" y="41"/>
                      <a:pt x="46" y="41"/>
                    </a:cubicBezTo>
                    <a:close/>
                    <a:moveTo>
                      <a:pt x="12" y="29"/>
                    </a:move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" name="Freeform 39">
                <a:extLst>
                  <a:ext uri="{FF2B5EF4-FFF2-40B4-BE49-F238E27FC236}">
                    <a16:creationId xmlns:a16="http://schemas.microsoft.com/office/drawing/2014/main" id="{12A03741-2B85-4ADE-A407-C731BC7637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0" y="1946"/>
                <a:ext cx="165" cy="338"/>
              </a:xfrm>
              <a:custGeom>
                <a:avLst/>
                <a:gdLst>
                  <a:gd name="T0" fmla="*/ 81 w 87"/>
                  <a:gd name="T1" fmla="*/ 179 h 179"/>
                  <a:gd name="T2" fmla="*/ 6 w 87"/>
                  <a:gd name="T3" fmla="*/ 179 h 179"/>
                  <a:gd name="T4" fmla="*/ 2 w 87"/>
                  <a:gd name="T5" fmla="*/ 177 h 179"/>
                  <a:gd name="T6" fmla="*/ 0 w 87"/>
                  <a:gd name="T7" fmla="*/ 172 h 179"/>
                  <a:gd name="T8" fmla="*/ 18 w 87"/>
                  <a:gd name="T9" fmla="*/ 5 h 179"/>
                  <a:gd name="T10" fmla="*/ 24 w 87"/>
                  <a:gd name="T11" fmla="*/ 0 h 179"/>
                  <a:gd name="T12" fmla="*/ 63 w 87"/>
                  <a:gd name="T13" fmla="*/ 0 h 179"/>
                  <a:gd name="T14" fmla="*/ 69 w 87"/>
                  <a:gd name="T15" fmla="*/ 5 h 179"/>
                  <a:gd name="T16" fmla="*/ 87 w 87"/>
                  <a:gd name="T17" fmla="*/ 172 h 179"/>
                  <a:gd name="T18" fmla="*/ 85 w 87"/>
                  <a:gd name="T19" fmla="*/ 177 h 179"/>
                  <a:gd name="T20" fmla="*/ 81 w 87"/>
                  <a:gd name="T21" fmla="*/ 179 h 179"/>
                  <a:gd name="T22" fmla="*/ 13 w 87"/>
                  <a:gd name="T23" fmla="*/ 167 h 179"/>
                  <a:gd name="T24" fmla="*/ 74 w 87"/>
                  <a:gd name="T25" fmla="*/ 167 h 179"/>
                  <a:gd name="T26" fmla="*/ 58 w 87"/>
                  <a:gd name="T27" fmla="*/ 12 h 179"/>
                  <a:gd name="T28" fmla="*/ 29 w 87"/>
                  <a:gd name="T29" fmla="*/ 12 h 179"/>
                  <a:gd name="T30" fmla="*/ 13 w 87"/>
                  <a:gd name="T31" fmla="*/ 16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179">
                    <a:moveTo>
                      <a:pt x="81" y="179"/>
                    </a:moveTo>
                    <a:cubicBezTo>
                      <a:pt x="6" y="179"/>
                      <a:pt x="6" y="179"/>
                      <a:pt x="6" y="179"/>
                    </a:cubicBezTo>
                    <a:cubicBezTo>
                      <a:pt x="4" y="179"/>
                      <a:pt x="3" y="178"/>
                      <a:pt x="2" y="177"/>
                    </a:cubicBezTo>
                    <a:cubicBezTo>
                      <a:pt x="1" y="176"/>
                      <a:pt x="0" y="174"/>
                      <a:pt x="0" y="172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21" y="0"/>
                      <a:pt x="24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6" y="0"/>
                      <a:pt x="69" y="2"/>
                      <a:pt x="69" y="5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87" y="174"/>
                      <a:pt x="86" y="176"/>
                      <a:pt x="85" y="177"/>
                    </a:cubicBezTo>
                    <a:cubicBezTo>
                      <a:pt x="84" y="178"/>
                      <a:pt x="83" y="179"/>
                      <a:pt x="81" y="179"/>
                    </a:cubicBezTo>
                    <a:close/>
                    <a:moveTo>
                      <a:pt x="13" y="167"/>
                    </a:moveTo>
                    <a:cubicBezTo>
                      <a:pt x="74" y="167"/>
                      <a:pt x="74" y="167"/>
                      <a:pt x="74" y="16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29" y="12"/>
                      <a:pt x="29" y="12"/>
                      <a:pt x="29" y="12"/>
                    </a:cubicBezTo>
                    <a:lnTo>
                      <a:pt x="13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Freeform 40">
                <a:extLst>
                  <a:ext uri="{FF2B5EF4-FFF2-40B4-BE49-F238E27FC236}">
                    <a16:creationId xmlns:a16="http://schemas.microsoft.com/office/drawing/2014/main" id="{1D12960F-80F4-433D-8B02-31A68B567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3" y="1946"/>
                <a:ext cx="165" cy="338"/>
              </a:xfrm>
              <a:custGeom>
                <a:avLst/>
                <a:gdLst>
                  <a:gd name="T0" fmla="*/ 81 w 87"/>
                  <a:gd name="T1" fmla="*/ 179 h 179"/>
                  <a:gd name="T2" fmla="*/ 6 w 87"/>
                  <a:gd name="T3" fmla="*/ 179 h 179"/>
                  <a:gd name="T4" fmla="*/ 2 w 87"/>
                  <a:gd name="T5" fmla="*/ 177 h 179"/>
                  <a:gd name="T6" fmla="*/ 0 w 87"/>
                  <a:gd name="T7" fmla="*/ 172 h 179"/>
                  <a:gd name="T8" fmla="*/ 18 w 87"/>
                  <a:gd name="T9" fmla="*/ 5 h 179"/>
                  <a:gd name="T10" fmla="*/ 24 w 87"/>
                  <a:gd name="T11" fmla="*/ 0 h 179"/>
                  <a:gd name="T12" fmla="*/ 63 w 87"/>
                  <a:gd name="T13" fmla="*/ 0 h 179"/>
                  <a:gd name="T14" fmla="*/ 69 w 87"/>
                  <a:gd name="T15" fmla="*/ 5 h 179"/>
                  <a:gd name="T16" fmla="*/ 87 w 87"/>
                  <a:gd name="T17" fmla="*/ 172 h 179"/>
                  <a:gd name="T18" fmla="*/ 85 w 87"/>
                  <a:gd name="T19" fmla="*/ 177 h 179"/>
                  <a:gd name="T20" fmla="*/ 81 w 87"/>
                  <a:gd name="T21" fmla="*/ 179 h 179"/>
                  <a:gd name="T22" fmla="*/ 13 w 87"/>
                  <a:gd name="T23" fmla="*/ 167 h 179"/>
                  <a:gd name="T24" fmla="*/ 74 w 87"/>
                  <a:gd name="T25" fmla="*/ 167 h 179"/>
                  <a:gd name="T26" fmla="*/ 58 w 87"/>
                  <a:gd name="T27" fmla="*/ 12 h 179"/>
                  <a:gd name="T28" fmla="*/ 29 w 87"/>
                  <a:gd name="T29" fmla="*/ 12 h 179"/>
                  <a:gd name="T30" fmla="*/ 13 w 87"/>
                  <a:gd name="T31" fmla="*/ 16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179">
                    <a:moveTo>
                      <a:pt x="81" y="179"/>
                    </a:moveTo>
                    <a:cubicBezTo>
                      <a:pt x="6" y="179"/>
                      <a:pt x="6" y="179"/>
                      <a:pt x="6" y="179"/>
                    </a:cubicBezTo>
                    <a:cubicBezTo>
                      <a:pt x="4" y="179"/>
                      <a:pt x="3" y="178"/>
                      <a:pt x="2" y="177"/>
                    </a:cubicBezTo>
                    <a:cubicBezTo>
                      <a:pt x="1" y="176"/>
                      <a:pt x="0" y="174"/>
                      <a:pt x="0" y="172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21" y="0"/>
                      <a:pt x="24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69" y="2"/>
                      <a:pt x="69" y="5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87" y="174"/>
                      <a:pt x="87" y="176"/>
                      <a:pt x="85" y="177"/>
                    </a:cubicBezTo>
                    <a:cubicBezTo>
                      <a:pt x="84" y="178"/>
                      <a:pt x="83" y="179"/>
                      <a:pt x="81" y="179"/>
                    </a:cubicBezTo>
                    <a:close/>
                    <a:moveTo>
                      <a:pt x="13" y="167"/>
                    </a:moveTo>
                    <a:cubicBezTo>
                      <a:pt x="74" y="167"/>
                      <a:pt x="74" y="167"/>
                      <a:pt x="74" y="16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29" y="12"/>
                      <a:pt x="29" y="12"/>
                      <a:pt x="29" y="12"/>
                    </a:cubicBezTo>
                    <a:lnTo>
                      <a:pt x="13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BE944377-EFAF-4A30-812B-AB50014A94CD}"/>
              </a:ext>
            </a:extLst>
          </p:cNvPr>
          <p:cNvSpPr/>
          <p:nvPr/>
        </p:nvSpPr>
        <p:spPr>
          <a:xfrm>
            <a:off x="1842656" y="3108927"/>
            <a:ext cx="419015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i="1" dirty="0">
                <a:solidFill>
                  <a:srgbClr val="2C3F4F"/>
                </a:solidFill>
                <a:latin typeface="Century Gothic" panose="020B0502020202020204" pitchFamily="34" charset="0"/>
              </a:rPr>
              <a:t>Expectativas: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3D715BB-6BC7-4D00-A7CD-8DF68E9C411A}"/>
              </a:ext>
            </a:extLst>
          </p:cNvPr>
          <p:cNvGrpSpPr/>
          <p:nvPr/>
        </p:nvGrpSpPr>
        <p:grpSpPr>
          <a:xfrm>
            <a:off x="2248366" y="4799786"/>
            <a:ext cx="3295257" cy="720197"/>
            <a:chOff x="724365" y="4855173"/>
            <a:chExt cx="3295257" cy="720197"/>
          </a:xfrm>
        </p:grpSpPr>
        <p:sp>
          <p:nvSpPr>
            <p:cNvPr id="132" name="Retângulo 131">
              <a:extLst>
                <a:ext uri="{FF2B5EF4-FFF2-40B4-BE49-F238E27FC236}">
                  <a16:creationId xmlns:a16="http://schemas.microsoft.com/office/drawing/2014/main" id="{255967CB-06A6-4613-8D16-816A29147903}"/>
                </a:ext>
              </a:extLst>
            </p:cNvPr>
            <p:cNvSpPr/>
            <p:nvPr/>
          </p:nvSpPr>
          <p:spPr>
            <a:xfrm>
              <a:off x="1516855" y="4855173"/>
              <a:ext cx="2502767" cy="720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5000"/>
                </a:lnSpc>
              </a:pP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Melhoria da saúde e da experiência </a:t>
              </a: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com os cuidados</a:t>
              </a:r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3D13BB05-C7CA-4FCD-AB09-105E68A864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4365" y="4896756"/>
              <a:ext cx="617124" cy="637030"/>
              <a:chOff x="2386" y="1649"/>
              <a:chExt cx="992" cy="1024"/>
            </a:xfrm>
            <a:solidFill>
              <a:srgbClr val="2C3F4F"/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DB855766-B7C4-4998-9F5B-7D5E9EF88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" y="2281"/>
                <a:ext cx="531" cy="392"/>
              </a:xfrm>
              <a:custGeom>
                <a:avLst/>
                <a:gdLst>
                  <a:gd name="T0" fmla="*/ 281 w 281"/>
                  <a:gd name="T1" fmla="*/ 208 h 208"/>
                  <a:gd name="T2" fmla="*/ 281 w 281"/>
                  <a:gd name="T3" fmla="*/ 121 h 208"/>
                  <a:gd name="T4" fmla="*/ 140 w 281"/>
                  <a:gd name="T5" fmla="*/ 0 h 208"/>
                  <a:gd name="T6" fmla="*/ 140 w 281"/>
                  <a:gd name="T7" fmla="*/ 0 h 208"/>
                  <a:gd name="T8" fmla="*/ 0 w 281"/>
                  <a:gd name="T9" fmla="*/ 121 h 208"/>
                  <a:gd name="T10" fmla="*/ 0 w 281"/>
                  <a:gd name="T11" fmla="*/ 208 h 208"/>
                  <a:gd name="T12" fmla="*/ 281 w 281"/>
                  <a:gd name="T13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208">
                    <a:moveTo>
                      <a:pt x="281" y="208"/>
                    </a:moveTo>
                    <a:cubicBezTo>
                      <a:pt x="281" y="121"/>
                      <a:pt x="281" y="121"/>
                      <a:pt x="281" y="121"/>
                    </a:cubicBezTo>
                    <a:cubicBezTo>
                      <a:pt x="281" y="55"/>
                      <a:pt x="218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55"/>
                      <a:pt x="0" y="121"/>
                    </a:cubicBezTo>
                    <a:cubicBezTo>
                      <a:pt x="0" y="208"/>
                      <a:pt x="0" y="208"/>
                      <a:pt x="0" y="208"/>
                    </a:cubicBezTo>
                    <a:lnTo>
                      <a:pt x="281" y="2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43AF2598-F7F7-42E3-8DC4-25CEBF9B4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2451"/>
                <a:ext cx="45" cy="222"/>
              </a:xfrm>
              <a:custGeom>
                <a:avLst/>
                <a:gdLst>
                  <a:gd name="T0" fmla="*/ 20 w 24"/>
                  <a:gd name="T1" fmla="*/ 118 h 118"/>
                  <a:gd name="T2" fmla="*/ 0 w 24"/>
                  <a:gd name="T3" fmla="*/ 118 h 118"/>
                  <a:gd name="T4" fmla="*/ 0 w 24"/>
                  <a:gd name="T5" fmla="*/ 31 h 118"/>
                  <a:gd name="T6" fmla="*/ 4 w 24"/>
                  <a:gd name="T7" fmla="*/ 0 h 118"/>
                  <a:gd name="T8" fmla="*/ 24 w 24"/>
                  <a:gd name="T9" fmla="*/ 5 h 118"/>
                  <a:gd name="T10" fmla="*/ 20 w 24"/>
                  <a:gd name="T11" fmla="*/ 31 h 118"/>
                  <a:gd name="T12" fmla="*/ 20 w 24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18">
                    <a:moveTo>
                      <a:pt x="20" y="118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1"/>
                      <a:pt x="1" y="10"/>
                      <a:pt x="4" y="0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14"/>
                      <a:pt x="20" y="23"/>
                      <a:pt x="20" y="31"/>
                    </a:cubicBezTo>
                    <a:lnTo>
                      <a:pt x="20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919ADA88-67CB-4F37-81F6-969B73F0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2335"/>
                <a:ext cx="80" cy="85"/>
              </a:xfrm>
              <a:custGeom>
                <a:avLst/>
                <a:gdLst>
                  <a:gd name="T0" fmla="*/ 18 w 42"/>
                  <a:gd name="T1" fmla="*/ 45 h 45"/>
                  <a:gd name="T2" fmla="*/ 0 w 42"/>
                  <a:gd name="T3" fmla="*/ 35 h 45"/>
                  <a:gd name="T4" fmla="*/ 28 w 42"/>
                  <a:gd name="T5" fmla="*/ 0 h 45"/>
                  <a:gd name="T6" fmla="*/ 42 w 42"/>
                  <a:gd name="T7" fmla="*/ 16 h 45"/>
                  <a:gd name="T8" fmla="*/ 18 w 42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18" y="4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7" y="22"/>
                      <a:pt x="17" y="10"/>
                      <a:pt x="28" y="0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32" y="24"/>
                      <a:pt x="24" y="34"/>
                      <a:pt x="18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BC7EE40C-0883-44DC-846E-243E122F5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2262"/>
                <a:ext cx="310" cy="77"/>
              </a:xfrm>
              <a:custGeom>
                <a:avLst/>
                <a:gdLst>
                  <a:gd name="T0" fmla="*/ 10 w 164"/>
                  <a:gd name="T1" fmla="*/ 41 h 41"/>
                  <a:gd name="T2" fmla="*/ 0 w 164"/>
                  <a:gd name="T3" fmla="*/ 23 h 41"/>
                  <a:gd name="T4" fmla="*/ 84 w 164"/>
                  <a:gd name="T5" fmla="*/ 0 h 41"/>
                  <a:gd name="T6" fmla="*/ 164 w 164"/>
                  <a:gd name="T7" fmla="*/ 20 h 41"/>
                  <a:gd name="T8" fmla="*/ 155 w 164"/>
                  <a:gd name="T9" fmla="*/ 38 h 41"/>
                  <a:gd name="T10" fmla="*/ 10 w 164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41">
                    <a:moveTo>
                      <a:pt x="10" y="4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5" y="8"/>
                      <a:pt x="54" y="0"/>
                      <a:pt x="84" y="0"/>
                    </a:cubicBezTo>
                    <a:cubicBezTo>
                      <a:pt x="113" y="0"/>
                      <a:pt x="140" y="7"/>
                      <a:pt x="164" y="20"/>
                    </a:cubicBezTo>
                    <a:cubicBezTo>
                      <a:pt x="155" y="38"/>
                      <a:pt x="155" y="38"/>
                      <a:pt x="155" y="38"/>
                    </a:cubicBezTo>
                    <a:cubicBezTo>
                      <a:pt x="111" y="14"/>
                      <a:pt x="52" y="15"/>
                      <a:pt x="1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Rectangle 9">
                <a:extLst>
                  <a:ext uri="{FF2B5EF4-FFF2-40B4-BE49-F238E27FC236}">
                    <a16:creationId xmlns:a16="http://schemas.microsoft.com/office/drawing/2014/main" id="{07FFA3CD-D442-40F6-BCFF-0578C0896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494"/>
                <a:ext cx="40" cy="1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44D12629-5A2B-452E-BE31-AC6FAE314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2494"/>
                <a:ext cx="39" cy="1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A26AB696-9B26-4AE2-819E-03223B89C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169"/>
                <a:ext cx="100" cy="204"/>
              </a:xfrm>
              <a:custGeom>
                <a:avLst/>
                <a:gdLst>
                  <a:gd name="T0" fmla="*/ 26 w 53"/>
                  <a:gd name="T1" fmla="*/ 108 h 108"/>
                  <a:gd name="T2" fmla="*/ 26 w 53"/>
                  <a:gd name="T3" fmla="*/ 108 h 108"/>
                  <a:gd name="T4" fmla="*/ 0 w 53"/>
                  <a:gd name="T5" fmla="*/ 82 h 108"/>
                  <a:gd name="T6" fmla="*/ 0 w 53"/>
                  <a:gd name="T7" fmla="*/ 23 h 108"/>
                  <a:gd name="T8" fmla="*/ 23 w 53"/>
                  <a:gd name="T9" fmla="*/ 0 h 108"/>
                  <a:gd name="T10" fmla="*/ 30 w 53"/>
                  <a:gd name="T11" fmla="*/ 0 h 108"/>
                  <a:gd name="T12" fmla="*/ 53 w 53"/>
                  <a:gd name="T13" fmla="*/ 23 h 108"/>
                  <a:gd name="T14" fmla="*/ 53 w 53"/>
                  <a:gd name="T15" fmla="*/ 82 h 108"/>
                  <a:gd name="T16" fmla="*/ 26 w 53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08">
                    <a:moveTo>
                      <a:pt x="26" y="108"/>
                    </a:moveTo>
                    <a:cubicBezTo>
                      <a:pt x="26" y="108"/>
                      <a:pt x="26" y="108"/>
                      <a:pt x="26" y="108"/>
                    </a:cubicBezTo>
                    <a:cubicBezTo>
                      <a:pt x="12" y="108"/>
                      <a:pt x="0" y="97"/>
                      <a:pt x="0" y="8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43" y="0"/>
                      <a:pt x="53" y="10"/>
                      <a:pt x="53" y="23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3" y="97"/>
                      <a:pt x="41" y="108"/>
                      <a:pt x="26" y="10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702D3E14-5B0C-4B01-8A04-271A549AE6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" y="2151"/>
                <a:ext cx="138" cy="241"/>
              </a:xfrm>
              <a:custGeom>
                <a:avLst/>
                <a:gdLst>
                  <a:gd name="T0" fmla="*/ 36 w 73"/>
                  <a:gd name="T1" fmla="*/ 128 h 128"/>
                  <a:gd name="T2" fmla="*/ 0 w 73"/>
                  <a:gd name="T3" fmla="*/ 92 h 128"/>
                  <a:gd name="T4" fmla="*/ 0 w 73"/>
                  <a:gd name="T5" fmla="*/ 33 h 128"/>
                  <a:gd name="T6" fmla="*/ 33 w 73"/>
                  <a:gd name="T7" fmla="*/ 0 h 128"/>
                  <a:gd name="T8" fmla="*/ 40 w 73"/>
                  <a:gd name="T9" fmla="*/ 0 h 128"/>
                  <a:gd name="T10" fmla="*/ 73 w 73"/>
                  <a:gd name="T11" fmla="*/ 33 h 128"/>
                  <a:gd name="T12" fmla="*/ 73 w 73"/>
                  <a:gd name="T13" fmla="*/ 92 h 128"/>
                  <a:gd name="T14" fmla="*/ 36 w 73"/>
                  <a:gd name="T15" fmla="*/ 128 h 128"/>
                  <a:gd name="T16" fmla="*/ 33 w 73"/>
                  <a:gd name="T17" fmla="*/ 20 h 128"/>
                  <a:gd name="T18" fmla="*/ 20 w 73"/>
                  <a:gd name="T19" fmla="*/ 33 h 128"/>
                  <a:gd name="T20" fmla="*/ 20 w 73"/>
                  <a:gd name="T21" fmla="*/ 92 h 128"/>
                  <a:gd name="T22" fmla="*/ 36 w 73"/>
                  <a:gd name="T23" fmla="*/ 108 h 128"/>
                  <a:gd name="T24" fmla="*/ 53 w 73"/>
                  <a:gd name="T25" fmla="*/ 92 h 128"/>
                  <a:gd name="T26" fmla="*/ 53 w 73"/>
                  <a:gd name="T27" fmla="*/ 33 h 128"/>
                  <a:gd name="T28" fmla="*/ 40 w 73"/>
                  <a:gd name="T29" fmla="*/ 20 h 128"/>
                  <a:gd name="T30" fmla="*/ 33 w 73"/>
                  <a:gd name="T31" fmla="*/ 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28">
                    <a:moveTo>
                      <a:pt x="36" y="128"/>
                    </a:moveTo>
                    <a:cubicBezTo>
                      <a:pt x="16" y="128"/>
                      <a:pt x="0" y="112"/>
                      <a:pt x="0" y="9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8" y="0"/>
                      <a:pt x="73" y="15"/>
                      <a:pt x="73" y="33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112"/>
                      <a:pt x="57" y="128"/>
                      <a:pt x="36" y="128"/>
                    </a:cubicBezTo>
                    <a:close/>
                    <a:moveTo>
                      <a:pt x="33" y="20"/>
                    </a:moveTo>
                    <a:cubicBezTo>
                      <a:pt x="26" y="20"/>
                      <a:pt x="20" y="26"/>
                      <a:pt x="20" y="33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101"/>
                      <a:pt x="27" y="108"/>
                      <a:pt x="36" y="108"/>
                    </a:cubicBezTo>
                    <a:cubicBezTo>
                      <a:pt x="45" y="108"/>
                      <a:pt x="53" y="101"/>
                      <a:pt x="53" y="9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26"/>
                      <a:pt x="47" y="20"/>
                      <a:pt x="40" y="20"/>
                    </a:cubicBezTo>
                    <a:lnTo>
                      <a:pt x="3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59C06987-D2BB-482D-A046-3536F3D40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854"/>
                <a:ext cx="380" cy="421"/>
              </a:xfrm>
              <a:custGeom>
                <a:avLst/>
                <a:gdLst>
                  <a:gd name="T0" fmla="*/ 101 w 201"/>
                  <a:gd name="T1" fmla="*/ 223 h 223"/>
                  <a:gd name="T2" fmla="*/ 101 w 201"/>
                  <a:gd name="T3" fmla="*/ 223 h 223"/>
                  <a:gd name="T4" fmla="*/ 0 w 201"/>
                  <a:gd name="T5" fmla="*/ 123 h 223"/>
                  <a:gd name="T6" fmla="*/ 0 w 201"/>
                  <a:gd name="T7" fmla="*/ 55 h 223"/>
                  <a:gd name="T8" fmla="*/ 101 w 201"/>
                  <a:gd name="T9" fmla="*/ 2 h 223"/>
                  <a:gd name="T10" fmla="*/ 101 w 201"/>
                  <a:gd name="T11" fmla="*/ 2 h 223"/>
                  <a:gd name="T12" fmla="*/ 201 w 201"/>
                  <a:gd name="T13" fmla="*/ 55 h 223"/>
                  <a:gd name="T14" fmla="*/ 201 w 201"/>
                  <a:gd name="T15" fmla="*/ 123 h 223"/>
                  <a:gd name="T16" fmla="*/ 101 w 201"/>
                  <a:gd name="T1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223">
                    <a:moveTo>
                      <a:pt x="101" y="223"/>
                    </a:moveTo>
                    <a:cubicBezTo>
                      <a:pt x="101" y="223"/>
                      <a:pt x="101" y="223"/>
                      <a:pt x="101" y="223"/>
                    </a:cubicBezTo>
                    <a:cubicBezTo>
                      <a:pt x="46" y="223"/>
                      <a:pt x="0" y="178"/>
                      <a:pt x="0" y="12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46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56" y="2"/>
                      <a:pt x="201" y="0"/>
                      <a:pt x="201" y="55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1" y="178"/>
                      <a:pt x="156" y="223"/>
                      <a:pt x="101" y="22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7F51ECB-0C8B-401A-949B-780DAA1A2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958"/>
                <a:ext cx="370" cy="338"/>
              </a:xfrm>
              <a:custGeom>
                <a:avLst/>
                <a:gdLst>
                  <a:gd name="T0" fmla="*/ 111 w 196"/>
                  <a:gd name="T1" fmla="*/ 179 h 179"/>
                  <a:gd name="T2" fmla="*/ 0 w 196"/>
                  <a:gd name="T3" fmla="*/ 68 h 179"/>
                  <a:gd name="T4" fmla="*/ 0 w 196"/>
                  <a:gd name="T5" fmla="*/ 0 h 179"/>
                  <a:gd name="T6" fmla="*/ 21 w 196"/>
                  <a:gd name="T7" fmla="*/ 0 h 179"/>
                  <a:gd name="T8" fmla="*/ 21 w 196"/>
                  <a:gd name="T9" fmla="*/ 68 h 179"/>
                  <a:gd name="T10" fmla="*/ 111 w 196"/>
                  <a:gd name="T11" fmla="*/ 158 h 179"/>
                  <a:gd name="T12" fmla="*/ 180 w 196"/>
                  <a:gd name="T13" fmla="*/ 125 h 179"/>
                  <a:gd name="T14" fmla="*/ 196 w 196"/>
                  <a:gd name="T15" fmla="*/ 138 h 179"/>
                  <a:gd name="T16" fmla="*/ 111 w 196"/>
                  <a:gd name="T17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179">
                    <a:moveTo>
                      <a:pt x="111" y="179"/>
                    </a:moveTo>
                    <a:cubicBezTo>
                      <a:pt x="50" y="179"/>
                      <a:pt x="0" y="129"/>
                      <a:pt x="0" y="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118"/>
                      <a:pt x="61" y="158"/>
                      <a:pt x="111" y="158"/>
                    </a:cubicBezTo>
                    <a:cubicBezTo>
                      <a:pt x="138" y="158"/>
                      <a:pt x="163" y="146"/>
                      <a:pt x="180" y="125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75" y="164"/>
                      <a:pt x="144" y="179"/>
                      <a:pt x="111" y="1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7BC7E1E1-AB42-4F30-9191-FFCEF525D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1762"/>
                <a:ext cx="467" cy="277"/>
              </a:xfrm>
              <a:custGeom>
                <a:avLst/>
                <a:gdLst>
                  <a:gd name="T0" fmla="*/ 24 w 247"/>
                  <a:gd name="T1" fmla="*/ 147 h 147"/>
                  <a:gd name="T2" fmla="*/ 24 w 247"/>
                  <a:gd name="T3" fmla="*/ 147 h 147"/>
                  <a:gd name="T4" fmla="*/ 0 w 247"/>
                  <a:gd name="T5" fmla="*/ 123 h 147"/>
                  <a:gd name="T6" fmla="*/ 0 w 247"/>
                  <a:gd name="T7" fmla="*/ 65 h 147"/>
                  <a:gd name="T8" fmla="*/ 36 w 247"/>
                  <a:gd name="T9" fmla="*/ 29 h 147"/>
                  <a:gd name="T10" fmla="*/ 36 w 247"/>
                  <a:gd name="T11" fmla="*/ 29 h 147"/>
                  <a:gd name="T12" fmla="*/ 36 w 247"/>
                  <a:gd name="T13" fmla="*/ 29 h 147"/>
                  <a:gd name="T14" fmla="*/ 65 w 247"/>
                  <a:gd name="T15" fmla="*/ 0 h 147"/>
                  <a:gd name="T16" fmla="*/ 211 w 247"/>
                  <a:gd name="T17" fmla="*/ 0 h 147"/>
                  <a:gd name="T18" fmla="*/ 247 w 247"/>
                  <a:gd name="T19" fmla="*/ 36 h 147"/>
                  <a:gd name="T20" fmla="*/ 247 w 247"/>
                  <a:gd name="T21" fmla="*/ 122 h 147"/>
                  <a:gd name="T22" fmla="*/ 223 w 247"/>
                  <a:gd name="T23" fmla="*/ 144 h 147"/>
                  <a:gd name="T24" fmla="*/ 223 w 247"/>
                  <a:gd name="T25" fmla="*/ 144 h 147"/>
                  <a:gd name="T26" fmla="*/ 223 w 247"/>
                  <a:gd name="T27" fmla="*/ 87 h 147"/>
                  <a:gd name="T28" fmla="*/ 155 w 247"/>
                  <a:gd name="T29" fmla="*/ 114 h 147"/>
                  <a:gd name="T30" fmla="*/ 52 w 247"/>
                  <a:gd name="T31" fmla="*/ 83 h 147"/>
                  <a:gd name="T32" fmla="*/ 39 w 247"/>
                  <a:gd name="T33" fmla="*/ 99 h 147"/>
                  <a:gd name="T34" fmla="*/ 24 w 247"/>
                  <a:gd name="T35" fmla="*/ 103 h 147"/>
                  <a:gd name="T36" fmla="*/ 24 w 247"/>
                  <a:gd name="T3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7" h="147">
                    <a:moveTo>
                      <a:pt x="24" y="147"/>
                    </a:moveTo>
                    <a:cubicBezTo>
                      <a:pt x="24" y="147"/>
                      <a:pt x="24" y="147"/>
                      <a:pt x="24" y="147"/>
                    </a:cubicBezTo>
                    <a:cubicBezTo>
                      <a:pt x="11" y="147"/>
                      <a:pt x="0" y="136"/>
                      <a:pt x="0" y="12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5"/>
                      <a:pt x="16" y="29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13"/>
                      <a:pt x="49" y="0"/>
                      <a:pt x="65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31" y="0"/>
                      <a:pt x="247" y="16"/>
                      <a:pt x="247" y="36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35"/>
                      <a:pt x="236" y="145"/>
                      <a:pt x="223" y="144"/>
                    </a:cubicBezTo>
                    <a:cubicBezTo>
                      <a:pt x="223" y="144"/>
                      <a:pt x="223" y="144"/>
                      <a:pt x="223" y="14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3" y="87"/>
                      <a:pt x="207" y="114"/>
                      <a:pt x="155" y="114"/>
                    </a:cubicBezTo>
                    <a:cubicBezTo>
                      <a:pt x="92" y="114"/>
                      <a:pt x="52" y="83"/>
                      <a:pt x="52" y="83"/>
                    </a:cubicBezTo>
                    <a:cubicBezTo>
                      <a:pt x="52" y="83"/>
                      <a:pt x="48" y="91"/>
                      <a:pt x="39" y="99"/>
                    </a:cubicBezTo>
                    <a:cubicBezTo>
                      <a:pt x="32" y="106"/>
                      <a:pt x="24" y="103"/>
                      <a:pt x="24" y="103"/>
                    </a:cubicBezTo>
                    <a:lnTo>
                      <a:pt x="24" y="147"/>
                    </a:ln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384FA4B5-3D93-4DC7-A128-431114FAA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743"/>
                <a:ext cx="363" cy="315"/>
              </a:xfrm>
              <a:custGeom>
                <a:avLst/>
                <a:gdLst>
                  <a:gd name="T0" fmla="*/ 44 w 192"/>
                  <a:gd name="T1" fmla="*/ 167 h 167"/>
                  <a:gd name="T2" fmla="*/ 34 w 192"/>
                  <a:gd name="T3" fmla="*/ 167 h 167"/>
                  <a:gd name="T4" fmla="*/ 0 w 192"/>
                  <a:gd name="T5" fmla="*/ 133 h 167"/>
                  <a:gd name="T6" fmla="*/ 0 w 192"/>
                  <a:gd name="T7" fmla="*/ 75 h 167"/>
                  <a:gd name="T8" fmla="*/ 37 w 192"/>
                  <a:gd name="T9" fmla="*/ 30 h 167"/>
                  <a:gd name="T10" fmla="*/ 75 w 192"/>
                  <a:gd name="T11" fmla="*/ 0 h 167"/>
                  <a:gd name="T12" fmla="*/ 192 w 192"/>
                  <a:gd name="T13" fmla="*/ 0 h 167"/>
                  <a:gd name="T14" fmla="*/ 192 w 192"/>
                  <a:gd name="T15" fmla="*/ 20 h 167"/>
                  <a:gd name="T16" fmla="*/ 75 w 192"/>
                  <a:gd name="T17" fmla="*/ 20 h 167"/>
                  <a:gd name="T18" fmla="*/ 56 w 192"/>
                  <a:gd name="T19" fmla="*/ 39 h 167"/>
                  <a:gd name="T20" fmla="*/ 56 w 192"/>
                  <a:gd name="T21" fmla="*/ 50 h 167"/>
                  <a:gd name="T22" fmla="*/ 46 w 192"/>
                  <a:gd name="T23" fmla="*/ 50 h 167"/>
                  <a:gd name="T24" fmla="*/ 20 w 192"/>
                  <a:gd name="T25" fmla="*/ 75 h 167"/>
                  <a:gd name="T26" fmla="*/ 20 w 192"/>
                  <a:gd name="T27" fmla="*/ 133 h 167"/>
                  <a:gd name="T28" fmla="*/ 24 w 192"/>
                  <a:gd name="T29" fmla="*/ 142 h 167"/>
                  <a:gd name="T30" fmla="*/ 24 w 192"/>
                  <a:gd name="T31" fmla="*/ 100 h 167"/>
                  <a:gd name="T32" fmla="*/ 37 w 192"/>
                  <a:gd name="T33" fmla="*/ 104 h 167"/>
                  <a:gd name="T34" fmla="*/ 37 w 192"/>
                  <a:gd name="T35" fmla="*/ 104 h 167"/>
                  <a:gd name="T36" fmla="*/ 43 w 192"/>
                  <a:gd name="T37" fmla="*/ 101 h 167"/>
                  <a:gd name="T38" fmla="*/ 52 w 192"/>
                  <a:gd name="T39" fmla="*/ 89 h 167"/>
                  <a:gd name="T40" fmla="*/ 71 w 192"/>
                  <a:gd name="T41" fmla="*/ 97 h 167"/>
                  <a:gd name="T42" fmla="*/ 56 w 192"/>
                  <a:gd name="T43" fmla="*/ 117 h 167"/>
                  <a:gd name="T44" fmla="*/ 44 w 192"/>
                  <a:gd name="T45" fmla="*/ 123 h 167"/>
                  <a:gd name="T46" fmla="*/ 44 w 192"/>
                  <a:gd name="T4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167">
                    <a:moveTo>
                      <a:pt x="44" y="167"/>
                    </a:moveTo>
                    <a:cubicBezTo>
                      <a:pt x="34" y="167"/>
                      <a:pt x="34" y="167"/>
                      <a:pt x="34" y="167"/>
                    </a:cubicBezTo>
                    <a:cubicBezTo>
                      <a:pt x="15" y="167"/>
                      <a:pt x="0" y="152"/>
                      <a:pt x="0" y="133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53"/>
                      <a:pt x="16" y="34"/>
                      <a:pt x="37" y="30"/>
                    </a:cubicBezTo>
                    <a:cubicBezTo>
                      <a:pt x="41" y="13"/>
                      <a:pt x="57" y="0"/>
                      <a:pt x="75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20"/>
                      <a:pt x="192" y="20"/>
                      <a:pt x="192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65" y="20"/>
                      <a:pt x="56" y="29"/>
                      <a:pt x="56" y="39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32" y="50"/>
                      <a:pt x="20" y="61"/>
                      <a:pt x="20" y="75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20" y="137"/>
                      <a:pt x="22" y="140"/>
                      <a:pt x="24" y="142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7" y="104"/>
                      <a:pt x="40" y="104"/>
                      <a:pt x="43" y="101"/>
                    </a:cubicBezTo>
                    <a:cubicBezTo>
                      <a:pt x="49" y="96"/>
                      <a:pt x="52" y="89"/>
                      <a:pt x="52" y="89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0" y="98"/>
                      <a:pt x="66" y="108"/>
                      <a:pt x="56" y="117"/>
                    </a:cubicBezTo>
                    <a:cubicBezTo>
                      <a:pt x="52" y="120"/>
                      <a:pt x="48" y="122"/>
                      <a:pt x="44" y="123"/>
                    </a:cubicBezTo>
                    <a:lnTo>
                      <a:pt x="44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4958C6B5-99F5-438E-A3C4-9CBB245A7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1885"/>
                <a:ext cx="274" cy="111"/>
              </a:xfrm>
              <a:custGeom>
                <a:avLst/>
                <a:gdLst>
                  <a:gd name="T0" fmla="*/ 132 w 145"/>
                  <a:gd name="T1" fmla="*/ 59 h 59"/>
                  <a:gd name="T2" fmla="*/ 129 w 145"/>
                  <a:gd name="T3" fmla="*/ 59 h 59"/>
                  <a:gd name="T4" fmla="*/ 123 w 145"/>
                  <a:gd name="T5" fmla="*/ 59 h 59"/>
                  <a:gd name="T6" fmla="*/ 0 w 145"/>
                  <a:gd name="T7" fmla="*/ 17 h 59"/>
                  <a:gd name="T8" fmla="*/ 12 w 145"/>
                  <a:gd name="T9" fmla="*/ 0 h 59"/>
                  <a:gd name="T10" fmla="*/ 123 w 145"/>
                  <a:gd name="T11" fmla="*/ 39 h 59"/>
                  <a:gd name="T12" fmla="*/ 129 w 145"/>
                  <a:gd name="T13" fmla="*/ 39 h 59"/>
                  <a:gd name="T14" fmla="*/ 140 w 145"/>
                  <a:gd name="T15" fmla="*/ 38 h 59"/>
                  <a:gd name="T16" fmla="*/ 145 w 145"/>
                  <a:gd name="T17" fmla="*/ 57 h 59"/>
                  <a:gd name="T18" fmla="*/ 132 w 145"/>
                  <a:gd name="T1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59">
                    <a:moveTo>
                      <a:pt x="132" y="59"/>
                    </a:moveTo>
                    <a:cubicBezTo>
                      <a:pt x="131" y="59"/>
                      <a:pt x="130" y="59"/>
                      <a:pt x="129" y="59"/>
                    </a:cubicBezTo>
                    <a:cubicBezTo>
                      <a:pt x="127" y="59"/>
                      <a:pt x="125" y="59"/>
                      <a:pt x="123" y="59"/>
                    </a:cubicBezTo>
                    <a:cubicBezTo>
                      <a:pt x="58" y="59"/>
                      <a:pt x="2" y="18"/>
                      <a:pt x="0" y="1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65" y="39"/>
                      <a:pt x="123" y="39"/>
                    </a:cubicBezTo>
                    <a:cubicBezTo>
                      <a:pt x="126" y="39"/>
                      <a:pt x="128" y="39"/>
                      <a:pt x="129" y="39"/>
                    </a:cubicBezTo>
                    <a:cubicBezTo>
                      <a:pt x="134" y="39"/>
                      <a:pt x="135" y="39"/>
                      <a:pt x="140" y="38"/>
                    </a:cubicBezTo>
                    <a:cubicBezTo>
                      <a:pt x="145" y="57"/>
                      <a:pt x="145" y="57"/>
                      <a:pt x="145" y="57"/>
                    </a:cubicBezTo>
                    <a:cubicBezTo>
                      <a:pt x="140" y="59"/>
                      <a:pt x="136" y="59"/>
                      <a:pt x="132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55CB0142-F09F-40DA-B305-62B3FC6E2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1726"/>
                <a:ext cx="248" cy="468"/>
              </a:xfrm>
              <a:custGeom>
                <a:avLst/>
                <a:gdLst>
                  <a:gd name="T0" fmla="*/ 131 w 131"/>
                  <a:gd name="T1" fmla="*/ 248 h 248"/>
                  <a:gd name="T2" fmla="*/ 88 w 131"/>
                  <a:gd name="T3" fmla="*/ 248 h 248"/>
                  <a:gd name="T4" fmla="*/ 0 w 131"/>
                  <a:gd name="T5" fmla="*/ 248 h 248"/>
                  <a:gd name="T6" fmla="*/ 0 w 131"/>
                  <a:gd name="T7" fmla="*/ 53 h 248"/>
                  <a:gd name="T8" fmla="*/ 52 w 131"/>
                  <a:gd name="T9" fmla="*/ 0 h 248"/>
                  <a:gd name="T10" fmla="*/ 52 w 131"/>
                  <a:gd name="T11" fmla="*/ 0 h 248"/>
                  <a:gd name="T12" fmla="*/ 105 w 131"/>
                  <a:gd name="T13" fmla="*/ 53 h 248"/>
                  <a:gd name="T14" fmla="*/ 105 w 131"/>
                  <a:gd name="T15" fmla="*/ 222 h 248"/>
                  <a:gd name="T16" fmla="*/ 131 w 131"/>
                  <a:gd name="T17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48">
                    <a:moveTo>
                      <a:pt x="131" y="248"/>
                    </a:moveTo>
                    <a:cubicBezTo>
                      <a:pt x="88" y="248"/>
                      <a:pt x="88" y="248"/>
                      <a:pt x="88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4"/>
                      <a:pt x="24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81" y="0"/>
                      <a:pt x="105" y="24"/>
                      <a:pt x="105" y="5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5" y="234"/>
                      <a:pt x="113" y="248"/>
                      <a:pt x="131" y="2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7DF9F965-CC30-4024-80C4-068206DB1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2" y="1707"/>
                <a:ext cx="266" cy="506"/>
              </a:xfrm>
              <a:custGeom>
                <a:avLst/>
                <a:gdLst>
                  <a:gd name="T0" fmla="*/ 141 w 141"/>
                  <a:gd name="T1" fmla="*/ 268 h 268"/>
                  <a:gd name="T2" fmla="*/ 0 w 141"/>
                  <a:gd name="T3" fmla="*/ 268 h 268"/>
                  <a:gd name="T4" fmla="*/ 0 w 141"/>
                  <a:gd name="T5" fmla="*/ 63 h 268"/>
                  <a:gd name="T6" fmla="*/ 62 w 141"/>
                  <a:gd name="T7" fmla="*/ 0 h 268"/>
                  <a:gd name="T8" fmla="*/ 125 w 141"/>
                  <a:gd name="T9" fmla="*/ 63 h 268"/>
                  <a:gd name="T10" fmla="*/ 125 w 141"/>
                  <a:gd name="T11" fmla="*/ 232 h 268"/>
                  <a:gd name="T12" fmla="*/ 129 w 141"/>
                  <a:gd name="T13" fmla="*/ 243 h 268"/>
                  <a:gd name="T14" fmla="*/ 141 w 141"/>
                  <a:gd name="T15" fmla="*/ 247 h 268"/>
                  <a:gd name="T16" fmla="*/ 141 w 141"/>
                  <a:gd name="T17" fmla="*/ 268 h 268"/>
                  <a:gd name="T18" fmla="*/ 20 w 141"/>
                  <a:gd name="T19" fmla="*/ 247 h 268"/>
                  <a:gd name="T20" fmla="*/ 108 w 141"/>
                  <a:gd name="T21" fmla="*/ 247 h 268"/>
                  <a:gd name="T22" fmla="*/ 105 w 141"/>
                  <a:gd name="T23" fmla="*/ 232 h 268"/>
                  <a:gd name="T24" fmla="*/ 105 w 141"/>
                  <a:gd name="T25" fmla="*/ 63 h 268"/>
                  <a:gd name="T26" fmla="*/ 62 w 141"/>
                  <a:gd name="T27" fmla="*/ 21 h 268"/>
                  <a:gd name="T28" fmla="*/ 20 w 141"/>
                  <a:gd name="T29" fmla="*/ 63 h 268"/>
                  <a:gd name="T30" fmla="*/ 20 w 141"/>
                  <a:gd name="T31" fmla="*/ 24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1" h="268">
                    <a:moveTo>
                      <a:pt x="141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8"/>
                      <a:pt x="28" y="0"/>
                      <a:pt x="62" y="0"/>
                    </a:cubicBezTo>
                    <a:cubicBezTo>
                      <a:pt x="97" y="0"/>
                      <a:pt x="125" y="28"/>
                      <a:pt x="125" y="63"/>
                    </a:cubicBezTo>
                    <a:cubicBezTo>
                      <a:pt x="125" y="232"/>
                      <a:pt x="125" y="232"/>
                      <a:pt x="125" y="232"/>
                    </a:cubicBezTo>
                    <a:cubicBezTo>
                      <a:pt x="125" y="236"/>
                      <a:pt x="126" y="240"/>
                      <a:pt x="129" y="243"/>
                    </a:cubicBezTo>
                    <a:cubicBezTo>
                      <a:pt x="132" y="246"/>
                      <a:pt x="136" y="247"/>
                      <a:pt x="141" y="247"/>
                    </a:cubicBezTo>
                    <a:lnTo>
                      <a:pt x="141" y="268"/>
                    </a:lnTo>
                    <a:close/>
                    <a:moveTo>
                      <a:pt x="20" y="247"/>
                    </a:moveTo>
                    <a:cubicBezTo>
                      <a:pt x="108" y="247"/>
                      <a:pt x="108" y="247"/>
                      <a:pt x="108" y="247"/>
                    </a:cubicBezTo>
                    <a:cubicBezTo>
                      <a:pt x="106" y="243"/>
                      <a:pt x="105" y="237"/>
                      <a:pt x="105" y="232"/>
                    </a:cubicBezTo>
                    <a:cubicBezTo>
                      <a:pt x="105" y="63"/>
                      <a:pt x="105" y="63"/>
                      <a:pt x="105" y="63"/>
                    </a:cubicBezTo>
                    <a:cubicBezTo>
                      <a:pt x="105" y="40"/>
                      <a:pt x="86" y="21"/>
                      <a:pt x="62" y="21"/>
                    </a:cubicBezTo>
                    <a:cubicBezTo>
                      <a:pt x="39" y="21"/>
                      <a:pt x="20" y="40"/>
                      <a:pt x="20" y="63"/>
                    </a:cubicBezTo>
                    <a:lnTo>
                      <a:pt x="20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ADB02122-6F44-4014-853D-E75138658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668"/>
                <a:ext cx="421" cy="318"/>
              </a:xfrm>
              <a:custGeom>
                <a:avLst/>
                <a:gdLst>
                  <a:gd name="T0" fmla="*/ 223 w 223"/>
                  <a:gd name="T1" fmla="*/ 169 h 169"/>
                  <a:gd name="T2" fmla="*/ 223 w 223"/>
                  <a:gd name="T3" fmla="*/ 103 h 169"/>
                  <a:gd name="T4" fmla="*/ 121 w 223"/>
                  <a:gd name="T5" fmla="*/ 0 h 169"/>
                  <a:gd name="T6" fmla="*/ 103 w 223"/>
                  <a:gd name="T7" fmla="*/ 0 h 169"/>
                  <a:gd name="T8" fmla="*/ 0 w 223"/>
                  <a:gd name="T9" fmla="*/ 103 h 169"/>
                  <a:gd name="T10" fmla="*/ 0 w 223"/>
                  <a:gd name="T11" fmla="*/ 169 h 169"/>
                  <a:gd name="T12" fmla="*/ 223 w 223"/>
                  <a:gd name="T1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169">
                    <a:moveTo>
                      <a:pt x="223" y="169"/>
                    </a:moveTo>
                    <a:cubicBezTo>
                      <a:pt x="223" y="103"/>
                      <a:pt x="223" y="103"/>
                      <a:pt x="223" y="103"/>
                    </a:cubicBezTo>
                    <a:cubicBezTo>
                      <a:pt x="223" y="46"/>
                      <a:pt x="177" y="0"/>
                      <a:pt x="121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46" y="0"/>
                      <a:pt x="0" y="46"/>
                      <a:pt x="0" y="103"/>
                    </a:cubicBezTo>
                    <a:cubicBezTo>
                      <a:pt x="0" y="169"/>
                      <a:pt x="0" y="169"/>
                      <a:pt x="0" y="169"/>
                    </a:cubicBezTo>
                    <a:lnTo>
                      <a:pt x="223" y="1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844CC867-7C89-4F40-99C5-FA90F1028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2" y="1649"/>
                <a:ext cx="459" cy="356"/>
              </a:xfrm>
              <a:custGeom>
                <a:avLst/>
                <a:gdLst>
                  <a:gd name="T0" fmla="*/ 243 w 243"/>
                  <a:gd name="T1" fmla="*/ 189 h 189"/>
                  <a:gd name="T2" fmla="*/ 0 w 243"/>
                  <a:gd name="T3" fmla="*/ 189 h 189"/>
                  <a:gd name="T4" fmla="*/ 0 w 243"/>
                  <a:gd name="T5" fmla="*/ 113 h 189"/>
                  <a:gd name="T6" fmla="*/ 113 w 243"/>
                  <a:gd name="T7" fmla="*/ 0 h 189"/>
                  <a:gd name="T8" fmla="*/ 131 w 243"/>
                  <a:gd name="T9" fmla="*/ 0 h 189"/>
                  <a:gd name="T10" fmla="*/ 243 w 243"/>
                  <a:gd name="T11" fmla="*/ 113 h 189"/>
                  <a:gd name="T12" fmla="*/ 243 w 243"/>
                  <a:gd name="T13" fmla="*/ 189 h 189"/>
                  <a:gd name="T14" fmla="*/ 20 w 243"/>
                  <a:gd name="T15" fmla="*/ 168 h 189"/>
                  <a:gd name="T16" fmla="*/ 223 w 243"/>
                  <a:gd name="T17" fmla="*/ 168 h 189"/>
                  <a:gd name="T18" fmla="*/ 223 w 243"/>
                  <a:gd name="T19" fmla="*/ 113 h 189"/>
                  <a:gd name="T20" fmla="*/ 131 w 243"/>
                  <a:gd name="T21" fmla="*/ 21 h 189"/>
                  <a:gd name="T22" fmla="*/ 113 w 243"/>
                  <a:gd name="T23" fmla="*/ 21 h 189"/>
                  <a:gd name="T24" fmla="*/ 20 w 243"/>
                  <a:gd name="T25" fmla="*/ 113 h 189"/>
                  <a:gd name="T26" fmla="*/ 20 w 243"/>
                  <a:gd name="T27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3" h="189">
                    <a:moveTo>
                      <a:pt x="243" y="189"/>
                    </a:move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51"/>
                      <a:pt x="51" y="0"/>
                      <a:pt x="113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93" y="0"/>
                      <a:pt x="243" y="51"/>
                      <a:pt x="243" y="113"/>
                    </a:cubicBezTo>
                    <a:lnTo>
                      <a:pt x="243" y="189"/>
                    </a:lnTo>
                    <a:close/>
                    <a:moveTo>
                      <a:pt x="20" y="168"/>
                    </a:move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13"/>
                      <a:pt x="223" y="113"/>
                      <a:pt x="223" y="113"/>
                    </a:cubicBezTo>
                    <a:cubicBezTo>
                      <a:pt x="223" y="62"/>
                      <a:pt x="182" y="21"/>
                      <a:pt x="131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62" y="21"/>
                      <a:pt x="20" y="62"/>
                      <a:pt x="20" y="113"/>
                    </a:cubicBezTo>
                    <a:lnTo>
                      <a:pt x="2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B7C9974F-5EC5-4BA0-9592-355444DBB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288"/>
                <a:ext cx="499" cy="385"/>
              </a:xfrm>
              <a:custGeom>
                <a:avLst/>
                <a:gdLst>
                  <a:gd name="T0" fmla="*/ 264 w 264"/>
                  <a:gd name="T1" fmla="*/ 204 h 204"/>
                  <a:gd name="T2" fmla="*/ 264 w 264"/>
                  <a:gd name="T3" fmla="*/ 132 h 204"/>
                  <a:gd name="T4" fmla="*/ 132 w 264"/>
                  <a:gd name="T5" fmla="*/ 0 h 204"/>
                  <a:gd name="T6" fmla="*/ 132 w 264"/>
                  <a:gd name="T7" fmla="*/ 0 h 204"/>
                  <a:gd name="T8" fmla="*/ 0 w 264"/>
                  <a:gd name="T9" fmla="*/ 132 h 204"/>
                  <a:gd name="T10" fmla="*/ 0 w 264"/>
                  <a:gd name="T11" fmla="*/ 204 h 204"/>
                  <a:gd name="T12" fmla="*/ 264 w 264"/>
                  <a:gd name="T13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204">
                    <a:moveTo>
                      <a:pt x="264" y="204"/>
                    </a:moveTo>
                    <a:cubicBezTo>
                      <a:pt x="264" y="132"/>
                      <a:pt x="264" y="132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59" y="0"/>
                      <a:pt x="0" y="60"/>
                      <a:pt x="0" y="132"/>
                    </a:cubicBezTo>
                    <a:cubicBezTo>
                      <a:pt x="0" y="204"/>
                      <a:pt x="0" y="204"/>
                      <a:pt x="0" y="204"/>
                    </a:cubicBezTo>
                    <a:lnTo>
                      <a:pt x="264" y="204"/>
                    </a:ln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74C67F6C-3D37-4A89-AD0C-2879C810A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269"/>
                <a:ext cx="537" cy="404"/>
              </a:xfrm>
              <a:custGeom>
                <a:avLst/>
                <a:gdLst>
                  <a:gd name="T0" fmla="*/ 284 w 284"/>
                  <a:gd name="T1" fmla="*/ 214 h 214"/>
                  <a:gd name="T2" fmla="*/ 264 w 284"/>
                  <a:gd name="T3" fmla="*/ 214 h 214"/>
                  <a:gd name="T4" fmla="*/ 264 w 284"/>
                  <a:gd name="T5" fmla="*/ 142 h 214"/>
                  <a:gd name="T6" fmla="*/ 142 w 284"/>
                  <a:gd name="T7" fmla="*/ 20 h 214"/>
                  <a:gd name="T8" fmla="*/ 20 w 284"/>
                  <a:gd name="T9" fmla="*/ 142 h 214"/>
                  <a:gd name="T10" fmla="*/ 20 w 284"/>
                  <a:gd name="T11" fmla="*/ 214 h 214"/>
                  <a:gd name="T12" fmla="*/ 0 w 284"/>
                  <a:gd name="T13" fmla="*/ 214 h 214"/>
                  <a:gd name="T14" fmla="*/ 0 w 284"/>
                  <a:gd name="T15" fmla="*/ 142 h 214"/>
                  <a:gd name="T16" fmla="*/ 142 w 284"/>
                  <a:gd name="T17" fmla="*/ 0 h 214"/>
                  <a:gd name="T18" fmla="*/ 284 w 284"/>
                  <a:gd name="T19" fmla="*/ 142 h 214"/>
                  <a:gd name="T20" fmla="*/ 284 w 284"/>
                  <a:gd name="T2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14">
                    <a:moveTo>
                      <a:pt x="284" y="214"/>
                    </a:moveTo>
                    <a:cubicBezTo>
                      <a:pt x="264" y="214"/>
                      <a:pt x="264" y="214"/>
                      <a:pt x="264" y="214"/>
                    </a:cubicBezTo>
                    <a:cubicBezTo>
                      <a:pt x="264" y="142"/>
                      <a:pt x="264" y="142"/>
                      <a:pt x="264" y="142"/>
                    </a:cubicBezTo>
                    <a:cubicBezTo>
                      <a:pt x="264" y="75"/>
                      <a:pt x="209" y="20"/>
                      <a:pt x="142" y="20"/>
                    </a:cubicBezTo>
                    <a:cubicBezTo>
                      <a:pt x="75" y="20"/>
                      <a:pt x="20" y="75"/>
                      <a:pt x="20" y="142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64"/>
                      <a:pt x="63" y="0"/>
                      <a:pt x="142" y="0"/>
                    </a:cubicBezTo>
                    <a:cubicBezTo>
                      <a:pt x="220" y="0"/>
                      <a:pt x="284" y="64"/>
                      <a:pt x="284" y="142"/>
                    </a:cubicBezTo>
                    <a:lnTo>
                      <a:pt x="28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Rectangle 24">
                <a:extLst>
                  <a:ext uri="{FF2B5EF4-FFF2-40B4-BE49-F238E27FC236}">
                    <a16:creationId xmlns:a16="http://schemas.microsoft.com/office/drawing/2014/main" id="{284B0A1A-AEE4-44D3-A96D-464D70B38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" y="2520"/>
                <a:ext cx="37" cy="1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Rectangle 25">
                <a:extLst>
                  <a:ext uri="{FF2B5EF4-FFF2-40B4-BE49-F238E27FC236}">
                    <a16:creationId xmlns:a16="http://schemas.microsoft.com/office/drawing/2014/main" id="{B1CE8E8E-A58C-4FAE-B059-C7CF6AB48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2520"/>
                <a:ext cx="38" cy="1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F4075D29-B155-4EF2-9A3F-8942FDB3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166"/>
                <a:ext cx="108" cy="224"/>
              </a:xfrm>
              <a:custGeom>
                <a:avLst/>
                <a:gdLst>
                  <a:gd name="T0" fmla="*/ 28 w 57"/>
                  <a:gd name="T1" fmla="*/ 119 h 119"/>
                  <a:gd name="T2" fmla="*/ 28 w 57"/>
                  <a:gd name="T3" fmla="*/ 119 h 119"/>
                  <a:gd name="T4" fmla="*/ 0 w 57"/>
                  <a:gd name="T5" fmla="*/ 90 h 119"/>
                  <a:gd name="T6" fmla="*/ 0 w 57"/>
                  <a:gd name="T7" fmla="*/ 29 h 119"/>
                  <a:gd name="T8" fmla="*/ 28 w 57"/>
                  <a:gd name="T9" fmla="*/ 0 h 119"/>
                  <a:gd name="T10" fmla="*/ 28 w 57"/>
                  <a:gd name="T11" fmla="*/ 0 h 119"/>
                  <a:gd name="T12" fmla="*/ 57 w 57"/>
                  <a:gd name="T13" fmla="*/ 29 h 119"/>
                  <a:gd name="T14" fmla="*/ 57 w 57"/>
                  <a:gd name="T15" fmla="*/ 90 h 119"/>
                  <a:gd name="T16" fmla="*/ 28 w 57"/>
                  <a:gd name="T1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119">
                    <a:moveTo>
                      <a:pt x="28" y="119"/>
                    </a:moveTo>
                    <a:cubicBezTo>
                      <a:pt x="28" y="119"/>
                      <a:pt x="28" y="119"/>
                      <a:pt x="28" y="119"/>
                    </a:cubicBezTo>
                    <a:cubicBezTo>
                      <a:pt x="13" y="119"/>
                      <a:pt x="0" y="106"/>
                      <a:pt x="0" y="9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106"/>
                      <a:pt x="44" y="119"/>
                      <a:pt x="28" y="1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7E50E7E5-8FDE-4ACB-B207-AF72B45D97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9" y="2147"/>
                <a:ext cx="145" cy="262"/>
              </a:xfrm>
              <a:custGeom>
                <a:avLst/>
                <a:gdLst>
                  <a:gd name="T0" fmla="*/ 38 w 77"/>
                  <a:gd name="T1" fmla="*/ 139 h 139"/>
                  <a:gd name="T2" fmla="*/ 0 w 77"/>
                  <a:gd name="T3" fmla="*/ 100 h 139"/>
                  <a:gd name="T4" fmla="*/ 0 w 77"/>
                  <a:gd name="T5" fmla="*/ 39 h 139"/>
                  <a:gd name="T6" fmla="*/ 38 w 77"/>
                  <a:gd name="T7" fmla="*/ 0 h 139"/>
                  <a:gd name="T8" fmla="*/ 77 w 77"/>
                  <a:gd name="T9" fmla="*/ 39 h 139"/>
                  <a:gd name="T10" fmla="*/ 77 w 77"/>
                  <a:gd name="T11" fmla="*/ 100 h 139"/>
                  <a:gd name="T12" fmla="*/ 38 w 77"/>
                  <a:gd name="T13" fmla="*/ 139 h 139"/>
                  <a:gd name="T14" fmla="*/ 38 w 77"/>
                  <a:gd name="T15" fmla="*/ 20 h 139"/>
                  <a:gd name="T16" fmla="*/ 20 w 77"/>
                  <a:gd name="T17" fmla="*/ 39 h 139"/>
                  <a:gd name="T18" fmla="*/ 20 w 77"/>
                  <a:gd name="T19" fmla="*/ 100 h 139"/>
                  <a:gd name="T20" fmla="*/ 38 w 77"/>
                  <a:gd name="T21" fmla="*/ 118 h 139"/>
                  <a:gd name="T22" fmla="*/ 57 w 77"/>
                  <a:gd name="T23" fmla="*/ 100 h 139"/>
                  <a:gd name="T24" fmla="*/ 57 w 77"/>
                  <a:gd name="T25" fmla="*/ 39 h 139"/>
                  <a:gd name="T26" fmla="*/ 38 w 77"/>
                  <a:gd name="T27" fmla="*/ 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39">
                    <a:moveTo>
                      <a:pt x="38" y="139"/>
                    </a:moveTo>
                    <a:cubicBezTo>
                      <a:pt x="17" y="139"/>
                      <a:pt x="0" y="121"/>
                      <a:pt x="0" y="10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60" y="0"/>
                      <a:pt x="77" y="17"/>
                      <a:pt x="77" y="39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21"/>
                      <a:pt x="60" y="139"/>
                      <a:pt x="38" y="139"/>
                    </a:cubicBezTo>
                    <a:close/>
                    <a:moveTo>
                      <a:pt x="38" y="20"/>
                    </a:moveTo>
                    <a:cubicBezTo>
                      <a:pt x="28" y="20"/>
                      <a:pt x="20" y="29"/>
                      <a:pt x="20" y="39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10"/>
                      <a:pt x="28" y="118"/>
                      <a:pt x="38" y="118"/>
                    </a:cubicBezTo>
                    <a:cubicBezTo>
                      <a:pt x="49" y="118"/>
                      <a:pt x="57" y="110"/>
                      <a:pt x="57" y="10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29"/>
                      <a:pt x="49" y="20"/>
                      <a:pt x="3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5646FF7B-0A46-4E53-A24B-20ECB97F4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809"/>
                <a:ext cx="421" cy="468"/>
              </a:xfrm>
              <a:custGeom>
                <a:avLst/>
                <a:gdLst>
                  <a:gd name="T0" fmla="*/ 223 w 223"/>
                  <a:gd name="T1" fmla="*/ 63 h 248"/>
                  <a:gd name="T2" fmla="*/ 223 w 223"/>
                  <a:gd name="T3" fmla="*/ 136 h 248"/>
                  <a:gd name="T4" fmla="*/ 112 w 223"/>
                  <a:gd name="T5" fmla="*/ 248 h 248"/>
                  <a:gd name="T6" fmla="*/ 111 w 223"/>
                  <a:gd name="T7" fmla="*/ 248 h 248"/>
                  <a:gd name="T8" fmla="*/ 0 w 223"/>
                  <a:gd name="T9" fmla="*/ 136 h 248"/>
                  <a:gd name="T10" fmla="*/ 0 w 223"/>
                  <a:gd name="T11" fmla="*/ 63 h 248"/>
                  <a:gd name="T12" fmla="*/ 111 w 223"/>
                  <a:gd name="T13" fmla="*/ 2 h 248"/>
                  <a:gd name="T14" fmla="*/ 117 w 223"/>
                  <a:gd name="T15" fmla="*/ 2 h 248"/>
                  <a:gd name="T16" fmla="*/ 223 w 223"/>
                  <a:gd name="T17" fmla="*/ 6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" h="248">
                    <a:moveTo>
                      <a:pt x="223" y="63"/>
                    </a:moveTo>
                    <a:cubicBezTo>
                      <a:pt x="223" y="136"/>
                      <a:pt x="223" y="136"/>
                      <a:pt x="223" y="136"/>
                    </a:cubicBezTo>
                    <a:cubicBezTo>
                      <a:pt x="223" y="198"/>
                      <a:pt x="173" y="248"/>
                      <a:pt x="112" y="248"/>
                    </a:cubicBezTo>
                    <a:cubicBezTo>
                      <a:pt x="111" y="248"/>
                      <a:pt x="111" y="248"/>
                      <a:pt x="111" y="248"/>
                    </a:cubicBezTo>
                    <a:cubicBezTo>
                      <a:pt x="50" y="248"/>
                      <a:pt x="0" y="198"/>
                      <a:pt x="0" y="136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5" y="63"/>
                      <a:pt x="98" y="17"/>
                      <a:pt x="111" y="2"/>
                    </a:cubicBezTo>
                    <a:cubicBezTo>
                      <a:pt x="112" y="0"/>
                      <a:pt x="116" y="0"/>
                      <a:pt x="117" y="2"/>
                    </a:cubicBezTo>
                    <a:cubicBezTo>
                      <a:pt x="129" y="17"/>
                      <a:pt x="173" y="63"/>
                      <a:pt x="223" y="6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E1F9467C-53F0-44BF-87A3-DD745F7BF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2" y="1792"/>
                <a:ext cx="459" cy="504"/>
              </a:xfrm>
              <a:custGeom>
                <a:avLst/>
                <a:gdLst>
                  <a:gd name="T0" fmla="*/ 121 w 243"/>
                  <a:gd name="T1" fmla="*/ 267 h 267"/>
                  <a:gd name="T2" fmla="*/ 0 w 243"/>
                  <a:gd name="T3" fmla="*/ 145 h 267"/>
                  <a:gd name="T4" fmla="*/ 0 w 243"/>
                  <a:gd name="T5" fmla="*/ 62 h 267"/>
                  <a:gd name="T6" fmla="*/ 10 w 243"/>
                  <a:gd name="T7" fmla="*/ 62 h 267"/>
                  <a:gd name="T8" fmla="*/ 113 w 243"/>
                  <a:gd name="T9" fmla="*/ 5 h 267"/>
                  <a:gd name="T10" fmla="*/ 124 w 243"/>
                  <a:gd name="T11" fmla="*/ 0 h 267"/>
                  <a:gd name="T12" fmla="*/ 135 w 243"/>
                  <a:gd name="T13" fmla="*/ 5 h 267"/>
                  <a:gd name="T14" fmla="*/ 233 w 243"/>
                  <a:gd name="T15" fmla="*/ 62 h 267"/>
                  <a:gd name="T16" fmla="*/ 243 w 243"/>
                  <a:gd name="T17" fmla="*/ 62 h 267"/>
                  <a:gd name="T18" fmla="*/ 243 w 243"/>
                  <a:gd name="T19" fmla="*/ 145 h 267"/>
                  <a:gd name="T20" fmla="*/ 121 w 243"/>
                  <a:gd name="T21" fmla="*/ 267 h 267"/>
                  <a:gd name="T22" fmla="*/ 20 w 243"/>
                  <a:gd name="T23" fmla="*/ 82 h 267"/>
                  <a:gd name="T24" fmla="*/ 20 w 243"/>
                  <a:gd name="T25" fmla="*/ 145 h 267"/>
                  <a:gd name="T26" fmla="*/ 121 w 243"/>
                  <a:gd name="T27" fmla="*/ 246 h 267"/>
                  <a:gd name="T28" fmla="*/ 223 w 243"/>
                  <a:gd name="T29" fmla="*/ 145 h 267"/>
                  <a:gd name="T30" fmla="*/ 223 w 243"/>
                  <a:gd name="T31" fmla="*/ 82 h 267"/>
                  <a:gd name="T32" fmla="*/ 124 w 243"/>
                  <a:gd name="T33" fmla="*/ 23 h 267"/>
                  <a:gd name="T34" fmla="*/ 20 w 243"/>
                  <a:gd name="T35" fmla="*/ 8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3" h="267">
                    <a:moveTo>
                      <a:pt x="121" y="267"/>
                    </a:moveTo>
                    <a:cubicBezTo>
                      <a:pt x="55" y="267"/>
                      <a:pt x="0" y="212"/>
                      <a:pt x="0" y="145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61" y="62"/>
                      <a:pt x="101" y="18"/>
                      <a:pt x="113" y="5"/>
                    </a:cubicBezTo>
                    <a:cubicBezTo>
                      <a:pt x="115" y="2"/>
                      <a:pt x="120" y="0"/>
                      <a:pt x="124" y="0"/>
                    </a:cubicBezTo>
                    <a:cubicBezTo>
                      <a:pt x="129" y="0"/>
                      <a:pt x="132" y="1"/>
                      <a:pt x="135" y="5"/>
                    </a:cubicBezTo>
                    <a:cubicBezTo>
                      <a:pt x="146" y="18"/>
                      <a:pt x="187" y="62"/>
                      <a:pt x="233" y="62"/>
                    </a:cubicBezTo>
                    <a:cubicBezTo>
                      <a:pt x="243" y="62"/>
                      <a:pt x="243" y="62"/>
                      <a:pt x="243" y="62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3" y="212"/>
                      <a:pt x="188" y="267"/>
                      <a:pt x="121" y="267"/>
                    </a:cubicBezTo>
                    <a:close/>
                    <a:moveTo>
                      <a:pt x="20" y="82"/>
                    </a:moveTo>
                    <a:cubicBezTo>
                      <a:pt x="20" y="145"/>
                      <a:pt x="20" y="145"/>
                      <a:pt x="20" y="145"/>
                    </a:cubicBezTo>
                    <a:cubicBezTo>
                      <a:pt x="20" y="201"/>
                      <a:pt x="66" y="246"/>
                      <a:pt x="121" y="246"/>
                    </a:cubicBezTo>
                    <a:cubicBezTo>
                      <a:pt x="177" y="246"/>
                      <a:pt x="223" y="201"/>
                      <a:pt x="223" y="145"/>
                    </a:cubicBezTo>
                    <a:cubicBezTo>
                      <a:pt x="223" y="82"/>
                      <a:pt x="223" y="82"/>
                      <a:pt x="223" y="82"/>
                    </a:cubicBezTo>
                    <a:cubicBezTo>
                      <a:pt x="178" y="77"/>
                      <a:pt x="140" y="40"/>
                      <a:pt x="124" y="23"/>
                    </a:cubicBezTo>
                    <a:cubicBezTo>
                      <a:pt x="108" y="41"/>
                      <a:pt x="70" y="77"/>
                      <a:pt x="2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AA13FEBC-F215-4B4D-AA2B-B1A79BC6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660"/>
                <a:ext cx="100" cy="108"/>
              </a:xfrm>
              <a:custGeom>
                <a:avLst/>
                <a:gdLst>
                  <a:gd name="T0" fmla="*/ 32 w 53"/>
                  <a:gd name="T1" fmla="*/ 52 h 57"/>
                  <a:gd name="T2" fmla="*/ 4 w 53"/>
                  <a:gd name="T3" fmla="*/ 20 h 57"/>
                  <a:gd name="T4" fmla="*/ 5 w 53"/>
                  <a:gd name="T5" fmla="*/ 4 h 57"/>
                  <a:gd name="T6" fmla="*/ 5 w 53"/>
                  <a:gd name="T7" fmla="*/ 4 h 57"/>
                  <a:gd name="T8" fmla="*/ 21 w 53"/>
                  <a:gd name="T9" fmla="*/ 5 h 57"/>
                  <a:gd name="T10" fmla="*/ 49 w 53"/>
                  <a:gd name="T11" fmla="*/ 37 h 57"/>
                  <a:gd name="T12" fmla="*/ 48 w 53"/>
                  <a:gd name="T13" fmla="*/ 53 h 57"/>
                  <a:gd name="T14" fmla="*/ 48 w 53"/>
                  <a:gd name="T15" fmla="*/ 53 h 57"/>
                  <a:gd name="T16" fmla="*/ 32 w 53"/>
                  <a:gd name="T17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7">
                    <a:moveTo>
                      <a:pt x="32" y="52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0" y="0"/>
                      <a:pt x="17" y="0"/>
                      <a:pt x="21" y="5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53" y="42"/>
                      <a:pt x="53" y="49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3" y="57"/>
                      <a:pt x="36" y="57"/>
                      <a:pt x="3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B32911B-8FAC-4063-8849-48108D139B6A}"/>
              </a:ext>
            </a:extLst>
          </p:cNvPr>
          <p:cNvGrpSpPr/>
          <p:nvPr/>
        </p:nvGrpSpPr>
        <p:grpSpPr>
          <a:xfrm>
            <a:off x="6606224" y="4679028"/>
            <a:ext cx="3736085" cy="513425"/>
            <a:chOff x="5082223" y="4679027"/>
            <a:chExt cx="3736085" cy="513425"/>
          </a:xfrm>
        </p:grpSpPr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E1470C04-01EB-43A8-B92C-19AA94E5FB41}"/>
                </a:ext>
              </a:extLst>
            </p:cNvPr>
            <p:cNvSpPr/>
            <p:nvPr/>
          </p:nvSpPr>
          <p:spPr>
            <a:xfrm>
              <a:off x="5865751" y="4816075"/>
              <a:ext cx="2952557" cy="30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87% com </a:t>
              </a: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coparticipação</a:t>
              </a:r>
            </a:p>
          </p:txBody>
        </p:sp>
        <p:grpSp>
          <p:nvGrpSpPr>
            <p:cNvPr id="51" name="Group 34">
              <a:extLst>
                <a:ext uri="{FF2B5EF4-FFF2-40B4-BE49-F238E27FC236}">
                  <a16:creationId xmlns:a16="http://schemas.microsoft.com/office/drawing/2014/main" id="{C07DFAB8-A9BA-4947-9508-82512EF89E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82223" y="4679027"/>
              <a:ext cx="562418" cy="513425"/>
              <a:chOff x="2461" y="1885"/>
              <a:chExt cx="838" cy="765"/>
            </a:xfrm>
            <a:solidFill>
              <a:srgbClr val="2C3F4F"/>
            </a:solidFill>
          </p:grpSpPr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7234FD9B-A32C-4559-A968-38862CCBE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1909"/>
                <a:ext cx="301" cy="483"/>
              </a:xfrm>
              <a:custGeom>
                <a:avLst/>
                <a:gdLst>
                  <a:gd name="T0" fmla="*/ 8 w 159"/>
                  <a:gd name="T1" fmla="*/ 145 h 256"/>
                  <a:gd name="T2" fmla="*/ 65 w 159"/>
                  <a:gd name="T3" fmla="*/ 84 h 256"/>
                  <a:gd name="T4" fmla="*/ 92 w 159"/>
                  <a:gd name="T5" fmla="*/ 102 h 256"/>
                  <a:gd name="T6" fmla="*/ 47 w 159"/>
                  <a:gd name="T7" fmla="*/ 165 h 256"/>
                  <a:gd name="T8" fmla="*/ 69 w 159"/>
                  <a:gd name="T9" fmla="*/ 165 h 256"/>
                  <a:gd name="T10" fmla="*/ 121 w 159"/>
                  <a:gd name="T11" fmla="*/ 109 h 256"/>
                  <a:gd name="T12" fmla="*/ 128 w 159"/>
                  <a:gd name="T13" fmla="*/ 69 h 256"/>
                  <a:gd name="T14" fmla="*/ 129 w 159"/>
                  <a:gd name="T15" fmla="*/ 24 h 256"/>
                  <a:gd name="T16" fmla="*/ 137 w 159"/>
                  <a:gd name="T17" fmla="*/ 4 h 256"/>
                  <a:gd name="T18" fmla="*/ 157 w 159"/>
                  <a:gd name="T19" fmla="*/ 11 h 256"/>
                  <a:gd name="T20" fmla="*/ 157 w 159"/>
                  <a:gd name="T21" fmla="*/ 62 h 256"/>
                  <a:gd name="T22" fmla="*/ 159 w 159"/>
                  <a:gd name="T23" fmla="*/ 126 h 256"/>
                  <a:gd name="T24" fmla="*/ 96 w 159"/>
                  <a:gd name="T25" fmla="*/ 256 h 256"/>
                  <a:gd name="T26" fmla="*/ 0 w 159"/>
                  <a:gd name="T27" fmla="*/ 256 h 256"/>
                  <a:gd name="T28" fmla="*/ 0 w 159"/>
                  <a:gd name="T29" fmla="*/ 163 h 256"/>
                  <a:gd name="T30" fmla="*/ 8 w 159"/>
                  <a:gd name="T31" fmla="*/ 14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256">
                    <a:moveTo>
                      <a:pt x="8" y="145"/>
                    </a:moveTo>
                    <a:cubicBezTo>
                      <a:pt x="65" y="84"/>
                      <a:pt x="65" y="84"/>
                      <a:pt x="65" y="84"/>
                    </a:cubicBezTo>
                    <a:cubicBezTo>
                      <a:pt x="79" y="66"/>
                      <a:pt x="108" y="85"/>
                      <a:pt x="92" y="102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121" y="109"/>
                      <a:pt x="121" y="109"/>
                      <a:pt x="121" y="109"/>
                    </a:cubicBezTo>
                    <a:cubicBezTo>
                      <a:pt x="121" y="109"/>
                      <a:pt x="126" y="73"/>
                      <a:pt x="128" y="69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6" y="16"/>
                      <a:pt x="129" y="7"/>
                      <a:pt x="137" y="4"/>
                    </a:cubicBezTo>
                    <a:cubicBezTo>
                      <a:pt x="144" y="0"/>
                      <a:pt x="153" y="4"/>
                      <a:pt x="157" y="11"/>
                    </a:cubicBezTo>
                    <a:cubicBezTo>
                      <a:pt x="157" y="62"/>
                      <a:pt x="157" y="62"/>
                      <a:pt x="157" y="62"/>
                    </a:cubicBezTo>
                    <a:cubicBezTo>
                      <a:pt x="159" y="66"/>
                      <a:pt x="159" y="126"/>
                      <a:pt x="159" y="12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57"/>
                      <a:pt x="4" y="149"/>
                      <a:pt x="8" y="14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F4882C14-8350-4C7C-A42C-7607C26E89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0" y="1885"/>
                <a:ext cx="339" cy="526"/>
              </a:xfrm>
              <a:custGeom>
                <a:avLst/>
                <a:gdLst>
                  <a:gd name="T0" fmla="*/ 112 w 179"/>
                  <a:gd name="T1" fmla="*/ 279 h 279"/>
                  <a:gd name="T2" fmla="*/ 0 w 179"/>
                  <a:gd name="T3" fmla="*/ 279 h 279"/>
                  <a:gd name="T4" fmla="*/ 0 w 179"/>
                  <a:gd name="T5" fmla="*/ 176 h 279"/>
                  <a:gd name="T6" fmla="*/ 11 w 179"/>
                  <a:gd name="T7" fmla="*/ 151 h 279"/>
                  <a:gd name="T8" fmla="*/ 68 w 179"/>
                  <a:gd name="T9" fmla="*/ 91 h 279"/>
                  <a:gd name="T10" fmla="*/ 94 w 179"/>
                  <a:gd name="T11" fmla="*/ 81 h 279"/>
                  <a:gd name="T12" fmla="*/ 115 w 179"/>
                  <a:gd name="T13" fmla="*/ 98 h 279"/>
                  <a:gd name="T14" fmla="*/ 110 w 179"/>
                  <a:gd name="T15" fmla="*/ 121 h 279"/>
                  <a:gd name="T16" fmla="*/ 81 w 179"/>
                  <a:gd name="T17" fmla="*/ 161 h 279"/>
                  <a:gd name="T18" fmla="*/ 124 w 179"/>
                  <a:gd name="T19" fmla="*/ 115 h 279"/>
                  <a:gd name="T20" fmla="*/ 128 w 179"/>
                  <a:gd name="T21" fmla="*/ 78 h 279"/>
                  <a:gd name="T22" fmla="*/ 128 w 179"/>
                  <a:gd name="T23" fmla="*/ 34 h 279"/>
                  <a:gd name="T24" fmla="*/ 128 w 179"/>
                  <a:gd name="T25" fmla="*/ 34 h 279"/>
                  <a:gd name="T26" fmla="*/ 128 w 179"/>
                  <a:gd name="T27" fmla="*/ 29 h 279"/>
                  <a:gd name="T28" fmla="*/ 141 w 179"/>
                  <a:gd name="T29" fmla="*/ 6 h 279"/>
                  <a:gd name="T30" fmla="*/ 174 w 179"/>
                  <a:gd name="T31" fmla="*/ 18 h 279"/>
                  <a:gd name="T32" fmla="*/ 175 w 179"/>
                  <a:gd name="T33" fmla="*/ 20 h 279"/>
                  <a:gd name="T34" fmla="*/ 177 w 179"/>
                  <a:gd name="T35" fmla="*/ 74 h 279"/>
                  <a:gd name="T36" fmla="*/ 178 w 179"/>
                  <a:gd name="T37" fmla="*/ 139 h 279"/>
                  <a:gd name="T38" fmla="*/ 178 w 179"/>
                  <a:gd name="T39" fmla="*/ 141 h 279"/>
                  <a:gd name="T40" fmla="*/ 112 w 179"/>
                  <a:gd name="T41" fmla="*/ 279 h 279"/>
                  <a:gd name="T42" fmla="*/ 20 w 179"/>
                  <a:gd name="T43" fmla="*/ 259 h 279"/>
                  <a:gd name="T44" fmla="*/ 99 w 179"/>
                  <a:gd name="T45" fmla="*/ 259 h 279"/>
                  <a:gd name="T46" fmla="*/ 159 w 179"/>
                  <a:gd name="T47" fmla="*/ 137 h 279"/>
                  <a:gd name="T48" fmla="*/ 158 w 179"/>
                  <a:gd name="T49" fmla="*/ 78 h 279"/>
                  <a:gd name="T50" fmla="*/ 157 w 179"/>
                  <a:gd name="T51" fmla="*/ 77 h 279"/>
                  <a:gd name="T52" fmla="*/ 156 w 179"/>
                  <a:gd name="T53" fmla="*/ 25 h 279"/>
                  <a:gd name="T54" fmla="*/ 149 w 179"/>
                  <a:gd name="T55" fmla="*/ 23 h 279"/>
                  <a:gd name="T56" fmla="*/ 148 w 179"/>
                  <a:gd name="T57" fmla="*/ 31 h 279"/>
                  <a:gd name="T58" fmla="*/ 147 w 179"/>
                  <a:gd name="T59" fmla="*/ 35 h 279"/>
                  <a:gd name="T60" fmla="*/ 148 w 179"/>
                  <a:gd name="T61" fmla="*/ 80 h 279"/>
                  <a:gd name="T62" fmla="*/ 148 w 179"/>
                  <a:gd name="T63" fmla="*/ 81 h 279"/>
                  <a:gd name="T64" fmla="*/ 143 w 179"/>
                  <a:gd name="T65" fmla="*/ 120 h 279"/>
                  <a:gd name="T66" fmla="*/ 143 w 179"/>
                  <a:gd name="T67" fmla="*/ 123 h 279"/>
                  <a:gd name="T68" fmla="*/ 83 w 179"/>
                  <a:gd name="T69" fmla="*/ 187 h 279"/>
                  <a:gd name="T70" fmla="*/ 38 w 179"/>
                  <a:gd name="T71" fmla="*/ 187 h 279"/>
                  <a:gd name="T72" fmla="*/ 94 w 179"/>
                  <a:gd name="T73" fmla="*/ 109 h 279"/>
                  <a:gd name="T74" fmla="*/ 97 w 179"/>
                  <a:gd name="T75" fmla="*/ 104 h 279"/>
                  <a:gd name="T76" fmla="*/ 91 w 179"/>
                  <a:gd name="T77" fmla="*/ 100 h 279"/>
                  <a:gd name="T78" fmla="*/ 83 w 179"/>
                  <a:gd name="T79" fmla="*/ 103 h 279"/>
                  <a:gd name="T80" fmla="*/ 25 w 179"/>
                  <a:gd name="T81" fmla="*/ 165 h 279"/>
                  <a:gd name="T82" fmla="*/ 19 w 179"/>
                  <a:gd name="T83" fmla="*/ 177 h 279"/>
                  <a:gd name="T84" fmla="*/ 20 w 179"/>
                  <a:gd name="T85" fmla="*/ 25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" h="279">
                    <a:moveTo>
                      <a:pt x="112" y="279"/>
                    </a:moveTo>
                    <a:cubicBezTo>
                      <a:pt x="0" y="279"/>
                      <a:pt x="0" y="279"/>
                      <a:pt x="0" y="279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1" y="167"/>
                      <a:pt x="6" y="157"/>
                      <a:pt x="11" y="15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74" y="83"/>
                      <a:pt x="84" y="79"/>
                      <a:pt x="94" y="81"/>
                    </a:cubicBezTo>
                    <a:cubicBezTo>
                      <a:pt x="104" y="82"/>
                      <a:pt x="112" y="89"/>
                      <a:pt x="115" y="98"/>
                    </a:cubicBezTo>
                    <a:cubicBezTo>
                      <a:pt x="118" y="106"/>
                      <a:pt x="116" y="114"/>
                      <a:pt x="110" y="121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25" y="104"/>
                      <a:pt x="127" y="85"/>
                      <a:pt x="128" y="78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28" y="32"/>
                      <a:pt x="128" y="31"/>
                      <a:pt x="128" y="29"/>
                    </a:cubicBezTo>
                    <a:cubicBezTo>
                      <a:pt x="129" y="22"/>
                      <a:pt x="129" y="11"/>
                      <a:pt x="141" y="6"/>
                    </a:cubicBezTo>
                    <a:cubicBezTo>
                      <a:pt x="153" y="0"/>
                      <a:pt x="168" y="6"/>
                      <a:pt x="174" y="18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8" y="79"/>
                      <a:pt x="179" y="93"/>
                      <a:pt x="178" y="139"/>
                    </a:cubicBezTo>
                    <a:cubicBezTo>
                      <a:pt x="178" y="141"/>
                      <a:pt x="178" y="141"/>
                      <a:pt x="178" y="141"/>
                    </a:cubicBezTo>
                    <a:lnTo>
                      <a:pt x="112" y="279"/>
                    </a:lnTo>
                    <a:close/>
                    <a:moveTo>
                      <a:pt x="20" y="259"/>
                    </a:moveTo>
                    <a:cubicBezTo>
                      <a:pt x="99" y="259"/>
                      <a:pt x="99" y="259"/>
                      <a:pt x="99" y="259"/>
                    </a:cubicBezTo>
                    <a:cubicBezTo>
                      <a:pt x="159" y="137"/>
                      <a:pt x="159" y="137"/>
                      <a:pt x="159" y="137"/>
                    </a:cubicBezTo>
                    <a:cubicBezTo>
                      <a:pt x="159" y="111"/>
                      <a:pt x="159" y="84"/>
                      <a:pt x="158" y="78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4" y="23"/>
                      <a:pt x="151" y="22"/>
                      <a:pt x="149" y="23"/>
                    </a:cubicBezTo>
                    <a:cubicBezTo>
                      <a:pt x="148" y="24"/>
                      <a:pt x="148" y="28"/>
                      <a:pt x="148" y="31"/>
                    </a:cubicBezTo>
                    <a:cubicBezTo>
                      <a:pt x="147" y="32"/>
                      <a:pt x="147" y="34"/>
                      <a:pt x="147" y="35"/>
                    </a:cubicBezTo>
                    <a:cubicBezTo>
                      <a:pt x="148" y="80"/>
                      <a:pt x="148" y="80"/>
                      <a:pt x="148" y="80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7" y="84"/>
                      <a:pt x="145" y="103"/>
                      <a:pt x="143" y="120"/>
                    </a:cubicBezTo>
                    <a:cubicBezTo>
                      <a:pt x="143" y="123"/>
                      <a:pt x="143" y="123"/>
                      <a:pt x="143" y="12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94" y="109"/>
                      <a:pt x="94" y="109"/>
                      <a:pt x="94" y="109"/>
                    </a:cubicBezTo>
                    <a:cubicBezTo>
                      <a:pt x="97" y="107"/>
                      <a:pt x="97" y="105"/>
                      <a:pt x="97" y="104"/>
                    </a:cubicBezTo>
                    <a:cubicBezTo>
                      <a:pt x="96" y="102"/>
                      <a:pt x="94" y="100"/>
                      <a:pt x="91" y="100"/>
                    </a:cubicBezTo>
                    <a:cubicBezTo>
                      <a:pt x="88" y="99"/>
                      <a:pt x="85" y="101"/>
                      <a:pt x="83" y="103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23" y="167"/>
                      <a:pt x="20" y="174"/>
                      <a:pt x="19" y="177"/>
                    </a:cubicBezTo>
                    <a:lnTo>
                      <a:pt x="20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id="{FE39BAAB-3CFA-4170-BCAE-4ADCF6FF0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2403"/>
                <a:ext cx="284" cy="247"/>
              </a:xfrm>
              <a:custGeom>
                <a:avLst/>
                <a:gdLst>
                  <a:gd name="T0" fmla="*/ 150 w 150"/>
                  <a:gd name="T1" fmla="*/ 131 h 131"/>
                  <a:gd name="T2" fmla="*/ 150 w 150"/>
                  <a:gd name="T3" fmla="*/ 11 h 131"/>
                  <a:gd name="T4" fmla="*/ 139 w 150"/>
                  <a:gd name="T5" fmla="*/ 0 h 131"/>
                  <a:gd name="T6" fmla="*/ 11 w 150"/>
                  <a:gd name="T7" fmla="*/ 0 h 131"/>
                  <a:gd name="T8" fmla="*/ 0 w 150"/>
                  <a:gd name="T9" fmla="*/ 11 h 131"/>
                  <a:gd name="T10" fmla="*/ 0 w 150"/>
                  <a:gd name="T11" fmla="*/ 131 h 131"/>
                  <a:gd name="T12" fmla="*/ 150 w 150"/>
                  <a:gd name="T1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31">
                    <a:moveTo>
                      <a:pt x="150" y="131"/>
                    </a:moveTo>
                    <a:cubicBezTo>
                      <a:pt x="150" y="11"/>
                      <a:pt x="150" y="11"/>
                      <a:pt x="150" y="11"/>
                    </a:cubicBezTo>
                    <a:cubicBezTo>
                      <a:pt x="150" y="5"/>
                      <a:pt x="145" y="0"/>
                      <a:pt x="13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31"/>
                      <a:pt x="0" y="131"/>
                      <a:pt x="0" y="131"/>
                    </a:cubicBezTo>
                    <a:lnTo>
                      <a:pt x="150" y="131"/>
                    </a:ln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id="{B7E7E565-656F-409E-995A-803441F91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909"/>
                <a:ext cx="301" cy="483"/>
              </a:xfrm>
              <a:custGeom>
                <a:avLst/>
                <a:gdLst>
                  <a:gd name="T0" fmla="*/ 151 w 159"/>
                  <a:gd name="T1" fmla="*/ 145 h 256"/>
                  <a:gd name="T2" fmla="*/ 94 w 159"/>
                  <a:gd name="T3" fmla="*/ 84 h 256"/>
                  <a:gd name="T4" fmla="*/ 67 w 159"/>
                  <a:gd name="T5" fmla="*/ 102 h 256"/>
                  <a:gd name="T6" fmla="*/ 112 w 159"/>
                  <a:gd name="T7" fmla="*/ 165 h 256"/>
                  <a:gd name="T8" fmla="*/ 90 w 159"/>
                  <a:gd name="T9" fmla="*/ 165 h 256"/>
                  <a:gd name="T10" fmla="*/ 37 w 159"/>
                  <a:gd name="T11" fmla="*/ 109 h 256"/>
                  <a:gd name="T12" fmla="*/ 31 w 159"/>
                  <a:gd name="T13" fmla="*/ 69 h 256"/>
                  <a:gd name="T14" fmla="*/ 30 w 159"/>
                  <a:gd name="T15" fmla="*/ 24 h 256"/>
                  <a:gd name="T16" fmla="*/ 22 w 159"/>
                  <a:gd name="T17" fmla="*/ 4 h 256"/>
                  <a:gd name="T18" fmla="*/ 2 w 159"/>
                  <a:gd name="T19" fmla="*/ 11 h 256"/>
                  <a:gd name="T20" fmla="*/ 2 w 159"/>
                  <a:gd name="T21" fmla="*/ 62 h 256"/>
                  <a:gd name="T22" fmla="*/ 0 w 159"/>
                  <a:gd name="T23" fmla="*/ 126 h 256"/>
                  <a:gd name="T24" fmla="*/ 63 w 159"/>
                  <a:gd name="T25" fmla="*/ 256 h 256"/>
                  <a:gd name="T26" fmla="*/ 159 w 159"/>
                  <a:gd name="T27" fmla="*/ 256 h 256"/>
                  <a:gd name="T28" fmla="*/ 159 w 159"/>
                  <a:gd name="T29" fmla="*/ 163 h 256"/>
                  <a:gd name="T30" fmla="*/ 151 w 159"/>
                  <a:gd name="T31" fmla="*/ 14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256">
                    <a:moveTo>
                      <a:pt x="151" y="145"/>
                    </a:moveTo>
                    <a:cubicBezTo>
                      <a:pt x="94" y="84"/>
                      <a:pt x="94" y="84"/>
                      <a:pt x="94" y="84"/>
                    </a:cubicBezTo>
                    <a:cubicBezTo>
                      <a:pt x="80" y="66"/>
                      <a:pt x="51" y="85"/>
                      <a:pt x="67" y="102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90" y="165"/>
                      <a:pt x="90" y="165"/>
                      <a:pt x="90" y="165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2" y="73"/>
                      <a:pt x="31" y="69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3" y="16"/>
                      <a:pt x="30" y="7"/>
                      <a:pt x="22" y="4"/>
                    </a:cubicBezTo>
                    <a:cubicBezTo>
                      <a:pt x="15" y="0"/>
                      <a:pt x="6" y="4"/>
                      <a:pt x="2" y="1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66"/>
                      <a:pt x="0" y="126"/>
                      <a:pt x="0" y="126"/>
                    </a:cubicBezTo>
                    <a:cubicBezTo>
                      <a:pt x="63" y="256"/>
                      <a:pt x="63" y="256"/>
                      <a:pt x="63" y="256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9" y="163"/>
                      <a:pt x="159" y="163"/>
                      <a:pt x="159" y="163"/>
                    </a:cubicBezTo>
                    <a:cubicBezTo>
                      <a:pt x="158" y="157"/>
                      <a:pt x="155" y="149"/>
                      <a:pt x="151" y="14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52">
                <a:extLst>
                  <a:ext uri="{FF2B5EF4-FFF2-40B4-BE49-F238E27FC236}">
                    <a16:creationId xmlns:a16="http://schemas.microsoft.com/office/drawing/2014/main" id="{988AA2D3-DA39-4748-8A2F-20F7DFF1DC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1" y="1885"/>
                <a:ext cx="339" cy="526"/>
              </a:xfrm>
              <a:custGeom>
                <a:avLst/>
                <a:gdLst>
                  <a:gd name="T0" fmla="*/ 179 w 179"/>
                  <a:gd name="T1" fmla="*/ 279 h 279"/>
                  <a:gd name="T2" fmla="*/ 67 w 179"/>
                  <a:gd name="T3" fmla="*/ 279 h 279"/>
                  <a:gd name="T4" fmla="*/ 1 w 179"/>
                  <a:gd name="T5" fmla="*/ 141 h 279"/>
                  <a:gd name="T6" fmla="*/ 1 w 179"/>
                  <a:gd name="T7" fmla="*/ 139 h 279"/>
                  <a:gd name="T8" fmla="*/ 2 w 179"/>
                  <a:gd name="T9" fmla="*/ 74 h 279"/>
                  <a:gd name="T10" fmla="*/ 4 w 179"/>
                  <a:gd name="T11" fmla="*/ 20 h 279"/>
                  <a:gd name="T12" fmla="*/ 5 w 179"/>
                  <a:gd name="T13" fmla="*/ 18 h 279"/>
                  <a:gd name="T14" fmla="*/ 38 w 179"/>
                  <a:gd name="T15" fmla="*/ 6 h 279"/>
                  <a:gd name="T16" fmla="*/ 51 w 179"/>
                  <a:gd name="T17" fmla="*/ 29 h 279"/>
                  <a:gd name="T18" fmla="*/ 51 w 179"/>
                  <a:gd name="T19" fmla="*/ 34 h 279"/>
                  <a:gd name="T20" fmla="*/ 51 w 179"/>
                  <a:gd name="T21" fmla="*/ 34 h 279"/>
                  <a:gd name="T22" fmla="*/ 50 w 179"/>
                  <a:gd name="T23" fmla="*/ 78 h 279"/>
                  <a:gd name="T24" fmla="*/ 55 w 179"/>
                  <a:gd name="T25" fmla="*/ 115 h 279"/>
                  <a:gd name="T26" fmla="*/ 98 w 179"/>
                  <a:gd name="T27" fmla="*/ 161 h 279"/>
                  <a:gd name="T28" fmla="*/ 69 w 179"/>
                  <a:gd name="T29" fmla="*/ 120 h 279"/>
                  <a:gd name="T30" fmla="*/ 64 w 179"/>
                  <a:gd name="T31" fmla="*/ 98 h 279"/>
                  <a:gd name="T32" fmla="*/ 85 w 179"/>
                  <a:gd name="T33" fmla="*/ 81 h 279"/>
                  <a:gd name="T34" fmla="*/ 112 w 179"/>
                  <a:gd name="T35" fmla="*/ 91 h 279"/>
                  <a:gd name="T36" fmla="*/ 168 w 179"/>
                  <a:gd name="T37" fmla="*/ 151 h 279"/>
                  <a:gd name="T38" fmla="*/ 168 w 179"/>
                  <a:gd name="T39" fmla="*/ 151 h 279"/>
                  <a:gd name="T40" fmla="*/ 168 w 179"/>
                  <a:gd name="T41" fmla="*/ 151 h 279"/>
                  <a:gd name="T42" fmla="*/ 179 w 179"/>
                  <a:gd name="T43" fmla="*/ 175 h 279"/>
                  <a:gd name="T44" fmla="*/ 179 w 179"/>
                  <a:gd name="T45" fmla="*/ 176 h 279"/>
                  <a:gd name="T46" fmla="*/ 179 w 179"/>
                  <a:gd name="T47" fmla="*/ 279 h 279"/>
                  <a:gd name="T48" fmla="*/ 79 w 179"/>
                  <a:gd name="T49" fmla="*/ 259 h 279"/>
                  <a:gd name="T50" fmla="*/ 159 w 179"/>
                  <a:gd name="T51" fmla="*/ 259 h 279"/>
                  <a:gd name="T52" fmla="*/ 159 w 179"/>
                  <a:gd name="T53" fmla="*/ 177 h 279"/>
                  <a:gd name="T54" fmla="*/ 154 w 179"/>
                  <a:gd name="T55" fmla="*/ 165 h 279"/>
                  <a:gd name="T56" fmla="*/ 154 w 179"/>
                  <a:gd name="T57" fmla="*/ 165 h 279"/>
                  <a:gd name="T58" fmla="*/ 97 w 179"/>
                  <a:gd name="T59" fmla="*/ 104 h 279"/>
                  <a:gd name="T60" fmla="*/ 88 w 179"/>
                  <a:gd name="T61" fmla="*/ 100 h 279"/>
                  <a:gd name="T62" fmla="*/ 82 w 179"/>
                  <a:gd name="T63" fmla="*/ 104 h 279"/>
                  <a:gd name="T64" fmla="*/ 84 w 179"/>
                  <a:gd name="T65" fmla="*/ 108 h 279"/>
                  <a:gd name="T66" fmla="*/ 141 w 179"/>
                  <a:gd name="T67" fmla="*/ 187 h 279"/>
                  <a:gd name="T68" fmla="*/ 96 w 179"/>
                  <a:gd name="T69" fmla="*/ 187 h 279"/>
                  <a:gd name="T70" fmla="*/ 36 w 179"/>
                  <a:gd name="T71" fmla="*/ 123 h 279"/>
                  <a:gd name="T72" fmla="*/ 35 w 179"/>
                  <a:gd name="T73" fmla="*/ 120 h 279"/>
                  <a:gd name="T74" fmla="*/ 31 w 179"/>
                  <a:gd name="T75" fmla="*/ 81 h 279"/>
                  <a:gd name="T76" fmla="*/ 31 w 179"/>
                  <a:gd name="T77" fmla="*/ 79 h 279"/>
                  <a:gd name="T78" fmla="*/ 32 w 179"/>
                  <a:gd name="T79" fmla="*/ 35 h 279"/>
                  <a:gd name="T80" fmla="*/ 31 w 179"/>
                  <a:gd name="T81" fmla="*/ 31 h 279"/>
                  <a:gd name="T82" fmla="*/ 30 w 179"/>
                  <a:gd name="T83" fmla="*/ 24 h 279"/>
                  <a:gd name="T84" fmla="*/ 23 w 179"/>
                  <a:gd name="T85" fmla="*/ 25 h 279"/>
                  <a:gd name="T86" fmla="*/ 21 w 179"/>
                  <a:gd name="T87" fmla="*/ 78 h 279"/>
                  <a:gd name="T88" fmla="*/ 20 w 179"/>
                  <a:gd name="T89" fmla="*/ 137 h 279"/>
                  <a:gd name="T90" fmla="*/ 79 w 179"/>
                  <a:gd name="T91" fmla="*/ 25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9" h="279">
                    <a:moveTo>
                      <a:pt x="179" y="279"/>
                    </a:moveTo>
                    <a:cubicBezTo>
                      <a:pt x="67" y="279"/>
                      <a:pt x="67" y="279"/>
                      <a:pt x="67" y="279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93"/>
                      <a:pt x="1" y="79"/>
                      <a:pt x="2" y="74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0" y="6"/>
                      <a:pt x="25" y="0"/>
                      <a:pt x="38" y="6"/>
                    </a:cubicBezTo>
                    <a:cubicBezTo>
                      <a:pt x="49" y="11"/>
                      <a:pt x="50" y="22"/>
                      <a:pt x="51" y="29"/>
                    </a:cubicBezTo>
                    <a:cubicBezTo>
                      <a:pt x="51" y="31"/>
                      <a:pt x="51" y="32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2" y="85"/>
                      <a:pt x="54" y="104"/>
                      <a:pt x="55" y="115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63" y="114"/>
                      <a:pt x="61" y="106"/>
                      <a:pt x="64" y="98"/>
                    </a:cubicBezTo>
                    <a:cubicBezTo>
                      <a:pt x="67" y="89"/>
                      <a:pt x="75" y="82"/>
                      <a:pt x="85" y="81"/>
                    </a:cubicBezTo>
                    <a:cubicBezTo>
                      <a:pt x="95" y="79"/>
                      <a:pt x="105" y="83"/>
                      <a:pt x="112" y="91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3" y="157"/>
                      <a:pt x="178" y="167"/>
                      <a:pt x="179" y="175"/>
                    </a:cubicBezTo>
                    <a:cubicBezTo>
                      <a:pt x="179" y="176"/>
                      <a:pt x="179" y="176"/>
                      <a:pt x="179" y="176"/>
                    </a:cubicBezTo>
                    <a:lnTo>
                      <a:pt x="179" y="279"/>
                    </a:lnTo>
                    <a:close/>
                    <a:moveTo>
                      <a:pt x="79" y="259"/>
                    </a:moveTo>
                    <a:cubicBezTo>
                      <a:pt x="159" y="259"/>
                      <a:pt x="159" y="259"/>
                      <a:pt x="159" y="259"/>
                    </a:cubicBezTo>
                    <a:cubicBezTo>
                      <a:pt x="159" y="177"/>
                      <a:pt x="159" y="177"/>
                      <a:pt x="159" y="177"/>
                    </a:cubicBezTo>
                    <a:cubicBezTo>
                      <a:pt x="159" y="173"/>
                      <a:pt x="156" y="167"/>
                      <a:pt x="154" y="165"/>
                    </a:cubicBezTo>
                    <a:cubicBezTo>
                      <a:pt x="154" y="165"/>
                      <a:pt x="154" y="165"/>
                      <a:pt x="154" y="165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4" y="101"/>
                      <a:pt x="91" y="99"/>
                      <a:pt x="88" y="100"/>
                    </a:cubicBezTo>
                    <a:cubicBezTo>
                      <a:pt x="85" y="100"/>
                      <a:pt x="83" y="102"/>
                      <a:pt x="82" y="104"/>
                    </a:cubicBezTo>
                    <a:cubicBezTo>
                      <a:pt x="82" y="105"/>
                      <a:pt x="82" y="107"/>
                      <a:pt x="84" y="108"/>
                    </a:cubicBezTo>
                    <a:cubicBezTo>
                      <a:pt x="141" y="187"/>
                      <a:pt x="141" y="187"/>
                      <a:pt x="141" y="187"/>
                    </a:cubicBezTo>
                    <a:cubicBezTo>
                      <a:pt x="96" y="187"/>
                      <a:pt x="96" y="187"/>
                      <a:pt x="96" y="187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35" y="120"/>
                      <a:pt x="35" y="120"/>
                      <a:pt x="35" y="120"/>
                    </a:cubicBezTo>
                    <a:cubicBezTo>
                      <a:pt x="34" y="103"/>
                      <a:pt x="32" y="84"/>
                      <a:pt x="31" y="81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4"/>
                      <a:pt x="31" y="32"/>
                      <a:pt x="31" y="31"/>
                    </a:cubicBezTo>
                    <a:cubicBezTo>
                      <a:pt x="31" y="28"/>
                      <a:pt x="31" y="24"/>
                      <a:pt x="30" y="24"/>
                    </a:cubicBezTo>
                    <a:cubicBezTo>
                      <a:pt x="28" y="22"/>
                      <a:pt x="25" y="23"/>
                      <a:pt x="23" y="25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0" y="84"/>
                      <a:pt x="20" y="111"/>
                      <a:pt x="20" y="137"/>
                    </a:cubicBezTo>
                    <a:lnTo>
                      <a:pt x="79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53">
                <a:extLst>
                  <a:ext uri="{FF2B5EF4-FFF2-40B4-BE49-F238E27FC236}">
                    <a16:creationId xmlns:a16="http://schemas.microsoft.com/office/drawing/2014/main" id="{6BBC079F-8BD1-4A63-84FF-433E797EC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403"/>
                <a:ext cx="284" cy="247"/>
              </a:xfrm>
              <a:custGeom>
                <a:avLst/>
                <a:gdLst>
                  <a:gd name="T0" fmla="*/ 0 w 150"/>
                  <a:gd name="T1" fmla="*/ 131 h 131"/>
                  <a:gd name="T2" fmla="*/ 0 w 150"/>
                  <a:gd name="T3" fmla="*/ 11 h 131"/>
                  <a:gd name="T4" fmla="*/ 11 w 150"/>
                  <a:gd name="T5" fmla="*/ 0 h 131"/>
                  <a:gd name="T6" fmla="*/ 139 w 150"/>
                  <a:gd name="T7" fmla="*/ 0 h 131"/>
                  <a:gd name="T8" fmla="*/ 150 w 150"/>
                  <a:gd name="T9" fmla="*/ 11 h 131"/>
                  <a:gd name="T10" fmla="*/ 150 w 150"/>
                  <a:gd name="T11" fmla="*/ 131 h 131"/>
                  <a:gd name="T12" fmla="*/ 0 w 150"/>
                  <a:gd name="T1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31">
                    <a:moveTo>
                      <a:pt x="0" y="13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31"/>
                      <a:pt x="150" y="131"/>
                      <a:pt x="150" y="131"/>
                    </a:cubicBez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54">
                <a:extLst>
                  <a:ext uri="{FF2B5EF4-FFF2-40B4-BE49-F238E27FC236}">
                    <a16:creationId xmlns:a16="http://schemas.microsoft.com/office/drawing/2014/main" id="{3F2E9B09-C0F4-42BB-9E86-C571659AE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384"/>
                <a:ext cx="321" cy="266"/>
              </a:xfrm>
              <a:custGeom>
                <a:avLst/>
                <a:gdLst>
                  <a:gd name="T0" fmla="*/ 170 w 170"/>
                  <a:gd name="T1" fmla="*/ 141 h 141"/>
                  <a:gd name="T2" fmla="*/ 150 w 170"/>
                  <a:gd name="T3" fmla="*/ 141 h 141"/>
                  <a:gd name="T4" fmla="*/ 150 w 170"/>
                  <a:gd name="T5" fmla="*/ 21 h 141"/>
                  <a:gd name="T6" fmla="*/ 149 w 170"/>
                  <a:gd name="T7" fmla="*/ 20 h 141"/>
                  <a:gd name="T8" fmla="*/ 21 w 170"/>
                  <a:gd name="T9" fmla="*/ 20 h 141"/>
                  <a:gd name="T10" fmla="*/ 19 w 170"/>
                  <a:gd name="T11" fmla="*/ 21 h 141"/>
                  <a:gd name="T12" fmla="*/ 19 w 170"/>
                  <a:gd name="T13" fmla="*/ 141 h 141"/>
                  <a:gd name="T14" fmla="*/ 0 w 170"/>
                  <a:gd name="T15" fmla="*/ 141 h 141"/>
                  <a:gd name="T16" fmla="*/ 0 w 170"/>
                  <a:gd name="T17" fmla="*/ 21 h 141"/>
                  <a:gd name="T18" fmla="*/ 21 w 170"/>
                  <a:gd name="T19" fmla="*/ 0 h 141"/>
                  <a:gd name="T20" fmla="*/ 149 w 170"/>
                  <a:gd name="T21" fmla="*/ 0 h 141"/>
                  <a:gd name="T22" fmla="*/ 170 w 170"/>
                  <a:gd name="T23" fmla="*/ 21 h 141"/>
                  <a:gd name="T24" fmla="*/ 170 w 170"/>
                  <a:gd name="T25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170" y="141"/>
                    </a:move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0"/>
                      <a:pt x="150" y="20"/>
                      <a:pt x="149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19" y="20"/>
                      <a:pt x="19" y="21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0" y="0"/>
                      <a:pt x="170" y="9"/>
                      <a:pt x="170" y="21"/>
                    </a:cubicBezTo>
                    <a:lnTo>
                      <a:pt x="170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78" name="Freeform 55">
                <a:extLst>
                  <a:ext uri="{FF2B5EF4-FFF2-40B4-BE49-F238E27FC236}">
                    <a16:creationId xmlns:a16="http://schemas.microsoft.com/office/drawing/2014/main" id="{D3994513-CC60-428F-915D-D5726E0C0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384"/>
                <a:ext cx="321" cy="266"/>
              </a:xfrm>
              <a:custGeom>
                <a:avLst/>
                <a:gdLst>
                  <a:gd name="T0" fmla="*/ 170 w 170"/>
                  <a:gd name="T1" fmla="*/ 141 h 141"/>
                  <a:gd name="T2" fmla="*/ 150 w 170"/>
                  <a:gd name="T3" fmla="*/ 141 h 141"/>
                  <a:gd name="T4" fmla="*/ 150 w 170"/>
                  <a:gd name="T5" fmla="*/ 21 h 141"/>
                  <a:gd name="T6" fmla="*/ 149 w 170"/>
                  <a:gd name="T7" fmla="*/ 20 h 141"/>
                  <a:gd name="T8" fmla="*/ 21 w 170"/>
                  <a:gd name="T9" fmla="*/ 20 h 141"/>
                  <a:gd name="T10" fmla="*/ 20 w 170"/>
                  <a:gd name="T11" fmla="*/ 21 h 141"/>
                  <a:gd name="T12" fmla="*/ 20 w 170"/>
                  <a:gd name="T13" fmla="*/ 141 h 141"/>
                  <a:gd name="T14" fmla="*/ 0 w 170"/>
                  <a:gd name="T15" fmla="*/ 141 h 141"/>
                  <a:gd name="T16" fmla="*/ 0 w 170"/>
                  <a:gd name="T17" fmla="*/ 21 h 141"/>
                  <a:gd name="T18" fmla="*/ 21 w 170"/>
                  <a:gd name="T19" fmla="*/ 0 h 141"/>
                  <a:gd name="T20" fmla="*/ 149 w 170"/>
                  <a:gd name="T21" fmla="*/ 0 h 141"/>
                  <a:gd name="T22" fmla="*/ 170 w 170"/>
                  <a:gd name="T23" fmla="*/ 21 h 141"/>
                  <a:gd name="T24" fmla="*/ 170 w 170"/>
                  <a:gd name="T25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170" y="141"/>
                    </a:move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0"/>
                      <a:pt x="150" y="20"/>
                      <a:pt x="149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20" y="21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1" y="0"/>
                      <a:pt x="170" y="9"/>
                      <a:pt x="170" y="21"/>
                    </a:cubicBezTo>
                    <a:lnTo>
                      <a:pt x="170" y="141"/>
                    </a:lnTo>
                    <a:close/>
                  </a:path>
                </a:pathLst>
              </a:custGeom>
              <a:solidFill>
                <a:srgbClr val="2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E6283A1-5641-4EEC-ADEE-9DDF59651E52}"/>
              </a:ext>
            </a:extLst>
          </p:cNvPr>
          <p:cNvGrpSpPr/>
          <p:nvPr/>
        </p:nvGrpSpPr>
        <p:grpSpPr>
          <a:xfrm>
            <a:off x="6626297" y="5341962"/>
            <a:ext cx="3653776" cy="730302"/>
            <a:chOff x="5102297" y="5341962"/>
            <a:chExt cx="3653776" cy="730302"/>
          </a:xfrm>
        </p:grpSpPr>
        <p:sp>
          <p:nvSpPr>
            <p:cNvPr id="135" name="Retângulo 134">
              <a:extLst>
                <a:ext uri="{FF2B5EF4-FFF2-40B4-BE49-F238E27FC236}">
                  <a16:creationId xmlns:a16="http://schemas.microsoft.com/office/drawing/2014/main" id="{A7437651-2F46-40F1-96C9-E6D4F07892A8}"/>
                </a:ext>
              </a:extLst>
            </p:cNvPr>
            <p:cNvSpPr/>
            <p:nvPr/>
          </p:nvSpPr>
          <p:spPr>
            <a:xfrm>
              <a:off x="5810510" y="5576072"/>
              <a:ext cx="2945563" cy="30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53% com </a:t>
              </a: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pré pagamento</a:t>
              </a:r>
              <a:endParaRPr lang="pt-BR" sz="1600" dirty="0">
                <a:solidFill>
                  <a:srgbClr val="2C3F4F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80" name="Group 58">
              <a:extLst>
                <a:ext uri="{FF2B5EF4-FFF2-40B4-BE49-F238E27FC236}">
                  <a16:creationId xmlns:a16="http://schemas.microsoft.com/office/drawing/2014/main" id="{F598FFCD-E378-4B4A-B788-1ECEA085DA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02297" y="5341962"/>
              <a:ext cx="523384" cy="730302"/>
              <a:chOff x="2756" y="1991"/>
              <a:chExt cx="387" cy="540"/>
            </a:xfrm>
            <a:solidFill>
              <a:srgbClr val="2C3F4F"/>
            </a:solidFill>
          </p:grpSpPr>
          <p:sp>
            <p:nvSpPr>
              <p:cNvPr id="84" name="Freeform 59">
                <a:extLst>
                  <a:ext uri="{FF2B5EF4-FFF2-40B4-BE49-F238E27FC236}">
                    <a16:creationId xmlns:a16="http://schemas.microsoft.com/office/drawing/2014/main" id="{C176C271-23C5-4178-8519-4BFE5F9D2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2183"/>
                <a:ext cx="118" cy="109"/>
              </a:xfrm>
              <a:custGeom>
                <a:avLst/>
                <a:gdLst>
                  <a:gd name="T0" fmla="*/ 36 w 38"/>
                  <a:gd name="T1" fmla="*/ 15 h 35"/>
                  <a:gd name="T2" fmla="*/ 38 w 38"/>
                  <a:gd name="T3" fmla="*/ 33 h 35"/>
                  <a:gd name="T4" fmla="*/ 35 w 38"/>
                  <a:gd name="T5" fmla="*/ 35 h 35"/>
                  <a:gd name="T6" fmla="*/ 1 w 38"/>
                  <a:gd name="T7" fmla="*/ 18 h 35"/>
                  <a:gd name="T8" fmla="*/ 1 w 38"/>
                  <a:gd name="T9" fmla="*/ 16 h 35"/>
                  <a:gd name="T10" fmla="*/ 17 w 38"/>
                  <a:gd name="T11" fmla="*/ 5 h 35"/>
                  <a:gd name="T12" fmla="*/ 36 w 38"/>
                  <a:gd name="T1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5">
                    <a:moveTo>
                      <a:pt x="36" y="15"/>
                    </a:move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4"/>
                      <a:pt x="36" y="35"/>
                      <a:pt x="35" y="3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6"/>
                      <a:pt x="1" y="1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5" y="0"/>
                      <a:pt x="36" y="5"/>
                      <a:pt x="36" y="15"/>
                    </a:cubicBez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37FF1FAA-C11C-4151-894A-6037183DC7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5" y="2180"/>
                <a:ext cx="138" cy="121"/>
              </a:xfrm>
              <a:custGeom>
                <a:avLst/>
                <a:gdLst>
                  <a:gd name="T0" fmla="*/ 39 w 44"/>
                  <a:gd name="T1" fmla="*/ 39 h 39"/>
                  <a:gd name="T2" fmla="*/ 37 w 44"/>
                  <a:gd name="T3" fmla="*/ 38 h 39"/>
                  <a:gd name="T4" fmla="*/ 3 w 44"/>
                  <a:gd name="T5" fmla="*/ 22 h 39"/>
                  <a:gd name="T6" fmla="*/ 1 w 44"/>
                  <a:gd name="T7" fmla="*/ 18 h 39"/>
                  <a:gd name="T8" fmla="*/ 2 w 44"/>
                  <a:gd name="T9" fmla="*/ 14 h 39"/>
                  <a:gd name="T10" fmla="*/ 18 w 44"/>
                  <a:gd name="T11" fmla="*/ 4 h 39"/>
                  <a:gd name="T12" fmla="*/ 33 w 44"/>
                  <a:gd name="T13" fmla="*/ 3 h 39"/>
                  <a:gd name="T14" fmla="*/ 42 w 44"/>
                  <a:gd name="T15" fmla="*/ 16 h 39"/>
                  <a:gd name="T16" fmla="*/ 44 w 44"/>
                  <a:gd name="T17" fmla="*/ 34 h 39"/>
                  <a:gd name="T18" fmla="*/ 42 w 44"/>
                  <a:gd name="T19" fmla="*/ 38 h 39"/>
                  <a:gd name="T20" fmla="*/ 39 w 44"/>
                  <a:gd name="T21" fmla="*/ 39 h 39"/>
                  <a:gd name="T22" fmla="*/ 8 w 44"/>
                  <a:gd name="T23" fmla="*/ 18 h 39"/>
                  <a:gd name="T24" fmla="*/ 37 w 44"/>
                  <a:gd name="T25" fmla="*/ 32 h 39"/>
                  <a:gd name="T26" fmla="*/ 36 w 44"/>
                  <a:gd name="T27" fmla="*/ 16 h 39"/>
                  <a:gd name="T28" fmla="*/ 31 w 44"/>
                  <a:gd name="T29" fmla="*/ 8 h 39"/>
                  <a:gd name="T30" fmla="*/ 21 w 44"/>
                  <a:gd name="T31" fmla="*/ 9 h 39"/>
                  <a:gd name="T32" fmla="*/ 8 w 44"/>
                  <a:gd name="T33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9">
                    <a:moveTo>
                      <a:pt x="39" y="39"/>
                    </a:moveTo>
                    <a:cubicBezTo>
                      <a:pt x="38" y="39"/>
                      <a:pt x="37" y="39"/>
                      <a:pt x="37" y="38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1"/>
                      <a:pt x="1" y="20"/>
                      <a:pt x="1" y="18"/>
                    </a:cubicBezTo>
                    <a:cubicBezTo>
                      <a:pt x="0" y="17"/>
                      <a:pt x="1" y="15"/>
                      <a:pt x="2" y="1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3" y="1"/>
                      <a:pt x="28" y="0"/>
                      <a:pt x="33" y="3"/>
                    </a:cubicBezTo>
                    <a:cubicBezTo>
                      <a:pt x="39" y="5"/>
                      <a:pt x="42" y="10"/>
                      <a:pt x="42" y="16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5"/>
                      <a:pt x="43" y="37"/>
                      <a:pt x="42" y="38"/>
                    </a:cubicBezTo>
                    <a:cubicBezTo>
                      <a:pt x="41" y="39"/>
                      <a:pt x="40" y="39"/>
                      <a:pt x="39" y="39"/>
                    </a:cubicBezTo>
                    <a:close/>
                    <a:moveTo>
                      <a:pt x="8" y="18"/>
                    </a:moveTo>
                    <a:cubicBezTo>
                      <a:pt x="37" y="32"/>
                      <a:pt x="37" y="32"/>
                      <a:pt x="37" y="32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3"/>
                      <a:pt x="34" y="10"/>
                      <a:pt x="31" y="8"/>
                    </a:cubicBezTo>
                    <a:cubicBezTo>
                      <a:pt x="28" y="7"/>
                      <a:pt x="24" y="7"/>
                      <a:pt x="21" y="9"/>
                    </a:cubicBezTo>
                    <a:lnTo>
                      <a:pt x="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Freeform 61">
                <a:extLst>
                  <a:ext uri="{FF2B5EF4-FFF2-40B4-BE49-F238E27FC236}">
                    <a16:creationId xmlns:a16="http://schemas.microsoft.com/office/drawing/2014/main" id="{3F894B3D-8FA6-42F4-9AEA-EF884F27D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183"/>
                <a:ext cx="119" cy="109"/>
              </a:xfrm>
              <a:custGeom>
                <a:avLst/>
                <a:gdLst>
                  <a:gd name="T0" fmla="*/ 2 w 38"/>
                  <a:gd name="T1" fmla="*/ 15 h 35"/>
                  <a:gd name="T2" fmla="*/ 1 w 38"/>
                  <a:gd name="T3" fmla="*/ 33 h 35"/>
                  <a:gd name="T4" fmla="*/ 3 w 38"/>
                  <a:gd name="T5" fmla="*/ 35 h 35"/>
                  <a:gd name="T6" fmla="*/ 37 w 38"/>
                  <a:gd name="T7" fmla="*/ 18 h 35"/>
                  <a:gd name="T8" fmla="*/ 37 w 38"/>
                  <a:gd name="T9" fmla="*/ 16 h 35"/>
                  <a:gd name="T10" fmla="*/ 22 w 38"/>
                  <a:gd name="T11" fmla="*/ 5 h 35"/>
                  <a:gd name="T12" fmla="*/ 2 w 38"/>
                  <a:gd name="T1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5">
                    <a:moveTo>
                      <a:pt x="2" y="15"/>
                    </a:move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2" y="35"/>
                      <a:pt x="3" y="35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8"/>
                      <a:pt x="38" y="16"/>
                      <a:pt x="37" y="1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0"/>
                      <a:pt x="3" y="5"/>
                      <a:pt x="2" y="15"/>
                    </a:cubicBez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Freeform 62">
                <a:extLst>
                  <a:ext uri="{FF2B5EF4-FFF2-40B4-BE49-F238E27FC236}">
                    <a16:creationId xmlns:a16="http://schemas.microsoft.com/office/drawing/2014/main" id="{C91B8DF8-9448-4095-BCB2-C9FB66F80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6" y="2180"/>
                <a:ext cx="137" cy="121"/>
              </a:xfrm>
              <a:custGeom>
                <a:avLst/>
                <a:gdLst>
                  <a:gd name="T0" fmla="*/ 5 w 44"/>
                  <a:gd name="T1" fmla="*/ 39 h 39"/>
                  <a:gd name="T2" fmla="*/ 3 w 44"/>
                  <a:gd name="T3" fmla="*/ 38 h 39"/>
                  <a:gd name="T4" fmla="*/ 1 w 44"/>
                  <a:gd name="T5" fmla="*/ 34 h 39"/>
                  <a:gd name="T6" fmla="*/ 2 w 44"/>
                  <a:gd name="T7" fmla="*/ 16 h 39"/>
                  <a:gd name="T8" fmla="*/ 11 w 44"/>
                  <a:gd name="T9" fmla="*/ 3 h 39"/>
                  <a:gd name="T10" fmla="*/ 26 w 44"/>
                  <a:gd name="T11" fmla="*/ 4 h 39"/>
                  <a:gd name="T12" fmla="*/ 42 w 44"/>
                  <a:gd name="T13" fmla="*/ 14 h 39"/>
                  <a:gd name="T14" fmla="*/ 44 w 44"/>
                  <a:gd name="T15" fmla="*/ 18 h 39"/>
                  <a:gd name="T16" fmla="*/ 41 w 44"/>
                  <a:gd name="T17" fmla="*/ 22 h 39"/>
                  <a:gd name="T18" fmla="*/ 7 w 44"/>
                  <a:gd name="T19" fmla="*/ 38 h 39"/>
                  <a:gd name="T20" fmla="*/ 5 w 44"/>
                  <a:gd name="T21" fmla="*/ 39 h 39"/>
                  <a:gd name="T22" fmla="*/ 17 w 44"/>
                  <a:gd name="T23" fmla="*/ 7 h 39"/>
                  <a:gd name="T24" fmla="*/ 13 w 44"/>
                  <a:gd name="T25" fmla="*/ 8 h 39"/>
                  <a:gd name="T26" fmla="*/ 8 w 44"/>
                  <a:gd name="T27" fmla="*/ 16 h 39"/>
                  <a:gd name="T28" fmla="*/ 7 w 44"/>
                  <a:gd name="T29" fmla="*/ 32 h 39"/>
                  <a:gd name="T30" fmla="*/ 36 w 44"/>
                  <a:gd name="T31" fmla="*/ 18 h 39"/>
                  <a:gd name="T32" fmla="*/ 23 w 44"/>
                  <a:gd name="T33" fmla="*/ 9 h 39"/>
                  <a:gd name="T34" fmla="*/ 17 w 44"/>
                  <a:gd name="T35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39">
                    <a:moveTo>
                      <a:pt x="5" y="39"/>
                    </a:moveTo>
                    <a:cubicBezTo>
                      <a:pt x="4" y="39"/>
                      <a:pt x="3" y="39"/>
                      <a:pt x="3" y="38"/>
                    </a:cubicBezTo>
                    <a:cubicBezTo>
                      <a:pt x="1" y="37"/>
                      <a:pt x="0" y="35"/>
                      <a:pt x="1" y="3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0"/>
                      <a:pt x="6" y="5"/>
                      <a:pt x="11" y="3"/>
                    </a:cubicBezTo>
                    <a:cubicBezTo>
                      <a:pt x="16" y="0"/>
                      <a:pt x="22" y="1"/>
                      <a:pt x="26" y="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3" y="15"/>
                      <a:pt x="44" y="17"/>
                      <a:pt x="44" y="18"/>
                    </a:cubicBezTo>
                    <a:cubicBezTo>
                      <a:pt x="43" y="20"/>
                      <a:pt x="43" y="21"/>
                      <a:pt x="41" y="2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9"/>
                      <a:pt x="6" y="39"/>
                      <a:pt x="5" y="39"/>
                    </a:cubicBezTo>
                    <a:close/>
                    <a:moveTo>
                      <a:pt x="17" y="7"/>
                    </a:moveTo>
                    <a:cubicBezTo>
                      <a:pt x="16" y="7"/>
                      <a:pt x="15" y="7"/>
                      <a:pt x="13" y="8"/>
                    </a:cubicBezTo>
                    <a:cubicBezTo>
                      <a:pt x="10" y="10"/>
                      <a:pt x="8" y="13"/>
                      <a:pt x="8" y="16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8"/>
                      <a:pt x="19" y="7"/>
                      <a:pt x="1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" name="Freeform 63">
                <a:extLst>
                  <a:ext uri="{FF2B5EF4-FFF2-40B4-BE49-F238E27FC236}">
                    <a16:creationId xmlns:a16="http://schemas.microsoft.com/office/drawing/2014/main" id="{419D0F2D-69CB-49D8-A384-8C4A585D7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2000"/>
                <a:ext cx="178" cy="177"/>
              </a:xfrm>
              <a:custGeom>
                <a:avLst/>
                <a:gdLst>
                  <a:gd name="T0" fmla="*/ 28 w 57"/>
                  <a:gd name="T1" fmla="*/ 1 h 57"/>
                  <a:gd name="T2" fmla="*/ 0 w 57"/>
                  <a:gd name="T3" fmla="*/ 29 h 57"/>
                  <a:gd name="T4" fmla="*/ 29 w 57"/>
                  <a:gd name="T5" fmla="*/ 57 h 57"/>
                  <a:gd name="T6" fmla="*/ 57 w 57"/>
                  <a:gd name="T7" fmla="*/ 28 h 57"/>
                  <a:gd name="T8" fmla="*/ 28 w 57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8" y="1"/>
                    </a:moveTo>
                    <a:cubicBezTo>
                      <a:pt x="12" y="1"/>
                      <a:pt x="0" y="14"/>
                      <a:pt x="0" y="29"/>
                    </a:cubicBezTo>
                    <a:cubicBezTo>
                      <a:pt x="1" y="45"/>
                      <a:pt x="13" y="57"/>
                      <a:pt x="29" y="57"/>
                    </a:cubicBezTo>
                    <a:cubicBezTo>
                      <a:pt x="45" y="56"/>
                      <a:pt x="57" y="44"/>
                      <a:pt x="57" y="28"/>
                    </a:cubicBezTo>
                    <a:cubicBezTo>
                      <a:pt x="56" y="13"/>
                      <a:pt x="43" y="0"/>
                      <a:pt x="28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64">
                <a:extLst>
                  <a:ext uri="{FF2B5EF4-FFF2-40B4-BE49-F238E27FC236}">
                    <a16:creationId xmlns:a16="http://schemas.microsoft.com/office/drawing/2014/main" id="{8A9C8CEB-C3BC-4877-BE69-4279A8157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1991"/>
                <a:ext cx="196" cy="195"/>
              </a:xfrm>
              <a:custGeom>
                <a:avLst/>
                <a:gdLst>
                  <a:gd name="T0" fmla="*/ 31 w 63"/>
                  <a:gd name="T1" fmla="*/ 63 h 63"/>
                  <a:gd name="T2" fmla="*/ 10 w 63"/>
                  <a:gd name="T3" fmla="*/ 54 h 63"/>
                  <a:gd name="T4" fmla="*/ 0 w 63"/>
                  <a:gd name="T5" fmla="*/ 32 h 63"/>
                  <a:gd name="T6" fmla="*/ 9 w 63"/>
                  <a:gd name="T7" fmla="*/ 10 h 63"/>
                  <a:gd name="T8" fmla="*/ 31 w 63"/>
                  <a:gd name="T9" fmla="*/ 1 h 63"/>
                  <a:gd name="T10" fmla="*/ 47 w 63"/>
                  <a:gd name="T11" fmla="*/ 5 h 63"/>
                  <a:gd name="T12" fmla="*/ 44 w 63"/>
                  <a:gd name="T13" fmla="*/ 10 h 63"/>
                  <a:gd name="T14" fmla="*/ 31 w 63"/>
                  <a:gd name="T15" fmla="*/ 7 h 63"/>
                  <a:gd name="T16" fmla="*/ 13 w 63"/>
                  <a:gd name="T17" fmla="*/ 14 h 63"/>
                  <a:gd name="T18" fmla="*/ 6 w 63"/>
                  <a:gd name="T19" fmla="*/ 32 h 63"/>
                  <a:gd name="T20" fmla="*/ 14 w 63"/>
                  <a:gd name="T21" fmla="*/ 50 h 63"/>
                  <a:gd name="T22" fmla="*/ 32 w 63"/>
                  <a:gd name="T23" fmla="*/ 57 h 63"/>
                  <a:gd name="T24" fmla="*/ 50 w 63"/>
                  <a:gd name="T25" fmla="*/ 49 h 63"/>
                  <a:gd name="T26" fmla="*/ 57 w 63"/>
                  <a:gd name="T27" fmla="*/ 31 h 63"/>
                  <a:gd name="T28" fmla="*/ 55 w 63"/>
                  <a:gd name="T29" fmla="*/ 23 h 63"/>
                  <a:gd name="T30" fmla="*/ 61 w 63"/>
                  <a:gd name="T31" fmla="*/ 22 h 63"/>
                  <a:gd name="T32" fmla="*/ 63 w 63"/>
                  <a:gd name="T33" fmla="*/ 31 h 63"/>
                  <a:gd name="T34" fmla="*/ 54 w 63"/>
                  <a:gd name="T35" fmla="*/ 53 h 63"/>
                  <a:gd name="T36" fmla="*/ 32 w 63"/>
                  <a:gd name="T37" fmla="*/ 63 h 63"/>
                  <a:gd name="T38" fmla="*/ 31 w 63"/>
                  <a:gd name="T3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63">
                    <a:moveTo>
                      <a:pt x="31" y="63"/>
                    </a:moveTo>
                    <a:cubicBezTo>
                      <a:pt x="23" y="63"/>
                      <a:pt x="16" y="60"/>
                      <a:pt x="10" y="54"/>
                    </a:cubicBezTo>
                    <a:cubicBezTo>
                      <a:pt x="4" y="48"/>
                      <a:pt x="0" y="41"/>
                      <a:pt x="0" y="32"/>
                    </a:cubicBezTo>
                    <a:cubicBezTo>
                      <a:pt x="0" y="24"/>
                      <a:pt x="3" y="16"/>
                      <a:pt x="9" y="10"/>
                    </a:cubicBezTo>
                    <a:cubicBezTo>
                      <a:pt x="15" y="4"/>
                      <a:pt x="22" y="1"/>
                      <a:pt x="31" y="1"/>
                    </a:cubicBezTo>
                    <a:cubicBezTo>
                      <a:pt x="37" y="0"/>
                      <a:pt x="42" y="2"/>
                      <a:pt x="47" y="5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0" y="8"/>
                      <a:pt x="36" y="6"/>
                      <a:pt x="31" y="7"/>
                    </a:cubicBezTo>
                    <a:cubicBezTo>
                      <a:pt x="24" y="7"/>
                      <a:pt x="18" y="9"/>
                      <a:pt x="13" y="14"/>
                    </a:cubicBezTo>
                    <a:cubicBezTo>
                      <a:pt x="9" y="19"/>
                      <a:pt x="6" y="25"/>
                      <a:pt x="6" y="32"/>
                    </a:cubicBezTo>
                    <a:cubicBezTo>
                      <a:pt x="6" y="39"/>
                      <a:pt x="9" y="45"/>
                      <a:pt x="14" y="50"/>
                    </a:cubicBezTo>
                    <a:cubicBezTo>
                      <a:pt x="19" y="54"/>
                      <a:pt x="25" y="57"/>
                      <a:pt x="32" y="57"/>
                    </a:cubicBezTo>
                    <a:cubicBezTo>
                      <a:pt x="39" y="57"/>
                      <a:pt x="45" y="54"/>
                      <a:pt x="50" y="49"/>
                    </a:cubicBezTo>
                    <a:cubicBezTo>
                      <a:pt x="54" y="44"/>
                      <a:pt x="57" y="38"/>
                      <a:pt x="57" y="31"/>
                    </a:cubicBezTo>
                    <a:cubicBezTo>
                      <a:pt x="56" y="29"/>
                      <a:pt x="56" y="26"/>
                      <a:pt x="55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2" y="25"/>
                      <a:pt x="62" y="28"/>
                      <a:pt x="63" y="31"/>
                    </a:cubicBezTo>
                    <a:cubicBezTo>
                      <a:pt x="63" y="39"/>
                      <a:pt x="60" y="47"/>
                      <a:pt x="54" y="53"/>
                    </a:cubicBezTo>
                    <a:cubicBezTo>
                      <a:pt x="48" y="59"/>
                      <a:pt x="40" y="63"/>
                      <a:pt x="32" y="63"/>
                    </a:cubicBezTo>
                    <a:cubicBezTo>
                      <a:pt x="32" y="63"/>
                      <a:pt x="32" y="63"/>
                      <a:pt x="31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65">
                <a:extLst>
                  <a:ext uri="{FF2B5EF4-FFF2-40B4-BE49-F238E27FC236}">
                    <a16:creationId xmlns:a16="http://schemas.microsoft.com/office/drawing/2014/main" id="{7D959B22-C6B4-4E7B-A75F-BD049EFB3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2022"/>
                <a:ext cx="25" cy="28"/>
              </a:xfrm>
              <a:custGeom>
                <a:avLst/>
                <a:gdLst>
                  <a:gd name="T0" fmla="*/ 3 w 8"/>
                  <a:gd name="T1" fmla="*/ 9 h 9"/>
                  <a:gd name="T2" fmla="*/ 0 w 8"/>
                  <a:gd name="T3" fmla="*/ 4 h 9"/>
                  <a:gd name="T4" fmla="*/ 4 w 8"/>
                  <a:gd name="T5" fmla="*/ 0 h 9"/>
                  <a:gd name="T6" fmla="*/ 8 w 8"/>
                  <a:gd name="T7" fmla="*/ 6 h 9"/>
                  <a:gd name="T8" fmla="*/ 3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3" y="9"/>
                    </a:moveTo>
                    <a:cubicBezTo>
                      <a:pt x="2" y="7"/>
                      <a:pt x="1" y="6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7" y="4"/>
                      <a:pt x="8" y="6"/>
                    </a:cubicBez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66">
                <a:extLst>
                  <a:ext uri="{FF2B5EF4-FFF2-40B4-BE49-F238E27FC236}">
                    <a16:creationId xmlns:a16="http://schemas.microsoft.com/office/drawing/2014/main" id="{43AD08EE-D74C-404D-8A16-A987A7E21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2047"/>
                <a:ext cx="72" cy="84"/>
              </a:xfrm>
              <a:custGeom>
                <a:avLst/>
                <a:gdLst>
                  <a:gd name="T0" fmla="*/ 14 w 23"/>
                  <a:gd name="T1" fmla="*/ 27 h 27"/>
                  <a:gd name="T2" fmla="*/ 0 w 23"/>
                  <a:gd name="T3" fmla="*/ 27 h 27"/>
                  <a:gd name="T4" fmla="*/ 0 w 23"/>
                  <a:gd name="T5" fmla="*/ 21 h 27"/>
                  <a:gd name="T6" fmla="*/ 14 w 23"/>
                  <a:gd name="T7" fmla="*/ 21 h 27"/>
                  <a:gd name="T8" fmla="*/ 17 w 23"/>
                  <a:gd name="T9" fmla="*/ 19 h 27"/>
                  <a:gd name="T10" fmla="*/ 14 w 23"/>
                  <a:gd name="T11" fmla="*/ 17 h 27"/>
                  <a:gd name="T12" fmla="*/ 9 w 23"/>
                  <a:gd name="T13" fmla="*/ 17 h 27"/>
                  <a:gd name="T14" fmla="*/ 0 w 23"/>
                  <a:gd name="T15" fmla="*/ 8 h 27"/>
                  <a:gd name="T16" fmla="*/ 9 w 23"/>
                  <a:gd name="T17" fmla="*/ 0 h 27"/>
                  <a:gd name="T18" fmla="*/ 23 w 23"/>
                  <a:gd name="T19" fmla="*/ 0 h 27"/>
                  <a:gd name="T20" fmla="*/ 23 w 23"/>
                  <a:gd name="T21" fmla="*/ 6 h 27"/>
                  <a:gd name="T22" fmla="*/ 9 w 23"/>
                  <a:gd name="T23" fmla="*/ 6 h 27"/>
                  <a:gd name="T24" fmla="*/ 6 w 23"/>
                  <a:gd name="T25" fmla="*/ 8 h 27"/>
                  <a:gd name="T26" fmla="*/ 9 w 23"/>
                  <a:gd name="T27" fmla="*/ 11 h 27"/>
                  <a:gd name="T28" fmla="*/ 14 w 23"/>
                  <a:gd name="T29" fmla="*/ 11 h 27"/>
                  <a:gd name="T30" fmla="*/ 23 w 23"/>
                  <a:gd name="T31" fmla="*/ 19 h 27"/>
                  <a:gd name="T32" fmla="*/ 14 w 23"/>
                  <a:gd name="T3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7">
                    <a:moveTo>
                      <a:pt x="14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6" y="21"/>
                      <a:pt x="17" y="20"/>
                      <a:pt x="17" y="19"/>
                    </a:cubicBezTo>
                    <a:cubicBezTo>
                      <a:pt x="17" y="18"/>
                      <a:pt x="16" y="17"/>
                      <a:pt x="14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10"/>
                      <a:pt x="7" y="11"/>
                      <a:pt x="9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9" y="11"/>
                      <a:pt x="23" y="14"/>
                      <a:pt x="23" y="19"/>
                    </a:cubicBezTo>
                    <a:cubicBezTo>
                      <a:pt x="23" y="24"/>
                      <a:pt x="19" y="27"/>
                      <a:pt x="1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Rectangle 67">
                <a:extLst>
                  <a:ext uri="{FF2B5EF4-FFF2-40B4-BE49-F238E27FC236}">
                    <a16:creationId xmlns:a16="http://schemas.microsoft.com/office/drawing/2014/main" id="{8ED5A2AF-8502-4990-B46F-76456BDBA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2028"/>
                <a:ext cx="19" cy="1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68">
                <a:extLst>
                  <a:ext uri="{FF2B5EF4-FFF2-40B4-BE49-F238E27FC236}">
                    <a16:creationId xmlns:a16="http://schemas.microsoft.com/office/drawing/2014/main" id="{678E5EC0-583B-41EA-ADA9-08DDDD58B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447"/>
                <a:ext cx="56" cy="75"/>
              </a:xfrm>
              <a:custGeom>
                <a:avLst/>
                <a:gdLst>
                  <a:gd name="T0" fmla="*/ 56 w 56"/>
                  <a:gd name="T1" fmla="*/ 75 h 75"/>
                  <a:gd name="T2" fmla="*/ 6 w 56"/>
                  <a:gd name="T3" fmla="*/ 75 h 75"/>
                  <a:gd name="T4" fmla="*/ 0 w 56"/>
                  <a:gd name="T5" fmla="*/ 0 h 75"/>
                  <a:gd name="T6" fmla="*/ 56 w 56"/>
                  <a:gd name="T7" fmla="*/ 0 h 75"/>
                  <a:gd name="T8" fmla="*/ 56 w 5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5">
                    <a:moveTo>
                      <a:pt x="56" y="75"/>
                    </a:moveTo>
                    <a:lnTo>
                      <a:pt x="6" y="75"/>
                    </a:lnTo>
                    <a:lnTo>
                      <a:pt x="0" y="0"/>
                    </a:lnTo>
                    <a:lnTo>
                      <a:pt x="56" y="0"/>
                    </a:lnTo>
                    <a:lnTo>
                      <a:pt x="56" y="75"/>
                    </a:ln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69">
                <a:extLst>
                  <a:ext uri="{FF2B5EF4-FFF2-40B4-BE49-F238E27FC236}">
                    <a16:creationId xmlns:a16="http://schemas.microsoft.com/office/drawing/2014/main" id="{BCD91647-7383-4317-B120-C6A7A46A0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447"/>
                <a:ext cx="56" cy="75"/>
              </a:xfrm>
              <a:custGeom>
                <a:avLst/>
                <a:gdLst>
                  <a:gd name="T0" fmla="*/ 0 w 56"/>
                  <a:gd name="T1" fmla="*/ 75 h 75"/>
                  <a:gd name="T2" fmla="*/ 53 w 56"/>
                  <a:gd name="T3" fmla="*/ 75 h 75"/>
                  <a:gd name="T4" fmla="*/ 56 w 56"/>
                  <a:gd name="T5" fmla="*/ 0 h 75"/>
                  <a:gd name="T6" fmla="*/ 0 w 56"/>
                  <a:gd name="T7" fmla="*/ 0 h 75"/>
                  <a:gd name="T8" fmla="*/ 0 w 5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5">
                    <a:moveTo>
                      <a:pt x="0" y="75"/>
                    </a:moveTo>
                    <a:lnTo>
                      <a:pt x="53" y="75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70">
                <a:extLst>
                  <a:ext uri="{FF2B5EF4-FFF2-40B4-BE49-F238E27FC236}">
                    <a16:creationId xmlns:a16="http://schemas.microsoft.com/office/drawing/2014/main" id="{B0FD717F-12BA-46A8-99FC-B961D3856D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3" y="2438"/>
                <a:ext cx="74" cy="93"/>
              </a:xfrm>
              <a:custGeom>
                <a:avLst/>
                <a:gdLst>
                  <a:gd name="T0" fmla="*/ 74 w 74"/>
                  <a:gd name="T1" fmla="*/ 93 h 93"/>
                  <a:gd name="T2" fmla="*/ 6 w 74"/>
                  <a:gd name="T3" fmla="*/ 93 h 93"/>
                  <a:gd name="T4" fmla="*/ 0 w 74"/>
                  <a:gd name="T5" fmla="*/ 0 h 93"/>
                  <a:gd name="T6" fmla="*/ 74 w 74"/>
                  <a:gd name="T7" fmla="*/ 0 h 93"/>
                  <a:gd name="T8" fmla="*/ 74 w 74"/>
                  <a:gd name="T9" fmla="*/ 93 h 93"/>
                  <a:gd name="T10" fmla="*/ 25 w 74"/>
                  <a:gd name="T11" fmla="*/ 74 h 93"/>
                  <a:gd name="T12" fmla="*/ 56 w 74"/>
                  <a:gd name="T13" fmla="*/ 74 h 93"/>
                  <a:gd name="T14" fmla="*/ 56 w 74"/>
                  <a:gd name="T15" fmla="*/ 18 h 93"/>
                  <a:gd name="T16" fmla="*/ 18 w 74"/>
                  <a:gd name="T17" fmla="*/ 18 h 93"/>
                  <a:gd name="T18" fmla="*/ 25 w 74"/>
                  <a:gd name="T19" fmla="*/ 7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3">
                    <a:moveTo>
                      <a:pt x="74" y="93"/>
                    </a:moveTo>
                    <a:lnTo>
                      <a:pt x="6" y="93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93"/>
                    </a:lnTo>
                    <a:close/>
                    <a:moveTo>
                      <a:pt x="25" y="74"/>
                    </a:moveTo>
                    <a:lnTo>
                      <a:pt x="56" y="74"/>
                    </a:lnTo>
                    <a:lnTo>
                      <a:pt x="56" y="18"/>
                    </a:lnTo>
                    <a:lnTo>
                      <a:pt x="18" y="18"/>
                    </a:lnTo>
                    <a:lnTo>
                      <a:pt x="25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71">
                <a:extLst>
                  <a:ext uri="{FF2B5EF4-FFF2-40B4-BE49-F238E27FC236}">
                    <a16:creationId xmlns:a16="http://schemas.microsoft.com/office/drawing/2014/main" id="{EA0168B4-C7A7-4181-A47F-8BB6E47193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1" y="2438"/>
                <a:ext cx="78" cy="93"/>
              </a:xfrm>
              <a:custGeom>
                <a:avLst/>
                <a:gdLst>
                  <a:gd name="T0" fmla="*/ 68 w 78"/>
                  <a:gd name="T1" fmla="*/ 93 h 93"/>
                  <a:gd name="T2" fmla="*/ 0 w 78"/>
                  <a:gd name="T3" fmla="*/ 93 h 93"/>
                  <a:gd name="T4" fmla="*/ 0 w 78"/>
                  <a:gd name="T5" fmla="*/ 0 h 93"/>
                  <a:gd name="T6" fmla="*/ 78 w 78"/>
                  <a:gd name="T7" fmla="*/ 0 h 93"/>
                  <a:gd name="T8" fmla="*/ 68 w 78"/>
                  <a:gd name="T9" fmla="*/ 93 h 93"/>
                  <a:gd name="T10" fmla="*/ 18 w 78"/>
                  <a:gd name="T11" fmla="*/ 74 h 93"/>
                  <a:gd name="T12" fmla="*/ 53 w 78"/>
                  <a:gd name="T13" fmla="*/ 74 h 93"/>
                  <a:gd name="T14" fmla="*/ 56 w 78"/>
                  <a:gd name="T15" fmla="*/ 18 h 93"/>
                  <a:gd name="T16" fmla="*/ 18 w 78"/>
                  <a:gd name="T17" fmla="*/ 18 h 93"/>
                  <a:gd name="T18" fmla="*/ 18 w 78"/>
                  <a:gd name="T19" fmla="*/ 7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93">
                    <a:moveTo>
                      <a:pt x="68" y="93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68" y="93"/>
                    </a:lnTo>
                    <a:close/>
                    <a:moveTo>
                      <a:pt x="18" y="74"/>
                    </a:moveTo>
                    <a:lnTo>
                      <a:pt x="53" y="74"/>
                    </a:lnTo>
                    <a:lnTo>
                      <a:pt x="56" y="18"/>
                    </a:lnTo>
                    <a:lnTo>
                      <a:pt x="18" y="18"/>
                    </a:lnTo>
                    <a:lnTo>
                      <a:pt x="18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Oval 72">
                <a:extLst>
                  <a:ext uri="{FF2B5EF4-FFF2-40B4-BE49-F238E27FC236}">
                    <a16:creationId xmlns:a16="http://schemas.microsoft.com/office/drawing/2014/main" id="{45B1732A-656D-4B56-8484-506D9B50E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6" y="2205"/>
                <a:ext cx="316" cy="28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Oval 73">
                <a:extLst>
                  <a:ext uri="{FF2B5EF4-FFF2-40B4-BE49-F238E27FC236}">
                    <a16:creationId xmlns:a16="http://schemas.microsoft.com/office/drawing/2014/main" id="{A6E3F610-A2D6-40BD-9F5C-82ECD6EA5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335"/>
                <a:ext cx="90" cy="90"/>
              </a:xfrm>
              <a:prstGeom prst="ellipse">
                <a:avLst/>
              </a:prstGeom>
              <a:solidFill>
                <a:srgbClr val="00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74">
                <a:extLst>
                  <a:ext uri="{FF2B5EF4-FFF2-40B4-BE49-F238E27FC236}">
                    <a16:creationId xmlns:a16="http://schemas.microsoft.com/office/drawing/2014/main" id="{9A013590-ACB5-4472-8E0D-3D304614F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2196"/>
                <a:ext cx="334" cy="304"/>
              </a:xfrm>
              <a:custGeom>
                <a:avLst/>
                <a:gdLst>
                  <a:gd name="T0" fmla="*/ 54 w 107"/>
                  <a:gd name="T1" fmla="*/ 98 h 98"/>
                  <a:gd name="T2" fmla="*/ 0 w 107"/>
                  <a:gd name="T3" fmla="*/ 49 h 98"/>
                  <a:gd name="T4" fmla="*/ 54 w 107"/>
                  <a:gd name="T5" fmla="*/ 0 h 98"/>
                  <a:gd name="T6" fmla="*/ 107 w 107"/>
                  <a:gd name="T7" fmla="*/ 49 h 98"/>
                  <a:gd name="T8" fmla="*/ 54 w 107"/>
                  <a:gd name="T9" fmla="*/ 98 h 98"/>
                  <a:gd name="T10" fmla="*/ 54 w 107"/>
                  <a:gd name="T11" fmla="*/ 6 h 98"/>
                  <a:gd name="T12" fmla="*/ 6 w 107"/>
                  <a:gd name="T13" fmla="*/ 49 h 98"/>
                  <a:gd name="T14" fmla="*/ 54 w 107"/>
                  <a:gd name="T15" fmla="*/ 92 h 98"/>
                  <a:gd name="T16" fmla="*/ 101 w 107"/>
                  <a:gd name="T17" fmla="*/ 49 h 98"/>
                  <a:gd name="T18" fmla="*/ 54 w 107"/>
                  <a:gd name="T19" fmla="*/ 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98">
                    <a:moveTo>
                      <a:pt x="54" y="98"/>
                    </a:moveTo>
                    <a:cubicBezTo>
                      <a:pt x="24" y="98"/>
                      <a:pt x="0" y="76"/>
                      <a:pt x="0" y="49"/>
                    </a:cubicBezTo>
                    <a:cubicBezTo>
                      <a:pt x="0" y="22"/>
                      <a:pt x="24" y="0"/>
                      <a:pt x="54" y="0"/>
                    </a:cubicBezTo>
                    <a:cubicBezTo>
                      <a:pt x="83" y="0"/>
                      <a:pt x="107" y="22"/>
                      <a:pt x="107" y="49"/>
                    </a:cubicBezTo>
                    <a:cubicBezTo>
                      <a:pt x="107" y="76"/>
                      <a:pt x="83" y="98"/>
                      <a:pt x="54" y="98"/>
                    </a:cubicBezTo>
                    <a:close/>
                    <a:moveTo>
                      <a:pt x="54" y="6"/>
                    </a:moveTo>
                    <a:cubicBezTo>
                      <a:pt x="28" y="6"/>
                      <a:pt x="6" y="26"/>
                      <a:pt x="6" y="49"/>
                    </a:cubicBezTo>
                    <a:cubicBezTo>
                      <a:pt x="6" y="73"/>
                      <a:pt x="28" y="92"/>
                      <a:pt x="54" y="92"/>
                    </a:cubicBezTo>
                    <a:cubicBezTo>
                      <a:pt x="80" y="92"/>
                      <a:pt x="101" y="73"/>
                      <a:pt x="101" y="49"/>
                    </a:cubicBezTo>
                    <a:cubicBezTo>
                      <a:pt x="101" y="26"/>
                      <a:pt x="80" y="6"/>
                      <a:pt x="5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75">
                <a:extLst>
                  <a:ext uri="{FF2B5EF4-FFF2-40B4-BE49-F238E27FC236}">
                    <a16:creationId xmlns:a16="http://schemas.microsoft.com/office/drawing/2014/main" id="{94D447E7-E583-435A-B117-8DBE1B0D5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432"/>
                <a:ext cx="106" cy="37"/>
              </a:xfrm>
              <a:custGeom>
                <a:avLst/>
                <a:gdLst>
                  <a:gd name="T0" fmla="*/ 17 w 34"/>
                  <a:gd name="T1" fmla="*/ 12 h 12"/>
                  <a:gd name="T2" fmla="*/ 0 w 34"/>
                  <a:gd name="T3" fmla="*/ 5 h 12"/>
                  <a:gd name="T4" fmla="*/ 5 w 34"/>
                  <a:gd name="T5" fmla="*/ 0 h 12"/>
                  <a:gd name="T6" fmla="*/ 17 w 34"/>
                  <a:gd name="T7" fmla="*/ 6 h 12"/>
                  <a:gd name="T8" fmla="*/ 30 w 34"/>
                  <a:gd name="T9" fmla="*/ 0 h 12"/>
                  <a:gd name="T10" fmla="*/ 34 w 34"/>
                  <a:gd name="T11" fmla="*/ 5 h 12"/>
                  <a:gd name="T12" fmla="*/ 17 w 3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">
                    <a:moveTo>
                      <a:pt x="17" y="12"/>
                    </a:moveTo>
                    <a:cubicBezTo>
                      <a:pt x="11" y="12"/>
                      <a:pt x="5" y="9"/>
                      <a:pt x="0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4"/>
                      <a:pt x="13" y="6"/>
                      <a:pt x="17" y="6"/>
                    </a:cubicBezTo>
                    <a:cubicBezTo>
                      <a:pt x="22" y="6"/>
                      <a:pt x="27" y="4"/>
                      <a:pt x="30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0" y="9"/>
                      <a:pt x="24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76">
                <a:extLst>
                  <a:ext uri="{FF2B5EF4-FFF2-40B4-BE49-F238E27FC236}">
                    <a16:creationId xmlns:a16="http://schemas.microsoft.com/office/drawing/2014/main" id="{E7AE754A-D145-4E6B-A058-A2A459772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9" y="2326"/>
                <a:ext cx="110" cy="109"/>
              </a:xfrm>
              <a:custGeom>
                <a:avLst/>
                <a:gdLst>
                  <a:gd name="T0" fmla="*/ 17 w 35"/>
                  <a:gd name="T1" fmla="*/ 35 h 35"/>
                  <a:gd name="T2" fmla="*/ 0 w 35"/>
                  <a:gd name="T3" fmla="*/ 18 h 35"/>
                  <a:gd name="T4" fmla="*/ 17 w 35"/>
                  <a:gd name="T5" fmla="*/ 0 h 35"/>
                  <a:gd name="T6" fmla="*/ 35 w 35"/>
                  <a:gd name="T7" fmla="*/ 18 h 35"/>
                  <a:gd name="T8" fmla="*/ 17 w 35"/>
                  <a:gd name="T9" fmla="*/ 35 h 35"/>
                  <a:gd name="T10" fmla="*/ 17 w 35"/>
                  <a:gd name="T11" fmla="*/ 6 h 35"/>
                  <a:gd name="T12" fmla="*/ 6 w 35"/>
                  <a:gd name="T13" fmla="*/ 18 h 35"/>
                  <a:gd name="T14" fmla="*/ 17 w 35"/>
                  <a:gd name="T15" fmla="*/ 29 h 35"/>
                  <a:gd name="T16" fmla="*/ 29 w 35"/>
                  <a:gd name="T17" fmla="*/ 18 h 35"/>
                  <a:gd name="T18" fmla="*/ 17 w 35"/>
                  <a:gd name="T1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35"/>
                    </a:moveTo>
                    <a:cubicBezTo>
                      <a:pt x="8" y="35"/>
                      <a:pt x="0" y="27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cubicBezTo>
                      <a:pt x="35" y="27"/>
                      <a:pt x="27" y="35"/>
                      <a:pt x="17" y="35"/>
                    </a:cubicBezTo>
                    <a:close/>
                    <a:moveTo>
                      <a:pt x="17" y="6"/>
                    </a:moveTo>
                    <a:cubicBezTo>
                      <a:pt x="11" y="6"/>
                      <a:pt x="6" y="11"/>
                      <a:pt x="6" y="18"/>
                    </a:cubicBezTo>
                    <a:cubicBezTo>
                      <a:pt x="6" y="24"/>
                      <a:pt x="11" y="29"/>
                      <a:pt x="17" y="29"/>
                    </a:cubicBezTo>
                    <a:cubicBezTo>
                      <a:pt x="24" y="29"/>
                      <a:pt x="29" y="24"/>
                      <a:pt x="29" y="18"/>
                    </a:cubicBezTo>
                    <a:cubicBezTo>
                      <a:pt x="29" y="11"/>
                      <a:pt x="24" y="6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77">
                <a:extLst>
                  <a:ext uri="{FF2B5EF4-FFF2-40B4-BE49-F238E27FC236}">
                    <a16:creationId xmlns:a16="http://schemas.microsoft.com/office/drawing/2014/main" id="{20BC9EB7-DE32-44AE-B6C2-E497EA1B4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" y="2286"/>
                <a:ext cx="63" cy="31"/>
              </a:xfrm>
              <a:custGeom>
                <a:avLst/>
                <a:gdLst>
                  <a:gd name="T0" fmla="*/ 20 w 20"/>
                  <a:gd name="T1" fmla="*/ 10 h 10"/>
                  <a:gd name="T2" fmla="*/ 14 w 20"/>
                  <a:gd name="T3" fmla="*/ 10 h 10"/>
                  <a:gd name="T4" fmla="*/ 10 w 20"/>
                  <a:gd name="T5" fmla="*/ 6 h 10"/>
                  <a:gd name="T6" fmla="*/ 6 w 20"/>
                  <a:gd name="T7" fmla="*/ 10 h 10"/>
                  <a:gd name="T8" fmla="*/ 0 w 20"/>
                  <a:gd name="T9" fmla="*/ 10 h 10"/>
                  <a:gd name="T10" fmla="*/ 10 w 20"/>
                  <a:gd name="T11" fmla="*/ 0 h 10"/>
                  <a:gd name="T12" fmla="*/ 20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0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8"/>
                      <a:pt x="12" y="6"/>
                      <a:pt x="10" y="6"/>
                    </a:cubicBezTo>
                    <a:cubicBezTo>
                      <a:pt x="8" y="6"/>
                      <a:pt x="6" y="8"/>
                      <a:pt x="6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78">
                <a:extLst>
                  <a:ext uri="{FF2B5EF4-FFF2-40B4-BE49-F238E27FC236}">
                    <a16:creationId xmlns:a16="http://schemas.microsoft.com/office/drawing/2014/main" id="{A166C398-A751-4B44-8B1A-5F58EF02E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2286"/>
                <a:ext cx="63" cy="31"/>
              </a:xfrm>
              <a:custGeom>
                <a:avLst/>
                <a:gdLst>
                  <a:gd name="T0" fmla="*/ 20 w 20"/>
                  <a:gd name="T1" fmla="*/ 10 h 10"/>
                  <a:gd name="T2" fmla="*/ 14 w 20"/>
                  <a:gd name="T3" fmla="*/ 10 h 10"/>
                  <a:gd name="T4" fmla="*/ 10 w 20"/>
                  <a:gd name="T5" fmla="*/ 6 h 10"/>
                  <a:gd name="T6" fmla="*/ 6 w 20"/>
                  <a:gd name="T7" fmla="*/ 10 h 10"/>
                  <a:gd name="T8" fmla="*/ 0 w 20"/>
                  <a:gd name="T9" fmla="*/ 10 h 10"/>
                  <a:gd name="T10" fmla="*/ 10 w 20"/>
                  <a:gd name="T11" fmla="*/ 0 h 10"/>
                  <a:gd name="T12" fmla="*/ 20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0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8"/>
                      <a:pt x="12" y="6"/>
                      <a:pt x="10" y="6"/>
                    </a:cubicBezTo>
                    <a:cubicBezTo>
                      <a:pt x="7" y="6"/>
                      <a:pt x="6" y="8"/>
                      <a:pt x="6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Rectangle 79">
                <a:extLst>
                  <a:ext uri="{FF2B5EF4-FFF2-40B4-BE49-F238E27FC236}">
                    <a16:creationId xmlns:a16="http://schemas.microsoft.com/office/drawing/2014/main" id="{3D2E9BCB-216C-4BAF-A4F8-447F142D0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2373"/>
                <a:ext cx="16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Rectangle 80">
                <a:extLst>
                  <a:ext uri="{FF2B5EF4-FFF2-40B4-BE49-F238E27FC236}">
                    <a16:creationId xmlns:a16="http://schemas.microsoft.com/office/drawing/2014/main" id="{20CFAFE8-BB53-461C-969B-918CE4E44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" y="2373"/>
                <a:ext cx="16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3AB6A5D-A68C-4BB6-8FDF-B62B516C98A1}"/>
              </a:ext>
            </a:extLst>
          </p:cNvPr>
          <p:cNvGrpSpPr/>
          <p:nvPr/>
        </p:nvGrpSpPr>
        <p:grpSpPr>
          <a:xfrm>
            <a:off x="2224077" y="5664711"/>
            <a:ext cx="3419805" cy="727248"/>
            <a:chOff x="700076" y="5760642"/>
            <a:chExt cx="3419805" cy="727248"/>
          </a:xfrm>
        </p:grpSpPr>
        <p:sp>
          <p:nvSpPr>
            <p:cNvPr id="136" name="Retângulo 135">
              <a:extLst>
                <a:ext uri="{FF2B5EF4-FFF2-40B4-BE49-F238E27FC236}">
                  <a16:creationId xmlns:a16="http://schemas.microsoft.com/office/drawing/2014/main" id="{277C5C78-6D1A-4224-A61F-04EF60DC7F75}"/>
                </a:ext>
              </a:extLst>
            </p:cNvPr>
            <p:cNvSpPr/>
            <p:nvPr/>
          </p:nvSpPr>
          <p:spPr>
            <a:xfrm>
              <a:off x="1516855" y="5838356"/>
              <a:ext cx="2603026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5000"/>
                </a:lnSpc>
              </a:pP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Maior gestão da saúde </a:t>
              </a: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e controle de custos</a:t>
              </a:r>
            </a:p>
          </p:txBody>
        </p:sp>
        <p:grpSp>
          <p:nvGrpSpPr>
            <p:cNvPr id="150" name="Group 83">
              <a:extLst>
                <a:ext uri="{FF2B5EF4-FFF2-40B4-BE49-F238E27FC236}">
                  <a16:creationId xmlns:a16="http://schemas.microsoft.com/office/drawing/2014/main" id="{C875E44B-D27D-49DC-8C10-591AC9D39B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7200000">
              <a:off x="669302" y="5791416"/>
              <a:ext cx="727248" cy="665700"/>
              <a:chOff x="2651" y="1954"/>
              <a:chExt cx="449" cy="411"/>
            </a:xfrm>
            <a:solidFill>
              <a:srgbClr val="2C3F4F"/>
            </a:solidFill>
          </p:grpSpPr>
          <p:sp>
            <p:nvSpPr>
              <p:cNvPr id="153" name="Freeform 85">
                <a:extLst>
                  <a:ext uri="{FF2B5EF4-FFF2-40B4-BE49-F238E27FC236}">
                    <a16:creationId xmlns:a16="http://schemas.microsoft.com/office/drawing/2014/main" id="{24238117-43A8-4FF9-8621-1090CD43A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954"/>
                <a:ext cx="285" cy="285"/>
              </a:xfrm>
              <a:custGeom>
                <a:avLst/>
                <a:gdLst>
                  <a:gd name="T0" fmla="*/ 143 w 150"/>
                  <a:gd name="T1" fmla="*/ 37 h 150"/>
                  <a:gd name="T2" fmla="*/ 125 w 150"/>
                  <a:gd name="T3" fmla="*/ 40 h 150"/>
                  <a:gd name="T4" fmla="*/ 111 w 150"/>
                  <a:gd name="T5" fmla="*/ 29 h 150"/>
                  <a:gd name="T6" fmla="*/ 115 w 150"/>
                  <a:gd name="T7" fmla="*/ 12 h 150"/>
                  <a:gd name="T8" fmla="*/ 96 w 150"/>
                  <a:gd name="T9" fmla="*/ 0 h 150"/>
                  <a:gd name="T10" fmla="*/ 86 w 150"/>
                  <a:gd name="T11" fmla="*/ 14 h 150"/>
                  <a:gd name="T12" fmla="*/ 68 w 150"/>
                  <a:gd name="T13" fmla="*/ 17 h 150"/>
                  <a:gd name="T14" fmla="*/ 59 w 150"/>
                  <a:gd name="T15" fmla="*/ 2 h 150"/>
                  <a:gd name="T16" fmla="*/ 37 w 150"/>
                  <a:gd name="T17" fmla="*/ 7 h 150"/>
                  <a:gd name="T18" fmla="*/ 40 w 150"/>
                  <a:gd name="T19" fmla="*/ 24 h 150"/>
                  <a:gd name="T20" fmla="*/ 29 w 150"/>
                  <a:gd name="T21" fmla="*/ 38 h 150"/>
                  <a:gd name="T22" fmla="*/ 12 w 150"/>
                  <a:gd name="T23" fmla="*/ 34 h 150"/>
                  <a:gd name="T24" fmla="*/ 0 w 150"/>
                  <a:gd name="T25" fmla="*/ 54 h 150"/>
                  <a:gd name="T26" fmla="*/ 14 w 150"/>
                  <a:gd name="T27" fmla="*/ 64 h 150"/>
                  <a:gd name="T28" fmla="*/ 17 w 150"/>
                  <a:gd name="T29" fmla="*/ 81 h 150"/>
                  <a:gd name="T30" fmla="*/ 2 w 150"/>
                  <a:gd name="T31" fmla="*/ 91 h 150"/>
                  <a:gd name="T32" fmla="*/ 7 w 150"/>
                  <a:gd name="T33" fmla="*/ 113 h 150"/>
                  <a:gd name="T34" fmla="*/ 24 w 150"/>
                  <a:gd name="T35" fmla="*/ 110 h 150"/>
                  <a:gd name="T36" fmla="*/ 38 w 150"/>
                  <a:gd name="T37" fmla="*/ 121 h 150"/>
                  <a:gd name="T38" fmla="*/ 34 w 150"/>
                  <a:gd name="T39" fmla="*/ 138 h 150"/>
                  <a:gd name="T40" fmla="*/ 54 w 150"/>
                  <a:gd name="T41" fmla="*/ 150 h 150"/>
                  <a:gd name="T42" fmla="*/ 64 w 150"/>
                  <a:gd name="T43" fmla="*/ 136 h 150"/>
                  <a:gd name="T44" fmla="*/ 81 w 150"/>
                  <a:gd name="T45" fmla="*/ 133 h 150"/>
                  <a:gd name="T46" fmla="*/ 91 w 150"/>
                  <a:gd name="T47" fmla="*/ 148 h 150"/>
                  <a:gd name="T48" fmla="*/ 113 w 150"/>
                  <a:gd name="T49" fmla="*/ 143 h 150"/>
                  <a:gd name="T50" fmla="*/ 110 w 150"/>
                  <a:gd name="T51" fmla="*/ 125 h 150"/>
                  <a:gd name="T52" fmla="*/ 121 w 150"/>
                  <a:gd name="T53" fmla="*/ 111 h 150"/>
                  <a:gd name="T54" fmla="*/ 138 w 150"/>
                  <a:gd name="T55" fmla="*/ 115 h 150"/>
                  <a:gd name="T56" fmla="*/ 150 w 150"/>
                  <a:gd name="T57" fmla="*/ 96 h 150"/>
                  <a:gd name="T58" fmla="*/ 136 w 150"/>
                  <a:gd name="T59" fmla="*/ 86 h 150"/>
                  <a:gd name="T60" fmla="*/ 133 w 150"/>
                  <a:gd name="T61" fmla="*/ 68 h 150"/>
                  <a:gd name="T62" fmla="*/ 148 w 150"/>
                  <a:gd name="T63" fmla="*/ 5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" h="150">
                    <a:moveTo>
                      <a:pt x="150" y="54"/>
                    </a:moveTo>
                    <a:cubicBezTo>
                      <a:pt x="143" y="37"/>
                      <a:pt x="143" y="37"/>
                      <a:pt x="143" y="37"/>
                    </a:cubicBezTo>
                    <a:cubicBezTo>
                      <a:pt x="141" y="36"/>
                      <a:pt x="140" y="35"/>
                      <a:pt x="138" y="34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4" y="39"/>
                      <a:pt x="122" y="39"/>
                      <a:pt x="121" y="38"/>
                    </a:cubicBezTo>
                    <a:cubicBezTo>
                      <a:pt x="118" y="35"/>
                      <a:pt x="115" y="32"/>
                      <a:pt x="111" y="29"/>
                    </a:cubicBezTo>
                    <a:cubicBezTo>
                      <a:pt x="111" y="27"/>
                      <a:pt x="111" y="26"/>
                      <a:pt x="110" y="24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4" y="10"/>
                      <a:pt x="114" y="9"/>
                      <a:pt x="113" y="7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4" y="0"/>
                      <a:pt x="93" y="1"/>
                      <a:pt x="91" y="2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4" y="15"/>
                      <a:pt x="83" y="16"/>
                      <a:pt x="81" y="17"/>
                    </a:cubicBezTo>
                    <a:cubicBezTo>
                      <a:pt x="77" y="16"/>
                      <a:pt x="73" y="16"/>
                      <a:pt x="68" y="17"/>
                    </a:cubicBezTo>
                    <a:cubicBezTo>
                      <a:pt x="67" y="16"/>
                      <a:pt x="66" y="15"/>
                      <a:pt x="64" y="14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7" y="1"/>
                      <a:pt x="56" y="0"/>
                      <a:pt x="54" y="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6" y="9"/>
                      <a:pt x="35" y="10"/>
                      <a:pt x="34" y="12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6"/>
                      <a:pt x="39" y="27"/>
                      <a:pt x="38" y="29"/>
                    </a:cubicBezTo>
                    <a:cubicBezTo>
                      <a:pt x="35" y="32"/>
                      <a:pt x="32" y="35"/>
                      <a:pt x="29" y="38"/>
                    </a:cubicBezTo>
                    <a:cubicBezTo>
                      <a:pt x="27" y="39"/>
                      <a:pt x="26" y="39"/>
                      <a:pt x="24" y="4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0" y="35"/>
                      <a:pt x="9" y="36"/>
                      <a:pt x="7" y="3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7"/>
                      <a:pt x="2" y="59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6"/>
                      <a:pt x="16" y="67"/>
                      <a:pt x="17" y="68"/>
                    </a:cubicBezTo>
                    <a:cubicBezTo>
                      <a:pt x="16" y="73"/>
                      <a:pt x="16" y="77"/>
                      <a:pt x="17" y="81"/>
                    </a:cubicBezTo>
                    <a:cubicBezTo>
                      <a:pt x="16" y="83"/>
                      <a:pt x="15" y="84"/>
                      <a:pt x="14" y="86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1" y="93"/>
                      <a:pt x="0" y="94"/>
                      <a:pt x="0" y="96"/>
                    </a:cubicBezTo>
                    <a:cubicBezTo>
                      <a:pt x="7" y="113"/>
                      <a:pt x="7" y="113"/>
                      <a:pt x="7" y="113"/>
                    </a:cubicBezTo>
                    <a:cubicBezTo>
                      <a:pt x="9" y="114"/>
                      <a:pt x="10" y="114"/>
                      <a:pt x="12" y="115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6" y="111"/>
                      <a:pt x="27" y="111"/>
                      <a:pt x="29" y="111"/>
                    </a:cubicBezTo>
                    <a:cubicBezTo>
                      <a:pt x="32" y="115"/>
                      <a:pt x="35" y="118"/>
                      <a:pt x="38" y="121"/>
                    </a:cubicBezTo>
                    <a:cubicBezTo>
                      <a:pt x="39" y="122"/>
                      <a:pt x="39" y="124"/>
                      <a:pt x="40" y="125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5" y="140"/>
                      <a:pt x="36" y="141"/>
                      <a:pt x="37" y="143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6" y="149"/>
                      <a:pt x="57" y="149"/>
                      <a:pt x="59" y="148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66" y="135"/>
                      <a:pt x="67" y="134"/>
                      <a:pt x="68" y="133"/>
                    </a:cubicBezTo>
                    <a:cubicBezTo>
                      <a:pt x="73" y="134"/>
                      <a:pt x="77" y="134"/>
                      <a:pt x="81" y="133"/>
                    </a:cubicBezTo>
                    <a:cubicBezTo>
                      <a:pt x="83" y="134"/>
                      <a:pt x="84" y="135"/>
                      <a:pt x="86" y="136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3" y="149"/>
                      <a:pt x="94" y="149"/>
                      <a:pt x="96" y="150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4" y="141"/>
                      <a:pt x="114" y="140"/>
                      <a:pt x="115" y="13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111" y="124"/>
                      <a:pt x="111" y="122"/>
                      <a:pt x="111" y="121"/>
                    </a:cubicBezTo>
                    <a:cubicBezTo>
                      <a:pt x="115" y="118"/>
                      <a:pt x="118" y="115"/>
                      <a:pt x="121" y="111"/>
                    </a:cubicBezTo>
                    <a:cubicBezTo>
                      <a:pt x="122" y="111"/>
                      <a:pt x="124" y="111"/>
                      <a:pt x="125" y="110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40" y="114"/>
                      <a:pt x="141" y="114"/>
                      <a:pt x="143" y="113"/>
                    </a:cubicBezTo>
                    <a:cubicBezTo>
                      <a:pt x="150" y="96"/>
                      <a:pt x="150" y="96"/>
                      <a:pt x="150" y="96"/>
                    </a:cubicBezTo>
                    <a:cubicBezTo>
                      <a:pt x="149" y="94"/>
                      <a:pt x="149" y="93"/>
                      <a:pt x="148" y="91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5" y="84"/>
                      <a:pt x="134" y="83"/>
                      <a:pt x="133" y="81"/>
                    </a:cubicBezTo>
                    <a:cubicBezTo>
                      <a:pt x="134" y="77"/>
                      <a:pt x="134" y="73"/>
                      <a:pt x="133" y="68"/>
                    </a:cubicBezTo>
                    <a:cubicBezTo>
                      <a:pt x="134" y="67"/>
                      <a:pt x="135" y="66"/>
                      <a:pt x="136" y="64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9" y="57"/>
                      <a:pt x="149" y="56"/>
                      <a:pt x="150" y="54"/>
                    </a:cubicBezTo>
                    <a:close/>
                  </a:path>
                </a:pathLst>
              </a:custGeom>
              <a:solidFill>
                <a:srgbClr val="006CB5"/>
              </a:solidFill>
              <a:ln w="23813" cap="flat">
                <a:solidFill>
                  <a:srgbClr val="2C3F4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86">
                <a:extLst>
                  <a:ext uri="{FF2B5EF4-FFF2-40B4-BE49-F238E27FC236}">
                    <a16:creationId xmlns:a16="http://schemas.microsoft.com/office/drawing/2014/main" id="{82236533-9CC5-459A-8AF2-615161D38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2170"/>
                <a:ext cx="196" cy="195"/>
              </a:xfrm>
              <a:custGeom>
                <a:avLst/>
                <a:gdLst>
                  <a:gd name="T0" fmla="*/ 99 w 103"/>
                  <a:gd name="T1" fmla="*/ 26 h 102"/>
                  <a:gd name="T2" fmla="*/ 87 w 103"/>
                  <a:gd name="T3" fmla="*/ 27 h 102"/>
                  <a:gd name="T4" fmla="*/ 77 w 103"/>
                  <a:gd name="T5" fmla="*/ 21 h 102"/>
                  <a:gd name="T6" fmla="*/ 79 w 103"/>
                  <a:gd name="T7" fmla="*/ 10 h 102"/>
                  <a:gd name="T8" fmla="*/ 67 w 103"/>
                  <a:gd name="T9" fmla="*/ 0 h 102"/>
                  <a:gd name="T10" fmla="*/ 59 w 103"/>
                  <a:gd name="T11" fmla="*/ 9 h 102"/>
                  <a:gd name="T12" fmla="*/ 48 w 103"/>
                  <a:gd name="T13" fmla="*/ 11 h 102"/>
                  <a:gd name="T14" fmla="*/ 41 w 103"/>
                  <a:gd name="T15" fmla="*/ 3 h 102"/>
                  <a:gd name="T16" fmla="*/ 26 w 103"/>
                  <a:gd name="T17" fmla="*/ 4 h 102"/>
                  <a:gd name="T18" fmla="*/ 27 w 103"/>
                  <a:gd name="T19" fmla="*/ 16 h 102"/>
                  <a:gd name="T20" fmla="*/ 21 w 103"/>
                  <a:gd name="T21" fmla="*/ 26 h 102"/>
                  <a:gd name="T22" fmla="*/ 10 w 103"/>
                  <a:gd name="T23" fmla="*/ 24 h 102"/>
                  <a:gd name="T24" fmla="*/ 0 w 103"/>
                  <a:gd name="T25" fmla="*/ 36 h 102"/>
                  <a:gd name="T26" fmla="*/ 9 w 103"/>
                  <a:gd name="T27" fmla="*/ 44 h 102"/>
                  <a:gd name="T28" fmla="*/ 12 w 103"/>
                  <a:gd name="T29" fmla="*/ 55 h 102"/>
                  <a:gd name="T30" fmla="*/ 3 w 103"/>
                  <a:gd name="T31" fmla="*/ 62 h 102"/>
                  <a:gd name="T32" fmla="*/ 4 w 103"/>
                  <a:gd name="T33" fmla="*/ 76 h 102"/>
                  <a:gd name="T34" fmla="*/ 16 w 103"/>
                  <a:gd name="T35" fmla="*/ 76 h 102"/>
                  <a:gd name="T36" fmla="*/ 26 w 103"/>
                  <a:gd name="T37" fmla="*/ 82 h 102"/>
                  <a:gd name="T38" fmla="*/ 24 w 103"/>
                  <a:gd name="T39" fmla="*/ 93 h 102"/>
                  <a:gd name="T40" fmla="*/ 36 w 103"/>
                  <a:gd name="T41" fmla="*/ 102 h 102"/>
                  <a:gd name="T42" fmla="*/ 44 w 103"/>
                  <a:gd name="T43" fmla="*/ 94 h 102"/>
                  <a:gd name="T44" fmla="*/ 55 w 103"/>
                  <a:gd name="T45" fmla="*/ 91 h 102"/>
                  <a:gd name="T46" fmla="*/ 62 w 103"/>
                  <a:gd name="T47" fmla="*/ 100 h 102"/>
                  <a:gd name="T48" fmla="*/ 77 w 103"/>
                  <a:gd name="T49" fmla="*/ 99 h 102"/>
                  <a:gd name="T50" fmla="*/ 76 w 103"/>
                  <a:gd name="T51" fmla="*/ 87 h 102"/>
                  <a:gd name="T52" fmla="*/ 82 w 103"/>
                  <a:gd name="T53" fmla="*/ 77 h 102"/>
                  <a:gd name="T54" fmla="*/ 93 w 103"/>
                  <a:gd name="T55" fmla="*/ 79 h 102"/>
                  <a:gd name="T56" fmla="*/ 103 w 103"/>
                  <a:gd name="T57" fmla="*/ 67 h 102"/>
                  <a:gd name="T58" fmla="*/ 94 w 103"/>
                  <a:gd name="T59" fmla="*/ 59 h 102"/>
                  <a:gd name="T60" fmla="*/ 91 w 103"/>
                  <a:gd name="T61" fmla="*/ 48 h 102"/>
                  <a:gd name="T62" fmla="*/ 100 w 103"/>
                  <a:gd name="T63" fmla="*/ 4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02">
                    <a:moveTo>
                      <a:pt x="103" y="3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97" y="26"/>
                      <a:pt x="95" y="25"/>
                      <a:pt x="93" y="24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5" y="26"/>
                      <a:pt x="84" y="26"/>
                      <a:pt x="82" y="26"/>
                    </a:cubicBezTo>
                    <a:cubicBezTo>
                      <a:pt x="81" y="24"/>
                      <a:pt x="79" y="22"/>
                      <a:pt x="77" y="21"/>
                    </a:cubicBezTo>
                    <a:cubicBezTo>
                      <a:pt x="77" y="19"/>
                      <a:pt x="76" y="18"/>
                      <a:pt x="76" y="16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7"/>
                      <a:pt x="77" y="6"/>
                      <a:pt x="77" y="4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5" y="1"/>
                      <a:pt x="64" y="2"/>
                      <a:pt x="62" y="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10"/>
                      <a:pt x="57" y="11"/>
                      <a:pt x="55" y="11"/>
                    </a:cubicBezTo>
                    <a:cubicBezTo>
                      <a:pt x="53" y="11"/>
                      <a:pt x="50" y="11"/>
                      <a:pt x="48" y="11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9" y="2"/>
                      <a:pt x="38" y="1"/>
                      <a:pt x="36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6"/>
                      <a:pt x="25" y="7"/>
                      <a:pt x="24" y="1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8"/>
                      <a:pt x="26" y="19"/>
                      <a:pt x="26" y="21"/>
                    </a:cubicBezTo>
                    <a:cubicBezTo>
                      <a:pt x="24" y="22"/>
                      <a:pt x="22" y="24"/>
                      <a:pt x="21" y="26"/>
                    </a:cubicBezTo>
                    <a:cubicBezTo>
                      <a:pt x="19" y="26"/>
                      <a:pt x="18" y="26"/>
                      <a:pt x="16" y="27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5"/>
                      <a:pt x="6" y="26"/>
                      <a:pt x="4" y="2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8"/>
                      <a:pt x="2" y="39"/>
                      <a:pt x="3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5"/>
                      <a:pt x="11" y="46"/>
                      <a:pt x="12" y="48"/>
                    </a:cubicBezTo>
                    <a:cubicBezTo>
                      <a:pt x="11" y="50"/>
                      <a:pt x="11" y="53"/>
                      <a:pt x="12" y="55"/>
                    </a:cubicBezTo>
                    <a:cubicBezTo>
                      <a:pt x="11" y="57"/>
                      <a:pt x="10" y="58"/>
                      <a:pt x="9" y="59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64"/>
                      <a:pt x="1" y="65"/>
                      <a:pt x="0" y="67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6" y="77"/>
                      <a:pt x="8" y="78"/>
                      <a:pt x="10" y="79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8" y="76"/>
                      <a:pt x="19" y="77"/>
                      <a:pt x="21" y="77"/>
                    </a:cubicBezTo>
                    <a:cubicBezTo>
                      <a:pt x="22" y="79"/>
                      <a:pt x="24" y="81"/>
                      <a:pt x="26" y="82"/>
                    </a:cubicBezTo>
                    <a:cubicBezTo>
                      <a:pt x="26" y="84"/>
                      <a:pt x="27" y="85"/>
                      <a:pt x="27" y="87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5" y="95"/>
                      <a:pt x="26" y="97"/>
                      <a:pt x="26" y="99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8" y="102"/>
                      <a:pt x="39" y="101"/>
                      <a:pt x="41" y="100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3"/>
                      <a:pt x="46" y="92"/>
                      <a:pt x="48" y="91"/>
                    </a:cubicBezTo>
                    <a:cubicBezTo>
                      <a:pt x="50" y="92"/>
                      <a:pt x="53" y="92"/>
                      <a:pt x="55" y="91"/>
                    </a:cubicBezTo>
                    <a:cubicBezTo>
                      <a:pt x="57" y="92"/>
                      <a:pt x="58" y="93"/>
                      <a:pt x="59" y="94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4" y="101"/>
                      <a:pt x="65" y="102"/>
                      <a:pt x="67" y="102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7" y="97"/>
                      <a:pt x="78" y="95"/>
                      <a:pt x="79" y="93"/>
                    </a:cubicBezTo>
                    <a:cubicBezTo>
                      <a:pt x="76" y="87"/>
                      <a:pt x="76" y="87"/>
                      <a:pt x="76" y="87"/>
                    </a:cubicBezTo>
                    <a:cubicBezTo>
                      <a:pt x="76" y="85"/>
                      <a:pt x="77" y="84"/>
                      <a:pt x="77" y="82"/>
                    </a:cubicBezTo>
                    <a:cubicBezTo>
                      <a:pt x="79" y="81"/>
                      <a:pt x="81" y="79"/>
                      <a:pt x="82" y="77"/>
                    </a:cubicBezTo>
                    <a:cubicBezTo>
                      <a:pt x="84" y="77"/>
                      <a:pt x="85" y="76"/>
                      <a:pt x="87" y="76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5" y="78"/>
                      <a:pt x="97" y="77"/>
                      <a:pt x="99" y="76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2" y="65"/>
                      <a:pt x="101" y="64"/>
                      <a:pt x="100" y="62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3" y="58"/>
                      <a:pt x="92" y="57"/>
                      <a:pt x="91" y="55"/>
                    </a:cubicBezTo>
                    <a:cubicBezTo>
                      <a:pt x="92" y="53"/>
                      <a:pt x="92" y="50"/>
                      <a:pt x="91" y="48"/>
                    </a:cubicBezTo>
                    <a:cubicBezTo>
                      <a:pt x="92" y="46"/>
                      <a:pt x="93" y="45"/>
                      <a:pt x="94" y="44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1" y="39"/>
                      <a:pt x="102" y="38"/>
                      <a:pt x="103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3813" cap="flat">
                <a:solidFill>
                  <a:srgbClr val="2C3F4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87">
                <a:extLst>
                  <a:ext uri="{FF2B5EF4-FFF2-40B4-BE49-F238E27FC236}">
                    <a16:creationId xmlns:a16="http://schemas.microsoft.com/office/drawing/2014/main" id="{78852E8F-F6D2-47F6-9FB3-1B2C2D436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229"/>
                <a:ext cx="78" cy="77"/>
              </a:xfrm>
              <a:custGeom>
                <a:avLst/>
                <a:gdLst>
                  <a:gd name="T0" fmla="*/ 37 w 41"/>
                  <a:gd name="T1" fmla="*/ 14 h 40"/>
                  <a:gd name="T2" fmla="*/ 27 w 41"/>
                  <a:gd name="T3" fmla="*/ 37 h 40"/>
                  <a:gd name="T4" fmla="*/ 4 w 41"/>
                  <a:gd name="T5" fmla="*/ 27 h 40"/>
                  <a:gd name="T6" fmla="*/ 14 w 41"/>
                  <a:gd name="T7" fmla="*/ 4 h 40"/>
                  <a:gd name="T8" fmla="*/ 37 w 41"/>
                  <a:gd name="T9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37" y="14"/>
                    </a:moveTo>
                    <a:cubicBezTo>
                      <a:pt x="41" y="23"/>
                      <a:pt x="36" y="33"/>
                      <a:pt x="27" y="37"/>
                    </a:cubicBezTo>
                    <a:cubicBezTo>
                      <a:pt x="18" y="40"/>
                      <a:pt x="8" y="36"/>
                      <a:pt x="4" y="27"/>
                    </a:cubicBezTo>
                    <a:cubicBezTo>
                      <a:pt x="0" y="18"/>
                      <a:pt x="5" y="8"/>
                      <a:pt x="14" y="4"/>
                    </a:cubicBezTo>
                    <a:cubicBezTo>
                      <a:pt x="23" y="0"/>
                      <a:pt x="33" y="5"/>
                      <a:pt x="37" y="1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Oval 88">
                <a:extLst>
                  <a:ext uri="{FF2B5EF4-FFF2-40B4-BE49-F238E27FC236}">
                    <a16:creationId xmlns:a16="http://schemas.microsoft.com/office/drawing/2014/main" id="{247EC3B6-63CE-4E91-A196-84CF884D2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041"/>
                <a:ext cx="107" cy="10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95A1BEB-1C40-4A4C-ADBA-611409316F97}"/>
              </a:ext>
            </a:extLst>
          </p:cNvPr>
          <p:cNvGrpSpPr/>
          <p:nvPr/>
        </p:nvGrpSpPr>
        <p:grpSpPr>
          <a:xfrm>
            <a:off x="2204399" y="3926541"/>
            <a:ext cx="3543173" cy="730713"/>
            <a:chOff x="680398" y="4022471"/>
            <a:chExt cx="3543173" cy="730713"/>
          </a:xfrm>
        </p:grpSpPr>
        <p:sp>
          <p:nvSpPr>
            <p:cNvPr id="137" name="Retângulo 136">
              <a:extLst>
                <a:ext uri="{FF2B5EF4-FFF2-40B4-BE49-F238E27FC236}">
                  <a16:creationId xmlns:a16="http://schemas.microsoft.com/office/drawing/2014/main" id="{1D9F785C-CCFE-4081-966B-DFDA9D499461}"/>
                </a:ext>
              </a:extLst>
            </p:cNvPr>
            <p:cNvSpPr/>
            <p:nvPr/>
          </p:nvSpPr>
          <p:spPr>
            <a:xfrm>
              <a:off x="1516855" y="4022471"/>
              <a:ext cx="2706716" cy="720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Inclusão do contratante no debate </a:t>
              </a: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sobre gestão e regulação do sistema.</a:t>
              </a:r>
            </a:p>
          </p:txBody>
        </p:sp>
        <p:grpSp>
          <p:nvGrpSpPr>
            <p:cNvPr id="158" name="Group 91">
              <a:extLst>
                <a:ext uri="{FF2B5EF4-FFF2-40B4-BE49-F238E27FC236}">
                  <a16:creationId xmlns:a16="http://schemas.microsoft.com/office/drawing/2014/main" id="{05837ECB-1FF2-4AF2-B20A-3A2F6AC9C5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0398" y="4070582"/>
              <a:ext cx="705058" cy="682602"/>
              <a:chOff x="2645" y="1936"/>
              <a:chExt cx="471" cy="456"/>
            </a:xfrm>
          </p:grpSpPr>
          <p:sp>
            <p:nvSpPr>
              <p:cNvPr id="161" name="Freeform 93">
                <a:extLst>
                  <a:ext uri="{FF2B5EF4-FFF2-40B4-BE49-F238E27FC236}">
                    <a16:creationId xmlns:a16="http://schemas.microsoft.com/office/drawing/2014/main" id="{3A0C4814-28FF-4209-B040-6FB08C26A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" y="2111"/>
                <a:ext cx="167" cy="281"/>
              </a:xfrm>
              <a:custGeom>
                <a:avLst/>
                <a:gdLst>
                  <a:gd name="T0" fmla="*/ 60 w 88"/>
                  <a:gd name="T1" fmla="*/ 0 h 148"/>
                  <a:gd name="T2" fmla="*/ 28 w 88"/>
                  <a:gd name="T3" fmla="*/ 0 h 148"/>
                  <a:gd name="T4" fmla="*/ 0 w 88"/>
                  <a:gd name="T5" fmla="*/ 28 h 148"/>
                  <a:gd name="T6" fmla="*/ 0 w 88"/>
                  <a:gd name="T7" fmla="*/ 60 h 148"/>
                  <a:gd name="T8" fmla="*/ 19 w 88"/>
                  <a:gd name="T9" fmla="*/ 80 h 148"/>
                  <a:gd name="T10" fmla="*/ 20 w 88"/>
                  <a:gd name="T11" fmla="*/ 80 h 148"/>
                  <a:gd name="T12" fmla="*/ 20 w 88"/>
                  <a:gd name="T13" fmla="*/ 148 h 148"/>
                  <a:gd name="T14" fmla="*/ 68 w 88"/>
                  <a:gd name="T15" fmla="*/ 148 h 148"/>
                  <a:gd name="T16" fmla="*/ 68 w 88"/>
                  <a:gd name="T17" fmla="*/ 80 h 148"/>
                  <a:gd name="T18" fmla="*/ 88 w 88"/>
                  <a:gd name="T19" fmla="*/ 60 h 148"/>
                  <a:gd name="T20" fmla="*/ 88 w 88"/>
                  <a:gd name="T21" fmla="*/ 28 h 148"/>
                  <a:gd name="T22" fmla="*/ 60 w 88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6" y="0"/>
                      <a:pt x="0" y="11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9"/>
                      <a:pt x="10" y="80"/>
                      <a:pt x="19" y="8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68" y="148"/>
                      <a:pt x="68" y="148"/>
                      <a:pt x="68" y="148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77" y="79"/>
                      <a:pt x="88" y="69"/>
                      <a:pt x="88" y="60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11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006CB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Freeform 94">
                <a:extLst>
                  <a:ext uri="{FF2B5EF4-FFF2-40B4-BE49-F238E27FC236}">
                    <a16:creationId xmlns:a16="http://schemas.microsoft.com/office/drawing/2014/main" id="{B080C356-A27B-4785-A143-5DC8C2B1E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996"/>
                <a:ext cx="76" cy="92"/>
              </a:xfrm>
              <a:custGeom>
                <a:avLst/>
                <a:gdLst>
                  <a:gd name="T0" fmla="*/ 20 w 40"/>
                  <a:gd name="T1" fmla="*/ 48 h 48"/>
                  <a:gd name="T2" fmla="*/ 40 w 40"/>
                  <a:gd name="T3" fmla="*/ 28 h 48"/>
                  <a:gd name="T4" fmla="*/ 40 w 40"/>
                  <a:gd name="T5" fmla="*/ 20 h 48"/>
                  <a:gd name="T6" fmla="*/ 20 w 40"/>
                  <a:gd name="T7" fmla="*/ 0 h 48"/>
                  <a:gd name="T8" fmla="*/ 0 w 40"/>
                  <a:gd name="T9" fmla="*/ 20 h 48"/>
                  <a:gd name="T10" fmla="*/ 0 w 40"/>
                  <a:gd name="T11" fmla="*/ 28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9"/>
                      <a:pt x="40" y="28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9"/>
                      <a:pt x="9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95">
                <a:extLst>
                  <a:ext uri="{FF2B5EF4-FFF2-40B4-BE49-F238E27FC236}">
                    <a16:creationId xmlns:a16="http://schemas.microsoft.com/office/drawing/2014/main" id="{F75E5332-41B0-4841-ACB4-F0721B594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" y="2111"/>
                <a:ext cx="167" cy="152"/>
              </a:xfrm>
              <a:custGeom>
                <a:avLst/>
                <a:gdLst>
                  <a:gd name="T0" fmla="*/ 67 w 88"/>
                  <a:gd name="T1" fmla="*/ 80 h 80"/>
                  <a:gd name="T2" fmla="*/ 88 w 88"/>
                  <a:gd name="T3" fmla="*/ 60 h 80"/>
                  <a:gd name="T4" fmla="*/ 88 w 88"/>
                  <a:gd name="T5" fmla="*/ 28 h 80"/>
                  <a:gd name="T6" fmla="*/ 60 w 88"/>
                  <a:gd name="T7" fmla="*/ 0 h 80"/>
                  <a:gd name="T8" fmla="*/ 28 w 88"/>
                  <a:gd name="T9" fmla="*/ 0 h 80"/>
                  <a:gd name="T10" fmla="*/ 0 w 88"/>
                  <a:gd name="T11" fmla="*/ 28 h 80"/>
                  <a:gd name="T12" fmla="*/ 0 w 88"/>
                  <a:gd name="T13" fmla="*/ 60 h 80"/>
                  <a:gd name="T14" fmla="*/ 19 w 88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80">
                    <a:moveTo>
                      <a:pt x="67" y="80"/>
                    </a:moveTo>
                    <a:cubicBezTo>
                      <a:pt x="76" y="80"/>
                      <a:pt x="88" y="69"/>
                      <a:pt x="88" y="60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11"/>
                      <a:pt x="72" y="0"/>
                      <a:pt x="6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6" y="0"/>
                      <a:pt x="0" y="11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9"/>
                      <a:pt x="10" y="80"/>
                      <a:pt x="19" y="80"/>
                    </a:cubicBezTo>
                  </a:path>
                </a:pathLst>
              </a:custGeom>
              <a:noFill/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Line 96">
                <a:extLst>
                  <a:ext uri="{FF2B5EF4-FFF2-40B4-BE49-F238E27FC236}">
                    <a16:creationId xmlns:a16="http://schemas.microsoft.com/office/drawing/2014/main" id="{8B824E79-2DB9-4E58-B2C5-EF0EDA1B2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4" y="2164"/>
                <a:ext cx="0" cy="228"/>
              </a:xfrm>
              <a:prstGeom prst="line">
                <a:avLst/>
              </a:prstGeom>
              <a:noFill/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5" name="Line 97">
                <a:extLst>
                  <a:ext uri="{FF2B5EF4-FFF2-40B4-BE49-F238E27FC236}">
                    <a16:creationId xmlns:a16="http://schemas.microsoft.com/office/drawing/2014/main" id="{E47D9DDE-77EA-4D94-8999-05E0FD6BA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3" y="2164"/>
                <a:ext cx="0" cy="228"/>
              </a:xfrm>
              <a:prstGeom prst="line">
                <a:avLst/>
              </a:prstGeom>
              <a:noFill/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6" name="Line 98">
                <a:extLst>
                  <a:ext uri="{FF2B5EF4-FFF2-40B4-BE49-F238E27FC236}">
                    <a16:creationId xmlns:a16="http://schemas.microsoft.com/office/drawing/2014/main" id="{2CA0F655-3B3F-4895-806C-B85027037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" y="2263"/>
                <a:ext cx="0" cy="129"/>
              </a:xfrm>
              <a:prstGeom prst="line">
                <a:avLst/>
              </a:prstGeom>
              <a:noFill/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7" name="Freeform 99">
                <a:extLst>
                  <a:ext uri="{FF2B5EF4-FFF2-40B4-BE49-F238E27FC236}">
                    <a16:creationId xmlns:a16="http://schemas.microsoft.com/office/drawing/2014/main" id="{22C8D3FD-914F-4B03-ABCB-967B09B4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027"/>
                <a:ext cx="183" cy="198"/>
              </a:xfrm>
              <a:custGeom>
                <a:avLst/>
                <a:gdLst>
                  <a:gd name="T0" fmla="*/ 84 w 96"/>
                  <a:gd name="T1" fmla="*/ 0 h 104"/>
                  <a:gd name="T2" fmla="*/ 48 w 96"/>
                  <a:gd name="T3" fmla="*/ 0 h 104"/>
                  <a:gd name="T4" fmla="*/ 0 w 96"/>
                  <a:gd name="T5" fmla="*/ 32 h 104"/>
                  <a:gd name="T6" fmla="*/ 0 w 96"/>
                  <a:gd name="T7" fmla="*/ 64 h 104"/>
                  <a:gd name="T8" fmla="*/ 12 w 96"/>
                  <a:gd name="T9" fmla="*/ 76 h 104"/>
                  <a:gd name="T10" fmla="*/ 40 w 96"/>
                  <a:gd name="T11" fmla="*/ 76 h 104"/>
                  <a:gd name="T12" fmla="*/ 69 w 96"/>
                  <a:gd name="T13" fmla="*/ 102 h 104"/>
                  <a:gd name="T14" fmla="*/ 76 w 96"/>
                  <a:gd name="T15" fmla="*/ 99 h 104"/>
                  <a:gd name="T16" fmla="*/ 76 w 96"/>
                  <a:gd name="T17" fmla="*/ 76 h 104"/>
                  <a:gd name="T18" fmla="*/ 84 w 96"/>
                  <a:gd name="T19" fmla="*/ 76 h 104"/>
                  <a:gd name="T20" fmla="*/ 96 w 96"/>
                  <a:gd name="T21" fmla="*/ 64 h 104"/>
                  <a:gd name="T22" fmla="*/ 96 w 96"/>
                  <a:gd name="T23" fmla="*/ 12 h 104"/>
                  <a:gd name="T24" fmla="*/ 84 w 96"/>
                  <a:gd name="T2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104">
                    <a:moveTo>
                      <a:pt x="84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1"/>
                      <a:pt x="5" y="76"/>
                      <a:pt x="12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72" y="104"/>
                      <a:pt x="76" y="103"/>
                      <a:pt x="76" y="99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91" y="76"/>
                      <a:pt x="96" y="71"/>
                      <a:pt x="96" y="64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5"/>
                      <a:pt x="91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8" name="Freeform 100">
                <a:extLst>
                  <a:ext uri="{FF2B5EF4-FFF2-40B4-BE49-F238E27FC236}">
                    <a16:creationId xmlns:a16="http://schemas.microsoft.com/office/drawing/2014/main" id="{9FA76D61-70BD-4518-87F6-0C160724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027"/>
                <a:ext cx="183" cy="198"/>
              </a:xfrm>
              <a:custGeom>
                <a:avLst/>
                <a:gdLst>
                  <a:gd name="T0" fmla="*/ 48 w 96"/>
                  <a:gd name="T1" fmla="*/ 0 h 104"/>
                  <a:gd name="T2" fmla="*/ 84 w 96"/>
                  <a:gd name="T3" fmla="*/ 0 h 104"/>
                  <a:gd name="T4" fmla="*/ 96 w 96"/>
                  <a:gd name="T5" fmla="*/ 12 h 104"/>
                  <a:gd name="T6" fmla="*/ 96 w 96"/>
                  <a:gd name="T7" fmla="*/ 64 h 104"/>
                  <a:gd name="T8" fmla="*/ 84 w 96"/>
                  <a:gd name="T9" fmla="*/ 76 h 104"/>
                  <a:gd name="T10" fmla="*/ 76 w 96"/>
                  <a:gd name="T11" fmla="*/ 76 h 104"/>
                  <a:gd name="T12" fmla="*/ 76 w 96"/>
                  <a:gd name="T13" fmla="*/ 99 h 104"/>
                  <a:gd name="T14" fmla="*/ 69 w 96"/>
                  <a:gd name="T15" fmla="*/ 102 h 104"/>
                  <a:gd name="T16" fmla="*/ 40 w 96"/>
                  <a:gd name="T17" fmla="*/ 76 h 104"/>
                  <a:gd name="T18" fmla="*/ 12 w 96"/>
                  <a:gd name="T19" fmla="*/ 76 h 104"/>
                  <a:gd name="T20" fmla="*/ 0 w 96"/>
                  <a:gd name="T21" fmla="*/ 64 h 104"/>
                  <a:gd name="T22" fmla="*/ 0 w 96"/>
                  <a:gd name="T23" fmla="*/ 3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04">
                    <a:moveTo>
                      <a:pt x="48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1" y="0"/>
                      <a:pt x="96" y="5"/>
                      <a:pt x="96" y="12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71"/>
                      <a:pt x="91" y="76"/>
                      <a:pt x="84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3"/>
                      <a:pt x="72" y="104"/>
                      <a:pt x="69" y="10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1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</a:path>
                </a:pathLst>
              </a:custGeom>
              <a:noFill/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9" name="Freeform 101">
                <a:extLst>
                  <a:ext uri="{FF2B5EF4-FFF2-40B4-BE49-F238E27FC236}">
                    <a16:creationId xmlns:a16="http://schemas.microsoft.com/office/drawing/2014/main" id="{1C645EEA-4876-4B83-B6FA-51902C64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936"/>
                <a:ext cx="220" cy="213"/>
              </a:xfrm>
              <a:custGeom>
                <a:avLst/>
                <a:gdLst>
                  <a:gd name="T0" fmla="*/ 0 w 116"/>
                  <a:gd name="T1" fmla="*/ 12 h 112"/>
                  <a:gd name="T2" fmla="*/ 0 w 116"/>
                  <a:gd name="T3" fmla="*/ 68 h 112"/>
                  <a:gd name="T4" fmla="*/ 12 w 116"/>
                  <a:gd name="T5" fmla="*/ 80 h 112"/>
                  <a:gd name="T6" fmla="*/ 20 w 116"/>
                  <a:gd name="T7" fmla="*/ 80 h 112"/>
                  <a:gd name="T8" fmla="*/ 20 w 116"/>
                  <a:gd name="T9" fmla="*/ 106 h 112"/>
                  <a:gd name="T10" fmla="*/ 27 w 116"/>
                  <a:gd name="T11" fmla="*/ 109 h 112"/>
                  <a:gd name="T12" fmla="*/ 56 w 116"/>
                  <a:gd name="T13" fmla="*/ 80 h 112"/>
                  <a:gd name="T14" fmla="*/ 104 w 116"/>
                  <a:gd name="T15" fmla="*/ 80 h 112"/>
                  <a:gd name="T16" fmla="*/ 116 w 116"/>
                  <a:gd name="T17" fmla="*/ 68 h 112"/>
                  <a:gd name="T18" fmla="*/ 116 w 116"/>
                  <a:gd name="T19" fmla="*/ 12 h 112"/>
                  <a:gd name="T20" fmla="*/ 104 w 116"/>
                  <a:gd name="T21" fmla="*/ 0 h 112"/>
                  <a:gd name="T22" fmla="*/ 12 w 116"/>
                  <a:gd name="T23" fmla="*/ 0 h 112"/>
                  <a:gd name="T24" fmla="*/ 0 w 116"/>
                  <a:gd name="T25" fmla="*/ 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12">
                    <a:moveTo>
                      <a:pt x="0" y="12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75"/>
                      <a:pt x="5" y="80"/>
                      <a:pt x="12" y="8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0" y="110"/>
                      <a:pt x="24" y="112"/>
                      <a:pt x="27" y="10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11" y="80"/>
                      <a:pt x="116" y="75"/>
                      <a:pt x="116" y="68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0" name="Freeform 102">
                <a:extLst>
                  <a:ext uri="{FF2B5EF4-FFF2-40B4-BE49-F238E27FC236}">
                    <a16:creationId xmlns:a16="http://schemas.microsoft.com/office/drawing/2014/main" id="{12187727-93A9-463C-85CD-E7E1339BB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027"/>
                <a:ext cx="69" cy="38"/>
              </a:xfrm>
              <a:custGeom>
                <a:avLst/>
                <a:gdLst>
                  <a:gd name="T0" fmla="*/ 36 w 36"/>
                  <a:gd name="T1" fmla="*/ 0 h 20"/>
                  <a:gd name="T2" fmla="*/ 12 w 36"/>
                  <a:gd name="T3" fmla="*/ 0 h 20"/>
                  <a:gd name="T4" fmla="*/ 0 w 36"/>
                  <a:gd name="T5" fmla="*/ 12 h 20"/>
                  <a:gd name="T6" fmla="*/ 0 w 36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0">
                    <a:moveTo>
                      <a:pt x="3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noFill/>
              <a:ln w="23813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pic>
        <p:nvPicPr>
          <p:cNvPr id="149" name="Picture 3">
            <a:extLst>
              <a:ext uri="{FF2B5EF4-FFF2-40B4-BE49-F238E27FC236}">
                <a16:creationId xmlns:a16="http://schemas.microsoft.com/office/drawing/2014/main" id="{F311338D-9C8D-46B7-B751-3C4A90F2D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267121"/>
            <a:ext cx="563142" cy="6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" name="Agrupar 170">
            <a:extLst>
              <a:ext uri="{FF2B5EF4-FFF2-40B4-BE49-F238E27FC236}">
                <a16:creationId xmlns:a16="http://schemas.microsoft.com/office/drawing/2014/main" id="{4C0BACE2-7368-47C9-B43B-36491F7D547F}"/>
              </a:ext>
            </a:extLst>
          </p:cNvPr>
          <p:cNvGrpSpPr/>
          <p:nvPr/>
        </p:nvGrpSpPr>
        <p:grpSpPr>
          <a:xfrm>
            <a:off x="2279345" y="1851218"/>
            <a:ext cx="3267911" cy="951218"/>
            <a:chOff x="953713" y="1982846"/>
            <a:chExt cx="3267911" cy="951218"/>
          </a:xfrm>
        </p:grpSpPr>
        <p:sp>
          <p:nvSpPr>
            <p:cNvPr id="209" name="Retângulo 208">
              <a:extLst>
                <a:ext uri="{FF2B5EF4-FFF2-40B4-BE49-F238E27FC236}">
                  <a16:creationId xmlns:a16="http://schemas.microsoft.com/office/drawing/2014/main" id="{2CDB32D2-3FB6-4195-B728-5784931A831D}"/>
                </a:ext>
              </a:extLst>
            </p:cNvPr>
            <p:cNvSpPr/>
            <p:nvPr/>
          </p:nvSpPr>
          <p:spPr>
            <a:xfrm>
              <a:off x="2045331" y="2056901"/>
              <a:ext cx="2176293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sz="1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Grupo permanente</a:t>
              </a:r>
            </a:p>
            <a:p>
              <a:pPr>
                <a:lnSpc>
                  <a:spcPct val="85000"/>
                </a:lnSpc>
              </a:pPr>
              <a:r>
                <a:rPr lang="pt-BR" sz="1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 discussão</a:t>
              </a:r>
            </a:p>
            <a:p>
              <a:pPr>
                <a:lnSpc>
                  <a:spcPct val="85000"/>
                </a:lnSpc>
              </a:pPr>
              <a:r>
                <a:rPr lang="pt-BR" sz="1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 proposição</a:t>
              </a:r>
            </a:p>
            <a:p>
              <a:pPr>
                <a:lnSpc>
                  <a:spcPct val="85000"/>
                </a:lnSpc>
              </a:pPr>
              <a:r>
                <a:rPr lang="pt-BR" sz="15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saúde suplementar </a:t>
              </a:r>
              <a:endParaRPr lang="pt-BR" sz="1500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210" name="Group 43">
              <a:extLst>
                <a:ext uri="{FF2B5EF4-FFF2-40B4-BE49-F238E27FC236}">
                  <a16:creationId xmlns:a16="http://schemas.microsoft.com/office/drawing/2014/main" id="{B60F4C96-D90D-4069-B623-0707B8073B7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53713" y="1982846"/>
              <a:ext cx="892077" cy="832348"/>
              <a:chOff x="2647" y="1947"/>
              <a:chExt cx="463" cy="432"/>
            </a:xfrm>
          </p:grpSpPr>
          <p:sp>
            <p:nvSpPr>
              <p:cNvPr id="211" name="Freeform 45">
                <a:extLst>
                  <a:ext uri="{FF2B5EF4-FFF2-40B4-BE49-F238E27FC236}">
                    <a16:creationId xmlns:a16="http://schemas.microsoft.com/office/drawing/2014/main" id="{B94172E6-8AEC-425B-9F3B-B1956E1EE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060"/>
                <a:ext cx="167" cy="122"/>
              </a:xfrm>
              <a:custGeom>
                <a:avLst/>
                <a:gdLst>
                  <a:gd name="T0" fmla="*/ 88 w 88"/>
                  <a:gd name="T1" fmla="*/ 64 h 64"/>
                  <a:gd name="T2" fmla="*/ 88 w 88"/>
                  <a:gd name="T3" fmla="*/ 24 h 64"/>
                  <a:gd name="T4" fmla="*/ 44 w 88"/>
                  <a:gd name="T5" fmla="*/ 0 h 64"/>
                  <a:gd name="T6" fmla="*/ 0 w 88"/>
                  <a:gd name="T7" fmla="*/ 24 h 64"/>
                  <a:gd name="T8" fmla="*/ 0 w 8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4">
                    <a:moveTo>
                      <a:pt x="88" y="64"/>
                    </a:move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8"/>
                      <a:pt x="59" y="0"/>
                      <a:pt x="44" y="0"/>
                    </a:cubicBezTo>
                    <a:cubicBezTo>
                      <a:pt x="29" y="0"/>
                      <a:pt x="0" y="8"/>
                      <a:pt x="0" y="24"/>
                    </a:cubicBezTo>
                    <a:cubicBezTo>
                      <a:pt x="0" y="64"/>
                      <a:pt x="0" y="64"/>
                      <a:pt x="0" y="64"/>
                    </a:cubicBezTo>
                  </a:path>
                </a:pathLst>
              </a:cu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2" name="Line 46">
                <a:extLst>
                  <a:ext uri="{FF2B5EF4-FFF2-40B4-BE49-F238E27FC236}">
                    <a16:creationId xmlns:a16="http://schemas.microsoft.com/office/drawing/2014/main" id="{243B46F8-F0E2-43DF-BFC6-E13BC2E07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0" y="2114"/>
                <a:ext cx="0" cy="68"/>
              </a:xfrm>
              <a:prstGeom prst="line">
                <a:avLst/>
              </a:pr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Line 47">
                <a:extLst>
                  <a:ext uri="{FF2B5EF4-FFF2-40B4-BE49-F238E27FC236}">
                    <a16:creationId xmlns:a16="http://schemas.microsoft.com/office/drawing/2014/main" id="{E2A6BEA1-4E72-4CE2-AB09-36944671A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2114"/>
                <a:ext cx="0" cy="68"/>
              </a:xfrm>
              <a:prstGeom prst="line">
                <a:avLst/>
              </a:pr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Freeform 48">
                <a:extLst>
                  <a:ext uri="{FF2B5EF4-FFF2-40B4-BE49-F238E27FC236}">
                    <a16:creationId xmlns:a16="http://schemas.microsoft.com/office/drawing/2014/main" id="{25593148-C3A1-4319-A01D-A1B35C0F2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947"/>
                <a:ext cx="76" cy="91"/>
              </a:xfrm>
              <a:custGeom>
                <a:avLst/>
                <a:gdLst>
                  <a:gd name="T0" fmla="*/ 20 w 40"/>
                  <a:gd name="T1" fmla="*/ 48 h 48"/>
                  <a:gd name="T2" fmla="*/ 40 w 40"/>
                  <a:gd name="T3" fmla="*/ 27 h 48"/>
                  <a:gd name="T4" fmla="*/ 40 w 40"/>
                  <a:gd name="T5" fmla="*/ 20 h 48"/>
                  <a:gd name="T6" fmla="*/ 20 w 40"/>
                  <a:gd name="T7" fmla="*/ 0 h 48"/>
                  <a:gd name="T8" fmla="*/ 0 w 40"/>
                  <a:gd name="T9" fmla="*/ 20 h 48"/>
                  <a:gd name="T10" fmla="*/ 0 w 40"/>
                  <a:gd name="T11" fmla="*/ 27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8"/>
                      <a:pt x="40" y="27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8"/>
                      <a:pt x="9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Freeform 49">
                <a:extLst>
                  <a:ext uri="{FF2B5EF4-FFF2-40B4-BE49-F238E27FC236}">
                    <a16:creationId xmlns:a16="http://schemas.microsoft.com/office/drawing/2014/main" id="{08D4E572-FE85-4236-9003-7B8F9E6B0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2098"/>
                <a:ext cx="178" cy="281"/>
              </a:xfrm>
              <a:custGeom>
                <a:avLst/>
                <a:gdLst>
                  <a:gd name="T0" fmla="*/ 79 w 94"/>
                  <a:gd name="T1" fmla="*/ 81 h 148"/>
                  <a:gd name="T2" fmla="*/ 60 w 94"/>
                  <a:gd name="T3" fmla="*/ 68 h 148"/>
                  <a:gd name="T4" fmla="*/ 36 w 94"/>
                  <a:gd name="T5" fmla="*/ 68 h 148"/>
                  <a:gd name="T6" fmla="*/ 36 w 94"/>
                  <a:gd name="T7" fmla="*/ 40 h 148"/>
                  <a:gd name="T8" fmla="*/ 44 w 94"/>
                  <a:gd name="T9" fmla="*/ 48 h 148"/>
                  <a:gd name="T10" fmla="*/ 72 w 94"/>
                  <a:gd name="T11" fmla="*/ 48 h 148"/>
                  <a:gd name="T12" fmla="*/ 88 w 94"/>
                  <a:gd name="T13" fmla="*/ 28 h 148"/>
                  <a:gd name="T14" fmla="*/ 60 w 94"/>
                  <a:gd name="T15" fmla="*/ 28 h 148"/>
                  <a:gd name="T16" fmla="*/ 32 w 94"/>
                  <a:gd name="T17" fmla="*/ 0 h 148"/>
                  <a:gd name="T18" fmla="*/ 16 w 94"/>
                  <a:gd name="T19" fmla="*/ 0 h 148"/>
                  <a:gd name="T20" fmla="*/ 0 w 94"/>
                  <a:gd name="T21" fmla="*/ 16 h 148"/>
                  <a:gd name="T22" fmla="*/ 0 w 94"/>
                  <a:gd name="T23" fmla="*/ 76 h 148"/>
                  <a:gd name="T24" fmla="*/ 24 w 94"/>
                  <a:gd name="T25" fmla="*/ 100 h 148"/>
                  <a:gd name="T26" fmla="*/ 56 w 94"/>
                  <a:gd name="T27" fmla="*/ 100 h 148"/>
                  <a:gd name="T28" fmla="*/ 72 w 94"/>
                  <a:gd name="T29" fmla="*/ 148 h 148"/>
                  <a:gd name="T30" fmla="*/ 94 w 94"/>
                  <a:gd name="T31" fmla="*/ 148 h 148"/>
                  <a:gd name="T32" fmla="*/ 79 w 94"/>
                  <a:gd name="T33" fmla="*/ 8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8">
                    <a:moveTo>
                      <a:pt x="79" y="81"/>
                    </a:moveTo>
                    <a:cubicBezTo>
                      <a:pt x="76" y="73"/>
                      <a:pt x="68" y="68"/>
                      <a:pt x="60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61" y="48"/>
                      <a:pt x="72" y="48"/>
                    </a:cubicBezTo>
                    <a:cubicBezTo>
                      <a:pt x="90" y="48"/>
                      <a:pt x="88" y="28"/>
                      <a:pt x="88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9"/>
                      <a:pt x="11" y="100"/>
                      <a:pt x="24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94" y="148"/>
                      <a:pt x="94" y="148"/>
                      <a:pt x="94" y="148"/>
                    </a:cubicBezTo>
                    <a:lnTo>
                      <a:pt x="79" y="81"/>
                    </a:lnTo>
                    <a:close/>
                  </a:path>
                </a:pathLst>
              </a:custGeom>
              <a:solidFill>
                <a:srgbClr val="FCC633"/>
              </a:solidFill>
              <a:ln w="285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Freeform 50">
                <a:extLst>
                  <a:ext uri="{FF2B5EF4-FFF2-40B4-BE49-F238E27FC236}">
                    <a16:creationId xmlns:a16="http://schemas.microsoft.com/office/drawing/2014/main" id="{321E5DB7-0C24-487B-B764-666FB60F4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985"/>
                <a:ext cx="76" cy="91"/>
              </a:xfrm>
              <a:custGeom>
                <a:avLst/>
                <a:gdLst>
                  <a:gd name="T0" fmla="*/ 20 w 40"/>
                  <a:gd name="T1" fmla="*/ 48 h 48"/>
                  <a:gd name="T2" fmla="*/ 0 w 40"/>
                  <a:gd name="T3" fmla="*/ 27 h 48"/>
                  <a:gd name="T4" fmla="*/ 0 w 40"/>
                  <a:gd name="T5" fmla="*/ 20 h 48"/>
                  <a:gd name="T6" fmla="*/ 20 w 40"/>
                  <a:gd name="T7" fmla="*/ 0 h 48"/>
                  <a:gd name="T8" fmla="*/ 40 w 40"/>
                  <a:gd name="T9" fmla="*/ 20 h 48"/>
                  <a:gd name="T10" fmla="*/ 40 w 40"/>
                  <a:gd name="T11" fmla="*/ 27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9" y="48"/>
                      <a:pt x="0" y="38"/>
                      <a:pt x="0" y="2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38"/>
                      <a:pt x="31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7" name="Freeform 51">
                <a:extLst>
                  <a:ext uri="{FF2B5EF4-FFF2-40B4-BE49-F238E27FC236}">
                    <a16:creationId xmlns:a16="http://schemas.microsoft.com/office/drawing/2014/main" id="{940628A1-BE18-4F01-83A2-A88815BA3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2098"/>
                <a:ext cx="171" cy="281"/>
              </a:xfrm>
              <a:custGeom>
                <a:avLst/>
                <a:gdLst>
                  <a:gd name="T0" fmla="*/ 72 w 90"/>
                  <a:gd name="T1" fmla="*/ 148 h 148"/>
                  <a:gd name="T2" fmla="*/ 56 w 90"/>
                  <a:gd name="T3" fmla="*/ 100 h 148"/>
                  <a:gd name="T4" fmla="*/ 24 w 90"/>
                  <a:gd name="T5" fmla="*/ 100 h 148"/>
                  <a:gd name="T6" fmla="*/ 0 w 90"/>
                  <a:gd name="T7" fmla="*/ 76 h 148"/>
                  <a:gd name="T8" fmla="*/ 0 w 90"/>
                  <a:gd name="T9" fmla="*/ 16 h 148"/>
                  <a:gd name="T10" fmla="*/ 16 w 90"/>
                  <a:gd name="T11" fmla="*/ 0 h 148"/>
                  <a:gd name="T12" fmla="*/ 32 w 90"/>
                  <a:gd name="T13" fmla="*/ 0 h 148"/>
                  <a:gd name="T14" fmla="*/ 60 w 90"/>
                  <a:gd name="T15" fmla="*/ 28 h 148"/>
                  <a:gd name="T16" fmla="*/ 88 w 90"/>
                  <a:gd name="T17" fmla="*/ 28 h 148"/>
                  <a:gd name="T18" fmla="*/ 72 w 90"/>
                  <a:gd name="T19" fmla="*/ 48 h 148"/>
                  <a:gd name="T20" fmla="*/ 44 w 90"/>
                  <a:gd name="T21" fmla="*/ 48 h 148"/>
                  <a:gd name="T22" fmla="*/ 20 w 90"/>
                  <a:gd name="T2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148">
                    <a:moveTo>
                      <a:pt x="72" y="148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1" y="100"/>
                      <a:pt x="0" y="89"/>
                      <a:pt x="0" y="7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90" y="48"/>
                      <a:pt x="72" y="48"/>
                    </a:cubicBezTo>
                    <a:cubicBezTo>
                      <a:pt x="61" y="48"/>
                      <a:pt x="44" y="48"/>
                      <a:pt x="44" y="48"/>
                    </a:cubicBezTo>
                    <a:cubicBezTo>
                      <a:pt x="20" y="24"/>
                      <a:pt x="20" y="24"/>
                      <a:pt x="20" y="24"/>
                    </a:cubicBezTo>
                  </a:path>
                </a:pathLst>
              </a:cu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" name="Freeform 52">
                <a:extLst>
                  <a:ext uri="{FF2B5EF4-FFF2-40B4-BE49-F238E27FC236}">
                    <a16:creationId xmlns:a16="http://schemas.microsoft.com/office/drawing/2014/main" id="{1AD5C09C-8856-41ED-836B-E578C57F6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2174"/>
                <a:ext cx="110" cy="205"/>
              </a:xfrm>
              <a:custGeom>
                <a:avLst/>
                <a:gdLst>
                  <a:gd name="T0" fmla="*/ 0 w 58"/>
                  <a:gd name="T1" fmla="*/ 0 h 108"/>
                  <a:gd name="T2" fmla="*/ 0 w 58"/>
                  <a:gd name="T3" fmla="*/ 28 h 108"/>
                  <a:gd name="T4" fmla="*/ 24 w 58"/>
                  <a:gd name="T5" fmla="*/ 28 h 108"/>
                  <a:gd name="T6" fmla="*/ 43 w 58"/>
                  <a:gd name="T7" fmla="*/ 41 h 108"/>
                  <a:gd name="T8" fmla="*/ 58 w 5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32" y="28"/>
                      <a:pt x="40" y="33"/>
                      <a:pt x="43" y="41"/>
                    </a:cubicBezTo>
                    <a:cubicBezTo>
                      <a:pt x="58" y="108"/>
                      <a:pt x="58" y="108"/>
                      <a:pt x="58" y="108"/>
                    </a:cubicBezTo>
                  </a:path>
                </a:pathLst>
              </a:cu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9" name="Freeform 53">
                <a:extLst>
                  <a:ext uri="{FF2B5EF4-FFF2-40B4-BE49-F238E27FC236}">
                    <a16:creationId xmlns:a16="http://schemas.microsoft.com/office/drawing/2014/main" id="{F15701DB-0BC8-4C7A-A7FB-824290508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2098"/>
                <a:ext cx="182" cy="281"/>
              </a:xfrm>
              <a:custGeom>
                <a:avLst/>
                <a:gdLst>
                  <a:gd name="T0" fmla="*/ 78 w 96"/>
                  <a:gd name="T1" fmla="*/ 0 h 148"/>
                  <a:gd name="T2" fmla="*/ 62 w 96"/>
                  <a:gd name="T3" fmla="*/ 0 h 148"/>
                  <a:gd name="T4" fmla="*/ 34 w 96"/>
                  <a:gd name="T5" fmla="*/ 28 h 148"/>
                  <a:gd name="T6" fmla="*/ 6 w 96"/>
                  <a:gd name="T7" fmla="*/ 28 h 148"/>
                  <a:gd name="T8" fmla="*/ 22 w 96"/>
                  <a:gd name="T9" fmla="*/ 48 h 148"/>
                  <a:gd name="T10" fmla="*/ 50 w 96"/>
                  <a:gd name="T11" fmla="*/ 48 h 148"/>
                  <a:gd name="T12" fmla="*/ 60 w 96"/>
                  <a:gd name="T13" fmla="*/ 40 h 148"/>
                  <a:gd name="T14" fmla="*/ 60 w 96"/>
                  <a:gd name="T15" fmla="*/ 68 h 148"/>
                  <a:gd name="T16" fmla="*/ 34 w 96"/>
                  <a:gd name="T17" fmla="*/ 68 h 148"/>
                  <a:gd name="T18" fmla="*/ 15 w 96"/>
                  <a:gd name="T19" fmla="*/ 81 h 148"/>
                  <a:gd name="T20" fmla="*/ 0 w 96"/>
                  <a:gd name="T21" fmla="*/ 148 h 148"/>
                  <a:gd name="T22" fmla="*/ 22 w 96"/>
                  <a:gd name="T23" fmla="*/ 148 h 148"/>
                  <a:gd name="T24" fmla="*/ 38 w 96"/>
                  <a:gd name="T25" fmla="*/ 100 h 148"/>
                  <a:gd name="T26" fmla="*/ 70 w 96"/>
                  <a:gd name="T27" fmla="*/ 100 h 148"/>
                  <a:gd name="T28" fmla="*/ 96 w 96"/>
                  <a:gd name="T29" fmla="*/ 76 h 148"/>
                  <a:gd name="T30" fmla="*/ 96 w 96"/>
                  <a:gd name="T31" fmla="*/ 16 h 148"/>
                  <a:gd name="T32" fmla="*/ 78 w 96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48">
                    <a:moveTo>
                      <a:pt x="78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4" y="48"/>
                      <a:pt x="22" y="48"/>
                    </a:cubicBezTo>
                    <a:cubicBezTo>
                      <a:pt x="33" y="48"/>
                      <a:pt x="50" y="48"/>
                      <a:pt x="50" y="48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26" y="68"/>
                      <a:pt x="18" y="73"/>
                      <a:pt x="15" y="81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83" y="100"/>
                      <a:pt x="96" y="89"/>
                      <a:pt x="96" y="7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6" y="7"/>
                      <a:pt x="87" y="0"/>
                      <a:pt x="78" y="0"/>
                    </a:cubicBezTo>
                    <a:close/>
                  </a:path>
                </a:pathLst>
              </a:custGeom>
              <a:solidFill>
                <a:srgbClr val="FF5E4C"/>
              </a:solidFill>
              <a:ln w="285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0" name="Freeform 54">
                <a:extLst>
                  <a:ext uri="{FF2B5EF4-FFF2-40B4-BE49-F238E27FC236}">
                    <a16:creationId xmlns:a16="http://schemas.microsoft.com/office/drawing/2014/main" id="{C2987542-F10C-4701-95F3-FDAEEB614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985"/>
                <a:ext cx="76" cy="91"/>
              </a:xfrm>
              <a:custGeom>
                <a:avLst/>
                <a:gdLst>
                  <a:gd name="T0" fmla="*/ 20 w 40"/>
                  <a:gd name="T1" fmla="*/ 48 h 48"/>
                  <a:gd name="T2" fmla="*/ 40 w 40"/>
                  <a:gd name="T3" fmla="*/ 27 h 48"/>
                  <a:gd name="T4" fmla="*/ 40 w 40"/>
                  <a:gd name="T5" fmla="*/ 20 h 48"/>
                  <a:gd name="T6" fmla="*/ 20 w 40"/>
                  <a:gd name="T7" fmla="*/ 0 h 48"/>
                  <a:gd name="T8" fmla="*/ 0 w 40"/>
                  <a:gd name="T9" fmla="*/ 20 h 48"/>
                  <a:gd name="T10" fmla="*/ 0 w 40"/>
                  <a:gd name="T11" fmla="*/ 27 h 48"/>
                  <a:gd name="T12" fmla="*/ 20 w 4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8"/>
                      <a:pt x="40" y="27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8"/>
                      <a:pt x="9" y="48"/>
                      <a:pt x="2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1" name="Freeform 55">
                <a:extLst>
                  <a:ext uri="{FF2B5EF4-FFF2-40B4-BE49-F238E27FC236}">
                    <a16:creationId xmlns:a16="http://schemas.microsoft.com/office/drawing/2014/main" id="{23DC25A4-854A-480A-838C-42C4A43F7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098"/>
                <a:ext cx="174" cy="281"/>
              </a:xfrm>
              <a:custGeom>
                <a:avLst/>
                <a:gdLst>
                  <a:gd name="T0" fmla="*/ 18 w 92"/>
                  <a:gd name="T1" fmla="*/ 148 h 148"/>
                  <a:gd name="T2" fmla="*/ 34 w 92"/>
                  <a:gd name="T3" fmla="*/ 100 h 148"/>
                  <a:gd name="T4" fmla="*/ 66 w 92"/>
                  <a:gd name="T5" fmla="*/ 100 h 148"/>
                  <a:gd name="T6" fmla="*/ 92 w 92"/>
                  <a:gd name="T7" fmla="*/ 76 h 148"/>
                  <a:gd name="T8" fmla="*/ 92 w 92"/>
                  <a:gd name="T9" fmla="*/ 16 h 148"/>
                  <a:gd name="T10" fmla="*/ 74 w 92"/>
                  <a:gd name="T11" fmla="*/ 0 h 148"/>
                  <a:gd name="T12" fmla="*/ 58 w 92"/>
                  <a:gd name="T13" fmla="*/ 0 h 148"/>
                  <a:gd name="T14" fmla="*/ 30 w 92"/>
                  <a:gd name="T15" fmla="*/ 28 h 148"/>
                  <a:gd name="T16" fmla="*/ 2 w 92"/>
                  <a:gd name="T17" fmla="*/ 28 h 148"/>
                  <a:gd name="T18" fmla="*/ 18 w 92"/>
                  <a:gd name="T19" fmla="*/ 48 h 148"/>
                  <a:gd name="T20" fmla="*/ 46 w 92"/>
                  <a:gd name="T21" fmla="*/ 48 h 148"/>
                  <a:gd name="T22" fmla="*/ 70 w 92"/>
                  <a:gd name="T2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48">
                    <a:moveTo>
                      <a:pt x="18" y="148"/>
                    </a:moveTo>
                    <a:cubicBezTo>
                      <a:pt x="34" y="100"/>
                      <a:pt x="34" y="100"/>
                      <a:pt x="34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79" y="100"/>
                      <a:pt x="92" y="89"/>
                      <a:pt x="92" y="7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7"/>
                      <a:pt x="83" y="0"/>
                      <a:pt x="7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0" y="48"/>
                      <a:pt x="18" y="48"/>
                    </a:cubicBezTo>
                    <a:cubicBezTo>
                      <a:pt x="29" y="48"/>
                      <a:pt x="46" y="48"/>
                      <a:pt x="46" y="48"/>
                    </a:cubicBezTo>
                    <a:cubicBezTo>
                      <a:pt x="70" y="24"/>
                      <a:pt x="70" y="24"/>
                      <a:pt x="70" y="24"/>
                    </a:cubicBezTo>
                  </a:path>
                </a:pathLst>
              </a:cu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" name="Freeform 56">
                <a:extLst>
                  <a:ext uri="{FF2B5EF4-FFF2-40B4-BE49-F238E27FC236}">
                    <a16:creationId xmlns:a16="http://schemas.microsoft.com/office/drawing/2014/main" id="{D6351C02-8CAF-4B49-832D-176DA0E14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174"/>
                <a:ext cx="112" cy="205"/>
              </a:xfrm>
              <a:custGeom>
                <a:avLst/>
                <a:gdLst>
                  <a:gd name="T0" fmla="*/ 59 w 59"/>
                  <a:gd name="T1" fmla="*/ 0 h 108"/>
                  <a:gd name="T2" fmla="*/ 59 w 59"/>
                  <a:gd name="T3" fmla="*/ 28 h 108"/>
                  <a:gd name="T4" fmla="*/ 33 w 59"/>
                  <a:gd name="T5" fmla="*/ 28 h 108"/>
                  <a:gd name="T6" fmla="*/ 14 w 59"/>
                  <a:gd name="T7" fmla="*/ 41 h 108"/>
                  <a:gd name="T8" fmla="*/ 0 w 59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08">
                    <a:moveTo>
                      <a:pt x="59" y="0"/>
                    </a:moveTo>
                    <a:cubicBezTo>
                      <a:pt x="59" y="28"/>
                      <a:pt x="59" y="28"/>
                      <a:pt x="59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25" y="28"/>
                      <a:pt x="17" y="33"/>
                      <a:pt x="14" y="41"/>
                    </a:cubicBezTo>
                    <a:cubicBezTo>
                      <a:pt x="0" y="108"/>
                      <a:pt x="0" y="108"/>
                      <a:pt x="0" y="108"/>
                    </a:cubicBezTo>
                  </a:path>
                </a:pathLst>
              </a:cu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3" name="Line 57">
                <a:extLst>
                  <a:ext uri="{FF2B5EF4-FFF2-40B4-BE49-F238E27FC236}">
                    <a16:creationId xmlns:a16="http://schemas.microsoft.com/office/drawing/2014/main" id="{F46FA175-14C4-4FA2-BD99-FF30F19ED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2189"/>
                <a:ext cx="266" cy="0"/>
              </a:xfrm>
              <a:prstGeom prst="line">
                <a:avLst/>
              </a:pr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4" name="Freeform 58">
                <a:extLst>
                  <a:ext uri="{FF2B5EF4-FFF2-40B4-BE49-F238E27FC236}">
                    <a16:creationId xmlns:a16="http://schemas.microsoft.com/office/drawing/2014/main" id="{BAB48B69-FD91-40B3-811A-C32D0AAE1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2098"/>
                <a:ext cx="122" cy="220"/>
              </a:xfrm>
              <a:custGeom>
                <a:avLst/>
                <a:gdLst>
                  <a:gd name="T0" fmla="*/ 0 w 64"/>
                  <a:gd name="T1" fmla="*/ 116 h 116"/>
                  <a:gd name="T2" fmla="*/ 24 w 64"/>
                  <a:gd name="T3" fmla="*/ 116 h 116"/>
                  <a:gd name="T4" fmla="*/ 64 w 64"/>
                  <a:gd name="T5" fmla="*/ 76 h 116"/>
                  <a:gd name="T6" fmla="*/ 64 w 64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16">
                    <a:moveTo>
                      <a:pt x="0" y="116"/>
                    </a:moveTo>
                    <a:cubicBezTo>
                      <a:pt x="24" y="116"/>
                      <a:pt x="24" y="116"/>
                      <a:pt x="24" y="116"/>
                    </a:cubicBezTo>
                    <a:cubicBezTo>
                      <a:pt x="46" y="116"/>
                      <a:pt x="64" y="98"/>
                      <a:pt x="64" y="76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5" name="Freeform 59">
                <a:extLst>
                  <a:ext uri="{FF2B5EF4-FFF2-40B4-BE49-F238E27FC236}">
                    <a16:creationId xmlns:a16="http://schemas.microsoft.com/office/drawing/2014/main" id="{B5691483-427F-4533-A6CA-D469E83C6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098"/>
                <a:ext cx="121" cy="220"/>
              </a:xfrm>
              <a:custGeom>
                <a:avLst/>
                <a:gdLst>
                  <a:gd name="T0" fmla="*/ 64 w 64"/>
                  <a:gd name="T1" fmla="*/ 116 h 116"/>
                  <a:gd name="T2" fmla="*/ 40 w 64"/>
                  <a:gd name="T3" fmla="*/ 116 h 116"/>
                  <a:gd name="T4" fmla="*/ 0 w 64"/>
                  <a:gd name="T5" fmla="*/ 76 h 116"/>
                  <a:gd name="T6" fmla="*/ 0 w 64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16">
                    <a:moveTo>
                      <a:pt x="64" y="116"/>
                    </a:moveTo>
                    <a:cubicBezTo>
                      <a:pt x="40" y="116"/>
                      <a:pt x="40" y="116"/>
                      <a:pt x="40" y="116"/>
                    </a:cubicBezTo>
                    <a:cubicBezTo>
                      <a:pt x="18" y="116"/>
                      <a:pt x="0" y="98"/>
                      <a:pt x="0" y="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flat">
                <a:solidFill>
                  <a:srgbClr val="2C3F4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319" name="Retângulo 318">
            <a:extLst>
              <a:ext uri="{FF2B5EF4-FFF2-40B4-BE49-F238E27FC236}">
                <a16:creationId xmlns:a16="http://schemas.microsoft.com/office/drawing/2014/main" id="{669392A5-4C47-4840-BC9E-BAE5DB7EEEC9}"/>
              </a:ext>
            </a:extLst>
          </p:cNvPr>
          <p:cNvSpPr/>
          <p:nvPr/>
        </p:nvSpPr>
        <p:spPr>
          <a:xfrm>
            <a:off x="6190031" y="3203440"/>
            <a:ext cx="416717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i="1" dirty="0">
                <a:solidFill>
                  <a:srgbClr val="2C3F4F"/>
                </a:solidFill>
                <a:latin typeface="Century Gothic" panose="020B0502020202020204" pitchFamily="34" charset="0"/>
              </a:rPr>
              <a:t>Perfil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E770F42-14FA-4CEC-979E-4BD1850B8A23}"/>
              </a:ext>
            </a:extLst>
          </p:cNvPr>
          <p:cNvGrpSpPr/>
          <p:nvPr/>
        </p:nvGrpSpPr>
        <p:grpSpPr>
          <a:xfrm>
            <a:off x="6617140" y="3774029"/>
            <a:ext cx="3431003" cy="956108"/>
            <a:chOff x="5093139" y="3774029"/>
            <a:chExt cx="3431003" cy="956108"/>
          </a:xfrm>
        </p:grpSpPr>
        <p:pic>
          <p:nvPicPr>
            <p:cNvPr id="321" name="Picture 92">
              <a:extLst>
                <a:ext uri="{FF2B5EF4-FFF2-40B4-BE49-F238E27FC236}">
                  <a16:creationId xmlns:a16="http://schemas.microsoft.com/office/drawing/2014/main" id="{D07610BB-E3C9-4FC5-BFBE-2673A9CAE6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67"/>
            <a:stretch/>
          </p:blipFill>
          <p:spPr bwMode="auto">
            <a:xfrm>
              <a:off x="5093139" y="3774029"/>
              <a:ext cx="781190" cy="747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2" name="Retângulo 321">
              <a:extLst>
                <a:ext uri="{FF2B5EF4-FFF2-40B4-BE49-F238E27FC236}">
                  <a16:creationId xmlns:a16="http://schemas.microsoft.com/office/drawing/2014/main" id="{52003C74-2A71-49EF-8DCB-33DB437D7E02}"/>
                </a:ext>
              </a:extLst>
            </p:cNvPr>
            <p:cNvSpPr/>
            <p:nvPr/>
          </p:nvSpPr>
          <p:spPr>
            <a:xfrm>
              <a:off x="5865751" y="4009940"/>
              <a:ext cx="2658391" cy="720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sz="1600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38% com contribuição mensal fixa </a:t>
              </a:r>
              <a:r>
                <a:rPr lang="pt-BR" sz="1600" b="1" dirty="0">
                  <a:solidFill>
                    <a:srgbClr val="2C3F4F"/>
                  </a:solidFill>
                  <a:latin typeface="Century Gothic" panose="020B0502020202020204" pitchFamily="34" charset="0"/>
                </a:rPr>
                <a:t>do trabalhador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6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10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320" grpId="0" animBg="1"/>
      <p:bldP spid="9" grpId="0"/>
      <p:bldP spid="12" grpId="0" animBg="1"/>
      <p:bldP spid="57" grpId="0" animBg="1"/>
      <p:bldP spid="57" grpId="1" animBg="1"/>
      <p:bldP spid="14" grpId="0"/>
      <p:bldP spid="126" grpId="0"/>
      <p:bldP spid="319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7725</TotalTime>
  <Words>857</Words>
  <Application>Microsoft Office PowerPoint</Application>
  <PresentationFormat>Widescreen</PresentationFormat>
  <Paragraphs>159</Paragraphs>
  <Slides>18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Tema do Office</vt:lpstr>
      <vt:lpstr>6 conahp</vt:lpstr>
      <vt:lpstr>Apresentação do PowerPoint</vt:lpstr>
      <vt:lpstr>Vídeo </vt:lpstr>
      <vt:lpstr>6 conahp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 Finco | .PPT</dc:creator>
  <cp:lastModifiedBy>Fernando Prado</cp:lastModifiedBy>
  <cp:revision>432</cp:revision>
  <dcterms:created xsi:type="dcterms:W3CDTF">2018-03-19T17:25:13Z</dcterms:created>
  <dcterms:modified xsi:type="dcterms:W3CDTF">2018-11-07T16:58:41Z</dcterms:modified>
</cp:coreProperties>
</file>