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5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7.xml" ContentType="application/vnd.openxmlformats-officedocument.presentationml.notesSlide+xml"/>
  <Override PartName="/ppt/tags/tag47.xml" ContentType="application/vnd.openxmlformats-officedocument.presentationml.tags+xml"/>
  <Override PartName="/ppt/notesSlides/notesSlide8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9.xml" ContentType="application/vnd.openxmlformats-officedocument.presentationml.notesSlide+xml"/>
  <Override PartName="/ppt/tags/tag82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3"/>
    <p:sldMasterId id="2147483671" r:id="rId4"/>
    <p:sldMasterId id="2147483721" r:id="rId5"/>
    <p:sldMasterId id="2147483726" r:id="rId6"/>
  </p:sldMasterIdLst>
  <p:notesMasterIdLst>
    <p:notesMasterId r:id="rId17"/>
  </p:notesMasterIdLst>
  <p:sldIdLst>
    <p:sldId id="325" r:id="rId7"/>
    <p:sldId id="368" r:id="rId8"/>
    <p:sldId id="392" r:id="rId9"/>
    <p:sldId id="327" r:id="rId10"/>
    <p:sldId id="398" r:id="rId11"/>
    <p:sldId id="399" r:id="rId12"/>
    <p:sldId id="400" r:id="rId13"/>
    <p:sldId id="397" r:id="rId14"/>
    <p:sldId id="401" r:id="rId15"/>
    <p:sldId id="328" r:id="rId16"/>
  </p:sldIdLst>
  <p:sldSz cx="12192000" cy="6858000"/>
  <p:notesSz cx="6797675" cy="9926638"/>
  <p:custDataLst>
    <p:tags r:id="rId18"/>
  </p:custDataLst>
  <p:defaultTextStyle>
    <a:defPPr>
      <a:defRPr lang="en-US"/>
    </a:defPPr>
    <a:lvl1pPr marL="177800" indent="-177800" algn="l" defTabSz="711200" rtl="0" eaLnBrk="1" latinLnBrk="0" hangingPunct="1">
      <a:spcBef>
        <a:spcPts val="1200"/>
      </a:spcBef>
      <a:buChar char="•"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334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7112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8890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0668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12446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14224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16002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C5C5C"/>
    <a:srgbClr val="FAEEC3"/>
    <a:srgbClr val="F2DE8A"/>
    <a:srgbClr val="E9CD49"/>
    <a:srgbClr val="C6AA3D"/>
    <a:srgbClr val="AB8933"/>
    <a:srgbClr val="FAECDB"/>
    <a:srgbClr val="EDDABD"/>
    <a:srgbClr val="CFB7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9D7B26C5-4107-4FEC-AEDC-1716B250A1EF}" styleName="Light Style 1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9525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chemeClr val="dk2"/>
          </a:solidFill>
        </a:fill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firstCol>
      <a:tcTxStyle b="on"/>
      <a:tcStyle>
        <a:tcBdr/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1905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3"/>
      </a:tcTxStyle>
      <a:tcStyle>
        <a:tcBdr>
          <a:bottom>
            <a:ln w="19050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83" autoAdjust="0"/>
    <p:restoredTop sz="95849" autoAdjust="0"/>
  </p:normalViewPr>
  <p:slideViewPr>
    <p:cSldViewPr snapToGrid="0">
      <p:cViewPr varScale="1">
        <p:scale>
          <a:sx n="80" d="100"/>
          <a:sy n="80" d="100"/>
        </p:scale>
        <p:origin x="53" y="62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50" d="100"/>
        <a:sy n="50" d="100"/>
      </p:scale>
      <p:origin x="0" y="-10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gs" Target="tags/tag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8F047-FBC7-4527-A765-4E10CB86FEA4}" type="datetimeFigureOut">
              <a:rPr lang="pt-BR" smtClean="0"/>
              <a:t>09/11/2018</a:t>
            </a:fld>
            <a:endParaRPr lang="pt-B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err="1" smtClean="0"/>
              <a:t>Edit</a:t>
            </a:r>
            <a:r>
              <a:rPr lang="pt-BR" dirty="0" smtClean="0"/>
              <a:t> Master </a:t>
            </a:r>
            <a:r>
              <a:rPr lang="pt-BR" dirty="0" err="1" smtClean="0"/>
              <a:t>text</a:t>
            </a:r>
            <a:r>
              <a:rPr lang="pt-BR" dirty="0" smtClean="0"/>
              <a:t> </a:t>
            </a:r>
            <a:r>
              <a:rPr lang="pt-BR" dirty="0" err="1" smtClean="0"/>
              <a:t>styles</a:t>
            </a:r>
            <a:endParaRPr lang="pt-BR" dirty="0" smtClean="0"/>
          </a:p>
          <a:p>
            <a:pPr lvl="1"/>
            <a:r>
              <a:rPr lang="pt-BR" dirty="0" err="1" smtClean="0"/>
              <a:t>Second</a:t>
            </a:r>
            <a:r>
              <a:rPr lang="pt-BR" dirty="0" smtClean="0"/>
              <a:t> </a:t>
            </a:r>
            <a:r>
              <a:rPr lang="pt-BR" dirty="0" err="1" smtClean="0"/>
              <a:t>level</a:t>
            </a:r>
            <a:endParaRPr lang="pt-BR" dirty="0" smtClean="0"/>
          </a:p>
          <a:p>
            <a:pPr lvl="2"/>
            <a:r>
              <a:rPr lang="pt-BR" dirty="0" err="1" smtClean="0"/>
              <a:t>Third</a:t>
            </a:r>
            <a:r>
              <a:rPr lang="pt-BR" dirty="0" smtClean="0"/>
              <a:t> </a:t>
            </a:r>
            <a:r>
              <a:rPr lang="pt-BR" dirty="0" err="1" smtClean="0"/>
              <a:t>level</a:t>
            </a:r>
            <a:endParaRPr lang="pt-BR" dirty="0" smtClean="0"/>
          </a:p>
          <a:p>
            <a:pPr lvl="3"/>
            <a:r>
              <a:rPr lang="pt-BR" dirty="0" err="1" smtClean="0"/>
              <a:t>Fourth</a:t>
            </a:r>
            <a:r>
              <a:rPr lang="pt-BR" dirty="0" smtClean="0"/>
              <a:t> </a:t>
            </a:r>
            <a:r>
              <a:rPr lang="pt-BR" dirty="0" err="1" smtClean="0"/>
              <a:t>level</a:t>
            </a:r>
            <a:endParaRPr lang="pt-BR" dirty="0" smtClean="0"/>
          </a:p>
          <a:p>
            <a:pPr lvl="4"/>
            <a:r>
              <a:rPr lang="pt-BR" dirty="0" err="1" smtClean="0"/>
              <a:t>Fifth</a:t>
            </a:r>
            <a:r>
              <a:rPr lang="pt-BR" dirty="0" smtClean="0"/>
              <a:t> </a:t>
            </a:r>
            <a:r>
              <a:rPr lang="pt-BR" dirty="0" err="1" smtClean="0"/>
              <a:t>level</a:t>
            </a:r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C46AF-F683-4389-A60E-681F468C1AE2}" type="slidenum">
              <a:rPr lang="pt-BR" smtClean="0"/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0575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6E8F6-7CDE-4FA3-B1FE-3C1CD576F9B0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52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  <a:p>
            <a:pPr algn="ctr"/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4C14FE-6C31-4B5C-8E7E-A55EFA20751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583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  <a:p>
            <a:pPr algn="ctr"/>
            <a:endParaRPr lang="pt-BR" sz="1200" dirty="0" smtClean="0">
              <a:solidFill>
                <a:sysClr val="windowText" lastClr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4C14FE-6C31-4B5C-8E7E-A55EFA20751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649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28F1-103B-4ECC-8B42-4BA6B4E14B16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9015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28F1-103B-4ECC-8B42-4BA6B4E14B16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3328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28F1-103B-4ECC-8B42-4BA6B4E14B1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0496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28F1-103B-4ECC-8B42-4BA6B4E14B16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5007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46AF-F683-4389-A60E-681F468C1AE2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3357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28F1-103B-4ECC-8B42-4BA6B4E14B16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4920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177800" marR="0" lvl="0" indent="-17780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fld id="{66A6E8F6-7CDE-4FA3-B1FE-3C1CD576F9B0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177800" marR="0" lvl="0" indent="-17780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09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4" r="11366" b="-187"/>
          <a:stretch/>
        </p:blipFill>
        <p:spPr>
          <a:xfrm>
            <a:off x="3047291" y="0"/>
            <a:ext cx="9179375" cy="6889758"/>
          </a:xfrm>
          <a:prstGeom prst="rect">
            <a:avLst/>
          </a:prstGeom>
        </p:spPr>
      </p:pic>
      <p:sp>
        <p:nvSpPr>
          <p:cNvPr id="24" name="Rectangle 8"/>
          <p:cNvSpPr/>
          <p:nvPr/>
        </p:nvSpPr>
        <p:spPr>
          <a:xfrm>
            <a:off x="0" y="0"/>
            <a:ext cx="5317514" cy="6889759"/>
          </a:xfrm>
          <a:custGeom>
            <a:avLst/>
            <a:gdLst>
              <a:gd name="connsiteX0" fmla="*/ 0 w 5829300"/>
              <a:gd name="connsiteY0" fmla="*/ 0 h 1727200"/>
              <a:gd name="connsiteX1" fmla="*/ 5829300 w 5829300"/>
              <a:gd name="connsiteY1" fmla="*/ 0 h 1727200"/>
              <a:gd name="connsiteX2" fmla="*/ 5829300 w 5829300"/>
              <a:gd name="connsiteY2" fmla="*/ 1727200 h 1727200"/>
              <a:gd name="connsiteX3" fmla="*/ 0 w 5829300"/>
              <a:gd name="connsiteY3" fmla="*/ 1727200 h 1727200"/>
              <a:gd name="connsiteX4" fmla="*/ 0 w 5829300"/>
              <a:gd name="connsiteY4" fmla="*/ 0 h 1727200"/>
              <a:gd name="connsiteX0" fmla="*/ 0 w 5829300"/>
              <a:gd name="connsiteY0" fmla="*/ 0 h 1727200"/>
              <a:gd name="connsiteX1" fmla="*/ 5829300 w 5829300"/>
              <a:gd name="connsiteY1" fmla="*/ 0 h 1727200"/>
              <a:gd name="connsiteX2" fmla="*/ 5435600 w 5829300"/>
              <a:gd name="connsiteY2" fmla="*/ 1727200 h 1727200"/>
              <a:gd name="connsiteX3" fmla="*/ 0 w 5829300"/>
              <a:gd name="connsiteY3" fmla="*/ 1727200 h 1727200"/>
              <a:gd name="connsiteX4" fmla="*/ 0 w 5829300"/>
              <a:gd name="connsiteY4" fmla="*/ 0 h 1727200"/>
              <a:gd name="connsiteX0" fmla="*/ 0 w 5829300"/>
              <a:gd name="connsiteY0" fmla="*/ 0 h 1730237"/>
              <a:gd name="connsiteX1" fmla="*/ 5829300 w 5829300"/>
              <a:gd name="connsiteY1" fmla="*/ 0 h 1730237"/>
              <a:gd name="connsiteX2" fmla="*/ 4946520 w 5829300"/>
              <a:gd name="connsiteY2" fmla="*/ 1730237 h 1730237"/>
              <a:gd name="connsiteX3" fmla="*/ 0 w 5829300"/>
              <a:gd name="connsiteY3" fmla="*/ 1727200 h 1730237"/>
              <a:gd name="connsiteX4" fmla="*/ 0 w 5829300"/>
              <a:gd name="connsiteY4" fmla="*/ 0 h 1730237"/>
              <a:gd name="connsiteX0" fmla="*/ 0 w 5829300"/>
              <a:gd name="connsiteY0" fmla="*/ 0 h 1730237"/>
              <a:gd name="connsiteX1" fmla="*/ 5829300 w 5829300"/>
              <a:gd name="connsiteY1" fmla="*/ 0 h 1730237"/>
              <a:gd name="connsiteX2" fmla="*/ 4946520 w 5829300"/>
              <a:gd name="connsiteY2" fmla="*/ 1730237 h 1730237"/>
              <a:gd name="connsiteX3" fmla="*/ 0 w 5829300"/>
              <a:gd name="connsiteY3" fmla="*/ 1727200 h 1730237"/>
              <a:gd name="connsiteX4" fmla="*/ 0 w 5829300"/>
              <a:gd name="connsiteY4" fmla="*/ 0 h 173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9300" h="1730237">
                <a:moveTo>
                  <a:pt x="0" y="0"/>
                </a:moveTo>
                <a:lnTo>
                  <a:pt x="5829300" y="0"/>
                </a:lnTo>
                <a:lnTo>
                  <a:pt x="4946520" y="1730237"/>
                </a:lnTo>
                <a:lnTo>
                  <a:pt x="0" y="1727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1823148" rIns="34180" bIns="341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25549"/>
            <a:endParaRPr lang="pt-BR" sz="1899" i="1" dirty="0" smtClean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076" y="1777292"/>
            <a:ext cx="4527524" cy="202215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3798" b="1">
                <a:solidFill>
                  <a:schemeClr val="tx2"/>
                </a:solidFill>
              </a:defRPr>
            </a:lvl1pPr>
          </a:lstStyle>
          <a:p>
            <a:r>
              <a:rPr lang="pt-BR" dirty="0" smtClean="0"/>
              <a:t>Click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edit</a:t>
            </a:r>
            <a:r>
              <a:rPr lang="pt-BR" dirty="0" smtClean="0"/>
              <a:t> Master </a:t>
            </a:r>
            <a:r>
              <a:rPr lang="pt-BR" dirty="0" err="1" smtClean="0"/>
              <a:t>title</a:t>
            </a:r>
            <a:r>
              <a:rPr lang="pt-BR" dirty="0" smtClean="0"/>
              <a:t> </a:t>
            </a:r>
            <a:r>
              <a:rPr lang="pt-BR" dirty="0" err="1" smtClean="0"/>
              <a:t>style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327" y="4088882"/>
            <a:ext cx="4396583" cy="539163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>
              <a:buNone/>
              <a:defRPr sz="2279">
                <a:solidFill>
                  <a:schemeClr val="tx2"/>
                </a:solidFill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Click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edit</a:t>
            </a:r>
            <a:r>
              <a:rPr lang="pt-BR" dirty="0" smtClean="0"/>
              <a:t> Master </a:t>
            </a:r>
            <a:r>
              <a:rPr lang="pt-BR" dirty="0" err="1" smtClean="0"/>
              <a:t>subtitle</a:t>
            </a:r>
            <a:r>
              <a:rPr lang="pt-BR" dirty="0" smtClean="0"/>
              <a:t> </a:t>
            </a:r>
            <a:r>
              <a:rPr lang="pt-BR" dirty="0" err="1" smtClean="0"/>
              <a:t>style</a:t>
            </a:r>
            <a:endParaRPr lang="pt-BR" dirty="0"/>
          </a:p>
        </p:txBody>
      </p:sp>
      <p:sp>
        <p:nvSpPr>
          <p:cNvPr id="10" name="Rounded Rectangle 9"/>
          <p:cNvSpPr/>
          <p:nvPr/>
        </p:nvSpPr>
        <p:spPr>
          <a:xfrm>
            <a:off x="65344" y="6659158"/>
            <a:ext cx="8797766" cy="152167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l"/>
            <a:r>
              <a:rPr lang="pt-BR" sz="570" b="0" i="0" baseline="0" noProof="1" smtClean="0">
                <a:solidFill>
                  <a:schemeClr val="tx2"/>
                </a:solidFill>
                <a:latin typeface="+mn-lt"/>
              </a:rPr>
              <a:t>This information is confidential and was prepared by Bain &amp; Company solely for the use of our client; it is not to be relied on by any 3rd party without Bain's prior written consent</a:t>
            </a:r>
            <a:endParaRPr lang="pt-BR" sz="570" b="0" i="0" baseline="0" dirty="0" smtClean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5" y="425861"/>
            <a:ext cx="1941084" cy="552646"/>
          </a:xfrm>
          <a:prstGeom prst="rect">
            <a:avLst/>
          </a:prstGeom>
        </p:spPr>
      </p:pic>
      <p:pic>
        <p:nvPicPr>
          <p:cNvPr id="26" name="Picture 6" descr="Image result for stryker white logo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780" y="128524"/>
            <a:ext cx="3414593" cy="114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0837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 userDrawn="1">
          <p15:clr>
            <a:srgbClr val="CCCCCC"/>
          </p15:clr>
        </p15:guide>
        <p15:guide id="2" pos="7432" userDrawn="1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009827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pos="144" userDrawn="1">
          <p15:clr>
            <a:srgbClr val="CCCCCC"/>
          </p15:clr>
        </p15:guide>
        <p15:guide id="2" pos="3617" userDrawn="1">
          <p15:clr>
            <a:srgbClr val="CCCCCC"/>
          </p15:clr>
        </p15:guide>
        <p15:guide id="3" pos="3958" userDrawn="1">
          <p15:clr>
            <a:srgbClr val="CCCCCC"/>
          </p15:clr>
        </p15:guide>
        <p15:guide id="4" pos="7432" userDrawn="1">
          <p15:clr>
            <a:srgbClr val="CCCCCC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rizontal_RED_LG_DIGITAL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3962" y="3204692"/>
            <a:ext cx="3984077" cy="44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8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573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4" userDrawn="1">
          <p15:clr>
            <a:srgbClr val="CCCCCC"/>
          </p15:clr>
        </p15:guide>
        <p15:guide id="2" pos="7432" userDrawn="1">
          <p15:clr>
            <a:srgbClr val="CCCCC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in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037" y="4998212"/>
            <a:ext cx="3240000" cy="4050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34963" y="5077602"/>
            <a:ext cx="88485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>
              <a:buNone/>
            </a:pPr>
            <a:r>
              <a:rPr lang="en-US" sz="1600" b="1" cap="all" spc="300" baseline="0" dirty="0" smtClean="0">
                <a:solidFill>
                  <a:schemeClr val="tx1"/>
                </a:solidFill>
              </a:rPr>
              <a:t>Draft</a:t>
            </a:r>
          </a:p>
        </p:txBody>
      </p:sp>
      <p:cxnSp>
        <p:nvCxnSpPr>
          <p:cNvPr id="5" name="SeparatorLine"/>
          <p:cNvCxnSpPr/>
          <p:nvPr userDrawn="1"/>
        </p:nvCxnSpPr>
        <p:spPr>
          <a:xfrm>
            <a:off x="0" y="4873803"/>
            <a:ext cx="11857037" cy="0"/>
          </a:xfrm>
          <a:prstGeom prst="line">
            <a:avLst/>
          </a:prstGeom>
          <a:ln w="19050" cap="flat">
            <a:solidFill>
              <a:schemeClr val="accent3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ientLogo"/>
          <p:cNvSpPr>
            <a:spLocks noGrp="1"/>
          </p:cNvSpPr>
          <p:nvPr>
            <p:ph type="pic" sz="quarter" idx="10"/>
          </p:nvPr>
        </p:nvSpPr>
        <p:spPr>
          <a:xfrm>
            <a:off x="8617039" y="3364443"/>
            <a:ext cx="3239999" cy="139964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8" name="Disclaimer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468" y="6547288"/>
            <a:ext cx="6407451" cy="274344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334965" y="2420938"/>
            <a:ext cx="11522075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 smtClean="0"/>
              <a:t>Click to add subtitle/contacts/date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334964" y="1268413"/>
            <a:ext cx="11522075" cy="900112"/>
          </a:xfrm>
        </p:spPr>
        <p:txBody>
          <a:bodyPr anchor="b"/>
          <a:lstStyle>
            <a:lvl1pPr algn="l">
              <a:spcBef>
                <a:spcPts val="0"/>
              </a:spcBef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946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08">
          <p15:clr>
            <a:srgbClr val="CCCCCC"/>
          </p15:clr>
        </p15:guide>
        <p15:guide id="2" pos="7472">
          <p15:clr>
            <a:srgbClr val="CCCCCC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8" userDrawn="1">
          <p15:clr>
            <a:srgbClr val="CCCCCC"/>
          </p15:clr>
        </p15:guide>
        <p15:guide id="2" pos="7472" userDrawn="1">
          <p15:clr>
            <a:srgbClr val="CCCCCC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ain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037" y="4998212"/>
            <a:ext cx="3240000" cy="405000"/>
          </a:xfrm>
          <a:prstGeom prst="rect">
            <a:avLst/>
          </a:prstGeom>
        </p:spPr>
      </p:pic>
      <p:cxnSp>
        <p:nvCxnSpPr>
          <p:cNvPr id="39" name="SeparatorLine"/>
          <p:cNvCxnSpPr/>
          <p:nvPr userDrawn="1"/>
        </p:nvCxnSpPr>
        <p:spPr>
          <a:xfrm>
            <a:off x="0" y="5481638"/>
            <a:ext cx="11857037" cy="0"/>
          </a:xfrm>
          <a:prstGeom prst="line">
            <a:avLst/>
          </a:prstGeom>
          <a:ln w="19050" cap="flat">
            <a:solidFill>
              <a:schemeClr val="accent3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4546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453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2841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8" userDrawn="1">
          <p15:clr>
            <a:srgbClr val="CCCCCC"/>
          </p15:clr>
        </p15:guide>
        <p15:guide id="2" pos="7472" userDrawn="1">
          <p15:clr>
            <a:srgbClr val="CCCCCC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n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213633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8">
          <p15:clr>
            <a:srgbClr val="CCCCCC"/>
          </p15:clr>
        </p15:guide>
        <p15:guide id="2" pos="7472">
          <p15:clr>
            <a:srgbClr val="CCCCCC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626551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pos="208" userDrawn="1">
          <p15:clr>
            <a:srgbClr val="CCCCCC"/>
          </p15:clr>
        </p15:guide>
        <p15:guide id="2" pos="7472" userDrawn="1">
          <p15:clr>
            <a:srgbClr val="CCCCCC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in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037" y="6085234"/>
            <a:ext cx="3240000" cy="4050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34963" y="5077602"/>
            <a:ext cx="88485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>
              <a:buNone/>
            </a:pPr>
            <a:r>
              <a:rPr lang="en-US" sz="1600" b="1" cap="all" spc="300" baseline="0" dirty="0" smtClean="0">
                <a:solidFill>
                  <a:schemeClr val="tx1"/>
                </a:solidFill>
              </a:rPr>
              <a:t>Draft</a:t>
            </a:r>
          </a:p>
        </p:txBody>
      </p:sp>
      <p:cxnSp>
        <p:nvCxnSpPr>
          <p:cNvPr id="5" name="SeparatorLine"/>
          <p:cNvCxnSpPr/>
          <p:nvPr userDrawn="1"/>
        </p:nvCxnSpPr>
        <p:spPr>
          <a:xfrm>
            <a:off x="0" y="4873803"/>
            <a:ext cx="11857037" cy="0"/>
          </a:xfrm>
          <a:prstGeom prst="line">
            <a:avLst/>
          </a:prstGeom>
          <a:ln w="19050" cap="flat">
            <a:solidFill>
              <a:schemeClr val="accent3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ientLogo"/>
          <p:cNvSpPr>
            <a:spLocks noGrp="1"/>
          </p:cNvSpPr>
          <p:nvPr>
            <p:ph type="pic" sz="quarter" idx="10"/>
          </p:nvPr>
        </p:nvSpPr>
        <p:spPr>
          <a:xfrm>
            <a:off x="8617039" y="3364443"/>
            <a:ext cx="3239999" cy="139964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8" name="Disclaimer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5468" y="6547288"/>
            <a:ext cx="6407451" cy="274344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334965" y="2420938"/>
            <a:ext cx="11522075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 smtClean="0"/>
              <a:t>Click to add subtitle/contacts/date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334964" y="1268413"/>
            <a:ext cx="11522075" cy="900112"/>
          </a:xfrm>
        </p:spPr>
        <p:txBody>
          <a:bodyPr anchor="b"/>
          <a:lstStyle>
            <a:lvl1pPr algn="l">
              <a:spcBef>
                <a:spcPts val="0"/>
              </a:spcBef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4" name="btfpLayoutConfig" hidden="1"/>
          <p:cNvSpPr txBox="1"/>
          <p:nvPr userDrawn="1"/>
        </p:nvSpPr>
        <p:spPr bwMode="gray">
          <a:xfrm>
            <a:off x="12700" y="12700"/>
            <a:ext cx="431776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00" smtClean="0">
                <a:solidFill>
                  <a:srgbClr val="FFFFFF">
                    <a:alpha val="0"/>
                  </a:srgbClr>
                </a:solidFill>
              </a:rPr>
              <a:t>overall_0_131862048524327861 columns_1_131862048524327861 </a:t>
            </a:r>
            <a:endParaRPr lang="en-US" sz="100" dirty="0" err="1" smtClean="0">
              <a:solidFill>
                <a:srgbClr val="FFFFFF">
                  <a:alpha val="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486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08" userDrawn="1">
          <p15:clr>
            <a:srgbClr val="CCCCCC"/>
          </p15:clr>
        </p15:guide>
        <p15:guide id="2" pos="7472" userDrawn="1">
          <p15:clr>
            <a:srgbClr val="CCCCCC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" r="11366" b="-187"/>
          <a:stretch/>
        </p:blipFill>
        <p:spPr>
          <a:xfrm>
            <a:off x="3047291" y="0"/>
            <a:ext cx="9179375" cy="6889758"/>
          </a:xfrm>
          <a:prstGeom prst="rect">
            <a:avLst/>
          </a:prstGeom>
        </p:spPr>
      </p:pic>
      <p:sp>
        <p:nvSpPr>
          <p:cNvPr id="24" name="Rectangle 8"/>
          <p:cNvSpPr/>
          <p:nvPr/>
        </p:nvSpPr>
        <p:spPr>
          <a:xfrm>
            <a:off x="0" y="0"/>
            <a:ext cx="5317514" cy="6889759"/>
          </a:xfrm>
          <a:custGeom>
            <a:avLst/>
            <a:gdLst>
              <a:gd name="connsiteX0" fmla="*/ 0 w 5829300"/>
              <a:gd name="connsiteY0" fmla="*/ 0 h 1727200"/>
              <a:gd name="connsiteX1" fmla="*/ 5829300 w 5829300"/>
              <a:gd name="connsiteY1" fmla="*/ 0 h 1727200"/>
              <a:gd name="connsiteX2" fmla="*/ 5829300 w 5829300"/>
              <a:gd name="connsiteY2" fmla="*/ 1727200 h 1727200"/>
              <a:gd name="connsiteX3" fmla="*/ 0 w 5829300"/>
              <a:gd name="connsiteY3" fmla="*/ 1727200 h 1727200"/>
              <a:gd name="connsiteX4" fmla="*/ 0 w 5829300"/>
              <a:gd name="connsiteY4" fmla="*/ 0 h 1727200"/>
              <a:gd name="connsiteX0" fmla="*/ 0 w 5829300"/>
              <a:gd name="connsiteY0" fmla="*/ 0 h 1727200"/>
              <a:gd name="connsiteX1" fmla="*/ 5829300 w 5829300"/>
              <a:gd name="connsiteY1" fmla="*/ 0 h 1727200"/>
              <a:gd name="connsiteX2" fmla="*/ 5435600 w 5829300"/>
              <a:gd name="connsiteY2" fmla="*/ 1727200 h 1727200"/>
              <a:gd name="connsiteX3" fmla="*/ 0 w 5829300"/>
              <a:gd name="connsiteY3" fmla="*/ 1727200 h 1727200"/>
              <a:gd name="connsiteX4" fmla="*/ 0 w 5829300"/>
              <a:gd name="connsiteY4" fmla="*/ 0 h 1727200"/>
              <a:gd name="connsiteX0" fmla="*/ 0 w 5829300"/>
              <a:gd name="connsiteY0" fmla="*/ 0 h 1730237"/>
              <a:gd name="connsiteX1" fmla="*/ 5829300 w 5829300"/>
              <a:gd name="connsiteY1" fmla="*/ 0 h 1730237"/>
              <a:gd name="connsiteX2" fmla="*/ 4946520 w 5829300"/>
              <a:gd name="connsiteY2" fmla="*/ 1730237 h 1730237"/>
              <a:gd name="connsiteX3" fmla="*/ 0 w 5829300"/>
              <a:gd name="connsiteY3" fmla="*/ 1727200 h 1730237"/>
              <a:gd name="connsiteX4" fmla="*/ 0 w 5829300"/>
              <a:gd name="connsiteY4" fmla="*/ 0 h 1730237"/>
              <a:gd name="connsiteX0" fmla="*/ 0 w 5829300"/>
              <a:gd name="connsiteY0" fmla="*/ 0 h 1730237"/>
              <a:gd name="connsiteX1" fmla="*/ 5829300 w 5829300"/>
              <a:gd name="connsiteY1" fmla="*/ 0 h 1730237"/>
              <a:gd name="connsiteX2" fmla="*/ 4946520 w 5829300"/>
              <a:gd name="connsiteY2" fmla="*/ 1730237 h 1730237"/>
              <a:gd name="connsiteX3" fmla="*/ 0 w 5829300"/>
              <a:gd name="connsiteY3" fmla="*/ 1727200 h 1730237"/>
              <a:gd name="connsiteX4" fmla="*/ 0 w 5829300"/>
              <a:gd name="connsiteY4" fmla="*/ 0 h 173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9300" h="1730237">
                <a:moveTo>
                  <a:pt x="0" y="0"/>
                </a:moveTo>
                <a:lnTo>
                  <a:pt x="5829300" y="0"/>
                </a:lnTo>
                <a:lnTo>
                  <a:pt x="4946520" y="1730237"/>
                </a:lnTo>
                <a:lnTo>
                  <a:pt x="0" y="1727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1823148" rIns="34180" bIns="341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25549"/>
            <a:endParaRPr lang="en-CA" sz="1899" i="1" dirty="0" smtClean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076" y="1777292"/>
            <a:ext cx="4527524" cy="202215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3798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327" y="4088882"/>
            <a:ext cx="4396583" cy="539163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>
              <a:buNone/>
              <a:defRPr sz="2279">
                <a:solidFill>
                  <a:schemeClr val="tx2"/>
                </a:solidFill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65344" y="6659158"/>
            <a:ext cx="8797766" cy="152167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l"/>
            <a:r>
              <a:rPr lang="en-US" sz="570" b="0" i="0" baseline="0" noProof="1" smtClean="0">
                <a:solidFill>
                  <a:schemeClr val="tx2"/>
                </a:solidFill>
                <a:latin typeface="+mn-lt"/>
              </a:rPr>
              <a:t>This information is confidential and was prepared by Bain &amp; Company solely for the use of our client; it is not to be relied on by any 3rd party without Bain's prior written consent</a:t>
            </a:r>
            <a:endParaRPr lang="fr-FR" sz="570" b="0" i="0" baseline="0" dirty="0" smtClean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5" y="425861"/>
            <a:ext cx="1941084" cy="552646"/>
          </a:xfrm>
          <a:prstGeom prst="rect">
            <a:avLst/>
          </a:prstGeom>
        </p:spPr>
      </p:pic>
      <p:pic>
        <p:nvPicPr>
          <p:cNvPr id="26" name="Picture 6" descr="Image result for stryker white logo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780" y="128524"/>
            <a:ext cx="3414593" cy="114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605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2">
          <p15:clr>
            <a:srgbClr val="CCCCCC"/>
          </p15:clr>
        </p15:guide>
        <p15:guide id="2" pos="7824">
          <p15:clr>
            <a:srgbClr val="CCCCCC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99511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pos="144" userDrawn="1">
          <p15:clr>
            <a:srgbClr val="CCCCCC"/>
          </p15:clr>
        </p15:guide>
        <p15:guide id="2" pos="2346" userDrawn="1">
          <p15:clr>
            <a:srgbClr val="CCCCCC"/>
          </p15:clr>
        </p15:guide>
        <p15:guide id="3" pos="2686" userDrawn="1">
          <p15:clr>
            <a:srgbClr val="CCCCCC"/>
          </p15:clr>
        </p15:guide>
        <p15:guide id="4" pos="4889" userDrawn="1">
          <p15:clr>
            <a:srgbClr val="CCCCCC"/>
          </p15:clr>
        </p15:guide>
        <p15:guide id="5" pos="5229" userDrawn="1">
          <p15:clr>
            <a:srgbClr val="CCCCCC"/>
          </p15:clr>
        </p15:guide>
        <p15:guide id="6" pos="7432" userDrawn="1">
          <p15:clr>
            <a:srgbClr val="CCCCCC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rizontal_RED_LG_DIGITAL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3962" y="3204692"/>
            <a:ext cx="3984077" cy="44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17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2">
          <p15:clr>
            <a:srgbClr val="CCCCCC"/>
          </p15:clr>
        </p15:guide>
        <p15:guide id="2" pos="7824">
          <p15:clr>
            <a:srgbClr val="CCCCCC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240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7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ags" Target="../tags/tag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24540" y="53578"/>
            <a:ext cx="11572805" cy="83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noProof="1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224539" y="1287062"/>
            <a:ext cx="11573263" cy="50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pt-BR" dirty="0" smtClean="0"/>
              <a:t>Click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edit</a:t>
            </a:r>
            <a:r>
              <a:rPr lang="pt-BR" dirty="0" smtClean="0"/>
              <a:t> Master </a:t>
            </a:r>
            <a:r>
              <a:rPr lang="pt-BR" dirty="0" err="1" smtClean="0"/>
              <a:t>text</a:t>
            </a:r>
            <a:r>
              <a:rPr lang="pt-BR" dirty="0" smtClean="0"/>
              <a:t> </a:t>
            </a:r>
            <a:r>
              <a:rPr lang="pt-BR" dirty="0" err="1" smtClean="0"/>
              <a:t>styles</a:t>
            </a:r>
            <a:endParaRPr lang="pt-BR" dirty="0" smtClean="0"/>
          </a:p>
          <a:p>
            <a:pPr lvl="1"/>
            <a:r>
              <a:rPr lang="pt-BR" dirty="0" err="1" smtClean="0"/>
              <a:t>Second</a:t>
            </a:r>
            <a:r>
              <a:rPr lang="pt-BR" dirty="0" smtClean="0"/>
              <a:t> </a:t>
            </a:r>
            <a:r>
              <a:rPr lang="pt-BR" dirty="0" err="1" smtClean="0"/>
              <a:t>level</a:t>
            </a:r>
            <a:endParaRPr lang="pt-BR" dirty="0" smtClean="0"/>
          </a:p>
          <a:p>
            <a:pPr lvl="2"/>
            <a:r>
              <a:rPr lang="pt-BR" dirty="0" err="1" smtClean="0"/>
              <a:t>Third</a:t>
            </a:r>
            <a:r>
              <a:rPr lang="pt-BR" dirty="0" smtClean="0"/>
              <a:t> </a:t>
            </a:r>
            <a:r>
              <a:rPr lang="pt-BR" dirty="0" err="1" smtClean="0"/>
              <a:t>level</a:t>
            </a:r>
            <a:endParaRPr lang="pt-BR" dirty="0" smtClean="0"/>
          </a:p>
          <a:p>
            <a:pPr lvl="3"/>
            <a:r>
              <a:rPr lang="pt-BR" dirty="0" err="1" smtClean="0"/>
              <a:t>Fourth</a:t>
            </a:r>
            <a:r>
              <a:rPr lang="pt-BR" dirty="0" smtClean="0"/>
              <a:t> </a:t>
            </a:r>
            <a:r>
              <a:rPr lang="pt-BR" dirty="0" err="1" smtClean="0"/>
              <a:t>level</a:t>
            </a:r>
            <a:endParaRPr lang="pt-BR" dirty="0" smtClean="0"/>
          </a:p>
        </p:txBody>
      </p:sp>
      <p:sp>
        <p:nvSpPr>
          <p:cNvPr id="15" name="SlideNumber"/>
          <p:cNvSpPr/>
          <p:nvPr/>
        </p:nvSpPr>
        <p:spPr>
          <a:xfrm>
            <a:off x="11354852" y="6650240"/>
            <a:ext cx="401029" cy="8681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marL="177800" indent="-177800" algn="ctr" defTabSz="711200" rtl="0" eaLnBrk="1" latinLnBrk="0" hangingPunct="1">
              <a:spcBef>
                <a:spcPts val="1200"/>
              </a:spcBef>
              <a:buNone/>
            </a:pPr>
            <a:fld id="{BB69BBE8-4DB2-4642-B003-B220ACD5A2FD}" type="slidenum">
              <a:rPr lang="pt-BR" sz="949" b="1" baseline="0" smtClean="0">
                <a:solidFill>
                  <a:srgbClr val="080808"/>
                </a:solidFill>
                <a:latin typeface="Verdana" pitchFamily="34" charset="0"/>
              </a:rPr>
              <a:pPr marL="177800" indent="-177800" algn="ctr" defTabSz="711200" rtl="0" eaLnBrk="1" latinLnBrk="0" hangingPunct="1">
                <a:spcBef>
                  <a:spcPts val="1200"/>
                </a:spcBef>
                <a:buNone/>
              </a:pPr>
              <a:t>‹#›</a:t>
            </a:fld>
            <a:endParaRPr lang="pt-BR" sz="949" b="1" dirty="0" smtClean="0">
              <a:solidFill>
                <a:srgbClr val="080808"/>
              </a:solidFill>
            </a:endParaRPr>
          </a:p>
        </p:txBody>
      </p:sp>
      <p:pic>
        <p:nvPicPr>
          <p:cNvPr id="12" name="Bain logo" descr="Symbol RED_a_DIGITAL.em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793306" y="6609522"/>
            <a:ext cx="174846" cy="1748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5344" y="6659158"/>
            <a:ext cx="8797766" cy="152167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l"/>
            <a:r>
              <a:rPr lang="pt-BR" sz="570" b="0" i="0" baseline="0" noProof="1" smtClean="0">
                <a:solidFill>
                  <a:schemeClr val="tx1"/>
                </a:solidFill>
                <a:latin typeface="+mn-lt"/>
              </a:rPr>
              <a:t>This information is confidential and was prepared by Bain &amp; Company solely for the use of our client; it is not to be relied on by any 3rd party without Bain's prior written consent</a:t>
            </a:r>
            <a:endParaRPr lang="pt-BR" sz="570" b="0" i="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custDataLst>
      <p:tags r:id="rId6"/>
    </p:custDataLst>
    <p:extLst>
      <p:ext uri="{BB962C8B-B14F-4D97-AF65-F5344CB8AC3E}">
        <p14:creationId xmlns:p14="http://schemas.microsoft.com/office/powerpoint/2010/main" val="308437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iming>
    <p:tnLst>
      <p:par>
        <p:cTn id="1" dur="indefinite" restart="never" nodeType="tmRoot"/>
      </p:par>
    </p:tnLst>
  </p:timing>
  <p:txStyles>
    <p:titleStyle>
      <a:lvl1pPr algn="l" defTabSz="931678" rtl="0" eaLnBrk="1" latinLnBrk="0" hangingPunct="1">
        <a:spcBef>
          <a:spcPct val="0"/>
        </a:spcBef>
        <a:buNone/>
        <a:defRPr lang="en-CA" sz="2468" b="1" kern="1200" cap="all" baseline="0" noProof="1" smtClean="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57727" marR="0" indent="-257727" algn="l" defTabSz="931433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ts val="2400"/>
        <a:buFont typeface="Verdana" pitchFamily="34" charset="0"/>
        <a:buChar char="•"/>
        <a:tabLst/>
        <a:defRPr kumimoji="0" lang="en-US" altLang="zh-CN" sz="1709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545596" marR="0" indent="-113038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Verdana"/>
        <a:buChar char="-"/>
        <a:tabLst/>
        <a:defRPr lang="en-CA" altLang="zh-CN" sz="1519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999256" marR="0" indent="-272799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Marlett" pitchFamily="2" charset="2"/>
        <a:buChar char="8"/>
        <a:tabLst/>
        <a:defRPr lang="zh-CN" altLang="en-US" sz="1519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1380329" marR="0" indent="-199670" algn="l" defTabSz="93167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Tx/>
        <a:buFont typeface="Verdana" pitchFamily="34" charset="0"/>
        <a:buChar char="-"/>
        <a:tabLst/>
        <a:defRPr lang="en-CA" altLang="zh-CN"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2096277" indent="-232920" algn="l" defTabSz="931678" rtl="0" eaLnBrk="1" latinLnBrk="0" hangingPunct="1">
        <a:spcBef>
          <a:spcPct val="20000"/>
        </a:spcBef>
        <a:buFont typeface="Arial" pitchFamily="34" charset="0"/>
        <a:buChar char="»"/>
        <a:defRPr sz="2279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6211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6pPr>
      <a:lvl7pPr marL="302795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7pPr>
      <a:lvl8pPr marL="3493795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8pPr>
      <a:lvl9pPr marL="3959634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1678" rtl="0" eaLnBrk="1" latinLnBrk="0" hangingPunct="1">
        <a:defRPr sz="1709" kern="1200">
          <a:solidFill>
            <a:schemeClr val="tx1"/>
          </a:solidFill>
          <a:latin typeface="+mn-lt"/>
          <a:ea typeface="+mn-ea"/>
          <a:cs typeface="+mn-cs"/>
        </a:defRPr>
      </a:lvl1pPr>
      <a:lvl2pPr marL="465839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2pPr>
      <a:lvl3pPr marL="93167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3pPr>
      <a:lvl4pPr marL="139751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4pPr>
      <a:lvl5pPr marL="1863357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5pPr>
      <a:lvl6pPr marL="2329196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6pPr>
      <a:lvl7pPr marL="279503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7pPr>
      <a:lvl8pPr marL="326087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8pPr>
      <a:lvl9pPr marL="3726714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830" userDrawn="1">
          <p15:clr>
            <a:srgbClr val="F26B43"/>
          </p15:clr>
        </p15:guide>
        <p15:guide id="2" orient="horz" pos="582" userDrawn="1">
          <p15:clr>
            <a:srgbClr val="F26B43"/>
          </p15:clr>
        </p15:guide>
        <p15:guide id="3" orient="horz" pos="4140" userDrawn="1">
          <p15:clr>
            <a:srgbClr val="F26B43"/>
          </p15:clr>
        </p15:guide>
        <p15:guide id="4" pos="141" userDrawn="1">
          <p15:clr>
            <a:srgbClr val="F26B43"/>
          </p15:clr>
        </p15:guide>
        <p15:guide id="5" pos="743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tfpConfiguration" hidden="1"/>
          <p:cNvSpPr txBox="1"/>
          <p:nvPr userDrawn="1"/>
        </p:nvSpPr>
        <p:spPr bwMode="hidden">
          <a:xfrm>
            <a:off x="0" y="0"/>
            <a:ext cx="36000" cy="36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indent="0">
              <a:buNone/>
            </a:pPr>
            <a:r>
              <a:rPr lang="en-US" sz="100" smtClean="0">
                <a:solidFill>
                  <a:schemeClr val="bg1">
                    <a:alpha val="0"/>
                  </a:schemeClr>
                </a:solidFill>
              </a:rPr>
              <a:t>&lt;btfp&gt;&lt;template version="2.0.14" type="branded" pageSize="widescreen" /&gt;&lt;/btfp&gt;</a:t>
            </a:r>
            <a:endParaRPr lang="en-US" sz="100" dirty="0" smtClean="0">
              <a:solidFill>
                <a:schemeClr val="bg1">
                  <a:alpha val="0"/>
                </a:schemeClr>
              </a:solidFill>
            </a:endParaRPr>
          </a:p>
        </p:txBody>
      </p:sp>
      <p:sp>
        <p:nvSpPr>
          <p:cNvPr id="19" name="SlideNumber"/>
          <p:cNvSpPr/>
          <p:nvPr userDrawn="1"/>
        </p:nvSpPr>
        <p:spPr bwMode="gray">
          <a:xfrm>
            <a:off x="11715975" y="6649694"/>
            <a:ext cx="141064" cy="1384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spAutoFit/>
          </a:bodyPr>
          <a:lstStyle/>
          <a:p>
            <a:pPr marL="0" indent="0" algn="r" defTabSz="711200" rtl="0" eaLnBrk="1" latinLnBrk="0" hangingPunct="1">
              <a:spcBef>
                <a:spcPts val="1200"/>
              </a:spcBef>
              <a:buNone/>
            </a:pPr>
            <a:fld id="{BB69BBE8-4DB2-4642-B003-B220ACD5A2FD}" type="slidenum">
              <a:rPr lang="en-US" sz="900" b="0" baseline="0" smtClean="0">
                <a:solidFill>
                  <a:schemeClr val="bg2"/>
                </a:solidFill>
                <a:latin typeface="+mn-lt"/>
              </a:rPr>
              <a:pPr marL="0" indent="0" algn="r" defTabSz="711200" rtl="0" eaLnBrk="1" latinLnBrk="0" hangingPunct="1">
                <a:spcBef>
                  <a:spcPts val="1200"/>
                </a:spcBef>
                <a:buNone/>
              </a:pPr>
              <a:t>‹#›</a:t>
            </a:fld>
            <a:endParaRPr lang="en-US" sz="900" b="0" dirty="0" smtClean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2" name="BainLogo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000" y="6654664"/>
            <a:ext cx="1152000" cy="144000"/>
          </a:xfrm>
          <a:prstGeom prst="rect">
            <a:avLst/>
          </a:prstGeom>
        </p:spPr>
      </p:pic>
      <p:sp>
        <p:nvSpPr>
          <p:cNvPr id="8" name="CreatedFooter"/>
          <p:cNvSpPr/>
          <p:nvPr userDrawn="1"/>
        </p:nvSpPr>
        <p:spPr>
          <a:xfrm>
            <a:off x="8263033" y="6642830"/>
            <a:ext cx="1368171" cy="25736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indent="0" algn="ctr" defTabSz="711200" rtl="0" eaLnBrk="1" latinLnBrk="0" hangingPunct="1">
              <a:spcBef>
                <a:spcPts val="1200"/>
              </a:spcBef>
              <a:buNone/>
            </a:pPr>
            <a:r>
              <a:rPr lang="en-US" sz="600" smtClean="0">
                <a:solidFill>
                  <a:srgbClr val="FFFFFF"/>
                </a:solidFill>
              </a:rPr>
              <a:t>181108-P9ER-RESULTADO Di ... ahp_v1</a:t>
            </a:r>
            <a:endParaRPr lang="en-US" sz="600" dirty="0">
              <a:solidFill>
                <a:srgbClr val="FFFFFF"/>
              </a:solidFill>
            </a:endParaRPr>
          </a:p>
        </p:txBody>
      </p:sp>
      <p:sp>
        <p:nvSpPr>
          <p:cNvPr id="7" name="OfficeCode"/>
          <p:cNvSpPr/>
          <p:nvPr userDrawn="1"/>
        </p:nvSpPr>
        <p:spPr>
          <a:xfrm>
            <a:off x="7348519" y="6642830"/>
            <a:ext cx="288036" cy="165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indent="0" algn="ctr" defTabSz="711200" rtl="0" eaLnBrk="1" latinLnBrk="0" hangingPunct="1">
              <a:spcBef>
                <a:spcPts val="1200"/>
              </a:spcBef>
              <a:buNone/>
            </a:pPr>
            <a:r>
              <a:rPr lang="en-US" sz="600" smtClean="0">
                <a:solidFill>
                  <a:srgbClr val="FFFFFF"/>
                </a:solidFill>
              </a:rPr>
              <a:t>SAO</a:t>
            </a:r>
            <a:endParaRPr lang="en-US" sz="600" dirty="0">
              <a:solidFill>
                <a:srgbClr val="FFFFFF"/>
              </a:solidFill>
            </a:endParaRPr>
          </a:p>
        </p:txBody>
      </p:sp>
      <p:pic>
        <p:nvPicPr>
          <p:cNvPr id="14" name="Disclaimer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47" y="6641266"/>
            <a:ext cx="6407451" cy="176799"/>
          </a:xfrm>
          <a:prstGeom prst="rect">
            <a:avLst/>
          </a:prstGeom>
        </p:spPr>
      </p:pic>
      <p:cxnSp>
        <p:nvCxnSpPr>
          <p:cNvPr id="20" name="FooterSeparatorLine"/>
          <p:cNvCxnSpPr/>
          <p:nvPr userDrawn="1"/>
        </p:nvCxnSpPr>
        <p:spPr>
          <a:xfrm>
            <a:off x="0" y="6598800"/>
            <a:ext cx="11857037" cy="0"/>
          </a:xfrm>
          <a:prstGeom prst="line">
            <a:avLst/>
          </a:prstGeom>
          <a:ln w="9525" cap="flat">
            <a:solidFill>
              <a:schemeClr val="accent1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34435" y="1268413"/>
            <a:ext cx="11522603" cy="529272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23" name="TitleSeparatorLine"/>
          <p:cNvCxnSpPr/>
          <p:nvPr userDrawn="1"/>
        </p:nvCxnSpPr>
        <p:spPr>
          <a:xfrm>
            <a:off x="0" y="873125"/>
            <a:ext cx="11857037" cy="0"/>
          </a:xfrm>
          <a:prstGeom prst="line">
            <a:avLst/>
          </a:prstGeom>
          <a:ln w="19050" cap="flat">
            <a:solidFill>
              <a:schemeClr val="accent3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334963" y="1"/>
            <a:ext cx="11522075" cy="876687"/>
          </a:xfrm>
          <a:prstGeom prst="rect">
            <a:avLst/>
          </a:prstGeom>
        </p:spPr>
        <p:txBody>
          <a:bodyPr vert="horz" lIns="36000" tIns="36000" rIns="36000" bIns="7200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7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txStyles>
    <p:titleStyle>
      <a:lvl1pPr algn="l" defTabSz="7112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354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2563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177800" indent="-177800" algn="l" defTabSz="711200" rtl="0" eaLnBrk="1" latinLnBrk="0" hangingPunct="1">
        <a:spcBef>
          <a:spcPts val="1200"/>
        </a:spcBef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12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890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668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446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4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002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50">
          <p15:clr>
            <a:srgbClr val="D1D1D1"/>
          </p15:clr>
        </p15:guide>
        <p15:guide id="2" pos="211">
          <p15:clr>
            <a:srgbClr val="D1D1D1"/>
          </p15:clr>
        </p15:guide>
        <p15:guide id="4" orient="horz" pos="799">
          <p15:clr>
            <a:srgbClr val="D1D1D1"/>
          </p15:clr>
        </p15:guide>
        <p15:guide id="7" orient="horz" pos="4133">
          <p15:clr>
            <a:srgbClr val="D1D1D1"/>
          </p15:clr>
        </p15:guide>
        <p15:guide id="8" pos="7469">
          <p15:clr>
            <a:srgbClr val="D1D1D1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tfpConfiguration" hidden="1"/>
          <p:cNvSpPr txBox="1"/>
          <p:nvPr/>
        </p:nvSpPr>
        <p:spPr bwMode="hidden">
          <a:xfrm>
            <a:off x="0" y="0"/>
            <a:ext cx="36000" cy="36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indent="0">
              <a:buNone/>
            </a:pPr>
            <a:r>
              <a:rPr lang="en-US" sz="100" dirty="0" smtClean="0">
                <a:solidFill>
                  <a:schemeClr val="bg1">
                    <a:alpha val="0"/>
                  </a:schemeClr>
                </a:solidFill>
              </a:rPr>
              <a:t>&lt;</a:t>
            </a:r>
            <a:r>
              <a:rPr lang="en-US" sz="100" dirty="0" err="1" smtClean="0">
                <a:solidFill>
                  <a:schemeClr val="bg1">
                    <a:alpha val="0"/>
                  </a:schemeClr>
                </a:solidFill>
              </a:rPr>
              <a:t>btfp</a:t>
            </a:r>
            <a:r>
              <a:rPr lang="en-US" sz="100" dirty="0" smtClean="0">
                <a:solidFill>
                  <a:schemeClr val="bg1">
                    <a:alpha val="0"/>
                  </a:schemeClr>
                </a:solidFill>
              </a:rPr>
              <a:t>&gt;&lt;template version="2.0.12" type="branded" </a:t>
            </a:r>
            <a:r>
              <a:rPr lang="en-US" sz="100" dirty="0" err="1" smtClean="0">
                <a:solidFill>
                  <a:schemeClr val="bg1">
                    <a:alpha val="0"/>
                  </a:schemeClr>
                </a:solidFill>
              </a:rPr>
              <a:t>pageSize</a:t>
            </a:r>
            <a:r>
              <a:rPr lang="en-US" sz="100" dirty="0" smtClean="0">
                <a:solidFill>
                  <a:schemeClr val="bg1">
                    <a:alpha val="0"/>
                  </a:schemeClr>
                </a:solidFill>
              </a:rPr>
              <a:t>="widescreen" /&gt;&lt;/</a:t>
            </a:r>
            <a:r>
              <a:rPr lang="en-US" sz="100" dirty="0" err="1" smtClean="0">
                <a:solidFill>
                  <a:schemeClr val="bg1">
                    <a:alpha val="0"/>
                  </a:schemeClr>
                </a:solidFill>
              </a:rPr>
              <a:t>btfp</a:t>
            </a:r>
            <a:r>
              <a:rPr lang="en-US" sz="100" dirty="0" smtClean="0">
                <a:solidFill>
                  <a:schemeClr val="bg1">
                    <a:alpha val="0"/>
                  </a:schemeClr>
                </a:solidFill>
              </a:rPr>
              <a:t>&gt;</a:t>
            </a:r>
          </a:p>
        </p:txBody>
      </p:sp>
      <p:sp>
        <p:nvSpPr>
          <p:cNvPr id="19" name="SlideNumber"/>
          <p:cNvSpPr/>
          <p:nvPr/>
        </p:nvSpPr>
        <p:spPr bwMode="gray">
          <a:xfrm>
            <a:off x="11715975" y="6649694"/>
            <a:ext cx="141064" cy="1384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spAutoFit/>
          </a:bodyPr>
          <a:lstStyle/>
          <a:p>
            <a:pPr marL="0" indent="0" algn="r" defTabSz="711200" rtl="0" eaLnBrk="1" latinLnBrk="0" hangingPunct="1">
              <a:spcBef>
                <a:spcPts val="1200"/>
              </a:spcBef>
              <a:buNone/>
            </a:pPr>
            <a:fld id="{BB69BBE8-4DB2-4642-B003-B220ACD5A2FD}" type="slidenum">
              <a:rPr lang="en-US" sz="900" b="0" baseline="0" smtClean="0">
                <a:solidFill>
                  <a:schemeClr val="bg2"/>
                </a:solidFill>
                <a:latin typeface="+mn-lt"/>
              </a:rPr>
              <a:pPr marL="0" indent="0" algn="r" defTabSz="711200" rtl="0" eaLnBrk="1" latinLnBrk="0" hangingPunct="1">
                <a:spcBef>
                  <a:spcPts val="1200"/>
                </a:spcBef>
                <a:buNone/>
              </a:pPr>
              <a:t>‹#›</a:t>
            </a:fld>
            <a:endParaRPr lang="en-US" sz="900" b="0" dirty="0" smtClean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1" name="Bain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00" y="6645600"/>
            <a:ext cx="1152000" cy="162129"/>
          </a:xfrm>
          <a:prstGeom prst="rect">
            <a:avLst/>
          </a:prstGeom>
        </p:spPr>
      </p:pic>
      <p:sp>
        <p:nvSpPr>
          <p:cNvPr id="7" name="OfficeCode"/>
          <p:cNvSpPr/>
          <p:nvPr/>
        </p:nvSpPr>
        <p:spPr>
          <a:xfrm>
            <a:off x="7348519" y="6642830"/>
            <a:ext cx="288036" cy="165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indent="0" algn="ctr" defTabSz="711200" rtl="0" eaLnBrk="1" latinLnBrk="0" hangingPunct="1">
              <a:spcBef>
                <a:spcPts val="1200"/>
              </a:spcBef>
              <a:buNone/>
            </a:pPr>
            <a:r>
              <a:rPr lang="en-US" sz="600" smtClean="0">
                <a:solidFill>
                  <a:srgbClr val="FFFFFF"/>
                </a:solidFill>
              </a:rPr>
              <a:t>SAO</a:t>
            </a:r>
            <a:endParaRPr lang="en-US" sz="600" dirty="0">
              <a:solidFill>
                <a:srgbClr val="FFFFFF"/>
              </a:solidFill>
            </a:endParaRPr>
          </a:p>
        </p:txBody>
      </p:sp>
      <p:sp>
        <p:nvSpPr>
          <p:cNvPr id="6" name="Disclaimer"/>
          <p:cNvSpPr/>
          <p:nvPr/>
        </p:nvSpPr>
        <p:spPr>
          <a:xfrm>
            <a:off x="334963" y="6642000"/>
            <a:ext cx="6387956" cy="165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indent="0" algn="l" defTabSz="711200" rtl="0" eaLnBrk="1" latinLnBrk="0" hangingPunct="1">
              <a:spcBef>
                <a:spcPts val="1200"/>
              </a:spcBef>
              <a:buNone/>
            </a:pPr>
            <a:r>
              <a:rPr lang="en-US" sz="600" dirty="0" smtClean="0">
                <a:solidFill>
                  <a:schemeClr val="bg2"/>
                </a:solidFill>
              </a:rPr>
              <a:t>This information is confidential and was prepared by Bain &amp; Company solely for the use of our client; it is not to be relied on by any 3rd party without Bain's prior written consent</a:t>
            </a:r>
            <a:endParaRPr lang="en-US" sz="600" dirty="0">
              <a:solidFill>
                <a:schemeClr val="bg2"/>
              </a:solidFill>
            </a:endParaRPr>
          </a:p>
        </p:txBody>
      </p:sp>
      <p:cxnSp>
        <p:nvCxnSpPr>
          <p:cNvPr id="20" name="FooterSeparatorLine"/>
          <p:cNvCxnSpPr/>
          <p:nvPr/>
        </p:nvCxnSpPr>
        <p:spPr>
          <a:xfrm>
            <a:off x="0" y="6598800"/>
            <a:ext cx="11857037" cy="0"/>
          </a:xfrm>
          <a:prstGeom prst="line">
            <a:avLst/>
          </a:prstGeom>
          <a:ln w="9525" cap="flat">
            <a:solidFill>
              <a:schemeClr val="accent1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34435" y="1268413"/>
            <a:ext cx="11522603" cy="529272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23" name="TitleSeparatorLine"/>
          <p:cNvCxnSpPr/>
          <p:nvPr/>
        </p:nvCxnSpPr>
        <p:spPr>
          <a:xfrm>
            <a:off x="0" y="873125"/>
            <a:ext cx="11857037" cy="0"/>
          </a:xfrm>
          <a:prstGeom prst="line">
            <a:avLst/>
          </a:prstGeom>
          <a:ln w="19050" cap="flat">
            <a:solidFill>
              <a:schemeClr val="accent3"/>
            </a:solidFill>
            <a:miter lim="800000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334963" y="1"/>
            <a:ext cx="11522075" cy="876687"/>
          </a:xfrm>
          <a:prstGeom prst="rect">
            <a:avLst/>
          </a:prstGeom>
        </p:spPr>
        <p:txBody>
          <a:bodyPr vert="horz" lIns="36000" tIns="36000" rIns="36000" bIns="7200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5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4" r:id="rId2"/>
  </p:sldLayoutIdLst>
  <p:txStyles>
    <p:titleStyle>
      <a:lvl1pPr algn="l" defTabSz="7112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354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2563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177800" indent="-177800" algn="l" defTabSz="711200" rtl="0" eaLnBrk="1" latinLnBrk="0" hangingPunct="1">
        <a:spcBef>
          <a:spcPts val="1200"/>
        </a:spcBef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12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890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668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446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4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00200" algn="l" defTabSz="711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822">
          <p15:clr>
            <a:srgbClr val="F26B43"/>
          </p15:clr>
        </p15:guide>
        <p15:guide id="2" orient="horz" pos="574">
          <p15:clr>
            <a:srgbClr val="F26B43"/>
          </p15:clr>
        </p15:guide>
        <p15:guide id="3" orient="horz" pos="4134">
          <p15:clr>
            <a:srgbClr val="F26B43"/>
          </p15:clr>
        </p15:guide>
        <p15:guide id="4" pos="211">
          <p15:clr>
            <a:srgbClr val="F26B43"/>
          </p15:clr>
        </p15:guide>
        <p15:guide id="5" pos="746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24540" y="53578"/>
            <a:ext cx="11572805" cy="83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CA" noProof="1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224539" y="1287062"/>
            <a:ext cx="11573263" cy="50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11354852" y="6650240"/>
            <a:ext cx="401029" cy="8681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ctr"/>
            <a:fld id="{BB69BBE8-4DB2-4642-B003-B220ACD5A2FD}" type="slidenum">
              <a:rPr lang="en-US" sz="949" b="1" baseline="0" smtClean="0">
                <a:solidFill>
                  <a:srgbClr val="080808"/>
                </a:solidFill>
                <a:latin typeface="Verdana" pitchFamily="34" charset="0"/>
              </a:rPr>
              <a:pPr algn="ctr"/>
              <a:t>‹#›</a:t>
            </a:fld>
            <a:endParaRPr lang="fr-FR" sz="949" b="1" dirty="0" smtClean="0">
              <a:solidFill>
                <a:srgbClr val="080808"/>
              </a:solidFill>
            </a:endParaRPr>
          </a:p>
        </p:txBody>
      </p:sp>
      <p:pic>
        <p:nvPicPr>
          <p:cNvPr id="12" name="Bain logo" descr="Symbol RED_a_DIGITAL.em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793306" y="6609522"/>
            <a:ext cx="174846" cy="1748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5344" y="6659158"/>
            <a:ext cx="8797766" cy="152167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l"/>
            <a:r>
              <a:rPr lang="en-US" sz="570" b="0" i="0" baseline="0" noProof="1" smtClean="0">
                <a:solidFill>
                  <a:schemeClr val="tx1"/>
                </a:solidFill>
                <a:latin typeface="+mn-lt"/>
              </a:rPr>
              <a:t>This information is confidential and was prepared by Bain &amp; Company solely for the use of our client; it is not to be relied on by any 3rd party without Bain's prior written consent</a:t>
            </a:r>
            <a:endParaRPr lang="fr-FR" sz="570" b="0" i="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custDataLst>
      <p:tags r:id="rId6"/>
    </p:custDataLst>
    <p:extLst>
      <p:ext uri="{BB962C8B-B14F-4D97-AF65-F5344CB8AC3E}">
        <p14:creationId xmlns:p14="http://schemas.microsoft.com/office/powerpoint/2010/main" val="344388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</p:sldLayoutIdLst>
  <p:timing>
    <p:tnLst>
      <p:par>
        <p:cTn id="1" dur="indefinite" restart="never" nodeType="tmRoot"/>
      </p:par>
    </p:tnLst>
  </p:timing>
  <p:txStyles>
    <p:titleStyle>
      <a:lvl1pPr algn="l" defTabSz="931678" rtl="0" eaLnBrk="1" latinLnBrk="0" hangingPunct="1">
        <a:spcBef>
          <a:spcPct val="0"/>
        </a:spcBef>
        <a:buNone/>
        <a:defRPr lang="en-CA" sz="2468" b="1" kern="1200" cap="all" baseline="0" noProof="1" smtClean="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57727" marR="0" indent="-257727" algn="l" defTabSz="931433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ts val="2400"/>
        <a:buFont typeface="Verdana" pitchFamily="34" charset="0"/>
        <a:buChar char="•"/>
        <a:tabLst/>
        <a:defRPr kumimoji="0" lang="en-US" altLang="zh-CN" sz="1709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545596" marR="0" indent="-113038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Verdana"/>
        <a:buChar char="-"/>
        <a:tabLst/>
        <a:defRPr lang="en-CA" altLang="zh-CN" sz="1519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999256" marR="0" indent="-272799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Marlett" pitchFamily="2" charset="2"/>
        <a:buChar char="8"/>
        <a:tabLst/>
        <a:defRPr lang="zh-CN" altLang="en-US" sz="1519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1380329" marR="0" indent="-199670" algn="l" defTabSz="93167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Tx/>
        <a:buFont typeface="Verdana" pitchFamily="34" charset="0"/>
        <a:buChar char="-"/>
        <a:tabLst/>
        <a:defRPr lang="en-CA" altLang="zh-CN"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2096277" indent="-232920" algn="l" defTabSz="931678" rtl="0" eaLnBrk="1" latinLnBrk="0" hangingPunct="1">
        <a:spcBef>
          <a:spcPct val="20000"/>
        </a:spcBef>
        <a:buFont typeface="Arial" pitchFamily="34" charset="0"/>
        <a:buChar char="»"/>
        <a:defRPr sz="2279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6211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6pPr>
      <a:lvl7pPr marL="302795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7pPr>
      <a:lvl8pPr marL="3493795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8pPr>
      <a:lvl9pPr marL="3959634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1678" rtl="0" eaLnBrk="1" latinLnBrk="0" hangingPunct="1">
        <a:defRPr sz="1709" kern="1200">
          <a:solidFill>
            <a:schemeClr val="tx1"/>
          </a:solidFill>
          <a:latin typeface="+mn-lt"/>
          <a:ea typeface="+mn-ea"/>
          <a:cs typeface="+mn-cs"/>
        </a:defRPr>
      </a:lvl1pPr>
      <a:lvl2pPr marL="465839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2pPr>
      <a:lvl3pPr marL="93167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3pPr>
      <a:lvl4pPr marL="139751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4pPr>
      <a:lvl5pPr marL="1863357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5pPr>
      <a:lvl6pPr marL="2329196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6pPr>
      <a:lvl7pPr marL="279503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7pPr>
      <a:lvl8pPr marL="326087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8pPr>
      <a:lvl9pPr marL="3726714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30" userDrawn="1">
          <p15:clr>
            <a:srgbClr val="F26B43"/>
          </p15:clr>
        </p15:guide>
        <p15:guide id="2" orient="horz" pos="582" userDrawn="1">
          <p15:clr>
            <a:srgbClr val="F26B43"/>
          </p15:clr>
        </p15:guide>
        <p15:guide id="3" orient="horz" pos="4140" userDrawn="1">
          <p15:clr>
            <a:srgbClr val="F26B43"/>
          </p15:clr>
        </p15:guide>
        <p15:guide id="4" pos="141" userDrawn="1">
          <p15:clr>
            <a:srgbClr val="F26B43"/>
          </p15:clr>
        </p15:guide>
        <p15:guide id="5" pos="74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3.xml"/><Relationship Id="rId7" Type="http://schemas.openxmlformats.org/officeDocument/2006/relationships/image" Target="../media/image12.emf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4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image" Target="../media/image16.emf"/><Relationship Id="rId18" Type="http://schemas.openxmlformats.org/officeDocument/2006/relationships/image" Target="../media/image13.png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notesSlide" Target="../notesSlides/notesSlide4.xml"/><Relationship Id="rId17" Type="http://schemas.openxmlformats.org/officeDocument/2006/relationships/image" Target="../media/image14.png"/><Relationship Id="rId2" Type="http://schemas.openxmlformats.org/officeDocument/2006/relationships/tags" Target="../tags/tag19.xml"/><Relationship Id="rId16" Type="http://schemas.openxmlformats.org/officeDocument/2006/relationships/image" Target="../media/image19.emf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2.xml"/><Relationship Id="rId15" Type="http://schemas.openxmlformats.org/officeDocument/2006/relationships/image" Target="../media/image18.emf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3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21.emf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20.emf"/><Relationship Id="rId5" Type="http://schemas.openxmlformats.org/officeDocument/2006/relationships/tags" Target="../tags/tag32.xml"/><Relationship Id="rId10" Type="http://schemas.openxmlformats.org/officeDocument/2006/relationships/image" Target="../media/image16.emf"/><Relationship Id="rId4" Type="http://schemas.openxmlformats.org/officeDocument/2006/relationships/tags" Target="../tags/tag31.xml"/><Relationship Id="rId9" Type="http://schemas.openxmlformats.org/officeDocument/2006/relationships/notesSlide" Target="../notesSlides/notesSlide5.xml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22.png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24.emf"/><Relationship Id="rId5" Type="http://schemas.openxmlformats.org/officeDocument/2006/relationships/tags" Target="../tags/tag39.xml"/><Relationship Id="rId10" Type="http://schemas.openxmlformats.org/officeDocument/2006/relationships/image" Target="../media/image23.emf"/><Relationship Id="rId4" Type="http://schemas.openxmlformats.org/officeDocument/2006/relationships/tags" Target="../tags/tag38.xml"/><Relationship Id="rId9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image" Target="../media/image22.png"/><Relationship Id="rId3" Type="http://schemas.openxmlformats.org/officeDocument/2006/relationships/tags" Target="../tags/tag4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26.emf"/><Relationship Id="rId5" Type="http://schemas.openxmlformats.org/officeDocument/2006/relationships/tags" Target="../tags/tag45.xml"/><Relationship Id="rId10" Type="http://schemas.openxmlformats.org/officeDocument/2006/relationships/image" Target="../media/image25.emf"/><Relationship Id="rId4" Type="http://schemas.openxmlformats.org/officeDocument/2006/relationships/tags" Target="../tags/tag44.xml"/><Relationship Id="rId9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26" Type="http://schemas.openxmlformats.org/officeDocument/2006/relationships/tags" Target="../tags/tag73.xml"/><Relationship Id="rId39" Type="http://schemas.openxmlformats.org/officeDocument/2006/relationships/image" Target="../media/image19.emf"/><Relationship Id="rId21" Type="http://schemas.openxmlformats.org/officeDocument/2006/relationships/tags" Target="../tags/tag68.xml"/><Relationship Id="rId34" Type="http://schemas.openxmlformats.org/officeDocument/2006/relationships/tags" Target="../tags/tag81.xml"/><Relationship Id="rId7" Type="http://schemas.openxmlformats.org/officeDocument/2006/relationships/tags" Target="../tags/tag54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tags" Target="../tags/tag67.xml"/><Relationship Id="rId29" Type="http://schemas.openxmlformats.org/officeDocument/2006/relationships/tags" Target="../tags/tag76.xml"/><Relationship Id="rId41" Type="http://schemas.openxmlformats.org/officeDocument/2006/relationships/image" Target="../media/image22.png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tags" Target="../tags/tag71.xml"/><Relationship Id="rId32" Type="http://schemas.openxmlformats.org/officeDocument/2006/relationships/tags" Target="../tags/tag79.xml"/><Relationship Id="rId37" Type="http://schemas.openxmlformats.org/officeDocument/2006/relationships/image" Target="../media/image27.emf"/><Relationship Id="rId40" Type="http://schemas.openxmlformats.org/officeDocument/2006/relationships/image" Target="../media/image13.png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tags" Target="../tags/tag70.xml"/><Relationship Id="rId28" Type="http://schemas.openxmlformats.org/officeDocument/2006/relationships/tags" Target="../tags/tag75.xml"/><Relationship Id="rId36" Type="http://schemas.openxmlformats.org/officeDocument/2006/relationships/notesSlide" Target="../notesSlides/notesSlide9.xml"/><Relationship Id="rId10" Type="http://schemas.openxmlformats.org/officeDocument/2006/relationships/tags" Target="../tags/tag57.xml"/><Relationship Id="rId19" Type="http://schemas.openxmlformats.org/officeDocument/2006/relationships/tags" Target="../tags/tag66.xml"/><Relationship Id="rId31" Type="http://schemas.openxmlformats.org/officeDocument/2006/relationships/tags" Target="../tags/tag78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tags" Target="../tags/tag69.xml"/><Relationship Id="rId27" Type="http://schemas.openxmlformats.org/officeDocument/2006/relationships/tags" Target="../tags/tag74.xml"/><Relationship Id="rId30" Type="http://schemas.openxmlformats.org/officeDocument/2006/relationships/tags" Target="../tags/tag77.xml"/><Relationship Id="rId35" Type="http://schemas.openxmlformats.org/officeDocument/2006/relationships/slideLayout" Target="../slideLayouts/slideLayout2.xml"/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5" Type="http://schemas.openxmlformats.org/officeDocument/2006/relationships/tags" Target="../tags/tag72.xml"/><Relationship Id="rId33" Type="http://schemas.openxmlformats.org/officeDocument/2006/relationships/tags" Target="../tags/tag80.xml"/><Relationship Id="rId38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6" r="13129" b="41994"/>
          <a:stretch/>
        </p:blipFill>
        <p:spPr>
          <a:xfrm>
            <a:off x="1" y="-11"/>
            <a:ext cx="12195543" cy="4715702"/>
          </a:xfrm>
          <a:prstGeom prst="rect">
            <a:avLst/>
          </a:prstGeom>
        </p:spPr>
      </p:pic>
      <p:sp>
        <p:nvSpPr>
          <p:cNvPr id="10" name="Action Bar"/>
          <p:cNvSpPr/>
          <p:nvPr/>
        </p:nvSpPr>
        <p:spPr bwMode="gray">
          <a:xfrm>
            <a:off x="-2754923" y="873125"/>
            <a:ext cx="8753705" cy="2620352"/>
          </a:xfrm>
          <a:custGeom>
            <a:avLst/>
            <a:gdLst>
              <a:gd name="connsiteX0" fmla="*/ 0 w 8753705"/>
              <a:gd name="connsiteY0" fmla="*/ 0 h 2620352"/>
              <a:gd name="connsiteX1" fmla="*/ 8753705 w 8753705"/>
              <a:gd name="connsiteY1" fmla="*/ 0 h 2620352"/>
              <a:gd name="connsiteX2" fmla="*/ 8196732 w 8753705"/>
              <a:gd name="connsiteY2" fmla="*/ 2620352 h 2620352"/>
              <a:gd name="connsiteX3" fmla="*/ 0 w 8753705"/>
              <a:gd name="connsiteY3" fmla="*/ 2620352 h 26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53705" h="2620352">
                <a:moveTo>
                  <a:pt x="0" y="0"/>
                </a:moveTo>
                <a:lnTo>
                  <a:pt x="8753705" y="0"/>
                </a:lnTo>
                <a:lnTo>
                  <a:pt x="8196732" y="2620352"/>
                </a:lnTo>
                <a:lnTo>
                  <a:pt x="0" y="2620352"/>
                </a:lnTo>
                <a:close/>
              </a:path>
            </a:pathLst>
          </a:custGeom>
          <a:solidFill>
            <a:srgbClr val="CC0000">
              <a:alpha val="75000"/>
            </a:srgbClr>
          </a:solidFill>
          <a:ln w="9525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 smtClean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FFFFFF"/>
                </a:solidFill>
              </a:rPr>
              <a:t>09 de Novembro de 2018</a:t>
            </a: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34964" y="1268413"/>
            <a:ext cx="5566215" cy="900112"/>
          </a:xfrm>
        </p:spPr>
        <p:txBody>
          <a:bodyPr/>
          <a:lstStyle/>
          <a:p>
            <a:r>
              <a:rPr lang="pt-BR" dirty="0">
                <a:solidFill>
                  <a:srgbClr val="FFFFFF"/>
                </a:solidFill>
              </a:rPr>
              <a:t>CONAHP – </a:t>
            </a:r>
            <a:r>
              <a:rPr lang="pt-BR" dirty="0" smtClean="0">
                <a:solidFill>
                  <a:srgbClr val="FFFFFF"/>
                </a:solidFill>
              </a:rPr>
              <a:t>Dinâmica </a:t>
            </a:r>
            <a:r>
              <a:rPr lang="pt-BR" dirty="0">
                <a:solidFill>
                  <a:srgbClr val="FFFFFF"/>
                </a:solidFill>
              </a:rPr>
              <a:t>de coleta de </a:t>
            </a:r>
            <a:r>
              <a:rPr lang="pt-BR" dirty="0" smtClean="0">
                <a:solidFill>
                  <a:srgbClr val="FFFFFF"/>
                </a:solidFill>
              </a:rPr>
              <a:t>percepções: principais </a:t>
            </a:r>
            <a:r>
              <a:rPr lang="pt-BR" dirty="0">
                <a:solidFill>
                  <a:srgbClr val="FFFFFF"/>
                </a:solidFill>
              </a:rPr>
              <a:t>i</a:t>
            </a:r>
            <a:r>
              <a:rPr lang="pt-BR" dirty="0" smtClean="0">
                <a:solidFill>
                  <a:srgbClr val="FFFFFF"/>
                </a:solidFill>
              </a:rPr>
              <a:t>nsights</a:t>
            </a: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5" name="btfpLayoutConfig" hidden="1"/>
          <p:cNvSpPr txBox="1"/>
          <p:nvPr/>
        </p:nvSpPr>
        <p:spPr bwMode="gray">
          <a:xfrm>
            <a:off x="12700" y="12700"/>
            <a:ext cx="431776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00" dirty="0" smtClean="0">
                <a:solidFill>
                  <a:srgbClr val="FFFFFF">
                    <a:alpha val="0"/>
                  </a:srgbClr>
                </a:solidFill>
              </a:rPr>
              <a:t>overall_0_131600762427158658 columns_1_131600762427158658 </a:t>
            </a:r>
          </a:p>
        </p:txBody>
      </p:sp>
      <p:sp>
        <p:nvSpPr>
          <p:cNvPr id="2" name="Rectangle 1"/>
          <p:cNvSpPr/>
          <p:nvPr/>
        </p:nvSpPr>
        <p:spPr bwMode="gray">
          <a:xfrm>
            <a:off x="334964" y="5033319"/>
            <a:ext cx="1048993" cy="51898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 smtClean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3" b="31805"/>
          <a:stretch/>
        </p:blipFill>
        <p:spPr>
          <a:xfrm>
            <a:off x="9802846" y="4975948"/>
            <a:ext cx="1853433" cy="943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gray">
          <a:xfrm>
            <a:off x="7639665" y="6105836"/>
            <a:ext cx="867793" cy="34970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800" dirty="0" smtClean="0"/>
              <a:t>APOIO: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70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bEF46XZI08FFco8ahaAgq8d5ZsX8X/k+u6mlJLiJxcx2KbXnd/xOwdIodXQ97j3VxfFZ/donaMGe21+wavVkBGmEpwVGSBVOwwOVgkXmcqdpzkAtYq6j6Sc2F1JXVfyPfJPKv8mPaZvcBN9CoozmEaw4rp286RWXNEf4FwuHooI55NNgHhniIGxyTP26g0nje9/CWlU0UIUfdWD6VswnxayN2ODjuMdDAR+PWinLSZKAsRsjJKke/eO99F70lLRiTYwzlHwOslwk8taVxIbKq2Qf6mRnRJBl0VJouEHtW0sD6ajmGmGJqkDnf1MhorjqRINa/ietIIxTvXbGbYhxgv/7H7eD0y8WwP8X2eGHNsafDkrD2syYC9Nz2PT2vJ0wvU3Z1aBCbqwQbmkjaZOS8Jw6JZGT1pwiAF4TPNI4QRN9knIkw2QhIer/6oX0sYvYj5X2nw0fQneYYIt1orQz/QtBgI8eNLV9DSBEb8zkoKyz2oTGTE5Em2JsFKkhkvFddhbzhJgE5PHUTC29Ju2rI9cnCrOiWgeccEzGmmx4eioS+YI/IrdCPJ8QPYeWTY0DAXm4x6yrDKXZLfcI9MCDjtXe4bPxtHkOkXAEn8UB5faGM0sDIhNeN7QexsbJXVMJuIA0sUU8SY/OQfOo2fkK2vPUBJTK24nxCSpkcbQPmJ4FYUdsELD6Zo5R2cprbPhatMhirW7KHo5AZGemR1kCl/dSD37WM9Z5Xb+tKny+X4C4e6NTi5JgOHpDrbr/2c8jJxRmyWRHpAftbILW6qJG6JHUG39/ONrHCoIkkr9OYEFagdI2sM3DLyx1ZJKXsCV/kj+2RyFAxdeeHhRGs7/2SRoNIJ5k4tysg/bKw3nEs3emXGq1fNanjrCfTX5Lq7j0moJl4Kqkf5EzdEB6v9VnwC9lGz4Hs3GOeEHTpyJPDKCe01v10yL559DF2kGYnBZSr75edd46ZkEU15q0wJeYwXGNTG0MMuH1NvHtZTZ0eVrCRVWvKK+TQwaFYsnLRyX4YbSqA6gNT3c+VtZNo5vippOMULbb/eWKhPjwDZc1R9mWEd9GzGR7y2KtiAqA4J54yZmXeKjOFpt9Cv8pY4ZD4rUmGdRSPS2bO7tqXQRWM6RghB35Up1UM5F6pLCmaPsiw1HZCqpRPkSBGC7khf2imJ3s1zkmCeARr87gQ8MVxLCPwErekWjbcX55hK69f/MerW5pEL7iNsRJkSB7n1/UVDMGz9HKgu5cJ1141SAkEsoTAJLs6slY2uQRiUbSusGSBg66srxyqeYkGXesrm05tFy8WAED06WOUJgfaCvDpHOjfM7aB7sJfa67q2fEyN8F7nyEAKQL4RGWkXrTihU1pd3/MX9hxWAqFs5r5FaMgp9XaFkvpZuqlvERLqyaCF6N0HE0vQJ5fE+yNt72aM+2d+GwOBodiHb1WEkqxeujKI6HAE84Z5foNxtcZB6m5+n6WanjumyV+69+7MUllrqcUSbS9ZcTArhtCcW6t5s+oaFNeGwb0UYLNFDmYWaOxvpjOi3q/JJiYm6J0du3G/Vprw3xGccD57PHHxzg0Hw8omBuAhdN1y8g8M5o//AIw2JRCscjuwsHFFgMasW89UGpJ4rLEZVqmaqIjRHTHwGAfwuUzKYcWllfXOEOg4Iylq5NGiicPPDjIi7XLt9KrwFWzZEOI8tkk7T8pLd7XO1nZvJIw4lgdWb28QhK1Ors6Vj3/YDnOk9HYUp42WKHBU/0I6Sv40QJj27LG/0h9Tzw6X372FgoOgaXL2F5V/oQUWMlHpKe1hWpHw0MxEw8hSStSOMZMM1UjCbGrQrxj4dOampt1vJiGFfkfVIbT3iFyHdcfZFnKt0XDvigvbI0UmdA7YI8EaB1/UESb4qRqNxj9Em0kMKHk5yaMV2kIjmvVQGT4vZv6p1SeE9c+q5EhOApqe42YyaXKOemahfMvQGCXF/2SMqAa7JUk0XtzGTOp71Uhkz4Y0ypqQ09iWSHHJC0W1hZYtbfMfaWsaNYdKjwY7k0BIlMzUP/VTfIWH9QLtN2yqASfFM+uDCmfbY7EA88mbRxb1IKo6djZIzSi8kxV3iK6QhuJmPh7eU726QD0dCMMah/x0ObB2Vi4ooPZ6OV2QW+MrChaFGebojMAae4wnz97NL7COD/DaCE8r4yYjwqkLW9+dj7WleWeIod3UtK85RcHTkZ5EoNhtYigjEqAocKOgND7HU2+wCaxV1hLv0QAa3tkdr8bAquJ55UwTslbyGwTuKZjzGctrdNddG9Q+E+u5ltAJQzmMo5BLDP8ZpEXTf30jJt8pVLMNS556xNLxeja5t97YnfZzu1wazNadm6ccxc4lWodagqckjxUR+FjUR86OrhsjhPEJjhEEfdBoK00wL/FzXWq9ZdeUskq5Nn9pC+e6B793vDhySagyl96/H8DXfLOhJ2asExp0u9tphsbxaTbCm9J9KHQ1GAOJZObw3lVuFKzOy55hUYw8YGevEF3fRUedIMRR28/7ADp3Wp3b3ggP/N/ULHqBbPZ6e+52z6CmheOT/Nga3SyVbGiaeN/Aj5FNdsmrPF1tO6wav0iCmFXAErF/WRlX/t8I0cuLk6oIZlkduZkoq39Bs5FUhV35LBWy2gtSPeWWTMhnsqIiXFHZxbJN0JMUfd5Zt2uXKAlBKEc4ze5j1ZcZM5DjphjRGVD70PZRBCOjMigL0aAhC6sRYSeOHox68NbPo6SJ6h3oFcoVbnnOiGdDjmE3WhLWnyCexX3OBg0YbZtpWOyKinADN7mee3jNXxnhJcBk//iDlJVG91Nbr3wk7YibB6w+r07csr0fauVfePdlL8FpeV8n3vwZbkUNfZ9yBWh7VrVdOpZG8KSBTCTvf1YjAwFtPPRNg59Mv2XFV8xfJX2JhsrF03gCCBtwPqtOFwMn2B/fFMCq/vGIhWYycDd+CuwvWwiL+j8xfezV4Mnh75QBR4NWYnWGeObk8W1027t6hZnBNRR+CIQmmd8GhBofF6i9ZDdNRa7F+rr0ODOyBQ7LnbqRCoyO1ZN247vMe5kD7goGh9MD3Y8c98ku0ega4iaIc/8DiT10Cm25w3k5qReIFeNXs1LKubktMAA+Tiy91xALi9Fqt1LjcggHAoHaEJd+6NNAj0VY3VvREtVBb780kPiG+StzewyT/mVMq47/Pi30KgUeAPQWyegsJA0GFycaM1gszW4pSFF4OmU0w7WaR+QFM3/Y3sQClpfoEGCVdh2FiL4Uwm/xIm2Y8jQfED2OIJCwyEllbJzdwUgcLwfAzJs7BZ+TrZ4UstUW/GfEfz+g7fKM+Syv0MQBP+BVCr4hF2OzDAzet3sqAV2ojGHuIqBNwOOX8F3K/QqCDtNOoogbQ2TFL14Wi9Flf4pm+McGcGLrbZUZ9VXR3FYrLw1Gid/1c73aa3MmTA6Ydsd3VJupqnyxjvjvtyy9ZIjjbx4SEa+SZFcN/qiwhnJp3J2o921fbvLuxNfUo1/o3k4jMwPvBX2Lztcgkr1OMavObQDenmcPFwrWpBNMsYu+A8h8ba1SIfYXv5AZjiyAq2saTSzbk51KRUuJiVZUB3b26DY0oWePFS1shudNIpNE3w9hPPg022BKkD73Hydbuaxjfxpt76LgzShFv1no+gZEE9YyAI62CZLWVwrMhRDbVI/jL1EPkgQWmken+Psyv7DwdHwbDlg21wSM0EIDj/zDgWTKLSThXKMlZqGP9Xjer49d/yF8jvnY6b+ZMMUskZU3MWL4WWxnoKqgvImIewrX3/dkPfLupF4L2zPmAWGJae8XV5HhwsbZMRFuHl7zW8w29Q2eyPGT52nMda7B530iPNjt4TYy/n8rwlroHPQST0CvfKOeTIyyCASX2BnPRw8dGkds/9Px5ASMfdfuk8FtbcP15FBB2d06NCHloBgQ/IAcvp/+xnmloTrJdMBFHX7nJJN9yRuPZClufON6KwwRBJNeAyfg14Dy6kBK5y+PIiB7aOxPnZALLZs9VxjZliQPFPbhJRB491xAL16uVaWok4AlT2hfjxxpxYmepn77dOgrlOPgW8edoR/fLoi0bmM6QNipjB5BzDJFM2lzotabt4LpqqErXHDt7pyiK2UyYAzRJ/XxB6jmO0q8w+xITvdt6K9DwYRsCvSebW55mWhrjJLcXwlBvM+3Hzw8vRqZWq2TZk1P5LjN1xAPwhyZRAs9y/PvhYWyel23kKbkCRh1wB/7ZOEMawy5eNKUslOQKzLCLCrj0Nsb7XsmqKT1Cwnp3JqDl0j95FhTl7EhlURZlQF1RILeruHyC3qEQstvX4x7xftsjrFb7LRLwSh1j9C8Sn8Vnpgd1LPUFjc595s0Sc2hOf5RqSY8jgZx2xuhHLNvbLaJJkXj7LXKm8aPfCcMY1WXZdVa5CY78oSLMqom4U+vcHbM+Skn53ErXmInmAlL7r8owPQ6xmYWSZBCdFALtN0I5ERoHYDHJPyNT/LlmMgFxPvfjBO6aDXk3Ftkgdl0ExriP5jx77mLt5AfFm5M8LQTjul8djDON4GPK6POnjdvL34btzauAUTxcSRaexgZ9d6nF8hazfb+Fy5UV73HPgCYb3LYdoyFZl8RBfHFnXx2EZvwUitcamWTiHZuYUfARUs9I0G/T84WwYBPwOGnj5tqQAS1DGS0eU7bY8F5kuKiHlyt3BEifjQVJOifBEf1S+/o19Ke0UBYVJvMN1NmPsK+SfjqK963Tl7OgDc0JfbJH6duFyH8IFQDcjXi9sowei2ryAsW26VpKfe+j6FZ4GVWyEkFVaK8YyFPd9Jt7JPNGQ7Sx7dOMMSPksYI4Jf0np4kysqQS2ZtksdBzDWdwaC0TOudxrRO6WJEaQalylk2kToQs382It+b0hdDukcNoRbZwbA3l3Y/R8kUWRfy9glyk+/7ruNPzSiNhRopp6YgUvk6eE4iuOiAF4FRGG2B8IToLP8mEtCU6Fb+PT2+blk/37C5xL/WQVAXF+kYwspph4Zjw24w0w5SKmAkg0xHe5tl52HiclzZLxj/FLu36W1Gn3H+113MilVmXDAOqwcUzHjWcTP4ZEaEKQBfkPBL5mCsLtY8WxkpOFb5pe41DTVXuoCZcxvSNUvnkcHwa8xYG1OW2a+rGMisqdlxRwZzf+l7PFrAvNTgy/7z0I/3qHZO6VJoURMUMdScDTEQlQztqLqD1j+6pUcIx0iEEVfYBdsDTIe5GuHNcXAj3RB7d4v0NyedTnvr/3Y7W1S+XKRer0LCMtzq3YbTLM2sUb0n2g1MWuPQ4XjSyXQKmWhbdjKBahkR3xiaKc+Zpx3NFZjpR/2LlQd05iTAVUf0VRoEPXmpV2DY7HCsNTpVXi4brdnBo6ovObYlqPKORKCks29gVF7r07XdK2OhRiUAKX83I6ZQjwAfd91P46DgdHC8P2GCnOuBLKwZo7Phkqq8QUkuXI6m/3jv278iyRW3kPdkceniQ3v5CL0waFsf730I0CPoEg4rEPaKZZ8moz3BgL+k4T0U6WK8odiS95+fGTtbZGYy6fpIoMlhoeBiL1vl/3N1gIE1EP8LUj7MTHLonVfQ/ATLt+CoZANzoAxRPmQ9Tn6Zo7HUecaHSjqMdVA/hsqsWDFMolcJXBPvcKfFAAQ2fw1Zg0A9wEdM0mkW+jQFm7ZqOMiqU8SALccqFdO/SL3W/YtDqkv4t/1nAUnccmwnaPcVFswWva/Ws4jth0NiOaPU/j5+f4W64+nAhClmE5jHtfUi3aQ+bALsr1+UQ6duSx5Ie8Mzimn3ereVt3cEvUG4zEk15qcZTN7p2aV8kHN9XO2UicquBvmuGzJCprpMdVvzJMl45udXm2B+9qkqHVKCE2tnppiRSJZL21qaI0TRL12vmE2YkORfR59iQScddGYLd0VmZTCmgJ0NJU58Cl6yd1MHTJLXhojiQBwKCmAqer2dhHFyFgODZ1QJBlDaBUsVVdmFTb0lIlzxV5Hy+v/cGo8ZBC0iS9gRb38zapGT2appyigyDhykjXOjlK6JZDrrLTE/ZVWyDJmyOkJtWIYgKTz1SGKihAtrQMqD13Tg9DUsfOO41APrQ6NJMTnH+FrdlurzWNK9wUF2dCJXH3FU/N5yJ8S3VS4GPYmgsCSfOesX6cZt2VgjGjiv97EsA2VlWu2EbpEEigQcqYFtAOArioIarxNdsvoCxs7EWNqrOSG2zUZJ28CIfyh6/fGrUnqaxQAN4lidmslpYdAHhMkPBF6BCSMXDWAwC/eOt5n2SZf2DnakJLS2EeGhOwEx5og4702rnXuTKQXdXlqEhLc6XtrxtH6i9tJFHg8YVQtgqYkniIqcT7XtRigk4kiZEtPpFLMDVIrgaz4ybawrlpvhxWa9GXKg+S/whshPKJQWWieLjlU5R3ycDT3A3vUWPpZSOWqRwx/0edjEvs/YbaIzSM+9Pw8DKPaxG/TbIb/f9cAad8roJmQhZ9ITFTNp/n8uM7faqDV9KX2S3zSO5v/0TCvKPth86hx3+2JdNHnFSuP2h592YkdpIgCKJmzu+5flW3EAeu60xQn+Lrad+1eCmXjecoUq3J3ZGYZootq0JqNd3/zcK+oRwfqHBYzVJo1jlf7bZYj4nTbFcycI3JRUqYYy03QQpHTH3Jon+jV9nyv6GkhsA9VbvY8BpfRsJPj+dqWN8HNirCkkAek96U4NN/LXc+0W0561VWXK4wVF3Imhe2KvqUYV/3cmpCyPFLvIsdphEtOEXxWamIlSYvuyPY6YvxSCeLsL5+NtMGRSZXxOErEP5Nczmc6Lw3NTYzmII+UWZjwQ9vUrmryp+9tVQZn/k9TGsTD0PdsgZsQDHsiCRbKAL465Qp0oSntlDKtgat2gqt1TocKr1JPRGCcD4HhOVvPAsCjrA/u0Ldy9FYmMDH18+OKkO906bIWyLry0zehI5BfMX5DJHQtiZNxc7AYNwXsvWaCkYiRo16vhi0pFttG5s40XPfxKKsua82dc/YBR+v+rl/UutYZd3TVgj9dcDWKtDS51lo+WyCwL7iU9TXxx03hTjbrG6eEE9FcWIK2PYm+DidNwKlaGVfdPSn0KNEp8fQJlQBTSe3R7j801OyNqUt9m1o4GqHGqUE8NhR40LGM0jJW4Rg3esHCmiefw5SpW8pn6Cn53tr5tkM7I3CrS3sVW1Rmx84zDRYMbs5A8DpXkxJTKCdht2xgNYE97dj+x1jUwyImJPkJGiLAlQtN/0ho8iAemKZKHdurOggGptAdC4n1vabw+TpbWBaANtitN9fU0Yt22HKgxIO0V7LImVysuvt/UgCyX/3uYn990aEzBEjxjnMRQha0TJ5hIGjvEJJF8Q13pQ0+/iaZJWCp/gvw8G5LwU1ioJw8gQZ5tHzwa7W1keqgeK4SDzFjqsADuihDLiD5eKvSANeaRedT7lz2d0cjhg5OPBkd/c0zHOI1Hw0j7CYG8uVcn1QbLRFleGCn4Pd5OcMdAGNFw7lqs3FO2O4dkcob51srs096ikvb4I2Ff5xqFh0Z/vNhVtE/2rxldMdBGodBAic4qh0OmGkFRdd7R7cQ80iIDs2JkbZD3h/XwqnCzoxJm+La2gkZoJMHIQKcD6Q9ManvpFnNNShS9WJhvfzBs0TlKqBVdCCmVK9ZqNH4U6KxayQcQEab3aRpIQ4iMMl6Xz7GsWi2v/yx+ixOlPokgWOLzI3tgRuFENVwQRTPdt/pRqIG9fZ81m0RP4Y8BWgxTddLP06xbvYNod6i07sL3TP9dWz8rt6Xr6Y2oKNpC/w7OK0PLgxqhw263yYrEkwBr1KJbKAAhR4+Bd3/1WYgZtzF5QBh7D2k65t5n9wIWRam1rXvQp5lSYg3mhjz5dOMY6H+l+aSRiLY7Y5v6QkDLyqLUz6jyRrYluvTPTyywD+zTeSJamUYCE+Oz8iliDCanmEave8Oq6jSx/o5+GPFXxuVhKwlv3VxdksmghaiWWp3woermNukzBU8LLYMzVXUMsE5tK4nrJgEa2+ohP2ZSmpA6iH1aptVSGSb6JWvpm6Ik6DXTug1f5t9kKrDhgf1sU4KP372dNLO/PalqW+0L4hE6YfOr2xUE7ELyztk7kmd+WjeOvVAKqRS3B7zH8nYLstgt/0gOMQNuZ3opc0UMhatG5pRW8gXerUrEz133Xa2VmCXuWtTlMjdJ3V336EFSxZhyidQjV7+lH+MgL+5GNTXTi18AmYXwCxvixlb3r7T4QRJkVPQYyLCvpMiBSOXKrZHn0uJ8dqpFdg2332kqOwfpoHy6e/FhNjtUa/c3Xj/ELw18Kfp9iUavbuWeFz2oYA6QUnGFn8Xlz4taX7bT9ZTV/SJ++sh2rTPjYjzlQYqK0qbOqp6BpH/BAwxb9nwiuRkYJdGzE1mR1+gTfkzC48OwOPGqJTmSSbK0YyEdI7uLsa17BC7vE7FYSYuE4hx1HLDgdpVWapQcKpYsaf6X54bqkZoeca25lOXs1PXQK1VWFi+Gk9aks9xnWNXjpc8EI5OPkkoz0GdNj+4qoMpHzuKn9J7s4ooC0+azwwH3gUvohuGcqfJkdMch5MyFpXwa+8GGiYBsNSwKsFikQ1hxeA9mpMtfGiK4cruXtDBumRiFCehgAUaEGMLJ3MUE1C2ToKfEoyqAgvKQt6re8FKFkL8a1cjj/y4YhofM6F0AZEpI4sosO3xYDY2V8caRHt8/W9VDacaE+XTQKlonDRhvEs3l6FvW6moG02Yzmfuj6GGdy+tWnyNdx6ZLAVJ+Vx6bMpVkju583pTst9M7sZJUB1pZ9U9Uz+CmLkngVDX+2AOWdfa7u3vqwqhB+QNOtVw2uSZq4oZ6fajtolo3hIs1txh+tmmy0o9ECzLy3Ntg3DATEkz8qJedFz590seRNIILro9UKgRkz7P9qadHHim6Z3ONKYEI86X9yNAFP55RU/c66/+DaJApOYuUFefWiGWGU/xOWeDuxLJTJ7X0vzeXOAngMUhAehNAksbVUe9JooZoWoyNDvWX1A86G6w3JGAKnlAxW1+8VjSdY0rnFAXCxEfsPjSMsCHSejGwlDl9lvcv9EAdmAt7VV3Z8dZrMBeZUCZrHsvPFHXEDx1PGyTzWWWp6D+pa4xCTNplkdBVH2O64Bs9h9XRAHDipGrTd/pKLrTP6X6tiIfv+1XNGQ09twXjdt2UQc1I7IVJHWyXUZMHQrIrvj4ma8jnWjcC624bslFF5qk6X++cTecsklkDbcZ+xsFQrVLqFVWgn6GvGr5mDrmrkDNAtjixOwWVf4huJ4XlSmabVsqa9WCn63qJ5eO06kdXXfCerVTPbRPrHsdRKnpxtsuQJQzXtn1ib4Tnwf4wtCjoAX4GdyfBik9M7VLyVsjiSlpTDerpQyJIfc0mX7NQ6EB0YayqeB6RSh2fpN9bSV0sROodycxsIjFg8x2oajnnvK8iCc/iFllvjspbD/wsvLnRmtp9DUFAPtijr4YUObNsnizbEyauDNA/msP4gEXtJOsFfnII6TFNBMH9VPQ6Cz+4bXUCXRefcDt5gY8R3uFQYCSuXhMPdq1qyrgDjbgJKcZegPonBSOUpyu1avzN9DxhQ/sxKzcnjjK+5IjY5DaMXfZ1YK7uPKT9LnvkdJ1odfw4A9n7gtaI4GFtcgGmY9LRmVnxmDISG3nObXRY5k/X/oTiJPUvo5GFNqCGWeOdeZHa8yixkgipJPlweRmKaz7Wbc8xPC6ouaOACk/OhzJwRvLbrmddLzIrc+TjV6DEokl7TaeUXYI2CsxkDBdt+/RGBoaN/c6Aor48U3TS2kKQ3qzzs5yJ8vm+0lGOJD+1S+rYB4HHprSt3p+fxoUL8kteBF6Rh5gedXpuEJlAZUjp1U4W7VMUYSFiQILOL0BSunQCGZb4+9L2EJj9h3Ba1mnTXzYLypuSET+hLzNKmP4lHtfy1hW9T5a4RoLydx18m0u8mOyuvxLXGG+IjqAHMDVo7beH3L0tUdQp/edKgZSxcVhujq8Q1aak8XAcrZ4l7sJNDW4spKh3hr0UMODMYsUP9maW79X3FU6iWzBicy+Ox+fuAs/UkTutoNxXUpwNNmwhADrIc16gxz1NNR6zyIb+Ezy+ujzemX1J72thTBRAleynFLb6dbF/cx1uZdqwzFAzuFp3HpaCjKNiJX/ACvcnpyiPudOUWZ0TI2sxMoGk2yjvKykSko71x8K1b3Mhe+rDYDUdbASFIJ84athSqTPMoJjXmxuGaDOSFyuBl/9azP1sOPjoalwTS9pgYreA1eUsE8r58Z8KHpHBuvwMPFEd5mXoLHgiIZIhTy4UDzd9STDoMyVW9Fonu+W8lUNdRZQeaoMx9JjrvjTACq3rNQEzI+WFCFwRFs6YZ+XHI3ayDw0EEVFeTP+o/KZWv1m3WUYc7PfoZTeM/qK+28dBzPe6T5vcJitlf2a6hV7JifWwSlOBOIC1WkeCPg/9yizJVyGrAW7vh2At+YFSyeJzJs8YC4GKv/CjeG38Ux7gqTMl10mdJmjX+AHA+yRrR5beZoG6HLmEsX1uS8ZvcPXDyKBxnWTt9IIvz/b4yZnChHlew1BpN9MWjc+MJPSWqT4Df3Sc6vHxqaAi2Sg7fDiekeEfDMH+nIw2vE+MRoNZLm69MnPmsna4EabSoIfzp7P9gwBdUppF5Jhsq3ZxYnl3QBoWbw2pxrkJx7Nml2reu+Wq7zGBVpsm6UujrloDL+w0xxOySmkGdMLA4p+LRJwBrqCw9cr6F56vFtNnVv1Cpb/CGlPinHosUXZIW0EtdHvF/y+gRvGxONLY9f0Dzc72zcRHYzNPyYffDUbFDaFNwC83NIEz47qgIjSQSmEQ6r4CBpsiJ1gZpmDhVbe8YFxvqi0k2bjf5lZM5SpJWCSNydzwGH9mAXrTdAz6tCWe4Mzg79E3+F15BG8ltzXfOYLVfSyBQ8JYoM4LWHgX6qoWOF5kP94Jz7K84cNtncx5oSgIQQelsBhB7/dIhTjJmFssormfkvCweiG2V7ZWWBMP+k0/iidvboQQ7XkeueL/KBn7Y33WD4+95dw6cZEN8x+w2Vh0b64mX1KwqpNopHxFvX7bMV8OUgbBGf3nBJu/j85nKNfUGqmWSk65odNJlJksDRgiecpj2d2D2Q5ejUGlTKQbvgQbTfR4DW2aXAB75zSutvvQZjyTrBrvJpKFW9s4zYBxzLJPGwmqrkgUP260OtJCo7kQ5YbXEtkW3A94kXFT6o/PANxmoyPMVpex59COA2y2NyC8vfHxHLQ+l1qfihUUntvk69+69c4Us2OAySnQVSZ9yEgSB0odszs/g94v9UmH3eg2UV1bmzZTILXsr0vfwUnK9guDHvHeWwNxp29QWfCZqkFobQl3fk7+uSAikVIi2OUu7Un098Gfdo6gyfto5gCqvmiUkSlTvFhkim3/t1ProqcmCscUBEf16VTpgWL5lwj85tDmaxjm8R6anWM3/x2pOBQ3ueS0eEng3IOqFVDqkX+5zhkFMAH453wrvv3jFId4Sb1Vdghy8aLjQ2CuiBnxNAKhI9ihrdBkp4bFaypHcOCaR9P5/nqQN5XAAAhoimsA1BcOFmff9gNwC+Ive29k6hO9vyNvx+bGKUSyY2TgNoTkb+sBaBG/wE1pFaQ0Np6wzzOnLX17W3NDjA8MRfb7fP6bPHHkkKrPKgZ76pYRBc0zksNeDGb2vBgKvGlO988mqYgq0JIeNSHzOevAZNmdB3NxNHaNu1ZTHlHjQasK5rnUgWJvJ/nlodelYhNJeZjq9WYRyt6P6OQz6oBCNX5H4vrwu4P+WM12FJNTkSXOeXveq5rjIm7hm/LkgG9jo3dWz4trWoU4vRm0ZFnXEJsRLF1qoVdUfRhDYzEoCg+zo04DB4hkTiacNR8s264R9kHP2n/ghsRsBsIMROYi9dmPkDdv2woCI5/XcQkW/0coLqpmH6twHmmy/CDF6zbuXMXSTTYDexRH2g6NwkwCKYUSRFxpvu0aQlwlYEXS3nKKb0UNiTTrAsA1OuVhEEohXTxPKw6tEgUXzqptU9AXe/F3JI4yey8uTvLCPLN/BiFISajEuwtLkOMKiVjhbNjNp5LtXRF8pd096dBAIV5OsK9dpyiawnZK5l+FPk2LOJeBZj8sA5ocEccr3p2kIYPMsI137ZJQlcvI4rbl8p/h0vNpGKiN1ASkPyhhJB7ylTMnEcrNwd1S0gzriW5B1THno6b7SeqdfIWA7aonUZeGQuFwjJ7eCO2s1vfWW4u2Q80l5dnLne0WLxJOuT3ToUhSXKMbKXKoaBfkhvqCzpvZyeNCd6XnGtxtNU8n4ctGl8WItWY+0B8RdrG888jsuIAju1mWStC83nmMjvnHDF00TErTlHWXRGgAA/0eIohkhomp+0ffXplcD+UTsvVqkZwUXZ6MjyReQrPQthgIpGP6mYimS2FZqidym4hDwSy1Boi9txKEPnZArn6UwW1MyWq1OpOXR/ZvEZyB/Y1YvTllQUrcufQf2VLhrzgmSWbe37ev5Svf6laTT5bNugB+V9/PgxKkeDOpcv/bFTPZBhwi20A46hIVy8iDnyB3M+SWBqDKiHt2YDNge/4AqcJrmkTBaguTcj2VVVxaMuKdl7avT99z7tXptjQMbvbQEo7/KBbJ+CKNSFaHn00/pFZQSiIZr/rUzqRMFTJOAqB3/JZ/scg3DU/thNMVnxbRXFGCR43moMW/11ovg1TWzlv+NuzbUueg7tIA7nv+f3Nuxra2y4RKnqu6GvbfHCNf7/GbV7u8jReZGte/2RswdOvabm5gVpSpbz6EZVil3KVpG5dOgygZVPUQOJUqGbRxAYEHzci4T0d41xQ8RX2o/h/+0Qc1ViqXHo2IoAAd3TtWzd0F5n349N2sF1YC/Qp8azx0C0871Q+v6GcBb3znusDcBoI/CRB7UaxpvJDR4tV5rD6yJgMbezu6iXFpFPxK8pfxnZdP+Lco0HxoM5bWlE3K29aE9CNbUNmUDj0kL/Bk5f/Rdp5DeZ+HHuTql3XIoPTsofDSSho4B1DYuwDQqChdBfu6T9Y2X/H6fQ+2qHXJzdY2TAEk1wUOmOZx51woOzXa1pnGhc8IGfkEEZ1nUgJk1R7TFPXSxMZSXsfauU8+THKqF4skXEot/CQT5H6TaLiIu5Mu2bkln8oRtqTrzjnrou9IAP/kuKcAr/sdx5Z43QntnZKbkfOElKMd/s7iR6QB75b1vlHMe7YVyDLmKTjcJ+rT/gv6J7tA2zWBwxN2T3PgwnfD2xOBxyHaxM0sNvPADCrJGjA5GKMDdGpQR0/rnn0vF+o0GyvcY/tbcomk7zyyrUjiffDhJ9uLvlqO6Rxu6z8AoSnqpYk1D2djvHWn41d55jwKPL2ZqIjUcPAHPaOgQtNKae7vQLS32g4Cd4gkXdU6FwYaSBvpSgxFIT0M/B4HyDkVltrocQaKw6q7sXzsC+r6eGjE33Ka0HyeshKeKa0+YSqRVuZ3y9YVfPpKSbgymSPmsqwIjcctr+Ed3iyUks7SPN4hMVVtgzr3zSDeQhK2vqfcpjokNHd9gaGP04/bFFRLNtV34A+R1XT57Fw5HscoGCykQzonoXfOzKnpnZBEEs0guJ+UZYmo/ktGtxLwBUiQMH+spZMe3JkhPsjCPm3NXcKqAV6UtQHyz3+rb9xpLsBxg5SRzW4MMrPyoqkLdHmiteyZgABc9WuCM5z7F9N1Gj0foa/dNOkJtdL+iZ5OxnJu5ZI9qyFClsxnD6t4MK1eyXK55y1XffHmBm6HdedjlGipvBAa7O6t/NVwxZEW7prZmhdsSKQKM0oDtK4EaTWVfs9Aod4oxq42cDYStHcXn7d1Jx+x0IZCvNIaNrP9Zn08PrUuEQJo3XsEnzh6jOuvAC/jZ8FDQ3Le5XtE1vP4ckXPjAz/lzrH8s43XYgyukVG6XTykS1ezLKE7TfFeEr0Z4zL4CGo5VFawuJ8yHi56TAG7xmvoyFTxv14kgvk+kg6aYPhKaTK/KIFtowyzHQ9Ncy8sjtLYyUfhSZQ6kb9jh8BUOLRiOHJ3AQM8EP8jS+PlRGAaipWTyBAiVTloT+5DS6VL6Nl9ZxwX3U90MDRZMXBRNJQ6/MhLswY05EWkIw7l3J+9bw1DXl0ygbne/LiTsa93Wokigam+tJuB8Qsu3nwvCd0TNYakhdVpOcUlgV7vVxR27VAdEbly709rGGlDlM2daxro5GaNFSgGSTSZvayrAJPx6dLwnBpKUVGpAs4wTFEaLXTqQpdQrB8P0OECsjJHOQdxSWdb/qoIrUabrmwdFfgHInxJvOn2w+xk3IZNvqizNwGFjlBfuAWq5NPGa4G+zMKlZoa7fUXI0yOnMXipXjNnv8WUQYgDaqVQk3z0ukU7NnmT0dhi6jaa+olJ4sfltcNehExolhcvT1reC5OibtvBHM9bUMx4je7JewYrRezG4D7bE3RiCtr/elqVKJ2qOFBCo2aPqSQsUocFICVyPTZDMOXXG0RxoV7yWEMVt1RctJRwKQsM5ii2ootBRKReER0fVayCWUhlVSazvGjHAeSbw13ZTcNVPkN8rfFzTzi2Ll49A2+Bul3mQd7PFTabwNiEQHP3iZ/z3h8WOQ4reLb0v+wKyqFEivA1FAHfHyWBIST3PE+3gmHJulYHE90y+3nQLFKXU+bY84QJ8WPVg1btSmvvHb5fmD6T5t8MeWDCxmi7MAJ2QRHLrDwUeSM/wq09duPwerovO1hjgq2FDSkumUPZjIKd/K8X8hZRRc+8Z1wgEVqS95QLNA24botyd1O45tY5/62HSZ/9SzvKzG8LAfRfSkTdMU8lv2qYhkoc93xrIkxA4dsGxD9f+2HxtShz508K6Ih69EiMxwBVb0twLMNGNsT3UB/SjyLNN3HmslTeB61TjIjqX/I/+WaJ93Wx3vi6bCX47q+JFcs3FhxCuBkt16hJnj/unvN+pncl+0ViyNLJc1Ug30fmAEsu8aZ+mg+lwrTmoYhPqZ5O9MxyHE1k7jbFWgfv1KblWVC6QpMl4Koaay8TXqDdlUugu0RfZVbToEMwl5+7/H5+nUxgbsPv7pJOPQOCdS/0GPp/A3Y0yCZq/bd2qk6duWEktJsfQPpkmrr/jpF4M7GjTOeI0/5rFjT/WTnRa9xAKi1ZXSRGZDYdiIwZn24cT4L5g1gsFo341MwRvXs/4d2vv2eOOgGKlQz+wK91SMHqCHqYMT+ppoz0yHIIEpSGtnNffDY7mkTlj9HHFxwKxR7D5cP3HBZvJOlTJU47S7uLHBRl69EzrJ7nxQFSHL09AozDBeM6ALIUfN5HhJcuh7RQV+DespBeO5nuvzyE9VIupv8YJFBcPMXMzcfF7KoQmOKu3LJph/Z1WGl7kW/iYEKSEMqbXkrkBUxiSUNccGxZVWM9OwyUsMflk7AuDY9J3DZyhokYrvoBns8+G+Z7g5zE4XftRx9i5fV76CpQMnIkhoT+A7br+3RbYBCmwmmoCccfO3vdkiWohdmaab521uEdyPAIVSbHolpgQHdlAnpMQlWXpWSe7qILUdbGoL5Ergiu0YQFR1gwhKHRMZwQHQw1XZRdz5HJXPs3H5zUXRA52S3/KXYY5M7zIC+TUHgP/rgBSs0QTzfnA0BP3SJPo0aZ6vN81EVtMgjL2SOU210et4XwcrOET7fBpWBXK95MZRnB4loRr909fgw8NnFaQc7As1iQSE5/kpHOfWU3kxwWz4VrZ0CVF+YhLfWsxW+vdwA1OJEeIDTs4t9uku4DHMBWO1jPrDEAbSB2DM959ZnT/6+fo7QhY48O4MsW1kcHtdtz3tygwnE8wM4y3gi7SyCQnIgiKOr7kXqrkS0zejD20R6Uv1T1FKZY0zSvdBdbXGq7rOk53FPiIm7El8e+UfmTSYe8KySM0mfvxH3SRmlwkxKLnPDUFFzVQgUorH/TujFAKuPyDqMvz0dqphz3aOKVL6r//hWmgjuzZf+KvY0BRGJaajEEeFNTmx2d68pxfe+2PZ45kFpGHHCixXaJkw/+tquGmgDhG5cYgE7KgWVtITpbxX8Ug0Os4TT5Df9cvQhVingChNRxDdlM0skFfWAxMzE6MziqGQ4q0MhjHG0IYAOWaB66KLHAaxvoFwhJSz+lmRcib/NNGW+4U0927Wu8y7OMwT9jtyY6NVG0AXGZtxqFP1WbNwIgIOk2qmcveJhYKf+RxdhBadzGaSlnog0qKunjPGoX7ouKAzaQRmTvmc/SM4sbE8yJLFL/pTf/ufpcQ2apFTKGL6azrYli8B2vbXV8QNUyprgdNulJZ6wN0A3xriMGqdk/9ik/CEI8nkdvIfMfL8qbOiIZCDlF288Iu8Kyw0VucwwSiREy9zPwOpG7dimLH9421VSIhjVyR3wbfB4QMXLrkXLngk5UqS37ke+OdlPvkyXfNO/IH5pJXNZLoWwsCx5OZHHOV9ppywepRKgpN0/+ToLojbWCyWZdZgh+sTEP8TAndN7UgQsEAAA0r2DNwFL8ogkyz+cOitkdzpu+YFolJA810uz+1kesTn05HNLKeWXuGd9tfSE52Enssrwgpvs+WcvQ+6VDLEEf22O8n97oZ9yTVlJo3uLHx5NCCGC4VqsUxukBZUrB+tUO6Feuw1kjndLf96kIeMIF/oc9ePltNp/TPKbjhRBtUg6S4lD6EkBAyGX51QgcD17ZfAGK2AJ9Lxe5kQJLOgxxpL0UG4EBIzivnxRbwKPAq23AdcG5ce9KsPbEepP9zWRexRLtSr7pEvfQ9Fek0Q5rhyBpFcPgb9TjllU2vPEDyJntFLuxXKcBHLI3hdlm5dYiFzjcMlNc4AkeQsy34dY+uFj4QhXmWHE7/+WwEJbeizc2keRITIP8cuRnoL/6Yn1ZGGUc9FS0lMdBwBUTZzrGe5jJ5RrJwqg7lZdbH9bN1Zy/GTZU3vBtcxGwM+XJ1NqSn9T4mvEawS1StDkHlLegNwjIz3Vrw3Hi8iCsTmL9eEPE/0fA5PHLbe5+2fZjOM9TNFDgE2dvRqXOKy9hEUm5ValQ04EcBkxQSgkgFNUTlJTJf21DJ/1IeKbMH6c7vAlP3C06irOi3oFrftS9Yfr04LcAPAI6+tXcg3YEsrwxJ7rIOtGGKxlvBr5WOFrYjZjIsLFUG4Ds6O85fqMBrM3dtXJJuw3/eIDJyI4iyHPC4bJvbTWmVQh/wrXPJaCjfwWnAgb4DigJxtCy7crjz/y0MIn78lAZA1jG3ybe14nzTEkJsb1X+devEKYG2JhAAA4UOj8DrVRlS0yY2zjqX7L+FrLT7pCxoiajXCW1345gE0eXUliuvsVTjFLF45mLgEvZeRN6dRjd4l7AmQffrY2ydoz0av3OprMqUJhxwLOC4g/WGKogJi+OQvU4ZSaVC+APjba9t1v/zAOn39aa2j1gUcf8L2j3Ii33xJypVdeeNhZ1uALqOwD0cYkk64ezpwpSkpQej3kszsvlmx6Ly30t3QGcvgIUdfDFQAZFD/p31OhBdpiB/nDAvIo9ThPSBIuifmQblVG448VM6nHfC+UWP1+JnV76WDiufF3qlNBKwoEtof6AUwZehncJyJ6tZD8lzaK1F4UpRzC5eBqnc7Pvd7gf0bLl3yvQzGfhcFeXOcw5fiw5yxQzo5WoWRIpXTg8E6fXgt+9VdPNKJ2HQq+1/0r87EsnvVG4rbMtZ5+SX8xtfR8JLxlwSjobMWno/DVv3PHl08f5v2UipuziYulSN2VnT1dZqaMc7VS2MY9oUQ8gWQRHOFQl25GZrCpuxKn1cSSNND0f5C4UhBjKO+Gk2SCyWJAvUaMs0KpjR007LbVZA/RYzuDXmGST0UHC9pNq3p4irPYgM+wsN+sXRowqiarxwxzZZJf1ISHCoQCgKWjImCQ2cvLDgTdkxfsToylFJxIRxA+dnHUiAk5uZ+6k86PHsYW5ZiX0PNtPaCEqYZIbMASe6btYGd4mC/skiv4zWss+F635ZQT8ve8viqTX9r8/BKK0LFf5Cvkb8o9dtCbATpMxr18tP85UYU/FwUnniQ8aEcZsJ/YsPbov64qX5mXeiG5jHodMX8LBxV/fSutklgLRH+an1rwYdeM6ft6sC+sJthBuX6KE6fmd8+v/QA1lgLBcz9Kt+BKj9/svDWrk0o55JpR0TBTNWQNcs3xpivJibF0y5sp4Zm9DVxooL8Th0FNQIWcvQQqCmcSqPdBNiya0bNP+nbn8/UNwBYLx7u+37ZSWBrY5u3T++p3X/AbQbzEw06bBQ/UvFdPrSBvVUhlsngJUAMedrVrndqzMN0vuYsGttaw2oq876JvqKJy00YEK3+FSrPW/6GuEADDoRBfc4lWGYRT6kptqz+k0neXpknziMVYRkzGKzfaFhRiTxdoCdk2xTkArgL4JNyxdB+aF/QTtzJg5lVeDASgQkSevbt0fkqNZRKEVRhz5hv1dx1EtjtdYrZv+U+DcEPbYhBQnsNXsxKxndlukkzA4kTN0pplONH+wWbJbg5F9H/IlWlCZmwftzJKZ8c0t2kT69F9D0w4YQh0PmfC0qXGKGb2Qz30Qp1LiC58m6jVto6E6xIL88F5is2KK7Eg8vlosDQsS+SczU0FgFC1PtXpqsPBR7xI0vie9TGdxg+Do9h65wEExZe67iiI1Cd/ZivcT0uIVlw500pb6rnj13Z0fcswjQlBkFgh0+CvJmwVKs3p7dQrHiD+Vu27JUPN6Whx0oTlF0FaI/BjHZw4wtViqTpL6dpSr8GMdwxO7e6IYfqTV/Ja1J0/z5x3HkZXCaKiw2nYcfgRj4AsBVH935It2n0hAtT24aRBNLFXTBqMMlXB+1TmIavhElZzTfS63esnh3vfJ7F4mB8GTmh4kug1m8/txcGhs1bTln3RleaSVLWa5Lwf+Mw5uNdgeEuV+E0z2M+3pq1QEfJRG9Kk1atBSCfDgLNBY0GDrYW7cnG3kiLACQrLQgMVoyoMcWCOPiNwdUyRZVAYO0urex/zTow+qzC9ggxk/wiTwhBkdoGsWHSp8SZpQ9+eVculzWYQYKAWOwocOuImQ3V1av+ZX1AultIc/0RtZUtz82H7br5Xyaz4IGh63RBBhGhDKeVMvpG/VY8m9hG03qK/QQy6H1GYNMWyC7KiDwS5CuPAlNV/FiDcCKIR6EoGY2rIzI85OLbta6leCwWbR+hpiu3SG3gJhMsLohSa1xB/OqlpFVYpifXkYnpjKZka3HahDZ5Yk3PCgQ83NLz4xNpDMMjwknwPbIEJsc5DUoyljebD6bhutVexlbtQpAJBC4MNwx49h5UkivcsvOHK+AkYVGx5ljfDhEXvnxu6DyLAzmDd/DReEMp2Ut3opKcOiDrDjAF99duFaQVWun9T8fj1yKjUHcOatv3ZwWgea6/YDL0BUQxg8qZYnCfhUPYjPnXgPYGLboEE9ei788AaM4sb8JTCaC3YcppX5dTMCc25RE09g3Oq7WcwNpJub1yDlcZDwoujjLUHIFRPUUrM9tuhwiQta+IHQob0w+RHSom8NrZR3Vt5oyEvUwuey1mCjdP0AzHBCXtT8xRZGUQzg+r1CckQnxV1L7C6wQ0Og9jVQy2tNp77m3Eu4R9e54cMdwlgoNv1FzrlgiB9BHFcf6nI84JDuAR6T5+0vQLbxmLXvQXqIIRBaeqah1Ocq5QvlekHgAhyTM6nIxx3vhBespK2TAffXcEUiFVa0QImTt7CzPxDY1jsMd7HlnA0nIHJzSFvLidqSj7aZcD5XJVfsdj+5egNVCRwFgVxn1BTcWnT7c9slgJ9Fge8mzUBE16cptPY8f0Jz76CHM1plPTSOmaqlj61LL/2xNtdF5fqWf9xkghy6eqljZANOoVksXoiOnTr2zHNrVEP9ShG1zAxE//mxeTZ/2bwodqkIk5lhbqZ/GpF6h7fgahZUx86ZVdPNfmHGmmSGU0o2eqUBz/7U3Omsj1YjBKHsUCgmcoAR+Wev8HUZ7UqmIAScpejVhWuqixTks8qr3X5WEnzFmRItYIEMMNXP0rOGZlkhKxsnyl5SmRXel8Vwg+qUf36bKHP1wlDr35Te/cMmNAvNGLx2+OLWCw8jldHXK4nPg93LyT+s9RkFEdaj1rbE2cT++r9nUnxSYqXjDJLeuM2miwBdplCG/MY77KP4wDI/KN8lbeQejvt2gkyGdMZ9UrhxUtEtJyKLvGF1M9NnjI4VWmboUE8QNH7d7kVCzzHz9sxMo40Xp+dq7PlMVQyuHM0l+8zmN8XxvVdfB59DfEdfiME93bA5ZKcEpymU2LTZZRQqXYmcRvDQ34WZGLDJZhOKh4FiGof7K1t9U0pdIm2q0uO9+Ur/YKcaXXBwkqXHpv+1/tLsXjjkq3KcHEPmGSPqspfFBV+R4dcMDkONWVhwznYXrcV/OrAQp2SMUrRzmktlemttO7w3tkIsdtlJgJlT9jNh6kWW3LE0zegKVfhQuQ1Tba2luj96aQv+QGm641lR724gfb5HIvaTR5kq+GNa3nahTGkIMEfNkn2nPVM4lHJGHEybpj4yL8mlebIGlxLWKOZeRrdr1FpMVEJUBU8xjHGow8baITAAl7vUHe/RUE5MyLm9yykcV061NCxxL9VtiHqA3gVeHjN3G3XlieAiOfH6AdHO6LUGMZRsOjq53fxL1h/krjET9dDMpJkfmmfLVznelf1B+JALEm06Fbum5gG7EmuPlY08nl6L+mF7zX6kvo2jd1DrcCswWmLV0cF5pQrZ7EguPMuGkQf4hBIGpoDp7PC12M+q3nhVMW1urmmJ3EkaneVdK9FWqU+sKZPkzNc5cYbxnhYE6t6muikeEg3T6L0mGxXeG6hN9XDTxviYswPWbKJF66K+JnihJ9bTqAYq8GyJEjhNZNKC/KRWi3YhyVFB5rnDg1OqniKsUAp4XVCGn2P5tph1sfqookRzny+QXxKkW0R2iRnrYhLmFlGQld005p4upD+p9bDe6lMr525iGriC7ujubY9iiOuQZFpq9+N8Hyo8JykxDQ50hn2Aed93klbvP9l1nDxxVrJzXXBKznGsEfSybupOTiLbcRFdCI2LgbEuGeRH6D5j/dFfUZtChGz17hOOUreDCOJU79uXvoKOEIcHFp6sLZ4wkbCWiF+dG1gsHX22dnhFBQctvcBNVX4eLV44Luya+zvr0w6poW4OVNRO8NzObWmYR0cqDM6/2yqvJtG6GedtnYALLb5AXH9pc+Rmebix4FsABVYw6AidFEP5352s+H9z7+5wZ/61s5wwuHy/iSX0hdazshiFv7TPqXk/uzocs+WkInFq3hGSs4JNOBeYmNBfbvGtkQvJ54Zf14CRZyXqAo3mizikectqSI2mX4KWHeYvKpkMP2xXTew1t5pKx8Nd7FjJkpWfvlqRF9TytBM636SRzNLvygvskCAaxEsazOcHx8my6ZwEV2WD38T4wCSYGd36c7tkb3al8cXV0jzRslSriTh7Zd4bYq2yACT+XRXMQdIg4pRY2D776PYgY4CUVGQ3B3ftJdCxIaraRCAp92L/xWWqsp4MXktML1g3VfMnZf+LR+096BbRQ2paRBM9Xotnt/ItKw91LWLLgiA554hMvUV7B7LmckANlQE553KJvHOufjSiDH03ZAON+W+/Wfca4LlaBLNi74PBfuJZ3LTNsiKZlz0ccE/GlLtqkeLCTdcVSTS8MdTQQhkGWrPPY/Uo+mLMaeHdVHHMyEZJyhdWT6Ox2CxjSy3OwnwHZu+PhJczT4uGjIXnCv4pTSsYSHlcQN3YbdufVif9LA3mo/V6utwFis3z0qtOc9aegsXWx2WOww4Krf5m40aV3gHYuAXWyEYeVxtsV6TNzQ9Ga+MDUf/pTAQbTFmrSIZV6JVa6tZ6BXtPHTPOPpO8rRxWZnANzHYY40M+nom8vk3c51Ev4YKpGOcpB5bGBStGWiO1LGsTB8GY1M/keXQzbV0iGHvK2omUuWZeNx9BYBQQA2+Ky7s0x2CXGzeRxLwEm9CgFgeQ/f2HNpscrwCU5J5IwkvDNFNLYB+QjlhMc+AP83FysUAAzVlYBc6Z/5AQxFA3lORRDRCt8//7Cm72+XeKOYsRPqFlIyj+f0q1ymR2XlR4Basl54P62zMadyvDnDWypzXBZ53IRAmihPt4bqvtuNoVUlPG1O6waaetXXpyaH8MA0jyIkcYuzNGwadkat3oTSjdZsFlNQVkjAQV+0l3sXwZMxN8hg3hv5NGfwd7ytkeAoK2VirEmK9F8dCMm03it8z1ovXUOoC6hQ5xupGfDO2uYDmUuGLQD4cku9+UIa7miFU/s8sBeay8M66GrXHBMoRq65xnHj4tRL5bFAWrWEq7PcOqqCgV3PUCMtFwFSj4E6HJIcWafV/AgSQSGnLV3PdTAWnXtaO+cHFoI8171B8Rdi5kKvb+IR2hpbrFIogS7VIwoSfgw16ZBrfhbBg2GZoOW9DXMmRsMtHURfemgeWe9suCjXKX+BwF6WnyKLlfk2zjOt7OB1IUFh/rctl7oid3MnVO5lOHaHpAl7Dbv0SNhc8zOvJ1E7drblo0YyZdZOAg9k5x0DOc7k1356KhHn0ZTD4ayJ9q0KVykCoXSrjZ4CQtrS5gpGNFd4svsPcBhUy/O9ODzFyVbGolSC4ApipkLfyn7nvtz7dOzfZM7IUxLVIr3UFN17npePShZ++E+YRVJxr4p1kh5/oFTOy4tl7IBVzdJfyO4l1pCHh6WiiY9eonFu5ZImc8qpQ0vy+SjtS0HrjYdFpygb5T7GQFuulHrG8/uFflR2AzsAYlBdvr8e8DInnNjZarGTf+WLsQ35e5+zy/VjdRBNi2n0VqvFng9uJLI6lyeqIYOrJIqJKx7uJyYf8SaX589DVp8SnBU+Vz+bHdDL4SYvvaue33zS2Qmt05a+TzWvSz8JW1oDK3IX0v4XLxbYSnkPbj0IZhR23Gj+B3qOY1N8PMtffqIk5FtZDfk6KjKq0OChrCMiVj5Vp9hYWwOX2qycgwYTuDX3thOZV07z7a9ACkJB47ZvswxpRTdB6d1XZG0JmGo0sOanH44ZdEUQjJM00Eg12MlEaJzXn/Fodapx2dNRJMGbukJE3RJ8B4rWGomk4EHOrje+ly+ZJH86sE1XjFbVNo0Xm1hjXMjnB9DUxneupzZb0MRCIYtCBRuL/nn7SWtKGXIvBFbbiWeNr/mvVKRLCLUbPSil/WQoc3EKzgdaGcXLWVQL74zKAIVlgko61m0d+IWf8VwVXiwVXB1ItU//T7zSVILq8g8iYF6rWLWRck/k1a/UHuejbWn8wWNTIctbT/Hj5/HlrpZ7Ksy+kTvCTO4aEHqr1OIdDbwDJJhZvgBO2k7YEnaQLcA6Hp6GwheVoEOVFfM8oco5SOg//6q0RJfnsL7VgeEBQ3pso+AboBU1LfRX08ShYbgoBP+2yer9qmVc/Gmv2JgcBPSnn+1VYJleStgBXYX+y54VSgy7fj0HiUswzFNLs3jUhNmJtd/87qicnvOCgfpiRAXr4VDQZlB/vg7CwkCL/2lklvOC7UjLEsJe7OPzyv54CVjFWlFQ6AKQuJXnm5jDyTn/fcBg+tM79l+iFus5OOFcjjn1ugv7RJSSHYxff0hXKZ0ue+yQ9mfeeDuClLdF5apwJWEcT23xTfr+u5W0ZPHRVV6fX7E7YyFhIcRKzOg79pYcjN9palF6fOzq/Nuk4aI4sr5QgVGBYWGxdx3cvQfypxy20Uy67HGbN9ALgdaVLjHcFGhYZ8ZJTvqM91QwUkh7RJ/2a+9YRMPW21O76wLIyz7M94NZP/oOKU48EVfUNfd3SB2XoDsq2wUaFa5Ag1d8j64GljbqpEm+2OJ5vMcFwn9tR8jaNk6c/3tEQoX/YgCVy3mdQ7XOw479KMuxcLVIxO2k5YOl2YVnHD+1ZlCXRqQVVoOjtnTrzJQHHxp7paIaORAZ3d8RD6lM0dqch9rilnScJAqkq8+sK+u6YRAxE2FJxSqhC0oZ1NiL7M7itUTan26Pz8LF7foZRsoKPpzr2KHLkg5vfkcziYeg8+PwTL4dKVIWiTLnPTWyRHiqa+11AzmAVNw6jCfpKydcfF09SJtU+fwWjQ/1bu1Wd2p6vvJPsnvs7xjRMeKnMUE6jhzpt+iT1Q40n/QaEIT8mW3XhnrmzHu/9pKbv2q0mpExZqA2EWe1lnhPS8qI+RaK340vUGtkN/q2QRFnY+EXvWiSDyVBjytrb5tjKTJjmwkothEv7V9xd6djluy2X0op9pWAydvEtI7J9EYUKaBgb5HcQg4desnp1ecvn2H2FJKSAQMwu7MkqVk4CXHlvE3o3giQBrSZbFIBfMIj4ZOMEZFODhaTfF5syqvii48hh/0TR0PVOUL259c88SrkW1lEMzV+qmsR1Z0zj6GtsDX+yk4amOHilW3E/kph8x39CexIdiHW5HGj++Bshjy8b/0zU47jRf3Scm3R4zxxuDtj1ZfTtRRk5wXBswVCFcqZjxzzOqdqK7yyIQEYRog2y3l3KK45JlXYNlOgGu/U96i879dIwk7Nspx6xPAQhpCteOVpj4/lp9CrJFejBcT9U6u7pvQkgnmvlTxtWIzdcYDBgrDqFIs1tCGY+M4wYaELC9G3tkg5Uoo98QDa+Lx+dQAVsRl2mbmwZs5H83UkI3kMmbVrom08LUQmpOAOcd1ONK4WmL7USMXbpc3TFHQV5aOG4KgfM5SUZNa65ZZb4R44ogeDOOeMXkgR4/cFN4tV2uHPRmGCBmmv+Bk/3Gq9T5bW2qb7U4/WLZzo9vCqT+rz0eycTi9qp8sx11/puSBdEwwzaKKEx7ZT15QOkNWX5yar0tLt4vdwwYTPjflNQ8QTx4qC37BB4mhpMUgT3llu+Z3OBtpYOY56MwAxMrUoXyADi/ulVRS43yDdoS1HE71g4j+chQyi2jlnG+D3ZNdYZC7+p6wetG9AlkizLbm2NpT1aTq7YzD9RrpVuskvWw9OIeAWURe3KQUCSnjn9BPv/p+/odtE2KTlV704A82OkcKC7MHo8WEIDl4IlDYGKxx7r8vT2bssO5jxufJzSuHvmTtD2lEtE4Ei9u79dk9XyfqSoS4JD7KFgEG9KkYGZwvVAKzO/r2t7BHX0oGPXd7M9JH+mNIQQtdN9YM2CQj6P7z7B5TZC3MfJZYkX06L76SMVHQcXnZi32Gzon4diVDQc81gNXGVDw/pO0MDlaO468lZY0DQ/pLqV8HlKLbcBeXqTnYnlYR6bm/jGRWNhjHi/HMdtZAITHm60YjVcI/PFnD3sbP0tEVOKN3+U8hYN1v1mAsJ+ReH64yuhOXaaYrjnFHkLItQRJ+6peStqNBjMxegQ1gpWt52uA1o1xIrhaMCxrEeJjHEGC8AUvKpu7WRyUyiMIaM6MZ61gdVdsjOgo3w0NHeDdicfOC6S5ZBs3miF554XpB/9f61joZ55SCkCN/HKSu+mCS6jbAL3IWo27NTAIJfjmS+mceKqgNRQQv7Hl0CG7+oPsRh6m8rpBHgHvW+9x8gNbXEj+IJJwDL3o2nY9+TEdq4OJozyi2+xHxE5x9Fe+sG2EdDkq1r4POf2uwxtiEBvc6tn7FhY94OwOnkJvMAwrv2fX1BPeG9jwljFZZ9S4OvSeK6n5guqkxEvJ4Dcr9531KMpic9K27m0G8hfQ7ZVG4xc47TzLrGILRmQPf4WCUqrzXBWAgKox+X/Zj5ayntQduWvJ8ljVKfC3YV4Y2wJ3el5absmoDvpIcWA21DrzDFEapWQrIa3wllO3tSKk5b4kluGy2093ArXSMBBf8zN0qKGs6yxWMg9wo0JWBkwMPeFor4v0si6X+zgvKFfFxp8NJvLJZhWq1WTwQfnERuz41jqH8tslvJItrhZ/ntYaC/kCQ1T7Mk7F9Xqhqo/4UvMfVODwhG5wjCRe15d0ugwNOhHdfYvpWThp5+kqWVh7NFxvV2tHMBLsCdSAyYyAWLkM5ukKW9WRS+X6ljogbePnnuh4sBW+VhdWEuZOcktVsi6tE6srI7rSgbFQWHi9/PF2+HPPEoHrG7hU7mzicL+1kKijJoaghKcVKGw8ytS9RE6bzGFldLS0mPhS5VJMagi6YaqIoMnKjQd60rrbkcZJR5/qiiNPlv3Q0tfa3Fo7GoTfF06XpH2OBbW4h5ouD+c4HD/etdV1k5St9lO3uRdJASEI6Kat7gweiJlduGplch0vA7+qeu4eYzwOt5cAXMgSM0kivjiEOj0qn3c/1YUEjckvpwj72m/4G6mxWo68CIoay0LJeAwc2iWAzTx+wsYbL3ArIcJMSRlGPIB8F+ksWfDKcli6jfrJjeDnzP8V/ERyscbfTz4PmnQFtrMh6t6tlv+R6ArnyVllJ/BsTpoFJLyXFwBKiwENM27tCCBVaZBwjH921r+oTP6v8p47s7RyjdUJVu20sLYmSEK0kXDvQdJpRLp4n/S5HH40TZBe4PsU2BA+x847YjvbvKF/JinzVRjZ/SB0uzaAXjbtX8oONn6ukZNLhtKQwDSchhALR1M4bv1GAYeTrjfrbSEwvcYyNKrY8kAq21xr9NL5G7Xr1nLx1RZOUhKKQNVOzHm0DWujeuFLczGGF+xeChRk7q+yifLy3FJatFFkU7VgpwTvcB9hnhvJ7jbUYccfOGqfmdffUfgkJv0b0wI+4TrlwFr1gLcDa6O2Wfa9VkoU6yhuaLvsc4/tKIZIoAz1+G4qyKNFUrejWEkKQp4M6jA5qCaZ2ot4bArrJqH5qnGwHgXBVvJOmJ89azEwkzNzTNEAkmOCB1mVNSkQ3dHjmZFvcCgzOTasSzjqr4M8xbmSDzkINGTfVEJmAVcOQmKuRRzYcTGmLCF7CWHthr6AcXgDSdNQtYaHRUauYYWlQV0wcnVpawROd32ic9F3KIQ0SDSo5psv3WdqPsQLz14pIvYsmDOJ1sYKiUHz37kF8nb8IGa36t3NzFZcpLAkRCBVzIwGQSELROgjH4eOEq2g74WL3Rl0JqC+O5SzUMWDtjk1vYYsk6B8UMuktznJyQxyhkV+drL/ISu1VcSUE0d6Ls7Tr41h4a19oOtK9zR162sAc5St0+RQQr++AkqFHJWzT0P9xcmLVbWeM+lS8IRB8oTQfUw0WyHBNFBeRy6GKT48zrFECr5nWcpFbXf2Q3UhtH1B1bS9pSSpSfH5EHGC3SuwZxIc3wDTxuoWj7bJduxnnozlgvW/iXadiGicOtA6Vchm1sgYHUHFMQk8DI4ojvnZq/cWprqtdf78Wm68dccZx0R3q57bIB0xF6LTOZo+t2f3OhzGvepZAqb2OWp33zIftsvdLDwCCd1EgNFxM4e72ErbwVfguftQpy1f5WBc37d2WemeViqY/lISo0RsYOdtC290iDkNMgy4gyTAZac3Pie4Gril555lBb9I/gw2oidJKU+xq064O06ciPT1wt4w2JYI8W2XYkh/tD04OUFlD+oVEHuGXEdUd4wI0QgD6hE4nFUWt5N98H42ZY1hdRxQiy7gh8jxKAs434YfEmDQq9a3ntVUbQbTfiSo1Hmjd+trba6XtF3UGbnmWvYEvV5F/q9pR4oq4GP907+VNMqklQHgpci1p6kyctl6HSinBJExE/jD7AXE8RQ6CpJIrdddrusXJ1l7kAo5Y9wMhhS9tX4usVWrQxYH0HpemvxkNBgJE0IFFSg31mlp/I9hjyC+BRz8jhiR6tO0+q/fI8Kt4TQZuRjTiosPqWnKhn8iIuzVAhD3YV5JGLwHx3Ct5+jbt6wBFhAxIdJqbyzFp3Hrvwtlj0ERchEKrh0FBMgeGKfUZvRrkhwCl1BbeM2zlY54b0TMsvn1dwYKnYvr+QkL1GdEVU+nE+F9BXH31EIwBnNr/IXo38CEskEyNRN9fp+vjO4vWd/ny/SNhsmqX0xsm90+OqodM/mVoH56coira6vPoFxNOGyTNYJ+E5FPIMfr/0HqSeXVnemWu6YC2jLc4ACrU9CyEj+7FQe5wI9WVEtc3wtJ0Ct9XL91IXGb1Ku/BPyjAPGpu4zTFK2Z1tUFyVRD9V3iD+Adegx+/kwNVPCAdJIGoHAyEmE2nCX35kPBTYMCex7mJwuOAd2bcNbcbyi8K/UTclkADKPS6Tald5F93SsT57FvCQXOOw7Y0qdpBXkl6RaXApqQdNqnT5bZdgsybx6BSsiTNOLFMHbg1G5Ofyd+Ia7P9JhIpZXd5HwjRrf33YNA6QwQh2FVQoTmxJolf8BFXsSetszrvj2v/M1aG960YJYf3qfB1I3xHSSJxfyTnzmwWu1Hz1m8Kir7d+ERSsemw73y/Xmjz8Rj9S5+B9zmVpTf67nl4rG+UKLVGznY5bCJepFy3/Qj+sMWjdXGVsPBLfZe8LnabAhh0c1oVm4/mEv+O9mb8AFMqH7bfQOH8QaO1clXODZBSAdP6okeN+U46+fPWU+kwZ7wtpfgBzB/t9p4NxdPUFGz4kUp5AbFEPCSVlHcCD3bMQbECTAqPs3uua/Of8hPVcAXSYZC/gnRJMEQfEKqzjZLXPy3bYL/jkGNfvHX7d/iAwt+gmicSkIDzkhUmKvVD8rvt+AlQW9gmjaLZPDfSBuSl9rHG8aMTd+GWxyAe2asbbK0qVHN+wUqwr3S2w6KYHYPVfg5o4umCe1BR7J1Zsgy0JSA6/P0hllDgq4diZgZfW0eBpwjc/pSJXh596fI0fApzZNuOSwPev8bO32NJpwi+KTDQnPTDlpliySPsBED7WirKJXavkJ0laCK81QgeCevh0mpEPsPTEgDSKVgfDDJb1BPIuTv6z+RXR1hVPinJBoO7osEmJ/U/EUehNR/M/m6aoNEAzrwk5/c2J7RvCiol/9sFqUp5WcGTqbduzoOlAHFxJDSkaDrypeNAd5rwgZDnowtHdxxQvHMHJT0Hh7fCnD2bgSdilMhSqgAL1hKDaW2f6JWX3yW5q5Snkch1PszrLkqBN7+nKr5ggOZdGainY8ji+cdS98YxRFcipDbLSJYRNmnte99CvSXCaJl2zHtjfrIRJUypKpCOh0082cgp57qXnKCa3D35K3xCYXgTEdSSlzkuI4loiwP4CvuvadNkSm6uC20q5fbbk36NleKykuzJ5H/zttciqHKwBp33ay1cMFwGWf8KWRoER5/Yvu/QIfrUb7zzCdxXsSQUq8+YptwwNgsm5XSaLBeqm11UrnuFYfBTA19pj4vcn6KKS2XvWSDu3GFwiFPpensAJAUQh5DvtsLuVmL/vmEibZrnZUoaqKYX8lHAygBENrKvJ9zzpLAb2LOP7AxjhxmUXq7qYB3HgIMpZcv4sce9qZWzSpg1CFrr7/leZwkrFPx7Whs7F2Ahv16Gfs5BcIdmtE9k+XG/T6GCbC8hcVxpAYXI6oahHvfirvZa2P9n8iBazja6EQOyIvNNH5oMh2dEXyn9xfh0aWmRyrKxlif93QpxIhXG753zxrDPLsYPGmsjXNhDjGPDBs2S1HLOnVaxPojY+RwUndi7rkz7j+jVZ3NtM/6zr/hEyhj2eUxBKjRXAS2UW1SKANMGVb2p4FdqQ9yJiH2/FiLjIz84UTmAMMaRlw8sfmfFsrBQoiGscSTqEm1UjerHso/C/ywROdwW69iJDGJD/n3NkfWcWtVB++ruiaUDTyWga0UQjpTFjjzC0CjEmmM8pX5lxBfJ8oxkfgJzUQRNK5sXk0/5dM5ZGkJyQENdfIDuSjckw9xKEpM4FQ67T+9jxVfTytSSKh2hEmwWEGnVF4G1fC9HvRXTyXRLl1L07lBo9kwX9Di1JQFYtYDMPQtRq/LtYL14oZtwWDwHLUMybujy2n83vKNubW/kSNT54PcaINBHFD5fEwLG5bXGOeuUobaWL1CcnNtfPMxFMJMVk/0lZ++NR80MeOSnruXiX82YVVi3/+XXBOru9uOxBtbmV2SU9gHaa/6Wt1NPxaoWz+aTIJ63OukaH5lXxlFexyQmmPdBttDIont59BdQqwgvSnP1W7vTZ5hat+w5GFWkUlVEOIcPmuNDjjjoER8bhPLfmHio3KlH9R3QLvByzsjxHcnRu3GXMcoFbjR20gDsH1KpysvipSSrzxa77Yye8U2HVzt/1dz9qUwElsqkyYQCvk59ocrW6buuQ/yLkYKy52i9Barsic+OGHbXOT+rK682juOoIgOfNNl5DzeFAMk0fqaa6GVSkyJ3z/MYKUM7IOAb4KxeIMyQ2LC+VtNf86iPdmGY2GTjrz8/r5APxWw4TSe7ZXJLT/X3HQ3s/srqHyDO9kjSaDfwo9u70Mm1WxrxaNxx6pYTv+FKq/r0K82UYU3SgNsPRIxMTnHomr8SE16IvhrL2KEalHLjQ3b84AaOrQQmKM1aRxUIKqWvc/YiWFiN/ZExFgn6iI03h5Wp75BDJ4NBQ1d6aNH4z/AQiAMPW8s0g18bfpu6FQOkLnZAS3PMaS5YLn7AOtL/mHaibcjtRwbWnYUz03TrpacFtt5CXMf4cBrRPYCVGPS4CoupH08i1yGv4u/YgG12U2s3p/ZxB/dm83sC+qyUHuncg5Cq89xJ1zrntLTTND/5CgkOMbnemOIizw8yL4BQ9tnTXsdxb0Fr5/Qj8QwF5d8ZHSja676dOFQBlk4PxlZcln4/w3VtzsWDWOkJ+6Gmp9IIy8flVzrU3GBXQ194N5Qj3ShK2t4Tce67ujDTzw/j5ctSzjlzanz63fZi1TML8jf6xCtKgq76thuZ/X27Iq+OU3hdvWT35flQqMWQvstyNtFMnvc0v5/7gVWP9tua3QqhMhZTATyEKPM/zfObe8+pIeb3ADY5U8sRfYTrPUB8OziUdDFv0yI958SX9eR6qK15lQuorg74ry2tw1ExVDybAeyTj3VHxT4k2up9VtQbjdIj2Xi9Gql/2EZ+ZzI/Z4yvuhW4WD53f0UT8ndULa3rCoRzMWn/zsj3Q+t1RcaV0gwOjSexswnloLLsGfENYenNv97hLVgHQ5/BRLsuLYGKV3g06QtIiAPU64ROMEmx509YYVVrGSFb6Elb3bIQGN1JJMSqdpRmUbUMn0+IRF04zzyjj8f7+rImQ9Ajw+nqdNPkLB+iFYL/nybvIBMirgrBJsLJk7LyewZruclJapLug//m/clWYV4/rcwrawj1ZtVdnjVY5uOodAg1+J0IOEpmC/mFiZIpv64BiBx+YR/fLvb+OqXZ9aZb9w0m+78Tw8AmOOi33lucZSrrxcuXZ0QxsKFiJU0yuULrUVJGGCRXlsrIzR+DztBfeSaN4HQHhPYjGT/6PxswWY8qR6dg5pVdgwWoGvCec2oEBrs06HhWFFs//ryGcO8vGCr6RHBx5r4V6Kb1q+/t/IP0THvUCLPhyOJ7uZlPl9ur53RmVjQ9WE7M9GnyN8Vl3Gz8kF5q8ngU7RtO8OHEo4bZ4VW6VY0pURlprU3oxKJMoit50kz15vVj7wkKi2wi7IvNfP1BPW2Xao3U4zTHEZdWXGMTH6gTPDop53ZDnp7/n4hkhJM43RCFJwJii1/3mOR0zQgy/c0hPHqTQShSi0zb99nEraK3fKPKAOkE7zgHG8bpJK4ShcYydMNJw1pc383C3z+zBcsP6B2kkDhjIkkCiF+t0Q2BHLnU9lRDDX8ZsNM359CaG2mTla+hbeVEtJuPJsfnjREOubRtiwOUW04QDrdGhy6Ch71Ijy/h/1C/vhJYlIo7lXtYnVc1EGnW+BJXfaWmXrnHONPhF2C0m7zIsY7qPq7IEQRGvbNDXdyvmgfdV4idN6+9qEWO1ZReNPcz0b47bUtVX8Waxlw0L3Dj45X8MrRY8hC0kkUymd6kEk4gSOqTVO3v+2UOvxbElaPTTtVR0VApX66iQZC2PsgXxsOZ71hDqKAj/umxhy0vWX5nsy0em4Kp3ZHG4kP99zBxbQmcR8H/CODMdddGfuMZQWH3e0yjgs0lr06jzBt2BmEnek9dcgIzm/tKNEdzuQrUo2vHLQHRp9vl4JU3hFQFf9yEs87jqOnpYHg5zX2Q8XD43vsfJeODp2zFfyX9GYwA5jJKXNa117iHpMkHje7YMx2SqzveGHsHYzvVcTKKHRXFG7Awpfgv1Igf14CCCCP1dkg2TCitwNw4b2FgcV5+FjGtiZftmDzaVoza4QyoLalIqN1nfLfYlhsgiuWFPB5emo3avAYvUcfpVfacxJBAtNKOEgmjwqkQZBtPm72LVUvI+P0XKs/FL3NDyrvK4zPnPlDuKOnyCGG6B3n1SCxmHMWlfQIHl7pOKq947N+RwMkyf5t/cn1cCgaFPfANs56kb8qr5sSNCDWKyhMLF9r0w8rwBDlLGejfjjNztqemtLY7nT2TeuoYJz3UIULlkOpjKOQY0ae5FrGV7T6myDxNd+bh/BEQ8nWKNF29dHDAyFWq8Pgi5RM+qvX+9xPK4ViHp45i8eBEYW5jq+7T2CP12Rwv+c4mJMZ5dvT2Ec0Z7vZvrVZVD4zLKERjAYSVcmk7Y4uPd4KxiS4RLpOpRGrcP44Wam1Zu3Tdp5hSf22SHc5r+lS+qBzts+9hJkc/FipeL5HF6NRzr35wGfAI90P5uz9dchZlP7k8KRm3oC1Xc0yUWiZz0AXCddYfzk9uM2HMbHL/BckCx12wNwOEzySv9v10aDK31PiELNKNA2OgPECSItxB2lSoyfXQ4NPJym/0xp1/MwSRrZvSzuKWCXqy/Z2fvpn+cKS2dRlQJWSoPljY3DgfUe2hmim2eunIf0TpphZcLtSy8a7DG2ymfyULB5FKW1c3nZGW5cmK/zhfJbYPnRQAf5ovVL48OXM3WjVJLZb6kQ+wktIE44Ti27M3QrPmlrRv4yRSMO0vw2ssNTgge+K8QrprvoZcfqSjZ/NMe+2QBsLkiTVWzroBC6c9N7bKl+k4t1mkqZV90ZP2V27HxuZLhjXNKoxKbiTDfsMNBRJz53xllgZXug3p/7TGGGgYWJ46WjUiFQ8C5M2W6wsc7+vA8x+gjfJMUQIbHWXFB6qnWaBwuCz1/RGeTIOlpjqDUzdMPj16ZhxNpkeT8ySC8xPcWRFmDSIZt6GTwNCkm8Udk1Baot+IAO2TRaA4vKPa+ErdCtwlc/yDV1UDiK+nz2F5Gx7Vp3tzsZIA8W9Hct7/qIkVigBaW1RBdzwsjMreJ/qsspHi0eU8KvRMFVG/bZc40g4e1YMugLZUJlz66ag5Yhlsz76pz2gdNRJchpgHhzel5TBe/xc3shHatVGVWCRdd0w03jsLoUkZgk2iYekckV0x9/NZ9/tFjgc/NqZtwbh2+O4omrL4p82zbLoGOhoKHxtWvhHNervtNX+BmqCqA5REnzfLNh0kk2RC83WjGFvxRHNZ9AEJIKsHG97rExvauKsw0rGfgk+Wgn13NbMyyhbmedmBzCK7EIih0KVJJGkgPKXm/9rYy2jlKSt2SwDX8b3CenykBFZb1YEF2gY+5LnBQSvcmjBRGnN/6pqEV16IV9cJvXDhd2XJm9dTe9/Fm+e9qzHPcbn0c8ttCjuJYHu0d1VNUOYIu8iKtbFqANOak4INaVZX3XEpAGgltxmPeIfUg8LlIChA+b7h/wocb/aKGJblVKu3DGuvku2ytPyZgFR6AvdNnk7Wk09WVFXD/Vtvb4vDBEMBD9WXLg6WPaLICgnpV33uJADfAyJAXNgIVuAhswmoLoxKElG5jLnyvvdllh1hh0ohMsJE8supBtDpilAHpI4FJXa9dNQNHzOjQ8dpw0pS2Q3yzv5gaIdexrmDMZgnwy8C0V0cGElnlKHsvhZsRJxL8/0l4EUY/+MSRYmYweeFOMQU+hFPoJQtYvWZLvBah/rs9skZqvA4YNtboiHgJhv21vNep9C9wANgKPWMYVEZ1+JgOcJWWE9qQr5+Uy0JLf+ndCGdpqdfgKuycenh2x2e81Zw7HQMx15kVamxkdbugQQ9D6neiNlgl0LeGEK8VTqBn8vg6fW7e2Ubfthvi+IFwclQJrdpuTSxAbg5yMKbave669lD2G3Ut/N7f4eMgaekTZGktsu5TsDjZMP51MxaBFWnYYkP1SudfunOZjtVnV3WB7iRtQEfuPvp55meSpKFVumZIZAOZ123Aiij2abUSX3KJXIZ/QpTpJ5YIgtTFfGl3ImQ8rwX3hC91xT/6GqCCmhujnX3iJrT35JRk+wNJyXBBIWZ68XuktPq82z8PXIWKwcdSXuXwskn3lWbray5+fj1XGVGSZWMbkT+4nTDQeLsvyuJ4BeSY6bgdAPobpjrgLxXpYrHDCIumqVX63sH9bYoZBM3L8xKFGvS/5xEndyaV8gMq7hFPOE38dWPeYDJ9bIiSWvHMHR/FdPRwvgowefI/4omDNcNpqi+sK6hJitCle2MyZl0dDzX5bsYu8GnSJPgP3xKO96bKtgiZRj34GgKp9U06EWHLlGGkGKLI5AQbfjItG0J/YU2WYY4VN3PZfOet7qHkJwQE4GuTI+jeYb4vzQYZo1wKQZLBfiAtCZVnWUwakMCwG/zh749EICT/5PC05eDOctz/ndFyoG7e9t7TLG1WJQNZVt4XIrMe5EcsVl4BZmOYT2nKPUTEDtFyxgKzhCbNZWIjtpl790WiTGUpuuYKKlEThBM8OAR2BCPTwLNcvbiBs53/q6/asFHd6Z4fPzyT9bS1rfuRDgI3bZbN+mphrFAU06X7kuOHNJzdVkDLHX1jkkeLWCPNQwv3HCv7EHPYHb27cTAvi4CwAY4dB5C4ie9iZdjTgpHQ9GEXnf6ORdwOEZfV+8cKJSm6hdSm9IHiDOirVfr/j+oGyImMziHyZrrU44Tso9qCdrWUv/IV0hFmUjJ4YhQxe2H1nB9P662Pa+4gG//ZrmmmzlNUn1nG3Z8NL/iWcsqDXT9tVpAwMCGf6HNTdnyehlJVtlvNYvTIIdJzKdXrWMA2JF5kHYOwev1U9jfuahr0V8dtP/h/ELp9/N0T2eNGXUp5p8yPjiXLR7AIEqsfjPkrhEjjUIuen5svZMTsePu7m0QEfMcYBcf9lfDgBLH8eaPNar7s1QqXg2sOo7GjRJxg7Yz2yDevTgPxpjS2cHrmTTrXnsa9TkcdVjeLmFUNYsOadL8IXq0MxZzj0bSdWsFIWm0H+gdthg5oDrTaXPbtUlHav6EWM379qwVwbWjQt9Pw0fdCz8dq4GtOIDy0egnvhm/LhMp7//aDfhXVRcU6oGUrnRJzwFzpSyHP3Q1LRpHuyYw/KCBxMxAj4Bhhlz9BcVx0F0cnHfROYohl/xiO/FnJ1l+3EjGMF43+9dB7/t6kRcr2TzXQnfcG1HXErcGPvz8VFb7p/GDwzwSu6hQ8t2i7h2gjECM4PpB3c5hqR5XRZ0EE0dKxtKmkEb5WKzhTcWpmwssJP2fEf5ybhZYlnaGuYaLcUGcBj5wyomhZibuBMCwX71bujzL4UEKag9F09hJwktQ2W6dHZodhJJoioXmZD8IqP96tiYH1LoztaxpAJgQf1qFZmD4q4mg81wd1hpJ5V7uDOkczIQJxoNqlrKGCIivty6pGn9pWzKyxIGIfnk2Lx1GO8Y49mhltG0+WzfaWNBE+IrvJVXTA67AGkLPPeabQbyuLSe9C5mI1A==" title="Mekko Graphics Chart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5037009" y="2601891"/>
            <a:ext cx="6127826" cy="362536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06" y="53625"/>
            <a:ext cx="11665446" cy="834420"/>
          </a:xfrm>
        </p:spPr>
        <p:txBody>
          <a:bodyPr/>
          <a:lstStyle/>
          <a:p>
            <a:r>
              <a:rPr lang="pt-BR" dirty="0" smtClean="0"/>
              <a:t>Ontem Coletamos a impressão sobre os temas mais importantes para o combate ao desperdício</a:t>
            </a:r>
            <a:endParaRPr lang="pt-BR" b="1" i="1" u="sng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160" name="BainBulletsConfiguration" hidden="1"/>
          <p:cNvSpPr txBox="1"/>
          <p:nvPr/>
        </p:nvSpPr>
        <p:spPr>
          <a:xfrm>
            <a:off x="1625710" y="11748"/>
            <a:ext cx="8190290" cy="107722"/>
          </a:xfrm>
          <a:prstGeom prst="rect">
            <a:avLst/>
          </a:prstGeom>
          <a:noFill/>
        </p:spPr>
        <p:txBody>
          <a:bodyPr vert="horz" wrap="square" lIns="42122" rIns="42122" rtlCol="0">
            <a:spAutoFit/>
          </a:bodyPr>
          <a:lstStyle/>
          <a:p>
            <a:pPr marL="0" indent="0" defTabSz="868131">
              <a:spcBef>
                <a:spcPts val="0"/>
              </a:spcBef>
              <a:buNone/>
            </a:pPr>
            <a:r>
              <a:rPr lang="pt-BR" sz="100" dirty="0" smtClean="0">
                <a:solidFill>
                  <a:srgbClr val="FFFFFF"/>
                </a:solidFill>
                <a:latin typeface="Verdana"/>
              </a:rPr>
              <a:t>102_84</a:t>
            </a:r>
            <a:endParaRPr lang="pt-BR" sz="1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5" name="btfpLayoutConfig" hidden="1"/>
          <p:cNvSpPr txBox="1"/>
          <p:nvPr/>
        </p:nvSpPr>
        <p:spPr>
          <a:xfrm>
            <a:off x="12058" y="12105"/>
            <a:ext cx="8440499" cy="83638"/>
          </a:xfrm>
          <a:prstGeom prst="rect">
            <a:avLst/>
          </a:prstGeom>
          <a:noFill/>
        </p:spPr>
        <p:txBody>
          <a:bodyPr vert="horz" wrap="square" lIns="34180" tIns="34180" rIns="34180" bIns="34180" rtlCol="0">
            <a:spAutoFit/>
          </a:bodyPr>
          <a:lstStyle/>
          <a:p>
            <a:pPr marL="0" indent="0" defTabSz="868131">
              <a:spcBef>
                <a:spcPts val="0"/>
              </a:spcBef>
              <a:buNone/>
            </a:pPr>
            <a:r>
              <a:rPr lang="en-US" sz="100" smtClean="0">
                <a:solidFill>
                  <a:srgbClr val="FFFFFF">
                    <a:alpha val="0"/>
                  </a:srgbClr>
                </a:solidFill>
                <a:latin typeface="Verdana"/>
              </a:rPr>
              <a:t>overall_0_131860966329877441 columns_3_131860965964247967 18_1_131860966264645829 21_1_131860966264766545 25_1_131860966264936604 12_1_131860966282496773 11_1_131861793409226210 </a:t>
            </a:r>
            <a:endParaRPr lang="pt-BR" sz="100" dirty="0">
              <a:solidFill>
                <a:srgbClr val="FFFFFF">
                  <a:alpha val="0"/>
                </a:srgbClr>
              </a:solidFill>
              <a:latin typeface="Verdana"/>
            </a:endParaRPr>
          </a:p>
        </p:txBody>
      </p:sp>
      <p:sp>
        <p:nvSpPr>
          <p:cNvPr id="12" name="btfpNumberBubble974011"/>
          <p:cNvSpPr/>
          <p:nvPr>
            <p:custDataLst>
              <p:tags r:id="rId2"/>
            </p:custDataLst>
          </p:nvPr>
        </p:nvSpPr>
        <p:spPr>
          <a:xfrm>
            <a:off x="872461" y="2540000"/>
            <a:ext cx="2255856" cy="225585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4400" b="1" dirty="0" smtClean="0">
                <a:solidFill>
                  <a:srgbClr val="CC0000"/>
                </a:solidFill>
              </a:rPr>
              <a:t>+350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1800" b="1" dirty="0" smtClean="0">
                <a:solidFill>
                  <a:srgbClr val="CC0000"/>
                </a:solidFill>
              </a:rPr>
              <a:t>RESPONDENTES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sz="1800" b="1" dirty="0" smtClean="0">
              <a:solidFill>
                <a:srgbClr val="CC0000"/>
              </a:solidFill>
            </a:endParaRPr>
          </a:p>
        </p:txBody>
      </p:sp>
      <p:grpSp>
        <p:nvGrpSpPr>
          <p:cNvPr id="21" name="btfpColumnHeaderBox545737"/>
          <p:cNvGrpSpPr/>
          <p:nvPr>
            <p:custDataLst>
              <p:tags r:id="rId3"/>
            </p:custDataLst>
          </p:nvPr>
        </p:nvGrpSpPr>
        <p:grpSpPr>
          <a:xfrm>
            <a:off x="4265348" y="1598005"/>
            <a:ext cx="7531365" cy="346393"/>
            <a:chOff x="4265348" y="1320800"/>
            <a:chExt cx="3496204" cy="346393"/>
          </a:xfrm>
        </p:grpSpPr>
        <p:sp>
          <p:nvSpPr>
            <p:cNvPr id="19" name="btfpColumnHeaderBoxText545737"/>
            <p:cNvSpPr txBox="1"/>
            <p:nvPr/>
          </p:nvSpPr>
          <p:spPr>
            <a:xfrm>
              <a:off x="4265348" y="1320800"/>
              <a:ext cx="3496204" cy="34639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pt-BR" sz="1800" b="1" dirty="0" smtClean="0">
                  <a:solidFill>
                    <a:srgbClr val="000000"/>
                  </a:solidFill>
                </a:rPr>
                <a:t>Pontos de vista de diversos segmentos do setor</a:t>
              </a:r>
            </a:p>
          </p:txBody>
        </p:sp>
        <p:cxnSp>
          <p:nvCxnSpPr>
            <p:cNvPr id="20" name="btfpColumnHeaderBoxLine545737"/>
            <p:cNvCxnSpPr/>
            <p:nvPr/>
          </p:nvCxnSpPr>
          <p:spPr>
            <a:xfrm>
              <a:off x="4265348" y="1667193"/>
              <a:ext cx="3496204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4707699" y="2103867"/>
            <a:ext cx="6777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b="1" dirty="0" smtClean="0"/>
              <a:t>Em qual elo do sistema de saúde a sua instituição atua?</a:t>
            </a:r>
            <a:endParaRPr lang="pt-BR" b="1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385" y="4537189"/>
            <a:ext cx="556624" cy="51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" descr="image00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191" y="2702615"/>
            <a:ext cx="521013" cy="48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5787342" y="2652444"/>
            <a:ext cx="0" cy="586553"/>
          </a:xfrm>
          <a:prstGeom prst="line">
            <a:avLst/>
          </a:prstGeom>
          <a:ln w="762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787342" y="3381649"/>
            <a:ext cx="0" cy="2741359"/>
          </a:xfrm>
          <a:prstGeom prst="line">
            <a:avLst/>
          </a:prstGeom>
          <a:ln w="76200" cap="flat" cmpd="sng" algn="ctr">
            <a:solidFill>
              <a:srgbClr val="B4B4B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btfpNotesBox218750"/>
          <p:cNvSpPr txBox="1"/>
          <p:nvPr>
            <p:custDataLst>
              <p:tags r:id="rId4"/>
            </p:custDataLst>
          </p:nvPr>
        </p:nvSpPr>
        <p:spPr>
          <a:xfrm>
            <a:off x="228600" y="64554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</a:rPr>
              <a:t>Fonte: Pesquisa realizada no dia 08 de Novembro de 2018 durante o CONAHP </a:t>
            </a:r>
            <a:r>
              <a:rPr lang="pt-BR" sz="800" dirty="0" smtClean="0">
                <a:solidFill>
                  <a:srgbClr val="000000"/>
                </a:solidFill>
              </a:rPr>
              <a:t>(+350 participantes; N </a:t>
            </a:r>
            <a:r>
              <a:rPr lang="pt-BR" sz="800" smtClean="0">
                <a:solidFill>
                  <a:srgbClr val="000000"/>
                </a:solidFill>
              </a:rPr>
              <a:t>por respostas=180-250</a:t>
            </a:r>
            <a:r>
              <a:rPr lang="pt-BR" sz="800" dirty="0" smtClean="0">
                <a:solidFill>
                  <a:srgbClr val="000000"/>
                </a:solidFill>
              </a:rPr>
              <a:t>); Análise da Bain</a:t>
            </a:r>
          </a:p>
        </p:txBody>
      </p:sp>
    </p:spTree>
    <p:extLst>
      <p:ext uri="{BB962C8B-B14F-4D97-AF65-F5344CB8AC3E}">
        <p14:creationId xmlns:p14="http://schemas.microsoft.com/office/powerpoint/2010/main" val="142019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1784"/>
          <a:stretch/>
        </p:blipFill>
        <p:spPr>
          <a:xfrm>
            <a:off x="910736" y="2051539"/>
            <a:ext cx="10659941" cy="42714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8" y="53625"/>
            <a:ext cx="11768870" cy="834420"/>
          </a:xfrm>
        </p:spPr>
        <p:txBody>
          <a:bodyPr/>
          <a:lstStyle/>
          <a:p>
            <a:r>
              <a:rPr lang="pt-BR" dirty="0" smtClean="0"/>
              <a:t>Tecnologia, burocracia, retrabalho e planejamento são palavras “top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mind</a:t>
            </a:r>
            <a:r>
              <a:rPr lang="pt-BR" dirty="0" smtClean="0"/>
              <a:t>” sobre desperdício em saúde</a:t>
            </a:r>
            <a:endParaRPr lang="pt-BR" b="1" i="1" u="sng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160" name="BainBulletsConfiguration" hidden="1"/>
          <p:cNvSpPr txBox="1"/>
          <p:nvPr/>
        </p:nvSpPr>
        <p:spPr>
          <a:xfrm>
            <a:off x="1625710" y="11748"/>
            <a:ext cx="8190290" cy="107722"/>
          </a:xfrm>
          <a:prstGeom prst="rect">
            <a:avLst/>
          </a:prstGeom>
          <a:noFill/>
        </p:spPr>
        <p:txBody>
          <a:bodyPr vert="horz" wrap="square" lIns="42122" rIns="42122" rtlCol="0">
            <a:spAutoFit/>
          </a:bodyPr>
          <a:lstStyle/>
          <a:p>
            <a:pPr marL="0" indent="0" defTabSz="868131">
              <a:spcBef>
                <a:spcPts val="0"/>
              </a:spcBef>
              <a:buNone/>
            </a:pPr>
            <a:r>
              <a:rPr lang="pt-BR" sz="100" dirty="0" smtClean="0">
                <a:solidFill>
                  <a:srgbClr val="FFFFFF"/>
                </a:solidFill>
                <a:latin typeface="Verdana"/>
              </a:rPr>
              <a:t>102_84</a:t>
            </a:r>
            <a:endParaRPr lang="pt-BR" sz="1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02" name="Rectangle 101"/>
          <p:cNvSpPr/>
          <p:nvPr>
            <p:custDataLst>
              <p:tags r:id="rId1"/>
            </p:custDataLst>
          </p:nvPr>
        </p:nvSpPr>
        <p:spPr>
          <a:xfrm>
            <a:off x="797170" y="2008725"/>
            <a:ext cx="10773508" cy="4349429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122" tIns="0" rIns="42122" bIns="102539" rtlCol="0" anchor="b" anchorCtr="0"/>
          <a:lstStyle/>
          <a:p>
            <a:pPr marL="0" indent="0" algn="ctr" defTabSz="868131">
              <a:spcBef>
                <a:spcPts val="0"/>
              </a:spcBef>
              <a:buNone/>
            </a:pPr>
            <a:endParaRPr lang="pt-BR" sz="1044" b="1" dirty="0">
              <a:solidFill>
                <a:prstClr val="black"/>
              </a:solidFill>
              <a:latin typeface="Verdan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46081" y="1669596"/>
            <a:ext cx="4547085" cy="34814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167" tIns="33167" rIns="33167" bIns="33167" rtlCol="0" anchor="ctr"/>
          <a:lstStyle/>
          <a:p>
            <a:pPr marL="0" indent="0" algn="ctr" defTabSz="868131">
              <a:spcBef>
                <a:spcPts val="0"/>
              </a:spcBef>
              <a:buNone/>
            </a:pPr>
            <a:r>
              <a:rPr lang="pt-BR" sz="1899" b="1" dirty="0" smtClean="0">
                <a:solidFill>
                  <a:srgbClr val="FFFFFF"/>
                </a:solidFill>
                <a:latin typeface="Verdana"/>
              </a:rPr>
              <a:t>DESPERDÍCIO EM SAÚDE</a:t>
            </a:r>
            <a:endParaRPr lang="pt-BR" sz="1899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5" name="btfpLayoutConfig" hidden="1"/>
          <p:cNvSpPr txBox="1"/>
          <p:nvPr/>
        </p:nvSpPr>
        <p:spPr>
          <a:xfrm>
            <a:off x="12058" y="12105"/>
            <a:ext cx="8440499" cy="83638"/>
          </a:xfrm>
          <a:prstGeom prst="rect">
            <a:avLst/>
          </a:prstGeom>
          <a:noFill/>
        </p:spPr>
        <p:txBody>
          <a:bodyPr vert="horz" wrap="square" lIns="34180" tIns="34180" rIns="34180" bIns="34180" rtlCol="0">
            <a:spAutoFit/>
          </a:bodyPr>
          <a:lstStyle/>
          <a:p>
            <a:pPr marL="0" indent="0" defTabSz="868131">
              <a:spcBef>
                <a:spcPts val="0"/>
              </a:spcBef>
              <a:buNone/>
            </a:pPr>
            <a:r>
              <a:rPr lang="pt-BR" sz="100" dirty="0">
                <a:solidFill>
                  <a:srgbClr val="FFFFFF">
                    <a:alpha val="0"/>
                  </a:srgbClr>
                </a:solidFill>
                <a:latin typeface="Verdana"/>
              </a:rPr>
              <a:t>overall_0_131860962049304563 columns_1_131860874562636507 9_1_131860961892809210 </a:t>
            </a:r>
          </a:p>
        </p:txBody>
      </p:sp>
      <p:grpSp>
        <p:nvGrpSpPr>
          <p:cNvPr id="9" name="btfpColumnHeaderBox483114"/>
          <p:cNvGrpSpPr/>
          <p:nvPr>
            <p:custDataLst>
              <p:tags r:id="rId2"/>
            </p:custDataLst>
          </p:nvPr>
        </p:nvGrpSpPr>
        <p:grpSpPr>
          <a:xfrm>
            <a:off x="229099" y="1186352"/>
            <a:ext cx="11563484" cy="593026"/>
            <a:chOff x="241300" y="6863704"/>
            <a:chExt cx="12179300" cy="624607"/>
          </a:xfrm>
        </p:grpSpPr>
        <p:sp>
          <p:nvSpPr>
            <p:cNvPr id="7" name="btfpColumnHeaderBoxText483114"/>
            <p:cNvSpPr txBox="1"/>
            <p:nvPr/>
          </p:nvSpPr>
          <p:spPr>
            <a:xfrm>
              <a:off x="241300" y="6863704"/>
              <a:ext cx="12179300" cy="624607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 defTabSz="868131">
                <a:spcBef>
                  <a:spcPts val="0"/>
                </a:spcBef>
                <a:buNone/>
              </a:pPr>
              <a:r>
                <a:rPr lang="pt-BR" sz="1709" b="1" i="1" dirty="0" smtClean="0">
                  <a:solidFill>
                    <a:prstClr val="black"/>
                  </a:solidFill>
                  <a:latin typeface="Verdana"/>
                </a:rPr>
                <a:t>“Escreva as TRÊS palavras que vêm primeiro à sua mente quando pensa em desperdício em saúde”</a:t>
              </a:r>
              <a:endParaRPr lang="pt-BR" sz="1709" b="1" i="1" dirty="0">
                <a:solidFill>
                  <a:prstClr val="black"/>
                </a:solidFill>
                <a:latin typeface="Verdana"/>
              </a:endParaRPr>
            </a:p>
          </p:txBody>
        </p:sp>
        <p:cxnSp>
          <p:nvCxnSpPr>
            <p:cNvPr id="8" name="btfpColumnHeaderBoxLine483114"/>
            <p:cNvCxnSpPr/>
            <p:nvPr/>
          </p:nvCxnSpPr>
          <p:spPr>
            <a:xfrm>
              <a:off x="241300" y="7488311"/>
              <a:ext cx="12179300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3974123" y="2848708"/>
            <a:ext cx="4079631" cy="550983"/>
          </a:xfrm>
          <a:prstGeom prst="rect">
            <a:avLst/>
          </a:prstGeom>
          <a:solidFill>
            <a:srgbClr val="CC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74123" y="3528646"/>
            <a:ext cx="4525108" cy="644769"/>
          </a:xfrm>
          <a:prstGeom prst="rect">
            <a:avLst/>
          </a:prstGeom>
          <a:solidFill>
            <a:srgbClr val="104C3E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87689" y="4325816"/>
            <a:ext cx="3415080" cy="363415"/>
          </a:xfrm>
          <a:prstGeom prst="rect">
            <a:avLst/>
          </a:prstGeom>
          <a:solidFill>
            <a:srgbClr val="104C3E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2215661" y="3810000"/>
            <a:ext cx="3059724" cy="457200"/>
          </a:xfrm>
          <a:prstGeom prst="rect">
            <a:avLst/>
          </a:prstGeom>
          <a:solidFill>
            <a:srgbClr val="CC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2611075" y="3996091"/>
            <a:ext cx="1373292" cy="438402"/>
          </a:xfrm>
          <a:prstGeom prst="rect">
            <a:avLst/>
          </a:prstGeom>
          <a:solidFill>
            <a:srgbClr val="CC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08947" y="4689231"/>
            <a:ext cx="2335269" cy="523792"/>
          </a:xfrm>
          <a:prstGeom prst="rect">
            <a:avLst/>
          </a:prstGeom>
          <a:solidFill>
            <a:srgbClr val="104C3E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FFFFFF"/>
              </a:solidFill>
            </a:endParaRPr>
          </a:p>
        </p:txBody>
      </p:sp>
      <p:sp>
        <p:nvSpPr>
          <p:cNvPr id="17" name="btfpNotesBox218750"/>
          <p:cNvSpPr txBox="1"/>
          <p:nvPr>
            <p:custDataLst>
              <p:tags r:id="rId3"/>
            </p:custDataLst>
          </p:nvPr>
        </p:nvSpPr>
        <p:spPr>
          <a:xfrm>
            <a:off x="228600" y="64554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</a:rPr>
              <a:t>Fonte: Pesquisa realizada no dia 08 de Novembro de 2018 durante o CONAHP (N=180-250); Análise da Bain</a:t>
            </a:r>
          </a:p>
        </p:txBody>
      </p:sp>
    </p:spTree>
    <p:extLst>
      <p:ext uri="{BB962C8B-B14F-4D97-AF65-F5344CB8AC3E}">
        <p14:creationId xmlns:p14="http://schemas.microsoft.com/office/powerpoint/2010/main" val="185918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tfpLayoutConfig" hidden="1"/>
          <p:cNvSpPr txBox="1"/>
          <p:nvPr/>
        </p:nvSpPr>
        <p:spPr bwMode="gray">
          <a:xfrm>
            <a:off x="12700" y="12700"/>
            <a:ext cx="1626013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00" dirty="0" smtClean="0">
                <a:solidFill>
                  <a:srgbClr val="FFFFFF">
                    <a:alpha val="0"/>
                  </a:srgbClr>
                </a:solidFill>
              </a:rPr>
              <a:t>overall_0_131859971030420458 columns_3_131859981241954946 4_0_131859877378131474 5_0_131859877378111548 6_0_131859877378121453 42_0_131859920255994462 36_1_131859970628049280 11_1_131859982691343918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55% das pessoas apontaram despesas assistenciais como a principal fonte do desperdício na saúde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65613" y="1317625"/>
            <a:ext cx="3495675" cy="31857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B4B4B4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302625" y="1317625"/>
            <a:ext cx="3495675" cy="31857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B4B4B4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1317625"/>
            <a:ext cx="3495675" cy="31857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B4B4B4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btfpBulletedList317586"/>
          <p:cNvSpPr txBox="1"/>
          <p:nvPr>
            <p:custDataLst>
              <p:tags r:id="rId1"/>
            </p:custDataLst>
          </p:nvPr>
        </p:nvSpPr>
        <p:spPr bwMode="gray">
          <a:xfrm>
            <a:off x="228600" y="2725724"/>
            <a:ext cx="3493900" cy="442035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 marL="0" indent="0" algn="ctr">
              <a:spcBef>
                <a:spcPts val="400"/>
              </a:spcBef>
              <a:buNone/>
            </a:pPr>
            <a:r>
              <a:rPr lang="pt-BR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Assistência</a:t>
            </a:r>
          </a:p>
        </p:txBody>
      </p:sp>
      <p:grpSp>
        <p:nvGrpSpPr>
          <p:cNvPr id="47" name="btfpIcon174487"/>
          <p:cNvGrpSpPr/>
          <p:nvPr>
            <p:custDataLst>
              <p:tags r:id="rId2"/>
            </p:custDataLst>
          </p:nvPr>
        </p:nvGrpSpPr>
        <p:grpSpPr>
          <a:xfrm>
            <a:off x="1435004" y="1517499"/>
            <a:ext cx="1081093" cy="1081088"/>
            <a:chOff x="7338703" y="3676620"/>
            <a:chExt cx="929819" cy="845288"/>
          </a:xfrm>
        </p:grpSpPr>
        <p:sp>
          <p:nvSpPr>
            <p:cNvPr id="48" name="btfpIconCircle174487"/>
            <p:cNvSpPr>
              <a:spLocks noChangeArrowheads="1"/>
            </p:cNvSpPr>
            <p:nvPr/>
          </p:nvSpPr>
          <p:spPr>
            <a:xfrm>
              <a:off x="7338703" y="3676620"/>
              <a:ext cx="929815" cy="845288"/>
            </a:xfrm>
            <a:prstGeom prst="ellipse">
              <a:avLst/>
            </a:prstGeom>
            <a:solidFill>
              <a:srgbClr val="5C5C5C"/>
            </a:solidFill>
            <a:ln>
              <a:noFill/>
            </a:ln>
            <a:effectLst/>
          </p:spPr>
          <p:txBody>
            <a:bodyPr vert="horz" wrap="square" lIns="86817" tIns="43408" rIns="86817" bIns="43408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pt-BR" sz="151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" name="btfpIconLines174487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338707" y="3676620"/>
              <a:ext cx="929815" cy="845288"/>
            </a:xfrm>
            <a:prstGeom prst="rect">
              <a:avLst/>
            </a:prstGeom>
          </p:spPr>
        </p:pic>
      </p:grpSp>
      <p:grpSp>
        <p:nvGrpSpPr>
          <p:cNvPr id="36" name="btfpIcon916100"/>
          <p:cNvGrpSpPr/>
          <p:nvPr>
            <p:custDataLst>
              <p:tags r:id="rId3"/>
            </p:custDataLst>
          </p:nvPr>
        </p:nvGrpSpPr>
        <p:grpSpPr>
          <a:xfrm>
            <a:off x="5472113" y="1517499"/>
            <a:ext cx="1081088" cy="1081088"/>
            <a:chOff x="2008818" y="7864708"/>
            <a:chExt cx="913110" cy="1072673"/>
          </a:xfrm>
        </p:grpSpPr>
        <p:sp>
          <p:nvSpPr>
            <p:cNvPr id="37" name="btfpIconCircle916100"/>
            <p:cNvSpPr>
              <a:spLocks noChangeArrowheads="1"/>
            </p:cNvSpPr>
            <p:nvPr/>
          </p:nvSpPr>
          <p:spPr bwMode="auto">
            <a:xfrm>
              <a:off x="2008818" y="7864708"/>
              <a:ext cx="913110" cy="1072673"/>
            </a:xfrm>
            <a:prstGeom prst="ellipse">
              <a:avLst/>
            </a:prstGeom>
            <a:solidFill>
              <a:srgbClr val="46647B"/>
            </a:solidFill>
            <a:ln>
              <a:noFill/>
            </a:ln>
          </p:spPr>
          <p:txBody>
            <a:bodyPr vert="horz" wrap="square" lIns="86817" tIns="43408" rIns="86817" bIns="434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pt-BR" sz="151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" name="btfpIconLines916100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008818" y="7864708"/>
              <a:ext cx="913110" cy="1072673"/>
            </a:xfrm>
            <a:prstGeom prst="rect">
              <a:avLst/>
            </a:prstGeom>
          </p:spPr>
        </p:pic>
      </p:grpSp>
      <p:sp>
        <p:nvSpPr>
          <p:cNvPr id="53" name="btfpBulletedList155054"/>
          <p:cNvSpPr txBox="1"/>
          <p:nvPr>
            <p:custDataLst>
              <p:tags r:id="rId4"/>
            </p:custDataLst>
          </p:nvPr>
        </p:nvSpPr>
        <p:spPr bwMode="gray">
          <a:xfrm>
            <a:off x="4264026" y="2725724"/>
            <a:ext cx="3497262" cy="442035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 marL="0" indent="0" algn="ctr">
              <a:spcBef>
                <a:spcPts val="400"/>
              </a:spcBef>
              <a:buNone/>
            </a:pPr>
            <a:r>
              <a:rPr lang="pt-BR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</a:p>
        </p:txBody>
      </p:sp>
      <p:sp>
        <p:nvSpPr>
          <p:cNvPr id="56" name="btfpBulletedList718966"/>
          <p:cNvSpPr txBox="1"/>
          <p:nvPr>
            <p:custDataLst>
              <p:tags r:id="rId5"/>
            </p:custDataLst>
          </p:nvPr>
        </p:nvSpPr>
        <p:spPr bwMode="gray">
          <a:xfrm>
            <a:off x="8302814" y="2725724"/>
            <a:ext cx="3495486" cy="442035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pPr marL="0" indent="0" algn="ctr">
              <a:spcBef>
                <a:spcPts val="400"/>
              </a:spcBef>
              <a:buNone/>
            </a:pPr>
            <a:r>
              <a:rPr lang="pt-BR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Governança</a:t>
            </a:r>
          </a:p>
        </p:txBody>
      </p:sp>
      <p:grpSp>
        <p:nvGrpSpPr>
          <p:cNvPr id="57" name="btfpIcon269594"/>
          <p:cNvGrpSpPr/>
          <p:nvPr>
            <p:custDataLst>
              <p:tags r:id="rId6"/>
            </p:custDataLst>
          </p:nvPr>
        </p:nvGrpSpPr>
        <p:grpSpPr>
          <a:xfrm>
            <a:off x="9510013" y="1517499"/>
            <a:ext cx="1081088" cy="1081088"/>
            <a:chOff x="7226568" y="1123322"/>
            <a:chExt cx="1189197" cy="1081088"/>
          </a:xfrm>
        </p:grpSpPr>
        <p:sp>
          <p:nvSpPr>
            <p:cNvPr id="58" name="btfpIconCircle269594"/>
            <p:cNvSpPr>
              <a:spLocks noChangeArrowheads="1"/>
            </p:cNvSpPr>
            <p:nvPr/>
          </p:nvSpPr>
          <p:spPr bwMode="auto">
            <a:xfrm>
              <a:off x="7226568" y="1123322"/>
              <a:ext cx="1189197" cy="1081088"/>
            </a:xfrm>
            <a:prstGeom prst="ellipse">
              <a:avLst/>
            </a:prstGeom>
            <a:solidFill>
              <a:srgbClr val="507867"/>
            </a:solidFill>
            <a:ln>
              <a:noFill/>
            </a:ln>
          </p:spPr>
          <p:txBody>
            <a:bodyPr vert="horz" wrap="square" lIns="86817" tIns="43408" rIns="86817" bIns="434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pt-BR" sz="151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9" name="btfpIconLines269594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226568" y="1123322"/>
              <a:ext cx="1189197" cy="108108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228600" y="3303875"/>
            <a:ext cx="3500437" cy="74981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44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60056" y="3303875"/>
            <a:ext cx="3500437" cy="74981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44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91512" y="3303875"/>
            <a:ext cx="3500437" cy="74981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4400" b="1" dirty="0" smtClea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</a:p>
        </p:txBody>
      </p:sp>
      <p:sp>
        <p:nvSpPr>
          <p:cNvPr id="34" name="BainCircle1"/>
          <p:cNvSpPr txBox="1">
            <a:spLocks noChangeAspect="1"/>
          </p:cNvSpPr>
          <p:nvPr/>
        </p:nvSpPr>
        <p:spPr bwMode="gray">
          <a:xfrm>
            <a:off x="1022162" y="3112010"/>
            <a:ext cx="1871816" cy="11652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 anchor="ctr" anchorCtr="1">
            <a:noAutofit/>
          </a:bodyPr>
          <a:lstStyle/>
          <a:p>
            <a:pPr marL="0" indent="0" algn="l">
              <a:buNone/>
            </a:pPr>
            <a:endParaRPr lang="en-US" sz="1400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BainCircle1"/>
          <p:cNvSpPr txBox="1">
            <a:spLocks noChangeAspect="1"/>
          </p:cNvSpPr>
          <p:nvPr/>
        </p:nvSpPr>
        <p:spPr bwMode="gray">
          <a:xfrm>
            <a:off x="5074366" y="3084433"/>
            <a:ext cx="1871816" cy="11652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 anchor="ctr" anchorCtr="1">
            <a:noAutofit/>
          </a:bodyPr>
          <a:lstStyle/>
          <a:p>
            <a:pPr marL="0" indent="0" algn="l">
              <a:buNone/>
            </a:pPr>
            <a:endParaRPr lang="en-US" sz="1400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btfpNotesBox218750"/>
          <p:cNvSpPr txBox="1"/>
          <p:nvPr>
            <p:custDataLst>
              <p:tags r:id="rId7"/>
            </p:custDataLst>
          </p:nvPr>
        </p:nvSpPr>
        <p:spPr>
          <a:xfrm>
            <a:off x="228600" y="65017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Pesquisa realizada no dia 08 de Novembro de 2018 durante o CONAHP (N=180-250); Análise da Bain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66275" y="4885239"/>
            <a:ext cx="3500437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24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</a:t>
            </a:r>
          </a:p>
        </p:txBody>
      </p:sp>
      <p:pic>
        <p:nvPicPr>
          <p:cNvPr id="42" name="Picture 1" descr="image00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896" y="4905343"/>
            <a:ext cx="430589" cy="40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266275" y="5571431"/>
            <a:ext cx="3500437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24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4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</a:p>
        </p:txBody>
      </p:sp>
      <p:pic>
        <p:nvPicPr>
          <p:cNvPr id="41" name="Picture 1" descr="image001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676" y="5578674"/>
            <a:ext cx="460020" cy="42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4260056" y="4885239"/>
            <a:ext cx="3500437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2400" b="1" dirty="0" smtClea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</a:p>
        </p:txBody>
      </p:sp>
      <p:pic>
        <p:nvPicPr>
          <p:cNvPr id="81" name="Picture 1" descr="image00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677" y="4905343"/>
            <a:ext cx="430589" cy="40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TextBox 81"/>
          <p:cNvSpPr txBox="1"/>
          <p:nvPr/>
        </p:nvSpPr>
        <p:spPr>
          <a:xfrm>
            <a:off x="4260056" y="5571431"/>
            <a:ext cx="3500437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24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4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</a:p>
        </p:txBody>
      </p:sp>
      <p:pic>
        <p:nvPicPr>
          <p:cNvPr id="83" name="Picture 1" descr="image001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457" y="5578674"/>
            <a:ext cx="460020" cy="42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Box 83"/>
          <p:cNvSpPr txBox="1"/>
          <p:nvPr/>
        </p:nvSpPr>
        <p:spPr>
          <a:xfrm>
            <a:off x="8291512" y="4885239"/>
            <a:ext cx="3500437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2400" b="1" dirty="0" smtClea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</a:p>
        </p:txBody>
      </p:sp>
      <p:pic>
        <p:nvPicPr>
          <p:cNvPr id="85" name="Picture 1" descr="image001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133" y="4905343"/>
            <a:ext cx="430589" cy="40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8291512" y="5571431"/>
            <a:ext cx="3500437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sz="2400" b="1" dirty="0" smtClea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</a:p>
        </p:txBody>
      </p:sp>
      <p:pic>
        <p:nvPicPr>
          <p:cNvPr id="87" name="Picture 1" descr="image001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913" y="5578674"/>
            <a:ext cx="460020" cy="42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32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tfpLayoutConfig" hidden="1"/>
          <p:cNvSpPr txBox="1"/>
          <p:nvPr/>
        </p:nvSpPr>
        <p:spPr bwMode="gray">
          <a:xfrm>
            <a:off x="12700" y="12700"/>
            <a:ext cx="1815168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00" smtClean="0">
                <a:solidFill>
                  <a:srgbClr val="FFFFFF">
                    <a:alpha val="0"/>
                  </a:srgbClr>
                </a:solidFill>
              </a:rPr>
              <a:t>overall_0_131859971030420458 columns_2_131861699384053647 4_0_131859877378131474 5_0_131859877378111548 6_1_131861705928769328 42_0_131859920255994462 36_1_131859970628049280 11_1_131859982691343918 10_1_131861705928889583 </a:t>
            </a:r>
            <a:endParaRPr lang="pt-BR" sz="100" dirty="0" smtClean="0">
              <a:solidFill>
                <a:srgbClr val="FFFFFF">
                  <a:alpha val="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Modelos de atendimento primário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 prontuário único são relevantes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para combate ao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desperdício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assistencial</a:t>
            </a:r>
          </a:p>
        </p:txBody>
      </p:sp>
      <p:grpSp>
        <p:nvGrpSpPr>
          <p:cNvPr id="47" name="btfpIcon174487"/>
          <p:cNvGrpSpPr/>
          <p:nvPr>
            <p:custDataLst>
              <p:tags r:id="rId1"/>
            </p:custDataLst>
          </p:nvPr>
        </p:nvGrpSpPr>
        <p:grpSpPr>
          <a:xfrm>
            <a:off x="10822060" y="28469"/>
            <a:ext cx="895460" cy="895456"/>
            <a:chOff x="7338703" y="3676620"/>
            <a:chExt cx="929819" cy="845288"/>
          </a:xfrm>
        </p:grpSpPr>
        <p:sp>
          <p:nvSpPr>
            <p:cNvPr id="48" name="btfpIconCircle174487"/>
            <p:cNvSpPr>
              <a:spLocks noChangeArrowheads="1"/>
            </p:cNvSpPr>
            <p:nvPr/>
          </p:nvSpPr>
          <p:spPr>
            <a:xfrm>
              <a:off x="7338703" y="3676620"/>
              <a:ext cx="929815" cy="845288"/>
            </a:xfrm>
            <a:prstGeom prst="ellipse">
              <a:avLst/>
            </a:prstGeom>
            <a:solidFill>
              <a:srgbClr val="5C5C5C"/>
            </a:solidFill>
            <a:ln>
              <a:noFill/>
            </a:ln>
            <a:effectLst/>
          </p:spPr>
          <p:txBody>
            <a:bodyPr vert="horz" wrap="square" lIns="86817" tIns="43408" rIns="86817" bIns="43408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pt-BR" sz="1519" dirty="0"/>
            </a:p>
          </p:txBody>
        </p:sp>
        <p:pic>
          <p:nvPicPr>
            <p:cNvPr id="49" name="btfpIconLines174487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38707" y="3676620"/>
              <a:ext cx="929815" cy="845288"/>
            </a:xfrm>
            <a:prstGeom prst="rect">
              <a:avLst/>
            </a:prstGeom>
          </p:spPr>
        </p:pic>
      </p:grpSp>
      <p:sp>
        <p:nvSpPr>
          <p:cNvPr id="35" name="Rectangle 34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V0vhd2GvpM4vI8gqMdyjrnctaB7xlbar9ByYtfyaWSmfPLtYfdv3n8Kw4YfW6GSDJA0KlzuLlVZ1wrabveo5pwKl8uZ3TJJXRQz1Mm0ufE/Y9izmb/ll1PYt+NIB60IpZAig5zXWhkKEap3gd+6Ht9kCGJIHZkGuZxKrgbKzQ8Fgd6BWgovBi0STJ/i2hgCOoY/80i07nBjhAYox6JJxkKBmD2+WneVYsz+qPvj8wgXZkakuq8bnf0xMjkx3DewaPiZRR35XM0XigosTBKQPWfGRZ/GYTnfni3+IlQJyUgEd4LzJ/p7SDR0qdDXfIk8byTAP+93V7mvsmsK+U08de2q33l0QjtYL/Ff0z/JAQWGO6ArnrFCKoytJwpCMoLx5k8ZwtZrhVI6A8mxkHU4xSKDNw1qX9UJAXd9SuNXxuShGbpzjftOMxZu8Vvfguy46UCXDr7VV7oOSjqEGQAFi7//49+GkGjJHN3NAVFQaPz+Rbqzqugxj/sPTVjL3g6ovnmq0l3nxakmA+Hfme9PdzRMUHiDRBoPz6BRDKVdcy5bYDFlTwJVY7zDngrBA43VXvcGWFV1CNe5mYAxj2yfw9RjNAQe1r7jhyoMd926cDy9265ApnzUsmllxGVxNbBgEq6sAgKSHQgWq4/uSQlOalVM2Z4N7DtOw9KHTSshePIPFlKttk80pWvbSPZ3qQqOSb/wtS7IHXd62DpN1p+wgo+r3L01QCMFNAmIr5D1YNZSX0aMhP+M8xfIzolLGn4MrFyr8qzk/2IuGE2FzAXLQIVc5W5sxjMLYGclHmjjps3at5n8Qx3nvSFILo7LpRXDthj9NXTn4EVNBns4nez2djj6EcdXWcKl4cda7SwfgKNy0ksxBV4xwU8qo2WZOqgxH/lNwn3zUwr9JciUS8pG0fsnzRElOYymB1NhcOKgvYjGdkAEQzIpo6Ikjp9JQOckmnmoA8LlXrReZUTvKUHXIFV37t+49Bb1jw5HKts5GgP7NMoi47CUaVUxnAlYgIPXQ5PTd/zgC4p9enTL9lXkbcZkoQmY5tAxAwS++jbHUgEfhfqvGYsWePqujtJOWCEYYQdXr95mvTzBjuJtu/E+Ha19+RCMNERqYR28pF52NBSeYyc6PiSoj1DjiOsBspNAD5b7YfJ833+YXXR98ES8aUFcPqVSMwvWYUoGDky+OPtPJR/Gacz1TuRN7nJ3+W0bYBWZiDNULMtvx/ggc2iI9ctHzw0X/DMX4bozvyMFemG0HJeStOpON3UUgPLTB8fYJEurHlRgw1tHTWr3+cViC76Po+LrZBdGPClY/DDGjbk6YzBwcGMWWyVWvOJ+2+Z+kWGsvrGXLROYQki5cyPN07e5zfN2pqnYjnuvK62wszIPUdwzGg/zzP/uHKiCc7tl9GYTT47Uu8jN4mjimvYl1buTzAGZydMRGYBhTihVRfybunavuugbIVh+KjzDNxAT8J90JfKa7wdNJxsYeTt503qf+bb0DKp/oxePQs3M3guBQ0NGfKur2i7g2zrwQVE21If1s2rGpAM8lSTRBVnS0x4wl/s8CRcjGL4cRVUmsveQnqCCSGRmV5Oqfrpkv9QKG+74F4x1/Nnvokjr/aZRY+z+kUZcshAVrKMmp6C6cuVyL2vLXepxuIQiFO+T1JV7y79CzSadDFFOZA4fw4xBbHUqXepWMf0SmzHKFJPksv3CkF18FCe5CZ1GbQrEwt/aSepFEqyVvJaJOaOplhq8BCnoeuhhDwHaqFntjYBmFP+tRpfGd/WvU49xXpZFQCPRAlZONwLxgOPb7YFEpFtzoOAIExuM5pEBWgvtCSa7NYpnY0ksIg6vs0GOm+whqJ3JWA68UaIJ73XLazcOMQie9iOp11gGn5/ugOEXjkucaDRUR7s4AxxQ58+zIobf9sWRz681ReJ8nw1SnMV2qpSmnRzLPqHufEr/ee+NDBVd6OCW7O5XMnR9zVksuIZQi7vpcFbqLA3xZ0LsiRk0OW38R5T+dVjCElRh8/77GHn5rpqVstYwIfl4/HhNmxfk0MFjo67JehF2QNoqo++9uhfMAecTutoSES+ZcQPV2ToNZj4el/Ow4eNgEjmxzCUBnK/bbfTSEAT0AKcHAQryVj1jWiDXrJpo/0/rLR0ml5v6KiaE4D6LNJR67WkwGUYRXpBnpllVo8ji1gu6+mSI9V46tl+IZIXYdiehWPHMCai13IX56g2YW+EnSUhF6Ioe/haOOChS28EnVjMz67/0EIlQySdkgVV6+VPeBMFBto3PJr7JTngxTmsfZ/X+jRydTT9yOIa0lSFw0QOxkxAlX3O4Mz4ICM8ZMeis4m1SA9g2KrX8tAMWmsu2jo5GU1tfDsFOzVKW0jzPOvze2wAiCwUp73bY0WnPylGeWV0aZ3t7f6oBPEjOOuawU3fentxX1ArAviyeEDlo9so/XknwyAiT7EfTMhisPpf0BdHJ7+UO1WYt2LMWlGcKX6G2E6qMHflaDkRAC3ajhDWgIwHvTRM/GosZbLO6BK/dD7ZLXSBy7YCXS3ogLURWDPmXNF/AdGTfxULiNGk+QzA3X8kRTc4sefa9bAgBnutN9nQtOntELFqnYKrwuksTf/uJjX3EKFZdvAF/PdGG2K2dKd40k31jz3XD7Lt6eGBxX8ICj+gP7eKeYVl5bYdOwUEoQocroGlFAf1eQLqAZnbfdCjwktZ4eAXz5BNKRAuSDv1dAv/I0L0k1AWhd6nt0q0Z0XqlhZDstG4Ey/yb0TT6MYoQWVtjMQdH3U9UMNN7gUZdSXi+XctsakKaEokarrBQ3MP8RQkIYxfH0cSswKXKzeBbQueGNf3wTc6bhnX8sq09bspuOZ7YuCjQtARCKm/hXkU2+aOs+20RpwHNQ1ZMTlRgDci316vzpqq4UAiKjn/CzFlM4r+y12q5xICBPkvKM0qoUZJ98wMWLmoXXnrW0G8Qm6LH28nmuJEE3ScyvEH1QavuzGowwiyGwHcNimMO44uO4vHzTRZ50P4j1qcLiXm+GiqWTsUiqxdFkmA5lxMCRSgmE1Tayr+6H7ICKDcUvDkRW6T3oUReOg1BFkcJcQE0SzboWg1f7Fht8BUPITr6iCdxiIffOL31bmqh1Mw6N+w7RJfzr7KADt04cPimGZk41f1uBi+Wr1+LEYlJAXVKVYBY0MQb0qLoiFd4JR3pRjVVC8hkzAs+cPowScvz+dATkjm3yNeFtdGUtbCeBCOQi/82XjE6Ie7uQjvBfR6q4RIizM59hF3b8EFdNbGPUunPEDZAb2McazB8iYsYnRTqUXV2+d5o2FlzVWKiMvysrvqgc7atlpf0/n/mCplxczDxg5XkPA6C+cnjBRK5kpkmwQMQc1E3nOfbxvrNYH7g/AqBPbdOVWJSgDEG8Nzp31fXy61Gyg69w4B6osHIBOPO/FUoWnUMlQgkxApVnksTOscbopairLcXyoWvGYQOJxIe4698QAFSSnT5c0paCWaq9Ab246MmKWwzrqmpwQUXo8y2559Ni5pYgc0jsIix1oxRj7FbFJVss9Xk4MDr9nGkMzFCSW1FwBEC7ukGEhdN02dUArCIL1Zqqv5/t2ailaa3pSpe5x35Hw4rfWlc6pLsJ4WSz4CXhkJXRAy/q8pxi0DT8n1fhDeSlFZCZzB/JxSom03NjYfFoBishaA/rV6VxMoVIWsSMCVfFDLxxqcNw5givlOEoc0QIn4X2m8tGoQ2TXwBGRKxPcMBmvueQSFOkXJpDHJ01YgrCJtJ7YVR1zVmyVAbaAL4I79ov4X2/iB8D9AE1p504rVYZi91BGB1TSu0yrSkF5Y0277FBefYKU5FX5Ve9pfuGnL7iNAwmZ+SRtWSHWslh8KyOELRY+TmcQbvDwc9J37ySazI9q8mZENMlEvvFUQff/HlhZH2aFnn0JRCgdjTiVrjeqgAaotIsYV7PTWxz/iXt1pyTaWXhXE9I776xl49JHxumZVNtGBR0YP/NdU6WujzEbzOAbHqJ+fzHotkFosLDNe93ZNzqOHbEzfwOO3H0JyMWmNm0bfO6uGcxtwM91xkcTuc8M77TmtK9vHI19Q9cFCp5+314scC5cRMMy0Wu1XWYeJDZ18eUGJPCiNZ/lIh1dd3Ec5ajmGFRKhSKsTRCNZ2hlivD9YITNSQ7wWET6OXsw8BALChH++bOvLyXX2YLk9oRaUlSV/CzId+mhzvWCUHXuTu9M25HXkS1e+zZE1ApV6PLCed+ZLJkzHnddOGvDqejBj3qjvgBs/A9re2pRJPlYuXSD1YsHO6x+6bVKvTFe8DS7rDe1iJY0iGNGxE6iGDm0WSHy5zK7FE2qxjDFN837LPbmPlr/rvSytlSHYxBS0duPvbZ7tkmfLrHpZOiakuaYcFN2AOnyISANz4OSUKPgZKvBpzNUXnMYvM+K6wAbZgw5bClcEvG4GNHeypGgK8IB3rUI7rXUCk6cr6AtvZBVR/skh6jQb8FpQzhoUsLxdiK7Z+JlUF2GJv7YED0IaZ08Istu/ddLAAMbYkrQ61Hiw/aFV3Lu1U57FratWf1nkdXkP3J1m7dt2x4CSuIL9MtniBFiKb8Ns6RhrsZfHCmqTAYmUS5qf+B9a6m9hiWrzRV3Y05ARSwFPUuqn9UZUrsfAu5zUQHVISjBp196/cLX2JfQSwnq3PakE16MKvki9UgS2PO13mVHjEYExgwa8rJnn6d9SltnutJ5cQweGrnBP5FeOn16F6nASdHoOwj3ypdRaIm0iltEG5ms/RfNJpObHjHNhhfN5sm3mYZJY0AJD1sxzn+kEq/dVqP4w6HwdHHk2EHmrFsyox7gOOQoqaHQaoDVcrM+PlwBujqym2yQmlhcmzmmqWw2TeEwzq0cQID0s6N39TqnAz4JPCSRiH2nRPwl4PC5wGAPTYV9tgVzUzs7UIcUglJXwDxjyUzCW68VS2n0/bC6/dy/OyS2ffsQiwM9ejBx1qPOhd1RDPEmyAswynzz2pxTeb9glUxwQPAWJtw9TFMuHvTgy7FEFoIGRV1Df0cPnAKwwwwouvkynsICUFIWKUSaN2p1IO4iyauIwd7UKf+cREnOBqCeBfIDjFzPoVUskfC4fh94S8dQWROme6HaE9Aj4Jp8W+NjQSMW+/nEMveCSGSbeGOYzREC8Uw8oZBbGyUyAw25dt6KMHm80UmYXeQ/7KYryJU5T/ZCjryHczYB/JWt0gaz3G/hoZbX6boLDR4TxBYCnKfoihBdU6BBrFVjkMxPVY0dm+SgN+S8Q+IRl9MTWrWWu+hRTiOMEAco4PYWs0etgLkdX9YcAmVbHl4xBnLcZARmb4RCrItPIlcV9pRWcnTB8WMuM5lJuoklCxW58lNCMGwAGm0mgfcRXVfYdvVWTDxHNJYpKkTgBBCG1CGeWjgFoj1/e8TJDy+Ln0ZNrzuj84Y4pSFjHUTy/jzwIciTLmZ4X247SOOgGcLOFbdNKh/XAgK9D4OPA9fqNN80LAmPGIvbwzBbHfcKWwqLvS8IebAn05d+ti4w7X3qql7b1lci2iyIP8ED6L6YAkoTeeo14QyiiEnL7gHahffybHF6nCTmjwrPufkatGW61CoYDP2raYV5K9bpbt5T/WZJ37csp3BhQh6RoWDwjGjuv5zoG3Pz7O2vL6X+GzzF2kaARMVWZXViH/Qf6nqdLSd/NJ8e2AO1F/R+DWha5rQZYhfguUEMtcgewF1oEmoO46To0hInKC4952hPgd1c0Wy3K0np5zbmoIHvRh5/HsJzKm9ghYu2tEEiaajLtbdp1RwcoFSUA1xmYwU9ALdooth3QV/u2yplaShxjjv3uOSxB0QZCZK2PvcRcgcAp5b1JnjhUb89TiIIC0MwdrbQEp1InWYmYSEYMSoPhuxF/0jkM82pUdk1cb8/61WWYX3T28QJ7DQ7xns1YLiuSIyVEoh2gWbhnsqIuVXHsSCyXnfw0uoCXNPPlfQhUjEkrzqqQbeUu5y7T1UvjbOoNtn46ppo9D1igYwA84Rrd3DgDDRLRGow87RCzFRjdGSso7LLgldp41MtN/6nBguJB+0YyWu83RHoztzTeT69PbhWkrVyp8uEtbutjFT0pwzGux6Cmz2z1b0Rj+vjii9PfMLZgL7jAqAYakXaG4fRJoVg4KqFwxyYk1mLNU0u25r4R94ZhS0/FFRiyuNlSGx6LjtABtdZFBYW3DHnzc/MVmccn4WpM9dx/XkGG5KXY91CtOlptH3NABrczQhIw5MOcL6Uog9ISIJCTD6ikbgM2rLR/744kMUHNgGKZxOw1t4ZApfR1jOI4ZhaZK9+og86U2Z1EqgG4bwShBin55JCUWFeeFylIHkyYAe1e9mHtvXJGaD4hd/i8gigO4zuRLkvyuDRee5eZKBa7JJIw/siHUYtLM/7DbqUlchVwLqyoKtp2O5XW+NV0f7eFc4vzlRrB8xp3D8RG2z8OMX/jr/QQSyq93nRTwk4VYB1Sr4xQUzG79VXwGmzu5Rf3eOWkQ2iICkgAv0wKC3dbJvtC9hQB4KmhX3JB45WkGQSb4GcQykitUtyKTZXWHpACxIxaVB8Utqsgnn/h5XjwWfSz6iOj2pHiIJ6bQK0n/sRDsygxm6cdndRXmYOvzkpc/tPbnRRrMme+VfSUyODRgmNDA7lY3gOoEspvOh8eaCoBg1bo7L6mugAg0UwyxE1+QNAyiP5alIlAnS9js6oo4ioaTFZxrn+h5VrYxLV3lG3AZ2JJ0LGkhwTtjPuk7EHmMhH5CO+l4iCfbE3nyVvWDwg8hYdEIGIkViLHqzyqbecTjHqXqPMWW9KfMx6C4CN+t28KtOcCtmAwhj+NWcRwMYQQAFOxmqZtpKISmvohHxmokmLFm/bsJGrbvbEHl9tapujjSUeyCKBS3MrZt68QYFTgUDHYeLaW4j1YE5QLQNOts0EIMr6PIx6ncT0LSQHzG5RZBDXQQ7BkYue/I65nXuF8/EkT1AIzTwohyEdnWI3PAhZSbARcK82nWK1fU4/oodW52QLLIkrfYLjdVkK0M6DzlnGuVEU3/iBsvwd4DGodMq+Q42ovQfcCFXZG5bYSaKSvrIY2S5dd7m3n0Y4+RoRhO6yc5LK9BpCUorQM/N6eL614Sb1Ycb7FbeBA6kNzsIlaPtAkgEDiNUzUtJXmFDAYFDKhi2o/7rBgP1Wv3pASgWFYzWweHtdn83XEuQA61yKCgYdO4BrCMbZ/Zpalew6rT00UzpDiFObUEDNyewTVFJDOPTEDIcIKFaF3iQOg1pzXS/GzcjbB0bx/zEYjKHw0lRl/6u+b4Sm+sfIJCYliO+QvKDtDx4Swt4Y4fgpK+r+XlUniWc5WWdCbXyVDt0knPLTyH/IoWEFMqd/ZY8fdJM/Z9364vH/ably2LCXo9OiYc+d2JpB2WCPO1fSXkTugVzF38R+hcCVsB0PEGl4bD334StfYoAog1XFwNCdD6znghJpRETFd4qCuu6a0NtHlXpZaDucA9+ggVSu3zpRs/6XdqM3LuU3zLNSWKVj5TW2FbcVUk65JiJuY3D9JQ3AaSAQwPj1GZ7Wg91MTmI/JD2EDPWLfRX3JN4X0BoKR/rhl1GnfaUbXBa1EYiiO7xfPmQalsZGAJZU+dmiO4bsEQXcHw2B/OV9wajlvh2jlA8kZ3w6V4+4M3MM/cfI5go9oQB6PuQXxQR5LoSVfugyEL/MmYBCc5KkNsA0oTgt3HLwok7mCnE8gHKAY9b7RxK6jOqQOUZ1QB8/JpWsoLvRowJ5Wf6Y+pbCmO3hTnYz9CWL/Ot35YjKF1bhqkTO4vklXhOqELSkXhHP6f4e/4d01fd6U1KfOcZCmAcH1HrV8EhhHnw5RavQXi5sVX1cZ2G2467Xms8PZqTNzy+8parrXZ7RZXxN3fMNOW3ft/CosRvwnKdB22rOnCqHyUw+EJh9DqyrFKKbf7ROGEJ4xpGegnpHlePrzqLZn7TOT54K/2ALtBugYj7/nMpla2O9iJZAAZoGSBciV/Ayy1yv/2a0hh4BOAJxuDwtH16tfcNYgctNdtGw67CqFzcFhliGW1hgYpf6nGNudAMBl6Az9xHtzjNrGkCmL3xqgV9n3vTsWdHlTCKxAmsQTbnW6beXUNx9i4wtxiw9pO5kvCC5M+/Yn+w7/wOr6VaXEeX1YgaAuIFfUh6vEa+Aw3mR2TbzKwRhUqPa1LTg3aYGEDZkYn3wPSUTbAGrSI5Og1BHuXwAu8SX+7uLfKXn89FGSZ2RFYEQDSRYhUw1Xi+3OtGOXU8h+l1t4WP6DPq53fIPZh5pX8k07KDvndbfOAbGwuBVzm0gGk76/Sp8rwYnTc+SCOyDJMIcgnUop0Bp0GSfq6gana2GrzZ8FkzwUd8cfG3b4mFOXTBnRdXt/fgJSZqKx3z6QbMjiEK8twOCJf+2HDJ0rxOtYHuc7QzAlOwvTfEOQDefKgIvwrpeWSkYVI/z69WvD6s0V5QwgL+lZ3kZYovzC7DhWQMNiNI+y4BRtkbJ5zE2NMvLgCffdUShh+4c4OJPMEu5ijXm6K459ExoUkSI5nPAGdFu701DisOPsYO9siZprszBbguHK8/C9oaTECsckPy+HMnebexLL/w0o0YiuWmJVw0XkJ8quWigV6YbAGAld8BtY6qu3EEsfcn46cppzQkKOnaAkPrb/RJW5Dp8OCP9nhmVSqlqXYljeCMxqhTSbDRzrM0hvmTdYUgW3wng40BzfsDsvNpJIrAEPAUxr4GQnhweilfkUj0Snnnn8zJfZrNpZWk9BLQyuVF7EB7GCSOkCZEmAKQvAgCbHDJHahXq6/boFRyN+iRYB5fyIIcfVThHSMZRA9S2h3+8zfX6RofJj8J6oJ8J476dykAwiJZROHUA370P3TOKTH5UEgEUxfphTQXbM888TSZoTopxHm64vbUkCNbTnSPVEnXDprSevgli4piuRNzvNtOCaAK7f8Ih3y7rcZBg8XXUrJOSHT9hf/0h5cod1rSvyq0ebubl6xn+HFCYNKoBhohzTD5HU33hNdsIbk9YATKFsT3O1Y/pq4iqPDpzFT+UB/i0rSNE3aIoP1n7Xq4+UsFExaJbUObCAOEEwVTlYKEyk1p0l+qJ5CZohNWCLjHmbWlNRHqeglAbCK17G24jAmqu/9EQDGdecbdsWpWuSKRx1Lf5YxEtHsBcpeJ2/xw2/o4dX3wmkBVpRVPpSXqDwF1r7iNsddlRlcoZC1pRmkxZa8N0cOSe/+TMmCqfjG/MKvYy2pVRi1o54Qw1TYsUK4Xl5GmzVNegREw02XpqQnBB0r4lNHEBZlyiTq8ZZDGjkB8/cMx8CRpeRp7e/tXYwAlTTWaISs6MDkyF2LaeeNKlsAcItzfDSyFbzfL+4rUnpetpSUnw4RPDXVprFqu4LxMdMOwSgOsrc+yYEO4hrBDo4defPHfW1kBpg8qnpjEY02yVeJdNic0iePmyJJcYqieXC9P0ZyQwFiv3gPmLCxoWfaj+GDze5BEF06L6CBGwJZw/HC0zoXvP9Po0PJPDfhBv5HnIjbrCa6wPAbwUELL49My/rcCDalfmcg5jaWiu2hUbNdLOVYUicma+EEU4xAMAC7068qz0JUAFO8uCEqPJzo9pWi1G6yv++ZtYU6W6lM41vbYU4EU3r0oLVntpmKii4iHnphuTZXMlrCS2t5qZeKm6n7Ut0q4YN+snkTOMTVPf39DajbUc27rJdEnNK0gUciCCC7Uz32aORWXSxgBODLiLNSi6sXDnTwKxsUqouehTILbWZyWUOxOzrNQDtg6PP7qYzOm5VS1g52KqMYKLLyuXm+Z303fYvb/AQJ9pzqlHE6hoCOAxcrsvQwpGrHWfb7LlSIa8TBijjoWArP60hXGXfcTsW+zjOXZCNp0KUcry/A3T3BJTzw4cfUm7u0F4d2m/XrRONrdAvbz3IQfZtwVzjCpmhRUaxYeziNUcQXYP9RWoNkeVSpB+sOf9SIM2HKXs5Z0WIWSb0znik86/Iu/RNcfCWmN86FlkdPp0NFWGyzE6QlfrDX2F7w2cNlwjCkAOdwWsusDMUkTmzqjKbyxPuUWDe8i+0w5uHPD30blpTvccczOgZK1lqLniRh/8AnnHShAMmcjIpto3S8EOpzAQU6vyjETF2HrCDvjsVZFZ8kQ1R80sYMCrRu+0P2+yMLJff+ES4FaG/d84Eb0/UYZPHsKAWQKAJ4ZKjiyAdketc8WqZB72OTJuHvp2i93iPObbCy3Vt7vOoAFJsSgy8OXzdCHk6OkyUSNuY1XEOHcdusUANSBb8Thx/3JmhZVRu1cAdye4wc9qboD8Ymi7IpEgEepraGcjEYpU5aJq7MANhcFunuhmBndtZ6FJTM3W0ACLoVpVQJ7FHQw6y7C8f0lSuCzzZH+lkoRLeJResZWplQfUv88yGWAlk6Ua4sFbEBSXrlUwhmjcxK4jCnC+i96HVZbiEaFegKDVRJazZM6bjeQir9zR60H2hTNTxBdXMTm0ZX7rnITcb5oMSMTA7KNyiFVfrJ0m/nQb2R+q5YohSCKitJoK7sd0lHb/NYADXXZniY/XahDvP3jPd6shjkdtieaF/hZHou6VZr7voMFAo5O1bpx2F3pUQhMzwDewgE/6hjqD0OxLH9MhNWYiptdSBtvWEbSDAlCLmC3703QFWKS+1U1Qip3aikvsWP9Vr/Bj5u20MxAAJXDKAbPCo2kENE/ouUKwCaEk9dZX0l71AtYbGT+29WtjG1bVnFIUF/e6h/HF7smwVWzHakR+3zMyYdM3QxCeoRQJo17WBOCEH7WEAIeSu/b8vCU5cYuLPk3ht+QzCSrWuwaLS+IJyVxutA30dSt7XsY5ieAIjxpe0pM+hgam9weAIF9CVm2utvXXSyht9ZdVSDBbY7E0UAG/2Ua4Y7aKdUC5HiaEffZ4ysLotjaTB5sg1JY+8YOA2xvoYMoWuCmo7YPQj916Qq2NGdN6zegcWOyX6cb3VOvR6KNZHT8jN9uSvL6RpXiunlpDT3oaG0w0JgxbdCOp8m7TLHlBOEWulyctd4D9JK0csOSG4mCdAFrTEsYg1T/vmhohRMTKmkvuumNhutgI7DaJZA8ErY6iiHTgh+pMOMpvP09eQ2Mdot0mB5OY4tXv9vRHWU44Zc/gGiA/YD5TiLWKG85Uegx5HegXXmZJIyyR0ezLvZksOKWGV0V6EuFJsLPGfMYU5n6p+K2F2OaFPZQLJjTpMfP1/eOMBUQuxqtrh4NbExIXUkccRzYiKPjHSEDpuDRn1xWEYvQpHKG/TsiQnjrcJBiX9eW9oqfYKTP9y9POoJbP0KQdh4DV222+aXYNVb7gcmC458mOIYDCUPIUXZa5bOqb1mjTp4EGJxNDOlDYUxhMyRX+4UpEHxG/a6k4ZKG/oEVx+RAIYC1ZBzmAjFri4Nt/6c5xNICXowRfaf3Vj7Idj847ByUW0VhjU3BoK80Bp9auKU5KNvXfnL4fQP6yHP1JcfnH/cTRC2qBiAq4MKRhVJUIE2rVnVu4gHsUMxr+Mzp6cexywbgUFBWMoowrocyLnbAj93a4AgZBL/+YuMg7k66INFAdPjsuQxSSiKicVpX5whBrwxkQ4CZRXfEfFSmjeIzbVb7HEbkh/hWII0jf7eEj/l/xQJbuKz0bq/2g0MaFrnk+GrFBggs0GnWEfxXVrUTWt7zDinHWZNz+nF2iKM2s5trMAwpogtKbqnqrgSRf6Ruv/+ScdR1HsrUVxTK09VluMCKZxjrOGLcUM7tiT7pcgfX5N7PaKXFzeWUsL4yIJQzqdGnnvB5WBEJaZTnshVa5saCSNvFHavNT2SQKijsL6HDytGt2ICvsxXrpSRrOUUVhVtEnZ/J74rc1p1jsxB9M5rEVToNt0LHPJIsNnqSCNK/K8t7K1vjlkx3oSmEyTHIz92rW4JmXhYTTvCbymT5zvk1yoXpCA/JXanOZsbxVKXF5f0R3mJJEjvab6MxSZ0X6Fj90zMpfCmvn283tXE13rt5QkGjer1GmB7vj8o5qAKCd9tPvk05zByIVAS4xWgN7Tu3W7XzY26zKgwqSEM9/PjZ24y1i2zKDTh1FMbbSGpn1AuCMpjfGbmRfMMnSTp0qBEDSdK3M/M6LHETWbnmBRw9F33xf+hEfxx0oYddij8shHTSnYm3OVUQFyrQZP41dv16bHKOpFQhk5RAox91AQq6JO9NbldMJ971zqjTdpLrJDnqn+bSFOWCRVFMcYKg6ZnaVl4yR0pER3WVrm0T1DK9g9T9lv6lCj15VLIQ7bQ+MOHSMqM+NzmQYdHgm5Ln5G9i/6nxZLwagkkfP+Vhzr172I8cf/rw2EBThTif3Kp+MZnuDzqk6EoZx7ywqJrlwJv5bQWY1c7SqpzEVtulpg4wa+2/uhJ6fWTH0zdFRouPJTvJDrZfmB5+49yC6gGX9MbJXOu4GDEjOjzO6wvX/f0gkTsnlOD/QZkI3ayhVpjtnCdDZ/PUbOX+WXQHBTq0fu7iS+7wgOOkwAYvhjxfiRb+jjtAm2gtWefDp+qt8KuUBf0VEaCvMreBXnQUb0MO+Yq+JgxHFgYirt70+SHXCnYCiaFY55L4iYgTPeE0YJuMMkvdcpy/ysbxEE9yhlOTLdf1bGY4pthHxPIWrbg4VPnTK2LxGlnfoAYy5Dy5jN9DSCf5AMieyC1gwPP5pelLyb4wRhPwMuOS7uqJDMps81cgvXr2Z5GJsIC3mZ+QsgtDBpmGI21RTzqlfmF2ok2jHy97NbP9bOKTPblcV/vRbEi4FR/0Sx7rwRchBpNKJ1f/1WiPk0wUgRO3WstyENYdK02voE4sMiGbtwYuXgtdV/6JC+3xmm75zbbRlPwLPrDe2kPQ6bUsS7SrR8aNnPE3e2zMUArRQKbteuOH1ygfA90VJxfz4QwClShADBXI4D9Clw1vHdVebWZupRXe/qXwt7RoLo8FZIUeminw2ZqtdlWyl/ekdNDnmtfXrYnkcWDnNTujwcxSFRI4OqjyXIX8St1BVfeInm0rCeaxomQLpChN3M27SVDLGZsHcyY5Sb1f8ghbzZVPnigjfM69mj9PuG/n8pqzajKfD+VwxeU8PWuvvZadv09xlHuULsPiXyKMIplD27XoL2P18g6EB3wsQ35p1U/AD6F9qcwQI5/5xWwaWvKVfa5VrHidaT2FLEOfRmRObTNGVRNra7BMLKc3wIeusezdh96w+v1tiJ/jZniJLFdm5pda+zLEEhOPDybI+FJ8DezvMd8sgv5XllrGQ1oK8VxOuXlVbZNa6kqZ5edn9W8kCVc9Dia7XbQnrUERcZjm8bsGnhHRj/3pl+j107Lfo3ieZ8M5rqrepIZhj8ufWJvSLgyW/5jbyQoid/vZavXVdpD9SWTibakoEXz7L5PI9+Mqm2RI335rfY0IxIlkmuA6/fTK91Jn9+tyHoecFXVyI6kb35dj6nlDMxkmzBx7ba/BhIfz1NrxsLdNIWZQmI//K6dA8wTb0nDIy6JWXk8/iLse0Vilw71XI+f5KOVCfIwQu7Jx4YOyEMpc1bSYX3By/QyC+ukADy8irJnxOYIY2aEQvwafvRf5DDid2sGGtdMoRryv+prA/H4Ww4eOAKLpYozYBpqSoJC29QuqtGxxkTDRPIw1xhv5D68IgxNH31nhHz1bB2Qqz9LUwdYCH+1idlUsmKcJVEYqfPwWlRgpaN9XNTxrrPOEviZl8GXu/LHNv2I2GwceS9YpE6OW171dQnB7WzdCvQboScpIAVaz8z+IJYpymZO6McglD4dIa0N5jMgR7BxLWGrFfUvlRowMcZqJ4gtu7GCmTKmXBS3WpFm2yKR6qaug+28RGf6SuoYxN0KF+SiMYFcO8zXV8Z4QyjrJ3uZlW55wM34hi2xsZ6al+YvD88dTpEwVEgiotx7lZXJFodl7+uYCs10L3EdY6aQqGOK1nBPseN/ThFl1b4/QyA3Vgm1pZO5GbZekcgCaEW8myb4xCnFcko6wgShhUrR8vdgPOUf5H/OIvcL26QVAHK0mU1LUiBkyof39mF99nIOeQ0eWz5TjmjT0NbkrkXv7LnPkB7ga99Cij+MuNr3ciklinsbmLnHNvq7Nux8MQSBZ1yL84G4yUhOiTsAXS+X+/gDIvnk6F5K0hEEos4mrqUDF+6AdlFqftyx1NjQrUXI1t4IFrXmKTyMGixR8yiL+F+o+lQFjhSLa3A1R3RErud0xvyXJ7UcEmoqsfv1oMBSYV9cqc/H89Slxv3w8j5jxA0NE+0KHwDL9GhWoUKemeKSk6zLzRkrkKBLSMHMZFLtYAhVO7duhhRrXWTu58mR+O5HE3/rpEjI5IwJxhoOLaq9ayOmGkfjpQKLMIW7wD+p+ZU80/ESfqngYbzNZtVprb63IfR62hdWTpHy/EvY2RYewQJkAVmrW7ZaHH9K4Ud84dZ8RC94TbIpuyCAOd0hZOspRN38a2wrevkxPQavGm8Xn+GnR6kixinRQ4CEwLkEnT0vDb+8BekTTQIAtI5u6oAdYLWs+uaKB2pPJZvoy3ug14K6DL4K4HN3XMoMURgjrBc/459HWuHW1AN60WR1cc13izpakbW6Fo5RQkn44tGjioDjwc0xEeRlmH/GMAxYndAHqgf+ekflyxyZ6L8dg49R3qNsRv3q5H9Wm5hHUttsg55qEkd/sJnCVeAActfVfpXUHTK5c+5gn4CTYCR9Z1g0lFY6SOCNFr8C/n/R0+CQ5PIEL4cKEViDFrj1unQ2EtGvjZoZ1rrSuY/CKNhd814eUlo71dh6VFh1d7nkpWaFLcNvkjdvCxnXuTSewgkM4CZKnyhpgCPWH5qLM98A6a54948k2We8icq4AQ5gghHMZbyxK8SYQr1z5kNfwv3WfvTRTJK6X+srG2Ge9v/xc7lAZmpN+N5BZcxA0BJyoV7IIKe79rgZfx9D40ff01YyvlO9XU20b1UipDdnuUMTEaA+e9cJdrnHnYUcfDoE/ohP85Amy1BAXIq9VBt0l+fdW6gerW9QeeVW7BABKrioJbjek0+J2oVZatVNa0vk4qjyd+0DZCmTcH8dSBA8M9MbeSSx91fi6jDR9N04nzYd/loB0fIlU2jB/hZwUpg7NB81ESvj7fvfKDFk8F8EYrf+7iDyvvRY6k5D6ie7hJMHNb4K76t1Xu1BMFzpMCp5Uzw9bmyEmM0LX9X2xt+HOr6XZ6LWo4zlJ7861VJ87S5RE1eRfA5PY+3gX21zJGLgb/UtNtFc8P+pfzcnLMLROxxiWPua93jI5O5Fb/u5U8feVM+uVXlLiw4BV2YkPdattJ+OJwYIEbkRNPN3UykvH2n12uB88igd2zSBuPhTGDPDHHSlPUJ7EEqOEYkFO+ExCUIKbFzNb8rwRps4KdaIJUEnlyCdNbr4gJthYJKhhHN+FCeLm+rEdFlpPl32fqaGvzHJH8MdY+syvg1OZwI3rH9txI2Yb2b6PgHsT6NOb7ge3hwCkAQmNA86kUuLDt1jQ+2/bTQ5NkhgDO1/EHTCU7GnZp3aAEMQ6uG77mATHa6BXRAc8sWfFPz3/6VkkD0a3VJ4Q1M1bWfDVhOyjvCW0/PvhBevH6fPkXd50ObvG62kkCyRhOpGxSIdEPm+9/T+8znXLsY0HXk8s+SPqKd5CMkKC97LoZNnJf+yDIauCcRGQBhVOi4jZgNNEfqBdEBjG427tzbATD/1qgl/I66hsUOG0XY5DxWcVeHRSyIsHEzkBtn0EZpABjrgCK7A1I36qu+S8Gucbm9XcGzgoE8x3TCz1pnRiLbEOdFydC3W8UFT9DZ/P+Z/Gcr9N0qFwaogqlZoZtXuIlTBhvZIIMFQuppGD+R+MFDATnH0v5AJ651OTgGJ4PrTwmvFIcI4G83jkuBHFxY6qVxHaLgIjcE7oCii8dnWw+biv02dR0chNTHSIH8u69PNQ6z2Rzba2oZ7gVkyMPRzw8RcEIMidcVtC2+5lBuXzG/CSlg2hIvoiEYHOPuikC8U0gQZwGxFweTZZ+IPnc7CtpmCluQKRoPG/+tP7mlr8WI8vWy6rA4nVxb99vnidM0QqHayOQjr5MxvPIlV4xpzA82MN6X/gYiiBM2zPH/fXaKaUKTwHpsMuPGcb56043QpnkBgToj+ofqBGJm5ksxq+IcRMaPQ8kY86P8aZYpIVq8eKdrJsee/9OvJL/q8+r6st7jJJmRqQtH6n07uwLcNOcVe9Rvn2rKExS5iBaaZPqx+OZR2rSJy+9AcXuuIiIHOYjlFkoREVjiq0VEvXwuH90/tb5KopvUvD422OC0E92u2pEW8IymskRFTRIiEBxsZaNhHD+dPD43mLTc0rolTmvsU6XZI/9qpQHf762L+gIQNHovyFLFEMzLA/Yi92Modgp+03LC8LqEWLU94Zr1007J2rwkDUsW0PJAYaV1lzJuAcAtcIh5ep4B2WUW9aBcUaIztmG/0ny9jdQlNwBzbAq/BZ7ci23zC+cQ5W4uALcUx5yi0tohiI+eu9DR3c4HeByoqCiFtPOKuBNjdnOHPum5bbZWTIHVf+nnXdR0cxlwFwQn4ha2LOzCd0mARI1y5JOqEO4iwzo0wRXli/Fmo0XACVVF2kdWyRZADiuNViWMqx8+Locemo4a1xC25BaiqTBRhqoWCt5f+I9T8JRoCvj5P0NkES9+MjDH9fg7fBlcfBbmULAkJ3gX3FgaSDZQHtI7HcnR8FsatSb/Dba5CLMf3bNyeTonInHtlWd7Qo6yuZ+5QV+uFwDWzVPA+XC5QoK1eKEdAyD/8nXZAJIRZEZF6D41zuKUorFoBYoeUwFXcebrREH0TyhLmlbU+c8njPWghVmR/Svpikyu5GGFYx6uxpsAK4q/JeaWn0MGq83h/cGhv+h6wTQtWyLyn0QkWIGYlWIUSzE+lS2oLyl9pvSfJTpegORSXnB2CE56dbCTn8ucq46AlzOUj8En2ivFhWGVZe/AOaAXWWTCI5tsDz0+1D3V+g13Q4NZ7r8JufnEXe9N73yypcAvFK9pU9GMOXvmcd2cKmtSA2IQazAL95rt86kEJxkNKcgfj8fVuDBQSEQhG4+QuLcUch5MSOMJY55IBV6/nG5z4TRWRIYKX/8oxbJ4g0hHDyVH8DgVhYf3hbs9uSS0fEyNY+qbtixIfNMOvf5Owx8QTZSCDFKUKRBEFXrKZV3tYWopnXBx7pQ+c+wSCyBIVICwq1PhFvbitF9wbtP5kPn4JwUCOs1f6BvFLxcx3TBKOoi9ZxFJqHN9KbSqHfd2KWCCIiTEQKPTd5jkBggydrBRrDhgUx/jw5vXgSqR+vHuiMBnYxM6+dSVv7aJ7S0Su93ODtFhUD5uxz0qyumvwr+O1hY9Kr7WeNE3hWi/DF9KVDYimUwrmDudrS80U6Iev38WmX7vH2GiYKTUuyIDxs0vBi2moZ+ScAljMwHy7LhD+ZWuSUUQ6MG3IsOXw8+RqcHAfIDmzIbROD8Op/Ejow/gXDjzxRmVvDavnUWu44Qj1A4VeYmO8ZuKLngWdZeL29qVwsrLlTmkvzYB1IJQNFeVAHi55t33RC9xMla3rDZKJkwuR7coMwxnqji2wE2+N8Lcgly8UplmicvZfl2XBlO5xgBaLhp2l9n7Uc8bPOx7oxNYmM48Go9+utyuv0wOHHInr5Uqr4Y+0Ee3cIGTCn2XTutFThS0IUzXvdDmRl74Dq8YWHemcrW3u0lFDPoj5LVIUVvyh06A6yoaZzPb9z4se2KItXsSJogEAUsTpbFkUq1hfPRCtijUFzZbP0yxW1rjB7x2dI4bub880RDY6niy8vuEgPadJzsNLiHLqOZF/7fTl5aVMv90Z/jW/by1zAOPOhmw/jhUzf0bwqNMaTA7aUSZbRtZu4DQoIozV6aUeBu9PZJ299RnwQkhRQqN2h6ixTzq0sRYJgDymrVBhLqzKr2HVsF7bWz1p3Kg3fO2QDHH81jWDIVJlV/iiLgApVARzSSDkpK0yhLe+/mjGZ6NCRVptKtcBW13C6iae4yJTUPfFlSpytwp+EA2vWzuQY2mHhyrWAI3anJFAUvwr5ca2nt4+pj27yyARpZ28RLTsmWJyPUJoSCbApVjWZQBvNJHroAsTMbW4SRmcJi8swBoHdtT7E2WOSDFncsXyLxhluDfKphNzGHSiSY+o932spIu4D8MVhoS4IG6lY6GcP3ZJF3zFthsmprywFVK5mheWkBcuF7XmZFTwEY4mpi9JARnkK02DsS/98R8nwiydhX7CgDgqXa5vxNVmmIR+8LbNyD0PSEZIrp2HGfE74y+X9gtqATzRLP82R1MPih3J6siPIxRk5DsOI+XhGLYVE4a0Jr6ZEhSeEx42no1kGYT8uV0fi1z3wEiWGazFkXqGix8cfsji/HAerhnTAP6AXc2ib0Ns/zupOVKY0n955TZxCqLB0hEIoKllxPEsAmxPwiVb1HGKEu0Hqmobf5CKQu9QTi7CB25lQtOo5zkuGbrAEBitUkWKV9kSApTsWGfwIOzTlVC8sKBll4S/TGeIoEk2WDLO1e6elVH02Z58bmGzqHfMfyPXmlacPVESilzbJsPU2IOuNkYJh8TwON60cwoNsO+SPXQAP4nRbAuxPceRhxgPtBeq8UK2QVxfPLvUTfd6kHvzXgZ4mIG8h63fRdkiwQ4zfLjQDgQUKAcDq7WvR4SPR0KL6F1PANeHKQKfobtz7l1uvnncHM1YiDIuRZMQxG+npzA9bqCeMPvjqwCRxZ9pBw8gh0qloGU/LEM6suZsBmuhN1HjQl2J1y42RQyxHcamIZGkmJvWtK7QxV1i5n+HRpTtOTFi12FE5ysUj7XXRDYCq6hPXg0QGMGrcTCHi9/e4N/U/u3csC34d2JkMnNzfWkDi6QUvo+FkeS0ayY6eY3uPBs5ZP/WoVbtcuUwO/GPvKj24soRUKBKDdYfyTLA1DtTSOgE+AO/UIMz1JhZQggDiNJwmeU5n35vqVsoSddfSO/fc8aCenwdiTiOh/0eFj6Gg5XtkkbEu1fMTdtMhMI0ihwT4ELdZ1LXHDTXFaGuE4Ptcoc+QWdVcsqzX0pU0Qo3GB+p1NCBpX+HgBBds9eASmqihppHVIy1XgzLsyBrj20LV8DiRTVvuKKCimNYeN8xTZLdRSf4fBmsy+16RfYBlZud2/tDvn7ptooY+TlrSxsMKnHs0stYiUsyKJeRn/oHLyuVQ4B/9r59oHc3DNLmiRyvZ1BstAFbhrkFUvsREeGGH597WbNoW1DDJvbw0/9679OXI5taNchcKQmDkTDxvgE0kC6BrnUMzB7pQmJVvVboTSO4klLmO4OeCTzruVY2V9YxrypztZ0xd9qeb8GTNtnY8BExdM1B++nUY8Rbt8Q0QBrvjVNSW4BHRbJ+IUBjMmHf7GugDXrQSr9p6wC37fZkI/pFRK2m2EU0SJMa3Pu3UA2jjzfFvU+BY3xnttYrnzXjkIAroY92cDaemQytrBw5IbQcMUf+kXCmvFn7+09zKS4XMhG8lI1gm9doQczQ1jSb6c7wr+95+/PTtv9wW5Jx07b1YeQ+sTy6sfR3wshrZYpq1ASEeoZTEhUFgeb9bKdDsbetsuQ12YKtPMpRMSS0o1TzG6rqXeDbJ2S4PjpqFPeBW3W6M2j3b/cdhhQBxRPblwK8gE+1R5Q+IoFbjdR4U0NKgrAPoYdpmL+qvxUQPL/mTvwpeZcDuQByCMu5WAWtmEisXo8Ds0k9E8987bp+GGQFrEDSxJyOpN/u0w+J0fSuIoOUK3Khq/iYqplqY56A0Bd/6J3XEO7x2k+F9ki7kSPmkp1OsDPpI5hRg5DRIA5A6QEfio662uLWd/AlcFbN0f1+4GeB6WOJ1+Kyw5O795rZPzN3gK3midjCzyijyvI78e3LuMOkbSCdALYgMHemPc4AsV6b3D0SnS5RlPlI+HLfn+96GZJ1inEpBW7MkhcPcWRPHHk/Qlffj20TuFG6iZUDJAlQiMjsaqH7xS3pDLGb1v/BftDlbWqm94q2ktHLAYwIpm+uT5JvxdjRiNUL7POhIna7pgaPHjOfqEiyl46Rn+e5qvBxIPFg9kyqudWD39zAvZZGaFFLwcx8niodFi/lnAXoXHFNTaV1CC7VBCz75wn4Hx0cEXDIzuInDKntLO1tArzivgdIDo2iaazRLeZbbgfGLKAuBXGUeqoEeCQT1sbFe6KCw6zasARX7yKERubNGpAx99ibwpOQehvBPsyp5rDBXGnCy59/6WuiimxN4bpCTd/PRN2ze4SuxwWT/xhoR5/wN+BGYPmuVGykskX8/bv29Kxy74biFAckRQfPzBHixq3BzWl9qOh+tYON3DeTJ7b7d2+ueltG8w7itpjNAHrRjJPJm6JCR8foqn+XzSmnIcqIyy1oPF8yFW6OpthFNBvi49lyL3R6tyFV0Yoqur0BYdk9RhD50ER9hXo+j0jaHDApVsGbr/U4tRpziS/j5t4CK3t3KCLp3TEGy2os8IXDle6nOGy+y7tINNCUNuqDOT7GoGYQBUk965KZD6J9E0vb9S3m+Bg+oMMzmqyzH3148l/YDBQbk6LrfIlEJpD+G277P6FPvdvDoWSUcYYUvTOAtz91dj9nOhqwJy4gpUg6JhU2KhnVxhe6wzpfD8QMTmQNnhltBvCXBcnitZWslXV+Sdjv7VHW8AvxmeB4TpVVg9X1eQWBqybZw8eeK6mT72eNor+BzBjDCEVtQtLU8GMC53JtLrcSbxdAUEBUVor11e2cRrmZcNWZGksd7HLpykpLtPbpVpsj/jm9Sg6zpWpt5aDADBPBJlbfnAKUMeC4UcWRTBMDu6mDH40o640TaAFytfWDYhqfMUd9N3axjdDbXqD8CegMNL4Co9PaReTBdBBan5fvdvbpXGLWwNr2KW+OwEswxHlnr6fTIpH3vvtG+RWVxFv/VF9pdelXgUE5mUDDgnXLk+nR5PSe/TcEcSHP7N6oFxsHBK86gP4YmM2N4SaTndG4mQlzjmmEd7AyFpDZmPooVLR4E6YXknb+FxKAfVwS+1mtaJy+PkbShU00H8vmnDAwtmFPcTMIWjnSGDtEplio0qwA6OtZD40+qoT22gGK8+Zf5aAoJScZHBMiY1/lq25QL1KNMPpoo798sx0X69+STY6+UF4ZP1erew6cLdCTv/bFJw4Y0YeamDy7+1i2DwU4Y3rztksgbq/2PFGpJtKv2ZRtuQV31WSYly7PwrZivl8hapQMS/ug490bdHzdwpDFypAeDhFPUCSu1mf/90G/5ofh37Y54xaKX79V+h6wUQvGhpZhODsDY/TADSzKM8hXQHKipr8s4NXgV612QQngBmAPghs/JHKNEol8h2q/DHxvrGKx+64KxDkoRkPPjAN80Er2LhoGbw7sf3HBsxDoTMk6z+jY/eOewSsRk4K6qjgU4T6pK0zywNa6TD+8FBnGbSq0/HSDQz/ypQ1Kmb/4g4nRasGk8vPUiW68XQvUCbebS99/HcEa7gpFkIsAPXQ883r6JIjKXcJfImIuwMRY2rdCZW3iXHQHUyBaoDDvoMUOSU+kk/hcmucuc6tPCFcq2F0OoC9K82pjLCL9TPLyyUJIkfUa8av2T3PaOz72FSJ/9iWUYb1+TCAmsq6acS4GtenjjKYS92C0/y7LeSsc9VRuBNRnuB8SbcQwEsCVCRKYzMXi10ksz/0/z3N6ve1iApoehvallHHq1Zo4xWFQZOowcU49zSw1DrcEPF7ns/igwYrcIlnf/7nrPeDKdiOZq+fS3VqJS3LSIgcaTFg9L/Q7k+EJoYlraCJJ+ZowdmgHcruKy6kuvHcHm8LeRtLS50i5RBc/w7wylno9/JDJxNdUmdNmcMfax5LC4HSS9+c7Lg48nx+vRpm0S8b4wd9K1ZOejDiHgsrQX+ErUt4rLOkkOykMnTg1qiZrMr1FN3oiTBpHUcwceuOtL0vaWWyV4zoYX7z0eJDH4jSLsEGITnpw/SS+wEqIC3rfLBRP2pROilbeRiCAuqihENlFCFl1S/DoqXza39RRlkAMt16Js2W+63JOz7UDcmMmlTNocBlbcNzB2IZ9s9nujzXSx+NjV6upK73x3Uk3cOfyquQKZNJVlLVJahNpCq3sf8JhE5RmGDQUu/OHpF92Dfbb4YMJiNSM71ExD6X7dGuT16zb2W3uQ0nrGea5RDGdyaSOoQR7tC4tntsxHwy+1+26fPvQZzWjVBgQZjGeTEtB/Ye5ZsgE1re2J7n9OgeWWvOyzTeOrrGpUdfx4kO5y+/9HaKT7CMWuriEjC9IAzxukDjSB+H35vEQQaJ35HHYBjes+adExYXyeLvp4IOLNpk6JkcMkuc2e11B0Wkstar76vgIiFYmKXnRX3CtONpR/IRj6zBe3x4rVAL4RrMuIiqIX2W0iAJnYTe4uouDXB6vXv7qGqPuVA+knhPfRL+BHrts8W56RRTuKBSpCTavTUz/xbmm/a4loDKxRbiyDexLtNDdnYxuL6RVsqn5djuFOd6GWntlWTRaDvtP1UlG6IeazHamfZNEixmDpm7tk4GKup+hIyEfJxp2IkAO5biajsmPD/kIHKZK0B359FyKjsKEqHIoa5nOrMKLe4qxOWpMXtqDG6z0ZYXEPj9l1/P09uFN665FlGn3XBJjhxdOxc2ymTQyaI+mfJSIoe6Fj1fmdKaNbT+E1BDYftL8A2E2PVqsTU7lF702vF9mz+g32+Hc+QyONVeeMH2ygzyPwrnvNfJvVSrr9wtTmFhUGvxS2eF+rtK0srts4RMah9KJG/emASNJdX0UjgrM+A64D9Of9125LFKv6X4Ha6qnL1c8jpdROVO4BYpCL7DIMuNDvadECTXcI3PANXV5PNZGuYFjqFseVw/nfXhKaLRWq7NL3RyJTwrIf1uINjU9ev8glwnTtZHaF1lU4FxWFu147F+0pgq8zAm+igWQ6S5E/6jzhvN6pJ7KOml6DnyQ/oWRQwuT5JCkVAQgphGo8wulml/2A8L3xL7bdOvzYRZdNhO5kW7nojYsEemIIvY5DAucpkFcKqVeHEZqT+x9XG5LtR2xfVtbOYEfBOHZcm557bRNm0cngalRPaAeIm27BP5jQ3ZuNnpL7v3ttVXQ7As8YWcESlkf3QQAqZKhiTKOmyzYEEghm8xCFslVwvAE8x3zjw4+QAdYDeOvtGarPAf/dDgb5eVA/V39m6Ecs6x1Ozgp38AC71IkeoFhPcKVe/0SLjglq7kTvHerWeWdX09raH2N/t2Y4RePn/7aQ/pzPYDOig9AcRs7C//rU+dTmmVJl5ULRmeHn36X2NGyoLoARZIkyHsSj9TfYpt+UplFGUZl1bf69C9V+KK88zdCoBvdmDUCG+pluiW7C4ZGeajljtmIL+usiS04HT49zvg5FlDZfIvO9xS+IDNIXNB0hWX/qUGK73yUlZ2iCSXEiBfWY2i3+oqxflzHd+DmzL3n9uieleVzqj09dLJYFPzbxP1iV1iUf4Qa4ldD/QkFnW1pSvd3eM7hpb0bJ5Jbq8RsL2FRKxBIpSJfgnMifopy3ti6s0lzVHrXebh1G81Xhsjk/EHTWAJa6N0Y+Dp3ykWgWGDUSCMLjYr160SFsLpFEHX5Jh8caPP9toVDe0eb+t43vVcUh3uq6U6hC6M+HuA1cqt7pkXyPGmLUVbufjX0xE1dHgheXAVE317zjQGyfWn2aEvH1xA1aHvyVa+l2BZ+X5OGZg4Zz24l4CKT9aNGPrYevoyGf01OTDk3k6pfYOEcIWW+lXjtwCcPzcgDAdoRDJc6Yx3Oa5uSUz68LV5ANUbgGFKi9PKqSXE7oz0M7Xit4ZL9ktVRHQI8fLe/ge91Vm33ynAS/2YNNskifChLnE1TghZ8C7SzQdY9WkEUEDcubDigodctED55nJm55fiI0wuY9SDdA/KhULAFcLCwcDVLoa4Rmmbg/UEiDOgm0eg6/Ii2xv7r8eGo/6D4eU3i5m63hTVrDC/zEPi8s0lqlvuCDuEFRZSzFTBETIAis2AR2W+K47NGUgfQygaoNxy78+iMFJeNqsYFErBi/ITSxLiqGpo7djVJkhT/G9cgrYwbwFw5oNrMtv0BMOEM0IlGUnYVS9pt+Q5JDIx0CnUIAo7YqVMB+qQiepVeYhwa3uL8YteUOxs5A4TopxU/oOU8zuStav5ylPJ6QUj9YqCyg0HJ5VSUk/nlFoixwmnTXpjYNvYnEtg8Cwq74nlr2UoHqGPyZOAFhOReESVf+B6raHwnAwJMDYHXVUc6xs+aCNUidFmefdg+Ge5lw332eCH1ZAxvjytn/KQ2Pjs+daqMabtECBEI0/O4QnXroIYxz3KN775wbHzyqoRCDGKKaQb30UbHVFkbDlJVyfBg3oySoYrRBaxKEYBRuWkT6Xk/gHsizMrukWkT3ySF64JnFeyqeBeqI+sf51VubYsmyU9Iu7u7t2z8y2726KIiVufO4HrC+fkGB33G2YZSlgFlWYK7kpO8pikKL/kWItvVN0CQWLs5hv7xy4tJ18GKRDSgVoDYC+4QxHjdhnw34ZGdsXHPBkXSJN7m8XKbdVB1Ve3re6pHNc6aE9hz16f6ZcSOx5pQSzt9sCwA72zWLLQK1DKq7ol0VmRjDW2PfnsBDksH0to3M0L7mMFXqM/KGFX4Mfxdyw1I1XGdmzI1K4rYZSo98x0zHD8lIE1anznls+Ai/Fm9Z2RdVmZysUM+4XG6xs1JRh3LCAUPB5hKlmyC5BZZqH4t/+GTB3zl3ryt+3iKhRPdffcie8UF/MlUhAw+Fm3rvlhljGlfFJj6Lvv7ZKSbc6X3VBf4LhcLSP+u2yDwB1wegcqwoMX1TudA1XpwbJLNVpAj6w2F7o0l2F9uJqtd/UGGEQMORJzhYbXdcwuzYeW7A/jcffnAqwZ1wjoYo42Lll9sp+D0dgD/N5nJ1kY0qbz6iJrMr9X2QYipSeNDBamFjvQrDjeS+m/hMF2QWDLYidFuWN4PMSDrTBKIA4YhhUT8Q/xsNgYe3Tao9CSZ/cgoIaoAiZJfrH+m7TXk95/SPYVleqRAdEJMA2wfj6Io/VJJL4h3L5CIpV6T6JjDmumeAV+nX8CbIMya5Fsy2K8GgZf/gS8Kb7L6mEgw2SFS+wmSeAgf7IAK2PuiI618vDD2gPJBXHXVLuAoS9tJ7EoCeKd/oE3+OZDAailN+wHNFMLPYoxPdlvmKNNUFd+n2FM8GGsN5Jf7ONdW7d+qO0J9AOVq0zugb2/rpHG+V7E9TEljYcddw12ydFziaIgI9eyRkrxCU6wGuibjTocjskT1nw0cMyRl17/zhz3vRbJJEarv41rDSwDmUnlLifnpzn3QRWtrYgm7AK3ma3Tp+0E8qLq4qEs5cSojjHSCkrl9AdCJWnYGRWSLQJzFOlydrQ9hu4nRJg3QVCkPyYWsMuV/8ax/S9WRCGDauUvOZrRU+7VAS3BVEHGBbqfW7yDJPiW4qhxjEiEYDaV58kJTwIWWJTZjbmCzVLNTVDLEPjt/jd+slliaXJyZM92pK1Dm4BKs7fdf6qrErtmj/Lr1qiLOB8Y0xoQ1ROuuXyZshiJHWPq3+BqMNVewMJNz6ANJBp1jokA07Fmr25v4aQznbjoEAoUZrZl0MJpodx+uldO+tof816kM1VdI6xkf6MFleDHU8qzkuaGY3qVtYZR0FfGwS172yNA3F7BCb1LKfPzfdpuoaineSFhMBCTuh8UEU9CfT1Uy/qy0BSSz2orEH4g2Oi6N8O8Vax6f/L97IC89NrywUgQhqcjKk+lkMkNg496bpEJ3ky87nfpGEWDtlbjJjBWDf9PLz7DmU9JsS659dThaKC2p9KW0UvdjSnAZ+RbRU2NEC7G3UDYk1vFUjNodY5ATgr+BcW/Vl1fFUjpeo1jbupp4XIOTXeiBvNiiP1HYcrAAu2A07wnfMLZRh4jcOPnBC/TxkfIU2QScoOBzJgEm75ue067YM1DaNIgLb/noXJ2jRTGSb5KwrtS1IpSlHNa6pw7And53dW8QPZ+1GGDScjuKxTFYiFJNqxhWmHdHDfdvRJQM/KijdypIldWW+96Vi7gbUVVI40+yASJOWGmAhvshFQV4/U2ixhc4co90q9HtJ1Jms48J1IWKstHuiaCUMH7ogzNSio5wgmf/gYYR8Hia7wzRej3uLCV7f2I9DL2+fJDp+jM53cspIwC/NWZtK0NhLcmOhjtfKmqKaE82gXLSPZApXP3Xtp4UyBNzhCfZQNM4G6KV1b1dPuiECwGqtpRdkchezUwvqQKeKDbkbY5V62qI/ZJ3o4ujVtYiWhwjA9mdH5nnsqmlZ5szLvMl7N15Ca3HmK+YOeigtg5Hsjdwl1CPsq6slmW7p8iBqBDEZu5FPgLPZWyNmGHR7YNIi8xFhwPEt8pVMW+cgyKQEDDGtImgivhT47kZg55vU8sJ9fjoHSi2B3XqAIYVbvcYHr4TpYUFpXWhBDAuygMFU50gAKnCOCIqqb+XsB23XFDWu8QXjkg1JuWxqBhe7PaGD8H6IyPK6MvfmlZLb1VBV1jpH0KqU+l2L/TeBqUEsVWJsygHwUtKLNysTAXlxyROzokQwkwIM1FGSRKz0bmuPOt5L5IKLeg4cCRZfaDFjoRKbg9DckCYscQ6eNS35vqUFnn+4TVeLqZ+9JdrubyOe1tzEc5j4tHZsatSrZOyEobeO80Iqe4eo1yS4Drsp/AdL0EzsmA7d0vSnFI4gv1kmtX+67peqsMqoG+f0A5m9Ia4mOs276+9+7Ex3AtB63wl8thjlfSVON/NCtyQ2Hgi3plRtbGHFQV3S8shhxKoyF6wqECzIVs3BagMMoqdouxj945FQH7fZq8m5C8UpUQZV+ozxR5MkK4lUDNAfdxBRXcnbIwZWtB/clt0YVHbSNWCuatFmeKtYSf00BGhNG0z4ZeE/WmWItp7qTcnJbQ+h37TBWEQ6iCw700tgcYW2Hb+cSOGJQy3Qi/qcqFMILlJstn6LeG8drWEyxnckYVV0GBR8+aHAJ8QjquUGA9z91w285x/UB8+VbM9oCTz3lzDmD+4x06Ws9wQiSFVPm2HEfZctYJQow4s69Rwdw7e2PzkxxXpV9ke1wbAWvIbc+lbuVhUESUfJBuZ/swmFKa9XcySe84DcihZgyVv8dOyj5qeMrnSFNbFLCrqWeAu1zfO7kUCF9+5tp1EJAj4D6JCb/wyFXEI4VxgadJGDCH8FJR5sdF86lPLZuEEsvryFBXBBjWVaXAY7Y4lL047rBLex9GkFPTfB+amX8C+XMvRbmvA84SkiISgyP6DxkibYuo8C/AlXuZZWlbjONdTU69SAZZuw2V8PW2K73kN7VTRJSSwWSaUYaXKX0QO2rog8xKiWBj2sXOY/c1QYwvQfUWjhVXsrKSy7TUqrtEyRd646TsllJJCDDqOLXhQZB1D5NFh+FAQr0D7bvb0Kkfh5L/fVDOI/qfQpM6uIjsHYonZ6uZkvQFjWjNpOkyeOqYSeHvf3i/LAIOyAyOoVJ5eg+1nAm1xwO5iGuDYDyTUh/t04nRlk/GCrPnGcJGny4edhHCF+62NJc8JttAcMI3WVU9j5CYSObS9snO49lL7lL1eYSCOWr3eksgp4nFO1xk4+Rr97zw4yzlBjC1bdeIuyhXaHlKQ3Qc02Ulnfbnb46R0B1gpL3sWQ1wLGFT/Q2J3Faf4CwjUfMUdlmSZHL/F0XgnxapSLJ6/R5AgUZ4k8JYrG5dO9EvZSFitWUWanSgld1neibu/nqNJL6SNaNMMDLRlUsH+th6LMuJBXx0FR6sDomKByMQvoEzbSXpqqmnMW4HGgw4KjxJAZDNZe/JA8uBZH6XOi10mZvMvGwBOxHAJSmOwsELg7B/w/wFTocvEs5D4KxRvhlwEswYbIWqCwwTAVuwCatIp+ENY2Wz5jvVCsjWlPkbHSoIRe/4hV6PZk+EAE9+JNQkkQhf3V9nJo8sUS7q7lT0n5K23aVoBmO2ugI+RsJNScxZAz5TqoadHZVPnD6vyhS2waT6sg/Nd8Ljef/atVECsGH8gKoPML+5BLqw6xiU2rGIWRMpv+7aldi89VtLITlkuyyd6ige+IqraibiJUSwfbPscMc9/cbU6MZos85gWDoyRDsQmlBGAC0wbngO0qtIx9YqPJarPKkfuKbuH1nglt6GfEfwzZZcE09zjNt/m8VbFWssTmHC6+XQjliLOLka46a8tYgLC13cosPRYiIuWjIqRWdXKpQ/EreKEmvjChkZZKR9e7cNpyOwQkQ0oW8l9B8fIlKk14rTR3ZZWvyI4AJvsX8WPhNQ5iLPAwynhtAo9M4KFLghitwMZzQFdHtfVH1w/Ya2C651U3RvCzhc6HXGXHof+JsHdxhV/DDGI8yKXX8yOTC2XpB6t3rjykF6tW9ZTqlQPoad2swgHnARz9Mt/VXdDAiVuzV8sH4RCdP+mnlmyy4Uql5MlwD3s1W7+kiyuhbvlsfLJJvPinORHHHIAyiSRvnzN/aIj0cF9S+WGmsa595bvzB4aqfc62W4MeQm6c35QmA0hn53D7kfSHFqBBRVFiy1jZZ7MTa5+rF7yga5e2TjG/K8MI4giGVwONvJfVSxNJDvME1XndsDXrBRBxZsM7n9NzmrFhtgA7+m/rrFG2UP+C4FMksUeWR+3wCIYCiB/v4aWaj5/AWZ3MB09WPLzHBcOTBx+QuNR47IHo3djhXQbFqmALHuzkGUVFFNDl+jAjAzQ+mrI6MkmrI2gvqBlTBx276gCGTGoqZhEr+dnYtHmFEMq5ycVKejuV2Np2li4vpO3f0gs53zybY/8tnKQbzejqIg4OvdusqQFoRpYS3CAFzk7ITlenFXj+zKm5QEzxhtE6GZE+jS1CxkgC6nBOUxhNWz/75q2F+3nJKtwPUVVTP8/cZBMpS9WityndRBDmm2IufDj71ymBtM5qpaZqPJO56YPBj4b3a/5dob1YkO5wOfwptb+YMDB4e4YAhq+iuc/nS2xdtDwlN7T0f1qxN/4y2Y3tz6lRnqxH4m2vi6CItpwjueY31CV8qm2vwJ1VlhSp8qlppLh+ZsMLe99TW1l0sDnOfVgZ8EcIZNfZ1HVVtFiAFQRZxbswifGQqeaY/a71DOitQF69iEGTLtJOeMWee3F4aiX3ugc4DBm+ojXiS8gJM+r1ApO8Q4lcjOht4CZYnbj3eBs/Sqitd3yWKGLhUahJEXjDDhXBHxkulAxGaTm7JGqr99G16DeQVaMTbQezstx5J6I66MYhCZkrOG6xg24wpZ1tnjqJCs3hMxkSWuLbnJzC5IkfeKvzwMIEf2K3pmviR+rRl22KEkZK+cKjJzMt/jrRgWs4UGOhx7MJ1TYwD29bN5MKpUzZguyYxDVB33kUPzHpYX5+uHi/gYSY/HlxtBheEX/KEU442GKhLeRRReNwte1X4X0+w+ruJthdb/Znys/QQkhpj+7/ARYNv4ftxKLCMCHb/CIPCx5tk7oy1CGqw4/Wph3t062sRusBGyl5G50ckDR7KDxo6jtJGJjLJDNLtbFaTJC/lZN/q6oiZ6tWAeHZ1aUjwt9w5XZGcSBwGtQUsmrt2o5yTlQK+XnXSmn780D/cRnUivYNkE3WolTIat9VlmU7R/LiKA9jzuj7pehiAV5GDcgmc917ZIWDzk2B/JybsqF6eMRy76kIAQXPNNu/dRg4SlJNDo3TQKZXTKZvWFDzqhR52Vy/+3+s50fcvE6YgYdNCCQ5O6dQ0oQWuFYQlq9qALwcBaj1YLIKPfxC5SdVbu4DVFxu1AEBHPSFxj/pI8BYedrLIxDltP1RKx2aWvoa18/8v7f3nQdAYnFgQx4FoAK7TiRlvEMeav9zyaPNbmI5TKS4xNNf66hbcEMsc1P44BzMfeLAbxa257v/qsykxvynOP/8NfrJ4L7lL3xQFe7AEk9xQ5svZHBNZu7MpLEV5fL6z+pkKZfXjhPSW2+/WBzK580oSqKwkXCnaAP6Cz+6bUs+5CuJnK3mI1vGjVvK5DEgb0GxxyVgxQ4EettBcq8aFehvDuJi3uOntlLqL+SgDz0xzYFeG8V2ucafOR8NyJbSYjcmgs0hsdSJjHpdIwoJhah5P0fRNhHQjhVFsOBdyOdQXEQaVXRYxvo6CeniQIKEsTLNPUo4eTCUfb5LxARzgpSvG4XIdvYLZUPa31Sqk2jQSTN/Y6vyywExHRN+XuIqp2XB2sn9mVfwZBBuZRfcZ1cJb2FHwrdM+2zoQyoRB2XMfMqiI77HI5j6vuK8eCVMgkSzR/rmt3qM/cvDKmitSjwj7P9N+Ea5i/NZI75mCzVKjUqg++kyTzELVHhRP3f+iToXGwx2IWRYLGkqDFC5RYdjFKGZ/T/K24X8bIkTiJiYt7ZAStloCSmRUpMUkGkJRVGJdTv+c+iXuv6GhbRcUp4n9gWqBRkM9PHUI1D7NstEXnl9FvWRUz8OavA5EyEh4+MJA3VfoYEhkxQ7YW6Ea6FZYWf2FmdsTy7JaltYL3vDMcQjnOIA6yjTmQEd1kD/IYJ8MFt0hEz7kB9oOz9Z9vxT3kBvRGfBF0BdyNZhxjiWuy7eu26+gVXMnN5BjPWQYeQvwKQH9KOgRrH0/U8qxParHL7vTBamqxnsR4DXjUjfZdNMsU8PN9DbneBK+1eL3oJ8whB7++v1GxeR20h08JHA5p4hzSpFvtsqZvg0OoMJP4zljGJpqlVjltG0MnQyuz0jgOHH3+kgtpHuWIPGs/UjkpsYVrS/HXlDO8U/KJNomB+9s+hGyr59UQ2np9iODEqzxpZ5HZiowzR8sEeIez9BIzbY2xaUfZJvB4vI6xjWWGaZv0klrVRp5kksNIvelnlamUAfJxAunuR4Pt/KdPMs7fEdJ2oKCrdZwUr9VkSYOVey1E+ojFGwn6A+AZwXxFOBfV2/5kemdZvkhY8e0lK9tK/EbMtlHUTyL7KNxh59c1PyIQCIxl7aoGih9GSjSUoY7zsmcsYVvkXkxbtgFiheMw2gOJElMhLU/lWfxjeoEUnyLUJIopxsngvKDufeya6KDUC5S3ESBdmJj3Rpgr9YLhT/lI6D0afYIRT5kS/kdiSGanGrjcu3zqbJmI3Tp9kK/yO68kDQJzSDHIWJjl9qM3K0dzBrm9TssmoqeptrVOiS5z7jadNRsRIkapT6par7SotahjvdrnSORKAzJDmHCzWDnXQ8PaIv5G8untq2oRT3TlHDMJFzl5TOS6lAiPMT4HMh2Fid0Z/CgdGhsrVbybvFtMzsTqG4LP0ZJWqpDVJquxDRgspOCWS3dDHApuX/Cncq/wdK6o1vAb7GtSnwMfpxvVDm1qr4DlCWfH/2+joYa851Kq9BGPDhwjNB+C6HVF2slYe+m8mOIYjmccWegfTd5Fecmo2XUk3U0Mn5xCyz0qFZVMYM0cx7q6PJoV2oc3f3JGcwJSTac3Aaohh/25olJWKb5FICUywxKWZ8G7nE2hX+tNatnwdLOzB2PMNIpMOzW0i7vJUHjYvYS/3Ooz3txR69VhcirBPmpxe+Eb55FjEAwRVvsZG9FhnBYNBK2OelOHxpaRSrOPfNN/3VKeaqqqIjs/Uel0+B7BGMQe6vwIXmVyZBEkrv8dYIcwCYJx2IYzZOOMocMyCNs8asX3cKxCAlvqM/+ezWzrDwPU+nFVtsqdPSQ0Lov1xxEvRBNrw1/6UwFliAweQ+2MDtC/SNJoPZW3zQ9E86IQVl1yvgOYDxeH9XPizAu/WOr0pbWxr6FNCvNQxN+0zropz3PhaH/IyJjpaBE75Lc5kk2vSmFgZ1MBzUX3pSTWi+0fC0/Ufw5rjHX8wrBQ+JzrKdj1aGmxzF6FKMEgTjPteoE9Y1TtMzHHL2o5kf3vm4PXZVtj2x+wWiFTioRdee8Pr6xLfO5Sz+o+O+dF77JRaPztMhlOXqs/m/s2EtmSWREPu7Kn3bzZC+M6hiRiDOy8VvoWhD6ST7HbBpSh4G2Wn6OOCVikD3x3XlCPoHe2PlNoOlyBOCbc+lRQmbMJaXojGYywEsXFgc9SD6t6EanonxhHnQ3c4ddbdZ7Ai0tCCEhmnA2F4zYv8vPOLeTs3ooUOUQiOqnaIgvfnyXaptJB30rFhSv4CJlt7eI/tFnSdfsmrdtZqitnn7avtWQO+uMp3aROxjFrrfK/S3RljtPy+WkCDH2kLxQN2Mtpa0Azy/DjqD8IyVk+BBdTOZkOcDeG3bShKN5GPqY4AllgAW8cb6z89uxQKf9zSVQ+B82NFZxt/RQx/gipm55iugv2+GB1iIod0xdN6ZLlbwgXHIVPOdozNFkzukfQSxCm2EDfjaMDRBSDaTo3FN7iC9zgWFh88vrGYC1wZZCyRh7prTWuTXhqx4IqRlxgAeDimWMzPqXeSmQyvKEMcciiDO6dt+rubHp/iuvg+d4rKj2Bb+ZROiJx67sNCVcVaEvW/WuzHelcJ/6xVLcsIXpIdlpwyT1gqkeVFmVItC/88jnUGUjZPNmXJsTfE5r5jzLLXyncRaHKu3GW65RVre4XNkM7Xr4vbLV5VBD3rujCYZn53n4dAyWPkwinuvGqf+OzrqqY3NhM1O16pHrN2Q6PwTaZO1gv76B0fX4SJb8kacjf5nw+O2eZdxEPN1ism18J/vbIanyTUl07sNgPxttPuNd4ErO4TYsHFo8U9QioaGA5cZzGqyqEMgpcIafTDnAsHCalWwNddIStP0vqbBAvILqfSML7X/wTYNNKR17NhnbLYr2swA2xbYi6xAewezrMNy7oIc5E8tKOpay0SXmnX3RtWhBB+dxObZ97MoJZhGAQkGRTrajIDEYr4C6vXLB96rJxbIieqE2rscrWRHBFTCjqdnIZSbDwrn2aD+94tYnQvtipspVItCptDFf5QKfnNTGaI02k4KQLw5vrc36Y6t1lDzLy+hF1TXC0sVQTZIcTblj4jkF1I2GzgggCTfB6aUE11ORBvWxJvDJyj9Tgrgvnr9l6oIszjW50INSBZMJUF1PzT7vE91LWqVTKfoqBWOIx9W5noVwtnWiFBHG08T4gqgYUn7MrE0MGlMlG1aOjK7njdxeHKAT9qY/5uBFhZNpD0S53nFMfdEg+1Di9q+8gtBSVO4BXWNr+mp+gEBss3Smnls17JwtK1yiocxvUQiwfOxXCIySfCVF16BrdMkvl57rC1l1Rh4ccEwIlNWqv2bWYX2OyOM4SW4CYC4OYkLnlEMmX/Bv7+N/CMQH/yIHsgjYUHnYUxgMtDMHp96UrfR4iNK4N01xDg/cXdaQzSuzfkl/vmgTy9ze2rET/WIplPQHveiSdfgxw8m+ePGBIrWdAOEbY5n+rag3QETN/fi8VkgP/9TqISqGnFSQG8I/KI2/BEF6VSd809+2bw1mgMkjMs/l68jhEB1IsxcQ5D6vXVj2sy2DXy+Nt6c24DqSbaHmJfr+D5l7q9x/H2oO8BmAEE557JvbU5htNHVZcorg5B4Rs6Ts1uiQlOTufsbnWiLuKF++zGH7L7+LeqT4kopR1H6JojaZbrJPb/NT3Rpko8o/Q5tAMU1gyQYOKZsdcJFJ6QVkkETmvbk8+CjnSkN3KQuhjyqrdTd6NUBos7EE8pcnURAsQEod4rGJJzQkadlEU6SC5LKKqrjApceow4wSsnVH/7VtIYpSvrggpvr/k01FbHVQKL1CbghwUXHoez6tfdNrCCwd83lc6OsjmCWklfFq0dH2x+igfj7YKV/vCIZTlMsdaK5ksJzgughp9E0Rukjg56q39lmpF25G5ou5sxO1/srLxycR9CjJV169FnYLowbJ4pXGFO48ABO8r6UUSMne2Qkblzb0j8V4Tkypo1fa9chbE+8KLqhT5uSgGFsJGU30T1+c9Qc6ZnwQIdEReQwND8f+BotQ5bo6CONUNpc2BkueeZ/z6hwQC/bKt45K4UOrx5wNoy8pWg2gq9uSc5ARyKL3hD8GTZHtItraZEL10cFooFtomYH7Zxc/qg8YTF0cSdOt46Tn6z7yJfpByp5C2xFbJdOvxNwWClphJMTzvgo4f/1I6SLIpjUjsv/8Ccz3Oo+sHH3KU0n1Fl8gopXy+Xr49i7WA+nziLvs8dFXULQNMX2nb7wq2JHYhrO2BJl0dNEYZhhHxJePJTJk+AVpF5uxYl/p/YoRLvTpsmp73oks9UOt0At34FFsYjlPUyisCQXtZZPAncsZShD9604AYKO1aaT37qFxS2nBBRtMKsHWHIjtomW1zLgduygsH54/7//WYCMuOSCDgV8IIu1ZavvSZ5FA3RacFRaZ8qDDlhtY54ODNxi6yx3A3FrkFch3JZvvMi7fG2BhPmKZvn1Jx28W53g1eSKh4K6y0fKPQsS5yJddxWbBR8pppdF5zjW3+Z0DDbaHwfIVvoFtCmFAG3m1WCasvWD31HuJBWhUPuYxzbEX2pVsoCzJIAaDbbIz17s18PmrflqecI49t1pAQ6ieODBTJeYWB8BKt0uwiY6VYcD+4aHG0Ms8tQ5UFLep4QqDCMsccH/jK/zOjmEZ7rVNtLMMT29zLN6+nXJK6PNTirC/6FCAacrcGT30bBw5bOIVZyx7ErgmRGsEGHcra3pGi7kBsmKdOsREt2UHVeyXkD1gV1u9yqN3cyyq36zRv7IHdhbiD1WtaassxTBpe6uIxoBUSI2cbjy8AxxUuscdzLILQkRrVFPIcCQO3Tqgw4cEjI+ucWChDXC7/FQAjnlqhWGYfgmWasBptdwYH2Bixav83rkm+Dd8mXC4YshT2rcO5LWzCBDV/LjvDdEVEwrLyNFefyPECCU2Fnutcqot4DdyQUPcP/XMR89Ye7FI0ef/FrGJsAseaIG9+hMaZCYqNpyF92cIeEUd0H1whes0iOuYnJjEE+IyQldFEpyz45KW1bDSVGvwVl9Pv7VYfaqKQCOVGnMBR/tNLceCI9yLy2e1JTMcshcHYLa7XnviPaP9BesTqLHUhwHlu4FnSNci4/H4VzG8m0HhQTUvToTxBV5bVZ62B+Zp7/B48ijd9BC+AWF5e81C8gr53z0uRLyKT8Nt+x0XsBJcwc5v2mhWkDNc8ZQGV5lH8RTo9XasUUetoWClzAByi6YITtPukDhoZmkaK8cOUDL/1s4p+yYXx/+zlXHrjhmANUvxkmZ/v8ZzCBe5ifa8Oigk1WgJsliZTAoddc/1rwrQl4KFboW30qXOAJoQqCMNbiIz0VmrCz8c/wlLQNHB1gjyNxoeQ0pOjw60dZugNGCD/i+DofmuXXZKWL/VJZVfRS6TpWjf1Kt0CE0ufUOqRnnRFakU+Q2YLuwNVroATTMfCtYzs/iVYvnDkGrsEMcoHjHvUkGSYMNXnYeA1z41DRruejxXZzvIuX2Z/Wc8eulexBwVeQWNp1Om3C0BhPE8aO1Y3Rd8vyW0gi51DPYsLepKIIksBYgfIOAwWwZRaaFz1uDNBmQK4axzGDDAvp413Ly3RBdSXG28ETwEFTAJZrZr0o634ZulyAQlxtEkxSC90rr10Krc9+2Imb5THRTnzyijs4GBCzj7rImZee/nlQxVQvBi9Rq7E8RM6opP0yUb7g2LjplFI2O1CQw0XnenaB1bJLar5jhrqiHNCcE48KzXh5QGu7TxL6/v7mUGcVJaRIYYvE5dqERMjvvo/Skrhsg1naEVXkdWIf2oO9m355/shonzhtsxzXQ/jZdMHOyT0D3SNxBU3EZXwTKuXxnWYv7cCJ9NxhlDc3bdJzF6aDBakp75Dq3WlIOJuSiSwHmYqpE5z2qCCqHvPoVK9IK7Ep3FtlGClheir9AWjAHofX1rlpEEHyV/xabiw1s3lr8ZszXxRNHn9rNkj7HoUel5iS0pqhnozNQgxcsyJJ6skdcyXr/c9+Ov9LNk8K1tNO5QlsveyMQ5NxLSmzzePdYYFC40vRMcesUzwLEmgUjAXhKbhmu5r1Xo7n1LR2eC2bN1K0GOwV/Mkf3AOI4xJrkVMXGV6ncPpXCK21YwlOsUQaw8jKlKlwT6FkJ3WSP9b0r6/8pOaTpf2dHixnzMyLYeV5JJD1h8sNftXVTCIcL7VAwuIaiU7SSOuefZdixp4HOFBUfvC9YlTpoLmK78dnre5c36wGkOb04FVVGhYsLEHg3E8Q7AeH2AAhG0c89ZoLlSXGh7t6+A3eUwB1Vv5SlPzwNhBUnHt1d/tCSAlmZva1B2Bxs50rcwMVx/ikFtnxgApw8oQmEWkc6IZ0dFqmR47KBMfIBP2f/fgpcnTUxjXx4MxLQ9Sa7PKfPU31yghNLcyHGSf/KZfBMpY6XcS+VyZeBnJbOhh58OKI7PCemsI6rg9F2dD3cYdQxjeEw2ZU6sGlSEZEeWNHf6JvxhV+nhqqoECK9roxqHohBIRDVibALRmEt4c5cG2vC+hbOIi0JAF8rjdn7X3bvFNhQMUAJ+e5Smm3P5lyLVkg57Q2+GousZpQ0OGyxMXOxbMmCE9MTT6J1uFxl28+atuzGvupZjAmXWOtF7jpB1GdUJfxXWQ67AjP4Ik81aQr7ByiPUnZX6Owx6y+dFrYBo62ftLQ9AEyFqgIY/7GA07vXP8ZqSEyLjyzmARx/QSTc812cG4sXGPqm1wBf3WZCjMDRHi47Mzch4OI5fBEewN+J7k3Q2RlbrVjg1wJqnBmYaE0L24ze1Lb21IrUF1K2w9nbdEC36B8xPMnluR/rjQHvAjJzKgtg4WmJ4LEUaFlzbJit+PWLSqS43JlSabPJVp3RL0A4QVhp31ZFx3iLdiFTtEIf0S7Dkwq1+pkpUi5oC2gl92aDSdWIT5XDEfd4CYSO6vXmLxvPMg+dBBuVDV1jLjhf35clm8XeSN+RjVeLnIt+26JnKQ9dELHmcK8Op22+RvlkyyQerbaP5PwFzXKNJ5R6HntjIDSlTXVioFjLwHS6S5SDtRCrhTPgLoX40L+EFDDtNmoQ1SOgtn7UMkPq+5cNBcrRJUbwufjdcMIxrc7ZXD7fQHJlcfw2XrR8QPQu6RFEXmyy37kOKBhzjO/miw3kBpqRhfKAQkUHS5zW+KUWds5CrbxfQ2c3l+FUDztY72S7n5uWDBCh+T0um4oM4qIswIWPrz53IVRaTTZ5//UEwQ0t7vJ1mBz40r7kkhiivL/quXQjUEF6d6+r/YwPdNI0ihpjM0RtMj3lt6e0kUXn2sKg2dpbxa9bdJ+lC1BfKOYQvoG/6iREwt1/S2QyxxZdA62jhB04pZDdCGCjefJfYArq9wFd0GZzojKaSaS8KuzTVA==" title="Mekko Graphics Chart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311090" y="2124527"/>
            <a:ext cx="5392221" cy="3959323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chemeClr val="tx1"/>
              </a:solidFill>
            </a:endParaRPr>
          </a:p>
        </p:txBody>
      </p:sp>
      <p:sp>
        <p:nvSpPr>
          <p:cNvPr id="50" name="Rectangle 49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M3u6CyVN4d8wMlUnZCakGg1qhNS159EKG7bRCMmVj5pnCBXvipq+aY4a9C0M987hpy14XY0uxfCBGCyibhM8GZzaExGG7B+Ct0G6LtXTp4oh24KWP2qfGZokOU8EG2KXJdrR5oCSaGjbu1UcJ3socVdWjwP84h5e+fyJRq7KScfcjGxyyT69ow9p7lTmScVMlo5ZG0f1CIZirACMcQDtipwjB1xK54+JAUZdWwjh5wnuj7OGRl/7gfolwMXOWXx89y2n24qJtgZWj9AIRUOyMY9bFIj74te5RwzN7EMbrlJe5tC3j3qjK/6T6qMFoJHbqgoB5GH2DZjn7YL1NnaC9paxCEN71VPReDhBIvhp4CokMwAq9vFMCXPItXTZ6dLS054mNGRxZUCxq0O9UQMayrho4UZUn7aFSFRsxqaaeLl0pl8KHM3jBQ5L3q4Yysz7IviQoYxm6bAwsZsO+2sTtN6ZH4YceeezqaN4Dn0MhtQxmc6hPrPfPB9ux/f6EEVNqjU0PbSA1OPBLyozFyb/seMdtVy7+/Sahz0q+FhI7Srk28WEYAdje/Zb20t2LzLXb2G9VfBRYn2FUMnFv6HVUQVyAhevlFGTOcYTU3DXhegPidIW6VK3DYlchi+cm1gxU5hkybwl47LJonekF72OdBUuUIqbUwjtiAFgFsZbf3pv+DwfnkkGvZ/iDyV/5qWFNJdj67qIj/e0MnqEyG3F1h+BzPpDRV9MOhsobIWzAH1d7b6uUFXuysW3C6XowdodFxb5D146pBH9R4THBGoGYelq5Gn30t5XCSL19dSZqd/tFtjT8AInhBWUWsoB9/tO/1epKqh8Dk0gUc5K6x64fmBGJog0RgqQ0FxZiXnRhLtUiXqCCac4YqycxOzDGsakegAaPuUqAZrk3xJkUN208fB4sfQmMoskjzbmMD3IBKouAfY+wsGkzB77pIVddJT1qw5NdHY2R9jdv/yTCiH3qUetCjbgtfpxSuhSgwwJeYvY8JG+TJTaXjEFNC5MP/DdZw4lQmy6vcAB2ooN/lK+Ng1tBMGHl6EuoEQ063GRN3b8wjVjnRpEc0B6h9EPOR9aKYhLBwNFws3k6jQ/EpLdUgjR3lkd9qM764zV05X0z/n7udWBGR5rpwOjkk645GxiGGL0IbgcRX2nD9pIoadPZh2VQkeAB53z8R5mCesBJ+H1euy/oUTVonbLYGdFwEVVsADhClXqnYrXNWAQ8Wluy/ycO/Up9iB3NtW4G3JwpkS1YE9bSJU2fXHBj+xTz6xw+J1TZsAPTywcWAd7GhTfrcGSgpUwza1jIrRaNXWQT4QhMZlMWmSoqa8kTRAPp7CI2/XFTz74gt0RHeww9abM0YQs6evaA7xkMnQwN/nshwVPm0aYQuz/RU5OWOrPdiDzi9ogWJo+YjteY1H4MK+mY/Y+t+M14LH/YFwkd5Hz6GoUUjnZSYLVMqXNgtXWIeZ8pJl+KmVtTigMy0FFmTluPBdmk8J9f0XN+iKwWO/IGuYrO8lFkllrVf9yslKDWSh2BNq/AxlmYX8wZAfscfywUSGMebsQfG1uHjBmHgFR+jdNOaPpnO661k1n2nH0T9DHUGoRJfFGpWP3htPeAIYnzAMPKru1e8rcRKOR7G3qf9snFz+OXgPrGPEu8Gmcg1Z7m/UKSrgaSBl7ErmZQUS6C44xfggOyYywclvw63H1f8yz0rBXuP2ZTfS2iD+MqVFcy/Ow1QkBDKcUOdBLxmseE+Oskc1Pj/ZJPMkVtpIEkA19Xc45tffV5XEAokmHgd9BnUiiIhTRXyBBjfoHH2DhFyVwRal423QSTAKy9Hr08NOwiiEBmUefVtEM9Z+yFxVgwRAOEXqTLLhJ8wdHEJcBrD0vxYlQHlO0srSDut56QeFawpocbwVcGHDpfMRdP5E4tn43P8C56rW5IsfkHyA/L7C8ByJiqm5t/oJkTQ/p1oiBYaQul/I9W97J8u9Yw4+k7mBPhMCerAnAPEqiI1Nd0wSBBGJm/fFPv1egqX8F1j4TNFhVDcSs6RvGOl7GStObOWwXjqkBZUDaIYRZZLw+SczNQLVcaPx4I5qK+AwWTgYlZLLIdSyidtfULxjaEz7x2F0X+19RG5HsjtfnjdwcR3SljwnpEdqGyOMqUXvYIbOkFHW/3Y5zSlj9gOJjTnnr9k9DJlISHoCE/JN2u+huXd4TLPG9V9jMBbCObLKvQwbh6OInsicCb0h5VSCmJD7/3KVhThMIJKRVvSuv70vjshdcXbWK8iTc9tUnqbBbiuaGBksXAF04chjzpnDMsOc+BT97O3ik3+3UqHvQJEXjwF+dRToWFNeoH+LrdL8sLaDyDUwNH//Gxx9W4skH/QaOLzs+UcztrHOQOCLqGaxBx3iaiMbohzLoOKCHEfEKarUEepS92JyeN5YzPk09YOlv8ErvVGcTHd6BcwyX3Z0JslHr7GCtSYgN9VX50i/l19suHy6gdKLRB9GnxFPn48GXlmwghdB8fqKwSOntXW6IETaXSd0SkBuWP7w1jGAGPna1Cd1oEEJ0KeGmfSW+dKs79d+daewNMAoqSZOaqARWAM77YjTqegjq6Ds/2DDbRLWYVkHEr9IZKExGaU5TRCAkrmj+laPIg2UdzFH6lCPEg8G5ckaz7KQe8e4YlWuC+6Fshxi9ftaZsLvG75WYzTRinXRt9t1gO1lo3r5vwlW4jZjIWTmp0VNaARwpNjPDYPmxLdlmVEapF7YNipCFf7oJnh0vPbQ6L3ZU3ZZWAVuSSDctAkW6BPtJHSjGF2zDZ3oFcsiqD9mUD/KFkz//bbU7DJVqET5aPCAO4XBy0L18P5xRMRkui0FnnhQD2VLT5mdPuxRKyFQBvvWdUOTFKEPO9lunkEkovQrYHOb+8pEHaElSHklo4V72m7KCY7UZdCWe5mL7dpjFe0MYFZeY1P9XDFHQ7gO6Grw9l6gNT43SE5xDP79Zs0fycyyt22qkRFUPfSizOqcmhvtGDDcv7hu3mvyrXUGGKaLmLtCO/wu3sgHNR0/+cZh5MrGtZ8m/XKD2IncWNZ2tY2c1983mhmcuIkdexh2UPMwNiqMqyQOD93DMbcUZBSfw5utpQ71G1EEURCzwTi5IptTNPJlsLYT1yTp/jDcmV0ULCnylLpcphGfMr8QuLeOoGiKIvsH6SBilS2PRdl47okUcRXEXrFDR0BaH2rG6AH1TE3SWbUBwj9aQ5JXlY2gCa8s+UyeCdC0Sevb16RuQ6Y9wPgQazvuE+6hQp4hQkwv2cW2girYKs0RcyF/lv1M/0pFveBYqBFS6A5DP+P6oJAs2qVysR8Zm3CRvon4s+u+Jf4ZPJcy4ZUAI/NHY2ijZ9alqnhTETTLsBGltTWX+21EC9vKkkajbQCcgVJ/Yb6+qqiiot0CFnABp/rTwwFo8cSDRcr3/WDXzzIqv8qTd0Hzz6+DUCycLVnkvDrBuJ0W1foMvnyMvGuZzZZnFLRnLUdp2hkKj/4hA4OetW5/a7CNdTx5+gNKsjfNu9b+xM89xuXXKtflPeYCOJ7KqYtA+WGDKNm8xQCa0WlatBXHkDd1lZZNuHy3uiWu4Uk8RkfHsoYsr/tM1IdkdouEateaIGIkl/RZVkXr06MK983p4/8EKMYeKsMXXYkDX2h8HeMeMG9q7+7FPw6eqahd8hH8rMTnehNPILg5ipCF5HoM0Bp/Qd0inekGCY5OoYvbhUOml05iB+SHrJJZRYCOQvMlcByLBDRNGsPkvQ2SecyZQGB3GmC48IY9bN6VMurXF2+l3+fovU5rUYjo/gmSgjooSu0g/aAQ+sdl5l6MDbv2Yd0IP2Hmz39Tmqs3VaK1NWuhLyU4e6ieHLeJia3oxjv8/zPxLTb98+4Z664TMBDwexNMYMCYNgbt6vkB5hldSGgh8iBOxcsmXLlPUQA9zEFs9Jg2Np4RU5Z26zH1+SpW97qrbW0DxL2Wf904hkTXkZWX7rjP7dc9IFlUtBgZVd0P8HAsUeSNcrqgE8ANAx56PiKRPAwiDLsAP830uKRm8Ahhc9+8ytiFJNsJ8315Pm/T9GT3HrMltYVJvQX/y+WMQy0NIOXB1GUA1+Tho8WDeh5ugvYu+ZDpgkA3vLor7fK59albur4Tgesh3vdBoW6POhNhJS/Lk7WWM9jWfkXB9fofAopZq+u83zCH6BpNNYVamsdPvphy2Id5p2IERsNq7IgUSpQ+nQm04KQB9pwcT9rFw8Ri6iAlCgY/hz2F3PmcMqbKmXHpCEtAY/f17VA2WyNxbyj2MYI/G4+S7Wb+JQVmsGd6YlTS44MwpY6qVzJbLfKN+hwpSQaLMaEH5MVt0kEP0mg5JAFWRnjUubyza3EDDK1gvl2z80L8UKaDV6+HCW0KN5/rl97WV1PsLgXJIYdMwiVQnJWBlHVxRRCKJcoKRKfFc/DhK0Cbu1s87KwasRTgIRBBDLXRgkOhQWAyL3DAxU+Y6QZ3pT/bxZw2gIWPCiYrU7Sf1guBFdY8qZl8CO4c6wt4nLjsh1kwEvsfrIB+GTCgauq5wufPXMyRT2IFl48xJw6ffZHbRJcdKQTuq0+77iYeacnb7p8kMEZyiDlqk6g6fhFIkfMdd2oL0/EQkJtacX+B1yI6PYjiKXwCkLnB67LxDoE2dJHVe+SfqLofRGgj4c1lFUgWZBuRZgASQfu2xW0q7tOGcD3v1DPsqxWCiDW6SaqpgTdBevRyoSudcySYGo8Aoy37yCn84hwseMFM/XFHk/AguXvYCo9nmhqyVSNgwM6huyl/mUnKd7qJIgDD0t059QbVBpvxDsrpz1ut7WYKQuzakhE41p3CIlLeirafBPuwHFBdBSaGbcBAHTCAIWROEFA+KVW4F6JrIjZ0JBgT6ChFmCGJaOuQc9Rzl6ceXJABrt2anpBktOOwJ4Nk/P8OrPlnu/T9kRQTQ1HfCGAiAWJ1p2/KZoHe86cjUepeLcOXKI3WU9YShLJh8ZF8YtcKSbB6NKQNq4lJ1HvVvQDqDfsYdvY8g0ChlAItjURtIri8vav2ZH1cjQNBW7IeG3Zx1Hy9Oypc4cZ/2qLDInSmttxIqr3z2OHGMtg1YH/Q2X+bSB0rOBsV30njK8nBgBScAqcf2n9+0vpq7V6rzNVjHq8nJM8kjlRsT5GORf/au76mO/ZbvNuCYgzB2NI6GU7jVW9BfbXdtVqY11VUCLWc60Q+YdbWNaNYe9udOvv86uG5EDz615GEHpm0+K2vp5OG/1W+eGZk9IQK7w/URlU4h9ojVfHbV7Z5g29D5JEhXOiuPKM8PsXVM8PlIlbEg0smwZ1AC38K82mv5MSVK71uaj3YH+1Pj0Z38o5tE+OuJjDkvo22sPpl6uPAgsmedjZ9+XoxgKQ4kY34NgMAjUiDMcy7b2UzbFNVFkJDd3pzM9BJa7QSKnvJ5MWF76WzMQq2OtL6kveIu+ExdRb8+CZkqdCVyVFfX/cwMHrNVA/u3Q4MqV/eQLP6TXlx/LoMn78BWR1Pq+WAdueAZpYLg9jtPnI/6oGvBGhZmKF/Di4gnUvt70a/6peTPUcevu0yp0f3YOH1ZcKvhRQ40MfQyfISBmrFcgiwje5dhMZ/Nb3agTvmeIpRbkaG6er0LW5cSK72BCsqUBSAYhlEmbRMcqNfAH6iGDi1k39qc1wV6kS3YxXipIM9yH2VJUBrOy+eTko699S8lRAzd6bAG9F0uru2erRmtMzeg0lnhdFqoFpJ1iI1V+p9To1efWPfq8yvMS53QArTabHk+C3ZWkzo3DZ/XMJ8ZcpgTLzNWo3FVuBGul2LaF7wn/HxA/83Gvkqp77AsUXALe07YRC5QkCvPHG7VExUiltqHU/hkOZDdRnbH2uherPeJ/u3w+3kLFeBxUNLkd5Q7HadEpVjpaGmEDrKW9vJJc6TYyFwZHrpulG7jykgjHa0unYzhhqMaqkTn7sjcySnVBg+ku37qgPC4pnItJuX4nmTczk29yDE6t1FfJ8LSHeBVzq1UM4Ks5L36ipgAeRhYYgBvBjim9BaSqaBjYTyvWV/EVck4ls+SiS6SXLfDrlRceyThimWVRDjR+mGWsRJvo49p4WYomhTWHJauilwWzcR09sxMbDvF9vUdEaJuuYgReuKnosoN6z/8eMKONBc5lMP7dUC829E01fI7hIqC2Oz2Z+ZonAdtgBurG+c9pdRgLNUUbgEsDkpe1YxIAktZzzh6evP8XWumkZ8Ktl496JpJ9HStg1iBIPRileqwV3eqyl5Y1zfekxuD/nnE5YDR7L+sArge9PBIrSp29LrL7Wrlb5Ml7/K76BCP+uL1ZzVTtnvy6L85HhfSPJtweNEXoyH9YlVTJU0Wf5gigS2DILFzijC3VBLKazSI+vtaRzVMdmm/N75JYdvBKU/upWe7Jf78FP5nAxNorFWXyl4fGHgXrkG8yGJpSup8jI9za9IaLxROC43ik3pNykXbCdoms5VmToJ680zpvKyOddqCiM5hGPvWjpEUotD3hp9HTSc4AnS1Rz7A2SrvdcixRQTxwnaPHl2Ktwqh7mfGGpVe0MAwabOY0EjDmwOR1VVm7UwAM7kUVhCKGr2rCCQvzth0RaYzjUgc0D3YyDL2BQFIAa+SlIEQAthb73tJLF7XLm6SurvmgZXdTOwSRbFaTIwFb5tvYFP/f/uD4I1iA71VjB4UHEJwei1MPRWP5dumAnjAA3R9/8u1RtU4WM0nyMQBce4CoLPVtSJaW2CMlTviYZBhY1EkgdHQlKEReDGifZU28vpKVuA9O9AIixN6oIlVC6nF4WnPs5TCYPhwT/1edmphwSYp7LbXjTL1SYyaOmD480xoIcrzcFIfW1JNY1k7KDShQyfXxWu8UVI7UD+cjenbkGnAE2qJTbMDrFOX0gsLSVf8GUAij4n3WBnvViFFotykhQQTwHWUhto9cVvn9sQbAsFDZANUzGq2qKLczJDzu5DlXovh/SwMHCBit4a/hunS2DOnPWl62EMHGEmxB70x8R4EALfXSi3F8QejKb6jgBuoKZnIlF41J+LaGn3Wd5B3wdQ76I+FUGKmEYCtb1dokhemn1L+v1r2ShTx7G26AMRB6xU/2rYWIP1x/M9z0t0QhJ9PHTIILVL5Gdx9ZSxVosHAZJtt7SdleqIvGGYp0czMMIzR/ecWNsM4Bzoc/cIWTpGfs5EC1emE8Px2oW5sYw/w+roW4A94Tv/IH1sJXCar/bxVeCiHuayChbfqmFn9n0az+2cMSfFtWdRjh4hbWKnfeHAsKcLtMuo4ua1xvJ6uDm7pw576m7jQ5D6/dZjTDduzmpBVbFhQ3Sp5DmRULqdHw9yhsLdeicDmpRvJXXzQy5M2i57lVV4NpSdf9EFBZ2xoSYBvQxh3zuEufouTBMCukDoePl9oYv7tf7Nf7U8ODVX0AWubQI4yD2gXc/WWkTxNEPMElAH1vPK+Eph8+eSaUgZSx5YtXQzYjewt0EpeJ1bRqZUEcqTLiVkt8cRxmtZMBZK3PnBnOoi6dG9fvqnEvc/eWfjFLC+rCrTrOFWlJok5EcT2ZKE9FPsLo65euxxPndKpXAAqQz8ZFoviJYwJyN9qyeOXI20elKQzx1ICKd/oHmLlHQXB4CRNIYtqFtnXXqn7peWlWHx9ylJQ7J1fuikoYqy/d8KXe9esk7Pv1HZTx85Mug201Jqtisf1EgSkf6vRFUGL2CR0kBS9iSQhEbot+k+Y4rrGsbcsCV2SiWdg7sK8mAFCziohd4d6WrJOp/OzVFx+eTN9YPprCZ5xt9mE4GZpLabSQCNfcAjJGIBoT0bxKpslwCqoZcO1vNf2H+11Lu67qG8NMnXevRiea5WKjVpYg10a/tjSghBXFcARSfFgJTK3j1oa2S4gT6alFQ1pd4i/DgLS1y8VSqPGpj7gP3SAHFpt+6bZe31pnvk0HAYeTUifMfKK+RvLPoNBkRm3bV/eQMaQzTEbjIzIWAynxoaH/+ono82vUWytLKequo4z9+ixKzH6xUNzuM+2Rv5j49nnRTdC0tWo2HzcHVjLjL2Czc575xQyOHOCPju0yR78md1p1qoSoDy07eYU4hoUb4DCbbpezd79rH6D5RG5pRIPhSajV1/aagiIhLVfjK20dfd37iCa2BcTIirVhrDpRPalJtokJ3ieSz893kO7aux5P1FNwzHrff7+CKHGOW9bcVlfnxPCfcJcg4UVfSeGTx59Jk+TtatBBTcA6a1eazvbp6LNnJeSo+q6flTskGVFd/OZSrD2UBRKCTTJ6pIWTen7stgIFTqMFYEo3QIH81xD2kKBKTm15xk+dibpCxW7UpdtfjwidBjk0CBE5U35U95BG5V77sKQkHG2lY6lIdiHeSxndZyLWJBUWgiFFvGT8tf2/gjjCvR8ExYNZqSWJ2e4urPOXC4NgDz6+zkT0e9rSH53Df33JBOZa46HmjCtZHrwb/9AU5lXkiq8EJu1GsZ3QqcI7NUOPYRqmsp9cJpUdcnVr32Q0Fz1uZnuMKGu3kN6siCAnO10pNgPrGM2DLsSfsg9GzT8VQfGROd98R+DXSIcI5lLkYepRrO4XjtqU8jNcLjIA1++kYN97lNeWS5b/hQR//oaqPkVSJlleHX+2M8QddPYuSjwX4X2mbX7yLGYgz1LwXzdZnUD+CPKMtJ0QbhqP5gpZY80VZ7fYQwd3UUDyzU4D+nbkIPOfROCo7Q5CPU2npDhQoeebkkWQg0Xbd9dV+oIYSxoHNF+fL+XuyvPh7LOtiwN1VXoqk5dv0mwSCnc3ks+dGVNDxxZL5skTEClgb2GMBg4xl7w8FgyQ/2xccdIBxYUPrpcB8ZPFvU5NaGqFNiojUhmqMF2xlC46nzT2ODQ/j+YHJUuUJQtERC0n56yzwP9MqYZcxeDryyGI6w7wDcQ5WUBh71ltR9lFcmpnnwzGLzYI0ACcEB6PkLrl1MlAqaUIOfvB6CVi4kyWSpF5JnA9RMlK2nv9SmhVw2uk7xoUOtvRxrSWtO0De168oV6EgJr9u5WPF5b25eWoldMypmj+mvA7Aw/3fRUEPL5IsJZK5YBVpkrFM7LAmTNDpP8Pgdf4yADZDucw5Xk2Mu79/cqT7N0NT/reZ0hTgrqMV/qNKZwOBlj9iUKGY6WX5ZmRSFZcf//L1zd1JJ2x9PRsoIJoBuyxObOi3VZRRbXlvnwiKaiBJX9jXnLg35sh77rIpLyxixQwP1dBE2zDK3pTx5BsOB2Tj3uWcjpWG63BqQTP6eNIWJnyIry/V38T8cAxx2CitCYzs/vwl8KZ1Lz1uS6CXiEXP1uvsU10dHo6Ny/X+l88Rt8qAucph+2AD0NbCJywTUHZHLBQxjXiLzM1FcQy31BjV9BX7JuU36kG4LlUCtX8GRCRWjWcCAAfVa7goP2vD5XcDSW7Qx5979xP3WB7ovhOQU1oDEQYrDnNIt+KnGM+DsXV8RBR00+kAPeMM13sdUzO1Yljv7KPucgpjVWNB2oTYpxSiZDozYKN1JrTIT2fnwxZKTu5gjWccICGmA1PNrqQMYi9dam9XzpeKOYI6UCIrshG1Z/VUAGn1aexfyMFJyPekASwU5Wd5u61TtiuDhrHtrh/Z70lH/28nhcHmTkQ4uGofkkNSmdyaAUVRYPEFCxiIZ0+GZj6TS48ulkU29kpPisgzCr6RI2lKTkUL2rq9q90kaeCXGXROxTrVgsip6t4RTxS87mXOpp0w377j/WuqOP9lXR+A53UukjAkGDS79y5JBV0ev+Uo61LfRTgboJhACTvurMfoNrqeVo0F9ykPMNbbZA5w6qlMiAFfG+pEpAVFWShiEk4Pr4cKHSkQw+FrcYhi2mD36Ev42NMBXNSQiCPR6djpalAYVv4vbV7YRnVy5voDFvh6A1W+itCmQhawFawLvPQOWwrXJJ/o3L0l+VgUtjKXbScxyfkCscnCmdhp7tntVzJx+dS/77MfNUUR3nK6+HUnHjb7gwOSqyw6wx83dx9g6td4hbmL8xzj3NozRPCBzTUPf7GefPUqYrl/ZNXCnBnuze1hcXHEylgO18NeUSvPtwimAIAF37bdKqSK24lDsNmFctBkW1I9eRT0eE+8iKvknVcZUd4zvAgyFIuAwpJR0Qe9VJtrS0Kk6K/e+G/qrETw4KBnt7DP3a65uuJJxAnM6inYh53NIowh6N/a7vtdEqtsxFpLZSaR01OtqVbPW74ccWVj/3y9vEQfSgZBh2xgy3l6ED+FPPSdaREJ/pdNjfbl6gePPCIaTQqZnlxpOtuyuccQn32132IACM9fQEFpcCBOgGfFIpELg0zwOptksP+bt+DSXVj50ZVvuHxdNqGfq08agUQqvnES2Ctbo38wAXGEM1/fVOSYkTCqK6c8UP2R3/peKAH8X+U3+D0RUOmF6c55Vt1EWdFUzDsGVrXvlHUyElo3H5IgkE3eanW6NOzpMAVjgKmqHHU4WJRh48xJzdYJoUdZqLL+UDa1JT+kMjWnYTDc0P458MOfe3eIfVK4yHp1y7WQzJza7TLKC2wHce3/VpVi4H7vnHrKuZxLHSRq68D3p+WuRV01TMYAqHWja3KS0dmvKUFY8WS3KK/k6qxXi68sZspCdMSYMp+osRdTu5s0j5grZw2uUdEEqTfsd7Kb7hJUtee+ZmLED50pDSjgUJD4k8a4c8hTG662Mya2J9klYEZ5o5V+yp43bMtloc8WrnxWfxj0ogdD1rTDkRW5mEj16x0etKgHCm2vlL1rppw6zo48z7nP8uioh/sAE1O2pRDDHo3a42Xj6WSWhDnARkDyJ8nY+knDXYZkTIo9coWkjd/NintEbEEoI7Yj47CQnuqF6AbAFIcSjt7fpHXech/Ptbs5/PRJ7xKvdCyGojYVXZiHDjFBjiBRW+hjzuMnwsQDX4sMQGXKBp9yL9ntq+/r+gmKaXoA7fddIpS3kb4QDCsPEPdWsAabov/XKFz3Prxl8IMwiuLonU47+aHI1lx9Lleqnb5U4ZDyfCFJP6ay3+rHLcFAkrwF8FCrijGk/No5uYWf0596G4vEAm1sTECm7qyRyOvTPhCq56pIZfnBvHUoaZu6LZwW96iww31SReUKwH4VgXW4vHVsnURpAbgmWWPrJWtELoIrR3egPkOENAYPjwp5jIcsB5+MXxsaFcKCGeBgsnC4qSwF90W9ymXomz/vL1N/yNLQT/RDPNYOEiSeNeDe42VW0rltIla/ewUzT+YbE5JLeQbg04Mpng7XQbs+YTlD7OC5qp9jV7QA0zwWll8ArOi3FbLxAKFOQQHDzB1ZQfUEqNo9bZTKrRI/1ZiJclYzdvtp3pseFvaDmN0sDGAMD9YVHnUDYkoqz+9LVab6rBd5irl1iIpMG4A3j6iPaFvLSg80RWS8Pg2he1shAvG3ma4D2bBGdV411Hb/eJBdVZ9sFC/F7tYfYa5JGMbmzVSamt9RLYOP93ug74sJ+5TTX19KrrhjAdBMWE9NIRTST8zXE9U3Kc7RTd+qncvZx2b5OZPgxX7h59xAPh0IJthX4x7pRSO6FvCWCqPMMIQhmEG3H0RR9P2YQ/FLX5SP2t05+H3mkm/yG0/oQO9NlP86djLUaEZCc3IH87IDRoRF4+WhexgM0oMimwQkbX37jp+AEClBY6EiNTw0b13Stl0FSEd0zzyfiqOgSghqq5tnpSuJhho1El5OBO+i36/GyVsbo2Opii3vUe7HF0fgFnhB/Xw6SCAMlyNczTq6VgMBjRvr0rgLjPMhHRuVLpyIpiFNUCCnrBKjSND4sXgGpsXIkdVHBFogA0cdLVNDT8owtNRn7MN2bf5Zddgu2fM4/Vnp739MvJB0pBO1OjgMJ3MYYUua3hqhtGTVNjz6NAgZrtQoLrRuvPpWVfSol9Mb+3teuUZuiKUeLw0mM3Z11VuZZDysxDxDUhPfaw6IB/1tJUjB3p4s6bQCSO8bTWq9n0WfiUzwd85VhKoo8i02rbg2ZU5r3iuhJQMe31mr53m2hsUb+dWoKAV9zk25bpJZAl+ujpUABxuFvw0uRvAaUXu8ByYFlo2OFZUYoq4ukQpM7qIz1cedaX0pBgV92TZxZk7u50IQlSExnBGbtRbfdc2tiCW/XwhQpqvCOdCrZ8WmIh9cRdcMM9iSpsJTlyBB3sBkWsp5XkBGaXaKsYU/hs7rsFF1rburEcIyRqO5vKemFm5f1jeb/S0sYWFGfUXBM0gQDvk1QDEtj6p4Sa5sD3eY0n6sVBKGq7wiqyUZP8QvHVc5//Q3BCwqID+QycPJ68lvv40WsaJ5i5wynRsfioWCiFDSgMKwW9RlsdfmGW6l4HSes1MwbMidZS8d7RU2k7wYPBRkTqkaAFMiY3xgyHAbdgZP95PFL+HuzP54tn46dkzYPrfpwUjPJdQP3khNtc2J2MuKM5ajr3lKCiHpQdTVxc0dfam0LAsJC7Hx/Q8Nb1zCRZljYxgoJ0KyGJuKy5lIub+9lQjdKCh1d4MWS2I/skDkDnU3GdVVDetu+lASNrfEZnTpT5hGga15FcHTdkn+MY06w9DPOz04ia3c/NCkEEocgiRuHPL79p4lKasMA3zkiRHHgzPHxjlFwNo2Ko71DPqb/u9S4qUgDIUncQ1FL0zvnqEdl0NBXVBzzOmnVcvcxDQSNupchAIt3WObU0XTFQ2N2d+1L/y6MugguJ2IXHol+PgqyTp8qGCX5GKQLA5622Qv1d82OUWMbBXNZSxQXFUAx8RdPNQ6/AVX6Ypn8I3ADXzJGTc8G8YVptV3QmCnjSrKrwIUf/cuZnmugG8S3mwjbnQBZhnjZb66AiBytJn9NMFIh8C75RiWQqZpOTc//sDFWlEkuodE7QhuNdseIH6YccqPgy0jlHCIj02LV2QnICry6w8snjOO1uc7Mj9K8T6LYVnwrboCvNmEHJseXlN1fuD7FrwJVAG74y8/8i1amXoOEgOKkwXsN/1qC+nR3BJ71DdLX+a0h2d6l2ynkL8meNcZqP2IxRO62w9BucWQXM8NRDTIx1LGe2vGVLpnfufHJqUBVXXbua1z+UQ3IoFIAjDq9R7PEn9o2g3Sgl2+/pAbmKTwV8BP8Ca94ClNu/2Z6sDP0rUj2FU3+X7PFK1tncdSqnbvoj2664rJJqFt/Dd7u4w33VuTltNWTwE1dr2f9yOUzBtBMtq7hFBFlFHOkmyumi11kwGA3Eto9k6jUBe8JWsyjnAi+hCwe1iBhcgjdmw+I0DBpFjAspctAkgQcWZ5S8Jjoe/gFTA/2GmTRrfzxTqU5+wcSZOLfpfcpDjEgeO9C0fkKojielqAF/qD8VKANspOCzEkoxP7uy2o4728VpcVv5bB6o+/kgk5XOUCeugAzBZOCq1FZsdzro8BlRDMTdlu5sICqQvwvUT1YMnSQhekHY44TilYERnSRe9RdHDw5vwRf6BQepI5r4x+46zJ0sEGfEbL+Wknf0UgXVbMmX1VtrS6odEIufCrksl5QEZb6F27Ge/UYOrx4yzRErfPGN+3J6u1N6PYUlyOAuCZ+e5lTVegUcbXXCgyG8bm+w1IbDSPyIAL0W/mbHGFDY1q0xVNycG9azNlj5SAYo2SrBPb9016VIkLSBkY2SWJzNl25EVD90F97r47UXlHn1J+ZLiwRvmt5Eo488ICfHYTcBqyb9u3uVlrLWcZjsz7IzH6UmkB+mgjOLiaCO51DrvmejtQm3ejiaiY8wm8an3twfr84vKVcxB15MMWBkAEI6zxDP3FHg6IaqqsEcGc2m699bRylPY6oR/2M63FEKvpRRpNzVjlswVzH0JDArxHc4/fJgDaYjrWLQkjOz1V7YGVyxBJKaF7IFsm0NI1gYD/1ywg56j/o/+cKH/ePImV8ZMcj/IomFATIAnegWh0JFc3XZhUWsIlUifsoPK/Jig1xiVhiWhJvpt0M5hzZrAKKLQ9TGlwmyG4lXfyzjnG984Is6NXKG1nyS3bSU9K2jvoLJq3jBtQDJrDmRSdb2rt/u5nNM9UoAYbWY10BmxmzhV3vQFRFgtIhVq0rEqF7j9zyeSjM+L0pUpysKL+NJgTw2OX7RivYDHGWSyvAvnNhHpv2cFZQ/P9IpywP2ziXt/vpjH3MM5l4PRa2OdOZiamlE8kIoJFCTsjCLc/YkBhkSUiuMxMRmvTv4tKUrcjyxstnncaVEDrxKofLaIqNUkiMSrFbI6kE7Qj1o9h+JHksdgYq2dhcJ4CetfgK5sImNnU9zrtSmBFv3ZEKMsuPIirAEgfudw1RRw56Pihg1C0hemX2hXvyypmVGNfq2nJTboIdZcS6baH2sc3Aso+gycStBNjG0EBDoV+LY2+IduIZrMQiVrADEFkZX2FLNOasWpB+gva2vQm2EUuQjouwBbnTdb36czYlPgiE3R3FMgMzk7llX1MPweJG4XT+2ruI83OSvn4m07I6MQDwal9QK321YKIhNJ2IPC0UGKrj4O8W9vpkItNJ9OpHvdRHJXp7zBR4rfcJl+iYfOIeiwVk+7JnGm+vKqL0aDHuLoJc30pIr+dSx0dZjdBOQ3vjh44QSdWo2tH71XBO6KcBGAk3beoqFUxXLI/m0TtwvV2MtfBYq/dRg+m5l0Urno1wCiPTlIj0yREU7rjvAB50Mh1kxrWZTxjGuLU0nNqs5yEq5oUXCG0tbyxcyrLqVPFFYErTJ4TrmJ8UBM+iL1S07etIUD9bOhIXF1UpOW6ZJjRP5oFgkODJzfxQcsxIr7Iun+v8ZmFp2Z6krDOq/sb4ptOBVl+VsiTzzliIw34p2KOZf6BwbwFW8TU3MBUG2HZVCPvDV7+g8cw8LvPcjOqm9ikp/AFMl7bcLUaghWHfG7YAcRbE3fEIaga5sM5/sErddYQCBrsx+FGtZSFXNn+aqN2Ab9ylfzR3oAvdMw8t6bIGZtm2XYvR65TCP0xZz+Z1Un5/XELdLcs9GFMQu3n0AUo6GsDNTJoETOPyGz6oBluqgXe2U4ITIAl90btNK7mKwdAEaj/3MFggqtzYsC5vUVqCA5BIyXcrdZ4DWhg+X9b01VsRHQEjOTKJE2joAvX7S/cZauoMFz+WEOOt7edzRh8I9eDjmdMbKOcfmFRke68S8t2XZlX1zuQ6H3c01zrA+Wira4yyYU2G1w0qfbu5YqoQf/hH/gzcH3o0Qvvzejo9KnEru78KLdHVhJcziXGeipVKsEDs+fLU8IDb/uNqPdHqnjkGPwUEGvNOjofEfqkeU/W0hGirdA2m3dmz647WGVlZRoo527lpPSUGlFFSG8BbTefO3h2o7+S96GaFzccTbSADDNJRD/I5VfZ48V7ZD6VBFdbezFJJ86+VIFFodhOyxFeoYeuV9eqUbs+hT1Z4//K4UFl11krSZL5j33+cyhW1LTlfRVbiTVUMrNf0YGVS6mcEmwmJQtKJhBnMF165+sxDgfiYN69FZyjYKL6FRUj7uraJEJdZ/XgMZOZDbB3bRUND8UaNmCKCp/T3YmHqj/WjDE7WHnWtG6rvuhqwfPAHH9x8EfF4dFDWrXL/0oljSgcjHnCeA6H+GfeInlkEzsdZfof/fKcAekcgBu6wZaFYVczNq0UjIv7/WH6hrOiGQFNOCrzav2plUEpz41dHLShrSf/8m5kpKCKm99t+RhEOo6F5KJiSTeauzBSYvzwbmUntez14ix3JJzzBD81SgQTxCDkBR7upT6Cd5GA0koDfmHmTtk+Fx38v37GroNxYd8t8CwdTR6+Q0E4CalaXKtwtBZCuV4Ld0S3CSzL+XfLwLvQYf6g4f8Lye9yFF/sKm96i/DYzes4vl1NAa5JWVS4UBgxH1UQuvpzCHrvetKq5BVp9g/KclPJ0lPpydAWGoR6buxn8pxpnRzlFLpk69QBrBEkDfDnirTJV3DOi6CpTcdwZqTi4Uw8XquMbrr4lPlXX3EhrEbWn8CFn+V5u9X7MXdblijw7Z+7XXKPB6TCXeUDPnL+yl+gyPr+zPhG7MO3mlSpg/tJzGf74fZqtFqJoA3NreAyJK23VrjQrhJmJLtQ1fh5etvPbYcWRYCP2c3kgnbyeb5+dJaPGH2XwJC9widBDqv3x6W5iLc3osqm9nLvFUx9vm34DXQPsPrZX2nBFFlvAQbyDILjykdw9bMxvu5N79DbBpXyg3p4wDxgLcV3gEyw8kO8bbqwhF5lWNkoWFLqRX+dk0f0UGTn6fzHIWeH76v17WsUhc08M1J6zUw1J9fElhHXGOc8yUUnlkK8TOq5Sxx9qmT48ZKaqrd/dHbpc57DJg/JIgO9bqGdOZQhCtUyvPKyoNlRazdRU7EpXYSWrkYhaqDblDRvTahO3o8IlPVGVwrcTS0AVz37o+aBTRzENT6XoISuIsPzeXlPZhed4Aci0DTIVSdRXUGf118o2SLukrKq9jkyb2mxBSFjTJuIgNU0gYsAK0FSDC75x510taFO8PZR1Foo0q3jlPHLVeJOT4tLtMAllce6kbdJ9r41jUbot6gYQpGLCFDfG6HhHO4gecWj4FiiEfwYzI2HoCXoHfvznhIb3C6tzo6x8QTlILlwPZ9CAB+rz6qtj5yqvEPvjtUARi1PlKAZbYZMDn5cKyfTRbtixuDU4Zr6yQZE3R+0R1XKND78QNDvg9yhto93GwuMjuToUnSoFko0Rsvprk1uAN4zmpGyYqgyx+phF59AV12O50scu+aQrY0gPopF5CdsgBB/0JDrPF8JwAb3EwIaOFvM91vKI+4T70km2cKCi2+/zS9fX80J1HoyAmC6abyDM2dg1QQiu0Tq9j/SSvXkUFN+jUXN8RHDU0VlENhDWr5EnBbjHSBS1y+E3KAto+hRNvucprC8pzN+9d6SREHj6Jerp7nHoR6u/tze9Jhc1eUvX0unQDSVl2fvYO+jIDeQrlspLyruRej8I7VaOz99BeLvm8BIbFcWJjNqpdd6ZjVC7ZTo84DWWVnDrBJ0zJp2Qf1YC5vylHROdvcps1ohgvCCi3IVM/6hbNR1zUid0g6pZtFLzmELmwIan6LU4/cKAqjqtJSdxUiXJcCU8Jk0lILvE+Y42zSA8xGVxTJrrxMYEbwXyxX6Xe4llmVWYyeOJLj6EP+4jEqTvnGgKq6jBNBP0JwG+HHURBv5DCcNeitLaeLsonlk3FdQo147Bu7NXBYUFaBW1r+nV8SjQhUkvLkT2Sc3k88ms19NG4+KhnmYoYwoXTVNKAY/y+naPY1drkrTFArkfcPBKtSxQqobiCqyM/LFT/BXrx+cFc6MdIC9uIdnMTMUrPcNGXrvwEFxcGed/Cfeh8hxoMC9qImrwldwxNktyy6JBNudKq4/xGhpKPyiCn7zB6AbQDjL/RmLHOwFMrQs29EEMqBbutYVjaPZWs4lzI/vmYjERhZFb3jnYriyf/wV3+Udx6ZxtCEA28na1siwNJa6ETfz7UFDeq5+qRkUiIxqB+tFf9+xov5jNflcGdBZb3DX9WcX9W/tmEM0PaDJkjlp5IuaJSO8DuFcI6OReMTZVI7kkoUpU3RQOBx9JkHWXyisSGXkLJ9Ln79iUqSWyyUQtCYOsuO2Var+AdezqGjNNbcxsxe+ey1YKGj/O0G8yT5+Mw+w1bmHsH25TnWFwDJ4OL9+MNxd4cjHnwYc5I5VPAq/neyvXrsNBrNGG31zXCi8cGyXgm9fEp1npucKtx7k7Vw/NEojsRCdGpc67Gt2aLLUiB95a6jeN5r/YDIsOhiGlUMpH9CwGhsxMDMi+RIEB14rh9LohTygPrT0Umbx9WzmOYZpWVjmjEoFl9jhUyH4yGa8fiYr/u7AgF7PPNluJmw1uUSvcV88PcVKyg0U+Wd32+t3ObR0MYYOaKQxWwihmil1kPjdOEYCVPV39QyqJMDXjN+Ok4TYqOQ/S/6UMtgc3ZZ4GJHJ9HmsEhNtdokEBx5UVzypxN5W42NNC/JF4szlym/Kx8ecNadHnvykEKNhwjLjDM0x/j3mvzw5htGAMqzLVdYky/Jmyn6s28yJ22E6lBWXakyfrmgFRsrhYFwpP4dDYGv6V0NNpEiSolN179QgG9RpLDa3czTUKfqg5Wiw3HFYyb6Z5lYBrjENmGKZO1q712xg0LvcUpgLrab+HhET7olKP774qya+pkUyU6Of0arcwLycOju36obKC8WCdiq0XiLIc6DVgpw1yEIS4sVsDIY1plGS4cPpKzOdPU9LgdQJA5ueCZbi/Q7NehhDpz61a0Lf1swrTCXZrWuBTqwi8lfQzsV3Jk49kfVdzmjaOyEGsopJ79qiRWlNYfGJ426Fbn8cCWaqVdY0i8RgvPw/jBKZireXphoaXxsVfhKZrtLcjj4YZeZg4B1JVzca0O8GjrDVpevYgM6xdfWFW+m/8mfm4nDPeWCI6DZdvCtdPGE6BKwLTAddcypevE3va18+mDAeiUeiHZbFH4FSD/jsLbQxT26CZaOxcik1M0THulcBYXAGeiyfE7usILxmR6glrxXqERa58OddOdZJ9AJWTEGWkjuiJY7INLyvscuMun6Z5zq8gbK0yKmQSPJagdtiHnKInq9NaDLFmYqnYyZA/8kF/Q8YZqj210aeX7trufX090d+cUVdjrPfzFXfZoQW6o0woWm6z+e6whXC6vfuIjKxsWPdUjne438Sm+0Dt13gIG3l+OPpWo6t06VcDAoAsEz/A5P93/JAZy7/IZ1TUHXb3S7bREPKa1DAetejv5Th9plpEl7ms/HTp6NL5879NG/cvOTT4ndqV+RToIOpMh2wYrtn0xk/sgEjObz/VfD43uqEir2X2xybDZL9fXvI5eJFSv+j5rzodMLHtsjsrTZLkQVaZrer30hnp0xm6lv0bFz84iC2fn2KVN5eqF8dkVX4YHiFn9BacWfjSeAgMlmFBAusGtZRneSmM3YZdEnz0ZFJwo4F2oszPxk8k2mo0O68X9cBVHfn+1QhyHL/14o/h731Q1OUU1aWXr/HSkGQS1Y6SDrya4faWB/v7dcP0pWaJ1zZFebYVUMpGYmf7ph1ZA6o51FChJOGP39NV5GRrlhSk8qVvybpwiJWmR3jyUhHHeQKnOrKucTE0JSlAMcoIOUIhzKT0ilvOrS0cxVe05Stc6sw6X2rSjjQT7sfMum3RnSAv0laaLlbp0n3Pw/B0Z/x3W3gvJbLK6aCcn89kx4yLRNNyGTc6Lcat9C7hUXY6kOVtHWRQjKVFlEGI/RvicTbCoMt4kGg+ZWTykT/O1jjYaEgk8a2lHdFTO7qdVy8S5cn1kg4Vhj6uH5MKtEEqcm/li5D7vIeDBAQYSr0lWIiApWLkB8q8Zo93ijEjKUZlSwu75ubUFx6b/20QBBxWVmq5jDNgbHGo0dpWuddw1dDRjmCW6eSnB57RdFC5+nbYsixBPd0NP7DRxzW1Zm8WFfLlkjOWYRHoH958mSLHhw73PNmEgkB9sA8obCTCPCesoKlSQAf5rOmXfR/n2yzsZvAaBcxwJchsrVHU0vhPU6Z6/MjnW1TIWlmxPa/uxKxufxqDWK54+1npIhO+votTl70WzyzZUVXeBqfr50kZJJTHjZHVudg1U32P1GmvKsm2k1nl4FJ/fxV1EaTyM9GzHpYTM2JGSpmgg7hSQ8emfhWk78M5KtX2Gw0UDPOGDjCrxvGCSHQ20RGM/swl/kI38d6VvfLGOY+Jmm/Ug1dEef0/AwMjJB/1aeKdPFqNxB+vqI9Agf9IDG5CYUc7MCU3kVblF8mqgzgpngsQ9L6VKvgTdXHXGo9rCj1/t6J4K2AVG2bRQFCNRQwtPvrxCuI77/anSr4DuqhinPdR2lnVLhcoK/prxVPpxm0hAnqE++TYW90GZmLOtQRuktVBZe1GcpnNeiQU1abDpJj7IFtvH8Ydg7eCGCRs1ZFnqsDC/CZRU/xlOdpBjMXiPXie4BYs/VTjtA9Xkkxf1jPdsz4TAeQQkHctA2qEnyXrPpLioJayAXo6Q5B2VYAGEwqvUy9Cl3Ut0PKKX4uIRb6q4SUBazWThETjsWjyA4qd3Bgq14BJ6f5gCqQh8ppJjwK1/BdZAgtkZEfqckQkUz+FzfNaf1hw9FiFBtkS27+wNOijAGAZzTK03Ly4fsAhUXNIerRoOhLZhq7rB9Irr15JMyNxl344H6phbd+D1aTWrDI+O8U6S42YTPJeAajqxyGbQFb7bEHVEZ6XXEioxr/Xp8qv/smtcHxewaPYAuI1leCkrNkpgfpWagwtur2MV7PRXGSucfYaFansZomNQ5OMMbM0LNx9iC+imYsTji3rt4T9tV69g5leFtb3eTH1YyM25msqOs9BUQV18lB/gpC7lxrx8tND8dRn38enkabCDIjSFha5OOJDARos1Ud+SH+k2eX1kCV8VxDk/3hho/j2K8DDkAp06MIjcEBhCiV1S9OCEu4kICCdss2AJFyh5vSXDMnGIt+5bWoFQC5mZCn6Wjh2zbpqr3jHzfuUo4PSmADVnJW45KPwLpo6YwNjlxjkYGPQ/14vR7c2niN+b7Nvc0xoIyi/mAN8aLtLHny+/JQlyLaKVfQs+/5liprNMU1iszeb0HDo5A+x+CaykWAXsgOrV0/2aX9CZm1QBYUb371zHao3uJhEcPLVaKqkQy88ro2oFGnLO1MYdBiGu+txa0o6i5aJzxxvtuLr/WJGh/2I2vlv0Qa4soD3FrkrZA9wl9tdIPbSsY9C+6RhIDm7wYCp5x79j0CrnR0AoB2Qgqcn/aRSyzGQ+ZrDl5O+v7QCWc6bByLh8vb7R3WNpv1ZGtI+Am/MwSXc3hmqNSO3zAL5MRLf/iaquTBHxA5WmemGAbH4hivlUAcPaMvqzZoxp7EZCtcjDZClPMe/3kN5uYZdeowoZk74rUKNAl6t2hmDyxOz8hmb6kOYv2ZfGy1t6N1lObjjIOOtG1Gw+lZi3TkQPLLcuzvd5NZYd6RGUPQRr/SwsBMgXpaAMnNNdZMTq5dGGUTlD+m6anvRuA0TvXqXPT1rvrcwsEzy9EIXB1BrH9/SdWZPBgI9+2y46qMs/ifBeG2u/AzzoSzctd/picK8olV8ejmb619hc2M7W9D4n5CwkZJFThO7di9cjtggqJoJsYYrepEV5kRruymmPBB9KSxU1N8lSmjdkmJtViD38w6mvrhfvXfbZjNKzpI0RnHpHwdEaFuqDyLp1j0tkWpO8wrYoqKUPw6IGm8HL/dkooWKPNUmYKEbc7UC+8xLUizzGVkG71EKlrtN6vauhFGG8qZfrmTBg9XHazeDQSvItydMIlHgypYyYoSUqxrLNOoZY4AT75nz9zF27osWUEuWZMc5K3mxAH6Gd17/601K1G/xA8q+y5W7P+KZhJXatl0zeop5EUz7xjICktdheMUhc9lLESGAEeKoPCsdwa57Ssr6a+Rfri0jlP5hJ5BATMob8jzh2NBaZ9sfrNQlgZGA1rkI6y5H41TmYRRCUdUy2vuFPDQjyhuSmkBy6C2fSu3aHzfNh0C4zoeJLQmvh66ffdDwpb/YXiK6fTAIVJy+nWZHyEXrf0j203sQTB1Ot1OYVV6OlWRtW4HKRSeb6pJphnoHXmdb9phc9g3uWkMpyjFBlsurZVC2XYpbYV4/3vRHCxBylBaaA3S5TchLlxajNxLHVWs5+rgpTog7ZZ4oNmoE57CmXl4q9Xud/uhxz6JKm9lcWgR7VRbMmSlpWskch+IQbSICoRjyuyAl2Ihiw8hv70bg43BixRhJKhaO2ZhDpoB12wQnAseanMiFje4mw8awrWhVePJUSBMNMAlUyFDAfHLCn9Y+1VZQpAvBQq18dG4Pt0g0QpAqoNxYBhgbhprsw1l/S2Mjw5AKN1W+iXIBOAhga6N+lB9Cex0pTAHWBM6UwuytSgR+/x4kA3CN848ayn5sSOIieuHi6DaTicfwHplrejDzZZZMXYkXkO1ph8sZI3lb6X7SKL6i7HcWknzb/bhiiDl6A+hGxL8NgzkKldMfrgXZA6CYGAHZCkB2vJG3W/1R4GymfhADg8xzl/zhSl+ZMf2u3iV69bZ1g1oWd2etd0jsVep+mqDEK0ADWiBiORz9CGbEoUedLLe5N1VHf+o+EyNPKGw3R7K6ZRI3UaTC/RoZJJ2JIVHQzd22huejQPPD9A60oKDrKFKERVW888BRuAI25gwzz8Q8e+grzLZ9dYDNRc0z3piW01VUGrVYb4NjLg4Zp3LEix2ORNJ/E2qpr+a+2Rl9su+1O6lfb8XipOtLyaUMg1bLaMYrcLoPaH7RaZscesmTlASo/yMVjId3bnVYuJ9IN241FdFStshrdQ42LKbCfza7SbDnXM85zQJT2nQSDNoIspSw1bCZPXgZrkti6CskZ0KPjjY6aTbZLZMtXEBOAvHqlC7ntYLBPitRYRLE++JlLem5v0VK1uAGDwd1sGcqXuRZA2JPJCOz4820JazJ8Laup+KXTgo803tOcPuKNcauy8kRFOP2b4c3NIoi38PmpqLAxMMclzJvyinFnvdAsbsw+3gBnKwY+q+ydAh0FLkLyTZ/EzGhfrqIcF0mJpZZgp7F6pQOydjqnlvuueGOW6mJPW7n6bvyQuh/V6RHkbcUMHh59c2TbxfwiA0irysOKQ1+kLF9d50M3u+Lk3wnR9KgU/wglIgIt5N0Q+gqknxGL/mUutw7lSojmSJdmWcQDSqSBE57PPzY/nMrAxDHHF8gd6T2J6q+leh6ks4XXIDOrPy3u3S9gee29EqHyUFMO4QfFtPjcfZc1oIetlf+VAt7jy6m+bH/tKBzzKU8QrsZcnDeyEViAroM57uXpwTjWFkwIaOu7szOAT+QIEBAP2Aiud2nUpfZx6ZcVR5U7P4NuYt1FXV5PjoB6/m2B93STKZ2L9D54x/Zmx69Dz7etajbLopaZWEn4gs87nN83BqXlmqIDvDK3P0E1W0E50g2P0ImjJFFLaAmL2GBsEPamsO5oklDGWL4GkvTz81ODS9+5lEuxUkG8dn4Onahgy56wauxo+XuSfwGXgV87T6ttY/D5dy0WOEOIE5Ja6yxBt+W3Jj/vwBUfBgfAUAKdAH4JeUDX48RO8/qNFRNY4w9yJzeafcBj9E3LoeXFIZCzyjIRjTo2Y/9nzlrit9blYjz5FnxZ6NE7NSI6MM796eTlJNJ+uQFTNSIGnNNeSOmVNxZ3GEJWpdn1oOSqraVjouSawlz9LHKivbq6zJnZnWuX3nb1uYIKyCFyn5s4kkM7ODJmxpHeiVAFdkDz9FXGbkZ0NGvASfqR8m5LEo7pgfhYxtwpyk2wYYDOJFhVpmlUS9nb6sFlKPatEjz7WY4u+dMG95+8FAt2yGwNxkuRuaNvX4XK26iEEVYMhN0ZsCTvwAFB4GuRm4RN3p1AM8xwOTxH7X1hfgzpOK9lv/0PNTncXJXz+DNZbe/E6T+K6EMRKdeUZj+YKT8ocguECHiVcpaOVqU8vNn/4ZLAYOVvOATukYsxWVcfrP0tWbjeQL+gT8s+2NcmxGipQ27LcRvsk5TEpK5du3fVRSJsfgIJHQw0aAG04Y0Nn+MSvKjn1bZZNEfaY0iy94oN95iNBW1m7QVNJwy4FE/MbzDB4aDOlRuB30vfHda3NG8AzQ5+LJNVmD2uHQURn1NBhCTGogk4f7AA6qZkySGHJtRGpLzAS5wVPfgqEhnHNL90oi0viIAOQSniaM43SqJPK4EP8hKzjzilaS4Mmo3HilRvkvloj70zBUWDjP5Zihzp1jUziwMqEUl3pnWHNtYag5kH/BMuz+iQDCesOO1o/S96A3Fi5SNtTGzOn78O9hAWXpd+S0sgxMjV0maBIL1hivoMORVMia1j5rt4Mpt20QAksVpg3QJ3P4O0TU7e4fKv6Ap3ZEzGqNwV+YGEzdQJv59gJcSLK5ESl/02hBS1UFTmZCbJkAo8HdgNDU3OKYPXskHfydJFnvr1l/oGmj09xVavzDsT3VyrSeK8PvxUKsVy1JtlCAG3Lwny9YaS/zovbL0Zez59jT6wMsRFWWua/0EozsHomiKa/GZR5Zp34TO2tqF1nqt+5wZ/0vaGOxIjPfQB1RRySL4Kc84mP5F9u0eE580qJ7nrHBODNBVO27y+BXecc9l/WDlnwLi2fzN1wbBnOXANGBOUe6RbpPel8RTGqciDJhe/ca1RKTl/fR6atPyvvUxzGjkK0KnPEEzDoUMwHb1MjhOaUZymkdmeU4IJYnu6MsviaNszkC0krERkV1ZVYXZ8AwTLL1sZC/lpxu9zcKWi8v+h4WcLIzRkUsbsHGLiWy74F1VUZeHNdzbBdigE4psX2+W2lPZYDgb21BeEMTZE2jhg4ifCuH/iYBBqMTJvBqvBtQT/JVcpU71PKA7DrVHpMzOWtLmucG+TBtPAduxaNJmNSSS9S9ZVThPO4D09xGvsRR7skR09AQabSFb3cAaEh3GQuU2DtBOe3R4AJsjz9JL4ixN9SkVkAhoyPQxN3+1y3b1iqRtZMcD+vVxCDWydYN0QxqCUx2XSW4nD5lpXmav6K36DOjUt3ajT0RvIGp7Qm3HAHNm6T1RFm2wcP5uXRElUo2uDM0y7NbonQlma9xVc3Zi49E1Qfh+E3W82qwgTjLz/Tj5V1VV+RiRYzC6ZwiNNNoq5+e0z6gCS8SvyF2w8rKtK/MQYBGAvSVdhAy2u8EfXzxeSEFJfYtHANcnQaYh+HhWfxi4k17YId/RgyEegHPMRuN4ixbykilEfP0K0ITFSwsv3V7UiSNRNkxHWlx//Nd9AHBzEZxuST2ctbVz+zBYv7sOl582bFjp0FM0TU7xIiaqdgXltqBjyAhrVU4rhVHqYuSxfTw2xcHBPW6Wwyqsq4cCQJOyczXk8HaxNfSEbsSDcdBnTKK5VPWMNaga4moIIUG7gq0snrAjGItvLc4gW8gkt0XplHQumkl2P9u48+rQQzFU3dHL18iIDF0V+ygCLVShAZ4mIFiPzWnIvsOWVkjkZ+hDyh4wHpvBiIrfYQhwE5pF7yaxqmsrw7Zmy56U8ADAaPzXVteaRzGseTKPs7YkInZnYubbJV0lO7TiEt8iGClSb2f3or/TXR4bJPIrFv3oahCRLxPTjvi5CjrBIwl48B8PnYZZJeocxr7d/KHkUeVGOn9pMEYOfy364o4aBo5kuZYU6gjTzPowE8QL6xs4LwtHAEyHoXRgJH20WUJIuljsFBzu9zTrkIHD95B0bLQO1/JX2PG1ow+2FkQySg7AYq4/VfIh/8eJvA3J7ynhh7FrgybbQBMoxBzAo+PaLb1hB+qfbFxz7LiWA5NEBfjB6aOyfUFsPMn6PROge0ypWteI8HcUZ1T+5VrrBZbDk9kzBWbSd+6InqltsVC5SkHzSkzMSZVPLNIIDjWNoUTl0es6QwpGW54Z2vT7EAUM+RiCx9q0EU7e7Iwn+dXloS6iAuQB02QH0AVqqpQZIR5/MURS3x59C7R3IAk3MPfQhGQrca3GhMv+5UmwXBWGVlpxmcNTzuTdZc11PkfW2OBCJ82TXSYM4+XxkLu/xG5mY+ZhU4twhtDLn0MmkalYNeaJY1p6++Sazb417+fg49ZzcOK+1QTOuBGoICJpJttt+Pdd120lDBuvOM48WGZ5fOgy2Jh+EkYZO0fv7hZHPofDbjmSarpGFB2kJrJ+wOr+61Yn86WM1TPW2dDlxKZlDyGIi/U+ZpRkgOP0vJITvsdhYVwIosYtJy9J2Ib4Lf89gtc5blr9R4yzcJ1AaQAVDKzdlAa33vAWJMN4wm2/fsGllIVkTUcO0ihjLwd26kzJLhz3TpIanJ11PebYgalCtU0xkvT4c23UNHeUm7j74UESfcRUnoZUKGyaAIXjWv6nvDTSCboCN8iBvEhyCFy7hLD7cUNcgO99pJ09hmoKGgzMiay8dJPa+Cwreo/bjvUcowhOq/IA4GX7/pJhN0kn+RlyTeHw0CewvBY6lPf2s44WmqArpMvG+Xx5MAQT/+BJCz5sdZKwYa46HMzewCCdje97xfo5TKrWEZ685Co8A10IhH0427Rgf3APAoxTWfmtyCC9rNnB/ryYk35dyeMUPsxLRqj8hsTcSDKyTt+zI34coX2jz9CLGndHAK935ouYAfepHrOiyfiX+bIYM6MACWSiD2gDazzY1JiMBTWSsE1ARTHmqdiDdWMtU52sISUKRR4QoT2yj3yo2jEy801CRsf8GUaRpaLim2wFNaQX3vdU61X4eqcJBd12gjKSsJ65APAY7834fQErn64vC7zIvrQ+8ONo94dnEjWFBlDn5j3Y3ri4P/ahpUwKa0I1sFoAD6nTfHMuLCJOvj6gbdW/N7mFKsx5X06XM1Wu5WxhJMEpP9x3VVSHVvKHGsyrbGEvNleYdbPomR7aOzgG2Murzjt9aK9akUvBzahkqcH4L3knBkuG5x/iE6pIiX1XGDHYUE3Z3pEFwa38ivsvN6Is2hcH4We6EAYVmgjmCp/7P/EqWwIwjfya4kqGbZO6k3hLMJQgr1nP2eOOV3Vm2F4k8T+iaI8QfEMUfoApxWk4Lsx8yAZaucfWYwFerg0SzdDC8UKH6lkA/VhzZGADYPottKuCv+i3twx+k9PzfePqcrKXW0P9tG490UjFREY1UpYPiB5T3ctQfDJ2LOdBNybE/dxU+gOACR285aFueZ1EEPJnojZJXbmMwsOER/ATTOtH1K3UQLiW0cDN1ziaB98J+M/9tLw7PX0KLK5Nfev4XDj0Q/OIVqxTakzyrQwC4wA73uXB/bZM/qqSGxQgZ6ZkKcqwuWUh7LtR5pLbLivD5uGOT+QtKOKERC33kceNAbw3lquKPpsgxpxVfs68MegD0/9AfhKWFBT+b5lfgmnWjBEDkT6ZF8OtXR3BTuCDMhoYgWdmCYda0Z1e+zeZzj5iFbX9/xlIw/9fFJb6+9FtAp6CStVWIk86B4qTBeVTGxuvMbYi68/bQUQpJR13ZRQ11tPvmJd31MTHNw2sGqt48lKk0F42VeZXiBFb6ir9/3kS7xmSZX+9eJ7ZaUsWm+3kWlFzc89qlX9uiCXCcRGlfQ/MrEEhasyNUnueUEXID+lzzt9RVUCvZ7WdU38o/TWcp8s8Yo4J2rOkPhI93sIfLQqTL0UncVQ+rFsY2Bwf1FIzBoY0R7T57yS94UirZe81fL63Yg1AjB00HE4vHWAqEKM9rXUmskGlQmmpJqKlfNyLeLw1WyVbrfgt2g0C/wBV5ijbtYygLVfqA+m8NDhCy69iVPwiFUHJT4gBUiCW/DUq83w8EO0armwvM2AvApTVSHcp+yxA/gzHI6WDSfAggrvZJdJXNToNgT/0s9MGXtiGNvrSscfS7YxNDfgWmOLy5VUgdhgnE7xt5TV9Pq1I5QA7J14NjleAkKV2Yhr0pcII2dzRn9+6WXsrLgUxWm/t5oiTh1FYawyAkmtJdIDq3873Sh6hj3d7OZ6fzwkgJGawfOYxfutzw3TXzP6ddDJlIt82IT+LwIUpW284j2sES57l+BZ8Fi6l3KCCQ0GYBVEEgn/xN4X/lti/6JXZKyC+lXSTgMGR/4mk3454vVKsenMezBT4pjhlEZOKI5xh6yhpujG5yD6rKGEdIe2RfLUY1TEevL/zNEm47CQDbK+5cOQIERPrnzogDvXZ7Pb+18tAKTvUii+qaOmqZYflkxrLYd0lw+SCd5oDzpjmlu2GMZdO7JSPgqe6neVJ3ZxkaQYIXxOfagXvju5yXBfJC1MwbWgkWn9PxdfU9OKvfBb9YZ6k0M8a9p3qzYA0TuB6B77OzjkrpZt6RpouP30y5vHWvcPj1FP1wmbppRTPzqqpLUUCHUVa7auzDf5EXAir5/TyKPBu5z7T28jFDEiyVS+VnWvCITcfBFcv1vjPQD7nkSH+50z9pV8/8v7a7X5eZ7/oWxEgFZ2btNVLSNuCzLfWJWZD6Gft5hX+wUcKY4P2piAZe8h8r9p3tHN1SByzj1xy+d2YudoR/3HIR56voQwbo/G4SjSnLYveDTrU1TCVvmFJWEQ/gZwycvMdgLFBtGpar6PY8WUBfWe5TUdiVNgOO3aVBGY2u3UFokFKcCkn12niqRTRpC4z/vw3TAF6i9ErfAAJYgiXz/LSe6GBzp5WMEbxlAo4giGgrxpyc4p2idjuYZuZuRsoXCbBilKw0YeF3YVYhecBLlSKb0+QysgUxTX2pxPFr88q1UdnqqLp5WK7C8fLiAP4OW56PIxELkrOiFfIzoJtVLGB4zf8lY6gRzM6GkWioh1OfdhHWb1UbbAj7ZDgUYqZHcryfDYrfX01LupRgucoWhyqdFQGxUVwMy8fhUwcuqPwKVHmQdB2PX6yCU7Qp4gUCM8y0bHV/ZgV5DIEWQQNHZsYMwjmGJRj8XO6eh2TgDGG2YYt1bqQmZMfMidfJSxMID4wcegDNZw0CinnAAMk49Y8HoR2CXXVOm5OxmSkKEpXX/yUCZ+4rjpiR9FYfWvjsWsGWVQ8Gaxpfm5V/IYu3Kg0uS3dnKidx/RxmKqymYOa1LP1FX9kqs2/v7HOS3+QRtX72YneRuoU6QNG/QqguDIErIzHDeNfDHMRBNV/fViFRXGAszhclYbypuC+zXxLYuciHY7Tf8TTvjQuJ4C23zmz0rxqWxiXD0qlGJB+UfumOMkAFlJSO/lQ/5VBjoiR2fECU8jqMpmxj2nTbH/URG87UpQP2s66u2ZLiETCE+ivQNIancTkzBlflJnqx3BYLqBRW+TChFTU1riF2FCuVUbtDHWqqmPnO+KNm0xWW3RTBPK63n/AP0gVhGoo461QwMu2SwmU7DMVVa6iMNmEV+NaXJAeOF96j6ukNoK4TDK+zRGcpBERrel3eHO0+HGo957UR6GR84InCobxPWoBYN2kxuw2C/GSIigqAv8WqLTfADiqI6aYDJGXwIubCgdWa7oT+ToG+GfoL/uG6dYwDWTrD7QshhM5ILvqgRVy58vNR7L7lSvi5KJq5CiCSuH/uxxN9xACCDJcW3oc4TxYgBOsaQpxFK7KlzDQCLgsRyscrbF2mowuVootdIXKDNcofcMdbUKlH+LagPDUJ2VpcQuy8gscK2o6jxB5D4PmP5Vcs0qn7dpu/spuoQlnANLqdE3Diw5feQkhtjIYok5Kcueie1Gtr9jHtLM01UkztBFPfljbXwouXGBElVoMiGpKEkI5wgXZajRS4gsTzgEd5/0r4Gl6yaC8AofwX083oPhQsr+eydpvrBi0UR9nBMTyoeWp76xi8nLtfPeZMiYyxEyVPKwCmeDEk3uqk5ytNoj04BGfs1jUGCr7aqo8JpChQxK1jehi+5Zw41+tzbxNesWJB1XOID1hQ34b5AQQkflo7jiNf82rgCMtXBvI6uOzB8CUEZdpG4DI/T1PXgNTs8xFDlzc5msEANXXAExQTZktVgE9f7ZXeENEqVWpoanlZ4IPA6D3MsL7VYr1OBKnT/mgl3bGWqx5Kqd4L2CKSTQ+5Usq1gDasNQdJU1qfOary311nWvdW7j9gPy8wIN3o5hyG9jCx5XZGwbYHubxoOZgbLGW4IEu39LNjYE+USCVNw1i4oZt3JxDMSXRrIF1Ok99Qie140TP41iiuDJwei5EI0TLnkXmZzPs9Hze1Dx+d7eMo28wxxnlCDA2xbrg+zIrl2irh91j0FizcJtdvVzvc1ksbMURMm6226BvUyFvr8qFME0QbfgaZBE0Tg0olmLSulCq9XYj2793HqUH0SBWhqXy5MtSxqZ3kj1kQ52JAr8diKhvp7ZcPXLwWovOmZefBbZMjyRmh5tIQu2mjj2CxskdKP7Q8cJz2uDzrzq8lEIf+klyNK2/LpO4yGb/BaCkH2b4975Xf+1vq0xcd1zt9mMoEiVUwWG94zMRCbr9anqshw2jsYPAP8qAkPV2i4P6zA+EoGXc5uHLd8OrbXpkwJPtTHD7SboDjwGCb9PsXPOQoRmDQbZiU2Ch1NTxcokJvHJHawy9/Ek7UnMv+mbAgtFcHELFumUAhu/kuPQ0HHnzm/8RrqLzHZw5OSxq3NyxnZm9Pu0UNKREW7064H5ruWy/wdb3wifTFRkVPLs8IobwsSJkMPQoChEW297u1G2v7UhGqAPtUpVgrKRvvYUlN1NpNaly/UnRj0hr5heSs7XXEc37HBuCbXomJi1hhRQxmi8cBbCP4LkgQvt0CZSAJ6CD0xnltdojsMm/YawEsoDEahV4MAPYTDrkGf1xlPAAf5WB3SdeeqIbVW2ho3gxklzrujtYVUZVJ6/50i+uSJi8yKBtNr0zlIZgw8O+AVe1aXnZ9Xn6rWHydp9e15q5lquFVorj+J03vsIAPi2H/Kpx4+l2nLhgzi1iBmyOvp+QWZ60bKmu7zLhjxsM4XE1u3hUfFmc4L298lcghGezSnlNHcf+L6PN0B3pVeFUAym6pZRzQSWK+YyelXgJZQp7Gn8YsdrEbFnaktBscR0B7bO75zY+jHK+l+ByvUMDFPeayxcsBWSU0GDOceBezdb09LnxxIEQTsSuoi6IFoJyRvv1zlSQdGTVm7PQ2JDEAXPpDVCj3tjD8jD8IBFPiT7yKJwjO4l8AKvkmTmh8rspHWRo5kWFqYLhAwlyaYCSefEuvKTAjtt4woy/ff2nqqmtuiKGDncp4IW5bNQce8DErtsaJ04oDToIwezaJNW4IsNPkyttdiJGkJxa+DxhQi3uh/RYzg2+9XtCn2JN/HW+vWylueBSpp4reI8OPk3trUmc69FZJRCsbEOy5EWKBhovQB8/yxclzoB1oJB2aSIwbqRBiUNrlQcgCCcoytAE1dbqax58q38FaZMDWLuAqObdCV8KSl94Hi9iVwvgg5vUITyTZICWPSrmC8scf3W73WJGAN1V0pPAtWkoBbqKVvyPUqU+14au+2CE9EEcTs+uRdQK6kaDlLGjLndLloVS3T4tJ6tb4h25z11rhpWbf/kuU16UVGPMcoNLvQ+8iPrKNfd+NlEKhpRSfQRbQOZfFH9RjE/2Fza4uUGPMYbA+yKCwbu3/Q6IEKPqaSfJiLsC5FaarF9ndkWYB+ugc9y3P2L6Ba8OGf+W24Hx8In17NcdOyM1ix/tAlKdpI7bZGnRUZWxXC6c/PjnCNusMw2dPo2ZRS/aXp+a7vaudthnwpHiel9mV6Q76NgcpUhB8Dye7dvJNZw5Fg0r4WP2n/u4tz8cXjvq4e5M/1UJDJJGWw8TBr/ozCIs7ymTDLAu/JmKJy3sJDDANSr6ACnUvGt8llauspldsb1QBLNKkOG7MXBqD4/vTOw4C1uQ66nHC5eumVbhF/Yeu9HtrtYBEtBxbQDEhLg+KU5OsFs6N85/JpLonTMXNHbTG0zze5YoGuedRf+k0u9s1fI6UiwfCSNnJX8YmcolXiRWUUGxqAZQvTe2Z+1eGNXTXFTW8mJD3NrrlhsN0dmAOnMs0u12VXG6otTOZXvCd8t14PkLO4eGQ+4vqCkEJGU6cwuxI5uSVxgM2oNDKFgqMv4OVrBGxHna8KQMXfGbM/usD7agcBXtdaAfX3irf11As+Hh8sz6izcxvvLRpJO76P5O9nhHrYrI5nCTgMj6nncNK9fG1DpnnjgkrRc4+QTtjeMqbIznE+0ibVj42YZ/KtvhtULz3Uc6nIaOV1j954NDiy7a9sqY1qX09MyatngLJA6ttoPKOVa9RTJXOrGKdW9FdY56SW9BQYK/Mw3yDGauCaVr3wHvwcVTy+kK2wgF2tXOJ7CK/diGX3JmixyZqryQcFGOuX/5pk5G85tgBsAHoV5q7CW3WvCMzkyHuBvRJ1cBOHn/Dn4ZYWQywOrudtWFjulj+d8X0hV/ZlmY3xOWBJ4+lGBp+E0iJ8Ph6STmYgCJF9M3w6saZ/jppYEGnpQFCZMtE1akniIyLA/Z2o6cmZgs3+0iQy3XEEWvyQUQRyDMcYFqnRricIqCYzSpoN7zyT/76JXhMN9Dr44a1sfQH0zIr43mbkK6jqYS+Q7yubrKgP3kQgeLlriQXYynTphYbLHKzHftsvkyY3LFrO/rNFMpTs5kivuaPbWdBffyUkzHKt+cbDQxyw5o0QmlqtKVeiSsJya6Gpn/H9WwNPjifRUnVOX8cS2J6DOpuG1ooYlTrrMBBaHuTvumDpefFB4ps0e9KhEtf1yddzK0v3yHHfWor4V8aOKcQMrPgLAp/wBkLGY0iIG9qWiE/HKRgFTd3KgZf5n0c1Oij4tueovl6N4oaQ3OXOLNKvwhOz129FMyityw8obNQmUt242kCsBqBXUGKiMO3BRzB3+573pSCFSx1fZvdoL9I8rK9xmmDRCF+KBY2RIfjSM5AHQZeTv5pL1XaB6nUm/5iHxNB9U1Npnynsk5CHADHZSrdUQgmbcmA/4T37mgguEGuAarhbg4xiCD7vVXI87sYfaRPB34lGRll7nWFMyzcDactiDDv9qba/HVD3a3v2OgeiA7WKb3WWHGpBOC+xByVmipdWVSzag7sNHRlNKCGNJj4zzjo5uRB0PulgtAcQYmakuVP+x1j2vsFGkXXli0W7VXUU8WuISPMswcskwkzIAfI0VDz66XSNAsWnEOVNagiAeMHsbuUTqxjH8QNEezJ+43xljSBrj7HlhKcbxzR0fp4ULJU35no3zYtxKoEAWuamY6iViRzM7+9PhBIJxtMFLyCImOqwXt8haRUvHEy6kOOApNe2qAHEB0kI1OlqTnnncEesZ2g9SNkj5N2y21x+D1D7TK7O2UmDvEjgW9rfKX+2m3OARfhCOtBVn9+jYCW8Qn+8LTunvHFCZ0aNuFQLc5Ssvs4IAtR68jisNRYWpBFKCfdg4w/mgJrtkt34IaXahFsaRQr0NF1SXi5CoQOOttYBDz1RqrOBt+ETAUOZaBlQadg/g8vsdXVYP8wxfPtM8F2+22zNOsRA/rVwr+96gd4u9LZmUzIM0X4cBVO3eTgLso6CnP8pWRyV2k2iIHZbDPVwAz5jr+tXMJZWfPGG3FmkFj6MVMknW0hPF+uF9MExk1YXA+TlbXcqRaLmpTGSy0eYuCK94u6LvW/tA7m5KyhvZMtx1gj1aBEXV8Qnl0djxwaTkDv6XZSox5CX9TSHAV4p2O8BBe7fCm2/0nzwAFHB5jEdC7/wo3PhyR2mBPQuQAPEOJnbI/d42XmTx2MT+SeRTdQuPHWh2KCajApF1FMT7nOxHWz7Z2itPfg3tlWBD37PP98QNWvWWZ1dx6IKFiyOSfWWdpfjOkclHimSp5soPW1nOI4lJsuqWnox5FQMfs6WMJFi3F5VYAZhk+WxXXrmCnOpumrA29TjqOSHb3IcCNuf7f4v9cKNymXwRyT84gHiQTsmyEw4CnaXqoncqXVPwhQyK9PATq3fAljlo7XAeAmmzhhiDUatOO5SvohokM7zWj3Tf0W+/6HlbHfW7hNOQ9lnZSXFKM0RHs0Tc64JTpBlPEUodQasGulPMWqvKqFa+DKeGlzDCIued6pKM2o2hVCt3gnJfKEMb7cTjHTxlLGzwDUzBdsaKzbRcpIRv4HJNBjWfbzwNFGf63Ed5HTWCoDhKmK4B1H+zxDGIRP2ww/GRskjzdLsJcXLaK5CipJku+JI/EgWQOi05ulmMVicf7bfjprgPBWHg+ajROmApxXtfLCtdRqUsrS/geEQhwYa4kohl0bJz42pxPOYzuuGaoHDia0CM5SqSz61rw4MgCwhTZb1WYLXr092gBt9St3wX/+RdicG4KxN6OTSeD2Ev7x0UPlQ2/uY4Zo3ktCNN/Lg1cD+KdMSj64GabIFbW47yIS30YBhfPqvi/KPvfmCjHcmrJ5HSxYV7qfZBhE9+sZN3vwyDmJwoONATYYpbEZv4xeCqjvIqUqa8CWTV4Te9GoPw3JaEbKlFWhHTJbFCQqK6j6lw/rfDHN8PErDpHR/yfzcSKjN5V6USBBLSxr9aE7TE7dBbRWmW7jLodtckXjKPzV+N0yo0q4ImNJ/tIZU1AtcTgY/mONo94WM+eyBfF6fkBK6j6xo4MaogkXRJzAaldi5Gpx+gBRwBPhetd91H7tILeNVwe/zBoEj5OceupKDn+vCsQyLp5NBS0Oygstsam5px4pXhD6IZxksDrC/+QNDLUj53rOG3wtJW++JVsrowT5p7vCuvSSxhv+jXIlGQfT0J6UswJcFPr6lkRTaiUm2PMq+Oqukvc2dZl/6f86A4yQDRSVLsp/b/P0DAIL4dLb8R0Ky8SeKsEC5hLmoFfB/JWRZPTLdUz6ZsWLs8SK6wkSr2QmIVK6Q8z9BKNQ1z/XgkL0DP9mfyo+1tAOMAaHNw3Eazpbbfd+jP+Qc7fuDlI17nQOrWNnmpgM06LlNANYera0/ZzgzGviE0DdGBDjZQFq/hGLtofNamJb59s8a4TP9HF8+pu+LU5AdKepgAG43t71MmwtmC1VS1gfHS9YCkFvxxziucaDVRKUZbvkewU5vMEU7EMz2GVHUiKgHqejt79/NwhAV7ndElWXEVqhpigxHd+uoVMekhoaf2XVCBFzhS3eC/htJjtBge58AD+cp7r7FzkkoLJJ4r2ytFu2Gv6yBmfGPuPahbPagoayRUBlLidHZ8lDbRViG+hBOS2yyGb14FVpOZOpJxUN/uq5yQ9IOP8UQePTzKw7PfHPN24CJ7DH75kOeAR+yCE9nbfUp1nQShzpFxQlERCKFphVG5eOju17l8ber/VFiucQcMw5oXS2pQtBD+c8wR5JCbCXlZxrhRaFxAiSf4nTfUz3jHIdd5V3QJeXa7Ec132iyocl6FRg5DiU1vcLltJdWfkDpc0Ho5UBFBhcW+XwVkHuofhFHuPPFMTha2jp5/vzwIMRr3YU9MbNKbuHq8/YXd3uJ9tJLhaEWQ/WGLfHEIxcTWEcNwpw+IizEEI3tKbd97/fZZkr61/rh4MpB4Ot4yHlbSJP564luyZ5LNHMgDekJR0ks7hBgI/ugvhHrw9E5B4zbtKLFTraJY8s02TOPf8L1acasso8tLlXKdSMdzwpvdAXbeANHIUJkYyrqpGdsXx9MyS4W3SPe4VGGqxNCOX6H6ULOYAjKxYkO5haCKBumGE9cN0Q1OhiX133uAz2bktyHhhyrS1dpDtoSFnVeS48mlCFN6z8WLjkHE1owySXhwJKFWFzq4G6ytZKTgTkfndA0IzokayAM9Cy7OaCIh89m6+GGmZ7TAVxDO8bqClQZXMIhpEALQ1P9+TG3sdaexkYaX9ickNT6dTacP7tTEu6jLVhWXR4lkRKmsfBBwUokrKyqUk2yWQxO7G3yoeqdTodaj2pmfnz71CtjiAhEY6atjzhwpfsdbqmGdSzospyRQLvhNENy/pQ6oHsqbsseQeOLwCq7+L5+mC40/KuN+xAXwtuMbMGon/yPgzR+Aff1U1aQE7mrJN22nGqcgSNlqkyj5y/VcxnKwrqabX+Rig6UqHC4GZ1O2/JM+fIvZC+GtG8RRav1zLSa2jYxnBtJcxdhWwRbzrl9QPHADX+bTqmqWar8Sg4dJgsaGTUX/Uz1sprCPzUyYB/LjE3u28YVMZdxZ1lK/R+VyrUHy43ID6AKgnDNpnlFZcQ4HSKREmqf1l9/5o2TTfFiMr3i0vQxfa8rX4ZKf6Zrhk0fHiL5+qY5yx+7qsS1IE8wTcBzNz6mS3KFZtLI9eh+aaDyPNZSxZsQzooAHg0RG2RVOErjkGIDBUf2undGaMWN007TmWJQ+gX0hZmpd4tBP6LOSAJlpcYuVuMVGIwGrCJNEa/nOnxZwTqHDbEO7gkwoPquv5g7B+SZpIjSUJG/5glWu+P6Z6d3pryl4JiIJJQ57/qEV5msYUa75j1rOdv3Hrx8okw5ODGH7asGNGs0tFAbV8XU3PHLG91+RYf6t4TlANAIGNQbzlHLU+FIPElAARKQsqNnD41xheDhJR7TlTairBQk+GL0HUFv8YZkG+LabFdtUCKA+eu5kJx8kfx4ghpIrKJK/jgCUPldPO2mHFbv+yy/QZIbV9bk2c+i8eJ6NP4WrYzgQ88ZQ/UHMgXl6MfQPBjH/MSNmKEl7hK/gxBrrHRa2wYaIap+eixr97fbMRMbnU7lo9mYs7qkplArC7TV9fUVBVRv2XiMVcGF+eiNt4rmO8zYwvdKzO1y7gu0gnxDE7M4MSAJYGl3E5iGbY0d1N7ykHnWdYJFTKG/40nba22hxLXFRLZ1YddfWwhGs3odQBPIjjD2kh5tng7S7at3qWT7HMZ76AEPkbLvX/SxecMBTsyl1cQ72DZBNpjRSTSxmiehXKAGr6AwQpCH8MpO+sGLY/us6TrsMd73zHN52ZmH2LlaZWXSu/uaj19wUO/qQX7XDg3TSSnFybItSRftvZssVmQZjsIJ9blABJ/87FCjb62gs8iPrCuSHuyvtcz7t4Nwt7FkDfN9L6sxHwTx37aICCufpiPGH7TnUmCd3KGF+f77HqQulcn+tdFVonSFVF0m55zpBXz9Fu0WPEBQsvp4w6nReQbpKX3VEr8yDpin2Zam07dKMeeWixEGOMB3sUydWhJ30cJI63u0C0YvUNMBUsdMQjtRCQvRQ410D0FS94v3WY4w9N9Xy8zhS/8/EV7gEyA3U0MRJC98bok73hUrWA1eaz+VwbFLq2f+4Wnt33RArYXY7zuW/JPOGqgnBxKPCGgfsYUN7QZAheuVKxJVdF6AiYqiv9XR1O2rVVITgf2XzADoYLA+c72FbpV+QKeg/+YB17FmIRtyTjvdZFt+0T8PvcErwSsX1qzfYYkjNR9yJlO+by7BIyAyeHiv12TAyJyuKGpgeRHO5qh8UZ4QJl5hyMtCzGSSidBevAkj2IQxwYqaip3PClYpajwamcIgziaufVywSHBZnp4SjYf2woJcxR0RSAdQ9joFn9175QIehitA0P4p7hluil6jFnCbUc6YUvYWNsCMfQd4+v4/jG8wfuX1u9QNW1NpOM/Q3jh0KBccPvQgGGv0lpFN0Fz9cbY+Jh+X7DndWl7gMuFH/XBT5JQNnKigqfjsNAKmwU3X5nDHPydgX05HsQIAzs0X3l40nD/W5r1ctGAovOwiku0FliUHyBTESCLoIsbMsJM3q5DVgM+9t5P2n28u6UMTI2BbT8QNq+lLocAYehfxpL7tM+oyPOUaCP9RMqM6sJ2dkr76TEN1/eIlgOS9xGOXwscauN5p2ztf80ClDZvYhsUisDsdm2giJCvdeR2gV0nPBmi0uuWIYTAb1WS/S95L6ofbeZ/ImahlN4tBCgKDLd05hXAbQiy/n7jUC7hM7h2fENuImdx9lBuz9dFCgYXvPj0mepep3wsDZdfhl2yCLztDK8VRGBeeYnZSgYutqFRZlLuBS1Hj6iF5uwFugwgbMvfbMSsvzpbbpshrlxv0YoPWzO6Ov/dwCcpM47o/kAA+UWCV+2HpKfMTGSpI+TLpfeLr7AZ2qEcIG6OZRK72yklFVOecrtxIDliM8MMOpN5eCelSk2JWG4KG4l1rrZoSsEp/mWky7dYWuW6yakWWGu/7RM2Xff1JyOAbf/7gkAWdgJBMAtGyoiOsYA+yZ6qlWF93vmnacdQxRDlJDY+EOE3jFdFoL89IUgbFFLCVUA9O/hxASTeX0idXkRk27zTzS3h1/A+csISc6NF7dl+sZ5ah6myDI5yZv3UFuZIGJ3Equng4auil37r1DS96SfYM3NcurWhs4MotpY+qU3c3UXBrX2ojdSnYhlizEfbfllYXzgCfs2rHSXnfUQsAvbYhiZwwSE9+JX4cLmVRmrBUYFEh+SOVShf3taXbkYdIB12Aqj7c7v9nq/UQGCnI6qpdOvT0swhIqYNLD7wJzrSekFnD0kx6KLlUIdJ52x2ODCfq6Rm9f1nW572lDdrEXT7MGppPHtjB+M/G9AcIBSt8HGwB0amafDhhAdNYND1DnXef4aXOjKTjyNBCn6ZpfgRckAGCM5jFENuUKyorM5y3aTnUElVaAvJeZpyPAukQ7XEZZcZuXdtUscGmgezu3r3MgjHJ3CY7zy33bOuRtoRJT/LYND2jmsrm5MplFljESfn" title="Mekko Graphics Chart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6325491" y="2124527"/>
            <a:ext cx="5505345" cy="387448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chemeClr val="tx1"/>
              </a:solidFill>
            </a:endParaRPr>
          </a:p>
        </p:txBody>
      </p:sp>
      <p:grpSp>
        <p:nvGrpSpPr>
          <p:cNvPr id="6" name="btfpColumnHeaderBox594360"/>
          <p:cNvGrpSpPr/>
          <p:nvPr>
            <p:custDataLst>
              <p:tags r:id="rId4"/>
            </p:custDataLst>
          </p:nvPr>
        </p:nvGrpSpPr>
        <p:grpSpPr>
          <a:xfrm>
            <a:off x="224540" y="1317625"/>
            <a:ext cx="5514578" cy="626773"/>
            <a:chOff x="228600" y="1040420"/>
            <a:chExt cx="5514578" cy="626773"/>
          </a:xfrm>
        </p:grpSpPr>
        <p:sp>
          <p:nvSpPr>
            <p:cNvPr id="4" name="btfpColumnHeaderBoxText594360"/>
            <p:cNvSpPr txBox="1"/>
            <p:nvPr/>
          </p:nvSpPr>
          <p:spPr>
            <a:xfrm>
              <a:off x="228600" y="1040420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Consciência de custo e protagonismo do indivíduo no cuidado da sua </a:t>
              </a:r>
              <a:r>
                <a:rPr lang="pt-BR" sz="18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saúde</a:t>
              </a:r>
              <a:endParaRPr lang="pt-BR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btfpColumnHeaderBoxLine594360"/>
            <p:cNvCxnSpPr/>
            <p:nvPr/>
          </p:nvCxnSpPr>
          <p:spPr>
            <a:xfrm>
              <a:off x="228600" y="1667193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btfpColumnHeaderBox759858"/>
          <p:cNvGrpSpPr/>
          <p:nvPr>
            <p:custDataLst>
              <p:tags r:id="rId5"/>
            </p:custDataLst>
          </p:nvPr>
        </p:nvGrpSpPr>
        <p:grpSpPr>
          <a:xfrm>
            <a:off x="6283722" y="1317625"/>
            <a:ext cx="5514578" cy="626773"/>
            <a:chOff x="6283722" y="1040420"/>
            <a:chExt cx="5514578" cy="626773"/>
          </a:xfrm>
        </p:grpSpPr>
        <p:sp>
          <p:nvSpPr>
            <p:cNvPr id="8" name="btfpColumnHeaderBoxText759858"/>
            <p:cNvSpPr txBox="1"/>
            <p:nvPr/>
          </p:nvSpPr>
          <p:spPr>
            <a:xfrm>
              <a:off x="6283722" y="1040420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Avanço no estabelecimento de modelos assistenciais com menor </a:t>
              </a:r>
              <a:r>
                <a:rPr lang="pt-BR" sz="18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desperdício</a:t>
              </a:r>
              <a:endParaRPr lang="pt-BR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btfpColumnHeaderBoxLine759858"/>
            <p:cNvCxnSpPr/>
            <p:nvPr/>
          </p:nvCxnSpPr>
          <p:spPr>
            <a:xfrm>
              <a:off x="6283722" y="1667193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" descr="image00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190" y="2505501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 descr="image001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38" y="2515164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" descr="image00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2" y="3454626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" descr="image00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382" y="2389754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" descr="image001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105" y="2399417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btfpPhotoGeneric543319" descr="image00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151" y="5433897"/>
            <a:ext cx="347128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" descr="image001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874" y="5443560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btfpNotesBox218750"/>
          <p:cNvSpPr txBox="1"/>
          <p:nvPr>
            <p:custDataLst>
              <p:tags r:id="rId7"/>
            </p:custDataLst>
          </p:nvPr>
        </p:nvSpPr>
        <p:spPr>
          <a:xfrm>
            <a:off x="228600" y="64554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</a:rPr>
              <a:t>Fonte: Pesquisa realizada no dia 08 de Novembro de 2018 durante o CONAHP (N=180-250); Análise da Bain</a:t>
            </a:r>
          </a:p>
        </p:txBody>
      </p:sp>
    </p:spTree>
    <p:extLst>
      <p:ext uri="{BB962C8B-B14F-4D97-AF65-F5344CB8AC3E}">
        <p14:creationId xmlns:p14="http://schemas.microsoft.com/office/powerpoint/2010/main" val="22088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tfpLayoutConfig" hidden="1"/>
          <p:cNvSpPr txBox="1"/>
          <p:nvPr/>
        </p:nvSpPr>
        <p:spPr bwMode="gray">
          <a:xfrm>
            <a:off x="12700" y="12700"/>
            <a:ext cx="1815168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00" smtClean="0">
                <a:solidFill>
                  <a:srgbClr val="FFFFFF">
                    <a:alpha val="0"/>
                  </a:srgbClr>
                </a:solidFill>
              </a:rPr>
              <a:t>overall_0_131859971030420458 columns_2_131861699384053647 4_0_131859877378131474 5_0_131859877378111548 6_1_131861705928769328 42_0_131859920255994462 36_1_131859970628049280 11_1_131859982691343918 10_1_131861705928889583 </a:t>
            </a:r>
            <a:endParaRPr lang="pt-BR" sz="100" dirty="0" smtClean="0">
              <a:solidFill>
                <a:srgbClr val="FFFFFF">
                  <a:alpha val="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Melhoria contínua de processos e atendimento primário</a:t>
            </a:r>
            <a:b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são relevantes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para combate ao desperdício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operacional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btfpColumnHeaderBox594360"/>
          <p:cNvGrpSpPr/>
          <p:nvPr>
            <p:custDataLst>
              <p:tags r:id="rId1"/>
            </p:custDataLst>
          </p:nvPr>
        </p:nvGrpSpPr>
        <p:grpSpPr>
          <a:xfrm>
            <a:off x="224540" y="1308183"/>
            <a:ext cx="5514578" cy="626773"/>
            <a:chOff x="228600" y="1030978"/>
            <a:chExt cx="5514578" cy="626773"/>
          </a:xfrm>
        </p:grpSpPr>
        <p:sp>
          <p:nvSpPr>
            <p:cNvPr id="4" name="btfpColumnHeaderBoxText594360"/>
            <p:cNvSpPr txBox="1"/>
            <p:nvPr/>
          </p:nvSpPr>
          <p:spPr>
            <a:xfrm>
              <a:off x="228600" y="1030978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buNone/>
              </a:pPr>
              <a:r>
                <a:rPr lang="pt-BR" sz="18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Iniciativas de maior impacto na redução </a:t>
              </a: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 desperdício </a:t>
              </a:r>
              <a:r>
                <a:rPr lang="pt-BR" sz="18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operacional</a:t>
              </a:r>
              <a:endParaRPr lang="pt-BR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btfpColumnHeaderBoxLine594360"/>
            <p:cNvCxnSpPr/>
            <p:nvPr/>
          </p:nvCxnSpPr>
          <p:spPr>
            <a:xfrm>
              <a:off x="228600" y="1657751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btfpColumnHeaderBox759858"/>
          <p:cNvGrpSpPr/>
          <p:nvPr>
            <p:custDataLst>
              <p:tags r:id="rId2"/>
            </p:custDataLst>
          </p:nvPr>
        </p:nvGrpSpPr>
        <p:grpSpPr>
          <a:xfrm>
            <a:off x="6283722" y="1317625"/>
            <a:ext cx="5514578" cy="626773"/>
            <a:chOff x="6283722" y="1040420"/>
            <a:chExt cx="5514578" cy="626773"/>
          </a:xfrm>
        </p:grpSpPr>
        <p:sp>
          <p:nvSpPr>
            <p:cNvPr id="8" name="btfpColumnHeaderBoxText759858"/>
            <p:cNvSpPr txBox="1"/>
            <p:nvPr/>
          </p:nvSpPr>
          <p:spPr>
            <a:xfrm>
              <a:off x="6283722" y="1040420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Modelo de cuidado de maior benefício na utilização da infraestrutura hospitalar</a:t>
              </a:r>
              <a:endParaRPr lang="pt-BR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btfpColumnHeaderBoxLine759858"/>
            <p:cNvCxnSpPr/>
            <p:nvPr/>
          </p:nvCxnSpPr>
          <p:spPr>
            <a:xfrm>
              <a:off x="6283722" y="1667193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btfpIcon916100"/>
          <p:cNvGrpSpPr/>
          <p:nvPr>
            <p:custDataLst>
              <p:tags r:id="rId3"/>
            </p:custDataLst>
          </p:nvPr>
        </p:nvGrpSpPr>
        <p:grpSpPr>
          <a:xfrm>
            <a:off x="10831487" y="28469"/>
            <a:ext cx="895460" cy="895456"/>
            <a:chOff x="2008818" y="7864708"/>
            <a:chExt cx="756321" cy="1072673"/>
          </a:xfrm>
        </p:grpSpPr>
        <p:sp>
          <p:nvSpPr>
            <p:cNvPr id="19" name="btfpIconCircle916100"/>
            <p:cNvSpPr>
              <a:spLocks noChangeArrowheads="1"/>
            </p:cNvSpPr>
            <p:nvPr/>
          </p:nvSpPr>
          <p:spPr bwMode="auto">
            <a:xfrm>
              <a:off x="2008818" y="7864708"/>
              <a:ext cx="756321" cy="1072673"/>
            </a:xfrm>
            <a:prstGeom prst="ellipse">
              <a:avLst/>
            </a:prstGeom>
            <a:solidFill>
              <a:srgbClr val="46647B"/>
            </a:solidFill>
            <a:ln>
              <a:noFill/>
            </a:ln>
          </p:spPr>
          <p:txBody>
            <a:bodyPr vert="horz" wrap="square" lIns="86817" tIns="43408" rIns="86817" bIns="434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pt-BR" sz="151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btfpIconLines916100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8818" y="7864708"/>
              <a:ext cx="756321" cy="1072673"/>
            </a:xfrm>
            <a:prstGeom prst="rect">
              <a:avLst/>
            </a:prstGeom>
          </p:spPr>
        </p:pic>
      </p:grpSp>
      <p:sp>
        <p:nvSpPr>
          <p:cNvPr id="21" name="Rectangle 20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9mRWEXrTR202P9NVWW/9lQNMsbeWr2OpZ/8F8U3dCjQ/cYRKi8SC7dCK0FCi1gql/exGBFyZ7Gk549q1s572EIUm1SsUEfUxAY/rz62ycg7E24GmEraMJMKaKO8PPsQKba0/ecDTnCuFYwTuEMjA3hy4wd2yfa1zGLhQU/aocmaj83K3MtBiMpz6UT4sTF/WdB0sPHkrWduMZWC/vt31tLQ+9vxNMIbC1c5GGAJ7hdA+SZsc2r/Q/8jPa7NFSI0GsWX28jKmWc+FZwQ5ifWwUysm7okDVK4MzH4yR8rXElK0nwPabTLG/hD7hmYFVe068fXUGKJkW2TvQZT1FZy+jPwexL7bJmo5sk8x9aZe4AETDKRZslW5WDM3l47XovbQcfQzKfm1CqPzSgyHN9fVc4NTs86VTWA8/RfVfNmPQz0BfbpJMYsZiIwcPtJA52FM6KX4w4WibRMa/Z00lC5fw7+5GYCN2d8BkZ0oTMOfvYNcZgkCYIqnyS5QjSS+Sr9qQvo+ITCvGbSKBIwNzwJQOk99TQ8pGS7WcuURzVcDWD4HSial98UiYMPGW4TZl9b/kw4Z+//PIRxmYMqe8Xmi3FQ5t97xaMEkqoRpbI4rED+YYbjVCw17R+Vtoqc1y6dTDUqT5a+gxH0rEOiq63oHWe1iXZKJaAv9m/vuQw/nIaZY/+4+XI6hdOIW9myJ4kIykSXALCG0ya7CdZ/Pna6cmaJZ7W1YNWnoAZfJNkMizBIJPmzJRWeYKqSbgbE4hs/yHCZBj7p+nhCUXSEUxNd32ew1pg6KumcLPhaiBtdxTNAGx7YOtoPndnQ5lEqgorRBQu2OZPqvl7RLXCsiEEwDIRwYdZ7bUa2afQcu1HANmXPNlcRNdd0O16buiLgL6kE3yW2ny8rLlB8m3zxjzMk7DVI5Uhz29FJOgzEnqoTK2QqrE+DNxRhku4AMOIPN3Y494p9WprZin/MpMmLDpqgvfqSxdgUE52RhMSKX9azJU1l1794mxeHrZGh/UHlNeoCIJ1IKkewOST22c8Om71fleroABZD5u20eRK7blLT6jp31FJuQPIKJia5dUJ7Qpgh9FI+pZ0+iZBwJ/DQ+Kihu6kKNK7lWNd1tDgqQJZ4ArS2eDiXdkVfgJssMk0RZ15CUc0tAswBH46/54KTHXDDa7UP3bLx4+30xtKNCwEeI0E/prbLHZDwvIR4vjQf640xFiYjZlA2Zys0xHNJKEuvRbObj9eRcOYZHgNs+Q0wOb7bIn11A3YX9prKzO+S7UMpfad2IlEoX0lHYyz1OkRq/l37ACeHLsvCPp0dkO8tURTVwKyQKrlnGkYA12U6/B8mTOlqcsEd1/TiWCfSQkCsuBI1FeNDhMZm84dDpwwbfTgmTX2ZuXUD+mgUAfJz71j8q93jAh0XN3htmeUop7mXg6g8fzh+Q0ZcTfSTY6IHl7BZoWlBrKpqLJ96JL9Aw/WHxHOODsnQKrhzHc6mFDXBORLfdNgqHYAQz/7etEok00TsvPZjXZQA8INfJRLJWa0XRFai8Imbf1xmFR2h1z0auWFG+/mxVKNWCu7eMZy3oCgQfoanrsRUImhYu1tBpupA1A+P60/Hwfbm+dfMqnsdRY7TyVfBhCkObVJSkA/fuN42fREp6kWAauBKT9AcLJw+8eQV6Gj84+vK5lweuc2t1ijx8R1nAdb4/mDsdkdJm1Xu3m0PVJZVRgnv44qm+Shg+90rNm48IahLJMN9aUphcw5AlnSiG8Dvc6CVSoxXvj6Bvt9PEN1szWBugKYoW4voJgquY8C5NhsntM/2APKDy3il62m979MUw8BkbuDcWYaKGx4SZZKedlNKKVQqeHWIsnTfYaiIkNR5+aHb9v0CcD3w7auJaygCg3o3e4nujNl560N0Kgzf1ITsTyJcGBrrxZfrkvPA5vVZSjoL/yf6hXEyUGSBjBFmykAlloczSsQV9+MrO+NzJ+6PxP2jq/IvxUZu09HHrzX3qRuwDolvH2Rpovcovrojc+mFGyDTRzyjdi5rNC2SqiONGqbXv4U8JxMA0ls4POVEDke8sVmJ9J59o8o3gLfA/5Qa4nGNTnHtD+h7yKpcO6s80vKzoI6GJ54n2US0LtL312dWZQcA/agTJc3+8uJwQUmGoGMg8Uggkplsyth5OY5hRHl8DMpOaYIrvRn9hhH8AQrsdDyQCcOVyU2bx2AAmPacvcjF1aS+WBxiO0F7uqvlSLO6OsjOJnbSJFuILyvc+r8kT4vT6Qzkb3zo4nu65n8wX7ETQ5BlVVemGrpmTHO9LZ2yRNB6Db+SCdWEGvm9bqegDfadtiWq0UbaMTP6U9V1YuLVLV1aFNz9FwtwcqJ1+aDg6ybG6DFjkoZxaikYaSJqs2PlalUQTPBlY6KU93qIxJZXNEQACAQL3iCmDdX8lUqivAfBa/ASnPCvr3Qah1CscfMOANbMP0jMnyn3Q6ErmWrWNOzSRz+BDSFJwwO8RvtnFvrC1wFToTijYnBbnFEInx9618jqdwnwyJKSCMFVxtGO+3bGK2zKtiBEqiR++pYBSODoEVV8erEnferzseqAP09bKtQ07XpMwefjRvsJ9pb1QDL+LvYd0KMrhO/WhU+jbyesCnGAyAgcEk0P2Zd6pDhLkWlvN3lEtz+2E7Bn76SkV+Xh3kyP3+YC7XXGkvgYeElTfziPlUkyqs6pz49+iyFUKNhry4PxXFT89X2XrKWNsGSW0JhBqp2XBhzfVlU4tIIzGVI2mIvw0gK9StZSjM0YDflX+v+0Y7A6eo2HS3Ixi39ek8lSsUcHsTGaMrlWSgjirlOoRw0V6wdvJXaB9vVbJhMzAoVAXywB6Yb1yon2+TDnTVCs7NFf0ktqYxRke9vz0stHysowzBQhMtoTExHNi+HuQ+6Tj6yJUtL3QzvzuLpoiT2VMUbUs7SoviB3RrMCVZGPAukS2UcNFhPwQxjFUjq/iMVsyJ9ejwBVozWeAauFOQuHtkUJSckUiVDSRBA1k5HBH5sfN95+rAWkCQM7zOIwLQnOCtf3M70Wr2YkoU9TiMX42CnRldmG0XktAhkzODJFT0ArCTZUF+9hAaSBaI1BCoCkN8cBuB66Qe/vpAAKfhG5JhW7oCeW2WZBm97YA3BYl3F0vIj0lfk7eWhqevAbhsp9pfvbBVZNK4/JN0ZuEN+UcOfaHURsH91/gxliB0TI4RjUk9rELir060WzGNZMN5XJ1CvyM1oFGTm+xZKUYun53I3ugeE0myeX7acLZj9A2dr80F2rQd7+GPTBXKoe7kLztKvnyaVENgbiJihojB40W35sd41BxdXVBk9XUPp4lPOFUg7NMwz9eeBNd5P5HLHmqxs532bTPkfPUZ38Emi3L2glllRoK6u87lq11TegllofjhJcpV2RbbiuXkQVBw0rVIcxyoMnaVFxLk6rkTyrtEpDhXQes0zv3DIlMy8gtMhWHSFrd1kw92yvuaLbwleEESaUt8ffIWcGAKqxxDtdgz44hldILu+6VMWkw5KhpbHDFZms1Z4/hN0z85Dmh/32NDReDMk+KoGTjp/jf8L1CXfOJBeAX04OJsiVBUv5diF8ig1HQbkitzEp8Ay5iXmtTa+QqXw794DczqAzOjv7DKjEp7q1stdy3wfY2Z0WYyf3Fa+8hGxc8qTzbnq8E13xgcQB1vRjfW2/Pchzlzxt20zWwggVKgIqm/i81yojtdM8WXkN4oGFqaOBvbeDg/s3r45jGufrwWv5pc8CXUlSNtgfeYXjApgR2RV1UT58w4MlAJKY9b5ECzrtVUcFlHnzQDmUjXQBSWzUUOTAupp23UDWsEhhv06DZ63A/pEz4BS8pZP1SwZcen5jlXmpyrwfpj8RqCLEiA9ED8WtJaRCOj0W9pCzjdyjgR1/jfkOJvJsm3JhCX6HlsRRhhpDO/wvqUy33JJFUa8zfzKiJODU/CqSLkz48zgQKvq5BMG7eIAAhlhq7XIb5ofHOqMGtJEB0N/JjqXN8z9L+hVec8Ndn0rx+6GZYIv+nWJhPaNISaI//gM5jsHrX0/hHA5BnLlIIxrxkCb/9ep3z1hNmTc3mqgAjioLaSaRTdOkJeoSe60QN7mo2S8dcPYaZjib9hJQwxS5duzIsupnZcQFUwF2a1R5o5SN3HsSE9IKIWhRa3BxgNZbvqV0+jp6UjwzqioaPNKvRtgjsBXHekywua4th+QpyMOCLZlH5JQbxNUJ6s9ql3NArORz2/1KUm5yCXf+IbabrIzcZsKJGmJrEaQ965ynhi4svhKUZiBeU1hzR/0OpwZDgu2W3RQADtJ42lsGuBLen5pj9weEBVj1uJqi2l1b6XiTTEmLIgrnKODe6DCX1Q7uxokxdfSlqGrGrR1OWZceTZIoiqwi3O3NRfqZk404iuVK8FbesoXLeHIGvr6/K/yAOY9OhOmEykKPZArbxvwZplJg8Orh2fBrCc5+m2qVi+W2o0IZ6oDBtQwNfEUT5S0apkJX3OqJEhOltlhMhlEGN6/dDT7+QHMofGaEnH7WVae8WejkYu2B7SVglbMU8DsMba4acgjYwddJ8Lv5ql4tnU/zAaRUHiNycctQVevjyHgh34M8kbOMPr6PXc8jknKIGn+wHCmMR6kwCaZQcAXUkmWm4pYzn1Q7HFuP3ckAYYs3tUbcmdOCRj7USa0UGP7K9Gg8TsFofzXpDOZfdCCvX0Z++EjO+9Yp7a5tp5RPXqddBa+EWgi0araHffGHck/AJOS6dHUgz4P4UtGQdLhSwTcFUPz7370z5cQAUKq1Lx3dTZpKivGzZaavWPnc9TnjctStGV1yYxkZF0IjYNHg/a0lLCbu3Ua2djZvh245o0om1ZwvIMXWhgHEYjtS8ku/JHuXQceHZlQMq2glE1lgHyee0/msSG5FMKUEBXOk87FRihkHkoolnPW8EAgKs0pDIkD04q7kVRFO0zYIsG4BfeadKWOy/bT1VHna2S5KZWlyvPayQep0STJoCcCFPMQ2n0SEz+1Ma6O4s8RC9V1mRgV0BMn6sWWtcHi7Yq+kOenUGpdW1z8mQmjPb0m+VO5SuIw/RVGqIaV6WjXNeaQErIjKxrRiqYNs3bKA2D2qaR0C8o5CK9S4SETkWmUWDt3kOMC3uBmWrnbMLs+b01agycKmmy3aiG8FEEKDVPeStRJ9guYsNlI9wtkERZN+FzoCeIuj9mLvKS7Vdabclv8t/Pn+Bmqw2n3Y9EbTJUvTI8+rJIqy06SrwUg0/YdLFebB7IZZ0YlDRgA/NU4sjkOz33IIjnfwYWRU5On53884h+BWUo0TOD94nwKFv1ZOurQKz1LRkVaAFrwx6UAyNXP01zMaxKu7skgLZEKtYDSupPU9Q5Y9jvQvyxVXepHi9ufWviTgY/8T4S/fgflbym5n2BRj/N/hbXY+OPd3R8J8x/TQ063uLq4/vYcTVj7j4H7JYBiM8FPNEY2BPvKJ1pRsISRYS2bR5pcwj3Wh8m0HpZQk3EytWJCtfWVCBhf7ZqXTv+hNOi22o41cBTNcgQADHhG5R7Rs79e+3cYPjOmfGYNPW5msBEnswzLyXUQmPOFtQnfxxCg21gggRSdwxhqFePzIc1MeZad+7k5YRDu8kFSz6E9MjITxJmlLd6Z39NxE1cdqBZYXD2cpAUNdAaPzWVnIWD8QhptJs0fQzzj7OJXXXN0iL7aFenzWe7ouCVvw2egfH1hTh9m6AGT+0moDamYIuDEbKBciXXSw2/YM8wlw2yVd7EdNXd/pjt+cPBigphm8UtRpmxST0Bo70ZzMfRs6gIk1vEO1nZ0lZ/kzJxJbw3v1d2J0iwYCBJEGedGmpnxAsBTP9B771AWoeE556dS3iy1CPVHovBJNy4obzjnlCM1/LyXhliSdOLlj3F2rMtdoR+8HpJDMkFv6bvUix+mbIbhbuFPhEidg4aADusQ4UZF3m3B0qJ2oMNqZlSlj692KDfJVV72RQJ9XzvRjOAq3rWijzpigtZ6UjLCX7qrhWfh4gI6jbMZuBuZEJhmkny6UMNiK0V2+EF7qcwguq7kKU4FAFd3fuiv9KJrDByoCUz/WbNnh5zNr/uLxUXw5pRJno5dZp8prSKgvlSBsz2M+eUMkqnoOSsyL8ZJ5Cwx0RqSOgCTGj8Q6m5P543D3qBij/HbVzP23ipkDa6xvVmCfXVLR6AZH5xD3yq9/Y2J9F7X5vJ5tRZ1BNr5+48krElV6GlpreRRsx1SP8ex76/RXNvIqukOaOyOBuudkgCGwN0979j+9yFZYW+qpcasMgFhNz1rAq07sTmw+f5oEyBKqp2FDu2cha/8LgmF2YUWM8sMQ7OQ9LlIoaYweWW3DSoBpXhSCg86KcRCNyLg3G7pvl+dAKLXxTdkGMnTQyj41UyHPD/P+ZD0U0DeqQJgxcEpiUWVYDEBU/G5o3T62cBQXV9aClOTpPdbT3JDUYSrb/zFDhNbUOUriO1ErTLMt4bxG8ciD6iHphvqbstOriVQk6exI0FuhBPdXihjzXDEQY+Zc01rTu55sfk86BMHitQI6GTwBtHBwOabIzELWlOC/gD2U4wZD6AFwFLB1FUCQy+BEn0uFvuUXJZMdluy//IeVlBUBRRLE7kZJxnSZ1fQW9S/LtC4wWhrx9GryT0cAp4PGcIv935Ie0SQDUchLsaw5Isn0ziucZP8/eUgYnLv2hDemW5R2x7DLIiWclbzUfEed0oZqvv+ck+HIzONZybiFmqRNAZcEX1eNCIlDYweH91qdjMgWQIg7QAjZ4GrDxNyxyWtgbu3bkpYr/zlOhxmONX3Plr8bVHSYU4HN4gQYKswLPXv/J9TQry5MlyF5h2D7Z1I8cQXd1NordjGr+lx4Uh2gQ5D7tR9VMAas/kHSLgLRK2Bl7mxI1bhHo28RYWyVsx9cDX+ldggDQCODmODgHm3Ya5HTHvw1YCnAK/iiSKedgFZ1KIFhCFra0i4BelV+Sg3rOMMQ1DrhycQMSrwaZwdgZyy9ucGQ6PGYTRQdC4/J/gVJO11eFs03hmJOfBei7G64iu9KCrkpyZ6olacIjLpJrqCB/HQ2fTf646OxIE9xZZB3+DYi3nW57gxJHH19Jqzi3Qqv1Ej7vTRuShLDKfY9cZLO7Q8WXoaHUXWRRf9uBKVD/eLTjDA0gsibjJePS3essuXsVDsS+BK0LPyaS6EbYzVrSiWlx8AcsIbTL8LQyhFCYX7CjGn2Bp3dFzeCQC3JBOr73tDYOtoaXUET2hLppP88FbgBzMPeeQRrfM/k8nYnSMS5QQknkGxWc4b/LmevNYqt2sRnrwaxg0ep1306XXyN+87fzaOLckOSrVfwcCYz5uQQamrvjVG+/Ej0SgdSTPrTy2yMnZMbCAghg51R9BEZffvlUAE/OOgVhlvuvn3I6dMoVWmS2uYy2VpyDuNOaxOcLUg7EaRA06jQ5Rp9gla53mXo+N2B4pYy4DsKTtBRnLOMYkTpXAoSoYLmf+txKRvMRnLi8l1o5C6HS86tTBO4tRV884n226YTqhyITNmUH8juOOniZRBRDQYxCdgtC7KIsqEExpAwLMWb0NnxnT0BCv9PN2CGsIr2Oixk3vXOCnLAPseT+ajNjbNv9mJsddxohviqBgIYr46dcFY2UDdGUEy2wONC9yWfhSvfwySTjE0s1AtdRl1I3Z5txUt1rfP5jjHIueh7vrCxuWP2xaDwQkxoo4fzIiLJ95YNKf/uw4Laze3dvMdt2Ky1ttUXv4zoFHMzoLf+yiNt8h3oDeh2RqW7FatwhqkRvtHTQmy/rFZQb3V015pUF12Q1+MkUQTE01LKjCCcBnBjBpE7KRs3iKBcMjMAjhCh5rnVc1PQJcpC3XzQB4xydUC53zR9Eot090WMCNdrDm3BlJY36FuFhtS9yRP5p6+fuxcGe1D8XJ4DAlCf0uVpDxu1J9eOu5N0GE5coDMIpdiYt8ZUCd6xjzJy57iac8M1QiHEJsincBS1TpHuFRfZ9wfn4SyMv+nlO7Q9M+b9A+9clPXDAvfeCU6WD9LkcicvgONFVCdYNx8eFKJiKQX85RPXmhgeXYpJ2R6FsfUaU2i25Hszl7e0JHncYTO4AQxeslDuwO0jWnwlpnXxe4IRWZMaPxQ7Y1qxolxoTjDtiNn2qAFETUmAW2S6t3mu1e3BKXBJ4Yg2oOyIO9jtuyfYaXPlJR0JlJkIajir49E+zKm+owtFYVmXnTVGwBEu4S8FTJJqrzhkK95FltZ+1Swe/Xr2uJ6pm/kNkB8K9G+a3hbpPV4OzOn4C7WCUwiUeYnK3IojCGSRWCwHGrcDmV4Wc+StHvPeQbPabfDDZA+dGBajg9/STHDfTQhh1eoW0+Y3sQVKx+U+rvBqKlfvU+f4LAYiWLaJBlUoMg4DrIYKVeRl9wIkYdzm+O+9AOVcD9i5rqTpFhrDBZATv0g5fwALWDgcmOJalJyVsij5aCuZ2RRGJ3IxZnEikE6p/S8XV2H8IbNowozYovpNFdV8KZRbJZpqApxgVudTSdZf1Z1c+zWrYYDGR3CuhP20rbEfqIZko7KfDFFSXBG38Q2WTAqFRh9dA5yUQJHcyBv2LQpiN6MCf3yBdi5Le30GU2SNHqaABe13DbJ/5X/2f23s8HkDMKz7kOqiNDYdR8BqhyQkaTCoM4bAKSkK/Ew52AFtgOqR/9BkBVeqiyTYWkgYhsWLccUH2Nt7cQXLE7LnhRW2iA9Jq+zwCHdhUqYNlOW7XGwZSSWauXVHvQcmFyuPFNo81cwUdy/Gx8iykYcQEOWrMABe2fuRqFrsz27zfqFa4oRoXPsOpN1DJq0PwI3DbeYurK6/e75YSigPN0Nupzy35DzaCsAETTNIqrvwxgQD91I2BGWRl1LVTed1ZjZhN66NlgLlTHEr7smS450KXUuDmsWWPvwxi46BUm5FVEUWbpE8pCUfFoIPod5TyDyVbUyphwgE+7Yj+Fmo0N6pf9R0erSpYZmn5udkonAVfEJGXcshGMnTTZtSX2xqmYP1UEqdNB65JZIemTE+51vc6ms0la3gbNiFvCmZtIYPs0mU/i0r4wh9E+wwsM3Z/RoeczAbLTJc6VUrIs1DwxlmpgSOagBGtUzVY1EE9M76BJWoABqnB339elRaB6ZM9nPHGRSLQ1bnFAqG96DrFMQ60Rsv/wXoEZZ9dA9Ho6KqIuXojzNvBIVj2AVQLnXJpwcOFPl+c6YLZuxWc0UXrbQeGCPyg/V2yCbht0E82jFAw36p64Ics9EaCc5dGANp3b2GeGRAlXxXBC2eFzG6yJjVtl7svELeGxZHbEHW1WWGnrMdnU5o9t/mjp8iF+dIJs94tZTaVnim+9NFh0q0ClSGYIyZrAHOlV89PhqWZ8Ezr8cHgxGeH/OFkNCiF2ocaHjLR4zsLxigqTiRoLIzLF4BlMin0bl4xajFbfcw1a2gFaN7m5Aj8SnlrhieNkSveMbJYld339r45D/j5QDVJC/uUrJvz6EiB7BQ+KdWUpyFQ11jrACVB+EPS55U+9GPW20DtV788cgfh/qTxuAoli38+PFZeaLet+Ekea96Yirry97FmHHDUgAxjr1cd/cqB28Q3tkU0mSC6U6NILmk+6RyhbXew7M+hDFn6X/7yX7QVl5C91QloHNVAcRqX3eg3iKyhTR3Ekf/AleD0WEFJidP/zi2EFk32ugHmQxpwkLtT6eSh3KIhBYar2C9nbG0ZnpZNea3U56eNvTpyaOJHGxWn5VoKPfdKih04ELXFQo9cY9ZHu542FMOqR5VzF/kHravUNfLNquJsLJJeNw9srDYQWhsxDPxFYDmXzw1nXelOTXqPpxhUFvC/f3IEqhyKYyJJebnyT+gZaELKz+jpS+r3TtZQkpzPgOjUwcA8302iqqeuAC+bGIQvqaVkS7UM0IJ6Yy0Z4h+NP+d7AT+/IWNTDZLER2xcjO7I2FuulMOpqbFe+hkN/jOJv54dwBrsDcG33XtLOLdKmMkPbIRIFgBg+QSv6VeBpU2zpdwsCpYJTqGqkQnGUjRbBIXCZZKDl9rL96ODyq/mGI9MMfB40fYTrsiWQvYU+w4xE4hedpRJ334c2pvYXihPVZ06vXnkUQzNols6Zsn3AoBbdN8m3qDMZXYkAb4CM1BkFarvmkrrgfmTd/dZRDN7P6cHuiv4qZn3Jq5Nm8sfu8af7GeSA6xxvZqwp2wTCNf9mvGVpLCrFcvQKAYZpIcnxAmeqvaG1adLeuNOinVOMEy51ub8nrGjA+oF71w1lLFU56+eX7zIybEwQa+ruDPzgA72VSDAiwW9UhTMdEUrdLeGJgXnyzlvgiFNdu+0RI9+sjgVjtsuwiueHO8jR6OkFQkJYs0E776E/OotM2DdVp3hHznXVIg6YHrozoLojH2E1yurNn0X79+XmNYUUSn8RiICQqqUeTdfw9tT1rL7jg4Qtqq1TJTyv9WRXc7FuZ8f4SzaGoINw/O1V4hpTIIBxRRhP0oz3dwzp8nfes9s09+1sdyydHAD0gb6okHuW11E+6VZ5XuD2GTR5xPUtQFgT96u3fVc3se1v7IbMRLobfiE4XnBLGGHvlPWMjD8EwO5P9n2u40EwG1JhxDzJVt1Hf+R6/0rm1w2KfRJ9kiORfvzM2nehMSoz8GX1b90KxC8aruk+gy9es7YHfdWshs+Po+TblHZHsxAeb2ZsIseS6nTuow0gtV3A2LkUy+9dEq9uSUlSCEjXHLW7tUbu9Gj3ZbDvIpz6KvtMgdeEIhDGUSpRYan3Nv/rxRzqwTLn3i4QNHtNWzrbNoFwD5AWBXruE2SVQYlJKt9B92wGzOO+n6K6fm8su1PzopdIJAbia6p6xdEidOwmUbr7FgQqCxqfCjaKgbht4RHBvdXDj94QyPE7Y2kHdYjTdOaumjGP7oWY+rvRzrJUCgBfM2k4ZYOeFwRz/5Sth0JfQldo2jgbjJdHruR7qvCjTaNdS8MZIJYRFv/B3Y4hbT1OJXgGd4YYTWy/4XiKCcfvoVqU4P0iKQT+Ktgy8xzKe9Qb847UcLJnZjtr+soLGqfBw6WVg8A3Yc+scWL1mVLKHbIr+yyUg84mJLyJD1tyjxWepSs92beFoogKt3nCQYGuWQiU0ZZDte6BjYTYQM4Rr5i0NRQZ/gJXymC6YuS6rcy4k0uWtQhhDdN9CFk1SHLHWqzjzELfSUq9uamuxdQi+fS0m/i+P4UHmUnMKS2aFplmXp1w7UDT8p5i/0iNadOvLMkCBuurAfcZ09xlaGQV2NWcysnds3/puQWsl2sk1QRGsNiZcQvFLAU52JReORlcZ8J+JrWo6xtD3QweFj5nv6AjOZoVa9+uF9WLEVht1+DT1cuy2Q2Vp/EXlgrvjV2aNE7aZFcxyCfVPA9VZeeAMRp+xgVy6Yp/nyE0Z5bbQSUMeo3cThCuqxS5i7gO1ANMMUnwkGo1ZGXDwzPZs5Drt0Gajj1+RpV+0S9ceCDw0QHFhhVt2skJ0HpAelCKGCN6qGHsR6YHhzOYsa5lhI9FfGGXOkhUbfG2UCfR4Hf0bte/Y1bZA8ivOihByCoxJDDZ3kovobnUtF3Ua/u3vw8Ca/MaJqDHoeGP5/whapEOkDQgajSnTKajkakgqbc9e2Xhg4uO8D9LdmGJXK+mOCMDWl8tPvWkxue46FmAhe08PE/ySkLDMvBWJdav38T0XmC4L8wZ4uF29EZDD0pwyyC4at4wuJ1glGs1+Vahe079W6y8kVXXjeF13YZj+7ohKTz7iUzrr7gOFYQT3LzNFd60UABxgFR7oPsYujrc4yz//hcLyuBpv/5wjMicuuHS9rDXPzhluWVqy73jgdlF0A7ML2Wd08p/pa3nhw2hQl0CVy5Ap1jydYzs5Xv+oUvBf3HvXHIW27gsP1vS7lAo7V4QZxTFFYp900a5PTP93YQyf0ZG2x+1ceg00HuE6yXvWlIZC8SjddsLShV1HFNSfq2DL404wxWkKtpDoj7WSjKns/fgaltozUX3pFGXaYX/7QSix1cuLVy95mW0CnZWZbC0yAFjf2c8yPTsrGzbScG9koWaw1t85BiQNpSILXfALfezkO3r91zx2mttvSFz/19rRqgOCw/mpJMWjmLmpZaTwWT2qtWvmcMlgNUKiLc0BHPHzwfyPrmHm7fcwGIHiwncrLry+jbE4EJLUqFZF+bLjhCwA2WkHtDezbgOaY+Y6rodew6PXK4RMbWkjhMrAFJvTL74UxMd2F4HG9YprAT9JeF7Sr6ERFfNHInbTA54u5VZ605MKknZVQpOttdgPteQ+o6iwAHXLiek2m4cM5tUbYXrle1JcQxRw0ZIqb+7r3/zZpwd9ZuP5Q5UxGG3fE5z2p7c9pb26OsuUFsRWRAmw9JEp7Aiso9OGHAzWu46fWNWQez/GLIlBVsrTMSnu52EnC9ezaAVpIRfBpedCtDw1GJixNPn9zf168y4O2ZPii+c4F6uJ1XYn9s5Ud2MGA5edaDK6UNr6E8arFgEtMOnpYwUVf+6iRiwVHlGQbJaVJGmaXsYpcorbUflMp0sFAunpiggdj5slzHgRzufTSrKYJQUB3Og9l5IqGn4WKQv5zhRVyFcHdNazWxkA3mW0RxKQNtSDkXHef3DP/v2rAum5JKCg2lzGyZR4s9XHUHr3WFWExyB3foQVrAee3PCMRe2HQEVOgKwN5S1scwnAz+PYNC6l7Bj1VVc2rW9P4SYAPu79qlqecjxKnyz9mEaEPl9Lz9a30A+wN0OFkJ8ek6KfJCYh+kXlegwmrfb9zTQdsdzu9POXlr/QpeWaRdXeMafOFdktHToIvLDPE9Amyn4q8vSD1WBUFip8hD7W6dBB3+dIGYjMQefPz4kwL1vgJlhMCpH6AxP1JVVUMdy/gVhG3RHBnOHr8/dB+525pFKu4hfeJxmnft4eeb8oRjKO3Rk4O75mhOOFmg9UUYsAc9RkPDWAaCJsBrWy1LN70QlJB4vRAtmaTmun7CX2sXKtmEwv1rXmDdxoBHDIWF01ltxsGdcVBKfMIc2PaN/j739nORleCQ07lldkYwt/sCJ/1GDBKEhfpyGuB8WH/vrQ5dk+k11x9L3pUAa71yyx27qfQGo/r8f2QFxfeJkQgUEeKP0s8DmIVmIY7+qJjVpS0snWIxH3RY+EW8JlfzR8lxc6nrFxitTAB9MypKT2YCrA9uQVNbA+ZQ+D2kDHtA5H3fwCyzMd0OTXECg+xt33Y91xfoX3wv0xORCKJ9F/IHejCZKgHikZ1iYUq0mRunh7fK5WJX0s6Y86M4P1s/hKsc/GhQQcW0My2ditEmv6pVIM6Bq3NNRD1ZEoqh4+Mnca9GMhqg2ANvxJeDguT/q06zg4gpFTdQcf1yApjR5Qwae+gwt5EI7OxlIbN4u067bc2AlTYvO2kwbxdV6pDCQ0rJyeH+UDSDyLP4+dGM2utCbtv+WtOB+0NtQKLwqMjVaMfe2bgrCpbAJUe9ZQJ2gFIuRI2mAwk1KpLy0uLMDOsZIyl9qUAIR0CNcFrKLgzev+I2UPFI52ysg5XQsaxq8eL+YhthlUXOQjzeU7CfYa6yb/ifJs63bs07n22+oIeaA51VAlunyoTxwODZy5xB6o5wXN2G0FtuqK0e1jtAmYNUVWAMTQuTkYkFyeURWNBQ669WGsXCgk8tZiVEU6yGiNLBGHemSTfq7SzUOEipKZ9OaB/yWMLDICUd0B10VWkiCBrMEhr5M8y+Binen9HRtL2TXHwstH3oM0CbIAL7xxSvVr4NFY4iY/WaGJqJo7l3xmGr/xmTEnfOhhyS8r2TgXzeZCIVNxMejQ3SSvS/VaztzO2Qs9IGoOa3sjxxFbTvOrOR1ZDiNSbZot8YfQFvfZKUzXstfMNOdCVxmTCEHosFYSAQU9WHGVKF16K4slIvzI+GGACaRD7Kg7iXiONXM0dGvV+vfHfze7Fj0UV6+wL+3wanVYjwY8AAZnWDHgwWQhuSJ21bI0l0OPHbAhQwB/BLX90cR3OMoB+RY8XIR9tO/dCbjjAJbvp1BG6+Ar/yU5AXfvqOvaF1NNf2AT7wBTAolt+xv/k73YDheayMaL55ojBfK0zA5oSfA2ruPfyI3HLOFU39F5Px1zKJq8owE+kPKAa0JaTNonWNDHQ+4R3xgGhKxCFdpYtUy6YBMxQHNfqwQ7kDW2W4+dRaagUAdPzUoygsr3klyJJ2TP9WXu32YyEWBXO5FD7qdatzM6NJS+pBKME8X5/kIj/0Sjwm/UIYnOgxlfN1PyywJO6bAqANe0/rVIZQCeumvPZzHAiNULu+jyTEQHXemZwokawNTTk12zpRtDaYO5IOIjdiAfgCrh98c4fmAXJjelv1Est4F8zxANONwlRlKeXkG8ryZql8DR3GpXlMsSNi+qjWxMeR6HWDYDwLtip+hhAMfrv2TjOknlTjIOBBIqwkeHsshFbbzmAB1F98T9SSLDcbr9aH6VpaTPcjcL5scUaeCx+/gqwpUEwR0Nnd7TTiqq0IUbkUs8dt+uvpEsKw2YnKa9fZjhervOgqWvO2wS5nafrRqroYQk+oR72FCs4zyRq7gYF/yfcmimsgiX3GYXo3tLfo+sOb3XW7+Zz6mzihNTCKMnXMgcY2I8QVo98wVoT1R1E6bsBDtxKeQILtJz8hxU8KsCySt630IGTOG5dDvOh10xIksinghhpbfEcEzbAq1Gs8qI4DMzM0xZKBXfciddwkv6Qb6jm19kPg8FzwK4fep6oj2YDWaQexBsFtc/DRbN3RARMDWOY07mhFG5KQC249rvmGXUi96INAcZzQRQuTbuk7Hvi/KOACoRYuxmGQGF87YNg3n33NwlfqR26s3sO0kdcr0I4MIpPvlXv5NMPK7ftRIhmd+OVysiZAEh34mSEY3ZAz8Crm7r6TSrg3ihScblrLry312q/wYU12Ez/2yxI30ukiM3XYxzCtvuUQGFdGe5oECqIpmLagKPc0LA6hbie9NYi0wuk9aePP2TcY2wCnR7JrX3onR+yaur0zvNNPXkWTz3fHgR8gMP6qgf/xenYycf+acw5y7Lpb+mLxTJacBQ5SVnvtTw364g0MDpYrXQjATt3T4icjJ8/7VGMFNIS/tjocXk077KkG451knsVeJhVfYeD9Q8f6rAp3bnYjUXfN9U/y8DEOECWoV37K4nqGUZg+9z7zP5/ptElcyN2bT9Q+6IPBN8wGe9IJ5wFHADat+9+3aGTinF+/CWL4GV5peE0mKP5vpK78qg2pQwPXy5wgMYKEA8jUr9ik1k89eLa+9pltbIJ29MWdOYIYB//SKS8WQLuZ5872mvck7zn+i7MflTNCEljN8aji2wQ3Ie0kQE7GcMgdeZt53kPfttj4ErG+fmsYyN/iidtoGFqApaUej0aJGmI4YtkQNr5d+Ju/MkfqUYL6sqYAKsBfSMS9apR+Qo3PoF0kmErQ+amGH7R4mV36ArNNeQ/WpTabzPq+ha35BQ48lOb9YsT4xJsg0fNPecJIy4P4ArS1zL86MTed9u6MrMin+ULMjaWyC2uoBde2u8JbQdVJGaQYNlr6wecHLZO4K02XrsDb9vcJPV0EvWiXvq2qUSoeziHOWzLVKZObHKRHT0crZcpPmhlOaOBSXeMiKXwWCZALLcmx90sRNa1Gfnv0auDOveJy790IlPHTRu8vR6p7K+XpVkIzHtD0A/vm2a8iesliBK4xHunofWDaFXPxVq32ElUTJevZ7v6g93YiFNk48D6waorPPr8HfJEj8AoX8nHesMe75W33vJYV7Tl1iKaIDuGBTMgXaPDRHpJ07PqhX7XWpGF5MmG9zTSm1Q7s5FMbZWPqi69nWl562NSVDyW2rsExxLCyhrcsgQVoKaIf4jWwR4k7ijssq6MA7BcaDCRP3F850NXhVpsPxJcU3Z+eUoctCHewi6pLvkQdoIiurNNzLJXEM3GQ7iQ/nzzZ+1teeK4sxykqXTXtFPh835g9HcKUSJa51sBAGOx2NbBu1ubyk+mZHzqZYWq3SAJzWZUNpgA07Bs/erVhiC5DvH7Q/n//TYvL0nQjAIR7bRFjpAC898ZZo8+/PBfR1GCLQGu45KGCsCSZviTYcVia/2+ev6z5V9Oll71+kq+xS0vrRkMbbxOO5qVa2WDAUQC4mHSJQJZ5MxI1C+TGmZ0RMNOF64Dc5nKQcXiK7ZvKOgcQF/qvgPAr62vBFKLF6VZt8kmHSe13QUdmePBywKHHQ2x6oAALA06RZETYg2dnOYZfNsSb8NDxvhVKwqSaWKhBv9/DmFQjGEDjSc4ccWiUtmYstzvkk3ShA1KzAaWuBa978LmsEddeN4t87/tabbaqIVdVplOLU3lDo6u1zZXzvJlj7z7A0FzOM8DR2HUdQIpNunYJfx+g0F8mtNVifIEGkQKQSXiK/QQ6fzNu6/lGFaKZudWwPRBaodU2mFQFVIhLgVs7R/r2JHkCDe6LW5IEsdgztICsP0QzTMGu7ZtCLxXOWy07pOdtkllZNee/fXSthjckX1e1rskG7jOs90tg66ijqa8XXSAv1dpwrAgFPXdyCvmRLbQdZNg7P822Hd5R9EzAbhmH9ZCiLC/SeUlnB61MInHzxB0UA8NBSaO4o19PIbVqu6eAWjtFXN6yTOpBtQR4vVc6XvreyBK25fOVBQPbtv3VLubJ7cLLMfyCgjIE44Y/ICQLXocX8ByTi5Uxi298jQTZQbO/Wpbmqay8BjEbx9rhWM3NG/tehyr8o2N0rxnIuG0yFFA047AM+eSmoARjbrr2mfBKYb1zEq2m9uWX9kRpJ3zFovZ/ME2tHBkqmYis89kmpY2frNnvVmCD/sabmr3PGS40Ovq0NlrnGJx+EM+FfzWovNRyOT0tWIE+adWIdcDb60Qv7I8lrFId8rrbwGscUh4XgACBcjD33ozTKFD6ZntcjBA48XP40x6NyWn02IelQsX3aRU5CUBQg4c0SnZWYPf0N/UFCFuDkGoOT2MZNVyH9ofuRVVa5/WzGgtFLtN/fJyo9f2Lyd/0g3DZdekzZdxefnkmmEgJGe1nTz8/Td+zxdOO3XCAwYezzzmrBbLvKNvIPc+AKyg1kwv8cd3/ywaUEbag0+hE+/6ZnsHzIffOp0z3XcnbCBud/VbrsZ602dATn/2LH4hpWAZUFGXB0e8WZ/q1AEu3KmwjQyUA7D82aUhVVPjUlVyldyOMc7ek9T8JXZAPyWTnkhmuQilwr7A49I/gc4mHi6qJBOCvBTxvtJCQvLHo/7Y8wD053g8cjWO8qtL9rj7sQPzsXe1tpfZJyop8H6rs1PdBIOuJZYNBi8EqaYd1ofPd1bfS9BIMaQsZ8XByw4Gp8KX286+gos9N+/nTl54mYlPlpXDIotNcrC3KXfTs6CPz2K4KgS3iuTMHpWWOTgi/HinoHS2HXcaj5Z0HGLZE0GbDXIUKqtGNVHD4o+dzzkdgwj9gb1Bvfb2/TPvhhLsWMpHkqeXpqerMKeBtsstzzeF4JOQ3+Oe5RNJFcJLUonZcOOS8KB2nE7cftf/B8HhSVXlXRGws6XxAkcSp08LXkDmI56M2HCfzuMa5wofkT85i9GzlBwFRWdSrtnQOvLbbya9vUduIjEWCo+QdWFCMfS1/7LM+ZKWaKN2By+PVv2TaL2egoFqfsLJgNhDmOKh+sHauWNLX1121nejy7NKmu8oujFFHQHT3PnuhKLwZgyE7/5Gt5qwUoDKsNNieUr1ucO/BxJu1W9eRN1mOiAryJ8OuhWy3bEpCWn7UexjA2JO7r2O/IrZAv4xLGnMh+dYhWcbHBcLLDjgdDED5pIV9VdCsQ7TNmbBVgp71L6pwe2YzC8FnwmqPoyDnSF9IiN59Ds60TW5n+cvLIH9xpJZLBljRZmeofcU8d7OrbY7LE9ZNSeYD5CwKndsqP3UyqCbjhsHrFSn8GotNS8QvnnhM5hP0herTO2gC5dxso3TUwPXDLqEkVEWyujcZoDeCnMTmqWhkOLJkHDaej+oikuJGuoE3DkFZmoSmKrdbqsquYhIWL0pV3HmSBJE7/amGkeATu0Lg7euaSb1ufbp94SFHK/ADAh5APpJOe+KkylGzqDzyT1XipySQHZeTTxyOU2AyTzYZ4TAeJTp8ANMYPLK7J9JMeVSZkjC+RKomt+DKsA8ERrHsmDN0l5aWZ56EHzSEciDH9Ggy8ZdYuQ0s34QkVf5jtmtnm5VBhEI5e4z2CKW8jRdQi4WEQ64/EU02th+BMPHPy8LSSWbJecSrHyOso6m8en9SyFGIF53NHhV4oTwstJmuOQeTKAvjgR2tqsms7GuuSZ3g/zjSHeVH2vdpLapf+JzT1717mFGSIAndzA9/knzEkUV2Oc4XYfufRIqO7Le9hKpIai5fpbor6MoBne3lWAiXcfhfuvmLhXtbkTMui9s3inV9Y96QIXV0HScFb+pif4jxXAr7TETahkWDPbNOLcuVZevVMSyJZLg0eujI0klhaeDfIcePrSN3xTKu4sF9dZ+MA/DDxQCuC5+huyejl6xGkCmHKbKOpXwXa6aLr0UaKToF6PVM/61RpVZS7d2bQf2LjMv1IkNn07K5tSnMYLzG1kn+zLskYVlLxkamMJUUmwZXxLtuonj+Hy62l4WpTaHPFmnWG9u/uwXfwZipES3pmsSKoSllOW9UPfqr94DYhKHTF0Fd3h/yd/YVoxAnade+spJluhCz4amzMwxlUmot2b9tX1WH3dkvhBIFrE9Ch8oHzChLyhkBsX/srdscx7Lb3X5YbJE2W3YPKm869qMumfx1yfeNZiypYJPSu0hblMasxhgyDtYm2ReJo+GvZNae+xLBHLBOwlMYuPnXlzLzFXAYuwm3HDZQyUGLfY3+d8iT2n1v8MOn+Au3Voyfijwfvmvae1m6eR2j4/PW1T6BwufxAs9foxOwtSxnwSyHsW6+jUG1ogYACVYVH5xWkKGZ0AY+DiE1r6S46xkolMnrG1/hTPdBf7MEXWAUKZBdUBwjISWI3c78UbA9kwMSalB+xlM62NZu+HGtjrWvW2kek25r0Bm5dRlO9ueKWJcC35AZjgJLFPZQYdwLq5cLdnDkmG2aYbfTn+JIyxWDryg7gZ2Q3TlydGPeAjD7jiwAVwn3h/EQ1Y5jJdMjf38yE47zpgzVe7DU8WghtEEgIchs796qJG+v/T6TF/pbd6wa+zmpwViQTccKysNC6tRohmyq6LpWk6O6fpfgp+Vy0Zihr2POrCFHn4+8FxtBpAG3znI5cCTfEMyzT5byFURy8nEICKKJQ7eiEPoY7QgzcR0HC3nHMqtxPrk8rsoNP519VbKDat657cP31Pp4losxXCmugTjpJ6m6eIRARRQzFiaU/FckovuZPhtqF6j8ctQoCQfQHzoppF9kCw+2WyXXcaSQAb00kih0uBur/MdR47u7e/VPfw+neTlzmgV1/iX6NNANeZOoZICe/6lx72kYmfPLjEzzOFTt5v0AX08YDgLFrwpLUS7MvLHF9gzw82uHAuKA9OSuCmXfhqaffp4E+MHT7dzUyGyp28kkAIFMXlwW30eY1J/zPg0hPDooUVqAMdE/TFdS7R61YTvnYurdsOaA+gz5CrhYw24xNk0WeF/yStQh08kRkySDdGDT51/+8/epnaVtOPDdCfdDoN76XCwJaTc+1zj00bUV9yrNHh1XsFRyaobzzOgoAdBEeBWpoab/aDZciPYYRsKwowdIAHCqZNqCVF1kxfkVFZWJNEOSZdeTIK8AeEGTt7+d9WjA49mrnREHGJnlKa3OBfgxK5nk87uPBtdvANjyYUXVetoMn5SyaEy2oivesIXK5mcYbrTLx6Zk/tCVgIDtn9JEdZ/TlGO3vLJy5sRhzFIUXbjl9fc3Bk5lGTRJbLBrw4YaHb2XOAfm6B3hBzFFy356kT0hIfgX1PhHykHU9Eu+8qYT+o+sV+MR2XI0F3vCZ+Fqm/ib0wMGXzSQqeXh7sVFNdc9wEtCDQKSTpS3aWr3JBK4XeJzfPWT+3qkaPiAf4ItxxIkSEtnOF383qlt7tJrAgmLedtdL/1eTU11epIvi6qkHQ9p8kPhjoR1Noj0EKmrTWZgCzQZUUXeUkLYjktSBe69i6wrdrRQxA8HR+E/aoJaDX5NJJcg6iX4NZ92uH475MAy3R77BpRps59EF2t3gm7g4DmryGtH/V8at3bH7jg83JyOYxVxcwV2aizljGHweye8q39xX4GZPsNNtZ1xVZHHJJydYI6ZElv5WkdrjRYXjNzN5Uki6LgusnEaJGu1SlfOKPr26/abh0kwSattN7MzQyquY145dR6jFKNPRiRuE5sFlsLX+Afs02gFCjw8uwIAk+MYPKuSDD84YFoDLvZRnVwIjO0zg2krpQjuHYNhyqmH2OqH82yk/nIsExWcI8JkUnF925RKx5UStZsm7q3nYfPi3qjrwPwfX1KCK9aEDriFk6WZpdi7cY1/5THOMUwJZQ9BrNiPGXqWBs7MdZBkc5g7WqQh264bAPVwbkqRGG1OlfqduinX8hm7lLGI2ep6YKcv1laiOLTVXAlta1bjPHTo06lKUOLr8lXXt3Pa1YJ72Ojq/lX2lK3msAXPG2dXy9BtXDQ3DlLIDojnx8cKE5WhOheVt0+m0vJq1kqUP3Rv8R77nvPUsVDnM5ubqLTpFyBbOkbTS61VubDRjMRABh2ClOsW/1Zq1AD7di6f2UZ9QMz68VRrDYlRW9VrJlJgwl4m9Wnz3mhgs3uNDrzfRZQ8RtyN9qZirDxu4pNztesDii6vVQ7ajb0z3mIJ2RaiHRO9xOxZWoN3gKv0oS/BogOPggJz6U7j+OdcWhqKuH0Rjp64znY8JXZPn/5Kmb9V5qJCC/krIokzbNK43vNbBS/4NXImlyQre2j4RDUg05OE92079nbf1WslLU/zG9t1V/jA7CIitr/IY+bCsGu9I18ddI+Qom8lAowiw9EyU7NKMddpFdYzEKx0NG1cH0WypnNDArykExomoGSpHr3kAQytZBsjqrL2PuIAolM6e/6AYhBXjU7eyNle/5J9oXSnVpXFUreKvTt3kI7ct1OZx6uN6gaNLO1SJkOA+3zolTYwdKDt9qQf2vSgN2f16OlaKOIqPHwdalwkwgqXK0rdoR66Ztq7xl0AuRTlb+ouC5vKMZxPy+IzQ3B+YNnto4leiWg+dEs+Iec4vipveXirmpOkyoGaJuygSrqK68SNaAfEI9mW/lcQF9U/z6eGvKPWrYCHWoGoSeJ3G43VXQvE/47rGL7hG1ey6qOAtXcQ7Y6XJJo8WburilaTk2GMXQpUEaSjGoMdWL8hcjt+vTNXguZHlF1rSjRIoUvI1T3WAAo9X68bLi1NAYzKVQ47N+TYEAAqVGc1bRydyyEtu25xae350MEGNClGRgTXEFkpeEJ7Vxv0oT30kd3DtkidovcHLROKDfrbbbOtk6Hav0pgGhe2a2J1zuC2vEx3WBK1NBLtDIovf1bhN3BKmZE13lngB8mAfpIA/0XCeufzYvI7tEp1nEuW4h2dPFHEMUsw0I3V8fM6Jphn01HadMU8yia/yPh05XBnojd5Z9ifufP77/s8TEUhV0HB1MaWsepT/r3GYu7ouA7ByTHF5MF6sc+R7DzwRGvt3f/2Anmia35kHbKllOO7IV3zkfEe3+5nNz2MG9TGQPewm32eTV1JQQ9hKd9aIEJF6cF68hWiZkJN72ZMzM03cxbDUaHcSvQpI5/p7ZhrEwSMITewweboEQ2xkmjryvlbTbWYR0FBkGLIMROGbVoD8i2H8UR6AiSiPxscDrz7KYK21nv8fovuD1rf6pN9Q7cOUjShr655BE4Sh1Fa4NB7OMR4VcEqtsPMUQBhDah2vQKV9DYCFpzdRnMfE74bsMnIMC/wwrBw0y6ldOQmg+2hjVvkFD3vCRn6iRcI4yCrKUPxRw+DG8X3fBFNTmez1r8lH75JU/WistT1F7ZazCLNhJMop4anuftLBZrYXByarPns1TmYU2Wd2/aSWb6stieQeM0iqFxjd8TrBL7sujxkWHshPfMUNlF14zlmQN0DcKC+Xc2ytNElWIxD7LXNoJjnabYqmlGmY+aiNd7AhQ5V1AAMGe+Uo0k2MA/1ZBQUI+bSSbEzz+oh8gFZlfTWkubqwiAdq6b/KDG5d7No7Hf4juabg039OhGn9QJO9dvfZI/dMUe4unhVqrxVL6Zh0/Br2YE1n1/yF15fFXX/tmdnx4ZKUyGq+giZRBkKmDSuFX00eWnPjysakVWGeICI1ZzPIBDP9UPH3aG4Aw1THyytbDhMWz2CUiL6F/H/iPJ42lIfFx6Df0ciqrL+vz7L0qEQnfMqPtbHpaxKBY2BGgUJMD9S/dGhaLOLG9GnmLi/0eGHFOUhgD4Qlrm23AmE88TwehP6au6/TMJ1+zsXvSBc75vNa/akiHQbPjqt+V35QQqH6y4FzyRYl1aWIxeNQnvPwwPJrSmyPVVRJt++thZrt3MlQFllFsdiBilZ9cZ67xbF6oc2xnnAtQGThkxNR+tn4r3wKk/fPuTPIUOgh21diBDqoCvFnq0MthHWA1I+8vun6RxfoQVMNyUeX1sTqkOKxuq/lQ8pYahWnvRw3Mvb+HTufyqbUdsEq8eOXXo0SfnofzDcbfK2SKEx5QoQrDgm7sXBaBQ2IlLEXTIacxxuBGXdeXl2ReONp4gwaNv+j2a2c2lCr2S47UZaia7fXMSpTAXTqTjRM0V0JK1DaZj8xs8Zhs+hpkB0sUOzO5At2Y/rot6GNeWrAJG0kJov1MAbwIb1lxTCsvqhXglPnvwjr6qZhBXlRbiiY9EfGR1AJZDCoR57wAiKOP03aqfg66qeDnZeASMMHBJcRBVse5kTmxAVyva6xYn4xpsqNOhWcy7S7lApdBtUef6lI6F3/5EIajRllHxEZPO955imSnGih5Y4GGl3jnM+BiWBJk26/aMnt83jiQimMK9E83yERup6ETR5Y5cWbPy3MPINXRBBLQzgurwRE9rrdHn+ZI+i05yJi5k4M8GbVKts0HzBZCrwp9+Ljotv4Lh3DkzvgOW4EPhMFIpC+w7g4azVn9PMVSpxaaL1pTOubQaXrBK09tSSdA7UD78O1J3oBvM6qYDA/Wn7HIgHvniREZG2AfB7l003htBU5KGMUWdJfjfBiHN62QoIQ7g49iBjkHXLIQL6uRtysQJfISl2M4XUIsgHNXLvmE6PiSnO+Dd8wcwvuBwd+zIWpnrEqqayddlOj/PunarUa5zbi4Al/V6kBoh6/87CfjT7B7pvcFxybjHSkJvA90EQO9GKbNGPjJQLFj4Ot4XJ5IhVprceYiyqcVuIbWlIq6GPLWCFaNWTtuAuunroZ696A1G1e+AX4S4kkGQi984FamnH4Cfb5GTqbNK/I/dE1qsD/x1IQDp8NmKsMV9wzSiQR5T13Aa833b8WQnucpgkwQulcNJCCUhOt5TtfOvsk88XhLtRi3wOC5K5ivMPB98Zgx7EwXLqcFzAYQjA9QlqnDWJI0+rc7omYcEf+6ceMXuQPACeIXjWVaM1yTctBLgDgBwj2Z6bOmW/NUz9XroZn6HCujAQdsqjW35p8CpsyglzZKnoesDf5aOefTtMGfQENCWdScW1iGtGxDkb5CGPsKI/2j2GVUh4bQ00JWVapUJexP+ClN8x4JCZ9FPjd34naMWVLfUAakPUWx+HP6vhDbaxEaf9aFfzoRI58yrqmiVekbgrOSkSoxGIiMXwPVTvVhXBivXpM1UAhOBtZuiqmt0DSVfawUHljAq14NAxG345Ly8g9rdy+ouC5FUPwbjr8ilu3Hwv0q0o6hMo5jjeLnrS/moGYdw6mUFgBB5NrIvo+GTf/X1PeOVhfbagT/R36XO5l0l8yi00ltMJoZTqTaqd/0v4od9V9oo/vBWoVq/voVhF47QnKK8sU3BXbIqYV/SFqcPcJuCPVEKLDn+KUlgNxSp3ivXGI8/gygdJkb3Ms2WmtqeUBtzm9p78fWD3Cpd+jh0yya/NcoWR9l+dL1qrWYhtPf5HnaqsCwUbBCaveLsbG6Gu6EtxC6WcgMp+s6rgdWFTB2dio8AUd62FHue751t8n1EbgE3t3PcHBeUBp/CEJKG8CuCnYghBq+dsidYekAzitjuZ1KtcganG4c0FnRFDtYNAxy43Q104HevtyDs8icf899+KFx0DkxEFhSVXkvh1g7hdGL73KGe0BLuga0WcFFoUw8TBvJeWu5a7e/S4UPeLTBjFMIEWHiRlZZgA0+yKASrQXpY+psx7JstgcqtNfxDr3WJklYP5CmCvgfsHUQ3bTJOs4FgxaFAxi9bwh5tNKhpnW95yqOumhLQ2YfyA2eP3EntQXdfIuiWk5cdNiUsWNcLdH3ww3rCqevEy2IFf+tfKrp31Ro8EDC8I1UJ1Ifi37mxumLi0hm3jANVLqa58SofenTP6pXT9soCZovqfa7DlXuOwIR7j+IthbejUe6XRVViNWTfM/cALGv1rWn4gnnjr+oF+Y3O6hDcK4xFUo0UXM5vnjSOSidztxkdB7MIOZDuKPhhVmjQDWYhOpc4XUJM9TvRMvuaZ5h2etpyncokuyHbbUP+/lpxuNGd7Why2VjFJ8gj6CDoraCbyWHb1jM4nLJAiOEhKL19Jd9SNLVHC8oJNz9C2JKGWe0qcnkEDqNa5iC2yUJqUyzBtAwa3JPueawoMx/oKzmYfQn36bZnKHvCYFlYp0FD5WemUc9rJ3Lo5xJza6d9GrT+UkXh3d8+k6tfcCeFe4EelwPJpRi+TUEViYzWnlh6UdkKx5pe0wXH0vr62aLJLLcIzMy94hPvOktnoxlq9M+Se1dfWYSAuQLbK83Zcp9orqys4nDV8ff+/3XFaxf8s3odWxpf3pca/ocxNut9SdJ/tC4XTfqp+drfbdJHGxzzR6ELYGiyeNP7uq85v1hZ8xYJueGhVknmVSq6g29JzM5eCJO26H1Pocl8v8QlGEY1mIblkAXAGFI0AVYS71l7GzbwZ3Y5O+UI6cD2E/ufnZr9ctd/4N7OCByJ5I+86ukMf4pYFGgINGbwc4Ud71UQkzM0LpT9IBXpKR/ttn5ESbuj73G0EvBlHR7lWIqUKrdshJ9EhCZfcyaohnUjvT79eEF3R468U5p5SjK9O6vDceLfd70bs3DVeHogZ8jiYWYTYzg6sBTb+kPVJnTEMxonRqQDmPHF3xURpvHz0WuU05FyF6QlkA0qmlwYDc1oQ56PmhI3Ym++/dPKhhMNpvFSKuvVZY977BoNSRAiby4adYoeK1HxJ8f75IHjlWuBwR7GyFU2JaAtrhvGcJF8GnK5AITN057Vdh0PHC0ROsFY4qtf3MEVdU5khoUBo9KgybjSAWXQ0x25hWLj1iNEa8jQxlQZ7WilfoSHJvxhz+KzFKweAg8DU5fFdAqb3iTomdfagzzkJ8+0ZdfLGirDgszjShNa7pV/OQKrNn6HzKfTUwuQnzlLe62KHzYgX1jtXUsw2JyPdeeKEagSIUC4C77Eil1MY9Yw7GDgL28VoJQfvFbvlAbJOvglKHoqNsRGtcvXJusd71Ihg69hxw3rlFphSsNUyUHvnlvDAP4Ae4qiWCSy1iwXYhT8+CHD/CzE8xagcRaZhvqZUxuKMmk51nnC5GRnQzoEhs3/BUHQvn6kMLdfTSF/xlYaCfAs5USfxmR80nUmlGtZ+9Type6AFv5S22641+KqjmKCNfKgJxc52yLEJhnmh/noC/WU5K4DfdYM1hHy0bAU8yEIpy8PZE19htj79L211Tqq9ToMztxAMQsHGH/wWsoHU8X4NUVeMmcwZf/xGewoYzFRc2aQtWTty5y0NyR7dc+D4qFZ6NBW7oQm4P00x6NhjmbjAhHB87YRWKvpFlGLnAgjXT6aQx4vJ9JSddzi+VQUt5imQR0UvCoWypdHZsj1CHvYAw+quP5k3bIZmQ1r5wanUBTf5tfP0y2Th+V0av9Qvf6UuM83L+HB3LYPTqS+gbZUlailO/lE0RObscDolQPYjwOAiWwy44GDwPaOPdZMFGS3w8w/EDGunaDGW6iN3fCq+wxE1/hxsgwIyYifFyhhCjab686+C4rOVeF2xFYqtM3ObSpQGEpkMN8roPBDg4NjVESkqbRDY5dnJ7AdSh0OWkObtqLKcRoGSBD60voMk18cYqyrbyQyGxDSu/RKnJr34Cchrd4g7TlU3c7yibuOxi+EOBSc0lmykruR2Sj9IaKsptgbG4mjZdMQdSxShi5+QvXtrOIAQnjqbel8bUv1EJ6kTPKoLCr+5OxrwNnrZzCoxD6g2mGZLJ33g22NtBWHj7Jc+IzDGi7drVarGUIRllJjHgKPI+gC8ubWum6we/+nwCYYiM6HKEFb9UBk+YUuUV2f1wmpPoxhjevRHyrizDyjmenHlMW2Rph7WrxA2kSuzaM42yxC4uNibj2iPcr1DdTIcfhSDt6NH3DwcS20MOS4qsGuBBrToWYfOtmiKPXiAZmt1dx+ERCjDEIUsxVrDxD6oe69rzzgxLn8hpWi2Oa+HD3l8Hb8QQT6VSUNEQqK+N/fZqW9cLu+NC0b3ZEyptCJFkQr8IzrBd+/llb5jk+PRyV8a49Q1zEIU6KGwHxXoEXqzJiP8YEf466A3h0IiFbtlxx76I/6A0VzaNfLskqbJq309Cgjmq15u/Lt9sOt9WvdMV7vo9yTBzLlRtHL85XrqU/chjCHSRM0oYPfpzZhCSM9HJ7Bx5xJNfc21BucuXuffw/VBkyLnbMC4Ca5e9q+ZOOurT7r/TTmWXWbOAqmHEuDqk5ufE4Sq5eqYrdiy+1sJV3E/d8ToJ65OJyBOzXdewtFvsd2UoOzYER/Y2asWWpA5G3Dhw7+siFfZSZc2azoS2OeTonsAk9Uflrdu/LI+mIRQBBza8jsk5yyb/DMC6okduimIB910rprDrWiexWIT7UIUI54+eXVClU5dQgSjOEzjlT/KqCrCEhiDhUcntfIYCR70nUBFhM/Yw+bNXXlIKw41mwLvxVH6QXG+bKsXN3vX2XOpC4FIAM7j+pKAFR3NfizCztYNcf6Jd/UYXoP1A4Yz0IuAG9K/uRQWTac8V5fkyVdOhzqeh7Cj4IHb1kJ6vAyEqUQZoktZJLQYT3DXRzoiwxP8btJ8dZfnP5Xcezw1zANzD3wEy6FxB2g0tZ/XbDNToKbfhqTYvnxgwZLhb9hCPDaptVrqxmYISV2w3yP0Hi6iBDP/HRuCuiA28gRJjK3pWjtKOYcpIQMs1G1TAEMO2UStdah0Vhtn6MOjXpUIobqvYo7MjhBYTSRZfqaTXWOGObugLhuKxGRrM5tONkqB+z/BQKIxyguLMoi36qgDFPCSfYVmWKi5YfrcF5TB2tHOKiQMdIsaFLt1utSCiHXf6peixBDNh44l2tI0CAv+X2meatTKLRLqVxS5dkDaK8vOoiIQF1uDnhpapGu5KrLTsdvWQgXEWIbKjL/mYMWAiifW/pjELOIFzdWgD+btOn6zhfYMd22g7j/gbztTQ2KXMzlU7QUgMEEYpXn+TapmJoZ+KUbEMbr1mmGc2JocYeQ6ji+UpUgP7X56jfkWia2RzTdGOOTYmq1uAqZuF2BJt5Xcfx4hyxTeKOIkggL4JVKwwW3zVv/ArWiVrpBrDCCmncCAgCiLO/DjjHgU6WBgLn9IERaA/agPA4E5YfgybTIBs8hUD7LNlmumL8W1fP3+tgWp73BdB0XJU3z5mWN98kQnK/Ov79Vp2gOr2f8xSAefep1WPSx0cZZE3vgx8KyqjW5+kbKQ0omRkvVA5z9Mt8v3mceCdwNWRcV0rv7ZhUgi53P5I2dARs56AY8bVJCGROECWFZ9y4Cs0GmDd/6xQT6OqEJkaYoNZj+Ymutn8/SO4XlGBLMpglKuHQLFa3bzFLN2eWVE4hE3eGA+5M1f4HmW+zb51Ir/WDqlq36UfeKU+4sFZVvCQ9dtz4PDxZ4dIsLt+LlMZs8f8Yv/K9uRmuxSn9f0C84M4DN0FjJ3YrMIIgGJaYpuv9SN77TmR8W9ANbnjOfgk/7qpQ4+qVjjXl/x0VViL8godUxDAVSY8tJGQEG7h93UOTVeY2xByZmEaz86U4FXD08F3aTM/B0Av7um7597G4FpgLw4GtcjMkedx9kZq09DVRiIG5nlJzDvSrdMkwLfxa69xnWrycMNO6KII1N/BRBh0gRqcU16p6+8/yNH897kePs1628AVJjqcvefPzandm6HeVx/dVdMFYPdcpUYBfprVMF9mxzOXz3/VKMEPsaaW3sdH9L5oV+RMtFiytfF0yluDKVllwd6pn6rXTpqcJXpG1nfSX60t3IP9d7WNs5M6dK9XT8GU/g9YkFeadLAMQFIbcfHlDi9viZXHVQvpqj//ezg5YxB5ADvRpLwgmh6VoTcl0/SlDKjnZB9C7ncFIr6S8cNJZkbMb03IIvZccDYVFO5PG+bnw2LSUpRNdwzZ19+G9Z+6sYKkI3nLfj4vgmZPHoM2kWFtlAPrbkqmpmAMuQercshwuDsl7eZ1Nxqn5BORM2zMjbhOveiMpkFtSO/3mSXVDI3wF7waRhWqqEZItW4JOaXsQ+1ufpXxUoCtjUyxgSXwq66J0Wxk0U/DQy2hehTxsmNF09f+2UsV0ONZ8OaLPVEy45wdxSjJGzfModM9CNdAgBTy2YANQ+GgK4QSpJprECc1nw+fNGj7iVlt4Utet0iNywbNu7M+uYmlTRwvApQdi6uEWKo42n7FK/348zdLffGdF6QGq0YvUuR9Cp8FDWZ7bPtxJ0C9lXUzLYzgl4edQKZF0lj+jz5emR1dqZ/0Yo1hFnJ/9OisHGT8/l9sZx9ndQ8afCEg5cYS2dLuJX/926J8McNiDlmzLWDufQUsc1qJGCk67kLWTmV5KtApUc/C8s//TeOx+diJtouxSJqTQ9YidSaNDVPTWbJRVZeDGiJOTZIBsAcipuCf62GYx2zmY843Ds5P4gi3JN7X6TYuVGEdzeKUFKchjV6+8FX2im9OyyAJZz4nopMOA5vwyhXvREGv+MUghQLbPGK3sHp1JrWPITDqB70pSbvzfY/a5p8OD8KH8tNZYQbzHVfm8xUrPOth7ma/uqP1ezzNFwmPSG37qQcKP0QaW3CEH9yD8d7FWT7pZEtHYi5f78j88zsiA1V6cm+c1Ue62cipFomhU3SA7NSLtPeZtwg5wtPtLvojn7madUmhzdrx6AgUUhpvBmTsBIu29pVXXdrjtcNUJnOX43x2d6Al6OSwjJxuqsPMcMd45Dv+52S2mriBiQZGQyAE3i+Fm9FXJr8r5b/H26tRQzVTStvZOsw7+rneWK0/dn4yxKWU5MGa2gVOkNPFdU6TUWYIJFw/aoY+EmHJ7vy+Lqbaz9HZ0M3zZI9/ww5XWySmbEoLyjGd1vkJPpxyaZbSfYG9U0cYia6oCVWuhq4BTsYGNXSVE0J7aU6F4WCo7qmU7vFk4FlgdbmwPPCx7vs6tCuyOIcJDLCi0XGuP5HvxyGilUleVFidflzDjg0xtmbh8bGoTDBH7dxB9ow20hkd58qJYfvuoSzU0PKlZ02pb8PKSHJj6wdyLHX6PfYdWxPL+apNs/WuCnTRIpzCzScrVP8vb0hK9/+OWNygx+EOZyxci2W/l/OnE7yYWFcIhKJJLSCXQ1OaiKPb7/yO5pGwcnAdX1ESj/NFpdpZ0p3Is6eK9dHbqHHBqRWEh4t/ZklcK4BM0MG7Ad2GICLmcoElR445y/1w9NokekTrc6IGC6dP9QCL1GbK3xgdf7eFp4N1dKVD2pb/HrQp3xeNfMyL6la1vs1DGmY6NBE/3jrvveiG/K3QqeI5tlym9H1mGJbuuyrg1iAMtig6ilpv0cVzM63+Z0ZBi59WsHPgUT3qTe0qgH2agjgA5h8Kc1UyPVqIvudpQuzAiw/u12XRvikwuov2P4Q73WSt0NPKTQWe5Kt/nsrWFmN22xZH0Fgs6bj7fPhIxzt/mvfZdIQePJJb4234r0YJgDlCcRCpZ4lsAKG4/1DVzbzGz1Ry0HP57bqLtNNuk0RYE6wjIKH3LbgNTF4iVXn2oRzMnfPlv0naHpLEkQhvTaSo9mj3XUSpBy3LEenktlNnERC9Yap4iyNmEomYfg+8bIqkKypIWKa6LEV5WlDEFhYwWrIpVvxEIZra/+UvsqSMxN5xFsw8BoFjuJNgZp8E5YdoxtTDCiZguQNN6Tl7iByD+mCmm3c5/tCc93SVTBT3JIeSd2cm6qZIQkNETiHxQ+izTTHS2m1HKH1XVrE+2MrqZtbHu0WxljDmL0+sL1r1Db4y6EP/lfpUUj0Y8GlvgrdTOEvoOzSc7JRqkcgeAyvLmegVi2Fdf6LrkEXvLj+q5f5TN8IYCF6WE5ex7jYGLqYs8jXYGxN7AYJqSJe/62V65M4QfVq23T06foLVAgGy9kNM1Ly4vA14bGjA9BIQfc1meqit08eAqz+fDaNGk5c9t3mNZUl+Ex5g3EHwXe7UQv/Gb9qJz7zappvPL7Zasp/J4se/9Rn7fA6sEkKBGQgt1WDJr8luifHPLupW7mw/8XRfdfE6L46v533R8BgEUifSrTWLv1fyuLTdF1YmBySX2/+S5Xwn8u8c/8IyxBJyfS/uGDBX1iB7+09ggtIzuY6rjeu3XGDNXEA2o7XOTZ/Y0gEmjsVP5EBTpkMCdjFGr6M0fA7XHYM9f9Kl6HdfnKbnx5yq2U6HGgEh2pGeGfLQeLOFElr0xcSqK/3sBpbo53X023zGQAp01XB0UOVGmIbkhtPjT9jCs2gjZuPDApdmwhwAPbrQAC9dbqyQKOedVbRxU9gqnt9962QZJGPsyckmS7t36nXNX0sKuoUQi2KJa2IhjGCZk8Bc6RwxB1mkuEHncKAWtuPWqGi+VL6DjNMm415UhcqojW/JbTwZuhkiVJRkHgOeR4P7vtUhRBZJiY3kkhUjJG+8OJMFEXJnMlmkloptM0/KH2jSHw4F3kqGoqE1mk3A4wcLwkrHy/wDSGXe0k9Z/+1Ul770A6zqAxOunUGC2V3vly84cB45Vkgi/4CHIlMb2wObx5XsDJ3dvY0j4OnubEXTsui9B5T9+psy9YN/Li9NGQP+oNoDs4BVE4/KbNNEB7CD/q3P67EpgBs43wspXg4WtJFWooyTL/13j1KYble+qMz15y8cxe2s8UA6oDtBfDCciS/ONXP60CaxoKkZ9z2XvV8NQsjECjbZV8SVltG6mkznTDNp+/vaPUx5XJD7hEqP2v6wUKrToPYpAhu4PSpky+bvbUhIMtkx2NZ4DI59fwiHVy+gVc6PgfMnu2RUMXi4pfxDSIH0+fODzYKJ8e9Tkf5mUxGdWjB8CE0IeccyhFF2EpSj2TvzAhuhowWOJeUYNHMkQ3hNsa+wvrnF3AnrjeltnpTHFWjahA0xUIfOIBgL9cYW9KPcicpRpmV4bCfQe5JNu8cUdpD23ZAkse6N4n4qFdeqlUI1FyRLSK4nFwnZvYFH9rqTi3bwDNDqGRmFlYoAnwIe4nCwlTWOXRXz97iK1wT4DdUj5YEd5y3SGx4NLH1scpOLWgTsAwpK61x049679iV8/T++xgqHKxxuHsCQuiUxq7afP++Bb0RceWEEqMV/sY25yVM+eMZFT0p8C4ncad8gTl9BMPBIuqa8kS6RjUZSnw2hwuMiWTK519kSMwxUii1sDwnh8LOGNpb2D17TMIMz4o0LnESNc0aQhw4/BqS9mQVWJmomaw46vSYK5ywXGZKx0eWxh6zcNyun64LcRmiEEWEDlyZjeeOu6/tkDvMt0f+deoHA5U3ZOGQoHzBk89yF4Qe1IxIqfLWyN1wVegjrXpaofBFhuLUipnttfRwK9eTCtIxvsRrzOEdz8t4GGlntWlamIyNLUbajXvnU8Mn7r6roI+82KxDuPkQtGRRxJ3tNXQ2ZIqh0tf4+DAvk9CkmWF3FJNbjv4z1KUXPCXx36BZw5l1R5y282eMsiZW5QkRi9fG9jsZabNmjTXi3UwtphXLhs+c2eS/S6dGoEPtvdlw42AbkEa9yVmdXRIPz1yeQ6Dh0lw6YTwldNhy+4URfE87G4ojnC0+M8fUmaeYOK15unHW09+6BcaJw3PMgfLISKPpDaM+Ycfskb2gt3tyeMwaZr2DvoiCOH9Xi3TUGcfQuOY6e8ULwUIE+LxGqTl66ExfsxZG+GMvcoSwa4vwpiE/oOJp0N70dV15ZmeHAj18WjNoON3QbI+52RTSwLglvksUMglIBnxZR968OxveH0ldpQNWNcIsCD9omvQztdb13sCJFitc/iQeqfs709xEvSSeXF/2rUAZGm5mFJUx8fh46KXq2Cxyz5fYxIcyAtJ9bVjFKmDjqzRXNJWldN/xFSv8pW4tQi5ABo/wL06M4PpIUhn/tH6v+Nu3Saz5SGGTUG/jRuQ2RJQ/By/mnEoGqruBSeJThPrQnccVTDegBC843YEVmRsfpVE1/wBKhgtf3W3RqlFFIGrOv4G6ROZa5/OYmoSQDzcWbs6yfCLLKb7H7MJ0ibTWmz8pJ2v8PKr9zNFI+VNqd9Z7NDBUWsQLz3OQGXGGnIygmH6PaT9a4cewd5fkSkCb3fTgdIlL2kEMdQcJ/Q1OBY+UYRtkYtEGwo4+q4aU/PmomZk3lofhAqkZoTD0iqLBR1X7+KYRcrijPbwK3xQwth1N1V+5f3ltAzzhobDRyJzx9uqLlpJHFIb2pzZB4yb8wnHuNp4d6U3Zs36AiyLl/mru2S2f8677xOp5OSUdx7q3LSZYSaOVRxsaor9rWhvcL0Hti5imP8BQqn0qbJcM6ckIUpJrEk5swWm59KJXqO6OLTrYn90HIYOqQkd0JVbZ55hOU3Cz1lU+Ksbv+kfSvvb9bHVAmtF1iFZSuJqnlUmv8/um7E964gapXThlDvxgLO0DJkR4/EIoEQTPgMtPeXo0JGKt/JBFjzz14rq3N9Vk9kZRSA2Hb70ec+jNoeEj4FGKUvEqoE6jw7rmoPtYeaCHnZGwbmofriWME1L291r57Pv1IOQmeCVU46mdlR+XTJcoAriTuzuPRaWNro+ej+7YisGhUid45X3Y6ihsrvd0G0vSbRWMpne/x/s8WlbGBw1jtV9X0oo6pc0yyAUUCMYz6dMpJ67ktGTAnpavXudMIUv3OkCfV1LXx6htiTh4/V+HqroGUXm951t7gWCA4Wb8e3VrFhld7YvE4l0Fl0znCkf4YwGG8JpIFBHI2R/tr5JxA55DPBKVaVSwADPoPtUSmkmuaw+Wz1LLUOML3TtGa2jGyAoxmtum5GDWfexljfoa4AIF5Phzqkz/vAIn8UU38Toa3sjVu564XrzPcHQLVZeQUqIo+uVtEaU1aUDzvNZN+i5NCkRNJ6FeOJO7XBqB8HLUtaU/QoPpVa1WxmPioS8Bh4DMXW6as+fg9e9uHR+G8EIMReltIYJBeRlRGXiziV5UTz42AxozmLDF6mo5zPGCHPRTc85jC+NzH0NSjzBI2oHUQE5uxdLd/HzRTd6PhMnyeWx8aLuyX1jei4/BUJq9kYD7zmJqKRgFhh2Z4SJzMXRHRSB4aD01aItnRiV5lKI5e0bL74FugjlJ7pkiCo+qFly8MIhPlRDlO+T+3Ub9nAv1v3MoY5JrRqpqmnItEt0flIu2koumzQ4jETC+UevisCnLJ752NpjYLqOcRurKwZkTT4j9ypQUTCbgidQLHYXMoxOCRGwHyRqs1bbDP26DbElM4oTUI9GXrNVpdhG819kZWfkGcgHgUhJgWL+hQko3IKCG4usol1ZbWZJqavHwFE/1yLvJsm0je5K7zGAbs3ZYaaPFqdKKqygZlt5k5S74AQv63Os7Dzg37Me7FZ27XP1Hqo27kziXgHGGTPW2z3dIMd1D+7EHh3xMG+ul6ICgUZ9Udd/8Rxo0u+gip8WWsGqfS0TFd+q+wrJxBK/A4KxzYS1PNoo7nRYsHXF/QbwABu00++rYhuunhOZiTotMIYZ4rlx39fz8QAg9HgJ16vrluXSnnOmULfica22yodr9GwhC1THtKi40AgXawUNkQXydbCLGR0kKPNyoolhq1ho+GmGTE27UF4zndrOQmyDVTrtBdsM0v0jZYWMrJe0YKmxerDczYdt+ja9/4ywuobQoIQ3nRpsJd2FtK32PlZwAXzV3Hcp4MpPDkj890VEkfplY9faEw7lPxIsvYW1HHYNxBtfN7Ik6xWNv6psshXpcLpp3jxwaCcOlYg3ISrP4xFWxA/U6Tb0TTz9/FMUVMrZfZF33fhKYbvf+NOFobb7f19wV9O7lKsTDYgqjhLAdexVw35Bv2weEvvPx+ebNybjYfQB3fSNpSsNaELjgnH7uALIvZWTffJyXmoGPKiYyZffMIi2r+2+JuFTz35ubZymD3ndRHTm4/U5Ul9O9TCrjZnttfBAjwq4wPXR8t/H/M0OxWhaDNMF9ZSvhYlaqko2jbJtMBM/RiLpr+7oT61Sxgi+M7RMIWXkWztiLKZgSKuJia2vn4CsgXIlXDgM7jf9zrYezZ7l5Xh0kborApD04+BxlshcZwDpdFDIMqh6bXSdN7xBTWaHx5h4e1V7KR0Gw0OAVxHK906cv1VQw/QDJdVVP4R4S4hrjwmtzxKWXV5HX7AOkyreed+/MBsPqnzaK3X39Ebhq5VGRxnPoEXHvPrLK+g+icR9W6REY431cLydmXpwXyl3To+CZ8Y4i/NDVI3PDGaje5omyomFMCezzm7HNxeWCFE9EwAL3XTQyxsfLPlVpzlgVHNkumQMG5fxvkMHJQtAjGNjmSViluBA7m1NTq0HJZUfSdR1mug2ChH63YsxRdTQAt06+lqg8CgfjOzXE4QfffHbDQy8BUYnVmpRNdR5Zl6d/XUlQVK5boFdcjl27swvx4QBqq80KNFNNJ3a5l21TFlVxMv3HsUS/8ORwgrfTFx9iD1kn1wrtrDTavCRGOMHbKteq2BvFmZf7g5Npax89soiw7S2sMq7foIkDHn2/RqRn9A1FDGyj6KcixUKi2sWeO6bQqNltTuO1rXqExF+YdZimgRGhCCK4dXcDDB7BQN508mGOyu9Phw1TMl2QoEId35Q+E2JiCd1lcOzrynxQC76I4ndxaA7YuHtIsVwJBwJsePsdoFjtzaEFn7Ujt0Qpp0E5/U9fYX7LF9xRHNfgHVF/ufgDYeIJkEJT9xfRXutAgl8FMHpKOq/Z50ee9cdx1vrkcj0ank/Otr8dpiaKFAmXlEWX+XVhTLBLWAuzVfMcLBZSwln+SNII84yWoWJwDbs7+mWTj5hzl3F9IGVnPQ8hb5FZ/+1taE0FPl+72nqTtFwqRmdesQ+Wum/hJyWrx7sSamSNwYrOB21j/KCPLXjNILTOYb2QQkSs2dI5WekSs6xYg2gbBTFFNCOqee1br0+2YPruK+LIyfiXQD/T3BW4qAB7xWMn5EEONwYfhiGQRkwHkZ47vUDhWHyt+gwdck0/NJyVBSJxoYJuKMPr1xGAaee0U50H6jMIJ1uWzpWaDEa/Dybknl8LOaGg/15TvBrTL+9vtIDDNIEfMVdu0Dyj8ywgFu9osOpcXCYpJDYYg5UuKZedK0XzVOc/dd4Saq3tp+pvQ5RJzqrcbeOmjg+E8c3kjH4/FFJtRhEjzX7NzSzq/Jbsk+AFu9XMSyrL4tWajwedS/Q5K9TxMh/Zoc9UrGYDs+DrDM8s3KxU1IUR50twqlA81x3xXOjT3UuJMo3ELFeaIwbql+22acwUU2CFrllj76Yj7TPd0farxtKo2oyHTPBHYVuVYbCBOMe0X9KIPZiUKNItWWeOnpFRGZtsM3QOWk7+2whvlk6P/24nnizqt1PsygeDn/LSooEEZby1VJxx4Duc0JaSaSA96C+2/AH/0y91VlMW2JwHglofSGVXWxHf2Y2ROH2f/FriZdlw0kNHb47dRvquhGM1wgesJjzMSpkAPSnAXFAzy7YtRLuqKUW9y7nEasCHwazk/oy2uc+xgZXPsl0SaFYoqggFErOs5thIdiHhTQ7Ux9YHeveTxl0ds1ySKtZIlwmYzLGkBVz+GaJDaQ+69okuGHS+1nP9fe4JEtKFpScFLapFu/9NIgPS0Anya9YHFS2li9qivu4kcJ9j9bemQRp9twDFnITjNSIHoCQG9GU71474m0Ig4a2YHurWp8Uzo6g8ISd2VVb/yxd6gUa7h4eo9CcyDTVxhzVFB4h1ZkX9w31aQvN9nLpA3faS0gZpiF3bF0voU82C8dzb6sY4FVR2onRrFswJhoeGtaJAXLzfoznhjUQozZU3u0oNECf+vtlt4m2+YHOiHQPngYCVr/tdxT4zMXsQzBBxDTwhCYSxqH5GhoT+Iwfn5tWixkOgWHqGIg2oj8L13M+YjAQfK+Pe3CgP8UloQuR7RhLj6E1EKRle00rH6rYahBJ2LhowWwdrqcgxBssG3HtaNltmsk0l3NZ/AkxouKZa1VtGJ+ts0cw84Rt7BL1aaz6TTap6sPvX7nptPro+cfkh1GLOnN7p8IkuIrYEfObl/hUNIus4ntZj7F+/tKEH0FsmTZebZHV1cXjcVySEhvUcSmPt2e01r3hjqkNcX5gBFPo1mMXjbjgCC50xbKt7vZN06ykTKr1FIY16fdmqtDZWRUcnzPW7N5SwI1dzgrVZAA0dG4FdLSKLzS1nUbXqOvcmkjiB+OqSINtHqOpC6qJEK+xfFnTHpggfN3pUhIohjiuP1ED788UgOdoWXTjgF3ccKwiIQFF7q1UcKs7/quCGoD7Cb4YR54+nYZc48whKf6yfR0qGZXf1vN60nzoEJrIhSZ+5P+JPkmgLkBgqlMN47envYksMwCvfWwEf5KRvAewPCGRaSRgcwoari8JviewJVxN/KNWzn5n6yuDhLHo6XO2mKfT9ijpFqT3pdo+8TPzh/CP8KhDY3Sd/em2FJki26or4hjE9zrlavGAgV1QeOB0xWIjoKnHYjujw6oIkw/p0l/6UpqYhqJq3Q1xew3U5b+c0iYBVWPyf40+KaveqW+aYNK83/8/Rshav81mfVacmxS/5eDVhIYVSzSKj3cCt6BtAgYlJhL8u7r/yfLyKOGAadmJwKXfk+oihN2ntF05FHFpjXJZZJpnAri2yqlGSQLYE9f3q12ZhQWh3rBQAMIuoQMv6P4A8ZjrvvQrNDAH1ms/b3I9ELoE/qwJsyAiimhzgPRWCEecfeXMxXm38xO3m9im3kFTUleYVRZdjBG2NbVOhFBgs+rtwRw2+jTRoLbqk2MuoTF3Hrdm29k4ogTxes8MzA2FgfMwiO0+DQkYB1SaMaxf9bIjY7DXO2aRx8cUF8RtF/1w+XdS8u76OUlN59HDan5AsCCdeonYkq6T0NeGQPSlnqxm4lRGmZbqyLQECgOvABGLAhTNtKiB4MvkOZ92CgR4vLI5t9DlKfAqdXOEIOTB89NgmoPZhD1v+VIMGOobM3PduuOo7NugbSrG1srjbNvo8SkdBgRl8j+S7wkn/MUmJKK6+8x0ALwuxsaJeJbgaEj0GRF5aeymCHqeStm+m+etZ70MCzCeHJWY9Gcu5GZ4O0b02vIuFADXZLKXfK9Q4fkETl0xBOJAMGXzEAJ+xrjSIlo1+hTkbyt/5FrEpclTaLEScPRg7zsYCyZMqK2yEZYi6MP1DJVD2zFfKhsIMs3ky/EhZwJPEfDTMB5BzbE3BLzHTLdKaSxLta2u7fKxm59LFPmcQNYDfBUZJNoLy8xeOcY4oGzfxcbgU957iGlN455jyaV7HwMebojdEIIIfxMXHOb6O9KvaLOQBUpdOXwoLF7wq9Jowl1IjK/gsdQ2Z7e+1vVNdeJJFE8hWfUQkY+EwfvW/LMb4rVB1q8K9tbc/wJ8RhN0mXtjWOqjPESIAVxXNgSvtK8TcIl63qhBDukufowe9SUWU/D3I2Lkq5OFYvTJyzTIQ4nCYxmRSDtdoijwbpUtfwFIfSwbPIzqee+eKcyTLGpFs6PmgjOA3N5BSUefBSu63UBKJwvHzB97zV3MUzkSbrVZMek4X" title="Mekko Graphics Chart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273383" y="2125362"/>
            <a:ext cx="5411075" cy="4091301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chemeClr val="tx1"/>
              </a:solidFill>
            </a:endParaRPr>
          </a:p>
        </p:txBody>
      </p:sp>
      <p:sp>
        <p:nvSpPr>
          <p:cNvPr id="22" name="Rectangle 21" descr="Enter Chart Description Here:&#10;&#10; End of Chart Description&#10;DO NOT ALTER TEXT BELOW THIS POINT! IF YOU DO YOUR CHART WILL NOT BE EDITABLE!&#10;mkkoexcel__~~~~~~~~~~False~~False~~Falsemkko__4HooU0THZk28POP9trq+pbTvvzd/gcV8t56cq85kb3NDTsUhojRA0EsgEHHMH7oYP1SYpn09ysXVivguJdhTvfyVMsBLTGvcX7WPTor/CmXKFGCqc1+ur/ZLkecd4XTq74Bwr8Y3uJEThUWvnm7wOWw+G9eNZN5B0iqc0JyjqOhZeIOUeZM0geojkQk85dT37iCNjyiNLDQ357EZW9gPBOdCMJNb2fSGWDVkJOMt7UIWHsBQ7b6/pZmqtZu0mooJ55BOymdxZpRShl2lxvamlKB6ZBrxkGL6Pu0avRhwyOhc9xzVgi1cDiqF1BLZxsSdWy8acJf/CdQchqjMRTtIHUdH71g23i75bZBGwz0CwVW/XYqyLo+qaJyx0BGwQDlWtnw/h7Eq/P9cJC5xSk975wZ+rLD4nttWkGbPqqi7XVCSZ1xUF6YNrH8KNkMJ7K3wnnRyo1x24XwEqhMxBPmkYAsDnPwKOvQgR2LgV3lVEvRfysAEg71bEod5HTlzHAGk0PW0Rdub+VRsygd5bZaFXrfRmepBQFLlYsxNEZdfHHfzJsTEZc9fqszTrkdDq7DWJr3dZM86ck7uYYpMkJnoXyPoxTq9IVcTuHZ139YaE9kM7lKmSxw9gSH7gkxjWJivoCH6TsMJofhA9/eJaQq9ZKIvZOIYHpwpUyfxqjTr3skD+2ErCOjBXFd1+N9HAc+LxMqVVlTIDiWPWnsXwNBCWzAu3KcsuaxhH3IUlcBHPRwk8e9aSa4RMRCq6y/nM77qfFG4Pj37l6SCAeYRLXoGlb1hutngGeuAPa0wUByltIacuFIeeo97a3JEstoAvnla0bRXH4Be6Oq1/FiJMg05otWmHPNTEWFGfForUGbkZJPpWBXsToRtLwiwHKBNp+rOwHKcDXtqtHXEE8f9WqPGvI5WFyhWL+NiPQESU93VycRI7Y/Ua8YB7uhx7JxaZSMxI36JZ8XiEwDMrS/DL1cXl/SIFn5tybRCQfRP5aiJ5iawz2Ao9zY7fYTdrTkPkmstqOLEIGuzTo8UthRwBre7irmFVJDFUmajq6FX51ClZ26t/5ZNjz0bTT9PIZRl8kjYWInWEbZ2Y7hn6NsxiK6I6TizT2QFS1dGm72fNueblfQXShYJX4wQnVL3wSXuVRSrdzoLx4NrBeyqPvjbne3hDZiSRXq/VgKUtowvn1CGepGosinoNBtO7OMO0zGNhQ8eoehg6gfGB0vhnnDfKKWjyKSXfT9Km3BX9aoJ9++t7Lr5NVZ4TW5QD1L5ZWsHuibcQ6XCzm/wbq4+TmRpFAU78z26tT5ZEk/xuSjX0JDktflB56lFt48AG2PcC3ekHS0LjiDGlZBDOBEviIW9XY3TdvFqbIyLvCBr7dHD2y8MybsAKHqb5siI9QcQKNj9Yiz0tfGQxJ+sg1fVtyai7TRAyDS8GrgbELwZpwkU1kz6P5o/ELKRsZm5Khb4KM+z6niQ5uMeSX55k/8A34KuvR53/A1C+zY1kasEsyj1tUZMxyiQA6Z0tgzPNZSXcKp14X3YnzdG7zwsDCKEwCMW3oFdF4Zv1UCkDHAIpfkk/fGxs+0co68xwETymb2shQKmAAqnHLo2js3nuzT/CW0J9tWnFzxYZJPmc6kwL11sqeF1IcgjGML27s/phX7IkZdBxRWLTXevRULbECaRBIiUq5DPtmsl6JoPeG7NIaCQ5FKlzcX+OwA66DeuYp+EFUjg6NkbxVUNKjfz3SH9wiWuYFc2gDgDH48vUl0aNhwcR8Ee0dNcusAjmf0qiz0en32j8QHLlXoEBPQoG8qmQLIkMFaC3sXc3H5YsSuTFTTXYswJnV9NYnf+X60qL098c4aB6sOF+5ieIO5d5pXrND1VztEVlJY4t5Sz8P0D6pzuCcnCaAfX2hZzNl1kCKoO0qBYtowo4tplHUOXWyzh85dNqOCPJR7EcP1+jzGA+mztadG07HY18IOt2G7Oh748oR6NYQ/G5pMgwIccSjVJ+nd6jnugZu7lD1LjeRxJQ+PscNDs68WHjYJtQvBTK1Nl0W9CBlYeMzjXpbUBYyqkQdN+msx9XmiR8rJ7zoBBNq4tRl7YrTp7ys8yWkxyJlh/yVlBLA1ZIp5rzqK79+r3Ph+AzXRDt0Ff6vovEqbisi3xAVHplqGdLRQ7hYFpP0IegAADyT/T/cYkLgJWyPzDY94krowUyvMViOkB/hqdOIxh9IymZjzu9uvUVvlTuZfXEr+i8aIOUrRiCW6Jd+yNTl6whUHcL5FNbDy+cIoH++c3HWgKXrKEFnJy4V3pF4BdIt8KXWECLgvJtNWRTwMgEVec+sSWo2nwj/+1p0Z3ULaLOfEJp30+NltIQ9eXnesVWfaCiM80s4g9kjZuU8tjaaAVNKQOSl1QpHgEP5aapHMTYqe7OfOQrQsn71zEjGRQiLbdbhC4HqWLJ5hxl5kddqnF+hpMi+j9Ev+owSbHpym7jNeLTLHLiMSr+Hm7Z3gp7K5WR6KTnNzukgc9/SXA9sl8t6qk9b2+eUcEaLqmjrCOonRHdhe8u8d3Z/y1DJhyBOo7+E6FyscHUn56ozfUy3qJtzXeMKTQ/6jZe2Ie7ULZglh6BhhsWdB2RWwOrsL4tCUIcVWHMQV80TreKgbF795MWHLDoVp8TARQuKeAta3M0q0YNjJcwJBKHdnb2Cwv59Ig6pyX1XclElCUP2UYe9jNNW2Um4LJ0dBhaHhefsHc0KDH4Fow4zSpBdFdyCAKYEYP1UXP/Ug1oNnqpXvwHqFLbOFSgGh8LgCXq2NCtbCqPwmDWO8Nl1H03xZu8Md9wOO+qebrWhKi2XxZ4JyNC3QYk4CdJFTf9KVKFWewF6aRGdzl+1ZYwyQ0B9ZoR1SBnXoEHnFX6ZD663H1+UViC1IlMHJazZ1Anxh/pApx1B5jz7rdYYcbozx1NCLKYIMo3NoiCM/ATLjcDKOL6AGg1WvlTlZP5kDidEwvzStYtF+9BBfcD/w9Qh6WN/I00xEnsmQOILgjVRCykYsqMV4LZ5qHg72dvKpgSwE9j2VPidfToogRVrNYJvKbLNUubMA5oy/YZXXGAjALNR9xqQ/+BXbnM3ANIeCYsunuTHE5+YLqO+lVKZ/+m0f0lCXyHcC95ZJdfr4m0yCtVpYDcTWt6ecyHtEXBCkrdEZtyZ6FcFiIqPYfmLdDLm2R/Hwr2OzA8Tk9psOVbrnL7NpVkO9XSj03YTDlUzza60Botpiv12PawCMJs2tnddiK9L+H6ZPzn/ODDXcli9Yor74jCsrxl9dadTXWEQw5cUm8r0OIRUIyMmJ0AqzYJKbxYWZzJ5NMB/N8N9f5HifZ/8Tz4+UisS57tBHbs9I+z/hIr0jWoxNGfyddrs3vkbYGaFveSNIi/ucz7Q7WgrtkvI6AYP+0FsM6NUhKN43V9nb1L6hU6+GXzrowqcMemSc+kRFRAb9MXmWW3GHe/aIx9twek0JQ92VOyuX+3ix18Cwi+E7AIucwJtgwTZmjElmcGpun+26B/jTaZD0Baor/M4DseELtz/AzzpmenzZg6gsLETTnNpOBZuwh/NOv3s5UBPJLLfPnkhT6LezMS5/qQC8QhPeo63M+TzFTWSog9EgVjUEi4AZmgP0L/jNevsJTq7wIPDFdlkKkN5oCGW4XnuixI48+OM2ia0tOa5SmM1nA4vTBupwXzhCnC3Oee2OcwCIDtAbhFTOVWzJxQultCzUh4tBDOnzdFgbjgNDp9XZsBRC62ELW4UTlLdPtFEphYz+Zlr8lJbDjNfvNbLJKgT+AY8S+No4y7yN09Q+i28wkOjuE5791HW6vqNFzUs/cpVRhIrlZRvM2pGV7rH6vop2itq/qTz0K/UIAy55hvrJpkRiJbxgMxEJFKDJDeAIvKRkTgM6KaSE5DGXQa21ROmkCAR6kC2OlksrxhXvQvzHjETHyd4Qi+A3Pq+5XBad6nsD9gLPWDYVm5W4o92/sjymxD0C++NLzeE5MJ1MHi8AhuhRiy9BMhCcqchqT34bJF5isLPTsUNTRHJro6V7SXvZmdDxRhBW234E23cPiaoJucM+u/gsEsyBgJU93IbbskYLSnti8V4McQ4lSUBStUUl/lw2I04FkT5Kgd59v08+GYtlf9QHwbrq5u+gkDW6QwDZ66B45ZGpDvNeIBZ6SZnlBHfA1CrE9CPkPqWHEgdtnl3TpCQtF7WS3Gup3V8FOitTYtpQIJl3Z9WML+lM+Dd/dmDaZvEOWvpMQ5ZUTkmV7du2uD4IX7Q5mwy1rrsKUgWNDMv0cjJ/MPj6OvMYGV0f0xywZa28Z3jSClAEsY0HW9VnJ8DyXlJpS9jfncGYK0srLcSYxgmvw5Q3e56fGLtiFlwhMp+SghDHTk6ZdGFhX7CXv2rd/MfcLAV1rgPQ/+V+MNs4NK9iqQsuYqldCBf1pmncIWLLSI8/kuDh/98amICgVi6wHJ4pd2z3X+HDarksiUCjPaaO0NyVhdYAJaBjQdDj8op6sJA77wHVS7E1UAsGmmsFZ/n+0MHaiUba6nAxm5DOeR2i/Pqi6SL1ejHkQSH+l+FoTmw0zGcLKrfLNqFmoi01VMTfKmyWVMp/EVKosjzAME0HpVGGBc/J4NXZmQjzLMM237zsS1U9p/XFkAKUMacab43irSn0oiPS+BoJVA8axtIMV7BulYMiaBH+iuAtOwF6mC146bHGcW2Hq3tbwpvtZ1jGqZmNdHQbZ4NAPv21cuxklLvJd6MZ7Jh5kCQpWELjkonqQiHieWhfOX3eDydBNZ6GOONVoFSqDi5VX1HoKNgxsiWO91w2VJ3erg6klfIsW4HHgnOUF73qj8xW0wolIHJmFp68WCxGnfVD0L2GM4vyM2h03aNzLhFn4Nabx+8g62OoXK+J5DoNiiSETjR6Dq1muDYSaWpqqryk1bWg2vZEXKjdcPO5D9qinjXw822bxP0tEwgUBMsvGJT6RZe4j8uutQqgQCpSVJJwlT++MHk9cpjYe+Y3cjCujaOXiqA0jqjcPFq3GSGX+HCTLfD922QuBUW3VYh2zqnhTUaK47wkFSvJPkEnCtw1p4AjzbBBUCh/c5tHOtVgVpaK3l3QkXR/YWBt2V6WhNlQJZrIoIyWgvHlneeW6ceIAQlqEGY5SMMLlYuUjM7Bo4jeQ6w9qSNqdCpFVF1V2m38fz+38Yc2gSfhkM539/6yYtmP+KXIEIawVAwwB5ybOmLbrOjaqDv8+tF5ixfxkHSkzOk/5alOoqMiY9QcTi3J0MAazlgtP4S07VxLGtq304d4gmdv0UdpNH7xj7uPhBnK8G3GRF5MviDASQ1KmbcQo4ALuVzVLUseRmKtjrnV456BqsmPpcuEcv6tQ7JPRgrk7mH4oZalVOUquf5dPxrZWm8lm1reqfkPaICFlSCKK5GGML36IQFZ27Op9ulTkHTcAPt2WV/JPAMoi1ceCYGlORIj/v+/V6EX56MivWbnN6Pe8HqVE8oFi6rlVoZLYIJ7qCdzbjQD7M79WV95jAOlSNTLA/yB20VeRWK6ha37kwSe5goh49fT0mAbhffaEnqqXd79rgSCfjphYi4b8HS9uQTOLUgYKI2iICZvRvtwjO4/9geJdrXmyKKrfYU8UvpOAu4UBXnvT5nXMTh1pRVkwGEB0M/dFfBWcpdH5d0HbcIVTQ81RQR2uF+gFrzT25clMhzMfPUDaBIuEFicpbWhQgmBYGZD0C8OY0Ni3f+/WDFVM07e3O2znGZ79ovJTKJbXuAxQ8D867KDCmtwHdtxFWDp++knnQY7INFQqGsKhpo3yngAtRH+4YcmZvikfg0wBoXTvm6eWedFMRGH2SMISjKB44pblM+8yjIHzstlAm8rV+KG5VR+D50fWMPi0YrQ6EUkS3LpJTAbBf5YL9OGBslUk0ntjmCHBgSczIVkLQbPavyW2Z1gPggJUPNjDMGQ7D1lfSG4ssv1EdImKzUNfjefkoH7DuV4G6S4u4aYKFQWgIm8m11EcHizL4a3hpJrXFFvBh92uMZb4U553Rb3SyaFR2sJRx1bfU6NBakeynrJUTHBz4xROKxHloqYfzqJT5Rl1XLjKDAXvr+Gs2bay571Ky95AHpl7ITq064rOUW2L+SN+RRNZBJZNDl9r13zEmPMyp5UeIuJEBiQ3CmzatkPdTvTx3FS6/vBLelfQi23z/i++gWGwOxlDfhOC74xY66b0QgjSNFlffuAwKiaDAfjVqFbljBztpZu64/XqJsUONgZr0dg97Wb4TPh3Im64flmQ1n/KxdSOEkt8am+jYeh/a2FiqDObPgtv90fJaJY5IbY8iymEGvIhAZXuuS1qPlLkg7t08v71CjquLzGNHWl+xWRp5lxNhbPwLtL1x9Y2N2DnjP8YpsNCxoasBYzBL2LnYwfgkVvu618vtfOhaWjm1oq4vtptsYdWUVSGL3MnuBf9QYS28ZsdXQ0wxf+1moLmIz5pZG+NDU2BgpREApp1tqlS5qS8GEXVx4VlwG07LWTFhM+wDkgMmqNByv3fJVzu4hyUmE/eYJgYYvaMvo0CqdwH5+y80oUuonoZOwDt8l8aSTKtU8cp0/US1E0nxlOhYcfcw15tpq9jTvncbs5bXOcqe9wbSNd1wKCW0ADsJAd4XHFbjVgdTl5rwao83oWi7JcJgAAc1t3k81xWiivlD7X1je2M/e109xPX/PrQWxCv6TiX/1kNK306g6wiiu2yY5/Wdwuuc2c4f9+dwDkZdA+O8cczhlaNuTKj7Pj7P9LEOq3AFLhLhyaS2+9Fr6SckI33ZK265YLaEOek1YjluQccR9KHP9j2Z7n4FS3kbtar40voILqC4QaBtrbNKG0R7nbI8pBcoMBTvQOMrWYUHdbx/K7b2muGAUUI5AHYfCXAvIHRcrjh5z9OtTJoiIXcbzucIXmVAI5VJJJ1j60LPF4YXiQNBj9tIRlqSd9slKGxv7SX9i9mpPfj70iBUOh65UxcQIAPfKqdTMk9plIKBLxXXhzV+nMbzeCe/YQ8gheeIY58tUR20GlWAd+6YAX0EIarumNhsZ2tZSMqjETPH6Rmleh2LBFhOU6v3rq8F0krRIPwlOENzsJecd/DXG+R2EYba8bRO5+SPObY3onN3vzolI4JhRSiPTmbruhVtbgh95peCj107mSUgoC0sGocZaGNirLaFifYoeF889hL2MzM/+D+ltvQzyzdOT8IQKlD3DIl1hb63VzLXpZ/+esmbEbQeO7Xydp4+ssDcZDwyee9c0NL2iUAB9EhI4byIZZY2GCpa9cfZL0sm7UQH6alkNcvrpF2M/oZQ1RSf5UoRo+2Am/d3SLofXlr5AsskahJo8QPf5E++IqRDXdlAPilxM361cTwdCvxGt/a99GERG2P94zhSHSvy1cQbZEu/LFFg8VXAFX5Nx2KiQi/s+u8epFuq6LmLa/kYuFgAj0OI3q/tA9hrQrR3VO3P1XcxjeLHKc5fmmp4A+3i94BZrvnxx9resfG7n90RVXSCLNyCPvPwbvrBiYtXKS34qzM6mEYEb0jsrMI7YzWMNg+vmqZLRNyXOcXkZY0/zbI7VK1lPF3iO8WHx1gHQew30Ze8gA8FeZxNgyaMolvc5TRGjSjAhyQFMLh7JFi2FMud69YiCP57k9OFwkNy5o36A2qzyvAeFhi6AXBdrVTCZo5KQI/5J0x+58ouzmcZ+mvuFTbmXQHjk2AHsdD+efISWJDWTHza8Y0mpUtmHaZm6GJG0IUPXC9CLBcv/BiBepfAWOYxJVNi4CYWedHkbR3EhCcAlWOgt70nMtn6ZqPt1d8DOjLvUgeRo7uAC+UHCwQ5eVJAaGSx8g5Z8CwEOlnwryqMV7im1RGifbKnH/5z7aqDPUeyZ0hFMx5UBrOOQHCgrhihV07LsDOwckSUxEoQcPOOJRvURcMQiiVKa3BNjt6NWhPGogSA/meJy+n/5ScIxG747nymhnZ2xGffYy3pCPGL8t3ET0tC0Lbzo2ZF/CD2029jTfDddexdbdnFIW6ihQDhnmHrDpuNEi87wXjAwfBdA3TbChrYro2G0hEvfwJesnC/pBAQ4zfI2HQ5JeRKw7ZF5LbJ+5nenwkZI0ctXBs1TB6DF0yPwQD15ZBhVybuLuK9ZFUkRK/5QUaPw7SDqN2Jz5Yy0fvd7x1/G0rxz7iJ+Y68Ob5nFR91K03oU/aQKhHFangMzw33tyv+UEo04E3jzUfru6vvdwKgkVelszXteldp74Jr3iit28JaK8WtUIhFaeEgH9dBbuzsEqee+g6FfwXL55QBE2Mm7kWP99+7f2yKQJoJkfHsmQEhRe9LXDUtAj5xThJ/AJeSWFPSoNNJUOxf/18/XENzZviWPQvan4E67D/3vrEVsH60lChdOqTaFd7eZqpQgDEfQxGf8J5N5nQgxXbXiN+47iGNnXb9h+CPI3IoQkPR/BxecsucnF+1GBYF3EB+NYhZmPx42kCYoT3/Mbm3jgpGyy+9N+2GFLLdZ3QaYhflaMPu1IbFnwOVBpkAzAS7SYI6ysVRIRLEXUqHro+G8Vea6CS1Q01CIfHum+V16xWEa4Uqr3B1TpW+4BRgVsxhq8mo5a6sD/X5Va8CdHTKD7Yp9jxdIHoW0misu4UZrQdvlUrgNZVpEVzln2xjgp/dTFUe/KJPN0mWatDtzQz+uq7DUNbmsRFRFacPkYjDNk8HIydzpKVRwxLc5PZqZoM0o8qMaIFLKi1l6e0jHOod87xZy6hwN1+bnna39h2FiSCwk6ClPfvuSKOcla31zi7ftL4+l3doFkpsg/F0qzRS8VIwWhqDyidQJSZ4w7Pc4ktLXfLddrQrHyCOhBLL+xAD/7NaMTHifjMvVdsJkCybK2tB+VYMJmGBW5PsGN2vB+F9Hc7ETGITDXVMuhN5pJMEceSWBXHKS2iN0Fn1DB69DzzSt8MPFb++CilKkcGbMrlUxcvvfmIAnuTxFNieFy0k6SOlcZxsPFmFoQ7dyv8wqs+1Zts7X+YlwBkVLy/+1CbIF7hRRp0gd2MP7BsrU+jtHbBlMyGVUFUAA+MNpXZBrypiypZf5PLiTX5PCQp9nTkbCKDHuXXDFQCHBEGlsfasauWVRV2J6ZAVmx2g/F58jfTt96QDZItXNHTJjIynq2wyaLMWFrVr5FsPdeWZ5nlSU2I2L5W86t+/NZ2Lt1eMq0MYnQU9nH9pjstItGl2jSAbojzD9QF2IYQUwX80nuvmA0mtAOo12A4bmT1bjuUU6sm4m0xXYUd9fjcdB7Kc6DfoDQVtEItqK8IaDgf+mCY5uY5K5/vKZoLqQaonrAtV2gTDmx8SnumlQrF3d5cZ75P0t+YjPnGOXVL9LO5gNf3E0tHMtKYr+94SGRuteOi9YXuQMj9YvneeCSuOD8rMXOjBf2rerl6NjTOkRG4Ce9RFP3c3ePX7XzH2JqFkLGbFVwbzodzWz08j+3ZZ6w0ms2DHbZ9/akncMOduma7nu1473SNYpCcJfy7rlO87knhi9mybmmhAAy6RMXpXCBHlNAIPaxbKWzjloBcmH/PEyftadlipR2Dld2aXmRin1oWxLybxIZZCatZz3aNmskNi/GanVKorZBjr1o6p+0m5JFCzMleIwF33Z34/89Fb1nYi+ENMiEBVC9GHYyMv50TLJMoE16RWQhSrS0fsM2QLjibiDrqR+9QjFD1dOtCErxyAJ7uNiXiiPx1MhFScKuHmawwlqQU/pesnCCtd11yw0ZAqurB363yJgKgRtgaQjfRTtRi0iFZQBw0/ZcaKpENDqMebklp1yoz5M2/uCq8p/V+V1fm5nJUug5qGrW3glXniM9ieLbsPRWqfnpBRgXPmT1iRgFHMwQjXMigX7DIYfd8hTqPqvbNTKLMX+5r+xTTciITiyxus9spZdYo8uzOBuR47FD3A0Vop9AGOWgD7EGeXVcpteiyVR5nQTgS7xjoiVRHPmHMyU5/B243k16vspRQDVf8fvr+xwd0eiD44Ob3oNAwZz1ktsthZRknbGjspOyadawAARaMOQXQgn/QwoLCQCdbbZGpQ/AvFoWsBu+TzqNwZIogb/jo/c/UROhzC1u44BOOcEEQkivox30JLD//iRRisynr7EHRyJIPdJScNfys7HhUREKZswgXkUo4Vgk9XCY2NHWRNJU1s/PvJc8qmWpAxVoioFXVEkTVndaJ+yXqs/U2fah8wWRELB0yjA0Iecyoii9pENKN5T+8e4vRo4jUSb4Wz+MVLb1NKWWZubotqq3z0xVNaKSeogdD4mpS/vQwKBumCdoL2rYyqiJfR7HyxRRRp29Avl6tID3QPt7DYemhiH4sgJizVl9G3GYNAaruoeq67SeoeAklBeBd4PmCwoWrgYLusp57bOghG5HjYIbSes2nlv1uHYA4fa42S/I5w7GfjdIcnt/LI3opiJ+PlLrrmqcsxhTHY+OAanSvtcve8iI+cf0XGKBkcJTIQUF5/GrVLzs8IcRFlZiM+cqdVeZyAGBJ04xhwDy+Ol3fqCUUeOBeYOQZwP42HDcE+j7kOh3h+LBCl35PZwlTsmcsxqxmfsucCIWID0ALADqJZIMMl17xjj+j26UNX7XTNl/it+vxr3DbypePpWtHxCwSfJXnoo9QHUrT0mjou7aEGWuK3mvzK8t9lnrhGGIC/pEcTdBusGIuI9O6GUmcrgw4m01xwhe67rBaLMRS14n3YeTlFn+JZCXDxtMP54AvN9uXHixjrAieo3szTPTTLbBw1lOY8xvBEy6p9E05Ucb0/RC3t7Bs0wPT2o7k6NOH2ZqCsEHTnWwVWBEf5RdBjEHAx5o7JE1pOgJmjk0XnTcrLVZsk9P8bPEIUBr/SeUf8KWEpakxyonP6Hv4/XmcFEO9RCxM09L05JdBlOYOg68+0OqUygXkJL2etQpXDtx2Xfmwp5+2B3a9heWHUri8E4A4QgM0wCXf9Pj2R2Cuhs19smwRYMKWZgF0oq0lIdjDRHWukjSNHXDnhNfCskjFJ+UZXl7hIEWlILM46aC1ZB8qu56qftXBjNM8chPlL9U0gStW0rU1BGAZul2QPNZrvsDwXG+1y5LfzJbChiZ4LRhRBDRpGtkYGFhzXD75WhPVHGDJ21N3SLAleS7ONRi7zxa6YV14+c+vE4lu9r7BBRvvPgHQWuTKUhvJc+YlT4wMozlajUBwkygumcmk6P30gaPvz8H0U/sPemDqPpBRNUCUFCaQFoExI/1+OVa4Oms4MQrdda4Bpx8SuwkNkT6P3ufzcnjxGKFR4QXLudrOtoxL8I2VyQBqcqPvQ1522JpYZq5LrvAIfXoX+Q4nf5kyAgUeIk0rahulA7RR5N59GM1MaSiYYgHB7b6IVRNsjBIhH5ZhRtFerK2alXVSMSr5ePrfxVpyGsp3m7ebp0L3l9j508mynKkKd2MWlTI2bhGRV7wKaow+Ghfj4zijRQBE0lTFEY8fwpK2TNAaH1mCPNGwUN4TEKr/o6ZJb0utGs7mG3g8nJLRyXphICV3KYEHz6XEPsW5MuZI6grwbA02/4R8qwU74reFVm/3VRPALE/zErl4u1v6HtwU3WkblQ1f4y7PBk9d5jzNlSz1ERTJTJlTDiDZoL9xm7g5zSSLCNK3h7x8+gZvHAnipROSAQfszFapDYgV5AND3paA+5GoNUgyW9DJ4nul1cYBg53oPVumE/xTKAGrUJrC5arX1DGtECIOJw3tp6DyhkWCGbTsrfWRiiNgxzZwcfjGsjZ4CITdkoAGr6PD90727lrW7F0+lbdU7ax9hJj4lP5lJQk9UY5x8TNMvI5FmOKfvN0MKBiyPhVRH6pNGJnYQUahrxp7ZK0requ40eDIBvdOirMiaH6nEXDOxxewagIDcZ5n82BUk7fyjOM3ZIicrfPhniWISXUZ+J/UzyVnBwDtetTwi+tytbanza6kZC/f/iDsYGhZdOXeowozqg9mF7vJTY9abYgMKfCfDFFpbz+Gy+gB3DOBmFjXLeSGVR3aJOW19GFbuSP2WB9NcdoVa82kbfXH2s4vZX3P3WYCqZ5LQKNqxDg4S3uXgY3ZAtOW3u3PVLByYAJ/PZqhJ+z5XQN8+avpV1hFDnWAI4slsdguYMMSgXNDGgNmirPH2pHPcjMiXUMtv9EPLjYgB9Ir7Gk5B3v5FOLUc7B3+OrYYNzeUnOi6BZhG9vAUgDMDXAFuY9bprA5TTXlNm6w6k3kVGz4p+EtecuSvApLB2Y4iN2mxL1F/O8/opqplUpIizXST1Mhj1C/lrlt3Wq9pPTFYDe5DEOk8dx4uibwU1P0sjosRMwb2wXu1Gsr3vyMRwoMJBiEeM3qULdQGm7z/oj44MNzgJeWd2dBvBgZossNHHtHhepinnmla5W9qALzsM3lgXHVMViSk768E96GNTk1UrrFmJvBwMGLo3WU0FvQOnRFkb0PaZkeun3p6KM2GmRyBj6Q0vesvPg5UEd8oKZvyyGW6Y18dj4hYs2EB+xI4y1bH82sRNeD7JgC3vWa4maLyyIoljcx5FtanWukpsKKE8nySc0Nz35gG8En+o2fNgTS08ZjP3Otd2xcJYWH0vXnb7kbAMdjqWVrlXs1doUfZewoeaneQIJwgb7f/h5HBUWBnNAscfsxtBhTYt+EmL1SCe9w3wo9CBHfzeVXMRUBV0WCvFEckZNkUQoFxtxdMyTaSk2GAk7PLsTenoN30jhCFqy3JQxCMXKZFysULOcg2nhKyJ5o3E+geUi01Yec4autsKCm39yJpUWWcr7yEM264nmZCatS5LoRguCdvLFXAkAoRchVlLKuC9186WELe8DaAdwpilPRPclWlv3Omj18sK1mNAs+40Jc51P1P+d/FWanMxbkhBzYztByuQp2x5f/0br5DtTmrV1Gyry3F6NqipGB9spb2+QetBygWqh+h2NQ42jqyx9YR4Ow0dXugJNWMW/5tR9bUXQ1rUQkQ7pw+zTJ/pPUnsGLKa/hhHkoNHCcDrOyUoL9sUpcl7euXrENmMON8fBQJoAwcIQLMdC5hy1gMqKEVw+xF5L5JrXJ1PLgGUwwoDNZGp6EztugjxgvesVBc436RqR2Vf+HwajRx/GJxhezgEmEQMT2C5IZiEPysmkN90cFGvg107GH0MDF0B4qI/OuNqpdEdtkXkP6cHdKRfZvzxRpZf1fNOGQk79XM16TK8aFzYvDFgzWSMhMisLcracV3464RvJMcJ4lZsFfWeko8lEMpVJeGITQQVgpBPyPTea+xxStnFBlXPyTm01IMsqTB/N9eUG7SeNvqVP45Bw9gEuI8qPdSIKPd5Aza8V/1afp8nMZJ6TzInZNnXlR7lvx/3zlACMyQdbeWYdod+bHCiFHhGpsGIxuVXh+6sGjzTTswR4YhJCAcXV/6ZgjU+B2HWv/6WF4bYgD++F3bD8B11MgyMziF+nJyxj9A3bp0JSRE+n31vRJ94fXZmKrQDQQ5YnhxbZl1gwzO6OFgm+f/oFuAnUIfHkF9DW6iaOtuyIhOf6MqIObndllOtOU2xKBL28g7002+9Jb/nQSlT0X0lIj+YXoXddn5zzU6Fue5zOSZj3v8fCzHIkZTgU9PcXScBmvqLslNIbWdvNhFxGn1+uMc6YF2mTi5kR/ShKiN/iNi7lBq2Rp5n/EE8P6EfUEloa/bDu7uXyCqfx56N6mTfyL4DZlghKR2Phn8voM5erbbRF/EIHX0LjnB/S8a+pXOTYIqEIdlFm5l8fqRskZ/nF3vLbiIYo56HZxKirrP2FF32osSyAqLZeNyPXd49RehuhD9APO1Krkezu5kgs3jxZNUdbzdjJytQMvfeSBeXAHpnBuxr/+/hymeurE9ZWbgERf53ZLgz/Eo7RF64oMTnr/24XedXOIjvN/ONR03Kd6gz7WxMMF+LhdrLNKKmUnHfYw3ecDeSRo5+vQin4IJ3QPYe6t0LWHZ/+emInFFDvO/JQzZa7GBb5By9MUlXVIfewpFYubPPh9tPI/l9QxOaVnGrz/x/gmfPK1FneTMvsndsooLpImAw0xOTuAqSjFesLbVyPEljAQD4+rEJG9OKXdBXez8JNgbWksIfENd+gAq1dM06lck8St0qsLtx0ZhZ2cZa3S/7FvsusmnCVf8MHES+JBImWsLPCOZy3E1JBMh2r5k5Ya+8ERbXigV9v15zwaJBhBQ9TrtSqg6uGDPZMino+TN+ihMi2RvgrvCr1nf0k3FuwS/DGfv7+pYlMP8yCMNwiWB4fCt1h6Z1uaSejTJJw1wr9Ox3rgKMuxBDVJwN7WIls2ustR524SxqQR2KI1Ngvq8/UlzhZi+csjhQsXMODnJfcUuq4SINXqKAz5+ywoa1zMtkCLPh3vqregt1XRM+KpaJajyFuDWoSo9Tx1hWmExBYNzWhbP5bQ2hZ+Aj0RZ2SM4CcpSnTGwswvBQ9JB/yHXkriq0zcULDp+HZeJgqM0LaPhgOIHDgKZFfwN+9jLyQR0dXZmB+AyqVwWm0DtKLtmC/Eb8dEhm8B+ckwFbahBpxQ+q0cYWVfydlL/FG1exONUBvZX7Bh0VEkD/KWsxeWuGFo8XgeCxn5jZ1S5AHwnhBrLWwPCG+HDPS0v9KsETICEulyXLaDNztkc/4BOx/XBOZrgu3gdMAgcq56LRBeLIWH+ShGxIZziKsJdoN5F7wrq48dC/bLhT1HjKKf5lB5eNuYlWsk92EsvllUAYLLrOZaxARFL5m9woS0m3LjYGTHTgJseS/nQnoSsWQifHz2UEvtbSNa0QW5933AYeSqiKRj9GELa2muJapZp+W5R6wls4LK4sbWTh52YC+7TwH2B1y7Zv2dyL8thDIkYzjiGoZwKmXw5k2oD44C2lq2bJRuiKgzs5UYakPz/cTvjMxagZ9ncm7GB+KQeY9JKveKNp4/voWfQ1WZBiRiSEbddxik/BMA6LUVuzSgJv7MIrUp9BwApvMvgln23aN5EgGQ4AukCJ6mT8dF64pqOBtY8+s2bqeo4QMEuwjCiVqBRHo5S5zJxEdMtIlVAfW5NK6Nbc8hopE89Zumg72zluKryGwGJ92mtf9Jz8QSbBTWvWG/iJPREHWuhcxfreg8zQc20/FVwav1pctbSzGQM9IIk801v3r3J+XhQH0B2NlbxCnhDuCZWoTvpVxvhnJGJ16w0jL8b6KOu9ESGtNDxzNeKqMWpIM+hC3aDMyODq6DJqpbkJP9a9PSGqTPe0iTFn7gtIrfJRkS8G/0LJLWCkD5KonJtNm/EWdQ4wOnqdWrRTf7p279FbndaoSJS7gp8Wz24jpP8SibuCIwJSjBL0yZRCEA1gJ+p1RJh21FRDqBG3T08VsRhgAb9xqaOGDRsJnRePMwWPOtM9VUnL5lpulY7v0eifTCsomTUWTLoGajLo4dEsfbrtmm/fXcR5cElohnBmHmkb+GDKmS9t/7cavqINDXQq4o60JKFwWiOJA0BYu/V6MZkI4+fnAPIx6AUF/Oj4eJQDwAa91Gd0wtrek5SFaWqqHGu2CTGpa3OtT1GzD6/AIRWGmMU4STNvIEtXGAPxE5jtUrHQHB9vcLcmO+DrSLJbvo2gVBKX8CHwwTz+mN+KRfYlMS2IFV/ap9skHNrw6Xcc4cOr8/2Bng1OJk2OKGroNgsfCfd8o4pJ0nztrr7RDpVYc6ll0VyYCuz/oiEwnV6m2mfNjWC+R7x0sOM3jZY3wRL0zNPfwvmeKtsXe0Q9oQzzu8iOpth60M4gPAAVpBxkOIJJGOs6Zf13hmOs9W4ovi0+jJxpm2KfRH4gDSjzrLP3AFLElazMQ8H0wtKbxUzOGcvlxrJxQzRYpJJ3NnAJ8SmQrsMe97pG3X5TuCJrx6SBdEuUM0y2JCggiEcD/V5QSvKZxDtESUe0DMTMIq9XWYZB68HrbGtvKsJARK5tOLHudUDLV7P/1XCFWOQww6hg7lkXuE76qB5F7QWgeZpyR9CFqWCvaWqXEIXui7Kk7H0gqGoInQAbdckxCfnrT8FOLyHaO4hCjasufnYyOTWW+LTnyIZD0EfPxWy5i1SZGx787FPo9Da3Aw/aDw/hds0bdp1fdWz8mZ9SHhLQwilc4FzsLYuNBRSei++hrzoiFSuRPdTObm3lPc8gnuMUO39yOUTe15jAAgssuD/BEXq2u/RrnjaYiLJbq56yNyJlOHKu6QnaLDyz4jmiLgLDqaFeo1CVX3bKsp4dO4urkz3la76okTPv8K/08vQXDjg3dnRiSHZFb7NHfYxyhXILDAW9anBiaaH0W5wYr756sYxFo/pYeIcA8u8gCxNjSeq7/Z+lyCiHbbfAmcCj7s0oW6fmNAv4NrHncC1qFlHy/gXOyY4xWrfdPnJj5h0DX06X9cuil+J5bcQOVOKxMbuEz7S24IAHZL1BFd4M66PSrqq7Q20DCC4YWh4QkUfjvJoJotKutJcwC6HztUfnOxfBcJ7cn73orXDhj4/fEgzRJ1YbEB37I/xeH4AWDSjmw0nA7efAtIQKs2VjIDYhZtMIYTtUO7ttzLOPzpJEvLAkedxD3bjSDg4qF6Kr/IbwAA78xUgbptMPsYlJG9jAnoCg0PJ0ZSb0pDJ+TKJnoQzsVepcyQSxjAipovPvRVAJDlqKnUFRYHIkY6zRDE3nrV/pcUVZ6iRjlmmGyYHNOHKAPYlxFAq455lVBCkZzJ4XJVZCqx5LEvvn0C1lxthiy6X1knKneF3rb2JlYjD7AzgQBitzUVCYQ/OyuEaK1NimuPee9GI8qH3vw0sPsi2fWQzNhChjRhB3Pa4wiodLBjRl+G7QRGuJ3UAUOiZb5OQFF1hQN7VDYtkHuvuBQiqtBcSgkpExM62m6WMfJls8VjMvY6PgNrMFEY2SX5mrvh5NapUcgrcI7hWqGu+f/+YG7bJ0gLvnFZwwSnnd+Qp3SKmWVsA2vhNcAgYGrCULRAdBgHIQP1qHATOKeFLTZVQAJfHwLT8CvMl1FB47zjtgLtNJ5cg+DHcLkWXl1yZn55C2RKmRjmL023b2687ci968bVXd+qzQTrT3Nl4OHoeEwJoWr5z67UXva1d/IwUItTLXO7SmNPelqop1NcHmrmLFsZSMU/TCZ8hCN0mxpp0hRTCuzxlJjJXFcVmH2m6swRiXnJILclvx7qDOVQS0H8ntdl6hoVf19L0KRAXeinwCbUe7LquSR6csFA0Hod/NfkzqhEoS2liJSvNOiPctiK5LhRrgQGhX9a/YBNZRUS1U0q8/aINEIxRkYo+1YWJOBOU9BX6cNtCaez0ybXwZsyKzXCBsFDviYxhWAAqH9P6e/bIGVPaV9/X0IVegyJSY23BV3bYKjSZZhUijrpIFuHoPBeq2ZPKDKmSkTD26qDYjejFflRdlumcmuWTu8zHHKIijZp7TSv91XzZjZConeSlCsO6vy10JDhPprkPvUM3ITdUDM+37lybGhm30vD8h1umyD2hTPLWMJQay8kThzArKnz7GFgc5iORGorEnkiYmFxtUKIFUmjweo4JpRggmvA/Kk/Gwb54rsB0LVlPqUESuUXV+Bcj5skGXjN0kB/h6CRgsiKDprwZwWM+LDUuaSUv5DQ2iqJ9yaFAx1+PrHJrmMLfsGh1B24uNmYkAu50+2tVY7NIUKKzIwmVylL+skrOSy6ndfv5qSAxMqSO3AyLOk5BhyOYPhBinsYCehf+E+CaMWZNMBM7tdu3DJTllC1AsQ1fFWGbv6rEnwk1ysh671cR+sWUKTLfi724bUUAuKwM8Cb1xNIqnS9dIKM/FKMIvzvgbZi11+Mc3MB2s99x3iNyuOYSxROA6jHIMvSCF04rYMFgZx8MbC/TfLWz+Qyf8iJwd4ILFjOOuFzYfUGeSzftVum1DupnCbzRgQJl3FXwVE/mgrsNnDtIvOHIgmutj6KTrCO74d6WtpTit9h+LxthD4Uubjt4jb28teO+kvK+VW5wbZxoIjqgHxohOI7UE/ZQCzobVXmd/pK1nTgo7vRMEFq7NQiyfnGhPo51FBEWGc0leAEwk0Wuele1z1Z/KtiFgR3QobWCMIGGK1N0TBN+zewl0Bhi8Wwaa08OcF3ahBdI4dE6vlZE+UgumFt145A2ux1YuZ6VFrSqSsY2C55IdFEXJ/jy6Zn3SwwKG4KjsuH/2E1I8wDUPjJh42tIOhTbpsV9jbgjEbAcufjCx+nL8LowjZj0zFmYprKpVguAUYNT4iorV3kB+DqwRROsEmlnQqh77bt1gcjp/c2cP2gUA3kddywONhvLYKlGG3J/NmviT5v7fxE2joXdV7bo00/HZOF2z1xLw/l8xtiRzpnGtWTz7PDTm9t4IRIj64marbsV8whGZ8lYMLFiu3ZdJzd5/BTuGpIo3a+NYbOn4JLjMjeUWC8+4IifVAkTckHV7zrUsQXzeJaCMcznPdxR+7lOYAcVCw4Fidmf07hpj0y6UDzBiItrJA0gg0n+FDNLBfh7nzxMlIZuIOHUurUq9mIAxCGXS5cyQuIetpjku5VaOSmCQ2dEh1rdLmQcer7BrJVsvopx9bzr/HsabsIiSYsBjW2p4LuxusLg5zJ/KoiaUfJfKokFY5Oi5QeHvezgy6jV4c3UFb1kPdRpIAL7557G17w5RZp3eXzGMNxars+XkPNmPdst1X3ODs+PSsga1ts9BKAb9zMM5XvofYOjEsdzcJ1AiKWY2D7Dg4X+gxD122paBpjTMbbUI/MchUdwLDDR3k7HVVYvUJ6g3QQ3Q952M7lq2KfX/eNXZiS2lFn7cHx/IzredCsGLCpxLv2glemfXMCKRzhTFUtQ2nLB2PlAGz3mI0sAFK4pxsaKQx3rYBssF1VCt3suuD8ag80fEbEGoV0UXAI6JIHkeu+TmK0GyaiC1j7gJk+Awc3UBLBdKov2q878npBhbh/M9HWYFa0OPWfW5hjKgJVGeQNtCM/NaBIYfE94qLC2TAtLnWr6iP5FS3BPvZzzGYKUP6nQsQhbNMAnbxj6q89kS+ZtMSShYX1rNomlb061ydC2k1ViB+vITrMX3vSIQjGcYSJ/2c+AS5B5BEd3MHxuWygMQ++AtXlLSrzZ1vt8Goj5l96w9TvddxyBAb9eQhHFMGaySK+bA4uIIWbA/wSUc/U9x61YybdcbiKE6i+0SpOBXdARcTuZYDirL0WviIAvChwE6fmN0T7w2Tpty10Jdf5jzvKwAxwJr7R5zwf4HOMBqKlhvf6+0Xe6ebgmFDuK/KFxQz+5C0jsuT57W72OSsTZwYL7D/gy7AzTvdoMI0rpYzR/cDxLkshHG7hOUI5LAr9uj51h2xUtNRkoOl5y6a7LjDRFlHZPdW52VTia7NSmHrZD2IHG7kCtCzT60riUG0ZdJdEoTGZjr57vi0fC7+FIfQvPalkToGywIMlBmw4oTguQyYAUET1wqo1oDQo/j2uatfK94qdYEiDY33tCs8BnBlhvlv4cHCWbvsjUw/8CQIjAj63nkgV45BziuE4ztdpqr4sCBzy/VhjhKxfcKTdU9RadWKBG1VDQaHVDKcug5Yvcg/4nJQsLRK0d9o2LtvuB7hd34TqfFxUTpRGoNhPRzHOlIk1L0bnOEQnEUfjqp5PUOjNvGra/No2NVDPHu13kPpIEFRV6LfRKkG9A8VlhsrBR1fgGGTA35hj+J6OljmC/5UR/pb1q/dokKkQVsLolj45lyI11b+FgpOf+2uq2/ldqC9g0M6p82xcMyoGU6gMRsoHst/dxWY5YoNW2lDzUnidv8x01TWj0Yxg9lKz7muZBalZRR93MPhjFaGKdQuMCAORWeUZ6/BkoWytwkwZJ+dF0hGZqp4v4gkbQPo6Ku4zkaladRTsPQiRJwBu8ZaBljS2NpwvmOHs/8HI0D3KMDr9Qvx9prKaL/7DX3D+kC3WP/picFqMHFRnJ3w3TgrdBHc1XLTofFovhO2BeDSbZftDZ+gbCKtHukDY74xVtDDD/0Es1zoFDMBWXeeL6Go9ibpco9Txm6eW9Y0YhRmz1UNnOKWfTontiJOrV4mI5+uBF5NtCGkaJ2j89TXyGFfG6D058oU8pq5VM5z3uDSyhB7fYSpmNRaB31FqwXwcowKDa6goHknwS1q7S2vsgoPWdQtJnN6eGnuyhpdMxXvD1HpTJ7xsaBTH4q5mBbcserC/fWoPxCWLnfLwEkCqZL6QGUvsIahmsx7GBBxgE089HwVhNVHy/9i78xGYQpJGqwsEtddKDVBuoe8n4DpBQzNGGPXHKZ3aXrL6mjpLHVOYtIw2J62V9asNS1Lp6AU8ofZXRhW+uKxBU5h8fMYyKBoMz18rgtJc5gwiMrXg/kOpCk5UIDAdAb/roTQAnk/9IcgY+7snwUPRMlFsw/H8NQWmbFkrKt3NxIRSot/Gct95ozo0qIfiBaKDiVkrFZTIp+Nd820dSu2tN2788bEBgeUB1iZDR1DH0O19VfNUen7mt7mjJa7prTOrQsNjL3aMePOwY5OFiSSeGqCu+0m+Edj+zvwf141AdtxA4RczRbc0qYabaw5ejvzxqmybn7IjjZEbmIhZBczfJpDIZU+7lR75/jpKgvX4aWeVKw8gKCBPB6sBO/q2eW5kttCVDLnheLgmNBZCq8K8owC9IYYGwC6aK6xtAQWo3+9HKqZYGK3oqxlZTL8YSvrHjblFVnDTa47X9/Y9lKIksqq2JfWLS+blrzNTc0g1GUU3LpSUEU4/lT8VLimOVZb0X8Hi/agcHJPw89o5PbDNACgLzuZLxu41/p5FCcgc5q96O2jv5JsxUnvePfdTKdgp93pYZREi2tgmAOEimCHfujX1NIRWHs0F97n6bJJ/V0+s5TZOqzSO6ETmdOe42iu2izADd81+rdGKqHbf/OubrWotXDcJ42190lV1DIh6zt18fZ1F82fHJHFX/Btt96qSGm6YXtCBh3+tT9/DS1hwvwwRFgF57m85fev2wluqj63gmeNhcUXKN7Nx7PKCxT9lWKUhZiw/jbXJp21zYajcGSbMHdYVepRuz77NplvHSkyHvi9r+nK/U/jOXu9Sy/Q8AWRu8Xv4EEZbe31TtWToEweWiLfgAvPIk9539CONZmWblz8XstZZ37Ajh28kuVprMUkJ+E8wp6k5ZVU9C1he8BfCqMZ7mcBhy3bS0pO6q/Qe37xD6qoLvSa7Y+Sg+8ZFg4FYYMZVaunQfeSOO0tJdN92U0Nvgw7LqN1Hg+1hgxi0Z7xwtBu5I3fGMe1h4iUu9UBxzzfKjuxD26wbMr0Dpo5bY/Smxk8fqeStyFaaCffdPe58i3QxdRfrv2b5T/XBtbYXOeBPj53veLNWsHwdQLEyxl8SSbEWkd1q2bjgFb0+VhIBOAgT56drrS6tEY/TvAxOLCe6ASW8fwE+W0uaIzm9DYWwaQU00YV0d9J7wybDnBC5gdz+c8hfhNgX8HhoplOx0h/IRJbqkOFH6K6WH8we+/UcU2KJ9j+kdOt+1qf5lDpBuEXSgaYDcx9Ny7FIpRbhMR2RAavG6f0/Pj1PUKN0fuMBqukmjX/KG+iS/OA1omDwFoJMYt9Ox9IlxbAsPFjyhCMHni+xk9iOizQmGkO4AR9UmuwaQByvubpOw1LFZgzuhIRf0kqvAux9qNPCH8Wv5cHQ94dXLSijOaRAw7Ky60ZSsWiYQ3wloWF71xLf5Mk1wQGAKp6jwrDocEU5kmBpDkMaR5YdAbqjjaT3sbTQZfRG8KcSL+DnFeL40C+Qw41oHO7Nn34wtnCR5MfTFnrQeV42TpiVxW4pJXJtaad8b63i5xzMNbi/8CMeShdmYMx5l5p9iChYTRtFUpPubEOvDluyInFcA2gh55nxNkGkX4c/B6TLZKpBYZ7n79yr4q/LGHGas24ZlXQrmVZKUitV5DZVkS8iKosJJ1OiTtTImyPmhJqD6x9Ppa4hVq34L+abVQOFAbJKI739RHFKbZHGIJac2UwfPjybhUT8qMvAcd2gp5OldCJiFkXsB66AcE+PPd0q8tAbSJ6xER6VOaAzGWbp5Vq0Yx3a/VGqDgyEVz+KIH5CyU4Uupv38DD72sbbtnev7TpuV2MV3aI00Yxr7Dh63DScNOLHKOvR3ZytpYAeQGobiPUpHb9QmtCkMPNko+KidjReIdwDWEsG9dJbnbPn4+YzilSHzcGjzudRWetvehHz1Xkyx7nu8KDKL4TClENCoI/qqLEez4mWNkQ2Uyzn2uAHp4nBbD9k04pgVPiifGBlGIr9favaeyP6hLQbNLeNgKIUDOzfsSAckcexWzofYMsb0uEB+7UJz9IzwcOqt/V49qRdwlFD/Jb1/A1BBUVcqRII0DFiC37UWzgWg8SFhjAq2JmVX+BNMbCkiUBUGLB0Qv+tQZL4pyJtkYV5Sdl83hpsZM3E8Ui+xvBXB+nEbF72JJJqwHQ5VxvDm9f6TH0OBdY/tTEw8N9S3yJ/VpOWDGr7FKd0ZZ/aulEWBipBCCzcpYkfmorr+GREklvyDLjyMJSaJJuspvxHrZtJgNf13UD9/JTfe5mJ72prIO55kwYy7mceEJXLxYUbLgRf8s9EYAbn16FsyISMgiEiPPWBQ6LCAmBEcik8C53LeUrJrnRUyqOLEBqHLAqw61Na5BP5Aiz+in6HeHw+3+kh3Cc6aTNhWA2lKa78ufbMjm9LxkEZ40Q8iAW6DNyQ5eBXi34CC4rhE4agZFiuYE37tNA38A4R498jp1LKmRLOcelbrJRnSYqTRc6YvwikAurAIr5wve38G8AoSTepmCpEQgwIJoUBZ8HAIAZTMKQ9TBqRinp5y6JTZWc5z8hFCreu2M87aiWB1c8CcUtGYiYRrCv780ShhtcbjoIpP+oVgRvEagoO2cjKQ1z7TtRw1nRqi/jKZSaW4uyfc3T97RbsK9T+tXQ7tPwNcB9AlMc9AqINa4V0DkKbd7FZawvS0fDMm93i7QlB79ei692xzBoZ8zraXDNNOJS9gtbJgsy+MCaz9009lviUWSPrSfQ1e2m+TWtoSo8CQ8lyK+fBqGUMORw1k5g4EQ8rMmjlfqxXRxVlCNhfRd8ZtCa1nj+/sIjlzngFD+NrzJoaV4JYYS9g84wE2XXWN2mr8qrCCs1jvvswYbU3X/kcKVaqjVtU+wKJ9Rp70h0xFYU39mJWAgc8BGMjyWl8DDzdcprNlY9Z3/g+OzCXBJDS256uEebpOXU/4hyM3je3ASiwRvdkE9iYSatkL5a3/VdCxD98fcBEc2nT9U2awz6Z1fwS1GbGbvTSNY7VvXUOJZbKzW/oZjWGHcGPIcFkYHGvL2AzzcWtCZkAciD+PMrDIHs3w11zK3t/aXkzfTy+5VdnEeYPAOptQaWNPqfijSKgg/nQ/FLYdqvZD3/Mv9N1G6MP1iuNrd8g2wdn+x85EFJYa+06Gy+65UsLT0UKaQAFCoJZbnFGIvy0Eyz+ukdEw0jgZzpRXel12Yu39n3Bc7djAQ6YO4qr/QgfA9lBGPrE5NIyYuXnLaVcksNiJG+Op+5KA8B1AmVrPVgSRixAWD3NWyeMpl8w4AghMCiGI90caCVCs2sBj0FMdopxcRO4/g6lhRTVdr9wofwcXYh3NRIxtz2a8JZQFC66gZ3B8XIqdjvkKZfqWGGd0M1K+ReiO+3jBQmR+VRwqr15o31MCbiwdpra2k5y8elmI1vF5m9SPIhQUHEJlG5C4RYDQLcJk8iDOTOWD4kFjzz7oO8bv4syYIbbabQ69wRr/T+Ld96oD34OtGOLV+58AdsWBNUoM7ETKNqbSQ1XEpBNfwLZ3qLzFn48+haFyoTfLRprBv7nznjoUyNJk9jV2Rpsky2CaFa24odYZi3D8QpCCESUQGVl2KsQAL3VnvciwVspcva8naG+ZB92LpXLHlO2RzvZaI1LyWeI81ZbPHTelhqQYbvlZrsiTJbTgBeQuftO6mvraZxGS+Owh/MHCzJHQ+GNi0dN6qO/hxxrSCDhzteGmU4iRmeSOVNKVhOlJoO+zxTzjBJEuAvIvO8jbH6weV57WI97C9aOIrCNO+ZF1PKpP8SxLnx4dw6kkRGNRaTgLlllNgVjchAvQxx69CapZ/v/DRAryFegY5ua7vnVVOGGuYLuIooAMIiPk+FNYytc28x6fsmO/HhlNDIiLh/enV0eyXqpti4VZksupwA0KRkOOwSdYbAdApeq1+IQpEF5d+OBF6qWDQ/O8TIpWR8IJkBer1R6ilIsX9QnkGvPxmt7q1tJ+HS1KE4qStjZR6Zkd2MLX8ltJFjnVY19542Gwn9rO/z1tSHiwluQAEX9Pye5X6s1eS/cUzKaqHc3nxTN1/8ZpuKWy/q9cP54+iaZdb3kUwU1ovrkrwM7QsL+FF3v18+yuNZWDz7XHwQGR2vw+usW1QeK/P52nGSgr5OB2s+uEbv6J4MmzYc660fmllyX8+rqlSTPLQrbmoGcavGMedDzbkXW/6/WrfwDdk838SjuC5GKfqh8Rnjp4qVVPEMzahh8YyRcprPNghXHwjVWqBXH5SufDGgOOv/rlSxjeJS5vbrDKx/N/C27cm4OrwxXyQxtHtOh3uZr5Acga6T0m7isquWJ/pwLCoUGGd5glg3gg8b40BzUlgvHYWaHytV/u7lT1YDwZNpOUKGFd6gf1E1aeGwFhRWRJdlW2FaBS6Uwh2ZJY83I92a+d4U10yPg9J1RbCISEP5gWWGEHdGYOis9cMkCBmNdvRvW9LHYtd4zyW2KoiXhweI+x2KfHeOO9wSDDj1SvVDcG8MqPSZOqJlmsMJG+WYWN9eKzGBza39srLQ59lvZr/7m4x/65IKWVOnI3ietgMdwa09Ez1fQmiuham/uIWF1XQ6ryIJRx3jgNSbbGCbhbdkN25+GjPg4XfLjLmXx3oO1Cxr8kfvIqMi2uL7vCaZwAfQfx9ruUt4ltD1TfYWlsXyQ9pctbnv/Xv+h/APSVBznO6AYjMbASQrYryuTnHVnpy/5GZoYwoUJ+uzVkBDzOAS3j3a15wdwOEpNgFNhuY7Mw5EYgdTtyHV0fw6i/U3L8BWITJMgf4e4jjlIe+zA1YkyE+6oRQylmUo11PELK2ppJD6SR0Cf2X0WxShcRgy/hIWCQ0Qw57M25MwkvmVJL7i7J9Pqrut2t+mL1+/X5ycyoUOkDQQbsJHj1gpJpR7vHFKIjUtj1BFHrixPQ2L2ppD0rr2pWIZhwqrrLq+094lE3bLmvInVu5bO9hWmsQ8BhQjBHEI8ygZGJZFvBS9w/z4rJEWt+grnjHLZW+wTBoysiIoOfYnAivliPAc1JwiMHxD41LCdk1gYfyCJm3CQ5LNNehlvI8vGPsgKz0QHbIJ3LZDgU9YungkIW7jqOSu3x8vnuhIDGT6jBiH3Ewxml2pqIGmcoq1zC6dtMvCZ2WDb9t5OJfNQmueFXezx05Zh8YOgye9TaOL7vIZjjKAK2059sK/89+UitYBWq0TBMjz91rGFrRS44u7essbHoBkSTEoPMax6kF9OZXRD+Z56hlj+Sn77M6jfMDak9Lf3ptDN3AWw7uEHUsvI/VxaFTAk0MXrPAauXc7CliuRhJ48CrA/M10nfEkbTvflxO3xOBcgulAL0rlISKj0xI07D5wKMmLqFv/SfSwraxQEarOuPfSCkvRj90quPQD22YcRod68VGsDnGP1tVtMcc8A1X6RKN/9YiMndHIgj2k/8TDOIVcO5J4Co7kKfXMD4Q/4ah1acTQVKjorfSSDKDc99m6QYVocoOx7KyQBGwacvoy9NIG6YifivS159vzWokl9vKPDKXoVPBQvHWmsfmECyRTV8wGLpPTmqNYBaRN1pRp7bfqJXfBWV2e1w3F521vHvZraJ6RKpFLWejJTgd5UnobNj3scm++QvktSYLo9OeQN7GP+Zm8DsM5bUwus6kMDMIhJdb67SObIMphLHFxuhT40+6xazrFSQBDpPD6ZL8Gj90Tf92ssr9AnWlel3NcBWSkG/d5YsBtxlREgPp+kJHZkRkJVBrLGGFRAzpnlE14xX+ezUEMNGna94zwdD84ZvYPHkft1utIU60yO9vCLPTA+eymD/YGcJJArmEDzX3XGK8XAIBA2yrXWcZ5DS1k9zYWEieTtJs1lRLu18SZmU3oWeCZhRrILswskDO+eC24Z8vxE6JTxiVlxBR/0AL8JrK8nj8puToVfrfeDAxSq+TFFERIMlyN9hid1BOPYKjMDBNHTOVNBbSq4gBixVYGm+FxQWVx0EYulBa4NYrelsNe6Hy02Dx4vImYf4Wn+yQWlz2s7zoiRwijdaFBDmfZfauafBDrQ9bSw4z/JtyUXaaBwf2LVPGAwVYOhVCJRa4RxAwCWPQjZHzMLDcuzbMce/A9hfKaK/8dy6ES7MeNtFJAmKWqOLnQZOs+UVS6jcKBKG1+SPuPT5FUCM0y/To73VV5lP500FYkpxhPt6m/bgVx3p9tJRXlGUIlYcDUArtV8Xq5kRj3XP8CMvOgr/W4l0GgvxmGl6nEIGQLNBBCcKEBGLHsdS3sTnNdGLFi0TYk53zxembE+1Hcp5r40No0nU6AeSNuLKXBO6eFnAdN0mkPHtn2AkMOQqpCcb6vE5X0IFFuoi++1qOGQWfW3HkA8OYXeqROvkpZ4dzaZmF+vDCNxi/QwjCwoGAlc2rZeoy+V6q4OnRAlKPUctRv5KwNR/cPiB3UdMJZJK+Rd6/NlXTrxgw9A/xbtDk/WBmUYB0a/bReq9Kzt097/dB8ie8WfA24JvCX/QYrq9JaesZ/rprbPaFj+V3j7NUxf1X0WoerMVKmO2FRQ+uOq6hYxx553TJvS23ewZ3UJpC62jCbmHstUejY1BAdvU6QQ6IEDzeCLdQY31T1Gz6xjo5yVlENhWVC8cAOTxtw0kqglQnrFn4jDnMHHZj+nwtlwZKuwPh2M4x9RF7eMeCRWClYPW/oo3p3fohd5zi60ZO0LUPlTpu4UHFUOkAhMOUM6BUDoUn5GL6LOMfmj8YjaZ3k84COc8zb1ZonsjAI+mm9wG2D7un3+fj3YSsokQV/J1NgEhbv7rmOFSubLLMHctoSix2ytJzTkjnVuzPe6rYIpgZUNxTcCVTa7k2fVb+Lrkzu9XzshB9rx/vraPKhcN6P3TOPKzUJklxyq4uUtn1oTaVeo75sD2VM+dzzXUoEnb/An02gQyLM4rp5FFgP2ev0gOOoapmARv6wZee1RMxoOMYRWMnmPqPH3tY7CgzKFsIgXL5OCsROlRHfFvcZO1Net/YMBY1Rd6fFh5tSiZ1qq8N3ZpZG2aUtB86MucEZ+CTPooETAk4NbrIQUKb83722TycRoPggSC7Qldgad8bwAJkzBIgBa/jmnIf5wZeaDe/dxCY4dmrFVF9zGSSqtPHW8tK25cy1Sf6RbNwAacGvQFj6l8yxnZvhfbQpJeaBlxdI9j+vDEf9DWp/odM7dU+s8/TqBHco9XwpSJYdVCoUTcPhev3Sh5KZ8Bu2jyn3gOhfGmkWUTj9hqUuQw9LA5x5QFvk9ex4sJYLuRRAVU29DG58V5wK72Yf6+5PFk6WQe4zNMOLldbCNTkor2k0XVZj1vbINOGFzMAUGjaRMYGgV1t2ijZlXZujiTIOZO2wv5QW+SINlacey0VHm53eWidWPHKo/0iZiJcT9meGD2rbiSf/uiU8gx/PKeFfbrp0v6tU01VOgNYbciiJc/ibwTwZsrR22bat8f70aQw7jwal+CoWraRDxQE9c3vGYWhEq/XOsjwnBWMqU1Sull7cUi/WB+ZSHnBmFtSkx7gDHNqa51V1huAY4trVEpIG/qECEfBjn1L5abiaGE3QsQAZRAHNZ9i9flc2+LwkmKbbHiF9b3YRJU6AeI3M2Ij5CddFPnBf3XHEGf+oTfYUS17Nl2HVWANfnjvlQmb91SKBDJrqQYQEMGK+8jRO+9nX5dZhN4C7Mg30VJ/rFrYBBc0TWeQIF/AoIXdJNlpEC9i3qpULmRixKPiruY4IsLKkJDw2z26NCPSNngpK/k6PbojhmeHm0ac/9Jji7YSwxWEydrBw2bUnUxDTgfh787Ld+qrcYnUmjt4uIPFDE6ejlfZ6Oel5cr4oGkbD/qVtQPAWQWDi7hoZznO9XEc7ssiRxdH6PnbaHeZ0xZR2vAxNsDY1SmdtMqbyXaCQyHJgQ2KrkQCy4KiS24VU8+87k6oAX0EiPPuTqz+EtyJj5HJ3zYQgdjbyVJ/7HD+BZNUX4Uf+Y/wAw1jbIK+oz1TEupaQZrYUH/FV/hfh/0HmO4XnnBCCJgT5ESPefOf9u5St2rs8T/mJLHoMqKKAScHY3ceh5SE0n1DXS5eP7MGIUEii/qOhj/7EwABKnGwY+ctBnyHbkFduW4U6c6TPlFTPelaZiNFTexyckST7rvq6Wt732/kRvE863VhcNBNgSDfAkYbWeOtG96sAp0qmK8DSG/WJ8oHIxLD5cXWdwR2RGRUzpOErqTonTMNoiwiabN3Gujf1+cQt0mJlCNdkxBJYiRhqitbEOlpoLZBSg6t3BYVDzsSKT3Pcf/2lGIG/R+Np7IiK696HCrYlFIjb72WPQzZqSBU2c2W3L44fFWPnoX4pkKSEOjZnrKhHGCqYmbRbJ2idsm446Hbxq" title="Mekko Graphics Chart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6334917" y="2125362"/>
            <a:ext cx="5429929" cy="4034739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chemeClr val="tx1"/>
              </a:solidFill>
            </a:endParaRPr>
          </a:p>
        </p:txBody>
      </p:sp>
      <p:pic>
        <p:nvPicPr>
          <p:cNvPr id="15" name="Picture 1" descr="image00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339" y="4021785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 descr="image00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062" y="4031448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" descr="image00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349" y="5572793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" descr="image00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575" y="4019874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btfpNotesBox218750"/>
          <p:cNvSpPr txBox="1"/>
          <p:nvPr>
            <p:custDataLst>
              <p:tags r:id="rId6"/>
            </p:custDataLst>
          </p:nvPr>
        </p:nvSpPr>
        <p:spPr>
          <a:xfrm>
            <a:off x="228600" y="64554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</a:rPr>
              <a:t>Fonte: Pesquisa realizada no dia 08 de Novembro de 2018 durante o CONAHP (N=180-250); Análise da Bain</a:t>
            </a:r>
          </a:p>
        </p:txBody>
      </p:sp>
    </p:spTree>
    <p:extLst>
      <p:ext uri="{BB962C8B-B14F-4D97-AF65-F5344CB8AC3E}">
        <p14:creationId xmlns:p14="http://schemas.microsoft.com/office/powerpoint/2010/main" val="414971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tfpLayoutConfig" hidden="1"/>
          <p:cNvSpPr txBox="1"/>
          <p:nvPr/>
        </p:nvSpPr>
        <p:spPr bwMode="gray">
          <a:xfrm>
            <a:off x="12700" y="12700"/>
            <a:ext cx="1815168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00" smtClean="0">
                <a:solidFill>
                  <a:srgbClr val="FFFFFF">
                    <a:alpha val="0"/>
                  </a:srgbClr>
                </a:solidFill>
              </a:rPr>
              <a:t>overall_0_131859971030420458 columns_2_131861699384053647 4_0_131859877378131474 5_0_131859877378111548 6_1_131861705928769328 42_0_131859920255994462 36_1_131859970628049280 11_1_131859982691343918 10_1_131861705928889583 </a:t>
            </a:r>
            <a:endParaRPr lang="pt-BR" sz="100" dirty="0" smtClean="0">
              <a:solidFill>
                <a:srgbClr val="FFFFFF">
                  <a:alpha val="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Organização de dados e programas de </a:t>
            </a:r>
            <a:r>
              <a:rPr lang="pt-BR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são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relevantes para combate ao desperdício governança</a:t>
            </a:r>
          </a:p>
        </p:txBody>
      </p:sp>
      <p:grpSp>
        <p:nvGrpSpPr>
          <p:cNvPr id="6" name="btfpColumnHeaderBox594360"/>
          <p:cNvGrpSpPr/>
          <p:nvPr>
            <p:custDataLst>
              <p:tags r:id="rId1"/>
            </p:custDataLst>
          </p:nvPr>
        </p:nvGrpSpPr>
        <p:grpSpPr>
          <a:xfrm>
            <a:off x="224540" y="1290407"/>
            <a:ext cx="5514578" cy="620713"/>
            <a:chOff x="228600" y="1013202"/>
            <a:chExt cx="5514578" cy="620713"/>
          </a:xfrm>
        </p:grpSpPr>
        <p:sp>
          <p:nvSpPr>
            <p:cNvPr id="4" name="btfpColumnHeaderBoxText594360"/>
            <p:cNvSpPr txBox="1"/>
            <p:nvPr/>
          </p:nvSpPr>
          <p:spPr>
            <a:xfrm>
              <a:off x="228600" y="1013202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buNone/>
              </a:pP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Iniciativas de maior impacto na </a:t>
              </a:r>
              <a:r>
                <a:rPr lang="pt-BR" sz="18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redução </a:t>
              </a: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 desperdício </a:t>
              </a:r>
              <a:r>
                <a:rPr lang="pt-BR" sz="18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administrativo</a:t>
              </a:r>
              <a:endParaRPr lang="pt-BR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btfpColumnHeaderBoxLine594360"/>
            <p:cNvCxnSpPr/>
            <p:nvPr/>
          </p:nvCxnSpPr>
          <p:spPr>
            <a:xfrm>
              <a:off x="228600" y="1633915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btfpColumnHeaderBox759858"/>
          <p:cNvGrpSpPr/>
          <p:nvPr>
            <p:custDataLst>
              <p:tags r:id="rId2"/>
            </p:custDataLst>
          </p:nvPr>
        </p:nvGrpSpPr>
        <p:grpSpPr>
          <a:xfrm>
            <a:off x="6283722" y="1317625"/>
            <a:ext cx="5514578" cy="626773"/>
            <a:chOff x="6283722" y="1040420"/>
            <a:chExt cx="5514578" cy="626773"/>
          </a:xfrm>
        </p:grpSpPr>
        <p:sp>
          <p:nvSpPr>
            <p:cNvPr id="8" name="btfpColumnHeaderBoxText759858"/>
            <p:cNvSpPr txBox="1"/>
            <p:nvPr/>
          </p:nvSpPr>
          <p:spPr>
            <a:xfrm>
              <a:off x="6283722" y="1040420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Coibição de fraude, abuso e corrupção no mercado de saúde</a:t>
              </a:r>
              <a:endParaRPr lang="pt-BR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btfpColumnHeaderBoxLine759858"/>
            <p:cNvCxnSpPr/>
            <p:nvPr/>
          </p:nvCxnSpPr>
          <p:spPr>
            <a:xfrm>
              <a:off x="6283722" y="1667193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btfpIcon269594"/>
          <p:cNvGrpSpPr/>
          <p:nvPr>
            <p:custDataLst>
              <p:tags r:id="rId3"/>
            </p:custDataLst>
          </p:nvPr>
        </p:nvGrpSpPr>
        <p:grpSpPr>
          <a:xfrm>
            <a:off x="10822060" y="28469"/>
            <a:ext cx="895460" cy="895456"/>
            <a:chOff x="7226568" y="1123322"/>
            <a:chExt cx="985002" cy="1081088"/>
          </a:xfrm>
        </p:grpSpPr>
        <p:sp>
          <p:nvSpPr>
            <p:cNvPr id="24" name="btfpIconCircle269594"/>
            <p:cNvSpPr>
              <a:spLocks noChangeArrowheads="1"/>
            </p:cNvSpPr>
            <p:nvPr/>
          </p:nvSpPr>
          <p:spPr bwMode="auto">
            <a:xfrm>
              <a:off x="7226568" y="1123322"/>
              <a:ext cx="985002" cy="1081088"/>
            </a:xfrm>
            <a:prstGeom prst="ellipse">
              <a:avLst/>
            </a:prstGeom>
            <a:solidFill>
              <a:srgbClr val="507867"/>
            </a:solidFill>
            <a:ln>
              <a:noFill/>
            </a:ln>
          </p:spPr>
          <p:txBody>
            <a:bodyPr vert="horz" wrap="square" lIns="86817" tIns="43408" rIns="86817" bIns="434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pt-BR" sz="1519" dirty="0"/>
            </a:p>
          </p:txBody>
        </p:sp>
        <p:pic>
          <p:nvPicPr>
            <p:cNvPr id="25" name="btfpIconLines269594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26568" y="1123322"/>
              <a:ext cx="985002" cy="1081088"/>
            </a:xfrm>
            <a:prstGeom prst="rect">
              <a:avLst/>
            </a:prstGeom>
          </p:spPr>
        </p:pic>
      </p:grpSp>
      <p:sp>
        <p:nvSpPr>
          <p:cNvPr id="26" name="Rectangle 25" descr="Enter Chart Description Here:&#10;&#10; End of Chart Description&#10;DO NOT ALTER TEXT BELOW THIS POINT! IF YOU DO YOUR CHART WILL NOT BE EDITABLE!&#10;mkkoexcel__~~~~~~~~~~False~~False~~Falsemkko__4HooU0THZk28POP9trq+pbTvvzd/gcV8t56cq85kb3NDTsUhojRA0EsgEHHMH7oYP1SYpn09ysXVivguJdhTvfyVMsBLTGvcX7WPTor/CmXKFGCqc1+ur/ZLkecd4XTq74Bwr8Y3uJEThUWvnm7wOWw+G9eNZN5B0iqc0JyjqOhZeIOUeZM0geojkQk85dT37iCNjyiNLDQ357EZW9gPBOdCMJNb2fSGWDVkJOMt7UIWHsBQ7b6/pZmqtZu0mooJ55BOymdxZpRShl2lxvamlKB6ZBrxkGL6Pu0avRhwyOhc9xzVgi1cDiqF1BLZxsSdWy8acJf/CdQchqjMRTtIHUdH71g23i75bZBGwz0CwVW/XYqyLo+qaJyx0BGwQDlWtnw/h7Eq/P9cJC5xSk975wZ+rLD4nttWkGbPqqi7XVCSZ1xUF6YNrH8KNkMJ7K3wN7/izyMU3hSEEgXuOd6L0E8mIXDweZykvlV7185fhMYtGu5OfLFu+8puujR50u7H7tVG3HEn6zK01uZzaiug1oT4MWd4smec7/9W9MdX5PUOLp274pJCU9kVlzRSqglIH0N2xWWAK1EWEIMiq7S8IOAfxIxYns+dvSUSC8gDFlOsN33H/EoOKPrvQ0HMfX9Xh35DIfHM70KtbVOy4NAC87yx0PWPBestcZ5aiq7Dya9PadMvgR2JmBjhxwltBZ1719mcjn8lkAnAi2l6U7s9ev1Y/8DQ8EaofQem0VNzQ92uLiTYwbfZhFS+Z8tReji0qqusYnrkM9BcCsDmPE+EX1Z2KjaMIztnAg6QX0SXHbQYHkT5HblG+nGaI7UK3n2SveQaXmiybjbmcYZHYClk/mA4mwWpdf2mK2j4OjL8V4iv87OZkRSWRIaRlH6O2zAbrgjZwhkSSxRWSvqaT4BlCb3WZYyr0w+6opgSVRlKLIGsck/h4gGa/u9FSiwou3JRLpzveEvToHxL4XJMCz2uYFU8E1KrJwo+aabDYAvaBVanx93iksmf7giJgV4lL4dLKeAWLolUtAP9yH8aOBkLhFieYTDQ7+Oircfc5G4AWwij8p7XUgJzj+Z7id93TJ/OzfH7E4qqetUbVWQgnGQxEgwQqirMstU+uQED5O/hB+bT31+FtM5P9ICHhJkHjJbm4I3YWyVF6fDiLRXB5wr4J8pyXwa55+76tXsaG6LSQqI2pgZpUiHk8ZijKYfzGmZf2EXeA99fwzaIYGhXguT0GrcKNoiRBOJkoztsAZJs7nkE9yIKjEDORtPC4ecm9kxDnaa5pgOTUbMzHarn11pa2m+1Fu20IX/cLOj5nxL/gCtCiomG6I1/4dzoMFZEfY1/aRfMKZw3QGPJcuDWflKitqRABg5Zja5x7LGrLvTKhboMnOpr5Iw3KxZr8OerWpJZu7Dn/RoF4EQn6YrIMOoGjy9gtb52ks89pbsQIdnKc39fy1ieiJvnOZywHpQx1By3aWmUfstHf8wQxGROO4wGYgUZ/840ULP91ehVU/N28e/LrXamZNi4muTHQR+hun6wq5wKPRJ5/voAF4VZxRYbYovsPqA3zeyeqRDogRkNLrZeO56IxVG1d6XoVXAl9MAUQaBMUh4xhEnF9WCr+sIF4o5Fp+5+3Xyz+Oz3UcShbbM6tLyX+f3Xbb994q5D5zO9icA8u2pvYjIyx3OGZZsOCnoKue2utUZcRn9Sb6959C4+sf/E4CRT/kdtMV0u5vv7K4FZOh686REZP1I9u/CjtajzF0y5ola0CRZqLHSTH10XgMOx1zmJBfARd2juMX4N+OBdwg20Zgs3E0zhZfAIfy4JmZAi+Q++cKII8QFuyThVEXaKCITwJ/B++DqmCe8e5X92OvVUmSLfWkTOFOKiuwYX/gRNB6uV73ORgELaLqQTrxq+hDvO2j02UjjoTPl6yePthNWzbgcRM8TFxbEjHSbu6K+6rfqv20TI+S7BG6dxvriKptf9IjpcvkLJjdj7M0utq/VCF9cVhlsRt42hH38LjMJz1HY9Z3RdvpHhDKQdMQiUITjoTHu8QRv0ngv87iz0WPPFKN2s2JXtIn55lbGD84DCWAaaByxoRStxTRBaul0AFqKO6LbjiQAAhSzq9KaLgHvxbR7C9v/S5M5eYATGRdq+0FfGob7+q4is9cxkj5BKX/3n+S6/hQEXKc4rDdemxJj1CG02a+6dYPg3PP6C0KoluVn9hRm4xLhaTKJqepW/fqeAP30MCaEBIYpwBGTWC3tCo7vytLCTi9Bz6KXyejtxiMaWP4HO0U4Q4CvaOPPa1rFW+cKqgjRi2bDwfeskAPBwaBNiYm6S+h6kyqWme3BTofi4W1ZA2xoCYJWAQ3CeXpW8qMz1b8xqD4HQQjTBUm0OQBB9bykpvkqHgFau1zslvSAGXmEb5Y+UYBex9uazB1IVRTtRLN7vq3NnRSkg3Lejk79QNdF6wyfPNa9wOe2bQwVbvVYL6hDdY7x003ZNimLi5gIilAXjX246XxxqDlzUSPfQM2FldBd3jz8qub85g/AmxnA3PGwB3/DAJvB4+ARI/J4MAnUoEx5tFjG5NNnaRoOoAjTi+rFpxwTrq8xczEEvWj/ut2uTpeSQ2VHjpANlncu7/K7jigBzcUDf8vjhtlrzHPIpyrnEWWMvoF3jflyEOgT03iLSzYTcA2b1Btr/5cjLmHaAEpD+C2XxmBgHwjihTnUvIZU82qmZwU8jrRR2ojVHLKgsv18Fg9txrkI96QYu4Yp6zhy89sVruYxPRg6I7Vgm6VQYCqJOhGd4/mxEk1YnJJOX73Gs/MTKV2OZF5rBETRel64ytB2DYasCAyXumimlj5qaEcaBp8rf2beWO/wgLVmelxBzQkub31x/CcND3b2RhCd90H9NPrvxixSQqQNlxB4epAZfJ3x0qhJLYthU8ruSJE0fIGq9Z5P2U/8ZbpKN7ecp5XnWTpbuzrPGLzhFdMp++HDmMxGkQWkfxyg1HITd6J5Q1KQzvo3qotBtXVP3hEClCcau98AN/DH6fzSdW/twySYOrMm3tEvTK1BcNTVwvWAp06+santqKBc9DJ9vpHw2Y7hqDaf7BwPwxEWH8X1CDyzk5HCLFdIcApR24hfNmlvDiKS5ectsBL+usKVZ6QevHB0MsL2LqxZhX1DSShcpOPnrG+CMPjKKn3fSplnP+27YauWzBm9ZV3jS9i85Hx1svYBAFRGJYSd437CbOekd8o6a0AAKUDMznjv/XkSIo2ZB0m8U/vrZcafuWv3P9oO9JxmXnT4Cvr/e6NF+WfkThEez2EUJiueDIDqPYkNXeb7YZVRLXAtPKRXWIUjrRt+lBKv7BpfxNwIdvlHTN7UA+X2TTgDFkZTcOfn022J41ylYtIipe+Fj0WWztP7bVAntY1kwC/eT9N851iRRkV8LSZ15DqS9N70gWff+FHbrTJnrcqlsXa3AIATOvPsbZ1ExFgG7ZCU6hLXyWqQd6+lrIoR4GGmy+BWm1WO8R1uB+zKwFYtZ+Rweh0TXiAubyb4j0tVml/ba2tgwbsdtFAn7/0m5Z2rEWQRgLxIktyz7+keUEyyqphjDAHmrv8oDwA5KM9NGEgPlGM8MRjV5NqMlrpgi2CBS3bNQY8Rkdv+BsUoLbZBUEs5U0bY9vN1aqdQRGXncR20I17lo7ffCvteaj+q065Dsmypqn0yOEIJjAUb2NADWKG8di0Kc0nsUPkyNZRqk1BAhucT+Mn/7+7VkqN0TbDGkJTYbMYx8J6fTkqL8CF48kpGGSh97iTT4ODyshTGGd3EtY4TCtYpnGzQGktyMXvF9u7PwPeAV94nIv5RRMfKnGBUJuZXF1F99aDuO5JfckX53cRQtNcX7BPjJf/KYE/9UuN8xnIb3pDyFEbJAZg5a0MlnPe5HYjK/z2S7INxQEVmvN6vwSn47Yn2FuB55V9zYrpBgYzp0kdZLGg1beJIx29W95aROnt05MMJK9zu/yb4R2viazC/ItYpP9dhvlYVoTW8AMeseMtUTdFXIujGIAiTY/+CqSDFQxD9t2jrkv+NeOYWOd0J9qhctzXh2J+diK1/Q30ymdmefCeICD4vlM+agmJDHRZNsi1WxPw1WYZSX7+18xxn6POmA4Gj1d83blAZBHqb+8bdbcAWKeQNI0RXzXT5+qDAA7gV1P8j/wxAP7WpMKHAXKV1HfauD677CESaGHSRnOZ5aCceNOuOFVcj4KZ/Ap9kvvX9xKRm3+bJvxTTAKr+W+O6SQJX/GHcaswgh4RyuzAfD0Bs7mKp0GyMJ39TpM3XRinHdLHnQT52dpVBIuVksAlO4xoMSwcXJVMC+Vl76uUKGUZdMhvzydkEX7Pzuix3uYM3a84LNSUfkKAWIJwIgJL+yWn7xEgIHMA/fhvAWGFg4CUotjhZwwk9RfZ0y1A4wQ54KzI5AQWf8xXNH7R8RYiRd8Vdi8Vcz7bRwogLi0Y7wxk7Abr+nvMvJpnXqdLP4S+84bLbRcCadKGfMlYvHy65k5bSfbsru6BsVVSMaVSl2N9SrwEy/Bpudf6WQ8i8PjbC3aI8mm6peJUbNl0rz2xjFfma6RleWV+0n3z1jrzhrTdic7DE6CDLdNxh4hbs+RHZRovRbi75KrsOUCKwyv01BFBknzZcUJB4zwH5j68WPEinFVispFJRgOvDDG3WR/w8WO6iqEcnbD3d+uxEZbnmjyGodox2u9UiuLWwiaT4TjQJX8UNLCiBnw7AzybQiQTu8CwUs20En8nDwO12wA2d5APXfcBbpFcVf9zF42CRqOqikgmAlx8HlldCMfPqHDt27LHPsdRqmU1TDWGVGphRAjNY85bXAgvX3Bu7kHnjXQfL3q3gDJXW9JwFeubhxjyus8C+08USFluHxQegZ39YnpjLdC6QEYWp0oyABZVvlTZIEgEOLO7Mmz7VWumYyHoLfL0drbLLAuKggi35vp2L8fQh4EKhPBfK5ozBEicSrLk2vHjRF5DWNI01Fry2UIgPZQHweGE+I7x85d/Aamd3XgA91nqyz7onbM6JjpceWr09wPtjUysazeYaK3sRc0y9RZ5F/jlQVjlGcc11I/EDZadsd1hvAx5QbB8KYbw6IJ/HN33g20ggMKPJ4uknGwxdN9qKTM1ttsLe+QpmCNGbrBr1ql22cU2wq3aJLrCDLH8crt9QzcbiNjbyzf63y1yDiHRQvkploFSa+Bj+xAD1YrRYJN2XA3d/9HeklKPTAOU7vcx+8YbPY7Hd96vdMfhVQzygfTwfy2cZo8mkkdffNakw3RR3b42aRVmFrXIOiHNm5GzjgMm1MsbM86HsTsqJHx+lkFPXJvV1p7gPQZC7oRtrV+gx6ClT6FTzhDIK/5oFTWPnwRu4a7uwX/B2juYWzsYBO8fAGR4iPvx6Bdjshoo/e2GXYCvkVp4RwBBKIZLeE7ZYeUmdTG6Wm0Id7pcth3tsSY0VEvO4bEwq7+OaeL0auYcIiE8wloma0bGfKWe5Z/ba51cvt7AF5WWzH4n92qnDJr7xIBEFWRgO9XGU/Mc6bFgehcGi30OSq9P0vg0mg49/ssWZrs9MrYIurZN5dWsCLIMJ+pKkVZ15WOp53Y780aUk0ZtBrLFc9K7wwlhOBHuuYe/JWnDlnR/92fvvLpIrSJNr5iHa+J9FAf4VpbHsYF72srpb0jUKOxkT2P+b+ryWqzCxyLtojl7T6RW89A0H8GIiEZIrBB8WRWOWNV7QwslD8oBdkvdsAdaMup83kG01vecxalW8zDUkU6EK4xVz8Yjp/7hHLUQtuFX3d0e+gNcZ44SnJg33VJ7/OrBhrK1ZsXl5XAGS/xqjrafBFYL1XFPPkpVoWNPW+q3dSTcsxzet9n4ASeNBxHt9kJ5HNZbr4YfvNtpSQywHZB0T+VYOCFWfhulHq3CyzwhWybCvfGfWTP5d3hNw94pqowJ3Y0eDmW1yLC77SffvwlGuOSglBf7wbMRpW/Ccr1bvvOCTkWxOQrJEoShfpNlDv1zqKuAcFXyR5aiVQPXqN3Io2/5PO8y9qWSIrtjUgdAgn2m1hTf8kzN1WvL0FPseWxAshl3zPvMyeX2FNXtMwtl3GIKIKXEmQkHqsleOsUJb13Dka0cKDP13Fp112ZV0Wd3g3RP/SxHX1O/plkGmYHbKPhZmcHJBS/UbxdZUHpgt4bjsCSaTGVaMSY/SRCQLHKwJbeLskQCjvK5TmI9D0Uzw+/yAr8Q5kVw45YJe7tqRzZjmeGvQGLX2oqKG0+UsgLz0/a0hmKRVg9A0GoOnPP0calsETiLKe7P5hQzUmdhhVnZKQn/62+lhJb42B0OfCPu5vPv8XWIpbvdpO4ix4k12WLCdnTlcJquO3/tq0/3UDS6XpHytzyxPXtv9msvgT2Asx0vcYRomXlS7Mb21nVzXBV5z/wvaRO0t1x3LcrDm8SOmumIl3HngNfBm5tQYiBPw3uDw4N2+qtjpw5dw+GcRUPiqE+AH0sJ+oZn6l20h3pXmfZSo8Nn2UDXZG6ZZeHvsQIbHkf72mBPAvFOqLfA3iKeZGbPuC0gvZnC2v0qZIIDxJcgaikxqMILTSQDX+xBeqW2hyJL68j7Bxxa2VDedEfAv+HWtC7be++CP782HbBiL7JBX6E2aa+FP60/kgDrZkS6Y0DBRHA551GPOEDXJP7BJOaEb15r3X2Jie29/Y0MG4edtBEV7plImajl1QX4EkXdjNqT9jWUTyzO1FciJSReTQYvTQ3+P/WzdkFjChwWbRCsZtZ2EIcJlkx69KrxdKbYj/hCQ52B3FFOh7gNfA0h8fpmMSWlPXrpyuga/rERCEMCHlehxMvQNMeVaoL3G5apxgGbhWdQdrbUbyzlvKhH5FLg5F9Z3UXvGu3lEOLflUaiSMVK9atV/xHdacB8o9tyTONyLntSdIf2853aBK51YqDn5pFnDxVXZwE+BXmZCfitD7LjLnwlGvtoMEDYVscfwZgmSQhYTMIL/T4ApVzvh8ojQIsVQL8SC0ZPLC7QzsfjM2BdPHQxO5JUTq+hBhhG5WThld7hRxmwbRa1JUfTbJEYBoPpWE+7o4B8DBf0xZYZ/zEaQ3/RcBuax4mpoFGRuvsrGW7N9EjiK0I9Sl834FHHDQYy9t6rVtjbT1XVN4OO5CaCvo2V8AjizM+UCz/v6MAFoy9M9ehdjGmEou2xTAIaxUzQ1ixdfJJ9H+iPmTLl9QU9h34DL5jft6g+VRvZ5e4ULnzMFy6/K2m25hOdXHrYxtLWtmqKQGi4a2tjNPKoPZSCLWGpBtJ5O9PkyLI9m2d9aEABMJ111K6eqZ9kOT9INEMMROa6YzorqcdFVC8nFsNvJy3b8FQ3LZwpfsNQsiQ8+lxadPNtazpoGgm2evOtpBQ2Zn5KNiViRXu+xFHeEk8NGyHP5ZUdTu4BShp4i6cnp4Ufq7Ik7Sn6FoKXV04Rqfe1cdtp+4V7ga9yHvBjZaghGLin0b69vXzEk09SAueZYRQWLksRKu6bKC92qX7QDSNNkeQYY/n/H7r2PJtdN8mMIHQNKd5Je0YiuPHEoVQwjXgLGPYdPZ0Vu2Z0AGLcj0u2U52Uq6NraZnuy3oRcAG6V9eaVPu/EK89FtCQhbhQd5Wh5dQE+DLqaVJYg6hgV0vrjfNrFd9ify5Tnhbym2ONCKgLq+iQcoQGUMN+mcEsMk7eeEyhLiUd85CdbGmT02nmIviYQ5rg+pUWmlPj+1fT+RwiP/mwKjlQSlSWChSRuTwtCI+H3Y5JkRbHsFq9oTd/swgRjRj3Z5g85j6VffuskYxYCQrEa1uMJxhrdIoZ9uHBEt422DdnS7znqsEciej7mMZj3EQC2F3/joA637EDO93WQom+M8HsR3JxmJcpGOMTm6oAtSaQ3AXvTDhhLFobWrWUGnmhxzvr8SPEBjyn8qXv3weBeMoB3ZY8GxowvAaRlUL2RybsO0+vcxNVo3XC2tmxtUuGdIY0JQNv6aRMqpunZ62LRvk7WFfTda8RCYSqO/woizsSW1HYqBInBp9tRSBeRES3zIZSE+QOdLnX+DfYl+KRJ9odffwbutXLESld7ukveb3cYWblJihxpLH+ERrd76kpwL5DW15UuZrrM2H9WMspWq8vIw+7dfIV2XRnr/2vR0+wn6koTovaitfJes8LxVrrETR1+OgaNxiiRCSjSXKtjcb4cGkYrH77Kbu9il3oxlgDNsuZvznzwttuVb+y0oxbpy99OWck+27SlR+F15qpkRq1U9IbkF5KQSyh66gfEcV11FTcNBCCJc62THGAKFI1YGNQbxwPgvgbEDC4xYQxtxp52Pbdd560/PzOD2H7BXjIcnrtFy7Kp6ZZlgnddDhTkrh/+oUcuQO10uAq3sfMOd/F/mws7B5uy0wUVPopNn3lrROrNfLfkcI8WLqzOJSJGEHhh+g6soyRfaTaqeHIHeMpVyrZNSSYF2BCknGhqtYgziz0c2jgpOW51U7Asbhle+eJQhnzc6CV1Y5e05C2lN+cpjSrPpLE3M8evkV772n89h+uhJ6Na+bvbGh6vZu4Fli8AIzgrC9fOuwKcAUrfTCYLPSQSCmO34GD9WFJ/jnoR4R8u345gJZta5WKr7nokJSKXfilA7MjOPLZ8EaezDZk+yhN17ZCwPbbzPis9eJq3ZPp3rFSCk+KQM79LYySDFYeT8ueVaGcwVsqQ/vVE9KEpvzxXcPYsqd/cKt2mLwsGvxNmgHFECkrexudCwALmZkvXaEjn4hCvJfQOHPNahDdvjNbNSkUsxwRFhbCEjw+KglLS5Axcr2pWec/yxS4dj9uTV8RVBB7o9S9M5o7tjO3pp+pVoW9gsHyNJhn5jY18CP0PiLWqyDnv1+H89BGO7jgUHXhJYhLY91NxofRzMQfVfd/XDWGmSVqzj0gSwrKjzTssL9x752uFuiU1YEQ/erLoje9dZ8Te+zbOASqwl1ns4ps+ThaVALuxfC/NuNMPcMlki59uvXAFlQFjFKnqmewV6wmgnN9B2S66JVJenOaUW2PcDzySOMyo6w3Y9bEXCp9yewcEmIYyDarYiF0T7InO/K3ID4/RfEDChRs4hlc7gN+SONhA0J50m0VMKFyfqWP4qd+x6b3DzcacGgKkHTksc2o9u4bkZ5lXzRU6wlIhyklWwE0ARgwYflqK2JyFOcDYBH2eUUMfgyWc3C1h/thttrIl8eACMBSrZCGVAactZdanud9s3jRqvvOPddI0fESfB8k9xbzJA2qGYUKA+Auui08UujZMbwlB1Xk0EQQ+3QvucohJ2RqJvofp9iYh4Wy6ikdu/VLrfaamVotpF1an5VFIxWJetODRXdUt4wuTWTm1OvL4dkdpyFONfpZdjbuck7S+7Jar4FFg7sIVsK3u9/kxbCxaB1Hipf3ZtbrbpuKgBEprBTF+ZHvFoZnPDlJhES5yKBoXf8REV7q5d+A0z7RqsSkcsfQkJYBKYSprrxFIs7iFveKR+o5otytz6+rt25axJ6hhAOTRzQjISxy+han4ARaX9ESDw+Y8vBJ7Jp7lg548aZ7lYh3/6lNNUep2chuoSWWR5SPIzebwx8m4XGx/q8yxpn7P1nBeKExZ4ZnDIyvq6DebJDHSPPH8Wu9o3hQ0sk4OrpCyaJDRMvW1ey15cNfNVUbF7tU5EAwQ8IimE+hkbbtnVVr0H0y1CtxK+DrtZqmXgeyvi/WJedHTW66yhtbPkwMAX6+umJKjPjwPOZssu6xS7eZpbTNafKgJwB/FQ0c3Vq7aXWGuJ/bUmWqUG60oNlhXtcUM/lGDnR1/VsyfYBWPMh92RmXvar4UxiibEAhGUsjEakuH1MJRzEKlx1NMmwkCT5x7dmA6PgVqS759/uF+f17tRy2Kfmw8tJAsIKS6dwQM3tSDqaavjZWZO0CeB/3xiAYdzTiktQYG0B5ho+uVMTEY0zMb7dtulDMARoZNY+6Fx/xXhduZ953sN8AfJO26qZY/vPlJKuZbRhNYSTQIwqSRn3VaAQrBZT6sgMmb1iPlkZ3zK4vj6Evi07V3CnbZiTDhCV300XjlRBGNONbpngzvXt3ITL5ljJgcxB7UUpaGcq6alwS0ox7y/rOthrJFCxrmfRjLwdmi1CDE0jyNxhEVLnAVMs1VPAwiv7H2laymfvrubcUWEIe6/Jxdvgz3aQ39r46zETTyZVkT2k6JfbHxgrPHTNf59XvjZtDGjLZoMlCJqiaM9jD42CwNRdoWKr6bkQ8mCAYX3V4vS+VQXq3oXw1uBMMIcBjOUUHJrA7B0sL4qZ6rpsPtRzdGebRMQbTsTw8BrTfBLw9r8+eJLl8qF9kQqSta1EAAJqBwHOAlygHg2eBGRaGrD8U84N2/ImslF6+p406swUH0XGfIYTF7+cRwdbJy1mdyM6LEWWegJ3AwknwfbZHzhY5iGsVzn/oBMsxRDrkGw147see6WTvWi3IGdnPq/cB4SNuk9d7AlG1G6ClocMfX8LST8HwbU3PCoCAwWJEKUIw+3PN9Ta8oRIgsgAJkqwsZf2i2yz8Bo0OQZa4/QLINCVC46geI+e5zWya7aB5+HtH0ERvyzKqAuP0m3UuTNlMbcy/aCVQCCS1IC++t3sArBssdJdYJZkw4qd6c3xJOSjQANcGcyPef2AMl7mbBJZZY3u9Z5C/5eBBtAxqPW7A47rxOdf0Pei6Ig2FFovQMMXJhxKt9vlm1KSHw3EfQ6mExP7ybhoN3u9+SMjzwO32XG6FKogCZEkY/A8/c9BTJvHdKdBFfN4NTLNKzyaUCHa2hW4ePcvcq+T1bSOE6fEDkouSoM1cdp2rrBNr86XAWp8zOL8DAeJ0E//ml9WexjZWNujHVSwiQ0wH/P/bjRt1avt0f1VxA2qs+lNUD1U273ATvSt19qspmU7FF3UgxB2zxNBUf6z4QbsjlrMb4IvjFWsw9GU11M4uq+1sIKzvdrGfKTB75Jhzk4qiP8UbkpznQEonjbXUpVXjykpRn4Ct/6gPmaP36VqJSvkuv24SRtcYXERuNVY+POxQ47bBZr1MlDOv6PhP0SrGRkZfUrchlkWyzJsqPEl5C31Gk7Z3yY1LiT0OniMAYRs0GwP8jNlHmi3vsUXEwC7eFgEGFKrE0k0GFiVmovyBbi1cwxOn+nrG++HnLHklKEIYTugruxaJXh9iDQIXaeXMn75kX2bouGzkpmWZ15o2+NohvoAWE/VcUV3x+KebopCVmuZ8WhuO4QzxZ64eSkdYJ152uXnkzu5hXvtYAQPmXiRI8qGgsSdj5xx5CfljGZzOZqBSpSTqZSTNQkPSEWvM567doJ9QaGSwnbGO6JgPDi1hV59Q8x0+LWv7/WTSZttdU9PVAvxo1+qzE8cFE5KanPy6IlERF0vD36Z7orKWlH5UPDhDcIdZj++C97IqCootyNzYhcZjWl++jhQ1zrdgavEN93V5UFrrsjsTp8fttLbAV6nn4KCw0Nm5Nh/oF1pP74KHp+A/fWsLygnUWIYlnConHDAJcyE4ihwDqL/lsb3jAFLFMKXO6S+TacxI4FnDyUA8r2B6Z8b6742HPFAC9QUqalwdzZu0itY17DYZV9e71NbOfcjOWLMnUXf2wRfSDVTEmM1y/Dg5SUjw4ZrNj5wTfqCLRJd2rpGUIXIYnYJpK1LlKr3aLq4JT9DJsZjd3AMemGcq058/72UphkfXGxFrqZawQx9e7mGei6LRVaaceP9IeS3Jq5zt8hNtUJ6e3HhyrfZxiVt71stdn7OrmQ0h+JKI4u7gppUXC5NkYeu0frbeWafivfzzODF9FWmTlLN7VtegaKNLDZV2axSnwmFba2NvyAtTX1XUk+Dk7cZ1sYs0jPY2MtLdARkyKAiG944c9qwLlxOS6jCmDmvpkFaYW6sZY1R+iac72rpMkxN4uNd6SOAbKpHAD6PKl+h5+4E+rCbOS6Udq2UNib7GAY4MqgFYjQvs4ItmjzDWdOKKeF9kzHmTCgxXsndRkgcBx6A/r7Dz+gmP3K0V7fNHthiip+eezxxOrjAhNsOd0Gom5CkBPN0TR6AsCTO9BQ490H6RMiiQ5U478gKRvRfzrEXAmJ3CdTmSwDYJ618mhc7Ey7Csxq9hYnF081MUpYGX+HxkAr6mX3BBQaxYbmjIBgnOotefAA3K595zcei0hr8+fd6vWsoj9DcBx9l0a00mLj5KDrrh2IEoPyg5xhfYAsVQFWevnHK159VFm4j4uiDx7MDO4iyH1YLTR3vw15RrZt9RzxZJOnuQxBXx46aG2d742woy+dzWy1SG0midZOBBP3oMAkQhQnjobyxoBo/fRGqCUR4lMIdRyiDgxSlccPLCo3Rxkoe206ZlpbleDNfNI5coraIFi1lm/9nDqquSmKhXaY+JEc2lJNE0Cto1VxTSvVpEyFvggWWFbSj9B50oJfLF97gEAoMJpHdHd4ZXs4qmzZrMVSveLXRx8PXBZqe5uWmgBHy1C/tOjUoaJFeK9dFDf37lySIKOU6GhxjQxfduYVYM0LbR51jtw7CjHTa8Jyb0ZqcFtGn7CfMOJ3tfao30JDq64SjL8n+z7u1hzohQLzEWbKCsEf9b7PXm53FewwTbmF7ZYHxXGYsCfT3idVzjSxO1LlGS4kaz3lf4cRtXD4F8Tqndv3du+cTdRq32uupcUoLBAhbcXDmW2IoczeaOhJDzN7vWmoSv34xp97BMAo0a4vIQ+C1jMj1uZEq7iN+ouk3b447wSByXjKA5B9kDFvYkc7yYgVtaanHvgY7UjU2Wnkz68G3VzWBx/gbZ90QyAVdJh+fkkfFB6VqLc98Oisp06lUmi9MuUJLYPlZg9K8A7dYxaonz4vOgEKQ5UJixqgelwsrAfAFL2CKkWtWQRjknINJ4+7se1CmehHbGU8AIYOnVuIrhUgOmnIkGbt/hrPUQkbEbp2MMAUFNJiwAsnk2w9S7/jJIRjQT92IgwcyMFR0j0Hm07j3Zhq75ZW/wL8HTwoSfgQbUPO6qK3m+LXe2uOAAzh4JL4Q0XDIOKU3+I95YBGxjqp+6e1zRTWVf8Ufkxk+SGHFKisZ6YPNgR+92c0SJtxL8ZbKxkJHmxh+plby2cjn85pcnCwKC3kptdu7yS5OquI04djte8Q+hXf67JQxh803a5usGjmWE/05yceBjz4KS/1W980i+qPBcLRyWeVxlGG1MJsuU4SnhzYMmEA0HO1pCsyiypNZvevyY4hD2Rl0qVzWhlhYfLoYHmd4ixCc3HpmaIGy6wDmGNHqIceUNAwMCXtv/oAXHxOG8G3tDInm0ggbfmovYRUm9FiZshjTSefqVyG/Thhy0ly+vpnO5BRChQ6jqnqThUI+AQdGyaa6u4tcNVUsUPY5SDs4216InJTCnLa9668zhggSeLC3C4p2j1Jexr483eRUIgjtW3BEl2VUvfkcUG7ZKTIJ33uInE6Dvw995slZmE18vdXZ0GW8h5CGds7l/uTpZwj7cibe5M6K5/2BQAHAOFnCMgHiLCno1fdgN07KXGJyvsmRio2bG0qliQpfzpWacoQbAKyBIj5xGiW0Q8O+bwXRXg75Cw7KTTd7kNUN/YXcfj6m6axHXxS5zR3W8LwHWgoJefvpg3cNJ4CAtEYaaVPJPf0we6n0RUjQSo9dFWDKnW/7nYPwguEGjIVubOExZv56RLnlm50nEEOkwJhBlK0B59pzK6HBTQgXzJLuVxQ6iXSixxUs0GPKaRAN8vUwrJ/FzZ/QADnq0FlunJeihxCDq5gNLP3AEJy9IH2IzhfGajGa6cW7t/pU9C2c7RmS4bjiU86ew5avdF4bvrRbNFxPhH0wuqUoIT3qnFei/h4avG4D8CcP4vujmx8BvdPruLfafgNHzR7KPPpHr4AW8yVKWxNyZY0cDqaXBciwxTdbaGpq/gZHUeU54bM7YUvY3dkvaSobPdVeAdf6o42+FkYHfL28NFWq62OHJWjM9BaoLgp7KBc9v4kx5B7yfnmbFWg8iZi7l0VzldBkuHiuJvIx/kH18WD208x0DW8TT8N+qDZfpklmPFxCjnliEjMw41W4QwOpEeLaFHRuHK+abvUsGjDgNc2FYTDGvTRNHhzpitQ8w3BQ10WNguJdyTI+leWUYzddUWmJqdQJ3PModWq5mqv11/pPr1DH606FdE6w+3e5r36B51jBqZJQhED8Hg5GaiG6RJLHPHGIhV40Vx2gua1WXVTIf9fRqBRB9Fd/M/pucn+z/huae/IXKRr6JV/6CJgBAgJWyOaPWN/2i+z/pT43mQ74KLNwHHwNs6ZOGy+nJ4JPYcVhqEpfRIbRhCT4M6wKql7v1YOkGjcb0cE732On8BqAgBEvbhwKN3d//jw519UeJiGIIrzt9kHEAqAWwKulTJv1BEqFzVFYPDj2LUAP6rHeYyIGRm0TBn0fO0Wp2Ei7lU6zwnTKbSDKMLyemf9+o5v10RdZFxd4wOBGsLbiLAkwUCiGIuPCaBqgP65AlzC4gUlK17O1SHB9S/JcHUMTCGEMNiJj7QsHMXessp8xLjCvEt/NiqzfUJl8EHP0LWPjo1l2+kUTCozSKE5R0djR63GykVt7zhu8CJTxL8BHkauY3TMh9w1lskhel/0waC+3e41WqGaBRFS9npqCaWh0cIcP/3y8k+M0NHjOWemUSCUUkySwfIvkF1tQXcbZ2nTEVW4xDF4zSqF401Gm38SWr8n3MWao7uFQ+hhi8y20Zhey8la7acTC4PSGbYap8GjTfWfXYEXC+4Dx6QwICQhNCqYiWBDijE6080JKUVGeVDrBC4m4ILNeI1E+rCRDN9xRfpgY8YdkDyAq6rY6AiDmg109kjLsP4pa0d2woYRnxSvWOau8WiCo/U6bDNddiN+t3DPdOPlMkDJKFJDRxnSz8PeLzPz0F51vxaW9YRhApmPMq0h6Blo7qC/f0tjc/FvIcG2eYYqsJPDEIWXeU1jCEOYPAnua7Z6eOHs6bvigQVDgXBiSQS1oTZrj5u4QLPkKvZD2eiGL9M7SCJba6xCPdhfIDvk1rTZjFJCBrwgw4b5mVmUYxd823QRdI2Ty6MVSE6i2ujmQvkJoRIEbb4Ah1JOmmpE/pKr5FiOcD5Gzw74CVP93BVZJfk0VFqoEUsmOxlSa7A8bifdw4aAR+0SSsn4MzqasF0egKH20gSIdG4ljiS+nsoED51K9oeJWT2xsPhWjvNy0Ja/aZJe9LT7CQg/+2JUKafIr201vFTDqG2KrvSbMIYNpGT4UjRMI06u70nypgS7i3wO1+3P0i/YiCGuC9x7KGpUR/A4IOoG+N0Fsv1WIuVk0LQbyCYBv8xr8wSSc6QJjuYCXh+r1MW6SJOibVzn+mZKUAYD/9xQ7f7mCCci+9QUEUcwPULIvuOktvNg/3Z//xWbIMUOQx9R3cAw/CkDrFKtxLJV7nYwe08SnOND2GdGTbrLLNhhWGEk8bVw0K5/jpB0T6vzo8dwI0uhr09JIkFc0C8Jto1TZEP7bLhJ7qgl9L/DzocQuCgCr8z3WKHw0RFTYZtLt/I3Ilh+/wUMkVJFUvOrHInQTK7MW5GJri8rpIxZ4f/FpLib1JvOhlQ2wM6AR8nRfMjPWF0zGNMzK9QdrnPsf+gaB304xCCjqsTdLyafUqjymDB4mmxPuIKQ7HRxeQ6mrBx24UwBoXtEFLf1HtTQm+CID7k/aOh7XTu2JNAcqkV5TcA0giWP/a3PMeRyx40p7eWhuYRaOjTdp4MUXc9nhEWsNVP9pASxkBNtYFcl0nK+1Mod7wMews4FyX3QD6aGIhT/1SiKiINm7siZdGGHA4nBXzuG4FviaLvADSfIHfH9v14fA7P2cxdY0Vw82GH4fZJ5YkOB25fJdt9xwShkNQubAP0VDxDkhvY1IQ7qQVbqGmeqbiX1ndpfrwricanK0Q6ouTtq49JvgiAs29RJlvAMb9vwIcSwZc3XhZ0c2XE9Hh2nnbTx1iTINzsX+7dOQjym6Hf+YIEHc06zlgfgwoO3xe3mwet7DqZKd3NuW8Klb6nBH2dLavbQxf976e0BV4hQF73vKFcwZfBEB4II4pJEPact7tP+i3fNxOMVSv6fqykX7K8aXmT0pJBIqvaw96mWjApUn1C8spJKH/u4e1LVOecCBjPa90/MBMa+rocGvIGRCFBFb65/00/o8BmjcONNQT19tFPuWzpyp03rDhkrJtyAFyxzysqxmhO8Mslt7YvVjpZRphk2ONwx1C1VRcCWSSKWxYUZM89FfippEarzi6UIvoJTaEzeRtqH/Dw2x3b7XLYfI3jnIWk6fifeRZRwBjWwuwcmERqc18eDI/k/HcqbGJEoMoXI6rbKV377/NeBvE5DYCEBMVu24DA1M1ALFvpzsVriVMnRmoUY1NEkNLp7zgbDWxkaViFRaV/7RbRcVncVpgLxXmy21Ol+dW5bSXADWIWR1Dp4ZqByoL8AgyuPeqWXos78hIBvnXf2R6soJwfyrrvPS9+pIKcuz2zUzYKeJifl+5hnjp2KKzatnvLdgpE+PtdYhqSOC5GmWUrkW7h2ubXd7sfDgfTE/vdBHgfBvVwCahO8eCIIntaiF1Rk2BGs8D/YyzNvgE6uCBLbwE5PeWUYgRzuYOictLDhmVf2HKTmpJtx1bdkPUEuqgVqR6b3+EbjErG8jzeSbi6Kydu5ef1FNNf2NKU0TV7i0u7z3/XuLOHY1nRoObUogEnMUVnOu7LGGZHI9k35/zi/8Ofb5gVGxZssX2VqFE/Yog6BuBy1ekn0gZCorA5+VPXEZUyq48BOOfs+CE2m33H/iQsOwoVC57QR2NarPbcPRm4+wfW9+NkRlWEY271Hc+hCukmS/WRiOuSxzu9NlefY52JAGC2kRAubzz2bzUOwqw+pIvo46u2PC/+/JP759DW88o2RfCihy2w+Z1yO3j6r0Wq8qkY4/j2+ohn+fCn8yFYc43xsBa8X9dH+DSaY/cnnN28FUBd7/OAT0HOXIdE1cjamjqzHBzsBtVicWW7N9R/TnQLYwL3ua+JMcK2OS+9aUt/wtqrNemCWXNVy8rCtA1r5ZuTDU/2wYwHSQIfqWepMP5tUgYT4+JEJEgyBo+zc9mjTXHMolZ8667SaCxVzXf8enN289GtaPlttHDvO+Yexmq/jD6Ygas0S+T9Mx67Kicl0YZou5zfE5hOhHzGoNozyGHav045EHlRHDw5pkXVnDCG/R57+2amiY0c9G5wBwrGda5SrvWR5WMEkgxG2y/rk0iAIUGGsDnD5oInLtmASHY86DXoUd+Z6ToG8BCOJcNpbi62bU2OCaBnmAoyLbOQZ3K1V78qpUnxaAvmjR5fmQs/VvKgIDi4X/uzVO8ux0d4xeAQ/gAuPnp84iboQa/u6/Hh+7ERMVeOhFQmKuPiFEMMtmKfkzDrlUSNh/iCweGuogEEhdr7F1mZaFcCvkLzOLs811Wf5POaytk+QIBifTH615C0UmfL5qcq3nE1Cc7mxQS7/S/5R8NoWCjbMI+fiV8+COT8CNDUKdNBa/UTUmmg8kpUHkj6sP+qOEGDdNxbAdLVx/IZADhd/HgwLwEpNxBeak/CA+NyuoKkD/DJvD67X+iPtgVrNdq/YH2dX1MbHpWY+G1+Oz8SrEg7GRJTiN8msx2g5YpRKMrEpxy3JVfBGzpGwPSEGzEaX+/Kz5oUbnvzkByN/NQ4ml0Gz/kBnLGHG3bH8rz81smw+z3KfqRdL4w+a7QtTtbdc3uKCj5L4tQALDcbnqzRaiJYIm1OXpg1YkjqMETfVJvhtRcZIuQMqEyfata1SmDQ0mVKsw6QReimvix0f1VgPsD5Ct/lVbP2iz90pfHIG3bcxl9texA5dROHIWuoiRHefR4snaK60hWygvUKX9tvKEqoljFJH+GQEXiisf1Y1TapKbelCzRBJYdhhv82W9vrCqE8tNQrLB0iW6VL1CAj/aAPPf9BOuYo3veBBqzfjG2ppxmqlFzasT6fEvi+O3J5yd2V50syDqD1ejR1qLGSQZCKVdIRyTRi8CnNRUjnqqJ1QuE7ImTYQ7zFn8wBPBfHpMwdMoMwEABE72tpwr4YLSq23qftVK7SfxJ9z6t19GS1qJXIUDiO+Lx0X+9JoCqfPxTNl8Q0NYw89oidw6B330RKrNG9pIiym2Yj5FfXD3aEu3Jetxd9/XAig33f3MDOxz2HS28DbOUa9NMLWV+NfY8iOcFia79qS5EtzrO+KlbK9RdhdBlsJdaclXLFrhk49BNCTPS6rcXlHgAse3U9gX31yloTYmAaHWRpp99zVhX5QFn6AKZTQOpMhV9xmFEbIdUTebxXxNAPq/u3X0HUDTGpY9X2WrGCU7akXmDd4rquPcQIVM9boFSX0sbu92hyLNC4PBEOOZQy5ZFI/YhWa/EKRi5gBw48sOIbJO1YMAwPG3OjmmjhH3l/Yg8Wu4e6UsvahkM7ukXcpgNCkDXzq3HJaRZruDFOOep0ZTSZiytpQitTGRr45cVLvGyvAYScUtWI3+wncwN2qKfj6m08nJe8TymdHBVtWc6XMeuRJ8FaiRnipQMyNfFin0rCYfu7Boi0FEZgkRt9c+ahcao3Np3HLbp4eCdNx6S30o1wKIrxCFkrhGZYnki7uTC+kUkg78BYG4dUC9CyDANX8rl8QOU82vf1sVDcJITIsOL3VYotIJ3FKMitPOY3ercU+q0AIEq9dRAVhehncSlF7gTngoH+p3KqEqK5PdJQKaLF0ZRq5/5GZqyzOUYvHNsQvtnuKsXpRsdkrAw816EOKU9D08t8HsJVL5hr4yBdPOh5f0uuaXETnUHAjfxghvmLeltgg3vRwki7oQT+/j4Kkt9GyTDbdL4RqnC1Qjg/HncSwyF/2zalJTvPBvKJECqu2UPbxpLR2AWUdGqU9zGHezM4mSLpOuJ/1BDCenPtid4kuQZXhdrxfoREdWpxiqXnAX6a8WEBXJ4uhRLFgOD0slCea7wDqrZGBlAidfV4UCnoFLtyOnMF1vZg2v5jJ46Q2Ki3tGesf+pbSJLI68tsePmFm6vjO2LGPbJ8DjrJbQ8RQ48LAE0x5rcgCnRES6hwszPN4iwqVD30DCjQ0htBA4fSl0yUD1xMIblcBsE79uvCijGcvfqnplHRIesM/kIjjuwEolHWyS3aAtp1trGsrj6MxVzDo4dOWtDiyHMuFWbaUxnc/A89kzNhKYyGQstcMH1Tt0USc9JFvNkOVuJ22ppMlORnEIpCk+AM/X8tWLGpJ06YBpSnC9E7VMawkLhr+V5xko2gCw366KHYFRjrwOJR5pqD8CxGGz+IZQPXMz+kgjzRRQwGTYk37hG4GvCsYD9jS9D/s/QZmhSxnfqjxvYA08SaTy1GOT0jjarcihLGwnqIzg5X3P7Z/k5bkvpjnWXRH7vCo3lToMk4dr2bZHsVNldUKeV8D+JCFyKu9TVHZJd5TPqpp2JhASqWYn84ZQMbXG/fvhaFpn4KUNcfo4Gpu6GCk1YR/OOUCnubU0y610T77AZXxDh+rwTwJQGrI1x1XjszKdnWtL+XaEmWaLI/5TdEdAt6xKYCpWvHj3+OWYFnJnRVfFy7+7uUPSVa41HgRp1VaDDd1IstyM2/7MdkIZkYjYV4sRQlIQo9IR5gGJuuASn8LT1LWle0W4KwKDEGxtqQmELc6ONTsgGQkrdoEitOgJuO3ljtq0xp4cj6brKcIRhXcHg9xLykTjFx5EtUMoSO/luhppUNasRc0WS4U/zw5FwBa/s6PvUtw2e/CQLd320EygRWjz7KxE75v0S49kb6GiEqVs+kOs/2cEiRC3DZjtZ6Whe8bdyyxcPEhoZN+nNNqSO0WaVCt2TCapqOCQBbYTIz41yogTts7VxcOmVTZBSIZF1wvdyH6MNS1MgPBHGbM71K67QktPwHdDjfkphYAm1hi3BI8aTpHPI7xEsKdwfyriDPLTBohyfyy4DbbX3SE95yL8hLJJYHVbIGip+bzcUwnXQRE0uUNxRuJeAoBCAqTI5E3PpPg+79g395qQMcB+CpztaiAl0bXoCRVtNc3iAp8p8qHfuNTstFh+pAiBhsejHAc9Vmr6Wdj7Vh4Ei/RbgB+1cyVcHmCZPzBVDSaj49puAyrajpuJvsYzfVmYiq2L3XuZhedy06itztSDWunCWnuN1MQajpHZEs+RhmzyGWgtFVSY2djvos63xzLWlrfU8cZc3N8Qwb7tGwpCmPt4NIdp3+FSuK/U87M7C/ZsYwzCEaq47nm3H76G10xb4iyhsRkCNqmJ8jr1xLynJWpUHNfxi80wBZygNTXG3NK/3aXjJRon03baVvQFgqXsvNuin5cMUyIcdmyLShbsxBWr1BhP40E6Tz6w+WTkz4GelCKaydpjrg+bSbFgy7w9IQQgCBvLFv83uLmcAK/16+XXN8VcnmOBYJjqLJPBI6SDcKzCo9iaEL5IoExddgssvZWLiZmkl5oDsRzE10rmoSVSHM8kq3FC5yRjL6lrov0DaN/kuTu6dpsU2DD6jaaYmP+nk+K67SIe/Hm/ZUtTSL7OoWkJK5Nw3cSEA4PxAYuF0J8cj7YhqH0NG7KC/0BJFaMOha3NMefN8t0AS6hXjSjRDHO2QiQXsqIlyms3oThT7A0v44IKUXK4brz+Ni8MQjXSo+OnCcVW3ulKqQK1lQVJDKhAQQoArpTC4yQjTCihVjJAaA+f+Sfrj3khCyKBDukpMGC1OM+XklcdHXfqENIV03fDODonmElVxkU7utR+XIP7iHwAlzV5zz8NqakqIbFvF/AdwVDpEj58scMAZv/Dj6HmR3WXhXawOjro9T9Fi1W2CEjraX8cAPVq0O7nBs402zGGNqDocHWEflh5d2UHLkoVFdmpm63n9i2pvQbRxRuQYkx98Vd0qJ53jhQE3bjKBAS2OM4QXo60GUNujjTfSG450MxVpWpHUMiDLz0Pd5R9LjpwKW8SIYcc/wDlgH2LhJCumHSqLcfMU7fjK8XF8P4YTR7mfkVl1QQ64j2EvKDNDuAwGQjuN0Wyuz4B/AMqXF9PvYpZoVBfS3lMeR23Zg4YzC1VxDOXBWggJBX0IT5OaLFCOMlejeoueKQ05TMxAguFW3xVdFhjcwpBHD1+pjLS4kR9bPMZ/AuolJDIJvNBSWaF7tCdCSsiHyiGkIEoZhSVGAK8QJnsECdZYOznsyf0PvjTo+DWqMx1PluQYQTMWJVEOwusbH/EpE7uqT79gqLR5bK/oD1BVrP8HZiwXKDyR+Hj+MySRBojO3f//o/43o1UNHwqTCi/Scd71oYxgysBeTm1236PDlBBGJmBljULu8yEOqPjU2PfP43EUsPdtrHn24r5YvakQkRJxx7c+qWAfOHoyFfMZ4pSalA5samL8nlOfX4twAnmE/RJkl70bWId4jMjyV6acQmQ7MI6tg5VFMUNOYXG+ab2TuL7tdhLxnyUNyUoYRzjEc7MtRgj/Cu2k+mDADu42tIKeLwDVjmdASpomPC2zeC98adem+NY8S+qCfWMTuOzxt499YsSHx/SWXN0JP/CH5p+71nfBSaP9MQTG8K6G8GgFas5kM2OkmbWGvAOtjkuhEOcwf8p4kItps7lg66Mw473W8SJb9aKHhZOMsKKwVETI/hNtFGpu4+NRq5XVwWZ3LIPpb+7VHjmdPPnEiEq57nfLY4AfbrJELBwiopLX/PUDBClEXLcloYQx9OUxS4A6Y2dqEb+QlmDh4ToHC9QJJEqWr1N9IAyJi6EnunfB99cGixXdwByK1cEYVBVpY+m0irnYxnfHk6B7xIVc7hW8jTJOUyabctFyHTuEIDXykemlV0dGGyPyHcxNrA1Yvcsjxmr0GjvHc/7xyOPp/wzXX/Brt62MzHt2R8oCzjD4jweHBYePiIXqUb1R0ADB4jAk8dLJCasjdReEEZMTKECNgCRruRKQRDVi8urbhxTsE1Fg4CLYAheonmMm/H+Y5I52aEiRyPpGTKxbkm6r7SI5DSME4s0qJ6H7SWrBZnO7TkZppbpajtC5I/O/snDe6i3Z03HmTG3DrmsWiwDM6MEqoI8ur2ensce0ndAv0m8APOQrHz58r8D+WQjHSkoLGOYREeizNEJc5blYjG1pe3Ww52JFwCOj0AcddNV8EEcJZSFQ2HY+BxPgTFZfTjwDcNpkQ1XlmH0HyJyUFcm+carFZo5FT095bTTMClULYtY5rP/YDuwoyRBnzH6TA4uTUGoGYL9up0e+olWdoQ9/EsEjk4PZn4A7ln2FzIyRRPJhRcE0Nw+nGvC0qQnvVFV8mLHhLeJ/TIGEIOw2iY2Un0qTzUftjI2IR86ETaON2r0KTHmt1QnLAO/61wveRWYifSWRDhz6nIeEpMiUe1EhtWKuAmaZTyF4sMCo8lCfSVgst7NKwLl9QHTAiXuEBddgH6IjnwYr6zlBLukXb7B/oEeos9JvgXXADx40Zli6OBH4gPedGje3qg2swzYG+13ugrucPai6jreDoPKyYFNrrnFRsf2bQpo2oqB0DyZjevwH1PtDSRTGc3kxbZmVYNXF3lEbtq7QkHez2DKy3/1/x3F3TfErZUHH/UpBE4AA5H+0+ULizTaTOlvemhYlFLYG5UzNORAbbW/NgDinwVa83q7EQwwKEwGOsO2i0otCy9F7gbQwrSOwXndz80PdEMwpKazjEYlz2bxHxCo3CJJrF+UVwob+mAjyjjo3dnxtNUY4HILB56NrjAjuOPQ40nICJqsYxhVgUJGwApQvrVrXDy0bgeR1S1ZZZsYAkR4rSYwrSW3j8FraAiDsR3SZKTCO7nk2MOjenOk/6NyTurqH2B+J+t9ravL3xjTUM9TWn88ocJt2GDxpu3eOPIaGgMlV8Z6WPlKZ+mkLxSemJzhu57or3MPSNkBVmBLdbfp1Z7E5Od+fulrj4n0XRpNGrKSfp+7B2rWO9IDGjjL40kivOzrvtYiUWCSUfShcMWAvjzgTY9tFoEqcJQyba0bQud/xFJHbK5aO32Ad8gt1FQOTct+ezwRpt19xHtRJkdtRqIZqKhIpfDpC3ju3maEWkOdZzEDaPPCHElH3iAFfhCJHmGw9osSwgVqgHCb0ats1hEm+Q/D81k51vSOX+PCUYhzCQ80CVPisG7cLDw3HgpcjsfXK/UBSznQyWstpEXGsaRvsP6UKxKWcbnRjQqr3/jxha5ZYgVGfTu9Ooc4sMPc2wa/rgqKrJx0SFGCoXZglAzyjwvFzq53myhbMd6RULRh8BkDOx1XvOsppGWtfZUd2rcXBwelYbgVi0RfxMnIJRnokd5FjmZ5g5of5mkZzRy7tgY57pI25H4hgXuown1UEc1aHf1GeFAJgjoAqiRbJ/ZhBaW5uvbR1iGgi7KFUsNUJ/ghyZdRslyq6RQUvBCpKdv60sykkVxJGLnZM+KoOBlC0AKpOtoVc8F/+/Qh/9jYz7dPl5MZMcbA7QEARRtnMhf9mMYhMGBZznd24kWnF5/2yfw3143ve8CVOoNkLY5QUd8e40/6ar7DSt+4llftNKHz8q9Sl3dWMIt+6rjDH8PygXJfbmO7uyYm/thOuiZdfPrOdS5HcsF1w1o1Nx5plnBEJCztQD8E2ddhYOr1hHCAHhIplhQMMC3OVDG2gjlZ3+8sHTQT4rZ2RYm/nPbcYiIuITMQyo/YkBMjLQk7eX9ITuXkaiiKJH5iGkVMXw36xJ+h3wja7MFT3eBz4+MGM+svZGQoSRxWu61VF4B7WU/oRgk42AQWK+l1mGYmgR+DZeHeATcKOUkVwHEEQ9jX4qs8Hqi0Dyx3YWuhclsdYoQquH4Z8muFqpSh0leijEU7W/qYfGfT34QxSmQDFzbkV9BhKsYMaAsuR+su3SzPMtYLRmDtbezRQ+Mc4vPoh0SvoKjyJe1+yqxnr2XT4GBlrYA2TwjmiEx/dwCu5ZsvUASKsuYpbtf3hm40pn0RWrlXBC2wtZ8pIV1/HNVI0ZlXvDUnBBnkuzyUDy3f8kbODEBQpjRnEDzIez0jX4Tumj4WhPqgnSwf1eeVCFGnNJTL/v7gMxKsmhDkuwnHR1dbz3QYPlVIku5iTS9k7nAdRwZwri+Gr9UhVoQ0gNQl0lwWEAGVU534s7EzzSbL69/BxFvtZiH9/1eqRrCWs7LsCNRNpq4xk67PM0DmLg2Pu7CLxhDYJllp3AvNWJNa5mIqcf6UoO9f7/vsyh4aCxuXffYzOsdFzkpE2YLKoK2zzssx7pMpsDbgGGgR3INUTs2FFEIK2oOjmPgEVJj52kecceflSmOgi/BUcczizx/86odh6WsVaRNzVrVkrQ5glx6lgroAZUeUlcSmx+VbbH+0IPViilS8JHmoLBPmmWCqm0q9nFjqH/7Vu4DRVPWk+av4gGC4au/NqcK7QPI1WD+wifQv6W8w/bHud67lAitPKqX4AH6vDAnlOGsJiS+8ZsqF9N6ZNhDCckxAMtHztO0N2qUPqlj0AX7dGTJ5BEoKc8kasm4OmsvNUfb9kAGBocOuSVS2T7H//U7iuIMbaGJ0zPJTdyDmfBRKPUt+kllgCMgaaIR/bxBXldLfa5cvHPRNMQeVyLNjxXxJej7ahqCwn5ZiInQe4aQQ5F4sLqak/upwv+wf1uyMyo8MyDdS5LAMud5Luk35uylNS0ymMkyOUqwPP2pyKuzgUZAuz4uu3+NEfkthhi5BwZxKlxp0dpJrZLa0iqBE7cM5HZs84IDlXLL2JSzM0nNcv1dZr0RkFoshqa7wgv9k63Ppvd9amGmcgNrOLNLt1YpoWDtqPf0w8qwQYyhQdF3LGsRP0nUbNFKvoV5mMttUAqAoo7HAqSAhgbS6ThQBIiqvHqCVof4eQg5h85Q9cFx9Lc3gk7rSXKhwGuJCpii1Lnxab/r4FnnsGZk1gijBROZwlLud/os0McJCSalyML56SFbIC+Ur+mEcaOxbTjfxrbAEnszBVXhXmBV+1X/eVdQpfQQa2uQIg2YretlLcxi19lqHcFInYKH32dNlzfgFrdCNNC1AgwAu9uBYnxFPXaOw23f50IvYCAPzf1X8AGkNm7HlX3gU3KC5tldnerBMI3UHxJxqCi2sbr6fK5H3OJCG/d1ZmLQ9kg+Yhh5z+DI1Ive6vyFKP41rHkqivjGjlQHUG6I7EHEgOUWdDWdgKvZ+MSB/1/YCxX+qU8P+GnLuht0D5B6jhvgSe/9JjLa05XuN7/iO0Dujd0ibcew4ggmcrv7R9SKqAOts9hKSP+IKk1Z5R5PUmMRCZIKkZPuu17d2ZlXpTCzN2DETsLMhaXwugZDpQePtgPGbllig3Ji0rJAvkjTF1/hajapP7QzeYbDjrFRVBEMtJrM/QhlJCPCqRwh93h5kotumLV9CkglYCqWtezQKJpvl5mu0IIK0ULnwwVDGRifXM0br7bS2lWDx/VjtYNSFRvq7nNFH93GaoJlaVqgri4bVGkGYww2xM/OtmQ3OoJqVw6SWrotg4CGoK18n/Lfr1RNs+rRDidojrXXvTHLfPNWWVzGHzXbUwmgzKZrOkjioGaJ0IUMdsvoMicC0B04UYM+/wfC0+3EvA5Dg7IR0rPUMweDKapZc4mflAIzO9oZe7fDRemWee3296vhljI5LDnj3TjEdFNq3Ien44XYKwlZulNzWemqWCg8Uid169VhBrwrvWqPSntFLF8LXQbufGC1ZuRsXuZ0YNmJVvSk3rUJsNcejeR9IkcFyEk1JW2PP06GlPAJ7ahim5As+1dy/X1tpmBIDVE5pDP04RUn8y8aKn1JAtQ8yGs9Z1BAoV6OVJWIQz7Ha8hqWdFr36GXDUrmwI02huVQkHj4n8iXXy3XY0tI2fAHYNV6UVhG6or5cpRMrxR4bY8OKde0Qz9CWRuXlXd1w6jKlI5I1qoN/wxnjSdaDioTCcR8h8Sx9ATRR/0H9Wr85JdufhuQXH3VPxlPTOGZpe4FNd0oUR3mDM6UH/ihbfuXoHBVV6HpJtU4mffOTuDN2Lea53hQ0qTQLa2qYcB8Sd0xwJan32sLkovA/RJGW1mxs/Yg2O2ANXQOXu83E7LEeezprs7QgJdyZHxDRbIlxemnFKA5aX4UQZslSjvvDCY795RjvoIU/UAFk2HAKlcxUQEwq8mixIFLJ4rU37IKrrVVCQnru0jTf+yjgTcEbcmwVjwyEAnajgRpLM/kivhXwRoCPVitvFzsTCC/6a9IT4mLlA+fgAv16Eag+KEG3B4liVrBHXU4LbXi6XCWlqNQeA9XnHMA7fMjKBZD+UDsO2wnA1g/0uC8curC9ARPHugw/OFkuw9CaaKOuRzf2BsASEtnZR65FKYrOcEI+GhtK+T/mLAZ8ODo2uByheZ13oZxkfxipbohze2ac1FIt+eNvto1QzxkDVU9Yo23+CczQDaYl+V5Xox7YEsKxvJ2bBPOv7nz2WVrEfeYGnjQhHe7ZH6OlGPy+wYYGVMRxcE1CnwkozPdWekDA/CUi3xkCuWGepHR3qdvVA39yG4MUZTPaABVi2PMy5YhQ+UFEGL2BlXVme9GuOaaq73O1JxrucQUpA5sRVdG3sHxEn08HpMaLijmiENEaGupzZoCfU+oQ9faBitATbmCZtwb4pMcWYcP/pK8cQs4WlBi0h/5Hl3TaKBF9VwoHLLD9/9ja3//OF0W++WVSEvQYiZ/HAoHzriGldnvBudp23Ilu22Cuy3+VddpILy2x1zAkNuTDhgfEq4zub3GTWMGt8zwtpH6iVLYbQH76KjcKUwdesPPWGGMlcjiSec9aNz4TIRv3RI/K9Bz4fBwFZHgJt3h4dq/Gnk0i/JLEB2zjtZRox9inFpcZ4DMxRRP+KNDjgWmV1YDpagNgD/EQ1Pxs26ZwNzt/G6tfdWjTkQeI8Azlc0SmnhAZshMrWXSbNHAh/RVuyBl1+uJfJMR2cM5PjV0YkXY3T+MswDWfabMRbCV67+ruDZbFAzvn2GJhs0Csg0euMb3h57Aau241yBRpsSbtRa+h5KhHcMeiBQV1v6H/uhVfvGnUZjXcpRDPthdgqRxeZ3bWTs47xi3aXyoGOEJ9XEwD9ssF/mrR1W4etzg51ribbd/b+3YGSenCJj6W9Ul5T4MZKZhiLv0ZZKqfjFVef+hdRbwAIAlfefnycLrVjpNqMUizVPVF+ahsnhvoNU5wRsvFVrnEWrcJo9/xPNWrQTV57QGWgsl4PoS5Qw5TFGiHsv0JOoOWgJ4jxSfYSPoPD9cNVh48ReuRu/ofgvi1rhiBCSQbnk1VqUnDwBaN+7UekeFmIKvvyCKLz13tBY8DIvrPEwhvMVRyB5IvJsW2An/8ABMvWklHG3eg/W7rPr5vY5JYR8FFnbhtwrsD11W8+Apc19RMZ1qsetsAJIqYxVdb5LrVkA+L+hTIDCftJPp02Lh6TDcWeKZiu1rIjXVl9n6HJyYrWBY44PPybfawDY2dKCsV/oM7o+iSIvJ7n8rUq/EjBtYsxjYxoDSM8CylEcGdVyrz5YJKAAk8E+bhpeYfgzT1adW8XtFXDRN1piaZ5m5e0caKC5SP1hAgzo1SgF/cT6q4Jyw0wmJNthIBSVpGzwbSNqx3tQIcT7wGi1+xY15AzmE2PBQhjmgTyTeGSZ529jqhnsiVtIjY2xxlb5LERR2w0B6yl59R3YB2vKnd4IiQWmJn2y0uHmcenbMdyGvj+BuztbvFPUgTXSBOVxnmEJNAnzVCxYRF5KEUl7FNnZNlV3pPX8W9qaOtcz5+5vpEC06jQ4NXNcMuQCXcuqotXC28LY9uI/DfMPc1GZ6li0ri1ICrca6DP2CwP+sCBeyVOKU9uFs1UVAI1pxHLa2CZcQ3cnmtLR7Nv/9aBD6eNc3hWZ0yUeQ0dVj05MqSG6xGr6ef7jWUes70untXrjgAuYYGmLlXZkygXQiQAYaDuz9MP6zPIpgf8/enCQQ5GvqXuxhgNW9ecnmPx9kJ1ycJT8aHP0B+nRrY2HwGYvSTHSi0dS1QGHMQ0Secdtn7cqrUf7FnQvuqWzWf0j22zq+KuJUn+NAUAR7pOTBhukSb7hmpDuoO6Gazb1XOHh4Lo8OR1GSCcTU4peP6bR1DFeZ3xgzbRXHttxRZYrk8uOJgnTNdokqD8hNSsU8zhs0wlkPBDLPMq9+Jx/nCQfxx1XnM9Tps2SULd+ucKfaTBjeOVsBtCyV7MWQAZZ5WPWLJzQD5iK6GE3xBwJzu5sLzXpH9qFG7MTyMuANt9mlcYvBqdZk+1Dj5uzUMf2yZAzPuP31FPkmvY7pphua/rP++FeDhw37rRCpbcJYJVcecVQOtDAb2Mm8LVdRmOKwLFjC8CFIrybjBDDh8rjJpOI4Q1Kbv3ve1I6Piesg/vcmV6MHjZqIyuhZ6rU82YslT9hvNKtPV9PMOcZaKSmR4V+LByupnBgdoAOk0SwTxRdMHFihqOfrFUHTO35Rn0Ey0tbaB7Kb3fWha5aXz1BpXrt9ALzgM0EjonzUrxvLJzAih9jH/vVHu6yMaa6UwhMOTtmHDqMskIDChGMwpByhqN/MIvsxjRCHnYR3lTQPEdiBcmdakJD7S8NruWOtXJWE3NVBmu/kKLtJlZcivgJ34Vcmab6hzmN+uggg11xCHoTIR9UTzbnYiODojoVOFXxAehOHKNJ1mj4cMmWnF7uAauqDeaDj6CXZ6b4uDFLHZY+rvZs4ZG3hN494/+0TJtHrsJ3He/FugpTNS5dSAvex6VFt/i9JVReAHlJjf+8uf5OIA5cJwmoHPUYfR8YNds5bOyI/Yec4v/4QNJLUWBlnOnBoOKxW/wFIPxnAOwpdMR+BATvljXZa49YvQgKfe5XRIJau/LJlwy1i4iiS78u1AXfoBa3P9F75lXRlEUPO8ty3/xOfqP+TEHoaKr6I4pWBBdEirwFZRijM/pJJ2W7qff8JjvhxJlzPzn5Yvu2gqnt4MpWifd+BxtywJYApCtHKt+ExCk66mENHTAV8pDzLdqRZv9XTXK0axun9Lt9HSTQ66wUr+FpZktJPZ2Km42oG5Ea6UJFCHm7EeoUbQUcV1BzXgIMFCUC+vNIFPOzUl3QD6FsLI2XdvBq9bva+E//p9mVByWsHFnQt2MCWzyapiSozYfCJFV5uyaxdNw2K+r3guOnf6oqAZ16MLlNoXNX5tgX2TxaAWWbfOLiwssdvriio2pctPES710hu6o27wHKS8mWUBcsRpRQWLH+RabN+YB9XbZlsKNIwYw8iAcaFw9ErYeGWnDIYa0J4npncQI3bzfEcJTxZjSjgTechVXIZVS18SqaLjQU/AjC/4lXrOxdW8m9Hdckzv7qSJ+ltGKKDsE5AyaY5XLuClVSRyup2RFfOBzJMUrJtTMVQX2O91bGOqVFHLT0mUi6nUbMayP0sE/e7Z+g0OZqyOlsduzzBgN8BpJ9oT0oEmN7nFxw2qxUbdzHLgf4LyXSvAr7LjlTOrOIXk4PNWpSuhF3dD70a5vFhk8nihohaDY81KyidoB/wfOyHyEIe1N8Pygu/vhlurqiogbpYc2Z1FOKjG/EebpymnfHaNee2WGZf2DnVYkDQGc7D3HZiaBPHy54YTFi8OTTgFxM5RuPgroLL3WnJe0+eCToBdL7WWXMOjniPq1jk1f/mWUu/QrIkGyFYgp+62dPObBCkeKFq9SU9ZloEPMQBkZNTLP2OofvII47EiyJB5Tc8xM9P3yJVPpcbKq3f3HrBRlhel+53wH7KWhN8POyAN0y/kx36C6ySJDU6dwhBPkiiKJ17VCUGEMMwvKMPRPAX6JvDLxKCeCbQ3CY7ZmiQwx20kJ4T+9tUGkNY5wplAm6hQ3c29CaNw03TTvbZD6MHFHjTD8Pepfq+FtxjC5i2duoPekma3XmUM6zqunHeFLUffI7C/6dBWtuUTfNUKVOhcVnsL6kGaKZiBPTJw8Jh0lAEiAbwOVHkcaqF/+O6csP8TVfzubf4FA06g35isBpStyzAy3tb6HQTZOUvU2AOEP4n4CXklZjn3UGmvrRnjh9cjE7e4pogfLGGQW5m4fNNAuSWn8ArrIzkQShiFeeNv+OyH2E71sdLaQ/SizIvZJmSFxrGzhbDpk05XT/JXDIG8147yq3sIBJr/uv/jtkN9O4X1HDCRwgz1+N9xK5LSbv/4v/xigKbU4K1U0sD0PfIpB9PJ4HUtRIqb4/SSq2AtmUiqUVP8MhSLyKRqOXvTAMLHvL6lkYtKvYfhHmozniYbW/1+ie20irzBDqNO6/hs5ZSvEPDPWq0YLXtjP/98FXqJkNxOCws4Y9wguZ/OWv7+PaztHLg6CqAFz3ppCKVKDvXrmdOHwJifeff1d+RbnPCFxHtWsJEhVqk609Qn0XYjWApkRPlBqh1cgAjNjEc3SoY0YEslamLHkawCTr3hxSGUiTW5mqmAGToP3q2AVRkMrKxi5INzi64rH+dPUTudSvUG6nYthUb5mzEqu79zpDzTOfmzLSNuQSDyhH+NZtQak+dh4WrUAK5g6U/+7qoB3N5Xu1Pp4kp60kxGdC/Ih5ClS43tmnFKvzwvKKlZiLAv1vBV7gwFI3weSfjKyU7QBiukB6qIGav1dqkDSOP0/eoiPZK0Q0AHqTYJ8XlNn96D5m6t6889FObB0Z+4lkZnKznTeAXX5F1p0GBtYagj5UY+5eqdftgpi25rvcvm/FCAYxDSNsybK3tK23Knhy1DK5fCwwi8sJhgiHfQTQC7rf9h/H5fX9NsZzxEdDHdnMXGIEFxNEesET1D/wRPGCbHp8U6KV7K/dqHHLWFqlRXKNrz7Ffu/hvCmrRtMxOE1qM1q5SONUsnO+zbw==" title="Mekko Graphics Chart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287782" y="2081687"/>
            <a:ext cx="5561906" cy="4176143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chemeClr val="tx1"/>
              </a:solidFill>
            </a:endParaRPr>
          </a:p>
        </p:txBody>
      </p:sp>
      <p:sp>
        <p:nvSpPr>
          <p:cNvPr id="27" name="Rectangle 26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/WaQmuRCBhYjJuhue+I26oBQR1YHjkYZkz5yMT9LhxN7Qs5lzUkcif4BttMFclXWuFO0zO2Nk2ecy0R2MKPBHv0lKOnETAEZvtS5wAIQTnc+B8v4Ids2B9G0YLZ3DHFK7oLCLBy61KKvtY7paoFXFOPOdnMoY+bGAv0AD6zXLlhPgnKjp6T04FdO6v0z9BO12CNCL84ubrJZ+a4dJTCGQavcCmrBPkh8z/aK1GKIG7NJ92A9n2neNwqzMuF0ngNBmvlCUqZQWTtPzLDVR8qtrjXs1jbLuTaC/d1Z3m/LDOY6E9QQCaOPgjjSWLtkeSbEHReWewn83xWDMLiad8nikUZotzta4sqpBzmtq+fozf2WoJPStyzpahqoHG3KFocHwCMdFBfI/rMAYgYT2LxTDE3VbFt2BTWSkgRnJiKk8b+ZkAhhfnf5tc+D8OzbylezRVeU6seKnAIOW3XyYT8Nl0ejyVjKxB0HmEP84r0+sH87w36pRofATpDEuPMM7sock/gDATlUR26GehTPKO+3udvKWrYQgLP0RhdWF2N/mOZehnDPA2LWE88IhimHdYXmi6NP0cQl492eu5I5SbJPmjuMxYY5/aRD6W/OzwTPBt3MFT6pemRp/9kUMAoRluAPjpD6q0IFB4q9RTw1LADHiEfSBbatLWut3lqww4QPfPhR5OU3B8kyyLujRVcK86cNpHtcqYqger5vMtjt6Hw7RGgtmn3TvGdWDtuRwAj72tE5IknSyOAot0V48xymJfS41Ih49VG7jqItM8Q3ag8HQKMsYKCLx2X/7FYMH7xT7khCheLu6tpwo62/0P4He9SRJWpIaKLJfWsv1zNOGxF2zyvC11NGHpwapcv5GCBliCsYCIXpmhGvsCOjKSTTfpSvOUbf1454HM5zAhSHyJJQyspMZlBKqUEK0ddJSOCOFUvna/IXxNkAT5v2qg8Cgt8UsZOJvsJ/6V6vU8USG/Duk7rBwJm4kQzlzAKnuB/oofXq3rZoU6AGaW2VEVFrgIG905UhyxFqSaj+MkZi3GjOlah/y97gSooq3CP/Lr5aaGH19g99/hrEJWoP2UHw6oA73QtaidHes270rUbKGrwCXfZnUbmMaIk8RywmxMWMSfJZ8+/ESxC0d9UIzlD2RrptoXHsMnWjHtN/tT/SnX/P1vdWRGOlbgQXGEqQT2hMoqAm5/gSTLNdN7xM40VsbhRZGIpHkaWIVnk/+ONyntcPREa9rKQ2QLupq9utyJSh4nyt5mJLWaU9YNyJsbElpTNRUkBRvZUb5ygGA1oejbTCtcZDwUQ4O4WEugPcmTZ1e4qxndNdE0Ft+b0PGf33HHbTjvvJ0M4Itu3Vk19VyWRhrA4YGYXs/KAWCUfkyxUCy75B/qjutOfxt2kNuqwor1/UjyXbaGIHY1ldSkTiGnkGdaFKzH32VS/rHkyZvvNUOH4LPRlOFakIVjgdXZAcIjQm/Q4/jSM4eiUlT/rFaF1MfjjzXdpF9UkGOYBXMjOEqKhRMfY9kiTXJNCGNdWBcAUMaQt8nu51Ig8uZeI+C0E8mN9V0uYNHrporPeBtxsXp/Wfwr2GHOwS7qvzTUp7N7XmGT6DU81qY8i3s4/BPk1cZ05+aFtHCcgGx1j2G2PruGuEYxdw6fnBNpOfZNPrDU23izbDlu0rm799NY6w7Exx0crJe72rS6oJH/H+YKIOOipSjlgC6jgFc0/3GmrJp3iVDXDNhqpLf+9FcXxINgLfKSof2+nuZRupVqliXrXP0YkP2J8S+pOaOwGvP/gs7AdoTLresAtFD+eNaXj5lA7v2dtJlDDQ8iko/01vbtVNLm2rC6OTy8QRt9PYi1jz4WkMwvFf4nrYLVQEreiR6ZW3ARnCMPjNjBWVeP4EK2zwkvr9HIG4GV/mXJC0zx6dM8S21+wXYtv4UbQL/9hLvaMg7yWqYoKDw7HeWB1OLbE0Qu/TwyRdypRyxekVyzeAzF6GT5Wgn54q011fwZE7C0u6bbc+yjVhCsuCj1LPDMHAQSjLrdulrWlldYGBVfPwSzbqUuDntYhi7CqQC4nwEB30aJUt8N+EEuTBMFkCAkrCYVC4k06Hjqa/UUVYKndQvrP4kq4HjJqrqze8Yj+QmCErLS6tRd8lu0FPxlgpCZajSiNO4wPtaLlbpMSNdEWN4psVETsFYbeKorsZAtCukZwuOZht09iil9+KgbaVDT5H0kw933PB7qDP40RFS+nmviPX95H5I+cutaz/N0oeDmOXVM9q3L4WsD28WcqJxHTO/7nDCrv7M3tT8E2DTO0qro3vJSatCiNOWbhcr8KELpBxK9Cs5bXptq8iNWzLkm0ToKJVmlbWS4jiwwyRS6DQ0//WCSYggDMvQ5V6Xc5fNpLCzRKGi8LPgANQm3CzrQFRZZ+UJMMGWfHBei53YiP/JwOe6FRjad9wn+6oXvhXFAeKNLkxMT1iKqHk1DFEO2vCC5+/VtRzJhyBNcbKw+Bop3ltHQB1D5btmJ293QiPk3m+FAkiSSQCRarSvAFGokD2fbBe8TR6izv1BqqpMm8F3WJ8LzuoClJeqYEjLX09f+2/ap2TgJti1z8MtzVL/YARHjzbLhSkvRDYartIsePR6y40gfWiKVkY2E7RHbXnW4Ji84x7NuyB2OQGVm4Gq/LoKR8BBwG3cRbn0/9pDpGZgYnSEJouBn+jf8chmLkJdotujE84L7XbcbrJbTE8CQmfkjWUjuLhL4Kp8hoY1ZdYrI8Qe6cR47XiJVlpmGGX9m6VS/h1+I7gg0WgoZtQGK9N9utDSDsbkXfKQ3SVc4C8dFl33Vdjhl97tJ1LYzHi0gkGLBrfRnE3Rrdf0zlktxZWGP4TY9rCOB9Esl3BAF73CyaL5dS6El1rrHQTXIRfO2bNR3fyvpOPDKVo/IW5M1OKSxO9rSQH/IHXEunASNaIUuWp8//a0AO+g2gwlP9xY7M3airG8S/aDyMJZ90KUmn1/O/dB3UUUgTooOLmKLiF0DilutG1CA5VvvkvC+pZyKRCGaULwbbILBbD3i2aTrqDRSWCvS6IW6bWweHgZVFP5FXTJbm9BCb5PHxMBQ/hcQLcElLZAyEuGtFSisEZUDeaaqGfUonXYyZ9nbHhSFwguUG5o3WJvPyOnH1SxJsfvYPMHlOC4hPBhpzGokBksqwD4vYhkFsdqgIelqzGu+kTkDswrlrFnu4oRcaHMpv3Gf/CAUVc6/ials1cW2W18UawKJWN30FgEy7BtfsXRv0mTmGt5H9PuwasowhDyTF56MdpW/1NtyoU9yxp5K149s9ctiiUGJcCdtqaSmnw/vF7MDOxmIX2To7V9IAP1iaeEYrDbpAM6Ja6jZmlQEyMQ6l/p5fLgOO+lOZ5ex5ku2bh9wZhUyTnrWR7jqZ4PxNBlRwbFdE5u8IKVZQ/0PRkyB3C8RpL17h8rNq2gPZQ4h6L9We3+sKrYxF89CE6GVNR46tIUpuHxtOgSCjg+NTvLrkeUhZELG06u2P6BWBFqonrwa+dY8WbAD6BsmS1glPsuFTvdAZH/17zjHIhWxDKuSo0RZbiO9bbq/BS4Y2B0reeHYKddg3OcNO/9PtZJBm5+oK5tVmAeGWkgSKbHwsHeD1/ntE+/HoWgj6lki04SRCRQq4M6glzhdbFeLCOavLyeF3mqo33kUW0tYjvgfH9C6NTKbOoIoMarSlJzCBECQWP6v/Su7/l1HKmVFeFAss6SOIwNel4PpBWKWH4z1F1Ed26qNmSfhZcxau5LQdpd+JWuvwgORZu53XpsOxdTgTStCzwidSvnIA07HfXBKhto/9d/WYGTX5RhwlH13sSQGv9kfQsXiH4BbnsS2mjIUAyuJ0Rhe35BGGdwiVVgw7aR+u6Eb5VoC0o38CRaAO4NMKvuRnBmJGvmgmqSthUc5peo865v6SHCvm/d3I7XTfZONWQp4TT9jPHW0R02bhFwwBnWxnEmf9YzxaFnlXPTfxoChKVdIw+U9G2uFX7sGCORsfjWQNFUcSvZYSoMBZsyCPtDlmv6GoHRYgcv/XQ33aIIj+m6aBWc94YVDwKi4uBLJ3FiVs/zBecY1VerzNPJnZMI6A7Lgah4Q8uksqsOe2QDQNcLtnaCsGoUAKbh8AReyGd8y28BSwYxsPBTn6hdS503SeiUlkrJoFmZsL6oYQUA5AqPrlmreKflmeLVmAMUh2dzwByhXHVDDzPj0Qac5/IE/P+bazPM3m9XKKyrdTTIPRDh1eKtg6XjIwyCrC20quvLqxh4KXzrkde81AqWaK97ZLpFoo7p10xpopKp08mb0ho2sFIT4GHab+nMgLqUpSNU+vZj8I9Y82f0+aPsEQRNXSZoHXir6JPakr7ml7OjJYgbOJkFnOxDD2qpsrCtkkD9fkWL+i2XFndDdlTScXJdQAsYDhd+rbA8ncYCcbKvM9rQvNbvAnvmZJWGdxKMgmvsuAWXf+SH4GPuwfrEZ7x0nab7sMBEn9gxSHycpN/vBKh3BRB3JrJSx+aJzfuDZ5frljLsGNizQMAlXOKkFGZpyaKVNfThvC20ajc659/9qmQMwY1QT8xhUwmEBRPrkpSTPly3jHE4uOcQSXYk+5j89cjmvaF5fxvEWcIEWvrxGA6Pbyy/1Yupu1QQyDu6UmUAmEWkSoKMPxoDvPuCFYqmKeV1u/TDBcNSWmEvM/qvS2wSIakuixjKVYI8gRP8vmk3Q+dnF+morlbxcjonh7HnSwznxGLD9MLF+aGLuSLN79Hg28a/DSTJtgxhois95j6S2uqvZnTZ57ceg4VuavLV33oUDhCzatW4q8XJ0SF0CjHNFHxL7WsApTI8w5qNFijA7/P0X82QEuxEyQw5kd18MlTcbVi/k9/mfPp16djGS8VLUwd5WJcijxUWPoiLYm4NMRr1XAVxL5+gOaWoWGg0mdyTuPEGvuNgDSh1uv5FJBWhnJrYcD9W4CccU9ooz9MLst6YU0/MkAEebuNB2SrjkIpdTfwsRlvikCwl41K6ibTQN9+Dp98GGNsDQVG9QBvGEjD3vH673qNoc3S38uHpGEMLvdArhs1EGv+hHdDK2ug4DhfHqiAYQeLnwKj2DwrJd2edzLVU/CnwzV9cusGIxCL1+BYTYYqMnX4MwE+5so+g4rLZIssyJx5DRvunsSt/HTXl2H+V6HnDwAUJauZrg5OjAfEkTHbhWgo5P2SJPIx+oEpac4ZB86X/nn46KefNN9xlQOxUtUWJ4O0zPevM2JaipYb+79R4Ro/WeJTzi9srDCBck48+9T93kOhBFbIKi6lDmhdBdhfKvIS5VhClmyAiKiwkKZxHiWonub3DjSKThJqxFE37YwYVf71/Kirz4a1+dszRP2LTlN8yVtfDqBqotP1xPIAh6OOTtmIGGKj0Kq0isRRKcasvboNyHb1VGEcaoev+axG5135jAopPmX3ZzR2btebDJjmlasjOcweOiFc3guvZhpyJMT85a5ld3mtIoW643tVHrUmy2BGK0hLdzDSZmwpyYKJso9Dk1388mvyWJB9J/HlXvZjkgCV8bs4VeYBXRQ1gfKliQeDNXviOtaD1FZO0XjCDRJeeUwnaQyhWfDbxzBkZabfJoWMCqIRXHzwrycxyAsQOfMvFceifD7LjrxC87I7F2AmZ3gvJzj/L5XXYrXmVidCz/+UP79BdlU2IPv344uVUXo556sZV1G6EJ+eTK24Oirqy5QQ2xUlwXW9HoqRb0efjsnxjrV0FD1NVs4NtEleLMaZRvpSmUmPSreaAyLssFCg/RRbdTV29MyVbzTQwJCPSctbdC3sUg8SD8FUA3VZdrz0zRuot9RcxdA/N6M0hRWsir5hq2TA38TdWn8qS8PpQQCz+sp2mbJLUBr4sTxSta/ScmfDNPFmhNlX5ymsNCfuLHpM8xgzdPXphYt8MkNUYG0FUaYXJ2MIgzeG67H+mbQSf/QUIRlchSg4tjA0QcMCiwICAvEKRz2KouA8+VNhvn+MS7ye7KO+zG35XBoif+PWheXyXmMZIlEp/Koxm9aq0qMhim8uO5kevs14YvDyEUPokaoDorhQJ+xdA7qV3+QXwGhaqGq3lV19g+sMe535H1jfJCB1gQSxNW19fLQlt+CYGrcajWE67QfWhKZYfETzQq6n7vu9XfWpJVgZNsEAzHdJ3Zc3mybb1K9xDrDXwM1DbVidmtYSbhqiP/MHj97MZBDD2dCz+UG63gd1/CzWZXbSqGayISDXlQtJDWONdJKWwemaojJmbh6VDmBOM3AjpYBwv6WQBXXbt6RFeqc968Nr01PJprFKTB2GOiQ/8bTUaFzBc6sMyz7IYALc1GXGPYX1rfYT/A93MGXu4m2Si7JFgUsJj49jQjKSvNLjZURQGtNa8w+fA9aOuHkjFCb2Sg9drkfkPZvSQlGgy6Yh+p3L5lRwYS6OYyMyn19VpFqYqDRZoio75YOoRsMDsngSGq1PhjTUUVZMMpveG2oREk0tIK6oYKayXU3xF76m4Jmj+2UCVYkt1em67mqueINyWHjRiLD2iDR6mIEhrMudoWJO8qVa2D5CfRBJzjcx9IZgEUIZrae6BVHANGSIzTvJRai5nGClvbxOimgVKzM/Z9AP48uvOpHC1y3BMgWGrD1+03bX9DoxL+tsMYlzHt5DmsPBppdYl4iB07yAjbn3W8fYiMlPO7/xfQRJ8gN1UyGresqHxSx44xRR3iWnRZl2J0h0CogSppurtBgflJHdMFfyJJ37Zel/73gNJ1ad99Lyc0APIKWXjyMjX15XKFaOp3DoWJDIe4Xxrp6+oYe8H5qiz2KcSicm88SPpQJD/JyVhRrGVd1SgRbNesUAjGdddHNFZefQgSkN6kg9ydjdlW2tHPFpdu7zl+UYG1F0sHlaniyMbdAi7kPi387E1ET6ueGXj8AT/zLG5iL9QejSdcIT6UcUDOmWDQY2TPvUABfXZa6PBQ8S6RettFSGvCM/s0vXwNeyUvhWDVMA/TTuCMKECBpKijQT3RQRqaGVtPK9GxXIPKVPRRCl8iL2mZlSTKZ9UYYPtRrXTpEueg4kylaW63+elQWWwnIHNG82CbYWiBATBBd8LXyr/lDhR0/86Uv9zyQo95JtS4CZV0wzptepvVz4L5+r9iRyzk1k5xa1BOkgoMBr/VS15nixmrasEeeWSsQoW3CSEHOUGbYJHV6jBsF5Z3Alvm72AS/k3dT4QHWvmUBgyZ2SRXjJ3vdO8mTbXJN9MahpEtqh+BYSQXP+2ElgkKGubGedj4HnvsjiyndS2OqaC1joMC04oqFZz/K9t5Jy3/W/5PPp9EcnFtmq/+HBc/pVGrLjXfIy+Wr0HB7FBeHv+ntMC9946ccE2IKygqWBwTmaOTnIXFUPUHYKQjYjpCRXUYHJST/5yeMPvfhByr+zDkcwbeZtW8z6jX88KaqN3LvANmnuzxrbob9JF1PRi441lO0FSplxhzACNthjLv4PUrd3pnsQYmD+Dq+73PeZhpvWXf4jIbtQozaSFkC67m3Tgu1c6SNvrsU0MfDerJsboXhWNoNGjSQY2sTj/krtFGzyNBoNGXesIIP5hSw8fOHucttbrZ8B/uU/CQssedpR5uZYgAZNA2CG03jZlyK8eEEx7Y4+omcRaaGlCBPTFdwKTNRgiMhdt7igrOMCRyXDguJbiH0wlUsZP5rrx4Qj9659guYJGHD9DrcUvgKRCT1xw3TTUV5U0XBnbOWpJ8Su+A4vyv8iY9spbvx3ySuqx8MuSYRE0PlF3Fe5cmZ0ibAxdlUUN9drCr5T0vCjjlv0SSU1mpEniyj+iBgU2hr+Ng1+WjbpmorYcwqf9pUlk3FoXyEeMTVMVM3xByDSq0XQO2kvnw+8P6/ZUFy3ShCZn3g54ShOL/b96BwkEgVbHRaExYKWFTEABj8YRKWiAi3HFUqnMMM8hOrfh9H6G3OwGj0V6YFTp7xDi1Cq+lUYq3i4kl3pJYCAydvUusls945X0B7WZlWkK4TJvKegNYNASPfTtcwA7eHymThJowKD4iMyubadFKZ2fTu6WZSNXUuzbF/O+/cTo62Hst61LPaZCvpzAXGtUxJeecb20DvLUVOu38Eghu/3t6lUXfFXZez2vulT+ceTvrot7s3dMnmOyP55C6WOejwFHnRZJxh0KVDImdrDnFFTcDwex/A7deoEYleI18JwXVTSsssVIHIc4gl99h6t60PTMKaH9ettjRBgQzofpEWVlqjQAMXd07SiObqbqtOyfVUK3HpLD3rMa1TGo5tpzAjOnQb/LK0Z/lB4EKCNaNE34EkqaJMkbMakbPHpBB9T/RO/XBi6jl3Zo5BRRPqzsXXUKlDIyec+pcwJy+r9N5Xz76fkH1yE8qA7NhWEsbcyiHoJ24UHRjgaaYA3dubLOr4yEvXBj1jbe/EWwDAf9h8RiJQvFZ8CstN5xy0jzukg8v2N4MHaIWLjwNpH7zBV0UbQJEIo93W2MzqdutnZaN0giofnLzlYGP82jHk+UHiBBnUiaCRB+upRQIU+99j81crBQUdQV8B2SmpjtV3vVaTYs83VxMgQnaeXSzWZUbrJcE4dDKZmFvHpYB3J6/lQFmV35PjYulw0G+IXPTMkiD5EHUSAu+He8QiyeMM1+hmAwVujC/AtgY06y2j2BQzbUoZsTamjvVM2dq1V6O+f33VpJMZzACxMT0iW2JuHuCebz1fjX8qpGRvEdqx9F/TvJLmMvzLzFJpVDUN4obK4joE7wlDYsz/R2IPh3S2z0BXu5av96TnYrdwvL09erV20SlOCElPn1Z8SlMEIA2KT7I4HSSd6aFuVyM+TOQz6gInHbXdEUdGwVvO6YWpBifDSbmGqFou/ce869i4Aiz/H4AoqvzdUMt9GgC0VKm2tRFM7DmcFWhBr/SJJhqXLf8W3rXzu2hFi6xJSyUNYJBKWpbmV3gnWwNLnHNDYW9TG+STo44PNq1NVztt/bSOfn0ruz2uoXHAGH+vlHLnJxsb3NPxuZ8kphYRYxVBNdEHU+qDArgjc3h6E6H4TyUi7VT2P1eS++dobvDvpimAWQ+3ZthxgQVhmmOVFjIWz30CJitZehGvQFbQBkJmS1/WHo+r08wFe+3GEJzMxQ2ryeZH3humrTDYS+P22+DSeTh5Krb9rXY/Y68M/QM9hhpnOW/8Uv6EDRjEAoNI+6e0NC1evR1NnB+BAyB7Vz0P+qjzRHnGGH1W/km4NEAXZrE3Bmr+6HS1/O78NmT1lTuh3LyFs5DYtcPEoRRSIW9usDu/BIzpKa1nD8kncYjoKpD4dQxSYlRrCqwOdwIV14wq+/3ewA4br25OkHD4WeN9TmlhGXHWvRA/BHk6xPVQGs/nq/JFKwK9vtZ0Yuct/rOGQZOGI3/yx8mC7DEHWy0e5kATvpd1OjSaYJS3rfOmVwCA0j2cvRqxKAFLCw/NlDG7Eefg6ak9p4ydKwIUy2YnKhPv9N2kzow/xLESUD0/z+XCBJOSCo3EvIUMNypYmxkq+4y9+1jfp6NRROJ8A1JM9ZxcZ0VS6QI89PqS4wawnIrZcBzkA6Xx64k4y5/bgEuXxZ9s7clQ6LXzfxu3QbhLlasIziPlfzaVZ3p4FXRBJmtSgWeuIJm45hgHtMDnCG58dcZSRKhgr1OGiuKggfrX91i+BfVI/EH0kfFuTvUG+ZtI0254gW44da7DkALqU4LHsBySdevFjaJA8LJQ+rJCLSM2dH/oAMyjlfH/KA8x5uOcJahyC1dN+5eC8Gv2gQQAYkjSOX67BgCtpBBqFygcmi3dRzpiIO4Fu2tyhu6903i5zuyyUJp1j7qHyguPHpVbJ/R4WPJZYNePTH/qptBavUWL5e7/l8vCvRwT0J81pk6bMn74APz9XU8qToalFFwv162TpH/wkheo2r6tI+G+DSLhLhu52K2mMBsaiAWUljTFmCXaRzpVmzKEygC+WDYdufQ+pp4Ox78Z3VMaOilL3P5gIcptdbUSWMqSX3tfIKNzeNpAAPjHJaK7/WV3muSBDm6+95UxqQx1x4nGgFtaYxIPAWR6eqMe1DKQfWUpHPij3uhI7a5GzcwvBoY+ckB4PYv702JV1ZjP4CTLNbGm92rzCEiI3yWnr5ciY4xAwhFMEqgyod9ChRVhLgRkFpwtwM0j2tue6bN4lbTV3gRNgKlveHDS7t9g8ZXsrglqqH2fhrRq58R64Py7yLo6WJJ9oy4C6fvjdHCP9g3xxBpn02BqryNtyVncXxaQAO1tjydRdfZYv2iugfv8pctqT/3i5qvydd2AMrUTFUvnUwWNZEiszGUyz6PBRPdpkT9xHll1+mTZg0IsX6TO9SNg1J5tQhvtK6INjnk3JLFR5nmSvG4UD4v0aDBNfugyaT6KQE4Y8OyyVGqQe/mMIs48mzu7ISPB3BmaYxcquQ8v3ZSkGTvJybwcj4mXP7OiwJajS8UouVEvjru5daEXnt1X/Rhd+btiTS5weXBzki0/qn4TLS2tpFyWZXnBAqTq6TrdjDBhWUHnxlvMQLL3PbHEou0f9UBBdxbYTc8GUApUb7r3ElJ4H9YDDs+4v1av2WuXKECgoXRjfV5nflhi2r0kxjZonz7Po2WvXcSg4+pmabc2lXdVBn8HMIql5CvjcPQA4BCXHZhGrtwdEL8w4531vrzdokz+haccWlUjnsKBg9wnpimlwfP+IaTtwiwmrBaHmVpvnsw06Ld0CuZQYZ+MFeGV4akjYyoOuP4S+KqWw68sVG2I9ScDN5DlRD4BxrmrZmGMojaFJO6AXCvK6ISC02p3EMM9SdGNMioYX72FLHMClHzBS5HlLYiyeMCnEdrzRGGTID6GBzkyjrlmgOp4F+7NSSabsueDHQ8zXmaCeEMrv0AehVSWJWnl5KiGfGTr7lPKLtBEP2m47p0tiFsqXqX8myxeMqYi7v71B10x/qkZUx8onUclSr7Wum9ImMmAnjSaIu6O5bFpIBsU7ygzLrsifwRR47ANHgmcjtaMAM0DkMUUfleAz0XmJvZjBi1POYB8bF4DJVuXaqOa0UDt3L/oBOqThUebSll8wiXU/RM3xEOFMPvboCTJE8zxAEyaDAkQ0RjUbMo8I+XA/vltA8I2FRQmTbTtGAPYzVRZ96jlzy0Z3JfQVdLyggpfxNs6awewss99nvOg9gyXmPZTDqgKVUHggFyT18NnjoBjx1HAHeKx4X9knRNv7xIIAeO7/4r4A8FbUMxMewO3ZfAmwhbKZ4W8R3BBZa9aOd+tAQ4SeC7ysDfaDlHhb0yg0dEX4C51Nmo0lvYeueXPRLugAlGfeGa1q/RufYsdb0TmRzMxFpxjQeEf2utSagD4RKl6MHabdGHESrb3LHGbIyfBDKWyMtJQ6C9uj7aH0/lNFIsvzIMoKiNwn7g3zuSbqGTQtWoeHBYNTbzFsoQOeyGkeJboUkKNIqeiZxipyyD4+IpVE9SIN5AKj1lGjPe2XvUVrwtlvWOi4gI5mjvmDm+jWxxr4a64FYmUVPHHoIenO1ggYd/hPQZDT4N6QCjTUgMrSp6w5xZOFHX56u/8aaR5UsA7yqpefEvHx6yFu4HS4MDMjbseYW1i0XrIwBTN4wQQ5J0v/oRMptb5ea8OtTDNZaFwffnubO5CJOkLNLl2hAgBF9ZVg1Qv2/LwEh0jILuiyb4ukLa4b+oW/YYLR5jkgo6fGkqcnsPpTlc4NTKsdGqJDZsVI9AndmL4hiIvkaht9ZaGyHYX/lIyV7bCHlbE3yWkIlg7lxEsV3BhQTfhz3hlmODlglf4kTOYUFbZ7z2gDNK5BuZw23Y/5osLuIpMykywt/MhSIvZqP6XWi/r55VoB4SVYSxMspcjqOMwX6sN8L2wg9vEic4CO7Zhyn/HBLeTlV6c1wiTXylyc/ZSsd3yxpsSldpvfU81RkPPV+thuG4JuNYHQab96OYPVzF4K1i0i0tGwFpgN9g9rC+5j2T+XJuiqyoMa9Y1akjKowk/qsfNUnroujgdva0sGnLp4jkVhitoNkM1JL0ke4hMmf0AAwBzxg8fxRlFY+S9Qsq5YtC+BgLmTXTKR54tETagdWwNTDevg3IIiRMkojkWZ9OFjBHu+yMKDadVpw5dFcCGbFfxx8ZjLm1TF58FyywvjxekRxWTzWr1b0iOWHE/wSbskeIF8X9yn3pV4Yh0h53hnVN0O+P/W1njDbNAUiPgPbyWmA+1RNpbKzSYD9qGCW5foDj5Npa3KptKA/aHpQh74JY5bcDvxLPa0p6tc8sa/r0vOj9ILFb+nz7thBBzgQjjqSGGPlFVCqi1hx7fY+hP4ewAKh2zL6JIgT2PitvQGrWOCzYgEDmAKXBk+gThTQVKiR+DX1vlXd0F+OVUVufCQdOf+Y77EohVNTUV+/XC02MDFp1kGb1yoBRrtohOY6d/HSDBL3PmCAWAsqdGzV4YZldrZoQESreAry1e0+pK2kYTKwAKm4sRwv6vS4TGUDkuBRo8mTfopQtf/1I59tyoZGp+vu0xDuOdslb0Dqz0sUI/ygCsyjxE1qsDJbceZwA6ahEjMa09mXe79O3dvQpPsTFrpUdqI9GW+czcb70pJe5PoszHP2uZOyZLffj3z2xQotYmY72x94jR4yJhoxv1/hWdxGwdKZrpzSgxkzwa+0vuksq6Li7RkpXCZk3XSHz2L1qd41E1K0gCQFmR0xrElq3kZZ5EKZO0ZKNwWhML1ZangN00fPU9fB3tu4DAQKU+RLgHsdfsZWGj4uM1EKEEcwARm972ZGn750wpnJOu0mIbjI9cRoYU5PJclH26zJ9xlbogRFW8g2T2rEh7cSumvXQs+5I5zDudsJxuu6haywiEE3bSD5F5D+2qIlR0MGFbOM++7oooVZhvZ/zfpyvk4qcuE9W3qCmKI+JWUzGpaJWOLTbmuoMdx6i4o/nJ0kWcT0xObrmt40wdi12lmavuRvC4pomc/uTbMR+eAnYWW3VFdGw0J23ABj2YYKYN0uaPWI594ktCDvvJkIfv1Rk7Dc/BVYSkJ3QV5rJazJA45oD/locUORQTsuQqvuAzBkGh89wC6KNa0XfAYEYLkkjhHsyqym2yed4In0R89J/l6kUOh6Lp5kDvfbxCxfINFm1GucPwaWUAm61h/4LnuPlitFH6Bfm8BF3B9LIoLJRgCwa5PziABrNmgxAnXIW8jkoW4hoqtPAd/ByoZdyXi9OS6vpjUD56a9wlEAMrLNn3yanAZQXR3EKsxn5zXp4rUr/EY6wJxp9dxyAlgOY4B5cvpcRAy2vazM1LDhW5BYCiFxQQrG/vclSIWDMdthsjuugsi6gES10u3Wpl+1zhxkfkip9mmcysOObeD0Fbop1gwc+9/OQKklzApAXYdewWmorOFDk++DhWxi1ZyS34gx0zu6MSierhbbJGvnYgwNewbznJga5qC47eaizp8mr/IM6K28yxsrMbFpabe+YjaM4Q5VkPdL1QKPmt//hKhC/w59hZurgDgKzwWCEDDkoMIlWDFbQx2cPh/PI1wrjHW+8saJputAMlrMPHGkXmEUMHRGHrtXtxB1EUKTRHrA5OznMqXcU0XlNOtYAmDmbiSHtcCbWn8W/P5ao7f9nFJCvwpsG4bL/XbIsB8tDhdCU+aANMY5Mi28fLrlQWZ6yDygy5ExEcNuzeUiCNZBgc4gQ/2BFo/tr/UMsYu2fIeb6Ha6Ml83X060EoSXOCawGto1sWmJuXjdcOT57qxePeVjTt2DyebZot6AD0ye1+Zw3/NCjiC7fX3LhVmxqm/TPZOQRzcq1lzahwhKDbSLh3DEsWXR5YyYNafYmDJOUcLRWExTb1WwJ3/kCGq3tH/++zNw6EcrPSG3Ac9qdlRipXSOajae122D5sQa5WVXQSTVf2txSRDubf+opz1co5+NxA69NK2AhoZMqjO9u+q0UJmgIg4RNAVFLgQKVZ58Wj7A57OlI6OKsiGYoYlkfZ7/N7cu3+nI+MSs/efKVUfTbVo6r3wLK3ffWk/SIC1VDKehpVcxpxKQBP/JLqgdb0QQe4f7NHqgIU0BH+3KVy9bk5/Ep6ya5W628NK5LepMOaDgsrxDZxys2fdz1BwVEJ6k2ZgVJGlFeJiixH9sfBPYFfHDnwZjKYLwfrA4Q2FCQwoTc+/v+K+Jul9ICeCpnB0d+iEYZAxzlv+Z+QSaGTNgBMq6CC3pKz93cDzlmNHH/M8nkV6bjvAi3nvN/xLQeEI6M5iElIOT7pt6sEZ5M4RzqP3jzJtnldC26j5obWgsfOHQG8RnWebONo3R7Cn/ci4EPj6Fjaj7dt0ZFMQz25HXE6UgIrHEAtJKax1D0RC73Y94ktxjYK2dNq3bLe/I9hgq6RVDjLv0/nnRNXyCofm06dZkyGi5hd83n5LTRJSQl7XRoQno37RX9kL0BgOm7+6McexQ5mL0qHJHbFI6KJRx+qYdhMvb6is6YGGNHvBZUV7T4XNz7hYcq2RXgVljNEYwTNMjBrj83bUsl/ajFoI5yXymASUZYAb3mKF3+1bQqQCBMiKNMAyYsyFtsoiFTupcx4iZ3XfW/TCQwg6lmMhojRFWw/bsUKvMAidBhmBipLoJcEs1kNTNHW2Fy+eedblUsv6YEdmymIkudDOY+6s+vTx3/ZdrfWs+VpXnQmvuy8yfx1JdoYndJ8Cg1eyErQHWYva1nyhmZQCPSi5/5ZrzuIytIfwPHi8qYOeOBzlbUixau7eUPaDQK54xi/leNnw2RmmoderjnMdr4WVe7SfgLnUwiav2bmfikdc4G2qP+61mX3w0koedeSNSjbNZ3vvESHm/Qqo6aF3yBxmrNov/mW7AaD5/kbGEOAUn5w7lHl006EElMdSjKqjpQ/RHuGmWkmnAPnZHLPuQw/Hb1CqzKnBm7ZJoY/o63xk8QLPYrM/RgBwONhMcngki7icpuBEi9RIm23P4HOkRA/5gFxvHeybhNS4YqRlajUeSPc0z/bAjMzWSuNo1UX+a98uFsG32jR14wH9B2qFGfnWUh6U+WyRdW0umYhMgcASGBb10O/9YRGCVlGfLedPmbK2zZvsxxmQw77fQZCkS10x+igE3OgimK5kqgEmf5Hq/fjPsPasv6EVL3xq9pkYwezzczY7gLp8p4VPlNCIgKNUu31R8DokzHJi3iikMJUuFd88GcmA6dEGXWDVyQhD8Q1S1HbsSA2LqRBrlzR7drLP0lc0qBuH4fv+fxsYwItodRmUkgbyEFvz4k0sf8DI/RFUUvyh6Yl4gBPBbZ24myvdJYwP4AqMMWj5O7ZYtlKAdDN/uI3wghW0Pf/ANkrQuDbD73tkswz8sEBgVxSHNsqZH+VoDwLo74ucCXYSquOb4HbgI8AtvEg98d1vthf/2IFvW8brLEMPPa8BtqpfEJ5ZxwS0Svup5+sSPs3/m56d2+O5N/p4h/1yLvU4vZ8TJKgSmyTGyZtV1Vpc4gz0JrdopCjYPM9NrOyRDNy7U/kFZzQ4uDGd/nSga7aYkjXXA/37lckAk236ZEw987PJgU7uS8iknOsFDRjz0K1XI/vVV1KTsN9/r6WmstjZM3sX4oHX7SQ36NXneg3kyREJgwcyh0N7sAfALNmuT92bR2MGCuwltWYgzmjtfq5JSykuJZJCBnDBCZ9aaRkd6UE0kkuT6i4rzwe1I2azt0uGUKOrNO+dXrHfZDBTT7AXMgtKTeUs6ed89PmkSa5tNVSE6LMv99/SWSY8b6QjlUckUzR4vjd8cDddedtoxySCh1/pGE4mk7H+5L6LUwLj+LJ7nwQ97jGgWAp+GLy9Mvr120wmvFE0y2chyUgEsHCDt7RyIqpVmPxBlt8kifBcbMQbBqWSWq6Ocew24q765O47134xCLIk9KrXjphLOwbnTdLv4LjRVw33EGXdXtY0hsjZs5jvuy91J7KECo9LTj1B60BGlSWY86Y1fmrKndYH6WDfuPAD1QSPcW4IlZm/mMgaBPSyjGMgp/8el9kidiqUmMGD7Gd1AWGEHl1DhfEJiUfE/T32zENh2R77dvrQxUyGk5zVX+lJbBOiKREGH/JEChLmRU4iDju8BsIIX8y2/G89tiFBsMWbPDFKG0XX4ViyChTTXLf2VMPwYphzqwi7S2x7fpBRxL1qFdBRK85xCp73FOZ78++nP7FPpJ8qbVzMcOQtALoTDpvYV9ZH/wA1738GhcIJyh/KH3+Q7msDxC18iPr+7ItHJqToBWEqpFsKhB8mFj+LccXF4Zm62qE4KCHJ2Y18yGS5ju877wvZoUWoY7mxQBJ9UOHKwxzLa3UfGEFGRLNUBzs9PzgJ1fYOdk1APi9RYmwJ9ARibFXFL+V+A2vXn+D6iGRB9S4S4SP/7RN9cMHBqjSTl7xxo809HUrNfopM9KYiwV2WZwZU6d9KLu9tD2sxMLdCkMT8ZLBiaZonquu0XK27XnWWnQUAN9gOXII4180r56jYoeY1NKAwjAG59L8qzXBhIMYNu2nyzifEX3/FFbAVwcZet/EvozTY9Kr3neEnmGcq1rMxASlo7Q9f76L9br2FEYoIyDM6pLKD7sfeaTSculng2t/WW3JO2JcKd+EqXJfr6bNjQr6FxQShP6rfOv/VJ+BVTftpV1MKzCcMhS8WO69Bpep7L2lBz/MypIWkRFWQ6b4C/BByPZERroRb+sG4Y45m1YHUUR55Gbu1wV+kDluY9YNHcR0BjyLX4PGW0QFIThDVX5TsZwrOisBMLEsEfbmFmoxKFSGW2nNod04hYJcRen8CoPVgJq8evv6YJGukGhgOnoexR/1TKeZNG0MdGOylia4zwWWhuwe3J4vwAj1U0/wMtHdK7YhalR+K+Y9Fht6+Rh89rvpGHY4qbglvALC96mgG4n4rhKmbdp6+LWEoIXQBK8dge5TtrAv8kCH6qEVzi72fUd3OdD/wPSuFihyDBHJl+f39yc3NXMUp5+mcAgycg4cikK3N5yfE03oamORCzkSFaq8oMXdHG/X6/9GIDkJTFgvVVRrUIuiLeWtBNJy2ShbjlZId2VDmNFWlToU1UmRvRb8AvK2rRE3zH4R1duS+q5cU36YBYy9c1lsEyFSIR02RUW8c+5fgQKHZ08ZpRAHxXF9ohXk5nX32zHSqFsVaRblybrEZIGhde4JphfDzKV/Uqfo9lO9SOuvEnO4CjsxcBFW2rqkzMLEUUYBC4aD7xwy3C2OeQ7CxeDlZcDK8FJ2w4F/Hs1wwOnIZr/uNoFiUcv0DG8AKwQDPkUkMEcyQaU2wPU7v7WNPj7SHEtL+TgkPJV0lu0Stqh+Ui38eqjYh7YIsbS6DtM8S0aXn1KIGYBpQaMbssvbZJc5m23uvzgW+rfEqyT0j3dblR08JN/6nEHS+/j6ZiHPAt5aFOgNqv+GOTMTT10pnmZvowLYSvBc0FyYK7K38HlZ+WEFSvrxonTMFl+Ey0aHs0D0nS/bHOeb7r2EJ78FWlBxpgmhbOuJLH7x/TdFvUCGgkYUCS7qZkZO52QxRFzFgpODIi3rxZgxYST7dpcVGlJRMr3z11VFVnQ+O0QtdYhfhaUCSBYLpXVWrwJW/WchtF6roqr2+fQY2HNOwR6j93UbyqO0ZSWoDf5ZFkM8lhOHSGoUgWJJ171zVIalfxKQrytzhmdq6tefYl6tE4R4wfSRdjU5IW4SxeY484Gffle1KhuGZlZea4DSyDcW782RXcF3FdkeIZQfXcEiCeNl3/nl59iERL7DDcDjK/qsOnPefpOkbjyau0VOuhaCdNTGmoiYJ9HtD7L3KtgT0ktCIrwJ3XYus95Sdag9k3C8mf+Os74HhP+XrdD7wV5F4ruzQR+DXA7Y5KEhLKSelHunB/3hZaPnJYFIwhwHp0stCRgrjhG18NPEzUTzZgslbz7aIbxwjgQP90p6kujU2LvUJncID7Sihib83p7PnKZIqcf6cQQTWX7/i/KEvLou+qxVQ7rpr7Ljv91R1bAmFg4r8ZGecrAvp2+kr1ShFZaV5ecawInKN6hTmHODFQlEbMYYMK7ITewBOj+HTfc4FVlH6A9c4btz25lhCHgb3g0y3VCf8It5LSEj0BCDCC41v7qtbweLbjXvhWcTVrKJ30ITvKvZQAEufk5F52wZaX85OkXuFvuFr8XLO0SrRhlpuAWKwpNRSRQw59lmu53nuxUWJP3wj8heScsc8pSuNc8yLJYkZad7VUvs1WeHPjumiJkJukA1x0si8jaISOD7E/w1bikOQErRFuf8QDcKL1k4wLZ+Szg+/C4y1Iihm6ny4QzHGQ4miQbYfn/bFs0rAXffihOCAC1Z9b1cjQP3GMDKn0sOYioeFKYYpsrJyrqHonD2Y2TyZLy1sEwMClWBYYh2iqr+uZzDBjQjhU791do1fQUs+CnliIYIqP+cJt/4tu0asnWsuQBpdtSlp2MlI54yQO4Hr1ahglXvdghMVKNFZpMQczew+KNCw2fkPSxGaNTupfzzt3RaZp/VhOykKTcvvzQ5d3/UqpITm8mWA4M1DLJjN4XEMHxbUFkS248wCTKS8yW2nkpCp559v9vCuXrcvKr8ZuIm9yrFaHssuPhwyahxUg6jtNAZwoDz4aZdZKY3Io6weCPPKJefOI8erek53rfrBVFT0j1vAmNf5A4ZuznNeWxkDFT4+aDcixCg8pMp8Ot4W3zoN1rt7p04W33hz86vL+jU94dn4kY83JhGxSjQOyhHnsDMYERKckMggEjCtZ3j+5ISZp9GNP5KOOjxmbRBNAebYKb2QhBS+WiW2JzxFn+G1bi9+Pb/3yPV4Ev8mxEnG4Qh09njhMvZPqnaNN5HJTJuNjr+hS/OqMQWQqGOdgFrFORbeILj16m1L4VZCOzMFsc0pRWnQWAS9kKSpIkV+aG+s6b5ojzMDx4yncCEfPx+VxVFdbflJyylDTT2D7xE217ONQgNfmtP2BN+U5vHGm3wC3/E1eaULDpneI7jutpja/Hn8/loj4tvzBPBQYIUep1mPawHCgaWEuZUNXtvMmQUbYgE8b7mVrp/esAOx2ulXmT1fYDLQ0blusIFDzWp/HY35XG3yuPYpiAkXqmBGEziXJK1dITIlY7yVGnmEAg2QAvJZqEiuXhzOYgAwWY6+UWmpZ/wf99nRSP+Nx71Ce6cI/zDb/54WJhCb4DT6siPNvvkE5HAiXiWYFqSJ3JVDUHMgIRrB1gFHh46VuvtKMmRq1yzNbtblpowYr5xQ/60HwcZs3tWNhkKqHKYBHbZtkvIM3Li3hcnh0COUpDPymFXjyonGPOwb/bWYF+f73ktMnSUavHEqcc7OeeYK40ftx4vmeuBW1bqQvAleip6czF2arPj2xTL0LGKawo5O0QHmUOxp7lPEEBf2+1lp5R7FYBWiy98SeJ1vWe01FwQ6cZBXTzrKAUKPaJ0Qz21vXPjhlz3tdluCnhDL8SkcxI3RK7JMo/aT9LkPfBnLKVaFpb0B0Ya6pTbRunVnQDM79SXARcA1IfJ4BNTBJqn81edxSKXEOIM2MFyxh5ff0QQe8sT491dFG5HVkL86+CnWXTqsvCLMDfXgm3MYg8HCsrOmSwu+I3JR4x2vI05fWDrzkxF1MBYkxsDBtrG7x7DR55Gdryg+frE1K3SU4gJMsgOKBW1CCYFqvAsBcIrD7JsAVo7AFR94TfJkp60jJbxn0bXSO4FV9r1hzoe1fdj3dNK5zIpZE4RZtPAP25VXXygN0G8rkBMwNPIUZOaj80ZBOUG0IR6fT6VbxSaCOCnJeInpNAtEBeVHVo+g0lBhxv1WpLjcnuswUORj+H3eCNl06su9S6SI5Ex3dFDn1GUlkWnK7auP/QwMZpRbisO/fK1T/Ou7EkLkWJQKFrixgsbBcTTTriI6IOyP1VL0PHOsWqmegPRFKSYZQW8gMp4WPW1ocD99gR+eCP2ITKDVcPy5AVScdPZ+gxcHBOE5Q+aGjAuOKyOxNLE2MmXLNL1/iGNHxYbxk7x6G99iMTYog5NDEtnI4hroLoU0lprbJOjYi5D+1gYKsyNiwssoLoHpPitON9XX7HkykvxaDPrY+F1kgrsh0hsmn/92ykZGen4S+C/L2vrNELVx4yznyf1TvgzYrfznmOuAqZlm6QGzO6EtOXxt58Qp40h/AIoew1rFWi5XKq2YodypBCsodLy1ITrA+B50dCzVvJ3bwDT9iyjjbbkrZYFFAn3RxikGDLa6prjeVo3cd9cd9GqhFpbpqJ50UysRQNq23Cf3geasuDUWU40DEXvUGAZvANEY1HFruM21r1yndlBtB97lINdGmijTak+X6+7PdpktXYdX4gWJf3Gpa13lY7wvitnpsASs+Boq5ZoVXP9mcEO8d0T8Ie5Ho5qgt3OA3KIvaz7pJ1z6eVqWAX1y8tVH5+OvJvcgOT769PdF+n8KHUGT4+KM8PGEvmUrignm+zCPqAxYuM2A6ROFJb/oxh/nNwvKwn69Uf+/u26B6JBzZyhMzy98lBCERmRYIfmyF1tQKDHnkiEVNUTZ7EcswWAnmZz40oBLVZJ43rVik1iH1YUTsHMczBW938pGxjC75tIRxaFfgKRbuTtPMD8u0hV8erF0DKpO2AllI3/T14RsuqaeARUv2YJvfoXnOQ8/UcSGjWzHX4vPf54aYD6hQ8UJ0OqmIG7/bRLFbGaagIeQ6lqfsMNPsiDgTTF9mtAt4BIl7/vJF0PKqSMmQbA7dQzV+EVUZ8rnfgvfHWJ9PcA0ah1F7GRpuUk0/ETA2OvWLXu3wutQy9iIc2txs9JjaVkVCqWkveMcagOUYOmo5mFMtKAlDAvSm2tLY7bU9zF7QRHCqQTuEgP7vtQbWDAla4Kf9c5nYpcBY/bDslKbDYxs5fs9eL/8L2ewib7u3XYbWwGWkbND+uUviWGj0AB1tf53HqEu/9VlV2T+vlnqimx1IENNQE3IyZwFxpCCWuqibp6gJg6WQhOpJyM+etsWzCnKZ6YTCJz+otsKg5Riz2j0KU7rp9jwHO4wngMQi8QDoUFxYf39XuLePA5BBXq6cRYNxu9a2FhDnE9DdBrWjWsOwRlhrbjQG0WY1iEG31SZbWSiEnhkAJRxRiMOs7KGCVturvGqkYSow+e+oSOZp9j4H2K0nD/t3RgrEZ/Rxq9szjd3fDsMGkwhEQ11yNGD7XFNSIPRf7ziAiYxb9JLAEKcuCA1kOJjP7KbtlP8qJzvK0QJD20N7BNDI4kf34je+KHWy18JAW7sL0RG9woz6qRno2bH2IiEISLCx3pXb1qp+lyVESYNFNSR1q85khSaX+YY6DpJvQt4/tPEjhpztl4yqqLL2wl9DgyD2qA+aB79U0TwqdWOhaonUiBa9sow5fJMseMSy0aX3WrBK0C9Q9LHTAsf5WSiz4yALIQpeHiU0eLpqfBzdDINgNsQ7Rc+Ud+gn/gk++wmMKLs+ebUDiIq9q95SkmFN9IFZjNOSJrr+RIIAFR+EGaY4lRnYGF2yTGHGLws5ZeLj8Fp+9RMAmggBqFRJnn7s3kn1SNT/fIZ2UPgSc9G3OUr8Jwc56gqb0C3rwgjkn3YeBN31PJ0vACLF0Gane0SpcVj8TCAXYFobFb05kzyHl1j7XoptLJGOHE3hXeVOYPOD2xXslds/HnX1ZNz8fyA5aE2YYfAXaEt1IgYzKzAXjzIDtplQPlMugdXXzu4m//xl2COR5XGjdv9Vpa+Qb3EaYlTHfKWe2j8aT8Dtb12lIb9tvlSsmbqVoOtN1xff7y0HrzxucipQKBVEtP0TAAKdqNJK/z+r/ejMCdyqICLtcquJcHxnuTbLaMIynw81F3MZBOAllNc1o8qx5OrP6OVb9cAN3vZGZHY7wCw0Fma3+5M9XNPLEq3ku/sI1emwO/sKQxnNVfm0nJE+vkNiQKgZDHY7F5ZeKEoc3Y8emhUqg6DZAohHi3cxgEe7I0l4arRvMRF90lY/fH9NLCRGTiRZhscfscJwqdjXXi0h7k1v8wu9MTx6DnpgApHiilI2n1nkDTqe/P/haZY4VUXwxD6LyjosFlbIN5WdFzdKwV/uwwWYtTMibM+kav57shMDuw0XHJzMa9eXadGxAo2ZBpcWpOqdYnM75JQn/+b1QMLzNHXbPHRq8JltMd4R2M8enTxsML+5M59P2ML42DeJPGauRiDjlGitFBZheaz/AQD4zL0F+EAQHw4/DYrvwXd0KyI2tDyScl3WFrr2VJf1fnr2rBK7KDk1+eerRwD0udlH5JnvQKC7M5vO1vnElRqnQjJJ6RakAaoZhvJLxNV/14rwHv/FzogRUovPakzKKoQcL5OU12hR1CcDAF/XJsyoQXFfINwg+tbju3eVXhMJCTbTMywCz8K08pwpQDZdtfk7nAWGW5EWuBQ9kEB3bzHTHdgjZ9YbuIr65vXF9+h/3pEcnta2fTuKmsyXvPwEGB2VB7sHOBHNH+Td94RjYifhpzPM2J3Yy7Qjpe7oV63ysPRJAPoo9/Oh2rTrzXlpyMTcATNtSHQunEuPjIiaj1bJ15JFjOp8NLM6d+ThAvFt29yA6FvsHUQHQFlmLAkXbxusJWDulk5QamI/nky3m48pCkYcrgSgHuH2FQew9qX77K/ZVPjw0hicX97FCl+Krgh+3p2GMvEPa8FCoNl2yJlSLtcFvrBVpIICtovfLawvTTvwIou9Nuu1tCur8+XLN/XwZOvzr6FAJS4mw0ykbzSWPuY9Uu/YkXZcBdDkCR5rZsZZJdQUXUzkVtM3bC192S1TvZvvlsCgeKPsucRuvQM/EwNFbCCzuWBxHRo6vBQ+j9LUNtmLbUG3NkBwOAjsx/8vEotd2Ky4ADr5mTZ/c2X8+vOZNys1ze67Rc4/DlaGEHM4lxtgttc5tDfxVTF6mlvkdaNZB2hoXy97Bovw1H49wKmZbCP0o03U56o0SWrJNq1zXn5nhzqHJ2YR8pKTSixBymxRBHXuzSgU+wkiGpVd+uDHF3EC31FWuonzXYI6YSvpxHkiPrAgAe1sH/DqA5YRfk8LflJVKbrq33IzJF3MmRj3ioL0u+g/hUnJ68XhB6xSMrbd+ZmWC7oArbTCTT4+gwvwSktENgHln2STAsbXU/cxlzSvMl8vIesS/Af5Ne35g0gSRDvBSysFOmC4fBZVxr1wBavzq5NPEyphABEmZMw+P+Y1VeJgQJ75Tpiv2qSg6d4GNuvo0eG8Q4egm3IekYiRw5YkoXSL7/PQ3mPsO8YuZbYt4YNAnxBUajDLZw1gUE3OQaJu9bAnwLSs9PMuvH7RHCVnbmw5LtRwCM80Iy+lGVL79NqDp/Oc9TDo+HvJ3zn1fq6O0tuzT+gCkKwqSGJCy88+FbH+8gG4+VsX7iZaDh03zDYVkD0vCakquRtC/ww8tLnx6RivIbegBnVPVK/CJaQjSJbQPE6+P/PZoiNqcMByWcrgcWek9+6h2GqYDY9/uMwefrJfKR8bE2JhGUXO9jowAa3vfnsl03LUmPwbDC7txUxSQJa54sS7yS3L22le7lv7+ycw9AdrfbKnPmMURCdGG/L+pYf3HFHTZxEvyuW+6+fdrWKjPNm6dSQpCQdJCjTCp5RMGCkudTsayWY1/jpReICETC2LKdUbA196kvIGP5CVE0X6wvf0cu4oZzr8PfFAGs0HhHcwNBrfZZjNwNBifhehqA22JC6m/FefZFXLMA0Xl5TADfsMV8QPWqDPkgoGTCzjPAphQbHi1NtnUiZrIlUi9Q7Xw8dAY1czOFe00714iUoPtigsUSBMcXwwCP1MmA7118FODQUwaO4edqXTaCE5/C4ZALUVyNdyUa24IesJx3XAg03DyUN2cGl7/u1nNmOBjQVjK+dQ7lEMEbSYNFEciCBUI7nOE3316Ko3qvIqrUSvok3ImPGhPOZPwsU3BLI0+Qqzalc7AZpflWt1Tg0piD14ROxmjmButk9N/v/hLsQMBGV1HR6ojvVNKgKldhz5xLC8jHcuYfelOqv920/N41WqFtlLpd30x+VzIAPG2OesNiBQO6aQRONOcTGJ2FK1aMRV2REe33wf/OtlrUckANLItJsMfIIkVXi/Y/NjypZMj8BL5A/5tha5gNMlkrITUuYjeTUZ10E7QCPUVuZXsxz8Y30o3c9f4UiN0iGH2QvT4ctmA+LSf9c7DRCbEB80RC/LNAnn8GZrwfoPID8Mj8ruJV1BDfKsyNl2UDr6cspGrz1ngDiqFVp0D9Ave9VpIBxajctN6q/Mhn0/6E2lzH01+IdPwfUjpUQ74JA41ESK5Qk6r8gCPZPnYyQTb0XK0B1/lwOZ+qkANg2O0DZzLvNj89XECmxc0Gzmo7k4b79gB3PEFxZRIf35SnCV77Zx8En1VI2KTxudh4wg0cpSZlQ+knvUSXQK1OfpjMZUcHRIePFENUxTfPfVCiB9E2fB/Z0QSd4e17+oraS807ZW9vPmK368cktfOtmvPeX6srhbjrgdZBnVpuwm0Xto4b87jqXZMQinNwxN01V7B5pgLOCu6glre00nREfqwR0AKHYDjxO031W6QawC6XoZ0wqGmtBanHTjZND6qui6yhrEo+ZSM9QD6XlT4i74OWlBzyhrymi66ap5w27+JIdh7vA06tSnueFX0TIvm+DLJubKX+CP674KFH3p8ME2m1QW5JcX6OaF+d2kJzylrcd7cij14Lm1Km6bmpBKAohuRKlJvSc3BGqjkQvOyi/DAkEzr50DgReKOV7PN9HdGRf+182pRnErUW9o0bGJqVG8wW9Ys+680AbEscxVZMCrY8ACW32XLupzpLWVy3UX5+qYOtho2+9X45FPYarh2HEPuvpzxueKq9iB1VSZOwhFyd/L9shmk3P/9THbXw6+Z/+1TCaswUXNdOuvL4FUAqz3dWqfTsg/Cdp8g1dsqnv3VUkL+fQrkXltSuTDJKIEjpjYzEXQkrviAlaMNlQ7ZShfrK/U6OxjXE8vPPOpZAhm4bt3P/eyC3WSpiRIjTWimcWGo2aVgaMyJoLfw1DHeIvJQ/+72wUsOw3tYRsDFJRyd5Bv+1Wyc8Jjw4+k96UIwV6VZ90kveE2fq36BRjm7vN7cOQHy+jdLDZRrW73iggVaCiRrstX4PdcZTYnQDxL9D4RThOUPVDhg8t3SSKQFDTLEagawM+ubS+yZCyCi0RCHW860JpHFebv4mE8fh3gtuWSlAVtdNewCuLow5vUpVQExxEBzDP0bXwxMSNQh0D5K87SQQmHB6wrX8gn9MgQ4AOoMifIYWa8UOnuk8N0Cl+a9p7nLlgDR4iu1jTV6rYTkiqeftdScXq15g3EwlVqUXPqmNLjuy4pEhqRdNZiG2IdFz6Q1QiciLH3u/NT3rHOuWJO6utRL4w5q685Z2LIcUQMADKeLhoCLyrPQUtyzSgnIZNaa3NCqNIuHElUEucaFEgZjCM0ar6J1Iu9BvN5at8c3x8QQj5xutnAPC8SX9hrZQzhHWn7g1qmaUo/7AJpISvYAmWYMhA0nTlK6/64wqZJxdWyUQ9KBFkRDduyIrwW+WnXGkZfwWGFd1a09Hk0JGaT8KVR5OOQcqVqJQgmuQ7KFiRIu6J/AqFekyqNyou8v1T5xafcs+jV7IUyCLbzNteQy+JU8U/U0jOhKGbcdMFFboE1sUZmxU92oZXwg/xksL3ABqOj3Whh8io3tCMmQtctLWY9VU4MSLkF/PjPUubJ74fGU10DZouuXweBy6J4ENDre6Ux7FB0CWRXqby83WbvZ4OYZHc8YPja/7qtvdENuf8mdxQzi5ZdrDYxEPJ9E4/Kr+0k5Xj1Klcn3ADPacN0a7WR7i4n+h6wRQZWBNUVjSFoeJ4ZxDpSqG+CQ6oGTPZA+599OsNNsUb7uRo0ggQObQC2WUDTALi8bsSt0H3a/DqZPuBQdUtBfRwSWhifMo66v1nUrTZmevxKtvH51AqNsVsbcHi3haS0XXxL7gJtMi646nz3k8AeoWzRXRvp3aS+813V9zgwlPz6rgkZiPh9nR7fmMX/ThSMiAtseTg4lGoIioZZD+5MgFrU6ceBMKdrJdJ4k4Twyi2A7hn3OF8+682rk5oo91z97AnrMskJ8UQ1C/9x0hfQz/jzTzcRS+9jKbUrTiyG2h72QJiDMmj3jfMrPqoClq0VekDTa+6mBd2XMTbYE4hGMZyiF/h8pHdppfY1vTUsmASjNH2+NRdtLrgZfx7YgidUI/FLxTrGfwF4QTtT83WeHXefp4Rz4mhAm/BiHkVbUfoA/UzfUQ0JJfDUSO36eLrMpFCkOI94FvlOfNqwCh0t1iWoAvdEBbxaOjFNpteF7Gjt4GVntCi4gAk8W6u49lXJ7Q51FVFYKG2oLd/jEYoo84FpJGZ5Ty+O7/Us25Wp9EpwRthvntYm6E/SdZY6RRUHyT4oU7ni9kn0cYeCmzGvoeVnvCL1dpRlu0dKJtBrXZxCQLxR5bIMGTDJs5nccueLbN/U3mLixABmZpkfV6zA8CtDX3SY0rc1ZKuhAFGKLan/hXRXNNEutSjPh+5pv276N07l5uIM8zYBpQE9OPRXnoCsWXRgQzbJLi8KVsX6YvAmViOsiSGn6c9eCoRsdSU01I+jPTYI014Yq+9c8L9iQkh+53BUSN8F43NxCNuMuVGJ2BYgNovEnuMRpbB3yIC67JeZv5zAsh5ngbKtahSoZcIlLc1TCZAmIxcI0sO07q+fdZ3lrBAkOQ5AQygYk7Nmq6xR5sIu9Kec9rbFXmMr97ltyniSZ5s6rb+rzaFPIVsJZ7k0jqc3FqoFinmWekrBA+M0e34C7UslKYJW0klk9LXG8MiiC/O2iV1tWpisScOoGssvwWxzompEpkxV3BjuJPDFq8gRR19tFatNFzens+YpW3eucGUT0pfAKEDqHPZ/f53FYlVZaVDzLAA4cSdKj4LqaP1CN0zaJI5Oyq5KqUl8S1VhglV64yJqOwtv4pDP1AycOIDgcekaFPPnrLHDuWQsU4zmA/mWHR/zTnGuKFUFFRcvT8cUEh8qNDmMagB0rDWoF4nhW6FQBw/jUgd9W7c6jQEzu+cz79vHP3v0PSHDHtJ6bwWBu2w4KfhzzgZiniluOW5zU1cxkrDWHRtX+bv9fxqdPyxqnn+PU/NbDIETdLKEmUzBXfnbSbqptS8clxB/YTVM6znc+Sym5/XdhVRFecIOMUlcg7ifNA0R/SS7b3TC6XusxTOxjkEXoT1NznsjS+JR5JKEq0QVk1NR+azCkDr65A1E2yaNOLQWPiVUhwjZwMsADx4msmnwRimwDnSe8/eDqqZVAgKAQTUTptgwC+h83OYMuerhI29SC/T9LdvLBmXwSPquv1g8bRrO/XF/O56B+2evYwTYttjeg6euFP++SQSa30JIFBNXp9tkxsBoJ6kLIsTBHvKucRkIvVS58ERA7RQoX2lSCtDHURoAqDnc46sTDyTZtkegP84hr72TeiI0Eg1eZVMizUCJvMlRFyVAAT6atSJxl3m/OGdqn5chILtnxC1oTl/stnqJG2BeMtdDEzb+NIC90XZviKPek89WYr+kWVSXARANiP6u7lOHCvwJ3H6WTKTOf0S7/vUgKDhwZenJWR2+8mkAIJd3h//w6LXWYbhH+kaYX2jFSTr8FYiKOykeH9IObFLo+qiUO+zI8gP/XXyyYH9pMBrr8g2V4BD8zSubAPye00IZ6sFEcBUm4gNjnpzq+8dNq73aaBAy8g+MhHMtGG2UeAHaTJZtqMWtBzWbaL5mk2dyot2NcnrxM86bvI525yyX0tNTcl4WIsWFU4mQHHojl3FT6p88J64OIw3uU+bRDIydXQ2LyyhF5BgVfqFyMQvhfYH2bFLnttUgRCcj43zLkzqHM7FMffffd6wGFWUNbnlYZ8zlhK8b9LuIIIWtkMuvKn7tE/+cheBV9qussC5qgHUB9YDzbRX86+8g6uyIyRa3gar30TVXm6xtvcET1XvVWiT9h+7TkObsLqcz43N8Ob2bP29AgJKAq0uaZPmNryI059Vg+1FwgPQ7+yS2Tr4MZ+D8c12rRv2dJJlL1vCQtxBA/t399fh7kiBEgvowqS6VfXqgkaR0HvP+mZwb1bYruyB7A9rJNFhp/4hZs9Ftxj1sJiQA7h8s+baJpTbO4gYf1uKf0IzxeqyaRpnLidykdpf02IrYuhx6veBf2cSg/tgIOKMPKF6b0AlGcVtfYRxrVYSVvPt+yKhz4tKZ4EiA8KN7JCuMmemgNhbpkE9e4kSzTmyTvDuH6mc0c6ApbtL39UMC7whTLHml+cvojF9Rp1+DEAbvpdYFpoLh6o6ilg3fI33+Cy3FflLgyTar7fGESoqloP3l3VNLLaxRIquvYvS6PwsQj1CQhO/XUlCt5a8rnr2GYv2ttx8IY2D/f5q4e7VjDFvaig8w3TF827B6JSooWDhw4DpmKswJTnZw3NDosgQDahVYD9NTfwSGwUT5qjbr1PHQF4MA6JopDMXYAM1PmjKsO9jcbmOt5iVqOuIlFKxZ/i3fqQGfJTX7BrBK7YEaHOAYQqGc7MNrlcvfYrHEo5UGvlHfNwBg9ZtJVvg/w/QeFPskTGWmBKr+LKpZdfErLrL4s8h0OmTBYEUaP7KbZLZI2cdn9c2UG7QpOphyXqBFAsDIGk1mXd8e3sxzFJh4T7jPft9B+NvGOTlpx2Bt9BoDe8HTeWR74LeMKXMjDTAeJDdI3TluW1k+gKxnhsvrEKXwGdobWmJzk1mQ0tRlfLMTasYUIBgbwlG9CdHkdfniwe2DhKf1JBHDpuQZn5wbvG8ZKLa1MBoKlan6qD9OxEUN/Tn/4mlCbbaSTv753oZhgI9NHA3AnEaCb45iRFhTbvGF7QWGlsAExy1oVJDyavUyvFBsa9/C5vFm8W1kIZ4Co+CpT8mRwFCaa+1O449AMb2nvBzXqy0z8KAqaWzy0ehLE6t7FWHY9Feb7hGXpXalixfX4Pr8/YbNi8Y9Hcm9PtUJC091cMxlIlBPdvbnGIZZsYCr3N+XY8e/OwE68nUi+EVv7uNoI4fnvZODTVoOLaX9f6MAJEVeihB/YKKqSKkY7nUrowV+QLOnkJV5Y1ZXXKkxPk8vHKu+ka/Ax8mKG+gWEbZwL829b0ojXHRNppRTMfdpCjjAOUIUUh2V2fhQo7cYMFXDybni+zS0Lp8ar3aziz61ePMUsTIb7rTzjpyarI3UHLrboJqrC/8jjDkMcO3TODflE2UV+6jXS2UHiZRhVKK/IjVsfGhIKAHsSC7HsFIh8j/e8oyOzo+ZKRj1FIAYrQdnFeXmoFXyvGptWxSn4UOcpZVF+eo1zME5ghNKrxxaGr5t0XdEaMwvZkN2+lq3H4ypPsCVj1i1jO5TMA0o5JOvdL9CF9WgIBJ9YfchVuvhVYnYmk8sXCcOS1prqwVEGANblrlgeRRpLZ9yJcYwlVxzB8Qx3pfti14DV+1LAZxpB+BkvnJbhzlvt/otJNIWLRnrV3IeazRueiJMBoj6nNKSLBgsLHzERhS7nJ8Y/xuvEkJ4/ICy0D86k3iPfiQrecplk5PJqiUpfCkIONL8nQcLF/82mACils/a4wXm77YxN8QmzssCKREiIAccRVt//0kh1NkXhct6XOleTAcWtjytVL1lB96MDQGHQfSnL9z0R3p7ajffZ2krUXXolaqjPt7N6T5MMm/p8GKBtYwaIisul82uMALxgQsdNMBXtKsxD3bWinys0EOy5RQSJ4KrWEr0M23wgObRr1fgxd9dqKfoquTzYyamNHuRkk1GL45bMVmD71hXecEOC/Zwu3JWoE46zu7mBPoBvEkHgNAmFWJlTGDWrRWtR5mEcLEdXIzc//+lEilUCaPvujWcbl5OeCl/41YtuvsWudmuWmZfibkw+eJ23WmMOBmZub6NwSMgt1iLppxKf9LMxYMFlBfFRA8GEpeG1aDCPWY3sIRJ6PGAecMGiO+UFqUbAZeUMBv8Qiooq2EUO/BFQA7Rphv3cbVFsy3QzhfSIZRX2xU495t0wExiZbEjTuBmkK+9KmH0/jdFN6hqTM1EtMkd/Hue9UW2Mr+W2M4XPX5YhtsP5r8u+fyxn9rCc2TU0dgFbJ27gN9z5PwFR+mUHDxnEBDayQNYB7SATJyv4gSDQX1rm7UykyMW7mGvlFIpo/MYFk0UP29ZrNbyMwRyz672vqCGWQ+IxY0A5yfTJlGTTRQsa1CzHkaEF0vIgfXM+FaLXRP7zHqjw+M2JBoy8DvqIn34+cevTUQ1DX95jV/+OrZDNlllILJDcCmAH61Ry6amjzxSa4kiLrGdH5HWLh2oMsOw5NCzUoaQP+MMpC65agbnSgzP5LVCENNyzAqi1amfzwaLR8RDmuQR1HiM1kMTHAvYc6pXVGnPDRfzW5p0dUUuIITV4TSfG3ZG8LQmq+nM3PyzBo+waxPCCAGDfUNfOYC5Gw7XEFnS1SzZX4N8qvwII4+pN5oHWG2I2+IemMSSjsx2KeLLq7nm7sCIcKebqfGQVbRTsbHVYg14200ONSSBGzUCd2SsDO7x3oy2eBi4iik5KbVNNL7FaTnZ7T1ePwJ7O3Djs06axGC4qBccaQaWbEfeeY5Ktx5RSnAOSsoSha7dY9zIApkkkcsrsLYi5RX5uCKIQCiznrPahigDGt80FtjNz8PZXAV5gYKbHQwbpeTcyBjrBJr+DgVB1hloIVD+U8y8S4celdXQRBaeOA6hF2wKw0F4u0tHgqXMPA/0MHoChoHW/qxSSAWEH/knZoki4fgR9Pgtq8d+FS+kBvoUL46h228+qNy88qzLfV0AIc1onkeTICMyuM4CD3DskUnJe3WZhoorvGjUvNklIlM9022OPmzmbrIzcGcOtKOTWjxbLHZUuRG2csXUC2BtOyldJ2VyqKIj/3leWWR8V9X9Vl8sYvSG36Y4X/QZNkJBKtICfUGUXO65beOz64j8dk3H1GQGZDaJ246V2YFicIw5mkjFwiSlDRtSzeXU02Kv17yG8T8ZZ9ns+kBhbGyCj/vGL9u8Ii+OqvuZYJj+SGL4UNrbU7fTnRy1nvh+3Fev+IXshx5hC8O23Rs64s/ScY59qq3HYzcjOoUeQvJ60Z0/HhLNX6+mzREG3bjWO4W+uUvgoDaQHev4t+6C3ct9ZVMFw1mcVCWhlD5YJtkMt7tFS5J1E4NFSd2E2Xo/cVD4+abOEllxVwKi3zZnshZQUVOWZZ8Cc02bbecYWCUkC2rDnjCgE/y9bQTR4O4h/t9RN6elVtKPcKIXr6UjCTPCpQOGNerFZ5SjuKyczVKfThCr3unY683PdQJgNV9K5R19t7COMrZ3KGQof5SSwrhfXwZ4FONJAzfmHkM+v7/a9tpD+DcPdTQ7Lf4e5pn8bHyu02rhrnbjr1mYo7OU8ijYfu4jgzfQZVStBZ6uOTSH2cgaZdwBtjO4XSH0jqhZBA7uR1ExRvtk2JS2/t/TEF0nq9jdNvYa/nCKKa4COzXxXKeeOwFaZSqecS+sOUzl2qLWAJFjUCPCQYyXNX/mjralXIxUDwmz+WGhaUyO4r9x8x5HuwqRuDS1WDK3M8ilkYxovxt5gL40FOyOy7c4nfe6k7Mzzi1Hts53O7KG2ljTQo2F6P32IJi1fMjxFUkv9CTN3j2u0ELIV5/lIfPyLIhWCS8x3K3ht+0hWUeDJJAH/V3FG1Z6HixhJrN5Gdc4P76gPOWY9RWRXNWyk/j7Z9x+71jKiQQ3vzpFHY0wPIjZnIWOHGyYrGyppL3IHCSzpRuj/lE/md7fS3pfleOUIVv8Purm9JN8EnzTTJxDXHfTacNiSR9I8yzTpZIP73tgCZiaRsrApzB+mFx7qu68LWrMDgG6S179C6zqIFqSkaop9XAVLXLvRa9Abto7M1vz2E9YpgWEaveHWjVe+xPztWKjT69r37rBOZIx/3MijjpRKCJgd5Ycau8uQFbWU2GhfZFo3K3nrLkVhm1O4AfNHkiP8PA36Y2MrTeTlW4j2l6sJgW7fCiutYUKbruVZXyQCbflA1xRtZgEyxLxlKm8A/wPvORtrYiwzJ/2deit9C9rGGYqDsmGtL8tE8+bKXj4aZi1bJ3voe9NiuRZZknd6AxtxWrWKDVB/siAAS3FP8UMuCSqxQcg4353udtjawRanfNAugVb7v0w9DEWbBr6+S6GLzc5DElpEjVNL7lnfXnGi2yC9nlGwQOJ68RCeW4x0Qq9vKxwyL/hLmB+GnKWkxZFN4Uye5u+fjXRvA18qyqJVmE7g3AAoxXMh9vR/56y9iOAtKpKQQYE44UxbBfh9crBuDlPqk6XzXbAgXwCdwZAJpDVyfOSvdklam2xRqsi8o4S8239NLud+BtBy/g4AcvWWq6NcMQC65QIgYIQo/YZmnO2QRJqXVEQUoBdLqkJbRiz2x5YhLWdWVDl2vNtQR6Skd8Kxq15lKOQTRHkdSbpaZFF6xr2NtXAfJ8z48Vr4qbMwYjrHDBG1sMnrV7N08lZg9V5oEQqM8b1DqBtwGihRZs+87lfQE5WlkiNN1jHgi+KptqIbnPqCDBGe9YSWTOIW0AllW9UQmfD+qH21FCCcfiyEJvYaBkwfqn/0yKbM2x5WFma3+sW0FFPEFSu3iwokXboeAddhDEfXbw91Cbd738YCAztiIncis1yb/D3/VVdwCjgmbTLkRh9Qh3LOj/J+aTUK3TVVPktfeySFp472v7JYBlUBsE4rbUmaO5lml9az3Ql+UX/yNjhZVmiifHSPbWMNSWpf7Bf92y9BqJwlFzkBWEQ6vSx8jxEwAag0vFqaSOIl9bUCqPKQofhMx6q427wyfhqb7EtxxtGQRLpSuVP8Jv6b56h6lrK2vnL1yzz/aZvhGCUeg8fSzrCb9EUfAwTVSrU/Exc+9Wc8PvTvwXx4wMrKxu684Y6eLKZuHV5KTi+RxX68904/u6kXA+ex2d/wTKA4BLyqYzSqtB2QKWdTv4qKfRAWVkI5pAHFA2FJlKwD7gYZdGh66yR8xOnFHYHcjJN3QaJiJtQkAyzwBvIe1RAsjqU75rMvuIkPzydFjYSWbEWkLzjTSmWGNCsD1oVemSKx6raz6VpK6yhjq9Y5hL3aaKSZF66wqlSi9t895NBER+MOvttAW0ZwjGJ9WPkplT62LMc5sofxVenftLdVrv8V+bsPTmfNKbMMGSjf4hj7jwtZNI5wqMebsf2kl0j9hiJw31Od0YxWpRry3iZNPWT93S0jarK/R8ztMS5Pd1yZ1wBBH0dFPw2jTpuaA8U1E81pcNqQGdB/TCYZm3JDMV3vm+iDSv/t0bLviQFgrKe6I+FVfemk4+aq083n9awmNzrfgTxLKNMArYrt/Bl+JqgAAJKEBgfxGsaXN6mfP1I867ii/d8MHzmLCQHNot5Rh4FtDS9iPSWAsCbVT5RjcWK1UtGvS3Qeex4ybDxvJEKRHhWYb12v+aIneIcjyBzNNcaJDNX/O0NFMirLSg/pR1SoYOntIyOSUNAPDHcTM8aFfFLYI0h3RV+W/a9K/otveBQhkKWX3yAGWfWDtnGALh+R9bqXZ7oQl2YqKw1IgcCyZaZifzfODwxZ9EXEbT1T86c7Xp996H/nwy2+tA4Ta4McCEvQ5LmWJccrQkNopzP62OyTaIF3HcvJdLpHzTW7xsxtA3EWaBxuDRZQa5kHmLeIEijZI/5pI5QlH8bJlBwbKBshM5qPxDcmBvMTZPkHpNj699pc5mhQ3q4UTLOGTb15pzaaRP+B3XmZJ7VaD+NQBkp5OC7BQJ/e2e5PKYLUn5VQyrjT0CJsGz0Mj3ceizJTZGPXYJg64Ujn3sI8XefLIFo3TDOC+7ICUJ7qzBnuIofpVZvSsHI7KmSQ++Ga7r9Pr7ss1FLxcuFR+Cr0aYszpTHrIZuu3fXL5v7XnWHlEFLNrd7ZmQDZLk0UcoZ3pmm8CFakfOUEcHCfZiqwF2Z0QlCW79o5oIfQctqrfBzicKjrv1xGW/PFK9MKzrsK4FrDmMV3TDgy5FT91Dn7z5iUv5vxtSF6s5qs/tB0UDvlihdwG8RGSXN7P+W1zNllX0mX+t/lmRW9j/lm4ppBhnHoJvhcVMFNCTvCRac1a0XWkHD1Yu0hhvCgiHqoeln4WX0UGx587ToD/2wnoxemj3o7d9l1jnVjnKjQ0E0DDVc/4mJyvVS4TOMZgwbYIl8oXAxCFRAR001k/YbRRoxq61Og1US9DUrIidWJ/tltZY/gDt8S7pCXMTtFFGT6783rrb0e31atnVGvDuajzF2glA3HFfT2YmYXprKGnlSRoig0I1mtor99f4BXXAkmf2+oEST3WAIxBmfrepymfNrtitzr/nGrtg4r/mJmOQ4uQhgHddRk0tBlWiX8MGkRhrwSgcDw1Lj7zeRC6bhmqE9eQifJttkMZTAV3hqS16K33IlDTxuauB+UetIdtiFyZ28LTe8WWVJ0hxSfOP5MFmIZDoXNJRr1tqunus4IF515OnbC1MJukKtXnPIxrCe3szPxuhwmUqxVKe335jkgpUwOsz+152efRhnP4bEV35NFiNNeqQmraLMTqJlZmf+R5/bMba0lb2Q8nL7Vrg7TJo5eYcVcnxD7olfeDAq+xGpYwiauUz7fTCNYcfHtqBcHWnGuRBbWnsn1MTmpzUh5uOJVLbr+an0HnqZZ5D4JTMlIfaQVBMFWOO9wfxJVwFSCRV0h9gqfpnjf54AawDOJYpLnPsHJ6AdafSRi5nsqwxa7EdNDhFPTY0WUxC9Ie/6/GQXe9dDSMVGMhLa4sE0mGq+jXJrj9C5DnUBVT/2rslYgysy/WNvScLtBGHEAblxav3WEXu1OnZRgVf2lFgJkFBdvWUwzAkokH6Ol2COR1/1ZqgFX8ozQQo/sOs9TRH3+BNlxK4LYBGbdDfma8kqm2vhrPPHZttnLWLH5wVm73oYW+zbHr9oTd9rgROiO7blR4qpF4rHeRNlwG+ey9KcXvg1rzszLkAOafqSX+2I1mw/aPAF55K4bj/fSb/C3n6bp4vaBFlw+WTmuuWT2jrb2F9ICnYOPCm69upKofFUOLOEbgrlc0wIhmHVImgqIhH2U6C9pk6HCPdIVBtAKmINh9wxE2L3zjAQZEEZIKHovEBC3vE3NIlHlqRkybQqTFl3jMv3RB9Bsx/kh8JruIpcz2O4KHrE/+ERtRBSieZXAeDu8E/RAgXPKKnAjA31rAPemZx90LLJgt/LQT02LInMrI5oDznTAtEf7JGUQvFo8HAgYhbip1AKOKHJLbGbAC3bC2WeQF71CkAszzl4lkdZP9+V83QpVNXAMO4CZUlzQdKFOvPyy9aDaGQ1RDpfoTfw760fyh6oIvCBFhIIKWcGyttX3CbnEohGnMT0qIYawjdP8SgGxRC3M8oVErGK9Rbi4QJu6Am66CoxtRYsC31R1d6aXf7qCtsz+LjbiNNsTbqaXRfNLqLDyLdnO+UkYgZuqV7sQoeEbOOcunTUD310gwzahwhD+YBOcaD/W+ypzOPPn2t2C0+k2ypf0Wh925ZWrAH76Fa9+NKPIMzFjtIzesMZGCTNqXztqbkh3FGVxgy7QPwWcCcGZqZ2kXuuivBxjSGAOSFxTMnhV9G+LhbMM5Cld9FLs3OH5q4fPDqtisNnGC1y3dYc5xPReL5lzyv5X9nuGmJ+JeEOZPgmlboqz2fuYdnp66SCmdHcz81ykcXOY2InTrVrDDoF6FeHHt+iDIkzkf7z3Tfyf/NdJONhP9SzUpK2c3RzOibgnfK7DPjx37o2gVnnZLnYKc6lmr3BDU40lxkW5X6BzEAf2bNMkZKA5xXKih2hfS0KWmci7aDWnU5NU61PVawC9E8tiSM7qwEYBblFmfFS3R68NDqR+JxJ9sR04k+id2YHx7PBXwFyeHzcrQGswp2tYFGaTXHjam5xu7l7/jrvzpQwqERtdqGddyaD8c3OvXR/xiQ4hkf87/Rr86JKR2s3wsx1qZXc2Bb6mBUUCfdPYcT9luQORniNoyMrkvcn4f+UhFvm1rPuIOXbQSpHa5X8oSFj35Pkmr3vwwLErXmyBPRAzXHlACPyyL8yf3/Os5TQRDyzBO8OzNEAab4Ybfb/Ri5ZB/uj9sP6GmCEu+1h6VzyE/sZB848RGVA/O+8ND5RmfGBR4c6q/cSnKziNDGWebngtx8mS8gNu6Dn/hgPL6y3+ADS/va6ugqYWgWHqmQLA8gwc5DOZwIuYdEWT0h+t+8gyifs10s4t4oE9O9vMtklXoVC8osw3lFFrS1afhVu51KoOKYSZR6DAxtHvYT/SNkk++H2Ed+0mAh5WyIDKxelOwJbsYm1DHuaE0WuOzh9UYgROGZXwEc66amE8+Agm2MC7UDULuvuuFNjmW8ZRP7iVcr+Na6+NiQhuKgobtP1ytOeQNLR8o9EhHlUle0eGDDOzbBXhJTkebFogQfn3aejJGzwAa7y5WGH55dOBDAsfAGkGAdI2lREv31tJL9qIhtRjnAvcseA7u5cVAAYSxZNcbwuNHDPNMrV7MLHK6MoYQ2IohgnTVqIMxTv+2+LW6o8BsY654QUyMh1KeCwaJMMIMWdeYtOoJOCypN2MnPuIwO8hUj8GSjfG43v8iKOI9yKke/w2SCNkr7eeQfQNgp3CaozbevYg5P9Zc2qamEUqqTN863SnUOOKsfv3zeJJ5VDlqzsF+q+Go6JuLBKFi09UDFw0MMKWUCjUD0f8W6L+8sm8MHBeaEQw8F+8e6YvzYZSXT/GeEcInl8vBTsE83+kK8hFDTXtRXNa0JqrNqR0mu8NKUMyeTe5V63MeKlyG3JJ6Z2TyK8kUJKn1c1w24uKfwOyEFoJer/3uJogORNo4oZb5nTQltA1fKn5R4UiSuC1HdLKO/km4wujGSLot/a2cS/82MAL5J+IgWwIk9Z2C5USOggDdLSVMFHHkFOW4Y7ion7v3vRMlIA6ItqvmD6FodsDI/ns5+icig0lWrCDyswLDzOx+14E7DT8ETeJJePvFH6wJrf4epabZ2mhEq/el1yNz5+9qngjAYuqhV7BCDcsa9ylWrYGG9JZQ1+TFhTfxwrJkKyxy61w9c1yk+X/iiINpRUsGy3OsjOcVFqtAzqbotbTXYMk3A6huY8Ry3iPUW1YYopaj3ZUgyElYXtFrtlhnFmAFyz0RDcorJ0yi1yXFVldTlmWSdFknUtHAzk3Q8+lbM3FBZaL0Fu6yyZlR+Avh036utTe8IAAbMIKCwHbTSwSZJeoBB+RAq06hnOiJW+lTiGEj6xbnwRCnXc56wZM2PIgX4PnhNIuz+jS96ftrj+SgIK3kfwYjq5RUmTCO5RtNt7KuAufOaFnZi3MuOIZ61OYlVxZjZbHqr+aT3ASnaZGb81BS5TfjaTBrS/G3giXB4jLtU1Gsv0ZoTW7mepGiOu7ACZYRPEzHD/v8nBnQ+iM3R/ACilPWSdny6926S+9AUJfcnLhNt1DSrZP37XsSn0Itc1OW5dhF9s+GxPd9+whHRMGqwuTrbYy80aGa46H+bp/RUYkN9tCk2jqvFowZBClNIznTOBhCbpPOWdHP6IXYT3zwKFB9CpbUlZO+ck7wM1+Yr6061MaSkUMjJklTJZA055IyM/wEx9u5ReY+WyPqtjEL/hhwbfXBrq9oD0m1fLtzAbIn1rx4GpiXgHvhSP3nl1TsV90TVMkySzg8FV+FVpAzq8Xgn5I5NmAYVxLbtO+MzP9k6paF/jRvz3Ct6ECJSmAQDw6p7KYlp0WGxAuCKF+L53dKLEgF/3+ro47NO/PkXBkBvaRzkjV/dJ1bR6GH8o4y78Y/JS8YgTGxLPdEQ+CKrSrjra9ZSIZKFdLd5ae3Z4L4IqnM=" title="Mekko Graphics Chart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26247" y="2081687"/>
            <a:ext cx="5458210" cy="4326975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chemeClr val="tx1"/>
              </a:solidFill>
            </a:endParaRPr>
          </a:p>
        </p:txBody>
      </p:sp>
      <p:pic>
        <p:nvPicPr>
          <p:cNvPr id="15" name="Picture 1" descr="image00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959" y="2366605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 descr="image00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381" y="4957423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" descr="image00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508" y="4936185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" descr="image00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067" y="5756076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" descr="image00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081" y="4357451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btfpNotesBox218750"/>
          <p:cNvSpPr txBox="1"/>
          <p:nvPr>
            <p:custDataLst>
              <p:tags r:id="rId6"/>
            </p:custDataLst>
          </p:nvPr>
        </p:nvSpPr>
        <p:spPr>
          <a:xfrm>
            <a:off x="228600" y="64554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</a:rPr>
              <a:t>Fonte: Pesquisa realizada no dia 08 de Novembro de 2018 durante o CONAHP (N=180-250); Análise da Bain</a:t>
            </a:r>
          </a:p>
        </p:txBody>
      </p:sp>
    </p:spTree>
    <p:extLst>
      <p:ext uri="{BB962C8B-B14F-4D97-AF65-F5344CB8AC3E}">
        <p14:creationId xmlns:p14="http://schemas.microsoft.com/office/powerpoint/2010/main" val="3724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2639410" y="2832985"/>
            <a:ext cx="1413206" cy="981122"/>
          </a:xfrm>
          <a:prstGeom prst="ellipse">
            <a:avLst/>
          </a:prstGeom>
          <a:solidFill>
            <a:srgbClr val="A3BCD3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46647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indent="0" algn="ctr">
              <a:buNone/>
            </a:pPr>
            <a:r>
              <a:rPr lang="pt-B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Estrutura do modelo de atendimento primário</a:t>
            </a:r>
          </a:p>
        </p:txBody>
      </p:sp>
      <p:sp>
        <p:nvSpPr>
          <p:cNvPr id="27" name="Oval 26"/>
          <p:cNvSpPr/>
          <p:nvPr/>
        </p:nvSpPr>
        <p:spPr>
          <a:xfrm>
            <a:off x="7544938" y="2817809"/>
            <a:ext cx="1367568" cy="981122"/>
          </a:xfrm>
          <a:prstGeom prst="ellipse">
            <a:avLst/>
          </a:prstGeom>
          <a:solidFill>
            <a:srgbClr val="A3BCD3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46647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indent="0" algn="ctr">
              <a:buNone/>
            </a:pPr>
            <a:r>
              <a:rPr lang="pt-B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Melhoria contínua de processos</a:t>
            </a:r>
          </a:p>
        </p:txBody>
      </p:sp>
      <p:sp>
        <p:nvSpPr>
          <p:cNvPr id="37" name="Oval 36"/>
          <p:cNvSpPr/>
          <p:nvPr/>
        </p:nvSpPr>
        <p:spPr>
          <a:xfrm>
            <a:off x="4066376" y="2560862"/>
            <a:ext cx="1284733" cy="981122"/>
          </a:xfrm>
          <a:prstGeom prst="ellipse">
            <a:avLst/>
          </a:prstGeom>
          <a:solidFill>
            <a:srgbClr val="B4B4B4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46647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indent="0" algn="ctr">
              <a:buNone/>
            </a:pPr>
            <a:r>
              <a:rPr lang="pt-B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Prontuário único </a:t>
            </a:r>
          </a:p>
        </p:txBody>
      </p:sp>
      <p:sp>
        <p:nvSpPr>
          <p:cNvPr id="38" name="Oval 37"/>
          <p:cNvSpPr/>
          <p:nvPr/>
        </p:nvSpPr>
        <p:spPr>
          <a:xfrm>
            <a:off x="4444067" y="2010860"/>
            <a:ext cx="2145625" cy="891930"/>
          </a:xfrm>
          <a:prstGeom prst="ellipse">
            <a:avLst/>
          </a:prstGeom>
          <a:solidFill>
            <a:srgbClr val="B4B4B4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46647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indent="0" algn="ctr">
              <a:buNone/>
            </a:pPr>
            <a:r>
              <a:rPr lang="pt-B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Educação do paciente para uso do atendimento primário</a:t>
            </a:r>
          </a:p>
        </p:txBody>
      </p:sp>
      <p:sp>
        <p:nvSpPr>
          <p:cNvPr id="39" name="Oval 38"/>
          <p:cNvSpPr/>
          <p:nvPr/>
        </p:nvSpPr>
        <p:spPr>
          <a:xfrm>
            <a:off x="6511547" y="3521533"/>
            <a:ext cx="1413206" cy="981122"/>
          </a:xfrm>
          <a:prstGeom prst="ellipse">
            <a:avLst/>
          </a:prstGeom>
          <a:solidFill>
            <a:srgbClr val="BBCABA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46647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indent="0" algn="ctr">
              <a:buNone/>
            </a:pPr>
            <a:r>
              <a:rPr lang="pt-B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Programas de </a:t>
            </a:r>
            <a:r>
              <a:rPr lang="pt-BR" sz="12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endParaRPr lang="pt-BR" sz="12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985982" y="3262089"/>
            <a:ext cx="1413206" cy="981122"/>
          </a:xfrm>
          <a:prstGeom prst="ellipse">
            <a:avLst/>
          </a:prstGeom>
          <a:solidFill>
            <a:srgbClr val="BBCABA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46647B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indent="0" algn="ctr">
              <a:buNone/>
            </a:pPr>
            <a:r>
              <a:rPr lang="pt-B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Organização de dados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785384" y="1909233"/>
            <a:ext cx="24091" cy="3896954"/>
          </a:xfrm>
          <a:prstGeom prst="line">
            <a:avLst/>
          </a:prstGeom>
          <a:ln w="19050" cap="flat" cmpd="sng" algn="ctr">
            <a:solidFill>
              <a:srgbClr val="B4B4B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285918" y="4307094"/>
            <a:ext cx="9452211" cy="31552"/>
          </a:xfrm>
          <a:prstGeom prst="line">
            <a:avLst/>
          </a:prstGeom>
          <a:ln w="19050" cap="flat" cmpd="sng" algn="ctr">
            <a:solidFill>
              <a:srgbClr val="B4B4B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É fundamental trabalhar em viabilizadores para tirar iniciativas relevantes do papel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btfpLayoutConfig" hidden="1"/>
          <p:cNvSpPr txBox="1"/>
          <p:nvPr/>
        </p:nvSpPr>
        <p:spPr>
          <a:xfrm>
            <a:off x="12700" y="12700"/>
            <a:ext cx="8890000" cy="88092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spAutoFit/>
          </a:bodyPr>
          <a:lstStyle/>
          <a:p>
            <a:r>
              <a:rPr lang="pt-BR" sz="100" smtClean="0">
                <a:solidFill>
                  <a:srgbClr val="FFFFFF">
                    <a:alpha val="0"/>
                  </a:srgbClr>
                </a:solidFill>
              </a:rPr>
              <a:t>overall_1_131860979641798374 columns_1_131860979641798374 36_1_131861796021971978 </a:t>
            </a:r>
            <a:endParaRPr lang="pt-BR" sz="100" dirty="0" smtClean="0">
              <a:solidFill>
                <a:srgbClr val="FFFFFF">
                  <a:alpha val="0"/>
                </a:srgb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74607" y="2154478"/>
            <a:ext cx="0" cy="378013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174606" y="5866637"/>
            <a:ext cx="9832936" cy="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23254" y="1336479"/>
            <a:ext cx="10321447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Impacto das iniciativas vs. nível de satisfação atual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437074" y="3781527"/>
            <a:ext cx="2501031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4606" y="6034491"/>
            <a:ext cx="165343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Baixo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54105" y="6034491"/>
            <a:ext cx="165343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r">
              <a:buNone/>
            </a:pP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8681" y="5624790"/>
            <a:ext cx="772768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r">
              <a:buNone/>
            </a:pP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Baixa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8681" y="2286737"/>
            <a:ext cx="772768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r">
              <a:buNone/>
            </a:pP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876" y="5853590"/>
            <a:ext cx="4027935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Nível de sofisticação atual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Ponto de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partida)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298278" y="1406901"/>
            <a:ext cx="1405261" cy="846707"/>
            <a:chOff x="9638519" y="992878"/>
            <a:chExt cx="1405261" cy="846707"/>
          </a:xfrm>
        </p:grpSpPr>
        <p:sp>
          <p:nvSpPr>
            <p:cNvPr id="4" name="Oval 3"/>
            <p:cNvSpPr/>
            <p:nvPr/>
          </p:nvSpPr>
          <p:spPr>
            <a:xfrm>
              <a:off x="9638521" y="1063691"/>
              <a:ext cx="167951" cy="177282"/>
            </a:xfrm>
            <a:prstGeom prst="ellipse">
              <a:avLst/>
            </a:prstGeom>
            <a:solidFill>
              <a:srgbClr val="858585"/>
            </a:solidFill>
            <a:ln w="9525" cap="flat" cmpd="sng" algn="ctr">
              <a:solidFill>
                <a:srgbClr val="85858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pt-BR" sz="18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638520" y="1333249"/>
              <a:ext cx="167951" cy="177282"/>
            </a:xfrm>
            <a:prstGeom prst="ellipse">
              <a:avLst/>
            </a:prstGeom>
            <a:solidFill>
              <a:srgbClr val="46647B"/>
            </a:solidFill>
            <a:ln w="9525" cap="flat" cmpd="sng" algn="ctr">
              <a:solidFill>
                <a:srgbClr val="46647B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pt-BR" sz="18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9638519" y="1602807"/>
              <a:ext cx="167951" cy="177282"/>
            </a:xfrm>
            <a:prstGeom prst="ellipse">
              <a:avLst/>
            </a:prstGeom>
            <a:solidFill>
              <a:srgbClr val="507867"/>
            </a:solidFill>
            <a:ln w="9525" cap="flat" cmpd="sng" algn="ctr">
              <a:solidFill>
                <a:srgbClr val="507867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pt-BR" sz="18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838963" y="992878"/>
              <a:ext cx="1020078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marL="0" indent="0">
                <a:buNone/>
              </a:pPr>
              <a:r>
                <a:rPr lang="pt-B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Assistencial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835587" y="1272158"/>
              <a:ext cx="1037711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marL="0" indent="0">
                <a:buNone/>
              </a:pPr>
              <a:r>
                <a:rPr lang="pt-B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Operacional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45769" y="1551438"/>
              <a:ext cx="1198011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marL="0" indent="0">
                <a:buNone/>
              </a:pPr>
              <a:r>
                <a:rPr lang="pt-B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Administrativo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910584" y="4338646"/>
            <a:ext cx="1228469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Reduzir/parar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87348" y="4345149"/>
            <a:ext cx="659402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Manter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293469" y="1897032"/>
            <a:ext cx="709096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Investir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41662" y="1909233"/>
            <a:ext cx="810084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Reforçar</a:t>
            </a:r>
          </a:p>
        </p:txBody>
      </p:sp>
      <p:sp>
        <p:nvSpPr>
          <p:cNvPr id="36" name="btfpNotesBox218750"/>
          <p:cNvSpPr txBox="1"/>
          <p:nvPr>
            <p:custDataLst>
              <p:tags r:id="rId1"/>
            </p:custDataLst>
          </p:nvPr>
        </p:nvSpPr>
        <p:spPr>
          <a:xfrm>
            <a:off x="228600" y="64554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</a:rPr>
              <a:t>Fonte: Pesquisa realizada no dia 08 de Novembro de 2018 durante o CONAHP (N=180-250); Análise da Bain</a:t>
            </a:r>
          </a:p>
        </p:txBody>
      </p:sp>
    </p:spTree>
    <p:extLst>
      <p:ext uri="{BB962C8B-B14F-4D97-AF65-F5344CB8AC3E}">
        <p14:creationId xmlns:p14="http://schemas.microsoft.com/office/powerpoint/2010/main" val="176875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tfpLayoutConfig" hidden="1"/>
          <p:cNvSpPr txBox="1"/>
          <p:nvPr/>
        </p:nvSpPr>
        <p:spPr bwMode="gray">
          <a:xfrm>
            <a:off x="12700" y="12700"/>
            <a:ext cx="1815168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US" sz="100" smtClean="0">
                <a:solidFill>
                  <a:srgbClr val="FFFFFF">
                    <a:alpha val="0"/>
                  </a:srgbClr>
                </a:solidFill>
              </a:rPr>
              <a:t>overall_0_131859971030420458 columns_2_131861699384053647 4_0_131859877378131474 5_0_131859877378111548 6_1_131861705928769328 42_0_131859920255994462 36_1_131859970628049280 11_1_131859982691343918 10_1_131861705928889583 </a:t>
            </a:r>
            <a:endParaRPr lang="pt-BR" sz="100" dirty="0" smtClean="0">
              <a:solidFill>
                <a:srgbClr val="FFFFFF">
                  <a:alpha val="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Combate ao desperdício requer preparação da liderança      e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foco em tecnologias para pacientes e prestadores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btfpColumnHeaderBox594360"/>
          <p:cNvGrpSpPr/>
          <p:nvPr>
            <p:custDataLst>
              <p:tags r:id="rId1"/>
            </p:custDataLst>
          </p:nvPr>
        </p:nvGrpSpPr>
        <p:grpSpPr>
          <a:xfrm>
            <a:off x="224540" y="1319647"/>
            <a:ext cx="5514578" cy="626773"/>
            <a:chOff x="228600" y="1030978"/>
            <a:chExt cx="5514578" cy="626773"/>
          </a:xfrm>
        </p:grpSpPr>
        <p:sp>
          <p:nvSpPr>
            <p:cNvPr id="4" name="btfpColumnHeaderBoxText594360"/>
            <p:cNvSpPr txBox="1"/>
            <p:nvPr/>
          </p:nvSpPr>
          <p:spPr>
            <a:xfrm>
              <a:off x="228600" y="1030978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buNone/>
              </a:pPr>
              <a:r>
                <a:rPr lang="pt-BR" sz="18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Onde há o maior gap dentre as competências necessárias para tirar as iniciativas do papel</a:t>
              </a:r>
            </a:p>
          </p:txBody>
        </p:sp>
        <p:cxnSp>
          <p:nvCxnSpPr>
            <p:cNvPr id="5" name="btfpColumnHeaderBoxLine594360"/>
            <p:cNvCxnSpPr/>
            <p:nvPr/>
          </p:nvCxnSpPr>
          <p:spPr>
            <a:xfrm>
              <a:off x="228600" y="1657751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btfpColumnHeaderBox759858"/>
          <p:cNvGrpSpPr/>
          <p:nvPr>
            <p:custDataLst>
              <p:tags r:id="rId2"/>
            </p:custDataLst>
          </p:nvPr>
        </p:nvGrpSpPr>
        <p:grpSpPr>
          <a:xfrm>
            <a:off x="6200174" y="1304847"/>
            <a:ext cx="5681675" cy="620713"/>
            <a:chOff x="6283722" y="1016178"/>
            <a:chExt cx="5514578" cy="620713"/>
          </a:xfrm>
        </p:grpSpPr>
        <p:sp>
          <p:nvSpPr>
            <p:cNvPr id="8" name="btfpColumnHeaderBoxText759858"/>
            <p:cNvSpPr txBox="1"/>
            <p:nvPr/>
          </p:nvSpPr>
          <p:spPr>
            <a:xfrm>
              <a:off x="6283722" y="1016178"/>
              <a:ext cx="5514578" cy="620713"/>
            </a:xfrm>
            <a:prstGeom prst="rect">
              <a:avLst/>
            </a:prstGeom>
            <a:noFill/>
          </p:spPr>
          <p:txBody>
            <a:bodyPr vert="horz" wrap="square" lIns="36036" tIns="36036" rIns="36036" bIns="36036" rtlCol="0" anchor="b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pt-BR" sz="18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Participantes do sistema em que as novas tecnologias trarão maior redução dos desperdícios</a:t>
              </a:r>
              <a:endParaRPr lang="pt-BR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btfpColumnHeaderBoxLine759858"/>
            <p:cNvCxnSpPr/>
            <p:nvPr/>
          </p:nvCxnSpPr>
          <p:spPr>
            <a:xfrm>
              <a:off x="6283722" y="1636891"/>
              <a:ext cx="5514578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btfpIcon762154"/>
          <p:cNvGrpSpPr/>
          <p:nvPr>
            <p:custDataLst>
              <p:tags r:id="rId3"/>
            </p:custDataLst>
          </p:nvPr>
        </p:nvGrpSpPr>
        <p:grpSpPr>
          <a:xfrm rot="4500000">
            <a:off x="10859768" y="23063"/>
            <a:ext cx="895460" cy="895458"/>
            <a:chOff x="206661" y="1332929"/>
            <a:chExt cx="895457" cy="1081090"/>
          </a:xfrm>
        </p:grpSpPr>
        <p:sp>
          <p:nvSpPr>
            <p:cNvPr id="19" name="btfpIconCircle762154"/>
            <p:cNvSpPr>
              <a:spLocks noChangeArrowheads="1"/>
            </p:cNvSpPr>
            <p:nvPr/>
          </p:nvSpPr>
          <p:spPr bwMode="auto">
            <a:xfrm>
              <a:off x="206661" y="1332931"/>
              <a:ext cx="895456" cy="1081088"/>
            </a:xfrm>
            <a:prstGeom prst="ellipse">
              <a:avLst/>
            </a:prstGeom>
            <a:solidFill>
              <a:srgbClr val="947C5C"/>
            </a:solidFill>
            <a:ln>
              <a:noFill/>
            </a:ln>
          </p:spPr>
          <p:txBody>
            <a:bodyPr vert="horz" wrap="square" lIns="86817" tIns="43408" rIns="86817" bIns="434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pt-BR" sz="1519" dirty="0"/>
            </a:p>
          </p:txBody>
        </p:sp>
        <p:pic>
          <p:nvPicPr>
            <p:cNvPr id="20" name="btfpIconLines762154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206662" y="1332929"/>
              <a:ext cx="895456" cy="1081089"/>
            </a:xfrm>
            <a:prstGeom prst="rect">
              <a:avLst/>
            </a:prstGeom>
          </p:spPr>
        </p:pic>
      </p:grpSp>
      <p:sp>
        <p:nvSpPr>
          <p:cNvPr id="21" name="Rectangle 20" descr="Enter Chart Description Here:&#10;&#10;End of Chart Description&#10;DO NOT ALTER TEXT BELOW THIS POINT! IF YOU DO YOUR CHART WILL NOT BE EDITABLE!&#10;mkkoexcel__~~~~~~~~~~False~~False~~Falsemkko__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b8oos8VCVFdVqJRquxgKul8CSaA6WfTp0O7n1ZgRw01tHjDASbQ1awj/bACBlfUwMRq5fFznS1tY1h3AxRJiV8gNveLgPjDSgR5SHRmtmP6h/4Fg/a7a3h+PdNQbJHt6Msy85loYSAq9/MgKHuXhBGrd0fyJlFpujxlUChVZjAcJ8GZBhvzLshRB+hFdDVkY4gBLplUAjJAmnIpplv897XP3zI+upZx5vohsZ5oAId42cMYiIN8VTZKrwQZYAj3bYkw4b/nEq5dsMFrodD+aP6FFH75tikfV+QmUXprpS8HR5VN9nwe/Oy6L/MctrOgNLgs0pAnJ3jLh9nyHBLeTX0rUV3nK9g14Hb0CC10qzQ8OxfMBA7Z3v9zlHQpekuNAoI02FGsAhg0aW41FAmOYaWCghmkk+wjbTt6S8NF2E3c8On+dyFbJUTZvE4G6lFqveEvTuqb7BLkXmzFL6/hvk19xjN1GMsIs3eERNgLTgNc/BwgehBQkEZhtUjL0FyktgWtdYp+4miP9zFEcbnMM22PVQYKM+gX3rSStxjTWXpcZRYdaPIXrX4rDbWbfhC+s89sTqU4clmO7Q1aBBFjLSiQtGIaeFCwNl8K+PYJGuOvkFSf2EX0y0oZE+3YjYcXjTsJkMmh9r7w4Aruqb0mp8zMd4uQX0f5IYOzLZUK6DE8JTQtQ2SXVGSHaoXymxrq/PuQghzgBtFsXvFxrvLIi1a2wT4WXZg+KhRxw2H0/eEwATf4zrM9vs20MFyPnfYaD79isF+r+SCxPfCSlWvRMAOIUAqm9qSzIs5Hc7zJm/kDHhlK5YGFSFLaCwp6MvGxnZh1oE5U/A3GvqOQSKjmCyJ3Z6NxEkPz2gHKpL7LvLmGvq0uhb/xQ/p0jv9HVuvcGcO27AzmhYlQMuOURcMJE2MD2OH3vTXcpid8a4+jCJWs9HP+/dqka9P7tqiG3A2yU1f9MvZ4Uu9NhHvXVf6KJK/QDNaZlRNFueymEElfjOC/r/WpmZ5HCk9RzeolHT6n4eJTjrx8Y1m0px27MAlLHdUNG4uWpdfKidNXbVpoHPLSwnQ5W2k5ph5P60lV8YgAAKNTwz0aPV+yIOj5K4sVg36zEPccnZ5U1uQmKi/qNXfWfSGKXS9Q791Lb2yTHYm/WjQTLBkGJQM7b/rjeOnTCXgHhjHRYexGBHqQkuctkdPEJTp+ZaYnvugfz7nanBI3lan5eAuGNfqUl7nGahGgBjxnl9jEZjrcrDNHcQ8uXIWscHhWMuqAkKruf6R10zpn8kXl10cHK1HXgb0T+uqe8Bvc/GA9G/qdlsnnoe3MDKYLv97Hjt6xOa81lWxMlhxxhb6+3glO4imvKR6hmeOE7J8prRHg7Hbzq4ajt3jlwywGWcFeXcRNSduBbgLOTmvPTMpV15SWXoih/nT78l3NQt3tya8F/4QFDpJtnBn+THSFc81u3ZNEQmGFnwE2ZXfDDVI2jj1GHRk1xy/43aayIR8zSm0Hu+zLKFg2kku3eD9mzXYn+SYTTX278va51Wl2D0Zmq0+PBGLWv5kf4Ear4/KhftSUbcuMGmUtxTU0JkqyAGNu6h7laDLc6xCPMcjCP7KbIvQuvkcu/KIgz254FyNbLNxmvoDOhedYkg/LivC2GWjpigF4HGONOtz9ibY9l6PxUdBdA77OXzx6MGRM4RY4dV5bZLTawEpdsKNueJDYa4gM2T8m4Xgg+ymhbOGfpDxK0oliV53vw3NL2GocDeSdO8df0Dsv6Uy7SunPKLAu+/zU1pHwvnxB1LfNhibYTis/n5J4UVUYhkwToJ2PbaNYjxr2XVz2Ye+TMwM2MjWcSUPCGDZ96z9iNP93rYLLAPnrFxvimbHV1pyzw4yIIACKVJT4wfl3TK3FlKswONZoUW+ineyDsr4wmy+isTUmZpU9EDej4YwkDyyArd5AlhN4s/PaVRBN2kP78GNB8mKrTcPTP3cZhSDo3JUOnT4wygwSdMswlpqIRrQgwpqVopzRvd+xwrxdnLbEioAorCwRb2zwkDM8nsR1lS67HXPx4LDERyGrJWVKFra3fel7mNjT61R6XEabTUBlaQKMFrZAzMJLKab46154FvkttI2MUI2+JRtcdkx+w+xNrFXFh8eSVJ6H2p8v0Oj10MLmlw+0UjKy6OFBV4jaLcjH925hhXKzUGcpEpTq9m5J9KmDrXMSiXCzIlXSZn9Tfvo2u8+2kqGDkQslX52kt3NPE5pawmIfzMFUxeUPoPhU6QALgKGnUXaWKwPJNVAIpz9/P6/8IfS67z2+eazCgJcbJdK3ifFA39EbgjGjOkQWJE0JwVwZrUpd//S6PW6yzE0d59zKumluJzytp0XWBiBOPsFHeO7BtSUcGzZc53ie9+xzjtGBz5UTU+2u78I4iUte35a1SPlExQUtrN0M9mTBslpvHU3+mxeR7gvrD7OB+6uH/0oX/kXbY6p/W5OFp1QByEliwTXxzy9+Kvu0L9Lpqa2HrJerUy+1OeaO2ugAtNoXbWcWg7pFZmsF9Bez2BtOwRI/M5rl5pAehm6L6+2CYjTufyzPJwz5cxd4Ejn/VKCyRsbZ9eAXl+K/bPnK7/6pIpNrhs/d7ahRGqA+Ry810a7OAOoSgOYVcE1kOEu2GZGVHI4tJlCgLFRjuVuRC8cDtPEIx6cdegj+wPVSNqHuwHSPeX2aiqOR/WEUXRyexknIO0dYafGf2z2OmeIjn64rkE9bpH8CAP2Q+at/PQP6voMhhXZ5+8buIEWWaYpXjYIJe2Qg+fwQfWlqsQMPpqz6nbAZBG5uvqVCq3RUAMuIf4Kdrfa/TOV0ZnzST2bXBi3P6ac9Fqv1AADXdZqm3izxRJQqpy7b7OwbgxvcRXuAVRP/uKBnekeRJ23LMCAlkae1DF22ZEQRW+Ka5j8h/bZGGukzLRHluNfTQNEKanoD6NmvjrjgeNoPbVyRoKmi7VRQsH/7iMwaikGf1msfsO+3pWtBohuoCBvdcOwXJQrRQmm77OXKOvhuGE3jfTPgRn+0J5zPohubX5iWEN977gfZJsS2VZFpMO03mziKlqndcg6rvlr0l1lLF2s08g/sIK3l8MUYeyl6inlLIW/n2oakni36k7ZMoRoQtATLkIcAQQ63nUU3KAb/9yEoFyAxLRtWkvFiMrN7xsGtr4AynFa5igAPFspWjnedXx/TMNX44pGH0hdyNXe1Eco59Lr8vzgQ8/udGhWIyg9S3IrG7qka50RFC+uXajFTMcBjy40h9eJjHew776dtiJGtU1zn6zoTB67UQHQPTBKbnfd1i8UaB6ody2zzeAXTjlnMi2xY3Wh6r0FGSzrvd50MR2VmqHCRM4WD08UbJ+ZE3Iw86HqDA4JWWHkGL6+RQ9ElbtMcSeVzwuLPRILg127KwIafVAPJ5sKIGhcYkrC+gpxUs3T/Z7Qhjnw2SJzmlN6trLn8miKri3Pw6N7lx7/zJGlM2Fx4l3Jz++b4+g25kUmn/iOVDKuPlwjoUNvhlolWrC+vMK/q6ASY8KUB6OOEriC0lDYEzmaheDVmfwg62dBdlJUkcaI40N8RnM9AQKL4zcCtzHzqLF7MS4tVZ2YgKaM/XG6tPpXUz6tLjqusmBf0T7DdVAuFUzjgWgkckRajkWeZxFxUZAMs4D+2Fwhf3vfiv/4YQCpEpwLWJPS6s0MavD/d3FsNUx8cn1JsWv+3ITAPibr7cohf8plOiG0nHaqz9UYayNxC363tOIVkS6D895Q7jJH1zLX93wXzOW66DZRItP7SRX2UodZ0bwjppiFI6hUd9CKkCt8Dp44O1twUvULBNq6FqyJInG0E4CIEPbAc547nf7NdLbOLZ379tP0ejOkA/mB3DDx12PWffCA6nEsF3LT3elbf3Wf6mOsDhBsmvzcVzW3KLEEqCpB6FQJA0uUZUqCbIKU7buESNbPIpgS+QI62TCc/cvw+C7gWtuNXb9XUpgyN1uKm6BdWqC9/GXgwiZUqWS1934NXy93/0JujdcKLw/6eoWhOuq3dCG6xJK/TBJ09McekOBsvIQ13570PHX4qpWloDnK/AZTREw8lTi3aOLW9kseqHAW1bNxgRx8x4ivVWjYlXWv2GmGOUxbp5+XyrfKkqeVxkfGYec3mSaNOJH0KS+dlKqBE8unDr+N+FSnawY+jN9P65s2pw6kAEos/LH9NT3YF+G14+8hoyGJknX9G2Wrv/lsfpirYOu9lveVsa8iLEjvicqFOZ/Y8STY5lHTtCvuT+aqc0zn9ZCBIpm18C8LwcXKRGZGwgN2/B/ngxgkG1gUHi/T7WlcMC6DDRb3D/SUXi+czKHJ0DI6PwHUpPhg77qGyHg6MtQnI/hp5eqBu99rFfS4ESqY2xOgZPTT6gIiLjWTlRMbxItbHHpGWqxG6fO0B+FH8ZU4o/ha5SNBqb4BTbi45OtAHgIqobNC/uUwa1mN35Luop1gsI1rMSgpo8NU25V1IRGtA4ErQHLY2Va7ld81xog61rH1vw+RSCc0SvVyvtRVAgBB0D5pi2Az0c9+MIgeNT6zpKkPNQBzqjFGxO+KEh71uhMV8InRGqaZYuufWMckS+JLt/dOij7QEGHVdPashTzYTK+kBOEMCEPufUVCZcxbOnIIPVpuMLKr8cMSZmW5Cl/UMXu1+DRiOTm37Y83Dnn/mI1qkZFDwF2oidrBVg8gfOTlAzo2aho7b+AWrCrMNEVHf9uumRdiOqA8P3Wum/dvOoHh6lKsMsQCsJnw6fs5cOSeEUFz3voBYx5KQNVKgF0SgGxuHeFuAtE5yidMQu9LiuZLEUbuMiYslMMSsZtUM34Y/OO1dwJ8sF32G+udpdghOvlfWB8qYvYLH9NLqbOvuTEi2DzfheSyMd1/lpM6Pg+isg3Sb1A73Xn4dgjgoZSnrstEj3if2ren6z3fofuMcXioZaisXCrvf9u4rvacNqSmBAe0zHndAyjP8lL03gVrd0WdqPoihL0r23MfXfcHHXEOLwKsrL9xhOrlZYwrR2nhcHFQJFI1AqkYX31ozg7c/UO1tWfjSzSW1VczLu3ba081+zSADxkh61MMKwSGVwvI0/xuziaJd/Z74H+i4fiz+7orn0CUoVyR05uHChYIZIwSCydWdPaHJEsqooZsgx2KzEs5yopg4psBpnFRKSxJvtJIZYOvDal7mQjRehoB1s5jOFtgRdPqCKZyzfT3uRzHzRRkqLcnZiEYqvk2DA7cn34KgA3fLxvg5N6VTEpC9J2A4fl0elpxnyL36Q65YWHALgY6tR6Zg24465iNAzg+0yLtEkTPLz807f6/8TNhzVLUrul8aqWEe+nhPslq1BLAcGtATQzy4l4or5RM9zPaM2F5CEZD2v0qeTcXSu2EEVPr4RgpT7xTJuSW50n+OnHTZUAW6RYkYWD/bYlDHXMIew1CUWou6gjhRsFharB0VBGGMWForC3bELvWLD6P7hc+J2aSHrf9x2m3VEbuFOhZM/AGpMQRKrNg9QX+3K602MBn5idS148GX2ScvOn4qpaW+qzLydFUEdL1PWpbvL3P+xsblPptItaHJrgcWEp3pYrh3+sF4csofiMlUwbF23az7/RjP8TRE2riZNnNOJcaP1dtF1q3m7byW2zgRKZcF9FFOAKvww05d0GBWNNnPSZwv9HAvRW7r5SqTCodnrJR+1ndVW+bQeS53JXZ5tQpA5oZ7827Tm0Rt9lvtcEijdfTKD3fE+AjNVq/ICrv6yDogmedV9YRO4cN47RZHHGDArkyJXadU03s43gYL+EXiatMMVSWPnIyMc9rkEUxvTXW4BRHLVEqxOVV1DoJ3+cwjB6zuCguqj57AuBErKtBCb9Nlzu8IgRSN8pLwYvAhcpS/vMDED+May51Oq6vAjjdcEblj6LtROPJXusm5KupwSyW1aH8WhztV5daL+jEJbfPc19XywXfyHStUSGz60EWG4Sk/Rp2tGVfNWEXyhscazS0CY/o7y5qw1papTem1vb6YfuhJBTxsGjzLnk6Vz4s3rZPejibB3QwqxjHaT6BwxqQ1Z9COSTr35kbkMSZ98O8gRid4CEMr11d5xGTaXKsZup3E2H4t5zlwS5HZI3kpx7Hpcysr++gXOBMYXxQTCKlCKGlsq3M1oyprJ7C4uhLmPtQZgM1gjxrHRYMuq+BI9KyqhY6QGu5TDtfT0jgZ6spM8Is2jcfSfHPquQ3ql/GNYr6kItycaIbLN0uFyjqBSjAYehRvPVAoEwU0cwMB7nxGEeaN0S7nhAFBcOMhWW8FBPoHIaWTqzw/qE/OJkwtllvlUyvKtSN1Ni8AGZD5cJO0QkT4l/u4i9MaGFb7Z+OOVBMMurOMa97JbXj37YPDFRIyh46rMzIakzCqa5AJVMBqcErTj5wYm9ZFWNKBvf+DUuN59jEKYfF4/i3esZVvRHfpm18tB0r3XOZsQtaPEkpiTSJOwYQ3ov4LsYOxg23WGQjg/h2JlVi2OwH2KRfRH11kRySC+3IwjJdAn34H+5rhHxksZTbFRrLssmvv0Vk/nAn4Ij88FufmcaWUWOMjodxJn/xnRs/TgpbB1MRWCbcKJWvHVbakxni7Xk1Gjha4/zDaJ5g0gIQWycFy5XxjZrITt7sYz7e4DCrdqpE1zkaFoitATVGx9oYbiv4FtroKzrNiuGem9yqFGmDg2NcjzgN5R65YsfJpYvVRn15Xo6VnE/k813rfooGOkn4eqkwv5h/ausQu9GM9m9aXFaLTuUo4fNeJtjQ9bm0Y737MXQiOe3FoPNI/PFqOg3xKqgnShzBMX/g3M6Saz7c3o/FLqaMVSq+C0wT1cL+G9lj8Jz2dmi+JEDioEkZ0sV4Lxed+lXh4Os1wp3nLHx5MfOHS32g/Cahb6kR5CPZfE4+yBG5sZvo290QdOJ9cYGFTJ3mcNEKXuFBQM93u593/ZKs8OWwDyKRVpMcfsMHNx5QweiRPxjhVPRzOJ1zyx96ZV4fV1ipEdmHsS81+cyp38Gdbe9b2xxfKcrPf+GGBOMeQYfJm9Js4F1R3sANK85f24hYjYhENm8rnK2w1hjTAMXZ2S8Gs3l9SP/cv9ZZecdBUPfWidyzlTTgzWqoskJ8rr7fVsLTmOoAr0RUJGem0UuQvHUzi1u0TtlS4hjnpOhNqTr39QZ/6tVMcUfR1CcV+uCQ/sPyFhWoU29mg0yhScYEJlpN3qOpeBpY43cg0PvbJSjA0zmaUYE/aeRxIeFCT0Iv7OjFxdScUqSERGh//+tzxymKgUqX503t47qf3/Tlbejn5vp6v44fyI3u/eHzuLUEediunXW3lbDAseOZChiiVev/sR5zDn/n4zUeOSbKFHgqB386Hr5s+LmEYeioGJ46tjNiZikbKbzCZHiRq7yhF7Wmduz7GQs5ldExLbHh9uCZLTiHB9izTsDkLQUtVAJz+R2xa4QekO0et0y9alJj3qzEc9AezNQ/gghlU4+XUyInC9gEAo8mGdcGXowv4Vb9ILNC0dpXxIkA2C+ycTTW+0UA+4PGRD+qegwqhzYG6iE8wjaGCJ85n7Zmz/gtZvRvdnvJfBlrTtyr2beYNinfiO7rx8Eh0bD/FqQkEjcypwJsqWdT9yFHDV2xGN7LxxvC/979eRJ2A6TJw+uZNY0qBR/vH0UkSP1AwfR/d3QRuJ0ZneggOki+n+g0hB+pUQKijAwCv1PHKGl8pu7k2UKAkIrR9OoUbaiSKGtev+ANh8CdRjUiDk0BVr7CQIlMBR7pbRNw/RXxckrhZNhuBcYyvrNGJfFmgF93VfH79R0jqFSBWNGj1QYCZwf56/DNK9CMOhwcYOixBvKQoKq+LJkYcMSdl7GCKFJUqxPZP5RnKY773B2akqFoXElUTWZChv21/yt1BSigfHDQV4afpat9zO96/T2UwWvW/3RRVMd/fMoS+vz59WpKQbgjHq8kcUcUwVx4zoHVYheN8dc4x+9O/KDIVj8/tSDavFHWg735/yhx4TWkpLzhDiRLULNGoR0WHeZLT+J9Pop15hHjtXCquX45l9QTlPi68U6+BE9HbaRbbaONBpJ3PBmFjEc54pocEHC9Mlmzbyn/IXjYBkXoKyUiszQEAqlWcTVF1KS9gwzksF+1lEQfGNhGwsCD306kvWuPHw32zew1bEAHz50s7lmf6TNsyU7mjvgq1xdMRx0m5y3Dz4Tdr5b2LURC9zCo8sMFgmuIyUtsM6XxvVwJfSIaH85YcVlyfWDYEqjoQjZsqvpUppL4fNOBdcgJtksW0bCA6iDt1oUYc58NUlCn3dz0jqaL+ueTAxIOhszCPIXDGmceuEXiVzOQu4ZfoSE4janodEFnQzQTKCR9WWVY9C+f5YR2hlUv4CINBaZMrbPaa/jpSHnidKFc/ADwtoXEBLhIrkkHfQ5ULrj2rwN8xBdDz/erVrTpmhnv2sJT0i7AQVH5oH7g1Aph5aHDwouLv8CMTOBMfCGLG0n3ESjd1W8tRQLQL4f430BpxNt78rlg+9HFdEGTiizxp9g1fUtjJV1ZyFX9NVngTij1nunz0FA8z2bhj9cH6fw/vuAmQEW/JlmYrLO/eu22shWVZz/+HPSHSOVN71LJMt4kvpm4wcdrx+ggYy8zny+Sj2yRZZU08/k8n5dgmvU0w9wew2wHR2Evy2iARpVTIv5rsrAA75qk15p+QSdImdXxePAIibGCA+vXgIFs+NnlGCmFrobAB8T+StX1Oq2LiL1mVy/GE7EAtJc8aDK8l8O+fy2RCxhdSnx7789nmov7KrzEQTSgInLSHGZIatYpNCd8f+ftUT+AyRiWUAGsX5c5DEixvI4eydl13Yyd9P462HODjMK1NtUAl7PWgskwMq1ZFvgLMH9yeKMXyTIIvrvnvX9uThhE3OSos9ylf6RM1tcNa1KVqQX1hqS+VgFxAJNDLUIYKs1pn1+CByDccJsvXbdyLj4tl/qL88fCt/VzRZvgSUNHadUrr4g6K/TyYRfEutoZQrbC6l9DkwC3LJcWIrxTwpkFsKM2vSFP17LteGQ8ZZLbkHq9Zcq4ffEXoK3D+JLl7jPtvXm1dTx5vzMoRh4+QqNiJexMIXlUOV5wlRuXPBPZIR31QsXD9/XUD/sU66dnvnI4a3u3m2D6C/VkMrny/h2b7AEiKF6lrKmaS3Krp8oDSuwrcK0ihO77CMMiUFn4aCiU5wicJebBWXVyYUB3dwJx2FFVBJffdYriFMHujET6tTEkaIZIu9n83o1gL4fO7vQes2JA6KcuD1ShgVHd5TYMYR8mu3OIDdc9Ltyue7xISQDd8w2Rk/hHLlVQjvlII6SoSrn2j7Q1Uxn8lv861tD8BjvlrFmbdqAcRoaN5PGwvrRXI6USJkqgSYSQC7hUX+oLJgR6/UYD9KuDuEOvObM1jCNd+D+5lbXHcRUJSsqfBQkuthmridKn6hYuZDXng8kxBx3M68HiGrYxCS4B+UfzsxPg4t7OFtrtmG4nyr1aQFzTPN641TXO341B3kABPVojvgRFzqPgsGhCRng+3r0SgGBGsPLHVEEu403MQPr9EUOM4TlHzxMk3tFdhG6kQpVZUCAemEAnHJ8VexdvAyzTgs5sLyw8eui3aFsbtPsknlzvRXnLGVWikuuE9JqGNn8bturKy8NqV5TZhpuZM/azvpaLTydZEsbVKRozIswkzBrXT4r/7wmmQOBYDtPOb3yf5NutrIWaD8KxWaE+RbFtJP+3T4kDIcQPCKqtuYAgMRPA4TgtbH5IzAX+wpZdyumLpoG9GlIODJp3rx2Hoev3QJJgRkMCYfG/OnwHZTF9TvvjGfx86D5vfJ6C0AOMfyNpOlFkGrIEbQrQgNuFI0I6DA4KdpWAAEl0ADc3Zm+rILMDbW+u5hVKLXJDQtBgSz58Yezi1TDiHdCPxAKbXcVubvueKV23AZCf1KEDUm/VERozRauWaVfVe6OCkxCy+fkwq7EsTqbRPPaN0a9p80uFfpOXrwMRSFJD4tZZthsqr7K8qdQsprDQ93p4QAKl18xEaelH7ZrAn7KYQtcphbPAtg2ql/ImbEViRDj9Z4BtrkGar0GPIGUaUJL1TNJffo5xQMz/0UvEfKeiEEq7odVnS90sIMS8OfeP7w59ZnRnpdONn8ftqTlz9UmaGM1UtixoiBqlH5h6LwOtjB+sFCgRZnO3mfbAPuyDnePj68NjkVmLT+hpADe1/8xD41mPA6vWMbGw/j/LuALFAggEmh8GqnbpprTU/FpkT355ms263UDxUafLD/EwY/z/yiREt4qgeEw55hHeSKH0rkmQiGYqpa/MC+y3pwaDyttMh6jKNyAZFlalvPGI0NbQodN8pvBO6gyP80QB4e+uJ8nlKhFdkaWdhQQ/6ZEt3minqkZH/EdITXGR4i1W8vZOzwDgAjxlh7kpHhtEgP0uzGdn+a8+TAH6Ql4BpkKk+4d292syRGSEqrIKscYelXjm/ywnkTvPbB6MXoSD+FyDNzN4snbBjBAMKGJxGZMMcDqsQjtzyeUAodvIDKY15V+kbzUV9eF4egamI13sRuqjKOX5GMero6nMSKvoiEUVp+l9nQhlLHcf0bZ/vHlM9A2SlswsWYoi3z6kjIgP7qlfNkUbvBb7Z3UbSJxoKZiNNRbT5TrqvEw4rkFC/u9wF+I2a8v4PPEcsZh5cSvgWMVP6kpqi8gePgLvEin6qxRHlBoF1QP188YScIjughBYGCMDg3qL2ASCOv9U5moPIqyO+/csYlzs44l2wlTOH1Q5OHOC7aHrvNR/gZPN4hsspnHqUKmekAQlKzutxgaw0tnHFRPABFGGER51kB3V6tQ6K9WzD0WDRBjurY+VO2SrMmMyxGKnuVr+uYnAdfJCTpge/sYufKhqpJO27ggwl1Hkb+/IP8wlOPRMU8+VCMBu84goloNDMXuEn8i2Gek3+5EAxYkBa/1e6uYOEIuOqE7ukPIRsoRvVi/OO6iS6mNTJ+OU/rzNGrlCbrhc+PWd+nbZa45Y9QbCT783cpyckRSWFDkiXpSA1QkQ2JEShmpFTw+VmUqbTJs7B3WKwqAjTkWJAV0pxEZYtdSYCRN99vplon2wRZA6T76709Qdgk/2L+7dfYSwNGnGRBY7UqbkiwyR2QAfpoPZq+BXvhhHONbazuDzka40aradzv9ks7BZyaAbwIMBvvHeVc1r4fTJfyZUDCwJseG05gpYmXrCcc9lRZu4M6rpCPbzOiMa4t5lunQ9/oB/jGIaZj38TQi0ZbiIf9aSYWMVnYfpyGLZgu7rkiP+a8ZsBuiI3SX3G757YiVx/ldGM4bhPwFk+44xAm+f3ezODp3YyvKH4pYXX7RnMi2POgo6faPKihZ8wijVKoKu7QPLf++vfEVnOMJJE+AT00lCs3MicR5QhfPT0FOhC38bRIYgue1cHBfk6jjhcyCtWU+nogbYmgsNgqmq+m2JVWSTcXFmxFizU7jKkqE+i9GOYkpNvpzlqB4dE6uasLTpKhi76GxTXoAtEhn2JCTFqR7uXaLN69cO9cT8JsCoYUhSscMBdH/xnz4WSSK4929FJj8eeDWFSPnkg3ZBIB0ltsC8tPo2/gmNqU82j6tzaPyk4kwRuVuW4bkfADh/ourZC5r70WN45NJlKBNFH/Udu/rauBC8bwRaPbl9qX97+0awo5gvPYxSAH9953TDeuCZGBi34Y5g/Imt5eH9L2FPZFJZWtIH4jGrJdrPZpmhyB+6COadOI8cTT9G2Pkzmbmzg9D8kU4oFQEqBg2OTUu0MqajgKWEBF8r3zS0IeUQTDN4v5PoPVs6nv4y2QviaJUkSyTKMg6JkfUd3M6wBtq0plQ8q9VEW+pDG8NHiDAKqsQrdUHevTI1QqesOBhgVr2oqh7YeZzPODoJUYqHrZk0lBYmWrWHukJ0Iwd0/r8SlN6OuuuMF+uKJF5eMlq+JAo/tPek0srMonyNvv6cEqW5DrcLToed3InlS53BygDwVaikHC6Y7GWqXce4O1uxZfGFo9Fz3fVHP9YZqf3ReP/tnOrOG4olZDhMog+Qm1CNITZoWkf+dlFib2f425ENCzV6E3Sv3tXikExDoAbKqHGV7CprC/24foeQu25vRoQCg3N2gdvhn8/nY1BzjheY4HNMdmA1MZxkNV/gOf+wyITpZfkx5YVhamyQaT6KUfR5zZxi0HDsGyzNYGjSAUqRVMnxlue68rs45grMfdMsDS4vdUwpQTCA0v0YscwI4cm6L3RysFk5xkMz9MpreRJaENWxqAe/VKJiQZLHtAlZUU6UKj9W6UM8IGE28PpzwCS9+cR3qiot0q+LFpdWvKGpziGeGMdgel56bMThBaB1Lg+3r0UtuvinbcxcLkfMeeodaszdyoAggQOtSQpdzMNYO+Opyoq8XUYvfEsRKXdGjGxbWJIltfEKGe63L3sw4go0qu3E4T2FWZWcWSqQsqwI/cJCVKbs63kpv5lbR+b9zZPfS2XDRo3HMeMZ4p/s280GXdFx5S9ZCrNJpxwbGivBILQar2hS830t+nROBv6ibziIb0WTtESwYPIZs2A1CyY6ADBY7aAbX1aIzTI8g20I9uZ1EhI/OiRYHr0CIOP00pCqUwioc4Lc/eqiCzhelktBuYD+VoV7lklx8yeDJhrJYUgKZ7PR1icOZUAY4ZeuNl44aw7nQL5goroRdLnpayAzBk/ni2lwmmubzPioWRU6Ser6FVlZe/Z9Lc4l+4tptqpluEEkCMs8RLWvSJKk9+EXdYrJsCedZI8Ysh+eRk3tA+jRnbujC0MOebvRK5UVg4OdORLMO705o5ZbgCbzrMPQ3hlDWTRUSbdO3sCdkemw7FpnQ39ZKd/PHZSyYdR6VoZMyNu86PgMzB+ix6hk75IDge36bYAX+U2ziGGmfk7PFyiZy3Nvf67q70Bf334B7T4WrDRNbguxAAxGv0JcWijBTuyoaKBk9rs2vGav4LwRVeZKPIxvF4UaXMvjo/0HWd2LqkeTcAN9Q9ucXR89xU/tip1h0t08v7cEIkIBjBlPd7FocMB8s+wKjLU2Tmm3OTz7TeF4tNSRPOze3E2DvJCirL/hkNV3dRjs37U4gjAIJi5xvKCJMxzUrA5Bucs7atUPDkzgRL8yn2ZhqesKeNW5UBHbxcT4psJDj4lUfSdhZusetjgmtwi9ez4v1AYV7bRvhLCuhNs7ErXMs1IdOxpOFXKLRpUaZ1cqpklPI7fhzY4FeHnwF39btulkV7K41eiUqqRtiw0CqVYvaTUEUaaBzpNLaoPWE82mxJoBd3cIY7cauIk+AyQQgZdrhTLgt5cjaAwrxHlFvMHN5GjO88/ZyQKsR9SujmPtWpP6HgbV1sfEXzj6447wfABJvMz3lxLadIOIHo5YAtG33wrH7rAYmLD28EMO0ynmSSvQ/4+n4XZT23XPetSFAp5t27nXuK341wUNUsW8RUwI6HVJYx4i4DE0t9OJwqxMU9dYKKNyQawWCxmw8jpK+fZMgzypwAUcgwqUpBkr4UixQSMkwIAHxstvtQQUhoG+Fm2vE6cy2qPGTX5yvU4nZdBq0AxJmP6+vh+A2lBa69CjJgWvmrFZPqi+f0Onw+ZmYAE6R1RGaU89qtZw4f3c4paqAlIAC03zPv5X6nuNkjietGHOtO46yD/a/S3RZWMS+9eRBBl9oLkrjafr37Z3YFABZZ1apuddxDOjM/2kNkpxOWr9hsnDsU0V2sFuqMb/TcO6IrbZLUYJgc4J13eYN5afTbxHa6HoM8evSW9ODcK17TtcbsIs8L2sDytWdBh4JmkyD9fF7btvIElCie4Pa9uoXAxf6MSvJHC+ecW0Zv9SLr4+/iWLpGfoPakqIla6Z9dJF87saXz1neyxGH6u5FqWtOF6YFKx7Se6wMwp+jmoHeTzq9AkJy/EXwhv8GU2cc8KsxOcF0nE/G1I6cNqVQvkHvY5cLT7Ld0KNiv9Fj3Q2Itzz/nxya7c3L/cQJejt7tJlyESBR1vp/C2r8yddwEhfRnj110sGO2tFF6/8ij/akB2EfQJhHQX190/9jxMSQHSsTBOuvbwjte0OnjDBuMPTfF9yok9M5CWsIacnmZt79Yecm7GsUATWo80ySEyC/F8iYoYDMc73+cVYAGlFdw4kVZBmZySwEISAKpxpEep7InhQj22sLMKiFedgmY1pjMOlgCexB3Wkhuye7d7GRh9wwahLtL/xFaJTP47pPxyUiYLUtnI19RWMFezJ4Uxf6c6M2gz6PwZIpA+dTC5QL26/oh+SM+qhUlrujTWKaZmzot2l15t6VpKscL+hYdVyjN/Kn2jaB+IHA0LJ8tm+/Gav0puSUxrUcbsFMwOqnRBaXRVNW9glv4i+PtPMOPLXuBjqBVFTr9pjprP4d9ezlz8Dbj033JabOCn1z03AKUqcQ+CMd5WDhzjh3qDPMkOxf5cAiS5j3rXVLfukM9vTQk6doJgdW0uQHY6TiBywCyprFrTGXXgrutrxIPf6xo/4inSY6N3RQQlnAKDAUcS2rCkZVi/iScizc5fF52vU8TkapJnyzBwDsjHr82liFtbZdK+nh4c5g6MHe8puXdVsiwaSTWRuE7h3DnL2SbIov86kEFJpPeL09HlfhJWaYym4SFDmtA7OuzEO8Phv5LEmg0BOnXcVIhlIM+coLHuJBzi18R0//1MegaFUp8RC8WMYvwJbhYV4clKTSelq1ZtrcWEgknCXU2BnXW1QvL4BoFaECuM2HPbMdrm1MyttiOgwpC8gTGJSGU5ZianGhR5gzkTh4kAeoxy0PclPB0EDuR/peCOGRTMeGoQOY0G4Y3dKvIJr5iPNa5vxw+Z8Ua0muifJK5t7cZ+6E/p3e5lTeB0WOO0SPMqVg8X/Bx+aTDoATopLL6J8E8m+DfAm9i7tbOGAuqIJreb3WCP1rqRT8VuXcROfsaBjSqEAGzlzVM2CFWRo/iSkoAcaKYA/PAVCuv4zNx8uk7AK5kqOuG0l6qZkbNIoVb/hDp8+9E8SehVDH+sdnJiINBGMDLYCCt4IovDQY25L2hRk9D2KMYMft1j5PLWfeoZcor+u8vCSSzrMF0QNRpv2sWf0NERZ8jbPCG73D+90hvZ1AKwPrTCckEfh4FUGMNJ6s0XZOlDjyyuMlssjew/e/43JAVLBA4R2IpzAxZRyVu+aWEi6lF36xwK8Ogdk29T3z2DKQlM7ONI8O3CtRkLmkkznbLZMITlkKPPdCHmzuENQu6bc5X8ALkrhpcp9lID9nnel+y8xzMpdYTPFhd6rdQoUzqpGjqZi2xBQed07hJ+baJMVc/z0X+mNGGYK4HwGP5OKwPpS0jpUfOKVCfC+7TbNx4vbIXEENX5A/J+cynLZe5g+M7Lyw+Q9NO8vPkbnjbgI9eZwSuJNLOkTGr8I+DfwFu52SsZtSO7VN/D838YToyrhh+754ycEhoPa44s2jYG52rGfqPFkkQBm2pNX2fuAPf84lsW6Ymzi65xcHVxmd3MCc4gfiikWnpXgRV9uBfU/Dn9PHMTcGnxe5rTU8PIeKr2ZAMCORE6pNqmQsPOa8G93uFLxMxR/0b0IrFKM9NGwWKu87dZ5G6WV2gG7Myz4C+s5Iev96V4QwRkr5gUjSbmlj0AnMDifTuihCSpGrSZYyQlnZQELst1Hh9vclRbc8GoqDtJriHvpV6K+MI1fB1MEh4Uv1lEbx1TdxJ1ptkkh4IHOLqA0RTQSimgR6VWndPpmPAWadgd9BrQtDxrKT7ddG0Ng/0MioXzpfcrPATDvfReE7ySjDPGUWWqQUZ43S82wGK2VlC9Q42IU9XxQOfq7CrhUalU/uOhObT+z2wezfMryppAyYnk4p0o2vF4x2wEv7murizmWCDHMutxW8WpuKK8iQGnkf2HBVtfTF85euTC4bpZViIiWp8CgK/gnuVg+1k4EUbu7dlYbE/i/7YoWl6m4jRpCUbRMFWY8qA4hDhtBPyntErpXqxcv7j8gymHeOqMglnLUs/3bUvFxHA3inTB9TEH9yilI3FJJG+IQHirXt0D1ri1v6VJXaIdu/xlhkKH47pE6yM9tKebfsPRvYldQVn+sFIcGSqgOK/xaRol8KtGewAbnjvRw+aP9kMVq/IZ6QOsp3FbbpIUgk9ckqgdy9jmf8ceO3OwnSLGP3Zqmn+4xqHcpRddDGv1Cyhoo3/e6bVDoc/Rn4eEFdlPF6xK/vgrZ03uuMGr4rvjd2QPnCHKLrISsRlyoPTwzh4rhqcvEWnHCPDCCC1Irul7/kkfiEJC2z7wML+3DwcB3oOwaShS6RjAdrZa2cv7sShOmbtZDMZUdHvThaKLFF1n1Q/bRcKiQbvqFtXog326ZplylbCRSybqJdNN1bLeCtgaiFPCICgtwkuIgLhuUtIjdHL5DfbD8PeOOr+ODZAe9IZNULqSnsmZV1WsFW8Yq/OBkyc7Pm3n7vxEA1MuW/wZrAoJEf69FoCJyDJsAltx8HfcQygKmAPgNwbk6dNY5wyOFnapziPmoVbungAYY0QW4Lkj5S9hdE8Q1FPOXbCUhumC7XCU03TEUSrWyPktb7Ms9XFVIHj/USAo9MoLI9pdMHmXPD+2ZNYTw03z9x/cK6kJEFMcvWmHACZNdd9VvYQCK/Nf1GDNYa0Ofdfs+pgGhLndqVgsDz5KsgtxoI6U6G3vXe03In3zESz4g9LiajOKHCLuUYIk1lt951lc/lxDPs2byD3uUkVNXtIKWl9UN+3InsDKv3zNAD2RCIn3OnHlIuyNSgT9DnbEjlrqZ+JWepTcP/zYG38FFpYzkfdRh6AmmgMyyFTql1FqI5Z+UsdL9/eAeiWJBfVdgog+TgrxGoWeCQ6QfUotPbbL7NKNDXGfrp3vfTzOvXliC4pCutsbvl14NWyw3ZlJVlA3JV1lJKnEEC8vjDX0nQDGNXD0gn7BgLQQQBceCtrg4N3rrqYYmc00gfghSzwopLa+Db0CDZ64KsPRMUQgZvJqS8Gc9aZiUEmP6a9mZJusJFz4Hh5ZNS5SbqRt42356GpJgJLdlugAy04YWE4gRg8W3m6T8cAkgF6haP3T2fIeNzOIx/QxOgO4YVrWl9MHIcVL+ovJYyfqFpwW3l4auMa7gNURaLDfpuRSIySVhC42KpTsI/Wc8b2x3osQy0mgwJ7ubg3qT3b4kUOfUn/iwKEiODqHf3AMsxVFBg3B/9cmbo0URnKR3pFrNW4bp1riDrvuDlhcQu/WBJ5LuzGVuMUy0rvVFjdr4ZRTvvBBTsYHJkyAQYybr3tPWDMsTidbgnK2UyH81M06pqI1M91GiiiT4+LwGs0sDZjiKyj5TM1UmTZUAoZ5y5VLe482CB2VcYN5IbsOeV7xXwSYZO9M7j2OdvV2vTq6QTouxmWCLyxUawEUE3rD+vc765yFJQwUyP0Mbn69QGQ2HoHAyfbENVa2V/B9ZII0dzuShY+JLey8qpBTJLkC8UMJSBELEyVs54GkkS1eLeHEiP8uy9Fp0kq/mKp+S5PLoGaXAEKub5vyqba9t4rPuXWEIdKkAp//gbZ3g+GdHWnL06TWLnbAZ1QRqili34oxTKq2yc24+ejlZ7yNdJbxoAtUvjloSFCjMJveFhuMLYzZykbsoPMGw4ygcpQ0ibiISsJuoVO3DbHjq+ZenhX2+uiUdpCr5bn9SKKazHi6+Yw5Abcbj3IZTX004+eezO1iWNeYp4InHfyv+HhKm2PcvNLviciy7DUF83Vn5cErayk4df1WFY7OVod42a47Fd06bXdtJ9+Hz2qafQIvJreOyhu0kCd95PqCe7kMm3ZtYF1I/J1bm34T/lar9q2NU9/Y/pjMCkTQFiUCQ0Xd4sBS1IwHJPyjpkwod0uIXkI5UWP+NvmTr2MizKojbTExkwE8Tc3cpyE3QlSnjTASU3RWgGzfWTwQPAvkk4SnOiMQIWSisZ6qBHd4gy5wJpAvegmXLBt3MdvhN14fJqjiFf/riwnZt2WLwL00jHFSn03iV8D4tBjxs+q0uRU2oHToFmH9DLZUHv+RK8+M5aY1+O3Cn2ZdmPMqXofEZZ9atZlT8Zgx+bVnFXfkasc2b7zCayX2sVptC1uhYtFfFmaOPgtth5CK5Xr5U560PpGbx16vhXd8AmyYTAnT+wRihbCCTLzN3QE2jZI5ilIYfNBWygcXnWAGEyLC7iKoqlKzHpVo2fdVQq36Co26Cd7Viq5ts9/bk14WGoPUTihYuAKlnvq+YszGzhmpu/fsOWl0HHdxvYCGfaJZ1w0YsznRl2ZxMAL/54h527biosh4nSdDAjRG9JYtLET5c8tFF6Ip/bmvfTd6qZIiNFerfxlO4c+Uju+KFSxt9NKpUNyVrQp1fao4GA8UtRV2d8GjcbK+N0eFkpmSILES0oI/jjBs7Hg70UZhqystycHovcgmeAPyqbAcBzXZbWAYiqkLaga56LP07FurGf4s/txSrqyoGsDtSKoo2iE+ckyYhHQI9Wfv25m+Bev/N8pAYFy5fimV+VlxKAJcH9f6esEsPz3DKzRqbny+ouOpB8eJ+XA3iwPCC/GR0ZnUrBJjA5Q+XupMiqhvClsbr4XJIDY7ZguNTlfXmXrJB9ktomesBD7OkXP4+OI/vA09Ov51UkrQ0LpSLkxnshusx7huK9GqgJDBdMzktc6IEzEVUSReYKK8zV5bXgQvA+0Xab9plb7NQCx+EvJdxFUfcQkhni5fII6K6rYbksTa4RxWs6HaROlggtGCAubtRBhQn7aMaa1hqwBt3Px1xN/pD3PH0+6vHkvfq2/Plb3lIhRhs3EdzV/MW33wMixWhNjS4SpIcABRZpPkK0nb+7koIl52lf/zURaWQojFjY7MBsihaH00hvpB/XRFgvveHYkZZL884BsR8Y9cnapi/SpGgkkyb4sUyDU6khMcJoRoMqXk2avkW64yudwDQnbA444lcyxaT8RiVen/RIlkkGY6Ug39m0PgMRqJIFlwaH5LT0gkk3aUWBYUcQGUh7XYyRKeu6ZP7TfHuCkEjG4DO8IuhMKjx2fVlM6wltA+Z4yOsCvl4O0KEGxbvfzY1ANdgzNe7J+rCFI3XpdULD0cHbWGQrRKK5E1H4trH+v7XRyI/s4ybKCWaPG6acnZH8+5pZqlqCCgC+VGH0Y85h5w+W4uoNZPQu7XvGtUZt4Dmjx43Aw9Ej0pEGH8eXgnvdSuZKcQzcvXrrmilplONvsNdTSg6ZaxjBuxRE3qPg/mK28CnzvrG54k0cOuDOYk2IppqL9jS6qRtcSpRUnAjU/VCRJEeuVCzc7yAJwhxvJDOEOI1hm6woE8msSwv/nMEy7ecQ+tqAAs+kIiZ9hedooAqFYWod+k8dXppg//2BxlH6CFM9Xya+qUYW5aBo/lu9fkimfQPeXpJpywUHCcguI3GvR2XAUl5JR99rDs/yLPoTxjA+K5KV/AWYkhFA7YKY4FjEXzeFvaYJbGRmaVU5B/kXwuuHXA18FekYTFjgVjvmmoCW8+GzUlnwqueMq1dZvpVIAYNGll0a/9z0kfQV6yFKadqPIes5Q3ZOBooI0r1yKIQxXErZM3S/6UNlFE5n013K+y6RlEOjN+KDtxpyomoB/izIVixbxFio6ywQSZaGmFCYyPLXkKZ3XVR/IM869DMPcsuAQRjFOC0AjFx9L6lZSkFaBonWBHg5csUhT4wuyFwjSzQVx/lGTKXZtZXOQdYxhTzwJ33W+H/x9XJfZ7LFlzU4oFesQ0PjNihw9Z1nQcfPXpXwJazcpqYxOqd1Y2isKXzL37D3Zq/YWhHAI2ElcCNa/zavbcmUKWTYnDJN0QNToG0Oqb3Hw6xBg1QJYQgpXvjxV2IAQ9DjPnJTmWwWcAHKLmSfsMe82l2JkAilzdpIYjW0mm5df3mKYVpmndz1BoPA1jgEVFzegvSMsaFrhLojIQ7qRXmxUhCN8lRQmIAC0hpuPdHrhIOP8g2Ho8f8l47qOktaF2K/eQS0JXjQd0rIhr92QnyM8lgyKE445v06F30+iJLG+eVVF/dyHPKtitBMDOhtLy2ybHHnNH5dX0S/0DI/q3NiBrWHXj82IozniiW6kEyS1uBb0b6O07eVYgoH9F9i36dbgLnQiRAljOxEk7Qp4sWIyl8C9OOYXQr6KZRJauLuOjRG6YJIsfHwH0txbfGd4XwkYXnUGZXkeeHVa1ksTnnuANhxVImbtUEEk5pr4MnKpqNdt/jbmQYjB5MKaYtitNb631svCWoSUzSzTzavjDhkTtA37RQFNiGR7br6ZndiamFJ55N9H/5wDMsps3a2E6++eFneKYLOkNJfpWyXp6gdGQmjk6ijK6+hVivRfs45T2pyUGGF3N6fQnZ+YfyV16zovYdTtlh2Pfr3WD/p7mc0N9/hQaPilSkfmv/dzyE2WgvpOWjUP1KAE2bhbGicgoDqYvoCVVaXch8O6fJOKPLN38EMMTP+1pAbIQdtw9/RoIE+o85pwnCMjTSfptgmpk0WNK6Aq6MtDCG9MaC9sEbFrLFiU+x0qWv90VPhrMVCBITAz+rHUIT5QdSUdc7dfykBXcgIgRs4XiVFYZhpSwb1AC4DidqzqlUAxajddoQQ3GJSkmavb8F7DUi+oSwNM/lzLRBJ+e92gM40AGeXDGniEsQ8/AantPzVjFsZj6Hf0jEi7lc8V6crgSz4udmkf7CWwPK5ovKmkptacwMVNdXRn40d0phLQkjNyvkgn+BYW4CYlcrcKxv+sfSSiKpEHtJPPSFp0gYrwGLe4Uwt0eV47BqoLyupf63lCK4YbAEekGWnmweMfCrWjA/4wKhqVyeyrtV6LfkDh2PjbAwnG8XbuDIFI20TTPvp7vEamQRSEevgdrfMJJ/qe7l1xA4R9w85AofcZKyNQX3oDOt5PcFqXxbe4SuM20ZumByEOcx6yhs/VsABg0f2+aja7NHpfxZWtle6c42igBs2rku1uo2t2GdVIPMbHmB2vOZ2R8yq/XaPeMTCUsdXLqZqPUs03c53ZbeU58nywRvdjm84Ku7J5OmWyjDP+lkfSN1WLN3MYTssW7PKSjV8hGARXcu57Q2oereq+uiE+q0WtD48yd7+wk+OEayQwnzPB+7K7bnImdLIg8016n+336XEn3DYpGSLtf9/CfUDmKyN5Eg8+IadxlAJFsFoiTza0dadgx11GTt2HaJRUVmvoJ2/IAKo2q4YpyFPbsYc1yWt2RpvLeMaRLUFSk35M8jfKaMbSpwQKmfJKEC7DHKtNG/gk4AJUc3yubXkftG1uGr44BcEdL3HhQswfN6IpL8TK9j0ixZ63o8XjAVE9Z3IDxtKIOov+kWbf3quJXpP93sg5UdlFZ/Wpb0QijEP5ZL4VVoEBeAeevSXmLFx0jyy+r9PeN2JxHINR+o+qwbCdPQY3nIbeVyUZl7BKZXkoDVwUHXLYTIauDZ3ULYFcKr0fRoixaqbN1A0/XySiobPAzdGxXH7uV8YrZJhQkbhYS2RDgnunsMpw71aEg8a/ZQ9luNr6N+XMpD6gWIjlaTQAG3as3VsqJ3eHYrW7rwQudT3JoW0DTdTMfXwpyg0oUFpAWTP1pDqyV7vriCBDfpsQ+xMJopzBpcPPAxzgy8w1Uvl6JEbDqZydE5Jx98P84cGqt3g4a9gHZJek2E1jF+oTZLZl4hh1+3JTbkUczB8dAWTHiuEvrZDK+ee3mEGsPLfuGTcpafmYKr+ozfn11xW2Yjiq3FOBc6P3f7FZWornCpKfdNpYryqb2LMoZAP5eHklgAG7kDz+zwXHc0almppfA00AzsbBOmcn5tg2X6KaIGsEedSx8eBBV6O88qg4WU26TXP0mLrS2yyuNCwLmpkRelWDepTgO1p/YN5pznr3/VyPeLOD8EdLDvHUlQxgycQ9UXvpXmykFSM6/cnv74G2tWV4t4POS7sxlZI4CdufdL1ZB1u6R8TV3XZ1zRlQJ6q5puW6VRG9iBxUWoA+8lmrs+I1w63dw6fjz5nmmw4b7aXIryoHihG+5POUZwEB+JQ7cRNsg7txRhzPCVVTw9Bcq8EikvZEoNZKkiGsBmksBwqFN9Hf6qdghErncOo4sr0dWzPRomUYljHT9q/t6LEvZRcyV8Y3aikcDyfO0hsz71QUIbkwUzppletF56L4D3OgnvWbzElGwUa+04mbMHmURm/vxNPuHaJKt02BCaNYBPt3MNZHB84DZn3L5jmNwT7cWduJZOjIngnLv6w5lkcdfy9N8aCGK9LJQf1bNXpgAyDa5Yp24P3d8CjUHLIg9xgobmqmVaWMYtfjwSMMJ2gYZVVUqAJgnZ66JuuOGFzSvLAXQG1FM4hPupcu2Vw2OaYO/UkDzbBRBZfgC5ovLRZfFKYhAHls8iFaEtFjoVWapbfu+GAQdSm1NF5jP2c5M6rMFGQ0/KOhG6lwlFzXOYd2CnJC2ry+Y/VBji9P4cXtYPzHQKW77DbNSJq6asWNHESUcdqSNEauPwfxnm3DB4AxAtWC1Fd4/y8/jdY/k01jIRtQaKhgq4Bg9zhVS3UHe3yXAZQOMDAgIfhEocZ9Hx7IrPW/+iiQOEfBoVmLSZUQ65/GzwKlzuD/VatHTY/cy9rkm0tS+r411wYMC1zlvBnYrRo0MMl9SgDhoP1daMdFcihzL/05kpAyVqgY0ofLqHpYvbctFsUnNWPw0Fbdr2JMxjZ8MghzsL3OiBxzQ1NhXjGfcGe6uZhJspFXVZ+53eityrslqmg9PngRaUiVp/OcENvXKygRHwynyjvzev4gO9n8n3QiD6vP2Kjdz1PczZ1xWWXBh1VLoLzSd6qFCLZNbFZs3k9twjvoODF6fvpQqZBeCNhOPvLYf1bvVk/d/bSa6OIX7hHhBwNzeJneT53ML4uUlnAaV7MxlDCXq/cb6tZ9cmRQoC4FW0j6DlR8rgqvay+soWoEpPAuFobx1SPBadJ+7sunCnxtKTnuzo26LcOQm0xmC/SwA1eMAtfyMllLI9l3SWUv1wODo1yUn0EdtVzK4+qbbGpeWJ50EoS6G4rFlJJLvIH4v9vKEHQTc1W4e6ViGqh53fPyRtU9Ob5w+5qRxT/NMR2R6RR7awXJgDI8oxhKCfpfi2wDZuIQk4siEcrxHmfhJH9OeiZVM+gsh+JOBTGVvdSDGeMUSVx8zPXHH/gPBIonDkHmIim8DnSXnXYujx3mRp0WPZsSiyZt23GTu+nzV93Luljhmlx6C1NBD1PBjvp5zHHMsHDTC6lMWbOc/gjL+oW7Pa7Ej/WhS0fyDNrQcwmoTrxw77yRzfTN12+Gv2QfkOXBwCTnqvEzNP2m0EbA3Qso8Kbz/fBeKA4zLh3upw6rkW1mXfSYEG1ti0itDb1YFv8qTFmxrS4qxQfSS+dWKMj02hkxLiyng3ro4YRKxtMd8WcwyP6JMAKC0ZDwLJ21fN7pL5zuCvgQ/Hi5xn5rUdTpfrC8uzD+irFuRJs3Ka+H+SkODlutQvdRUV/J9AsECRu6say6C81vgS1zPVp3gLuNQiduA0Z0g6ogsEspAFEBUh8MOpu+BYwdQAjPKgQE2xIw37rcKPUy1nuz1bV0QqUyYafYptCfzA6SjDF08Znl9eGtZhDTgUudwz2fpQKJFakhy5QEXHNT002OAIYHFi2UR+bOQd8fpfebXXZUH9NJEmbcVeKFT82bJpq8o41FpDq6GaJfblyHxsVDdbXQdy6xqESh9zWFarHROp9cQlKoRgd0ZjF/6uuZgzksG70eBjzPzZUntH70kRQiiTzXEgTYV6VXiloYZHopL+v8rOKauXi24f3UW+iUXE1Io401Fe38Diz/eLi/7QZAMFQH2NRqHXgo/UyNblMA7Rh2LIk6oSbQBeKFA5uSgRbXm1mfLnWT9Hj5vF5Nnt+l5sh3pLXvbb8jc3WZzvCaMlVNoz/0zZuDcjmTDgQuvRwyUN6ZSQnTCVWNewJty6U5dc2BY+XyN85+3jSxdK8k6VTJ7xpJl9TS3uIchbZQj9MrpGfnF+oo7oBmXlKN7bwfQlLl1zYtvZeE4QNys1viWeQEBbNMbntijdqX7fAz4d3Ko3NUPcS0Tiet1S57mkJTRMNogasu3NGV9I7J1nkQmfJHQnSsgBT5EfOmpTPzmZFVeEa+pQc20CZ/Z4Dw4sBukAqlQ1A4/lcdbMILRn+NvrXfrXjKzPQddyMt5xbYdwyxiIFP3ZvS6AbeLu+MiPC1Q2V7ygLuUqC8FktR8BvyjDAw5pEvaLu3hgGqMWOh2iu7ExL11xiXFeTw+lVtQwN71HQuwxif57ZEn+irziFwYxUNGDfZmIdUL/ShdYreieEEU+iw9i0L0D1gQyDKy7A7zAjZo3G0UVluPwtAW/1HusmoXudct97fqSeCscPezI8ZSd016I5vIwT9/qIptNDzMW5jAPvsn/H5VNHrnBOSi2O11Ry2n83HXbWDMO9LZlAAO1b/UeBFrmUvABwTo79b1v1Amzp5v2N9rYO389MNcf/j07+9B1NTTA5SaFoStsboG8Z7P9UHsinNlKz4J8nNFBbkWcniShYjZmaMG99IAr3EERLGOZS700Ogcbp/QkEq3/b6OAlUgYl5j9bd1TfUf+XVPFJWoyQBz8LeGHOrpKJ/9Fr13KA1oFuKj+5vUeLvDLu+DUrx7Cl+PINrxjct01IV/hJ94Q4mZy1pYd4f5JN0n8TCdn37SVlqohGKPSWeucXtMuGZ/wZGuUEOO5OJVSuudus38A7mwIuDEAumOtZTL8p3qQ8ELZqsk0vYrFnv+C3GrASEy9RLtMKljhXRonA2MzCaQAABfNKPIsSlEWxC++I9jusjdBRh6RJp70VwnUGosFdS+fv5B78aB8LkbXbkE7dl/NlgeAbgCh87U13k3wXTKBtDN5rdyQSuktmXZ7QRaiaCExSeg1xR6IwWHceEp+7+0btgciseKrrPwXHamXWIMQYLemiXHa8Bi6nt3vPIIduLN9ROVECPL5cF/N+sMT6xbY0ZiZDfVCiL63VQwvNq06z+/0IeNSlmhfOHHXypLZjBPYiwrl1ZcPGwOsEMQZm5kQ7jZeDrO/kVMszGYsyhi58xBWc3669pzY5H7itxpuCg1VV2Z8kYCjuO5ZSHnteBkH8x4IQXHBB4/5+P6nLAMG58qZxXe+D18IAW+79ofA/gKxn1Rsul9sqDhxN4SMNYF2KcxOAvi8SkVGZQvLITMmTOqhLLalfFEFbq2resPiXoS+vmqYNKAnDm2jGQ7mAHVT9BL0qmPbMSeTusf5ZeXeomIzVDKxzezOeRyVD251HUDTJdScE4pnHQeraTGOEIxm9nwA7fN8epHIxDuMHzUyHK+C2Q2HOgpgi63HNU6OdHBY/v2H+SKBr0NfCxqEbuQ2L2+8fMbaKKCoCMIbQVLV4SOfxUxGS0hucsq3BpYEqu/o8EihXIRQNx8Ns5vW/dIPV4OvQHHOmmlFnkaww46ZsaSK+yxZWEiNMUtIncqY7u7jjCFribcsWUBhZxQZFkLSLi6T2WvucApKjwAiDoSORb4UEVZqfWK4gavwaAoPeAJ4sJ7ckQX0cozlngmHi0sgAP4otigVKr+5g67llrD3VJDmLUO1U6G8ciP2tOVjJDhOfGLeGrY2bTPLlAp0eciot/mK8gfZPFipcPGZ8fXRU70TE5T+J439FABWYfLtIVynqoCGH19nRhdt6nZhswR0JQ5fbEDVORHowyEZr6jxNwkhDy8Mkto2GkcI35j2j7JVaX8WO1tqw/AhWo+ExWmqf53rblzV71/m7hmMEFbQgOzoEV2GJCOu0lnzw2KZLu67NN9LEGFb2WfgR/z8viIhOGId3xNovsqlmbQZxZI1woT1h2FDPj2NKeiH9LF+B3iY8CeqOCc5A938qcs28Fp5a9T8Wx9HY0uVetgAWtVxjwpmiWVzBaqfT5WK3a5TXDENXFoGwyhhsFaGphCBABorbjAnJZzCUiS56N0R7cjimnbngkBoBQwHDPIyih2l9qh0NL8uA8iM+IRbxCL+4FHSt3Ojld9j6SQ1LWxSO5h0bzxXTdAIk12nE4uAW4UbJ72gGt0zs7RO0VoL3t4XvWi4Fn/LaKD7hQCa4CSx75V8AiYDkAqNtXFNLyvujR/8vXqHuCeX9vtAQR1wwZXAVDboEsiiBh3WY6/HNoKHmdpKiDPm2VVkZZ8BH0BA1qnJFps6BCrgNKVMdR8iM2DEGQMK27D0pJdxCpHhf3m6ABH+1s6Q6CeP8ILXx0QjjLEcRGpgvKLdcafE1zxwi5u0oRSkUt2a/2D85pixuv+/L4Nka8wokXYwn2LK3qr77athZuuUv0SWt/4hew91e/gVlzM62N5C9vsblXPDr18pbWBuBELGQv5b9kNNTLxRkuVqO0+kzrHXAiZepwaV2tEhZqyyjiHWK4fr1N6EmZq1U+YA31Lkk0WduhQws0lsLhbdfE5R4Jn9De4UV//Nw6lBptfYNOQDLFKg0R2pVkSuSiXfiR6JoxfG+f+22RS2IU9oBpbYmYfcfIMRIVs9PKnpthmsnfkX8ahQW4lCPwFyMYuiayoLB7FP0VRTYSE4SC42h96CLdEBDhtIlgHTwwkNKM2W+Lsf7SGEG9HzPdMqX6pHZXM0z9DlA3Xq8wyb/pNTJVx+njSpfMLqcq7S4WFMnrHG/oprFKA9M8EZwsQBBmO78W6aor/oVPff+QZG3nWJgxIk3OrxBBe+/5EXn1LxKnaRoAkz1mo93zVmQaObVG91GXduSvGJXuiZNWzY1IzBm2fXOvmgTb3F14VI16cZedo/HGmzaZLGR9+54qdZDUFCeR4Q7rVSG385b//f/2kkyFck6jCh6E220d57JZ81qmX2p79HSj9cBL4lyW2kNLZ5SyT1l3FQQA/IEgfa4EbJOJ51RchEQ1h6ugAr95JzU+z3bHKZDzG7MpYQag2IO+UvDsPEDG5xiwMOJ38jyhLwnPwP03PGjkfhgUPn5ZvU4KiHm2CzfMqQ0HqmmpPh9P+H0vk5s1/ji1JAqsN4ViMw01md1FwjVVpYRQDx236RCpCEmQLafdKKTmrYKvjB2YjDF0NPyl1LZwgGzzXvqoXEy5rfDoIGQVmqYNu6nvy/74zpMsNkS4jeMliOoArtyWwYHwsW1pAmyU/XCNvEhXJt8zUUbcoLmYECqCG4e0Glwrwm6t5X+qmdWiDcuOiLAkRKz9E2XtOs3GHIVLaJzr7bC1qqxVv9/rC8+tF3RPi+aPnnKprbH+e/mNuKamr6ngrG8Y2dRW5tDfSTXHKMT9NKgOuVZimX28stMxtxuPztwN8MXXET9znT2KUWNWQ91GM49HG5FhqBQjQPdmAEnrmaSD6EXkiG0p1HT2dTCbws92PeICf6rL1m7KyElE1+CiKjJtL+y8EAWWBRmRrMiOlgC+ltkOdnif+fNLg7VxhO1yPYHmViOORpUX2vIE442A0fb2xdVPfToazU15UfORXkyn1hxfOughqrwcCA5eY7d4/B8z1xiXOJ/sTMRaQ0wU3JVX4pnIKCVGQQdODY927SnUTJFC4eoBAu0wsqlleS5rW5Bz/gkcIzJ92xX+NTT+NKC3OUO0OK2jQeoNTDpa3LISZSYJ1F5cm3gfsRimgCPQZaaqO17g9er/CcAgTQb/ho+wRoiM4qx5yb/K0ovqwIv65aj0nZIhJfMvdBC7WsbA+Fw08qSc+yOLKfaXNpntHVsyGGpTTRHRpCbbBkEblKLE9Pj9gbx/ZC3Lb0xwjISANmYiGwSGN8vQpbkuDdBkqEcqMuDytOND4TAbfe4WtUlXZoO48JvTVazZtQ66wLwW+hT8TY8zSN8fH35KVmiV/kZsgfeYpV9i4jan/XAk05wNnLKbwQy13JzfMCixPAKws0TYl3UBa5/NAzkXl6JvXbQW+URBc0hYVRC9BrEUJfuGRizijNTmF5x8kjyqRiJItRBSoI6Xyt6wht9XFuLVy3UblZ7POJYzeCGphRZKYgawUuUUMlOfQSGtpKtvt06Sp12yp9yuiPG4gcpo9vrNVNO+X1PkT+KyShm5b9hNCqQ0D1+mpYpFP6QcEq51Y4VcH97jl4gAUwc4mX6TpY/9CsyUZd6+tGaKE6TBGS8ZJtekSN5QRpHivkcHiXBtH2pL0kzo+7grXWQHk6KXrk5Eod6qsKCTfRW9eHA8elyZh6MxeKaEkqt6HdQ74dpFTmCEOk3WBfzZz4sH5Zlo0ZdH7lyjeeoxER/72RppREyG47Wt7XQVx5cdUF+GGTZLH9Xa1FW83U9qbOtlpdTLWeRJ1NQFo42Us1mHUpHfR3gDf8+J974MFgajClNV8eCxnvtDOI1+jm/tx1/hNnkFzhtclmjhrZAgRoh8DlQrXYVBRuQ6Bfn3hzxNwRFSprr+x8FOBywFHoMhKpunkxd4DMc6uErZedLz1zRd83YZz9AvNMuwV61eRwGCQoeF8NZL54WJh93/0StsHbkGgzEx3uk/LoU6BUfWFl6LDgbtCpd4JwbQ4v5rUyfUNih/ufRn8pr7PaHWwGqxYNhZYiXW2pUxQZrRRcBPnUYIiPvucqt/iYBblZyTDz5bC0xXSCxQ0d5/lsLR+Vfq3SZ10wpxabSS4cgDcQf6u3nsJh9ihqtBl0S58PkgeXTqJbutZurmK1b5M4bJcrax04jnLnxzDR4aL64B4AZaLZ/oKs4avRrufSpSREHSJJUNSxtS9q+YlRFYhICjYrH8dq8MvmcB9pmNkwzOeCimuiBdq+XLqfaesOXv49YJLzncwzeZaTndrtS83vF3GM8dJQuCjNao7C5KOlj7lZe1RGLzhAlRxwn3vyrM0UkdVJ0oT147Tde7ZbZVQvYfBtIUoJOnac5J41AYNJxzbohAN/JlKpWx2jxI0CS8H0/FjBy6UkIY3w4VG3SWOoYKNULErZjFjtP9xEdGr2C0cMNHeFTgHVjKGIermF0W2lihBjNgqI6D9uore32he92ZMhY/YY9Km6vAgzMD1+zV+/GmUKEz1S3orUvjIL9I00RrnGuTFO9htKxg5q29RfHF7oTqd8wjLfgdIjAcYEDuAw5T7L+hMdMwlwxjRz8eIBa98/6IM9Vlsn2YPjZ0DfuWOzV0+CwAfieuqQUb37D6ja2YMqIpRfsXdC80E2BPMxfyH9BhkP4nStPCDDQlXvELg0BGUBO2PZyWrlNfOlJ/2NYuXrQ5vpEPIF7vJHgabDqeSNU3QQCEp9kbaoUbGrSLnvKl1S1QWeDf9BUh4bsXRZJQaUzILMYE2yRzRRgj3RwG40jttRkFV2t58hjRhfPTfbOewl0zf5pZxlzk0cfFLEt2j1xzr8VWmMiSAM4t9a5NhVqQR5okgL1rCaE6QgnwVCung60JhbB5NCS6/QfRwWsUbjP4LQ7VtGUkxvk1LdwTW0HnWvYtdBzCArGJBUHfd8HQtczJ7FyKhfKRiUqBL4/v1P5KyICWvkN43xaco/VMdMiJRR4dzjjSxJXFG8kAc7wNWhJb+3bEOhoQa7Go41m+8Ehu3rfTm3Y8vx4evQOwcZVJjuwo6yy9OibR7H8V3MjrNsdGlH8pqLIs7tlY59VK5mKuZyKmtxeHC9RV9N6cBhafWSgUbTwnKZPn6TgRSDcz7SeMCVQj3UmmFrVjraZRVWB9s4ecf3AC92+26OMPo/z9ZiWO2OxUzQNDfSZ9c5sfTadcLEkECu3e8qcqHzxxfadZBy/QioCbwfgyVleFud75pHy/xfUq4/+R4e0VWNTJhU9PCCePPl3ZfcRjzjULjSL9uzCl3gCHAeGv7BENWCqp0qKKLUh8qdX5qP0Lh+Mr2ibopniWmhBwxfxvs/pWZ77wpgCgdEXQQM1s1x2O+5ADSgcEIDlCah4ONK7cpFLEJPJgjJ1d9tFnhM0xI1llZTvNMZznSMcg34S6Ng48nOv4LMEn6ZWopLgMxzzCd2z63SAVS5g2Xz1OJKXwYti+Oqmvq7BcfiLazpEURoIEVzVpSxl86xT8TquC5zuDKjqoD1sHhEQqJy2NnMfZDVyfKkMS/cB4Wxw4xeZdv5XqrVvtjFkIPPdKk2i1dH5iJPjm5y+cwVgnNIPfzBqy8YIJKHkEz/X9cwrElxI3t+Eg28nKtrnDUDuH+0czskY5O5HGMpxT2WY59mP6haFdgbxWf+GHFq7MVDO9/HMH6wwnHeJLQMwXaY3hlQ7DcKA3CIR+mJdoafT7QXiKCbx6zeex35rU4BChEu3KmD+5nVebxzYFeZ7cJ5VVtGSU0/0/3gktLRnq/brFqsDMRd3sBcARcybM79oAU4MzWPma8nzJex9wP1owZ96mPtNhwUTyDlASDQBDjFFhrIBp5bwEeOExW0cCZy2l54M+45j3UT6fWVLHe1UQd8XqqEWFe62VuGkGmt/BJYGSflcfLhNRPRkdX70RVSlYj0cBvRG1M1zaIroKJOPj6YekDP9UPQgM1euSOa971Vqttv18eEnHMrZ8pBgDGBRLagzmW99IxPQjU2ML1Z8BIyaks0BLBspf/1CLmAEtgvZchmreUWhfLP+qtJ8CEIv1EnTPDVsa6jRaeBgQGd+NJPivxafmuRXgh3jAoXz0wuJo7jxkkVdMIs6qQxCkOriUPnI73dLCBlk2FlmzuyskWJR5xxYyxrLUZOJ4LM1JdJqq1sXPwgUDalYUHvv552ardZlwfjMk0k7Ft4yCKtKgqQ0Tfjo1iq+JR2fZQ9Gvrvu0yISZ+m2DcnQbiz8HL/NVKqLbVp49vyvPpka9WOlrzolYFtsHe/GXc8Jtx7x+MX20EtJ07atDceAXT/77uYxmRmwJKdctbUAsVoKc1XTzujsJvWg2LrKF/P74OKNADI3haX+rPU0jC4/1RvicmVbCg/W4edzA/w3SZGPSBgtE5JvaaK+dF4Fl6ZmSV8Pc/6HulUsaKrKnfzJnUr0t+ym51okY1TWe6wmqebiUiEdMDKnzaMb4DwdFqt63lCiLS5fEZI06nYm8fPyIS+jg0hhurO7DdoQ9IL3IkABAn75/4/sZp9p0B0S2WigQoSUYfe4UsYa7tsZz6Yc6twx8TsbF/Dsi53lI+d4oCuJdM3rlaaeInGOP3yNy8joc1EegtaSt19B9RNzojHxUDjHvCDIYYDM8RkMDH5V6xMi3SU5zAKXltvvnSyh1FqQWsflLIr3yLzegSrNSNTOQshsvZC0cXvL1RURlMz5bgGg5imwrScdcfsehTzJx+wVTydyaIQzfjco0JEhVDhR4gNHf1Njw4EM3+hLs557OMPKhtEDNsAYW0NHcKUOj6iv4soywGZwaT4Mcp0BAUpE+fkNygUIA5+23IBtv3b2AJvJjxYiclRykKbf28Lwwq/HmUuElbtB319P9HiY8tocj5XNuh2vi08IeITIhGFHKIC4U85xkMf8VZm5m3hdvybReLHlPTYd6Ut/8iZWrBtJl2dYOYGBzr3NTrj69/TqIYk8YO+4WQPIcr3O5bb/RWiY8V7ZvoBOr2DQxxIxnDrWc74zEmVoy2JYOd81hD/hThLQY4qpeMkGaxrYD4tLOpv4HPDcOY66Q4UCInrQzlm7ZDUXQim57JddIXXSBBJZRjpFVIPWoofchL382KeZtwFXDRmdjScAcrNQP6LaG4t+JYLw3YZfaYgYRsUyDfKFIRoVGzesNwidSa4GYDFBi2Ov4EXGjgu5vMOPLIQdLedif7/4VTmPjrMvc2O2Ytqf0XrlfecGm7YRQF09FPCqQrYRcLImqJMFfjXdUPDRuBgmUhDbF+x1cv6mEXLKTf2m6h1kjnXfTsp4WXCtER4f/EoQcPRDB4Iu7BCeibHya/Y9e0IOfB2vFDetmgZc73FUS4Y+LFG72fhN2GgLz6KFGiskhFd6T0KapCOveHfHpE+B0TCe2XH2433lk/1hw/k+I5ZiFb0VvXqFikBKkX23tEAofPNPgbwGiFArqTmt8EmD0VDGe/C76ptTIph33xdM5JHUTMkOfBgMPVV3od6GoolVH7mECq31gla3aA+/q1szh8eVZvcNTqsYhlv0mh6SkbidmETF5cqceBX2lpilbBZqRsKuEcFOlBAhJrApWNMQp1jIqktMHhMq/s1UtLU2ocL4d0Y3jP1UGaVKzMMjNoG624x1h+3+J7/NUSuc4IUhRd1gn+lCna9Fa09ca+N4vtX7rqlIfMzq1M8Ffka4Wsi9krF7ikJhuJ25iX3Q3abzA2KHbkGIZZzwQwZBKj5fgH5VEEH9Nx9J9mSPc1y4qaKGeXbyU+LRLQvnq6AwVSKl4Is+c17SfvS+v7UxFgqO+X11iBYOVYIJpRsVEfkFC0+Bz2T/3CA5vByayfrt5eMNqHEB5QeqbJVmWEbJtRK1WFEUr+adokGm7AJLw4wSk8HxFdCux3f9dIAJ6h8LODzVuBJl7WLhjCm7KrbAFPaYxAHBkUnMyC2xNDxihxIFttgPUm/7w5VEkZ739X09jfeqBz5x4Z2RKQmW9mcYkj5QfjGdDqb6KINaP/XEQ/lhcr1eF/ZX2JocQFGz1Yrf+SPtZv156R9+idTZR5FhzKet3VCS/JElQ3srI7aKyoJf6Bxgc9FeN3SRI8P6saNkduq158KnpGOegx3/vC9djxedQVSeOT69JWW15xqY0DyBiokthLysT30knIapyxuexCU4CmR63UBLwZxCzgNqKm+4WB5TEwfELQng1k+GU3DX7VMt4TLO7BuXRCBF2Gia47C05nyJhZZQ/t9kews+I6xdvGwhtoC9OW/9iinRx95i7pF13RS9efLUtVVJmtDMAEnpzxFj+J5cMeWNhpTePO8+Xskg87Iw7ERRnlD3+RVt/toCk70y/AfALKvAaOJGu6OPG/hI97RVnfM87gdFBDluYE5Qw12aNKXg9kVEOwxPD+KT/Kw2NTM/eTg89/T2zz07cgEmWX8w6QmH39SueS2iihJ3HzZsyUyh0qhfAFZ6Px2cpaJbr/tuMPrTDRQnFmUqiW56R+wozz0EIHh7YKPq8WarShDNrBUo2zz05Q662781oO/ebz5SmHXwmJ1ngGzF+Sm8vrblEeehGGrhyBfmzVKKDx+gZHrBhH23h1nszuRKVwWNieGRGdBAOpHIPE8dnYuXT5JnwY+ime92rBDjIgEAhGQ36inwmT4rdu9w4ywHuh+4iHyLzpy0E0Y2l2yedDs24BvWHGbmZL3N6CexCL934HX0jhODYNoIs7T9/zx7IBkdj2iYSQXvmD584M75fJopTGvvQNYruQFbHy0xG2feNsWZ4rPhEwBA5vHIy8Grff2aSihEnw7OY17drDb3uSSxlzv6yTP4AzQQi1kJGMN/99y3ttROCrfunZyJG7xs+pE/Pzu86Pq8seWu9m2oJiDkb+jCU4J97zDaR3wGFhx47KQkCLcKb1hFPMPkStunzPo35DE3z23oUqxRnUhp9c9uqgc2Q63NgkTCiETCQ3kWafZ0+6xB7QMe+fchxVtMTRm3PAAxw2k3dKaDkKOMVhpmRlLDUDvC51Xn03UgI6nT5JIOw+oO2wyspRoNq2cXkeKesq+Awe+1HfCkjyja30PHdjEYxqZDBLn0wIa7eUkBcGk3aKLVoB/YF0YRXhUBZjR1HoKBYNqf7paoMvZPl5hDtfEOBCu3ck0vrRLahMSBFTdYRUQHfYcBn2hATZ5N6rlm8jXEzQaFqo0b0ZmZY4BOvshucu4zZcBGdSo7T2WTqtNQ5R6gdb1oN5qNLTn0lAf8LojTsviecrMiLErkzIrH4gGvvonh/1a1sHzWBfTpofIClioPFpBZhIVC2A2zHWl2agk0U5+bpdRorFgLQz1UX2pZ/8g/iDYsaWFBOH7wbjOb2IRaq+5s9xW3nc1l48atynSbS26zi/YsjpOtdG4bd1IPH7kTxbCfOQesBI767mDxvDKGHIIUmKnrkDNT1DgXk3m+Lv0R2SHtIE/zzmKju8TGEk5ovIgQrKPXX+rMW+3NuygHMqFKZcepUTSXPGyyiDGPTnqh8exYu/keqaQL98rZ8kBtX75HA0GCy6MPriBFDWZSJR66FUwYrDQA3pct5ci8m1MM2QUZmM/bdUE5tRAAmQOc8nGU3hpPogqYNNe1gNbzkt9+4RD/W5Hf7ux6mteRAk1y6HlzVWcX4viObpW5pyf3IT8bFtPcLknqVTZ5mZGFqcpCyKIhMlVxPcEORWVFdMkdpLpWdr40V0aunb3V86dWc0zuGmzFE0sn3AxQ1vVgjr4hP4nLB5LX/DKACWLck9PN4hvki/Ox5a3AFp7VPTVFuemRLSO27l6qbUmH36z3PdRWgQjtBjWMCdWDM8ZPUg5QaKLXGpJZ7ZfsGVkwfY2kGC9E4XTl8ycP30S62mepSFTOlv2V9O4JQVL7chEiiOzDcGl06dcANFTVH+Eb32Epvm+DFkhV3bYbv3JFCWhanB4rPmhshd1ox3+UAKhBVSIuMyn/FNZPWD6j8AtKP1Dix1jtAQEPGIQIwIoP2qjn+/FytDFbFGdGKMhr/qazVyzha+sPJ5qorbwsLRf3QvodrZGKwXEV0kqR/T3FzRm5LW7Y/LeBp+puxV/IOl3ez9CN+YtwSMH8kn+f+RxJT9Hz+/Ln2LMlV5CXhoVF4xUbcwkzpk2H5E0ncjoYQ07Ip8OzOis5th8uE3cFgyYvlUcIGbYZOcuu2QJWGbyLAsJbSO9vDSo+P1WwCtkzpi861VFJ9jAr24k2YDqWO4mv7o3E2gfmB/mI7Pr3m9+yc13bBN81ctpp6TD2xhkZtuBNvmTYUj7gpztLxSAQua32vW4BT7arrrr96oNKDRHpHW5Fxl9XpzuAAZJj7x3iZSzOSISdmiyxoRJ8DQuQRdKoNX0XCwCDjYPSoOKJwhG0WTDg38D9uS5Jyf9aYDNN+c3Yv9vMPO9+xvSeDYHSLXyv7A4NqGEQmlgzhLX2yaoHYnRuuYaS8z238n3dwM3QGMGn9ErK3QIHLsTZIWmoT8A1dIedVcv7xPCYOBJxn5u9ubUSGFx7/cjUd190CTe0ui7GKv5D2XQUxLcLzQ5JRhe2oR1njx0P0CTC1EMKk6Nva+J+Lz4xwz26CzZY3GOltEhrLopML9JE1r+jW76w6VKXzIlivYbTp/IGZFgeKsXMex9fajdHowzj8r0EHHaqtQb/gVWyGuRFRHGs8mTXk/hpr8d9ijMEfEEIbZIJap2gG7VF98dBwRn/Av1FHAYUmw1AWas4+EkJ0rNf5wZj1cYUOSCUOsnbx3ocfSoo4+vM9qfp5Wv1MKch8uW8PmNW7lYqTKusdzmy72rl3pS2JOdrI+f3odb10t77Pm3AjHfFDNHybDXnHIOf72XRrO0NC/gHCBLUib5hWSgDZqUtJmtslCi6ixEIKu8vEHwY7Xj3QTMRl2clFzebFAjRP/UwMIr3arfwKWJ/d2Z8jSE25f458qzXGsgq4mViH8/2FE/FGeuiIaAN7whoGnsfMMUYiAsD4O0/A6FTHSWLPXn7ctoYdue+LI1mLyRC6KXAr8ouXW4oU//VPO2vUl5z9UZ4rnJY68P26GapS3SZq6Wn3zt9zx6V6U64SwhZ2Yt4fDJOt9O4fcP1VeIyak/M8FrFCe+WjMlcl3+Op+Cm2hxnGCN7UVwrfx4baqGsa5YKXGp6C8ULWoLA4+KIbuzIyzj8G0Ybmc6pfsn1XWHUIsrnGHfOC3awoJYp6bIDXzpjbw/NeOHq7UYJpiGrkW6YuYYU7GXRDPWDxE8sic6sDUoQsWlnsstOxQnyFQC3ug7O3JcPXbaZ1Kubb/ylN4Z/HqsP8hXsQ3x3j7n5XX6hFvecIyq/d+NaFa4ylv9w/PKU3eJasgpxDAbjWj1ObbGWWDlqS+LN2gMbJQW7mlQnltg1G05e7NS9dERdsBwGR5K6iwBMZ5ZP1jSh4Vlvl981By5Z0YNDHUrTRXsplSX794dUlbjhyrVI/D9WB2BvFDULyg5+SsfDJLBw1ZsxRQbgYvj8F77mybCm6o10uWw2NqMu4F94romEsUDdgzCMe41RE/GqCmUc3pylB7BeOerynBwBmjWr2246jEu789RuZ+XPJS2QTn+EGz5aa1jkOQfvoVPfwZKyqppqXVe3lvQcO4gu7HBao6a+532eOYTExq56RZk853/hIhDGIR68kOccLO0PYb8EdY0+44ezBoS1uyWEjcDn/QcWbdoJnMDMFgxQHiiSvtD8Ol/x+vYGzuAR+XOzlmquTaOtXph3eJeVCUlpmpfkZuXYnPfeQTz86Q5QM7LVUYSkBUaenLlBDu9FL+mxAZK2ENJz+S3elbvwydg72BXpNo3h/RPhgYvOp2OsSipfZUmkqXOXpdF8sNWyavsm1IqKyHOYtmUSzt9olywU9gAKyVErTkB+KFozXEYJFCrmUBCLdP0qOJ6P0NytULijlRxBeAgUM/LA6cJl87ajG4zg73BPb+nBnkDTQokZhRcwzDYGEPRvcNk/3bBzDGjBLjbDbeQ97nuNkgvACCrLZhlrNjlEhP6jVqd9qiAY2EBPI9JsiiTHskpZCr+Eav0ntqx/w9o6G4EBLzLxTVud8pkcO5jq9PD9RMujZFPGIDl+WbZxF0u+ZgkSoCuj5i1K17MtEm2T/qyCQPrqhCJya8+8E//QX+P7CZrBflbOPGsj98zkXUouv+CNqXMR5+cE1M0gh0AET9wTNzWPHAM8M1Q91BwGD4TYdZ+kkP7IwGL1j+7N1dgc2vJhzc0hmM1xqQjV1ZKG5/sC30HtFVbkN/rR0UMkmwG1ojHI7waBc2PJVeRXAUNJ3OyDeAjG+PYxCi3nhlsUPfh5/zVkZJJ5hkJN7OssEYOWwMxTMv3lNpL/2ijMN8K5k7P6pXYhwx7kwHP1gPdvmoxD+FIIS98lvsv03dt6xkEWtfzTlIqr8h1Aox33thlr4fRFRz+zmE1akNrf+e9+fTtgg9/jRabecSbBeIEmqPCCqwb3nsheNaciPJsubH/ofE/mG4YCOpe1LH9zgFet3aJNNrnRfVd8++zwy77Il2jxpLMjUVDAeZUuMjW3CatRK0HTHMfZ8QxK39qnvTu/+uPgahCl1FhOQs1D7UiiP4ppOAuWI7OFzihCASJ8NavYO0TxDuX+eoCA/kw+brBgkEduIZACKz3FNcR593pws0JPgtRVA3Afjvr5qCIvbPGjMHRthMnBMWVEHzj3IvyMfvSDWTr5s/qBS8BHanS7/fovcunduNtvbwSLcXExPr7MyDCTAe+FvB1Fs2V29z/uKgn30D4Gx5JWrEhYttcekf0U+iZLgWV+bK5C9h/YZDxod9s7Gc24FvO0053IjRlMMqAsBypmwr7o3VWrtfyBlXV/9VByp5dDSfbAFclmIjGbB1e+rt0xQMNjCKM7T1m+9Ol3VJijH61+/l+InXeItP/Nd4m+MDlh79s5McFRjipcOD4+pVz82DaFO9fnhMJZZov4l+CXDRbSC+x96bWvSDEAc7vlSvJOKN3VQGZOUcN82xApj5qs/OLvgsWvAXrLm5rvlAuYAqKVwukqAG56+19Aw8XNwCy92kSRiOCawUDmFKkGoWnL7379biBQs29/WDY1gntEP7TRCgzMYG+bXegbHutPaI+UNPyJtTUqIsQj4syK4l6WXjtH1a/2dpK8IeiyEF/hVg0hskG2NRSFAK1aowCmF+uOVHqHn11vyTmyAts+n1vpjMy2c7O0BGeE6bhwQrA5Q2IRvJcbfutaJAig+xEgu2A1Pb0mQG+YwNb88AhGEtxGqpUpN96pN0UgJbY+ceVkNAScsYdqZOUBYwKWBjUs/uSjFSnBTMUNrE8dpit5FM3ReNuf/Q7QELi3rKBn9c8cF9l19zHqOBwdnHSZRy2wmUH1vtjAB116VKViLccS6SmxcVNbnpU2N5zb0leYmezMkVEtCxH+/feHDq92wHwqNyckyT+FUCiU/9tjQEvhw/QCLK3m8CqmL6FlLb9+wLS+I/lm25xTBSapHnuCd4nBujiAnh7Bs4J99vaRcghu8t4zexHHNWd9wyV36ScBV96x23xjQOhBM/rkZO7VprG3vR+k99Bop7TkrfVrpvP8Nw1ZFQ==" title="Mekko Graphics Chart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260972" y="2142069"/>
            <a:ext cx="5467637" cy="4129008"/>
          </a:xfrm>
          <a:prstGeom prst="rect">
            <a:avLst/>
          </a:prstGeom>
          <a:blipFill>
            <a:blip r:embed="rId38"/>
            <a:stretch>
              <a:fillRect/>
            </a:stretch>
          </a:blipFill>
          <a:ln w="190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BR" sz="1800" dirty="0" err="1" smtClean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412419" y="2108189"/>
            <a:ext cx="5438335" cy="4285142"/>
            <a:chOff x="6285095" y="1818821"/>
            <a:chExt cx="5438335" cy="4285142"/>
          </a:xfrm>
        </p:grpSpPr>
        <p:sp>
          <p:nvSpPr>
            <p:cNvPr id="31" name="Right Arrow 30"/>
            <p:cNvSpPr/>
            <p:nvPr/>
          </p:nvSpPr>
          <p:spPr>
            <a:xfrm rot="15966375" flipH="1">
              <a:off x="8778719" y="3090137"/>
              <a:ext cx="340667" cy="166357"/>
            </a:xfrm>
            <a:prstGeom prst="rightArrow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1150" tIns="31150" rIns="31150" bIns="31150" rtlCol="0" anchor="ctr"/>
            <a:lstStyle/>
            <a:p>
              <a:pPr marL="0" indent="0" algn="ctr" defTabSz="931777">
                <a:spcBef>
                  <a:spcPts val="0"/>
                </a:spcBef>
                <a:buNone/>
              </a:pPr>
              <a:endParaRPr lang="pt-BR" sz="1730" dirty="0">
                <a:solidFill>
                  <a:srgbClr val="FFFFFF"/>
                </a:solidFill>
              </a:endParaRPr>
            </a:p>
          </p:txBody>
        </p:sp>
        <p:sp>
          <p:nvSpPr>
            <p:cNvPr id="32" name="Right Arrow 31"/>
            <p:cNvSpPr/>
            <p:nvPr/>
          </p:nvSpPr>
          <p:spPr>
            <a:xfrm rot="14241508" flipH="1">
              <a:off x="8952194" y="3059809"/>
              <a:ext cx="341588" cy="33271"/>
            </a:xfrm>
            <a:prstGeom prst="rightArrow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1150" tIns="31150" rIns="31150" bIns="31150" rtlCol="0" anchor="ctr"/>
            <a:lstStyle/>
            <a:p>
              <a:pPr marL="0" indent="0" algn="ctr" defTabSz="931777">
                <a:spcBef>
                  <a:spcPts val="0"/>
                </a:spcBef>
                <a:buNone/>
              </a:pPr>
              <a:endParaRPr lang="pt-BR" sz="1730" dirty="0">
                <a:solidFill>
                  <a:srgbClr val="FFFFFF"/>
                </a:solidFill>
              </a:endParaRPr>
            </a:p>
          </p:txBody>
        </p:sp>
        <p:sp>
          <p:nvSpPr>
            <p:cNvPr id="33" name="Right Arrow 32"/>
            <p:cNvSpPr/>
            <p:nvPr/>
          </p:nvSpPr>
          <p:spPr>
            <a:xfrm rot="7591471">
              <a:off x="8526578" y="3010815"/>
              <a:ext cx="341588" cy="133086"/>
            </a:xfrm>
            <a:prstGeom prst="rightArrow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1150" tIns="31150" rIns="31150" bIns="31150" rtlCol="0" anchor="ctr"/>
            <a:lstStyle/>
            <a:p>
              <a:pPr marL="0" indent="0" algn="ctr" defTabSz="931777">
                <a:spcBef>
                  <a:spcPts val="0"/>
                </a:spcBef>
                <a:buNone/>
              </a:pPr>
              <a:endParaRPr lang="pt-BR" sz="1730" dirty="0">
                <a:solidFill>
                  <a:srgbClr val="FFFFFF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607881" y="2567396"/>
              <a:ext cx="600803" cy="540542"/>
            </a:xfrm>
            <a:prstGeom prst="rect">
              <a:avLst/>
            </a:prstGeom>
            <a:noFill/>
          </p:spPr>
          <p:txBody>
            <a:bodyPr spcFirstLastPara="1" wrap="none" lIns="31150" tIns="31150" rIns="31150" bIns="31150" numCol="1" rtlCol="0">
              <a:prstTxWarp prst="textArchUp">
                <a:avLst/>
              </a:prstTxWarp>
              <a:spAutoFit/>
            </a:bodyPr>
            <a:lstStyle/>
            <a:p>
              <a:pPr marL="0" indent="0" algn="ctr" defTabSz="931777">
                <a:spcBef>
                  <a:spcPts val="0"/>
                </a:spcBef>
                <a:buNone/>
              </a:pPr>
              <a:r>
                <a:rPr lang="pt-BR" sz="1800" b="1" dirty="0" smtClean="0">
                  <a:solidFill>
                    <a:srgbClr val="CC0000"/>
                  </a:solidFill>
                </a:rPr>
                <a:t>Paciente</a:t>
              </a:r>
              <a:endParaRPr lang="pt-BR" b="1" dirty="0">
                <a:solidFill>
                  <a:srgbClr val="CC0000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7454479" y="4801308"/>
              <a:ext cx="2870698" cy="377163"/>
            </a:xfrm>
            <a:custGeom>
              <a:avLst/>
              <a:gdLst>
                <a:gd name="connsiteX0" fmla="*/ 0 w 5204460"/>
                <a:gd name="connsiteY0" fmla="*/ 502920 h 1203960"/>
                <a:gd name="connsiteX1" fmla="*/ 2880360 w 5204460"/>
                <a:gd name="connsiteY1" fmla="*/ 0 h 1203960"/>
                <a:gd name="connsiteX2" fmla="*/ 5204460 w 5204460"/>
                <a:gd name="connsiteY2" fmla="*/ 678180 h 1203960"/>
                <a:gd name="connsiteX3" fmla="*/ 2971800 w 5204460"/>
                <a:gd name="connsiteY3" fmla="*/ 1203960 h 1203960"/>
                <a:gd name="connsiteX4" fmla="*/ 0 w 5204460"/>
                <a:gd name="connsiteY4" fmla="*/ 502920 h 1203960"/>
                <a:gd name="connsiteX0" fmla="*/ 0 w 5204460"/>
                <a:gd name="connsiteY0" fmla="*/ 0 h 701040"/>
                <a:gd name="connsiteX1" fmla="*/ 5204460 w 5204460"/>
                <a:gd name="connsiteY1" fmla="*/ 175260 h 701040"/>
                <a:gd name="connsiteX2" fmla="*/ 2971800 w 5204460"/>
                <a:gd name="connsiteY2" fmla="*/ 701040 h 701040"/>
                <a:gd name="connsiteX3" fmla="*/ 0 w 5204460"/>
                <a:gd name="connsiteY3" fmla="*/ 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4460" h="701040">
                  <a:moveTo>
                    <a:pt x="0" y="0"/>
                  </a:moveTo>
                  <a:lnTo>
                    <a:pt x="5204460" y="175260"/>
                  </a:lnTo>
                  <a:lnTo>
                    <a:pt x="2971800" y="701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6D6"/>
            </a:solidFill>
            <a:ln w="19050" cap="flat" cmpd="sng" algn="ctr">
              <a:solidFill>
                <a:srgbClr val="D6D6D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1150" tIns="31150" rIns="31150" bIns="31150" rtlCol="0" anchor="ctr"/>
            <a:lstStyle/>
            <a:p>
              <a:pPr marL="0" indent="0" algn="ctr" defTabSz="931777">
                <a:spcBef>
                  <a:spcPts val="0"/>
                </a:spcBef>
                <a:buNone/>
              </a:pPr>
              <a:endParaRPr lang="pt-BR" sz="1730" dirty="0">
                <a:solidFill>
                  <a:srgbClr val="000000"/>
                </a:solidFill>
              </a:endParaRPr>
            </a:p>
          </p:txBody>
        </p:sp>
        <p:sp>
          <p:nvSpPr>
            <p:cNvPr id="36" name="Freeform 35"/>
            <p:cNvSpPr/>
            <p:nvPr>
              <p:custDataLst>
                <p:tags r:id="rId6"/>
              </p:custDataLst>
            </p:nvPr>
          </p:nvSpPr>
          <p:spPr>
            <a:xfrm>
              <a:off x="8920315" y="2772596"/>
              <a:ext cx="1407707" cy="2408637"/>
            </a:xfrm>
            <a:custGeom>
              <a:avLst/>
              <a:gdLst>
                <a:gd name="connsiteX0" fmla="*/ 0 w 3373290"/>
                <a:gd name="connsiteY0" fmla="*/ 0 h 4157062"/>
                <a:gd name="connsiteX1" fmla="*/ 3373290 w 3373290"/>
                <a:gd name="connsiteY1" fmla="*/ 2535731 h 4157062"/>
                <a:gd name="connsiteX2" fmla="*/ 2266790 w 3373290"/>
                <a:gd name="connsiteY2" fmla="*/ 4157062 h 4157062"/>
                <a:gd name="connsiteX3" fmla="*/ 0 w 3373290"/>
                <a:gd name="connsiteY3" fmla="*/ 0 h 4157062"/>
                <a:gd name="connsiteX0" fmla="*/ 0 w 3373290"/>
                <a:gd name="connsiteY0" fmla="*/ 0 h 4157062"/>
                <a:gd name="connsiteX1" fmla="*/ 3373290 w 3373290"/>
                <a:gd name="connsiteY1" fmla="*/ 2535731 h 4157062"/>
                <a:gd name="connsiteX2" fmla="*/ 2071708 w 3373290"/>
                <a:gd name="connsiteY2" fmla="*/ 4157062 h 4157062"/>
                <a:gd name="connsiteX3" fmla="*/ 0 w 3373290"/>
                <a:gd name="connsiteY3" fmla="*/ 0 h 4157062"/>
                <a:gd name="connsiteX0" fmla="*/ 0 w 3099736"/>
                <a:gd name="connsiteY0" fmla="*/ 0 h 4142418"/>
                <a:gd name="connsiteX1" fmla="*/ 3099736 w 3099736"/>
                <a:gd name="connsiteY1" fmla="*/ 2521087 h 4142418"/>
                <a:gd name="connsiteX2" fmla="*/ 1798154 w 3099736"/>
                <a:gd name="connsiteY2" fmla="*/ 4142418 h 4142418"/>
                <a:gd name="connsiteX3" fmla="*/ 0 w 3099736"/>
                <a:gd name="connsiteY3" fmla="*/ 0 h 4142418"/>
                <a:gd name="connsiteX0" fmla="*/ 0 w 2622771"/>
                <a:gd name="connsiteY0" fmla="*/ 0 h 4142418"/>
                <a:gd name="connsiteX1" fmla="*/ 2622771 w 2622771"/>
                <a:gd name="connsiteY1" fmla="*/ 2865232 h 4142418"/>
                <a:gd name="connsiteX2" fmla="*/ 1798154 w 2622771"/>
                <a:gd name="connsiteY2" fmla="*/ 4142418 h 4142418"/>
                <a:gd name="connsiteX3" fmla="*/ 0 w 2622771"/>
                <a:gd name="connsiteY3" fmla="*/ 0 h 4142418"/>
                <a:gd name="connsiteX0" fmla="*/ 0 w 2622771"/>
                <a:gd name="connsiteY0" fmla="*/ 0 h 4047229"/>
                <a:gd name="connsiteX1" fmla="*/ 2622771 w 2622771"/>
                <a:gd name="connsiteY1" fmla="*/ 2865232 h 4047229"/>
                <a:gd name="connsiteX2" fmla="*/ 1082706 w 2622771"/>
                <a:gd name="connsiteY2" fmla="*/ 4047229 h 4047229"/>
                <a:gd name="connsiteX3" fmla="*/ 0 w 2622771"/>
                <a:gd name="connsiteY3" fmla="*/ 0 h 4047229"/>
                <a:gd name="connsiteX0" fmla="*/ 0 w 3050637"/>
                <a:gd name="connsiteY0" fmla="*/ 0 h 4047229"/>
                <a:gd name="connsiteX1" fmla="*/ 3050637 w 3050637"/>
                <a:gd name="connsiteY1" fmla="*/ 3883023 h 4047229"/>
                <a:gd name="connsiteX2" fmla="*/ 1082706 w 3050637"/>
                <a:gd name="connsiteY2" fmla="*/ 4047229 h 4047229"/>
                <a:gd name="connsiteX3" fmla="*/ 0 w 3050637"/>
                <a:gd name="connsiteY3" fmla="*/ 0 h 4047229"/>
                <a:gd name="connsiteX0" fmla="*/ 0 w 3036609"/>
                <a:gd name="connsiteY0" fmla="*/ 0 h 4047229"/>
                <a:gd name="connsiteX1" fmla="*/ 3036609 w 3036609"/>
                <a:gd name="connsiteY1" fmla="*/ 3897668 h 4047229"/>
                <a:gd name="connsiteX2" fmla="*/ 1082706 w 3036609"/>
                <a:gd name="connsiteY2" fmla="*/ 4047229 h 4047229"/>
                <a:gd name="connsiteX3" fmla="*/ 0 w 3036609"/>
                <a:gd name="connsiteY3" fmla="*/ 0 h 4047229"/>
                <a:gd name="connsiteX0" fmla="*/ 0 w 3036609"/>
                <a:gd name="connsiteY0" fmla="*/ 0 h 4061873"/>
                <a:gd name="connsiteX1" fmla="*/ 3036609 w 3036609"/>
                <a:gd name="connsiteY1" fmla="*/ 3897668 h 4061873"/>
                <a:gd name="connsiteX2" fmla="*/ 914366 w 3036609"/>
                <a:gd name="connsiteY2" fmla="*/ 4061873 h 4061873"/>
                <a:gd name="connsiteX3" fmla="*/ 0 w 3036609"/>
                <a:gd name="connsiteY3" fmla="*/ 0 h 4061873"/>
                <a:gd name="connsiteX0" fmla="*/ 0 w 2671871"/>
                <a:gd name="connsiteY0" fmla="*/ 0 h 4061873"/>
                <a:gd name="connsiteX1" fmla="*/ 2671871 w 2671871"/>
                <a:gd name="connsiteY1" fmla="*/ 3897668 h 4061873"/>
                <a:gd name="connsiteX2" fmla="*/ 549628 w 2671871"/>
                <a:gd name="connsiteY2" fmla="*/ 4061873 h 4061873"/>
                <a:gd name="connsiteX3" fmla="*/ 0 w 2671871"/>
                <a:gd name="connsiteY3" fmla="*/ 0 h 4061873"/>
                <a:gd name="connsiteX0" fmla="*/ 0 w 2349218"/>
                <a:gd name="connsiteY0" fmla="*/ 0 h 3959362"/>
                <a:gd name="connsiteX1" fmla="*/ 2349218 w 2349218"/>
                <a:gd name="connsiteY1" fmla="*/ 3795157 h 3959362"/>
                <a:gd name="connsiteX2" fmla="*/ 226975 w 2349218"/>
                <a:gd name="connsiteY2" fmla="*/ 3959362 h 3959362"/>
                <a:gd name="connsiteX3" fmla="*/ 0 w 2349218"/>
                <a:gd name="connsiteY3" fmla="*/ 0 h 3959362"/>
                <a:gd name="connsiteX0" fmla="*/ 0 w 2349218"/>
                <a:gd name="connsiteY0" fmla="*/ 0 h 4303507"/>
                <a:gd name="connsiteX1" fmla="*/ 2349218 w 2349218"/>
                <a:gd name="connsiteY1" fmla="*/ 3795157 h 4303507"/>
                <a:gd name="connsiteX2" fmla="*/ 233989 w 2349218"/>
                <a:gd name="connsiteY2" fmla="*/ 4303507 h 4303507"/>
                <a:gd name="connsiteX3" fmla="*/ 0 w 2349218"/>
                <a:gd name="connsiteY3" fmla="*/ 0 h 4303507"/>
                <a:gd name="connsiteX0" fmla="*/ 0 w 2349218"/>
                <a:gd name="connsiteY0" fmla="*/ 0 h 4296171"/>
                <a:gd name="connsiteX1" fmla="*/ 2349218 w 2349218"/>
                <a:gd name="connsiteY1" fmla="*/ 3795157 h 4296171"/>
                <a:gd name="connsiteX2" fmla="*/ 276074 w 2349218"/>
                <a:gd name="connsiteY2" fmla="*/ 4296171 h 4296171"/>
                <a:gd name="connsiteX3" fmla="*/ 0 w 2349218"/>
                <a:gd name="connsiteY3" fmla="*/ 0 h 4296171"/>
                <a:gd name="connsiteX0" fmla="*/ 0 w 2349218"/>
                <a:gd name="connsiteY0" fmla="*/ 0 h 4309925"/>
                <a:gd name="connsiteX1" fmla="*/ 2349218 w 2349218"/>
                <a:gd name="connsiteY1" fmla="*/ 3795157 h 4309925"/>
                <a:gd name="connsiteX2" fmla="*/ 280457 w 2349218"/>
                <a:gd name="connsiteY2" fmla="*/ 4309925 h 4309925"/>
                <a:gd name="connsiteX3" fmla="*/ 0 w 2349218"/>
                <a:gd name="connsiteY3" fmla="*/ 0 h 43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9218" h="4309925">
                  <a:moveTo>
                    <a:pt x="0" y="0"/>
                  </a:moveTo>
                  <a:lnTo>
                    <a:pt x="2349218" y="3795157"/>
                  </a:lnTo>
                  <a:lnTo>
                    <a:pt x="280457" y="430992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75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1150" tIns="31150" rIns="31150" bIns="31150" rtlCol="0" anchor="ctr">
              <a:noAutofit/>
            </a:bodyPr>
            <a:lstStyle/>
            <a:p>
              <a:pPr marL="0" indent="0" algn="ctr" defTabSz="931777">
                <a:spcBef>
                  <a:spcPts val="0"/>
                </a:spcBef>
                <a:buNone/>
              </a:pPr>
              <a:endParaRPr lang="pt-BR" sz="1730" dirty="0">
                <a:solidFill>
                  <a:prstClr val="black"/>
                </a:solidFill>
              </a:endParaRPr>
            </a:p>
          </p:txBody>
        </p:sp>
        <p:sp>
          <p:nvSpPr>
            <p:cNvPr id="37" name="Isosceles Triangle 325"/>
            <p:cNvSpPr/>
            <p:nvPr/>
          </p:nvSpPr>
          <p:spPr>
            <a:xfrm>
              <a:off x="7454479" y="2772281"/>
              <a:ext cx="1633665" cy="2406362"/>
            </a:xfrm>
            <a:custGeom>
              <a:avLst/>
              <a:gdLst>
                <a:gd name="connsiteX0" fmla="*/ 0 w 3921890"/>
                <a:gd name="connsiteY0" fmla="*/ 4327965 h 4327965"/>
                <a:gd name="connsiteX1" fmla="*/ 1960945 w 3921890"/>
                <a:gd name="connsiteY1" fmla="*/ 0 h 4327965"/>
                <a:gd name="connsiteX2" fmla="*/ 3921890 w 3921890"/>
                <a:gd name="connsiteY2" fmla="*/ 4327965 h 4327965"/>
                <a:gd name="connsiteX3" fmla="*/ 0 w 3921890"/>
                <a:gd name="connsiteY3" fmla="*/ 4327965 h 4327965"/>
                <a:gd name="connsiteX0" fmla="*/ 0 w 3167510"/>
                <a:gd name="connsiteY0" fmla="*/ 4327965 h 4327965"/>
                <a:gd name="connsiteX1" fmla="*/ 1960945 w 3167510"/>
                <a:gd name="connsiteY1" fmla="*/ 0 h 4327965"/>
                <a:gd name="connsiteX2" fmla="*/ 3167510 w 3167510"/>
                <a:gd name="connsiteY2" fmla="*/ 4213665 h 4327965"/>
                <a:gd name="connsiteX3" fmla="*/ 0 w 3167510"/>
                <a:gd name="connsiteY3" fmla="*/ 4327965 h 4327965"/>
                <a:gd name="connsiteX0" fmla="*/ 0 w 3159890"/>
                <a:gd name="connsiteY0" fmla="*/ 4327965 h 4327965"/>
                <a:gd name="connsiteX1" fmla="*/ 1960945 w 3159890"/>
                <a:gd name="connsiteY1" fmla="*/ 0 h 4327965"/>
                <a:gd name="connsiteX2" fmla="*/ 3159890 w 3159890"/>
                <a:gd name="connsiteY2" fmla="*/ 4228905 h 4327965"/>
                <a:gd name="connsiteX3" fmla="*/ 0 w 3159890"/>
                <a:gd name="connsiteY3" fmla="*/ 4327965 h 4327965"/>
                <a:gd name="connsiteX0" fmla="*/ 0 w 3159890"/>
                <a:gd name="connsiteY0" fmla="*/ 4297485 h 4297485"/>
                <a:gd name="connsiteX1" fmla="*/ 2364805 w 3159890"/>
                <a:gd name="connsiteY1" fmla="*/ 0 h 4297485"/>
                <a:gd name="connsiteX2" fmla="*/ 3159890 w 3159890"/>
                <a:gd name="connsiteY2" fmla="*/ 4198425 h 4297485"/>
                <a:gd name="connsiteX3" fmla="*/ 0 w 3159890"/>
                <a:gd name="connsiteY3" fmla="*/ 4297485 h 4297485"/>
                <a:gd name="connsiteX0" fmla="*/ 0 w 3159890"/>
                <a:gd name="connsiteY0" fmla="*/ 4198425 h 4198425"/>
                <a:gd name="connsiteX1" fmla="*/ 2730565 w 3159890"/>
                <a:gd name="connsiteY1" fmla="*/ 0 h 4198425"/>
                <a:gd name="connsiteX2" fmla="*/ 3159890 w 3159890"/>
                <a:gd name="connsiteY2" fmla="*/ 4099365 h 4198425"/>
                <a:gd name="connsiteX3" fmla="*/ 0 w 3159890"/>
                <a:gd name="connsiteY3" fmla="*/ 4198425 h 4198425"/>
                <a:gd name="connsiteX0" fmla="*/ 0 w 2969390"/>
                <a:gd name="connsiteY0" fmla="*/ 4198425 h 4472745"/>
                <a:gd name="connsiteX1" fmla="*/ 2730565 w 2969390"/>
                <a:gd name="connsiteY1" fmla="*/ 0 h 4472745"/>
                <a:gd name="connsiteX2" fmla="*/ 2969390 w 2969390"/>
                <a:gd name="connsiteY2" fmla="*/ 4472745 h 4472745"/>
                <a:gd name="connsiteX3" fmla="*/ 0 w 2969390"/>
                <a:gd name="connsiteY3" fmla="*/ 4198425 h 4472745"/>
                <a:gd name="connsiteX0" fmla="*/ 0 w 3121790"/>
                <a:gd name="connsiteY0" fmla="*/ 3741225 h 4472745"/>
                <a:gd name="connsiteX1" fmla="*/ 2882965 w 3121790"/>
                <a:gd name="connsiteY1" fmla="*/ 0 h 4472745"/>
                <a:gd name="connsiteX2" fmla="*/ 3121790 w 3121790"/>
                <a:gd name="connsiteY2" fmla="*/ 4472745 h 4472745"/>
                <a:gd name="connsiteX3" fmla="*/ 0 w 3121790"/>
                <a:gd name="connsiteY3" fmla="*/ 3741225 h 4472745"/>
                <a:gd name="connsiteX0" fmla="*/ 0 w 2961770"/>
                <a:gd name="connsiteY0" fmla="*/ 3771705 h 4472745"/>
                <a:gd name="connsiteX1" fmla="*/ 2722945 w 2961770"/>
                <a:gd name="connsiteY1" fmla="*/ 0 h 4472745"/>
                <a:gd name="connsiteX2" fmla="*/ 2961770 w 2961770"/>
                <a:gd name="connsiteY2" fmla="*/ 4472745 h 4472745"/>
                <a:gd name="connsiteX3" fmla="*/ 0 w 2961770"/>
                <a:gd name="connsiteY3" fmla="*/ 3771705 h 4472745"/>
                <a:gd name="connsiteX0" fmla="*/ 0 w 2961770"/>
                <a:gd name="connsiteY0" fmla="*/ 3771705 h 4472745"/>
                <a:gd name="connsiteX1" fmla="*/ 2654365 w 2961770"/>
                <a:gd name="connsiteY1" fmla="*/ 0 h 4472745"/>
                <a:gd name="connsiteX2" fmla="*/ 2961770 w 2961770"/>
                <a:gd name="connsiteY2" fmla="*/ 4472745 h 4472745"/>
                <a:gd name="connsiteX3" fmla="*/ 0 w 2961770"/>
                <a:gd name="connsiteY3" fmla="*/ 3771705 h 44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1770" h="4472745">
                  <a:moveTo>
                    <a:pt x="0" y="3771705"/>
                  </a:moveTo>
                  <a:lnTo>
                    <a:pt x="2654365" y="0"/>
                  </a:lnTo>
                  <a:lnTo>
                    <a:pt x="2961770" y="4472745"/>
                  </a:lnTo>
                  <a:lnTo>
                    <a:pt x="0" y="3771705"/>
                  </a:lnTo>
                  <a:close/>
                </a:path>
              </a:pathLst>
            </a:custGeom>
            <a:noFill/>
            <a:ln w="15875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1150" tIns="31150" rIns="31150" bIns="31150" rtlCol="0" anchor="ctr">
              <a:noAutofit/>
            </a:bodyPr>
            <a:lstStyle/>
            <a:p>
              <a:pPr marL="0" indent="0" algn="ctr" defTabSz="931777">
                <a:spcBef>
                  <a:spcPts val="0"/>
                </a:spcBef>
                <a:buNone/>
              </a:pPr>
              <a:endParaRPr lang="pt-BR" sz="1730" dirty="0">
                <a:solidFill>
                  <a:prstClr val="black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21304295">
              <a:off x="10054538" y="4675180"/>
              <a:ext cx="565361" cy="508653"/>
            </a:xfrm>
            <a:prstGeom prst="rect">
              <a:avLst/>
            </a:prstGeom>
            <a:noFill/>
          </p:spPr>
          <p:txBody>
            <a:bodyPr spcFirstLastPara="1" wrap="none" lIns="31150" tIns="31150" rIns="31150" bIns="31150" numCol="1" rtlCol="0">
              <a:prstTxWarp prst="textArchDown">
                <a:avLst/>
              </a:prstTxWarp>
              <a:spAutoFit/>
            </a:bodyPr>
            <a:lstStyle/>
            <a:p>
              <a:pPr marL="0" indent="0" algn="ctr" defTabSz="931777">
                <a:spcBef>
                  <a:spcPts val="0"/>
                </a:spcBef>
                <a:buNone/>
              </a:pPr>
              <a:r>
                <a:rPr lang="pt-BR" sz="1400" b="1" dirty="0" smtClean="0">
                  <a:solidFill>
                    <a:srgbClr val="0091BF"/>
                  </a:solidFill>
                </a:rPr>
                <a:t>MedTech</a:t>
              </a:r>
              <a:endParaRPr lang="pt-BR" sz="1212" b="1" dirty="0">
                <a:solidFill>
                  <a:srgbClr val="0091B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912707">
              <a:off x="10070673" y="4593801"/>
              <a:ext cx="565361" cy="508653"/>
            </a:xfrm>
            <a:prstGeom prst="rect">
              <a:avLst/>
            </a:prstGeom>
            <a:noFill/>
          </p:spPr>
          <p:txBody>
            <a:bodyPr spcFirstLastPara="1" wrap="none" lIns="31150" tIns="31150" rIns="31150" bIns="31150" numCol="1" rtlCol="0">
              <a:prstTxWarp prst="textArchUp">
                <a:avLst/>
              </a:prstTxWarp>
              <a:spAutoFit/>
            </a:bodyPr>
            <a:lstStyle/>
            <a:p>
              <a:pPr marL="0" indent="0" algn="ctr" defTabSz="931777">
                <a:spcBef>
                  <a:spcPts val="0"/>
                </a:spcBef>
                <a:buNone/>
              </a:pPr>
              <a:r>
                <a:rPr lang="pt-BR" sz="1400" b="1" dirty="0" smtClean="0">
                  <a:solidFill>
                    <a:srgbClr val="0091BF"/>
                  </a:solidFill>
                </a:rPr>
                <a:t>Pharma</a:t>
              </a:r>
              <a:endParaRPr lang="pt-BR" sz="1212" b="1" dirty="0">
                <a:solidFill>
                  <a:srgbClr val="0091BF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135503" y="4625869"/>
              <a:ext cx="565361" cy="508653"/>
            </a:xfrm>
            <a:prstGeom prst="rect">
              <a:avLst/>
            </a:prstGeom>
            <a:noFill/>
          </p:spPr>
          <p:txBody>
            <a:bodyPr spcFirstLastPara="1" wrap="none" lIns="31150" tIns="31150" rIns="31150" bIns="31150" numCol="1" rtlCol="0">
              <a:prstTxWarp prst="textArchDown">
                <a:avLst/>
              </a:prstTxWarp>
              <a:spAutoFit/>
            </a:bodyPr>
            <a:lstStyle/>
            <a:p>
              <a:pPr marL="0" indent="0" algn="ctr" defTabSz="931777">
                <a:spcBef>
                  <a:spcPts val="0"/>
                </a:spcBef>
                <a:buNone/>
              </a:pPr>
              <a:r>
                <a:rPr lang="pt-BR" sz="1800" b="1" dirty="0" smtClean="0">
                  <a:solidFill>
                    <a:srgbClr val="D7A154"/>
                  </a:solidFill>
                </a:rPr>
                <a:t>Prestador</a:t>
              </a:r>
              <a:endParaRPr lang="pt-BR" sz="1800" b="1" dirty="0">
                <a:solidFill>
                  <a:srgbClr val="D7A154"/>
                </a:solidFill>
              </a:endParaRPr>
            </a:p>
          </p:txBody>
        </p:sp>
        <p:grpSp>
          <p:nvGrpSpPr>
            <p:cNvPr id="41" name="Group 40"/>
            <p:cNvGrpSpPr/>
            <p:nvPr>
              <p:custDataLst>
                <p:tags r:id="rId7"/>
              </p:custDataLst>
            </p:nvPr>
          </p:nvGrpSpPr>
          <p:grpSpPr>
            <a:xfrm>
              <a:off x="7212217" y="4597040"/>
              <a:ext cx="411934" cy="401793"/>
              <a:chOff x="2273204" y="5793761"/>
              <a:chExt cx="596272" cy="596272"/>
            </a:xfrm>
          </p:grpSpPr>
          <p:sp>
            <p:nvSpPr>
              <p:cNvPr id="42" name="Oval 419"/>
              <p:cNvSpPr>
                <a:spLocks noChangeArrowheads="1"/>
              </p:cNvSpPr>
              <p:nvPr/>
            </p:nvSpPr>
            <p:spPr bwMode="auto">
              <a:xfrm>
                <a:off x="2273204" y="5793761"/>
                <a:ext cx="596272" cy="596272"/>
              </a:xfrm>
              <a:prstGeom prst="ellipse">
                <a:avLst/>
              </a:prstGeom>
              <a:solidFill>
                <a:srgbClr val="D7A1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691" tIns="28846" rIns="57691" bIns="28846" numCol="1" anchor="t" anchorCtr="0" compatLnSpc="1">
                <a:prstTxWarp prst="textNoShape">
                  <a:avLst/>
                </a:prstTxWarp>
              </a:bodyPr>
              <a:lstStyle/>
              <a:p>
                <a:pPr marL="0" indent="0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3" name="Group 42"/>
              <p:cNvGrpSpPr/>
              <p:nvPr>
                <p:custDataLst>
                  <p:tags r:id="rId34"/>
                </p:custDataLst>
              </p:nvPr>
            </p:nvGrpSpPr>
            <p:grpSpPr>
              <a:xfrm>
                <a:off x="2392007" y="5876065"/>
                <a:ext cx="358666" cy="431665"/>
                <a:chOff x="5424488" y="8075613"/>
                <a:chExt cx="269876" cy="323850"/>
              </a:xfrm>
            </p:grpSpPr>
            <p:sp>
              <p:nvSpPr>
                <p:cNvPr id="44" name="Freeform 608"/>
                <p:cNvSpPr>
                  <a:spLocks noEditPoints="1"/>
                </p:cNvSpPr>
                <p:nvPr/>
              </p:nvSpPr>
              <p:spPr bwMode="auto">
                <a:xfrm>
                  <a:off x="5432426" y="8075613"/>
                  <a:ext cx="57150" cy="49212"/>
                </a:xfrm>
                <a:custGeom>
                  <a:avLst/>
                  <a:gdLst>
                    <a:gd name="T0" fmla="*/ 7 w 20"/>
                    <a:gd name="T1" fmla="*/ 17 h 17"/>
                    <a:gd name="T2" fmla="*/ 8 w 20"/>
                    <a:gd name="T3" fmla="*/ 17 h 17"/>
                    <a:gd name="T4" fmla="*/ 12 w 20"/>
                    <a:gd name="T5" fmla="*/ 11 h 17"/>
                    <a:gd name="T6" fmla="*/ 14 w 20"/>
                    <a:gd name="T7" fmla="*/ 11 h 17"/>
                    <a:gd name="T8" fmla="*/ 20 w 20"/>
                    <a:gd name="T9" fmla="*/ 6 h 17"/>
                    <a:gd name="T10" fmla="*/ 14 w 20"/>
                    <a:gd name="T11" fmla="*/ 0 h 17"/>
                    <a:gd name="T12" fmla="*/ 8 w 20"/>
                    <a:gd name="T13" fmla="*/ 4 h 17"/>
                    <a:gd name="T14" fmla="*/ 8 w 20"/>
                    <a:gd name="T15" fmla="*/ 4 h 17"/>
                    <a:gd name="T16" fmla="*/ 0 w 20"/>
                    <a:gd name="T17" fmla="*/ 17 h 17"/>
                    <a:gd name="T18" fmla="*/ 1 w 20"/>
                    <a:gd name="T19" fmla="*/ 17 h 17"/>
                    <a:gd name="T20" fmla="*/ 7 w 20"/>
                    <a:gd name="T21" fmla="*/ 17 h 17"/>
                    <a:gd name="T22" fmla="*/ 7 w 20"/>
                    <a:gd name="T23" fmla="*/ 17 h 17"/>
                    <a:gd name="T24" fmla="*/ 7 w 20"/>
                    <a:gd name="T2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7">
                      <a:moveTo>
                        <a:pt x="7" y="17"/>
                      </a:moveTo>
                      <a:cubicBezTo>
                        <a:pt x="7" y="17"/>
                        <a:pt x="8" y="17"/>
                        <a:pt x="8" y="17"/>
                      </a:cubicBezTo>
                      <a:cubicBezTo>
                        <a:pt x="8" y="15"/>
                        <a:pt x="10" y="12"/>
                        <a:pt x="12" y="11"/>
                      </a:cubicBezTo>
                      <a:cubicBezTo>
                        <a:pt x="12" y="11"/>
                        <a:pt x="13" y="11"/>
                        <a:pt x="14" y="11"/>
                      </a:cubicBezTo>
                      <a:cubicBezTo>
                        <a:pt x="17" y="11"/>
                        <a:pt x="20" y="9"/>
                        <a:pt x="20" y="6"/>
                      </a:cubicBezTo>
                      <a:cubicBezTo>
                        <a:pt x="20" y="2"/>
                        <a:pt x="17" y="0"/>
                        <a:pt x="14" y="0"/>
                      </a:cubicBezTo>
                      <a:cubicBezTo>
                        <a:pt x="11" y="0"/>
                        <a:pt x="9" y="1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3" y="7"/>
                        <a:pt x="1" y="12"/>
                        <a:pt x="0" y="17"/>
                      </a:cubicBezTo>
                      <a:cubicBezTo>
                        <a:pt x="0" y="17"/>
                        <a:pt x="0" y="17"/>
                        <a:pt x="1" y="17"/>
                      </a:cubicBezTo>
                      <a:lnTo>
                        <a:pt x="7" y="17"/>
                      </a:lnTo>
                      <a:close/>
                      <a:moveTo>
                        <a:pt x="7" y="17"/>
                      </a:moveTo>
                      <a:cubicBezTo>
                        <a:pt x="7" y="17"/>
                        <a:pt x="7" y="17"/>
                        <a:pt x="7" y="17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609"/>
                <p:cNvSpPr>
                  <a:spLocks noEditPoints="1"/>
                </p:cNvSpPr>
                <p:nvPr/>
              </p:nvSpPr>
              <p:spPr bwMode="auto">
                <a:xfrm>
                  <a:off x="5424488" y="8135938"/>
                  <a:ext cx="242888" cy="263525"/>
                </a:xfrm>
                <a:custGeom>
                  <a:avLst/>
                  <a:gdLst>
                    <a:gd name="T0" fmla="*/ 23 w 85"/>
                    <a:gd name="T1" fmla="*/ 45 h 92"/>
                    <a:gd name="T2" fmla="*/ 23 w 85"/>
                    <a:gd name="T3" fmla="*/ 62 h 92"/>
                    <a:gd name="T4" fmla="*/ 32 w 85"/>
                    <a:gd name="T5" fmla="*/ 83 h 92"/>
                    <a:gd name="T6" fmla="*/ 53 w 85"/>
                    <a:gd name="T7" fmla="*/ 92 h 92"/>
                    <a:gd name="T8" fmla="*/ 56 w 85"/>
                    <a:gd name="T9" fmla="*/ 92 h 92"/>
                    <a:gd name="T10" fmla="*/ 77 w 85"/>
                    <a:gd name="T11" fmla="*/ 83 h 92"/>
                    <a:gd name="T12" fmla="*/ 85 w 85"/>
                    <a:gd name="T13" fmla="*/ 67 h 92"/>
                    <a:gd name="T14" fmla="*/ 79 w 85"/>
                    <a:gd name="T15" fmla="*/ 68 h 92"/>
                    <a:gd name="T16" fmla="*/ 71 w 85"/>
                    <a:gd name="T17" fmla="*/ 67 h 92"/>
                    <a:gd name="T18" fmla="*/ 56 w 85"/>
                    <a:gd name="T19" fmla="*/ 78 h 92"/>
                    <a:gd name="T20" fmla="*/ 53 w 85"/>
                    <a:gd name="T21" fmla="*/ 78 h 92"/>
                    <a:gd name="T22" fmla="*/ 37 w 85"/>
                    <a:gd name="T23" fmla="*/ 62 h 92"/>
                    <a:gd name="T24" fmla="*/ 37 w 85"/>
                    <a:gd name="T25" fmla="*/ 45 h 92"/>
                    <a:gd name="T26" fmla="*/ 51 w 85"/>
                    <a:gd name="T27" fmla="*/ 37 h 92"/>
                    <a:gd name="T28" fmla="*/ 60 w 85"/>
                    <a:gd name="T29" fmla="*/ 16 h 92"/>
                    <a:gd name="T30" fmla="*/ 60 w 85"/>
                    <a:gd name="T31" fmla="*/ 4 h 92"/>
                    <a:gd name="T32" fmla="*/ 57 w 85"/>
                    <a:gd name="T33" fmla="*/ 0 h 92"/>
                    <a:gd name="T34" fmla="*/ 56 w 85"/>
                    <a:gd name="T35" fmla="*/ 0 h 92"/>
                    <a:gd name="T36" fmla="*/ 50 w 85"/>
                    <a:gd name="T37" fmla="*/ 0 h 92"/>
                    <a:gd name="T38" fmla="*/ 49 w 85"/>
                    <a:gd name="T39" fmla="*/ 0 h 92"/>
                    <a:gd name="T40" fmla="*/ 46 w 85"/>
                    <a:gd name="T41" fmla="*/ 4 h 92"/>
                    <a:gd name="T42" fmla="*/ 46 w 85"/>
                    <a:gd name="T43" fmla="*/ 16 h 92"/>
                    <a:gd name="T44" fmla="*/ 30 w 85"/>
                    <a:gd name="T45" fmla="*/ 32 h 92"/>
                    <a:gd name="T46" fmla="*/ 30 w 85"/>
                    <a:gd name="T47" fmla="*/ 32 h 92"/>
                    <a:gd name="T48" fmla="*/ 14 w 85"/>
                    <a:gd name="T49" fmla="*/ 16 h 92"/>
                    <a:gd name="T50" fmla="*/ 14 w 85"/>
                    <a:gd name="T51" fmla="*/ 4 h 92"/>
                    <a:gd name="T52" fmla="*/ 11 w 85"/>
                    <a:gd name="T53" fmla="*/ 0 h 92"/>
                    <a:gd name="T54" fmla="*/ 10 w 85"/>
                    <a:gd name="T55" fmla="*/ 0 h 92"/>
                    <a:gd name="T56" fmla="*/ 4 w 85"/>
                    <a:gd name="T57" fmla="*/ 0 h 92"/>
                    <a:gd name="T58" fmla="*/ 3 w 85"/>
                    <a:gd name="T59" fmla="*/ 0 h 92"/>
                    <a:gd name="T60" fmla="*/ 0 w 85"/>
                    <a:gd name="T61" fmla="*/ 4 h 92"/>
                    <a:gd name="T62" fmla="*/ 0 w 85"/>
                    <a:gd name="T63" fmla="*/ 15 h 92"/>
                    <a:gd name="T64" fmla="*/ 9 w 85"/>
                    <a:gd name="T65" fmla="*/ 37 h 92"/>
                    <a:gd name="T66" fmla="*/ 23 w 85"/>
                    <a:gd name="T67" fmla="*/ 45 h 92"/>
                    <a:gd name="T68" fmla="*/ 23 w 85"/>
                    <a:gd name="T69" fmla="*/ 45 h 92"/>
                    <a:gd name="T70" fmla="*/ 23 w 85"/>
                    <a:gd name="T71" fmla="*/ 45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5" h="92">
                      <a:moveTo>
                        <a:pt x="23" y="45"/>
                      </a:moveTo>
                      <a:cubicBezTo>
                        <a:pt x="23" y="62"/>
                        <a:pt x="23" y="62"/>
                        <a:pt x="23" y="62"/>
                      </a:cubicBezTo>
                      <a:cubicBezTo>
                        <a:pt x="23" y="70"/>
                        <a:pt x="26" y="77"/>
                        <a:pt x="32" y="83"/>
                      </a:cubicBezTo>
                      <a:cubicBezTo>
                        <a:pt x="37" y="89"/>
                        <a:pt x="45" y="92"/>
                        <a:pt x="53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64" y="92"/>
                        <a:pt x="71" y="89"/>
                        <a:pt x="77" y="83"/>
                      </a:cubicBezTo>
                      <a:cubicBezTo>
                        <a:pt x="81" y="79"/>
                        <a:pt x="84" y="73"/>
                        <a:pt x="85" y="67"/>
                      </a:cubicBezTo>
                      <a:cubicBezTo>
                        <a:pt x="83" y="68"/>
                        <a:pt x="81" y="68"/>
                        <a:pt x="79" y="68"/>
                      </a:cubicBezTo>
                      <a:cubicBezTo>
                        <a:pt x="76" y="68"/>
                        <a:pt x="74" y="68"/>
                        <a:pt x="71" y="67"/>
                      </a:cubicBezTo>
                      <a:cubicBezTo>
                        <a:pt x="69" y="73"/>
                        <a:pt x="63" y="78"/>
                        <a:pt x="56" y="78"/>
                      </a:cubicBezTo>
                      <a:cubicBezTo>
                        <a:pt x="53" y="78"/>
                        <a:pt x="53" y="78"/>
                        <a:pt x="53" y="78"/>
                      </a:cubicBezTo>
                      <a:cubicBezTo>
                        <a:pt x="44" y="78"/>
                        <a:pt x="37" y="71"/>
                        <a:pt x="37" y="62"/>
                      </a:cubicBezTo>
                      <a:cubicBezTo>
                        <a:pt x="37" y="45"/>
                        <a:pt x="37" y="45"/>
                        <a:pt x="37" y="45"/>
                      </a:cubicBezTo>
                      <a:cubicBezTo>
                        <a:pt x="42" y="44"/>
                        <a:pt x="47" y="41"/>
                        <a:pt x="51" y="37"/>
                      </a:cubicBezTo>
                      <a:cubicBezTo>
                        <a:pt x="57" y="31"/>
                        <a:pt x="60" y="24"/>
                        <a:pt x="60" y="16"/>
                      </a:cubicBez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60" y="2"/>
                        <a:pt x="59" y="1"/>
                        <a:pt x="57" y="0"/>
                      </a:cubicBezTo>
                      <a:cubicBezTo>
                        <a:pt x="57" y="0"/>
                        <a:pt x="57" y="0"/>
                        <a:pt x="56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0"/>
                        <a:pt x="49" y="0"/>
                      </a:cubicBezTo>
                      <a:cubicBezTo>
                        <a:pt x="48" y="1"/>
                        <a:pt x="46" y="2"/>
                        <a:pt x="46" y="4"/>
                      </a:cubicBezTo>
                      <a:cubicBezTo>
                        <a:pt x="46" y="16"/>
                        <a:pt x="46" y="16"/>
                        <a:pt x="46" y="16"/>
                      </a:cubicBezTo>
                      <a:cubicBezTo>
                        <a:pt x="46" y="25"/>
                        <a:pt x="39" y="32"/>
                        <a:pt x="30" y="32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21" y="32"/>
                        <a:pt x="14" y="25"/>
                        <a:pt x="14" y="16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2"/>
                        <a:pt x="12" y="1"/>
                        <a:pt x="11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24"/>
                        <a:pt x="3" y="31"/>
                        <a:pt x="9" y="37"/>
                      </a:cubicBezTo>
                      <a:cubicBezTo>
                        <a:pt x="13" y="41"/>
                        <a:pt x="18" y="44"/>
                        <a:pt x="23" y="45"/>
                      </a:cubicBezTo>
                      <a:close/>
                      <a:moveTo>
                        <a:pt x="23" y="45"/>
                      </a:moveTo>
                      <a:cubicBezTo>
                        <a:pt x="23" y="45"/>
                        <a:pt x="23" y="45"/>
                        <a:pt x="23" y="45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Freeform 610"/>
                <p:cNvSpPr>
                  <a:spLocks noEditPoints="1"/>
                </p:cNvSpPr>
                <p:nvPr/>
              </p:nvSpPr>
              <p:spPr bwMode="auto">
                <a:xfrm>
                  <a:off x="5607051" y="8231188"/>
                  <a:ext cx="87313" cy="88900"/>
                </a:xfrm>
                <a:custGeom>
                  <a:avLst/>
                  <a:gdLst>
                    <a:gd name="T0" fmla="*/ 6 w 30"/>
                    <a:gd name="T1" fmla="*/ 28 h 31"/>
                    <a:gd name="T2" fmla="*/ 8 w 30"/>
                    <a:gd name="T3" fmla="*/ 29 h 31"/>
                    <a:gd name="T4" fmla="*/ 15 w 30"/>
                    <a:gd name="T5" fmla="*/ 31 h 31"/>
                    <a:gd name="T6" fmla="*/ 22 w 30"/>
                    <a:gd name="T7" fmla="*/ 29 h 31"/>
                    <a:gd name="T8" fmla="*/ 24 w 30"/>
                    <a:gd name="T9" fmla="*/ 28 h 31"/>
                    <a:gd name="T10" fmla="*/ 26 w 30"/>
                    <a:gd name="T11" fmla="*/ 26 h 31"/>
                    <a:gd name="T12" fmla="*/ 30 w 30"/>
                    <a:gd name="T13" fmla="*/ 15 h 31"/>
                    <a:gd name="T14" fmla="*/ 15 w 30"/>
                    <a:gd name="T15" fmla="*/ 0 h 31"/>
                    <a:gd name="T16" fmla="*/ 0 w 30"/>
                    <a:gd name="T17" fmla="*/ 15 h 31"/>
                    <a:gd name="T18" fmla="*/ 4 w 30"/>
                    <a:gd name="T19" fmla="*/ 26 h 31"/>
                    <a:gd name="T20" fmla="*/ 6 w 30"/>
                    <a:gd name="T21" fmla="*/ 28 h 31"/>
                    <a:gd name="T22" fmla="*/ 6 w 30"/>
                    <a:gd name="T23" fmla="*/ 28 h 31"/>
                    <a:gd name="T24" fmla="*/ 6 w 30"/>
                    <a:gd name="T25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0" h="31">
                      <a:moveTo>
                        <a:pt x="6" y="28"/>
                      </a:moveTo>
                      <a:cubicBezTo>
                        <a:pt x="6" y="28"/>
                        <a:pt x="7" y="29"/>
                        <a:pt x="8" y="29"/>
                      </a:cubicBezTo>
                      <a:cubicBezTo>
                        <a:pt x="10" y="30"/>
                        <a:pt x="12" y="31"/>
                        <a:pt x="15" y="31"/>
                      </a:cubicBezTo>
                      <a:cubicBezTo>
                        <a:pt x="17" y="31"/>
                        <a:pt x="20" y="30"/>
                        <a:pt x="22" y="29"/>
                      </a:cubicBezTo>
                      <a:cubicBezTo>
                        <a:pt x="23" y="29"/>
                        <a:pt x="23" y="28"/>
                        <a:pt x="24" y="28"/>
                      </a:cubicBezTo>
                      <a:cubicBezTo>
                        <a:pt x="25" y="27"/>
                        <a:pt x="26" y="27"/>
                        <a:pt x="26" y="26"/>
                      </a:cubicBezTo>
                      <a:cubicBezTo>
                        <a:pt x="29" y="23"/>
                        <a:pt x="30" y="19"/>
                        <a:pt x="30" y="15"/>
                      </a:cubicBez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6" y="0"/>
                        <a:pt x="0" y="7"/>
                        <a:pt x="0" y="15"/>
                      </a:cubicBezTo>
                      <a:cubicBezTo>
                        <a:pt x="0" y="19"/>
                        <a:pt x="1" y="23"/>
                        <a:pt x="4" y="26"/>
                      </a:cubicBezTo>
                      <a:cubicBezTo>
                        <a:pt x="4" y="27"/>
                        <a:pt x="5" y="27"/>
                        <a:pt x="6" y="28"/>
                      </a:cubicBezTo>
                      <a:close/>
                      <a:moveTo>
                        <a:pt x="6" y="28"/>
                      </a:moveTo>
                      <a:cubicBezTo>
                        <a:pt x="6" y="28"/>
                        <a:pt x="6" y="28"/>
                        <a:pt x="6" y="28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" name="Freeform 611"/>
                <p:cNvSpPr>
                  <a:spLocks noEditPoints="1"/>
                </p:cNvSpPr>
                <p:nvPr/>
              </p:nvSpPr>
              <p:spPr bwMode="auto">
                <a:xfrm>
                  <a:off x="5530851" y="8075613"/>
                  <a:ext cx="57150" cy="49212"/>
                </a:xfrm>
                <a:custGeom>
                  <a:avLst/>
                  <a:gdLst>
                    <a:gd name="T0" fmla="*/ 6 w 20"/>
                    <a:gd name="T1" fmla="*/ 11 h 17"/>
                    <a:gd name="T2" fmla="*/ 9 w 20"/>
                    <a:gd name="T3" fmla="*/ 11 h 17"/>
                    <a:gd name="T4" fmla="*/ 12 w 20"/>
                    <a:gd name="T5" fmla="*/ 17 h 17"/>
                    <a:gd name="T6" fmla="*/ 13 w 20"/>
                    <a:gd name="T7" fmla="*/ 17 h 17"/>
                    <a:gd name="T8" fmla="*/ 19 w 20"/>
                    <a:gd name="T9" fmla="*/ 17 h 17"/>
                    <a:gd name="T10" fmla="*/ 20 w 20"/>
                    <a:gd name="T11" fmla="*/ 17 h 17"/>
                    <a:gd name="T12" fmla="*/ 12 w 20"/>
                    <a:gd name="T13" fmla="*/ 4 h 17"/>
                    <a:gd name="T14" fmla="*/ 12 w 20"/>
                    <a:gd name="T15" fmla="*/ 4 h 17"/>
                    <a:gd name="T16" fmla="*/ 6 w 20"/>
                    <a:gd name="T17" fmla="*/ 0 h 17"/>
                    <a:gd name="T18" fmla="*/ 0 w 20"/>
                    <a:gd name="T19" fmla="*/ 6 h 17"/>
                    <a:gd name="T20" fmla="*/ 6 w 20"/>
                    <a:gd name="T21" fmla="*/ 11 h 17"/>
                    <a:gd name="T22" fmla="*/ 6 w 20"/>
                    <a:gd name="T23" fmla="*/ 11 h 17"/>
                    <a:gd name="T24" fmla="*/ 6 w 20"/>
                    <a:gd name="T25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7">
                      <a:moveTo>
                        <a:pt x="6" y="11"/>
                      </a:move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10" y="12"/>
                        <a:pt x="12" y="15"/>
                        <a:pt x="12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19" y="12"/>
                        <a:pt x="17" y="7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1" y="1"/>
                        <a:pt x="9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1"/>
                        <a:pt x="6" y="11"/>
                      </a:cubicBezTo>
                      <a:close/>
                      <a:moveTo>
                        <a:pt x="6" y="11"/>
                      </a:moveTo>
                      <a:cubicBezTo>
                        <a:pt x="6" y="11"/>
                        <a:pt x="6" y="11"/>
                        <a:pt x="6" y="1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48" name="TextBox 47"/>
            <p:cNvSpPr txBox="1"/>
            <p:nvPr/>
          </p:nvSpPr>
          <p:spPr>
            <a:xfrm>
              <a:off x="8746099" y="4909859"/>
              <a:ext cx="684088" cy="615470"/>
            </a:xfrm>
            <a:prstGeom prst="rect">
              <a:avLst/>
            </a:prstGeom>
            <a:noFill/>
          </p:spPr>
          <p:txBody>
            <a:bodyPr spcFirstLastPara="1" wrap="none" lIns="31150" tIns="31150" rIns="31150" bIns="31150" numCol="1" rtlCol="0">
              <a:prstTxWarp prst="textArchDown">
                <a:avLst/>
              </a:prstTxWarp>
              <a:spAutoFit/>
            </a:bodyPr>
            <a:lstStyle/>
            <a:p>
              <a:pPr marL="0" indent="0" algn="ctr" defTabSz="931777">
                <a:spcBef>
                  <a:spcPts val="0"/>
                </a:spcBef>
                <a:buNone/>
              </a:pPr>
              <a:r>
                <a:rPr lang="pt-BR" sz="2400" b="1" dirty="0" smtClean="0">
                  <a:solidFill>
                    <a:srgbClr val="007932"/>
                  </a:solidFill>
                </a:rPr>
                <a:t>Plano de Saúde</a:t>
              </a:r>
              <a:endParaRPr lang="pt-BR" sz="2000" b="1" dirty="0">
                <a:solidFill>
                  <a:srgbClr val="007932"/>
                </a:solidFill>
              </a:endParaRPr>
            </a:p>
          </p:txBody>
        </p:sp>
        <p:grpSp>
          <p:nvGrpSpPr>
            <p:cNvPr id="49" name="Group 48"/>
            <p:cNvGrpSpPr/>
            <p:nvPr>
              <p:custDataLst>
                <p:tags r:id="rId8"/>
              </p:custDataLst>
            </p:nvPr>
          </p:nvGrpSpPr>
          <p:grpSpPr>
            <a:xfrm>
              <a:off x="8434870" y="2772596"/>
              <a:ext cx="951118" cy="798063"/>
              <a:chOff x="6245196" y="1852172"/>
              <a:chExt cx="5209620" cy="4477559"/>
            </a:xfrm>
          </p:grpSpPr>
          <p:sp>
            <p:nvSpPr>
              <p:cNvPr id="50" name="Freeform 49"/>
              <p:cNvSpPr/>
              <p:nvPr/>
            </p:nvSpPr>
            <p:spPr>
              <a:xfrm>
                <a:off x="6245196" y="5623563"/>
                <a:ext cx="5204460" cy="701040"/>
              </a:xfrm>
              <a:custGeom>
                <a:avLst/>
                <a:gdLst>
                  <a:gd name="connsiteX0" fmla="*/ 0 w 5204460"/>
                  <a:gd name="connsiteY0" fmla="*/ 502920 h 1203960"/>
                  <a:gd name="connsiteX1" fmla="*/ 2880360 w 5204460"/>
                  <a:gd name="connsiteY1" fmla="*/ 0 h 1203960"/>
                  <a:gd name="connsiteX2" fmla="*/ 5204460 w 5204460"/>
                  <a:gd name="connsiteY2" fmla="*/ 678180 h 1203960"/>
                  <a:gd name="connsiteX3" fmla="*/ 2971800 w 5204460"/>
                  <a:gd name="connsiteY3" fmla="*/ 1203960 h 1203960"/>
                  <a:gd name="connsiteX4" fmla="*/ 0 w 5204460"/>
                  <a:gd name="connsiteY4" fmla="*/ 502920 h 1203960"/>
                  <a:gd name="connsiteX0" fmla="*/ 0 w 5204460"/>
                  <a:gd name="connsiteY0" fmla="*/ 287285 h 988325"/>
                  <a:gd name="connsiteX1" fmla="*/ 2894748 w 5204460"/>
                  <a:gd name="connsiteY1" fmla="*/ 0 h 988325"/>
                  <a:gd name="connsiteX2" fmla="*/ 5204460 w 5204460"/>
                  <a:gd name="connsiteY2" fmla="*/ 462545 h 988325"/>
                  <a:gd name="connsiteX3" fmla="*/ 2971800 w 5204460"/>
                  <a:gd name="connsiteY3" fmla="*/ 988325 h 988325"/>
                  <a:gd name="connsiteX4" fmla="*/ 0 w 5204460"/>
                  <a:gd name="connsiteY4" fmla="*/ 287285 h 988325"/>
                  <a:gd name="connsiteX0" fmla="*/ 0 w 5204460"/>
                  <a:gd name="connsiteY0" fmla="*/ 172280 h 873320"/>
                  <a:gd name="connsiteX1" fmla="*/ 2865971 w 5204460"/>
                  <a:gd name="connsiteY1" fmla="*/ 0 h 873320"/>
                  <a:gd name="connsiteX2" fmla="*/ 5204460 w 5204460"/>
                  <a:gd name="connsiteY2" fmla="*/ 347540 h 873320"/>
                  <a:gd name="connsiteX3" fmla="*/ 2971800 w 5204460"/>
                  <a:gd name="connsiteY3" fmla="*/ 873320 h 873320"/>
                  <a:gd name="connsiteX4" fmla="*/ 0 w 5204460"/>
                  <a:gd name="connsiteY4" fmla="*/ 172280 h 873320"/>
                  <a:gd name="connsiteX0" fmla="*/ 0 w 5204460"/>
                  <a:gd name="connsiteY0" fmla="*/ -1 h 701039"/>
                  <a:gd name="connsiteX1" fmla="*/ 2885156 w 5204460"/>
                  <a:gd name="connsiteY1" fmla="*/ 86479 h 701039"/>
                  <a:gd name="connsiteX2" fmla="*/ 5204460 w 5204460"/>
                  <a:gd name="connsiteY2" fmla="*/ 175259 h 701039"/>
                  <a:gd name="connsiteX3" fmla="*/ 2971800 w 5204460"/>
                  <a:gd name="connsiteY3" fmla="*/ 701039 h 701039"/>
                  <a:gd name="connsiteX4" fmla="*/ 0 w 5204460"/>
                  <a:gd name="connsiteY4" fmla="*/ -1 h 701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4460" h="701039">
                    <a:moveTo>
                      <a:pt x="0" y="-1"/>
                    </a:moveTo>
                    <a:lnTo>
                      <a:pt x="2885156" y="86479"/>
                    </a:lnTo>
                    <a:lnTo>
                      <a:pt x="5204460" y="175259"/>
                    </a:lnTo>
                    <a:lnTo>
                      <a:pt x="2971800" y="701039"/>
                    </a:lnTo>
                    <a:lnTo>
                      <a:pt x="0" y="-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6245196" y="5623563"/>
                <a:ext cx="5204460" cy="175260"/>
              </a:xfrm>
              <a:custGeom>
                <a:avLst/>
                <a:gdLst>
                  <a:gd name="connsiteX0" fmla="*/ 0 w 5204460"/>
                  <a:gd name="connsiteY0" fmla="*/ 502920 h 1203960"/>
                  <a:gd name="connsiteX1" fmla="*/ 2880360 w 5204460"/>
                  <a:gd name="connsiteY1" fmla="*/ 0 h 1203960"/>
                  <a:gd name="connsiteX2" fmla="*/ 5204460 w 5204460"/>
                  <a:gd name="connsiteY2" fmla="*/ 678180 h 1203960"/>
                  <a:gd name="connsiteX3" fmla="*/ 2971800 w 5204460"/>
                  <a:gd name="connsiteY3" fmla="*/ 1203960 h 1203960"/>
                  <a:gd name="connsiteX4" fmla="*/ 0 w 5204460"/>
                  <a:gd name="connsiteY4" fmla="*/ 502920 h 1203960"/>
                  <a:gd name="connsiteX0" fmla="*/ 0 w 5204460"/>
                  <a:gd name="connsiteY0" fmla="*/ 502920 h 678180"/>
                  <a:gd name="connsiteX1" fmla="*/ 2880360 w 5204460"/>
                  <a:gd name="connsiteY1" fmla="*/ 0 h 678180"/>
                  <a:gd name="connsiteX2" fmla="*/ 5204460 w 5204460"/>
                  <a:gd name="connsiteY2" fmla="*/ 678180 h 678180"/>
                  <a:gd name="connsiteX3" fmla="*/ 0 w 5204460"/>
                  <a:gd name="connsiteY3" fmla="*/ 502920 h 678180"/>
                  <a:gd name="connsiteX0" fmla="*/ 0 w 5204460"/>
                  <a:gd name="connsiteY0" fmla="*/ 502920 h 678180"/>
                  <a:gd name="connsiteX1" fmla="*/ 2880360 w 5204460"/>
                  <a:gd name="connsiteY1" fmla="*/ 0 h 678180"/>
                  <a:gd name="connsiteX2" fmla="*/ 5204460 w 5204460"/>
                  <a:gd name="connsiteY2" fmla="*/ 678180 h 678180"/>
                  <a:gd name="connsiteX3" fmla="*/ 91440 w 5204460"/>
                  <a:gd name="connsiteY3" fmla="*/ 594360 h 678180"/>
                  <a:gd name="connsiteX0" fmla="*/ 0 w 5204460"/>
                  <a:gd name="connsiteY0" fmla="*/ 502920 h 678180"/>
                  <a:gd name="connsiteX1" fmla="*/ 2880360 w 5204460"/>
                  <a:gd name="connsiteY1" fmla="*/ 0 h 678180"/>
                  <a:gd name="connsiteX2" fmla="*/ 5204460 w 5204460"/>
                  <a:gd name="connsiteY2" fmla="*/ 678180 h 678180"/>
                  <a:gd name="connsiteX0" fmla="*/ 0 w 5204460"/>
                  <a:gd name="connsiteY0" fmla="*/ 301662 h 476922"/>
                  <a:gd name="connsiteX1" fmla="*/ 2880361 w 5204460"/>
                  <a:gd name="connsiteY1" fmla="*/ 0 h 476922"/>
                  <a:gd name="connsiteX2" fmla="*/ 5204460 w 5204460"/>
                  <a:gd name="connsiteY2" fmla="*/ 476922 h 476922"/>
                  <a:gd name="connsiteX0" fmla="*/ 0 w 5204460"/>
                  <a:gd name="connsiteY0" fmla="*/ 201031 h 376291"/>
                  <a:gd name="connsiteX1" fmla="*/ 2880361 w 5204460"/>
                  <a:gd name="connsiteY1" fmla="*/ 0 h 376291"/>
                  <a:gd name="connsiteX2" fmla="*/ 5204460 w 5204460"/>
                  <a:gd name="connsiteY2" fmla="*/ 376291 h 376291"/>
                  <a:gd name="connsiteX0" fmla="*/ 0 w 5204460"/>
                  <a:gd name="connsiteY0" fmla="*/ 0 h 175260"/>
                  <a:gd name="connsiteX1" fmla="*/ 5204460 w 5204460"/>
                  <a:gd name="connsiteY1" fmla="*/ 175260 h 175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04460" h="175260">
                    <a:moveTo>
                      <a:pt x="0" y="0"/>
                    </a:moveTo>
                    <a:lnTo>
                      <a:pt x="5204460" y="175260"/>
                    </a:lnTo>
                  </a:path>
                </a:pathLst>
              </a:custGeom>
              <a:noFill/>
              <a:ln w="15875">
                <a:solidFill>
                  <a:schemeClr val="accent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Isosceles Triangle 325"/>
              <p:cNvSpPr/>
              <p:nvPr/>
            </p:nvSpPr>
            <p:spPr>
              <a:xfrm>
                <a:off x="6245196" y="1852172"/>
                <a:ext cx="2961771" cy="4472744"/>
              </a:xfrm>
              <a:custGeom>
                <a:avLst/>
                <a:gdLst>
                  <a:gd name="connsiteX0" fmla="*/ 0 w 3921890"/>
                  <a:gd name="connsiteY0" fmla="*/ 4327965 h 4327965"/>
                  <a:gd name="connsiteX1" fmla="*/ 1960945 w 3921890"/>
                  <a:gd name="connsiteY1" fmla="*/ 0 h 4327965"/>
                  <a:gd name="connsiteX2" fmla="*/ 3921890 w 3921890"/>
                  <a:gd name="connsiteY2" fmla="*/ 4327965 h 4327965"/>
                  <a:gd name="connsiteX3" fmla="*/ 0 w 3921890"/>
                  <a:gd name="connsiteY3" fmla="*/ 4327965 h 4327965"/>
                  <a:gd name="connsiteX0" fmla="*/ 0 w 3167510"/>
                  <a:gd name="connsiteY0" fmla="*/ 4327965 h 4327965"/>
                  <a:gd name="connsiteX1" fmla="*/ 1960945 w 3167510"/>
                  <a:gd name="connsiteY1" fmla="*/ 0 h 4327965"/>
                  <a:gd name="connsiteX2" fmla="*/ 3167510 w 3167510"/>
                  <a:gd name="connsiteY2" fmla="*/ 4213665 h 4327965"/>
                  <a:gd name="connsiteX3" fmla="*/ 0 w 3167510"/>
                  <a:gd name="connsiteY3" fmla="*/ 4327965 h 4327965"/>
                  <a:gd name="connsiteX0" fmla="*/ 0 w 3159890"/>
                  <a:gd name="connsiteY0" fmla="*/ 4327965 h 4327965"/>
                  <a:gd name="connsiteX1" fmla="*/ 1960945 w 3159890"/>
                  <a:gd name="connsiteY1" fmla="*/ 0 h 4327965"/>
                  <a:gd name="connsiteX2" fmla="*/ 3159890 w 3159890"/>
                  <a:gd name="connsiteY2" fmla="*/ 4228905 h 4327965"/>
                  <a:gd name="connsiteX3" fmla="*/ 0 w 3159890"/>
                  <a:gd name="connsiteY3" fmla="*/ 4327965 h 4327965"/>
                  <a:gd name="connsiteX0" fmla="*/ 0 w 3159890"/>
                  <a:gd name="connsiteY0" fmla="*/ 4297485 h 4297485"/>
                  <a:gd name="connsiteX1" fmla="*/ 2364805 w 3159890"/>
                  <a:gd name="connsiteY1" fmla="*/ 0 h 4297485"/>
                  <a:gd name="connsiteX2" fmla="*/ 3159890 w 3159890"/>
                  <a:gd name="connsiteY2" fmla="*/ 4198425 h 4297485"/>
                  <a:gd name="connsiteX3" fmla="*/ 0 w 3159890"/>
                  <a:gd name="connsiteY3" fmla="*/ 4297485 h 4297485"/>
                  <a:gd name="connsiteX0" fmla="*/ 0 w 3159890"/>
                  <a:gd name="connsiteY0" fmla="*/ 4198425 h 4198425"/>
                  <a:gd name="connsiteX1" fmla="*/ 2730565 w 3159890"/>
                  <a:gd name="connsiteY1" fmla="*/ 0 h 4198425"/>
                  <a:gd name="connsiteX2" fmla="*/ 3159890 w 3159890"/>
                  <a:gd name="connsiteY2" fmla="*/ 4099365 h 4198425"/>
                  <a:gd name="connsiteX3" fmla="*/ 0 w 3159890"/>
                  <a:gd name="connsiteY3" fmla="*/ 4198425 h 4198425"/>
                  <a:gd name="connsiteX0" fmla="*/ 0 w 2969390"/>
                  <a:gd name="connsiteY0" fmla="*/ 4198425 h 4472745"/>
                  <a:gd name="connsiteX1" fmla="*/ 2730565 w 2969390"/>
                  <a:gd name="connsiteY1" fmla="*/ 0 h 4472745"/>
                  <a:gd name="connsiteX2" fmla="*/ 2969390 w 2969390"/>
                  <a:gd name="connsiteY2" fmla="*/ 4472745 h 4472745"/>
                  <a:gd name="connsiteX3" fmla="*/ 0 w 2969390"/>
                  <a:gd name="connsiteY3" fmla="*/ 4198425 h 4472745"/>
                  <a:gd name="connsiteX0" fmla="*/ 0 w 3121790"/>
                  <a:gd name="connsiteY0" fmla="*/ 3741225 h 4472745"/>
                  <a:gd name="connsiteX1" fmla="*/ 2882965 w 3121790"/>
                  <a:gd name="connsiteY1" fmla="*/ 0 h 4472745"/>
                  <a:gd name="connsiteX2" fmla="*/ 3121790 w 3121790"/>
                  <a:gd name="connsiteY2" fmla="*/ 4472745 h 4472745"/>
                  <a:gd name="connsiteX3" fmla="*/ 0 w 3121790"/>
                  <a:gd name="connsiteY3" fmla="*/ 3741225 h 4472745"/>
                  <a:gd name="connsiteX0" fmla="*/ 0 w 2961770"/>
                  <a:gd name="connsiteY0" fmla="*/ 3771705 h 4472745"/>
                  <a:gd name="connsiteX1" fmla="*/ 2722945 w 2961770"/>
                  <a:gd name="connsiteY1" fmla="*/ 0 h 4472745"/>
                  <a:gd name="connsiteX2" fmla="*/ 2961770 w 2961770"/>
                  <a:gd name="connsiteY2" fmla="*/ 4472745 h 4472745"/>
                  <a:gd name="connsiteX3" fmla="*/ 0 w 2961770"/>
                  <a:gd name="connsiteY3" fmla="*/ 3771705 h 4472745"/>
                  <a:gd name="connsiteX0" fmla="*/ 0 w 2961770"/>
                  <a:gd name="connsiteY0" fmla="*/ 3771705 h 4472745"/>
                  <a:gd name="connsiteX1" fmla="*/ 2654365 w 2961770"/>
                  <a:gd name="connsiteY1" fmla="*/ 0 h 4472745"/>
                  <a:gd name="connsiteX2" fmla="*/ 2961770 w 2961770"/>
                  <a:gd name="connsiteY2" fmla="*/ 4472745 h 4472745"/>
                  <a:gd name="connsiteX3" fmla="*/ 0 w 2961770"/>
                  <a:gd name="connsiteY3" fmla="*/ 3771705 h 447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1770" h="4472745">
                    <a:moveTo>
                      <a:pt x="0" y="3771705"/>
                    </a:moveTo>
                    <a:lnTo>
                      <a:pt x="2654365" y="0"/>
                    </a:lnTo>
                    <a:lnTo>
                      <a:pt x="2961770" y="4472745"/>
                    </a:lnTo>
                    <a:lnTo>
                      <a:pt x="0" y="3771705"/>
                    </a:lnTo>
                    <a:close/>
                  </a:path>
                </a:pathLst>
              </a:custGeom>
              <a:noFill/>
              <a:ln w="15875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1150" tIns="31150" rIns="31150" bIns="31150" rtlCol="0" anchor="ctr">
                <a:noAutofit/>
              </a:bodyPr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8902700" y="1852757"/>
                <a:ext cx="2552116" cy="4476974"/>
              </a:xfrm>
              <a:custGeom>
                <a:avLst/>
                <a:gdLst>
                  <a:gd name="connsiteX0" fmla="*/ 0 w 3373290"/>
                  <a:gd name="connsiteY0" fmla="*/ 0 h 4157062"/>
                  <a:gd name="connsiteX1" fmla="*/ 3373290 w 3373290"/>
                  <a:gd name="connsiteY1" fmla="*/ 2535731 h 4157062"/>
                  <a:gd name="connsiteX2" fmla="*/ 2266790 w 3373290"/>
                  <a:gd name="connsiteY2" fmla="*/ 4157062 h 4157062"/>
                  <a:gd name="connsiteX3" fmla="*/ 0 w 3373290"/>
                  <a:gd name="connsiteY3" fmla="*/ 0 h 4157062"/>
                  <a:gd name="connsiteX0" fmla="*/ 0 w 3373290"/>
                  <a:gd name="connsiteY0" fmla="*/ 0 h 4157062"/>
                  <a:gd name="connsiteX1" fmla="*/ 3373290 w 3373290"/>
                  <a:gd name="connsiteY1" fmla="*/ 2535731 h 4157062"/>
                  <a:gd name="connsiteX2" fmla="*/ 2071708 w 3373290"/>
                  <a:gd name="connsiteY2" fmla="*/ 4157062 h 4157062"/>
                  <a:gd name="connsiteX3" fmla="*/ 0 w 3373290"/>
                  <a:gd name="connsiteY3" fmla="*/ 0 h 4157062"/>
                  <a:gd name="connsiteX0" fmla="*/ 0 w 3099736"/>
                  <a:gd name="connsiteY0" fmla="*/ 0 h 4142418"/>
                  <a:gd name="connsiteX1" fmla="*/ 3099736 w 3099736"/>
                  <a:gd name="connsiteY1" fmla="*/ 2521087 h 4142418"/>
                  <a:gd name="connsiteX2" fmla="*/ 1798154 w 3099736"/>
                  <a:gd name="connsiteY2" fmla="*/ 4142418 h 4142418"/>
                  <a:gd name="connsiteX3" fmla="*/ 0 w 3099736"/>
                  <a:gd name="connsiteY3" fmla="*/ 0 h 4142418"/>
                  <a:gd name="connsiteX0" fmla="*/ 0 w 2622771"/>
                  <a:gd name="connsiteY0" fmla="*/ 0 h 4142418"/>
                  <a:gd name="connsiteX1" fmla="*/ 2622771 w 2622771"/>
                  <a:gd name="connsiteY1" fmla="*/ 2865232 h 4142418"/>
                  <a:gd name="connsiteX2" fmla="*/ 1798154 w 2622771"/>
                  <a:gd name="connsiteY2" fmla="*/ 4142418 h 4142418"/>
                  <a:gd name="connsiteX3" fmla="*/ 0 w 2622771"/>
                  <a:gd name="connsiteY3" fmla="*/ 0 h 4142418"/>
                  <a:gd name="connsiteX0" fmla="*/ 0 w 2622771"/>
                  <a:gd name="connsiteY0" fmla="*/ 0 h 4047229"/>
                  <a:gd name="connsiteX1" fmla="*/ 2622771 w 2622771"/>
                  <a:gd name="connsiteY1" fmla="*/ 2865232 h 4047229"/>
                  <a:gd name="connsiteX2" fmla="*/ 1082706 w 2622771"/>
                  <a:gd name="connsiteY2" fmla="*/ 4047229 h 4047229"/>
                  <a:gd name="connsiteX3" fmla="*/ 0 w 2622771"/>
                  <a:gd name="connsiteY3" fmla="*/ 0 h 4047229"/>
                  <a:gd name="connsiteX0" fmla="*/ 0 w 3050637"/>
                  <a:gd name="connsiteY0" fmla="*/ 0 h 4047229"/>
                  <a:gd name="connsiteX1" fmla="*/ 3050637 w 3050637"/>
                  <a:gd name="connsiteY1" fmla="*/ 3883023 h 4047229"/>
                  <a:gd name="connsiteX2" fmla="*/ 1082706 w 3050637"/>
                  <a:gd name="connsiteY2" fmla="*/ 4047229 h 4047229"/>
                  <a:gd name="connsiteX3" fmla="*/ 0 w 3050637"/>
                  <a:gd name="connsiteY3" fmla="*/ 0 h 4047229"/>
                  <a:gd name="connsiteX0" fmla="*/ 0 w 3036609"/>
                  <a:gd name="connsiteY0" fmla="*/ 0 h 4047229"/>
                  <a:gd name="connsiteX1" fmla="*/ 3036609 w 3036609"/>
                  <a:gd name="connsiteY1" fmla="*/ 3897668 h 4047229"/>
                  <a:gd name="connsiteX2" fmla="*/ 1082706 w 3036609"/>
                  <a:gd name="connsiteY2" fmla="*/ 4047229 h 4047229"/>
                  <a:gd name="connsiteX3" fmla="*/ 0 w 3036609"/>
                  <a:gd name="connsiteY3" fmla="*/ 0 h 4047229"/>
                  <a:gd name="connsiteX0" fmla="*/ 0 w 3036609"/>
                  <a:gd name="connsiteY0" fmla="*/ 0 h 4061873"/>
                  <a:gd name="connsiteX1" fmla="*/ 3036609 w 3036609"/>
                  <a:gd name="connsiteY1" fmla="*/ 3897668 h 4061873"/>
                  <a:gd name="connsiteX2" fmla="*/ 914366 w 3036609"/>
                  <a:gd name="connsiteY2" fmla="*/ 4061873 h 4061873"/>
                  <a:gd name="connsiteX3" fmla="*/ 0 w 3036609"/>
                  <a:gd name="connsiteY3" fmla="*/ 0 h 4061873"/>
                  <a:gd name="connsiteX0" fmla="*/ 0 w 2671871"/>
                  <a:gd name="connsiteY0" fmla="*/ 0 h 4061873"/>
                  <a:gd name="connsiteX1" fmla="*/ 2671871 w 2671871"/>
                  <a:gd name="connsiteY1" fmla="*/ 3897668 h 4061873"/>
                  <a:gd name="connsiteX2" fmla="*/ 549628 w 2671871"/>
                  <a:gd name="connsiteY2" fmla="*/ 4061873 h 4061873"/>
                  <a:gd name="connsiteX3" fmla="*/ 0 w 2671871"/>
                  <a:gd name="connsiteY3" fmla="*/ 0 h 4061873"/>
                  <a:gd name="connsiteX0" fmla="*/ 0 w 2349218"/>
                  <a:gd name="connsiteY0" fmla="*/ 0 h 3959362"/>
                  <a:gd name="connsiteX1" fmla="*/ 2349218 w 2349218"/>
                  <a:gd name="connsiteY1" fmla="*/ 3795157 h 3959362"/>
                  <a:gd name="connsiteX2" fmla="*/ 226975 w 2349218"/>
                  <a:gd name="connsiteY2" fmla="*/ 3959362 h 3959362"/>
                  <a:gd name="connsiteX3" fmla="*/ 0 w 2349218"/>
                  <a:gd name="connsiteY3" fmla="*/ 0 h 3959362"/>
                  <a:gd name="connsiteX0" fmla="*/ 0 w 2349218"/>
                  <a:gd name="connsiteY0" fmla="*/ 0 h 4303507"/>
                  <a:gd name="connsiteX1" fmla="*/ 2349218 w 2349218"/>
                  <a:gd name="connsiteY1" fmla="*/ 3795157 h 4303507"/>
                  <a:gd name="connsiteX2" fmla="*/ 233989 w 2349218"/>
                  <a:gd name="connsiteY2" fmla="*/ 4303507 h 4303507"/>
                  <a:gd name="connsiteX3" fmla="*/ 0 w 2349218"/>
                  <a:gd name="connsiteY3" fmla="*/ 0 h 4303507"/>
                  <a:gd name="connsiteX0" fmla="*/ 0 w 2349218"/>
                  <a:gd name="connsiteY0" fmla="*/ 0 h 4296171"/>
                  <a:gd name="connsiteX1" fmla="*/ 2349218 w 2349218"/>
                  <a:gd name="connsiteY1" fmla="*/ 3795157 h 4296171"/>
                  <a:gd name="connsiteX2" fmla="*/ 276074 w 2349218"/>
                  <a:gd name="connsiteY2" fmla="*/ 4296171 h 4296171"/>
                  <a:gd name="connsiteX3" fmla="*/ 0 w 2349218"/>
                  <a:gd name="connsiteY3" fmla="*/ 0 h 4296171"/>
                  <a:gd name="connsiteX0" fmla="*/ 0 w 2349218"/>
                  <a:gd name="connsiteY0" fmla="*/ 0 h 4309925"/>
                  <a:gd name="connsiteX1" fmla="*/ 2349218 w 2349218"/>
                  <a:gd name="connsiteY1" fmla="*/ 3795157 h 4309925"/>
                  <a:gd name="connsiteX2" fmla="*/ 280457 w 2349218"/>
                  <a:gd name="connsiteY2" fmla="*/ 4309925 h 4309925"/>
                  <a:gd name="connsiteX3" fmla="*/ 0 w 2349218"/>
                  <a:gd name="connsiteY3" fmla="*/ 0 h 4309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9218" h="4309925">
                    <a:moveTo>
                      <a:pt x="0" y="0"/>
                    </a:moveTo>
                    <a:lnTo>
                      <a:pt x="2349218" y="3795157"/>
                    </a:lnTo>
                    <a:lnTo>
                      <a:pt x="280457" y="430992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1150" tIns="31150" rIns="31150" bIns="31150" rtlCol="0" anchor="ctr">
                <a:noAutofit/>
              </a:bodyPr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8698199" y="2662624"/>
              <a:ext cx="437759" cy="426981"/>
              <a:chOff x="4389059" y="2044151"/>
              <a:chExt cx="461874" cy="450504"/>
            </a:xfrm>
          </p:grpSpPr>
          <p:sp>
            <p:nvSpPr>
              <p:cNvPr id="55" name="Oval 98"/>
              <p:cNvSpPr>
                <a:spLocks noChangeArrowheads="1"/>
              </p:cNvSpPr>
              <p:nvPr/>
            </p:nvSpPr>
            <p:spPr bwMode="auto">
              <a:xfrm>
                <a:off x="4389059" y="2044151"/>
                <a:ext cx="461874" cy="450504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691" tIns="28846" rIns="57691" bIns="28846" numCol="1" anchor="t" anchorCtr="0" compatLnSpc="1">
                <a:prstTxWarp prst="textNoShape">
                  <a:avLst/>
                </a:prstTxWarp>
              </a:bodyPr>
              <a:lstStyle/>
              <a:p>
                <a:pPr marL="0" indent="0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4496938" y="2089420"/>
                <a:ext cx="246116" cy="326743"/>
              </a:xfrm>
              <a:custGeom>
                <a:avLst/>
                <a:gdLst>
                  <a:gd name="connsiteX0" fmla="*/ 1570027 w 2213002"/>
                  <a:gd name="connsiteY0" fmla="*/ 2764375 h 3012141"/>
                  <a:gd name="connsiteX1" fmla="*/ 1593122 w 2213002"/>
                  <a:gd name="connsiteY1" fmla="*/ 2764375 h 3012141"/>
                  <a:gd name="connsiteX2" fmla="*/ 1520738 w 2213002"/>
                  <a:gd name="connsiteY2" fmla="*/ 2843641 h 3012141"/>
                  <a:gd name="connsiteX3" fmla="*/ 1391696 w 2213002"/>
                  <a:gd name="connsiteY3" fmla="*/ 2843640 h 3012141"/>
                  <a:gd name="connsiteX4" fmla="*/ 1368011 w 2213002"/>
                  <a:gd name="connsiteY4" fmla="*/ 2788882 h 3012141"/>
                  <a:gd name="connsiteX5" fmla="*/ 1360045 w 2213002"/>
                  <a:gd name="connsiteY5" fmla="*/ 2764936 h 3012141"/>
                  <a:gd name="connsiteX6" fmla="*/ 1564452 w 2213002"/>
                  <a:gd name="connsiteY6" fmla="*/ 2764937 h 3012141"/>
                  <a:gd name="connsiteX7" fmla="*/ 1330629 w 2213002"/>
                  <a:gd name="connsiteY7" fmla="*/ 2333004 h 3012141"/>
                  <a:gd name="connsiteX8" fmla="*/ 1552744 w 2213002"/>
                  <a:gd name="connsiteY8" fmla="*/ 2333004 h 3012141"/>
                  <a:gd name="connsiteX9" fmla="*/ 1739143 w 2213002"/>
                  <a:gd name="connsiteY9" fmla="*/ 2519403 h 3012141"/>
                  <a:gd name="connsiteX10" fmla="*/ 1739142 w 2213002"/>
                  <a:gd name="connsiteY10" fmla="*/ 2519403 h 3012141"/>
                  <a:gd name="connsiteX11" fmla="*/ 1552743 w 2213002"/>
                  <a:gd name="connsiteY11" fmla="*/ 2705802 h 3012141"/>
                  <a:gd name="connsiteX12" fmla="*/ 1340373 w 2213002"/>
                  <a:gd name="connsiteY12" fmla="*/ 2705801 h 3012141"/>
                  <a:gd name="connsiteX13" fmla="*/ 1226871 w 2213002"/>
                  <a:gd name="connsiteY13" fmla="*/ 2364617 h 3012141"/>
                  <a:gd name="connsiteX14" fmla="*/ 1275200 w 2213002"/>
                  <a:gd name="connsiteY14" fmla="*/ 2341384 h 3012141"/>
                  <a:gd name="connsiteX15" fmla="*/ 1330629 w 2213002"/>
                  <a:gd name="connsiteY15" fmla="*/ 2333004 h 3012141"/>
                  <a:gd name="connsiteX16" fmla="*/ 948928 w 2213002"/>
                  <a:gd name="connsiteY16" fmla="*/ 1529123 h 3012141"/>
                  <a:gd name="connsiteX17" fmla="*/ 1471493 w 2213002"/>
                  <a:gd name="connsiteY17" fmla="*/ 1529123 h 3012141"/>
                  <a:gd name="connsiteX18" fmla="*/ 2213002 w 2213002"/>
                  <a:gd name="connsiteY18" fmla="*/ 2270632 h 3012141"/>
                  <a:gd name="connsiteX19" fmla="*/ 2213002 w 2213002"/>
                  <a:gd name="connsiteY19" fmla="*/ 3012141 h 3012141"/>
                  <a:gd name="connsiteX20" fmla="*/ 0 w 2213002"/>
                  <a:gd name="connsiteY20" fmla="*/ 3012141 h 3012141"/>
                  <a:gd name="connsiteX21" fmla="*/ 0 w 2213002"/>
                  <a:gd name="connsiteY21" fmla="*/ 2270632 h 3012141"/>
                  <a:gd name="connsiteX22" fmla="*/ 452880 w 2213002"/>
                  <a:gd name="connsiteY22" fmla="*/ 1587395 h 3012141"/>
                  <a:gd name="connsiteX23" fmla="*/ 548850 w 2213002"/>
                  <a:gd name="connsiteY23" fmla="*/ 1557604 h 3012141"/>
                  <a:gd name="connsiteX24" fmla="*/ 101041 w 2213002"/>
                  <a:gd name="connsiteY24" fmla="*/ 2903710 h 3012141"/>
                  <a:gd name="connsiteX25" fmla="*/ 1406211 w 2213002"/>
                  <a:gd name="connsiteY25" fmla="*/ 2903710 h 3012141"/>
                  <a:gd name="connsiteX26" fmla="*/ 1560086 w 2213002"/>
                  <a:gd name="connsiteY26" fmla="*/ 2903710 h 3012141"/>
                  <a:gd name="connsiteX27" fmla="*/ 1713560 w 2213002"/>
                  <a:gd name="connsiteY27" fmla="*/ 2713245 h 3012141"/>
                  <a:gd name="connsiteX28" fmla="*/ 1738071 w 2213002"/>
                  <a:gd name="connsiteY28" fmla="*/ 2693022 h 3012141"/>
                  <a:gd name="connsiteX29" fmla="*/ 1809986 w 2213002"/>
                  <a:gd name="connsiteY29" fmla="*/ 2519403 h 3012141"/>
                  <a:gd name="connsiteX30" fmla="*/ 1809987 w 2213002"/>
                  <a:gd name="connsiteY30" fmla="*/ 2519403 h 3012141"/>
                  <a:gd name="connsiteX31" fmla="*/ 1564453 w 2213002"/>
                  <a:gd name="connsiteY31" fmla="*/ 2273869 h 3012141"/>
                  <a:gd name="connsiteX32" fmla="*/ 1447121 w 2213002"/>
                  <a:gd name="connsiteY32" fmla="*/ 2273869 h 3012141"/>
                  <a:gd name="connsiteX33" fmla="*/ 1109105 w 2213002"/>
                  <a:gd name="connsiteY33" fmla="*/ 1530524 h 3012141"/>
                  <a:gd name="connsiteX34" fmla="*/ 1004048 w 2213002"/>
                  <a:gd name="connsiteY34" fmla="*/ 1531537 h 3012141"/>
                  <a:gd name="connsiteX35" fmla="*/ 1343970 w 2213002"/>
                  <a:gd name="connsiteY35" fmla="*/ 2273869 h 3012141"/>
                  <a:gd name="connsiteX36" fmla="*/ 1318920 w 2213002"/>
                  <a:gd name="connsiteY36" fmla="*/ 2273869 h 3012141"/>
                  <a:gd name="connsiteX37" fmla="*/ 1245905 w 2213002"/>
                  <a:gd name="connsiteY37" fmla="*/ 2284908 h 3012141"/>
                  <a:gd name="connsiteX38" fmla="*/ 1206635 w 2213002"/>
                  <a:gd name="connsiteY38" fmla="*/ 2303786 h 3012141"/>
                  <a:gd name="connsiteX39" fmla="*/ 1106501 w 2213002"/>
                  <a:gd name="connsiteY39" fmla="*/ 0 h 3012141"/>
                  <a:gd name="connsiteX40" fmla="*/ 1798064 w 2213002"/>
                  <a:gd name="connsiteY40" fmla="*/ 691563 h 3012141"/>
                  <a:gd name="connsiteX41" fmla="*/ 1106501 w 2213002"/>
                  <a:gd name="connsiteY41" fmla="*/ 1383126 h 3012141"/>
                  <a:gd name="connsiteX42" fmla="*/ 414938 w 2213002"/>
                  <a:gd name="connsiteY42" fmla="*/ 691563 h 3012141"/>
                  <a:gd name="connsiteX43" fmla="*/ 1106501 w 2213002"/>
                  <a:gd name="connsiteY43" fmla="*/ 0 h 3012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213002" h="3012141">
                    <a:moveTo>
                      <a:pt x="1570027" y="2764375"/>
                    </a:moveTo>
                    <a:lnTo>
                      <a:pt x="1593122" y="2764375"/>
                    </a:lnTo>
                    <a:lnTo>
                      <a:pt x="1520738" y="2843641"/>
                    </a:lnTo>
                    <a:lnTo>
                      <a:pt x="1391696" y="2843640"/>
                    </a:lnTo>
                    <a:lnTo>
                      <a:pt x="1368011" y="2788882"/>
                    </a:lnTo>
                    <a:lnTo>
                      <a:pt x="1360045" y="2764936"/>
                    </a:lnTo>
                    <a:lnTo>
                      <a:pt x="1564452" y="2764937"/>
                    </a:lnTo>
                    <a:close/>
                    <a:moveTo>
                      <a:pt x="1330629" y="2333004"/>
                    </a:moveTo>
                    <a:lnTo>
                      <a:pt x="1552744" y="2333004"/>
                    </a:lnTo>
                    <a:cubicBezTo>
                      <a:pt x="1655689" y="2333004"/>
                      <a:pt x="1739143" y="2416458"/>
                      <a:pt x="1739143" y="2519403"/>
                    </a:cubicBezTo>
                    <a:lnTo>
                      <a:pt x="1739142" y="2519403"/>
                    </a:lnTo>
                    <a:cubicBezTo>
                      <a:pt x="1739142" y="2622348"/>
                      <a:pt x="1655688" y="2705802"/>
                      <a:pt x="1552743" y="2705802"/>
                    </a:cubicBezTo>
                    <a:lnTo>
                      <a:pt x="1340373" y="2705801"/>
                    </a:lnTo>
                    <a:lnTo>
                      <a:pt x="1226871" y="2364617"/>
                    </a:lnTo>
                    <a:lnTo>
                      <a:pt x="1275200" y="2341384"/>
                    </a:lnTo>
                    <a:cubicBezTo>
                      <a:pt x="1292710" y="2335938"/>
                      <a:pt x="1311327" y="2333004"/>
                      <a:pt x="1330629" y="2333004"/>
                    </a:cubicBezTo>
                    <a:close/>
                    <a:moveTo>
                      <a:pt x="948928" y="1529123"/>
                    </a:moveTo>
                    <a:lnTo>
                      <a:pt x="1471493" y="1529123"/>
                    </a:lnTo>
                    <a:cubicBezTo>
                      <a:pt x="1881017" y="1529123"/>
                      <a:pt x="2213002" y="1861108"/>
                      <a:pt x="2213002" y="2270632"/>
                    </a:cubicBezTo>
                    <a:lnTo>
                      <a:pt x="2213002" y="3012141"/>
                    </a:lnTo>
                    <a:lnTo>
                      <a:pt x="0" y="3012141"/>
                    </a:lnTo>
                    <a:lnTo>
                      <a:pt x="0" y="2270632"/>
                    </a:lnTo>
                    <a:cubicBezTo>
                      <a:pt x="0" y="1963489"/>
                      <a:pt x="186742" y="1699962"/>
                      <a:pt x="452880" y="1587395"/>
                    </a:cubicBezTo>
                    <a:lnTo>
                      <a:pt x="548850" y="1557604"/>
                    </a:lnTo>
                    <a:lnTo>
                      <a:pt x="101041" y="2903710"/>
                    </a:lnTo>
                    <a:lnTo>
                      <a:pt x="1406211" y="2903710"/>
                    </a:lnTo>
                    <a:lnTo>
                      <a:pt x="1560086" y="2903710"/>
                    </a:lnTo>
                    <a:lnTo>
                      <a:pt x="1713560" y="2713245"/>
                    </a:lnTo>
                    <a:lnTo>
                      <a:pt x="1738071" y="2693022"/>
                    </a:lnTo>
                    <a:cubicBezTo>
                      <a:pt x="1782504" y="2648589"/>
                      <a:pt x="1809986" y="2587206"/>
                      <a:pt x="1809986" y="2519403"/>
                    </a:cubicBezTo>
                    <a:lnTo>
                      <a:pt x="1809987" y="2519403"/>
                    </a:lnTo>
                    <a:cubicBezTo>
                      <a:pt x="1809987" y="2383798"/>
                      <a:pt x="1700058" y="2273869"/>
                      <a:pt x="1564453" y="2273869"/>
                    </a:cubicBezTo>
                    <a:lnTo>
                      <a:pt x="1447121" y="2273869"/>
                    </a:lnTo>
                    <a:lnTo>
                      <a:pt x="1109105" y="1530524"/>
                    </a:lnTo>
                    <a:lnTo>
                      <a:pt x="1004048" y="1531537"/>
                    </a:lnTo>
                    <a:lnTo>
                      <a:pt x="1343970" y="2273869"/>
                    </a:lnTo>
                    <a:lnTo>
                      <a:pt x="1318920" y="2273869"/>
                    </a:lnTo>
                    <a:cubicBezTo>
                      <a:pt x="1293494" y="2273869"/>
                      <a:pt x="1268971" y="2277734"/>
                      <a:pt x="1245905" y="2284908"/>
                    </a:cubicBezTo>
                    <a:lnTo>
                      <a:pt x="1206635" y="2303786"/>
                    </a:lnTo>
                    <a:close/>
                    <a:moveTo>
                      <a:pt x="1106501" y="0"/>
                    </a:moveTo>
                    <a:cubicBezTo>
                      <a:pt x="1488441" y="0"/>
                      <a:pt x="1798064" y="309623"/>
                      <a:pt x="1798064" y="691563"/>
                    </a:cubicBezTo>
                    <a:cubicBezTo>
                      <a:pt x="1798064" y="1073503"/>
                      <a:pt x="1488441" y="1383126"/>
                      <a:pt x="1106501" y="1383126"/>
                    </a:cubicBezTo>
                    <a:cubicBezTo>
                      <a:pt x="724561" y="1383126"/>
                      <a:pt x="414938" y="1073503"/>
                      <a:pt x="414938" y="691563"/>
                    </a:cubicBezTo>
                    <a:cubicBezTo>
                      <a:pt x="414938" y="309623"/>
                      <a:pt x="724561" y="0"/>
                      <a:pt x="11065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7" name="Group 56"/>
            <p:cNvGrpSpPr/>
            <p:nvPr>
              <p:custDataLst>
                <p:tags r:id="rId9"/>
              </p:custDataLst>
            </p:nvPr>
          </p:nvGrpSpPr>
          <p:grpSpPr>
            <a:xfrm>
              <a:off x="8240347" y="3219488"/>
              <a:ext cx="389045" cy="379467"/>
              <a:chOff x="4123978" y="3011293"/>
              <a:chExt cx="529918" cy="529918"/>
            </a:xfrm>
          </p:grpSpPr>
          <p:sp>
            <p:nvSpPr>
              <p:cNvPr id="58" name="Oval 419"/>
              <p:cNvSpPr>
                <a:spLocks noChangeArrowheads="1"/>
              </p:cNvSpPr>
              <p:nvPr/>
            </p:nvSpPr>
            <p:spPr bwMode="auto">
              <a:xfrm>
                <a:off x="4123978" y="3011293"/>
                <a:ext cx="529918" cy="52991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57691" tIns="28846" rIns="57691" bIns="28846" numCol="1" anchor="t" anchorCtr="0" compatLnSpc="1">
                <a:prstTxWarp prst="textNoShape">
                  <a:avLst/>
                </a:prstTxWarp>
              </a:bodyPr>
              <a:lstStyle/>
              <a:p>
                <a:pPr marL="0" indent="0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9" name="Group 58"/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4236830" y="3078859"/>
                <a:ext cx="328028" cy="394788"/>
                <a:chOff x="5424488" y="8075613"/>
                <a:chExt cx="269876" cy="323850"/>
              </a:xfrm>
            </p:grpSpPr>
            <p:sp>
              <p:nvSpPr>
                <p:cNvPr id="60" name="Freeform 608"/>
                <p:cNvSpPr>
                  <a:spLocks noEditPoints="1"/>
                </p:cNvSpPr>
                <p:nvPr/>
              </p:nvSpPr>
              <p:spPr bwMode="auto">
                <a:xfrm>
                  <a:off x="5432426" y="8075613"/>
                  <a:ext cx="57150" cy="49212"/>
                </a:xfrm>
                <a:custGeom>
                  <a:avLst/>
                  <a:gdLst>
                    <a:gd name="T0" fmla="*/ 7 w 20"/>
                    <a:gd name="T1" fmla="*/ 17 h 17"/>
                    <a:gd name="T2" fmla="*/ 8 w 20"/>
                    <a:gd name="T3" fmla="*/ 17 h 17"/>
                    <a:gd name="T4" fmla="*/ 12 w 20"/>
                    <a:gd name="T5" fmla="*/ 11 h 17"/>
                    <a:gd name="T6" fmla="*/ 14 w 20"/>
                    <a:gd name="T7" fmla="*/ 11 h 17"/>
                    <a:gd name="T8" fmla="*/ 20 w 20"/>
                    <a:gd name="T9" fmla="*/ 6 h 17"/>
                    <a:gd name="T10" fmla="*/ 14 w 20"/>
                    <a:gd name="T11" fmla="*/ 0 h 17"/>
                    <a:gd name="T12" fmla="*/ 8 w 20"/>
                    <a:gd name="T13" fmla="*/ 4 h 17"/>
                    <a:gd name="T14" fmla="*/ 8 w 20"/>
                    <a:gd name="T15" fmla="*/ 4 h 17"/>
                    <a:gd name="T16" fmla="*/ 0 w 20"/>
                    <a:gd name="T17" fmla="*/ 17 h 17"/>
                    <a:gd name="T18" fmla="*/ 1 w 20"/>
                    <a:gd name="T19" fmla="*/ 17 h 17"/>
                    <a:gd name="T20" fmla="*/ 7 w 20"/>
                    <a:gd name="T21" fmla="*/ 17 h 17"/>
                    <a:gd name="T22" fmla="*/ 7 w 20"/>
                    <a:gd name="T23" fmla="*/ 17 h 17"/>
                    <a:gd name="T24" fmla="*/ 7 w 20"/>
                    <a:gd name="T2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7">
                      <a:moveTo>
                        <a:pt x="7" y="17"/>
                      </a:moveTo>
                      <a:cubicBezTo>
                        <a:pt x="7" y="17"/>
                        <a:pt x="8" y="17"/>
                        <a:pt x="8" y="17"/>
                      </a:cubicBezTo>
                      <a:cubicBezTo>
                        <a:pt x="8" y="15"/>
                        <a:pt x="10" y="12"/>
                        <a:pt x="12" y="11"/>
                      </a:cubicBezTo>
                      <a:cubicBezTo>
                        <a:pt x="12" y="11"/>
                        <a:pt x="13" y="11"/>
                        <a:pt x="14" y="11"/>
                      </a:cubicBezTo>
                      <a:cubicBezTo>
                        <a:pt x="17" y="11"/>
                        <a:pt x="20" y="9"/>
                        <a:pt x="20" y="6"/>
                      </a:cubicBezTo>
                      <a:cubicBezTo>
                        <a:pt x="20" y="2"/>
                        <a:pt x="17" y="0"/>
                        <a:pt x="14" y="0"/>
                      </a:cubicBezTo>
                      <a:cubicBezTo>
                        <a:pt x="11" y="0"/>
                        <a:pt x="9" y="1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3" y="7"/>
                        <a:pt x="1" y="12"/>
                        <a:pt x="0" y="17"/>
                      </a:cubicBezTo>
                      <a:cubicBezTo>
                        <a:pt x="0" y="17"/>
                        <a:pt x="0" y="17"/>
                        <a:pt x="1" y="17"/>
                      </a:cubicBezTo>
                      <a:lnTo>
                        <a:pt x="7" y="17"/>
                      </a:lnTo>
                      <a:close/>
                      <a:moveTo>
                        <a:pt x="7" y="17"/>
                      </a:moveTo>
                      <a:cubicBezTo>
                        <a:pt x="7" y="17"/>
                        <a:pt x="7" y="17"/>
                        <a:pt x="7" y="17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" name="Freeform 609"/>
                <p:cNvSpPr>
                  <a:spLocks noEditPoints="1"/>
                </p:cNvSpPr>
                <p:nvPr/>
              </p:nvSpPr>
              <p:spPr bwMode="auto">
                <a:xfrm>
                  <a:off x="5424488" y="8135938"/>
                  <a:ext cx="242888" cy="263525"/>
                </a:xfrm>
                <a:custGeom>
                  <a:avLst/>
                  <a:gdLst>
                    <a:gd name="T0" fmla="*/ 23 w 85"/>
                    <a:gd name="T1" fmla="*/ 45 h 92"/>
                    <a:gd name="T2" fmla="*/ 23 w 85"/>
                    <a:gd name="T3" fmla="*/ 62 h 92"/>
                    <a:gd name="T4" fmla="*/ 32 w 85"/>
                    <a:gd name="T5" fmla="*/ 83 h 92"/>
                    <a:gd name="T6" fmla="*/ 53 w 85"/>
                    <a:gd name="T7" fmla="*/ 92 h 92"/>
                    <a:gd name="T8" fmla="*/ 56 w 85"/>
                    <a:gd name="T9" fmla="*/ 92 h 92"/>
                    <a:gd name="T10" fmla="*/ 77 w 85"/>
                    <a:gd name="T11" fmla="*/ 83 h 92"/>
                    <a:gd name="T12" fmla="*/ 85 w 85"/>
                    <a:gd name="T13" fmla="*/ 67 h 92"/>
                    <a:gd name="T14" fmla="*/ 79 w 85"/>
                    <a:gd name="T15" fmla="*/ 68 h 92"/>
                    <a:gd name="T16" fmla="*/ 71 w 85"/>
                    <a:gd name="T17" fmla="*/ 67 h 92"/>
                    <a:gd name="T18" fmla="*/ 56 w 85"/>
                    <a:gd name="T19" fmla="*/ 78 h 92"/>
                    <a:gd name="T20" fmla="*/ 53 w 85"/>
                    <a:gd name="T21" fmla="*/ 78 h 92"/>
                    <a:gd name="T22" fmla="*/ 37 w 85"/>
                    <a:gd name="T23" fmla="*/ 62 h 92"/>
                    <a:gd name="T24" fmla="*/ 37 w 85"/>
                    <a:gd name="T25" fmla="*/ 45 h 92"/>
                    <a:gd name="T26" fmla="*/ 51 w 85"/>
                    <a:gd name="T27" fmla="*/ 37 h 92"/>
                    <a:gd name="T28" fmla="*/ 60 w 85"/>
                    <a:gd name="T29" fmla="*/ 16 h 92"/>
                    <a:gd name="T30" fmla="*/ 60 w 85"/>
                    <a:gd name="T31" fmla="*/ 4 h 92"/>
                    <a:gd name="T32" fmla="*/ 57 w 85"/>
                    <a:gd name="T33" fmla="*/ 0 h 92"/>
                    <a:gd name="T34" fmla="*/ 56 w 85"/>
                    <a:gd name="T35" fmla="*/ 0 h 92"/>
                    <a:gd name="T36" fmla="*/ 50 w 85"/>
                    <a:gd name="T37" fmla="*/ 0 h 92"/>
                    <a:gd name="T38" fmla="*/ 49 w 85"/>
                    <a:gd name="T39" fmla="*/ 0 h 92"/>
                    <a:gd name="T40" fmla="*/ 46 w 85"/>
                    <a:gd name="T41" fmla="*/ 4 h 92"/>
                    <a:gd name="T42" fmla="*/ 46 w 85"/>
                    <a:gd name="T43" fmla="*/ 16 h 92"/>
                    <a:gd name="T44" fmla="*/ 30 w 85"/>
                    <a:gd name="T45" fmla="*/ 32 h 92"/>
                    <a:gd name="T46" fmla="*/ 30 w 85"/>
                    <a:gd name="T47" fmla="*/ 32 h 92"/>
                    <a:gd name="T48" fmla="*/ 14 w 85"/>
                    <a:gd name="T49" fmla="*/ 16 h 92"/>
                    <a:gd name="T50" fmla="*/ 14 w 85"/>
                    <a:gd name="T51" fmla="*/ 4 h 92"/>
                    <a:gd name="T52" fmla="*/ 11 w 85"/>
                    <a:gd name="T53" fmla="*/ 0 h 92"/>
                    <a:gd name="T54" fmla="*/ 10 w 85"/>
                    <a:gd name="T55" fmla="*/ 0 h 92"/>
                    <a:gd name="T56" fmla="*/ 4 w 85"/>
                    <a:gd name="T57" fmla="*/ 0 h 92"/>
                    <a:gd name="T58" fmla="*/ 3 w 85"/>
                    <a:gd name="T59" fmla="*/ 0 h 92"/>
                    <a:gd name="T60" fmla="*/ 0 w 85"/>
                    <a:gd name="T61" fmla="*/ 4 h 92"/>
                    <a:gd name="T62" fmla="*/ 0 w 85"/>
                    <a:gd name="T63" fmla="*/ 15 h 92"/>
                    <a:gd name="T64" fmla="*/ 9 w 85"/>
                    <a:gd name="T65" fmla="*/ 37 h 92"/>
                    <a:gd name="T66" fmla="*/ 23 w 85"/>
                    <a:gd name="T67" fmla="*/ 45 h 92"/>
                    <a:gd name="T68" fmla="*/ 23 w 85"/>
                    <a:gd name="T69" fmla="*/ 45 h 92"/>
                    <a:gd name="T70" fmla="*/ 23 w 85"/>
                    <a:gd name="T71" fmla="*/ 45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5" h="92">
                      <a:moveTo>
                        <a:pt x="23" y="45"/>
                      </a:moveTo>
                      <a:cubicBezTo>
                        <a:pt x="23" y="62"/>
                        <a:pt x="23" y="62"/>
                        <a:pt x="23" y="62"/>
                      </a:cubicBezTo>
                      <a:cubicBezTo>
                        <a:pt x="23" y="70"/>
                        <a:pt x="26" y="77"/>
                        <a:pt x="32" y="83"/>
                      </a:cubicBezTo>
                      <a:cubicBezTo>
                        <a:pt x="37" y="89"/>
                        <a:pt x="45" y="92"/>
                        <a:pt x="53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64" y="92"/>
                        <a:pt x="71" y="89"/>
                        <a:pt x="77" y="83"/>
                      </a:cubicBezTo>
                      <a:cubicBezTo>
                        <a:pt x="81" y="79"/>
                        <a:pt x="84" y="73"/>
                        <a:pt x="85" y="67"/>
                      </a:cubicBezTo>
                      <a:cubicBezTo>
                        <a:pt x="83" y="68"/>
                        <a:pt x="81" y="68"/>
                        <a:pt x="79" y="68"/>
                      </a:cubicBezTo>
                      <a:cubicBezTo>
                        <a:pt x="76" y="68"/>
                        <a:pt x="74" y="68"/>
                        <a:pt x="71" y="67"/>
                      </a:cubicBezTo>
                      <a:cubicBezTo>
                        <a:pt x="69" y="73"/>
                        <a:pt x="63" y="78"/>
                        <a:pt x="56" y="78"/>
                      </a:cubicBezTo>
                      <a:cubicBezTo>
                        <a:pt x="53" y="78"/>
                        <a:pt x="53" y="78"/>
                        <a:pt x="53" y="78"/>
                      </a:cubicBezTo>
                      <a:cubicBezTo>
                        <a:pt x="44" y="78"/>
                        <a:pt x="37" y="71"/>
                        <a:pt x="37" y="62"/>
                      </a:cubicBezTo>
                      <a:cubicBezTo>
                        <a:pt x="37" y="45"/>
                        <a:pt x="37" y="45"/>
                        <a:pt x="37" y="45"/>
                      </a:cubicBezTo>
                      <a:cubicBezTo>
                        <a:pt x="42" y="44"/>
                        <a:pt x="47" y="41"/>
                        <a:pt x="51" y="37"/>
                      </a:cubicBezTo>
                      <a:cubicBezTo>
                        <a:pt x="57" y="31"/>
                        <a:pt x="60" y="24"/>
                        <a:pt x="60" y="16"/>
                      </a:cubicBez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60" y="2"/>
                        <a:pt x="59" y="1"/>
                        <a:pt x="57" y="0"/>
                      </a:cubicBezTo>
                      <a:cubicBezTo>
                        <a:pt x="57" y="0"/>
                        <a:pt x="57" y="0"/>
                        <a:pt x="56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50" y="0"/>
                        <a:pt x="49" y="0"/>
                      </a:cubicBezTo>
                      <a:cubicBezTo>
                        <a:pt x="48" y="1"/>
                        <a:pt x="46" y="2"/>
                        <a:pt x="46" y="4"/>
                      </a:cubicBezTo>
                      <a:cubicBezTo>
                        <a:pt x="46" y="16"/>
                        <a:pt x="46" y="16"/>
                        <a:pt x="46" y="16"/>
                      </a:cubicBezTo>
                      <a:cubicBezTo>
                        <a:pt x="46" y="25"/>
                        <a:pt x="39" y="32"/>
                        <a:pt x="30" y="32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21" y="32"/>
                        <a:pt x="14" y="25"/>
                        <a:pt x="14" y="16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2"/>
                        <a:pt x="12" y="1"/>
                        <a:pt x="11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24"/>
                        <a:pt x="3" y="31"/>
                        <a:pt x="9" y="37"/>
                      </a:cubicBezTo>
                      <a:cubicBezTo>
                        <a:pt x="13" y="41"/>
                        <a:pt x="18" y="44"/>
                        <a:pt x="23" y="45"/>
                      </a:cubicBezTo>
                      <a:close/>
                      <a:moveTo>
                        <a:pt x="23" y="45"/>
                      </a:moveTo>
                      <a:cubicBezTo>
                        <a:pt x="23" y="45"/>
                        <a:pt x="23" y="45"/>
                        <a:pt x="23" y="45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" name="Freeform 610"/>
                <p:cNvSpPr>
                  <a:spLocks noEditPoints="1"/>
                </p:cNvSpPr>
                <p:nvPr/>
              </p:nvSpPr>
              <p:spPr bwMode="auto">
                <a:xfrm>
                  <a:off x="5607051" y="8231188"/>
                  <a:ext cx="87313" cy="88900"/>
                </a:xfrm>
                <a:custGeom>
                  <a:avLst/>
                  <a:gdLst>
                    <a:gd name="T0" fmla="*/ 6 w 30"/>
                    <a:gd name="T1" fmla="*/ 28 h 31"/>
                    <a:gd name="T2" fmla="*/ 8 w 30"/>
                    <a:gd name="T3" fmla="*/ 29 h 31"/>
                    <a:gd name="T4" fmla="*/ 15 w 30"/>
                    <a:gd name="T5" fmla="*/ 31 h 31"/>
                    <a:gd name="T6" fmla="*/ 22 w 30"/>
                    <a:gd name="T7" fmla="*/ 29 h 31"/>
                    <a:gd name="T8" fmla="*/ 24 w 30"/>
                    <a:gd name="T9" fmla="*/ 28 h 31"/>
                    <a:gd name="T10" fmla="*/ 26 w 30"/>
                    <a:gd name="T11" fmla="*/ 26 h 31"/>
                    <a:gd name="T12" fmla="*/ 30 w 30"/>
                    <a:gd name="T13" fmla="*/ 15 h 31"/>
                    <a:gd name="T14" fmla="*/ 15 w 30"/>
                    <a:gd name="T15" fmla="*/ 0 h 31"/>
                    <a:gd name="T16" fmla="*/ 0 w 30"/>
                    <a:gd name="T17" fmla="*/ 15 h 31"/>
                    <a:gd name="T18" fmla="*/ 4 w 30"/>
                    <a:gd name="T19" fmla="*/ 26 h 31"/>
                    <a:gd name="T20" fmla="*/ 6 w 30"/>
                    <a:gd name="T21" fmla="*/ 28 h 31"/>
                    <a:gd name="T22" fmla="*/ 6 w 30"/>
                    <a:gd name="T23" fmla="*/ 28 h 31"/>
                    <a:gd name="T24" fmla="*/ 6 w 30"/>
                    <a:gd name="T25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0" h="31">
                      <a:moveTo>
                        <a:pt x="6" y="28"/>
                      </a:moveTo>
                      <a:cubicBezTo>
                        <a:pt x="6" y="28"/>
                        <a:pt x="7" y="29"/>
                        <a:pt x="8" y="29"/>
                      </a:cubicBezTo>
                      <a:cubicBezTo>
                        <a:pt x="10" y="30"/>
                        <a:pt x="12" y="31"/>
                        <a:pt x="15" y="31"/>
                      </a:cubicBezTo>
                      <a:cubicBezTo>
                        <a:pt x="17" y="31"/>
                        <a:pt x="20" y="30"/>
                        <a:pt x="22" y="29"/>
                      </a:cubicBezTo>
                      <a:cubicBezTo>
                        <a:pt x="23" y="29"/>
                        <a:pt x="23" y="28"/>
                        <a:pt x="24" y="28"/>
                      </a:cubicBezTo>
                      <a:cubicBezTo>
                        <a:pt x="25" y="27"/>
                        <a:pt x="26" y="27"/>
                        <a:pt x="26" y="26"/>
                      </a:cubicBezTo>
                      <a:cubicBezTo>
                        <a:pt x="29" y="23"/>
                        <a:pt x="30" y="19"/>
                        <a:pt x="30" y="15"/>
                      </a:cubicBez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6" y="0"/>
                        <a:pt x="0" y="7"/>
                        <a:pt x="0" y="15"/>
                      </a:cubicBezTo>
                      <a:cubicBezTo>
                        <a:pt x="0" y="19"/>
                        <a:pt x="1" y="23"/>
                        <a:pt x="4" y="26"/>
                      </a:cubicBezTo>
                      <a:cubicBezTo>
                        <a:pt x="4" y="27"/>
                        <a:pt x="5" y="27"/>
                        <a:pt x="6" y="28"/>
                      </a:cubicBezTo>
                      <a:close/>
                      <a:moveTo>
                        <a:pt x="6" y="28"/>
                      </a:moveTo>
                      <a:cubicBezTo>
                        <a:pt x="6" y="28"/>
                        <a:pt x="6" y="28"/>
                        <a:pt x="6" y="28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" name="Freeform 611"/>
                <p:cNvSpPr>
                  <a:spLocks noEditPoints="1"/>
                </p:cNvSpPr>
                <p:nvPr/>
              </p:nvSpPr>
              <p:spPr bwMode="auto">
                <a:xfrm>
                  <a:off x="5530851" y="8075613"/>
                  <a:ext cx="57150" cy="49212"/>
                </a:xfrm>
                <a:custGeom>
                  <a:avLst/>
                  <a:gdLst>
                    <a:gd name="T0" fmla="*/ 6 w 20"/>
                    <a:gd name="T1" fmla="*/ 11 h 17"/>
                    <a:gd name="T2" fmla="*/ 9 w 20"/>
                    <a:gd name="T3" fmla="*/ 11 h 17"/>
                    <a:gd name="T4" fmla="*/ 12 w 20"/>
                    <a:gd name="T5" fmla="*/ 17 h 17"/>
                    <a:gd name="T6" fmla="*/ 13 w 20"/>
                    <a:gd name="T7" fmla="*/ 17 h 17"/>
                    <a:gd name="T8" fmla="*/ 19 w 20"/>
                    <a:gd name="T9" fmla="*/ 17 h 17"/>
                    <a:gd name="T10" fmla="*/ 20 w 20"/>
                    <a:gd name="T11" fmla="*/ 17 h 17"/>
                    <a:gd name="T12" fmla="*/ 12 w 20"/>
                    <a:gd name="T13" fmla="*/ 4 h 17"/>
                    <a:gd name="T14" fmla="*/ 12 w 20"/>
                    <a:gd name="T15" fmla="*/ 4 h 17"/>
                    <a:gd name="T16" fmla="*/ 6 w 20"/>
                    <a:gd name="T17" fmla="*/ 0 h 17"/>
                    <a:gd name="T18" fmla="*/ 0 w 20"/>
                    <a:gd name="T19" fmla="*/ 6 h 17"/>
                    <a:gd name="T20" fmla="*/ 6 w 20"/>
                    <a:gd name="T21" fmla="*/ 11 h 17"/>
                    <a:gd name="T22" fmla="*/ 6 w 20"/>
                    <a:gd name="T23" fmla="*/ 11 h 17"/>
                    <a:gd name="T24" fmla="*/ 6 w 20"/>
                    <a:gd name="T25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7">
                      <a:moveTo>
                        <a:pt x="6" y="11"/>
                      </a:moveTo>
                      <a:cubicBezTo>
                        <a:pt x="7" y="11"/>
                        <a:pt x="8" y="11"/>
                        <a:pt x="9" y="11"/>
                      </a:cubicBezTo>
                      <a:cubicBezTo>
                        <a:pt x="10" y="12"/>
                        <a:pt x="12" y="15"/>
                        <a:pt x="12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19" y="12"/>
                        <a:pt x="17" y="7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1" y="1"/>
                        <a:pt x="9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1"/>
                        <a:pt x="6" y="11"/>
                      </a:cubicBezTo>
                      <a:close/>
                      <a:moveTo>
                        <a:pt x="6" y="11"/>
                      </a:moveTo>
                      <a:cubicBezTo>
                        <a:pt x="6" y="11"/>
                        <a:pt x="6" y="11"/>
                        <a:pt x="6" y="1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64" name="Group 63"/>
            <p:cNvGrpSpPr/>
            <p:nvPr>
              <p:custDataLst>
                <p:tags r:id="rId10"/>
              </p:custDataLst>
            </p:nvPr>
          </p:nvGrpSpPr>
          <p:grpSpPr>
            <a:xfrm>
              <a:off x="10130191" y="4664816"/>
              <a:ext cx="411934" cy="401793"/>
              <a:chOff x="4881876" y="4302208"/>
              <a:chExt cx="596272" cy="596272"/>
            </a:xfrm>
          </p:grpSpPr>
          <p:sp>
            <p:nvSpPr>
              <p:cNvPr id="65" name="Oval 35"/>
              <p:cNvSpPr>
                <a:spLocks noChangeArrowheads="1"/>
              </p:cNvSpPr>
              <p:nvPr/>
            </p:nvSpPr>
            <p:spPr bwMode="auto">
              <a:xfrm>
                <a:off x="4881876" y="4302208"/>
                <a:ext cx="596272" cy="596272"/>
              </a:xfrm>
              <a:prstGeom prst="ellipse">
                <a:avLst/>
              </a:prstGeom>
              <a:solidFill>
                <a:srgbClr val="0091B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691" tIns="28846" rIns="57691" bIns="28846" numCol="1" anchor="t" anchorCtr="0" compatLnSpc="1">
                <a:prstTxWarp prst="textNoShape">
                  <a:avLst/>
                </a:prstTxWarp>
              </a:bodyPr>
              <a:lstStyle/>
              <a:p>
                <a:pPr marL="0" indent="0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66" name="Group 65"/>
              <p:cNvGrpSpPr/>
              <p:nvPr>
                <p:custDataLst>
                  <p:tags r:id="rId32"/>
                </p:custDataLst>
              </p:nvPr>
            </p:nvGrpSpPr>
            <p:grpSpPr>
              <a:xfrm>
                <a:off x="5031399" y="4418908"/>
                <a:ext cx="300871" cy="362869"/>
                <a:chOff x="3571876" y="5381625"/>
                <a:chExt cx="261938" cy="315913"/>
              </a:xfrm>
            </p:grpSpPr>
            <p:sp>
              <p:nvSpPr>
                <p:cNvPr id="67" name="Freeform 307"/>
                <p:cNvSpPr>
                  <a:spLocks noEditPoints="1"/>
                </p:cNvSpPr>
                <p:nvPr/>
              </p:nvSpPr>
              <p:spPr bwMode="auto">
                <a:xfrm>
                  <a:off x="3651251" y="5381625"/>
                  <a:ext cx="182563" cy="203200"/>
                </a:xfrm>
                <a:custGeom>
                  <a:avLst/>
                  <a:gdLst>
                    <a:gd name="T0" fmla="*/ 30 w 66"/>
                    <a:gd name="T1" fmla="*/ 12 h 73"/>
                    <a:gd name="T2" fmla="*/ 53 w 66"/>
                    <a:gd name="T3" fmla="*/ 40 h 73"/>
                    <a:gd name="T4" fmla="*/ 30 w 66"/>
                    <a:gd name="T5" fmla="*/ 60 h 73"/>
                    <a:gd name="T6" fmla="*/ 16 w 66"/>
                    <a:gd name="T7" fmla="*/ 60 h 73"/>
                    <a:gd name="T8" fmla="*/ 16 w 66"/>
                    <a:gd name="T9" fmla="*/ 73 h 73"/>
                    <a:gd name="T10" fmla="*/ 30 w 66"/>
                    <a:gd name="T11" fmla="*/ 73 h 73"/>
                    <a:gd name="T12" fmla="*/ 64 w 66"/>
                    <a:gd name="T13" fmla="*/ 47 h 73"/>
                    <a:gd name="T14" fmla="*/ 66 w 66"/>
                    <a:gd name="T15" fmla="*/ 33 h 73"/>
                    <a:gd name="T16" fmla="*/ 63 w 66"/>
                    <a:gd name="T17" fmla="*/ 23 h 73"/>
                    <a:gd name="T18" fmla="*/ 40 w 66"/>
                    <a:gd name="T19" fmla="*/ 2 h 73"/>
                    <a:gd name="T20" fmla="*/ 15 w 66"/>
                    <a:gd name="T21" fmla="*/ 3 h 73"/>
                    <a:gd name="T22" fmla="*/ 4 w 66"/>
                    <a:gd name="T23" fmla="*/ 10 h 73"/>
                    <a:gd name="T24" fmla="*/ 0 w 66"/>
                    <a:gd name="T25" fmla="*/ 16 h 73"/>
                    <a:gd name="T26" fmla="*/ 18 w 66"/>
                    <a:gd name="T27" fmla="*/ 16 h 73"/>
                    <a:gd name="T28" fmla="*/ 30 w 66"/>
                    <a:gd name="T29" fmla="*/ 12 h 73"/>
                    <a:gd name="T30" fmla="*/ 30 w 66"/>
                    <a:gd name="T31" fmla="*/ 12 h 73"/>
                    <a:gd name="T32" fmla="*/ 30 w 66"/>
                    <a:gd name="T33" fmla="*/ 12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73">
                      <a:moveTo>
                        <a:pt x="30" y="12"/>
                      </a:moveTo>
                      <a:cubicBezTo>
                        <a:pt x="44" y="12"/>
                        <a:pt x="54" y="26"/>
                        <a:pt x="53" y="40"/>
                      </a:cubicBezTo>
                      <a:cubicBezTo>
                        <a:pt x="51" y="51"/>
                        <a:pt x="41" y="60"/>
                        <a:pt x="30" y="60"/>
                      </a:cubicBezTo>
                      <a:cubicBezTo>
                        <a:pt x="16" y="60"/>
                        <a:pt x="16" y="60"/>
                        <a:pt x="16" y="60"/>
                      </a:cubicBezTo>
                      <a:cubicBezTo>
                        <a:pt x="16" y="73"/>
                        <a:pt x="16" y="73"/>
                        <a:pt x="16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46" y="73"/>
                        <a:pt x="60" y="62"/>
                        <a:pt x="64" y="47"/>
                      </a:cubicBezTo>
                      <a:cubicBezTo>
                        <a:pt x="66" y="43"/>
                        <a:pt x="66" y="38"/>
                        <a:pt x="66" y="33"/>
                      </a:cubicBezTo>
                      <a:cubicBezTo>
                        <a:pt x="65" y="29"/>
                        <a:pt x="64" y="26"/>
                        <a:pt x="63" y="23"/>
                      </a:cubicBezTo>
                      <a:cubicBezTo>
                        <a:pt x="59" y="13"/>
                        <a:pt x="51" y="5"/>
                        <a:pt x="40" y="2"/>
                      </a:cubicBezTo>
                      <a:cubicBezTo>
                        <a:pt x="32" y="0"/>
                        <a:pt x="23" y="0"/>
                        <a:pt x="15" y="3"/>
                      </a:cubicBezTo>
                      <a:cubicBezTo>
                        <a:pt x="11" y="5"/>
                        <a:pt x="8" y="7"/>
                        <a:pt x="4" y="10"/>
                      </a:cubicBezTo>
                      <a:cubicBezTo>
                        <a:pt x="2" y="12"/>
                        <a:pt x="1" y="14"/>
                        <a:pt x="0" y="16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21" y="14"/>
                        <a:pt x="25" y="12"/>
                        <a:pt x="30" y="12"/>
                      </a:cubicBezTo>
                      <a:close/>
                      <a:moveTo>
                        <a:pt x="30" y="12"/>
                      </a:moveTo>
                      <a:cubicBezTo>
                        <a:pt x="30" y="12"/>
                        <a:pt x="30" y="12"/>
                        <a:pt x="30" y="1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" name="Freeform 308"/>
                <p:cNvSpPr>
                  <a:spLocks noEditPoints="1"/>
                </p:cNvSpPr>
                <p:nvPr/>
              </p:nvSpPr>
              <p:spPr bwMode="auto">
                <a:xfrm>
                  <a:off x="3571876" y="5437188"/>
                  <a:ext cx="198438" cy="163513"/>
                </a:xfrm>
                <a:custGeom>
                  <a:avLst/>
                  <a:gdLst>
                    <a:gd name="T0" fmla="*/ 31 w 72"/>
                    <a:gd name="T1" fmla="*/ 36 h 59"/>
                    <a:gd name="T2" fmla="*/ 31 w 72"/>
                    <a:gd name="T3" fmla="*/ 56 h 59"/>
                    <a:gd name="T4" fmla="*/ 41 w 72"/>
                    <a:gd name="T5" fmla="*/ 59 h 59"/>
                    <a:gd name="T6" fmla="*/ 41 w 72"/>
                    <a:gd name="T7" fmla="*/ 36 h 59"/>
                    <a:gd name="T8" fmla="*/ 72 w 72"/>
                    <a:gd name="T9" fmla="*/ 4 h 59"/>
                    <a:gd name="T10" fmla="*/ 68 w 72"/>
                    <a:gd name="T11" fmla="*/ 0 h 59"/>
                    <a:gd name="T12" fmla="*/ 4 w 72"/>
                    <a:gd name="T13" fmla="*/ 0 h 59"/>
                    <a:gd name="T14" fmla="*/ 0 w 72"/>
                    <a:gd name="T15" fmla="*/ 4 h 59"/>
                    <a:gd name="T16" fmla="*/ 31 w 72"/>
                    <a:gd name="T17" fmla="*/ 36 h 59"/>
                    <a:gd name="T18" fmla="*/ 31 w 72"/>
                    <a:gd name="T19" fmla="*/ 36 h 59"/>
                    <a:gd name="T20" fmla="*/ 31 w 72"/>
                    <a:gd name="T21" fmla="*/ 3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" h="59">
                      <a:moveTo>
                        <a:pt x="31" y="36"/>
                      </a:moveTo>
                      <a:cubicBezTo>
                        <a:pt x="31" y="56"/>
                        <a:pt x="31" y="56"/>
                        <a:pt x="31" y="56"/>
                      </a:cubicBezTo>
                      <a:cubicBezTo>
                        <a:pt x="34" y="56"/>
                        <a:pt x="37" y="57"/>
                        <a:pt x="41" y="59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57" y="33"/>
                        <a:pt x="70" y="20"/>
                        <a:pt x="72" y="4"/>
                      </a:cubicBezTo>
                      <a:cubicBezTo>
                        <a:pt x="72" y="2"/>
                        <a:pt x="70" y="0"/>
                        <a:pt x="6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2" y="20"/>
                        <a:pt x="15" y="33"/>
                        <a:pt x="31" y="36"/>
                      </a:cubicBezTo>
                      <a:close/>
                      <a:moveTo>
                        <a:pt x="31" y="36"/>
                      </a:moveTo>
                      <a:cubicBezTo>
                        <a:pt x="31" y="36"/>
                        <a:pt x="31" y="36"/>
                        <a:pt x="31" y="36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" name="Freeform 309"/>
                <p:cNvSpPr>
                  <a:spLocks noEditPoints="1"/>
                </p:cNvSpPr>
                <p:nvPr/>
              </p:nvSpPr>
              <p:spPr bwMode="auto">
                <a:xfrm>
                  <a:off x="3635376" y="5649913"/>
                  <a:ext cx="68263" cy="47625"/>
                </a:xfrm>
                <a:custGeom>
                  <a:avLst/>
                  <a:gdLst>
                    <a:gd name="T0" fmla="*/ 24 w 25"/>
                    <a:gd name="T1" fmla="*/ 17 h 17"/>
                    <a:gd name="T2" fmla="*/ 25 w 25"/>
                    <a:gd name="T3" fmla="*/ 15 h 17"/>
                    <a:gd name="T4" fmla="*/ 21 w 25"/>
                    <a:gd name="T5" fmla="*/ 7 h 17"/>
                    <a:gd name="T6" fmla="*/ 20 w 25"/>
                    <a:gd name="T7" fmla="*/ 6 h 17"/>
                    <a:gd name="T8" fmla="*/ 18 w 25"/>
                    <a:gd name="T9" fmla="*/ 6 h 17"/>
                    <a:gd name="T10" fmla="*/ 18 w 25"/>
                    <a:gd name="T11" fmla="*/ 3 h 17"/>
                    <a:gd name="T12" fmla="*/ 8 w 25"/>
                    <a:gd name="T13" fmla="*/ 0 h 17"/>
                    <a:gd name="T14" fmla="*/ 8 w 25"/>
                    <a:gd name="T15" fmla="*/ 6 h 17"/>
                    <a:gd name="T16" fmla="*/ 6 w 25"/>
                    <a:gd name="T17" fmla="*/ 6 h 17"/>
                    <a:gd name="T18" fmla="*/ 5 w 25"/>
                    <a:gd name="T19" fmla="*/ 7 h 17"/>
                    <a:gd name="T20" fmla="*/ 1 w 25"/>
                    <a:gd name="T21" fmla="*/ 15 h 17"/>
                    <a:gd name="T22" fmla="*/ 2 w 25"/>
                    <a:gd name="T23" fmla="*/ 17 h 17"/>
                    <a:gd name="T24" fmla="*/ 24 w 25"/>
                    <a:gd name="T25" fmla="*/ 17 h 17"/>
                    <a:gd name="T26" fmla="*/ 24 w 25"/>
                    <a:gd name="T27" fmla="*/ 17 h 17"/>
                    <a:gd name="T28" fmla="*/ 24 w 25"/>
                    <a:gd name="T2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" h="17">
                      <a:moveTo>
                        <a:pt x="24" y="17"/>
                      </a:moveTo>
                      <a:cubicBezTo>
                        <a:pt x="25" y="17"/>
                        <a:pt x="25" y="16"/>
                        <a:pt x="25" y="15"/>
                      </a:cubicBezTo>
                      <a:cubicBezTo>
                        <a:pt x="25" y="12"/>
                        <a:pt x="23" y="9"/>
                        <a:pt x="21" y="7"/>
                      </a:cubicBezTo>
                      <a:cubicBezTo>
                        <a:pt x="20" y="7"/>
                        <a:pt x="20" y="7"/>
                        <a:pt x="20" y="6"/>
                      </a:cubicBezTo>
                      <a:cubicBezTo>
                        <a:pt x="19" y="6"/>
                        <a:pt x="19" y="6"/>
                        <a:pt x="18" y="6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5" y="2"/>
                        <a:pt x="11" y="1"/>
                        <a:pt x="8" y="0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6"/>
                        <a:pt x="7" y="6"/>
                        <a:pt x="6" y="6"/>
                      </a:cubicBezTo>
                      <a:cubicBezTo>
                        <a:pt x="6" y="7"/>
                        <a:pt x="6" y="7"/>
                        <a:pt x="5" y="7"/>
                      </a:cubicBezTo>
                      <a:cubicBezTo>
                        <a:pt x="3" y="9"/>
                        <a:pt x="1" y="12"/>
                        <a:pt x="1" y="15"/>
                      </a:cubicBezTo>
                      <a:cubicBezTo>
                        <a:pt x="0" y="16"/>
                        <a:pt x="1" y="17"/>
                        <a:pt x="2" y="17"/>
                      </a:cubicBezTo>
                      <a:lnTo>
                        <a:pt x="24" y="17"/>
                      </a:lnTo>
                      <a:close/>
                      <a:moveTo>
                        <a:pt x="24" y="17"/>
                      </a:moveTo>
                      <a:cubicBezTo>
                        <a:pt x="24" y="17"/>
                        <a:pt x="24" y="17"/>
                        <a:pt x="24" y="17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" name="Freeform 310"/>
                <p:cNvSpPr>
                  <a:spLocks noEditPoints="1"/>
                </p:cNvSpPr>
                <p:nvPr/>
              </p:nvSpPr>
              <p:spPr bwMode="auto">
                <a:xfrm>
                  <a:off x="3606801" y="5548313"/>
                  <a:ext cx="163513" cy="138113"/>
                </a:xfrm>
                <a:custGeom>
                  <a:avLst/>
                  <a:gdLst>
                    <a:gd name="T0" fmla="*/ 13 w 59"/>
                    <a:gd name="T1" fmla="*/ 13 h 50"/>
                    <a:gd name="T2" fmla="*/ 13 w 59"/>
                    <a:gd name="T3" fmla="*/ 0 h 50"/>
                    <a:gd name="T4" fmla="*/ 0 w 59"/>
                    <a:gd name="T5" fmla="*/ 16 h 50"/>
                    <a:gd name="T6" fmla="*/ 7 w 59"/>
                    <a:gd name="T7" fmla="*/ 30 h 50"/>
                    <a:gd name="T8" fmla="*/ 15 w 59"/>
                    <a:gd name="T9" fmla="*/ 33 h 50"/>
                    <a:gd name="T10" fmla="*/ 15 w 59"/>
                    <a:gd name="T11" fmla="*/ 33 h 50"/>
                    <a:gd name="T12" fmla="*/ 48 w 59"/>
                    <a:gd name="T13" fmla="*/ 48 h 50"/>
                    <a:gd name="T14" fmla="*/ 52 w 59"/>
                    <a:gd name="T15" fmla="*/ 50 h 50"/>
                    <a:gd name="T16" fmla="*/ 57 w 59"/>
                    <a:gd name="T17" fmla="*/ 48 h 50"/>
                    <a:gd name="T18" fmla="*/ 57 w 59"/>
                    <a:gd name="T19" fmla="*/ 47 h 50"/>
                    <a:gd name="T20" fmla="*/ 58 w 59"/>
                    <a:gd name="T21" fmla="*/ 46 h 50"/>
                    <a:gd name="T22" fmla="*/ 58 w 59"/>
                    <a:gd name="T23" fmla="*/ 46 h 50"/>
                    <a:gd name="T24" fmla="*/ 58 w 59"/>
                    <a:gd name="T25" fmla="*/ 45 h 50"/>
                    <a:gd name="T26" fmla="*/ 56 w 59"/>
                    <a:gd name="T27" fmla="*/ 38 h 50"/>
                    <a:gd name="T28" fmla="*/ 28 w 59"/>
                    <a:gd name="T29" fmla="*/ 23 h 50"/>
                    <a:gd name="T30" fmla="*/ 19 w 59"/>
                    <a:gd name="T31" fmla="*/ 20 h 50"/>
                    <a:gd name="T32" fmla="*/ 15 w 59"/>
                    <a:gd name="T33" fmla="*/ 19 h 50"/>
                    <a:gd name="T34" fmla="*/ 13 w 59"/>
                    <a:gd name="T35" fmla="*/ 13 h 50"/>
                    <a:gd name="T36" fmla="*/ 13 w 59"/>
                    <a:gd name="T37" fmla="*/ 13 h 50"/>
                    <a:gd name="T38" fmla="*/ 13 w 59"/>
                    <a:gd name="T39" fmla="*/ 13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" h="50">
                      <a:moveTo>
                        <a:pt x="13" y="13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5" y="0"/>
                        <a:pt x="0" y="8"/>
                        <a:pt x="0" y="16"/>
                      </a:cubicBezTo>
                      <a:cubicBezTo>
                        <a:pt x="0" y="22"/>
                        <a:pt x="3" y="27"/>
                        <a:pt x="7" y="30"/>
                      </a:cubicBezTo>
                      <a:cubicBezTo>
                        <a:pt x="10" y="31"/>
                        <a:pt x="12" y="32"/>
                        <a:pt x="15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27" y="35"/>
                        <a:pt x="38" y="40"/>
                        <a:pt x="48" y="48"/>
                      </a:cubicBezTo>
                      <a:cubicBezTo>
                        <a:pt x="49" y="49"/>
                        <a:pt x="50" y="50"/>
                        <a:pt x="52" y="50"/>
                      </a:cubicBezTo>
                      <a:cubicBezTo>
                        <a:pt x="54" y="50"/>
                        <a:pt x="55" y="49"/>
                        <a:pt x="57" y="48"/>
                      </a:cubicBezTo>
                      <a:cubicBezTo>
                        <a:pt x="57" y="47"/>
                        <a:pt x="57" y="47"/>
                        <a:pt x="57" y="47"/>
                      </a:cubicBezTo>
                      <a:cubicBezTo>
                        <a:pt x="57" y="47"/>
                        <a:pt x="58" y="46"/>
                        <a:pt x="58" y="46"/>
                      </a:cubicBezTo>
                      <a:cubicBezTo>
                        <a:pt x="58" y="46"/>
                        <a:pt x="58" y="46"/>
                        <a:pt x="58" y="46"/>
                      </a:cubicBezTo>
                      <a:cubicBezTo>
                        <a:pt x="58" y="45"/>
                        <a:pt x="58" y="45"/>
                        <a:pt x="58" y="45"/>
                      </a:cubicBezTo>
                      <a:cubicBezTo>
                        <a:pt x="59" y="43"/>
                        <a:pt x="58" y="40"/>
                        <a:pt x="56" y="38"/>
                      </a:cubicBezTo>
                      <a:cubicBezTo>
                        <a:pt x="48" y="31"/>
                        <a:pt x="38" y="26"/>
                        <a:pt x="28" y="23"/>
                      </a:cubicBezTo>
                      <a:cubicBezTo>
                        <a:pt x="25" y="22"/>
                        <a:pt x="22" y="21"/>
                        <a:pt x="19" y="20"/>
                      </a:cubicBezTo>
                      <a:cubicBezTo>
                        <a:pt x="18" y="20"/>
                        <a:pt x="16" y="19"/>
                        <a:pt x="15" y="19"/>
                      </a:cubicBezTo>
                      <a:cubicBezTo>
                        <a:pt x="10" y="18"/>
                        <a:pt x="10" y="14"/>
                        <a:pt x="13" y="13"/>
                      </a:cubicBezTo>
                      <a:close/>
                      <a:moveTo>
                        <a:pt x="13" y="13"/>
                      </a:moveTo>
                      <a:cubicBezTo>
                        <a:pt x="13" y="13"/>
                        <a:pt x="13" y="13"/>
                        <a:pt x="13" y="13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71" name="Group 70"/>
            <p:cNvGrpSpPr/>
            <p:nvPr>
              <p:custDataLst>
                <p:tags r:id="rId11"/>
              </p:custDataLst>
            </p:nvPr>
          </p:nvGrpSpPr>
          <p:grpSpPr>
            <a:xfrm>
              <a:off x="8882177" y="4962936"/>
              <a:ext cx="411934" cy="401793"/>
              <a:chOff x="7954449" y="4455929"/>
              <a:chExt cx="561096" cy="561096"/>
            </a:xfrm>
          </p:grpSpPr>
          <p:sp>
            <p:nvSpPr>
              <p:cNvPr id="72" name="Oval 779"/>
              <p:cNvSpPr>
                <a:spLocks noChangeArrowheads="1"/>
              </p:cNvSpPr>
              <p:nvPr/>
            </p:nvSpPr>
            <p:spPr bwMode="auto">
              <a:xfrm>
                <a:off x="7954449" y="4455929"/>
                <a:ext cx="561096" cy="561096"/>
              </a:xfrm>
              <a:prstGeom prst="ellipse">
                <a:avLst/>
              </a:prstGeom>
              <a:solidFill>
                <a:srgbClr val="00793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691" tIns="28846" rIns="57691" bIns="28846" numCol="1" anchor="t" anchorCtr="0" compatLnSpc="1">
                <a:prstTxWarp prst="textNoShape">
                  <a:avLst/>
                </a:prstTxWarp>
              </a:bodyPr>
              <a:lstStyle/>
              <a:p>
                <a:pPr marL="0" indent="0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73" name="Group 72"/>
              <p:cNvGrpSpPr/>
              <p:nvPr>
                <p:custDataLst>
                  <p:tags r:id="rId29"/>
                </p:custDataLst>
              </p:nvPr>
            </p:nvGrpSpPr>
            <p:grpSpPr>
              <a:xfrm>
                <a:off x="8022185" y="4538409"/>
                <a:ext cx="441566" cy="414788"/>
                <a:chOff x="7680899" y="5921845"/>
                <a:chExt cx="352342" cy="330976"/>
              </a:xfrm>
            </p:grpSpPr>
            <p:grpSp>
              <p:nvGrpSpPr>
                <p:cNvPr id="74" name="Group 73"/>
                <p:cNvGrpSpPr/>
                <p:nvPr>
                  <p:custDataLst>
                    <p:tags r:id="rId30"/>
                  </p:custDataLst>
                </p:nvPr>
              </p:nvGrpSpPr>
              <p:grpSpPr>
                <a:xfrm>
                  <a:off x="7680899" y="6034302"/>
                  <a:ext cx="352342" cy="218519"/>
                  <a:chOff x="7966587" y="2509162"/>
                  <a:chExt cx="1227645" cy="761374"/>
                </a:xfrm>
              </p:grpSpPr>
              <p:sp>
                <p:nvSpPr>
                  <p:cNvPr id="78" name="Freeform 986"/>
                  <p:cNvSpPr>
                    <a:spLocks noEditPoints="1"/>
                  </p:cNvSpPr>
                  <p:nvPr/>
                </p:nvSpPr>
                <p:spPr bwMode="auto">
                  <a:xfrm>
                    <a:off x="7966587" y="2509162"/>
                    <a:ext cx="584314" cy="761374"/>
                  </a:xfrm>
                  <a:custGeom>
                    <a:avLst/>
                    <a:gdLst>
                      <a:gd name="T0" fmla="*/ 41 w 53"/>
                      <a:gd name="T1" fmla="*/ 37 h 69"/>
                      <a:gd name="T2" fmla="*/ 26 w 53"/>
                      <a:gd name="T3" fmla="*/ 33 h 69"/>
                      <a:gd name="T4" fmla="*/ 25 w 53"/>
                      <a:gd name="T5" fmla="*/ 33 h 69"/>
                      <a:gd name="T6" fmla="*/ 23 w 53"/>
                      <a:gd name="T7" fmla="*/ 31 h 69"/>
                      <a:gd name="T8" fmla="*/ 20 w 53"/>
                      <a:gd name="T9" fmla="*/ 28 h 69"/>
                      <a:gd name="T10" fmla="*/ 9 w 53"/>
                      <a:gd name="T11" fmla="*/ 19 h 69"/>
                      <a:gd name="T12" fmla="*/ 6 w 53"/>
                      <a:gd name="T13" fmla="*/ 22 h 69"/>
                      <a:gd name="T14" fmla="*/ 13 w 53"/>
                      <a:gd name="T15" fmla="*/ 31 h 69"/>
                      <a:gd name="T16" fmla="*/ 15 w 53"/>
                      <a:gd name="T17" fmla="*/ 33 h 69"/>
                      <a:gd name="T18" fmla="*/ 17 w 53"/>
                      <a:gd name="T19" fmla="*/ 35 h 69"/>
                      <a:gd name="T20" fmla="*/ 12 w 53"/>
                      <a:gd name="T21" fmla="*/ 32 h 69"/>
                      <a:gd name="T22" fmla="*/ 11 w 53"/>
                      <a:gd name="T23" fmla="*/ 31 h 69"/>
                      <a:gd name="T24" fmla="*/ 10 w 53"/>
                      <a:gd name="T25" fmla="*/ 29 h 69"/>
                      <a:gd name="T26" fmla="*/ 9 w 53"/>
                      <a:gd name="T27" fmla="*/ 27 h 69"/>
                      <a:gd name="T28" fmla="*/ 6 w 53"/>
                      <a:gd name="T29" fmla="*/ 24 h 69"/>
                      <a:gd name="T30" fmla="*/ 5 w 53"/>
                      <a:gd name="T31" fmla="*/ 23 h 69"/>
                      <a:gd name="T32" fmla="*/ 7 w 53"/>
                      <a:gd name="T33" fmla="*/ 18 h 69"/>
                      <a:gd name="T34" fmla="*/ 6 w 53"/>
                      <a:gd name="T35" fmla="*/ 8 h 69"/>
                      <a:gd name="T36" fmla="*/ 3 w 53"/>
                      <a:gd name="T37" fmla="*/ 0 h 69"/>
                      <a:gd name="T38" fmla="*/ 2 w 53"/>
                      <a:gd name="T39" fmla="*/ 0 h 69"/>
                      <a:gd name="T40" fmla="*/ 1 w 53"/>
                      <a:gd name="T41" fmla="*/ 6 h 69"/>
                      <a:gd name="T42" fmla="*/ 0 w 53"/>
                      <a:gd name="T43" fmla="*/ 20 h 69"/>
                      <a:gd name="T44" fmla="*/ 10 w 53"/>
                      <a:gd name="T45" fmla="*/ 43 h 69"/>
                      <a:gd name="T46" fmla="*/ 30 w 53"/>
                      <a:gd name="T47" fmla="*/ 55 h 69"/>
                      <a:gd name="T48" fmla="*/ 33 w 53"/>
                      <a:gd name="T49" fmla="*/ 62 h 69"/>
                      <a:gd name="T50" fmla="*/ 33 w 53"/>
                      <a:gd name="T51" fmla="*/ 69 h 69"/>
                      <a:gd name="T52" fmla="*/ 52 w 53"/>
                      <a:gd name="T53" fmla="*/ 69 h 69"/>
                      <a:gd name="T54" fmla="*/ 52 w 53"/>
                      <a:gd name="T55" fmla="*/ 62 h 69"/>
                      <a:gd name="T56" fmla="*/ 53 w 53"/>
                      <a:gd name="T57" fmla="*/ 59 h 69"/>
                      <a:gd name="T58" fmla="*/ 52 w 53"/>
                      <a:gd name="T59" fmla="*/ 54 h 69"/>
                      <a:gd name="T60" fmla="*/ 41 w 53"/>
                      <a:gd name="T61" fmla="*/ 37 h 69"/>
                      <a:gd name="T62" fmla="*/ 41 w 53"/>
                      <a:gd name="T63" fmla="*/ 37 h 69"/>
                      <a:gd name="T64" fmla="*/ 41 w 53"/>
                      <a:gd name="T65" fmla="*/ 37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3" h="69">
                        <a:moveTo>
                          <a:pt x="41" y="37"/>
                        </a:moveTo>
                        <a:cubicBezTo>
                          <a:pt x="41" y="37"/>
                          <a:pt x="37" y="34"/>
                          <a:pt x="26" y="33"/>
                        </a:cubicBezTo>
                        <a:cubicBezTo>
                          <a:pt x="26" y="33"/>
                          <a:pt x="25" y="33"/>
                          <a:pt x="25" y="33"/>
                        </a:cubicBezTo>
                        <a:cubicBezTo>
                          <a:pt x="24" y="32"/>
                          <a:pt x="23" y="32"/>
                          <a:pt x="23" y="31"/>
                        </a:cubicBezTo>
                        <a:cubicBezTo>
                          <a:pt x="22" y="30"/>
                          <a:pt x="21" y="29"/>
                          <a:pt x="20" y="28"/>
                        </a:cubicBezTo>
                        <a:cubicBezTo>
                          <a:pt x="15" y="21"/>
                          <a:pt x="10" y="20"/>
                          <a:pt x="9" y="19"/>
                        </a:cubicBezTo>
                        <a:cubicBezTo>
                          <a:pt x="8" y="19"/>
                          <a:pt x="4" y="19"/>
                          <a:pt x="6" y="22"/>
                        </a:cubicBezTo>
                        <a:cubicBezTo>
                          <a:pt x="6" y="22"/>
                          <a:pt x="12" y="30"/>
                          <a:pt x="13" y="31"/>
                        </a:cubicBezTo>
                        <a:cubicBezTo>
                          <a:pt x="13" y="32"/>
                          <a:pt x="14" y="32"/>
                          <a:pt x="15" y="33"/>
                        </a:cubicBezTo>
                        <a:cubicBezTo>
                          <a:pt x="15" y="34"/>
                          <a:pt x="16" y="35"/>
                          <a:pt x="17" y="35"/>
                        </a:cubicBezTo>
                        <a:cubicBezTo>
                          <a:pt x="17" y="35"/>
                          <a:pt x="13" y="33"/>
                          <a:pt x="12" y="32"/>
                        </a:cubicBezTo>
                        <a:cubicBezTo>
                          <a:pt x="12" y="32"/>
                          <a:pt x="11" y="31"/>
                          <a:pt x="11" y="31"/>
                        </a:cubicBezTo>
                        <a:cubicBezTo>
                          <a:pt x="11" y="30"/>
                          <a:pt x="10" y="30"/>
                          <a:pt x="10" y="29"/>
                        </a:cubicBezTo>
                        <a:cubicBezTo>
                          <a:pt x="10" y="28"/>
                          <a:pt x="9" y="28"/>
                          <a:pt x="9" y="27"/>
                        </a:cubicBezTo>
                        <a:cubicBezTo>
                          <a:pt x="8" y="26"/>
                          <a:pt x="7" y="25"/>
                          <a:pt x="6" y="24"/>
                        </a:cubicBezTo>
                        <a:cubicBezTo>
                          <a:pt x="6" y="24"/>
                          <a:pt x="6" y="23"/>
                          <a:pt x="5" y="23"/>
                        </a:cubicBezTo>
                        <a:cubicBezTo>
                          <a:pt x="3" y="20"/>
                          <a:pt x="5" y="18"/>
                          <a:pt x="7" y="18"/>
                        </a:cubicBezTo>
                        <a:cubicBezTo>
                          <a:pt x="7" y="18"/>
                          <a:pt x="6" y="9"/>
                          <a:pt x="6" y="8"/>
                        </a:cubicBezTo>
                        <a:cubicBezTo>
                          <a:pt x="6" y="4"/>
                          <a:pt x="5" y="1"/>
                          <a:pt x="3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1" y="4"/>
                          <a:pt x="1" y="6"/>
                        </a:cubicBezTo>
                        <a:cubicBezTo>
                          <a:pt x="1" y="6"/>
                          <a:pt x="0" y="16"/>
                          <a:pt x="0" y="20"/>
                        </a:cubicBezTo>
                        <a:cubicBezTo>
                          <a:pt x="0" y="23"/>
                          <a:pt x="8" y="40"/>
                          <a:pt x="10" y="43"/>
                        </a:cubicBezTo>
                        <a:cubicBezTo>
                          <a:pt x="12" y="45"/>
                          <a:pt x="30" y="55"/>
                          <a:pt x="30" y="55"/>
                        </a:cubicBezTo>
                        <a:cubicBezTo>
                          <a:pt x="30" y="56"/>
                          <a:pt x="33" y="58"/>
                          <a:pt x="33" y="62"/>
                        </a:cubicBezTo>
                        <a:cubicBezTo>
                          <a:pt x="33" y="69"/>
                          <a:pt x="33" y="69"/>
                          <a:pt x="33" y="69"/>
                        </a:cubicBezTo>
                        <a:cubicBezTo>
                          <a:pt x="52" y="69"/>
                          <a:pt x="52" y="69"/>
                          <a:pt x="52" y="69"/>
                        </a:cubicBezTo>
                        <a:cubicBezTo>
                          <a:pt x="52" y="62"/>
                          <a:pt x="52" y="62"/>
                          <a:pt x="52" y="62"/>
                        </a:cubicBezTo>
                        <a:cubicBezTo>
                          <a:pt x="52" y="61"/>
                          <a:pt x="52" y="60"/>
                          <a:pt x="53" y="59"/>
                        </a:cubicBezTo>
                        <a:cubicBezTo>
                          <a:pt x="53" y="57"/>
                          <a:pt x="53" y="55"/>
                          <a:pt x="52" y="54"/>
                        </a:cubicBezTo>
                        <a:cubicBezTo>
                          <a:pt x="50" y="44"/>
                          <a:pt x="42" y="38"/>
                          <a:pt x="41" y="37"/>
                        </a:cubicBezTo>
                        <a:close/>
                        <a:moveTo>
                          <a:pt x="41" y="37"/>
                        </a:moveTo>
                        <a:cubicBezTo>
                          <a:pt x="41" y="37"/>
                          <a:pt x="41" y="37"/>
                          <a:pt x="41" y="37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9" name="Freeform 987"/>
                  <p:cNvSpPr>
                    <a:spLocks noEditPoints="1"/>
                  </p:cNvSpPr>
                  <p:nvPr/>
                </p:nvSpPr>
                <p:spPr bwMode="auto">
                  <a:xfrm>
                    <a:off x="8604018" y="2509162"/>
                    <a:ext cx="590214" cy="761374"/>
                  </a:xfrm>
                  <a:custGeom>
                    <a:avLst/>
                    <a:gdLst>
                      <a:gd name="T0" fmla="*/ 52 w 53"/>
                      <a:gd name="T1" fmla="*/ 6 h 69"/>
                      <a:gd name="T2" fmla="*/ 51 w 53"/>
                      <a:gd name="T3" fmla="*/ 0 h 69"/>
                      <a:gd name="T4" fmla="*/ 49 w 53"/>
                      <a:gd name="T5" fmla="*/ 0 h 69"/>
                      <a:gd name="T6" fmla="*/ 46 w 53"/>
                      <a:gd name="T7" fmla="*/ 8 h 69"/>
                      <a:gd name="T8" fmla="*/ 45 w 53"/>
                      <a:gd name="T9" fmla="*/ 18 h 69"/>
                      <a:gd name="T10" fmla="*/ 47 w 53"/>
                      <a:gd name="T11" fmla="*/ 23 h 69"/>
                      <a:gd name="T12" fmla="*/ 46 w 53"/>
                      <a:gd name="T13" fmla="*/ 24 h 69"/>
                      <a:gd name="T14" fmla="*/ 44 w 53"/>
                      <a:gd name="T15" fmla="*/ 27 h 69"/>
                      <a:gd name="T16" fmla="*/ 42 w 53"/>
                      <a:gd name="T17" fmla="*/ 29 h 69"/>
                      <a:gd name="T18" fmla="*/ 41 w 53"/>
                      <a:gd name="T19" fmla="*/ 31 h 69"/>
                      <a:gd name="T20" fmla="*/ 40 w 53"/>
                      <a:gd name="T21" fmla="*/ 32 h 69"/>
                      <a:gd name="T22" fmla="*/ 36 w 53"/>
                      <a:gd name="T23" fmla="*/ 35 h 69"/>
                      <a:gd name="T24" fmla="*/ 38 w 53"/>
                      <a:gd name="T25" fmla="*/ 33 h 69"/>
                      <a:gd name="T26" fmla="*/ 40 w 53"/>
                      <a:gd name="T27" fmla="*/ 31 h 69"/>
                      <a:gd name="T28" fmla="*/ 46 w 53"/>
                      <a:gd name="T29" fmla="*/ 22 h 69"/>
                      <a:gd name="T30" fmla="*/ 43 w 53"/>
                      <a:gd name="T31" fmla="*/ 19 h 69"/>
                      <a:gd name="T32" fmla="*/ 32 w 53"/>
                      <a:gd name="T33" fmla="*/ 28 h 69"/>
                      <a:gd name="T34" fmla="*/ 30 w 53"/>
                      <a:gd name="T35" fmla="*/ 31 h 69"/>
                      <a:gd name="T36" fmla="*/ 28 w 53"/>
                      <a:gd name="T37" fmla="*/ 33 h 69"/>
                      <a:gd name="T38" fmla="*/ 26 w 53"/>
                      <a:gd name="T39" fmla="*/ 33 h 69"/>
                      <a:gd name="T40" fmla="*/ 11 w 53"/>
                      <a:gd name="T41" fmla="*/ 37 h 69"/>
                      <a:gd name="T42" fmla="*/ 0 w 53"/>
                      <a:gd name="T43" fmla="*/ 54 h 69"/>
                      <a:gd name="T44" fmla="*/ 0 w 53"/>
                      <a:gd name="T45" fmla="*/ 59 h 69"/>
                      <a:gd name="T46" fmla="*/ 0 w 53"/>
                      <a:gd name="T47" fmla="*/ 62 h 69"/>
                      <a:gd name="T48" fmla="*/ 0 w 53"/>
                      <a:gd name="T49" fmla="*/ 69 h 69"/>
                      <a:gd name="T50" fmla="*/ 19 w 53"/>
                      <a:gd name="T51" fmla="*/ 69 h 69"/>
                      <a:gd name="T52" fmla="*/ 19 w 53"/>
                      <a:gd name="T53" fmla="*/ 62 h 69"/>
                      <a:gd name="T54" fmla="*/ 23 w 53"/>
                      <a:gd name="T55" fmla="*/ 55 h 69"/>
                      <a:gd name="T56" fmla="*/ 43 w 53"/>
                      <a:gd name="T57" fmla="*/ 43 h 69"/>
                      <a:gd name="T58" fmla="*/ 53 w 53"/>
                      <a:gd name="T59" fmla="*/ 20 h 69"/>
                      <a:gd name="T60" fmla="*/ 52 w 53"/>
                      <a:gd name="T61" fmla="*/ 6 h 69"/>
                      <a:gd name="T62" fmla="*/ 52 w 53"/>
                      <a:gd name="T63" fmla="*/ 6 h 69"/>
                      <a:gd name="T64" fmla="*/ 52 w 53"/>
                      <a:gd name="T65" fmla="*/ 6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3" h="69">
                        <a:moveTo>
                          <a:pt x="52" y="6"/>
                        </a:moveTo>
                        <a:cubicBezTo>
                          <a:pt x="52" y="4"/>
                          <a:pt x="51" y="1"/>
                          <a:pt x="51" y="0"/>
                        </a:cubicBezTo>
                        <a:cubicBezTo>
                          <a:pt x="50" y="0"/>
                          <a:pt x="50" y="0"/>
                          <a:pt x="49" y="0"/>
                        </a:cubicBezTo>
                        <a:cubicBezTo>
                          <a:pt x="47" y="1"/>
                          <a:pt x="47" y="4"/>
                          <a:pt x="46" y="8"/>
                        </a:cubicBezTo>
                        <a:cubicBezTo>
                          <a:pt x="46" y="9"/>
                          <a:pt x="45" y="18"/>
                          <a:pt x="45" y="18"/>
                        </a:cubicBezTo>
                        <a:cubicBezTo>
                          <a:pt x="47" y="18"/>
                          <a:pt x="49" y="20"/>
                          <a:pt x="47" y="23"/>
                        </a:cubicBezTo>
                        <a:cubicBezTo>
                          <a:pt x="47" y="23"/>
                          <a:pt x="46" y="24"/>
                          <a:pt x="46" y="24"/>
                        </a:cubicBezTo>
                        <a:cubicBezTo>
                          <a:pt x="45" y="25"/>
                          <a:pt x="45" y="26"/>
                          <a:pt x="44" y="27"/>
                        </a:cubicBezTo>
                        <a:cubicBezTo>
                          <a:pt x="43" y="28"/>
                          <a:pt x="43" y="28"/>
                          <a:pt x="42" y="29"/>
                        </a:cubicBezTo>
                        <a:cubicBezTo>
                          <a:pt x="42" y="30"/>
                          <a:pt x="42" y="30"/>
                          <a:pt x="41" y="31"/>
                        </a:cubicBezTo>
                        <a:cubicBezTo>
                          <a:pt x="41" y="31"/>
                          <a:pt x="41" y="32"/>
                          <a:pt x="40" y="32"/>
                        </a:cubicBezTo>
                        <a:cubicBezTo>
                          <a:pt x="39" y="33"/>
                          <a:pt x="36" y="35"/>
                          <a:pt x="36" y="35"/>
                        </a:cubicBezTo>
                        <a:cubicBezTo>
                          <a:pt x="36" y="35"/>
                          <a:pt x="37" y="34"/>
                          <a:pt x="38" y="33"/>
                        </a:cubicBezTo>
                        <a:cubicBezTo>
                          <a:pt x="38" y="32"/>
                          <a:pt x="39" y="32"/>
                          <a:pt x="40" y="31"/>
                        </a:cubicBezTo>
                        <a:cubicBezTo>
                          <a:pt x="40" y="30"/>
                          <a:pt x="46" y="22"/>
                          <a:pt x="46" y="22"/>
                        </a:cubicBezTo>
                        <a:cubicBezTo>
                          <a:pt x="48" y="19"/>
                          <a:pt x="44" y="19"/>
                          <a:pt x="43" y="19"/>
                        </a:cubicBezTo>
                        <a:cubicBezTo>
                          <a:pt x="42" y="20"/>
                          <a:pt x="37" y="21"/>
                          <a:pt x="32" y="28"/>
                        </a:cubicBezTo>
                        <a:cubicBezTo>
                          <a:pt x="31" y="29"/>
                          <a:pt x="30" y="30"/>
                          <a:pt x="30" y="31"/>
                        </a:cubicBezTo>
                        <a:cubicBezTo>
                          <a:pt x="29" y="32"/>
                          <a:pt x="28" y="32"/>
                          <a:pt x="28" y="33"/>
                        </a:cubicBezTo>
                        <a:cubicBezTo>
                          <a:pt x="27" y="33"/>
                          <a:pt x="27" y="33"/>
                          <a:pt x="26" y="33"/>
                        </a:cubicBezTo>
                        <a:cubicBezTo>
                          <a:pt x="15" y="34"/>
                          <a:pt x="12" y="37"/>
                          <a:pt x="11" y="37"/>
                        </a:cubicBezTo>
                        <a:cubicBezTo>
                          <a:pt x="10" y="38"/>
                          <a:pt x="2" y="44"/>
                          <a:pt x="0" y="54"/>
                        </a:cubicBezTo>
                        <a:cubicBezTo>
                          <a:pt x="0" y="55"/>
                          <a:pt x="0" y="57"/>
                          <a:pt x="0" y="59"/>
                        </a:cubicBezTo>
                        <a:cubicBezTo>
                          <a:pt x="0" y="60"/>
                          <a:pt x="0" y="61"/>
                          <a:pt x="0" y="62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19" y="69"/>
                          <a:pt x="19" y="69"/>
                          <a:pt x="19" y="69"/>
                        </a:cubicBezTo>
                        <a:cubicBezTo>
                          <a:pt x="19" y="62"/>
                          <a:pt x="19" y="62"/>
                          <a:pt x="19" y="62"/>
                        </a:cubicBezTo>
                        <a:cubicBezTo>
                          <a:pt x="19" y="58"/>
                          <a:pt x="22" y="56"/>
                          <a:pt x="23" y="55"/>
                        </a:cubicBezTo>
                        <a:cubicBezTo>
                          <a:pt x="23" y="55"/>
                          <a:pt x="40" y="45"/>
                          <a:pt x="43" y="43"/>
                        </a:cubicBezTo>
                        <a:cubicBezTo>
                          <a:pt x="45" y="40"/>
                          <a:pt x="53" y="23"/>
                          <a:pt x="53" y="20"/>
                        </a:cubicBezTo>
                        <a:cubicBezTo>
                          <a:pt x="53" y="16"/>
                          <a:pt x="52" y="6"/>
                          <a:pt x="52" y="6"/>
                        </a:cubicBezTo>
                        <a:close/>
                        <a:moveTo>
                          <a:pt x="52" y="6"/>
                        </a:moveTo>
                        <a:cubicBezTo>
                          <a:pt x="52" y="6"/>
                          <a:pt x="52" y="6"/>
                          <a:pt x="52" y="6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>
                  <p:custDataLst>
                    <p:tags r:id="rId31"/>
                  </p:custDataLst>
                </p:nvPr>
              </p:nvGrpSpPr>
              <p:grpSpPr>
                <a:xfrm>
                  <a:off x="7726473" y="5921845"/>
                  <a:ext cx="261194" cy="224915"/>
                  <a:chOff x="328613" y="5486400"/>
                  <a:chExt cx="342900" cy="295275"/>
                </a:xfrm>
              </p:grpSpPr>
              <p:sp>
                <p:nvSpPr>
                  <p:cNvPr id="76" name="Freeform 674"/>
                  <p:cNvSpPr>
                    <a:spLocks noEditPoints="1"/>
                  </p:cNvSpPr>
                  <p:nvPr/>
                </p:nvSpPr>
                <p:spPr bwMode="auto">
                  <a:xfrm>
                    <a:off x="328613" y="5486400"/>
                    <a:ext cx="342900" cy="171450"/>
                  </a:xfrm>
                  <a:custGeom>
                    <a:avLst/>
                    <a:gdLst>
                      <a:gd name="T0" fmla="*/ 86 w 119"/>
                      <a:gd name="T1" fmla="*/ 0 h 60"/>
                      <a:gd name="T2" fmla="*/ 59 w 119"/>
                      <a:gd name="T3" fmla="*/ 16 h 60"/>
                      <a:gd name="T4" fmla="*/ 32 w 119"/>
                      <a:gd name="T5" fmla="*/ 0 h 60"/>
                      <a:gd name="T6" fmla="*/ 6 w 119"/>
                      <a:gd name="T7" fmla="*/ 16 h 60"/>
                      <a:gd name="T8" fmla="*/ 7 w 119"/>
                      <a:gd name="T9" fmla="*/ 52 h 60"/>
                      <a:gd name="T10" fmla="*/ 7 w 119"/>
                      <a:gd name="T11" fmla="*/ 52 h 60"/>
                      <a:gd name="T12" fmla="*/ 32 w 119"/>
                      <a:gd name="T13" fmla="*/ 52 h 60"/>
                      <a:gd name="T14" fmla="*/ 38 w 119"/>
                      <a:gd name="T15" fmla="*/ 42 h 60"/>
                      <a:gd name="T16" fmla="*/ 43 w 119"/>
                      <a:gd name="T17" fmla="*/ 42 h 60"/>
                      <a:gd name="T18" fmla="*/ 53 w 119"/>
                      <a:gd name="T19" fmla="*/ 60 h 60"/>
                      <a:gd name="T20" fmla="*/ 70 w 119"/>
                      <a:gd name="T21" fmla="*/ 26 h 60"/>
                      <a:gd name="T22" fmla="*/ 75 w 119"/>
                      <a:gd name="T23" fmla="*/ 26 h 60"/>
                      <a:gd name="T24" fmla="*/ 85 w 119"/>
                      <a:gd name="T25" fmla="*/ 52 h 60"/>
                      <a:gd name="T26" fmla="*/ 111 w 119"/>
                      <a:gd name="T27" fmla="*/ 52 h 60"/>
                      <a:gd name="T28" fmla="*/ 111 w 119"/>
                      <a:gd name="T29" fmla="*/ 52 h 60"/>
                      <a:gd name="T30" fmla="*/ 112 w 119"/>
                      <a:gd name="T31" fmla="*/ 16 h 60"/>
                      <a:gd name="T32" fmla="*/ 86 w 119"/>
                      <a:gd name="T33" fmla="*/ 0 h 60"/>
                      <a:gd name="T34" fmla="*/ 86 w 119"/>
                      <a:gd name="T35" fmla="*/ 0 h 60"/>
                      <a:gd name="T36" fmla="*/ 86 w 119"/>
                      <a:gd name="T37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19" h="60">
                        <a:moveTo>
                          <a:pt x="86" y="0"/>
                        </a:moveTo>
                        <a:cubicBezTo>
                          <a:pt x="74" y="0"/>
                          <a:pt x="64" y="7"/>
                          <a:pt x="59" y="16"/>
                        </a:cubicBezTo>
                        <a:cubicBezTo>
                          <a:pt x="54" y="7"/>
                          <a:pt x="44" y="0"/>
                          <a:pt x="32" y="0"/>
                        </a:cubicBezTo>
                        <a:cubicBezTo>
                          <a:pt x="21" y="0"/>
                          <a:pt x="11" y="7"/>
                          <a:pt x="6" y="16"/>
                        </a:cubicBezTo>
                        <a:cubicBezTo>
                          <a:pt x="0" y="28"/>
                          <a:pt x="2" y="40"/>
                          <a:pt x="7" y="52"/>
                        </a:cubicBezTo>
                        <a:cubicBezTo>
                          <a:pt x="7" y="52"/>
                          <a:pt x="7" y="52"/>
                          <a:pt x="7" y="52"/>
                        </a:cubicBezTo>
                        <a:cubicBezTo>
                          <a:pt x="32" y="52"/>
                          <a:pt x="32" y="52"/>
                          <a:pt x="32" y="52"/>
                        </a:cubicBezTo>
                        <a:cubicBezTo>
                          <a:pt x="38" y="42"/>
                          <a:pt x="38" y="42"/>
                          <a:pt x="38" y="42"/>
                        </a:cubicBezTo>
                        <a:cubicBezTo>
                          <a:pt x="39" y="40"/>
                          <a:pt x="42" y="40"/>
                          <a:pt x="43" y="42"/>
                        </a:cubicBezTo>
                        <a:cubicBezTo>
                          <a:pt x="53" y="60"/>
                          <a:pt x="53" y="60"/>
                          <a:pt x="53" y="60"/>
                        </a:cubicBezTo>
                        <a:cubicBezTo>
                          <a:pt x="70" y="26"/>
                          <a:pt x="70" y="26"/>
                          <a:pt x="70" y="26"/>
                        </a:cubicBezTo>
                        <a:cubicBezTo>
                          <a:pt x="71" y="24"/>
                          <a:pt x="75" y="24"/>
                          <a:pt x="75" y="26"/>
                        </a:cubicBezTo>
                        <a:cubicBezTo>
                          <a:pt x="85" y="52"/>
                          <a:pt x="85" y="52"/>
                          <a:pt x="85" y="52"/>
                        </a:cubicBezTo>
                        <a:cubicBezTo>
                          <a:pt x="111" y="52"/>
                          <a:pt x="111" y="52"/>
                          <a:pt x="111" y="52"/>
                        </a:cubicBezTo>
                        <a:cubicBezTo>
                          <a:pt x="111" y="52"/>
                          <a:pt x="111" y="52"/>
                          <a:pt x="111" y="52"/>
                        </a:cubicBezTo>
                        <a:cubicBezTo>
                          <a:pt x="116" y="40"/>
                          <a:pt x="119" y="28"/>
                          <a:pt x="112" y="16"/>
                        </a:cubicBezTo>
                        <a:cubicBezTo>
                          <a:pt x="107" y="7"/>
                          <a:pt x="97" y="0"/>
                          <a:pt x="86" y="0"/>
                        </a:cubicBezTo>
                        <a:close/>
                        <a:moveTo>
                          <a:pt x="86" y="0"/>
                        </a:moveTo>
                        <a:cubicBezTo>
                          <a:pt x="86" y="0"/>
                          <a:pt x="86" y="0"/>
                          <a:pt x="86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7" name="Freeform 675"/>
                  <p:cNvSpPr>
                    <a:spLocks noEditPoints="1"/>
                  </p:cNvSpPr>
                  <p:nvPr/>
                </p:nvSpPr>
                <p:spPr bwMode="auto">
                  <a:xfrm>
                    <a:off x="363538" y="5610225"/>
                    <a:ext cx="269875" cy="171450"/>
                  </a:xfrm>
                  <a:custGeom>
                    <a:avLst/>
                    <a:gdLst>
                      <a:gd name="T0" fmla="*/ 65 w 94"/>
                      <a:gd name="T1" fmla="*/ 16 h 60"/>
                      <a:gd name="T2" fmla="*/ 60 w 94"/>
                      <a:gd name="T3" fmla="*/ 0 h 60"/>
                      <a:gd name="T4" fmla="*/ 45 w 94"/>
                      <a:gd name="T5" fmla="*/ 32 h 60"/>
                      <a:gd name="T6" fmla="*/ 39 w 94"/>
                      <a:gd name="T7" fmla="*/ 32 h 60"/>
                      <a:gd name="T8" fmla="*/ 28 w 94"/>
                      <a:gd name="T9" fmla="*/ 13 h 60"/>
                      <a:gd name="T10" fmla="*/ 26 w 94"/>
                      <a:gd name="T11" fmla="*/ 17 h 60"/>
                      <a:gd name="T12" fmla="*/ 23 w 94"/>
                      <a:gd name="T13" fmla="*/ 18 h 60"/>
                      <a:gd name="T14" fmla="*/ 0 w 94"/>
                      <a:gd name="T15" fmla="*/ 18 h 60"/>
                      <a:gd name="T16" fmla="*/ 45 w 94"/>
                      <a:gd name="T17" fmla="*/ 59 h 60"/>
                      <a:gd name="T18" fmla="*/ 49 w 94"/>
                      <a:gd name="T19" fmla="*/ 59 h 60"/>
                      <a:gd name="T20" fmla="*/ 94 w 94"/>
                      <a:gd name="T21" fmla="*/ 18 h 60"/>
                      <a:gd name="T22" fmla="*/ 68 w 94"/>
                      <a:gd name="T23" fmla="*/ 18 h 60"/>
                      <a:gd name="T24" fmla="*/ 65 w 94"/>
                      <a:gd name="T25" fmla="*/ 16 h 60"/>
                      <a:gd name="T26" fmla="*/ 65 w 94"/>
                      <a:gd name="T27" fmla="*/ 16 h 60"/>
                      <a:gd name="T28" fmla="*/ 65 w 94"/>
                      <a:gd name="T29" fmla="*/ 16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4" h="60">
                        <a:moveTo>
                          <a:pt x="65" y="16"/>
                        </a:moveTo>
                        <a:cubicBezTo>
                          <a:pt x="60" y="0"/>
                          <a:pt x="60" y="0"/>
                          <a:pt x="60" y="0"/>
                        </a:cubicBezTo>
                        <a:cubicBezTo>
                          <a:pt x="45" y="32"/>
                          <a:pt x="45" y="32"/>
                          <a:pt x="45" y="32"/>
                        </a:cubicBezTo>
                        <a:cubicBezTo>
                          <a:pt x="44" y="35"/>
                          <a:pt x="40" y="35"/>
                          <a:pt x="39" y="32"/>
                        </a:cubicBezTo>
                        <a:cubicBezTo>
                          <a:pt x="28" y="13"/>
                          <a:pt x="28" y="13"/>
                          <a:pt x="28" y="13"/>
                        </a:cubicBezTo>
                        <a:cubicBezTo>
                          <a:pt x="26" y="17"/>
                          <a:pt x="26" y="17"/>
                          <a:pt x="26" y="17"/>
                        </a:cubicBezTo>
                        <a:cubicBezTo>
                          <a:pt x="26" y="18"/>
                          <a:pt x="25" y="18"/>
                          <a:pt x="23" y="18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13" y="36"/>
                          <a:pt x="38" y="54"/>
                          <a:pt x="45" y="59"/>
                        </a:cubicBezTo>
                        <a:cubicBezTo>
                          <a:pt x="46" y="60"/>
                          <a:pt x="48" y="60"/>
                          <a:pt x="49" y="59"/>
                        </a:cubicBezTo>
                        <a:cubicBezTo>
                          <a:pt x="57" y="54"/>
                          <a:pt x="81" y="36"/>
                          <a:pt x="94" y="18"/>
                        </a:cubicBezTo>
                        <a:cubicBezTo>
                          <a:pt x="68" y="18"/>
                          <a:pt x="68" y="18"/>
                          <a:pt x="68" y="18"/>
                        </a:cubicBezTo>
                        <a:cubicBezTo>
                          <a:pt x="67" y="18"/>
                          <a:pt x="66" y="17"/>
                          <a:pt x="65" y="16"/>
                        </a:cubicBezTo>
                        <a:close/>
                        <a:moveTo>
                          <a:pt x="65" y="16"/>
                        </a:moveTo>
                        <a:cubicBezTo>
                          <a:pt x="65" y="16"/>
                          <a:pt x="65" y="16"/>
                          <a:pt x="65" y="16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80" name="Group 79"/>
            <p:cNvGrpSpPr/>
            <p:nvPr>
              <p:custDataLst>
                <p:tags r:id="rId12"/>
              </p:custDataLst>
            </p:nvPr>
          </p:nvGrpSpPr>
          <p:grpSpPr>
            <a:xfrm rot="769673" flipH="1">
              <a:off x="8300826" y="4995732"/>
              <a:ext cx="650508" cy="155266"/>
              <a:chOff x="2430544" y="4861855"/>
              <a:chExt cx="1233210" cy="100018"/>
            </a:xfrm>
            <a:solidFill>
              <a:srgbClr val="007932"/>
            </a:solidFill>
          </p:grpSpPr>
          <p:sp>
            <p:nvSpPr>
              <p:cNvPr id="81" name="Right Arrow 80"/>
              <p:cNvSpPr/>
              <p:nvPr/>
            </p:nvSpPr>
            <p:spPr>
              <a:xfrm>
                <a:off x="3467131" y="4861860"/>
                <a:ext cx="196623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3251484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3035837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84" name="Right Arrow 83"/>
              <p:cNvSpPr/>
              <p:nvPr/>
            </p:nvSpPr>
            <p:spPr>
              <a:xfrm rot="21590882">
                <a:off x="2430544" y="4861855"/>
                <a:ext cx="558651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5" name="Group 84"/>
            <p:cNvGrpSpPr/>
            <p:nvPr>
              <p:custDataLst>
                <p:tags r:id="rId13"/>
              </p:custDataLst>
            </p:nvPr>
          </p:nvGrpSpPr>
          <p:grpSpPr>
            <a:xfrm>
              <a:off x="9230584" y="5022915"/>
              <a:ext cx="400600" cy="160102"/>
              <a:chOff x="5412233" y="5539013"/>
              <a:chExt cx="650178" cy="259845"/>
            </a:xfrm>
          </p:grpSpPr>
          <p:grpSp>
            <p:nvGrpSpPr>
              <p:cNvPr id="86" name="Group 85"/>
              <p:cNvGrpSpPr/>
              <p:nvPr>
                <p:custDataLst>
                  <p:tags r:id="rId28"/>
                </p:custDataLst>
              </p:nvPr>
            </p:nvGrpSpPr>
            <p:grpSpPr>
              <a:xfrm rot="20901025">
                <a:off x="5736057" y="5539013"/>
                <a:ext cx="326354" cy="180000"/>
                <a:chOff x="6348810" y="6073335"/>
                <a:chExt cx="381200" cy="100013"/>
              </a:xfrm>
              <a:solidFill>
                <a:srgbClr val="007932"/>
              </a:solidFill>
            </p:grpSpPr>
            <p:sp>
              <p:nvSpPr>
                <p:cNvPr id="88" name="Right Arrow 87"/>
                <p:cNvSpPr/>
                <p:nvPr/>
              </p:nvSpPr>
              <p:spPr>
                <a:xfrm>
                  <a:off x="6550010" y="6073335"/>
                  <a:ext cx="180000" cy="100013"/>
                </a:xfrm>
                <a:prstGeom prst="rightArrow">
                  <a:avLst/>
                </a:prstGeom>
                <a:grpFill/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1150" tIns="31150" rIns="31150" bIns="31150" rtlCol="0" anchor="ctr"/>
                <a:lstStyle/>
                <a:p>
                  <a:pPr marL="0" indent="0" algn="ctr" defTabSz="931777">
                    <a:spcBef>
                      <a:spcPts val="0"/>
                    </a:spcBef>
                    <a:buNone/>
                  </a:pPr>
                  <a:endParaRPr lang="pt-BR" sz="173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>
                <a:xfrm>
                  <a:off x="6348810" y="6098100"/>
                  <a:ext cx="144000" cy="50482"/>
                </a:xfrm>
                <a:prstGeom prst="rect">
                  <a:avLst/>
                </a:prstGeom>
                <a:grpFill/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1150" tIns="31150" rIns="31150" bIns="31150" rtlCol="0" anchor="ctr"/>
                <a:lstStyle/>
                <a:p>
                  <a:pPr marL="0" indent="0" algn="ctr" defTabSz="931777">
                    <a:spcBef>
                      <a:spcPts val="0"/>
                    </a:spcBef>
                    <a:buNone/>
                  </a:pPr>
                  <a:endParaRPr lang="pt-BR" sz="1730" dirty="0">
                    <a:solidFill>
                      <a:srgbClr val="D7A154"/>
                    </a:solidFill>
                  </a:endParaRPr>
                </a:p>
              </p:txBody>
            </p:sp>
          </p:grpSp>
          <p:sp>
            <p:nvSpPr>
              <p:cNvPr id="87" name="Right Arrow 86"/>
              <p:cNvSpPr/>
              <p:nvPr/>
            </p:nvSpPr>
            <p:spPr>
              <a:xfrm rot="20821209">
                <a:off x="5412233" y="5618858"/>
                <a:ext cx="294717" cy="180000"/>
              </a:xfrm>
              <a:prstGeom prst="rightArrow">
                <a:avLst/>
              </a:prstGeom>
              <a:solidFill>
                <a:srgbClr val="007932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>
              <p:custDataLst>
                <p:tags r:id="rId14"/>
              </p:custDataLst>
            </p:nvPr>
          </p:nvGrpSpPr>
          <p:grpSpPr>
            <a:xfrm rot="5192616" flipH="1">
              <a:off x="8668422" y="4510411"/>
              <a:ext cx="757971" cy="288354"/>
              <a:chOff x="2224063" y="4861860"/>
              <a:chExt cx="1439691" cy="100284"/>
            </a:xfrm>
            <a:solidFill>
              <a:srgbClr val="007932"/>
            </a:solidFill>
          </p:grpSpPr>
          <p:sp>
            <p:nvSpPr>
              <p:cNvPr id="91" name="Right Arrow 90"/>
              <p:cNvSpPr/>
              <p:nvPr/>
            </p:nvSpPr>
            <p:spPr>
              <a:xfrm>
                <a:off x="3467131" y="4861860"/>
                <a:ext cx="196623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3251484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3035837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94" name="Right Arrow 93"/>
              <p:cNvSpPr/>
              <p:nvPr/>
            </p:nvSpPr>
            <p:spPr>
              <a:xfrm rot="21590882">
                <a:off x="2224063" y="4862131"/>
                <a:ext cx="765136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5" name="Group 94"/>
            <p:cNvGrpSpPr/>
            <p:nvPr>
              <p:custDataLst>
                <p:tags r:id="rId15"/>
              </p:custDataLst>
            </p:nvPr>
          </p:nvGrpSpPr>
          <p:grpSpPr>
            <a:xfrm rot="18304980">
              <a:off x="7374416" y="4410089"/>
              <a:ext cx="649263" cy="99814"/>
              <a:chOff x="2430545" y="4861860"/>
              <a:chExt cx="1233209" cy="100013"/>
            </a:xfrm>
          </p:grpSpPr>
          <p:sp>
            <p:nvSpPr>
              <p:cNvPr id="96" name="Right Arrow 95"/>
              <p:cNvSpPr/>
              <p:nvPr/>
            </p:nvSpPr>
            <p:spPr>
              <a:xfrm>
                <a:off x="3467131" y="4861860"/>
                <a:ext cx="196623" cy="100013"/>
              </a:xfrm>
              <a:prstGeom prst="rightArrow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251484" y="4886625"/>
                <a:ext cx="169007" cy="50482"/>
              </a:xfrm>
              <a:prstGeom prst="rect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035837" y="4886625"/>
                <a:ext cx="169007" cy="50482"/>
              </a:xfrm>
              <a:prstGeom prst="rect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99" name="Right Arrow 98"/>
              <p:cNvSpPr/>
              <p:nvPr/>
            </p:nvSpPr>
            <p:spPr>
              <a:xfrm rot="21590882">
                <a:off x="2430545" y="4861860"/>
                <a:ext cx="558652" cy="100013"/>
              </a:xfrm>
              <a:prstGeom prst="rightArrow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0" name="Group 99"/>
            <p:cNvGrpSpPr/>
            <p:nvPr>
              <p:custDataLst>
                <p:tags r:id="rId16"/>
              </p:custDataLst>
            </p:nvPr>
          </p:nvGrpSpPr>
          <p:grpSpPr>
            <a:xfrm rot="825236">
              <a:off x="7556098" y="4878778"/>
              <a:ext cx="650508" cy="52655"/>
              <a:chOff x="2430545" y="4861860"/>
              <a:chExt cx="1233209" cy="100013"/>
            </a:xfrm>
          </p:grpSpPr>
          <p:sp>
            <p:nvSpPr>
              <p:cNvPr id="101" name="Right Arrow 100"/>
              <p:cNvSpPr/>
              <p:nvPr/>
            </p:nvSpPr>
            <p:spPr>
              <a:xfrm>
                <a:off x="3467131" y="4861860"/>
                <a:ext cx="196623" cy="100013"/>
              </a:xfrm>
              <a:prstGeom prst="rightArrow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3251484" y="4886625"/>
                <a:ext cx="169007" cy="50482"/>
              </a:xfrm>
              <a:prstGeom prst="rect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3035837" y="4886625"/>
                <a:ext cx="169007" cy="50482"/>
              </a:xfrm>
              <a:prstGeom prst="rect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04" name="Right Arrow 103"/>
              <p:cNvSpPr/>
              <p:nvPr/>
            </p:nvSpPr>
            <p:spPr>
              <a:xfrm rot="21590882">
                <a:off x="2430545" y="4861860"/>
                <a:ext cx="558652" cy="100013"/>
              </a:xfrm>
              <a:prstGeom prst="rightArrow">
                <a:avLst/>
              </a:prstGeom>
              <a:solidFill>
                <a:srgbClr val="D7A15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5" name="Group 104"/>
            <p:cNvGrpSpPr/>
            <p:nvPr>
              <p:custDataLst>
                <p:tags r:id="rId17"/>
              </p:custDataLst>
            </p:nvPr>
          </p:nvGrpSpPr>
          <p:grpSpPr>
            <a:xfrm rot="19995020" flipH="1">
              <a:off x="9803169" y="4920351"/>
              <a:ext cx="401260" cy="101994"/>
              <a:chOff x="6466318" y="5689828"/>
              <a:chExt cx="760695" cy="193729"/>
            </a:xfrm>
            <a:solidFill>
              <a:srgbClr val="0091BF"/>
            </a:solidFill>
          </p:grpSpPr>
          <p:grpSp>
            <p:nvGrpSpPr>
              <p:cNvPr id="106" name="Group 105"/>
              <p:cNvGrpSpPr/>
              <p:nvPr>
                <p:custDataLst>
                  <p:tags r:id="rId27"/>
                </p:custDataLst>
              </p:nvPr>
            </p:nvGrpSpPr>
            <p:grpSpPr>
              <a:xfrm rot="20901025">
                <a:off x="6845813" y="5689828"/>
                <a:ext cx="381200" cy="100013"/>
                <a:chOff x="6348810" y="6073335"/>
                <a:chExt cx="381200" cy="100013"/>
              </a:xfrm>
              <a:grpFill/>
            </p:grpSpPr>
            <p:sp>
              <p:nvSpPr>
                <p:cNvPr id="108" name="Right Arrow 107"/>
                <p:cNvSpPr/>
                <p:nvPr/>
              </p:nvSpPr>
              <p:spPr>
                <a:xfrm>
                  <a:off x="6550010" y="6073335"/>
                  <a:ext cx="180000" cy="100013"/>
                </a:xfrm>
                <a:prstGeom prst="rightArrow">
                  <a:avLst/>
                </a:prstGeom>
                <a:grpFill/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1150" tIns="31150" rIns="31150" bIns="31150" rtlCol="0" anchor="ctr"/>
                <a:lstStyle/>
                <a:p>
                  <a:pPr marL="0" indent="0" algn="ctr" defTabSz="931777">
                    <a:spcBef>
                      <a:spcPts val="0"/>
                    </a:spcBef>
                    <a:buNone/>
                  </a:pPr>
                  <a:endParaRPr lang="pt-BR" sz="173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6348810" y="6098100"/>
                  <a:ext cx="144000" cy="50482"/>
                </a:xfrm>
                <a:prstGeom prst="rect">
                  <a:avLst/>
                </a:prstGeom>
                <a:grpFill/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1150" tIns="31150" rIns="31150" bIns="31150" rtlCol="0" anchor="ctr"/>
                <a:lstStyle/>
                <a:p>
                  <a:pPr marL="0" indent="0" algn="ctr" defTabSz="931777">
                    <a:spcBef>
                      <a:spcPts val="0"/>
                    </a:spcBef>
                    <a:buNone/>
                  </a:pPr>
                  <a:endParaRPr lang="pt-BR" sz="1730" dirty="0">
                    <a:solidFill>
                      <a:srgbClr val="D7A154"/>
                    </a:solidFill>
                  </a:endParaRPr>
                </a:p>
              </p:txBody>
            </p:sp>
          </p:grpSp>
          <p:sp>
            <p:nvSpPr>
              <p:cNvPr id="107" name="Right Arrow 106"/>
              <p:cNvSpPr/>
              <p:nvPr/>
            </p:nvSpPr>
            <p:spPr>
              <a:xfrm rot="20821209">
                <a:off x="6466318" y="5783544"/>
                <a:ext cx="344246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0" name="Group 109"/>
            <p:cNvGrpSpPr/>
            <p:nvPr>
              <p:custDataLst>
                <p:tags r:id="rId18"/>
              </p:custDataLst>
            </p:nvPr>
          </p:nvGrpSpPr>
          <p:grpSpPr>
            <a:xfrm rot="3393190" flipH="1">
              <a:off x="9752730" y="4493345"/>
              <a:ext cx="649263" cy="52757"/>
              <a:chOff x="2430545" y="4861860"/>
              <a:chExt cx="1233209" cy="100013"/>
            </a:xfrm>
            <a:solidFill>
              <a:srgbClr val="0091BF"/>
            </a:solidFill>
          </p:grpSpPr>
          <p:sp>
            <p:nvSpPr>
              <p:cNvPr id="111" name="Right Arrow 110"/>
              <p:cNvSpPr/>
              <p:nvPr/>
            </p:nvSpPr>
            <p:spPr>
              <a:xfrm>
                <a:off x="3467131" y="4861860"/>
                <a:ext cx="196623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3251484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3035837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14" name="Right Arrow 113"/>
              <p:cNvSpPr/>
              <p:nvPr/>
            </p:nvSpPr>
            <p:spPr>
              <a:xfrm rot="21590882">
                <a:off x="2430545" y="4861860"/>
                <a:ext cx="558652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5" name="Group 114"/>
            <p:cNvGrpSpPr/>
            <p:nvPr>
              <p:custDataLst>
                <p:tags r:id="rId19"/>
              </p:custDataLst>
            </p:nvPr>
          </p:nvGrpSpPr>
          <p:grpSpPr>
            <a:xfrm flipH="1">
              <a:off x="9620459" y="4852410"/>
              <a:ext cx="650508" cy="52655"/>
              <a:chOff x="2430545" y="4861860"/>
              <a:chExt cx="1233209" cy="100013"/>
            </a:xfrm>
            <a:solidFill>
              <a:srgbClr val="0091BF"/>
            </a:solidFill>
          </p:grpSpPr>
          <p:sp>
            <p:nvSpPr>
              <p:cNvPr id="116" name="Right Arrow 115"/>
              <p:cNvSpPr/>
              <p:nvPr/>
            </p:nvSpPr>
            <p:spPr>
              <a:xfrm>
                <a:off x="3467131" y="4861860"/>
                <a:ext cx="196623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3251484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35837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19" name="Right Arrow 118"/>
              <p:cNvSpPr/>
              <p:nvPr/>
            </p:nvSpPr>
            <p:spPr>
              <a:xfrm rot="21590882">
                <a:off x="2430545" y="4861860"/>
                <a:ext cx="558652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>
              <p:custDataLst>
                <p:tags r:id="rId20"/>
              </p:custDataLst>
            </p:nvPr>
          </p:nvGrpSpPr>
          <p:grpSpPr>
            <a:xfrm>
              <a:off x="7563980" y="4779672"/>
              <a:ext cx="650508" cy="88723"/>
              <a:chOff x="2430545" y="4861860"/>
              <a:chExt cx="1233209" cy="100013"/>
            </a:xfrm>
            <a:solidFill>
              <a:srgbClr val="D7A154"/>
            </a:solidFill>
          </p:grpSpPr>
          <p:sp>
            <p:nvSpPr>
              <p:cNvPr id="121" name="Right Arrow 120"/>
              <p:cNvSpPr/>
              <p:nvPr/>
            </p:nvSpPr>
            <p:spPr>
              <a:xfrm>
                <a:off x="3467131" y="4861860"/>
                <a:ext cx="196623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251484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3035837" y="4886625"/>
                <a:ext cx="169007" cy="50482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D7A154"/>
                  </a:solidFill>
                </a:endParaRPr>
              </a:p>
            </p:txBody>
          </p:sp>
          <p:sp>
            <p:nvSpPr>
              <p:cNvPr id="124" name="Right Arrow 123"/>
              <p:cNvSpPr/>
              <p:nvPr/>
            </p:nvSpPr>
            <p:spPr>
              <a:xfrm rot="21590882">
                <a:off x="2430545" y="4861860"/>
                <a:ext cx="558652" cy="100013"/>
              </a:xfrm>
              <a:prstGeom prst="rightArrow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1150" tIns="31150" rIns="31150" bIns="31150" rtlCol="0" anchor="ctr"/>
              <a:lstStyle/>
              <a:p>
                <a:pPr marL="0" indent="0" algn="ctr" defTabSz="931777">
                  <a:spcBef>
                    <a:spcPts val="0"/>
                  </a:spcBef>
                  <a:buNone/>
                </a:pPr>
                <a:endParaRPr lang="pt-BR" sz="173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5" name="Group 124"/>
            <p:cNvGrpSpPr/>
            <p:nvPr>
              <p:custDataLst>
                <p:tags r:id="rId21"/>
              </p:custDataLst>
            </p:nvPr>
          </p:nvGrpSpPr>
          <p:grpSpPr>
            <a:xfrm>
              <a:off x="9201177" y="3264597"/>
              <a:ext cx="389045" cy="379467"/>
              <a:chOff x="4881876" y="4302208"/>
              <a:chExt cx="596272" cy="596272"/>
            </a:xfrm>
          </p:grpSpPr>
          <p:sp>
            <p:nvSpPr>
              <p:cNvPr id="126" name="Oval 35"/>
              <p:cNvSpPr>
                <a:spLocks noChangeArrowheads="1"/>
              </p:cNvSpPr>
              <p:nvPr/>
            </p:nvSpPr>
            <p:spPr bwMode="auto">
              <a:xfrm>
                <a:off x="4881876" y="4302208"/>
                <a:ext cx="596272" cy="59627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691" tIns="28846" rIns="57691" bIns="28846" numCol="1" anchor="t" anchorCtr="0" compatLnSpc="1">
                <a:prstTxWarp prst="textNoShape">
                  <a:avLst/>
                </a:prstTxWarp>
              </a:bodyPr>
              <a:lstStyle/>
              <a:p>
                <a:pPr marL="0" indent="0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27" name="Group 126"/>
              <p:cNvGrpSpPr/>
              <p:nvPr>
                <p:custDataLst>
                  <p:tags r:id="rId26"/>
                </p:custDataLst>
              </p:nvPr>
            </p:nvGrpSpPr>
            <p:grpSpPr>
              <a:xfrm>
                <a:off x="5031399" y="4418908"/>
                <a:ext cx="300871" cy="362869"/>
                <a:chOff x="3571876" y="5381625"/>
                <a:chExt cx="261938" cy="315913"/>
              </a:xfrm>
            </p:grpSpPr>
            <p:sp>
              <p:nvSpPr>
                <p:cNvPr id="128" name="Freeform 307"/>
                <p:cNvSpPr>
                  <a:spLocks noEditPoints="1"/>
                </p:cNvSpPr>
                <p:nvPr/>
              </p:nvSpPr>
              <p:spPr bwMode="auto">
                <a:xfrm>
                  <a:off x="3651251" y="5381625"/>
                  <a:ext cx="182563" cy="203200"/>
                </a:xfrm>
                <a:custGeom>
                  <a:avLst/>
                  <a:gdLst>
                    <a:gd name="T0" fmla="*/ 30 w 66"/>
                    <a:gd name="T1" fmla="*/ 12 h 73"/>
                    <a:gd name="T2" fmla="*/ 53 w 66"/>
                    <a:gd name="T3" fmla="*/ 40 h 73"/>
                    <a:gd name="T4" fmla="*/ 30 w 66"/>
                    <a:gd name="T5" fmla="*/ 60 h 73"/>
                    <a:gd name="T6" fmla="*/ 16 w 66"/>
                    <a:gd name="T7" fmla="*/ 60 h 73"/>
                    <a:gd name="T8" fmla="*/ 16 w 66"/>
                    <a:gd name="T9" fmla="*/ 73 h 73"/>
                    <a:gd name="T10" fmla="*/ 30 w 66"/>
                    <a:gd name="T11" fmla="*/ 73 h 73"/>
                    <a:gd name="T12" fmla="*/ 64 w 66"/>
                    <a:gd name="T13" fmla="*/ 47 h 73"/>
                    <a:gd name="T14" fmla="*/ 66 w 66"/>
                    <a:gd name="T15" fmla="*/ 33 h 73"/>
                    <a:gd name="T16" fmla="*/ 63 w 66"/>
                    <a:gd name="T17" fmla="*/ 23 h 73"/>
                    <a:gd name="T18" fmla="*/ 40 w 66"/>
                    <a:gd name="T19" fmla="*/ 2 h 73"/>
                    <a:gd name="T20" fmla="*/ 15 w 66"/>
                    <a:gd name="T21" fmla="*/ 3 h 73"/>
                    <a:gd name="T22" fmla="*/ 4 w 66"/>
                    <a:gd name="T23" fmla="*/ 10 h 73"/>
                    <a:gd name="T24" fmla="*/ 0 w 66"/>
                    <a:gd name="T25" fmla="*/ 16 h 73"/>
                    <a:gd name="T26" fmla="*/ 18 w 66"/>
                    <a:gd name="T27" fmla="*/ 16 h 73"/>
                    <a:gd name="T28" fmla="*/ 30 w 66"/>
                    <a:gd name="T29" fmla="*/ 12 h 73"/>
                    <a:gd name="T30" fmla="*/ 30 w 66"/>
                    <a:gd name="T31" fmla="*/ 12 h 73"/>
                    <a:gd name="T32" fmla="*/ 30 w 66"/>
                    <a:gd name="T33" fmla="*/ 12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73">
                      <a:moveTo>
                        <a:pt x="30" y="12"/>
                      </a:moveTo>
                      <a:cubicBezTo>
                        <a:pt x="44" y="12"/>
                        <a:pt x="54" y="26"/>
                        <a:pt x="53" y="40"/>
                      </a:cubicBezTo>
                      <a:cubicBezTo>
                        <a:pt x="51" y="51"/>
                        <a:pt x="41" y="60"/>
                        <a:pt x="30" y="60"/>
                      </a:cubicBezTo>
                      <a:cubicBezTo>
                        <a:pt x="16" y="60"/>
                        <a:pt x="16" y="60"/>
                        <a:pt x="16" y="60"/>
                      </a:cubicBezTo>
                      <a:cubicBezTo>
                        <a:pt x="16" y="73"/>
                        <a:pt x="16" y="73"/>
                        <a:pt x="16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46" y="73"/>
                        <a:pt x="60" y="62"/>
                        <a:pt x="64" y="47"/>
                      </a:cubicBezTo>
                      <a:cubicBezTo>
                        <a:pt x="66" y="43"/>
                        <a:pt x="66" y="38"/>
                        <a:pt x="66" y="33"/>
                      </a:cubicBezTo>
                      <a:cubicBezTo>
                        <a:pt x="65" y="29"/>
                        <a:pt x="64" y="26"/>
                        <a:pt x="63" y="23"/>
                      </a:cubicBezTo>
                      <a:cubicBezTo>
                        <a:pt x="59" y="13"/>
                        <a:pt x="51" y="5"/>
                        <a:pt x="40" y="2"/>
                      </a:cubicBezTo>
                      <a:cubicBezTo>
                        <a:pt x="32" y="0"/>
                        <a:pt x="23" y="0"/>
                        <a:pt x="15" y="3"/>
                      </a:cubicBezTo>
                      <a:cubicBezTo>
                        <a:pt x="11" y="5"/>
                        <a:pt x="8" y="7"/>
                        <a:pt x="4" y="10"/>
                      </a:cubicBezTo>
                      <a:cubicBezTo>
                        <a:pt x="2" y="12"/>
                        <a:pt x="1" y="14"/>
                        <a:pt x="0" y="16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21" y="14"/>
                        <a:pt x="25" y="12"/>
                        <a:pt x="30" y="12"/>
                      </a:cubicBezTo>
                      <a:close/>
                      <a:moveTo>
                        <a:pt x="30" y="12"/>
                      </a:moveTo>
                      <a:cubicBezTo>
                        <a:pt x="30" y="12"/>
                        <a:pt x="30" y="12"/>
                        <a:pt x="30" y="1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" name="Freeform 308"/>
                <p:cNvSpPr>
                  <a:spLocks noEditPoints="1"/>
                </p:cNvSpPr>
                <p:nvPr/>
              </p:nvSpPr>
              <p:spPr bwMode="auto">
                <a:xfrm>
                  <a:off x="3571876" y="5437188"/>
                  <a:ext cx="198438" cy="163513"/>
                </a:xfrm>
                <a:custGeom>
                  <a:avLst/>
                  <a:gdLst>
                    <a:gd name="T0" fmla="*/ 31 w 72"/>
                    <a:gd name="T1" fmla="*/ 36 h 59"/>
                    <a:gd name="T2" fmla="*/ 31 w 72"/>
                    <a:gd name="T3" fmla="*/ 56 h 59"/>
                    <a:gd name="T4" fmla="*/ 41 w 72"/>
                    <a:gd name="T5" fmla="*/ 59 h 59"/>
                    <a:gd name="T6" fmla="*/ 41 w 72"/>
                    <a:gd name="T7" fmla="*/ 36 h 59"/>
                    <a:gd name="T8" fmla="*/ 72 w 72"/>
                    <a:gd name="T9" fmla="*/ 4 h 59"/>
                    <a:gd name="T10" fmla="*/ 68 w 72"/>
                    <a:gd name="T11" fmla="*/ 0 h 59"/>
                    <a:gd name="T12" fmla="*/ 4 w 72"/>
                    <a:gd name="T13" fmla="*/ 0 h 59"/>
                    <a:gd name="T14" fmla="*/ 0 w 72"/>
                    <a:gd name="T15" fmla="*/ 4 h 59"/>
                    <a:gd name="T16" fmla="*/ 31 w 72"/>
                    <a:gd name="T17" fmla="*/ 36 h 59"/>
                    <a:gd name="T18" fmla="*/ 31 w 72"/>
                    <a:gd name="T19" fmla="*/ 36 h 59"/>
                    <a:gd name="T20" fmla="*/ 31 w 72"/>
                    <a:gd name="T21" fmla="*/ 3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" h="59">
                      <a:moveTo>
                        <a:pt x="31" y="36"/>
                      </a:moveTo>
                      <a:cubicBezTo>
                        <a:pt x="31" y="56"/>
                        <a:pt x="31" y="56"/>
                        <a:pt x="31" y="56"/>
                      </a:cubicBezTo>
                      <a:cubicBezTo>
                        <a:pt x="34" y="56"/>
                        <a:pt x="37" y="57"/>
                        <a:pt x="41" y="59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57" y="33"/>
                        <a:pt x="70" y="20"/>
                        <a:pt x="72" y="4"/>
                      </a:cubicBezTo>
                      <a:cubicBezTo>
                        <a:pt x="72" y="2"/>
                        <a:pt x="70" y="0"/>
                        <a:pt x="6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2" y="20"/>
                        <a:pt x="15" y="33"/>
                        <a:pt x="31" y="36"/>
                      </a:cubicBezTo>
                      <a:close/>
                      <a:moveTo>
                        <a:pt x="31" y="36"/>
                      </a:moveTo>
                      <a:cubicBezTo>
                        <a:pt x="31" y="36"/>
                        <a:pt x="31" y="36"/>
                        <a:pt x="31" y="36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" name="Freeform 309"/>
                <p:cNvSpPr>
                  <a:spLocks noEditPoints="1"/>
                </p:cNvSpPr>
                <p:nvPr/>
              </p:nvSpPr>
              <p:spPr bwMode="auto">
                <a:xfrm>
                  <a:off x="3635376" y="5649913"/>
                  <a:ext cx="68263" cy="47625"/>
                </a:xfrm>
                <a:custGeom>
                  <a:avLst/>
                  <a:gdLst>
                    <a:gd name="T0" fmla="*/ 24 w 25"/>
                    <a:gd name="T1" fmla="*/ 17 h 17"/>
                    <a:gd name="T2" fmla="*/ 25 w 25"/>
                    <a:gd name="T3" fmla="*/ 15 h 17"/>
                    <a:gd name="T4" fmla="*/ 21 w 25"/>
                    <a:gd name="T5" fmla="*/ 7 h 17"/>
                    <a:gd name="T6" fmla="*/ 20 w 25"/>
                    <a:gd name="T7" fmla="*/ 6 h 17"/>
                    <a:gd name="T8" fmla="*/ 18 w 25"/>
                    <a:gd name="T9" fmla="*/ 6 h 17"/>
                    <a:gd name="T10" fmla="*/ 18 w 25"/>
                    <a:gd name="T11" fmla="*/ 3 h 17"/>
                    <a:gd name="T12" fmla="*/ 8 w 25"/>
                    <a:gd name="T13" fmla="*/ 0 h 17"/>
                    <a:gd name="T14" fmla="*/ 8 w 25"/>
                    <a:gd name="T15" fmla="*/ 6 h 17"/>
                    <a:gd name="T16" fmla="*/ 6 w 25"/>
                    <a:gd name="T17" fmla="*/ 6 h 17"/>
                    <a:gd name="T18" fmla="*/ 5 w 25"/>
                    <a:gd name="T19" fmla="*/ 7 h 17"/>
                    <a:gd name="T20" fmla="*/ 1 w 25"/>
                    <a:gd name="T21" fmla="*/ 15 h 17"/>
                    <a:gd name="T22" fmla="*/ 2 w 25"/>
                    <a:gd name="T23" fmla="*/ 17 h 17"/>
                    <a:gd name="T24" fmla="*/ 24 w 25"/>
                    <a:gd name="T25" fmla="*/ 17 h 17"/>
                    <a:gd name="T26" fmla="*/ 24 w 25"/>
                    <a:gd name="T27" fmla="*/ 17 h 17"/>
                    <a:gd name="T28" fmla="*/ 24 w 25"/>
                    <a:gd name="T2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" h="17">
                      <a:moveTo>
                        <a:pt x="24" y="17"/>
                      </a:moveTo>
                      <a:cubicBezTo>
                        <a:pt x="25" y="17"/>
                        <a:pt x="25" y="16"/>
                        <a:pt x="25" y="15"/>
                      </a:cubicBezTo>
                      <a:cubicBezTo>
                        <a:pt x="25" y="12"/>
                        <a:pt x="23" y="9"/>
                        <a:pt x="21" y="7"/>
                      </a:cubicBezTo>
                      <a:cubicBezTo>
                        <a:pt x="20" y="7"/>
                        <a:pt x="20" y="7"/>
                        <a:pt x="20" y="6"/>
                      </a:cubicBezTo>
                      <a:cubicBezTo>
                        <a:pt x="19" y="6"/>
                        <a:pt x="19" y="6"/>
                        <a:pt x="18" y="6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5" y="2"/>
                        <a:pt x="11" y="1"/>
                        <a:pt x="8" y="0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6"/>
                        <a:pt x="7" y="6"/>
                        <a:pt x="6" y="6"/>
                      </a:cubicBezTo>
                      <a:cubicBezTo>
                        <a:pt x="6" y="7"/>
                        <a:pt x="6" y="7"/>
                        <a:pt x="5" y="7"/>
                      </a:cubicBezTo>
                      <a:cubicBezTo>
                        <a:pt x="3" y="9"/>
                        <a:pt x="1" y="12"/>
                        <a:pt x="1" y="15"/>
                      </a:cubicBezTo>
                      <a:cubicBezTo>
                        <a:pt x="0" y="16"/>
                        <a:pt x="1" y="17"/>
                        <a:pt x="2" y="17"/>
                      </a:cubicBezTo>
                      <a:lnTo>
                        <a:pt x="24" y="17"/>
                      </a:lnTo>
                      <a:close/>
                      <a:moveTo>
                        <a:pt x="24" y="17"/>
                      </a:moveTo>
                      <a:cubicBezTo>
                        <a:pt x="24" y="17"/>
                        <a:pt x="24" y="17"/>
                        <a:pt x="24" y="17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" name="Freeform 310"/>
                <p:cNvSpPr>
                  <a:spLocks noEditPoints="1"/>
                </p:cNvSpPr>
                <p:nvPr/>
              </p:nvSpPr>
              <p:spPr bwMode="auto">
                <a:xfrm>
                  <a:off x="3606801" y="5548313"/>
                  <a:ext cx="163513" cy="138113"/>
                </a:xfrm>
                <a:custGeom>
                  <a:avLst/>
                  <a:gdLst>
                    <a:gd name="T0" fmla="*/ 13 w 59"/>
                    <a:gd name="T1" fmla="*/ 13 h 50"/>
                    <a:gd name="T2" fmla="*/ 13 w 59"/>
                    <a:gd name="T3" fmla="*/ 0 h 50"/>
                    <a:gd name="T4" fmla="*/ 0 w 59"/>
                    <a:gd name="T5" fmla="*/ 16 h 50"/>
                    <a:gd name="T6" fmla="*/ 7 w 59"/>
                    <a:gd name="T7" fmla="*/ 30 h 50"/>
                    <a:gd name="T8" fmla="*/ 15 w 59"/>
                    <a:gd name="T9" fmla="*/ 33 h 50"/>
                    <a:gd name="T10" fmla="*/ 15 w 59"/>
                    <a:gd name="T11" fmla="*/ 33 h 50"/>
                    <a:gd name="T12" fmla="*/ 48 w 59"/>
                    <a:gd name="T13" fmla="*/ 48 h 50"/>
                    <a:gd name="T14" fmla="*/ 52 w 59"/>
                    <a:gd name="T15" fmla="*/ 50 h 50"/>
                    <a:gd name="T16" fmla="*/ 57 w 59"/>
                    <a:gd name="T17" fmla="*/ 48 h 50"/>
                    <a:gd name="T18" fmla="*/ 57 w 59"/>
                    <a:gd name="T19" fmla="*/ 47 h 50"/>
                    <a:gd name="T20" fmla="*/ 58 w 59"/>
                    <a:gd name="T21" fmla="*/ 46 h 50"/>
                    <a:gd name="T22" fmla="*/ 58 w 59"/>
                    <a:gd name="T23" fmla="*/ 46 h 50"/>
                    <a:gd name="T24" fmla="*/ 58 w 59"/>
                    <a:gd name="T25" fmla="*/ 45 h 50"/>
                    <a:gd name="T26" fmla="*/ 56 w 59"/>
                    <a:gd name="T27" fmla="*/ 38 h 50"/>
                    <a:gd name="T28" fmla="*/ 28 w 59"/>
                    <a:gd name="T29" fmla="*/ 23 h 50"/>
                    <a:gd name="T30" fmla="*/ 19 w 59"/>
                    <a:gd name="T31" fmla="*/ 20 h 50"/>
                    <a:gd name="T32" fmla="*/ 15 w 59"/>
                    <a:gd name="T33" fmla="*/ 19 h 50"/>
                    <a:gd name="T34" fmla="*/ 13 w 59"/>
                    <a:gd name="T35" fmla="*/ 13 h 50"/>
                    <a:gd name="T36" fmla="*/ 13 w 59"/>
                    <a:gd name="T37" fmla="*/ 13 h 50"/>
                    <a:gd name="T38" fmla="*/ 13 w 59"/>
                    <a:gd name="T39" fmla="*/ 13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" h="50">
                      <a:moveTo>
                        <a:pt x="13" y="13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5" y="0"/>
                        <a:pt x="0" y="8"/>
                        <a:pt x="0" y="16"/>
                      </a:cubicBezTo>
                      <a:cubicBezTo>
                        <a:pt x="0" y="22"/>
                        <a:pt x="3" y="27"/>
                        <a:pt x="7" y="30"/>
                      </a:cubicBezTo>
                      <a:cubicBezTo>
                        <a:pt x="10" y="31"/>
                        <a:pt x="12" y="32"/>
                        <a:pt x="15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27" y="35"/>
                        <a:pt x="38" y="40"/>
                        <a:pt x="48" y="48"/>
                      </a:cubicBezTo>
                      <a:cubicBezTo>
                        <a:pt x="49" y="49"/>
                        <a:pt x="50" y="50"/>
                        <a:pt x="52" y="50"/>
                      </a:cubicBezTo>
                      <a:cubicBezTo>
                        <a:pt x="54" y="50"/>
                        <a:pt x="55" y="49"/>
                        <a:pt x="57" y="48"/>
                      </a:cubicBezTo>
                      <a:cubicBezTo>
                        <a:pt x="57" y="47"/>
                        <a:pt x="57" y="47"/>
                        <a:pt x="57" y="47"/>
                      </a:cubicBezTo>
                      <a:cubicBezTo>
                        <a:pt x="57" y="47"/>
                        <a:pt x="58" y="46"/>
                        <a:pt x="58" y="46"/>
                      </a:cubicBezTo>
                      <a:cubicBezTo>
                        <a:pt x="58" y="46"/>
                        <a:pt x="58" y="46"/>
                        <a:pt x="58" y="46"/>
                      </a:cubicBezTo>
                      <a:cubicBezTo>
                        <a:pt x="58" y="45"/>
                        <a:pt x="58" y="45"/>
                        <a:pt x="58" y="45"/>
                      </a:cubicBezTo>
                      <a:cubicBezTo>
                        <a:pt x="59" y="43"/>
                        <a:pt x="58" y="40"/>
                        <a:pt x="56" y="38"/>
                      </a:cubicBezTo>
                      <a:cubicBezTo>
                        <a:pt x="48" y="31"/>
                        <a:pt x="38" y="26"/>
                        <a:pt x="28" y="23"/>
                      </a:cubicBezTo>
                      <a:cubicBezTo>
                        <a:pt x="25" y="22"/>
                        <a:pt x="22" y="21"/>
                        <a:pt x="19" y="20"/>
                      </a:cubicBezTo>
                      <a:cubicBezTo>
                        <a:pt x="18" y="20"/>
                        <a:pt x="16" y="19"/>
                        <a:pt x="15" y="19"/>
                      </a:cubicBezTo>
                      <a:cubicBezTo>
                        <a:pt x="10" y="18"/>
                        <a:pt x="10" y="14"/>
                        <a:pt x="13" y="13"/>
                      </a:cubicBezTo>
                      <a:close/>
                      <a:moveTo>
                        <a:pt x="13" y="13"/>
                      </a:moveTo>
                      <a:cubicBezTo>
                        <a:pt x="13" y="13"/>
                        <a:pt x="13" y="13"/>
                        <a:pt x="13" y="13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7691" tIns="28846" rIns="57691" bIns="2884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indent="0" defTabSz="931777">
                    <a:spcBef>
                      <a:spcPts val="0"/>
                    </a:spcBef>
                    <a:buNone/>
                  </a:pPr>
                  <a:endParaRPr lang="pt-BR" sz="519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2" name="Group 131"/>
            <p:cNvGrpSpPr/>
            <p:nvPr>
              <p:custDataLst>
                <p:tags r:id="rId22"/>
              </p:custDataLst>
            </p:nvPr>
          </p:nvGrpSpPr>
          <p:grpSpPr>
            <a:xfrm>
              <a:off x="8771774" y="3414779"/>
              <a:ext cx="389045" cy="379467"/>
              <a:chOff x="5708957" y="3011293"/>
              <a:chExt cx="529918" cy="529918"/>
            </a:xfrm>
          </p:grpSpPr>
          <p:sp>
            <p:nvSpPr>
              <p:cNvPr id="133" name="Oval 779"/>
              <p:cNvSpPr>
                <a:spLocks noChangeArrowheads="1"/>
              </p:cNvSpPr>
              <p:nvPr/>
            </p:nvSpPr>
            <p:spPr bwMode="auto">
              <a:xfrm>
                <a:off x="5708957" y="3011293"/>
                <a:ext cx="529918" cy="52991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57691" tIns="28846" rIns="57691" bIns="28846" numCol="1" anchor="t" anchorCtr="0" compatLnSpc="1">
                <a:prstTxWarp prst="textNoShape">
                  <a:avLst/>
                </a:prstTxWarp>
              </a:bodyPr>
              <a:lstStyle/>
              <a:p>
                <a:pPr marL="0" indent="0" defTabSz="931777">
                  <a:spcBef>
                    <a:spcPts val="0"/>
                  </a:spcBef>
                  <a:buNone/>
                </a:pPr>
                <a:endParaRPr lang="pt-BR" sz="519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34" name="Group 133"/>
              <p:cNvGrpSpPr/>
              <p:nvPr>
                <p:custDataLst>
                  <p:tags r:id="rId23"/>
                </p:custDataLst>
              </p:nvPr>
            </p:nvGrpSpPr>
            <p:grpSpPr>
              <a:xfrm>
                <a:off x="5784168" y="3098996"/>
                <a:ext cx="388032" cy="364500"/>
                <a:chOff x="7680899" y="5921845"/>
                <a:chExt cx="352342" cy="330976"/>
              </a:xfrm>
            </p:grpSpPr>
            <p:grpSp>
              <p:nvGrpSpPr>
                <p:cNvPr id="135" name="Group 134"/>
                <p:cNvGrpSpPr/>
                <p:nvPr>
                  <p:custDataLst>
                    <p:tags r:id="rId24"/>
                  </p:custDataLst>
                </p:nvPr>
              </p:nvGrpSpPr>
              <p:grpSpPr>
                <a:xfrm>
                  <a:off x="7680899" y="6034302"/>
                  <a:ext cx="352342" cy="218519"/>
                  <a:chOff x="7966587" y="2509162"/>
                  <a:chExt cx="1227645" cy="761374"/>
                </a:xfrm>
              </p:grpSpPr>
              <p:sp>
                <p:nvSpPr>
                  <p:cNvPr id="139" name="Freeform 986"/>
                  <p:cNvSpPr>
                    <a:spLocks noEditPoints="1"/>
                  </p:cNvSpPr>
                  <p:nvPr/>
                </p:nvSpPr>
                <p:spPr bwMode="auto">
                  <a:xfrm>
                    <a:off x="7966587" y="2509162"/>
                    <a:ext cx="584314" cy="761374"/>
                  </a:xfrm>
                  <a:custGeom>
                    <a:avLst/>
                    <a:gdLst>
                      <a:gd name="T0" fmla="*/ 41 w 53"/>
                      <a:gd name="T1" fmla="*/ 37 h 69"/>
                      <a:gd name="T2" fmla="*/ 26 w 53"/>
                      <a:gd name="T3" fmla="*/ 33 h 69"/>
                      <a:gd name="T4" fmla="*/ 25 w 53"/>
                      <a:gd name="T5" fmla="*/ 33 h 69"/>
                      <a:gd name="T6" fmla="*/ 23 w 53"/>
                      <a:gd name="T7" fmla="*/ 31 h 69"/>
                      <a:gd name="T8" fmla="*/ 20 w 53"/>
                      <a:gd name="T9" fmla="*/ 28 h 69"/>
                      <a:gd name="T10" fmla="*/ 9 w 53"/>
                      <a:gd name="T11" fmla="*/ 19 h 69"/>
                      <a:gd name="T12" fmla="*/ 6 w 53"/>
                      <a:gd name="T13" fmla="*/ 22 h 69"/>
                      <a:gd name="T14" fmla="*/ 13 w 53"/>
                      <a:gd name="T15" fmla="*/ 31 h 69"/>
                      <a:gd name="T16" fmla="*/ 15 w 53"/>
                      <a:gd name="T17" fmla="*/ 33 h 69"/>
                      <a:gd name="T18" fmla="*/ 17 w 53"/>
                      <a:gd name="T19" fmla="*/ 35 h 69"/>
                      <a:gd name="T20" fmla="*/ 12 w 53"/>
                      <a:gd name="T21" fmla="*/ 32 h 69"/>
                      <a:gd name="T22" fmla="*/ 11 w 53"/>
                      <a:gd name="T23" fmla="*/ 31 h 69"/>
                      <a:gd name="T24" fmla="*/ 10 w 53"/>
                      <a:gd name="T25" fmla="*/ 29 h 69"/>
                      <a:gd name="T26" fmla="*/ 9 w 53"/>
                      <a:gd name="T27" fmla="*/ 27 h 69"/>
                      <a:gd name="T28" fmla="*/ 6 w 53"/>
                      <a:gd name="T29" fmla="*/ 24 h 69"/>
                      <a:gd name="T30" fmla="*/ 5 w 53"/>
                      <a:gd name="T31" fmla="*/ 23 h 69"/>
                      <a:gd name="T32" fmla="*/ 7 w 53"/>
                      <a:gd name="T33" fmla="*/ 18 h 69"/>
                      <a:gd name="T34" fmla="*/ 6 w 53"/>
                      <a:gd name="T35" fmla="*/ 8 h 69"/>
                      <a:gd name="T36" fmla="*/ 3 w 53"/>
                      <a:gd name="T37" fmla="*/ 0 h 69"/>
                      <a:gd name="T38" fmla="*/ 2 w 53"/>
                      <a:gd name="T39" fmla="*/ 0 h 69"/>
                      <a:gd name="T40" fmla="*/ 1 w 53"/>
                      <a:gd name="T41" fmla="*/ 6 h 69"/>
                      <a:gd name="T42" fmla="*/ 0 w 53"/>
                      <a:gd name="T43" fmla="*/ 20 h 69"/>
                      <a:gd name="T44" fmla="*/ 10 w 53"/>
                      <a:gd name="T45" fmla="*/ 43 h 69"/>
                      <a:gd name="T46" fmla="*/ 30 w 53"/>
                      <a:gd name="T47" fmla="*/ 55 h 69"/>
                      <a:gd name="T48" fmla="*/ 33 w 53"/>
                      <a:gd name="T49" fmla="*/ 62 h 69"/>
                      <a:gd name="T50" fmla="*/ 33 w 53"/>
                      <a:gd name="T51" fmla="*/ 69 h 69"/>
                      <a:gd name="T52" fmla="*/ 52 w 53"/>
                      <a:gd name="T53" fmla="*/ 69 h 69"/>
                      <a:gd name="T54" fmla="*/ 52 w 53"/>
                      <a:gd name="T55" fmla="*/ 62 h 69"/>
                      <a:gd name="T56" fmla="*/ 53 w 53"/>
                      <a:gd name="T57" fmla="*/ 59 h 69"/>
                      <a:gd name="T58" fmla="*/ 52 w 53"/>
                      <a:gd name="T59" fmla="*/ 54 h 69"/>
                      <a:gd name="T60" fmla="*/ 41 w 53"/>
                      <a:gd name="T61" fmla="*/ 37 h 69"/>
                      <a:gd name="T62" fmla="*/ 41 w 53"/>
                      <a:gd name="T63" fmla="*/ 37 h 69"/>
                      <a:gd name="T64" fmla="*/ 41 w 53"/>
                      <a:gd name="T65" fmla="*/ 37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3" h="69">
                        <a:moveTo>
                          <a:pt x="41" y="37"/>
                        </a:moveTo>
                        <a:cubicBezTo>
                          <a:pt x="41" y="37"/>
                          <a:pt x="37" y="34"/>
                          <a:pt x="26" y="33"/>
                        </a:cubicBezTo>
                        <a:cubicBezTo>
                          <a:pt x="26" y="33"/>
                          <a:pt x="25" y="33"/>
                          <a:pt x="25" y="33"/>
                        </a:cubicBezTo>
                        <a:cubicBezTo>
                          <a:pt x="24" y="32"/>
                          <a:pt x="23" y="32"/>
                          <a:pt x="23" y="31"/>
                        </a:cubicBezTo>
                        <a:cubicBezTo>
                          <a:pt x="22" y="30"/>
                          <a:pt x="21" y="29"/>
                          <a:pt x="20" y="28"/>
                        </a:cubicBezTo>
                        <a:cubicBezTo>
                          <a:pt x="15" y="21"/>
                          <a:pt x="10" y="20"/>
                          <a:pt x="9" y="19"/>
                        </a:cubicBezTo>
                        <a:cubicBezTo>
                          <a:pt x="8" y="19"/>
                          <a:pt x="4" y="19"/>
                          <a:pt x="6" y="22"/>
                        </a:cubicBezTo>
                        <a:cubicBezTo>
                          <a:pt x="6" y="22"/>
                          <a:pt x="12" y="30"/>
                          <a:pt x="13" y="31"/>
                        </a:cubicBezTo>
                        <a:cubicBezTo>
                          <a:pt x="13" y="32"/>
                          <a:pt x="14" y="32"/>
                          <a:pt x="15" y="33"/>
                        </a:cubicBezTo>
                        <a:cubicBezTo>
                          <a:pt x="15" y="34"/>
                          <a:pt x="16" y="35"/>
                          <a:pt x="17" y="35"/>
                        </a:cubicBezTo>
                        <a:cubicBezTo>
                          <a:pt x="17" y="35"/>
                          <a:pt x="13" y="33"/>
                          <a:pt x="12" y="32"/>
                        </a:cubicBezTo>
                        <a:cubicBezTo>
                          <a:pt x="12" y="32"/>
                          <a:pt x="11" y="31"/>
                          <a:pt x="11" y="31"/>
                        </a:cubicBezTo>
                        <a:cubicBezTo>
                          <a:pt x="11" y="30"/>
                          <a:pt x="10" y="30"/>
                          <a:pt x="10" y="29"/>
                        </a:cubicBezTo>
                        <a:cubicBezTo>
                          <a:pt x="10" y="28"/>
                          <a:pt x="9" y="28"/>
                          <a:pt x="9" y="27"/>
                        </a:cubicBezTo>
                        <a:cubicBezTo>
                          <a:pt x="8" y="26"/>
                          <a:pt x="7" y="25"/>
                          <a:pt x="6" y="24"/>
                        </a:cubicBezTo>
                        <a:cubicBezTo>
                          <a:pt x="6" y="24"/>
                          <a:pt x="6" y="23"/>
                          <a:pt x="5" y="23"/>
                        </a:cubicBezTo>
                        <a:cubicBezTo>
                          <a:pt x="3" y="20"/>
                          <a:pt x="5" y="18"/>
                          <a:pt x="7" y="18"/>
                        </a:cubicBezTo>
                        <a:cubicBezTo>
                          <a:pt x="7" y="18"/>
                          <a:pt x="6" y="9"/>
                          <a:pt x="6" y="8"/>
                        </a:cubicBezTo>
                        <a:cubicBezTo>
                          <a:pt x="6" y="4"/>
                          <a:pt x="5" y="1"/>
                          <a:pt x="3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1" y="4"/>
                          <a:pt x="1" y="6"/>
                        </a:cubicBezTo>
                        <a:cubicBezTo>
                          <a:pt x="1" y="6"/>
                          <a:pt x="0" y="16"/>
                          <a:pt x="0" y="20"/>
                        </a:cubicBezTo>
                        <a:cubicBezTo>
                          <a:pt x="0" y="23"/>
                          <a:pt x="8" y="40"/>
                          <a:pt x="10" y="43"/>
                        </a:cubicBezTo>
                        <a:cubicBezTo>
                          <a:pt x="12" y="45"/>
                          <a:pt x="30" y="55"/>
                          <a:pt x="30" y="55"/>
                        </a:cubicBezTo>
                        <a:cubicBezTo>
                          <a:pt x="30" y="56"/>
                          <a:pt x="33" y="58"/>
                          <a:pt x="33" y="62"/>
                        </a:cubicBezTo>
                        <a:cubicBezTo>
                          <a:pt x="33" y="69"/>
                          <a:pt x="33" y="69"/>
                          <a:pt x="33" y="69"/>
                        </a:cubicBezTo>
                        <a:cubicBezTo>
                          <a:pt x="52" y="69"/>
                          <a:pt x="52" y="69"/>
                          <a:pt x="52" y="69"/>
                        </a:cubicBezTo>
                        <a:cubicBezTo>
                          <a:pt x="52" y="62"/>
                          <a:pt x="52" y="62"/>
                          <a:pt x="52" y="62"/>
                        </a:cubicBezTo>
                        <a:cubicBezTo>
                          <a:pt x="52" y="61"/>
                          <a:pt x="52" y="60"/>
                          <a:pt x="53" y="59"/>
                        </a:cubicBezTo>
                        <a:cubicBezTo>
                          <a:pt x="53" y="57"/>
                          <a:pt x="53" y="55"/>
                          <a:pt x="52" y="54"/>
                        </a:cubicBezTo>
                        <a:cubicBezTo>
                          <a:pt x="50" y="44"/>
                          <a:pt x="42" y="38"/>
                          <a:pt x="41" y="37"/>
                        </a:cubicBezTo>
                        <a:close/>
                        <a:moveTo>
                          <a:pt x="41" y="37"/>
                        </a:moveTo>
                        <a:cubicBezTo>
                          <a:pt x="41" y="37"/>
                          <a:pt x="41" y="37"/>
                          <a:pt x="41" y="37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40" name="Freeform 987"/>
                  <p:cNvSpPr>
                    <a:spLocks noEditPoints="1"/>
                  </p:cNvSpPr>
                  <p:nvPr/>
                </p:nvSpPr>
                <p:spPr bwMode="auto">
                  <a:xfrm>
                    <a:off x="8604018" y="2509162"/>
                    <a:ext cx="590214" cy="761374"/>
                  </a:xfrm>
                  <a:custGeom>
                    <a:avLst/>
                    <a:gdLst>
                      <a:gd name="T0" fmla="*/ 52 w 53"/>
                      <a:gd name="T1" fmla="*/ 6 h 69"/>
                      <a:gd name="T2" fmla="*/ 51 w 53"/>
                      <a:gd name="T3" fmla="*/ 0 h 69"/>
                      <a:gd name="T4" fmla="*/ 49 w 53"/>
                      <a:gd name="T5" fmla="*/ 0 h 69"/>
                      <a:gd name="T6" fmla="*/ 46 w 53"/>
                      <a:gd name="T7" fmla="*/ 8 h 69"/>
                      <a:gd name="T8" fmla="*/ 45 w 53"/>
                      <a:gd name="T9" fmla="*/ 18 h 69"/>
                      <a:gd name="T10" fmla="*/ 47 w 53"/>
                      <a:gd name="T11" fmla="*/ 23 h 69"/>
                      <a:gd name="T12" fmla="*/ 46 w 53"/>
                      <a:gd name="T13" fmla="*/ 24 h 69"/>
                      <a:gd name="T14" fmla="*/ 44 w 53"/>
                      <a:gd name="T15" fmla="*/ 27 h 69"/>
                      <a:gd name="T16" fmla="*/ 42 w 53"/>
                      <a:gd name="T17" fmla="*/ 29 h 69"/>
                      <a:gd name="T18" fmla="*/ 41 w 53"/>
                      <a:gd name="T19" fmla="*/ 31 h 69"/>
                      <a:gd name="T20" fmla="*/ 40 w 53"/>
                      <a:gd name="T21" fmla="*/ 32 h 69"/>
                      <a:gd name="T22" fmla="*/ 36 w 53"/>
                      <a:gd name="T23" fmla="*/ 35 h 69"/>
                      <a:gd name="T24" fmla="*/ 38 w 53"/>
                      <a:gd name="T25" fmla="*/ 33 h 69"/>
                      <a:gd name="T26" fmla="*/ 40 w 53"/>
                      <a:gd name="T27" fmla="*/ 31 h 69"/>
                      <a:gd name="T28" fmla="*/ 46 w 53"/>
                      <a:gd name="T29" fmla="*/ 22 h 69"/>
                      <a:gd name="T30" fmla="*/ 43 w 53"/>
                      <a:gd name="T31" fmla="*/ 19 h 69"/>
                      <a:gd name="T32" fmla="*/ 32 w 53"/>
                      <a:gd name="T33" fmla="*/ 28 h 69"/>
                      <a:gd name="T34" fmla="*/ 30 w 53"/>
                      <a:gd name="T35" fmla="*/ 31 h 69"/>
                      <a:gd name="T36" fmla="*/ 28 w 53"/>
                      <a:gd name="T37" fmla="*/ 33 h 69"/>
                      <a:gd name="T38" fmla="*/ 26 w 53"/>
                      <a:gd name="T39" fmla="*/ 33 h 69"/>
                      <a:gd name="T40" fmla="*/ 11 w 53"/>
                      <a:gd name="T41" fmla="*/ 37 h 69"/>
                      <a:gd name="T42" fmla="*/ 0 w 53"/>
                      <a:gd name="T43" fmla="*/ 54 h 69"/>
                      <a:gd name="T44" fmla="*/ 0 w 53"/>
                      <a:gd name="T45" fmla="*/ 59 h 69"/>
                      <a:gd name="T46" fmla="*/ 0 w 53"/>
                      <a:gd name="T47" fmla="*/ 62 h 69"/>
                      <a:gd name="T48" fmla="*/ 0 w 53"/>
                      <a:gd name="T49" fmla="*/ 69 h 69"/>
                      <a:gd name="T50" fmla="*/ 19 w 53"/>
                      <a:gd name="T51" fmla="*/ 69 h 69"/>
                      <a:gd name="T52" fmla="*/ 19 w 53"/>
                      <a:gd name="T53" fmla="*/ 62 h 69"/>
                      <a:gd name="T54" fmla="*/ 23 w 53"/>
                      <a:gd name="T55" fmla="*/ 55 h 69"/>
                      <a:gd name="T56" fmla="*/ 43 w 53"/>
                      <a:gd name="T57" fmla="*/ 43 h 69"/>
                      <a:gd name="T58" fmla="*/ 53 w 53"/>
                      <a:gd name="T59" fmla="*/ 20 h 69"/>
                      <a:gd name="T60" fmla="*/ 52 w 53"/>
                      <a:gd name="T61" fmla="*/ 6 h 69"/>
                      <a:gd name="T62" fmla="*/ 52 w 53"/>
                      <a:gd name="T63" fmla="*/ 6 h 69"/>
                      <a:gd name="T64" fmla="*/ 52 w 53"/>
                      <a:gd name="T65" fmla="*/ 6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3" h="69">
                        <a:moveTo>
                          <a:pt x="52" y="6"/>
                        </a:moveTo>
                        <a:cubicBezTo>
                          <a:pt x="52" y="4"/>
                          <a:pt x="51" y="1"/>
                          <a:pt x="51" y="0"/>
                        </a:cubicBezTo>
                        <a:cubicBezTo>
                          <a:pt x="50" y="0"/>
                          <a:pt x="50" y="0"/>
                          <a:pt x="49" y="0"/>
                        </a:cubicBezTo>
                        <a:cubicBezTo>
                          <a:pt x="47" y="1"/>
                          <a:pt x="47" y="4"/>
                          <a:pt x="46" y="8"/>
                        </a:cubicBezTo>
                        <a:cubicBezTo>
                          <a:pt x="46" y="9"/>
                          <a:pt x="45" y="18"/>
                          <a:pt x="45" y="18"/>
                        </a:cubicBezTo>
                        <a:cubicBezTo>
                          <a:pt x="47" y="18"/>
                          <a:pt x="49" y="20"/>
                          <a:pt x="47" y="23"/>
                        </a:cubicBezTo>
                        <a:cubicBezTo>
                          <a:pt x="47" y="23"/>
                          <a:pt x="46" y="24"/>
                          <a:pt x="46" y="24"/>
                        </a:cubicBezTo>
                        <a:cubicBezTo>
                          <a:pt x="45" y="25"/>
                          <a:pt x="45" y="26"/>
                          <a:pt x="44" y="27"/>
                        </a:cubicBezTo>
                        <a:cubicBezTo>
                          <a:pt x="43" y="28"/>
                          <a:pt x="43" y="28"/>
                          <a:pt x="42" y="29"/>
                        </a:cubicBezTo>
                        <a:cubicBezTo>
                          <a:pt x="42" y="30"/>
                          <a:pt x="42" y="30"/>
                          <a:pt x="41" y="31"/>
                        </a:cubicBezTo>
                        <a:cubicBezTo>
                          <a:pt x="41" y="31"/>
                          <a:pt x="41" y="32"/>
                          <a:pt x="40" y="32"/>
                        </a:cubicBezTo>
                        <a:cubicBezTo>
                          <a:pt x="39" y="33"/>
                          <a:pt x="36" y="35"/>
                          <a:pt x="36" y="35"/>
                        </a:cubicBezTo>
                        <a:cubicBezTo>
                          <a:pt x="36" y="35"/>
                          <a:pt x="37" y="34"/>
                          <a:pt x="38" y="33"/>
                        </a:cubicBezTo>
                        <a:cubicBezTo>
                          <a:pt x="38" y="32"/>
                          <a:pt x="39" y="32"/>
                          <a:pt x="40" y="31"/>
                        </a:cubicBezTo>
                        <a:cubicBezTo>
                          <a:pt x="40" y="30"/>
                          <a:pt x="46" y="22"/>
                          <a:pt x="46" y="22"/>
                        </a:cubicBezTo>
                        <a:cubicBezTo>
                          <a:pt x="48" y="19"/>
                          <a:pt x="44" y="19"/>
                          <a:pt x="43" y="19"/>
                        </a:cubicBezTo>
                        <a:cubicBezTo>
                          <a:pt x="42" y="20"/>
                          <a:pt x="37" y="21"/>
                          <a:pt x="32" y="28"/>
                        </a:cubicBezTo>
                        <a:cubicBezTo>
                          <a:pt x="31" y="29"/>
                          <a:pt x="30" y="30"/>
                          <a:pt x="30" y="31"/>
                        </a:cubicBezTo>
                        <a:cubicBezTo>
                          <a:pt x="29" y="32"/>
                          <a:pt x="28" y="32"/>
                          <a:pt x="28" y="33"/>
                        </a:cubicBezTo>
                        <a:cubicBezTo>
                          <a:pt x="27" y="33"/>
                          <a:pt x="27" y="33"/>
                          <a:pt x="26" y="33"/>
                        </a:cubicBezTo>
                        <a:cubicBezTo>
                          <a:pt x="15" y="34"/>
                          <a:pt x="12" y="37"/>
                          <a:pt x="11" y="37"/>
                        </a:cubicBezTo>
                        <a:cubicBezTo>
                          <a:pt x="10" y="38"/>
                          <a:pt x="2" y="44"/>
                          <a:pt x="0" y="54"/>
                        </a:cubicBezTo>
                        <a:cubicBezTo>
                          <a:pt x="0" y="55"/>
                          <a:pt x="0" y="57"/>
                          <a:pt x="0" y="59"/>
                        </a:cubicBezTo>
                        <a:cubicBezTo>
                          <a:pt x="0" y="60"/>
                          <a:pt x="0" y="61"/>
                          <a:pt x="0" y="62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19" y="69"/>
                          <a:pt x="19" y="69"/>
                          <a:pt x="19" y="69"/>
                        </a:cubicBezTo>
                        <a:cubicBezTo>
                          <a:pt x="19" y="62"/>
                          <a:pt x="19" y="62"/>
                          <a:pt x="19" y="62"/>
                        </a:cubicBezTo>
                        <a:cubicBezTo>
                          <a:pt x="19" y="58"/>
                          <a:pt x="22" y="56"/>
                          <a:pt x="23" y="55"/>
                        </a:cubicBezTo>
                        <a:cubicBezTo>
                          <a:pt x="23" y="55"/>
                          <a:pt x="40" y="45"/>
                          <a:pt x="43" y="43"/>
                        </a:cubicBezTo>
                        <a:cubicBezTo>
                          <a:pt x="45" y="40"/>
                          <a:pt x="53" y="23"/>
                          <a:pt x="53" y="20"/>
                        </a:cubicBezTo>
                        <a:cubicBezTo>
                          <a:pt x="53" y="16"/>
                          <a:pt x="52" y="6"/>
                          <a:pt x="52" y="6"/>
                        </a:cubicBezTo>
                        <a:close/>
                        <a:moveTo>
                          <a:pt x="52" y="6"/>
                        </a:moveTo>
                        <a:cubicBezTo>
                          <a:pt x="52" y="6"/>
                          <a:pt x="52" y="6"/>
                          <a:pt x="52" y="6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136" name="Group 135"/>
                <p:cNvGrpSpPr/>
                <p:nvPr>
                  <p:custDataLst>
                    <p:tags r:id="rId25"/>
                  </p:custDataLst>
                </p:nvPr>
              </p:nvGrpSpPr>
              <p:grpSpPr>
                <a:xfrm>
                  <a:off x="7726473" y="5921845"/>
                  <a:ext cx="261194" cy="224915"/>
                  <a:chOff x="328613" y="5486400"/>
                  <a:chExt cx="342900" cy="295275"/>
                </a:xfrm>
              </p:grpSpPr>
              <p:sp>
                <p:nvSpPr>
                  <p:cNvPr id="137" name="Freeform 674"/>
                  <p:cNvSpPr>
                    <a:spLocks noEditPoints="1"/>
                  </p:cNvSpPr>
                  <p:nvPr/>
                </p:nvSpPr>
                <p:spPr bwMode="auto">
                  <a:xfrm>
                    <a:off x="328613" y="5486400"/>
                    <a:ext cx="342900" cy="171450"/>
                  </a:xfrm>
                  <a:custGeom>
                    <a:avLst/>
                    <a:gdLst>
                      <a:gd name="T0" fmla="*/ 86 w 119"/>
                      <a:gd name="T1" fmla="*/ 0 h 60"/>
                      <a:gd name="T2" fmla="*/ 59 w 119"/>
                      <a:gd name="T3" fmla="*/ 16 h 60"/>
                      <a:gd name="T4" fmla="*/ 32 w 119"/>
                      <a:gd name="T5" fmla="*/ 0 h 60"/>
                      <a:gd name="T6" fmla="*/ 6 w 119"/>
                      <a:gd name="T7" fmla="*/ 16 h 60"/>
                      <a:gd name="T8" fmla="*/ 7 w 119"/>
                      <a:gd name="T9" fmla="*/ 52 h 60"/>
                      <a:gd name="T10" fmla="*/ 7 w 119"/>
                      <a:gd name="T11" fmla="*/ 52 h 60"/>
                      <a:gd name="T12" fmla="*/ 32 w 119"/>
                      <a:gd name="T13" fmla="*/ 52 h 60"/>
                      <a:gd name="T14" fmla="*/ 38 w 119"/>
                      <a:gd name="T15" fmla="*/ 42 h 60"/>
                      <a:gd name="T16" fmla="*/ 43 w 119"/>
                      <a:gd name="T17" fmla="*/ 42 h 60"/>
                      <a:gd name="T18" fmla="*/ 53 w 119"/>
                      <a:gd name="T19" fmla="*/ 60 h 60"/>
                      <a:gd name="T20" fmla="*/ 70 w 119"/>
                      <a:gd name="T21" fmla="*/ 26 h 60"/>
                      <a:gd name="T22" fmla="*/ 75 w 119"/>
                      <a:gd name="T23" fmla="*/ 26 h 60"/>
                      <a:gd name="T24" fmla="*/ 85 w 119"/>
                      <a:gd name="T25" fmla="*/ 52 h 60"/>
                      <a:gd name="T26" fmla="*/ 111 w 119"/>
                      <a:gd name="T27" fmla="*/ 52 h 60"/>
                      <a:gd name="T28" fmla="*/ 111 w 119"/>
                      <a:gd name="T29" fmla="*/ 52 h 60"/>
                      <a:gd name="T30" fmla="*/ 112 w 119"/>
                      <a:gd name="T31" fmla="*/ 16 h 60"/>
                      <a:gd name="T32" fmla="*/ 86 w 119"/>
                      <a:gd name="T33" fmla="*/ 0 h 60"/>
                      <a:gd name="T34" fmla="*/ 86 w 119"/>
                      <a:gd name="T35" fmla="*/ 0 h 60"/>
                      <a:gd name="T36" fmla="*/ 86 w 119"/>
                      <a:gd name="T37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19" h="60">
                        <a:moveTo>
                          <a:pt x="86" y="0"/>
                        </a:moveTo>
                        <a:cubicBezTo>
                          <a:pt x="74" y="0"/>
                          <a:pt x="64" y="7"/>
                          <a:pt x="59" y="16"/>
                        </a:cubicBezTo>
                        <a:cubicBezTo>
                          <a:pt x="54" y="7"/>
                          <a:pt x="44" y="0"/>
                          <a:pt x="32" y="0"/>
                        </a:cubicBezTo>
                        <a:cubicBezTo>
                          <a:pt x="21" y="0"/>
                          <a:pt x="11" y="7"/>
                          <a:pt x="6" y="16"/>
                        </a:cubicBezTo>
                        <a:cubicBezTo>
                          <a:pt x="0" y="28"/>
                          <a:pt x="2" y="40"/>
                          <a:pt x="7" y="52"/>
                        </a:cubicBezTo>
                        <a:cubicBezTo>
                          <a:pt x="7" y="52"/>
                          <a:pt x="7" y="52"/>
                          <a:pt x="7" y="52"/>
                        </a:cubicBezTo>
                        <a:cubicBezTo>
                          <a:pt x="32" y="52"/>
                          <a:pt x="32" y="52"/>
                          <a:pt x="32" y="52"/>
                        </a:cubicBezTo>
                        <a:cubicBezTo>
                          <a:pt x="38" y="42"/>
                          <a:pt x="38" y="42"/>
                          <a:pt x="38" y="42"/>
                        </a:cubicBezTo>
                        <a:cubicBezTo>
                          <a:pt x="39" y="40"/>
                          <a:pt x="42" y="40"/>
                          <a:pt x="43" y="42"/>
                        </a:cubicBezTo>
                        <a:cubicBezTo>
                          <a:pt x="53" y="60"/>
                          <a:pt x="53" y="60"/>
                          <a:pt x="53" y="60"/>
                        </a:cubicBezTo>
                        <a:cubicBezTo>
                          <a:pt x="70" y="26"/>
                          <a:pt x="70" y="26"/>
                          <a:pt x="70" y="26"/>
                        </a:cubicBezTo>
                        <a:cubicBezTo>
                          <a:pt x="71" y="24"/>
                          <a:pt x="75" y="24"/>
                          <a:pt x="75" y="26"/>
                        </a:cubicBezTo>
                        <a:cubicBezTo>
                          <a:pt x="85" y="52"/>
                          <a:pt x="85" y="52"/>
                          <a:pt x="85" y="52"/>
                        </a:cubicBezTo>
                        <a:cubicBezTo>
                          <a:pt x="111" y="52"/>
                          <a:pt x="111" y="52"/>
                          <a:pt x="111" y="52"/>
                        </a:cubicBezTo>
                        <a:cubicBezTo>
                          <a:pt x="111" y="52"/>
                          <a:pt x="111" y="52"/>
                          <a:pt x="111" y="52"/>
                        </a:cubicBezTo>
                        <a:cubicBezTo>
                          <a:pt x="116" y="40"/>
                          <a:pt x="119" y="28"/>
                          <a:pt x="112" y="16"/>
                        </a:cubicBezTo>
                        <a:cubicBezTo>
                          <a:pt x="107" y="7"/>
                          <a:pt x="97" y="0"/>
                          <a:pt x="86" y="0"/>
                        </a:cubicBezTo>
                        <a:close/>
                        <a:moveTo>
                          <a:pt x="86" y="0"/>
                        </a:moveTo>
                        <a:cubicBezTo>
                          <a:pt x="86" y="0"/>
                          <a:pt x="86" y="0"/>
                          <a:pt x="86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8" name="Freeform 675"/>
                  <p:cNvSpPr>
                    <a:spLocks noEditPoints="1"/>
                  </p:cNvSpPr>
                  <p:nvPr/>
                </p:nvSpPr>
                <p:spPr bwMode="auto">
                  <a:xfrm>
                    <a:off x="363538" y="5610225"/>
                    <a:ext cx="269875" cy="171450"/>
                  </a:xfrm>
                  <a:custGeom>
                    <a:avLst/>
                    <a:gdLst>
                      <a:gd name="T0" fmla="*/ 65 w 94"/>
                      <a:gd name="T1" fmla="*/ 16 h 60"/>
                      <a:gd name="T2" fmla="*/ 60 w 94"/>
                      <a:gd name="T3" fmla="*/ 0 h 60"/>
                      <a:gd name="T4" fmla="*/ 45 w 94"/>
                      <a:gd name="T5" fmla="*/ 32 h 60"/>
                      <a:gd name="T6" fmla="*/ 39 w 94"/>
                      <a:gd name="T7" fmla="*/ 32 h 60"/>
                      <a:gd name="T8" fmla="*/ 28 w 94"/>
                      <a:gd name="T9" fmla="*/ 13 h 60"/>
                      <a:gd name="T10" fmla="*/ 26 w 94"/>
                      <a:gd name="T11" fmla="*/ 17 h 60"/>
                      <a:gd name="T12" fmla="*/ 23 w 94"/>
                      <a:gd name="T13" fmla="*/ 18 h 60"/>
                      <a:gd name="T14" fmla="*/ 0 w 94"/>
                      <a:gd name="T15" fmla="*/ 18 h 60"/>
                      <a:gd name="T16" fmla="*/ 45 w 94"/>
                      <a:gd name="T17" fmla="*/ 59 h 60"/>
                      <a:gd name="T18" fmla="*/ 49 w 94"/>
                      <a:gd name="T19" fmla="*/ 59 h 60"/>
                      <a:gd name="T20" fmla="*/ 94 w 94"/>
                      <a:gd name="T21" fmla="*/ 18 h 60"/>
                      <a:gd name="T22" fmla="*/ 68 w 94"/>
                      <a:gd name="T23" fmla="*/ 18 h 60"/>
                      <a:gd name="T24" fmla="*/ 65 w 94"/>
                      <a:gd name="T25" fmla="*/ 16 h 60"/>
                      <a:gd name="T26" fmla="*/ 65 w 94"/>
                      <a:gd name="T27" fmla="*/ 16 h 60"/>
                      <a:gd name="T28" fmla="*/ 65 w 94"/>
                      <a:gd name="T29" fmla="*/ 16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4" h="60">
                        <a:moveTo>
                          <a:pt x="65" y="16"/>
                        </a:moveTo>
                        <a:cubicBezTo>
                          <a:pt x="60" y="0"/>
                          <a:pt x="60" y="0"/>
                          <a:pt x="60" y="0"/>
                        </a:cubicBezTo>
                        <a:cubicBezTo>
                          <a:pt x="45" y="32"/>
                          <a:pt x="45" y="32"/>
                          <a:pt x="45" y="32"/>
                        </a:cubicBezTo>
                        <a:cubicBezTo>
                          <a:pt x="44" y="35"/>
                          <a:pt x="40" y="35"/>
                          <a:pt x="39" y="32"/>
                        </a:cubicBezTo>
                        <a:cubicBezTo>
                          <a:pt x="28" y="13"/>
                          <a:pt x="28" y="13"/>
                          <a:pt x="28" y="13"/>
                        </a:cubicBezTo>
                        <a:cubicBezTo>
                          <a:pt x="26" y="17"/>
                          <a:pt x="26" y="17"/>
                          <a:pt x="26" y="17"/>
                        </a:cubicBezTo>
                        <a:cubicBezTo>
                          <a:pt x="26" y="18"/>
                          <a:pt x="25" y="18"/>
                          <a:pt x="23" y="18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13" y="36"/>
                          <a:pt x="38" y="54"/>
                          <a:pt x="45" y="59"/>
                        </a:cubicBezTo>
                        <a:cubicBezTo>
                          <a:pt x="46" y="60"/>
                          <a:pt x="48" y="60"/>
                          <a:pt x="49" y="59"/>
                        </a:cubicBezTo>
                        <a:cubicBezTo>
                          <a:pt x="57" y="54"/>
                          <a:pt x="81" y="36"/>
                          <a:pt x="94" y="18"/>
                        </a:cubicBezTo>
                        <a:cubicBezTo>
                          <a:pt x="68" y="18"/>
                          <a:pt x="68" y="18"/>
                          <a:pt x="68" y="18"/>
                        </a:cubicBezTo>
                        <a:cubicBezTo>
                          <a:pt x="67" y="18"/>
                          <a:pt x="66" y="17"/>
                          <a:pt x="65" y="16"/>
                        </a:cubicBezTo>
                        <a:close/>
                        <a:moveTo>
                          <a:pt x="65" y="16"/>
                        </a:moveTo>
                        <a:cubicBezTo>
                          <a:pt x="65" y="16"/>
                          <a:pt x="65" y="16"/>
                          <a:pt x="65" y="16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57691" tIns="28846" rIns="57691" bIns="2884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indent="0" defTabSz="931777">
                      <a:spcBef>
                        <a:spcPts val="0"/>
                      </a:spcBef>
                      <a:buNone/>
                    </a:pPr>
                    <a:endParaRPr lang="pt-BR" sz="519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141" name="TextBox 140"/>
            <p:cNvSpPr txBox="1"/>
            <p:nvPr/>
          </p:nvSpPr>
          <p:spPr>
            <a:xfrm>
              <a:off x="6285095" y="4121371"/>
              <a:ext cx="1118208" cy="462500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indent="0" algn="ctr">
                <a:buNone/>
              </a:pPr>
              <a:r>
                <a:rPr lang="pt-BR" sz="1800" b="1" dirty="0" smtClean="0">
                  <a:solidFill>
                    <a:srgbClr val="CC0000"/>
                  </a:solidFill>
                </a:rPr>
                <a:t>37%</a:t>
              </a:r>
            </a:p>
          </p:txBody>
        </p:sp>
        <p:sp>
          <p:nvSpPr>
            <p:cNvPr id="142" name="BainCircle1"/>
            <p:cNvSpPr txBox="1">
              <a:spLocks noChangeAspect="1"/>
            </p:cNvSpPr>
            <p:nvPr/>
          </p:nvSpPr>
          <p:spPr bwMode="gray">
            <a:xfrm>
              <a:off x="6344106" y="3987029"/>
              <a:ext cx="1002018" cy="62378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indent="0" algn="l">
                <a:buNone/>
              </a:pPr>
              <a:endParaRPr lang="en-US" sz="1400" dirty="0" smtClean="0">
                <a:solidFill>
                  <a:schemeClr val="accent3"/>
                </a:solidFill>
                <a:latin typeface="+mn-lt"/>
              </a:endParaRPr>
            </a:p>
          </p:txBody>
        </p:sp>
        <p:sp>
          <p:nvSpPr>
            <p:cNvPr id="143" name="BainCircle1"/>
            <p:cNvSpPr txBox="1">
              <a:spLocks noChangeAspect="1"/>
            </p:cNvSpPr>
            <p:nvPr/>
          </p:nvSpPr>
          <p:spPr bwMode="gray">
            <a:xfrm>
              <a:off x="8433841" y="1818821"/>
              <a:ext cx="1002018" cy="62378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indent="0" algn="l">
                <a:buNone/>
              </a:pPr>
              <a:endParaRPr lang="en-US" sz="1400" dirty="0" smtClean="0">
                <a:solidFill>
                  <a:schemeClr val="accent3"/>
                </a:solidFill>
                <a:latin typeface="+mn-lt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8366155" y="5754261"/>
              <a:ext cx="1463806" cy="349702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indent="0" algn="ctr">
                <a:buNone/>
              </a:pPr>
              <a:r>
                <a:rPr lang="pt-BR" sz="1800" b="1" dirty="0" smtClean="0">
                  <a:solidFill>
                    <a:srgbClr val="5C5C5C"/>
                  </a:solidFill>
                </a:rPr>
                <a:t>10%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0605222" y="4179654"/>
              <a:ext cx="1118208" cy="349702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indent="0" algn="ctr">
                <a:buNone/>
              </a:pPr>
              <a:r>
                <a:rPr lang="pt-BR" sz="1800" b="1" dirty="0" smtClean="0">
                  <a:solidFill>
                    <a:srgbClr val="5C5C5C"/>
                  </a:solidFill>
                </a:rPr>
                <a:t>12%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411249" y="1951202"/>
              <a:ext cx="1118208" cy="462500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indent="0" algn="ctr">
                <a:buNone/>
              </a:pPr>
              <a:r>
                <a:rPr lang="pt-BR" sz="1800" b="1" dirty="0" smtClean="0">
                  <a:solidFill>
                    <a:srgbClr val="CC0000"/>
                  </a:solidFill>
                </a:rPr>
                <a:t>42%</a:t>
              </a:r>
            </a:p>
          </p:txBody>
        </p:sp>
      </p:grpSp>
      <p:pic>
        <p:nvPicPr>
          <p:cNvPr id="149" name="Picture 1" descr="image001"/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764" y="3234707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Picture 1" descr="image001"/>
          <p:cNvPicPr>
            <a:picLocks noChangeAspect="1" noChangeArrowheads="1"/>
          </p:cNvPicPr>
          <p:nvPr/>
        </p:nvPicPr>
        <p:blipFill>
          <a:blip r:embed="rId4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659" y="3244370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Picture 1" descr="image001"/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410" y="4044935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Picture 1" descr="image001"/>
          <p:cNvPicPr>
            <a:picLocks noChangeAspect="1" noChangeArrowheads="1"/>
          </p:cNvPicPr>
          <p:nvPr/>
        </p:nvPicPr>
        <p:blipFill>
          <a:blip r:embed="rId4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078" y="2051987"/>
            <a:ext cx="323508" cy="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Picture 1" descr="image001"/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776" y="4114071"/>
            <a:ext cx="345620" cy="32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" name="btfpNotesBox218750"/>
          <p:cNvSpPr txBox="1"/>
          <p:nvPr>
            <p:custDataLst>
              <p:tags r:id="rId5"/>
            </p:custDataLst>
          </p:nvPr>
        </p:nvSpPr>
        <p:spPr>
          <a:xfrm>
            <a:off x="228600" y="6455489"/>
            <a:ext cx="11569700" cy="123111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800" dirty="0" smtClean="0">
                <a:solidFill>
                  <a:srgbClr val="000000"/>
                </a:solidFill>
              </a:rPr>
              <a:t>Fonte: Pesquisa realizada no dia 08 de Novembro de 2018 durante o CONAHP (N=180-250); Análise da Bain</a:t>
            </a:r>
          </a:p>
        </p:txBody>
      </p:sp>
    </p:spTree>
    <p:extLst>
      <p:ext uri="{BB962C8B-B14F-4D97-AF65-F5344CB8AC3E}">
        <p14:creationId xmlns:p14="http://schemas.microsoft.com/office/powerpoint/2010/main" val="1412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tfpLayoutConfig" hidden="1"/>
          <p:cNvSpPr txBox="1"/>
          <p:nvPr/>
        </p:nvSpPr>
        <p:spPr bwMode="gray">
          <a:xfrm>
            <a:off x="12700" y="12700"/>
            <a:ext cx="431776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alpha val="0"/>
                  </a:srgbClr>
                </a:solidFill>
                <a:effectLst/>
                <a:uLnTx/>
                <a:uFillTx/>
                <a:latin typeface="Arial"/>
                <a:ea typeface="Malgun Gothic"/>
                <a:cs typeface="+mn-cs"/>
              </a:rPr>
              <a:t>overall_0_131600703282246985 columns_1_131600694444874709 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334963" y="1888303"/>
            <a:ext cx="3868614" cy="118069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ea typeface="Malgun Gothic"/>
                <a:cs typeface="+mn-cs"/>
              </a:rPr>
              <a:t>Obrigado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40468" y="1268413"/>
            <a:ext cx="11517549" cy="2971201"/>
            <a:chOff x="340468" y="3432182"/>
            <a:chExt cx="11517549" cy="2971201"/>
          </a:xfrm>
        </p:grpSpPr>
        <p:sp>
          <p:nvSpPr>
            <p:cNvPr id="12" name="Freeform 11"/>
            <p:cNvSpPr/>
            <p:nvPr/>
          </p:nvSpPr>
          <p:spPr bwMode="gray">
            <a:xfrm>
              <a:off x="340468" y="3432182"/>
              <a:ext cx="11517549" cy="2232741"/>
            </a:xfrm>
            <a:custGeom>
              <a:avLst/>
              <a:gdLst>
                <a:gd name="connsiteX0" fmla="*/ 0 w 11517549"/>
                <a:gd name="connsiteY0" fmla="*/ 1887166 h 1887166"/>
                <a:gd name="connsiteX1" fmla="*/ 8171234 w 11517549"/>
                <a:gd name="connsiteY1" fmla="*/ 1887166 h 1887166"/>
                <a:gd name="connsiteX2" fmla="*/ 9105089 w 11517549"/>
                <a:gd name="connsiteY2" fmla="*/ 58366 h 1887166"/>
                <a:gd name="connsiteX3" fmla="*/ 7704306 w 11517549"/>
                <a:gd name="connsiteY3" fmla="*/ 204281 h 1887166"/>
                <a:gd name="connsiteX4" fmla="*/ 7247106 w 11517549"/>
                <a:gd name="connsiteY4" fmla="*/ 145915 h 1887166"/>
                <a:gd name="connsiteX5" fmla="*/ 9542834 w 11517549"/>
                <a:gd name="connsiteY5" fmla="*/ 0 h 1887166"/>
                <a:gd name="connsiteX6" fmla="*/ 8599251 w 11517549"/>
                <a:gd name="connsiteY6" fmla="*/ 1887166 h 1887166"/>
                <a:gd name="connsiteX7" fmla="*/ 11517549 w 11517549"/>
                <a:gd name="connsiteY7" fmla="*/ 1887166 h 1887166"/>
                <a:gd name="connsiteX0" fmla="*/ 0 w 11517549"/>
                <a:gd name="connsiteY0" fmla="*/ 1887166 h 1887166"/>
                <a:gd name="connsiteX1" fmla="*/ 8171234 w 11517549"/>
                <a:gd name="connsiteY1" fmla="*/ 1887166 h 1887166"/>
                <a:gd name="connsiteX2" fmla="*/ 9105089 w 11517549"/>
                <a:gd name="connsiteY2" fmla="*/ 58366 h 1887166"/>
                <a:gd name="connsiteX3" fmla="*/ 7704306 w 11517549"/>
                <a:gd name="connsiteY3" fmla="*/ 204281 h 1887166"/>
                <a:gd name="connsiteX4" fmla="*/ 7247106 w 11517549"/>
                <a:gd name="connsiteY4" fmla="*/ 145915 h 1887166"/>
                <a:gd name="connsiteX5" fmla="*/ 9542834 w 11517549"/>
                <a:gd name="connsiteY5" fmla="*/ 0 h 1887166"/>
                <a:gd name="connsiteX6" fmla="*/ 8599251 w 11517549"/>
                <a:gd name="connsiteY6" fmla="*/ 1887166 h 1887166"/>
                <a:gd name="connsiteX7" fmla="*/ 11517549 w 11517549"/>
                <a:gd name="connsiteY7" fmla="*/ 1887166 h 1887166"/>
                <a:gd name="connsiteX0" fmla="*/ 0 w 11517549"/>
                <a:gd name="connsiteY0" fmla="*/ 1887166 h 1887166"/>
                <a:gd name="connsiteX1" fmla="*/ 8171234 w 11517549"/>
                <a:gd name="connsiteY1" fmla="*/ 1887166 h 1887166"/>
                <a:gd name="connsiteX2" fmla="*/ 9105089 w 11517549"/>
                <a:gd name="connsiteY2" fmla="*/ 58366 h 1887166"/>
                <a:gd name="connsiteX3" fmla="*/ 7704306 w 11517549"/>
                <a:gd name="connsiteY3" fmla="*/ 204281 h 1887166"/>
                <a:gd name="connsiteX4" fmla="*/ 7247106 w 11517549"/>
                <a:gd name="connsiteY4" fmla="*/ 145915 h 1887166"/>
                <a:gd name="connsiteX5" fmla="*/ 9542834 w 11517549"/>
                <a:gd name="connsiteY5" fmla="*/ 0 h 1887166"/>
                <a:gd name="connsiteX6" fmla="*/ 8599251 w 11517549"/>
                <a:gd name="connsiteY6" fmla="*/ 1887166 h 1887166"/>
                <a:gd name="connsiteX7" fmla="*/ 11517549 w 11517549"/>
                <a:gd name="connsiteY7" fmla="*/ 1887166 h 1887166"/>
                <a:gd name="connsiteX0" fmla="*/ 0 w 11517549"/>
                <a:gd name="connsiteY0" fmla="*/ 1829905 h 1829905"/>
                <a:gd name="connsiteX1" fmla="*/ 8171234 w 11517549"/>
                <a:gd name="connsiteY1" fmla="*/ 1829905 h 1829905"/>
                <a:gd name="connsiteX2" fmla="*/ 9105089 w 11517549"/>
                <a:gd name="connsiteY2" fmla="*/ 1105 h 1829905"/>
                <a:gd name="connsiteX3" fmla="*/ 7704306 w 11517549"/>
                <a:gd name="connsiteY3" fmla="*/ 147020 h 1829905"/>
                <a:gd name="connsiteX4" fmla="*/ 7247106 w 11517549"/>
                <a:gd name="connsiteY4" fmla="*/ 88654 h 1829905"/>
                <a:gd name="connsiteX5" fmla="*/ 9244255 w 11517549"/>
                <a:gd name="connsiteY5" fmla="*/ 73368 h 1829905"/>
                <a:gd name="connsiteX6" fmla="*/ 8599251 w 11517549"/>
                <a:gd name="connsiteY6" fmla="*/ 1829905 h 1829905"/>
                <a:gd name="connsiteX7" fmla="*/ 11517549 w 11517549"/>
                <a:gd name="connsiteY7" fmla="*/ 1829905 h 1829905"/>
                <a:gd name="connsiteX0" fmla="*/ 0 w 11517549"/>
                <a:gd name="connsiteY0" fmla="*/ 2066494 h 2066494"/>
                <a:gd name="connsiteX1" fmla="*/ 8171234 w 11517549"/>
                <a:gd name="connsiteY1" fmla="*/ 2066494 h 2066494"/>
                <a:gd name="connsiteX2" fmla="*/ 9105089 w 11517549"/>
                <a:gd name="connsiteY2" fmla="*/ 237694 h 2066494"/>
                <a:gd name="connsiteX3" fmla="*/ 7704306 w 11517549"/>
                <a:gd name="connsiteY3" fmla="*/ 383609 h 2066494"/>
                <a:gd name="connsiteX4" fmla="*/ 7247106 w 11517549"/>
                <a:gd name="connsiteY4" fmla="*/ 325243 h 2066494"/>
                <a:gd name="connsiteX5" fmla="*/ 9244255 w 11517549"/>
                <a:gd name="connsiteY5" fmla="*/ 309957 h 2066494"/>
                <a:gd name="connsiteX6" fmla="*/ 8599251 w 11517549"/>
                <a:gd name="connsiteY6" fmla="*/ 2066494 h 2066494"/>
                <a:gd name="connsiteX7" fmla="*/ 11517549 w 11517549"/>
                <a:gd name="connsiteY7" fmla="*/ 2066494 h 2066494"/>
                <a:gd name="connsiteX0" fmla="*/ 0 w 11517549"/>
                <a:gd name="connsiteY0" fmla="*/ 2066494 h 2066494"/>
                <a:gd name="connsiteX1" fmla="*/ 8171234 w 11517549"/>
                <a:gd name="connsiteY1" fmla="*/ 2066494 h 2066494"/>
                <a:gd name="connsiteX2" fmla="*/ 9105089 w 11517549"/>
                <a:gd name="connsiteY2" fmla="*/ 237694 h 2066494"/>
                <a:gd name="connsiteX3" fmla="*/ 7704306 w 11517549"/>
                <a:gd name="connsiteY3" fmla="*/ 383609 h 2066494"/>
                <a:gd name="connsiteX4" fmla="*/ 7247106 w 11517549"/>
                <a:gd name="connsiteY4" fmla="*/ 325243 h 2066494"/>
                <a:gd name="connsiteX5" fmla="*/ 9244255 w 11517549"/>
                <a:gd name="connsiteY5" fmla="*/ 309957 h 2066494"/>
                <a:gd name="connsiteX6" fmla="*/ 8599251 w 11517549"/>
                <a:gd name="connsiteY6" fmla="*/ 2066494 h 2066494"/>
                <a:gd name="connsiteX7" fmla="*/ 11517549 w 11517549"/>
                <a:gd name="connsiteY7" fmla="*/ 2066494 h 2066494"/>
                <a:gd name="connsiteX0" fmla="*/ 0 w 11517549"/>
                <a:gd name="connsiteY0" fmla="*/ 2066494 h 2066494"/>
                <a:gd name="connsiteX1" fmla="*/ 8171234 w 11517549"/>
                <a:gd name="connsiteY1" fmla="*/ 2066494 h 2066494"/>
                <a:gd name="connsiteX2" fmla="*/ 9105089 w 11517549"/>
                <a:gd name="connsiteY2" fmla="*/ 237694 h 2066494"/>
                <a:gd name="connsiteX3" fmla="*/ 7704306 w 11517549"/>
                <a:gd name="connsiteY3" fmla="*/ 383609 h 2066494"/>
                <a:gd name="connsiteX4" fmla="*/ 7247106 w 11517549"/>
                <a:gd name="connsiteY4" fmla="*/ 325243 h 2066494"/>
                <a:gd name="connsiteX5" fmla="*/ 9244255 w 11517549"/>
                <a:gd name="connsiteY5" fmla="*/ 309957 h 2066494"/>
                <a:gd name="connsiteX6" fmla="*/ 8599251 w 11517549"/>
                <a:gd name="connsiteY6" fmla="*/ 2066494 h 2066494"/>
                <a:gd name="connsiteX7" fmla="*/ 11517549 w 11517549"/>
                <a:gd name="connsiteY7" fmla="*/ 2066494 h 2066494"/>
                <a:gd name="connsiteX0" fmla="*/ 0 w 11517549"/>
                <a:gd name="connsiteY0" fmla="*/ 2066494 h 2066494"/>
                <a:gd name="connsiteX1" fmla="*/ 8171234 w 11517549"/>
                <a:gd name="connsiteY1" fmla="*/ 2066494 h 2066494"/>
                <a:gd name="connsiteX2" fmla="*/ 9105089 w 11517549"/>
                <a:gd name="connsiteY2" fmla="*/ 237694 h 2066494"/>
                <a:gd name="connsiteX3" fmla="*/ 7704306 w 11517549"/>
                <a:gd name="connsiteY3" fmla="*/ 383609 h 2066494"/>
                <a:gd name="connsiteX4" fmla="*/ 7247106 w 11517549"/>
                <a:gd name="connsiteY4" fmla="*/ 325243 h 2066494"/>
                <a:gd name="connsiteX5" fmla="*/ 9527905 w 11517549"/>
                <a:gd name="connsiteY5" fmla="*/ 119613 h 2066494"/>
                <a:gd name="connsiteX6" fmla="*/ 8599251 w 11517549"/>
                <a:gd name="connsiteY6" fmla="*/ 2066494 h 2066494"/>
                <a:gd name="connsiteX7" fmla="*/ 11517549 w 11517549"/>
                <a:gd name="connsiteY7" fmla="*/ 2066494 h 2066494"/>
                <a:gd name="connsiteX0" fmla="*/ 0 w 11517549"/>
                <a:gd name="connsiteY0" fmla="*/ 2066494 h 2066494"/>
                <a:gd name="connsiteX1" fmla="*/ 8171234 w 11517549"/>
                <a:gd name="connsiteY1" fmla="*/ 2066494 h 2066494"/>
                <a:gd name="connsiteX2" fmla="*/ 9105089 w 11517549"/>
                <a:gd name="connsiteY2" fmla="*/ 237694 h 2066494"/>
                <a:gd name="connsiteX3" fmla="*/ 7704306 w 11517549"/>
                <a:gd name="connsiteY3" fmla="*/ 383609 h 2066494"/>
                <a:gd name="connsiteX4" fmla="*/ 7247106 w 11517549"/>
                <a:gd name="connsiteY4" fmla="*/ 325243 h 2066494"/>
                <a:gd name="connsiteX5" fmla="*/ 9527905 w 11517549"/>
                <a:gd name="connsiteY5" fmla="*/ 119613 h 2066494"/>
                <a:gd name="connsiteX6" fmla="*/ 8599251 w 11517549"/>
                <a:gd name="connsiteY6" fmla="*/ 2066494 h 2066494"/>
                <a:gd name="connsiteX7" fmla="*/ 11517549 w 11517549"/>
                <a:gd name="connsiteY7" fmla="*/ 2066494 h 2066494"/>
                <a:gd name="connsiteX0" fmla="*/ 0 w 11517549"/>
                <a:gd name="connsiteY0" fmla="*/ 2065705 h 2065705"/>
                <a:gd name="connsiteX1" fmla="*/ 8171234 w 11517549"/>
                <a:gd name="connsiteY1" fmla="*/ 2065705 h 2065705"/>
                <a:gd name="connsiteX2" fmla="*/ 9105089 w 11517549"/>
                <a:gd name="connsiteY2" fmla="*/ 236905 h 2065705"/>
                <a:gd name="connsiteX3" fmla="*/ 7704306 w 11517549"/>
                <a:gd name="connsiteY3" fmla="*/ 382820 h 2065705"/>
                <a:gd name="connsiteX4" fmla="*/ 7247106 w 11517549"/>
                <a:gd name="connsiteY4" fmla="*/ 324454 h 2065705"/>
                <a:gd name="connsiteX5" fmla="*/ 9527905 w 11517549"/>
                <a:gd name="connsiteY5" fmla="*/ 118824 h 2065705"/>
                <a:gd name="connsiteX6" fmla="*/ 8599251 w 11517549"/>
                <a:gd name="connsiteY6" fmla="*/ 2065705 h 2065705"/>
                <a:gd name="connsiteX7" fmla="*/ 11517549 w 11517549"/>
                <a:gd name="connsiteY7" fmla="*/ 2065705 h 2065705"/>
                <a:gd name="connsiteX0" fmla="*/ 0 w 11517549"/>
                <a:gd name="connsiteY0" fmla="*/ 2065705 h 2065705"/>
                <a:gd name="connsiteX1" fmla="*/ 8171234 w 11517549"/>
                <a:gd name="connsiteY1" fmla="*/ 2065705 h 2065705"/>
                <a:gd name="connsiteX2" fmla="*/ 9105089 w 11517549"/>
                <a:gd name="connsiteY2" fmla="*/ 236905 h 2065705"/>
                <a:gd name="connsiteX3" fmla="*/ 7704306 w 11517549"/>
                <a:gd name="connsiteY3" fmla="*/ 382820 h 2065705"/>
                <a:gd name="connsiteX4" fmla="*/ 7247106 w 11517549"/>
                <a:gd name="connsiteY4" fmla="*/ 324454 h 2065705"/>
                <a:gd name="connsiteX5" fmla="*/ 9527905 w 11517549"/>
                <a:gd name="connsiteY5" fmla="*/ 118824 h 2065705"/>
                <a:gd name="connsiteX6" fmla="*/ 8599251 w 11517549"/>
                <a:gd name="connsiteY6" fmla="*/ 2065705 h 2065705"/>
                <a:gd name="connsiteX7" fmla="*/ 11517549 w 11517549"/>
                <a:gd name="connsiteY7" fmla="*/ 2065705 h 2065705"/>
                <a:gd name="connsiteX0" fmla="*/ 0 w 11517549"/>
                <a:gd name="connsiteY0" fmla="*/ 2283074 h 2283074"/>
                <a:gd name="connsiteX1" fmla="*/ 8171234 w 11517549"/>
                <a:gd name="connsiteY1" fmla="*/ 2283074 h 2283074"/>
                <a:gd name="connsiteX2" fmla="*/ 9105089 w 11517549"/>
                <a:gd name="connsiteY2" fmla="*/ 454274 h 2283074"/>
                <a:gd name="connsiteX3" fmla="*/ 7704306 w 11517549"/>
                <a:gd name="connsiteY3" fmla="*/ 600189 h 2283074"/>
                <a:gd name="connsiteX4" fmla="*/ 7247106 w 11517549"/>
                <a:gd name="connsiteY4" fmla="*/ 541823 h 2283074"/>
                <a:gd name="connsiteX5" fmla="*/ 9527905 w 11517549"/>
                <a:gd name="connsiteY5" fmla="*/ 336193 h 2283074"/>
                <a:gd name="connsiteX6" fmla="*/ 8599251 w 11517549"/>
                <a:gd name="connsiteY6" fmla="*/ 2283074 h 2283074"/>
                <a:gd name="connsiteX7" fmla="*/ 11517549 w 11517549"/>
                <a:gd name="connsiteY7" fmla="*/ 2283074 h 2283074"/>
                <a:gd name="connsiteX0" fmla="*/ 0 w 11517549"/>
                <a:gd name="connsiteY0" fmla="*/ 2343828 h 2343828"/>
                <a:gd name="connsiteX1" fmla="*/ 8171234 w 11517549"/>
                <a:gd name="connsiteY1" fmla="*/ 2343828 h 2343828"/>
                <a:gd name="connsiteX2" fmla="*/ 9105089 w 11517549"/>
                <a:gd name="connsiteY2" fmla="*/ 515028 h 2343828"/>
                <a:gd name="connsiteX3" fmla="*/ 7704306 w 11517549"/>
                <a:gd name="connsiteY3" fmla="*/ 660943 h 2343828"/>
                <a:gd name="connsiteX4" fmla="*/ 7247106 w 11517549"/>
                <a:gd name="connsiteY4" fmla="*/ 602577 h 2343828"/>
                <a:gd name="connsiteX5" fmla="*/ 9527905 w 11517549"/>
                <a:gd name="connsiteY5" fmla="*/ 396947 h 2343828"/>
                <a:gd name="connsiteX6" fmla="*/ 8599251 w 11517549"/>
                <a:gd name="connsiteY6" fmla="*/ 2343828 h 2343828"/>
                <a:gd name="connsiteX7" fmla="*/ 11517549 w 11517549"/>
                <a:gd name="connsiteY7" fmla="*/ 2343828 h 2343828"/>
                <a:gd name="connsiteX0" fmla="*/ 0 w 11517549"/>
                <a:gd name="connsiteY0" fmla="*/ 2368625 h 2368625"/>
                <a:gd name="connsiteX1" fmla="*/ 8171234 w 11517549"/>
                <a:gd name="connsiteY1" fmla="*/ 2368625 h 2368625"/>
                <a:gd name="connsiteX2" fmla="*/ 9105089 w 11517549"/>
                <a:gd name="connsiteY2" fmla="*/ 539825 h 2368625"/>
                <a:gd name="connsiteX3" fmla="*/ 7704306 w 11517549"/>
                <a:gd name="connsiteY3" fmla="*/ 685740 h 2368625"/>
                <a:gd name="connsiteX4" fmla="*/ 7247106 w 11517549"/>
                <a:gd name="connsiteY4" fmla="*/ 627374 h 2368625"/>
                <a:gd name="connsiteX5" fmla="*/ 9527905 w 11517549"/>
                <a:gd name="connsiteY5" fmla="*/ 421744 h 2368625"/>
                <a:gd name="connsiteX6" fmla="*/ 8599251 w 11517549"/>
                <a:gd name="connsiteY6" fmla="*/ 2368625 h 2368625"/>
                <a:gd name="connsiteX7" fmla="*/ 11517549 w 11517549"/>
                <a:gd name="connsiteY7" fmla="*/ 2368625 h 2368625"/>
                <a:gd name="connsiteX0" fmla="*/ 0 w 11517549"/>
                <a:gd name="connsiteY0" fmla="*/ 2368625 h 2368625"/>
                <a:gd name="connsiteX1" fmla="*/ 8171234 w 11517549"/>
                <a:gd name="connsiteY1" fmla="*/ 2368625 h 2368625"/>
                <a:gd name="connsiteX2" fmla="*/ 9105089 w 11517549"/>
                <a:gd name="connsiteY2" fmla="*/ 539825 h 2368625"/>
                <a:gd name="connsiteX3" fmla="*/ 7704306 w 11517549"/>
                <a:gd name="connsiteY3" fmla="*/ 685740 h 2368625"/>
                <a:gd name="connsiteX4" fmla="*/ 7247106 w 11517549"/>
                <a:gd name="connsiteY4" fmla="*/ 627374 h 2368625"/>
                <a:gd name="connsiteX5" fmla="*/ 9527905 w 11517549"/>
                <a:gd name="connsiteY5" fmla="*/ 421744 h 2368625"/>
                <a:gd name="connsiteX6" fmla="*/ 8599251 w 11517549"/>
                <a:gd name="connsiteY6" fmla="*/ 2368625 h 2368625"/>
                <a:gd name="connsiteX7" fmla="*/ 11517549 w 11517549"/>
                <a:gd name="connsiteY7" fmla="*/ 2368625 h 2368625"/>
                <a:gd name="connsiteX0" fmla="*/ 0 w 11517549"/>
                <a:gd name="connsiteY0" fmla="*/ 2704862 h 2704862"/>
                <a:gd name="connsiteX1" fmla="*/ 8171234 w 11517549"/>
                <a:gd name="connsiteY1" fmla="*/ 2704862 h 2704862"/>
                <a:gd name="connsiteX2" fmla="*/ 9105089 w 11517549"/>
                <a:gd name="connsiteY2" fmla="*/ 876062 h 2704862"/>
                <a:gd name="connsiteX3" fmla="*/ 7704306 w 11517549"/>
                <a:gd name="connsiteY3" fmla="*/ 1021977 h 2704862"/>
                <a:gd name="connsiteX4" fmla="*/ 7247106 w 11517549"/>
                <a:gd name="connsiteY4" fmla="*/ 963611 h 2704862"/>
                <a:gd name="connsiteX5" fmla="*/ 9527905 w 11517549"/>
                <a:gd name="connsiteY5" fmla="*/ 757981 h 2704862"/>
                <a:gd name="connsiteX6" fmla="*/ 8599251 w 11517549"/>
                <a:gd name="connsiteY6" fmla="*/ 2704862 h 2704862"/>
                <a:gd name="connsiteX7" fmla="*/ 11517549 w 11517549"/>
                <a:gd name="connsiteY7" fmla="*/ 2704862 h 2704862"/>
                <a:gd name="connsiteX0" fmla="*/ 0 w 11517549"/>
                <a:gd name="connsiteY0" fmla="*/ 2699702 h 2699702"/>
                <a:gd name="connsiteX1" fmla="*/ 8171234 w 11517549"/>
                <a:gd name="connsiteY1" fmla="*/ 2699702 h 2699702"/>
                <a:gd name="connsiteX2" fmla="*/ 9105089 w 11517549"/>
                <a:gd name="connsiteY2" fmla="*/ 870902 h 2699702"/>
                <a:gd name="connsiteX3" fmla="*/ 7704306 w 11517549"/>
                <a:gd name="connsiteY3" fmla="*/ 1016817 h 2699702"/>
                <a:gd name="connsiteX4" fmla="*/ 7247106 w 11517549"/>
                <a:gd name="connsiteY4" fmla="*/ 958451 h 2699702"/>
                <a:gd name="connsiteX5" fmla="*/ 9527905 w 11517549"/>
                <a:gd name="connsiteY5" fmla="*/ 752821 h 2699702"/>
                <a:gd name="connsiteX6" fmla="*/ 8599251 w 11517549"/>
                <a:gd name="connsiteY6" fmla="*/ 2699702 h 2699702"/>
                <a:gd name="connsiteX7" fmla="*/ 11517549 w 11517549"/>
                <a:gd name="connsiteY7" fmla="*/ 2699702 h 2699702"/>
                <a:gd name="connsiteX0" fmla="*/ 0 w 11517549"/>
                <a:gd name="connsiteY0" fmla="*/ 2699702 h 2699702"/>
                <a:gd name="connsiteX1" fmla="*/ 8171234 w 11517549"/>
                <a:gd name="connsiteY1" fmla="*/ 2699702 h 2699702"/>
                <a:gd name="connsiteX2" fmla="*/ 9105089 w 11517549"/>
                <a:gd name="connsiteY2" fmla="*/ 870902 h 2699702"/>
                <a:gd name="connsiteX3" fmla="*/ 7704306 w 11517549"/>
                <a:gd name="connsiteY3" fmla="*/ 1016817 h 2699702"/>
                <a:gd name="connsiteX4" fmla="*/ 7247106 w 11517549"/>
                <a:gd name="connsiteY4" fmla="*/ 958451 h 2699702"/>
                <a:gd name="connsiteX5" fmla="*/ 9527905 w 11517549"/>
                <a:gd name="connsiteY5" fmla="*/ 752821 h 2699702"/>
                <a:gd name="connsiteX6" fmla="*/ 8599251 w 11517549"/>
                <a:gd name="connsiteY6" fmla="*/ 2699702 h 2699702"/>
                <a:gd name="connsiteX7" fmla="*/ 11517549 w 11517549"/>
                <a:gd name="connsiteY7" fmla="*/ 2699702 h 2699702"/>
                <a:gd name="connsiteX0" fmla="*/ 0 w 11517549"/>
                <a:gd name="connsiteY0" fmla="*/ 2771589 h 2771589"/>
                <a:gd name="connsiteX1" fmla="*/ 8171234 w 11517549"/>
                <a:gd name="connsiteY1" fmla="*/ 2771589 h 2771589"/>
                <a:gd name="connsiteX2" fmla="*/ 9105089 w 11517549"/>
                <a:gd name="connsiteY2" fmla="*/ 942789 h 2771589"/>
                <a:gd name="connsiteX3" fmla="*/ 7704306 w 11517549"/>
                <a:gd name="connsiteY3" fmla="*/ 1088704 h 2771589"/>
                <a:gd name="connsiteX4" fmla="*/ 7247106 w 11517549"/>
                <a:gd name="connsiteY4" fmla="*/ 1030338 h 2771589"/>
                <a:gd name="connsiteX5" fmla="*/ 9527905 w 11517549"/>
                <a:gd name="connsiteY5" fmla="*/ 824708 h 2771589"/>
                <a:gd name="connsiteX6" fmla="*/ 8599251 w 11517549"/>
                <a:gd name="connsiteY6" fmla="*/ 2771589 h 2771589"/>
                <a:gd name="connsiteX7" fmla="*/ 11517549 w 11517549"/>
                <a:gd name="connsiteY7" fmla="*/ 2771589 h 2771589"/>
                <a:gd name="connsiteX0" fmla="*/ 0 w 11517549"/>
                <a:gd name="connsiteY0" fmla="*/ 2771589 h 2771589"/>
                <a:gd name="connsiteX1" fmla="*/ 8171234 w 11517549"/>
                <a:gd name="connsiteY1" fmla="*/ 2771589 h 2771589"/>
                <a:gd name="connsiteX2" fmla="*/ 9105089 w 11517549"/>
                <a:gd name="connsiteY2" fmla="*/ 942789 h 2771589"/>
                <a:gd name="connsiteX3" fmla="*/ 7704306 w 11517549"/>
                <a:gd name="connsiteY3" fmla="*/ 1088704 h 2771589"/>
                <a:gd name="connsiteX4" fmla="*/ 7247106 w 11517549"/>
                <a:gd name="connsiteY4" fmla="*/ 1030338 h 2771589"/>
                <a:gd name="connsiteX5" fmla="*/ 9527905 w 11517549"/>
                <a:gd name="connsiteY5" fmla="*/ 824708 h 2771589"/>
                <a:gd name="connsiteX6" fmla="*/ 8599251 w 11517549"/>
                <a:gd name="connsiteY6" fmla="*/ 2771589 h 2771589"/>
                <a:gd name="connsiteX7" fmla="*/ 11517549 w 11517549"/>
                <a:gd name="connsiteY7" fmla="*/ 2771589 h 2771589"/>
                <a:gd name="connsiteX0" fmla="*/ 0 w 11517549"/>
                <a:gd name="connsiteY0" fmla="*/ 2771589 h 2771589"/>
                <a:gd name="connsiteX1" fmla="*/ 8171234 w 11517549"/>
                <a:gd name="connsiteY1" fmla="*/ 2771589 h 2771589"/>
                <a:gd name="connsiteX2" fmla="*/ 9105089 w 11517549"/>
                <a:gd name="connsiteY2" fmla="*/ 942789 h 2771589"/>
                <a:gd name="connsiteX3" fmla="*/ 7704306 w 11517549"/>
                <a:gd name="connsiteY3" fmla="*/ 1088704 h 2771589"/>
                <a:gd name="connsiteX4" fmla="*/ 7247106 w 11517549"/>
                <a:gd name="connsiteY4" fmla="*/ 1030338 h 2771589"/>
                <a:gd name="connsiteX5" fmla="*/ 9527905 w 11517549"/>
                <a:gd name="connsiteY5" fmla="*/ 824708 h 2771589"/>
                <a:gd name="connsiteX6" fmla="*/ 8599251 w 11517549"/>
                <a:gd name="connsiteY6" fmla="*/ 2771589 h 2771589"/>
                <a:gd name="connsiteX7" fmla="*/ 11517549 w 11517549"/>
                <a:gd name="connsiteY7" fmla="*/ 2771589 h 2771589"/>
                <a:gd name="connsiteX0" fmla="*/ 0 w 11517549"/>
                <a:gd name="connsiteY0" fmla="*/ 2771589 h 2771589"/>
                <a:gd name="connsiteX1" fmla="*/ 8171234 w 11517549"/>
                <a:gd name="connsiteY1" fmla="*/ 2771589 h 2771589"/>
                <a:gd name="connsiteX2" fmla="*/ 9105089 w 11517549"/>
                <a:gd name="connsiteY2" fmla="*/ 942789 h 2771589"/>
                <a:gd name="connsiteX3" fmla="*/ 7704306 w 11517549"/>
                <a:gd name="connsiteY3" fmla="*/ 1088704 h 2771589"/>
                <a:gd name="connsiteX4" fmla="*/ 7247106 w 11517549"/>
                <a:gd name="connsiteY4" fmla="*/ 1030338 h 2771589"/>
                <a:gd name="connsiteX5" fmla="*/ 9527905 w 11517549"/>
                <a:gd name="connsiteY5" fmla="*/ 824708 h 2771589"/>
                <a:gd name="connsiteX6" fmla="*/ 8599251 w 11517549"/>
                <a:gd name="connsiteY6" fmla="*/ 2771589 h 2771589"/>
                <a:gd name="connsiteX7" fmla="*/ 11517549 w 11517549"/>
                <a:gd name="connsiteY7" fmla="*/ 2771589 h 2771589"/>
                <a:gd name="connsiteX0" fmla="*/ 0 w 11517549"/>
                <a:gd name="connsiteY0" fmla="*/ 2781884 h 2781884"/>
                <a:gd name="connsiteX1" fmla="*/ 8171234 w 11517549"/>
                <a:gd name="connsiteY1" fmla="*/ 2781884 h 2781884"/>
                <a:gd name="connsiteX2" fmla="*/ 9105089 w 11517549"/>
                <a:gd name="connsiteY2" fmla="*/ 953084 h 2781884"/>
                <a:gd name="connsiteX3" fmla="*/ 7704306 w 11517549"/>
                <a:gd name="connsiteY3" fmla="*/ 1098999 h 2781884"/>
                <a:gd name="connsiteX4" fmla="*/ 7247106 w 11517549"/>
                <a:gd name="connsiteY4" fmla="*/ 1040633 h 2781884"/>
                <a:gd name="connsiteX5" fmla="*/ 9527905 w 11517549"/>
                <a:gd name="connsiteY5" fmla="*/ 835003 h 2781884"/>
                <a:gd name="connsiteX6" fmla="*/ 8599251 w 11517549"/>
                <a:gd name="connsiteY6" fmla="*/ 2781884 h 2781884"/>
                <a:gd name="connsiteX7" fmla="*/ 11517549 w 11517549"/>
                <a:gd name="connsiteY7" fmla="*/ 2781884 h 2781884"/>
                <a:gd name="connsiteX0" fmla="*/ 0 w 11517549"/>
                <a:gd name="connsiteY0" fmla="*/ 2781884 h 2781884"/>
                <a:gd name="connsiteX1" fmla="*/ 8171234 w 11517549"/>
                <a:gd name="connsiteY1" fmla="*/ 2781884 h 2781884"/>
                <a:gd name="connsiteX2" fmla="*/ 9105089 w 11517549"/>
                <a:gd name="connsiteY2" fmla="*/ 953084 h 2781884"/>
                <a:gd name="connsiteX3" fmla="*/ 7704306 w 11517549"/>
                <a:gd name="connsiteY3" fmla="*/ 1098999 h 2781884"/>
                <a:gd name="connsiteX4" fmla="*/ 7247106 w 11517549"/>
                <a:gd name="connsiteY4" fmla="*/ 1040633 h 2781884"/>
                <a:gd name="connsiteX5" fmla="*/ 9527905 w 11517549"/>
                <a:gd name="connsiteY5" fmla="*/ 835003 h 2781884"/>
                <a:gd name="connsiteX6" fmla="*/ 8599251 w 11517549"/>
                <a:gd name="connsiteY6" fmla="*/ 2781884 h 2781884"/>
                <a:gd name="connsiteX7" fmla="*/ 11517549 w 11517549"/>
                <a:gd name="connsiteY7" fmla="*/ 2781884 h 2781884"/>
                <a:gd name="connsiteX0" fmla="*/ 0 w 11517549"/>
                <a:gd name="connsiteY0" fmla="*/ 2781884 h 2781884"/>
                <a:gd name="connsiteX1" fmla="*/ 8171234 w 11517549"/>
                <a:gd name="connsiteY1" fmla="*/ 2781884 h 2781884"/>
                <a:gd name="connsiteX2" fmla="*/ 9105089 w 11517549"/>
                <a:gd name="connsiteY2" fmla="*/ 953084 h 2781884"/>
                <a:gd name="connsiteX3" fmla="*/ 7704306 w 11517549"/>
                <a:gd name="connsiteY3" fmla="*/ 1098999 h 2781884"/>
                <a:gd name="connsiteX4" fmla="*/ 7247106 w 11517549"/>
                <a:gd name="connsiteY4" fmla="*/ 1040633 h 2781884"/>
                <a:gd name="connsiteX5" fmla="*/ 9527905 w 11517549"/>
                <a:gd name="connsiteY5" fmla="*/ 835003 h 2781884"/>
                <a:gd name="connsiteX6" fmla="*/ 8599251 w 11517549"/>
                <a:gd name="connsiteY6" fmla="*/ 2781884 h 2781884"/>
                <a:gd name="connsiteX7" fmla="*/ 11517549 w 11517549"/>
                <a:gd name="connsiteY7" fmla="*/ 2781884 h 2781884"/>
                <a:gd name="connsiteX0" fmla="*/ 0 w 11517549"/>
                <a:gd name="connsiteY0" fmla="*/ 2781884 h 2781884"/>
                <a:gd name="connsiteX1" fmla="*/ 8171234 w 11517549"/>
                <a:gd name="connsiteY1" fmla="*/ 2781884 h 2781884"/>
                <a:gd name="connsiteX2" fmla="*/ 7704306 w 11517549"/>
                <a:gd name="connsiteY2" fmla="*/ 1098999 h 2781884"/>
                <a:gd name="connsiteX3" fmla="*/ 7247106 w 11517549"/>
                <a:gd name="connsiteY3" fmla="*/ 1040633 h 2781884"/>
                <a:gd name="connsiteX4" fmla="*/ 9527905 w 11517549"/>
                <a:gd name="connsiteY4" fmla="*/ 835003 h 2781884"/>
                <a:gd name="connsiteX5" fmla="*/ 8599251 w 11517549"/>
                <a:gd name="connsiteY5" fmla="*/ 2781884 h 2781884"/>
                <a:gd name="connsiteX6" fmla="*/ 11517549 w 11517549"/>
                <a:gd name="connsiteY6" fmla="*/ 2781884 h 2781884"/>
                <a:gd name="connsiteX0" fmla="*/ 0 w 11517549"/>
                <a:gd name="connsiteY0" fmla="*/ 1741251 h 1741251"/>
                <a:gd name="connsiteX1" fmla="*/ 8171234 w 11517549"/>
                <a:gd name="connsiteY1" fmla="*/ 1741251 h 1741251"/>
                <a:gd name="connsiteX2" fmla="*/ 7704306 w 11517549"/>
                <a:gd name="connsiteY2" fmla="*/ 58366 h 1741251"/>
                <a:gd name="connsiteX3" fmla="*/ 7247106 w 11517549"/>
                <a:gd name="connsiteY3" fmla="*/ 0 h 1741251"/>
                <a:gd name="connsiteX4" fmla="*/ 8599251 w 11517549"/>
                <a:gd name="connsiteY4" fmla="*/ 1741251 h 1741251"/>
                <a:gd name="connsiteX5" fmla="*/ 11517549 w 11517549"/>
                <a:gd name="connsiteY5" fmla="*/ 1741251 h 1741251"/>
                <a:gd name="connsiteX0" fmla="*/ 0 w 11517549"/>
                <a:gd name="connsiteY0" fmla="*/ 2240361 h 2240361"/>
                <a:gd name="connsiteX1" fmla="*/ 8171234 w 11517549"/>
                <a:gd name="connsiteY1" fmla="*/ 2240361 h 2240361"/>
                <a:gd name="connsiteX2" fmla="*/ 7704306 w 11517549"/>
                <a:gd name="connsiteY2" fmla="*/ 557476 h 2240361"/>
                <a:gd name="connsiteX3" fmla="*/ 8923506 w 11517549"/>
                <a:gd name="connsiteY3" fmla="*/ 0 h 2240361"/>
                <a:gd name="connsiteX4" fmla="*/ 8599251 w 11517549"/>
                <a:gd name="connsiteY4" fmla="*/ 2240361 h 2240361"/>
                <a:gd name="connsiteX5" fmla="*/ 11517549 w 11517549"/>
                <a:gd name="connsiteY5" fmla="*/ 2240361 h 2240361"/>
                <a:gd name="connsiteX0" fmla="*/ 0 w 11517549"/>
                <a:gd name="connsiteY0" fmla="*/ 2240361 h 2240361"/>
                <a:gd name="connsiteX1" fmla="*/ 8171234 w 11517549"/>
                <a:gd name="connsiteY1" fmla="*/ 2240361 h 2240361"/>
                <a:gd name="connsiteX2" fmla="*/ 8237706 w 11517549"/>
                <a:gd name="connsiteY2" fmla="*/ 8836 h 2240361"/>
                <a:gd name="connsiteX3" fmla="*/ 8923506 w 11517549"/>
                <a:gd name="connsiteY3" fmla="*/ 0 h 2240361"/>
                <a:gd name="connsiteX4" fmla="*/ 8599251 w 11517549"/>
                <a:gd name="connsiteY4" fmla="*/ 2240361 h 2240361"/>
                <a:gd name="connsiteX5" fmla="*/ 11517549 w 11517549"/>
                <a:gd name="connsiteY5" fmla="*/ 2240361 h 2240361"/>
                <a:gd name="connsiteX0" fmla="*/ 0 w 11517549"/>
                <a:gd name="connsiteY0" fmla="*/ 2240361 h 2240361"/>
                <a:gd name="connsiteX1" fmla="*/ 8171234 w 11517549"/>
                <a:gd name="connsiteY1" fmla="*/ 2240361 h 2240361"/>
                <a:gd name="connsiteX2" fmla="*/ 8237706 w 11517549"/>
                <a:gd name="connsiteY2" fmla="*/ 8836 h 2240361"/>
                <a:gd name="connsiteX3" fmla="*/ 8923506 w 11517549"/>
                <a:gd name="connsiteY3" fmla="*/ 0 h 2240361"/>
                <a:gd name="connsiteX4" fmla="*/ 8599251 w 11517549"/>
                <a:gd name="connsiteY4" fmla="*/ 2240361 h 2240361"/>
                <a:gd name="connsiteX5" fmla="*/ 11517549 w 11517549"/>
                <a:gd name="connsiteY5" fmla="*/ 2240361 h 2240361"/>
                <a:gd name="connsiteX0" fmla="*/ 0 w 11517549"/>
                <a:gd name="connsiteY0" fmla="*/ 2240361 h 2240361"/>
                <a:gd name="connsiteX1" fmla="*/ 8171234 w 11517549"/>
                <a:gd name="connsiteY1" fmla="*/ 2240361 h 2240361"/>
                <a:gd name="connsiteX2" fmla="*/ 8237706 w 11517549"/>
                <a:gd name="connsiteY2" fmla="*/ 8836 h 2240361"/>
                <a:gd name="connsiteX3" fmla="*/ 8923506 w 11517549"/>
                <a:gd name="connsiteY3" fmla="*/ 0 h 2240361"/>
                <a:gd name="connsiteX4" fmla="*/ 8599251 w 11517549"/>
                <a:gd name="connsiteY4" fmla="*/ 2240361 h 2240361"/>
                <a:gd name="connsiteX5" fmla="*/ 11517549 w 11517549"/>
                <a:gd name="connsiteY5" fmla="*/ 2240361 h 2240361"/>
                <a:gd name="connsiteX0" fmla="*/ 0 w 11517549"/>
                <a:gd name="connsiteY0" fmla="*/ 2232741 h 2232741"/>
                <a:gd name="connsiteX1" fmla="*/ 8171234 w 11517549"/>
                <a:gd name="connsiteY1" fmla="*/ 2232741 h 2232741"/>
                <a:gd name="connsiteX2" fmla="*/ 8237706 w 11517549"/>
                <a:gd name="connsiteY2" fmla="*/ 1216 h 2232741"/>
                <a:gd name="connsiteX3" fmla="*/ 8641566 w 11517549"/>
                <a:gd name="connsiteY3" fmla="*/ 0 h 2232741"/>
                <a:gd name="connsiteX4" fmla="*/ 8599251 w 11517549"/>
                <a:gd name="connsiteY4" fmla="*/ 2232741 h 2232741"/>
                <a:gd name="connsiteX5" fmla="*/ 11517549 w 11517549"/>
                <a:gd name="connsiteY5" fmla="*/ 2232741 h 2232741"/>
                <a:gd name="connsiteX0" fmla="*/ 0 w 11517549"/>
                <a:gd name="connsiteY0" fmla="*/ 2232741 h 2232741"/>
                <a:gd name="connsiteX1" fmla="*/ 8171234 w 11517549"/>
                <a:gd name="connsiteY1" fmla="*/ 2232741 h 2232741"/>
                <a:gd name="connsiteX2" fmla="*/ 8237706 w 11517549"/>
                <a:gd name="connsiteY2" fmla="*/ 1216 h 2232741"/>
                <a:gd name="connsiteX3" fmla="*/ 8641566 w 11517549"/>
                <a:gd name="connsiteY3" fmla="*/ 0 h 2232741"/>
                <a:gd name="connsiteX4" fmla="*/ 8599251 w 11517549"/>
                <a:gd name="connsiteY4" fmla="*/ 2232741 h 2232741"/>
                <a:gd name="connsiteX5" fmla="*/ 11517549 w 11517549"/>
                <a:gd name="connsiteY5" fmla="*/ 2232741 h 2232741"/>
                <a:gd name="connsiteX0" fmla="*/ 0 w 11517549"/>
                <a:gd name="connsiteY0" fmla="*/ 2232741 h 2232741"/>
                <a:gd name="connsiteX1" fmla="*/ 8171234 w 11517549"/>
                <a:gd name="connsiteY1" fmla="*/ 2232741 h 2232741"/>
                <a:gd name="connsiteX2" fmla="*/ 8119596 w 11517549"/>
                <a:gd name="connsiteY2" fmla="*/ 8836 h 2232741"/>
                <a:gd name="connsiteX3" fmla="*/ 8641566 w 11517549"/>
                <a:gd name="connsiteY3" fmla="*/ 0 h 2232741"/>
                <a:gd name="connsiteX4" fmla="*/ 8599251 w 11517549"/>
                <a:gd name="connsiteY4" fmla="*/ 2232741 h 2232741"/>
                <a:gd name="connsiteX5" fmla="*/ 11517549 w 11517549"/>
                <a:gd name="connsiteY5" fmla="*/ 2232741 h 2232741"/>
                <a:gd name="connsiteX0" fmla="*/ 0 w 11517549"/>
                <a:gd name="connsiteY0" fmla="*/ 2232741 h 2232741"/>
                <a:gd name="connsiteX1" fmla="*/ 8171234 w 11517549"/>
                <a:gd name="connsiteY1" fmla="*/ 2232741 h 2232741"/>
                <a:gd name="connsiteX2" fmla="*/ 8123406 w 11517549"/>
                <a:gd name="connsiteY2" fmla="*/ 1216 h 2232741"/>
                <a:gd name="connsiteX3" fmla="*/ 8641566 w 11517549"/>
                <a:gd name="connsiteY3" fmla="*/ 0 h 2232741"/>
                <a:gd name="connsiteX4" fmla="*/ 8599251 w 11517549"/>
                <a:gd name="connsiteY4" fmla="*/ 2232741 h 2232741"/>
                <a:gd name="connsiteX5" fmla="*/ 11517549 w 11517549"/>
                <a:gd name="connsiteY5" fmla="*/ 2232741 h 2232741"/>
                <a:gd name="connsiteX0" fmla="*/ 0 w 11517549"/>
                <a:gd name="connsiteY0" fmla="*/ 2232741 h 2232741"/>
                <a:gd name="connsiteX1" fmla="*/ 8171234 w 11517549"/>
                <a:gd name="connsiteY1" fmla="*/ 2232741 h 2232741"/>
                <a:gd name="connsiteX2" fmla="*/ 8123406 w 11517549"/>
                <a:gd name="connsiteY2" fmla="*/ 1216 h 2232741"/>
                <a:gd name="connsiteX3" fmla="*/ 8641566 w 11517549"/>
                <a:gd name="connsiteY3" fmla="*/ 0 h 2232741"/>
                <a:gd name="connsiteX4" fmla="*/ 8599251 w 11517549"/>
                <a:gd name="connsiteY4" fmla="*/ 2232741 h 2232741"/>
                <a:gd name="connsiteX5" fmla="*/ 11517549 w 11517549"/>
                <a:gd name="connsiteY5" fmla="*/ 2232741 h 223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549" h="2232741">
                  <a:moveTo>
                    <a:pt x="0" y="2232741"/>
                  </a:moveTo>
                  <a:lnTo>
                    <a:pt x="8171234" y="2232741"/>
                  </a:lnTo>
                  <a:cubicBezTo>
                    <a:pt x="8171315" y="1990360"/>
                    <a:pt x="8121217" y="180934"/>
                    <a:pt x="8123406" y="1216"/>
                  </a:cubicBezTo>
                  <a:lnTo>
                    <a:pt x="8641566" y="0"/>
                  </a:lnTo>
                  <a:cubicBezTo>
                    <a:pt x="8638324" y="185231"/>
                    <a:pt x="8607601" y="1992063"/>
                    <a:pt x="8599251" y="2232741"/>
                  </a:cubicBezTo>
                  <a:lnTo>
                    <a:pt x="11517549" y="2232741"/>
                  </a:lnTo>
                </a:path>
              </a:pathLst>
            </a:custGeom>
            <a:noFill/>
            <a:ln w="1905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7800" marR="0" lvl="0" indent="-177800" algn="ct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algun Gothic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 bwMode="gray">
            <a:xfrm>
              <a:off x="8513806" y="5981317"/>
              <a:ext cx="422066" cy="422066"/>
            </a:xfrm>
            <a:prstGeom prst="rect">
              <a:avLst/>
            </a:prstGeom>
            <a:noFill/>
            <a:ln w="1905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algun Gothic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217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" val="Rio de Janeiro"/>
  <p:tag name="MEKKOFORMATS" val="&lt;MekkoFormats&gt;&lt;NumberFormat DecimalSeparator=&quot;.&quot; ThousandSeparator=&quot;,&quot; NegativeNumberFormat=&quot;1&quot; /&gt;&lt;Font&gt;&lt;Output_Font_Name Default=&quot;Arial&quot; UsePPTTheme=&quot;True&quot; /&gt;&lt;/Font&gt;&lt;DateFormat CultureID=&quot;1046&quot; FormatString=&quot;M/d/yyyy&quot; /&gt;&lt;/MekkoFormats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_TEMPLATE" val="&lt;?xml version=&quot;1.0&quot; encoding=&quot;utf-8&quot;?&gt;&lt;Template&gt;&lt;Id&gt;0aff22eaed4650b99c242650d16a0b7c&lt;/Id&gt;&lt;Version&gt;6&lt;/Version&gt;&lt;/Template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CENTERX" val="50"/>
  <p:tag name="BTFPCENTERY" val="5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bEF46XZI08FFco8ahaAgq8d5ZsX8X/k+u6mlJLiJxcx2KbXnd/xOwdIodXQ97j3VxfFZ/donaMGe21+wavVkBGmEpwVGSBVOwwOVgkXmcqdpzkAtYq6j6Sc2F1JXVfyPfJPKv8mPaZvcBN9CoozmEaw4rp286RWXNEf4FwuHooI55NNgHhniIGxyTP26g0nje9/CWlU0UIUfdWD6VswnxayN2ODjuMdDAR+PWinLSZKAsRsjJKke/eO99F70lLRiTYwzlHwOslwk8taVxIbKq2Qf6mRnRJBl0VJouEHtW0sD6ajmGmGJqkDnf1MhorjqRINa/ietIIxTvXbGbYhxgv/7H7eD0y8WwP8X2eGHNsafDkrD2syYC9Nz2PT2vJ0wvU3Z1aBCbqwQbmkjaZOS8Jw6JZGT1pwiAF4TPNI4QRN9knIkw2QhIer/6oX0sYvYj5X2nw0fQneYYIt1orQz/QtBgI8eNLV9DSBEb8zkoKyz2oTGTE5Em2JsFKkhkvFddhbzhJgE5PHUTC29Ju2rI9cnCrOiWgeccEzGmmx4eioS+YI/IrdCPJ8QPYeWTY0DAXm4x6yrDKXZLfcI9MCDjtXe4bPxtHkOkXAEn8UB5faGM0sDIhNeN7QexsbJXVMJuIA0sUU8SY/OQfOo2fkK2vPUBJTK24nxCSpkcbQPmJ4FYUdsELD6Zo5R2cprbPhatMhirW7KHo5AZGemR1kCl/dSD37WM9Z5Xb+tKny+X4C4e6NTi5JgOHpDrbr/2c8jJxRmyWRHpAftbILW6qJG6JHUG39/ONrHCoIkkr9OYEFagdI2sM3DLyx1ZJKXsCV/kj+2RyFAxdeeHhRGs7/2SRoNIJ5k4tysg/bKw3nEs3emXGq1fNanjrCfTX5Lq7j0moJl4Kqkf5EzdEB6v9VnwC9lGz4Hs3GOeEHTpyJPDKCe01v10yL559DF2kGYnBZSr75edd46ZkEU15q0wJeYwXGNTG0MMuH1NvHtZTZ0eVrCRVWvKK+TQwaFYsnLRyX4YbSqA6gNT3c+VtZNo5vippOMULbb/eWKhPjwDZc1R9mWEd9GzGR7y2KtiAqA4J54yZmXeKjOFpt9Cv8pY4ZD4rUmGdRSPS2bO7tqXQRWM6RghB35Up1UM5F6pLCmaPsiw1HZCqpRPkSBGC7khf2imJ3s1zkmCeARr87gQ8MVxLCPwErekWjbcX55hK69f/MerW5pEL7iNsRJkSB7n1/UVDMGz9HKgu5cJ1141SAkEsoTAJLs6slY2uQRiUbSusGSBg66srxyqeYkGXesrm05tFy8WAED06WOUJgfaCvDpHOjfM7aB7sJfa67q2fEyN8F7nyEAKQL4RGWkXrTihU1pd3/MX9hxWAqFs5r5FaMgp9XaFkvpZuqlvERLqyaCF6N0HE0vQJ5fE+yNt72aM+2d+GwOBodiHb1WEkqxeujKI6HAE84Z5foNxtcZB6m5+n6WanjumyV+69+7MUllrqcUSbS9ZcTArhtCcW6t5s+oaFNeGwb0UYLNFDmYWaOxvpjOi3q/JJiYm6J0du3G/Vprw3xGccD57PHHxzg0Hw8omBuAhdN1y8g8M5o//AIw2JRCscjuwsHFFgMasW89UGpJ4rLEZVqmaqIjRHTHwGAfwuUzKYcWllfXOEOg4Iylq5NGiicPPDjIi7XLt9KrwFWzZEOI8tkk7T8pLd7XO1nZvJIw4lgdWb28QhK1Ors6Vj3/YDnOk9HYUp42WKHBU/0I6Sv40QJj27LG/0h9Tzw6X372FgoOgaXL2F5V/oQUWMlHpKe1hWpHw0MxEw8hSStSOMZMM1UjCbGrQrxj4dOampt1vJiGFfkfVIbT3iFyHdcfZFnKt0XDvigvbI0UmdA7YI8EaB1/UESb4qRqNxj9Em0kMKHk5yaMV2kIjmvVQGT4vZv6p1SeE9c+q5EhOApqe42YyaXKOemahfMvQGCXF/2SMqAa7JUk0XtzGTOp71Uhkz4Y0ypqQ09iWSHHJC0W1hZYtbfMfaWsaNYdKjwY7k0BIlMzUP/VTfIWH9QLtN2yqASfFM+uDCmfbY7EA88mbRxb1IKo6djZIzSi8kxV3iK6QhuJmPh7eU726QD0dCMMah/x0ObB2Vi4ooPZ6OV2QW+MrChaFGebojMAae4wnz97NL7COD/DaCE8r4yYjwqkLW9+dj7WleWeIod3UtK85RcHTkZ5EoNhtYigjEqAocKOgND7HU2+wCaxV1hLv0QAa3tkdr8bAquJ55UwTslbyGwTuKZjzGctrdNddG9Q+E+u5ltAJQzmMo5BLDP8ZpEXTf30jJt8pVLMNS556xNLxeja5t97YnfZzu1wazNadm6ccxc4lWodagqckjxUR+FjUR86OrhsjhPEJjhEEfdBoK00wL/FzXWq9ZdeUskq5Nn9pC+e6B793vDhySagyl96/H8DXfLOhJ2asExp0u9tphsbxaTbCm9J9KHQ1GAOJZObw3lVuFKzOy55hUYw8YGevEF3fRUedIMRR28/7ADp3Wp3b3ggP/N/ULHqBbPZ6e+52z6CmheOT/Nga3SyVbGiaeN/Aj5FNdsmrPF1tO6wav0iCmFXAErF/WRlX/t8I0cuLk6oIZlkduZkoq39Bs5FUhV35LBWy2gtSPeWWTMhnsqIiXFHZxbJN0JMUfd5Zt2uXKAlBKEc4ze5j1ZcZM5DjphjRGVD70PZRBCOjMigL0aAhC6sRYSeOHox68NbPo6SJ6h3oFcoVbnnOiGdDjmE3WhLWnyCexX3OBg0YbZtpWOyKinADN7mee3jNXxnhJcBk//iDlJVG91Nbr3wk7YibB6w+r07csr0fauVfePdlL8FpeV8n3vwZbkUNfZ9yBWh7VrVdOpZG8KSBTCTvf1YjAwFtPPRNg59Mv2XFV8xfJX2JhsrF03gCCBtwPqtOFwMn2B/fFMCq/vGIhWYycDd+CuwvWwiL+j8xfezV4Mnh75QBR4NWYnWGeObk8W1027t6hZnBNRR+CIQmmd8GhBofF6i9ZDdNRa7F+rr0ODOyBQ7LnbqRCoyO1ZN247vMe5kD7goGh9MD3Y8c98ku0ega4iaIc/8DiT10Cm25w3k5qReIFeNXs1LKubktMAA+Tiy91xALi9Fqt1LjcggHAoHaEJd+6NNAj0VY3VvREtVBb780kPiG+StzewyT/mVMq47/Pi30KgUeAPQWyegsJA0GFycaM1gszW4pSFF4OmU0w7WaR+QFM3/Y3sQClpfoEGCVdh2FiL4Uwm/xIm2Y8jQfED2OIJCwyEllbJzdwUgcLwfAzJs7BZ+TrZ4UstUW/GfEfz+g7fKM+Syv0MQBP+BVCr4hF2OzDAzet3sqAV2ojGHuIqBNwOOX8F3K/QqCDtNOoogbQ2TFL14Wi9Flf4pm+McGcGLrbZUZ9VXR3FYrLw1Gid/1c73aa3MmTA6Ydsd3VJupqnyxjvjvtyy9ZIjjbx4SEa+SZFcN/qiwhnJp3J2o921fbvLuxNfUo1/o3k4jMwPvBX2Lztcgkr1OMavObQDenmcPFwrWpBNMsYu+A8h8ba1SIfYXv5AZjiyAq2saTSzbk51KRUuJiVZUB3b26DY0oWePFS1shudNIpNE3w9hPPg022BKkD73Hydbuaxjfxpt76LgzShFv1no+gZEE9YyAI62CZLWVwrMhRDbVI/jL1EPkgQWmken+Psyv7DwdHwbDlg21wSM0EIDj/zDgWTKLSThXKMlZqGP9Xjer49d/yF8jvnY6b+ZMMUskZU3MWL4WWxnoKqgvImIewrX3/dkPfLupF4L2zPmAWGJae8XV5HhwsbZMRFuHl7zW8w29Q2eyPGT52nMda7B530iPNjt4TYy/n8rwlroHPQST0CvfKOeTIyyCASX2BnPRw8dGkds/9Px5ASMfdfuk8FtbcP15FBB2d06NCHloBgQ/IAcvp/+xnmloTrJdMBFHX7nJJN9yRuPZClufON6KwwRBJNeAyfg14Dy6kBK5y+PIiB7aOxPnZALLZs9VxjZliQPFPbhJRB491xAL16uVaWok4AlT2hfjxxpxYmepn77dOgrlOPgW8edoR/fLoi0bmM6QNipjB5BzDJFM2lzotabt4LpqqErXHDt7pyiK2UyYAzRJ/XxB6jmO0q8w+xITvdt6K9DwYRsCvSebW55mWhrjJLcXwlBvM+3Hzw8vRqZWq2TZk1P5LjN1xAPwhyZRAs9y/PvhYWyel23kKbkCRh1wB/7ZOEMawy5eNKUslOQKzLCLCrj0Nsb7XsmqKT1Cwnp3JqDl0j95FhTl7EhlURZlQF1RILeruHyC3qEQstvX4x7xftsjrFb7LRLwSh1j9C8Sn8Vnpgd1LPUFjc595s0Sc2hOf5RqSY8jgZx2xuhHLNvbLaJJkXj7LXKm8aPfCcMY1WXZdVa5CY78oSLMqom4U+vcHbM+Skn53ErXmInmAlL7r8owPQ6xmYWSZBCdFALtN0I5ERoHYDHJPyNT/LlmMgFxPvfjBO6aDXk3Ftkgdl0ExriP5jx77mLt5AfFm5M8LQTjul8djDON4GPK6POnjdvL34btzauAUTxcSRaexgZ9d6nF8hazfb+Fy5UV73HPgCYb3LYdoyFZl8RBfHFnXx2EZvwUitcamWTiHZuYUfARUs9I0G/T84WwYBPwOGnj5tqQAS1DGS0eU7bY8F5kuKiHlyt3BEifjQVJOifBEf1S+/o19Ke0UBYVJvMN1NmPsK+SfjqK963Tl7OgDc0JfbJH6duFyH8IFQDcjXi9sowei2ryAsW26VpKfe+j6FZ4GVWyEkFVaK8YyFPd9Jt7JPNGQ7Sx7dOMMSPksYI4Jf0np4kysqQS2ZtksdBzDWdwaC0TOudxrRO6WJEaQalylk2kToQs382It+b0hdDukcNoRbZwbA3l3Y/R8kUWRfy9glyk+/7ruNPzSiNhRopp6YgUvk6eE4iuOiAF4FRGG2B8IToLP8mEtCU6Fb+PT2+blk/37C5xL/WQVAXF+kYwspph4Zjw24w0w5SKmAkg0xHe5tl52HiclzZLxj/FLu36W1Gn3H+113MilVmXDAOqwcUzHjWcTP4ZEaEKQBfkPBL5mCsLtY8WxkpOFb5pe41DTVXuoCZcxvSNUvnkcHwa8xYG1OW2a+rGMisqdlxRwZzf+l7PFrAvNTgy/7z0I/3qHZO6VJoURMUMdScDTEQlQztqLqD1j+6pUcIx0iEEVfYBdsDTIe5GuHNcXAj3RB7d4v0NyedTnvr/3Y7W1S+XKRer0LCMtzq3YbTLM2sUb0n2g1MWuPQ4XjSyXQKmWhbdjKBahkR3xiaKc+Zpx3NFZjpR/2LlQd05iTAVUf0VRoEPXmpV2DY7HCsNTpVXi4brdnBo6ovObYlqPKORKCks29gVF7r07XdK2OhRiUAKX83I6ZQjwAfd91P46DgdHC8P2GCnOuBLKwZo7Phkqq8QUkuXI6m/3jv278iyRW3kPdkceniQ3v5CL0waFsf730I0CPoEg4rEPaKZZ8moz3BgL+k4T0U6WK8odiS95+fGTtbZGYy6fpIoMlhoeBiL1vl/3N1gIE1EP8LUj7MTHLonVfQ/ATLt+CoZANzoAxRPmQ9Tn6Zo7HUecaHSjqMdVA/hsqsWDFMolcJXBPvcKfFAAQ2fw1Zg0A9wEdM0mkW+jQFm7ZqOMiqU8SALccqFdO/SL3W/YtDqkv4t/1nAUnccmwnaPcVFswWva/Ws4jth0NiOaPU/j5+f4W64+nAhClmE5jHtfUi3aQ+bALsr1+UQ6duSx5Ie8Mzimn3ereVt3cEvUG4zEk15qcZTN7p2aV8kHN9XO2UicquBvmuGzJCprpMdVvzJMl45udXm2B+9qkqHVKCE2tnppiRSJZL21qaI0TRL12vmE2YkORfR59iQScddGYLd0VmZTCmgJ0NJU58Cl6yd1MHTJLXhojiQBwKCmAqer2dhHFyFgODZ1QJBlDaBUsVVdmFTb0lIlzxV5Hy+v/cGo8ZBC0iS9gRb38zapGT2appyigyDhykjXOjlK6JZDrrLTE/ZVWyDJmyOkJtWIYgKTz1SGKihAtrQMqD13Tg9DUsfOO41APrQ6NJMTnH+FrdlurzWNK9wUF2dCJXH3FU/N5yJ8S3VS4GPYmgsCSfOesX6cZt2VgjGjiv97EsA2VlWu2EbpEEigQcqYFtAOArioIarxNdsvoCxs7EWNqrOSG2zUZJ28CIfyh6/fGrUnqaxQAN4lidmslpYdAHhMkPBF6BCSMXDWAwC/eOt5n2SZf2DnakJLS2EeGhOwEx5og4702rnXuTKQXdXlqEhLc6XtrxtH6i9tJFHg8YVQtgqYkniIqcT7XtRigk4kiZEtPpFLMDVIrgaz4ybawrlpvhxWa9GXKg+S/whshPKJQWWieLjlU5R3ycDT3A3vUWPpZSOWqRwx/0edjEvs/YbaIzSM+9Pw8DKPaxG/TbIb/f9cAad8roJmQhZ9ITFTNp/n8uM7faqDV9KX2S3zSO5v/0TCvKPth86hx3+2JdNHnFSuP2h592YkdpIgCKJmzu+5flW3EAeu60xQn+Lrad+1eCmXjecoUq3J3ZGYZootq0JqNd3/zcK+oRwfqHBYzVJo1jlf7bZYj4nTbFcycI3JRUqYYy03QQpHTH3Jon+jV9nyv6GkhsA9VbvY8BpfRsJPj+dqWN8HNirCkkAek96U4NN/LXc+0W0561VWXK4wVF3Imhe2KvqUYV/3cmpCyPFLvIsdphEtOEXxWamIlSYvuyPY6YvxSCeLsL5+NtMGRSZXxOErEP5Nczmc6Lw3NTYzmII+UWZjwQ9vUrmryp+9tVQZn/k9TGsTD0PdsgZsQDHsiCRbKAL465Qp0oSntlDKtgat2gqt1TocKr1JPRGCcD4HhOVvPAsCjrA/u0Ldy9FYmMDH18+OKkO906bIWyLry0zehI5BfMX5DJHQtiZNxc7AYNwXsvWaCkYiRo16vhi0pFttG5s40XPfxKKsua82dc/YBR+v+rl/UutYZd3TVgj9dcDWKtDS51lo+WyCwL7iU9TXxx03hTjbrG6eEE9FcWIK2PYm+DidNwKlaGVfdPSn0KNEp8fQJlQBTSe3R7j801OyNqUt9m1o4GqHGqUE8NhR40LGM0jJW4Rg3esHCmiefw5SpW8pn6Cn53tr5tkM7I3CrS3sVW1Rmx84zDRYMbs5A8DpXkxJTKCdht2xgNYE97dj+x1jUwyImJPkJGiLAlQtN/0ho8iAemKZKHdurOggGptAdC4n1vabw+TpbWBaANtitN9fU0Yt22HKgxIO0V7LImVysuvt/UgCyX/3uYn990aEzBEjxjnMRQha0TJ5hIGjvEJJF8Q13pQ0+/iaZJWCp/gvw8G5LwU1ioJw8gQZ5tHzwa7W1keqgeK4SDzFjqsADuihDLiD5eKvSANeaRedT7lz2d0cjhg5OPBkd/c0zHOI1Hw0j7CYG8uVcn1QbLRFleGCn4Pd5OcMdAGNFw7lqs3FO2O4dkcob51srs096ikvb4I2Ff5xqFh0Z/vNhVtE/2rxldMdBGodBAic4qh0OmGkFRdd7R7cQ80iIDs2JkbZD3h/XwqnCzoxJm+La2gkZoJMHIQKcD6Q9ManvpFnNNShS9WJhvfzBs0TlKqBVdCCmVK9ZqNH4U6KxayQcQEab3aRpIQ4iMMl6Xz7GsWi2v/yx+ixOlPokgWOLzI3tgRuFENVwQRTPdt/pRqIG9fZ81m0RP4Y8BWgxTddLP06xbvYNod6i07sL3TP9dWz8rt6Xr6Y2oKNpC/w7OK0PLgxqhw263yYrEkwBr1KJbKAAhR4+Bd3/1WYgZtzF5QBh7D2k65t5n9wIWRam1rXvQp5lSYg3mhjz5dOMY6H+l+aSRiLY7Y5v6QkDLyqLUz6jyRrYluvTPTyywD+zTeSJamUYCE+Oz8iliDCanmEave8Oq6jSx/o5+GPFXxuVhKwlv3VxdksmghaiWWp3woermNukzBU8LLYMzVXUMsE5tK4nrJgEa2+ohP2ZSmpA6iH1aptVSGSb6JWvpm6Ik6DXTug1f5t9kKrDhgf1sU4KP372dNLO/PalqW+0L4hE6YfOr2xUE7ELyztk7kmd+WjeOvVAKqRS3B7zH8nYLstgt/0gOMQNuZ3opc0UMhatG5pRW8gXerUrEz133Xa2VmCXuWtTlMjdJ3V336EFSxZhyidQjV7+lH+MgL+5GNTXTi18AmYXwCxvixlb3r7T4QRJkVPQYyLCvpMiBSOXKrZHn0uJ8dqpFdg2332kqOwfpoHy6e/FhNjtUa/c3Xj/ELw18Kfp9iUavbuWeFz2oYA6QUnGFn8Xlz4taX7bT9ZTV/SJ++sh2rTPjYjzlQYqK0qbOqp6BpH/BAwxb9nwiuRkYJdGzE1mR1+gTfkzC48OwOPGqJTmSSbK0YyEdI7uLsa17BC7vE7FYSYuE4hx1HLDgdpVWapQcKpYsaf6X54bqkZoeca25lOXs1PXQK1VWFi+Gk9aks9xnWNXjpc8EI5OPkkoz0GdNj+4qoMpHzuKn9J7s4ooC0+azwwH3gUvohuGcqfJkdMch5MyFpXwa+8GGiYBsNSwKsFikQ1hxeA9mpMtfGiK4cruXtDBumRiFCehgAUaEGMLJ3MUE1C2ToKfEoyqAgvKQt6re8FKFkL8a1cjj/y4YhofM6F0AZEpI4sosO3xYDY2V8caRHt8/W9VDacaE+XTQKlonDRhvEs3l6FvW6moG02Yzmfuj6GGdy+tWnyNdx6ZLAVJ+Vx6bMpVkju583pTst9M7sZJUB1pZ9U9Uz+CmLkngVDX+2AOWdfa7u3vqwqhB+QNOtVw2uSZq4oZ6fajtolo3hIs1txh+tmmy0o9ECzLy3Ntg3DATEkz8qJedFz590seRNIILro9UKgRkz7P9qadHHim6Z3ONKYEI86X9yNAFP55RU/c66/+DaJApOYuUFefWiGWGU/xOWeDuxLJTJ7X0vzeXOAngMUhAehNAksbVUe9JooZoWoyNDvWX1A86G6w3JGAKnlAxW1+8VjSdY0rnFAXCxEfsPjSMsCHSejGwlDl9lvcv9EAdmAt7VV3Z8dZrMBeZUCZrHsvPFHXEDx1PGyTzWWWp6D+pa4xCTNplkdBVH2O64Bs9h9XRAHDipGrTd/pKLrTP6X6tiIfv+1XNGQ09twXjdt2UQc1I7IVJHWyXUZMHQrIrvj4ma8jnWjcC624bslFF5qk6X++cTecsklkDbcZ+xsFQrVLqFVWgn6GvGr5mDrmrkDNAtjixOwWVf4huJ4XlSmabVsqa9WCn63qJ5eO06kdXXfCerVTPbRPrHsdRKnpxtsuQJQzXtn1ib4Tnwf4wtCjoAX4GdyfBik9M7VLyVsjiSlpTDerpQyJIfc0mX7NQ6EB0YayqeB6RSh2fpN9bSV0sROodycxsIjFg8x2oajnnvK8iCc/iFllvjspbD/wsvLnRmtp9DUFAPtijr4YUObNsnizbEyauDNA/msP4gEXtJOsFfnII6TFNBMH9VPQ6Cz+4bXUCXRefcDt5gY8R3uFQYCSuXhMPdq1qyrgDjbgJKcZegPonBSOUpyu1avzN9DxhQ/sxKzcnjjK+5IjY5DaMXfZ1YK7uPKT9LnvkdJ1odfw4A9n7gtaI4GFtcgGmY9LRmVnxmDISG3nObXRY5k/X/oTiJPUvo5GFNqCGWeOdeZHa8yixkgipJPlweRmKaz7Wbc8xPC6ouaOACk/OhzJwRvLbrmddLzIrc+TjV6DEokl7TaeUXYI2CsxkDBdt+/RGBoaN/c6Aor48U3TS2kKQ3qzzs5yJ8vm+0lGOJD+1S+rYB4HHprSt3p+fxoUL8kteBF6Rh5gedXpuEJlAZUjp1U4W7VMUYSFiQILOL0BSunQCGZb4+9L2EJj9h3Ba1mnTXzYLypuSET+hLzNKmP4lHtfy1hW9T5a4RoLydx18m0u8mOyuvxLXGG+IjqAHMDVo7beH3L0tUdQp/edKgZSxcVhujq8Q1aak8XAcrZ4l7sJNDW4spKh3hr0UMODMYsUP9maW79X3FU6iWzBicy+Ox+fuAs/UkTutoNxXUpwNNmwhADrIc16gxz1NNR6zyIb+Ezy+ujzemX1J72thTBRAleynFLb6dbF/cx1uZdqwzFAzuFp3HpaCjKNiJX/ACvcnpyiPudOUWZ0TI2sxMoGk2yjvKykSko71x8K1b3Mhe+rDYDUdbASFIJ84athSqTPMoJjXmxuGaDOSFyuBl/9azP1sOPjoalwTS9pgYreA1eUsE8r58Z8KHpHBuvwMPFEd5mXoLHgiIZIhTy4UDzd9STDoMyVW9Fonu+W8lUNdRZQeaoMx9JjrvjTACq3rNQEzI+WFCFwRFs6YZ+XHI3ayDw0EEVFeTP+o/KZWv1m3WUYc7PfoZTeM/qK+28dBzPe6T5vcJitlf2a6hV7JifWwSlOBOIC1WkeCPg/9yizJVyGrAW7vh2At+YFSyeJzJs8YC4GKv/CjeG38Ux7gqTMl10mdJmjX+AHA+yRrR5beZoG6HLmEsX1uS8ZvcPXDyKBxnWTt9IIvz/b4yZnChHlew1BpN9MWjc+MJPSWqT4Df3Sc6vHxqaAi2Sg7fDiekeEfDMH+nIw2vE+MRoNZLm69MnPmsna4EabSoIfzp7P9gwBdUppF5Jhsq3ZxYnl3QBoWbw2pxrkJx7Nml2reu+Wq7zGBVpsm6UujrloDL+w0xxOySmkGdMLA4p+LRJwBrqCw9cr6F56vFtNnVv1Cpb/CGlPinHosUXZIW0EtdHvF/y+gRvGxONLY9f0Dzc72zcRHYzNPyYffDUbFDaFNwC83NIEz47qgIjSQSmEQ6r4CBpsiJ1gZpmDhVbe8YFxvqi0k2bjf5lZM5SpJWCSNydzwGH9mAXrTdAz6tCWe4Mzg79E3+F15BG8ltzXfOYLVfSyBQ8JYoM4LWHgX6qoWOF5kP94Jz7K84cNtncx5oSgIQQelsBhB7/dIhTjJmFssormfkvCweiG2V7ZWWBMP+k0/iidvboQQ7XkeueL/KBn7Y33WD4+95dw6cZEN8x+w2Vh0b64mX1KwqpNopHxFvX7bMV8OUgbBGf3nBJu/j85nKNfUGqmWSk65odNJlJksDRgiecpj2d2D2Q5ejUGlTKQbvgQbTfR4DW2aXAB75zSutvvQZjyTrBrvJpKFW9s4zYBxzLJPGwmqrkgUP260OtJCo7kQ5YbXEtkW3A94kXFT6o/PANxmoyPMVpex59COA2y2NyC8vfHxHLQ+l1qfihUUntvk69+69c4Us2OAySnQVSZ9yEgSB0odszs/g94v9UmH3eg2UV1bmzZTILXsr0vfwUnK9guDHvHeWwNxp29QWfCZqkFobQl3fk7+uSAikVIi2OUu7Un098Gfdo6gyfto5gCqvmiUkSlTvFhkim3/t1ProqcmCscUBEf16VTpgWL5lwj85tDmaxjm8R6anWM3/x2pOBQ3ueS0eEng3IOqFVDqkX+5zhkFMAH453wrvv3jFId4Sb1Vdghy8aLjQ2CuiBnxNAKhI9ihrdBkp4bFaypHcOCaR9P5/nqQN5XAAAhoimsA1BcOFmff9gNwC+Ive29k6hO9vyNvx+bGKUSyY2TgNoTkb+sBaBG/wE1pFaQ0Np6wzzOnLX17W3NDjA8MRfb7fP6bPHHkkKrPKgZ76pYRBc0zksNeDGb2vBgKvGlO988mqYgq0JIeNSHzOevAZNmdB3NxNHaNu1ZTHlHjQasK5rnUgWJvJ/nlodelYhNJeZjq9WYRyt6P6OQz6oBCNX5H4vrwu4P+WM12FJNTkSXOeXveq5rjIm7hm/LkgG9jo3dWz4trWoU4vRm0ZFnXEJsRLF1qoVdUfRhDYzEoCg+zo04DB4hkTiacNR8s264R9kHP2n/ghsRsBsIMROYi9dmPkDdv2woCI5/XcQkW/0coLqpmH6twHmmy/CDF6zbuXMXSTTYDexRH2g6NwkwCKYUSRFxpvu0aQlwlYEXS3nKKb0UNiTTrAsA1OuVhEEohXTxPKw6tEgUXzqptU9AXe/F3JI4yey8uTvLCPLN/BiFISajEuwtLkOMKiVjhbNjNp5LtXRF8pd096dBAIV5OsK9dpyiawnZK5l+FPk2LOJeBZj8sA5ocEccr3p2kIYPMsI137ZJQlcvI4rbl8p/h0vNpGKiN1ASkPyhhJB7ylTMnEcrNwd1S0gzriW5B1THno6b7SeqdfIWA7aonUZeGQuFwjJ7eCO2s1vfWW4u2Q80l5dnLne0WLxJOuT3ToUhSXKMbKXKoaBfkhvqCzpvZyeNCd6XnGtxtNU8n4ctGl8WItWY+0B8RdrG888jsuIAju1mWStC83nmMjvnHDF00TErTlHWXRGgAA/0eIohkhomp+0ffXplcD+UTsvVqkZwUXZ6MjyReQrPQthgIpGP6mYimS2FZqidym4hDwSy1Boi9txKEPnZArn6UwW1MyWq1OpOXR/ZvEZyB/Y1YvTllQUrcufQf2VLhrzgmSWbe37ev5Svf6laTT5bNugB+V9/PgxKkeDOpcv/bFTPZBhwi20A46hIVy8iDnyB3M+SWBqDKiHt2YDNge/4AqcJrmkTBaguTcj2VVVxaMuKdl7avT99z7tXptjQMbvbQEo7/KBbJ+CKNSFaHn00/pFZQSiIZr/rUzqRMFTJOAqB3/JZ/scg3DU/thNMVnxbRXFGCR43moMW/11ovg1TWzlv+NuzbUueg7tIA7nv+f3Nuxra2y4RKnqu6GvbfHCNf7/GbV7u8jReZGte/2RswdOvabm5gVpSpbz6EZVil3KVpG5dOgygZVPUQOJUqGbRxAYEHzci4T0d41xQ8RX2o/h/+0Qc1ViqXHo2IoAAd3TtWzd0F5n349N2sF1YC/Qp8azx0C0871Q+v6GcBb3znusDcBoI/CRB7UaxpvJDR4tV5rD6yJgMbezu6iXFpFPxK8pfxnZdP+Lco0HxoM5bWlE3K29aE9CNbUNmUDj0kL/Bk5f/Rdp5DeZ+HHuTql3XIoPTsofDSSho4B1DYuwDQqChdBfu6T9Y2X/H6fQ+2qHXJzdY2TAEk1wUOmOZx51woOzXa1pnGhc8IGfkEEZ1nUgJk1R7TFPXSxMZSXsfauU8+THKqF4skXEot/CQT5H6TaLiIu5Mu2bkln8oRtqTrzjnrou9IAP/kuKcAr/sdx5Z43QntnZKbkfOElKMd/s7iR6QB75b1vlHMe7YVyDLmKTjcJ+rT/gv6J7tA2zWBwxN2T3PgwnfD2xOBxyHaxM0sNvPADCrJGjA5GKMDdGpQR0/rnn0vF+o0GyvcY/tbcomk7zyyrUjiffDhJ9uLvlqO6Rxu6z8AoSnqpYk1D2djvHWn41d55jwKPL2ZqIjUcPAHPaOgQtNKae7vQLS32g4Cd4gkXdU6FwYaSBvpSgxFIT0M/B4HyDkVltrocQaKw6q7sXzsC+r6eGjE33Ka0HyeshKeKa0+YSqRVuZ3y9YVfPpKSbgymSPmsqwIjcctr+Ed3iyUks7SPN4hMVVtgzr3zSDeQhK2vqfcpjokNHd9gaGP04/bFFRLNtV34A+R1XT57Fw5HscoGCykQzonoXfOzKnpnZBEEs0guJ+UZYmo/ktGtxLwBUiQMH+spZMe3JkhPsjCPm3NXcKqAV6UtQHyz3+rb9xpLsBxg5SRzW4MMrPyoqkLdHmiteyZgABc9WuCM5z7F9N1Gj0foa/dNOkJtdL+iZ5OxnJu5ZI9qyFClsxnD6t4MK1eyXK55y1XffHmBm6HdedjlGipvBAa7O6t/NVwxZEW7prZmhdsSKQKM0oDtK4EaTWVfs9Aod4oxq42cDYStHcXn7d1Jx+x0IZCvNIaNrP9Zn08PrUuEQJo3XsEnzh6jOuvAC/jZ8FDQ3Le5XtE1vP4ckXPjAz/lzrH8s43XYgyukVG6XTykS1ezLKE7TfFeEr0Z4zL4CGo5VFawuJ8yHi56TAG7xmvoyFTxv14kgvk+kg6aYPhKaTK/KIFtowyzHQ9Ncy8sjtLYyUfhSZQ6kb9jh8BUOLRiOHJ3AQM8EP8jS+PlRGAaipWTyBAiVTloT+5DS6VL6Nl9ZxwX3U90MDRZMXBRNJQ6/MhLswY05EWkIw7l3J+9bw1DXl0ygbne/LiTsa93Wokigam+tJuB8Qsu3nwvCd0TNYakhdVpOcUlgV7vVxR27VAdEbly709rGGlDlM2daxro5GaNFSgGSTSZvayrAJPx6dLwnBpKUVGpAs4wTFEaLXTqQpdQrB8P0OECsjJHOQdxSWdb/qoIrUabrmwdFfgHInxJvOn2w+xk3IZNvqizNwGFjlBfuAWq5NPGa4G+zMKlZoa7fUXI0yOnMXipXjNnv8WUQYgDaqVQk3z0ukU7NnmT0dhi6jaa+olJ4sfltcNehExolhcvT1reC5OibtvBHM9bUMx4je7JewYrRezG4D7bE3RiCtr/elqVKJ2qOFBCo2aPqSQsUocFICVyPTZDMOXXG0RxoV7yWEMVt1RctJRwKQsM5ii2ootBRKReER0fVayCWUhlVSazvGjHAeSbw13ZTcNVPkN8rfFzTzi2Ll49A2+Bul3mQd7PFTabwNiEQHP3iZ/z3h8WOQ4reLb0v+wKyqFEivA1FAHfHyWBIST3PE+3gmHJulYHE90y+3nQLFKXU+bY84QJ8WPVg1btSmvvHb5fmD6T5t8MeWDCxmi7MAJ2QRHLrDwUeSM/wq09duPwerovO1hjgq2FDSkumUPZjIKd/K8X8hZRRc+8Z1wgEVqS95QLNA24botyd1O45tY5/62HSZ/9SzvKzG8LAfRfSkTdMU8lv2qYhkoc93xrIkxA4dsGxD9f+2HxtShz508K6Ih69EiMxwBVb0twLMNGNsT3UB/SjyLNN3HmslTeB61TjIjqX/I/+WaJ93Wx3vi6bCX47q+JFcs3FhxCuBkt16hJnj/unvN+pncl+0ViyNLJc1Ug30fmAEsu8aZ+mg+lwrTmoYhPqZ5O9MxyHE1k7jbFWgfv1KblWVC6QpMl4Koaay8TXqDdlUugu0RfZVbToEMwl5+7/H5+nUxgbsPv7pJOPQOCdS/0GPp/A3Y0yCZq/bd2qk6duWEktJsfQPpkmrr/jpF4M7GjTOeI0/5rFjT/WTnRa9xAKi1ZXSRGZDYdiIwZn24cT4L5g1gsFo341MwRvXs/4d2vv2eOOgGKlQz+wK91SMHqCHqYMT+ppoz0yHIIEpSGtnNffDY7mkTlj9HHFxwKxR7D5cP3HBZvJOlTJU47S7uLHBRl69EzrJ7nxQFSHL09AozDBeM6ALIUfN5HhJcuh7RQV+DespBeO5nuvzyE9VIupv8YJFBcPMXMzcfF7KoQmOKu3LJph/Z1WGl7kW/iYEKSEMqbXkrkBUxiSUNccGxZVWM9OwyUsMflk7AuDY9J3DZyhokYrvoBns8+G+Z7g5zE4XftRx9i5fV76CpQMnIkhoT+A7br+3RbYBCmwmmoCccfO3vdkiWohdmaab521uEdyPAIVSbHolpgQHdlAnpMQlWXpWSe7qILUdbGoL5Ergiu0YQFR1gwhKHRMZwQHQw1XZRdz5HJXPs3H5zUXRA52S3/KXYY5M7zIC+TUHgP/rgBSs0QTzfnA0BP3SJPo0aZ6vN81EVtMgjL2SOU210et4XwcrOET7fBpWBXK95MZRnB4loRr909fgw8NnFaQc7As1iQSE5/kpHOfWU3kxwWz4VrZ0CVF+YhLfWsxW+vdwA1OJEeIDTs4t9uku4DHMBWO1jPrDEAbSB2DM959ZnT/6+fo7QhY48O4MsW1kcHtdtz3tygwnE8wM4y3gi7SyCQnIgiKOr7kXqrkS0zejD20R6Uv1T1FKZY0zSvdBdbXGq7rOk53FPiIm7El8e+UfmTSYe8KySM0mfvxH3SRmlwkxKLnPDUFFzVQgUorH/TujFAKuPyDqMvz0dqphz3aOKVL6r//hWmgjuzZf+KvY0BRGJaajEEeFNTmx2d68pxfe+2PZ45kFpGHHCixXaJkw/+tquGmgDhG5cYgE7KgWVtITpbxX8Ug0Os4TT5Df9cvQhVingChNRxDdlM0skFfWAxMzE6MziqGQ4q0MhjHG0IYAOWaB66KLHAaxvoFwhJSz+lmRcib/NNGW+4U0927Wu8y7OMwT9jtyY6NVG0AXGZtxqFP1WbNwIgIOk2qmcveJhYKf+RxdhBadzGaSlnog0qKunjPGoX7ouKAzaQRmTvmc/SM4sbE8yJLFL/pTf/ufpcQ2apFTKGL6azrYli8B2vbXV8QNUyprgdNulJZ6wN0A3xriMGqdk/9ik/CEI8nkdvIfMfL8qbOiIZCDlF288Iu8Kyw0VucwwSiREy9zPwOpG7dimLH9421VSIhjVyR3wbfB4QMXLrkXLngk5UqS37ke+OdlPvkyXfNO/IH5pJXNZLoWwsCx5OZHHOV9ppywepRKgpN0/+ToLojbWCyWZdZgh+sTEP8TAndN7UgQsEAAA0r2DNwFL8ogkyz+cOitkdzpu+YFolJA810uz+1kesTn05HNLKeWXuGd9tfSE52Enssrwgpvs+WcvQ+6VDLEEf22O8n97oZ9yTVlJo3uLHx5NCCGC4VqsUxukBZUrB+tUO6Feuw1kjndLf96kIeMIF/oc9ePltNp/TPKbjhRBtUg6S4lD6EkBAyGX51QgcD17ZfAGK2AJ9Lxe5kQJLOgxxpL0UG4EBIzivnxRbwKPAq23AdcG5ce9KsPbEepP9zWRexRLtSr7pEvfQ9Fek0Q5rhyBpFcPgb9TjllU2vPEDyJntFLuxXKcBHLI3hdlm5dYiFzjcMlNc4AkeQsy34dY+uFj4QhXmWHE7/+WwEJbeizc2keRITIP8cuRnoL/6Yn1ZGGUc9FS0lMdBwBUTZzrGe5jJ5RrJwqg7lZdbH9bN1Zy/GTZU3vBtcxGwM+XJ1NqSn9T4mvEawS1StDkHlLegNwjIz3Vrw3Hi8iCsTmL9eEPE/0fA5PHLbe5+2fZjOM9TNFDgE2dvRqXOKy9hEUm5ValQ04EcBkxQSgkgFNUTlJTJf21DJ/1IeKbMH6c7vAlP3C06irOi3oFrftS9Yfr04LcAPAI6+tXcg3YEsrwxJ7rIOtGGKxlvBr5WOFrYjZjIsLFUG4Ds6O85fqMBrM3dtXJJuw3/eIDJyI4iyHPC4bJvbTWmVQh/wrXPJaCjfwWnAgb4DigJxtCy7crjz/y0MIn78lAZA1jG3ybe14nzTEkJsb1X+devEKYG2JhAAA4UOj8DrVRlS0yY2zjqX7L+FrLT7pCxoiajXCW1345gE0eXUliuvsVTjFLF45mLgEvZeRN6dRjd4l7AmQffrY2ydoz0av3OprMqUJhxwLOC4g/WGKogJi+OQvU4ZSaVC+APjba9t1v/zAOn39aa2j1gUcf8L2j3Ii33xJypVdeeNhZ1uALqOwD0cYkk64ezpwpSkpQej3kszsvlmx6Ly30t3QGcvgIUdfDFQAZFD/p31OhBdpiB/nDAvIo9ThPSBIuifmQblVG448VM6nHfC+UWP1+JnV76WDiufF3qlNBKwoEtof6AUwZehncJyJ6tZD8lzaK1F4UpRzC5eBqnc7Pvd7gf0bLl3yvQzGfhcFeXOcw5fiw5yxQzo5WoWRIpXTg8E6fXgt+9VdPNKJ2HQq+1/0r87EsnvVG4rbMtZ5+SX8xtfR8JLxlwSjobMWno/DVv3PHl08f5v2UipuziYulSN2VnT1dZqaMc7VS2MY9oUQ8gWQRHOFQl25GZrCpuxKn1cSSNND0f5C4UhBjKO+Gk2SCyWJAvUaMs0KpjR007LbVZA/RYzuDXmGST0UHC9pNq3p4irPYgM+wsN+sXRowqiarxwxzZZJf1ISHCoQCgKWjImCQ2cvLDgTdkxfsToylFJxIRxA+dnHUiAk5uZ+6k86PHsYW5ZiX0PNtPaCEqYZIbMASe6btYGd4mC/skiv4zWss+F635ZQT8ve8viqTX9r8/BKK0LFf5Cvkb8o9dtCbATpMxr18tP85UYU/FwUnniQ8aEcZsJ/YsPbov64qX5mXeiG5jHodMX8LBxV/fSutklgLRH+an1rwYdeM6ft6sC+sJthBuX6KE6fmd8+v/QA1lgLBcz9Kt+BKj9/svDWrk0o55JpR0TBTNWQNcs3xpivJibF0y5sp4Zm9DVxooL8Th0FNQIWcvQQqCmcSqPdBNiya0bNP+nbn8/UNwBYLx7u+37ZSWBrY5u3T++p3X/AbQbzEw06bBQ/UvFdPrSBvVUhlsngJUAMedrVrndqzMN0vuYsGttaw2oq876JvqKJy00YEK3+FSrPW/6GuEADDoRBfc4lWGYRT6kptqz+k0neXpknziMVYRkzGKzfaFhRiTxdoCdk2xTkArgL4JNyxdB+aF/QTtzJg5lVeDASgQkSevbt0fkqNZRKEVRhz5hv1dx1EtjtdYrZv+U+DcEPbYhBQnsNXsxKxndlukkzA4kTN0pplONH+wWbJbg5F9H/IlWlCZmwftzJKZ8c0t2kT69F9D0w4YQh0PmfC0qXGKGb2Qz30Qp1LiC58m6jVto6E6xIL88F5is2KK7Eg8vlosDQsS+SczU0FgFC1PtXpqsPBR7xI0vie9TGdxg+Do9h65wEExZe67iiI1Cd/ZivcT0uIVlw500pb6rnj13Z0fcswjQlBkFgh0+CvJmwVKs3p7dQrHiD+Vu27JUPN6Whx0oTlF0FaI/BjHZw4wtViqTpL6dpSr8GMdwxO7e6IYfqTV/Ja1J0/z5x3HkZXCaKiw2nYcfgRj4AsBVH935It2n0hAtT24aRBNLFXTBqMMlXB+1TmIavhElZzTfS63esnh3vfJ7F4mB8GTmh4kug1m8/txcGhs1bTln3RleaSVLWa5Lwf+Mw5uNdgeEuV+E0z2M+3pq1QEfJRG9Kk1atBSCfDgLNBY0GDrYW7cnG3kiLACQrLQgMVoyoMcWCOPiNwdUyRZVAYO0urex/zTow+qzC9ggxk/wiTwhBkdoGsWHSp8SZpQ9+eVculzWYQYKAWOwocOuImQ3V1av+ZX1AultIc/0RtZUtz82H7br5Xyaz4IGh63RBBhGhDKeVMvpG/VY8m9hG03qK/QQy6H1GYNMWyC7KiDwS5CuPAlNV/FiDcCKIR6EoGY2rIzI85OLbta6leCwWbR+hpiu3SG3gJhMsLohSa1xB/OqlpFVYpifXkYnpjKZka3HahDZ5Yk3PCgQ83NLz4xNpDMMjwknwPbIEJsc5DUoyljebD6bhutVexlbtQpAJBC4MNwx49h5UkivcsvOHK+AkYVGx5ljfDhEXvnxu6DyLAzmDd/DReEMp2Ut3opKcOiDrDjAF99duFaQVWun9T8fj1yKjUHcOatv3ZwWgea6/YDL0BUQxg8qZYnCfhUPYjPnXgPYGLboEE9ei788AaM4sb8JTCaC3YcppX5dTMCc25RE09g3Oq7WcwNpJub1yDlcZDwoujjLUHIFRPUUrM9tuhwiQta+IHQob0w+RHSom8NrZR3Vt5oyEvUwuey1mCjdP0AzHBCXtT8xRZGUQzg+r1CckQnxV1L7C6wQ0Og9jVQy2tNp77m3Eu4R9e54cMdwlgoNv1FzrlgiB9BHFcf6nI84JDuAR6T5+0vQLbxmLXvQXqIIRBaeqah1Ocq5QvlekHgAhyTM6nIxx3vhBespK2TAffXcEUiFVa0QImTt7CzPxDY1jsMd7HlnA0nIHJzSFvLidqSj7aZcD5XJVfsdj+5egNVCRwFgVxn1BTcWnT7c9slgJ9Fge8mzUBE16cptPY8f0Jz76CHM1plPTSOmaqlj61LL/2xNtdF5fqWf9xkghy6eqljZANOoVksXoiOnTr2zHNrVEP9ShG1zAxE//mxeTZ/2bwodqkIk5lhbqZ/GpF6h7fgahZUx86ZVdPNfmHGmmSGU0o2eqUBz/7U3Omsj1YjBKHsUCgmcoAR+Wev8HUZ7UqmIAScpejVhWuqixTks8qr3X5WEnzFmRItYIEMMNXP0rOGZlkhKxsnyl5SmRXel8Vwg+qUf36bKHP1wlDr35Te/cMmNAvNGLx2+OLWCw8jldHXK4nPg93LyT+s9RkFEdaj1rbE2cT++r9nUnxSYqXjDJLeuM2miwBdplCG/MY77KP4wDI/KN8lbeQejvt2gkyGdMZ9UrhxUtEtJyKLvGF1M9NnjI4VWmboUE8QNH7d7kVCzzHz9sxMo40Xp+dq7PlMVQyuHM0l+8zmN8XxvVdfB59DfEdfiME93bA5ZKcEpymU2LTZZRQqXYmcRvDQ34WZGLDJZhOKh4FiGof7K1t9U0pdIm2q0uO9+Ur/YKcaXXBwkqXHpv+1/tLsXjjkq3KcHEPmGSPqspfFBV+R4dcMDkONWVhwznYXrcV/OrAQp2SMUrRzmktlemttO7w3tkIsdtlJgJlT9jNh6kWW3LE0zegKVfhQuQ1Tba2luj96aQv+QGm641lR724gfb5HIvaTR5kq+GNa3nahTGkIMEfNkn2nPVM4lHJGHEybpj4yL8mlebIGlxLWKOZeRrdr1FpMVEJUBU8xjHGow8baITAAl7vUHe/RUE5MyLm9yykcV061NCxxL9VtiHqA3gVeHjN3G3XlieAiOfH6AdHO6LUGMZRsOjq53fxL1h/krjET9dDMpJkfmmfLVznelf1B+JALEm06Fbum5gG7EmuPlY08nl6L+mF7zX6kvo2jd1DrcCswWmLV0cF5pQrZ7EguPMuGkQf4hBIGpoDp7PC12M+q3nhVMW1urmmJ3EkaneVdK9FWqU+sKZPkzNc5cYbxnhYE6t6muikeEg3T6L0mGxXeG6hN9XDTxviYswPWbKJF66K+JnihJ9bTqAYq8GyJEjhNZNKC/KRWi3YhyVFB5rnDg1OqniKsUAp4XVCGn2P5tph1sfqookRzny+QXxKkW0R2iRnrYhLmFlGQld005p4upD+p9bDe6lMr525iGriC7ujubY9iiOuQZFpq9+N8Hyo8JykxDQ50hn2Aed93klbvP9l1nDxxVrJzXXBKznGsEfSybupOTiLbcRFdCI2LgbEuGeRH6D5j/dFfUZtChGz17hOOUreDCOJU79uXvoKOEIcHFp6sLZ4wkbCWiF+dG1gsHX22dnhFBQctvcBNVX4eLV44Luya+zvr0w6poW4OVNRO8NzObWmYR0cqDM6/2yqvJtG6GedtnYALLb5AXH9pc+Rmebix4FsABVYw6AidFEP5352s+H9z7+5wZ/61s5wwuHy/iSX0hdazshiFv7TPqXk/uzocs+WkInFq3hGSs4JNOBeYmNBfbvGtkQvJ54Zf14CRZyXqAo3mizikectqSI2mX4KWHeYvKpkMP2xXTew1t5pKx8Nd7FjJkpWfvlqRF9TytBM636SRzNLvygvskCAaxEsazOcHx8my6ZwEV2WD38T4wCSYGd36c7tkb3al8cXV0jzRslSriTh7Zd4bYq2yACT+XRXMQdIg4pRY2D776PYgY4CUVGQ3B3ftJdCxIaraRCAp92L/xWWqsp4MXktML1g3VfMnZf+LR+096BbRQ2paRBM9Xotnt/ItKw91LWLLgiA554hMvUV7B7LmckANlQE553KJvHOufjSiDH03ZAON+W+/Wfca4LlaBLNi74PBfuJZ3LTNsiKZlz0ccE/GlLtqkeLCTdcVSTS8MdTQQhkGWrPPY/Uo+mLMaeHdVHHMyEZJyhdWT6Ox2CxjSy3OwnwHZu+PhJczT4uGjIXnCv4pTSsYSHlcQN3YbdufVif9LA3mo/V6utwFis3z0qtOc9aegsXWx2WOww4Krf5m40aV3gHYuAXWyEYeVxtsV6TNzQ9Ga+MDUf/pTAQbTFmrSIZV6JVa6tZ6BXtPHTPOPpO8rRxWZnANzHYY40M+nom8vk3c51Ev4YKpGOcpB5bGBStGWiO1LGsTB8GY1M/keXQzbV0iGHvK2omUuWZeNx9BYBQQA2+Ky7s0x2CXGzeRxLwEm9CgFgeQ/f2HNpscrwCU5J5IwkvDNFNLYB+QjlhMc+AP83FysUAAzVlYBc6Z/5AQxFA3lORRDRCt8//7Cm72+XeKOYsRPqFlIyj+f0q1ymR2XlR4Basl54P62zMadyvDnDWypzXBZ53IRAmihPt4bqvtuNoVUlPG1O6waaetXXpyaH8MA0jyIkcYuzNGwadkat3oTSjdZsFlNQVkjAQV+0l3sXwZMxN8hg3hv5NGfwd7ytkeAoK2VirEmK9F8dCMm03it8z1ovXUOoC6hQ5xupGfDO2uYDmUuGLQD4cku9+UIa7miFU/s8sBeay8M66GrXHBMoRq65xnHj4tRL5bFAWrWEq7PcOqqCgV3PUCMtFwFSj4E6HJIcWafV/AgSQSGnLV3PdTAWnXtaO+cHFoI8171B8Rdi5kKvb+IR2hpbrFIogS7VIwoSfgw16ZBrfhbBg2GZoOW9DXMmRsMtHURfemgeWe9suCjXKX+BwF6WnyKLlfk2zjOt7OB1IUFh/rctl7oid3MnVO5lOHaHpAl7Dbv0SNhc8zOvJ1E7drblo0YyZdZOAg9k5x0DOc7k1356KhHn0ZTD4ayJ9q0KVykCoXSrjZ4CQtrS5gpGNFd4svsPcBhUy/O9ODzFyVbGolSC4ApipkLfyn7nvtz7dOzfZM7IUxLVIr3UFN17npePShZ++E+YRVJxr4p1kh5/oFTOy4tl7IBVzdJfyO4l1pCHh6WiiY9eonFu5ZImc8qpQ0vy+SjtS0HrjYdFpygb5T7GQFuulHrG8/uFflR2AzsAYlBdvr8e8DInnNjZarGTf+WLsQ35e5+zy/VjdRBNi2n0VqvFng9uJLI6lyeqIYOrJIqJKx7uJyYf8SaX589DVp8SnBU+Vz+bHdDL4SYvvaue33zS2Qmt05a+TzWvSz8JW1oDK3IX0v4XLxbYSnkPbj0IZhR23Gj+B3qOY1N8PMtffqIk5FtZDfk6KjKq0OChrCMiVj5Vp9hYWwOX2qycgwYTuDX3thOZV07z7a9ACkJB47ZvswxpRTdB6d1XZG0JmGo0sOanH44ZdEUQjJM00Eg12MlEaJzXn/Fodapx2dNRJMGbukJE3RJ8B4rWGomk4EHOrje+ly+ZJH86sE1XjFbVNo0Xm1hjXMjnB9DUxneupzZb0MRCIYtCBRuL/nn7SWtKGXIvBFbbiWeNr/mvVKRLCLUbPSil/WQoc3EKzgdaGcXLWVQL74zKAIVlgko61m0d+IWf8VwVXiwVXB1ItU//T7zSVILq8g8iYF6rWLWRck/k1a/UHuejbWn8wWNTIctbT/Hj5/HlrpZ7Ksy+kTvCTO4aEHqr1OIdDbwDJJhZvgBO2k7YEnaQLcA6Hp6GwheVoEOVFfM8oco5SOg//6q0RJfnsL7VgeEBQ3pso+AboBU1LfRX08ShYbgoBP+2yer9qmVc/Gmv2JgcBPSnn+1VYJleStgBXYX+y54VSgy7fj0HiUswzFNLs3jUhNmJtd/87qicnvOCgfpiRAXr4VDQZlB/vg7CwkCL/2lklvOC7UjLEsJe7OPzyv54CVjFWlFQ6AKQuJXnm5jDyTn/fcBg+tM79l+iFus5OOFcjjn1ugv7RJSSHYxff0hXKZ0ue+yQ9mfeeDuClLdF5apwJWEcT23xTfr+u5W0ZPHRVV6fX7E7YyFhIcRKzOg79pYcjN9palF6fOzq/Nuk4aI4sr5QgVGBYWGxdx3cvQfypxy20Uy67HGbN9ALgdaVLjHcFGhYZ8ZJTvqM91QwUkh7RJ/2a+9YRMPW21O76wLIyz7M94NZP/oOKU48EVfUNfd3SB2XoDsq2wUaFa5Ag1d8j64GljbqpEm+2OJ5vMcFwn9tR8jaNk6c/3tEQoX/YgCVy3mdQ7XOw479KMuxcLVIxO2k5YOl2YVnHD+1ZlCXRqQVVoOjtnTrzJQHHxp7paIaORAZ3d8RD6lM0dqch9rilnScJAqkq8+sK+u6YRAxE2FJxSqhC0oZ1NiL7M7itUTan26Pz8LF7foZRsoKPpzr2KHLkg5vfkcziYeg8+PwTL4dKVIWiTLnPTWyRHiqa+11AzmAVNw6jCfpKydcfF09SJtU+fwWjQ/1bu1Wd2p6vvJPsnvs7xjRMeKnMUE6jhzpt+iT1Q40n/QaEIT8mW3XhnrmzHu/9pKbv2q0mpExZqA2EWe1lnhPS8qI+RaK340vUGtkN/q2QRFnY+EXvWiSDyVBjytrb5tjKTJjmwkothEv7V9xd6djluy2X0op9pWAydvEtI7J9EYUKaBgb5HcQg4desnp1ecvn2H2FJKSAQMwu7MkqVk4CXHlvE3o3giQBrSZbFIBfMIj4ZOMEZFODhaTfF5syqvii48hh/0TR0PVOUL259c88SrkW1lEMzV+qmsR1Z0zj6GtsDX+yk4amOHilW3E/kph8x39CexIdiHW5HGj++Bshjy8b/0zU47jRf3Scm3R4zxxuDtj1ZfTtRRk5wXBswVCFcqZjxzzOqdqK7yyIQEYRog2y3l3KK45JlXYNlOgGu/U96i879dIwk7Nspx6xPAQhpCteOVpj4/lp9CrJFejBcT9U6u7pvQkgnmvlTxtWIzdcYDBgrDqFIs1tCGY+M4wYaELC9G3tkg5Uoo98QDa+Lx+dQAVsRl2mbmwZs5H83UkI3kMmbVrom08LUQmpOAOcd1ONK4WmL7USMXbpc3TFHQV5aOG4KgfM5SUZNa65ZZb4R44ogeDOOeMXkgR4/cFN4tV2uHPRmGCBmmv+Bk/3Gq9T5bW2qb7U4/WLZzo9vCqT+rz0eycTi9qp8sx11/puSBdEwwzaKKEx7ZT15QOkNWX5yar0tLt4vdwwYTPjflNQ8QTx4qC37BB4mhpMUgT3llu+Z3OBtpYOY56MwAxMrUoXyADi/ulVRS43yDdoS1HE71g4j+chQyi2jlnG+D3ZNdYZC7+p6wetG9AlkizLbm2NpT1aTq7YzD9RrpVuskvWw9OIeAWURe3KQUCSnjn9BPv/p+/odtE2KTlV704A82OkcKC7MHo8WEIDl4IlDYGKxx7r8vT2bssO5jxufJzSuHvmTtD2lEtE4Ei9u79dk9XyfqSoS4JD7KFgEG9KkYGZwvVAKzO/r2t7BHX0oGPXd7M9JH+mNIQQtdN9YM2CQj6P7z7B5TZC3MfJZYkX06L76SMVHQcXnZi32Gzon4diVDQc81gNXGVDw/pO0MDlaO468lZY0DQ/pLqV8HlKLbcBeXqTnYnlYR6bm/jGRWNhjHi/HMdtZAITHm60YjVcI/PFnD3sbP0tEVOKN3+U8hYN1v1mAsJ+ReH64yuhOXaaYrjnFHkLItQRJ+6peStqNBjMxegQ1gpWt52uA1o1xIrhaMCxrEeJjHEGC8AUvKpu7WRyUyiMIaM6MZ61gdVdsjOgo3w0NHeDdicfOC6S5ZBs3miF554XpB/9f61joZ55SCkCN/HKSu+mCS6jbAL3IWo27NTAIJfjmS+mceKqgNRQQv7Hl0CG7+oPsRh6m8rpBHgHvW+9x8gNbXEj+IJJwDL3o2nY9+TEdq4OJozyi2+xHxE5x9Fe+sG2EdDkq1r4POf2uwxtiEBvc6tn7FhY94OwOnkJvMAwrv2fX1BPeG9jwljFZZ9S4OvSeK6n5guqkxEvJ4Dcr9531KMpic9K27m0G8hfQ7ZVG4xc47TzLrGILRmQPf4WCUqrzXBWAgKox+X/Zj5ayntQduWvJ8ljVKfC3YV4Y2wJ3el5absmoDvpIcWA21DrzDFEapWQrIa3wllO3tSKk5b4kluGy2093ArXSMBBf8zN0qKGs6yxWMg9wo0JWBkwMPeFor4v0si6X+zgvKFfFxp8NJvLJZhWq1WTwQfnERuz41jqH8tslvJItrhZ/ntYaC/kCQ1T7Mk7F9Xqhqo/4UvMfVODwhG5wjCRe15d0ugwNOhHdfYvpWThp5+kqWVh7NFxvV2tHMBLsCdSAyYyAWLkM5ukKW9WRS+X6ljogbePnnuh4sBW+VhdWEuZOcktVsi6tE6srI7rSgbFQWHi9/PF2+HPPEoHrG7hU7mzicL+1kKijJoaghKcVKGw8ytS9RE6bzGFldLS0mPhS5VJMagi6YaqIoMnKjQd60rrbkcZJR5/qiiNPlv3Q0tfa3Fo7GoTfF06XpH2OBbW4h5ouD+c4HD/etdV1k5St9lO3uRdJASEI6Kat7gweiJlduGplch0vA7+qeu4eYzwOt5cAXMgSM0kivjiEOj0qn3c/1YUEjckvpwj72m/4G6mxWo68CIoay0LJeAwc2iWAzTx+wsYbL3ArIcJMSRlGPIB8F+ksWfDKcli6jfrJjeDnzP8V/ERyscbfTz4PmnQFtrMh6t6tlv+R6ArnyVllJ/BsTpoFJLyXFwBKiwENM27tCCBVaZBwjH921r+oTP6v8p47s7RyjdUJVu20sLYmSEK0kXDvQdJpRLp4n/S5HH40TZBe4PsU2BA+x847YjvbvKF/JinzVRjZ/SB0uzaAXjbtX8oONn6ukZNLhtKQwDSchhALR1M4bv1GAYeTrjfrbSEwvcYyNKrY8kAq21xr9NL5G7Xr1nLx1RZOUhKKQNVOzHm0DWujeuFLczGGF+xeChRk7q+yifLy3FJatFFkU7VgpwTvcB9hnhvJ7jbUYccfOGqfmdffUfgkJv0b0wI+4TrlwFr1gLcDa6O2Wfa9VkoU6yhuaLvsc4/tKIZIoAz1+G4qyKNFUrejWEkKQp4M6jA5qCaZ2ot4bArrJqH5qnGwHgXBVvJOmJ89azEwkzNzTNEAkmOCB1mVNSkQ3dHjmZFvcCgzOTasSzjqr4M8xbmSDzkINGTfVEJmAVcOQmKuRRzYcTGmLCF7CWHthr6AcXgDSdNQtYaHRUauYYWlQV0wcnVpawROd32ic9F3KIQ0SDSo5psv3WdqPsQLz14pIvYsmDOJ1sYKiUHz37kF8nb8IGa36t3NzFZcpLAkRCBVzIwGQSELROgjH4eOEq2g74WL3Rl0JqC+O5SzUMWDtjk1vYYsk6B8UMuktznJyQxyhkV+drL/ISu1VcSUE0d6Ls7Tr41h4a19oOtK9zR162sAc5St0+RQQr++AkqFHJWzT0P9xcmLVbWeM+lS8IRB8oTQfUw0WyHBNFBeRy6GKT48zrFECr5nWcpFbXf2Q3UhtH1B1bS9pSSpSfH5EHGC3SuwZxIc3wDTxuoWj7bJduxnnozlgvW/iXadiGicOtA6Vchm1sgYHUHFMQk8DI4ojvnZq/cWprqtdf78Wm68dccZx0R3q57bIB0xF6LTOZo+t2f3OhzGvepZAqb2OWp33zIftsvdLDwCCd1EgNFxM4e72ErbwVfguftQpy1f5WBc37d2WemeViqY/lISo0RsYOdtC290iDkNMgy4gyTAZac3Pie4Gril555lBb9I/gw2oidJKU+xq064O06ciPT1wt4w2JYI8W2XYkh/tD04OUFlD+oVEHuGXEdUd4wI0QgD6hE4nFUWt5N98H42ZY1hdRxQiy7gh8jxKAs434YfEmDQq9a3ntVUbQbTfiSo1Hmjd+trba6XtF3UGbnmWvYEvV5F/q9pR4oq4GP907+VNMqklQHgpci1p6kyctl6HSinBJExE/jD7AXE8RQ6CpJIrdddrusXJ1l7kAo5Y9wMhhS9tX4usVWrQxYH0HpemvxkNBgJE0IFFSg31mlp/I9hjyC+BRz8jhiR6tO0+q/fI8Kt4TQZuRjTiosPqWnKhn8iIuzVAhD3YV5JGLwHx3Ct5+jbt6wBFhAxIdJqbyzFp3Hrvwtlj0ERchEKrh0FBMgeGKfUZvRrkhwCl1BbeM2zlY54b0TMsvn1dwYKnYvr+QkL1GdEVU+nE+F9BXH31EIwBnNr/IXo38CEskEyNRN9fp+vjO4vWd/ny/SNhsmqX0xsm90+OqodM/mVoH56coira6vPoFxNOGyTNYJ+E5FPIMfr/0HqSeXVnemWu6YC2jLc4ACrU9CyEj+7FQe5wI9WVEtc3wtJ0Ct9XL91IXGb1Ku/BPyjAPGpu4zTFK2Z1tUFyVRD9V3iD+Adegx+/kwNVPCAdJIGoHAyEmE2nCX35kPBTYMCex7mJwuOAd2bcNbcbyi8K/UTclkADKPS6Tald5F93SsT57FvCQXOOw7Y0qdpBXkl6RaXApqQdNqnT5bZdgsybx6BSsiTNOLFMHbg1G5Ofyd+Ia7P9JhIpZXd5HwjRrf33YNA6QwQh2FVQoTmxJolf8BFXsSetszrvj2v/M1aG960YJYf3qfB1I3xHSSJxfyTnzmwWu1Hz1m8Kir7d+ERSsemw73y/Xmjz8Rj9S5+B9zmVpTf67nl4rG+UKLVGznY5bCJepFy3/Qj+sMWjdXGVsPBLfZe8LnabAhh0c1oVm4/mEv+O9mb8AFMqH7bfQOH8QaO1clXODZBSAdP6okeN+U46+fPWU+kwZ7wtpfgBzB/t9p4NxdPUFGz4kUp5AbFEPCSVlHcCD3bMQbECTAqPs3uua/Of8hPVcAXSYZC/gnRJMEQfEKqzjZLXPy3bYL/jkGNfvHX7d/iAwt+gmicSkIDzkhUmKvVD8rvt+AlQW9gmjaLZPDfSBuSl9rHG8aMTd+GWxyAe2asbbK0qVHN+wUqwr3S2w6KYHYPVfg5o4umCe1BR7J1Zsgy0JSA6/P0hllDgq4diZgZfW0eBpwjc/pSJXh596fI0fApzZNuOSwPev8bO32NJpwi+KTDQnPTDlpliySPsBED7WirKJXavkJ0laCK81QgeCevh0mpEPsPTEgDSKVgfDDJb1BPIuTv6z+RXR1hVPinJBoO7osEmJ/U/EUehNR/M/m6aoNEAzrwk5/c2J7RvCiol/9sFqUp5WcGTqbduzoOlAHFxJDSkaDrypeNAd5rwgZDnowtHdxxQvHMHJT0Hh7fCnD2bgSdilMhSqgAL1hKDaW2f6JWX3yW5q5Snkch1PszrLkqBN7+nKr5ggOZdGainY8ji+cdS98YxRFcipDbLSJYRNmnte99CvSXCaJl2zHtjfrIRJUypKpCOh0082cgp57qXnKCa3D35K3xCYXgTEdSSlzkuI4loiwP4CvuvadNkSm6uC20q5fbbk36NleKykuzJ5H/zttciqHKwBp33ay1cMFwGWf8KWRoER5/Yvu/QIfrUb7zzCdxXsSQUq8+YptwwNgsm5XSaLBeqm11UrnuFYfBTA19pj4vcn6KKS2XvWSDu3GFwiFPpensAJAUQh5DvtsLuVmL/vmEibZrnZUoaqKYX8lHAygBENrKvJ9zzpLAb2LOP7AxjhxmUXq7qYB3HgIMpZcv4sce9qZWzSpg1CFrr7/leZwkrFPx7Whs7F2Ahv16Gfs5BcIdmtE9k+XG/T6GCbC8hcVxpAYXI6oahHvfirvZa2P9n8iBazja6EQOyIvNNH5oMh2dEXyn9xfh0aWmRyrKxlif93QpxIhXG753zxrDPLsYPGmsjXNhDjGPDBs2S1HLOnVaxPojY+RwUndi7rkz7j+jVZ3NtM/6zr/hEyhj2eUxBKjRXAS2UW1SKANMGVb2p4FdqQ9yJiH2/FiLjIz84UTmAMMaRlw8sfmfFsrBQoiGscSTqEm1UjerHso/C/ywROdwW69iJDGJD/n3NkfWcWtVB++ruiaUDTyWga0UQjpTFjjzC0CjEmmM8pX5lxBfJ8oxkfgJzUQRNK5sXk0/5dM5ZGkJyQENdfIDuSjckw9xKEpM4FQ67T+9jxVfTytSSKh2hEmwWEGnVF4G1fC9HvRXTyXRLl1L07lBo9kwX9Di1JQFYtYDMPQtRq/LtYL14oZtwWDwHLUMybujy2n83vKNubW/kSNT54PcaINBHFD5fEwLG5bXGOeuUobaWL1CcnNtfPMxFMJMVk/0lZ++NR80MeOSnruXiX82YVVi3/+XXBOru9uOxBtbmV2SU9gHaa/6Wt1NPxaoWz+aTIJ63OukaH5lXxlFexyQmmPdBttDIont59BdQqwgvSnP1W7vTZ5hat+w5GFWkUlVEOIcPmuNDjjjoER8bhPLfmHio3KlH9R3QLvByzsjxHcnRu3GXMcoFbjR20gDsH1KpysvipSSrzxa77Yye8U2HVzt/1dz9qUwElsqkyYQCvk59ocrW6buuQ/yLkYKy52i9Barsic+OGHbXOT+rK682juOoIgOfNNl5DzeFAMk0fqaa6GVSkyJ3z/MYKUM7IOAb4KxeIMyQ2LC+VtNf86iPdmGY2GTjrz8/r5APxWw4TSe7ZXJLT/X3HQ3s/srqHyDO9kjSaDfwo9u70Mm1WxrxaNxx6pYTv+FKq/r0K82UYU3SgNsPRIxMTnHomr8SE16IvhrL2KEalHLjQ3b84AaOrQQmKM1aRxUIKqWvc/YiWFiN/ZExFgn6iI03h5Wp75BDJ4NBQ1d6aNH4z/AQiAMPW8s0g18bfpu6FQOkLnZAS3PMaS5YLn7AOtL/mHaibcjtRwbWnYUz03TrpacFtt5CXMf4cBrRPYCVGPS4CoupH08i1yGv4u/YgG12U2s3p/ZxB/dm83sC+qyUHuncg5Cq89xJ1zrntLTTND/5CgkOMbnemOIizw8yL4BQ9tnTXsdxb0Fr5/Qj8QwF5d8ZHSja676dOFQBlk4PxlZcln4/w3VtzsWDWOkJ+6Gmp9IIy8flVzrU3GBXQ194N5Qj3ShK2t4Tce67ujDTzw/j5ctSzjlzanz63fZi1TML8jf6xCtKgq76thuZ/X27Iq+OU3hdvWT35flQqMWQvstyNtFMnvc0v5/7gVWP9tua3QqhMhZTATyEKPM/zfObe8+pIeb3ADY5U8sRfYTrPUB8OziUdDFv0yI958SX9eR6qK15lQuorg74ry2tw1ExVDybAeyTj3VHxT4k2up9VtQbjdIj2Xi9Gql/2EZ+ZzI/Z4yvuhW4WD53f0UT8ndULa3rCoRzMWn/zsj3Q+t1RcaV0gwOjSexswnloLLsGfENYenNv97hLVgHQ5/BRLsuLYGKV3g06QtIiAPU64ROMEmx509YYVVrGSFb6Elb3bIQGN1JJMSqdpRmUbUMn0+IRF04zzyjj8f7+rImQ9Ajw+nqdNPkLB+iFYL/nybvIBMirgrBJsLJk7LyewZruclJapLug//m/clWYV4/rcwrawj1ZtVdnjVY5uOodAg1+J0IOEpmC/mFiZIpv64BiBx+YR/fLvb+OqXZ9aZb9w0m+78Tw8AmOOi33lucZSrrxcuXZ0QxsKFiJU0yuULrUVJGGCRXlsrIzR+DztBfeSaN4HQHhPYjGT/6PxswWY8qR6dg5pVdgwWoGvCec2oEBrs06HhWFFs//ryGcO8vGCr6RHBx5r4V6Kb1q+/t/IP0THvUCLPhyOJ7uZlPl9ur53RmVjQ9WE7M9GnyN8Vl3Gz8kF5q8ngU7RtO8OHEo4bZ4VW6VY0pURlprU3oxKJMoit50kz15vVj7wkKi2wi7IvNfP1BPW2Xao3U4zTHEZdWXGMTH6gTPDop53ZDnp7/n4hkhJM43RCFJwJii1/3mOR0zQgy/c0hPHqTQShSi0zb99nEraK3fKPKAOkE7zgHG8bpJK4ShcYydMNJw1pc383C3z+zBcsP6B2kkDhjIkkCiF+t0Q2BHLnU9lRDDX8ZsNM359CaG2mTla+hbeVEtJuPJsfnjREOubRtiwOUW04QDrdGhy6Ch71Ijy/h/1C/vhJYlIo7lXtYnVc1EGnW+BJXfaWmXrnHONPhF2C0m7zIsY7qPq7IEQRGvbNDXdyvmgfdV4idN6+9qEWO1ZReNPcz0b47bUtVX8Waxlw0L3Dj45X8MrRY8hC0kkUymd6kEk4gSOqTVO3v+2UOvxbElaPTTtVR0VApX66iQZC2PsgXxsOZ71hDqKAj/umxhy0vWX5nsy0em4Kp3ZHG4kP99zBxbQmcR8H/CODMdddGfuMZQWH3e0yjgs0lr06jzBt2BmEnek9dcgIzm/tKNEdzuQrUo2vHLQHRp9vl4JU3hFQFf9yEs87jqOnpYHg5zX2Q8XD43vsfJeODp2zFfyX9GYwA5jJKXNa117iHpMkHje7YMx2SqzveGHsHYzvVcTKKHRXFG7Awpfgv1Igf14CCCCP1dkg2TCitwNw4b2FgcV5+FjGtiZftmDzaVoza4QyoLalIqN1nfLfYlhsgiuWFPB5emo3avAYvUcfpVfacxJBAtNKOEgmjwqkQZBtPm72LVUvI+P0XKs/FL3NDyrvK4zPnPlDuKOnyCGG6B3n1SCxmHMWlfQIHl7pOKq947N+RwMkyf5t/cn1cCgaFPfANs56kb8qr5sSNCDWKyhMLF9r0w8rwBDlLGejfjjNztqemtLY7nT2TeuoYJz3UIULlkOpjKOQY0ae5FrGV7T6myDxNd+bh/BEQ8nWKNF29dHDAyFWq8Pgi5RM+qvX+9xPK4ViHp45i8eBEYW5jq+7T2CP12Rwv+c4mJMZ5dvT2Ec0Z7vZvrVZVD4zLKERjAYSVcmk7Y4uPd4KxiS4RLpOpRGrcP44Wam1Zu3Tdp5hSf22SHc5r+lS+qBzts+9hJkc/FipeL5HF6NRzr35wGfAI90P5uz9dchZlP7k8KRm3oC1Xc0yUWiZz0AXCddYfzk9uM2HMbHL/BckCx12wNwOEzySv9v10aDK31PiELNKNA2OgPECSItxB2lSoyfXQ4NPJym/0xp1/MwSRrZvSzuKWCXqy/Z2fvpn+cKS2dRlQJWSoPljY3DgfUe2hmim2eunIf0TpphZcLtSy8a7DG2ymfyULB5FKW1c3nZGW5cmK/zhfJbYPnRQAf5ovVL48OXM3WjVJLZb6kQ+wktIE44Ti27M3QrPmlrRv4yRSMO0vw2ssNTgge+K8QrprvoZcfqSjZ/NMe+2QBsLkiTVWzroBC6c9N7bKl+k4t1mkqZV90ZP2V27HxuZLhjXNKoxKbiTDfsMNBRJz53xllgZXug3p/7TGGGgYWJ46WjUiFQ8C5M2W6wsc7+vA8x+gjfJMUQIbHWXFB6qnWaBwuCz1/RGeTIOlpjqDUzdMPj16ZhxNpkeT8ySC8xPcWRFmDSIZt6GTwNCkm8Udk1Baot+IAO2TRaA4vKPa+ErdCtwlc/yDV1UDiK+nz2F5Gx7Vp3tzsZIA8W9Hct7/qIkVigBaW1RBdzwsjMreJ/qsspHi0eU8KvRMFVG/bZc40g4e1YMugLZUJlz66ag5Yhlsz76pz2gdNRJchpgHhzel5TBe/xc3shHatVGVWCRdd0w03jsLoUkZgk2iYekckV0x9/NZ9/tFjgc/NqZtwbh2+O4omrL4p82zbLoGOhoKHxtWvhHNervtNX+BmqCqA5REnzfLNh0kk2RC83WjGFvxRHNZ9AEJIKsHG97rExvauKsw0rGfgk+Wgn13NbMyyhbmedmBzCK7EIih0KVJJGkgPKXm/9rYy2jlKSt2SwDX8b3CenykBFZb1YEF2gY+5LnBQSvcmjBRGnN/6pqEV16IV9cJvXDhd2XJm9dTe9/Fm+e9qzHPcbn0c8ttCjuJYHu0d1VNUOYIu8iKtbFqANOak4INaVZX3XEpAGgltxmPeIfUg8LlIChA+b7h/wocb/aKGJblVKu3DGuvku2ytPyZgFR6AvdNnk7Wk09WVFXD/Vtvb4vDBEMBD9WXLg6WPaLICgnpV33uJADfAyJAXNgIVuAhswmoLoxKElG5jLnyvvdllh1hh0ohMsJE8supBtDpilAHpI4FJXa9dNQNHzOjQ8dpw0pS2Q3yzv5gaIdexrmDMZgnwy8C0V0cGElnlKHsvhZsRJxL8/0l4EUY/+MSRYmYweeFOMQU+hFPoJQtYvWZLvBah/rs9skZqvA4YNtboiHgJhv21vNep9C9wANgKPWMYVEZ1+JgOcJWWE9qQr5+Uy0JLf+ndCGdpqdfgKuycenh2x2e81Zw7HQMx15kVamxkdbugQQ9D6neiNlgl0LeGEK8VTqBn8vg6fW7e2Ubfthvi+IFwclQJrdpuTSxAbg5yMKbave669lD2G3Ut/N7f4eMgaekTZGktsu5TsDjZMP51MxaBFWnYYkP1SudfunOZjtVnV3WB7iRtQEfuPvp55meSpKFVumZIZAOZ123Aiij2abUSX3KJXIZ/QpTpJ5YIgtTFfGl3ImQ8rwX3hC91xT/6GqCCmhujnX3iJrT35JRk+wNJyXBBIWZ68XuktPq82z8PXIWKwcdSXuXwskn3lWbray5+fj1XGVGSZWMbkT+4nTDQeLsvyuJ4BeSY6bgdAPobpjrgLxXpYrHDCIumqVX63sH9bYoZBM3L8xKFGvS/5xEndyaV8gMq7hFPOE38dWPeYDJ9bIiSWvHMHR/FdPRwvgowefI/4omDNcNpqi+sK6hJitCle2MyZl0dDzX5bsYu8GnSJPgP3xKO96bKtgiZRj34GgKp9U06EWHLlGGkGKLI5AQbfjItG0J/YU2WYY4VN3PZfOet7qHkJwQE4GuTI+jeYb4vzQYZo1wKQZLBfiAtCZVnWUwakMCwG/zh749EICT/5PC05eDOctz/ndFyoG7e9t7TLG1WJQNZVt4XIrMe5EcsVl4BZmOYT2nKPUTEDtFyxgKzhCbNZWIjtpl790WiTGUpuuYKKlEThBM8OAR2BCPTwLNcvbiBs53/q6/asFHd6Z4fPzyT9bS1rfuRDgI3bZbN+mphrFAU06X7kuOHNJzdVkDLHX1jkkeLWCPNQwv3HCv7EHPYHb27cTAvi4CwAY4dB5C4ie9iZdjTgpHQ9GEXnf6ORdwOEZfV+8cKJSm6hdSm9IHiDOirVfr/j+oGyImMziHyZrrU44Tso9qCdrWUv/IV0hFmUjJ4YhQxe2H1nB9P662Pa+4gG//ZrmmmzlNUn1nG3Z8NL/iWcsqDXT9tVpAwMCGf6HNTdnyehlJVtlvNYvTIIdJzKdXrWMA2JF5kHYOwev1U9jfuahr0V8dtP/h/ELp9/N0T2eNGXUp5p8yPjiXLR7AIEqsfjPkrhEjjUIuen5svZMTsePu7m0QEfMcYBcf9lfDgBLH8eaPNar7s1QqXg2sOo7GjRJxg7Yz2yDevTgPxpjS2cHrmTTrXnsa9TkcdVjeLmFUNYsOadL8IXq0MxZzj0bSdWsFIWm0H+gdthg5oDrTaXPbtUlHav6EWM379qwVwbWjQt9Pw0fdCz8dq4GtOIDy0egnvhm/LhMp7//aDfhXVRcU6oGUrnRJzwFzpSyHP3Q1LRpHuyYw/KCBxMxAj4Bhhlz9BcVx0F0cnHfROYohl/xiO/FnJ1l+3EjGMF43+9dB7/t6kRcr2TzXQnfcG1HXErcGPvz8VFb7p/GDwzwSu6hQ8t2i7h2gjECM4PpB3c5hqR5XRZ0EE0dKxtKmkEb5WKzhTcWpmwssJP2fEf5ybhZYlnaGuYaLcUGcBj5wyomhZibuBMCwX71bujzL4UEKag9F09hJwktQ2W6dHZodhJJoioXmZD8IqP96tiYH1LoztaxpAJgQf1qFZmD4q4mg81wd1hpJ5V7uDOkczIQJxoNqlrKGCIivty6pGn9pWzKyxIGIfnk2Lx1GO8Y49mhltG0+WzfaWNBE+IrvJVXTA67AGkLPPeabQbyuLSe9C5mI1A=="/>
  <p:tag name="MEKKOXMLTAGS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ICONID" val="e39c602c7c60d2a9aae466899c5d763f"/>
  <p:tag name="BTFPLAYOUTENABLED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ICONID" val="19ce419389811c2b2d17dd9ab2e6acf4"/>
  <p:tag name="BTFPLAYOUTENABLED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ICONID" val="2e5b03c7f4e678ba16f37c1c6ba920d0"/>
  <p:tag name="BTFPLAYOUTENABLED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ICONID" val="e39c602c7c60d2a9aae466899c5d763f"/>
  <p:tag name="BTFPLAYOUTENABLED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V0vhd2GvpM4vI8gqMdyjrnctaB7xlbar9ByYtfyaWSmfPLtYfdv3n8Kw4YfW6GSDJA0KlzuLlVZ1wrabveo5pwKl8uZ3TJJXRQz1Mm0ufE/Y9izmb/ll1PYt+NIB60IpZAig5zXWhkKEap3gd+6Ht9kCGJIHZkGuZxKrgbKzQ8Fgd6BWgovBi0STJ/i2hgCOoY/80i07nBjhAYox6JJxkKBmD2+WneVYsz+qPvj8wgXZkakuq8bnf0xMjkx3DewaPiZRR35XM0XigosTBKQPWfGRZ/GYTnfni3+IlQJyUgEd4LzJ/p7SDR0qdDXfIk8byTAP+93V7mvsmsK+U08de2q33l0QjtYL/Ff0z/JAQWGO6ArnrFCKoytJwpCMoLx5k8ZwtZrhVI6A8mxkHU4xSKDNw1qX9UJAXd9SuNXxuShGbpzjftOMxZu8Vvfguy46UCXDr7VV7oOSjqEGQAFi7//49+GkGjJHN3NAVFQaPz+Rbqzqugxj/sPTVjL3g6ovnmq0l3nxakmA+Hfme9PdzRMUHiDRBoPz6BRDKVdcy5bYDFlTwJVY7zDngrBA43VXvcGWFV1CNe5mYAxj2yfw9RjNAQe1r7jhyoMd926cDy9265ApnzUsmllxGVxNbBgEq6sAgKSHQgWq4/uSQlOalVM2Z4N7DtOw9KHTSshePIPFlKttk80pWvbSPZ3qQqOSb/wtS7IHXd62DpN1p+wgo+r3L01QCMFNAmIr5D1YNZSX0aMhP+M8xfIzolLGn4MrFyr8qzk/2IuGE2FzAXLQIVc5W5sxjMLYGclHmjjps3at5n8Qx3nvSFILo7LpRXDthj9NXTn4EVNBns4nez2djj6EcdXWcKl4cda7SwfgKNy0ksxBV4xwU8qo2WZOqgxH/lNwn3zUwr9JciUS8pG0fsnzRElOYymB1NhcOKgvYjGdkAEQzIpo6Ikjp9JQOckmnmoA8LlXrReZUTvKUHXIFV37t+49Bb1jw5HKts5GgP7NMoi47CUaVUxnAlYgIPXQ5PTd/zgC4p9enTL9lXkbcZkoQmY5tAxAwS++jbHUgEfhfqvGYsWePqujtJOWCEYYQdXr95mvTzBjuJtu/E+Ha19+RCMNERqYR28pF52NBSeYyc6PiSoj1DjiOsBspNAD5b7YfJ833+YXXR98ES8aUFcPqVSMwvWYUoGDky+OPtPJR/Gacz1TuRN7nJ3+W0bYBWZiDNULMtvx/ggc2iI9ctHzw0X/DMX4bozvyMFemG0HJeStOpON3UUgPLTB8fYJEurHlRgw1tHTWr3+cViC76Po+LrZBdGPClY/DDGjbk6YzBwcGMWWyVWvOJ+2+Z+kWGsvrGXLROYQki5cyPN07e5zfN2pqnYjnuvK62wszIPUdwzGg/zzP/uHKiCc7tl9GYTT47Uu8jN4mjimvYl1buTzAGZydMRGYBhTihVRfybunavuugbIVh+KjzDNxAT8J90JfKa7wdNJxsYeTt503qf+bb0DKp/oxePQs3M3guBQ0NGfKur2i7g2zrwQVE21If1s2rGpAM8lSTRBVnS0x4wl/s8CRcjGL4cRVUmsveQnqCCSGRmV5Oqfrpkv9QKG+74F4x1/Nnvokjr/aZRY+z+kUZcshAVrKMmp6C6cuVyL2vLXepxuIQiFO+T1JV7y79CzSadDFFOZA4fw4xBbHUqXepWMf0SmzHKFJPksv3CkF18FCe5CZ1GbQrEwt/aSepFEqyVvJaJOaOplhq8BCnoeuhhDwHaqFntjYBmFP+tRpfGd/WvU49xXpZFQCPRAlZONwLxgOPb7YFEpFtzoOAIExuM5pEBWgvtCSa7NYpnY0ksIg6vs0GOm+whqJ3JWA68UaIJ73XLazcOMQie9iOp11gGn5/ugOEXjkucaDRUR7s4AxxQ58+zIobf9sWRz681ReJ8nw1SnMV2qpSmnRzLPqHufEr/ee+NDBVd6OCW7O5XMnR9zVksuIZQi7vpcFbqLA3xZ0LsiRk0OW38R5T+dVjCElRh8/77GHn5rpqVstYwIfl4/HhNmxfk0MFjo67JehF2QNoqo++9uhfMAecTutoSES+ZcQPV2ToNZj4el/Ow4eNgEjmxzCUBnK/bbfTSEAT0AKcHAQryVj1jWiDXrJpo/0/rLR0ml5v6KiaE4D6LNJR67WkwGUYRXpBnpllVo8ji1gu6+mSI9V46tl+IZIXYdiehWPHMCai13IX56g2YW+EnSUhF6Ioe/haOOChS28EnVjMz67/0EIlQySdkgVV6+VPeBMFBto3PJr7JTngxTmsfZ/X+jRydTT9yOIa0lSFw0QOxkxAlX3O4Mz4ICM8ZMeis4m1SA9g2KrX8tAMWmsu2jo5GU1tfDsFOzVKW0jzPOvze2wAiCwUp73bY0WnPylGeWV0aZ3t7f6oBPEjOOuawU3fentxX1ArAviyeEDlo9so/XknwyAiT7EfTMhisPpf0BdHJ7+UO1WYt2LMWlGcKX6G2E6qMHflaDkRAC3ajhDWgIwHvTRM/GosZbLO6BK/dD7ZLXSBy7YCXS3ogLURWDPmXNF/AdGTfxULiNGk+QzA3X8kRTc4sefa9bAgBnutN9nQtOntELFqnYKrwuksTf/uJjX3EKFZdvAF/PdGG2K2dKd40k31jz3XD7Lt6eGBxX8ICj+gP7eKeYVl5bYdOwUEoQocroGlFAf1eQLqAZnbfdCjwktZ4eAXz5BNKRAuSDv1dAv/I0L0k1AWhd6nt0q0Z0XqlhZDstG4Ey/yb0TT6MYoQWVtjMQdH3U9UMNN7gUZdSXi+XctsakKaEokarrBQ3MP8RQkIYxfH0cSswKXKzeBbQueGNf3wTc6bhnX8sq09bspuOZ7YuCjQtARCKm/hXkU2+aOs+20RpwHNQ1ZMTlRgDci316vzpqq4UAiKjn/CzFlM4r+y12q5xICBPkvKM0qoUZJ98wMWLmoXXnrW0G8Qm6LH28nmuJEE3ScyvEH1QavuzGowwiyGwHcNimMO44uO4vHzTRZ50P4j1qcLiXm+GiqWTsUiqxdFkmA5lxMCRSgmE1Tayr+6H7ICKDcUvDkRW6T3oUReOg1BFkcJcQE0SzboWg1f7Fht8BUPITr6iCdxiIffOL31bmqh1Mw6N+w7RJfzr7KADt04cPimGZk41f1uBi+Wr1+LEYlJAXVKVYBY0MQb0qLoiFd4JR3pRjVVC8hkzAs+cPowScvz+dATkjm3yNeFtdGUtbCeBCOQi/82XjE6Ie7uQjvBfR6q4RIizM59hF3b8EFdNbGPUunPEDZAb2McazB8iYsYnRTqUXV2+d5o2FlzVWKiMvysrvqgc7atlpf0/n/mCplxczDxg5XkPA6C+cnjBRK5kpkmwQMQc1E3nOfbxvrNYH7g/AqBPbdOVWJSgDEG8Nzp31fXy61Gyg69w4B6osHIBOPO/FUoWnUMlQgkxApVnksTOscbopairLcXyoWvGYQOJxIe4698QAFSSnT5c0paCWaq9Ab246MmKWwzrqmpwQUXo8y2559Ni5pYgc0jsIix1oxRj7FbFJVss9Xk4MDr9nGkMzFCSW1FwBEC7ukGEhdN02dUArCIL1Zqqv5/t2ailaa3pSpe5x35Hw4rfWlc6pLsJ4WSz4CXhkJXRAy/q8pxi0DT8n1fhDeSlFZCZzB/JxSom03NjYfFoBishaA/rV6VxMoVIWsSMCVfFDLxxqcNw5givlOEoc0QIn4X2m8tGoQ2TXwBGRKxPcMBmvueQSFOkXJpDHJ01YgrCJtJ7YVR1zVmyVAbaAL4I79ov4X2/iB8D9AE1p504rVYZi91BGB1TSu0yrSkF5Y0277FBefYKU5FX5Ve9pfuGnL7iNAwmZ+SRtWSHWslh8KyOELRY+TmcQbvDwc9J37ySazI9q8mZENMlEvvFUQff/HlhZH2aFnn0JRCgdjTiVrjeqgAaotIsYV7PTWxz/iXt1pyTaWXhXE9I776xl49JHxumZVNtGBR0YP/NdU6WujzEbzOAbHqJ+fzHotkFosLDNe93ZNzqOHbEzfwOO3H0JyMWmNm0bfO6uGcxtwM91xkcTuc8M77TmtK9vHI19Q9cFCp5+314scC5cRMMy0Wu1XWYeJDZ18eUGJPCiNZ/lIh1dd3Ec5ajmGFRKhSKsTRCNZ2hlivD9YITNSQ7wWET6OXsw8BALChH++bOvLyXX2YLk9oRaUlSV/CzId+mhzvWCUHXuTu9M25HXkS1e+zZE1ApV6PLCed+ZLJkzHnddOGvDqejBj3qjvgBs/A9re2pRJPlYuXSD1YsHO6x+6bVKvTFe8DS7rDe1iJY0iGNGxE6iGDm0WSHy5zK7FE2qxjDFN837LPbmPlr/rvSytlSHYxBS0duPvbZ7tkmfLrHpZOiakuaYcFN2AOnyISANz4OSUKPgZKvBpzNUXnMYvM+K6wAbZgw5bClcEvG4GNHeypGgK8IB3rUI7rXUCk6cr6AtvZBVR/skh6jQb8FpQzhoUsLxdiK7Z+JlUF2GJv7YED0IaZ08Istu/ddLAAMbYkrQ61Hiw/aFV3Lu1U57FratWf1nkdXkP3J1m7dt2x4CSuIL9MtniBFiKb8Ns6RhrsZfHCmqTAYmUS5qf+B9a6m9hiWrzRV3Y05ARSwFPUuqn9UZUrsfAu5zUQHVISjBp196/cLX2JfQSwnq3PakE16MKvki9UgS2PO13mVHjEYExgwa8rJnn6d9SltnutJ5cQweGrnBP5FeOn16F6nASdHoOwj3ypdRaIm0iltEG5ms/RfNJpObHjHNhhfN5sm3mYZJY0AJD1sxzn+kEq/dVqP4w6HwdHHk2EHmrFsyox7gOOQoqaHQaoDVcrM+PlwBujqym2yQmlhcmzmmqWw2TeEwzq0cQID0s6N39TqnAz4JPCSRiH2nRPwl4PC5wGAPTYV9tgVzUzs7UIcUglJXwDxjyUzCW68VS2n0/bC6/dy/OyS2ffsQiwM9ejBx1qPOhd1RDPEmyAswynzz2pxTeb9glUxwQPAWJtw9TFMuHvTgy7FEFoIGRV1Df0cPnAKwwwwouvkynsICUFIWKUSaN2p1IO4iyauIwd7UKf+cREnOBqCeBfIDjFzPoVUskfC4fh94S8dQWROme6HaE9Aj4Jp8W+NjQSMW+/nEMveCSGSbeGOYzREC8Uw8oZBbGyUyAw25dt6KMHm80UmYXeQ/7KYryJU5T/ZCjryHczYB/JWt0gaz3G/hoZbX6boLDR4TxBYCnKfoihBdU6BBrFVjkMxPVY0dm+SgN+S8Q+IRl9MTWrWWu+hRTiOMEAco4PYWs0etgLkdX9YcAmVbHl4xBnLcZARmb4RCrItPIlcV9pRWcnTB8WMuM5lJuoklCxW58lNCMGwAGm0mgfcRXVfYdvVWTDxHNJYpKkTgBBCG1CGeWjgFoj1/e8TJDy+Ln0ZNrzuj84Y4pSFjHUTy/jzwIciTLmZ4X247SOOgGcLOFbdNKh/XAgK9D4OPA9fqNN80LAmPGIvbwzBbHfcKWwqLvS8IebAn05d+ti4w7X3qql7b1lci2iyIP8ED6L6YAkoTeeo14QyiiEnL7gHahffybHF6nCTmjwrPufkatGW61CoYDP2raYV5K9bpbt5T/WZJ37csp3BhQh6RoWDwjGjuv5zoG3Pz7O2vL6X+GzzF2kaARMVWZXViH/Qf6nqdLSd/NJ8e2AO1F/R+DWha5rQZYhfguUEMtcgewF1oEmoO46To0hInKC4952hPgd1c0Wy3K0np5zbmoIHvRh5/HsJzKm9ghYu2tEEiaajLtbdp1RwcoFSUA1xmYwU9ALdooth3QV/u2yplaShxjjv3uOSxB0QZCZK2PvcRcgcAp5b1JnjhUb89TiIIC0MwdrbQEp1InWYmYSEYMSoPhuxF/0jkM82pUdk1cb8/61WWYX3T28QJ7DQ7xns1YLiuSIyVEoh2gWbhnsqIuVXHsSCyXnfw0uoCXNPPlfQhUjEkrzqqQbeUu5y7T1UvjbOoNtn46ppo9D1igYwA84Rrd3DgDDRLRGow87RCzFRjdGSso7LLgldp41MtN/6nBguJB+0YyWu83RHoztzTeT69PbhWkrVyp8uEtbutjFT0pwzGux6Cmz2z1b0Rj+vjii9PfMLZgL7jAqAYakXaG4fRJoVg4KqFwxyYk1mLNU0u25r4R94ZhS0/FFRiyuNlSGx6LjtABtdZFBYW3DHnzc/MVmccn4WpM9dx/XkGG5KXY91CtOlptH3NABrczQhIw5MOcL6Uog9ISIJCTD6ikbgM2rLR/744kMUHNgGKZxOw1t4ZApfR1jOI4ZhaZK9+og86U2Z1EqgG4bwShBin55JCUWFeeFylIHkyYAe1e9mHtvXJGaD4hd/i8gigO4zuRLkvyuDRee5eZKBa7JJIw/siHUYtLM/7DbqUlchVwLqyoKtp2O5XW+NV0f7eFc4vzlRrB8xp3D8RG2z8OMX/jr/QQSyq93nRTwk4VYB1Sr4xQUzG79VXwGmzu5Rf3eOWkQ2iICkgAv0wKC3dbJvtC9hQB4KmhX3JB45WkGQSb4GcQykitUtyKTZXWHpACxIxaVB8Utqsgnn/h5XjwWfSz6iOj2pHiIJ6bQK0n/sRDsygxm6cdndRXmYOvzkpc/tPbnRRrMme+VfSUyODRgmNDA7lY3gOoEspvOh8eaCoBg1bo7L6mugAg0UwyxE1+QNAyiP5alIlAnS9js6oo4ioaTFZxrn+h5VrYxLV3lG3AZ2JJ0LGkhwTtjPuk7EHmMhH5CO+l4iCfbE3nyVvWDwg8hYdEIGIkViLHqzyqbecTjHqXqPMWW9KfMx6C4CN+t28KtOcCtmAwhj+NWcRwMYQQAFOxmqZtpKISmvohHxmokmLFm/bsJGrbvbEHl9tapujjSUeyCKBS3MrZt68QYFTgUDHYeLaW4j1YE5QLQNOts0EIMr6PIx6ncT0LSQHzG5RZBDXQQ7BkYue/I65nXuF8/EkT1AIzTwohyEdnWI3PAhZSbARcK82nWK1fU4/oodW52QLLIkrfYLjdVkK0M6DzlnGuVEU3/iBsvwd4DGodMq+Q42ovQfcCFXZG5bYSaKSvrIY2S5dd7m3n0Y4+RoRhO6yc5LK9BpCUorQM/N6eL614Sb1Ycb7FbeBA6kNzsIlaPtAkgEDiNUzUtJXmFDAYFDKhi2o/7rBgP1Wv3pASgWFYzWweHtdn83XEuQA61yKCgYdO4BrCMbZ/Zpalew6rT00UzpDiFObUEDNyewTVFJDOPTEDIcIKFaF3iQOg1pzXS/GzcjbB0bx/zEYjKHw0lRl/6u+b4Sm+sfIJCYliO+QvKDtDx4Swt4Y4fgpK+r+XlUniWc5WWdCbXyVDt0knPLTyH/IoWEFMqd/ZY8fdJM/Z9364vH/ably2LCXo9OiYc+d2JpB2WCPO1fSXkTugVzF38R+hcCVsB0PEGl4bD334StfYoAog1XFwNCdD6znghJpRETFd4qCuu6a0NtHlXpZaDucA9+ggVSu3zpRs/6XdqM3LuU3zLNSWKVj5TW2FbcVUk65JiJuY3D9JQ3AaSAQwPj1GZ7Wg91MTmI/JD2EDPWLfRX3JN4X0BoKR/rhl1GnfaUbXBa1EYiiO7xfPmQalsZGAJZU+dmiO4bsEQXcHw2B/OV9wajlvh2jlA8kZ3w6V4+4M3MM/cfI5go9oQB6PuQXxQR5LoSVfugyEL/MmYBCc5KkNsA0oTgt3HLwok7mCnE8gHKAY9b7RxK6jOqQOUZ1QB8/JpWsoLvRowJ5Wf6Y+pbCmO3hTnYz9CWL/Ot35YjKF1bhqkTO4vklXhOqELSkXhHP6f4e/4d01fd6U1KfOcZCmAcH1HrV8EhhHnw5RavQXi5sVX1cZ2G2467Xms8PZqTNzy+8parrXZ7RZXxN3fMNOW3ft/CosRvwnKdB22rOnCqHyUw+EJh9DqyrFKKbf7ROGEJ4xpGegnpHlePrzqLZn7TOT54K/2ALtBugYj7/nMpla2O9iJZAAZoGSBciV/Ayy1yv/2a0hh4BOAJxuDwtH16tfcNYgctNdtGw67CqFzcFhliGW1hgYpf6nGNudAMBl6Az9xHtzjNrGkCmL3xqgV9n3vTsWdHlTCKxAmsQTbnW6beXUNx9i4wtxiw9pO5kvCC5M+/Yn+w7/wOr6VaXEeX1YgaAuIFfUh6vEa+Aw3mR2TbzKwRhUqPa1LTg3aYGEDZkYn3wPSUTbAGrSI5Og1BHuXwAu8SX+7uLfKXn89FGSZ2RFYEQDSRYhUw1Xi+3OtGOXU8h+l1t4WP6DPq53fIPZh5pX8k07KDvndbfOAbGwuBVzm0gGk76/Sp8rwYnTc+SCOyDJMIcgnUop0Bp0GSfq6gana2GrzZ8FkzwUd8cfG3b4mFOXTBnRdXt/fgJSZqKx3z6QbMjiEK8twOCJf+2HDJ0rxOtYHuc7QzAlOwvTfEOQDefKgIvwrpeWSkYVI/z69WvD6s0V5QwgL+lZ3kZYovzC7DhWQMNiNI+y4BRtkbJ5zE2NMvLgCffdUShh+4c4OJPMEu5ijXm6K459ExoUkSI5nPAGdFu701DisOPsYO9siZprszBbguHK8/C9oaTECsckPy+HMnebexLL/w0o0YiuWmJVw0XkJ8quWigV6YbAGAld8BtY6qu3EEsfcn46cppzQkKOnaAkPrb/RJW5Dp8OCP9nhmVSqlqXYljeCMxqhTSbDRzrM0hvmTdYUgW3wng40BzfsDsvNpJIrAEPAUxr4GQnhweilfkUj0Snnnn8zJfZrNpZWk9BLQyuVF7EB7GCSOkCZEmAKQvAgCbHDJHahXq6/boFRyN+iRYB5fyIIcfVThHSMZRA9S2h3+8zfX6RofJj8J6oJ8J476dykAwiJZROHUA370P3TOKTH5UEgEUxfphTQXbM888TSZoTopxHm64vbUkCNbTnSPVEnXDprSevgli4piuRNzvNtOCaAK7f8Ih3y7rcZBg8XXUrJOSHT9hf/0h5cod1rSvyq0ebubl6xn+HFCYNKoBhohzTD5HU33hNdsIbk9YATKFsT3O1Y/pq4iqPDpzFT+UB/i0rSNE3aIoP1n7Xq4+UsFExaJbUObCAOEEwVTlYKEyk1p0l+qJ5CZohNWCLjHmbWlNRHqeglAbCK17G24jAmqu/9EQDGdecbdsWpWuSKRx1Lf5YxEtHsBcpeJ2/xw2/o4dX3wmkBVpRVPpSXqDwF1r7iNsddlRlcoZC1pRmkxZa8N0cOSe/+TMmCqfjG/MKvYy2pVRi1o54Qw1TYsUK4Xl5GmzVNegREw02XpqQnBB0r4lNHEBZlyiTq8ZZDGjkB8/cMx8CRpeRp7e/tXYwAlTTWaISs6MDkyF2LaeeNKlsAcItzfDSyFbzfL+4rUnpetpSUnw4RPDXVprFqu4LxMdMOwSgOsrc+yYEO4hrBDo4defPHfW1kBpg8qnpjEY02yVeJdNic0iePmyJJcYqieXC9P0ZyQwFiv3gPmLCxoWfaj+GDze5BEF06L6CBGwJZw/HC0zoXvP9Po0PJPDfhBv5HnIjbrCa6wPAbwUELL49My/rcCDalfmcg5jaWiu2hUbNdLOVYUicma+EEU4xAMAC7068qz0JUAFO8uCEqPJzo9pWi1G6yv++ZtYU6W6lM41vbYU4EU3r0oLVntpmKii4iHnphuTZXMlrCS2t5qZeKm6n7Ut0q4YN+snkTOMTVPf39DajbUc27rJdEnNK0gUciCCC7Uz32aORWXSxgBODLiLNSi6sXDnTwKxsUqouehTILbWZyWUOxOzrNQDtg6PP7qYzOm5VS1g52KqMYKLLyuXm+Z303fYvb/AQJ9pzqlHE6hoCOAxcrsvQwpGrHWfb7LlSIa8TBijjoWArP60hXGXfcTsW+zjOXZCNp0KUcry/A3T3BJTzw4cfUm7u0F4d2m/XrRONrdAvbz3IQfZtwVzjCpmhRUaxYeziNUcQXYP9RWoNkeVSpB+sOf9SIM2HKXs5Z0WIWSb0znik86/Iu/RNcfCWmN86FlkdPp0NFWGyzE6QlfrDX2F7w2cNlwjCkAOdwWsusDMUkTmzqjKbyxPuUWDe8i+0w5uHPD30blpTvccczOgZK1lqLniRh/8AnnHShAMmcjIpto3S8EOpzAQU6vyjETF2HrCDvjsVZFZ8kQ1R80sYMCrRu+0P2+yMLJff+ES4FaG/d84Eb0/UYZPHsKAWQKAJ4ZKjiyAdketc8WqZB72OTJuHvp2i93iPObbCy3Vt7vOoAFJsSgy8OXzdCHk6OkyUSNuY1XEOHcdusUANSBb8Thx/3JmhZVRu1cAdye4wc9qboD8Ymi7IpEgEepraGcjEYpU5aJq7MANhcFunuhmBndtZ6FJTM3W0ACLoVpVQJ7FHQw6y7C8f0lSuCzzZH+lkoRLeJResZWplQfUv88yGWAlk6Ua4sFbEBSXrlUwhmjcxK4jCnC+i96HVZbiEaFegKDVRJazZM6bjeQir9zR60H2hTNTxBdXMTm0ZX7rnITcb5oMSMTA7KNyiFVfrJ0m/nQb2R+q5YohSCKitJoK7sd0lHb/NYADXXZniY/XahDvP3jPd6shjkdtieaF/hZHou6VZr7voMFAo5O1bpx2F3pUQhMzwDewgE/6hjqD0OxLH9MhNWYiptdSBtvWEbSDAlCLmC3703QFWKS+1U1Qip3aikvsWP9Vr/Bj5u20MxAAJXDKAbPCo2kENE/ouUKwCaEk9dZX0l71AtYbGT+29WtjG1bVnFIUF/e6h/HF7smwVWzHakR+3zMyYdM3QxCeoRQJo17WBOCEH7WEAIeSu/b8vCU5cYuLPk3ht+QzCSrWuwaLS+IJyVxutA30dSt7XsY5ieAIjxpe0pM+hgam9weAIF9CVm2utvXXSyht9ZdVSDBbY7E0UAG/2Ua4Y7aKdUC5HiaEffZ4ysLotjaTB5sg1JY+8YOA2xvoYMoWuCmo7YPQj916Qq2NGdN6zegcWOyX6cb3VOvR6KNZHT8jN9uSvL6RpXiunlpDT3oaG0w0JgxbdCOp8m7TLHlBOEWulyctd4D9JK0csOSG4mCdAFrTEsYg1T/vmhohRMTKmkvuumNhutgI7DaJZA8ErY6iiHTgh+pMOMpvP09eQ2Mdot0mB5OY4tXv9vRHWU44Zc/gGiA/YD5TiLWKG85Uegx5HegXXmZJIyyR0ezLvZksOKWGV0V6EuFJsLPGfMYU5n6p+K2F2OaFPZQLJjTpMfP1/eOMBUQuxqtrh4NbExIXUkccRzYiKPjHSEDpuDRn1xWEYvQpHKG/TsiQnjrcJBiX9eW9oqfYKTP9y9POoJbP0KQdh4DV222+aXYNVb7gcmC458mOIYDCUPIUXZa5bOqb1mjTp4EGJxNDOlDYUxhMyRX+4UpEHxG/a6k4ZKG/oEVx+RAIYC1ZBzmAjFri4Nt/6c5xNICXowRfaf3Vj7Idj847ByUW0VhjU3BoK80Bp9auKU5KNvXfnL4fQP6yHP1JcfnH/cTRC2qBiAq4MKRhVJUIE2rVnVu4gHsUMxr+Mzp6cexywbgUFBWMoowrocyLnbAj93a4AgZBL/+YuMg7k66INFAdPjsuQxSSiKicVpX5whBrwxkQ4CZRXfEfFSmjeIzbVb7HEbkh/hWII0jf7eEj/l/xQJbuKz0bq/2g0MaFrnk+GrFBggs0GnWEfxXVrUTWt7zDinHWZNz+nF2iKM2s5trMAwpogtKbqnqrgSRf6Ruv/+ScdR1HsrUVxTK09VluMCKZxjrOGLcUM7tiT7pcgfX5N7PaKXFzeWUsL4yIJQzqdGnnvB5WBEJaZTnshVa5saCSNvFHavNT2SQKijsL6HDytGt2ICvsxXrpSRrOUUVhVtEnZ/J74rc1p1jsxB9M5rEVToNt0LHPJIsNnqSCNK/K8t7K1vjlkx3oSmEyTHIz92rW4JmXhYTTvCbymT5zvk1yoXpCA/JXanOZsbxVKXF5f0R3mJJEjvab6MxSZ0X6Fj90zMpfCmvn283tXE13rt5QkGjer1GmB7vj8o5qAKCd9tPvk05zByIVAS4xWgN7Tu3W7XzY26zKgwqSEM9/PjZ24y1i2zKDTh1FMbbSGpn1AuCMpjfGbmRfMMnSTp0qBEDSdK3M/M6LHETWbnmBRw9F33xf+hEfxx0oYddij8shHTSnYm3OVUQFyrQZP41dv16bHKOpFQhk5RAox91AQq6JO9NbldMJ971zqjTdpLrJDnqn+bSFOWCRVFMcYKg6ZnaVl4yR0pER3WVrm0T1DK9g9T9lv6lCj15VLIQ7bQ+MOHSMqM+NzmQYdHgm5Ln5G9i/6nxZLwagkkfP+Vhzr172I8cf/rw2EBThTif3Kp+MZnuDzqk6EoZx7ywqJrlwJv5bQWY1c7SqpzEVtulpg4wa+2/uhJ6fWTH0zdFRouPJTvJDrZfmB5+49yC6gGX9MbJXOu4GDEjOjzO6wvX/f0gkTsnlOD/QZkI3ayhVpjtnCdDZ/PUbOX+WXQHBTq0fu7iS+7wgOOkwAYvhjxfiRb+jjtAm2gtWefDp+qt8KuUBf0VEaCvMreBXnQUb0MO+Yq+JgxHFgYirt70+SHXCnYCiaFY55L4iYgTPeE0YJuMMkvdcpy/ysbxEE9yhlOTLdf1bGY4pthHxPIWrbg4VPnTK2LxGlnfoAYy5Dy5jN9DSCf5AMieyC1gwPP5pelLyb4wRhPwMuOS7uqJDMps81cgvXr2Z5GJsIC3mZ+QsgtDBpmGI21RTzqlfmF2ok2jHy97NbP9bOKTPblcV/vRbEi4FR/0Sx7rwRchBpNKJ1f/1WiPk0wUgRO3WstyENYdK02voE4sMiGbtwYuXgtdV/6JC+3xmm75zbbRlPwLPrDe2kPQ6bUsS7SrR8aNnPE3e2zMUArRQKbteuOH1ygfA90VJxfz4QwClShADBXI4D9Clw1vHdVebWZupRXe/qXwt7RoLo8FZIUeminw2ZqtdlWyl/ekdNDnmtfXrYnkcWDnNTujwcxSFRI4OqjyXIX8St1BVfeInm0rCeaxomQLpChN3M27SVDLGZsHcyY5Sb1f8ghbzZVPnigjfM69mj9PuG/n8pqzajKfD+VwxeU8PWuvvZadv09xlHuULsPiXyKMIplD27XoL2P18g6EB3wsQ35p1U/AD6F9qcwQI5/5xWwaWvKVfa5VrHidaT2FLEOfRmRObTNGVRNra7BMLKc3wIeusezdh96w+v1tiJ/jZniJLFdm5pda+zLEEhOPDybI+FJ8DezvMd8sgv5XllrGQ1oK8VxOuXlVbZNa6kqZ5edn9W8kCVc9Dia7XbQnrUERcZjm8bsGnhHRj/3pl+j107Lfo3ieZ8M5rqrepIZhj8ufWJvSLgyW/5jbyQoid/vZavXVdpD9SWTibakoEXz7L5PI9+Mqm2RI335rfY0IxIlkmuA6/fTK91Jn9+tyHoecFXVyI6kb35dj6nlDMxkmzBx7ba/BhIfz1NrxsLdNIWZQmI//K6dA8wTb0nDIy6JWXk8/iLse0Vilw71XI+f5KOVCfIwQu7Jx4YOyEMpc1bSYX3By/QyC+ukADy8irJnxOYIY2aEQvwafvRf5DDid2sGGtdMoRryv+prA/H4Ww4eOAKLpYozYBpqSoJC29QuqtGxxkTDRPIw1xhv5D68IgxNH31nhHz1bB2Qqz9LUwdYCH+1idlUsmKcJVEYqfPwWlRgpaN9XNTxrrPOEviZl8GXu/LHNv2I2GwceS9YpE6OW171dQnB7WzdCvQboScpIAVaz8z+IJYpymZO6McglD4dIa0N5jMgR7BxLWGrFfUvlRowMcZqJ4gtu7GCmTKmXBS3WpFm2yKR6qaug+28RGf6SuoYxN0KF+SiMYFcO8zXV8Z4QyjrJ3uZlW55wM34hi2xsZ6al+YvD88dTpEwVEgiotx7lZXJFodl7+uYCs10L3EdY6aQqGOK1nBPseN/ThFl1b4/QyA3Vgm1pZO5GbZekcgCaEW8myb4xCnFcko6wgShhUrR8vdgPOUf5H/OIvcL26QVAHK0mU1LUiBkyof39mF99nIOeQ0eWz5TjmjT0NbkrkXv7LnPkB7ga99Cij+MuNr3ciklinsbmLnHNvq7Nux8MQSBZ1yL84G4yUhOiTsAXS+X+/gDIvnk6F5K0hEEos4mrqUDF+6AdlFqftyx1NjQrUXI1t4IFrXmKTyMGixR8yiL+F+o+lQFjhSLa3A1R3RErud0xvyXJ7UcEmoqsfv1oMBSYV9cqc/H89Slxv3w8j5jxA0NE+0KHwDL9GhWoUKemeKSk6zLzRkrkKBLSMHMZFLtYAhVO7duhhRrXWTu58mR+O5HE3/rpEjI5IwJxhoOLaq9ayOmGkfjpQKLMIW7wD+p+ZU80/ESfqngYbzNZtVprb63IfR62hdWTpHy/EvY2RYewQJkAVmrW7ZaHH9K4Ud84dZ8RC94TbIpuyCAOd0hZOspRN38a2wrevkxPQavGm8Xn+GnR6kixinRQ4CEwLkEnT0vDb+8BekTTQIAtI5u6oAdYLWs+uaKB2pPJZvoy3ug14K6DL4K4HN3XMoMURgjrBc/459HWuHW1AN60WR1cc13izpakbW6Fo5RQkn44tGjioDjwc0xEeRlmH/GMAxYndAHqgf+ekflyxyZ6L8dg49R3qNsRv3q5H9Wm5hHUttsg55qEkd/sJnCVeAActfVfpXUHTK5c+5gn4CTYCR9Z1g0lFY6SOCNFr8C/n/R0+CQ5PIEL4cKEViDFrj1unQ2EtGvjZoZ1rrSuY/CKNhd814eUlo71dh6VFh1d7nkpWaFLcNvkjdvCxnXuTSewgkM4CZKnyhpgCPWH5qLM98A6a54948k2We8icq4AQ5gghHMZbyxK8SYQr1z5kNfwv3WfvTRTJK6X+srG2Ge9v/xc7lAZmpN+N5BZcxA0BJyoV7IIKe79rgZfx9D40ff01YyvlO9XU20b1UipDdnuUMTEaA+e9cJdrnHnYUcfDoE/ohP85Amy1BAXIq9VBt0l+fdW6gerW9QeeVW7BABKrioJbjek0+J2oVZatVNa0vk4qjyd+0DZCmTcH8dSBA8M9MbeSSx91fi6jDR9N04nzYd/loB0fIlU2jB/hZwUpg7NB81ESvj7fvfKDFk8F8EYrf+7iDyvvRY6k5D6ie7hJMHNb4K76t1Xu1BMFzpMCp5Uzw9bmyEmM0LX9X2xt+HOr6XZ6LWo4zlJ7861VJ87S5RE1eRfA5PY+3gX21zJGLgb/UtNtFc8P+pfzcnLMLROxxiWPua93jI5O5Fb/u5U8feVM+uVXlLiw4BV2YkPdattJ+OJwYIEbkRNPN3UykvH2n12uB88igd2zSBuPhTGDPDHHSlPUJ7EEqOEYkFO+ExCUIKbFzNb8rwRps4KdaIJUEnlyCdNbr4gJthYJKhhHN+FCeLm+rEdFlpPl32fqaGvzHJH8MdY+syvg1OZwI3rH9txI2Yb2b6PgHsT6NOb7ge3hwCkAQmNA86kUuLDt1jQ+2/bTQ5NkhgDO1/EHTCU7GnZp3aAEMQ6uG77mATHa6BXRAc8sWfFPz3/6VkkD0a3VJ4Q1M1bWfDVhOyjvCW0/PvhBevH6fPkXd50ObvG62kkCyRhOpGxSIdEPm+9/T+8znXLsY0HXk8s+SPqKd5CMkKC97LoZNnJf+yDIauCcRGQBhVOi4jZgNNEfqBdEBjG427tzbATD/1qgl/I66hsUOG0XY5DxWcVeHRSyIsHEzkBtn0EZpABjrgCK7A1I36qu+S8Gucbm9XcGzgoE8x3TCz1pnRiLbEOdFydC3W8UFT9DZ/P+Z/Gcr9N0qFwaogqlZoZtXuIlTBhvZIIMFQuppGD+R+MFDATnH0v5AJ651OTgGJ4PrTwmvFIcI4G83jkuBHFxY6qVxHaLgIjcE7oCii8dnWw+biv02dR0chNTHSIH8u69PNQ6z2Rzba2oZ7gVkyMPRzw8RcEIMidcVtC2+5lBuXzG/CSlg2hIvoiEYHOPuikC8U0gQZwGxFweTZZ+IPnc7CtpmCluQKRoPG/+tP7mlr8WI8vWy6rA4nVxb99vnidM0QqHayOQjr5MxvPIlV4xpzA82MN6X/gYiiBM2zPH/fXaKaUKTwHpsMuPGcb56043QpnkBgToj+ofqBGJm5ksxq+IcRMaPQ8kY86P8aZYpIVq8eKdrJsee/9OvJL/q8+r6st7jJJmRqQtH6n07uwLcNOcVe9Rvn2rKExS5iBaaZPqx+OZR2rSJy+9AcXuuIiIHOYjlFkoREVjiq0VEvXwuH90/tb5KopvUvD422OC0E92u2pEW8IymskRFTRIiEBxsZaNhHD+dPD43mLTc0rolTmvsU6XZI/9qpQHf762L+gIQNHovyFLFEMzLA/Yi92Modgp+03LC8LqEWLU94Zr1007J2rwkDUsW0PJAYaV1lzJuAcAtcIh5ep4B2WUW9aBcUaIztmG/0ny9jdQlNwBzbAq/BZ7ci23zC+cQ5W4uALcUx5yi0tohiI+eu9DR3c4HeByoqCiFtPOKuBNjdnOHPum5bbZWTIHVf+nnXdR0cxlwFwQn4ha2LOzCd0mARI1y5JOqEO4iwzo0wRXli/Fmo0XACVVF2kdWyRZADiuNViWMqx8+Locemo4a1xC25BaiqTBRhqoWCt5f+I9T8JRoCvj5P0NkES9+MjDH9fg7fBlcfBbmULAkJ3gX3FgaSDZQHtI7HcnR8FsatSb/Dba5CLMf3bNyeTonInHtlWd7Qo6yuZ+5QV+uFwDWzVPA+XC5QoK1eKEdAyD/8nXZAJIRZEZF6D41zuKUorFoBYoeUwFXcebrREH0TyhLmlbU+c8njPWghVmR/Svpikyu5GGFYx6uxpsAK4q/JeaWn0MGq83h/cGhv+h6wTQtWyLyn0QkWIGYlWIUSzE+lS2oLyl9pvSfJTpegORSXnB2CE56dbCTn8ucq46AlzOUj8En2ivFhWGVZe/AOaAXWWTCI5tsDz0+1D3V+g13Q4NZ7r8JufnEXe9N73yypcAvFK9pU9GMOXvmcd2cKmtSA2IQazAL95rt86kEJxkNKcgfj8fVuDBQSEQhG4+QuLcUch5MSOMJY55IBV6/nG5z4TRWRIYKX/8oxbJ4g0hHDyVH8DgVhYf3hbs9uSS0fEyNY+qbtixIfNMOvf5Owx8QTZSCDFKUKRBEFXrKZV3tYWopnXBx7pQ+c+wSCyBIVICwq1PhFvbitF9wbtP5kPn4JwUCOs1f6BvFLxcx3TBKOoi9ZxFJqHN9KbSqHfd2KWCCIiTEQKPTd5jkBggydrBRrDhgUx/jw5vXgSqR+vHuiMBnYxM6+dSVv7aJ7S0Su93ODtFhUD5uxz0qyumvwr+O1hY9Kr7WeNE3hWi/DF9KVDYimUwrmDudrS80U6Iev38WmX7vH2GiYKTUuyIDxs0vBi2moZ+ScAljMwHy7LhD+ZWuSUUQ6MG3IsOXw8+RqcHAfIDmzIbROD8Op/Ejow/gXDjzxRmVvDavnUWu44Qj1A4VeYmO8ZuKLngWdZeL29qVwsrLlTmkvzYB1IJQNFeVAHi55t33RC9xMla3rDZKJkwuR7coMwxnqji2wE2+N8Lcgly8UplmicvZfl2XBlO5xgBaLhp2l9n7Uc8bPOx7oxNYmM48Go9+utyuv0wOHHInr5Uqr4Y+0Ee3cIGTCn2XTutFThS0IUzXvdDmRl74Dq8YWHemcrW3u0lFDPoj5LVIUVvyh06A6yoaZzPb9z4se2KItXsSJogEAUsTpbFkUq1hfPRCtijUFzZbP0yxW1rjB7x2dI4bub880RDY6niy8vuEgPadJzsNLiHLqOZF/7fTl5aVMv90Z/jW/by1zAOPOhmw/jhUzf0bwqNMaTA7aUSZbRtZu4DQoIozV6aUeBu9PZJ299RnwQkhRQqN2h6ixTzq0sRYJgDymrVBhLqzKr2HVsF7bWz1p3Kg3fO2QDHH81jWDIVJlV/iiLgApVARzSSDkpK0yhLe+/mjGZ6NCRVptKtcBW13C6iae4yJTUPfFlSpytwp+EA2vWzuQY2mHhyrWAI3anJFAUvwr5ca2nt4+pj27yyARpZ28RLTsmWJyPUJoSCbApVjWZQBvNJHroAsTMbW4SRmcJi8swBoHdtT7E2WOSDFncsXyLxhluDfKphNzGHSiSY+o932spIu4D8MVhoS4IG6lY6GcP3ZJF3zFthsmprywFVK5mheWkBcuF7XmZFTwEY4mpi9JARnkK02DsS/98R8nwiydhX7CgDgqXa5vxNVmmIR+8LbNyD0PSEZIrp2HGfE74y+X9gtqATzRLP82R1MPih3J6siPIxRk5DsOI+XhGLYVE4a0Jr6ZEhSeEx42no1kGYT8uV0fi1z3wEiWGazFkXqGix8cfsji/HAerhnTAP6AXc2ib0Ns/zupOVKY0n955TZxCqLB0hEIoKllxPEsAmxPwiVb1HGKEu0Hqmobf5CKQu9QTi7CB25lQtOo5zkuGbrAEBitUkWKV9kSApTsWGfwIOzTlVC8sKBll4S/TGeIoEk2WDLO1e6elVH02Z58bmGzqHfMfyPXmlacPVESilzbJsPU2IOuNkYJh8TwON60cwoNsO+SPXQAP4nRbAuxPceRhxgPtBeq8UK2QVxfPLvUTfd6kHvzXgZ4mIG8h63fRdkiwQ4zfLjQDgQUKAcDq7WvR4SPR0KL6F1PANeHKQKfobtz7l1uvnncHM1YiDIuRZMQxG+npzA9bqCeMPvjqwCRxZ9pBw8gh0qloGU/LEM6suZsBmuhN1HjQl2J1y42RQyxHcamIZGkmJvWtK7QxV1i5n+HRpTtOTFi12FE5ysUj7XXRDYCq6hPXg0QGMGrcTCHi9/e4N/U/u3csC34d2JkMnNzfWkDi6QUvo+FkeS0ayY6eY3uPBs5ZP/WoVbtcuUwO/GPvKj24soRUKBKDdYfyTLA1DtTSOgE+AO/UIMz1JhZQggDiNJwmeU5n35vqVsoSddfSO/fc8aCenwdiTiOh/0eFj6Gg5XtkkbEu1fMTdtMhMI0ihwT4ELdZ1LXHDTXFaGuE4Ptcoc+QWdVcsqzX0pU0Qo3GB+p1NCBpX+HgBBds9eASmqihppHVIy1XgzLsyBrj20LV8DiRTVvuKKCimNYeN8xTZLdRSf4fBmsy+16RfYBlZud2/tDvn7ptooY+TlrSxsMKnHs0stYiUsyKJeRn/oHLyuVQ4B/9r59oHc3DNLmiRyvZ1BstAFbhrkFUvsREeGGH597WbNoW1DDJvbw0/9679OXI5taNchcKQmDkTDxvgE0kC6BrnUMzB7pQmJVvVboTSO4klLmO4OeCTzruVY2V9YxrypztZ0xd9qeb8GTNtnY8BExdM1B++nUY8Rbt8Q0QBrvjVNSW4BHRbJ+IUBjMmHf7GugDXrQSr9p6wC37fZkI/pFRK2m2EU0SJMa3Pu3UA2jjzfFvU+BY3xnttYrnzXjkIAroY92cDaemQytrBw5IbQcMUf+kXCmvFn7+09zKS4XMhG8lI1gm9doQczQ1jSb6c7wr+95+/PTtv9wW5Jx07b1YeQ+sTy6sfR3wshrZYpq1ASEeoZTEhUFgeb9bKdDsbetsuQ12YKtPMpRMSS0o1TzG6rqXeDbJ2S4PjpqFPeBW3W6M2j3b/cdhhQBxRPblwK8gE+1R5Q+IoFbjdR4U0NKgrAPoYdpmL+qvxUQPL/mTvwpeZcDuQByCMu5WAWtmEisXo8Ds0k9E8987bp+GGQFrEDSxJyOpN/u0w+J0fSuIoOUK3Khq/iYqplqY56A0Bd/6J3XEO7x2k+F9ki7kSPmkp1OsDPpI5hRg5DRIA5A6QEfio662uLWd/AlcFbN0f1+4GeB6WOJ1+Kyw5O795rZPzN3gK3midjCzyijyvI78e3LuMOkbSCdALYgMHemPc4AsV6b3D0SnS5RlPlI+HLfn+96GZJ1inEpBW7MkhcPcWRPHHk/Qlffj20TuFG6iZUDJAlQiMjsaqH7xS3pDLGb1v/BftDlbWqm94q2ktHLAYwIpm+uT5JvxdjRiNUL7POhIna7pgaPHjOfqEiyl46Rn+e5qvBxIPFg9kyqudWD39zAvZZGaFFLwcx8niodFi/lnAXoXHFNTaV1CC7VBCz75wn4Hx0cEXDIzuInDKntLO1tArzivgdIDo2iaazRLeZbbgfGLKAuBXGUeqoEeCQT1sbFe6KCw6zasARX7yKERubNGpAx99ibwpOQehvBPsyp5rDBXGnCy59/6WuiimxN4bpCTd/PRN2ze4SuxwWT/xhoR5/wN+BGYPmuVGykskX8/bv29Kxy74biFAckRQfPzBHixq3BzWl9qOh+tYON3DeTJ7b7d2+ueltG8w7itpjNAHrRjJPJm6JCR8foqn+XzSmnIcqIyy1oPF8yFW6OpthFNBvi49lyL3R6tyFV0Yoqur0BYdk9RhD50ER9hXo+j0jaHDApVsGbr/U4tRpziS/j5t4CK3t3KCLp3TEGy2os8IXDle6nOGy+y7tINNCUNuqDOT7GoGYQBUk965KZD6J9E0vb9S3m+Bg+oMMzmqyzH3148l/YDBQbk6LrfIlEJpD+G277P6FPvdvDoWSUcYYUvTOAtz91dj9nOhqwJy4gpUg6JhU2KhnVxhe6wzpfD8QMTmQNnhltBvCXBcnitZWslXV+Sdjv7VHW8AvxmeB4TpVVg9X1eQWBqybZw8eeK6mT72eNor+BzBjDCEVtQtLU8GMC53JtLrcSbxdAUEBUVor11e2cRrmZcNWZGksd7HLpykpLtPbpVpsj/jm9Sg6zpWpt5aDADBPBJlbfnAKUMeC4UcWRTBMDu6mDH40o640TaAFytfWDYhqfMUd9N3axjdDbXqD8CegMNL4Co9PaReTBdBBan5fvdvbpXGLWwNr2KW+OwEswxHlnr6fTIpH3vvtG+RWVxFv/VF9pdelXgUE5mUDDgnXLk+nR5PSe/TcEcSHP7N6oFxsHBK86gP4YmM2N4SaTndG4mQlzjmmEd7AyFpDZmPooVLR4E6YXknb+FxKAfVwS+1mtaJy+PkbShU00H8vmnDAwtmFPcTMIWjnSGDtEplio0qwA6OtZD40+qoT22gGK8+Zf5aAoJScZHBMiY1/lq25QL1KNMPpoo798sx0X69+STY6+UF4ZP1erew6cLdCTv/bFJw4Y0YeamDy7+1i2DwU4Y3rztksgbq/2PFGpJtKv2ZRtuQV31WSYly7PwrZivl8hapQMS/ug490bdHzdwpDFypAeDhFPUCSu1mf/90G/5ofh37Y54xaKX79V+h6wUQvGhpZhODsDY/TADSzKM8hXQHKipr8s4NXgV612QQngBmAPghs/JHKNEol8h2q/DHxvrGKx+64KxDkoRkPPjAN80Er2LhoGbw7sf3HBsxDoTMk6z+jY/eOewSsRk4K6qjgU4T6pK0zywNa6TD+8FBnGbSq0/HSDQz/ypQ1Kmb/4g4nRasGk8vPUiW68XQvUCbebS99/HcEa7gpFkIsAPXQ883r6JIjKXcJfImIuwMRY2rdCZW3iXHQHUyBaoDDvoMUOSU+kk/hcmucuc6tPCFcq2F0OoC9K82pjLCL9TPLyyUJIkfUa8av2T3PaOz72FSJ/9iWUYb1+TCAmsq6acS4GtenjjKYS92C0/y7LeSsc9VRuBNRnuB8SbcQwEsCVCRKYzMXi10ksz/0/z3N6ve1iApoehvallHHq1Zo4xWFQZOowcU49zSw1DrcEPF7ns/igwYrcIlnf/7nrPeDKdiOZq+fS3VqJS3LSIgcaTFg9L/Q7k+EJoYlraCJJ+ZowdmgHcruKy6kuvHcHm8LeRtLS50i5RBc/w7wylno9/JDJxNdUmdNmcMfax5LC4HSS9+c7Lg48nx+vRpm0S8b4wd9K1ZOejDiHgsrQX+ErUt4rLOkkOykMnTg1qiZrMr1FN3oiTBpHUcwceuOtL0vaWWyV4zoYX7z0eJDH4jSLsEGITnpw/SS+wEqIC3rfLBRP2pROilbeRiCAuqihENlFCFl1S/DoqXza39RRlkAMt16Js2W+63JOz7UDcmMmlTNocBlbcNzB2IZ9s9nujzXSx+NjV6upK73x3Uk3cOfyquQKZNJVlLVJahNpCq3sf8JhE5RmGDQUu/OHpF92Dfbb4YMJiNSM71ExD6X7dGuT16zb2W3uQ0nrGea5RDGdyaSOoQR7tC4tntsxHwy+1+26fPvQZzWjVBgQZjGeTEtB/Ye5ZsgE1re2J7n9OgeWWvOyzTeOrrGpUdfx4kO5y+/9HaKT7CMWuriEjC9IAzxukDjSB+H35vEQQaJ35HHYBjes+adExYXyeLvp4IOLNpk6JkcMkuc2e11B0Wkstar76vgIiFYmKXnRX3CtONpR/IRj6zBe3x4rVAL4RrMuIiqIX2W0iAJnYTe4uouDXB6vXv7qGqPuVA+knhPfRL+BHrts8W56RRTuKBSpCTavTUz/xbmm/a4loDKxRbiyDexLtNDdnYxuL6RVsqn5djuFOd6GWntlWTRaDvtP1UlG6IeazHamfZNEixmDpm7tk4GKup+hIyEfJxp2IkAO5biajsmPD/kIHKZK0B359FyKjsKEqHIoa5nOrMKLe4qxOWpMXtqDG6z0ZYXEPj9l1/P09uFN665FlGn3XBJjhxdOxc2ymTQyaI+mfJSIoe6Fj1fmdKaNbT+E1BDYftL8A2E2PVqsTU7lF702vF9mz+g32+Hc+QyONVeeMH2ygzyPwrnvNfJvVSrr9wtTmFhUGvxS2eF+rtK0srts4RMah9KJG/emASNJdX0UjgrM+A64D9Of9125LFKv6X4Ha6qnL1c8jpdROVO4BYpCL7DIMuNDvadECTXcI3PANXV5PNZGuYFjqFseVw/nfXhKaLRWq7NL3RyJTwrIf1uINjU9ev8glwnTtZHaF1lU4FxWFu147F+0pgq8zAm+igWQ6S5E/6jzhvN6pJ7KOml6DnyQ/oWRQwuT5JCkVAQgphGo8wulml/2A8L3xL7bdOvzYRZdNhO5kW7nojYsEemIIvY5DAucpkFcKqVeHEZqT+x9XG5LtR2xfVtbOYEfBOHZcm557bRNm0cngalRPaAeIm27BP5jQ3ZuNnpL7v3ttVXQ7As8YWcESlkf3QQAqZKhiTKOmyzYEEghm8xCFslVwvAE8x3zjw4+QAdYDeOvtGarPAf/dDgb5eVA/V39m6Ecs6x1Ozgp38AC71IkeoFhPcKVe/0SLjglq7kTvHerWeWdX09raH2N/t2Y4RePn/7aQ/pzPYDOig9AcRs7C//rU+dTmmVJl5ULRmeHn36X2NGyoLoARZIkyHsSj9TfYpt+UplFGUZl1bf69C9V+KK88zdCoBvdmDUCG+pluiW7C4ZGeajljtmIL+usiS04HT49zvg5FlDZfIvO9xS+IDNIXNB0hWX/qUGK73yUlZ2iCSXEiBfWY2i3+oqxflzHd+DmzL3n9uieleVzqj09dLJYFPzbxP1iV1iUf4Qa4ldD/QkFnW1pSvd3eM7hpb0bJ5Jbq8RsL2FRKxBIpSJfgnMifopy3ti6s0lzVHrXebh1G81Xhsjk/EHTWAJa6N0Y+Dp3ykWgWGDUSCMLjYr160SFsLpFEHX5Jh8caPP9toVDe0eb+t43vVcUh3uq6U6hC6M+HuA1cqt7pkXyPGmLUVbufjX0xE1dHgheXAVE317zjQGyfWn2aEvH1xA1aHvyVa+l2BZ+X5OGZg4Zz24l4CKT9aNGPrYevoyGf01OTDk3k6pfYOEcIWW+lXjtwCcPzcgDAdoRDJc6Yx3Oa5uSUz68LV5ANUbgGFKi9PKqSXE7oz0M7Xit4ZL9ktVRHQI8fLe/ge91Vm33ynAS/2YNNskifChLnE1TghZ8C7SzQdY9WkEUEDcubDigodctED55nJm55fiI0wuY9SDdA/KhULAFcLCwcDVLoa4Rmmbg/UEiDOgm0eg6/Ii2xv7r8eGo/6D4eU3i5m63hTVrDC/zEPi8s0lqlvuCDuEFRZSzFTBETIAis2AR2W+K47NGUgfQygaoNxy78+iMFJeNqsYFErBi/ITSxLiqGpo7djVJkhT/G9cgrYwbwFw5oNrMtv0BMOEM0IlGUnYVS9pt+Q5JDIx0CnUIAo7YqVMB+qQiepVeYhwa3uL8YteUOxs5A4TopxU/oOU8zuStav5ylPJ6QUj9YqCyg0HJ5VSUk/nlFoixwmnTXpjYNvYnEtg8Cwq74nlr2UoHqGPyZOAFhOReESVf+B6raHwnAwJMDYHXVUc6xs+aCNUidFmefdg+Ge5lw332eCH1ZAxvjytn/KQ2Pjs+daqMabtECBEI0/O4QnXroIYxz3KN775wbHzyqoRCDGKKaQb30UbHVFkbDlJVyfBg3oySoYrRBaxKEYBRuWkT6Xk/gHsizMrukWkT3ySF64JnFeyqeBeqI+sf51VubYsmyU9Iu7u7t2z8y2726KIiVufO4HrC+fkGB33G2YZSlgFlWYK7kpO8pikKL/kWItvVN0CQWLs5hv7xy4tJ18GKRDSgVoDYC+4QxHjdhnw34ZGdsXHPBkXSJN7m8XKbdVB1Ve3re6pHNc6aE9hz16f6ZcSOx5pQSzt9sCwA72zWLLQK1DKq7ol0VmRjDW2PfnsBDksH0to3M0L7mMFXqM/KGFX4Mfxdyw1I1XGdmzI1K4rYZSo98x0zHD8lIE1anznls+Ai/Fm9Z2RdVmZysUM+4XG6xs1JRh3LCAUPB5hKlmyC5BZZqH4t/+GTB3zl3ryt+3iKhRPdffcie8UF/MlUhAw+Fm3rvlhljGlfFJj6Lvv7ZKSbc6X3VBf4LhcLSP+u2yDwB1wegcqwoMX1TudA1XpwbJLNVpAj6w2F7o0l2F9uJqtd/UGGEQMORJzhYbXdcwuzYeW7A/jcffnAqwZ1wjoYo42Lll9sp+D0dgD/N5nJ1kY0qbz6iJrMr9X2QYipSeNDBamFjvQrDjeS+m/hMF2QWDLYidFuWN4PMSDrTBKIA4YhhUT8Q/xsNgYe3Tao9CSZ/cgoIaoAiZJfrH+m7TXk95/SPYVleqRAdEJMA2wfj6Io/VJJL4h3L5CIpV6T6JjDmumeAV+nX8CbIMya5Fsy2K8GgZf/gS8Kb7L6mEgw2SFS+wmSeAgf7IAK2PuiI618vDD2gPJBXHXVLuAoS9tJ7EoCeKd/oE3+OZDAailN+wHNFMLPYoxPdlvmKNNUFd+n2FM8GGsN5Jf7ONdW7d+qO0J9AOVq0zugb2/rpHG+V7E9TEljYcddw12ydFziaIgI9eyRkrxCU6wGuibjTocjskT1nw0cMyRl17/zhz3vRbJJEarv41rDSwDmUnlLifnpzn3QRWtrYgm7AK3ma3Tp+0E8qLq4qEs5cSojjHSCkrl9AdCJWnYGRWSLQJzFOlydrQ9hu4nRJg3QVCkPyYWsMuV/8ax/S9WRCGDauUvOZrRU+7VAS3BVEHGBbqfW7yDJPiW4qhxjEiEYDaV58kJTwIWWJTZjbmCzVLNTVDLEPjt/jd+slliaXJyZM92pK1Dm4BKs7fdf6qrErtmj/Lr1qiLOB8Y0xoQ1ROuuXyZshiJHWPq3+BqMNVewMJNz6ANJBp1jokA07Fmr25v4aQznbjoEAoUZrZl0MJpodx+uldO+tof816kM1VdI6xkf6MFleDHU8qzkuaGY3qVtYZR0FfGwS172yNA3F7BCb1LKfPzfdpuoaineSFhMBCTuh8UEU9CfT1Uy/qy0BSSz2orEH4g2Oi6N8O8Vax6f/L97IC89NrywUgQhqcjKk+lkMkNg496bpEJ3ky87nfpGEWDtlbjJjBWDf9PLz7DmU9JsS659dThaKC2p9KW0UvdjSnAZ+RbRU2NEC7G3UDYk1vFUjNodY5ATgr+BcW/Vl1fFUjpeo1jbupp4XIOTXeiBvNiiP1HYcrAAu2A07wnfMLZRh4jcOPnBC/TxkfIU2QScoOBzJgEm75ue067YM1DaNIgLb/noXJ2jRTGSb5KwrtS1IpSlHNa6pw7And53dW8QPZ+1GGDScjuKxTFYiFJNqxhWmHdHDfdvRJQM/KijdypIldWW+96Vi7gbUVVI40+yASJOWGmAhvshFQV4/U2ixhc4co90q9HtJ1Jms48J1IWKstHuiaCUMH7ogzNSio5wgmf/gYYR8Hia7wzRej3uLCV7f2I9DL2+fJDp+jM53cspIwC/NWZtK0NhLcmOhjtfKmqKaE82gXLSPZApXP3Xtp4UyBNzhCfZQNM4G6KV1b1dPuiECwGqtpRdkchezUwvqQKeKDbkbY5V62qI/ZJ3o4ujVtYiWhwjA9mdH5nnsqmlZ5szLvMl7N15Ca3HmK+YOeigtg5Hsjdwl1CPsq6slmW7p8iBqBDEZu5FPgLPZWyNmGHR7YNIi8xFhwPEt8pVMW+cgyKQEDDGtImgivhT47kZg55vU8sJ9fjoHSi2B3XqAIYVbvcYHr4TpYUFpXWhBDAuygMFU50gAKnCOCIqqb+XsB23XFDWu8QXjkg1JuWxqBhe7PaGD8H6IyPK6MvfmlZLb1VBV1jpH0KqU+l2L/TeBqUEsVWJsygHwUtKLNysTAXlxyROzokQwkwIM1FGSRKz0bmuPOt5L5IKLeg4cCRZfaDFjoRKbg9DckCYscQ6eNS35vqUFnn+4TVeLqZ+9JdrubyOe1tzEc5j4tHZsatSrZOyEobeO80Iqe4eo1yS4Drsp/AdL0EzsmA7d0vSnFI4gv1kmtX+67peqsMqoG+f0A5m9Ia4mOs276+9+7Ex3AtB63wl8thjlfSVON/NCtyQ2Hgi3plRtbGHFQV3S8shhxKoyF6wqECzIVs3BagMMoqdouxj945FQH7fZq8m5C8UpUQZV+ozxR5MkK4lUDNAfdxBRXcnbIwZWtB/clt0YVHbSNWCuatFmeKtYSf00BGhNG0z4ZeE/WmWItp7qTcnJbQ+h37TBWEQ6iCw700tgcYW2Hb+cSOGJQy3Qi/qcqFMILlJstn6LeG8drWEyxnckYVV0GBR8+aHAJ8QjquUGA9z91w285x/UB8+VbM9oCTz3lzDmD+4x06Ws9wQiSFVPm2HEfZctYJQow4s69Rwdw7e2PzkxxXpV9ke1wbAWvIbc+lbuVhUESUfJBuZ/swmFKa9XcySe84DcihZgyVv8dOyj5qeMrnSFNbFLCrqWeAu1zfO7kUCF9+5tp1EJAj4D6JCb/wyFXEI4VxgadJGDCH8FJR5sdF86lPLZuEEsvryFBXBBjWVaXAY7Y4lL047rBLex9GkFPTfB+amX8C+XMvRbmvA84SkiISgyP6DxkibYuo8C/AlXuZZWlbjONdTU69SAZZuw2V8PW2K73kN7VTRJSSwWSaUYaXKX0QO2rog8xKiWBj2sXOY/c1QYwvQfUWjhVXsrKSy7TUqrtEyRd646TsllJJCDDqOLXhQZB1D5NFh+FAQr0D7bvb0Kkfh5L/fVDOI/qfQpM6uIjsHYonZ6uZkvQFjWjNpOkyeOqYSeHvf3i/LAIOyAyOoVJ5eg+1nAm1xwO5iGuDYDyTUh/t04nRlk/GCrPnGcJGny4edhHCF+62NJc8JttAcMI3WVU9j5CYSObS9snO49lL7lL1eYSCOWr3eksgp4nFO1xk4+Rr97zw4yzlBjC1bdeIuyhXaHlKQ3Qc02Ulnfbnb46R0B1gpL3sWQ1wLGFT/Q2J3Faf4CwjUfMUdlmSZHL/F0XgnxapSLJ6/R5AgUZ4k8JYrG5dO9EvZSFitWUWanSgld1neibu/nqNJL6SNaNMMDLRlUsH+th6LMuJBXx0FR6sDomKByMQvoEzbSXpqqmnMW4HGgw4KjxJAZDNZe/JA8uBZH6XOi10mZvMvGwBOxHAJSmOwsELg7B/w/wFTocvEs5D4KxRvhlwEswYbIWqCwwTAVuwCatIp+ENY2Wz5jvVCsjWlPkbHSoIRe/4hV6PZk+EAE9+JNQkkQhf3V9nJo8sUS7q7lT0n5K23aVoBmO2ugI+RsJNScxZAz5TqoadHZVPnD6vyhS2waT6sg/Nd8Ljef/atVECsGH8gKoPML+5BLqw6xiU2rGIWRMpv+7aldi89VtLITlkuyyd6ige+IqraibiJUSwfbPscMc9/cbU6MZos85gWDoyRDsQmlBGAC0wbngO0qtIx9YqPJarPKkfuKbuH1nglt6GfEfwzZZcE09zjNt/m8VbFWssTmHC6+XQjliLOLka46a8tYgLC13cosPRYiIuWjIqRWdXKpQ/EreKEmvjChkZZKR9e7cNpyOwQkQ0oW8l9B8fIlKk14rTR3ZZWvyI4AJvsX8WPhNQ5iLPAwynhtAo9M4KFLghitwMZzQFdHtfVH1w/Ya2C651U3RvCzhc6HXGXHof+JsHdxhV/DDGI8yKXX8yOTC2XpB6t3rjykF6tW9ZTqlQPoad2swgHnARz9Mt/VXdDAiVuzV8sH4RCdP+mnlmyy4Uql5MlwD3s1W7+kiyuhbvlsfLJJvPinORHHHIAyiSRvnzN/aIj0cF9S+WGmsa595bvzB4aqfc62W4MeQm6c35QmA0hn53D7kfSHFqBBRVFiy1jZZ7MTa5+rF7yga5e2TjG/K8MI4giGVwONvJfVSxNJDvME1XndsDXrBRBxZsM7n9NzmrFhtgA7+m/rrFG2UP+C4FMksUeWR+3wCIYCiB/v4aWaj5/AWZ3MB09WPLzHBcOTBx+QuNR47IHo3djhXQbFqmALHuzkGUVFFNDl+jAjAzQ+mrI6MkmrI2gvqBlTBx276gCGTGoqZhEr+dnYtHmFEMq5ycVKejuV2Np2li4vpO3f0gs53zybY/8tnKQbzejqIg4OvdusqQFoRpYS3CAFzk7ITlenFXj+zKm5QEzxhtE6GZE+jS1CxkgC6nBOUxhNWz/75q2F+3nJKtwPUVVTP8/cZBMpS9WityndRBDmm2IufDj71ymBtM5qpaZqPJO56YPBj4b3a/5dob1YkO5wOfwptb+YMDB4e4YAhq+iuc/nS2xdtDwlN7T0f1qxN/4y2Y3tz6lRnqxH4m2vi6CItpwjueY31CV8qm2vwJ1VlhSp8qlppLh+ZsMLe99TW1l0sDnOfVgZ8EcIZNfZ1HVVtFiAFQRZxbswifGQqeaY/a71DOitQF69iEGTLtJOeMWee3F4aiX3ugc4DBm+ojXiS8gJM+r1ApO8Q4lcjOht4CZYnbj3eBs/Sqitd3yWKGLhUahJEXjDDhXBHxkulAxGaTm7JGqr99G16DeQVaMTbQezstx5J6I66MYhCZkrOG6xg24wpZ1tnjqJCs3hMxkSWuLbnJzC5IkfeKvzwMIEf2K3pmviR+rRl22KEkZK+cKjJzMt/jrRgWs4UGOhx7MJ1TYwD29bN5MKpUzZguyYxDVB33kUPzHpYX5+uHi/gYSY/HlxtBheEX/KEU442GKhLeRRReNwte1X4X0+w+ruJthdb/Znys/QQkhpj+7/ARYNv4ftxKLCMCHb/CIPCx5tk7oy1CGqw4/Wph3t062sRusBGyl5G50ckDR7KDxo6jtJGJjLJDNLtbFaTJC/lZN/q6oiZ6tWAeHZ1aUjwt9w5XZGcSBwGtQUsmrt2o5yTlQK+XnXSmn780D/cRnUivYNkE3WolTIat9VlmU7R/LiKA9jzuj7pehiAV5GDcgmc917ZIWDzk2B/JybsqF6eMRy76kIAQXPNNu/dRg4SlJNDo3TQKZXTKZvWFDzqhR52Vy/+3+s50fcvE6YgYdNCCQ5O6dQ0oQWuFYQlq9qALwcBaj1YLIKPfxC5SdVbu4DVFxu1AEBHPSFxj/pI8BYedrLIxDltP1RKx2aWvoa18/8v7f3nQdAYnFgQx4FoAK7TiRlvEMeav9zyaPNbmI5TKS4xNNf66hbcEMsc1P44BzMfeLAbxa257v/qsykxvynOP/8NfrJ4L7lL3xQFe7AEk9xQ5svZHBNZu7MpLEV5fL6z+pkKZfXjhPSW2+/WBzK580oSqKwkXCnaAP6Cz+6bUs+5CuJnK3mI1vGjVvK5DEgb0GxxyVgxQ4EettBcq8aFehvDuJi3uOntlLqL+SgDz0xzYFeG8V2ucafOR8NyJbSYjcmgs0hsdSJjHpdIwoJhah5P0fRNhHQjhVFsOBdyOdQXEQaVXRYxvo6CeniQIKEsTLNPUo4eTCUfb5LxARzgpSvG4XIdvYLZUPa31Sqk2jQSTN/Y6vyywExHRN+XuIqp2XB2sn9mVfwZBBuZRfcZ1cJb2FHwrdM+2zoQyoRB2XMfMqiI77HI5j6vuK8eCVMgkSzR/rmt3qM/cvDKmitSjwj7P9N+Ea5i/NZI75mCzVKjUqg++kyTzELVHhRP3f+iToXGwx2IWRYLGkqDFC5RYdjFKGZ/T/K24X8bIkTiJiYt7ZAStloCSmRUpMUkGkJRVGJdTv+c+iXuv6GhbRcUp4n9gWqBRkM9PHUI1D7NstEXnl9FvWRUz8OavA5EyEh4+MJA3VfoYEhkxQ7YW6Ea6FZYWf2FmdsTy7JaltYL3vDMcQjnOIA6yjTmQEd1kD/IYJ8MFt0hEz7kB9oOz9Z9vxT3kBvRGfBF0BdyNZhxjiWuy7eu26+gVXMnN5BjPWQYeQvwKQH9KOgRrH0/U8qxParHL7vTBamqxnsR4DXjUjfZdNMsU8PN9DbneBK+1eL3oJ8whB7++v1GxeR20h08JHA5p4hzSpFvtsqZvg0OoMJP4zljGJpqlVjltG0MnQyuz0jgOHH3+kgtpHuWIPGs/UjkpsYVrS/HXlDO8U/KJNomB+9s+hGyr59UQ2np9iODEqzxpZ5HZiowzR8sEeIez9BIzbY2xaUfZJvB4vI6xjWWGaZv0klrVRp5kksNIvelnlamUAfJxAunuR4Pt/KdPMs7fEdJ2oKCrdZwUr9VkSYOVey1E+ojFGwn6A+AZwXxFOBfV2/5kemdZvkhY8e0lK9tK/EbMtlHUTyL7KNxh59c1PyIQCIxl7aoGih9GSjSUoY7zsmcsYVvkXkxbtgFiheMw2gOJElMhLU/lWfxjeoEUnyLUJIopxsngvKDufeya6KDUC5S3ESBdmJj3Rpgr9YLhT/lI6D0afYIRT5kS/kdiSGanGrjcu3zqbJmI3Tp9kK/yO68kDQJzSDHIWJjl9qM3K0dzBrm9TssmoqeptrVOiS5z7jadNRsRIkapT6par7SotahjvdrnSORKAzJDmHCzWDnXQ8PaIv5G8untq2oRT3TlHDMJFzl5TOS6lAiPMT4HMh2Fid0Z/CgdGhsrVbybvFtMzsTqG4LP0ZJWqpDVJquxDRgspOCWS3dDHApuX/Cncq/wdK6o1vAb7GtSnwMfpxvVDm1qr4DlCWfH/2+joYa851Kq9BGPDhwjNB+C6HVF2slYe+m8mOIYjmccWegfTd5Fecmo2XUk3U0Mn5xCyz0qFZVMYM0cx7q6PJoV2oc3f3JGcwJSTac3Aaohh/25olJWKb5FICUywxKWZ8G7nE2hX+tNatnwdLOzB2PMNIpMOzW0i7vJUHjYvYS/3Ooz3txR69VhcirBPmpxe+Eb55FjEAwRVvsZG9FhnBYNBK2OelOHxpaRSrOPfNN/3VKeaqqqIjs/Uel0+B7BGMQe6vwIXmVyZBEkrv8dYIcwCYJx2IYzZOOMocMyCNs8asX3cKxCAlvqM/+ezWzrDwPU+nFVtsqdPSQ0Lov1xxEvRBNrw1/6UwFliAweQ+2MDtC/SNJoPZW3zQ9E86IQVl1yvgOYDxeH9XPizAu/WOr0pbWxr6FNCvNQxN+0zropz3PhaH/IyJjpaBE75Lc5kk2vSmFgZ1MBzUX3pSTWi+0fC0/Ufw5rjHX8wrBQ+JzrKdj1aGmxzF6FKMEgTjPteoE9Y1TtMzHHL2o5kf3vm4PXZVtj2x+wWiFTioRdee8Pr6xLfO5Sz+o+O+dF77JRaPztMhlOXqs/m/s2EtmSWREPu7Kn3bzZC+M6hiRiDOy8VvoWhD6ST7HbBpSh4G2Wn6OOCVikD3x3XlCPoHe2PlNoOlyBOCbc+lRQmbMJaXojGYywEsXFgc9SD6t6EanonxhHnQ3c4ddbdZ7Ai0tCCEhmnA2F4zYv8vPOLeTs3ooUOUQiOqnaIgvfnyXaptJB30rFhSv4CJlt7eI/tFnSdfsmrdtZqitnn7avtWQO+uMp3aROxjFrrfK/S3RljtPy+WkCDH2kLxQN2Mtpa0Azy/DjqD8IyVk+BBdTOZkOcDeG3bShKN5GPqY4AllgAW8cb6z89uxQKf9zSVQ+B82NFZxt/RQx/gipm55iugv2+GB1iIod0xdN6ZLlbwgXHIVPOdozNFkzukfQSxCm2EDfjaMDRBSDaTo3FN7iC9zgWFh88vrGYC1wZZCyRh7prTWuTXhqx4IqRlxgAeDimWMzPqXeSmQyvKEMcciiDO6dt+rubHp/iuvg+d4rKj2Bb+ZROiJx67sNCVcVaEvW/WuzHelcJ/6xVLcsIXpIdlpwyT1gqkeVFmVItC/88jnUGUjZPNmXJsTfE5r5jzLLXyncRaHKu3GW65RVre4XNkM7Xr4vbLV5VBD3rujCYZn53n4dAyWPkwinuvGqf+OzrqqY3NhM1O16pHrN2Q6PwTaZO1gv76B0fX4SJb8kacjf5nw+O2eZdxEPN1ism18J/vbIanyTUl07sNgPxttPuNd4ErO4TYsHFo8U9QioaGA5cZzGqyqEMgpcIafTDnAsHCalWwNddIStP0vqbBAvILqfSML7X/wTYNNKR17NhnbLYr2swA2xbYi6xAewezrMNy7oIc5E8tKOpay0SXmnX3RtWhBB+dxObZ97MoJZhGAQkGRTrajIDEYr4C6vXLB96rJxbIieqE2rscrWRHBFTCjqdnIZSbDwrn2aD+94tYnQvtipspVItCptDFf5QKfnNTGaI02k4KQLw5vrc36Y6t1lDzLy+hF1TXC0sVQTZIcTblj4jkF1I2GzgggCTfB6aUE11ORBvWxJvDJyj9Tgrgvnr9l6oIszjW50INSBZMJUF1PzT7vE91LWqVTKfoqBWOIx9W5noVwtnWiFBHG08T4gqgYUn7MrE0MGlMlG1aOjK7njdxeHKAT9qY/5uBFhZNpD0S53nFMfdEg+1Di9q+8gtBSVO4BXWNr+mp+gEBss3Smnls17JwtK1yiocxvUQiwfOxXCIySfCVF16BrdMkvl57rC1l1Rh4ccEwIlNWqv2bWYX2OyOM4SW4CYC4OYkLnlEMmX/Bv7+N/CMQH/yIHsgjYUHnYUxgMtDMHp96UrfR4iNK4N01xDg/cXdaQzSuzfkl/vmgTy9ze2rET/WIplPQHveiSdfgxw8m+ePGBIrWdAOEbY5n+rag3QETN/fi8VkgP/9TqISqGnFSQG8I/KI2/BEF6VSd809+2bw1mgMkjMs/l68jhEB1IsxcQ5D6vXVj2sy2DXy+Nt6c24DqSbaHmJfr+D5l7q9x/H2oO8BmAEE557JvbU5htNHVZcorg5B4Rs6Ts1uiQlOTufsbnWiLuKF++zGH7L7+LeqT4kopR1H6JojaZbrJPb/NT3Rpko8o/Q5tAMU1gyQYOKZsdcJFJ6QVkkETmvbk8+CjnSkN3KQuhjyqrdTd6NUBos7EE8pcnURAsQEod4rGJJzQkadlEU6SC5LKKqrjApceow4wSsnVH/7VtIYpSvrggpvr/k01FbHVQKL1CbghwUXHoez6tfdNrCCwd83lc6OsjmCWklfFq0dH2x+igfj7YKV/vCIZTlMsdaK5ksJzgughp9E0Rukjg56q39lmpF25G5ou5sxO1/srLxycR9CjJV169FnYLowbJ4pXGFO48ABO8r6UUSMne2Qkblzb0j8V4Tkypo1fa9chbE+8KLqhT5uSgGFsJGU30T1+c9Qc6ZnwQIdEReQwND8f+BotQ5bo6CONUNpc2BkueeZ/z6hwQC/bKt45K4UOrx5wNoy8pWg2gq9uSc5ARyKL3hD8GTZHtItraZEL10cFooFtomYH7Zxc/qg8YTF0cSdOt46Tn6z7yJfpByp5C2xFbJdOvxNwWClphJMTzvgo4f/1I6SLIpjUjsv/8Ccz3Oo+sHH3KU0n1Fl8gopXy+Xr49i7WA+nziLvs8dFXULQNMX2nb7wq2JHYhrO2BJl0dNEYZhhHxJePJTJk+AVpF5uxYl/p/YoRLvTpsmp73oks9UOt0At34FFsYjlPUyisCQXtZZPAncsZShD9604AYKO1aaT37qFxS2nBBRtMKsHWHIjtomW1zLgduygsH54/7//WYCMuOSCDgV8IIu1ZavvSZ5FA3RacFRaZ8qDDlhtY54ODNxi6yx3A3FrkFch3JZvvMi7fG2BhPmKZvn1Jx28W53g1eSKh4K6y0fKPQsS5yJddxWbBR8pppdF5zjW3+Z0DDbaHwfIVvoFtCmFAG3m1WCasvWD31HuJBWhUPuYxzbEX2pVsoCzJIAaDbbIz17s18PmrflqecI49t1pAQ6ieODBTJeYWB8BKt0uwiY6VYcD+4aHG0Ms8tQ5UFLep4QqDCMsccH/jK/zOjmEZ7rVNtLMMT29zLN6+nXJK6PNTirC/6FCAacrcGT30bBw5bOIVZyx7ErgmRGsEGHcra3pGi7kBsmKdOsREt2UHVeyXkD1gV1u9yqN3cyyq36zRv7IHdhbiD1WtaassxTBpe6uIxoBUSI2cbjy8AxxUuscdzLILQkRrVFPIcCQO3Tqgw4cEjI+ucWChDXC7/FQAjnlqhWGYfgmWasBptdwYH2Bixav83rkm+Dd8mXC4YshT2rcO5LWzCBDV/LjvDdEVEwrLyNFefyPECCU2Fnutcqot4DdyQUPcP/XMR89Ye7FI0ef/FrGJsAseaIG9+hMaZCYqNpyF92cIeEUd0H1whes0iOuYnJjEE+IyQldFEpyz45KW1bDSVGvwVl9Pv7VYfaqKQCOVGnMBR/tNLceCI9yLy2e1JTMcshcHYLa7XnviPaP9BesTqLHUhwHlu4FnSNci4/H4VzG8m0HhQTUvToTxBV5bVZ62B+Zp7/B48ijd9BC+AWF5e81C8gr53z0uRLyKT8Nt+x0XsBJcwc5v2mhWkDNc8ZQGV5lH8RTo9XasUUetoWClzAByi6YITtPukDhoZmkaK8cOUDL/1s4p+yYXx/+zlXHrjhmANUvxkmZ/v8ZzCBe5ifa8Oigk1WgJsliZTAoddc/1rwrQl4KFboW30qXOAJoQqCMNbiIz0VmrCz8c/wlLQNHB1gjyNxoeQ0pOjw60dZugNGCD/i+DofmuXXZKWL/VJZVfRS6TpWjf1Kt0CE0ufUOqRnnRFakU+Q2YLuwNVroATTMfCtYzs/iVYvnDkGrsEMcoHjHvUkGSYMNXnYeA1z41DRruejxXZzvIuX2Z/Wc8eulexBwVeQWNp1Om3C0BhPE8aO1Y3Rd8vyW0gi51DPYsLepKIIksBYgfIOAwWwZRaaFz1uDNBmQK4axzGDDAvp413Ly3RBdSXG28ETwEFTAJZrZr0o634ZulyAQlxtEkxSC90rr10Krc9+2Imb5THRTnzyijs4GBCzj7rImZee/nlQxVQvBi9Rq7E8RM6opP0yUb7g2LjplFI2O1CQw0XnenaB1bJLar5jhrqiHNCcE48KzXh5QGu7TxL6/v7mUGcVJaRIYYvE5dqERMjvvo/Skrhsg1naEVXkdWIf2oO9m355/shonzhtsxzXQ/jZdMHOyT0D3SNxBU3EZXwTKuXxnWYv7cCJ9NxhlDc3bdJzF6aDBakp75Dq3WlIOJuSiSwHmYqpE5z2qCCqHvPoVK9IK7Ep3FtlGClheir9AWjAHofX1rlpEEHyV/xabiw1s3lr8ZszXxRNHn9rNkj7HoUel5iS0pqhnozNQgxcsyJJ6skdcyXr/c9+Ov9LNk8K1tNO5QlsveyMQ5NxLSmzzePdYYFC40vRMcesUzwLEmgUjAXhKbhmu5r1Xo7n1LR2eC2bN1K0GOwV/Mkf3AOI4xJrkVMXGV6ncPpXCK21YwlOsUQaw8jKlKlwT6FkJ3WSP9b0r6/8pOaTpf2dHixnzMyLYeV5JJD1h8sNftXVTCIcL7VAwuIaiU7SSOuefZdixp4HOFBUfvC9YlTpoLmK78dnre5c36wGkOb04FVVGhYsLEHg3E8Q7AeH2AAhG0c89ZoLlSXGh7t6+A3eUwB1Vv5SlPzwNhBUnHt1d/tCSAlmZva1B2Bxs50rcwMVx/ikFtnxgApw8oQmEWkc6IZ0dFqmR47KBMfIBP2f/fgpcnTUxjXx4MxLQ9Sa7PKfPU31yghNLcyHGSf/KZfBMpY6XcS+VyZeBnJbOhh58OKI7PCemsI6rg9F2dD3cYdQxjeEw2ZU6sGlSEZEeWNHf6JvxhV+nhqqoECK9roxqHohBIRDVibALRmEt4c5cG2vC+hbOIi0JAF8rjdn7X3bvFNhQMUAJ+e5Smm3P5lyLVkg57Q2+GousZpQ0OGyxMXOxbMmCE9MTT6J1uFxl28+atuzGvupZjAmXWOtF7jpB1GdUJfxXWQ67AjP4Ik81aQr7ByiPUnZX6Owx6y+dFrYBo62ftLQ9AEyFqgIY/7GA07vXP8ZqSEyLjyzmARx/QSTc812cG4sXGPqm1wBf3WZCjMDRHi47Mzch4OI5fBEewN+J7k3Q2RlbrVjg1wJqnBmYaE0L24ze1Lb21IrUF1K2w9nbdEC36B8xPMnluR/rjQHvAjJzKgtg4WmJ4LEUaFlzbJit+PWLSqS43JlSabPJVp3RL0A4QVhp31ZFx3iLdiFTtEIf0S7Dkwq1+pkpUi5oC2gl92aDSdWIT5XDEfd4CYSO6vXmLxvPMg+dBBuVDV1jLjhf35clm8XeSN+RjVeLnIt+26JnKQ9dELHmcK8Op22+RvlkyyQerbaP5PwFzXKNJ5R6HntjIDSlTXVioFjLwHS6S5SDtRCrhTPgLoX40L+EFDDtNmoQ1SOgtn7UMkPq+5cNBcrRJUbwufjdcMIxrc7ZXD7fQHJlcfw2XrR8QPQu6RFEXmyy37kOKBhzjO/miw3kBpqRhfKAQkUHS5zW+KUWds5CrbxfQ2c3l+FUDztY72S7n5uWDBCh+T0um4oM4qIswIWPrz53IVRaTTZ5//UEwQ0t7vJ1mBz40r7kkhiivL/quXQjUEF6d6+r/YwPdNI0ihpjM0RtMj3lt6e0kUXn2sKg2dpbxa9bdJ+lC1BfKOYQvoG/6iREwt1/S2QyxxZdA62jhB04pZDdCGCjefJfYArq9wFd0GZzojKaSaS8KuzTVA=="/>
  <p:tag name="MEKKOXMLTAGS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M3u6CyVN4d8wMlUnZCakGg1qhNS159EKG7bRCMmVj5pnCBXvipq+aY4a9C0M987hpy14XY0uxfCBGCyibhM8GZzaExGG7B+Ct0G6LtXTp4oh24KWP2qfGZokOU8EG2KXJdrR5oCSaGjbu1UcJ3socVdWjwP84h5e+fyJRq7KScfcjGxyyT69ow9p7lTmScVMlo5ZG0f1CIZirACMcQDtipwjB1xK54+JAUZdWwjh5wnuj7OGRl/7gfolwMXOWXx89y2n24qJtgZWj9AIRUOyMY9bFIj74te5RwzN7EMbrlJe5tC3j3qjK/6T6qMFoJHbqgoB5GH2DZjn7YL1NnaC9paxCEN71VPReDhBIvhp4CokMwAq9vFMCXPItXTZ6dLS054mNGRxZUCxq0O9UQMayrho4UZUn7aFSFRsxqaaeLl0pl8KHM3jBQ5L3q4Yysz7IviQoYxm6bAwsZsO+2sTtN6ZH4YceeezqaN4Dn0MhtQxmc6hPrPfPB9ux/f6EEVNqjU0PbSA1OPBLyozFyb/seMdtVy7+/Sahz0q+FhI7Srk28WEYAdje/Zb20t2LzLXb2G9VfBRYn2FUMnFv6HVUQVyAhevlFGTOcYTU3DXhegPidIW6VK3DYlchi+cm1gxU5hkybwl47LJonekF72OdBUuUIqbUwjtiAFgFsZbf3pv+DwfnkkGvZ/iDyV/5qWFNJdj67qIj/e0MnqEyG3F1h+BzPpDRV9MOhsobIWzAH1d7b6uUFXuysW3C6XowdodFxb5D146pBH9R4THBGoGYelq5Gn30t5XCSL19dSZqd/tFtjT8AInhBWUWsoB9/tO/1epKqh8Dk0gUc5K6x64fmBGJog0RgqQ0FxZiXnRhLtUiXqCCac4YqycxOzDGsakegAaPuUqAZrk3xJkUN208fB4sfQmMoskjzbmMD3IBKouAfY+wsGkzB77pIVddJT1qw5NdHY2R9jdv/yTCiH3qUetCjbgtfpxSuhSgwwJeYvY8JG+TJTaXjEFNC5MP/DdZw4lQmy6vcAB2ooN/lK+Ng1tBMGHl6EuoEQ063GRN3b8wjVjnRpEc0B6h9EPOR9aKYhLBwNFws3k6jQ/EpLdUgjR3lkd9qM764zV05X0z/n7udWBGR5rpwOjkk645GxiGGL0IbgcRX2nD9pIoadPZh2VQkeAB53z8R5mCesBJ+H1euy/oUTVonbLYGdFwEVVsADhClXqnYrXNWAQ8Wluy/ycO/Up9iB3NtW4G3JwpkS1YE9bSJU2fXHBj+xTz6xw+J1TZsAPTywcWAd7GhTfrcGSgpUwza1jIrRaNXWQT4QhMZlMWmSoqa8kTRAPp7CI2/XFTz74gt0RHeww9abM0YQs6evaA7xkMnQwN/nshwVPm0aYQuz/RU5OWOrPdiDzi9ogWJo+YjteY1H4MK+mY/Y+t+M14LH/YFwkd5Hz6GoUUjnZSYLVMqXNgtXWIeZ8pJl+KmVtTigMy0FFmTluPBdmk8J9f0XN+iKwWO/IGuYrO8lFkllrVf9yslKDWSh2BNq/AxlmYX8wZAfscfywUSGMebsQfG1uHjBmHgFR+jdNOaPpnO661k1n2nH0T9DHUGoRJfFGpWP3htPeAIYnzAMPKru1e8rcRKOR7G3qf9snFz+OXgPrGPEu8Gmcg1Z7m/UKSrgaSBl7ErmZQUS6C44xfggOyYywclvw63H1f8yz0rBXuP2ZTfS2iD+MqVFcy/Ow1QkBDKcUOdBLxmseE+Oskc1Pj/ZJPMkVtpIEkA19Xc45tffV5XEAokmHgd9BnUiiIhTRXyBBjfoHH2DhFyVwRal423QSTAKy9Hr08NOwiiEBmUefVtEM9Z+yFxVgwRAOEXqTLLhJ8wdHEJcBrD0vxYlQHlO0srSDut56QeFawpocbwVcGHDpfMRdP5E4tn43P8C56rW5IsfkHyA/L7C8ByJiqm5t/oJkTQ/p1oiBYaQul/I9W97J8u9Yw4+k7mBPhMCerAnAPEqiI1Nd0wSBBGJm/fFPv1egqX8F1j4TNFhVDcSs6RvGOl7GStObOWwXjqkBZUDaIYRZZLw+SczNQLVcaPx4I5qK+AwWTgYlZLLIdSyidtfULxjaEz7x2F0X+19RG5HsjtfnjdwcR3SljwnpEdqGyOMqUXvYIbOkFHW/3Y5zSlj9gOJjTnnr9k9DJlISHoCE/JN2u+huXd4TLPG9V9jMBbCObLKvQwbh6OInsicCb0h5VSCmJD7/3KVhThMIJKRVvSuv70vjshdcXbWK8iTc9tUnqbBbiuaGBksXAF04chjzpnDMsOc+BT97O3ik3+3UqHvQJEXjwF+dRToWFNeoH+LrdL8sLaDyDUwNH//Gxx9W4skH/QaOLzs+UcztrHOQOCLqGaxBx3iaiMbohzLoOKCHEfEKarUEepS92JyeN5YzPk09YOlv8ErvVGcTHd6BcwyX3Z0JslHr7GCtSYgN9VX50i/l19suHy6gdKLRB9GnxFPn48GXlmwghdB8fqKwSOntXW6IETaXSd0SkBuWP7w1jGAGPna1Cd1oEEJ0KeGmfSW+dKs79d+daewNMAoqSZOaqARWAM77YjTqegjq6Ds/2DDbRLWYVkHEr9IZKExGaU5TRCAkrmj+laPIg2UdzFH6lCPEg8G5ckaz7KQe8e4YlWuC+6Fshxi9ftaZsLvG75WYzTRinXRt9t1gO1lo3r5vwlW4jZjIWTmp0VNaARwpNjPDYPmxLdlmVEapF7YNipCFf7oJnh0vPbQ6L3ZU3ZZWAVuSSDctAkW6BPtJHSjGF2zDZ3oFcsiqD9mUD/KFkz//bbU7DJVqET5aPCAO4XBy0L18P5xRMRkui0FnnhQD2VLT5mdPuxRKyFQBvvWdUOTFKEPO9lunkEkovQrYHOb+8pEHaElSHklo4V72m7KCY7UZdCWe5mL7dpjFe0MYFZeY1P9XDFHQ7gO6Grw9l6gNT43SE5xDP79Zs0fycyyt22qkRFUPfSizOqcmhvtGDDcv7hu3mvyrXUGGKaLmLtCO/wu3sgHNR0/+cZh5MrGtZ8m/XKD2IncWNZ2tY2c1983mhmcuIkdexh2UPMwNiqMqyQOD93DMbcUZBSfw5utpQ71G1EEURCzwTi5IptTNPJlsLYT1yTp/jDcmV0ULCnylLpcphGfMr8QuLeOoGiKIvsH6SBilS2PRdl47okUcRXEXrFDR0BaH2rG6AH1TE3SWbUBwj9aQ5JXlY2gCa8s+UyeCdC0Sevb16RuQ6Y9wPgQazvuE+6hQp4hQkwv2cW2girYKs0RcyF/lv1M/0pFveBYqBFS6A5DP+P6oJAs2qVysR8Zm3CRvon4s+u+Jf4ZPJcy4ZUAI/NHY2ijZ9alqnhTETTLsBGltTWX+21EC9vKkkajbQCcgVJ/Yb6+qqiiot0CFnABp/rTwwFo8cSDRcr3/WDXzzIqv8qTd0Hzz6+DUCycLVnkvDrBuJ0W1foMvnyMvGuZzZZnFLRnLUdp2hkKj/4hA4OetW5/a7CNdTx5+gNKsjfNu9b+xM89xuXXKtflPeYCOJ7KqYtA+WGDKNm8xQCa0WlatBXHkDd1lZZNuHy3uiWu4Uk8RkfHsoYsr/tM1IdkdouEateaIGIkl/RZVkXr06MK983p4/8EKMYeKsMXXYkDX2h8HeMeMG9q7+7FPw6eqahd8hH8rMTnehNPILg5ipCF5HoM0Bp/Qd0inekGCY5OoYvbhUOml05iB+SHrJJZRYCOQvMlcByLBDRNGsPkvQ2SecyZQGB3GmC48IY9bN6VMurXF2+l3+fovU5rUYjo/gmSgjooSu0g/aAQ+sdl5l6MDbv2Yd0IP2Hmz39Tmqs3VaK1NWuhLyU4e6ieHLeJia3oxjv8/zPxLTb98+4Z664TMBDwexNMYMCYNgbt6vkB5hldSGgh8iBOxcsmXLlPUQA9zEFs9Jg2Np4RU5Z26zH1+SpW97qrbW0DxL2Wf904hkTXkZWX7rjP7dc9IFlUtBgZVd0P8HAsUeSNcrqgE8ANAx56PiKRPAwiDLsAP830uKRm8Ahhc9+8ytiFJNsJ8315Pm/T9GT3HrMltYVJvQX/y+WMQy0NIOXB1GUA1+Tho8WDeh5ugvYu+ZDpgkA3vLor7fK59albur4Tgesh3vdBoW6POhNhJS/Lk7WWM9jWfkXB9fofAopZq+u83zCH6BpNNYVamsdPvphy2Id5p2IERsNq7IgUSpQ+nQm04KQB9pwcT9rFw8Ri6iAlCgY/hz2F3PmcMqbKmXHpCEtAY/f17VA2WyNxbyj2MYI/G4+S7Wb+JQVmsGd6YlTS44MwpY6qVzJbLfKN+hwpSQaLMaEH5MVt0kEP0mg5JAFWRnjUubyza3EDDK1gvl2z80L8UKaDV6+HCW0KN5/rl97WV1PsLgXJIYdMwiVQnJWBlHVxRRCKJcoKRKfFc/DhK0Cbu1s87KwasRTgIRBBDLXRgkOhQWAyL3DAxU+Y6QZ3pT/bxZw2gIWPCiYrU7Sf1guBFdY8qZl8CO4c6wt4nLjsh1kwEvsfrIB+GTCgauq5wufPXMyRT2IFl48xJw6ffZHbRJcdKQTuq0+77iYeacnb7p8kMEZyiDlqk6g6fhFIkfMdd2oL0/EQkJtacX+B1yI6PYjiKXwCkLnB67LxDoE2dJHVe+SfqLofRGgj4c1lFUgWZBuRZgASQfu2xW0q7tOGcD3v1DPsqxWCiDW6SaqpgTdBevRyoSudcySYGo8Aoy37yCn84hwseMFM/XFHk/AguXvYCo9nmhqyVSNgwM6huyl/mUnKd7qJIgDD0t059QbVBpvxDsrpz1ut7WYKQuzakhE41p3CIlLeirafBPuwHFBdBSaGbcBAHTCAIWROEFA+KVW4F6JrIjZ0JBgT6ChFmCGJaOuQc9Rzl6ceXJABrt2anpBktOOwJ4Nk/P8OrPlnu/T9kRQTQ1HfCGAiAWJ1p2/KZoHe86cjUepeLcOXKI3WU9YShLJh8ZF8YtcKSbB6NKQNq4lJ1HvVvQDqDfsYdvY8g0ChlAItjURtIri8vav2ZH1cjQNBW7IeG3Zx1Hy9Oypc4cZ/2qLDInSmttxIqr3z2OHGMtg1YH/Q2X+bSB0rOBsV30njK8nBgBScAqcf2n9+0vpq7V6rzNVjHq8nJM8kjlRsT5GORf/au76mO/ZbvNuCYgzB2NI6GU7jVW9BfbXdtVqY11VUCLWc60Q+YdbWNaNYe9udOvv86uG5EDz615GEHpm0+K2vp5OG/1W+eGZk9IQK7w/URlU4h9ojVfHbV7Z5g29D5JEhXOiuPKM8PsXVM8PlIlbEg0smwZ1AC38K82mv5MSVK71uaj3YH+1Pj0Z38o5tE+OuJjDkvo22sPpl6uPAgsmedjZ9+XoxgKQ4kY34NgMAjUiDMcy7b2UzbFNVFkJDd3pzM9BJa7QSKnvJ5MWF76WzMQq2OtL6kveIu+ExdRb8+CZkqdCVyVFfX/cwMHrNVA/u3Q4MqV/eQLP6TXlx/LoMn78BWR1Pq+WAdueAZpYLg9jtPnI/6oGvBGhZmKF/Di4gnUvt70a/6peTPUcevu0yp0f3YOH1ZcKvhRQ40MfQyfISBmrFcgiwje5dhMZ/Nb3agTvmeIpRbkaG6er0LW5cSK72BCsqUBSAYhlEmbRMcqNfAH6iGDi1k39qc1wV6kS3YxXipIM9yH2VJUBrOy+eTko699S8lRAzd6bAG9F0uru2erRmtMzeg0lnhdFqoFpJ1iI1V+p9To1efWPfq8yvMS53QArTabHk+C3ZWkzo3DZ/XMJ8ZcpgTLzNWo3FVuBGul2LaF7wn/HxA/83Gvkqp77AsUXALe07YRC5QkCvPHG7VExUiltqHU/hkOZDdRnbH2uherPeJ/u3w+3kLFeBxUNLkd5Q7HadEpVjpaGmEDrKW9vJJc6TYyFwZHrpulG7jykgjHa0unYzhhqMaqkTn7sjcySnVBg+ku37qgPC4pnItJuX4nmTczk29yDE6t1FfJ8LSHeBVzq1UM4Ks5L36ipgAeRhYYgBvBjim9BaSqaBjYTyvWV/EVck4ls+SiS6SXLfDrlRceyThimWVRDjR+mGWsRJvo49p4WYomhTWHJauilwWzcR09sxMbDvF9vUdEaJuuYgReuKnosoN6z/8eMKONBc5lMP7dUC829E01fI7hIqC2Oz2Z+ZonAdtgBurG+c9pdRgLNUUbgEsDkpe1YxIAktZzzh6evP8XWumkZ8Ktl496JpJ9HStg1iBIPRileqwV3eqyl5Y1zfekxuD/nnE5YDR7L+sArge9PBIrSp29LrL7Wrlb5Ml7/K76BCP+uL1ZzVTtnvy6L85HhfSPJtweNEXoyH9YlVTJU0Wf5gigS2DILFzijC3VBLKazSI+vtaRzVMdmm/N75JYdvBKU/upWe7Jf78FP5nAxNorFWXyl4fGHgXrkG8yGJpSup8jI9za9IaLxROC43ik3pNykXbCdoms5VmToJ680zpvKyOddqCiM5hGPvWjpEUotD3hp9HTSc4AnS1Rz7A2SrvdcixRQTxwnaPHl2Ktwqh7mfGGpVe0MAwabOY0EjDmwOR1VVm7UwAM7kUVhCKGr2rCCQvzth0RaYzjUgc0D3YyDL2BQFIAa+SlIEQAthb73tJLF7XLm6SurvmgZXdTOwSRbFaTIwFb5tvYFP/f/uD4I1iA71VjB4UHEJwei1MPRWP5dumAnjAA3R9/8u1RtU4WM0nyMQBce4CoLPVtSJaW2CMlTviYZBhY1EkgdHQlKEReDGifZU28vpKVuA9O9AIixN6oIlVC6nF4WnPs5TCYPhwT/1edmphwSYp7LbXjTL1SYyaOmD480xoIcrzcFIfW1JNY1k7KDShQyfXxWu8UVI7UD+cjenbkGnAE2qJTbMDrFOX0gsLSVf8GUAij4n3WBnvViFFotykhQQTwHWUhto9cVvn9sQbAsFDZANUzGq2qKLczJDzu5DlXovh/SwMHCBit4a/hunS2DOnPWl62EMHGEmxB70x8R4EALfXSi3F8QejKb6jgBuoKZnIlF41J+LaGn3Wd5B3wdQ76I+FUGKmEYCtb1dokhemn1L+v1r2ShTx7G26AMRB6xU/2rYWIP1x/M9z0t0QhJ9PHTIILVL5Gdx9ZSxVosHAZJtt7SdleqIvGGYp0czMMIzR/ecWNsM4Bzoc/cIWTpGfs5EC1emE8Px2oW5sYw/w+roW4A94Tv/IH1sJXCar/bxVeCiHuayChbfqmFn9n0az+2cMSfFtWdRjh4hbWKnfeHAsKcLtMuo4ua1xvJ6uDm7pw576m7jQ5D6/dZjTDduzmpBVbFhQ3Sp5DmRULqdHw9yhsLdeicDmpRvJXXzQy5M2i57lVV4NpSdf9EFBZ2xoSYBvQxh3zuEufouTBMCukDoePl9oYv7tf7Nf7U8ODVX0AWubQI4yD2gXc/WWkTxNEPMElAH1vPK+Eph8+eSaUgZSx5YtXQzYjewt0EpeJ1bRqZUEcqTLiVkt8cRxmtZMBZK3PnBnOoi6dG9fvqnEvc/eWfjFLC+rCrTrOFWlJok5EcT2ZKE9FPsLo65euxxPndKpXAAqQz8ZFoviJYwJyN9qyeOXI20elKQzx1ICKd/oHmLlHQXB4CRNIYtqFtnXXqn7peWlWHx9ylJQ7J1fuikoYqy/d8KXe9esk7Pv1HZTx85Mug201Jqtisf1EgSkf6vRFUGL2CR0kBS9iSQhEbot+k+Y4rrGsbcsCV2SiWdg7sK8mAFCziohd4d6WrJOp/OzVFx+eTN9YPprCZ5xt9mE4GZpLabSQCNfcAjJGIBoT0bxKpslwCqoZcO1vNf2H+11Lu67qG8NMnXevRiea5WKjVpYg10a/tjSghBXFcARSfFgJTK3j1oa2S4gT6alFQ1pd4i/DgLS1y8VSqPGpj7gP3SAHFpt+6bZe31pnvk0HAYeTUifMfKK+RvLPoNBkRm3bV/eQMaQzTEbjIzIWAynxoaH/+ono82vUWytLKequo4z9+ixKzH6xUNzuM+2Rv5j49nnRTdC0tWo2HzcHVjLjL2Czc575xQyOHOCPju0yR78md1p1qoSoDy07eYU4hoUb4DCbbpezd79rH6D5RG5pRIPhSajV1/aagiIhLVfjK20dfd37iCa2BcTIirVhrDpRPalJtokJ3ieSz893kO7aux5P1FNwzHrff7+CKHGOW9bcVlfnxPCfcJcg4UVfSeGTx59Jk+TtatBBTcA6a1eazvbp6LNnJeSo+q6flTskGVFd/OZSrD2UBRKCTTJ6pIWTen7stgIFTqMFYEo3QIH81xD2kKBKTm15xk+dibpCxW7UpdtfjwidBjk0CBE5U35U95BG5V77sKQkHG2lY6lIdiHeSxndZyLWJBUWgiFFvGT8tf2/gjjCvR8ExYNZqSWJ2e4urPOXC4NgDz6+zkT0e9rSH53Df33JBOZa46HmjCtZHrwb/9AU5lXkiq8EJu1GsZ3QqcI7NUOPYRqmsp9cJpUdcnVr32Q0Fz1uZnuMKGu3kN6siCAnO10pNgPrGM2DLsSfsg9GzT8VQfGROd98R+DXSIcI5lLkYepRrO4XjtqU8jNcLjIA1++kYN97lNeWS5b/hQR//oaqPkVSJlleHX+2M8QddPYuSjwX4X2mbX7yLGYgz1LwXzdZnUD+CPKMtJ0QbhqP5gpZY80VZ7fYQwd3UUDyzU4D+nbkIPOfROCo7Q5CPU2npDhQoeebkkWQg0Xbd9dV+oIYSxoHNF+fL+XuyvPh7LOtiwN1VXoqk5dv0mwSCnc3ks+dGVNDxxZL5skTEClgb2GMBg4xl7w8FgyQ/2xccdIBxYUPrpcB8ZPFvU5NaGqFNiojUhmqMF2xlC46nzT2ODQ/j+YHJUuUJQtERC0n56yzwP9MqYZcxeDryyGI6w7wDcQ5WUBh71ltR9lFcmpnnwzGLzYI0ACcEB6PkLrl1MlAqaUIOfvB6CVi4kyWSpF5JnA9RMlK2nv9SmhVw2uk7xoUOtvRxrSWtO0De168oV6EgJr9u5WPF5b25eWoldMypmj+mvA7Aw/3fRUEPL5IsJZK5YBVpkrFM7LAmTNDpP8Pgdf4yADZDucw5Xk2Mu79/cqT7N0NT/reZ0hTgrqMV/qNKZwOBlj9iUKGY6WX5ZmRSFZcf//L1zd1JJ2x9PRsoIJoBuyxObOi3VZRRbXlvnwiKaiBJX9jXnLg35sh77rIpLyxixQwP1dBE2zDK3pTx5BsOB2Tj3uWcjpWG63BqQTP6eNIWJnyIry/V38T8cAxx2CitCYzs/vwl8KZ1Lz1uS6CXiEXP1uvsU10dHo6Ny/X+l88Rt8qAucph+2AD0NbCJywTUHZHLBQxjXiLzM1FcQy31BjV9BX7JuU36kG4LlUCtX8GRCRWjWcCAAfVa7goP2vD5XcDSW7Qx5979xP3WB7ovhOQU1oDEQYrDnNIt+KnGM+DsXV8RBR00+kAPeMM13sdUzO1Yljv7KPucgpjVWNB2oTYpxSiZDozYKN1JrTIT2fnwxZKTu5gjWccICGmA1PNrqQMYi9dam9XzpeKOYI6UCIrshG1Z/VUAGn1aexfyMFJyPekASwU5Wd5u61TtiuDhrHtrh/Z70lH/28nhcHmTkQ4uGofkkNSmdyaAUVRYPEFCxiIZ0+GZj6TS48ulkU29kpPisgzCr6RI2lKTkUL2rq9q90kaeCXGXROxTrVgsip6t4RTxS87mXOpp0w377j/WuqOP9lXR+A53UukjAkGDS79y5JBV0ev+Uo61LfRTgboJhACTvurMfoNrqeVo0F9ykPMNbbZA5w6qlMiAFfG+pEpAVFWShiEk4Pr4cKHSkQw+FrcYhi2mD36Ev42NMBXNSQiCPR6djpalAYVv4vbV7YRnVy5voDFvh6A1W+itCmQhawFawLvPQOWwrXJJ/o3L0l+VgUtjKXbScxyfkCscnCmdhp7tntVzJx+dS/77MfNUUR3nK6+HUnHjb7gwOSqyw6wx83dx9g6td4hbmL8xzj3NozRPCBzTUPf7GefPUqYrl/ZNXCnBnuze1hcXHEylgO18NeUSvPtwimAIAF37bdKqSK24lDsNmFctBkW1I9eRT0eE+8iKvknVcZUd4zvAgyFIuAwpJR0Qe9VJtrS0Kk6K/e+G/qrETw4KBnt7DP3a65uuJJxAnM6inYh53NIowh6N/a7vtdEqtsxFpLZSaR01OtqVbPW74ccWVj/3y9vEQfSgZBh2xgy3l6ED+FPPSdaREJ/pdNjfbl6gePPCIaTQqZnlxpOtuyuccQn32132IACM9fQEFpcCBOgGfFIpELg0zwOptksP+bt+DSXVj50ZVvuHxdNqGfq08agUQqvnES2Ctbo38wAXGEM1/fVOSYkTCqK6c8UP2R3/peKAH8X+U3+D0RUOmF6c55Vt1EWdFUzDsGVrXvlHUyElo3H5IgkE3eanW6NOzpMAVjgKmqHHU4WJRh48xJzdYJoUdZqLL+UDa1JT+kMjWnYTDc0P458MOfe3eIfVK4yHp1y7WQzJza7TLKC2wHce3/VpVi4H7vnHrKuZxLHSRq68D3p+WuRV01TMYAqHWja3KS0dmvKUFY8WS3KK/k6qxXi68sZspCdMSYMp+osRdTu5s0j5grZw2uUdEEqTfsd7Kb7hJUtee+ZmLED50pDSjgUJD4k8a4c8hTG662Mya2J9klYEZ5o5V+yp43bMtloc8WrnxWfxj0ogdD1rTDkRW5mEj16x0etKgHCm2vlL1rppw6zo48z7nP8uioh/sAE1O2pRDDHo3a42Xj6WSWhDnARkDyJ8nY+knDXYZkTIo9coWkjd/NintEbEEoI7Yj47CQnuqF6AbAFIcSjt7fpHXech/Ptbs5/PRJ7xKvdCyGojYVXZiHDjFBjiBRW+hjzuMnwsQDX4sMQGXKBp9yL9ntq+/r+gmKaXoA7fddIpS3kb4QDCsPEPdWsAabov/XKFz3Prxl8IMwiuLonU47+aHI1lx9Lleqnb5U4ZDyfCFJP6ay3+rHLcFAkrwF8FCrijGk/No5uYWf0596G4vEAm1sTECm7qyRyOvTPhCq56pIZfnBvHUoaZu6LZwW96iww31SReUKwH4VgXW4vHVsnURpAbgmWWPrJWtELoIrR3egPkOENAYPjwp5jIcsB5+MXxsaFcKCGeBgsnC4qSwF90W9ymXomz/vL1N/yNLQT/RDPNYOEiSeNeDe42VW0rltIla/ewUzT+YbE5JLeQbg04Mpng7XQbs+YTlD7OC5qp9jV7QA0zwWll8ArOi3FbLxAKFOQQHDzB1ZQfUEqNo9bZTKrRI/1ZiJclYzdvtp3pseFvaDmN0sDGAMD9YVHnUDYkoqz+9LVab6rBd5irl1iIpMG4A3j6iPaFvLSg80RWS8Pg2he1shAvG3ma4D2bBGdV411Hb/eJBdVZ9sFC/F7tYfYa5JGMbmzVSamt9RLYOP93ug74sJ+5TTX19KrrhjAdBMWE9NIRTST8zXE9U3Kc7RTd+qncvZx2b5OZPgxX7h59xAPh0IJthX4x7pRSO6FvCWCqPMMIQhmEG3H0RR9P2YQ/FLX5SP2t05+H3mkm/yG0/oQO9NlP86djLUaEZCc3IH87IDRoRF4+WhexgM0oMimwQkbX37jp+AEClBY6EiNTw0b13Stl0FSEd0zzyfiqOgSghqq5tnpSuJhho1El5OBO+i36/GyVsbo2Opii3vUe7HF0fgFnhB/Xw6SCAMlyNczTq6VgMBjRvr0rgLjPMhHRuVLpyIpiFNUCCnrBKjSND4sXgGpsXIkdVHBFogA0cdLVNDT8owtNRn7MN2bf5Zddgu2fM4/Vnp739MvJB0pBO1OjgMJ3MYYUua3hqhtGTVNjz6NAgZrtQoLrRuvPpWVfSol9Mb+3teuUZuiKUeLw0mM3Z11VuZZDysxDxDUhPfaw6IB/1tJUjB3p4s6bQCSO8bTWq9n0WfiUzwd85VhKoo8i02rbg2ZU5r3iuhJQMe31mr53m2hsUb+dWoKAV9zk25bpJZAl+ujpUABxuFvw0uRvAaUXu8ByYFlo2OFZUYoq4ukQpM7qIz1cedaX0pBgV92TZxZk7u50IQlSExnBGbtRbfdc2tiCW/XwhQpqvCOdCrZ8WmIh9cRdcMM9iSpsJTlyBB3sBkWsp5XkBGaXaKsYU/hs7rsFF1rburEcIyRqO5vKemFm5f1jeb/S0sYWFGfUXBM0gQDvk1QDEtj6p4Sa5sD3eY0n6sVBKGq7wiqyUZP8QvHVc5//Q3BCwqID+QycPJ68lvv40WsaJ5i5wynRsfioWCiFDSgMKwW9RlsdfmGW6l4HSes1MwbMidZS8d7RU2k7wYPBRkTqkaAFMiY3xgyHAbdgZP95PFL+HuzP54tn46dkzYPrfpwUjPJdQP3khNtc2J2MuKM5ajr3lKCiHpQdTVxc0dfam0LAsJC7Hx/Q8Nb1zCRZljYxgoJ0KyGJuKy5lIub+9lQjdKCh1d4MWS2I/skDkDnU3GdVVDetu+lASNrfEZnTpT5hGga15FcHTdkn+MY06w9DPOz04ia3c/NCkEEocgiRuHPL79p4lKasMA3zkiRHHgzPHxjlFwNo2Ko71DPqb/u9S4qUgDIUncQ1FL0zvnqEdl0NBXVBzzOmnVcvcxDQSNupchAIt3WObU0XTFQ2N2d+1L/y6MugguJ2IXHol+PgqyTp8qGCX5GKQLA5622Qv1d82OUWMbBXNZSxQXFUAx8RdPNQ6/AVX6Ypn8I3ADXzJGTc8G8YVptV3QmCnjSrKrwIUf/cuZnmugG8S3mwjbnQBZhnjZb66AiBytJn9NMFIh8C75RiWQqZpOTc//sDFWlEkuodE7QhuNdseIH6YccqPgy0jlHCIj02LV2QnICry6w8snjOO1uc7Mj9K8T6LYVnwrboCvNmEHJseXlN1fuD7FrwJVAG74y8/8i1amXoOEgOKkwXsN/1qC+nR3BJ71DdLX+a0h2d6l2ynkL8meNcZqP2IxRO62w9BucWQXM8NRDTIx1LGe2vGVLpnfufHJqUBVXXbua1z+UQ3IoFIAjDq9R7PEn9o2g3Sgl2+/pAbmKTwV8BP8Ca94ClNu/2Z6sDP0rUj2FU3+X7PFK1tncdSqnbvoj2664rJJqFt/Dd7u4w33VuTltNWTwE1dr2f9yOUzBtBMtq7hFBFlFHOkmyumi11kwGA3Eto9k6jUBe8JWsyjnAi+hCwe1iBhcgjdmw+I0DBpFjAspctAkgQcWZ5S8Jjoe/gFTA/2GmTRrfzxTqU5+wcSZOLfpfcpDjEgeO9C0fkKojielqAF/qD8VKANspOCzEkoxP7uy2o4728VpcVv5bB6o+/kgk5XOUCeugAzBZOCq1FZsdzro8BlRDMTdlu5sICqQvwvUT1YMnSQhekHY44TilYERnSRe9RdHDw5vwRf6BQepI5r4x+46zJ0sEGfEbL+Wknf0UgXVbMmX1VtrS6odEIufCrksl5QEZb6F27Ge/UYOrx4yzRErfPGN+3J6u1N6PYUlyOAuCZ+e5lTVegUcbXXCgyG8bm+w1IbDSPyIAL0W/mbHGFDY1q0xVNycG9azNlj5SAYo2SrBPb9016VIkLSBkY2SWJzNl25EVD90F97r47UXlHn1J+ZLiwRvmt5Eo488ICfHYTcBqyb9u3uVlrLWcZjsz7IzH6UmkB+mgjOLiaCO51DrvmejtQm3ejiaiY8wm8an3twfr84vKVcxB15MMWBkAEI6zxDP3FHg6IaqqsEcGc2m699bRylPY6oR/2M63FEKvpRRpNzVjlswVzH0JDArxHc4/fJgDaYjrWLQkjOz1V7YGVyxBJKaF7IFsm0NI1gYD/1ywg56j/o/+cKH/ePImV8ZMcj/IomFATIAnegWh0JFc3XZhUWsIlUifsoPK/Jig1xiVhiWhJvpt0M5hzZrAKKLQ9TGlwmyG4lXfyzjnG984Is6NXKG1nyS3bSU9K2jvoLJq3jBtQDJrDmRSdb2rt/u5nNM9UoAYbWY10BmxmzhV3vQFRFgtIhVq0rEqF7j9zyeSjM+L0pUpysKL+NJgTw2OX7RivYDHGWSyvAvnNhHpv2cFZQ/P9IpywP2ziXt/vpjH3MM5l4PRa2OdOZiamlE8kIoJFCTsjCLc/YkBhkSUiuMxMRmvTv4tKUrcjyxstnncaVEDrxKofLaIqNUkiMSrFbI6kE7Qj1o9h+JHksdgYq2dhcJ4CetfgK5sImNnU9zrtSmBFv3ZEKMsuPIirAEgfudw1RRw56Pihg1C0hemX2hXvyypmVGNfq2nJTboIdZcS6baH2sc3Aso+gycStBNjG0EBDoV+LY2+IduIZrMQiVrADEFkZX2FLNOasWpB+gva2vQm2EUuQjouwBbnTdb36czYlPgiE3R3FMgMzk7llX1MPweJG4XT+2ruI83OSvn4m07I6MQDwal9QK321YKIhNJ2IPC0UGKrj4O8W9vpkItNJ9OpHvdRHJXp7zBR4rfcJl+iYfOIeiwVk+7JnGm+vKqL0aDHuLoJc30pIr+dSx0dZjdBOQ3vjh44QSdWo2tH71XBO6KcBGAk3beoqFUxXLI/m0TtwvV2MtfBYq/dRg+m5l0Urno1wCiPTlIj0yREU7rjvAB50Mh1kxrWZTxjGuLU0nNqs5yEq5oUXCG0tbyxcyrLqVPFFYErTJ4TrmJ8UBM+iL1S07etIUD9bOhIXF1UpOW6ZJjRP5oFgkODJzfxQcsxIr7Iun+v8ZmFp2Z6krDOq/sb4ptOBVl+VsiTzzliIw34p2KOZf6BwbwFW8TU3MBUG2HZVCPvDV7+g8cw8LvPcjOqm9ikp/AFMl7bcLUaghWHfG7YAcRbE3fEIaga5sM5/sErddYQCBrsx+FGtZSFXNn+aqN2Ab9ylfzR3oAvdMw8t6bIGZtm2XYvR65TCP0xZz+Z1Un5/XELdLcs9GFMQu3n0AUo6GsDNTJoETOPyGz6oBluqgXe2U4ITIAl90btNK7mKwdAEaj/3MFggqtzYsC5vUVqCA5BIyXcrdZ4DWhg+X9b01VsRHQEjOTKJE2joAvX7S/cZauoMFz+WEOOt7edzRh8I9eDjmdMbKOcfmFRke68S8t2XZlX1zuQ6H3c01zrA+Wira4yyYU2G1w0qfbu5YqoQf/hH/gzcH3o0Qvvzejo9KnEru78KLdHVhJcziXGeipVKsEDs+fLU8IDb/uNqPdHqnjkGPwUEGvNOjofEfqkeU/W0hGirdA2m3dmz647WGVlZRoo527lpPSUGlFFSG8BbTefO3h2o7+S96GaFzccTbSADDNJRD/I5VfZ48V7ZD6VBFdbezFJJ86+VIFFodhOyxFeoYeuV9eqUbs+hT1Z4//K4UFl11krSZL5j33+cyhW1LTlfRVbiTVUMrNf0YGVS6mcEmwmJQtKJhBnMF165+sxDgfiYN69FZyjYKL6FRUj7uraJEJdZ/XgMZOZDbB3bRUND8UaNmCKCp/T3YmHqj/WjDE7WHnWtG6rvuhqwfPAHH9x8EfF4dFDWrXL/0oljSgcjHnCeA6H+GfeInlkEzsdZfof/fKcAekcgBu6wZaFYVczNq0UjIv7/WH6hrOiGQFNOCrzav2plUEpz41dHLShrSf/8m5kpKCKm99t+RhEOo6F5KJiSTeauzBSYvzwbmUntez14ix3JJzzBD81SgQTxCDkBR7upT6Cd5GA0koDfmHmTtk+Fx38v37GroNxYd8t8CwdTR6+Q0E4CalaXKtwtBZCuV4Ld0S3CSzL+XfLwLvQYf6g4f8Lye9yFF/sKm96i/DYzes4vl1NAa5JWVS4UBgxH1UQuvpzCHrvetKq5BVp9g/KclPJ0lPpydAWGoR6buxn8pxpnRzlFLpk69QBrBEkDfDnirTJV3DOi6CpTcdwZqTi4Uw8XquMbrr4lPlXX3EhrEbWn8CFn+V5u9X7MXdblijw7Z+7XXKPB6TCXeUDPnL+yl+gyPr+zPhG7MO3mlSpg/tJzGf74fZqtFqJoA3NreAyJK23VrjQrhJmJLtQ1fh5etvPbYcWRYCP2c3kgnbyeb5+dJaPGH2XwJC9widBDqv3x6W5iLc3osqm9nLvFUx9vm34DXQPsPrZX2nBFFlvAQbyDILjykdw9bMxvu5N79DbBpXyg3p4wDxgLcV3gEyw8kO8bbqwhF5lWNkoWFLqRX+dk0f0UGTn6fzHIWeH76v17WsUhc08M1J6zUw1J9fElhHXGOc8yUUnlkK8TOq5Sxx9qmT48ZKaqrd/dHbpc57DJg/JIgO9bqGdOZQhCtUyvPKyoNlRazdRU7EpXYSWrkYhaqDblDRvTahO3o8IlPVGVwrcTS0AVz37o+aBTRzENT6XoISuIsPzeXlPZhed4Aci0DTIVSdRXUGf118o2SLukrKq9jkyb2mxBSFjTJuIgNU0gYsAK0FSDC75x510taFO8PZR1Foo0q3jlPHLVeJOT4tLtMAllce6kbdJ9r41jUbot6gYQpGLCFDfG6HhHO4gecWj4FiiEfwYzI2HoCXoHfvznhIb3C6tzo6x8QTlILlwPZ9CAB+rz6qtj5yqvEPvjtUARi1PlKAZbYZMDn5cKyfTRbtixuDU4Zr6yQZE3R+0R1XKND78QNDvg9yhto93GwuMjuToUnSoFko0Rsvprk1uAN4zmpGyYqgyx+phF59AV12O50scu+aQrY0gPopF5CdsgBB/0JDrPF8JwAb3EwIaOFvM91vKI+4T70km2cKCi2+/zS9fX80J1HoyAmC6abyDM2dg1QQiu0Tq9j/SSvXkUFN+jUXN8RHDU0VlENhDWr5EnBbjHSBS1y+E3KAto+hRNvucprC8pzN+9d6SREHj6Jerp7nHoR6u/tze9Jhc1eUvX0unQDSVl2fvYO+jIDeQrlspLyruRej8I7VaOz99BeLvm8BIbFcWJjNqpdd6ZjVC7ZTo84DWWVnDrBJ0zJp2Qf1YC5vylHROdvcps1ohgvCCi3IVM/6hbNR1zUid0g6pZtFLzmELmwIan6LU4/cKAqjqtJSdxUiXJcCU8Jk0lILvE+Y42zSA8xGVxTJrrxMYEbwXyxX6Xe4llmVWYyeOJLj6EP+4jEqTvnGgKq6jBNBP0JwG+HHURBv5DCcNeitLaeLsonlk3FdQo147Bu7NXBYUFaBW1r+nV8SjQhUkvLkT2Sc3k88ms19NG4+KhnmYoYwoXTVNKAY/y+naPY1drkrTFArkfcPBKtSxQqobiCqyM/LFT/BXrx+cFc6MdIC9uIdnMTMUrPcNGXrvwEFxcGed/Cfeh8hxoMC9qImrwldwxNktyy6JBNudKq4/xGhpKPyiCn7zB6AbQDjL/RmLHOwFMrQs29EEMqBbutYVjaPZWs4lzI/vmYjERhZFb3jnYriyf/wV3+Udx6ZxtCEA28na1siwNJa6ETfz7UFDeq5+qRkUiIxqB+tFf9+xov5jNflcGdBZb3DX9WcX9W/tmEM0PaDJkjlp5IuaJSO8DuFcI6OReMTZVI7kkoUpU3RQOBx9JkHWXyisSGXkLJ9Ln79iUqSWyyUQtCYOsuO2Var+AdezqGjNNbcxsxe+ey1YKGj/O0G8yT5+Mw+w1bmHsH25TnWFwDJ4OL9+MNxd4cjHnwYc5I5VPAq/neyvXrsNBrNGG31zXCi8cGyXgm9fEp1npucKtx7k7Vw/NEojsRCdGpc67Gt2aLLUiB95a6jeN5r/YDIsOhiGlUMpH9CwGhsxMDMi+RIEB14rh9LohTygPrT0Umbx9WzmOYZpWVjmjEoFl9jhUyH4yGa8fiYr/u7AgF7PPNluJmw1uUSvcV88PcVKyg0U+Wd32+t3ObR0MYYOaKQxWwihmil1kPjdOEYCVPV39QyqJMDXjN+Ok4TYqOQ/S/6UMtgc3ZZ4GJHJ9HmsEhNtdokEBx5UVzypxN5W42NNC/JF4szlym/Kx8ecNadHnvykEKNhwjLjDM0x/j3mvzw5htGAMqzLVdYky/Jmyn6s28yJ22E6lBWXakyfrmgFRsrhYFwpP4dDYGv6V0NNpEiSolN179QgG9RpLDa3czTUKfqg5Wiw3HFYyb6Z5lYBrjENmGKZO1q712xg0LvcUpgLrab+HhET7olKP774qya+pkUyU6Of0arcwLycOju36obKC8WCdiq0XiLIc6DVgpw1yEIS4sVsDIY1plGS4cPpKzOdPU9LgdQJA5ueCZbi/Q7NehhDpz61a0Lf1swrTCXZrWuBTqwi8lfQzsV3Jk49kfVdzmjaOyEGsopJ79qiRWlNYfGJ426Fbn8cCWaqVdY0i8RgvPw/jBKZireXphoaXxsVfhKZrtLcjj4YZeZg4B1JVzca0O8GjrDVpevYgM6xdfWFW+m/8mfm4nDPeWCI6DZdvCtdPGE6BKwLTAddcypevE3va18+mDAeiUeiHZbFH4FSD/jsLbQxT26CZaOxcik1M0THulcBYXAGeiyfE7usILxmR6glrxXqERa58OddOdZJ9AJWTEGWkjuiJY7INLyvscuMun6Z5zq8gbK0yKmQSPJagdtiHnKInq9NaDLFmYqnYyZA/8kF/Q8YZqj210aeX7trufX090d+cUVdjrPfzFXfZoQW6o0woWm6z+e6whXC6vfuIjKxsWPdUjne438Sm+0Dt13gIG3l+OPpWo6t06VcDAoAsEz/A5P93/JAZy7/IZ1TUHXb3S7bREPKa1DAetejv5Th9plpEl7ms/HTp6NL5879NG/cvOTT4ndqV+RToIOpMh2wYrtn0xk/sgEjObz/VfD43uqEir2X2xybDZL9fXvI5eJFSv+j5rzodMLHtsjsrTZLkQVaZrer30hnp0xm6lv0bFz84iC2fn2KVN5eqF8dkVX4YHiFn9BacWfjSeAgMlmFBAusGtZRneSmM3YZdEnz0ZFJwo4F2oszPxk8k2mo0O68X9cBVHfn+1QhyHL/14o/h731Q1OUU1aWXr/HSkGQS1Y6SDrya4faWB/v7dcP0pWaJ1zZFebYVUMpGYmf7ph1ZA6o51FChJOGP39NV5GRrlhSk8qVvybpwiJWmR3jyUhHHeQKnOrKucTE0JSlAMcoIOUIhzKT0ilvOrS0cxVe05Stc6sw6X2rSjjQT7sfMum3RnSAv0laaLlbp0n3Pw/B0Z/x3W3gvJbLK6aCcn89kx4yLRNNyGTc6Lcat9C7hUXY6kOVtHWRQjKVFlEGI/RvicTbCoMt4kGg+ZWTykT/O1jjYaEgk8a2lHdFTO7qdVy8S5cn1kg4Vhj6uH5MKtEEqcm/li5D7vIeDBAQYSr0lWIiApWLkB8q8Zo93ijEjKUZlSwu75ubUFx6b/20QBBxWVmq5jDNgbHGo0dpWuddw1dDRjmCW6eSnB57RdFC5+nbYsixBPd0NP7DRxzW1Zm8WFfLlkjOWYRHoH958mSLHhw73PNmEgkB9sA8obCTCPCesoKlSQAf5rOmXfR/n2yzsZvAaBcxwJchsrVHU0vhPU6Z6/MjnW1TIWlmxPa/uxKxufxqDWK54+1npIhO+votTl70WzyzZUVXeBqfr50kZJJTHjZHVudg1U32P1GmvKsm2k1nl4FJ/fxV1EaTyM9GzHpYTM2JGSpmgg7hSQ8emfhWk78M5KtX2Gw0UDPOGDjCrxvGCSHQ20RGM/swl/kI38d6VvfLGOY+Jmm/Ug1dEef0/AwMjJB/1aeKdPFqNxB+vqI9Agf9IDG5CYUc7MCU3kVblF8mqgzgpngsQ9L6VKvgTdXHXGo9rCj1/t6J4K2AVG2bRQFCNRQwtPvrxCuI77/anSr4DuqhinPdR2lnVLhcoK/prxVPpxm0hAnqE++TYW90GZmLOtQRuktVBZe1GcpnNeiQU1abDpJj7IFtvH8Ydg7eCGCRs1ZFnqsDC/CZRU/xlOdpBjMXiPXie4BYs/VTjtA9Xkkxf1jPdsz4TAeQQkHctA2qEnyXrPpLioJayAXo6Q5B2VYAGEwqvUy9Cl3Ut0PKKX4uIRb6q4SUBazWThETjsWjyA4qd3Bgq14BJ6f5gCqQh8ppJjwK1/BdZAgtkZEfqckQkUz+FzfNaf1hw9FiFBtkS27+wNOijAGAZzTK03Ly4fsAhUXNIerRoOhLZhq7rB9Irr15JMyNxl344H6phbd+D1aTWrDI+O8U6S42YTPJeAajqxyGbQFb7bEHVEZ6XXEioxr/Xp8qv/smtcHxewaPYAuI1leCkrNkpgfpWagwtur2MV7PRXGSucfYaFansZomNQ5OMMbM0LNx9iC+imYsTji3rt4T9tV69g5leFtb3eTH1YyM25msqOs9BUQV18lB/gpC7lxrx8tND8dRn38enkabCDIjSFha5OOJDARos1Ud+SH+k2eX1kCV8VxDk/3hho/j2K8DDkAp06MIjcEBhCiV1S9OCEu4kICCdss2AJFyh5vSXDMnGIt+5bWoFQC5mZCn6Wjh2zbpqr3jHzfuUo4PSmADVnJW45KPwLpo6YwNjlxjkYGPQ/14vR7c2niN+b7Nvc0xoIyi/mAN8aLtLHny+/JQlyLaKVfQs+/5liprNMU1iszeb0HDo5A+x+CaykWAXsgOrV0/2aX9CZm1QBYUb371zHao3uJhEcPLVaKqkQy88ro2oFGnLO1MYdBiGu+txa0o6i5aJzxxvtuLr/WJGh/2I2vlv0Qa4soD3FrkrZA9wl9tdIPbSsY9C+6RhIDm7wYCp5x79j0CrnR0AoB2Qgqcn/aRSyzGQ+ZrDl5O+v7QCWc6bByLh8vb7R3WNpv1ZGtI+Am/MwSXc3hmqNSO3zAL5MRLf/iaquTBHxA5WmemGAbH4hivlUAcPaMvqzZoxp7EZCtcjDZClPMe/3kN5uYZdeowoZk74rUKNAl6t2hmDyxOz8hmb6kOYv2ZfGy1t6N1lObjjIOOtG1Gw+lZi3TkQPLLcuzvd5NZYd6RGUPQRr/SwsBMgXpaAMnNNdZMTq5dGGUTlD+m6anvRuA0TvXqXPT1rvrcwsEzy9EIXB1BrH9/SdWZPBgI9+2y46qMs/ifBeG2u/AzzoSzctd/picK8olV8ejmb619hc2M7W9D4n5CwkZJFThO7di9cjtggqJoJsYYrepEV5kRruymmPBB9KSxU1N8lSmjdkmJtViD38w6mvrhfvXfbZjNKzpI0RnHpHwdEaFuqDyLp1j0tkWpO8wrYoqKUPw6IGm8HL/dkooWKPNUmYKEbc7UC+8xLUizzGVkG71EKlrtN6vauhFGG8qZfrmTBg9XHazeDQSvItydMIlHgypYyYoSUqxrLNOoZY4AT75nz9zF27osWUEuWZMc5K3mxAH6Gd17/601K1G/xA8q+y5W7P+KZhJXatl0zeop5EUz7xjICktdheMUhc9lLESGAEeKoPCsdwa57Ssr6a+Rfri0jlP5hJ5BATMob8jzh2NBaZ9sfrNQlgZGA1rkI6y5H41TmYRRCUdUy2vuFPDQjyhuSmkBy6C2fSu3aHzfNh0C4zoeJLQmvh66ffdDwpb/YXiK6fTAIVJy+nWZHyEXrf0j203sQTB1Ot1OYVV6OlWRtW4HKRSeb6pJphnoHXmdb9phc9g3uWkMpyjFBlsurZVC2XYpbYV4/3vRHCxBylBaaA3S5TchLlxajNxLHVWs5+rgpTog7ZZ4oNmoE57CmXl4q9Xud/uhxz6JKm9lcWgR7VRbMmSlpWskch+IQbSICoRjyuyAl2Ihiw8hv70bg43BixRhJKhaO2ZhDpoB12wQnAseanMiFje4mw8awrWhVePJUSBMNMAlUyFDAfHLCn9Y+1VZQpAvBQq18dG4Pt0g0QpAqoNxYBhgbhprsw1l/S2Mjw5AKN1W+iXIBOAhga6N+lB9Cex0pTAHWBM6UwuytSgR+/x4kA3CN848ayn5sSOIieuHi6DaTicfwHplrejDzZZZMXYkXkO1ph8sZI3lb6X7SKL6i7HcWknzb/bhiiDl6A+hGxL8NgzkKldMfrgXZA6CYGAHZCkB2vJG3W/1R4GymfhADg8xzl/zhSl+ZMf2u3iV69bZ1g1oWd2etd0jsVep+mqDEK0ADWiBiORz9CGbEoUedLLe5N1VHf+o+EyNPKGw3R7K6ZRI3UaTC/RoZJJ2JIVHQzd22huejQPPD9A60oKDrKFKERVW888BRuAI25gwzz8Q8e+grzLZ9dYDNRc0z3piW01VUGrVYb4NjLg4Zp3LEix2ORNJ/E2qpr+a+2Rl9su+1O6lfb8XipOtLyaUMg1bLaMYrcLoPaH7RaZscesmTlASo/yMVjId3bnVYuJ9IN241FdFStshrdQ42LKbCfza7SbDnXM85zQJT2nQSDNoIspSw1bCZPXgZrkti6CskZ0KPjjY6aTbZLZMtXEBOAvHqlC7ntYLBPitRYRLE++JlLem5v0VK1uAGDwd1sGcqXuRZA2JPJCOz4820JazJ8Laup+KXTgo803tOcPuKNcauy8kRFOP2b4c3NIoi38PmpqLAxMMclzJvyinFnvdAsbsw+3gBnKwY+q+ydAh0FLkLyTZ/EzGhfrqIcF0mJpZZgp7F6pQOydjqnlvuueGOW6mJPW7n6bvyQuh/V6RHkbcUMHh59c2TbxfwiA0irysOKQ1+kLF9d50M3u+Lk3wnR9KgU/wglIgIt5N0Q+gqknxGL/mUutw7lSojmSJdmWcQDSqSBE57PPzY/nMrAxDHHF8gd6T2J6q+leh6ks4XXIDOrPy3u3S9gee29EqHyUFMO4QfFtPjcfZc1oIetlf+VAt7jy6m+bH/tKBzzKU8QrsZcnDeyEViAroM57uXpwTjWFkwIaOu7szOAT+QIEBAP2Aiud2nUpfZx6ZcVR5U7P4NuYt1FXV5PjoB6/m2B93STKZ2L9D54x/Zmx69Dz7etajbLopaZWEn4gs87nN83BqXlmqIDvDK3P0E1W0E50g2P0ImjJFFLaAmL2GBsEPamsO5oklDGWL4GkvTz81ODS9+5lEuxUkG8dn4Onahgy56wauxo+XuSfwGXgV87T6ttY/D5dy0WOEOIE5Ja6yxBt+W3Jj/vwBUfBgfAUAKdAH4JeUDX48RO8/qNFRNY4w9yJzeafcBj9E3LoeXFIZCzyjIRjTo2Y/9nzlrit9blYjz5FnxZ6NE7NSI6MM796eTlJNJ+uQFTNSIGnNNeSOmVNxZ3GEJWpdn1oOSqraVjouSawlz9LHKivbq6zJnZnWuX3nb1uYIKyCFyn5s4kkM7ODJmxpHeiVAFdkDz9FXGbkZ0NGvASfqR8m5LEo7pgfhYxtwpyk2wYYDOJFhVpmlUS9nb6sFlKPatEjz7WY4u+dMG95+8FAt2yGwNxkuRuaNvX4XK26iEEVYMhN0ZsCTvwAFB4GuRm4RN3p1AM8xwOTxH7X1hfgzpOK9lv/0PNTncXJXz+DNZbe/E6T+K6EMRKdeUZj+YKT8ocguECHiVcpaOVqU8vNn/4ZLAYOVvOATukYsxWVcfrP0tWbjeQL+gT8s+2NcmxGipQ27LcRvsk5TEpK5du3fVRSJsfgIJHQw0aAG04Y0Nn+MSvKjn1bZZNEfaY0iy94oN95iNBW1m7QVNJwy4FE/MbzDB4aDOlRuB30vfHda3NG8AzQ5+LJNVmD2uHQURn1NBhCTGogk4f7AA6qZkySGHJtRGpLzAS5wVPfgqEhnHNL90oi0viIAOQSniaM43SqJPK4EP8hKzjzilaS4Mmo3HilRvkvloj70zBUWDjP5Zihzp1jUziwMqEUl3pnWHNtYag5kH/BMuz+iQDCesOO1o/S96A3Fi5SNtTGzOn78O9hAWXpd+S0sgxMjV0maBIL1hivoMORVMia1j5rt4Mpt20QAksVpg3QJ3P4O0TU7e4fKv6Ap3ZEzGqNwV+YGEzdQJv59gJcSLK5ESl/02hBS1UFTmZCbJkAo8HdgNDU3OKYPXskHfydJFnvr1l/oGmj09xVavzDsT3VyrSeK8PvxUKsVy1JtlCAG3Lwny9YaS/zovbL0Zez59jT6wMsRFWWua/0EozsHomiKa/GZR5Zp34TO2tqF1nqt+5wZ/0vaGOxIjPfQB1RRySL4Kc84mP5F9u0eE580qJ7nrHBODNBVO27y+BXecc9l/WDlnwLi2fzN1wbBnOXANGBOUe6RbpPel8RTGqciDJhe/ca1RKTl/fR6atPyvvUxzGjkK0KnPEEzDoUMwHb1MjhOaUZymkdmeU4IJYnu6MsviaNszkC0krERkV1ZVYXZ8AwTLL1sZC/lpxu9zcKWi8v+h4WcLIzRkUsbsHGLiWy74F1VUZeHNdzbBdigE4psX2+W2lPZYDgb21BeEMTZE2jhg4ifCuH/iYBBqMTJvBqvBtQT/JVcpU71PKA7DrVHpMzOWtLmucG+TBtPAduxaNJmNSSS9S9ZVThPO4D09xGvsRR7skR09AQabSFb3cAaEh3GQuU2DtBOe3R4AJsjz9JL4ixN9SkVkAhoyPQxN3+1y3b1iqRtZMcD+vVxCDWydYN0QxqCUx2XSW4nD5lpXmav6K36DOjUt3ajT0RvIGp7Qm3HAHNm6T1RFm2wcP5uXRElUo2uDM0y7NbonQlma9xVc3Zi49E1Qfh+E3W82qwgTjLz/Tj5V1VV+RiRYzC6ZwiNNNoq5+e0z6gCS8SvyF2w8rKtK/MQYBGAvSVdhAy2u8EfXzxeSEFJfYtHANcnQaYh+HhWfxi4k17YId/RgyEegHPMRuN4ixbykilEfP0K0ITFSwsv3V7UiSNRNkxHWlx//Nd9AHBzEZxuST2ctbVz+zBYv7sOl582bFjp0FM0TU7xIiaqdgXltqBjyAhrVU4rhVHqYuSxfTw2xcHBPW6Wwyqsq4cCQJOyczXk8HaxNfSEbsSDcdBnTKK5VPWMNaga4moIIUG7gq0snrAjGItvLc4gW8gkt0XplHQumkl2P9u48+rQQzFU3dHL18iIDF0V+ygCLVShAZ4mIFiPzWnIvsOWVkjkZ+hDyh4wHpvBiIrfYQhwE5pF7yaxqmsrw7Zmy56U8ADAaPzXVteaRzGseTKPs7YkInZnYubbJV0lO7TiEt8iGClSb2f3or/TXR4bJPIrFv3oahCRLxPTjvi5CjrBIwl48B8PnYZZJeocxr7d/KHkUeVGOn9pMEYOfy364o4aBo5kuZYU6gjTzPowE8QL6xs4LwtHAEyHoXRgJH20WUJIuljsFBzu9zTrkIHD95B0bLQO1/JX2PG1ow+2FkQySg7AYq4/VfIh/8eJvA3J7ynhh7FrgybbQBMoxBzAo+PaLb1hB+qfbFxz7LiWA5NEBfjB6aOyfUFsPMn6PROge0ypWteI8HcUZ1T+5VrrBZbDk9kzBWbSd+6InqltsVC5SkHzSkzMSZVPLNIIDjWNoUTl0es6QwpGW54Z2vT7EAUM+RiCx9q0EU7e7Iwn+dXloS6iAuQB02QH0AVqqpQZIR5/MURS3x59C7R3IAk3MPfQhGQrca3GhMv+5UmwXBWGVlpxmcNTzuTdZc11PkfW2OBCJ82TXSYM4+XxkLu/xG5mY+ZhU4twhtDLn0MmkalYNeaJY1p6++Sazb417+fg49ZzcOK+1QTOuBGoICJpJttt+Pdd120lDBuvOM48WGZ5fOgy2Jh+EkYZO0fv7hZHPofDbjmSarpGFB2kJrJ+wOr+61Yn86WM1TPW2dDlxKZlDyGIi/U+ZpRkgOP0vJITvsdhYVwIosYtJy9J2Ib4Lf89gtc5blr9R4yzcJ1AaQAVDKzdlAa33vAWJMN4wm2/fsGllIVkTUcO0ihjLwd26kzJLhz3TpIanJ11PebYgalCtU0xkvT4c23UNHeUm7j74UESfcRUnoZUKGyaAIXjWv6nvDTSCboCN8iBvEhyCFy7hLD7cUNcgO99pJ09hmoKGgzMiay8dJPa+Cwreo/bjvUcowhOq/IA4GX7/pJhN0kn+RlyTeHw0CewvBY6lPf2s44WmqArpMvG+Xx5MAQT/+BJCz5sdZKwYa46HMzewCCdje97xfo5TKrWEZ685Co8A10IhH0427Rgf3APAoxTWfmtyCC9rNnB/ryYk35dyeMUPsxLRqj8hsTcSDKyTt+zI34coX2jz9CLGndHAK935ouYAfepHrOiyfiX+bIYM6MACWSiD2gDazzY1JiMBTWSsE1ARTHmqdiDdWMtU52sISUKRR4QoT2yj3yo2jEy801CRsf8GUaRpaLim2wFNaQX3vdU61X4eqcJBd12gjKSsJ65APAY7834fQErn64vC7zIvrQ+8ONo94dnEjWFBlDn5j3Y3ri4P/ahpUwKa0I1sFoAD6nTfHMuLCJOvj6gbdW/N7mFKsx5X06XM1Wu5WxhJMEpP9x3VVSHVvKHGsyrbGEvNleYdbPomR7aOzgG2Murzjt9aK9akUvBzahkqcH4L3knBkuG5x/iE6pIiX1XGDHYUE3Z3pEFwa38ivsvN6Is2hcH4We6EAYVmgjmCp/7P/EqWwIwjfya4kqGbZO6k3hLMJQgr1nP2eOOV3Vm2F4k8T+iaI8QfEMUfoApxWk4Lsx8yAZaucfWYwFerg0SzdDC8UKH6lkA/VhzZGADYPottKuCv+i3twx+k9PzfePqcrKXW0P9tG490UjFREY1UpYPiB5T3ctQfDJ2LOdBNybE/dxU+gOACR285aFueZ1EEPJnojZJXbmMwsOER/ATTOtH1K3UQLiW0cDN1ziaB98J+M/9tLw7PX0KLK5Nfev4XDj0Q/OIVqxTakzyrQwC4wA73uXB/bZM/qqSGxQgZ6ZkKcqwuWUh7LtR5pLbLivD5uGOT+QtKOKERC33kceNAbw3lquKPpsgxpxVfs68MegD0/9AfhKWFBT+b5lfgmnWjBEDkT6ZF8OtXR3BTuCDMhoYgWdmCYda0Z1e+zeZzj5iFbX9/xlIw/9fFJb6+9FtAp6CStVWIk86B4qTBeVTGxuvMbYi68/bQUQpJR13ZRQ11tPvmJd31MTHNw2sGqt48lKk0F42VeZXiBFb6ir9/3kS7xmSZX+9eJ7ZaUsWm+3kWlFzc89qlX9uiCXCcRGlfQ/MrEEhasyNUnueUEXID+lzzt9RVUCvZ7WdU38o/TWcp8s8Yo4J2rOkPhI93sIfLQqTL0UncVQ+rFsY2Bwf1FIzBoY0R7T57yS94UirZe81fL63Yg1AjB00HE4vHWAqEKM9rXUmskGlQmmpJqKlfNyLeLw1WyVbrfgt2g0C/wBV5ijbtYygLVfqA+m8NDhCy69iVPwiFUHJT4gBUiCW/DUq83w8EO0armwvM2AvApTVSHcp+yxA/gzHI6WDSfAggrvZJdJXNToNgT/0s9MGXtiGNvrSscfS7YxNDfgWmOLy5VUgdhgnE7xt5TV9Pq1I5QA7J14NjleAkKV2Yhr0pcII2dzRn9+6WXsrLgUxWm/t5oiTh1FYawyAkmtJdIDq3873Sh6hj3d7OZ6fzwkgJGawfOYxfutzw3TXzP6ddDJlIt82IT+LwIUpW284j2sES57l+BZ8Fi6l3KCCQ0GYBVEEgn/xN4X/lti/6JXZKyC+lXSTgMGR/4mk3454vVKsenMezBT4pjhlEZOKI5xh6yhpujG5yD6rKGEdIe2RfLUY1TEevL/zNEm47CQDbK+5cOQIERPrnzogDvXZ7Pb+18tAKTvUii+qaOmqZYflkxrLYd0lw+SCd5oDzpjmlu2GMZdO7JSPgqe6neVJ3ZxkaQYIXxOfagXvju5yXBfJC1MwbWgkWn9PxdfU9OKvfBb9YZ6k0M8a9p3qzYA0TuB6B77OzjkrpZt6RpouP30y5vHWvcPj1FP1wmbppRTPzqqpLUUCHUVa7auzDf5EXAir5/TyKPBu5z7T28jFDEiyVS+VnWvCITcfBFcv1vjPQD7nkSH+50z9pV8/8v7a7X5eZ7/oWxEgFZ2btNVLSNuCzLfWJWZD6Gft5hX+wUcKY4P2piAZe8h8r9p3tHN1SByzj1xy+d2YudoR/3HIR56voQwbo/G4SjSnLYveDTrU1TCVvmFJWEQ/gZwycvMdgLFBtGpar6PY8WUBfWe5TUdiVNgOO3aVBGY2u3UFokFKcCkn12niqRTRpC4z/vw3TAF6i9ErfAAJYgiXz/LSe6GBzp5WMEbxlAo4giGgrxpyc4p2idjuYZuZuRsoXCbBilKw0YeF3YVYhecBLlSKb0+QysgUxTX2pxPFr88q1UdnqqLp5WK7C8fLiAP4OW56PIxELkrOiFfIzoJtVLGB4zf8lY6gRzM6GkWioh1OfdhHWb1UbbAj7ZDgUYqZHcryfDYrfX01LupRgucoWhyqdFQGxUVwMy8fhUwcuqPwKVHmQdB2PX6yCU7Qp4gUCM8y0bHV/ZgV5DIEWQQNHZsYMwjmGJRj8XO6eh2TgDGG2YYt1bqQmZMfMidfJSxMID4wcegDNZw0CinnAAMk49Y8HoR2CXXVOm5OxmSkKEpXX/yUCZ+4rjpiR9FYfWvjsWsGWVQ8Gaxpfm5V/IYu3Kg0uS3dnKidx/RxmKqymYOa1LP1FX9kqs2/v7HOS3+QRtX72YneRuoU6QNG/QqguDIErIzHDeNfDHMRBNV/fViFRXGAszhclYbypuC+zXxLYuciHY7Tf8TTvjQuJ4C23zmz0rxqWxiXD0qlGJB+UfumOMkAFlJSO/lQ/5VBjoiR2fECU8jqMpmxj2nTbH/URG87UpQP2s66u2ZLiETCE+ivQNIancTkzBlflJnqx3BYLqBRW+TChFTU1riF2FCuVUbtDHWqqmPnO+KNm0xWW3RTBPK63n/AP0gVhGoo461QwMu2SwmU7DMVVa6iMNmEV+NaXJAeOF96j6ukNoK4TDK+zRGcpBERrel3eHO0+HGo957UR6GR84InCobxPWoBYN2kxuw2C/GSIigqAv8WqLTfADiqI6aYDJGXwIubCgdWa7oT+ToG+GfoL/uG6dYwDWTrD7QshhM5ILvqgRVy58vNR7L7lSvi5KJq5CiCSuH/uxxN9xACCDJcW3oc4TxYgBOsaQpxFK7KlzDQCLgsRyscrbF2mowuVootdIXKDNcofcMdbUKlH+LagPDUJ2VpcQuy8gscK2o6jxB5D4PmP5Vcs0qn7dpu/spuoQlnANLqdE3Diw5feQkhtjIYok5Kcueie1Gtr9jHtLM01UkztBFPfljbXwouXGBElVoMiGpKEkI5wgXZajRS4gsTzgEd5/0r4Gl6yaC8AofwX083oPhQsr+eydpvrBi0UR9nBMTyoeWp76xi8nLtfPeZMiYyxEyVPKwCmeDEk3uqk5ytNoj04BGfs1jUGCr7aqo8JpChQxK1jehi+5Zw41+tzbxNesWJB1XOID1hQ34b5AQQkflo7jiNf82rgCMtXBvI6uOzB8CUEZdpG4DI/T1PXgNTs8xFDlzc5msEANXXAExQTZktVgE9f7ZXeENEqVWpoanlZ4IPA6D3MsL7VYr1OBKnT/mgl3bGWqx5Kqd4L2CKSTQ+5Usq1gDasNQdJU1qfOary311nWvdW7j9gPy8wIN3o5hyG9jCx5XZGwbYHubxoOZgbLGW4IEu39LNjYE+USCVNw1i4oZt3JxDMSXRrIF1Ok99Qie140TP41iiuDJwei5EI0TLnkXmZzPs9Hze1Dx+d7eMo28wxxnlCDA2xbrg+zIrl2irh91j0FizcJtdvVzvc1ksbMURMm6226BvUyFvr8qFME0QbfgaZBE0Tg0olmLSulCq9XYj2793HqUH0SBWhqXy5MtSxqZ3kj1kQ52JAr8diKhvp7ZcPXLwWovOmZefBbZMjyRmh5tIQu2mjj2CxskdKP7Q8cJz2uDzrzq8lEIf+klyNK2/LpO4yGb/BaCkH2b4975Xf+1vq0xcd1zt9mMoEiVUwWG94zMRCbr9anqshw2jsYPAP8qAkPV2i4P6zA+EoGXc5uHLd8OrbXpkwJPtTHD7SboDjwGCb9PsXPOQoRmDQbZiU2Ch1NTxcokJvHJHawy9/Ek7UnMv+mbAgtFcHELFumUAhu/kuPQ0HHnzm/8RrqLzHZw5OSxq3NyxnZm9Pu0UNKREW7064H5ruWy/wdb3wifTFRkVPLs8IobwsSJkMPQoChEW297u1G2v7UhGqAPtUpVgrKRvvYUlN1NpNaly/UnRj0hr5heSs7XXEc37HBuCbXomJi1hhRQxmi8cBbCP4LkgQvt0CZSAJ6CD0xnltdojsMm/YawEsoDEahV4MAPYTDrkGf1xlPAAf5WB3SdeeqIbVW2ho3gxklzrujtYVUZVJ6/50i+uSJi8yKBtNr0zlIZgw8O+AVe1aXnZ9Xn6rWHydp9e15q5lquFVorj+J03vsIAPi2H/Kpx4+l2nLhgzi1iBmyOvp+QWZ60bKmu7zLhjxsM4XE1u3hUfFmc4L298lcghGezSnlNHcf+L6PN0B3pVeFUAym6pZRzQSWK+YyelXgJZQp7Gn8YsdrEbFnaktBscR0B7bO75zY+jHK+l+ByvUMDFPeayxcsBWSU0GDOceBezdb09LnxxIEQTsSuoi6IFoJyRvv1zlSQdGTVm7PQ2JDEAXPpDVCj3tjD8jD8IBFPiT7yKJwjO4l8AKvkmTmh8rspHWRo5kWFqYLhAwlyaYCSefEuvKTAjtt4woy/ff2nqqmtuiKGDncp4IW5bNQce8DErtsaJ04oDToIwezaJNW4IsNPkyttdiJGkJxa+DxhQi3uh/RYzg2+9XtCn2JN/HW+vWylueBSpp4reI8OPk3trUmc69FZJRCsbEOy5EWKBhovQB8/yxclzoB1oJB2aSIwbqRBiUNrlQcgCCcoytAE1dbqax58q38FaZMDWLuAqObdCV8KSl94Hi9iVwvgg5vUITyTZICWPSrmC8scf3W73WJGAN1V0pPAtWkoBbqKVvyPUqU+14au+2CE9EEcTs+uRdQK6kaDlLGjLndLloVS3T4tJ6tb4h25z11rhpWbf/kuU16UVGPMcoNLvQ+8iPrKNfd+NlEKhpRSfQRbQOZfFH9RjE/2Fza4uUGPMYbA+yKCwbu3/Q6IEKPqaSfJiLsC5FaarF9ndkWYB+ugc9y3P2L6Ba8OGf+W24Hx8In17NcdOyM1ix/tAlKdpI7bZGnRUZWxXC6c/PjnCNusMw2dPo2ZRS/aXp+a7vaudthnwpHiel9mV6Q76NgcpUhB8Dye7dvJNZw5Fg0r4WP2n/u4tz8cXjvq4e5M/1UJDJJGWw8TBr/ozCIs7ymTDLAu/JmKJy3sJDDANSr6ACnUvGt8llauspldsb1QBLNKkOG7MXBqD4/vTOw4C1uQ66nHC5eumVbhF/Yeu9HtrtYBEtBxbQDEhLg+KU5OsFs6N85/JpLonTMXNHbTG0zze5YoGuedRf+k0u9s1fI6UiwfCSNnJX8YmcolXiRWUUGxqAZQvTe2Z+1eGNXTXFTW8mJD3NrrlhsN0dmAOnMs0u12VXG6otTOZXvCd8t14PkLO4eGQ+4vqCkEJGU6cwuxI5uSVxgM2oNDKFgqMv4OVrBGxHna8KQMXfGbM/usD7agcBXtdaAfX3irf11As+Hh8sz6izcxvvLRpJO76P5O9nhHrYrI5nCTgMj6nncNK9fG1DpnnjgkrRc4+QTtjeMqbIznE+0ibVj42YZ/KtvhtULz3Uc6nIaOV1j954NDiy7a9sqY1qX09MyatngLJA6ttoPKOVa9RTJXOrGKdW9FdY56SW9BQYK/Mw3yDGauCaVr3wHvwcVTy+kK2wgF2tXOJ7CK/diGX3JmixyZqryQcFGOuX/5pk5G85tgBsAHoV5q7CW3WvCMzkyHuBvRJ1cBOHn/Dn4ZYWQywOrudtWFjulj+d8X0hV/ZlmY3xOWBJ4+lGBp+E0iJ8Ph6STmYgCJF9M3w6saZ/jppYEGnpQFCZMtE1akniIyLA/Z2o6cmZgs3+0iQy3XEEWvyQUQRyDMcYFqnRricIqCYzSpoN7zyT/76JXhMN9Dr44a1sfQH0zIr43mbkK6jqYS+Q7yubrKgP3kQgeLlriQXYynTphYbLHKzHftsvkyY3LFrO/rNFMpTs5kivuaPbWdBffyUkzHKt+cbDQxyw5o0QmlqtKVeiSsJya6Gpn/H9WwNPjifRUnVOX8cS2J6DOpuG1ooYlTrrMBBaHuTvumDpefFB4ps0e9KhEtf1yddzK0v3yHHfWor4V8aOKcQMrPgLAp/wBkLGY0iIG9qWiE/HKRgFTd3KgZf5n0c1Oij4tueovl6N4oaQ3OXOLNKvwhOz129FMyityw8obNQmUt242kCsBqBXUGKiMO3BRzB3+573pSCFSx1fZvdoL9I8rK9xmmDRCF+KBY2RIfjSM5AHQZeTv5pL1XaB6nUm/5iHxNB9U1Npnynsk5CHADHZSrdUQgmbcmA/4T37mgguEGuAarhbg4xiCD7vVXI87sYfaRPB34lGRll7nWFMyzcDactiDDv9qba/HVD3a3v2OgeiA7WKb3WWHGpBOC+xByVmipdWVSzag7sNHRlNKCGNJj4zzjo5uRB0PulgtAcQYmakuVP+x1j2vsFGkXXli0W7VXUU8WuISPMswcskwkzIAfI0VDz66XSNAsWnEOVNagiAeMHsbuUTqxjH8QNEezJ+43xljSBrj7HlhKcbxzR0fp4ULJU35no3zYtxKoEAWuamY6iViRzM7+9PhBIJxtMFLyCImOqwXt8haRUvHEy6kOOApNe2qAHEB0kI1OlqTnnncEesZ2g9SNkj5N2y21x+D1D7TK7O2UmDvEjgW9rfKX+2m3OARfhCOtBVn9+jYCW8Qn+8LTunvHFCZ0aNuFQLc5Ssvs4IAtR68jisNRYWpBFKCfdg4w/mgJrtkt34IaXahFsaRQr0NF1SXi5CoQOOttYBDz1RqrOBt+ETAUOZaBlQadg/g8vsdXVYP8wxfPtM8F2+22zNOsRA/rVwr+96gd4u9LZmUzIM0X4cBVO3eTgLso6CnP8pWRyV2k2iIHZbDPVwAz5jr+tXMJZWfPGG3FmkFj6MVMknW0hPF+uF9MExk1YXA+TlbXcqRaLmpTGSy0eYuCK94u6LvW/tA7m5KyhvZMtx1gj1aBEXV8Qnl0djxwaTkDv6XZSox5CX9TSHAV4p2O8BBe7fCm2/0nzwAFHB5jEdC7/wo3PhyR2mBPQuQAPEOJnbI/d42XmTx2MT+SeRTdQuPHWh2KCajApF1FMT7nOxHWz7Z2itPfg3tlWBD37PP98QNWvWWZ1dx6IKFiyOSfWWdpfjOkclHimSp5soPW1nOI4lJsuqWnox5FQMfs6WMJFi3F5VYAZhk+WxXXrmCnOpumrA29TjqOSHb3IcCNuf7f4v9cKNymXwRyT84gHiQTsmyEw4CnaXqoncqXVPwhQyK9PATq3fAljlo7XAeAmmzhhiDUatOO5SvohokM7zWj3Tf0W+/6HlbHfW7hNOQ9lnZSXFKM0RHs0Tc64JTpBlPEUodQasGulPMWqvKqFa+DKeGlzDCIued6pKM2o2hVCt3gnJfKEMb7cTjHTxlLGzwDUzBdsaKzbRcpIRv4HJNBjWfbzwNFGf63Ed5HTWCoDhKmK4B1H+zxDGIRP2ww/GRskjzdLsJcXLaK5CipJku+JI/EgWQOi05ulmMVicf7bfjprgPBWHg+ajROmApxXtfLCtdRqUsrS/geEQhwYa4kohl0bJz42pxPOYzuuGaoHDia0CM5SqSz61rw4MgCwhTZb1WYLXr092gBt9St3wX/+RdicG4KxN6OTSeD2Ev7x0UPlQ2/uY4Zo3ktCNN/Lg1cD+KdMSj64GabIFbW47yIS30YBhfPqvi/KPvfmCjHcmrJ5HSxYV7qfZBhE9+sZN3vwyDmJwoONATYYpbEZv4xeCqjvIqUqa8CWTV4Te9GoPw3JaEbKlFWhHTJbFCQqK6j6lw/rfDHN8PErDpHR/yfzcSKjN5V6USBBLSxr9aE7TE7dBbRWmW7jLodtckXjKPzV+N0yo0q4ImNJ/tIZU1AtcTgY/mONo94WM+eyBfF6fkBK6j6xo4MaogkXRJzAaldi5Gpx+gBRwBPhetd91H7tILeNVwe/zBoEj5OceupKDn+vCsQyLp5NBS0Oygstsam5px4pXhD6IZxksDrC/+QNDLUj53rOG3wtJW++JVsrowT5p7vCuvSSxhv+jXIlGQfT0J6UswJcFPr6lkRTaiUm2PMq+Oqukvc2dZl/6f86A4yQDRSVLsp/b/P0DAIL4dLb8R0Ky8SeKsEC5hLmoFfB/JWRZPTLdUz6ZsWLs8SK6wkSr2QmIVK6Q8z9BKNQ1z/XgkL0DP9mfyo+1tAOMAaHNw3Eazpbbfd+jP+Qc7fuDlI17nQOrWNnmpgM06LlNANYera0/ZzgzGviE0DdGBDjZQFq/hGLtofNamJb59s8a4TP9HF8+pu+LU5AdKepgAG43t71MmwtmC1VS1gfHS9YCkFvxxziucaDVRKUZbvkewU5vMEU7EMz2GVHUiKgHqejt79/NwhAV7ndElWXEVqhpigxHd+uoVMekhoaf2XVCBFzhS3eC/htJjtBge58AD+cp7r7FzkkoLJJ4r2ytFu2Gv6yBmfGPuPahbPagoayRUBlLidHZ8lDbRViG+hBOS2yyGb14FVpOZOpJxUN/uq5yQ9IOP8UQePTzKw7PfHPN24CJ7DH75kOeAR+yCE9nbfUp1nQShzpFxQlERCKFphVG5eOju17l8ber/VFiucQcMw5oXS2pQtBD+c8wR5JCbCXlZxrhRaFxAiSf4nTfUz3jHIdd5V3QJeXa7Ec132iyocl6FRg5DiU1vcLltJdWfkDpc0Ho5UBFBhcW+XwVkHuofhFHuPPFMTha2jp5/vzwIMRr3YU9MbNKbuHq8/YXd3uJ9tJLhaEWQ/WGLfHEIxcTWEcNwpw+IizEEI3tKbd97/fZZkr61/rh4MpB4Ot4yHlbSJP564luyZ5LNHMgDekJR0ks7hBgI/ugvhHrw9E5B4zbtKLFTraJY8s02TOPf8L1acasso8tLlXKdSMdzwpvdAXbeANHIUJkYyrqpGdsXx9MyS4W3SPe4VGGqxNCOX6H6ULOYAjKxYkO5haCKBumGE9cN0Q1OhiX133uAz2bktyHhhyrS1dpDtoSFnVeS48mlCFN6z8WLjkHE1owySXhwJKFWFzq4G6ytZKTgTkfndA0IzokayAM9Cy7OaCIh89m6+GGmZ7TAVxDO8bqClQZXMIhpEALQ1P9+TG3sdaexkYaX9ickNT6dTacP7tTEu6jLVhWXR4lkRKmsfBBwUokrKyqUk2yWQxO7G3yoeqdTodaj2pmfnz71CtjiAhEY6atjzhwpfsdbqmGdSzospyRQLvhNENy/pQ6oHsqbsseQeOLwCq7+L5+mC40/KuN+xAXwtuMbMGon/yPgzR+Aff1U1aQE7mrJN22nGqcgSNlqkyj5y/VcxnKwrqabX+Rig6UqHC4GZ1O2/JM+fIvZC+GtG8RRav1zLSa2jYxnBtJcxdhWwRbzrl9QPHADX+bTqmqWar8Sg4dJgsaGTUX/Uz1sprCPzUyYB/LjE3u28YVMZdxZ1lK/R+VyrUHy43ID6AKgnDNpnlFZcQ4HSKREmqf1l9/5o2TTfFiMr3i0vQxfa8rX4ZKf6Zrhk0fHiL5+qY5yx+7qsS1IE8wTcBzNz6mS3KFZtLI9eh+aaDyPNZSxZsQzooAHg0RG2RVOErjkGIDBUf2undGaMWN007TmWJQ+gX0hZmpd4tBP6LOSAJlpcYuVuMVGIwGrCJNEa/nOnxZwTqHDbEO7gkwoPquv5g7B+SZpIjSUJG/5glWu+P6Z6d3pryl4JiIJJQ57/qEV5msYUa75j1rOdv3Hrx8okw5ODGH7asGNGs0tFAbV8XU3PHLG91+RYf6t4TlANAIGNQbzlHLU+FIPElAARKQsqNnD41xheDhJR7TlTairBQk+GL0HUFv8YZkG+LabFdtUCKA+eu5kJx8kfx4ghpIrKJK/jgCUPldPO2mHFbv+yy/QZIbV9bk2c+i8eJ6NP4WrYzgQ88ZQ/UHMgXl6MfQPBjH/MSNmKEl7hK/gxBrrHRa2wYaIap+eixr97fbMRMbnU7lo9mYs7qkplArC7TV9fUVBVRv2XiMVcGF+eiNt4rmO8zYwvdKzO1y7gu0gnxDE7M4MSAJYGl3E5iGbY0d1N7ykHnWdYJFTKG/40nba22hxLXFRLZ1YddfWwhGs3odQBPIjjD2kh5tng7S7at3qWT7HMZ76AEPkbLvX/SxecMBTsyl1cQ72DZBNpjRSTSxmiehXKAGr6AwQpCH8MpO+sGLY/us6TrsMd73zHN52ZmH2LlaZWXSu/uaj19wUO/qQX7XDg3TSSnFybItSRftvZssVmQZjsIJ9blABJ/87FCjb62gs8iPrCuSHuyvtcz7t4Nwt7FkDfN9L6sxHwTx37aICCufpiPGH7TnUmCd3KGF+f77HqQulcn+tdFVonSFVF0m55zpBXz9Fu0WPEBQsvp4w6nReQbpKX3VEr8yDpin2Zam07dKMeeWixEGOMB3sUydWhJ30cJI63u0C0YvUNMBUsdMQjtRCQvRQ410D0FS94v3WY4w9N9Xy8zhS/8/EV7gEyA3U0MRJC98bok73hUrWA1eaz+VwbFLq2f+4Wnt33RArYXY7zuW/JPOGqgnBxKPCGgfsYUN7QZAheuVKxJVdF6AiYqiv9XR1O2rVVITgf2XzADoYLA+c72FbpV+QKeg/+YB17FmIRtyTjvdZFt+0T8PvcErwSsX1qzfYYkjNR9yJlO+by7BIyAyeHiv12TAyJyuKGpgeRHO5qh8UZ4QJl5hyMtCzGSSidBevAkj2IQxwYqaip3PClYpajwamcIgziaufVywSHBZnp4SjYf2woJcxR0RSAdQ9joFn9175QIehitA0P4p7hluil6jFnCbUc6YUvYWNsCMfQd4+v4/jG8wfuX1u9QNW1NpOM/Q3jh0KBccPvQgGGv0lpFN0Fz9cbY+Jh+X7DndWl7gMuFH/XBT5JQNnKigqfjsNAKmwU3X5nDHPydgX05HsQIAzs0X3l40nD/W5r1ctGAovOwiku0FliUHyBTESCLoIsbMsJM3q5DVgM+9t5P2n28u6UMTI2BbT8QNq+lLocAYehfxpL7tM+oyPOUaCP9RMqM6sJ2dkr76TEN1/eIlgOS9xGOXwscauN5p2ztf80ClDZvYhsUisDsdm2giJCvdeR2gV0nPBmi0uuWIYTAb1WS/S95L6ofbeZ/ImahlN4tBCgKDLd05hXAbQiy/n7jUC7hM7h2fENuImdx9lBuz9dFCgYXvPj0mepep3wsDZdfhl2yCLztDK8VRGBeeYnZSgYutqFRZlLuBS1Hj6iF5uwFugwgbMvfbMSsvzpbbpshrlxv0YoPWzO6Ov/dwCcpM47o/kAA+UWCV+2HpKfMTGSpI+TLpfeLr7AZ2qEcIG6OZRK72yklFVOecrtxIDliM8MMOpN5eCelSk2JWG4KG4l1rrZoSsEp/mWky7dYWuW6yakWWGu/7RM2Xff1JyOAbf/7gkAWdgJBMAtGyoiOsYA+yZ6qlWF93vmnacdQxRDlJDY+EOE3jFdFoL89IUgbFFLCVUA9O/hxASTeX0idXkRk27zTzS3h1/A+csISc6NF7dl+sZ5ah6myDI5yZv3UFuZIGJ3Equng4auil37r1DS96SfYM3NcurWhs4MotpY+qU3c3UXBrX2ojdSnYhlizEfbfllYXzgCfs2rHSXnfUQsAvbYhiZwwSE9+JX4cLmVRmrBUYFEh+SOVShf3taXbkYdIB12Aqj7c7v9nq/UQGCnI6qpdOvT0swhIqYNLD7wJzrSekFnD0kx6KLlUIdJ52x2ODCfq6Rm9f1nW572lDdrEXT7MGppPHtjB+M/G9AcIBSt8HGwB0amafDhhAdNYND1DnXef4aXOjKTjyNBCn6ZpfgRckAGCM5jFENuUKyorM5y3aTnUElVaAvJeZpyPAukQ7XEZZcZuXdtUscGmgezu3r3MgjHJ3CY7zy33bOuRtoRJT/LYND2jmsrm5MplFljESfn"/>
  <p:tag name="MEKKOXMLTAGS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LAYOUTANCHORELEFT" val="True"/>
  <p:tag name="BTFPLAYOUTANCHORERIGHT" val="True"/>
  <p:tag name="BTFPLAYOUTANCHORETOP" val="True"/>
  <p:tag name="BTFPLAYOUTANCHOREBOTTOM" val="False"/>
  <p:tag name="BTFPCENTERX" val="50"/>
  <p:tag name="BTFPCENTERY" val="5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ICONID" val="19ce419389811c2b2d17dd9ab2e6acf4"/>
  <p:tag name="BTFPLAYOUTENABLED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9mRWEXrTR202P9NVWW/9lQNMsbeWr2OpZ/8F8U3dCjQ/cYRKi8SC7dCK0FCi1gql/exGBFyZ7Gk549q1s572EIUm1SsUEfUxAY/rz62ycg7E24GmEraMJMKaKO8PPsQKba0/ecDTnCuFYwTuEMjA3hy4wd2yfa1zGLhQU/aocmaj83K3MtBiMpz6UT4sTF/WdB0sPHkrWduMZWC/vt31tLQ+9vxNMIbC1c5GGAJ7hdA+SZsc2r/Q/8jPa7NFSI0GsWX28jKmWc+FZwQ5ifWwUysm7okDVK4MzH4yR8rXElK0nwPabTLG/hD7hmYFVe068fXUGKJkW2TvQZT1FZy+jPwexL7bJmo5sk8x9aZe4AETDKRZslW5WDM3l47XovbQcfQzKfm1CqPzSgyHN9fVc4NTs86VTWA8/RfVfNmPQz0BfbpJMYsZiIwcPtJA52FM6KX4w4WibRMa/Z00lC5fw7+5GYCN2d8BkZ0oTMOfvYNcZgkCYIqnyS5QjSS+Sr9qQvo+ITCvGbSKBIwNzwJQOk99TQ8pGS7WcuURzVcDWD4HSial98UiYMPGW4TZl9b/kw4Z+//PIRxmYMqe8Xmi3FQ5t97xaMEkqoRpbI4rED+YYbjVCw17R+Vtoqc1y6dTDUqT5a+gxH0rEOiq63oHWe1iXZKJaAv9m/vuQw/nIaZY/+4+XI6hdOIW9myJ4kIykSXALCG0ya7CdZ/Pna6cmaJZ7W1YNWnoAZfJNkMizBIJPmzJRWeYKqSbgbE4hs/yHCZBj7p+nhCUXSEUxNd32ew1pg6KumcLPhaiBtdxTNAGx7YOtoPndnQ5lEqgorRBQu2OZPqvl7RLXCsiEEwDIRwYdZ7bUa2afQcu1HANmXPNlcRNdd0O16buiLgL6kE3yW2ny8rLlB8m3zxjzMk7DVI5Uhz29FJOgzEnqoTK2QqrE+DNxRhku4AMOIPN3Y494p9WprZin/MpMmLDpqgvfqSxdgUE52RhMSKX9azJU1l1794mxeHrZGh/UHlNeoCIJ1IKkewOST22c8Om71fleroABZD5u20eRK7blLT6jp31FJuQPIKJia5dUJ7Qpgh9FI+pZ0+iZBwJ/DQ+Kihu6kKNK7lWNd1tDgqQJZ4ArS2eDiXdkVfgJssMk0RZ15CUc0tAswBH46/54KTHXDDa7UP3bLx4+30xtKNCwEeI0E/prbLHZDwvIR4vjQf640xFiYjZlA2Zys0xHNJKEuvRbObj9eRcOYZHgNs+Q0wOb7bIn11A3YX9prKzO+S7UMpfad2IlEoX0lHYyz1OkRq/l37ACeHLsvCPp0dkO8tURTVwKyQKrlnGkYA12U6/B8mTOlqcsEd1/TiWCfSQkCsuBI1FeNDhMZm84dDpwwbfTgmTX2ZuXUD+mgUAfJz71j8q93jAh0XN3htmeUop7mXg6g8fzh+Q0ZcTfSTY6IHl7BZoWlBrKpqLJ96JL9Aw/WHxHOODsnQKrhzHc6mFDXBORLfdNgqHYAQz/7etEok00TsvPZjXZQA8INfJRLJWa0XRFai8Imbf1xmFR2h1z0auWFG+/mxVKNWCu7eMZy3oCgQfoanrsRUImhYu1tBpupA1A+P60/Hwfbm+dfMqnsdRY7TyVfBhCkObVJSkA/fuN42fREp6kWAauBKT9AcLJw+8eQV6Gj84+vK5lweuc2t1ijx8R1nAdb4/mDsdkdJm1Xu3m0PVJZVRgnv44qm+Shg+90rNm48IahLJMN9aUphcw5AlnSiG8Dvc6CVSoxXvj6Bvt9PEN1szWBugKYoW4voJgquY8C5NhsntM/2APKDy3il62m979MUw8BkbuDcWYaKGx4SZZKedlNKKVQqeHWIsnTfYaiIkNR5+aHb9v0CcD3w7auJaygCg3o3e4nujNl560N0Kgzf1ITsTyJcGBrrxZfrkvPA5vVZSjoL/yf6hXEyUGSBjBFmykAlloczSsQV9+MrO+NzJ+6PxP2jq/IvxUZu09HHrzX3qRuwDolvH2Rpovcovrojc+mFGyDTRzyjdi5rNC2SqiONGqbXv4U8JxMA0ls4POVEDke8sVmJ9J59o8o3gLfA/5Qa4nGNTnHtD+h7yKpcO6s80vKzoI6GJ54n2US0LtL312dWZQcA/agTJc3+8uJwQUmGoGMg8Uggkplsyth5OY5hRHl8DMpOaYIrvRn9hhH8AQrsdDyQCcOVyU2bx2AAmPacvcjF1aS+WBxiO0F7uqvlSLO6OsjOJnbSJFuILyvc+r8kT4vT6Qzkb3zo4nu65n8wX7ETQ5BlVVemGrpmTHO9LZ2yRNB6Db+SCdWEGvm9bqegDfadtiWq0UbaMTP6U9V1YuLVLV1aFNz9FwtwcqJ1+aDg6ybG6DFjkoZxaikYaSJqs2PlalUQTPBlY6KU93qIxJZXNEQACAQL3iCmDdX8lUqivAfBa/ASnPCvr3Qah1CscfMOANbMP0jMnyn3Q6ErmWrWNOzSRz+BDSFJwwO8RvtnFvrC1wFToTijYnBbnFEInx9618jqdwnwyJKSCMFVxtGO+3bGK2zKtiBEqiR++pYBSODoEVV8erEnferzseqAP09bKtQ07XpMwefjRvsJ9pb1QDL+LvYd0KMrhO/WhU+jbyesCnGAyAgcEk0P2Zd6pDhLkWlvN3lEtz+2E7Bn76SkV+Xh3kyP3+YC7XXGkvgYeElTfziPlUkyqs6pz49+iyFUKNhry4PxXFT89X2XrKWNsGSW0JhBqp2XBhzfVlU4tIIzGVI2mIvw0gK9StZSjM0YDflX+v+0Y7A6eo2HS3Ixi39ek8lSsUcHsTGaMrlWSgjirlOoRw0V6wdvJXaB9vVbJhMzAoVAXywB6Yb1yon2+TDnTVCs7NFf0ktqYxRke9vz0stHysowzBQhMtoTExHNi+HuQ+6Tj6yJUtL3QzvzuLpoiT2VMUbUs7SoviB3RrMCVZGPAukS2UcNFhPwQxjFUjq/iMVsyJ9ejwBVozWeAauFOQuHtkUJSckUiVDSRBA1k5HBH5sfN95+rAWkCQM7zOIwLQnOCtf3M70Wr2YkoU9TiMX42CnRldmG0XktAhkzODJFT0ArCTZUF+9hAaSBaI1BCoCkN8cBuB66Qe/vpAAKfhG5JhW7oCeW2WZBm97YA3BYl3F0vIj0lfk7eWhqevAbhsp9pfvbBVZNK4/JN0ZuEN+UcOfaHURsH91/gxliB0TI4RjUk9rELir060WzGNZMN5XJ1CvyM1oFGTm+xZKUYun53I3ugeE0myeX7acLZj9A2dr80F2rQd7+GPTBXKoe7kLztKvnyaVENgbiJihojB40W35sd41BxdXVBk9XUPp4lPOFUg7NMwz9eeBNd5P5HLHmqxs532bTPkfPUZ38Emi3L2glllRoK6u87lq11TegllofjhJcpV2RbbiuXkQVBw0rVIcxyoMnaVFxLk6rkTyrtEpDhXQes0zv3DIlMy8gtMhWHSFrd1kw92yvuaLbwleEESaUt8ffIWcGAKqxxDtdgz44hldILu+6VMWkw5KhpbHDFZms1Z4/hN0z85Dmh/32NDReDMk+KoGTjp/jf8L1CXfOJBeAX04OJsiVBUv5diF8ig1HQbkitzEp8Ay5iXmtTa+QqXw794DczqAzOjv7DKjEp7q1stdy3wfY2Z0WYyf3Fa+8hGxc8qTzbnq8E13xgcQB1vRjfW2/Pchzlzxt20zWwggVKgIqm/i81yojtdM8WXkN4oGFqaOBvbeDg/s3r45jGufrwWv5pc8CXUlSNtgfeYXjApgR2RV1UT58w4MlAJKY9b5ECzrtVUcFlHnzQDmUjXQBSWzUUOTAupp23UDWsEhhv06DZ63A/pEz4BS8pZP1SwZcen5jlXmpyrwfpj8RqCLEiA9ED8WtJaRCOj0W9pCzjdyjgR1/jfkOJvJsm3JhCX6HlsRRhhpDO/wvqUy33JJFUa8zfzKiJODU/CqSLkz48zgQKvq5BMG7eIAAhlhq7XIb5ofHOqMGtJEB0N/JjqXN8z9L+hVec8Ndn0rx+6GZYIv+nWJhPaNISaI//gM5jsHrX0/hHA5BnLlIIxrxkCb/9ep3z1hNmTc3mqgAjioLaSaRTdOkJeoSe60QN7mo2S8dcPYaZjib9hJQwxS5duzIsupnZcQFUwF2a1R5o5SN3HsSE9IKIWhRa3BxgNZbvqV0+jp6UjwzqioaPNKvRtgjsBXHekywua4th+QpyMOCLZlH5JQbxNUJ6s9ql3NArORz2/1KUm5yCXf+IbabrIzcZsKJGmJrEaQ965ynhi4svhKUZiBeU1hzR/0OpwZDgu2W3RQADtJ42lsGuBLen5pj9weEBVj1uJqi2l1b6XiTTEmLIgrnKODe6DCX1Q7uxokxdfSlqGrGrR1OWZceTZIoiqwi3O3NRfqZk404iuVK8FbesoXLeHIGvr6/K/yAOY9OhOmEykKPZArbxvwZplJg8Orh2fBrCc5+m2qVi+W2o0IZ6oDBtQwNfEUT5S0apkJX3OqJEhOltlhMhlEGN6/dDT7+QHMofGaEnH7WVae8WejkYu2B7SVglbMU8DsMba4acgjYwddJ8Lv5ql4tnU/zAaRUHiNycctQVevjyHgh34M8kbOMPr6PXc8jknKIGn+wHCmMR6kwCaZQcAXUkmWm4pYzn1Q7HFuP3ckAYYs3tUbcmdOCRj7USa0UGP7K9Gg8TsFofzXpDOZfdCCvX0Z++EjO+9Yp7a5tp5RPXqddBa+EWgi0araHffGHck/AJOS6dHUgz4P4UtGQdLhSwTcFUPz7370z5cQAUKq1Lx3dTZpKivGzZaavWPnc9TnjctStGV1yYxkZF0IjYNHg/a0lLCbu3Ua2djZvh245o0om1ZwvIMXWhgHEYjtS8ku/JHuXQceHZlQMq2glE1lgHyee0/msSG5FMKUEBXOk87FRihkHkoolnPW8EAgKs0pDIkD04q7kVRFO0zYIsG4BfeadKWOy/bT1VHna2S5KZWlyvPayQep0STJoCcCFPMQ2n0SEz+1Ma6O4s8RC9V1mRgV0BMn6sWWtcHi7Yq+kOenUGpdW1z8mQmjPb0m+VO5SuIw/RVGqIaV6WjXNeaQErIjKxrRiqYNs3bKA2D2qaR0C8o5CK9S4SETkWmUWDt3kOMC3uBmWrnbMLs+b01agycKmmy3aiG8FEEKDVPeStRJ9guYsNlI9wtkERZN+FzoCeIuj9mLvKS7Vdabclv8t/Pn+Bmqw2n3Y9EbTJUvTI8+rJIqy06SrwUg0/YdLFebB7IZZ0YlDRgA/NU4sjkOz33IIjnfwYWRU5On53884h+BWUo0TOD94nwKFv1ZOurQKz1LRkVaAFrwx6UAyNXP01zMaxKu7skgLZEKtYDSupPU9Q5Y9jvQvyxVXepHi9ufWviTgY/8T4S/fgflbym5n2BRj/N/hbXY+OPd3R8J8x/TQ063uLq4/vYcTVj7j4H7JYBiM8FPNEY2BPvKJ1pRsISRYS2bR5pcwj3Wh8m0HpZQk3EytWJCtfWVCBhf7ZqXTv+hNOi22o41cBTNcgQADHhG5R7Rs79e+3cYPjOmfGYNPW5msBEnswzLyXUQmPOFtQnfxxCg21gggRSdwxhqFePzIc1MeZad+7k5YRDu8kFSz6E9MjITxJmlLd6Z39NxE1cdqBZYXD2cpAUNdAaPzWVnIWD8QhptJs0fQzzj7OJXXXN0iL7aFenzWe7ouCVvw2egfH1hTh9m6AGT+0moDamYIuDEbKBciXXSw2/YM8wlw2yVd7EdNXd/pjt+cPBigphm8UtRpmxST0Bo70ZzMfRs6gIk1vEO1nZ0lZ/kzJxJbw3v1d2J0iwYCBJEGedGmpnxAsBTP9B771AWoeE556dS3iy1CPVHovBJNy4obzjnlCM1/LyXhliSdOLlj3F2rMtdoR+8HpJDMkFv6bvUix+mbIbhbuFPhEidg4aADusQ4UZF3m3B0qJ2oMNqZlSlj692KDfJVV72RQJ9XzvRjOAq3rWijzpigtZ6UjLCX7qrhWfh4gI6jbMZuBuZEJhmkny6UMNiK0V2+EF7qcwguq7kKU4FAFd3fuiv9KJrDByoCUz/WbNnh5zNr/uLxUXw5pRJno5dZp8prSKgvlSBsz2M+eUMkqnoOSsyL8ZJ5Cwx0RqSOgCTGj8Q6m5P543D3qBij/HbVzP23ipkDa6xvVmCfXVLR6AZH5xD3yq9/Y2J9F7X5vJ5tRZ1BNr5+48krElV6GlpreRRsx1SP8ex76/RXNvIqukOaOyOBuudkgCGwN0979j+9yFZYW+qpcasMgFhNz1rAq07sTmw+f5oEyBKqp2FDu2cha/8LgmF2YUWM8sMQ7OQ9LlIoaYweWW3DSoBpXhSCg86KcRCNyLg3G7pvl+dAKLXxTdkGMnTQyj41UyHPD/P+ZD0U0DeqQJgxcEpiUWVYDEBU/G5o3T62cBQXV9aClOTpPdbT3JDUYSrb/zFDhNbUOUriO1ErTLMt4bxG8ciD6iHphvqbstOriVQk6exI0FuhBPdXihjzXDEQY+Zc01rTu55sfk86BMHitQI6GTwBtHBwOabIzELWlOC/gD2U4wZD6AFwFLB1FUCQy+BEn0uFvuUXJZMdluy//IeVlBUBRRLE7kZJxnSZ1fQW9S/LtC4wWhrx9GryT0cAp4PGcIv935Ie0SQDUchLsaw5Isn0ziucZP8/eUgYnLv2hDemW5R2x7DLIiWclbzUfEed0oZqvv+ck+HIzONZybiFmqRNAZcEX1eNCIlDYweH91qdjMgWQIg7QAjZ4GrDxNyxyWtgbu3bkpYr/zlOhxmONX3Plr8bVHSYU4HN4gQYKswLPXv/J9TQry5MlyF5h2D7Z1I8cQXd1NordjGr+lx4Uh2gQ5D7tR9VMAas/kHSLgLRK2Bl7mxI1bhHo28RYWyVsx9cDX+ldggDQCODmODgHm3Ya5HTHvw1YCnAK/iiSKedgFZ1KIFhCFra0i4BelV+Sg3rOMMQ1DrhycQMSrwaZwdgZyy9ucGQ6PGYTRQdC4/J/gVJO11eFs03hmJOfBei7G64iu9KCrkpyZ6olacIjLpJrqCB/HQ2fTf646OxIE9xZZB3+DYi3nW57gxJHH19Jqzi3Qqv1Ej7vTRuShLDKfY9cZLO7Q8WXoaHUXWRRf9uBKVD/eLTjDA0gsibjJePS3essuXsVDsS+BK0LPyaS6EbYzVrSiWlx8AcsIbTL8LQyhFCYX7CjGn2Bp3dFzeCQC3JBOr73tDYOtoaXUET2hLppP88FbgBzMPeeQRrfM/k8nYnSMS5QQknkGxWc4b/LmevNYqt2sRnrwaxg0ep1306XXyN+87fzaOLckOSrVfwcCYz5uQQamrvjVG+/Ej0SgdSTPrTy2yMnZMbCAghg51R9BEZffvlUAE/OOgVhlvuvn3I6dMoVWmS2uYy2VpyDuNOaxOcLUg7EaRA06jQ5Rp9gla53mXo+N2B4pYy4DsKTtBRnLOMYkTpXAoSoYLmf+txKRvMRnLi8l1o5C6HS86tTBO4tRV884n226YTqhyITNmUH8juOOniZRBRDQYxCdgtC7KIsqEExpAwLMWb0NnxnT0BCv9PN2CGsIr2Oixk3vXOCnLAPseT+ajNjbNv9mJsddxohviqBgIYr46dcFY2UDdGUEy2wONC9yWfhSvfwySTjE0s1AtdRl1I3Z5txUt1rfP5jjHIueh7vrCxuWP2xaDwQkxoo4fzIiLJ95YNKf/uw4Laze3dvMdt2Ky1ttUXv4zoFHMzoLf+yiNt8h3oDeh2RqW7FatwhqkRvtHTQmy/rFZQb3V015pUF12Q1+MkUQTE01LKjCCcBnBjBpE7KRs3iKBcMjMAjhCh5rnVc1PQJcpC3XzQB4xydUC53zR9Eot090WMCNdrDm3BlJY36FuFhtS9yRP5p6+fuxcGe1D8XJ4DAlCf0uVpDxu1J9eOu5N0GE5coDMIpdiYt8ZUCd6xjzJy57iac8M1QiHEJsincBS1TpHuFRfZ9wfn4SyMv+nlO7Q9M+b9A+9clPXDAvfeCU6WD9LkcicvgONFVCdYNx8eFKJiKQX85RPXmhgeXYpJ2R6FsfUaU2i25Hszl7e0JHncYTO4AQxeslDuwO0jWnwlpnXxe4IRWZMaPxQ7Y1qxolxoTjDtiNn2qAFETUmAW2S6t3mu1e3BKXBJ4Yg2oOyIO9jtuyfYaXPlJR0JlJkIajir49E+zKm+owtFYVmXnTVGwBEu4S8FTJJqrzhkK95FltZ+1Swe/Xr2uJ6pm/kNkB8K9G+a3hbpPV4OzOn4C7WCUwiUeYnK3IojCGSRWCwHGrcDmV4Wc+StHvPeQbPabfDDZA+dGBajg9/STHDfTQhh1eoW0+Y3sQVKx+U+rvBqKlfvU+f4LAYiWLaJBlUoMg4DrIYKVeRl9wIkYdzm+O+9AOVcD9i5rqTpFhrDBZATv0g5fwALWDgcmOJalJyVsij5aCuZ2RRGJ3IxZnEikE6p/S8XV2H8IbNowozYovpNFdV8KZRbJZpqApxgVudTSdZf1Z1c+zWrYYDGR3CuhP20rbEfqIZko7KfDFFSXBG38Q2WTAqFRh9dA5yUQJHcyBv2LQpiN6MCf3yBdi5Le30GU2SNHqaABe13DbJ/5X/2f23s8HkDMKz7kOqiNDYdR8BqhyQkaTCoM4bAKSkK/Ew52AFtgOqR/9BkBVeqiyTYWkgYhsWLccUH2Nt7cQXLE7LnhRW2iA9Jq+zwCHdhUqYNlOW7XGwZSSWauXVHvQcmFyuPFNo81cwUdy/Gx8iykYcQEOWrMABe2fuRqFrsz27zfqFa4oRoXPsOpN1DJq0PwI3DbeYurK6/e75YSigPN0Nupzy35DzaCsAETTNIqrvwxgQD91I2BGWRl1LVTed1ZjZhN66NlgLlTHEr7smS450KXUuDmsWWPvwxi46BUm5FVEUWbpE8pCUfFoIPod5TyDyVbUyphwgE+7Yj+Fmo0N6pf9R0erSpYZmn5udkonAVfEJGXcshGMnTTZtSX2xqmYP1UEqdNB65JZIemTE+51vc6ms0la3gbNiFvCmZtIYPs0mU/i0r4wh9E+wwsM3Z/RoeczAbLTJc6VUrIs1DwxlmpgSOagBGtUzVY1EE9M76BJWoABqnB339elRaB6ZM9nPHGRSLQ1bnFAqG96DrFMQ60Rsv/wXoEZZ9dA9Ho6KqIuXojzNvBIVj2AVQLnXJpwcOFPl+c6YLZuxWc0UXrbQeGCPyg/V2yCbht0E82jFAw36p64Ics9EaCc5dGANp3b2GeGRAlXxXBC2eFzG6yJjVtl7svELeGxZHbEHW1WWGnrMdnU5o9t/mjp8iF+dIJs94tZTaVnim+9NFh0q0ClSGYIyZrAHOlV89PhqWZ8Ezr8cHgxGeH/OFkNCiF2ocaHjLR4zsLxigqTiRoLIzLF4BlMin0bl4xajFbfcw1a2gFaN7m5Aj8SnlrhieNkSveMbJYld339r45D/j5QDVJC/uUrJvz6EiB7BQ+KdWUpyFQ11jrACVB+EPS55U+9GPW20DtV788cgfh/qTxuAoli38+PFZeaLet+Ekea96Yirry97FmHHDUgAxjr1cd/cqB28Q3tkU0mSC6U6NILmk+6RyhbXew7M+hDFn6X/7yX7QVl5C91QloHNVAcRqX3eg3iKyhTR3Ekf/AleD0WEFJidP/zi2EFk32ugHmQxpwkLtT6eSh3KIhBYar2C9nbG0ZnpZNea3U56eNvTpyaOJHGxWn5VoKPfdKih04ELXFQo9cY9ZHu542FMOqR5VzF/kHravUNfLNquJsLJJeNw9srDYQWhsxDPxFYDmXzw1nXelOTXqPpxhUFvC/f3IEqhyKYyJJebnyT+gZaELKz+jpS+r3TtZQkpzPgOjUwcA8302iqqeuAC+bGIQvqaVkS7UM0IJ6Yy0Z4h+NP+d7AT+/IWNTDZLER2xcjO7I2FuulMOpqbFe+hkN/jOJv54dwBrsDcG33XtLOLdKmMkPbIRIFgBg+QSv6VeBpU2zpdwsCpYJTqGqkQnGUjRbBIXCZZKDl9rL96ODyq/mGI9MMfB40fYTrsiWQvYU+w4xE4hedpRJ334c2pvYXihPVZ06vXnkUQzNols6Zsn3AoBbdN8m3qDMZXYkAb4CM1BkFarvmkrrgfmTd/dZRDN7P6cHuiv4qZn3Jq5Nm8sfu8af7GeSA6xxvZqwp2wTCNf9mvGVpLCrFcvQKAYZpIcnxAmeqvaG1adLeuNOinVOMEy51ub8nrGjA+oF71w1lLFU56+eX7zIybEwQa+ruDPzgA72VSDAiwW9UhTMdEUrdLeGJgXnyzlvgiFNdu+0RI9+sjgVjtsuwiueHO8jR6OkFQkJYs0E776E/OotM2DdVp3hHznXVIg6YHrozoLojH2E1yurNn0X79+XmNYUUSn8RiICQqqUeTdfw9tT1rL7jg4Qtqq1TJTyv9WRXc7FuZ8f4SzaGoINw/O1V4hpTIIBxRRhP0oz3dwzp8nfes9s09+1sdyydHAD0gb6okHuW11E+6VZ5XuD2GTR5xPUtQFgT96u3fVc3se1v7IbMRLobfiE4XnBLGGHvlPWMjD8EwO5P9n2u40EwG1JhxDzJVt1Hf+R6/0rm1w2KfRJ9kiORfvzM2nehMSoz8GX1b90KxC8aruk+gy9es7YHfdWshs+Po+TblHZHsxAeb2ZsIseS6nTuow0gtV3A2LkUy+9dEq9uSUlSCEjXHLW7tUbu9Gj3ZbDvIpz6KvtMgdeEIhDGUSpRYan3Nv/rxRzqwTLn3i4QNHtNWzrbNoFwD5AWBXruE2SVQYlJKt9B92wGzOO+n6K6fm8su1PzopdIJAbia6p6xdEidOwmUbr7FgQqCxqfCjaKgbht4RHBvdXDj94QyPE7Y2kHdYjTdOaumjGP7oWY+rvRzrJUCgBfM2k4ZYOeFwRz/5Sth0JfQldo2jgbjJdHruR7qvCjTaNdS8MZIJYRFv/B3Y4hbT1OJXgGd4YYTWy/4XiKCcfvoVqU4P0iKQT+Ktgy8xzKe9Qb847UcLJnZjtr+soLGqfBw6WVg8A3Yc+scWL1mVLKHbIr+yyUg84mJLyJD1tyjxWepSs92beFoogKt3nCQYGuWQiU0ZZDte6BjYTYQM4Rr5i0NRQZ/gJXymC6YuS6rcy4k0uWtQhhDdN9CFk1SHLHWqzjzELfSUq9uamuxdQi+fS0m/i+P4UHmUnMKS2aFplmXp1w7UDT8p5i/0iNadOvLMkCBuurAfcZ09xlaGQV2NWcysnds3/puQWsl2sk1QRGsNiZcQvFLAU52JReORlcZ8J+JrWo6xtD3QweFj5nv6AjOZoVa9+uF9WLEVht1+DT1cuy2Q2Vp/EXlgrvjV2aNE7aZFcxyCfVPA9VZeeAMRp+xgVy6Yp/nyE0Z5bbQSUMeo3cThCuqxS5i7gO1ANMMUnwkGo1ZGXDwzPZs5Drt0Gajj1+RpV+0S9ceCDw0QHFhhVt2skJ0HpAelCKGCN6qGHsR6YHhzOYsa5lhI9FfGGXOkhUbfG2UCfR4Hf0bte/Y1bZA8ivOihByCoxJDDZ3kovobnUtF3Ua/u3vw8Ca/MaJqDHoeGP5/whapEOkDQgajSnTKajkakgqbc9e2Xhg4uO8D9LdmGJXK+mOCMDWl8tPvWkxue46FmAhe08PE/ySkLDMvBWJdav38T0XmC4L8wZ4uF29EZDD0pwyyC4at4wuJ1glGs1+Vahe079W6y8kVXXjeF13YZj+7ohKTz7iUzrr7gOFYQT3LzNFd60UABxgFR7oPsYujrc4yz//hcLyuBpv/5wjMicuuHS9rDXPzhluWVqy73jgdlF0A7ML2Wd08p/pa3nhw2hQl0CVy5Ap1jydYzs5Xv+oUvBf3HvXHIW27gsP1vS7lAo7V4QZxTFFYp900a5PTP93YQyf0ZG2x+1ceg00HuE6yXvWlIZC8SjddsLShV1HFNSfq2DL404wxWkKtpDoj7WSjKns/fgaltozUX3pFGXaYX/7QSix1cuLVy95mW0CnZWZbC0yAFjf2c8yPTsrGzbScG9koWaw1t85BiQNpSILXfALfezkO3r91zx2mttvSFz/19rRqgOCw/mpJMWjmLmpZaTwWT2qtWvmcMlgNUKiLc0BHPHzwfyPrmHm7fcwGIHiwncrLry+jbE4EJLUqFZF+bLjhCwA2WkHtDezbgOaY+Y6rodew6PXK4RMbWkjhMrAFJvTL74UxMd2F4HG9YprAT9JeF7Sr6ERFfNHInbTA54u5VZ605MKknZVQpOttdgPteQ+o6iwAHXLiek2m4cM5tUbYXrle1JcQxRw0ZIqb+7r3/zZpwd9ZuP5Q5UxGG3fE5z2p7c9pb26OsuUFsRWRAmw9JEp7Aiso9OGHAzWu46fWNWQez/GLIlBVsrTMSnu52EnC9ezaAVpIRfBpedCtDw1GJixNPn9zf168y4O2ZPii+c4F6uJ1XYn9s5Ud2MGA5edaDK6UNr6E8arFgEtMOnpYwUVf+6iRiwVHlGQbJaVJGmaXsYpcorbUflMp0sFAunpiggdj5slzHgRzufTSrKYJQUB3Og9l5IqGn4WKQv5zhRVyFcHdNazWxkA3mW0RxKQNtSDkXHef3DP/v2rAum5JKCg2lzGyZR4s9XHUHr3WFWExyB3foQVrAee3PCMRe2HQEVOgKwN5S1scwnAz+PYNC6l7Bj1VVc2rW9P4SYAPu79qlqecjxKnyz9mEaEPl9Lz9a30A+wN0OFkJ8ek6KfJCYh+kXlegwmrfb9zTQdsdzu9POXlr/QpeWaRdXeMafOFdktHToIvLDPE9Amyn4q8vSD1WBUFip8hD7W6dBB3+dIGYjMQefPz4kwL1vgJlhMCpH6AxP1JVVUMdy/gVhG3RHBnOHr8/dB+525pFKu4hfeJxmnft4eeb8oRjKO3Rk4O75mhOOFmg9UUYsAc9RkPDWAaCJsBrWy1LN70QlJB4vRAtmaTmun7CX2sXKtmEwv1rXmDdxoBHDIWF01ltxsGdcVBKfMIc2PaN/j739nORleCQ07lldkYwt/sCJ/1GDBKEhfpyGuB8WH/vrQ5dk+k11x9L3pUAa71yyx27qfQGo/r8f2QFxfeJkQgUEeKP0s8DmIVmIY7+qJjVpS0snWIxH3RY+EW8JlfzR8lxc6nrFxitTAB9MypKT2YCrA9uQVNbA+ZQ+D2kDHtA5H3fwCyzMd0OTXECg+xt33Y91xfoX3wv0xORCKJ9F/IHejCZKgHikZ1iYUq0mRunh7fK5WJX0s6Y86M4P1s/hKsc/GhQQcW0My2ditEmv6pVIM6Bq3NNRD1ZEoqh4+Mnca9GMhqg2ANvxJeDguT/q06zg4gpFTdQcf1yApjR5Qwae+gwt5EI7OxlIbN4u067bc2AlTYvO2kwbxdV6pDCQ0rJyeH+UDSDyLP4+dGM2utCbtv+WtOB+0NtQKLwqMjVaMfe2bgrCpbAJUe9ZQJ2gFIuRI2mAwk1KpLy0uLMDOsZIyl9qUAIR0CNcFrKLgzev+I2UPFI52ysg5XQsaxq8eL+YhthlUXOQjzeU7CfYa6yb/ifJs63bs07n22+oIeaA51VAlunyoTxwODZy5xB6o5wXN2G0FtuqK0e1jtAmYNUVWAMTQuTkYkFyeURWNBQ669WGsXCgk8tZiVEU6yGiNLBGHemSTfq7SzUOEipKZ9OaB/yWMLDICUd0B10VWkiCBrMEhr5M8y+Binen9HRtL2TXHwstH3oM0CbIAL7xxSvVr4NFY4iY/WaGJqJo7l3xmGr/xmTEnfOhhyS8r2TgXzeZCIVNxMejQ3SSvS/VaztzO2Qs9IGoOa3sjxxFbTvOrOR1ZDiNSbZot8YfQFvfZKUzXstfMNOdCVxmTCEHosFYSAQU9WHGVKF16K4slIvzI+GGACaRD7Kg7iXiONXM0dGvV+vfHfze7Fj0UV6+wL+3wanVYjwY8AAZnWDHgwWQhuSJ21bI0l0OPHbAhQwB/BLX90cR3OMoB+RY8XIR9tO/dCbjjAJbvp1BG6+Ar/yU5AXfvqOvaF1NNf2AT7wBTAolt+xv/k73YDheayMaL55ojBfK0zA5oSfA2ruPfyI3HLOFU39F5Px1zKJq8owE+kPKAa0JaTNonWNDHQ+4R3xgGhKxCFdpYtUy6YBMxQHNfqwQ7kDW2W4+dRaagUAdPzUoygsr3klyJJ2TP9WXu32YyEWBXO5FD7qdatzM6NJS+pBKME8X5/kIj/0Sjwm/UIYnOgxlfN1PyywJO6bAqANe0/rVIZQCeumvPZzHAiNULu+jyTEQHXemZwokawNTTk12zpRtDaYO5IOIjdiAfgCrh98c4fmAXJjelv1Est4F8zxANONwlRlKeXkG8ryZql8DR3GpXlMsSNi+qjWxMeR6HWDYDwLtip+hhAMfrv2TjOknlTjIOBBIqwkeHsshFbbzmAB1F98T9SSLDcbr9aH6VpaTPcjcL5scUaeCx+/gqwpUEwR0Nnd7TTiqq0IUbkUs8dt+uvpEsKw2YnKa9fZjhervOgqWvO2wS5nafrRqroYQk+oR72FCs4zyRq7gYF/yfcmimsgiX3GYXo3tLfo+sOb3XW7+Zz6mzihNTCKMnXMgcY2I8QVo98wVoT1R1E6bsBDtxKeQILtJz8hxU8KsCySt630IGTOG5dDvOh10xIksinghhpbfEcEzbAq1Gs8qI4DMzM0xZKBXfciddwkv6Qb6jm19kPg8FzwK4fep6oj2YDWaQexBsFtc/DRbN3RARMDWOY07mhFG5KQC249rvmGXUi96INAcZzQRQuTbuk7Hvi/KOACoRYuxmGQGF87YNg3n33NwlfqR26s3sO0kdcr0I4MIpPvlXv5NMPK7ftRIhmd+OVysiZAEh34mSEY3ZAz8Crm7r6TSrg3ihScblrLry312q/wYU12Ez/2yxI30ukiM3XYxzCtvuUQGFdGe5oECqIpmLagKPc0LA6hbie9NYi0wuk9aePP2TcY2wCnR7JrX3onR+yaur0zvNNPXkWTz3fHgR8gMP6qgf/xenYycf+acw5y7Lpb+mLxTJacBQ5SVnvtTw364g0MDpYrXQjATt3T4icjJ8/7VGMFNIS/tjocXk077KkG451knsVeJhVfYeD9Q8f6rAp3bnYjUXfN9U/y8DEOECWoV37K4nqGUZg+9z7zP5/ptElcyN2bT9Q+6IPBN8wGe9IJ5wFHADat+9+3aGTinF+/CWL4GV5peE0mKP5vpK78qg2pQwPXy5wgMYKEA8jUr9ik1k89eLa+9pltbIJ29MWdOYIYB//SKS8WQLuZ5872mvck7zn+i7MflTNCEljN8aji2wQ3Ie0kQE7GcMgdeZt53kPfttj4ErG+fmsYyN/iidtoGFqApaUej0aJGmI4YtkQNr5d+Ju/MkfqUYL6sqYAKsBfSMS9apR+Qo3PoF0kmErQ+amGH7R4mV36ArNNeQ/WpTabzPq+ha35BQ48lOb9YsT4xJsg0fNPecJIy4P4ArS1zL86MTed9u6MrMin+ULMjaWyC2uoBde2u8JbQdVJGaQYNlr6wecHLZO4K02XrsDb9vcJPV0EvWiXvq2qUSoeziHOWzLVKZObHKRHT0crZcpPmhlOaOBSXeMiKXwWCZALLcmx90sRNa1Gfnv0auDOveJy790IlPHTRu8vR6p7K+XpVkIzHtD0A/vm2a8iesliBK4xHunofWDaFXPxVq32ElUTJevZ7v6g93YiFNk48D6waorPPr8HfJEj8AoX8nHesMe75W33vJYV7Tl1iKaIDuGBTMgXaPDRHpJ07PqhX7XWpGF5MmG9zTSm1Q7s5FMbZWPqi69nWl562NSVDyW2rsExxLCyhrcsgQVoKaIf4jWwR4k7ijssq6MA7BcaDCRP3F850NXhVpsPxJcU3Z+eUoctCHewi6pLvkQdoIiurNNzLJXEM3GQ7iQ/nzzZ+1teeK4sxykqXTXtFPh835g9HcKUSJa51sBAGOx2NbBu1ubyk+mZHzqZYWq3SAJzWZUNpgA07Bs/erVhiC5DvH7Q/n//TYvL0nQjAIR7bRFjpAC898ZZo8+/PBfR1GCLQGu45KGCsCSZviTYcVia/2+ev6z5V9Oll71+kq+xS0vrRkMbbxOO5qVa2WDAUQC4mHSJQJZ5MxI1C+TGmZ0RMNOF64Dc5nKQcXiK7ZvKOgcQF/qvgPAr62vBFKLF6VZt8kmHSe13QUdmePBywKHHQ2x6oAALA06RZETYg2dnOYZfNsSb8NDxvhVKwqSaWKhBv9/DmFQjGEDjSc4ccWiUtmYstzvkk3ShA1KzAaWuBa978LmsEddeN4t87/tabbaqIVdVplOLU3lDo6u1zZXzvJlj7z7A0FzOM8DR2HUdQIpNunYJfx+g0F8mtNVifIEGkQKQSXiK/QQ6fzNu6/lGFaKZudWwPRBaodU2mFQFVIhLgVs7R/r2JHkCDe6LW5IEsdgztICsP0QzTMGu7ZtCLxXOWy07pOdtkllZNee/fXSthjckX1e1rskG7jOs90tg66ijqa8XXSAv1dpwrAgFPXdyCvmRLbQdZNg7P822Hd5R9EzAbhmH9ZCiLC/SeUlnB61MInHzxB0UA8NBSaO4o19PIbVqu6eAWjtFXN6yTOpBtQR4vVc6XvreyBK25fOVBQPbtv3VLubJ7cLLMfyCgjIE44Y/ICQLXocX8ByTi5Uxi298jQTZQbO/Wpbmqay8BjEbx9rhWM3NG/tehyr8o2N0rxnIuG0yFFA047AM+eSmoARjbrr2mfBKYb1zEq2m9uWX9kRpJ3zFovZ/ME2tHBkqmYis89kmpY2frNnvVmCD/sabmr3PGS40Ovq0NlrnGJx+EM+FfzWovNRyOT0tWIE+adWIdcDb60Qv7I8lrFId8rrbwGscUh4XgACBcjD33ozTKFD6ZntcjBA48XP40x6NyWn02IelQsX3aRU5CUBQg4c0SnZWYPf0N/UFCFuDkGoOT2MZNVyH9ofuRVVa5/WzGgtFLtN/fJyo9f2Lyd/0g3DZdekzZdxefnkmmEgJGe1nTz8/Td+zxdOO3XCAwYezzzmrBbLvKNvIPc+AKyg1kwv8cd3/ywaUEbag0+hE+/6ZnsHzIffOp0z3XcnbCBud/VbrsZ602dATn/2LH4hpWAZUFGXB0e8WZ/q1AEu3KmwjQyUA7D82aUhVVPjUlVyldyOMc7ek9T8JXZAPyWTnkhmuQilwr7A49I/gc4mHi6qJBOCvBTxvtJCQvLHo/7Y8wD053g8cjWO8qtL9rj7sQPzsXe1tpfZJyop8H6rs1PdBIOuJZYNBi8EqaYd1ofPd1bfS9BIMaQsZ8XByw4Gp8KX286+gos9N+/nTl54mYlPlpXDIotNcrC3KXfTs6CPz2K4KgS3iuTMHpWWOTgi/HinoHS2HXcaj5Z0HGLZE0GbDXIUKqtGNVHD4o+dzzkdgwj9gb1Bvfb2/TPvhhLsWMpHkqeXpqerMKeBtsstzzeF4JOQ3+Oe5RNJFcJLUonZcOOS8KB2nE7cftf/B8HhSVXlXRGws6XxAkcSp08LXkDmI56M2HCfzuMa5wofkT85i9GzlBwFRWdSrtnQOvLbbya9vUduIjEWCo+QdWFCMfS1/7LM+ZKWaKN2By+PVv2TaL2egoFqfsLJgNhDmOKh+sHauWNLX1121nejy7NKmu8oujFFHQHT3PnuhKLwZgyE7/5Gt5qwUoDKsNNieUr1ucO/BxJu1W9eRN1mOiAryJ8OuhWy3bEpCWn7UexjA2JO7r2O/IrZAv4xLGnMh+dYhWcbHBcLLDjgdDED5pIV9VdCsQ7TNmbBVgp71L6pwe2YzC8FnwmqPoyDnSF9IiN59Ds60TW5n+cvLIH9xpJZLBljRZmeofcU8d7OrbY7LE9ZNSeYD5CwKndsqP3UyqCbjhsHrFSn8GotNS8QvnnhM5hP0herTO2gC5dxso3TUwPXDLqEkVEWyujcZoDeCnMTmqWhkOLJkHDaej+oikuJGuoE3DkFZmoSmKrdbqsquYhIWL0pV3HmSBJE7/amGkeATu0Lg7euaSb1ufbp94SFHK/ADAh5APpJOe+KkylGzqDzyT1XipySQHZeTTxyOU2AyTzYZ4TAeJTp8ANMYPLK7J9JMeVSZkjC+RKomt+DKsA8ERrHsmDN0l5aWZ56EHzSEciDH9Ggy8ZdYuQ0s34QkVf5jtmtnm5VBhEI5e4z2CKW8jRdQi4WEQ64/EU02th+BMPHPy8LSSWbJecSrHyOso6m8en9SyFGIF53NHhV4oTwstJmuOQeTKAvjgR2tqsms7GuuSZ3g/zjSHeVH2vdpLapf+JzT1717mFGSIAndzA9/knzEkUV2Oc4XYfufRIqO7Le9hKpIai5fpbor6MoBne3lWAiXcfhfuvmLhXtbkTMui9s3inV9Y96QIXV0HScFb+pif4jxXAr7TETahkWDPbNOLcuVZevVMSyJZLg0eujI0klhaeDfIcePrSN3xTKu4sF9dZ+MA/DDxQCuC5+huyejl6xGkCmHKbKOpXwXa6aLr0UaKToF6PVM/61RpVZS7d2bQf2LjMv1IkNn07K5tSnMYLzG1kn+zLskYVlLxkamMJUUmwZXxLtuonj+Hy62l4WpTaHPFmnWG9u/uwXfwZipES3pmsSKoSllOW9UPfqr94DYhKHTF0Fd3h/yd/YVoxAnade+spJluhCz4amzMwxlUmot2b9tX1WH3dkvhBIFrE9Ch8oHzChLyhkBsX/srdscx7Lb3X5YbJE2W3YPKm869qMumfx1yfeNZiypYJPSu0hblMasxhgyDtYm2ReJo+GvZNae+xLBHLBOwlMYuPnXlzLzFXAYuwm3HDZQyUGLfY3+d8iT2n1v8MOn+Au3Voyfijwfvmvae1m6eR2j4/PW1T6BwufxAs9foxOwtSxnwSyHsW6+jUG1ogYACVYVH5xWkKGZ0AY+DiE1r6S46xkolMnrG1/hTPdBf7MEXWAUKZBdUBwjISWI3c78UbA9kwMSalB+xlM62NZu+HGtjrWvW2kek25r0Bm5dRlO9ueKWJcC35AZjgJLFPZQYdwLq5cLdnDkmG2aYbfTn+JIyxWDryg7gZ2Q3TlydGPeAjD7jiwAVwn3h/EQ1Y5jJdMjf38yE47zpgzVe7DU8WghtEEgIchs796qJG+v/T6TF/pbd6wa+zmpwViQTccKysNC6tRohmyq6LpWk6O6fpfgp+Vy0Zihr2POrCFHn4+8FxtBpAG3znI5cCTfEMyzT5byFURy8nEICKKJQ7eiEPoY7QgzcR0HC3nHMqtxPrk8rsoNP519VbKDat657cP31Pp4losxXCmugTjpJ6m6eIRARRQzFiaU/FckovuZPhtqF6j8ctQoCQfQHzoppF9kCw+2WyXXcaSQAb00kih0uBur/MdR47u7e/VPfw+neTlzmgV1/iX6NNANeZOoZICe/6lx72kYmfPLjEzzOFTt5v0AX08YDgLFrwpLUS7MvLHF9gzw82uHAuKA9OSuCmXfhqaffp4E+MHT7dzUyGyp28kkAIFMXlwW30eY1J/zPg0hPDooUVqAMdE/TFdS7R61YTvnYurdsOaA+gz5CrhYw24xNk0WeF/yStQh08kRkySDdGDT51/+8/epnaVtOPDdCfdDoN76XCwJaTc+1zj00bUV9yrNHh1XsFRyaobzzOgoAdBEeBWpoab/aDZciPYYRsKwowdIAHCqZNqCVF1kxfkVFZWJNEOSZdeTIK8AeEGTt7+d9WjA49mrnREHGJnlKa3OBfgxK5nk87uPBtdvANjyYUXVetoMn5SyaEy2oivesIXK5mcYbrTLx6Zk/tCVgIDtn9JEdZ/TlGO3vLJy5sRhzFIUXbjl9fc3Bk5lGTRJbLBrw4YaHb2XOAfm6B3hBzFFy356kT0hIfgX1PhHykHU9Eu+8qYT+o+sV+MR2XI0F3vCZ+Fqm/ib0wMGXzSQqeXh7sVFNdc9wEtCDQKSTpS3aWr3JBK4XeJzfPWT+3qkaPiAf4ItxxIkSEtnOF383qlt7tJrAgmLedtdL/1eTU11epIvi6qkHQ9p8kPhjoR1Noj0EKmrTWZgCzQZUUXeUkLYjktSBe69i6wrdrRQxA8HR+E/aoJaDX5NJJcg6iX4NZ92uH475MAy3R77BpRps59EF2t3gm7g4DmryGtH/V8at3bH7jg83JyOYxVxcwV2aizljGHweye8q39xX4GZPsNNtZ1xVZHHJJydYI6ZElv5WkdrjRYXjNzN5Uki6LgusnEaJGu1SlfOKPr26/abh0kwSattN7MzQyquY145dR6jFKNPRiRuE5sFlsLX+Afs02gFCjw8uwIAk+MYPKuSDD84YFoDLvZRnVwIjO0zg2krpQjuHYNhyqmH2OqH82yk/nIsExWcI8JkUnF925RKx5UStZsm7q3nYfPi3qjrwPwfX1KCK9aEDriFk6WZpdi7cY1/5THOMUwJZQ9BrNiPGXqWBs7MdZBkc5g7WqQh264bAPVwbkqRGG1OlfqduinX8hm7lLGI2ep6YKcv1laiOLTVXAlta1bjPHTo06lKUOLr8lXXt3Pa1YJ72Ojq/lX2lK3msAXPG2dXy9BtXDQ3DlLIDojnx8cKE5WhOheVt0+m0vJq1kqUP3Rv8R77nvPUsVDnM5ubqLTpFyBbOkbTS61VubDRjMRABh2ClOsW/1Zq1AD7di6f2UZ9QMz68VRrDYlRW9VrJlJgwl4m9Wnz3mhgs3uNDrzfRZQ8RtyN9qZirDxu4pNztesDii6vVQ7ajb0z3mIJ2RaiHRO9xOxZWoN3gKv0oS/BogOPggJz6U7j+OdcWhqKuH0Rjp64znY8JXZPn/5Kmb9V5qJCC/krIokzbNK43vNbBS/4NXImlyQre2j4RDUg05OE92079nbf1WslLU/zG9t1V/jA7CIitr/IY+bCsGu9I18ddI+Qom8lAowiw9EyU7NKMddpFdYzEKx0NG1cH0WypnNDArykExomoGSpHr3kAQytZBsjqrL2PuIAolM6e/6AYhBXjU7eyNle/5J9oXSnVpXFUreKvTt3kI7ct1OZx6uN6gaNLO1SJkOA+3zolTYwdKDt9qQf2vSgN2f16OlaKOIqPHwdalwkwgqXK0rdoR66Ztq7xl0AuRTlb+ouC5vKMZxPy+IzQ3B+YNnto4leiWg+dEs+Iec4vipveXirmpOkyoGaJuygSrqK68SNaAfEI9mW/lcQF9U/z6eGvKPWrYCHWoGoSeJ3G43VXQvE/47rGL7hG1ey6qOAtXcQ7Y6XJJo8WburilaTk2GMXQpUEaSjGoMdWL8hcjt+vTNXguZHlF1rSjRIoUvI1T3WAAo9X68bLi1NAYzKVQ47N+TYEAAqVGc1bRydyyEtu25xae350MEGNClGRgTXEFkpeEJ7Vxv0oT30kd3DtkidovcHLROKDfrbbbOtk6Hav0pgGhe2a2J1zuC2vEx3WBK1NBLtDIovf1bhN3BKmZE13lngB8mAfpIA/0XCeufzYvI7tEp1nEuW4h2dPFHEMUsw0I3V8fM6Jphn01HadMU8yia/yPh05XBnojd5Z9ifufP77/s8TEUhV0HB1MaWsepT/r3GYu7ouA7ByTHF5MF6sc+R7DzwRGvt3f/2Anmia35kHbKllOO7IV3zkfEe3+5nNz2MG9TGQPewm32eTV1JQQ9hKd9aIEJF6cF68hWiZkJN72ZMzM03cxbDUaHcSvQpI5/p7ZhrEwSMITewweboEQ2xkmjryvlbTbWYR0FBkGLIMROGbVoD8i2H8UR6AiSiPxscDrz7KYK21nv8fovuD1rf6pN9Q7cOUjShr655BE4Sh1Fa4NB7OMR4VcEqtsPMUQBhDah2vQKV9DYCFpzdRnMfE74bsMnIMC/wwrBw0y6ldOQmg+2hjVvkFD3vCRn6iRcI4yCrKUPxRw+DG8X3fBFNTmez1r8lH75JU/WistT1F7ZazCLNhJMop4anuftLBZrYXByarPns1TmYU2Wd2/aSWb6stieQeM0iqFxjd8TrBL7sujxkWHshPfMUNlF14zlmQN0DcKC+Xc2ytNElWIxD7LXNoJjnabYqmlGmY+aiNd7AhQ5V1AAMGe+Uo0k2MA/1ZBQUI+bSSbEzz+oh8gFZlfTWkubqwiAdq6b/KDG5d7No7Hf4juabg039OhGn9QJO9dvfZI/dMUe4unhVqrxVL6Zh0/Br2YE1n1/yF15fFXX/tmdnx4ZKUyGq+giZRBkKmDSuFX00eWnPjysakVWGeICI1ZzPIBDP9UPH3aG4Aw1THyytbDhMWz2CUiL6F/H/iPJ42lIfFx6Df0ciqrL+vz7L0qEQnfMqPtbHpaxKBY2BGgUJMD9S/dGhaLOLG9GnmLi/0eGHFOUhgD4Qlrm23AmE88TwehP6au6/TMJ1+zsXvSBc75vNa/akiHQbPjqt+V35QQqH6y4FzyRYl1aWIxeNQnvPwwPJrSmyPVVRJt++thZrt3MlQFllFsdiBilZ9cZ67xbF6oc2xnnAtQGThkxNR+tn4r3wKk/fPuTPIUOgh21diBDqoCvFnq0MthHWA1I+8vun6RxfoQVMNyUeX1sTqkOKxuq/lQ8pYahWnvRw3Mvb+HTufyqbUdsEq8eOXXo0SfnofzDcbfK2SKEx5QoQrDgm7sXBaBQ2IlLEXTIacxxuBGXdeXl2ReONp4gwaNv+j2a2c2lCr2S47UZaia7fXMSpTAXTqTjRM0V0JK1DaZj8xs8Zhs+hpkB0sUOzO5At2Y/rot6GNeWrAJG0kJov1MAbwIb1lxTCsvqhXglPnvwjr6qZhBXlRbiiY9EfGR1AJZDCoR57wAiKOP03aqfg66qeDnZeASMMHBJcRBVse5kTmxAVyva6xYn4xpsqNOhWcy7S7lApdBtUef6lI6F3/5EIajRllHxEZPO955imSnGih5Y4GGl3jnM+BiWBJk26/aMnt83jiQimMK9E83yERup6ETR5Y5cWbPy3MPINXRBBLQzgurwRE9rrdHn+ZI+i05yJi5k4M8GbVKts0HzBZCrwp9+Ljotv4Lh3DkzvgOW4EPhMFIpC+w7g4azVn9PMVSpxaaL1pTOubQaXrBK09tSSdA7UD78O1J3oBvM6qYDA/Wn7HIgHvniREZG2AfB7l003htBU5KGMUWdJfjfBiHN62QoIQ7g49iBjkHXLIQL6uRtysQJfISl2M4XUIsgHNXLvmE6PiSnO+Dd8wcwvuBwd+zIWpnrEqqayddlOj/PunarUa5zbi4Al/V6kBoh6/87CfjT7B7pvcFxybjHSkJvA90EQO9GKbNGPjJQLFj4Ot4XJ5IhVprceYiyqcVuIbWlIq6GPLWCFaNWTtuAuunroZ696A1G1e+AX4S4kkGQi984FamnH4Cfb5GTqbNK/I/dE1qsD/x1IQDp8NmKsMV9wzSiQR5T13Aa833b8WQnucpgkwQulcNJCCUhOt5TtfOvsk88XhLtRi3wOC5K5ivMPB98Zgx7EwXLqcFzAYQjA9QlqnDWJI0+rc7omYcEf+6ceMXuQPACeIXjWVaM1yTctBLgDgBwj2Z6bOmW/NUz9XroZn6HCujAQdsqjW35p8CpsyglzZKnoesDf5aOefTtMGfQENCWdScW1iGtGxDkb5CGPsKI/2j2GVUh4bQ00JWVapUJexP+ClN8x4JCZ9FPjd34naMWVLfUAakPUWx+HP6vhDbaxEaf9aFfzoRI58yrqmiVekbgrOSkSoxGIiMXwPVTvVhXBivXpM1UAhOBtZuiqmt0DSVfawUHljAq14NAxG345Ly8g9rdy+ouC5FUPwbjr8ilu3Hwv0q0o6hMo5jjeLnrS/moGYdw6mUFgBB5NrIvo+GTf/X1PeOVhfbagT/R36XO5l0l8yi00ltMJoZTqTaqd/0v4od9V9oo/vBWoVq/voVhF47QnKK8sU3BXbIqYV/SFqcPcJuCPVEKLDn+KUlgNxSp3ivXGI8/gygdJkb3Ms2WmtqeUBtzm9p78fWD3Cpd+jh0yya/NcoWR9l+dL1qrWYhtPf5HnaqsCwUbBCaveLsbG6Gu6EtxC6WcgMp+s6rgdWFTB2dio8AUd62FHue751t8n1EbgE3t3PcHBeUBp/CEJKG8CuCnYghBq+dsidYekAzitjuZ1KtcganG4c0FnRFDtYNAxy43Q104HevtyDs8icf899+KFx0DkxEFhSVXkvh1g7hdGL73KGe0BLuga0WcFFoUw8TBvJeWu5a7e/S4UPeLTBjFMIEWHiRlZZgA0+yKASrQXpY+psx7JstgcqtNfxDr3WJklYP5CmCvgfsHUQ3bTJOs4FgxaFAxi9bwh5tNKhpnW95yqOumhLQ2YfyA2eP3EntQXdfIuiWk5cdNiUsWNcLdH3ww3rCqevEy2IFf+tfKrp31Ro8EDC8I1UJ1Ifi37mxumLi0hm3jANVLqa58SofenTP6pXT9soCZovqfa7DlXuOwIR7j+IthbejUe6XRVViNWTfM/cALGv1rWn4gnnjr+oF+Y3O6hDcK4xFUo0UXM5vnjSOSidztxkdB7MIOZDuKPhhVmjQDWYhOpc4XUJM9TvRMvuaZ5h2etpyncokuyHbbUP+/lpxuNGd7Why2VjFJ8gj6CDoraCbyWHb1jM4nLJAiOEhKL19Jd9SNLVHC8oJNz9C2JKGWe0qcnkEDqNa5iC2yUJqUyzBtAwa3JPueawoMx/oKzmYfQn36bZnKHvCYFlYp0FD5WemUc9rJ3Lo5xJza6d9GrT+UkXh3d8+k6tfcCeFe4EelwPJpRi+TUEViYzWnlh6UdkKx5pe0wXH0vr62aLJLLcIzMy94hPvOktnoxlq9M+Se1dfWYSAuQLbK83Zcp9orqys4nDV8ff+/3XFaxf8s3odWxpf3pca/ocxNut9SdJ/tC4XTfqp+drfbdJHGxzzR6ELYGiyeNP7uq85v1hZ8xYJueGhVknmVSq6g29JzM5eCJO26H1Pocl8v8QlGEY1mIblkAXAGFI0AVYS71l7GzbwZ3Y5O+UI6cD2E/ufnZr9ctd/4N7OCByJ5I+86ukMf4pYFGgINGbwc4Ud71UQkzM0LpT9IBXpKR/ttn5ESbuj73G0EvBlHR7lWIqUKrdshJ9EhCZfcyaohnUjvT79eEF3R468U5p5SjK9O6vDceLfd70bs3DVeHogZ8jiYWYTYzg6sBTb+kPVJnTEMxonRqQDmPHF3xURpvHz0WuU05FyF6QlkA0qmlwYDc1oQ56PmhI3Ym++/dPKhhMNpvFSKuvVZY977BoNSRAiby4adYoeK1HxJ8f75IHjlWuBwR7GyFU2JaAtrhvGcJF8GnK5AITN057Vdh0PHC0ROsFY4qtf3MEVdU5khoUBo9KgybjSAWXQ0x25hWLj1iNEa8jQxlQZ7WilfoSHJvxhz+KzFKweAg8DU5fFdAqb3iTomdfagzzkJ8+0ZdfLGirDgszjShNa7pV/OQKrNn6HzKfTUwuQnzlLe62KHzYgX1jtXUsw2JyPdeeKEagSIUC4C77Eil1MY9Yw7GDgL28VoJQfvFbvlAbJOvglKHoqNsRGtcvXJusd71Ihg69hxw3rlFphSsNUyUHvnlvDAP4Ae4qiWCSy1iwXYhT8+CHD/CzE8xagcRaZhvqZUxuKMmk51nnC5GRnQzoEhs3/BUHQvn6kMLdfTSF/xlYaCfAs5USfxmR80nUmlGtZ+9Type6AFv5S22641+KqjmKCNfKgJxc52yLEJhnmh/noC/WU5K4DfdYM1hHy0bAU8yEIpy8PZE19htj79L211Tqq9ToMztxAMQsHGH/wWsoHU8X4NUVeMmcwZf/xGewoYzFRc2aQtWTty5y0NyR7dc+D4qFZ6NBW7oQm4P00x6NhjmbjAhHB87YRWKvpFlGLnAgjXT6aQx4vJ9JSddzi+VQUt5imQR0UvCoWypdHZsj1CHvYAw+quP5k3bIZmQ1r5wanUBTf5tfP0y2Th+V0av9Qvf6UuM83L+HB3LYPTqS+gbZUlailO/lE0RObscDolQPYjwOAiWwy44GDwPaOPdZMFGS3w8w/EDGunaDGW6iN3fCq+wxE1/hxsgwIyYifFyhhCjab686+C4rOVeF2xFYqtM3ObSpQGEpkMN8roPBDg4NjVESkqbRDY5dnJ7AdSh0OWkObtqLKcRoGSBD60voMk18cYqyrbyQyGxDSu/RKnJr34Cchrd4g7TlU3c7yibuOxi+EOBSc0lmykruR2Sj9IaKsptgbG4mjZdMQdSxShi5+QvXtrOIAQnjqbel8bUv1EJ6kTPKoLCr+5OxrwNnrZzCoxD6g2mGZLJ33g22NtBWHj7Jc+IzDGi7drVarGUIRllJjHgKPI+gC8ubWum6we/+nwCYYiM6HKEFb9UBk+YUuUV2f1wmpPoxhjevRHyrizDyjmenHlMW2Rph7WrxA2kSuzaM42yxC4uNibj2iPcr1DdTIcfhSDt6NH3DwcS20MOS4qsGuBBrToWYfOtmiKPXiAZmt1dx+ERCjDEIUsxVrDxD6oe69rzzgxLn8hpWi2Oa+HD3l8Hb8QQT6VSUNEQqK+N/fZqW9cLu+NC0b3ZEyptCJFkQr8IzrBd+/llb5jk+PRyV8a49Q1zEIU6KGwHxXoEXqzJiP8YEf466A3h0IiFbtlxx76I/6A0VzaNfLskqbJq309Cgjmq15u/Lt9sOt9WvdMV7vo9yTBzLlRtHL85XrqU/chjCHSRM0oYPfpzZhCSM9HJ7Bx5xJNfc21BucuXuffw/VBkyLnbMC4Ca5e9q+ZOOurT7r/TTmWXWbOAqmHEuDqk5ufE4Sq5eqYrdiy+1sJV3E/d8ToJ65OJyBOzXdewtFvsd2UoOzYER/Y2asWWpA5G3Dhw7+siFfZSZc2azoS2OeTonsAk9Uflrdu/LI+mIRQBBza8jsk5yyb/DMC6okduimIB910rprDrWiexWIT7UIUI54+eXVClU5dQgSjOEzjlT/KqCrCEhiDhUcntfIYCR70nUBFhM/Yw+bNXXlIKw41mwLvxVH6QXG+bKsXN3vX2XOpC4FIAM7j+pKAFR3NfizCztYNcf6Jd/UYXoP1A4Yz0IuAG9K/uRQWTac8V5fkyVdOhzqeh7Cj4IHb1kJ6vAyEqUQZoktZJLQYT3DXRzoiwxP8btJ8dZfnP5Xcezw1zANzD3wEy6FxB2g0tZ/XbDNToKbfhqTYvnxgwZLhb9hCPDaptVrqxmYISV2w3yP0Hi6iBDP/HRuCuiA28gRJjK3pWjtKOYcpIQMs1G1TAEMO2UStdah0Vhtn6MOjXpUIobqvYo7MjhBYTSRZfqaTXWOGObugLhuKxGRrM5tONkqB+z/BQKIxyguLMoi36qgDFPCSfYVmWKi5YfrcF5TB2tHOKiQMdIsaFLt1utSCiHXf6peixBDNh44l2tI0CAv+X2meatTKLRLqVxS5dkDaK8vOoiIQF1uDnhpapGu5KrLTsdvWQgXEWIbKjL/mYMWAiifW/pjELOIFzdWgD+btOn6zhfYMd22g7j/gbztTQ2KXMzlU7QUgMEEYpXn+TapmJoZ+KUbEMbr1mmGc2JocYeQ6ji+UpUgP7X56jfkWia2RzTdGOOTYmq1uAqZuF2BJt5Xcfx4hyxTeKOIkggL4JVKwwW3zVv/ArWiVrpBrDCCmncCAgCiLO/DjjHgU6WBgLn9IERaA/agPA4E5YfgybTIBs8hUD7LNlmumL8W1fP3+tgWp73BdB0XJU3z5mWN98kQnK/Ov79Vp2gOr2f8xSAefep1WPSx0cZZE3vgx8KyqjW5+kbKQ0omRkvVA5z9Mt8v3mceCdwNWRcV0rv7ZhUgi53P5I2dARs56AY8bVJCGROECWFZ9y4Cs0GmDd/6xQT6OqEJkaYoNZj+Ymutn8/SO4XlGBLMpglKuHQLFa3bzFLN2eWVE4hE3eGA+5M1f4HmW+zb51Ir/WDqlq36UfeKU+4sFZVvCQ9dtz4PDxZ4dIsLt+LlMZs8f8Yv/K9uRmuxSn9f0C84M4DN0FjJ3YrMIIgGJaYpuv9SN77TmR8W9ANbnjOfgk/7qpQ4+qVjjXl/x0VViL8godUxDAVSY8tJGQEG7h93UOTVeY2xByZmEaz86U4FXD08F3aTM/B0Av7um7597G4FpgLw4GtcjMkedx9kZq09DVRiIG5nlJzDvSrdMkwLfxa69xnWrycMNO6KII1N/BRBh0gRqcU16p6+8/yNH897kePs1628AVJjqcvefPzandm6HeVx/dVdMFYPdcpUYBfprVMF9mxzOXz3/VKMEPsaaW3sdH9L5oV+RMtFiytfF0yluDKVllwd6pn6rXTpqcJXpG1nfSX60t3IP9d7WNs5M6dK9XT8GU/g9YkFeadLAMQFIbcfHlDi9viZXHVQvpqj//ezg5YxB5ADvRpLwgmh6VoTcl0/SlDKjnZB9C7ncFIr6S8cNJZkbMb03IIvZccDYVFO5PG+bnw2LSUpRNdwzZ19+G9Z+6sYKkI3nLfj4vgmZPHoM2kWFtlAPrbkqmpmAMuQercshwuDsl7eZ1Nxqn5BORM2zMjbhOveiMpkFtSO/3mSXVDI3wF7waRhWqqEZItW4JOaXsQ+1ufpXxUoCtjUyxgSXwq66J0Wxk0U/DQy2hehTxsmNF09f+2UsV0ONZ8OaLPVEy45wdxSjJGzfModM9CNdAgBTy2YANQ+GgK4QSpJprECc1nw+fNGj7iVlt4Utet0iNywbNu7M+uYmlTRwvApQdi6uEWKo42n7FK/348zdLffGdF6QGq0YvUuR9Cp8FDWZ7bPtxJ0C9lXUzLYzgl4edQKZF0lj+jz5emR1dqZ/0Yo1hFnJ/9OisHGT8/l9sZx9ndQ8afCEg5cYS2dLuJX/926J8McNiDlmzLWDufQUsc1qJGCk67kLWTmV5KtApUc/C8s//TeOx+diJtouxSJqTQ9YidSaNDVPTWbJRVZeDGiJOTZIBsAcipuCf62GYx2zmY843Ds5P4gi3JN7X6TYuVGEdzeKUFKchjV6+8FX2im9OyyAJZz4nopMOA5vwyhXvREGv+MUghQLbPGK3sHp1JrWPITDqB70pSbvzfY/a5p8OD8KH8tNZYQbzHVfm8xUrPOth7ma/uqP1ezzNFwmPSG37qQcKP0QaW3CEH9yD8d7FWT7pZEtHYi5f78j88zsiA1V6cm+c1Ue62cipFomhU3SA7NSLtPeZtwg5wtPtLvojn7madUmhzdrx6AgUUhpvBmTsBIu29pVXXdrjtcNUJnOX43x2d6Al6OSwjJxuqsPMcMd45Dv+52S2mriBiQZGQyAE3i+Fm9FXJr8r5b/H26tRQzVTStvZOsw7+rneWK0/dn4yxKWU5MGa2gVOkNPFdU6TUWYIJFw/aoY+EmHJ7vy+Lqbaz9HZ0M3zZI9/ww5XWySmbEoLyjGd1vkJPpxyaZbSfYG9U0cYia6oCVWuhq4BTsYGNXSVE0J7aU6F4WCo7qmU7vFk4FlgdbmwPPCx7vs6tCuyOIcJDLCi0XGuP5HvxyGilUleVFidflzDjg0xtmbh8bGoTDBH7dxB9ow20hkd58qJYfvuoSzU0PKlZ02pb8PKSHJj6wdyLHX6PfYdWxPL+apNs/WuCnTRIpzCzScrVP8vb0hK9/+OWNygx+EOZyxci2W/l/OnE7yYWFcIhKJJLSCXQ1OaiKPb7/yO5pGwcnAdX1ESj/NFpdpZ0p3Is6eK9dHbqHHBqRWEh4t/ZklcK4BM0MG7Ad2GICLmcoElR445y/1w9NokekTrc6IGC6dP9QCL1GbK3xgdf7eFp4N1dKVD2pb/HrQp3xeNfMyL6la1vs1DGmY6NBE/3jrvveiG/K3QqeI5tlym9H1mGJbuuyrg1iAMtig6ilpv0cVzM63+Z0ZBi59WsHPgUT3qTe0qgH2agjgA5h8Kc1UyPVqIvudpQuzAiw/u12XRvikwuov2P4Q73WSt0NPKTQWe5Kt/nsrWFmN22xZH0Fgs6bj7fPhIxzt/mvfZdIQePJJb4234r0YJgDlCcRCpZ4lsAKG4/1DVzbzGz1Ry0HP57bqLtNNuk0RYE6wjIKH3LbgNTF4iVXn2oRzMnfPlv0naHpLEkQhvTaSo9mj3XUSpBy3LEenktlNnERC9Yap4iyNmEomYfg+8bIqkKypIWKa6LEV5WlDEFhYwWrIpVvxEIZra/+UvsqSMxN5xFsw8BoFjuJNgZp8E5YdoxtTDCiZguQNN6Tl7iByD+mCmm3c5/tCc93SVTBT3JIeSd2cm6qZIQkNETiHxQ+izTTHS2m1HKH1XVrE+2MrqZtbHu0WxljDmL0+sL1r1Db4y6EP/lfpUUj0Y8GlvgrdTOEvoOzSc7JRqkcgeAyvLmegVi2Fdf6LrkEXvLj+q5f5TN8IYCF6WE5ex7jYGLqYs8jXYGxN7AYJqSJe/62V65M4QfVq23T06foLVAgGy9kNM1Ly4vA14bGjA9BIQfc1meqit08eAqz+fDaNGk5c9t3mNZUl+Ex5g3EHwXe7UQv/Gb9qJz7zappvPL7Zasp/J4se/9Rn7fA6sEkKBGQgt1WDJr8luifHPLupW7mw/8XRfdfE6L46v533R8BgEUifSrTWLv1fyuLTdF1YmBySX2/+S5Xwn8u8c/8IyxBJyfS/uGDBX1iB7+09ggtIzuY6rjeu3XGDNXEA2o7XOTZ/Y0gEmjsVP5EBTpkMCdjFGr6M0fA7XHYM9f9Kl6HdfnKbnx5yq2U6HGgEh2pGeGfLQeLOFElr0xcSqK/3sBpbo53X023zGQAp01XB0UOVGmIbkhtPjT9jCs2gjZuPDApdmwhwAPbrQAC9dbqyQKOedVbRxU9gqnt9962QZJGPsyckmS7t36nXNX0sKuoUQi2KJa2IhjGCZk8Bc6RwxB1mkuEHncKAWtuPWqGi+VL6DjNMm415UhcqojW/JbTwZuhkiVJRkHgOeR4P7vtUhRBZJiY3kkhUjJG+8OJMFEXJnMlmkloptM0/KH2jSHw4F3kqGoqE1mk3A4wcLwkrHy/wDSGXe0k9Z/+1Ul770A6zqAxOunUGC2V3vly84cB45Vkgi/4CHIlMb2wObx5XsDJ3dvY0j4OnubEXTsui9B5T9+psy9YN/Li9NGQP+oNoDs4BVE4/KbNNEB7CD/q3P67EpgBs43wspXg4WtJFWooyTL/13j1KYble+qMz15y8cxe2s8UA6oDtBfDCciS/ONXP60CaxoKkZ9z2XvV8NQsjECjbZV8SVltG6mkznTDNp+/vaPUx5XJD7hEqP2v6wUKrToPYpAhu4PSpky+bvbUhIMtkx2NZ4DI59fwiHVy+gVc6PgfMnu2RUMXi4pfxDSIH0+fODzYKJ8e9Tkf5mUxGdWjB8CE0IeccyhFF2EpSj2TvzAhuhowWOJeUYNHMkQ3hNsa+wvrnF3AnrjeltnpTHFWjahA0xUIfOIBgL9cYW9KPcicpRpmV4bCfQe5JNu8cUdpD23ZAkse6N4n4qFdeqlUI1FyRLSK4nFwnZvYFH9rqTi3bwDNDqGRmFlYoAnwIe4nCwlTWOXRXz97iK1wT4DdUj5YEd5y3SGx4NLH1scpOLWgTsAwpK61x049679iV8/T++xgqHKxxuHsCQuiUxq7afP++Bb0RceWEEqMV/sY25yVM+eMZFT0p8C4ncad8gTl9BMPBIuqa8kS6RjUZSnw2hwuMiWTK519kSMwxUii1sDwnh8LOGNpb2D17TMIMz4o0LnESNc0aQhw4/BqS9mQVWJmomaw46vSYK5ywXGZKx0eWxh6zcNyun64LcRmiEEWEDlyZjeeOu6/tkDvMt0f+deoHA5U3ZOGQoHzBk89yF4Qe1IxIqfLWyN1wVegjrXpaofBFhuLUipnttfRwK9eTCtIxvsRrzOEdz8t4GGlntWlamIyNLUbajXvnU8Mn7r6roI+82KxDuPkQtGRRxJ3tNXQ2ZIqh0tf4+DAvk9CkmWF3FJNbjv4z1KUXPCXx36BZw5l1R5y282eMsiZW5QkRi9fG9jsZabNmjTXi3UwtphXLhs+c2eS/S6dGoEPtvdlw42AbkEa9yVmdXRIPz1yeQ6Dh0lw6YTwldNhy+4URfE87G4ojnC0+M8fUmaeYOK15unHW09+6BcaJw3PMgfLISKPpDaM+Ycfskb2gt3tyeMwaZr2DvoiCOH9Xi3TUGcfQuOY6e8ULwUIE+LxGqTl66ExfsxZG+GMvcoSwa4vwpiE/oOJp0N70dV15ZmeHAj18WjNoON3QbI+52RTSwLglvksUMglIBnxZR968OxveH0ldpQNWNcIsCD9omvQztdb13sCJFitc/iQeqfs709xEvSSeXF/2rUAZGm5mFJUx8fh46KXq2Cxyz5fYxIcyAtJ9bVjFKmDjqzRXNJWldN/xFSv8pW4tQi5ABo/wL06M4PpIUhn/tH6v+Nu3Saz5SGGTUG/jRuQ2RJQ/By/mnEoGqruBSeJThPrQnccVTDegBC843YEVmRsfpVE1/wBKhgtf3W3RqlFFIGrOv4G6ROZa5/OYmoSQDzcWbs6yfCLLKb7H7MJ0ibTWmz8pJ2v8PKr9zNFI+VNqd9Z7NDBUWsQLz3OQGXGGnIygmH6PaT9a4cewd5fkSkCb3fTgdIlL2kEMdQcJ/Q1OBY+UYRtkYtEGwo4+q4aU/PmomZk3lofhAqkZoTD0iqLBR1X7+KYRcrijPbwK3xQwth1N1V+5f3ltAzzhobDRyJzx9uqLlpJHFIb2pzZB4yb8wnHuNp4d6U3Zs36AiyLl/mru2S2f8677xOp5OSUdx7q3LSZYSaOVRxsaor9rWhvcL0Hti5imP8BQqn0qbJcM6ckIUpJrEk5swWm59KJXqO6OLTrYn90HIYOqQkd0JVbZ55hOU3Cz1lU+Ksbv+kfSvvb9bHVAmtF1iFZSuJqnlUmv8/um7E964gapXThlDvxgLO0DJkR4/EIoEQTPgMtPeXo0JGKt/JBFjzz14rq3N9Vk9kZRSA2Hb70ec+jNoeEj4FGKUvEqoE6jw7rmoPtYeaCHnZGwbmofriWME1L291r57Pv1IOQmeCVU46mdlR+XTJcoAriTuzuPRaWNro+ej+7YisGhUid45X3Y6ihsrvd0G0vSbRWMpne/x/s8WlbGBw1jtV9X0oo6pc0yyAUUCMYz6dMpJ67ktGTAnpavXudMIUv3OkCfV1LXx6htiTh4/V+HqroGUXm951t7gWCA4Wb8e3VrFhld7YvE4l0Fl0znCkf4YwGG8JpIFBHI2R/tr5JxA55DPBKVaVSwADPoPtUSmkmuaw+Wz1LLUOML3TtGa2jGyAoxmtum5GDWfexljfoa4AIF5Phzqkz/vAIn8UU38Toa3sjVu564XrzPcHQLVZeQUqIo+uVtEaU1aUDzvNZN+i5NCkRNJ6FeOJO7XBqB8HLUtaU/QoPpVa1WxmPioS8Bh4DMXW6as+fg9e9uHR+G8EIMReltIYJBeRlRGXiziV5UTz42AxozmLDF6mo5zPGCHPRTc85jC+NzH0NSjzBI2oHUQE5uxdLd/HzRTd6PhMnyeWx8aLuyX1jei4/BUJq9kYD7zmJqKRgFhh2Z4SJzMXRHRSB4aD01aItnRiV5lKI5e0bL74FugjlJ7pkiCo+qFly8MIhPlRDlO+T+3Ub9nAv1v3MoY5JrRqpqmnItEt0flIu2koumzQ4jETC+UevisCnLJ752NpjYLqOcRurKwZkTT4j9ypQUTCbgidQLHYXMoxOCRGwHyRqs1bbDP26DbElM4oTUI9GXrNVpdhG819kZWfkGcgHgUhJgWL+hQko3IKCG4usol1ZbWZJqavHwFE/1yLvJsm0je5K7zGAbs3ZYaaPFqdKKqygZlt5k5S74AQv63Os7Dzg37Me7FZ27XP1Hqo27kziXgHGGTPW2z3dIMd1D+7EHh3xMG+ul6ICgUZ9Udd/8Rxo0u+gip8WWsGqfS0TFd+q+wrJxBK/A4KxzYS1PNoo7nRYsHXF/QbwABu00++rYhuunhOZiTotMIYZ4rlx39fz8QAg9HgJ16vrluXSnnOmULfica22yodr9GwhC1THtKi40AgXawUNkQXydbCLGR0kKPNyoolhq1ho+GmGTE27UF4zndrOQmyDVTrtBdsM0v0jZYWMrJe0YKmxerDczYdt+ja9/4ywuobQoIQ3nRpsJd2FtK32PlZwAXzV3Hcp4MpPDkj890VEkfplY9faEw7lPxIsvYW1HHYNxBtfN7Ik6xWNv6psshXpcLpp3jxwaCcOlYg3ISrP4xFWxA/U6Tb0TTz9/FMUVMrZfZF33fhKYbvf+NOFobb7f19wV9O7lKsTDYgqjhLAdexVw35Bv2weEvvPx+ebNybjYfQB3fSNpSsNaELjgnH7uALIvZWTffJyXmoGPKiYyZffMIi2r+2+JuFTz35ubZymD3ndRHTm4/U5Ul9O9TCrjZnttfBAjwq4wPXR8t/H/M0OxWhaDNMF9ZSvhYlaqko2jbJtMBM/RiLpr+7oT61Sxgi+M7RMIWXkWztiLKZgSKuJia2vn4CsgXIlXDgM7jf9zrYezZ7l5Xh0kborApD04+BxlshcZwDpdFDIMqh6bXSdN7xBTWaHx5h4e1V7KR0Gw0OAVxHK906cv1VQw/QDJdVVP4R4S4hrjwmtzxKWXV5HX7AOkyreed+/MBsPqnzaK3X39Ebhq5VGRxnPoEXHvPrLK+g+icR9W6REY431cLydmXpwXyl3To+CZ8Y4i/NDVI3PDGaje5omyomFMCezzm7HNxeWCFE9EwAL3XTQyxsfLPlVpzlgVHNkumQMG5fxvkMHJQtAjGNjmSViluBA7m1NTq0HJZUfSdR1mug2ChH63YsxRdTQAt06+lqg8CgfjOzXE4QfffHbDQy8BUYnVmpRNdR5Zl6d/XUlQVK5boFdcjl27swvx4QBqq80KNFNNJ3a5l21TFlVxMv3HsUS/8ORwgrfTFx9iD1kn1wrtrDTavCRGOMHbKteq2BvFmZf7g5Npax89soiw7S2sMq7foIkDHn2/RqRn9A1FDGyj6KcixUKi2sWeO6bQqNltTuO1rXqExF+YdZimgRGhCCK4dXcDDB7BQN508mGOyu9Phw1TMl2QoEId35Q+E2JiCd1lcOzrynxQC76I4ndxaA7YuHtIsVwJBwJsePsdoFjtzaEFn7Ujt0Qpp0E5/U9fYX7LF9xRHNfgHVF/ufgDYeIJkEJT9xfRXutAgl8FMHpKOq/Z50ee9cdx1vrkcj0ank/Otr8dpiaKFAmXlEWX+XVhTLBLWAuzVfMcLBZSwln+SNII84yWoWJwDbs7+mWTj5hzl3F9IGVnPQ8hb5FZ/+1taE0FPl+72nqTtFwqRmdesQ+Wum/hJyWrx7sSamSNwYrOB21j/KCPLXjNILTOYb2QQkSs2dI5WekSs6xYg2gbBTFFNCOqee1br0+2YPruK+LIyfiXQD/T3BW4qAB7xWMn5EEONwYfhiGQRkwHkZ47vUDhWHyt+gwdck0/NJyVBSJxoYJuKMPr1xGAaee0U50H6jMIJ1uWzpWaDEa/Dybknl8LOaGg/15TvBrTL+9vtIDDNIEfMVdu0Dyj8ywgFu9osOpcXCYpJDYYg5UuKZedK0XzVOc/dd4Saq3tp+pvQ5RJzqrcbeOmjg+E8c3kjH4/FFJtRhEjzX7NzSzq/Jbsk+AFu9XMSyrL4tWajwedS/Q5K9TxMh/Zoc9UrGYDs+DrDM8s3KxU1IUR50twqlA81x3xXOjT3UuJMo3ELFeaIwbql+22acwUU2CFrllj76Yj7TPd0farxtKo2oyHTPBHYVuVYbCBOMe0X9KIPZiUKNItWWeOnpFRGZtsM3QOWk7+2whvlk6P/24nnizqt1PsygeDn/LSooEEZby1VJxx4Duc0JaSaSA96C+2/AH/0y91VlMW2JwHglofSGVXWxHf2Y2ROH2f/FriZdlw0kNHb47dRvquhGM1wgesJjzMSpkAPSnAXFAzy7YtRLuqKUW9y7nEasCHwazk/oy2uc+xgZXPsl0SaFYoqggFErOs5thIdiHhTQ7Ux9YHeveTxl0ds1ySKtZIlwmYzLGkBVz+GaJDaQ+69okuGHS+1nP9fe4JEtKFpScFLapFu/9NIgPS0Anya9YHFS2li9qivu4kcJ9j9bemQRp9twDFnITjNSIHoCQG9GU71474m0Ig4a2YHurWp8Uzo6g8ISd2VVb/yxd6gUa7h4eo9CcyDTVxhzVFB4h1ZkX9w31aQvN9nLpA3faS0gZpiF3bF0voU82C8dzb6sY4FVR2onRrFswJhoeGtaJAXLzfoznhjUQozZU3u0oNECf+vtlt4m2+YHOiHQPngYCVr/tdxT4zMXsQzBBxDTwhCYSxqH5GhoT+Iwfn5tWixkOgWHqGIg2oj8L13M+YjAQfK+Pe3CgP8UloQuR7RhLj6E1EKRle00rH6rYahBJ2LhowWwdrqcgxBssG3HtaNltmsk0l3NZ/AkxouKZa1VtGJ+ts0cw84Rt7BL1aaz6TTap6sPvX7nptPro+cfkh1GLOnN7p8IkuIrYEfObl/hUNIus4ntZj7F+/tKEH0FsmTZebZHV1cXjcVySEhvUcSmPt2e01r3hjqkNcX5gBFPo1mMXjbjgCC50xbKt7vZN06ykTKr1FIY16fdmqtDZWRUcnzPW7N5SwI1dzgrVZAA0dG4FdLSKLzS1nUbXqOvcmkjiB+OqSINtHqOpC6qJEK+xfFnTHpggfN3pUhIohjiuP1ED788UgOdoWXTjgF3ccKwiIQFF7q1UcKs7/quCGoD7Cb4YR54+nYZc48whKf6yfR0qGZXf1vN60nzoEJrIhSZ+5P+JPkmgLkBgqlMN47envYksMwCvfWwEf5KRvAewPCGRaSRgcwoari8JviewJVxN/KNWzn5n6yuDhLHo6XO2mKfT9ijpFqT3pdo+8TPzh/CP8KhDY3Sd/em2FJki26or4hjE9zrlavGAgV1QeOB0xWIjoKnHYjujw6oIkw/p0l/6UpqYhqJq3Q1xew3U5b+c0iYBVWPyf40+KaveqW+aYNK83/8/Rshav81mfVacmxS/5eDVhIYVSzSKj3cCt6BtAgYlJhL8u7r/yfLyKOGAadmJwKXfk+oihN2ntF05FHFpjXJZZJpnAri2yqlGSQLYE9f3q12ZhQWh3rBQAMIuoQMv6P4A8ZjrvvQrNDAH1ms/b3I9ELoE/qwJsyAiimhzgPRWCEecfeXMxXm38xO3m9im3kFTUleYVRZdjBG2NbVOhFBgs+rtwRw2+jTRoLbqk2MuoTF3Hrdm29k4ogTxes8MzA2FgfMwiO0+DQkYB1SaMaxf9bIjY7DXO2aRx8cUF8RtF/1w+XdS8u76OUlN59HDan5AsCCdeonYkq6T0NeGQPSlnqxm4lRGmZbqyLQECgOvABGLAhTNtKiB4MvkOZ92CgR4vLI5t9DlKfAqdXOEIOTB89NgmoPZhD1v+VIMGOobM3PduuOo7NugbSrG1srjbNvo8SkdBgRl8j+S7wkn/MUmJKK6+8x0ALwuxsaJeJbgaEj0GRF5aeymCHqeStm+m+etZ70MCzCeHJWY9Gcu5GZ4O0b02vIuFADXZLKXfK9Q4fkETl0xBOJAMGXzEAJ+xrjSIlo1+hTkbyt/5FrEpclTaLEScPRg7zsYCyZMqK2yEZYi6MP1DJVD2zFfKhsIMs3ky/EhZwJPEfDTMB5BzbE3BLzHTLdKaSxLta2u7fKxm59LFPmcQNYDfBUZJNoLy8xeOcY4oGzfxcbgU957iGlN455jyaV7HwMebojdEIIIfxMXHOb6O9KvaLOQBUpdOXwoLF7wq9Jowl1IjK/gsdQ2Z7e+1vVNdeJJFE8hWfUQkY+EwfvW/LMb4rVB1q8K9tbc/wJ8RhN0mXtjWOqjPESIAVxXNgSvtK8TcIl63qhBDukufowe9SUWU/D3I2Lkq5OFYvTJyzTIQ4nCYxmRSDtdoijwbpUtfwFIfSwbPIzqee+eKcyTLGpFs6PmgjOA3N5BSUefBSu63UBKJwvHzB97zV3MUzkSbrVZMek4X"/>
  <p:tag name="MEKKOXMLTAGS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XKFGCqc1+ur/ZLkecd4XTq74Bwr8Y3uJEThUWvnm7wOWw+G9eNZN5B0iqc0JyjqOhZeIOUeZM0geojkQk85dT37iCNjyiNLDQ357EZW9gPBOdCMJNb2fSGWDVkJOMt7UIWHsBQ7b6/pZmqtZu0mooJ55BOymdxZpRShl2lxvamlKB6ZBrxkGL6Pu0avRhwyOhc9xzVgi1cDiqF1BLZxsSdWy8acJf/CdQchqjMRTtIHUdH71g23i75bZBGwz0CwVW/XYqyLo+qaJyx0BGwQDlWtnw/h7Eq/P9cJC5xSk975wZ+rLD4nttWkGbPqqi7XVCSZ1xUF6YNrH8KNkMJ7K3wnnRyo1x24XwEqhMxBPmkYAsDnPwKOvQgR2LgV3lVEvRfysAEg71bEod5HTlzHAGk0PW0Rdub+VRsygd5bZaFXrfRmepBQFLlYsxNEZdfHHfzJsTEZc9fqszTrkdDq7DWJr3dZM86ck7uYYpMkJnoXyPoxTq9IVcTuHZ139YaE9kM7lKmSxw9gSH7gkxjWJivoCH6TsMJofhA9/eJaQq9ZKIvZOIYHpwpUyfxqjTr3skD+2ErCOjBXFd1+N9HAc+LxMqVVlTIDiWPWnsXwNBCWzAu3KcsuaxhH3IUlcBHPRwk8e9aSa4RMRCq6y/nM77qfFG4Pj37l6SCAeYRLXoGlb1hutngGeuAPa0wUByltIacuFIeeo97a3JEstoAvnla0bRXH4Be6Oq1/FiJMg05otWmHPNTEWFGfForUGbkZJPpWBXsToRtLwiwHKBNp+rOwHKcDXtqtHXEE8f9WqPGvI5WFyhWL+NiPQESU93VycRI7Y/Ua8YB7uhx7JxaZSMxI36JZ8XiEwDMrS/DL1cXl/SIFn5tybRCQfRP5aiJ5iawz2Ao9zY7fYTdrTkPkmstqOLEIGuzTo8UthRwBre7irmFVJDFUmajq6FX51ClZ26t/5ZNjz0bTT9PIZRl8kjYWInWEbZ2Y7hn6NsxiK6I6TizT2QFS1dGm72fNueblfQXShYJX4wQnVL3wSXuVRSrdzoLx4NrBeyqPvjbne3hDZiSRXq/VgKUtowvn1CGepGosinoNBtO7OMO0zGNhQ8eoehg6gfGB0vhnnDfKKWjyKSXfT9Km3BX9aoJ9++t7Lr5NVZ4TW5QD1L5ZWsHuibcQ6XCzm/wbq4+TmRpFAU78z26tT5ZEk/xuSjX0JDktflB56lFt48AG2PcC3ekHS0LjiDGlZBDOBEviIW9XY3TdvFqbIyLvCBr7dHD2y8MybsAKHqb5siI9QcQKNj9Yiz0tfGQxJ+sg1fVtyai7TRAyDS8GrgbELwZpwkU1kz6P5o/ELKRsZm5Khb4KM+z6niQ5uMeSX55k/8A34KuvR53/A1C+zY1kasEsyj1tUZMxyiQA6Z0tgzPNZSXcKp14X3YnzdG7zwsDCKEwCMW3oFdF4Zv1UCkDHAIpfkk/fGxs+0co68xwETymb2shQKmAAqnHLo2js3nuzT/CW0J9tWnFzxYZJPmc6kwL11sqeF1IcgjGML27s/phX7IkZdBxRWLTXevRULbECaRBIiUq5DPtmsl6JoPeG7NIaCQ5FKlzcX+OwA66DeuYp+EFUjg6NkbxVUNKjfz3SH9wiWuYFc2gDgDH48vUl0aNhwcR8Ee0dNcusAjmf0qiz0en32j8QHLlXoEBPQoG8qmQLIkMFaC3sXc3H5YsSuTFTTXYswJnV9NYnf+X60qL098c4aB6sOF+5ieIO5d5pXrND1VztEVlJY4t5Sz8P0D6pzuCcnCaAfX2hZzNl1kCKoO0qBYtowo4tplHUOXWyzh85dNqOCPJR7EcP1+jzGA+mztadG07HY18IOt2G7Oh748oR6NYQ/G5pMgwIccSjVJ+nd6jnugZu7lD1LjeRxJQ+PscNDs68WHjYJtQvBTK1Nl0W9CBlYeMzjXpbUBYyqkQdN+msx9XmiR8rJ7zoBBNq4tRl7YrTp7ys8yWkxyJlh/yVlBLA1ZIp5rzqK79+r3Ph+AzXRDt0Ff6vovEqbisi3xAVHplqGdLRQ7hYFpP0IegAADyT/T/cYkLgJWyPzDY94krowUyvMViOkB/hqdOIxh9IymZjzu9uvUVvlTuZfXEr+i8aIOUrRiCW6Jd+yNTl6whUHcL5FNbDy+cIoH++c3HWgKXrKEFnJy4V3pF4BdIt8KXWECLgvJtNWRTwMgEVec+sSWo2nwj/+1p0Z3ULaLOfEJp30+NltIQ9eXnesVWfaCiM80s4g9kjZuU8tjaaAVNKQOSl1QpHgEP5aapHMTYqe7OfOQrQsn71zEjGRQiLbdbhC4HqWLJ5hxl5kddqnF+hpMi+j9Ev+owSbHpym7jNeLTLHLiMSr+Hm7Z3gp7K5WR6KTnNzukgc9/SXA9sl8t6qk9b2+eUcEaLqmjrCOonRHdhe8u8d3Z/y1DJhyBOo7+E6FyscHUn56ozfUy3qJtzXeMKTQ/6jZe2Ie7ULZglh6BhhsWdB2RWwOrsL4tCUIcVWHMQV80TreKgbF795MWHLDoVp8TARQuKeAta3M0q0YNjJcwJBKHdnb2Cwv59Ig6pyX1XclElCUP2UYe9jNNW2Um4LJ0dBhaHhefsHc0KDH4Fow4zSpBdFdyCAKYEYP1UXP/Ug1oNnqpXvwHqFLbOFSgGh8LgCXq2NCtbCqPwmDWO8Nl1H03xZu8Md9wOO+qebrWhKi2XxZ4JyNC3QYk4CdJFTf9KVKFWewF6aRGdzl+1ZYwyQ0B9ZoR1SBnXoEHnFX6ZD663H1+UViC1IlMHJazZ1Anxh/pApx1B5jz7rdYYcbozx1NCLKYIMo3NoiCM/ATLjcDKOL6AGg1WvlTlZP5kDidEwvzStYtF+9BBfcD/w9Qh6WN/I00xEnsmQOILgjVRCykYsqMV4LZ5qHg72dvKpgSwE9j2VPidfToogRVrNYJvKbLNUubMA5oy/YZXXGAjALNR9xqQ/+BXbnM3ANIeCYsunuTHE5+YLqO+lVKZ/+m0f0lCXyHcC95ZJdfr4m0yCtVpYDcTWt6ecyHtEXBCkrdEZtyZ6FcFiIqPYfmLdDLm2R/Hwr2OzA8Tk9psOVbrnL7NpVkO9XSj03YTDlUzza60Botpiv12PawCMJs2tnddiK9L+H6ZPzn/ODDXcli9Yor74jCsrxl9dadTXWEQw5cUm8r0OIRUIyMmJ0AqzYJKbxYWZzJ5NMB/N8N9f5HifZ/8Tz4+UisS57tBHbs9I+z/hIr0jWoxNGfyddrs3vkbYGaFveSNIi/ucz7Q7WgrtkvI6AYP+0FsM6NUhKN43V9nb1L6hU6+GXzrowqcMemSc+kRFRAb9MXmWW3GHe/aIx9twek0JQ92VOyuX+3ix18Cwi+E7AIucwJtgwTZmjElmcGpun+26B/jTaZD0Baor/M4DseELtz/AzzpmenzZg6gsLETTnNpOBZuwh/NOv3s5UBPJLLfPnkhT6LezMS5/qQC8QhPeo63M+TzFTWSog9EgVjUEi4AZmgP0L/jNevsJTq7wIPDFdlkKkN5oCGW4XnuixI48+OM2ia0tOa5SmM1nA4vTBupwXzhCnC3Oee2OcwCIDtAbhFTOVWzJxQultCzUh4tBDOnzdFgbjgNDp9XZsBRC62ELW4UTlLdPtFEphYz+Zlr8lJbDjNfvNbLJKgT+AY8S+No4y7yN09Q+i28wkOjuE5791HW6vqNFzUs/cpVRhIrlZRvM2pGV7rH6vop2itq/qTz0K/UIAy55hvrJpkRiJbxgMxEJFKDJDeAIvKRkTgM6KaSE5DGXQa21ROmkCAR6kC2OlksrxhXvQvzHjETHyd4Qi+A3Pq+5XBad6nsD9gLPWDYVm5W4o92/sjymxD0C++NLzeE5MJ1MHi8AhuhRiy9BMhCcqchqT34bJF5isLPTsUNTRHJro6V7SXvZmdDxRhBW234E23cPiaoJucM+u/gsEsyBgJU93IbbskYLSnti8V4McQ4lSUBStUUl/lw2I04FkT5Kgd59v08+GYtlf9QHwbrq5u+gkDW6QwDZ66B45ZGpDvNeIBZ6SZnlBHfA1CrE9CPkPqWHEgdtnl3TpCQtF7WS3Gup3V8FOitTYtpQIJl3Z9WML+lM+Dd/dmDaZvEOWvpMQ5ZUTkmV7du2uD4IX7Q5mwy1rrsKUgWNDMv0cjJ/MPj6OvMYGV0f0xywZa28Z3jSClAEsY0HW9VnJ8DyXlJpS9jfncGYK0srLcSYxgmvw5Q3e56fGLtiFlwhMp+SghDHTk6ZdGFhX7CXv2rd/MfcLAV1rgPQ/+V+MNs4NK9iqQsuYqldCBf1pmncIWLLSI8/kuDh/98amICgVi6wHJ4pd2z3X+HDarksiUCjPaaO0NyVhdYAJaBjQdDj8op6sJA77wHVS7E1UAsGmmsFZ/n+0MHaiUba6nAxm5DOeR2i/Pqi6SL1ejHkQSH+l+FoTmw0zGcLKrfLNqFmoi01VMTfKmyWVMp/EVKosjzAME0HpVGGBc/J4NXZmQjzLMM237zsS1U9p/XFkAKUMacab43irSn0oiPS+BoJVA8axtIMV7BulYMiaBH+iuAtOwF6mC146bHGcW2Hq3tbwpvtZ1jGqZmNdHQbZ4NAPv21cuxklLvJd6MZ7Jh5kCQpWELjkonqQiHieWhfOX3eDydBNZ6GOONVoFSqDi5VX1HoKNgxsiWO91w2VJ3erg6klfIsW4HHgnOUF73qj8xW0wolIHJmFp68WCxGnfVD0L2GM4vyM2h03aNzLhFn4Nabx+8g62OoXK+J5DoNiiSETjR6Dq1muDYSaWpqqryk1bWg2vZEXKjdcPO5D9qinjXw822bxP0tEwgUBMsvGJT6RZe4j8uutQqgQCpSVJJwlT++MHk9cpjYe+Y3cjCujaOXiqA0jqjcPFq3GSGX+HCTLfD922QuBUW3VYh2zqnhTUaK47wkFSvJPkEnCtw1p4AjzbBBUCh/c5tHOtVgVpaK3l3QkXR/YWBt2V6WhNlQJZrIoIyWgvHlneeW6ceIAQlqEGY5SMMLlYuUjM7Bo4jeQ6w9qSNqdCpFVF1V2m38fz+38Yc2gSfhkM539/6yYtmP+KXIEIawVAwwB5ybOmLbrOjaqDv8+tF5ixfxkHSkzOk/5alOoqMiY9QcTi3J0MAazlgtP4S07VxLGtq304d4gmdv0UdpNH7xj7uPhBnK8G3GRF5MviDASQ1KmbcQo4ALuVzVLUseRmKtjrnV456BqsmPpcuEcv6tQ7JPRgrk7mH4oZalVOUquf5dPxrZWm8lm1reqfkPaICFlSCKK5GGML36IQFZ27Op9ulTkHTcAPt2WV/JPAMoi1ceCYGlORIj/v+/V6EX56MivWbnN6Pe8HqVE8oFi6rlVoZLYIJ7qCdzbjQD7M79WV95jAOlSNTLA/yB20VeRWK6ha37kwSe5goh49fT0mAbhffaEnqqXd79rgSCfjphYi4b8HS9uQTOLUgYKI2iICZvRvtwjO4/9geJdrXmyKKrfYU8UvpOAu4UBXnvT5nXMTh1pRVkwGEB0M/dFfBWcpdH5d0HbcIVTQ81RQR2uF+gFrzT25clMhzMfPUDaBIuEFicpbWhQgmBYGZD0C8OY0Ni3f+/WDFVM07e3O2znGZ79ovJTKJbXuAxQ8D867KDCmtwHdtxFWDp++knnQY7INFQqGsKhpo3yngAtRH+4YcmZvikfg0wBoXTvm6eWedFMRGH2SMISjKB44pblM+8yjIHzstlAm8rV+KG5VR+D50fWMPi0YrQ6EUkS3LpJTAbBf5YL9OGBslUk0ntjmCHBgSczIVkLQbPavyW2Z1gPggJUPNjDMGQ7D1lfSG4ssv1EdImKzUNfjefkoH7DuV4G6S4u4aYKFQWgIm8m11EcHizL4a3hpJrXFFvBh92uMZb4U553Rb3SyaFR2sJRx1bfU6NBakeynrJUTHBz4xROKxHloqYfzqJT5Rl1XLjKDAXvr+Gs2bay571Ky95AHpl7ITq064rOUW2L+SN+RRNZBJZNDl9r13zEmPMyp5UeIuJEBiQ3CmzatkPdTvTx3FS6/vBLelfQi23z/i++gWGwOxlDfhOC74xY66b0QgjSNFlffuAwKiaDAfjVqFbljBztpZu64/XqJsUONgZr0dg97Wb4TPh3Im64flmQ1n/KxdSOEkt8am+jYeh/a2FiqDObPgtv90fJaJY5IbY8iymEGvIhAZXuuS1qPlLkg7t08v71CjquLzGNHWl+xWRp5lxNhbPwLtL1x9Y2N2DnjP8YpsNCxoasBYzBL2LnYwfgkVvu618vtfOhaWjm1oq4vtptsYdWUVSGL3MnuBf9QYS28ZsdXQ0wxf+1moLmIz5pZG+NDU2BgpREApp1tqlS5qS8GEXVx4VlwG07LWTFhM+wDkgMmqNByv3fJVzu4hyUmE/eYJgYYvaMvo0CqdwH5+y80oUuonoZOwDt8l8aSTKtU8cp0/US1E0nxlOhYcfcw15tpq9jTvncbs5bXOcqe9wbSNd1wKCW0ADsJAd4XHFbjVgdTl5rwao83oWi7JcJgAAc1t3k81xWiivlD7X1je2M/e109xPX/PrQWxCv6TiX/1kNK306g6wiiu2yY5/Wdwuuc2c4f9+dwDkZdA+O8cczhlaNuTKj7Pj7P9LEOq3AFLhLhyaS2+9Fr6SckI33ZK265YLaEOek1YjluQccR9KHP9j2Z7n4FS3kbtar40voILqC4QaBtrbNKG0R7nbI8pBcoMBTvQOMrWYUHdbx/K7b2muGAUUI5AHYfCXAvIHRcrjh5z9OtTJoiIXcbzucIXmVAI5VJJJ1j60LPF4YXiQNBj9tIRlqSd9slKGxv7SX9i9mpPfj70iBUOh65UxcQIAPfKqdTMk9plIKBLxXXhzV+nMbzeCe/YQ8gheeIY58tUR20GlWAd+6YAX0EIarumNhsZ2tZSMqjETPH6Rmleh2LBFhOU6v3rq8F0krRIPwlOENzsJecd/DXG+R2EYba8bRO5+SPObY3onN3vzolI4JhRSiPTmbruhVtbgh95peCj107mSUgoC0sGocZaGNirLaFifYoeF889hL2MzM/+D+ltvQzyzdOT8IQKlD3DIl1hb63VzLXpZ/+esmbEbQeO7Xydp4+ssDcZDwyee9c0NL2iUAB9EhI4byIZZY2GCpa9cfZL0sm7UQH6alkNcvrpF2M/oZQ1RSf5UoRo+2Am/d3SLofXlr5AsskahJo8QPf5E++IqRDXdlAPilxM361cTwdCvxGt/a99GERG2P94zhSHSvy1cQbZEu/LFFg8VXAFX5Nx2KiQi/s+u8epFuq6LmLa/kYuFgAj0OI3q/tA9hrQrR3VO3P1XcxjeLHKc5fmmp4A+3i94BZrvnxx9resfG7n90RVXSCLNyCPvPwbvrBiYtXKS34qzM6mEYEb0jsrMI7YzWMNg+vmqZLRNyXOcXkZY0/zbI7VK1lPF3iO8WHx1gHQew30Ze8gA8FeZxNgyaMolvc5TRGjSjAhyQFMLh7JFi2FMud69YiCP57k9OFwkNy5o36A2qzyvAeFhi6AXBdrVTCZo5KQI/5J0x+58ouzmcZ+mvuFTbmXQHjk2AHsdD+efISWJDWTHza8Y0mpUtmHaZm6GJG0IUPXC9CLBcv/BiBepfAWOYxJVNi4CYWedHkbR3EhCcAlWOgt70nMtn6ZqPt1d8DOjLvUgeRo7uAC+UHCwQ5eVJAaGSx8g5Z8CwEOlnwryqMV7im1RGifbKnH/5z7aqDPUeyZ0hFMx5UBrOOQHCgrhihV07LsDOwckSUxEoQcPOOJRvURcMQiiVKa3BNjt6NWhPGogSA/meJy+n/5ScIxG747nymhnZ2xGffYy3pCPGL8t3ET0tC0Lbzo2ZF/CD2029jTfDddexdbdnFIW6ihQDhnmHrDpuNEi87wXjAwfBdA3TbChrYro2G0hEvfwJesnC/pBAQ4zfI2HQ5JeRKw7ZF5LbJ+5nenwkZI0ctXBs1TB6DF0yPwQD15ZBhVybuLuK9ZFUkRK/5QUaPw7SDqN2Jz5Yy0fvd7x1/G0rxz7iJ+Y68Ob5nFR91K03oU/aQKhHFangMzw33tyv+UEo04E3jzUfru6vvdwKgkVelszXteldp74Jr3iit28JaK8WtUIhFaeEgH9dBbuzsEqee+g6FfwXL55QBE2Mm7kWP99+7f2yKQJoJkfHsmQEhRe9LXDUtAj5xThJ/AJeSWFPSoNNJUOxf/18/XENzZviWPQvan4E67D/3vrEVsH60lChdOqTaFd7eZqpQgDEfQxGf8J5N5nQgxXbXiN+47iGNnXb9h+CPI3IoQkPR/BxecsucnF+1GBYF3EB+NYhZmPx42kCYoT3/Mbm3jgpGyy+9N+2GFLLdZ3QaYhflaMPu1IbFnwOVBpkAzAS7SYI6ysVRIRLEXUqHro+G8Vea6CS1Q01CIfHum+V16xWEa4Uqr3B1TpW+4BRgVsxhq8mo5a6sD/X5Va8CdHTKD7Yp9jxdIHoW0misu4UZrQdvlUrgNZVpEVzln2xjgp/dTFUe/KJPN0mWatDtzQz+uq7DUNbmsRFRFacPkYjDNk8HIydzpKVRwxLc5PZqZoM0o8qMaIFLKi1l6e0jHOod87xZy6hwN1+bnna39h2FiSCwk6ClPfvuSKOcla31zi7ftL4+l3doFkpsg/F0qzRS8VIwWhqDyidQJSZ4w7Pc4ktLXfLddrQrHyCOhBLL+xAD/7NaMTHifjMvVdsJkCybK2tB+VYMJmGBW5PsGN2vB+F9Hc7ETGITDXVMuhN5pJMEceSWBXHKS2iN0Fn1DB69DzzSt8MPFb++CilKkcGbMrlUxcvvfmIAnuTxFNieFy0k6SOlcZxsPFmFoQ7dyv8wqs+1Zts7X+YlwBkVLy/+1CbIF7hRRp0gd2MP7BsrU+jtHbBlMyGVUFUAA+MNpXZBrypiypZf5PLiTX5PCQp9nTkbCKDHuXXDFQCHBEGlsfasauWVRV2J6ZAVmx2g/F58jfTt96QDZItXNHTJjIynq2wyaLMWFrVr5FsPdeWZ5nlSU2I2L5W86t+/NZ2Lt1eMq0MYnQU9nH9pjstItGl2jSAbojzD9QF2IYQUwX80nuvmA0mtAOo12A4bmT1bjuUU6sm4m0xXYUd9fjcdB7Kc6DfoDQVtEItqK8IaDgf+mCY5uY5K5/vKZoLqQaonrAtV2gTDmx8SnumlQrF3d5cZ75P0t+YjPnGOXVL9LO5gNf3E0tHMtKYr+94SGRuteOi9YXuQMj9YvneeCSuOD8rMXOjBf2rerl6NjTOkRG4Ce9RFP3c3ePX7XzH2JqFkLGbFVwbzodzWz08j+3ZZ6w0ms2DHbZ9/akncMOduma7nu1473SNYpCcJfy7rlO87knhi9mybmmhAAy6RMXpXCBHlNAIPaxbKWzjloBcmH/PEyftadlipR2Dld2aXmRin1oWxLybxIZZCatZz3aNmskNi/GanVKorZBjr1o6p+0m5JFCzMleIwF33Z34/89Fb1nYi+ENMiEBVC9GHYyMv50TLJMoE16RWQhSrS0fsM2QLjibiDrqR+9QjFD1dOtCErxyAJ7uNiXiiPx1MhFScKuHmawwlqQU/pesnCCtd11yw0ZAqurB363yJgKgRtgaQjfRTtRi0iFZQBw0/ZcaKpENDqMebklp1yoz5M2/uCq8p/V+V1fm5nJUug5qGrW3glXniM9ieLbsPRWqfnpBRgXPmT1iRgFHMwQjXMigX7DIYfd8hTqPqvbNTKLMX+5r+xTTciITiyxus9spZdYo8uzOBuR47FD3A0Vop9AGOWgD7EGeXVcpteiyVR5nQTgS7xjoiVRHPmHMyU5/B243k16vspRQDVf8fvr+xwd0eiD44Ob3oNAwZz1ktsthZRknbGjspOyadawAARaMOQXQgn/QwoLCQCdbbZGpQ/AvFoWsBu+TzqNwZIogb/jo/c/UROhzC1u44BOOcEEQkivox30JLD//iRRisynr7EHRyJIPdJScNfys7HhUREKZswgXkUo4Vgk9XCY2NHWRNJU1s/PvJc8qmWpAxVoioFXVEkTVndaJ+yXqs/U2fah8wWRELB0yjA0Iecyoii9pENKN5T+8e4vRo4jUSb4Wz+MVLb1NKWWZubotqq3z0xVNaKSeogdD4mpS/vQwKBumCdoL2rYyqiJfR7HyxRRRp29Avl6tID3QPt7DYemhiH4sgJizVl9G3GYNAaruoeq67SeoeAklBeBd4PmCwoWrgYLusp57bOghG5HjYIbSes2nlv1uHYA4fa42S/I5w7GfjdIcnt/LI3opiJ+PlLrrmqcsxhTHY+OAanSvtcve8iI+cf0XGKBkcJTIQUF5/GrVLzs8IcRFlZiM+cqdVeZyAGBJ04xhwDy+Ol3fqCUUeOBeYOQZwP42HDcE+j7kOh3h+LBCl35PZwlTsmcsxqxmfsucCIWID0ALADqJZIMMl17xjj+j26UNX7XTNl/it+vxr3DbypePpWtHxCwSfJXnoo9QHUrT0mjou7aEGWuK3mvzK8t9lnrhGGIC/pEcTdBusGIuI9O6GUmcrgw4m01xwhe67rBaLMRS14n3YeTlFn+JZCXDxtMP54AvN9uXHixjrAieo3szTPTTLbBw1lOY8xvBEy6p9E05Ucb0/RC3t7Bs0wPT2o7k6NOH2ZqCsEHTnWwVWBEf5RdBjEHAx5o7JE1pOgJmjk0XnTcrLVZsk9P8bPEIUBr/SeUf8KWEpakxyonP6Hv4/XmcFEO9RCxM09L05JdBlOYOg68+0OqUygXkJL2etQpXDtx2Xfmwp5+2B3a9heWHUri8E4A4QgM0wCXf9Pj2R2Cuhs19smwRYMKWZgF0oq0lIdjDRHWukjSNHXDnhNfCskjFJ+UZXl7hIEWlILM46aC1ZB8qu56qftXBjNM8chPlL9U0gStW0rU1BGAZul2QPNZrvsDwXG+1y5LfzJbChiZ4LRhRBDRpGtkYGFhzXD75WhPVHGDJ21N3SLAleS7ONRi7zxa6YV14+c+vE4lu9r7BBRvvPgHQWuTKUhvJc+YlT4wMozlajUBwkygumcmk6P30gaPvz8H0U/sPemDqPpBRNUCUFCaQFoExI/1+OVa4Oms4MQrdda4Bpx8SuwkNkT6P3ufzcnjxGKFR4QXLudrOtoxL8I2VyQBqcqPvQ1522JpYZq5LrvAIfXoX+Q4nf5kyAgUeIk0rahulA7RR5N59GM1MaSiYYgHB7b6IVRNsjBIhH5ZhRtFerK2alXVSMSr5ePrfxVpyGsp3m7ebp0L3l9j508mynKkKd2MWlTI2bhGRV7wKaow+Ghfj4zijRQBE0lTFEY8fwpK2TNAaH1mCPNGwUN4TEKr/o6ZJb0utGs7mG3g8nJLRyXphICV3KYEHz6XEPsW5MuZI6grwbA02/4R8qwU74reFVm/3VRPALE/zErl4u1v6HtwU3WkblQ1f4y7PBk9d5jzNlSz1ERTJTJlTDiDZoL9xm7g5zSSLCNK3h7x8+gZvHAnipROSAQfszFapDYgV5AND3paA+5GoNUgyW9DJ4nul1cYBg53oPVumE/xTKAGrUJrC5arX1DGtECIOJw3tp6DyhkWCGbTsrfWRiiNgxzZwcfjGsjZ4CITdkoAGr6PD90727lrW7F0+lbdU7ax9hJj4lP5lJQk9UY5x8TNMvI5FmOKfvN0MKBiyPhVRH6pNGJnYQUahrxp7ZK0requ40eDIBvdOirMiaH6nEXDOxxewagIDcZ5n82BUk7fyjOM3ZIicrfPhniWISXUZ+J/UzyVnBwDtetTwi+tytbanza6kZC/f/iDsYGhZdOXeowozqg9mF7vJTY9abYgMKfCfDFFpbz+Gy+gB3DOBmFjXLeSGVR3aJOW19GFbuSP2WB9NcdoVa82kbfXH2s4vZX3P3WYCqZ5LQKNqxDg4S3uXgY3ZAtOW3u3PVLByYAJ/PZqhJ+z5XQN8+avpV1hFDnWAI4slsdguYMMSgXNDGgNmirPH2pHPcjMiXUMtv9EPLjYgB9Ir7Gk5B3v5FOLUc7B3+OrYYNzeUnOi6BZhG9vAUgDMDXAFuY9bprA5TTXlNm6w6k3kVGz4p+EtecuSvApLB2Y4iN2mxL1F/O8/opqplUpIizXST1Mhj1C/lrlt3Wq9pPTFYDe5DEOk8dx4uibwU1P0sjosRMwb2wXu1Gsr3vyMRwoMJBiEeM3qULdQGm7z/oj44MNzgJeWd2dBvBgZossNHHtHhepinnmla5W9qALzsM3lgXHVMViSk768E96GNTk1UrrFmJvBwMGLo3WU0FvQOnRFkb0PaZkeun3p6KM2GmRyBj6Q0vesvPg5UEd8oKZvyyGW6Y18dj4hYs2EB+xI4y1bH82sRNeD7JgC3vWa4maLyyIoljcx5FtanWukpsKKE8nySc0Nz35gG8En+o2fNgTS08ZjP3Otd2xcJYWH0vXnb7kbAMdjqWVrlXs1doUfZewoeaneQIJwgb7f/h5HBUWBnNAscfsxtBhTYt+EmL1SCe9w3wo9CBHfzeVXMRUBV0WCvFEckZNkUQoFxtxdMyTaSk2GAk7PLsTenoN30jhCFqy3JQxCMXKZFysULOcg2nhKyJ5o3E+geUi01Yec4autsKCm39yJpUWWcr7yEM264nmZCatS5LoRguCdvLFXAkAoRchVlLKuC9186WELe8DaAdwpilPRPclWlv3Omj18sK1mNAs+40Jc51P1P+d/FWanMxbkhBzYztByuQp2x5f/0br5DtTmrV1Gyry3F6NqipGB9spb2+QetBygWqh+h2NQ42jqyx9YR4Ow0dXugJNWMW/5tR9bUXQ1rUQkQ7pw+zTJ/pPUnsGLKa/hhHkoNHCcDrOyUoL9sUpcl7euXrENmMON8fBQJoAwcIQLMdC5hy1gMqKEVw+xF5L5JrXJ1PLgGUwwoDNZGp6EztugjxgvesVBc436RqR2Vf+HwajRx/GJxhezgEmEQMT2C5IZiEPysmkN90cFGvg107GH0MDF0B4qI/OuNqpdEdtkXkP6cHdKRfZvzxRpZf1fNOGQk79XM16TK8aFzYvDFgzWSMhMisLcracV3464RvJMcJ4lZsFfWeko8lEMpVJeGITQQVgpBPyPTea+xxStnFBlXPyTm01IMsqTB/N9eUG7SeNvqVP45Bw9gEuI8qPdSIKPd5Aza8V/1afp8nMZJ6TzInZNnXlR7lvx/3zlACMyQdbeWYdod+bHCiFHhGpsGIxuVXh+6sGjzTTswR4YhJCAcXV/6ZgjU+B2HWv/6WF4bYgD++F3bD8B11MgyMziF+nJyxj9A3bp0JSRE+n31vRJ94fXZmKrQDQQ5YnhxbZl1gwzO6OFgm+f/oFuAnUIfHkF9DW6iaOtuyIhOf6MqIObndllOtOU2xKBL28g7002+9Jb/nQSlT0X0lIj+YXoXddn5zzU6Fue5zOSZj3v8fCzHIkZTgU9PcXScBmvqLslNIbWdvNhFxGn1+uMc6YF2mTi5kR/ShKiN/iNi7lBq2Rp5n/EE8P6EfUEloa/bDu7uXyCqfx56N6mTfyL4DZlghKR2Phn8voM5erbbRF/EIHX0LjnB/S8a+pXOTYIqEIdlFm5l8fqRskZ/nF3vLbiIYo56HZxKirrP2FF32osSyAqLZeNyPXd49RehuhD9APO1Krkezu5kgs3jxZNUdbzdjJytQMvfeSBeXAHpnBuxr/+/hymeurE9ZWbgERf53ZLgz/Eo7RF64oMTnr/24XedXOIjvN/ONR03Kd6gz7WxMMF+LhdrLNKKmUnHfYw3ecDeSRo5+vQin4IJ3QPYe6t0LWHZ/+emInFFDvO/JQzZa7GBb5By9MUlXVIfewpFYubPPh9tPI/l9QxOaVnGrz/x/gmfPK1FneTMvsndsooLpImAw0xOTuAqSjFesLbVyPEljAQD4+rEJG9OKXdBXez8JNgbWksIfENd+gAq1dM06lck8St0qsLtx0ZhZ2cZa3S/7FvsusmnCVf8MHES+JBImWsLPCOZy3E1JBMh2r5k5Ya+8ERbXigV9v15zwaJBhBQ9TrtSqg6uGDPZMino+TN+ihMi2RvgrvCr1nf0k3FuwS/DGfv7+pYlMP8yCMNwiWB4fCt1h6Z1uaSejTJJw1wr9Ox3rgKMuxBDVJwN7WIls2ustR524SxqQR2KI1Ngvq8/UlzhZi+csjhQsXMODnJfcUuq4SINXqKAz5+ywoa1zMtkCLPh3vqregt1XRM+KpaJajyFuDWoSo9Tx1hWmExBYNzWhbP5bQ2hZ+Aj0RZ2SM4CcpSnTGwswvBQ9JB/yHXkriq0zcULDp+HZeJgqM0LaPhgOIHDgKZFfwN+9jLyQR0dXZmB+AyqVwWm0DtKLtmC/Eb8dEhm8B+ckwFbahBpxQ+q0cYWVfydlL/FG1exONUBvZX7Bh0VEkD/KWsxeWuGFo8XgeCxn5jZ1S5AHwnhBrLWwPCG+HDPS0v9KsETICEulyXLaDNztkc/4BOx/XBOZrgu3gdMAgcq56LRBeLIWH+ShGxIZziKsJdoN5F7wrq48dC/bLhT1HjKKf5lB5eNuYlWsk92EsvllUAYLLrOZaxARFL5m9woS0m3LjYGTHTgJseS/nQnoSsWQifHz2UEvtbSNa0QW5933AYeSqiKRj9GELa2muJapZp+W5R6wls4LK4sbWTh52YC+7TwH2B1y7Zv2dyL8thDIkYzjiGoZwKmXw5k2oD44C2lq2bJRuiKgzs5UYakPz/cTvjMxagZ9ncm7GB+KQeY9JKveKNp4/voWfQ1WZBiRiSEbddxik/BMA6LUVuzSgJv7MIrUp9BwApvMvgln23aN5EgGQ4AukCJ6mT8dF64pqOBtY8+s2bqeo4QMEuwjCiVqBRHo5S5zJxEdMtIlVAfW5NK6Nbc8hopE89Zumg72zluKryGwGJ92mtf9Jz8QSbBTWvWG/iJPREHWuhcxfreg8zQc20/FVwav1pctbSzGQM9IIk801v3r3J+XhQH0B2NlbxCnhDuCZWoTvpVxvhnJGJ16w0jL8b6KOu9ESGtNDxzNeKqMWpIM+hC3aDMyODq6DJqpbkJP9a9PSGqTPe0iTFn7gtIrfJRkS8G/0LJLWCkD5KonJtNm/EWdQ4wOnqdWrRTf7p279FbndaoSJS7gp8Wz24jpP8SibuCIwJSjBL0yZRCEA1gJ+p1RJh21FRDqBG3T08VsRhgAb9xqaOGDRsJnRePMwWPOtM9VUnL5lpulY7v0eifTCsomTUWTLoGajLo4dEsfbrtmm/fXcR5cElohnBmHmkb+GDKmS9t/7cavqINDXQq4o60JKFwWiOJA0BYu/V6MZkI4+fnAPIx6AUF/Oj4eJQDwAa91Gd0wtrek5SFaWqqHGu2CTGpa3OtT1GzD6/AIRWGmMU4STNvIEtXGAPxE5jtUrHQHB9vcLcmO+DrSLJbvo2gVBKX8CHwwTz+mN+KRfYlMS2IFV/ap9skHNrw6Xcc4cOr8/2Bng1OJk2OKGroNgsfCfd8o4pJ0nztrr7RDpVYc6ll0VyYCuz/oiEwnV6m2mfNjWC+R7x0sOM3jZY3wRL0zNPfwvmeKtsXe0Q9oQzzu8iOpth60M4gPAAVpBxkOIJJGOs6Zf13hmOs9W4ovi0+jJxpm2KfRH4gDSjzrLP3AFLElazMQ8H0wtKbxUzOGcvlxrJxQzRYpJJ3NnAJ8SmQrsMe97pG3X5TuCJrx6SBdEuUM0y2JCggiEcD/V5QSvKZxDtESUe0DMTMIq9XWYZB68HrbGtvKsJARK5tOLHudUDLV7P/1XCFWOQww6hg7lkXuE76qB5F7QWgeZpyR9CFqWCvaWqXEIXui7Kk7H0gqGoInQAbdckxCfnrT8FOLyHaO4hCjasufnYyOTWW+LTnyIZD0EfPxWy5i1SZGx787FPo9Da3Aw/aDw/hds0bdp1fdWz8mZ9SHhLQwilc4FzsLYuNBRSei++hrzoiFSuRPdTObm3lPc8gnuMUO39yOUTe15jAAgssuD/BEXq2u/RrnjaYiLJbq56yNyJlOHKu6QnaLDyz4jmiLgLDqaFeo1CVX3bKsp4dO4urkz3la76okTPv8K/08vQXDjg3dnRiSHZFb7NHfYxyhXILDAW9anBiaaH0W5wYr756sYxFo/pYeIcA8u8gCxNjSeq7/Z+lyCiHbbfAmcCj7s0oW6fmNAv4NrHncC1qFlHy/gXOyY4xWrfdPnJj5h0DX06X9cuil+J5bcQOVOKxMbuEz7S24IAHZL1BFd4M66PSrqq7Q20DCC4YWh4QkUfjvJoJotKutJcwC6HztUfnOxfBcJ7cn73orXDhj4/fEgzRJ1YbEB37I/xeH4AWDSjmw0nA7efAtIQKs2VjIDYhZtMIYTtUO7ttzLOPzpJEvLAkedxD3bjSDg4qF6Kr/IbwAA78xUgbptMPsYlJG9jAnoCg0PJ0ZSb0pDJ+TKJnoQzsVepcyQSxjAipovPvRVAJDlqKnUFRYHIkY6zRDE3nrV/pcUVZ6iRjlmmGyYHNOHKAPYlxFAq455lVBCkZzJ4XJVZCqx5LEvvn0C1lxthiy6X1knKneF3rb2JlYjD7AzgQBitzUVCYQ/OyuEaK1NimuPee9GI8qH3vw0sPsi2fWQzNhChjRhB3Pa4wiodLBjRl+G7QRGuJ3UAUOiZb5OQFF1hQN7VDYtkHuvuBQiqtBcSgkpExM62m6WMfJls8VjMvY6PgNrMFEY2SX5mrvh5NapUcgrcI7hWqGu+f/+YG7bJ0gLvnFZwwSnnd+Qp3SKmWVsA2vhNcAgYGrCULRAdBgHIQP1qHATOKeFLTZVQAJfHwLT8CvMl1FB47zjtgLtNJ5cg+DHcLkWXl1yZn55C2RKmRjmL023b2687ci968bVXd+qzQTrT3Nl4OHoeEwJoWr5z67UXva1d/IwUItTLXO7SmNPelqop1NcHmrmLFsZSMU/TCZ8hCN0mxpp0hRTCuzxlJjJXFcVmH2m6swRiXnJILclvx7qDOVQS0H8ntdl6hoVf19L0KRAXeinwCbUe7LquSR6csFA0Hod/NfkzqhEoS2liJSvNOiPctiK5LhRrgQGhX9a/YBNZRUS1U0q8/aINEIxRkYo+1YWJOBOU9BX6cNtCaez0ybXwZsyKzXCBsFDviYxhWAAqH9P6e/bIGVPaV9/X0IVegyJSY23BV3bYKjSZZhUijrpIFuHoPBeq2ZPKDKmSkTD26qDYjejFflRdlumcmuWTu8zHHKIijZp7TSv91XzZjZConeSlCsO6vy10JDhPprkPvUM3ITdUDM+37lybGhm30vD8h1umyD2hTPLWMJQay8kThzArKnz7GFgc5iORGorEnkiYmFxtUKIFUmjweo4JpRggmvA/Kk/Gwb54rsB0LVlPqUESuUXV+Bcj5skGXjN0kB/h6CRgsiKDprwZwWM+LDUuaSUv5DQ2iqJ9yaFAx1+PrHJrmMLfsGh1B24uNmYkAu50+2tVY7NIUKKzIwmVylL+skrOSy6ndfv5qSAxMqSO3AyLOk5BhyOYPhBinsYCehf+E+CaMWZNMBM7tdu3DJTllC1AsQ1fFWGbv6rEnwk1ysh671cR+sWUKTLfi724bUUAuKwM8Cb1xNIqnS9dIKM/FKMIvzvgbZi11+Mc3MB2s99x3iNyuOYSxROA6jHIMvSCF04rYMFgZx8MbC/TfLWz+Qyf8iJwd4ILFjOOuFzYfUGeSzftVum1DupnCbzRgQJl3FXwVE/mgrsNnDtIvOHIgmutj6KTrCO74d6WtpTit9h+LxthD4Uubjt4jb28teO+kvK+VW5wbZxoIjqgHxohOI7UE/ZQCzobVXmd/pK1nTgo7vRMEFq7NQiyfnGhPo51FBEWGc0leAEwk0Wuele1z1Z/KtiFgR3QobWCMIGGK1N0TBN+zewl0Bhi8Wwaa08OcF3ahBdI4dE6vlZE+UgumFt145A2ux1YuZ6VFrSqSsY2C55IdFEXJ/jy6Zn3SwwKG4KjsuH/2E1I8wDUPjJh42tIOhTbpsV9jbgjEbAcufjCx+nL8LowjZj0zFmYprKpVguAUYNT4iorV3kB+DqwRROsEmlnQqh77bt1gcjp/c2cP2gUA3kddywONhvLYKlGG3J/NmviT5v7fxE2joXdV7bo00/HZOF2z1xLw/l8xtiRzpnGtWTz7PDTm9t4IRIj64marbsV8whGZ8lYMLFiu3ZdJzd5/BTuGpIo3a+NYbOn4JLjMjeUWC8+4IifVAkTckHV7zrUsQXzeJaCMcznPdxR+7lOYAcVCw4Fidmf07hpj0y6UDzBiItrJA0gg0n+FDNLBfh7nzxMlIZuIOHUurUq9mIAxCGXS5cyQuIetpjku5VaOSmCQ2dEh1rdLmQcer7BrJVsvopx9bzr/HsabsIiSYsBjW2p4LuxusLg5zJ/KoiaUfJfKokFY5Oi5QeHvezgy6jV4c3UFb1kPdRpIAL7557G17w5RZp3eXzGMNxars+XkPNmPdst1X3ODs+PSsga1ts9BKAb9zMM5XvofYOjEsdzcJ1AiKWY2D7Dg4X+gxD122paBpjTMbbUI/MchUdwLDDR3k7HVVYvUJ6g3QQ3Q952M7lq2KfX/eNXZiS2lFn7cHx/IzredCsGLCpxLv2glemfXMCKRzhTFUtQ2nLB2PlAGz3mI0sAFK4pxsaKQx3rYBssF1VCt3suuD8ag80fEbEGoV0UXAI6JIHkeu+TmK0GyaiC1j7gJk+Awc3UBLBdKov2q878npBhbh/M9HWYFa0OPWfW5hjKgJVGeQNtCM/NaBIYfE94qLC2TAtLnWr6iP5FS3BPvZzzGYKUP6nQsQhbNMAnbxj6q89kS+ZtMSShYX1rNomlb061ydC2k1ViB+vITrMX3vSIQjGcYSJ/2c+AS5B5BEd3MHxuWygMQ++AtXlLSrzZ1vt8Goj5l96w9TvddxyBAb9eQhHFMGaySK+bA4uIIWbA/wSUc/U9x61YybdcbiKE6i+0SpOBXdARcTuZYDirL0WviIAvChwE6fmN0T7w2Tpty10Jdf5jzvKwAxwJr7R5zwf4HOMBqKlhvf6+0Xe6ebgmFDuK/KFxQz+5C0jsuT57W72OSsTZwYL7D/gy7AzTvdoMI0rpYzR/cDxLkshHG7hOUI5LAr9uj51h2xUtNRkoOl5y6a7LjDRFlHZPdW52VTia7NSmHrZD2IHG7kCtCzT60riUG0ZdJdEoTGZjr57vi0fC7+FIfQvPalkToGywIMlBmw4oTguQyYAUET1wqo1oDQo/j2uatfK94qdYEiDY33tCs8BnBlhvlv4cHCWbvsjUw/8CQIjAj63nkgV45BziuE4ztdpqr4sCBzy/VhjhKxfcKTdU9RadWKBG1VDQaHVDKcug5Yvcg/4nJQsLRK0d9o2LtvuB7hd34TqfFxUTpRGoNhPRzHOlIk1L0bnOEQnEUfjqp5PUOjNvGra/No2NVDPHu13kPpIEFRV6LfRKkG9A8VlhsrBR1fgGGTA35hj+J6OljmC/5UR/pb1q/dokKkQVsLolj45lyI11b+FgpOf+2uq2/ldqC9g0M6p82xcMyoGU6gMRsoHst/dxWY5YoNW2lDzUnidv8x01TWj0Yxg9lKz7muZBalZRR93MPhjFaGKdQuMCAORWeUZ6/BkoWytwkwZJ+dF0hGZqp4v4gkbQPo6Ku4zkaladRTsPQiRJwBu8ZaBljS2NpwvmOHs/8HI0D3KMDr9Qvx9prKaL/7DX3D+kC3WP/picFqMHFRnJ3w3TgrdBHc1XLTofFovhO2BeDSbZftDZ+gbCKtHukDY74xVtDDD/0Es1zoFDMBWXeeL6Go9ibpco9Txm6eW9Y0YhRmz1UNnOKWfTontiJOrV4mI5+uBF5NtCGkaJ2j89TXyGFfG6D058oU8pq5VM5z3uDSyhB7fYSpmNRaB31FqwXwcowKDa6goHknwS1q7S2vsgoPWdQtJnN6eGnuyhpdMxXvD1HpTJ7xsaBTH4q5mBbcserC/fWoPxCWLnfLwEkCqZL6QGUvsIahmsx7GBBxgE089HwVhNVHy/9i78xGYQpJGqwsEtddKDVBuoe8n4DpBQzNGGPXHKZ3aXrL6mjpLHVOYtIw2J62V9asNS1Lp6AU8ofZXRhW+uKxBU5h8fMYyKBoMz18rgtJc5gwiMrXg/kOpCk5UIDAdAb/roTQAnk/9IcgY+7snwUPRMlFsw/H8NQWmbFkrKt3NxIRSot/Gct95ozo0qIfiBaKDiVkrFZTIp+Nd820dSu2tN2788bEBgeUB1iZDR1DH0O19VfNUen7mt7mjJa7prTOrQsNjL3aMePOwY5OFiSSeGqCu+0m+Edj+zvwf141AdtxA4RczRbc0qYabaw5ejvzxqmybn7IjjZEbmIhZBczfJpDIZU+7lR75/jpKgvX4aWeVKw8gKCBPB6sBO/q2eW5kttCVDLnheLgmNBZCq8K8owC9IYYGwC6aK6xtAQWo3+9HKqZYGK3oqxlZTL8YSvrHjblFVnDTa47X9/Y9lKIksqq2JfWLS+blrzNTc0g1GUU3LpSUEU4/lT8VLimOVZb0X8Hi/agcHJPw89o5PbDNACgLzuZLxu41/p5FCcgc5q96O2jv5JsxUnvePfdTKdgp93pYZREi2tgmAOEimCHfujX1NIRWHs0F97n6bJJ/V0+s5TZOqzSO6ETmdOe42iu2izADd81+rdGKqHbf/OubrWotXDcJ42190lV1DIh6zt18fZ1F82fHJHFX/Btt96qSGm6YXtCBh3+tT9/DS1hwvwwRFgF57m85fev2wluqj63gmeNhcUXKN7Nx7PKCxT9lWKUhZiw/jbXJp21zYajcGSbMHdYVepRuz77NplvHSkyHvi9r+nK/U/jOXu9Sy/Q8AWRu8Xv4EEZbe31TtWToEweWiLfgAvPIk9539CONZmWblz8XstZZ37Ajh28kuVprMUkJ+E8wp6k5ZVU9C1he8BfCqMZ7mcBhy3bS0pO6q/Qe37xD6qoLvSa7Y+Sg+8ZFg4FYYMZVaunQfeSOO0tJdN92U0Nvgw7LqN1Hg+1hgxi0Z7xwtBu5I3fGMe1h4iUu9UBxzzfKjuxD26wbMr0Dpo5bY/Smxk8fqeStyFaaCffdPe58i3QxdRfrv2b5T/XBtbYXOeBPj53veLNWsHwdQLEyxl8SSbEWkd1q2bjgFb0+VhIBOAgT56drrS6tEY/TvAxOLCe6ASW8fwE+W0uaIzm9DYWwaQU00YV0d9J7wybDnBC5gdz+c8hfhNgX8HhoplOx0h/IRJbqkOFH6K6WH8we+/UcU2KJ9j+kdOt+1qf5lDpBuEXSgaYDcx9Ny7FIpRbhMR2RAavG6f0/Pj1PUKN0fuMBqukmjX/KG+iS/OA1omDwFoJMYt9Ox9IlxbAsPFjyhCMHni+xk9iOizQmGkO4AR9UmuwaQByvubpOw1LFZgzuhIRf0kqvAux9qNPCH8Wv5cHQ94dXLSijOaRAw7Ky60ZSsWiYQ3wloWF71xLf5Mk1wQGAKp6jwrDocEU5kmBpDkMaR5YdAbqjjaT3sbTQZfRG8KcSL+DnFeL40C+Qw41oHO7Nn34wtnCR5MfTFnrQeV42TpiVxW4pJXJtaad8b63i5xzMNbi/8CMeShdmYMx5l5p9iChYTRtFUpPubEOvDluyInFcA2gh55nxNkGkX4c/B6TLZKpBYZ7n79yr4q/LGHGas24ZlXQrmVZKUitV5DZVkS8iKosJJ1OiTtTImyPmhJqD6x9Ppa4hVq34L+abVQOFAbJKI739RHFKbZHGIJac2UwfPjybhUT8qMvAcd2gp5OldCJiFkXsB66AcE+PPd0q8tAbSJ6xER6VOaAzGWbp5Vq0Yx3a/VGqDgyEVz+KIH5CyU4Uupv38DD72sbbtnev7TpuV2MV3aI00Yxr7Dh63DScNOLHKOvR3ZytpYAeQGobiPUpHb9QmtCkMPNko+KidjReIdwDWEsG9dJbnbPn4+YzilSHzcGjzudRWetvehHz1Xkyx7nu8KDKL4TClENCoI/qqLEez4mWNkQ2Uyzn2uAHp4nBbD9k04pgVPiifGBlGIr9favaeyP6hLQbNLeNgKIUDOzfsSAckcexWzofYMsb0uEB+7UJz9IzwcOqt/V49qRdwlFD/Jb1/A1BBUVcqRII0DFiC37UWzgWg8SFhjAq2JmVX+BNMbCkiUBUGLB0Qv+tQZL4pyJtkYV5Sdl83hpsZM3E8Ui+xvBXB+nEbF72JJJqwHQ5VxvDm9f6TH0OBdY/tTEw8N9S3yJ/VpOWDGr7FKd0ZZ/aulEWBipBCCzcpYkfmorr+GREklvyDLjyMJSaJJuspvxHrZtJgNf13UD9/JTfe5mJ72prIO55kwYy7mceEJXLxYUbLgRf8s9EYAbn16FsyISMgiEiPPWBQ6LCAmBEcik8C53LeUrJrnRUyqOLEBqHLAqw61Na5BP5Aiz+in6HeHw+3+kh3Cc6aTNhWA2lKa78ufbMjm9LxkEZ40Q8iAW6DNyQ5eBXi34CC4rhE4agZFiuYE37tNA38A4R498jp1LKmRLOcelbrJRnSYqTRc6YvwikAurAIr5wve38G8AoSTepmCpEQgwIJoUBZ8HAIAZTMKQ9TBqRinp5y6JTZWc5z8hFCreu2M87aiWB1c8CcUtGYiYRrCv780ShhtcbjoIpP+oVgRvEagoO2cjKQ1z7TtRw1nRqi/jKZSaW4uyfc3T97RbsK9T+tXQ7tPwNcB9AlMc9AqINa4V0DkKbd7FZawvS0fDMm93i7QlB79ei692xzBoZ8zraXDNNOJS9gtbJgsy+MCaz9009lviUWSPrSfQ1e2m+TWtoSo8CQ8lyK+fBqGUMORw1k5g4EQ8rMmjlfqxXRxVlCNhfRd8ZtCa1nj+/sIjlzngFD+NrzJoaV4JYYS9g84wE2XXWN2mr8qrCCs1jvvswYbU3X/kcKVaqjVtU+wKJ9Rp70h0xFYU39mJWAgc8BGMjyWl8DDzdcprNlY9Z3/g+OzCXBJDS256uEebpOXU/4hyM3je3ASiwRvdkE9iYSatkL5a3/VdCxD98fcBEc2nT9U2awz6Z1fwS1GbGbvTSNY7VvXUOJZbKzW/oZjWGHcGPIcFkYHGvL2AzzcWtCZkAciD+PMrDIHs3w11zK3t/aXkzfTy+5VdnEeYPAOptQaWNPqfijSKgg/nQ/FLYdqvZD3/Mv9N1G6MP1iuNrd8g2wdn+x85EFJYa+06Gy+65UsLT0UKaQAFCoJZbnFGIvy0Eyz+ukdEw0jgZzpRXel12Yu39n3Bc7djAQ6YO4qr/QgfA9lBGPrE5NIyYuXnLaVcksNiJG+Op+5KA8B1AmVrPVgSRixAWD3NWyeMpl8w4AghMCiGI90caCVCs2sBj0FMdopxcRO4/g6lhRTVdr9wofwcXYh3NRIxtz2a8JZQFC66gZ3B8XIqdjvkKZfqWGGd0M1K+ReiO+3jBQmR+VRwqr15o31MCbiwdpra2k5y8elmI1vF5m9SPIhQUHEJlG5C4RYDQLcJk8iDOTOWD4kFjzz7oO8bv4syYIbbabQ69wRr/T+Ld96oD34OtGOLV+58AdsWBNUoM7ETKNqbSQ1XEpBNfwLZ3qLzFn48+haFyoTfLRprBv7nznjoUyNJk9jV2Rpsky2CaFa24odYZi3D8QpCCESUQGVl2KsQAL3VnvciwVspcva8naG+ZB92LpXLHlO2RzvZaI1LyWeI81ZbPHTelhqQYbvlZrsiTJbTgBeQuftO6mvraZxGS+Owh/MHCzJHQ+GNi0dN6qO/hxxrSCDhzteGmU4iRmeSOVNKVhOlJoO+zxTzjBJEuAvIvO8jbH6weV57WI97C9aOIrCNO+ZF1PKpP8SxLnx4dw6kkRGNRaTgLlllNgVjchAvQxx69CapZ/v/DRAryFegY5ua7vnVVOGGuYLuIooAMIiPk+FNYytc28x6fsmO/HhlNDIiLh/enV0eyXqpti4VZksupwA0KRkOOwSdYbAdApeq1+IQpEF5d+OBF6qWDQ/O8TIpWR8IJkBer1R6ilIsX9QnkGvPxmt7q1tJ+HS1KE4qStjZR6Zkd2MLX8ltJFjnVY19542Gwn9rO/z1tSHiwluQAEX9Pye5X6s1eS/cUzKaqHc3nxTN1/8ZpuKWy/q9cP54+iaZdb3kUwU1ovrkrwM7QsL+FF3v18+yuNZWDz7XHwQGR2vw+usW1QeK/P52nGSgr5OB2s+uEbv6J4MmzYc660fmllyX8+rqlSTPLQrbmoGcavGMedDzbkXW/6/WrfwDdk838SjuC5GKfqh8Rnjp4qVVPEMzahh8YyRcprPNghXHwjVWqBXH5SufDGgOOv/rlSxjeJS5vbrDKx/N/C27cm4OrwxXyQxtHtOh3uZr5Acga6T0m7isquWJ/pwLCoUGGd5glg3gg8b40BzUlgvHYWaHytV/u7lT1YDwZNpOUKGFd6gf1E1aeGwFhRWRJdlW2FaBS6Uwh2ZJY83I92a+d4U10yPg9J1RbCISEP5gWWGEHdGYOis9cMkCBmNdvRvW9LHYtd4zyW2KoiXhweI+x2KfHeOO9wSDDj1SvVDcG8MqPSZOqJlmsMJG+WYWN9eKzGBza39srLQ59lvZr/7m4x/65IKWVOnI3ietgMdwa09Ez1fQmiuham/uIWF1XQ6ryIJRx3jgNSbbGCbhbdkN25+GjPg4XfLjLmXx3oO1Cxr8kfvIqMi2uL7vCaZwAfQfx9ruUt4ltD1TfYWlsXyQ9pctbnv/Xv+h/APSVBznO6AYjMbASQrYryuTnHVnpy/5GZoYwoUJ+uzVkBDzOAS3j3a15wdwOEpNgFNhuY7Mw5EYgdTtyHV0fw6i/U3L8BWITJMgf4e4jjlIe+zA1YkyE+6oRQylmUo11PELK2ppJD6SR0Cf2X0WxShcRgy/hIWCQ0Qw57M25MwkvmVJL7i7J9Pqrut2t+mL1+/X5ycyoUOkDQQbsJHj1gpJpR7vHFKIjUtj1BFHrixPQ2L2ppD0rr2pWIZhwqrrLq+094lE3bLmvInVu5bO9hWmsQ8BhQjBHEI8ygZGJZFvBS9w/z4rJEWt+grnjHLZW+wTBoysiIoOfYnAivliPAc1JwiMHxD41LCdk1gYfyCJm3CQ5LNNehlvI8vGPsgKz0QHbIJ3LZDgU9YungkIW7jqOSu3x8vnuhIDGT6jBiH3Ewxml2pqIGmcoq1zC6dtMvCZ2WDb9t5OJfNQmueFXezx05Zh8YOgye9TaOL7vIZjjKAK2059sK/89+UitYBWq0TBMjz91rGFrRS44u7essbHoBkSTEoPMax6kF9OZXRD+Z56hlj+Sn77M6jfMDak9Lf3ptDN3AWw7uEHUsvI/VxaFTAk0MXrPAauXc7CliuRhJ48CrA/M10nfEkbTvflxO3xOBcgulAL0rlISKj0xI07D5wKMmLqFv/SfSwraxQEarOuPfSCkvRj90quPQD22YcRod68VGsDnGP1tVtMcc8A1X6RKN/9YiMndHIgj2k/8TDOIVcO5J4Co7kKfXMD4Q/4ah1acTQVKjorfSSDKDc99m6QYVocoOx7KyQBGwacvoy9NIG6YifivS159vzWokl9vKPDKXoVPBQvHWmsfmECyRTV8wGLpPTmqNYBaRN1pRp7bfqJXfBWV2e1w3F521vHvZraJ6RKpFLWejJTgd5UnobNj3scm++QvktSYLo9OeQN7GP+Zm8DsM5bUwus6kMDMIhJdb67SObIMphLHFxuhT40+6xazrFSQBDpPD6ZL8Gj90Tf92ssr9AnWlel3NcBWSkG/d5YsBtxlREgPp+kJHZkRkJVBrLGGFRAzpnlE14xX+ezUEMNGna94zwdD84ZvYPHkft1utIU60yO9vCLPTA+eymD/YGcJJArmEDzX3XGK8XAIBA2yrXWcZ5DS1k9zYWEieTtJs1lRLu18SZmU3oWeCZhRrILswskDO+eC24Z8vxE6JTxiVlxBR/0AL8JrK8nj8puToVfrfeDAxSq+TFFERIMlyN9hid1BOPYKjMDBNHTOVNBbSq4gBixVYGm+FxQWVx0EYulBa4NYrelsNe6Hy02Dx4vImYf4Wn+yQWlz2s7zoiRwijdaFBDmfZfauafBDrQ9bSw4z/JtyUXaaBwf2LVPGAwVYOhVCJRa4RxAwCWPQjZHzMLDcuzbMce/A9hfKaK/8dy6ES7MeNtFJAmKWqOLnQZOs+UVS6jcKBKG1+SPuPT5FUCM0y/To73VV5lP500FYkpxhPt6m/bgVx3p9tJRXlGUIlYcDUArtV8Xq5kRj3XP8CMvOgr/W4l0GgvxmGl6nEIGQLNBBCcKEBGLHsdS3sTnNdGLFi0TYk53zxembE+1Hcp5r40No0nU6AeSNuLKXBO6eFnAdN0mkPHtn2AkMOQqpCcb6vE5X0IFFuoi++1qOGQWfW3HkA8OYXeqROvkpZ4dzaZmF+vDCNxi/QwjCwoGAlc2rZeoy+V6q4OnRAlKPUctRv5KwNR/cPiB3UdMJZJK+Rd6/NlXTrxgw9A/xbtDk/WBmUYB0a/bReq9Kzt097/dB8ie8WfA24JvCX/QYrq9JaesZ/rprbPaFj+V3j7NUxf1X0WoerMVKmO2FRQ+uOq6hYxx553TJvS23ewZ3UJpC62jCbmHstUejY1BAdvU6QQ6IEDzeCLdQY31T1Gz6xjo5yVlENhWVC8cAOTxtw0kqglQnrFn4jDnMHHZj+nwtlwZKuwPh2M4x9RF7eMeCRWClYPW/oo3p3fohd5zi60ZO0LUPlTpu4UHFUOkAhMOUM6BUDoUn5GL6LOMfmj8YjaZ3k84COc8zb1ZonsjAI+mm9wG2D7un3+fj3YSsokQV/J1NgEhbv7rmOFSubLLMHctoSix2ytJzTkjnVuzPe6rYIpgZUNxTcCVTa7k2fVb+Lrkzu9XzshB9rx/vraPKhcN6P3TOPKzUJklxyq4uUtn1oTaVeo75sD2VM+dzzXUoEnb/An02gQyLM4rp5FFgP2ev0gOOoapmARv6wZee1RMxoOMYRWMnmPqPH3tY7CgzKFsIgXL5OCsROlRHfFvcZO1Net/YMBY1Rd6fFh5tSiZ1qq8N3ZpZG2aUtB86MucEZ+CTPooETAk4NbrIQUKb83722TycRoPggSC7Qldgad8bwAJkzBIgBa/jmnIf5wZeaDe/dxCY4dmrFVF9zGSSqtPHW8tK25cy1Sf6RbNwAacGvQFj6l8yxnZvhfbQpJeaBlxdI9j+vDEf9DWp/odM7dU+s8/TqBHco9XwpSJYdVCoUTcPhev3Sh5KZ8Bu2jyn3gOhfGmkWUTj9hqUuQw9LA5x5QFvk9ex4sJYLuRRAVU29DG58V5wK72Yf6+5PFk6WQe4zNMOLldbCNTkor2k0XVZj1vbINOGFzMAUGjaRMYGgV1t2ijZlXZujiTIOZO2wv5QW+SINlacey0VHm53eWidWPHKo/0iZiJcT9meGD2rbiSf/uiU8gx/PKeFfbrp0v6tU01VOgNYbciiJc/ibwTwZsrR22bat8f70aQw7jwal+CoWraRDxQE9c3vGYWhEq/XOsjwnBWMqU1Sull7cUi/WB+ZSHnBmFtSkx7gDHNqa51V1huAY4trVEpIG/qECEfBjn1L5abiaGE3QsQAZRAHNZ9i9flc2+LwkmKbbHiF9b3YRJU6AeI3M2Ij5CddFPnBf3XHEGf+oTfYUS17Nl2HVWANfnjvlQmb91SKBDJrqQYQEMGK+8jRO+9nX5dZhN4C7Mg30VJ/rFrYBBc0TWeQIF/AoIXdJNlpEC9i3qpULmRixKPiruY4IsLKkJDw2z26NCPSNngpK/k6PbojhmeHm0ac/9Jji7YSwxWEydrBw2bUnUxDTgfh787Ld+qrcYnUmjt4uIPFDE6ejlfZ6Oel5cr4oGkbD/qVtQPAWQWDi7hoZznO9XEc7ssiRxdH6PnbaHeZ0xZR2vAxNsDY1SmdtMqbyXaCQyHJgQ2KrkQCy4KiS24VU8+87k6oAX0EiPPuTqz+EtyJj5HJ3zYQgdjbyVJ/7HD+BZNUX4Uf+Y/wAw1jbIK+oz1TEupaQZrYUH/FV/hfh/0HmO4XnnBCCJgT5ESPefOf9u5St2rs8T/mJLHoMqKKAScHY3ceh5SE0n1DXS5eP7MGIUEii/qOhj/7EwABKnGwY+ctBnyHbkFduW4U6c6TPlFTPelaZiNFTexyckST7rvq6Wt732/kRvE863VhcNBNgSDfAkYbWeOtG96sAp0qmK8DSG/WJ8oHIxLD5cXWdwR2RGRUzpOErqTonTMNoiwiabN3Gujf1+cQt0mJlCNdkxBJYiRhqitbEOlpoLZBSg6t3BYVDzsSKT3Pcf/2lGIG/R+Np7IiK696HCrYlFIjb72WPQzZqSBU2c2W3L44fFWPnoX4pkKSEOjZnrKhHGCqYmbRbJ2idsm446Hbxq"/>
  <p:tag name="MEKKOXMLTAGS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ICONID" val="2e5b03c7f4e678ba16f37c1c6ba920d0"/>
  <p:tag name="BTFPLAYOUTENABLED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XKFGCqc1+ur/ZLkecd4XTq74Bwr8Y3uJEThUWvnm7wOWw+G9eNZN5B0iqc0JyjqOhZeIOUeZM0geojkQk85dT37iCNjyiNLDQ357EZW9gPBOdCMJNb2fSGWDVkJOMt7UIWHsBQ7b6/pZmqtZu0mooJ55BOymdxZpRShl2lxvamlKB6ZBrxkGL6Pu0avRhwyOhc9xzVgi1cDiqF1BLZxsSdWy8acJf/CdQchqjMRTtIHUdH71g23i75bZBGwz0CwVW/XYqyLo+qaJyx0BGwQDlWtnw/h7Eq/P9cJC5xSk975wZ+rLD4nttWkGbPqqi7XVCSZ1xUF6YNrH8KNkMJ7K3wN7/izyMU3hSEEgXuOd6L0E8mIXDweZykvlV7185fhMYtGu5OfLFu+8puujR50u7H7tVG3HEn6zK01uZzaiug1oT4MWd4smec7/9W9MdX5PUOLp274pJCU9kVlzRSqglIH0N2xWWAK1EWEIMiq7S8IOAfxIxYns+dvSUSC8gDFlOsN33H/EoOKPrvQ0HMfX9Xh35DIfHM70KtbVOy4NAC87yx0PWPBestcZ5aiq7Dya9PadMvgR2JmBjhxwltBZ1719mcjn8lkAnAi2l6U7s9ev1Y/8DQ8EaofQem0VNzQ92uLiTYwbfZhFS+Z8tReji0qqusYnrkM9BcCsDmPE+EX1Z2KjaMIztnAg6QX0SXHbQYHkT5HblG+nGaI7UK3n2SveQaXmiybjbmcYZHYClk/mA4mwWpdf2mK2j4OjL8V4iv87OZkRSWRIaRlH6O2zAbrgjZwhkSSxRWSvqaT4BlCb3WZYyr0w+6opgSVRlKLIGsck/h4gGa/u9FSiwou3JRLpzveEvToHxL4XJMCz2uYFU8E1KrJwo+aabDYAvaBVanx93iksmf7giJgV4lL4dLKeAWLolUtAP9yH8aOBkLhFieYTDQ7+Oircfc5G4AWwij8p7XUgJzj+Z7id93TJ/OzfH7E4qqetUbVWQgnGQxEgwQqirMstU+uQED5O/hB+bT31+FtM5P9ICHhJkHjJbm4I3YWyVF6fDiLRXB5wr4J8pyXwa55+76tXsaG6LSQqI2pgZpUiHk8ZijKYfzGmZf2EXeA99fwzaIYGhXguT0GrcKNoiRBOJkoztsAZJs7nkE9yIKjEDORtPC4ecm9kxDnaa5pgOTUbMzHarn11pa2m+1Fu20IX/cLOj5nxL/gCtCiomG6I1/4dzoMFZEfY1/aRfMKZw3QGPJcuDWflKitqRABg5Zja5x7LGrLvTKhboMnOpr5Iw3KxZr8OerWpJZu7Dn/RoF4EQn6YrIMOoGjy9gtb52ks89pbsQIdnKc39fy1ieiJvnOZywHpQx1By3aWmUfstHf8wQxGROO4wGYgUZ/840ULP91ehVU/N28e/LrXamZNi4muTHQR+hun6wq5wKPRJ5/voAF4VZxRYbYovsPqA3zeyeqRDogRkNLrZeO56IxVG1d6XoVXAl9MAUQaBMUh4xhEnF9WCr+sIF4o5Fp+5+3Xyz+Oz3UcShbbM6tLyX+f3Xbb994q5D5zO9icA8u2pvYjIyx3OGZZsOCnoKue2utUZcRn9Sb6959C4+sf/E4CRT/kdtMV0u5vv7K4FZOh686REZP1I9u/CjtajzF0y5ola0CRZqLHSTH10XgMOx1zmJBfARd2juMX4N+OBdwg20Zgs3E0zhZfAIfy4JmZAi+Q++cKII8QFuyThVEXaKCITwJ/B++DqmCe8e5X92OvVUmSLfWkTOFOKiuwYX/gRNB6uV73ORgELaLqQTrxq+hDvO2j02UjjoTPl6yePthNWzbgcRM8TFxbEjHSbu6K+6rfqv20TI+S7BG6dxvriKptf9IjpcvkLJjdj7M0utq/VCF9cVhlsRt42hH38LjMJz1HY9Z3RdvpHhDKQdMQiUITjoTHu8QRv0ngv87iz0WPPFKN2s2JXtIn55lbGD84DCWAaaByxoRStxTRBaul0AFqKO6LbjiQAAhSzq9KaLgHvxbR7C9v/S5M5eYATGRdq+0FfGob7+q4is9cxkj5BKX/3n+S6/hQEXKc4rDdemxJj1CG02a+6dYPg3PP6C0KoluVn9hRm4xLhaTKJqepW/fqeAP30MCaEBIYpwBGTWC3tCo7vytLCTi9Bz6KXyejtxiMaWP4HO0U4Q4CvaOPPa1rFW+cKqgjRi2bDwfeskAPBwaBNiYm6S+h6kyqWme3BTofi4W1ZA2xoCYJWAQ3CeXpW8qMz1b8xqD4HQQjTBUm0OQBB9bykpvkqHgFau1zslvSAGXmEb5Y+UYBex9uazB1IVRTtRLN7vq3NnRSkg3Lejk79QNdF6wyfPNa9wOe2bQwVbvVYL6hDdY7x003ZNimLi5gIilAXjX246XxxqDlzUSPfQM2FldBd3jz8qub85g/AmxnA3PGwB3/DAJvB4+ARI/J4MAnUoEx5tFjG5NNnaRoOoAjTi+rFpxwTrq8xczEEvWj/ut2uTpeSQ2VHjpANlncu7/K7jigBzcUDf8vjhtlrzHPIpyrnEWWMvoF3jflyEOgT03iLSzYTcA2b1Btr/5cjLmHaAEpD+C2XxmBgHwjihTnUvIZU82qmZwU8jrRR2ojVHLKgsv18Fg9txrkI96QYu4Yp6zhy89sVruYxPRg6I7Vgm6VQYCqJOhGd4/mxEk1YnJJOX73Gs/MTKV2OZF5rBETRel64ytB2DYasCAyXumimlj5qaEcaBp8rf2beWO/wgLVmelxBzQkub31x/CcND3b2RhCd90H9NPrvxixSQqQNlxB4epAZfJ3x0qhJLYthU8ruSJE0fIGq9Z5P2U/8ZbpKN7ecp5XnWTpbuzrPGLzhFdMp++HDmMxGkQWkfxyg1HITd6J5Q1KQzvo3qotBtXVP3hEClCcau98AN/DH6fzSdW/twySYOrMm3tEvTK1BcNTVwvWAp06+santqKBc9DJ9vpHw2Y7hqDaf7BwPwxEWH8X1CDyzk5HCLFdIcApR24hfNmlvDiKS5ectsBL+usKVZ6QevHB0MsL2LqxZhX1DSShcpOPnrG+CMPjKKn3fSplnP+27YauWzBm9ZV3jS9i85Hx1svYBAFRGJYSd437CbOekd8o6a0AAKUDMznjv/XkSIo2ZB0m8U/vrZcafuWv3P9oO9JxmXnT4Cvr/e6NF+WfkThEez2EUJiueDIDqPYkNXeb7YZVRLXAtPKRXWIUjrRt+lBKv7BpfxNwIdvlHTN7UA+X2TTgDFkZTcOfn022J41ylYtIipe+Fj0WWztP7bVAntY1kwC/eT9N851iRRkV8LSZ15DqS9N70gWff+FHbrTJnrcqlsXa3AIATOvPsbZ1ExFgG7ZCU6hLXyWqQd6+lrIoR4GGmy+BWm1WO8R1uB+zKwFYtZ+Rweh0TXiAubyb4j0tVml/ba2tgwbsdtFAn7/0m5Z2rEWQRgLxIktyz7+keUEyyqphjDAHmrv8oDwA5KM9NGEgPlGM8MRjV5NqMlrpgi2CBS3bNQY8Rkdv+BsUoLbZBUEs5U0bY9vN1aqdQRGXncR20I17lo7ffCvteaj+q065Dsmypqn0yOEIJjAUb2NADWKG8di0Kc0nsUPkyNZRqk1BAhucT+Mn/7+7VkqN0TbDGkJTYbMYx8J6fTkqL8CF48kpGGSh97iTT4ODyshTGGd3EtY4TCtYpnGzQGktyMXvF9u7PwPeAV94nIv5RRMfKnGBUJuZXF1F99aDuO5JfckX53cRQtNcX7BPjJf/KYE/9UuN8xnIb3pDyFEbJAZg5a0MlnPe5HYjK/z2S7INxQEVmvN6vwSn47Yn2FuB55V9zYrpBgYzp0kdZLGg1beJIx29W95aROnt05MMJK9zu/yb4R2viazC/ItYpP9dhvlYVoTW8AMeseMtUTdFXIujGIAiTY/+CqSDFQxD9t2jrkv+NeOYWOd0J9qhctzXh2J+diK1/Q30ymdmefCeICD4vlM+agmJDHRZNsi1WxPw1WYZSX7+18xxn6POmA4Gj1d83blAZBHqb+8bdbcAWKeQNI0RXzXT5+qDAA7gV1P8j/wxAP7WpMKHAXKV1HfauD677CESaGHSRnOZ5aCceNOuOFVcj4KZ/Ap9kvvX9xKRm3+bJvxTTAKr+W+O6SQJX/GHcaswgh4RyuzAfD0Bs7mKp0GyMJ39TpM3XRinHdLHnQT52dpVBIuVksAlO4xoMSwcXJVMC+Vl76uUKGUZdMhvzydkEX7Pzuix3uYM3a84LNSUfkKAWIJwIgJL+yWn7xEgIHMA/fhvAWGFg4CUotjhZwwk9RfZ0y1A4wQ54KzI5AQWf8xXNH7R8RYiRd8Vdi8Vcz7bRwogLi0Y7wxk7Abr+nvMvJpnXqdLP4S+84bLbRcCadKGfMlYvHy65k5bSfbsru6BsVVSMaVSl2N9SrwEy/Bpudf6WQ8i8PjbC3aI8mm6peJUbNl0rz2xjFfma6RleWV+0n3z1jrzhrTdic7DE6CDLdNxh4hbs+RHZRovRbi75KrsOUCKwyv01BFBknzZcUJB4zwH5j68WPEinFVispFJRgOvDDG3WR/w8WO6iqEcnbD3d+uxEZbnmjyGodox2u9UiuLWwiaT4TjQJX8UNLCiBnw7AzybQiQTu8CwUs20En8nDwO12wA2d5APXfcBbpFcVf9zF42CRqOqikgmAlx8HlldCMfPqHDt27LHPsdRqmU1TDWGVGphRAjNY85bXAgvX3Bu7kHnjXQfL3q3gDJXW9JwFeubhxjyus8C+08USFluHxQegZ39YnpjLdC6QEYWp0oyABZVvlTZIEgEOLO7Mmz7VWumYyHoLfL0drbLLAuKggi35vp2L8fQh4EKhPBfK5ozBEicSrLk2vHjRF5DWNI01Fry2UIgPZQHweGE+I7x85d/Aamd3XgA91nqyz7onbM6JjpceWr09wPtjUysazeYaK3sRc0y9RZ5F/jlQVjlGcc11I/EDZadsd1hvAx5QbB8KYbw6IJ/HN33g20ggMKPJ4uknGwxdN9qKTM1ttsLe+QpmCNGbrBr1ql22cU2wq3aJLrCDLH8crt9QzcbiNjbyzf63y1yDiHRQvkploFSa+Bj+xAD1YrRYJN2XA3d/9HeklKPTAOU7vcx+8YbPY7Hd96vdMfhVQzygfTwfy2cZo8mkkdffNakw3RR3b42aRVmFrXIOiHNm5GzjgMm1MsbM86HsTsqJHx+lkFPXJvV1p7gPQZC7oRtrV+gx6ClT6FTzhDIK/5oFTWPnwRu4a7uwX/B2juYWzsYBO8fAGR4iPvx6Bdjshoo/e2GXYCvkVp4RwBBKIZLeE7ZYeUmdTG6Wm0Id7pcth3tsSY0VEvO4bEwq7+OaeL0auYcIiE8wloma0bGfKWe5Z/ba51cvt7AF5WWzH4n92qnDJr7xIBEFWRgO9XGU/Mc6bFgehcGi30OSq9P0vg0mg49/ssWZrs9MrYIurZN5dWsCLIMJ+pKkVZ15WOp53Y780aUk0ZtBrLFc9K7wwlhOBHuuYe/JWnDlnR/92fvvLpIrSJNr5iHa+J9FAf4VpbHsYF72srpb0jUKOxkT2P+b+ryWqzCxyLtojl7T6RW89A0H8GIiEZIrBB8WRWOWNV7QwslD8oBdkvdsAdaMup83kG01vecxalW8zDUkU6EK4xVz8Yjp/7hHLUQtuFX3d0e+gNcZ44SnJg33VJ7/OrBhrK1ZsXl5XAGS/xqjrafBFYL1XFPPkpVoWNPW+q3dSTcsxzet9n4ASeNBxHt9kJ5HNZbr4YfvNtpSQywHZB0T+VYOCFWfhulHq3CyzwhWybCvfGfWTP5d3hNw94pqowJ3Y0eDmW1yLC77SffvwlGuOSglBf7wbMRpW/Ccr1bvvOCTkWxOQrJEoShfpNlDv1zqKuAcFXyR5aiVQPXqN3Io2/5PO8y9qWSIrtjUgdAgn2m1hTf8kzN1WvL0FPseWxAshl3zPvMyeX2FNXtMwtl3GIKIKXEmQkHqsleOsUJb13Dka0cKDP13Fp112ZV0Wd3g3RP/SxHX1O/plkGmYHbKPhZmcHJBS/UbxdZUHpgt4bjsCSaTGVaMSY/SRCQLHKwJbeLskQCjvK5TmI9D0Uzw+/yAr8Q5kVw45YJe7tqRzZjmeGvQGLX2oqKG0+UsgLz0/a0hmKRVg9A0GoOnPP0calsETiLKe7P5hQzUmdhhVnZKQn/62+lhJb42B0OfCPu5vPv8XWIpbvdpO4ix4k12WLCdnTlcJquO3/tq0/3UDS6XpHytzyxPXtv9msvgT2Asx0vcYRomXlS7Mb21nVzXBV5z/wvaRO0t1x3LcrDm8SOmumIl3HngNfBm5tQYiBPw3uDw4N2+qtjpw5dw+GcRUPiqE+AH0sJ+oZn6l20h3pXmfZSo8Nn2UDXZG6ZZeHvsQIbHkf72mBPAvFOqLfA3iKeZGbPuC0gvZnC2v0qZIIDxJcgaikxqMILTSQDX+xBeqW2hyJL68j7Bxxa2VDedEfAv+HWtC7be++CP782HbBiL7JBX6E2aa+FP60/kgDrZkS6Y0DBRHA551GPOEDXJP7BJOaEb15r3X2Jie29/Y0MG4edtBEV7plImajl1QX4EkXdjNqT9jWUTyzO1FciJSReTQYvTQ3+P/WzdkFjChwWbRCsZtZ2EIcJlkx69KrxdKbYj/hCQ52B3FFOh7gNfA0h8fpmMSWlPXrpyuga/rERCEMCHlehxMvQNMeVaoL3G5apxgGbhWdQdrbUbyzlvKhH5FLg5F9Z3UXvGu3lEOLflUaiSMVK9atV/xHdacB8o9tyTONyLntSdIf2853aBK51YqDn5pFnDxVXZwE+BXmZCfitD7LjLnwlGvtoMEDYVscfwZgmSQhYTMIL/T4ApVzvh8ojQIsVQL8SC0ZPLC7QzsfjM2BdPHQxO5JUTq+hBhhG5WThld7hRxmwbRa1JUfTbJEYBoPpWE+7o4B8DBf0xZYZ/zEaQ3/RcBuax4mpoFGRuvsrGW7N9EjiK0I9Sl834FHHDQYy9t6rVtjbT1XVN4OO5CaCvo2V8AjizM+UCz/v6MAFoy9M9ehdjGmEou2xTAIaxUzQ1ixdfJJ9H+iPmTLl9QU9h34DL5jft6g+VRvZ5e4ULnzMFy6/K2m25hOdXHrYxtLWtmqKQGi4a2tjNPKoPZSCLWGpBtJ5O9PkyLI9m2d9aEABMJ111K6eqZ9kOT9INEMMROa6YzorqcdFVC8nFsNvJy3b8FQ3LZwpfsNQsiQ8+lxadPNtazpoGgm2evOtpBQ2Zn5KNiViRXu+xFHeEk8NGyHP5ZUdTu4BShp4i6cnp4Ufq7Ik7Sn6FoKXV04Rqfe1cdtp+4V7ga9yHvBjZaghGLin0b69vXzEk09SAueZYRQWLksRKu6bKC92qX7QDSNNkeQYY/n/H7r2PJtdN8mMIHQNKd5Je0YiuPHEoVQwjXgLGPYdPZ0Vu2Z0AGLcj0u2U52Uq6NraZnuy3oRcAG6V9eaVPu/EK89FtCQhbhQd5Wh5dQE+DLqaVJYg6hgV0vrjfNrFd9ify5Tnhbym2ONCKgLq+iQcoQGUMN+mcEsMk7eeEyhLiUd85CdbGmT02nmIviYQ5rg+pUWmlPj+1fT+RwiP/mwKjlQSlSWChSRuTwtCI+H3Y5JkRbHsFq9oTd/swgRjRj3Z5g85j6VffuskYxYCQrEa1uMJxhrdIoZ9uHBEt422DdnS7znqsEciej7mMZj3EQC2F3/joA637EDO93WQom+M8HsR3JxmJcpGOMTm6oAtSaQ3AXvTDhhLFobWrWUGnmhxzvr8SPEBjyn8qXv3weBeMoB3ZY8GxowvAaRlUL2RybsO0+vcxNVo3XC2tmxtUuGdIY0JQNv6aRMqpunZ62LRvk7WFfTda8RCYSqO/woizsSW1HYqBInBp9tRSBeRES3zIZSE+QOdLnX+DfYl+KRJ9odffwbutXLESld7ukveb3cYWblJihxpLH+ERrd76kpwL5DW15UuZrrM2H9WMspWq8vIw+7dfIV2XRnr/2vR0+wn6koTovaitfJes8LxVrrETR1+OgaNxiiRCSjSXKtjcb4cGkYrH77Kbu9il3oxlgDNsuZvznzwttuVb+y0oxbpy99OWck+27SlR+F15qpkRq1U9IbkF5KQSyh66gfEcV11FTcNBCCJc62THGAKFI1YGNQbxwPgvgbEDC4xYQxtxp52Pbdd560/PzOD2H7BXjIcnrtFy7Kp6ZZlgnddDhTkrh/+oUcuQO10uAq3sfMOd/F/mws7B5uy0wUVPopNn3lrROrNfLfkcI8WLqzOJSJGEHhh+g6soyRfaTaqeHIHeMpVyrZNSSYF2BCknGhqtYgziz0c2jgpOW51U7Asbhle+eJQhnzc6CV1Y5e05C2lN+cpjSrPpLE3M8evkV772n89h+uhJ6Na+bvbGh6vZu4Fli8AIzgrC9fOuwKcAUrfTCYLPSQSCmO34GD9WFJ/jnoR4R8u345gJZta5WKr7nokJSKXfilA7MjOPLZ8EaezDZk+yhN17ZCwPbbzPis9eJq3ZPp3rFSCk+KQM79LYySDFYeT8ueVaGcwVsqQ/vVE9KEpvzxXcPYsqd/cKt2mLwsGvxNmgHFECkrexudCwALmZkvXaEjn4hCvJfQOHPNahDdvjNbNSkUsxwRFhbCEjw+KglLS5Axcr2pWec/yxS4dj9uTV8RVBB7o9S9M5o7tjO3pp+pVoW9gsHyNJhn5jY18CP0PiLWqyDnv1+H89BGO7jgUHXhJYhLY91NxofRzMQfVfd/XDWGmSVqzj0gSwrKjzTssL9x752uFuiU1YEQ/erLoje9dZ8Te+zbOASqwl1ns4ps+ThaVALuxfC/NuNMPcMlki59uvXAFlQFjFKnqmewV6wmgnN9B2S66JVJenOaUW2PcDzySOMyo6w3Y9bEXCp9yewcEmIYyDarYiF0T7InO/K3ID4/RfEDChRs4hlc7gN+SONhA0J50m0VMKFyfqWP4qd+x6b3DzcacGgKkHTksc2o9u4bkZ5lXzRU6wlIhyklWwE0ARgwYflqK2JyFOcDYBH2eUUMfgyWc3C1h/thttrIl8eACMBSrZCGVAactZdanud9s3jRqvvOPddI0fESfB8k9xbzJA2qGYUKA+Auui08UujZMbwlB1Xk0EQQ+3QvucohJ2RqJvofp9iYh4Wy6ikdu/VLrfaamVotpF1an5VFIxWJetODRXdUt4wuTWTm1OvL4dkdpyFONfpZdjbuck7S+7Jar4FFg7sIVsK3u9/kxbCxaB1Hipf3ZtbrbpuKgBEprBTF+ZHvFoZnPDlJhES5yKBoXf8REV7q5d+A0z7RqsSkcsfQkJYBKYSprrxFIs7iFveKR+o5otytz6+rt25axJ6hhAOTRzQjISxy+han4ARaX9ESDw+Y8vBJ7Jp7lg548aZ7lYh3/6lNNUep2chuoSWWR5SPIzebwx8m4XGx/q8yxpn7P1nBeKExZ4ZnDIyvq6DebJDHSPPH8Wu9o3hQ0sk4OrpCyaJDRMvW1ey15cNfNVUbF7tU5EAwQ8IimE+hkbbtnVVr0H0y1CtxK+DrtZqmXgeyvi/WJedHTW66yhtbPkwMAX6+umJKjPjwPOZssu6xS7eZpbTNafKgJwB/FQ0c3Vq7aXWGuJ/bUmWqUG60oNlhXtcUM/lGDnR1/VsyfYBWPMh92RmXvar4UxiibEAhGUsjEakuH1MJRzEKlx1NMmwkCT5x7dmA6PgVqS759/uF+f17tRy2Kfmw8tJAsIKS6dwQM3tSDqaavjZWZO0CeB/3xiAYdzTiktQYG0B5ho+uVMTEY0zMb7dtulDMARoZNY+6Fx/xXhduZ953sN8AfJO26qZY/vPlJKuZbRhNYSTQIwqSRn3VaAQrBZT6sgMmb1iPlkZ3zK4vj6Evi07V3CnbZiTDhCV300XjlRBGNONbpngzvXt3ITL5ljJgcxB7UUpaGcq6alwS0ox7y/rOthrJFCxrmfRjLwdmi1CDE0jyNxhEVLnAVMs1VPAwiv7H2laymfvrubcUWEIe6/Jxdvgz3aQ39r46zETTyZVkT2k6JfbHxgrPHTNf59XvjZtDGjLZoMlCJqiaM9jD42CwNRdoWKr6bkQ8mCAYX3V4vS+VQXq3oXw1uBMMIcBjOUUHJrA7B0sL4qZ6rpsPtRzdGebRMQbTsTw8BrTfBLw9r8+eJLl8qF9kQqSta1EAAJqBwHOAlygHg2eBGRaGrD8U84N2/ImslF6+p406swUH0XGfIYTF7+cRwdbJy1mdyM6LEWWegJ3AwknwfbZHzhY5iGsVzn/oBMsxRDrkGw147see6WTvWi3IGdnPq/cB4SNuk9d7AlG1G6ClocMfX8LST8HwbU3PCoCAwWJEKUIw+3PN9Ta8oRIgsgAJkqwsZf2i2yz8Bo0OQZa4/QLINCVC46geI+e5zWya7aB5+HtH0ERvyzKqAuP0m3UuTNlMbcy/aCVQCCS1IC++t3sArBssdJdYJZkw4qd6c3xJOSjQANcGcyPef2AMl7mbBJZZY3u9Z5C/5eBBtAxqPW7A47rxOdf0Pei6Ig2FFovQMMXJhxKt9vlm1KSHw3EfQ6mExP7ybhoN3u9+SMjzwO32XG6FKogCZEkY/A8/c9BTJvHdKdBFfN4NTLNKzyaUCHa2hW4ePcvcq+T1bSOE6fEDkouSoM1cdp2rrBNr86XAWp8zOL8DAeJ0E//ml9WexjZWNujHVSwiQ0wH/P/bjRt1avt0f1VxA2qs+lNUD1U273ATvSt19qspmU7FF3UgxB2zxNBUf6z4QbsjlrMb4IvjFWsw9GU11M4uq+1sIKzvdrGfKTB75Jhzk4qiP8UbkpznQEonjbXUpVXjykpRn4Ct/6gPmaP36VqJSvkuv24SRtcYXERuNVY+POxQ47bBZr1MlDOv6PhP0SrGRkZfUrchlkWyzJsqPEl5C31Gk7Z3yY1LiT0OniMAYRs0GwP8jNlHmi3vsUXEwC7eFgEGFKrE0k0GFiVmovyBbi1cwxOn+nrG++HnLHklKEIYTugruxaJXh9iDQIXaeXMn75kX2bouGzkpmWZ15o2+NohvoAWE/VcUV3x+KebopCVmuZ8WhuO4QzxZ64eSkdYJ152uXnkzu5hXvtYAQPmXiRI8qGgsSdj5xx5CfljGZzOZqBSpSTqZSTNQkPSEWvM567doJ9QaGSwnbGO6JgPDi1hV59Q8x0+LWv7/WTSZttdU9PVAvxo1+qzE8cFE5KanPy6IlERF0vD36Z7orKWlH5UPDhDcIdZj++C97IqCootyNzYhcZjWl++jhQ1zrdgavEN93V5UFrrsjsTp8fttLbAV6nn4KCw0Nm5Nh/oF1pP74KHp+A/fWsLygnUWIYlnConHDAJcyE4ihwDqL/lsb3jAFLFMKXO6S+TacxI4FnDyUA8r2B6Z8b6742HPFAC9QUqalwdzZu0itY17DYZV9e71NbOfcjOWLMnUXf2wRfSDVTEmM1y/Dg5SUjw4ZrNj5wTfqCLRJd2rpGUIXIYnYJpK1LlKr3aLq4JT9DJsZjd3AMemGcq058/72UphkfXGxFrqZawQx9e7mGei6LRVaaceP9IeS3Jq5zt8hNtUJ6e3HhyrfZxiVt71stdn7OrmQ0h+JKI4u7gppUXC5NkYeu0frbeWafivfzzODF9FWmTlLN7VtegaKNLDZV2axSnwmFba2NvyAtTX1XUk+Dk7cZ1sYs0jPY2MtLdARkyKAiG944c9qwLlxOS6jCmDmvpkFaYW6sZY1R+iac72rpMkxN4uNd6SOAbKpHAD6PKl+h5+4E+rCbOS6Udq2UNib7GAY4MqgFYjQvs4ItmjzDWdOKKeF9kzHmTCgxXsndRkgcBx6A/r7Dz+gmP3K0V7fNHthiip+eezxxOrjAhNsOd0Gom5CkBPN0TR6AsCTO9BQ490H6RMiiQ5U478gKRvRfzrEXAmJ3CdTmSwDYJ618mhc7Ey7Csxq9hYnF081MUpYGX+HxkAr6mX3BBQaxYbmjIBgnOotefAA3K595zcei0hr8+fd6vWsoj9DcBx9l0a00mLj5KDrrh2IEoPyg5xhfYAsVQFWevnHK159VFm4j4uiDx7MDO4iyH1YLTR3vw15RrZt9RzxZJOnuQxBXx46aG2d742woy+dzWy1SG0midZOBBP3oMAkQhQnjobyxoBo/fRGqCUR4lMIdRyiDgxSlccPLCo3Rxkoe206ZlpbleDNfNI5coraIFi1lm/9nDqquSmKhXaY+JEc2lJNE0Cto1VxTSvVpEyFvggWWFbSj9B50oJfLF97gEAoMJpHdHd4ZXs4qmzZrMVSveLXRx8PXBZqe5uWmgBHy1C/tOjUoaJFeK9dFDf37lySIKOU6GhxjQxfduYVYM0LbR51jtw7CjHTa8Jyb0ZqcFtGn7CfMOJ3tfao30JDq64SjL8n+z7u1hzohQLzEWbKCsEf9b7PXm53FewwTbmF7ZYHxXGYsCfT3idVzjSxO1LlGS4kaz3lf4cRtXD4F8Tqndv3du+cTdRq32uupcUoLBAhbcXDmW2IoczeaOhJDzN7vWmoSv34xp97BMAo0a4vIQ+C1jMj1uZEq7iN+ouk3b447wSByXjKA5B9kDFvYkc7yYgVtaanHvgY7UjU2Wnkz68G3VzWBx/gbZ90QyAVdJh+fkkfFB6VqLc98Oisp06lUmi9MuUJLYPlZg9K8A7dYxaonz4vOgEKQ5UJixqgelwsrAfAFL2CKkWtWQRjknINJ4+7se1CmehHbGU8AIYOnVuIrhUgOmnIkGbt/hrPUQkbEbp2MMAUFNJiwAsnk2w9S7/jJIRjQT92IgwcyMFR0j0Hm07j3Zhq75ZW/wL8HTwoSfgQbUPO6qK3m+LXe2uOAAzh4JL4Q0XDIOKU3+I95YBGxjqp+6e1zRTWVf8Ufkxk+SGHFKisZ6YPNgR+92c0SJtxL8ZbKxkJHmxh+plby2cjn85pcnCwKC3kptdu7yS5OquI04djte8Q+hXf67JQxh803a5usGjmWE/05yceBjz4KS/1W980i+qPBcLRyWeVxlGG1MJsuU4SnhzYMmEA0HO1pCsyiypNZvevyY4hD2Rl0qVzWhlhYfLoYHmd4ixCc3HpmaIGy6wDmGNHqIceUNAwMCXtv/oAXHxOG8G3tDInm0ggbfmovYRUm9FiZshjTSefqVyG/Thhy0ly+vpnO5BRChQ6jqnqThUI+AQdGyaa6u4tcNVUsUPY5SDs4216InJTCnLa9668zhggSeLC3C4p2j1Jexr483eRUIgjtW3BEl2VUvfkcUG7ZKTIJ33uInE6Dvw995slZmE18vdXZ0GW8h5CGds7l/uTpZwj7cibe5M6K5/2BQAHAOFnCMgHiLCno1fdgN07KXGJyvsmRio2bG0qliQpfzpWacoQbAKyBIj5xGiW0Q8O+bwXRXg75Cw7KTTd7kNUN/YXcfj6m6axHXxS5zR3W8LwHWgoJefvpg3cNJ4CAtEYaaVPJPf0we6n0RUjQSo9dFWDKnW/7nYPwguEGjIVubOExZv56RLnlm50nEEOkwJhBlK0B59pzK6HBTQgXzJLuVxQ6iXSixxUs0GPKaRAN8vUwrJ/FzZ/QADnq0FlunJeihxCDq5gNLP3AEJy9IH2IzhfGajGa6cW7t/pU9C2c7RmS4bjiU86ew5avdF4bvrRbNFxPhH0wuqUoIT3qnFei/h4avG4D8CcP4vujmx8BvdPruLfafgNHzR7KPPpHr4AW8yVKWxNyZY0cDqaXBciwxTdbaGpq/gZHUeU54bM7YUvY3dkvaSobPdVeAdf6o42+FkYHfL28NFWq62OHJWjM9BaoLgp7KBc9v4kx5B7yfnmbFWg8iZi7l0VzldBkuHiuJvIx/kH18WD208x0DW8TT8N+qDZfpklmPFxCjnliEjMw41W4QwOpEeLaFHRuHK+abvUsGjDgNc2FYTDGvTRNHhzpitQ8w3BQ10WNguJdyTI+leWUYzddUWmJqdQJ3PModWq5mqv11/pPr1DH606FdE6w+3e5r36B51jBqZJQhED8Hg5GaiG6RJLHPHGIhV40Vx2gua1WXVTIf9fRqBRB9Fd/M/pucn+z/huae/IXKRr6JV/6CJgBAgJWyOaPWN/2i+z/pT43mQ74KLNwHHwNs6ZOGy+nJ4JPYcVhqEpfRIbRhCT4M6wKql7v1YOkGjcb0cE732On8BqAgBEvbhwKN3d//jw519UeJiGIIrzt9kHEAqAWwKulTJv1BEqFzVFYPDj2LUAP6rHeYyIGRm0TBn0fO0Wp2Ei7lU6zwnTKbSDKMLyemf9+o5v10RdZFxd4wOBGsLbiLAkwUCiGIuPCaBqgP65AlzC4gUlK17O1SHB9S/JcHUMTCGEMNiJj7QsHMXessp8xLjCvEt/NiqzfUJl8EHP0LWPjo1l2+kUTCozSKE5R0djR63GykVt7zhu8CJTxL8BHkauY3TMh9w1lskhel/0waC+3e41WqGaBRFS9npqCaWh0cIcP/3y8k+M0NHjOWemUSCUUkySwfIvkF1tQXcbZ2nTEVW4xDF4zSqF401Gm38SWr8n3MWao7uFQ+hhi8y20Zhey8la7acTC4PSGbYap8GjTfWfXYEXC+4Dx6QwICQhNCqYiWBDijE6080JKUVGeVDrBC4m4ILNeI1E+rCRDN9xRfpgY8YdkDyAq6rY6AiDmg109kjLsP4pa0d2woYRnxSvWOau8WiCo/U6bDNddiN+t3DPdOPlMkDJKFJDRxnSz8PeLzPz0F51vxaW9YRhApmPMq0h6Blo7qC/f0tjc/FvIcG2eYYqsJPDEIWXeU1jCEOYPAnua7Z6eOHs6bvigQVDgXBiSQS1oTZrj5u4QLPkKvZD2eiGL9M7SCJba6xCPdhfIDvk1rTZjFJCBrwgw4b5mVmUYxd823QRdI2Ty6MVSE6i2ujmQvkJoRIEbb4Ah1JOmmpE/pKr5FiOcD5Gzw74CVP93BVZJfk0VFqoEUsmOxlSa7A8bifdw4aAR+0SSsn4MzqasF0egKH20gSIdG4ljiS+nsoED51K9oeJWT2xsPhWjvNy0Ja/aZJe9LT7CQg/+2JUKafIr201vFTDqG2KrvSbMIYNpGT4UjRMI06u70nypgS7i3wO1+3P0i/YiCGuC9x7KGpUR/A4IOoG+N0Fsv1WIuVk0LQbyCYBv8xr8wSSc6QJjuYCXh+r1MW6SJOibVzn+mZKUAYD/9xQ7f7mCCci+9QUEUcwPULIvuOktvNg/3Z//xWbIMUOQx9R3cAw/CkDrFKtxLJV7nYwe08SnOND2GdGTbrLLNhhWGEk8bVw0K5/jpB0T6vzo8dwI0uhr09JIkFc0C8Jto1TZEP7bLhJ7qgl9L/DzocQuCgCr8z3WKHw0RFTYZtLt/I3Ilh+/wUMkVJFUvOrHInQTK7MW5GJri8rpIxZ4f/FpLib1JvOhlQ2wM6AR8nRfMjPWF0zGNMzK9QdrnPsf+gaB304xCCjqsTdLyafUqjymDB4mmxPuIKQ7HRxeQ6mrBx24UwBoXtEFLf1HtTQm+CID7k/aOh7XTu2JNAcqkV5TcA0giWP/a3PMeRyx40p7eWhuYRaOjTdp4MUXc9nhEWsNVP9pASxkBNtYFcl0nK+1Mod7wMews4FyX3QD6aGIhT/1SiKiINm7siZdGGHA4nBXzuG4FviaLvADSfIHfH9v14fA7P2cxdY0Vw82GH4fZJ5YkOB25fJdt9xwShkNQubAP0VDxDkhvY1IQ7qQVbqGmeqbiX1ndpfrwricanK0Q6ouTtq49JvgiAs29RJlvAMb9vwIcSwZc3XhZ0c2XE9Hh2nnbTx1iTINzsX+7dOQjym6Hf+YIEHc06zlgfgwoO3xe3mwet7DqZKd3NuW8Klb6nBH2dLavbQxf976e0BV4hQF73vKFcwZfBEB4II4pJEPact7tP+i3fNxOMVSv6fqykX7K8aXmT0pJBIqvaw96mWjApUn1C8spJKH/u4e1LVOecCBjPa90/MBMa+rocGvIGRCFBFb65/00/o8BmjcONNQT19tFPuWzpyp03rDhkrJtyAFyxzysqxmhO8Mslt7YvVjpZRphk2ONwx1C1VRcCWSSKWxYUZM89FfippEarzi6UIvoJTaEzeRtqH/Dw2x3b7XLYfI3jnIWk6fifeRZRwBjWwuwcmERqc18eDI/k/HcqbGJEoMoXI6rbKV377/NeBvE5DYCEBMVu24DA1M1ALFvpzsVriVMnRmoUY1NEkNLp7zgbDWxkaViFRaV/7RbRcVncVpgLxXmy21Ol+dW5bSXADWIWR1Dp4ZqByoL8AgyuPeqWXos78hIBvnXf2R6soJwfyrrvPS9+pIKcuz2zUzYKeJifl+5hnjp2KKzatnvLdgpE+PtdYhqSOC5GmWUrkW7h2ubXd7sfDgfTE/vdBHgfBvVwCahO8eCIIntaiF1Rk2BGs8D/YyzNvgE6uCBLbwE5PeWUYgRzuYOictLDhmVf2HKTmpJtx1bdkPUEuqgVqR6b3+EbjErG8jzeSbi6Kydu5ef1FNNf2NKU0TV7i0u7z3/XuLOHY1nRoObUogEnMUVnOu7LGGZHI9k35/zi/8Ofb5gVGxZssX2VqFE/Yog6BuBy1ekn0gZCorA5+VPXEZUyq48BOOfs+CE2m33H/iQsOwoVC57QR2NarPbcPRm4+wfW9+NkRlWEY271Hc+hCukmS/WRiOuSxzu9NlefY52JAGC2kRAubzz2bzUOwqw+pIvo46u2PC/+/JP759DW88o2RfCihy2w+Z1yO3j6r0Wq8qkY4/j2+ohn+fCn8yFYc43xsBa8X9dH+DSaY/cnnN28FUBd7/OAT0HOXIdE1cjamjqzHBzsBtVicWW7N9R/TnQLYwL3ua+JMcK2OS+9aUt/wtqrNemCWXNVy8rCtA1r5ZuTDU/2wYwHSQIfqWepMP5tUgYT4+JEJEgyBo+zc9mjTXHMolZ8667SaCxVzXf8enN289GtaPlttHDvO+Yexmq/jD6Ygas0S+T9Mx67Kicl0YZou5zfE5hOhHzGoNozyGHav045EHlRHDw5pkXVnDCG/R57+2amiY0c9G5wBwrGda5SrvWR5WMEkgxG2y/rk0iAIUGGsDnD5oInLtmASHY86DXoUd+Z6ToG8BCOJcNpbi62bU2OCaBnmAoyLbOQZ3K1V78qpUnxaAvmjR5fmQs/VvKgIDi4X/uzVO8ux0d4xeAQ/gAuPnp84iboQa/u6/Hh+7ERMVeOhFQmKuPiFEMMtmKfkzDrlUSNh/iCweGuogEEhdr7F1mZaFcCvkLzOLs811Wf5POaytk+QIBifTH615C0UmfL5qcq3nE1Cc7mxQS7/S/5R8NoWCjbMI+fiV8+COT8CNDUKdNBa/UTUmmg8kpUHkj6sP+qOEGDdNxbAdLVx/IZADhd/HgwLwEpNxBeak/CA+NyuoKkD/DJvD67X+iPtgVrNdq/YH2dX1MbHpWY+G1+Oz8SrEg7GRJTiN8msx2g5YpRKMrEpxy3JVfBGzpGwPSEGzEaX+/Kz5oUbnvzkByN/NQ4ml0Gz/kBnLGHG3bH8rz81smw+z3KfqRdL4w+a7QtTtbdc3uKCj5L4tQALDcbnqzRaiJYIm1OXpg1YkjqMETfVJvhtRcZIuQMqEyfata1SmDQ0mVKsw6QReimvix0f1VgPsD5Ct/lVbP2iz90pfHIG3bcxl9texA5dROHIWuoiRHefR4snaK60hWygvUKX9tvKEqoljFJH+GQEXiisf1Y1TapKbelCzRBJYdhhv82W9vrCqE8tNQrLB0iW6VL1CAj/aAPPf9BOuYo3veBBqzfjG2ppxmqlFzasT6fEvi+O3J5yd2V50syDqD1ejR1qLGSQZCKVdIRyTRi8CnNRUjnqqJ1QuE7ImTYQ7zFn8wBPBfHpMwdMoMwEABE72tpwr4YLSq23qftVK7SfxJ9z6t19GS1qJXIUDiO+Lx0X+9JoCqfPxTNl8Q0NYw89oidw6B330RKrNG9pIiym2Yj5FfXD3aEu3Jetxd9/XAig33f3MDOxz2HS28DbOUa9NMLWV+NfY8iOcFia79qS5EtzrO+KlbK9RdhdBlsJdaclXLFrhk49BNCTPS6rcXlHgAse3U9gX31yloTYmAaHWRpp99zVhX5QFn6AKZTQOpMhV9xmFEbIdUTebxXxNAPq/u3X0HUDTGpY9X2WrGCU7akXmDd4rquPcQIVM9boFSX0sbu92hyLNC4PBEOOZQy5ZFI/YhWa/EKRi5gBw48sOIbJO1YMAwPG3OjmmjhH3l/Yg8Wu4e6UsvahkM7ukXcpgNCkDXzq3HJaRZruDFOOep0ZTSZiytpQitTGRr45cVLvGyvAYScUtWI3+wncwN2qKfj6m08nJe8TymdHBVtWc6XMeuRJ8FaiRnipQMyNfFin0rCYfu7Boi0FEZgkRt9c+ahcao3Np3HLbp4eCdNx6S30o1wKIrxCFkrhGZYnki7uTC+kUkg78BYG4dUC9CyDANX8rl8QOU82vf1sVDcJITIsOL3VYotIJ3FKMitPOY3ercU+q0AIEq9dRAVhehncSlF7gTngoH+p3KqEqK5PdJQKaLF0ZRq5/5GZqyzOUYvHNsQvtnuKsXpRsdkrAw816EOKU9D08t8HsJVL5hr4yBdPOh5f0uuaXETnUHAjfxghvmLeltgg3vRwki7oQT+/j4Kkt9GyTDbdL4RqnC1Qjg/HncSwyF/2zalJTvPBvKJECqu2UPbxpLR2AWUdGqU9zGHezM4mSLpOuJ/1BDCenPtid4kuQZXhdrxfoREdWpxiqXnAX6a8WEBXJ4uhRLFgOD0slCea7wDqrZGBlAidfV4UCnoFLtyOnMF1vZg2v5jJ46Q2Ki3tGesf+pbSJLI68tsePmFm6vjO2LGPbJ8DjrJbQ8RQ48LAE0x5rcgCnRES6hwszPN4iwqVD30DCjQ0htBA4fSl0yUD1xMIblcBsE79uvCijGcvfqnplHRIesM/kIjjuwEolHWyS3aAtp1trGsrj6MxVzDo4dOWtDiyHMuFWbaUxnc/A89kzNhKYyGQstcMH1Tt0USc9JFvNkOVuJ22ppMlORnEIpCk+AM/X8tWLGpJ06YBpSnC9E7VMawkLhr+V5xko2gCw366KHYFRjrwOJR5pqD8CxGGz+IZQPXMz+kgjzRRQwGTYk37hG4GvCsYD9jS9D/s/QZmhSxnfqjxvYA08SaTy1GOT0jjarcihLGwnqIzg5X3P7Z/k5bkvpjnWXRH7vCo3lToMk4dr2bZHsVNldUKeV8D+JCFyKu9TVHZJd5TPqpp2JhASqWYn84ZQMbXG/fvhaFpn4KUNcfo4Gpu6GCk1YR/OOUCnubU0y610T77AZXxDh+rwTwJQGrI1x1XjszKdnWtL+XaEmWaLI/5TdEdAt6xKYCpWvHj3+OWYFnJnRVfFy7+7uUPSVa41HgRp1VaDDd1IstyM2/7MdkIZkYjYV4sRQlIQo9IR5gGJuuASn8LT1LWle0W4KwKDEGxtqQmELc6ONTsgGQkrdoEitOgJuO3ljtq0xp4cj6brKcIRhXcHg9xLykTjFx5EtUMoSO/luhppUNasRc0WS4U/zw5FwBa/s6PvUtw2e/CQLd320EygRWjz7KxE75v0S49kb6GiEqVs+kOs/2cEiRC3DZjtZ6Whe8bdyyxcPEhoZN+nNNqSO0WaVCt2TCapqOCQBbYTIz41yogTts7VxcOmVTZBSIZF1wvdyH6MNS1MgPBHGbM71K67QktPwHdDjfkphYAm1hi3BI8aTpHPI7xEsKdwfyriDPLTBohyfyy4DbbX3SE95yL8hLJJYHVbIGip+bzcUwnXQRE0uUNxRuJeAoBCAqTI5E3PpPg+79g395qQMcB+CpztaiAl0bXoCRVtNc3iAp8p8qHfuNTstFh+pAiBhsejHAc9Vmr6Wdj7Vh4Ei/RbgB+1cyVcHmCZPzBVDSaj49puAyrajpuJvsYzfVmYiq2L3XuZhedy06itztSDWunCWnuN1MQajpHZEs+RhmzyGWgtFVSY2djvos63xzLWlrfU8cZc3N8Qwb7tGwpCmPt4NIdp3+FSuK/U87M7C/ZsYwzCEaq47nm3H76G10xb4iyhsRkCNqmJ8jr1xLynJWpUHNfxi80wBZygNTXG3NK/3aXjJRon03baVvQFgqXsvNuin5cMUyIcdmyLShbsxBWr1BhP40E6Tz6w+WTkz4GelCKaydpjrg+bSbFgy7w9IQQgCBvLFv83uLmcAK/16+XXN8VcnmOBYJjqLJPBI6SDcKzCo9iaEL5IoExddgssvZWLiZmkl5oDsRzE10rmoSVSHM8kq3FC5yRjL6lrov0DaN/kuTu6dpsU2DD6jaaYmP+nk+K67SIe/Hm/ZUtTSL7OoWkJK5Nw3cSEA4PxAYuF0J8cj7YhqH0NG7KC/0BJFaMOha3NMefN8t0AS6hXjSjRDHO2QiQXsqIlyms3oThT7A0v44IKUXK4brz+Ni8MQjXSo+OnCcVW3ulKqQK1lQVJDKhAQQoArpTC4yQjTCihVjJAaA+f+Sfrj3khCyKBDukpMGC1OM+XklcdHXfqENIV03fDODonmElVxkU7utR+XIP7iHwAlzV5zz8NqakqIbFvF/AdwVDpEj58scMAZv/Dj6HmR3WXhXawOjro9T9Fi1W2CEjraX8cAPVq0O7nBs402zGGNqDocHWEflh5d2UHLkoVFdmpm63n9i2pvQbRxRuQYkx98Vd0qJ53jhQE3bjKBAS2OM4QXo60GUNujjTfSG450MxVpWpHUMiDLz0Pd5R9LjpwKW8SIYcc/wDlgH2LhJCumHSqLcfMU7fjK8XF8P4YTR7mfkVl1QQ64j2EvKDNDuAwGQjuN0Wyuz4B/AMqXF9PvYpZoVBfS3lMeR23Zg4YzC1VxDOXBWggJBX0IT5OaLFCOMlejeoueKQ05TMxAguFW3xVdFhjcwpBHD1+pjLS4kR9bPMZ/AuolJDIJvNBSWaF7tCdCSsiHyiGkIEoZhSVGAK8QJnsECdZYOznsyf0PvjTo+DWqMx1PluQYQTMWJVEOwusbH/EpE7uqT79gqLR5bK/oD1BVrP8HZiwXKDyR+Hj+MySRBojO3f//o/43o1UNHwqTCi/Scd71oYxgysBeTm1236PDlBBGJmBljULu8yEOqPjU2PfP43EUsPdtrHn24r5YvakQkRJxx7c+qWAfOHoyFfMZ4pSalA5samL8nlOfX4twAnmE/RJkl70bWId4jMjyV6acQmQ7MI6tg5VFMUNOYXG+ab2TuL7tdhLxnyUNyUoYRzjEc7MtRgj/Cu2k+mDADu42tIKeLwDVjmdASpomPC2zeC98adem+NY8S+qCfWMTuOzxt499YsSHx/SWXN0JP/CH5p+71nfBSaP9MQTG8K6G8GgFas5kM2OkmbWGvAOtjkuhEOcwf8p4kItps7lg66Mw473W8SJb9aKHhZOMsKKwVETI/hNtFGpu4+NRq5XVwWZ3LIPpb+7VHjmdPPnEiEq57nfLY4AfbrJELBwiopLX/PUDBClEXLcloYQx9OUxS4A6Y2dqEb+QlmDh4ToHC9QJJEqWr1N9IAyJi6EnunfB99cGixXdwByK1cEYVBVpY+m0irnYxnfHk6B7xIVc7hW8jTJOUyabctFyHTuEIDXykemlV0dGGyPyHcxNrA1Yvcsjxmr0GjvHc/7xyOPp/wzXX/Brt62MzHt2R8oCzjD4jweHBYePiIXqUb1R0ADB4jAk8dLJCasjdReEEZMTKECNgCRruRKQRDVi8urbhxTsE1Fg4CLYAheonmMm/H+Y5I52aEiRyPpGTKxbkm6r7SI5DSME4s0qJ6H7SWrBZnO7TkZppbpajtC5I/O/snDe6i3Z03HmTG3DrmsWiwDM6MEqoI8ur2ensce0ndAv0m8APOQrHz58r8D+WQjHSkoLGOYREeizNEJc5blYjG1pe3Ww52JFwCOj0AcddNV8EEcJZSFQ2HY+BxPgTFZfTjwDcNpkQ1XlmH0HyJyUFcm+carFZo5FT095bTTMClULYtY5rP/YDuwoyRBnzH6TA4uTUGoGYL9up0e+olWdoQ9/EsEjk4PZn4A7ln2FzIyRRPJhRcE0Nw+nGvC0qQnvVFV8mLHhLeJ/TIGEIOw2iY2Un0qTzUftjI2IR86ETaON2r0KTHmt1QnLAO/61wveRWYifSWRDhz6nIeEpMiUe1EhtWKuAmaZTyF4sMCo8lCfSVgst7NKwLl9QHTAiXuEBddgH6IjnwYr6zlBLukXb7B/oEeos9JvgXXADx40Zli6OBH4gPedGje3qg2swzYG+13ugrucPai6jreDoPKyYFNrrnFRsf2bQpo2oqB0DyZjevwH1PtDSRTGc3kxbZmVYNXF3lEbtq7QkHez2DKy3/1/x3F3TfErZUHH/UpBE4AA5H+0+ULizTaTOlvemhYlFLYG5UzNORAbbW/NgDinwVa83q7EQwwKEwGOsO2i0otCy9F7gbQwrSOwXndz80PdEMwpKazjEYlz2bxHxCo3CJJrF+UVwob+mAjyjjo3dnxtNUY4HILB56NrjAjuOPQ40nICJqsYxhVgUJGwApQvrVrXDy0bgeR1S1ZZZsYAkR4rSYwrSW3j8FraAiDsR3SZKTCO7nk2MOjenOk/6NyTurqH2B+J+t9ravL3xjTUM9TWn88ocJt2GDxpu3eOPIaGgMlV8Z6WPlKZ+mkLxSemJzhu57or3MPSNkBVmBLdbfp1Z7E5Od+fulrj4n0XRpNGrKSfp+7B2rWO9IDGjjL40kivOzrvtYiUWCSUfShcMWAvjzgTY9tFoEqcJQyba0bQud/xFJHbK5aO32Ad8gt1FQOTct+ezwRpt19xHtRJkdtRqIZqKhIpfDpC3ju3maEWkOdZzEDaPPCHElH3iAFfhCJHmGw9osSwgVqgHCb0ats1hEm+Q/D81k51vSOX+PCUYhzCQ80CVPisG7cLDw3HgpcjsfXK/UBSznQyWstpEXGsaRvsP6UKxKWcbnRjQqr3/jxha5ZYgVGfTu9Ooc4sMPc2wa/rgqKrJx0SFGCoXZglAzyjwvFzq53myhbMd6RULRh8BkDOx1XvOsppGWtfZUd2rcXBwelYbgVi0RfxMnIJRnokd5FjmZ5g5of5mkZzRy7tgY57pI25H4hgXuown1UEc1aHf1GeFAJgjoAqiRbJ/ZhBaW5uvbR1iGgi7KFUsNUJ/ghyZdRslyq6RQUvBCpKdv60sykkVxJGLnZM+KoOBlC0AKpOtoVc8F/+/Qh/9jYz7dPl5MZMcbA7QEARRtnMhf9mMYhMGBZznd24kWnF5/2yfw3143ve8CVOoNkLY5QUd8e40/6ar7DSt+4llftNKHz8q9Sl3dWMIt+6rjDH8PygXJfbmO7uyYm/thOuiZdfPrOdS5HcsF1w1o1Nx5plnBEJCztQD8E2ddhYOr1hHCAHhIplhQMMC3OVDG2gjlZ3+8sHTQT4rZ2RYm/nPbcYiIuITMQyo/YkBMjLQk7eX9ITuXkaiiKJH5iGkVMXw36xJ+h3wja7MFT3eBz4+MGM+svZGQoSRxWu61VF4B7WU/oRgk42AQWK+l1mGYmgR+DZeHeATcKOUkVwHEEQ9jX4qs8Hqi0Dyx3YWuhclsdYoQquH4Z8muFqpSh0leijEU7W/qYfGfT34QxSmQDFzbkV9BhKsYMaAsuR+su3SzPMtYLRmDtbezRQ+Mc4vPoh0SvoKjyJe1+yqxnr2XT4GBlrYA2TwjmiEx/dwCu5ZsvUASKsuYpbtf3hm40pn0RWrlXBC2wtZ8pIV1/HNVI0ZlXvDUnBBnkuzyUDy3f8kbODEBQpjRnEDzIez0jX4Tumj4WhPqgnSwf1eeVCFGnNJTL/v7gMxKsmhDkuwnHR1dbz3QYPlVIku5iTS9k7nAdRwZwri+Gr9UhVoQ0gNQl0lwWEAGVU534s7EzzSbL69/BxFvtZiH9/1eqRrCWs7LsCNRNpq4xk67PM0DmLg2Pu7CLxhDYJllp3AvNWJNa5mIqcf6UoO9f7/vsyh4aCxuXffYzOsdFzkpE2YLKoK2zzssx7pMpsDbgGGgR3INUTs2FFEIK2oOjmPgEVJj52kecceflSmOgi/BUcczizx/86odh6WsVaRNzVrVkrQ5glx6lgroAZUeUlcSmx+VbbH+0IPViilS8JHmoLBPmmWCqm0q9nFjqH/7Vu4DRVPWk+av4gGC4au/NqcK7QPI1WD+wifQv6W8w/bHud67lAitPKqX4AH6vDAnlOGsJiS+8ZsqF9N6ZNhDCckxAMtHztO0N2qUPqlj0AX7dGTJ5BEoKc8kasm4OmsvNUfb9kAGBocOuSVS2T7H//U7iuIMbaGJ0zPJTdyDmfBRKPUt+kllgCMgaaIR/bxBXldLfa5cvHPRNMQeVyLNjxXxJej7ahqCwn5ZiInQe4aQQ5F4sLqak/upwv+wf1uyMyo8MyDdS5LAMud5Luk35uylNS0ymMkyOUqwPP2pyKuzgUZAuz4uu3+NEfkthhi5BwZxKlxp0dpJrZLa0iqBE7cM5HZs84IDlXLL2JSzM0nNcv1dZr0RkFoshqa7wgv9k63Ppvd9amGmcgNrOLNLt1YpoWDtqPf0w8qwQYyhQdF3LGsRP0nUbNFKvoV5mMttUAqAoo7HAqSAhgbS6ThQBIiqvHqCVof4eQg5h85Q9cFx9Lc3gk7rSXKhwGuJCpii1Lnxab/r4FnnsGZk1gijBROZwlLud/os0McJCSalyML56SFbIC+Ur+mEcaOxbTjfxrbAEnszBVXhXmBV+1X/eVdQpfQQa2uQIg2YretlLcxi19lqHcFInYKH32dNlzfgFrdCNNC1AgwAu9uBYnxFPXaOw23f50IvYCAPzf1X8AGkNm7HlX3gU3KC5tldnerBMI3UHxJxqCi2sbr6fK5H3OJCG/d1ZmLQ9kg+Yhh5z+DI1Ive6vyFKP41rHkqivjGjlQHUG6I7EHEgOUWdDWdgKvZ+MSB/1/YCxX+qU8P+GnLuht0D5B6jhvgSe/9JjLa05XuN7/iO0Dujd0ibcew4ggmcrv7R9SKqAOts9hKSP+IKk1Z5R5PUmMRCZIKkZPuu17d2ZlXpTCzN2DETsLMhaXwugZDpQePtgPGbllig3Ji0rJAvkjTF1/hajapP7QzeYbDjrFRVBEMtJrM/QhlJCPCqRwh93h5kotumLV9CkglYCqWtezQKJpvl5mu0IIK0ULnwwVDGRifXM0br7bS2lWDx/VjtYNSFRvq7nNFH93GaoJlaVqgri4bVGkGYww2xM/OtmQ3OoJqVw6SWrotg4CGoK18n/Lfr1RNs+rRDidojrXXvTHLfPNWWVzGHzXbUwmgzKZrOkjioGaJ0IUMdsvoMicC0B04UYM+/wfC0+3EvA5Dg7IR0rPUMweDKapZc4mflAIzO9oZe7fDRemWee3296vhljI5LDnj3TjEdFNq3Ien44XYKwlZulNzWemqWCg8Uid169VhBrwrvWqPSntFLF8LXQbufGC1ZuRsXuZ0YNmJVvSk3rUJsNcejeR9IkcFyEk1JW2PP06GlPAJ7ahim5As+1dy/X1tpmBIDVE5pDP04RUn8y8aKn1JAtQ8yGs9Z1BAoV6OVJWIQz7Ha8hqWdFr36GXDUrmwI02huVQkHj4n8iXXy3XY0tI2fAHYNV6UVhG6or5cpRMrxR4bY8OKde0Qz9CWRuXlXd1w6jKlI5I1qoN/wxnjSdaDioTCcR8h8Sx9ATRR/0H9Wr85JdufhuQXH3VPxlPTOGZpe4FNd0oUR3mDM6UH/ihbfuXoHBVV6HpJtU4mffOTuDN2Lea53hQ0qTQLa2qYcB8Sd0xwJan32sLkovA/RJGW1mxs/Yg2O2ANXQOXu83E7LEeezprs7QgJdyZHxDRbIlxemnFKA5aX4UQZslSjvvDCY795RjvoIU/UAFk2HAKlcxUQEwq8mixIFLJ4rU37IKrrVVCQnru0jTf+yjgTcEbcmwVjwyEAnajgRpLM/kivhXwRoCPVitvFzsTCC/6a9IT4mLlA+fgAv16Eag+KEG3B4liVrBHXU4LbXi6XCWlqNQeA9XnHMA7fMjKBZD+UDsO2wnA1g/0uC8curC9ARPHugw/OFkuw9CaaKOuRzf2BsASEtnZR65FKYrOcEI+GhtK+T/mLAZ8ODo2uByheZ13oZxkfxipbohze2ac1FIt+eNvto1QzxkDVU9Yo23+CczQDaYl+V5Xox7YEsKxvJ2bBPOv7nz2WVrEfeYGnjQhHe7ZH6OlGPy+wYYGVMRxcE1CnwkozPdWekDA/CUi3xkCuWGepHR3qdvVA39yG4MUZTPaABVi2PMy5YhQ+UFEGL2BlXVme9GuOaaq73O1JxrucQUpA5sRVdG3sHxEn08HpMaLijmiENEaGupzZoCfU+oQ9faBitATbmCZtwb4pMcWYcP/pK8cQs4WlBi0h/5Hl3TaKBF9VwoHLLD9/9ja3//OF0W++WVSEvQYiZ/HAoHzriGldnvBudp23Ilu22Cuy3+VddpILy2x1zAkNuTDhgfEq4zub3GTWMGt8zwtpH6iVLYbQH76KjcKUwdesPPWGGMlcjiSec9aNz4TIRv3RI/K9Bz4fBwFZHgJt3h4dq/Gnk0i/JLEB2zjtZRox9inFpcZ4DMxRRP+KNDjgWmV1YDpagNgD/EQ1Pxs26ZwNzt/G6tfdWjTkQeI8Azlc0SmnhAZshMrWXSbNHAh/RVuyBl1+uJfJMR2cM5PjV0YkXY3T+MswDWfabMRbCV67+ruDZbFAzvn2GJhs0Csg0euMb3h57Aau241yBRpsSbtRa+h5KhHcMeiBQV1v6H/uhVfvGnUZjXcpRDPthdgqRxeZ3bWTs47xi3aXyoGOEJ9XEwD9ssF/mrR1W4etzg51ribbd/b+3YGSenCJj6W9Ul5T4MZKZhiLv0ZZKqfjFVef+hdRbwAIAlfefnycLrVjpNqMUizVPVF+ahsnhvoNU5wRsvFVrnEWrcJo9/xPNWrQTV57QGWgsl4PoS5Qw5TFGiHsv0JOoOWgJ4jxSfYSPoPD9cNVh48ReuRu/ofgvi1rhiBCSQbnk1VqUnDwBaN+7UekeFmIKvvyCKLz13tBY8DIvrPEwhvMVRyB5IvJsW2An/8ABMvWklHG3eg/W7rPr5vY5JYR8FFnbhtwrsD11W8+Apc19RMZ1qsetsAJIqYxVdb5LrVkA+L+hTIDCftJPp02Lh6TDcWeKZiu1rIjXVl9n6HJyYrWBY44PPybfawDY2dKCsV/oM7o+iSIvJ7n8rUq/EjBtYsxjYxoDSM8CylEcGdVyrz5YJKAAk8E+bhpeYfgzT1adW8XtFXDRN1piaZ5m5e0caKC5SP1hAgzo1SgF/cT6q4Jyw0wmJNthIBSVpGzwbSNqx3tQIcT7wGi1+xY15AzmE2PBQhjmgTyTeGSZ529jqhnsiVtIjY2xxlb5LERR2w0B6yl59R3YB2vKnd4IiQWmJn2y0uHmcenbMdyGvj+BuztbvFPUgTXSBOVxnmEJNAnzVCxYRF5KEUl7FNnZNlV3pPX8W9qaOtcz5+5vpEC06jQ4NXNcMuQCXcuqotXC28LY9uI/DfMPc1GZ6li0ri1ICrca6DP2CwP+sCBeyVOKU9uFs1UVAI1pxHLa2CZcQ3cnmtLR7Nv/9aBD6eNc3hWZ0yUeQ0dVj05MqSG6xGr6ef7jWUes70untXrjgAuYYGmLlXZkygXQiQAYaDuz9MP6zPIpgf8/enCQQ5GvqXuxhgNW9ecnmPx9kJ1ycJT8aHP0B+nRrY2HwGYvSTHSi0dS1QGHMQ0Secdtn7cqrUf7FnQvuqWzWf0j22zq+KuJUn+NAUAR7pOTBhukSb7hmpDuoO6Gazb1XOHh4Lo8OR1GSCcTU4peP6bR1DFeZ3xgzbRXHttxRZYrk8uOJgnTNdokqD8hNSsU8zhs0wlkPBDLPMq9+Jx/nCQfxx1XnM9Tps2SULd+ucKfaTBjeOVsBtCyV7MWQAZZ5WPWLJzQD5iK6GE3xBwJzu5sLzXpH9qFG7MTyMuANt9mlcYvBqdZk+1Dj5uzUMf2yZAzPuP31FPkmvY7pphua/rP++FeDhw37rRCpbcJYJVcecVQOtDAb2Mm8LVdRmOKwLFjC8CFIrybjBDDh8rjJpOI4Q1Kbv3ve1I6Piesg/vcmV6MHjZqIyuhZ6rU82YslT9hvNKtPV9PMOcZaKSmR4V+LByupnBgdoAOk0SwTxRdMHFihqOfrFUHTO35Rn0Ey0tbaB7Kb3fWha5aXz1BpXrt9ALzgM0EjonzUrxvLJzAih9jH/vVHu6yMaa6UwhMOTtmHDqMskIDChGMwpByhqN/MIvsxjRCHnYR3lTQPEdiBcmdakJD7S8NruWOtXJWE3NVBmu/kKLtJlZcivgJ34Vcmab6hzmN+uggg11xCHoTIR9UTzbnYiODojoVOFXxAehOHKNJ1mj4cMmWnF7uAauqDeaDj6CXZ6b4uDFLHZY+rvZs4ZG3hN494/+0TJtHrsJ3He/FugpTNS5dSAvex6VFt/i9JVReAHlJjf+8uf5OIA5cJwmoHPUYfR8YNds5bOyI/Yec4v/4QNJLUWBlnOnBoOKxW/wFIPxnAOwpdMR+BATvljXZa49YvQgKfe5XRIJau/LJlwy1i4iiS78u1AXfoBa3P9F75lXRlEUPO8ty3/xOfqP+TEHoaKr6I4pWBBdEirwFZRijM/pJJ2W7qff8JjvhxJlzPzn5Yvu2gqnt4MpWifd+BxtywJYApCtHKt+ExCk66mENHTAV8pDzLdqRZv9XTXK0axun9Lt9HSTQ66wUr+FpZktJPZ2Km42oG5Ea6UJFCHm7EeoUbQUcV1BzXgIMFCUC+vNIFPOzUl3QD6FsLI2XdvBq9bva+E//p9mVByWsHFnQt2MCWzyapiSozYfCJFV5uyaxdNw2K+r3guOnf6oqAZ16MLlNoXNX5tgX2TxaAWWbfOLiwssdvriio2pctPES710hu6o27wHKS8mWUBcsRpRQWLH+RabN+YB9XbZlsKNIwYw8iAcaFw9ErYeGWnDIYa0J4npncQI3bzfEcJTxZjSjgTechVXIZVS18SqaLjQU/AjC/4lXrOxdW8m9Hdckzv7qSJ+ltGKKDsE5AyaY5XLuClVSRyup2RFfOBzJMUrJtTMVQX2O91bGOqVFHLT0mUi6nUbMayP0sE/e7Z+g0OZqyOlsduzzBgN8BpJ9oT0oEmN7nFxw2qxUbdzHLgf4LyXSvAr7LjlTOrOIXk4PNWpSuhF3dD70a5vFhk8nihohaDY81KyidoB/wfOyHyEIe1N8Pygu/vhlurqiogbpYc2Z1FOKjG/EebpymnfHaNee2WGZf2DnVYkDQGc7D3HZiaBPHy54YTFi8OTTgFxM5RuPgroLL3WnJe0+eCToBdL7WWXMOjniPq1jk1f/mWUu/QrIkGyFYgp+62dPObBCkeKFq9SU9ZloEPMQBkZNTLP2OofvII47EiyJB5Tc8xM9P3yJVPpcbKq3f3HrBRlhel+53wH7KWhN8POyAN0y/kx36C6ySJDU6dwhBPkiiKJ17VCUGEMMwvKMPRPAX6JvDLxKCeCbQ3CY7ZmiQwx20kJ4T+9tUGkNY5wplAm6hQ3c29CaNw03TTvbZD6MHFHjTD8Pepfq+FtxjC5i2duoPekma3XmUM6zqunHeFLUffI7C/6dBWtuUTfNUKVOhcVnsL6kGaKZiBPTJw8Jh0lAEiAbwOVHkcaqF/+O6csP8TVfzubf4FA06g35isBpStyzAy3tb6HQTZOUvU2AOEP4n4CXklZjn3UGmvrRnjh9cjE7e4pogfLGGQW5m4fNNAuSWn8ArrIzkQShiFeeNv+OyH2E71sdLaQ/SizIvZJmSFxrGzhbDpk05XT/JXDIG8147yq3sIBJr/uv/jtkN9O4X1HDCRwgz1+N9xK5LSbv/4v/xigKbU4K1U0sD0PfIpB9PJ4HUtRIqb4/SSq2AtmUiqUVP8MhSLyKRqOXvTAMLHvL6lkYtKvYfhHmozniYbW/1+ie20irzBDqNO6/hs5ZSvEPDPWq0YLXtjP/98FXqJkNxOCws4Y9wguZ/OWv7+PaztHLg6CqAFz3ppCKVKDvXrmdOHwJifeff1d+RbnPCFxHtWsJEhVqk609Qn0XYjWApkRPlBqh1cgAjNjEc3SoY0YEslamLHkawCTr3hxSGUiTW5mqmAGToP3q2AVRkMrKxi5INzi64rH+dPUTudSvUG6nYthUb5mzEqu79zpDzTOfmzLSNuQSDyhH+NZtQak+dh4WrUAK5g6U/+7qoB3N5Xu1Pp4kp60kxGdC/Ih5ClS43tmnFKvzwvKKlZiLAv1vBV7gwFI3weSfjKyU7QBiukB6qIGav1dqkDSOP0/eoiPZK0Q0AHqTYJ8XlNn96D5m6t6889FObB0Z+4lkZnKznTeAXX5F1p0GBtYagj5UY+5eqdftgpi25rvcvm/FCAYxDSNsybK3tK23Knhy1DK5fCwwi8sJhgiHfQTQC7rf9h/H5fX9NsZzxEdDHdnMXGIEFxNEesET1D/wRPGCbHp8U6KV7K/dqHHLWFqlRXKNrz7Ffu/hvCmrRtMxOE1qM1q5SONUsnO+zbw=="/>
  <p:tag name="MEKKOXMLTAGS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/WaQmuRCBhYjJuhue+I26oBQR1YHjkYZkz5yMT9LhxN7Qs5lzUkcif4BttMFclXWuFO0zO2Nk2ecy0R2MKPBHv0lKOnETAEZvtS5wAIQTnc+B8v4Ids2B9G0YLZ3DHFK7oLCLBy61KKvtY7paoFXFOPOdnMoY+bGAv0AD6zXLlhPgnKjp6T04FdO6v0z9BO12CNCL84ubrJZ+a4dJTCGQavcCmrBPkh8z/aK1GKIG7NJ92A9n2neNwqzMuF0ngNBmvlCUqZQWTtPzLDVR8qtrjXs1jbLuTaC/d1Z3m/LDOY6E9QQCaOPgjjSWLtkeSbEHReWewn83xWDMLiad8nikUZotzta4sqpBzmtq+fozf2WoJPStyzpahqoHG3KFocHwCMdFBfI/rMAYgYT2LxTDE3VbFt2BTWSkgRnJiKk8b+ZkAhhfnf5tc+D8OzbylezRVeU6seKnAIOW3XyYT8Nl0ejyVjKxB0HmEP84r0+sH87w36pRofATpDEuPMM7sock/gDATlUR26GehTPKO+3udvKWrYQgLP0RhdWF2N/mOZehnDPA2LWE88IhimHdYXmi6NP0cQl492eu5I5SbJPmjuMxYY5/aRD6W/OzwTPBt3MFT6pemRp/9kUMAoRluAPjpD6q0IFB4q9RTw1LADHiEfSBbatLWut3lqww4QPfPhR5OU3B8kyyLujRVcK86cNpHtcqYqger5vMtjt6Hw7RGgtmn3TvGdWDtuRwAj72tE5IknSyOAot0V48xymJfS41Ih49VG7jqItM8Q3ag8HQKMsYKCLx2X/7FYMH7xT7khCheLu6tpwo62/0P4He9SRJWpIaKLJfWsv1zNOGxF2zyvC11NGHpwapcv5GCBliCsYCIXpmhGvsCOjKSTTfpSvOUbf1454HM5zAhSHyJJQyspMZlBKqUEK0ddJSOCOFUvna/IXxNkAT5v2qg8Cgt8UsZOJvsJ/6V6vU8USG/Duk7rBwJm4kQzlzAKnuB/oofXq3rZoU6AGaW2VEVFrgIG905UhyxFqSaj+MkZi3GjOlah/y97gSooq3CP/Lr5aaGH19g99/hrEJWoP2UHw6oA73QtaidHes270rUbKGrwCXfZnUbmMaIk8RywmxMWMSfJZ8+/ESxC0d9UIzlD2RrptoXHsMnWjHtN/tT/SnX/P1vdWRGOlbgQXGEqQT2hMoqAm5/gSTLNdN7xM40VsbhRZGIpHkaWIVnk/+ONyntcPREa9rKQ2QLupq9utyJSh4nyt5mJLWaU9YNyJsbElpTNRUkBRvZUb5ygGA1oejbTCtcZDwUQ4O4WEugPcmTZ1e4qxndNdE0Ft+b0PGf33HHbTjvvJ0M4Itu3Vk19VyWRhrA4YGYXs/KAWCUfkyxUCy75B/qjutOfxt2kNuqwor1/UjyXbaGIHY1ldSkTiGnkGdaFKzH32VS/rHkyZvvNUOH4LPRlOFakIVjgdXZAcIjQm/Q4/jSM4eiUlT/rFaF1MfjjzXdpF9UkGOYBXMjOEqKhRMfY9kiTXJNCGNdWBcAUMaQt8nu51Ig8uZeI+C0E8mN9V0uYNHrporPeBtxsXp/Wfwr2GHOwS7qvzTUp7N7XmGT6DU81qY8i3s4/BPk1cZ05+aFtHCcgGx1j2G2PruGuEYxdw6fnBNpOfZNPrDU23izbDlu0rm799NY6w7Exx0crJe72rS6oJH/H+YKIOOipSjlgC6jgFc0/3GmrJp3iVDXDNhqpLf+9FcXxINgLfKSof2+nuZRupVqliXrXP0YkP2J8S+pOaOwGvP/gs7AdoTLresAtFD+eNaXj5lA7v2dtJlDDQ8iko/01vbtVNLm2rC6OTy8QRt9PYi1jz4WkMwvFf4nrYLVQEreiR6ZW3ARnCMPjNjBWVeP4EK2zwkvr9HIG4GV/mXJC0zx6dM8S21+wXYtv4UbQL/9hLvaMg7yWqYoKDw7HeWB1OLbE0Qu/TwyRdypRyxekVyzeAzF6GT5Wgn54q011fwZE7C0u6bbc+yjVhCsuCj1LPDMHAQSjLrdulrWlldYGBVfPwSzbqUuDntYhi7CqQC4nwEB30aJUt8N+EEuTBMFkCAkrCYVC4k06Hjqa/UUVYKndQvrP4kq4HjJqrqze8Yj+QmCErLS6tRd8lu0FPxlgpCZajSiNO4wPtaLlbpMSNdEWN4psVETsFYbeKorsZAtCukZwuOZht09iil9+KgbaVDT5H0kw933PB7qDP40RFS+nmviPX95H5I+cutaz/N0oeDmOXVM9q3L4WsD28WcqJxHTO/7nDCrv7M3tT8E2DTO0qro3vJSatCiNOWbhcr8KELpBxK9Cs5bXptq8iNWzLkm0ToKJVmlbWS4jiwwyRS6DQ0//WCSYggDMvQ5V6Xc5fNpLCzRKGi8LPgANQm3CzrQFRZZ+UJMMGWfHBei53YiP/JwOe6FRjad9wn+6oXvhXFAeKNLkxMT1iKqHk1DFEO2vCC5+/VtRzJhyBNcbKw+Bop3ltHQB1D5btmJ293QiPk3m+FAkiSSQCRarSvAFGokD2fbBe8TR6izv1BqqpMm8F3WJ8LzuoClJeqYEjLX09f+2/ap2TgJti1z8MtzVL/YARHjzbLhSkvRDYartIsePR6y40gfWiKVkY2E7RHbXnW4Ji84x7NuyB2OQGVm4Gq/LoKR8BBwG3cRbn0/9pDpGZgYnSEJouBn+jf8chmLkJdotujE84L7XbcbrJbTE8CQmfkjWUjuLhL4Kp8hoY1ZdYrI8Qe6cR47XiJVlpmGGX9m6VS/h1+I7gg0WgoZtQGK9N9utDSDsbkXfKQ3SVc4C8dFl33Vdjhl97tJ1LYzHi0gkGLBrfRnE3Rrdf0zlktxZWGP4TY9rCOB9Esl3BAF73CyaL5dS6El1rrHQTXIRfO2bNR3fyvpOPDKVo/IW5M1OKSxO9rSQH/IHXEunASNaIUuWp8//a0AO+g2gwlP9xY7M3airG8S/aDyMJZ90KUmn1/O/dB3UUUgTooOLmKLiF0DilutG1CA5VvvkvC+pZyKRCGaULwbbILBbD3i2aTrqDRSWCvS6IW6bWweHgZVFP5FXTJbm9BCb5PHxMBQ/hcQLcElLZAyEuGtFSisEZUDeaaqGfUonXYyZ9nbHhSFwguUG5o3WJvPyOnH1SxJsfvYPMHlOC4hPBhpzGokBksqwD4vYhkFsdqgIelqzGu+kTkDswrlrFnu4oRcaHMpv3Gf/CAUVc6/ials1cW2W18UawKJWN30FgEy7BtfsXRv0mTmGt5H9PuwasowhDyTF56MdpW/1NtyoU9yxp5K149s9ctiiUGJcCdtqaSmnw/vF7MDOxmIX2To7V9IAP1iaeEYrDbpAM6Ja6jZmlQEyMQ6l/p5fLgOO+lOZ5ex5ku2bh9wZhUyTnrWR7jqZ4PxNBlRwbFdE5u8IKVZQ/0PRkyB3C8RpL17h8rNq2gPZQ4h6L9We3+sKrYxF89CE6GVNR46tIUpuHxtOgSCjg+NTvLrkeUhZELG06u2P6BWBFqonrwa+dY8WbAD6BsmS1glPsuFTvdAZH/17zjHIhWxDKuSo0RZbiO9bbq/BS4Y2B0reeHYKddg3OcNO/9PtZJBm5+oK5tVmAeGWkgSKbHwsHeD1/ntE+/HoWgj6lki04SRCRQq4M6glzhdbFeLCOavLyeF3mqo33kUW0tYjvgfH9C6NTKbOoIoMarSlJzCBECQWP6v/Su7/l1HKmVFeFAss6SOIwNel4PpBWKWH4z1F1Ed26qNmSfhZcxau5LQdpd+JWuvwgORZu53XpsOxdTgTStCzwidSvnIA07HfXBKhto/9d/WYGTX5RhwlH13sSQGv9kfQsXiH4BbnsS2mjIUAyuJ0Rhe35BGGdwiVVgw7aR+u6Eb5VoC0o38CRaAO4NMKvuRnBmJGvmgmqSthUc5peo865v6SHCvm/d3I7XTfZONWQp4TT9jPHW0R02bhFwwBnWxnEmf9YzxaFnlXPTfxoChKVdIw+U9G2uFX7sGCORsfjWQNFUcSvZYSoMBZsyCPtDlmv6GoHRYgcv/XQ33aIIj+m6aBWc94YVDwKi4uBLJ3FiVs/zBecY1VerzNPJnZMI6A7Lgah4Q8uksqsOe2QDQNcLtnaCsGoUAKbh8AReyGd8y28BSwYxsPBTn6hdS503SeiUlkrJoFmZsL6oYQUA5AqPrlmreKflmeLVmAMUh2dzwByhXHVDDzPj0Qac5/IE/P+bazPM3m9XKKyrdTTIPRDh1eKtg6XjIwyCrC20quvLqxh4KXzrkde81AqWaK97ZLpFoo7p10xpopKp08mb0ho2sFIT4GHab+nMgLqUpSNU+vZj8I9Y82f0+aPsEQRNXSZoHXir6JPakr7ml7OjJYgbOJkFnOxDD2qpsrCtkkD9fkWL+i2XFndDdlTScXJdQAsYDhd+rbA8ncYCcbKvM9rQvNbvAnvmZJWGdxKMgmvsuAWXf+SH4GPuwfrEZ7x0nab7sMBEn9gxSHycpN/vBKh3BRB3JrJSx+aJzfuDZ5frljLsGNizQMAlXOKkFGZpyaKVNfThvC20ajc659/9qmQMwY1QT8xhUwmEBRPrkpSTPly3jHE4uOcQSXYk+5j89cjmvaF5fxvEWcIEWvrxGA6Pbyy/1Yupu1QQyDu6UmUAmEWkSoKMPxoDvPuCFYqmKeV1u/TDBcNSWmEvM/qvS2wSIakuixjKVYI8gRP8vmk3Q+dnF+morlbxcjonh7HnSwznxGLD9MLF+aGLuSLN79Hg28a/DSTJtgxhois95j6S2uqvZnTZ57ceg4VuavLV33oUDhCzatW4q8XJ0SF0CjHNFHxL7WsApTI8w5qNFijA7/P0X82QEuxEyQw5kd18MlTcbVi/k9/mfPp16djGS8VLUwd5WJcijxUWPoiLYm4NMRr1XAVxL5+gOaWoWGg0mdyTuPEGvuNgDSh1uv5FJBWhnJrYcD9W4CccU9ooz9MLst6YU0/MkAEebuNB2SrjkIpdTfwsRlvikCwl41K6ibTQN9+Dp98GGNsDQVG9QBvGEjD3vH673qNoc3S38uHpGEMLvdArhs1EGv+hHdDK2ug4DhfHqiAYQeLnwKj2DwrJd2edzLVU/CnwzV9cusGIxCL1+BYTYYqMnX4MwE+5so+g4rLZIssyJx5DRvunsSt/HTXl2H+V6HnDwAUJauZrg5OjAfEkTHbhWgo5P2SJPIx+oEpac4ZB86X/nn46KefNN9xlQOxUtUWJ4O0zPevM2JaipYb+79R4Ro/WeJTzi9srDCBck48+9T93kOhBFbIKi6lDmhdBdhfKvIS5VhClmyAiKiwkKZxHiWonub3DjSKThJqxFE37YwYVf71/Kirz4a1+dszRP2LTlN8yVtfDqBqotP1xPIAh6OOTtmIGGKj0Kq0isRRKcasvboNyHb1VGEcaoev+axG5135jAopPmX3ZzR2btebDJjmlasjOcweOiFc3guvZhpyJMT85a5ld3mtIoW643tVHrUmy2BGK0hLdzDSZmwpyYKJso9Dk1388mvyWJB9J/HlXvZjkgCV8bs4VeYBXRQ1gfKliQeDNXviOtaD1FZO0XjCDRJeeUwnaQyhWfDbxzBkZabfJoWMCqIRXHzwrycxyAsQOfMvFceifD7LjrxC87I7F2AmZ3gvJzj/L5XXYrXmVidCz/+UP79BdlU2IPv344uVUXo556sZV1G6EJ+eTK24Oirqy5QQ2xUlwXW9HoqRb0efjsnxjrV0FD1NVs4NtEleLMaZRvpSmUmPSreaAyLssFCg/RRbdTV29MyVbzTQwJCPSctbdC3sUg8SD8FUA3VZdrz0zRuot9RcxdA/N6M0hRWsir5hq2TA38TdWn8qS8PpQQCz+sp2mbJLUBr4sTxSta/ScmfDNPFmhNlX5ymsNCfuLHpM8xgzdPXphYt8MkNUYG0FUaYXJ2MIgzeG67H+mbQSf/QUIRlchSg4tjA0QcMCiwICAvEKRz2KouA8+VNhvn+MS7ye7KO+zG35XBoif+PWheXyXmMZIlEp/Koxm9aq0qMhim8uO5kevs14YvDyEUPokaoDorhQJ+xdA7qV3+QXwGhaqGq3lV19g+sMe535H1jfJCB1gQSxNW19fLQlt+CYGrcajWE67QfWhKZYfETzQq6n7vu9XfWpJVgZNsEAzHdJ3Zc3mybb1K9xDrDXwM1DbVidmtYSbhqiP/MHj97MZBDD2dCz+UG63gd1/CzWZXbSqGayISDXlQtJDWONdJKWwemaojJmbh6VDmBOM3AjpYBwv6WQBXXbt6RFeqc968Nr01PJprFKTB2GOiQ/8bTUaFzBc6sMyz7IYALc1GXGPYX1rfYT/A93MGXu4m2Si7JFgUsJj49jQjKSvNLjZURQGtNa8w+fA9aOuHkjFCb2Sg9drkfkPZvSQlGgy6Yh+p3L5lRwYS6OYyMyn19VpFqYqDRZoio75YOoRsMDsngSGq1PhjTUUVZMMpveG2oREk0tIK6oYKayXU3xF76m4Jmj+2UCVYkt1em67mqueINyWHjRiLD2iDR6mIEhrMudoWJO8qVa2D5CfRBJzjcx9IZgEUIZrae6BVHANGSIzTvJRai5nGClvbxOimgVKzM/Z9AP48uvOpHC1y3BMgWGrD1+03bX9DoxL+tsMYlzHt5DmsPBppdYl4iB07yAjbn3W8fYiMlPO7/xfQRJ8gN1UyGresqHxSx44xRR3iWnRZl2J0h0CogSppurtBgflJHdMFfyJJ37Zel/73gNJ1ad99Lyc0APIKWXjyMjX15XKFaOp3DoWJDIe4Xxrp6+oYe8H5qiz2KcSicm88SPpQJD/JyVhRrGVd1SgRbNesUAjGdddHNFZefQgSkN6kg9ydjdlW2tHPFpdu7zl+UYG1F0sHlaniyMbdAi7kPi387E1ET6ueGXj8AT/zLG5iL9QejSdcIT6UcUDOmWDQY2TPvUABfXZa6PBQ8S6RettFSGvCM/s0vXwNeyUvhWDVMA/TTuCMKECBpKijQT3RQRqaGVtPK9GxXIPKVPRRCl8iL2mZlSTKZ9UYYPtRrXTpEueg4kylaW63+elQWWwnIHNG82CbYWiBATBBd8LXyr/lDhR0/86Uv9zyQo95JtS4CZV0wzptepvVz4L5+r9iRyzk1k5xa1BOkgoMBr/VS15nixmrasEeeWSsQoW3CSEHOUGbYJHV6jBsF5Z3Alvm72AS/k3dT4QHWvmUBgyZ2SRXjJ3vdO8mTbXJN9MahpEtqh+BYSQXP+2ElgkKGubGedj4HnvsjiyndS2OqaC1joMC04oqFZz/K9t5Jy3/W/5PPp9EcnFtmq/+HBc/pVGrLjXfIy+Wr0HB7FBeHv+ntMC9946ccE2IKygqWBwTmaOTnIXFUPUHYKQjYjpCRXUYHJST/5yeMPvfhByr+zDkcwbeZtW8z6jX88KaqN3LvANmnuzxrbob9JF1PRi441lO0FSplxhzACNthjLv4PUrd3pnsQYmD+Dq+73PeZhpvWXf4jIbtQozaSFkC67m3Tgu1c6SNvrsU0MfDerJsboXhWNoNGjSQY2sTj/krtFGzyNBoNGXesIIP5hSw8fOHucttbrZ8B/uU/CQssedpR5uZYgAZNA2CG03jZlyK8eEEx7Y4+omcRaaGlCBPTFdwKTNRgiMhdt7igrOMCRyXDguJbiH0wlUsZP5rrx4Qj9659guYJGHD9DrcUvgKRCT1xw3TTUV5U0XBnbOWpJ8Su+A4vyv8iY9spbvx3ySuqx8MuSYRE0PlF3Fe5cmZ0ibAxdlUUN9drCr5T0vCjjlv0SSU1mpEniyj+iBgU2hr+Ng1+WjbpmorYcwqf9pUlk3FoXyEeMTVMVM3xByDSq0XQO2kvnw+8P6/ZUFy3ShCZn3g54ShOL/b96BwkEgVbHRaExYKWFTEABj8YRKWiAi3HFUqnMMM8hOrfh9H6G3OwGj0V6YFTp7xDi1Cq+lUYq3i4kl3pJYCAydvUusls945X0B7WZlWkK4TJvKegNYNASPfTtcwA7eHymThJowKD4iMyubadFKZ2fTu6WZSNXUuzbF/O+/cTo62Hst61LPaZCvpzAXGtUxJeecb20DvLUVOu38Eghu/3t6lUXfFXZez2vulT+ceTvrot7s3dMnmOyP55C6WOejwFHnRZJxh0KVDImdrDnFFTcDwex/A7deoEYleI18JwXVTSsssVIHIc4gl99h6t60PTMKaH9ettjRBgQzofpEWVlqjQAMXd07SiObqbqtOyfVUK3HpLD3rMa1TGo5tpzAjOnQb/LK0Z/lB4EKCNaNE34EkqaJMkbMakbPHpBB9T/RO/XBi6jl3Zo5BRRPqzsXXUKlDIyec+pcwJy+r9N5Xz76fkH1yE8qA7NhWEsbcyiHoJ24UHRjgaaYA3dubLOr4yEvXBj1jbe/EWwDAf9h8RiJQvFZ8CstN5xy0jzukg8v2N4MHaIWLjwNpH7zBV0UbQJEIo93W2MzqdutnZaN0giofnLzlYGP82jHk+UHiBBnUiaCRB+upRQIU+99j81crBQUdQV8B2SmpjtV3vVaTYs83VxMgQnaeXSzWZUbrJcE4dDKZmFvHpYB3J6/lQFmV35PjYulw0G+IXPTMkiD5EHUSAu+He8QiyeMM1+hmAwVujC/AtgY06y2j2BQzbUoZsTamjvVM2dq1V6O+f33VpJMZzACxMT0iW2JuHuCebz1fjX8qpGRvEdqx9F/TvJLmMvzLzFJpVDUN4obK4joE7wlDYsz/R2IPh3S2z0BXu5av96TnYrdwvL09erV20SlOCElPn1Z8SlMEIA2KT7I4HSSd6aFuVyM+TOQz6gInHbXdEUdGwVvO6YWpBifDSbmGqFou/ce869i4Aiz/H4AoqvzdUMt9GgC0VKm2tRFM7DmcFWhBr/SJJhqXLf8W3rXzu2hFi6xJSyUNYJBKWpbmV3gnWwNLnHNDYW9TG+STo44PNq1NVztt/bSOfn0ruz2uoXHAGH+vlHLnJxsb3NPxuZ8kphYRYxVBNdEHU+qDArgjc3h6E6H4TyUi7VT2P1eS++dobvDvpimAWQ+3ZthxgQVhmmOVFjIWz30CJitZehGvQFbQBkJmS1/WHo+r08wFe+3GEJzMxQ2ryeZH3humrTDYS+P22+DSeTh5Krb9rXY/Y68M/QM9hhpnOW/8Uv6EDRjEAoNI+6e0NC1evR1NnB+BAyB7Vz0P+qjzRHnGGH1W/km4NEAXZrE3Bmr+6HS1/O78NmT1lTuh3LyFs5DYtcPEoRRSIW9usDu/BIzpKa1nD8kncYjoKpD4dQxSYlRrCqwOdwIV14wq+/3ewA4br25OkHD4WeN9TmlhGXHWvRA/BHk6xPVQGs/nq/JFKwK9vtZ0Yuct/rOGQZOGI3/yx8mC7DEHWy0e5kATvpd1OjSaYJS3rfOmVwCA0j2cvRqxKAFLCw/NlDG7Eefg6ak9p4ydKwIUy2YnKhPv9N2kzow/xLESUD0/z+XCBJOSCo3EvIUMNypYmxkq+4y9+1jfp6NRROJ8A1JM9ZxcZ0VS6QI89PqS4wawnIrZcBzkA6Xx64k4y5/bgEuXxZ9s7clQ6LXzfxu3QbhLlasIziPlfzaVZ3p4FXRBJmtSgWeuIJm45hgHtMDnCG58dcZSRKhgr1OGiuKggfrX91i+BfVI/EH0kfFuTvUG+ZtI0254gW44da7DkALqU4LHsBySdevFjaJA8LJQ+rJCLSM2dH/oAMyjlfH/KA8x5uOcJahyC1dN+5eC8Gv2gQQAYkjSOX67BgCtpBBqFygcmi3dRzpiIO4Fu2tyhu6903i5zuyyUJp1j7qHyguPHpVbJ/R4WPJZYNePTH/qptBavUWL5e7/l8vCvRwT0J81pk6bMn74APz9XU8qToalFFwv162TpH/wkheo2r6tI+G+DSLhLhu52K2mMBsaiAWUljTFmCXaRzpVmzKEygC+WDYdufQ+pp4Ox78Z3VMaOilL3P5gIcptdbUSWMqSX3tfIKNzeNpAAPjHJaK7/WV3muSBDm6+95UxqQx1x4nGgFtaYxIPAWR6eqMe1DKQfWUpHPij3uhI7a5GzcwvBoY+ckB4PYv702JV1ZjP4CTLNbGm92rzCEiI3yWnr5ciY4xAwhFMEqgyod9ChRVhLgRkFpwtwM0j2tue6bN4lbTV3gRNgKlveHDS7t9g8ZXsrglqqH2fhrRq58R64Py7yLo6WJJ9oy4C6fvjdHCP9g3xxBpn02BqryNtyVncXxaQAO1tjydRdfZYv2iugfv8pctqT/3i5qvydd2AMrUTFUvnUwWNZEiszGUyz6PBRPdpkT9xHll1+mTZg0IsX6TO9SNg1J5tQhvtK6INjnk3JLFR5nmSvG4UD4v0aDBNfugyaT6KQE4Y8OyyVGqQe/mMIs48mzu7ISPB3BmaYxcquQ8v3ZSkGTvJybwcj4mXP7OiwJajS8UouVEvjru5daEXnt1X/Rhd+btiTS5weXBzki0/qn4TLS2tpFyWZXnBAqTq6TrdjDBhWUHnxlvMQLL3PbHEou0f9UBBdxbYTc8GUApUb7r3ElJ4H9YDDs+4v1av2WuXKECgoXRjfV5nflhi2r0kxjZonz7Po2WvXcSg4+pmabc2lXdVBn8HMIql5CvjcPQA4BCXHZhGrtwdEL8w4531vrzdokz+haccWlUjnsKBg9wnpimlwfP+IaTtwiwmrBaHmVpvnsw06Ld0CuZQYZ+MFeGV4akjYyoOuP4S+KqWw68sVG2I9ScDN5DlRD4BxrmrZmGMojaFJO6AXCvK6ISC02p3EMM9SdGNMioYX72FLHMClHzBS5HlLYiyeMCnEdrzRGGTID6GBzkyjrlmgOp4F+7NSSabsueDHQ8zXmaCeEMrv0AehVSWJWnl5KiGfGTr7lPKLtBEP2m47p0tiFsqXqX8myxeMqYi7v71B10x/qkZUx8onUclSr7Wum9ImMmAnjSaIu6O5bFpIBsU7ygzLrsifwRR47ANHgmcjtaMAM0DkMUUfleAz0XmJvZjBi1POYB8bF4DJVuXaqOa0UDt3L/oBOqThUebSll8wiXU/RM3xEOFMPvboCTJE8zxAEyaDAkQ0RjUbMo8I+XA/vltA8I2FRQmTbTtGAPYzVRZ96jlzy0Z3JfQVdLyggpfxNs6awewss99nvOg9gyXmPZTDqgKVUHggFyT18NnjoBjx1HAHeKx4X9knRNv7xIIAeO7/4r4A8FbUMxMewO3ZfAmwhbKZ4W8R3BBZa9aOd+tAQ4SeC7ysDfaDlHhb0yg0dEX4C51Nmo0lvYeueXPRLugAlGfeGa1q/RufYsdb0TmRzMxFpxjQeEf2utSagD4RKl6MHabdGHESrb3LHGbIyfBDKWyMtJQ6C9uj7aH0/lNFIsvzIMoKiNwn7g3zuSbqGTQtWoeHBYNTbzFsoQOeyGkeJboUkKNIqeiZxipyyD4+IpVE9SIN5AKj1lGjPe2XvUVrwtlvWOi4gI5mjvmDm+jWxxr4a64FYmUVPHHoIenO1ggYd/hPQZDT4N6QCjTUgMrSp6w5xZOFHX56u/8aaR5UsA7yqpefEvHx6yFu4HS4MDMjbseYW1i0XrIwBTN4wQQ5J0v/oRMptb5ea8OtTDNZaFwffnubO5CJOkLNLl2hAgBF9ZVg1Qv2/LwEh0jILuiyb4ukLa4b+oW/YYLR5jkgo6fGkqcnsPpTlc4NTKsdGqJDZsVI9AndmL4hiIvkaht9ZaGyHYX/lIyV7bCHlbE3yWkIlg7lxEsV3BhQTfhz3hlmODlglf4kTOYUFbZ7z2gDNK5BuZw23Y/5osLuIpMykywt/MhSIvZqP6XWi/r55VoB4SVYSxMspcjqOMwX6sN8L2wg9vEic4CO7Zhyn/HBLeTlV6c1wiTXylyc/ZSsd3yxpsSldpvfU81RkPPV+thuG4JuNYHQab96OYPVzF4K1i0i0tGwFpgN9g9rC+5j2T+XJuiqyoMa9Y1akjKowk/qsfNUnroujgdva0sGnLp4jkVhitoNkM1JL0ke4hMmf0AAwBzxg8fxRlFY+S9Qsq5YtC+BgLmTXTKR54tETagdWwNTDevg3IIiRMkojkWZ9OFjBHu+yMKDadVpw5dFcCGbFfxx8ZjLm1TF58FyywvjxekRxWTzWr1b0iOWHE/wSbskeIF8X9yn3pV4Yh0h53hnVN0O+P/W1njDbNAUiPgPbyWmA+1RNpbKzSYD9qGCW5foDj5Npa3KptKA/aHpQh74JY5bcDvxLPa0p6tc8sa/r0vOj9ILFb+nz7thBBzgQjjqSGGPlFVCqi1hx7fY+hP4ewAKh2zL6JIgT2PitvQGrWOCzYgEDmAKXBk+gThTQVKiR+DX1vlXd0F+OVUVufCQdOf+Y77EohVNTUV+/XC02MDFp1kGb1yoBRrtohOY6d/HSDBL3PmCAWAsqdGzV4YZldrZoQESreAry1e0+pK2kYTKwAKm4sRwv6vS4TGUDkuBRo8mTfopQtf/1I59tyoZGp+vu0xDuOdslb0Dqz0sUI/ygCsyjxE1qsDJbceZwA6ahEjMa09mXe79O3dvQpPsTFrpUdqI9GW+czcb70pJe5PoszHP2uZOyZLffj3z2xQotYmY72x94jR4yJhoxv1/hWdxGwdKZrpzSgxkzwa+0vuksq6Li7RkpXCZk3XSHz2L1qd41E1K0gCQFmR0xrElq3kZZ5EKZO0ZKNwWhML1ZangN00fPU9fB3tu4DAQKU+RLgHsdfsZWGj4uM1EKEEcwARm972ZGn750wpnJOu0mIbjI9cRoYU5PJclH26zJ9xlbogRFW8g2T2rEh7cSumvXQs+5I5zDudsJxuu6haywiEE3bSD5F5D+2qIlR0MGFbOM++7oooVZhvZ/zfpyvk4qcuE9W3qCmKI+JWUzGpaJWOLTbmuoMdx6i4o/nJ0kWcT0xObrmt40wdi12lmavuRvC4pomc/uTbMR+eAnYWW3VFdGw0J23ABj2YYKYN0uaPWI594ktCDvvJkIfv1Rk7Dc/BVYSkJ3QV5rJazJA45oD/locUORQTsuQqvuAzBkGh89wC6KNa0XfAYEYLkkjhHsyqym2yed4In0R89J/l6kUOh6Lp5kDvfbxCxfINFm1GucPwaWUAm61h/4LnuPlitFH6Bfm8BF3B9LIoLJRgCwa5PziABrNmgxAnXIW8jkoW4hoqtPAd/ByoZdyXi9OS6vpjUD56a9wlEAMrLNn3yanAZQXR3EKsxn5zXp4rUr/EY6wJxp9dxyAlgOY4B5cvpcRAy2vazM1LDhW5BYCiFxQQrG/vclSIWDMdthsjuugsi6gES10u3Wpl+1zhxkfkip9mmcysOObeD0Fbop1gwc+9/OQKklzApAXYdewWmorOFDk++DhWxi1ZyS34gx0zu6MSierhbbJGvnYgwNewbznJga5qC47eaizp8mr/IM6K28yxsrMbFpabe+YjaM4Q5VkPdL1QKPmt//hKhC/w59hZurgDgKzwWCEDDkoMIlWDFbQx2cPh/PI1wrjHW+8saJputAMlrMPHGkXmEUMHRGHrtXtxB1EUKTRHrA5OznMqXcU0XlNOtYAmDmbiSHtcCbWn8W/P5ao7f9nFJCvwpsG4bL/XbIsB8tDhdCU+aANMY5Mi28fLrlQWZ6yDygy5ExEcNuzeUiCNZBgc4gQ/2BFo/tr/UMsYu2fIeb6Ha6Ml83X060EoSXOCawGto1sWmJuXjdcOT57qxePeVjTt2DyebZot6AD0ye1+Zw3/NCjiC7fX3LhVmxqm/TPZOQRzcq1lzahwhKDbSLh3DEsWXR5YyYNafYmDJOUcLRWExTb1WwJ3/kCGq3tH/++zNw6EcrPSG3Ac9qdlRipXSOajae122D5sQa5WVXQSTVf2txSRDubf+opz1co5+NxA69NK2AhoZMqjO9u+q0UJmgIg4RNAVFLgQKVZ58Wj7A57OlI6OKsiGYoYlkfZ7/N7cu3+nI+MSs/efKVUfTbVo6r3wLK3ffWk/SIC1VDKehpVcxpxKQBP/JLqgdb0QQe4f7NHqgIU0BH+3KVy9bk5/Ep6ya5W628NK5LepMOaDgsrxDZxys2fdz1BwVEJ6k2ZgVJGlFeJiixH9sfBPYFfHDnwZjKYLwfrA4Q2FCQwoTc+/v+K+Jul9ICeCpnB0d+iEYZAxzlv+Z+QSaGTNgBMq6CC3pKz93cDzlmNHH/M8nkV6bjvAi3nvN/xLQeEI6M5iElIOT7pt6sEZ5M4RzqP3jzJtnldC26j5obWgsfOHQG8RnWebONo3R7Cn/ci4EPj6Fjaj7dt0ZFMQz25HXE6UgIrHEAtJKax1D0RC73Y94ktxjYK2dNq3bLe/I9hgq6RVDjLv0/nnRNXyCofm06dZkyGi5hd83n5LTRJSQl7XRoQno37RX9kL0BgOm7+6McexQ5mL0qHJHbFI6KJRx+qYdhMvb6is6YGGNHvBZUV7T4XNz7hYcq2RXgVljNEYwTNMjBrj83bUsl/ajFoI5yXymASUZYAb3mKF3+1bQqQCBMiKNMAyYsyFtsoiFTupcx4iZ3XfW/TCQwg6lmMhojRFWw/bsUKvMAidBhmBipLoJcEs1kNTNHW2Fy+eedblUsv6YEdmymIkudDOY+6s+vTx3/ZdrfWs+VpXnQmvuy8yfx1JdoYndJ8Cg1eyErQHWYva1nyhmZQCPSi5/5ZrzuIytIfwPHi8qYOeOBzlbUixau7eUPaDQK54xi/leNnw2RmmoderjnMdr4WVe7SfgLnUwiav2bmfikdc4G2qP+61mX3w0koedeSNSjbNZ3vvESHm/Qqo6aF3yBxmrNov/mW7AaD5/kbGEOAUn5w7lHl006EElMdSjKqjpQ/RHuGmWkmnAPnZHLPuQw/Hb1CqzKnBm7ZJoY/o63xk8QLPYrM/RgBwONhMcngki7icpuBEi9RIm23P4HOkRA/5gFxvHeybhNS4YqRlajUeSPc0z/bAjMzWSuNo1UX+a98uFsG32jR14wH9B2qFGfnWUh6U+WyRdW0umYhMgcASGBb10O/9YRGCVlGfLedPmbK2zZvsxxmQw77fQZCkS10x+igE3OgimK5kqgEmf5Hq/fjPsPasv6EVL3xq9pkYwezzczY7gLp8p4VPlNCIgKNUu31R8DokzHJi3iikMJUuFd88GcmA6dEGXWDVyQhD8Q1S1HbsSA2LqRBrlzR7drLP0lc0qBuH4fv+fxsYwItodRmUkgbyEFvz4k0sf8DI/RFUUvyh6Yl4gBPBbZ24myvdJYwP4AqMMWj5O7ZYtlKAdDN/uI3wghW0Pf/ANkrQuDbD73tkswz8sEBgVxSHNsqZH+VoDwLo74ucCXYSquOb4HbgI8AtvEg98d1vthf/2IFvW8brLEMPPa8BtqpfEJ5ZxwS0Svup5+sSPs3/m56d2+O5N/p4h/1yLvU4vZ8TJKgSmyTGyZtV1Vpc4gz0JrdopCjYPM9NrOyRDNy7U/kFZzQ4uDGd/nSga7aYkjXXA/37lckAk236ZEw987PJgU7uS8iknOsFDRjz0K1XI/vVV1KTsN9/r6WmstjZM3sX4oHX7SQ36NXneg3kyREJgwcyh0N7sAfALNmuT92bR2MGCuwltWYgzmjtfq5JSykuJZJCBnDBCZ9aaRkd6UE0kkuT6i4rzwe1I2azt0uGUKOrNO+dXrHfZDBTT7AXMgtKTeUs6ed89PmkSa5tNVSE6LMv99/SWSY8b6QjlUckUzR4vjd8cDddedtoxySCh1/pGE4mk7H+5L6LUwLj+LJ7nwQ97jGgWAp+GLy9Mvr120wmvFE0y2chyUgEsHCDt7RyIqpVmPxBlt8kifBcbMQbBqWSWq6Ocew24q765O47134xCLIk9KrXjphLOwbnTdLv4LjRVw33EGXdXtY0hsjZs5jvuy91J7KECo9LTj1B60BGlSWY86Y1fmrKndYH6WDfuPAD1QSPcW4IlZm/mMgaBPSyjGMgp/8el9kidiqUmMGD7Gd1AWGEHl1DhfEJiUfE/T32zENh2R77dvrQxUyGk5zVX+lJbBOiKREGH/JEChLmRU4iDju8BsIIX8y2/G89tiFBsMWbPDFKG0XX4ViyChTTXLf2VMPwYphzqwi7S2x7fpBRxL1qFdBRK85xCp73FOZ78++nP7FPpJ8qbVzMcOQtALoTDpvYV9ZH/wA1738GhcIJyh/KH3+Q7msDxC18iPr+7ItHJqToBWEqpFsKhB8mFj+LccXF4Zm62qE4KCHJ2Y18yGS5ju877wvZoUWoY7mxQBJ9UOHKwxzLa3UfGEFGRLNUBzs9PzgJ1fYOdk1APi9RYmwJ9ARibFXFL+V+A2vXn+D6iGRB9S4S4SP/7RN9cMHBqjSTl7xxo809HUrNfopM9KYiwV2WZwZU6d9KLu9tD2sxMLdCkMT8ZLBiaZonquu0XK27XnWWnQUAN9gOXII4180r56jYoeY1NKAwjAG59L8qzXBhIMYNu2nyzifEX3/FFbAVwcZet/EvozTY9Kr3neEnmGcq1rMxASlo7Q9f76L9br2FEYoIyDM6pLKD7sfeaTSculng2t/WW3JO2JcKd+EqXJfr6bNjQr6FxQShP6rfOv/VJ+BVTftpV1MKzCcMhS8WO69Bpep7L2lBz/MypIWkRFWQ6b4C/BByPZERroRb+sG4Y45m1YHUUR55Gbu1wV+kDluY9YNHcR0BjyLX4PGW0QFIThDVX5TsZwrOisBMLEsEfbmFmoxKFSGW2nNod04hYJcRen8CoPVgJq8evv6YJGukGhgOnoexR/1TKeZNG0MdGOylia4zwWWhuwe3J4vwAj1U0/wMtHdK7YhalR+K+Y9Fht6+Rh89rvpGHY4qbglvALC96mgG4n4rhKmbdp6+LWEoIXQBK8dge5TtrAv8kCH6qEVzi72fUd3OdD/wPSuFihyDBHJl+f39yc3NXMUp5+mcAgycg4cikK3N5yfE03oamORCzkSFaq8oMXdHG/X6/9GIDkJTFgvVVRrUIuiLeWtBNJy2ShbjlZId2VDmNFWlToU1UmRvRb8AvK2rRE3zH4R1duS+q5cU36YBYy9c1lsEyFSIR02RUW8c+5fgQKHZ08ZpRAHxXF9ohXk5nX32zHSqFsVaRblybrEZIGhde4JphfDzKV/Uqfo9lO9SOuvEnO4CjsxcBFW2rqkzMLEUUYBC4aD7xwy3C2OeQ7CxeDlZcDK8FJ2w4F/Hs1wwOnIZr/uNoFiUcv0DG8AKwQDPkUkMEcyQaU2wPU7v7WNPj7SHEtL+TgkPJV0lu0Stqh+Ui38eqjYh7YIsbS6DtM8S0aXn1KIGYBpQaMbssvbZJc5m23uvzgW+rfEqyT0j3dblR08JN/6nEHS+/j6ZiHPAt5aFOgNqv+GOTMTT10pnmZvowLYSvBc0FyYK7K38HlZ+WEFSvrxonTMFl+Ey0aHs0D0nS/bHOeb7r2EJ78FWlBxpgmhbOuJLH7x/TdFvUCGgkYUCS7qZkZO52QxRFzFgpODIi3rxZgxYST7dpcVGlJRMr3z11VFVnQ+O0QtdYhfhaUCSBYLpXVWrwJW/WchtF6roqr2+fQY2HNOwR6j93UbyqO0ZSWoDf5ZFkM8lhOHSGoUgWJJ171zVIalfxKQrytzhmdq6tefYl6tE4R4wfSRdjU5IW4SxeY484Gffle1KhuGZlZea4DSyDcW782RXcF3FdkeIZQfXcEiCeNl3/nl59iERL7DDcDjK/qsOnPefpOkbjyau0VOuhaCdNTGmoiYJ9HtD7L3KtgT0ktCIrwJ3XYus95Sdag9k3C8mf+Os74HhP+XrdD7wV5F4ruzQR+DXA7Y5KEhLKSelHunB/3hZaPnJYFIwhwHp0stCRgrjhG18NPEzUTzZgslbz7aIbxwjgQP90p6kujU2LvUJncID7Sihib83p7PnKZIqcf6cQQTWX7/i/KEvLou+qxVQ7rpr7Ljv91R1bAmFg4r8ZGecrAvp2+kr1ShFZaV5ecawInKN6hTmHODFQlEbMYYMK7ITewBOj+HTfc4FVlH6A9c4btz25lhCHgb3g0y3VCf8It5LSEj0BCDCC41v7qtbweLbjXvhWcTVrKJ30ITvKvZQAEufk5F52wZaX85OkXuFvuFr8XLO0SrRhlpuAWKwpNRSRQw59lmu53nuxUWJP3wj8heScsc8pSuNc8yLJYkZad7VUvs1WeHPjumiJkJukA1x0si8jaISOD7E/w1bikOQErRFuf8QDcKL1k4wLZ+Szg+/C4y1Iihm6ny4QzHGQ4miQbYfn/bFs0rAXffihOCAC1Z9b1cjQP3GMDKn0sOYioeFKYYpsrJyrqHonD2Y2TyZLy1sEwMClWBYYh2iqr+uZzDBjQjhU791do1fQUs+CnliIYIqP+cJt/4tu0asnWsuQBpdtSlp2MlI54yQO4Hr1ahglXvdghMVKNFZpMQczew+KNCw2fkPSxGaNTupfzzt3RaZp/VhOykKTcvvzQ5d3/UqpITm8mWA4M1DLJjN4XEMHxbUFkS248wCTKS8yW2nkpCp559v9vCuXrcvKr8ZuIm9yrFaHssuPhwyahxUg6jtNAZwoDz4aZdZKY3Io6weCPPKJefOI8erek53rfrBVFT0j1vAmNf5A4ZuznNeWxkDFT4+aDcixCg8pMp8Ot4W3zoN1rt7p04W33hz86vL+jU94dn4kY83JhGxSjQOyhHnsDMYERKckMggEjCtZ3j+5ISZp9GNP5KOOjxmbRBNAebYKb2QhBS+WiW2JzxFn+G1bi9+Pb/3yPV4Ev8mxEnG4Qh09njhMvZPqnaNN5HJTJuNjr+hS/OqMQWQqGOdgFrFORbeILj16m1L4VZCOzMFsc0pRWnQWAS9kKSpIkV+aG+s6b5ojzMDx4yncCEfPx+VxVFdbflJyylDTT2D7xE217ONQgNfmtP2BN+U5vHGm3wC3/E1eaULDpneI7jutpja/Hn8/loj4tvzBPBQYIUep1mPawHCgaWEuZUNXtvMmQUbYgE8b7mVrp/esAOx2ulXmT1fYDLQ0blusIFDzWp/HY35XG3yuPYpiAkXqmBGEziXJK1dITIlY7yVGnmEAg2QAvJZqEiuXhzOYgAwWY6+UWmpZ/wf99nRSP+Nx71Ce6cI/zDb/54WJhCb4DT6siPNvvkE5HAiXiWYFqSJ3JVDUHMgIRrB1gFHh46VuvtKMmRq1yzNbtblpowYr5xQ/60HwcZs3tWNhkKqHKYBHbZtkvIM3Li3hcnh0COUpDPymFXjyonGPOwb/bWYF+f73ktMnSUavHEqcc7OeeYK40ftx4vmeuBW1bqQvAleip6czF2arPj2xTL0LGKawo5O0QHmUOxp7lPEEBf2+1lp5R7FYBWiy98SeJ1vWe01FwQ6cZBXTzrKAUKPaJ0Qz21vXPjhlz3tdluCnhDL8SkcxI3RK7JMo/aT9LkPfBnLKVaFpb0B0Ya6pTbRunVnQDM79SXARcA1IfJ4BNTBJqn81edxSKXEOIM2MFyxh5ff0QQe8sT491dFG5HVkL86+CnWXTqsvCLMDfXgm3MYg8HCsrOmSwu+I3JR4x2vI05fWDrzkxF1MBYkxsDBtrG7x7DR55Gdryg+frE1K3SU4gJMsgOKBW1CCYFqvAsBcIrD7JsAVo7AFR94TfJkp60jJbxn0bXSO4FV9r1hzoe1fdj3dNK5zIpZE4RZtPAP25VXXygN0G8rkBMwNPIUZOaj80ZBOUG0IR6fT6VbxSaCOCnJeInpNAtEBeVHVo+g0lBhxv1WpLjcnuswUORj+H3eCNl06su9S6SI5Ex3dFDn1GUlkWnK7auP/QwMZpRbisO/fK1T/Ou7EkLkWJQKFrixgsbBcTTTriI6IOyP1VL0PHOsWqmegPRFKSYZQW8gMp4WPW1ocD99gR+eCP2ITKDVcPy5AVScdPZ+gxcHBOE5Q+aGjAuOKyOxNLE2MmXLNL1/iGNHxYbxk7x6G99iMTYog5NDEtnI4hroLoU0lprbJOjYi5D+1gYKsyNiwssoLoHpPitON9XX7HkykvxaDPrY+F1kgrsh0hsmn/92ykZGen4S+C/L2vrNELVx4yznyf1TvgzYrfznmOuAqZlm6QGzO6EtOXxt58Qp40h/AIoew1rFWi5XKq2YodypBCsodLy1ITrA+B50dCzVvJ3bwDT9iyjjbbkrZYFFAn3RxikGDLa6prjeVo3cd9cd9GqhFpbpqJ50UysRQNq23Cf3geasuDUWU40DEXvUGAZvANEY1HFruM21r1yndlBtB97lINdGmijTak+X6+7PdpktXYdX4gWJf3Gpa13lY7wvitnpsASs+Boq5ZoVXP9mcEO8d0T8Ie5Ho5qgt3OA3KIvaz7pJ1z6eVqWAX1y8tVH5+OvJvcgOT769PdF+n8KHUGT4+KM8PGEvmUrignm+zCPqAxYuM2A6ROFJb/oxh/nNwvKwn69Uf+/u26B6JBzZyhMzy98lBCERmRYIfmyF1tQKDHnkiEVNUTZ7EcswWAnmZz40oBLVZJ43rVik1iH1YUTsHMczBW938pGxjC75tIRxaFfgKRbuTtPMD8u0hV8erF0DKpO2AllI3/T14RsuqaeARUv2YJvfoXnOQ8/UcSGjWzHX4vPf54aYD6hQ8UJ0OqmIG7/bRLFbGaagIeQ6lqfsMNPsiDgTTF9mtAt4BIl7/vJF0PKqSMmQbA7dQzV+EVUZ8rnfgvfHWJ9PcA0ah1F7GRpuUk0/ETA2OvWLXu3wutQy9iIc2txs9JjaVkVCqWkveMcagOUYOmo5mFMtKAlDAvSm2tLY7bU9zF7QRHCqQTuEgP7vtQbWDAla4Kf9c5nYpcBY/bDslKbDYxs5fs9eL/8L2ewib7u3XYbWwGWkbND+uUviWGj0AB1tf53HqEu/9VlV2T+vlnqimx1IENNQE3IyZwFxpCCWuqibp6gJg6WQhOpJyM+etsWzCnKZ6YTCJz+otsKg5Riz2j0KU7rp9jwHO4wngMQi8QDoUFxYf39XuLePA5BBXq6cRYNxu9a2FhDnE9DdBrWjWsOwRlhrbjQG0WY1iEG31SZbWSiEnhkAJRxRiMOs7KGCVturvGqkYSow+e+oSOZp9j4H2K0nD/t3RgrEZ/Rxq9szjd3fDsMGkwhEQ11yNGD7XFNSIPRf7ziAiYxb9JLAEKcuCA1kOJjP7KbtlP8qJzvK0QJD20N7BNDI4kf34je+KHWy18JAW7sL0RG9woz6qRno2bH2IiEISLCx3pXb1qp+lyVESYNFNSR1q85khSaX+YY6DpJvQt4/tPEjhpztl4yqqLL2wl9DgyD2qA+aB79U0TwqdWOhaonUiBa9sow5fJMseMSy0aX3WrBK0C9Q9LHTAsf5WSiz4yALIQpeHiU0eLpqfBzdDINgNsQ7Rc+Ud+gn/gk++wmMKLs+ebUDiIq9q95SkmFN9IFZjNOSJrr+RIIAFR+EGaY4lRnYGF2yTGHGLws5ZeLj8Fp+9RMAmggBqFRJnn7s3kn1SNT/fIZ2UPgSc9G3OUr8Jwc56gqb0C3rwgjkn3YeBN31PJ0vACLF0Gane0SpcVj8TCAXYFobFb05kzyHl1j7XoptLJGOHE3hXeVOYPOD2xXslds/HnX1ZNz8fyA5aE2YYfAXaEt1IgYzKzAXjzIDtplQPlMugdXXzu4m//xl2COR5XGjdv9Vpa+Qb3EaYlTHfKWe2j8aT8Dtb12lIb9tvlSsmbqVoOtN1xff7y0HrzxucipQKBVEtP0TAAKdqNJK/z+r/ejMCdyqICLtcquJcHxnuTbLaMIynw81F3MZBOAllNc1o8qx5OrP6OVb9cAN3vZGZHY7wCw0Fma3+5M9XNPLEq3ku/sI1emwO/sKQxnNVfm0nJE+vkNiQKgZDHY7F5ZeKEoc3Y8emhUqg6DZAohHi3cxgEe7I0l4arRvMRF90lY/fH9NLCRGTiRZhscfscJwqdjXXi0h7k1v8wu9MTx6DnpgApHiilI2n1nkDTqe/P/haZY4VUXwxD6LyjosFlbIN5WdFzdKwV/uwwWYtTMibM+kav57shMDuw0XHJzMa9eXadGxAo2ZBpcWpOqdYnM75JQn/+b1QMLzNHXbPHRq8JltMd4R2M8enTxsML+5M59P2ML42DeJPGauRiDjlGitFBZheaz/AQD4zL0F+EAQHw4/DYrvwXd0KyI2tDyScl3WFrr2VJf1fnr2rBK7KDk1+eerRwD0udlH5JnvQKC7M5vO1vnElRqnQjJJ6RakAaoZhvJLxNV/14rwHv/FzogRUovPakzKKoQcL5OU12hR1CcDAF/XJsyoQXFfINwg+tbju3eVXhMJCTbTMywCz8K08pwpQDZdtfk7nAWGW5EWuBQ9kEB3bzHTHdgjZ9YbuIr65vXF9+h/3pEcnta2fTuKmsyXvPwEGB2VB7sHOBHNH+Td94RjYifhpzPM2J3Yy7Qjpe7oV63ysPRJAPoo9/Oh2rTrzXlpyMTcATNtSHQunEuPjIiaj1bJ15JFjOp8NLM6d+ThAvFt29yA6FvsHUQHQFlmLAkXbxusJWDulk5QamI/nky3m48pCkYcrgSgHuH2FQew9qX77K/ZVPjw0hicX97FCl+Krgh+3p2GMvEPa8FCoNl2yJlSLtcFvrBVpIICtovfLawvTTvwIou9Nuu1tCur8+XLN/XwZOvzr6FAJS4mw0ykbzSWPuY9Uu/YkXZcBdDkCR5rZsZZJdQUXUzkVtM3bC192S1TvZvvlsCgeKPsucRuvQM/EwNFbCCzuWBxHRo6vBQ+j9LUNtmLbUG3NkBwOAjsx/8vEotd2Ky4ADr5mTZ/c2X8+vOZNys1ze67Rc4/DlaGEHM4lxtgttc5tDfxVTF6mlvkdaNZB2hoXy97Bovw1H49wKmZbCP0o03U56o0SWrJNq1zXn5nhzqHJ2YR8pKTSixBymxRBHXuzSgU+wkiGpVd+uDHF3EC31FWuonzXYI6YSvpxHkiPrAgAe1sH/DqA5YRfk8LflJVKbrq33IzJF3MmRj3ioL0u+g/hUnJ68XhB6xSMrbd+ZmWC7oArbTCTT4+gwvwSktENgHln2STAsbXU/cxlzSvMl8vIesS/Af5Ne35g0gSRDvBSysFOmC4fBZVxr1wBavzq5NPEyphABEmZMw+P+Y1VeJgQJ75Tpiv2qSg6d4GNuvo0eG8Q4egm3IekYiRw5YkoXSL7/PQ3mPsO8YuZbYt4YNAnxBUajDLZw1gUE3OQaJu9bAnwLSs9PMuvH7RHCVnbmw5LtRwCM80Iy+lGVL79NqDp/Oc9TDo+HvJ3zn1fq6O0tuzT+gCkKwqSGJCy88+FbH+8gG4+VsX7iZaDh03zDYVkD0vCakquRtC/ww8tLnx6RivIbegBnVPVK/CJaQjSJbQPE6+P/PZoiNqcMByWcrgcWek9+6h2GqYDY9/uMwefrJfKR8bE2JhGUXO9jowAa3vfnsl03LUmPwbDC7txUxSQJa54sS7yS3L22le7lv7+ycw9AdrfbKnPmMURCdGG/L+pYf3HFHTZxEvyuW+6+fdrWKjPNm6dSQpCQdJCjTCp5RMGCkudTsayWY1/jpReICETC2LKdUbA196kvIGP5CVE0X6wvf0cu4oZzr8PfFAGs0HhHcwNBrfZZjNwNBifhehqA22JC6m/FefZFXLMA0Xl5TADfsMV8QPWqDPkgoGTCzjPAphQbHi1NtnUiZrIlUi9Q7Xw8dAY1czOFe00714iUoPtigsUSBMcXwwCP1MmA7118FODQUwaO4edqXTaCE5/C4ZALUVyNdyUa24IesJx3XAg03DyUN2cGl7/u1nNmOBjQVjK+dQ7lEMEbSYNFEciCBUI7nOE3316Ko3qvIqrUSvok3ImPGhPOZPwsU3BLI0+Qqzalc7AZpflWt1Tg0piD14ROxmjmButk9N/v/hLsQMBGV1HR6ojvVNKgKldhz5xLC8jHcuYfelOqv920/N41WqFtlLpd30x+VzIAPG2OesNiBQO6aQRONOcTGJ2FK1aMRV2REe33wf/OtlrUckANLItJsMfIIkVXi/Y/NjypZMj8BL5A/5tha5gNMlkrITUuYjeTUZ10E7QCPUVuZXsxz8Y30o3c9f4UiN0iGH2QvT4ctmA+LSf9c7DRCbEB80RC/LNAnn8GZrwfoPID8Mj8ruJV1BDfKsyNl2UDr6cspGrz1ngDiqFVp0D9Ave9VpIBxajctN6q/Mhn0/6E2lzH01+IdPwfUjpUQ74JA41ESK5Qk6r8gCPZPnYyQTb0XK0B1/lwOZ+qkANg2O0DZzLvNj89XECmxc0Gzmo7k4b79gB3PEFxZRIf35SnCV77Zx8En1VI2KTxudh4wg0cpSZlQ+knvUSXQK1OfpjMZUcHRIePFENUxTfPfVCiB9E2fB/Z0QSd4e17+oraS807ZW9vPmK368cktfOtmvPeX6srhbjrgdZBnVpuwm0Xto4b87jqXZMQinNwxN01V7B5pgLOCu6glre00nREfqwR0AKHYDjxO031W6QawC6XoZ0wqGmtBanHTjZND6qui6yhrEo+ZSM9QD6XlT4i74OWlBzyhrymi66ap5w27+JIdh7vA06tSnueFX0TIvm+DLJubKX+CP674KFH3p8ME2m1QW5JcX6OaF+d2kJzylrcd7cij14Lm1Km6bmpBKAohuRKlJvSc3BGqjkQvOyi/DAkEzr50DgReKOV7PN9HdGRf+182pRnErUW9o0bGJqVG8wW9Ys+680AbEscxVZMCrY8ACW32XLupzpLWVy3UX5+qYOtho2+9X45FPYarh2HEPuvpzxueKq9iB1VSZOwhFyd/L9shmk3P/9THbXw6+Z/+1TCaswUXNdOuvL4FUAqz3dWqfTsg/Cdp8g1dsqnv3VUkL+fQrkXltSuTDJKIEjpjYzEXQkrviAlaMNlQ7ZShfrK/U6OxjXE8vPPOpZAhm4bt3P/eyC3WSpiRIjTWimcWGo2aVgaMyJoLfw1DHeIvJQ/+72wUsOw3tYRsDFJRyd5Bv+1Wyc8Jjw4+k96UIwV6VZ90kveE2fq36BRjm7vN7cOQHy+jdLDZRrW73iggVaCiRrstX4PdcZTYnQDxL9D4RThOUPVDhg8t3SSKQFDTLEagawM+ubS+yZCyCi0RCHW860JpHFebv4mE8fh3gtuWSlAVtdNewCuLow5vUpVQExxEBzDP0bXwxMSNQh0D5K87SQQmHB6wrX8gn9MgQ4AOoMifIYWa8UOnuk8N0Cl+a9p7nLlgDR4iu1jTV6rYTkiqeftdScXq15g3EwlVqUXPqmNLjuy4pEhqRdNZiG2IdFz6Q1QiciLH3u/NT3rHOuWJO6utRL4w5q685Z2LIcUQMADKeLhoCLyrPQUtyzSgnIZNaa3NCqNIuHElUEucaFEgZjCM0ar6J1Iu9BvN5at8c3x8QQj5xutnAPC8SX9hrZQzhHWn7g1qmaUo/7AJpISvYAmWYMhA0nTlK6/64wqZJxdWyUQ9KBFkRDduyIrwW+WnXGkZfwWGFd1a09Hk0JGaT8KVR5OOQcqVqJQgmuQ7KFiRIu6J/AqFekyqNyou8v1T5xafcs+jV7IUyCLbzNteQy+JU8U/U0jOhKGbcdMFFboE1sUZmxU92oZXwg/xksL3ABqOj3Whh8io3tCMmQtctLWY9VU4MSLkF/PjPUubJ74fGU10DZouuXweBy6J4ENDre6Ux7FB0CWRXqby83WbvZ4OYZHc8YPja/7qtvdENuf8mdxQzi5ZdrDYxEPJ9E4/Kr+0k5Xj1Klcn3ADPacN0a7WR7i4n+h6wRQZWBNUVjSFoeJ4ZxDpSqG+CQ6oGTPZA+599OsNNsUb7uRo0ggQObQC2WUDTALi8bsSt0H3a/DqZPuBQdUtBfRwSWhifMo66v1nUrTZmevxKtvH51AqNsVsbcHi3haS0XXxL7gJtMi646nz3k8AeoWzRXRvp3aS+813V9zgwlPz6rgkZiPh9nR7fmMX/ThSMiAtseTg4lGoIioZZD+5MgFrU6ceBMKdrJdJ4k4Twyi2A7hn3OF8+682rk5oo91z97AnrMskJ8UQ1C/9x0hfQz/jzTzcRS+9jKbUrTiyG2h72QJiDMmj3jfMrPqoClq0VekDTa+6mBd2XMTbYE4hGMZyiF/h8pHdppfY1vTUsmASjNH2+NRdtLrgZfx7YgidUI/FLxTrGfwF4QTtT83WeHXefp4Rz4mhAm/BiHkVbUfoA/UzfUQ0JJfDUSO36eLrMpFCkOI94FvlOfNqwCh0t1iWoAvdEBbxaOjFNpteF7Gjt4GVntCi4gAk8W6u49lXJ7Q51FVFYKG2oLd/jEYoo84FpJGZ5Ty+O7/Us25Wp9EpwRthvntYm6E/SdZY6RRUHyT4oU7ni9kn0cYeCmzGvoeVnvCL1dpRlu0dKJtBrXZxCQLxR5bIMGTDJs5nccueLbN/U3mLixABmZpkfV6zA8CtDX3SY0rc1ZKuhAFGKLan/hXRXNNEutSjPh+5pv276N07l5uIM8zYBpQE9OPRXnoCsWXRgQzbJLi8KVsX6YvAmViOsiSGn6c9eCoRsdSU01I+jPTYI014Yq+9c8L9iQkh+53BUSN8F43NxCNuMuVGJ2BYgNovEnuMRpbB3yIC67JeZv5zAsh5ngbKtahSoZcIlLc1TCZAmIxcI0sO07q+fdZ3lrBAkOQ5AQygYk7Nmq6xR5sIu9Kec9rbFXmMr97ltyniSZ5s6rb+rzaFPIVsJZ7k0jqc3FqoFinmWekrBA+M0e34C7UslKYJW0klk9LXG8MiiC/O2iV1tWpisScOoGssvwWxzompEpkxV3BjuJPDFq8gRR19tFatNFzens+YpW3eucGUT0pfAKEDqHPZ/f53FYlVZaVDzLAA4cSdKj4LqaP1CN0zaJI5Oyq5KqUl8S1VhglV64yJqOwtv4pDP1AycOIDgcekaFPPnrLHDuWQsU4zmA/mWHR/zTnGuKFUFFRcvT8cUEh8qNDmMagB0rDWoF4nhW6FQBw/jUgd9W7c6jQEzu+cz79vHP3v0PSHDHtJ6bwWBu2w4KfhzzgZiniluOW5zU1cxkrDWHRtX+bv9fxqdPyxqnn+PU/NbDIETdLKEmUzBXfnbSbqptS8clxB/YTVM6znc+Sym5/XdhVRFecIOMUlcg7ifNA0R/SS7b3TC6XusxTOxjkEXoT1NznsjS+JR5JKEq0QVk1NR+azCkDr65A1E2yaNOLQWPiVUhwjZwMsADx4msmnwRimwDnSe8/eDqqZVAgKAQTUTptgwC+h83OYMuerhI29SC/T9LdvLBmXwSPquv1g8bRrO/XF/O56B+2evYwTYttjeg6euFP++SQSa30JIFBNXp9tkxsBoJ6kLIsTBHvKucRkIvVS58ERA7RQoX2lSCtDHURoAqDnc46sTDyTZtkegP84hr72TeiI0Eg1eZVMizUCJvMlRFyVAAT6atSJxl3m/OGdqn5chILtnxC1oTl/stnqJG2BeMtdDEzb+NIC90XZviKPek89WYr+kWVSXARANiP6u7lOHCvwJ3H6WTKTOf0S7/vUgKDhwZenJWR2+8mkAIJd3h//w6LXWYbhH+kaYX2jFSTr8FYiKOykeH9IObFLo+qiUO+zI8gP/XXyyYH9pMBrr8g2V4BD8zSubAPye00IZ6sFEcBUm4gNjnpzq+8dNq73aaBAy8g+MhHMtGG2UeAHaTJZtqMWtBzWbaL5mk2dyot2NcnrxM86bvI525yyX0tNTcl4WIsWFU4mQHHojl3FT6p88J64OIw3uU+bRDIydXQ2LyyhF5BgVfqFyMQvhfYH2bFLnttUgRCcj43zLkzqHM7FMffffd6wGFWUNbnlYZ8zlhK8b9LuIIIWtkMuvKn7tE/+cheBV9qussC5qgHUB9YDzbRX86+8g6uyIyRa3gar30TVXm6xtvcET1XvVWiT9h+7TkObsLqcz43N8Ob2bP29AgJKAq0uaZPmNryI059Vg+1FwgPQ7+yS2Tr4MZ+D8c12rRv2dJJlL1vCQtxBA/t399fh7kiBEgvowqS6VfXqgkaR0HvP+mZwb1bYruyB7A9rJNFhp/4hZs9Ftxj1sJiQA7h8s+baJpTbO4gYf1uKf0IzxeqyaRpnLidykdpf02IrYuhx6veBf2cSg/tgIOKMPKF6b0AlGcVtfYRxrVYSVvPt+yKhz4tKZ4EiA8KN7JCuMmemgNhbpkE9e4kSzTmyTvDuH6mc0c6ApbtL39UMC7whTLHml+cvojF9Rp1+DEAbvpdYFpoLh6o6ilg3fI33+Cy3FflLgyTar7fGESoqloP3l3VNLLaxRIquvYvS6PwsQj1CQhO/XUlCt5a8rnr2GYv2ttx8IY2D/f5q4e7VjDFvaig8w3TF827B6JSooWDhw4DpmKswJTnZw3NDosgQDahVYD9NTfwSGwUT5qjbr1PHQF4MA6JopDMXYAM1PmjKsO9jcbmOt5iVqOuIlFKxZ/i3fqQGfJTX7BrBK7YEaHOAYQqGc7MNrlcvfYrHEo5UGvlHfNwBg9ZtJVvg/w/QeFPskTGWmBKr+LKpZdfErLrL4s8h0OmTBYEUaP7KbZLZI2cdn9c2UG7QpOphyXqBFAsDIGk1mXd8e3sxzFJh4T7jPft9B+NvGOTlpx2Bt9BoDe8HTeWR74LeMKXMjDTAeJDdI3TluW1k+gKxnhsvrEKXwGdobWmJzk1mQ0tRlfLMTasYUIBgbwlG9CdHkdfniwe2DhKf1JBHDpuQZn5wbvG8ZKLa1MBoKlan6qD9OxEUN/Tn/4mlCbbaSTv753oZhgI9NHA3AnEaCb45iRFhTbvGF7QWGlsAExy1oVJDyavUyvFBsa9/C5vFm8W1kIZ4Co+CpT8mRwFCaa+1O449AMb2nvBzXqy0z8KAqaWzy0ehLE6t7FWHY9Feb7hGXpXalixfX4Pr8/YbNi8Y9Hcm9PtUJC091cMxlIlBPdvbnGIZZsYCr3N+XY8e/OwE68nUi+EVv7uNoI4fnvZODTVoOLaX9f6MAJEVeihB/YKKqSKkY7nUrowV+QLOnkJV5Y1ZXXKkxPk8vHKu+ka/Ax8mKG+gWEbZwL829b0ojXHRNppRTMfdpCjjAOUIUUh2V2fhQo7cYMFXDybni+zS0Lp8ar3aziz61ePMUsTIb7rTzjpyarI3UHLrboJqrC/8jjDkMcO3TODflE2UV+6jXS2UHiZRhVKK/IjVsfGhIKAHsSC7HsFIh8j/e8oyOzo+ZKRj1FIAYrQdnFeXmoFXyvGptWxSn4UOcpZVF+eo1zME5ghNKrxxaGr5t0XdEaMwvZkN2+lq3H4ypPsCVj1i1jO5TMA0o5JOvdL9CF9WgIBJ9YfchVuvhVYnYmk8sXCcOS1prqwVEGANblrlgeRRpLZ9yJcYwlVxzB8Qx3pfti14DV+1LAZxpB+BkvnJbhzlvt/otJNIWLRnrV3IeazRueiJMBoj6nNKSLBgsLHzERhS7nJ8Y/xuvEkJ4/ICy0D86k3iPfiQrecplk5PJqiUpfCkIONL8nQcLF/82mACils/a4wXm77YxN8QmzssCKREiIAccRVt//0kh1NkXhct6XOleTAcWtjytVL1lB96MDQGHQfSnL9z0R3p7ajffZ2krUXXolaqjPt7N6T5MMm/p8GKBtYwaIisul82uMALxgQsdNMBXtKsxD3bWinys0EOy5RQSJ4KrWEr0M23wgObRr1fgxd9dqKfoquTzYyamNHuRkk1GL45bMVmD71hXecEOC/Zwu3JWoE46zu7mBPoBvEkHgNAmFWJlTGDWrRWtR5mEcLEdXIzc//+lEilUCaPvujWcbl5OeCl/41YtuvsWudmuWmZfibkw+eJ23WmMOBmZub6NwSMgt1iLppxKf9LMxYMFlBfFRA8GEpeG1aDCPWY3sIRJ6PGAecMGiO+UFqUbAZeUMBv8Qiooq2EUO/BFQA7Rphv3cbVFsy3QzhfSIZRX2xU495t0wExiZbEjTuBmkK+9KmH0/jdFN6hqTM1EtMkd/Hue9UW2Mr+W2M4XPX5YhtsP5r8u+fyxn9rCc2TU0dgFbJ27gN9z5PwFR+mUHDxnEBDayQNYB7SATJyv4gSDQX1rm7UykyMW7mGvlFIpo/MYFk0UP29ZrNbyMwRyz672vqCGWQ+IxY0A5yfTJlGTTRQsa1CzHkaEF0vIgfXM+FaLXRP7zHqjw+M2JBoy8DvqIn34+cevTUQ1DX95jV/+OrZDNlllILJDcCmAH61Ry6amjzxSa4kiLrGdH5HWLh2oMsOw5NCzUoaQP+MMpC65agbnSgzP5LVCENNyzAqi1amfzwaLR8RDmuQR1HiM1kMTHAvYc6pXVGnPDRfzW5p0dUUuIITV4TSfG3ZG8LQmq+nM3PyzBo+waxPCCAGDfUNfOYC5Gw7XEFnS1SzZX4N8qvwII4+pN5oHWG2I2+IemMSSjsx2KeLLq7nm7sCIcKebqfGQVbRTsbHVYg14200ONSSBGzUCd2SsDO7x3oy2eBi4iik5KbVNNL7FaTnZ7T1ePwJ7O3Djs06axGC4qBccaQaWbEfeeY5Ktx5RSnAOSsoSha7dY9zIApkkkcsrsLYi5RX5uCKIQCiznrPahigDGt80FtjNz8PZXAV5gYKbHQwbpeTcyBjrBJr+DgVB1hloIVD+U8y8S4celdXQRBaeOA6hF2wKw0F4u0tHgqXMPA/0MHoChoHW/qxSSAWEH/knZoki4fgR9Pgtq8d+FS+kBvoUL46h228+qNy88qzLfV0AIc1onkeTICMyuM4CD3DskUnJe3WZhoorvGjUvNklIlM9022OPmzmbrIzcGcOtKOTWjxbLHZUuRG2csXUC2BtOyldJ2VyqKIj/3leWWR8V9X9Vl8sYvSG36Y4X/QZNkJBKtICfUGUXO65beOz64j8dk3H1GQGZDaJ246V2YFicIw5mkjFwiSlDRtSzeXU02Kv17yG8T8ZZ9ns+kBhbGyCj/vGL9u8Ii+OqvuZYJj+SGL4UNrbU7fTnRy1nvh+3Fev+IXshx5hC8O23Rs64s/ScY59qq3HYzcjOoUeQvJ60Z0/HhLNX6+mzREG3bjWO4W+uUvgoDaQHev4t+6C3ct9ZVMFw1mcVCWhlD5YJtkMt7tFS5J1E4NFSd2E2Xo/cVD4+abOEllxVwKi3zZnshZQUVOWZZ8Cc02bbecYWCUkC2rDnjCgE/y9bQTR4O4h/t9RN6elVtKPcKIXr6UjCTPCpQOGNerFZ5SjuKyczVKfThCr3unY683PdQJgNV9K5R19t7COMrZ3KGQof5SSwrhfXwZ4FONJAzfmHkM+v7/a9tpD+DcPdTQ7Lf4e5pn8bHyu02rhrnbjr1mYo7OU8ijYfu4jgzfQZVStBZ6uOTSH2cgaZdwBtjO4XSH0jqhZBA7uR1ExRvtk2JS2/t/TEF0nq9jdNvYa/nCKKa4COzXxXKeeOwFaZSqecS+sOUzl2qLWAJFjUCPCQYyXNX/mjralXIxUDwmz+WGhaUyO4r9x8x5HuwqRuDS1WDK3M8ilkYxovxt5gL40FOyOy7c4nfe6k7Mzzi1Hts53O7KG2ljTQo2F6P32IJi1fMjxFUkv9CTN3j2u0ELIV5/lIfPyLIhWCS8x3K3ht+0hWUeDJJAH/V3FG1Z6HixhJrN5Gdc4P76gPOWY9RWRXNWyk/j7Z9x+71jKiQQ3vzpFHY0wPIjZnIWOHGyYrGyppL3IHCSzpRuj/lE/md7fS3pfleOUIVv8Purm9JN8EnzTTJxDXHfTacNiSR9I8yzTpZIP73tgCZiaRsrApzB+mFx7qu68LWrMDgG6S179C6zqIFqSkaop9XAVLXLvRa9Abto7M1vz2E9YpgWEaveHWjVe+xPztWKjT69r37rBOZIx/3MijjpRKCJgd5Ycau8uQFbWU2GhfZFo3K3nrLkVhm1O4AfNHkiP8PA36Y2MrTeTlW4j2l6sJgW7fCiutYUKbruVZXyQCbflA1xRtZgEyxLxlKm8A/wPvORtrYiwzJ/2deit9C9rGGYqDsmGtL8tE8+bKXj4aZi1bJ3voe9NiuRZZknd6AxtxWrWKDVB/siAAS3FP8UMuCSqxQcg4353udtjawRanfNAugVb7v0w9DEWbBr6+S6GLzc5DElpEjVNL7lnfXnGi2yC9nlGwQOJ68RCeW4x0Qq9vKxwyL/hLmB+GnKWkxZFN4Uye5u+fjXRvA18qyqJVmE7g3AAoxXMh9vR/56y9iOAtKpKQQYE44UxbBfh9crBuDlPqk6XzXbAgXwCdwZAJpDVyfOSvdklam2xRqsi8o4S8239NLud+BtBy/g4AcvWWq6NcMQC65QIgYIQo/YZmnO2QRJqXVEQUoBdLqkJbRiz2x5YhLWdWVDl2vNtQR6Skd8Kxq15lKOQTRHkdSbpaZFF6xr2NtXAfJ8z48Vr4qbMwYjrHDBG1sMnrV7N08lZg9V5oEQqM8b1DqBtwGihRZs+87lfQE5WlkiNN1jHgi+KptqIbnPqCDBGe9YSWTOIW0AllW9UQmfD+qH21FCCcfiyEJvYaBkwfqn/0yKbM2x5WFma3+sW0FFPEFSu3iwokXboeAddhDEfXbw91Cbd738YCAztiIncis1yb/D3/VVdwCjgmbTLkRh9Qh3LOj/J+aTUK3TVVPktfeySFp472v7JYBlUBsE4rbUmaO5lml9az3Ql+UX/yNjhZVmiifHSPbWMNSWpf7Bf92y9BqJwlFzkBWEQ6vSx8jxEwAag0vFqaSOIl9bUCqPKQofhMx6q427wyfhqb7EtxxtGQRLpSuVP8Jv6b56h6lrK2vnL1yzz/aZvhGCUeg8fSzrCb9EUfAwTVSrU/Exc+9Wc8PvTvwXx4wMrKxu684Y6eLKZuHV5KTi+RxX68904/u6kXA+ex2d/wTKA4BLyqYzSqtB2QKWdTv4qKfRAWVkI5pAHFA2FJlKwD7gYZdGh66yR8xOnFHYHcjJN3QaJiJtQkAyzwBvIe1RAsjqU75rMvuIkPzydFjYSWbEWkLzjTSmWGNCsD1oVemSKx6raz6VpK6yhjq9Y5hL3aaKSZF66wqlSi9t895NBER+MOvttAW0ZwjGJ9WPkplT62LMc5sofxVenftLdVrv8V+bsPTmfNKbMMGSjf4hj7jwtZNI5wqMebsf2kl0j9hiJw31Od0YxWpRry3iZNPWT93S0jarK/R8ztMS5Pd1yZ1wBBH0dFPw2jTpuaA8U1E81pcNqQGdB/TCYZm3JDMV3vm+iDSv/t0bLviQFgrKe6I+FVfemk4+aq083n9awmNzrfgTxLKNMArYrt/Bl+JqgAAJKEBgfxGsaXN6mfP1I867ii/d8MHzmLCQHNot5Rh4FtDS9iPSWAsCbVT5RjcWK1UtGvS3Qeex4ybDxvJEKRHhWYb12v+aIneIcjyBzNNcaJDNX/O0NFMirLSg/pR1SoYOntIyOSUNAPDHcTM8aFfFLYI0h3RV+W/a9K/otveBQhkKWX3yAGWfWDtnGALh+R9bqXZ7oQl2YqKw1IgcCyZaZifzfODwxZ9EXEbT1T86c7Xp996H/nwy2+tA4Ta4McCEvQ5LmWJccrQkNopzP62OyTaIF3HcvJdLpHzTW7xsxtA3EWaBxuDRZQa5kHmLeIEijZI/5pI5QlH8bJlBwbKBshM5qPxDcmBvMTZPkHpNj699pc5mhQ3q4UTLOGTb15pzaaRP+B3XmZJ7VaD+NQBkp5OC7BQJ/e2e5PKYLUn5VQyrjT0CJsGz0Mj3ceizJTZGPXYJg64Ujn3sI8XefLIFo3TDOC+7ICUJ7qzBnuIofpVZvSsHI7KmSQ++Ga7r9Pr7ss1FLxcuFR+Cr0aYszpTHrIZuu3fXL5v7XnWHlEFLNrd7ZmQDZLk0UcoZ3pmm8CFakfOUEcHCfZiqwF2Z0QlCW79o5oIfQctqrfBzicKjrv1xGW/PFK9MKzrsK4FrDmMV3TDgy5FT91Dn7z5iUv5vxtSF6s5qs/tB0UDvlihdwG8RGSXN7P+W1zNllX0mX+t/lmRW9j/lm4ppBhnHoJvhcVMFNCTvCRac1a0XWkHD1Yu0hhvCgiHqoeln4WX0UGx587ToD/2wnoxemj3o7d9l1jnVjnKjQ0E0DDVc/4mJyvVS4TOMZgwbYIl8oXAxCFRAR001k/YbRRoxq61Og1US9DUrIidWJ/tltZY/gDt8S7pCXMTtFFGT6783rrb0e31atnVGvDuajzF2glA3HFfT2YmYXprKGnlSRoig0I1mtor99f4BXXAkmf2+oEST3WAIxBmfrepymfNrtitzr/nGrtg4r/mJmOQ4uQhgHddRk0tBlWiX8MGkRhrwSgcDw1Lj7zeRC6bhmqE9eQifJttkMZTAV3hqS16K33IlDTxuauB+UetIdtiFyZ28LTe8WWVJ0hxSfOP5MFmIZDoXNJRr1tqunus4IF515OnbC1MJukKtXnPIxrCe3szPxuhwmUqxVKe335jkgpUwOsz+152efRhnP4bEV35NFiNNeqQmraLMTqJlZmf+R5/bMba0lb2Q8nL7Vrg7TJo5eYcVcnxD7olfeDAq+xGpYwiauUz7fTCNYcfHtqBcHWnGuRBbWnsn1MTmpzUh5uOJVLbr+an0HnqZZ5D4JTMlIfaQVBMFWOO9wfxJVwFSCRV0h9gqfpnjf54AawDOJYpLnPsHJ6AdafSRi5nsqwxa7EdNDhFPTY0WUxC9Ie/6/GQXe9dDSMVGMhLa4sE0mGq+jXJrj9C5DnUBVT/2rslYgysy/WNvScLtBGHEAblxav3WEXu1OnZRgVf2lFgJkFBdvWUwzAkokH6Ol2COR1/1ZqgFX8ozQQo/sOs9TRH3+BNlxK4LYBGbdDfma8kqm2vhrPPHZttnLWLH5wVm73oYW+zbHr9oTd9rgROiO7blR4qpF4rHeRNlwG+ey9KcXvg1rzszLkAOafqSX+2I1mw/aPAF55K4bj/fSb/C3n6bp4vaBFlw+WTmuuWT2jrb2F9ICnYOPCm69upKofFUOLOEbgrlc0wIhmHVImgqIhH2U6C9pk6HCPdIVBtAKmINh9wxE2L3zjAQZEEZIKHovEBC3vE3NIlHlqRkybQqTFl3jMv3RB9Bsx/kh8JruIpcz2O4KHrE/+ERtRBSieZXAeDu8E/RAgXPKKnAjA31rAPemZx90LLJgt/LQT02LInMrI5oDznTAtEf7JGUQvFo8HAgYhbip1AKOKHJLbGbAC3bC2WeQF71CkAszzl4lkdZP9+V83QpVNXAMO4CZUlzQdKFOvPyy9aDaGQ1RDpfoTfw760fyh6oIvCBFhIIKWcGyttX3CbnEohGnMT0qIYawjdP8SgGxRC3M8oVErGK9Rbi4QJu6Am66CoxtRYsC31R1d6aXf7qCtsz+LjbiNNsTbqaXRfNLqLDyLdnO+UkYgZuqV7sQoeEbOOcunTUD310gwzahwhD+YBOcaD/W+ypzOPPn2t2C0+k2ypf0Wh925ZWrAH76Fa9+NKPIMzFjtIzesMZGCTNqXztqbkh3FGVxgy7QPwWcCcGZqZ2kXuuivBxjSGAOSFxTMnhV9G+LhbMM5Cld9FLs3OH5q4fPDqtisNnGC1y3dYc5xPReL5lzyv5X9nuGmJ+JeEOZPgmlboqz2fuYdnp66SCmdHcz81ykcXOY2InTrVrDDoF6FeHHt+iDIkzkf7z3Tfyf/NdJONhP9SzUpK2c3RzOibgnfK7DPjx37o2gVnnZLnYKc6lmr3BDU40lxkW5X6BzEAf2bNMkZKA5xXKih2hfS0KWmci7aDWnU5NU61PVawC9E8tiSM7qwEYBblFmfFS3R68NDqR+JxJ9sR04k+id2YHx7PBXwFyeHzcrQGswp2tYFGaTXHjam5xu7l7/jrvzpQwqERtdqGddyaD8c3OvXR/xiQ4hkf87/Rr86JKR2s3wsx1qZXc2Bb6mBUUCfdPYcT9luQORniNoyMrkvcn4f+UhFvm1rPuIOXbQSpHa5X8oSFj35Pkmr3vwwLErXmyBPRAzXHlACPyyL8yf3/Os5TQRDyzBO8OzNEAab4Ybfb/Ri5ZB/uj9sP6GmCEu+1h6VzyE/sZB848RGVA/O+8ND5RmfGBR4c6q/cSnKziNDGWebngtx8mS8gNu6Dn/hgPL6y3+ADS/va6ugqYWgWHqmQLA8gwc5DOZwIuYdEWT0h+t+8gyifs10s4t4oE9O9vMtklXoVC8osw3lFFrS1afhVu51KoOKYSZR6DAxtHvYT/SNkk++H2Ed+0mAh5WyIDKxelOwJbsYm1DHuaE0WuOzh9UYgROGZXwEc66amE8+Agm2MC7UDULuvuuFNjmW8ZRP7iVcr+Na6+NiQhuKgobtP1ytOeQNLR8o9EhHlUle0eGDDOzbBXhJTkebFogQfn3aejJGzwAa7y5WGH55dOBDAsfAGkGAdI2lREv31tJL9qIhtRjnAvcseA7u5cVAAYSxZNcbwuNHDPNMrV7MLHK6MoYQ2IohgnTVqIMxTv+2+LW6o8BsY654QUyMh1KeCwaJMMIMWdeYtOoJOCypN2MnPuIwO8hUj8GSjfG43v8iKOI9yKke/w2SCNkr7eeQfQNgp3CaozbevYg5P9Zc2qamEUqqTN863SnUOOKsfv3zeJJ5VDlqzsF+q+Go6JuLBKFi09UDFw0MMKWUCjUD0f8W6L+8sm8MHBeaEQw8F+8e6YvzYZSXT/GeEcInl8vBTsE83+kK8hFDTXtRXNa0JqrNqR0mu8NKUMyeTe5V63MeKlyG3JJ6Z2TyK8kUJKn1c1w24uKfwOyEFoJer/3uJogORNo4oZb5nTQltA1fKn5R4UiSuC1HdLKO/km4wujGSLot/a2cS/82MAL5J+IgWwIk9Z2C5USOggDdLSVMFHHkFOW4Y7ion7v3vRMlIA6ItqvmD6FodsDI/ns5+icig0lWrCDyswLDzOx+14E7DT8ETeJJePvFH6wJrf4epabZ2mhEq/el1yNz5+9qngjAYuqhV7BCDcsa9ylWrYGG9JZQ1+TFhTfxwrJkKyxy61w9c1yk+X/iiINpRUsGy3OsjOcVFqtAzqbotbTXYMk3A6huY8Ry3iPUW1YYopaj3ZUgyElYXtFrtlhnFmAFyz0RDcorJ0yi1yXFVldTlmWSdFknUtHAzk3Q8+lbM3FBZaL0Fu6yyZlR+Avh036utTe8IAAbMIKCwHbTSwSZJeoBB+RAq06hnOiJW+lTiGEj6xbnwRCnXc56wZM2PIgX4PnhNIuz+jS96ftrj+SgIK3kfwYjq5RUmTCO5RtNt7KuAufOaFnZi3MuOIZ61OYlVxZjZbHqr+aT3ASnaZGb81BS5TfjaTBrS/G3giXB4jLtU1Gsv0ZoTW7mepGiOu7ACZYRPEzHD/v8nBnQ+iM3R/ACilPWSdny6926S+9AUJfcnLhNt1DSrZP37XsSn0Itc1OW5dhF9s+GxPd9+whHRMGqwuTrbYy80aGa46H+bp/RUYkN9tCk2jqvFowZBClNIznTOBhCbpPOWdHP6IXYT3zwKFB9CpbUlZO+ck7wM1+Yr6061MaSkUMjJklTJZA055IyM/wEx9u5ReY+WyPqtjEL/hhwbfXBrq9oD0m1fLtzAbIn1rx4GpiXgHvhSP3nl1TsV90TVMkySzg8FV+FVpAzq8Xgn5I5NmAYVxLbtO+MzP9k6paF/jRvz3Ct6ECJSmAQDw6p7KYlp0WGxAuCKF+L53dKLEgF/3+ro47NO/PkXBkBvaRzkjV/dJ1bR6GH8o4y78Y/JS8YgTGxLPdEQ+CKrSrjra9ZSIZKFdLd5ae3Z4L4IqnM="/>
  <p:tag name="MEKKOXMLTAGS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ICONID" val="6726daea4000c3f9247cac98c6162b58"/>
  <p:tag name="BTFPLAYOUTENABLED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V9WzVfHy8CnMUuNyY3ZV47NRATYTwhW64CAflCly2QBLVuTcLV8uYeqU9a7Dknlpf68CEgQEpulegRnIJIfkCVIHRZiXFL/RXWG/ztWyetiXh5ibxmlLy6MzKZZWYdn79TqOj9I55x7Xbn/oZbfzI8Rc6TqL+MwGEgKFOiJrbmmNT3V5DvU09nFdgCpwZQdpres3/ciSidfHNPcxZKj2PXi+JChM8NLNllZiuvNh5fc+GzNImZ6aLtKmIqBqSewyeGw/Dx66RyXfygKgTcDre0fOJzyAeTHjsyTtYKLgmJG5wVkkAG4w2Ll4SnsNvJhAiKvob5tmTV1gIAoanK/2DP7AwEhja8u15xWa5YUAH+7dZ/MIYLOYxN/4TfqyDv3B9UIjrFDLwObW4D8MfbBPz+b8oos8VCVFdVqJRquxgKul8CSaA6WfTp0O7n1ZgRw01tHjDASbQ1awj/bACBlfUwMRq5fFznS1tY1h3AxRJiV8gNveLgPjDSgR5SHRmtmP6h/4Fg/a7a3h+PdNQbJHt6Msy85loYSAq9/MgKHuXhBGrd0fyJlFpujxlUChVZjAcJ8GZBhvzLshRB+hFdDVkY4gBLplUAjJAmnIpplv897XP3zI+upZx5vohsZ5oAId42cMYiIN8VTZKrwQZYAj3bYkw4b/nEq5dsMFrodD+aP6FFH75tikfV+QmUXprpS8HR5VN9nwe/Oy6L/MctrOgNLgs0pAnJ3jLh9nyHBLeTX0rUV3nK9g14Hb0CC10qzQ8OxfMBA7Z3v9zlHQpekuNAoI02FGsAhg0aW41FAmOYaWCghmkk+wjbTt6S8NF2E3c8On+dyFbJUTZvE4G6lFqveEvTuqb7BLkXmzFL6/hvk19xjN1GMsIs3eERNgLTgNc/BwgehBQkEZhtUjL0FyktgWtdYp+4miP9zFEcbnMM22PVQYKM+gX3rSStxjTWXpcZRYdaPIXrX4rDbWbfhC+s89sTqU4clmO7Q1aBBFjLSiQtGIaeFCwNl8K+PYJGuOvkFSf2EX0y0oZE+3YjYcXjTsJkMmh9r7w4Aruqb0mp8zMd4uQX0f5IYOzLZUK6DE8JTQtQ2SXVGSHaoXymxrq/PuQghzgBtFsXvFxrvLIi1a2wT4WXZg+KhRxw2H0/eEwATf4zrM9vs20MFyPnfYaD79isF+r+SCxPfCSlWvRMAOIUAqm9qSzIs5Hc7zJm/kDHhlK5YGFSFLaCwp6MvGxnZh1oE5U/A3GvqOQSKjmCyJ3Z6NxEkPz2gHKpL7LvLmGvq0uhb/xQ/p0jv9HVuvcGcO27AzmhYlQMuOURcMJE2MD2OH3vTXcpid8a4+jCJWs9HP+/dqka9P7tqiG3A2yU1f9MvZ4Uu9NhHvXVf6KJK/QDNaZlRNFueymEElfjOC/r/WpmZ5HCk9RzeolHT6n4eJTjrx8Y1m0px27MAlLHdUNG4uWpdfKidNXbVpoHPLSwnQ5W2k5ph5P60lV8YgAAKNTwz0aPV+yIOj5K4sVg36zEPccnZ5U1uQmKi/qNXfWfSGKXS9Q791Lb2yTHYm/WjQTLBkGJQM7b/rjeOnTCXgHhjHRYexGBHqQkuctkdPEJTp+ZaYnvugfz7nanBI3lan5eAuGNfqUl7nGahGgBjxnl9jEZjrcrDNHcQ8uXIWscHhWMuqAkKruf6R10zpn8kXl10cHK1HXgb0T+uqe8Bvc/GA9G/qdlsnnoe3MDKYLv97Hjt6xOa81lWxMlhxxhb6+3glO4imvKR6hmeOE7J8prRHg7Hbzq4ajt3jlwywGWcFeXcRNSduBbgLOTmvPTMpV15SWXoih/nT78l3NQt3tya8F/4QFDpJtnBn+THSFc81u3ZNEQmGFnwE2ZXfDDVI2jj1GHRk1xy/43aayIR8zSm0Hu+zLKFg2kku3eD9mzXYn+SYTTX278va51Wl2D0Zmq0+PBGLWv5kf4Ear4/KhftSUbcuMGmUtxTU0JkqyAGNu6h7laDLc6xCPMcjCP7KbIvQuvkcu/KIgz254FyNbLNxmvoDOhedYkg/LivC2GWjpigF4HGONOtz9ibY9l6PxUdBdA77OXzx6MGRM4RY4dV5bZLTawEpdsKNueJDYa4gM2T8m4Xgg+ymhbOGfpDxK0oliV53vw3NL2GocDeSdO8df0Dsv6Uy7SunPKLAu+/zU1pHwvnxB1LfNhibYTis/n5J4UVUYhkwToJ2PbaNYjxr2XVz2Ye+TMwM2MjWcSUPCGDZ96z9iNP93rYLLAPnrFxvimbHV1pyzw4yIIACKVJT4wfl3TK3FlKswONZoUW+ineyDsr4wmy+isTUmZpU9EDej4YwkDyyArd5AlhN4s/PaVRBN2kP78GNB8mKrTcPTP3cZhSDo3JUOnT4wygwSdMswlpqIRrQgwpqVopzRvd+xwrxdnLbEioAorCwRb2zwkDM8nsR1lS67HXPx4LDERyGrJWVKFra3fel7mNjT61R6XEabTUBlaQKMFrZAzMJLKab46154FvkttI2MUI2+JRtcdkx+w+xNrFXFh8eSVJ6H2p8v0Oj10MLmlw+0UjKy6OFBV4jaLcjH925hhXKzUGcpEpTq9m5J9KmDrXMSiXCzIlXSZn9Tfvo2u8+2kqGDkQslX52kt3NPE5pawmIfzMFUxeUPoPhU6QALgKGnUXaWKwPJNVAIpz9/P6/8IfS67z2+eazCgJcbJdK3ifFA39EbgjGjOkQWJE0JwVwZrUpd//S6PW6yzE0d59zKumluJzytp0XWBiBOPsFHeO7BtSUcGzZc53ie9+xzjtGBz5UTU+2u78I4iUte35a1SPlExQUtrN0M9mTBslpvHU3+mxeR7gvrD7OB+6uH/0oX/kXbY6p/W5OFp1QByEliwTXxzy9+Kvu0L9Lpqa2HrJerUy+1OeaO2ugAtNoXbWcWg7pFZmsF9Bez2BtOwRI/M5rl5pAehm6L6+2CYjTufyzPJwz5cxd4Ejn/VKCyRsbZ9eAXl+K/bPnK7/6pIpNrhs/d7ahRGqA+Ry810a7OAOoSgOYVcE1kOEu2GZGVHI4tJlCgLFRjuVuRC8cDtPEIx6cdegj+wPVSNqHuwHSPeX2aiqOR/WEUXRyexknIO0dYafGf2z2OmeIjn64rkE9bpH8CAP2Q+at/PQP6voMhhXZ5+8buIEWWaYpXjYIJe2Qg+fwQfWlqsQMPpqz6nbAZBG5uvqVCq3RUAMuIf4Kdrfa/TOV0ZnzST2bXBi3P6ac9Fqv1AADXdZqm3izxRJQqpy7b7OwbgxvcRXuAVRP/uKBnekeRJ23LMCAlkae1DF22ZEQRW+Ka5j8h/bZGGukzLRHluNfTQNEKanoD6NmvjrjgeNoPbVyRoKmi7VRQsH/7iMwaikGf1msfsO+3pWtBohuoCBvdcOwXJQrRQmm77OXKOvhuGE3jfTPgRn+0J5zPohubX5iWEN977gfZJsS2VZFpMO03mziKlqndcg6rvlr0l1lLF2s08g/sIK3l8MUYeyl6inlLIW/n2oakni36k7ZMoRoQtATLkIcAQQ63nUU3KAb/9yEoFyAxLRtWkvFiMrN7xsGtr4AynFa5igAPFspWjnedXx/TMNX44pGH0hdyNXe1Eco59Lr8vzgQ8/udGhWIyg9S3IrG7qka50RFC+uXajFTMcBjy40h9eJjHew776dtiJGtU1zn6zoTB67UQHQPTBKbnfd1i8UaB6ody2zzeAXTjlnMi2xY3Wh6r0FGSzrvd50MR2VmqHCRM4WD08UbJ+ZE3Iw86HqDA4JWWHkGL6+RQ9ElbtMcSeVzwuLPRILg127KwIafVAPJ5sKIGhcYkrC+gpxUs3T/Z7Qhjnw2SJzmlN6trLn8miKri3Pw6N7lx7/zJGlM2Fx4l3Jz++b4+g25kUmn/iOVDKuPlwjoUNvhlolWrC+vMK/q6ASY8KUB6OOEriC0lDYEzmaheDVmfwg62dBdlJUkcaI40N8RnM9AQKL4zcCtzHzqLF7MS4tVZ2YgKaM/XG6tPpXUz6tLjqusmBf0T7DdVAuFUzjgWgkckRajkWeZxFxUZAMs4D+2Fwhf3vfiv/4YQCpEpwLWJPS6s0MavD/d3FsNUx8cn1JsWv+3ITAPibr7cohf8plOiG0nHaqz9UYayNxC363tOIVkS6D895Q7jJH1zLX93wXzOW66DZRItP7SRX2UodZ0bwjppiFI6hUd9CKkCt8Dp44O1twUvULBNq6FqyJInG0E4CIEPbAc547nf7NdLbOLZ379tP0ejOkA/mB3DDx12PWffCA6nEsF3LT3elbf3Wf6mOsDhBsmvzcVzW3KLEEqCpB6FQJA0uUZUqCbIKU7buESNbPIpgS+QI62TCc/cvw+C7gWtuNXb9XUpgyN1uKm6BdWqC9/GXgwiZUqWS1934NXy93/0JujdcKLw/6eoWhOuq3dCG6xJK/TBJ09McekOBsvIQ13570PHX4qpWloDnK/AZTREw8lTi3aOLW9kseqHAW1bNxgRx8x4ivVWjYlXWv2GmGOUxbp5+XyrfKkqeVxkfGYec3mSaNOJH0KS+dlKqBE8unDr+N+FSnawY+jN9P65s2pw6kAEos/LH9NT3YF+G14+8hoyGJknX9G2Wrv/lsfpirYOu9lveVsa8iLEjvicqFOZ/Y8STY5lHTtCvuT+aqc0zn9ZCBIpm18C8LwcXKRGZGwgN2/B/ngxgkG1gUHi/T7WlcMC6DDRb3D/SUXi+czKHJ0DI6PwHUpPhg77qGyHg6MtQnI/hp5eqBu99rFfS4ESqY2xOgZPTT6gIiLjWTlRMbxItbHHpGWqxG6fO0B+FH8ZU4o/ha5SNBqb4BTbi45OtAHgIqobNC/uUwa1mN35Luop1gsI1rMSgpo8NU25V1IRGtA4ErQHLY2Va7ld81xog61rH1vw+RSCc0SvVyvtRVAgBB0D5pi2Az0c9+MIgeNT6zpKkPNQBzqjFGxO+KEh71uhMV8InRGqaZYuufWMckS+JLt/dOij7QEGHVdPashTzYTK+kBOEMCEPufUVCZcxbOnIIPVpuMLKr8cMSZmW5Cl/UMXu1+DRiOTm37Y83Dnn/mI1qkZFDwF2oidrBVg8gfOTlAzo2aho7b+AWrCrMNEVHf9uumRdiOqA8P3Wum/dvOoHh6lKsMsQCsJnw6fs5cOSeEUFz3voBYx5KQNVKgF0SgGxuHeFuAtE5yidMQu9LiuZLEUbuMiYslMMSsZtUM34Y/OO1dwJ8sF32G+udpdghOvlfWB8qYvYLH9NLqbOvuTEi2DzfheSyMd1/lpM6Pg+isg3Sb1A73Xn4dgjgoZSnrstEj3if2ren6z3fofuMcXioZaisXCrvf9u4rvacNqSmBAe0zHndAyjP8lL03gVrd0WdqPoihL0r23MfXfcHHXEOLwKsrL9xhOrlZYwrR2nhcHFQJFI1AqkYX31ozg7c/UO1tWfjSzSW1VczLu3ba081+zSADxkh61MMKwSGVwvI0/xuziaJd/Z74H+i4fiz+7orn0CUoVyR05uHChYIZIwSCydWdPaHJEsqooZsgx2KzEs5yopg4psBpnFRKSxJvtJIZYOvDal7mQjRehoB1s5jOFtgRdPqCKZyzfT3uRzHzRRkqLcnZiEYqvk2DA7cn34KgA3fLxvg5N6VTEpC9J2A4fl0elpxnyL36Q65YWHALgY6tR6Zg24465iNAzg+0yLtEkTPLz807f6/8TNhzVLUrul8aqWEe+nhPslq1BLAcGtATQzy4l4or5RM9zPaM2F5CEZD2v0qeTcXSu2EEVPr4RgpT7xTJuSW50n+OnHTZUAW6RYkYWD/bYlDHXMIew1CUWou6gjhRsFharB0VBGGMWForC3bELvWLD6P7hc+J2aSHrf9x2m3VEbuFOhZM/AGpMQRKrNg9QX+3K602MBn5idS148GX2ScvOn4qpaW+qzLydFUEdL1PWpbvL3P+xsblPptItaHJrgcWEp3pYrh3+sF4csofiMlUwbF23az7/RjP8TRE2riZNnNOJcaP1dtF1q3m7byW2zgRKZcF9FFOAKvww05d0GBWNNnPSZwv9HAvRW7r5SqTCodnrJR+1ndVW+bQeS53JXZ5tQpA5oZ7827Tm0Rt9lvtcEijdfTKD3fE+AjNVq/ICrv6yDogmedV9YRO4cN47RZHHGDArkyJXadU03s43gYL+EXiatMMVSWPnIyMc9rkEUxvTXW4BRHLVEqxOVV1DoJ3+cwjB6zuCguqj57AuBErKtBCb9Nlzu8IgRSN8pLwYvAhcpS/vMDED+May51Oq6vAjjdcEblj6LtROPJXusm5KupwSyW1aH8WhztV5daL+jEJbfPc19XywXfyHStUSGz60EWG4Sk/Rp2tGVfNWEXyhscazS0CY/o7y5qw1papTem1vb6YfuhJBTxsGjzLnk6Vz4s3rZPejibB3QwqxjHaT6BwxqQ1Z9COSTr35kbkMSZ98O8gRid4CEMr11d5xGTaXKsZup3E2H4t5zlwS5HZI3kpx7Hpcysr++gXOBMYXxQTCKlCKGlsq3M1oyprJ7C4uhLmPtQZgM1gjxrHRYMuq+BI9KyqhY6QGu5TDtfT0jgZ6spM8Is2jcfSfHPquQ3ql/GNYr6kItycaIbLN0uFyjqBSjAYehRvPVAoEwU0cwMB7nxGEeaN0S7nhAFBcOMhWW8FBPoHIaWTqzw/qE/OJkwtllvlUyvKtSN1Ni8AGZD5cJO0QkT4l/u4i9MaGFb7Z+OOVBMMurOMa97JbXj37YPDFRIyh46rMzIakzCqa5AJVMBqcErTj5wYm9ZFWNKBvf+DUuN59jEKYfF4/i3esZVvRHfpm18tB0r3XOZsQtaPEkpiTSJOwYQ3ov4LsYOxg23WGQjg/h2JlVi2OwH2KRfRH11kRySC+3IwjJdAn34H+5rhHxksZTbFRrLssmvv0Vk/nAn4Ij88FufmcaWUWOMjodxJn/xnRs/TgpbB1MRWCbcKJWvHVbakxni7Xk1Gjha4/zDaJ5g0gIQWycFy5XxjZrITt7sYz7e4DCrdqpE1zkaFoitATVGx9oYbiv4FtroKzrNiuGem9yqFGmDg2NcjzgN5R65YsfJpYvVRn15Xo6VnE/k813rfooGOkn4eqkwv5h/ausQu9GM9m9aXFaLTuUo4fNeJtjQ9bm0Y737MXQiOe3FoPNI/PFqOg3xKqgnShzBMX/g3M6Saz7c3o/FLqaMVSq+C0wT1cL+G9lj8Jz2dmi+JEDioEkZ0sV4Lxed+lXh4Os1wp3nLHx5MfOHS32g/Cahb6kR5CPZfE4+yBG5sZvo290QdOJ9cYGFTJ3mcNEKXuFBQM93u593/ZKs8OWwDyKRVpMcfsMHNx5QweiRPxjhVPRzOJ1zyx96ZV4fV1ipEdmHsS81+cyp38Gdbe9b2xxfKcrPf+GGBOMeQYfJm9Js4F1R3sANK85f24hYjYhENm8rnK2w1hjTAMXZ2S8Gs3l9SP/cv9ZZecdBUPfWidyzlTTgzWqoskJ8rr7fVsLTmOoAr0RUJGem0UuQvHUzi1u0TtlS4hjnpOhNqTr39QZ/6tVMcUfR1CcV+uCQ/sPyFhWoU29mg0yhScYEJlpN3qOpeBpY43cg0PvbJSjA0zmaUYE/aeRxIeFCT0Iv7OjFxdScUqSERGh//+tzxymKgUqX503t47qf3/Tlbejn5vp6v44fyI3u/eHzuLUEediunXW3lbDAseOZChiiVev/sR5zDn/n4zUeOSbKFHgqB386Hr5s+LmEYeioGJ46tjNiZikbKbzCZHiRq7yhF7Wmduz7GQs5ldExLbHh9uCZLTiHB9izTsDkLQUtVAJz+R2xa4QekO0et0y9alJj3qzEc9AezNQ/gghlU4+XUyInC9gEAo8mGdcGXowv4Vb9ILNC0dpXxIkA2C+ycTTW+0UA+4PGRD+qegwqhzYG6iE8wjaGCJ85n7Zmz/gtZvRvdnvJfBlrTtyr2beYNinfiO7rx8Eh0bD/FqQkEjcypwJsqWdT9yFHDV2xGN7LxxvC/979eRJ2A6TJw+uZNY0qBR/vH0UkSP1AwfR/d3QRuJ0ZneggOki+n+g0hB+pUQKijAwCv1PHKGl8pu7k2UKAkIrR9OoUbaiSKGtev+ANh8CdRjUiDk0BVr7CQIlMBR7pbRNw/RXxckrhZNhuBcYyvrNGJfFmgF93VfH79R0jqFSBWNGj1QYCZwf56/DNK9CMOhwcYOixBvKQoKq+LJkYcMSdl7GCKFJUqxPZP5RnKY773B2akqFoXElUTWZChv21/yt1BSigfHDQV4afpat9zO96/T2UwWvW/3RRVMd/fMoS+vz59WpKQbgjHq8kcUcUwVx4zoHVYheN8dc4x+9O/KDIVj8/tSDavFHWg735/yhx4TWkpLzhDiRLULNGoR0WHeZLT+J9Pop15hHjtXCquX45l9QTlPi68U6+BE9HbaRbbaONBpJ3PBmFjEc54pocEHC9Mlmzbyn/IXjYBkXoKyUiszQEAqlWcTVF1KS9gwzksF+1lEQfGNhGwsCD306kvWuPHw32zew1bEAHz50s7lmf6TNsyU7mjvgq1xdMRx0m5y3Dz4Tdr5b2LURC9zCo8sMFgmuIyUtsM6XxvVwJfSIaH85YcVlyfWDYEqjoQjZsqvpUppL4fNOBdcgJtksW0bCA6iDt1oUYc58NUlCn3dz0jqaL+ueTAxIOhszCPIXDGmceuEXiVzOQu4ZfoSE4janodEFnQzQTKCR9WWVY9C+f5YR2hlUv4CINBaZMrbPaa/jpSHnidKFc/ADwtoXEBLhIrkkHfQ5ULrj2rwN8xBdDz/erVrTpmhnv2sJT0i7AQVH5oH7g1Aph5aHDwouLv8CMTOBMfCGLG0n3ESjd1W8tRQLQL4f430BpxNt78rlg+9HFdEGTiizxp9g1fUtjJV1ZyFX9NVngTij1nunz0FA8z2bhj9cH6fw/vuAmQEW/JlmYrLO/eu22shWVZz/+HPSHSOVN71LJMt4kvpm4wcdrx+ggYy8zny+Sj2yRZZU08/k8n5dgmvU0w9wew2wHR2Evy2iARpVTIv5rsrAA75qk15p+QSdImdXxePAIibGCA+vXgIFs+NnlGCmFrobAB8T+StX1Oq2LiL1mVy/GE7EAtJc8aDK8l8O+fy2RCxhdSnx7789nmov7KrzEQTSgInLSHGZIatYpNCd8f+ftUT+AyRiWUAGsX5c5DEixvI4eydl13Yyd9P462HODjMK1NtUAl7PWgskwMq1ZFvgLMH9yeKMXyTIIvrvnvX9uThhE3OSos9ylf6RM1tcNa1KVqQX1hqS+VgFxAJNDLUIYKs1pn1+CByDccJsvXbdyLj4tl/qL88fCt/VzRZvgSUNHadUrr4g6K/TyYRfEutoZQrbC6l9DkwC3LJcWIrxTwpkFsKM2vSFP17LteGQ8ZZLbkHq9Zcq4ffEXoK3D+JLl7jPtvXm1dTx5vzMoRh4+QqNiJexMIXlUOV5wlRuXPBPZIR31QsXD9/XUD/sU66dnvnI4a3u3m2D6C/VkMrny/h2b7AEiKF6lrKmaS3Krp8oDSuwrcK0ihO77CMMiUFn4aCiU5wicJebBWXVyYUB3dwJx2FFVBJffdYriFMHujET6tTEkaIZIu9n83o1gL4fO7vQes2JA6KcuD1ShgVHd5TYMYR8mu3OIDdc9Ltyue7xISQDd8w2Rk/hHLlVQjvlII6SoSrn2j7Q1Uxn8lv861tD8BjvlrFmbdqAcRoaN5PGwvrRXI6USJkqgSYSQC7hUX+oLJgR6/UYD9KuDuEOvObM1jCNd+D+5lbXHcRUJSsqfBQkuthmridKn6hYuZDXng8kxBx3M68HiGrYxCS4B+UfzsxPg4t7OFtrtmG4nyr1aQFzTPN641TXO341B3kABPVojvgRFzqPgsGhCRng+3r0SgGBGsPLHVEEu403MQPr9EUOM4TlHzxMk3tFdhG6kQpVZUCAemEAnHJ8VexdvAyzTgs5sLyw8eui3aFsbtPsknlzvRXnLGVWikuuE9JqGNn8bturKy8NqV5TZhpuZM/azvpaLTydZEsbVKRozIswkzBrXT4r/7wmmQOBYDtPOb3yf5NutrIWaD8KxWaE+RbFtJP+3T4kDIcQPCKqtuYAgMRPA4TgtbH5IzAX+wpZdyumLpoG9GlIODJp3rx2Hoev3QJJgRkMCYfG/OnwHZTF9TvvjGfx86D5vfJ6C0AOMfyNpOlFkGrIEbQrQgNuFI0I6DA4KdpWAAEl0ADc3Zm+rILMDbW+u5hVKLXJDQtBgSz58Yezi1TDiHdCPxAKbXcVubvueKV23AZCf1KEDUm/VERozRauWaVfVe6OCkxCy+fkwq7EsTqbRPPaN0a9p80uFfpOXrwMRSFJD4tZZthsqr7K8qdQsprDQ93p4QAKl18xEaelH7ZrAn7KYQtcphbPAtg2ql/ImbEViRDj9Z4BtrkGar0GPIGUaUJL1TNJffo5xQMz/0UvEfKeiEEq7odVnS90sIMS8OfeP7w59ZnRnpdONn8ftqTlz9UmaGM1UtixoiBqlH5h6LwOtjB+sFCgRZnO3mfbAPuyDnePj68NjkVmLT+hpADe1/8xD41mPA6vWMbGw/j/LuALFAggEmh8GqnbpprTU/FpkT355ms263UDxUafLD/EwY/z/yiREt4qgeEw55hHeSKH0rkmQiGYqpa/MC+y3pwaDyttMh6jKNyAZFlalvPGI0NbQodN8pvBO6gyP80QB4e+uJ8nlKhFdkaWdhQQ/6ZEt3minqkZH/EdITXGR4i1W8vZOzwDgAjxlh7kpHhtEgP0uzGdn+a8+TAH6Ql4BpkKk+4d292syRGSEqrIKscYelXjm/ywnkTvPbB6MXoSD+FyDNzN4snbBjBAMKGJxGZMMcDqsQjtzyeUAodvIDKY15V+kbzUV9eF4egamI13sRuqjKOX5GMero6nMSKvoiEUVp+l9nQhlLHcf0bZ/vHlM9A2SlswsWYoi3z6kjIgP7qlfNkUbvBb7Z3UbSJxoKZiNNRbT5TrqvEw4rkFC/u9wF+I2a8v4PPEcsZh5cSvgWMVP6kpqi8gePgLvEin6qxRHlBoF1QP188YScIjughBYGCMDg3qL2ASCOv9U5moPIqyO+/csYlzs44l2wlTOH1Q5OHOC7aHrvNR/gZPN4hsspnHqUKmekAQlKzutxgaw0tnHFRPABFGGER51kB3V6tQ6K9WzD0WDRBjurY+VO2SrMmMyxGKnuVr+uYnAdfJCTpge/sYufKhqpJO27ggwl1Hkb+/IP8wlOPRMU8+VCMBu84goloNDMXuEn8i2Gek3+5EAxYkBa/1e6uYOEIuOqE7ukPIRsoRvVi/OO6iS6mNTJ+OU/rzNGrlCbrhc+PWd+nbZa45Y9QbCT783cpyckRSWFDkiXpSA1QkQ2JEShmpFTw+VmUqbTJs7B3WKwqAjTkWJAV0pxEZYtdSYCRN99vplon2wRZA6T76709Qdgk/2L+7dfYSwNGnGRBY7UqbkiwyR2QAfpoPZq+BXvhhHONbazuDzka40aradzv9ks7BZyaAbwIMBvvHeVc1r4fTJfyZUDCwJseG05gpYmXrCcc9lRZu4M6rpCPbzOiMa4t5lunQ9/oB/jGIaZj38TQi0ZbiIf9aSYWMVnYfpyGLZgu7rkiP+a8ZsBuiI3SX3G757YiVx/ldGM4bhPwFk+44xAm+f3ezODp3YyvKH4pYXX7RnMi2POgo6faPKihZ8wijVKoKu7QPLf++vfEVnOMJJE+AT00lCs3MicR5QhfPT0FOhC38bRIYgue1cHBfk6jjhcyCtWU+nogbYmgsNgqmq+m2JVWSTcXFmxFizU7jKkqE+i9GOYkpNvpzlqB4dE6uasLTpKhi76GxTXoAtEhn2JCTFqR7uXaLN69cO9cT8JsCoYUhSscMBdH/xnz4WSSK4929FJj8eeDWFSPnkg3ZBIB0ltsC8tPo2/gmNqU82j6tzaPyk4kwRuVuW4bkfADh/ourZC5r70WN45NJlKBNFH/Udu/rauBC8bwRaPbl9qX97+0awo5gvPYxSAH9953TDeuCZGBi34Y5g/Imt5eH9L2FPZFJZWtIH4jGrJdrPZpmhyB+6COadOI8cTT9G2Pkzmbmzg9D8kU4oFQEqBg2OTUu0MqajgKWEBF8r3zS0IeUQTDN4v5PoPVs6nv4y2QviaJUkSyTKMg6JkfUd3M6wBtq0plQ8q9VEW+pDG8NHiDAKqsQrdUHevTI1QqesOBhgVr2oqh7YeZzPODoJUYqHrZk0lBYmWrWHukJ0Iwd0/r8SlN6OuuuMF+uKJF5eMlq+JAo/tPek0srMonyNvv6cEqW5DrcLToed3InlS53BygDwVaikHC6Y7GWqXce4O1uxZfGFo9Fz3fVHP9YZqf3ReP/tnOrOG4olZDhMog+Qm1CNITZoWkf+dlFib2f425ENCzV6E3Sv3tXikExDoAbKqHGV7CprC/24foeQu25vRoQCg3N2gdvhn8/nY1BzjheY4HNMdmA1MZxkNV/gOf+wyITpZfkx5YVhamyQaT6KUfR5zZxi0HDsGyzNYGjSAUqRVMnxlue68rs45grMfdMsDS4vdUwpQTCA0v0YscwI4cm6L3RysFk5xkMz9MpreRJaENWxqAe/VKJiQZLHtAlZUU6UKj9W6UM8IGE28PpzwCS9+cR3qiot0q+LFpdWvKGpziGeGMdgel56bMThBaB1Lg+3r0UtuvinbcxcLkfMeeodaszdyoAggQOtSQpdzMNYO+Opyoq8XUYvfEsRKXdGjGxbWJIltfEKGe63L3sw4go0qu3E4T2FWZWcWSqQsqwI/cJCVKbs63kpv5lbR+b9zZPfS2XDRo3HMeMZ4p/s280GXdFx5S9ZCrNJpxwbGivBILQar2hS830t+nROBv6ibziIb0WTtESwYPIZs2A1CyY6ADBY7aAbX1aIzTI8g20I9uZ1EhI/OiRYHr0CIOP00pCqUwioc4Lc/eqiCzhelktBuYD+VoV7lklx8yeDJhrJYUgKZ7PR1icOZUAY4ZeuNl44aw7nQL5goroRdLnpayAzBk/ni2lwmmubzPioWRU6Ser6FVlZe/Z9Lc4l+4tptqpluEEkCMs8RLWvSJKk9+EXdYrJsCedZI8Ysh+eRk3tA+jRnbujC0MOebvRK5UVg4OdORLMO705o5ZbgCbzrMPQ3hlDWTRUSbdO3sCdkemw7FpnQ39ZKd/PHZSyYdR6VoZMyNu86PgMzB+ix6hk75IDge36bYAX+U2ziGGmfk7PFyiZy3Nvf67q70Bf334B7T4WrDRNbguxAAxGv0JcWijBTuyoaKBk9rs2vGav4LwRVeZKPIxvF4UaXMvjo/0HWd2LqkeTcAN9Q9ucXR89xU/tip1h0t08v7cEIkIBjBlPd7FocMB8s+wKjLU2Tmm3OTz7TeF4tNSRPOze3E2DvJCirL/hkNV3dRjs37U4gjAIJi5xvKCJMxzUrA5Bucs7atUPDkzgRL8yn2ZhqesKeNW5UBHbxcT4psJDj4lUfSdhZusetjgmtwi9ez4v1AYV7bRvhLCuhNs7ErXMs1IdOxpOFXKLRpUaZ1cqpklPI7fhzY4FeHnwF39btulkV7K41eiUqqRtiw0CqVYvaTUEUaaBzpNLaoPWE82mxJoBd3cIY7cauIk+AyQQgZdrhTLgt5cjaAwrxHlFvMHN5GjO88/ZyQKsR9SujmPtWpP6HgbV1sfEXzj6447wfABJvMz3lxLadIOIHo5YAtG33wrH7rAYmLD28EMO0ynmSSvQ/4+n4XZT23XPetSFAp5t27nXuK341wUNUsW8RUwI6HVJYx4i4DE0t9OJwqxMU9dYKKNyQawWCxmw8jpK+fZMgzypwAUcgwqUpBkr4UixQSMkwIAHxstvtQQUhoG+Fm2vE6cy2qPGTX5yvU4nZdBq0AxJmP6+vh+A2lBa69CjJgWvmrFZPqi+f0Onw+ZmYAE6R1RGaU89qtZw4f3c4paqAlIAC03zPv5X6nuNkjietGHOtO46yD/a/S3RZWMS+9eRBBl9oLkrjafr37Z3YFABZZ1apuddxDOjM/2kNkpxOWr9hsnDsU0V2sFuqMb/TcO6IrbZLUYJgc4J13eYN5afTbxHa6HoM8evSW9ODcK17TtcbsIs8L2sDytWdBh4JmkyD9fF7btvIElCie4Pa9uoXAxf6MSvJHC+ecW0Zv9SLr4+/iWLpGfoPakqIla6Z9dJF87saXz1neyxGH6u5FqWtOF6YFKx7Se6wMwp+jmoHeTzq9AkJy/EXwhv8GU2cc8KsxOcF0nE/G1I6cNqVQvkHvY5cLT7Ld0KNiv9Fj3Q2Itzz/nxya7c3L/cQJejt7tJlyESBR1vp/C2r8yddwEhfRnj110sGO2tFF6/8ij/akB2EfQJhHQX190/9jxMSQHSsTBOuvbwjte0OnjDBuMPTfF9yok9M5CWsIacnmZt79Yecm7GsUATWo80ySEyC/F8iYoYDMc73+cVYAGlFdw4kVZBmZySwEISAKpxpEep7InhQj22sLMKiFedgmY1pjMOlgCexB3Wkhuye7d7GRh9wwahLtL/xFaJTP47pPxyUiYLUtnI19RWMFezJ4Uxf6c6M2gz6PwZIpA+dTC5QL26/oh+SM+qhUlrujTWKaZmzot2l15t6VpKscL+hYdVyjN/Kn2jaB+IHA0LJ8tm+/Gav0puSUxrUcbsFMwOqnRBaXRVNW9glv4i+PtPMOPLXuBjqBVFTr9pjprP4d9ezlz8Dbj033JabOCn1z03AKUqcQ+CMd5WDhzjh3qDPMkOxf5cAiS5j3rXVLfukM9vTQk6doJgdW0uQHY6TiBywCyprFrTGXXgrutrxIPf6xo/4inSY6N3RQQlnAKDAUcS2rCkZVi/iScizc5fF52vU8TkapJnyzBwDsjHr82liFtbZdK+nh4c5g6MHe8puXdVsiwaSTWRuE7h3DnL2SbIov86kEFJpPeL09HlfhJWaYym4SFDmtA7OuzEO8Phv5LEmg0BOnXcVIhlIM+coLHuJBzi18R0//1MegaFUp8RC8WMYvwJbhYV4clKTSelq1ZtrcWEgknCXU2BnXW1QvL4BoFaECuM2HPbMdrm1MyttiOgwpC8gTGJSGU5ZianGhR5gzkTh4kAeoxy0PclPB0EDuR/peCOGRTMeGoQOY0G4Y3dKvIJr5iPNa5vxw+Z8Ua0muifJK5t7cZ+6E/p3e5lTeB0WOO0SPMqVg8X/Bx+aTDoATopLL6J8E8m+DfAm9i7tbOGAuqIJreb3WCP1rqRT8VuXcROfsaBjSqEAGzlzVM2CFWRo/iSkoAcaKYA/PAVCuv4zNx8uk7AK5kqOuG0l6qZkbNIoVb/hDp8+9E8SehVDH+sdnJiINBGMDLYCCt4IovDQY25L2hRk9D2KMYMft1j5PLWfeoZcor+u8vCSSzrMF0QNRpv2sWf0NERZ8jbPCG73D+90hvZ1AKwPrTCckEfh4FUGMNJ6s0XZOlDjyyuMlssjew/e/43JAVLBA4R2IpzAxZRyVu+aWEi6lF36xwK8Ogdk29T3z2DKQlM7ONI8O3CtRkLmkkznbLZMITlkKPPdCHmzuENQu6bc5X8ALkrhpcp9lID9nnel+y8xzMpdYTPFhd6rdQoUzqpGjqZi2xBQed07hJ+baJMVc/z0X+mNGGYK4HwGP5OKwPpS0jpUfOKVCfC+7TbNx4vbIXEENX5A/J+cynLZe5g+M7Lyw+Q9NO8vPkbnjbgI9eZwSuJNLOkTGr8I+DfwFu52SsZtSO7VN/D838YToyrhh+754ycEhoPa44s2jYG52rGfqPFkkQBm2pNX2fuAPf84lsW6Ymzi65xcHVxmd3MCc4gfiikWnpXgRV9uBfU/Dn9PHMTcGnxe5rTU8PIeKr2ZAMCORE6pNqmQsPOa8G93uFLxMxR/0b0IrFKM9NGwWKu87dZ5G6WV2gG7Myz4C+s5Iev96V4QwRkr5gUjSbmlj0AnMDifTuihCSpGrSZYyQlnZQELst1Hh9vclRbc8GoqDtJriHvpV6K+MI1fB1MEh4Uv1lEbx1TdxJ1ptkkh4IHOLqA0RTQSimgR6VWndPpmPAWadgd9BrQtDxrKT7ddG0Ng/0MioXzpfcrPATDvfReE7ySjDPGUWWqQUZ43S82wGK2VlC9Q42IU9XxQOfq7CrhUalU/uOhObT+z2wezfMryppAyYnk4p0o2vF4x2wEv7murizmWCDHMutxW8WpuKK8iQGnkf2HBVtfTF85euTC4bpZViIiWp8CgK/gnuVg+1k4EUbu7dlYbE/i/7YoWl6m4jRpCUbRMFWY8qA4hDhtBPyntErpXqxcv7j8gymHeOqMglnLUs/3bUvFxHA3inTB9TEH9yilI3FJJG+IQHirXt0D1ri1v6VJXaIdu/xlhkKH47pE6yM9tKebfsPRvYldQVn+sFIcGSqgOK/xaRol8KtGewAbnjvRw+aP9kMVq/IZ6QOsp3FbbpIUgk9ckqgdy9jmf8ceO3OwnSLGP3Zqmn+4xqHcpRddDGv1Cyhoo3/e6bVDoc/Rn4eEFdlPF6xK/vgrZ03uuMGr4rvjd2QPnCHKLrISsRlyoPTwzh4rhqcvEWnHCPDCCC1Irul7/kkfiEJC2z7wML+3DwcB3oOwaShS6RjAdrZa2cv7sShOmbtZDMZUdHvThaKLFF1n1Q/bRcKiQbvqFtXog326ZplylbCRSybqJdNN1bLeCtgaiFPCICgtwkuIgLhuUtIjdHL5DfbD8PeOOr+ODZAe9IZNULqSnsmZV1WsFW8Yq/OBkyc7Pm3n7vxEA1MuW/wZrAoJEf69FoCJyDJsAltx8HfcQygKmAPgNwbk6dNY5wyOFnapziPmoVbungAYY0QW4Lkj5S9hdE8Q1FPOXbCUhumC7XCU03TEUSrWyPktb7Ms9XFVIHj/USAo9MoLI9pdMHmXPD+2ZNYTw03z9x/cK6kJEFMcvWmHACZNdd9VvYQCK/Nf1GDNYa0Ofdfs+pgGhLndqVgsDz5KsgtxoI6U6G3vXe03In3zESz4g9LiajOKHCLuUYIk1lt951lc/lxDPs2byD3uUkVNXtIKWl9UN+3InsDKv3zNAD2RCIn3OnHlIuyNSgT9DnbEjlrqZ+JWepTcP/zYG38FFpYzkfdRh6AmmgMyyFTql1FqI5Z+UsdL9/eAeiWJBfVdgog+TgrxGoWeCQ6QfUotPbbL7NKNDXGfrp3vfTzOvXliC4pCutsbvl14NWyw3ZlJVlA3JV1lJKnEEC8vjDX0nQDGNXD0gn7BgLQQQBceCtrg4N3rrqYYmc00gfghSzwopLa+Db0CDZ64KsPRMUQgZvJqS8Gc9aZiUEmP6a9mZJusJFz4Hh5ZNS5SbqRt42356GpJgJLdlugAy04YWE4gRg8W3m6T8cAkgF6haP3T2fIeNzOIx/QxOgO4YVrWl9MHIcVL+ovJYyfqFpwW3l4auMa7gNURaLDfpuRSIySVhC42KpTsI/Wc8b2x3osQy0mgwJ7ubg3qT3b4kUOfUn/iwKEiODqHf3AMsxVFBg3B/9cmbo0URnKR3pFrNW4bp1riDrvuDlhcQu/WBJ5LuzGVuMUy0rvVFjdr4ZRTvvBBTsYHJkyAQYybr3tPWDMsTidbgnK2UyH81M06pqI1M91GiiiT4+LwGs0sDZjiKyj5TM1UmTZUAoZ5y5VLe482CB2VcYN5IbsOeV7xXwSYZO9M7j2OdvV2vTq6QTouxmWCLyxUawEUE3rD+vc765yFJQwUyP0Mbn69QGQ2HoHAyfbENVa2V/B9ZII0dzuShY+JLey8qpBTJLkC8UMJSBELEyVs54GkkS1eLeHEiP8uy9Fp0kq/mKp+S5PLoGaXAEKub5vyqba9t4rPuXWEIdKkAp//gbZ3g+GdHWnL06TWLnbAZ1QRqili34oxTKq2yc24+ejlZ7yNdJbxoAtUvjloSFCjMJveFhuMLYzZykbsoPMGw4ygcpQ0ibiISsJuoVO3DbHjq+ZenhX2+uiUdpCr5bn9SKKazHi6+Yw5Abcbj3IZTX004+eezO1iWNeYp4InHfyv+HhKm2PcvNLviciy7DUF83Vn5cErayk4df1WFY7OVod42a47Fd06bXdtJ9+Hz2qafQIvJreOyhu0kCd95PqCe7kMm3ZtYF1I/J1bm34T/lar9q2NU9/Y/pjMCkTQFiUCQ0Xd4sBS1IwHJPyjpkwod0uIXkI5UWP+NvmTr2MizKojbTExkwE8Tc3cpyE3QlSnjTASU3RWgGzfWTwQPAvkk4SnOiMQIWSisZ6qBHd4gy5wJpAvegmXLBt3MdvhN14fJqjiFf/riwnZt2WLwL00jHFSn03iV8D4tBjxs+q0uRU2oHToFmH9DLZUHv+RK8+M5aY1+O3Cn2ZdmPMqXofEZZ9atZlT8Zgx+bVnFXfkasc2b7zCayX2sVptC1uhYtFfFmaOPgtth5CK5Xr5U560PpGbx16vhXd8AmyYTAnT+wRihbCCTLzN3QE2jZI5ilIYfNBWygcXnWAGEyLC7iKoqlKzHpVo2fdVQq36Co26Cd7Viq5ts9/bk14WGoPUTihYuAKlnvq+YszGzhmpu/fsOWl0HHdxvYCGfaJZ1w0YsznRl2ZxMAL/54h527biosh4nSdDAjRG9JYtLET5c8tFF6Ip/bmvfTd6qZIiNFerfxlO4c+Uju+KFSxt9NKpUNyVrQp1fao4GA8UtRV2d8GjcbK+N0eFkpmSILES0oI/jjBs7Hg70UZhqystycHovcgmeAPyqbAcBzXZbWAYiqkLaga56LP07FurGf4s/txSrqyoGsDtSKoo2iE+ckyYhHQI9Wfv25m+Bev/N8pAYFy5fimV+VlxKAJcH9f6esEsPz3DKzRqbny+ouOpB8eJ+XA3iwPCC/GR0ZnUrBJjA5Q+XupMiqhvClsbr4XJIDY7ZguNTlfXmXrJB9ktomesBD7OkXP4+OI/vA09Ov51UkrQ0LpSLkxnshusx7huK9GqgJDBdMzktc6IEzEVUSReYKK8zV5bXgQvA+0Xab9plb7NQCx+EvJdxFUfcQkhni5fII6K6rYbksTa4RxWs6HaROlggtGCAubtRBhQn7aMaa1hqwBt3Px1xN/pD3PH0+6vHkvfq2/Plb3lIhRhs3EdzV/MW33wMixWhNjS4SpIcABRZpPkK0nb+7koIl52lf/zURaWQojFjY7MBsihaH00hvpB/XRFgvveHYkZZL884BsR8Y9cnapi/SpGgkkyb4sUyDU6khMcJoRoMqXk2avkW64yudwDQnbA444lcyxaT8RiVen/RIlkkGY6Ug39m0PgMRqJIFlwaH5LT0gkk3aUWBYUcQGUh7XYyRKeu6ZP7TfHuCkEjG4DO8IuhMKjx2fVlM6wltA+Z4yOsCvl4O0KEGxbvfzY1ANdgzNe7J+rCFI3XpdULD0cHbWGQrRKK5E1H4trH+v7XRyI/s4ybKCWaPG6acnZH8+5pZqlqCCgC+VGH0Y85h5w+W4uoNZPQu7XvGtUZt4Dmjx43Aw9Ej0pEGH8eXgnvdSuZKcQzcvXrrmilplONvsNdTSg6ZaxjBuxRE3qPg/mK28CnzvrG54k0cOuDOYk2IppqL9jS6qRtcSpRUnAjU/VCRJEeuVCzc7yAJwhxvJDOEOI1hm6woE8msSwv/nMEy7ecQ+tqAAs+kIiZ9hedooAqFYWod+k8dXppg//2BxlH6CFM9Xya+qUYW5aBo/lu9fkimfQPeXpJpywUHCcguI3GvR2XAUl5JR99rDs/yLPoTxjA+K5KV/AWYkhFA7YKY4FjEXzeFvaYJbGRmaVU5B/kXwuuHXA18FekYTFjgVjvmmoCW8+GzUlnwqueMq1dZvpVIAYNGll0a/9z0kfQV6yFKadqPIes5Q3ZOBooI0r1yKIQxXErZM3S/6UNlFE5n013K+y6RlEOjN+KDtxpyomoB/izIVixbxFio6ywQSZaGmFCYyPLXkKZ3XVR/IM869DMPcsuAQRjFOC0AjFx9L6lZSkFaBonWBHg5csUhT4wuyFwjSzQVx/lGTKXZtZXOQdYxhTzwJ33W+H/x9XJfZ7LFlzU4oFesQ0PjNihw9Z1nQcfPXpXwJazcpqYxOqd1Y2isKXzL37D3Zq/YWhHAI2ElcCNa/zavbcmUKWTYnDJN0QNToG0Oqb3Hw6xBg1QJYQgpXvjxV2IAQ9DjPnJTmWwWcAHKLmSfsMe82l2JkAilzdpIYjW0mm5df3mKYVpmndz1BoPA1jgEVFzegvSMsaFrhLojIQ7qRXmxUhCN8lRQmIAC0hpuPdHrhIOP8g2Ho8f8l47qOktaF2K/eQS0JXjQd0rIhr92QnyM8lgyKE445v06F30+iJLG+eVVF/dyHPKtitBMDOhtLy2ybHHnNH5dX0S/0DI/q3NiBrWHXj82IozniiW6kEyS1uBb0b6O07eVYgoH9F9i36dbgLnQiRAljOxEk7Qp4sWIyl8C9OOYXQr6KZRJauLuOjRG6YJIsfHwH0txbfGd4XwkYXnUGZXkeeHVa1ksTnnuANhxVImbtUEEk5pr4MnKpqNdt/jbmQYjB5MKaYtitNb631svCWoSUzSzTzavjDhkTtA37RQFNiGR7br6ZndiamFJ55N9H/5wDMsps3a2E6++eFneKYLOkNJfpWyXp6gdGQmjk6ijK6+hVivRfs45T2pyUGGF3N6fQnZ+YfyV16zovYdTtlh2Pfr3WD/p7mc0N9/hQaPilSkfmv/dzyE2WgvpOWjUP1KAE2bhbGicgoDqYvoCVVaXch8O6fJOKPLN38EMMTP+1pAbIQdtw9/RoIE+o85pwnCMjTSfptgmpk0WNK6Aq6MtDCG9MaC9sEbFrLFiU+x0qWv90VPhrMVCBITAz+rHUIT5QdSUdc7dfykBXcgIgRs4XiVFYZhpSwb1AC4DidqzqlUAxajddoQQ3GJSkmavb8F7DUi+oSwNM/lzLRBJ+e92gM40AGeXDGniEsQ8/AantPzVjFsZj6Hf0jEi7lc8V6crgSz4udmkf7CWwPK5ovKmkptacwMVNdXRn40d0phLQkjNyvkgn+BYW4CYlcrcKxv+sfSSiKpEHtJPPSFp0gYrwGLe4Uwt0eV47BqoLyupf63lCK4YbAEekGWnmweMfCrWjA/4wKhqVyeyrtV6LfkDh2PjbAwnG8XbuDIFI20TTPvp7vEamQRSEevgdrfMJJ/qe7l1xA4R9w85AofcZKyNQX3oDOt5PcFqXxbe4SuM20ZumByEOcx6yhs/VsABg0f2+aja7NHpfxZWtle6c42igBs2rku1uo2t2GdVIPMbHmB2vOZ2R8yq/XaPeMTCUsdXLqZqPUs03c53ZbeU58nywRvdjm84Ku7J5OmWyjDP+lkfSN1WLN3MYTssW7PKSjV8hGARXcu57Q2oereq+uiE+q0WtD48yd7+wk+OEayQwnzPB+7K7bnImdLIg8016n+336XEn3DYpGSLtf9/CfUDmKyN5Eg8+IadxlAJFsFoiTza0dadgx11GTt2HaJRUVmvoJ2/IAKo2q4YpyFPbsYc1yWt2RpvLeMaRLUFSk35M8jfKaMbSpwQKmfJKEC7DHKtNG/gk4AJUc3yubXkftG1uGr44BcEdL3HhQswfN6IpL8TK9j0ixZ63o8XjAVE9Z3IDxtKIOov+kWbf3quJXpP93sg5UdlFZ/Wpb0QijEP5ZL4VVoEBeAeevSXmLFx0jyy+r9PeN2JxHINR+o+qwbCdPQY3nIbeVyUZl7BKZXkoDVwUHXLYTIauDZ3ULYFcKr0fRoixaqbN1A0/XySiobPAzdGxXH7uV8YrZJhQkbhYS2RDgnunsMpw71aEg8a/ZQ9luNr6N+XMpD6gWIjlaTQAG3as3VsqJ3eHYrW7rwQudT3JoW0DTdTMfXwpyg0oUFpAWTP1pDqyV7vriCBDfpsQ+xMJopzBpcPPAxzgy8w1Uvl6JEbDqZydE5Jx98P84cGqt3g4a9gHZJek2E1jF+oTZLZl4hh1+3JTbkUczB8dAWTHiuEvrZDK+ee3mEGsPLfuGTcpafmYKr+ozfn11xW2Yjiq3FOBc6P3f7FZWornCpKfdNpYryqb2LMoZAP5eHklgAG7kDz+zwXHc0almppfA00AzsbBOmcn5tg2X6KaIGsEedSx8eBBV6O88qg4WU26TXP0mLrS2yyuNCwLmpkRelWDepTgO1p/YN5pznr3/VyPeLOD8EdLDvHUlQxgycQ9UXvpXmykFSM6/cnv74G2tWV4t4POS7sxlZI4CdufdL1ZB1u6R8TV3XZ1zRlQJ6q5puW6VRG9iBxUWoA+8lmrs+I1w63dw6fjz5nmmw4b7aXIryoHihG+5POUZwEB+JQ7cRNsg7txRhzPCVVTw9Bcq8EikvZEoNZKkiGsBmksBwqFN9Hf6qdghErncOo4sr0dWzPRomUYljHT9q/t6LEvZRcyV8Y3aikcDyfO0hsz71QUIbkwUzppletF56L4D3OgnvWbzElGwUa+04mbMHmURm/vxNPuHaJKt02BCaNYBPt3MNZHB84DZn3L5jmNwT7cWduJZOjIngnLv6w5lkcdfy9N8aCGK9LJQf1bNXpgAyDa5Yp24P3d8CjUHLIg9xgobmqmVaWMYtfjwSMMJ2gYZVVUqAJgnZ66JuuOGFzSvLAXQG1FM4hPupcu2Vw2OaYO/UkDzbBRBZfgC5ovLRZfFKYhAHls8iFaEtFjoVWapbfu+GAQdSm1NF5jP2c5M6rMFGQ0/KOhG6lwlFzXOYd2CnJC2ry+Y/VBji9P4cXtYPzHQKW77DbNSJq6asWNHESUcdqSNEauPwfxnm3DB4AxAtWC1Fd4/y8/jdY/k01jIRtQaKhgq4Bg9zhVS3UHe3yXAZQOMDAgIfhEocZ9Hx7IrPW/+iiQOEfBoVmLSZUQ65/GzwKlzuD/VatHTY/cy9rkm0tS+r411wYMC1zlvBnYrRo0MMl9SgDhoP1daMdFcihzL/05kpAyVqgY0ofLqHpYvbctFsUnNWPw0Fbdr2JMxjZ8MghzsL3OiBxzQ1NhXjGfcGe6uZhJspFXVZ+53eityrslqmg9PngRaUiVp/OcENvXKygRHwynyjvzev4gO9n8n3QiD6vP2Kjdz1PczZ1xWWXBh1VLoLzSd6qFCLZNbFZs3k9twjvoODF6fvpQqZBeCNhOPvLYf1bvVk/d/bSa6OIX7hHhBwNzeJneT53ML4uUlnAaV7MxlDCXq/cb6tZ9cmRQoC4FW0j6DlR8rgqvay+soWoEpPAuFobx1SPBadJ+7sunCnxtKTnuzo26LcOQm0xmC/SwA1eMAtfyMllLI9l3SWUv1wODo1yUn0EdtVzK4+qbbGpeWJ50EoS6G4rFlJJLvIH4v9vKEHQTc1W4e6ViGqh53fPyRtU9Ob5w+5qRxT/NMR2R6RR7awXJgDI8oxhKCfpfi2wDZuIQk4siEcrxHmfhJH9OeiZVM+gsh+JOBTGVvdSDGeMUSVx8zPXHH/gPBIonDkHmIim8DnSXnXYujx3mRp0WPZsSiyZt23GTu+nzV93Luljhmlx6C1NBD1PBjvp5zHHMsHDTC6lMWbOc/gjL+oW7Pa7Ej/WhS0fyDNrQcwmoTrxw77yRzfTN12+Gv2QfkOXBwCTnqvEzNP2m0EbA3Qso8Kbz/fBeKA4zLh3upw6rkW1mXfSYEG1ti0itDb1YFv8qTFmxrS4qxQfSS+dWKMj02hkxLiyng3ro4YRKxtMd8WcwyP6JMAKC0ZDwLJ21fN7pL5zuCvgQ/Hi5xn5rUdTpfrC8uzD+irFuRJs3Ka+H+SkODlutQvdRUV/J9AsECRu6say6C81vgS1zPVp3gLuNQiduA0Z0g6ogsEspAFEBUh8MOpu+BYwdQAjPKgQE2xIw37rcKPUy1nuz1bV0QqUyYafYptCfzA6SjDF08Znl9eGtZhDTgUudwz2fpQKJFakhy5QEXHNT002OAIYHFi2UR+bOQd8fpfebXXZUH9NJEmbcVeKFT82bJpq8o41FpDq6GaJfblyHxsVDdbXQdy6xqESh9zWFarHROp9cQlKoRgd0ZjF/6uuZgzksG70eBjzPzZUntH70kRQiiTzXEgTYV6VXiloYZHopL+v8rOKauXi24f3UW+iUXE1Io401Fe38Diz/eLi/7QZAMFQH2NRqHXgo/UyNblMA7Rh2LIk6oSbQBeKFA5uSgRbXm1mfLnWT9Hj5vF5Nnt+l5sh3pLXvbb8jc3WZzvCaMlVNoz/0zZuDcjmTDgQuvRwyUN6ZSQnTCVWNewJty6U5dc2BY+XyN85+3jSxdK8k6VTJ7xpJl9TS3uIchbZQj9MrpGfnF+oo7oBmXlKN7bwfQlLl1zYtvZeE4QNys1viWeQEBbNMbntijdqX7fAz4d3Ko3NUPcS0Tiet1S57mkJTRMNogasu3NGV9I7J1nkQmfJHQnSsgBT5EfOmpTPzmZFVeEa+pQc20CZ/Z4Dw4sBukAqlQ1A4/lcdbMILRn+NvrXfrXjKzPQddyMt5xbYdwyxiIFP3ZvS6AbeLu+MiPC1Q2V7ygLuUqC8FktR8BvyjDAw5pEvaLu3hgGqMWOh2iu7ExL11xiXFeTw+lVtQwN71HQuwxif57ZEn+irziFwYxUNGDfZmIdUL/ShdYreieEEU+iw9i0L0D1gQyDKy7A7zAjZo3G0UVluPwtAW/1HusmoXudct97fqSeCscPezI8ZSd016I5vIwT9/qIptNDzMW5jAPvsn/H5VNHrnBOSi2O11Ry2n83HXbWDMO9LZlAAO1b/UeBFrmUvABwTo79b1v1Amzp5v2N9rYO389MNcf/j07+9B1NTTA5SaFoStsboG8Z7P9UHsinNlKz4J8nNFBbkWcniShYjZmaMG99IAr3EERLGOZS700Ogcbp/QkEq3/b6OAlUgYl5j9bd1TfUf+XVPFJWoyQBz8LeGHOrpKJ/9Fr13KA1oFuKj+5vUeLvDLu+DUrx7Cl+PINrxjct01IV/hJ94Q4mZy1pYd4f5JN0n8TCdn37SVlqohGKPSWeucXtMuGZ/wZGuUEOO5OJVSuudus38A7mwIuDEAumOtZTL8p3qQ8ELZqsk0vYrFnv+C3GrASEy9RLtMKljhXRonA2MzCaQAABfNKPIsSlEWxC++I9jusjdBRh6RJp70VwnUGosFdS+fv5B78aB8LkbXbkE7dl/NlgeAbgCh87U13k3wXTKBtDN5rdyQSuktmXZ7QRaiaCExSeg1xR6IwWHceEp+7+0btgciseKrrPwXHamXWIMQYLemiXHa8Bi6nt3vPIIduLN9ROVECPL5cF/N+sMT6xbY0ZiZDfVCiL63VQwvNq06z+/0IeNSlmhfOHHXypLZjBPYiwrl1ZcPGwOsEMQZm5kQ7jZeDrO/kVMszGYsyhi58xBWc3669pzY5H7itxpuCg1VV2Z8kYCjuO5ZSHnteBkH8x4IQXHBB4/5+P6nLAMG58qZxXe+D18IAW+79ofA/gKxn1Rsul9sqDhxN4SMNYF2KcxOAvi8SkVGZQvLITMmTOqhLLalfFEFbq2resPiXoS+vmqYNKAnDm2jGQ7mAHVT9BL0qmPbMSeTusf5ZeXeomIzVDKxzezOeRyVD251HUDTJdScE4pnHQeraTGOEIxm9nwA7fN8epHIxDuMHzUyHK+C2Q2HOgpgi63HNU6OdHBY/v2H+SKBr0NfCxqEbuQ2L2+8fMbaKKCoCMIbQVLV4SOfxUxGS0hucsq3BpYEqu/o8EihXIRQNx8Ns5vW/dIPV4OvQHHOmmlFnkaww46ZsaSK+yxZWEiNMUtIncqY7u7jjCFribcsWUBhZxQZFkLSLi6T2WvucApKjwAiDoSORb4UEVZqfWK4gavwaAoPeAJ4sJ7ckQX0cozlngmHi0sgAP4otigVKr+5g67llrD3VJDmLUO1U6G8ciP2tOVjJDhOfGLeGrY2bTPLlAp0eciot/mK8gfZPFipcPGZ8fXRU70TE5T+J439FABWYfLtIVynqoCGH19nRhdt6nZhswR0JQ5fbEDVORHowyEZr6jxNwkhDy8Mkto2GkcI35j2j7JVaX8WO1tqw/AhWo+ExWmqf53rblzV71/m7hmMEFbQgOzoEV2GJCOu0lnzw2KZLu67NN9LEGFb2WfgR/z8viIhOGId3xNovsqlmbQZxZI1woT1h2FDPj2NKeiH9LF+B3iY8CeqOCc5A938qcs28Fp5a9T8Wx9HY0uVetgAWtVxjwpmiWVzBaqfT5WK3a5TXDENXFoGwyhhsFaGphCBABorbjAnJZzCUiS56N0R7cjimnbngkBoBQwHDPIyih2l9qh0NL8uA8iM+IRbxCL+4FHSt3Ojld9j6SQ1LWxSO5h0bzxXTdAIk12nE4uAW4UbJ72gGt0zs7RO0VoL3t4XvWi4Fn/LaKD7hQCa4CSx75V8AiYDkAqNtXFNLyvujR/8vXqHuCeX9vtAQR1wwZXAVDboEsiiBh3WY6/HNoKHmdpKiDPm2VVkZZ8BH0BA1qnJFps6BCrgNKVMdR8iM2DEGQMK27D0pJdxCpHhf3m6ABH+1s6Q6CeP8ILXx0QjjLEcRGpgvKLdcafE1zxwi5u0oRSkUt2a/2D85pixuv+/L4Nka8wokXYwn2LK3qr77athZuuUv0SWt/4hew91e/gVlzM62N5C9vsblXPDr18pbWBuBELGQv5b9kNNTLxRkuVqO0+kzrHXAiZepwaV2tEhZqyyjiHWK4fr1N6EmZq1U+YA31Lkk0WduhQws0lsLhbdfE5R4Jn9De4UV//Nw6lBptfYNOQDLFKg0R2pVkSuSiXfiR6JoxfG+f+22RS2IU9oBpbYmYfcfIMRIVs9PKnpthmsnfkX8ahQW4lCPwFyMYuiayoLB7FP0VRTYSE4SC42h96CLdEBDhtIlgHTwwkNKM2W+Lsf7SGEG9HzPdMqX6pHZXM0z9DlA3Xq8wyb/pNTJVx+njSpfMLqcq7S4WFMnrHG/oprFKA9M8EZwsQBBmO78W6aor/oVPff+QZG3nWJgxIk3OrxBBe+/5EXn1LxKnaRoAkz1mo93zVmQaObVG91GXduSvGJXuiZNWzY1IzBm2fXOvmgTb3F14VI16cZedo/HGmzaZLGR9+54qdZDUFCeR4Q7rVSG385b//f/2kkyFck6jCh6E220d57JZ81qmX2p79HSj9cBL4lyW2kNLZ5SyT1l3FQQA/IEgfa4EbJOJ51RchEQ1h6ugAr95JzU+z3bHKZDzG7MpYQag2IO+UvDsPEDG5xiwMOJ38jyhLwnPwP03PGjkfhgUPn5ZvU4KiHm2CzfMqQ0HqmmpPh9P+H0vk5s1/ji1JAqsN4ViMw01md1FwjVVpYRQDx236RCpCEmQLafdKKTmrYKvjB2YjDF0NPyl1LZwgGzzXvqoXEy5rfDoIGQVmqYNu6nvy/74zpMsNkS4jeMliOoArtyWwYHwsW1pAmyU/XCNvEhXJt8zUUbcoLmYECqCG4e0Glwrwm6t5X+qmdWiDcuOiLAkRKz9E2XtOs3GHIVLaJzr7bC1qqxVv9/rC8+tF3RPi+aPnnKprbH+e/mNuKamr6ngrG8Y2dRW5tDfSTXHKMT9NKgOuVZimX28stMxtxuPztwN8MXXET9znT2KUWNWQ91GM49HG5FhqBQjQPdmAEnrmaSD6EXkiG0p1HT2dTCbws92PeICf6rL1m7KyElE1+CiKjJtL+y8EAWWBRmRrMiOlgC+ltkOdnif+fNLg7VxhO1yPYHmViOORpUX2vIE442A0fb2xdVPfToazU15UfORXkyn1hxfOughqrwcCA5eY7d4/B8z1xiXOJ/sTMRaQ0wU3JVX4pnIKCVGQQdODY927SnUTJFC4eoBAu0wsqlleS5rW5Bz/gkcIzJ92xX+NTT+NKC3OUO0OK2jQeoNTDpa3LISZSYJ1F5cm3gfsRimgCPQZaaqO17g9er/CcAgTQb/ho+wRoiM4qx5yb/K0ovqwIv65aj0nZIhJfMvdBC7WsbA+Fw08qSc+yOLKfaXNpntHVsyGGpTTRHRpCbbBkEblKLE9Pj9gbx/ZC3Lb0xwjISANmYiGwSGN8vQpbkuDdBkqEcqMuDytOND4TAbfe4WtUlXZoO48JvTVazZtQ66wLwW+hT8TY8zSN8fH35KVmiV/kZsgfeYpV9i4jan/XAk05wNnLKbwQy13JzfMCixPAKws0TYl3UBa5/NAzkXl6JvXbQW+URBc0hYVRC9BrEUJfuGRizijNTmF5x8kjyqRiJItRBSoI6Xyt6wht9XFuLVy3UblZ7POJYzeCGphRZKYgawUuUUMlOfQSGtpKtvt06Sp12yp9yuiPG4gcpo9vrNVNO+X1PkT+KyShm5b9hNCqQ0D1+mpYpFP6QcEq51Y4VcH97jl4gAUwc4mX6TpY/9CsyUZd6+tGaKE6TBGS8ZJtekSN5QRpHivkcHiXBtH2pL0kzo+7grXWQHk6KXrk5Eod6qsKCTfRW9eHA8elyZh6MxeKaEkqt6HdQ74dpFTmCEOk3WBfzZz4sH5Zlo0ZdH7lyjeeoxER/72RppREyG47Wt7XQVx5cdUF+GGTZLH9Xa1FW83U9qbOtlpdTLWeRJ1NQFo42Us1mHUpHfR3gDf8+J974MFgajClNV8eCxnvtDOI1+jm/tx1/hNnkFzhtclmjhrZAgRoh8DlQrXYVBRuQ6Bfn3hzxNwRFSprr+x8FOBywFHoMhKpunkxd4DMc6uErZedLz1zRd83YZz9AvNMuwV61eRwGCQoeF8NZL54WJh93/0StsHbkGgzEx3uk/LoU6BUfWFl6LDgbtCpd4JwbQ4v5rUyfUNih/ufRn8pr7PaHWwGqxYNhZYiXW2pUxQZrRRcBPnUYIiPvucqt/iYBblZyTDz5bC0xXSCxQ0d5/lsLR+Vfq3SZ10wpxabSS4cgDcQf6u3nsJh9ihqtBl0S58PkgeXTqJbutZurmK1b5M4bJcrax04jnLnxzDR4aL64B4AZaLZ/oKs4avRrufSpSREHSJJUNSxtS9q+YlRFYhICjYrH8dq8MvmcB9pmNkwzOeCimuiBdq+XLqfaesOXv49YJLzncwzeZaTndrtS83vF3GM8dJQuCjNao7C5KOlj7lZe1RGLzhAlRxwn3vyrM0UkdVJ0oT147Tde7ZbZVQvYfBtIUoJOnac5J41AYNJxzbohAN/JlKpWx2jxI0CS8H0/FjBy6UkIY3w4VG3SWOoYKNULErZjFjtP9xEdGr2C0cMNHeFTgHVjKGIermF0W2lihBjNgqI6D9uore32he92ZMhY/YY9Km6vAgzMD1+zV+/GmUKEz1S3orUvjIL9I00RrnGuTFO9htKxg5q29RfHF7oTqd8wjLfgdIjAcYEDuAw5T7L+hMdMwlwxjRz8eIBa98/6IM9Vlsn2YPjZ0DfuWOzV0+CwAfieuqQUb37D6ja2YMqIpRfsXdC80E2BPMxfyH9BhkP4nStPCDDQlXvELg0BGUBO2PZyWrlNfOlJ/2NYuXrQ5vpEPIF7vJHgabDqeSNU3QQCEp9kbaoUbGrSLnvKl1S1QWeDf9BUh4bsXRZJQaUzILMYE2yRzRRgj3RwG40jttRkFV2t58hjRhfPTfbOewl0zf5pZxlzk0cfFLEt2j1xzr8VWmMiSAM4t9a5NhVqQR5okgL1rCaE6QgnwVCung60JhbB5NCS6/QfRwWsUbjP4LQ7VtGUkxvk1LdwTW0HnWvYtdBzCArGJBUHfd8HQtczJ7FyKhfKRiUqBL4/v1P5KyICWvkN43xaco/VMdMiJRR4dzjjSxJXFG8kAc7wNWhJb+3bEOhoQa7Go41m+8Ehu3rfTm3Y8vx4evQOwcZVJjuwo6yy9OibR7H8V3MjrNsdGlH8pqLIs7tlY59VK5mKuZyKmtxeHC9RV9N6cBhafWSgUbTwnKZPn6TgRSDcz7SeMCVQj3UmmFrVjraZRVWB9s4ecf3AC92+26OMPo/z9ZiWO2OxUzQNDfSZ9c5sfTadcLEkECu3e8qcqHzxxfadZBy/QioCbwfgyVleFud75pHy/xfUq4/+R4e0VWNTJhU9PCCePPl3ZfcRjzjULjSL9uzCl3gCHAeGv7BENWCqp0qKKLUh8qdX5qP0Lh+Mr2ibopniWmhBwxfxvs/pWZ77wpgCgdEXQQM1s1x2O+5ADSgcEIDlCah4ONK7cpFLEJPJgjJ1d9tFnhM0xI1llZTvNMZznSMcg34S6Ng48nOv4LMEn6ZWopLgMxzzCd2z63SAVS5g2Xz1OJKXwYti+Oqmvq7BcfiLazpEURoIEVzVpSxl86xT8TquC5zuDKjqoD1sHhEQqJy2NnMfZDVyfKkMS/cB4Wxw4xeZdv5XqrVvtjFkIPPdKk2i1dH5iJPjm5y+cwVgnNIPfzBqy8YIJKHkEz/X9cwrElxI3t+Eg28nKtrnDUDuH+0czskY5O5HGMpxT2WY59mP6haFdgbxWf+GHFq7MVDO9/HMH6wwnHeJLQMwXaY3hlQ7DcKA3CIR+mJdoafT7QXiKCbx6zeex35rU4BChEu3KmD+5nVebxzYFeZ7cJ5VVtGSU0/0/3gktLRnq/brFqsDMRd3sBcARcybM79oAU4MzWPma8nzJex9wP1owZ96mPtNhwUTyDlASDQBDjFFhrIBp5bwEeOExW0cCZy2l54M+45j3UT6fWVLHe1UQd8XqqEWFe62VuGkGmt/BJYGSflcfLhNRPRkdX70RVSlYj0cBvRG1M1zaIroKJOPj6YekDP9UPQgM1euSOa971Vqttv18eEnHMrZ8pBgDGBRLagzmW99IxPQjU2ML1Z8BIyaks0BLBspf/1CLmAEtgvZchmreUWhfLP+qtJ8CEIv1EnTPDVsa6jRaeBgQGd+NJPivxafmuRXgh3jAoXz0wuJo7jxkkVdMIs6qQxCkOriUPnI73dLCBlk2FlmzuyskWJR5xxYyxrLUZOJ4LM1JdJqq1sXPwgUDalYUHvv552ardZlwfjMk0k7Ft4yCKtKgqQ0Tfjo1iq+JR2fZQ9Gvrvu0yISZ+m2DcnQbiz8HL/NVKqLbVp49vyvPpka9WOlrzolYFtsHe/GXc8Jtx7x+MX20EtJ07atDceAXT/77uYxmRmwJKdctbUAsVoKc1XTzujsJvWg2LrKF/P74OKNADI3haX+rPU0jC4/1RvicmVbCg/W4edzA/w3SZGPSBgtE5JvaaK+dF4Fl6ZmSV8Pc/6HulUsaKrKnfzJnUr0t+ym51okY1TWe6wmqebiUiEdMDKnzaMb4DwdFqt63lCiLS5fEZI06nYm8fPyIS+jg0hhurO7DdoQ9IL3IkABAn75/4/sZp9p0B0S2WigQoSUYfe4UsYa7tsZz6Yc6twx8TsbF/Dsi53lI+d4oCuJdM3rlaaeInGOP3yNy8joc1EegtaSt19B9RNzojHxUDjHvCDIYYDM8RkMDH5V6xMi3SU5zAKXltvvnSyh1FqQWsflLIr3yLzegSrNSNTOQshsvZC0cXvL1RURlMz5bgGg5imwrScdcfsehTzJx+wVTydyaIQzfjco0JEhVDhR4gNHf1Njw4EM3+hLs557OMPKhtEDNsAYW0NHcKUOj6iv4soywGZwaT4Mcp0BAUpE+fkNygUIA5+23IBtv3b2AJvJjxYiclRykKbf28Lwwq/HmUuElbtB319P9HiY8tocj5XNuh2vi08IeITIhGFHKIC4U85xkMf8VZm5m3hdvybReLHlPTYd6Ut/8iZWrBtJl2dYOYGBzr3NTrj69/TqIYk8YO+4WQPIcr3O5bb/RWiY8V7ZvoBOr2DQxxIxnDrWc74zEmVoy2JYOd81hD/hThLQY4qpeMkGaxrYD4tLOpv4HPDcOY66Q4UCInrQzlm7ZDUXQim57JddIXXSBBJZRjpFVIPWoofchL382KeZtwFXDRmdjScAcrNQP6LaG4t+JYLw3YZfaYgYRsUyDfKFIRoVGzesNwidSa4GYDFBi2Ov4EXGjgu5vMOPLIQdLedif7/4VTmPjrMvc2O2Ytqf0XrlfecGm7YRQF09FPCqQrYRcLImqJMFfjXdUPDRuBgmUhDbF+x1cv6mEXLKTf2m6h1kjnXfTsp4WXCtER4f/EoQcPRDB4Iu7BCeibHya/Y9e0IOfB2vFDetmgZc73FUS4Y+LFG72fhN2GgLz6KFGiskhFd6T0KapCOveHfHpE+B0TCe2XH2433lk/1hw/k+I5ZiFb0VvXqFikBKkX23tEAofPNPgbwGiFArqTmt8EmD0VDGe/C76ptTIph33xdM5JHUTMkOfBgMPVV3od6GoolVH7mECq31gla3aA+/q1szh8eVZvcNTqsYhlv0mh6SkbidmETF5cqceBX2lpilbBZqRsKuEcFOlBAhJrApWNMQp1jIqktMHhMq/s1UtLU2ocL4d0Y3jP1UGaVKzMMjNoG624x1h+3+J7/NUSuc4IUhRd1gn+lCna9Fa09ca+N4vtX7rqlIfMzq1M8Ffka4Wsi9krF7ikJhuJ25iX3Q3abzA2KHbkGIZZzwQwZBKj5fgH5VEEH9Nx9J9mSPc1y4qaKGeXbyU+LRLQvnq6AwVSKl4Is+c17SfvS+v7UxFgqO+X11iBYOVYIJpRsVEfkFC0+Bz2T/3CA5vByayfrt5eMNqHEB5QeqbJVmWEbJtRK1WFEUr+adokGm7AJLw4wSk8HxFdCux3f9dIAJ6h8LODzVuBJl7WLhjCm7KrbAFPaYxAHBkUnMyC2xNDxihxIFttgPUm/7w5VEkZ739X09jfeqBz5x4Z2RKQmW9mcYkj5QfjGdDqb6KINaP/XEQ/lhcr1eF/ZX2JocQFGz1Yrf+SPtZv156R9+idTZR5FhzKet3VCS/JElQ3srI7aKyoJf6Bxgc9FeN3SRI8P6saNkduq158KnpGOegx3/vC9djxedQVSeOT69JWW15xqY0DyBiokthLysT30knIapyxuexCU4CmR63UBLwZxCzgNqKm+4WB5TEwfELQng1k+GU3DX7VMt4TLO7BuXRCBF2Gia47C05nyJhZZQ/t9kews+I6xdvGwhtoC9OW/9iinRx95i7pF13RS9efLUtVVJmtDMAEnpzxFj+J5cMeWNhpTePO8+Xskg87Iw7ERRnlD3+RVt/toCk70y/AfALKvAaOJGu6OPG/hI97RVnfM87gdFBDluYE5Qw12aNKXg9kVEOwxPD+KT/Kw2NTM/eTg89/T2zz07cgEmWX8w6QmH39SueS2iihJ3HzZsyUyh0qhfAFZ6Px2cpaJbr/tuMPrTDRQnFmUqiW56R+wozz0EIHh7YKPq8WarShDNrBUo2zz05Q662781oO/ebz5SmHXwmJ1ngGzF+Sm8vrblEeehGGrhyBfmzVKKDx+gZHrBhH23h1nszuRKVwWNieGRGdBAOpHIPE8dnYuXT5JnwY+ime92rBDjIgEAhGQ36inwmT4rdu9w4ywHuh+4iHyLzpy0E0Y2l2yedDs24BvWHGbmZL3N6CexCL934HX0jhODYNoIs7T9/zx7IBkdj2iYSQXvmD584M75fJopTGvvQNYruQFbHy0xG2feNsWZ4rPhEwBA5vHIy8Grff2aSihEnw7OY17drDb3uSSxlzv6yTP4AzQQi1kJGMN/99y3ttROCrfunZyJG7xs+pE/Pzu86Pq8seWu9m2oJiDkb+jCU4J97zDaR3wGFhx47KQkCLcKb1hFPMPkStunzPo35DE3z23oUqxRnUhp9c9uqgc2Q63NgkTCiETCQ3kWafZ0+6xB7QMe+fchxVtMTRm3PAAxw2k3dKaDkKOMVhpmRlLDUDvC51Xn03UgI6nT5JIOw+oO2wyspRoNq2cXkeKesq+Awe+1HfCkjyja30PHdjEYxqZDBLn0wIa7eUkBcGk3aKLVoB/YF0YRXhUBZjR1HoKBYNqf7paoMvZPl5hDtfEOBCu3ck0vrRLahMSBFTdYRUQHfYcBn2hATZ5N6rlm8jXEzQaFqo0b0ZmZY4BOvshucu4zZcBGdSo7T2WTqtNQ5R6gdb1oN5qNLTn0lAf8LojTsviecrMiLErkzIrH4gGvvonh/1a1sHzWBfTpofIClioPFpBZhIVC2A2zHWl2agk0U5+bpdRorFgLQz1UX2pZ/8g/iDYsaWFBOH7wbjOb2IRaq+5s9xW3nc1l48atynSbS26zi/YsjpOtdG4bd1IPH7kTxbCfOQesBI767mDxvDKGHIIUmKnrkDNT1DgXk3m+Lv0R2SHtIE/zzmKju8TGEk5ovIgQrKPXX+rMW+3NuygHMqFKZcepUTSXPGyyiDGPTnqh8exYu/keqaQL98rZ8kBtX75HA0GCy6MPriBFDWZSJR66FUwYrDQA3pct5ci8m1MM2QUZmM/bdUE5tRAAmQOc8nGU3hpPogqYNNe1gNbzkt9+4RD/W5Hf7ux6mteRAk1y6HlzVWcX4viObpW5pyf3IT8bFtPcLknqVTZ5mZGFqcpCyKIhMlVxPcEORWVFdMkdpLpWdr40V0aunb3V86dWc0zuGmzFE0sn3AxQ1vVgjr4hP4nLB5LX/DKACWLck9PN4hvki/Ox5a3AFp7VPTVFuemRLSO27l6qbUmH36z3PdRWgQjtBjWMCdWDM8ZPUg5QaKLXGpJZ7ZfsGVkwfY2kGC9E4XTl8ycP30S62mepSFTOlv2V9O4JQVL7chEiiOzDcGl06dcANFTVH+Eb32Epvm+DFkhV3bYbv3JFCWhanB4rPmhshd1ox3+UAKhBVSIuMyn/FNZPWD6j8AtKP1Dix1jtAQEPGIQIwIoP2qjn+/FytDFbFGdGKMhr/qazVyzha+sPJ5qorbwsLRf3QvodrZGKwXEV0kqR/T3FzRm5LW7Y/LeBp+puxV/IOl3ez9CN+YtwSMH8kn+f+RxJT9Hz+/Ln2LMlV5CXhoVF4xUbcwkzpk2H5E0ncjoYQ07Ip8OzOis5th8uE3cFgyYvlUcIGbYZOcuu2QJWGbyLAsJbSO9vDSo+P1WwCtkzpi861VFJ9jAr24k2YDqWO4mv7o3E2gfmB/mI7Pr3m9+yc13bBN81ctpp6TD2xhkZtuBNvmTYUj7gpztLxSAQua32vW4BT7arrrr96oNKDRHpHW5Fxl9XpzuAAZJj7x3iZSzOSISdmiyxoRJ8DQuQRdKoNX0XCwCDjYPSoOKJwhG0WTDg38D9uS5Jyf9aYDNN+c3Yv9vMPO9+xvSeDYHSLXyv7A4NqGEQmlgzhLX2yaoHYnRuuYaS8z238n3dwM3QGMGn9ErK3QIHLsTZIWmoT8A1dIedVcv7xPCYOBJxn5u9ubUSGFx7/cjUd190CTe0ui7GKv5D2XQUxLcLzQ5JRhe2oR1njx0P0CTC1EMKk6Nva+J+Lz4xwz26CzZY3GOltEhrLopML9JE1r+jW76w6VKXzIlivYbTp/IGZFgeKsXMex9fajdHowzj8r0EHHaqtQb/gVWyGuRFRHGs8mTXk/hpr8d9ijMEfEEIbZIJap2gG7VF98dBwRn/Av1FHAYUmw1AWas4+EkJ0rNf5wZj1cYUOSCUOsnbx3ocfSoo4+vM9qfp5Wv1MKch8uW8PmNW7lYqTKusdzmy72rl3pS2JOdrI+f3odb10t77Pm3AjHfFDNHybDXnHIOf72XRrO0NC/gHCBLUib5hWSgDZqUtJmtslCi6ixEIKu8vEHwY7Xj3QTMRl2clFzebFAjRP/UwMIr3arfwKWJ/d2Z8jSE25f458qzXGsgq4mViH8/2FE/FGeuiIaAN7whoGnsfMMUYiAsD4O0/A6FTHSWLPXn7ctoYdue+LI1mLyRC6KXAr8ouXW4oU//VPO2vUl5z9UZ4rnJY68P26GapS3SZq6Wn3zt9zx6V6U64SwhZ2Yt4fDJOt9O4fcP1VeIyak/M8FrFCe+WjMlcl3+Op+Cm2hxnGCN7UVwrfx4baqGsa5YKXGp6C8ULWoLA4+KIbuzIyzj8G0Ybmc6pfsn1XWHUIsrnGHfOC3awoJYp6bIDXzpjbw/NeOHq7UYJpiGrkW6YuYYU7GXRDPWDxE8sic6sDUoQsWlnsstOxQnyFQC3ug7O3JcPXbaZ1Kubb/ylN4Z/HqsP8hXsQ3x3j7n5XX6hFvecIyq/d+NaFa4ylv9w/PKU3eJasgpxDAbjWj1ObbGWWDlqS+LN2gMbJQW7mlQnltg1G05e7NS9dERdsBwGR5K6iwBMZ5ZP1jSh4Vlvl981By5Z0YNDHUrTRXsplSX794dUlbjhyrVI/D9WB2BvFDULyg5+SsfDJLBw1ZsxRQbgYvj8F77mybCm6o10uWw2NqMu4F94romEsUDdgzCMe41RE/GqCmUc3pylB7BeOerynBwBmjWr2246jEu789RuZ+XPJS2QTn+EGz5aa1jkOQfvoVPfwZKyqppqXVe3lvQcO4gu7HBao6a+532eOYTExq56RZk853/hIhDGIR68kOccLO0PYb8EdY0+44ezBoS1uyWEjcDn/QcWbdoJnMDMFgxQHiiSvtD8Ol/x+vYGzuAR+XOzlmquTaOtXph3eJeVCUlpmpfkZuXYnPfeQTz86Q5QM7LVUYSkBUaenLlBDu9FL+mxAZK2ENJz+S3elbvwydg72BXpNo3h/RPhgYvOp2OsSipfZUmkqXOXpdF8sNWyavsm1IqKyHOYtmUSzt9olywU9gAKyVErTkB+KFozXEYJFCrmUBCLdP0qOJ6P0NytULijlRxBeAgUM/LA6cJl87ajG4zg73BPb+nBnkDTQokZhRcwzDYGEPRvcNk/3bBzDGjBLjbDbeQ97nuNkgvACCrLZhlrNjlEhP6jVqd9qiAY2EBPI9JsiiTHskpZCr+Eav0ntqx/w9o6G4EBLzLxTVud8pkcO5jq9PD9RMujZFPGIDl+WbZxF0u+ZgkSoCuj5i1K17MtEm2T/qyCQPrqhCJya8+8E//QX+P7CZrBflbOPGsj98zkXUouv+CNqXMR5+cE1M0gh0AET9wTNzWPHAM8M1Q91BwGD4TYdZ+kkP7IwGL1j+7N1dgc2vJhzc0hmM1xqQjV1ZKG5/sC30HtFVbkN/rR0UMkmwG1ojHI7waBc2PJVeRXAUNJ3OyDeAjG+PYxCi3nhlsUPfh5/zVkZJJ5hkJN7OssEYOWwMxTMv3lNpL/2ijMN8K5k7P6pXYhwx7kwHP1gPdvmoxD+FIIS98lvsv03dt6xkEWtfzTlIqr8h1Aox33thlr4fRFRz+zmE1akNrf+e9+fTtgg9/jRabecSbBeIEmqPCCqwb3nsheNaciPJsubH/ofE/mG4YCOpe1LH9zgFet3aJNNrnRfVd8++zwy77Il2jxpLMjUVDAeZUuMjW3CatRK0HTHMfZ8QxK39qnvTu/+uPgahCl1FhOQs1D7UiiP4ppOAuWI7OFzihCASJ8NavYO0TxDuX+eoCA/kw+brBgkEduIZACKz3FNcR593pws0JPgtRVA3Afjvr5qCIvbPGjMHRthMnBMWVEHzj3IvyMfvSDWTr5s/qBS8BHanS7/fovcunduNtvbwSLcXExPr7MyDCTAe+FvB1Fs2V29z/uKgn30D4Gx5JWrEhYttcekf0U+iZLgWV+bK5C9h/YZDxod9s7Gc24FvO0053IjRlMMqAsBypmwr7o3VWrtfyBlXV/9VByp5dDSfbAFclmIjGbB1e+rt0xQMNjCKM7T1m+9Ol3VJijH61+/l+InXeItP/Nd4m+MDlh79s5McFRjipcOD4+pVz82DaFO9fnhMJZZov4l+CXDRbSC+x96bWvSDEAc7vlSvJOKN3VQGZOUcN82xApj5qs/OLvgsWvAXrLm5rvlAuYAqKVwukqAG56+19Aw8XNwCy92kSRiOCawUDmFKkGoWnL7379biBQs29/WDY1gntEP7TRCgzMYG+bXegbHutPaI+UNPyJtTUqIsQj4syK4l6WXjtH1a/2dpK8IeiyEF/hVg0hskG2NRSFAK1aowCmF+uOVHqHn11vyTmyAts+n1vpjMy2c7O0BGeE6bhwQrA5Q2IRvJcbfutaJAig+xEgu2A1Pb0mQG+YwNb88AhGEtxGqpUpN96pN0UgJbY+ceVkNAScsYdqZOUBYwKWBjUs/uSjFSnBTMUNrE8dpit5FM3ReNuf/Q7QELi3rKBn9c8cF9l19zHqOBwdnHSZRy2wmUH1vtjAB116VKViLccS6SmxcVNbnpU2N5zb0leYmezMkVEtCxH+/feHDq92wHwqNyckyT+FUCiU/9tjQEvhw/QCLK3m8CqmL6FlLb9+wLS+I/lm25xTBSapHnuCd4nBujiAnh7Bs4J99vaRcghu8t4zexHHNWd9wyV36ScBV96x23xjQOhBM/rkZO7VprG3vR+k99Bop7TkrfVrpvP8Nw1ZFQ=="/>
  <p:tag name="MEKKOXMLTAGS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LAYOUTANCHORELEFT" val="True"/>
  <p:tag name="BTFPLAYOUTANCHORERIGHT" val="False"/>
  <p:tag name="BTFPLAYOUTANCHORETOP" val="True"/>
  <p:tag name="BTFPLAYOUTANCHOREBOTTOM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_TEMPLATE" val="&lt;?xml version=&quot;1.0&quot; encoding=&quot;utf-8&quot;?&gt;&lt;Template&gt;&lt;Id&gt;8405b0c0363f5aac93afb5d23841a1a2&lt;/Id&gt;&lt;Version&gt;7&lt;/Version&gt;&lt;/Template&gt;"/>
</p:tagLst>
</file>

<file path=ppt/theme/theme1.xml><?xml version="1.0" encoding="utf-8"?>
<a:theme xmlns:a="http://schemas.openxmlformats.org/drawingml/2006/main" name="Stryker_Digital_2.0">
  <a:themeElements>
    <a:clrScheme name="bain_latest">
      <a:dk1>
        <a:sysClr val="windowText" lastClr="000000"/>
      </a:dk1>
      <a:lt1>
        <a:srgbClr val="DDDDDD"/>
      </a:lt1>
      <a:dk2>
        <a:srgbClr val="FFFFFF"/>
      </a:dk2>
      <a:lt2>
        <a:srgbClr val="FFFFFF"/>
      </a:lt2>
      <a:accent1>
        <a:srgbClr val="DDDDDD"/>
      </a:accent1>
      <a:accent2>
        <a:srgbClr val="FFFFFF"/>
      </a:accent2>
      <a:accent3>
        <a:srgbClr val="CC0000"/>
      </a:accent3>
      <a:accent4>
        <a:srgbClr val="B2B2B2"/>
      </a:accent4>
      <a:accent5>
        <a:srgbClr val="777777"/>
      </a:accent5>
      <a:accent6>
        <a:srgbClr val="333333"/>
      </a:accent6>
      <a:hlink>
        <a:srgbClr val="000000"/>
      </a:hlink>
      <a:folHlink>
        <a:srgbClr val="CC0000"/>
      </a:folHlink>
    </a:clrScheme>
    <a:fontScheme name="1 - Letter CFR Re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19050">
          <a:noFill/>
        </a:ln>
      </a:spPr>
      <a:bodyPr lIns="36000" tIns="36000" rIns="36000" bIns="36000" rtlCol="0" anchor="ctr"/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tryker_Digital_2.0" id="{2FED3D67-8F9D-44CF-956E-08E531CA9DE1}" vid="{AA3127C4-D55B-405B-AA65-5D58ABDAD8A6}"/>
    </a:ext>
  </a:extLst>
</a:theme>
</file>

<file path=ppt/theme/theme2.xml><?xml version="1.0" encoding="utf-8"?>
<a:theme xmlns:a="http://schemas.openxmlformats.org/drawingml/2006/main" name="1_Bain Core">
  <a:themeElements>
    <a:clrScheme name="Bain Core">
      <a:dk1>
        <a:srgbClr val="000000"/>
      </a:dk1>
      <a:lt1>
        <a:srgbClr val="FFFFFF"/>
      </a:lt1>
      <a:dk2>
        <a:srgbClr val="D6D6D6"/>
      </a:dk2>
      <a:lt2>
        <a:srgbClr val="5C5C5C"/>
      </a:lt2>
      <a:accent1>
        <a:srgbClr val="B4B4B4"/>
      </a:accent1>
      <a:accent2>
        <a:srgbClr val="D6D6D6"/>
      </a:accent2>
      <a:accent3>
        <a:srgbClr val="CC0000"/>
      </a:accent3>
      <a:accent4>
        <a:srgbClr val="46647B"/>
      </a:accent4>
      <a:accent5>
        <a:srgbClr val="507867"/>
      </a:accent5>
      <a:accent6>
        <a:srgbClr val="8E806F"/>
      </a:accent6>
      <a:hlink>
        <a:srgbClr val="46647B"/>
      </a:hlink>
      <a:folHlink>
        <a:srgbClr val="7891AA"/>
      </a:folHlink>
    </a:clrScheme>
    <a:fontScheme name="Arial">
      <a:majorFont>
        <a:latin typeface="Arial"/>
        <a:ea typeface="Malgun Gothic"/>
        <a:cs typeface=""/>
      </a:majorFont>
      <a:minorFont>
        <a:latin typeface="Arial"/>
        <a:ea typeface="Malgun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ctr">
          <a:buNone/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 cap="flat">
          <a:solidFill>
            <a:schemeClr val="tx1"/>
          </a:solidFill>
          <a:miter lim="800000"/>
          <a:tailEnd type="none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36000" tIns="36000" rIns="36000" bIns="36000" rtlCol="0">
        <a:spAutoFit/>
      </a:bodyPr>
      <a:lstStyle>
        <a:defPPr marL="0" indent="0">
          <a:buNone/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in Core On Screen Show (16_9).potx" id="{044B487B-4C24-4CA5-B91D-7DE2DB669960}" vid="{BCDAF79E-77E1-4B60-B1EA-DC474A901F0F}"/>
    </a:ext>
  </a:extLst>
</a:theme>
</file>

<file path=ppt/theme/theme3.xml><?xml version="1.0" encoding="utf-8"?>
<a:theme xmlns:a="http://schemas.openxmlformats.org/drawingml/2006/main" name="Bain Plus pre-launch">
  <a:themeElements>
    <a:clrScheme name="Bain Core">
      <a:dk1>
        <a:srgbClr val="000000"/>
      </a:dk1>
      <a:lt1>
        <a:srgbClr val="FFFFFF"/>
      </a:lt1>
      <a:dk2>
        <a:srgbClr val="D6D6D6"/>
      </a:dk2>
      <a:lt2>
        <a:srgbClr val="5C5C5C"/>
      </a:lt2>
      <a:accent1>
        <a:srgbClr val="B4B4B4"/>
      </a:accent1>
      <a:accent2>
        <a:srgbClr val="D6D6D6"/>
      </a:accent2>
      <a:accent3>
        <a:srgbClr val="CC0000"/>
      </a:accent3>
      <a:accent4>
        <a:srgbClr val="46647B"/>
      </a:accent4>
      <a:accent5>
        <a:srgbClr val="507867"/>
      </a:accent5>
      <a:accent6>
        <a:srgbClr val="8E806F"/>
      </a:accent6>
      <a:hlink>
        <a:srgbClr val="46647B"/>
      </a:hlink>
      <a:folHlink>
        <a:srgbClr val="7891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ctr">
          <a:buNone/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 cap="flat">
          <a:solidFill>
            <a:schemeClr val="tx1"/>
          </a:solidFill>
          <a:miter lim="800000"/>
          <a:tailEnd type="none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36000" tIns="36000" rIns="36000" bIns="36000" rtlCol="0">
        <a:spAutoFit/>
      </a:bodyPr>
      <a:lstStyle>
        <a:defPPr marL="0" indent="0">
          <a:buNone/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in Core On Screen Show (16_9) Plus only.potx" id="{FAD261E1-1571-4AC0-81EA-A5A6C8286DC6}" vid="{391F9AC1-8877-44E9-A72B-E1EAE779FE8F}"/>
    </a:ext>
  </a:extLst>
</a:theme>
</file>

<file path=ppt/theme/theme4.xml><?xml version="1.0" encoding="utf-8"?>
<a:theme xmlns:a="http://schemas.openxmlformats.org/drawingml/2006/main" name="1_Stryker_Digital_2.0">
  <a:themeElements>
    <a:clrScheme name="bain_latest">
      <a:dk1>
        <a:sysClr val="windowText" lastClr="000000"/>
      </a:dk1>
      <a:lt1>
        <a:srgbClr val="DDDDDD"/>
      </a:lt1>
      <a:dk2>
        <a:srgbClr val="FFFFFF"/>
      </a:dk2>
      <a:lt2>
        <a:srgbClr val="FFFFFF"/>
      </a:lt2>
      <a:accent1>
        <a:srgbClr val="DDDDDD"/>
      </a:accent1>
      <a:accent2>
        <a:srgbClr val="FFFFFF"/>
      </a:accent2>
      <a:accent3>
        <a:srgbClr val="CC0000"/>
      </a:accent3>
      <a:accent4>
        <a:srgbClr val="B2B2B2"/>
      </a:accent4>
      <a:accent5>
        <a:srgbClr val="777777"/>
      </a:accent5>
      <a:accent6>
        <a:srgbClr val="333333"/>
      </a:accent6>
      <a:hlink>
        <a:srgbClr val="000000"/>
      </a:hlink>
      <a:folHlink>
        <a:srgbClr val="CC0000"/>
      </a:folHlink>
    </a:clrScheme>
    <a:fontScheme name="1 - Letter CFR Re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19050">
          <a:noFill/>
        </a:ln>
      </a:spPr>
      <a:bodyPr lIns="36000" tIns="36000" rIns="36000" bIns="36000" rtlCol="0" anchor="ctr"/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tryker_Digital_2.0" id="{2FED3D67-8F9D-44CF-956E-08E531CA9DE1}" vid="{AA3127C4-D55B-405B-AA65-5D58ABDAD8A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Showofficecode>true</Showofficecode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0B77F594B62149B20A394593FEB274" ma:contentTypeVersion="" ma:contentTypeDescription="Create a new document." ma:contentTypeScope="" ma:versionID="2033df883a4d6f665d4dd3c9dcd1d2b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1c3cda2c8b39f88eabd54cbf92a846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6D4BBE-CA6C-4460-A527-30921F572098}">
  <ds:schemaRefs/>
</ds:datastoreItem>
</file>

<file path=customXml/itemProps2.xml><?xml version="1.0" encoding="utf-8"?>
<ds:datastoreItem xmlns:ds="http://schemas.openxmlformats.org/officeDocument/2006/customXml" ds:itemID="{9D4F0D3A-511B-449F-B282-BFB3BE3476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Bain Core On Screen Show (16_9)</Template>
  <TotalTime>2078</TotalTime>
  <Words>584</Words>
  <Application>Microsoft Office PowerPoint</Application>
  <PresentationFormat>Widescreen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Malgun Gothic</vt:lpstr>
      <vt:lpstr>Arial</vt:lpstr>
      <vt:lpstr>Calibri</vt:lpstr>
      <vt:lpstr>Marlett</vt:lpstr>
      <vt:lpstr>Segoe Print</vt:lpstr>
      <vt:lpstr>Verdana</vt:lpstr>
      <vt:lpstr>Stryker_Digital_2.0</vt:lpstr>
      <vt:lpstr>1_Bain Core</vt:lpstr>
      <vt:lpstr>Bain Plus pre-launch</vt:lpstr>
      <vt:lpstr>1_Stryker_Digital_2.0</vt:lpstr>
      <vt:lpstr>CONAHP – Dinâmica de coleta de percepções: principais insights</vt:lpstr>
      <vt:lpstr>Ontem Coletamos a impressão sobre os temas mais importantes para o combate ao desperdício</vt:lpstr>
      <vt:lpstr>Tecnologia, burocracia, retrabalho e planejamento são palavras “top of mind” sobre desperdício em saúde</vt:lpstr>
      <vt:lpstr>55% das pessoas apontaram despesas assistenciais como a principal fonte do desperdício na saúde</vt:lpstr>
      <vt:lpstr>Modelos de atendimento primário e prontuário único são relevantes para combate ao desperdício assistencial</vt:lpstr>
      <vt:lpstr>Melhoria contínua de processos e atendimento primário são relevantes para combate ao desperdício operacional</vt:lpstr>
      <vt:lpstr>Organização de dados e programas de compliance são relevantes para combate ao desperdício governança</vt:lpstr>
      <vt:lpstr>É fundamental trabalhar em viabilizadores para tirar iniciativas relevantes do papel</vt:lpstr>
      <vt:lpstr>Combate ao desperdício requer preparação da liderança      e e foco em tecnologias para pacientes e prestadores</vt:lpstr>
      <vt:lpstr>PowerPoint Presentation</vt:lpstr>
    </vt:vector>
  </TitlesOfParts>
  <Company>Bain &amp;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Bain CONAHP</dc:title>
  <dc:creator>Hamu, Gabriel</dc:creator>
  <cp:lastModifiedBy>Mattos, Luiza</cp:lastModifiedBy>
  <cp:revision>209</cp:revision>
  <cp:lastPrinted>2017-02-15T14:23:56Z</cp:lastPrinted>
  <dcterms:created xsi:type="dcterms:W3CDTF">2018-11-06T01:46:41Z</dcterms:created>
  <dcterms:modified xsi:type="dcterms:W3CDTF">2018-11-09T03:56:03Z</dcterms:modified>
</cp:coreProperties>
</file>