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16"/>
  </p:notesMasterIdLst>
  <p:handoutMasterIdLst>
    <p:handoutMasterId r:id="rId17"/>
  </p:handoutMasterIdLst>
  <p:sldIdLst>
    <p:sldId id="518" r:id="rId3"/>
    <p:sldId id="511" r:id="rId4"/>
    <p:sldId id="513" r:id="rId5"/>
    <p:sldId id="514" r:id="rId6"/>
    <p:sldId id="521" r:id="rId7"/>
    <p:sldId id="523" r:id="rId8"/>
    <p:sldId id="526" r:id="rId9"/>
    <p:sldId id="527" r:id="rId10"/>
    <p:sldId id="525" r:id="rId11"/>
    <p:sldId id="522" r:id="rId12"/>
    <p:sldId id="524" r:id="rId13"/>
    <p:sldId id="508" r:id="rId14"/>
    <p:sldId id="519" r:id="rId15"/>
  </p:sldIdLst>
  <p:sldSz cx="12190413" cy="6859588"/>
  <p:notesSz cx="6724650" cy="9774238"/>
  <p:defaultTextStyle>
    <a:defPPr>
      <a:defRPr lang="pt-BR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6AA1"/>
    <a:srgbClr val="666699"/>
    <a:srgbClr val="355C8B"/>
    <a:srgbClr val="365E8E"/>
    <a:srgbClr val="2A63A8"/>
    <a:srgbClr val="E9EFF7"/>
    <a:srgbClr val="E9EDF4"/>
    <a:srgbClr val="FAF0F0"/>
    <a:srgbClr val="CDBCE6"/>
    <a:srgbClr val="3174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32" autoAdjust="0"/>
    <p:restoredTop sz="94075" autoAdjust="0"/>
  </p:normalViewPr>
  <p:slideViewPr>
    <p:cSldViewPr>
      <p:cViewPr>
        <p:scale>
          <a:sx n="59" d="100"/>
          <a:sy n="59" d="100"/>
        </p:scale>
        <p:origin x="-1458" y="-306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0C7FF-172D-4127-B506-CEDD09B3F1A1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E53E7-2F40-463A-80B5-25DD083EA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92914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93A50-3E81-41F5-AFF1-75803204D028}" type="datetimeFigureOut">
              <a:rPr lang="pt-BR" smtClean="0"/>
              <a:t>09/11/2018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C2565-C058-4880-BA81-EF862A7AB3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73489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6363" y="733425"/>
            <a:ext cx="6511925" cy="36655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C2565-C058-4880-BA81-EF862A7AB30F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7671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6363" y="733425"/>
            <a:ext cx="6511925" cy="36655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Taxa de ocupação</a:t>
            </a:r>
          </a:p>
          <a:p>
            <a:r>
              <a:rPr lang="pt-BR" dirty="0"/>
              <a:t>HMVSC: 176 leitos</a:t>
            </a:r>
            <a:r>
              <a:rPr lang="pt-BR" baseline="0" dirty="0"/>
              <a:t> * 365 = 87.600    79% = 69.204     21% = 18.396</a:t>
            </a:r>
          </a:p>
          <a:p>
            <a:r>
              <a:rPr lang="pt-BR" baseline="0" dirty="0"/>
              <a:t>HMMD : 240 leitos * 365 = 64.240    90% = 57.816     10% = 6.424</a:t>
            </a:r>
          </a:p>
          <a:p>
            <a:r>
              <a:rPr lang="pt-BR" dirty="0"/>
              <a:t>	             151.840             127.020</a:t>
            </a:r>
            <a:r>
              <a:rPr lang="pt-BR" baseline="0" dirty="0"/>
              <a:t>               24.820  </a:t>
            </a:r>
            <a:r>
              <a:rPr lang="pt-BR" baseline="0" dirty="0">
                <a:sym typeface="Wingdings" pitchFamily="2" charset="2"/>
              </a:rPr>
              <a:t> 127.020/151.840 = 83,7%</a:t>
            </a:r>
          </a:p>
          <a:p>
            <a:r>
              <a:rPr lang="pt-BR" baseline="0" dirty="0">
                <a:sym typeface="Wingdings" pitchFamily="2" charset="2"/>
              </a:rPr>
              <a:t>Fonte: </a:t>
            </a:r>
            <a:r>
              <a:rPr lang="pt-BR" baseline="0" dirty="0" err="1">
                <a:sym typeface="Wingdings" pitchFamily="2" charset="2"/>
              </a:rPr>
              <a:t>Relatorio</a:t>
            </a:r>
            <a:r>
              <a:rPr lang="pt-BR" baseline="0" dirty="0">
                <a:sym typeface="Wingdings" pitchFamily="2" charset="2"/>
              </a:rPr>
              <a:t> de Sustentabilidade 2017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0622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349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349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349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349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 txBox="1">
            <a:spLocks noGrp="1" noChangeArrowheads="1"/>
          </p:cNvSpPr>
          <p:nvPr/>
        </p:nvSpPr>
        <p:spPr bwMode="auto">
          <a:xfrm>
            <a:off x="3809172" y="9290959"/>
            <a:ext cx="2913909" cy="48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479" tIns="46741" rIns="93479" bIns="46741" anchor="b"/>
          <a:lstStyle>
            <a:lvl1pPr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42F7EE3-E361-4216-A8EC-FB36DA94B41A}" type="slidenum">
              <a:rPr lang="pt-BR" altLang="pt-BR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13315" name="Rectangle 7"/>
          <p:cNvSpPr txBox="1">
            <a:spLocks noGrp="1" noChangeArrowheads="1"/>
          </p:cNvSpPr>
          <p:nvPr/>
        </p:nvSpPr>
        <p:spPr bwMode="auto">
          <a:xfrm>
            <a:off x="3809172" y="9286236"/>
            <a:ext cx="2913909" cy="48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85" tIns="45142" rIns="90285" bIns="4514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2D5FCCD-0509-4E03-B714-D809A8827604}" type="slidenum">
              <a:rPr lang="pt-BR" altLang="pt-BR">
                <a:solidFill>
                  <a:srgbClr val="000000"/>
                </a:solidFill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pt-BR" altLang="pt-BR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13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475" y="735013"/>
            <a:ext cx="6507163" cy="3660775"/>
          </a:xfrm>
          <a:ln/>
        </p:spPr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985" y="4640760"/>
            <a:ext cx="5374684" cy="439832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85" tIns="45142" rIns="90285" bIns="45142"/>
          <a:lstStyle/>
          <a:p>
            <a:pPr eaLnBrk="1" hangingPunct="1"/>
            <a:endParaRPr lang="en-US" altLang="pt-BR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386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8876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82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448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90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55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9867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6417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3181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23" y="273112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523" y="1435434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20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092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120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622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89" tIns="44945" rIns="89889" bIns="44945" rtlCol="0" anchor="ctr"/>
          <a:lstStyle/>
          <a:p>
            <a:pPr algn="ctr"/>
            <a:endParaRPr lang="pt-BR"/>
          </a:p>
        </p:txBody>
      </p:sp>
      <p:cxnSp>
        <p:nvCxnSpPr>
          <p:cNvPr id="7" name="Conector reto 6"/>
          <p:cNvCxnSpPr/>
          <p:nvPr userDrawn="1"/>
        </p:nvCxnSpPr>
        <p:spPr>
          <a:xfrm flipH="1">
            <a:off x="-9002" y="837506"/>
            <a:ext cx="1220400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957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89" tIns="44945" rIns="89889" bIns="44945" rtlCol="0" anchor="ctr"/>
          <a:lstStyle/>
          <a:p>
            <a:pPr algn="ctr"/>
            <a:endParaRPr lang="pt-BR"/>
          </a:p>
        </p:txBody>
      </p:sp>
      <p:cxnSp>
        <p:nvCxnSpPr>
          <p:cNvPr id="7" name="Conector reto 6"/>
          <p:cNvCxnSpPr/>
          <p:nvPr userDrawn="1"/>
        </p:nvCxnSpPr>
        <p:spPr>
          <a:xfrm flipH="1">
            <a:off x="-9002" y="837506"/>
            <a:ext cx="1220400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957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/>
          <p:cNvSpPr/>
          <p:nvPr userDrawn="1">
            <p:custDataLst>
              <p:tags r:id="rId1"/>
            </p:custDataLst>
          </p:nvPr>
        </p:nvSpPr>
        <p:spPr>
          <a:xfrm>
            <a:off x="1" y="2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264" tIns="40132" rIns="80264" bIns="40132" rtlCol="0" anchor="ctr"/>
          <a:lstStyle/>
          <a:p>
            <a:pPr algn="ctr"/>
            <a:endParaRPr lang="pt-BR" sz="1600"/>
          </a:p>
        </p:txBody>
      </p:sp>
      <p:cxnSp>
        <p:nvCxnSpPr>
          <p:cNvPr id="7" name="Conector reto 6"/>
          <p:cNvCxnSpPr/>
          <p:nvPr userDrawn="1"/>
        </p:nvCxnSpPr>
        <p:spPr>
          <a:xfrm flipH="1">
            <a:off x="-9003" y="837506"/>
            <a:ext cx="1220400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225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8197" y="3"/>
            <a:ext cx="622219" cy="459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m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008" y="1374036"/>
            <a:ext cx="766134" cy="58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m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008" y="1996480"/>
            <a:ext cx="766134" cy="586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m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008" y="2618924"/>
            <a:ext cx="766134" cy="58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Imagem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008" y="3243484"/>
            <a:ext cx="766134" cy="58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008" y="3868047"/>
            <a:ext cx="766134" cy="58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m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008" y="4490491"/>
            <a:ext cx="766134" cy="58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agem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008" y="5115051"/>
            <a:ext cx="766134" cy="58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24092"/>
            <a:ext cx="12190413" cy="13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CaixaDeTexto 15"/>
          <p:cNvSpPr txBox="1">
            <a:spLocks noChangeArrowheads="1"/>
          </p:cNvSpPr>
          <p:nvPr userDrawn="1"/>
        </p:nvSpPr>
        <p:spPr bwMode="auto">
          <a:xfrm>
            <a:off x="241271" y="6569540"/>
            <a:ext cx="3659241" cy="30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5" tIns="60947" rIns="121895" bIns="60947">
            <a:spAutoFit/>
          </a:bodyPr>
          <a:lstStyle>
            <a:lvl1pPr>
              <a:defRPr sz="2000">
                <a:solidFill>
                  <a:schemeClr val="tx1"/>
                </a:solidFill>
                <a:latin typeface="Lucida Grande" pitchFamily="2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Lucida Grande" pitchFamily="2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Lucida Grande" pitchFamily="2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Lucida Grande" pitchFamily="2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Lucida Grande" pitchFamily="2" charset="0"/>
              </a:defRPr>
            </a:lvl5pPr>
            <a:lvl6pPr marL="2514600" indent="-228600" defTabSz="102393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Grande" pitchFamily="2" charset="0"/>
              </a:defRPr>
            </a:lvl6pPr>
            <a:lvl7pPr marL="2971800" indent="-228600" defTabSz="102393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Grande" pitchFamily="2" charset="0"/>
              </a:defRPr>
            </a:lvl7pPr>
            <a:lvl8pPr marL="3429000" indent="-228600" defTabSz="102393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Grande" pitchFamily="2" charset="0"/>
              </a:defRPr>
            </a:lvl8pPr>
            <a:lvl9pPr marL="3886200" indent="-228600" defTabSz="102393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Grande" pitchFamily="2" charset="0"/>
              </a:defRPr>
            </a:lvl9pPr>
          </a:lstStyle>
          <a:p>
            <a:pPr>
              <a:defRPr/>
            </a:pPr>
            <a:r>
              <a:rPr lang="pt-BR" altLang="pt-BR" sz="1200" dirty="0">
                <a:solidFill>
                  <a:srgbClr val="A6A6A6"/>
                </a:solidFill>
              </a:rPr>
              <a:t>DIRETORIA COMERCIAL E MARKETING </a:t>
            </a:r>
          </a:p>
        </p:txBody>
      </p:sp>
      <p:sp>
        <p:nvSpPr>
          <p:cNvPr id="28" name="Espaço Reservado para Texto 9"/>
          <p:cNvSpPr>
            <a:spLocks noGrp="1"/>
          </p:cNvSpPr>
          <p:nvPr>
            <p:ph type="body" sz="quarter" idx="19"/>
          </p:nvPr>
        </p:nvSpPr>
        <p:spPr>
          <a:xfrm>
            <a:off x="10233756" y="1460223"/>
            <a:ext cx="676629" cy="368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2700" b="1">
                <a:solidFill>
                  <a:srgbClr val="F2F2F2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9" name="Espaço Reservado para Texto 9"/>
          <p:cNvSpPr>
            <a:spLocks noGrp="1"/>
          </p:cNvSpPr>
          <p:nvPr>
            <p:ph type="body" sz="quarter" idx="20"/>
          </p:nvPr>
        </p:nvSpPr>
        <p:spPr>
          <a:xfrm>
            <a:off x="10233756" y="2097003"/>
            <a:ext cx="676629" cy="368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2700" b="1">
                <a:solidFill>
                  <a:srgbClr val="F2F2F2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0" name="Espaço Reservado para Texto 9"/>
          <p:cNvSpPr>
            <a:spLocks noGrp="1"/>
          </p:cNvSpPr>
          <p:nvPr>
            <p:ph type="body" sz="quarter" idx="21"/>
          </p:nvPr>
        </p:nvSpPr>
        <p:spPr>
          <a:xfrm>
            <a:off x="10233756" y="2720579"/>
            <a:ext cx="676629" cy="368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2700" b="1">
                <a:solidFill>
                  <a:srgbClr val="F2F2F2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1" name="Espaço Reservado para Texto 9"/>
          <p:cNvSpPr>
            <a:spLocks noGrp="1"/>
          </p:cNvSpPr>
          <p:nvPr>
            <p:ph type="body" sz="quarter" idx="22"/>
          </p:nvPr>
        </p:nvSpPr>
        <p:spPr>
          <a:xfrm>
            <a:off x="10233756" y="3344152"/>
            <a:ext cx="676629" cy="368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2700" b="1">
                <a:solidFill>
                  <a:srgbClr val="F2F2F2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2" name="Espaço Reservado para Texto 9"/>
          <p:cNvSpPr>
            <a:spLocks noGrp="1"/>
          </p:cNvSpPr>
          <p:nvPr>
            <p:ph type="body" sz="quarter" idx="23"/>
          </p:nvPr>
        </p:nvSpPr>
        <p:spPr>
          <a:xfrm>
            <a:off x="10233756" y="3960108"/>
            <a:ext cx="676629" cy="368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2700" b="1">
                <a:solidFill>
                  <a:srgbClr val="F2F2F2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3" name="Espaço Reservado para Texto 9"/>
          <p:cNvSpPr>
            <a:spLocks noGrp="1"/>
          </p:cNvSpPr>
          <p:nvPr>
            <p:ph type="body" sz="quarter" idx="24"/>
          </p:nvPr>
        </p:nvSpPr>
        <p:spPr>
          <a:xfrm>
            <a:off x="10233756" y="4591303"/>
            <a:ext cx="676629" cy="368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2700" b="1">
                <a:solidFill>
                  <a:srgbClr val="F2F2F2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4" name="Espaço Reservado para Texto 9"/>
          <p:cNvSpPr>
            <a:spLocks noGrp="1"/>
          </p:cNvSpPr>
          <p:nvPr>
            <p:ph type="body" sz="quarter" idx="25"/>
          </p:nvPr>
        </p:nvSpPr>
        <p:spPr>
          <a:xfrm>
            <a:off x="10233756" y="5222502"/>
            <a:ext cx="676629" cy="368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2700" b="1">
                <a:solidFill>
                  <a:srgbClr val="F2F2F2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6" name="Espaço Reservado para Texto 9"/>
          <p:cNvSpPr>
            <a:spLocks noGrp="1"/>
          </p:cNvSpPr>
          <p:nvPr>
            <p:ph type="body" sz="quarter" idx="26"/>
          </p:nvPr>
        </p:nvSpPr>
        <p:spPr>
          <a:xfrm>
            <a:off x="729196" y="1602622"/>
            <a:ext cx="286644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7" name="Espaço Reservado para Texto 9"/>
          <p:cNvSpPr>
            <a:spLocks noGrp="1"/>
          </p:cNvSpPr>
          <p:nvPr>
            <p:ph type="body" sz="quarter" idx="27"/>
          </p:nvPr>
        </p:nvSpPr>
        <p:spPr>
          <a:xfrm>
            <a:off x="729196" y="2227355"/>
            <a:ext cx="286644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8" name="Espaço Reservado para Texto 9"/>
          <p:cNvSpPr>
            <a:spLocks noGrp="1"/>
          </p:cNvSpPr>
          <p:nvPr>
            <p:ph type="body" sz="quarter" idx="28"/>
          </p:nvPr>
        </p:nvSpPr>
        <p:spPr>
          <a:xfrm>
            <a:off x="729196" y="2832748"/>
            <a:ext cx="286644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9" name="Espaço Reservado para Texto 9"/>
          <p:cNvSpPr>
            <a:spLocks noGrp="1"/>
          </p:cNvSpPr>
          <p:nvPr>
            <p:ph type="body" sz="quarter" idx="29"/>
          </p:nvPr>
        </p:nvSpPr>
        <p:spPr>
          <a:xfrm>
            <a:off x="729196" y="3433502"/>
            <a:ext cx="286644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0" name="Espaço Reservado para Texto 9"/>
          <p:cNvSpPr>
            <a:spLocks noGrp="1"/>
          </p:cNvSpPr>
          <p:nvPr>
            <p:ph type="body" sz="quarter" idx="30"/>
          </p:nvPr>
        </p:nvSpPr>
        <p:spPr>
          <a:xfrm>
            <a:off x="729196" y="4045538"/>
            <a:ext cx="286644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1" name="Espaço Reservado para Texto 9"/>
          <p:cNvSpPr>
            <a:spLocks noGrp="1"/>
          </p:cNvSpPr>
          <p:nvPr>
            <p:ph type="body" sz="quarter" idx="31"/>
          </p:nvPr>
        </p:nvSpPr>
        <p:spPr>
          <a:xfrm>
            <a:off x="729196" y="4655350"/>
            <a:ext cx="286644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2" name="Espaço Reservado para Texto 9"/>
          <p:cNvSpPr>
            <a:spLocks noGrp="1"/>
          </p:cNvSpPr>
          <p:nvPr>
            <p:ph type="body" sz="quarter" idx="32"/>
          </p:nvPr>
        </p:nvSpPr>
        <p:spPr>
          <a:xfrm>
            <a:off x="729196" y="5265160"/>
            <a:ext cx="286644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8" name="Espaço Reservado para Texto 9"/>
          <p:cNvSpPr>
            <a:spLocks noGrp="1"/>
          </p:cNvSpPr>
          <p:nvPr>
            <p:ph type="body" sz="quarter" idx="10"/>
          </p:nvPr>
        </p:nvSpPr>
        <p:spPr>
          <a:xfrm>
            <a:off x="586846" y="596414"/>
            <a:ext cx="10054368" cy="5468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4300" b="1">
                <a:solidFill>
                  <a:srgbClr val="004183"/>
                </a:solidFill>
                <a:latin typeface="+mj-lt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1" name="Espaço Reservado para Texto 9"/>
          <p:cNvSpPr>
            <a:spLocks noGrp="1"/>
          </p:cNvSpPr>
          <p:nvPr>
            <p:ph type="body" sz="quarter" idx="33"/>
          </p:nvPr>
        </p:nvSpPr>
        <p:spPr>
          <a:xfrm>
            <a:off x="3712945" y="1602622"/>
            <a:ext cx="652081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2" name="Espaço Reservado para Texto 9"/>
          <p:cNvSpPr>
            <a:spLocks noGrp="1"/>
          </p:cNvSpPr>
          <p:nvPr>
            <p:ph type="body" sz="quarter" idx="34"/>
          </p:nvPr>
        </p:nvSpPr>
        <p:spPr>
          <a:xfrm>
            <a:off x="3712945" y="2223266"/>
            <a:ext cx="652081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3" name="Espaço Reservado para Texto 9"/>
          <p:cNvSpPr>
            <a:spLocks noGrp="1"/>
          </p:cNvSpPr>
          <p:nvPr>
            <p:ph type="body" sz="quarter" idx="35"/>
          </p:nvPr>
        </p:nvSpPr>
        <p:spPr>
          <a:xfrm>
            <a:off x="3712945" y="2832748"/>
            <a:ext cx="652081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4" name="Espaço Reservado para Texto 9"/>
          <p:cNvSpPr>
            <a:spLocks noGrp="1"/>
          </p:cNvSpPr>
          <p:nvPr>
            <p:ph type="body" sz="quarter" idx="36"/>
          </p:nvPr>
        </p:nvSpPr>
        <p:spPr>
          <a:xfrm>
            <a:off x="3712945" y="3433502"/>
            <a:ext cx="652081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5" name="Espaço Reservado para Texto 9"/>
          <p:cNvSpPr>
            <a:spLocks noGrp="1"/>
          </p:cNvSpPr>
          <p:nvPr>
            <p:ph type="body" sz="quarter" idx="37"/>
          </p:nvPr>
        </p:nvSpPr>
        <p:spPr>
          <a:xfrm>
            <a:off x="3712945" y="4045434"/>
            <a:ext cx="652081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6" name="Espaço Reservado para Texto 9"/>
          <p:cNvSpPr>
            <a:spLocks noGrp="1"/>
          </p:cNvSpPr>
          <p:nvPr>
            <p:ph type="body" sz="quarter" idx="38"/>
          </p:nvPr>
        </p:nvSpPr>
        <p:spPr>
          <a:xfrm>
            <a:off x="3712945" y="4654918"/>
            <a:ext cx="652081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7" name="Espaço Reservado para Texto 9"/>
          <p:cNvSpPr>
            <a:spLocks noGrp="1"/>
          </p:cNvSpPr>
          <p:nvPr>
            <p:ph type="body" sz="quarter" idx="39"/>
          </p:nvPr>
        </p:nvSpPr>
        <p:spPr>
          <a:xfrm>
            <a:off x="3712945" y="5273645"/>
            <a:ext cx="6520810" cy="2944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rgbClr val="404040"/>
                </a:solidFill>
                <a:latin typeface="Lucida Grande (Títulos)"/>
              </a:defRPr>
            </a:lvl1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9" name="Espaço Reservado para Número de Slide 8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 algn="ctr">
              <a:defRPr sz="13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69386F5-D22C-4E52-8739-8954EF86EAA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9458713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2413" cy="238918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3625"/>
            <a:ext cx="9142413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7423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013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4013" cy="4352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1715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4013" cy="28543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91050"/>
            <a:ext cx="10514013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9911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013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0013" cy="4352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0613" y="1825625"/>
            <a:ext cx="5181600" cy="4352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4463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4012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6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0613" y="1681163"/>
            <a:ext cx="51831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0613" y="2505075"/>
            <a:ext cx="5183187" cy="3686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332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013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01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946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0612" cy="48752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0117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0612" cy="4875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8114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013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4013" cy="4352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3843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7313" cy="58134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3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/>
          <a:lstStyle/>
          <a:p>
            <a:fld id="{3EFF9919-6C17-4735-A729-85A4A359F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785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7FD29-F17A-4CF5-A808-6FDBFDD7C5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788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  <p:sldLayoutId id="2147483690" r:id="rId14"/>
    <p:sldLayoutId id="2147483691" r:id="rId15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444459" y="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EFF9919-6C17-4735-A729-85A4A359F58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97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sv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37.sv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jp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37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9590" y="5973070"/>
            <a:ext cx="2670823" cy="85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o 4"/>
          <p:cNvGrpSpPr/>
          <p:nvPr/>
        </p:nvGrpSpPr>
        <p:grpSpPr>
          <a:xfrm>
            <a:off x="53216" y="1269554"/>
            <a:ext cx="6402032" cy="4059104"/>
            <a:chOff x="478583" y="2691010"/>
            <a:chExt cx="7806520" cy="1345604"/>
          </a:xfrm>
        </p:grpSpPr>
        <p:sp>
          <p:nvSpPr>
            <p:cNvPr id="2" name="Retângulo de cantos arredondados 1"/>
            <p:cNvSpPr/>
            <p:nvPr/>
          </p:nvSpPr>
          <p:spPr>
            <a:xfrm>
              <a:off x="478583" y="2691010"/>
              <a:ext cx="7806520" cy="1345604"/>
            </a:xfrm>
            <a:prstGeom prst="roundRect">
              <a:avLst/>
            </a:prstGeom>
            <a:gradFill flip="none" rotWithShape="1">
              <a:gsLst>
                <a:gs pos="0">
                  <a:srgbClr val="2A63A8">
                    <a:shade val="30000"/>
                    <a:satMod val="115000"/>
                  </a:srgbClr>
                </a:gs>
                <a:gs pos="50000">
                  <a:srgbClr val="2A63A8">
                    <a:shade val="67500"/>
                    <a:satMod val="115000"/>
                  </a:srgbClr>
                </a:gs>
                <a:gs pos="100000">
                  <a:srgbClr val="2A63A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1" name="Imagem 10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881" y="2775945"/>
              <a:ext cx="468000" cy="1079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aixaDeTexto 9"/>
            <p:cNvSpPr txBox="1">
              <a:spLocks noChangeArrowheads="1"/>
            </p:cNvSpPr>
            <p:nvPr/>
          </p:nvSpPr>
          <p:spPr bwMode="auto">
            <a:xfrm>
              <a:off x="864999" y="2762633"/>
              <a:ext cx="7302464" cy="573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17" tIns="60958" rIns="121917" bIns="60958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Lucida Grande" pitchFamily="2" charset="0"/>
                  <a:cs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Lucida Grande" pitchFamily="2" charset="0"/>
                  <a:cs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Lucida Grande" pitchFamily="2" charset="0"/>
                  <a:cs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Lucida Grande" pitchFamily="2" charset="0"/>
                  <a:cs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Lucida Grande" pitchFamily="2" charset="0"/>
                  <a:cs typeface="Arial" pitchFamily="34" charset="0"/>
                </a:defRPr>
              </a:lvl5pPr>
              <a:lvl6pPr marL="2514600" indent="-228600" defTabSz="10239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Lucida Grande" pitchFamily="2" charset="0"/>
                  <a:cs typeface="Arial" pitchFamily="34" charset="0"/>
                </a:defRPr>
              </a:lvl6pPr>
              <a:lvl7pPr marL="2971800" indent="-228600" defTabSz="10239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Lucida Grande" pitchFamily="2" charset="0"/>
                  <a:cs typeface="Arial" pitchFamily="34" charset="0"/>
                </a:defRPr>
              </a:lvl7pPr>
              <a:lvl8pPr marL="3429000" indent="-228600" defTabSz="10239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Lucida Grande" pitchFamily="2" charset="0"/>
                  <a:cs typeface="Arial" pitchFamily="34" charset="0"/>
                </a:defRPr>
              </a:lvl8pPr>
              <a:lvl9pPr marL="3886200" indent="-228600" defTabSz="10239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Lucida Grande" pitchFamily="2" charset="0"/>
                  <a:cs typeface="Arial" pitchFamily="34" charset="0"/>
                </a:defRPr>
              </a:lvl9pPr>
            </a:lstStyle>
            <a:p>
              <a:pPr eaLnBrk="1" hangingPunct="1"/>
              <a:endParaRPr lang="pt-BR" altLang="pt-BR" sz="2600" b="1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sp>
        <p:nvSpPr>
          <p:cNvPr id="12" name="Retângulo 11"/>
          <p:cNvSpPr/>
          <p:nvPr/>
        </p:nvSpPr>
        <p:spPr>
          <a:xfrm>
            <a:off x="370111" y="1414085"/>
            <a:ext cx="5988662" cy="3914573"/>
          </a:xfrm>
          <a:prstGeom prst="rect">
            <a:avLst/>
          </a:prstGeom>
        </p:spPr>
        <p:txBody>
          <a:bodyPr wrap="square" lIns="97194" tIns="48597" rIns="97194" bIns="48597">
            <a:spAutoFit/>
          </a:bodyPr>
          <a:lstStyle/>
          <a:p>
            <a:r>
              <a:rPr lang="pt-BR" sz="3800" dirty="0" smtClean="0">
                <a:solidFill>
                  <a:schemeClr val="bg1"/>
                </a:solidFill>
                <a:latin typeface="Agency FB" pitchFamily="34" charset="0"/>
                <a:cs typeface="Arial" panose="020B0604020202020204" pitchFamily="34" charset="0"/>
              </a:rPr>
              <a:t>Como o PROADI-SUS contribui para melhorar a eficiência no sistema de saúde – integração publico e privada</a:t>
            </a:r>
          </a:p>
          <a:p>
            <a:endParaRPr lang="pt-BR" dirty="0">
              <a:solidFill>
                <a:schemeClr val="bg1"/>
              </a:solidFill>
              <a:latin typeface="Agency FB" pitchFamily="34" charset="0"/>
            </a:endParaRPr>
          </a:p>
          <a:p>
            <a:pPr algn="r"/>
            <a:r>
              <a:rPr lang="pt-BR" dirty="0" smtClean="0">
                <a:solidFill>
                  <a:schemeClr val="bg1"/>
                </a:solidFill>
                <a:latin typeface="Agency FB" pitchFamily="34" charset="0"/>
              </a:rPr>
              <a:t>Claudia Garcia de Barros</a:t>
            </a:r>
          </a:p>
          <a:p>
            <a:pPr algn="r"/>
            <a:r>
              <a:rPr lang="pt-BR" dirty="0" smtClean="0">
                <a:solidFill>
                  <a:schemeClr val="bg1"/>
                </a:solidFill>
                <a:latin typeface="Agency FB" pitchFamily="34" charset="0"/>
              </a:rPr>
              <a:t>Diretora Executiva de Práticas, Qualidade e Segurança</a:t>
            </a:r>
            <a:endParaRPr lang="pt-BR" dirty="0">
              <a:solidFill>
                <a:schemeClr val="bg1"/>
              </a:solidFill>
              <a:latin typeface="Agency FB" pitchFamily="34" charset="0"/>
            </a:endParaRPr>
          </a:p>
          <a:p>
            <a:pPr algn="r"/>
            <a:r>
              <a:rPr lang="pt-BR" dirty="0">
                <a:solidFill>
                  <a:schemeClr val="bg1"/>
                </a:solidFill>
                <a:latin typeface="Agency FB" pitchFamily="34" charset="0"/>
              </a:rPr>
              <a:t>Sociedade Beneficente Israelita Brasileira Albert Einstein</a:t>
            </a:r>
          </a:p>
          <a:p>
            <a:endParaRPr lang="pt-BR" sz="38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854846" y="278172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85857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1.94444E-6 -3.7037E-7 L -0.00035 -0.01759 " pathEditMode="relative" rAng="0" ptsTypes="AA">
                                      <p:cBhvr>
                                        <p:cTn id="15" dur="4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" y="-88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http://www.institutomachado.com.br/resources/pic/slider/slide-3-dor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9" r="11014" b="25993"/>
          <a:stretch/>
        </p:blipFill>
        <p:spPr bwMode="auto">
          <a:xfrm>
            <a:off x="1" y="8151"/>
            <a:ext cx="12269960" cy="684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riângulo retângulo 34"/>
          <p:cNvSpPr/>
          <p:nvPr/>
        </p:nvSpPr>
        <p:spPr>
          <a:xfrm rot="16200000">
            <a:off x="2706882" y="-2813018"/>
            <a:ext cx="6794586" cy="12367443"/>
          </a:xfrm>
          <a:prstGeom prst="rtTriangle">
            <a:avLst/>
          </a:prstGeom>
          <a:solidFill>
            <a:schemeClr val="accent1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pt-BR" dirty="0"/>
          </a:p>
        </p:txBody>
      </p:sp>
      <p:sp>
        <p:nvSpPr>
          <p:cNvPr id="62" name="Triângulo retângulo 61"/>
          <p:cNvSpPr/>
          <p:nvPr/>
        </p:nvSpPr>
        <p:spPr>
          <a:xfrm rot="5400000">
            <a:off x="2728367" y="-2728606"/>
            <a:ext cx="6811524" cy="12276001"/>
          </a:xfrm>
          <a:prstGeom prst="rtTriangle">
            <a:avLst/>
          </a:prstGeom>
          <a:solidFill>
            <a:schemeClr val="accent4">
              <a:lumMod val="20000"/>
              <a:lumOff val="8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7685358" y="3879233"/>
            <a:ext cx="4348756" cy="523202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algn="ctr"/>
            <a:r>
              <a:rPr lang="pt-BR" sz="2800" b="1" dirty="0">
                <a:solidFill>
                  <a:srgbClr val="004183"/>
                </a:solidFill>
                <a:latin typeface="Agency FB" pitchFamily="34" charset="0"/>
                <a:cs typeface="Arial" pitchFamily="34" charset="0"/>
              </a:rPr>
              <a:t>Sistema </a:t>
            </a:r>
            <a:r>
              <a:rPr lang="pt-BR" sz="2800" b="1" dirty="0" smtClean="0">
                <a:solidFill>
                  <a:srgbClr val="004183"/>
                </a:solidFill>
                <a:latin typeface="Agency FB" pitchFamily="34" charset="0"/>
                <a:cs typeface="Arial" pitchFamily="34" charset="0"/>
              </a:rPr>
              <a:t>Único de </a:t>
            </a:r>
            <a:r>
              <a:rPr lang="pt-BR" sz="2800" b="1" dirty="0">
                <a:solidFill>
                  <a:srgbClr val="004183"/>
                </a:solidFill>
                <a:latin typeface="Agency FB" pitchFamily="34" charset="0"/>
                <a:cs typeface="Arial" pitchFamily="34" charset="0"/>
              </a:rPr>
              <a:t>Saúde</a:t>
            </a:r>
          </a:p>
        </p:txBody>
      </p:sp>
      <p:cxnSp>
        <p:nvCxnSpPr>
          <p:cNvPr id="10" name="Conector reto 9"/>
          <p:cNvCxnSpPr/>
          <p:nvPr/>
        </p:nvCxnSpPr>
        <p:spPr>
          <a:xfrm flipV="1">
            <a:off x="-79546" y="-13305"/>
            <a:ext cx="12367442" cy="6876000"/>
          </a:xfrm>
          <a:prstGeom prst="line">
            <a:avLst/>
          </a:prstGeom>
          <a:ln w="152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o 4"/>
          <p:cNvGrpSpPr/>
          <p:nvPr/>
        </p:nvGrpSpPr>
        <p:grpSpPr>
          <a:xfrm>
            <a:off x="-528667" y="5016661"/>
            <a:ext cx="5162819" cy="1273613"/>
            <a:chOff x="292308" y="4442664"/>
            <a:chExt cx="5162819" cy="1273614"/>
          </a:xfrm>
        </p:grpSpPr>
        <p:grpSp>
          <p:nvGrpSpPr>
            <p:cNvPr id="31" name="Grupo 30"/>
            <p:cNvGrpSpPr/>
            <p:nvPr/>
          </p:nvGrpSpPr>
          <p:grpSpPr>
            <a:xfrm>
              <a:off x="2404268" y="4764755"/>
              <a:ext cx="900000" cy="900000"/>
              <a:chOff x="2313290" y="4806959"/>
              <a:chExt cx="900000" cy="900000"/>
            </a:xfrm>
          </p:grpSpPr>
          <p:sp>
            <p:nvSpPr>
              <p:cNvPr id="20" name="Elipse 19"/>
              <p:cNvSpPr/>
              <p:nvPr/>
            </p:nvSpPr>
            <p:spPr>
              <a:xfrm>
                <a:off x="2313290" y="4806959"/>
                <a:ext cx="900000" cy="900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016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pic>
            <p:nvPicPr>
              <p:cNvPr id="1029" name="Picture 5" descr="C:\Users\drt41894\Desktop\Icon\saíd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186"/>
              <a:stretch/>
            </p:blipFill>
            <p:spPr bwMode="auto">
              <a:xfrm>
                <a:off x="2464122" y="4972809"/>
                <a:ext cx="610964" cy="54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8" name="CaixaDeTexto 47"/>
            <p:cNvSpPr txBox="1"/>
            <p:nvPr/>
          </p:nvSpPr>
          <p:spPr>
            <a:xfrm>
              <a:off x="292308" y="4442664"/>
              <a:ext cx="2090877" cy="769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2900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55,5</a:t>
              </a:r>
              <a:r>
                <a:rPr lang="pt-BR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1800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mil</a:t>
              </a:r>
              <a:r>
                <a:rPr lang="pt-BR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r"/>
              <a:r>
                <a:rPr lang="pt-BR" sz="1500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saídas hospitalares</a:t>
              </a:r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3364250" y="4946836"/>
              <a:ext cx="2090877" cy="769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b="1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defRPr>
              </a:lvl1pPr>
            </a:lstStyle>
            <a:p>
              <a:r>
                <a:rPr lang="pt-BR" sz="2900" dirty="0"/>
                <a:t>25,7 </a:t>
              </a:r>
              <a:r>
                <a:rPr lang="pt-BR" sz="1800" dirty="0"/>
                <a:t>mil</a:t>
              </a:r>
              <a:r>
                <a:rPr lang="pt-BR" dirty="0"/>
                <a:t> </a:t>
              </a:r>
            </a:p>
            <a:p>
              <a:r>
                <a:rPr lang="pt-BR" sz="1500" b="0" dirty="0"/>
                <a:t>saídas hospitalares</a:t>
              </a: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1819551" y="4249586"/>
            <a:ext cx="4144340" cy="1160418"/>
            <a:chOff x="2611637" y="3807086"/>
            <a:chExt cx="4144340" cy="1160418"/>
          </a:xfrm>
        </p:grpSpPr>
        <p:grpSp>
          <p:nvGrpSpPr>
            <p:cNvPr id="30" name="Grupo 29"/>
            <p:cNvGrpSpPr/>
            <p:nvPr/>
          </p:nvGrpSpPr>
          <p:grpSpPr>
            <a:xfrm>
              <a:off x="3911350" y="3959935"/>
              <a:ext cx="900000" cy="900000"/>
              <a:chOff x="3802544" y="4067847"/>
              <a:chExt cx="900000" cy="900000"/>
            </a:xfrm>
          </p:grpSpPr>
          <p:sp>
            <p:nvSpPr>
              <p:cNvPr id="21" name="Elipse 20"/>
              <p:cNvSpPr/>
              <p:nvPr/>
            </p:nvSpPr>
            <p:spPr>
              <a:xfrm>
                <a:off x="3802544" y="4067847"/>
                <a:ext cx="900000" cy="900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016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pic>
            <p:nvPicPr>
              <p:cNvPr id="1030" name="Picture 6" descr="C:\Users\drt41894\Desktop\Icon\cirurgia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1322" y="4263968"/>
                <a:ext cx="639557" cy="5458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1" name="CaixaDeTexto 50"/>
            <p:cNvSpPr txBox="1"/>
            <p:nvPr/>
          </p:nvSpPr>
          <p:spPr>
            <a:xfrm>
              <a:off x="4871332" y="4198063"/>
              <a:ext cx="18846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900" b="1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9.575 </a:t>
              </a:r>
              <a:r>
                <a:rPr lang="pt-BR" sz="1500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cirurgias</a:t>
              </a:r>
            </a:p>
          </p:txBody>
        </p:sp>
        <p:sp>
          <p:nvSpPr>
            <p:cNvPr id="56" name="CaixaDeTexto 55"/>
            <p:cNvSpPr txBox="1"/>
            <p:nvPr/>
          </p:nvSpPr>
          <p:spPr>
            <a:xfrm>
              <a:off x="2611637" y="3807086"/>
              <a:ext cx="261524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900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32.433</a:t>
              </a:r>
              <a:r>
                <a:rPr lang="pt-BR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r>
                <a:rPr lang="pt-BR" sz="1500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cirurgias</a:t>
              </a: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3504373" y="3357774"/>
            <a:ext cx="4894789" cy="1115912"/>
            <a:chOff x="4214333" y="3009750"/>
            <a:chExt cx="4894789" cy="1115912"/>
          </a:xfrm>
        </p:grpSpPr>
        <p:grpSp>
          <p:nvGrpSpPr>
            <p:cNvPr id="29" name="Grupo 28"/>
            <p:cNvGrpSpPr/>
            <p:nvPr/>
          </p:nvGrpSpPr>
          <p:grpSpPr>
            <a:xfrm>
              <a:off x="5653188" y="3046067"/>
              <a:ext cx="900000" cy="900000"/>
              <a:chOff x="5526554" y="3176015"/>
              <a:chExt cx="900000" cy="900000"/>
            </a:xfrm>
          </p:grpSpPr>
          <p:sp>
            <p:nvSpPr>
              <p:cNvPr id="22" name="Elipse 21"/>
              <p:cNvSpPr/>
              <p:nvPr/>
            </p:nvSpPr>
            <p:spPr>
              <a:xfrm>
                <a:off x="5526554" y="3176015"/>
                <a:ext cx="900000" cy="900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016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pic>
            <p:nvPicPr>
              <p:cNvPr id="1031" name="Picture 7" descr="C:\Users\drt41894\Desktop\Icon\baby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80278" y="3326132"/>
                <a:ext cx="624653" cy="6246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2" name="CaixaDeTexto 51"/>
            <p:cNvSpPr txBox="1"/>
            <p:nvPr/>
          </p:nvSpPr>
          <p:spPr>
            <a:xfrm>
              <a:off x="5256836" y="3356221"/>
              <a:ext cx="38522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900" b="1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8.269</a:t>
              </a:r>
              <a:r>
                <a:rPr lang="pt-BR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/>
              <a:r>
                <a:rPr lang="pt-BR" sz="1500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partos</a:t>
              </a:r>
            </a:p>
          </p:txBody>
        </p:sp>
        <p:sp>
          <p:nvSpPr>
            <p:cNvPr id="57" name="CaixaDeTexto 56"/>
            <p:cNvSpPr txBox="1"/>
            <p:nvPr/>
          </p:nvSpPr>
          <p:spPr>
            <a:xfrm>
              <a:off x="4214333" y="3009750"/>
              <a:ext cx="1726850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900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4.501</a:t>
              </a:r>
              <a:r>
                <a:rPr lang="pt-BR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1500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partos</a:t>
              </a: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4096958" y="2277403"/>
            <a:ext cx="7182152" cy="1386256"/>
            <a:chOff x="4685059" y="2000373"/>
            <a:chExt cx="7182151" cy="1386256"/>
          </a:xfrm>
        </p:grpSpPr>
        <p:grpSp>
          <p:nvGrpSpPr>
            <p:cNvPr id="28" name="Grupo 27"/>
            <p:cNvGrpSpPr/>
            <p:nvPr/>
          </p:nvGrpSpPr>
          <p:grpSpPr>
            <a:xfrm>
              <a:off x="7127285" y="2144423"/>
              <a:ext cx="899999" cy="900000"/>
              <a:chOff x="6982823" y="2244567"/>
              <a:chExt cx="899999" cy="900000"/>
            </a:xfrm>
          </p:grpSpPr>
          <p:sp>
            <p:nvSpPr>
              <p:cNvPr id="23" name="Elipse 22"/>
              <p:cNvSpPr/>
              <p:nvPr/>
            </p:nvSpPr>
            <p:spPr>
              <a:xfrm>
                <a:off x="6982823" y="2244567"/>
                <a:ext cx="899999" cy="900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016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pic>
            <p:nvPicPr>
              <p:cNvPr id="1036" name="Picture 12" descr="C:\Users\drt41894\Desktop\Icon\emergencvia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61375" y="2332312"/>
                <a:ext cx="725794" cy="7257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3" name="CaixaDeTexto 52"/>
            <p:cNvSpPr txBox="1"/>
            <p:nvPr/>
          </p:nvSpPr>
          <p:spPr>
            <a:xfrm>
              <a:off x="8014924" y="2432522"/>
              <a:ext cx="38522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900" b="1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598,6 </a:t>
              </a:r>
              <a:r>
                <a:rPr lang="pt-BR" sz="1800" b="1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mil</a:t>
              </a:r>
              <a:endParaRPr lang="pt-BR" sz="1800" dirty="0">
                <a:solidFill>
                  <a:srgbClr val="004183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pt-BR" sz="1500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atendimentos  P.A.</a:t>
              </a:r>
            </a:p>
            <a:p>
              <a:r>
                <a:rPr lang="pt-BR" sz="1200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(HMMD + UPA Campo Limpo)</a:t>
              </a:r>
              <a:endParaRPr lang="pt-BR" sz="1500" dirty="0">
                <a:solidFill>
                  <a:srgbClr val="00418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CaixaDeTexto 57"/>
            <p:cNvSpPr txBox="1"/>
            <p:nvPr/>
          </p:nvSpPr>
          <p:spPr>
            <a:xfrm>
              <a:off x="4685059" y="2000373"/>
              <a:ext cx="238224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2900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339,8</a:t>
              </a:r>
              <a:r>
                <a:rPr lang="pt-BR" sz="1800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1800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mil</a:t>
              </a:r>
              <a:r>
                <a:rPr lang="pt-BR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r"/>
              <a:r>
                <a:rPr lang="pt-BR" sz="1500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atendimentos  PA</a:t>
              </a: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6191204" y="1413104"/>
            <a:ext cx="5279898" cy="1417664"/>
            <a:chOff x="7497366" y="1284852"/>
            <a:chExt cx="3855377" cy="1417664"/>
          </a:xfrm>
        </p:grpSpPr>
        <p:grpSp>
          <p:nvGrpSpPr>
            <p:cNvPr id="26" name="Grupo 25"/>
            <p:cNvGrpSpPr/>
            <p:nvPr/>
          </p:nvGrpSpPr>
          <p:grpSpPr>
            <a:xfrm>
              <a:off x="9050789" y="1284852"/>
              <a:ext cx="900001" cy="900000"/>
              <a:chOff x="8960507" y="1378696"/>
              <a:chExt cx="900001" cy="900000"/>
            </a:xfrm>
          </p:grpSpPr>
          <p:sp>
            <p:nvSpPr>
              <p:cNvPr id="17" name="Elipse 16"/>
              <p:cNvSpPr/>
              <p:nvPr/>
            </p:nvSpPr>
            <p:spPr>
              <a:xfrm>
                <a:off x="8960507" y="1378696"/>
                <a:ext cx="900001" cy="900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016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033" name="Picture 9" descr="C:\Users\drt41894\Desktop\Icon\tempo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89432" y="1522746"/>
                <a:ext cx="647831" cy="6478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4" name="CaixaDeTexto 53"/>
            <p:cNvSpPr txBox="1"/>
            <p:nvPr/>
          </p:nvSpPr>
          <p:spPr>
            <a:xfrm>
              <a:off x="9588455" y="1933075"/>
              <a:ext cx="17642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900" b="1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333,6 </a:t>
              </a:r>
              <a:r>
                <a:rPr lang="pt-BR" sz="1800" b="1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mil</a:t>
              </a:r>
              <a:r>
                <a:rPr lang="pt-BR" sz="2900" b="1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/>
              <a:r>
                <a:rPr lang="pt-BR" sz="1500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consultas</a:t>
              </a:r>
            </a:p>
          </p:txBody>
        </p:sp>
        <p:sp>
          <p:nvSpPr>
            <p:cNvPr id="59" name="CaixaDeTexto 58"/>
            <p:cNvSpPr txBox="1"/>
            <p:nvPr/>
          </p:nvSpPr>
          <p:spPr>
            <a:xfrm>
              <a:off x="7497366" y="1284853"/>
              <a:ext cx="18696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900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348,9 </a:t>
              </a:r>
              <a:r>
                <a:rPr lang="pt-BR" sz="1800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mil</a:t>
              </a:r>
              <a:r>
                <a:rPr lang="pt-B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/>
              <a:r>
                <a:rPr lang="pt-BR" sz="1500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consultas</a:t>
              </a: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8561839" y="260710"/>
            <a:ext cx="4010405" cy="1791507"/>
            <a:chOff x="8709005" y="179755"/>
            <a:chExt cx="4010403" cy="1791506"/>
          </a:xfrm>
        </p:grpSpPr>
        <p:grpSp>
          <p:nvGrpSpPr>
            <p:cNvPr id="25" name="Grupo 24"/>
            <p:cNvGrpSpPr/>
            <p:nvPr/>
          </p:nvGrpSpPr>
          <p:grpSpPr>
            <a:xfrm>
              <a:off x="10255753" y="430901"/>
              <a:ext cx="900000" cy="900000"/>
              <a:chOff x="10147641" y="539013"/>
              <a:chExt cx="900000" cy="900000"/>
            </a:xfrm>
          </p:grpSpPr>
          <p:sp>
            <p:nvSpPr>
              <p:cNvPr id="18" name="Elipse 17"/>
              <p:cNvSpPr/>
              <p:nvPr/>
            </p:nvSpPr>
            <p:spPr>
              <a:xfrm>
                <a:off x="10147641" y="539013"/>
                <a:ext cx="900000" cy="900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016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037" name="Picture 13" descr="C:\Users\drt41894\Desktop\Icon\percentual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01775" y="685468"/>
                <a:ext cx="591734" cy="5917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5" name="CaixaDeTexto 54"/>
            <p:cNvSpPr txBox="1"/>
            <p:nvPr/>
          </p:nvSpPr>
          <p:spPr>
            <a:xfrm>
              <a:off x="10866121" y="1201820"/>
              <a:ext cx="185328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900" b="1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83,7%</a:t>
              </a:r>
              <a:r>
                <a:rPr lang="pt-BR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1500" dirty="0">
                  <a:solidFill>
                    <a:srgbClr val="004183"/>
                  </a:solidFill>
                  <a:latin typeface="Arial" pitchFamily="34" charset="0"/>
                  <a:cs typeface="Arial" pitchFamily="34" charset="0"/>
                </a:rPr>
                <a:t>taxa de ocupação²</a:t>
              </a:r>
            </a:p>
          </p:txBody>
        </p:sp>
        <p:sp>
          <p:nvSpPr>
            <p:cNvPr id="60" name="CaixaDeTexto 59"/>
            <p:cNvSpPr txBox="1"/>
            <p:nvPr/>
          </p:nvSpPr>
          <p:spPr>
            <a:xfrm>
              <a:off x="8709005" y="179755"/>
              <a:ext cx="18532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900" b="1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81,4%</a:t>
              </a:r>
              <a:r>
                <a:rPr lang="pt-BR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1500" dirty="0">
                  <a:solidFill>
                    <a:srgbClr val="512373"/>
                  </a:solidFill>
                  <a:latin typeface="Arial" pitchFamily="34" charset="0"/>
                  <a:cs typeface="Arial" pitchFamily="34" charset="0"/>
                </a:rPr>
                <a:t>taxa de ocupação</a:t>
              </a:r>
            </a:p>
          </p:txBody>
        </p:sp>
      </p:grpSp>
      <p:sp>
        <p:nvSpPr>
          <p:cNvPr id="61" name="CaixaDeTexto 60"/>
          <p:cNvSpPr txBox="1"/>
          <p:nvPr/>
        </p:nvSpPr>
        <p:spPr>
          <a:xfrm>
            <a:off x="893430" y="6506704"/>
            <a:ext cx="6084785" cy="369314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r>
              <a:rPr lang="pt-BR" sz="1800" b="1" dirty="0">
                <a:solidFill>
                  <a:srgbClr val="004183"/>
                </a:solidFill>
                <a:latin typeface="Arial" pitchFamily="34" charset="0"/>
                <a:cs typeface="Arial" pitchFamily="34" charset="0"/>
              </a:rPr>
              <a:t>¹</a:t>
            </a:r>
            <a:r>
              <a:rPr lang="pt-BR" sz="1200" b="1" dirty="0">
                <a:solidFill>
                  <a:srgbClr val="004183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pt-BR" sz="1200" dirty="0">
                <a:solidFill>
                  <a:srgbClr val="004183"/>
                </a:solidFill>
                <a:latin typeface="Arial" pitchFamily="34" charset="0"/>
                <a:cs typeface="Arial" pitchFamily="34" charset="0"/>
              </a:rPr>
              <a:t>HMMD + UPA Campo Limpo    </a:t>
            </a:r>
            <a:r>
              <a:rPr lang="pt-BR" sz="1800" b="1" dirty="0">
                <a:solidFill>
                  <a:srgbClr val="004183"/>
                </a:solidFill>
                <a:latin typeface="Arial" pitchFamily="34" charset="0"/>
                <a:cs typeface="Arial" pitchFamily="34" charset="0"/>
              </a:rPr>
              <a:t>²</a:t>
            </a:r>
            <a:r>
              <a:rPr lang="pt-BR" sz="1200" b="1" dirty="0">
                <a:solidFill>
                  <a:srgbClr val="004183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pt-BR" sz="1200" dirty="0">
                <a:solidFill>
                  <a:srgbClr val="004183"/>
                </a:solidFill>
                <a:latin typeface="Arial" pitchFamily="34" charset="0"/>
                <a:cs typeface="Arial" pitchFamily="34" charset="0"/>
              </a:rPr>
              <a:t>proporcional entre HMVSC e HMMD </a:t>
            </a:r>
          </a:p>
        </p:txBody>
      </p:sp>
      <p:sp>
        <p:nvSpPr>
          <p:cNvPr id="65" name="CaixaDeTexto 64"/>
          <p:cNvSpPr txBox="1"/>
          <p:nvPr/>
        </p:nvSpPr>
        <p:spPr>
          <a:xfrm>
            <a:off x="34963" y="45421"/>
            <a:ext cx="11486937" cy="1077200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r>
              <a:rPr lang="pt-BR" sz="3200" dirty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O Einstein possui atuação no Sistema Suplementar </a:t>
            </a:r>
          </a:p>
          <a:p>
            <a:r>
              <a:rPr lang="pt-BR" sz="3200" dirty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e no Sistema Único de Saúde</a:t>
            </a:r>
            <a:endParaRPr lang="pt-BR" sz="3600" dirty="0">
              <a:solidFill>
                <a:srgbClr val="001C74"/>
              </a:solidFill>
              <a:latin typeface="Agency FB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4963" y="1359120"/>
            <a:ext cx="2884169" cy="523202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accent4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Sistema Suplementar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1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20" y="1917276"/>
            <a:ext cx="1058688" cy="1058687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7791618" y="6609197"/>
            <a:ext cx="4136236" cy="276981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algn="r"/>
            <a:r>
              <a:rPr lang="pt-BR" sz="1200" dirty="0">
                <a:solidFill>
                  <a:srgbClr val="004183"/>
                </a:solidFill>
                <a:latin typeface="Arial" pitchFamily="34" charset="0"/>
                <a:cs typeface="Arial" pitchFamily="34" charset="0"/>
              </a:rPr>
              <a:t>Fonte: Relatório de Sustentabilidade 2017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1433812" y="2266902"/>
            <a:ext cx="2219154" cy="830979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r>
              <a:rPr lang="pt-BR" b="1" dirty="0">
                <a:solidFill>
                  <a:schemeClr val="accent4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627 </a:t>
            </a:r>
            <a:r>
              <a:rPr lang="pt-BR" dirty="0">
                <a:solidFill>
                  <a:schemeClr val="accent4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leitos</a:t>
            </a:r>
          </a:p>
          <a:p>
            <a:r>
              <a:rPr lang="pt-BR" b="1" dirty="0">
                <a:solidFill>
                  <a:schemeClr val="accent4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3,40 </a:t>
            </a:r>
            <a:r>
              <a:rPr lang="pt-BR" dirty="0">
                <a:solidFill>
                  <a:schemeClr val="accent4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dias de TMP</a:t>
            </a:r>
          </a:p>
        </p:txBody>
      </p:sp>
      <p:sp>
        <p:nvSpPr>
          <p:cNvPr id="27" name="Chave esquerda 26"/>
          <p:cNvSpPr/>
          <p:nvPr/>
        </p:nvSpPr>
        <p:spPr>
          <a:xfrm>
            <a:off x="1289280" y="2200695"/>
            <a:ext cx="343793" cy="792000"/>
          </a:xfrm>
          <a:prstGeom prst="leftBrac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3" tIns="45711" rIns="91423" bIns="45711" rtlCol="0" anchor="ctr"/>
          <a:lstStyle/>
          <a:p>
            <a:pPr algn="ctr"/>
            <a:endParaRPr lang="pt-BR"/>
          </a:p>
        </p:txBody>
      </p:sp>
      <p:sp>
        <p:nvSpPr>
          <p:cNvPr id="74" name="CaixaDeTexto 73"/>
          <p:cNvSpPr txBox="1"/>
          <p:nvPr/>
        </p:nvSpPr>
        <p:spPr>
          <a:xfrm>
            <a:off x="6884443" y="4581922"/>
            <a:ext cx="2219154" cy="830979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240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leitos</a:t>
            </a:r>
          </a:p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5,56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 dias de TMP</a:t>
            </a:r>
          </a:p>
        </p:txBody>
      </p:sp>
      <p:sp>
        <p:nvSpPr>
          <p:cNvPr id="76" name="CaixaDeTexto 75"/>
          <p:cNvSpPr txBox="1"/>
          <p:nvPr/>
        </p:nvSpPr>
        <p:spPr>
          <a:xfrm>
            <a:off x="5682432" y="4509914"/>
            <a:ext cx="1511399" cy="954089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r>
              <a:rPr lang="pt-BR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Municipal </a:t>
            </a:r>
          </a:p>
          <a:p>
            <a:r>
              <a:rPr lang="pt-BR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pt-BR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Moysés </a:t>
            </a:r>
            <a:r>
              <a:rPr lang="pt-BR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Deutsch</a:t>
            </a:r>
            <a:endParaRPr lang="pt-BR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CaixaDeTexto 76"/>
          <p:cNvSpPr txBox="1"/>
          <p:nvPr/>
        </p:nvSpPr>
        <p:spPr>
          <a:xfrm>
            <a:off x="5693555" y="5446018"/>
            <a:ext cx="1511399" cy="954089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r>
              <a:rPr lang="pt-BR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Municipal </a:t>
            </a:r>
          </a:p>
          <a:p>
            <a:r>
              <a:rPr lang="pt-BR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Vila Santa Catarina</a:t>
            </a:r>
          </a:p>
        </p:txBody>
      </p:sp>
      <p:sp>
        <p:nvSpPr>
          <p:cNvPr id="78" name="CaixaDeTexto 77"/>
          <p:cNvSpPr txBox="1"/>
          <p:nvPr/>
        </p:nvSpPr>
        <p:spPr>
          <a:xfrm>
            <a:off x="6802840" y="5540060"/>
            <a:ext cx="2219154" cy="830979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176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leitos</a:t>
            </a:r>
          </a:p>
          <a:p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7,40</a:t>
            </a:r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  <a:cs typeface="Arial" pitchFamily="34" charset="0"/>
              </a:rPr>
              <a:t>dias de TMP</a:t>
            </a:r>
          </a:p>
        </p:txBody>
      </p:sp>
      <p:sp>
        <p:nvSpPr>
          <p:cNvPr id="45" name="Retângulo de cantos arredondados 44"/>
          <p:cNvSpPr/>
          <p:nvPr/>
        </p:nvSpPr>
        <p:spPr>
          <a:xfrm>
            <a:off x="5519142" y="4546817"/>
            <a:ext cx="3429866" cy="889584"/>
          </a:xfrm>
          <a:prstGeom prst="round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pt-BR"/>
          </a:p>
        </p:txBody>
      </p:sp>
      <p:sp>
        <p:nvSpPr>
          <p:cNvPr id="82" name="Retângulo de cantos arredondados 81"/>
          <p:cNvSpPr/>
          <p:nvPr/>
        </p:nvSpPr>
        <p:spPr>
          <a:xfrm>
            <a:off x="5519142" y="5493222"/>
            <a:ext cx="3462856" cy="889584"/>
          </a:xfrm>
          <a:prstGeom prst="round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pt-BR"/>
          </a:p>
        </p:txBody>
      </p:sp>
      <p:sp>
        <p:nvSpPr>
          <p:cNvPr id="63" name="Espaço Reservado para Número de Slide 4"/>
          <p:cNvSpPr txBox="1">
            <a:spLocks/>
          </p:cNvSpPr>
          <p:nvPr/>
        </p:nvSpPr>
        <p:spPr>
          <a:xfrm>
            <a:off x="9295944" y="6532506"/>
            <a:ext cx="2844430" cy="3652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25395" tIns="25395" rIns="25395" bIns="25395" rtlCol="0" anchor="t" anchorCtr="0">
            <a:noAutofit/>
          </a:bodyPr>
          <a:lstStyle>
            <a:defPPr>
              <a:defRPr lang="pt-BR"/>
            </a:defPPr>
            <a:lvl1pPr marL="0" marR="0" lvl="0" indent="0" algn="ctr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 i="0" u="none" strike="noStrike" kern="1200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 i="0" u="none" strike="noStrike" kern="1200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 i="0" u="none" strike="noStrike" kern="1200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 i="0" u="none" strike="noStrike" kern="1200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 i="0" u="none" strike="noStrike" kern="1200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 i="0" u="none" strike="noStrike" kern="1200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 i="0" u="none" strike="noStrike" kern="1200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 i="0" u="none" strike="noStrike" kern="1200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 i="0" u="none" strike="noStrike" kern="1200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algn="r"/>
            <a:r>
              <a:rPr lang="pt-BR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411" y="4623900"/>
            <a:ext cx="2045752" cy="390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CaixaDeTexto 63"/>
          <p:cNvSpPr txBox="1"/>
          <p:nvPr/>
        </p:nvSpPr>
        <p:spPr>
          <a:xfrm>
            <a:off x="9481528" y="5583142"/>
            <a:ext cx="2514954" cy="405920"/>
          </a:xfrm>
          <a:prstGeom prst="rect">
            <a:avLst/>
          </a:prstGeom>
          <a:noFill/>
        </p:spPr>
        <p:txBody>
          <a:bodyPr wrap="square" lIns="97194" tIns="48597" rIns="97194" bIns="48597" rtlCol="0">
            <a:spAutoFit/>
          </a:bodyPr>
          <a:lstStyle/>
          <a:p>
            <a:r>
              <a:rPr lang="pt-BR" sz="2000" b="1" dirty="0">
                <a:solidFill>
                  <a:srgbClr val="00517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Valor </a:t>
            </a:r>
            <a:r>
              <a:rPr lang="pt-BR" sz="2000" b="1" dirty="0" smtClean="0">
                <a:solidFill>
                  <a:srgbClr val="00517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Isenções ( </a:t>
            </a:r>
            <a:r>
              <a:rPr lang="pt-BR" sz="2000" b="1" dirty="0">
                <a:solidFill>
                  <a:srgbClr val="00517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R$ MM ) </a:t>
            </a:r>
          </a:p>
        </p:txBody>
      </p:sp>
      <p:sp>
        <p:nvSpPr>
          <p:cNvPr id="66" name="CaixaDeTexto 65"/>
          <p:cNvSpPr txBox="1"/>
          <p:nvPr/>
        </p:nvSpPr>
        <p:spPr>
          <a:xfrm>
            <a:off x="9911630" y="5982696"/>
            <a:ext cx="1245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4183"/>
                </a:solidFill>
                <a:latin typeface="Arial" pitchFamily="34" charset="0"/>
                <a:cs typeface="Arial" pitchFamily="34" charset="0"/>
              </a:rPr>
              <a:t>R$ 972,9</a:t>
            </a:r>
            <a:endParaRPr lang="pt-BR" sz="1100" dirty="0">
              <a:solidFill>
                <a:srgbClr val="0041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CaixaDeTexto 66"/>
          <p:cNvSpPr txBox="1"/>
          <p:nvPr/>
        </p:nvSpPr>
        <p:spPr>
          <a:xfrm>
            <a:off x="9119542" y="4955091"/>
            <a:ext cx="2975943" cy="694688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4183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pt-BR" sz="3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1" dirty="0">
                <a:solidFill>
                  <a:srgbClr val="00517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Projetos</a:t>
            </a:r>
          </a:p>
        </p:txBody>
      </p:sp>
    </p:spTree>
    <p:extLst>
      <p:ext uri="{BB962C8B-B14F-4D97-AF65-F5344CB8AC3E}">
        <p14:creationId xmlns:p14="http://schemas.microsoft.com/office/powerpoint/2010/main" val="419710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67BF1805-67D1-4C9B-B1F6-E45A16F28AED}"/>
              </a:ext>
            </a:extLst>
          </p:cNvPr>
          <p:cNvSpPr txBox="1"/>
          <p:nvPr/>
        </p:nvSpPr>
        <p:spPr>
          <a:xfrm>
            <a:off x="180127" y="188684"/>
            <a:ext cx="12047093" cy="652141"/>
          </a:xfrm>
          <a:prstGeom prst="rect">
            <a:avLst/>
          </a:prstGeom>
          <a:noFill/>
        </p:spPr>
        <p:txBody>
          <a:bodyPr wrap="square" lIns="97194" tIns="48597" rIns="97194" bIns="48597">
            <a:spAutoFit/>
          </a:bodyPr>
          <a:lstStyle/>
          <a:p>
            <a:pPr>
              <a:defRPr/>
            </a:pPr>
            <a:r>
              <a:rPr lang="pt-BR" sz="3600" dirty="0">
                <a:solidFill>
                  <a:srgbClr val="00517E"/>
                </a:solidFill>
                <a:latin typeface="Agency FB" pitchFamily="34" charset="0"/>
                <a:cs typeface="Arial" pitchFamily="34" charset="0"/>
              </a:rPr>
              <a:t>PROADI-SUS: Transplante de Órgãos Sólidos 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="" xmlns:a16="http://schemas.microsoft.com/office/drawing/2014/main" id="{C6EF6D82-5B1A-4AFB-A86D-0F67B07B5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190" y="4222066"/>
            <a:ext cx="4593197" cy="23341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="" xmlns:a16="http://schemas.microsoft.com/office/drawing/2014/main" id="{C1F25427-06C7-4D90-B632-00691C74E099}"/>
              </a:ext>
            </a:extLst>
          </p:cNvPr>
          <p:cNvSpPr txBox="1"/>
          <p:nvPr/>
        </p:nvSpPr>
        <p:spPr>
          <a:xfrm>
            <a:off x="6835280" y="6526138"/>
            <a:ext cx="4876550" cy="279190"/>
          </a:xfrm>
          <a:prstGeom prst="rect">
            <a:avLst/>
          </a:prstGeom>
          <a:noFill/>
        </p:spPr>
        <p:txBody>
          <a:bodyPr wrap="none" lIns="108850" tIns="54425" rIns="108850" bIns="54425" rtlCol="0">
            <a:spAutoFit/>
          </a:bodyPr>
          <a:lstStyle>
            <a:defPPr>
              <a:defRPr lang="pt-BR"/>
            </a:defPPr>
            <a:lvl1pPr>
              <a:defRPr sz="1100"/>
            </a:lvl1pPr>
          </a:lstStyle>
          <a:p>
            <a:r>
              <a:rPr lang="en-US" dirty="0"/>
              <a:t>1a </a:t>
            </a:r>
            <a:r>
              <a:rPr lang="en-US" dirty="0" err="1"/>
              <a:t>cirurgia</a:t>
            </a:r>
            <a:r>
              <a:rPr lang="en-US" dirty="0"/>
              <a:t> de </a:t>
            </a:r>
            <a:r>
              <a:rPr lang="en-US" dirty="0" err="1"/>
              <a:t>transplante</a:t>
            </a:r>
            <a:r>
              <a:rPr lang="en-US" dirty="0"/>
              <a:t> no Hospital Municipal da Vila Santa Catarina -  </a:t>
            </a:r>
            <a:r>
              <a:rPr lang="en-US" dirty="0" err="1"/>
              <a:t>Julho</a:t>
            </a:r>
            <a:r>
              <a:rPr lang="en-US" dirty="0"/>
              <a:t>/16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4BA2217F-B89D-4FDB-8B50-A155CABD28BC}"/>
              </a:ext>
            </a:extLst>
          </p:cNvPr>
          <p:cNvSpPr txBox="1"/>
          <p:nvPr/>
        </p:nvSpPr>
        <p:spPr>
          <a:xfrm>
            <a:off x="1774726" y="3789834"/>
            <a:ext cx="8393538" cy="279190"/>
          </a:xfrm>
          <a:prstGeom prst="rect">
            <a:avLst/>
          </a:prstGeom>
          <a:noFill/>
        </p:spPr>
        <p:txBody>
          <a:bodyPr wrap="none" lIns="108850" tIns="54425" rIns="108850" bIns="54425" rtlCol="0">
            <a:spAutoFit/>
          </a:bodyPr>
          <a:lstStyle/>
          <a:p>
            <a:r>
              <a:rPr lang="pt-BR" sz="1100" dirty="0"/>
              <a:t>Transplantes de órgãos sólidos realizados para pacientes SUS de 2006 – 2018; * realizados &lt; 5 anos; UNOS (</a:t>
            </a:r>
            <a:r>
              <a:rPr lang="en-US" sz="1100" dirty="0"/>
              <a:t>United Network for Organ Sharing)</a:t>
            </a:r>
            <a:r>
              <a:rPr lang="pt-BR" sz="1100" dirty="0"/>
              <a:t>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4EB7A116-1B70-40EC-A04B-64C5C9499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1" y="4222065"/>
            <a:ext cx="6143883" cy="857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0576E14C-0324-43A1-B825-951CF79F02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11" y="5158386"/>
            <a:ext cx="2442165" cy="161566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A1A97EE5-FF29-4423-BFA5-82E721A3E17C}"/>
              </a:ext>
            </a:extLst>
          </p:cNvPr>
          <p:cNvSpPr txBox="1"/>
          <p:nvPr/>
        </p:nvSpPr>
        <p:spPr>
          <a:xfrm>
            <a:off x="3119263" y="5446486"/>
            <a:ext cx="3551932" cy="971687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r>
              <a:rPr lang="pt-BR" sz="1400" dirty="0"/>
              <a:t>Programas de Capacitação em Doação e Transplante de Órgãos</a:t>
            </a:r>
          </a:p>
          <a:p>
            <a:r>
              <a:rPr lang="pt-BR" sz="1400" b="1" dirty="0"/>
              <a:t>Total de alunos</a:t>
            </a:r>
            <a:r>
              <a:rPr lang="pt-BR" sz="1400" dirty="0"/>
              <a:t>: 5.648 (todos os estados brasileiros) 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734" y="909514"/>
            <a:ext cx="8208912" cy="2938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4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FA6BA68F-8C40-4514-9B81-B410170D7574}"/>
              </a:ext>
            </a:extLst>
          </p:cNvPr>
          <p:cNvSpPr txBox="1"/>
          <p:nvPr/>
        </p:nvSpPr>
        <p:spPr>
          <a:xfrm>
            <a:off x="239318" y="188684"/>
            <a:ext cx="12047093" cy="652141"/>
          </a:xfrm>
          <a:prstGeom prst="rect">
            <a:avLst/>
          </a:prstGeom>
          <a:noFill/>
        </p:spPr>
        <p:txBody>
          <a:bodyPr wrap="square" lIns="97194" tIns="48597" rIns="97194" bIns="48597">
            <a:spAutoFit/>
          </a:bodyPr>
          <a:lstStyle/>
          <a:p>
            <a:pPr>
              <a:defRPr/>
            </a:pPr>
            <a:r>
              <a:rPr lang="pt-BR" sz="3600" dirty="0">
                <a:solidFill>
                  <a:srgbClr val="00517E"/>
                </a:solidFill>
                <a:latin typeface="Agency FB" pitchFamily="34" charset="0"/>
                <a:cs typeface="Arial" pitchFamily="34" charset="0"/>
              </a:rPr>
              <a:t>PROADI-SUS: Estudo de Custo e Desfecho</a:t>
            </a:r>
          </a:p>
        </p:txBody>
      </p:sp>
      <p:pic>
        <p:nvPicPr>
          <p:cNvPr id="5" name="Picture 10" descr="Resultado de imagem para hospital municipal da vila santa catarina">
            <a:extLst>
              <a:ext uri="{FF2B5EF4-FFF2-40B4-BE49-F238E27FC236}">
                <a16:creationId xmlns="" xmlns:a16="http://schemas.microsoft.com/office/drawing/2014/main" id="{AAE26200-0506-4685-A8ED-BE60FC400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10" y="1125004"/>
            <a:ext cx="4731281" cy="180061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grpSp>
        <p:nvGrpSpPr>
          <p:cNvPr id="3" name="Grupo 2"/>
          <p:cNvGrpSpPr/>
          <p:nvPr/>
        </p:nvGrpSpPr>
        <p:grpSpPr>
          <a:xfrm>
            <a:off x="6575198" y="1052981"/>
            <a:ext cx="4799908" cy="1577724"/>
            <a:chOff x="4355976" y="1052736"/>
            <a:chExt cx="4176464" cy="1834195"/>
          </a:xfrm>
        </p:grpSpPr>
        <p:sp>
          <p:nvSpPr>
            <p:cNvPr id="6" name="Retângulo: Cantos Arredondados 5">
              <a:extLst>
                <a:ext uri="{FF2B5EF4-FFF2-40B4-BE49-F238E27FC236}">
                  <a16:creationId xmlns="" xmlns:a16="http://schemas.microsoft.com/office/drawing/2014/main" id="{A255922A-CEDB-4C11-961C-62D3CF7585F2}"/>
                </a:ext>
              </a:extLst>
            </p:cNvPr>
            <p:cNvSpPr/>
            <p:nvPr/>
          </p:nvSpPr>
          <p:spPr>
            <a:xfrm>
              <a:off x="4355976" y="1124744"/>
              <a:ext cx="1368152" cy="57606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chemeClr val="tx1"/>
                  </a:solidFill>
                </a:rPr>
                <a:t>Valor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="" xmlns:a16="http://schemas.microsoft.com/office/drawing/2014/main" id="{76B763E2-0E6E-43D8-AEB3-585C37BD2C10}"/>
                </a:ext>
              </a:extLst>
            </p:cNvPr>
            <p:cNvSpPr txBox="1"/>
            <p:nvPr/>
          </p:nvSpPr>
          <p:spPr>
            <a:xfrm>
              <a:off x="6228184" y="1052736"/>
              <a:ext cx="2015422" cy="447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900" dirty="0"/>
                <a:t>Desfecho do paciente</a:t>
              </a:r>
            </a:p>
          </p:txBody>
        </p:sp>
        <p:sp>
          <p:nvSpPr>
            <p:cNvPr id="9" name="Retângulo: Cantos Arredondados 8">
              <a:extLst>
                <a:ext uri="{FF2B5EF4-FFF2-40B4-BE49-F238E27FC236}">
                  <a16:creationId xmlns="" xmlns:a16="http://schemas.microsoft.com/office/drawing/2014/main" id="{A44B4AE0-8261-4482-998E-8FB3C2E7F881}"/>
                </a:ext>
              </a:extLst>
            </p:cNvPr>
            <p:cNvSpPr/>
            <p:nvPr/>
          </p:nvSpPr>
          <p:spPr>
            <a:xfrm>
              <a:off x="6948264" y="1484784"/>
              <a:ext cx="792088" cy="36004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900" dirty="0">
                  <a:solidFill>
                    <a:schemeClr val="tx1"/>
                  </a:solidFill>
                </a:rPr>
                <a:t>Custo</a:t>
              </a:r>
            </a:p>
          </p:txBody>
        </p:sp>
        <p:cxnSp>
          <p:nvCxnSpPr>
            <p:cNvPr id="11" name="Conector reto 10">
              <a:extLst>
                <a:ext uri="{FF2B5EF4-FFF2-40B4-BE49-F238E27FC236}">
                  <a16:creationId xmlns="" xmlns:a16="http://schemas.microsoft.com/office/drawing/2014/main" id="{057F7345-8960-48E2-B085-B8191CAEEEAD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7344308" y="1844824"/>
              <a:ext cx="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>
              <a:extLst>
                <a:ext uri="{FF2B5EF4-FFF2-40B4-BE49-F238E27FC236}">
                  <a16:creationId xmlns="" xmlns:a16="http://schemas.microsoft.com/office/drawing/2014/main" id="{32A54D4A-2AE5-48FC-AB61-D45655A79196}"/>
                </a:ext>
              </a:extLst>
            </p:cNvPr>
            <p:cNvCxnSpPr>
              <a:cxnSpLocks/>
            </p:cNvCxnSpPr>
            <p:nvPr/>
          </p:nvCxnSpPr>
          <p:spPr>
            <a:xfrm>
              <a:off x="6660232" y="2132856"/>
              <a:ext cx="13681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Gráfico 16" descr="Usuários">
              <a:extLst>
                <a:ext uri="{FF2B5EF4-FFF2-40B4-BE49-F238E27FC236}">
                  <a16:creationId xmlns="" xmlns:a16="http://schemas.microsoft.com/office/drawing/2014/main" id="{6E3C697D-30D4-4208-97D0-49EB44DFC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812360" y="2276872"/>
              <a:ext cx="432048" cy="432048"/>
            </a:xfrm>
            <a:prstGeom prst="rect">
              <a:avLst/>
            </a:prstGeom>
          </p:spPr>
        </p:pic>
        <p:pic>
          <p:nvPicPr>
            <p:cNvPr id="29" name="Gráfico 28" descr="Tendência para baixo">
              <a:extLst>
                <a:ext uri="{FF2B5EF4-FFF2-40B4-BE49-F238E27FC236}">
                  <a16:creationId xmlns="" xmlns:a16="http://schemas.microsoft.com/office/drawing/2014/main" id="{154A7A46-8BC6-4E59-BF75-320357342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88224" y="2276872"/>
              <a:ext cx="360040" cy="360040"/>
            </a:xfrm>
            <a:prstGeom prst="rect">
              <a:avLst/>
            </a:prstGeom>
          </p:spPr>
        </p:pic>
        <p:pic>
          <p:nvPicPr>
            <p:cNvPr id="31" name="Gráfico 30" descr="Mundo">
              <a:extLst>
                <a:ext uri="{FF2B5EF4-FFF2-40B4-BE49-F238E27FC236}">
                  <a16:creationId xmlns="" xmlns:a16="http://schemas.microsoft.com/office/drawing/2014/main" id="{B09150C2-B873-43B2-8E7F-2208E7E7E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11144" y="2276872"/>
              <a:ext cx="385192" cy="385192"/>
            </a:xfrm>
            <a:prstGeom prst="rect">
              <a:avLst/>
            </a:prstGeom>
          </p:spPr>
        </p:pic>
        <p:sp>
          <p:nvSpPr>
            <p:cNvPr id="33" name="CaixaDeTexto 32">
              <a:extLst>
                <a:ext uri="{FF2B5EF4-FFF2-40B4-BE49-F238E27FC236}">
                  <a16:creationId xmlns="" xmlns:a16="http://schemas.microsoft.com/office/drawing/2014/main" id="{3BC08F01-93B6-43F7-96FD-49557900408F}"/>
                </a:ext>
              </a:extLst>
            </p:cNvPr>
            <p:cNvSpPr txBox="1"/>
            <p:nvPr/>
          </p:nvSpPr>
          <p:spPr>
            <a:xfrm>
              <a:off x="5710093" y="1052736"/>
              <a:ext cx="507984" cy="876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4300" dirty="0"/>
                <a:t>= </a:t>
              </a:r>
            </a:p>
          </p:txBody>
        </p:sp>
        <p:cxnSp>
          <p:nvCxnSpPr>
            <p:cNvPr id="35" name="Conector reto 34">
              <a:extLst>
                <a:ext uri="{FF2B5EF4-FFF2-40B4-BE49-F238E27FC236}">
                  <a16:creationId xmlns="" xmlns:a16="http://schemas.microsoft.com/office/drawing/2014/main" id="{6FD05B48-8FD9-44C0-97FC-FACB839DB040}"/>
                </a:ext>
              </a:extLst>
            </p:cNvPr>
            <p:cNvCxnSpPr/>
            <p:nvPr/>
          </p:nvCxnSpPr>
          <p:spPr>
            <a:xfrm>
              <a:off x="6156176" y="1412776"/>
              <a:ext cx="237626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CaixaDeTexto 35">
              <a:extLst>
                <a:ext uri="{FF2B5EF4-FFF2-40B4-BE49-F238E27FC236}">
                  <a16:creationId xmlns="" xmlns:a16="http://schemas.microsoft.com/office/drawing/2014/main" id="{CF7F9328-4CF7-4FED-9398-8321147A11A6}"/>
                </a:ext>
              </a:extLst>
            </p:cNvPr>
            <p:cNvSpPr txBox="1"/>
            <p:nvPr/>
          </p:nvSpPr>
          <p:spPr>
            <a:xfrm>
              <a:off x="6372200" y="2564903"/>
              <a:ext cx="757763" cy="3220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Econômico</a:t>
              </a: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="" xmlns:a16="http://schemas.microsoft.com/office/drawing/2014/main" id="{E2C692A3-65FF-487D-87B0-4E57331AF4D5}"/>
                </a:ext>
              </a:extLst>
            </p:cNvPr>
            <p:cNvSpPr txBox="1"/>
            <p:nvPr/>
          </p:nvSpPr>
          <p:spPr>
            <a:xfrm>
              <a:off x="7092280" y="2564904"/>
              <a:ext cx="719937" cy="3220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Ambiental</a:t>
              </a: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="" xmlns:a16="http://schemas.microsoft.com/office/drawing/2014/main" id="{07EF409C-17BE-47C5-8270-E74C5121A832}"/>
                </a:ext>
              </a:extLst>
            </p:cNvPr>
            <p:cNvSpPr txBox="1"/>
            <p:nvPr/>
          </p:nvSpPr>
          <p:spPr>
            <a:xfrm>
              <a:off x="7831988" y="2564904"/>
              <a:ext cx="475904" cy="3220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Social</a:t>
              </a:r>
            </a:p>
          </p:txBody>
        </p:sp>
      </p:grpSp>
      <p:sp>
        <p:nvSpPr>
          <p:cNvPr id="47" name="CaixaDeTexto 46">
            <a:extLst>
              <a:ext uri="{FF2B5EF4-FFF2-40B4-BE49-F238E27FC236}">
                <a16:creationId xmlns="" xmlns:a16="http://schemas.microsoft.com/office/drawing/2014/main" id="{6CF7C4BC-0394-441B-8B13-F1461FF40F5B}"/>
              </a:ext>
            </a:extLst>
          </p:cNvPr>
          <p:cNvSpPr txBox="1"/>
          <p:nvPr/>
        </p:nvSpPr>
        <p:spPr>
          <a:xfrm>
            <a:off x="1583292" y="2848079"/>
            <a:ext cx="3217185" cy="325357"/>
          </a:xfrm>
          <a:prstGeom prst="rect">
            <a:avLst/>
          </a:prstGeom>
          <a:noFill/>
        </p:spPr>
        <p:txBody>
          <a:bodyPr wrap="none" lIns="108850" tIns="54425" rIns="108850" bIns="54425" rtlCol="0">
            <a:spAutoFit/>
          </a:bodyPr>
          <a:lstStyle/>
          <a:p>
            <a:r>
              <a:rPr lang="pt-BR" sz="1400" dirty="0"/>
              <a:t>Hospital Municipal da Vila Santa Catarina</a:t>
            </a:r>
          </a:p>
        </p:txBody>
      </p:sp>
      <p:pic>
        <p:nvPicPr>
          <p:cNvPr id="48" name="Imagem 47">
            <a:extLst>
              <a:ext uri="{FF2B5EF4-FFF2-40B4-BE49-F238E27FC236}">
                <a16:creationId xmlns="" xmlns:a16="http://schemas.microsoft.com/office/drawing/2014/main" id="{47600FAC-9790-489F-ACA1-472F07282D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310" y="3501820"/>
            <a:ext cx="4731281" cy="237681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="" xmlns:a16="http://schemas.microsoft.com/office/drawing/2014/main" id="{786B3695-EF1B-41DF-80A6-835462485A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8784" y="3357770"/>
            <a:ext cx="5668998" cy="2764344"/>
          </a:xfrm>
          <a:prstGeom prst="rect">
            <a:avLst/>
          </a:prstGeom>
        </p:spPr>
      </p:pic>
      <p:sp>
        <p:nvSpPr>
          <p:cNvPr id="23" name="Retângulo 1">
            <a:extLst>
              <a:ext uri="{FF2B5EF4-FFF2-40B4-BE49-F238E27FC236}">
                <a16:creationId xmlns="" xmlns:a16="http://schemas.microsoft.com/office/drawing/2014/main" id="{67762145-6735-41B2-AD04-96CE0B543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3560" y="3353579"/>
            <a:ext cx="5190328" cy="5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50" tIns="54425" rIns="108850" bIns="54425">
            <a:spAutoFit/>
          </a:bodyPr>
          <a:lstStyle/>
          <a:p>
            <a:pPr algn="ctr"/>
            <a:r>
              <a:rPr lang="pt-BR" sz="1400" dirty="0">
                <a:latin typeface="Calibri"/>
                <a:ea typeface="ＭＳ Ｐゴシック" pitchFamily="34" charset="-128"/>
              </a:rPr>
              <a:t>Impacto da  IRAS </a:t>
            </a:r>
          </a:p>
          <a:p>
            <a:pPr algn="ctr"/>
            <a:r>
              <a:rPr lang="pt-BR" sz="1400" dirty="0">
                <a:latin typeface="Calibri"/>
                <a:ea typeface="ＭＳ Ｐゴシック" pitchFamily="34" charset="-128"/>
              </a:rPr>
              <a:t>nos custos da internação</a:t>
            </a:r>
          </a:p>
        </p:txBody>
      </p:sp>
    </p:spTree>
    <p:extLst>
      <p:ext uri="{BB962C8B-B14F-4D97-AF65-F5344CB8AC3E}">
        <p14:creationId xmlns:p14="http://schemas.microsoft.com/office/powerpoint/2010/main" val="278074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FA6BA68F-8C40-4514-9B81-B410170D7574}"/>
              </a:ext>
            </a:extLst>
          </p:cNvPr>
          <p:cNvSpPr txBox="1"/>
          <p:nvPr/>
        </p:nvSpPr>
        <p:spPr>
          <a:xfrm>
            <a:off x="239318" y="188684"/>
            <a:ext cx="12047093" cy="652141"/>
          </a:xfrm>
          <a:prstGeom prst="rect">
            <a:avLst/>
          </a:prstGeom>
          <a:noFill/>
        </p:spPr>
        <p:txBody>
          <a:bodyPr wrap="square" lIns="97194" tIns="48597" rIns="97194" bIns="48597">
            <a:spAutoFit/>
          </a:bodyPr>
          <a:lstStyle/>
          <a:p>
            <a:pPr>
              <a:defRPr/>
            </a:pPr>
            <a:r>
              <a:rPr lang="pt-BR" sz="3600" dirty="0">
                <a:solidFill>
                  <a:srgbClr val="00517E"/>
                </a:solidFill>
                <a:latin typeface="Agency FB" pitchFamily="34" charset="0"/>
                <a:cs typeface="Arial" pitchFamily="34" charset="0"/>
              </a:rPr>
              <a:t>PROADI-SUS: Melhoria dos Sistemas de Gestão dos </a:t>
            </a:r>
            <a:r>
              <a:rPr lang="pt-BR" sz="3600" dirty="0" smtClean="0">
                <a:solidFill>
                  <a:srgbClr val="00517E"/>
                </a:solidFill>
                <a:latin typeface="Agency FB" pitchFamily="34" charset="0"/>
                <a:cs typeface="Arial" pitchFamily="34" charset="0"/>
              </a:rPr>
              <a:t>Hospitais</a:t>
            </a:r>
            <a:endParaRPr lang="pt-BR" sz="3600" dirty="0">
              <a:solidFill>
                <a:srgbClr val="00517E"/>
              </a:solidFill>
              <a:latin typeface="Agency FB" pitchFamily="34" charset="0"/>
              <a:cs typeface="Arial" pitchFamily="34" charset="0"/>
            </a:endParaRPr>
          </a:p>
        </p:txBody>
      </p:sp>
      <p:grpSp>
        <p:nvGrpSpPr>
          <p:cNvPr id="22" name="Grupo 21"/>
          <p:cNvGrpSpPr/>
          <p:nvPr/>
        </p:nvGrpSpPr>
        <p:grpSpPr>
          <a:xfrm>
            <a:off x="358240" y="1279974"/>
            <a:ext cx="8204421" cy="2756469"/>
            <a:chOff x="218638" y="1165064"/>
            <a:chExt cx="8204421" cy="2756469"/>
          </a:xfrm>
          <a:solidFill>
            <a:schemeClr val="tx2">
              <a:lumMod val="75000"/>
            </a:schemeClr>
          </a:solidFill>
        </p:grpSpPr>
        <p:sp>
          <p:nvSpPr>
            <p:cNvPr id="24" name="Retângulo 23"/>
            <p:cNvSpPr/>
            <p:nvPr/>
          </p:nvSpPr>
          <p:spPr>
            <a:xfrm>
              <a:off x="218638" y="1165064"/>
              <a:ext cx="857943" cy="2756469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1070231" y="1165064"/>
              <a:ext cx="7352828" cy="2756469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1254222" y="1751708"/>
              <a:ext cx="7038440" cy="212686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lang="en-US" sz="1800" kern="0" dirty="0" err="1" smtClean="0">
                  <a:solidFill>
                    <a:schemeClr val="bg1"/>
                  </a:solidFill>
                </a:rPr>
                <a:t>Realizar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diagnóstico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na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instituição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apoiada</a:t>
              </a:r>
              <a:endParaRPr lang="en-US" sz="1800" kern="0" dirty="0" smtClean="0">
                <a:solidFill>
                  <a:schemeClr val="bg1"/>
                </a:solidFill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lang="en-US" sz="1800" kern="0" dirty="0" err="1" smtClean="0">
                  <a:solidFill>
                    <a:schemeClr val="bg1"/>
                  </a:solidFill>
                </a:rPr>
                <a:t>Identificar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e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priorizar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necessidades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de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gestão</a:t>
              </a:r>
              <a:endParaRPr lang="en-US" sz="1800" kern="0" dirty="0" smtClean="0">
                <a:solidFill>
                  <a:schemeClr val="bg1"/>
                </a:solidFill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lang="en-US" sz="1800" kern="0" dirty="0" err="1" smtClean="0">
                  <a:solidFill>
                    <a:schemeClr val="bg1"/>
                  </a:solidFill>
                </a:rPr>
                <a:t>Desenvolver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planos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de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ação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estratégicos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de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melhoria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de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desempenho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lang="en-US" sz="1800" kern="0" dirty="0" err="1" smtClean="0">
                  <a:solidFill>
                    <a:schemeClr val="bg1"/>
                  </a:solidFill>
                </a:rPr>
                <a:t>Capacitar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gestores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da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instituição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lang="en-US" sz="1800" kern="0" dirty="0" err="1" smtClean="0">
                  <a:solidFill>
                    <a:schemeClr val="bg1"/>
                  </a:solidFill>
                </a:rPr>
                <a:t>Acompanhar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o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plano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de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implantação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das </a:t>
              </a:r>
              <a:r>
                <a:rPr lang="en-US" sz="1800" kern="0" dirty="0" err="1" smtClean="0">
                  <a:solidFill>
                    <a:schemeClr val="bg1"/>
                  </a:solidFill>
                </a:rPr>
                <a:t>ações</a:t>
              </a:r>
              <a:r>
                <a:rPr lang="en-US" sz="1800" kern="0" dirty="0" smtClean="0">
                  <a:solidFill>
                    <a:schemeClr val="bg1"/>
                  </a:solidFill>
                </a:rPr>
                <a:t> </a:t>
              </a:r>
              <a:endParaRPr lang="en-US" sz="1800" kern="0" dirty="0">
                <a:solidFill>
                  <a:schemeClr val="bg1"/>
                </a:solidFill>
              </a:endParaRPr>
            </a:p>
          </p:txBody>
        </p:sp>
        <p:sp>
          <p:nvSpPr>
            <p:cNvPr id="27" name="CaixaDeTexto 26"/>
            <p:cNvSpPr txBox="1"/>
            <p:nvPr/>
          </p:nvSpPr>
          <p:spPr>
            <a:xfrm>
              <a:off x="1254223" y="1305373"/>
              <a:ext cx="372768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chemeClr val="bg1"/>
                  </a:solidFill>
                  <a:latin typeface="+mj-lt"/>
                  <a:cs typeface="Segoe UI Semilight" pitchFamily="34" charset="0"/>
                </a:rPr>
                <a:t>Objetivos</a:t>
              </a:r>
              <a:r>
                <a:rPr lang="en-US" sz="2000" b="1" dirty="0" smtClean="0">
                  <a:solidFill>
                    <a:schemeClr val="bg1"/>
                  </a:solidFill>
                  <a:latin typeface="+mj-lt"/>
                  <a:cs typeface="Segoe UI Semilight" pitchFamily="34" charset="0"/>
                </a:rPr>
                <a:t> do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+mj-lt"/>
                  <a:cs typeface="Segoe UI Semilight" pitchFamily="34" charset="0"/>
                </a:rPr>
                <a:t>Projeto</a:t>
              </a:r>
              <a:endParaRPr lang="en-US" sz="2000" b="1" dirty="0">
                <a:solidFill>
                  <a:schemeClr val="bg1"/>
                </a:solidFill>
                <a:latin typeface="+mj-lt"/>
                <a:cs typeface="Segoe UI Semilight" pitchFamily="34" charset="0"/>
              </a:endParaRPr>
            </a:p>
          </p:txBody>
        </p:sp>
        <p:pic>
          <p:nvPicPr>
            <p:cNvPr id="28" name="Picture 5"/>
            <p:cNvPicPr>
              <a:picLocks noChangeAspect="1" noChangeArrowheads="1"/>
            </p:cNvPicPr>
            <p:nvPr/>
          </p:nvPicPr>
          <p:blipFill>
            <a:blip r:embed="rId2" cstate="screen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131" y="1351089"/>
              <a:ext cx="612955" cy="63378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0" name="Retângulo 29"/>
          <p:cNvSpPr/>
          <p:nvPr/>
        </p:nvSpPr>
        <p:spPr>
          <a:xfrm>
            <a:off x="9236280" y="1749251"/>
            <a:ext cx="2524930" cy="181791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horz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rgbClr val="6F6F6F"/>
                </a:solidFill>
                <a:latin typeface="Arial" charset="0"/>
              </a:rPr>
              <a:t>200 </a:t>
            </a:r>
            <a:r>
              <a:rPr lang="en-US" sz="2000" b="1" dirty="0" err="1" smtClean="0">
                <a:solidFill>
                  <a:srgbClr val="6F6F6F"/>
                </a:solidFill>
                <a:latin typeface="Arial" charset="0"/>
              </a:rPr>
              <a:t>hospitais</a:t>
            </a:r>
            <a:r>
              <a:rPr lang="en-US" sz="2000" b="1" dirty="0" smtClean="0">
                <a:solidFill>
                  <a:srgbClr val="6F6F6F"/>
                </a:solidFill>
                <a:latin typeface="Arial" charset="0"/>
              </a:rPr>
              <a:t> </a:t>
            </a:r>
            <a:r>
              <a:rPr lang="en-US" sz="2000" b="1" dirty="0" err="1" smtClean="0">
                <a:solidFill>
                  <a:srgbClr val="6F6F6F"/>
                </a:solidFill>
                <a:latin typeface="Arial" charset="0"/>
              </a:rPr>
              <a:t>filantrópicos</a:t>
            </a:r>
            <a:r>
              <a:rPr lang="en-US" sz="2000" b="1" dirty="0" smtClean="0">
                <a:solidFill>
                  <a:srgbClr val="6F6F6F"/>
                </a:solidFill>
                <a:latin typeface="Arial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rgbClr val="6F6F6F"/>
                </a:solidFill>
                <a:latin typeface="Arial" charset="0"/>
              </a:rPr>
              <a:t>no Brasil</a:t>
            </a:r>
            <a:endParaRPr lang="en-US" sz="2000" b="1" dirty="0">
              <a:solidFill>
                <a:srgbClr val="6F6F6F"/>
              </a:solidFill>
              <a:latin typeface="Arial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35" y="4562930"/>
            <a:ext cx="11413703" cy="1819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Conector de seta reta 2"/>
          <p:cNvCxnSpPr/>
          <p:nvPr/>
        </p:nvCxnSpPr>
        <p:spPr>
          <a:xfrm>
            <a:off x="5303118" y="4221882"/>
            <a:ext cx="0" cy="36004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80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76512" y="2421682"/>
            <a:ext cx="8957899" cy="1890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pt-BR" sz="3200" b="1" dirty="0">
                <a:solidFill>
                  <a:srgbClr val="00517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Colaborativa PROADI-SUS</a:t>
            </a:r>
            <a:endParaRPr lang="pt-BR" sz="1900" b="1" dirty="0">
              <a:solidFill>
                <a:srgbClr val="00517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pt-BR" sz="3200" b="1" dirty="0">
                <a:solidFill>
                  <a:srgbClr val="00517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Melhorando a Segurança do Paciente em Larga Escala no Brasil </a:t>
            </a:r>
          </a:p>
        </p:txBody>
      </p:sp>
      <p:grpSp>
        <p:nvGrpSpPr>
          <p:cNvPr id="5" name="Agrupar 8"/>
          <p:cNvGrpSpPr/>
          <p:nvPr/>
        </p:nvGrpSpPr>
        <p:grpSpPr>
          <a:xfrm>
            <a:off x="2252855" y="4829108"/>
            <a:ext cx="7805212" cy="1764018"/>
            <a:chOff x="2141834" y="3630391"/>
            <a:chExt cx="5854671" cy="1322707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>
              <a:off x="2141834" y="4267543"/>
              <a:ext cx="1796620" cy="6422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69" t="8001" r="66676" b="1"/>
            <a:stretch/>
          </p:blipFill>
          <p:spPr bwMode="auto">
            <a:xfrm>
              <a:off x="2659257" y="3630391"/>
              <a:ext cx="815961" cy="764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87" t="45807" r="48963" b="27234"/>
            <a:stretch/>
          </p:blipFill>
          <p:spPr bwMode="auto">
            <a:xfrm>
              <a:off x="4351514" y="4396719"/>
              <a:ext cx="1461429" cy="55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87" t="32029" r="38100" b="41490"/>
            <a:stretch/>
          </p:blipFill>
          <p:spPr bwMode="auto">
            <a:xfrm>
              <a:off x="5806557" y="3698725"/>
              <a:ext cx="884837" cy="528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0" t="32932" r="83218" b="50892"/>
            <a:stretch/>
          </p:blipFill>
          <p:spPr bwMode="auto">
            <a:xfrm>
              <a:off x="6262760" y="4315914"/>
              <a:ext cx="1070398" cy="593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2" t="11324" r="82737" b="74265"/>
            <a:stretch/>
          </p:blipFill>
          <p:spPr bwMode="auto">
            <a:xfrm>
              <a:off x="6839565" y="3657140"/>
              <a:ext cx="1156940" cy="680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9" t="10432" r="77863" b="83538"/>
            <a:stretch/>
          </p:blipFill>
          <p:spPr bwMode="auto">
            <a:xfrm>
              <a:off x="3907927" y="3865340"/>
              <a:ext cx="1847973" cy="3077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64054" y="392347"/>
            <a:ext cx="3582811" cy="1639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="" xmlns:a16="http://schemas.microsoft.com/office/drawing/2014/main" id="{8AEC923F-E037-48D3-8FE9-4D58439DBE9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5258"/>
          <a:stretch/>
        </p:blipFill>
        <p:spPr>
          <a:xfrm>
            <a:off x="7654199" y="5734426"/>
            <a:ext cx="1519520" cy="103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3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-46729" y="-26590"/>
            <a:ext cx="12283872" cy="688617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118542" y="45418"/>
            <a:ext cx="11809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PROADI-G5 | </a:t>
            </a:r>
            <a:r>
              <a:rPr lang="pt-BR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Estabelecido M</a:t>
            </a:r>
            <a:r>
              <a:rPr lang="pt-BR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odelo de Governança </a:t>
            </a:r>
          </a:p>
        </p:txBody>
      </p:sp>
      <p:pic>
        <p:nvPicPr>
          <p:cNvPr id="4124" name="Picture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43" y="1053530"/>
            <a:ext cx="11620188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5" name="Picture 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7243" y="3213770"/>
            <a:ext cx="1065888" cy="99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870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-126036" y="-26590"/>
            <a:ext cx="12283872" cy="688617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18542" y="45418"/>
            <a:ext cx="11809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PROADI-G5 | </a:t>
            </a:r>
            <a:r>
              <a:rPr lang="pt-BR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Estabelecido</a:t>
            </a:r>
            <a:r>
              <a:rPr lang="pt-BR" sz="3600" b="1" dirty="0" smtClean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 </a:t>
            </a:r>
            <a:r>
              <a:rPr lang="pt-BR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Método, Objetivo e Meta </a:t>
            </a:r>
            <a:r>
              <a:rPr lang="pt-BR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(</a:t>
            </a:r>
            <a:r>
              <a:rPr lang="pt-BR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MS e SAS)</a:t>
            </a:r>
          </a:p>
        </p:txBody>
      </p:sp>
      <p:sp>
        <p:nvSpPr>
          <p:cNvPr id="6" name="Oval 15"/>
          <p:cNvSpPr>
            <a:spLocks noChangeArrowheads="1"/>
          </p:cNvSpPr>
          <p:nvPr/>
        </p:nvSpPr>
        <p:spPr bwMode="auto">
          <a:xfrm>
            <a:off x="7391400" y="2859088"/>
            <a:ext cx="0" cy="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7" name="Oval 32"/>
          <p:cNvSpPr>
            <a:spLocks noChangeArrowheads="1"/>
          </p:cNvSpPr>
          <p:nvPr/>
        </p:nvSpPr>
        <p:spPr bwMode="auto">
          <a:xfrm>
            <a:off x="7391400" y="2859088"/>
            <a:ext cx="0" cy="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925896" y="4484293"/>
            <a:ext cx="269393" cy="366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*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04" y="959926"/>
            <a:ext cx="5256584" cy="333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738" y="4625495"/>
            <a:ext cx="3797707" cy="211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6743278" y="1870747"/>
            <a:ext cx="4680520" cy="343125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horz"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Objetivo e Meta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2000" b="1" dirty="0" smtClean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50</a:t>
            </a:r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% Redução de IRAS, em 3 anos</a:t>
            </a: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: </a:t>
            </a:r>
            <a:endParaRPr lang="pt-BR" sz="20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Infecção de </a:t>
            </a:r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Corrente </a:t>
            </a: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Sanguínea</a:t>
            </a:r>
            <a:endParaRPr lang="pt-BR" sz="20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Pneumonia </a:t>
            </a:r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Associada à Ventilação Mecânica </a:t>
            </a:r>
          </a:p>
          <a:p>
            <a:pPr marL="342900" lvl="0" indent="-342900" defTabSz="914400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Infecção do </a:t>
            </a:r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Trato </a:t>
            </a: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Urinário</a:t>
            </a:r>
            <a:endParaRPr lang="pt-BR" sz="20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5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-97482" y="-26590"/>
            <a:ext cx="12283872" cy="688617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118542" y="45418"/>
            <a:ext cx="11665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PROADI-G5 | </a:t>
            </a:r>
            <a:r>
              <a:rPr lang="pt-BR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Mapa dos Hospitais Participantes (voluntários)</a:t>
            </a:r>
          </a:p>
        </p:txBody>
      </p:sp>
      <p:sp>
        <p:nvSpPr>
          <p:cNvPr id="6" name="Oval 15"/>
          <p:cNvSpPr>
            <a:spLocks noChangeArrowheads="1"/>
          </p:cNvSpPr>
          <p:nvPr/>
        </p:nvSpPr>
        <p:spPr bwMode="auto">
          <a:xfrm>
            <a:off x="7391400" y="2859088"/>
            <a:ext cx="0" cy="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7" name="Oval 32"/>
          <p:cNvSpPr>
            <a:spLocks noChangeArrowheads="1"/>
          </p:cNvSpPr>
          <p:nvPr/>
        </p:nvSpPr>
        <p:spPr bwMode="auto">
          <a:xfrm>
            <a:off x="7391400" y="2859088"/>
            <a:ext cx="0" cy="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925896" y="4484293"/>
            <a:ext cx="269393" cy="366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*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6" y="776968"/>
            <a:ext cx="10801200" cy="61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5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4022" y="-26590"/>
            <a:ext cx="12283872" cy="688617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118541" y="45418"/>
            <a:ext cx="121693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PROADI-G5 |  </a:t>
            </a: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Sessão </a:t>
            </a:r>
            <a:r>
              <a:rPr lang="pt-B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de Aprendizagem </a:t>
            </a: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Presencial – Liderança </a:t>
            </a:r>
            <a:r>
              <a:rPr lang="pt-B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Visível </a:t>
            </a: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e Engajamento </a:t>
            </a:r>
            <a:endParaRPr lang="pt-BR" sz="3200" b="1" dirty="0">
              <a:solidFill>
                <a:schemeClr val="tx2">
                  <a:lumMod val="60000"/>
                  <a:lumOff val="40000"/>
                </a:schemeClr>
              </a:solidFill>
              <a:latin typeface="Agency FB" pitchFamily="34" charset="0"/>
              <a:cs typeface="Arial" pitchFamily="34" charset="0"/>
            </a:endParaRPr>
          </a:p>
          <a:p>
            <a:endParaRPr lang="pt-BR" sz="32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gency FB" pitchFamily="34" charset="0"/>
              <a:cs typeface="Arial" pitchFamily="34" charset="0"/>
            </a:endParaRPr>
          </a:p>
        </p:txBody>
      </p:sp>
      <p:sp>
        <p:nvSpPr>
          <p:cNvPr id="6" name="Oval 15"/>
          <p:cNvSpPr>
            <a:spLocks noChangeArrowheads="1"/>
          </p:cNvSpPr>
          <p:nvPr/>
        </p:nvSpPr>
        <p:spPr bwMode="auto">
          <a:xfrm>
            <a:off x="7391400" y="2859088"/>
            <a:ext cx="0" cy="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7" name="Oval 32"/>
          <p:cNvSpPr>
            <a:spLocks noChangeArrowheads="1"/>
          </p:cNvSpPr>
          <p:nvPr/>
        </p:nvSpPr>
        <p:spPr bwMode="auto">
          <a:xfrm>
            <a:off x="7391400" y="2859088"/>
            <a:ext cx="0" cy="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925896" y="4484293"/>
            <a:ext cx="269393" cy="366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*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7" b="73285"/>
          <a:stretch/>
        </p:blipFill>
        <p:spPr bwMode="auto">
          <a:xfrm>
            <a:off x="8174951" y="767831"/>
            <a:ext cx="4062192" cy="1365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83" y="1125539"/>
            <a:ext cx="4968875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03118" y="5053992"/>
            <a:ext cx="4752527" cy="161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33" t="25636" r="35050"/>
          <a:stretch/>
        </p:blipFill>
        <p:spPr bwMode="auto">
          <a:xfrm>
            <a:off x="5108758" y="584027"/>
            <a:ext cx="2932517" cy="4251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78" y="2306611"/>
            <a:ext cx="3992018" cy="2551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5646" y="5365757"/>
            <a:ext cx="1932191" cy="108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299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" y="-98598"/>
            <a:ext cx="12215886" cy="110799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>
              <a:spcBef>
                <a:spcPct val="0"/>
              </a:spcBef>
            </a:pPr>
            <a:r>
              <a:rPr lang="pt-BR" sz="3200" b="1" dirty="0" smtClean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PROADI-G5 </a:t>
            </a:r>
            <a:r>
              <a:rPr lang="pt-BR" sz="3200" b="1" dirty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| </a:t>
            </a: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Sessão </a:t>
            </a:r>
            <a:r>
              <a:rPr lang="pt-B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de Aprendizagem </a:t>
            </a: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Presencial - </a:t>
            </a: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Oficinas Clínicas para </a:t>
            </a:r>
            <a:r>
              <a:rPr lang="pt-B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troca de experiências e soluções</a:t>
            </a:r>
            <a:endParaRPr lang="pt-BR" sz="3200" b="1" dirty="0">
              <a:solidFill>
                <a:schemeClr val="tx2">
                  <a:lumMod val="60000"/>
                  <a:lumOff val="40000"/>
                </a:schemeClr>
              </a:solidFill>
              <a:latin typeface="Agency FB" pitchFamily="34" charset="0"/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40650" y="1702412"/>
            <a:ext cx="3619056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F:\Materiais PMO\SAP3\Fotos sap3\VQAH84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299" y="1486311"/>
            <a:ext cx="3133404" cy="208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Materiais PMO\SAP3\Fotos sap3\HLJP77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865" y="4267810"/>
            <a:ext cx="3155838" cy="210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Materiais PMO\SAP3\Fotos sap3\DXTK60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9421" y="4261855"/>
            <a:ext cx="3201514" cy="213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Materiais PMO\SAP3\Fotos sap3\NJSD974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6104" y="4251457"/>
            <a:ext cx="3183440" cy="212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de cantos arredondados 1"/>
          <p:cNvSpPr/>
          <p:nvPr/>
        </p:nvSpPr>
        <p:spPr>
          <a:xfrm>
            <a:off x="8759503" y="4070032"/>
            <a:ext cx="3039078" cy="395554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Infecção Trato Urinário</a:t>
            </a:r>
            <a:endParaRPr lang="pt-BR" sz="2100" b="1" dirty="0">
              <a:solidFill>
                <a:schemeClr val="bg1"/>
              </a:solidFill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6385455" y="4107632"/>
            <a:ext cx="1265481" cy="395554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pt-BR" sz="2100" b="1" dirty="0">
                <a:solidFill>
                  <a:schemeClr val="bg1"/>
                </a:solidFill>
              </a:rPr>
              <a:t>HUDDLE</a:t>
            </a: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2062758" y="1291907"/>
            <a:ext cx="1418945" cy="395554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IPCSL</a:t>
            </a:r>
            <a:endParaRPr lang="pt-BR" sz="2100" b="1" dirty="0">
              <a:solidFill>
                <a:schemeClr val="bg1"/>
              </a:solidFill>
            </a:endParaRP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1903783" y="4053679"/>
            <a:ext cx="1562135" cy="395554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PAV</a:t>
            </a:r>
            <a:endParaRPr lang="pt-BR" sz="2100" b="1" dirty="0">
              <a:solidFill>
                <a:schemeClr val="bg1"/>
              </a:solidFill>
            </a:endParaRPr>
          </a:p>
        </p:txBody>
      </p:sp>
      <p:pic>
        <p:nvPicPr>
          <p:cNvPr id="16" name="Picture 6" descr="F:\Materiais PMO\SAP3\Fotos sap3\JYBX746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6104" y="1486311"/>
            <a:ext cx="3182476" cy="212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ângulo de cantos arredondados 18"/>
          <p:cNvSpPr/>
          <p:nvPr/>
        </p:nvSpPr>
        <p:spPr>
          <a:xfrm>
            <a:off x="9621721" y="1259498"/>
            <a:ext cx="2176861" cy="395554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pt-BR" sz="2100" b="1" dirty="0" smtClean="0">
                <a:solidFill>
                  <a:schemeClr val="bg1"/>
                </a:solidFill>
              </a:rPr>
              <a:t>ENGAJAMENTO</a:t>
            </a:r>
            <a:endParaRPr lang="pt-BR" sz="2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604389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ixaDeTexto 18"/>
          <p:cNvSpPr txBox="1"/>
          <p:nvPr/>
        </p:nvSpPr>
        <p:spPr>
          <a:xfrm>
            <a:off x="-25474" y="45418"/>
            <a:ext cx="9810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PROADI-G5 |</a:t>
            </a:r>
            <a:r>
              <a:rPr lang="pt-B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 Resultados </a:t>
            </a: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Gerais dos Hospitais, em </a:t>
            </a:r>
            <a:r>
              <a:rPr lang="pt-B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9 </a:t>
            </a: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meses</a:t>
            </a:r>
            <a:endParaRPr lang="pt-BR" sz="3200" b="1" dirty="0">
              <a:solidFill>
                <a:schemeClr val="tx2">
                  <a:lumMod val="60000"/>
                  <a:lumOff val="40000"/>
                </a:schemeClr>
              </a:solidFill>
              <a:latin typeface="Agency FB" pitchFamily="34" charset="0"/>
              <a:cs typeface="Arial" pitchFamily="34" charset="0"/>
            </a:endParaRPr>
          </a:p>
        </p:txBody>
      </p:sp>
      <p:sp>
        <p:nvSpPr>
          <p:cNvPr id="6" name="Oval 15"/>
          <p:cNvSpPr>
            <a:spLocks noChangeArrowheads="1"/>
          </p:cNvSpPr>
          <p:nvPr/>
        </p:nvSpPr>
        <p:spPr bwMode="auto">
          <a:xfrm>
            <a:off x="7391400" y="2859088"/>
            <a:ext cx="0" cy="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7" name="Oval 32"/>
          <p:cNvSpPr>
            <a:spLocks noChangeArrowheads="1"/>
          </p:cNvSpPr>
          <p:nvPr/>
        </p:nvSpPr>
        <p:spPr bwMode="auto">
          <a:xfrm>
            <a:off x="7391400" y="2859088"/>
            <a:ext cx="0" cy="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925896" y="4484293"/>
            <a:ext cx="269393" cy="366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3" name="CaixaDeTexto 2">
            <a:extLst>
              <a:ext uri="{FF2B5EF4-FFF2-40B4-BE49-F238E27FC236}">
                <a16:creationId xmlns="" xmlns:a16="http://schemas.microsoft.com/office/drawing/2014/main" id="{0E30576B-9B03-4164-BC8D-FF6143BD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3176" y="6551811"/>
            <a:ext cx="29118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57E8D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57E8D"/>
              </a:buClr>
              <a:buSzPct val="85000"/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57E8D"/>
              </a:buClr>
              <a:buSzPct val="85000"/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57E8D"/>
              </a:buClr>
              <a:buSzPct val="85000"/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57E8D"/>
              </a:buClr>
              <a:buSzPct val="85000"/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57E8D"/>
              </a:buClr>
              <a:buSzPct val="85000"/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57E8D"/>
              </a:buClr>
              <a:buSzPct val="85000"/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57E8D"/>
              </a:buClr>
              <a:buSzPct val="85000"/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57E8D"/>
              </a:buClr>
              <a:buSzPct val="85000"/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575"/>
              </a:spcBef>
              <a:buClrTx/>
              <a:buSzTx/>
              <a:buNone/>
            </a:pPr>
            <a:r>
              <a:rPr lang="pt-BR" altLang="pt-BR" sz="1400" b="1" dirty="0">
                <a:latin typeface="Trebuchet MS" pitchFamily="34" charset="0"/>
                <a:ea typeface="Segoe UI" pitchFamily="34" charset="0"/>
                <a:cs typeface="Segoe UI" pitchFamily="34" charset="0"/>
              </a:rPr>
              <a:t>Fonte: IHI </a:t>
            </a:r>
            <a:r>
              <a:rPr lang="pt-BR" altLang="pt-BR" sz="1400" dirty="0">
                <a:latin typeface="Trebuchet MS" pitchFamily="34" charset="0"/>
                <a:ea typeface="Segoe UI" pitchFamily="34" charset="0"/>
                <a:cs typeface="Segoe UI" pitchFamily="34" charset="0"/>
              </a:rPr>
              <a:t>Extranet  03/</a:t>
            </a:r>
            <a:r>
              <a:rPr lang="pt-BR" altLang="pt-BR" sz="1400" dirty="0" err="1">
                <a:latin typeface="Trebuchet MS" pitchFamily="34" charset="0"/>
                <a:ea typeface="Segoe UI" pitchFamily="34" charset="0"/>
                <a:cs typeface="Segoe UI" pitchFamily="34" charset="0"/>
              </a:rPr>
              <a:t>Oct</a:t>
            </a:r>
            <a:r>
              <a:rPr lang="pt-BR" altLang="pt-BR" sz="1400" dirty="0">
                <a:latin typeface="Trebuchet MS" pitchFamily="34" charset="0"/>
                <a:ea typeface="Segoe UI" pitchFamily="34" charset="0"/>
                <a:cs typeface="Segoe UI" pitchFamily="34" charset="0"/>
              </a:rPr>
              <a:t>/2018</a:t>
            </a:r>
          </a:p>
        </p:txBody>
      </p:sp>
      <p:pic>
        <p:nvPicPr>
          <p:cNvPr id="15" name="Imagem 13">
            <a:extLst>
              <a:ext uri="{FF2B5EF4-FFF2-40B4-BE49-F238E27FC236}">
                <a16:creationId xmlns="" xmlns:a16="http://schemas.microsoft.com/office/drawing/2014/main" id="{975181B4-54E7-4B28-93E8-91C574C5C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9569"/>
            <a:ext cx="4085851" cy="2723086"/>
          </a:xfrm>
          <a:prstGeom prst="rect">
            <a:avLst/>
          </a:prstGeom>
        </p:spPr>
      </p:pic>
      <p:pic>
        <p:nvPicPr>
          <p:cNvPr id="16" name="Imagem 2">
            <a:extLst>
              <a:ext uri="{FF2B5EF4-FFF2-40B4-BE49-F238E27FC236}">
                <a16:creationId xmlns="" xmlns:a16="http://schemas.microsoft.com/office/drawing/2014/main" id="{38C97569-87A2-49CF-9DD6-B091EC897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739" y="1130655"/>
            <a:ext cx="4085850" cy="2723086"/>
          </a:xfrm>
          <a:prstGeom prst="rect">
            <a:avLst/>
          </a:prstGeom>
        </p:spPr>
      </p:pic>
      <p:pic>
        <p:nvPicPr>
          <p:cNvPr id="17" name="Imagem 3">
            <a:extLst>
              <a:ext uri="{FF2B5EF4-FFF2-40B4-BE49-F238E27FC236}">
                <a16:creationId xmlns="" xmlns:a16="http://schemas.microsoft.com/office/drawing/2014/main" id="{F71D553D-54A6-41D1-A8C6-3E2A932279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8589" y="1139569"/>
            <a:ext cx="4031824" cy="2687080"/>
          </a:xfrm>
          <a:prstGeom prst="rect">
            <a:avLst/>
          </a:prstGeom>
        </p:spPr>
      </p:pic>
      <p:sp>
        <p:nvSpPr>
          <p:cNvPr id="18" name="Elipse 1">
            <a:extLst>
              <a:ext uri="{FF2B5EF4-FFF2-40B4-BE49-F238E27FC236}">
                <a16:creationId xmlns="" xmlns:a16="http://schemas.microsoft.com/office/drawing/2014/main" id="{D9492B7F-9E00-4DEE-8488-9FC39B08328A}"/>
              </a:ext>
            </a:extLst>
          </p:cNvPr>
          <p:cNvSpPr/>
          <p:nvPr/>
        </p:nvSpPr>
        <p:spPr>
          <a:xfrm>
            <a:off x="10820323" y="1936083"/>
            <a:ext cx="1082057" cy="10307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6E7AFAA-777B-4BA0-9680-C9C114DF67AF}"/>
              </a:ext>
            </a:extLst>
          </p:cNvPr>
          <p:cNvSpPr txBox="1"/>
          <p:nvPr/>
        </p:nvSpPr>
        <p:spPr>
          <a:xfrm>
            <a:off x="982638" y="3989820"/>
            <a:ext cx="2074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23% redução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380259C-AA31-43CE-900C-D970BCFD8C95}"/>
              </a:ext>
            </a:extLst>
          </p:cNvPr>
          <p:cNvSpPr txBox="1"/>
          <p:nvPr/>
        </p:nvSpPr>
        <p:spPr>
          <a:xfrm>
            <a:off x="5109509" y="3989820"/>
            <a:ext cx="180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27% redução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6761A36-FF3B-481C-9E1F-E32801D13FAE}"/>
              </a:ext>
            </a:extLst>
          </p:cNvPr>
          <p:cNvSpPr txBox="1"/>
          <p:nvPr/>
        </p:nvSpPr>
        <p:spPr>
          <a:xfrm>
            <a:off x="8687494" y="4019387"/>
            <a:ext cx="2920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Tendência de redução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22"/>
          <a:stretch/>
        </p:blipFill>
        <p:spPr bwMode="auto">
          <a:xfrm>
            <a:off x="213492" y="4797946"/>
            <a:ext cx="12290426" cy="1137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eta para baixo 4"/>
          <p:cNvSpPr/>
          <p:nvPr/>
        </p:nvSpPr>
        <p:spPr>
          <a:xfrm>
            <a:off x="605335" y="4019387"/>
            <a:ext cx="233287" cy="6005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054" y="3942393"/>
            <a:ext cx="298450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51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0" b="1424"/>
          <a:stretch/>
        </p:blipFill>
        <p:spPr bwMode="auto">
          <a:xfrm>
            <a:off x="215327" y="1125538"/>
            <a:ext cx="11784535" cy="538240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90550" y="108715"/>
            <a:ext cx="11665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001C74"/>
                </a:solidFill>
                <a:latin typeface="Agency FB" pitchFamily="34" charset="0"/>
                <a:cs typeface="Arial" pitchFamily="34" charset="0"/>
              </a:rPr>
              <a:t>COLABORATIVAS | </a:t>
            </a: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  <a:cs typeface="Arial" pitchFamily="34" charset="0"/>
              </a:rPr>
              <a:t>Melhorando a Qualidade e Segurança da Saúde no Brasil</a:t>
            </a:r>
          </a:p>
        </p:txBody>
      </p:sp>
    </p:spTree>
    <p:extLst>
      <p:ext uri="{BB962C8B-B14F-4D97-AF65-F5344CB8AC3E}">
        <p14:creationId xmlns:p14="http://schemas.microsoft.com/office/powerpoint/2010/main" val="203084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.t6s0fX8ku1RdaHuvsxcg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12801</TotalTime>
  <Words>482</Words>
  <Application>Microsoft Office PowerPoint</Application>
  <PresentationFormat>Personalizar</PresentationFormat>
  <Paragraphs>107</Paragraphs>
  <Slides>13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13</vt:i4>
      </vt:variant>
    </vt:vector>
  </HeadingPairs>
  <TitlesOfParts>
    <vt:vector size="15" baseType="lpstr">
      <vt:lpstr>Tema do Office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Hopistal Albert Einstein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Patricia Kinjo</dc:creator>
  <cp:lastModifiedBy>Claudia Garcia de Barros</cp:lastModifiedBy>
  <cp:revision>889</cp:revision>
  <cp:lastPrinted>2018-01-16T14:41:26Z</cp:lastPrinted>
  <dcterms:created xsi:type="dcterms:W3CDTF">2018-01-09T11:40:55Z</dcterms:created>
  <dcterms:modified xsi:type="dcterms:W3CDTF">2018-11-09T08:23:44Z</dcterms:modified>
</cp:coreProperties>
</file>