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8" r:id="rId1"/>
    <p:sldMasterId id="2147483690" r:id="rId2"/>
    <p:sldMasterId id="2147483774" r:id="rId3"/>
  </p:sldMasterIdLst>
  <p:notesMasterIdLst>
    <p:notesMasterId r:id="rId14"/>
  </p:notesMasterIdLst>
  <p:sldIdLst>
    <p:sldId id="595" r:id="rId4"/>
    <p:sldId id="671" r:id="rId5"/>
    <p:sldId id="673" r:id="rId6"/>
    <p:sldId id="672" r:id="rId7"/>
    <p:sldId id="656" r:id="rId8"/>
    <p:sldId id="646" r:id="rId9"/>
    <p:sldId id="645" r:id="rId10"/>
    <p:sldId id="651" r:id="rId11"/>
    <p:sldId id="660" r:id="rId12"/>
    <p:sldId id="669" r:id="rId13"/>
  </p:sldIdLst>
  <p:sldSz cx="9144000" cy="5143500" type="screen16x9"/>
  <p:notesSz cx="6888163" cy="10018713"/>
  <p:defaultTextStyle>
    <a:defPPr>
      <a:defRPr lang="en-US"/>
    </a:defPPr>
    <a:lvl1pPr marL="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58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92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59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74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6" userDrawn="1">
          <p15:clr>
            <a:srgbClr val="A4A3A4"/>
          </p15:clr>
        </p15:guide>
        <p15:guide id="2" pos="930" userDrawn="1">
          <p15:clr>
            <a:srgbClr val="A4A3A4"/>
          </p15:clr>
        </p15:guide>
        <p15:guide id="3" pos="50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989F"/>
    <a:srgbClr val="0033CC"/>
    <a:srgbClr val="E0D5C2"/>
    <a:srgbClr val="D2C3B0"/>
    <a:srgbClr val="D3D0CF"/>
    <a:srgbClr val="D7D3CB"/>
    <a:srgbClr val="3996D2"/>
    <a:srgbClr val="BFBFBF"/>
    <a:srgbClr val="E74B3C"/>
    <a:srgbClr val="E2B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4343" autoAdjust="0"/>
  </p:normalViewPr>
  <p:slideViewPr>
    <p:cSldViewPr snapToGrid="0" snapToObjects="1" showGuides="1">
      <p:cViewPr varScale="1">
        <p:scale>
          <a:sx n="96" d="100"/>
          <a:sy n="96" d="100"/>
        </p:scale>
        <p:origin x="666" y="78"/>
      </p:cViewPr>
      <p:guideLst>
        <p:guide orient="horz" pos="2436"/>
        <p:guide pos="930"/>
        <p:guide pos="505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0" cy="500935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700" y="2"/>
            <a:ext cx="2984870" cy="500935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/>
            </a:lvl1pPr>
          </a:lstStyle>
          <a:p>
            <a:fld id="{9D4967B6-BB39-4CC5-B433-A26E577D9BFD}" type="datetimeFigureOut">
              <a:rPr lang="en-US" smtClean="0"/>
              <a:t>11/9/2018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18" tIns="46209" rIns="92418" bIns="46209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vert="horz" lIns="92418" tIns="46209" rIns="92418" bIns="46209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4870" cy="500935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700" y="9516041"/>
            <a:ext cx="2984870" cy="500935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r">
              <a:defRPr sz="1200"/>
            </a:lvl1pPr>
          </a:lstStyle>
          <a:p>
            <a:fld id="{A9583E93-1556-4D1D-AD31-24802C560F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79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8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92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59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74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941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58" indent="0" algn="ctr">
              <a:buNone/>
              <a:defRPr sz="2000"/>
            </a:lvl2pPr>
            <a:lvl3pPr marL="914130" indent="0" algn="ctr">
              <a:buNone/>
              <a:defRPr sz="1800"/>
            </a:lvl3pPr>
            <a:lvl4pPr marL="1371192" indent="0" algn="ctr">
              <a:buNone/>
              <a:defRPr sz="1600"/>
            </a:lvl4pPr>
            <a:lvl5pPr marL="1828259" indent="0" algn="ctr">
              <a:buNone/>
              <a:defRPr sz="1600"/>
            </a:lvl5pPr>
            <a:lvl6pPr marL="2285316" indent="0" algn="ctr">
              <a:buNone/>
              <a:defRPr sz="1600"/>
            </a:lvl6pPr>
            <a:lvl7pPr marL="2742374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41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776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702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1702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1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7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40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274643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9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30" indent="0">
              <a:buNone/>
              <a:defRPr sz="1800" b="1"/>
            </a:lvl3pPr>
            <a:lvl4pPr marL="1371192" indent="0">
              <a:buNone/>
              <a:defRPr sz="1600" b="1"/>
            </a:lvl4pPr>
            <a:lvl5pPr marL="1828259" indent="0">
              <a:buNone/>
              <a:defRPr sz="1600" b="1"/>
            </a:lvl5pPr>
            <a:lvl6pPr marL="2285316" indent="0">
              <a:buNone/>
              <a:defRPr sz="1600" b="1"/>
            </a:lvl6pPr>
            <a:lvl7pPr marL="2742374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9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30" indent="0">
              <a:buNone/>
              <a:defRPr sz="1800" b="1"/>
            </a:lvl3pPr>
            <a:lvl4pPr marL="1371192" indent="0">
              <a:buNone/>
              <a:defRPr sz="1600" b="1"/>
            </a:lvl4pPr>
            <a:lvl5pPr marL="1828259" indent="0">
              <a:buNone/>
              <a:defRPr sz="1600" b="1"/>
            </a:lvl5pPr>
            <a:lvl6pPr marL="2285316" indent="0">
              <a:buNone/>
              <a:defRPr sz="1600" b="1"/>
            </a:lvl6pPr>
            <a:lvl7pPr marL="2742374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60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25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9349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3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741369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43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058" indent="0">
              <a:buNone/>
              <a:defRPr sz="1400"/>
            </a:lvl2pPr>
            <a:lvl3pPr marL="914130" indent="0">
              <a:buNone/>
              <a:defRPr sz="1200"/>
            </a:lvl3pPr>
            <a:lvl4pPr marL="1371192" indent="0">
              <a:buNone/>
              <a:defRPr sz="1000"/>
            </a:lvl4pPr>
            <a:lvl5pPr marL="1828259" indent="0">
              <a:buNone/>
              <a:defRPr sz="1000"/>
            </a:lvl5pPr>
            <a:lvl6pPr marL="2285316" indent="0">
              <a:buNone/>
              <a:defRPr sz="1000"/>
            </a:lvl6pPr>
            <a:lvl7pPr marL="2742374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72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3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741369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30" indent="0">
              <a:buNone/>
              <a:defRPr sz="2400"/>
            </a:lvl3pPr>
            <a:lvl4pPr marL="1371192" indent="0">
              <a:buNone/>
              <a:defRPr sz="2000"/>
            </a:lvl4pPr>
            <a:lvl5pPr marL="1828259" indent="0">
              <a:buNone/>
              <a:defRPr sz="2000"/>
            </a:lvl5pPr>
            <a:lvl6pPr marL="2285316" indent="0">
              <a:buNone/>
              <a:defRPr sz="2000"/>
            </a:lvl6pPr>
            <a:lvl7pPr marL="2742374" indent="0">
              <a:buNone/>
              <a:defRPr sz="2000"/>
            </a:lvl7pPr>
            <a:lvl8pPr marL="3199440" indent="0">
              <a:buNone/>
              <a:defRPr sz="2000"/>
            </a:lvl8pPr>
            <a:lvl9pPr marL="365650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43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058" indent="0">
              <a:buNone/>
              <a:defRPr sz="1400"/>
            </a:lvl2pPr>
            <a:lvl3pPr marL="914130" indent="0">
              <a:buNone/>
              <a:defRPr sz="1200"/>
            </a:lvl3pPr>
            <a:lvl4pPr marL="1371192" indent="0">
              <a:buNone/>
              <a:defRPr sz="1000"/>
            </a:lvl4pPr>
            <a:lvl5pPr marL="1828259" indent="0">
              <a:buNone/>
              <a:defRPr sz="1000"/>
            </a:lvl5pPr>
            <a:lvl6pPr marL="2285316" indent="0">
              <a:buNone/>
              <a:defRPr sz="1000"/>
            </a:lvl6pPr>
            <a:lvl7pPr marL="2742374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14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13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274646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5" y="274646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578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419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58" indent="0" algn="ctr">
              <a:buNone/>
              <a:defRPr sz="2000"/>
            </a:lvl2pPr>
            <a:lvl3pPr marL="914130" indent="0" algn="ctr">
              <a:buNone/>
              <a:defRPr sz="1800"/>
            </a:lvl3pPr>
            <a:lvl4pPr marL="1371192" indent="0" algn="ctr">
              <a:buNone/>
              <a:defRPr sz="1600"/>
            </a:lvl4pPr>
            <a:lvl5pPr marL="1828259" indent="0" algn="ctr">
              <a:buNone/>
              <a:defRPr sz="1600"/>
            </a:lvl5pPr>
            <a:lvl6pPr marL="2285316" indent="0" algn="ctr">
              <a:buNone/>
              <a:defRPr sz="1600"/>
            </a:lvl6pPr>
            <a:lvl7pPr marL="2742374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99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7642"/>
            <a:ext cx="7004184" cy="95038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007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19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0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1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92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977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30" indent="0">
              <a:buNone/>
              <a:defRPr sz="1800" b="1"/>
            </a:lvl3pPr>
            <a:lvl4pPr marL="1371192" indent="0">
              <a:buNone/>
              <a:defRPr sz="1600" b="1"/>
            </a:lvl4pPr>
            <a:lvl5pPr marL="1828259" indent="0">
              <a:buNone/>
              <a:defRPr sz="1600" b="1"/>
            </a:lvl5pPr>
            <a:lvl6pPr marL="2285316" indent="0">
              <a:buNone/>
              <a:defRPr sz="1600" b="1"/>
            </a:lvl6pPr>
            <a:lvl7pPr marL="2742374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30" indent="0">
              <a:buNone/>
              <a:defRPr sz="1800" b="1"/>
            </a:lvl3pPr>
            <a:lvl4pPr marL="1371192" indent="0">
              <a:buNone/>
              <a:defRPr sz="1600" b="1"/>
            </a:lvl4pPr>
            <a:lvl5pPr marL="1828259" indent="0">
              <a:buNone/>
              <a:defRPr sz="1600" b="1"/>
            </a:lvl5pPr>
            <a:lvl6pPr marL="2285316" indent="0">
              <a:buNone/>
              <a:defRPr sz="1600" b="1"/>
            </a:lvl6pPr>
            <a:lvl7pPr marL="2742374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952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082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01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3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058" indent="0">
              <a:buNone/>
              <a:defRPr sz="1400"/>
            </a:lvl2pPr>
            <a:lvl3pPr marL="914130" indent="0">
              <a:buNone/>
              <a:defRPr sz="1200"/>
            </a:lvl3pPr>
            <a:lvl4pPr marL="1371192" indent="0">
              <a:buNone/>
              <a:defRPr sz="1000"/>
            </a:lvl4pPr>
            <a:lvl5pPr marL="1828259" indent="0">
              <a:buNone/>
              <a:defRPr sz="1000"/>
            </a:lvl5pPr>
            <a:lvl6pPr marL="2285316" indent="0">
              <a:buNone/>
              <a:defRPr sz="1000"/>
            </a:lvl6pPr>
            <a:lvl7pPr marL="2742374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9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3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30" indent="0">
              <a:buNone/>
              <a:defRPr sz="2400"/>
            </a:lvl3pPr>
            <a:lvl4pPr marL="1371192" indent="0">
              <a:buNone/>
              <a:defRPr sz="2000"/>
            </a:lvl4pPr>
            <a:lvl5pPr marL="1828259" indent="0">
              <a:buNone/>
              <a:defRPr sz="2000"/>
            </a:lvl5pPr>
            <a:lvl6pPr marL="2285316" indent="0">
              <a:buNone/>
              <a:defRPr sz="2000"/>
            </a:lvl6pPr>
            <a:lvl7pPr marL="2742374" indent="0">
              <a:buNone/>
              <a:defRPr sz="2000"/>
            </a:lvl7pPr>
            <a:lvl8pPr marL="3199440" indent="0">
              <a:buNone/>
              <a:defRPr sz="2000"/>
            </a:lvl8pPr>
            <a:lvl9pPr marL="3656503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058" indent="0">
              <a:buNone/>
              <a:defRPr sz="1400"/>
            </a:lvl2pPr>
            <a:lvl3pPr marL="914130" indent="0">
              <a:buNone/>
              <a:defRPr sz="1200"/>
            </a:lvl3pPr>
            <a:lvl4pPr marL="1371192" indent="0">
              <a:buNone/>
              <a:defRPr sz="1000"/>
            </a:lvl4pPr>
            <a:lvl5pPr marL="1828259" indent="0">
              <a:buNone/>
              <a:defRPr sz="1000"/>
            </a:lvl5pPr>
            <a:lvl6pPr marL="2285316" indent="0">
              <a:buNone/>
              <a:defRPr sz="1000"/>
            </a:lvl6pPr>
            <a:lvl7pPr marL="2742374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97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771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5" y="273855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2857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7" y="4293047"/>
            <a:ext cx="883103" cy="61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72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573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2D247-A38E-471E-970C-F813FC45EE2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AFBE-C992-433D-98C6-B53F3F98385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15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4038F-1908-4D60-AA66-CA0D6C3A694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9C2E-DFE0-4566-A314-8A9BBB91EE4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82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919A9-A532-41CC-9547-D15D3F9F7C4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6F23-203C-4A45-A35F-5A28122E19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084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7D30D-31D1-4401-8BCC-D900515FAAED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E729-62DD-4F7A-8434-E351CB0427F9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7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theme" Target="../theme/theme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4643"/>
            <a:ext cx="7886700" cy="993775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79"/>
            <a:ext cx="2057400" cy="274637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0DC1-C912-4A6B-88CB-C15EE4683A5C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79"/>
            <a:ext cx="3086100" cy="274637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79"/>
            <a:ext cx="2057400" cy="274637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108A9-D215-4307-8502-37EE710191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38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801" r:id="rId12"/>
  </p:sldLayoutIdLst>
  <p:txStyles>
    <p:titleStyle>
      <a:lvl1pPr algn="l" defTabSz="91413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8" indent="-228528" algn="l" defTabSz="91413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596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9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7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4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12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4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6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9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6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4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448050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895158"/>
            <a:ext cx="7886700" cy="3737573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04160A4-FD90-1B47-BC02-C54BDC7075F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09/11/2018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B038939-33D4-0547-A557-239FBF18447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65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67" r:id="rId12"/>
    <p:sldLayoutId id="2147483727" r:id="rId13"/>
    <p:sldLayoutId id="2147483736" r:id="rId14"/>
    <p:sldLayoutId id="2147483738" r:id="rId15"/>
    <p:sldLayoutId id="2147483739" r:id="rId16"/>
    <p:sldLayoutId id="2147483741" r:id="rId17"/>
    <p:sldLayoutId id="2147483768" r:id="rId18"/>
  </p:sldLayoutIdLst>
  <p:txStyles>
    <p:titleStyle>
      <a:lvl1pPr algn="l" defTabSz="91413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005B97"/>
          </a:solidFill>
          <a:latin typeface="Arial" charset="0"/>
          <a:ea typeface="Arial" charset="0"/>
          <a:cs typeface="Arial" charset="0"/>
        </a:defRPr>
      </a:lvl1pPr>
    </p:titleStyle>
    <p:bodyStyle>
      <a:lvl1pPr marL="228528" indent="-228528" algn="l" defTabSz="91413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636462"/>
          </a:solidFill>
          <a:latin typeface="Arial" charset="0"/>
          <a:ea typeface="Arial" charset="0"/>
          <a:cs typeface="Arial" charset="0"/>
        </a:defRPr>
      </a:lvl1pPr>
      <a:lvl2pPr marL="685596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636462"/>
          </a:solidFill>
          <a:latin typeface="Arial" charset="0"/>
          <a:ea typeface="Arial" charset="0"/>
          <a:cs typeface="Arial" charset="0"/>
        </a:defRPr>
      </a:lvl2pPr>
      <a:lvl3pPr marL="1142659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636462"/>
          </a:solidFill>
          <a:latin typeface="Arial" charset="0"/>
          <a:ea typeface="Arial" charset="0"/>
          <a:cs typeface="Arial" charset="0"/>
        </a:defRPr>
      </a:lvl3pPr>
      <a:lvl4pPr marL="1599720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36462"/>
          </a:solidFill>
          <a:latin typeface="Arial" charset="0"/>
          <a:ea typeface="Arial" charset="0"/>
          <a:cs typeface="Arial" charset="0"/>
        </a:defRPr>
      </a:lvl4pPr>
      <a:lvl5pPr marL="2056787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36462"/>
          </a:solidFill>
          <a:latin typeface="Arial" charset="0"/>
          <a:ea typeface="Arial" charset="0"/>
          <a:cs typeface="Arial" charset="0"/>
        </a:defRPr>
      </a:lvl5pPr>
      <a:lvl6pPr marL="2513844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12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4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6" indent="-228528" algn="l" defTabSz="914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9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6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4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845" y="170681"/>
            <a:ext cx="883103" cy="61587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44" y="-1070372"/>
            <a:ext cx="1478756" cy="9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5636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4" indent="-171434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0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5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0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6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weber@hcor.com.br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15" y="0"/>
            <a:ext cx="7080885" cy="5143500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1750342" y="2075487"/>
            <a:ext cx="496263" cy="496263"/>
            <a:chOff x="1974836" y="4403477"/>
            <a:chExt cx="1192941" cy="1192941"/>
          </a:xfrm>
        </p:grpSpPr>
        <p:grpSp>
          <p:nvGrpSpPr>
            <p:cNvPr id="15" name="Grupo 14"/>
            <p:cNvGrpSpPr/>
            <p:nvPr/>
          </p:nvGrpSpPr>
          <p:grpSpPr>
            <a:xfrm>
              <a:off x="1974836" y="4804004"/>
              <a:ext cx="1192941" cy="391888"/>
              <a:chOff x="1938879" y="4804004"/>
              <a:chExt cx="1192941" cy="391888"/>
            </a:xfrm>
          </p:grpSpPr>
          <p:sp>
            <p:nvSpPr>
              <p:cNvPr id="13" name="Paralelogramo 12"/>
              <p:cNvSpPr/>
              <p:nvPr/>
            </p:nvSpPr>
            <p:spPr>
              <a:xfrm>
                <a:off x="1938879" y="4804004"/>
                <a:ext cx="705261" cy="391888"/>
              </a:xfrm>
              <a:prstGeom prst="parallelogram">
                <a:avLst/>
              </a:prstGeom>
              <a:solidFill>
                <a:srgbClr val="0066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Paralelogramo 13"/>
              <p:cNvSpPr/>
              <p:nvPr/>
            </p:nvSpPr>
            <p:spPr>
              <a:xfrm rot="10800000" flipV="1">
                <a:off x="2426559" y="4804004"/>
                <a:ext cx="705261" cy="391888"/>
              </a:xfrm>
              <a:prstGeom prst="parallelogram">
                <a:avLst/>
              </a:prstGeom>
              <a:solidFill>
                <a:srgbClr val="0066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 rot="16200000">
              <a:off x="1974836" y="4804004"/>
              <a:ext cx="1192941" cy="391888"/>
              <a:chOff x="1938879" y="4804004"/>
              <a:chExt cx="1192941" cy="391888"/>
            </a:xfrm>
          </p:grpSpPr>
          <p:sp>
            <p:nvSpPr>
              <p:cNvPr id="17" name="Paralelogramo 16"/>
              <p:cNvSpPr/>
              <p:nvPr/>
            </p:nvSpPr>
            <p:spPr>
              <a:xfrm>
                <a:off x="1938879" y="4804004"/>
                <a:ext cx="705261" cy="391888"/>
              </a:xfrm>
              <a:prstGeom prst="parallelogram">
                <a:avLst/>
              </a:prstGeom>
              <a:solidFill>
                <a:srgbClr val="0066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Paralelogramo 17"/>
              <p:cNvSpPr/>
              <p:nvPr/>
            </p:nvSpPr>
            <p:spPr>
              <a:xfrm rot="10800000" flipV="1">
                <a:off x="2426559" y="4804004"/>
                <a:ext cx="705261" cy="391888"/>
              </a:xfrm>
              <a:prstGeom prst="parallelogram">
                <a:avLst/>
              </a:prstGeom>
              <a:solidFill>
                <a:srgbClr val="0066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81"/>
          <a:stretch/>
        </p:blipFill>
        <p:spPr>
          <a:xfrm>
            <a:off x="1244092" y="2654618"/>
            <a:ext cx="1418247" cy="78050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790" y="3773929"/>
            <a:ext cx="1353549" cy="943965"/>
          </a:xfrm>
          <a:prstGeom prst="rect">
            <a:avLst/>
          </a:prstGeom>
        </p:spPr>
      </p:pic>
      <p:pic>
        <p:nvPicPr>
          <p:cNvPr id="1026" name="Imagem 2" descr="image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84" y="434340"/>
            <a:ext cx="2161152" cy="13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5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8159" y="752474"/>
            <a:ext cx="6636512" cy="4014137"/>
          </a:xfr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pt-BR" dirty="0"/>
              <a:t>   .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499541" y="241370"/>
            <a:ext cx="4758177" cy="369308"/>
          </a:xfrm>
        </p:spPr>
        <p:txBody>
          <a:bodyPr wrap="none">
            <a:spAutoFit/>
          </a:bodyPr>
          <a:lstStyle/>
          <a:p>
            <a:pPr algn="ctr"/>
            <a:r>
              <a:rPr lang="pt-BR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CARDIOLOGIA – CARDIOPATIA CONGÊNITA </a:t>
            </a:r>
          </a:p>
        </p:txBody>
      </p:sp>
      <p:pic>
        <p:nvPicPr>
          <p:cNvPr id="2050" name="Picture 2" descr="C:\Users\kfcarvalho.DOMHCOR\Desktop\_LOF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77" y="872621"/>
            <a:ext cx="2584011" cy="3804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fcarvalho.DOMHCOR\Desktop\Image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969" y="1383161"/>
            <a:ext cx="3855631" cy="2891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7388335" y="2137986"/>
            <a:ext cx="175566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pt-BR" sz="1600" b="1" dirty="0">
                <a:solidFill>
                  <a:schemeClr val="accent1"/>
                </a:solidFill>
                <a:cs typeface="Arial" charset="0"/>
              </a:rPr>
              <a:t>Referência para o </a:t>
            </a:r>
          </a:p>
          <a:p>
            <a:r>
              <a:rPr lang="pt-BR" sz="1600" b="1" dirty="0">
                <a:solidFill>
                  <a:schemeClr val="accent1"/>
                </a:solidFill>
                <a:cs typeface="Arial" charset="0"/>
              </a:rPr>
              <a:t>Plano Nacional de Assistência à Criança com Cardiopatia Congênita  </a:t>
            </a:r>
          </a:p>
          <a:p>
            <a:r>
              <a:rPr lang="pt-BR" sz="1200" b="1" dirty="0">
                <a:solidFill>
                  <a:schemeClr val="accent1"/>
                </a:solidFill>
                <a:cs typeface="Arial" charset="0"/>
              </a:rPr>
              <a:t>Port. 1727</a:t>
            </a:r>
          </a:p>
        </p:txBody>
      </p:sp>
    </p:spTree>
    <p:extLst>
      <p:ext uri="{BB962C8B-B14F-4D97-AF65-F5344CB8AC3E}">
        <p14:creationId xmlns:p14="http://schemas.microsoft.com/office/powerpoint/2010/main" val="24478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421" y="207497"/>
            <a:ext cx="5672658" cy="369308"/>
          </a:xfrm>
        </p:spPr>
        <p:txBody>
          <a:bodyPr wrap="none">
            <a:spAutoFit/>
          </a:bodyPr>
          <a:lstStyle/>
          <a:p>
            <a:pPr algn="ctr"/>
            <a:r>
              <a:rPr lang="pt-BR" sz="2000" dirty="0">
                <a:solidFill>
                  <a:schemeClr val="accent1"/>
                </a:solidFill>
              </a:rPr>
              <a:t>CARDIOLOGIA – CARDIOPATIA CONGÊNITA </a:t>
            </a:r>
            <a:endParaRPr lang="pt-BR" sz="20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aixaDeTexto 50"/>
          <p:cNvSpPr txBox="1"/>
          <p:nvPr/>
        </p:nvSpPr>
        <p:spPr>
          <a:xfrm>
            <a:off x="407462" y="1084302"/>
            <a:ext cx="2818752" cy="4862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chemeClr val="accent1"/>
                </a:solidFill>
              </a:rPr>
              <a:t>PROJETOS ASSISTENCIAIS DO HCOR      2009 -2016</a:t>
            </a:r>
          </a:p>
          <a:p>
            <a:pPr algn="ctr"/>
            <a:endParaRPr lang="pt-BR" sz="1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8215" y="501272"/>
            <a:ext cx="5014084" cy="437645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12" y="1921219"/>
            <a:ext cx="2623972" cy="153656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99732" y="4375118"/>
            <a:ext cx="5013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accent1"/>
                </a:solidFill>
              </a:rPr>
              <a:t>Linha de cuidado de Portadores de Cardiopatia Congênita:</a:t>
            </a:r>
          </a:p>
          <a:p>
            <a:r>
              <a:rPr lang="pt-BR" sz="1600" dirty="0">
                <a:solidFill>
                  <a:schemeClr val="accent1"/>
                </a:solidFill>
              </a:rPr>
              <a:t>Do diagnostico </a:t>
            </a:r>
            <a:r>
              <a:rPr lang="pt-BR" sz="1600" dirty="0" err="1">
                <a:solidFill>
                  <a:schemeClr val="accent1"/>
                </a:solidFill>
              </a:rPr>
              <a:t>prenatal</a:t>
            </a:r>
            <a:r>
              <a:rPr lang="pt-BR" sz="1600" dirty="0">
                <a:solidFill>
                  <a:schemeClr val="accent1"/>
                </a:solidFill>
              </a:rPr>
              <a:t> à reabilitação</a:t>
            </a:r>
          </a:p>
        </p:txBody>
      </p:sp>
    </p:spTree>
    <p:extLst>
      <p:ext uri="{BB962C8B-B14F-4D97-AF65-F5344CB8AC3E}">
        <p14:creationId xmlns:p14="http://schemas.microsoft.com/office/powerpoint/2010/main" val="4163365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8159" y="752474"/>
            <a:ext cx="6904822" cy="4014137"/>
          </a:xfr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TopLeft"/>
            <a:lightRig rig="threePt" dir="t"/>
          </a:scene3d>
        </p:spPr>
        <p:txBody>
          <a:bodyPr/>
          <a:lstStyle/>
          <a:p>
            <a:pPr marL="0" indent="0">
              <a:buNone/>
            </a:pPr>
            <a:r>
              <a:rPr lang="pt-BR" dirty="0"/>
              <a:t>   .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2867" y="264230"/>
            <a:ext cx="5730366" cy="369308"/>
          </a:xfrm>
        </p:spPr>
        <p:txBody>
          <a:bodyPr wrap="none">
            <a:spAutoFit/>
          </a:bodyPr>
          <a:lstStyle/>
          <a:p>
            <a:pPr algn="ctr"/>
            <a:r>
              <a:rPr lang="pt-BR" sz="2000" dirty="0">
                <a:solidFill>
                  <a:schemeClr val="accent1"/>
                </a:solidFill>
              </a:rPr>
              <a:t>CARDIOLOGIA – CARDIOPATIA CONGÊNITA </a:t>
            </a:r>
            <a:r>
              <a:rPr lang="pt-BR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3" descr="C:\Users\kfcarvalho.DOMHCOR\Desktop\Image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79" y="861968"/>
            <a:ext cx="2544452" cy="1695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kfcarvalho.DOMHCOR\Desktop\Imagem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931" y="1709896"/>
            <a:ext cx="2575236" cy="1717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kfcarvalho.DOMHCOR\Desktop\Imagem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112" y="3058085"/>
            <a:ext cx="2312896" cy="1541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92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96181" y="233215"/>
            <a:ext cx="30529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accent1"/>
                </a:solidFill>
              </a:rPr>
              <a:t>GESTÃO HOSPITALAR</a:t>
            </a:r>
          </a:p>
          <a:p>
            <a:r>
              <a:rPr lang="pt-BR" sz="2000" b="1" dirty="0">
                <a:solidFill>
                  <a:schemeClr val="accent1"/>
                </a:solidFill>
              </a:rPr>
              <a:t>Foco em melhoria pratica   </a:t>
            </a:r>
            <a:endParaRPr lang="pt-BR" sz="2000" dirty="0">
              <a:solidFill>
                <a:schemeClr val="accent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87554" y="721357"/>
            <a:ext cx="24971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  <a:p>
            <a:r>
              <a:rPr lang="pt-BR" b="1" dirty="0">
                <a:solidFill>
                  <a:schemeClr val="accent1"/>
                </a:solidFill>
              </a:rPr>
              <a:t>Hospitais:                383</a:t>
            </a:r>
          </a:p>
          <a:p>
            <a:r>
              <a:rPr lang="pt-BR" b="1" dirty="0">
                <a:solidFill>
                  <a:schemeClr val="accent1"/>
                </a:solidFill>
              </a:rPr>
              <a:t>Total de leitos:    27.271</a:t>
            </a:r>
          </a:p>
          <a:p>
            <a:r>
              <a:rPr lang="pt-BR" b="1" dirty="0">
                <a:solidFill>
                  <a:schemeClr val="accent1"/>
                </a:solidFill>
              </a:rPr>
              <a:t>Leitos de UTI:       4.736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54" y="2906727"/>
            <a:ext cx="3907368" cy="182983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4679" y="77122"/>
            <a:ext cx="5544888" cy="479712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362A135-AD43-4167-8AE3-9120C0A3DACB}"/>
              </a:ext>
            </a:extLst>
          </p:cNvPr>
          <p:cNvSpPr txBox="1"/>
          <p:nvPr/>
        </p:nvSpPr>
        <p:spPr>
          <a:xfrm>
            <a:off x="2684712" y="3000868"/>
            <a:ext cx="1417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40% agenda  cir.</a:t>
            </a:r>
          </a:p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1A7D78F-6B3D-4A87-BD2E-380F99467092}"/>
              </a:ext>
            </a:extLst>
          </p:cNvPr>
          <p:cNvSpPr txBox="1"/>
          <p:nvPr/>
        </p:nvSpPr>
        <p:spPr>
          <a:xfrm>
            <a:off x="3149855" y="3277867"/>
            <a:ext cx="1890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96% media dos indicadores</a:t>
            </a:r>
          </a:p>
        </p:txBody>
      </p:sp>
    </p:spTree>
    <p:extLst>
      <p:ext uri="{BB962C8B-B14F-4D97-AF65-F5344CB8AC3E}">
        <p14:creationId xmlns:p14="http://schemas.microsoft.com/office/powerpoint/2010/main" val="312912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1893" y="298216"/>
            <a:ext cx="3948148" cy="369308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Projeto Desenvolvimento Gerencial</a:t>
            </a:r>
          </a:p>
        </p:txBody>
      </p:sp>
      <p:pic>
        <p:nvPicPr>
          <p:cNvPr id="2050" name="Picture 2" descr="\\FILESV1_OLD_2\Global_Video_Audio$\Global\Nucleo\LICS\2018_2020\DG\GO\WhatsApp Image 2018-09-05 at 12.16.5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21" y="952288"/>
            <a:ext cx="3545688" cy="26592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1" name="Picture 3" descr="\\FILESV1_OLD_2\Global_Video_Audio$\Global\Nucleo\LICS\2018_2020\DG\PB\Apresentacao_Projeto_diretores_hospitais\file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92" y="953884"/>
            <a:ext cx="3543562" cy="2657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621018" y="3872209"/>
            <a:ext cx="3381599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Reunião com a SES-GO os diretores dos hospitais participantes – DG GO</a:t>
            </a:r>
          </a:p>
          <a:p>
            <a:r>
              <a:rPr lang="pt-BR" dirty="0"/>
              <a:t>Data: 5 de setembro de 2018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719745" y="3864142"/>
            <a:ext cx="3522920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Reunião com a SES-PB e os diretores dos hospitais participantes – DG PB</a:t>
            </a:r>
          </a:p>
          <a:p>
            <a:r>
              <a:rPr lang="pt-BR" dirty="0"/>
              <a:t>Data: 11 de outubro de 2018</a:t>
            </a:r>
          </a:p>
        </p:txBody>
      </p:sp>
    </p:spTree>
    <p:extLst>
      <p:ext uri="{BB962C8B-B14F-4D97-AF65-F5344CB8AC3E}">
        <p14:creationId xmlns:p14="http://schemas.microsoft.com/office/powerpoint/2010/main" val="147606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anabrava\Desktop\32f74c1a-0c20-4be0-a4c3-75d1fc0f95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81" y="3038870"/>
            <a:ext cx="2483305" cy="1793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pcanabrava\Desktop\77f61bcf-ff3c-4e87-ba5d-c137d2c5fe8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801" y="3038870"/>
            <a:ext cx="2637603" cy="1793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Retângulo 1"/>
          <p:cNvSpPr/>
          <p:nvPr/>
        </p:nvSpPr>
        <p:spPr>
          <a:xfrm>
            <a:off x="447661" y="212128"/>
            <a:ext cx="55428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accent1"/>
                </a:solidFill>
              </a:rPr>
              <a:t>Projeto Boas Práticas Clínicas em Cardiologia - BPC</a:t>
            </a:r>
          </a:p>
        </p:txBody>
      </p:sp>
      <p:sp>
        <p:nvSpPr>
          <p:cNvPr id="6" name="Retângulo 5"/>
          <p:cNvSpPr/>
          <p:nvPr/>
        </p:nvSpPr>
        <p:spPr>
          <a:xfrm>
            <a:off x="5875020" y="3275149"/>
            <a:ext cx="2926080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accent1"/>
                </a:solidFill>
              </a:rPr>
              <a:t>2ª Certificação BPC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73º  Congresso Brasileiro de Cardiologia 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Data: 14 - 16 de setembro de 2018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1" t="42042" r="12365" b="15411"/>
          <a:stretch/>
        </p:blipFill>
        <p:spPr bwMode="auto">
          <a:xfrm>
            <a:off x="297480" y="712148"/>
            <a:ext cx="5240923" cy="2226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tângulo 6"/>
          <p:cNvSpPr/>
          <p:nvPr/>
        </p:nvSpPr>
        <p:spPr>
          <a:xfrm>
            <a:off x="5875020" y="1572655"/>
            <a:ext cx="2926080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accent1"/>
                </a:solidFill>
              </a:rPr>
              <a:t>1ª Certificação BPC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3º  Workshop BPC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Data: 2 de novembro de 2017</a:t>
            </a:r>
          </a:p>
        </p:txBody>
      </p:sp>
    </p:spTree>
    <p:extLst>
      <p:ext uri="{BB962C8B-B14F-4D97-AF65-F5344CB8AC3E}">
        <p14:creationId xmlns:p14="http://schemas.microsoft.com/office/powerpoint/2010/main" val="27280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9551" y="279258"/>
            <a:ext cx="3029242" cy="774547"/>
          </a:xfrm>
        </p:spPr>
        <p:txBody>
          <a:bodyPr vert="horz" wrap="none" lIns="91416" tIns="45708" rIns="91416" bIns="45708" rtlCol="0">
            <a:sp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Projeto</a:t>
            </a:r>
            <a:r>
              <a:rPr lang="pt-BR" sz="2000" b="1" dirty="0">
                <a:solidFill>
                  <a:schemeClr val="accent1"/>
                </a:solidFill>
              </a:rPr>
              <a:t> </a:t>
            </a:r>
            <a:r>
              <a:rPr lang="pt-BR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QUALITI Hospitalar</a:t>
            </a:r>
          </a:p>
          <a:p>
            <a:pPr marL="0" indent="0">
              <a:buNone/>
            </a:pPr>
            <a:endParaRPr lang="pt-BR" sz="2000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964" y="1085592"/>
            <a:ext cx="2634615" cy="2274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3226544" y="3728446"/>
            <a:ext cx="2557035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3° Fórum Latino-Americano de Qualidade e Segurança na Saúde </a:t>
            </a:r>
          </a:p>
          <a:p>
            <a:r>
              <a:rPr lang="pt-BR" dirty="0"/>
              <a:t>Data: 29 -30 de agosto de 2017</a:t>
            </a:r>
          </a:p>
        </p:txBody>
      </p:sp>
      <p:pic>
        <p:nvPicPr>
          <p:cNvPr id="6" name="Imagem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5" t="28018" r="28718" b="10187"/>
          <a:stretch/>
        </p:blipFill>
        <p:spPr bwMode="auto">
          <a:xfrm>
            <a:off x="209550" y="1069693"/>
            <a:ext cx="2594609" cy="2290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ângulo 1"/>
          <p:cNvSpPr/>
          <p:nvPr/>
        </p:nvSpPr>
        <p:spPr>
          <a:xfrm>
            <a:off x="84771" y="3718218"/>
            <a:ext cx="2844165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accent1"/>
                </a:solidFill>
              </a:rPr>
              <a:t>I Encontro Diretores Hospitais Públicos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Encerramento Projeto </a:t>
            </a:r>
            <a:r>
              <a:rPr lang="pt-BR" sz="1200" b="1" dirty="0" err="1">
                <a:solidFill>
                  <a:schemeClr val="accent1"/>
                </a:solidFill>
              </a:rPr>
              <a:t>Qualiti</a:t>
            </a:r>
            <a:r>
              <a:rPr lang="pt-BR" sz="1200" b="1" dirty="0">
                <a:solidFill>
                  <a:schemeClr val="accent1"/>
                </a:solidFill>
              </a:rPr>
              <a:t> Hospitalar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Data: 4 de dezembro de 2017</a:t>
            </a:r>
          </a:p>
        </p:txBody>
      </p:sp>
      <p:pic>
        <p:nvPicPr>
          <p:cNvPr id="7" name="Imagem 6" descr="G:\Nucleo\LICS\2018_2020\QUALITI\Reuniao\Visita Diagnostico\fotos_visita_macapa\d6251387-bdee-4477-a0a7-7b1a14ba8a3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49" y="1097107"/>
            <a:ext cx="2560233" cy="2263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tângulo 7"/>
          <p:cNvSpPr/>
          <p:nvPr/>
        </p:nvSpPr>
        <p:spPr>
          <a:xfrm>
            <a:off x="6076949" y="3728446"/>
            <a:ext cx="2663191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accent1"/>
                </a:solidFill>
              </a:rPr>
              <a:t>Visita Técnica de Diagnóstico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Macapá/AP 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</a:rPr>
              <a:t>Data: 24 de novembro de 2018</a:t>
            </a:r>
          </a:p>
        </p:txBody>
      </p:sp>
    </p:spTree>
    <p:extLst>
      <p:ext uri="{BB962C8B-B14F-4D97-AF65-F5344CB8AC3E}">
        <p14:creationId xmlns:p14="http://schemas.microsoft.com/office/powerpoint/2010/main" val="175393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84438"/>
              </p:ext>
            </p:extLst>
          </p:nvPr>
        </p:nvGraphicFramePr>
        <p:xfrm>
          <a:off x="163952" y="1876947"/>
          <a:ext cx="3241168" cy="2862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1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62831">
                <a:tc>
                  <a:txBody>
                    <a:bodyPr/>
                    <a:lstStyle/>
                    <a:p>
                      <a:pPr marL="180975" indent="-180975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alt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►TELE-ELETROS:</a:t>
                      </a:r>
                      <a:r>
                        <a:rPr lang="pt-BR" altLang="pt-BR" sz="12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714.393</a:t>
                      </a:r>
                    </a:p>
                    <a:p>
                      <a:pPr marL="180975" marR="0" indent="-180975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►UNIDADES</a:t>
                      </a:r>
                      <a:r>
                        <a:rPr lang="pt-BR" altLang="pt-BR" sz="12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PRÉ-HOSPITALARES</a:t>
                      </a:r>
                      <a:r>
                        <a:rPr lang="pt-BR" alt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pt-BR" altLang="pt-BR" sz="12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  <a:p>
                      <a:pPr marL="180975" marR="0" indent="-180975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TELECONSULTORIA:</a:t>
                      </a:r>
                    </a:p>
                    <a:p>
                      <a:pPr marL="285750" marR="0" indent="-285750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4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Síndrome coronariana</a:t>
                      </a:r>
                    </a:p>
                    <a:p>
                      <a:pPr marL="285750" marR="0" indent="-285750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4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Insuficiência cardíaca </a:t>
                      </a:r>
                    </a:p>
                    <a:p>
                      <a:pPr marL="285750" marR="0" indent="-285750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4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Arritmias</a:t>
                      </a:r>
                    </a:p>
                    <a:p>
                      <a:pPr algn="l"/>
                      <a:r>
                        <a:rPr lang="pt-BR" sz="1100" b="1" dirty="0">
                          <a:solidFill>
                            <a:schemeClr val="accent1"/>
                          </a:solidFill>
                        </a:rPr>
                        <a:t>TREINAMENTOS</a:t>
                      </a:r>
                    </a:p>
                    <a:p>
                      <a:pPr algn="l"/>
                      <a:r>
                        <a:rPr lang="pt-BR" sz="1100" b="1" dirty="0">
                          <a:solidFill>
                            <a:schemeClr val="accent1"/>
                          </a:solidFill>
                        </a:rPr>
                        <a:t>UTILIZAÇÃO TELE-ELETRO PRÉ-HOSPITALAR</a:t>
                      </a:r>
                    </a:p>
                    <a:p>
                      <a:pPr algn="l"/>
                      <a:r>
                        <a:rPr lang="pt-BR" sz="1100" b="1" dirty="0">
                          <a:solidFill>
                            <a:schemeClr val="accent1"/>
                          </a:solidFill>
                        </a:rPr>
                        <a:t>SUPORTE BÁSICO E AVANÇADO DE VIDA -  3.573 </a:t>
                      </a:r>
                    </a:p>
                    <a:p>
                      <a:pPr marL="285750" marR="0" indent="-285750" algn="l" defTabSz="6855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11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215378" y="329526"/>
            <a:ext cx="4264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accent1"/>
                </a:solidFill>
              </a:rPr>
              <a:t>TELESSAÚDE EM CARDIOLOGIA</a:t>
            </a:r>
          </a:p>
        </p:txBody>
      </p:sp>
      <p:pic>
        <p:nvPicPr>
          <p:cNvPr id="8" name="Picture 6" descr="Imagem relacionada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28" y="1966344"/>
            <a:ext cx="148661" cy="23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8" t="24844" r="15074" b="14768"/>
          <a:stretch/>
        </p:blipFill>
        <p:spPr bwMode="auto">
          <a:xfrm>
            <a:off x="3199682" y="228601"/>
            <a:ext cx="4744168" cy="460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287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49039" y="1237248"/>
            <a:ext cx="6026317" cy="2590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b="1" dirty="0">
                <a:solidFill>
                  <a:srgbClr val="005B97"/>
                </a:solidFill>
              </a:rPr>
              <a:t>Obrigada</a:t>
            </a:r>
            <a:r>
              <a:rPr lang="pt-BR" dirty="0"/>
              <a:t> </a:t>
            </a:r>
            <a:endParaRPr lang="pt-BR" sz="1600" dirty="0"/>
          </a:p>
          <a:p>
            <a:pPr marL="0" indent="0" algn="ctr">
              <a:buNone/>
            </a:pPr>
            <a:endParaRPr lang="pt-BR" sz="1600" b="1" dirty="0">
              <a:solidFill>
                <a:srgbClr val="005B97"/>
              </a:solidFill>
            </a:endParaRPr>
          </a:p>
          <a:p>
            <a:pPr marL="0" indent="0" algn="ctr">
              <a:buNone/>
            </a:pPr>
            <a:endParaRPr lang="pt-BR" sz="1600" b="1" dirty="0">
              <a:solidFill>
                <a:srgbClr val="005B97"/>
              </a:solidFill>
            </a:endParaRPr>
          </a:p>
          <a:p>
            <a:pPr marL="0" indent="0" algn="ctr">
              <a:buNone/>
            </a:pPr>
            <a:r>
              <a:rPr lang="pt-BR" sz="2000" b="1" dirty="0">
                <a:solidFill>
                  <a:srgbClr val="005B97"/>
                </a:solidFill>
              </a:rPr>
              <a:t> Bernardete</a:t>
            </a:r>
            <a:r>
              <a:rPr lang="pt-BR" sz="2000" b="1" dirty="0"/>
              <a:t> </a:t>
            </a:r>
            <a:r>
              <a:rPr lang="pt-BR" sz="2000" b="1" dirty="0">
                <a:solidFill>
                  <a:srgbClr val="005B97"/>
                </a:solidFill>
              </a:rPr>
              <a:t>Weber</a:t>
            </a:r>
          </a:p>
          <a:p>
            <a:pPr marL="0" indent="0" algn="ctr">
              <a:buNone/>
            </a:pPr>
            <a:r>
              <a:rPr lang="pt-BR" sz="1800" b="1" dirty="0">
                <a:solidFill>
                  <a:srgbClr val="005B97"/>
                </a:solidFill>
              </a:rPr>
              <a:t>Superintendente de Responsabilidade Social</a:t>
            </a:r>
          </a:p>
          <a:p>
            <a:pPr marL="0" indent="0" algn="ctr">
              <a:buNone/>
            </a:pPr>
            <a:r>
              <a:rPr lang="pt-BR" sz="1800" b="1" dirty="0">
                <a:solidFill>
                  <a:srgbClr val="005B97"/>
                </a:solidFill>
              </a:rPr>
              <a:t>Hospital do Coração</a:t>
            </a:r>
          </a:p>
          <a:p>
            <a:pPr marL="0" indent="0" algn="ctr">
              <a:buNone/>
            </a:pPr>
            <a:r>
              <a:rPr lang="pt-BR" sz="1600" dirty="0"/>
              <a:t> </a:t>
            </a:r>
            <a:r>
              <a:rPr lang="pt-BR" sz="1200" dirty="0">
                <a:hlinkClick r:id="rId2"/>
              </a:rPr>
              <a:t>bweber@hcor.com.br</a:t>
            </a:r>
            <a:endParaRPr lang="pt-BR" sz="1200" dirty="0"/>
          </a:p>
          <a:p>
            <a:pPr algn="ctr"/>
            <a:endParaRPr lang="pt-BR" sz="1800" dirty="0"/>
          </a:p>
          <a:p>
            <a:pPr algn="ctr"/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508780649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cor-ppt-padra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22062</TotalTime>
  <Words>242</Words>
  <Application>Microsoft Office PowerPoint</Application>
  <PresentationFormat>Apresentação na tela (16:9)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Personalizar design</vt:lpstr>
      <vt:lpstr>hcor-ppt-padrao</vt:lpstr>
      <vt:lpstr>1_Personalizar design</vt:lpstr>
      <vt:lpstr>Apresentação do PowerPoint</vt:lpstr>
      <vt:lpstr>CARDIOLOGIA – CARDIOPATIA CONGÊNITA </vt:lpstr>
      <vt:lpstr>CARDIOLOGIA – CARDIOPATIA CONGÊNITA </vt:lpstr>
      <vt:lpstr>CARDIOLOGIA – CARDIOPATIA CONGÊNITA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EG!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UNIDADE RIO DE JANEIRO</dc:title>
  <dc:creator>Robledo Cançado Tonelli</dc:creator>
  <cp:lastModifiedBy>C &amp; I</cp:lastModifiedBy>
  <cp:revision>1940</cp:revision>
  <cp:lastPrinted>2018-10-23T19:23:36Z</cp:lastPrinted>
  <dcterms:created xsi:type="dcterms:W3CDTF">2016-06-03T12:03:27Z</dcterms:created>
  <dcterms:modified xsi:type="dcterms:W3CDTF">2018-11-09T10:31:08Z</dcterms:modified>
</cp:coreProperties>
</file>